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3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3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3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4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4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4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4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4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4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4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5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5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5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54.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5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notesSlides/notesSlide56.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57.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58.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59.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60.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6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6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6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64.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65.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6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6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6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69.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70.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7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notesSlides/notesSlide72.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7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7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7"/>
  </p:notesMasterIdLst>
  <p:handoutMasterIdLst>
    <p:handoutMasterId r:id="rId78"/>
  </p:handoutMasterIdLst>
  <p:sldIdLst>
    <p:sldId id="259" r:id="rId2"/>
    <p:sldId id="261" r:id="rId3"/>
    <p:sldId id="279" r:id="rId4"/>
    <p:sldId id="283" r:id="rId5"/>
    <p:sldId id="309" r:id="rId6"/>
    <p:sldId id="264" r:id="rId7"/>
    <p:sldId id="263" r:id="rId8"/>
    <p:sldId id="266" r:id="rId9"/>
    <p:sldId id="273" r:id="rId10"/>
    <p:sldId id="274" r:id="rId11"/>
    <p:sldId id="275" r:id="rId12"/>
    <p:sldId id="265" r:id="rId13"/>
    <p:sldId id="268" r:id="rId14"/>
    <p:sldId id="267" r:id="rId15"/>
    <p:sldId id="269" r:id="rId16"/>
    <p:sldId id="270" r:id="rId17"/>
    <p:sldId id="276" r:id="rId18"/>
    <p:sldId id="311" r:id="rId19"/>
    <p:sldId id="310" r:id="rId20"/>
    <p:sldId id="277" r:id="rId21"/>
    <p:sldId id="272" r:id="rId22"/>
    <p:sldId id="271" r:id="rId23"/>
    <p:sldId id="278" r:id="rId24"/>
    <p:sldId id="284" r:id="rId25"/>
    <p:sldId id="287" r:id="rId26"/>
    <p:sldId id="302" r:id="rId27"/>
    <p:sldId id="282" r:id="rId28"/>
    <p:sldId id="286" r:id="rId29"/>
    <p:sldId id="290" r:id="rId30"/>
    <p:sldId id="291" r:id="rId31"/>
    <p:sldId id="294" r:id="rId32"/>
    <p:sldId id="296" r:id="rId33"/>
    <p:sldId id="300" r:id="rId34"/>
    <p:sldId id="304" r:id="rId35"/>
    <p:sldId id="306" r:id="rId36"/>
    <p:sldId id="308" r:id="rId37"/>
    <p:sldId id="314" r:id="rId38"/>
    <p:sldId id="315" r:id="rId39"/>
    <p:sldId id="312" r:id="rId40"/>
    <p:sldId id="318" r:id="rId41"/>
    <p:sldId id="321" r:id="rId42"/>
    <p:sldId id="322" r:id="rId43"/>
    <p:sldId id="319" r:id="rId44"/>
    <p:sldId id="325" r:id="rId45"/>
    <p:sldId id="328" r:id="rId46"/>
    <p:sldId id="329" r:id="rId47"/>
    <p:sldId id="331" r:id="rId48"/>
    <p:sldId id="333" r:id="rId49"/>
    <p:sldId id="336" r:id="rId50"/>
    <p:sldId id="335" r:id="rId51"/>
    <p:sldId id="338" r:id="rId52"/>
    <p:sldId id="341" r:id="rId53"/>
    <p:sldId id="342" r:id="rId54"/>
    <p:sldId id="345"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5" r:id="rId72"/>
    <p:sldId id="366" r:id="rId73"/>
    <p:sldId id="368" r:id="rId74"/>
    <p:sldId id="367" r:id="rId75"/>
    <p:sldId id="36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79"/>
            <p14:sldId id="283"/>
            <p14:sldId id="309"/>
            <p14:sldId id="264"/>
            <p14:sldId id="263"/>
            <p14:sldId id="266"/>
            <p14:sldId id="273"/>
            <p14:sldId id="274"/>
            <p14:sldId id="275"/>
            <p14:sldId id="265"/>
            <p14:sldId id="268"/>
            <p14:sldId id="267"/>
            <p14:sldId id="269"/>
            <p14:sldId id="270"/>
            <p14:sldId id="276"/>
            <p14:sldId id="311"/>
            <p14:sldId id="310"/>
            <p14:sldId id="277"/>
            <p14:sldId id="272"/>
            <p14:sldId id="271"/>
            <p14:sldId id="278"/>
            <p14:sldId id="284"/>
            <p14:sldId id="287"/>
            <p14:sldId id="302"/>
            <p14:sldId id="282"/>
            <p14:sldId id="286"/>
            <p14:sldId id="290"/>
            <p14:sldId id="291"/>
            <p14:sldId id="294"/>
            <p14:sldId id="296"/>
            <p14:sldId id="300"/>
            <p14:sldId id="304"/>
            <p14:sldId id="306"/>
            <p14:sldId id="308"/>
            <p14:sldId id="314"/>
            <p14:sldId id="315"/>
            <p14:sldId id="312"/>
            <p14:sldId id="318"/>
            <p14:sldId id="321"/>
            <p14:sldId id="322"/>
            <p14:sldId id="319"/>
            <p14:sldId id="325"/>
            <p14:sldId id="328"/>
            <p14:sldId id="329"/>
            <p14:sldId id="331"/>
            <p14:sldId id="333"/>
            <p14:sldId id="336"/>
            <p14:sldId id="335"/>
            <p14:sldId id="338"/>
            <p14:sldId id="341"/>
            <p14:sldId id="342"/>
            <p14:sldId id="345"/>
            <p14:sldId id="348"/>
            <p14:sldId id="349"/>
            <p14:sldId id="350"/>
            <p14:sldId id="351"/>
            <p14:sldId id="352"/>
            <p14:sldId id="353"/>
            <p14:sldId id="354"/>
            <p14:sldId id="355"/>
            <p14:sldId id="356"/>
            <p14:sldId id="357"/>
            <p14:sldId id="358"/>
            <p14:sldId id="359"/>
            <p14:sldId id="360"/>
            <p14:sldId id="361"/>
            <p14:sldId id="362"/>
            <p14:sldId id="363"/>
            <p14:sldId id="365"/>
            <p14:sldId id="366"/>
            <p14:sldId id="368"/>
            <p14:sldId id="367"/>
            <p14:sldId id="369"/>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3" autoAdjust="0"/>
    <p:restoredTop sz="83977" autoAdjust="0"/>
  </p:normalViewPr>
  <p:slideViewPr>
    <p:cSldViewPr>
      <p:cViewPr varScale="1">
        <p:scale>
          <a:sx n="71" d="100"/>
          <a:sy n="71" d="100"/>
        </p:scale>
        <p:origin x="-488" y="-11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2/20/12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cbi.nlm.nih.gov/pubmed?term=%22Woolf%20AD%22%5BAuthor%5D" TargetMode="External"/><Relationship Id="rId4" Type="http://schemas.openxmlformats.org/officeDocument/2006/relationships/hyperlink" Target="http://www.ncbi.nlm.nih.gov/pubmed?term=%22Itoi%20E%22%5BAuthor%5D" TargetMode="External"/><Relationship Id="rId5" Type="http://schemas.openxmlformats.org/officeDocument/2006/relationships/hyperlink" Target="http://www.ncbi.nlm.nih.gov/pubmed?term=%22Kido%20T%22%5BAuthor%5D" TargetMode="External"/><Relationship Id="rId6" Type="http://schemas.openxmlformats.org/officeDocument/2006/relationships/hyperlink" Target="http://www.ncbi.nlm.nih.gov/pubmed?term=%22Sano%20A%22%5BAuthor%5D" TargetMode="External"/><Relationship Id="rId7" Type="http://schemas.openxmlformats.org/officeDocument/2006/relationships/hyperlink" Target="http://www.ncbi.nlm.nih.gov/pubmed?term=%22Urayama%20M%22%5BAuthor%5D" TargetMode="External"/><Relationship Id="rId8" Type="http://schemas.openxmlformats.org/officeDocument/2006/relationships/hyperlink" Target="http://www.ncbi.nlm.nih.gov/pubmed?term=%22Sato%20K%22%5BAuthor%5D"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cbi.nlm.nih.gov/pubmed?term=%22Farber%20AJ%22%5BAuthor%5D" TargetMode="External"/><Relationship Id="rId4" Type="http://schemas.openxmlformats.org/officeDocument/2006/relationships/hyperlink" Target="http://www.ncbi.nlm.nih.gov/pubmed?term=%22Castillo%20R%22%5BAuthor%5D" TargetMode="External"/><Relationship Id="rId5" Type="http://schemas.openxmlformats.org/officeDocument/2006/relationships/hyperlink" Target="http://www.ncbi.nlm.nih.gov/pubmed?term=%22Clough%20M%22%5BAuthor%5D" TargetMode="External"/><Relationship Id="rId6" Type="http://schemas.openxmlformats.org/officeDocument/2006/relationships/hyperlink" Target="http://www.ncbi.nlm.nih.gov/pubmed?term=%22Bahk%20M%22%5BAuthor%5D" TargetMode="External"/><Relationship Id="rId7" Type="http://schemas.openxmlformats.org/officeDocument/2006/relationships/hyperlink" Target="http://www.ncbi.nlm.nih.gov/pubmed?term=%22McFarland%20EG%22%5BAuthor%5D"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1" Type="http://schemas.openxmlformats.org/officeDocument/2006/relationships/hyperlink" Target="http://www.ncbi.nlm.nih.gov/pubmed?term=%22Fritz%20JM%22%5BAuthor%5D" TargetMode="External"/><Relationship Id="rId12" Type="http://schemas.openxmlformats.org/officeDocument/2006/relationships/hyperlink" Target="http://www.ncbi.nlm.nih.gov/pubmed?term=%22Flynn%20TW%22%5BAuthor%5D" TargetMode="External"/><Relationship Id="rId13" Type="http://schemas.openxmlformats.org/officeDocument/2006/relationships/hyperlink" Target="http://www.ncbi.nlm.nih.gov/pubmed?term=%22Irrgang%20JJ%22%5BAuthor%5D" TargetMode="External"/><Relationship Id="rId14" Type="http://schemas.openxmlformats.org/officeDocument/2006/relationships/hyperlink" Target="http://www.ncbi.nlm.nih.gov/pubmed?term=%22Johnson%20KK%22%5BAuthor%5D" TargetMode="External"/><Relationship Id="rId15" Type="http://schemas.openxmlformats.org/officeDocument/2006/relationships/hyperlink" Target="http://www.ncbi.nlm.nih.gov/pubmed?term=%22Majkowski%20GR%22%5BAuthor%5D" TargetMode="External"/><Relationship Id="rId16" Type="http://schemas.openxmlformats.org/officeDocument/2006/relationships/hyperlink" Target="http://www.ncbi.nlm.nih.gov/pubmed?term=%22Delitto%20A%22%5BAuthor%5D" TargetMode="External"/><Relationship Id="rId1" Type="http://schemas.openxmlformats.org/officeDocument/2006/relationships/notesMaster" Target="../notesMasters/notesMaster1.xml"/><Relationship Id="rId2" Type="http://schemas.openxmlformats.org/officeDocument/2006/relationships/slide" Target="../slides/slide60.xml"/><Relationship Id="rId3" Type="http://schemas.openxmlformats.org/officeDocument/2006/relationships/hyperlink" Target="http://www.ncbi.nlm.nih.gov/pubmed?term=%22Kuijpers%20T%22%5BAuthor%5D" TargetMode="External"/><Relationship Id="rId4" Type="http://schemas.openxmlformats.org/officeDocument/2006/relationships/hyperlink" Target="http://www.ncbi.nlm.nih.gov/pubmed?term=%22van%20der%20Windt%20DA%22%5BAuthor%5D" TargetMode="External"/><Relationship Id="rId5" Type="http://schemas.openxmlformats.org/officeDocument/2006/relationships/hyperlink" Target="http://www.ncbi.nlm.nih.gov/pubmed?term=%22Boeke%20AJ%22%5BAuthor%5D" TargetMode="External"/><Relationship Id="rId6" Type="http://schemas.openxmlformats.org/officeDocument/2006/relationships/hyperlink" Target="http://www.ncbi.nlm.nih.gov/pubmed?term=%22Twisk%20JW%22%5BAuthor%5D" TargetMode="External"/><Relationship Id="rId7" Type="http://schemas.openxmlformats.org/officeDocument/2006/relationships/hyperlink" Target="http://www.ncbi.nlm.nih.gov/pubmed?term=%22Vergouwe%20Y%22%5BAuthor%5D" TargetMode="External"/><Relationship Id="rId8" Type="http://schemas.openxmlformats.org/officeDocument/2006/relationships/hyperlink" Target="http://www.ncbi.nlm.nih.gov/pubmed?term=%22Bouter%20LM%22%5BAuthor%5D" TargetMode="External"/><Relationship Id="rId9" Type="http://schemas.openxmlformats.org/officeDocument/2006/relationships/hyperlink" Target="http://www.ncbi.nlm.nih.gov/pubmed?term=%22van%20der%20Heijden%20GJ%22%5BAuthor%5D" TargetMode="External"/><Relationship Id="rId10" Type="http://schemas.openxmlformats.org/officeDocument/2006/relationships/hyperlink" Target="http://www.ncbi.nlm.nih.gov/pubmed?term=%22Childs%20JD%22%5BAuthor%5D" TargetMode="Externa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www.ncbi.nlm.nih.gov/pubmed?term=%22Malhi%20AM%22%5BAuthor%5D" TargetMode="External"/><Relationship Id="rId4" Type="http://schemas.openxmlformats.org/officeDocument/2006/relationships/hyperlink" Target="http://www.ncbi.nlm.nih.gov/pubmed?term=%22Khan%20R%22%5BAuthor%5D" TargetMode="External"/><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ncbi.nlm.nih.gov/pubmed?term=%22Malhi%20AM%22%5BAuthor%5D" TargetMode="External"/><Relationship Id="rId4" Type="http://schemas.openxmlformats.org/officeDocument/2006/relationships/hyperlink" Target="http://www.ncbi.nlm.nih.gov/pubmed?term=%22Khan%20R%22%5BAuthor%5D" TargetMode="External"/><Relationship Id="rId5" Type="http://schemas.openxmlformats.org/officeDocument/2006/relationships/hyperlink" Target="http://www.ncbi.nlm.nih.gov/pubmed?term=%22Litaker%20D%22%5BAuthor%5D" TargetMode="External"/><Relationship Id="rId6" Type="http://schemas.openxmlformats.org/officeDocument/2006/relationships/hyperlink" Target="http://www.ncbi.nlm.nih.gov/pubmed?term=%22Pioro%20M%22%5BAuthor%5D" TargetMode="External"/><Relationship Id="rId7" Type="http://schemas.openxmlformats.org/officeDocument/2006/relationships/hyperlink" Target="http://www.ncbi.nlm.nih.gov/pubmed?term=%22El%20Bilbeisi%20H%22%5BAuthor%5D" TargetMode="External"/><Relationship Id="rId8" Type="http://schemas.openxmlformats.org/officeDocument/2006/relationships/hyperlink" Target="http://www.ncbi.nlm.nih.gov/pubmed?term=%22Brems%20J%22%5BAuthor%5D" TargetMode="External"/><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ncbi.nlm.nih.gov/pubmed?term=%22Malhi%20AM%22%5BAuthor%5D" TargetMode="External"/><Relationship Id="rId4" Type="http://schemas.openxmlformats.org/officeDocument/2006/relationships/hyperlink" Target="http://www.ncbi.nlm.nih.gov/pubmed?term=%22Khan%20R%22%5BAuthor%5D" TargetMode="External"/><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www.ncbi.nlm.nih.gov/pubmed?term=%22Ben%20Kibler%20W%22%5BAuthor%5D" TargetMode="External"/><Relationship Id="rId4" Type="http://schemas.openxmlformats.org/officeDocument/2006/relationships/hyperlink" Target="http://www.ncbi.nlm.nih.gov/pubmed?term=%22Sciascia%20AD%22%5BAuthor%5D" TargetMode="External"/><Relationship Id="rId5" Type="http://schemas.openxmlformats.org/officeDocument/2006/relationships/hyperlink" Target="http://www.ncbi.nlm.nih.gov/pubmed?term=%22Hester%20P%22%5BAuthor%5D" TargetMode="External"/><Relationship Id="rId6" Type="http://schemas.openxmlformats.org/officeDocument/2006/relationships/hyperlink" Target="http://www.ncbi.nlm.nih.gov/pubmed?term=%22Dome%20D%22%5BAuthor%5D" TargetMode="External"/><Relationship Id="rId7" Type="http://schemas.openxmlformats.org/officeDocument/2006/relationships/hyperlink" Target="http://www.ncbi.nlm.nih.gov/pubmed?term=%22Jacobs%20C%22%5BAuthor%5D" TargetMode="External"/><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term=%22Alberg%20AJ%22%5BAuthor%5D" TargetMode="External"/><Relationship Id="rId4" Type="http://schemas.openxmlformats.org/officeDocument/2006/relationships/hyperlink" Target="http://www.ncbi.nlm.nih.gov/pubmed?term=%22Park%20JW%22%5BAuthor%5D" TargetMode="External"/><Relationship Id="rId5" Type="http://schemas.openxmlformats.org/officeDocument/2006/relationships/hyperlink" Target="http://www.ncbi.nlm.nih.gov/pubmed?term=%22Hager%20BW%22%5BAuthor%5D" TargetMode="External"/><Relationship Id="rId6" Type="http://schemas.openxmlformats.org/officeDocument/2006/relationships/hyperlink" Target="http://www.ncbi.nlm.nih.gov/pubmed?term=%22Brock%20MV%22%5BAuthor%5D" TargetMode="External"/><Relationship Id="rId7" Type="http://schemas.openxmlformats.org/officeDocument/2006/relationships/hyperlink" Target="http://www.ncbi.nlm.nih.gov/pubmed?term=%22Diener-West%20M%22%5BAuthor%5D"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So this slide looks</a:t>
            </a:r>
            <a:r>
              <a:rPr lang="en-US" baseline="0" dirty="0" smtClean="0"/>
              <a:t> wordy and complicated, which is why I think most people memorize this stuff and then forget it. Lets try to make some sense of this….</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Empty can test for the detection of supraspinatus tears</a:t>
            </a:r>
          </a:p>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a:p>
            <a:pPr>
              <a:lnSpc>
                <a:spcPct val="80000"/>
              </a:lnSpc>
            </a:pPr>
            <a:r>
              <a:rPr lang="en-US" dirty="0" smtClean="0"/>
              <a:t>What does this information</a:t>
            </a:r>
            <a:r>
              <a:rPr lang="en-US" baseline="0" dirty="0" smtClean="0"/>
              <a:t> tell us about the test?</a:t>
            </a:r>
          </a:p>
          <a:p>
            <a:pPr>
              <a:lnSpc>
                <a:spcPct val="80000"/>
              </a:lnSpc>
            </a:pPr>
            <a:endParaRPr lang="en-US" baseline="0" dirty="0" smtClean="0"/>
          </a:p>
          <a:p>
            <a:pPr>
              <a:lnSpc>
                <a:spcPct val="80000"/>
              </a:lnSpc>
            </a:pPr>
            <a:r>
              <a:rPr lang="en-US" baseline="0" dirty="0" smtClean="0"/>
              <a:t>According to the findings of </a:t>
            </a:r>
            <a:r>
              <a:rPr lang="en-US" baseline="0" dirty="0" err="1" smtClean="0"/>
              <a:t>Itoi</a:t>
            </a:r>
            <a:r>
              <a:rPr lang="en-US" baseline="0" dirty="0" smtClean="0"/>
              <a:t> et al (1999), a patient with a negative Empty Can test has a high probability of having an intact supraspinatus muscle/tendon. Now this needs to be validated by several studies with sound methods to make a confident decision, but this should illustrate how to use these statistics to improve your ability to evaluate special tests. </a:t>
            </a:r>
          </a:p>
          <a:p>
            <a:pPr>
              <a:lnSpc>
                <a:spcPct val="80000"/>
              </a:lnSpc>
            </a:pPr>
            <a:endParaRPr lang="en-US" baseline="0" dirty="0" smtClean="0"/>
          </a:p>
          <a:p>
            <a:pPr>
              <a:lnSpc>
                <a:spcPct val="80000"/>
              </a:lnSpc>
            </a:pPr>
            <a:r>
              <a:rPr lang="en-US" baseline="0" dirty="0" smtClean="0"/>
              <a:t>Tests with high sensitivity are particularly good at screening for a disease1. The problem is that you may get some false positives</a:t>
            </a:r>
          </a:p>
          <a:p>
            <a:pPr>
              <a:lnSpc>
                <a:spcPct val="80000"/>
              </a:lnSpc>
            </a:pPr>
            <a:endParaRPr lang="en-US" baseline="0" dirty="0" smtClean="0"/>
          </a:p>
          <a:p>
            <a:r>
              <a:rPr lang="en-US" sz="1200" kern="1200" dirty="0" smtClean="0">
                <a:solidFill>
                  <a:schemeClr val="tx1"/>
                </a:solidFill>
                <a:effectLst/>
                <a:latin typeface="+mn-lt"/>
                <a:ea typeface="+mn-ea"/>
                <a:cs typeface="+mn-cs"/>
              </a:rPr>
              <a:t> </a:t>
            </a:r>
          </a:p>
          <a:p>
            <a:pPr marL="228600" indent="-228600">
              <a:buAutoNum type="arabicPeriod"/>
            </a:pPr>
            <a:r>
              <a:rPr lang="en-US" sz="1200" u="none" strike="noStrike" kern="1200" dirty="0" smtClean="0">
                <a:solidFill>
                  <a:schemeClr val="tx1"/>
                </a:solidFill>
                <a:effectLst/>
                <a:latin typeface="+mn-lt"/>
                <a:ea typeface="+mn-ea"/>
                <a:cs typeface="+mn-cs"/>
                <a:hlinkClick r:id="rId3"/>
              </a:rPr>
              <a:t>Woolf AD</a:t>
            </a:r>
            <a:r>
              <a:rPr lang="en-US" sz="1200" kern="1200" dirty="0" smtClean="0">
                <a:solidFill>
                  <a:schemeClr val="tx1"/>
                </a:solidFill>
                <a:effectLst/>
                <a:latin typeface="+mn-lt"/>
                <a:ea typeface="+mn-ea"/>
                <a:cs typeface="+mn-cs"/>
              </a:rPr>
              <a:t>. How to assess musculoskeletal conditions. History and physical examination. Best </a:t>
            </a:r>
            <a:r>
              <a:rPr lang="en-US" sz="1200" kern="1200" dirty="0" err="1" smtClean="0">
                <a:solidFill>
                  <a:schemeClr val="tx1"/>
                </a:solidFill>
                <a:effectLst/>
                <a:latin typeface="+mn-lt"/>
                <a:ea typeface="+mn-ea"/>
                <a:cs typeface="+mn-cs"/>
              </a:rPr>
              <a:t>Pract</a:t>
            </a:r>
            <a:r>
              <a:rPr lang="en-US" sz="1200" kern="1200" dirty="0" smtClean="0">
                <a:solidFill>
                  <a:schemeClr val="tx1"/>
                </a:solidFill>
                <a:effectLst/>
                <a:latin typeface="+mn-lt"/>
                <a:ea typeface="+mn-ea"/>
                <a:cs typeface="+mn-cs"/>
              </a:rPr>
              <a:t> Res </a:t>
            </a:r>
            <a:r>
              <a:rPr lang="en-US" sz="1200" kern="1200" dirty="0" err="1" smtClean="0">
                <a:solidFill>
                  <a:schemeClr val="tx1"/>
                </a:solidFill>
                <a:effectLst/>
                <a:latin typeface="+mn-lt"/>
                <a:ea typeface="+mn-ea"/>
                <a:cs typeface="+mn-cs"/>
              </a:rPr>
              <a:t>Clin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Rheumatol</a:t>
            </a:r>
            <a:r>
              <a:rPr lang="en-US" sz="1200" kern="1200" dirty="0" smtClean="0">
                <a:solidFill>
                  <a:schemeClr val="tx1"/>
                </a:solidFill>
                <a:effectLst/>
                <a:latin typeface="+mn-lt"/>
                <a:ea typeface="+mn-ea"/>
                <a:cs typeface="+mn-cs"/>
              </a:rPr>
              <a:t>. 2003 Jun;17(3):381-402.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Cook CE, </a:t>
            </a:r>
            <a:r>
              <a:rPr lang="en-US" sz="1200" dirty="0" err="1" smtClean="0"/>
              <a:t>Hegedus</a:t>
            </a:r>
            <a:r>
              <a:rPr lang="en-US" sz="1200" dirty="0" smtClean="0"/>
              <a:t> EJ. Orthopedic Physical Examination Test: An Evidence-Based Approach. 2</a:t>
            </a:r>
            <a:r>
              <a:rPr lang="en-US" sz="1200" baseline="30000" dirty="0" smtClean="0"/>
              <a:t>nd</a:t>
            </a:r>
            <a:r>
              <a:rPr lang="en-US" sz="1200" dirty="0" smtClean="0"/>
              <a:t> Ed. Upper Saddle River, NJ: Pearson Education </a:t>
            </a:r>
            <a:r>
              <a:rPr lang="en-US" sz="1200" dirty="0" err="1" smtClean="0"/>
              <a:t>Inc</a:t>
            </a:r>
            <a:r>
              <a:rPr lang="en-US" sz="1200" dirty="0" smtClean="0"/>
              <a:t>; 2013, 2008.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u="none" strike="noStrike" kern="1200" dirty="0" smtClean="0">
                <a:solidFill>
                  <a:schemeClr val="tx1"/>
                </a:solidFill>
                <a:effectLst/>
                <a:latin typeface="+mn-lt"/>
                <a:ea typeface="+mn-ea"/>
                <a:cs typeface="+mn-cs"/>
                <a:hlinkClick r:id="rId4"/>
              </a:rPr>
              <a:t>Itoi E</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Kido T</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rPr>
              <a:t>Sano A</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rPr>
              <a:t>Urayama 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8"/>
              </a:rPr>
              <a:t>Sato K</a:t>
            </a:r>
            <a:r>
              <a:rPr lang="en-US" sz="1200" kern="1200" dirty="0" smtClean="0">
                <a:solidFill>
                  <a:schemeClr val="tx1"/>
                </a:solidFill>
                <a:effectLst/>
                <a:latin typeface="+mn-lt"/>
                <a:ea typeface="+mn-ea"/>
                <a:cs typeface="+mn-cs"/>
              </a:rPr>
              <a:t>. Which is more useful, the "full can test" or the "empty can test," in detecting the torn supraspinatus tendon? Am J Sports Med. 1999 Jan-Feb;27(1):65-8.</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smtClean="0"/>
          </a:p>
          <a:p>
            <a:pPr marL="228600" indent="-228600">
              <a:buAutoNum type="arabicPeriod"/>
            </a:pPr>
            <a:endParaRPr lang="en-US" sz="1200" kern="1200" dirty="0" smtClean="0">
              <a:solidFill>
                <a:schemeClr val="tx1"/>
              </a:solidFill>
              <a:effectLst/>
              <a:latin typeface="+mn-lt"/>
              <a:ea typeface="+mn-ea"/>
              <a:cs typeface="+mn-cs"/>
            </a:endParaRPr>
          </a:p>
          <a:p>
            <a:pPr>
              <a:lnSpc>
                <a:spcPct val="80000"/>
              </a:lnSpc>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Modified Relocation test for traumatic anterior instability</a:t>
            </a:r>
          </a:p>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What does this information</a:t>
            </a:r>
            <a:r>
              <a:rPr lang="en-US" baseline="0" dirty="0" smtClean="0"/>
              <a:t> tell use about the test?</a:t>
            </a:r>
          </a:p>
          <a:p>
            <a:pPr>
              <a:lnSpc>
                <a:spcPct val="80000"/>
              </a:lnSpc>
            </a:pPr>
            <a:endParaRPr lang="en-US" dirty="0" smtClean="0"/>
          </a:p>
          <a:p>
            <a:pPr>
              <a:lnSpc>
                <a:spcPct val="80000"/>
              </a:lnSpc>
            </a:pPr>
            <a:r>
              <a:rPr lang="en-US" dirty="0" smtClean="0"/>
              <a:t>According</a:t>
            </a:r>
            <a:r>
              <a:rPr lang="en-US" baseline="0" dirty="0" smtClean="0"/>
              <a:t> to Farber et al (2006), a patient with apprehension followed by pain relief during a Modified Relocation test has a high probability of having traumatic anterior </a:t>
            </a:r>
            <a:r>
              <a:rPr lang="en-US" baseline="0" dirty="0" err="1" smtClean="0"/>
              <a:t>glenohumeral</a:t>
            </a:r>
            <a:r>
              <a:rPr lang="en-US" baseline="0" dirty="0" smtClean="0"/>
              <a:t> instability1. </a:t>
            </a:r>
          </a:p>
          <a:p>
            <a:pPr>
              <a:lnSpc>
                <a:spcPct val="80000"/>
              </a:lnSpc>
            </a:pPr>
            <a:endParaRPr lang="en-US" baseline="0" dirty="0" smtClean="0"/>
          </a:p>
          <a:p>
            <a:pPr>
              <a:lnSpc>
                <a:spcPct val="80000"/>
              </a:lnSpc>
            </a:pPr>
            <a:r>
              <a:rPr lang="en-US" baseline="0" dirty="0" smtClean="0"/>
              <a:t>Test with high specificity are good for diagnosing conditions but specificity (when considered alone) may lead to increase false negative.</a:t>
            </a:r>
          </a:p>
          <a:p>
            <a:pPr>
              <a:lnSpc>
                <a:spcPct val="80000"/>
              </a:lnSpc>
            </a:pPr>
            <a:endParaRPr lang="en-US" baseline="0" dirty="0" smtClean="0"/>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u="none" strike="noStrike" kern="1200" dirty="0" smtClean="0">
                <a:solidFill>
                  <a:schemeClr val="tx1"/>
                </a:solidFill>
                <a:effectLst/>
                <a:latin typeface="+mn-lt"/>
                <a:ea typeface="+mn-ea"/>
                <a:cs typeface="+mn-cs"/>
                <a:hlinkClick r:id="rId3"/>
              </a:rPr>
              <a:t>Farber AJ</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Castillo R</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Clough 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rPr>
              <a:t>Bahk 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rPr>
              <a:t>McFarland EG</a:t>
            </a:r>
            <a:r>
              <a:rPr lang="en-US" sz="1200" kern="1200" dirty="0" smtClean="0">
                <a:solidFill>
                  <a:schemeClr val="tx1"/>
                </a:solidFill>
                <a:effectLst/>
                <a:latin typeface="+mn-lt"/>
                <a:ea typeface="+mn-ea"/>
                <a:cs typeface="+mn-cs"/>
              </a:rPr>
              <a:t>. Clinical assessment of three common tests for traumatic anterior shoulder instability. J Bone Joint </a:t>
            </a:r>
            <a:r>
              <a:rPr lang="en-US" sz="1200" kern="1200" dirty="0" err="1" smtClean="0">
                <a:solidFill>
                  <a:schemeClr val="tx1"/>
                </a:solidFill>
                <a:effectLst/>
                <a:latin typeface="+mn-lt"/>
                <a:ea typeface="+mn-ea"/>
                <a:cs typeface="+mn-cs"/>
              </a:rPr>
              <a:t>Surg</a:t>
            </a:r>
            <a:r>
              <a:rPr lang="en-US" sz="1200" kern="1200" dirty="0" smtClean="0">
                <a:solidFill>
                  <a:schemeClr val="tx1"/>
                </a:solidFill>
                <a:effectLst/>
                <a:latin typeface="+mn-lt"/>
                <a:ea typeface="+mn-ea"/>
                <a:cs typeface="+mn-cs"/>
              </a:rPr>
              <a:t> Am. 2006 Jul;88(7):1467-74.</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dirty="0" smtClean="0"/>
              <a:t>Cook CE, </a:t>
            </a:r>
            <a:r>
              <a:rPr lang="en-US" sz="1200" dirty="0" err="1" smtClean="0"/>
              <a:t>Hegedus</a:t>
            </a:r>
            <a:r>
              <a:rPr lang="en-US" sz="1200" dirty="0" smtClean="0"/>
              <a:t> EJ. Orthopedic Physical Examination Test: An Evidence-Based Approach. 2</a:t>
            </a:r>
            <a:r>
              <a:rPr lang="en-US" sz="1200" baseline="30000" dirty="0" smtClean="0"/>
              <a:t>nd</a:t>
            </a:r>
            <a:r>
              <a:rPr lang="en-US" sz="1200" dirty="0" smtClean="0"/>
              <a:t> Ed. Upper Saddle River, NJ: Pearson Education </a:t>
            </a:r>
            <a:r>
              <a:rPr lang="en-US" sz="1200" dirty="0" err="1" smtClean="0"/>
              <a:t>Inc</a:t>
            </a:r>
            <a:r>
              <a:rPr lang="en-US" sz="1200" dirty="0" smtClean="0"/>
              <a:t>; 2013, 2008.</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A kappa value of .82 suggests that</a:t>
            </a:r>
            <a:r>
              <a:rPr lang="en-US" baseline="0" dirty="0" smtClean="0"/>
              <a:t> the test has excellent agreement/reliability</a:t>
            </a:r>
          </a:p>
          <a:p>
            <a:pPr>
              <a:lnSpc>
                <a:spcPct val="80000"/>
              </a:lnSpc>
            </a:pPr>
            <a:r>
              <a:rPr lang="en-US" baseline="0" dirty="0" smtClean="0"/>
              <a:t>A negative test result (sensitivity and low -LR) suggest a high probability of not having a SLAP tear</a:t>
            </a:r>
          </a:p>
          <a:p>
            <a:pPr>
              <a:lnSpc>
                <a:spcPct val="80000"/>
              </a:lnSpc>
            </a:pPr>
            <a:r>
              <a:rPr lang="en-US" baseline="0" dirty="0" smtClean="0"/>
              <a:t>A positive test result (high specificity and high +LR) suggest a high probability of having a SLAP tear</a:t>
            </a:r>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1. Cook CE, </a:t>
            </a:r>
            <a:r>
              <a:rPr lang="en-US" sz="1200" dirty="0" err="1" smtClean="0"/>
              <a:t>Hegedus</a:t>
            </a:r>
            <a:r>
              <a:rPr lang="en-US" sz="1200" dirty="0" smtClean="0"/>
              <a:t> EJ. Orthopedic Physical Examination Test: An Evidence-Based Approach. 2</a:t>
            </a:r>
            <a:r>
              <a:rPr lang="en-US" sz="1200" baseline="30000" dirty="0" smtClean="0"/>
              <a:t>nd</a:t>
            </a:r>
            <a:r>
              <a:rPr lang="en-US" sz="1200" dirty="0" smtClean="0"/>
              <a:t> Ed. Upper Saddle River, NJ: Pearson Education </a:t>
            </a:r>
            <a:r>
              <a:rPr lang="en-US" sz="1200" dirty="0" err="1" smtClean="0"/>
              <a:t>Inc</a:t>
            </a:r>
            <a:r>
              <a:rPr lang="en-US" sz="1200" dirty="0" smtClean="0"/>
              <a:t>; 2013, 2008.</a:t>
            </a: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Practical</a:t>
            </a:r>
            <a:r>
              <a:rPr lang="en-US" baseline="0" dirty="0" smtClean="0"/>
              <a:t> explanation: After taking a history you come up with a hypothesis about the patient’s condition. Special tests give you additional information to improve the accuracy of your diagnosis. The better the test, the more confident you can be in ruling a condition in or out. </a:t>
            </a:r>
          </a:p>
          <a:p>
            <a:pPr>
              <a:lnSpc>
                <a:spcPct val="80000"/>
              </a:lnSpc>
            </a:pPr>
            <a:endParaRPr lang="en-US" baseline="0" dirty="0" smtClean="0"/>
          </a:p>
          <a:p>
            <a:pPr>
              <a:lnSpc>
                <a:spcPct val="80000"/>
              </a:lnSpc>
            </a:pPr>
            <a:r>
              <a:rPr lang="en-US" baseline="0" dirty="0" smtClean="0"/>
              <a:t>Fagan TJ. Letter: </a:t>
            </a:r>
            <a:r>
              <a:rPr lang="en-US" baseline="0" dirty="0" err="1" smtClean="0"/>
              <a:t>Nomogram</a:t>
            </a:r>
            <a:r>
              <a:rPr lang="en-US" baseline="0" dirty="0" smtClean="0"/>
              <a:t> for Bayes theorem. New England Journal of Medicine. 1975;293:257.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So is this a</a:t>
            </a:r>
            <a:r>
              <a:rPr lang="en-US" baseline="0" dirty="0" smtClean="0"/>
              <a:t> good test?</a:t>
            </a:r>
          </a:p>
          <a:p>
            <a:pPr>
              <a:lnSpc>
                <a:spcPct val="80000"/>
              </a:lnSpc>
            </a:pPr>
            <a:endParaRPr lang="en-US" baseline="0" dirty="0" smtClean="0"/>
          </a:p>
          <a:p>
            <a:pPr>
              <a:lnSpc>
                <a:spcPct val="80000"/>
              </a:lnSpc>
            </a:pPr>
            <a:r>
              <a:rPr lang="en-US" baseline="0" dirty="0" smtClean="0"/>
              <a:t>The highest quality papers suggest that the test may have some value as a screening tool for sub-acromial impingement but is not a great diagnostic tool for sub-acromial impingement and a poor tool for superior </a:t>
            </a:r>
            <a:r>
              <a:rPr lang="en-US" baseline="0" dirty="0" err="1" smtClean="0"/>
              <a:t>labral</a:t>
            </a:r>
            <a:r>
              <a:rPr lang="en-US" baseline="0" dirty="0" smtClean="0"/>
              <a:t> tear, partial bicep tear, or full thickness rotator cuff tear. </a:t>
            </a:r>
          </a:p>
          <a:p>
            <a:pPr>
              <a:lnSpc>
                <a:spcPct val="80000"/>
              </a:lnSpc>
            </a:pPr>
            <a:endParaRPr lang="en-US" baseline="0" dirty="0" smtClean="0"/>
          </a:p>
          <a:p>
            <a:pPr>
              <a:lnSpc>
                <a:spcPct val="80000"/>
              </a:lnSpc>
            </a:pPr>
            <a:r>
              <a:rPr lang="en-US" baseline="0" dirty="0" smtClean="0"/>
              <a:t>Reference: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1.MacDonald, P. B., P. Clark, and K. Sutherland. "An Analysis of the Diagnostic Accuracy of the Hawkins and </a:t>
            </a:r>
            <a:r>
              <a:rPr lang="en-US" sz="1200" kern="1200" dirty="0" err="1" smtClean="0">
                <a:solidFill>
                  <a:schemeClr val="tx1"/>
                </a:solidFill>
                <a:effectLst/>
                <a:latin typeface="+mn-lt"/>
                <a:ea typeface="+mn-ea"/>
                <a:cs typeface="+mn-cs"/>
              </a:rPr>
              <a:t>Neer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Signs."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9.4 (2000): 299-301.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Park, H. B., et al. "Diagnostic Accuracy of Clinical Tests for the Different Degrees of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87.7 (2005): 1446-55.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Calis</a:t>
            </a:r>
            <a:r>
              <a:rPr lang="en-US" sz="1200" kern="1200" dirty="0" smtClean="0">
                <a:solidFill>
                  <a:schemeClr val="tx1"/>
                </a:solidFill>
                <a:effectLst/>
                <a:latin typeface="+mn-lt"/>
                <a:ea typeface="+mn-ea"/>
                <a:cs typeface="+mn-cs"/>
              </a:rPr>
              <a:t>, M., et al. "Diagnostic Values of Clinical Diagnostic Tests in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59.1 (2000): 44-7.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and P. </a:t>
            </a:r>
            <a:r>
              <a:rPr lang="en-US" sz="1200" kern="1200" dirty="0" err="1" smtClean="0">
                <a:solidFill>
                  <a:schemeClr val="tx1"/>
                </a:solidFill>
                <a:effectLst/>
                <a:latin typeface="+mn-lt"/>
                <a:ea typeface="+mn-ea"/>
                <a:cs typeface="+mn-cs"/>
              </a:rPr>
              <a:t>Fauno</a:t>
            </a:r>
            <a:r>
              <a:rPr lang="en-US" sz="1200" kern="1200" dirty="0" smtClean="0">
                <a:solidFill>
                  <a:schemeClr val="tx1"/>
                </a:solidFill>
                <a:effectLst/>
                <a:latin typeface="+mn-lt"/>
                <a:ea typeface="+mn-ea"/>
                <a:cs typeface="+mn-cs"/>
              </a:rPr>
              <a:t>. "Clinical Findings in Competitive Swimmers with Shoulder Pain."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25.2 (1997): 254-60.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a:t>
            </a:r>
            <a:r>
              <a:rPr lang="en-US" sz="1200" kern="1200" dirty="0" err="1" smtClean="0">
                <a:solidFill>
                  <a:schemeClr val="tx1"/>
                </a:solidFill>
                <a:effectLst/>
                <a:latin typeface="+mn-lt"/>
                <a:ea typeface="+mn-ea"/>
                <a:cs typeface="+mn-cs"/>
              </a:rPr>
              <a:t>Jia</a:t>
            </a:r>
            <a:r>
              <a:rPr lang="en-US" sz="1200" kern="1200" dirty="0" smtClean="0">
                <a:solidFill>
                  <a:schemeClr val="tx1"/>
                </a:solidFill>
                <a:effectLst/>
                <a:latin typeface="+mn-lt"/>
                <a:ea typeface="+mn-ea"/>
                <a:cs typeface="+mn-cs"/>
              </a:rPr>
              <a:t>, X., et al. "Examination of the Shoulder: The Past, the Present, and the Future."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Suppl</a:t>
            </a:r>
            <a:r>
              <a:rPr lang="en-US" sz="1200" kern="1200" dirty="0" smtClean="0">
                <a:solidFill>
                  <a:schemeClr val="tx1"/>
                </a:solidFill>
                <a:effectLst/>
                <a:latin typeface="+mn-lt"/>
                <a:ea typeface="+mn-ea"/>
                <a:cs typeface="+mn-cs"/>
              </a:rPr>
              <a:t> 6 (2009): 10-8.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 Michener, L. A., et al. "Reliability and Diagnostic Accuracy of 5 Physical Examination Tests and Combination of Tests for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a:t>
            </a:r>
            <a:r>
              <a:rPr lang="en-US" sz="1200" i="1" kern="1200" dirty="0" smtClean="0">
                <a:solidFill>
                  <a:schemeClr val="tx1"/>
                </a:solidFill>
                <a:effectLst/>
                <a:latin typeface="+mn-lt"/>
                <a:ea typeface="+mn-ea"/>
                <a:cs typeface="+mn-cs"/>
              </a:rPr>
              <a:t>Archives of Physical Medicine and Rehabilitation</a:t>
            </a:r>
            <a:r>
              <a:rPr lang="en-US" sz="1200" kern="1200" dirty="0" smtClean="0">
                <a:solidFill>
                  <a:schemeClr val="tx1"/>
                </a:solidFill>
                <a:effectLst/>
                <a:latin typeface="+mn-lt"/>
                <a:ea typeface="+mn-ea"/>
                <a:cs typeface="+mn-cs"/>
              </a:rPr>
              <a:t> 90.11 (2009): 1898-903.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 Kelly, S. M., N. Brittle, and G. M. Allen. "The Value of Physical Tests for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 Study of Diagnostic Accuracy." </a:t>
            </a:r>
            <a:r>
              <a:rPr lang="en-US" sz="1200" i="1" kern="1200" dirty="0" smtClean="0">
                <a:solidFill>
                  <a:schemeClr val="tx1"/>
                </a:solidFill>
                <a:effectLst/>
                <a:latin typeface="+mn-lt"/>
                <a:ea typeface="+mn-ea"/>
                <a:cs typeface="+mn-cs"/>
              </a:rPr>
              <a:t>Clinical rehabilitation</a:t>
            </a:r>
            <a:r>
              <a:rPr lang="en-US" sz="1200" kern="1200" dirty="0" smtClean="0">
                <a:solidFill>
                  <a:schemeClr val="tx1"/>
                </a:solidFill>
                <a:effectLst/>
                <a:latin typeface="+mn-lt"/>
                <a:ea typeface="+mn-ea"/>
                <a:cs typeface="+mn-cs"/>
              </a:rPr>
              <a:t> 24.2 (2010): 149-58.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Gill, H. S., et al. "Physical Examination for Partial Tears of the Biceps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35.8 (2007): 1334-40.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11. </a:t>
            </a: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et al. "The Value of Clinical Tests in Acute Full-Thickness Tears of the Supraspinatus Tendon: Does a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Lidocaine</a:t>
            </a:r>
            <a:r>
              <a:rPr lang="en-US" sz="1200" kern="1200" dirty="0" smtClean="0">
                <a:solidFill>
                  <a:schemeClr val="tx1"/>
                </a:solidFill>
                <a:effectLst/>
                <a:latin typeface="+mn-lt"/>
                <a:ea typeface="+mn-ea"/>
                <a:cs typeface="+mn-cs"/>
              </a:rPr>
              <a:t> Injection Help in the Clinical Diagnosis? A Prospective Study."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26.6 (2010): 734-42.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12. Silva, L., et al. "Accuracy of Physical Examination in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Rheumatology (Oxford, England)</a:t>
            </a:r>
            <a:r>
              <a:rPr lang="en-US" sz="1200" kern="1200" dirty="0" smtClean="0">
                <a:solidFill>
                  <a:schemeClr val="tx1"/>
                </a:solidFill>
                <a:effectLst/>
                <a:latin typeface="+mn-lt"/>
                <a:ea typeface="+mn-ea"/>
                <a:cs typeface="+mn-cs"/>
              </a:rPr>
              <a:t> 47.5 (2008): 679-83.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So is this a</a:t>
            </a:r>
            <a:r>
              <a:rPr lang="en-US" baseline="0" dirty="0" smtClean="0"/>
              <a:t> good test?</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The highest quality papers suggest that the test may have some value as a screening tool for sub-acromial impingement. Like the </a:t>
            </a:r>
            <a:r>
              <a:rPr lang="en-US" baseline="0" dirty="0" err="1" smtClean="0"/>
              <a:t>Neer</a:t>
            </a:r>
            <a:r>
              <a:rPr lang="en-US" baseline="0" dirty="0" smtClean="0"/>
              <a:t> test, Hawkins Kennedy is not a good diagnostic tool for sub-acromial impingement, superior </a:t>
            </a:r>
            <a:r>
              <a:rPr lang="en-US" baseline="0" dirty="0" err="1" smtClean="0"/>
              <a:t>labral</a:t>
            </a:r>
            <a:r>
              <a:rPr lang="en-US" baseline="0" dirty="0" smtClean="0"/>
              <a:t> tear, partial bicep tear, or full thickness rotator cuff tear.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1.MacDonald, P. B., P. Clark, and K. Sutherland. "An Analysis of the Diagnostic Accuracy of the Hawkins and </a:t>
            </a:r>
            <a:r>
              <a:rPr lang="en-US" sz="1200" kern="1200" dirty="0" err="1" smtClean="0">
                <a:solidFill>
                  <a:schemeClr val="tx1"/>
                </a:solidFill>
                <a:effectLst/>
                <a:latin typeface="+mn-lt"/>
                <a:ea typeface="+mn-ea"/>
                <a:cs typeface="+mn-cs"/>
              </a:rPr>
              <a:t>Neer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Signs."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9.4 (2000): 299-301.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Park, H. B., et al. "Diagnostic Accuracy of Clinical Tests for the Different Degrees of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87.7 (2005): 1446-55.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Calis</a:t>
            </a:r>
            <a:r>
              <a:rPr lang="en-US" sz="1200" kern="1200" dirty="0" smtClean="0">
                <a:solidFill>
                  <a:schemeClr val="tx1"/>
                </a:solidFill>
                <a:effectLst/>
                <a:latin typeface="+mn-lt"/>
                <a:ea typeface="+mn-ea"/>
                <a:cs typeface="+mn-cs"/>
              </a:rPr>
              <a:t>, M., et al. "Diagnostic Values of Clinical Diagnostic Tests in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59.1 (2000): 44-7.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and P. </a:t>
            </a:r>
            <a:r>
              <a:rPr lang="en-US" sz="1200" kern="1200" dirty="0" err="1" smtClean="0">
                <a:solidFill>
                  <a:schemeClr val="tx1"/>
                </a:solidFill>
                <a:effectLst/>
                <a:latin typeface="+mn-lt"/>
                <a:ea typeface="+mn-ea"/>
                <a:cs typeface="+mn-cs"/>
              </a:rPr>
              <a:t>Fauno</a:t>
            </a:r>
            <a:r>
              <a:rPr lang="en-US" sz="1200" kern="1200" dirty="0" smtClean="0">
                <a:solidFill>
                  <a:schemeClr val="tx1"/>
                </a:solidFill>
                <a:effectLst/>
                <a:latin typeface="+mn-lt"/>
                <a:ea typeface="+mn-ea"/>
                <a:cs typeface="+mn-cs"/>
              </a:rPr>
              <a:t>. "Clinical Findings in Competitive Swimmers with Shoulder Pain."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25.2 (1997): 254-60.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a:t>
            </a:r>
            <a:r>
              <a:rPr lang="en-US" sz="1200" kern="1200" dirty="0" err="1" smtClean="0">
                <a:solidFill>
                  <a:schemeClr val="tx1"/>
                </a:solidFill>
                <a:effectLst/>
                <a:latin typeface="+mn-lt"/>
                <a:ea typeface="+mn-ea"/>
                <a:cs typeface="+mn-cs"/>
              </a:rPr>
              <a:t>Jia</a:t>
            </a:r>
            <a:r>
              <a:rPr lang="en-US" sz="1200" kern="1200" dirty="0" smtClean="0">
                <a:solidFill>
                  <a:schemeClr val="tx1"/>
                </a:solidFill>
                <a:effectLst/>
                <a:latin typeface="+mn-lt"/>
                <a:ea typeface="+mn-ea"/>
                <a:cs typeface="+mn-cs"/>
              </a:rPr>
              <a:t>, X., et al. "Examination of the Shoulder: The Past, the Present, and the Future."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Suppl</a:t>
            </a:r>
            <a:r>
              <a:rPr lang="en-US" sz="1200" kern="1200" dirty="0" smtClean="0">
                <a:solidFill>
                  <a:schemeClr val="tx1"/>
                </a:solidFill>
                <a:effectLst/>
                <a:latin typeface="+mn-lt"/>
                <a:ea typeface="+mn-ea"/>
                <a:cs typeface="+mn-cs"/>
              </a:rPr>
              <a:t> 6 (2009): 10-8.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 Michener, L. A., et al. "Reliability and Diagnostic Accuracy of 5 Physical Examination Tests and Combination of Tests for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a:t>
            </a:r>
            <a:r>
              <a:rPr lang="en-US" sz="1200" i="1" kern="1200" dirty="0" smtClean="0">
                <a:solidFill>
                  <a:schemeClr val="tx1"/>
                </a:solidFill>
                <a:effectLst/>
                <a:latin typeface="+mn-lt"/>
                <a:ea typeface="+mn-ea"/>
                <a:cs typeface="+mn-cs"/>
              </a:rPr>
              <a:t>Archives of Physical Medicine and Rehabilitation</a:t>
            </a:r>
            <a:r>
              <a:rPr lang="en-US" sz="1200" kern="1200" dirty="0" smtClean="0">
                <a:solidFill>
                  <a:schemeClr val="tx1"/>
                </a:solidFill>
                <a:effectLst/>
                <a:latin typeface="+mn-lt"/>
                <a:ea typeface="+mn-ea"/>
                <a:cs typeface="+mn-cs"/>
              </a:rPr>
              <a:t> 90.11 (2009): 1898-903.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 Kelly, S. M., N. Brittle, and G. M. Allen. "The Value of Physical Tests for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 Study of Diagnostic Accuracy." </a:t>
            </a:r>
            <a:r>
              <a:rPr lang="en-US" sz="1200" i="1" kern="1200" dirty="0" smtClean="0">
                <a:solidFill>
                  <a:schemeClr val="tx1"/>
                </a:solidFill>
                <a:effectLst/>
                <a:latin typeface="+mn-lt"/>
                <a:ea typeface="+mn-ea"/>
                <a:cs typeface="+mn-cs"/>
              </a:rPr>
              <a:t>Clinical rehabilitation</a:t>
            </a:r>
            <a:r>
              <a:rPr lang="en-US" sz="1200" kern="1200" dirty="0" smtClean="0">
                <a:solidFill>
                  <a:schemeClr val="tx1"/>
                </a:solidFill>
                <a:effectLst/>
                <a:latin typeface="+mn-lt"/>
                <a:ea typeface="+mn-ea"/>
                <a:cs typeface="+mn-cs"/>
              </a:rPr>
              <a:t> 24.2 (2010): 149-58.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10. Gill, H. S., et al. "Physical Examination for Partial Tears of the Biceps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35.8 (2007): 1334-40.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11. </a:t>
            </a: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et al. "The Value of Clinical Tests in Acute Full-Thickness Tears of the Supraspinatus Tendon: Does a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Lidocaine</a:t>
            </a:r>
            <a:r>
              <a:rPr lang="en-US" sz="1200" kern="1200" dirty="0" smtClean="0">
                <a:solidFill>
                  <a:schemeClr val="tx1"/>
                </a:solidFill>
                <a:effectLst/>
                <a:latin typeface="+mn-lt"/>
                <a:ea typeface="+mn-ea"/>
                <a:cs typeface="+mn-cs"/>
              </a:rPr>
              <a:t> Injection Help in the Clinical Diagnosis? A Prospective Study."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26.6 (2010): 734-42.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12. </a:t>
            </a:r>
            <a:r>
              <a:rPr lang="en-US" sz="1200" kern="1200" dirty="0" err="1" smtClean="0">
                <a:solidFill>
                  <a:schemeClr val="tx1"/>
                </a:solidFill>
                <a:effectLst/>
                <a:latin typeface="+mn-lt"/>
                <a:ea typeface="+mn-ea"/>
                <a:cs typeface="+mn-cs"/>
              </a:rPr>
              <a:t>Ostor</a:t>
            </a:r>
            <a:r>
              <a:rPr lang="en-US" sz="1200" kern="1200" dirty="0" smtClean="0">
                <a:solidFill>
                  <a:schemeClr val="tx1"/>
                </a:solidFill>
                <a:effectLst/>
                <a:latin typeface="+mn-lt"/>
                <a:ea typeface="+mn-ea"/>
                <a:cs typeface="+mn-cs"/>
              </a:rPr>
              <a:t>, A. J., et al. "</a:t>
            </a:r>
            <a:r>
              <a:rPr lang="en-US" sz="1200" kern="1200" dirty="0" err="1" smtClean="0">
                <a:solidFill>
                  <a:schemeClr val="tx1"/>
                </a:solidFill>
                <a:effectLst/>
                <a:latin typeface="+mn-lt"/>
                <a:ea typeface="+mn-ea"/>
                <a:cs typeface="+mn-cs"/>
              </a:rPr>
              <a:t>Interrater</a:t>
            </a:r>
            <a:r>
              <a:rPr lang="en-US" sz="1200" kern="1200" dirty="0" smtClean="0">
                <a:solidFill>
                  <a:schemeClr val="tx1"/>
                </a:solidFill>
                <a:effectLst/>
                <a:latin typeface="+mn-lt"/>
                <a:ea typeface="+mn-ea"/>
                <a:cs typeface="+mn-cs"/>
              </a:rPr>
              <a:t> Reproducibility of Clinical Tests for Rotator Cuff Lesions."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63.10 (2004): 1288-92.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dirty="0" smtClean="0"/>
              <a:t>This</a:t>
            </a:r>
            <a:r>
              <a:rPr lang="en-US" baseline="0" dirty="0" smtClean="0"/>
              <a:t> study has been poorly examined. High sensitivity suggest that this test may have value as a screening test but the low specificity and unimpressive likelihood ratios suggest that this is a poor test for diagnosis. Further high quality studies are needed to evaluate this test.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a:t>
            </a:r>
            <a:r>
              <a:rPr lang="en-US" sz="1200" kern="1200" dirty="0" smtClean="0">
                <a:solidFill>
                  <a:schemeClr val="tx1"/>
                </a:solidFill>
                <a:effectLst/>
                <a:latin typeface="+mn-lt"/>
                <a:ea typeface="+mn-ea"/>
                <a:cs typeface="+mn-cs"/>
              </a:rPr>
              <a:t>Silva, L., et al. "Accuracy of Physical Examination in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Rheumatology (Oxford, England)</a:t>
            </a:r>
            <a:r>
              <a:rPr lang="en-US" sz="1200" kern="1200" dirty="0" smtClean="0">
                <a:solidFill>
                  <a:schemeClr val="tx1"/>
                </a:solidFill>
                <a:effectLst/>
                <a:latin typeface="+mn-lt"/>
                <a:ea typeface="+mn-ea"/>
                <a:cs typeface="+mn-cs"/>
              </a:rPr>
              <a:t> 47.5 (2008): 679-83. Web. </a:t>
            </a: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The high specificity, sensitivity, +LR, and the low –LR suggest that this is a high quality test for both screening and diagnosis. However, the quality of the study cast some doubt about the results. The test appears to be of good quality, although further evidence is needed.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Zaslav</a:t>
            </a:r>
            <a:r>
              <a:rPr lang="en-US" sz="1200" kern="1200" dirty="0" smtClean="0">
                <a:solidFill>
                  <a:schemeClr val="tx1"/>
                </a:solidFill>
                <a:effectLst/>
                <a:latin typeface="+mn-lt"/>
                <a:ea typeface="+mn-ea"/>
                <a:cs typeface="+mn-cs"/>
              </a:rPr>
              <a:t>, K. R. "Internal Rotation Resistance Strength Test: A New Diagnostic Test to Differentiate Intra-Articular Pathology from Outlet (</a:t>
            </a:r>
            <a:r>
              <a:rPr lang="en-US" sz="1200" kern="1200" dirty="0" err="1" smtClean="0">
                <a:solidFill>
                  <a:schemeClr val="tx1"/>
                </a:solidFill>
                <a:effectLst/>
                <a:latin typeface="+mn-lt"/>
                <a:ea typeface="+mn-ea"/>
                <a:cs typeface="+mn-cs"/>
              </a:rPr>
              <a:t>Neer</a:t>
            </a:r>
            <a:r>
              <a:rPr lang="en-US" sz="1200" kern="1200" dirty="0" smtClean="0">
                <a:solidFill>
                  <a:schemeClr val="tx1"/>
                </a:solidFill>
                <a:effectLst/>
                <a:latin typeface="+mn-lt"/>
                <a:ea typeface="+mn-ea"/>
                <a:cs typeface="+mn-cs"/>
              </a:rPr>
              <a:t>) Impingement Syndrome in the Shoulder."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10.1 (2001): 23-7. Web. </a:t>
            </a:r>
          </a:p>
          <a:p>
            <a:pPr>
              <a:lnSpc>
                <a:spcPct val="80000"/>
              </a:lnSpc>
            </a:pPr>
            <a:endParaRPr lang="en-US" baseline="0" dirty="0" smtClean="0"/>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Well it depends. Its not a good test for impingement. There appears to be some value for cuff tear with increased diagnostic accuracy if pain and weakness are both present. Overall it is not the best test for supraspinatus tear. </a:t>
            </a:r>
          </a:p>
          <a:p>
            <a:pPr>
              <a:lnSpc>
                <a:spcPct val="80000"/>
              </a:lnSpc>
            </a:pPr>
            <a:endParaRPr lang="en-US" baseline="0" dirty="0" smtClean="0"/>
          </a:p>
          <a:p>
            <a:pPr>
              <a:lnSpc>
                <a:spcPct val="80000"/>
              </a:lnSpc>
            </a:pPr>
            <a:r>
              <a:rPr lang="en-US" baseline="0" dirty="0" smtClean="0"/>
              <a:t>Notice the relationship between specificity and sensitivity in this chart. Is there a change with pain OR weakness vs. pain AND weakness, if so why? Pain and weakness makes the criteria for a positive test more stringent which decreases the chance for false positive and increase specificity. However less stringent criteria (using the word OR)also makes it easier for false negatives to occur which decreases sensitivity. This relationship can make it difficult to find the perfect test…</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err="1" smtClean="0">
                <a:solidFill>
                  <a:schemeClr val="tx1"/>
                </a:solidFill>
                <a:effectLst/>
                <a:latin typeface="+mn-lt"/>
                <a:ea typeface="+mn-ea"/>
                <a:cs typeface="+mn-cs"/>
              </a:rPr>
              <a:t>Itoi</a:t>
            </a:r>
            <a:r>
              <a:rPr lang="en-US" sz="1200" kern="1200" dirty="0" smtClean="0">
                <a:solidFill>
                  <a:schemeClr val="tx1"/>
                </a:solidFill>
                <a:effectLst/>
                <a:latin typeface="+mn-lt"/>
                <a:ea typeface="+mn-ea"/>
                <a:cs typeface="+mn-cs"/>
              </a:rPr>
              <a:t>, E., et al. "Which is More Useful, the "Full can Test" Or the "Empty can Test," in Detecting the Torn Supraspinatus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27.1 (1999): 65-8. Web. </a:t>
            </a: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Kim, E., et al. "Interpreting Positive Signs of the Supraspinatus Test in Screening for Torn Rotator Cuff." </a:t>
            </a:r>
            <a:r>
              <a:rPr lang="en-US" sz="1200" i="1" kern="1200" dirty="0" err="1" smtClean="0">
                <a:solidFill>
                  <a:schemeClr val="tx1"/>
                </a:solidFill>
                <a:effectLst/>
                <a:latin typeface="+mn-lt"/>
                <a:ea typeface="+mn-ea"/>
                <a:cs typeface="+mn-cs"/>
              </a:rPr>
              <a:t>Acta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Medica</a:t>
            </a:r>
            <a:r>
              <a:rPr lang="en-US" sz="1200" i="1" kern="1200" dirty="0" smtClean="0">
                <a:solidFill>
                  <a:schemeClr val="tx1"/>
                </a:solidFill>
                <a:effectLst/>
                <a:latin typeface="+mn-lt"/>
                <a:ea typeface="+mn-ea"/>
                <a:cs typeface="+mn-cs"/>
              </a:rPr>
              <a:t> Okayama</a:t>
            </a:r>
            <a:r>
              <a:rPr lang="en-US" sz="1200" kern="1200" dirty="0" smtClean="0">
                <a:solidFill>
                  <a:schemeClr val="tx1"/>
                </a:solidFill>
                <a:effectLst/>
                <a:latin typeface="+mn-lt"/>
                <a:ea typeface="+mn-ea"/>
                <a:cs typeface="+mn-cs"/>
              </a:rPr>
              <a:t> 60.4 (2006): 223-8.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Kelly, S. M., N. Brittle, and G. M. Allen. "The Value of Physical Tests for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 Study of Diagnostic Accuracy." </a:t>
            </a:r>
            <a:r>
              <a:rPr lang="en-US" sz="1200" i="1" kern="1200" dirty="0" smtClean="0">
                <a:solidFill>
                  <a:schemeClr val="tx1"/>
                </a:solidFill>
                <a:effectLst/>
                <a:latin typeface="+mn-lt"/>
                <a:ea typeface="+mn-ea"/>
                <a:cs typeface="+mn-cs"/>
              </a:rPr>
              <a:t>Clinical rehabilitation</a:t>
            </a:r>
            <a:r>
              <a:rPr lang="en-US" sz="1200" kern="1200" dirty="0" smtClean="0">
                <a:solidFill>
                  <a:schemeClr val="tx1"/>
                </a:solidFill>
                <a:effectLst/>
                <a:latin typeface="+mn-lt"/>
                <a:ea typeface="+mn-ea"/>
                <a:cs typeface="+mn-cs"/>
              </a:rPr>
              <a:t> 24.2 (2010): 149-58. Web. </a:t>
            </a:r>
          </a:p>
          <a:p>
            <a:pPr>
              <a:lnSpc>
                <a:spcPct val="80000"/>
              </a:lnSpc>
            </a:pPr>
            <a:endParaRPr lang="en-US" dirty="0" smtClean="0"/>
          </a:p>
          <a:p>
            <a:r>
              <a:rPr lang="en-US" dirty="0" smtClean="0"/>
              <a:t>4.</a:t>
            </a:r>
            <a:r>
              <a:rPr lang="en-US" baseline="0" dirty="0" smtClean="0"/>
              <a:t> </a:t>
            </a:r>
            <a:r>
              <a:rPr lang="en-US" sz="1200" kern="1200" dirty="0" err="1" smtClean="0">
                <a:solidFill>
                  <a:schemeClr val="tx1"/>
                </a:solidFill>
                <a:effectLst/>
                <a:latin typeface="+mn-lt"/>
                <a:ea typeface="+mn-ea"/>
                <a:cs typeface="+mn-cs"/>
              </a:rPr>
              <a:t>Itoi</a:t>
            </a:r>
            <a:r>
              <a:rPr lang="en-US" sz="1200" kern="1200" dirty="0" smtClean="0">
                <a:solidFill>
                  <a:schemeClr val="tx1"/>
                </a:solidFill>
                <a:effectLst/>
                <a:latin typeface="+mn-lt"/>
                <a:ea typeface="+mn-ea"/>
                <a:cs typeface="+mn-cs"/>
              </a:rPr>
              <a:t>, E., et al. "Are Pain Location and Physical Examinations Useful in Locating a Tear Site of the Rotator Cuff?"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34.2 (2006): 256-64. Web. </a:t>
            </a: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dirty="0" smtClean="0"/>
          </a:p>
          <a:p>
            <a:pPr>
              <a:lnSpc>
                <a:spcPct val="80000"/>
              </a:lnSpc>
            </a:pPr>
            <a:r>
              <a:rPr lang="en-US" dirty="0" smtClean="0"/>
              <a:t>This</a:t>
            </a:r>
            <a:r>
              <a:rPr lang="en-US" baseline="0" dirty="0" smtClean="0"/>
              <a:t> test seems to have good specificity and may be valuable to help rule in rotator cuff tears. However, it is an extremely poor screening tool for rotator cuff tear.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err="1" smtClean="0">
                <a:solidFill>
                  <a:schemeClr val="tx1"/>
                </a:solidFill>
                <a:effectLst/>
                <a:latin typeface="+mn-lt"/>
                <a:ea typeface="+mn-ea"/>
                <a:cs typeface="+mn-cs"/>
              </a:rPr>
              <a:t>Calis</a:t>
            </a:r>
            <a:r>
              <a:rPr lang="en-US" sz="1200" kern="1200" dirty="0" smtClean="0">
                <a:solidFill>
                  <a:schemeClr val="tx1"/>
                </a:solidFill>
                <a:effectLst/>
                <a:latin typeface="+mn-lt"/>
                <a:ea typeface="+mn-ea"/>
                <a:cs typeface="+mn-cs"/>
              </a:rPr>
              <a:t>, M., et al. "Diagnostic Values of Clinical Diagnostic Tests in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59.1 (2000): 44-7. Web. </a:t>
            </a:r>
          </a:p>
          <a:p>
            <a:pPr>
              <a:lnSpc>
                <a:spcPct val="80000"/>
              </a:lnSpc>
            </a:pP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Murrell, G. A., and J. R. Walton. "Diagnosis of Rotator Cuff Tears." </a:t>
            </a:r>
            <a:r>
              <a:rPr lang="en-US" sz="1200" i="1" kern="1200" dirty="0" smtClean="0">
                <a:solidFill>
                  <a:schemeClr val="tx1"/>
                </a:solidFill>
                <a:effectLst/>
                <a:latin typeface="+mn-lt"/>
                <a:ea typeface="+mn-ea"/>
                <a:cs typeface="+mn-cs"/>
              </a:rPr>
              <a:t>Lancet</a:t>
            </a:r>
            <a:r>
              <a:rPr lang="en-US" sz="1200" kern="1200" dirty="0" smtClean="0">
                <a:solidFill>
                  <a:schemeClr val="tx1"/>
                </a:solidFill>
                <a:effectLst/>
                <a:latin typeface="+mn-lt"/>
                <a:ea typeface="+mn-ea"/>
                <a:cs typeface="+mn-cs"/>
              </a:rPr>
              <a:t> 357.9258 (2001): 769-70. Web. </a:t>
            </a:r>
          </a:p>
          <a:p>
            <a:pPr>
              <a:lnSpc>
                <a:spcPct val="80000"/>
              </a:lnSpc>
            </a:pP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3. </a:t>
            </a:r>
            <a:r>
              <a:rPr lang="en-US" sz="1200" kern="1200" dirty="0" smtClean="0">
                <a:solidFill>
                  <a:schemeClr val="tx1"/>
                </a:solidFill>
                <a:effectLst/>
                <a:latin typeface="+mn-lt"/>
                <a:ea typeface="+mn-ea"/>
                <a:cs typeface="+mn-cs"/>
              </a:rPr>
              <a:t>Park, H. B., et al. "Diagnostic Accuracy of Clinical Tests for the Different Degrees of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87.7 (2005): 1446-55. Web. </a:t>
            </a:r>
          </a:p>
          <a:p>
            <a:pPr>
              <a:lnSpc>
                <a:spcPct val="80000"/>
              </a:lnSpc>
            </a:pP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4. </a:t>
            </a:r>
            <a:r>
              <a:rPr lang="en-US" sz="1200" kern="1200" dirty="0" err="1" smtClean="0">
                <a:solidFill>
                  <a:schemeClr val="tx1"/>
                </a:solidFill>
                <a:effectLst/>
                <a:latin typeface="+mn-lt"/>
                <a:ea typeface="+mn-ea"/>
                <a:cs typeface="+mn-cs"/>
              </a:rPr>
              <a:t>Ostor</a:t>
            </a:r>
            <a:r>
              <a:rPr lang="en-US" sz="1200" kern="1200" dirty="0" smtClean="0">
                <a:solidFill>
                  <a:schemeClr val="tx1"/>
                </a:solidFill>
                <a:effectLst/>
                <a:latin typeface="+mn-lt"/>
                <a:ea typeface="+mn-ea"/>
                <a:cs typeface="+mn-cs"/>
              </a:rPr>
              <a:t>, A. J., et al. "</a:t>
            </a:r>
            <a:r>
              <a:rPr lang="en-US" sz="1200" kern="1200" dirty="0" err="1" smtClean="0">
                <a:solidFill>
                  <a:schemeClr val="tx1"/>
                </a:solidFill>
                <a:effectLst/>
                <a:latin typeface="+mn-lt"/>
                <a:ea typeface="+mn-ea"/>
                <a:cs typeface="+mn-cs"/>
              </a:rPr>
              <a:t>Interrater</a:t>
            </a:r>
            <a:r>
              <a:rPr lang="en-US" sz="1200" kern="1200" dirty="0" smtClean="0">
                <a:solidFill>
                  <a:schemeClr val="tx1"/>
                </a:solidFill>
                <a:effectLst/>
                <a:latin typeface="+mn-lt"/>
                <a:ea typeface="+mn-ea"/>
                <a:cs typeface="+mn-cs"/>
              </a:rPr>
              <a:t> Reproducibility of Clinical Tests for Rotator Cuff Lesions."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63.10 (2004): 1288-92. Web. </a:t>
            </a:r>
          </a:p>
          <a:p>
            <a:pPr>
              <a:lnSpc>
                <a:spcPct val="80000"/>
              </a:lnSpc>
            </a:pP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5.</a:t>
            </a:r>
            <a:r>
              <a:rPr lang="en-US" baseline="0" dirty="0" smtClean="0"/>
              <a:t> </a:t>
            </a: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et al. "The Value of Clinical Tests in Acute Full-Thickness Tears of the Supraspinatus Tendon: Does a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Lidocaine</a:t>
            </a:r>
            <a:r>
              <a:rPr lang="en-US" sz="1200" kern="1200" dirty="0" smtClean="0">
                <a:solidFill>
                  <a:schemeClr val="tx1"/>
                </a:solidFill>
                <a:effectLst/>
                <a:latin typeface="+mn-lt"/>
                <a:ea typeface="+mn-ea"/>
                <a:cs typeface="+mn-cs"/>
              </a:rPr>
              <a:t> Injection Help in the Clinical Diagnosis? A Prospective Study."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26.6 (2010): 734-42. Web. </a:t>
            </a: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There is only one, poor quality, study available to evaluate this test, but it does demonstrate good psychometric properties. Further studies are need before one can strongly advocate for the use of this test clinically.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Walch</a:t>
            </a:r>
            <a:r>
              <a:rPr lang="en-US" sz="1200" kern="1200" dirty="0" smtClean="0">
                <a:solidFill>
                  <a:schemeClr val="tx1"/>
                </a:solidFill>
                <a:effectLst/>
                <a:latin typeface="+mn-lt"/>
                <a:ea typeface="+mn-ea"/>
                <a:cs typeface="+mn-cs"/>
              </a:rPr>
              <a:t>, G., et al. "The 'Dropping' and '</a:t>
            </a:r>
            <a:r>
              <a:rPr lang="en-US" sz="1200" kern="1200" dirty="0" err="1" smtClean="0">
                <a:solidFill>
                  <a:schemeClr val="tx1"/>
                </a:solidFill>
                <a:effectLst/>
                <a:latin typeface="+mn-lt"/>
                <a:ea typeface="+mn-ea"/>
                <a:cs typeface="+mn-cs"/>
              </a:rPr>
              <a:t>Hornblower's</a:t>
            </a:r>
            <a:r>
              <a:rPr lang="en-US" sz="1200" kern="1200" dirty="0" smtClean="0">
                <a:solidFill>
                  <a:schemeClr val="tx1"/>
                </a:solidFill>
                <a:effectLst/>
                <a:latin typeface="+mn-lt"/>
                <a:ea typeface="+mn-ea"/>
                <a:cs typeface="+mn-cs"/>
              </a:rPr>
              <a:t>' Signs in Evaluation of Rotator-Cuff Tears."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surgery.British</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80.4 (1998): 624-8. Web.</a:t>
            </a:r>
            <a:r>
              <a:rPr lang="en-US" dirty="0" smtClean="0">
                <a:effectLst/>
              </a:rPr>
              <a:t> </a:t>
            </a:r>
            <a:endParaRPr lang="en-US" baseline="0" dirty="0" smtClean="0"/>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This is a quality test with research supporting its use as a diagnostic tool. One can be confident that a positive test (weakness) is likely to be due to </a:t>
            </a:r>
            <a:r>
              <a:rPr lang="en-US" baseline="0" dirty="0" err="1" smtClean="0"/>
              <a:t>subscapularis</a:t>
            </a:r>
            <a:r>
              <a:rPr lang="en-US" baseline="0" dirty="0" smtClean="0"/>
              <a:t> tear with or without bicep tendon involvement. However, the poor reliability and the limited number of patients that can achieve enough IR ROM to complete the test is of concern.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r>
              <a:rPr lang="en-US" baseline="0" dirty="0" smtClean="0"/>
              <a:t>1. </a:t>
            </a:r>
            <a:r>
              <a:rPr lang="en-US" sz="1200" kern="1200" dirty="0" smtClean="0">
                <a:solidFill>
                  <a:schemeClr val="tx1"/>
                </a:solidFill>
                <a:effectLst/>
                <a:latin typeface="+mn-lt"/>
                <a:ea typeface="+mn-ea"/>
                <a:cs typeface="+mn-cs"/>
              </a:rPr>
              <a:t>Gerber, C., and R. J. </a:t>
            </a:r>
            <a:r>
              <a:rPr lang="en-US" sz="1200" kern="1200" dirty="0" err="1" smtClean="0">
                <a:solidFill>
                  <a:schemeClr val="tx1"/>
                </a:solidFill>
                <a:effectLst/>
                <a:latin typeface="+mn-lt"/>
                <a:ea typeface="+mn-ea"/>
                <a:cs typeface="+mn-cs"/>
              </a:rPr>
              <a:t>Krushell</a:t>
            </a:r>
            <a:r>
              <a:rPr lang="en-US" sz="1200" kern="1200" dirty="0" smtClean="0">
                <a:solidFill>
                  <a:schemeClr val="tx1"/>
                </a:solidFill>
                <a:effectLst/>
                <a:latin typeface="+mn-lt"/>
                <a:ea typeface="+mn-ea"/>
                <a:cs typeface="+mn-cs"/>
              </a:rPr>
              <a:t>. "Isolated Rupture of the Tendon of the </a:t>
            </a:r>
            <a:r>
              <a:rPr lang="en-US" sz="1200" kern="1200" dirty="0" err="1" smtClean="0">
                <a:solidFill>
                  <a:schemeClr val="tx1"/>
                </a:solidFill>
                <a:effectLst/>
                <a:latin typeface="+mn-lt"/>
                <a:ea typeface="+mn-ea"/>
                <a:cs typeface="+mn-cs"/>
              </a:rPr>
              <a:t>Subscapularis</a:t>
            </a:r>
            <a:r>
              <a:rPr lang="en-US" sz="1200" kern="1200" dirty="0" smtClean="0">
                <a:solidFill>
                  <a:schemeClr val="tx1"/>
                </a:solidFill>
                <a:effectLst/>
                <a:latin typeface="+mn-lt"/>
                <a:ea typeface="+mn-ea"/>
                <a:cs typeface="+mn-cs"/>
              </a:rPr>
              <a:t> Muscle. Clinical Features in 16 Cases."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surgery.British</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73.3 (1991): 389-94.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r>
              <a:rPr lang="en-US" baseline="0" dirty="0" smtClean="0"/>
              <a:t>2. </a:t>
            </a:r>
            <a:r>
              <a:rPr lang="en-US" sz="1200" kern="1200" dirty="0" err="1" smtClean="0">
                <a:solidFill>
                  <a:schemeClr val="tx1"/>
                </a:solidFill>
                <a:effectLst/>
                <a:latin typeface="+mn-lt"/>
                <a:ea typeface="+mn-ea"/>
                <a:cs typeface="+mn-cs"/>
              </a:rPr>
              <a:t>Hertel</a:t>
            </a:r>
            <a:r>
              <a:rPr lang="en-US" sz="1200" kern="1200" dirty="0" smtClean="0">
                <a:solidFill>
                  <a:schemeClr val="tx1"/>
                </a:solidFill>
                <a:effectLst/>
                <a:latin typeface="+mn-lt"/>
                <a:ea typeface="+mn-ea"/>
                <a:cs typeface="+mn-cs"/>
              </a:rPr>
              <a:t>, R., et al. "Lag Signs in the Diagnosis of Rotator Cuff Rupture."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5.4 (1996): 307-13.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Ostor</a:t>
            </a:r>
            <a:r>
              <a:rPr lang="en-US" sz="1200" kern="1200" dirty="0" smtClean="0">
                <a:solidFill>
                  <a:schemeClr val="tx1"/>
                </a:solidFill>
                <a:effectLst/>
                <a:latin typeface="+mn-lt"/>
                <a:ea typeface="+mn-ea"/>
                <a:cs typeface="+mn-cs"/>
              </a:rPr>
              <a:t>, A. J., et al. "</a:t>
            </a:r>
            <a:r>
              <a:rPr lang="en-US" sz="1200" kern="1200" dirty="0" err="1" smtClean="0">
                <a:solidFill>
                  <a:schemeClr val="tx1"/>
                </a:solidFill>
                <a:effectLst/>
                <a:latin typeface="+mn-lt"/>
                <a:ea typeface="+mn-ea"/>
                <a:cs typeface="+mn-cs"/>
              </a:rPr>
              <a:t>Interrater</a:t>
            </a:r>
            <a:r>
              <a:rPr lang="en-US" sz="1200" kern="1200" dirty="0" smtClean="0">
                <a:solidFill>
                  <a:schemeClr val="tx1"/>
                </a:solidFill>
                <a:effectLst/>
                <a:latin typeface="+mn-lt"/>
                <a:ea typeface="+mn-ea"/>
                <a:cs typeface="+mn-cs"/>
              </a:rPr>
              <a:t> Reproducibility of Clinical Tests for Rotator Cuff Lesions."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63.10 (2004): 1288-92. Web. </a:t>
            </a:r>
          </a:p>
          <a:p>
            <a:pPr>
              <a:lnSpc>
                <a:spcPct val="80000"/>
              </a:lnSpc>
            </a:pPr>
            <a:endParaRPr lang="en-US" dirty="0" smtClean="0"/>
          </a:p>
          <a:p>
            <a:r>
              <a:rPr lang="en-US" dirty="0" smtClean="0"/>
              <a:t>4.</a:t>
            </a:r>
            <a:r>
              <a:rPr lang="en-US" baseline="0" dirty="0" smtClean="0"/>
              <a:t> </a:t>
            </a:r>
            <a:r>
              <a:rPr lang="en-US" sz="1200" kern="1200" dirty="0" err="1" smtClean="0">
                <a:solidFill>
                  <a:schemeClr val="tx1"/>
                </a:solidFill>
                <a:effectLst/>
                <a:latin typeface="+mn-lt"/>
                <a:ea typeface="+mn-ea"/>
                <a:cs typeface="+mn-cs"/>
              </a:rPr>
              <a:t>Jia</a:t>
            </a:r>
            <a:r>
              <a:rPr lang="en-US" sz="1200" kern="1200" dirty="0" smtClean="0">
                <a:solidFill>
                  <a:schemeClr val="tx1"/>
                </a:solidFill>
                <a:effectLst/>
                <a:latin typeface="+mn-lt"/>
                <a:ea typeface="+mn-ea"/>
                <a:cs typeface="+mn-cs"/>
              </a:rPr>
              <a:t>, X., et al. "Examination of the Shoulder: The Past, the Present, and the Future."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Suppl</a:t>
            </a:r>
            <a:r>
              <a:rPr lang="en-US" sz="1200" kern="1200" dirty="0" smtClean="0">
                <a:solidFill>
                  <a:schemeClr val="tx1"/>
                </a:solidFill>
                <a:effectLst/>
                <a:latin typeface="+mn-lt"/>
                <a:ea typeface="+mn-ea"/>
                <a:cs typeface="+mn-cs"/>
              </a:rPr>
              <a:t> 6 (2009): 10-8.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Barth, J. R., S. S. Burkhart, and J. F. De Beer. "The Bear-Hug Test: A New and Sensitive Test for Diagnosing a </a:t>
            </a:r>
            <a:r>
              <a:rPr lang="en-US" sz="1200" kern="1200" dirty="0" err="1" smtClean="0">
                <a:solidFill>
                  <a:schemeClr val="tx1"/>
                </a:solidFill>
                <a:effectLst/>
                <a:latin typeface="+mn-lt"/>
                <a:ea typeface="+mn-ea"/>
                <a:cs typeface="+mn-cs"/>
              </a:rPr>
              <a:t>Subscapularis</a:t>
            </a:r>
            <a:r>
              <a:rPr lang="en-US" sz="1200" kern="1200" dirty="0" smtClean="0">
                <a:solidFill>
                  <a:schemeClr val="tx1"/>
                </a:solidFill>
                <a:effectLst/>
                <a:latin typeface="+mn-lt"/>
                <a:ea typeface="+mn-ea"/>
                <a:cs typeface="+mn-cs"/>
              </a:rPr>
              <a:t> Tear."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22.10 (2006): 1076-84.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Gill, H. S., et al. "Physical Examination for Partial Tears of the Biceps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35.8 (2007): 1334-40.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a:t>
            </a:r>
            <a:r>
              <a:rPr lang="en-US" sz="1200" kern="1200" dirty="0" err="1" smtClean="0">
                <a:solidFill>
                  <a:schemeClr val="tx1"/>
                </a:solidFill>
                <a:effectLst/>
                <a:latin typeface="+mn-lt"/>
                <a:ea typeface="+mn-ea"/>
                <a:cs typeface="+mn-cs"/>
              </a:rPr>
              <a:t>Itoi</a:t>
            </a:r>
            <a:r>
              <a:rPr lang="en-US" sz="1200" kern="1200" dirty="0" smtClean="0">
                <a:solidFill>
                  <a:schemeClr val="tx1"/>
                </a:solidFill>
                <a:effectLst/>
                <a:latin typeface="+mn-lt"/>
                <a:ea typeface="+mn-ea"/>
                <a:cs typeface="+mn-cs"/>
              </a:rPr>
              <a:t>, E., et al. "Are Pain Location and Physical Examinations Useful in Locating a Tear Site of the Rotator Cuff?"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34.2 (2006): 256-64. Web. </a:t>
            </a:r>
          </a:p>
          <a:p>
            <a:endParaRPr lang="en-US" sz="1200" kern="1200" dirty="0" smtClean="0">
              <a:solidFill>
                <a:schemeClr val="tx1"/>
              </a:solidFill>
              <a:effectLst/>
              <a:latin typeface="+mn-lt"/>
              <a:ea typeface="+mn-ea"/>
              <a:cs typeface="+mn-cs"/>
            </a:endParaRP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There are 2 high quality studies evaluating this test which suggest high diagnostic value. However, this is a relative poor screening tool for </a:t>
            </a:r>
            <a:r>
              <a:rPr lang="en-US" baseline="0" dirty="0" err="1" smtClean="0"/>
              <a:t>subscapularis</a:t>
            </a:r>
            <a:r>
              <a:rPr lang="en-US" baseline="0" dirty="0" smtClean="0"/>
              <a:t> tear.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r>
              <a:rPr lang="en-US" baseline="0" dirty="0" smtClean="0"/>
              <a:t>1. </a:t>
            </a:r>
            <a:r>
              <a:rPr lang="en-US" sz="1200" kern="1200" dirty="0" err="1" smtClean="0">
                <a:solidFill>
                  <a:schemeClr val="tx1"/>
                </a:solidFill>
                <a:effectLst/>
                <a:latin typeface="+mn-lt"/>
                <a:ea typeface="+mn-ea"/>
                <a:cs typeface="+mn-cs"/>
              </a:rPr>
              <a:t>Scheibel</a:t>
            </a:r>
            <a:r>
              <a:rPr lang="en-US" sz="1200" kern="1200" dirty="0" smtClean="0">
                <a:solidFill>
                  <a:schemeClr val="tx1"/>
                </a:solidFill>
                <a:effectLst/>
                <a:latin typeface="+mn-lt"/>
                <a:ea typeface="+mn-ea"/>
                <a:cs typeface="+mn-cs"/>
              </a:rPr>
              <a:t>, M., et al. "The Belly-Off Sign: A New Clinical Diagnostic Sign for </a:t>
            </a:r>
            <a:r>
              <a:rPr lang="en-US" sz="1200" kern="1200" dirty="0" err="1" smtClean="0">
                <a:solidFill>
                  <a:schemeClr val="tx1"/>
                </a:solidFill>
                <a:effectLst/>
                <a:latin typeface="+mn-lt"/>
                <a:ea typeface="+mn-ea"/>
                <a:cs typeface="+mn-cs"/>
              </a:rPr>
              <a:t>Subscapularis</a:t>
            </a:r>
            <a:r>
              <a:rPr lang="en-US" sz="1200" kern="1200" dirty="0" smtClean="0">
                <a:solidFill>
                  <a:schemeClr val="tx1"/>
                </a:solidFill>
                <a:effectLst/>
                <a:latin typeface="+mn-lt"/>
                <a:ea typeface="+mn-ea"/>
                <a:cs typeface="+mn-cs"/>
              </a:rPr>
              <a:t> Lesions."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21.10 (2005): 1229-35.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r>
              <a:rPr lang="en-US" baseline="0" dirty="0" smtClean="0"/>
              <a:t>2. </a:t>
            </a:r>
            <a:r>
              <a:rPr lang="en-US" sz="1200" kern="1200" dirty="0" smtClean="0">
                <a:solidFill>
                  <a:schemeClr val="tx1"/>
                </a:solidFill>
                <a:effectLst/>
                <a:latin typeface="+mn-lt"/>
                <a:ea typeface="+mn-ea"/>
                <a:cs typeface="+mn-cs"/>
              </a:rPr>
              <a:t> Barth, J. R., S. S. Burkhart, and J. F. De Beer. "The Bear-Hug Test: A New and Sensitive Test for Diagnosing a </a:t>
            </a:r>
            <a:r>
              <a:rPr lang="en-US" sz="1200" kern="1200" dirty="0" err="1" smtClean="0">
                <a:solidFill>
                  <a:schemeClr val="tx1"/>
                </a:solidFill>
                <a:effectLst/>
                <a:latin typeface="+mn-lt"/>
                <a:ea typeface="+mn-ea"/>
                <a:cs typeface="+mn-cs"/>
              </a:rPr>
              <a:t>Subscapularis</a:t>
            </a:r>
            <a:r>
              <a:rPr lang="en-US" sz="1200" kern="1200" dirty="0" smtClean="0">
                <a:solidFill>
                  <a:schemeClr val="tx1"/>
                </a:solidFill>
                <a:effectLst/>
                <a:latin typeface="+mn-lt"/>
                <a:ea typeface="+mn-ea"/>
                <a:cs typeface="+mn-cs"/>
              </a:rPr>
              <a:t> Tear."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22.10 (2006): 1076-84.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Gill, H. S., et al. "Physical Examination for Partial Tears of the Biceps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35.8 (2007): 1334-40. Web.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This is one of the best diagnostic tests (regarding psychometric properties) that you will find. There are 3 high quality studies that evaluate this test. They suggest that this test is an excellent screening tool and good diagnostic tool for posterior rotator cuff tear. It is a poor test for evaluating bicep </a:t>
            </a:r>
            <a:r>
              <a:rPr lang="en-US" baseline="0" dirty="0" err="1" smtClean="0"/>
              <a:t>tendinopathy</a:t>
            </a:r>
            <a:r>
              <a:rPr lang="en-US" baseline="0" dirty="0" smtClean="0"/>
              <a:t>.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err="1" smtClean="0">
                <a:solidFill>
                  <a:schemeClr val="tx1"/>
                </a:solidFill>
                <a:effectLst/>
                <a:latin typeface="+mn-lt"/>
                <a:ea typeface="+mn-ea"/>
                <a:cs typeface="+mn-cs"/>
              </a:rPr>
              <a:t>Hertel</a:t>
            </a:r>
            <a:r>
              <a:rPr lang="en-US" sz="1200" kern="1200" dirty="0" smtClean="0">
                <a:solidFill>
                  <a:schemeClr val="tx1"/>
                </a:solidFill>
                <a:effectLst/>
                <a:latin typeface="+mn-lt"/>
                <a:ea typeface="+mn-ea"/>
                <a:cs typeface="+mn-cs"/>
              </a:rPr>
              <a:t>, R., et al. "Lag Signs in the Diagnosis of Rotator Cuff Rupture."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5.4 (1996): 307-13. Web.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baseline="0" dirty="0" smtClean="0"/>
          </a:p>
          <a:p>
            <a:r>
              <a:rPr lang="en-US" baseline="0" dirty="0" smtClean="0"/>
              <a:t>2. </a:t>
            </a:r>
            <a:r>
              <a:rPr lang="en-US" sz="1200" kern="1200" dirty="0" err="1" smtClean="0">
                <a:solidFill>
                  <a:schemeClr val="tx1"/>
                </a:solidFill>
                <a:effectLst/>
                <a:latin typeface="+mn-lt"/>
                <a:ea typeface="+mn-ea"/>
                <a:cs typeface="+mn-cs"/>
              </a:rPr>
              <a:t>Walch</a:t>
            </a:r>
            <a:r>
              <a:rPr lang="en-US" sz="1200" kern="1200" dirty="0" smtClean="0">
                <a:solidFill>
                  <a:schemeClr val="tx1"/>
                </a:solidFill>
                <a:effectLst/>
                <a:latin typeface="+mn-lt"/>
                <a:ea typeface="+mn-ea"/>
                <a:cs typeface="+mn-cs"/>
              </a:rPr>
              <a:t>, G., et al. "The 'Dropping' and '</a:t>
            </a:r>
            <a:r>
              <a:rPr lang="en-US" sz="1200" kern="1200" dirty="0" err="1" smtClean="0">
                <a:solidFill>
                  <a:schemeClr val="tx1"/>
                </a:solidFill>
                <a:effectLst/>
                <a:latin typeface="+mn-lt"/>
                <a:ea typeface="+mn-ea"/>
                <a:cs typeface="+mn-cs"/>
              </a:rPr>
              <a:t>Hornblower's</a:t>
            </a:r>
            <a:r>
              <a:rPr lang="en-US" sz="1200" kern="1200" dirty="0" smtClean="0">
                <a:solidFill>
                  <a:schemeClr val="tx1"/>
                </a:solidFill>
                <a:effectLst/>
                <a:latin typeface="+mn-lt"/>
                <a:ea typeface="+mn-ea"/>
                <a:cs typeface="+mn-cs"/>
              </a:rPr>
              <a:t>' Signs in Evaluation of Rotator-Cuff Tears."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surgery.British</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80.4 (1998): 624-8.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Jia</a:t>
            </a:r>
            <a:r>
              <a:rPr lang="en-US" sz="1200" kern="1200" dirty="0" smtClean="0">
                <a:solidFill>
                  <a:schemeClr val="tx1"/>
                </a:solidFill>
                <a:effectLst/>
                <a:latin typeface="+mn-lt"/>
                <a:ea typeface="+mn-ea"/>
                <a:cs typeface="+mn-cs"/>
              </a:rPr>
              <a:t>, X., et al. "Examination of the Shoulder: The Past, the Present, and the Future."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Suppl</a:t>
            </a:r>
            <a:r>
              <a:rPr lang="en-US" sz="1200" kern="1200" dirty="0" smtClean="0">
                <a:solidFill>
                  <a:schemeClr val="tx1"/>
                </a:solidFill>
                <a:effectLst/>
                <a:latin typeface="+mn-lt"/>
                <a:ea typeface="+mn-ea"/>
                <a:cs typeface="+mn-cs"/>
              </a:rPr>
              <a:t> 6 (2009): 10-8.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Miller, C. A., G. A. Forrester, and J. S. Lewis. "The Validity of the Lag Signs in Diagnosing Full-Thickness Tears of the Rotator Cuff: A Preliminary Investigation." </a:t>
            </a:r>
            <a:r>
              <a:rPr lang="en-US" sz="1200" i="1" kern="1200" dirty="0" smtClean="0">
                <a:solidFill>
                  <a:schemeClr val="tx1"/>
                </a:solidFill>
                <a:effectLst/>
                <a:latin typeface="+mn-lt"/>
                <a:ea typeface="+mn-ea"/>
                <a:cs typeface="+mn-cs"/>
              </a:rPr>
              <a:t>Archives of Physical Medicine and Rehabilitation</a:t>
            </a:r>
            <a:r>
              <a:rPr lang="en-US" sz="1200" kern="1200" dirty="0" smtClean="0">
                <a:solidFill>
                  <a:schemeClr val="tx1"/>
                </a:solidFill>
                <a:effectLst/>
                <a:latin typeface="+mn-lt"/>
                <a:ea typeface="+mn-ea"/>
                <a:cs typeface="+mn-cs"/>
              </a:rPr>
              <a:t> 89.6 (2008): 1162-8.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et al. "The Value of Clinical Tests in Acute Full-Thickness Tears of the Supraspinatus Tendon: Does a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Lidocaine</a:t>
            </a:r>
            <a:r>
              <a:rPr lang="en-US" sz="1200" kern="1200" dirty="0" smtClean="0">
                <a:solidFill>
                  <a:schemeClr val="tx1"/>
                </a:solidFill>
                <a:effectLst/>
                <a:latin typeface="+mn-lt"/>
                <a:ea typeface="+mn-ea"/>
                <a:cs typeface="+mn-cs"/>
              </a:rPr>
              <a:t> Injection Help in the Clinical Diagnosis? A Prospective Study."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26.6 (2010): 734-42.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a:t>
            </a:r>
            <a:r>
              <a:rPr lang="en-US" sz="1200" kern="1200" dirty="0" err="1" smtClean="0">
                <a:solidFill>
                  <a:schemeClr val="tx1"/>
                </a:solidFill>
                <a:effectLst/>
                <a:latin typeface="+mn-lt"/>
                <a:ea typeface="+mn-ea"/>
                <a:cs typeface="+mn-cs"/>
              </a:rPr>
              <a:t>Castoldi</a:t>
            </a:r>
            <a:r>
              <a:rPr lang="en-US" sz="1200" kern="1200" dirty="0" smtClean="0">
                <a:solidFill>
                  <a:schemeClr val="tx1"/>
                </a:solidFill>
                <a:effectLst/>
                <a:latin typeface="+mn-lt"/>
                <a:ea typeface="+mn-ea"/>
                <a:cs typeface="+mn-cs"/>
              </a:rPr>
              <a:t>, F., D. </a:t>
            </a:r>
            <a:r>
              <a:rPr lang="en-US" sz="1200" kern="1200" dirty="0" err="1" smtClean="0">
                <a:solidFill>
                  <a:schemeClr val="tx1"/>
                </a:solidFill>
                <a:effectLst/>
                <a:latin typeface="+mn-lt"/>
                <a:ea typeface="+mn-ea"/>
                <a:cs typeface="+mn-cs"/>
              </a:rPr>
              <a:t>Blonna</a:t>
            </a:r>
            <a:r>
              <a:rPr lang="en-US" sz="1200" kern="1200" dirty="0" smtClean="0">
                <a:solidFill>
                  <a:schemeClr val="tx1"/>
                </a:solidFill>
                <a:effectLst/>
                <a:latin typeface="+mn-lt"/>
                <a:ea typeface="+mn-ea"/>
                <a:cs typeface="+mn-cs"/>
              </a:rPr>
              <a:t>, and R. </a:t>
            </a:r>
            <a:r>
              <a:rPr lang="en-US" sz="1200" kern="1200" dirty="0" err="1" smtClean="0">
                <a:solidFill>
                  <a:schemeClr val="tx1"/>
                </a:solidFill>
                <a:effectLst/>
                <a:latin typeface="+mn-lt"/>
                <a:ea typeface="+mn-ea"/>
                <a:cs typeface="+mn-cs"/>
              </a:rPr>
              <a:t>Hertel</a:t>
            </a:r>
            <a:r>
              <a:rPr lang="en-US" sz="1200" kern="1200" dirty="0" smtClean="0">
                <a:solidFill>
                  <a:schemeClr val="tx1"/>
                </a:solidFill>
                <a:effectLst/>
                <a:latin typeface="+mn-lt"/>
                <a:ea typeface="+mn-ea"/>
                <a:cs typeface="+mn-cs"/>
              </a:rPr>
              <a:t>. "External Rotation Lag Sign Revisited: Accuracy for Diagnosis of Full Thickness Supraspinatus Tear."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18.4 (2009): 529-34. Web. </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This is one of the most studied special test of the shoulder. It is important to note that this test has been used to assess SLAP, bicep </a:t>
            </a:r>
            <a:r>
              <a:rPr lang="en-US" baseline="0" dirty="0" err="1" smtClean="0"/>
              <a:t>tendinopathy</a:t>
            </a:r>
            <a:r>
              <a:rPr lang="en-US" baseline="0" dirty="0" smtClean="0"/>
              <a:t>, anterior </a:t>
            </a:r>
            <a:r>
              <a:rPr lang="en-US" baseline="0" dirty="0" err="1" smtClean="0"/>
              <a:t>labral</a:t>
            </a:r>
            <a:r>
              <a:rPr lang="en-US" baseline="0" dirty="0" smtClean="0"/>
              <a:t> tear, and impingement. Knowing this, do you think this would be a very specific test? Overall this test provides minimal value (in isolation) about bicep </a:t>
            </a:r>
            <a:r>
              <a:rPr lang="en-US" baseline="0" dirty="0" err="1" smtClean="0"/>
              <a:t>tendinopathy</a:t>
            </a:r>
            <a:r>
              <a:rPr lang="en-US" baseline="0" dirty="0" smtClean="0"/>
              <a:t>.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Bennett, W. F. "Specificity of the Speed's Test: Arthroscopic Technique for Evaluating the Biceps Tendon at the Level of the </a:t>
            </a:r>
            <a:r>
              <a:rPr lang="en-US" sz="1200" kern="1200" dirty="0" err="1" smtClean="0">
                <a:solidFill>
                  <a:schemeClr val="tx1"/>
                </a:solidFill>
                <a:effectLst/>
                <a:latin typeface="+mn-lt"/>
                <a:ea typeface="+mn-ea"/>
                <a:cs typeface="+mn-cs"/>
              </a:rPr>
              <a:t>Bicipital</a:t>
            </a:r>
            <a:r>
              <a:rPr lang="en-US" sz="1200" kern="1200" dirty="0" smtClean="0">
                <a:solidFill>
                  <a:schemeClr val="tx1"/>
                </a:solidFill>
                <a:effectLst/>
                <a:latin typeface="+mn-lt"/>
                <a:ea typeface="+mn-ea"/>
                <a:cs typeface="+mn-cs"/>
              </a:rPr>
              <a:t> Groove."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14.8 (1998): 789-96.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err="1" smtClean="0">
                <a:solidFill>
                  <a:schemeClr val="tx1"/>
                </a:solidFill>
                <a:effectLst/>
                <a:latin typeface="+mn-lt"/>
                <a:ea typeface="+mn-ea"/>
                <a:cs typeface="+mn-cs"/>
              </a:rPr>
              <a:t>Ostor</a:t>
            </a:r>
            <a:r>
              <a:rPr lang="en-US" sz="1200" kern="1200" dirty="0" smtClean="0">
                <a:solidFill>
                  <a:schemeClr val="tx1"/>
                </a:solidFill>
                <a:effectLst/>
                <a:latin typeface="+mn-lt"/>
                <a:ea typeface="+mn-ea"/>
                <a:cs typeface="+mn-cs"/>
              </a:rPr>
              <a:t>, A. J., et al. "</a:t>
            </a:r>
            <a:r>
              <a:rPr lang="en-US" sz="1200" kern="1200" dirty="0" err="1" smtClean="0">
                <a:solidFill>
                  <a:schemeClr val="tx1"/>
                </a:solidFill>
                <a:effectLst/>
                <a:latin typeface="+mn-lt"/>
                <a:ea typeface="+mn-ea"/>
                <a:cs typeface="+mn-cs"/>
              </a:rPr>
              <a:t>Interrater</a:t>
            </a:r>
            <a:r>
              <a:rPr lang="en-US" sz="1200" kern="1200" dirty="0" smtClean="0">
                <a:solidFill>
                  <a:schemeClr val="tx1"/>
                </a:solidFill>
                <a:effectLst/>
                <a:latin typeface="+mn-lt"/>
                <a:ea typeface="+mn-ea"/>
                <a:cs typeface="+mn-cs"/>
              </a:rPr>
              <a:t> Reproducibility of Clinical Tests for Rotator Cuff Lesions."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63.10 (2004): 1288-92.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3. </a:t>
            </a:r>
            <a:r>
              <a:rPr lang="en-US" sz="1200" kern="1200" dirty="0" err="1" smtClean="0">
                <a:solidFill>
                  <a:schemeClr val="tx1"/>
                </a:solidFill>
                <a:effectLst/>
                <a:latin typeface="+mn-lt"/>
                <a:ea typeface="+mn-ea"/>
                <a:cs typeface="+mn-cs"/>
              </a:rPr>
              <a:t>Jia</a:t>
            </a:r>
            <a:r>
              <a:rPr lang="en-US" sz="1200" kern="1200" dirty="0" smtClean="0">
                <a:solidFill>
                  <a:schemeClr val="tx1"/>
                </a:solidFill>
                <a:effectLst/>
                <a:latin typeface="+mn-lt"/>
                <a:ea typeface="+mn-ea"/>
                <a:cs typeface="+mn-cs"/>
              </a:rPr>
              <a:t>, X., et al. "Examination of the Shoulder: The Past, the Present, and the Future."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91 </a:t>
            </a:r>
            <a:r>
              <a:rPr lang="en-US" sz="1200" kern="1200" dirty="0" err="1" smtClean="0">
                <a:solidFill>
                  <a:schemeClr val="tx1"/>
                </a:solidFill>
                <a:effectLst/>
                <a:latin typeface="+mn-lt"/>
                <a:ea typeface="+mn-ea"/>
                <a:cs typeface="+mn-cs"/>
              </a:rPr>
              <a:t>Suppl</a:t>
            </a:r>
            <a:r>
              <a:rPr lang="en-US" sz="1200" kern="1200" dirty="0" smtClean="0">
                <a:solidFill>
                  <a:schemeClr val="tx1"/>
                </a:solidFill>
                <a:effectLst/>
                <a:latin typeface="+mn-lt"/>
                <a:ea typeface="+mn-ea"/>
                <a:cs typeface="+mn-cs"/>
              </a:rPr>
              <a:t> 6 (2009): 10-8.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4. </a:t>
            </a:r>
            <a:r>
              <a:rPr lang="en-US" sz="1200" kern="1200" dirty="0" smtClean="0">
                <a:solidFill>
                  <a:schemeClr val="tx1"/>
                </a:solidFill>
                <a:effectLst/>
                <a:latin typeface="+mn-lt"/>
                <a:ea typeface="+mn-ea"/>
                <a:cs typeface="+mn-cs"/>
              </a:rPr>
              <a:t>Gill, H. S., et al. "Physical Examination for Partial Tears of the Biceps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35.8 (2007): 1334-40.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5. </a:t>
            </a:r>
            <a:r>
              <a:rPr lang="en-US" sz="1200" kern="1200" dirty="0" err="1" smtClean="0">
                <a:solidFill>
                  <a:schemeClr val="tx1"/>
                </a:solidFill>
                <a:effectLst/>
                <a:latin typeface="+mn-lt"/>
                <a:ea typeface="+mn-ea"/>
                <a:cs typeface="+mn-cs"/>
              </a:rPr>
              <a:t>Ardic</a:t>
            </a:r>
            <a:r>
              <a:rPr lang="en-US" sz="1200" kern="1200" dirty="0" smtClean="0">
                <a:solidFill>
                  <a:schemeClr val="tx1"/>
                </a:solidFill>
                <a:effectLst/>
                <a:latin typeface="+mn-lt"/>
                <a:ea typeface="+mn-ea"/>
                <a:cs typeface="+mn-cs"/>
              </a:rPr>
              <a:t>, F., et al. "Shoulder Impingement Syndrome: Relationships between Clinical, Functional, and Radiologic Findings." </a:t>
            </a:r>
            <a:r>
              <a:rPr lang="en-US" sz="1200" i="1" kern="1200" dirty="0" smtClean="0">
                <a:solidFill>
                  <a:schemeClr val="tx1"/>
                </a:solidFill>
                <a:effectLst/>
                <a:latin typeface="+mn-lt"/>
                <a:ea typeface="+mn-ea"/>
                <a:cs typeface="+mn-cs"/>
              </a:rPr>
              <a:t>American Journal of Physical Medicine &amp; Rehabilitation / Association of Academic Physiatrists</a:t>
            </a:r>
            <a:r>
              <a:rPr lang="en-US" sz="1200" kern="1200" dirty="0" smtClean="0">
                <a:solidFill>
                  <a:schemeClr val="tx1"/>
                </a:solidFill>
                <a:effectLst/>
                <a:latin typeface="+mn-lt"/>
                <a:ea typeface="+mn-ea"/>
                <a:cs typeface="+mn-cs"/>
              </a:rPr>
              <a:t> 85.1 (2006): 53-60.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6. </a:t>
            </a:r>
            <a:r>
              <a:rPr lang="en-US" sz="1200" kern="1200" dirty="0" err="1" smtClean="0">
                <a:solidFill>
                  <a:schemeClr val="tx1"/>
                </a:solidFill>
                <a:effectLst/>
                <a:latin typeface="+mn-lt"/>
                <a:ea typeface="+mn-ea"/>
                <a:cs typeface="+mn-cs"/>
              </a:rPr>
              <a:t>Kibler</a:t>
            </a:r>
            <a:r>
              <a:rPr lang="en-US" sz="1200" kern="1200" dirty="0" smtClean="0">
                <a:solidFill>
                  <a:schemeClr val="tx1"/>
                </a:solidFill>
                <a:effectLst/>
                <a:latin typeface="+mn-lt"/>
                <a:ea typeface="+mn-ea"/>
                <a:cs typeface="+mn-cs"/>
              </a:rPr>
              <a:t>, BW., et al. "Clinical Utility of Traditional and New Tests in the Diagnosis of Biceps Tendon Injuries and Superior Labrum Anterior and Posterior Lesions in the Shoulder."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37.9 (2009): 1840-7.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The test has limited research investigating is use clinically. The two studies that examined its use in the evaluation of bicep pathology found marginal psychometric properties. This seems to be a better test for SLAP tear than isolated bicep </a:t>
            </a:r>
            <a:r>
              <a:rPr lang="en-US" baseline="0" dirty="0" err="1" smtClean="0"/>
              <a:t>tendinopathy</a:t>
            </a:r>
            <a:r>
              <a:rPr lang="en-US" baseline="0" dirty="0" smtClean="0"/>
              <a:t>.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Kibler</a:t>
            </a:r>
            <a:r>
              <a:rPr lang="en-US" sz="1200" kern="1200" dirty="0" smtClean="0">
                <a:solidFill>
                  <a:schemeClr val="tx1"/>
                </a:solidFill>
                <a:effectLst/>
                <a:latin typeface="+mn-lt"/>
                <a:ea typeface="+mn-ea"/>
                <a:cs typeface="+mn-cs"/>
              </a:rPr>
              <a:t>, BW., et al. "Clinical Utility of Traditional and New Tests in the Diagnosis of Biceps Tendon Injuries and Superior Labrum Anterior and Posterior Lesions in the Shoulder."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37.9 (2009): 1840-7.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err="1" smtClean="0">
                <a:solidFill>
                  <a:schemeClr val="tx1"/>
                </a:solidFill>
                <a:effectLst/>
                <a:latin typeface="+mn-lt"/>
                <a:ea typeface="+mn-ea"/>
                <a:cs typeface="+mn-cs"/>
              </a:rPr>
              <a:t>Ostor</a:t>
            </a:r>
            <a:r>
              <a:rPr lang="en-US" sz="1200" kern="1200" dirty="0" smtClean="0">
                <a:solidFill>
                  <a:schemeClr val="tx1"/>
                </a:solidFill>
                <a:effectLst/>
                <a:latin typeface="+mn-lt"/>
                <a:ea typeface="+mn-ea"/>
                <a:cs typeface="+mn-cs"/>
              </a:rPr>
              <a:t>, A. J., et al. "</a:t>
            </a:r>
            <a:r>
              <a:rPr lang="en-US" sz="1200" kern="1200" dirty="0" err="1" smtClean="0">
                <a:solidFill>
                  <a:schemeClr val="tx1"/>
                </a:solidFill>
                <a:effectLst/>
                <a:latin typeface="+mn-lt"/>
                <a:ea typeface="+mn-ea"/>
                <a:cs typeface="+mn-cs"/>
              </a:rPr>
              <a:t>Interrater</a:t>
            </a:r>
            <a:r>
              <a:rPr lang="en-US" sz="1200" kern="1200" dirty="0" smtClean="0">
                <a:solidFill>
                  <a:schemeClr val="tx1"/>
                </a:solidFill>
                <a:effectLst/>
                <a:latin typeface="+mn-lt"/>
                <a:ea typeface="+mn-ea"/>
                <a:cs typeface="+mn-cs"/>
              </a:rPr>
              <a:t> Reproducibility of Clinical Tests for Rotator Cuff Lesions."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63.10 (2004): 1288-92.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The test has limited research investigating its use clinically. The one study that investigated its use for bicep </a:t>
            </a:r>
            <a:r>
              <a:rPr lang="en-US" baseline="0" dirty="0" err="1" smtClean="0"/>
              <a:t>tendinopathy</a:t>
            </a:r>
            <a:r>
              <a:rPr lang="en-US" baseline="0" dirty="0" smtClean="0"/>
              <a:t> found fair psychometric properties. However, this may be the best test (in isolation) to evaluate for bicep </a:t>
            </a:r>
            <a:r>
              <a:rPr lang="en-US" baseline="0" dirty="0" err="1" smtClean="0"/>
              <a:t>tendinopathy</a:t>
            </a:r>
            <a:r>
              <a:rPr lang="en-US" baseline="0" dirty="0" smtClean="0"/>
              <a:t>. Further research is needed.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Kibler</a:t>
            </a:r>
            <a:r>
              <a:rPr lang="en-US" sz="1200" kern="1200" dirty="0" smtClean="0">
                <a:solidFill>
                  <a:schemeClr val="tx1"/>
                </a:solidFill>
                <a:effectLst/>
                <a:latin typeface="+mn-lt"/>
                <a:ea typeface="+mn-ea"/>
                <a:cs typeface="+mn-cs"/>
              </a:rPr>
              <a:t>, BW., et al. "Clinical Utility of Traditional and New Tests in the Diagnosis of Biceps Tendon Injuries and Superior Labrum Anterior and Posterior Lesions in the Shoulder."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37.9 (2009): 1840-7. Web. </a:t>
            </a:r>
          </a:p>
          <a:p>
            <a:pPr>
              <a:lnSpc>
                <a:spcPct val="80000"/>
              </a:lnSpc>
            </a:pPr>
            <a:endParaRPr lang="en-US" baseline="0" dirty="0" smtClean="0"/>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This is one of the most studied special test of the shoulder. It is important to note that this test has been used to assess SLAP, Bicep </a:t>
            </a:r>
            <a:r>
              <a:rPr lang="en-US" baseline="0" dirty="0" err="1" smtClean="0"/>
              <a:t>tendinopathy</a:t>
            </a:r>
            <a:r>
              <a:rPr lang="en-US" baseline="0" dirty="0" smtClean="0"/>
              <a:t>, Anterior </a:t>
            </a:r>
            <a:r>
              <a:rPr lang="en-US" baseline="0" dirty="0" err="1" smtClean="0"/>
              <a:t>labral</a:t>
            </a:r>
            <a:r>
              <a:rPr lang="en-US" baseline="0" dirty="0" smtClean="0"/>
              <a:t> tear, and impingement. Knowing this, do you think this would be a very specific test? The psychometrics of this test are all over the place. In my opinion, it is difficult to support the use of this test in isolation to rule in/out a SLAP tear. I say this because all of the studies (except for the Morgan paper) have low +LR’s and relatively high –LR’s.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r>
              <a:rPr lang="en-US" baseline="0" dirty="0" smtClean="0"/>
              <a:t>1. </a:t>
            </a:r>
            <a:r>
              <a:rPr lang="en-US" sz="1200" kern="1200" dirty="0" err="1" smtClean="0">
                <a:solidFill>
                  <a:schemeClr val="tx1"/>
                </a:solidFill>
                <a:effectLst/>
                <a:latin typeface="+mn-lt"/>
                <a:ea typeface="+mn-ea"/>
                <a:cs typeface="+mn-cs"/>
              </a:rPr>
              <a:t>Holtby</a:t>
            </a:r>
            <a:r>
              <a:rPr lang="en-US" sz="1200" kern="1200" dirty="0" smtClean="0">
                <a:solidFill>
                  <a:schemeClr val="tx1"/>
                </a:solidFill>
                <a:effectLst/>
                <a:latin typeface="+mn-lt"/>
                <a:ea typeface="+mn-ea"/>
                <a:cs typeface="+mn-cs"/>
              </a:rPr>
              <a:t>, R., and H. </a:t>
            </a:r>
            <a:r>
              <a:rPr lang="en-US" sz="1200" kern="1200" dirty="0" err="1" smtClean="0">
                <a:solidFill>
                  <a:schemeClr val="tx1"/>
                </a:solidFill>
                <a:effectLst/>
                <a:latin typeface="+mn-lt"/>
                <a:ea typeface="+mn-ea"/>
                <a:cs typeface="+mn-cs"/>
              </a:rPr>
              <a:t>Razmjou</a:t>
            </a:r>
            <a:r>
              <a:rPr lang="en-US" sz="1200" kern="1200" dirty="0" smtClean="0">
                <a:solidFill>
                  <a:schemeClr val="tx1"/>
                </a:solidFill>
                <a:effectLst/>
                <a:latin typeface="+mn-lt"/>
                <a:ea typeface="+mn-ea"/>
                <a:cs typeface="+mn-cs"/>
              </a:rPr>
              <a:t>. "Accuracy of the Speed's and </a:t>
            </a:r>
            <a:r>
              <a:rPr lang="en-US" sz="1200" kern="1200" dirty="0" err="1" smtClean="0">
                <a:solidFill>
                  <a:schemeClr val="tx1"/>
                </a:solidFill>
                <a:effectLst/>
                <a:latin typeface="+mn-lt"/>
                <a:ea typeface="+mn-ea"/>
                <a:cs typeface="+mn-cs"/>
              </a:rPr>
              <a:t>Yergason's</a:t>
            </a:r>
            <a:r>
              <a:rPr lang="en-US" sz="1200" kern="1200" dirty="0" smtClean="0">
                <a:solidFill>
                  <a:schemeClr val="tx1"/>
                </a:solidFill>
                <a:effectLst/>
                <a:latin typeface="+mn-lt"/>
                <a:ea typeface="+mn-ea"/>
                <a:cs typeface="+mn-cs"/>
              </a:rPr>
              <a:t> Tests in Detecting Biceps Pathology and SLAP Lesions: Comparison with Arthroscopic Findings."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20.3 (2004): 231-6.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Bennett, W. F. "Specificity of the Speed's Test: Arthroscopic Technique for Evaluating the Biceps Tendon at the Level of the </a:t>
            </a:r>
            <a:r>
              <a:rPr lang="en-US" sz="1200" kern="1200" dirty="0" err="1" smtClean="0">
                <a:solidFill>
                  <a:schemeClr val="tx1"/>
                </a:solidFill>
                <a:effectLst/>
                <a:latin typeface="+mn-lt"/>
                <a:ea typeface="+mn-ea"/>
                <a:cs typeface="+mn-cs"/>
              </a:rPr>
              <a:t>Bicipital</a:t>
            </a:r>
            <a:r>
              <a:rPr lang="en-US" sz="1200" kern="1200" dirty="0" smtClean="0">
                <a:solidFill>
                  <a:schemeClr val="tx1"/>
                </a:solidFill>
                <a:effectLst/>
                <a:latin typeface="+mn-lt"/>
                <a:ea typeface="+mn-ea"/>
                <a:cs typeface="+mn-cs"/>
              </a:rPr>
              <a:t> Groove."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14.8 (1998): 789-96.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3. </a:t>
            </a:r>
            <a:r>
              <a:rPr lang="en-US" sz="1200" kern="1200" dirty="0" err="1" smtClean="0">
                <a:solidFill>
                  <a:schemeClr val="tx1"/>
                </a:solidFill>
                <a:effectLst/>
                <a:latin typeface="+mn-lt"/>
                <a:ea typeface="+mn-ea"/>
                <a:cs typeface="+mn-cs"/>
              </a:rPr>
              <a:t>Guanche</a:t>
            </a:r>
            <a:r>
              <a:rPr lang="en-US" sz="1200" kern="1200" dirty="0" smtClean="0">
                <a:solidFill>
                  <a:schemeClr val="tx1"/>
                </a:solidFill>
                <a:effectLst/>
                <a:latin typeface="+mn-lt"/>
                <a:ea typeface="+mn-ea"/>
                <a:cs typeface="+mn-cs"/>
              </a:rPr>
              <a:t>, C. A., and D. C. Jones. "Clinical Testing for Tears of the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Labrum."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19.5 (2003): 517-23. Web. </a:t>
            </a:r>
          </a:p>
          <a:p>
            <a:pPr>
              <a:lnSpc>
                <a:spcPct val="80000"/>
              </a:lnSpc>
            </a:pPr>
            <a:endParaRPr lang="en-US" baseline="0" dirty="0" smtClean="0"/>
          </a:p>
          <a:p>
            <a:r>
              <a:rPr lang="en-US" baseline="0" dirty="0" smtClean="0"/>
              <a:t>4. </a:t>
            </a:r>
            <a:r>
              <a:rPr lang="en-US" sz="1200" kern="1200" dirty="0" smtClean="0">
                <a:solidFill>
                  <a:schemeClr val="tx1"/>
                </a:solidFill>
                <a:effectLst/>
                <a:latin typeface="+mn-lt"/>
                <a:ea typeface="+mn-ea"/>
                <a:cs typeface="+mn-cs"/>
              </a:rPr>
              <a:t>Morgan, C. D., et al. "Type II SLAP Lesions: Three Subtypes and their Relationships to Superior Instability and Rotator Cuff Tears."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14.6 (1998): 553-65. Web.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Parentis, M. A., et al. "An Evaluation of the Provocative Tests for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 Posterior Lesions."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34.2 (2006): 265-8. Web.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8. </a:t>
            </a:r>
            <a:r>
              <a:rPr lang="en-US" sz="1200" kern="1200" dirty="0" err="1" smtClean="0">
                <a:solidFill>
                  <a:schemeClr val="tx1"/>
                </a:solidFill>
                <a:effectLst/>
                <a:latin typeface="+mn-lt"/>
                <a:ea typeface="+mn-ea"/>
                <a:cs typeface="+mn-cs"/>
              </a:rPr>
              <a:t>Ebinger</a:t>
            </a:r>
            <a:r>
              <a:rPr lang="en-US" sz="1200" kern="1200" dirty="0" smtClean="0">
                <a:solidFill>
                  <a:schemeClr val="tx1"/>
                </a:solidFill>
                <a:effectLst/>
                <a:latin typeface="+mn-lt"/>
                <a:ea typeface="+mn-ea"/>
                <a:cs typeface="+mn-cs"/>
              </a:rPr>
              <a:t>, N., et al. "A New SLAP Test: The Supine Flexion Resistance Test."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24.5 (2008): 500-5.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9. Oh, J. H., et al. "The Evaluation of various Physical Examinations for the Diagnosis of Type II Superior Labrum Anterior and Posterior Lesion."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36.2 (2008): 353-9. Web.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C7D-5A89-47C2-8ABA-56C9C2DEF7A4}"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So does anyone think that Dr. O’Brien’s study may have had a bit of bias? The 3 high quality papers examining the active compression test (O’Brien’s Test) suggest that it has questionable value in detecting </a:t>
            </a:r>
            <a:r>
              <a:rPr lang="en-US" baseline="0" dirty="0" err="1" smtClean="0"/>
              <a:t>labral</a:t>
            </a:r>
            <a:r>
              <a:rPr lang="en-US" baseline="0" dirty="0" smtClean="0"/>
              <a:t> tears. However, this test is often used as part of a cluster of tests to rule in </a:t>
            </a:r>
            <a:r>
              <a:rPr lang="en-US" baseline="0" dirty="0" err="1" smtClean="0"/>
              <a:t>labral</a:t>
            </a:r>
            <a:r>
              <a:rPr lang="en-US" baseline="0" dirty="0" smtClean="0"/>
              <a:t> tears with high diagnostic accuracy. Clinically I think this test is more indicative of impingement (especially coracoid impingement) but there are no studies that have evaluated this test for the diagnosis of impingement.</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O'Brien, S. J., et al. "The Active Compression Test: A New and Effective Test for Diagnosing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and </a:t>
            </a:r>
            <a:r>
              <a:rPr lang="en-US" sz="1200" kern="1200" dirty="0" err="1" smtClean="0">
                <a:solidFill>
                  <a:schemeClr val="tx1"/>
                </a:solidFill>
                <a:effectLst/>
                <a:latin typeface="+mn-lt"/>
                <a:ea typeface="+mn-ea"/>
                <a:cs typeface="+mn-cs"/>
              </a:rPr>
              <a:t>Acromioclavicular</a:t>
            </a:r>
            <a:r>
              <a:rPr lang="en-US" sz="1200" kern="1200" dirty="0" smtClean="0">
                <a:solidFill>
                  <a:schemeClr val="tx1"/>
                </a:solidFill>
                <a:effectLst/>
                <a:latin typeface="+mn-lt"/>
                <a:ea typeface="+mn-ea"/>
                <a:cs typeface="+mn-cs"/>
              </a:rPr>
              <a:t> Joint Abnormality."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26.5 (1998): 610-3.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err="1" smtClean="0">
                <a:solidFill>
                  <a:schemeClr val="tx1"/>
                </a:solidFill>
                <a:effectLst/>
                <a:latin typeface="+mn-lt"/>
                <a:ea typeface="+mn-ea"/>
                <a:cs typeface="+mn-cs"/>
              </a:rPr>
              <a:t>Guanche</a:t>
            </a:r>
            <a:r>
              <a:rPr lang="en-US" sz="1200" kern="1200" dirty="0" smtClean="0">
                <a:solidFill>
                  <a:schemeClr val="tx1"/>
                </a:solidFill>
                <a:effectLst/>
                <a:latin typeface="+mn-lt"/>
                <a:ea typeface="+mn-ea"/>
                <a:cs typeface="+mn-cs"/>
              </a:rPr>
              <a:t>, C. A., and D. C. Jones. "Clinical Testing for Tears of the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Labrum."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19.5 (2003): 517-23.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3. </a:t>
            </a:r>
            <a:r>
              <a:rPr lang="en-US" sz="1200" kern="1200" dirty="0" smtClean="0">
                <a:solidFill>
                  <a:schemeClr val="tx1"/>
                </a:solidFill>
                <a:effectLst/>
                <a:latin typeface="+mn-lt"/>
                <a:ea typeface="+mn-ea"/>
                <a:cs typeface="+mn-cs"/>
              </a:rPr>
              <a:t>Morgan, C. D., et al. "Type II SLAP Lesions: Three Subtypes and their Relationships to Superior Instability and Rotator Cuff Tears."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14.6 (1998): 553-65.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4. </a:t>
            </a:r>
            <a:r>
              <a:rPr lang="en-US" sz="1200" kern="1200" dirty="0" smtClean="0">
                <a:solidFill>
                  <a:schemeClr val="tx1"/>
                </a:solidFill>
                <a:effectLst/>
                <a:latin typeface="+mn-lt"/>
                <a:ea typeface="+mn-ea"/>
                <a:cs typeface="+mn-cs"/>
              </a:rPr>
              <a:t>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5. </a:t>
            </a:r>
            <a:r>
              <a:rPr lang="en-US" sz="1200" kern="1200" dirty="0" smtClean="0">
                <a:solidFill>
                  <a:schemeClr val="tx1"/>
                </a:solidFill>
                <a:effectLst/>
                <a:latin typeface="+mn-lt"/>
                <a:ea typeface="+mn-ea"/>
                <a:cs typeface="+mn-cs"/>
              </a:rPr>
              <a:t>McFarland, E. G., T. K. Kim, and R. M. </a:t>
            </a:r>
            <a:r>
              <a:rPr lang="en-US" sz="1200" kern="1200" dirty="0" err="1" smtClean="0">
                <a:solidFill>
                  <a:schemeClr val="tx1"/>
                </a:solidFill>
                <a:effectLst/>
                <a:latin typeface="+mn-lt"/>
                <a:ea typeface="+mn-ea"/>
                <a:cs typeface="+mn-cs"/>
              </a:rPr>
              <a:t>Savino</a:t>
            </a:r>
            <a:r>
              <a:rPr lang="en-US" sz="1200" kern="1200" dirty="0" smtClean="0">
                <a:solidFill>
                  <a:schemeClr val="tx1"/>
                </a:solidFill>
                <a:effectLst/>
                <a:latin typeface="+mn-lt"/>
                <a:ea typeface="+mn-ea"/>
                <a:cs typeface="+mn-cs"/>
              </a:rPr>
              <a:t>. "Clinical Assessment of Three Common Tests for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Anterior-Posterior Lesions."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30.6 (2002): 810-5.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6. </a:t>
            </a:r>
            <a:r>
              <a:rPr lang="en-US" sz="1200" kern="1200" dirty="0" smtClean="0">
                <a:solidFill>
                  <a:schemeClr val="tx1"/>
                </a:solidFill>
                <a:effectLst/>
                <a:latin typeface="+mn-lt"/>
                <a:ea typeface="+mn-ea"/>
                <a:cs typeface="+mn-cs"/>
              </a:rPr>
              <a:t>Stetson, W. B., and K. Templin. "The Crank Test, the O'Brien Test, and Routine Magnetic Resonance Imaging Scans in the Diagnosis of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30.6 (2002): 806-9.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7. </a:t>
            </a:r>
            <a:r>
              <a:rPr lang="en-US" sz="1200" kern="1200" dirty="0" smtClean="0">
                <a:solidFill>
                  <a:schemeClr val="tx1"/>
                </a:solidFill>
                <a:effectLst/>
                <a:latin typeface="+mn-lt"/>
                <a:ea typeface="+mn-ea"/>
                <a:cs typeface="+mn-cs"/>
              </a:rPr>
              <a:t>Myers, T. H., J. R. </a:t>
            </a:r>
            <a:r>
              <a:rPr lang="en-US" sz="1200" kern="1200" dirty="0" err="1" smtClean="0">
                <a:solidFill>
                  <a:schemeClr val="tx1"/>
                </a:solidFill>
                <a:effectLst/>
                <a:latin typeface="+mn-lt"/>
                <a:ea typeface="+mn-ea"/>
                <a:cs typeface="+mn-cs"/>
              </a:rPr>
              <a:t>Zemanovic</a:t>
            </a:r>
            <a:r>
              <a:rPr lang="en-US" sz="1200" kern="1200" dirty="0" smtClean="0">
                <a:solidFill>
                  <a:schemeClr val="tx1"/>
                </a:solidFill>
                <a:effectLst/>
                <a:latin typeface="+mn-lt"/>
                <a:ea typeface="+mn-ea"/>
                <a:cs typeface="+mn-cs"/>
              </a:rPr>
              <a:t>, and J. R. Andrews. "The Resisted Supination External Rotation Test: A New Test for the Diagnosis of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 Posterior Lesions."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33.9 (2005): 1315-20.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Like </a:t>
            </a:r>
            <a:r>
              <a:rPr lang="en-US" baseline="0" dirty="0" err="1" smtClean="0"/>
              <a:t>O’brien’s</a:t>
            </a:r>
            <a:r>
              <a:rPr lang="en-US" baseline="0" dirty="0" smtClean="0"/>
              <a:t> test, the original paper (by Liu et al. (1996)) describing the crank test had significantly better psychometrics than more recent papers of higher quality. There is some uncertainty (based on the psychometric properties of the test) when using the crank test to diagnosis SLAP tears, however, there is moderate evidence to support it’s use to detect general </a:t>
            </a:r>
            <a:r>
              <a:rPr lang="en-US" baseline="0" dirty="0" err="1" smtClean="0"/>
              <a:t>labral</a:t>
            </a:r>
            <a:r>
              <a:rPr lang="en-US" baseline="0" dirty="0" smtClean="0"/>
              <a:t> tears. Further evidence is needed.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Stetson, W. B., and K. Templin. "The Crank Test, the O'Brien Test, and Routine Magnetic Resonance Imaging Scans in the Diagnosis of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30.6 (2002): 806-9.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3. </a:t>
            </a:r>
            <a:r>
              <a:rPr lang="en-US" sz="1200" kern="1200" dirty="0" smtClean="0">
                <a:solidFill>
                  <a:schemeClr val="tx1"/>
                </a:solidFill>
                <a:effectLst/>
                <a:latin typeface="+mn-lt"/>
                <a:ea typeface="+mn-ea"/>
                <a:cs typeface="+mn-cs"/>
              </a:rPr>
              <a:t>Myers, T. H., J. R. </a:t>
            </a:r>
            <a:r>
              <a:rPr lang="en-US" sz="1200" kern="1200" dirty="0" err="1" smtClean="0">
                <a:solidFill>
                  <a:schemeClr val="tx1"/>
                </a:solidFill>
                <a:effectLst/>
                <a:latin typeface="+mn-lt"/>
                <a:ea typeface="+mn-ea"/>
                <a:cs typeface="+mn-cs"/>
              </a:rPr>
              <a:t>Zemanovic</a:t>
            </a:r>
            <a:r>
              <a:rPr lang="en-US" sz="1200" kern="1200" dirty="0" smtClean="0">
                <a:solidFill>
                  <a:schemeClr val="tx1"/>
                </a:solidFill>
                <a:effectLst/>
                <a:latin typeface="+mn-lt"/>
                <a:ea typeface="+mn-ea"/>
                <a:cs typeface="+mn-cs"/>
              </a:rPr>
              <a:t>, and J. R. Andrews. "The Resisted Supination External Rotation Test: A New Test for the Diagnosis of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 Posterior Lesions."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33.9 (2005): 1315-20.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4. </a:t>
            </a:r>
            <a:r>
              <a:rPr lang="en-US" sz="1200" kern="1200" dirty="0" smtClean="0">
                <a:solidFill>
                  <a:schemeClr val="tx1"/>
                </a:solidFill>
                <a:effectLst/>
                <a:latin typeface="+mn-lt"/>
                <a:ea typeface="+mn-ea"/>
                <a:cs typeface="+mn-cs"/>
              </a:rPr>
              <a:t>Liu, S. H., M. H. Henry, and S. L. </a:t>
            </a:r>
            <a:r>
              <a:rPr lang="en-US" sz="1200" kern="1200" dirty="0" err="1" smtClean="0">
                <a:solidFill>
                  <a:schemeClr val="tx1"/>
                </a:solidFill>
                <a:effectLst/>
                <a:latin typeface="+mn-lt"/>
                <a:ea typeface="+mn-ea"/>
                <a:cs typeface="+mn-cs"/>
              </a:rPr>
              <a:t>Nuccion</a:t>
            </a:r>
            <a:r>
              <a:rPr lang="en-US" sz="1200" kern="1200" dirty="0" smtClean="0">
                <a:solidFill>
                  <a:schemeClr val="tx1"/>
                </a:solidFill>
                <a:effectLst/>
                <a:latin typeface="+mn-lt"/>
                <a:ea typeface="+mn-ea"/>
                <a:cs typeface="+mn-cs"/>
              </a:rPr>
              <a:t>. "A Prospective Evaluation of a New Physical Examination in Predicting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24.6 (1996): 721-5.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5. </a:t>
            </a:r>
            <a:r>
              <a:rPr lang="en-US" sz="1200" kern="1200" dirty="0" smtClean="0">
                <a:solidFill>
                  <a:schemeClr val="tx1"/>
                </a:solidFill>
                <a:effectLst/>
                <a:latin typeface="+mn-lt"/>
                <a:ea typeface="+mn-ea"/>
                <a:cs typeface="+mn-cs"/>
              </a:rPr>
              <a:t>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6. </a:t>
            </a:r>
            <a:r>
              <a:rPr lang="en-US" sz="1200" kern="1200" dirty="0" err="1" smtClean="0">
                <a:solidFill>
                  <a:schemeClr val="tx1"/>
                </a:solidFill>
                <a:effectLst/>
                <a:latin typeface="+mn-lt"/>
                <a:ea typeface="+mn-ea"/>
                <a:cs typeface="+mn-cs"/>
              </a:rPr>
              <a:t>Walsworth</a:t>
            </a:r>
            <a:r>
              <a:rPr lang="en-US" sz="1200" kern="1200" dirty="0" smtClean="0">
                <a:solidFill>
                  <a:schemeClr val="tx1"/>
                </a:solidFill>
                <a:effectLst/>
                <a:latin typeface="+mn-lt"/>
                <a:ea typeface="+mn-ea"/>
                <a:cs typeface="+mn-cs"/>
              </a:rPr>
              <a:t>, M. K., et al. "Reliability and Diagnostic Accuracy of History and Physical Examination for Diagnosing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36.1 (2008): 162-8.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The one study that was available was of limited quality and used a retrospective review of patient s/p arthroscopy, which is not representative of a typical population. This test provides weak evidence to support its use in the detection of SLAP tears. </a:t>
            </a:r>
          </a:p>
          <a:p>
            <a:pPr>
              <a:lnSpc>
                <a:spcPct val="80000"/>
              </a:lnSpc>
            </a:pPr>
            <a:endParaRPr lang="en-US" baseline="0" dirty="0" smtClean="0"/>
          </a:p>
          <a:p>
            <a:pPr>
              <a:lnSpc>
                <a:spcPct val="80000"/>
              </a:lnSpc>
            </a:pPr>
            <a:r>
              <a:rPr lang="en-US" baseline="0" dirty="0" smtClean="0"/>
              <a:t>References:</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Berg, E. E., and J. V. </a:t>
            </a:r>
            <a:r>
              <a:rPr lang="en-US" sz="1200" kern="1200" dirty="0" err="1" smtClean="0">
                <a:solidFill>
                  <a:schemeClr val="tx1"/>
                </a:solidFill>
                <a:effectLst/>
                <a:latin typeface="+mn-lt"/>
                <a:ea typeface="+mn-ea"/>
                <a:cs typeface="+mn-cs"/>
              </a:rPr>
              <a:t>Ciullo</a:t>
            </a:r>
            <a:r>
              <a:rPr lang="en-US" sz="1200" kern="1200" dirty="0" smtClean="0">
                <a:solidFill>
                  <a:schemeClr val="tx1"/>
                </a:solidFill>
                <a:effectLst/>
                <a:latin typeface="+mn-lt"/>
                <a:ea typeface="+mn-ea"/>
                <a:cs typeface="+mn-cs"/>
              </a:rPr>
              <a:t>. "A Clinical Test for Superior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Or 'SLAP' Lesions." </a:t>
            </a:r>
            <a:r>
              <a:rPr lang="en-US" sz="1200" i="1" kern="1200" dirty="0" smtClean="0">
                <a:solidFill>
                  <a:schemeClr val="tx1"/>
                </a:solidFill>
                <a:effectLst/>
                <a:latin typeface="+mn-lt"/>
                <a:ea typeface="+mn-ea"/>
                <a:cs typeface="+mn-cs"/>
              </a:rPr>
              <a:t>Clinical journal of sport medicine : official journal of the Canadian Academy of Sport Medicine</a:t>
            </a:r>
            <a:r>
              <a:rPr lang="en-US" sz="1200" kern="1200" dirty="0" smtClean="0">
                <a:solidFill>
                  <a:schemeClr val="tx1"/>
                </a:solidFill>
                <a:effectLst/>
                <a:latin typeface="+mn-lt"/>
                <a:ea typeface="+mn-ea"/>
                <a:cs typeface="+mn-cs"/>
              </a:rPr>
              <a:t> 8.2 (1998): 121-3. Web. </a:t>
            </a:r>
          </a:p>
          <a:p>
            <a:pPr>
              <a:lnSpc>
                <a:spcPct val="80000"/>
              </a:lnSpc>
            </a:pPr>
            <a:endParaRPr lang="en-US" baseline="0" dirty="0" smtClean="0"/>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Stetson, W. B., and K. Templin. "The Crank Test, the O'Brien Test, and Routine Magnetic Resonance Imaging Scans in the Diagnosis of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30.6 (2002): 806-9.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3. </a:t>
            </a:r>
            <a:r>
              <a:rPr lang="en-US" sz="1200" kern="1200" dirty="0" smtClean="0">
                <a:solidFill>
                  <a:schemeClr val="tx1"/>
                </a:solidFill>
                <a:effectLst/>
                <a:latin typeface="+mn-lt"/>
                <a:ea typeface="+mn-ea"/>
                <a:cs typeface="+mn-cs"/>
              </a:rPr>
              <a:t>Myers, T. H., J. R. </a:t>
            </a:r>
            <a:r>
              <a:rPr lang="en-US" sz="1200" kern="1200" dirty="0" err="1" smtClean="0">
                <a:solidFill>
                  <a:schemeClr val="tx1"/>
                </a:solidFill>
                <a:effectLst/>
                <a:latin typeface="+mn-lt"/>
                <a:ea typeface="+mn-ea"/>
                <a:cs typeface="+mn-cs"/>
              </a:rPr>
              <a:t>Zemanovic</a:t>
            </a:r>
            <a:r>
              <a:rPr lang="en-US" sz="1200" kern="1200" dirty="0" smtClean="0">
                <a:solidFill>
                  <a:schemeClr val="tx1"/>
                </a:solidFill>
                <a:effectLst/>
                <a:latin typeface="+mn-lt"/>
                <a:ea typeface="+mn-ea"/>
                <a:cs typeface="+mn-cs"/>
              </a:rPr>
              <a:t>, and J. R. Andrews. "The Resisted Supination External Rotation Test: A New Test for the Diagnosis of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 Posterior Lesions."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33.9 (2005): 1315-20.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4. </a:t>
            </a:r>
            <a:r>
              <a:rPr lang="en-US" sz="1200" kern="1200" dirty="0" smtClean="0">
                <a:solidFill>
                  <a:schemeClr val="tx1"/>
                </a:solidFill>
                <a:effectLst/>
                <a:latin typeface="+mn-lt"/>
                <a:ea typeface="+mn-ea"/>
                <a:cs typeface="+mn-cs"/>
              </a:rPr>
              <a:t>Liu, S. H., M. H. Henry, and S. L. </a:t>
            </a:r>
            <a:r>
              <a:rPr lang="en-US" sz="1200" kern="1200" dirty="0" err="1" smtClean="0">
                <a:solidFill>
                  <a:schemeClr val="tx1"/>
                </a:solidFill>
                <a:effectLst/>
                <a:latin typeface="+mn-lt"/>
                <a:ea typeface="+mn-ea"/>
                <a:cs typeface="+mn-cs"/>
              </a:rPr>
              <a:t>Nuccion</a:t>
            </a:r>
            <a:r>
              <a:rPr lang="en-US" sz="1200" kern="1200" dirty="0" smtClean="0">
                <a:solidFill>
                  <a:schemeClr val="tx1"/>
                </a:solidFill>
                <a:effectLst/>
                <a:latin typeface="+mn-lt"/>
                <a:ea typeface="+mn-ea"/>
                <a:cs typeface="+mn-cs"/>
              </a:rPr>
              <a:t>. "A Prospective Evaluation of a New Physical Examination in Predicting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24.6 (1996): 721-5.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5. </a:t>
            </a:r>
            <a:r>
              <a:rPr lang="en-US" sz="1200" kern="1200" dirty="0" smtClean="0">
                <a:solidFill>
                  <a:schemeClr val="tx1"/>
                </a:solidFill>
                <a:effectLst/>
                <a:latin typeface="+mn-lt"/>
                <a:ea typeface="+mn-ea"/>
                <a:cs typeface="+mn-cs"/>
              </a:rPr>
              <a:t>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6. </a:t>
            </a:r>
            <a:r>
              <a:rPr lang="en-US" sz="1200" kern="1200" dirty="0" err="1" smtClean="0">
                <a:solidFill>
                  <a:schemeClr val="tx1"/>
                </a:solidFill>
                <a:effectLst/>
                <a:latin typeface="+mn-lt"/>
                <a:ea typeface="+mn-ea"/>
                <a:cs typeface="+mn-cs"/>
              </a:rPr>
              <a:t>Walsworth</a:t>
            </a:r>
            <a:r>
              <a:rPr lang="en-US" sz="1200" kern="1200" dirty="0" smtClean="0">
                <a:solidFill>
                  <a:schemeClr val="tx1"/>
                </a:solidFill>
                <a:effectLst/>
                <a:latin typeface="+mn-lt"/>
                <a:ea typeface="+mn-ea"/>
                <a:cs typeface="+mn-cs"/>
              </a:rPr>
              <a:t>, M. K., et al. "Reliability and Diagnostic Accuracy of History and Physical Examination for Diagnosing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36.1 (2008): 162-8.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This test has excellent psychometric properties but the patient population consisted entirely of patients who reported a history of anterior dislocation and is not representative of the typical patient with shoulder pain. Caution should be exercised with using this test (in isolation) to diagnose for SLAP Tear.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Kim, S. H., K. I. Ha, and K. Y. Han. "Biceps Load Test: A Clinical Test for Superior Labrum Anterior and Posterior Lesions in Shoulders with Recurrent Anterior Dislocations."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27.3 (1999): 300-3.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Another case of the first to report the test having artificially high psychometrics? Again, caution should be exercised when using this test in isolation to evaluate for SLAP tears.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Kim, S. H., et al. "Biceps Load Test II: A Clinical Test for SLAP Lesions of the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17.2 (2001): 160-4.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Oh, J. H., et al. "The Evaluation of various Physical Examinations for the Diagnosis of Type II Superior Labrum Anterior and Posterior Lesion."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36.2 (2008): 353-9.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Dichotomous outcomes – Meaning that the result is either positive</a:t>
            </a:r>
            <a:r>
              <a:rPr lang="en-US" baseline="0" dirty="0" smtClean="0"/>
              <a:t> or negative. When this is the case there is a high probability that testers will agree by chance alone. </a:t>
            </a:r>
          </a:p>
          <a:p>
            <a:pPr>
              <a:lnSpc>
                <a:spcPct val="80000"/>
              </a:lnSpc>
            </a:pPr>
            <a:r>
              <a:rPr lang="en-US" baseline="0" dirty="0" smtClean="0"/>
              <a:t>Kappa – measures the amount of agreement beyond what would be expected by change alone.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References:</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Karlsson</a:t>
            </a:r>
            <a:r>
              <a:rPr lang="en-US" sz="1200" kern="1200" dirty="0" smtClean="0">
                <a:solidFill>
                  <a:schemeClr val="tx1"/>
                </a:solidFill>
                <a:effectLst/>
                <a:latin typeface="+mn-lt"/>
                <a:ea typeface="+mn-ea"/>
                <a:cs typeface="+mn-cs"/>
              </a:rPr>
              <a:t>, J. "Physical Examination Tests are Not Valid for Diagnosing SLAP Tears: A Review." </a:t>
            </a:r>
            <a:r>
              <a:rPr lang="en-US" sz="1200" i="1" kern="1200" dirty="0" smtClean="0">
                <a:solidFill>
                  <a:schemeClr val="tx1"/>
                </a:solidFill>
                <a:effectLst/>
                <a:latin typeface="+mn-lt"/>
                <a:ea typeface="+mn-ea"/>
                <a:cs typeface="+mn-cs"/>
              </a:rPr>
              <a:t>Clinical journal of sport medicine : official journal of the Canadian Academy of Sport Medicine</a:t>
            </a:r>
            <a:r>
              <a:rPr lang="en-US" sz="1200" kern="1200" dirty="0" smtClean="0">
                <a:solidFill>
                  <a:schemeClr val="tx1"/>
                </a:solidFill>
                <a:effectLst/>
                <a:latin typeface="+mn-lt"/>
                <a:ea typeface="+mn-ea"/>
                <a:cs typeface="+mn-cs"/>
              </a:rPr>
              <a:t> 20.2 (2010): 134-5. Web. </a:t>
            </a:r>
          </a:p>
          <a:p>
            <a:pPr>
              <a:lnSpc>
                <a:spcPct val="80000"/>
              </a:lnSpc>
            </a:pPr>
            <a:endParaRPr lang="en-US"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2.</a:t>
            </a:r>
            <a:r>
              <a:rPr lang="en-US" baseline="0" dirty="0" smtClean="0"/>
              <a:t> </a:t>
            </a:r>
            <a:r>
              <a:rPr lang="en-US" sz="1200" kern="1200" dirty="0" smtClean="0">
                <a:solidFill>
                  <a:schemeClr val="tx1"/>
                </a:solidFill>
                <a:effectLst/>
                <a:latin typeface="+mn-lt"/>
                <a:ea typeface="+mn-ea"/>
                <a:cs typeface="+mn-cs"/>
              </a:rPr>
              <a:t>Calvert, E., et al. "Special Physical Examination Tests for Superior Labrum Anterior Posterior Shoulder Tears are Clinically Limited and Invalid: A Diagnostic Systematic Review." </a:t>
            </a:r>
            <a:r>
              <a:rPr lang="en-US" sz="1200" i="1" kern="1200" dirty="0" smtClean="0">
                <a:solidFill>
                  <a:schemeClr val="tx1"/>
                </a:solidFill>
                <a:effectLst/>
                <a:latin typeface="+mn-lt"/>
                <a:ea typeface="+mn-ea"/>
                <a:cs typeface="+mn-cs"/>
              </a:rPr>
              <a:t>Journal of clinical epidemiology</a:t>
            </a:r>
            <a:r>
              <a:rPr lang="en-US" sz="1200" kern="1200" dirty="0" smtClean="0">
                <a:solidFill>
                  <a:schemeClr val="tx1"/>
                </a:solidFill>
                <a:effectLst/>
                <a:latin typeface="+mn-lt"/>
                <a:ea typeface="+mn-ea"/>
                <a:cs typeface="+mn-cs"/>
              </a:rPr>
              <a:t> 62.5 (2009): 558-63.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t>
            </a:r>
            <a:r>
              <a:rPr lang="en-US" sz="1200" kern="1200" dirty="0" err="1" smtClean="0">
                <a:solidFill>
                  <a:schemeClr val="tx1"/>
                </a:solidFill>
                <a:effectLst/>
                <a:latin typeface="+mn-lt"/>
                <a:ea typeface="+mn-ea"/>
                <a:cs typeface="+mn-cs"/>
              </a:rPr>
              <a:t>Dessaur</a:t>
            </a:r>
            <a:r>
              <a:rPr lang="en-US" sz="1200" kern="1200" dirty="0" smtClean="0">
                <a:solidFill>
                  <a:schemeClr val="tx1"/>
                </a:solidFill>
                <a:effectLst/>
                <a:latin typeface="+mn-lt"/>
                <a:ea typeface="+mn-ea"/>
                <a:cs typeface="+mn-cs"/>
              </a:rPr>
              <a:t>, W. A., and M. E. Magarey. "Diagnostic Accuracy of Clinical Tests for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 Posterior Lesions: A Systematic Review." </a:t>
            </a:r>
            <a:r>
              <a:rPr lang="en-US" sz="1200" i="1" kern="1200" dirty="0" smtClean="0">
                <a:solidFill>
                  <a:schemeClr val="tx1"/>
                </a:solidFill>
                <a:effectLst/>
                <a:latin typeface="+mn-lt"/>
                <a:ea typeface="+mn-ea"/>
                <a:cs typeface="+mn-cs"/>
              </a:rPr>
              <a:t>The Journal of </a:t>
            </a:r>
            <a:r>
              <a:rPr lang="en-US" sz="1200" i="1" kern="1200" dirty="0" err="1" smtClean="0">
                <a:solidFill>
                  <a:schemeClr val="tx1"/>
                </a:solidFill>
                <a:effectLst/>
                <a:latin typeface="+mn-lt"/>
                <a:ea typeface="+mn-ea"/>
                <a:cs typeface="+mn-cs"/>
              </a:rPr>
              <a:t>orthopaedic</a:t>
            </a:r>
            <a:r>
              <a:rPr lang="en-US" sz="1200" i="1" kern="1200" dirty="0" smtClean="0">
                <a:solidFill>
                  <a:schemeClr val="tx1"/>
                </a:solidFill>
                <a:effectLst/>
                <a:latin typeface="+mn-lt"/>
                <a:ea typeface="+mn-ea"/>
                <a:cs typeface="+mn-cs"/>
              </a:rPr>
              <a:t> and sports physical therapy</a:t>
            </a:r>
            <a:r>
              <a:rPr lang="en-US" sz="1200" kern="1200" dirty="0" smtClean="0">
                <a:solidFill>
                  <a:schemeClr val="tx1"/>
                </a:solidFill>
                <a:effectLst/>
                <a:latin typeface="+mn-lt"/>
                <a:ea typeface="+mn-ea"/>
                <a:cs typeface="+mn-cs"/>
              </a:rPr>
              <a:t> 38.6 (2008): 341-52.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Surprisingly this test has been poorly studied, although it is commonly used to evaluate inferior laxity. The evidence does not support its use for this purpose, however, the test may be useful to rule in a superior </a:t>
            </a:r>
            <a:r>
              <a:rPr lang="en-US" baseline="0" dirty="0" err="1" smtClean="0"/>
              <a:t>labral</a:t>
            </a:r>
            <a:r>
              <a:rPr lang="en-US" baseline="0" dirty="0" smtClean="0"/>
              <a:t> tear when positive for pain.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Silliman, J. F., and R. J. Hawkins. "Current Concepts and Recent Advances in the Athlete's Shoulder." </a:t>
            </a:r>
            <a:r>
              <a:rPr lang="en-US" sz="1200" i="1" kern="1200" dirty="0" smtClean="0">
                <a:solidFill>
                  <a:schemeClr val="tx1"/>
                </a:solidFill>
                <a:effectLst/>
                <a:latin typeface="+mn-lt"/>
                <a:ea typeface="+mn-ea"/>
                <a:cs typeface="+mn-cs"/>
              </a:rPr>
              <a:t>Clinics in sports medicine</a:t>
            </a:r>
            <a:r>
              <a:rPr lang="en-US" sz="1200" kern="1200" dirty="0" smtClean="0">
                <a:solidFill>
                  <a:schemeClr val="tx1"/>
                </a:solidFill>
                <a:effectLst/>
                <a:latin typeface="+mn-lt"/>
                <a:ea typeface="+mn-ea"/>
                <a:cs typeface="+mn-cs"/>
              </a:rPr>
              <a:t> 10.4 (1991): 693-705.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Who knows if this is a good test… Evidence is needed before it’s use can be supported.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Silliman, J. F., and R. J. Hawkins. "Current Concepts and Recent Advances in the Athlete's Shoulder." </a:t>
            </a:r>
            <a:r>
              <a:rPr lang="en-US" sz="1200" i="1" kern="1200" dirty="0" smtClean="0">
                <a:solidFill>
                  <a:schemeClr val="tx1"/>
                </a:solidFill>
                <a:effectLst/>
                <a:latin typeface="+mn-lt"/>
                <a:ea typeface="+mn-ea"/>
                <a:cs typeface="+mn-cs"/>
              </a:rPr>
              <a:t>Clinics in sports medicine</a:t>
            </a:r>
            <a:r>
              <a:rPr lang="en-US" sz="1200" kern="1200" dirty="0" smtClean="0">
                <a:solidFill>
                  <a:schemeClr val="tx1"/>
                </a:solidFill>
                <a:effectLst/>
                <a:latin typeface="+mn-lt"/>
                <a:ea typeface="+mn-ea"/>
                <a:cs typeface="+mn-cs"/>
              </a:rPr>
              <a:t> 10.4 (1991): 693-705. Web. </a:t>
            </a: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Like many special tests, the original apprehension/relocation test has been well evaluated with inconsistent psychometric reports. The </a:t>
            </a:r>
            <a:r>
              <a:rPr lang="en-US" baseline="0" dirty="0" err="1" smtClean="0"/>
              <a:t>Speer</a:t>
            </a:r>
            <a:r>
              <a:rPr lang="en-US" baseline="0" dirty="0" smtClean="0"/>
              <a:t> paper has convincing evidence to support the use of this test for anterior instability, however, this study had issues with inadequate blinding and the patient population may not represent a typical patient with shoulder pain. A (+) result on the apprehension, relocation, and surprise tests is an excellent cluster for the diagnosis of anterior instability (See CPR section of presentation).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1. </a:t>
            </a:r>
            <a:r>
              <a:rPr lang="en-US" sz="1200" kern="1200" dirty="0" err="1" smtClean="0">
                <a:solidFill>
                  <a:schemeClr val="tx1"/>
                </a:solidFill>
                <a:effectLst/>
                <a:latin typeface="+mn-lt"/>
                <a:ea typeface="+mn-ea"/>
                <a:cs typeface="+mn-cs"/>
              </a:rPr>
              <a:t>Guanche</a:t>
            </a:r>
            <a:r>
              <a:rPr lang="en-US" sz="1200" kern="1200" dirty="0" smtClean="0">
                <a:solidFill>
                  <a:schemeClr val="tx1"/>
                </a:solidFill>
                <a:effectLst/>
                <a:latin typeface="+mn-lt"/>
                <a:ea typeface="+mn-ea"/>
                <a:cs typeface="+mn-cs"/>
              </a:rPr>
              <a:t>, C. A., and D. C. Jones. "Clinical Testing for Tears of the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Labrum."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19.5 (2003): 517-23.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Morgan, C. D., et al. "Type II SLAP Lesions: Three Subtypes and their Relationships to Superior Instability and Rotator Cuff Tears."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14.6 (1998): 553-65.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3. </a:t>
            </a:r>
            <a:r>
              <a:rPr lang="en-US" sz="1200" kern="1200" dirty="0" smtClean="0">
                <a:solidFill>
                  <a:schemeClr val="tx1"/>
                </a:solidFill>
                <a:effectLst/>
                <a:latin typeface="+mn-lt"/>
                <a:ea typeface="+mn-ea"/>
                <a:cs typeface="+mn-cs"/>
              </a:rPr>
              <a:t>Parentis, M. A., K. J. Mohr, and N. S. </a:t>
            </a:r>
            <a:r>
              <a:rPr lang="en-US" sz="1200" kern="1200" dirty="0" err="1" smtClean="0">
                <a:solidFill>
                  <a:schemeClr val="tx1"/>
                </a:solidFill>
                <a:effectLst/>
                <a:latin typeface="+mn-lt"/>
                <a:ea typeface="+mn-ea"/>
                <a:cs typeface="+mn-cs"/>
              </a:rPr>
              <a:t>ElAttrache</a:t>
            </a:r>
            <a:r>
              <a:rPr lang="en-US" sz="1200" kern="1200" dirty="0" smtClean="0">
                <a:solidFill>
                  <a:schemeClr val="tx1"/>
                </a:solidFill>
                <a:effectLst/>
                <a:latin typeface="+mn-lt"/>
                <a:ea typeface="+mn-ea"/>
                <a:cs typeface="+mn-cs"/>
              </a:rPr>
              <a:t>. "Disorders of the Superior Labrum: Review and Treatment Guidelines."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(400).400 (2002): 77-87.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4. </a:t>
            </a:r>
            <a:r>
              <a:rPr lang="en-US" sz="1200" kern="1200" dirty="0" smtClean="0">
                <a:solidFill>
                  <a:schemeClr val="tx1"/>
                </a:solidFill>
                <a:effectLst/>
                <a:latin typeface="+mn-lt"/>
                <a:ea typeface="+mn-ea"/>
                <a:cs typeface="+mn-cs"/>
              </a:rPr>
              <a:t>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5. </a:t>
            </a:r>
            <a:r>
              <a:rPr lang="en-US" sz="1200" kern="1200" dirty="0" smtClean="0">
                <a:solidFill>
                  <a:schemeClr val="tx1"/>
                </a:solidFill>
                <a:effectLst/>
                <a:latin typeface="+mn-lt"/>
                <a:ea typeface="+mn-ea"/>
                <a:cs typeface="+mn-cs"/>
              </a:rPr>
              <a:t>Lo, I. K., et al. "An Evaluation of the Apprehension, Relocation, and Surprise Tests for Anterior Shoulder Instability."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32.2 (2004): 301-7. Web. </a:t>
            </a:r>
          </a:p>
          <a:p>
            <a:pPr>
              <a:lnSpc>
                <a:spcPct val="80000"/>
              </a:lnSpc>
            </a:pPr>
            <a:endParaRPr lang="en-US" baseline="0" dirty="0" smtClean="0"/>
          </a:p>
          <a:p>
            <a:r>
              <a:rPr lang="en-US" baseline="0" dirty="0" smtClean="0"/>
              <a:t>6.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Speer</a:t>
            </a:r>
            <a:r>
              <a:rPr lang="en-US" sz="1200" kern="1200" dirty="0" smtClean="0">
                <a:solidFill>
                  <a:schemeClr val="tx1"/>
                </a:solidFill>
                <a:effectLst/>
                <a:latin typeface="+mn-lt"/>
                <a:ea typeface="+mn-ea"/>
                <a:cs typeface="+mn-cs"/>
              </a:rPr>
              <a:t>, K. P., et al. "An Evaluation of the Shoulder Relocation Test."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22.2 (1994): 177-83. Web.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 Parentis, M. A., et al. "An Evaluation of the Provocative Tests for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Anterior Posterior Lesions."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34.2 (2006): 265-8. Web. </a:t>
            </a:r>
          </a:p>
          <a:p>
            <a:endParaRPr lang="en-US" sz="1200" kern="1200" dirty="0" smtClean="0">
              <a:solidFill>
                <a:schemeClr val="tx1"/>
              </a:solidFill>
              <a:effectLst/>
              <a:latin typeface="+mn-lt"/>
              <a:ea typeface="+mn-ea"/>
              <a:cs typeface="+mn-cs"/>
            </a:endParaRPr>
          </a:p>
          <a:p>
            <a:pPr>
              <a:lnSpc>
                <a:spcPct val="80000"/>
              </a:lnSpc>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This test needs further evaluation, but it appears to have good diagnostic ability to detect </a:t>
            </a:r>
            <a:r>
              <a:rPr lang="en-US" baseline="0" dirty="0" err="1" smtClean="0"/>
              <a:t>posterioinferior</a:t>
            </a:r>
            <a:r>
              <a:rPr lang="en-US" baseline="0" dirty="0" smtClean="0"/>
              <a:t> </a:t>
            </a:r>
            <a:r>
              <a:rPr lang="en-US" baseline="0" dirty="0" err="1" smtClean="0"/>
              <a:t>labral</a:t>
            </a:r>
            <a:r>
              <a:rPr lang="en-US" baseline="0" dirty="0" smtClean="0"/>
              <a:t> tears. However, it isn’t a great diagnostic test for superior </a:t>
            </a:r>
            <a:r>
              <a:rPr lang="en-US" baseline="0" dirty="0" err="1" smtClean="0"/>
              <a:t>labral</a:t>
            </a:r>
            <a:r>
              <a:rPr lang="en-US" baseline="0" dirty="0" smtClean="0"/>
              <a:t> tear.</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r>
              <a:rPr lang="en-US" baseline="0" dirty="0" smtClean="0"/>
              <a:t>1. </a:t>
            </a:r>
            <a:r>
              <a:rPr lang="en-US" sz="1200" kern="1200" dirty="0" smtClean="0">
                <a:solidFill>
                  <a:schemeClr val="tx1"/>
                </a:solidFill>
                <a:effectLst/>
                <a:latin typeface="+mn-lt"/>
                <a:ea typeface="+mn-ea"/>
                <a:cs typeface="+mn-cs"/>
              </a:rPr>
              <a:t>Kim, S. H., et al. "The Kim Test: A Novel Test for </a:t>
            </a:r>
            <a:r>
              <a:rPr lang="en-US" sz="1200" kern="1200" dirty="0" err="1" smtClean="0">
                <a:solidFill>
                  <a:schemeClr val="tx1"/>
                </a:solidFill>
                <a:effectLst/>
                <a:latin typeface="+mn-lt"/>
                <a:ea typeface="+mn-ea"/>
                <a:cs typeface="+mn-cs"/>
              </a:rPr>
              <a:t>Posteroinferior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Lesion of the Shoulder--a Comparison to the Jerk Test."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33.8 (2005): 1188-92.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r>
              <a:rPr lang="en-US" baseline="0" dirty="0" smtClean="0"/>
              <a:t>2. </a:t>
            </a:r>
            <a:r>
              <a:rPr lang="en-US" sz="1200" kern="1200" dirty="0" smtClean="0">
                <a:solidFill>
                  <a:schemeClr val="tx1"/>
                </a:solidFill>
                <a:effectLst/>
                <a:latin typeface="+mn-lt"/>
                <a:ea typeface="+mn-ea"/>
                <a:cs typeface="+mn-cs"/>
              </a:rPr>
              <a:t>Nakagawa, S., et al. "Forced Shoulder Abduction and Elbow Flexion Test: A New Simple Clinical Test to Detect Superior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Injury in the Throwing Shoulder."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21.11 (2005): 1290-5.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Is</a:t>
            </a:r>
            <a:r>
              <a:rPr lang="en-US" baseline="0" dirty="0" smtClean="0"/>
              <a:t> this a good test?</a:t>
            </a:r>
          </a:p>
          <a:p>
            <a:pPr>
              <a:lnSpc>
                <a:spcPct val="80000"/>
              </a:lnSpc>
            </a:pPr>
            <a:endParaRPr lang="en-US" baseline="0" dirty="0" smtClean="0"/>
          </a:p>
          <a:p>
            <a:pPr>
              <a:lnSpc>
                <a:spcPct val="80000"/>
              </a:lnSpc>
            </a:pPr>
            <a:r>
              <a:rPr lang="en-US" baseline="0" dirty="0" smtClean="0"/>
              <a:t>Though the quality of these studies are of concern, the test appears to have good psychometric properties for the diagnosis of anterior instability. Further research is needed but the test appears to have diagnostic value. </a:t>
            </a:r>
          </a:p>
          <a:p>
            <a:pPr>
              <a:lnSpc>
                <a:spcPct val="80000"/>
              </a:lnSpc>
            </a:pPr>
            <a:endParaRPr lang="en-US" baseline="0" dirty="0" smtClean="0"/>
          </a:p>
          <a:p>
            <a:pPr>
              <a:lnSpc>
                <a:spcPct val="80000"/>
              </a:lnSpc>
            </a:pPr>
            <a:r>
              <a:rPr lang="en-US" baseline="0" dirty="0" smtClean="0"/>
              <a:t>References: </a:t>
            </a:r>
          </a:p>
          <a:p>
            <a:pPr>
              <a:lnSpc>
                <a:spcPct val="80000"/>
              </a:lnSpc>
            </a:pPr>
            <a:endParaRPr lang="en-US" baseline="0" dirty="0" smtClean="0"/>
          </a:p>
          <a:p>
            <a:r>
              <a:rPr lang="en-US" baseline="0" dirty="0" smtClean="0"/>
              <a:t>1. </a:t>
            </a:r>
            <a:r>
              <a:rPr lang="en-US" sz="1200" kern="1200" dirty="0" smtClean="0">
                <a:solidFill>
                  <a:schemeClr val="tx1"/>
                </a:solidFill>
                <a:effectLst/>
                <a:latin typeface="+mn-lt"/>
                <a:ea typeface="+mn-ea"/>
                <a:cs typeface="+mn-cs"/>
              </a:rPr>
              <a:t>Gross, M. L., and M. C. </a:t>
            </a:r>
            <a:r>
              <a:rPr lang="en-US" sz="1200" kern="1200" dirty="0" err="1" smtClean="0">
                <a:solidFill>
                  <a:schemeClr val="tx1"/>
                </a:solidFill>
                <a:effectLst/>
                <a:latin typeface="+mn-lt"/>
                <a:ea typeface="+mn-ea"/>
                <a:cs typeface="+mn-cs"/>
              </a:rPr>
              <a:t>Distefano</a:t>
            </a:r>
            <a:r>
              <a:rPr lang="en-US" sz="1200" kern="1200" dirty="0" smtClean="0">
                <a:solidFill>
                  <a:schemeClr val="tx1"/>
                </a:solidFill>
                <a:effectLst/>
                <a:latin typeface="+mn-lt"/>
                <a:ea typeface="+mn-ea"/>
                <a:cs typeface="+mn-cs"/>
              </a:rPr>
              <a:t>. "Anterior Release Test. A New Test for Occult Shoulder Instability." </a:t>
            </a:r>
            <a:r>
              <a:rPr lang="en-US" sz="1200" i="1" kern="1200" dirty="0" smtClean="0">
                <a:solidFill>
                  <a:schemeClr val="tx1"/>
                </a:solidFill>
                <a:effectLst/>
                <a:latin typeface="+mn-lt"/>
                <a:ea typeface="+mn-ea"/>
                <a:cs typeface="+mn-cs"/>
              </a:rPr>
              <a:t>Clinical </a:t>
            </a:r>
            <a:r>
              <a:rPr lang="en-US" sz="1200" i="1" kern="1200" dirty="0" err="1" smtClean="0">
                <a:solidFill>
                  <a:schemeClr val="tx1"/>
                </a:solidFill>
                <a:effectLst/>
                <a:latin typeface="+mn-lt"/>
                <a:ea typeface="+mn-ea"/>
                <a:cs typeface="+mn-cs"/>
              </a:rPr>
              <a:t>orthopaedics</a:t>
            </a:r>
            <a:r>
              <a:rPr lang="en-US" sz="1200" i="1" kern="1200" dirty="0" smtClean="0">
                <a:solidFill>
                  <a:schemeClr val="tx1"/>
                </a:solidFill>
                <a:effectLst/>
                <a:latin typeface="+mn-lt"/>
                <a:ea typeface="+mn-ea"/>
                <a:cs typeface="+mn-cs"/>
              </a:rPr>
              <a:t> and related research</a:t>
            </a:r>
            <a:r>
              <a:rPr lang="en-US" sz="1200" kern="1200" dirty="0" smtClean="0">
                <a:solidFill>
                  <a:schemeClr val="tx1"/>
                </a:solidFill>
                <a:effectLst/>
                <a:latin typeface="+mn-lt"/>
                <a:ea typeface="+mn-ea"/>
                <a:cs typeface="+mn-cs"/>
              </a:rPr>
              <a:t> (339).339 (1997): 105-8.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2. </a:t>
            </a:r>
            <a:r>
              <a:rPr lang="en-US" sz="1200" kern="1200" dirty="0" smtClean="0">
                <a:solidFill>
                  <a:schemeClr val="tx1"/>
                </a:solidFill>
                <a:effectLst/>
                <a:latin typeface="+mn-lt"/>
                <a:ea typeface="+mn-ea"/>
                <a:cs typeface="+mn-cs"/>
              </a:rPr>
              <a:t>Lo, I. K., et al. "An Evaluation of the Apprehension, Relocation, and Surprise Tests for Anterior Shoulder Instability."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32.2 (2004): 301-7.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Dichotomous outcomes – Meaning that the result is either positive</a:t>
            </a:r>
            <a:r>
              <a:rPr lang="en-US" baseline="0" dirty="0" smtClean="0"/>
              <a:t> or negative. When this is the case there is a high probability that testers will agree by chance alone. </a:t>
            </a:r>
          </a:p>
          <a:p>
            <a:pPr>
              <a:lnSpc>
                <a:spcPct val="80000"/>
              </a:lnSpc>
            </a:pPr>
            <a:r>
              <a:rPr lang="en-US" baseline="0" dirty="0" smtClean="0"/>
              <a:t>Kappa – measures the amount of agreement beyond what would be expected by change alone.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Diagnostic - CPR for impingement</a:t>
            </a:r>
            <a:r>
              <a:rPr lang="en-US" baseline="0" dirty="0" smtClean="0"/>
              <a:t> syndrome: (+) Hawkins Kennedy, (+) painful arc sign, (+) </a:t>
            </a:r>
            <a:r>
              <a:rPr lang="en-US" baseline="0" dirty="0" err="1" smtClean="0"/>
              <a:t>infraspinatus</a:t>
            </a:r>
            <a:r>
              <a:rPr lang="en-US" baseline="0" dirty="0" smtClean="0"/>
              <a:t> strength test. Having 3 positives gives you a likelihood ratio of 10.6</a:t>
            </a:r>
            <a:r>
              <a:rPr lang="en-US" baseline="30000" dirty="0" smtClean="0"/>
              <a:t>1</a:t>
            </a:r>
          </a:p>
          <a:p>
            <a:pPr>
              <a:lnSpc>
                <a:spcPct val="80000"/>
              </a:lnSpc>
            </a:pPr>
            <a:endParaRPr lang="en-US" baseline="0" dirty="0" smtClean="0"/>
          </a:p>
          <a:p>
            <a:pPr>
              <a:lnSpc>
                <a:spcPct val="80000"/>
              </a:lnSpc>
            </a:pPr>
            <a:r>
              <a:rPr lang="en-US" baseline="0" dirty="0" smtClean="0"/>
              <a:t>Prognostic - </a:t>
            </a:r>
            <a:r>
              <a:rPr lang="en-US" sz="1200" kern="1200" dirty="0" smtClean="0">
                <a:solidFill>
                  <a:schemeClr val="tx1"/>
                </a:solidFill>
                <a:latin typeface="+mn-lt"/>
                <a:ea typeface="+mn-ea"/>
                <a:cs typeface="+mn-cs"/>
              </a:rPr>
              <a:t>longer duration of symptoms, a gradual onset of symptoms and high pain intensity at baseline were consistently associated with a poor outcome</a:t>
            </a:r>
            <a:r>
              <a:rPr lang="en-US" sz="1200" kern="1200" baseline="0" dirty="0" smtClean="0">
                <a:solidFill>
                  <a:schemeClr val="tx1"/>
                </a:solidFill>
                <a:latin typeface="+mn-lt"/>
                <a:ea typeface="+mn-ea"/>
                <a:cs typeface="+mn-cs"/>
              </a:rPr>
              <a:t> (shoulder pain) 6 months and 6 weeks follow up</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a:t>
            </a:r>
          </a:p>
          <a:p>
            <a:pPr>
              <a:lnSpc>
                <a:spcPct val="80000"/>
              </a:lnSpc>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Interventional - </a:t>
            </a:r>
            <a:r>
              <a:rPr lang="en-US" sz="1200" kern="1200" dirty="0" smtClean="0">
                <a:solidFill>
                  <a:schemeClr val="tx1"/>
                </a:solidFill>
                <a:effectLst/>
                <a:latin typeface="+mn-lt"/>
                <a:ea typeface="+mn-ea"/>
                <a:cs typeface="+mn-cs"/>
              </a:rPr>
              <a:t>CPR for manipulation in low back pain (symptom duration, symptom location, fear-avoidance beliefs, lumbar mobility, and hip rotation range of motion).  A patient who was positive on the rule and received manipulation has a 92% chance of a successful outcome</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a:t>
            </a:r>
          </a:p>
          <a:p>
            <a:pPr>
              <a:lnSpc>
                <a:spcPct val="80000"/>
              </a:lnSpc>
            </a:pPr>
            <a:endParaRPr lang="en-US" sz="1200" kern="1200" baseline="0" dirty="0" smtClean="0">
              <a:solidFill>
                <a:schemeClr val="tx1"/>
              </a:solidFill>
              <a:latin typeface="+mn-lt"/>
              <a:ea typeface="+mn-ea"/>
              <a:cs typeface="+mn-cs"/>
            </a:endParaRPr>
          </a:p>
          <a:p>
            <a:pPr>
              <a:lnSpc>
                <a:spcPct val="80000"/>
              </a:lnSpc>
            </a:pPr>
            <a:r>
              <a:rPr lang="en-US" sz="1200" kern="1200" baseline="0" dirty="0" smtClean="0">
                <a:solidFill>
                  <a:schemeClr val="tx1"/>
                </a:solidFill>
                <a:latin typeface="+mn-lt"/>
                <a:ea typeface="+mn-ea"/>
                <a:cs typeface="+mn-cs"/>
              </a:rPr>
              <a:t>References: </a:t>
            </a:r>
          </a:p>
          <a:p>
            <a:pPr>
              <a:lnSpc>
                <a:spcPct val="80000"/>
              </a:lnSpc>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 </a:t>
            </a:r>
            <a:r>
              <a:rPr lang="en-US" sz="1200" kern="1200" dirty="0" smtClean="0">
                <a:solidFill>
                  <a:schemeClr val="tx1"/>
                </a:solidFill>
                <a:effectLst/>
                <a:latin typeface="+mn-lt"/>
                <a:ea typeface="+mn-ea"/>
                <a:cs typeface="+mn-cs"/>
              </a:rPr>
              <a:t>Park, H. B., et al. "Diagnostic Accuracy of Clinical Tests for the Different Degrees of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87.7 (2005): 1446-55. Web.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hlinkClick r:id="rId3"/>
              </a:rPr>
              <a:t>2. </a:t>
            </a:r>
            <a:r>
              <a:rPr lang="en-US" sz="1200" u="none" strike="noStrike" kern="1200" dirty="0" smtClean="0">
                <a:solidFill>
                  <a:schemeClr val="tx1"/>
                </a:solidFill>
                <a:effectLst/>
                <a:latin typeface="+mn-lt"/>
                <a:ea typeface="+mn-ea"/>
                <a:cs typeface="+mn-cs"/>
                <a:hlinkClick r:id="rId3"/>
              </a:rPr>
              <a:t>Kuijpers T</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van der Windt DA</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Boeke AJ</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rPr>
              <a:t>Twisk JW</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rPr>
              <a:t>Vergouwe Y</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8"/>
              </a:rPr>
              <a:t>Bouter LM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9"/>
              </a:rPr>
              <a:t>van der Heijden GJ</a:t>
            </a:r>
            <a:r>
              <a:rPr lang="en-US" sz="1200" kern="1200" dirty="0" smtClean="0">
                <a:solidFill>
                  <a:schemeClr val="tx1"/>
                </a:solidFill>
                <a:effectLst/>
                <a:latin typeface="+mn-lt"/>
                <a:ea typeface="+mn-ea"/>
                <a:cs typeface="+mn-cs"/>
              </a:rPr>
              <a:t>. Clinical prediction rules for the prognosis of shoulder pain in general practice. Pain. 2006 Feb;120(3):276-85. </a:t>
            </a:r>
            <a:r>
              <a:rPr lang="en-US" sz="1200" kern="1200" dirty="0" err="1" smtClean="0">
                <a:solidFill>
                  <a:schemeClr val="tx1"/>
                </a:solidFill>
                <a:effectLst/>
                <a:latin typeface="+mn-lt"/>
                <a:ea typeface="+mn-ea"/>
                <a:cs typeface="+mn-cs"/>
              </a:rPr>
              <a:t>Epub</a:t>
            </a:r>
            <a:r>
              <a:rPr lang="en-US" sz="1200" kern="1200" dirty="0" smtClean="0">
                <a:solidFill>
                  <a:schemeClr val="tx1"/>
                </a:solidFill>
                <a:effectLst/>
                <a:latin typeface="+mn-lt"/>
                <a:ea typeface="+mn-ea"/>
                <a:cs typeface="+mn-cs"/>
              </a:rPr>
              <a:t> 2006 Jan 19.</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a:t>
            </a:r>
            <a:r>
              <a:rPr lang="en-US" sz="1200" u="none" strike="noStrike" kern="1200" dirty="0" smtClean="0">
                <a:solidFill>
                  <a:schemeClr val="tx1"/>
                </a:solidFill>
                <a:effectLst/>
                <a:latin typeface="+mn-lt"/>
                <a:ea typeface="+mn-ea"/>
                <a:cs typeface="+mn-cs"/>
                <a:hlinkClick r:id="rId10"/>
              </a:rPr>
              <a:t>Childs JD</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1"/>
              </a:rPr>
              <a:t>Fritz JM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2"/>
              </a:rPr>
              <a:t>Flynn TW</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3"/>
              </a:rPr>
              <a:t>Irrgang JJ</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4"/>
              </a:rPr>
              <a:t>Johnson KK</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5"/>
              </a:rPr>
              <a:t>Majkowski GR</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16"/>
              </a:rPr>
              <a:t>Delitto A</a:t>
            </a:r>
            <a:r>
              <a:rPr lang="en-US" sz="1200" kern="1200" dirty="0" smtClean="0">
                <a:solidFill>
                  <a:schemeClr val="tx1"/>
                </a:solidFill>
                <a:effectLst/>
                <a:latin typeface="+mn-lt"/>
                <a:ea typeface="+mn-ea"/>
                <a:cs typeface="+mn-cs"/>
              </a:rPr>
              <a:t>. A clinical prediction rule to identify patients with low back pain most likely to benefit from spinal manipulation: a validation study. Ann Intern Med. 2004 Dec 21;141(12):920-8.</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1" dirty="0" smtClean="0"/>
              <a:t>Highly prevalent conditions</a:t>
            </a:r>
            <a:r>
              <a:rPr lang="en-US" b="1" baseline="0" dirty="0" smtClean="0"/>
              <a:t> </a:t>
            </a:r>
            <a:r>
              <a:rPr lang="en-US" baseline="0" dirty="0" smtClean="0"/>
              <a:t>example: </a:t>
            </a:r>
            <a:r>
              <a:rPr lang="en-US" dirty="0" smtClean="0"/>
              <a:t>Shoulder impingement</a:t>
            </a:r>
          </a:p>
          <a:p>
            <a:pPr lvl="1"/>
            <a:r>
              <a:rPr lang="en-US" b="1" dirty="0" smtClean="0"/>
              <a:t>Diagnostic uncertainty</a:t>
            </a:r>
            <a:r>
              <a:rPr lang="en-US" b="1" baseline="0" dirty="0" smtClean="0"/>
              <a:t> </a:t>
            </a:r>
            <a:r>
              <a:rPr lang="en-US" baseline="0" dirty="0" smtClean="0"/>
              <a:t>example: </a:t>
            </a:r>
            <a:r>
              <a:rPr lang="en-US" dirty="0" smtClean="0"/>
              <a:t>Fracture</a:t>
            </a:r>
          </a:p>
          <a:p>
            <a:pPr lvl="1"/>
            <a:r>
              <a:rPr lang="en-US" b="1" dirty="0" smtClean="0"/>
              <a:t>Diagnostic heterogeneity</a:t>
            </a:r>
            <a:r>
              <a:rPr lang="en-US" b="1" baseline="0" dirty="0" smtClean="0"/>
              <a:t> </a:t>
            </a:r>
            <a:r>
              <a:rPr lang="en-US" baseline="0" dirty="0" smtClean="0"/>
              <a:t>example: </a:t>
            </a:r>
            <a:r>
              <a:rPr lang="en-US" dirty="0" smtClean="0"/>
              <a:t>Impingement vs. rotator cuff tear</a:t>
            </a:r>
          </a:p>
          <a:p>
            <a:pPr lvl="1"/>
            <a:r>
              <a:rPr lang="en-US" b="1" dirty="0" smtClean="0"/>
              <a:t>High practice variation</a:t>
            </a:r>
            <a:r>
              <a:rPr lang="en-US" b="1" baseline="0" dirty="0" smtClean="0"/>
              <a:t> </a:t>
            </a:r>
            <a:r>
              <a:rPr lang="en-US" baseline="0" dirty="0" smtClean="0"/>
              <a:t>example: </a:t>
            </a:r>
            <a:r>
              <a:rPr lang="en-US" dirty="0" smtClean="0"/>
              <a:t>Treatment of LBP</a:t>
            </a:r>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prospective cohort study </a:t>
            </a:r>
            <a:r>
              <a:rPr lang="en-US" sz="1200" kern="1200" dirty="0" smtClean="0">
                <a:solidFill>
                  <a:schemeClr val="tx1"/>
                </a:solidFill>
                <a:effectLst/>
                <a:latin typeface="+mn-lt"/>
                <a:ea typeface="+mn-ea"/>
                <a:cs typeface="+mn-cs"/>
              </a:rPr>
              <a:t>follows similar individuals (cohorts) who differ with respect to certain factors over a period of time, helps to determine how these factors affect a certain outcome.</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ICPR</a:t>
            </a:r>
            <a:r>
              <a:rPr lang="en-US" sz="1200" kern="1200" baseline="0" dirty="0" smtClean="0">
                <a:solidFill>
                  <a:schemeClr val="tx1"/>
                </a:solidFill>
                <a:effectLst/>
                <a:latin typeface="+mn-lt"/>
                <a:ea typeface="+mn-ea"/>
                <a:cs typeface="+mn-cs"/>
              </a:rPr>
              <a:t> trial – you identify a group of patients (acute low back pain), then give them a through exam and record selected variables (time since onset, radicular symptoms, lumbar hypo-mobility), then you manipulate every patient, finally you see who gets better and find out what made them different from people who did not respond. Those factors are your clinical prediction rule. </a:t>
            </a:r>
            <a:endParaRPr lang="en-US" dirty="0" smtClean="0"/>
          </a:p>
          <a:p>
            <a:pPr>
              <a:lnSpc>
                <a:spcPct val="80000"/>
              </a:lnSpc>
            </a:pPr>
            <a:endParaRPr lang="en-US" dirty="0" smtClean="0"/>
          </a:p>
          <a:p>
            <a:pPr>
              <a:lnSpc>
                <a:spcPct val="80000"/>
              </a:lnSpc>
            </a:pPr>
            <a:r>
              <a:rPr lang="en-US" dirty="0" smtClean="0"/>
              <a:t>Cross sectional designs</a:t>
            </a:r>
            <a:r>
              <a:rPr lang="en-US" baseline="0" dirty="0" smtClean="0"/>
              <a:t> are ideal for diagnostic studies (as they examine the effects of variables at one point in time). Prospective cohorts are ideal for prognostic studies (because they track patients over time). RCT’s are often better designs for interventional CPR’s (to identify predictor variables appropriately).</a:t>
            </a:r>
          </a:p>
          <a:p>
            <a:pPr>
              <a:lnSpc>
                <a:spcPct val="80000"/>
              </a:lnSpc>
            </a:pPr>
            <a:endParaRPr lang="en-US" baseline="0" dirty="0" smtClean="0"/>
          </a:p>
          <a:p>
            <a:pPr>
              <a:lnSpc>
                <a:spcPct val="80000"/>
              </a:lnSpc>
            </a:pPr>
            <a:r>
              <a:rPr lang="en-US" baseline="0" dirty="0" smtClean="0"/>
              <a:t>Predictive variables are examined using a multivariate analysis to determine their contribution in the selected outcome. It is important to note that the variable that is most significant (predictive) is not always included in the CPR. Example: The five variables retained in the Flynn CPR for LBP manipulation are not a combination of the 5 greatest individual predictors. </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b="1" dirty="0" smtClean="0"/>
              <a:t>Sample</a:t>
            </a:r>
            <a:r>
              <a:rPr lang="en-US" b="1" baseline="0" dirty="0" smtClean="0"/>
              <a:t> example</a:t>
            </a:r>
            <a:r>
              <a:rPr lang="en-US" baseline="0" dirty="0" smtClean="0"/>
              <a:t>:  if you’re examining 11 variable to determine which 3-4 are the best predictors you still need 110-165 subjects</a:t>
            </a:r>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Though these CPR have yet to be validated, consistent findings from multiple studies (Park and Michener) suggests moderately strong evidence that 3 or more (+) impingement tests is a good predictor of sub-acromial impingement and better than the individual tests alone.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hlinkClick r:id="rId3"/>
              </a:rPr>
              <a:t>Malhi AM</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4"/>
              </a:rPr>
              <a:t>Khan 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Correlation between clinical diagnosis and arthroscopic findings of the shoulder. </a:t>
            </a:r>
            <a:r>
              <a:rPr lang="en-US" sz="1200" u="sng" kern="1200" dirty="0" smtClean="0">
                <a:solidFill>
                  <a:schemeClr val="tx1"/>
                </a:solidFill>
                <a:effectLst/>
                <a:latin typeface="+mn-lt"/>
                <a:ea typeface="+mn-ea"/>
                <a:cs typeface="+mn-cs"/>
              </a:rPr>
              <a:t>Postgrad Med J.</a:t>
            </a:r>
            <a:r>
              <a:rPr lang="en-US" sz="1200" kern="1200" dirty="0" smtClean="0">
                <a:solidFill>
                  <a:schemeClr val="tx1"/>
                </a:solidFill>
                <a:effectLst/>
                <a:latin typeface="+mn-lt"/>
                <a:ea typeface="+mn-ea"/>
                <a:cs typeface="+mn-cs"/>
              </a:rPr>
              <a:t> 2005 Oct;81(960):657-9.</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err="1" smtClean="0">
                <a:solidFill>
                  <a:schemeClr val="tx1"/>
                </a:solidFill>
                <a:effectLst/>
                <a:latin typeface="+mn-lt"/>
                <a:ea typeface="+mn-ea"/>
                <a:cs typeface="+mn-cs"/>
              </a:rPr>
              <a:t>Calis</a:t>
            </a:r>
            <a:r>
              <a:rPr lang="en-US" sz="1200" kern="1200" dirty="0" smtClean="0">
                <a:solidFill>
                  <a:schemeClr val="tx1"/>
                </a:solidFill>
                <a:effectLst/>
                <a:latin typeface="+mn-lt"/>
                <a:ea typeface="+mn-ea"/>
                <a:cs typeface="+mn-cs"/>
              </a:rPr>
              <a:t>, M., et al. "Diagnostic Values of Clinical Diagnostic Tests in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Annals of the Rheumatic Diseases</a:t>
            </a:r>
            <a:r>
              <a:rPr lang="en-US" sz="1200" kern="1200" dirty="0" smtClean="0">
                <a:solidFill>
                  <a:schemeClr val="tx1"/>
                </a:solidFill>
                <a:effectLst/>
                <a:latin typeface="+mn-lt"/>
                <a:ea typeface="+mn-ea"/>
                <a:cs typeface="+mn-cs"/>
              </a:rPr>
              <a:t> 59.1 (2000): 44-7. Web.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Park, H. B., et al. "Diagnostic Accuracy of Clinical Tests for the Different Degrees of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87.7 (2005): 1446-55. Web.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Michener, L. A., et al. "Reliability and Diagnostic Accuracy of 5 Physical Examination Tests and Combination of Tests for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a:t>
            </a:r>
            <a:r>
              <a:rPr lang="en-US" sz="1200" i="1" kern="1200" dirty="0" smtClean="0">
                <a:solidFill>
                  <a:schemeClr val="tx1"/>
                </a:solidFill>
                <a:effectLst/>
                <a:latin typeface="+mn-lt"/>
                <a:ea typeface="+mn-ea"/>
                <a:cs typeface="+mn-cs"/>
              </a:rPr>
              <a:t>Archives of Physical Medicine and Rehabilitation</a:t>
            </a:r>
            <a:r>
              <a:rPr lang="en-US" sz="1200" kern="1200" dirty="0" smtClean="0">
                <a:solidFill>
                  <a:schemeClr val="tx1"/>
                </a:solidFill>
                <a:effectLst/>
                <a:latin typeface="+mn-lt"/>
                <a:ea typeface="+mn-ea"/>
                <a:cs typeface="+mn-cs"/>
              </a:rPr>
              <a:t> 90.11 (2009): 1898-903.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Although none of the CPR’s have been validated, there is moderate evidence to suggest that age over 60 and External Rotation weakness plus either a (+) drop arm or (+) empty can test gives the examiner reasonable evidence that a </a:t>
            </a:r>
            <a:r>
              <a:rPr lang="en-US" b="0" baseline="0" dirty="0" smtClean="0"/>
              <a:t>rotator cuff tear is present. </a:t>
            </a:r>
          </a:p>
          <a:p>
            <a:pPr marL="0" marR="0" indent="0" algn="l" defTabSz="914400" rtl="0" eaLnBrk="1" fontAlgn="auto" latinLnBrk="0" hangingPunct="1">
              <a:lnSpc>
                <a:spcPct val="8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0"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b="0" baseline="0" dirty="0" smtClean="0"/>
          </a:p>
          <a:p>
            <a:pPr marL="228600" indent="-228600">
              <a:buAutoNum type="arabicPeriod"/>
            </a:pPr>
            <a:r>
              <a:rPr lang="en-US" sz="1200" b="0" kern="1200" dirty="0" smtClean="0">
                <a:solidFill>
                  <a:schemeClr val="tx1"/>
                </a:solidFill>
                <a:effectLst/>
                <a:latin typeface="+mn-lt"/>
                <a:ea typeface="+mn-ea"/>
                <a:cs typeface="+mn-cs"/>
                <a:hlinkClick r:id="rId3"/>
              </a:rPr>
              <a:t>Malhi AM</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hlinkClick r:id="rId4"/>
              </a:rPr>
              <a:t>Khan R</a:t>
            </a:r>
            <a:r>
              <a:rPr lang="en-US" sz="1200" b="0" kern="1200" dirty="0" smtClean="0">
                <a:solidFill>
                  <a:schemeClr val="tx1"/>
                </a:solidFill>
                <a:effectLst/>
                <a:latin typeface="+mn-lt"/>
                <a:ea typeface="+mn-ea"/>
                <a:cs typeface="+mn-cs"/>
              </a:rPr>
              <a:t>. Correlation between clinical diagnosis and arthroscopic findings of the shoulder. </a:t>
            </a:r>
            <a:r>
              <a:rPr lang="en-US" sz="1200" b="0" u="sng" kern="1200" dirty="0" smtClean="0">
                <a:solidFill>
                  <a:schemeClr val="tx1"/>
                </a:solidFill>
                <a:effectLst/>
                <a:latin typeface="+mn-lt"/>
                <a:ea typeface="+mn-ea"/>
                <a:cs typeface="+mn-cs"/>
              </a:rPr>
              <a:t>Postgrad Med J.</a:t>
            </a:r>
            <a:r>
              <a:rPr lang="en-US" sz="1200" b="0" kern="1200" dirty="0" smtClean="0">
                <a:solidFill>
                  <a:schemeClr val="tx1"/>
                </a:solidFill>
                <a:effectLst/>
                <a:latin typeface="+mn-lt"/>
                <a:ea typeface="+mn-ea"/>
                <a:cs typeface="+mn-cs"/>
              </a:rPr>
              <a:t> 2005 Oct;81(960):657-9.</a:t>
            </a:r>
            <a:r>
              <a:rPr lang="en-US" b="0" dirty="0" smtClean="0">
                <a:effectLst/>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u="none" strike="noStrike" kern="1200" dirty="0" smtClean="0">
                <a:solidFill>
                  <a:schemeClr val="tx1"/>
                </a:solidFill>
                <a:effectLst/>
                <a:latin typeface="+mn-lt"/>
                <a:ea typeface="+mn-ea"/>
                <a:cs typeface="+mn-cs"/>
                <a:hlinkClick r:id="rId5"/>
              </a:rPr>
              <a:t>Litaker D</a:t>
            </a:r>
            <a:r>
              <a:rPr lang="en-US" sz="1200" b="0" kern="1200" dirty="0" smtClean="0">
                <a:solidFill>
                  <a:schemeClr val="tx1"/>
                </a:solidFill>
                <a:effectLst/>
                <a:latin typeface="+mn-lt"/>
                <a:ea typeface="+mn-ea"/>
                <a:cs typeface="+mn-cs"/>
              </a:rPr>
              <a:t>, </a:t>
            </a:r>
            <a:r>
              <a:rPr lang="en-US" sz="1200" b="0" u="none" strike="noStrike" kern="1200" dirty="0" smtClean="0">
                <a:solidFill>
                  <a:schemeClr val="tx1"/>
                </a:solidFill>
                <a:effectLst/>
                <a:latin typeface="+mn-lt"/>
                <a:ea typeface="+mn-ea"/>
                <a:cs typeface="+mn-cs"/>
                <a:hlinkClick r:id="rId6"/>
              </a:rPr>
              <a:t>Pioro M</a:t>
            </a:r>
            <a:r>
              <a:rPr lang="en-US" sz="1200" b="0" kern="1200" dirty="0" smtClean="0">
                <a:solidFill>
                  <a:schemeClr val="tx1"/>
                </a:solidFill>
                <a:effectLst/>
                <a:latin typeface="+mn-lt"/>
                <a:ea typeface="+mn-ea"/>
                <a:cs typeface="+mn-cs"/>
              </a:rPr>
              <a:t>, </a:t>
            </a:r>
            <a:r>
              <a:rPr lang="en-US" sz="1200" b="0" u="none" strike="noStrike" kern="1200" dirty="0" smtClean="0">
                <a:solidFill>
                  <a:schemeClr val="tx1"/>
                </a:solidFill>
                <a:effectLst/>
                <a:latin typeface="+mn-lt"/>
                <a:ea typeface="+mn-ea"/>
                <a:cs typeface="+mn-cs"/>
                <a:hlinkClick r:id="rId7"/>
              </a:rPr>
              <a:t>El Bilbeisi H</a:t>
            </a:r>
            <a:r>
              <a:rPr lang="en-US" sz="1200" b="0" kern="1200" dirty="0" smtClean="0">
                <a:solidFill>
                  <a:schemeClr val="tx1"/>
                </a:solidFill>
                <a:effectLst/>
                <a:latin typeface="+mn-lt"/>
                <a:ea typeface="+mn-ea"/>
                <a:cs typeface="+mn-cs"/>
              </a:rPr>
              <a:t>, </a:t>
            </a:r>
            <a:r>
              <a:rPr lang="en-US" sz="1200" b="0" u="none" strike="noStrike" kern="1200" dirty="0" smtClean="0">
                <a:solidFill>
                  <a:schemeClr val="tx1"/>
                </a:solidFill>
                <a:effectLst/>
                <a:latin typeface="+mn-lt"/>
                <a:ea typeface="+mn-ea"/>
                <a:cs typeface="+mn-cs"/>
                <a:hlinkClick r:id="rId8"/>
              </a:rPr>
              <a:t>Brems J</a:t>
            </a:r>
            <a:r>
              <a:rPr lang="en-US" sz="1200" b="0" kern="1200" dirty="0" smtClean="0">
                <a:solidFill>
                  <a:schemeClr val="tx1"/>
                </a:solidFill>
                <a:effectLst/>
                <a:latin typeface="+mn-lt"/>
                <a:ea typeface="+mn-ea"/>
                <a:cs typeface="+mn-cs"/>
              </a:rPr>
              <a:t>. Returning to the bedside: using the history and physical examination to identify rotator cuff tears. J Am </a:t>
            </a:r>
            <a:r>
              <a:rPr lang="en-US" sz="1200" b="0" kern="1200" dirty="0" err="1" smtClean="0">
                <a:solidFill>
                  <a:schemeClr val="tx1"/>
                </a:solidFill>
                <a:effectLst/>
                <a:latin typeface="+mn-lt"/>
                <a:ea typeface="+mn-ea"/>
                <a:cs typeface="+mn-cs"/>
              </a:rPr>
              <a:t>Geriatr</a:t>
            </a:r>
            <a:r>
              <a:rPr lang="en-US" sz="1200" b="0" kern="1200" dirty="0" smtClean="0">
                <a:solidFill>
                  <a:schemeClr val="tx1"/>
                </a:solidFill>
                <a:effectLst/>
                <a:latin typeface="+mn-lt"/>
                <a:ea typeface="+mn-ea"/>
                <a:cs typeface="+mn-cs"/>
              </a:rPr>
              <a:t> Soc. 2000 Dec;48(12):1633-7.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MacDonald, P. B., P. Clark, and K. Sutherland. "An Analysis of the Diagnostic Accuracy of the Hawkins and </a:t>
            </a:r>
            <a:r>
              <a:rPr lang="en-US" sz="1200" kern="1200" dirty="0" err="1" smtClean="0">
                <a:solidFill>
                  <a:schemeClr val="tx1"/>
                </a:solidFill>
                <a:effectLst/>
                <a:latin typeface="+mn-lt"/>
                <a:ea typeface="+mn-ea"/>
                <a:cs typeface="+mn-cs"/>
              </a:rPr>
              <a:t>Neer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Signs." </a:t>
            </a:r>
            <a:r>
              <a:rPr lang="en-US" sz="1200" i="1" kern="1200" dirty="0" smtClean="0">
                <a:solidFill>
                  <a:schemeClr val="tx1"/>
                </a:solidFill>
                <a:effectLst/>
                <a:latin typeface="+mn-lt"/>
                <a:ea typeface="+mn-ea"/>
                <a:cs typeface="+mn-cs"/>
              </a:rPr>
              <a:t>Journal of shoulder and elbow surgery / American Shoulder and Elbow Surgeons ...[et al.]</a:t>
            </a:r>
            <a:r>
              <a:rPr lang="en-US" sz="1200" kern="1200" dirty="0" smtClean="0">
                <a:solidFill>
                  <a:schemeClr val="tx1"/>
                </a:solidFill>
                <a:effectLst/>
                <a:latin typeface="+mn-lt"/>
                <a:ea typeface="+mn-ea"/>
                <a:cs typeface="+mn-cs"/>
              </a:rPr>
              <a:t> 9.4 (2000): 299-301. Web.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err="1" smtClean="0">
                <a:solidFill>
                  <a:schemeClr val="tx1"/>
                </a:solidFill>
                <a:effectLst/>
                <a:latin typeface="+mn-lt"/>
                <a:ea typeface="+mn-ea"/>
                <a:cs typeface="+mn-cs"/>
              </a:rPr>
              <a:t>Ardic</a:t>
            </a:r>
            <a:r>
              <a:rPr lang="en-US" sz="1200" kern="1200" dirty="0" smtClean="0">
                <a:solidFill>
                  <a:schemeClr val="tx1"/>
                </a:solidFill>
                <a:effectLst/>
                <a:latin typeface="+mn-lt"/>
                <a:ea typeface="+mn-ea"/>
                <a:cs typeface="+mn-cs"/>
              </a:rPr>
              <a:t>, F., et al. "Shoulder Impingement Syndrome: Relationships between Clinical, Functional, and Radiologic Findings." </a:t>
            </a:r>
            <a:r>
              <a:rPr lang="en-US" sz="1200" i="1" kern="1200" dirty="0" smtClean="0">
                <a:solidFill>
                  <a:schemeClr val="tx1"/>
                </a:solidFill>
                <a:effectLst/>
                <a:latin typeface="+mn-lt"/>
                <a:ea typeface="+mn-ea"/>
                <a:cs typeface="+mn-cs"/>
              </a:rPr>
              <a:t>American Journal of Physical Medicine &amp; Rehabilitation / Association of Academic Physiatrists</a:t>
            </a:r>
            <a:r>
              <a:rPr lang="en-US" sz="1200" kern="1200" dirty="0" smtClean="0">
                <a:solidFill>
                  <a:schemeClr val="tx1"/>
                </a:solidFill>
                <a:effectLst/>
                <a:latin typeface="+mn-lt"/>
                <a:ea typeface="+mn-ea"/>
                <a:cs typeface="+mn-cs"/>
              </a:rPr>
              <a:t> 85.1 (2006): 53-60. Web.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Park, H. B., et al. "Diagnostic Accuracy of Clinical Tests for the Different Degrees of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Impingement Syndrome."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87.7 (2005): 1446-55. Web.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err="1" smtClean="0">
                <a:solidFill>
                  <a:schemeClr val="tx1"/>
                </a:solidFill>
                <a:effectLst/>
                <a:latin typeface="+mn-lt"/>
                <a:ea typeface="+mn-ea"/>
                <a:cs typeface="+mn-cs"/>
              </a:rPr>
              <a:t>Bak</a:t>
            </a:r>
            <a:r>
              <a:rPr lang="en-US" sz="1200" kern="1200" dirty="0" smtClean="0">
                <a:solidFill>
                  <a:schemeClr val="tx1"/>
                </a:solidFill>
                <a:effectLst/>
                <a:latin typeface="+mn-lt"/>
                <a:ea typeface="+mn-ea"/>
                <a:cs typeface="+mn-cs"/>
              </a:rPr>
              <a:t>, K., et al. "The Value of Clinical Tests in Acute Full-Thickness Tears of the Supraspinatus Tendon: Does a </a:t>
            </a:r>
            <a:r>
              <a:rPr lang="en-US" sz="1200" kern="1200" dirty="0" err="1" smtClean="0">
                <a:solidFill>
                  <a:schemeClr val="tx1"/>
                </a:solidFill>
                <a:effectLst/>
                <a:latin typeface="+mn-lt"/>
                <a:ea typeface="+mn-ea"/>
                <a:cs typeface="+mn-cs"/>
              </a:rPr>
              <a:t>Subacromial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Lidocaine</a:t>
            </a:r>
            <a:r>
              <a:rPr lang="en-US" sz="1200" kern="1200" dirty="0" smtClean="0">
                <a:solidFill>
                  <a:schemeClr val="tx1"/>
                </a:solidFill>
                <a:effectLst/>
                <a:latin typeface="+mn-lt"/>
                <a:ea typeface="+mn-ea"/>
                <a:cs typeface="+mn-cs"/>
              </a:rPr>
              <a:t> Injection Help in the Clinical Diagnosis? A Prospective Study."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26.6 (2010): 734-42. Web.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Murrell, G. A., and J. R. Walton. "Diagnosis of Rotator Cuff Tears." </a:t>
            </a:r>
            <a:r>
              <a:rPr lang="en-US" sz="1200" i="1" kern="1200" dirty="0" smtClean="0">
                <a:solidFill>
                  <a:schemeClr val="tx1"/>
                </a:solidFill>
                <a:effectLst/>
                <a:latin typeface="+mn-lt"/>
                <a:ea typeface="+mn-ea"/>
                <a:cs typeface="+mn-cs"/>
              </a:rPr>
              <a:t>Lancet</a:t>
            </a:r>
            <a:r>
              <a:rPr lang="en-US" sz="1200" kern="1200" dirty="0" smtClean="0">
                <a:solidFill>
                  <a:schemeClr val="tx1"/>
                </a:solidFill>
                <a:effectLst/>
                <a:latin typeface="+mn-lt"/>
                <a:ea typeface="+mn-ea"/>
                <a:cs typeface="+mn-cs"/>
              </a:rPr>
              <a:t> 357.9258 (2001): 769-70. Web.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Although none of the CPR’s have been validated, the consistency of the data suggests that a (+) result on the apprehension, relocation, and surprise tests indicates a high probability of anterior instability.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b="0" kern="1200" dirty="0" smtClean="0">
                <a:solidFill>
                  <a:schemeClr val="tx1"/>
                </a:solidFill>
                <a:effectLst/>
                <a:latin typeface="+mn-lt"/>
                <a:ea typeface="+mn-ea"/>
                <a:cs typeface="+mn-cs"/>
                <a:hlinkClick r:id="rId3"/>
              </a:rPr>
              <a:t>Malhi AM</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hlinkClick r:id="rId4"/>
              </a:rPr>
              <a:t>Khan R</a:t>
            </a:r>
            <a:r>
              <a:rPr lang="en-US" sz="1200" b="0" kern="1200" dirty="0" smtClean="0">
                <a:solidFill>
                  <a:schemeClr val="tx1"/>
                </a:solidFill>
                <a:effectLst/>
                <a:latin typeface="+mn-lt"/>
                <a:ea typeface="+mn-ea"/>
                <a:cs typeface="+mn-cs"/>
              </a:rPr>
              <a:t>. Correlation between clinical diagnosis and arthroscopic findings of the shoulder. </a:t>
            </a:r>
            <a:r>
              <a:rPr lang="en-US" sz="1200" b="0" u="sng" kern="1200" dirty="0" smtClean="0">
                <a:solidFill>
                  <a:schemeClr val="tx1"/>
                </a:solidFill>
                <a:effectLst/>
                <a:latin typeface="+mn-lt"/>
                <a:ea typeface="+mn-ea"/>
                <a:cs typeface="+mn-cs"/>
              </a:rPr>
              <a:t>Postgrad Med J.</a:t>
            </a:r>
            <a:r>
              <a:rPr lang="en-US" sz="1200" b="0" kern="1200" dirty="0" smtClean="0">
                <a:solidFill>
                  <a:schemeClr val="tx1"/>
                </a:solidFill>
                <a:effectLst/>
                <a:latin typeface="+mn-lt"/>
                <a:ea typeface="+mn-ea"/>
                <a:cs typeface="+mn-cs"/>
              </a:rPr>
              <a:t> 2005 Oct;81(960):657-9.</a:t>
            </a:r>
            <a:r>
              <a:rPr lang="en-US" b="0" dirty="0" smtClean="0">
                <a:effectLst/>
              </a:rPr>
              <a:t>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Lo, I. K., et al. "An Evaluation of the Apprehension, Relocation, and Surprise Tests for Anterior Shoulder Instability."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32.2 (2004): 301-7. Web.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Farber, A. J., et al. "Clinical Assessment of Three Common Tests for Traumatic Anterior Shoulder Instability." </a:t>
            </a:r>
            <a:r>
              <a:rPr lang="en-US" sz="1200" i="1" kern="1200" dirty="0" smtClean="0">
                <a:solidFill>
                  <a:schemeClr val="tx1"/>
                </a:solidFill>
                <a:effectLst/>
                <a:latin typeface="+mn-lt"/>
                <a:ea typeface="+mn-ea"/>
                <a:cs typeface="+mn-cs"/>
              </a:rPr>
              <a:t>The Journal of bone and joint </a:t>
            </a:r>
            <a:r>
              <a:rPr lang="en-US" sz="1200" i="1" kern="1200" dirty="0" err="1" smtClean="0">
                <a:solidFill>
                  <a:schemeClr val="tx1"/>
                </a:solidFill>
                <a:effectLst/>
                <a:latin typeface="+mn-lt"/>
                <a:ea typeface="+mn-ea"/>
                <a:cs typeface="+mn-cs"/>
              </a:rPr>
              <a:t>surgery.American</a:t>
            </a:r>
            <a:r>
              <a:rPr lang="en-US" sz="1200" i="1" kern="1200" dirty="0" smtClean="0">
                <a:solidFill>
                  <a:schemeClr val="tx1"/>
                </a:solidFill>
                <a:effectLst/>
                <a:latin typeface="+mn-lt"/>
                <a:ea typeface="+mn-ea"/>
                <a:cs typeface="+mn-cs"/>
              </a:rPr>
              <a:t> volume</a:t>
            </a:r>
            <a:r>
              <a:rPr lang="en-US" sz="1200" kern="1200" dirty="0" smtClean="0">
                <a:solidFill>
                  <a:schemeClr val="tx1"/>
                </a:solidFill>
                <a:effectLst/>
                <a:latin typeface="+mn-lt"/>
                <a:ea typeface="+mn-ea"/>
                <a:cs typeface="+mn-cs"/>
              </a:rPr>
              <a:t> 88.7 (2006): 1467-74.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b="0" dirty="0" smtClean="0">
              <a:effectLst/>
            </a:endParaRP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b="0" dirty="0" smtClean="0">
              <a:effectLst/>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Again, no CPR validation. The most popular components of these clusters are O’Brien’s, Relocation, and Apprehension. (+) finding on these tests in younger overhead patients with a known mechanism of injury may provide solid evidence that a </a:t>
            </a:r>
            <a:r>
              <a:rPr lang="en-US" baseline="0" dirty="0" err="1" smtClean="0"/>
              <a:t>labral</a:t>
            </a:r>
            <a:r>
              <a:rPr lang="en-US" baseline="0" dirty="0" smtClean="0"/>
              <a:t> tear is present.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err="1" smtClean="0">
                <a:solidFill>
                  <a:schemeClr val="tx1"/>
                </a:solidFill>
                <a:effectLst/>
                <a:latin typeface="+mn-lt"/>
                <a:ea typeface="+mn-ea"/>
                <a:cs typeface="+mn-cs"/>
              </a:rPr>
              <a:t>Guanche</a:t>
            </a:r>
            <a:r>
              <a:rPr lang="en-US" sz="1200" kern="1200" dirty="0" smtClean="0">
                <a:solidFill>
                  <a:schemeClr val="tx1"/>
                </a:solidFill>
                <a:effectLst/>
                <a:latin typeface="+mn-lt"/>
                <a:ea typeface="+mn-ea"/>
                <a:cs typeface="+mn-cs"/>
              </a:rPr>
              <a:t>, C. A., and D. C. Jones. "Clinical Testing for Tears of the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Labrum." </a:t>
            </a:r>
            <a:r>
              <a:rPr lang="en-US" sz="1200" i="1" kern="1200" dirty="0" smtClean="0">
                <a:solidFill>
                  <a:schemeClr val="tx1"/>
                </a:solidFill>
                <a:effectLst/>
                <a:latin typeface="+mn-lt"/>
                <a:ea typeface="+mn-ea"/>
                <a:cs typeface="+mn-cs"/>
              </a:rPr>
              <a:t>Arthroscopy : The Journal of Arthroscopic &amp; Related Surgery : Official Publication of the Arthroscopy Association of North America and the International Arthroscopy Association</a:t>
            </a:r>
            <a:r>
              <a:rPr lang="en-US" sz="1200" kern="1200" dirty="0" smtClean="0">
                <a:solidFill>
                  <a:schemeClr val="tx1"/>
                </a:solidFill>
                <a:effectLst/>
                <a:latin typeface="+mn-lt"/>
                <a:ea typeface="+mn-ea"/>
                <a:cs typeface="+mn-cs"/>
              </a:rPr>
              <a:t> 19.5 (2003): 517-23. Web.</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 Oh, J. H., et al. "The Evaluation of various Physical Examinations for the Diagnosis of Type II Superior Labrum Anterior and Posterior Lesion."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36.2 (2008): 353-9. Web.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err="1" smtClean="0">
                <a:solidFill>
                  <a:schemeClr val="tx1"/>
                </a:solidFill>
                <a:effectLst/>
                <a:latin typeface="+mn-lt"/>
                <a:ea typeface="+mn-ea"/>
                <a:cs typeface="+mn-cs"/>
              </a:rPr>
              <a:t>Walsworth</a:t>
            </a:r>
            <a:r>
              <a:rPr lang="en-US" sz="1200" kern="1200" dirty="0" smtClean="0">
                <a:solidFill>
                  <a:schemeClr val="tx1"/>
                </a:solidFill>
                <a:effectLst/>
                <a:latin typeface="+mn-lt"/>
                <a:ea typeface="+mn-ea"/>
                <a:cs typeface="+mn-cs"/>
              </a:rPr>
              <a:t>, M. K., et al. "Reliability and Diagnostic Accuracy of History and Physical Examination for Diagnosing </a:t>
            </a:r>
            <a:r>
              <a:rPr lang="en-US" sz="1200" kern="1200" dirty="0" err="1" smtClean="0">
                <a:solidFill>
                  <a:schemeClr val="tx1"/>
                </a:solidFill>
                <a:effectLst/>
                <a:latin typeface="+mn-lt"/>
                <a:ea typeface="+mn-ea"/>
                <a:cs typeface="+mn-cs"/>
              </a:rPr>
              <a:t>Glenoid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Labral</a:t>
            </a:r>
            <a:r>
              <a:rPr lang="en-US" sz="1200" kern="1200" dirty="0" smtClean="0">
                <a:solidFill>
                  <a:schemeClr val="tx1"/>
                </a:solidFill>
                <a:effectLst/>
                <a:latin typeface="+mn-lt"/>
                <a:ea typeface="+mn-ea"/>
                <a:cs typeface="+mn-cs"/>
              </a:rPr>
              <a:t> Tears."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36.1 (2008): 162-8. Web. </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There is little evidence to support the use of either of these CPR’s to improve clinical decision making.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baseline="0" dirty="0" smtClean="0"/>
              <a:t>References: </a:t>
            </a: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u="none" strike="noStrike" kern="1200" dirty="0" smtClean="0">
                <a:solidFill>
                  <a:schemeClr val="tx1"/>
                </a:solidFill>
                <a:effectLst/>
                <a:latin typeface="+mn-lt"/>
                <a:ea typeface="+mn-ea"/>
                <a:cs typeface="+mn-cs"/>
                <a:hlinkClick r:id="rId3"/>
              </a:rPr>
              <a:t>Kibler BW</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Sciascia AD</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Hester P</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rPr>
              <a:t>Dome D</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rPr>
              <a:t>Jacobs C</a:t>
            </a:r>
            <a:r>
              <a:rPr lang="en-US" sz="1200" kern="1200" dirty="0" smtClean="0">
                <a:solidFill>
                  <a:schemeClr val="tx1"/>
                </a:solidFill>
                <a:effectLst/>
                <a:latin typeface="+mn-lt"/>
                <a:ea typeface="+mn-ea"/>
                <a:cs typeface="+mn-cs"/>
              </a:rPr>
              <a:t>. Clinical utility of traditional and new tests in the diagnosis of biceps tendon injuries and superior labrum anterior and posterior lesions in the shoulder. Am J Sports Med. 2009 Sep;37(9):1840-7. </a:t>
            </a:r>
            <a:r>
              <a:rPr lang="en-US" sz="1200" kern="1200" dirty="0" err="1" smtClean="0">
                <a:solidFill>
                  <a:schemeClr val="tx1"/>
                </a:solidFill>
                <a:effectLst/>
                <a:latin typeface="+mn-lt"/>
                <a:ea typeface="+mn-ea"/>
                <a:cs typeface="+mn-cs"/>
              </a:rPr>
              <a:t>Epub</a:t>
            </a:r>
            <a:r>
              <a:rPr lang="en-US" sz="1200" kern="1200" dirty="0" smtClean="0">
                <a:solidFill>
                  <a:schemeClr val="tx1"/>
                </a:solidFill>
                <a:effectLst/>
                <a:latin typeface="+mn-lt"/>
                <a:ea typeface="+mn-ea"/>
                <a:cs typeface="+mn-cs"/>
              </a:rPr>
              <a:t> 2009 Jun 9.</a:t>
            </a:r>
          </a:p>
          <a:p>
            <a:pPr marL="228600" marR="0" indent="-228600" algn="l" defTabSz="914400" rtl="0" eaLnBrk="1" fontAlgn="auto" latinLnBrk="0" hangingPunct="1">
              <a:lnSpc>
                <a:spcPct val="8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Gill, H. S., et al. "Physical Examination for Partial Tears of the Biceps Tendon." </a:t>
            </a:r>
            <a:r>
              <a:rPr lang="en-US" sz="1200" i="1" kern="1200" dirty="0" smtClean="0">
                <a:solidFill>
                  <a:schemeClr val="tx1"/>
                </a:solidFill>
                <a:effectLst/>
                <a:latin typeface="+mn-lt"/>
                <a:ea typeface="+mn-ea"/>
                <a:cs typeface="+mn-cs"/>
              </a:rPr>
              <a:t>The American Journal of Sports Medicine</a:t>
            </a:r>
            <a:r>
              <a:rPr lang="en-US" sz="1200" kern="1200" dirty="0" smtClean="0">
                <a:solidFill>
                  <a:schemeClr val="tx1"/>
                </a:solidFill>
                <a:effectLst/>
                <a:latin typeface="+mn-lt"/>
                <a:ea typeface="+mn-ea"/>
                <a:cs typeface="+mn-cs"/>
              </a:rPr>
              <a:t> 35.8 (2007): 1334-40. Web. </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Practical application – Let say we make</a:t>
            </a:r>
            <a:r>
              <a:rPr lang="en-US" baseline="0" dirty="0" smtClean="0"/>
              <a:t> a statement like “the Apprehension test is a valid test to assess anterior instability of the </a:t>
            </a:r>
            <a:r>
              <a:rPr lang="en-US" baseline="0" dirty="0" err="1" smtClean="0"/>
              <a:t>glenohumeral</a:t>
            </a:r>
            <a:r>
              <a:rPr lang="en-US" baseline="0" dirty="0" smtClean="0"/>
              <a:t> joint”. We are simple saying that the apprehension test is able to accurately measure anterior shoulder instability. </a:t>
            </a:r>
          </a:p>
          <a:p>
            <a:pPr>
              <a:lnSpc>
                <a:spcPct val="80000"/>
              </a:lnSpc>
            </a:pPr>
            <a:endParaRPr lang="en-US" baseline="0" dirty="0" smtClean="0"/>
          </a:p>
          <a:p>
            <a:pPr marL="0" marR="0" indent="0" algn="l" defTabSz="914400" rtl="0" eaLnBrk="1" fontAlgn="auto" latinLnBrk="0" hangingPunct="1">
              <a:lnSpc>
                <a:spcPct val="80000"/>
              </a:lnSpc>
              <a:spcBef>
                <a:spcPts val="0"/>
              </a:spcBef>
              <a:spcAft>
                <a:spcPts val="0"/>
              </a:spcAft>
              <a:buClrTx/>
              <a:buSzTx/>
              <a:buFontTx/>
              <a:buNone/>
              <a:tabLst/>
              <a:defRPr/>
            </a:pPr>
            <a:r>
              <a:rPr lang="en-US" sz="1200" u="none" strike="noStrike" kern="1200" dirty="0" smtClean="0">
                <a:solidFill>
                  <a:srgbClr val="000000"/>
                </a:solidFill>
                <a:effectLst/>
                <a:latin typeface="+mn-lt"/>
                <a:ea typeface="+mn-ea"/>
                <a:cs typeface="+mn-cs"/>
                <a:hlinkClick r:id="rId3"/>
              </a:rPr>
              <a:t>Alberg AJ</a:t>
            </a:r>
            <a:r>
              <a:rPr lang="en-US" sz="1200" kern="1200" dirty="0" smtClean="0">
                <a:solidFill>
                  <a:srgbClr val="000000"/>
                </a:solidFill>
                <a:effectLst/>
                <a:latin typeface="+mn-lt"/>
                <a:ea typeface="+mn-ea"/>
                <a:cs typeface="+mn-cs"/>
              </a:rPr>
              <a:t>, </a:t>
            </a:r>
            <a:r>
              <a:rPr lang="en-US" sz="1200" u="none" strike="noStrike" kern="1200" dirty="0" smtClean="0">
                <a:solidFill>
                  <a:srgbClr val="000000"/>
                </a:solidFill>
                <a:effectLst/>
                <a:latin typeface="+mn-lt"/>
                <a:ea typeface="+mn-ea"/>
                <a:cs typeface="+mn-cs"/>
                <a:hlinkClick r:id="rId4"/>
              </a:rPr>
              <a:t>Park JW</a:t>
            </a:r>
            <a:r>
              <a:rPr lang="en-US" sz="1200" kern="1200" dirty="0" smtClean="0">
                <a:solidFill>
                  <a:srgbClr val="000000"/>
                </a:solidFill>
                <a:effectLst/>
                <a:latin typeface="+mn-lt"/>
                <a:ea typeface="+mn-ea"/>
                <a:cs typeface="+mn-cs"/>
              </a:rPr>
              <a:t>, </a:t>
            </a:r>
            <a:r>
              <a:rPr lang="en-US" sz="1200" u="none" strike="noStrike" kern="1200" dirty="0" smtClean="0">
                <a:solidFill>
                  <a:srgbClr val="000000"/>
                </a:solidFill>
                <a:effectLst/>
                <a:latin typeface="+mn-lt"/>
                <a:ea typeface="+mn-ea"/>
                <a:cs typeface="+mn-cs"/>
                <a:hlinkClick r:id="rId5"/>
              </a:rPr>
              <a:t>Hager BW</a:t>
            </a:r>
            <a:r>
              <a:rPr lang="en-US" sz="1200" kern="1200" dirty="0" smtClean="0">
                <a:solidFill>
                  <a:srgbClr val="000000"/>
                </a:solidFill>
                <a:effectLst/>
                <a:latin typeface="+mn-lt"/>
                <a:ea typeface="+mn-ea"/>
                <a:cs typeface="+mn-cs"/>
              </a:rPr>
              <a:t>, </a:t>
            </a:r>
            <a:r>
              <a:rPr lang="en-US" sz="1200" u="none" strike="noStrike" kern="1200" dirty="0" smtClean="0">
                <a:solidFill>
                  <a:srgbClr val="000000"/>
                </a:solidFill>
                <a:effectLst/>
                <a:latin typeface="+mn-lt"/>
                <a:ea typeface="+mn-ea"/>
                <a:cs typeface="+mn-cs"/>
                <a:hlinkClick r:id="rId6"/>
              </a:rPr>
              <a:t>Brock MV</a:t>
            </a:r>
            <a:r>
              <a:rPr lang="en-US" sz="1200" kern="1200" dirty="0" smtClean="0">
                <a:solidFill>
                  <a:srgbClr val="000000"/>
                </a:solidFill>
                <a:effectLst/>
                <a:latin typeface="+mn-lt"/>
                <a:ea typeface="+mn-ea"/>
                <a:cs typeface="+mn-cs"/>
              </a:rPr>
              <a:t>, </a:t>
            </a:r>
            <a:r>
              <a:rPr lang="en-US" sz="1200" u="none" strike="noStrike" kern="1200" dirty="0" smtClean="0">
                <a:solidFill>
                  <a:srgbClr val="000000"/>
                </a:solidFill>
                <a:effectLst/>
                <a:latin typeface="+mn-lt"/>
                <a:ea typeface="+mn-ea"/>
                <a:cs typeface="+mn-cs"/>
                <a:hlinkClick r:id="rId7"/>
              </a:rPr>
              <a:t>Diener-West M</a:t>
            </a:r>
            <a:r>
              <a:rPr lang="en-US" sz="1200" kern="1200" dirty="0" smtClean="0">
                <a:solidFill>
                  <a:srgbClr val="000000"/>
                </a:solidFill>
                <a:effectLst/>
                <a:latin typeface="+mn-lt"/>
                <a:ea typeface="+mn-ea"/>
                <a:cs typeface="+mn-cs"/>
              </a:rPr>
              <a:t>. </a:t>
            </a:r>
            <a:r>
              <a:rPr lang="en-US" sz="1200" kern="1200" dirty="0" smtClean="0">
                <a:solidFill>
                  <a:schemeClr val="tx1"/>
                </a:solidFill>
                <a:effectLst/>
                <a:latin typeface="+mn-lt"/>
                <a:ea typeface="+mn-ea"/>
                <a:cs typeface="+mn-cs"/>
              </a:rPr>
              <a:t>The use of "overall accuracy" to evaluate the validity of screening or diagnostic tests. J Gen Intern Med. 2004 May;19(5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1):460-5.</a:t>
            </a:r>
          </a:p>
          <a:p>
            <a:pPr marL="0" marR="0" indent="0" algn="l" defTabSz="914400" rtl="0" eaLnBrk="1" fontAlgn="auto" latinLnBrk="0" hangingPunct="1">
              <a:lnSpc>
                <a:spcPct val="8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80000"/>
              </a:lnSpc>
            </a:pPr>
            <a:r>
              <a:rPr lang="en-US" baseline="0" dirty="0" smtClean="0"/>
              <a:t>This paper is a somewhat interesting read on validity, advocating for the </a:t>
            </a:r>
            <a:r>
              <a:rPr lang="en-US" sz="1200" kern="1200" dirty="0" smtClean="0">
                <a:solidFill>
                  <a:schemeClr val="tx1"/>
                </a:solidFill>
                <a:latin typeface="+mn-lt"/>
                <a:ea typeface="+mn-ea"/>
                <a:cs typeface="+mn-cs"/>
              </a:rPr>
              <a:t>careful and balanced consideration of sensitivity and specificity instead of using</a:t>
            </a:r>
            <a:r>
              <a:rPr lang="en-US" sz="1200" kern="1200" baseline="0" dirty="0" smtClean="0">
                <a:solidFill>
                  <a:schemeClr val="tx1"/>
                </a:solidFill>
                <a:latin typeface="+mn-lt"/>
                <a:ea typeface="+mn-ea"/>
                <a:cs typeface="+mn-cs"/>
              </a:rPr>
              <a:t> overall accuracy.</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2/20/12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2/20/12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6.jp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Layout" Target="../slideLayouts/slideLayout3.xml"/><Relationship Id="rId5" Type="http://schemas.openxmlformats.org/officeDocument/2006/relationships/notesSlide" Target="../notesSlides/notesSlide10.xml"/><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tags" Target="../tags/tag27.xml"/><Relationship Id="rId2"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1.xml"/><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tags" Target="../tags/tag30.xml"/><Relationship Id="rId2"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slideLayout" Target="../slideLayouts/slideLayout3.xml"/><Relationship Id="rId5" Type="http://schemas.openxmlformats.org/officeDocument/2006/relationships/notesSlide" Target="../notesSlides/notesSlide12.xml"/><Relationship Id="rId6" Type="http://schemas.openxmlformats.org/officeDocument/2006/relationships/image" Target="../media/image6.jpg"/><Relationship Id="rId1" Type="http://schemas.openxmlformats.org/officeDocument/2006/relationships/tags" Target="../tags/tag32.xml"/><Relationship Id="rId2" Type="http://schemas.openxmlformats.org/officeDocument/2006/relationships/tags" Target="../tags/tag3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3.xml"/><Relationship Id="rId5" Type="http://schemas.openxmlformats.org/officeDocument/2006/relationships/image" Target="../media/image8.png"/><Relationship Id="rId6" Type="http://schemas.openxmlformats.org/officeDocument/2006/relationships/image" Target="../media/image6.jpg"/><Relationship Id="rId1" Type="http://schemas.openxmlformats.org/officeDocument/2006/relationships/tags" Target="../tags/tag35.xml"/><Relationship Id="rId2"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4" Type="http://schemas.openxmlformats.org/officeDocument/2006/relationships/slideLayout" Target="../slideLayouts/slideLayout3.xml"/><Relationship Id="rId5" Type="http://schemas.openxmlformats.org/officeDocument/2006/relationships/notesSlide" Target="../notesSlides/notesSlide14.xml"/><Relationship Id="rId6" Type="http://schemas.openxmlformats.org/officeDocument/2006/relationships/image" Target="../media/image6.jpg"/><Relationship Id="rId1" Type="http://schemas.openxmlformats.org/officeDocument/2006/relationships/tags" Target="../tags/tag37.xml"/><Relationship Id="rId2"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slideLayout" Target="../slideLayouts/slideLayout3.xml"/><Relationship Id="rId5" Type="http://schemas.openxmlformats.org/officeDocument/2006/relationships/notesSlide" Target="../notesSlides/notesSlide15.xml"/><Relationship Id="rId6" Type="http://schemas.openxmlformats.org/officeDocument/2006/relationships/image" Target="../media/image6.jpg"/><Relationship Id="rId1" Type="http://schemas.openxmlformats.org/officeDocument/2006/relationships/tags" Target="../tags/tag40.xml"/><Relationship Id="rId2"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Layout" Target="../slideLayouts/slideLayout3.xml"/><Relationship Id="rId5" Type="http://schemas.openxmlformats.org/officeDocument/2006/relationships/notesSlide" Target="../notesSlides/notesSlide16.xml"/><Relationship Id="rId6" Type="http://schemas.openxmlformats.org/officeDocument/2006/relationships/image" Target="../media/image6.jpg"/><Relationship Id="rId1" Type="http://schemas.openxmlformats.org/officeDocument/2006/relationships/tags" Target="../tags/tag43.xml"/><Relationship Id="rId2"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3.xml"/><Relationship Id="rId5" Type="http://schemas.openxmlformats.org/officeDocument/2006/relationships/notesSlide" Target="../notesSlides/notesSlide17.xml"/><Relationship Id="rId6" Type="http://schemas.openxmlformats.org/officeDocument/2006/relationships/image" Target="../media/image6.jpg"/><Relationship Id="rId1" Type="http://schemas.openxmlformats.org/officeDocument/2006/relationships/tags" Target="../tags/tag46.xml"/><Relationship Id="rId2" Type="http://schemas.openxmlformats.org/officeDocument/2006/relationships/tags" Target="../tags/tag47.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slideLayout" Target="../slideLayouts/slideLayout3.xml"/><Relationship Id="rId5" Type="http://schemas.openxmlformats.org/officeDocument/2006/relationships/notesSlide" Target="../notesSlides/notesSlide18.xml"/><Relationship Id="rId6" Type="http://schemas.openxmlformats.org/officeDocument/2006/relationships/image" Target="../media/image6.jpg"/><Relationship Id="rId1" Type="http://schemas.openxmlformats.org/officeDocument/2006/relationships/tags" Target="../tags/tag49.xml"/><Relationship Id="rId2"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tags" Target="../tags/tag54.xml"/><Relationship Id="rId4" Type="http://schemas.openxmlformats.org/officeDocument/2006/relationships/slideLayout" Target="../slideLayouts/slideLayout3.xml"/><Relationship Id="rId5" Type="http://schemas.openxmlformats.org/officeDocument/2006/relationships/notesSlide" Target="../notesSlides/notesSlide19.xml"/><Relationship Id="rId6" Type="http://schemas.openxmlformats.org/officeDocument/2006/relationships/image" Target="../media/image6.jpg"/><Relationship Id="rId1" Type="http://schemas.openxmlformats.org/officeDocument/2006/relationships/tags" Target="../tags/tag52.xml"/><Relationship Id="rId2"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6" Type="http://schemas.openxmlformats.org/officeDocument/2006/relationships/image" Target="../media/image6.jpg"/><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0.xml"/><Relationship Id="rId5" Type="http://schemas.openxmlformats.org/officeDocument/2006/relationships/image" Target="../media/image6.jpg"/><Relationship Id="rId1" Type="http://schemas.openxmlformats.org/officeDocument/2006/relationships/tags" Target="../tags/tag55.xml"/><Relationship Id="rId2" Type="http://schemas.openxmlformats.org/officeDocument/2006/relationships/tags" Target="../tags/tag56.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slideLayout" Target="../slideLayouts/slideLayout3.xml"/><Relationship Id="rId5" Type="http://schemas.openxmlformats.org/officeDocument/2006/relationships/notesSlide" Target="../notesSlides/notesSlide21.xml"/><Relationship Id="rId6" Type="http://schemas.openxmlformats.org/officeDocument/2006/relationships/image" Target="../media/image6.jpg"/><Relationship Id="rId1" Type="http://schemas.openxmlformats.org/officeDocument/2006/relationships/tags" Target="../tags/tag57.xml"/><Relationship Id="rId2" Type="http://schemas.openxmlformats.org/officeDocument/2006/relationships/tags" Target="../tags/tag58.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4" Type="http://schemas.openxmlformats.org/officeDocument/2006/relationships/slideLayout" Target="../slideLayouts/slideLayout3.xml"/><Relationship Id="rId5" Type="http://schemas.openxmlformats.org/officeDocument/2006/relationships/notesSlide" Target="../notesSlides/notesSlide22.xml"/><Relationship Id="rId6" Type="http://schemas.openxmlformats.org/officeDocument/2006/relationships/image" Target="../media/image6.jpg"/><Relationship Id="rId1" Type="http://schemas.openxmlformats.org/officeDocument/2006/relationships/tags" Target="../tags/tag60.xml"/><Relationship Id="rId2" Type="http://schemas.openxmlformats.org/officeDocument/2006/relationships/tags" Target="../tags/tag61.xml"/></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4" Type="http://schemas.openxmlformats.org/officeDocument/2006/relationships/slideLayout" Target="../slideLayouts/slideLayout3.xml"/><Relationship Id="rId5" Type="http://schemas.openxmlformats.org/officeDocument/2006/relationships/notesSlide" Target="../notesSlides/notesSlide23.xml"/><Relationship Id="rId6" Type="http://schemas.openxmlformats.org/officeDocument/2006/relationships/image" Target="../media/image6.jpg"/><Relationship Id="rId1" Type="http://schemas.openxmlformats.org/officeDocument/2006/relationships/tags" Target="../tags/tag63.xml"/><Relationship Id="rId2" Type="http://schemas.openxmlformats.org/officeDocument/2006/relationships/tags" Target="../tags/tag64.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4" Type="http://schemas.openxmlformats.org/officeDocument/2006/relationships/slideLayout" Target="../slideLayouts/slideLayout3.xml"/><Relationship Id="rId5" Type="http://schemas.openxmlformats.org/officeDocument/2006/relationships/notesSlide" Target="../notesSlides/notesSlide24.xml"/><Relationship Id="rId6" Type="http://schemas.openxmlformats.org/officeDocument/2006/relationships/image" Target="../media/image6.jpg"/><Relationship Id="rId1" Type="http://schemas.openxmlformats.org/officeDocument/2006/relationships/tags" Target="../tags/tag66.xml"/><Relationship Id="rId2" Type="http://schemas.openxmlformats.org/officeDocument/2006/relationships/tags" Target="../tags/tag67.xml"/></Relationships>
</file>

<file path=ppt/slides/_rels/slide25.xml.rels><?xml version="1.0" encoding="UTF-8" standalone="yes"?>
<Relationships xmlns="http://schemas.openxmlformats.org/package/2006/relationships"><Relationship Id="rId3" Type="http://schemas.openxmlformats.org/officeDocument/2006/relationships/tags" Target="../tags/tag71.xml"/><Relationship Id="rId4" Type="http://schemas.openxmlformats.org/officeDocument/2006/relationships/slideLayout" Target="../slideLayouts/slideLayout3.xml"/><Relationship Id="rId5" Type="http://schemas.openxmlformats.org/officeDocument/2006/relationships/notesSlide" Target="../notesSlides/notesSlide25.xml"/><Relationship Id="rId6" Type="http://schemas.openxmlformats.org/officeDocument/2006/relationships/image" Target="../media/image6.jpg"/><Relationship Id="rId1" Type="http://schemas.openxmlformats.org/officeDocument/2006/relationships/tags" Target="../tags/tag69.xml"/><Relationship Id="rId2" Type="http://schemas.openxmlformats.org/officeDocument/2006/relationships/tags" Target="../tags/tag70.xml"/></Relationships>
</file>

<file path=ppt/slides/_rels/slide26.xml.rels><?xml version="1.0" encoding="UTF-8" standalone="yes"?>
<Relationships xmlns="http://schemas.openxmlformats.org/package/2006/relationships"><Relationship Id="rId3" Type="http://schemas.openxmlformats.org/officeDocument/2006/relationships/tags" Target="../tags/tag74.xml"/><Relationship Id="rId4" Type="http://schemas.openxmlformats.org/officeDocument/2006/relationships/slideLayout" Target="../slideLayouts/slideLayout3.xml"/><Relationship Id="rId5" Type="http://schemas.openxmlformats.org/officeDocument/2006/relationships/notesSlide" Target="../notesSlides/notesSlide26.xml"/><Relationship Id="rId6" Type="http://schemas.openxmlformats.org/officeDocument/2006/relationships/image" Target="../media/image6.jpg"/><Relationship Id="rId1" Type="http://schemas.openxmlformats.org/officeDocument/2006/relationships/tags" Target="../tags/tag72.xml"/><Relationship Id="rId2" Type="http://schemas.openxmlformats.org/officeDocument/2006/relationships/tags" Target="../tags/tag73.xml"/></Relationships>
</file>

<file path=ppt/slides/_rels/slide27.xml.rels><?xml version="1.0" encoding="UTF-8" standalone="yes"?>
<Relationships xmlns="http://schemas.openxmlformats.org/package/2006/relationships"><Relationship Id="rId3" Type="http://schemas.openxmlformats.org/officeDocument/2006/relationships/tags" Target="../tags/tag77.xml"/><Relationship Id="rId4" Type="http://schemas.openxmlformats.org/officeDocument/2006/relationships/slideLayout" Target="../slideLayouts/slideLayout3.xml"/><Relationship Id="rId5" Type="http://schemas.openxmlformats.org/officeDocument/2006/relationships/notesSlide" Target="../notesSlides/notesSlide27.xml"/><Relationship Id="rId6" Type="http://schemas.openxmlformats.org/officeDocument/2006/relationships/image" Target="../media/image6.jpg"/><Relationship Id="rId1" Type="http://schemas.openxmlformats.org/officeDocument/2006/relationships/tags" Target="../tags/tag75.xml"/><Relationship Id="rId2" Type="http://schemas.openxmlformats.org/officeDocument/2006/relationships/tags" Target="../tags/tag7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8.xml"/><Relationship Id="rId5" Type="http://schemas.openxmlformats.org/officeDocument/2006/relationships/image" Target="../media/image6.jpg"/><Relationship Id="rId1" Type="http://schemas.openxmlformats.org/officeDocument/2006/relationships/tags" Target="../tags/tag78.xml"/><Relationship Id="rId2" Type="http://schemas.openxmlformats.org/officeDocument/2006/relationships/tags" Target="../tags/tag7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9.xml"/><Relationship Id="rId5" Type="http://schemas.openxmlformats.org/officeDocument/2006/relationships/image" Target="../media/image6.jpg"/><Relationship Id="rId1" Type="http://schemas.openxmlformats.org/officeDocument/2006/relationships/tags" Target="../tags/tag80.xml"/><Relationship Id="rId2"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3.xml"/><Relationship Id="rId5" Type="http://schemas.openxmlformats.org/officeDocument/2006/relationships/notesSlide" Target="../notesSlides/notesSlide3.xml"/><Relationship Id="rId6" Type="http://schemas.openxmlformats.org/officeDocument/2006/relationships/image" Target="../media/image6.jpg"/><Relationship Id="rId1" Type="http://schemas.openxmlformats.org/officeDocument/2006/relationships/tags" Target="../tags/tag7.xml"/><Relationship Id="rId2"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0.xml"/><Relationship Id="rId5" Type="http://schemas.openxmlformats.org/officeDocument/2006/relationships/image" Target="../media/image6.jpg"/><Relationship Id="rId1" Type="http://schemas.openxmlformats.org/officeDocument/2006/relationships/tags" Target="../tags/tag82.xml"/><Relationship Id="rId2" Type="http://schemas.openxmlformats.org/officeDocument/2006/relationships/tags" Target="../tags/tag8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1.xml"/><Relationship Id="rId5" Type="http://schemas.openxmlformats.org/officeDocument/2006/relationships/image" Target="../media/image6.jpg"/><Relationship Id="rId1" Type="http://schemas.openxmlformats.org/officeDocument/2006/relationships/tags" Target="../tags/tag84.xml"/><Relationship Id="rId2" Type="http://schemas.openxmlformats.org/officeDocument/2006/relationships/tags" Target="../tags/tag85.xml"/></Relationships>
</file>

<file path=ppt/slides/_rels/slide32.xml.rels><?xml version="1.0" encoding="UTF-8" standalone="yes"?>
<Relationships xmlns="http://schemas.openxmlformats.org/package/2006/relationships"><Relationship Id="rId3" Type="http://schemas.openxmlformats.org/officeDocument/2006/relationships/tags" Target="../tags/tag88.xml"/><Relationship Id="rId4" Type="http://schemas.openxmlformats.org/officeDocument/2006/relationships/slideLayout" Target="../slideLayouts/slideLayout3.xml"/><Relationship Id="rId5" Type="http://schemas.openxmlformats.org/officeDocument/2006/relationships/notesSlide" Target="../notesSlides/notesSlide32.xml"/><Relationship Id="rId6" Type="http://schemas.openxmlformats.org/officeDocument/2006/relationships/image" Target="../media/image6.jpg"/><Relationship Id="rId1" Type="http://schemas.openxmlformats.org/officeDocument/2006/relationships/tags" Target="../tags/tag86.xml"/><Relationship Id="rId2" Type="http://schemas.openxmlformats.org/officeDocument/2006/relationships/tags" Target="../tags/tag8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3.xml"/><Relationship Id="rId5" Type="http://schemas.openxmlformats.org/officeDocument/2006/relationships/image" Target="../media/image6.jpg"/><Relationship Id="rId1" Type="http://schemas.openxmlformats.org/officeDocument/2006/relationships/tags" Target="../tags/tag89.xml"/><Relationship Id="rId2" Type="http://schemas.openxmlformats.org/officeDocument/2006/relationships/tags" Target="../tags/tag9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4.xml"/><Relationship Id="rId5" Type="http://schemas.openxmlformats.org/officeDocument/2006/relationships/image" Target="../media/image6.jpg"/><Relationship Id="rId1" Type="http://schemas.openxmlformats.org/officeDocument/2006/relationships/tags" Target="../tags/tag91.xml"/><Relationship Id="rId2" Type="http://schemas.openxmlformats.org/officeDocument/2006/relationships/tags" Target="../tags/tag9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5.xml"/><Relationship Id="rId5" Type="http://schemas.openxmlformats.org/officeDocument/2006/relationships/image" Target="../media/image6.jpg"/><Relationship Id="rId1" Type="http://schemas.openxmlformats.org/officeDocument/2006/relationships/tags" Target="../tags/tag93.xml"/><Relationship Id="rId2" Type="http://schemas.openxmlformats.org/officeDocument/2006/relationships/tags" Target="../tags/tag9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6.xml"/><Relationship Id="rId5" Type="http://schemas.openxmlformats.org/officeDocument/2006/relationships/image" Target="../media/image6.jpg"/><Relationship Id="rId1" Type="http://schemas.openxmlformats.org/officeDocument/2006/relationships/tags" Target="../tags/tag95.xml"/><Relationship Id="rId2" Type="http://schemas.openxmlformats.org/officeDocument/2006/relationships/tags" Target="../tags/tag9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7.xml"/><Relationship Id="rId5" Type="http://schemas.openxmlformats.org/officeDocument/2006/relationships/image" Target="../media/image6.jpg"/><Relationship Id="rId1" Type="http://schemas.openxmlformats.org/officeDocument/2006/relationships/tags" Target="../tags/tag97.xml"/><Relationship Id="rId2" Type="http://schemas.openxmlformats.org/officeDocument/2006/relationships/tags" Target="../tags/tag9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38.xml"/><Relationship Id="rId5" Type="http://schemas.openxmlformats.org/officeDocument/2006/relationships/image" Target="../media/image6.jpg"/><Relationship Id="rId1" Type="http://schemas.openxmlformats.org/officeDocument/2006/relationships/tags" Target="../tags/tag99.xml"/><Relationship Id="rId2" Type="http://schemas.openxmlformats.org/officeDocument/2006/relationships/tags" Target="../tags/tag100.xml"/></Relationships>
</file>

<file path=ppt/slides/_rels/slide3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Layout" Target="../slideLayouts/slideLayout3.xml"/><Relationship Id="rId5" Type="http://schemas.openxmlformats.org/officeDocument/2006/relationships/notesSlide" Target="../notesSlides/notesSlide39.xml"/><Relationship Id="rId6" Type="http://schemas.openxmlformats.org/officeDocument/2006/relationships/image" Target="../media/image6.jpg"/><Relationship Id="rId1" Type="http://schemas.openxmlformats.org/officeDocument/2006/relationships/tags" Target="../tags/tag101.xml"/><Relationship Id="rId2" Type="http://schemas.openxmlformats.org/officeDocument/2006/relationships/tags" Target="../tags/tag10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Layout" Target="../slideLayouts/slideLayout3.xml"/><Relationship Id="rId5" Type="http://schemas.openxmlformats.org/officeDocument/2006/relationships/notesSlide" Target="../notesSlides/notesSlide4.xml"/><Relationship Id="rId6" Type="http://schemas.openxmlformats.org/officeDocument/2006/relationships/image" Target="../media/image6.jpg"/><Relationship Id="rId1" Type="http://schemas.openxmlformats.org/officeDocument/2006/relationships/tags" Target="../tags/tag10.xml"/><Relationship Id="rId2" Type="http://schemas.openxmlformats.org/officeDocument/2006/relationships/tags" Target="../tags/tag1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0.xml"/><Relationship Id="rId5" Type="http://schemas.openxmlformats.org/officeDocument/2006/relationships/image" Target="../media/image6.jpg"/><Relationship Id="rId1" Type="http://schemas.openxmlformats.org/officeDocument/2006/relationships/tags" Target="../tags/tag104.xml"/><Relationship Id="rId2" Type="http://schemas.openxmlformats.org/officeDocument/2006/relationships/tags" Target="../tags/tag10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1.xml"/><Relationship Id="rId5" Type="http://schemas.openxmlformats.org/officeDocument/2006/relationships/image" Target="../media/image6.jpg"/><Relationship Id="rId1" Type="http://schemas.openxmlformats.org/officeDocument/2006/relationships/tags" Target="../tags/tag106.xml"/><Relationship Id="rId2" Type="http://schemas.openxmlformats.org/officeDocument/2006/relationships/tags" Target="../tags/tag10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2.xml"/><Relationship Id="rId5" Type="http://schemas.openxmlformats.org/officeDocument/2006/relationships/image" Target="../media/image6.jpg"/><Relationship Id="rId1" Type="http://schemas.openxmlformats.org/officeDocument/2006/relationships/tags" Target="../tags/tag108.xml"/><Relationship Id="rId2" Type="http://schemas.openxmlformats.org/officeDocument/2006/relationships/tags" Target="../tags/tag109.xml"/></Relationships>
</file>

<file path=ppt/slides/_rels/slide43.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Layout" Target="../slideLayouts/slideLayout3.xml"/><Relationship Id="rId5" Type="http://schemas.openxmlformats.org/officeDocument/2006/relationships/notesSlide" Target="../notesSlides/notesSlide43.xml"/><Relationship Id="rId6" Type="http://schemas.openxmlformats.org/officeDocument/2006/relationships/image" Target="../media/image6.jpg"/><Relationship Id="rId1" Type="http://schemas.openxmlformats.org/officeDocument/2006/relationships/tags" Target="../tags/tag110.xml"/><Relationship Id="rId2" Type="http://schemas.openxmlformats.org/officeDocument/2006/relationships/tags" Target="../tags/tag11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4.xml"/><Relationship Id="rId5" Type="http://schemas.openxmlformats.org/officeDocument/2006/relationships/image" Target="../media/image6.jpg"/><Relationship Id="rId1" Type="http://schemas.openxmlformats.org/officeDocument/2006/relationships/tags" Target="../tags/tag113.xml"/><Relationship Id="rId2" Type="http://schemas.openxmlformats.org/officeDocument/2006/relationships/tags" Target="../tags/tag11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5.xml"/><Relationship Id="rId5" Type="http://schemas.openxmlformats.org/officeDocument/2006/relationships/image" Target="../media/image6.jpg"/><Relationship Id="rId1" Type="http://schemas.openxmlformats.org/officeDocument/2006/relationships/tags" Target="../tags/tag115.xml"/><Relationship Id="rId2" Type="http://schemas.openxmlformats.org/officeDocument/2006/relationships/tags" Target="../tags/tag116.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6.xml"/><Relationship Id="rId5" Type="http://schemas.openxmlformats.org/officeDocument/2006/relationships/image" Target="../media/image6.jpg"/><Relationship Id="rId1" Type="http://schemas.openxmlformats.org/officeDocument/2006/relationships/tags" Target="../tags/tag117.xml"/><Relationship Id="rId2" Type="http://schemas.openxmlformats.org/officeDocument/2006/relationships/tags" Target="../tags/tag118.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7.xml"/><Relationship Id="rId5" Type="http://schemas.openxmlformats.org/officeDocument/2006/relationships/image" Target="../media/image6.jpg"/><Relationship Id="rId1" Type="http://schemas.openxmlformats.org/officeDocument/2006/relationships/tags" Target="../tags/tag119.xml"/><Relationship Id="rId2" Type="http://schemas.openxmlformats.org/officeDocument/2006/relationships/tags" Target="../tags/tag12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8.xml"/><Relationship Id="rId5" Type="http://schemas.openxmlformats.org/officeDocument/2006/relationships/image" Target="../media/image6.jpg"/><Relationship Id="rId1" Type="http://schemas.openxmlformats.org/officeDocument/2006/relationships/tags" Target="../tags/tag121.xml"/><Relationship Id="rId2" Type="http://schemas.openxmlformats.org/officeDocument/2006/relationships/tags" Target="../tags/tag12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9.xml"/><Relationship Id="rId5" Type="http://schemas.openxmlformats.org/officeDocument/2006/relationships/image" Target="../media/image6.jpg"/><Relationship Id="rId1" Type="http://schemas.openxmlformats.org/officeDocument/2006/relationships/tags" Target="../tags/tag123.xml"/><Relationship Id="rId2" Type="http://schemas.openxmlformats.org/officeDocument/2006/relationships/tags" Target="../tags/tag124.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slideLayout" Target="../slideLayouts/slideLayout3.xml"/><Relationship Id="rId5" Type="http://schemas.openxmlformats.org/officeDocument/2006/relationships/notesSlide" Target="../notesSlides/notesSlide5.xml"/><Relationship Id="rId6" Type="http://schemas.openxmlformats.org/officeDocument/2006/relationships/image" Target="../media/image6.jpg"/><Relationship Id="rId1" Type="http://schemas.openxmlformats.org/officeDocument/2006/relationships/tags" Target="../tags/tag13.xml"/><Relationship Id="rId2"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Layout" Target="../slideLayouts/slideLayout3.xml"/><Relationship Id="rId5" Type="http://schemas.openxmlformats.org/officeDocument/2006/relationships/notesSlide" Target="../notesSlides/notesSlide50.xml"/><Relationship Id="rId6" Type="http://schemas.openxmlformats.org/officeDocument/2006/relationships/image" Target="../media/image6.jpg"/><Relationship Id="rId1" Type="http://schemas.openxmlformats.org/officeDocument/2006/relationships/tags" Target="../tags/tag125.xml"/><Relationship Id="rId2" Type="http://schemas.openxmlformats.org/officeDocument/2006/relationships/tags" Target="../tags/tag126.xml"/></Relationships>
</file>

<file path=ppt/slides/_rels/slide51.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Layout" Target="../slideLayouts/slideLayout3.xml"/><Relationship Id="rId5" Type="http://schemas.openxmlformats.org/officeDocument/2006/relationships/notesSlide" Target="../notesSlides/notesSlide51.xml"/><Relationship Id="rId6" Type="http://schemas.openxmlformats.org/officeDocument/2006/relationships/image" Target="../media/image6.jpg"/><Relationship Id="rId1" Type="http://schemas.openxmlformats.org/officeDocument/2006/relationships/tags" Target="../tags/tag128.xml"/><Relationship Id="rId2" Type="http://schemas.openxmlformats.org/officeDocument/2006/relationships/tags" Target="../tags/tag12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52.xml"/><Relationship Id="rId5" Type="http://schemas.openxmlformats.org/officeDocument/2006/relationships/image" Target="../media/image6.jpg"/><Relationship Id="rId1" Type="http://schemas.openxmlformats.org/officeDocument/2006/relationships/tags" Target="../tags/tag131.xml"/><Relationship Id="rId2" Type="http://schemas.openxmlformats.org/officeDocument/2006/relationships/tags" Target="../tags/tag13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53.xml"/><Relationship Id="rId5" Type="http://schemas.openxmlformats.org/officeDocument/2006/relationships/image" Target="../media/image6.jpg"/><Relationship Id="rId1" Type="http://schemas.openxmlformats.org/officeDocument/2006/relationships/tags" Target="../tags/tag133.xml"/><Relationship Id="rId2" Type="http://schemas.openxmlformats.org/officeDocument/2006/relationships/tags" Target="../tags/tag134.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54.xml"/><Relationship Id="rId5" Type="http://schemas.openxmlformats.org/officeDocument/2006/relationships/image" Target="../media/image6.jpg"/><Relationship Id="rId1" Type="http://schemas.openxmlformats.org/officeDocument/2006/relationships/tags" Target="../tags/tag135.xml"/><Relationship Id="rId2" Type="http://schemas.openxmlformats.org/officeDocument/2006/relationships/tags" Target="../tags/tag13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55.xml"/><Relationship Id="rId5" Type="http://schemas.openxmlformats.org/officeDocument/2006/relationships/image" Target="../media/image6.jpg"/><Relationship Id="rId1" Type="http://schemas.openxmlformats.org/officeDocument/2006/relationships/tags" Target="../tags/tag137.xml"/><Relationship Id="rId2" Type="http://schemas.openxmlformats.org/officeDocument/2006/relationships/tags" Target="../tags/tag13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56.xml"/><Relationship Id="rId5" Type="http://schemas.openxmlformats.org/officeDocument/2006/relationships/image" Target="../media/image6.jpg"/><Relationship Id="rId1" Type="http://schemas.openxmlformats.org/officeDocument/2006/relationships/tags" Target="../tags/tag139.xml"/><Relationship Id="rId2" Type="http://schemas.openxmlformats.org/officeDocument/2006/relationships/tags" Target="../tags/tag140.xml"/></Relationships>
</file>

<file path=ppt/slides/_rels/slide57.xml.rels><?xml version="1.0" encoding="UTF-8" standalone="yes"?>
<Relationships xmlns="http://schemas.openxmlformats.org/package/2006/relationships"><Relationship Id="rId3" Type="http://schemas.openxmlformats.org/officeDocument/2006/relationships/tags" Target="../tags/tag143.xml"/><Relationship Id="rId4" Type="http://schemas.openxmlformats.org/officeDocument/2006/relationships/slideLayout" Target="../slideLayouts/slideLayout3.xml"/><Relationship Id="rId5" Type="http://schemas.openxmlformats.org/officeDocument/2006/relationships/notesSlide" Target="../notesSlides/notesSlide57.xml"/><Relationship Id="rId6" Type="http://schemas.openxmlformats.org/officeDocument/2006/relationships/image" Target="../media/image6.jpg"/><Relationship Id="rId1" Type="http://schemas.openxmlformats.org/officeDocument/2006/relationships/tags" Target="../tags/tag141.xml"/><Relationship Id="rId2" Type="http://schemas.openxmlformats.org/officeDocument/2006/relationships/tags" Target="../tags/tag142.xml"/></Relationships>
</file>

<file path=ppt/slides/_rels/slide58.xml.rels><?xml version="1.0" encoding="UTF-8" standalone="yes"?>
<Relationships xmlns="http://schemas.openxmlformats.org/package/2006/relationships"><Relationship Id="rId3" Type="http://schemas.openxmlformats.org/officeDocument/2006/relationships/tags" Target="../tags/tag146.xml"/><Relationship Id="rId4" Type="http://schemas.openxmlformats.org/officeDocument/2006/relationships/slideLayout" Target="../slideLayouts/slideLayout3.xml"/><Relationship Id="rId5" Type="http://schemas.openxmlformats.org/officeDocument/2006/relationships/notesSlide" Target="../notesSlides/notesSlide58.xml"/><Relationship Id="rId6" Type="http://schemas.openxmlformats.org/officeDocument/2006/relationships/image" Target="../media/image6.jpg"/><Relationship Id="rId1" Type="http://schemas.openxmlformats.org/officeDocument/2006/relationships/tags" Target="../tags/tag144.xml"/><Relationship Id="rId2" Type="http://schemas.openxmlformats.org/officeDocument/2006/relationships/tags" Target="../tags/tag145.xml"/></Relationships>
</file>

<file path=ppt/slides/_rels/slide59.xml.rels><?xml version="1.0" encoding="UTF-8" standalone="yes"?>
<Relationships xmlns="http://schemas.openxmlformats.org/package/2006/relationships"><Relationship Id="rId3" Type="http://schemas.openxmlformats.org/officeDocument/2006/relationships/tags" Target="../tags/tag149.xml"/><Relationship Id="rId4" Type="http://schemas.openxmlformats.org/officeDocument/2006/relationships/slideLayout" Target="../slideLayouts/slideLayout3.xml"/><Relationship Id="rId5" Type="http://schemas.openxmlformats.org/officeDocument/2006/relationships/notesSlide" Target="../notesSlides/notesSlide59.xml"/><Relationship Id="rId6" Type="http://schemas.openxmlformats.org/officeDocument/2006/relationships/image" Target="../media/image6.jpg"/><Relationship Id="rId1" Type="http://schemas.openxmlformats.org/officeDocument/2006/relationships/tags" Target="../tags/tag147.xml"/><Relationship Id="rId2" Type="http://schemas.openxmlformats.org/officeDocument/2006/relationships/tags" Target="../tags/tag148.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Layout" Target="../slideLayouts/slideLayout3.xml"/><Relationship Id="rId5" Type="http://schemas.openxmlformats.org/officeDocument/2006/relationships/notesSlide" Target="../notesSlides/notesSlide6.xml"/><Relationship Id="rId6" Type="http://schemas.openxmlformats.org/officeDocument/2006/relationships/image" Target="../media/image6.jpg"/><Relationship Id="rId1" Type="http://schemas.openxmlformats.org/officeDocument/2006/relationships/tags" Target="../tags/tag16.xml"/><Relationship Id="rId2" Type="http://schemas.openxmlformats.org/officeDocument/2006/relationships/tags" Target="../tags/tag17.xml"/></Relationships>
</file>

<file path=ppt/slides/_rels/slide60.xml.rels><?xml version="1.0" encoding="UTF-8" standalone="yes"?>
<Relationships xmlns="http://schemas.openxmlformats.org/package/2006/relationships"><Relationship Id="rId3" Type="http://schemas.openxmlformats.org/officeDocument/2006/relationships/tags" Target="../tags/tag152.xml"/><Relationship Id="rId4" Type="http://schemas.openxmlformats.org/officeDocument/2006/relationships/slideLayout" Target="../slideLayouts/slideLayout3.xml"/><Relationship Id="rId5" Type="http://schemas.openxmlformats.org/officeDocument/2006/relationships/notesSlide" Target="../notesSlides/notesSlide60.xml"/><Relationship Id="rId6" Type="http://schemas.openxmlformats.org/officeDocument/2006/relationships/image" Target="../media/image6.jpg"/><Relationship Id="rId1" Type="http://schemas.openxmlformats.org/officeDocument/2006/relationships/tags" Target="../tags/tag150.xml"/><Relationship Id="rId2" Type="http://schemas.openxmlformats.org/officeDocument/2006/relationships/tags" Target="../tags/tag151.xml"/></Relationships>
</file>

<file path=ppt/slides/_rels/slide61.xml.rels><?xml version="1.0" encoding="UTF-8" standalone="yes"?>
<Relationships xmlns="http://schemas.openxmlformats.org/package/2006/relationships"><Relationship Id="rId3" Type="http://schemas.openxmlformats.org/officeDocument/2006/relationships/tags" Target="../tags/tag155.xml"/><Relationship Id="rId4" Type="http://schemas.openxmlformats.org/officeDocument/2006/relationships/slideLayout" Target="../slideLayouts/slideLayout3.xml"/><Relationship Id="rId5" Type="http://schemas.openxmlformats.org/officeDocument/2006/relationships/notesSlide" Target="../notesSlides/notesSlide61.xml"/><Relationship Id="rId6" Type="http://schemas.openxmlformats.org/officeDocument/2006/relationships/image" Target="../media/image6.jpg"/><Relationship Id="rId1" Type="http://schemas.openxmlformats.org/officeDocument/2006/relationships/tags" Target="../tags/tag153.xml"/><Relationship Id="rId2" Type="http://schemas.openxmlformats.org/officeDocument/2006/relationships/tags" Target="../tags/tag154.xml"/></Relationships>
</file>

<file path=ppt/slides/_rels/slide62.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slideLayout" Target="../slideLayouts/slideLayout3.xml"/><Relationship Id="rId5" Type="http://schemas.openxmlformats.org/officeDocument/2006/relationships/notesSlide" Target="../notesSlides/notesSlide62.xml"/><Relationship Id="rId6" Type="http://schemas.openxmlformats.org/officeDocument/2006/relationships/image" Target="../media/image6.jpg"/><Relationship Id="rId1" Type="http://schemas.openxmlformats.org/officeDocument/2006/relationships/tags" Target="../tags/tag156.xml"/><Relationship Id="rId2" Type="http://schemas.openxmlformats.org/officeDocument/2006/relationships/tags" Target="../tags/tag157.xml"/></Relationships>
</file>

<file path=ppt/slides/_rels/slide63.xml.rels><?xml version="1.0" encoding="UTF-8" standalone="yes"?>
<Relationships xmlns="http://schemas.openxmlformats.org/package/2006/relationships"><Relationship Id="rId3" Type="http://schemas.openxmlformats.org/officeDocument/2006/relationships/tags" Target="../tags/tag161.xml"/><Relationship Id="rId4" Type="http://schemas.openxmlformats.org/officeDocument/2006/relationships/slideLayout" Target="../slideLayouts/slideLayout3.xml"/><Relationship Id="rId5" Type="http://schemas.openxmlformats.org/officeDocument/2006/relationships/notesSlide" Target="../notesSlides/notesSlide63.xml"/><Relationship Id="rId6" Type="http://schemas.openxmlformats.org/officeDocument/2006/relationships/image" Target="../media/image6.jpg"/><Relationship Id="rId1" Type="http://schemas.openxmlformats.org/officeDocument/2006/relationships/tags" Target="../tags/tag159.xml"/><Relationship Id="rId2" Type="http://schemas.openxmlformats.org/officeDocument/2006/relationships/tags" Target="../tags/tag160.xml"/></Relationships>
</file>

<file path=ppt/slides/_rels/slide64.xml.rels><?xml version="1.0" encoding="UTF-8" standalone="yes"?>
<Relationships xmlns="http://schemas.openxmlformats.org/package/2006/relationships"><Relationship Id="rId3" Type="http://schemas.openxmlformats.org/officeDocument/2006/relationships/tags" Target="../tags/tag164.xml"/><Relationship Id="rId4" Type="http://schemas.openxmlformats.org/officeDocument/2006/relationships/slideLayout" Target="../slideLayouts/slideLayout3.xml"/><Relationship Id="rId5" Type="http://schemas.openxmlformats.org/officeDocument/2006/relationships/notesSlide" Target="../notesSlides/notesSlide64.xml"/><Relationship Id="rId6" Type="http://schemas.openxmlformats.org/officeDocument/2006/relationships/image" Target="../media/image6.jpg"/><Relationship Id="rId1" Type="http://schemas.openxmlformats.org/officeDocument/2006/relationships/tags" Target="../tags/tag162.xml"/><Relationship Id="rId2" Type="http://schemas.openxmlformats.org/officeDocument/2006/relationships/tags" Target="../tags/tag163.xml"/></Relationships>
</file>

<file path=ppt/slides/_rels/slide65.xml.rels><?xml version="1.0" encoding="UTF-8" standalone="yes"?>
<Relationships xmlns="http://schemas.openxmlformats.org/package/2006/relationships"><Relationship Id="rId3" Type="http://schemas.openxmlformats.org/officeDocument/2006/relationships/tags" Target="../tags/tag167.xml"/><Relationship Id="rId4" Type="http://schemas.openxmlformats.org/officeDocument/2006/relationships/slideLayout" Target="../slideLayouts/slideLayout3.xml"/><Relationship Id="rId5" Type="http://schemas.openxmlformats.org/officeDocument/2006/relationships/notesSlide" Target="../notesSlides/notesSlide65.xml"/><Relationship Id="rId6" Type="http://schemas.openxmlformats.org/officeDocument/2006/relationships/image" Target="../media/image6.jpg"/><Relationship Id="rId1" Type="http://schemas.openxmlformats.org/officeDocument/2006/relationships/tags" Target="../tags/tag165.xml"/><Relationship Id="rId2" Type="http://schemas.openxmlformats.org/officeDocument/2006/relationships/tags" Target="../tags/tag166.xml"/></Relationships>
</file>

<file path=ppt/slides/_rels/slide66.xml.rels><?xml version="1.0" encoding="UTF-8" standalone="yes"?>
<Relationships xmlns="http://schemas.openxmlformats.org/package/2006/relationships"><Relationship Id="rId3" Type="http://schemas.openxmlformats.org/officeDocument/2006/relationships/tags" Target="../tags/tag170.xml"/><Relationship Id="rId4" Type="http://schemas.openxmlformats.org/officeDocument/2006/relationships/slideLayout" Target="../slideLayouts/slideLayout3.xml"/><Relationship Id="rId5" Type="http://schemas.openxmlformats.org/officeDocument/2006/relationships/notesSlide" Target="../notesSlides/notesSlide66.xml"/><Relationship Id="rId6" Type="http://schemas.openxmlformats.org/officeDocument/2006/relationships/image" Target="../media/image6.jpg"/><Relationship Id="rId1" Type="http://schemas.openxmlformats.org/officeDocument/2006/relationships/tags" Target="../tags/tag168.xml"/><Relationship Id="rId2" Type="http://schemas.openxmlformats.org/officeDocument/2006/relationships/tags" Target="../tags/tag169.xml"/></Relationships>
</file>

<file path=ppt/slides/_rels/slide67.xml.rels><?xml version="1.0" encoding="UTF-8" standalone="yes"?>
<Relationships xmlns="http://schemas.openxmlformats.org/package/2006/relationships"><Relationship Id="rId3" Type="http://schemas.openxmlformats.org/officeDocument/2006/relationships/tags" Target="../tags/tag173.xml"/><Relationship Id="rId4" Type="http://schemas.openxmlformats.org/officeDocument/2006/relationships/slideLayout" Target="../slideLayouts/slideLayout3.xml"/><Relationship Id="rId5" Type="http://schemas.openxmlformats.org/officeDocument/2006/relationships/notesSlide" Target="../notesSlides/notesSlide67.xml"/><Relationship Id="rId6" Type="http://schemas.openxmlformats.org/officeDocument/2006/relationships/image" Target="../media/image6.jpg"/><Relationship Id="rId1" Type="http://schemas.openxmlformats.org/officeDocument/2006/relationships/tags" Target="../tags/tag171.xml"/><Relationship Id="rId2" Type="http://schemas.openxmlformats.org/officeDocument/2006/relationships/tags" Target="../tags/tag172.xml"/></Relationships>
</file>

<file path=ppt/slides/_rels/slide68.xml.rels><?xml version="1.0" encoding="UTF-8" standalone="yes"?>
<Relationships xmlns="http://schemas.openxmlformats.org/package/2006/relationships"><Relationship Id="rId3" Type="http://schemas.openxmlformats.org/officeDocument/2006/relationships/tags" Target="../tags/tag176.xml"/><Relationship Id="rId4" Type="http://schemas.openxmlformats.org/officeDocument/2006/relationships/slideLayout" Target="../slideLayouts/slideLayout3.xml"/><Relationship Id="rId5" Type="http://schemas.openxmlformats.org/officeDocument/2006/relationships/notesSlide" Target="../notesSlides/notesSlide68.xml"/><Relationship Id="rId6" Type="http://schemas.openxmlformats.org/officeDocument/2006/relationships/image" Target="../media/image6.jpg"/><Relationship Id="rId1" Type="http://schemas.openxmlformats.org/officeDocument/2006/relationships/tags" Target="../tags/tag174.xml"/><Relationship Id="rId2" Type="http://schemas.openxmlformats.org/officeDocument/2006/relationships/tags" Target="../tags/tag175.xml"/></Relationships>
</file>

<file path=ppt/slides/_rels/slide69.xml.rels><?xml version="1.0" encoding="UTF-8" standalone="yes"?>
<Relationships xmlns="http://schemas.openxmlformats.org/package/2006/relationships"><Relationship Id="rId3" Type="http://schemas.openxmlformats.org/officeDocument/2006/relationships/tags" Target="../tags/tag179.xml"/><Relationship Id="rId4" Type="http://schemas.openxmlformats.org/officeDocument/2006/relationships/slideLayout" Target="../slideLayouts/slideLayout3.xml"/><Relationship Id="rId5" Type="http://schemas.openxmlformats.org/officeDocument/2006/relationships/notesSlide" Target="../notesSlides/notesSlide69.xml"/><Relationship Id="rId6" Type="http://schemas.openxmlformats.org/officeDocument/2006/relationships/image" Target="../media/image6.jpg"/><Relationship Id="rId1" Type="http://schemas.openxmlformats.org/officeDocument/2006/relationships/tags" Target="../tags/tag177.xml"/><Relationship Id="rId2" Type="http://schemas.openxmlformats.org/officeDocument/2006/relationships/tags" Target="../tags/tag17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xml"/><Relationship Id="rId5" Type="http://schemas.openxmlformats.org/officeDocument/2006/relationships/image" Target="../media/image6.jpg"/><Relationship Id="rId1" Type="http://schemas.openxmlformats.org/officeDocument/2006/relationships/tags" Target="../tags/tag19.xml"/><Relationship Id="rId2" Type="http://schemas.openxmlformats.org/officeDocument/2006/relationships/tags" Target="../tags/tag20.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0.xml"/><Relationship Id="rId5" Type="http://schemas.openxmlformats.org/officeDocument/2006/relationships/image" Target="../media/image6.jpg"/><Relationship Id="rId1" Type="http://schemas.openxmlformats.org/officeDocument/2006/relationships/tags" Target="../tags/tag180.xml"/><Relationship Id="rId2" Type="http://schemas.openxmlformats.org/officeDocument/2006/relationships/tags" Target="../tags/tag181.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1.xml"/><Relationship Id="rId5" Type="http://schemas.openxmlformats.org/officeDocument/2006/relationships/image" Target="../media/image6.jpg"/><Relationship Id="rId1" Type="http://schemas.openxmlformats.org/officeDocument/2006/relationships/tags" Target="../tags/tag182.xml"/><Relationship Id="rId2" Type="http://schemas.openxmlformats.org/officeDocument/2006/relationships/tags" Target="../tags/tag183.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2.xml"/><Relationship Id="rId5" Type="http://schemas.openxmlformats.org/officeDocument/2006/relationships/image" Target="../media/image6.jpg"/><Relationship Id="rId1" Type="http://schemas.openxmlformats.org/officeDocument/2006/relationships/tags" Target="../tags/tag184.xml"/><Relationship Id="rId2" Type="http://schemas.openxmlformats.org/officeDocument/2006/relationships/tags" Target="../tags/tag18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3.xml"/><Relationship Id="rId5" Type="http://schemas.openxmlformats.org/officeDocument/2006/relationships/image" Target="../media/image6.jpg"/><Relationship Id="rId1" Type="http://schemas.openxmlformats.org/officeDocument/2006/relationships/tags" Target="../tags/tag186.xml"/><Relationship Id="rId2" Type="http://schemas.openxmlformats.org/officeDocument/2006/relationships/tags" Target="../tags/tag18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4.xml"/><Relationship Id="rId5" Type="http://schemas.openxmlformats.org/officeDocument/2006/relationships/image" Target="../media/image6.jpg"/><Relationship Id="rId1" Type="http://schemas.openxmlformats.org/officeDocument/2006/relationships/tags" Target="../tags/tag188.xml"/><Relationship Id="rId2" Type="http://schemas.openxmlformats.org/officeDocument/2006/relationships/tags" Target="../tags/tag189.xml"/></Relationships>
</file>

<file path=ppt/slides/_rels/slide75.xml.rels><?xml version="1.0" encoding="UTF-8" standalone="yes"?>
<Relationships xmlns="http://schemas.openxmlformats.org/package/2006/relationships"><Relationship Id="rId3" Type="http://schemas.openxmlformats.org/officeDocument/2006/relationships/tags" Target="../tags/tag192.xml"/><Relationship Id="rId4" Type="http://schemas.openxmlformats.org/officeDocument/2006/relationships/slideLayout" Target="../slideLayouts/slideLayout3.xml"/><Relationship Id="rId5" Type="http://schemas.openxmlformats.org/officeDocument/2006/relationships/notesSlide" Target="../notesSlides/notesSlide75.xml"/><Relationship Id="rId6" Type="http://schemas.openxmlformats.org/officeDocument/2006/relationships/image" Target="../media/image6.jpg"/><Relationship Id="rId7" Type="http://schemas.openxmlformats.org/officeDocument/2006/relationships/image" Target="../media/image9.jpeg"/><Relationship Id="rId1" Type="http://schemas.openxmlformats.org/officeDocument/2006/relationships/tags" Target="../tags/tag190.xml"/><Relationship Id="rId2" Type="http://schemas.openxmlformats.org/officeDocument/2006/relationships/tags" Target="../tags/tag191.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3.xml"/><Relationship Id="rId5" Type="http://schemas.openxmlformats.org/officeDocument/2006/relationships/notesSlide" Target="../notesSlides/notesSlide8.xml"/><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tags" Target="../tags/tag21.xml"/><Relationship Id="rId2"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Layout" Target="../slideLayouts/slideLayout3.xml"/><Relationship Id="rId5" Type="http://schemas.openxmlformats.org/officeDocument/2006/relationships/notesSlide" Target="../notesSlides/notesSlide9.xml"/><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tags" Target="../tags/tag24.xml"/><Relationship Id="rId2"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457200"/>
            <a:ext cx="6180224" cy="3298825"/>
          </a:xfrm>
        </p:spPr>
        <p:txBody>
          <a:bodyPr>
            <a:noAutofit/>
          </a:bodyPr>
          <a:lstStyle/>
          <a:p>
            <a:pPr algn="ctr"/>
            <a:r>
              <a:rPr lang="en-US" sz="3600" dirty="0">
                <a:latin typeface="Arial"/>
                <a:cs typeface="Arial"/>
              </a:rPr>
              <a:t>Evidence Based Evaluation of Shoulder Special Tests and Clinical Prediction Rules: An Audiovisual Guide to Shoulder Evaluation </a:t>
            </a:r>
          </a:p>
        </p:txBody>
      </p:sp>
      <p:sp>
        <p:nvSpPr>
          <p:cNvPr id="3" name="Subtitle 2"/>
          <p:cNvSpPr>
            <a:spLocks noGrp="1"/>
          </p:cNvSpPr>
          <p:nvPr>
            <p:ph type="subTitle" idx="1"/>
            <p:custDataLst>
              <p:tags r:id="rId3"/>
            </p:custDataLst>
          </p:nvPr>
        </p:nvSpPr>
        <p:spPr>
          <a:xfrm>
            <a:off x="3200400" y="3733800"/>
            <a:ext cx="5029200" cy="1295400"/>
          </a:xfrm>
        </p:spPr>
        <p:txBody>
          <a:bodyPr>
            <a:normAutofit/>
          </a:bodyPr>
          <a:lstStyle/>
          <a:p>
            <a:pPr algn="ctr"/>
            <a:r>
              <a:rPr lang="en-US" sz="1800" dirty="0" smtClean="0">
                <a:latin typeface="Arial"/>
                <a:cs typeface="Arial"/>
              </a:rPr>
              <a:t>Michael Essa, MA, ATC, LAT, CSCS</a:t>
            </a:r>
          </a:p>
          <a:p>
            <a:pPr algn="ctr"/>
            <a:r>
              <a:rPr lang="en-US" sz="1800" dirty="0" smtClean="0">
                <a:latin typeface="Arial"/>
                <a:cs typeface="Arial"/>
              </a:rPr>
              <a:t>March 1</a:t>
            </a:r>
            <a:r>
              <a:rPr lang="en-US" sz="1800" baseline="30000" dirty="0" smtClean="0">
                <a:latin typeface="Arial"/>
                <a:cs typeface="Arial"/>
              </a:rPr>
              <a:t>st</a:t>
            </a:r>
            <a:r>
              <a:rPr lang="en-US" sz="1800" dirty="0" smtClean="0">
                <a:latin typeface="Arial"/>
                <a:cs typeface="Arial"/>
              </a:rPr>
              <a:t>, 2012</a:t>
            </a:r>
            <a:endParaRPr lang="en-US" sz="1800" dirty="0">
              <a:latin typeface="Arial"/>
              <a:cs typeface="Arial"/>
            </a:endParaRPr>
          </a:p>
        </p:txBody>
      </p:sp>
      <p:pic>
        <p:nvPicPr>
          <p:cNvPr id="4" name="Picture 3"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5967" y="4406900"/>
            <a:ext cx="2442633" cy="2442633"/>
          </a:xfrm>
          <a:prstGeom prst="rect">
            <a:avLst/>
          </a:prstGeom>
        </p:spPr>
      </p:pic>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Validity</a:t>
            </a:r>
          </a:p>
        </p:txBody>
      </p:sp>
      <p:sp>
        <p:nvSpPr>
          <p:cNvPr id="5" name="Content Placeholder 4"/>
          <p:cNvSpPr>
            <a:spLocks noGrp="1"/>
          </p:cNvSpPr>
          <p:nvPr>
            <p:ph idx="1"/>
            <p:custDataLst>
              <p:tags r:id="rId3"/>
            </p:custDataLst>
          </p:nvPr>
        </p:nvSpPr>
        <p:spPr/>
        <p:txBody>
          <a:bodyPr>
            <a:normAutofit/>
          </a:bodyPr>
          <a:lstStyle/>
          <a:p>
            <a:pPr lvl="0"/>
            <a:r>
              <a:rPr lang="en-US" dirty="0" smtClean="0"/>
              <a:t>Quality Assessment of Diagnostic Accuracy Studies (QUADAS) tool</a:t>
            </a:r>
          </a:p>
          <a:p>
            <a:pPr lvl="1"/>
            <a:r>
              <a:rPr lang="en-US" dirty="0"/>
              <a:t>A</a:t>
            </a:r>
            <a:r>
              <a:rPr lang="en-US" dirty="0" smtClean="0"/>
              <a:t>n organized 14 question tool to evaluate the internal and external validity of a study</a:t>
            </a:r>
          </a:p>
          <a:p>
            <a:pPr lvl="1"/>
            <a:endParaRPr lang="en-US" dirty="0" smtClean="0"/>
          </a:p>
          <a:p>
            <a:pPr lvl="1"/>
            <a:r>
              <a:rPr lang="en-US" dirty="0" smtClean="0"/>
              <a:t>A score of 10/14 or greater “yeses” is associated with higher quality studies</a:t>
            </a:r>
            <a:r>
              <a:rPr lang="en-US" baseline="30000" dirty="0" smtClean="0"/>
              <a:t>2,3</a:t>
            </a:r>
            <a:r>
              <a:rPr lang="en-US" dirty="0" smtClean="0"/>
              <a:t>.</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pic>
        <p:nvPicPr>
          <p:cNvPr id="4" name="Picture 3" descr="Reliability-Validit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00" y="4800600"/>
            <a:ext cx="1600200" cy="533400"/>
          </a:xfrm>
          <a:prstGeom prst="rect">
            <a:avLst/>
          </a:prstGeom>
        </p:spPr>
      </p:pic>
      <p:sp>
        <p:nvSpPr>
          <p:cNvPr id="8" name="TextBox 7"/>
          <p:cNvSpPr txBox="1"/>
          <p:nvPr/>
        </p:nvSpPr>
        <p:spPr>
          <a:xfrm>
            <a:off x="838200" y="5791200"/>
            <a:ext cx="6781800" cy="1169551"/>
          </a:xfrm>
          <a:prstGeom prst="rect">
            <a:avLst/>
          </a:prstGeom>
          <a:noFill/>
        </p:spPr>
        <p:txBody>
          <a:bodyPr wrap="square" rtlCol="0">
            <a:spAutoFit/>
          </a:bodyPr>
          <a:lstStyle/>
          <a:p>
            <a:r>
              <a:rPr lang="en-US" sz="1000" dirty="0"/>
              <a:t>1. Whiting P, Rutjes AW, Dinnes J, Reitsma J, Bossuyt PM, Kleijnen J. Development and validation of methods for assessing the quality of diagnostic accuracy studies. Health </a:t>
            </a:r>
            <a:r>
              <a:rPr lang="en-US" sz="1000" dirty="0" err="1"/>
              <a:t>Technol</a:t>
            </a:r>
            <a:r>
              <a:rPr lang="en-US" sz="1000" dirty="0"/>
              <a:t> Assess. 2004 Jun;8(25):iii, 1-234.</a:t>
            </a:r>
          </a:p>
          <a:p>
            <a:r>
              <a:rPr lang="en-US" sz="1000" dirty="0"/>
              <a:t>2. Cook C, Hegedus E. Diagnostic utility of clinical tests for spinal dysfunction. Man </a:t>
            </a:r>
            <a:r>
              <a:rPr lang="en-US" sz="1000" dirty="0" err="1"/>
              <a:t>Ther</a:t>
            </a:r>
            <a:r>
              <a:rPr lang="en-US" sz="1000" dirty="0"/>
              <a:t>. 2011 Feb;16(1):21-5. </a:t>
            </a:r>
            <a:r>
              <a:rPr lang="en-US" sz="1000" dirty="0" err="1"/>
              <a:t>Epub</a:t>
            </a:r>
            <a:r>
              <a:rPr lang="en-US" sz="1000" dirty="0"/>
              <a:t> 2010 Aug 3.</a:t>
            </a:r>
          </a:p>
          <a:p>
            <a:r>
              <a:rPr lang="en-US" sz="1000" dirty="0"/>
              <a:t>3. Hegedus EJ, Cook C, Hasselblad V, Goode A, McCrory DC. Physical examination tests for assessing a torn meniscus in the knee: a systematic review with meta-analysis. J </a:t>
            </a:r>
            <a:r>
              <a:rPr lang="en-US" sz="1000" dirty="0" err="1"/>
              <a:t>Orthop</a:t>
            </a:r>
            <a:r>
              <a:rPr lang="en-US" sz="1000" dirty="0"/>
              <a:t> Sports </a:t>
            </a:r>
            <a:r>
              <a:rPr lang="en-US" sz="1000" dirty="0" err="1"/>
              <a:t>Phys</a:t>
            </a:r>
            <a:r>
              <a:rPr lang="en-US" sz="1000" dirty="0"/>
              <a:t> </a:t>
            </a:r>
            <a:r>
              <a:rPr lang="en-US" sz="1000" dirty="0" err="1"/>
              <a:t>Ther</a:t>
            </a:r>
            <a:r>
              <a:rPr lang="en-US" sz="1000" dirty="0"/>
              <a:t>. 2007 Sep;37(9):541-50.</a:t>
            </a:r>
          </a:p>
          <a:p>
            <a:endParaRPr lang="en-US" sz="1000" dirty="0">
              <a:solidFill>
                <a:srgbClr val="000000"/>
              </a:solidFill>
            </a:endParaRPr>
          </a:p>
        </p:txBody>
      </p:sp>
    </p:spTree>
    <p:custDataLst>
      <p:tags r:id="rId1"/>
    </p:custDataLst>
    <p:extLst>
      <p:ext uri="{BB962C8B-B14F-4D97-AF65-F5344CB8AC3E}">
        <p14:creationId xmlns:p14="http://schemas.microsoft.com/office/powerpoint/2010/main" val="270411590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a:t>
            </a:r>
            <a:r>
              <a:rPr lang="en-US" dirty="0" smtClean="0"/>
              <a:t>QUADAS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0020235"/>
              </p:ext>
            </p:extLst>
          </p:nvPr>
        </p:nvGraphicFramePr>
        <p:xfrm>
          <a:off x="762000" y="1371600"/>
          <a:ext cx="8077200" cy="4114799"/>
        </p:xfrm>
        <a:graphic>
          <a:graphicData uri="http://schemas.openxmlformats.org/drawingml/2006/table">
            <a:tbl>
              <a:tblPr firstRow="1" bandRow="1">
                <a:tableStyleId>{5C22544A-7EE6-4342-B048-85BDC9FD1C3A}</a:tableStyleId>
              </a:tblPr>
              <a:tblGrid>
                <a:gridCol w="685800"/>
                <a:gridCol w="5181600"/>
                <a:gridCol w="609600"/>
                <a:gridCol w="533400"/>
                <a:gridCol w="1066800"/>
              </a:tblGrid>
              <a:tr h="322601">
                <a:tc>
                  <a:txBody>
                    <a:bodyPr/>
                    <a:lstStyle/>
                    <a:p>
                      <a:r>
                        <a:rPr lang="en-US" dirty="0" smtClean="0"/>
                        <a:t>Item</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Unclear</a:t>
                      </a:r>
                      <a:endParaRPr lang="en-US" dirty="0"/>
                    </a:p>
                  </a:txBody>
                  <a:tcPr/>
                </a:tc>
              </a:tr>
              <a:tr h="556818">
                <a:tc>
                  <a:txBody>
                    <a:bodyPr/>
                    <a:lstStyle/>
                    <a:p>
                      <a:r>
                        <a:rPr lang="en-US" dirty="0" smtClean="0"/>
                        <a:t>1</a:t>
                      </a:r>
                      <a:endParaRPr lang="en-US" dirty="0"/>
                    </a:p>
                  </a:txBody>
                  <a:tcPr/>
                </a:tc>
                <a:tc>
                  <a:txBody>
                    <a:bodyPr/>
                    <a:lstStyle/>
                    <a:p>
                      <a:r>
                        <a:rPr lang="en-US" dirty="0" smtClean="0"/>
                        <a:t>Was the spectrum of patients</a:t>
                      </a:r>
                      <a:r>
                        <a:rPr lang="en-US" baseline="0" dirty="0" smtClean="0"/>
                        <a:t> representative of the patients who will receive the test in practice?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22601">
                <a:tc>
                  <a:txBody>
                    <a:bodyPr/>
                    <a:lstStyle/>
                    <a:p>
                      <a:r>
                        <a:rPr lang="en-US" dirty="0" smtClean="0"/>
                        <a:t>2</a:t>
                      </a:r>
                      <a:endParaRPr lang="en-US" dirty="0"/>
                    </a:p>
                  </a:txBody>
                  <a:tcPr/>
                </a:tc>
                <a:tc>
                  <a:txBody>
                    <a:bodyPr/>
                    <a:lstStyle/>
                    <a:p>
                      <a:r>
                        <a:rPr lang="en-US" dirty="0" smtClean="0"/>
                        <a:t>Were selection criteria</a:t>
                      </a:r>
                      <a:r>
                        <a:rPr lang="en-US" baseline="0" dirty="0" smtClean="0"/>
                        <a:t> clearly described?</a:t>
                      </a:r>
                    </a:p>
                  </a:txBody>
                  <a:tcPr/>
                </a:tc>
                <a:tc>
                  <a:txBody>
                    <a:bodyPr/>
                    <a:lstStyle/>
                    <a:p>
                      <a:endParaRPr lang="en-US"/>
                    </a:p>
                  </a:txBody>
                  <a:tcPr/>
                </a:tc>
                <a:tc>
                  <a:txBody>
                    <a:bodyPr/>
                    <a:lstStyle/>
                    <a:p>
                      <a:endParaRPr lang="en-US"/>
                    </a:p>
                  </a:txBody>
                  <a:tcPr/>
                </a:tc>
                <a:tc>
                  <a:txBody>
                    <a:bodyPr/>
                    <a:lstStyle/>
                    <a:p>
                      <a:endParaRPr lang="en-US"/>
                    </a:p>
                  </a:txBody>
                  <a:tcPr/>
                </a:tc>
              </a:tr>
              <a:tr h="1034091">
                <a:tc>
                  <a:txBody>
                    <a:bodyPr/>
                    <a:lstStyle/>
                    <a:p>
                      <a:r>
                        <a:rPr lang="en-US" dirty="0" smtClean="0"/>
                        <a:t>3</a:t>
                      </a:r>
                      <a:endParaRPr lang="en-US" dirty="0"/>
                    </a:p>
                  </a:txBody>
                  <a:tcPr/>
                </a:tc>
                <a:tc>
                  <a:txBody>
                    <a:bodyPr/>
                    <a:lstStyle/>
                    <a:p>
                      <a:r>
                        <a:rPr lang="en-US" dirty="0" smtClean="0"/>
                        <a:t>Is the period between reference standard and index test short</a:t>
                      </a:r>
                      <a:r>
                        <a:rPr lang="en-US" baseline="0" dirty="0" smtClean="0"/>
                        <a:t> enough to be reasonably sure that the target condition did not change between the two test?</a:t>
                      </a:r>
                    </a:p>
                  </a:txBody>
                  <a:tcPr/>
                </a:tc>
                <a:tc>
                  <a:txBody>
                    <a:bodyPr/>
                    <a:lstStyle/>
                    <a:p>
                      <a:endParaRPr lang="en-US"/>
                    </a:p>
                  </a:txBody>
                  <a:tcPr/>
                </a:tc>
                <a:tc>
                  <a:txBody>
                    <a:bodyPr/>
                    <a:lstStyle/>
                    <a:p>
                      <a:endParaRPr lang="en-US"/>
                    </a:p>
                  </a:txBody>
                  <a:tcPr/>
                </a:tc>
                <a:tc>
                  <a:txBody>
                    <a:bodyPr/>
                    <a:lstStyle/>
                    <a:p>
                      <a:endParaRPr lang="en-US"/>
                    </a:p>
                  </a:txBody>
                  <a:tcPr/>
                </a:tc>
              </a:tr>
              <a:tr h="795455">
                <a:tc>
                  <a:txBody>
                    <a:bodyPr/>
                    <a:lstStyle/>
                    <a:p>
                      <a:r>
                        <a:rPr lang="en-US" dirty="0" smtClean="0"/>
                        <a:t>4</a:t>
                      </a:r>
                      <a:endParaRPr lang="en-US" dirty="0"/>
                    </a:p>
                  </a:txBody>
                  <a:tcPr/>
                </a:tc>
                <a:tc>
                  <a:txBody>
                    <a:bodyPr/>
                    <a:lstStyle/>
                    <a:p>
                      <a:r>
                        <a:rPr lang="en-US" dirty="0" smtClean="0"/>
                        <a:t>Did the whole sample or a random selection of the</a:t>
                      </a:r>
                      <a:r>
                        <a:rPr lang="en-US" baseline="0" dirty="0" smtClean="0"/>
                        <a:t> sample receive verification using a reference standard of diagnosis?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56818">
                <a:tc>
                  <a:txBody>
                    <a:bodyPr/>
                    <a:lstStyle/>
                    <a:p>
                      <a:r>
                        <a:rPr lang="en-US" dirty="0" smtClean="0"/>
                        <a:t>5</a:t>
                      </a:r>
                      <a:endParaRPr lang="en-US" dirty="0"/>
                    </a:p>
                  </a:txBody>
                  <a:tcPr/>
                </a:tc>
                <a:tc>
                  <a:txBody>
                    <a:bodyPr/>
                    <a:lstStyle/>
                    <a:p>
                      <a:r>
                        <a:rPr lang="en-US" dirty="0" smtClean="0"/>
                        <a:t>Is the reference standard likely to classify the target</a:t>
                      </a:r>
                      <a:r>
                        <a:rPr lang="en-US" baseline="0" dirty="0" smtClean="0"/>
                        <a:t> condition correctly?</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3933" y="5486400"/>
            <a:ext cx="1346199" cy="1346199"/>
          </a:xfrm>
          <a:prstGeom prst="rect">
            <a:avLst/>
          </a:prstGeom>
        </p:spPr>
      </p:pic>
      <p:pic>
        <p:nvPicPr>
          <p:cNvPr id="4" name="Picture 3" descr="Reliability-Validit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4800600"/>
            <a:ext cx="1600200" cy="533400"/>
          </a:xfrm>
          <a:prstGeom prst="rect">
            <a:avLst/>
          </a:prstGeom>
        </p:spPr>
      </p:pic>
      <p:sp>
        <p:nvSpPr>
          <p:cNvPr id="7" name="TextBox 6"/>
          <p:cNvSpPr txBox="1"/>
          <p:nvPr/>
        </p:nvSpPr>
        <p:spPr>
          <a:xfrm>
            <a:off x="838200" y="5791200"/>
            <a:ext cx="6705600" cy="677108"/>
          </a:xfrm>
          <a:prstGeom prst="rect">
            <a:avLst/>
          </a:prstGeom>
          <a:noFill/>
        </p:spPr>
        <p:txBody>
          <a:bodyPr wrap="square" rtlCol="0">
            <a:spAutoFit/>
          </a:bodyPr>
          <a:lstStyle/>
          <a:p>
            <a:r>
              <a:rPr lang="en-US" sz="1000" dirty="0"/>
              <a:t>1. Whiting P, </a:t>
            </a:r>
            <a:r>
              <a:rPr lang="en-US" sz="1000" dirty="0" err="1"/>
              <a:t>Rutjes</a:t>
            </a:r>
            <a:r>
              <a:rPr lang="en-US" sz="1000" dirty="0"/>
              <a:t> AW, </a:t>
            </a:r>
            <a:r>
              <a:rPr lang="en-US" sz="1000" dirty="0" err="1"/>
              <a:t>Dinnes</a:t>
            </a:r>
            <a:r>
              <a:rPr lang="en-US" sz="1000" dirty="0"/>
              <a:t> J, </a:t>
            </a:r>
            <a:r>
              <a:rPr lang="en-US" sz="1000" dirty="0" err="1"/>
              <a:t>Reitsma</a:t>
            </a:r>
            <a:r>
              <a:rPr lang="en-US" sz="1000" dirty="0"/>
              <a:t> J, </a:t>
            </a:r>
            <a:r>
              <a:rPr lang="en-US" sz="1000" dirty="0" err="1"/>
              <a:t>Bossuyt</a:t>
            </a:r>
            <a:r>
              <a:rPr lang="en-US" sz="1000" dirty="0"/>
              <a:t> PM, </a:t>
            </a:r>
            <a:r>
              <a:rPr lang="en-US" sz="1000" dirty="0" err="1"/>
              <a:t>Kleijnen</a:t>
            </a:r>
            <a:r>
              <a:rPr lang="en-US" sz="1000" dirty="0"/>
              <a:t> J. Development and validation of methods for assessing the quality of diagnostic accuracy studies. Health </a:t>
            </a:r>
            <a:r>
              <a:rPr lang="en-US" sz="1000" dirty="0" err="1"/>
              <a:t>Technol</a:t>
            </a:r>
            <a:r>
              <a:rPr lang="en-US" sz="1000" dirty="0"/>
              <a:t> Assess. 2004 Jun;8(25):iii, 1-234.</a:t>
            </a:r>
          </a:p>
          <a:p>
            <a:endParaRPr lang="en-US" dirty="0"/>
          </a:p>
        </p:txBody>
      </p:sp>
    </p:spTree>
    <p:custDataLst>
      <p:tags r:id="rId1"/>
    </p:custDataLst>
    <p:extLst>
      <p:ext uri="{BB962C8B-B14F-4D97-AF65-F5344CB8AC3E}">
        <p14:creationId xmlns:p14="http://schemas.microsoft.com/office/powerpoint/2010/main" val="153251043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a:t>
            </a:r>
            <a:r>
              <a:rPr lang="en-US" dirty="0" smtClean="0"/>
              <a:t>Validity</a:t>
            </a:r>
            <a:endParaRPr lang="en-US" dirty="0"/>
          </a:p>
        </p:txBody>
      </p:sp>
      <p:sp>
        <p:nvSpPr>
          <p:cNvPr id="5" name="Content Placeholder 4"/>
          <p:cNvSpPr>
            <a:spLocks noGrp="1"/>
          </p:cNvSpPr>
          <p:nvPr>
            <p:ph idx="1"/>
            <p:custDataLst>
              <p:tags r:id="rId3"/>
            </p:custDataLst>
          </p:nvPr>
        </p:nvSpPr>
        <p:spPr/>
        <p:txBody>
          <a:bodyPr>
            <a:normAutofit fontScale="85000" lnSpcReduction="10000"/>
          </a:bodyPr>
          <a:lstStyle/>
          <a:p>
            <a:pPr lvl="0"/>
            <a:r>
              <a:rPr lang="en-US" dirty="0" smtClean="0"/>
              <a:t>Estimates of diagnostic accuracy (validity)</a:t>
            </a:r>
          </a:p>
          <a:p>
            <a:pPr marL="971550" lvl="1" indent="-514350">
              <a:buFont typeface="+mj-lt"/>
              <a:buAutoNum type="arabicPeriod"/>
            </a:pPr>
            <a:r>
              <a:rPr lang="en-US" dirty="0" smtClean="0"/>
              <a:t>Sensitivity-The probability of a positive test result in someone with the pathology</a:t>
            </a:r>
          </a:p>
          <a:p>
            <a:pPr marL="971550" lvl="1" indent="-514350">
              <a:buFont typeface="+mj-lt"/>
              <a:buAutoNum type="arabicPeriod"/>
            </a:pPr>
            <a:r>
              <a:rPr lang="en-US" dirty="0" smtClean="0"/>
              <a:t>Specificity-The probability of a negative test result in someone without the pathology</a:t>
            </a:r>
          </a:p>
          <a:p>
            <a:pPr marL="971550" lvl="1" indent="-514350">
              <a:buFont typeface="+mj-lt"/>
              <a:buAutoNum type="arabicPeriod"/>
            </a:pPr>
            <a:r>
              <a:rPr lang="en-US" dirty="0" smtClean="0"/>
              <a:t>Positive Likelihood Ratio-The ratio of a positive test result in people with the pathology to a positive test result in people without the pathology</a:t>
            </a:r>
          </a:p>
          <a:p>
            <a:pPr marL="971550" lvl="1" indent="-514350">
              <a:buFont typeface="+mj-lt"/>
              <a:buAutoNum type="arabicPeriod"/>
            </a:pPr>
            <a:r>
              <a:rPr lang="en-US" dirty="0" smtClean="0"/>
              <a:t>Negative Likelihood Ratio-The ratio of a negative test result in people with the pathology to a negative test in people without the pathology</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0133" y="5562600"/>
            <a:ext cx="1269999" cy="1269999"/>
          </a:xfrm>
          <a:prstGeom prst="rect">
            <a:avLst/>
          </a:prstGeom>
        </p:spPr>
      </p:pic>
      <p:sp>
        <p:nvSpPr>
          <p:cNvPr id="6" name="TextBox 5"/>
          <p:cNvSpPr txBox="1"/>
          <p:nvPr/>
        </p:nvSpPr>
        <p:spPr>
          <a:xfrm>
            <a:off x="838200" y="5867400"/>
            <a:ext cx="6248400" cy="677108"/>
          </a:xfrm>
          <a:prstGeom prst="rect">
            <a:avLst/>
          </a:prstGeom>
          <a:noFill/>
        </p:spPr>
        <p:txBody>
          <a:bodyPr wrap="square" rtlCol="0">
            <a:spAutoFit/>
          </a:bodyPr>
          <a:lstStyle/>
          <a:p>
            <a:r>
              <a:rPr lang="en-US" sz="1000" dirty="0"/>
              <a:t>1. Cook CE, </a:t>
            </a:r>
            <a:r>
              <a:rPr lang="en-US" sz="1000" dirty="0" err="1"/>
              <a:t>Hegedus</a:t>
            </a:r>
            <a:r>
              <a:rPr lang="en-US" sz="1000" dirty="0"/>
              <a:t> EJ. Orthopedic Physical Examination Test: An Evidence-Based Approach. 2</a:t>
            </a:r>
            <a:r>
              <a:rPr lang="en-US" sz="1000" baseline="30000" dirty="0"/>
              <a:t>nd</a:t>
            </a:r>
            <a:r>
              <a:rPr lang="en-US" sz="1000" dirty="0"/>
              <a:t> Ed. Upper Saddle River, NJ: Pearson Education </a:t>
            </a:r>
            <a:r>
              <a:rPr lang="en-US" sz="1000" dirty="0" err="1"/>
              <a:t>Inc</a:t>
            </a:r>
            <a:r>
              <a:rPr lang="en-US" sz="1000" dirty="0"/>
              <a:t>; 2013, 2008.</a:t>
            </a:r>
          </a:p>
          <a:p>
            <a:endParaRPr lang="en-US" dirty="0"/>
          </a:p>
        </p:txBody>
      </p:sp>
    </p:spTree>
    <p:custDataLst>
      <p:tags r:id="rId1"/>
    </p:custDataLst>
    <p:extLst>
      <p:ext uri="{BB962C8B-B14F-4D97-AF65-F5344CB8AC3E}">
        <p14:creationId xmlns:p14="http://schemas.microsoft.com/office/powerpoint/2010/main" val="352117265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Validity</a:t>
            </a:r>
          </a:p>
        </p:txBody>
      </p:sp>
      <p:pic>
        <p:nvPicPr>
          <p:cNvPr id="4" name="Content Placeholder 3" descr="2x2 table.png"/>
          <p:cNvPicPr>
            <a:picLocks noGrp="1" noChangeAspect="1"/>
          </p:cNvPicPr>
          <p:nvPr>
            <p:ph idx="1"/>
          </p:nvPr>
        </p:nvPicPr>
        <p:blipFill>
          <a:blip r:embed="rId5">
            <a:extLst>
              <a:ext uri="{28A0092B-C50C-407E-A947-70E740481C1C}">
                <a14:useLocalDpi xmlns:a14="http://schemas.microsoft.com/office/drawing/2010/main" val="0"/>
              </a:ext>
            </a:extLst>
          </a:blip>
          <a:srcRect l="-13436" r="-13436"/>
          <a:stretch>
            <a:fillRect/>
          </a:stretch>
        </p:blipFill>
        <p:spPr>
          <a:xfrm>
            <a:off x="914400" y="1295400"/>
            <a:ext cx="8077200" cy="4297363"/>
          </a:xfrm>
        </p:spPr>
      </p:pic>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73070451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a:t>
            </a:r>
            <a:r>
              <a:rPr lang="en-US" dirty="0" smtClean="0"/>
              <a:t>Sensitivity</a:t>
            </a:r>
            <a:endParaRPr lang="en-US" dirty="0"/>
          </a:p>
        </p:txBody>
      </p:sp>
      <p:sp>
        <p:nvSpPr>
          <p:cNvPr id="5" name="Content Placeholder 4"/>
          <p:cNvSpPr>
            <a:spLocks noGrp="1"/>
          </p:cNvSpPr>
          <p:nvPr>
            <p:ph idx="1"/>
            <p:custDataLst>
              <p:tags r:id="rId3"/>
            </p:custDataLst>
          </p:nvPr>
        </p:nvSpPr>
        <p:spPr/>
        <p:txBody>
          <a:bodyPr>
            <a:normAutofit/>
          </a:bodyPr>
          <a:lstStyle/>
          <a:p>
            <a:r>
              <a:rPr lang="en-US" b="1" dirty="0"/>
              <a:t>Sensitivity</a:t>
            </a:r>
            <a:r>
              <a:rPr lang="en-US" dirty="0"/>
              <a:t>-The probability of a positive test result in someone </a:t>
            </a:r>
            <a:r>
              <a:rPr lang="en-US" dirty="0" smtClean="0"/>
              <a:t>with </a:t>
            </a:r>
            <a:r>
              <a:rPr lang="en-US" dirty="0"/>
              <a:t>the </a:t>
            </a:r>
            <a:r>
              <a:rPr lang="en-US" dirty="0" smtClean="0"/>
              <a:t>pathology </a:t>
            </a:r>
          </a:p>
          <a:p>
            <a:r>
              <a:rPr lang="en-US" dirty="0" smtClean="0"/>
              <a:t>Formula: a/(</a:t>
            </a:r>
            <a:r>
              <a:rPr lang="en-US" dirty="0" err="1" smtClean="0"/>
              <a:t>a+c</a:t>
            </a:r>
            <a:r>
              <a:rPr lang="en-US" dirty="0" smtClean="0"/>
              <a:t>)</a:t>
            </a:r>
          </a:p>
          <a:p>
            <a:r>
              <a:rPr lang="en-US" dirty="0" smtClean="0"/>
              <a:t>Remember: Snout (High sensitivity means that a negative result helps you rule out a condition)</a:t>
            </a:r>
          </a:p>
          <a:p>
            <a:r>
              <a:rPr lang="en-US" dirty="0" smtClean="0"/>
              <a:t>Example:</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15413626"/>
              </p:ext>
            </p:extLst>
          </p:nvPr>
        </p:nvGraphicFramePr>
        <p:xfrm>
          <a:off x="1066800" y="5897880"/>
          <a:ext cx="6172200" cy="731520"/>
        </p:xfrm>
        <a:graphic>
          <a:graphicData uri="http://schemas.openxmlformats.org/drawingml/2006/table">
            <a:tbl>
              <a:tblPr firstRow="1" bandRow="1">
                <a:tableStyleId>{5C22544A-7EE6-4342-B048-85BDC9FD1C3A}</a:tableStyleId>
              </a:tblPr>
              <a:tblGrid>
                <a:gridCol w="3086100"/>
                <a:gridCol w="3086100"/>
              </a:tblGrid>
              <a:tr h="274320">
                <a:tc>
                  <a:txBody>
                    <a:bodyPr/>
                    <a:lstStyle/>
                    <a:p>
                      <a:pPr algn="ctr"/>
                      <a:r>
                        <a:rPr lang="en-US" dirty="0" smtClean="0"/>
                        <a:t>Sensitivity </a:t>
                      </a:r>
                      <a:endParaRPr lang="en-US" dirty="0"/>
                    </a:p>
                  </a:txBody>
                  <a:tcPr/>
                </a:tc>
                <a:tc>
                  <a:txBody>
                    <a:bodyPr/>
                    <a:lstStyle/>
                    <a:p>
                      <a:pPr algn="ctr"/>
                      <a:r>
                        <a:rPr lang="en-US" dirty="0" smtClean="0"/>
                        <a:t>Specificity </a:t>
                      </a:r>
                      <a:endParaRPr lang="en-US" dirty="0"/>
                    </a:p>
                  </a:txBody>
                  <a:tcPr/>
                </a:tc>
              </a:tr>
              <a:tr h="289560">
                <a:tc>
                  <a:txBody>
                    <a:bodyPr/>
                    <a:lstStyle/>
                    <a:p>
                      <a:pPr algn="ctr"/>
                      <a:r>
                        <a:rPr lang="en-US" dirty="0" smtClean="0"/>
                        <a:t>89</a:t>
                      </a:r>
                      <a:endParaRPr lang="en-US" dirty="0"/>
                    </a:p>
                  </a:txBody>
                  <a:tcPr/>
                </a:tc>
                <a:tc>
                  <a:txBody>
                    <a:bodyPr/>
                    <a:lstStyle/>
                    <a:p>
                      <a:pPr algn="ctr"/>
                      <a:r>
                        <a:rPr lang="en-US" dirty="0" smtClean="0"/>
                        <a:t>50</a:t>
                      </a:r>
                      <a:endParaRPr lang="en-US" dirty="0"/>
                    </a:p>
                  </a:txBody>
                  <a:tcPr/>
                </a:tc>
              </a:tr>
            </a:tbl>
          </a:graphicData>
        </a:graphic>
      </p:graphicFrame>
    </p:spTree>
    <p:custDataLst>
      <p:tags r:id="rId1"/>
    </p:custDataLst>
    <p:extLst>
      <p:ext uri="{BB962C8B-B14F-4D97-AF65-F5344CB8AC3E}">
        <p14:creationId xmlns:p14="http://schemas.microsoft.com/office/powerpoint/2010/main" val="405075044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a:t>
            </a:r>
            <a:r>
              <a:rPr lang="en-US" dirty="0" smtClean="0"/>
              <a:t>Specificity</a:t>
            </a:r>
            <a:endParaRPr lang="en-US" dirty="0"/>
          </a:p>
        </p:txBody>
      </p:sp>
      <p:sp>
        <p:nvSpPr>
          <p:cNvPr id="5" name="Content Placeholder 4"/>
          <p:cNvSpPr>
            <a:spLocks noGrp="1"/>
          </p:cNvSpPr>
          <p:nvPr>
            <p:ph idx="1"/>
            <p:custDataLst>
              <p:tags r:id="rId3"/>
            </p:custDataLst>
          </p:nvPr>
        </p:nvSpPr>
        <p:spPr/>
        <p:txBody>
          <a:bodyPr>
            <a:normAutofit/>
          </a:bodyPr>
          <a:lstStyle/>
          <a:p>
            <a:r>
              <a:rPr lang="en-US" b="1" dirty="0"/>
              <a:t>Specificity</a:t>
            </a:r>
            <a:r>
              <a:rPr lang="en-US" dirty="0"/>
              <a:t>-The probability of a negative test result in someone </a:t>
            </a:r>
            <a:r>
              <a:rPr lang="en-US" dirty="0" smtClean="0"/>
              <a:t>without </a:t>
            </a:r>
            <a:r>
              <a:rPr lang="en-US" dirty="0"/>
              <a:t>the </a:t>
            </a:r>
            <a:r>
              <a:rPr lang="en-US" dirty="0" smtClean="0"/>
              <a:t>pathology</a:t>
            </a:r>
          </a:p>
          <a:p>
            <a:r>
              <a:rPr lang="en-US" dirty="0" smtClean="0"/>
              <a:t>Formula: d/(</a:t>
            </a:r>
            <a:r>
              <a:rPr lang="en-US" dirty="0" err="1" smtClean="0"/>
              <a:t>b+d</a:t>
            </a:r>
            <a:r>
              <a:rPr lang="en-US" dirty="0" smtClean="0"/>
              <a:t>)</a:t>
            </a:r>
          </a:p>
          <a:p>
            <a:r>
              <a:rPr lang="en-US" dirty="0" smtClean="0"/>
              <a:t>Remember: Spin (</a:t>
            </a:r>
            <a:r>
              <a:rPr lang="en-US" dirty="0"/>
              <a:t>High </a:t>
            </a:r>
            <a:r>
              <a:rPr lang="en-US" dirty="0" smtClean="0"/>
              <a:t>specificity </a:t>
            </a:r>
            <a:r>
              <a:rPr lang="en-US" dirty="0"/>
              <a:t>means that a </a:t>
            </a:r>
            <a:r>
              <a:rPr lang="en-US" dirty="0" smtClean="0"/>
              <a:t>positive </a:t>
            </a:r>
            <a:r>
              <a:rPr lang="en-US" dirty="0"/>
              <a:t>result helps you rule </a:t>
            </a:r>
            <a:r>
              <a:rPr lang="en-US" dirty="0" smtClean="0"/>
              <a:t>in </a:t>
            </a:r>
            <a:r>
              <a:rPr lang="en-US" dirty="0"/>
              <a:t>a </a:t>
            </a:r>
            <a:r>
              <a:rPr lang="en-US" dirty="0" smtClean="0"/>
              <a:t>condition)</a:t>
            </a:r>
          </a:p>
          <a:p>
            <a:r>
              <a:rPr lang="en-US" dirty="0" smtClean="0"/>
              <a:t>Example:</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89851048"/>
              </p:ext>
            </p:extLst>
          </p:nvPr>
        </p:nvGraphicFramePr>
        <p:xfrm>
          <a:off x="1219200" y="5943600"/>
          <a:ext cx="5410200" cy="736600"/>
        </p:xfrm>
        <a:graphic>
          <a:graphicData uri="http://schemas.openxmlformats.org/drawingml/2006/table">
            <a:tbl>
              <a:tblPr firstRow="1" bandRow="1">
                <a:tableStyleId>{5C22544A-7EE6-4342-B048-85BDC9FD1C3A}</a:tableStyleId>
              </a:tblPr>
              <a:tblGrid>
                <a:gridCol w="2705100"/>
                <a:gridCol w="2705100"/>
              </a:tblGrid>
              <a:tr h="368300">
                <a:tc>
                  <a:txBody>
                    <a:bodyPr/>
                    <a:lstStyle/>
                    <a:p>
                      <a:pPr algn="ctr"/>
                      <a:r>
                        <a:rPr lang="en-US" dirty="0" smtClean="0"/>
                        <a:t>Sensitivity </a:t>
                      </a:r>
                      <a:endParaRPr lang="en-US" dirty="0"/>
                    </a:p>
                  </a:txBody>
                  <a:tcPr/>
                </a:tc>
                <a:tc>
                  <a:txBody>
                    <a:bodyPr/>
                    <a:lstStyle/>
                    <a:p>
                      <a:pPr algn="ctr"/>
                      <a:r>
                        <a:rPr lang="en-US" dirty="0" smtClean="0"/>
                        <a:t>Specificity </a:t>
                      </a:r>
                      <a:endParaRPr lang="en-US" dirty="0"/>
                    </a:p>
                  </a:txBody>
                  <a:tcPr/>
                </a:tc>
              </a:tr>
              <a:tr h="368300">
                <a:tc>
                  <a:txBody>
                    <a:bodyPr/>
                    <a:lstStyle/>
                    <a:p>
                      <a:pPr algn="ctr"/>
                      <a:r>
                        <a:rPr lang="en-US" dirty="0" smtClean="0"/>
                        <a:t>30</a:t>
                      </a:r>
                      <a:endParaRPr lang="en-US" dirty="0"/>
                    </a:p>
                  </a:txBody>
                  <a:tcPr/>
                </a:tc>
                <a:tc>
                  <a:txBody>
                    <a:bodyPr/>
                    <a:lstStyle/>
                    <a:p>
                      <a:pPr algn="ctr"/>
                      <a:r>
                        <a:rPr lang="en-US" dirty="0" smtClean="0"/>
                        <a:t>90</a:t>
                      </a:r>
                      <a:endParaRPr lang="en-US" dirty="0"/>
                    </a:p>
                  </a:txBody>
                  <a:tcPr/>
                </a:tc>
              </a:tr>
            </a:tbl>
          </a:graphicData>
        </a:graphic>
      </p:graphicFrame>
    </p:spTree>
    <p:custDataLst>
      <p:tags r:id="rId1"/>
    </p:custDataLst>
    <p:extLst>
      <p:ext uri="{BB962C8B-B14F-4D97-AF65-F5344CB8AC3E}">
        <p14:creationId xmlns:p14="http://schemas.microsoft.com/office/powerpoint/2010/main" val="419078887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Psychometrics </a:t>
            </a:r>
            <a:r>
              <a:rPr lang="en-US" dirty="0" smtClean="0"/>
              <a:t>– Likelihood Ratios</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Likelihood Ratio (LR’s) - the </a:t>
            </a:r>
            <a:r>
              <a:rPr lang="en-US" dirty="0"/>
              <a:t>probability of a</a:t>
            </a:r>
            <a:r>
              <a:rPr lang="en-US" dirty="0" smtClean="0"/>
              <a:t> </a:t>
            </a:r>
            <a:r>
              <a:rPr lang="en-US" dirty="0"/>
              <a:t>finding in patients with </a:t>
            </a:r>
            <a:r>
              <a:rPr lang="en-US" dirty="0" smtClean="0"/>
              <a:t>the condition </a:t>
            </a:r>
            <a:r>
              <a:rPr lang="en-US" dirty="0"/>
              <a:t>divided by the probability of the same finding in patients without </a:t>
            </a:r>
            <a:r>
              <a:rPr lang="en-US" dirty="0" smtClean="0"/>
              <a:t>the condition</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5867400"/>
            <a:ext cx="6400800" cy="523220"/>
          </a:xfrm>
          <a:prstGeom prst="rect">
            <a:avLst/>
          </a:prstGeom>
          <a:noFill/>
        </p:spPr>
        <p:txBody>
          <a:bodyPr wrap="square" rtlCol="0">
            <a:spAutoFit/>
          </a:bodyPr>
          <a:lstStyle/>
          <a:p>
            <a:r>
              <a:rPr lang="en-US" sz="1000" dirty="0"/>
              <a:t>McGee S. Simplifying likelihood ratios. J Gen Intern Med. 2002 Aug;17(8):646-9.</a:t>
            </a:r>
          </a:p>
          <a:p>
            <a:endParaRPr lang="en-US" dirty="0"/>
          </a:p>
        </p:txBody>
      </p:sp>
    </p:spTree>
    <p:custDataLst>
      <p:tags r:id="rId1"/>
    </p:custDataLst>
    <p:extLst>
      <p:ext uri="{BB962C8B-B14F-4D97-AF65-F5344CB8AC3E}">
        <p14:creationId xmlns:p14="http://schemas.microsoft.com/office/powerpoint/2010/main" val="371909767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Psychometrics </a:t>
            </a:r>
            <a:r>
              <a:rPr lang="en-US" dirty="0" smtClean="0"/>
              <a:t>– Likelihood Ratios</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Positive Likelihood Ratios - </a:t>
            </a:r>
            <a:r>
              <a:rPr lang="en-US" dirty="0"/>
              <a:t>describes how </a:t>
            </a:r>
            <a:r>
              <a:rPr lang="en-US" dirty="0" smtClean="0"/>
              <a:t>the probability </a:t>
            </a:r>
            <a:r>
              <a:rPr lang="en-US" dirty="0"/>
              <a:t>of disease shifts when the finding is </a:t>
            </a:r>
            <a:r>
              <a:rPr lang="en-US" dirty="0" smtClean="0"/>
              <a:t>present</a:t>
            </a:r>
          </a:p>
          <a:p>
            <a:endParaRPr lang="en-US" dirty="0" smtClean="0"/>
          </a:p>
          <a:p>
            <a:r>
              <a:rPr lang="en-US" dirty="0" smtClean="0"/>
              <a:t>Formula: Sensitivity / (1 – Specificity)</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800" y="5647267"/>
            <a:ext cx="1185332" cy="1185332"/>
          </a:xfrm>
          <a:prstGeom prst="rect">
            <a:avLst/>
          </a:prstGeom>
        </p:spPr>
      </p:pic>
      <p:sp>
        <p:nvSpPr>
          <p:cNvPr id="7" name="TextBox 6"/>
          <p:cNvSpPr txBox="1"/>
          <p:nvPr/>
        </p:nvSpPr>
        <p:spPr>
          <a:xfrm>
            <a:off x="838200" y="5867400"/>
            <a:ext cx="6705600" cy="523220"/>
          </a:xfrm>
          <a:prstGeom prst="rect">
            <a:avLst/>
          </a:prstGeom>
          <a:noFill/>
        </p:spPr>
        <p:txBody>
          <a:bodyPr wrap="square" rtlCol="0">
            <a:spAutoFit/>
          </a:bodyPr>
          <a:lstStyle/>
          <a:p>
            <a:r>
              <a:rPr lang="en-US" sz="1000" dirty="0"/>
              <a:t>McGee S. Simplifying likelihood ratios. J Gen Intern Med. 2002 Aug;17(8):646-9.</a:t>
            </a:r>
          </a:p>
          <a:p>
            <a:endParaRPr lang="en-US" dirty="0"/>
          </a:p>
        </p:txBody>
      </p:sp>
    </p:spTree>
    <p:custDataLst>
      <p:tags r:id="rId1"/>
    </p:custDataLst>
    <p:extLst>
      <p:ext uri="{BB962C8B-B14F-4D97-AF65-F5344CB8AC3E}">
        <p14:creationId xmlns:p14="http://schemas.microsoft.com/office/powerpoint/2010/main" val="130167414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Psychometrics </a:t>
            </a:r>
            <a:r>
              <a:rPr lang="en-US" dirty="0" smtClean="0"/>
              <a:t>– Likelihood Ratios</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Negative </a:t>
            </a:r>
            <a:r>
              <a:rPr lang="en-US" dirty="0"/>
              <a:t>Likelihood Ratios </a:t>
            </a:r>
            <a:r>
              <a:rPr lang="en-US" dirty="0" smtClean="0"/>
              <a:t>- </a:t>
            </a:r>
            <a:r>
              <a:rPr lang="en-US" dirty="0"/>
              <a:t>describes </a:t>
            </a:r>
            <a:r>
              <a:rPr lang="en-US" dirty="0" smtClean="0"/>
              <a:t>how the </a:t>
            </a:r>
            <a:r>
              <a:rPr lang="en-US" dirty="0"/>
              <a:t>probability of disease shifts when it is </a:t>
            </a:r>
            <a:r>
              <a:rPr lang="en-US" dirty="0" smtClean="0"/>
              <a:t>absent</a:t>
            </a:r>
          </a:p>
          <a:p>
            <a:endParaRPr lang="en-US" dirty="0" smtClean="0"/>
          </a:p>
          <a:p>
            <a:r>
              <a:rPr lang="en-US" dirty="0" smtClean="0"/>
              <a:t>Formula: (1 – Sensitivity) / Specificity</a:t>
            </a:r>
            <a:endParaRPr lang="en-US" sz="1800"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4800" y="5647267"/>
            <a:ext cx="1185332" cy="1185332"/>
          </a:xfrm>
          <a:prstGeom prst="rect">
            <a:avLst/>
          </a:prstGeom>
        </p:spPr>
      </p:pic>
      <p:sp>
        <p:nvSpPr>
          <p:cNvPr id="7" name="TextBox 6"/>
          <p:cNvSpPr txBox="1"/>
          <p:nvPr/>
        </p:nvSpPr>
        <p:spPr>
          <a:xfrm>
            <a:off x="838200" y="5867400"/>
            <a:ext cx="6705600" cy="523220"/>
          </a:xfrm>
          <a:prstGeom prst="rect">
            <a:avLst/>
          </a:prstGeom>
          <a:noFill/>
        </p:spPr>
        <p:txBody>
          <a:bodyPr wrap="square" rtlCol="0">
            <a:spAutoFit/>
          </a:bodyPr>
          <a:lstStyle/>
          <a:p>
            <a:r>
              <a:rPr lang="en-US" sz="1000" dirty="0"/>
              <a:t>McGee S. Simplifying likelihood ratios. J Gen Intern Med. 2002 Aug;17(8):646-9.</a:t>
            </a:r>
          </a:p>
          <a:p>
            <a:endParaRPr lang="en-US" dirty="0"/>
          </a:p>
        </p:txBody>
      </p:sp>
    </p:spTree>
    <p:custDataLst>
      <p:tags r:id="rId1"/>
    </p:custDataLst>
    <p:extLst>
      <p:ext uri="{BB962C8B-B14F-4D97-AF65-F5344CB8AC3E}">
        <p14:creationId xmlns:p14="http://schemas.microsoft.com/office/powerpoint/2010/main" val="5489250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Psychometrics </a:t>
            </a:r>
            <a:r>
              <a:rPr lang="en-US" dirty="0" smtClean="0"/>
              <a:t>– Likelihood Ratios</a:t>
            </a:r>
            <a:endParaRPr lang="en-US" dirty="0"/>
          </a:p>
        </p:txBody>
      </p:sp>
      <p:sp>
        <p:nvSpPr>
          <p:cNvPr id="5" name="Content Placeholder 4"/>
          <p:cNvSpPr>
            <a:spLocks noGrp="1"/>
          </p:cNvSpPr>
          <p:nvPr>
            <p:ph idx="1"/>
            <p:custDataLst>
              <p:tags r:id="rId3"/>
            </p:custDataLst>
          </p:nvPr>
        </p:nvSpPr>
        <p:spPr/>
        <p:txBody>
          <a:bodyPr>
            <a:normAutofit lnSpcReduction="10000"/>
          </a:bodyPr>
          <a:lstStyle/>
          <a:p>
            <a:pPr lvl="0"/>
            <a:r>
              <a:rPr lang="en-US" dirty="0" smtClean="0"/>
              <a:t>Interpretation of LR’s:</a:t>
            </a:r>
          </a:p>
          <a:p>
            <a:pPr lvl="1"/>
            <a:r>
              <a:rPr lang="en-US" dirty="0" smtClean="0"/>
              <a:t>LRs </a:t>
            </a:r>
            <a:r>
              <a:rPr lang="en-US" dirty="0"/>
              <a:t>may range from 0 to infinity </a:t>
            </a:r>
          </a:p>
          <a:p>
            <a:pPr lvl="1"/>
            <a:r>
              <a:rPr lang="en-US" dirty="0"/>
              <a:t>The bigger the number, the more convincingly the finding suggests that disease (+LR) </a:t>
            </a:r>
          </a:p>
          <a:p>
            <a:pPr lvl="1"/>
            <a:r>
              <a:rPr lang="en-US" dirty="0"/>
              <a:t>The closer the LR is to 0, the less likely the disease (-LR) </a:t>
            </a:r>
          </a:p>
          <a:p>
            <a:pPr lvl="1"/>
            <a:r>
              <a:rPr lang="en-US" dirty="0"/>
              <a:t>Findings whose LR’s equal 1 lack diagnostic value</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5867400"/>
            <a:ext cx="6400800" cy="523220"/>
          </a:xfrm>
          <a:prstGeom prst="rect">
            <a:avLst/>
          </a:prstGeom>
          <a:noFill/>
        </p:spPr>
        <p:txBody>
          <a:bodyPr wrap="square" rtlCol="0">
            <a:spAutoFit/>
          </a:bodyPr>
          <a:lstStyle/>
          <a:p>
            <a:r>
              <a:rPr lang="en-US" sz="1000" dirty="0"/>
              <a:t>McGee S. Simplifying likelihood ratios. J Gen Intern Med. 2002 Aug;17(8):646-9.</a:t>
            </a:r>
          </a:p>
          <a:p>
            <a:endParaRPr lang="en-US" dirty="0"/>
          </a:p>
        </p:txBody>
      </p:sp>
    </p:spTree>
    <p:custDataLst>
      <p:tags r:id="rId1"/>
    </p:custDataLst>
    <p:extLst>
      <p:ext uri="{BB962C8B-B14F-4D97-AF65-F5344CB8AC3E}">
        <p14:creationId xmlns:p14="http://schemas.microsoft.com/office/powerpoint/2010/main" val="107463351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Objectives</a:t>
            </a:r>
            <a:endParaRPr lang="en-US" dirty="0"/>
          </a:p>
        </p:txBody>
      </p:sp>
      <p:sp>
        <p:nvSpPr>
          <p:cNvPr id="5" name="Content Placeholder 4"/>
          <p:cNvSpPr>
            <a:spLocks noGrp="1"/>
          </p:cNvSpPr>
          <p:nvPr>
            <p:ph idx="1"/>
            <p:custDataLst>
              <p:tags r:id="rId3"/>
            </p:custDataLst>
          </p:nvPr>
        </p:nvSpPr>
        <p:spPr/>
        <p:txBody>
          <a:bodyPr>
            <a:normAutofit fontScale="77500" lnSpcReduction="20000"/>
          </a:bodyPr>
          <a:lstStyle/>
          <a:p>
            <a:pPr lvl="0"/>
            <a:r>
              <a:rPr lang="en-US" dirty="0" smtClean="0"/>
              <a:t>To understand </a:t>
            </a:r>
            <a:r>
              <a:rPr lang="en-US" dirty="0"/>
              <a:t>how to evaluate special tests using evidence based </a:t>
            </a:r>
            <a:r>
              <a:rPr lang="en-US" dirty="0" smtClean="0"/>
              <a:t>literature</a:t>
            </a:r>
          </a:p>
          <a:p>
            <a:r>
              <a:rPr lang="en-US" dirty="0" smtClean="0"/>
              <a:t>To become familiar </a:t>
            </a:r>
            <a:r>
              <a:rPr lang="en-US" dirty="0"/>
              <a:t>with the psychometric properties of various special tests for the </a:t>
            </a:r>
            <a:r>
              <a:rPr lang="en-US" dirty="0" smtClean="0"/>
              <a:t>shoulder</a:t>
            </a:r>
            <a:endParaRPr lang="en-US" dirty="0"/>
          </a:p>
          <a:p>
            <a:pPr lvl="0"/>
            <a:r>
              <a:rPr lang="en-US" dirty="0" smtClean="0"/>
              <a:t>To understand </a:t>
            </a:r>
            <a:r>
              <a:rPr lang="en-US" dirty="0"/>
              <a:t>clinical prediction rules (CPR) and their role in the evaluation </a:t>
            </a:r>
            <a:r>
              <a:rPr lang="en-US" dirty="0" smtClean="0"/>
              <a:t>process</a:t>
            </a:r>
          </a:p>
          <a:p>
            <a:r>
              <a:rPr lang="en-US" dirty="0" smtClean="0"/>
              <a:t>To become familiar </a:t>
            </a:r>
            <a:r>
              <a:rPr lang="en-US" dirty="0"/>
              <a:t>with common shoulder clinical prediction </a:t>
            </a:r>
            <a:r>
              <a:rPr lang="en-US" dirty="0" smtClean="0"/>
              <a:t>rules (CPR) </a:t>
            </a:r>
            <a:r>
              <a:rPr lang="en-US" dirty="0"/>
              <a:t>and their clinical </a:t>
            </a:r>
            <a:r>
              <a:rPr lang="en-US" dirty="0" smtClean="0"/>
              <a:t>relevance</a:t>
            </a:r>
            <a:endParaRPr lang="en-US" dirty="0"/>
          </a:p>
          <a:p>
            <a:pPr lvl="0"/>
            <a:r>
              <a:rPr lang="en-US" dirty="0" smtClean="0"/>
              <a:t>To have access to an audiovisual guide to assist students when performing shoulder special tests clinically</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5">
                                            <p:txEl>
                                              <p:pRg st="0" end="0"/>
                                            </p:txEl>
                                          </p:spTgt>
                                        </p:tgtEl>
                                      </p:cBhvr>
                                    </p:animEffect>
                                    <p:set>
                                      <p:cBhvr>
                                        <p:cTn id="11" dur="1" fill="hold">
                                          <p:stCondLst>
                                            <p:cond delay="499"/>
                                          </p:stCondLst>
                                        </p:cTn>
                                        <p:tgtEl>
                                          <p:spTgt spid="5">
                                            <p:txEl>
                                              <p:pRg st="0" end="0"/>
                                            </p:txEl>
                                          </p:spTgt>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5">
                                            <p:txEl>
                                              <p:pRg st="1" end="1"/>
                                            </p:txEl>
                                          </p:spTgt>
                                        </p:tgtEl>
                                      </p:cBhvr>
                                    </p:animEffect>
                                    <p:set>
                                      <p:cBhvr>
                                        <p:cTn id="18" dur="1" fill="hold">
                                          <p:stCondLst>
                                            <p:cond delay="499"/>
                                          </p:stCondLst>
                                        </p:cTn>
                                        <p:tgtEl>
                                          <p:spTgt spid="5">
                                            <p:txEl>
                                              <p:pRg st="1" end="1"/>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5">
                                            <p:txEl>
                                              <p:pRg st="2" end="2"/>
                                            </p:txEl>
                                          </p:spTgt>
                                        </p:tgtEl>
                                      </p:cBhvr>
                                    </p:animEffect>
                                    <p:set>
                                      <p:cBhvr>
                                        <p:cTn id="25" dur="1" fill="hold">
                                          <p:stCondLst>
                                            <p:cond delay="499"/>
                                          </p:stCondLst>
                                        </p:cTn>
                                        <p:tgtEl>
                                          <p:spTgt spid="5">
                                            <p:txEl>
                                              <p:pRg st="2" end="2"/>
                                            </p:txEl>
                                          </p:spTgt>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5">
                                            <p:txEl>
                                              <p:pRg st="3" end="3"/>
                                            </p:txEl>
                                          </p:spTgt>
                                        </p:tgtEl>
                                      </p:cBhvr>
                                    </p:animEffect>
                                    <p:set>
                                      <p:cBhvr>
                                        <p:cTn id="32" dur="1" fill="hold">
                                          <p:stCondLst>
                                            <p:cond delay="499"/>
                                          </p:stCondLst>
                                        </p:cTn>
                                        <p:tgtEl>
                                          <p:spTgt spid="5">
                                            <p:txEl>
                                              <p:pRg st="3" end="3"/>
                                            </p:txEl>
                                          </p:spTgt>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Psychometrics </a:t>
            </a:r>
            <a:r>
              <a:rPr lang="en-US" dirty="0" smtClean="0"/>
              <a:t>– Likelihood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1260243"/>
              </p:ext>
            </p:extLst>
          </p:nvPr>
        </p:nvGraphicFramePr>
        <p:xfrm>
          <a:off x="762000" y="1597025"/>
          <a:ext cx="8077200" cy="2931160"/>
        </p:xfrm>
        <a:graphic>
          <a:graphicData uri="http://schemas.openxmlformats.org/drawingml/2006/table">
            <a:tbl>
              <a:tblPr firstRow="1" bandRow="1">
                <a:tableStyleId>{5C22544A-7EE6-4342-B048-85BDC9FD1C3A}</a:tableStyleId>
              </a:tblPr>
              <a:tblGrid>
                <a:gridCol w="1371600"/>
                <a:gridCol w="5334000"/>
                <a:gridCol w="1371600"/>
              </a:tblGrid>
              <a:tr h="370840">
                <a:tc>
                  <a:txBody>
                    <a:bodyPr/>
                    <a:lstStyle/>
                    <a:p>
                      <a:pPr algn="ctr"/>
                      <a:r>
                        <a:rPr lang="en-US" dirty="0" smtClean="0"/>
                        <a:t>+LR</a:t>
                      </a:r>
                      <a:endParaRPr lang="en-US" dirty="0"/>
                    </a:p>
                  </a:txBody>
                  <a:tcPr/>
                </a:tc>
                <a:tc>
                  <a:txBody>
                    <a:bodyPr/>
                    <a:lstStyle/>
                    <a:p>
                      <a:pPr algn="ctr"/>
                      <a:r>
                        <a:rPr lang="en-US" dirty="0" smtClean="0"/>
                        <a:t>Explanation</a:t>
                      </a:r>
                      <a:endParaRPr lang="en-US" dirty="0"/>
                    </a:p>
                  </a:txBody>
                  <a:tcPr/>
                </a:tc>
                <a:tc>
                  <a:txBody>
                    <a:bodyPr/>
                    <a:lstStyle/>
                    <a:p>
                      <a:pPr algn="ctr"/>
                      <a:r>
                        <a:rPr lang="en-US" dirty="0" smtClean="0"/>
                        <a:t>-LR</a:t>
                      </a:r>
                      <a:endParaRPr lang="en-US" dirty="0"/>
                    </a:p>
                  </a:txBody>
                  <a:tcPr/>
                </a:tc>
              </a:tr>
              <a:tr h="370840">
                <a:tc>
                  <a:txBody>
                    <a:bodyPr/>
                    <a:lstStyle/>
                    <a:p>
                      <a:pPr algn="ctr"/>
                      <a:r>
                        <a:rPr lang="en-US" dirty="0" smtClean="0"/>
                        <a:t>1 to 2</a:t>
                      </a:r>
                      <a:endParaRPr lang="en-US" dirty="0"/>
                    </a:p>
                  </a:txBody>
                  <a:tcPr/>
                </a:tc>
                <a:tc>
                  <a:txBody>
                    <a:bodyPr/>
                    <a:lstStyle/>
                    <a:p>
                      <a:pPr algn="ctr"/>
                      <a:r>
                        <a:rPr lang="en-US" dirty="0" smtClean="0"/>
                        <a:t>Alters posttest probability of a diagnosis to a</a:t>
                      </a:r>
                      <a:r>
                        <a:rPr lang="en-US" baseline="0" dirty="0" smtClean="0"/>
                        <a:t> very small degree </a:t>
                      </a:r>
                      <a:endParaRPr lang="en-US" dirty="0"/>
                    </a:p>
                  </a:txBody>
                  <a:tcPr/>
                </a:tc>
                <a:tc>
                  <a:txBody>
                    <a:bodyPr/>
                    <a:lstStyle/>
                    <a:p>
                      <a:pPr algn="ctr"/>
                      <a:r>
                        <a:rPr lang="en-US" dirty="0" smtClean="0"/>
                        <a:t>.5 to 1</a:t>
                      </a:r>
                      <a:endParaRPr lang="en-US" dirty="0"/>
                    </a:p>
                  </a:txBody>
                  <a:tcPr/>
                </a:tc>
              </a:tr>
              <a:tr h="370840">
                <a:tc>
                  <a:txBody>
                    <a:bodyPr/>
                    <a:lstStyle/>
                    <a:p>
                      <a:pPr algn="ctr"/>
                      <a:r>
                        <a:rPr lang="en-US" dirty="0" smtClean="0"/>
                        <a:t>2 to 5</a:t>
                      </a:r>
                      <a:endParaRPr lang="en-US" dirty="0"/>
                    </a:p>
                  </a:txBody>
                  <a:tcPr/>
                </a:tc>
                <a:tc>
                  <a:txBody>
                    <a:bodyPr/>
                    <a:lstStyle/>
                    <a:p>
                      <a:pPr algn="ctr"/>
                      <a:r>
                        <a:rPr lang="en-US" dirty="0" smtClean="0"/>
                        <a:t>Alters posttest</a:t>
                      </a:r>
                      <a:r>
                        <a:rPr lang="en-US" baseline="0" dirty="0" smtClean="0"/>
                        <a:t> probability of a diagnosis to a small degree</a:t>
                      </a:r>
                      <a:endParaRPr lang="en-US" dirty="0"/>
                    </a:p>
                  </a:txBody>
                  <a:tcPr/>
                </a:tc>
                <a:tc>
                  <a:txBody>
                    <a:bodyPr/>
                    <a:lstStyle/>
                    <a:p>
                      <a:pPr algn="ctr"/>
                      <a:r>
                        <a:rPr lang="en-US" dirty="0" smtClean="0"/>
                        <a:t>.2 to .5</a:t>
                      </a:r>
                      <a:endParaRPr lang="en-US" dirty="0"/>
                    </a:p>
                  </a:txBody>
                  <a:tcPr/>
                </a:tc>
              </a:tr>
              <a:tr h="370840">
                <a:tc>
                  <a:txBody>
                    <a:bodyPr/>
                    <a:lstStyle/>
                    <a:p>
                      <a:pPr algn="ctr"/>
                      <a:r>
                        <a:rPr lang="en-US" dirty="0" smtClean="0"/>
                        <a:t>5 to 10</a:t>
                      </a:r>
                      <a:endParaRPr lang="en-US" dirty="0"/>
                    </a:p>
                  </a:txBody>
                  <a:tcPr/>
                </a:tc>
                <a:tc>
                  <a:txBody>
                    <a:bodyPr/>
                    <a:lstStyle/>
                    <a:p>
                      <a:pPr algn="ctr"/>
                      <a:r>
                        <a:rPr lang="en-US" dirty="0" smtClean="0"/>
                        <a:t>Alters posttest probability</a:t>
                      </a:r>
                      <a:r>
                        <a:rPr lang="en-US" baseline="0" dirty="0" smtClean="0"/>
                        <a:t> of a diagnosis to a moderate degree</a:t>
                      </a:r>
                      <a:endParaRPr lang="en-US" dirty="0"/>
                    </a:p>
                  </a:txBody>
                  <a:tcPr/>
                </a:tc>
                <a:tc>
                  <a:txBody>
                    <a:bodyPr/>
                    <a:lstStyle/>
                    <a:p>
                      <a:pPr algn="ctr"/>
                      <a:r>
                        <a:rPr lang="en-US" dirty="0" smtClean="0"/>
                        <a:t>.1 to .2</a:t>
                      </a:r>
                      <a:endParaRPr lang="en-US" dirty="0"/>
                    </a:p>
                  </a:txBody>
                  <a:tcPr/>
                </a:tc>
              </a:tr>
              <a:tr h="370840">
                <a:tc>
                  <a:txBody>
                    <a:bodyPr/>
                    <a:lstStyle/>
                    <a:p>
                      <a:pPr algn="ctr"/>
                      <a:r>
                        <a:rPr lang="en-US" dirty="0" smtClean="0"/>
                        <a:t>&gt;</a:t>
                      </a:r>
                      <a:r>
                        <a:rPr lang="en-US" baseline="0" dirty="0" smtClean="0"/>
                        <a:t> 10</a:t>
                      </a:r>
                      <a:endParaRPr lang="en-US" dirty="0"/>
                    </a:p>
                  </a:txBody>
                  <a:tcPr/>
                </a:tc>
                <a:tc>
                  <a:txBody>
                    <a:bodyPr/>
                    <a:lstStyle/>
                    <a:p>
                      <a:pPr algn="ctr"/>
                      <a:r>
                        <a:rPr lang="en-US" dirty="0" smtClean="0"/>
                        <a:t>Alters posttest</a:t>
                      </a:r>
                      <a:r>
                        <a:rPr lang="en-US" baseline="0" dirty="0" smtClean="0"/>
                        <a:t> probability of a diagnosis to a large degree</a:t>
                      </a:r>
                      <a:endParaRPr lang="en-US" dirty="0"/>
                    </a:p>
                  </a:txBody>
                  <a:tcPr/>
                </a:tc>
                <a:tc>
                  <a:txBody>
                    <a:bodyPr/>
                    <a:lstStyle/>
                    <a:p>
                      <a:pPr algn="ctr"/>
                      <a:r>
                        <a:rPr lang="en-US" dirty="0" smtClean="0"/>
                        <a:t>&lt;.1</a:t>
                      </a:r>
                      <a:endParaRPr lang="en-US"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7" name="TextBox 6"/>
          <p:cNvSpPr txBox="1"/>
          <p:nvPr/>
        </p:nvSpPr>
        <p:spPr>
          <a:xfrm>
            <a:off x="838200" y="5638800"/>
            <a:ext cx="6324600" cy="400110"/>
          </a:xfrm>
          <a:prstGeom prst="rect">
            <a:avLst/>
          </a:prstGeom>
          <a:noFill/>
        </p:spPr>
        <p:txBody>
          <a:bodyPr wrap="square" rtlCol="0">
            <a:spAutoFit/>
          </a:bodyPr>
          <a:lstStyle/>
          <a:p>
            <a:r>
              <a:rPr lang="en-US" sz="1000" dirty="0"/>
              <a:t>1. Cook CE, </a:t>
            </a:r>
            <a:r>
              <a:rPr lang="en-US" sz="1000" dirty="0" err="1"/>
              <a:t>Hegedus</a:t>
            </a:r>
            <a:r>
              <a:rPr lang="en-US" sz="1000" dirty="0"/>
              <a:t> EJ. Orthopedic Physical Examination Test: An Evidence-Based Approach. 2</a:t>
            </a:r>
            <a:r>
              <a:rPr lang="en-US" sz="1000" baseline="30000" dirty="0"/>
              <a:t>nd</a:t>
            </a:r>
            <a:r>
              <a:rPr lang="en-US" sz="1000" dirty="0"/>
              <a:t> Ed. Upper Saddle River, NJ: Pearson Education </a:t>
            </a:r>
            <a:r>
              <a:rPr lang="en-US" sz="1000" dirty="0" err="1"/>
              <a:t>Inc</a:t>
            </a:r>
            <a:r>
              <a:rPr lang="en-US" sz="1000" dirty="0"/>
              <a:t>; 2013, 2008.</a:t>
            </a:r>
          </a:p>
        </p:txBody>
      </p:sp>
    </p:spTree>
    <p:custDataLst>
      <p:tags r:id="rId1"/>
    </p:custDataLst>
    <p:extLst>
      <p:ext uri="{BB962C8B-B14F-4D97-AF65-F5344CB8AC3E}">
        <p14:creationId xmlns:p14="http://schemas.microsoft.com/office/powerpoint/2010/main" val="333618667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Psychometrics – </a:t>
            </a:r>
            <a:r>
              <a:rPr lang="en-US" dirty="0" smtClean="0"/>
              <a:t>Putting it together</a:t>
            </a:r>
            <a:endParaRPr lang="en-US" dirty="0"/>
          </a:p>
        </p:txBody>
      </p:sp>
      <p:sp>
        <p:nvSpPr>
          <p:cNvPr id="5" name="Content Placeholder 4"/>
          <p:cNvSpPr>
            <a:spLocks noGrp="1"/>
          </p:cNvSpPr>
          <p:nvPr>
            <p:ph idx="1"/>
            <p:custDataLst>
              <p:tags r:id="rId3"/>
            </p:custDataLst>
          </p:nvPr>
        </p:nvSpPr>
        <p:spPr/>
        <p:txBody>
          <a:bodyPr>
            <a:normAutofit fontScale="92500"/>
          </a:bodyPr>
          <a:lstStyle/>
          <a:p>
            <a:pPr lvl="0"/>
            <a:r>
              <a:rPr lang="en-US" dirty="0" smtClean="0"/>
              <a:t>Practical Example: </a:t>
            </a:r>
          </a:p>
          <a:p>
            <a:pPr lvl="0"/>
            <a:r>
              <a:rPr lang="en-US" dirty="0" smtClean="0"/>
              <a:t>Kim et al (2001) examined the psychometric properties of the bicep load II test in the detection of superior </a:t>
            </a:r>
            <a:r>
              <a:rPr lang="en-US" dirty="0" err="1" smtClean="0"/>
              <a:t>labral</a:t>
            </a:r>
            <a:r>
              <a:rPr lang="en-US" dirty="0" smtClean="0"/>
              <a:t> tears (SLAP)</a:t>
            </a:r>
          </a:p>
          <a:p>
            <a:pPr lvl="0"/>
            <a:r>
              <a:rPr lang="en-US" dirty="0" smtClean="0"/>
              <a:t>They found the following results:</a:t>
            </a:r>
          </a:p>
          <a:p>
            <a:pPr lvl="0"/>
            <a:endParaRPr lang="en-US" dirty="0"/>
          </a:p>
          <a:p>
            <a:pPr lvl="0"/>
            <a:endParaRPr lang="en-US" dirty="0" smtClean="0"/>
          </a:p>
          <a:p>
            <a:pPr lvl="0"/>
            <a:r>
              <a:rPr lang="en-US" dirty="0" smtClean="0"/>
              <a:t>What does this tell us?</a:t>
            </a:r>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34508444"/>
              </p:ext>
            </p:extLst>
          </p:nvPr>
        </p:nvGraphicFramePr>
        <p:xfrm>
          <a:off x="1524000" y="4191000"/>
          <a:ext cx="6096000" cy="741680"/>
        </p:xfrm>
        <a:graphic>
          <a:graphicData uri="http://schemas.openxmlformats.org/drawingml/2006/table">
            <a:tbl>
              <a:tblPr firstRow="1" bandRow="1">
                <a:tableStyleId>{5C22544A-7EE6-4342-B048-85BDC9FD1C3A}</a:tableStyleId>
              </a:tblPr>
              <a:tblGrid>
                <a:gridCol w="1371600"/>
                <a:gridCol w="1447800"/>
                <a:gridCol w="1447800"/>
                <a:gridCol w="914400"/>
                <a:gridCol w="914400"/>
              </a:tblGrid>
              <a:tr h="370840">
                <a:tc>
                  <a:txBody>
                    <a:bodyPr/>
                    <a:lstStyle/>
                    <a:p>
                      <a:pPr algn="ctr"/>
                      <a:r>
                        <a:rPr lang="en-US" dirty="0" smtClean="0"/>
                        <a:t>Reliability</a:t>
                      </a:r>
                      <a:endParaRPr lang="en-US" dirty="0"/>
                    </a:p>
                  </a:txBody>
                  <a:tcPr/>
                </a:tc>
                <a:tc>
                  <a:txBody>
                    <a:bodyPr/>
                    <a:lstStyle/>
                    <a:p>
                      <a:pPr algn="ctr"/>
                      <a:r>
                        <a:rPr lang="en-US" dirty="0" smtClean="0"/>
                        <a:t>Sensitivity</a:t>
                      </a:r>
                      <a:endParaRPr lang="en-US" dirty="0"/>
                    </a:p>
                  </a:txBody>
                  <a:tcPr/>
                </a:tc>
                <a:tc>
                  <a:txBody>
                    <a:bodyPr/>
                    <a:lstStyle/>
                    <a:p>
                      <a:pPr algn="ctr"/>
                      <a:r>
                        <a:rPr lang="en-US" dirty="0" smtClean="0"/>
                        <a:t>Specificity</a:t>
                      </a:r>
                      <a:endParaRPr lang="en-US" dirty="0"/>
                    </a:p>
                  </a:txBody>
                  <a:tcPr/>
                </a:tc>
                <a:tc>
                  <a:txBody>
                    <a:bodyPr/>
                    <a:lstStyle/>
                    <a:p>
                      <a:pPr algn="ctr"/>
                      <a:r>
                        <a:rPr lang="en-US" dirty="0" smtClean="0"/>
                        <a:t>LR+</a:t>
                      </a:r>
                      <a:endParaRPr lang="en-US" dirty="0"/>
                    </a:p>
                  </a:txBody>
                  <a:tcPr/>
                </a:tc>
                <a:tc>
                  <a:txBody>
                    <a:bodyPr/>
                    <a:lstStyle/>
                    <a:p>
                      <a:pPr algn="ctr"/>
                      <a:r>
                        <a:rPr lang="en-US" dirty="0" smtClean="0"/>
                        <a:t>LR-</a:t>
                      </a:r>
                      <a:endParaRPr lang="en-US" dirty="0"/>
                    </a:p>
                  </a:txBody>
                  <a:tcPr/>
                </a:tc>
              </a:tr>
              <a:tr h="370840">
                <a:tc>
                  <a:txBody>
                    <a:bodyPr/>
                    <a:lstStyle/>
                    <a:p>
                      <a:pPr algn="ctr"/>
                      <a:r>
                        <a:rPr lang="en-US" dirty="0" smtClean="0"/>
                        <a:t>K = .82</a:t>
                      </a:r>
                      <a:endParaRPr lang="en-US" dirty="0"/>
                    </a:p>
                  </a:txBody>
                  <a:tcPr/>
                </a:tc>
                <a:tc>
                  <a:txBody>
                    <a:bodyPr/>
                    <a:lstStyle/>
                    <a:p>
                      <a:pPr algn="ctr"/>
                      <a:r>
                        <a:rPr lang="en-US" dirty="0" smtClean="0"/>
                        <a:t>90</a:t>
                      </a:r>
                      <a:endParaRPr lang="en-US" dirty="0"/>
                    </a:p>
                  </a:txBody>
                  <a:tcPr/>
                </a:tc>
                <a:tc>
                  <a:txBody>
                    <a:bodyPr/>
                    <a:lstStyle/>
                    <a:p>
                      <a:pPr algn="ctr"/>
                      <a:r>
                        <a:rPr lang="en-US" dirty="0" smtClean="0"/>
                        <a:t>97</a:t>
                      </a:r>
                      <a:endParaRPr lang="en-US" dirty="0"/>
                    </a:p>
                  </a:txBody>
                  <a:tcPr/>
                </a:tc>
                <a:tc>
                  <a:txBody>
                    <a:bodyPr/>
                    <a:lstStyle/>
                    <a:p>
                      <a:pPr algn="ctr"/>
                      <a:r>
                        <a:rPr lang="en-US" dirty="0" smtClean="0"/>
                        <a:t>26.38</a:t>
                      </a:r>
                      <a:endParaRPr lang="en-US" dirty="0"/>
                    </a:p>
                  </a:txBody>
                  <a:tcPr/>
                </a:tc>
                <a:tc>
                  <a:txBody>
                    <a:bodyPr/>
                    <a:lstStyle/>
                    <a:p>
                      <a:pPr algn="ctr"/>
                      <a:r>
                        <a:rPr lang="en-US" dirty="0" smtClean="0"/>
                        <a:t>0.11</a:t>
                      </a:r>
                      <a:endParaRPr lang="en-US" dirty="0"/>
                    </a:p>
                  </a:txBody>
                  <a:tcPr/>
                </a:tc>
              </a:tr>
            </a:tbl>
          </a:graphicData>
        </a:graphic>
      </p:graphicFrame>
      <p:sp>
        <p:nvSpPr>
          <p:cNvPr id="6" name="TextBox 5"/>
          <p:cNvSpPr txBox="1"/>
          <p:nvPr/>
        </p:nvSpPr>
        <p:spPr>
          <a:xfrm>
            <a:off x="838200" y="5791200"/>
            <a:ext cx="6248400" cy="677108"/>
          </a:xfrm>
          <a:prstGeom prst="rect">
            <a:avLst/>
          </a:prstGeom>
          <a:noFill/>
        </p:spPr>
        <p:txBody>
          <a:bodyPr wrap="square" rtlCol="0">
            <a:spAutoFit/>
          </a:bodyPr>
          <a:lstStyle/>
          <a:p>
            <a:r>
              <a:rPr lang="en-US" sz="1000" dirty="0"/>
              <a:t>Kim SH, Ha KI, Ahn JH, Kim SH, Choi HJ. Biceps load test II: A clinical test for SLAP lesions of the shoulder. Arthroscopy. 2001 Feb;17(2):160-4.</a:t>
            </a:r>
          </a:p>
          <a:p>
            <a:endParaRPr lang="en-US" dirty="0"/>
          </a:p>
        </p:txBody>
      </p:sp>
    </p:spTree>
    <p:custDataLst>
      <p:tags r:id="rId1"/>
    </p:custDataLst>
    <p:extLst>
      <p:ext uri="{BB962C8B-B14F-4D97-AF65-F5344CB8AC3E}">
        <p14:creationId xmlns:p14="http://schemas.microsoft.com/office/powerpoint/2010/main" val="10711156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Psychometrics – </a:t>
            </a:r>
            <a:r>
              <a:rPr lang="en-US" dirty="0" smtClean="0"/>
              <a:t>Summary</a:t>
            </a:r>
            <a:endParaRPr lang="en-US" dirty="0"/>
          </a:p>
        </p:txBody>
      </p:sp>
      <p:sp>
        <p:nvSpPr>
          <p:cNvPr id="5" name="Content Placeholder 4"/>
          <p:cNvSpPr>
            <a:spLocks noGrp="1"/>
          </p:cNvSpPr>
          <p:nvPr>
            <p:ph idx="1"/>
            <p:custDataLst>
              <p:tags r:id="rId3"/>
            </p:custDataLst>
          </p:nvPr>
        </p:nvSpPr>
        <p:spPr/>
        <p:txBody>
          <a:bodyPr>
            <a:normAutofit fontScale="70000" lnSpcReduction="20000"/>
          </a:bodyPr>
          <a:lstStyle/>
          <a:p>
            <a:r>
              <a:rPr lang="en-US" dirty="0" smtClean="0"/>
              <a:t>Reliability measure between </a:t>
            </a:r>
            <a:r>
              <a:rPr lang="en-US" dirty="0"/>
              <a:t>dichotomous outcomes </a:t>
            </a:r>
            <a:r>
              <a:rPr lang="en-US" dirty="0" smtClean="0"/>
              <a:t>is </a:t>
            </a:r>
            <a:r>
              <a:rPr lang="en-US" dirty="0"/>
              <a:t>best measured using </a:t>
            </a:r>
            <a:r>
              <a:rPr lang="en-US" dirty="0" smtClean="0"/>
              <a:t>Kappa</a:t>
            </a:r>
          </a:p>
          <a:p>
            <a:pPr lvl="1"/>
            <a:r>
              <a:rPr lang="en-US" dirty="0" smtClean="0"/>
              <a:t>Kappa values &gt;0.80 have excellent agreement</a:t>
            </a:r>
          </a:p>
          <a:p>
            <a:r>
              <a:rPr lang="en-US" dirty="0" smtClean="0"/>
              <a:t>Studies examining diagnostic tests should have sound methods, use an appropriate population, use appropriate reference standards, and be generalizable to the intended patient population</a:t>
            </a:r>
          </a:p>
          <a:p>
            <a:r>
              <a:rPr lang="en-US" dirty="0"/>
              <a:t>High sensitivity </a:t>
            </a:r>
            <a:r>
              <a:rPr lang="en-US" dirty="0" smtClean="0"/>
              <a:t>suggests </a:t>
            </a:r>
            <a:r>
              <a:rPr lang="en-US" dirty="0"/>
              <a:t>that a negative result helps you rule out a </a:t>
            </a:r>
            <a:r>
              <a:rPr lang="en-US" dirty="0" smtClean="0"/>
              <a:t>condition (Snout)</a:t>
            </a:r>
          </a:p>
          <a:p>
            <a:r>
              <a:rPr lang="en-US" dirty="0"/>
              <a:t>High specificity </a:t>
            </a:r>
            <a:r>
              <a:rPr lang="en-US" dirty="0" smtClean="0"/>
              <a:t>suggests </a:t>
            </a:r>
            <a:r>
              <a:rPr lang="en-US" dirty="0"/>
              <a:t>that a positive result helps you rule in a </a:t>
            </a:r>
            <a:r>
              <a:rPr lang="en-US" dirty="0" smtClean="0"/>
              <a:t>condition (Spin)</a:t>
            </a:r>
          </a:p>
          <a:p>
            <a:r>
              <a:rPr lang="en-US" dirty="0" smtClean="0"/>
              <a:t>High positive LR’s and low negative LR’s are helpful for increasing your posttest probability</a:t>
            </a:r>
          </a:p>
          <a:p>
            <a:endParaRPr lang="en-US" dirty="0" smtClean="0"/>
          </a:p>
          <a:p>
            <a:endParaRPr lang="en-US" dirty="0" smtClean="0"/>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12005351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Psychometrics – </a:t>
            </a:r>
            <a:r>
              <a:rPr lang="en-US" dirty="0" smtClean="0"/>
              <a:t>Quiz</a:t>
            </a:r>
            <a:endParaRPr lang="en-US" dirty="0"/>
          </a:p>
        </p:txBody>
      </p:sp>
      <p:sp>
        <p:nvSpPr>
          <p:cNvPr id="5" name="Content Placeholder 4"/>
          <p:cNvSpPr>
            <a:spLocks noGrp="1"/>
          </p:cNvSpPr>
          <p:nvPr>
            <p:ph idx="1"/>
            <p:custDataLst>
              <p:tags r:id="rId3"/>
            </p:custDataLst>
          </p:nvPr>
        </p:nvSpPr>
        <p:spPr/>
        <p:txBody>
          <a:bodyPr>
            <a:normAutofit lnSpcReduction="10000"/>
          </a:bodyPr>
          <a:lstStyle/>
          <a:p>
            <a:r>
              <a:rPr lang="en-US" dirty="0" smtClean="0"/>
              <a:t>Is this a good diagnostic test?</a:t>
            </a:r>
          </a:p>
          <a:p>
            <a:endParaRPr lang="en-US" dirty="0"/>
          </a:p>
          <a:p>
            <a:endParaRPr lang="en-US" dirty="0" smtClean="0"/>
          </a:p>
          <a:p>
            <a:endParaRPr lang="en-US" dirty="0"/>
          </a:p>
          <a:p>
            <a:r>
              <a:rPr lang="en-US" dirty="0" smtClean="0"/>
              <a:t>What test is this?</a:t>
            </a:r>
          </a:p>
          <a:p>
            <a:r>
              <a:rPr lang="en-US" dirty="0" smtClean="0"/>
              <a:t>O’Brien’s Test for the assessment of</a:t>
            </a:r>
          </a:p>
          <a:p>
            <a:pPr lvl="1"/>
            <a:r>
              <a:rPr lang="en-US" dirty="0" smtClean="0"/>
              <a:t>Superior </a:t>
            </a:r>
            <a:r>
              <a:rPr lang="en-US" dirty="0" err="1" smtClean="0"/>
              <a:t>Labral</a:t>
            </a:r>
            <a:r>
              <a:rPr lang="en-US" dirty="0" smtClean="0"/>
              <a:t> Tears (row 1) and </a:t>
            </a:r>
          </a:p>
          <a:p>
            <a:pPr lvl="1"/>
            <a:r>
              <a:rPr lang="en-US" dirty="0" smtClean="0"/>
              <a:t>General </a:t>
            </a:r>
            <a:r>
              <a:rPr lang="en-US" dirty="0" err="1" smtClean="0"/>
              <a:t>Labral</a:t>
            </a:r>
            <a:r>
              <a:rPr lang="en-US" dirty="0" smtClean="0"/>
              <a:t> Tears (row 2)</a:t>
            </a:r>
          </a:p>
          <a:p>
            <a:endParaRPr lang="en-US" dirty="0" smtClean="0"/>
          </a:p>
          <a:p>
            <a:endParaRPr lang="en-US" dirty="0" smtClean="0"/>
          </a:p>
          <a:p>
            <a:endParaRPr lang="en-US" dirty="0" smtClean="0"/>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605097491"/>
              </p:ext>
            </p:extLst>
          </p:nvPr>
        </p:nvGraphicFramePr>
        <p:xfrm>
          <a:off x="1066800" y="2362200"/>
          <a:ext cx="7162800" cy="1112520"/>
        </p:xfrm>
        <a:graphic>
          <a:graphicData uri="http://schemas.openxmlformats.org/drawingml/2006/table">
            <a:tbl>
              <a:tblPr firstRow="1" bandRow="1">
                <a:tableStyleId>{5C22544A-7EE6-4342-B048-85BDC9FD1C3A}</a:tableStyleId>
              </a:tblPr>
              <a:tblGrid>
                <a:gridCol w="1790700"/>
                <a:gridCol w="1790700"/>
                <a:gridCol w="1790700"/>
                <a:gridCol w="1790700"/>
              </a:tblGrid>
              <a:tr h="370840">
                <a:tc>
                  <a:txBody>
                    <a:bodyPr/>
                    <a:lstStyle/>
                    <a:p>
                      <a:pPr algn="ctr"/>
                      <a:r>
                        <a:rPr lang="en-US" dirty="0" smtClean="0"/>
                        <a:t>Sensitivity</a:t>
                      </a:r>
                      <a:r>
                        <a:rPr lang="en-US" baseline="0" dirty="0" smtClean="0"/>
                        <a:t> </a:t>
                      </a:r>
                      <a:endParaRPr lang="en-US" dirty="0"/>
                    </a:p>
                  </a:txBody>
                  <a:tcPr/>
                </a:tc>
                <a:tc>
                  <a:txBody>
                    <a:bodyPr/>
                    <a:lstStyle/>
                    <a:p>
                      <a:pPr algn="ctr"/>
                      <a:r>
                        <a:rPr lang="en-US" dirty="0" smtClean="0"/>
                        <a:t>Specificity</a:t>
                      </a:r>
                      <a:endParaRPr lang="en-US" dirty="0"/>
                    </a:p>
                  </a:txBody>
                  <a:tcPr/>
                </a:tc>
                <a:tc>
                  <a:txBody>
                    <a:bodyPr/>
                    <a:lstStyle/>
                    <a:p>
                      <a:pPr algn="ctr"/>
                      <a:r>
                        <a:rPr lang="en-US" dirty="0" smtClean="0"/>
                        <a:t>+LR</a:t>
                      </a:r>
                      <a:endParaRPr lang="en-US" dirty="0"/>
                    </a:p>
                  </a:txBody>
                  <a:tcPr/>
                </a:tc>
                <a:tc>
                  <a:txBody>
                    <a:bodyPr/>
                    <a:lstStyle/>
                    <a:p>
                      <a:pPr algn="ctr"/>
                      <a:r>
                        <a:rPr lang="en-US" dirty="0" smtClean="0"/>
                        <a:t>-LR</a:t>
                      </a:r>
                      <a:endParaRPr lang="en-US" dirty="0"/>
                    </a:p>
                  </a:txBody>
                  <a:tcPr/>
                </a:tc>
              </a:tr>
              <a:tr h="370840">
                <a:tc>
                  <a:txBody>
                    <a:bodyPr/>
                    <a:lstStyle/>
                    <a:p>
                      <a:pPr algn="ctr"/>
                      <a:r>
                        <a:rPr lang="en-US" dirty="0" smtClean="0"/>
                        <a:t>.54</a:t>
                      </a:r>
                      <a:endParaRPr lang="en-US" dirty="0"/>
                    </a:p>
                  </a:txBody>
                  <a:tcPr/>
                </a:tc>
                <a:tc>
                  <a:txBody>
                    <a:bodyPr/>
                    <a:lstStyle/>
                    <a:p>
                      <a:pPr algn="ctr"/>
                      <a:r>
                        <a:rPr lang="en-US" dirty="0" smtClean="0"/>
                        <a:t>.47</a:t>
                      </a:r>
                      <a:endParaRPr lang="en-US" dirty="0"/>
                    </a:p>
                  </a:txBody>
                  <a:tcPr/>
                </a:tc>
                <a:tc>
                  <a:txBody>
                    <a:bodyPr/>
                    <a:lstStyle/>
                    <a:p>
                      <a:pPr algn="ctr"/>
                      <a:r>
                        <a:rPr lang="en-US" dirty="0" smtClean="0"/>
                        <a:t>1.01</a:t>
                      </a:r>
                      <a:endParaRPr lang="en-US" dirty="0"/>
                    </a:p>
                  </a:txBody>
                  <a:tcPr/>
                </a:tc>
                <a:tc>
                  <a:txBody>
                    <a:bodyPr/>
                    <a:lstStyle/>
                    <a:p>
                      <a:pPr algn="ctr"/>
                      <a:r>
                        <a:rPr lang="en-US" dirty="0" smtClean="0"/>
                        <a:t>.98</a:t>
                      </a:r>
                      <a:endParaRPr lang="en-US" dirty="0"/>
                    </a:p>
                  </a:txBody>
                  <a:tcPr/>
                </a:tc>
              </a:tr>
              <a:tr h="370840">
                <a:tc>
                  <a:txBody>
                    <a:bodyPr/>
                    <a:lstStyle/>
                    <a:p>
                      <a:pPr algn="ctr"/>
                      <a:r>
                        <a:rPr lang="en-US" dirty="0" smtClean="0"/>
                        <a:t>.63</a:t>
                      </a:r>
                      <a:endParaRPr lang="en-US" dirty="0"/>
                    </a:p>
                  </a:txBody>
                  <a:tcPr/>
                </a:tc>
                <a:tc>
                  <a:txBody>
                    <a:bodyPr/>
                    <a:lstStyle/>
                    <a:p>
                      <a:pPr algn="ctr"/>
                      <a:r>
                        <a:rPr lang="en-US" dirty="0" smtClean="0"/>
                        <a:t>.73</a:t>
                      </a:r>
                      <a:endParaRPr lang="en-US" dirty="0"/>
                    </a:p>
                  </a:txBody>
                  <a:tcPr/>
                </a:tc>
                <a:tc>
                  <a:txBody>
                    <a:bodyPr/>
                    <a:lstStyle/>
                    <a:p>
                      <a:pPr algn="ctr"/>
                      <a:r>
                        <a:rPr lang="en-US" dirty="0" smtClean="0"/>
                        <a:t>2.33</a:t>
                      </a:r>
                      <a:endParaRPr lang="en-US" dirty="0"/>
                    </a:p>
                  </a:txBody>
                  <a:tcPr/>
                </a:tc>
                <a:tc>
                  <a:txBody>
                    <a:bodyPr/>
                    <a:lstStyle/>
                    <a:p>
                      <a:pPr algn="ctr"/>
                      <a:r>
                        <a:rPr lang="en-US" dirty="0" smtClean="0"/>
                        <a:t>.51</a:t>
                      </a:r>
                      <a:endParaRPr lang="en-US" dirty="0"/>
                    </a:p>
                  </a:txBody>
                  <a:tcPr/>
                </a:tc>
              </a:tr>
            </a:tbl>
          </a:graphicData>
        </a:graphic>
      </p:graphicFrame>
      <p:sp>
        <p:nvSpPr>
          <p:cNvPr id="9" name="TextBox 8"/>
          <p:cNvSpPr txBox="1"/>
          <p:nvPr/>
        </p:nvSpPr>
        <p:spPr>
          <a:xfrm>
            <a:off x="914400" y="5791200"/>
            <a:ext cx="6477000" cy="677108"/>
          </a:xfrm>
          <a:prstGeom prst="rect">
            <a:avLst/>
          </a:prstGeom>
          <a:noFill/>
        </p:spPr>
        <p:txBody>
          <a:bodyPr wrap="square" rtlCol="0">
            <a:spAutoFit/>
          </a:bodyPr>
          <a:lstStyle/>
          <a:p>
            <a:r>
              <a:rPr lang="en-US" sz="1000" dirty="0"/>
              <a:t>Guanche CA, Jones DC. Clinical testing for tears of the </a:t>
            </a:r>
            <a:r>
              <a:rPr lang="en-US" sz="1000" dirty="0" err="1"/>
              <a:t>glenoid</a:t>
            </a:r>
            <a:r>
              <a:rPr lang="en-US" sz="1000" dirty="0"/>
              <a:t> labrum. Arthroscopy. 2003 May-Jun;19(5):517-23.</a:t>
            </a:r>
          </a:p>
          <a:p>
            <a:endParaRPr lang="en-US" dirty="0"/>
          </a:p>
        </p:txBody>
      </p:sp>
    </p:spTree>
    <p:custDataLst>
      <p:tags r:id="rId1"/>
    </p:custDataLst>
    <p:extLst>
      <p:ext uri="{BB962C8B-B14F-4D97-AF65-F5344CB8AC3E}">
        <p14:creationId xmlns:p14="http://schemas.microsoft.com/office/powerpoint/2010/main" val="394221705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Sections</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a:t>Section 1 – Understanding Psychometric Properties of Special Tests</a:t>
            </a:r>
          </a:p>
          <a:p>
            <a:pPr lvl="0"/>
            <a:r>
              <a:rPr lang="en-US" dirty="0"/>
              <a:t>Section 2 – Special Tests of the Shoulder</a:t>
            </a:r>
          </a:p>
          <a:p>
            <a:pPr lvl="0"/>
            <a:r>
              <a:rPr lang="en-US" dirty="0"/>
              <a:t>Section 3 – Understanding Clinical Prediction Rules</a:t>
            </a:r>
          </a:p>
          <a:p>
            <a:pPr lvl="0"/>
            <a:r>
              <a:rPr lang="en-US" dirty="0"/>
              <a:t>Section 4 – Clinical Prediction Rules of the Shoulder</a:t>
            </a:r>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5867692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3" presetClass="exit" presetSubtype="10" fill="hold" grpId="0" nodeType="withEffect">
                                  <p:stCondLst>
                                    <p:cond delay="0"/>
                                  </p:stCondLst>
                                  <p:childTnLst>
                                    <p:animEffect transition="out" filter="blinds(horizontal)">
                                      <p:cBhvr>
                                        <p:cTn id="14" dur="500"/>
                                        <p:tgtEl>
                                          <p:spTgt spid="5">
                                            <p:txEl>
                                              <p:pRg st="2" end="2"/>
                                            </p:txEl>
                                          </p:spTgt>
                                        </p:tgtEl>
                                      </p:cBhvr>
                                    </p:animEffect>
                                    <p:set>
                                      <p:cBhvr>
                                        <p:cTn id="15" dur="1" fill="hold">
                                          <p:stCondLst>
                                            <p:cond delay="499"/>
                                          </p:stCondLst>
                                        </p:cTn>
                                        <p:tgtEl>
                                          <p:spTgt spid="5">
                                            <p:txEl>
                                              <p:pRg st="2" end="2"/>
                                            </p:txEl>
                                          </p:spTgt>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5">
                                            <p:txEl>
                                              <p:pRg st="3" end="3"/>
                                            </p:txEl>
                                          </p:spTgt>
                                        </p:tgtEl>
                                      </p:cBhvr>
                                    </p:animEffect>
                                    <p:set>
                                      <p:cBhvr>
                                        <p:cTn id="18" dur="1" fill="hold">
                                          <p:stCondLst>
                                            <p:cond delay="499"/>
                                          </p:stCondLst>
                                        </p:cTn>
                                        <p:tgtEl>
                                          <p:spTgt spid="5">
                                            <p:txEl>
                                              <p:pRg st="3" end="3"/>
                                            </p:txEl>
                                          </p:spTgt>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5">
                                            <p:txEl>
                                              <p:pRg st="0" end="0"/>
                                            </p:txEl>
                                          </p:spTgt>
                                        </p:tgtEl>
                                      </p:cBhvr>
                                    </p:animEffect>
                                    <p:set>
                                      <p:cBhvr>
                                        <p:cTn id="21" dur="1" fill="hold">
                                          <p:stCondLst>
                                            <p:cond delay="499"/>
                                          </p:stCondLst>
                                        </p:cTn>
                                        <p:tgtEl>
                                          <p:spTgt spid="5">
                                            <p:txEl>
                                              <p:pRg st="0" end="0"/>
                                            </p:txEl>
                                          </p:spTgt>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Special Tests – House Cleaning</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You will notice that the same test is often used for different conditions (are these test likely to be specific)</a:t>
            </a:r>
          </a:p>
          <a:p>
            <a:pPr lvl="0"/>
            <a:r>
              <a:rPr lang="en-US" dirty="0" smtClean="0"/>
              <a:t>Relatively few studies report reliability statistics (Not Reported – NR)</a:t>
            </a:r>
          </a:p>
          <a:p>
            <a:pPr lvl="0"/>
            <a:r>
              <a:rPr lang="en-US" dirty="0" smtClean="0"/>
              <a:t>Most of the charts are adaptations from Cook and </a:t>
            </a:r>
            <a:r>
              <a:rPr lang="en-US" dirty="0" err="1" smtClean="0"/>
              <a:t>Hegedus</a:t>
            </a:r>
            <a:r>
              <a:rPr lang="en-US" dirty="0" smtClean="0"/>
              <a:t> (2012)</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136126714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The Purpose of Special Tests</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Part of the overall scheme for physical examination</a:t>
            </a:r>
          </a:p>
          <a:p>
            <a:pPr lvl="0"/>
            <a:r>
              <a:rPr lang="en-US" dirty="0" smtClean="0"/>
              <a:t>Can be used at the beginning of the examination as a screening test</a:t>
            </a:r>
            <a:r>
              <a:rPr lang="en-US" baseline="30000" dirty="0" smtClean="0"/>
              <a:t>1</a:t>
            </a:r>
            <a:r>
              <a:rPr lang="en-US" dirty="0" smtClean="0"/>
              <a:t> </a:t>
            </a:r>
          </a:p>
          <a:p>
            <a:pPr lvl="0"/>
            <a:r>
              <a:rPr lang="en-US" dirty="0" smtClean="0"/>
              <a:t>Can be used at the end of an examination as a diagnostic test</a:t>
            </a:r>
            <a:r>
              <a:rPr lang="en-US" baseline="30000" dirty="0" smtClean="0"/>
              <a:t>1</a:t>
            </a:r>
            <a:endParaRPr lang="en-US" dirty="0" smtClean="0"/>
          </a:p>
          <a:p>
            <a:pPr lvl="0"/>
            <a:r>
              <a:rPr lang="en-US" dirty="0" smtClean="0"/>
              <a:t>Helps to modify pretest probability into an estimate of posttest accuracy</a:t>
            </a:r>
            <a:r>
              <a:rPr lang="en-US" baseline="30000" dirty="0" smtClean="0"/>
              <a:t>2</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5867400"/>
            <a:ext cx="6934200" cy="984885"/>
          </a:xfrm>
          <a:prstGeom prst="rect">
            <a:avLst/>
          </a:prstGeom>
          <a:noFill/>
        </p:spPr>
        <p:txBody>
          <a:bodyPr wrap="square" rtlCol="0">
            <a:spAutoFit/>
          </a:bodyPr>
          <a:lstStyle/>
          <a:p>
            <a:r>
              <a:rPr lang="en-US" sz="1000" dirty="0" smtClean="0"/>
              <a:t>1. </a:t>
            </a:r>
            <a:r>
              <a:rPr lang="en-US" sz="1000" dirty="0"/>
              <a:t>Cook CE, </a:t>
            </a:r>
            <a:r>
              <a:rPr lang="en-US" sz="1000" dirty="0" err="1"/>
              <a:t>Hegedus</a:t>
            </a:r>
            <a:r>
              <a:rPr lang="en-US" sz="1000" dirty="0"/>
              <a:t> EJ. Orthopedic Physical Examination Test: An Evidence-Based Approach. 2</a:t>
            </a:r>
            <a:r>
              <a:rPr lang="en-US" sz="1000" baseline="30000" dirty="0"/>
              <a:t>nd</a:t>
            </a:r>
            <a:r>
              <a:rPr lang="en-US" sz="1000" dirty="0"/>
              <a:t> Ed. Upper Saddle River, NJ: Pearson Education </a:t>
            </a:r>
            <a:r>
              <a:rPr lang="en-US" sz="1000" dirty="0" err="1"/>
              <a:t>Inc</a:t>
            </a:r>
            <a:r>
              <a:rPr lang="en-US" sz="1000" dirty="0"/>
              <a:t>; 2013, 2008.</a:t>
            </a:r>
          </a:p>
          <a:p>
            <a:endParaRPr lang="en-US" sz="1000" dirty="0" smtClean="0"/>
          </a:p>
          <a:p>
            <a:r>
              <a:rPr lang="en-US" sz="1000" dirty="0" smtClean="0"/>
              <a:t>2. Fagan </a:t>
            </a:r>
            <a:r>
              <a:rPr lang="en-US" sz="1000" dirty="0"/>
              <a:t>TJ. Letter: </a:t>
            </a:r>
            <a:r>
              <a:rPr lang="en-US" sz="1000" dirty="0" err="1"/>
              <a:t>Nomogram</a:t>
            </a:r>
            <a:r>
              <a:rPr lang="en-US" sz="1000" dirty="0"/>
              <a:t> for Bayes theorem. New England Journal of Medicine. 1975;293:257. </a:t>
            </a:r>
          </a:p>
          <a:p>
            <a:endParaRPr lang="en-US" dirty="0"/>
          </a:p>
        </p:txBody>
      </p:sp>
    </p:spTree>
    <p:custDataLst>
      <p:tags r:id="rId1"/>
    </p:custDataLst>
    <p:extLst>
      <p:ext uri="{BB962C8B-B14F-4D97-AF65-F5344CB8AC3E}">
        <p14:creationId xmlns:p14="http://schemas.microsoft.com/office/powerpoint/2010/main" val="242300880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Sub Acromial Impingement</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err="1" smtClean="0"/>
              <a:t>Neer</a:t>
            </a:r>
            <a:r>
              <a:rPr lang="en-US" dirty="0" smtClean="0"/>
              <a:t> Test</a:t>
            </a:r>
          </a:p>
          <a:p>
            <a:pPr lvl="0"/>
            <a:r>
              <a:rPr lang="en-US" dirty="0" smtClean="0"/>
              <a:t>Hawkins-Kennedy Test</a:t>
            </a:r>
          </a:p>
          <a:p>
            <a:pPr lvl="0"/>
            <a:r>
              <a:rPr lang="en-US" dirty="0" err="1" smtClean="0"/>
              <a:t>Yocum</a:t>
            </a:r>
            <a:endParaRPr lang="en-US" dirty="0" smtClean="0"/>
          </a:p>
          <a:p>
            <a:pPr lvl="0"/>
            <a:r>
              <a:rPr lang="en-US" dirty="0" smtClean="0"/>
              <a:t>Internal Rotation Resisted Strength Test (IRRST)</a:t>
            </a:r>
          </a:p>
          <a:p>
            <a:pPr lvl="0"/>
            <a:endParaRPr lang="en-US"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118219211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720968"/>
          </a:xfrm>
        </p:spPr>
        <p:txBody>
          <a:bodyPr>
            <a:normAutofit fontScale="90000"/>
          </a:bodyPr>
          <a:lstStyle/>
          <a:p>
            <a:pPr algn="ctr"/>
            <a:r>
              <a:rPr lang="en-US" dirty="0" err="1" smtClean="0"/>
              <a:t>Neer</a:t>
            </a:r>
            <a:r>
              <a:rPr lang="en-US" dirty="0" smtClean="0"/>
              <a:t>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82576"/>
              </p:ext>
            </p:extLst>
          </p:nvPr>
        </p:nvGraphicFramePr>
        <p:xfrm>
          <a:off x="609600" y="914400"/>
          <a:ext cx="8381999" cy="5725160"/>
        </p:xfrm>
        <a:graphic>
          <a:graphicData uri="http://schemas.openxmlformats.org/drawingml/2006/table">
            <a:tbl>
              <a:tblPr firstRow="1" bandRow="1">
                <a:tableStyleId>{5C22544A-7EE6-4342-B048-85BDC9FD1C3A}</a:tableStyleId>
              </a:tblPr>
              <a:tblGrid>
                <a:gridCol w="2688565"/>
                <a:gridCol w="1107056"/>
                <a:gridCol w="1186132"/>
                <a:gridCol w="1186132"/>
                <a:gridCol w="613915"/>
                <a:gridCol w="651292"/>
                <a:gridCol w="948907"/>
              </a:tblGrid>
              <a:tr h="370840">
                <a:tc>
                  <a:txBody>
                    <a:bodyPr/>
                    <a:lstStyle/>
                    <a:p>
                      <a:pPr algn="ctr"/>
                      <a:r>
                        <a:rPr lang="en-US" sz="1400" dirty="0" smtClean="0"/>
                        <a:t>Study</a:t>
                      </a:r>
                      <a:endParaRPr lang="en-US" sz="1400" dirty="0"/>
                    </a:p>
                  </a:txBody>
                  <a:tcPr/>
                </a:tc>
                <a:tc>
                  <a:txBody>
                    <a:bodyPr/>
                    <a:lstStyle/>
                    <a:p>
                      <a:pPr algn="ctr"/>
                      <a:r>
                        <a:rPr lang="en-US" sz="1400" dirty="0" smtClean="0"/>
                        <a:t>Reliability</a:t>
                      </a:r>
                      <a:endParaRPr lang="en-US" sz="1400" dirty="0"/>
                    </a:p>
                  </a:txBody>
                  <a:tcPr/>
                </a:tc>
                <a:tc>
                  <a:txBody>
                    <a:bodyPr/>
                    <a:lstStyle/>
                    <a:p>
                      <a:pPr algn="ctr"/>
                      <a:r>
                        <a:rPr lang="en-US" sz="1400" dirty="0" smtClean="0"/>
                        <a:t>Sensitivity</a:t>
                      </a:r>
                      <a:endParaRPr lang="en-US" sz="1400" dirty="0"/>
                    </a:p>
                  </a:txBody>
                  <a:tcPr/>
                </a:tc>
                <a:tc>
                  <a:txBody>
                    <a:bodyPr/>
                    <a:lstStyle/>
                    <a:p>
                      <a:pPr algn="ctr"/>
                      <a:r>
                        <a:rPr lang="en-US" sz="1400" dirty="0" smtClean="0"/>
                        <a:t>Specificity</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QUADAS</a:t>
                      </a:r>
                      <a:endParaRPr lang="en-US" sz="1400" dirty="0"/>
                    </a:p>
                  </a:txBody>
                  <a:tcPr/>
                </a:tc>
              </a:tr>
              <a:tr h="370840">
                <a:tc>
                  <a:txBody>
                    <a:bodyPr/>
                    <a:lstStyle/>
                    <a:p>
                      <a:r>
                        <a:rPr lang="en-US" sz="1600" b="0" dirty="0" smtClean="0"/>
                        <a:t>MacDonald</a:t>
                      </a:r>
                      <a:r>
                        <a:rPr lang="en-US" sz="1600" b="0" baseline="0" dirty="0" smtClean="0"/>
                        <a:t> (2000) -</a:t>
                      </a:r>
                    </a:p>
                    <a:p>
                      <a:r>
                        <a:rPr lang="en-US" sz="1600" b="0" baseline="0" dirty="0" smtClean="0"/>
                        <a:t>Sub Acromial Bursitis </a:t>
                      </a:r>
                    </a:p>
                    <a:p>
                      <a:r>
                        <a:rPr lang="en-US" sz="1600" b="0" baseline="0" dirty="0" smtClean="0"/>
                        <a:t>Rotator Cuff Tear</a:t>
                      </a:r>
                      <a:endParaRPr lang="en-US" sz="1600" b="0" dirty="0"/>
                    </a:p>
                  </a:txBody>
                  <a:tcPr/>
                </a:tc>
                <a:tc>
                  <a:txBody>
                    <a:bodyPr/>
                    <a:lstStyle/>
                    <a:p>
                      <a:pPr algn="ctr"/>
                      <a:endParaRPr lang="en-US" sz="1600" b="0" dirty="0" smtClean="0"/>
                    </a:p>
                    <a:p>
                      <a:pPr algn="ctr"/>
                      <a:r>
                        <a:rPr lang="en-US" sz="1600" b="0" dirty="0" smtClean="0"/>
                        <a:t>NR</a:t>
                      </a:r>
                    </a:p>
                    <a:p>
                      <a:pPr algn="ctr"/>
                      <a:r>
                        <a:rPr lang="en-US" sz="1600" b="0" dirty="0" smtClean="0"/>
                        <a:t>NR</a:t>
                      </a:r>
                      <a:endParaRPr lang="en-US" sz="1600" b="0" dirty="0"/>
                    </a:p>
                  </a:txBody>
                  <a:tcPr/>
                </a:tc>
                <a:tc>
                  <a:txBody>
                    <a:bodyPr/>
                    <a:lstStyle/>
                    <a:p>
                      <a:pPr algn="ctr"/>
                      <a:endParaRPr lang="en-US" sz="1600" b="0" dirty="0" smtClean="0"/>
                    </a:p>
                    <a:p>
                      <a:pPr algn="ctr"/>
                      <a:r>
                        <a:rPr lang="en-US" sz="1600" b="0" dirty="0" smtClean="0"/>
                        <a:t>75</a:t>
                      </a:r>
                    </a:p>
                    <a:p>
                      <a:pPr algn="ctr"/>
                      <a:r>
                        <a:rPr lang="en-US" sz="1600" b="0" dirty="0" smtClean="0"/>
                        <a:t>83</a:t>
                      </a:r>
                      <a:endParaRPr lang="en-US" sz="1600" b="0" dirty="0"/>
                    </a:p>
                  </a:txBody>
                  <a:tcPr/>
                </a:tc>
                <a:tc>
                  <a:txBody>
                    <a:bodyPr/>
                    <a:lstStyle/>
                    <a:p>
                      <a:pPr algn="ctr"/>
                      <a:endParaRPr lang="en-US" sz="1600" b="0" dirty="0" smtClean="0"/>
                    </a:p>
                    <a:p>
                      <a:pPr algn="ctr"/>
                      <a:r>
                        <a:rPr lang="en-US" sz="1600" b="0" dirty="0" smtClean="0"/>
                        <a:t>48</a:t>
                      </a:r>
                    </a:p>
                    <a:p>
                      <a:pPr algn="ctr"/>
                      <a:r>
                        <a:rPr lang="en-US" sz="1600" b="0" dirty="0" smtClean="0"/>
                        <a:t>51</a:t>
                      </a:r>
                      <a:endParaRPr lang="en-US" sz="1600" b="0" dirty="0"/>
                    </a:p>
                  </a:txBody>
                  <a:tcPr/>
                </a:tc>
                <a:tc>
                  <a:txBody>
                    <a:bodyPr/>
                    <a:lstStyle/>
                    <a:p>
                      <a:pPr algn="ctr"/>
                      <a:endParaRPr lang="en-US" sz="1600" b="0" dirty="0" smtClean="0"/>
                    </a:p>
                    <a:p>
                      <a:pPr algn="ctr"/>
                      <a:r>
                        <a:rPr lang="en-US" sz="1600" b="0" dirty="0" smtClean="0"/>
                        <a:t>1.40</a:t>
                      </a:r>
                    </a:p>
                    <a:p>
                      <a:pPr algn="ctr"/>
                      <a:r>
                        <a:rPr lang="en-US" sz="1600" b="0" dirty="0" smtClean="0"/>
                        <a:t>1.69</a:t>
                      </a:r>
                      <a:endParaRPr lang="en-US" sz="1600" b="0" dirty="0"/>
                    </a:p>
                  </a:txBody>
                  <a:tcPr/>
                </a:tc>
                <a:tc>
                  <a:txBody>
                    <a:bodyPr/>
                    <a:lstStyle/>
                    <a:p>
                      <a:pPr algn="ctr"/>
                      <a:endParaRPr lang="en-US" sz="1600" b="0" dirty="0" smtClean="0"/>
                    </a:p>
                    <a:p>
                      <a:pPr algn="ctr"/>
                      <a:r>
                        <a:rPr lang="en-US" sz="1600" b="0" dirty="0" smtClean="0"/>
                        <a:t>0.52</a:t>
                      </a:r>
                    </a:p>
                    <a:p>
                      <a:pPr algn="ctr"/>
                      <a:r>
                        <a:rPr lang="en-US" sz="1600" b="0" dirty="0" smtClean="0"/>
                        <a:t>0.33</a:t>
                      </a:r>
                      <a:endParaRPr lang="en-US" sz="1600" b="0" dirty="0"/>
                    </a:p>
                  </a:txBody>
                  <a:tcPr/>
                </a:tc>
                <a:tc>
                  <a:txBody>
                    <a:bodyPr/>
                    <a:lstStyle/>
                    <a:p>
                      <a:pPr algn="ctr"/>
                      <a:endParaRPr lang="en-US" sz="1600" b="0" dirty="0" smtClean="0"/>
                    </a:p>
                    <a:p>
                      <a:pPr algn="ctr"/>
                      <a:r>
                        <a:rPr lang="en-US" sz="1600" b="0" dirty="0" smtClean="0"/>
                        <a:t>7</a:t>
                      </a:r>
                    </a:p>
                    <a:p>
                      <a:pPr algn="ctr"/>
                      <a:r>
                        <a:rPr lang="en-US" sz="1600" b="0" dirty="0" smtClean="0"/>
                        <a:t>7</a:t>
                      </a:r>
                      <a:endParaRPr lang="en-US" sz="1600" b="0" dirty="0"/>
                    </a:p>
                  </a:txBody>
                  <a:tcPr/>
                </a:tc>
              </a:tr>
              <a:tr h="370840">
                <a:tc>
                  <a:txBody>
                    <a:bodyPr/>
                    <a:lstStyle/>
                    <a:p>
                      <a:r>
                        <a:rPr lang="en-US" sz="1600" b="1" dirty="0" smtClean="0"/>
                        <a:t>Park (2005)</a:t>
                      </a:r>
                      <a:r>
                        <a:rPr lang="en-US" sz="1600" b="1" baseline="0" dirty="0" smtClean="0"/>
                        <a:t> </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68</a:t>
                      </a:r>
                      <a:endParaRPr lang="en-US" sz="1600" b="1" dirty="0"/>
                    </a:p>
                  </a:txBody>
                  <a:tcPr/>
                </a:tc>
                <a:tc>
                  <a:txBody>
                    <a:bodyPr/>
                    <a:lstStyle/>
                    <a:p>
                      <a:pPr algn="ctr"/>
                      <a:r>
                        <a:rPr lang="en-US" sz="1600" b="1" dirty="0" smtClean="0"/>
                        <a:t>69</a:t>
                      </a:r>
                      <a:endParaRPr lang="en-US" sz="1600" b="1" dirty="0"/>
                    </a:p>
                  </a:txBody>
                  <a:tcPr/>
                </a:tc>
                <a:tc>
                  <a:txBody>
                    <a:bodyPr/>
                    <a:lstStyle/>
                    <a:p>
                      <a:pPr algn="ctr"/>
                      <a:r>
                        <a:rPr lang="en-US" sz="1600" b="1" dirty="0" smtClean="0"/>
                        <a:t>2.20</a:t>
                      </a:r>
                      <a:endParaRPr lang="en-US" sz="1600" b="1" dirty="0"/>
                    </a:p>
                  </a:txBody>
                  <a:tcPr/>
                </a:tc>
                <a:tc>
                  <a:txBody>
                    <a:bodyPr/>
                    <a:lstStyle/>
                    <a:p>
                      <a:pPr algn="ctr"/>
                      <a:r>
                        <a:rPr lang="en-US" sz="1600" b="1" dirty="0" smtClean="0"/>
                        <a:t>0.02</a:t>
                      </a:r>
                      <a:endParaRPr lang="en-US" sz="1600" b="1" dirty="0"/>
                    </a:p>
                  </a:txBody>
                  <a:tcPr/>
                </a:tc>
                <a:tc>
                  <a:txBody>
                    <a:bodyPr/>
                    <a:lstStyle/>
                    <a:p>
                      <a:pPr algn="ctr"/>
                      <a:r>
                        <a:rPr lang="en-US" sz="1600" b="1" dirty="0" smtClean="0"/>
                        <a:t>10</a:t>
                      </a:r>
                      <a:endParaRPr lang="en-US" sz="1600" b="1" dirty="0"/>
                    </a:p>
                  </a:txBody>
                  <a:tcPr/>
                </a:tc>
              </a:tr>
              <a:tr h="370840">
                <a:tc>
                  <a:txBody>
                    <a:bodyPr/>
                    <a:lstStyle/>
                    <a:p>
                      <a:r>
                        <a:rPr lang="en-US" sz="1600" dirty="0" err="1" smtClean="0"/>
                        <a:t>Calis</a:t>
                      </a:r>
                      <a:r>
                        <a:rPr lang="en-US" sz="1600" dirty="0" smtClean="0"/>
                        <a:t> (2000)</a:t>
                      </a:r>
                      <a:endParaRPr lang="en-US" sz="1600" dirty="0"/>
                    </a:p>
                  </a:txBody>
                  <a:tcPr/>
                </a:tc>
                <a:tc>
                  <a:txBody>
                    <a:bodyPr/>
                    <a:lstStyle/>
                    <a:p>
                      <a:pPr algn="ctr"/>
                      <a:r>
                        <a:rPr lang="en-US" sz="1600" dirty="0" smtClean="0"/>
                        <a:t>NR</a:t>
                      </a:r>
                      <a:endParaRPr lang="en-US" sz="1600" dirty="0"/>
                    </a:p>
                  </a:txBody>
                  <a:tcPr/>
                </a:tc>
                <a:tc>
                  <a:txBody>
                    <a:bodyPr/>
                    <a:lstStyle/>
                    <a:p>
                      <a:pPr algn="ctr"/>
                      <a:r>
                        <a:rPr lang="en-US" sz="1600" dirty="0" smtClean="0"/>
                        <a:t>89</a:t>
                      </a:r>
                      <a:endParaRPr lang="en-US" sz="1600" dirty="0"/>
                    </a:p>
                  </a:txBody>
                  <a:tcPr/>
                </a:tc>
                <a:tc>
                  <a:txBody>
                    <a:bodyPr/>
                    <a:lstStyle/>
                    <a:p>
                      <a:pPr algn="ctr"/>
                      <a:r>
                        <a:rPr lang="en-US" sz="1600" dirty="0" smtClean="0"/>
                        <a:t>31</a:t>
                      </a:r>
                      <a:endParaRPr lang="en-US" sz="1600" dirty="0"/>
                    </a:p>
                  </a:txBody>
                  <a:tcPr/>
                </a:tc>
                <a:tc>
                  <a:txBody>
                    <a:bodyPr/>
                    <a:lstStyle/>
                    <a:p>
                      <a:pPr algn="ctr"/>
                      <a:r>
                        <a:rPr lang="en-US" sz="1600" dirty="0" smtClean="0"/>
                        <a:t>1.28</a:t>
                      </a:r>
                      <a:endParaRPr lang="en-US" sz="1600" dirty="0"/>
                    </a:p>
                  </a:txBody>
                  <a:tcPr/>
                </a:tc>
                <a:tc>
                  <a:txBody>
                    <a:bodyPr/>
                    <a:lstStyle/>
                    <a:p>
                      <a:pPr algn="ctr"/>
                      <a:r>
                        <a:rPr lang="en-US" sz="1600" dirty="0" smtClean="0"/>
                        <a:t>0.35</a:t>
                      </a:r>
                      <a:endParaRPr lang="en-US" sz="1600" dirty="0"/>
                    </a:p>
                  </a:txBody>
                  <a:tcPr/>
                </a:tc>
                <a:tc>
                  <a:txBody>
                    <a:bodyPr/>
                    <a:lstStyle/>
                    <a:p>
                      <a:pPr algn="ctr"/>
                      <a:r>
                        <a:rPr lang="en-US" sz="1600" dirty="0" smtClean="0"/>
                        <a:t>8</a:t>
                      </a:r>
                      <a:endParaRPr lang="en-US" sz="1600" dirty="0"/>
                    </a:p>
                  </a:txBody>
                  <a:tcPr/>
                </a:tc>
              </a:tr>
              <a:tr h="370840">
                <a:tc>
                  <a:txBody>
                    <a:bodyPr/>
                    <a:lstStyle/>
                    <a:p>
                      <a:r>
                        <a:rPr lang="en-US" sz="1600" dirty="0" smtClean="0"/>
                        <a:t>Parentis (2002) – SLAP</a:t>
                      </a:r>
                      <a:endParaRPr lang="en-US" sz="1600" dirty="0"/>
                    </a:p>
                  </a:txBody>
                  <a:tcPr/>
                </a:tc>
                <a:tc>
                  <a:txBody>
                    <a:bodyPr/>
                    <a:lstStyle/>
                    <a:p>
                      <a:pPr algn="ctr"/>
                      <a:r>
                        <a:rPr lang="en-US" sz="1600" dirty="0" smtClean="0"/>
                        <a:t>NR </a:t>
                      </a:r>
                      <a:endParaRPr lang="en-US" sz="1600" dirty="0"/>
                    </a:p>
                  </a:txBody>
                  <a:tcPr/>
                </a:tc>
                <a:tc>
                  <a:txBody>
                    <a:bodyPr/>
                    <a:lstStyle/>
                    <a:p>
                      <a:pPr algn="ctr"/>
                      <a:r>
                        <a:rPr lang="en-US" sz="1600" dirty="0" smtClean="0"/>
                        <a:t>48</a:t>
                      </a:r>
                      <a:endParaRPr lang="en-US" sz="1600" dirty="0"/>
                    </a:p>
                  </a:txBody>
                  <a:tcPr/>
                </a:tc>
                <a:tc>
                  <a:txBody>
                    <a:bodyPr/>
                    <a:lstStyle/>
                    <a:p>
                      <a:pPr algn="ctr"/>
                      <a:r>
                        <a:rPr lang="en-US" sz="1600" dirty="0" smtClean="0"/>
                        <a:t>51</a:t>
                      </a:r>
                      <a:endParaRPr lang="en-US" sz="1600" dirty="0"/>
                    </a:p>
                  </a:txBody>
                  <a:tcPr/>
                </a:tc>
                <a:tc>
                  <a:txBody>
                    <a:bodyPr/>
                    <a:lstStyle/>
                    <a:p>
                      <a:pPr algn="ctr"/>
                      <a:r>
                        <a:rPr lang="en-US" sz="1600" dirty="0" smtClean="0"/>
                        <a:t>0.98</a:t>
                      </a:r>
                      <a:endParaRPr lang="en-US" sz="1600" dirty="0"/>
                    </a:p>
                  </a:txBody>
                  <a:tcPr/>
                </a:tc>
                <a:tc>
                  <a:txBody>
                    <a:bodyPr/>
                    <a:lstStyle/>
                    <a:p>
                      <a:pPr algn="ctr"/>
                      <a:r>
                        <a:rPr lang="en-US" sz="1600" dirty="0" smtClean="0"/>
                        <a:t>1.02</a:t>
                      </a:r>
                      <a:endParaRPr lang="en-US" sz="1600" dirty="0"/>
                    </a:p>
                  </a:txBody>
                  <a:tcPr/>
                </a:tc>
                <a:tc>
                  <a:txBody>
                    <a:bodyPr/>
                    <a:lstStyle/>
                    <a:p>
                      <a:pPr algn="ctr"/>
                      <a:r>
                        <a:rPr lang="en-US" sz="1600" dirty="0" smtClean="0"/>
                        <a:t>5</a:t>
                      </a:r>
                      <a:endParaRPr lang="en-US" sz="1600" dirty="0"/>
                    </a:p>
                  </a:txBody>
                  <a:tcPr/>
                </a:tc>
              </a:tr>
              <a:tr h="370840">
                <a:tc>
                  <a:txBody>
                    <a:bodyPr/>
                    <a:lstStyle/>
                    <a:p>
                      <a:r>
                        <a:rPr lang="en-US" sz="1600" dirty="0" err="1" smtClean="0"/>
                        <a:t>Bak</a:t>
                      </a:r>
                      <a:r>
                        <a:rPr lang="en-US" sz="1600" dirty="0" smtClean="0"/>
                        <a:t> &amp; </a:t>
                      </a:r>
                      <a:r>
                        <a:rPr lang="en-US" sz="1600" dirty="0" err="1" smtClean="0"/>
                        <a:t>Fauno</a:t>
                      </a:r>
                      <a:r>
                        <a:rPr lang="en-US" sz="1600" dirty="0" smtClean="0"/>
                        <a:t> (1997)</a:t>
                      </a:r>
                      <a:endParaRPr lang="en-US" sz="1600" dirty="0"/>
                    </a:p>
                  </a:txBody>
                  <a:tcPr/>
                </a:tc>
                <a:tc>
                  <a:txBody>
                    <a:bodyPr/>
                    <a:lstStyle/>
                    <a:p>
                      <a:pPr algn="ctr"/>
                      <a:r>
                        <a:rPr lang="en-US" sz="1600" dirty="0" smtClean="0"/>
                        <a:t>NR</a:t>
                      </a:r>
                      <a:endParaRPr lang="en-US" sz="1600" dirty="0"/>
                    </a:p>
                  </a:txBody>
                  <a:tcPr/>
                </a:tc>
                <a:tc>
                  <a:txBody>
                    <a:bodyPr/>
                    <a:lstStyle/>
                    <a:p>
                      <a:pPr algn="ctr"/>
                      <a:r>
                        <a:rPr lang="en-US" sz="1600" dirty="0" smtClean="0"/>
                        <a:t>39</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NR</a:t>
                      </a:r>
                      <a:endParaRPr lang="en-US" sz="1600" dirty="0"/>
                    </a:p>
                  </a:txBody>
                  <a:tcPr/>
                </a:tc>
                <a:tc>
                  <a:txBody>
                    <a:bodyPr/>
                    <a:lstStyle/>
                    <a:p>
                      <a:pPr algn="ctr"/>
                      <a:r>
                        <a:rPr lang="en-US" sz="1600" dirty="0" smtClean="0"/>
                        <a:t>NR</a:t>
                      </a:r>
                      <a:endParaRPr lang="en-US" sz="1600" dirty="0"/>
                    </a:p>
                  </a:txBody>
                  <a:tcPr/>
                </a:tc>
                <a:tc>
                  <a:txBody>
                    <a:bodyPr/>
                    <a:lstStyle/>
                    <a:p>
                      <a:pPr algn="ctr"/>
                      <a:r>
                        <a:rPr lang="en-US" sz="1600" dirty="0" smtClean="0"/>
                        <a:t>6</a:t>
                      </a:r>
                      <a:endParaRPr lang="en-US" sz="1600" dirty="0"/>
                    </a:p>
                  </a:txBody>
                  <a:tcPr/>
                </a:tc>
              </a:tr>
              <a:tr h="370840">
                <a:tc>
                  <a:txBody>
                    <a:bodyPr/>
                    <a:lstStyle/>
                    <a:p>
                      <a:r>
                        <a:rPr lang="en-US" sz="1600" b="1" dirty="0" smtClean="0"/>
                        <a:t>Nakagawa (2005) – SLAP</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33</a:t>
                      </a:r>
                      <a:endParaRPr lang="en-US" sz="1600" b="1" dirty="0"/>
                    </a:p>
                  </a:txBody>
                  <a:tcPr/>
                </a:tc>
                <a:tc>
                  <a:txBody>
                    <a:bodyPr/>
                    <a:lstStyle/>
                    <a:p>
                      <a:pPr algn="ctr"/>
                      <a:r>
                        <a:rPr lang="en-US" sz="1600" b="1" dirty="0" smtClean="0"/>
                        <a:t>60</a:t>
                      </a:r>
                      <a:endParaRPr lang="en-US" sz="1600" b="1" dirty="0"/>
                    </a:p>
                  </a:txBody>
                  <a:tcPr/>
                </a:tc>
                <a:tc>
                  <a:txBody>
                    <a:bodyPr/>
                    <a:lstStyle/>
                    <a:p>
                      <a:pPr algn="ctr"/>
                      <a:r>
                        <a:rPr lang="en-US" sz="1600" b="1" dirty="0" smtClean="0"/>
                        <a:t>.83</a:t>
                      </a:r>
                      <a:endParaRPr lang="en-US" sz="1600" b="1" dirty="0"/>
                    </a:p>
                  </a:txBody>
                  <a:tcPr/>
                </a:tc>
                <a:tc>
                  <a:txBody>
                    <a:bodyPr/>
                    <a:lstStyle/>
                    <a:p>
                      <a:pPr algn="ctr"/>
                      <a:r>
                        <a:rPr lang="en-US" sz="1600" b="1" dirty="0" smtClean="0"/>
                        <a:t>1.11</a:t>
                      </a:r>
                      <a:endParaRPr lang="en-US" sz="1600" b="1" dirty="0"/>
                    </a:p>
                  </a:txBody>
                  <a:tcPr/>
                </a:tc>
                <a:tc>
                  <a:txBody>
                    <a:bodyPr/>
                    <a:lstStyle/>
                    <a:p>
                      <a:pPr algn="ctr"/>
                      <a:r>
                        <a:rPr lang="en-US" sz="1600" b="1" dirty="0" smtClean="0"/>
                        <a:t>10</a:t>
                      </a:r>
                      <a:endParaRPr lang="en-US" sz="1600" b="1" dirty="0"/>
                    </a:p>
                  </a:txBody>
                  <a:tcPr/>
                </a:tc>
              </a:tr>
              <a:tr h="370840">
                <a:tc>
                  <a:txBody>
                    <a:bodyPr/>
                    <a:lstStyle/>
                    <a:p>
                      <a:r>
                        <a:rPr lang="en-US" sz="1600" dirty="0" err="1" smtClean="0"/>
                        <a:t>Jia</a:t>
                      </a:r>
                      <a:r>
                        <a:rPr lang="en-US" sz="1600" dirty="0" smtClean="0"/>
                        <a:t> (2009) –</a:t>
                      </a:r>
                    </a:p>
                    <a:p>
                      <a:r>
                        <a:rPr lang="en-US" sz="1600" dirty="0" smtClean="0"/>
                        <a:t>Stage</a:t>
                      </a:r>
                      <a:r>
                        <a:rPr lang="en-US" sz="1600" baseline="0" dirty="0" smtClean="0"/>
                        <a:t> I Impingement</a:t>
                      </a:r>
                    </a:p>
                    <a:p>
                      <a:r>
                        <a:rPr lang="en-US" sz="1600" baseline="0" dirty="0" smtClean="0"/>
                        <a:t>Rotator Cuff </a:t>
                      </a:r>
                      <a:r>
                        <a:rPr lang="en-US" sz="1600" baseline="0" dirty="0" err="1" smtClean="0"/>
                        <a:t>Tendinopathy</a:t>
                      </a:r>
                      <a:endParaRPr lang="en-US" sz="1600" dirty="0"/>
                    </a:p>
                  </a:txBody>
                  <a:tcPr/>
                </a:tc>
                <a:tc>
                  <a:txBody>
                    <a:bodyPr/>
                    <a:lstStyle/>
                    <a:p>
                      <a:pPr algn="ctr"/>
                      <a:endParaRPr lang="en-US" sz="1600" dirty="0" smtClean="0"/>
                    </a:p>
                    <a:p>
                      <a:pPr algn="ctr"/>
                      <a:r>
                        <a:rPr lang="en-US" sz="1600" dirty="0" smtClean="0"/>
                        <a:t>NR</a:t>
                      </a:r>
                    </a:p>
                    <a:p>
                      <a:pPr algn="ctr"/>
                      <a:r>
                        <a:rPr lang="en-US" sz="1600" dirty="0" smtClean="0"/>
                        <a:t>NR</a:t>
                      </a:r>
                      <a:endParaRPr lang="en-US" sz="1600" dirty="0"/>
                    </a:p>
                  </a:txBody>
                  <a:tcPr/>
                </a:tc>
                <a:tc>
                  <a:txBody>
                    <a:bodyPr/>
                    <a:lstStyle/>
                    <a:p>
                      <a:pPr algn="ctr"/>
                      <a:endParaRPr lang="en-US" sz="1600" dirty="0" smtClean="0"/>
                    </a:p>
                    <a:p>
                      <a:pPr algn="ctr"/>
                      <a:r>
                        <a:rPr lang="en-US" sz="1600" dirty="0" smtClean="0"/>
                        <a:t>86</a:t>
                      </a:r>
                    </a:p>
                    <a:p>
                      <a:pPr algn="ctr"/>
                      <a:r>
                        <a:rPr lang="en-US" sz="1600" dirty="0" smtClean="0"/>
                        <a:t>64</a:t>
                      </a:r>
                      <a:endParaRPr lang="en-US" sz="1600" dirty="0"/>
                    </a:p>
                  </a:txBody>
                  <a:tcPr/>
                </a:tc>
                <a:tc>
                  <a:txBody>
                    <a:bodyPr/>
                    <a:lstStyle/>
                    <a:p>
                      <a:pPr algn="ctr"/>
                      <a:endParaRPr lang="en-US" sz="1600" dirty="0" smtClean="0"/>
                    </a:p>
                    <a:p>
                      <a:pPr algn="ctr"/>
                      <a:r>
                        <a:rPr lang="en-US" sz="1600" dirty="0" smtClean="0"/>
                        <a:t>49</a:t>
                      </a:r>
                    </a:p>
                    <a:p>
                      <a:pPr algn="ctr"/>
                      <a:r>
                        <a:rPr lang="en-US" sz="1600" dirty="0" smtClean="0"/>
                        <a:t>43</a:t>
                      </a:r>
                      <a:endParaRPr lang="en-US" sz="1600" dirty="0"/>
                    </a:p>
                  </a:txBody>
                  <a:tcPr/>
                </a:tc>
                <a:tc>
                  <a:txBody>
                    <a:bodyPr/>
                    <a:lstStyle/>
                    <a:p>
                      <a:pPr algn="ctr"/>
                      <a:endParaRPr lang="en-US" sz="1600" dirty="0" smtClean="0"/>
                    </a:p>
                    <a:p>
                      <a:pPr algn="ctr"/>
                      <a:r>
                        <a:rPr lang="en-US" sz="1600" dirty="0" smtClean="0"/>
                        <a:t>1.69</a:t>
                      </a:r>
                    </a:p>
                    <a:p>
                      <a:pPr algn="ctr"/>
                      <a:r>
                        <a:rPr lang="en-US" sz="1600" dirty="0" smtClean="0"/>
                        <a:t>1.12</a:t>
                      </a:r>
                      <a:endParaRPr lang="en-US" sz="1600" dirty="0"/>
                    </a:p>
                  </a:txBody>
                  <a:tcPr/>
                </a:tc>
                <a:tc>
                  <a:txBody>
                    <a:bodyPr/>
                    <a:lstStyle/>
                    <a:p>
                      <a:pPr algn="ctr"/>
                      <a:endParaRPr lang="en-US" sz="1600" dirty="0" smtClean="0"/>
                    </a:p>
                    <a:p>
                      <a:pPr algn="ctr"/>
                      <a:r>
                        <a:rPr lang="en-US" sz="1600" dirty="0" smtClean="0"/>
                        <a:t>0.29</a:t>
                      </a:r>
                    </a:p>
                    <a:p>
                      <a:pPr algn="ctr"/>
                      <a:r>
                        <a:rPr lang="en-US" sz="1600" dirty="0" smtClean="0"/>
                        <a:t>0.84</a:t>
                      </a:r>
                      <a:endParaRPr lang="en-US" sz="1600" dirty="0"/>
                    </a:p>
                  </a:txBody>
                  <a:tcPr/>
                </a:tc>
                <a:tc>
                  <a:txBody>
                    <a:bodyPr/>
                    <a:lstStyle/>
                    <a:p>
                      <a:pPr algn="ctr"/>
                      <a:endParaRPr lang="en-US" sz="1600" dirty="0" smtClean="0"/>
                    </a:p>
                    <a:p>
                      <a:pPr algn="ctr"/>
                      <a:r>
                        <a:rPr lang="en-US" sz="1600" dirty="0" smtClean="0"/>
                        <a:t>6</a:t>
                      </a:r>
                    </a:p>
                    <a:p>
                      <a:pPr algn="ctr"/>
                      <a:r>
                        <a:rPr lang="en-US" sz="1600" dirty="0" smtClean="0"/>
                        <a:t>6</a:t>
                      </a:r>
                      <a:endParaRPr lang="en-US" sz="1600" dirty="0"/>
                    </a:p>
                  </a:txBody>
                  <a:tcPr/>
                </a:tc>
              </a:tr>
              <a:tr h="370840">
                <a:tc>
                  <a:txBody>
                    <a:bodyPr/>
                    <a:lstStyle/>
                    <a:p>
                      <a:r>
                        <a:rPr lang="en-US" sz="1600" b="1" dirty="0" smtClean="0"/>
                        <a:t>Michener (2009)</a:t>
                      </a:r>
                      <a:endParaRPr lang="en-US" sz="1600" b="1" dirty="0"/>
                    </a:p>
                  </a:txBody>
                  <a:tcPr/>
                </a:tc>
                <a:tc>
                  <a:txBody>
                    <a:bodyPr/>
                    <a:lstStyle/>
                    <a:p>
                      <a:pPr algn="ctr"/>
                      <a:r>
                        <a:rPr lang="en-US" sz="1600" b="1" dirty="0" err="1" smtClean="0"/>
                        <a:t>κ</a:t>
                      </a:r>
                      <a:r>
                        <a:rPr lang="en-US" sz="1600" b="1" dirty="0" smtClean="0"/>
                        <a:t>=.40</a:t>
                      </a:r>
                      <a:endParaRPr lang="en-US" sz="1600" b="1" dirty="0"/>
                    </a:p>
                  </a:txBody>
                  <a:tcPr/>
                </a:tc>
                <a:tc>
                  <a:txBody>
                    <a:bodyPr/>
                    <a:lstStyle/>
                    <a:p>
                      <a:pPr algn="ctr"/>
                      <a:r>
                        <a:rPr lang="en-US" sz="1600" b="1" dirty="0" smtClean="0"/>
                        <a:t>81</a:t>
                      </a:r>
                      <a:endParaRPr lang="en-US" sz="1600" b="1" dirty="0"/>
                    </a:p>
                  </a:txBody>
                  <a:tcPr/>
                </a:tc>
                <a:tc>
                  <a:txBody>
                    <a:bodyPr/>
                    <a:lstStyle/>
                    <a:p>
                      <a:pPr algn="ctr"/>
                      <a:r>
                        <a:rPr lang="en-US" sz="1600" b="1" dirty="0" smtClean="0"/>
                        <a:t>54</a:t>
                      </a:r>
                      <a:endParaRPr lang="en-US" sz="1600" b="1" dirty="0"/>
                    </a:p>
                  </a:txBody>
                  <a:tcPr/>
                </a:tc>
                <a:tc>
                  <a:txBody>
                    <a:bodyPr/>
                    <a:lstStyle/>
                    <a:p>
                      <a:pPr algn="ctr"/>
                      <a:r>
                        <a:rPr lang="en-US" sz="1600" b="1" dirty="0" smtClean="0"/>
                        <a:t>1.76</a:t>
                      </a:r>
                      <a:endParaRPr lang="en-US" sz="1600" b="1" dirty="0"/>
                    </a:p>
                  </a:txBody>
                  <a:tcPr/>
                </a:tc>
                <a:tc>
                  <a:txBody>
                    <a:bodyPr/>
                    <a:lstStyle/>
                    <a:p>
                      <a:pPr algn="ctr"/>
                      <a:r>
                        <a:rPr lang="en-US" sz="1600" b="1" dirty="0" smtClean="0"/>
                        <a:t>0.35</a:t>
                      </a:r>
                      <a:endParaRPr lang="en-US" sz="1600" b="1" dirty="0"/>
                    </a:p>
                  </a:txBody>
                  <a:tcPr/>
                </a:tc>
                <a:tc>
                  <a:txBody>
                    <a:bodyPr/>
                    <a:lstStyle/>
                    <a:p>
                      <a:pPr algn="ctr"/>
                      <a:r>
                        <a:rPr lang="en-US" sz="1600" b="1" dirty="0" smtClean="0"/>
                        <a:t>11</a:t>
                      </a:r>
                    </a:p>
                  </a:txBody>
                  <a:tcPr/>
                </a:tc>
              </a:tr>
              <a:tr h="370840">
                <a:tc>
                  <a:txBody>
                    <a:bodyPr/>
                    <a:lstStyle/>
                    <a:p>
                      <a:r>
                        <a:rPr lang="en-US" sz="1600" b="1" dirty="0" smtClean="0"/>
                        <a:t>Kelly (2010)</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62</a:t>
                      </a:r>
                      <a:endParaRPr lang="en-US" sz="1600" b="1" dirty="0"/>
                    </a:p>
                  </a:txBody>
                  <a:tcPr/>
                </a:tc>
                <a:tc>
                  <a:txBody>
                    <a:bodyPr/>
                    <a:lstStyle/>
                    <a:p>
                      <a:pPr algn="ctr"/>
                      <a:r>
                        <a:rPr lang="en-US" sz="1600" b="1" dirty="0" smtClean="0"/>
                        <a:t>0</a:t>
                      </a:r>
                      <a:endParaRPr lang="en-US" sz="1600" b="1" dirty="0"/>
                    </a:p>
                  </a:txBody>
                  <a:tcPr/>
                </a:tc>
                <a:tc>
                  <a:txBody>
                    <a:bodyPr/>
                    <a:lstStyle/>
                    <a:p>
                      <a:pPr algn="ctr"/>
                      <a:r>
                        <a:rPr lang="en-US" sz="1600" b="1" dirty="0" smtClean="0"/>
                        <a:t>.62</a:t>
                      </a:r>
                      <a:endParaRPr lang="en-US" sz="1600" b="1" dirty="0"/>
                    </a:p>
                  </a:txBody>
                  <a:tcPr/>
                </a:tc>
                <a:tc>
                  <a:txBody>
                    <a:bodyPr/>
                    <a:lstStyle/>
                    <a:p>
                      <a:pPr algn="ctr"/>
                      <a:r>
                        <a:rPr lang="en-US" sz="1600" b="1" dirty="0" smtClean="0"/>
                        <a:t>0.00</a:t>
                      </a:r>
                      <a:endParaRPr lang="en-US" sz="1600" b="1" dirty="0"/>
                    </a:p>
                  </a:txBody>
                  <a:tcPr/>
                </a:tc>
                <a:tc>
                  <a:txBody>
                    <a:bodyPr/>
                    <a:lstStyle/>
                    <a:p>
                      <a:pPr algn="ctr"/>
                      <a:r>
                        <a:rPr lang="en-US" sz="1600" b="1" dirty="0" smtClean="0"/>
                        <a:t>11</a:t>
                      </a:r>
                      <a:endParaRPr lang="en-US" sz="1600" b="1" dirty="0"/>
                    </a:p>
                  </a:txBody>
                  <a:tcPr/>
                </a:tc>
              </a:tr>
              <a:tr h="370840">
                <a:tc>
                  <a:txBody>
                    <a:bodyPr/>
                    <a:lstStyle/>
                    <a:p>
                      <a:r>
                        <a:rPr lang="en-US" sz="1600" b="1" dirty="0" smtClean="0"/>
                        <a:t>Gill (2007) – Partial Bicep</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64</a:t>
                      </a:r>
                      <a:endParaRPr lang="en-US" sz="1600" b="1" dirty="0"/>
                    </a:p>
                  </a:txBody>
                  <a:tcPr/>
                </a:tc>
                <a:tc>
                  <a:txBody>
                    <a:bodyPr/>
                    <a:lstStyle/>
                    <a:p>
                      <a:pPr algn="ctr"/>
                      <a:r>
                        <a:rPr lang="en-US" sz="1600" b="1" dirty="0" smtClean="0"/>
                        <a:t>41</a:t>
                      </a:r>
                      <a:endParaRPr lang="en-US" sz="1600" b="1" dirty="0"/>
                    </a:p>
                  </a:txBody>
                  <a:tcPr/>
                </a:tc>
                <a:tc>
                  <a:txBody>
                    <a:bodyPr/>
                    <a:lstStyle/>
                    <a:p>
                      <a:pPr algn="ctr"/>
                      <a:r>
                        <a:rPr lang="en-US" sz="1600" b="1" dirty="0" smtClean="0"/>
                        <a:t>1.08</a:t>
                      </a:r>
                      <a:endParaRPr lang="en-US" sz="1600" b="1" dirty="0"/>
                    </a:p>
                  </a:txBody>
                  <a:tcPr/>
                </a:tc>
                <a:tc>
                  <a:txBody>
                    <a:bodyPr/>
                    <a:lstStyle/>
                    <a:p>
                      <a:pPr algn="ctr"/>
                      <a:r>
                        <a:rPr lang="en-US" sz="1600" b="1" dirty="0" smtClean="0"/>
                        <a:t>0.88</a:t>
                      </a:r>
                      <a:endParaRPr lang="en-US" sz="1600" b="1" dirty="0"/>
                    </a:p>
                  </a:txBody>
                  <a:tcPr/>
                </a:tc>
                <a:tc>
                  <a:txBody>
                    <a:bodyPr/>
                    <a:lstStyle/>
                    <a:p>
                      <a:pPr algn="ctr"/>
                      <a:r>
                        <a:rPr lang="en-US" sz="1600" b="1" dirty="0" smtClean="0"/>
                        <a:t>12</a:t>
                      </a:r>
                      <a:endParaRPr lang="en-US" sz="1600" b="1" dirty="0"/>
                    </a:p>
                  </a:txBody>
                  <a:tcPr/>
                </a:tc>
              </a:tr>
              <a:tr h="370840">
                <a:tc>
                  <a:txBody>
                    <a:bodyPr/>
                    <a:lstStyle/>
                    <a:p>
                      <a:r>
                        <a:rPr lang="en-US" sz="1600" b="1" dirty="0" err="1" smtClean="0"/>
                        <a:t>Bak</a:t>
                      </a:r>
                      <a:r>
                        <a:rPr lang="en-US" sz="1600" b="1" dirty="0" smtClean="0"/>
                        <a:t> (2010) – Full Supra</a:t>
                      </a:r>
                    </a:p>
                  </a:txBody>
                  <a:tcPr/>
                </a:tc>
                <a:tc>
                  <a:txBody>
                    <a:bodyPr/>
                    <a:lstStyle/>
                    <a:p>
                      <a:pPr algn="ctr"/>
                      <a:r>
                        <a:rPr lang="en-US" sz="1600" b="1" dirty="0" smtClean="0"/>
                        <a:t>NR</a:t>
                      </a:r>
                      <a:endParaRPr lang="en-US" sz="1600" b="1" dirty="0"/>
                    </a:p>
                  </a:txBody>
                  <a:tcPr/>
                </a:tc>
                <a:tc>
                  <a:txBody>
                    <a:bodyPr/>
                    <a:lstStyle/>
                    <a:p>
                      <a:pPr algn="ctr"/>
                      <a:r>
                        <a:rPr lang="en-US" sz="1600" b="1" dirty="0" smtClean="0"/>
                        <a:t>60</a:t>
                      </a:r>
                      <a:endParaRPr lang="en-US" sz="1600" b="1" dirty="0"/>
                    </a:p>
                  </a:txBody>
                  <a:tcPr/>
                </a:tc>
                <a:tc>
                  <a:txBody>
                    <a:bodyPr/>
                    <a:lstStyle/>
                    <a:p>
                      <a:pPr algn="ctr"/>
                      <a:r>
                        <a:rPr lang="en-US" sz="1600" b="1" dirty="0" smtClean="0"/>
                        <a:t>35</a:t>
                      </a:r>
                      <a:endParaRPr lang="en-US" sz="1600" b="1" dirty="0"/>
                    </a:p>
                  </a:txBody>
                  <a:tcPr/>
                </a:tc>
                <a:tc>
                  <a:txBody>
                    <a:bodyPr/>
                    <a:lstStyle/>
                    <a:p>
                      <a:pPr algn="ctr"/>
                      <a:r>
                        <a:rPr lang="en-US" sz="1600" b="1" dirty="0" smtClean="0"/>
                        <a:t>0.92</a:t>
                      </a:r>
                      <a:endParaRPr lang="en-US" sz="1600" b="1" dirty="0"/>
                    </a:p>
                  </a:txBody>
                  <a:tcPr/>
                </a:tc>
                <a:tc>
                  <a:txBody>
                    <a:bodyPr/>
                    <a:lstStyle/>
                    <a:p>
                      <a:pPr algn="ctr"/>
                      <a:r>
                        <a:rPr lang="en-US" sz="1600" b="1" dirty="0" smtClean="0"/>
                        <a:t>1.14</a:t>
                      </a:r>
                      <a:endParaRPr lang="en-US" sz="1600" b="1" dirty="0"/>
                    </a:p>
                  </a:txBody>
                  <a:tcPr/>
                </a:tc>
                <a:tc>
                  <a:txBody>
                    <a:bodyPr/>
                    <a:lstStyle/>
                    <a:p>
                      <a:pPr algn="ctr"/>
                      <a:r>
                        <a:rPr lang="en-US" sz="1600" b="1" dirty="0" smtClean="0"/>
                        <a:t>13</a:t>
                      </a:r>
                      <a:endParaRPr lang="en-US" sz="1600" b="1" dirty="0"/>
                    </a:p>
                  </a:txBody>
                  <a:tcPr/>
                </a:tc>
              </a:tr>
              <a:tr h="370840">
                <a:tc>
                  <a:txBody>
                    <a:bodyPr/>
                    <a:lstStyle/>
                    <a:p>
                      <a:r>
                        <a:rPr lang="en-US" sz="1600" b="1" dirty="0" smtClean="0"/>
                        <a:t>Silva (2008)</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68</a:t>
                      </a:r>
                      <a:endParaRPr lang="en-US" sz="1600" b="1" dirty="0"/>
                    </a:p>
                  </a:txBody>
                  <a:tcPr/>
                </a:tc>
                <a:tc>
                  <a:txBody>
                    <a:bodyPr/>
                    <a:lstStyle/>
                    <a:p>
                      <a:pPr algn="ctr"/>
                      <a:r>
                        <a:rPr lang="en-US" sz="1600" b="1" dirty="0" smtClean="0"/>
                        <a:t>30</a:t>
                      </a:r>
                      <a:endParaRPr lang="en-US" sz="1600" b="1" dirty="0"/>
                    </a:p>
                  </a:txBody>
                  <a:tcPr/>
                </a:tc>
                <a:tc>
                  <a:txBody>
                    <a:bodyPr/>
                    <a:lstStyle/>
                    <a:p>
                      <a:pPr algn="ctr"/>
                      <a:r>
                        <a:rPr lang="en-US" sz="1600" b="1" dirty="0" smtClean="0"/>
                        <a:t>0.98</a:t>
                      </a:r>
                      <a:endParaRPr lang="en-US" sz="1600" b="1" dirty="0"/>
                    </a:p>
                  </a:txBody>
                  <a:tcPr/>
                </a:tc>
                <a:tc>
                  <a:txBody>
                    <a:bodyPr/>
                    <a:lstStyle/>
                    <a:p>
                      <a:pPr algn="ctr"/>
                      <a:r>
                        <a:rPr lang="en-US" sz="1600" b="1" dirty="0" smtClean="0"/>
                        <a:t>1.07</a:t>
                      </a:r>
                      <a:endParaRPr lang="en-US" sz="1600" b="1" dirty="0"/>
                    </a:p>
                  </a:txBody>
                  <a:tcPr/>
                </a:tc>
                <a:tc>
                  <a:txBody>
                    <a:bodyPr/>
                    <a:lstStyle/>
                    <a:p>
                      <a:pPr algn="ctr"/>
                      <a:r>
                        <a:rPr lang="en-US" sz="1600" b="1" dirty="0" smtClean="0"/>
                        <a:t>11</a:t>
                      </a:r>
                      <a:endParaRPr lang="en-US" sz="1600"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724400"/>
            <a:ext cx="1490133" cy="1490133"/>
          </a:xfrm>
          <a:prstGeom prst="rect">
            <a:avLst/>
          </a:prstGeom>
        </p:spPr>
      </p:pic>
    </p:spTree>
    <p:custDataLst>
      <p:tags r:id="rId1"/>
    </p:custDataLst>
    <p:extLst>
      <p:ext uri="{BB962C8B-B14F-4D97-AF65-F5344CB8AC3E}">
        <p14:creationId xmlns:p14="http://schemas.microsoft.com/office/powerpoint/2010/main" val="232699464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0"/>
            <a:ext cx="8077200" cy="762000"/>
          </a:xfrm>
        </p:spPr>
        <p:txBody>
          <a:bodyPr>
            <a:normAutofit/>
          </a:bodyPr>
          <a:lstStyle/>
          <a:p>
            <a:pPr algn="ctr"/>
            <a:r>
              <a:rPr lang="en-US" dirty="0" smtClean="0"/>
              <a:t>Hawkins-Kennedy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5483924"/>
              </p:ext>
            </p:extLst>
          </p:nvPr>
        </p:nvGraphicFramePr>
        <p:xfrm>
          <a:off x="609600" y="680720"/>
          <a:ext cx="8381999" cy="6177280"/>
        </p:xfrm>
        <a:graphic>
          <a:graphicData uri="http://schemas.openxmlformats.org/drawingml/2006/table">
            <a:tbl>
              <a:tblPr firstRow="1" bandRow="1">
                <a:tableStyleId>{5C22544A-7EE6-4342-B048-85BDC9FD1C3A}</a:tableStyleId>
              </a:tblPr>
              <a:tblGrid>
                <a:gridCol w="2688565"/>
                <a:gridCol w="1107056"/>
                <a:gridCol w="1186132"/>
                <a:gridCol w="1186132"/>
                <a:gridCol w="613915"/>
                <a:gridCol w="651292"/>
                <a:gridCol w="948907"/>
              </a:tblGrid>
              <a:tr h="370840">
                <a:tc>
                  <a:txBody>
                    <a:bodyPr/>
                    <a:lstStyle/>
                    <a:p>
                      <a:pPr algn="ctr"/>
                      <a:r>
                        <a:rPr lang="en-US" sz="1400" dirty="0" smtClean="0"/>
                        <a:t>Study</a:t>
                      </a:r>
                      <a:endParaRPr lang="en-US" sz="1400" dirty="0"/>
                    </a:p>
                  </a:txBody>
                  <a:tcPr/>
                </a:tc>
                <a:tc>
                  <a:txBody>
                    <a:bodyPr/>
                    <a:lstStyle/>
                    <a:p>
                      <a:pPr algn="ctr"/>
                      <a:r>
                        <a:rPr lang="en-US" sz="1400" dirty="0" smtClean="0"/>
                        <a:t>Reliability</a:t>
                      </a:r>
                      <a:endParaRPr lang="en-US" sz="1400" dirty="0"/>
                    </a:p>
                  </a:txBody>
                  <a:tcPr/>
                </a:tc>
                <a:tc>
                  <a:txBody>
                    <a:bodyPr/>
                    <a:lstStyle/>
                    <a:p>
                      <a:pPr algn="ctr"/>
                      <a:r>
                        <a:rPr lang="en-US" sz="1400" dirty="0" smtClean="0"/>
                        <a:t>Sensitivity</a:t>
                      </a:r>
                      <a:endParaRPr lang="en-US" sz="1400" dirty="0"/>
                    </a:p>
                  </a:txBody>
                  <a:tcPr/>
                </a:tc>
                <a:tc>
                  <a:txBody>
                    <a:bodyPr/>
                    <a:lstStyle/>
                    <a:p>
                      <a:pPr algn="ctr"/>
                      <a:r>
                        <a:rPr lang="en-US" sz="1400" dirty="0" smtClean="0"/>
                        <a:t>Specificity</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QUADAS</a:t>
                      </a:r>
                      <a:endParaRPr lang="en-US" sz="1400" dirty="0"/>
                    </a:p>
                  </a:txBody>
                  <a:tcPr/>
                </a:tc>
              </a:tr>
              <a:tr h="370840">
                <a:tc>
                  <a:txBody>
                    <a:bodyPr/>
                    <a:lstStyle/>
                    <a:p>
                      <a:r>
                        <a:rPr lang="en-US" sz="1600" b="0" dirty="0" smtClean="0"/>
                        <a:t>MacDonald</a:t>
                      </a:r>
                      <a:r>
                        <a:rPr lang="en-US" sz="1600" b="0" baseline="0" dirty="0" smtClean="0"/>
                        <a:t> (2000) -</a:t>
                      </a:r>
                    </a:p>
                    <a:p>
                      <a:r>
                        <a:rPr lang="en-US" sz="1600" b="0" baseline="0" dirty="0" smtClean="0"/>
                        <a:t>Sub Acromial Bursitis </a:t>
                      </a:r>
                    </a:p>
                    <a:p>
                      <a:r>
                        <a:rPr lang="en-US" sz="1600" b="0" baseline="0" dirty="0" smtClean="0"/>
                        <a:t>Rotator Cuff Tear</a:t>
                      </a:r>
                      <a:endParaRPr lang="en-US" sz="1600" b="0" dirty="0"/>
                    </a:p>
                  </a:txBody>
                  <a:tcPr/>
                </a:tc>
                <a:tc>
                  <a:txBody>
                    <a:bodyPr/>
                    <a:lstStyle/>
                    <a:p>
                      <a:pPr algn="ctr"/>
                      <a:endParaRPr lang="en-US" sz="1600" b="0" dirty="0" smtClean="0"/>
                    </a:p>
                    <a:p>
                      <a:pPr algn="ctr"/>
                      <a:r>
                        <a:rPr lang="en-US" sz="1600" b="0" dirty="0" smtClean="0"/>
                        <a:t>NR</a:t>
                      </a:r>
                    </a:p>
                    <a:p>
                      <a:pPr algn="ctr"/>
                      <a:r>
                        <a:rPr lang="en-US" sz="1600" b="0" dirty="0" smtClean="0"/>
                        <a:t>NR</a:t>
                      </a:r>
                      <a:endParaRPr lang="en-US" sz="1600" b="0" dirty="0"/>
                    </a:p>
                  </a:txBody>
                  <a:tcPr/>
                </a:tc>
                <a:tc>
                  <a:txBody>
                    <a:bodyPr/>
                    <a:lstStyle/>
                    <a:p>
                      <a:pPr algn="ctr"/>
                      <a:endParaRPr lang="en-US" sz="1600" b="0" dirty="0" smtClean="0"/>
                    </a:p>
                    <a:p>
                      <a:pPr algn="ctr"/>
                      <a:r>
                        <a:rPr lang="en-US" sz="1600" b="0" dirty="0" smtClean="0"/>
                        <a:t>92</a:t>
                      </a:r>
                    </a:p>
                    <a:p>
                      <a:pPr algn="ctr"/>
                      <a:r>
                        <a:rPr lang="en-US" sz="1600" b="0" dirty="0" smtClean="0"/>
                        <a:t>88</a:t>
                      </a:r>
                      <a:endParaRPr lang="en-US" sz="1600" b="0" dirty="0"/>
                    </a:p>
                  </a:txBody>
                  <a:tcPr/>
                </a:tc>
                <a:tc>
                  <a:txBody>
                    <a:bodyPr/>
                    <a:lstStyle/>
                    <a:p>
                      <a:pPr algn="ctr"/>
                      <a:endParaRPr lang="en-US" sz="1600" b="0" dirty="0" smtClean="0"/>
                    </a:p>
                    <a:p>
                      <a:pPr algn="ctr"/>
                      <a:r>
                        <a:rPr lang="en-US" sz="1600" b="0" dirty="0" smtClean="0"/>
                        <a:t>44</a:t>
                      </a:r>
                    </a:p>
                    <a:p>
                      <a:pPr algn="ctr"/>
                      <a:r>
                        <a:rPr lang="en-US" sz="1600" b="0" dirty="0" smtClean="0"/>
                        <a:t>43</a:t>
                      </a:r>
                      <a:endParaRPr lang="en-US" sz="1600" b="0" dirty="0"/>
                    </a:p>
                  </a:txBody>
                  <a:tcPr/>
                </a:tc>
                <a:tc>
                  <a:txBody>
                    <a:bodyPr/>
                    <a:lstStyle/>
                    <a:p>
                      <a:pPr algn="ctr"/>
                      <a:endParaRPr lang="en-US" sz="1600" b="0" dirty="0" smtClean="0"/>
                    </a:p>
                    <a:p>
                      <a:pPr algn="ctr"/>
                      <a:r>
                        <a:rPr lang="en-US" sz="1600" b="0" dirty="0" smtClean="0"/>
                        <a:t>1.64</a:t>
                      </a:r>
                    </a:p>
                    <a:p>
                      <a:pPr algn="ctr"/>
                      <a:r>
                        <a:rPr lang="en-US" sz="1600" b="0" dirty="0" smtClean="0"/>
                        <a:t>1.54</a:t>
                      </a:r>
                      <a:endParaRPr lang="en-US" sz="1600" b="0" dirty="0"/>
                    </a:p>
                  </a:txBody>
                  <a:tcPr/>
                </a:tc>
                <a:tc>
                  <a:txBody>
                    <a:bodyPr/>
                    <a:lstStyle/>
                    <a:p>
                      <a:pPr algn="ctr"/>
                      <a:endParaRPr lang="en-US" sz="1600" b="0" dirty="0" smtClean="0"/>
                    </a:p>
                    <a:p>
                      <a:pPr algn="ctr"/>
                      <a:r>
                        <a:rPr lang="en-US" sz="1600" b="0" dirty="0" smtClean="0"/>
                        <a:t>0.18</a:t>
                      </a:r>
                    </a:p>
                    <a:p>
                      <a:pPr algn="ctr"/>
                      <a:r>
                        <a:rPr lang="en-US" sz="1600" b="0" dirty="0" smtClean="0"/>
                        <a:t>0.27</a:t>
                      </a:r>
                      <a:endParaRPr lang="en-US" sz="1600" b="0" dirty="0"/>
                    </a:p>
                  </a:txBody>
                  <a:tcPr/>
                </a:tc>
                <a:tc>
                  <a:txBody>
                    <a:bodyPr/>
                    <a:lstStyle/>
                    <a:p>
                      <a:pPr algn="ctr"/>
                      <a:endParaRPr lang="en-US" sz="1600" b="0" dirty="0" smtClean="0"/>
                    </a:p>
                    <a:p>
                      <a:pPr algn="ctr"/>
                      <a:r>
                        <a:rPr lang="en-US" sz="1600" b="0" dirty="0" smtClean="0"/>
                        <a:t>7</a:t>
                      </a:r>
                    </a:p>
                    <a:p>
                      <a:pPr algn="ctr"/>
                      <a:r>
                        <a:rPr lang="en-US" sz="1600" b="0" dirty="0" smtClean="0"/>
                        <a:t>7</a:t>
                      </a:r>
                      <a:endParaRPr lang="en-US" sz="1600" b="0" dirty="0"/>
                    </a:p>
                  </a:txBody>
                  <a:tcPr/>
                </a:tc>
              </a:tr>
              <a:tr h="370840">
                <a:tc>
                  <a:txBody>
                    <a:bodyPr/>
                    <a:lstStyle/>
                    <a:p>
                      <a:r>
                        <a:rPr lang="en-US" sz="1600" b="1" dirty="0" smtClean="0"/>
                        <a:t>Park (2005)</a:t>
                      </a:r>
                      <a:r>
                        <a:rPr lang="en-US" sz="1600" b="1" baseline="0" dirty="0" smtClean="0"/>
                        <a:t> </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72</a:t>
                      </a:r>
                      <a:endParaRPr lang="en-US" sz="1600" b="1" dirty="0"/>
                    </a:p>
                  </a:txBody>
                  <a:tcPr/>
                </a:tc>
                <a:tc>
                  <a:txBody>
                    <a:bodyPr/>
                    <a:lstStyle/>
                    <a:p>
                      <a:pPr algn="ctr"/>
                      <a:r>
                        <a:rPr lang="en-US" sz="1600" b="1" dirty="0" smtClean="0"/>
                        <a:t>66</a:t>
                      </a:r>
                      <a:endParaRPr lang="en-US" sz="1600" b="1" dirty="0"/>
                    </a:p>
                  </a:txBody>
                  <a:tcPr/>
                </a:tc>
                <a:tc>
                  <a:txBody>
                    <a:bodyPr/>
                    <a:lstStyle/>
                    <a:p>
                      <a:pPr algn="ctr"/>
                      <a:r>
                        <a:rPr lang="en-US" sz="1600" b="1" dirty="0" smtClean="0"/>
                        <a:t>2.11</a:t>
                      </a:r>
                      <a:endParaRPr lang="en-US" sz="1600" b="1" dirty="0"/>
                    </a:p>
                  </a:txBody>
                  <a:tcPr/>
                </a:tc>
                <a:tc>
                  <a:txBody>
                    <a:bodyPr/>
                    <a:lstStyle/>
                    <a:p>
                      <a:pPr algn="ctr"/>
                      <a:r>
                        <a:rPr lang="en-US" sz="1600" b="1" dirty="0" smtClean="0"/>
                        <a:t>0.42</a:t>
                      </a:r>
                      <a:endParaRPr lang="en-US" sz="1600" b="1" dirty="0"/>
                    </a:p>
                  </a:txBody>
                  <a:tcPr/>
                </a:tc>
                <a:tc>
                  <a:txBody>
                    <a:bodyPr/>
                    <a:lstStyle/>
                    <a:p>
                      <a:pPr algn="ctr"/>
                      <a:r>
                        <a:rPr lang="en-US" sz="1600" b="1" dirty="0" smtClean="0"/>
                        <a:t>10</a:t>
                      </a:r>
                      <a:endParaRPr lang="en-US" sz="1600" b="1" dirty="0"/>
                    </a:p>
                  </a:txBody>
                  <a:tcPr/>
                </a:tc>
              </a:tr>
              <a:tr h="370840">
                <a:tc>
                  <a:txBody>
                    <a:bodyPr/>
                    <a:lstStyle/>
                    <a:p>
                      <a:r>
                        <a:rPr lang="en-US" sz="1600" dirty="0" err="1" smtClean="0"/>
                        <a:t>Calis</a:t>
                      </a:r>
                      <a:r>
                        <a:rPr lang="en-US" sz="1600" dirty="0" smtClean="0"/>
                        <a:t> (2000)</a:t>
                      </a:r>
                    </a:p>
                    <a:p>
                      <a:r>
                        <a:rPr lang="en-US" sz="1600" dirty="0" smtClean="0"/>
                        <a:t>Impingement</a:t>
                      </a:r>
                    </a:p>
                    <a:p>
                      <a:r>
                        <a:rPr lang="en-US" sz="1600" dirty="0" smtClean="0"/>
                        <a:t>Rotator</a:t>
                      </a:r>
                      <a:r>
                        <a:rPr lang="en-US" sz="1600" baseline="0" dirty="0" smtClean="0"/>
                        <a:t> Cuff Tear</a:t>
                      </a:r>
                      <a:endParaRPr lang="en-US" sz="1600" dirty="0"/>
                    </a:p>
                  </a:txBody>
                  <a:tcPr/>
                </a:tc>
                <a:tc>
                  <a:txBody>
                    <a:bodyPr/>
                    <a:lstStyle/>
                    <a:p>
                      <a:pPr algn="ctr"/>
                      <a:endParaRPr lang="en-US" sz="1600" dirty="0" smtClean="0"/>
                    </a:p>
                    <a:p>
                      <a:pPr algn="ctr"/>
                      <a:r>
                        <a:rPr lang="en-US" sz="1600" dirty="0" smtClean="0"/>
                        <a:t>NR</a:t>
                      </a:r>
                    </a:p>
                    <a:p>
                      <a:pPr algn="ctr"/>
                      <a:r>
                        <a:rPr lang="en-US" sz="1600" dirty="0" smtClean="0"/>
                        <a:t>NR</a:t>
                      </a:r>
                      <a:endParaRPr lang="en-US" sz="1600" dirty="0"/>
                    </a:p>
                  </a:txBody>
                  <a:tcPr/>
                </a:tc>
                <a:tc>
                  <a:txBody>
                    <a:bodyPr/>
                    <a:lstStyle/>
                    <a:p>
                      <a:pPr algn="ctr"/>
                      <a:endParaRPr lang="en-US" sz="1600" dirty="0" smtClean="0"/>
                    </a:p>
                    <a:p>
                      <a:pPr algn="ctr"/>
                      <a:r>
                        <a:rPr lang="en-US" sz="1600" dirty="0" smtClean="0"/>
                        <a:t>92</a:t>
                      </a:r>
                    </a:p>
                    <a:p>
                      <a:pPr algn="ctr"/>
                      <a:r>
                        <a:rPr lang="en-US" sz="1600" dirty="0" smtClean="0"/>
                        <a:t>100</a:t>
                      </a:r>
                      <a:endParaRPr lang="en-US" sz="1600" dirty="0"/>
                    </a:p>
                  </a:txBody>
                  <a:tcPr/>
                </a:tc>
                <a:tc>
                  <a:txBody>
                    <a:bodyPr/>
                    <a:lstStyle/>
                    <a:p>
                      <a:pPr algn="ctr"/>
                      <a:endParaRPr lang="en-US" sz="1600" dirty="0" smtClean="0"/>
                    </a:p>
                    <a:p>
                      <a:pPr algn="ctr"/>
                      <a:r>
                        <a:rPr lang="en-US" sz="1600" dirty="0" smtClean="0"/>
                        <a:t>25</a:t>
                      </a:r>
                    </a:p>
                    <a:p>
                      <a:pPr algn="ctr"/>
                      <a:r>
                        <a:rPr lang="en-US" sz="1600" dirty="0" smtClean="0"/>
                        <a:t>36</a:t>
                      </a:r>
                      <a:endParaRPr lang="en-US" sz="1600" dirty="0"/>
                    </a:p>
                  </a:txBody>
                  <a:tcPr/>
                </a:tc>
                <a:tc>
                  <a:txBody>
                    <a:bodyPr/>
                    <a:lstStyle/>
                    <a:p>
                      <a:pPr algn="ctr"/>
                      <a:endParaRPr lang="en-US" sz="1600" dirty="0" smtClean="0"/>
                    </a:p>
                    <a:p>
                      <a:pPr algn="ctr"/>
                      <a:r>
                        <a:rPr lang="en-US" sz="1600" dirty="0" smtClean="0"/>
                        <a:t>1.22</a:t>
                      </a:r>
                      <a:endParaRPr lang="en-US" sz="1600" dirty="0"/>
                    </a:p>
                    <a:p>
                      <a:pPr algn="ctr"/>
                      <a:r>
                        <a:rPr lang="en-US" sz="1600" dirty="0" smtClean="0"/>
                        <a:t>1.56</a:t>
                      </a:r>
                    </a:p>
                  </a:txBody>
                  <a:tcPr/>
                </a:tc>
                <a:tc>
                  <a:txBody>
                    <a:bodyPr/>
                    <a:lstStyle/>
                    <a:p>
                      <a:pPr algn="ctr"/>
                      <a:endParaRPr lang="en-US" sz="1600" dirty="0" smtClean="0"/>
                    </a:p>
                    <a:p>
                      <a:pPr algn="ctr"/>
                      <a:r>
                        <a:rPr lang="en-US" sz="1600" dirty="0" smtClean="0"/>
                        <a:t>0.32</a:t>
                      </a:r>
                    </a:p>
                    <a:p>
                      <a:pPr algn="ctr"/>
                      <a:r>
                        <a:rPr lang="en-US" sz="1600" dirty="0" smtClean="0"/>
                        <a:t>1.77</a:t>
                      </a:r>
                      <a:endParaRPr lang="en-US" sz="1600" dirty="0"/>
                    </a:p>
                  </a:txBody>
                  <a:tcPr/>
                </a:tc>
                <a:tc>
                  <a:txBody>
                    <a:bodyPr/>
                    <a:lstStyle/>
                    <a:p>
                      <a:pPr algn="ctr"/>
                      <a:endParaRPr lang="en-US" sz="1600" dirty="0" smtClean="0"/>
                    </a:p>
                    <a:p>
                      <a:pPr algn="ctr"/>
                      <a:r>
                        <a:rPr lang="en-US" sz="1600" dirty="0" smtClean="0"/>
                        <a:t>8</a:t>
                      </a:r>
                    </a:p>
                    <a:p>
                      <a:pPr algn="ctr"/>
                      <a:r>
                        <a:rPr lang="en-US" sz="1600" dirty="0" smtClean="0"/>
                        <a:t>8</a:t>
                      </a:r>
                      <a:endParaRPr lang="en-US" sz="1600" dirty="0"/>
                    </a:p>
                  </a:txBody>
                  <a:tcPr/>
                </a:tc>
              </a:tr>
              <a:tr h="370840">
                <a:tc>
                  <a:txBody>
                    <a:bodyPr/>
                    <a:lstStyle/>
                    <a:p>
                      <a:r>
                        <a:rPr lang="en-US" sz="1600" dirty="0" smtClean="0"/>
                        <a:t>Parentis (2002) – SLAP</a:t>
                      </a:r>
                      <a:endParaRPr lang="en-US" sz="1600" dirty="0"/>
                    </a:p>
                  </a:txBody>
                  <a:tcPr/>
                </a:tc>
                <a:tc>
                  <a:txBody>
                    <a:bodyPr/>
                    <a:lstStyle/>
                    <a:p>
                      <a:pPr algn="ctr"/>
                      <a:r>
                        <a:rPr lang="en-US" sz="1600" dirty="0" smtClean="0"/>
                        <a:t>NR </a:t>
                      </a:r>
                      <a:endParaRPr lang="en-US" sz="1600" dirty="0"/>
                    </a:p>
                  </a:txBody>
                  <a:tcPr/>
                </a:tc>
                <a:tc>
                  <a:txBody>
                    <a:bodyPr/>
                    <a:lstStyle/>
                    <a:p>
                      <a:pPr algn="ctr"/>
                      <a:r>
                        <a:rPr lang="en-US" sz="1600" dirty="0" smtClean="0"/>
                        <a:t>65</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0.94</a:t>
                      </a:r>
                      <a:endParaRPr lang="en-US" sz="1600" dirty="0"/>
                    </a:p>
                  </a:txBody>
                  <a:tcPr/>
                </a:tc>
                <a:tc>
                  <a:txBody>
                    <a:bodyPr/>
                    <a:lstStyle/>
                    <a:p>
                      <a:pPr algn="ctr"/>
                      <a:r>
                        <a:rPr lang="en-US" sz="1600" dirty="0" smtClean="0"/>
                        <a:t>1.15</a:t>
                      </a:r>
                      <a:endParaRPr lang="en-US" sz="1600" dirty="0"/>
                    </a:p>
                  </a:txBody>
                  <a:tcPr/>
                </a:tc>
                <a:tc>
                  <a:txBody>
                    <a:bodyPr/>
                    <a:lstStyle/>
                    <a:p>
                      <a:pPr algn="ctr"/>
                      <a:r>
                        <a:rPr lang="en-US" sz="1600" dirty="0" smtClean="0"/>
                        <a:t>5</a:t>
                      </a:r>
                      <a:endParaRPr lang="en-US" sz="1600" dirty="0"/>
                    </a:p>
                  </a:txBody>
                  <a:tcPr/>
                </a:tc>
              </a:tr>
              <a:tr h="370840">
                <a:tc>
                  <a:txBody>
                    <a:bodyPr/>
                    <a:lstStyle/>
                    <a:p>
                      <a:r>
                        <a:rPr lang="en-US" sz="1600" dirty="0" err="1" smtClean="0"/>
                        <a:t>Bak</a:t>
                      </a:r>
                      <a:r>
                        <a:rPr lang="en-US" sz="1600" dirty="0" smtClean="0"/>
                        <a:t> &amp; </a:t>
                      </a:r>
                      <a:r>
                        <a:rPr lang="en-US" sz="1600" dirty="0" err="1" smtClean="0"/>
                        <a:t>Fauno</a:t>
                      </a:r>
                      <a:r>
                        <a:rPr lang="en-US" sz="1600" dirty="0" smtClean="0"/>
                        <a:t> (1997)</a:t>
                      </a:r>
                      <a:endParaRPr lang="en-US" sz="1600" dirty="0"/>
                    </a:p>
                  </a:txBody>
                  <a:tcPr/>
                </a:tc>
                <a:tc>
                  <a:txBody>
                    <a:bodyPr/>
                    <a:lstStyle/>
                    <a:p>
                      <a:pPr algn="ctr"/>
                      <a:r>
                        <a:rPr lang="en-US" sz="1600" dirty="0" smtClean="0"/>
                        <a:t>NR</a:t>
                      </a:r>
                      <a:endParaRPr lang="en-US" sz="1600" dirty="0"/>
                    </a:p>
                  </a:txBody>
                  <a:tcPr/>
                </a:tc>
                <a:tc>
                  <a:txBody>
                    <a:bodyPr/>
                    <a:lstStyle/>
                    <a:p>
                      <a:pPr algn="ctr"/>
                      <a:r>
                        <a:rPr lang="en-US" sz="1600" dirty="0" smtClean="0"/>
                        <a:t>80</a:t>
                      </a:r>
                      <a:endParaRPr lang="en-US" sz="1600" dirty="0"/>
                    </a:p>
                  </a:txBody>
                  <a:tcPr/>
                </a:tc>
                <a:tc>
                  <a:txBody>
                    <a:bodyPr/>
                    <a:lstStyle/>
                    <a:p>
                      <a:pPr algn="ctr"/>
                      <a:r>
                        <a:rPr lang="en-US" sz="1600" dirty="0" smtClean="0"/>
                        <a:t>76</a:t>
                      </a:r>
                      <a:endParaRPr lang="en-US" sz="1600" dirty="0"/>
                    </a:p>
                  </a:txBody>
                  <a:tcPr/>
                </a:tc>
                <a:tc>
                  <a:txBody>
                    <a:bodyPr/>
                    <a:lstStyle/>
                    <a:p>
                      <a:pPr algn="ctr"/>
                      <a:r>
                        <a:rPr lang="en-US" sz="1600" dirty="0" smtClean="0"/>
                        <a:t>3.33</a:t>
                      </a:r>
                      <a:endParaRPr lang="en-US" sz="1600" dirty="0"/>
                    </a:p>
                  </a:txBody>
                  <a:tcPr/>
                </a:tc>
                <a:tc>
                  <a:txBody>
                    <a:bodyPr/>
                    <a:lstStyle/>
                    <a:p>
                      <a:pPr algn="ctr"/>
                      <a:r>
                        <a:rPr lang="en-US" sz="1600" dirty="0" smtClean="0"/>
                        <a:t>0.26</a:t>
                      </a:r>
                      <a:endParaRPr lang="en-US" sz="1600" dirty="0"/>
                    </a:p>
                  </a:txBody>
                  <a:tcPr/>
                </a:tc>
                <a:tc>
                  <a:txBody>
                    <a:bodyPr/>
                    <a:lstStyle/>
                    <a:p>
                      <a:pPr algn="ctr"/>
                      <a:r>
                        <a:rPr lang="en-US" sz="1600" dirty="0" smtClean="0"/>
                        <a:t>6</a:t>
                      </a:r>
                      <a:endParaRPr lang="en-US" sz="1600" dirty="0"/>
                    </a:p>
                  </a:txBody>
                  <a:tcPr/>
                </a:tc>
              </a:tr>
              <a:tr h="370840">
                <a:tc>
                  <a:txBody>
                    <a:bodyPr/>
                    <a:lstStyle/>
                    <a:p>
                      <a:r>
                        <a:rPr lang="en-US" sz="1600" b="1" dirty="0" smtClean="0"/>
                        <a:t>Nakagawa (2005) – SLAP</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50</a:t>
                      </a:r>
                      <a:endParaRPr lang="en-US" sz="1600" b="1" dirty="0"/>
                    </a:p>
                  </a:txBody>
                  <a:tcPr/>
                </a:tc>
                <a:tc>
                  <a:txBody>
                    <a:bodyPr/>
                    <a:lstStyle/>
                    <a:p>
                      <a:pPr algn="ctr"/>
                      <a:r>
                        <a:rPr lang="en-US" sz="1600" b="1" dirty="0" smtClean="0"/>
                        <a:t>67</a:t>
                      </a:r>
                      <a:endParaRPr lang="en-US" sz="1600" b="1" dirty="0"/>
                    </a:p>
                  </a:txBody>
                  <a:tcPr/>
                </a:tc>
                <a:tc>
                  <a:txBody>
                    <a:bodyPr/>
                    <a:lstStyle/>
                    <a:p>
                      <a:pPr algn="ctr"/>
                      <a:r>
                        <a:rPr lang="en-US" sz="1600" b="1" dirty="0" smtClean="0"/>
                        <a:t>1.52</a:t>
                      </a:r>
                      <a:endParaRPr lang="en-US" sz="1600" b="1" dirty="0"/>
                    </a:p>
                  </a:txBody>
                  <a:tcPr/>
                </a:tc>
                <a:tc>
                  <a:txBody>
                    <a:bodyPr/>
                    <a:lstStyle/>
                    <a:p>
                      <a:pPr algn="ctr"/>
                      <a:r>
                        <a:rPr lang="en-US" sz="1600" b="1" dirty="0" smtClean="0"/>
                        <a:t>0.75</a:t>
                      </a:r>
                      <a:endParaRPr lang="en-US" sz="1600" b="1" dirty="0"/>
                    </a:p>
                  </a:txBody>
                  <a:tcPr/>
                </a:tc>
                <a:tc>
                  <a:txBody>
                    <a:bodyPr/>
                    <a:lstStyle/>
                    <a:p>
                      <a:pPr algn="ctr"/>
                      <a:r>
                        <a:rPr lang="en-US" sz="1600" b="1" dirty="0" smtClean="0"/>
                        <a:t>10</a:t>
                      </a:r>
                      <a:endParaRPr lang="en-US" sz="1600" b="1" dirty="0"/>
                    </a:p>
                  </a:txBody>
                  <a:tcPr/>
                </a:tc>
              </a:tr>
              <a:tr h="370840">
                <a:tc>
                  <a:txBody>
                    <a:bodyPr/>
                    <a:lstStyle/>
                    <a:p>
                      <a:r>
                        <a:rPr lang="en-US" sz="1600" dirty="0" err="1" smtClean="0"/>
                        <a:t>Jia</a:t>
                      </a:r>
                      <a:r>
                        <a:rPr lang="en-US" sz="1600" dirty="0" smtClean="0"/>
                        <a:t> (2009) –</a:t>
                      </a:r>
                    </a:p>
                    <a:p>
                      <a:r>
                        <a:rPr lang="en-US" sz="1600" dirty="0" smtClean="0"/>
                        <a:t>Stage</a:t>
                      </a:r>
                      <a:r>
                        <a:rPr lang="en-US" sz="1600" baseline="0" dirty="0" smtClean="0"/>
                        <a:t> I Impingement</a:t>
                      </a:r>
                    </a:p>
                    <a:p>
                      <a:r>
                        <a:rPr lang="en-US" sz="1600" baseline="0" dirty="0" smtClean="0"/>
                        <a:t>Rotator Cuff </a:t>
                      </a:r>
                      <a:r>
                        <a:rPr lang="en-US" sz="1600" baseline="0" dirty="0" err="1" smtClean="0"/>
                        <a:t>Tendinopathy</a:t>
                      </a:r>
                      <a:endParaRPr lang="en-US" sz="1600" dirty="0"/>
                    </a:p>
                  </a:txBody>
                  <a:tcPr/>
                </a:tc>
                <a:tc>
                  <a:txBody>
                    <a:bodyPr/>
                    <a:lstStyle/>
                    <a:p>
                      <a:pPr algn="ctr"/>
                      <a:endParaRPr lang="en-US" sz="1600" dirty="0" smtClean="0"/>
                    </a:p>
                    <a:p>
                      <a:pPr algn="ctr"/>
                      <a:r>
                        <a:rPr lang="en-US" sz="1600" dirty="0" smtClean="0"/>
                        <a:t>NR</a:t>
                      </a:r>
                    </a:p>
                    <a:p>
                      <a:pPr algn="ctr"/>
                      <a:r>
                        <a:rPr lang="en-US" sz="1600" dirty="0" smtClean="0"/>
                        <a:t>NR</a:t>
                      </a:r>
                      <a:endParaRPr lang="en-US" sz="1600" dirty="0"/>
                    </a:p>
                  </a:txBody>
                  <a:tcPr/>
                </a:tc>
                <a:tc>
                  <a:txBody>
                    <a:bodyPr/>
                    <a:lstStyle/>
                    <a:p>
                      <a:pPr algn="ctr"/>
                      <a:endParaRPr lang="en-US" sz="1600" dirty="0" smtClean="0"/>
                    </a:p>
                    <a:p>
                      <a:pPr algn="ctr"/>
                      <a:r>
                        <a:rPr lang="en-US" sz="1600" dirty="0" smtClean="0"/>
                        <a:t>76</a:t>
                      </a:r>
                    </a:p>
                    <a:p>
                      <a:pPr algn="ctr"/>
                      <a:r>
                        <a:rPr lang="en-US" sz="1600" dirty="0" smtClean="0"/>
                        <a:t>71</a:t>
                      </a:r>
                      <a:endParaRPr lang="en-US" sz="1600" dirty="0"/>
                    </a:p>
                  </a:txBody>
                  <a:tcPr/>
                </a:tc>
                <a:tc>
                  <a:txBody>
                    <a:bodyPr/>
                    <a:lstStyle/>
                    <a:p>
                      <a:pPr algn="ctr"/>
                      <a:endParaRPr lang="en-US" sz="1600" dirty="0" smtClean="0"/>
                    </a:p>
                    <a:p>
                      <a:pPr algn="ctr"/>
                      <a:r>
                        <a:rPr lang="en-US" sz="1600" dirty="0" smtClean="0"/>
                        <a:t>45</a:t>
                      </a:r>
                    </a:p>
                    <a:p>
                      <a:pPr algn="ctr"/>
                      <a:r>
                        <a:rPr lang="en-US" sz="1600" dirty="0" smtClean="0"/>
                        <a:t>42</a:t>
                      </a:r>
                      <a:endParaRPr lang="en-US" sz="1600" dirty="0"/>
                    </a:p>
                  </a:txBody>
                  <a:tcPr/>
                </a:tc>
                <a:tc>
                  <a:txBody>
                    <a:bodyPr/>
                    <a:lstStyle/>
                    <a:p>
                      <a:pPr algn="ctr"/>
                      <a:endParaRPr lang="en-US" sz="1600" dirty="0" smtClean="0"/>
                    </a:p>
                    <a:p>
                      <a:pPr algn="ctr"/>
                      <a:r>
                        <a:rPr lang="en-US" sz="1600" dirty="0" smtClean="0"/>
                        <a:t>1.38</a:t>
                      </a:r>
                    </a:p>
                    <a:p>
                      <a:pPr algn="ctr"/>
                      <a:r>
                        <a:rPr lang="en-US" sz="1600" dirty="0" smtClean="0"/>
                        <a:t>1.22</a:t>
                      </a:r>
                    </a:p>
                  </a:txBody>
                  <a:tcPr/>
                </a:tc>
                <a:tc>
                  <a:txBody>
                    <a:bodyPr/>
                    <a:lstStyle/>
                    <a:p>
                      <a:pPr algn="ctr"/>
                      <a:endParaRPr lang="en-US" sz="1600" dirty="0" smtClean="0"/>
                    </a:p>
                    <a:p>
                      <a:pPr algn="ctr"/>
                      <a:r>
                        <a:rPr lang="en-US" sz="1600" dirty="0" smtClean="0"/>
                        <a:t>0.53</a:t>
                      </a:r>
                    </a:p>
                    <a:p>
                      <a:pPr algn="ctr"/>
                      <a:r>
                        <a:rPr lang="en-US" sz="1600" dirty="0" smtClean="0"/>
                        <a:t>0.69</a:t>
                      </a:r>
                    </a:p>
                  </a:txBody>
                  <a:tcPr/>
                </a:tc>
                <a:tc>
                  <a:txBody>
                    <a:bodyPr/>
                    <a:lstStyle/>
                    <a:p>
                      <a:pPr algn="ctr"/>
                      <a:endParaRPr lang="en-US" sz="1600" dirty="0" smtClean="0"/>
                    </a:p>
                    <a:p>
                      <a:pPr algn="ctr"/>
                      <a:r>
                        <a:rPr lang="en-US" sz="1600" dirty="0" smtClean="0"/>
                        <a:t>6</a:t>
                      </a:r>
                    </a:p>
                    <a:p>
                      <a:pPr algn="ctr"/>
                      <a:r>
                        <a:rPr lang="en-US" sz="1600" dirty="0" smtClean="0"/>
                        <a:t>6</a:t>
                      </a:r>
                      <a:endParaRPr lang="en-US" sz="1600" dirty="0"/>
                    </a:p>
                  </a:txBody>
                  <a:tcPr/>
                </a:tc>
              </a:tr>
              <a:tr h="370840">
                <a:tc>
                  <a:txBody>
                    <a:bodyPr/>
                    <a:lstStyle/>
                    <a:p>
                      <a:r>
                        <a:rPr lang="en-US" sz="1600" b="1" dirty="0" smtClean="0"/>
                        <a:t>Michener (2009)</a:t>
                      </a:r>
                      <a:endParaRPr lang="en-US" sz="1600" b="1" dirty="0"/>
                    </a:p>
                  </a:txBody>
                  <a:tcPr/>
                </a:tc>
                <a:tc>
                  <a:txBody>
                    <a:bodyPr/>
                    <a:lstStyle/>
                    <a:p>
                      <a:pPr algn="ctr"/>
                      <a:r>
                        <a:rPr lang="en-US" sz="1600" b="1" dirty="0" err="1" smtClean="0"/>
                        <a:t>κ</a:t>
                      </a:r>
                      <a:r>
                        <a:rPr lang="en-US" sz="1600" b="1" dirty="0" smtClean="0"/>
                        <a:t>=.39</a:t>
                      </a:r>
                      <a:endParaRPr lang="en-US" sz="1600" b="1" dirty="0"/>
                    </a:p>
                  </a:txBody>
                  <a:tcPr/>
                </a:tc>
                <a:tc>
                  <a:txBody>
                    <a:bodyPr/>
                    <a:lstStyle/>
                    <a:p>
                      <a:pPr algn="ctr"/>
                      <a:r>
                        <a:rPr lang="en-US" sz="1600" b="1" dirty="0" smtClean="0"/>
                        <a:t>63</a:t>
                      </a:r>
                      <a:endParaRPr lang="en-US" sz="1600" b="1" dirty="0"/>
                    </a:p>
                  </a:txBody>
                  <a:tcPr/>
                </a:tc>
                <a:tc>
                  <a:txBody>
                    <a:bodyPr/>
                    <a:lstStyle/>
                    <a:p>
                      <a:pPr algn="ctr"/>
                      <a:r>
                        <a:rPr lang="en-US" sz="1600" b="1" dirty="0" smtClean="0"/>
                        <a:t>62</a:t>
                      </a:r>
                      <a:endParaRPr lang="en-US" sz="1600" b="1" dirty="0"/>
                    </a:p>
                  </a:txBody>
                  <a:tcPr/>
                </a:tc>
                <a:tc>
                  <a:txBody>
                    <a:bodyPr/>
                    <a:lstStyle/>
                    <a:p>
                      <a:pPr algn="ctr"/>
                      <a:r>
                        <a:rPr lang="en-US" sz="1600" b="1" dirty="0" smtClean="0"/>
                        <a:t>1.63</a:t>
                      </a:r>
                      <a:endParaRPr lang="en-US" sz="1600" b="1" dirty="0"/>
                    </a:p>
                  </a:txBody>
                  <a:tcPr/>
                </a:tc>
                <a:tc>
                  <a:txBody>
                    <a:bodyPr/>
                    <a:lstStyle/>
                    <a:p>
                      <a:pPr algn="ctr"/>
                      <a:r>
                        <a:rPr lang="en-US" sz="1600" b="1" dirty="0" smtClean="0"/>
                        <a:t>0.61</a:t>
                      </a:r>
                      <a:endParaRPr lang="en-US" sz="1600" b="1" dirty="0"/>
                    </a:p>
                  </a:txBody>
                  <a:tcPr/>
                </a:tc>
                <a:tc>
                  <a:txBody>
                    <a:bodyPr/>
                    <a:lstStyle/>
                    <a:p>
                      <a:pPr algn="ctr"/>
                      <a:r>
                        <a:rPr lang="en-US" sz="1600" b="1" dirty="0" smtClean="0"/>
                        <a:t>11</a:t>
                      </a:r>
                    </a:p>
                  </a:txBody>
                  <a:tcPr/>
                </a:tc>
              </a:tr>
              <a:tr h="370840">
                <a:tc>
                  <a:txBody>
                    <a:bodyPr/>
                    <a:lstStyle/>
                    <a:p>
                      <a:r>
                        <a:rPr lang="en-US" sz="1600" b="1" dirty="0" smtClean="0"/>
                        <a:t>Kelly (2010)</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74</a:t>
                      </a:r>
                      <a:endParaRPr lang="en-US" sz="1600" b="1" dirty="0"/>
                    </a:p>
                  </a:txBody>
                  <a:tcPr/>
                </a:tc>
                <a:tc>
                  <a:txBody>
                    <a:bodyPr/>
                    <a:lstStyle/>
                    <a:p>
                      <a:pPr algn="ctr"/>
                      <a:r>
                        <a:rPr lang="en-US" sz="1600" b="1" dirty="0" smtClean="0"/>
                        <a:t>50</a:t>
                      </a:r>
                      <a:endParaRPr lang="en-US" sz="1600" b="1" dirty="0"/>
                    </a:p>
                  </a:txBody>
                  <a:tcPr/>
                </a:tc>
                <a:tc>
                  <a:txBody>
                    <a:bodyPr/>
                    <a:lstStyle/>
                    <a:p>
                      <a:pPr algn="ctr"/>
                      <a:r>
                        <a:rPr lang="en-US" sz="1600" b="1" dirty="0" smtClean="0"/>
                        <a:t>1.48</a:t>
                      </a:r>
                      <a:endParaRPr lang="en-US" sz="1600" b="1" dirty="0"/>
                    </a:p>
                  </a:txBody>
                  <a:tcPr/>
                </a:tc>
                <a:tc>
                  <a:txBody>
                    <a:bodyPr/>
                    <a:lstStyle/>
                    <a:p>
                      <a:pPr algn="ctr"/>
                      <a:r>
                        <a:rPr lang="en-US" sz="1600" b="1" dirty="0" smtClean="0"/>
                        <a:t>0.52</a:t>
                      </a:r>
                      <a:endParaRPr lang="en-US" sz="1600" b="1" dirty="0"/>
                    </a:p>
                  </a:txBody>
                  <a:tcPr/>
                </a:tc>
                <a:tc>
                  <a:txBody>
                    <a:bodyPr/>
                    <a:lstStyle/>
                    <a:p>
                      <a:pPr algn="ctr"/>
                      <a:r>
                        <a:rPr lang="en-US" sz="1600" b="1" dirty="0" smtClean="0"/>
                        <a:t>11</a:t>
                      </a:r>
                      <a:endParaRPr lang="en-US" sz="1600" b="1" dirty="0"/>
                    </a:p>
                  </a:txBody>
                  <a:tcPr/>
                </a:tc>
              </a:tr>
              <a:tr h="370840">
                <a:tc>
                  <a:txBody>
                    <a:bodyPr/>
                    <a:lstStyle/>
                    <a:p>
                      <a:r>
                        <a:rPr lang="en-US" sz="1600" b="1" dirty="0" smtClean="0"/>
                        <a:t>Gill (2007) – Partial Bicep</a:t>
                      </a:r>
                      <a:endParaRPr lang="en-US" sz="1600" b="1" dirty="0"/>
                    </a:p>
                  </a:txBody>
                  <a:tcPr/>
                </a:tc>
                <a:tc>
                  <a:txBody>
                    <a:bodyPr/>
                    <a:lstStyle/>
                    <a:p>
                      <a:pPr algn="ctr"/>
                      <a:r>
                        <a:rPr lang="en-US" sz="1600" b="1" dirty="0" smtClean="0"/>
                        <a:t>NR</a:t>
                      </a:r>
                      <a:endParaRPr lang="en-US" sz="1600" b="1" dirty="0"/>
                    </a:p>
                  </a:txBody>
                  <a:tcPr/>
                </a:tc>
                <a:tc>
                  <a:txBody>
                    <a:bodyPr/>
                    <a:lstStyle/>
                    <a:p>
                      <a:pPr algn="ctr"/>
                      <a:r>
                        <a:rPr lang="en-US" sz="1600" b="1" dirty="0" smtClean="0"/>
                        <a:t>55</a:t>
                      </a:r>
                      <a:endParaRPr lang="en-US" sz="1600" b="1" dirty="0"/>
                    </a:p>
                  </a:txBody>
                  <a:tcPr/>
                </a:tc>
                <a:tc>
                  <a:txBody>
                    <a:bodyPr/>
                    <a:lstStyle/>
                    <a:p>
                      <a:pPr algn="ctr"/>
                      <a:r>
                        <a:rPr lang="en-US" sz="1600" b="1" dirty="0" smtClean="0"/>
                        <a:t>38</a:t>
                      </a:r>
                      <a:endParaRPr lang="en-US" sz="1600" b="1" dirty="0"/>
                    </a:p>
                  </a:txBody>
                  <a:tcPr/>
                </a:tc>
                <a:tc>
                  <a:txBody>
                    <a:bodyPr/>
                    <a:lstStyle/>
                    <a:p>
                      <a:pPr algn="ctr"/>
                      <a:r>
                        <a:rPr lang="en-US" sz="1600" b="1" dirty="0" smtClean="0"/>
                        <a:t>0.89</a:t>
                      </a:r>
                      <a:endParaRPr lang="en-US" sz="1600" b="1" dirty="0"/>
                    </a:p>
                  </a:txBody>
                  <a:tcPr/>
                </a:tc>
                <a:tc>
                  <a:txBody>
                    <a:bodyPr/>
                    <a:lstStyle/>
                    <a:p>
                      <a:pPr algn="ctr"/>
                      <a:r>
                        <a:rPr lang="en-US" sz="1600" b="1" dirty="0" smtClean="0"/>
                        <a:t>1.18</a:t>
                      </a:r>
                      <a:endParaRPr lang="en-US" sz="1600" b="1" dirty="0"/>
                    </a:p>
                  </a:txBody>
                  <a:tcPr/>
                </a:tc>
                <a:tc>
                  <a:txBody>
                    <a:bodyPr/>
                    <a:lstStyle/>
                    <a:p>
                      <a:pPr algn="ctr"/>
                      <a:r>
                        <a:rPr lang="en-US" sz="1600" b="1" dirty="0" smtClean="0"/>
                        <a:t>12</a:t>
                      </a:r>
                      <a:endParaRPr lang="en-US" sz="1600" b="1" dirty="0"/>
                    </a:p>
                  </a:txBody>
                  <a:tcPr/>
                </a:tc>
              </a:tr>
              <a:tr h="370840">
                <a:tc>
                  <a:txBody>
                    <a:bodyPr/>
                    <a:lstStyle/>
                    <a:p>
                      <a:r>
                        <a:rPr lang="en-US" sz="1600" b="1" dirty="0" err="1" smtClean="0"/>
                        <a:t>Bak</a:t>
                      </a:r>
                      <a:r>
                        <a:rPr lang="en-US" sz="1600" b="1" dirty="0" smtClean="0"/>
                        <a:t> (2010) – Full Supra</a:t>
                      </a:r>
                    </a:p>
                  </a:txBody>
                  <a:tcPr/>
                </a:tc>
                <a:tc>
                  <a:txBody>
                    <a:bodyPr/>
                    <a:lstStyle/>
                    <a:p>
                      <a:pPr algn="ctr"/>
                      <a:r>
                        <a:rPr lang="en-US" sz="1600" b="1" dirty="0" smtClean="0"/>
                        <a:t>NR</a:t>
                      </a:r>
                      <a:endParaRPr lang="en-US" sz="1600" b="1" dirty="0"/>
                    </a:p>
                  </a:txBody>
                  <a:tcPr/>
                </a:tc>
                <a:tc>
                  <a:txBody>
                    <a:bodyPr/>
                    <a:lstStyle/>
                    <a:p>
                      <a:pPr algn="ctr"/>
                      <a:r>
                        <a:rPr lang="en-US" sz="1600" b="1" dirty="0" smtClean="0"/>
                        <a:t>77</a:t>
                      </a:r>
                      <a:endParaRPr lang="en-US" sz="1600" b="1" dirty="0"/>
                    </a:p>
                  </a:txBody>
                  <a:tcPr/>
                </a:tc>
                <a:tc>
                  <a:txBody>
                    <a:bodyPr/>
                    <a:lstStyle/>
                    <a:p>
                      <a:pPr algn="ctr"/>
                      <a:r>
                        <a:rPr lang="en-US" sz="1600" b="1" dirty="0" smtClean="0"/>
                        <a:t>26</a:t>
                      </a:r>
                      <a:endParaRPr lang="en-US" sz="1600" b="1" dirty="0"/>
                    </a:p>
                  </a:txBody>
                  <a:tcPr/>
                </a:tc>
                <a:tc>
                  <a:txBody>
                    <a:bodyPr/>
                    <a:lstStyle/>
                    <a:p>
                      <a:pPr algn="ctr"/>
                      <a:r>
                        <a:rPr lang="en-US" sz="1600" b="1" dirty="0" smtClean="0"/>
                        <a:t>1.04</a:t>
                      </a:r>
                      <a:endParaRPr lang="en-US" sz="1600" b="1" dirty="0"/>
                    </a:p>
                  </a:txBody>
                  <a:tcPr/>
                </a:tc>
                <a:tc>
                  <a:txBody>
                    <a:bodyPr/>
                    <a:lstStyle/>
                    <a:p>
                      <a:pPr algn="ctr"/>
                      <a:r>
                        <a:rPr lang="en-US" sz="1600" b="1" dirty="0" smtClean="0"/>
                        <a:t>0.88</a:t>
                      </a:r>
                      <a:endParaRPr lang="en-US" sz="1600" b="1" dirty="0"/>
                    </a:p>
                  </a:txBody>
                  <a:tcPr/>
                </a:tc>
                <a:tc>
                  <a:txBody>
                    <a:bodyPr/>
                    <a:lstStyle/>
                    <a:p>
                      <a:pPr algn="ctr"/>
                      <a:r>
                        <a:rPr lang="en-US" sz="1600" b="1" dirty="0" smtClean="0"/>
                        <a:t>13</a:t>
                      </a:r>
                      <a:endParaRPr lang="en-US" sz="1600" b="1" dirty="0"/>
                    </a:p>
                  </a:txBody>
                  <a:tcPr/>
                </a:tc>
              </a:tr>
              <a:tr h="370840">
                <a:tc>
                  <a:txBody>
                    <a:bodyPr/>
                    <a:lstStyle/>
                    <a:p>
                      <a:r>
                        <a:rPr lang="en-US" sz="1600" b="0" dirty="0" smtClean="0"/>
                        <a:t>Oster (2004)</a:t>
                      </a:r>
                      <a:endParaRPr lang="en-US" sz="1600" b="0" dirty="0"/>
                    </a:p>
                  </a:txBody>
                  <a:tcPr/>
                </a:tc>
                <a:tc>
                  <a:txBody>
                    <a:bodyPr/>
                    <a:lstStyle/>
                    <a:p>
                      <a:pPr algn="ctr"/>
                      <a:r>
                        <a:rPr lang="en-US" sz="1600" b="0" dirty="0" err="1" smtClean="0"/>
                        <a:t>κ</a:t>
                      </a:r>
                      <a:r>
                        <a:rPr lang="en-US" sz="1600" b="0" dirty="0" smtClean="0"/>
                        <a:t>=.18-.43</a:t>
                      </a:r>
                      <a:endParaRPr lang="en-US" sz="1600" b="0" dirty="0"/>
                    </a:p>
                  </a:txBody>
                  <a:tcPr/>
                </a:tc>
                <a:tc>
                  <a:txBody>
                    <a:bodyPr/>
                    <a:lstStyle/>
                    <a:p>
                      <a:pPr algn="ctr"/>
                      <a:r>
                        <a:rPr lang="en-US" sz="1600" b="0" dirty="0" smtClean="0"/>
                        <a:t>NR</a:t>
                      </a:r>
                      <a:endParaRPr lang="en-US" sz="1600" b="0" dirty="0"/>
                    </a:p>
                  </a:txBody>
                  <a:tcPr/>
                </a:tc>
                <a:tc>
                  <a:txBody>
                    <a:bodyPr/>
                    <a:lstStyle/>
                    <a:p>
                      <a:pPr algn="ctr"/>
                      <a:r>
                        <a:rPr lang="en-US" sz="1600" b="0" dirty="0" smtClean="0"/>
                        <a:t>NR</a:t>
                      </a:r>
                      <a:endParaRPr lang="en-US" sz="1600" b="0" dirty="0"/>
                    </a:p>
                  </a:txBody>
                  <a:tcPr/>
                </a:tc>
                <a:tc>
                  <a:txBody>
                    <a:bodyPr/>
                    <a:lstStyle/>
                    <a:p>
                      <a:pPr algn="ctr"/>
                      <a:r>
                        <a:rPr lang="en-US" sz="1600" b="0" dirty="0" smtClean="0"/>
                        <a:t>NR</a:t>
                      </a:r>
                      <a:endParaRPr lang="en-US" sz="1600" b="0" dirty="0"/>
                    </a:p>
                  </a:txBody>
                  <a:tcPr/>
                </a:tc>
                <a:tc>
                  <a:txBody>
                    <a:bodyPr/>
                    <a:lstStyle/>
                    <a:p>
                      <a:pPr algn="ctr"/>
                      <a:r>
                        <a:rPr lang="en-US" sz="1600" b="0" dirty="0" smtClean="0"/>
                        <a:t>NR</a:t>
                      </a:r>
                      <a:endParaRPr lang="en-US" sz="1600" b="0" dirty="0"/>
                    </a:p>
                  </a:txBody>
                  <a:tcPr/>
                </a:tc>
                <a:tc>
                  <a:txBody>
                    <a:bodyPr/>
                    <a:lstStyle/>
                    <a:p>
                      <a:pPr algn="ctr"/>
                      <a:r>
                        <a:rPr lang="en-US" sz="1600" b="0" dirty="0" smtClean="0"/>
                        <a:t>NR</a:t>
                      </a:r>
                      <a:endParaRPr lang="en-US" sz="1600" b="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724400"/>
            <a:ext cx="1490133" cy="1490133"/>
          </a:xfrm>
          <a:prstGeom prst="rect">
            <a:avLst/>
          </a:prstGeom>
        </p:spPr>
      </p:pic>
    </p:spTree>
    <p:custDataLst>
      <p:tags r:id="rId1"/>
    </p:custDataLst>
    <p:extLst>
      <p:ext uri="{BB962C8B-B14F-4D97-AF65-F5344CB8AC3E}">
        <p14:creationId xmlns:p14="http://schemas.microsoft.com/office/powerpoint/2010/main" val="243991739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Sections</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a:t>Section 1 – Understanding Psychometric Properties of Special Tests</a:t>
            </a:r>
          </a:p>
          <a:p>
            <a:pPr lvl="0"/>
            <a:r>
              <a:rPr lang="en-US" dirty="0"/>
              <a:t>Section 2 – Special Tests of the Shoulder</a:t>
            </a:r>
          </a:p>
          <a:p>
            <a:pPr lvl="0"/>
            <a:r>
              <a:rPr lang="en-US" dirty="0"/>
              <a:t>Section 3 – Understanding Clinical Prediction Rules</a:t>
            </a:r>
          </a:p>
          <a:p>
            <a:pPr lvl="0"/>
            <a:r>
              <a:rPr lang="en-US" dirty="0"/>
              <a:t>Section 4 – Clinical Prediction Rules of the </a:t>
            </a:r>
            <a:r>
              <a:rPr lang="en-US" dirty="0" smtClean="0"/>
              <a:t>Shoulder</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29558615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5">
                                            <p:txEl>
                                              <p:pRg st="0" end="0"/>
                                            </p:txEl>
                                          </p:spTgt>
                                        </p:tgtEl>
                                      </p:cBhvr>
                                    </p:animEffect>
                                    <p:set>
                                      <p:cBhvr>
                                        <p:cTn id="11" dur="1" fill="hold">
                                          <p:stCondLst>
                                            <p:cond delay="499"/>
                                          </p:stCondLst>
                                        </p:cTn>
                                        <p:tgtEl>
                                          <p:spTgt spid="5">
                                            <p:txEl>
                                              <p:pRg st="0" end="0"/>
                                            </p:txEl>
                                          </p:spTgt>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5">
                                            <p:txEl>
                                              <p:pRg st="1" end="1"/>
                                            </p:txEl>
                                          </p:spTgt>
                                        </p:tgtEl>
                                      </p:cBhvr>
                                    </p:animEffect>
                                    <p:set>
                                      <p:cBhvr>
                                        <p:cTn id="18" dur="1" fill="hold">
                                          <p:stCondLst>
                                            <p:cond delay="499"/>
                                          </p:stCondLst>
                                        </p:cTn>
                                        <p:tgtEl>
                                          <p:spTgt spid="5">
                                            <p:txEl>
                                              <p:pRg st="1" end="1"/>
                                            </p:tx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5">
                                            <p:txEl>
                                              <p:pRg st="2" end="2"/>
                                            </p:txEl>
                                          </p:spTgt>
                                        </p:tgtEl>
                                      </p:cBhvr>
                                    </p:animEffect>
                                    <p:set>
                                      <p:cBhvr>
                                        <p:cTn id="25" dur="1" fill="hold">
                                          <p:stCondLst>
                                            <p:cond delay="499"/>
                                          </p:stCondLst>
                                        </p:cTn>
                                        <p:tgtEl>
                                          <p:spTgt spid="5">
                                            <p:txEl>
                                              <p:pRg st="2" end="2"/>
                                            </p:txEl>
                                          </p:spTgt>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err="1" smtClean="0"/>
              <a:t>Yocum</a:t>
            </a:r>
            <a:r>
              <a:rPr lang="en-US" dirty="0" smtClean="0"/>
              <a:t>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0197401"/>
              </p:ext>
            </p:extLst>
          </p:nvPr>
        </p:nvGraphicFramePr>
        <p:xfrm>
          <a:off x="762000" y="2438400"/>
          <a:ext cx="8077202" cy="741680"/>
        </p:xfrm>
        <a:graphic>
          <a:graphicData uri="http://schemas.openxmlformats.org/drawingml/2006/table">
            <a:tbl>
              <a:tblPr firstRow="1" bandRow="1">
                <a:tableStyleId>{5C22544A-7EE6-4342-B048-85BDC9FD1C3A}</a:tableStyleId>
              </a:tblPr>
              <a:tblGrid>
                <a:gridCol w="2362200"/>
                <a:gridCol w="1066800"/>
                <a:gridCol w="1143000"/>
                <a:gridCol w="1143000"/>
                <a:gridCol w="685800"/>
                <a:gridCol w="685800"/>
                <a:gridCol w="990602"/>
              </a:tblGrid>
              <a:tr h="370840">
                <a:tc>
                  <a:txBody>
                    <a:bodyPr/>
                    <a:lstStyle/>
                    <a:p>
                      <a:pPr algn="ctr"/>
                      <a:r>
                        <a:rPr lang="en-US" sz="1400" dirty="0" smtClean="0"/>
                        <a:t>Study</a:t>
                      </a:r>
                      <a:endParaRPr lang="en-US" sz="1400" dirty="0"/>
                    </a:p>
                  </a:txBody>
                  <a:tcPr/>
                </a:tc>
                <a:tc>
                  <a:txBody>
                    <a:bodyPr/>
                    <a:lstStyle/>
                    <a:p>
                      <a:pPr algn="ctr"/>
                      <a:r>
                        <a:rPr lang="en-US" sz="1400" dirty="0" smtClean="0"/>
                        <a:t>Reliability</a:t>
                      </a:r>
                      <a:endParaRPr lang="en-US" sz="1400" dirty="0"/>
                    </a:p>
                  </a:txBody>
                  <a:tcPr/>
                </a:tc>
                <a:tc>
                  <a:txBody>
                    <a:bodyPr/>
                    <a:lstStyle/>
                    <a:p>
                      <a:pPr algn="ctr"/>
                      <a:r>
                        <a:rPr lang="en-US" sz="1400" dirty="0" smtClean="0"/>
                        <a:t>Sensitivity</a:t>
                      </a:r>
                      <a:endParaRPr lang="en-US" sz="1400" dirty="0"/>
                    </a:p>
                  </a:txBody>
                  <a:tcPr/>
                </a:tc>
                <a:tc>
                  <a:txBody>
                    <a:bodyPr/>
                    <a:lstStyle/>
                    <a:p>
                      <a:pPr algn="ctr"/>
                      <a:r>
                        <a:rPr lang="en-US" sz="1400" dirty="0" smtClean="0"/>
                        <a:t>Specificity</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QUADAS</a:t>
                      </a:r>
                      <a:endParaRPr lang="en-US" sz="1400" dirty="0"/>
                    </a:p>
                  </a:txBody>
                  <a:tcPr/>
                </a:tc>
              </a:tr>
              <a:tr h="370840">
                <a:tc>
                  <a:txBody>
                    <a:bodyPr/>
                    <a:lstStyle/>
                    <a:p>
                      <a:r>
                        <a:rPr lang="en-US" b="1" dirty="0" smtClean="0"/>
                        <a:t>Silva (2008)</a:t>
                      </a:r>
                      <a:endParaRPr lang="en-US" b="1" dirty="0"/>
                    </a:p>
                  </a:txBody>
                  <a:tcPr/>
                </a:tc>
                <a:tc>
                  <a:txBody>
                    <a:bodyPr/>
                    <a:lstStyle/>
                    <a:p>
                      <a:pPr algn="ctr"/>
                      <a:r>
                        <a:rPr lang="en-US" b="1" dirty="0" smtClean="0"/>
                        <a:t>NR</a:t>
                      </a:r>
                      <a:endParaRPr lang="en-US" b="1" dirty="0"/>
                    </a:p>
                  </a:txBody>
                  <a:tcPr/>
                </a:tc>
                <a:tc>
                  <a:txBody>
                    <a:bodyPr/>
                    <a:lstStyle/>
                    <a:p>
                      <a:pPr algn="ctr"/>
                      <a:r>
                        <a:rPr lang="en-US" b="1" dirty="0" smtClean="0"/>
                        <a:t>79</a:t>
                      </a:r>
                      <a:endParaRPr lang="en-US" b="1" dirty="0"/>
                    </a:p>
                  </a:txBody>
                  <a:tcPr/>
                </a:tc>
                <a:tc>
                  <a:txBody>
                    <a:bodyPr/>
                    <a:lstStyle/>
                    <a:p>
                      <a:pPr algn="ctr"/>
                      <a:r>
                        <a:rPr lang="en-US" b="1" dirty="0" smtClean="0"/>
                        <a:t>40</a:t>
                      </a:r>
                      <a:endParaRPr lang="en-US" b="1" dirty="0"/>
                    </a:p>
                  </a:txBody>
                  <a:tcPr/>
                </a:tc>
                <a:tc>
                  <a:txBody>
                    <a:bodyPr/>
                    <a:lstStyle/>
                    <a:p>
                      <a:pPr algn="ctr"/>
                      <a:r>
                        <a:rPr lang="en-US" b="1" dirty="0" smtClean="0"/>
                        <a:t>1.32</a:t>
                      </a:r>
                      <a:endParaRPr lang="en-US" b="1" dirty="0"/>
                    </a:p>
                  </a:txBody>
                  <a:tcPr/>
                </a:tc>
                <a:tc>
                  <a:txBody>
                    <a:bodyPr/>
                    <a:lstStyle/>
                    <a:p>
                      <a:pPr algn="ctr"/>
                      <a:r>
                        <a:rPr lang="en-US" b="1" dirty="0" smtClean="0"/>
                        <a:t>0.98</a:t>
                      </a:r>
                      <a:endParaRPr lang="en-US" b="1" dirty="0"/>
                    </a:p>
                  </a:txBody>
                  <a:tcPr/>
                </a:tc>
                <a:tc>
                  <a:txBody>
                    <a:bodyPr/>
                    <a:lstStyle/>
                    <a:p>
                      <a:pPr algn="ctr"/>
                      <a:r>
                        <a:rPr lang="en-US" b="1" dirty="0" smtClean="0"/>
                        <a:t>11</a:t>
                      </a:r>
                      <a:endParaRPr lang="en-US"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154741064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dirty="0"/>
              <a:t>Internal Rotation Resistance Strength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76444"/>
              </p:ext>
            </p:extLst>
          </p:nvPr>
        </p:nvGraphicFramePr>
        <p:xfrm>
          <a:off x="838200" y="2743200"/>
          <a:ext cx="8077202" cy="741680"/>
        </p:xfrm>
        <a:graphic>
          <a:graphicData uri="http://schemas.openxmlformats.org/drawingml/2006/table">
            <a:tbl>
              <a:tblPr firstRow="1" bandRow="1">
                <a:tableStyleId>{5C22544A-7EE6-4342-B048-85BDC9FD1C3A}</a:tableStyleId>
              </a:tblPr>
              <a:tblGrid>
                <a:gridCol w="2362200"/>
                <a:gridCol w="1066800"/>
                <a:gridCol w="1143000"/>
                <a:gridCol w="1143000"/>
                <a:gridCol w="685800"/>
                <a:gridCol w="685800"/>
                <a:gridCol w="990602"/>
              </a:tblGrid>
              <a:tr h="370840">
                <a:tc>
                  <a:txBody>
                    <a:bodyPr/>
                    <a:lstStyle/>
                    <a:p>
                      <a:pPr algn="ctr"/>
                      <a:r>
                        <a:rPr lang="en-US" sz="1400" dirty="0" smtClean="0"/>
                        <a:t>Study</a:t>
                      </a:r>
                      <a:endParaRPr lang="en-US" sz="1400" dirty="0"/>
                    </a:p>
                  </a:txBody>
                  <a:tcPr/>
                </a:tc>
                <a:tc>
                  <a:txBody>
                    <a:bodyPr/>
                    <a:lstStyle/>
                    <a:p>
                      <a:pPr algn="ctr"/>
                      <a:r>
                        <a:rPr lang="en-US" sz="1400" dirty="0" smtClean="0"/>
                        <a:t>Reliability</a:t>
                      </a:r>
                      <a:endParaRPr lang="en-US" sz="1400" dirty="0"/>
                    </a:p>
                  </a:txBody>
                  <a:tcPr/>
                </a:tc>
                <a:tc>
                  <a:txBody>
                    <a:bodyPr/>
                    <a:lstStyle/>
                    <a:p>
                      <a:pPr algn="ctr"/>
                      <a:r>
                        <a:rPr lang="en-US" sz="1400" dirty="0" smtClean="0"/>
                        <a:t>Sensitivity</a:t>
                      </a:r>
                      <a:endParaRPr lang="en-US" sz="1400" dirty="0"/>
                    </a:p>
                  </a:txBody>
                  <a:tcPr/>
                </a:tc>
                <a:tc>
                  <a:txBody>
                    <a:bodyPr/>
                    <a:lstStyle/>
                    <a:p>
                      <a:pPr algn="ctr"/>
                      <a:r>
                        <a:rPr lang="en-US" sz="1400" dirty="0" smtClean="0"/>
                        <a:t>Specificity</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-LR</a:t>
                      </a:r>
                      <a:endParaRPr lang="en-US" sz="1400" dirty="0"/>
                    </a:p>
                  </a:txBody>
                  <a:tcPr/>
                </a:tc>
                <a:tc>
                  <a:txBody>
                    <a:bodyPr/>
                    <a:lstStyle/>
                    <a:p>
                      <a:pPr algn="ctr"/>
                      <a:r>
                        <a:rPr lang="en-US" sz="1400" dirty="0" smtClean="0"/>
                        <a:t>QUADAS</a:t>
                      </a:r>
                      <a:endParaRPr lang="en-US" sz="1400" dirty="0"/>
                    </a:p>
                  </a:txBody>
                  <a:tcPr/>
                </a:tc>
              </a:tr>
              <a:tr h="370840">
                <a:tc>
                  <a:txBody>
                    <a:bodyPr/>
                    <a:lstStyle/>
                    <a:p>
                      <a:r>
                        <a:rPr lang="en-US" dirty="0" err="1" smtClean="0"/>
                        <a:t>Zaslav</a:t>
                      </a:r>
                      <a:r>
                        <a:rPr lang="en-US" baseline="0" dirty="0" smtClean="0"/>
                        <a:t> (2001)</a:t>
                      </a:r>
                      <a:endParaRPr lang="en-US" dirty="0"/>
                    </a:p>
                  </a:txBody>
                  <a:tcPr/>
                </a:tc>
                <a:tc>
                  <a:txBody>
                    <a:bodyPr/>
                    <a:lstStyle/>
                    <a:p>
                      <a:pPr algn="ctr"/>
                      <a:r>
                        <a:rPr lang="en-US" dirty="0" smtClean="0"/>
                        <a:t>NR</a:t>
                      </a:r>
                      <a:endParaRPr lang="en-US" dirty="0"/>
                    </a:p>
                  </a:txBody>
                  <a:tcPr/>
                </a:tc>
                <a:tc>
                  <a:txBody>
                    <a:bodyPr/>
                    <a:lstStyle/>
                    <a:p>
                      <a:pPr algn="ctr"/>
                      <a:r>
                        <a:rPr lang="en-US" dirty="0" smtClean="0"/>
                        <a:t>88</a:t>
                      </a:r>
                      <a:endParaRPr lang="en-US" dirty="0"/>
                    </a:p>
                  </a:txBody>
                  <a:tcPr/>
                </a:tc>
                <a:tc>
                  <a:txBody>
                    <a:bodyPr/>
                    <a:lstStyle/>
                    <a:p>
                      <a:pPr algn="ctr"/>
                      <a:r>
                        <a:rPr lang="en-US" dirty="0" smtClean="0"/>
                        <a:t>96</a:t>
                      </a:r>
                      <a:endParaRPr lang="en-US" dirty="0"/>
                    </a:p>
                  </a:txBody>
                  <a:tcPr/>
                </a:tc>
                <a:tc>
                  <a:txBody>
                    <a:bodyPr/>
                    <a:lstStyle/>
                    <a:p>
                      <a:pPr algn="ctr"/>
                      <a:r>
                        <a:rPr lang="en-US" dirty="0" smtClean="0"/>
                        <a:t>22</a:t>
                      </a:r>
                      <a:endParaRPr lang="en-US" dirty="0"/>
                    </a:p>
                  </a:txBody>
                  <a:tcPr/>
                </a:tc>
                <a:tc>
                  <a:txBody>
                    <a:bodyPr/>
                    <a:lstStyle/>
                    <a:p>
                      <a:pPr algn="ctr"/>
                      <a:r>
                        <a:rPr lang="en-US" dirty="0" smtClean="0"/>
                        <a:t>0.12</a:t>
                      </a:r>
                      <a:endParaRPr lang="en-US" dirty="0"/>
                    </a:p>
                  </a:txBody>
                  <a:tcPr/>
                </a:tc>
                <a:tc>
                  <a:txBody>
                    <a:bodyPr/>
                    <a:lstStyle/>
                    <a:p>
                      <a:pPr algn="ctr"/>
                      <a:r>
                        <a:rPr lang="en-US" dirty="0" smtClean="0"/>
                        <a:t>8</a:t>
                      </a:r>
                      <a:endParaRPr lang="en-US"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192814252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Rotator Cuff Tear Test</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Full Can Test</a:t>
            </a:r>
          </a:p>
          <a:p>
            <a:pPr lvl="0"/>
            <a:r>
              <a:rPr lang="en-US" dirty="0" smtClean="0"/>
              <a:t>Drop Arm Test</a:t>
            </a:r>
          </a:p>
          <a:p>
            <a:pPr lvl="0"/>
            <a:r>
              <a:rPr lang="en-US" dirty="0" err="1" smtClean="0"/>
              <a:t>Hornblower</a:t>
            </a:r>
            <a:r>
              <a:rPr lang="en-US" dirty="0" smtClean="0"/>
              <a:t> Sign</a:t>
            </a:r>
          </a:p>
          <a:p>
            <a:pPr lvl="0"/>
            <a:r>
              <a:rPr lang="en-US" dirty="0" smtClean="0"/>
              <a:t>Lift Off</a:t>
            </a:r>
          </a:p>
          <a:p>
            <a:pPr lvl="0"/>
            <a:r>
              <a:rPr lang="en-US" dirty="0" smtClean="0"/>
              <a:t>Belly Press</a:t>
            </a:r>
          </a:p>
          <a:p>
            <a:pPr lvl="0"/>
            <a:r>
              <a:rPr lang="en-US" dirty="0" smtClean="0"/>
              <a:t>External Rotation Lag Sign</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6575798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Full Can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9540551"/>
              </p:ext>
            </p:extLst>
          </p:nvPr>
        </p:nvGraphicFramePr>
        <p:xfrm>
          <a:off x="762000" y="1597025"/>
          <a:ext cx="8077202" cy="3393440"/>
        </p:xfrm>
        <a:graphic>
          <a:graphicData uri="http://schemas.openxmlformats.org/drawingml/2006/table">
            <a:tbl>
              <a:tblPr firstRow="1" bandRow="1">
                <a:tableStyleId>{5C22544A-7EE6-4342-B048-85BDC9FD1C3A}</a:tableStyleId>
              </a:tblPr>
              <a:tblGrid>
                <a:gridCol w="2971800"/>
                <a:gridCol w="990600"/>
                <a:gridCol w="1066800"/>
                <a:gridCol w="10668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dirty="0" err="1" smtClean="0"/>
                        <a:t>Itoi</a:t>
                      </a:r>
                      <a:r>
                        <a:rPr lang="en-US" sz="1200" dirty="0" smtClean="0"/>
                        <a:t> (1999)</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86</a:t>
                      </a:r>
                      <a:endParaRPr lang="en-US" sz="1200" dirty="0"/>
                    </a:p>
                  </a:txBody>
                  <a:tcPr/>
                </a:tc>
                <a:tc>
                  <a:txBody>
                    <a:bodyPr/>
                    <a:lstStyle/>
                    <a:p>
                      <a:pPr algn="ctr"/>
                      <a:r>
                        <a:rPr lang="en-US" sz="1200" dirty="0" smtClean="0"/>
                        <a:t>57</a:t>
                      </a:r>
                      <a:endParaRPr lang="en-US" sz="1200" dirty="0"/>
                    </a:p>
                  </a:txBody>
                  <a:tcPr/>
                </a:tc>
                <a:tc>
                  <a:txBody>
                    <a:bodyPr/>
                    <a:lstStyle/>
                    <a:p>
                      <a:pPr algn="ctr"/>
                      <a:r>
                        <a:rPr lang="en-US" sz="1200" dirty="0" smtClean="0"/>
                        <a:t>2.00</a:t>
                      </a:r>
                      <a:endParaRPr lang="en-US" sz="1200" dirty="0"/>
                    </a:p>
                  </a:txBody>
                  <a:tcPr/>
                </a:tc>
                <a:tc>
                  <a:txBody>
                    <a:bodyPr/>
                    <a:lstStyle/>
                    <a:p>
                      <a:pPr algn="ctr"/>
                      <a:r>
                        <a:rPr lang="en-US" sz="1200" dirty="0" smtClean="0"/>
                        <a:t>0.25</a:t>
                      </a:r>
                      <a:endParaRPr lang="en-US" sz="1200" dirty="0"/>
                    </a:p>
                  </a:txBody>
                  <a:tcPr/>
                </a:tc>
                <a:tc>
                  <a:txBody>
                    <a:bodyPr/>
                    <a:lstStyle/>
                    <a:p>
                      <a:pPr algn="ctr"/>
                      <a:r>
                        <a:rPr lang="en-US" sz="1200" dirty="0" smtClean="0"/>
                        <a:t>9</a:t>
                      </a:r>
                      <a:endParaRPr lang="en-US" sz="1200" dirty="0"/>
                    </a:p>
                  </a:txBody>
                  <a:tcPr/>
                </a:tc>
              </a:tr>
              <a:tr h="370840">
                <a:tc>
                  <a:txBody>
                    <a:bodyPr/>
                    <a:lstStyle/>
                    <a:p>
                      <a:r>
                        <a:rPr lang="en-US" sz="1200" dirty="0" smtClean="0"/>
                        <a:t>Kim</a:t>
                      </a:r>
                      <a:r>
                        <a:rPr lang="en-US" sz="1200" baseline="0" dirty="0" smtClean="0"/>
                        <a:t> (2006)</a:t>
                      </a:r>
                    </a:p>
                    <a:p>
                      <a:r>
                        <a:rPr lang="en-US" sz="1200" baseline="0" dirty="0" smtClean="0"/>
                        <a:t>Full Thickness Tear (pain or weak)</a:t>
                      </a:r>
                    </a:p>
                    <a:p>
                      <a:r>
                        <a:rPr lang="en-US" sz="1200" baseline="0" dirty="0" smtClean="0"/>
                        <a:t>Full Thickness Tear (pain and weak)</a:t>
                      </a:r>
                    </a:p>
                    <a:p>
                      <a:r>
                        <a:rPr lang="en-US" sz="1200" baseline="0" dirty="0" smtClean="0"/>
                        <a:t>Any Tear (pain or weak)</a:t>
                      </a:r>
                    </a:p>
                    <a:p>
                      <a:r>
                        <a:rPr lang="en-US" sz="1200" baseline="0" dirty="0" smtClean="0"/>
                        <a:t>Any Tear (pain and weak)</a:t>
                      </a:r>
                      <a:endParaRPr lang="en-US" sz="1200" dirty="0"/>
                    </a:p>
                  </a:txBody>
                  <a:tcPr/>
                </a:tc>
                <a:tc>
                  <a:txBody>
                    <a:bodyPr/>
                    <a:lstStyle/>
                    <a:p>
                      <a:pPr algn="ctr"/>
                      <a:endParaRPr lang="en-US" sz="1200" dirty="0" smtClean="0"/>
                    </a:p>
                    <a:p>
                      <a:pPr algn="ctr"/>
                      <a:r>
                        <a:rPr lang="en-US" sz="1200" dirty="0" smtClean="0"/>
                        <a:t>NR</a:t>
                      </a:r>
                    </a:p>
                    <a:p>
                      <a:pPr algn="ctr"/>
                      <a:r>
                        <a:rPr lang="en-US" sz="1200" dirty="0" smtClean="0"/>
                        <a:t>NR</a:t>
                      </a:r>
                    </a:p>
                    <a:p>
                      <a:pPr algn="ctr"/>
                      <a:r>
                        <a:rPr lang="en-US" sz="1200" dirty="0" smtClean="0"/>
                        <a:t>NR</a:t>
                      </a:r>
                    </a:p>
                    <a:p>
                      <a:pPr algn="ctr"/>
                      <a:r>
                        <a:rPr lang="en-US" sz="1200" dirty="0" smtClean="0"/>
                        <a:t>NR</a:t>
                      </a:r>
                    </a:p>
                    <a:p>
                      <a:pPr algn="ctr"/>
                      <a:endParaRPr lang="en-US" sz="1200" dirty="0"/>
                    </a:p>
                  </a:txBody>
                  <a:tcPr/>
                </a:tc>
                <a:tc>
                  <a:txBody>
                    <a:bodyPr/>
                    <a:lstStyle/>
                    <a:p>
                      <a:pPr algn="ctr"/>
                      <a:endParaRPr lang="en-US" sz="1200" dirty="0" smtClean="0"/>
                    </a:p>
                    <a:p>
                      <a:pPr algn="ctr"/>
                      <a:r>
                        <a:rPr lang="en-US" sz="1200" dirty="0" smtClean="0"/>
                        <a:t>74</a:t>
                      </a:r>
                    </a:p>
                    <a:p>
                      <a:pPr algn="ctr"/>
                      <a:r>
                        <a:rPr lang="en-US" sz="1200" dirty="0" smtClean="0"/>
                        <a:t>42</a:t>
                      </a:r>
                    </a:p>
                    <a:p>
                      <a:pPr algn="ctr"/>
                      <a:r>
                        <a:rPr lang="en-US" sz="1200" dirty="0" smtClean="0"/>
                        <a:t>90</a:t>
                      </a:r>
                    </a:p>
                    <a:p>
                      <a:pPr algn="ctr"/>
                      <a:r>
                        <a:rPr lang="en-US" sz="1200" dirty="0" smtClean="0"/>
                        <a:t>59</a:t>
                      </a:r>
                      <a:endParaRPr lang="en-US" sz="1200" dirty="0"/>
                    </a:p>
                  </a:txBody>
                  <a:tcPr/>
                </a:tc>
                <a:tc>
                  <a:txBody>
                    <a:bodyPr/>
                    <a:lstStyle/>
                    <a:p>
                      <a:pPr algn="ctr"/>
                      <a:endParaRPr lang="en-US" sz="1200" dirty="0" smtClean="0"/>
                    </a:p>
                    <a:p>
                      <a:pPr algn="ctr"/>
                      <a:r>
                        <a:rPr lang="en-US" sz="1200" dirty="0" smtClean="0"/>
                        <a:t>68</a:t>
                      </a:r>
                    </a:p>
                    <a:p>
                      <a:pPr algn="ctr"/>
                      <a:r>
                        <a:rPr lang="en-US" sz="1200" dirty="0" smtClean="0"/>
                        <a:t>91</a:t>
                      </a:r>
                    </a:p>
                    <a:p>
                      <a:pPr algn="ctr"/>
                      <a:r>
                        <a:rPr lang="en-US" sz="1200" dirty="0" smtClean="0"/>
                        <a:t>54</a:t>
                      </a:r>
                    </a:p>
                    <a:p>
                      <a:pPr algn="ctr"/>
                      <a:r>
                        <a:rPr lang="en-US" sz="1200" dirty="0" smtClean="0"/>
                        <a:t>82</a:t>
                      </a:r>
                      <a:endParaRPr lang="en-US" sz="1200" dirty="0"/>
                    </a:p>
                  </a:txBody>
                  <a:tcPr/>
                </a:tc>
                <a:tc>
                  <a:txBody>
                    <a:bodyPr/>
                    <a:lstStyle/>
                    <a:p>
                      <a:pPr algn="ctr"/>
                      <a:endParaRPr lang="en-US" sz="1200" dirty="0" smtClean="0"/>
                    </a:p>
                    <a:p>
                      <a:pPr algn="ctr"/>
                      <a:r>
                        <a:rPr lang="en-US" sz="1200" dirty="0" smtClean="0"/>
                        <a:t>2.31</a:t>
                      </a:r>
                    </a:p>
                    <a:p>
                      <a:pPr algn="ctr"/>
                      <a:r>
                        <a:rPr lang="en-US" sz="1200" dirty="0" smtClean="0"/>
                        <a:t>4.67</a:t>
                      </a:r>
                    </a:p>
                    <a:p>
                      <a:pPr algn="ctr"/>
                      <a:r>
                        <a:rPr lang="en-US" sz="1200" dirty="0" smtClean="0"/>
                        <a:t>1.96</a:t>
                      </a:r>
                    </a:p>
                    <a:p>
                      <a:pPr algn="ctr"/>
                      <a:r>
                        <a:rPr lang="en-US" sz="1200" dirty="0" smtClean="0"/>
                        <a:t>3.28</a:t>
                      </a:r>
                      <a:endParaRPr lang="en-US" sz="1200" dirty="0"/>
                    </a:p>
                  </a:txBody>
                  <a:tcPr/>
                </a:tc>
                <a:tc>
                  <a:txBody>
                    <a:bodyPr/>
                    <a:lstStyle/>
                    <a:p>
                      <a:pPr algn="ctr"/>
                      <a:endParaRPr lang="en-US" sz="1200" dirty="0" smtClean="0"/>
                    </a:p>
                    <a:p>
                      <a:pPr algn="ctr"/>
                      <a:r>
                        <a:rPr lang="en-US" sz="1200" dirty="0" smtClean="0"/>
                        <a:t>0.38</a:t>
                      </a:r>
                    </a:p>
                    <a:p>
                      <a:pPr algn="ctr"/>
                      <a:r>
                        <a:rPr lang="en-US" sz="1200" dirty="0" smtClean="0"/>
                        <a:t>0.64</a:t>
                      </a:r>
                    </a:p>
                    <a:p>
                      <a:pPr algn="ctr"/>
                      <a:r>
                        <a:rPr lang="en-US" sz="1200" dirty="0" smtClean="0"/>
                        <a:t>0.19</a:t>
                      </a:r>
                    </a:p>
                    <a:p>
                      <a:pPr algn="ctr"/>
                      <a:r>
                        <a:rPr lang="en-US" sz="1200" dirty="0" smtClean="0"/>
                        <a:t>0.50</a:t>
                      </a:r>
                      <a:endParaRPr lang="en-US" sz="1200" dirty="0"/>
                    </a:p>
                  </a:txBody>
                  <a:tcPr/>
                </a:tc>
                <a:tc>
                  <a:txBody>
                    <a:bodyPr/>
                    <a:lstStyle/>
                    <a:p>
                      <a:pPr algn="ctr"/>
                      <a:endParaRPr lang="en-US" sz="1200" dirty="0" smtClean="0"/>
                    </a:p>
                    <a:p>
                      <a:pPr algn="ctr"/>
                      <a:r>
                        <a:rPr lang="en-US" sz="1200" dirty="0" smtClean="0"/>
                        <a:t>9</a:t>
                      </a:r>
                    </a:p>
                    <a:p>
                      <a:pPr algn="ctr"/>
                      <a:r>
                        <a:rPr lang="en-US" sz="1200" dirty="0" smtClean="0"/>
                        <a:t>9</a:t>
                      </a:r>
                    </a:p>
                    <a:p>
                      <a:pPr algn="ctr"/>
                      <a:r>
                        <a:rPr lang="en-US" sz="1200" dirty="0" smtClean="0"/>
                        <a:t>9</a:t>
                      </a:r>
                    </a:p>
                    <a:p>
                      <a:pPr algn="ctr"/>
                      <a:r>
                        <a:rPr lang="en-US" sz="1200" dirty="0" smtClean="0"/>
                        <a:t>9</a:t>
                      </a:r>
                      <a:endParaRPr lang="en-US" sz="1200" dirty="0"/>
                    </a:p>
                  </a:txBody>
                  <a:tcPr/>
                </a:tc>
              </a:tr>
              <a:tr h="370840">
                <a:tc>
                  <a:txBody>
                    <a:bodyPr/>
                    <a:lstStyle/>
                    <a:p>
                      <a:r>
                        <a:rPr lang="en-US" sz="1200" b="1" dirty="0" smtClean="0"/>
                        <a:t>Kelly (2010)</a:t>
                      </a:r>
                    </a:p>
                    <a:p>
                      <a:r>
                        <a:rPr lang="en-US" sz="1200" b="1" dirty="0" smtClean="0"/>
                        <a:t>Impingement (weakness)</a:t>
                      </a:r>
                    </a:p>
                    <a:p>
                      <a:r>
                        <a:rPr lang="en-US" sz="1200" b="1" dirty="0" smtClean="0"/>
                        <a:t>Impingement</a:t>
                      </a:r>
                      <a:r>
                        <a:rPr lang="en-US" sz="1200" b="1" baseline="0" dirty="0" smtClean="0"/>
                        <a:t> (pain)</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txBody>
                  <a:tcPr/>
                </a:tc>
                <a:tc>
                  <a:txBody>
                    <a:bodyPr/>
                    <a:lstStyle/>
                    <a:p>
                      <a:pPr algn="ctr"/>
                      <a:endParaRPr lang="en-US" sz="1200" b="1" dirty="0" smtClean="0"/>
                    </a:p>
                    <a:p>
                      <a:pPr algn="ctr"/>
                      <a:r>
                        <a:rPr lang="en-US" sz="1200" b="1" dirty="0" smtClean="0"/>
                        <a:t>45</a:t>
                      </a:r>
                    </a:p>
                    <a:p>
                      <a:pPr algn="ctr"/>
                      <a:r>
                        <a:rPr lang="en-US" sz="1200" b="1" dirty="0" smtClean="0"/>
                        <a:t>35</a:t>
                      </a:r>
                    </a:p>
                    <a:p>
                      <a:pPr algn="ctr"/>
                      <a:endParaRPr lang="en-US" sz="1200" b="1" dirty="0" smtClean="0"/>
                    </a:p>
                  </a:txBody>
                  <a:tcPr/>
                </a:tc>
                <a:tc>
                  <a:txBody>
                    <a:bodyPr/>
                    <a:lstStyle/>
                    <a:p>
                      <a:pPr algn="ctr"/>
                      <a:endParaRPr lang="en-US" sz="1200" b="1" dirty="0" smtClean="0"/>
                    </a:p>
                    <a:p>
                      <a:pPr algn="ctr"/>
                      <a:r>
                        <a:rPr lang="en-US" sz="1200" b="1" dirty="0" smtClean="0"/>
                        <a:t>75</a:t>
                      </a:r>
                    </a:p>
                    <a:p>
                      <a:pPr algn="ctr"/>
                      <a:r>
                        <a:rPr lang="en-US" sz="1200" b="1" dirty="0" smtClean="0"/>
                        <a:t>25</a:t>
                      </a:r>
                      <a:endParaRPr lang="en-US" sz="1200" b="1" dirty="0"/>
                    </a:p>
                  </a:txBody>
                  <a:tcPr/>
                </a:tc>
                <a:tc>
                  <a:txBody>
                    <a:bodyPr/>
                    <a:lstStyle/>
                    <a:p>
                      <a:pPr algn="ctr"/>
                      <a:endParaRPr lang="en-US" sz="1200" b="1" dirty="0" smtClean="0"/>
                    </a:p>
                    <a:p>
                      <a:pPr algn="ctr"/>
                      <a:r>
                        <a:rPr lang="en-US" sz="1200" b="1" dirty="0" smtClean="0"/>
                        <a:t>1.80</a:t>
                      </a:r>
                    </a:p>
                    <a:p>
                      <a:pPr algn="ctr"/>
                      <a:r>
                        <a:rPr lang="en-US" sz="1200" b="1" dirty="0" smtClean="0"/>
                        <a:t>0.45</a:t>
                      </a:r>
                      <a:endParaRPr lang="en-US" sz="1200" b="1" dirty="0"/>
                    </a:p>
                  </a:txBody>
                  <a:tcPr/>
                </a:tc>
                <a:tc>
                  <a:txBody>
                    <a:bodyPr/>
                    <a:lstStyle/>
                    <a:p>
                      <a:pPr algn="ctr"/>
                      <a:endParaRPr lang="en-US" sz="1200" b="1" dirty="0" smtClean="0"/>
                    </a:p>
                    <a:p>
                      <a:pPr algn="ctr"/>
                      <a:r>
                        <a:rPr lang="en-US" sz="1200" b="1" dirty="0" smtClean="0"/>
                        <a:t>0.73</a:t>
                      </a:r>
                    </a:p>
                    <a:p>
                      <a:pPr algn="ctr"/>
                      <a:r>
                        <a:rPr lang="en-US" sz="1200" b="1" dirty="0" smtClean="0"/>
                        <a:t>2.60</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11</a:t>
                      </a:r>
                      <a:endParaRPr lang="en-US" sz="1200" b="1" dirty="0"/>
                    </a:p>
                  </a:txBody>
                  <a:tcPr/>
                </a:tc>
              </a:tr>
              <a:tr h="370840">
                <a:tc>
                  <a:txBody>
                    <a:bodyPr/>
                    <a:lstStyle/>
                    <a:p>
                      <a:r>
                        <a:rPr lang="en-US" sz="1200" dirty="0" err="1" smtClean="0"/>
                        <a:t>Itoi</a:t>
                      </a:r>
                      <a:r>
                        <a:rPr lang="en-US" sz="1200" dirty="0" smtClean="0"/>
                        <a:t> (2006)</a:t>
                      </a:r>
                    </a:p>
                    <a:p>
                      <a:r>
                        <a:rPr lang="en-US" sz="1200" dirty="0" smtClean="0"/>
                        <a:t>Rotator cuff tear (pain)</a:t>
                      </a:r>
                    </a:p>
                    <a:p>
                      <a:r>
                        <a:rPr lang="en-US" sz="1200" dirty="0" smtClean="0"/>
                        <a:t>Rotator cuff tear</a:t>
                      </a:r>
                      <a:r>
                        <a:rPr lang="en-US" sz="1200" baseline="0" dirty="0" smtClean="0"/>
                        <a:t> (weakness)</a:t>
                      </a:r>
                      <a:endParaRPr lang="en-US" sz="1200" dirty="0"/>
                    </a:p>
                  </a:txBody>
                  <a:tcPr/>
                </a:tc>
                <a:tc>
                  <a:txBody>
                    <a:bodyPr/>
                    <a:lstStyle/>
                    <a:p>
                      <a:pPr algn="ctr"/>
                      <a:endParaRPr lang="en-US" sz="1200" dirty="0" smtClean="0"/>
                    </a:p>
                    <a:p>
                      <a:pPr algn="ctr"/>
                      <a:r>
                        <a:rPr lang="en-US" sz="1200" dirty="0" smtClean="0"/>
                        <a:t>NR</a:t>
                      </a:r>
                    </a:p>
                    <a:p>
                      <a:pPr algn="ctr"/>
                      <a:r>
                        <a:rPr lang="en-US" sz="1200" dirty="0" smtClean="0"/>
                        <a:t>NR</a:t>
                      </a:r>
                      <a:endParaRPr lang="en-US" sz="1200" dirty="0"/>
                    </a:p>
                  </a:txBody>
                  <a:tcPr/>
                </a:tc>
                <a:tc>
                  <a:txBody>
                    <a:bodyPr/>
                    <a:lstStyle/>
                    <a:p>
                      <a:pPr algn="ctr"/>
                      <a:endParaRPr lang="en-US" sz="1200" dirty="0" smtClean="0"/>
                    </a:p>
                    <a:p>
                      <a:pPr algn="ctr"/>
                      <a:r>
                        <a:rPr lang="en-US" sz="1200" dirty="0" smtClean="0"/>
                        <a:t>80</a:t>
                      </a:r>
                    </a:p>
                    <a:p>
                      <a:pPr algn="ctr"/>
                      <a:r>
                        <a:rPr lang="en-US" sz="1200" dirty="0" smtClean="0"/>
                        <a:t>83</a:t>
                      </a:r>
                      <a:endParaRPr lang="en-US" sz="1200" dirty="0"/>
                    </a:p>
                  </a:txBody>
                  <a:tcPr/>
                </a:tc>
                <a:tc>
                  <a:txBody>
                    <a:bodyPr/>
                    <a:lstStyle/>
                    <a:p>
                      <a:pPr algn="ctr"/>
                      <a:endParaRPr lang="en-US" sz="1200" dirty="0" smtClean="0"/>
                    </a:p>
                    <a:p>
                      <a:pPr algn="ctr"/>
                      <a:r>
                        <a:rPr lang="en-US" sz="1200" dirty="0" smtClean="0"/>
                        <a:t>50</a:t>
                      </a:r>
                    </a:p>
                    <a:p>
                      <a:pPr algn="ctr"/>
                      <a:r>
                        <a:rPr lang="en-US" sz="1200" dirty="0" smtClean="0"/>
                        <a:t>53</a:t>
                      </a:r>
                      <a:endParaRPr lang="en-US" sz="1200" dirty="0"/>
                    </a:p>
                  </a:txBody>
                  <a:tcPr/>
                </a:tc>
                <a:tc>
                  <a:txBody>
                    <a:bodyPr/>
                    <a:lstStyle/>
                    <a:p>
                      <a:pPr algn="ctr"/>
                      <a:endParaRPr lang="en-US" sz="1200" dirty="0" smtClean="0"/>
                    </a:p>
                    <a:p>
                      <a:pPr algn="ctr"/>
                      <a:r>
                        <a:rPr lang="en-US" sz="1200" dirty="0" smtClean="0"/>
                        <a:t>2.67</a:t>
                      </a:r>
                    </a:p>
                    <a:p>
                      <a:pPr algn="ctr"/>
                      <a:r>
                        <a:rPr lang="en-US" sz="1200" dirty="0" smtClean="0"/>
                        <a:t>1.77</a:t>
                      </a:r>
                      <a:endParaRPr lang="en-US" sz="1200" dirty="0"/>
                    </a:p>
                  </a:txBody>
                  <a:tcPr/>
                </a:tc>
                <a:tc>
                  <a:txBody>
                    <a:bodyPr/>
                    <a:lstStyle/>
                    <a:p>
                      <a:pPr algn="ctr"/>
                      <a:endParaRPr lang="en-US" sz="1200" dirty="0" smtClean="0"/>
                    </a:p>
                    <a:p>
                      <a:pPr algn="ctr"/>
                      <a:r>
                        <a:rPr lang="en-US" sz="1200" dirty="0" smtClean="0"/>
                        <a:t>0.40</a:t>
                      </a:r>
                    </a:p>
                    <a:p>
                      <a:pPr algn="ctr"/>
                      <a:r>
                        <a:rPr lang="en-US" sz="1200" dirty="0" smtClean="0"/>
                        <a:t>0.32</a:t>
                      </a:r>
                      <a:endParaRPr lang="en-US" sz="1200" dirty="0"/>
                    </a:p>
                  </a:txBody>
                  <a:tcPr/>
                </a:tc>
                <a:tc>
                  <a:txBody>
                    <a:bodyPr/>
                    <a:lstStyle/>
                    <a:p>
                      <a:pPr algn="ctr"/>
                      <a:endParaRPr lang="en-US" sz="1200" dirty="0" smtClean="0"/>
                    </a:p>
                    <a:p>
                      <a:pPr algn="ctr"/>
                      <a:r>
                        <a:rPr lang="en-US" sz="1200" dirty="0" smtClean="0"/>
                        <a:t>8</a:t>
                      </a:r>
                    </a:p>
                    <a:p>
                      <a:pPr algn="ctr"/>
                      <a:r>
                        <a:rPr lang="en-US" sz="1200" dirty="0" smtClean="0"/>
                        <a:t>8</a:t>
                      </a:r>
                      <a:endParaRPr lang="en-US" sz="120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79350260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Drop Arm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990046"/>
              </p:ext>
            </p:extLst>
          </p:nvPr>
        </p:nvGraphicFramePr>
        <p:xfrm>
          <a:off x="762000" y="1597025"/>
          <a:ext cx="8077202" cy="3683000"/>
        </p:xfrm>
        <a:graphic>
          <a:graphicData uri="http://schemas.openxmlformats.org/drawingml/2006/table">
            <a:tbl>
              <a:tblPr firstRow="1" bandRow="1">
                <a:tableStyleId>{5C22544A-7EE6-4342-B048-85BDC9FD1C3A}</a:tableStyleId>
              </a:tblPr>
              <a:tblGrid>
                <a:gridCol w="2971800"/>
                <a:gridCol w="990600"/>
                <a:gridCol w="1066800"/>
                <a:gridCol w="10668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dirty="0" err="1" smtClean="0"/>
                        <a:t>Calis</a:t>
                      </a:r>
                      <a:r>
                        <a:rPr lang="en-US" sz="1200" dirty="0" smtClean="0"/>
                        <a:t> (2000)</a:t>
                      </a:r>
                    </a:p>
                    <a:p>
                      <a:r>
                        <a:rPr lang="en-US" sz="1200" dirty="0" smtClean="0"/>
                        <a:t>Supraspinatus</a:t>
                      </a:r>
                      <a:r>
                        <a:rPr lang="en-US" sz="1200" baseline="0" dirty="0" smtClean="0"/>
                        <a:t> Tear</a:t>
                      </a:r>
                    </a:p>
                    <a:p>
                      <a:r>
                        <a:rPr lang="en-US" sz="1200" baseline="0" dirty="0" smtClean="0"/>
                        <a:t>Impingement</a:t>
                      </a:r>
                      <a:endParaRPr lang="en-US" sz="1200" dirty="0"/>
                    </a:p>
                  </a:txBody>
                  <a:tcPr/>
                </a:tc>
                <a:tc>
                  <a:txBody>
                    <a:bodyPr/>
                    <a:lstStyle/>
                    <a:p>
                      <a:pPr algn="ctr"/>
                      <a:endParaRPr lang="en-US" sz="1200" dirty="0" smtClean="0"/>
                    </a:p>
                    <a:p>
                      <a:pPr algn="ctr"/>
                      <a:r>
                        <a:rPr lang="en-US" sz="1200" dirty="0" smtClean="0"/>
                        <a:t>NR</a:t>
                      </a:r>
                    </a:p>
                    <a:p>
                      <a:pPr algn="ctr"/>
                      <a:r>
                        <a:rPr lang="en-US" sz="1200" dirty="0" smtClean="0"/>
                        <a:t>NR</a:t>
                      </a:r>
                      <a:endParaRPr lang="en-US" sz="1200" dirty="0"/>
                    </a:p>
                  </a:txBody>
                  <a:tcPr/>
                </a:tc>
                <a:tc>
                  <a:txBody>
                    <a:bodyPr/>
                    <a:lstStyle/>
                    <a:p>
                      <a:pPr algn="ctr"/>
                      <a:endParaRPr lang="en-US" sz="1200" dirty="0" smtClean="0"/>
                    </a:p>
                    <a:p>
                      <a:pPr algn="ctr"/>
                      <a:r>
                        <a:rPr lang="en-US" sz="1200" dirty="0" smtClean="0"/>
                        <a:t>15</a:t>
                      </a:r>
                    </a:p>
                    <a:p>
                      <a:pPr algn="ctr"/>
                      <a:r>
                        <a:rPr lang="en-US" sz="1200" dirty="0" smtClean="0"/>
                        <a:t>8</a:t>
                      </a:r>
                      <a:endParaRPr lang="en-US" sz="1200" dirty="0"/>
                    </a:p>
                  </a:txBody>
                  <a:tcPr/>
                </a:tc>
                <a:tc>
                  <a:txBody>
                    <a:bodyPr/>
                    <a:lstStyle/>
                    <a:p>
                      <a:pPr algn="ctr"/>
                      <a:endParaRPr lang="en-US" sz="1200" dirty="0" smtClean="0"/>
                    </a:p>
                    <a:p>
                      <a:pPr algn="ctr"/>
                      <a:r>
                        <a:rPr lang="en-US" sz="1200" dirty="0" smtClean="0"/>
                        <a:t>100</a:t>
                      </a:r>
                    </a:p>
                    <a:p>
                      <a:pPr algn="ctr"/>
                      <a:r>
                        <a:rPr lang="en-US" sz="1200" dirty="0" smtClean="0"/>
                        <a:t>97</a:t>
                      </a:r>
                      <a:endParaRPr lang="en-US" sz="1200" dirty="0"/>
                    </a:p>
                  </a:txBody>
                  <a:tcPr/>
                </a:tc>
                <a:tc>
                  <a:txBody>
                    <a:bodyPr/>
                    <a:lstStyle/>
                    <a:p>
                      <a:pPr algn="ctr"/>
                      <a:endParaRPr lang="en-US" sz="1200" dirty="0" smtClean="0"/>
                    </a:p>
                    <a:p>
                      <a:pPr algn="ctr"/>
                      <a:r>
                        <a:rPr lang="en-US" sz="1200" dirty="0" smtClean="0"/>
                        <a:t>∞</a:t>
                      </a:r>
                    </a:p>
                    <a:p>
                      <a:pPr algn="ctr"/>
                      <a:r>
                        <a:rPr lang="en-US" sz="1200" dirty="0" smtClean="0"/>
                        <a:t>2.66</a:t>
                      </a:r>
                    </a:p>
                    <a:p>
                      <a:pPr algn="ctr"/>
                      <a:endParaRPr lang="en-US" sz="1200" dirty="0"/>
                    </a:p>
                  </a:txBody>
                  <a:tcPr/>
                </a:tc>
                <a:tc>
                  <a:txBody>
                    <a:bodyPr/>
                    <a:lstStyle/>
                    <a:p>
                      <a:pPr algn="ctr"/>
                      <a:endParaRPr lang="en-US" sz="1200" dirty="0" smtClean="0"/>
                    </a:p>
                    <a:p>
                      <a:pPr algn="ctr"/>
                      <a:r>
                        <a:rPr lang="en-US" sz="1200" dirty="0" smtClean="0"/>
                        <a:t>0.85</a:t>
                      </a:r>
                    </a:p>
                    <a:p>
                      <a:pPr algn="ctr"/>
                      <a:r>
                        <a:rPr lang="en-US" sz="1200" dirty="0" smtClean="0"/>
                        <a:t>0.94</a:t>
                      </a:r>
                    </a:p>
                    <a:p>
                      <a:pPr algn="ctr"/>
                      <a:endParaRPr lang="en-US" sz="1200" dirty="0"/>
                    </a:p>
                  </a:txBody>
                  <a:tcPr/>
                </a:tc>
                <a:tc>
                  <a:txBody>
                    <a:bodyPr/>
                    <a:lstStyle/>
                    <a:p>
                      <a:pPr algn="ctr"/>
                      <a:endParaRPr lang="en-US" sz="1200" dirty="0" smtClean="0"/>
                    </a:p>
                    <a:p>
                      <a:pPr algn="ctr"/>
                      <a:r>
                        <a:rPr lang="en-US" sz="1200" dirty="0" smtClean="0"/>
                        <a:t>8</a:t>
                      </a:r>
                    </a:p>
                    <a:p>
                      <a:pPr algn="ctr"/>
                      <a:r>
                        <a:rPr lang="en-US" sz="1200" dirty="0" smtClean="0"/>
                        <a:t>8</a:t>
                      </a:r>
                      <a:endParaRPr lang="en-US" sz="1200" dirty="0"/>
                    </a:p>
                  </a:txBody>
                  <a:tcPr/>
                </a:tc>
              </a:tr>
              <a:tr h="370840">
                <a:tc>
                  <a:txBody>
                    <a:bodyPr/>
                    <a:lstStyle/>
                    <a:p>
                      <a:r>
                        <a:rPr lang="en-US" sz="1200" dirty="0" smtClean="0"/>
                        <a:t>Murrell (2001) Rotator Cuff Tear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10</a:t>
                      </a:r>
                      <a:endParaRPr lang="en-US" sz="1200" dirty="0"/>
                    </a:p>
                  </a:txBody>
                  <a:tcPr/>
                </a:tc>
                <a:tc>
                  <a:txBody>
                    <a:bodyPr/>
                    <a:lstStyle/>
                    <a:p>
                      <a:pPr algn="ctr"/>
                      <a:r>
                        <a:rPr lang="en-US" sz="1200" dirty="0" smtClean="0"/>
                        <a:t>98</a:t>
                      </a:r>
                      <a:endParaRPr lang="en-US" sz="1200" dirty="0"/>
                    </a:p>
                  </a:txBody>
                  <a:tcPr/>
                </a:tc>
                <a:tc>
                  <a:txBody>
                    <a:bodyPr/>
                    <a:lstStyle/>
                    <a:p>
                      <a:pPr algn="ctr"/>
                      <a:r>
                        <a:rPr lang="en-US" sz="1200" dirty="0" smtClean="0"/>
                        <a:t>5.00</a:t>
                      </a:r>
                      <a:endParaRPr lang="en-US" sz="1200" dirty="0"/>
                    </a:p>
                  </a:txBody>
                  <a:tcPr/>
                </a:tc>
                <a:tc>
                  <a:txBody>
                    <a:bodyPr/>
                    <a:lstStyle/>
                    <a:p>
                      <a:pPr algn="ctr"/>
                      <a:r>
                        <a:rPr lang="en-US" sz="1200" dirty="0" smtClean="0"/>
                        <a:t>0.92</a:t>
                      </a:r>
                      <a:endParaRPr lang="en-US" sz="1200" dirty="0"/>
                    </a:p>
                  </a:txBody>
                  <a:tcPr/>
                </a:tc>
                <a:tc>
                  <a:txBody>
                    <a:bodyPr/>
                    <a:lstStyle/>
                    <a:p>
                      <a:pPr algn="ctr"/>
                      <a:r>
                        <a:rPr lang="en-US" sz="1200" dirty="0" smtClean="0"/>
                        <a:t>5</a:t>
                      </a:r>
                      <a:endParaRPr lang="en-US" sz="1200" dirty="0"/>
                    </a:p>
                  </a:txBody>
                  <a:tcPr/>
                </a:tc>
              </a:tr>
              <a:tr h="370840">
                <a:tc>
                  <a:txBody>
                    <a:bodyPr/>
                    <a:lstStyle/>
                    <a:p>
                      <a:r>
                        <a:rPr lang="en-US" sz="1200" b="1" dirty="0" smtClean="0"/>
                        <a:t>Park (2005) Impingement or Cuff </a:t>
                      </a:r>
                      <a:endParaRPr lang="en-US" sz="1200" b="1" dirty="0"/>
                    </a:p>
                  </a:txBody>
                  <a:tcPr/>
                </a:tc>
                <a:tc>
                  <a:txBody>
                    <a:bodyPr/>
                    <a:lstStyle/>
                    <a:p>
                      <a:pPr algn="ctr"/>
                      <a:r>
                        <a:rPr lang="en-US" sz="1200" b="1" dirty="0" smtClean="0"/>
                        <a:t>NR</a:t>
                      </a:r>
                    </a:p>
                  </a:txBody>
                  <a:tcPr/>
                </a:tc>
                <a:tc>
                  <a:txBody>
                    <a:bodyPr/>
                    <a:lstStyle/>
                    <a:p>
                      <a:pPr algn="ctr"/>
                      <a:r>
                        <a:rPr lang="en-US" sz="1200" b="1" dirty="0" smtClean="0"/>
                        <a:t>27</a:t>
                      </a:r>
                    </a:p>
                  </a:txBody>
                  <a:tcPr/>
                </a:tc>
                <a:tc>
                  <a:txBody>
                    <a:bodyPr/>
                    <a:lstStyle/>
                    <a:p>
                      <a:pPr algn="ctr"/>
                      <a:r>
                        <a:rPr lang="en-US" sz="1200" b="1" dirty="0" smtClean="0"/>
                        <a:t>88</a:t>
                      </a:r>
                      <a:endParaRPr lang="en-US" sz="1200" b="1" dirty="0"/>
                    </a:p>
                  </a:txBody>
                  <a:tcPr/>
                </a:tc>
                <a:tc>
                  <a:txBody>
                    <a:bodyPr/>
                    <a:lstStyle/>
                    <a:p>
                      <a:pPr algn="ctr"/>
                      <a:r>
                        <a:rPr lang="en-US" sz="1200" b="1" dirty="0" smtClean="0"/>
                        <a:t>2.25</a:t>
                      </a:r>
                      <a:endParaRPr lang="en-US" sz="1200" b="1" dirty="0"/>
                    </a:p>
                  </a:txBody>
                  <a:tcPr/>
                </a:tc>
                <a:tc>
                  <a:txBody>
                    <a:bodyPr/>
                    <a:lstStyle/>
                    <a:p>
                      <a:pPr algn="ctr"/>
                      <a:r>
                        <a:rPr lang="en-US" sz="1200" b="1" dirty="0" smtClean="0"/>
                        <a:t>0.83</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dirty="0" err="1" smtClean="0"/>
                        <a:t>Ostor</a:t>
                      </a:r>
                      <a:r>
                        <a:rPr lang="en-US" sz="1200" dirty="0" smtClean="0"/>
                        <a:t> (2004) – Supraspinatus Tear</a:t>
                      </a:r>
                      <a:endParaRPr lang="en-US" sz="1200" dirty="0"/>
                    </a:p>
                  </a:txBody>
                  <a:tcPr/>
                </a:tc>
                <a:tc>
                  <a:txBody>
                    <a:bodyPr/>
                    <a:lstStyle/>
                    <a:p>
                      <a:pPr algn="ctr"/>
                      <a:r>
                        <a:rPr lang="en-US" sz="1200" dirty="0" err="1" smtClean="0"/>
                        <a:t>κ</a:t>
                      </a:r>
                      <a:r>
                        <a:rPr lang="en-US" sz="1200" dirty="0" smtClean="0"/>
                        <a:t>=.28-.66</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N/A</a:t>
                      </a:r>
                      <a:endParaRPr lang="en-US" sz="1200" dirty="0"/>
                    </a:p>
                  </a:txBody>
                  <a:tcPr/>
                </a:tc>
              </a:tr>
              <a:tr h="370840">
                <a:tc>
                  <a:txBody>
                    <a:bodyPr/>
                    <a:lstStyle/>
                    <a:p>
                      <a:r>
                        <a:rPr lang="en-US" sz="1200" dirty="0" err="1" smtClean="0"/>
                        <a:t>Jia</a:t>
                      </a:r>
                      <a:r>
                        <a:rPr lang="en-US" sz="1200" dirty="0" smtClean="0"/>
                        <a:t> (2009)</a:t>
                      </a:r>
                    </a:p>
                    <a:p>
                      <a:r>
                        <a:rPr lang="en-US" sz="1200" dirty="0" smtClean="0"/>
                        <a:t>Rotator Cuff </a:t>
                      </a:r>
                      <a:r>
                        <a:rPr lang="en-US" sz="1200" dirty="0" err="1" smtClean="0"/>
                        <a:t>Tendinopathy</a:t>
                      </a:r>
                      <a:endParaRPr lang="en-US" sz="1200" dirty="0" smtClean="0"/>
                    </a:p>
                    <a:p>
                      <a:r>
                        <a:rPr lang="en-US" sz="1200" dirty="0" smtClean="0"/>
                        <a:t>Full Thickness Tear</a:t>
                      </a:r>
                    </a:p>
                    <a:p>
                      <a:r>
                        <a:rPr lang="en-US" sz="1200" dirty="0" smtClean="0"/>
                        <a:t>Massive</a:t>
                      </a:r>
                      <a:r>
                        <a:rPr lang="en-US" sz="1200" baseline="0" dirty="0" smtClean="0"/>
                        <a:t> Tear</a:t>
                      </a:r>
                      <a:endParaRPr lang="en-US" sz="1200" dirty="0" smtClean="0"/>
                    </a:p>
                    <a:p>
                      <a:endParaRPr lang="en-US" sz="1200" dirty="0"/>
                    </a:p>
                  </a:txBody>
                  <a:tcPr/>
                </a:tc>
                <a:tc>
                  <a:txBody>
                    <a:bodyPr/>
                    <a:lstStyle/>
                    <a:p>
                      <a:pPr algn="ctr"/>
                      <a:endParaRPr lang="en-US" sz="1200" dirty="0" smtClean="0"/>
                    </a:p>
                    <a:p>
                      <a:pPr algn="ctr"/>
                      <a:r>
                        <a:rPr lang="en-US" sz="1200" dirty="0" smtClean="0"/>
                        <a:t>NR</a:t>
                      </a:r>
                    </a:p>
                    <a:p>
                      <a:pPr algn="ctr"/>
                      <a:r>
                        <a:rPr lang="en-US" sz="1200" dirty="0" smtClean="0"/>
                        <a:t>NR</a:t>
                      </a:r>
                    </a:p>
                    <a:p>
                      <a:pPr algn="ctr"/>
                      <a:r>
                        <a:rPr lang="en-US" sz="1200" dirty="0" smtClean="0"/>
                        <a:t>NR</a:t>
                      </a:r>
                      <a:endParaRPr lang="en-US" sz="1200" dirty="0"/>
                    </a:p>
                  </a:txBody>
                  <a:tcPr/>
                </a:tc>
                <a:tc>
                  <a:txBody>
                    <a:bodyPr/>
                    <a:lstStyle/>
                    <a:p>
                      <a:pPr algn="ctr"/>
                      <a:endParaRPr lang="en-US" sz="1200" dirty="0" smtClean="0"/>
                    </a:p>
                    <a:p>
                      <a:pPr algn="ctr"/>
                      <a:r>
                        <a:rPr lang="en-US" sz="1200" dirty="0" smtClean="0"/>
                        <a:t>74</a:t>
                      </a:r>
                    </a:p>
                    <a:p>
                      <a:pPr algn="ctr"/>
                      <a:r>
                        <a:rPr lang="en-US" sz="1200" dirty="0" smtClean="0"/>
                        <a:t>35</a:t>
                      </a:r>
                    </a:p>
                    <a:p>
                      <a:pPr algn="ctr"/>
                      <a:r>
                        <a:rPr lang="en-US" sz="1200" dirty="0" smtClean="0"/>
                        <a:t>44</a:t>
                      </a:r>
                      <a:endParaRPr lang="en-US" sz="1200" dirty="0"/>
                    </a:p>
                  </a:txBody>
                  <a:tcPr/>
                </a:tc>
                <a:tc>
                  <a:txBody>
                    <a:bodyPr/>
                    <a:lstStyle/>
                    <a:p>
                      <a:pPr algn="ctr"/>
                      <a:endParaRPr lang="en-US" sz="1200" dirty="0" smtClean="0"/>
                    </a:p>
                    <a:p>
                      <a:pPr algn="ctr"/>
                      <a:r>
                        <a:rPr lang="en-US" sz="1200" dirty="0" smtClean="0"/>
                        <a:t>66</a:t>
                      </a:r>
                    </a:p>
                    <a:p>
                      <a:pPr algn="ctr"/>
                      <a:r>
                        <a:rPr lang="en-US" sz="1200" dirty="0" smtClean="0"/>
                        <a:t>88</a:t>
                      </a:r>
                    </a:p>
                    <a:p>
                      <a:pPr algn="ctr"/>
                      <a:r>
                        <a:rPr lang="en-US" sz="1200" dirty="0" smtClean="0"/>
                        <a:t>82</a:t>
                      </a:r>
                      <a:endParaRPr lang="en-US" sz="1200" dirty="0"/>
                    </a:p>
                  </a:txBody>
                  <a:tcPr/>
                </a:tc>
                <a:tc>
                  <a:txBody>
                    <a:bodyPr/>
                    <a:lstStyle/>
                    <a:p>
                      <a:pPr algn="ctr"/>
                      <a:endParaRPr lang="en-US" sz="1200" dirty="0" smtClean="0"/>
                    </a:p>
                    <a:p>
                      <a:pPr algn="ctr"/>
                      <a:r>
                        <a:rPr lang="en-US" sz="1200" dirty="0" smtClean="0"/>
                        <a:t>2.15</a:t>
                      </a:r>
                    </a:p>
                    <a:p>
                      <a:pPr algn="ctr"/>
                      <a:r>
                        <a:rPr lang="en-US" sz="1200" dirty="0" smtClean="0"/>
                        <a:t>2.79</a:t>
                      </a:r>
                    </a:p>
                    <a:p>
                      <a:pPr algn="ctr"/>
                      <a:r>
                        <a:rPr lang="en-US" sz="1200" dirty="0" smtClean="0"/>
                        <a:t>2.48</a:t>
                      </a:r>
                    </a:p>
                  </a:txBody>
                  <a:tcPr/>
                </a:tc>
                <a:tc>
                  <a:txBody>
                    <a:bodyPr/>
                    <a:lstStyle/>
                    <a:p>
                      <a:pPr algn="ctr"/>
                      <a:endParaRPr lang="en-US" sz="1200" dirty="0" smtClean="0"/>
                    </a:p>
                    <a:p>
                      <a:pPr algn="ctr"/>
                      <a:r>
                        <a:rPr lang="en-US" sz="1200" dirty="0" smtClean="0"/>
                        <a:t>0.39</a:t>
                      </a:r>
                    </a:p>
                    <a:p>
                      <a:pPr algn="ctr"/>
                      <a:r>
                        <a:rPr lang="en-US" sz="1200" dirty="0" smtClean="0"/>
                        <a:t>0.74</a:t>
                      </a:r>
                    </a:p>
                    <a:p>
                      <a:pPr algn="ctr"/>
                      <a:r>
                        <a:rPr lang="en-US" sz="1200" dirty="0" smtClean="0"/>
                        <a:t>0.68</a:t>
                      </a:r>
                      <a:endParaRPr lang="en-US" sz="1200" dirty="0"/>
                    </a:p>
                  </a:txBody>
                  <a:tcPr/>
                </a:tc>
                <a:tc>
                  <a:txBody>
                    <a:bodyPr/>
                    <a:lstStyle/>
                    <a:p>
                      <a:pPr algn="ctr"/>
                      <a:endParaRPr lang="en-US" sz="1200" dirty="0" smtClean="0"/>
                    </a:p>
                    <a:p>
                      <a:pPr algn="ctr"/>
                      <a:r>
                        <a:rPr lang="en-US" sz="1200" dirty="0" smtClean="0"/>
                        <a:t>6</a:t>
                      </a:r>
                    </a:p>
                    <a:p>
                      <a:pPr algn="ctr"/>
                      <a:r>
                        <a:rPr lang="en-US" sz="1200" dirty="0" smtClean="0"/>
                        <a:t>6</a:t>
                      </a:r>
                    </a:p>
                    <a:p>
                      <a:pPr algn="ctr"/>
                      <a:r>
                        <a:rPr lang="en-US" sz="1200" dirty="0" smtClean="0"/>
                        <a:t>6</a:t>
                      </a:r>
                      <a:endParaRPr lang="en-US" sz="1200" dirty="0"/>
                    </a:p>
                  </a:txBody>
                  <a:tcPr/>
                </a:tc>
              </a:tr>
              <a:tr h="370840">
                <a:tc>
                  <a:txBody>
                    <a:bodyPr/>
                    <a:lstStyle/>
                    <a:p>
                      <a:r>
                        <a:rPr lang="en-US" sz="1200" dirty="0" err="1" smtClean="0"/>
                        <a:t>Bak</a:t>
                      </a:r>
                      <a:r>
                        <a:rPr lang="en-US" sz="1200" dirty="0" smtClean="0"/>
                        <a:t> (2010) Full Thickness Supraspinatus </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41</a:t>
                      </a:r>
                      <a:endParaRPr lang="en-US" sz="1200" dirty="0"/>
                    </a:p>
                  </a:txBody>
                  <a:tcPr/>
                </a:tc>
                <a:tc>
                  <a:txBody>
                    <a:bodyPr/>
                    <a:lstStyle/>
                    <a:p>
                      <a:pPr algn="ctr"/>
                      <a:r>
                        <a:rPr lang="en-US" sz="1200" dirty="0" smtClean="0"/>
                        <a:t>83</a:t>
                      </a:r>
                      <a:endParaRPr lang="en-US" sz="1200" dirty="0"/>
                    </a:p>
                  </a:txBody>
                  <a:tcPr/>
                </a:tc>
                <a:tc>
                  <a:txBody>
                    <a:bodyPr/>
                    <a:lstStyle/>
                    <a:p>
                      <a:pPr algn="ctr"/>
                      <a:r>
                        <a:rPr lang="en-US" sz="1200" dirty="0" smtClean="0"/>
                        <a:t>2.41</a:t>
                      </a:r>
                      <a:endParaRPr lang="en-US" sz="1200" dirty="0"/>
                    </a:p>
                  </a:txBody>
                  <a:tcPr/>
                </a:tc>
                <a:tc>
                  <a:txBody>
                    <a:bodyPr/>
                    <a:lstStyle/>
                    <a:p>
                      <a:pPr algn="ctr"/>
                      <a:r>
                        <a:rPr lang="en-US" sz="1200" dirty="0" smtClean="0"/>
                        <a:t>0.71</a:t>
                      </a:r>
                      <a:endParaRPr lang="en-US" sz="1200" dirty="0"/>
                    </a:p>
                  </a:txBody>
                  <a:tcPr/>
                </a:tc>
                <a:tc>
                  <a:txBody>
                    <a:bodyPr/>
                    <a:lstStyle/>
                    <a:p>
                      <a:pPr algn="ctr"/>
                      <a:r>
                        <a:rPr lang="en-US" sz="1200" dirty="0" smtClean="0"/>
                        <a:t>6</a:t>
                      </a:r>
                      <a:endParaRPr lang="en-US" sz="120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97070377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dirty="0" err="1" smtClean="0"/>
              <a:t>Hornblower’s</a:t>
            </a:r>
            <a:r>
              <a:rPr lang="en-US" dirty="0" smtClean="0"/>
              <a:t>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6599659"/>
              </p:ext>
            </p:extLst>
          </p:nvPr>
        </p:nvGraphicFramePr>
        <p:xfrm>
          <a:off x="838200" y="2743200"/>
          <a:ext cx="8077202" cy="1010920"/>
        </p:xfrm>
        <a:graphic>
          <a:graphicData uri="http://schemas.openxmlformats.org/drawingml/2006/table">
            <a:tbl>
              <a:tblPr firstRow="1" bandRow="1">
                <a:tableStyleId>{5C22544A-7EE6-4342-B048-85BDC9FD1C3A}</a:tableStyleId>
              </a:tblPr>
              <a:tblGrid>
                <a:gridCol w="2362200"/>
                <a:gridCol w="1066800"/>
                <a:gridCol w="1143000"/>
                <a:gridCol w="1143000"/>
                <a:gridCol w="685800"/>
                <a:gridCol w="685800"/>
                <a:gridCol w="990602"/>
              </a:tblGrid>
              <a:tr h="370840">
                <a:tc>
                  <a:txBody>
                    <a:bodyPr/>
                    <a:lstStyle/>
                    <a:p>
                      <a:pPr algn="ctr"/>
                      <a:r>
                        <a:rPr lang="en-US" sz="1400" dirty="0" smtClean="0"/>
                        <a:t>Study</a:t>
                      </a:r>
                      <a:endParaRPr lang="en-US" sz="1400" dirty="0"/>
                    </a:p>
                  </a:txBody>
                  <a:tcPr/>
                </a:tc>
                <a:tc>
                  <a:txBody>
                    <a:bodyPr/>
                    <a:lstStyle/>
                    <a:p>
                      <a:pPr algn="ctr"/>
                      <a:r>
                        <a:rPr lang="en-US" sz="1400" smtClean="0"/>
                        <a:t>Reliability</a:t>
                      </a:r>
                      <a:endParaRPr lang="en-US" sz="1400" dirty="0"/>
                    </a:p>
                  </a:txBody>
                  <a:tcPr/>
                </a:tc>
                <a:tc>
                  <a:txBody>
                    <a:bodyPr/>
                    <a:lstStyle/>
                    <a:p>
                      <a:pPr algn="ctr"/>
                      <a:r>
                        <a:rPr lang="en-US" sz="1400" smtClean="0"/>
                        <a:t>Sensitivity</a:t>
                      </a:r>
                      <a:endParaRPr lang="en-US" sz="1400" dirty="0"/>
                    </a:p>
                  </a:txBody>
                  <a:tcPr/>
                </a:tc>
                <a:tc>
                  <a:txBody>
                    <a:bodyPr/>
                    <a:lstStyle/>
                    <a:p>
                      <a:pPr algn="ctr"/>
                      <a:r>
                        <a:rPr lang="en-US" sz="1400" smtClean="0"/>
                        <a:t>Specificity</a:t>
                      </a:r>
                      <a:endParaRPr lang="en-US" sz="1400" dirty="0"/>
                    </a:p>
                  </a:txBody>
                  <a:tcPr/>
                </a:tc>
                <a:tc>
                  <a:txBody>
                    <a:bodyPr/>
                    <a:lstStyle/>
                    <a:p>
                      <a:pPr algn="ctr"/>
                      <a:r>
                        <a:rPr lang="en-US" sz="1400" smtClean="0"/>
                        <a:t>+LR</a:t>
                      </a:r>
                      <a:endParaRPr lang="en-US" sz="1400" dirty="0"/>
                    </a:p>
                  </a:txBody>
                  <a:tcPr/>
                </a:tc>
                <a:tc>
                  <a:txBody>
                    <a:bodyPr/>
                    <a:lstStyle/>
                    <a:p>
                      <a:pPr algn="ctr"/>
                      <a:r>
                        <a:rPr lang="en-US" sz="1400" smtClean="0"/>
                        <a:t>-LR</a:t>
                      </a:r>
                      <a:endParaRPr lang="en-US" sz="1400" dirty="0"/>
                    </a:p>
                  </a:txBody>
                  <a:tcPr/>
                </a:tc>
                <a:tc>
                  <a:txBody>
                    <a:bodyPr/>
                    <a:lstStyle/>
                    <a:p>
                      <a:pPr algn="ctr"/>
                      <a:r>
                        <a:rPr lang="en-US" sz="1400" smtClean="0"/>
                        <a:t>QUADAS</a:t>
                      </a:r>
                      <a:endParaRPr lang="en-US" sz="1400" dirty="0"/>
                    </a:p>
                  </a:txBody>
                  <a:tcPr/>
                </a:tc>
              </a:tr>
              <a:tr h="370840">
                <a:tc>
                  <a:txBody>
                    <a:bodyPr/>
                    <a:lstStyle/>
                    <a:p>
                      <a:r>
                        <a:rPr lang="en-US" dirty="0" err="1" smtClean="0"/>
                        <a:t>Walch</a:t>
                      </a:r>
                      <a:r>
                        <a:rPr lang="en-US" dirty="0" smtClean="0"/>
                        <a:t> (1998)</a:t>
                      </a:r>
                    </a:p>
                    <a:p>
                      <a:r>
                        <a:rPr lang="en-US" dirty="0" smtClean="0"/>
                        <a:t>Weakness with ER</a:t>
                      </a:r>
                      <a:endParaRPr lang="en-US" dirty="0"/>
                    </a:p>
                  </a:txBody>
                  <a:tcPr/>
                </a:tc>
                <a:tc>
                  <a:txBody>
                    <a:bodyPr/>
                    <a:lstStyle/>
                    <a:p>
                      <a:pPr algn="ctr"/>
                      <a:endParaRPr lang="en-US" dirty="0" smtClean="0"/>
                    </a:p>
                    <a:p>
                      <a:pPr algn="ctr"/>
                      <a:r>
                        <a:rPr lang="en-US" dirty="0" smtClean="0"/>
                        <a:t>NR</a:t>
                      </a:r>
                      <a:endParaRPr lang="en-US" dirty="0"/>
                    </a:p>
                  </a:txBody>
                  <a:tcPr/>
                </a:tc>
                <a:tc>
                  <a:txBody>
                    <a:bodyPr/>
                    <a:lstStyle/>
                    <a:p>
                      <a:pPr algn="ctr"/>
                      <a:endParaRPr lang="en-US" dirty="0" smtClean="0"/>
                    </a:p>
                    <a:p>
                      <a:pPr algn="ctr"/>
                      <a:r>
                        <a:rPr lang="en-US" dirty="0" smtClean="0"/>
                        <a:t>100</a:t>
                      </a:r>
                      <a:endParaRPr lang="en-US" dirty="0"/>
                    </a:p>
                  </a:txBody>
                  <a:tcPr/>
                </a:tc>
                <a:tc>
                  <a:txBody>
                    <a:bodyPr/>
                    <a:lstStyle/>
                    <a:p>
                      <a:pPr algn="ctr"/>
                      <a:endParaRPr lang="en-US" dirty="0" smtClean="0"/>
                    </a:p>
                    <a:p>
                      <a:pPr algn="ctr"/>
                      <a:r>
                        <a:rPr lang="en-US" dirty="0" smtClean="0"/>
                        <a:t>93</a:t>
                      </a:r>
                      <a:endParaRPr lang="en-US" dirty="0"/>
                    </a:p>
                  </a:txBody>
                  <a:tcPr/>
                </a:tc>
                <a:tc>
                  <a:txBody>
                    <a:bodyPr/>
                    <a:lstStyle/>
                    <a:p>
                      <a:pPr algn="ctr"/>
                      <a:endParaRPr lang="en-US" dirty="0" smtClean="0"/>
                    </a:p>
                    <a:p>
                      <a:pPr algn="ctr"/>
                      <a:r>
                        <a:rPr lang="en-US" dirty="0" smtClean="0"/>
                        <a:t>14.3</a:t>
                      </a:r>
                      <a:endParaRPr lang="en-US" dirty="0"/>
                    </a:p>
                  </a:txBody>
                  <a:tcPr/>
                </a:tc>
                <a:tc>
                  <a:txBody>
                    <a:bodyPr/>
                    <a:lstStyle/>
                    <a:p>
                      <a:pPr algn="ctr"/>
                      <a:endParaRPr lang="en-US" dirty="0" smtClean="0"/>
                    </a:p>
                    <a:p>
                      <a:pPr algn="ctr"/>
                      <a:r>
                        <a:rPr lang="en-US" dirty="0" smtClean="0"/>
                        <a:t>∞</a:t>
                      </a:r>
                      <a:endParaRPr lang="en-US" dirty="0"/>
                    </a:p>
                  </a:txBody>
                  <a:tcPr/>
                </a:tc>
                <a:tc>
                  <a:txBody>
                    <a:bodyPr/>
                    <a:lstStyle/>
                    <a:p>
                      <a:pPr algn="ctr"/>
                      <a:endParaRPr lang="en-US" dirty="0" smtClean="0"/>
                    </a:p>
                    <a:p>
                      <a:pPr algn="ctr"/>
                      <a:r>
                        <a:rPr lang="en-US" dirty="0" smtClean="0"/>
                        <a:t>6</a:t>
                      </a:r>
                      <a:endParaRPr lang="en-US"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12051193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Lift Off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6676105"/>
              </p:ext>
            </p:extLst>
          </p:nvPr>
        </p:nvGraphicFramePr>
        <p:xfrm>
          <a:off x="762000" y="1597025"/>
          <a:ext cx="8077202" cy="3688080"/>
        </p:xfrm>
        <a:graphic>
          <a:graphicData uri="http://schemas.openxmlformats.org/drawingml/2006/table">
            <a:tbl>
              <a:tblPr firstRow="1" bandRow="1">
                <a:tableStyleId>{5C22544A-7EE6-4342-B048-85BDC9FD1C3A}</a:tableStyleId>
              </a:tblPr>
              <a:tblGrid>
                <a:gridCol w="2971800"/>
                <a:gridCol w="990600"/>
                <a:gridCol w="1066800"/>
                <a:gridCol w="10668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dirty="0" smtClean="0"/>
                        <a:t>Gerber</a:t>
                      </a:r>
                      <a:r>
                        <a:rPr lang="en-US" sz="1200" baseline="0" dirty="0" smtClean="0"/>
                        <a:t> (1991)</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89</a:t>
                      </a:r>
                      <a:endParaRPr lang="en-US" sz="1200" dirty="0"/>
                    </a:p>
                  </a:txBody>
                  <a:tcPr/>
                </a:tc>
                <a:tc>
                  <a:txBody>
                    <a:bodyPr/>
                    <a:lstStyle/>
                    <a:p>
                      <a:pPr algn="ctr"/>
                      <a:r>
                        <a:rPr lang="en-US" sz="1200" dirty="0" smtClean="0"/>
                        <a:t>98</a:t>
                      </a:r>
                      <a:endParaRPr lang="en-US" sz="1200" dirty="0"/>
                    </a:p>
                  </a:txBody>
                  <a:tcPr/>
                </a:tc>
                <a:tc>
                  <a:txBody>
                    <a:bodyPr/>
                    <a:lstStyle/>
                    <a:p>
                      <a:pPr algn="ctr"/>
                      <a:r>
                        <a:rPr lang="en-US" sz="1200" dirty="0" smtClean="0"/>
                        <a:t>44.5</a:t>
                      </a:r>
                      <a:endParaRPr lang="en-US" sz="1200" dirty="0"/>
                    </a:p>
                  </a:txBody>
                  <a:tcPr/>
                </a:tc>
                <a:tc>
                  <a:txBody>
                    <a:bodyPr/>
                    <a:lstStyle/>
                    <a:p>
                      <a:pPr algn="ctr"/>
                      <a:r>
                        <a:rPr lang="en-US" sz="1200" dirty="0" smtClean="0"/>
                        <a:t>0.11</a:t>
                      </a:r>
                      <a:endParaRPr lang="en-US" sz="1200" dirty="0"/>
                    </a:p>
                  </a:txBody>
                  <a:tcPr/>
                </a:tc>
                <a:tc>
                  <a:txBody>
                    <a:bodyPr/>
                    <a:lstStyle/>
                    <a:p>
                      <a:pPr algn="ctr"/>
                      <a:r>
                        <a:rPr lang="en-US" sz="1200" dirty="0" smtClean="0"/>
                        <a:t>8</a:t>
                      </a:r>
                      <a:endParaRPr lang="en-US" sz="1200" dirty="0"/>
                    </a:p>
                  </a:txBody>
                  <a:tcPr/>
                </a:tc>
              </a:tr>
              <a:tr h="370840">
                <a:tc>
                  <a:txBody>
                    <a:bodyPr/>
                    <a:lstStyle/>
                    <a:p>
                      <a:r>
                        <a:rPr lang="en-US" sz="1200" dirty="0" err="1" smtClean="0"/>
                        <a:t>Hertel</a:t>
                      </a:r>
                      <a:r>
                        <a:rPr lang="en-US" sz="1200" dirty="0" smtClean="0"/>
                        <a:t> (1996)</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62</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0.38</a:t>
                      </a:r>
                      <a:endParaRPr lang="en-US" sz="1200" dirty="0"/>
                    </a:p>
                  </a:txBody>
                  <a:tcPr/>
                </a:tc>
                <a:tc>
                  <a:txBody>
                    <a:bodyPr/>
                    <a:lstStyle/>
                    <a:p>
                      <a:pPr algn="ctr"/>
                      <a:r>
                        <a:rPr lang="en-US" sz="1200" dirty="0" smtClean="0"/>
                        <a:t>8</a:t>
                      </a:r>
                      <a:endParaRPr lang="en-US" sz="1200" dirty="0"/>
                    </a:p>
                  </a:txBody>
                  <a:tcPr/>
                </a:tc>
              </a:tr>
              <a:tr h="370840">
                <a:tc>
                  <a:txBody>
                    <a:bodyPr/>
                    <a:lstStyle/>
                    <a:p>
                      <a:r>
                        <a:rPr lang="en-US" sz="1200" b="0" dirty="0" err="1" smtClean="0"/>
                        <a:t>Ostor</a:t>
                      </a:r>
                      <a:r>
                        <a:rPr lang="en-US" sz="1200" b="0" dirty="0" smtClean="0"/>
                        <a:t> (2004)</a:t>
                      </a:r>
                      <a:endParaRPr lang="en-US" sz="1200" b="0" dirty="0"/>
                    </a:p>
                  </a:txBody>
                  <a:tcPr/>
                </a:tc>
                <a:tc>
                  <a:txBody>
                    <a:bodyPr/>
                    <a:lstStyle/>
                    <a:p>
                      <a:pPr algn="ctr"/>
                      <a:r>
                        <a:rPr lang="en-US" sz="1200" b="0" dirty="0" err="1" smtClean="0"/>
                        <a:t>κ</a:t>
                      </a:r>
                      <a:r>
                        <a:rPr lang="en-US" sz="1200" b="0" dirty="0" smtClean="0"/>
                        <a:t>=.28-.32</a:t>
                      </a:r>
                    </a:p>
                  </a:txBody>
                  <a:tcPr/>
                </a:tc>
                <a:tc>
                  <a:txBody>
                    <a:bodyPr/>
                    <a:lstStyle/>
                    <a:p>
                      <a:pPr algn="ctr"/>
                      <a:r>
                        <a:rPr lang="en-US" sz="1200" b="0" dirty="0" smtClean="0"/>
                        <a:t>NR</a:t>
                      </a:r>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N/A</a:t>
                      </a:r>
                      <a:endParaRPr lang="en-US" sz="1200" b="0" dirty="0"/>
                    </a:p>
                  </a:txBody>
                  <a:tcPr/>
                </a:tc>
              </a:tr>
              <a:tr h="370840">
                <a:tc>
                  <a:txBody>
                    <a:bodyPr/>
                    <a:lstStyle/>
                    <a:p>
                      <a:r>
                        <a:rPr lang="en-US" sz="1200" dirty="0" err="1" smtClean="0"/>
                        <a:t>Jia</a:t>
                      </a:r>
                      <a:r>
                        <a:rPr lang="en-US" sz="1200" dirty="0" smtClean="0"/>
                        <a:t> (2009)</a:t>
                      </a:r>
                    </a:p>
                    <a:p>
                      <a:r>
                        <a:rPr lang="en-US" sz="1200" dirty="0" smtClean="0"/>
                        <a:t>Massive Rotator Cuff Tear</a:t>
                      </a:r>
                    </a:p>
                    <a:p>
                      <a:r>
                        <a:rPr lang="en-US" sz="1200" dirty="0" err="1" smtClean="0"/>
                        <a:t>Glenohumeral</a:t>
                      </a:r>
                      <a:r>
                        <a:rPr lang="en-US" sz="1200" baseline="0" dirty="0" smtClean="0"/>
                        <a:t> OA</a:t>
                      </a:r>
                    </a:p>
                    <a:p>
                      <a:r>
                        <a:rPr lang="en-US" sz="1200" baseline="0" dirty="0" smtClean="0"/>
                        <a:t>Bicep </a:t>
                      </a:r>
                      <a:r>
                        <a:rPr lang="en-US" sz="1200" baseline="0" dirty="0" err="1" smtClean="0"/>
                        <a:t>Tendinopathy</a:t>
                      </a:r>
                      <a:endParaRPr lang="en-US" sz="1200" dirty="0"/>
                    </a:p>
                  </a:txBody>
                  <a:tcPr/>
                </a:tc>
                <a:tc>
                  <a:txBody>
                    <a:bodyPr/>
                    <a:lstStyle/>
                    <a:p>
                      <a:pPr algn="ctr"/>
                      <a:endParaRPr lang="en-US" sz="1200" dirty="0" smtClean="0"/>
                    </a:p>
                    <a:p>
                      <a:pPr algn="ctr"/>
                      <a:r>
                        <a:rPr lang="en-US" sz="1200" dirty="0" smtClean="0"/>
                        <a:t>NR</a:t>
                      </a:r>
                    </a:p>
                    <a:p>
                      <a:pPr algn="ctr"/>
                      <a:r>
                        <a:rPr lang="en-US" sz="1200" dirty="0" smtClean="0"/>
                        <a:t>NR</a:t>
                      </a:r>
                    </a:p>
                    <a:p>
                      <a:pPr algn="ctr"/>
                      <a:r>
                        <a:rPr lang="en-US" sz="1200" dirty="0" smtClean="0"/>
                        <a:t>NR</a:t>
                      </a:r>
                      <a:endParaRPr lang="en-US" sz="1200" dirty="0"/>
                    </a:p>
                  </a:txBody>
                  <a:tcPr/>
                </a:tc>
                <a:tc>
                  <a:txBody>
                    <a:bodyPr/>
                    <a:lstStyle/>
                    <a:p>
                      <a:pPr algn="ctr"/>
                      <a:endParaRPr lang="en-US" sz="1200" dirty="0" smtClean="0"/>
                    </a:p>
                    <a:p>
                      <a:pPr algn="ctr"/>
                      <a:r>
                        <a:rPr lang="en-US" sz="1200" dirty="0" smtClean="0"/>
                        <a:t>28</a:t>
                      </a:r>
                    </a:p>
                    <a:p>
                      <a:pPr algn="ctr"/>
                      <a:r>
                        <a:rPr lang="en-US" sz="1200" dirty="0" smtClean="0"/>
                        <a:t>29</a:t>
                      </a:r>
                    </a:p>
                    <a:p>
                      <a:pPr algn="ctr"/>
                      <a:r>
                        <a:rPr lang="en-US" sz="1200" dirty="0" smtClean="0"/>
                        <a:t>28</a:t>
                      </a:r>
                      <a:endParaRPr lang="en-US" sz="1200" dirty="0"/>
                    </a:p>
                  </a:txBody>
                  <a:tcPr/>
                </a:tc>
                <a:tc>
                  <a:txBody>
                    <a:bodyPr/>
                    <a:lstStyle/>
                    <a:p>
                      <a:pPr algn="ctr"/>
                      <a:endParaRPr lang="en-US" sz="1200" dirty="0" smtClean="0"/>
                    </a:p>
                    <a:p>
                      <a:pPr algn="ctr"/>
                      <a:r>
                        <a:rPr lang="en-US" sz="1200" dirty="0" smtClean="0"/>
                        <a:t>86</a:t>
                      </a:r>
                    </a:p>
                    <a:p>
                      <a:pPr algn="ctr"/>
                      <a:r>
                        <a:rPr lang="en-US" sz="1200" dirty="0" smtClean="0"/>
                        <a:t>89</a:t>
                      </a:r>
                    </a:p>
                    <a:p>
                      <a:pPr algn="ctr"/>
                      <a:r>
                        <a:rPr lang="en-US" sz="1200" dirty="0" smtClean="0"/>
                        <a:t>90</a:t>
                      </a:r>
                      <a:endParaRPr lang="en-US" sz="1200" dirty="0"/>
                    </a:p>
                  </a:txBody>
                  <a:tcPr/>
                </a:tc>
                <a:tc>
                  <a:txBody>
                    <a:bodyPr/>
                    <a:lstStyle/>
                    <a:p>
                      <a:pPr algn="ctr"/>
                      <a:endParaRPr lang="en-US" sz="1200" dirty="0" smtClean="0"/>
                    </a:p>
                    <a:p>
                      <a:pPr algn="ctr"/>
                      <a:r>
                        <a:rPr lang="en-US" sz="1200" dirty="0" smtClean="0"/>
                        <a:t>2.00</a:t>
                      </a:r>
                    </a:p>
                    <a:p>
                      <a:pPr algn="ctr"/>
                      <a:r>
                        <a:rPr lang="en-US" sz="1200" dirty="0" smtClean="0"/>
                        <a:t>2.64</a:t>
                      </a:r>
                    </a:p>
                    <a:p>
                      <a:pPr algn="ctr"/>
                      <a:r>
                        <a:rPr lang="en-US" sz="1200" dirty="0" smtClean="0"/>
                        <a:t>2.80</a:t>
                      </a:r>
                      <a:endParaRPr lang="en-US" sz="1200" dirty="0"/>
                    </a:p>
                  </a:txBody>
                  <a:tcPr/>
                </a:tc>
                <a:tc>
                  <a:txBody>
                    <a:bodyPr/>
                    <a:lstStyle/>
                    <a:p>
                      <a:pPr algn="ctr"/>
                      <a:endParaRPr lang="en-US" sz="1200" dirty="0" smtClean="0"/>
                    </a:p>
                    <a:p>
                      <a:pPr algn="ctr"/>
                      <a:r>
                        <a:rPr lang="en-US" sz="1200" dirty="0" smtClean="0"/>
                        <a:t>0.84</a:t>
                      </a:r>
                    </a:p>
                    <a:p>
                      <a:pPr algn="ctr"/>
                      <a:r>
                        <a:rPr lang="en-US" sz="1200" dirty="0" smtClean="0"/>
                        <a:t>0.80</a:t>
                      </a:r>
                    </a:p>
                    <a:p>
                      <a:pPr algn="ctr"/>
                      <a:r>
                        <a:rPr lang="en-US" sz="1200" dirty="0" smtClean="0"/>
                        <a:t>0.80</a:t>
                      </a:r>
                      <a:endParaRPr lang="en-US" sz="1200" dirty="0"/>
                    </a:p>
                  </a:txBody>
                  <a:tcPr/>
                </a:tc>
                <a:tc>
                  <a:txBody>
                    <a:bodyPr/>
                    <a:lstStyle/>
                    <a:p>
                      <a:pPr algn="ctr"/>
                      <a:endParaRPr lang="en-US" sz="1200" dirty="0" smtClean="0"/>
                    </a:p>
                    <a:p>
                      <a:pPr algn="ctr"/>
                      <a:r>
                        <a:rPr lang="en-US" sz="1200" dirty="0" smtClean="0"/>
                        <a:t>6</a:t>
                      </a:r>
                    </a:p>
                    <a:p>
                      <a:pPr algn="ctr"/>
                      <a:r>
                        <a:rPr lang="en-US" sz="1200" dirty="0" smtClean="0"/>
                        <a:t>6</a:t>
                      </a:r>
                    </a:p>
                    <a:p>
                      <a:pPr algn="ctr"/>
                      <a:r>
                        <a:rPr lang="en-US" sz="1200" dirty="0" smtClean="0"/>
                        <a:t>6</a:t>
                      </a:r>
                      <a:endParaRPr lang="en-US" sz="1200" dirty="0"/>
                    </a:p>
                  </a:txBody>
                  <a:tcPr/>
                </a:tc>
              </a:tr>
              <a:tr h="370840">
                <a:tc>
                  <a:txBody>
                    <a:bodyPr/>
                    <a:lstStyle/>
                    <a:p>
                      <a:r>
                        <a:rPr lang="en-US" sz="1200" b="1" dirty="0" smtClean="0"/>
                        <a:t>Barth (2006)</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18</a:t>
                      </a:r>
                      <a:endParaRPr lang="en-US" sz="1200" b="1" dirty="0"/>
                    </a:p>
                  </a:txBody>
                  <a:tcPr/>
                </a:tc>
                <a:tc>
                  <a:txBody>
                    <a:bodyPr/>
                    <a:lstStyle/>
                    <a:p>
                      <a:pPr algn="ctr"/>
                      <a:r>
                        <a:rPr lang="en-US" sz="1200" b="1" dirty="0" smtClean="0"/>
                        <a:t>100</a:t>
                      </a:r>
                      <a:endParaRPr lang="en-US" sz="1200" b="1" dirty="0"/>
                    </a:p>
                  </a:txBody>
                  <a:tcPr/>
                </a:tc>
                <a:tc>
                  <a:txBody>
                    <a:bodyPr/>
                    <a:lstStyle/>
                    <a:p>
                      <a:pPr algn="ctr"/>
                      <a:r>
                        <a:rPr lang="en-US" sz="1200" b="1" dirty="0" smtClean="0"/>
                        <a:t>∞</a:t>
                      </a:r>
                      <a:endParaRPr lang="en-US" sz="1200" b="1" dirty="0"/>
                    </a:p>
                  </a:txBody>
                  <a:tcPr/>
                </a:tc>
                <a:tc>
                  <a:txBody>
                    <a:bodyPr/>
                    <a:lstStyle/>
                    <a:p>
                      <a:pPr algn="ctr"/>
                      <a:r>
                        <a:rPr lang="en-US" sz="1200" b="1" dirty="0" smtClean="0"/>
                        <a:t>0.82</a:t>
                      </a:r>
                      <a:endParaRPr lang="en-US" sz="1200" b="1" dirty="0"/>
                    </a:p>
                  </a:txBody>
                  <a:tcPr/>
                </a:tc>
                <a:tc>
                  <a:txBody>
                    <a:bodyPr/>
                    <a:lstStyle/>
                    <a:p>
                      <a:pPr algn="ctr"/>
                      <a:r>
                        <a:rPr lang="en-US" sz="1200" b="1" dirty="0" smtClean="0"/>
                        <a:t>11</a:t>
                      </a:r>
                      <a:endParaRPr lang="en-US" sz="1200" b="1" dirty="0"/>
                    </a:p>
                  </a:txBody>
                  <a:tcPr/>
                </a:tc>
              </a:tr>
              <a:tr h="370840">
                <a:tc>
                  <a:txBody>
                    <a:bodyPr/>
                    <a:lstStyle/>
                    <a:p>
                      <a:r>
                        <a:rPr lang="en-US" sz="1200" b="1" dirty="0" smtClean="0"/>
                        <a:t>Gill (2007) Partial Bicep Tear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28</a:t>
                      </a:r>
                      <a:endParaRPr lang="en-US" sz="1200" b="1" dirty="0"/>
                    </a:p>
                  </a:txBody>
                  <a:tcPr/>
                </a:tc>
                <a:tc>
                  <a:txBody>
                    <a:bodyPr/>
                    <a:lstStyle/>
                    <a:p>
                      <a:pPr algn="ctr"/>
                      <a:r>
                        <a:rPr lang="en-US" sz="1200" b="1" dirty="0" smtClean="0"/>
                        <a:t>89</a:t>
                      </a:r>
                      <a:endParaRPr lang="en-US" sz="1200" b="1" dirty="0"/>
                    </a:p>
                  </a:txBody>
                  <a:tcPr/>
                </a:tc>
                <a:tc>
                  <a:txBody>
                    <a:bodyPr/>
                    <a:lstStyle/>
                    <a:p>
                      <a:pPr algn="ctr"/>
                      <a:r>
                        <a:rPr lang="en-US" sz="1200" b="1" dirty="0" smtClean="0"/>
                        <a:t>2.61</a:t>
                      </a:r>
                      <a:endParaRPr lang="en-US" sz="1200" b="1" dirty="0"/>
                    </a:p>
                  </a:txBody>
                  <a:tcPr/>
                </a:tc>
                <a:tc>
                  <a:txBody>
                    <a:bodyPr/>
                    <a:lstStyle/>
                    <a:p>
                      <a:pPr algn="ctr"/>
                      <a:r>
                        <a:rPr lang="en-US" sz="1200" b="1" dirty="0" smtClean="0"/>
                        <a:t>0.90</a:t>
                      </a:r>
                      <a:endParaRPr lang="en-US" sz="1200" b="1" dirty="0"/>
                    </a:p>
                  </a:txBody>
                  <a:tcPr/>
                </a:tc>
                <a:tc>
                  <a:txBody>
                    <a:bodyPr/>
                    <a:lstStyle/>
                    <a:p>
                      <a:pPr algn="ctr"/>
                      <a:r>
                        <a:rPr lang="en-US" sz="1200" b="1" dirty="0" smtClean="0"/>
                        <a:t>12</a:t>
                      </a:r>
                      <a:endParaRPr lang="en-US" sz="1200" b="1" dirty="0"/>
                    </a:p>
                  </a:txBody>
                  <a:tcPr/>
                </a:tc>
              </a:tr>
              <a:tr h="370840">
                <a:tc>
                  <a:txBody>
                    <a:bodyPr/>
                    <a:lstStyle/>
                    <a:p>
                      <a:r>
                        <a:rPr lang="en-US" sz="1200" dirty="0" err="1" smtClean="0"/>
                        <a:t>Itoi</a:t>
                      </a:r>
                      <a:r>
                        <a:rPr lang="en-US" sz="1200" dirty="0" smtClean="0"/>
                        <a:t> (2006) </a:t>
                      </a:r>
                    </a:p>
                    <a:p>
                      <a:r>
                        <a:rPr lang="en-US" sz="1200" dirty="0" smtClean="0"/>
                        <a:t>Pain</a:t>
                      </a:r>
                    </a:p>
                    <a:p>
                      <a:r>
                        <a:rPr lang="en-US" sz="1200" dirty="0" smtClean="0"/>
                        <a:t>Weakness</a:t>
                      </a:r>
                      <a:endParaRPr lang="en-US" sz="1200" dirty="0"/>
                    </a:p>
                  </a:txBody>
                  <a:tcPr/>
                </a:tc>
                <a:tc>
                  <a:txBody>
                    <a:bodyPr/>
                    <a:lstStyle/>
                    <a:p>
                      <a:pPr algn="ctr"/>
                      <a:endParaRPr lang="en-US" sz="1200" dirty="0" smtClean="0"/>
                    </a:p>
                    <a:p>
                      <a:pPr algn="ctr"/>
                      <a:r>
                        <a:rPr lang="en-US" sz="1200" dirty="0" smtClean="0"/>
                        <a:t>NR</a:t>
                      </a:r>
                    </a:p>
                    <a:p>
                      <a:pPr algn="ctr"/>
                      <a:r>
                        <a:rPr lang="en-US" sz="1200" dirty="0" smtClean="0"/>
                        <a:t>NR</a:t>
                      </a:r>
                      <a:endParaRPr lang="en-US" sz="1200" dirty="0"/>
                    </a:p>
                  </a:txBody>
                  <a:tcPr/>
                </a:tc>
                <a:tc>
                  <a:txBody>
                    <a:bodyPr/>
                    <a:lstStyle/>
                    <a:p>
                      <a:pPr algn="ctr"/>
                      <a:endParaRPr lang="en-US" sz="1200" dirty="0" smtClean="0"/>
                    </a:p>
                    <a:p>
                      <a:pPr algn="ctr"/>
                      <a:r>
                        <a:rPr lang="en-US" sz="1200" dirty="0" smtClean="0"/>
                        <a:t>46</a:t>
                      </a:r>
                    </a:p>
                    <a:p>
                      <a:pPr algn="ctr"/>
                      <a:r>
                        <a:rPr lang="en-US" sz="1200" dirty="0" smtClean="0"/>
                        <a:t>79</a:t>
                      </a:r>
                      <a:endParaRPr lang="en-US" sz="1200" dirty="0"/>
                    </a:p>
                  </a:txBody>
                  <a:tcPr/>
                </a:tc>
                <a:tc>
                  <a:txBody>
                    <a:bodyPr/>
                    <a:lstStyle/>
                    <a:p>
                      <a:pPr algn="ctr"/>
                      <a:endParaRPr lang="en-US" sz="1200" dirty="0" smtClean="0"/>
                    </a:p>
                    <a:p>
                      <a:pPr algn="ctr"/>
                      <a:r>
                        <a:rPr lang="en-US" sz="1200" dirty="0" smtClean="0"/>
                        <a:t>69</a:t>
                      </a:r>
                    </a:p>
                    <a:p>
                      <a:pPr algn="ctr"/>
                      <a:r>
                        <a:rPr lang="en-US" sz="1200" dirty="0" smtClean="0"/>
                        <a:t>59</a:t>
                      </a:r>
                      <a:endParaRPr lang="en-US" sz="1200" dirty="0"/>
                    </a:p>
                  </a:txBody>
                  <a:tcPr/>
                </a:tc>
                <a:tc>
                  <a:txBody>
                    <a:bodyPr/>
                    <a:lstStyle/>
                    <a:p>
                      <a:pPr algn="ctr"/>
                      <a:endParaRPr lang="en-US" sz="1200" dirty="0" smtClean="0"/>
                    </a:p>
                    <a:p>
                      <a:pPr algn="ctr"/>
                      <a:r>
                        <a:rPr lang="en-US" sz="1200" dirty="0" smtClean="0"/>
                        <a:t>1.48</a:t>
                      </a:r>
                    </a:p>
                    <a:p>
                      <a:pPr algn="ctr"/>
                      <a:r>
                        <a:rPr lang="en-US" sz="1200" dirty="0" smtClean="0"/>
                        <a:t>1.93</a:t>
                      </a:r>
                      <a:endParaRPr lang="en-US" sz="1200" dirty="0"/>
                    </a:p>
                  </a:txBody>
                  <a:tcPr/>
                </a:tc>
                <a:tc>
                  <a:txBody>
                    <a:bodyPr/>
                    <a:lstStyle/>
                    <a:p>
                      <a:pPr algn="ctr"/>
                      <a:endParaRPr lang="en-US" sz="1200" dirty="0" smtClean="0"/>
                    </a:p>
                    <a:p>
                      <a:pPr algn="ctr"/>
                      <a:r>
                        <a:rPr lang="en-US" sz="1200" dirty="0" smtClean="0"/>
                        <a:t>0.78</a:t>
                      </a:r>
                    </a:p>
                    <a:p>
                      <a:pPr algn="ctr"/>
                      <a:r>
                        <a:rPr lang="en-US" sz="1200" dirty="0" smtClean="0"/>
                        <a:t>0.36</a:t>
                      </a:r>
                      <a:endParaRPr lang="en-US" sz="1200" dirty="0"/>
                    </a:p>
                  </a:txBody>
                  <a:tcPr/>
                </a:tc>
                <a:tc>
                  <a:txBody>
                    <a:bodyPr/>
                    <a:lstStyle/>
                    <a:p>
                      <a:pPr algn="ctr"/>
                      <a:endParaRPr lang="en-US" sz="1200" dirty="0" smtClean="0"/>
                    </a:p>
                    <a:p>
                      <a:pPr algn="ctr"/>
                      <a:r>
                        <a:rPr lang="en-US" sz="1200" dirty="0" smtClean="0"/>
                        <a:t>8</a:t>
                      </a:r>
                    </a:p>
                    <a:p>
                      <a:pPr algn="ctr"/>
                      <a:r>
                        <a:rPr lang="en-US" sz="1200" dirty="0" smtClean="0"/>
                        <a:t>8</a:t>
                      </a:r>
                      <a:endParaRPr lang="en-US" sz="120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3653621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Belly Press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6648601"/>
              </p:ext>
            </p:extLst>
          </p:nvPr>
        </p:nvGraphicFramePr>
        <p:xfrm>
          <a:off x="762000" y="1597025"/>
          <a:ext cx="8077202" cy="1752600"/>
        </p:xfrm>
        <a:graphic>
          <a:graphicData uri="http://schemas.openxmlformats.org/drawingml/2006/table">
            <a:tbl>
              <a:tblPr firstRow="1" bandRow="1">
                <a:tableStyleId>{5C22544A-7EE6-4342-B048-85BDC9FD1C3A}</a:tableStyleId>
              </a:tblPr>
              <a:tblGrid>
                <a:gridCol w="2971800"/>
                <a:gridCol w="990600"/>
                <a:gridCol w="1066800"/>
                <a:gridCol w="10668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dirty="0" err="1" smtClean="0"/>
                        <a:t>Scheibel</a:t>
                      </a:r>
                      <a:r>
                        <a:rPr lang="en-US" sz="1200" baseline="0" dirty="0" smtClean="0"/>
                        <a:t> (2005)</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69</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6</a:t>
                      </a:r>
                      <a:endParaRPr lang="en-US" sz="1200" dirty="0"/>
                    </a:p>
                  </a:txBody>
                  <a:tcPr/>
                </a:tc>
              </a:tr>
              <a:tr h="370840">
                <a:tc>
                  <a:txBody>
                    <a:bodyPr/>
                    <a:lstStyle/>
                    <a:p>
                      <a:r>
                        <a:rPr lang="en-US" sz="1200" b="1" dirty="0" smtClean="0"/>
                        <a:t>Barth</a:t>
                      </a:r>
                      <a:r>
                        <a:rPr lang="en-US" sz="1200" b="1" baseline="0" dirty="0" smtClean="0"/>
                        <a:t> (2006) </a:t>
                      </a:r>
                    </a:p>
                    <a:p>
                      <a:r>
                        <a:rPr lang="en-US" sz="1200" b="1" baseline="0" dirty="0" smtClean="0"/>
                        <a:t>Belly Press </a:t>
                      </a:r>
                      <a:r>
                        <a:rPr lang="en-US" sz="1200" b="1" baseline="0" dirty="0" err="1" smtClean="0"/>
                        <a:t>Subscapularis</a:t>
                      </a:r>
                      <a:r>
                        <a:rPr lang="en-US" sz="1200" b="1" baseline="0" dirty="0" smtClean="0"/>
                        <a:t> Test</a:t>
                      </a:r>
                    </a:p>
                    <a:p>
                      <a:r>
                        <a:rPr lang="en-US" sz="1200" b="1" baseline="0" dirty="0" smtClean="0"/>
                        <a:t>Napoleon </a:t>
                      </a:r>
                      <a:r>
                        <a:rPr lang="en-US" sz="1200" b="1" baseline="0" dirty="0" err="1" smtClean="0"/>
                        <a:t>Subscapularis</a:t>
                      </a:r>
                      <a:r>
                        <a:rPr lang="en-US" sz="1200" b="1" baseline="0" dirty="0" smtClean="0"/>
                        <a:t> Test</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txBody>
                  <a:tcPr/>
                </a:tc>
                <a:tc>
                  <a:txBody>
                    <a:bodyPr/>
                    <a:lstStyle/>
                    <a:p>
                      <a:pPr algn="ctr"/>
                      <a:endParaRPr lang="en-US" sz="1200" b="1" dirty="0" smtClean="0"/>
                    </a:p>
                    <a:p>
                      <a:pPr algn="ctr"/>
                      <a:r>
                        <a:rPr lang="en-US" sz="1200" b="1" dirty="0" smtClean="0"/>
                        <a:t>40</a:t>
                      </a:r>
                    </a:p>
                    <a:p>
                      <a:pPr algn="ctr"/>
                      <a:r>
                        <a:rPr lang="en-US" sz="1200" b="1" dirty="0" smtClean="0"/>
                        <a:t>25</a:t>
                      </a:r>
                    </a:p>
                  </a:txBody>
                  <a:tcPr/>
                </a:tc>
                <a:tc>
                  <a:txBody>
                    <a:bodyPr/>
                    <a:lstStyle/>
                    <a:p>
                      <a:pPr algn="ctr"/>
                      <a:endParaRPr lang="en-US" sz="1200" b="1" dirty="0" smtClean="0"/>
                    </a:p>
                    <a:p>
                      <a:pPr algn="ctr"/>
                      <a:r>
                        <a:rPr lang="en-US" sz="1200" b="1" dirty="0" smtClean="0"/>
                        <a:t>98</a:t>
                      </a:r>
                    </a:p>
                    <a:p>
                      <a:pPr algn="ctr"/>
                      <a:r>
                        <a:rPr lang="en-US" sz="1200" b="1" dirty="0" smtClean="0"/>
                        <a:t>98</a:t>
                      </a:r>
                      <a:endParaRPr lang="en-US" sz="1200" b="1" dirty="0"/>
                    </a:p>
                  </a:txBody>
                  <a:tcPr/>
                </a:tc>
                <a:tc>
                  <a:txBody>
                    <a:bodyPr/>
                    <a:lstStyle/>
                    <a:p>
                      <a:pPr algn="ctr"/>
                      <a:endParaRPr lang="en-US" sz="1200" b="1" dirty="0" smtClean="0"/>
                    </a:p>
                    <a:p>
                      <a:pPr algn="ctr"/>
                      <a:r>
                        <a:rPr lang="en-US" sz="1200" b="1" dirty="0" smtClean="0"/>
                        <a:t>20.0</a:t>
                      </a:r>
                    </a:p>
                    <a:p>
                      <a:pPr algn="ctr"/>
                      <a:r>
                        <a:rPr lang="en-US" sz="1200" b="1" dirty="0" smtClean="0"/>
                        <a:t>12.5</a:t>
                      </a:r>
                      <a:endParaRPr lang="en-US" sz="1200" b="1" dirty="0"/>
                    </a:p>
                  </a:txBody>
                  <a:tcPr/>
                </a:tc>
                <a:tc>
                  <a:txBody>
                    <a:bodyPr/>
                    <a:lstStyle/>
                    <a:p>
                      <a:pPr algn="ctr"/>
                      <a:endParaRPr lang="en-US" sz="1200" b="1" dirty="0" smtClean="0"/>
                    </a:p>
                    <a:p>
                      <a:pPr algn="ctr"/>
                      <a:r>
                        <a:rPr lang="en-US" sz="1200" b="1" dirty="0" smtClean="0"/>
                        <a:t>0.61</a:t>
                      </a:r>
                    </a:p>
                    <a:p>
                      <a:pPr algn="ctr"/>
                      <a:r>
                        <a:rPr lang="en-US" sz="1200" b="1" dirty="0" smtClean="0"/>
                        <a:t>0.77</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11</a:t>
                      </a:r>
                      <a:endParaRPr lang="en-US" sz="1200" b="1" dirty="0"/>
                    </a:p>
                  </a:txBody>
                  <a:tcPr/>
                </a:tc>
              </a:tr>
              <a:tr h="370840">
                <a:tc>
                  <a:txBody>
                    <a:bodyPr/>
                    <a:lstStyle/>
                    <a:p>
                      <a:r>
                        <a:rPr lang="en-US" sz="1200" b="1" dirty="0" smtClean="0"/>
                        <a:t>Gill</a:t>
                      </a:r>
                      <a:r>
                        <a:rPr lang="en-US" sz="1200" b="1" baseline="0" dirty="0" smtClean="0"/>
                        <a:t> (2007)</a:t>
                      </a:r>
                      <a:endParaRPr lang="en-US" sz="1200" b="1" dirty="0"/>
                    </a:p>
                  </a:txBody>
                  <a:tcPr/>
                </a:tc>
                <a:tc>
                  <a:txBody>
                    <a:bodyPr/>
                    <a:lstStyle/>
                    <a:p>
                      <a:pPr algn="ctr"/>
                      <a:r>
                        <a:rPr lang="en-US" sz="1200" b="1" dirty="0" smtClean="0"/>
                        <a:t>NR</a:t>
                      </a:r>
                    </a:p>
                  </a:txBody>
                  <a:tcPr/>
                </a:tc>
                <a:tc>
                  <a:txBody>
                    <a:bodyPr/>
                    <a:lstStyle/>
                    <a:p>
                      <a:pPr algn="ctr"/>
                      <a:r>
                        <a:rPr lang="en-US" sz="1200" b="1" dirty="0" smtClean="0"/>
                        <a:t>17</a:t>
                      </a:r>
                      <a:endParaRPr lang="en-US" sz="1200" b="1" dirty="0"/>
                    </a:p>
                  </a:txBody>
                  <a:tcPr/>
                </a:tc>
                <a:tc>
                  <a:txBody>
                    <a:bodyPr/>
                    <a:lstStyle/>
                    <a:p>
                      <a:pPr algn="ctr"/>
                      <a:r>
                        <a:rPr lang="en-US" sz="1200" b="1" dirty="0" smtClean="0"/>
                        <a:t>92</a:t>
                      </a:r>
                      <a:endParaRPr lang="en-US" sz="1200" b="1" dirty="0"/>
                    </a:p>
                  </a:txBody>
                  <a:tcPr/>
                </a:tc>
                <a:tc>
                  <a:txBody>
                    <a:bodyPr/>
                    <a:lstStyle/>
                    <a:p>
                      <a:pPr algn="ctr"/>
                      <a:r>
                        <a:rPr lang="en-US" sz="1200" b="1" dirty="0" smtClean="0"/>
                        <a:t>2.01</a:t>
                      </a:r>
                      <a:endParaRPr lang="en-US" sz="1200" b="1" dirty="0"/>
                    </a:p>
                  </a:txBody>
                  <a:tcPr/>
                </a:tc>
                <a:tc>
                  <a:txBody>
                    <a:bodyPr/>
                    <a:lstStyle/>
                    <a:p>
                      <a:pPr algn="ctr"/>
                      <a:r>
                        <a:rPr lang="en-US" sz="1200" b="1" dirty="0" smtClean="0"/>
                        <a:t>0.90</a:t>
                      </a:r>
                      <a:endParaRPr lang="en-US" sz="1200" b="1" dirty="0"/>
                    </a:p>
                  </a:txBody>
                  <a:tcPr/>
                </a:tc>
                <a:tc>
                  <a:txBody>
                    <a:bodyPr/>
                    <a:lstStyle/>
                    <a:p>
                      <a:pPr algn="ctr"/>
                      <a:r>
                        <a:rPr lang="en-US" sz="1200" b="1" dirty="0" smtClean="0"/>
                        <a:t>12</a:t>
                      </a:r>
                      <a:endParaRPr lang="en-US" sz="1200"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07446018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External Rotation Lag 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846349"/>
              </p:ext>
            </p:extLst>
          </p:nvPr>
        </p:nvGraphicFramePr>
        <p:xfrm>
          <a:off x="762000" y="1597025"/>
          <a:ext cx="8077202" cy="3403600"/>
        </p:xfrm>
        <a:graphic>
          <a:graphicData uri="http://schemas.openxmlformats.org/drawingml/2006/table">
            <a:tbl>
              <a:tblPr firstRow="1" bandRow="1">
                <a:tableStyleId>{5C22544A-7EE6-4342-B048-85BDC9FD1C3A}</a:tableStyleId>
              </a:tblPr>
              <a:tblGrid>
                <a:gridCol w="2971800"/>
                <a:gridCol w="990600"/>
                <a:gridCol w="1066800"/>
                <a:gridCol w="10668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dirty="0" err="1" smtClean="0"/>
                        <a:t>Hertel</a:t>
                      </a:r>
                      <a:r>
                        <a:rPr lang="en-US" sz="1200" baseline="0" dirty="0" smtClean="0"/>
                        <a:t> (1996) - </a:t>
                      </a:r>
                      <a:r>
                        <a:rPr lang="en-US" sz="1200" baseline="0" dirty="0" err="1" smtClean="0"/>
                        <a:t>Infraspinatus</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70</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0.30</a:t>
                      </a:r>
                      <a:endParaRPr lang="en-US" sz="1200" dirty="0"/>
                    </a:p>
                  </a:txBody>
                  <a:tcPr/>
                </a:tc>
                <a:tc>
                  <a:txBody>
                    <a:bodyPr/>
                    <a:lstStyle/>
                    <a:p>
                      <a:pPr algn="ctr"/>
                      <a:r>
                        <a:rPr lang="en-US" sz="1200" dirty="0" smtClean="0"/>
                        <a:t>8</a:t>
                      </a:r>
                      <a:endParaRPr lang="en-US" sz="1200" dirty="0"/>
                    </a:p>
                  </a:txBody>
                  <a:tcPr/>
                </a:tc>
              </a:tr>
              <a:tr h="370840">
                <a:tc>
                  <a:txBody>
                    <a:bodyPr/>
                    <a:lstStyle/>
                    <a:p>
                      <a:r>
                        <a:rPr lang="en-US" sz="1200" dirty="0" err="1" smtClean="0"/>
                        <a:t>Walch</a:t>
                      </a:r>
                      <a:r>
                        <a:rPr lang="en-US" sz="1200" dirty="0" smtClean="0"/>
                        <a:t> (1998) – </a:t>
                      </a:r>
                      <a:r>
                        <a:rPr lang="en-US" sz="1200" dirty="0" err="1" smtClean="0"/>
                        <a:t>Teres</a:t>
                      </a:r>
                      <a:r>
                        <a:rPr lang="en-US" sz="1200" dirty="0" smtClean="0"/>
                        <a:t> Minor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100</a:t>
                      </a:r>
                      <a:endParaRPr lang="en-US" sz="1200" dirty="0"/>
                    </a:p>
                  </a:txBody>
                  <a:tcPr/>
                </a:tc>
                <a:tc>
                  <a:txBody>
                    <a:bodyPr/>
                    <a:lstStyle/>
                    <a:p>
                      <a:pPr algn="ctr"/>
                      <a:r>
                        <a:rPr lang="en-US" sz="1200" dirty="0" smtClean="0"/>
                        <a:t>∞</a:t>
                      </a:r>
                      <a:endParaRPr lang="en-US" sz="1200" dirty="0"/>
                    </a:p>
                  </a:txBody>
                  <a:tcPr/>
                </a:tc>
                <a:tc>
                  <a:txBody>
                    <a:bodyPr/>
                    <a:lstStyle/>
                    <a:p>
                      <a:pPr algn="ctr"/>
                      <a:r>
                        <a:rPr lang="en-US" sz="1200" dirty="0" smtClean="0"/>
                        <a:t>0.00</a:t>
                      </a:r>
                      <a:endParaRPr lang="en-US" sz="1200" dirty="0"/>
                    </a:p>
                  </a:txBody>
                  <a:tcPr/>
                </a:tc>
                <a:tc>
                  <a:txBody>
                    <a:bodyPr/>
                    <a:lstStyle/>
                    <a:p>
                      <a:pPr algn="ctr"/>
                      <a:r>
                        <a:rPr lang="en-US" sz="1200" dirty="0" smtClean="0"/>
                        <a:t>6</a:t>
                      </a:r>
                      <a:endParaRPr lang="en-US" sz="1200" dirty="0"/>
                    </a:p>
                  </a:txBody>
                  <a:tcPr/>
                </a:tc>
              </a:tr>
              <a:tr h="370840">
                <a:tc>
                  <a:txBody>
                    <a:bodyPr/>
                    <a:lstStyle/>
                    <a:p>
                      <a:r>
                        <a:rPr lang="en-US" sz="1200" b="0" dirty="0" err="1" smtClean="0"/>
                        <a:t>Jia</a:t>
                      </a:r>
                      <a:r>
                        <a:rPr lang="en-US" sz="1200" b="0" baseline="0" dirty="0" smtClean="0"/>
                        <a:t> (2009) </a:t>
                      </a:r>
                    </a:p>
                    <a:p>
                      <a:r>
                        <a:rPr lang="en-US" sz="1200" b="0" baseline="0" dirty="0" smtClean="0"/>
                        <a:t>Massive Rotator Cuff Tear</a:t>
                      </a:r>
                    </a:p>
                    <a:p>
                      <a:r>
                        <a:rPr lang="en-US" sz="1200" b="0" baseline="0" dirty="0" smtClean="0"/>
                        <a:t>Bicep </a:t>
                      </a:r>
                      <a:r>
                        <a:rPr lang="en-US" sz="1200" b="0" baseline="0" dirty="0" err="1" smtClean="0"/>
                        <a:t>Tendinopathy</a:t>
                      </a:r>
                      <a:endParaRPr lang="en-US" sz="1200" b="0" dirty="0"/>
                    </a:p>
                  </a:txBody>
                  <a:tcPr/>
                </a:tc>
                <a:tc>
                  <a:txBody>
                    <a:bodyPr/>
                    <a:lstStyle/>
                    <a:p>
                      <a:pPr algn="ctr"/>
                      <a:endParaRPr lang="en-US" sz="1200" b="0" dirty="0" smtClean="0"/>
                    </a:p>
                    <a:p>
                      <a:pPr algn="ctr"/>
                      <a:r>
                        <a:rPr lang="en-US" sz="1200" b="0" dirty="0" smtClean="0"/>
                        <a:t>NR</a:t>
                      </a:r>
                    </a:p>
                    <a:p>
                      <a:pPr algn="ctr"/>
                      <a:r>
                        <a:rPr lang="en-US" sz="1200" b="0" dirty="0" smtClean="0"/>
                        <a:t>NR</a:t>
                      </a:r>
                    </a:p>
                  </a:txBody>
                  <a:tcPr/>
                </a:tc>
                <a:tc>
                  <a:txBody>
                    <a:bodyPr/>
                    <a:lstStyle/>
                    <a:p>
                      <a:pPr algn="ctr"/>
                      <a:endParaRPr lang="en-US" sz="1200" b="0" dirty="0" smtClean="0"/>
                    </a:p>
                    <a:p>
                      <a:pPr algn="ctr"/>
                      <a:r>
                        <a:rPr lang="en-US" sz="1200" b="0" dirty="0" smtClean="0"/>
                        <a:t>35</a:t>
                      </a:r>
                    </a:p>
                    <a:p>
                      <a:pPr algn="ctr"/>
                      <a:r>
                        <a:rPr lang="en-US" sz="1200" b="0" dirty="0" smtClean="0"/>
                        <a:t>20</a:t>
                      </a:r>
                    </a:p>
                  </a:txBody>
                  <a:tcPr/>
                </a:tc>
                <a:tc>
                  <a:txBody>
                    <a:bodyPr/>
                    <a:lstStyle/>
                    <a:p>
                      <a:pPr algn="ctr"/>
                      <a:endParaRPr lang="en-US" sz="1200" b="0" dirty="0" smtClean="0"/>
                    </a:p>
                    <a:p>
                      <a:pPr algn="ctr"/>
                      <a:r>
                        <a:rPr lang="en-US" sz="1200" b="0" dirty="0" smtClean="0"/>
                        <a:t>89</a:t>
                      </a:r>
                    </a:p>
                    <a:p>
                      <a:pPr algn="ctr"/>
                      <a:r>
                        <a:rPr lang="en-US" sz="1200" b="0" dirty="0" smtClean="0"/>
                        <a:t>88</a:t>
                      </a:r>
                      <a:endParaRPr lang="en-US" sz="1200" b="0" dirty="0"/>
                    </a:p>
                  </a:txBody>
                  <a:tcPr/>
                </a:tc>
                <a:tc>
                  <a:txBody>
                    <a:bodyPr/>
                    <a:lstStyle/>
                    <a:p>
                      <a:pPr algn="ctr"/>
                      <a:endParaRPr lang="en-US" sz="1200" b="0" dirty="0" smtClean="0"/>
                    </a:p>
                    <a:p>
                      <a:pPr algn="ctr"/>
                      <a:r>
                        <a:rPr lang="en-US" sz="1200" b="0" dirty="0" smtClean="0"/>
                        <a:t>3.18</a:t>
                      </a:r>
                    </a:p>
                    <a:p>
                      <a:pPr algn="ctr"/>
                      <a:r>
                        <a:rPr lang="en-US" sz="1200" b="0" dirty="0" smtClean="0"/>
                        <a:t>1.67</a:t>
                      </a:r>
                      <a:endParaRPr lang="en-US" sz="1200" b="0" dirty="0"/>
                    </a:p>
                  </a:txBody>
                  <a:tcPr/>
                </a:tc>
                <a:tc>
                  <a:txBody>
                    <a:bodyPr/>
                    <a:lstStyle/>
                    <a:p>
                      <a:pPr algn="ctr"/>
                      <a:endParaRPr lang="en-US" sz="1200" b="0" dirty="0" smtClean="0"/>
                    </a:p>
                    <a:p>
                      <a:pPr algn="ctr"/>
                      <a:r>
                        <a:rPr lang="en-US" sz="1200" b="0" dirty="0" smtClean="0"/>
                        <a:t>0.73</a:t>
                      </a:r>
                    </a:p>
                    <a:p>
                      <a:pPr algn="ctr"/>
                      <a:r>
                        <a:rPr lang="en-US" sz="1200" b="0" dirty="0" smtClean="0"/>
                        <a:t>0.91</a:t>
                      </a:r>
                      <a:endParaRPr lang="en-US" sz="1200" b="0" dirty="0"/>
                    </a:p>
                  </a:txBody>
                  <a:tcPr/>
                </a:tc>
                <a:tc>
                  <a:txBody>
                    <a:bodyPr/>
                    <a:lstStyle/>
                    <a:p>
                      <a:pPr algn="ctr"/>
                      <a:endParaRPr lang="en-US" sz="1200" b="0" dirty="0" smtClean="0"/>
                    </a:p>
                    <a:p>
                      <a:pPr algn="ctr"/>
                      <a:r>
                        <a:rPr lang="en-US" sz="1200" b="0" dirty="0" smtClean="0"/>
                        <a:t>6</a:t>
                      </a:r>
                    </a:p>
                    <a:p>
                      <a:pPr algn="ctr"/>
                      <a:r>
                        <a:rPr lang="en-US" sz="1200" b="0" dirty="0" smtClean="0"/>
                        <a:t>6</a:t>
                      </a:r>
                      <a:endParaRPr lang="en-US" sz="1200" b="0" dirty="0"/>
                    </a:p>
                  </a:txBody>
                  <a:tcPr/>
                </a:tc>
              </a:tr>
              <a:tr h="370840">
                <a:tc>
                  <a:txBody>
                    <a:bodyPr/>
                    <a:lstStyle/>
                    <a:p>
                      <a:r>
                        <a:rPr lang="en-US" sz="1200" b="1" dirty="0" smtClean="0"/>
                        <a:t>Miller (2008)</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46</a:t>
                      </a:r>
                      <a:endParaRPr lang="en-US" sz="1200" b="1" dirty="0"/>
                    </a:p>
                  </a:txBody>
                  <a:tcPr/>
                </a:tc>
                <a:tc>
                  <a:txBody>
                    <a:bodyPr/>
                    <a:lstStyle/>
                    <a:p>
                      <a:pPr algn="ctr"/>
                      <a:r>
                        <a:rPr lang="en-US" sz="1200" b="1" dirty="0" smtClean="0"/>
                        <a:t>94</a:t>
                      </a:r>
                      <a:endParaRPr lang="en-US" sz="1200" b="1" dirty="0"/>
                    </a:p>
                  </a:txBody>
                  <a:tcPr/>
                </a:tc>
                <a:tc>
                  <a:txBody>
                    <a:bodyPr/>
                    <a:lstStyle/>
                    <a:p>
                      <a:pPr algn="ctr"/>
                      <a:r>
                        <a:rPr lang="en-US" sz="1200" b="1" dirty="0" smtClean="0"/>
                        <a:t>7.20</a:t>
                      </a:r>
                      <a:endParaRPr lang="en-US" sz="1200" b="1" dirty="0"/>
                    </a:p>
                  </a:txBody>
                  <a:tcPr/>
                </a:tc>
                <a:tc>
                  <a:txBody>
                    <a:bodyPr/>
                    <a:lstStyle/>
                    <a:p>
                      <a:pPr algn="ctr"/>
                      <a:r>
                        <a:rPr lang="en-US" sz="1200" b="1" dirty="0" smtClean="0"/>
                        <a:t>0.60</a:t>
                      </a:r>
                      <a:endParaRPr lang="en-US" sz="1200" b="1" dirty="0"/>
                    </a:p>
                  </a:txBody>
                  <a:tcPr/>
                </a:tc>
                <a:tc>
                  <a:txBody>
                    <a:bodyPr/>
                    <a:lstStyle/>
                    <a:p>
                      <a:pPr algn="ctr"/>
                      <a:r>
                        <a:rPr lang="en-US" sz="1200" b="1" dirty="0" smtClean="0"/>
                        <a:t>11</a:t>
                      </a:r>
                      <a:endParaRPr lang="en-US" sz="1200" b="1" dirty="0"/>
                    </a:p>
                  </a:txBody>
                  <a:tcPr/>
                </a:tc>
              </a:tr>
              <a:tr h="370840">
                <a:tc>
                  <a:txBody>
                    <a:bodyPr/>
                    <a:lstStyle/>
                    <a:p>
                      <a:r>
                        <a:rPr lang="en-US" sz="1200" b="1" dirty="0" err="1" smtClean="0"/>
                        <a:t>Bak</a:t>
                      </a:r>
                      <a:r>
                        <a:rPr lang="en-US" sz="1200" b="1" dirty="0" smtClean="0"/>
                        <a:t> (2010)  </a:t>
                      </a:r>
                    </a:p>
                    <a:p>
                      <a:r>
                        <a:rPr lang="en-US" sz="1200" b="1" dirty="0" smtClean="0"/>
                        <a:t>Full Thickness</a:t>
                      </a:r>
                      <a:r>
                        <a:rPr lang="en-US" sz="1200" b="1" baseline="0" dirty="0" smtClean="0"/>
                        <a:t> </a:t>
                      </a:r>
                      <a:r>
                        <a:rPr lang="en-US" sz="1200" b="1" baseline="0" dirty="0" err="1" smtClean="0"/>
                        <a:t>Suprapinatus</a:t>
                      </a:r>
                      <a:r>
                        <a:rPr lang="en-US" sz="1200" b="1" baseline="0" dirty="0" smtClean="0"/>
                        <a:t> Tear</a:t>
                      </a:r>
                      <a:endParaRPr lang="en-US" sz="1200" b="1" dirty="0"/>
                    </a:p>
                  </a:txBody>
                  <a:tcPr/>
                </a:tc>
                <a:tc>
                  <a:txBody>
                    <a:bodyPr/>
                    <a:lstStyle/>
                    <a:p>
                      <a:pPr algn="ctr"/>
                      <a:endParaRPr lang="en-US" sz="1200" b="1" dirty="0" smtClean="0"/>
                    </a:p>
                    <a:p>
                      <a:pPr algn="ctr"/>
                      <a:r>
                        <a:rPr lang="en-US" sz="1200" b="1" dirty="0" smtClean="0"/>
                        <a:t>NR</a:t>
                      </a:r>
                    </a:p>
                  </a:txBody>
                  <a:tcPr/>
                </a:tc>
                <a:tc>
                  <a:txBody>
                    <a:bodyPr/>
                    <a:lstStyle/>
                    <a:p>
                      <a:pPr algn="ctr"/>
                      <a:endParaRPr lang="en-US" sz="1200" b="1" dirty="0" smtClean="0"/>
                    </a:p>
                    <a:p>
                      <a:pPr algn="ctr"/>
                      <a:r>
                        <a:rPr lang="en-US" sz="1200" b="1" dirty="0" smtClean="0"/>
                        <a:t>45</a:t>
                      </a:r>
                      <a:endParaRPr lang="en-US" sz="1200" b="1" dirty="0"/>
                    </a:p>
                  </a:txBody>
                  <a:tcPr/>
                </a:tc>
                <a:tc>
                  <a:txBody>
                    <a:bodyPr/>
                    <a:lstStyle/>
                    <a:p>
                      <a:pPr algn="ctr"/>
                      <a:endParaRPr lang="en-US" sz="1200" b="1" dirty="0" smtClean="0"/>
                    </a:p>
                    <a:p>
                      <a:pPr algn="ctr"/>
                      <a:r>
                        <a:rPr lang="en-US" sz="1200" b="1" dirty="0" smtClean="0"/>
                        <a:t>91</a:t>
                      </a:r>
                      <a:endParaRPr lang="en-US" sz="1200" b="1" dirty="0"/>
                    </a:p>
                  </a:txBody>
                  <a:tcPr/>
                </a:tc>
                <a:tc>
                  <a:txBody>
                    <a:bodyPr/>
                    <a:lstStyle/>
                    <a:p>
                      <a:pPr algn="ctr"/>
                      <a:endParaRPr lang="en-US" sz="1200" b="1" dirty="0" smtClean="0"/>
                    </a:p>
                    <a:p>
                      <a:pPr algn="ctr"/>
                      <a:r>
                        <a:rPr lang="en-US" sz="1200" b="1" dirty="0" smtClean="0"/>
                        <a:t>5.00</a:t>
                      </a:r>
                      <a:endParaRPr lang="en-US" sz="1200" b="1" dirty="0"/>
                    </a:p>
                  </a:txBody>
                  <a:tcPr/>
                </a:tc>
                <a:tc>
                  <a:txBody>
                    <a:bodyPr/>
                    <a:lstStyle/>
                    <a:p>
                      <a:pPr algn="ctr"/>
                      <a:endParaRPr lang="en-US" sz="1200" b="1" dirty="0" smtClean="0"/>
                    </a:p>
                    <a:p>
                      <a:pPr algn="ctr"/>
                      <a:r>
                        <a:rPr lang="en-US" sz="1200" b="1" dirty="0" smtClean="0"/>
                        <a:t>0.61</a:t>
                      </a:r>
                      <a:endParaRPr lang="en-US" sz="1200" b="1" dirty="0"/>
                    </a:p>
                  </a:txBody>
                  <a:tcPr/>
                </a:tc>
                <a:tc>
                  <a:txBody>
                    <a:bodyPr/>
                    <a:lstStyle/>
                    <a:p>
                      <a:pPr algn="ctr"/>
                      <a:endParaRPr lang="en-US" sz="1200" b="1" dirty="0" smtClean="0"/>
                    </a:p>
                    <a:p>
                      <a:pPr algn="ctr"/>
                      <a:r>
                        <a:rPr lang="en-US" sz="1200" b="1" dirty="0" smtClean="0"/>
                        <a:t>13</a:t>
                      </a:r>
                      <a:endParaRPr lang="en-US" sz="1200" b="1" dirty="0"/>
                    </a:p>
                  </a:txBody>
                  <a:tcPr/>
                </a:tc>
              </a:tr>
              <a:tr h="370840">
                <a:tc>
                  <a:txBody>
                    <a:bodyPr/>
                    <a:lstStyle/>
                    <a:p>
                      <a:r>
                        <a:rPr lang="en-US" sz="1200" b="1" dirty="0" err="1" smtClean="0"/>
                        <a:t>Castoldi</a:t>
                      </a:r>
                      <a:r>
                        <a:rPr lang="en-US" sz="1200" b="1" dirty="0" smtClean="0"/>
                        <a:t> (2009)</a:t>
                      </a:r>
                    </a:p>
                    <a:p>
                      <a:r>
                        <a:rPr lang="en-US" sz="1200" b="1" dirty="0" smtClean="0"/>
                        <a:t>Full</a:t>
                      </a:r>
                      <a:r>
                        <a:rPr lang="en-US" sz="1200" b="1" baseline="0" dirty="0" smtClean="0"/>
                        <a:t> Thickness Supraspinatus Tear</a:t>
                      </a:r>
                    </a:p>
                    <a:p>
                      <a:r>
                        <a:rPr lang="en-US" sz="1200" b="1" baseline="0" dirty="0" smtClean="0"/>
                        <a:t>Full Thickness Rotator Cuff Tear</a:t>
                      </a:r>
                    </a:p>
                    <a:p>
                      <a:r>
                        <a:rPr lang="en-US" sz="1200" b="1" baseline="0" dirty="0" err="1" smtClean="0"/>
                        <a:t>Teres</a:t>
                      </a:r>
                      <a:r>
                        <a:rPr lang="en-US" sz="1200" b="1" baseline="0" dirty="0" smtClean="0"/>
                        <a:t> Minor Tear</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p>
                      <a:pPr algn="ctr"/>
                      <a:r>
                        <a:rPr lang="en-US" sz="1200" b="1" dirty="0" smtClean="0"/>
                        <a:t>NR</a:t>
                      </a:r>
                    </a:p>
                  </a:txBody>
                  <a:tcPr/>
                </a:tc>
                <a:tc>
                  <a:txBody>
                    <a:bodyPr/>
                    <a:lstStyle/>
                    <a:p>
                      <a:pPr algn="ctr"/>
                      <a:endParaRPr lang="en-US" sz="1200" b="1" dirty="0" smtClean="0"/>
                    </a:p>
                    <a:p>
                      <a:pPr algn="ctr"/>
                      <a:r>
                        <a:rPr lang="en-US" sz="1200" b="1" dirty="0" smtClean="0"/>
                        <a:t>56</a:t>
                      </a:r>
                    </a:p>
                    <a:p>
                      <a:pPr algn="ctr"/>
                      <a:r>
                        <a:rPr lang="en-US" sz="1200" b="1" dirty="0" smtClean="0"/>
                        <a:t>97</a:t>
                      </a:r>
                    </a:p>
                    <a:p>
                      <a:pPr algn="ctr"/>
                      <a:r>
                        <a:rPr lang="en-US" sz="1200" b="1" dirty="0" smtClean="0"/>
                        <a:t>100</a:t>
                      </a:r>
                      <a:endParaRPr lang="en-US" sz="1200" b="1" dirty="0"/>
                    </a:p>
                  </a:txBody>
                  <a:tcPr/>
                </a:tc>
                <a:tc>
                  <a:txBody>
                    <a:bodyPr/>
                    <a:lstStyle/>
                    <a:p>
                      <a:pPr algn="ctr"/>
                      <a:endParaRPr lang="en-US" sz="1200" b="1" dirty="0" smtClean="0"/>
                    </a:p>
                    <a:p>
                      <a:pPr algn="ctr"/>
                      <a:r>
                        <a:rPr lang="en-US" sz="1200" b="1" dirty="0" smtClean="0"/>
                        <a:t>98</a:t>
                      </a:r>
                    </a:p>
                    <a:p>
                      <a:pPr algn="ctr"/>
                      <a:r>
                        <a:rPr lang="en-US" sz="1200" b="1" dirty="0" smtClean="0"/>
                        <a:t>93</a:t>
                      </a:r>
                    </a:p>
                    <a:p>
                      <a:pPr algn="ctr"/>
                      <a:r>
                        <a:rPr lang="en-US" sz="1200" b="1" dirty="0" smtClean="0"/>
                        <a:t>93</a:t>
                      </a:r>
                    </a:p>
                  </a:txBody>
                  <a:tcPr/>
                </a:tc>
                <a:tc>
                  <a:txBody>
                    <a:bodyPr/>
                    <a:lstStyle/>
                    <a:p>
                      <a:pPr algn="ctr"/>
                      <a:endParaRPr lang="en-US" sz="1200" b="1" dirty="0" smtClean="0"/>
                    </a:p>
                    <a:p>
                      <a:pPr algn="ctr"/>
                      <a:r>
                        <a:rPr lang="en-US" sz="1200" b="1" dirty="0" smtClean="0"/>
                        <a:t>28.0</a:t>
                      </a:r>
                    </a:p>
                    <a:p>
                      <a:pPr algn="ctr"/>
                      <a:r>
                        <a:rPr lang="en-US" sz="1200" b="1" dirty="0" smtClean="0"/>
                        <a:t>13.9</a:t>
                      </a:r>
                    </a:p>
                    <a:p>
                      <a:pPr algn="ctr"/>
                      <a:r>
                        <a:rPr lang="en-US" sz="1200" b="1" dirty="0" smtClean="0"/>
                        <a:t>14.3</a:t>
                      </a:r>
                      <a:endParaRPr lang="en-US" sz="1200" b="1" dirty="0"/>
                    </a:p>
                  </a:txBody>
                  <a:tcPr/>
                </a:tc>
                <a:tc>
                  <a:txBody>
                    <a:bodyPr/>
                    <a:lstStyle/>
                    <a:p>
                      <a:pPr algn="ctr"/>
                      <a:endParaRPr lang="en-US" sz="1200" b="1" dirty="0" smtClean="0"/>
                    </a:p>
                    <a:p>
                      <a:pPr algn="ctr"/>
                      <a:r>
                        <a:rPr lang="en-US" sz="1200" b="1" dirty="0" smtClean="0"/>
                        <a:t>0.45</a:t>
                      </a:r>
                    </a:p>
                    <a:p>
                      <a:pPr algn="ctr"/>
                      <a:r>
                        <a:rPr lang="en-US" sz="1200" b="1" dirty="0" smtClean="0"/>
                        <a:t>0.03</a:t>
                      </a:r>
                    </a:p>
                    <a:p>
                      <a:pPr algn="ctr"/>
                      <a:r>
                        <a:rPr lang="en-US" sz="1200" b="1" dirty="0" smtClean="0"/>
                        <a:t>0.00</a:t>
                      </a:r>
                      <a:endParaRPr lang="en-US" sz="1200" b="1" dirty="0"/>
                    </a:p>
                  </a:txBody>
                  <a:tcPr/>
                </a:tc>
                <a:tc>
                  <a:txBody>
                    <a:bodyPr/>
                    <a:lstStyle/>
                    <a:p>
                      <a:pPr algn="ctr"/>
                      <a:endParaRPr lang="en-US" sz="1200" b="1" dirty="0" smtClean="0"/>
                    </a:p>
                    <a:p>
                      <a:pPr algn="ctr"/>
                      <a:r>
                        <a:rPr lang="en-US" sz="1200" b="1" dirty="0" smtClean="0"/>
                        <a:t>10</a:t>
                      </a:r>
                    </a:p>
                    <a:p>
                      <a:pPr algn="ctr"/>
                      <a:r>
                        <a:rPr lang="en-US" sz="1200" b="1" dirty="0" smtClean="0"/>
                        <a:t>10</a:t>
                      </a:r>
                    </a:p>
                    <a:p>
                      <a:pPr algn="ctr"/>
                      <a:r>
                        <a:rPr lang="en-US" sz="1200" b="1" dirty="0" smtClean="0"/>
                        <a:t>10</a:t>
                      </a:r>
                      <a:endParaRPr lang="en-US" sz="1200"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96360567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Bicep Tendon Testing</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Speed’s Test</a:t>
            </a:r>
          </a:p>
          <a:p>
            <a:r>
              <a:rPr lang="en-US" dirty="0" err="1" smtClean="0"/>
              <a:t>Yergason’s</a:t>
            </a:r>
            <a:r>
              <a:rPr lang="en-US" dirty="0" smtClean="0"/>
              <a:t> Test</a:t>
            </a:r>
          </a:p>
          <a:p>
            <a:r>
              <a:rPr lang="en-US" dirty="0" smtClean="0"/>
              <a:t>Upper Cut Test</a:t>
            </a:r>
          </a:p>
          <a:p>
            <a:endParaRPr lang="en-US"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37225933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Sections</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a:t>Section 1 – Understanding Psychometric Properties of Special Tests</a:t>
            </a:r>
          </a:p>
          <a:p>
            <a:pPr lvl="0"/>
            <a:r>
              <a:rPr lang="en-US" dirty="0"/>
              <a:t>Section 2 – Special Tests of the Shoulder</a:t>
            </a:r>
          </a:p>
          <a:p>
            <a:pPr lvl="0"/>
            <a:r>
              <a:rPr lang="en-US" dirty="0"/>
              <a:t>Section 3 – Understanding Clinical Prediction Rules</a:t>
            </a:r>
          </a:p>
          <a:p>
            <a:pPr lvl="0"/>
            <a:r>
              <a:rPr lang="en-US" dirty="0"/>
              <a:t>Section 4 – Clinical Prediction Rules of the Shoulder</a:t>
            </a:r>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0683168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5">
                                            <p:txEl>
                                              <p:pRg st="1" end="1"/>
                                            </p:txEl>
                                          </p:spTgt>
                                        </p:tgtEl>
                                      </p:cBhvr>
                                    </p:animEffect>
                                    <p:set>
                                      <p:cBhvr>
                                        <p:cTn id="18" dur="1" fill="hold">
                                          <p:stCondLst>
                                            <p:cond delay="499"/>
                                          </p:stCondLst>
                                        </p:cTn>
                                        <p:tgtEl>
                                          <p:spTgt spid="5">
                                            <p:txEl>
                                              <p:pRg st="1" end="1"/>
                                            </p:txEl>
                                          </p:spTgt>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5">
                                            <p:txEl>
                                              <p:pRg st="2" end="2"/>
                                            </p:txEl>
                                          </p:spTgt>
                                        </p:tgtEl>
                                      </p:cBhvr>
                                    </p:animEffect>
                                    <p:set>
                                      <p:cBhvr>
                                        <p:cTn id="21" dur="1" fill="hold">
                                          <p:stCondLst>
                                            <p:cond delay="499"/>
                                          </p:stCondLst>
                                        </p:cTn>
                                        <p:tgtEl>
                                          <p:spTgt spid="5">
                                            <p:txEl>
                                              <p:pRg st="2" end="2"/>
                                            </p:txEl>
                                          </p:spTgt>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5">
                                            <p:txEl>
                                              <p:pRg st="3" end="3"/>
                                            </p:txEl>
                                          </p:spTgt>
                                        </p:tgtEl>
                                      </p:cBhvr>
                                    </p:animEffect>
                                    <p:set>
                                      <p:cBhvr>
                                        <p:cTn id="24"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Speed’s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456586"/>
              </p:ext>
            </p:extLst>
          </p:nvPr>
        </p:nvGraphicFramePr>
        <p:xfrm>
          <a:off x="762000" y="1597025"/>
          <a:ext cx="8077202" cy="2595880"/>
        </p:xfrm>
        <a:graphic>
          <a:graphicData uri="http://schemas.openxmlformats.org/drawingml/2006/table">
            <a:tbl>
              <a:tblPr firstRow="1" bandRow="1">
                <a:tableStyleId>{5C22544A-7EE6-4342-B048-85BDC9FD1C3A}</a:tableStyleId>
              </a:tblPr>
              <a:tblGrid>
                <a:gridCol w="3124200"/>
                <a:gridCol w="914400"/>
                <a:gridCol w="990600"/>
                <a:gridCol w="10668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dirty="0" smtClean="0"/>
                        <a:t>Bennett</a:t>
                      </a:r>
                      <a:r>
                        <a:rPr lang="en-US" sz="1200" baseline="0" dirty="0" smtClean="0"/>
                        <a:t> (1998) SLAP and Bicep Pathology</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90</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1.04</a:t>
                      </a:r>
                      <a:endParaRPr lang="en-US" sz="1200" dirty="0"/>
                    </a:p>
                  </a:txBody>
                  <a:tcPr/>
                </a:tc>
                <a:tc>
                  <a:txBody>
                    <a:bodyPr/>
                    <a:lstStyle/>
                    <a:p>
                      <a:pPr algn="ctr"/>
                      <a:r>
                        <a:rPr lang="en-US" sz="1200" dirty="0" smtClean="0"/>
                        <a:t>0.72</a:t>
                      </a:r>
                      <a:endParaRPr lang="en-US" sz="1200" dirty="0"/>
                    </a:p>
                  </a:txBody>
                  <a:tcPr/>
                </a:tc>
                <a:tc>
                  <a:txBody>
                    <a:bodyPr/>
                    <a:lstStyle/>
                    <a:p>
                      <a:pPr algn="ctr"/>
                      <a:r>
                        <a:rPr lang="en-US" sz="1200" dirty="0" smtClean="0"/>
                        <a:t>9</a:t>
                      </a:r>
                      <a:endParaRPr lang="en-US" sz="1200" dirty="0"/>
                    </a:p>
                  </a:txBody>
                  <a:tcPr/>
                </a:tc>
              </a:tr>
              <a:tr h="370840">
                <a:tc>
                  <a:txBody>
                    <a:bodyPr/>
                    <a:lstStyle/>
                    <a:p>
                      <a:r>
                        <a:rPr lang="en-US" sz="1200" dirty="0" err="1" smtClean="0"/>
                        <a:t>Ostor</a:t>
                      </a:r>
                      <a:r>
                        <a:rPr lang="en-US" sz="1200" dirty="0" smtClean="0"/>
                        <a:t> (2004) – Bicep</a:t>
                      </a:r>
                      <a:r>
                        <a:rPr lang="en-US" sz="1200" baseline="0" dirty="0" smtClean="0"/>
                        <a:t> Pathology</a:t>
                      </a:r>
                      <a:endParaRPr lang="en-US" sz="1200" dirty="0"/>
                    </a:p>
                  </a:txBody>
                  <a:tcPr/>
                </a:tc>
                <a:tc>
                  <a:txBody>
                    <a:bodyPr/>
                    <a:lstStyle/>
                    <a:p>
                      <a:pPr algn="ctr"/>
                      <a:r>
                        <a:rPr lang="en-US" sz="1200" dirty="0" err="1" smtClean="0"/>
                        <a:t>κ</a:t>
                      </a:r>
                      <a:r>
                        <a:rPr lang="en-US" sz="1200" dirty="0" smtClean="0"/>
                        <a:t>=.17-.32</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N/A</a:t>
                      </a:r>
                      <a:endParaRPr lang="en-US" sz="1200" dirty="0"/>
                    </a:p>
                  </a:txBody>
                  <a:tcPr/>
                </a:tc>
              </a:tr>
              <a:tr h="370840">
                <a:tc>
                  <a:txBody>
                    <a:bodyPr/>
                    <a:lstStyle/>
                    <a:p>
                      <a:r>
                        <a:rPr lang="en-US" sz="1200" b="0" dirty="0" err="1" smtClean="0"/>
                        <a:t>Jia</a:t>
                      </a:r>
                      <a:r>
                        <a:rPr lang="en-US" sz="1200" b="0" dirty="0" smtClean="0"/>
                        <a:t> (2009) – Biceps</a:t>
                      </a:r>
                      <a:r>
                        <a:rPr lang="en-US" sz="1200" b="0" baseline="0" dirty="0" smtClean="0"/>
                        <a:t> </a:t>
                      </a:r>
                      <a:r>
                        <a:rPr lang="en-US" sz="1200" b="0" baseline="0" dirty="0" err="1" smtClean="0"/>
                        <a:t>Tendinopathy</a:t>
                      </a:r>
                      <a:endParaRPr lang="en-US" sz="1200" b="0" dirty="0"/>
                    </a:p>
                  </a:txBody>
                  <a:tcPr/>
                </a:tc>
                <a:tc>
                  <a:txBody>
                    <a:bodyPr/>
                    <a:lstStyle/>
                    <a:p>
                      <a:pPr algn="ctr"/>
                      <a:r>
                        <a:rPr lang="en-US" sz="1200" b="0" dirty="0" smtClean="0"/>
                        <a:t>NR</a:t>
                      </a:r>
                    </a:p>
                  </a:txBody>
                  <a:tcPr/>
                </a:tc>
                <a:tc>
                  <a:txBody>
                    <a:bodyPr/>
                    <a:lstStyle/>
                    <a:p>
                      <a:pPr algn="ctr"/>
                      <a:r>
                        <a:rPr lang="en-US" sz="1200" b="0" dirty="0" smtClean="0"/>
                        <a:t>50</a:t>
                      </a:r>
                    </a:p>
                  </a:txBody>
                  <a:tcPr/>
                </a:tc>
                <a:tc>
                  <a:txBody>
                    <a:bodyPr/>
                    <a:lstStyle/>
                    <a:p>
                      <a:pPr algn="ctr"/>
                      <a:r>
                        <a:rPr lang="en-US" sz="1200" b="0" dirty="0" smtClean="0"/>
                        <a:t>67</a:t>
                      </a:r>
                      <a:endParaRPr lang="en-US" sz="1200" b="0" dirty="0"/>
                    </a:p>
                  </a:txBody>
                  <a:tcPr/>
                </a:tc>
                <a:tc>
                  <a:txBody>
                    <a:bodyPr/>
                    <a:lstStyle/>
                    <a:p>
                      <a:pPr algn="ctr"/>
                      <a:r>
                        <a:rPr lang="en-US" sz="1200" b="0" dirty="0" smtClean="0"/>
                        <a:t>1.51</a:t>
                      </a:r>
                      <a:endParaRPr lang="en-US" sz="1200" b="0" dirty="0"/>
                    </a:p>
                  </a:txBody>
                  <a:tcPr/>
                </a:tc>
                <a:tc>
                  <a:txBody>
                    <a:bodyPr/>
                    <a:lstStyle/>
                    <a:p>
                      <a:pPr algn="ctr"/>
                      <a:r>
                        <a:rPr lang="en-US" sz="1200" b="0" dirty="0" smtClean="0"/>
                        <a:t>0.75</a:t>
                      </a:r>
                      <a:endParaRPr lang="en-US" sz="1200" b="0" dirty="0"/>
                    </a:p>
                  </a:txBody>
                  <a:tcPr/>
                </a:tc>
                <a:tc>
                  <a:txBody>
                    <a:bodyPr/>
                    <a:lstStyle/>
                    <a:p>
                      <a:pPr algn="ctr"/>
                      <a:r>
                        <a:rPr lang="en-US" sz="1200" b="0" dirty="0" smtClean="0"/>
                        <a:t>6</a:t>
                      </a:r>
                      <a:endParaRPr lang="en-US" sz="1200" b="0" dirty="0"/>
                    </a:p>
                  </a:txBody>
                  <a:tcPr/>
                </a:tc>
              </a:tr>
              <a:tr h="370840">
                <a:tc>
                  <a:txBody>
                    <a:bodyPr/>
                    <a:lstStyle/>
                    <a:p>
                      <a:r>
                        <a:rPr lang="en-US" sz="1200" b="1" dirty="0" smtClean="0"/>
                        <a:t>Gill (2007) – Bicep</a:t>
                      </a:r>
                      <a:r>
                        <a:rPr lang="en-US" sz="1200" b="1" baseline="0" dirty="0" smtClean="0"/>
                        <a:t> Partial Tear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50</a:t>
                      </a:r>
                      <a:endParaRPr lang="en-US" sz="1200" b="1" dirty="0"/>
                    </a:p>
                  </a:txBody>
                  <a:tcPr/>
                </a:tc>
                <a:tc>
                  <a:txBody>
                    <a:bodyPr/>
                    <a:lstStyle/>
                    <a:p>
                      <a:pPr algn="ctr"/>
                      <a:r>
                        <a:rPr lang="en-US" sz="1200" b="1" dirty="0" smtClean="0"/>
                        <a:t>67</a:t>
                      </a:r>
                      <a:endParaRPr lang="en-US" sz="1200" b="1" dirty="0"/>
                    </a:p>
                  </a:txBody>
                  <a:tcPr/>
                </a:tc>
                <a:tc>
                  <a:txBody>
                    <a:bodyPr/>
                    <a:lstStyle/>
                    <a:p>
                      <a:pPr algn="ctr"/>
                      <a:r>
                        <a:rPr lang="en-US" sz="1200" b="1" dirty="0" smtClean="0"/>
                        <a:t>1.51</a:t>
                      </a:r>
                      <a:endParaRPr lang="en-US" sz="1200" b="1" dirty="0"/>
                    </a:p>
                  </a:txBody>
                  <a:tcPr/>
                </a:tc>
                <a:tc>
                  <a:txBody>
                    <a:bodyPr/>
                    <a:lstStyle/>
                    <a:p>
                      <a:pPr algn="ctr"/>
                      <a:r>
                        <a:rPr lang="en-US" sz="1200" b="1" dirty="0" smtClean="0"/>
                        <a:t>0.75</a:t>
                      </a:r>
                      <a:endParaRPr lang="en-US" sz="1200" b="1" dirty="0"/>
                    </a:p>
                  </a:txBody>
                  <a:tcPr/>
                </a:tc>
                <a:tc>
                  <a:txBody>
                    <a:bodyPr/>
                    <a:lstStyle/>
                    <a:p>
                      <a:pPr algn="ctr"/>
                      <a:r>
                        <a:rPr lang="en-US" sz="1200" b="1" dirty="0" smtClean="0"/>
                        <a:t>12</a:t>
                      </a:r>
                      <a:endParaRPr lang="en-US" sz="1200" b="1" dirty="0"/>
                    </a:p>
                  </a:txBody>
                  <a:tcPr/>
                </a:tc>
              </a:tr>
              <a:tr h="370840">
                <a:tc>
                  <a:txBody>
                    <a:bodyPr/>
                    <a:lstStyle/>
                    <a:p>
                      <a:r>
                        <a:rPr lang="en-US" sz="1200" b="1" dirty="0" err="1" smtClean="0"/>
                        <a:t>Ardic</a:t>
                      </a:r>
                      <a:r>
                        <a:rPr lang="en-US" sz="1200" b="1" dirty="0" smtClean="0"/>
                        <a:t> (2006) – Bicep</a:t>
                      </a:r>
                      <a:r>
                        <a:rPr lang="en-US" sz="1200" b="1" baseline="0" dirty="0" smtClean="0"/>
                        <a:t> </a:t>
                      </a:r>
                      <a:r>
                        <a:rPr lang="en-US" sz="1200" b="1" baseline="0" dirty="0" err="1" smtClean="0"/>
                        <a:t>Tendinopathy</a:t>
                      </a:r>
                      <a:endParaRPr lang="en-US" sz="1200" b="1" dirty="0"/>
                    </a:p>
                  </a:txBody>
                  <a:tcPr/>
                </a:tc>
                <a:tc>
                  <a:txBody>
                    <a:bodyPr/>
                    <a:lstStyle/>
                    <a:p>
                      <a:pPr algn="ctr"/>
                      <a:r>
                        <a:rPr lang="en-US" sz="1200" b="1" dirty="0" smtClean="0"/>
                        <a:t>NR</a:t>
                      </a:r>
                    </a:p>
                  </a:txBody>
                  <a:tcPr/>
                </a:tc>
                <a:tc>
                  <a:txBody>
                    <a:bodyPr/>
                    <a:lstStyle/>
                    <a:p>
                      <a:pPr algn="ctr"/>
                      <a:r>
                        <a:rPr lang="en-US" sz="1200" b="1" dirty="0" smtClean="0"/>
                        <a:t>69</a:t>
                      </a:r>
                      <a:endParaRPr lang="en-US" sz="1200" b="1" dirty="0"/>
                    </a:p>
                  </a:txBody>
                  <a:tcPr/>
                </a:tc>
                <a:tc>
                  <a:txBody>
                    <a:bodyPr/>
                    <a:lstStyle/>
                    <a:p>
                      <a:pPr algn="ctr"/>
                      <a:r>
                        <a:rPr lang="en-US" sz="1200" b="1" dirty="0" smtClean="0"/>
                        <a:t>60</a:t>
                      </a:r>
                      <a:endParaRPr lang="en-US" sz="1200" b="1" dirty="0"/>
                    </a:p>
                  </a:txBody>
                  <a:tcPr/>
                </a:tc>
                <a:tc>
                  <a:txBody>
                    <a:bodyPr/>
                    <a:lstStyle/>
                    <a:p>
                      <a:pPr algn="ctr"/>
                      <a:r>
                        <a:rPr lang="en-US" sz="1200" b="1" dirty="0" smtClean="0"/>
                        <a:t>1.73</a:t>
                      </a:r>
                      <a:endParaRPr lang="en-US" sz="1200" b="1" dirty="0"/>
                    </a:p>
                  </a:txBody>
                  <a:tcPr/>
                </a:tc>
                <a:tc>
                  <a:txBody>
                    <a:bodyPr/>
                    <a:lstStyle/>
                    <a:p>
                      <a:pPr algn="ctr"/>
                      <a:r>
                        <a:rPr lang="en-US" sz="1200" b="1" dirty="0" smtClean="0"/>
                        <a:t>0.52</a:t>
                      </a:r>
                      <a:endParaRPr lang="en-US" sz="1200" b="1" dirty="0"/>
                    </a:p>
                  </a:txBody>
                  <a:tcPr/>
                </a:tc>
                <a:tc>
                  <a:txBody>
                    <a:bodyPr/>
                    <a:lstStyle/>
                    <a:p>
                      <a:pPr algn="ctr"/>
                      <a:r>
                        <a:rPr lang="en-US" sz="1200" b="1" dirty="0" smtClean="0"/>
                        <a:t>12</a:t>
                      </a:r>
                    </a:p>
                  </a:txBody>
                  <a:tcPr/>
                </a:tc>
              </a:tr>
              <a:tr h="370840">
                <a:tc>
                  <a:txBody>
                    <a:bodyPr/>
                    <a:lstStyle/>
                    <a:p>
                      <a:r>
                        <a:rPr lang="en-US" sz="1200" b="0" dirty="0" err="1" smtClean="0"/>
                        <a:t>Kibler</a:t>
                      </a:r>
                      <a:r>
                        <a:rPr lang="en-US" sz="1200" b="0" dirty="0" smtClean="0"/>
                        <a:t> (2009) – Bicep </a:t>
                      </a:r>
                      <a:r>
                        <a:rPr lang="en-US" sz="1200" b="0" dirty="0" err="1" smtClean="0"/>
                        <a:t>Tendinopahty</a:t>
                      </a:r>
                      <a:endParaRPr lang="en-US" sz="1200" b="0" dirty="0"/>
                    </a:p>
                  </a:txBody>
                  <a:tcPr/>
                </a:tc>
                <a:tc>
                  <a:txBody>
                    <a:bodyPr/>
                    <a:lstStyle/>
                    <a:p>
                      <a:pPr algn="ctr"/>
                      <a:r>
                        <a:rPr lang="en-US" sz="1200" b="0" dirty="0" smtClean="0"/>
                        <a:t>NR</a:t>
                      </a:r>
                    </a:p>
                  </a:txBody>
                  <a:tcPr/>
                </a:tc>
                <a:tc>
                  <a:txBody>
                    <a:bodyPr/>
                    <a:lstStyle/>
                    <a:p>
                      <a:pPr algn="ctr"/>
                      <a:r>
                        <a:rPr lang="en-US" sz="1200" b="0" dirty="0" smtClean="0"/>
                        <a:t>54</a:t>
                      </a:r>
                      <a:endParaRPr lang="en-US" sz="1200" b="0" dirty="0"/>
                    </a:p>
                  </a:txBody>
                  <a:tcPr/>
                </a:tc>
                <a:tc>
                  <a:txBody>
                    <a:bodyPr/>
                    <a:lstStyle/>
                    <a:p>
                      <a:pPr algn="ctr"/>
                      <a:r>
                        <a:rPr lang="en-US" sz="1200" b="0" dirty="0" smtClean="0"/>
                        <a:t>81</a:t>
                      </a:r>
                    </a:p>
                  </a:txBody>
                  <a:tcPr/>
                </a:tc>
                <a:tc>
                  <a:txBody>
                    <a:bodyPr/>
                    <a:lstStyle/>
                    <a:p>
                      <a:pPr algn="ctr"/>
                      <a:r>
                        <a:rPr lang="en-US" sz="1200" b="0" dirty="0" smtClean="0"/>
                        <a:t>2.77</a:t>
                      </a:r>
                      <a:endParaRPr lang="en-US" sz="1200" b="0" dirty="0"/>
                    </a:p>
                  </a:txBody>
                  <a:tcPr/>
                </a:tc>
                <a:tc>
                  <a:txBody>
                    <a:bodyPr/>
                    <a:lstStyle/>
                    <a:p>
                      <a:pPr algn="ctr"/>
                      <a:r>
                        <a:rPr lang="en-US" sz="1200" b="0" dirty="0" smtClean="0"/>
                        <a:t>0.58</a:t>
                      </a:r>
                      <a:endParaRPr lang="en-US" sz="1200" b="0" dirty="0"/>
                    </a:p>
                  </a:txBody>
                  <a:tcPr/>
                </a:tc>
                <a:tc>
                  <a:txBody>
                    <a:bodyPr/>
                    <a:lstStyle/>
                    <a:p>
                      <a:pPr algn="ctr"/>
                      <a:r>
                        <a:rPr lang="en-US" sz="1200" b="0" dirty="0" smtClean="0"/>
                        <a:t>9</a:t>
                      </a:r>
                      <a:endParaRPr lang="en-US" sz="1200" b="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87090795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dirty="0" err="1" smtClean="0"/>
              <a:t>Yergason’s</a:t>
            </a:r>
            <a:r>
              <a:rPr lang="en-US" dirty="0" smtClean="0"/>
              <a:t>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559949"/>
              </p:ext>
            </p:extLst>
          </p:nvPr>
        </p:nvGraphicFramePr>
        <p:xfrm>
          <a:off x="838200" y="2743200"/>
          <a:ext cx="8077202" cy="1112520"/>
        </p:xfrm>
        <a:graphic>
          <a:graphicData uri="http://schemas.openxmlformats.org/drawingml/2006/table">
            <a:tbl>
              <a:tblPr firstRow="1" bandRow="1">
                <a:tableStyleId>{5C22544A-7EE6-4342-B048-85BDC9FD1C3A}</a:tableStyleId>
              </a:tblPr>
              <a:tblGrid>
                <a:gridCol w="2362200"/>
                <a:gridCol w="1066800"/>
                <a:gridCol w="1143000"/>
                <a:gridCol w="1143000"/>
                <a:gridCol w="685800"/>
                <a:gridCol w="685800"/>
                <a:gridCol w="990602"/>
              </a:tblGrid>
              <a:tr h="370840">
                <a:tc>
                  <a:txBody>
                    <a:bodyPr/>
                    <a:lstStyle/>
                    <a:p>
                      <a:pPr algn="ctr"/>
                      <a:r>
                        <a:rPr lang="en-US" sz="1400" dirty="0" smtClean="0"/>
                        <a:t>Study</a:t>
                      </a:r>
                      <a:endParaRPr lang="en-US" sz="1400" dirty="0"/>
                    </a:p>
                  </a:txBody>
                  <a:tcPr/>
                </a:tc>
                <a:tc>
                  <a:txBody>
                    <a:bodyPr/>
                    <a:lstStyle/>
                    <a:p>
                      <a:pPr algn="ctr"/>
                      <a:r>
                        <a:rPr lang="en-US" sz="1400" smtClean="0"/>
                        <a:t>Reliability</a:t>
                      </a:r>
                      <a:endParaRPr lang="en-US" sz="1400" dirty="0"/>
                    </a:p>
                  </a:txBody>
                  <a:tcPr/>
                </a:tc>
                <a:tc>
                  <a:txBody>
                    <a:bodyPr/>
                    <a:lstStyle/>
                    <a:p>
                      <a:pPr algn="ctr"/>
                      <a:r>
                        <a:rPr lang="en-US" sz="1400" smtClean="0"/>
                        <a:t>Sensitivity</a:t>
                      </a:r>
                      <a:endParaRPr lang="en-US" sz="1400" dirty="0"/>
                    </a:p>
                  </a:txBody>
                  <a:tcPr/>
                </a:tc>
                <a:tc>
                  <a:txBody>
                    <a:bodyPr/>
                    <a:lstStyle/>
                    <a:p>
                      <a:pPr algn="ctr"/>
                      <a:r>
                        <a:rPr lang="en-US" sz="1400" smtClean="0"/>
                        <a:t>Specificity</a:t>
                      </a:r>
                      <a:endParaRPr lang="en-US" sz="1400" dirty="0"/>
                    </a:p>
                  </a:txBody>
                  <a:tcPr/>
                </a:tc>
                <a:tc>
                  <a:txBody>
                    <a:bodyPr/>
                    <a:lstStyle/>
                    <a:p>
                      <a:pPr algn="ctr"/>
                      <a:r>
                        <a:rPr lang="en-US" sz="1400" smtClean="0"/>
                        <a:t>+LR</a:t>
                      </a:r>
                      <a:endParaRPr lang="en-US" sz="1400" dirty="0"/>
                    </a:p>
                  </a:txBody>
                  <a:tcPr/>
                </a:tc>
                <a:tc>
                  <a:txBody>
                    <a:bodyPr/>
                    <a:lstStyle/>
                    <a:p>
                      <a:pPr algn="ctr"/>
                      <a:r>
                        <a:rPr lang="en-US" sz="1400" smtClean="0"/>
                        <a:t>-LR</a:t>
                      </a:r>
                      <a:endParaRPr lang="en-US" sz="1400" dirty="0"/>
                    </a:p>
                  </a:txBody>
                  <a:tcPr/>
                </a:tc>
                <a:tc>
                  <a:txBody>
                    <a:bodyPr/>
                    <a:lstStyle/>
                    <a:p>
                      <a:pPr algn="ctr"/>
                      <a:r>
                        <a:rPr lang="en-US" sz="1400" smtClean="0"/>
                        <a:t>QUADAS</a:t>
                      </a:r>
                      <a:endParaRPr lang="en-US" sz="1400" dirty="0"/>
                    </a:p>
                  </a:txBody>
                  <a:tcPr/>
                </a:tc>
              </a:tr>
              <a:tr h="370840">
                <a:tc>
                  <a:txBody>
                    <a:bodyPr/>
                    <a:lstStyle/>
                    <a:p>
                      <a:pPr algn="l"/>
                      <a:r>
                        <a:rPr lang="en-US" dirty="0" err="1" smtClean="0"/>
                        <a:t>Kibler</a:t>
                      </a:r>
                      <a:r>
                        <a:rPr lang="en-US" dirty="0" smtClean="0"/>
                        <a:t> (2009)</a:t>
                      </a:r>
                      <a:endParaRPr lang="en-US" dirty="0"/>
                    </a:p>
                  </a:txBody>
                  <a:tcPr/>
                </a:tc>
                <a:tc>
                  <a:txBody>
                    <a:bodyPr/>
                    <a:lstStyle/>
                    <a:p>
                      <a:pPr algn="ctr"/>
                      <a:r>
                        <a:rPr lang="en-US" dirty="0" smtClean="0"/>
                        <a:t>NR</a:t>
                      </a:r>
                      <a:endParaRPr lang="en-US" dirty="0"/>
                    </a:p>
                  </a:txBody>
                  <a:tcPr/>
                </a:tc>
                <a:tc>
                  <a:txBody>
                    <a:bodyPr/>
                    <a:lstStyle/>
                    <a:p>
                      <a:pPr algn="ctr"/>
                      <a:r>
                        <a:rPr lang="en-US" dirty="0" smtClean="0"/>
                        <a:t>41</a:t>
                      </a:r>
                      <a:endParaRPr lang="en-US" dirty="0"/>
                    </a:p>
                  </a:txBody>
                  <a:tcPr/>
                </a:tc>
                <a:tc>
                  <a:txBody>
                    <a:bodyPr/>
                    <a:lstStyle/>
                    <a:p>
                      <a:pPr algn="ctr"/>
                      <a:r>
                        <a:rPr lang="en-US" dirty="0" smtClean="0"/>
                        <a:t>79</a:t>
                      </a:r>
                      <a:endParaRPr lang="en-US" dirty="0"/>
                    </a:p>
                  </a:txBody>
                  <a:tcPr/>
                </a:tc>
                <a:tc>
                  <a:txBody>
                    <a:bodyPr/>
                    <a:lstStyle/>
                    <a:p>
                      <a:pPr algn="ctr"/>
                      <a:r>
                        <a:rPr lang="en-US" dirty="0" smtClean="0"/>
                        <a:t>1.94</a:t>
                      </a:r>
                      <a:endParaRPr lang="en-US" dirty="0"/>
                    </a:p>
                  </a:txBody>
                  <a:tcPr/>
                </a:tc>
                <a:tc>
                  <a:txBody>
                    <a:bodyPr/>
                    <a:lstStyle/>
                    <a:p>
                      <a:pPr algn="ctr"/>
                      <a:r>
                        <a:rPr lang="en-US" dirty="0" smtClean="0"/>
                        <a:t>0.74</a:t>
                      </a:r>
                      <a:endParaRPr lang="en-US" dirty="0"/>
                    </a:p>
                  </a:txBody>
                  <a:tcPr/>
                </a:tc>
                <a:tc>
                  <a:txBody>
                    <a:bodyPr/>
                    <a:lstStyle/>
                    <a:p>
                      <a:pPr algn="ctr"/>
                      <a:r>
                        <a:rPr lang="en-US" dirty="0" smtClean="0"/>
                        <a:t>9</a:t>
                      </a:r>
                      <a:endParaRPr lang="en-US" dirty="0"/>
                    </a:p>
                  </a:txBody>
                  <a:tcPr/>
                </a:tc>
              </a:tr>
              <a:tr h="370840">
                <a:tc>
                  <a:txBody>
                    <a:bodyPr/>
                    <a:lstStyle/>
                    <a:p>
                      <a:pPr algn="l"/>
                      <a:r>
                        <a:rPr lang="en-US" dirty="0" smtClean="0"/>
                        <a:t>Oster (2004)</a:t>
                      </a:r>
                      <a:endParaRPr lang="en-US" dirty="0"/>
                    </a:p>
                  </a:txBody>
                  <a:tcPr/>
                </a:tc>
                <a:tc>
                  <a:txBody>
                    <a:bodyPr/>
                    <a:lstStyle/>
                    <a:p>
                      <a:pPr algn="ctr"/>
                      <a:r>
                        <a:rPr lang="en-US" dirty="0" err="1" smtClean="0"/>
                        <a:t>κ</a:t>
                      </a:r>
                      <a:r>
                        <a:rPr lang="en-US" dirty="0" smtClean="0"/>
                        <a:t>=.28</a:t>
                      </a:r>
                      <a:endParaRPr lang="en-US" dirty="0"/>
                    </a:p>
                  </a:txBody>
                  <a:tcPr/>
                </a:tc>
                <a:tc>
                  <a:txBody>
                    <a:bodyPr/>
                    <a:lstStyle/>
                    <a:p>
                      <a:pPr algn="ctr"/>
                      <a:r>
                        <a:rPr lang="en-US" dirty="0" smtClean="0"/>
                        <a:t>NR</a:t>
                      </a:r>
                      <a:endParaRPr lang="en-US" dirty="0"/>
                    </a:p>
                  </a:txBody>
                  <a:tcPr/>
                </a:tc>
                <a:tc>
                  <a:txBody>
                    <a:bodyPr/>
                    <a:lstStyle/>
                    <a:p>
                      <a:pPr algn="ctr"/>
                      <a:r>
                        <a:rPr lang="en-US" dirty="0" smtClean="0"/>
                        <a:t>NR</a:t>
                      </a:r>
                      <a:endParaRPr lang="en-US" dirty="0"/>
                    </a:p>
                  </a:txBody>
                  <a:tcPr/>
                </a:tc>
                <a:tc>
                  <a:txBody>
                    <a:bodyPr/>
                    <a:lstStyle/>
                    <a:p>
                      <a:pPr algn="ctr"/>
                      <a:r>
                        <a:rPr lang="en-US" dirty="0" smtClean="0"/>
                        <a:t>NR</a:t>
                      </a:r>
                      <a:endParaRPr lang="en-US" dirty="0"/>
                    </a:p>
                  </a:txBody>
                  <a:tcPr/>
                </a:tc>
                <a:tc>
                  <a:txBody>
                    <a:bodyPr/>
                    <a:lstStyle/>
                    <a:p>
                      <a:pPr algn="ctr"/>
                      <a:r>
                        <a:rPr lang="en-US" dirty="0" smtClean="0"/>
                        <a:t>NR</a:t>
                      </a:r>
                      <a:endParaRPr lang="en-US" dirty="0"/>
                    </a:p>
                  </a:txBody>
                  <a:tcPr/>
                </a:tc>
                <a:tc>
                  <a:txBody>
                    <a:bodyPr/>
                    <a:lstStyle/>
                    <a:p>
                      <a:pPr algn="ctr"/>
                      <a:r>
                        <a:rPr lang="en-US" dirty="0" smtClean="0"/>
                        <a:t>N/A</a:t>
                      </a:r>
                      <a:endParaRPr lang="en-US"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417353324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dirty="0" smtClean="0"/>
              <a:t>Upper Cut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2339825"/>
              </p:ext>
            </p:extLst>
          </p:nvPr>
        </p:nvGraphicFramePr>
        <p:xfrm>
          <a:off x="838200" y="2743200"/>
          <a:ext cx="8077202" cy="741680"/>
        </p:xfrm>
        <a:graphic>
          <a:graphicData uri="http://schemas.openxmlformats.org/drawingml/2006/table">
            <a:tbl>
              <a:tblPr firstRow="1" bandRow="1">
                <a:tableStyleId>{5C22544A-7EE6-4342-B048-85BDC9FD1C3A}</a:tableStyleId>
              </a:tblPr>
              <a:tblGrid>
                <a:gridCol w="2362200"/>
                <a:gridCol w="1066800"/>
                <a:gridCol w="1143000"/>
                <a:gridCol w="1143000"/>
                <a:gridCol w="685800"/>
                <a:gridCol w="685800"/>
                <a:gridCol w="990602"/>
              </a:tblGrid>
              <a:tr h="370840">
                <a:tc>
                  <a:txBody>
                    <a:bodyPr/>
                    <a:lstStyle/>
                    <a:p>
                      <a:pPr algn="ctr"/>
                      <a:r>
                        <a:rPr lang="en-US" sz="1400" dirty="0" smtClean="0"/>
                        <a:t>Study</a:t>
                      </a:r>
                      <a:endParaRPr lang="en-US" sz="1400" dirty="0"/>
                    </a:p>
                  </a:txBody>
                  <a:tcPr/>
                </a:tc>
                <a:tc>
                  <a:txBody>
                    <a:bodyPr/>
                    <a:lstStyle/>
                    <a:p>
                      <a:pPr algn="ctr"/>
                      <a:r>
                        <a:rPr lang="en-US" sz="1400" smtClean="0"/>
                        <a:t>Reliability</a:t>
                      </a:r>
                      <a:endParaRPr lang="en-US" sz="1400" dirty="0"/>
                    </a:p>
                  </a:txBody>
                  <a:tcPr/>
                </a:tc>
                <a:tc>
                  <a:txBody>
                    <a:bodyPr/>
                    <a:lstStyle/>
                    <a:p>
                      <a:pPr algn="ctr"/>
                      <a:r>
                        <a:rPr lang="en-US" sz="1400" smtClean="0"/>
                        <a:t>Sensitivity</a:t>
                      </a:r>
                      <a:endParaRPr lang="en-US" sz="1400" dirty="0"/>
                    </a:p>
                  </a:txBody>
                  <a:tcPr/>
                </a:tc>
                <a:tc>
                  <a:txBody>
                    <a:bodyPr/>
                    <a:lstStyle/>
                    <a:p>
                      <a:pPr algn="ctr"/>
                      <a:r>
                        <a:rPr lang="en-US" sz="1400" smtClean="0"/>
                        <a:t>Specificity</a:t>
                      </a:r>
                      <a:endParaRPr lang="en-US" sz="1400" dirty="0"/>
                    </a:p>
                  </a:txBody>
                  <a:tcPr/>
                </a:tc>
                <a:tc>
                  <a:txBody>
                    <a:bodyPr/>
                    <a:lstStyle/>
                    <a:p>
                      <a:pPr algn="ctr"/>
                      <a:r>
                        <a:rPr lang="en-US" sz="1400" smtClean="0"/>
                        <a:t>+LR</a:t>
                      </a:r>
                      <a:endParaRPr lang="en-US" sz="1400" dirty="0"/>
                    </a:p>
                  </a:txBody>
                  <a:tcPr/>
                </a:tc>
                <a:tc>
                  <a:txBody>
                    <a:bodyPr/>
                    <a:lstStyle/>
                    <a:p>
                      <a:pPr algn="ctr"/>
                      <a:r>
                        <a:rPr lang="en-US" sz="1400" smtClean="0"/>
                        <a:t>-LR</a:t>
                      </a:r>
                      <a:endParaRPr lang="en-US" sz="1400" dirty="0"/>
                    </a:p>
                  </a:txBody>
                  <a:tcPr/>
                </a:tc>
                <a:tc>
                  <a:txBody>
                    <a:bodyPr/>
                    <a:lstStyle/>
                    <a:p>
                      <a:pPr algn="ctr"/>
                      <a:r>
                        <a:rPr lang="en-US" sz="1400" smtClean="0"/>
                        <a:t>QUADAS</a:t>
                      </a:r>
                      <a:endParaRPr lang="en-US" sz="1400" dirty="0"/>
                    </a:p>
                  </a:txBody>
                  <a:tcPr/>
                </a:tc>
              </a:tr>
              <a:tr h="370840">
                <a:tc>
                  <a:txBody>
                    <a:bodyPr/>
                    <a:lstStyle/>
                    <a:p>
                      <a:pPr algn="l"/>
                      <a:r>
                        <a:rPr lang="en-US" dirty="0" err="1" smtClean="0"/>
                        <a:t>Kibler</a:t>
                      </a:r>
                      <a:r>
                        <a:rPr lang="en-US" dirty="0" smtClean="0"/>
                        <a:t> (2009)</a:t>
                      </a:r>
                      <a:endParaRPr lang="en-US" dirty="0"/>
                    </a:p>
                  </a:txBody>
                  <a:tcPr/>
                </a:tc>
                <a:tc>
                  <a:txBody>
                    <a:bodyPr/>
                    <a:lstStyle/>
                    <a:p>
                      <a:pPr algn="ctr"/>
                      <a:r>
                        <a:rPr lang="en-US" dirty="0" smtClean="0"/>
                        <a:t>NR</a:t>
                      </a:r>
                      <a:endParaRPr lang="en-US" dirty="0"/>
                    </a:p>
                  </a:txBody>
                  <a:tcPr/>
                </a:tc>
                <a:tc>
                  <a:txBody>
                    <a:bodyPr/>
                    <a:lstStyle/>
                    <a:p>
                      <a:pPr algn="ctr"/>
                      <a:r>
                        <a:rPr lang="en-US" dirty="0" smtClean="0"/>
                        <a:t>73</a:t>
                      </a:r>
                      <a:endParaRPr lang="en-US" dirty="0"/>
                    </a:p>
                  </a:txBody>
                  <a:tcPr/>
                </a:tc>
                <a:tc>
                  <a:txBody>
                    <a:bodyPr/>
                    <a:lstStyle/>
                    <a:p>
                      <a:pPr algn="ctr"/>
                      <a:r>
                        <a:rPr lang="en-US" dirty="0" smtClean="0"/>
                        <a:t>78</a:t>
                      </a:r>
                      <a:endParaRPr lang="en-US" dirty="0"/>
                    </a:p>
                  </a:txBody>
                  <a:tcPr/>
                </a:tc>
                <a:tc>
                  <a:txBody>
                    <a:bodyPr/>
                    <a:lstStyle/>
                    <a:p>
                      <a:pPr algn="ctr"/>
                      <a:r>
                        <a:rPr lang="en-US" dirty="0" smtClean="0"/>
                        <a:t>3.38</a:t>
                      </a:r>
                      <a:endParaRPr lang="en-US" dirty="0"/>
                    </a:p>
                  </a:txBody>
                  <a:tcPr/>
                </a:tc>
                <a:tc>
                  <a:txBody>
                    <a:bodyPr/>
                    <a:lstStyle/>
                    <a:p>
                      <a:pPr algn="ctr"/>
                      <a:r>
                        <a:rPr lang="en-US" dirty="0" smtClean="0"/>
                        <a:t>0.34</a:t>
                      </a:r>
                      <a:endParaRPr lang="en-US" dirty="0"/>
                    </a:p>
                  </a:txBody>
                  <a:tcPr/>
                </a:tc>
                <a:tc>
                  <a:txBody>
                    <a:bodyPr/>
                    <a:lstStyle/>
                    <a:p>
                      <a:pPr algn="ctr"/>
                      <a:r>
                        <a:rPr lang="en-US" dirty="0" smtClean="0"/>
                        <a:t>9</a:t>
                      </a:r>
                      <a:endParaRPr lang="en-US"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89662954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ctr"/>
            <a:r>
              <a:rPr lang="en-US" dirty="0" err="1" smtClean="0"/>
              <a:t>Labral</a:t>
            </a:r>
            <a:r>
              <a:rPr lang="en-US" dirty="0" smtClean="0"/>
              <a:t> Tears</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Speed’s Test</a:t>
            </a:r>
          </a:p>
          <a:p>
            <a:r>
              <a:rPr lang="en-US" dirty="0" smtClean="0"/>
              <a:t>O’Brien’s Test</a:t>
            </a:r>
          </a:p>
          <a:p>
            <a:r>
              <a:rPr lang="en-US" dirty="0" smtClean="0"/>
              <a:t>Crank Test</a:t>
            </a:r>
          </a:p>
          <a:p>
            <a:r>
              <a:rPr lang="en-US" dirty="0" err="1" smtClean="0"/>
              <a:t>SLAPrehension</a:t>
            </a:r>
            <a:endParaRPr lang="en-US" dirty="0" smtClean="0"/>
          </a:p>
          <a:p>
            <a:r>
              <a:rPr lang="en-US" dirty="0" smtClean="0"/>
              <a:t>Bicep Load I</a:t>
            </a:r>
          </a:p>
          <a:p>
            <a:r>
              <a:rPr lang="en-US" dirty="0" smtClean="0"/>
              <a:t>Bicep Load II</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307217709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Speed’s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1578974"/>
              </p:ext>
            </p:extLst>
          </p:nvPr>
        </p:nvGraphicFramePr>
        <p:xfrm>
          <a:off x="762000" y="1219200"/>
          <a:ext cx="8077202" cy="442976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1" dirty="0" err="1" smtClean="0"/>
                        <a:t>Holtby</a:t>
                      </a:r>
                      <a:r>
                        <a:rPr lang="en-US" sz="1200" b="1" baseline="0" dirty="0" smtClean="0"/>
                        <a:t> (2004) – SLAP</a:t>
                      </a:r>
                    </a:p>
                  </a:txBody>
                  <a:tcPr/>
                </a:tc>
                <a:tc>
                  <a:txBody>
                    <a:bodyPr/>
                    <a:lstStyle/>
                    <a:p>
                      <a:pPr algn="ctr"/>
                      <a:r>
                        <a:rPr lang="en-US" sz="1200" b="1" dirty="0" smtClean="0"/>
                        <a:t>NR</a:t>
                      </a:r>
                      <a:endParaRPr lang="en-US" sz="1200" b="1" dirty="0"/>
                    </a:p>
                  </a:txBody>
                  <a:tcPr/>
                </a:tc>
                <a:tc>
                  <a:txBody>
                    <a:bodyPr/>
                    <a:lstStyle/>
                    <a:p>
                      <a:pPr algn="ctr"/>
                      <a:r>
                        <a:rPr lang="en-US" sz="1200" b="1" dirty="0" smtClean="0"/>
                        <a:t>32</a:t>
                      </a:r>
                      <a:endParaRPr lang="en-US" sz="1200" b="1" dirty="0"/>
                    </a:p>
                  </a:txBody>
                  <a:tcPr/>
                </a:tc>
                <a:tc>
                  <a:txBody>
                    <a:bodyPr/>
                    <a:lstStyle/>
                    <a:p>
                      <a:pPr algn="ctr"/>
                      <a:r>
                        <a:rPr lang="en-US" sz="1200" b="1" dirty="0" smtClean="0"/>
                        <a:t>75</a:t>
                      </a:r>
                      <a:endParaRPr lang="en-US" sz="1200" b="1" dirty="0"/>
                    </a:p>
                  </a:txBody>
                  <a:tcPr/>
                </a:tc>
                <a:tc>
                  <a:txBody>
                    <a:bodyPr/>
                    <a:lstStyle/>
                    <a:p>
                      <a:pPr algn="ctr"/>
                      <a:r>
                        <a:rPr lang="en-US" sz="1200" b="1" dirty="0" smtClean="0"/>
                        <a:t>1.28</a:t>
                      </a:r>
                      <a:endParaRPr lang="en-US" sz="1200" b="1" dirty="0"/>
                    </a:p>
                  </a:txBody>
                  <a:tcPr/>
                </a:tc>
                <a:tc>
                  <a:txBody>
                    <a:bodyPr/>
                    <a:lstStyle/>
                    <a:p>
                      <a:pPr algn="ctr"/>
                      <a:r>
                        <a:rPr lang="en-US" sz="1200" b="1" dirty="0" smtClean="0"/>
                        <a:t>0.91</a:t>
                      </a:r>
                      <a:endParaRPr lang="en-US" sz="1200" b="1" dirty="0"/>
                    </a:p>
                  </a:txBody>
                  <a:tcPr/>
                </a:tc>
                <a:tc>
                  <a:txBody>
                    <a:bodyPr/>
                    <a:lstStyle/>
                    <a:p>
                      <a:pPr algn="ctr"/>
                      <a:r>
                        <a:rPr lang="en-US" sz="1200" b="1" dirty="0" smtClean="0"/>
                        <a:t>12</a:t>
                      </a:r>
                      <a:endParaRPr lang="en-US" sz="1200" b="1" dirty="0"/>
                    </a:p>
                  </a:txBody>
                  <a:tcPr/>
                </a:tc>
              </a:tr>
              <a:tr h="370840">
                <a:tc>
                  <a:txBody>
                    <a:bodyPr/>
                    <a:lstStyle/>
                    <a:p>
                      <a:r>
                        <a:rPr lang="en-US" sz="1200" dirty="0" smtClean="0"/>
                        <a:t>Bennett</a:t>
                      </a:r>
                      <a:r>
                        <a:rPr lang="en-US" sz="1200" baseline="0" dirty="0" smtClean="0"/>
                        <a:t> (1998) - SLAP and Bicep Pathology</a:t>
                      </a:r>
                      <a:endParaRPr lang="en-US" sz="1200" dirty="0"/>
                    </a:p>
                  </a:txBody>
                  <a:tcPr/>
                </a:tc>
                <a:tc>
                  <a:txBody>
                    <a:bodyPr/>
                    <a:lstStyle/>
                    <a:p>
                      <a:pPr algn="ctr"/>
                      <a:r>
                        <a:rPr lang="en-US" sz="1200" dirty="0" smtClean="0"/>
                        <a:t>NR</a:t>
                      </a:r>
                      <a:endParaRPr lang="en-US" sz="1200" dirty="0"/>
                    </a:p>
                  </a:txBody>
                  <a:tcPr/>
                </a:tc>
                <a:tc>
                  <a:txBody>
                    <a:bodyPr/>
                    <a:lstStyle/>
                    <a:p>
                      <a:pPr algn="ctr"/>
                      <a:r>
                        <a:rPr lang="en-US" sz="1200" dirty="0" smtClean="0"/>
                        <a:t>90</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1.04</a:t>
                      </a:r>
                      <a:endParaRPr lang="en-US" sz="1200" dirty="0"/>
                    </a:p>
                  </a:txBody>
                  <a:tcPr/>
                </a:tc>
                <a:tc>
                  <a:txBody>
                    <a:bodyPr/>
                    <a:lstStyle/>
                    <a:p>
                      <a:pPr algn="ctr"/>
                      <a:r>
                        <a:rPr lang="en-US" sz="1200" dirty="0" smtClean="0"/>
                        <a:t>0.72</a:t>
                      </a:r>
                      <a:endParaRPr lang="en-US" sz="1200" dirty="0"/>
                    </a:p>
                  </a:txBody>
                  <a:tcPr/>
                </a:tc>
                <a:tc>
                  <a:txBody>
                    <a:bodyPr/>
                    <a:lstStyle/>
                    <a:p>
                      <a:pPr algn="ctr"/>
                      <a:r>
                        <a:rPr lang="en-US" sz="1200" dirty="0" smtClean="0"/>
                        <a:t>9</a:t>
                      </a:r>
                      <a:endParaRPr lang="en-US" sz="1200" dirty="0"/>
                    </a:p>
                  </a:txBody>
                  <a:tcPr/>
                </a:tc>
              </a:tr>
              <a:tr h="370840">
                <a:tc>
                  <a:txBody>
                    <a:bodyPr/>
                    <a:lstStyle/>
                    <a:p>
                      <a:r>
                        <a:rPr lang="en-US" sz="1200" b="1" dirty="0" err="1" smtClean="0"/>
                        <a:t>Guanche</a:t>
                      </a:r>
                      <a:r>
                        <a:rPr lang="en-US" sz="1200" b="1" dirty="0" smtClean="0"/>
                        <a:t> (2003) </a:t>
                      </a:r>
                    </a:p>
                    <a:p>
                      <a:r>
                        <a:rPr lang="en-US" sz="1200" b="1" dirty="0" smtClean="0"/>
                        <a:t>SLAP</a:t>
                      </a:r>
                    </a:p>
                    <a:p>
                      <a:r>
                        <a:rPr lang="en-US" sz="1200" b="1" dirty="0" smtClean="0"/>
                        <a:t>Any</a:t>
                      </a:r>
                      <a:r>
                        <a:rPr lang="en-US" sz="1200" b="1" baseline="0" dirty="0" smtClean="0"/>
                        <a:t> </a:t>
                      </a:r>
                      <a:r>
                        <a:rPr lang="en-US" sz="1200" b="1" baseline="0" dirty="0" err="1" smtClean="0"/>
                        <a:t>Labral</a:t>
                      </a:r>
                      <a:r>
                        <a:rPr lang="en-US" sz="1200" b="1" baseline="0" dirty="0" smtClean="0"/>
                        <a:t> Lesion</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txBody>
                  <a:tcPr/>
                </a:tc>
                <a:tc>
                  <a:txBody>
                    <a:bodyPr/>
                    <a:lstStyle/>
                    <a:p>
                      <a:pPr algn="ctr"/>
                      <a:endParaRPr lang="en-US" sz="1200" b="1" dirty="0" smtClean="0"/>
                    </a:p>
                    <a:p>
                      <a:pPr algn="ctr"/>
                      <a:r>
                        <a:rPr lang="en-US" sz="1200" b="1" dirty="0" smtClean="0"/>
                        <a:t>9</a:t>
                      </a:r>
                    </a:p>
                    <a:p>
                      <a:pPr algn="ctr"/>
                      <a:r>
                        <a:rPr lang="en-US" sz="1200" b="1" dirty="0" smtClean="0"/>
                        <a:t>18</a:t>
                      </a:r>
                    </a:p>
                  </a:txBody>
                  <a:tcPr/>
                </a:tc>
                <a:tc>
                  <a:txBody>
                    <a:bodyPr/>
                    <a:lstStyle/>
                    <a:p>
                      <a:pPr algn="ctr"/>
                      <a:endParaRPr lang="en-US" sz="1200" b="1" dirty="0" smtClean="0"/>
                    </a:p>
                    <a:p>
                      <a:pPr algn="ctr"/>
                      <a:r>
                        <a:rPr lang="en-US" sz="1200" b="1" dirty="0" smtClean="0"/>
                        <a:t>74</a:t>
                      </a:r>
                    </a:p>
                    <a:p>
                      <a:pPr algn="ctr"/>
                      <a:r>
                        <a:rPr lang="en-US" sz="1200" b="1" dirty="0" smtClean="0"/>
                        <a:t>87</a:t>
                      </a:r>
                      <a:endParaRPr lang="en-US" sz="1200" b="1" dirty="0"/>
                    </a:p>
                  </a:txBody>
                  <a:tcPr/>
                </a:tc>
                <a:tc>
                  <a:txBody>
                    <a:bodyPr/>
                    <a:lstStyle/>
                    <a:p>
                      <a:pPr algn="ctr"/>
                      <a:endParaRPr lang="en-US" sz="1200" b="1" dirty="0" smtClean="0"/>
                    </a:p>
                    <a:p>
                      <a:pPr algn="ctr"/>
                      <a:r>
                        <a:rPr lang="en-US" sz="1200" b="1" dirty="0" smtClean="0"/>
                        <a:t>0.35</a:t>
                      </a:r>
                    </a:p>
                    <a:p>
                      <a:pPr algn="ctr"/>
                      <a:r>
                        <a:rPr lang="en-US" sz="1200" b="1" dirty="0" smtClean="0"/>
                        <a:t>1.38</a:t>
                      </a:r>
                    </a:p>
                  </a:txBody>
                  <a:tcPr/>
                </a:tc>
                <a:tc>
                  <a:txBody>
                    <a:bodyPr/>
                    <a:lstStyle/>
                    <a:p>
                      <a:pPr algn="ctr"/>
                      <a:endParaRPr lang="en-US" sz="1200" b="1" dirty="0" smtClean="0"/>
                    </a:p>
                    <a:p>
                      <a:pPr algn="ctr"/>
                      <a:r>
                        <a:rPr lang="en-US" sz="1200" b="1" dirty="0" smtClean="0"/>
                        <a:t>1.23</a:t>
                      </a:r>
                    </a:p>
                    <a:p>
                      <a:pPr algn="ctr"/>
                      <a:r>
                        <a:rPr lang="en-US" sz="1200" b="1" dirty="0" smtClean="0"/>
                        <a:t>0.94</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12</a:t>
                      </a:r>
                      <a:endParaRPr lang="en-US" sz="1200" b="1" dirty="0"/>
                    </a:p>
                  </a:txBody>
                  <a:tcPr/>
                </a:tc>
              </a:tr>
              <a:tr h="370840">
                <a:tc>
                  <a:txBody>
                    <a:bodyPr/>
                    <a:lstStyle/>
                    <a:p>
                      <a:r>
                        <a:rPr lang="en-US" sz="1200" b="1" dirty="0" smtClean="0"/>
                        <a:t>Morgan (1998) </a:t>
                      </a:r>
                    </a:p>
                    <a:p>
                      <a:r>
                        <a:rPr lang="en-US" sz="1200" b="1" dirty="0" smtClean="0"/>
                        <a:t>Anterior Labrum</a:t>
                      </a:r>
                    </a:p>
                    <a:p>
                      <a:r>
                        <a:rPr lang="en-US" sz="1200" b="1" dirty="0" smtClean="0"/>
                        <a:t>Posterior Labrum</a:t>
                      </a:r>
                    </a:p>
                    <a:p>
                      <a:r>
                        <a:rPr lang="en-US" sz="1200" b="1" dirty="0" smtClean="0"/>
                        <a:t>SLAP</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p>
                      <a:pPr algn="ctr"/>
                      <a:r>
                        <a:rPr lang="en-US" sz="1200" b="1" dirty="0" smtClean="0"/>
                        <a:t>NR</a:t>
                      </a:r>
                    </a:p>
                  </a:txBody>
                  <a:tcPr/>
                </a:tc>
                <a:tc>
                  <a:txBody>
                    <a:bodyPr/>
                    <a:lstStyle/>
                    <a:p>
                      <a:pPr algn="ctr"/>
                      <a:endParaRPr lang="en-US" sz="1200" b="1" dirty="0" smtClean="0"/>
                    </a:p>
                    <a:p>
                      <a:pPr algn="ctr"/>
                      <a:r>
                        <a:rPr lang="en-US" sz="1200" b="1" dirty="0" smtClean="0"/>
                        <a:t>100</a:t>
                      </a:r>
                    </a:p>
                    <a:p>
                      <a:pPr algn="ctr"/>
                      <a:r>
                        <a:rPr lang="en-US" sz="1200" b="1" dirty="0" smtClean="0"/>
                        <a:t>29</a:t>
                      </a:r>
                    </a:p>
                    <a:p>
                      <a:pPr algn="ctr"/>
                      <a:r>
                        <a:rPr lang="en-US" sz="1200" b="1" dirty="0" smtClean="0"/>
                        <a:t>78</a:t>
                      </a:r>
                      <a:endParaRPr lang="en-US" sz="1200" b="1" dirty="0"/>
                    </a:p>
                  </a:txBody>
                  <a:tcPr/>
                </a:tc>
                <a:tc>
                  <a:txBody>
                    <a:bodyPr/>
                    <a:lstStyle/>
                    <a:p>
                      <a:pPr algn="ctr"/>
                      <a:endParaRPr lang="en-US" sz="1200" b="1" dirty="0" smtClean="0"/>
                    </a:p>
                    <a:p>
                      <a:pPr algn="ctr"/>
                      <a:r>
                        <a:rPr lang="en-US" sz="1200" b="1" dirty="0" smtClean="0"/>
                        <a:t>70</a:t>
                      </a:r>
                    </a:p>
                    <a:p>
                      <a:pPr algn="ctr"/>
                      <a:r>
                        <a:rPr lang="en-US" sz="1200" b="1" dirty="0" smtClean="0"/>
                        <a:t>11</a:t>
                      </a:r>
                    </a:p>
                    <a:p>
                      <a:pPr algn="ctr"/>
                      <a:r>
                        <a:rPr lang="en-US" sz="1200" b="1" dirty="0" smtClean="0"/>
                        <a:t>37</a:t>
                      </a:r>
                      <a:endParaRPr lang="en-US" sz="1200" b="1" dirty="0"/>
                    </a:p>
                  </a:txBody>
                  <a:tcPr/>
                </a:tc>
                <a:tc>
                  <a:txBody>
                    <a:bodyPr/>
                    <a:lstStyle/>
                    <a:p>
                      <a:pPr algn="ctr"/>
                      <a:endParaRPr lang="en-US" sz="1200" b="1" dirty="0" smtClean="0"/>
                    </a:p>
                    <a:p>
                      <a:pPr algn="ctr"/>
                      <a:r>
                        <a:rPr lang="en-US" sz="1200" b="1" dirty="0" smtClean="0"/>
                        <a:t>3.33</a:t>
                      </a:r>
                    </a:p>
                    <a:p>
                      <a:pPr algn="ctr"/>
                      <a:r>
                        <a:rPr lang="en-US" sz="1200" b="1" dirty="0" smtClean="0"/>
                        <a:t>0.32</a:t>
                      </a:r>
                    </a:p>
                    <a:p>
                      <a:pPr algn="ctr"/>
                      <a:r>
                        <a:rPr lang="en-US" sz="1200" b="1" dirty="0" smtClean="0"/>
                        <a:t>1.23</a:t>
                      </a:r>
                      <a:endParaRPr lang="en-US" sz="1200" b="1" dirty="0"/>
                    </a:p>
                  </a:txBody>
                  <a:tcPr/>
                </a:tc>
                <a:tc>
                  <a:txBody>
                    <a:bodyPr/>
                    <a:lstStyle/>
                    <a:p>
                      <a:pPr algn="ctr"/>
                      <a:endParaRPr lang="en-US" sz="1200" b="1" dirty="0" smtClean="0"/>
                    </a:p>
                    <a:p>
                      <a:pPr algn="ctr"/>
                      <a:r>
                        <a:rPr lang="en-US" sz="1200" b="1" dirty="0" smtClean="0"/>
                        <a:t>0</a:t>
                      </a:r>
                    </a:p>
                    <a:p>
                      <a:pPr algn="ctr"/>
                      <a:r>
                        <a:rPr lang="en-US" sz="1200" b="1" dirty="0" smtClean="0"/>
                        <a:t>6.32</a:t>
                      </a:r>
                    </a:p>
                    <a:p>
                      <a:pPr algn="ctr"/>
                      <a:r>
                        <a:rPr lang="en-US" sz="1200" b="1" dirty="0" smtClean="0"/>
                        <a:t>0.60</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11</a:t>
                      </a:r>
                    </a:p>
                    <a:p>
                      <a:pPr algn="ctr"/>
                      <a:r>
                        <a:rPr lang="en-US" sz="1200" b="1" dirty="0" smtClean="0"/>
                        <a:t>11</a:t>
                      </a:r>
                      <a:endParaRPr lang="en-US" sz="1200" b="1" dirty="0"/>
                    </a:p>
                  </a:txBody>
                  <a:tcPr/>
                </a:tc>
              </a:tr>
              <a:tr h="370840">
                <a:tc>
                  <a:txBody>
                    <a:bodyPr/>
                    <a:lstStyle/>
                    <a:p>
                      <a:r>
                        <a:rPr lang="en-US" sz="1200" b="0" dirty="0" smtClean="0"/>
                        <a:t>Parentis (2002) – SLAP</a:t>
                      </a:r>
                      <a:endParaRPr lang="en-US" sz="1200" b="0" dirty="0"/>
                    </a:p>
                  </a:txBody>
                  <a:tcPr/>
                </a:tc>
                <a:tc>
                  <a:txBody>
                    <a:bodyPr/>
                    <a:lstStyle/>
                    <a:p>
                      <a:pPr algn="ctr"/>
                      <a:r>
                        <a:rPr lang="en-US" sz="1200" b="0" dirty="0" smtClean="0"/>
                        <a:t>NR</a:t>
                      </a:r>
                    </a:p>
                  </a:txBody>
                  <a:tcPr/>
                </a:tc>
                <a:tc>
                  <a:txBody>
                    <a:bodyPr/>
                    <a:lstStyle/>
                    <a:p>
                      <a:pPr algn="ctr"/>
                      <a:r>
                        <a:rPr lang="en-US" sz="1200" b="0" dirty="0" smtClean="0"/>
                        <a:t>48</a:t>
                      </a:r>
                      <a:endParaRPr lang="en-US" sz="1200" b="0" dirty="0"/>
                    </a:p>
                  </a:txBody>
                  <a:tcPr/>
                </a:tc>
                <a:tc>
                  <a:txBody>
                    <a:bodyPr/>
                    <a:lstStyle/>
                    <a:p>
                      <a:pPr algn="ctr"/>
                      <a:r>
                        <a:rPr lang="en-US" sz="1200" b="0" dirty="0" smtClean="0"/>
                        <a:t>67</a:t>
                      </a:r>
                      <a:endParaRPr lang="en-US" sz="1200" b="0" dirty="0"/>
                    </a:p>
                  </a:txBody>
                  <a:tcPr/>
                </a:tc>
                <a:tc>
                  <a:txBody>
                    <a:bodyPr/>
                    <a:lstStyle/>
                    <a:p>
                      <a:pPr algn="ctr"/>
                      <a:r>
                        <a:rPr lang="en-US" sz="1200" b="0" dirty="0" smtClean="0"/>
                        <a:t>1.49</a:t>
                      </a:r>
                      <a:endParaRPr lang="en-US" sz="1200" b="0" dirty="0"/>
                    </a:p>
                  </a:txBody>
                  <a:tcPr/>
                </a:tc>
                <a:tc>
                  <a:txBody>
                    <a:bodyPr/>
                    <a:lstStyle/>
                    <a:p>
                      <a:pPr algn="ctr"/>
                      <a:r>
                        <a:rPr lang="en-US" sz="1200" b="0" dirty="0" smtClean="0"/>
                        <a:t>0.77</a:t>
                      </a:r>
                      <a:endParaRPr lang="en-US" sz="1200" b="0" dirty="0"/>
                    </a:p>
                  </a:txBody>
                  <a:tcPr/>
                </a:tc>
                <a:tc>
                  <a:txBody>
                    <a:bodyPr/>
                    <a:lstStyle/>
                    <a:p>
                      <a:pPr algn="ctr"/>
                      <a:r>
                        <a:rPr lang="en-US" sz="1200" b="0" dirty="0" smtClean="0"/>
                        <a:t>5</a:t>
                      </a:r>
                    </a:p>
                  </a:txBody>
                  <a:tcPr/>
                </a:tc>
              </a:tr>
              <a:tr h="370840">
                <a:tc>
                  <a:txBody>
                    <a:bodyPr/>
                    <a:lstStyle/>
                    <a:p>
                      <a:r>
                        <a:rPr lang="en-US" sz="1200" b="1" dirty="0" smtClean="0"/>
                        <a:t>Nakagawa (2005) – Superior Labrum</a:t>
                      </a:r>
                      <a:endParaRPr lang="en-US" sz="1200" b="1" dirty="0"/>
                    </a:p>
                  </a:txBody>
                  <a:tcPr/>
                </a:tc>
                <a:tc>
                  <a:txBody>
                    <a:bodyPr/>
                    <a:lstStyle/>
                    <a:p>
                      <a:pPr algn="ctr"/>
                      <a:r>
                        <a:rPr lang="en-US" sz="1200" b="1" dirty="0" smtClean="0"/>
                        <a:t>NR</a:t>
                      </a:r>
                    </a:p>
                  </a:txBody>
                  <a:tcPr/>
                </a:tc>
                <a:tc>
                  <a:txBody>
                    <a:bodyPr/>
                    <a:lstStyle/>
                    <a:p>
                      <a:pPr algn="ctr"/>
                      <a:r>
                        <a:rPr lang="en-US" sz="1200" b="1" dirty="0" smtClean="0"/>
                        <a:t>4</a:t>
                      </a:r>
                      <a:endParaRPr lang="en-US" sz="1200" b="1" dirty="0"/>
                    </a:p>
                  </a:txBody>
                  <a:tcPr/>
                </a:tc>
                <a:tc>
                  <a:txBody>
                    <a:bodyPr/>
                    <a:lstStyle/>
                    <a:p>
                      <a:pPr algn="ctr"/>
                      <a:r>
                        <a:rPr lang="en-US" sz="1200" b="1" dirty="0" smtClean="0"/>
                        <a:t>100</a:t>
                      </a:r>
                    </a:p>
                  </a:txBody>
                  <a:tcPr/>
                </a:tc>
                <a:tc>
                  <a:txBody>
                    <a:bodyPr/>
                    <a:lstStyle/>
                    <a:p>
                      <a:pPr algn="ctr"/>
                      <a:r>
                        <a:rPr lang="en-US" sz="1200" b="1" dirty="0" smtClean="0"/>
                        <a:t>∞</a:t>
                      </a:r>
                      <a:endParaRPr lang="en-US" sz="1200" b="1" dirty="0"/>
                    </a:p>
                  </a:txBody>
                  <a:tcPr/>
                </a:tc>
                <a:tc>
                  <a:txBody>
                    <a:bodyPr/>
                    <a:lstStyle/>
                    <a:p>
                      <a:pPr algn="ctr"/>
                      <a:r>
                        <a:rPr lang="en-US" sz="1200" b="1" dirty="0" smtClean="0"/>
                        <a:t>0.96</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b="0" dirty="0" smtClean="0"/>
                        <a:t>Parentis (2006) – SLAP</a:t>
                      </a:r>
                      <a:endParaRPr lang="en-US" sz="1200" b="0" dirty="0"/>
                    </a:p>
                  </a:txBody>
                  <a:tcPr/>
                </a:tc>
                <a:tc>
                  <a:txBody>
                    <a:bodyPr/>
                    <a:lstStyle/>
                    <a:p>
                      <a:pPr algn="ctr"/>
                      <a:r>
                        <a:rPr lang="en-US" sz="1200" b="0" dirty="0" smtClean="0"/>
                        <a:t>NR</a:t>
                      </a:r>
                    </a:p>
                  </a:txBody>
                  <a:tcPr/>
                </a:tc>
                <a:tc>
                  <a:txBody>
                    <a:bodyPr/>
                    <a:lstStyle/>
                    <a:p>
                      <a:pPr algn="ctr"/>
                      <a:r>
                        <a:rPr lang="en-US" sz="1200" b="0" dirty="0" smtClean="0"/>
                        <a:t>48</a:t>
                      </a:r>
                      <a:endParaRPr lang="en-US" sz="1200" b="0" dirty="0"/>
                    </a:p>
                  </a:txBody>
                  <a:tcPr/>
                </a:tc>
                <a:tc>
                  <a:txBody>
                    <a:bodyPr/>
                    <a:lstStyle/>
                    <a:p>
                      <a:pPr algn="ctr"/>
                      <a:r>
                        <a:rPr lang="en-US" sz="1200" b="0" dirty="0" smtClean="0"/>
                        <a:t>67</a:t>
                      </a:r>
                    </a:p>
                  </a:txBody>
                  <a:tcPr/>
                </a:tc>
                <a:tc>
                  <a:txBody>
                    <a:bodyPr/>
                    <a:lstStyle/>
                    <a:p>
                      <a:pPr algn="ctr"/>
                      <a:r>
                        <a:rPr lang="en-US" sz="1200" b="0" dirty="0" smtClean="0"/>
                        <a:t>1.50</a:t>
                      </a:r>
                      <a:endParaRPr lang="en-US" sz="1200" b="0" dirty="0"/>
                    </a:p>
                  </a:txBody>
                  <a:tcPr/>
                </a:tc>
                <a:tc>
                  <a:txBody>
                    <a:bodyPr/>
                    <a:lstStyle/>
                    <a:p>
                      <a:pPr algn="ctr"/>
                      <a:r>
                        <a:rPr lang="en-US" sz="1200" b="0" dirty="0" smtClean="0"/>
                        <a:t>0.80</a:t>
                      </a:r>
                      <a:endParaRPr lang="en-US" sz="1200" b="0" dirty="0"/>
                    </a:p>
                  </a:txBody>
                  <a:tcPr/>
                </a:tc>
                <a:tc>
                  <a:txBody>
                    <a:bodyPr/>
                    <a:lstStyle/>
                    <a:p>
                      <a:pPr algn="ctr"/>
                      <a:r>
                        <a:rPr lang="en-US" sz="1200" b="0" dirty="0" smtClean="0"/>
                        <a:t>9</a:t>
                      </a:r>
                      <a:endParaRPr lang="en-US" sz="1200" b="0" dirty="0"/>
                    </a:p>
                  </a:txBody>
                  <a:tcPr/>
                </a:tc>
              </a:tr>
              <a:tr h="370840">
                <a:tc>
                  <a:txBody>
                    <a:bodyPr/>
                    <a:lstStyle/>
                    <a:p>
                      <a:r>
                        <a:rPr lang="en-US" sz="1200" b="1" dirty="0" err="1" smtClean="0"/>
                        <a:t>Ebinger</a:t>
                      </a:r>
                      <a:r>
                        <a:rPr lang="en-US" sz="1200" b="1" baseline="0" dirty="0" smtClean="0"/>
                        <a:t> (2006) – SLAP</a:t>
                      </a:r>
                      <a:endParaRPr lang="en-US" sz="1200" b="1" dirty="0"/>
                    </a:p>
                  </a:txBody>
                  <a:tcPr/>
                </a:tc>
                <a:tc>
                  <a:txBody>
                    <a:bodyPr/>
                    <a:lstStyle/>
                    <a:p>
                      <a:pPr algn="ctr"/>
                      <a:r>
                        <a:rPr lang="en-US" sz="1200" b="1" dirty="0" smtClean="0"/>
                        <a:t>NR</a:t>
                      </a:r>
                    </a:p>
                  </a:txBody>
                  <a:tcPr/>
                </a:tc>
                <a:tc>
                  <a:txBody>
                    <a:bodyPr/>
                    <a:lstStyle/>
                    <a:p>
                      <a:pPr algn="ctr"/>
                      <a:r>
                        <a:rPr lang="en-US" sz="1200" b="1" dirty="0" smtClean="0"/>
                        <a:t>60</a:t>
                      </a:r>
                      <a:endParaRPr lang="en-US" sz="1200" b="1" dirty="0"/>
                    </a:p>
                  </a:txBody>
                  <a:tcPr/>
                </a:tc>
                <a:tc>
                  <a:txBody>
                    <a:bodyPr/>
                    <a:lstStyle/>
                    <a:p>
                      <a:pPr algn="ctr"/>
                      <a:r>
                        <a:rPr lang="en-US" sz="1200" b="1" dirty="0" smtClean="0"/>
                        <a:t>38</a:t>
                      </a:r>
                    </a:p>
                  </a:txBody>
                  <a:tcPr/>
                </a:tc>
                <a:tc>
                  <a:txBody>
                    <a:bodyPr/>
                    <a:lstStyle/>
                    <a:p>
                      <a:pPr algn="ctr"/>
                      <a:r>
                        <a:rPr lang="en-US" sz="1200" b="1" dirty="0" smtClean="0"/>
                        <a:t>0.97</a:t>
                      </a:r>
                      <a:endParaRPr lang="en-US" sz="1200" b="1" dirty="0"/>
                    </a:p>
                  </a:txBody>
                  <a:tcPr/>
                </a:tc>
                <a:tc>
                  <a:txBody>
                    <a:bodyPr/>
                    <a:lstStyle/>
                    <a:p>
                      <a:pPr algn="ctr"/>
                      <a:r>
                        <a:rPr lang="en-US" sz="1200" b="1" dirty="0" smtClean="0"/>
                        <a:t>1.05</a:t>
                      </a:r>
                      <a:endParaRPr lang="en-US" sz="1200" b="1" dirty="0"/>
                    </a:p>
                  </a:txBody>
                  <a:tcPr/>
                </a:tc>
                <a:tc>
                  <a:txBody>
                    <a:bodyPr/>
                    <a:lstStyle/>
                    <a:p>
                      <a:pPr algn="ctr"/>
                      <a:r>
                        <a:rPr lang="en-US" sz="1200" b="1" dirty="0" smtClean="0"/>
                        <a:t>12</a:t>
                      </a:r>
                      <a:endParaRPr lang="en-US" sz="1200" b="1" dirty="0"/>
                    </a:p>
                  </a:txBody>
                  <a:tcPr/>
                </a:tc>
              </a:tr>
              <a:tr h="370840">
                <a:tc>
                  <a:txBody>
                    <a:bodyPr/>
                    <a:lstStyle/>
                    <a:p>
                      <a:r>
                        <a:rPr lang="en-US" sz="1200" b="1" dirty="0" smtClean="0"/>
                        <a:t>Oh (2008) – Type II SLAP</a:t>
                      </a:r>
                      <a:endParaRPr lang="en-US" sz="1200" b="1" dirty="0"/>
                    </a:p>
                  </a:txBody>
                  <a:tcPr/>
                </a:tc>
                <a:tc>
                  <a:txBody>
                    <a:bodyPr/>
                    <a:lstStyle/>
                    <a:p>
                      <a:pPr algn="ctr"/>
                      <a:r>
                        <a:rPr lang="en-US" sz="1200" b="1" dirty="0" smtClean="0"/>
                        <a:t>NR</a:t>
                      </a:r>
                    </a:p>
                  </a:txBody>
                  <a:tcPr/>
                </a:tc>
                <a:tc>
                  <a:txBody>
                    <a:bodyPr/>
                    <a:lstStyle/>
                    <a:p>
                      <a:pPr algn="ctr"/>
                      <a:r>
                        <a:rPr lang="en-US" sz="1200" b="1" dirty="0" smtClean="0"/>
                        <a:t>32</a:t>
                      </a:r>
                      <a:endParaRPr lang="en-US" sz="1200" b="1" dirty="0"/>
                    </a:p>
                  </a:txBody>
                  <a:tcPr/>
                </a:tc>
                <a:tc>
                  <a:txBody>
                    <a:bodyPr/>
                    <a:lstStyle/>
                    <a:p>
                      <a:pPr algn="ctr"/>
                      <a:r>
                        <a:rPr lang="en-US" sz="1200" b="1" dirty="0" smtClean="0"/>
                        <a:t>66</a:t>
                      </a:r>
                    </a:p>
                  </a:txBody>
                  <a:tcPr/>
                </a:tc>
                <a:tc>
                  <a:txBody>
                    <a:bodyPr/>
                    <a:lstStyle/>
                    <a:p>
                      <a:pPr algn="ctr"/>
                      <a:r>
                        <a:rPr lang="en-US" sz="1200" b="1" dirty="0" smtClean="0"/>
                        <a:t>0.94</a:t>
                      </a:r>
                      <a:endParaRPr lang="en-US" sz="1200" b="1" dirty="0"/>
                    </a:p>
                  </a:txBody>
                  <a:tcPr/>
                </a:tc>
                <a:tc>
                  <a:txBody>
                    <a:bodyPr/>
                    <a:lstStyle/>
                    <a:p>
                      <a:pPr algn="ctr"/>
                      <a:r>
                        <a:rPr lang="en-US" sz="1200" b="1" dirty="0" smtClean="0"/>
                        <a:t>1.03</a:t>
                      </a:r>
                      <a:endParaRPr lang="en-US" sz="1200" b="1" dirty="0"/>
                    </a:p>
                  </a:txBody>
                  <a:tcPr/>
                </a:tc>
                <a:tc>
                  <a:txBody>
                    <a:bodyPr/>
                    <a:lstStyle/>
                    <a:p>
                      <a:pPr algn="ctr"/>
                      <a:r>
                        <a:rPr lang="en-US" sz="1200" b="1" dirty="0" smtClean="0"/>
                        <a:t>11</a:t>
                      </a:r>
                      <a:endParaRPr lang="en-US" sz="1200"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314162800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O’Brien’s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9044880"/>
              </p:ext>
            </p:extLst>
          </p:nvPr>
        </p:nvGraphicFramePr>
        <p:xfrm>
          <a:off x="762000" y="1371600"/>
          <a:ext cx="8077202" cy="368808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0" baseline="0" dirty="0" smtClean="0"/>
                        <a:t>O’Brien (1998) – </a:t>
                      </a:r>
                      <a:r>
                        <a:rPr lang="en-US" sz="1200" b="0" baseline="0" dirty="0" err="1" smtClean="0"/>
                        <a:t>Labral</a:t>
                      </a:r>
                      <a:r>
                        <a:rPr lang="en-US" sz="1200" b="0" baseline="0" dirty="0" smtClean="0"/>
                        <a:t> Abnormality</a:t>
                      </a:r>
                    </a:p>
                  </a:txBody>
                  <a:tcPr/>
                </a:tc>
                <a:tc>
                  <a:txBody>
                    <a:bodyPr/>
                    <a:lstStyle/>
                    <a:p>
                      <a:pPr algn="ctr"/>
                      <a:r>
                        <a:rPr lang="en-US" sz="1200" b="0" dirty="0" smtClean="0"/>
                        <a:t>NR</a:t>
                      </a:r>
                      <a:endParaRPr lang="en-US" sz="1200" b="0" dirty="0"/>
                    </a:p>
                  </a:txBody>
                  <a:tcPr/>
                </a:tc>
                <a:tc>
                  <a:txBody>
                    <a:bodyPr/>
                    <a:lstStyle/>
                    <a:p>
                      <a:pPr algn="ctr"/>
                      <a:r>
                        <a:rPr lang="en-US" sz="1200" b="0" dirty="0" smtClean="0"/>
                        <a:t>100</a:t>
                      </a:r>
                      <a:endParaRPr lang="en-US" sz="1200" b="0" dirty="0"/>
                    </a:p>
                  </a:txBody>
                  <a:tcPr/>
                </a:tc>
                <a:tc>
                  <a:txBody>
                    <a:bodyPr/>
                    <a:lstStyle/>
                    <a:p>
                      <a:pPr algn="ctr"/>
                      <a:r>
                        <a:rPr lang="en-US" sz="1200" b="0" dirty="0" smtClean="0"/>
                        <a:t>99</a:t>
                      </a:r>
                      <a:endParaRPr lang="en-US" sz="1200" b="0" dirty="0"/>
                    </a:p>
                  </a:txBody>
                  <a:tcPr/>
                </a:tc>
                <a:tc>
                  <a:txBody>
                    <a:bodyPr/>
                    <a:lstStyle/>
                    <a:p>
                      <a:pPr algn="ctr"/>
                      <a:r>
                        <a:rPr lang="en-US" sz="1200" b="0" dirty="0" smtClean="0"/>
                        <a:t>100</a:t>
                      </a:r>
                      <a:endParaRPr lang="en-US" sz="1200" b="0" dirty="0"/>
                    </a:p>
                  </a:txBody>
                  <a:tcPr/>
                </a:tc>
                <a:tc>
                  <a:txBody>
                    <a:bodyPr/>
                    <a:lstStyle/>
                    <a:p>
                      <a:pPr algn="ctr"/>
                      <a:r>
                        <a:rPr lang="en-US" sz="1200" b="0" dirty="0" smtClean="0"/>
                        <a:t>0</a:t>
                      </a:r>
                      <a:endParaRPr lang="en-US" sz="1200" b="0" dirty="0"/>
                    </a:p>
                  </a:txBody>
                  <a:tcPr/>
                </a:tc>
                <a:tc>
                  <a:txBody>
                    <a:bodyPr/>
                    <a:lstStyle/>
                    <a:p>
                      <a:pPr algn="ctr"/>
                      <a:r>
                        <a:rPr lang="en-US" sz="1200" b="0" dirty="0" smtClean="0"/>
                        <a:t>3</a:t>
                      </a:r>
                      <a:endParaRPr lang="en-US" sz="1200" b="0" dirty="0"/>
                    </a:p>
                  </a:txBody>
                  <a:tcPr/>
                </a:tc>
              </a:tr>
              <a:tr h="370840">
                <a:tc>
                  <a:txBody>
                    <a:bodyPr/>
                    <a:lstStyle/>
                    <a:p>
                      <a:r>
                        <a:rPr lang="en-US" sz="1200" b="1" dirty="0" err="1" smtClean="0"/>
                        <a:t>Guanch</a:t>
                      </a:r>
                      <a:r>
                        <a:rPr lang="en-US" sz="1200" b="1" dirty="0" smtClean="0"/>
                        <a:t> (2003) </a:t>
                      </a:r>
                    </a:p>
                    <a:p>
                      <a:r>
                        <a:rPr lang="en-US" sz="1200" b="1" dirty="0" smtClean="0"/>
                        <a:t>SLAP</a:t>
                      </a:r>
                    </a:p>
                    <a:p>
                      <a:r>
                        <a:rPr lang="en-US" sz="1200" b="1" dirty="0" smtClean="0"/>
                        <a:t>Any</a:t>
                      </a:r>
                      <a:r>
                        <a:rPr lang="en-US" sz="1200" b="1" baseline="0" dirty="0" smtClean="0"/>
                        <a:t> </a:t>
                      </a:r>
                      <a:r>
                        <a:rPr lang="en-US" sz="1200" b="1" baseline="0" dirty="0" err="1" smtClean="0"/>
                        <a:t>Labral</a:t>
                      </a:r>
                      <a:r>
                        <a:rPr lang="en-US" sz="1200" b="1" baseline="0" dirty="0" smtClean="0"/>
                        <a:t> Lesion</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54</a:t>
                      </a:r>
                    </a:p>
                    <a:p>
                      <a:pPr algn="ctr"/>
                      <a:r>
                        <a:rPr lang="en-US" sz="1200" b="1" dirty="0" smtClean="0"/>
                        <a:t>63</a:t>
                      </a:r>
                      <a:endParaRPr lang="en-US" sz="1200" b="1" dirty="0"/>
                    </a:p>
                  </a:txBody>
                  <a:tcPr/>
                </a:tc>
                <a:tc>
                  <a:txBody>
                    <a:bodyPr/>
                    <a:lstStyle/>
                    <a:p>
                      <a:pPr algn="ctr"/>
                      <a:endParaRPr lang="en-US" sz="1200" b="1" dirty="0" smtClean="0"/>
                    </a:p>
                    <a:p>
                      <a:pPr algn="ctr"/>
                      <a:r>
                        <a:rPr lang="en-US" sz="1200" b="1" dirty="0" smtClean="0"/>
                        <a:t>47</a:t>
                      </a:r>
                    </a:p>
                    <a:p>
                      <a:pPr algn="ctr"/>
                      <a:r>
                        <a:rPr lang="en-US" sz="1200" b="1" dirty="0" smtClean="0"/>
                        <a:t>73</a:t>
                      </a:r>
                      <a:endParaRPr lang="en-US" sz="1200" b="1" dirty="0"/>
                    </a:p>
                  </a:txBody>
                  <a:tcPr/>
                </a:tc>
                <a:tc>
                  <a:txBody>
                    <a:bodyPr/>
                    <a:lstStyle/>
                    <a:p>
                      <a:pPr algn="ctr"/>
                      <a:endParaRPr lang="en-US" sz="1200" b="1" dirty="0" smtClean="0"/>
                    </a:p>
                    <a:p>
                      <a:pPr algn="ctr"/>
                      <a:r>
                        <a:rPr lang="en-US" sz="1200" b="1" dirty="0" smtClean="0"/>
                        <a:t>1.01</a:t>
                      </a:r>
                    </a:p>
                    <a:p>
                      <a:pPr algn="ctr"/>
                      <a:r>
                        <a:rPr lang="en-US" sz="1200" b="1" dirty="0" smtClean="0"/>
                        <a:t>2.33</a:t>
                      </a:r>
                      <a:endParaRPr lang="en-US" sz="1200" b="1" dirty="0"/>
                    </a:p>
                  </a:txBody>
                  <a:tcPr/>
                </a:tc>
                <a:tc>
                  <a:txBody>
                    <a:bodyPr/>
                    <a:lstStyle/>
                    <a:p>
                      <a:pPr algn="ctr"/>
                      <a:endParaRPr lang="en-US" sz="1200" b="1" dirty="0" smtClean="0"/>
                    </a:p>
                    <a:p>
                      <a:pPr algn="ctr"/>
                      <a:r>
                        <a:rPr lang="en-US" sz="1200" b="1" dirty="0" smtClean="0"/>
                        <a:t>0.98</a:t>
                      </a:r>
                    </a:p>
                    <a:p>
                      <a:pPr algn="ctr"/>
                      <a:r>
                        <a:rPr lang="en-US" sz="1200" b="1" dirty="0" smtClean="0"/>
                        <a:t>0.51</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12</a:t>
                      </a:r>
                      <a:endParaRPr lang="en-US" sz="1200" b="1" dirty="0"/>
                    </a:p>
                  </a:txBody>
                  <a:tcPr/>
                </a:tc>
              </a:tr>
              <a:tr h="370840">
                <a:tc>
                  <a:txBody>
                    <a:bodyPr/>
                    <a:lstStyle/>
                    <a:p>
                      <a:r>
                        <a:rPr lang="en-US" sz="1200" b="1" dirty="0" smtClean="0"/>
                        <a:t>Morgan (1998)</a:t>
                      </a:r>
                    </a:p>
                    <a:p>
                      <a:r>
                        <a:rPr lang="en-US" sz="1200" b="1" dirty="0" smtClean="0"/>
                        <a:t>Anterior Labrum</a:t>
                      </a:r>
                    </a:p>
                    <a:p>
                      <a:r>
                        <a:rPr lang="en-US" sz="1200" b="1" dirty="0" smtClean="0"/>
                        <a:t>Posterior</a:t>
                      </a:r>
                      <a:r>
                        <a:rPr lang="en-US" sz="1200" b="1" baseline="0" dirty="0" smtClean="0"/>
                        <a:t> Labrum</a:t>
                      </a:r>
                    </a:p>
                    <a:p>
                      <a:r>
                        <a:rPr lang="en-US" sz="1200" b="1" baseline="0" dirty="0" smtClean="0"/>
                        <a:t>SLAP</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p>
                      <a:pPr algn="ctr"/>
                      <a:r>
                        <a:rPr lang="en-US" sz="1200" b="1" dirty="0" smtClean="0"/>
                        <a:t>NR</a:t>
                      </a:r>
                    </a:p>
                  </a:txBody>
                  <a:tcPr/>
                </a:tc>
                <a:tc>
                  <a:txBody>
                    <a:bodyPr/>
                    <a:lstStyle/>
                    <a:p>
                      <a:pPr algn="ctr"/>
                      <a:endParaRPr lang="en-US" sz="1200" b="1" dirty="0" smtClean="0"/>
                    </a:p>
                    <a:p>
                      <a:pPr algn="ctr"/>
                      <a:r>
                        <a:rPr lang="en-US" sz="1200" b="1" dirty="0" smtClean="0"/>
                        <a:t>88</a:t>
                      </a:r>
                    </a:p>
                    <a:p>
                      <a:pPr algn="ctr"/>
                      <a:r>
                        <a:rPr lang="en-US" sz="1200" b="1" dirty="0" smtClean="0"/>
                        <a:t>32</a:t>
                      </a:r>
                    </a:p>
                    <a:p>
                      <a:pPr algn="ctr"/>
                      <a:r>
                        <a:rPr lang="en-US" sz="1200" b="1" dirty="0" smtClean="0"/>
                        <a:t>85</a:t>
                      </a:r>
                    </a:p>
                  </a:txBody>
                  <a:tcPr/>
                </a:tc>
                <a:tc>
                  <a:txBody>
                    <a:bodyPr/>
                    <a:lstStyle/>
                    <a:p>
                      <a:pPr algn="ctr"/>
                      <a:endParaRPr lang="en-US" sz="1200" b="1" dirty="0" smtClean="0"/>
                    </a:p>
                    <a:p>
                      <a:pPr algn="ctr"/>
                      <a:r>
                        <a:rPr lang="en-US" sz="1200" b="1" dirty="0" smtClean="0"/>
                        <a:t>42</a:t>
                      </a:r>
                    </a:p>
                    <a:p>
                      <a:pPr algn="ctr"/>
                      <a:r>
                        <a:rPr lang="en-US" sz="1200" b="1" dirty="0" smtClean="0"/>
                        <a:t>13</a:t>
                      </a:r>
                    </a:p>
                    <a:p>
                      <a:pPr algn="ctr"/>
                      <a:r>
                        <a:rPr lang="en-US" sz="1200" b="1" dirty="0" smtClean="0"/>
                        <a:t>41</a:t>
                      </a:r>
                      <a:endParaRPr lang="en-US" sz="1200" b="1" dirty="0"/>
                    </a:p>
                  </a:txBody>
                  <a:tcPr/>
                </a:tc>
                <a:tc>
                  <a:txBody>
                    <a:bodyPr/>
                    <a:lstStyle/>
                    <a:p>
                      <a:pPr algn="ctr"/>
                      <a:endParaRPr lang="en-US" sz="1200" b="1" dirty="0" smtClean="0"/>
                    </a:p>
                    <a:p>
                      <a:pPr algn="ctr"/>
                      <a:r>
                        <a:rPr lang="en-US" sz="1200" b="1" dirty="0" smtClean="0"/>
                        <a:t>1.52</a:t>
                      </a:r>
                    </a:p>
                    <a:p>
                      <a:pPr algn="ctr"/>
                      <a:r>
                        <a:rPr lang="en-US" sz="1200" b="1" dirty="0" smtClean="0"/>
                        <a:t>0.37</a:t>
                      </a:r>
                    </a:p>
                    <a:p>
                      <a:pPr algn="ctr"/>
                      <a:r>
                        <a:rPr lang="en-US" sz="1200" b="1" dirty="0" smtClean="0"/>
                        <a:t>1.44</a:t>
                      </a:r>
                    </a:p>
                  </a:txBody>
                  <a:tcPr/>
                </a:tc>
                <a:tc>
                  <a:txBody>
                    <a:bodyPr/>
                    <a:lstStyle/>
                    <a:p>
                      <a:pPr algn="ctr"/>
                      <a:endParaRPr lang="en-US" sz="1200" b="1" dirty="0" smtClean="0"/>
                    </a:p>
                    <a:p>
                      <a:pPr algn="ctr"/>
                      <a:r>
                        <a:rPr lang="en-US" sz="1200" b="1" dirty="0" smtClean="0"/>
                        <a:t>0.28</a:t>
                      </a:r>
                    </a:p>
                    <a:p>
                      <a:pPr algn="ctr"/>
                      <a:r>
                        <a:rPr lang="en-US" sz="1200" b="1" dirty="0" smtClean="0"/>
                        <a:t>5.14</a:t>
                      </a:r>
                    </a:p>
                    <a:p>
                      <a:pPr algn="ctr"/>
                      <a:r>
                        <a:rPr lang="en-US" sz="1200" b="1" dirty="0" smtClean="0"/>
                        <a:t>0.36</a:t>
                      </a:r>
                    </a:p>
                  </a:txBody>
                  <a:tcPr/>
                </a:tc>
                <a:tc>
                  <a:txBody>
                    <a:bodyPr/>
                    <a:lstStyle/>
                    <a:p>
                      <a:pPr algn="ctr"/>
                      <a:endParaRPr lang="en-US" sz="1200" b="1" dirty="0" smtClean="0"/>
                    </a:p>
                    <a:p>
                      <a:pPr algn="ctr"/>
                      <a:r>
                        <a:rPr lang="en-US" sz="1200" b="1" dirty="0" smtClean="0"/>
                        <a:t>11</a:t>
                      </a:r>
                    </a:p>
                    <a:p>
                      <a:pPr algn="ctr"/>
                      <a:r>
                        <a:rPr lang="en-US" sz="1200" b="1" dirty="0" smtClean="0"/>
                        <a:t>11</a:t>
                      </a:r>
                    </a:p>
                    <a:p>
                      <a:pPr algn="ctr"/>
                      <a:r>
                        <a:rPr lang="en-US" sz="1200" b="1" dirty="0" smtClean="0"/>
                        <a:t>11</a:t>
                      </a:r>
                      <a:endParaRPr lang="en-US" sz="1200" b="1" dirty="0"/>
                    </a:p>
                  </a:txBody>
                  <a:tcPr/>
                </a:tc>
              </a:tr>
              <a:tr h="370840">
                <a:tc>
                  <a:txBody>
                    <a:bodyPr/>
                    <a:lstStyle/>
                    <a:p>
                      <a:r>
                        <a:rPr lang="en-US" sz="1200" b="0" dirty="0" smtClean="0"/>
                        <a:t>Parentis (2002) -</a:t>
                      </a:r>
                      <a:r>
                        <a:rPr lang="en-US" sz="1200" b="0" baseline="0" dirty="0" smtClean="0"/>
                        <a:t> SLAP</a:t>
                      </a:r>
                      <a:endParaRPr lang="en-US" sz="1200" b="0" dirty="0"/>
                    </a:p>
                  </a:txBody>
                  <a:tcPr/>
                </a:tc>
                <a:tc>
                  <a:txBody>
                    <a:bodyPr/>
                    <a:lstStyle/>
                    <a:p>
                      <a:pPr algn="ctr"/>
                      <a:r>
                        <a:rPr lang="en-US" sz="1200" b="0" dirty="0" smtClean="0"/>
                        <a:t>NR</a:t>
                      </a:r>
                    </a:p>
                  </a:txBody>
                  <a:tcPr/>
                </a:tc>
                <a:tc>
                  <a:txBody>
                    <a:bodyPr/>
                    <a:lstStyle/>
                    <a:p>
                      <a:pPr algn="ctr"/>
                      <a:r>
                        <a:rPr lang="en-US" sz="1200" b="0" dirty="0" smtClean="0"/>
                        <a:t>65</a:t>
                      </a:r>
                      <a:endParaRPr lang="en-US" sz="1200" b="0" dirty="0"/>
                    </a:p>
                  </a:txBody>
                  <a:tcPr/>
                </a:tc>
                <a:tc>
                  <a:txBody>
                    <a:bodyPr/>
                    <a:lstStyle/>
                    <a:p>
                      <a:pPr algn="ctr"/>
                      <a:r>
                        <a:rPr lang="en-US" sz="1200" b="0" dirty="0" smtClean="0"/>
                        <a:t>49</a:t>
                      </a:r>
                      <a:endParaRPr lang="en-US" sz="1200" b="0" dirty="0"/>
                    </a:p>
                  </a:txBody>
                  <a:tcPr/>
                </a:tc>
                <a:tc>
                  <a:txBody>
                    <a:bodyPr/>
                    <a:lstStyle/>
                    <a:p>
                      <a:pPr algn="ctr"/>
                      <a:r>
                        <a:rPr lang="en-US" sz="1200" b="0" dirty="0" smtClean="0"/>
                        <a:t>1.27</a:t>
                      </a:r>
                      <a:endParaRPr lang="en-US" sz="1200" b="0" dirty="0"/>
                    </a:p>
                  </a:txBody>
                  <a:tcPr/>
                </a:tc>
                <a:tc>
                  <a:txBody>
                    <a:bodyPr/>
                    <a:lstStyle/>
                    <a:p>
                      <a:pPr algn="ctr"/>
                      <a:r>
                        <a:rPr lang="en-US" sz="1200" b="0" dirty="0" smtClean="0"/>
                        <a:t>0.72</a:t>
                      </a:r>
                      <a:endParaRPr lang="en-US" sz="1200" b="0" dirty="0"/>
                    </a:p>
                  </a:txBody>
                  <a:tcPr/>
                </a:tc>
                <a:tc>
                  <a:txBody>
                    <a:bodyPr/>
                    <a:lstStyle/>
                    <a:p>
                      <a:pPr algn="ctr"/>
                      <a:r>
                        <a:rPr lang="en-US" sz="1200" b="0" dirty="0" smtClean="0"/>
                        <a:t>5</a:t>
                      </a:r>
                      <a:endParaRPr lang="en-US" sz="1200" b="0" dirty="0"/>
                    </a:p>
                  </a:txBody>
                  <a:tcPr/>
                </a:tc>
              </a:tr>
              <a:tr h="370840">
                <a:tc>
                  <a:txBody>
                    <a:bodyPr/>
                    <a:lstStyle/>
                    <a:p>
                      <a:r>
                        <a:rPr lang="en-US" sz="1200" b="0" dirty="0" smtClean="0"/>
                        <a:t>McFarland (2002) - SLAP</a:t>
                      </a:r>
                      <a:endParaRPr lang="en-US" sz="1200" b="0" dirty="0"/>
                    </a:p>
                  </a:txBody>
                  <a:tcPr/>
                </a:tc>
                <a:tc>
                  <a:txBody>
                    <a:bodyPr/>
                    <a:lstStyle/>
                    <a:p>
                      <a:pPr algn="ctr"/>
                      <a:r>
                        <a:rPr lang="en-US" sz="1200" b="0" dirty="0" smtClean="0"/>
                        <a:t>NR</a:t>
                      </a:r>
                    </a:p>
                  </a:txBody>
                  <a:tcPr/>
                </a:tc>
                <a:tc>
                  <a:txBody>
                    <a:bodyPr/>
                    <a:lstStyle/>
                    <a:p>
                      <a:pPr algn="ctr"/>
                      <a:r>
                        <a:rPr lang="en-US" sz="1200" b="0" dirty="0" smtClean="0"/>
                        <a:t>47</a:t>
                      </a:r>
                      <a:endParaRPr lang="en-US" sz="1200" b="0" dirty="0"/>
                    </a:p>
                  </a:txBody>
                  <a:tcPr/>
                </a:tc>
                <a:tc>
                  <a:txBody>
                    <a:bodyPr/>
                    <a:lstStyle/>
                    <a:p>
                      <a:pPr algn="ctr"/>
                      <a:r>
                        <a:rPr lang="en-US" sz="1200" b="0" dirty="0" smtClean="0"/>
                        <a:t>55</a:t>
                      </a:r>
                      <a:endParaRPr lang="en-US" sz="1200" b="0" dirty="0"/>
                    </a:p>
                  </a:txBody>
                  <a:tcPr/>
                </a:tc>
                <a:tc>
                  <a:txBody>
                    <a:bodyPr/>
                    <a:lstStyle/>
                    <a:p>
                      <a:pPr algn="ctr"/>
                      <a:r>
                        <a:rPr lang="en-US" sz="1200" b="0" dirty="0" smtClean="0"/>
                        <a:t>1.04</a:t>
                      </a:r>
                      <a:endParaRPr lang="en-US" sz="1200" b="0" dirty="0"/>
                    </a:p>
                  </a:txBody>
                  <a:tcPr/>
                </a:tc>
                <a:tc>
                  <a:txBody>
                    <a:bodyPr/>
                    <a:lstStyle/>
                    <a:p>
                      <a:pPr algn="ctr"/>
                      <a:r>
                        <a:rPr lang="en-US" sz="1200" b="0" dirty="0" smtClean="0"/>
                        <a:t>0.96</a:t>
                      </a:r>
                      <a:endParaRPr lang="en-US" sz="1200" b="0" dirty="0"/>
                    </a:p>
                  </a:txBody>
                  <a:tcPr/>
                </a:tc>
                <a:tc>
                  <a:txBody>
                    <a:bodyPr/>
                    <a:lstStyle/>
                    <a:p>
                      <a:pPr algn="ctr"/>
                      <a:r>
                        <a:rPr lang="en-US" sz="1200" b="0" dirty="0" smtClean="0"/>
                        <a:t>11</a:t>
                      </a:r>
                    </a:p>
                  </a:txBody>
                  <a:tcPr/>
                </a:tc>
              </a:tr>
              <a:tr h="370840">
                <a:tc>
                  <a:txBody>
                    <a:bodyPr/>
                    <a:lstStyle/>
                    <a:p>
                      <a:r>
                        <a:rPr lang="en-US" sz="1200" b="1" dirty="0" smtClean="0"/>
                        <a:t>Stetson (2002) – </a:t>
                      </a:r>
                      <a:r>
                        <a:rPr lang="en-US" sz="1200" b="1" dirty="0" err="1" smtClean="0"/>
                        <a:t>Labral</a:t>
                      </a:r>
                      <a:r>
                        <a:rPr lang="en-US" sz="1200" b="1" dirty="0" smtClean="0"/>
                        <a:t> Tear</a:t>
                      </a:r>
                      <a:endParaRPr lang="en-US" sz="1200" b="1" dirty="0"/>
                    </a:p>
                  </a:txBody>
                  <a:tcPr/>
                </a:tc>
                <a:tc>
                  <a:txBody>
                    <a:bodyPr/>
                    <a:lstStyle/>
                    <a:p>
                      <a:pPr algn="ctr"/>
                      <a:r>
                        <a:rPr lang="en-US" sz="1200" b="1" dirty="0" smtClean="0"/>
                        <a:t>NR</a:t>
                      </a:r>
                    </a:p>
                  </a:txBody>
                  <a:tcPr/>
                </a:tc>
                <a:tc>
                  <a:txBody>
                    <a:bodyPr/>
                    <a:lstStyle/>
                    <a:p>
                      <a:pPr algn="ctr"/>
                      <a:r>
                        <a:rPr lang="en-US" sz="1200" b="1" dirty="0" smtClean="0"/>
                        <a:t>54</a:t>
                      </a:r>
                      <a:endParaRPr lang="en-US" sz="1200" b="1" dirty="0"/>
                    </a:p>
                  </a:txBody>
                  <a:tcPr/>
                </a:tc>
                <a:tc>
                  <a:txBody>
                    <a:bodyPr/>
                    <a:lstStyle/>
                    <a:p>
                      <a:pPr algn="ctr"/>
                      <a:r>
                        <a:rPr lang="en-US" sz="1200" b="1" dirty="0" smtClean="0"/>
                        <a:t>31</a:t>
                      </a:r>
                    </a:p>
                  </a:txBody>
                  <a:tcPr/>
                </a:tc>
                <a:tc>
                  <a:txBody>
                    <a:bodyPr/>
                    <a:lstStyle/>
                    <a:p>
                      <a:pPr algn="ctr"/>
                      <a:r>
                        <a:rPr lang="en-US" sz="1200" b="1" dirty="0" smtClean="0"/>
                        <a:t>0.78</a:t>
                      </a:r>
                      <a:endParaRPr lang="en-US" sz="1200" b="1" dirty="0"/>
                    </a:p>
                  </a:txBody>
                  <a:tcPr/>
                </a:tc>
                <a:tc>
                  <a:txBody>
                    <a:bodyPr/>
                    <a:lstStyle/>
                    <a:p>
                      <a:pPr algn="ctr"/>
                      <a:r>
                        <a:rPr lang="en-US" sz="1200" b="1" dirty="0" smtClean="0"/>
                        <a:t>1.48</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b="0" dirty="0" smtClean="0"/>
                        <a:t>Myers (2005) – SLAP</a:t>
                      </a:r>
                      <a:endParaRPr lang="en-US" sz="1200" b="0" dirty="0"/>
                    </a:p>
                  </a:txBody>
                  <a:tcPr/>
                </a:tc>
                <a:tc>
                  <a:txBody>
                    <a:bodyPr/>
                    <a:lstStyle/>
                    <a:p>
                      <a:pPr algn="ctr"/>
                      <a:r>
                        <a:rPr lang="en-US" sz="1200" b="0" dirty="0" smtClean="0"/>
                        <a:t>NR</a:t>
                      </a:r>
                    </a:p>
                  </a:txBody>
                  <a:tcPr/>
                </a:tc>
                <a:tc>
                  <a:txBody>
                    <a:bodyPr/>
                    <a:lstStyle/>
                    <a:p>
                      <a:pPr algn="ctr"/>
                      <a:r>
                        <a:rPr lang="en-US" sz="1200" b="0" dirty="0" smtClean="0"/>
                        <a:t>78</a:t>
                      </a:r>
                      <a:endParaRPr lang="en-US" sz="1200" b="0" dirty="0"/>
                    </a:p>
                  </a:txBody>
                  <a:tcPr/>
                </a:tc>
                <a:tc>
                  <a:txBody>
                    <a:bodyPr/>
                    <a:lstStyle/>
                    <a:p>
                      <a:pPr algn="ctr"/>
                      <a:r>
                        <a:rPr lang="en-US" sz="1200" b="0" dirty="0" smtClean="0"/>
                        <a:t>11</a:t>
                      </a:r>
                    </a:p>
                  </a:txBody>
                  <a:tcPr/>
                </a:tc>
                <a:tc>
                  <a:txBody>
                    <a:bodyPr/>
                    <a:lstStyle/>
                    <a:p>
                      <a:pPr algn="ctr"/>
                      <a:r>
                        <a:rPr lang="en-US" sz="1200" b="0" dirty="0" smtClean="0"/>
                        <a:t>0.88</a:t>
                      </a:r>
                      <a:endParaRPr lang="en-US" sz="1200" b="0" dirty="0"/>
                    </a:p>
                  </a:txBody>
                  <a:tcPr/>
                </a:tc>
                <a:tc>
                  <a:txBody>
                    <a:bodyPr/>
                    <a:lstStyle/>
                    <a:p>
                      <a:pPr algn="ctr"/>
                      <a:r>
                        <a:rPr lang="en-US" sz="1200" b="0" dirty="0" smtClean="0"/>
                        <a:t>2.00</a:t>
                      </a:r>
                      <a:endParaRPr lang="en-US" sz="1200" b="0" dirty="0"/>
                    </a:p>
                  </a:txBody>
                  <a:tcPr/>
                </a:tc>
                <a:tc>
                  <a:txBody>
                    <a:bodyPr/>
                    <a:lstStyle/>
                    <a:p>
                      <a:pPr algn="ctr"/>
                      <a:r>
                        <a:rPr lang="en-US" sz="1200" b="0" dirty="0" smtClean="0"/>
                        <a:t>8</a:t>
                      </a:r>
                      <a:endParaRPr lang="en-US" sz="1200" b="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204169537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Crank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6839204"/>
              </p:ext>
            </p:extLst>
          </p:nvPr>
        </p:nvGraphicFramePr>
        <p:xfrm>
          <a:off x="762000" y="1371600"/>
          <a:ext cx="8077202" cy="268224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0" dirty="0" smtClean="0"/>
                        <a:t>Parentis (2002) -</a:t>
                      </a:r>
                      <a:r>
                        <a:rPr lang="en-US" sz="1200" b="0" baseline="0" dirty="0" smtClean="0"/>
                        <a:t> SLAP</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9</a:t>
                      </a:r>
                      <a:endParaRPr lang="en-US" sz="1200" b="0" dirty="0"/>
                    </a:p>
                  </a:txBody>
                  <a:tcPr/>
                </a:tc>
                <a:tc>
                  <a:txBody>
                    <a:bodyPr/>
                    <a:lstStyle/>
                    <a:p>
                      <a:pPr algn="ctr"/>
                      <a:r>
                        <a:rPr lang="en-US" sz="1200" b="0" dirty="0" smtClean="0"/>
                        <a:t>83</a:t>
                      </a:r>
                      <a:endParaRPr lang="en-US" sz="1200" b="0" dirty="0"/>
                    </a:p>
                  </a:txBody>
                  <a:tcPr/>
                </a:tc>
                <a:tc>
                  <a:txBody>
                    <a:bodyPr/>
                    <a:lstStyle/>
                    <a:p>
                      <a:pPr algn="ctr"/>
                      <a:r>
                        <a:rPr lang="en-US" sz="1200" b="0" dirty="0" smtClean="0"/>
                        <a:t>0.50</a:t>
                      </a:r>
                      <a:endParaRPr lang="en-US" sz="1200" b="0" dirty="0"/>
                    </a:p>
                  </a:txBody>
                  <a:tcPr/>
                </a:tc>
                <a:tc>
                  <a:txBody>
                    <a:bodyPr/>
                    <a:lstStyle/>
                    <a:p>
                      <a:pPr algn="ctr"/>
                      <a:r>
                        <a:rPr lang="en-US" sz="1200" b="0" dirty="0" smtClean="0"/>
                        <a:t>1.10</a:t>
                      </a:r>
                      <a:endParaRPr lang="en-US" sz="1200" b="0" dirty="0"/>
                    </a:p>
                  </a:txBody>
                  <a:tcPr/>
                </a:tc>
                <a:tc>
                  <a:txBody>
                    <a:bodyPr/>
                    <a:lstStyle/>
                    <a:p>
                      <a:pPr algn="ctr"/>
                      <a:r>
                        <a:rPr lang="en-US" sz="1200" b="0" dirty="0" smtClean="0"/>
                        <a:t>5</a:t>
                      </a:r>
                      <a:endParaRPr lang="en-US" sz="1200" b="0" dirty="0"/>
                    </a:p>
                  </a:txBody>
                  <a:tcPr/>
                </a:tc>
              </a:tr>
              <a:tr h="370840">
                <a:tc>
                  <a:txBody>
                    <a:bodyPr/>
                    <a:lstStyle/>
                    <a:p>
                      <a:r>
                        <a:rPr lang="en-US" sz="1200" b="1" dirty="0" smtClean="0"/>
                        <a:t>Stetson (2002) – </a:t>
                      </a:r>
                      <a:r>
                        <a:rPr lang="en-US" sz="1200" b="1" dirty="0" err="1" smtClean="0"/>
                        <a:t>Labral</a:t>
                      </a:r>
                      <a:r>
                        <a:rPr lang="en-US" sz="1200" b="1" dirty="0" smtClean="0"/>
                        <a:t> Tear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46</a:t>
                      </a:r>
                      <a:endParaRPr lang="en-US" sz="1200" b="1" dirty="0"/>
                    </a:p>
                  </a:txBody>
                  <a:tcPr/>
                </a:tc>
                <a:tc>
                  <a:txBody>
                    <a:bodyPr/>
                    <a:lstStyle/>
                    <a:p>
                      <a:pPr algn="ctr"/>
                      <a:r>
                        <a:rPr lang="en-US" sz="1200" b="1" dirty="0" smtClean="0"/>
                        <a:t>56</a:t>
                      </a:r>
                      <a:endParaRPr lang="en-US" sz="1200" b="1" dirty="0"/>
                    </a:p>
                  </a:txBody>
                  <a:tcPr/>
                </a:tc>
                <a:tc>
                  <a:txBody>
                    <a:bodyPr/>
                    <a:lstStyle/>
                    <a:p>
                      <a:pPr algn="ctr"/>
                      <a:r>
                        <a:rPr lang="en-US" sz="1200" b="1" dirty="0" smtClean="0"/>
                        <a:t>1.04</a:t>
                      </a:r>
                      <a:endParaRPr lang="en-US" sz="1200" b="1" dirty="0"/>
                    </a:p>
                  </a:txBody>
                  <a:tcPr/>
                </a:tc>
                <a:tc>
                  <a:txBody>
                    <a:bodyPr/>
                    <a:lstStyle/>
                    <a:p>
                      <a:pPr algn="ctr"/>
                      <a:r>
                        <a:rPr lang="en-US" sz="1200" b="1" dirty="0" smtClean="0"/>
                        <a:t>0.96</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b="0" dirty="0" smtClean="0"/>
                        <a:t>Myers (2005) – SLAP</a:t>
                      </a:r>
                      <a:endParaRPr lang="en-US" sz="1200" b="0" dirty="0"/>
                    </a:p>
                  </a:txBody>
                  <a:tcPr/>
                </a:tc>
                <a:tc>
                  <a:txBody>
                    <a:bodyPr/>
                    <a:lstStyle/>
                    <a:p>
                      <a:pPr algn="ctr"/>
                      <a:r>
                        <a:rPr lang="en-US" sz="1200" b="0" dirty="0" smtClean="0"/>
                        <a:t>NR</a:t>
                      </a:r>
                    </a:p>
                  </a:txBody>
                  <a:tcPr/>
                </a:tc>
                <a:tc>
                  <a:txBody>
                    <a:bodyPr/>
                    <a:lstStyle/>
                    <a:p>
                      <a:pPr algn="ctr"/>
                      <a:r>
                        <a:rPr lang="en-US" sz="1200" b="0" dirty="0" smtClean="0"/>
                        <a:t>35</a:t>
                      </a:r>
                    </a:p>
                  </a:txBody>
                  <a:tcPr/>
                </a:tc>
                <a:tc>
                  <a:txBody>
                    <a:bodyPr/>
                    <a:lstStyle/>
                    <a:p>
                      <a:pPr algn="ctr"/>
                      <a:r>
                        <a:rPr lang="en-US" sz="1200" b="0" dirty="0" smtClean="0"/>
                        <a:t>70</a:t>
                      </a:r>
                      <a:endParaRPr lang="en-US" sz="1200" b="0" dirty="0"/>
                    </a:p>
                  </a:txBody>
                  <a:tcPr/>
                </a:tc>
                <a:tc>
                  <a:txBody>
                    <a:bodyPr/>
                    <a:lstStyle/>
                    <a:p>
                      <a:pPr algn="ctr"/>
                      <a:r>
                        <a:rPr lang="en-US" sz="1200" b="0" dirty="0" smtClean="0"/>
                        <a:t>0.87</a:t>
                      </a:r>
                    </a:p>
                  </a:txBody>
                  <a:tcPr/>
                </a:tc>
                <a:tc>
                  <a:txBody>
                    <a:bodyPr/>
                    <a:lstStyle/>
                    <a:p>
                      <a:pPr algn="ctr"/>
                      <a:r>
                        <a:rPr lang="en-US" sz="1200" b="0" dirty="0" smtClean="0"/>
                        <a:t>2</a:t>
                      </a:r>
                    </a:p>
                  </a:txBody>
                  <a:tcPr/>
                </a:tc>
                <a:tc>
                  <a:txBody>
                    <a:bodyPr/>
                    <a:lstStyle/>
                    <a:p>
                      <a:pPr algn="ctr"/>
                      <a:r>
                        <a:rPr lang="en-US" sz="1200" b="0" dirty="0" smtClean="0"/>
                        <a:t>8</a:t>
                      </a:r>
                      <a:endParaRPr lang="en-US" sz="1200" b="0" dirty="0"/>
                    </a:p>
                  </a:txBody>
                  <a:tcPr/>
                </a:tc>
              </a:tr>
              <a:tr h="370840">
                <a:tc>
                  <a:txBody>
                    <a:bodyPr/>
                    <a:lstStyle/>
                    <a:p>
                      <a:r>
                        <a:rPr lang="en-US" sz="1200" b="0" dirty="0" smtClean="0"/>
                        <a:t>Liu (1996) – </a:t>
                      </a:r>
                      <a:r>
                        <a:rPr lang="en-US" sz="1200" b="0" dirty="0" err="1" smtClean="0"/>
                        <a:t>Labral</a:t>
                      </a:r>
                      <a:r>
                        <a:rPr lang="en-US" sz="1200" b="0" baseline="0" dirty="0" smtClean="0"/>
                        <a:t> Tear</a:t>
                      </a:r>
                      <a:endParaRPr lang="en-US" sz="1200" b="0" dirty="0"/>
                    </a:p>
                  </a:txBody>
                  <a:tcPr/>
                </a:tc>
                <a:tc>
                  <a:txBody>
                    <a:bodyPr/>
                    <a:lstStyle/>
                    <a:p>
                      <a:pPr algn="ctr"/>
                      <a:r>
                        <a:rPr lang="en-US" sz="1200" b="0" dirty="0" smtClean="0"/>
                        <a:t>NR</a:t>
                      </a:r>
                    </a:p>
                  </a:txBody>
                  <a:tcPr/>
                </a:tc>
                <a:tc>
                  <a:txBody>
                    <a:bodyPr/>
                    <a:lstStyle/>
                    <a:p>
                      <a:pPr algn="ctr"/>
                      <a:r>
                        <a:rPr lang="en-US" sz="1200" b="0" dirty="0" smtClean="0"/>
                        <a:t>91</a:t>
                      </a:r>
                      <a:endParaRPr lang="en-US" sz="1200" b="0" dirty="0"/>
                    </a:p>
                  </a:txBody>
                  <a:tcPr/>
                </a:tc>
                <a:tc>
                  <a:txBody>
                    <a:bodyPr/>
                    <a:lstStyle/>
                    <a:p>
                      <a:pPr algn="ctr"/>
                      <a:r>
                        <a:rPr lang="en-US" sz="1200" b="0" dirty="0" smtClean="0"/>
                        <a:t>93</a:t>
                      </a:r>
                      <a:endParaRPr lang="en-US" sz="1200" b="0" dirty="0"/>
                    </a:p>
                  </a:txBody>
                  <a:tcPr/>
                </a:tc>
                <a:tc>
                  <a:txBody>
                    <a:bodyPr/>
                    <a:lstStyle/>
                    <a:p>
                      <a:pPr algn="ctr"/>
                      <a:r>
                        <a:rPr lang="en-US" sz="1200" b="0" dirty="0" smtClean="0"/>
                        <a:t>7.00</a:t>
                      </a:r>
                      <a:endParaRPr lang="en-US" sz="1200" b="0" dirty="0"/>
                    </a:p>
                  </a:txBody>
                  <a:tcPr/>
                </a:tc>
                <a:tc>
                  <a:txBody>
                    <a:bodyPr/>
                    <a:lstStyle/>
                    <a:p>
                      <a:pPr algn="ctr"/>
                      <a:r>
                        <a:rPr lang="en-US" sz="1200" b="0" dirty="0" smtClean="0"/>
                        <a:t>0.10</a:t>
                      </a:r>
                      <a:endParaRPr lang="en-US" sz="1200" b="0" dirty="0"/>
                    </a:p>
                  </a:txBody>
                  <a:tcPr/>
                </a:tc>
                <a:tc>
                  <a:txBody>
                    <a:bodyPr/>
                    <a:lstStyle/>
                    <a:p>
                      <a:pPr algn="ctr"/>
                      <a:r>
                        <a:rPr lang="en-US" sz="1200" b="0" dirty="0" smtClean="0"/>
                        <a:t>9</a:t>
                      </a:r>
                      <a:endParaRPr lang="en-US" sz="1200" b="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Nakagawa</a:t>
                      </a:r>
                      <a:r>
                        <a:rPr lang="en-US" sz="1200" b="1" baseline="0" dirty="0" smtClean="0"/>
                        <a:t> (2005) – Superior </a:t>
                      </a:r>
                      <a:r>
                        <a:rPr lang="en-US" sz="1200" b="1" baseline="0" dirty="0" err="1" smtClean="0"/>
                        <a:t>Labral</a:t>
                      </a:r>
                      <a:r>
                        <a:rPr lang="en-US" sz="1200" b="1" baseline="0" dirty="0" smtClean="0"/>
                        <a:t> Tear</a:t>
                      </a:r>
                      <a:endParaRPr lang="en-US" sz="1200" b="1" dirty="0" smtClean="0"/>
                    </a:p>
                    <a:p>
                      <a:endParaRPr lang="en-US" sz="1200" b="1" dirty="0"/>
                    </a:p>
                  </a:txBody>
                  <a:tcPr/>
                </a:tc>
                <a:tc>
                  <a:txBody>
                    <a:bodyPr/>
                    <a:lstStyle/>
                    <a:p>
                      <a:pPr algn="ctr"/>
                      <a:r>
                        <a:rPr lang="en-US" sz="1200" b="1" dirty="0" smtClean="0"/>
                        <a:t>NR</a:t>
                      </a:r>
                    </a:p>
                  </a:txBody>
                  <a:tcPr/>
                </a:tc>
                <a:tc>
                  <a:txBody>
                    <a:bodyPr/>
                    <a:lstStyle/>
                    <a:p>
                      <a:pPr algn="ctr"/>
                      <a:r>
                        <a:rPr lang="en-US" sz="1200" b="1" dirty="0" smtClean="0"/>
                        <a:t>58</a:t>
                      </a:r>
                      <a:endParaRPr lang="en-US" sz="1200" b="1" dirty="0"/>
                    </a:p>
                  </a:txBody>
                  <a:tcPr/>
                </a:tc>
                <a:tc>
                  <a:txBody>
                    <a:bodyPr/>
                    <a:lstStyle/>
                    <a:p>
                      <a:pPr algn="ctr"/>
                      <a:r>
                        <a:rPr lang="en-US" sz="1200" b="1" dirty="0" smtClean="0"/>
                        <a:t>72</a:t>
                      </a:r>
                      <a:endParaRPr lang="en-US" sz="1200" b="1" dirty="0"/>
                    </a:p>
                  </a:txBody>
                  <a:tcPr/>
                </a:tc>
                <a:tc>
                  <a:txBody>
                    <a:bodyPr/>
                    <a:lstStyle/>
                    <a:p>
                      <a:pPr algn="ctr"/>
                      <a:r>
                        <a:rPr lang="en-US" sz="1200" b="1" dirty="0" smtClean="0"/>
                        <a:t>2.10</a:t>
                      </a:r>
                      <a:endParaRPr lang="en-US" sz="1200" b="1" dirty="0"/>
                    </a:p>
                  </a:txBody>
                  <a:tcPr/>
                </a:tc>
                <a:tc>
                  <a:txBody>
                    <a:bodyPr/>
                    <a:lstStyle/>
                    <a:p>
                      <a:pPr algn="ctr"/>
                      <a:r>
                        <a:rPr lang="en-US" sz="1200" b="1" dirty="0" smtClean="0"/>
                        <a:t>0.58</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b="1" dirty="0" err="1" smtClean="0"/>
                        <a:t>Walsworth</a:t>
                      </a:r>
                      <a:r>
                        <a:rPr lang="en-US" sz="1200" b="1" dirty="0" smtClean="0"/>
                        <a:t> (2008)</a:t>
                      </a:r>
                      <a:endParaRPr lang="en-US" sz="1200" b="1" dirty="0"/>
                    </a:p>
                  </a:txBody>
                  <a:tcPr/>
                </a:tc>
                <a:tc>
                  <a:txBody>
                    <a:bodyPr/>
                    <a:lstStyle/>
                    <a:p>
                      <a:pPr algn="ctr"/>
                      <a:r>
                        <a:rPr lang="en-US" sz="1200" b="1" dirty="0" err="1" smtClean="0"/>
                        <a:t>κ</a:t>
                      </a:r>
                      <a:r>
                        <a:rPr lang="en-US" sz="1200" b="1" dirty="0" smtClean="0"/>
                        <a:t>=0.20</a:t>
                      </a:r>
                    </a:p>
                  </a:txBody>
                  <a:tcPr/>
                </a:tc>
                <a:tc>
                  <a:txBody>
                    <a:bodyPr/>
                    <a:lstStyle/>
                    <a:p>
                      <a:pPr algn="ctr"/>
                      <a:r>
                        <a:rPr lang="en-US" sz="1200" b="1" dirty="0" smtClean="0"/>
                        <a:t>61</a:t>
                      </a:r>
                      <a:endParaRPr lang="en-US" sz="1200" b="1" dirty="0"/>
                    </a:p>
                  </a:txBody>
                  <a:tcPr/>
                </a:tc>
                <a:tc>
                  <a:txBody>
                    <a:bodyPr/>
                    <a:lstStyle/>
                    <a:p>
                      <a:pPr algn="ctr"/>
                      <a:r>
                        <a:rPr lang="en-US" sz="1200" b="1" dirty="0" smtClean="0"/>
                        <a:t>55</a:t>
                      </a:r>
                      <a:endParaRPr lang="en-US" sz="1200" b="1" dirty="0"/>
                    </a:p>
                  </a:txBody>
                  <a:tcPr/>
                </a:tc>
                <a:tc>
                  <a:txBody>
                    <a:bodyPr/>
                    <a:lstStyle/>
                    <a:p>
                      <a:pPr algn="ctr"/>
                      <a:r>
                        <a:rPr lang="en-US" sz="1200" b="1" dirty="0" smtClean="0"/>
                        <a:t>1.35</a:t>
                      </a:r>
                      <a:endParaRPr lang="en-US" sz="1200" b="1" dirty="0"/>
                    </a:p>
                  </a:txBody>
                  <a:tcPr/>
                </a:tc>
                <a:tc>
                  <a:txBody>
                    <a:bodyPr/>
                    <a:lstStyle/>
                    <a:p>
                      <a:pPr algn="ctr"/>
                      <a:r>
                        <a:rPr lang="en-US" sz="1200" b="1" dirty="0" smtClean="0"/>
                        <a:t>0.71</a:t>
                      </a:r>
                      <a:endParaRPr lang="en-US" sz="1200" b="1" dirty="0"/>
                    </a:p>
                  </a:txBody>
                  <a:tcPr/>
                </a:tc>
                <a:tc>
                  <a:txBody>
                    <a:bodyPr/>
                    <a:lstStyle/>
                    <a:p>
                      <a:pPr algn="ctr"/>
                      <a:r>
                        <a:rPr lang="en-US" sz="1200" b="1" dirty="0" smtClean="0"/>
                        <a:t>11</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6298472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err="1" smtClean="0"/>
              <a:t>SLAPrehension</a:t>
            </a:r>
            <a:r>
              <a:rPr lang="en-US" dirty="0" smtClean="0"/>
              <a:t>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150525"/>
              </p:ext>
            </p:extLst>
          </p:nvPr>
        </p:nvGraphicFramePr>
        <p:xfrm>
          <a:off x="762000" y="1371600"/>
          <a:ext cx="8077202" cy="137668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0" dirty="0" smtClean="0"/>
                        <a:t>Berg (1998)</a:t>
                      </a:r>
                    </a:p>
                    <a:p>
                      <a:r>
                        <a:rPr lang="en-US" sz="1200" b="0" dirty="0" smtClean="0"/>
                        <a:t>SLAP Type</a:t>
                      </a:r>
                      <a:r>
                        <a:rPr lang="en-US" sz="1200" b="0" baseline="0" dirty="0" smtClean="0"/>
                        <a:t> I</a:t>
                      </a:r>
                    </a:p>
                    <a:p>
                      <a:r>
                        <a:rPr lang="en-US" sz="1200" b="0" baseline="0" dirty="0" smtClean="0"/>
                        <a:t>SLAP Type II</a:t>
                      </a:r>
                    </a:p>
                    <a:p>
                      <a:r>
                        <a:rPr lang="en-US" sz="1200" b="0" baseline="0" dirty="0" smtClean="0"/>
                        <a:t>SLAP Type III</a:t>
                      </a:r>
                    </a:p>
                    <a:p>
                      <a:r>
                        <a:rPr lang="en-US" sz="1200" b="0" baseline="0" dirty="0" smtClean="0"/>
                        <a:t>SLAP Type IV</a:t>
                      </a:r>
                      <a:endParaRPr lang="en-US" sz="1200" b="0" dirty="0" smtClean="0"/>
                    </a:p>
                  </a:txBody>
                  <a:tcPr/>
                </a:tc>
                <a:tc>
                  <a:txBody>
                    <a:bodyPr/>
                    <a:lstStyle/>
                    <a:p>
                      <a:pPr algn="ctr"/>
                      <a:endParaRPr lang="en-US" sz="1200" b="0" dirty="0" smtClean="0"/>
                    </a:p>
                    <a:p>
                      <a:pPr algn="ctr"/>
                      <a:r>
                        <a:rPr lang="en-US" sz="1200" b="0" dirty="0" smtClean="0"/>
                        <a:t>NR</a:t>
                      </a:r>
                    </a:p>
                    <a:p>
                      <a:pPr algn="ctr"/>
                      <a:r>
                        <a:rPr lang="en-US" sz="1200" b="0" dirty="0" smtClean="0"/>
                        <a:t>NR</a:t>
                      </a:r>
                    </a:p>
                    <a:p>
                      <a:pPr algn="ctr"/>
                      <a:r>
                        <a:rPr lang="en-US" sz="1200" b="0" dirty="0" smtClean="0"/>
                        <a:t>NR</a:t>
                      </a:r>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50</a:t>
                      </a:r>
                    </a:p>
                    <a:p>
                      <a:pPr algn="ctr"/>
                      <a:r>
                        <a:rPr lang="en-US" sz="1200" b="0" dirty="0" smtClean="0"/>
                        <a:t>86</a:t>
                      </a:r>
                    </a:p>
                    <a:p>
                      <a:pPr algn="ctr"/>
                      <a:r>
                        <a:rPr lang="en-US" sz="1200" b="0" dirty="0" smtClean="0"/>
                        <a:t>100</a:t>
                      </a:r>
                    </a:p>
                    <a:p>
                      <a:pPr algn="ctr"/>
                      <a:r>
                        <a:rPr lang="en-US" sz="1200" b="0" dirty="0" smtClean="0"/>
                        <a:t>100</a:t>
                      </a:r>
                      <a:endParaRPr lang="en-US" sz="1200" b="0" dirty="0"/>
                    </a:p>
                  </a:txBody>
                  <a:tcPr/>
                </a:tc>
                <a:tc>
                  <a:txBody>
                    <a:bodyPr/>
                    <a:lstStyle/>
                    <a:p>
                      <a:pPr algn="ctr"/>
                      <a:endParaRPr lang="en-US" sz="1200" b="0" dirty="0" smtClean="0"/>
                    </a:p>
                    <a:p>
                      <a:pPr algn="ctr"/>
                      <a:r>
                        <a:rPr lang="en-US" sz="1200" b="0" dirty="0" smtClean="0"/>
                        <a:t>NR</a:t>
                      </a:r>
                    </a:p>
                    <a:p>
                      <a:pPr algn="ctr"/>
                      <a:r>
                        <a:rPr lang="en-US" sz="1200" b="0" dirty="0" smtClean="0"/>
                        <a:t>NR</a:t>
                      </a:r>
                    </a:p>
                    <a:p>
                      <a:pPr algn="ctr"/>
                      <a:r>
                        <a:rPr lang="en-US" sz="1200" b="0" dirty="0" smtClean="0"/>
                        <a:t>NR</a:t>
                      </a:r>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NR</a:t>
                      </a:r>
                    </a:p>
                    <a:p>
                      <a:pPr algn="ctr"/>
                      <a:r>
                        <a:rPr lang="en-US" sz="1200" b="0" dirty="0" smtClean="0"/>
                        <a:t>NR</a:t>
                      </a:r>
                    </a:p>
                    <a:p>
                      <a:pPr algn="ctr"/>
                      <a:r>
                        <a:rPr lang="en-US" sz="1200" b="0" dirty="0" smtClean="0"/>
                        <a:t>NR</a:t>
                      </a:r>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NR</a:t>
                      </a:r>
                    </a:p>
                    <a:p>
                      <a:pPr algn="ctr"/>
                      <a:r>
                        <a:rPr lang="en-US" sz="1200" b="0" dirty="0" smtClean="0"/>
                        <a:t>NR</a:t>
                      </a:r>
                    </a:p>
                    <a:p>
                      <a:pPr algn="ctr"/>
                      <a:r>
                        <a:rPr lang="en-US" sz="1200" b="0" dirty="0" smtClean="0"/>
                        <a:t>NR</a:t>
                      </a:r>
                    </a:p>
                    <a:p>
                      <a:pPr algn="ctr"/>
                      <a:r>
                        <a:rPr lang="en-US" sz="1200" b="0" dirty="0" smtClean="0"/>
                        <a:t>NR</a:t>
                      </a:r>
                    </a:p>
                  </a:txBody>
                  <a:tcPr/>
                </a:tc>
                <a:tc>
                  <a:txBody>
                    <a:bodyPr/>
                    <a:lstStyle/>
                    <a:p>
                      <a:pPr algn="ctr"/>
                      <a:endParaRPr lang="en-US" sz="1200" b="0" dirty="0" smtClean="0"/>
                    </a:p>
                    <a:p>
                      <a:pPr algn="ctr"/>
                      <a:r>
                        <a:rPr lang="en-US" sz="1200" b="0" dirty="0" smtClean="0"/>
                        <a:t>7</a:t>
                      </a:r>
                    </a:p>
                    <a:p>
                      <a:pPr algn="ctr"/>
                      <a:r>
                        <a:rPr lang="en-US" sz="1200" b="0" dirty="0" smtClean="0"/>
                        <a:t>7</a:t>
                      </a:r>
                    </a:p>
                    <a:p>
                      <a:pPr algn="ctr"/>
                      <a:r>
                        <a:rPr lang="en-US" sz="1200" b="0" dirty="0" smtClean="0"/>
                        <a:t>7</a:t>
                      </a:r>
                    </a:p>
                    <a:p>
                      <a:pPr algn="ctr"/>
                      <a:r>
                        <a:rPr lang="en-US" sz="1200" b="0" dirty="0" smtClean="0"/>
                        <a:t>7</a:t>
                      </a:r>
                      <a:endParaRPr lang="en-US" sz="1200" b="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421954030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Bicep Load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9497939"/>
              </p:ext>
            </p:extLst>
          </p:nvPr>
        </p:nvGraphicFramePr>
        <p:xfrm>
          <a:off x="762000" y="1371600"/>
          <a:ext cx="8077202" cy="74168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0" dirty="0" smtClean="0"/>
                        <a:t>Kim (1999) - SLAP</a:t>
                      </a:r>
                      <a:endParaRPr lang="en-US" sz="1200" b="0" dirty="0"/>
                    </a:p>
                  </a:txBody>
                  <a:tcPr/>
                </a:tc>
                <a:tc>
                  <a:txBody>
                    <a:bodyPr/>
                    <a:lstStyle/>
                    <a:p>
                      <a:pPr algn="ctr"/>
                      <a:r>
                        <a:rPr lang="en-US" sz="1200" b="0" dirty="0" err="1" smtClean="0"/>
                        <a:t>κ</a:t>
                      </a:r>
                      <a:r>
                        <a:rPr lang="en-US" sz="1200" b="0" dirty="0" smtClean="0"/>
                        <a:t>=.85</a:t>
                      </a:r>
                      <a:endParaRPr lang="en-US" sz="1200" b="0" dirty="0"/>
                    </a:p>
                  </a:txBody>
                  <a:tcPr/>
                </a:tc>
                <a:tc>
                  <a:txBody>
                    <a:bodyPr/>
                    <a:lstStyle/>
                    <a:p>
                      <a:pPr algn="ctr"/>
                      <a:r>
                        <a:rPr lang="en-US" sz="1200" b="0" dirty="0" smtClean="0"/>
                        <a:t>91</a:t>
                      </a:r>
                      <a:endParaRPr lang="en-US" sz="1200" b="0" dirty="0"/>
                    </a:p>
                  </a:txBody>
                  <a:tcPr/>
                </a:tc>
                <a:tc>
                  <a:txBody>
                    <a:bodyPr/>
                    <a:lstStyle/>
                    <a:p>
                      <a:pPr algn="ctr"/>
                      <a:r>
                        <a:rPr lang="en-US" sz="1200" b="0" dirty="0" smtClean="0"/>
                        <a:t>97</a:t>
                      </a:r>
                      <a:endParaRPr lang="en-US" sz="1200" b="0" dirty="0"/>
                    </a:p>
                  </a:txBody>
                  <a:tcPr/>
                </a:tc>
                <a:tc>
                  <a:txBody>
                    <a:bodyPr/>
                    <a:lstStyle/>
                    <a:p>
                      <a:pPr algn="ctr"/>
                      <a:r>
                        <a:rPr lang="en-US" sz="1200" b="0" dirty="0" smtClean="0"/>
                        <a:t>29.3</a:t>
                      </a:r>
                      <a:endParaRPr lang="en-US" sz="1200" b="0" dirty="0"/>
                    </a:p>
                  </a:txBody>
                  <a:tcPr/>
                </a:tc>
                <a:tc>
                  <a:txBody>
                    <a:bodyPr/>
                    <a:lstStyle/>
                    <a:p>
                      <a:pPr algn="ctr"/>
                      <a:r>
                        <a:rPr lang="en-US" sz="1200" b="0" dirty="0" smtClean="0"/>
                        <a:t>.09</a:t>
                      </a:r>
                      <a:endParaRPr lang="en-US" sz="1200" b="0" dirty="0"/>
                    </a:p>
                  </a:txBody>
                  <a:tcPr/>
                </a:tc>
                <a:tc>
                  <a:txBody>
                    <a:bodyPr/>
                    <a:lstStyle/>
                    <a:p>
                      <a:pPr algn="ctr"/>
                      <a:r>
                        <a:rPr lang="en-US" sz="1200" b="0" dirty="0" smtClean="0"/>
                        <a:t>9</a:t>
                      </a:r>
                      <a:endParaRPr lang="en-US" sz="1200" b="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14133949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Bicep Load II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1461014"/>
              </p:ext>
            </p:extLst>
          </p:nvPr>
        </p:nvGraphicFramePr>
        <p:xfrm>
          <a:off x="762000" y="1371600"/>
          <a:ext cx="8077202" cy="111252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1" dirty="0" smtClean="0"/>
                        <a:t>Kim (2001) - SLAP</a:t>
                      </a:r>
                      <a:endParaRPr lang="en-US" sz="1200" b="1" dirty="0"/>
                    </a:p>
                  </a:txBody>
                  <a:tcPr/>
                </a:tc>
                <a:tc>
                  <a:txBody>
                    <a:bodyPr/>
                    <a:lstStyle/>
                    <a:p>
                      <a:pPr algn="ctr"/>
                      <a:r>
                        <a:rPr lang="en-US" sz="1200" b="1" dirty="0" err="1" smtClean="0"/>
                        <a:t>κ</a:t>
                      </a:r>
                      <a:r>
                        <a:rPr lang="en-US" sz="1200" b="1" dirty="0" smtClean="0"/>
                        <a:t>=.82</a:t>
                      </a:r>
                      <a:endParaRPr lang="en-US" sz="1200" b="1" dirty="0"/>
                    </a:p>
                  </a:txBody>
                  <a:tcPr/>
                </a:tc>
                <a:tc>
                  <a:txBody>
                    <a:bodyPr/>
                    <a:lstStyle/>
                    <a:p>
                      <a:pPr algn="ctr"/>
                      <a:r>
                        <a:rPr lang="en-US" sz="1200" b="1" dirty="0" smtClean="0"/>
                        <a:t>90</a:t>
                      </a:r>
                      <a:endParaRPr lang="en-US" sz="1200" b="1" dirty="0"/>
                    </a:p>
                  </a:txBody>
                  <a:tcPr/>
                </a:tc>
                <a:tc>
                  <a:txBody>
                    <a:bodyPr/>
                    <a:lstStyle/>
                    <a:p>
                      <a:pPr algn="ctr"/>
                      <a:r>
                        <a:rPr lang="en-US" sz="1200" b="1" dirty="0" smtClean="0"/>
                        <a:t>97</a:t>
                      </a:r>
                      <a:endParaRPr lang="en-US" sz="1200" b="1" dirty="0"/>
                    </a:p>
                  </a:txBody>
                  <a:tcPr/>
                </a:tc>
                <a:tc>
                  <a:txBody>
                    <a:bodyPr/>
                    <a:lstStyle/>
                    <a:p>
                      <a:pPr algn="ctr"/>
                      <a:r>
                        <a:rPr lang="en-US" sz="1200" b="1" dirty="0" smtClean="0"/>
                        <a:t>26.4</a:t>
                      </a:r>
                      <a:endParaRPr lang="en-US" sz="1200" b="1" dirty="0"/>
                    </a:p>
                  </a:txBody>
                  <a:tcPr/>
                </a:tc>
                <a:tc>
                  <a:txBody>
                    <a:bodyPr/>
                    <a:lstStyle/>
                    <a:p>
                      <a:pPr algn="ctr"/>
                      <a:r>
                        <a:rPr lang="en-US" sz="1200" b="1" dirty="0" smtClean="0"/>
                        <a:t>0.11</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b="1" dirty="0" smtClean="0"/>
                        <a:t>Oh (2008) – Type</a:t>
                      </a:r>
                      <a:r>
                        <a:rPr lang="en-US" sz="1200" b="1" baseline="0" dirty="0" smtClean="0"/>
                        <a:t> II SLAP</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30</a:t>
                      </a:r>
                      <a:endParaRPr lang="en-US" sz="1200" b="1" dirty="0"/>
                    </a:p>
                  </a:txBody>
                  <a:tcPr/>
                </a:tc>
                <a:tc>
                  <a:txBody>
                    <a:bodyPr/>
                    <a:lstStyle/>
                    <a:p>
                      <a:pPr algn="ctr"/>
                      <a:r>
                        <a:rPr lang="en-US" sz="1200" b="1" dirty="0" smtClean="0"/>
                        <a:t>78</a:t>
                      </a:r>
                      <a:endParaRPr lang="en-US" sz="1200" b="1" dirty="0"/>
                    </a:p>
                  </a:txBody>
                  <a:tcPr/>
                </a:tc>
                <a:tc>
                  <a:txBody>
                    <a:bodyPr/>
                    <a:lstStyle/>
                    <a:p>
                      <a:pPr algn="ctr"/>
                      <a:r>
                        <a:rPr lang="en-US" sz="1200" b="1" dirty="0" smtClean="0"/>
                        <a:t>1.36</a:t>
                      </a:r>
                      <a:endParaRPr lang="en-US" sz="1200" b="1" dirty="0"/>
                    </a:p>
                  </a:txBody>
                  <a:tcPr/>
                </a:tc>
                <a:tc>
                  <a:txBody>
                    <a:bodyPr/>
                    <a:lstStyle/>
                    <a:p>
                      <a:pPr algn="ctr"/>
                      <a:r>
                        <a:rPr lang="en-US" sz="1200" b="1" dirty="0" smtClean="0"/>
                        <a:t>0.90</a:t>
                      </a:r>
                      <a:endParaRPr lang="en-US" sz="1200" b="1" dirty="0"/>
                    </a:p>
                  </a:txBody>
                  <a:tcPr/>
                </a:tc>
                <a:tc>
                  <a:txBody>
                    <a:bodyPr/>
                    <a:lstStyle/>
                    <a:p>
                      <a:pPr algn="ctr"/>
                      <a:r>
                        <a:rPr lang="en-US" sz="1200" b="1" dirty="0" smtClean="0"/>
                        <a:t>11</a:t>
                      </a:r>
                      <a:endParaRPr lang="en-US" sz="1200"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315461705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algn="ctr"/>
            <a:r>
              <a:rPr lang="en-US" sz="4000" dirty="0" smtClean="0"/>
              <a:t>Psychometrics - Reliability</a:t>
            </a:r>
            <a:endParaRPr lang="en-US" sz="4000" dirty="0"/>
          </a:p>
        </p:txBody>
      </p:sp>
      <p:sp>
        <p:nvSpPr>
          <p:cNvPr id="5" name="Content Placeholder 4"/>
          <p:cNvSpPr>
            <a:spLocks noGrp="1"/>
          </p:cNvSpPr>
          <p:nvPr>
            <p:ph idx="1"/>
            <p:custDataLst>
              <p:tags r:id="rId3"/>
            </p:custDataLst>
          </p:nvPr>
        </p:nvSpPr>
        <p:spPr/>
        <p:txBody>
          <a:bodyPr>
            <a:normAutofit/>
          </a:bodyPr>
          <a:lstStyle/>
          <a:p>
            <a:pPr lvl="0"/>
            <a:r>
              <a:rPr lang="en-US" dirty="0" smtClean="0"/>
              <a:t>Reliability – the extent to which clinicians agree in their rating</a:t>
            </a:r>
            <a:r>
              <a:rPr lang="en-US" baseline="30000" dirty="0" smtClean="0"/>
              <a:t>1</a:t>
            </a:r>
          </a:p>
          <a:p>
            <a:pPr lvl="0"/>
            <a:endParaRPr lang="en-US" dirty="0" smtClean="0"/>
          </a:p>
          <a:p>
            <a:pPr lvl="1"/>
            <a:r>
              <a:rPr lang="en-US" dirty="0"/>
              <a:t>Two types of reliability:</a:t>
            </a:r>
          </a:p>
          <a:p>
            <a:pPr lvl="2"/>
            <a:r>
              <a:rPr lang="en-US" dirty="0"/>
              <a:t>Intra-rater reliability – the ability of a single rater to repeat a test with consistent results</a:t>
            </a:r>
          </a:p>
          <a:p>
            <a:pPr lvl="2"/>
            <a:r>
              <a:rPr lang="en-US" dirty="0"/>
              <a:t>Inter-rater reliability – the ability of two or more examiners repeat a test with consistent </a:t>
            </a:r>
            <a:r>
              <a:rPr lang="en-US" dirty="0" smtClean="0"/>
              <a:t>results </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5867400"/>
            <a:ext cx="6553200" cy="677108"/>
          </a:xfrm>
          <a:prstGeom prst="rect">
            <a:avLst/>
          </a:prstGeom>
          <a:noFill/>
        </p:spPr>
        <p:txBody>
          <a:bodyPr wrap="square" rtlCol="0">
            <a:spAutoFit/>
          </a:bodyPr>
          <a:lstStyle/>
          <a:p>
            <a:r>
              <a:rPr lang="en-US" sz="1000" dirty="0" smtClean="0"/>
              <a:t>1. </a:t>
            </a:r>
            <a:r>
              <a:rPr lang="en-US" sz="1000" dirty="0" err="1" smtClean="0"/>
              <a:t>Sim</a:t>
            </a:r>
            <a:r>
              <a:rPr lang="en-US" sz="1000" dirty="0" smtClean="0"/>
              <a:t> </a:t>
            </a:r>
            <a:r>
              <a:rPr lang="en-US" sz="1000" dirty="0"/>
              <a:t>J, Wright CC. The kappa statistic in reliability studies: use, interpretation, and sample size requirements. </a:t>
            </a:r>
            <a:r>
              <a:rPr lang="en-US" sz="1000" dirty="0" err="1"/>
              <a:t>Phys.Ther</a:t>
            </a:r>
            <a:r>
              <a:rPr lang="en-US" sz="1000" dirty="0"/>
              <a:t>., 2005, 85, 3, 257-268</a:t>
            </a:r>
          </a:p>
          <a:p>
            <a:endParaRPr lang="en-US" dirty="0"/>
          </a:p>
        </p:txBody>
      </p:sp>
    </p:spTree>
    <p:custDataLst>
      <p:tags r:id="rId1"/>
    </p:custDataLst>
    <p:extLst>
      <p:ext uri="{BB962C8B-B14F-4D97-AF65-F5344CB8AC3E}">
        <p14:creationId xmlns:p14="http://schemas.microsoft.com/office/powerpoint/2010/main" val="387924955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err="1" smtClean="0"/>
              <a:t>Labral</a:t>
            </a:r>
            <a:r>
              <a:rPr lang="en-US" dirty="0" smtClean="0"/>
              <a:t> Tear Tests - Conclusion</a:t>
            </a:r>
            <a:endParaRPr lang="en-US" dirty="0"/>
          </a:p>
        </p:txBody>
      </p:sp>
      <p:sp>
        <p:nvSpPr>
          <p:cNvPr id="5" name="Content Placeholder 4"/>
          <p:cNvSpPr>
            <a:spLocks noGrp="1"/>
          </p:cNvSpPr>
          <p:nvPr>
            <p:ph idx="1"/>
            <p:custDataLst>
              <p:tags r:id="rId3"/>
            </p:custDataLst>
          </p:nvPr>
        </p:nvSpPr>
        <p:spPr/>
        <p:txBody>
          <a:bodyPr>
            <a:normAutofit fontScale="92500" lnSpcReduction="10000"/>
          </a:bodyPr>
          <a:lstStyle/>
          <a:p>
            <a:r>
              <a:rPr lang="en-US" dirty="0" smtClean="0"/>
              <a:t>You may have noticed that there were no tests that conclusively diagnose </a:t>
            </a:r>
            <a:r>
              <a:rPr lang="en-US" dirty="0" err="1" smtClean="0"/>
              <a:t>labral</a:t>
            </a:r>
            <a:r>
              <a:rPr lang="en-US" dirty="0" smtClean="0"/>
              <a:t> tears</a:t>
            </a:r>
          </a:p>
          <a:p>
            <a:r>
              <a:rPr lang="en-US" smtClean="0"/>
              <a:t>This </a:t>
            </a:r>
            <a:r>
              <a:rPr lang="en-US" smtClean="0"/>
              <a:t>point </a:t>
            </a:r>
            <a:r>
              <a:rPr lang="en-US" dirty="0" smtClean="0"/>
              <a:t>has been echoed in papers by </a:t>
            </a:r>
            <a:r>
              <a:rPr lang="en-US" dirty="0" err="1" smtClean="0"/>
              <a:t>Karlsson</a:t>
            </a:r>
            <a:r>
              <a:rPr lang="en-US" dirty="0"/>
              <a:t> </a:t>
            </a:r>
            <a:r>
              <a:rPr lang="en-US" dirty="0" smtClean="0"/>
              <a:t>(2010), Calvert (2009), and </a:t>
            </a:r>
            <a:r>
              <a:rPr lang="en-US" dirty="0" err="1" smtClean="0"/>
              <a:t>Dessaur</a:t>
            </a:r>
            <a:r>
              <a:rPr lang="en-US" dirty="0" smtClean="0"/>
              <a:t> (2008)</a:t>
            </a:r>
          </a:p>
          <a:p>
            <a:r>
              <a:rPr lang="en-US" dirty="0" smtClean="0"/>
              <a:t>Current evidence supports the use of “testing clusters” combined with other clinical findings from the history to detect </a:t>
            </a:r>
            <a:r>
              <a:rPr lang="en-US" dirty="0" err="1" smtClean="0"/>
              <a:t>labral</a:t>
            </a:r>
            <a:r>
              <a:rPr lang="en-US" dirty="0" smtClean="0"/>
              <a:t> pathology</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86272641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err="1" smtClean="0"/>
              <a:t>Glenohumeral</a:t>
            </a:r>
            <a:r>
              <a:rPr lang="en-US" dirty="0" smtClean="0"/>
              <a:t> Instability</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Sulcus Sign</a:t>
            </a:r>
          </a:p>
          <a:p>
            <a:r>
              <a:rPr lang="en-US" dirty="0" smtClean="0"/>
              <a:t>Load and Shift</a:t>
            </a:r>
          </a:p>
          <a:p>
            <a:r>
              <a:rPr lang="en-US" dirty="0" smtClean="0"/>
              <a:t>Apprehension/Relocation</a:t>
            </a:r>
          </a:p>
          <a:p>
            <a:r>
              <a:rPr lang="en-US" dirty="0" smtClean="0"/>
              <a:t>Jerk Test</a:t>
            </a:r>
          </a:p>
          <a:p>
            <a:r>
              <a:rPr lang="en-US" dirty="0" smtClean="0"/>
              <a:t>Anterior Release/Surprise Test</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83953832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Sulcus Sign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4695677"/>
              </p:ext>
            </p:extLst>
          </p:nvPr>
        </p:nvGraphicFramePr>
        <p:xfrm>
          <a:off x="762000" y="1371600"/>
          <a:ext cx="8077202" cy="111252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0" dirty="0" smtClean="0"/>
                        <a:t>Silliman (1991)</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N/A</a:t>
                      </a:r>
                      <a:endParaRPr lang="en-US" sz="1200" b="0" dirty="0"/>
                    </a:p>
                  </a:txBody>
                  <a:tcPr/>
                </a:tc>
              </a:tr>
              <a:tr h="370840">
                <a:tc>
                  <a:txBody>
                    <a:bodyPr/>
                    <a:lstStyle/>
                    <a:p>
                      <a:r>
                        <a:rPr lang="en-US" sz="1200" b="1" dirty="0" smtClean="0"/>
                        <a:t>Nakagawa (2005) – Superior </a:t>
                      </a:r>
                      <a:r>
                        <a:rPr lang="en-US" sz="1200" b="1" dirty="0" err="1" smtClean="0"/>
                        <a:t>Labral</a:t>
                      </a:r>
                      <a:r>
                        <a:rPr lang="en-US" sz="1200" b="1" dirty="0" smtClean="0"/>
                        <a:t> Tear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17</a:t>
                      </a:r>
                      <a:endParaRPr lang="en-US" sz="1200" b="1" dirty="0"/>
                    </a:p>
                  </a:txBody>
                  <a:tcPr/>
                </a:tc>
                <a:tc>
                  <a:txBody>
                    <a:bodyPr/>
                    <a:lstStyle/>
                    <a:p>
                      <a:pPr algn="ctr"/>
                      <a:r>
                        <a:rPr lang="en-US" sz="1200" b="1" dirty="0" smtClean="0"/>
                        <a:t>93</a:t>
                      </a:r>
                      <a:endParaRPr lang="en-US" sz="1200" b="1" dirty="0"/>
                    </a:p>
                  </a:txBody>
                  <a:tcPr/>
                </a:tc>
                <a:tc>
                  <a:txBody>
                    <a:bodyPr/>
                    <a:lstStyle/>
                    <a:p>
                      <a:pPr algn="ctr"/>
                      <a:r>
                        <a:rPr lang="en-US" sz="1200" b="1" dirty="0" smtClean="0"/>
                        <a:t>2.43</a:t>
                      </a:r>
                      <a:endParaRPr lang="en-US" sz="1200" b="1" dirty="0"/>
                    </a:p>
                  </a:txBody>
                  <a:tcPr/>
                </a:tc>
                <a:tc>
                  <a:txBody>
                    <a:bodyPr/>
                    <a:lstStyle/>
                    <a:p>
                      <a:pPr algn="ctr"/>
                      <a:r>
                        <a:rPr lang="en-US" sz="1200" b="1" dirty="0" smtClean="0"/>
                        <a:t>0.93</a:t>
                      </a:r>
                      <a:endParaRPr lang="en-US" sz="1200" b="1" dirty="0"/>
                    </a:p>
                  </a:txBody>
                  <a:tcPr/>
                </a:tc>
                <a:tc>
                  <a:txBody>
                    <a:bodyPr/>
                    <a:lstStyle/>
                    <a:p>
                      <a:pPr algn="ctr"/>
                      <a:r>
                        <a:rPr lang="en-US" sz="1200" b="1" dirty="0" smtClean="0"/>
                        <a:t>10</a:t>
                      </a:r>
                      <a:endParaRPr lang="en-US" sz="1200" b="1"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123830055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Load and Shift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421107"/>
              </p:ext>
            </p:extLst>
          </p:nvPr>
        </p:nvGraphicFramePr>
        <p:xfrm>
          <a:off x="762000" y="1371600"/>
          <a:ext cx="8077202" cy="74168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0" dirty="0" smtClean="0"/>
                        <a:t>Silliman (1991)</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N/A</a:t>
                      </a:r>
                      <a:endParaRPr lang="en-US" sz="1200" b="0" dirty="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253524485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Apprehension/Relocation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9650505"/>
              </p:ext>
            </p:extLst>
          </p:nvPr>
        </p:nvGraphicFramePr>
        <p:xfrm>
          <a:off x="762000" y="1371600"/>
          <a:ext cx="8077202" cy="395732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1" dirty="0" err="1" smtClean="0"/>
                        <a:t>Guanche</a:t>
                      </a:r>
                      <a:r>
                        <a:rPr lang="en-US" sz="1200" b="1" dirty="0" smtClean="0"/>
                        <a:t> (2003)</a:t>
                      </a:r>
                    </a:p>
                    <a:p>
                      <a:r>
                        <a:rPr lang="en-US" sz="1200" b="1" dirty="0" smtClean="0"/>
                        <a:t>SLAP</a:t>
                      </a:r>
                    </a:p>
                    <a:p>
                      <a:r>
                        <a:rPr lang="en-US" sz="1200" b="1" dirty="0" smtClean="0"/>
                        <a:t>Any</a:t>
                      </a:r>
                      <a:r>
                        <a:rPr lang="en-US" sz="1200" b="1" baseline="0" dirty="0" smtClean="0"/>
                        <a:t> </a:t>
                      </a:r>
                      <a:r>
                        <a:rPr lang="en-US" sz="1200" b="1" baseline="0" dirty="0" err="1" smtClean="0"/>
                        <a:t>Labral</a:t>
                      </a:r>
                      <a:r>
                        <a:rPr lang="en-US" sz="1200" b="1" baseline="0" dirty="0" smtClean="0"/>
                        <a:t> Lesion</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36</a:t>
                      </a:r>
                    </a:p>
                    <a:p>
                      <a:pPr algn="ctr"/>
                      <a:r>
                        <a:rPr lang="en-US" sz="1200" b="1" dirty="0" smtClean="0"/>
                        <a:t>44</a:t>
                      </a:r>
                      <a:endParaRPr lang="en-US" sz="1200" b="1" dirty="0"/>
                    </a:p>
                  </a:txBody>
                  <a:tcPr/>
                </a:tc>
                <a:tc>
                  <a:txBody>
                    <a:bodyPr/>
                    <a:lstStyle/>
                    <a:p>
                      <a:pPr algn="ctr"/>
                      <a:endParaRPr lang="en-US" sz="1200" b="1" dirty="0" smtClean="0"/>
                    </a:p>
                    <a:p>
                      <a:pPr algn="ctr"/>
                      <a:r>
                        <a:rPr lang="en-US" sz="1200" b="1" dirty="0" smtClean="0"/>
                        <a:t>63</a:t>
                      </a:r>
                    </a:p>
                    <a:p>
                      <a:pPr algn="ctr"/>
                      <a:r>
                        <a:rPr lang="en-US" sz="1200" b="1" dirty="0" smtClean="0"/>
                        <a:t>87</a:t>
                      </a:r>
                      <a:endParaRPr lang="en-US" sz="1200" b="1" dirty="0"/>
                    </a:p>
                  </a:txBody>
                  <a:tcPr/>
                </a:tc>
                <a:tc>
                  <a:txBody>
                    <a:bodyPr/>
                    <a:lstStyle/>
                    <a:p>
                      <a:pPr algn="ctr"/>
                      <a:endParaRPr lang="en-US" sz="1200" b="1" dirty="0" smtClean="0"/>
                    </a:p>
                    <a:p>
                      <a:pPr algn="ctr"/>
                      <a:r>
                        <a:rPr lang="en-US" sz="1200" b="1" dirty="0" smtClean="0"/>
                        <a:t>0.97</a:t>
                      </a:r>
                    </a:p>
                    <a:p>
                      <a:pPr algn="ctr"/>
                      <a:r>
                        <a:rPr lang="en-US" sz="1200" b="1" dirty="0" smtClean="0"/>
                        <a:t>3.38</a:t>
                      </a:r>
                      <a:endParaRPr lang="en-US" sz="1200" b="1" dirty="0"/>
                    </a:p>
                  </a:txBody>
                  <a:tcPr/>
                </a:tc>
                <a:tc>
                  <a:txBody>
                    <a:bodyPr/>
                    <a:lstStyle/>
                    <a:p>
                      <a:pPr algn="ctr"/>
                      <a:endParaRPr lang="en-US" sz="1200" b="1" dirty="0" smtClean="0"/>
                    </a:p>
                    <a:p>
                      <a:pPr algn="ctr"/>
                      <a:r>
                        <a:rPr lang="en-US" sz="1200" b="1" dirty="0" smtClean="0"/>
                        <a:t>1.02</a:t>
                      </a:r>
                    </a:p>
                    <a:p>
                      <a:pPr algn="ctr"/>
                      <a:r>
                        <a:rPr lang="en-US" sz="1200" b="1" dirty="0" smtClean="0"/>
                        <a:t>0.64</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12</a:t>
                      </a:r>
                      <a:endParaRPr lang="en-US" sz="1200" b="1" dirty="0"/>
                    </a:p>
                  </a:txBody>
                  <a:tcPr/>
                </a:tc>
              </a:tr>
              <a:tr h="370840">
                <a:tc>
                  <a:txBody>
                    <a:bodyPr/>
                    <a:lstStyle/>
                    <a:p>
                      <a:r>
                        <a:rPr lang="en-US" sz="1200" b="1" dirty="0" smtClean="0"/>
                        <a:t>Morgan (1998)</a:t>
                      </a:r>
                    </a:p>
                    <a:p>
                      <a:r>
                        <a:rPr lang="en-US" sz="1200" b="1" dirty="0" smtClean="0"/>
                        <a:t>Anterior </a:t>
                      </a:r>
                      <a:r>
                        <a:rPr lang="en-US" sz="1200" b="1" dirty="0" err="1" smtClean="0"/>
                        <a:t>Labral</a:t>
                      </a:r>
                      <a:r>
                        <a:rPr lang="en-US" sz="1200" b="1" dirty="0" smtClean="0"/>
                        <a:t> Tear</a:t>
                      </a:r>
                    </a:p>
                    <a:p>
                      <a:r>
                        <a:rPr lang="en-US" sz="1200" b="1" dirty="0" smtClean="0"/>
                        <a:t>Posterior </a:t>
                      </a:r>
                      <a:r>
                        <a:rPr lang="en-US" sz="1200" b="1" dirty="0" err="1" smtClean="0"/>
                        <a:t>Labral</a:t>
                      </a:r>
                      <a:r>
                        <a:rPr lang="en-US" sz="1200" b="1" dirty="0" smtClean="0"/>
                        <a:t> Tear</a:t>
                      </a:r>
                    </a:p>
                    <a:p>
                      <a:r>
                        <a:rPr lang="en-US" sz="1200" b="1" dirty="0" smtClean="0"/>
                        <a:t>SLAP</a:t>
                      </a:r>
                      <a:endParaRPr lang="en-US" sz="1200" b="1" dirty="0"/>
                    </a:p>
                  </a:txBody>
                  <a:tcPr/>
                </a:tc>
                <a:tc>
                  <a:txBody>
                    <a:bodyPr/>
                    <a:lstStyle/>
                    <a:p>
                      <a:pPr algn="ctr"/>
                      <a:endParaRPr lang="en-US" sz="1200" b="1" dirty="0" smtClean="0"/>
                    </a:p>
                    <a:p>
                      <a:pPr algn="ctr"/>
                      <a:r>
                        <a:rPr lang="en-US" sz="1200" b="1" dirty="0" smtClean="0"/>
                        <a:t>NR</a:t>
                      </a:r>
                    </a:p>
                    <a:p>
                      <a:pPr algn="ctr"/>
                      <a:r>
                        <a:rPr lang="en-US" sz="1200" b="1" dirty="0" smtClean="0"/>
                        <a:t>NR</a:t>
                      </a:r>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4</a:t>
                      </a:r>
                    </a:p>
                    <a:p>
                      <a:pPr algn="ctr"/>
                      <a:r>
                        <a:rPr lang="en-US" sz="1200" b="1" dirty="0" smtClean="0"/>
                        <a:t>85</a:t>
                      </a:r>
                    </a:p>
                    <a:p>
                      <a:pPr algn="ctr"/>
                      <a:r>
                        <a:rPr lang="en-US" sz="1200" b="1" dirty="0" smtClean="0"/>
                        <a:t>59</a:t>
                      </a:r>
                      <a:endParaRPr lang="en-US" sz="1200" b="1" dirty="0"/>
                    </a:p>
                  </a:txBody>
                  <a:tcPr/>
                </a:tc>
                <a:tc>
                  <a:txBody>
                    <a:bodyPr/>
                    <a:lstStyle/>
                    <a:p>
                      <a:pPr algn="ctr"/>
                      <a:endParaRPr lang="en-US" sz="1200" b="1" dirty="0" smtClean="0"/>
                    </a:p>
                    <a:p>
                      <a:pPr algn="ctr"/>
                      <a:r>
                        <a:rPr lang="en-US" sz="1200" b="1" dirty="0" smtClean="0"/>
                        <a:t>27</a:t>
                      </a:r>
                    </a:p>
                    <a:p>
                      <a:pPr algn="ctr"/>
                      <a:r>
                        <a:rPr lang="en-US" sz="1200" b="1" dirty="0" smtClean="0"/>
                        <a:t>68</a:t>
                      </a:r>
                    </a:p>
                    <a:p>
                      <a:pPr algn="ctr"/>
                      <a:r>
                        <a:rPr lang="en-US" sz="1200" b="1" dirty="0" smtClean="0"/>
                        <a:t>54</a:t>
                      </a:r>
                      <a:endParaRPr lang="en-US" sz="1200" b="1" dirty="0"/>
                    </a:p>
                  </a:txBody>
                  <a:tcPr/>
                </a:tc>
                <a:tc>
                  <a:txBody>
                    <a:bodyPr/>
                    <a:lstStyle/>
                    <a:p>
                      <a:pPr algn="ctr"/>
                      <a:endParaRPr lang="en-US" sz="1200" b="1" dirty="0" smtClean="0"/>
                    </a:p>
                    <a:p>
                      <a:pPr algn="ctr"/>
                      <a:r>
                        <a:rPr lang="en-US" sz="1200" b="1" dirty="0" smtClean="0"/>
                        <a:t>0.05</a:t>
                      </a:r>
                    </a:p>
                    <a:p>
                      <a:pPr algn="ctr"/>
                      <a:r>
                        <a:rPr lang="en-US" sz="1200" b="1" dirty="0" smtClean="0"/>
                        <a:t>2.67</a:t>
                      </a:r>
                    </a:p>
                    <a:p>
                      <a:pPr algn="ctr"/>
                      <a:r>
                        <a:rPr lang="en-US" sz="1200" b="1" dirty="0" smtClean="0"/>
                        <a:t>1.28</a:t>
                      </a:r>
                      <a:endParaRPr lang="en-US" sz="1200" b="1" dirty="0"/>
                    </a:p>
                  </a:txBody>
                  <a:tcPr/>
                </a:tc>
                <a:tc>
                  <a:txBody>
                    <a:bodyPr/>
                    <a:lstStyle/>
                    <a:p>
                      <a:pPr algn="ctr"/>
                      <a:endParaRPr lang="en-US" sz="1200" b="1" dirty="0" smtClean="0"/>
                    </a:p>
                    <a:p>
                      <a:pPr algn="ctr"/>
                      <a:r>
                        <a:rPr lang="en-US" sz="1200" b="1" dirty="0" smtClean="0"/>
                        <a:t>3.52</a:t>
                      </a:r>
                    </a:p>
                    <a:p>
                      <a:pPr algn="ctr"/>
                      <a:r>
                        <a:rPr lang="en-US" sz="1200" b="1" dirty="0" smtClean="0"/>
                        <a:t>0.21</a:t>
                      </a:r>
                    </a:p>
                    <a:p>
                      <a:pPr algn="ctr"/>
                      <a:r>
                        <a:rPr lang="en-US" sz="1200" b="1" dirty="0" smtClean="0"/>
                        <a:t>0.76</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11</a:t>
                      </a:r>
                    </a:p>
                    <a:p>
                      <a:pPr algn="ctr"/>
                      <a:r>
                        <a:rPr lang="en-US" sz="1200" b="1" dirty="0" smtClean="0"/>
                        <a:t>11</a:t>
                      </a:r>
                    </a:p>
                  </a:txBody>
                  <a:tcPr/>
                </a:tc>
              </a:tr>
              <a:tr h="370840">
                <a:tc>
                  <a:txBody>
                    <a:bodyPr/>
                    <a:lstStyle/>
                    <a:p>
                      <a:r>
                        <a:rPr lang="en-US" sz="1200" b="0" dirty="0" smtClean="0"/>
                        <a:t>Parentis (2002)</a:t>
                      </a:r>
                      <a:endParaRPr lang="en-US" sz="1200" b="0" dirty="0"/>
                    </a:p>
                  </a:txBody>
                  <a:tcPr/>
                </a:tc>
                <a:tc>
                  <a:txBody>
                    <a:bodyPr/>
                    <a:lstStyle/>
                    <a:p>
                      <a:pPr algn="ctr"/>
                      <a:r>
                        <a:rPr lang="en-US" sz="1200" b="0" dirty="0" smtClean="0"/>
                        <a:t>NR</a:t>
                      </a:r>
                    </a:p>
                  </a:txBody>
                  <a:tcPr/>
                </a:tc>
                <a:tc>
                  <a:txBody>
                    <a:bodyPr/>
                    <a:lstStyle/>
                    <a:p>
                      <a:pPr algn="ctr"/>
                      <a:r>
                        <a:rPr lang="en-US" sz="1200" b="0" dirty="0" smtClean="0"/>
                        <a:t>44</a:t>
                      </a:r>
                    </a:p>
                  </a:txBody>
                  <a:tcPr/>
                </a:tc>
                <a:tc>
                  <a:txBody>
                    <a:bodyPr/>
                    <a:lstStyle/>
                    <a:p>
                      <a:pPr algn="ctr"/>
                      <a:r>
                        <a:rPr lang="en-US" sz="1200" b="0" dirty="0" smtClean="0"/>
                        <a:t>51</a:t>
                      </a:r>
                      <a:endParaRPr lang="en-US" sz="1200" b="0" dirty="0"/>
                    </a:p>
                  </a:txBody>
                  <a:tcPr/>
                </a:tc>
                <a:tc>
                  <a:txBody>
                    <a:bodyPr/>
                    <a:lstStyle/>
                    <a:p>
                      <a:pPr algn="ctr"/>
                      <a:r>
                        <a:rPr lang="en-US" sz="1200" b="0" dirty="0" smtClean="0"/>
                        <a:t>0.90</a:t>
                      </a:r>
                    </a:p>
                  </a:txBody>
                  <a:tcPr/>
                </a:tc>
                <a:tc>
                  <a:txBody>
                    <a:bodyPr/>
                    <a:lstStyle/>
                    <a:p>
                      <a:pPr algn="ctr"/>
                      <a:r>
                        <a:rPr lang="en-US" sz="1200" b="0" dirty="0" smtClean="0"/>
                        <a:t>1.10</a:t>
                      </a:r>
                    </a:p>
                  </a:txBody>
                  <a:tcPr/>
                </a:tc>
                <a:tc>
                  <a:txBody>
                    <a:bodyPr/>
                    <a:lstStyle/>
                    <a:p>
                      <a:pPr algn="ctr"/>
                      <a:r>
                        <a:rPr lang="en-US" sz="1200" b="0" dirty="0" smtClean="0"/>
                        <a:t>5</a:t>
                      </a:r>
                      <a:endParaRPr lang="en-US" sz="1200" b="0" dirty="0"/>
                    </a:p>
                  </a:txBody>
                  <a:tcPr/>
                </a:tc>
              </a:tr>
              <a:tr h="370840">
                <a:tc>
                  <a:txBody>
                    <a:bodyPr/>
                    <a:lstStyle/>
                    <a:p>
                      <a:r>
                        <a:rPr lang="en-US" sz="1200" b="1" dirty="0" smtClean="0"/>
                        <a:t>Nakagawa (2005)</a:t>
                      </a:r>
                      <a:endParaRPr lang="en-US" sz="1200" b="1" dirty="0"/>
                    </a:p>
                  </a:txBody>
                  <a:tcPr/>
                </a:tc>
                <a:tc>
                  <a:txBody>
                    <a:bodyPr/>
                    <a:lstStyle/>
                    <a:p>
                      <a:pPr algn="ctr"/>
                      <a:r>
                        <a:rPr lang="en-US" sz="1200" b="1" dirty="0" smtClean="0"/>
                        <a:t>NR</a:t>
                      </a:r>
                    </a:p>
                  </a:txBody>
                  <a:tcPr/>
                </a:tc>
                <a:tc>
                  <a:txBody>
                    <a:bodyPr/>
                    <a:lstStyle/>
                    <a:p>
                      <a:pPr algn="ctr"/>
                      <a:r>
                        <a:rPr lang="en-US" sz="1200" b="1" dirty="0" smtClean="0"/>
                        <a:t>75</a:t>
                      </a:r>
                      <a:endParaRPr lang="en-US" sz="1200" b="1" dirty="0"/>
                    </a:p>
                  </a:txBody>
                  <a:tcPr/>
                </a:tc>
                <a:tc>
                  <a:txBody>
                    <a:bodyPr/>
                    <a:lstStyle/>
                    <a:p>
                      <a:pPr algn="ctr"/>
                      <a:r>
                        <a:rPr lang="en-US" sz="1200" b="1" dirty="0" smtClean="0"/>
                        <a:t>40</a:t>
                      </a:r>
                      <a:endParaRPr lang="en-US" sz="1200" b="1" dirty="0"/>
                    </a:p>
                  </a:txBody>
                  <a:tcPr/>
                </a:tc>
                <a:tc>
                  <a:txBody>
                    <a:bodyPr/>
                    <a:lstStyle/>
                    <a:p>
                      <a:pPr algn="ctr"/>
                      <a:r>
                        <a:rPr lang="en-US" sz="1200" b="1" dirty="0" smtClean="0"/>
                        <a:t>1.25</a:t>
                      </a:r>
                      <a:endParaRPr lang="en-US" sz="1200" b="1" dirty="0"/>
                    </a:p>
                  </a:txBody>
                  <a:tcPr/>
                </a:tc>
                <a:tc>
                  <a:txBody>
                    <a:bodyPr/>
                    <a:lstStyle/>
                    <a:p>
                      <a:pPr algn="ctr"/>
                      <a:r>
                        <a:rPr lang="en-US" sz="1200" b="1" dirty="0" smtClean="0"/>
                        <a:t>0.63</a:t>
                      </a:r>
                      <a:endParaRPr lang="en-US" sz="1200" b="1" dirty="0"/>
                    </a:p>
                  </a:txBody>
                  <a:tcPr/>
                </a:tc>
                <a:tc>
                  <a:txBody>
                    <a:bodyPr/>
                    <a:lstStyle/>
                    <a:p>
                      <a:pPr algn="ctr"/>
                      <a:r>
                        <a:rPr lang="en-US" sz="1200" b="1" dirty="0" smtClean="0"/>
                        <a:t>10</a:t>
                      </a:r>
                      <a:endParaRPr lang="en-US" sz="1200" b="1" dirty="0"/>
                    </a:p>
                  </a:txBody>
                  <a:tcPr/>
                </a:tc>
              </a:tr>
              <a:tr h="370840">
                <a:tc>
                  <a:txBody>
                    <a:bodyPr/>
                    <a:lstStyle/>
                    <a:p>
                      <a:r>
                        <a:rPr lang="en-US" sz="1200" b="0" dirty="0" smtClean="0"/>
                        <a:t>Lo (2004)</a:t>
                      </a:r>
                      <a:endParaRPr lang="en-US" sz="1200" b="0" dirty="0"/>
                    </a:p>
                  </a:txBody>
                  <a:tcPr/>
                </a:tc>
                <a:tc>
                  <a:txBody>
                    <a:bodyPr/>
                    <a:lstStyle/>
                    <a:p>
                      <a:pPr algn="ctr"/>
                      <a:r>
                        <a:rPr lang="en-US" sz="1200" b="0" dirty="0" smtClean="0"/>
                        <a:t>NR</a:t>
                      </a:r>
                    </a:p>
                  </a:txBody>
                  <a:tcPr/>
                </a:tc>
                <a:tc>
                  <a:txBody>
                    <a:bodyPr/>
                    <a:lstStyle/>
                    <a:p>
                      <a:pPr algn="ctr"/>
                      <a:r>
                        <a:rPr lang="en-US" sz="1200" b="0" dirty="0" smtClean="0"/>
                        <a:t>46</a:t>
                      </a:r>
                      <a:endParaRPr lang="en-US" sz="1200" b="0" dirty="0"/>
                    </a:p>
                  </a:txBody>
                  <a:tcPr/>
                </a:tc>
                <a:tc>
                  <a:txBody>
                    <a:bodyPr/>
                    <a:lstStyle/>
                    <a:p>
                      <a:pPr algn="ctr"/>
                      <a:r>
                        <a:rPr lang="en-US" sz="1200" b="0" dirty="0" smtClean="0"/>
                        <a:t>54</a:t>
                      </a:r>
                      <a:endParaRPr lang="en-US" sz="1200" b="0" dirty="0"/>
                    </a:p>
                  </a:txBody>
                  <a:tcPr/>
                </a:tc>
                <a:tc>
                  <a:txBody>
                    <a:bodyPr/>
                    <a:lstStyle/>
                    <a:p>
                      <a:pPr algn="ctr"/>
                      <a:r>
                        <a:rPr lang="en-US" sz="1200" b="0" dirty="0" smtClean="0"/>
                        <a:t>1.00</a:t>
                      </a:r>
                      <a:endParaRPr lang="en-US" sz="1200" b="0" dirty="0"/>
                    </a:p>
                  </a:txBody>
                  <a:tcPr/>
                </a:tc>
                <a:tc>
                  <a:txBody>
                    <a:bodyPr/>
                    <a:lstStyle/>
                    <a:p>
                      <a:pPr algn="ctr"/>
                      <a:r>
                        <a:rPr lang="en-US" sz="1200" b="0" dirty="0" smtClean="0"/>
                        <a:t>1.00</a:t>
                      </a:r>
                      <a:endParaRPr lang="en-US" sz="1200" b="0" dirty="0"/>
                    </a:p>
                  </a:txBody>
                  <a:tcPr/>
                </a:tc>
                <a:tc>
                  <a:txBody>
                    <a:bodyPr/>
                    <a:lstStyle/>
                    <a:p>
                      <a:pPr algn="ctr"/>
                      <a:r>
                        <a:rPr lang="en-US" sz="1200" b="0" dirty="0" smtClean="0"/>
                        <a:t>7</a:t>
                      </a:r>
                      <a:endParaRPr lang="en-US" sz="1200" b="0" dirty="0"/>
                    </a:p>
                  </a:txBody>
                  <a:tcPr/>
                </a:tc>
              </a:tr>
              <a:tr h="370840">
                <a:tc>
                  <a:txBody>
                    <a:bodyPr/>
                    <a:lstStyle/>
                    <a:p>
                      <a:r>
                        <a:rPr lang="en-US" sz="1200" b="0" dirty="0" err="1" smtClean="0"/>
                        <a:t>Speer</a:t>
                      </a:r>
                      <a:r>
                        <a:rPr lang="en-US" sz="1200" b="0" dirty="0" smtClean="0"/>
                        <a:t> (1994)</a:t>
                      </a:r>
                    </a:p>
                    <a:p>
                      <a:r>
                        <a:rPr lang="en-US" sz="1200" b="0" dirty="0" smtClean="0"/>
                        <a:t>Pain</a:t>
                      </a:r>
                    </a:p>
                    <a:p>
                      <a:r>
                        <a:rPr lang="en-US" sz="1200" b="0" dirty="0" smtClean="0"/>
                        <a:t>Apprehension</a:t>
                      </a:r>
                      <a:endParaRPr lang="en-US" sz="1200" b="0" dirty="0"/>
                    </a:p>
                  </a:txBody>
                  <a:tcPr/>
                </a:tc>
                <a:tc>
                  <a:txBody>
                    <a:bodyPr/>
                    <a:lstStyle/>
                    <a:p>
                      <a:pPr algn="ctr"/>
                      <a:endParaRPr lang="en-US" sz="1200" b="0" dirty="0" smtClean="0"/>
                    </a:p>
                    <a:p>
                      <a:pPr algn="ctr"/>
                      <a:r>
                        <a:rPr lang="en-US" sz="1200" b="0" dirty="0" smtClean="0"/>
                        <a:t>NR</a:t>
                      </a:r>
                    </a:p>
                    <a:p>
                      <a:pPr algn="ctr"/>
                      <a:r>
                        <a:rPr lang="en-US" sz="1200" b="0" dirty="0" smtClean="0"/>
                        <a:t>NR</a:t>
                      </a:r>
                    </a:p>
                  </a:txBody>
                  <a:tcPr/>
                </a:tc>
                <a:tc>
                  <a:txBody>
                    <a:bodyPr/>
                    <a:lstStyle/>
                    <a:p>
                      <a:pPr algn="ctr"/>
                      <a:endParaRPr lang="en-US" sz="1200" b="0" dirty="0" smtClean="0"/>
                    </a:p>
                    <a:p>
                      <a:pPr algn="ctr"/>
                      <a:r>
                        <a:rPr lang="en-US" sz="1200" b="0" dirty="0" smtClean="0"/>
                        <a:t>54</a:t>
                      </a:r>
                    </a:p>
                    <a:p>
                      <a:pPr algn="ctr"/>
                      <a:r>
                        <a:rPr lang="en-US" sz="1200" b="0" dirty="0" smtClean="0"/>
                        <a:t>68</a:t>
                      </a:r>
                      <a:endParaRPr lang="en-US" sz="1200" b="0" dirty="0"/>
                    </a:p>
                  </a:txBody>
                  <a:tcPr/>
                </a:tc>
                <a:tc>
                  <a:txBody>
                    <a:bodyPr/>
                    <a:lstStyle/>
                    <a:p>
                      <a:pPr algn="ctr"/>
                      <a:endParaRPr lang="en-US" sz="1200" b="0" dirty="0" smtClean="0"/>
                    </a:p>
                    <a:p>
                      <a:pPr algn="ctr"/>
                      <a:r>
                        <a:rPr lang="en-US" sz="1200" b="0" dirty="0" smtClean="0"/>
                        <a:t>44</a:t>
                      </a:r>
                    </a:p>
                    <a:p>
                      <a:pPr algn="ctr"/>
                      <a:r>
                        <a:rPr lang="en-US" sz="1200" b="0" dirty="0" smtClean="0"/>
                        <a:t>100</a:t>
                      </a:r>
                      <a:endParaRPr lang="en-US" sz="1200" b="0" dirty="0"/>
                    </a:p>
                  </a:txBody>
                  <a:tcPr/>
                </a:tc>
                <a:tc>
                  <a:txBody>
                    <a:bodyPr/>
                    <a:lstStyle/>
                    <a:p>
                      <a:pPr algn="ctr"/>
                      <a:endParaRPr lang="en-US" sz="1200" b="0" dirty="0" smtClean="0"/>
                    </a:p>
                    <a:p>
                      <a:pPr algn="ctr"/>
                      <a:r>
                        <a:rPr lang="en-US" sz="1200" b="0" dirty="0" smtClean="0"/>
                        <a:t>0.96</a:t>
                      </a:r>
                    </a:p>
                    <a:p>
                      <a:pPr algn="ctr"/>
                      <a:r>
                        <a:rPr lang="en-US" sz="1200" b="0" dirty="0" smtClean="0"/>
                        <a:t>∞</a:t>
                      </a:r>
                      <a:endParaRPr lang="en-US" sz="1200" b="0" dirty="0"/>
                    </a:p>
                  </a:txBody>
                  <a:tcPr/>
                </a:tc>
                <a:tc>
                  <a:txBody>
                    <a:bodyPr/>
                    <a:lstStyle/>
                    <a:p>
                      <a:pPr algn="ctr"/>
                      <a:endParaRPr lang="en-US" sz="1200" b="0" dirty="0" smtClean="0"/>
                    </a:p>
                    <a:p>
                      <a:pPr algn="ctr"/>
                      <a:r>
                        <a:rPr lang="en-US" sz="1200" b="0" dirty="0" smtClean="0"/>
                        <a:t>1.05</a:t>
                      </a:r>
                    </a:p>
                    <a:p>
                      <a:pPr algn="ctr"/>
                      <a:r>
                        <a:rPr lang="en-US" sz="1200" b="0" dirty="0" smtClean="0"/>
                        <a:t>0.32</a:t>
                      </a:r>
                      <a:endParaRPr lang="en-US" sz="1200" b="0" dirty="0"/>
                    </a:p>
                  </a:txBody>
                  <a:tcPr/>
                </a:tc>
                <a:tc>
                  <a:txBody>
                    <a:bodyPr/>
                    <a:lstStyle/>
                    <a:p>
                      <a:pPr algn="ctr"/>
                      <a:endParaRPr lang="en-US" sz="1200" b="0" dirty="0" smtClean="0"/>
                    </a:p>
                    <a:p>
                      <a:pPr algn="ctr"/>
                      <a:r>
                        <a:rPr lang="en-US" sz="1200" b="0" dirty="0" smtClean="0"/>
                        <a:t>9</a:t>
                      </a:r>
                    </a:p>
                    <a:p>
                      <a:pPr algn="ctr"/>
                      <a:r>
                        <a:rPr lang="en-US" sz="1200" b="0" dirty="0" smtClean="0"/>
                        <a:t>9</a:t>
                      </a:r>
                    </a:p>
                  </a:txBody>
                  <a:tcPr/>
                </a:tc>
              </a:tr>
              <a:tr h="370840">
                <a:tc>
                  <a:txBody>
                    <a:bodyPr/>
                    <a:lstStyle/>
                    <a:p>
                      <a:r>
                        <a:rPr lang="en-US" sz="1200" b="0" dirty="0" smtClean="0"/>
                        <a:t>Parentis</a:t>
                      </a:r>
                      <a:r>
                        <a:rPr lang="en-US" sz="1200" b="0" baseline="0" dirty="0" smtClean="0"/>
                        <a:t> (2006)</a:t>
                      </a:r>
                      <a:endParaRPr lang="en-US" sz="1200" b="0" dirty="0"/>
                    </a:p>
                  </a:txBody>
                  <a:tcPr/>
                </a:tc>
                <a:tc>
                  <a:txBody>
                    <a:bodyPr/>
                    <a:lstStyle/>
                    <a:p>
                      <a:pPr algn="ctr"/>
                      <a:r>
                        <a:rPr lang="en-US" sz="1200" b="0" dirty="0" smtClean="0"/>
                        <a:t>NR</a:t>
                      </a:r>
                    </a:p>
                  </a:txBody>
                  <a:tcPr/>
                </a:tc>
                <a:tc>
                  <a:txBody>
                    <a:bodyPr/>
                    <a:lstStyle/>
                    <a:p>
                      <a:pPr algn="ctr"/>
                      <a:r>
                        <a:rPr lang="en-US" sz="1200" b="0" dirty="0" smtClean="0"/>
                        <a:t>50</a:t>
                      </a:r>
                      <a:endParaRPr lang="en-US" sz="1200" b="0" dirty="0"/>
                    </a:p>
                  </a:txBody>
                  <a:tcPr/>
                </a:tc>
                <a:tc>
                  <a:txBody>
                    <a:bodyPr/>
                    <a:lstStyle/>
                    <a:p>
                      <a:pPr algn="ctr"/>
                      <a:r>
                        <a:rPr lang="en-US" sz="1200" b="0" dirty="0" smtClean="0"/>
                        <a:t>53</a:t>
                      </a:r>
                      <a:endParaRPr lang="en-US" sz="1200" b="0" dirty="0"/>
                    </a:p>
                  </a:txBody>
                  <a:tcPr/>
                </a:tc>
                <a:tc>
                  <a:txBody>
                    <a:bodyPr/>
                    <a:lstStyle/>
                    <a:p>
                      <a:pPr algn="ctr"/>
                      <a:r>
                        <a:rPr lang="en-US" sz="1200" b="0" dirty="0" smtClean="0"/>
                        <a:t>1.10</a:t>
                      </a:r>
                      <a:endParaRPr lang="en-US" sz="1200" b="0" dirty="0"/>
                    </a:p>
                  </a:txBody>
                  <a:tcPr/>
                </a:tc>
                <a:tc>
                  <a:txBody>
                    <a:bodyPr/>
                    <a:lstStyle/>
                    <a:p>
                      <a:pPr algn="ctr"/>
                      <a:r>
                        <a:rPr lang="en-US" sz="1200" b="0" dirty="0" smtClean="0"/>
                        <a:t>0.90</a:t>
                      </a:r>
                      <a:endParaRPr lang="en-US" sz="1200" b="0" dirty="0"/>
                    </a:p>
                  </a:txBody>
                  <a:tcPr/>
                </a:tc>
                <a:tc>
                  <a:txBody>
                    <a:bodyPr/>
                    <a:lstStyle/>
                    <a:p>
                      <a:pPr algn="ctr"/>
                      <a:r>
                        <a:rPr lang="en-US" sz="1200" b="0" dirty="0" smtClean="0"/>
                        <a:t>9</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96218696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Jerk Test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4297012"/>
              </p:ext>
            </p:extLst>
          </p:nvPr>
        </p:nvGraphicFramePr>
        <p:xfrm>
          <a:off x="762000" y="1371600"/>
          <a:ext cx="8077202" cy="111252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1" dirty="0" smtClean="0"/>
                        <a:t>Kim (2005)</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73</a:t>
                      </a:r>
                      <a:endParaRPr lang="en-US" sz="1200" b="1" dirty="0"/>
                    </a:p>
                  </a:txBody>
                  <a:tcPr/>
                </a:tc>
                <a:tc>
                  <a:txBody>
                    <a:bodyPr/>
                    <a:lstStyle/>
                    <a:p>
                      <a:pPr algn="ctr"/>
                      <a:r>
                        <a:rPr lang="en-US" sz="1200" b="1" dirty="0" smtClean="0"/>
                        <a:t>98</a:t>
                      </a:r>
                      <a:endParaRPr lang="en-US" sz="1200" b="1" dirty="0"/>
                    </a:p>
                  </a:txBody>
                  <a:tcPr/>
                </a:tc>
                <a:tc>
                  <a:txBody>
                    <a:bodyPr/>
                    <a:lstStyle/>
                    <a:p>
                      <a:pPr algn="ctr"/>
                      <a:r>
                        <a:rPr lang="en-US" sz="1200" b="1" dirty="0" smtClean="0"/>
                        <a:t>36.5</a:t>
                      </a:r>
                      <a:endParaRPr lang="en-US" sz="1200" b="1" dirty="0"/>
                    </a:p>
                  </a:txBody>
                  <a:tcPr/>
                </a:tc>
                <a:tc>
                  <a:txBody>
                    <a:bodyPr/>
                    <a:lstStyle/>
                    <a:p>
                      <a:pPr algn="ctr"/>
                      <a:r>
                        <a:rPr lang="en-US" sz="1200" b="1" dirty="0" smtClean="0"/>
                        <a:t>0.27</a:t>
                      </a:r>
                      <a:endParaRPr lang="en-US" sz="1200" b="1" dirty="0"/>
                    </a:p>
                  </a:txBody>
                  <a:tcPr/>
                </a:tc>
                <a:tc>
                  <a:txBody>
                    <a:bodyPr/>
                    <a:lstStyle/>
                    <a:p>
                      <a:pPr algn="ctr"/>
                      <a:r>
                        <a:rPr lang="en-US" sz="1200" b="1" dirty="0" smtClean="0"/>
                        <a:t>9</a:t>
                      </a:r>
                      <a:endParaRPr lang="en-US" sz="1200" b="1" dirty="0"/>
                    </a:p>
                  </a:txBody>
                  <a:tcPr/>
                </a:tc>
              </a:tr>
              <a:tr h="370840">
                <a:tc>
                  <a:txBody>
                    <a:bodyPr/>
                    <a:lstStyle/>
                    <a:p>
                      <a:r>
                        <a:rPr lang="en-US" sz="1200" b="1" dirty="0" smtClean="0"/>
                        <a:t>Nakagawa (2005) – Superior </a:t>
                      </a:r>
                      <a:r>
                        <a:rPr lang="en-US" sz="1200" b="1" dirty="0" err="1" smtClean="0"/>
                        <a:t>Labral</a:t>
                      </a:r>
                      <a:r>
                        <a:rPr lang="en-US" sz="1200" b="1" baseline="0" dirty="0" smtClean="0"/>
                        <a:t> Tear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25</a:t>
                      </a:r>
                      <a:endParaRPr lang="en-US" sz="1200" b="1" dirty="0"/>
                    </a:p>
                  </a:txBody>
                  <a:tcPr/>
                </a:tc>
                <a:tc>
                  <a:txBody>
                    <a:bodyPr/>
                    <a:lstStyle/>
                    <a:p>
                      <a:pPr algn="ctr"/>
                      <a:r>
                        <a:rPr lang="en-US" sz="1200" b="1" dirty="0" smtClean="0"/>
                        <a:t>80</a:t>
                      </a:r>
                      <a:endParaRPr lang="en-US" sz="1200" b="1" dirty="0"/>
                    </a:p>
                  </a:txBody>
                  <a:tcPr/>
                </a:tc>
                <a:tc>
                  <a:txBody>
                    <a:bodyPr/>
                    <a:lstStyle/>
                    <a:p>
                      <a:pPr algn="ctr"/>
                      <a:r>
                        <a:rPr lang="en-US" sz="1200" b="1" dirty="0" smtClean="0"/>
                        <a:t>1.25</a:t>
                      </a:r>
                      <a:endParaRPr lang="en-US" sz="1200" b="1" dirty="0"/>
                    </a:p>
                  </a:txBody>
                  <a:tcPr/>
                </a:tc>
                <a:tc>
                  <a:txBody>
                    <a:bodyPr/>
                    <a:lstStyle/>
                    <a:p>
                      <a:pPr algn="ctr"/>
                      <a:r>
                        <a:rPr lang="en-US" sz="1200" b="1" dirty="0" smtClean="0"/>
                        <a:t>0.94</a:t>
                      </a:r>
                      <a:endParaRPr lang="en-US" sz="1200" b="1" dirty="0"/>
                    </a:p>
                  </a:txBody>
                  <a:tcPr/>
                </a:tc>
                <a:tc>
                  <a:txBody>
                    <a:bodyPr/>
                    <a:lstStyle/>
                    <a:p>
                      <a:pPr algn="ctr"/>
                      <a:r>
                        <a:rPr lang="en-US" sz="1200" b="1" dirty="0" smtClean="0"/>
                        <a:t>10</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332902925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Anterior Release/Surprise Test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9384914"/>
              </p:ext>
            </p:extLst>
          </p:nvPr>
        </p:nvGraphicFramePr>
        <p:xfrm>
          <a:off x="762000" y="1371600"/>
          <a:ext cx="8077202" cy="111252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endParaRPr lang="en-US" sz="1200" dirty="0"/>
                    </a:p>
                  </a:txBody>
                  <a:tcPr/>
                </a:tc>
              </a:tr>
              <a:tr h="370840">
                <a:tc>
                  <a:txBody>
                    <a:bodyPr/>
                    <a:lstStyle/>
                    <a:p>
                      <a:r>
                        <a:rPr lang="en-US" sz="1200" b="1" dirty="0" smtClean="0"/>
                        <a:t>Gross (1997)</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92</a:t>
                      </a:r>
                      <a:endParaRPr lang="en-US" sz="1200" b="1" dirty="0"/>
                    </a:p>
                  </a:txBody>
                  <a:tcPr/>
                </a:tc>
                <a:tc>
                  <a:txBody>
                    <a:bodyPr/>
                    <a:lstStyle/>
                    <a:p>
                      <a:pPr algn="ctr"/>
                      <a:r>
                        <a:rPr lang="en-US" sz="1200" b="1" dirty="0" smtClean="0"/>
                        <a:t>89</a:t>
                      </a:r>
                      <a:endParaRPr lang="en-US" sz="1200" b="1" dirty="0"/>
                    </a:p>
                  </a:txBody>
                  <a:tcPr/>
                </a:tc>
                <a:tc>
                  <a:txBody>
                    <a:bodyPr/>
                    <a:lstStyle/>
                    <a:p>
                      <a:pPr algn="ctr"/>
                      <a:r>
                        <a:rPr lang="en-US" sz="1200" b="1" dirty="0" smtClean="0"/>
                        <a:t>8.36</a:t>
                      </a:r>
                      <a:endParaRPr lang="en-US" sz="1200" b="1" dirty="0"/>
                    </a:p>
                  </a:txBody>
                  <a:tcPr/>
                </a:tc>
                <a:tc>
                  <a:txBody>
                    <a:bodyPr/>
                    <a:lstStyle/>
                    <a:p>
                      <a:pPr algn="ctr"/>
                      <a:r>
                        <a:rPr lang="en-US" sz="1200" b="1" dirty="0" smtClean="0"/>
                        <a:t>0.08</a:t>
                      </a:r>
                      <a:endParaRPr lang="en-US" sz="1200" b="1" dirty="0"/>
                    </a:p>
                  </a:txBody>
                  <a:tcPr/>
                </a:tc>
                <a:tc>
                  <a:txBody>
                    <a:bodyPr/>
                    <a:lstStyle/>
                    <a:p>
                      <a:pPr algn="ctr"/>
                      <a:r>
                        <a:rPr lang="en-US" sz="1200" b="1" dirty="0" smtClean="0"/>
                        <a:t>9</a:t>
                      </a:r>
                      <a:endParaRPr lang="en-US" sz="1200" b="1" dirty="0"/>
                    </a:p>
                  </a:txBody>
                  <a:tcPr/>
                </a:tc>
              </a:tr>
              <a:tr h="370840">
                <a:tc>
                  <a:txBody>
                    <a:bodyPr/>
                    <a:lstStyle/>
                    <a:p>
                      <a:r>
                        <a:rPr lang="en-US" sz="1200" b="1" dirty="0" smtClean="0"/>
                        <a:t>Lo (2004)</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64</a:t>
                      </a:r>
                      <a:endParaRPr lang="en-US" sz="1200" b="1" dirty="0"/>
                    </a:p>
                  </a:txBody>
                  <a:tcPr/>
                </a:tc>
                <a:tc>
                  <a:txBody>
                    <a:bodyPr/>
                    <a:lstStyle/>
                    <a:p>
                      <a:pPr algn="ctr"/>
                      <a:r>
                        <a:rPr lang="en-US" sz="1200" b="1" dirty="0" smtClean="0"/>
                        <a:t>99</a:t>
                      </a:r>
                      <a:endParaRPr lang="en-US" sz="1200" b="1" dirty="0"/>
                    </a:p>
                  </a:txBody>
                  <a:tcPr/>
                </a:tc>
                <a:tc>
                  <a:txBody>
                    <a:bodyPr/>
                    <a:lstStyle/>
                    <a:p>
                      <a:pPr algn="ctr"/>
                      <a:r>
                        <a:rPr lang="en-US" sz="1200" b="1" dirty="0" smtClean="0"/>
                        <a:t>64</a:t>
                      </a:r>
                      <a:endParaRPr lang="en-US" sz="1200" b="1" dirty="0"/>
                    </a:p>
                  </a:txBody>
                  <a:tcPr/>
                </a:tc>
                <a:tc>
                  <a:txBody>
                    <a:bodyPr/>
                    <a:lstStyle/>
                    <a:p>
                      <a:pPr algn="ctr"/>
                      <a:r>
                        <a:rPr lang="en-US" sz="1200" b="1" dirty="0" smtClean="0"/>
                        <a:t>0.36</a:t>
                      </a:r>
                      <a:endParaRPr lang="en-US" sz="1200" b="1" dirty="0"/>
                    </a:p>
                  </a:txBody>
                  <a:tcPr/>
                </a:tc>
                <a:tc>
                  <a:txBody>
                    <a:bodyPr/>
                    <a:lstStyle/>
                    <a:p>
                      <a:pPr algn="ctr"/>
                      <a:r>
                        <a:rPr lang="en-US" sz="1200" b="1" dirty="0" smtClean="0"/>
                        <a:t>7</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307303976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Special Test - Conclusion</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Not all special tests are created equal</a:t>
            </a:r>
          </a:p>
          <a:p>
            <a:r>
              <a:rPr lang="en-US" dirty="0" smtClean="0"/>
              <a:t>Tests </a:t>
            </a:r>
            <a:r>
              <a:rPr lang="en-US" dirty="0"/>
              <a:t>used in </a:t>
            </a:r>
            <a:r>
              <a:rPr lang="en-US" dirty="0" smtClean="0"/>
              <a:t>isolation are often poor predictors of pathology</a:t>
            </a:r>
          </a:p>
          <a:p>
            <a:r>
              <a:rPr lang="en-US" dirty="0"/>
              <a:t>C</a:t>
            </a:r>
            <a:r>
              <a:rPr lang="en-US" dirty="0" smtClean="0"/>
              <a:t>linical prediction rules </a:t>
            </a:r>
            <a:r>
              <a:rPr lang="en-US" dirty="0"/>
              <a:t>/</a:t>
            </a:r>
            <a:r>
              <a:rPr lang="en-US" dirty="0" smtClean="0"/>
              <a:t> testing clusters have been suggested to </a:t>
            </a:r>
            <a:r>
              <a:rPr lang="en-US" dirty="0"/>
              <a:t>improve our </a:t>
            </a:r>
            <a:r>
              <a:rPr lang="en-US" dirty="0" smtClean="0"/>
              <a:t>ability to diagnosis certain pathologies</a:t>
            </a:r>
          </a:p>
          <a:p>
            <a:pPr marL="0" indent="0">
              <a:buNone/>
            </a:pPr>
            <a:endParaRPr lang="en-US"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147727045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Sections</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a:t>Section 1 – Understanding Psychometric Properties of Special Tests</a:t>
            </a:r>
          </a:p>
          <a:p>
            <a:pPr lvl="0"/>
            <a:r>
              <a:rPr lang="en-US" dirty="0"/>
              <a:t>Section 2 – Special Tests of the Shoulder</a:t>
            </a:r>
          </a:p>
          <a:p>
            <a:pPr lvl="0"/>
            <a:r>
              <a:rPr lang="en-US" dirty="0"/>
              <a:t>Section 3 – Understanding Clinical Prediction Rules</a:t>
            </a:r>
          </a:p>
          <a:p>
            <a:pPr lvl="0"/>
            <a:r>
              <a:rPr lang="en-US" dirty="0"/>
              <a:t>Section 4 – Clinical Prediction Rules of the Shoulder</a:t>
            </a:r>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88264051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3" presetClass="exit" presetSubtype="10" fill="hold" grpId="0" nodeType="withEffect">
                                  <p:stCondLst>
                                    <p:cond delay="0"/>
                                  </p:stCondLst>
                                  <p:childTnLst>
                                    <p:animEffect transition="out" filter="blinds(horizontal)">
                                      <p:cBhvr>
                                        <p:cTn id="16" dur="500"/>
                                        <p:tgtEl>
                                          <p:spTgt spid="5">
                                            <p:txEl>
                                              <p:pRg st="3" end="3"/>
                                            </p:txEl>
                                          </p:spTgt>
                                        </p:tgtEl>
                                      </p:cBhvr>
                                    </p:animEffect>
                                    <p:set>
                                      <p:cBhvr>
                                        <p:cTn id="17" dur="1" fill="hold">
                                          <p:stCondLst>
                                            <p:cond delay="499"/>
                                          </p:stCondLst>
                                        </p:cTn>
                                        <p:tgtEl>
                                          <p:spTgt spid="5">
                                            <p:txEl>
                                              <p:pRg st="3" end="3"/>
                                            </p:txEl>
                                          </p:spTgt>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5">
                                            <p:txEl>
                                              <p:pRg st="0" end="0"/>
                                            </p:txEl>
                                          </p:spTgt>
                                        </p:tgtEl>
                                      </p:cBhvr>
                                    </p:animEffect>
                                    <p:set>
                                      <p:cBhvr>
                                        <p:cTn id="20" dur="1" fill="hold">
                                          <p:stCondLst>
                                            <p:cond delay="499"/>
                                          </p:stCondLst>
                                        </p:cTn>
                                        <p:tgtEl>
                                          <p:spTgt spid="5">
                                            <p:txEl>
                                              <p:pRg st="0" end="0"/>
                                            </p:txEl>
                                          </p:spTgt>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5">
                                            <p:txEl>
                                              <p:pRg st="1" end="1"/>
                                            </p:txEl>
                                          </p:spTgt>
                                        </p:tgtEl>
                                      </p:cBhvr>
                                    </p:animEffect>
                                    <p:set>
                                      <p:cBhvr>
                                        <p:cTn id="23"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Clinical Prediction Rules (CPR)</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CPR’s - tools designed to aid clinicians in determining a diagnosis, prognosis, or likely response to an intervention</a:t>
            </a:r>
            <a:r>
              <a:rPr lang="en-US" baseline="30000" dirty="0" smtClean="0"/>
              <a:t>1</a:t>
            </a:r>
          </a:p>
          <a:p>
            <a:pPr lvl="0"/>
            <a:endParaRPr lang="en-US" baseline="30000" dirty="0" smtClean="0"/>
          </a:p>
          <a:p>
            <a:pPr lvl="0"/>
            <a:r>
              <a:rPr lang="en-US" dirty="0" smtClean="0"/>
              <a:t>CPR’s use statistically significant findings from the history, physical examination, and/or diagnostic tests to predict a condition or outcome of interest</a:t>
            </a:r>
            <a:r>
              <a:rPr lang="en-US" baseline="30000" dirty="0" smtClean="0"/>
              <a:t>1</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5791200"/>
            <a:ext cx="6858000" cy="677108"/>
          </a:xfrm>
          <a:prstGeom prst="rect">
            <a:avLst/>
          </a:prstGeom>
          <a:noFill/>
        </p:spPr>
        <p:txBody>
          <a:bodyPr wrap="square" rtlCol="0">
            <a:spAutoFit/>
          </a:bodyPr>
          <a:lstStyle/>
          <a:p>
            <a:r>
              <a:rPr lang="en-US" sz="1000" dirty="0"/>
              <a:t>Glynn PE, </a:t>
            </a:r>
            <a:r>
              <a:rPr lang="en-US" sz="1000" dirty="0" err="1"/>
              <a:t>Weisbach</a:t>
            </a:r>
            <a:r>
              <a:rPr lang="en-US" sz="1000" dirty="0"/>
              <a:t> PC. </a:t>
            </a:r>
            <a:r>
              <a:rPr lang="en-US" sz="1000" i="1" dirty="0"/>
              <a:t>Clinical Prediction Rules: A Physical Therapy Reference Manual</a:t>
            </a:r>
            <a:r>
              <a:rPr lang="en-US" sz="1000" dirty="0"/>
              <a:t>. Sudbury, MA: Jones and Bartlett Publishers; 2011.</a:t>
            </a:r>
          </a:p>
          <a:p>
            <a:endParaRPr lang="en-US" dirty="0"/>
          </a:p>
        </p:txBody>
      </p:sp>
    </p:spTree>
    <p:custDataLst>
      <p:tags r:id="rId1"/>
    </p:custDataLst>
    <p:extLst>
      <p:ext uri="{BB962C8B-B14F-4D97-AF65-F5344CB8AC3E}">
        <p14:creationId xmlns:p14="http://schemas.microsoft.com/office/powerpoint/2010/main" val="17595491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algn="ctr"/>
            <a:r>
              <a:rPr lang="en-US" sz="4000" dirty="0" smtClean="0"/>
              <a:t>Psychometrics - Reliability</a:t>
            </a:r>
            <a:endParaRPr lang="en-US" sz="4000" dirty="0"/>
          </a:p>
        </p:txBody>
      </p:sp>
      <p:sp>
        <p:nvSpPr>
          <p:cNvPr id="5" name="Content Placeholder 4"/>
          <p:cNvSpPr>
            <a:spLocks noGrp="1"/>
          </p:cNvSpPr>
          <p:nvPr>
            <p:ph idx="1"/>
            <p:custDataLst>
              <p:tags r:id="rId3"/>
            </p:custDataLst>
          </p:nvPr>
        </p:nvSpPr>
        <p:spPr/>
        <p:txBody>
          <a:bodyPr>
            <a:normAutofit/>
          </a:bodyPr>
          <a:lstStyle/>
          <a:p>
            <a:pPr lvl="0"/>
            <a:r>
              <a:rPr lang="en-US" dirty="0" smtClean="0"/>
              <a:t>Reliability can be measured using ICC</a:t>
            </a:r>
          </a:p>
          <a:p>
            <a:pPr lvl="0"/>
            <a:endParaRPr lang="en-US" dirty="0" smtClean="0"/>
          </a:p>
          <a:p>
            <a:pPr lvl="0"/>
            <a:r>
              <a:rPr lang="en-US" dirty="0" smtClean="0"/>
              <a:t>Most special tests have dichotomous outcomes in which reliability is best measured using Kappa</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5867400"/>
            <a:ext cx="6553200" cy="677108"/>
          </a:xfrm>
          <a:prstGeom prst="rect">
            <a:avLst/>
          </a:prstGeom>
          <a:noFill/>
        </p:spPr>
        <p:txBody>
          <a:bodyPr wrap="square" rtlCol="0">
            <a:spAutoFit/>
          </a:bodyPr>
          <a:lstStyle/>
          <a:p>
            <a:r>
              <a:rPr lang="en-US" sz="1000" dirty="0" smtClean="0"/>
              <a:t>1. </a:t>
            </a:r>
            <a:r>
              <a:rPr lang="en-US" sz="1000" dirty="0" err="1" smtClean="0"/>
              <a:t>Sim</a:t>
            </a:r>
            <a:r>
              <a:rPr lang="en-US" sz="1000" dirty="0" smtClean="0"/>
              <a:t> </a:t>
            </a:r>
            <a:r>
              <a:rPr lang="en-US" sz="1000" dirty="0"/>
              <a:t>J, Wright CC. The kappa statistic in reliability studies: use, interpretation, and sample size requirements. </a:t>
            </a:r>
            <a:r>
              <a:rPr lang="en-US" sz="1000" dirty="0" err="1"/>
              <a:t>Phys.Ther</a:t>
            </a:r>
            <a:r>
              <a:rPr lang="en-US" sz="1000" dirty="0"/>
              <a:t>., 2005, 85, 3, 257-268</a:t>
            </a:r>
          </a:p>
          <a:p>
            <a:endParaRPr lang="en-US" dirty="0"/>
          </a:p>
        </p:txBody>
      </p:sp>
    </p:spTree>
    <p:custDataLst>
      <p:tags r:id="rId1"/>
    </p:custDataLst>
    <p:extLst>
      <p:ext uri="{BB962C8B-B14F-4D97-AF65-F5344CB8AC3E}">
        <p14:creationId xmlns:p14="http://schemas.microsoft.com/office/powerpoint/2010/main" val="8912640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Clinical Prediction Rules (CPR)</a:t>
            </a:r>
            <a:endParaRPr lang="en-US" dirty="0"/>
          </a:p>
        </p:txBody>
      </p:sp>
      <p:sp>
        <p:nvSpPr>
          <p:cNvPr id="5" name="Content Placeholder 4"/>
          <p:cNvSpPr>
            <a:spLocks noGrp="1"/>
          </p:cNvSpPr>
          <p:nvPr>
            <p:ph idx="1"/>
            <p:custDataLst>
              <p:tags r:id="rId3"/>
            </p:custDataLst>
          </p:nvPr>
        </p:nvSpPr>
        <p:spPr/>
        <p:txBody>
          <a:bodyPr>
            <a:normAutofit fontScale="92500" lnSpcReduction="10000"/>
          </a:bodyPr>
          <a:lstStyle/>
          <a:p>
            <a:pPr lvl="0"/>
            <a:r>
              <a:rPr lang="en-US" dirty="0" smtClean="0"/>
              <a:t>Types of CPR’s</a:t>
            </a:r>
            <a:r>
              <a:rPr lang="en-US" baseline="30000" dirty="0" smtClean="0"/>
              <a:t>1</a:t>
            </a:r>
          </a:p>
          <a:p>
            <a:pPr lvl="0"/>
            <a:endParaRPr lang="en-US" baseline="30000" dirty="0" smtClean="0"/>
          </a:p>
          <a:p>
            <a:pPr marL="971550" lvl="1" indent="-514350">
              <a:buFont typeface="+mj-lt"/>
              <a:buAutoNum type="arabicPeriod"/>
            </a:pPr>
            <a:r>
              <a:rPr lang="en-US" dirty="0" smtClean="0"/>
              <a:t>Diagnostic – helps to determine the probability that a patient has a particular condition</a:t>
            </a:r>
          </a:p>
          <a:p>
            <a:pPr marL="971550" lvl="1" indent="-514350">
              <a:buFont typeface="+mj-lt"/>
              <a:buAutoNum type="arabicPeriod"/>
            </a:pPr>
            <a:r>
              <a:rPr lang="en-US" dirty="0" smtClean="0"/>
              <a:t>Prognostic – provides information about the likely outcome of patients with a specific condition</a:t>
            </a:r>
          </a:p>
          <a:p>
            <a:pPr marL="971550" lvl="1" indent="-514350">
              <a:buFont typeface="+mj-lt"/>
              <a:buAutoNum type="arabicPeriod"/>
            </a:pPr>
            <a:r>
              <a:rPr lang="en-US" dirty="0" smtClean="0"/>
              <a:t>Interventional – helps to determine which patients are likely to respond favorably            to an intervention</a:t>
            </a:r>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6019800"/>
            <a:ext cx="6858000" cy="677108"/>
          </a:xfrm>
          <a:prstGeom prst="rect">
            <a:avLst/>
          </a:prstGeom>
          <a:noFill/>
        </p:spPr>
        <p:txBody>
          <a:bodyPr wrap="square" rtlCol="0">
            <a:spAutoFit/>
          </a:bodyPr>
          <a:lstStyle/>
          <a:p>
            <a:r>
              <a:rPr lang="en-US" sz="1000" dirty="0" smtClean="0"/>
              <a:t>1. Glynn </a:t>
            </a:r>
            <a:r>
              <a:rPr lang="en-US" sz="1000" dirty="0"/>
              <a:t>PE, </a:t>
            </a:r>
            <a:r>
              <a:rPr lang="en-US" sz="1000" dirty="0" err="1"/>
              <a:t>Weisbach</a:t>
            </a:r>
            <a:r>
              <a:rPr lang="en-US" sz="1000" dirty="0"/>
              <a:t> PC. </a:t>
            </a:r>
            <a:r>
              <a:rPr lang="en-US" sz="1000" i="1" dirty="0"/>
              <a:t>Clinical Prediction Rules: A Physical Therapy Reference Manual</a:t>
            </a:r>
            <a:r>
              <a:rPr lang="en-US" sz="1000" dirty="0"/>
              <a:t>. Sudbury, MA: Jones and Bartlett Publishers; 2011.</a:t>
            </a:r>
          </a:p>
          <a:p>
            <a:endParaRPr lang="en-US" dirty="0"/>
          </a:p>
        </p:txBody>
      </p:sp>
    </p:spTree>
    <p:custDataLst>
      <p:tags r:id="rId1"/>
    </p:custDataLst>
    <p:extLst>
      <p:ext uri="{BB962C8B-B14F-4D97-AF65-F5344CB8AC3E}">
        <p14:creationId xmlns:p14="http://schemas.microsoft.com/office/powerpoint/2010/main" val="347929202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Clinical Prediction Rules (CPR)</a:t>
            </a:r>
            <a:endParaRPr lang="en-US" dirty="0"/>
          </a:p>
        </p:txBody>
      </p:sp>
      <p:sp>
        <p:nvSpPr>
          <p:cNvPr id="5" name="Content Placeholder 4"/>
          <p:cNvSpPr>
            <a:spLocks noGrp="1"/>
          </p:cNvSpPr>
          <p:nvPr>
            <p:ph idx="1"/>
            <p:custDataLst>
              <p:tags r:id="rId3"/>
            </p:custDataLst>
          </p:nvPr>
        </p:nvSpPr>
        <p:spPr/>
        <p:txBody>
          <a:bodyPr>
            <a:normAutofit fontScale="92500" lnSpcReduction="10000"/>
          </a:bodyPr>
          <a:lstStyle/>
          <a:p>
            <a:pPr lvl="0"/>
            <a:r>
              <a:rPr lang="en-US" dirty="0" smtClean="0"/>
              <a:t>When are CPR’s needed:</a:t>
            </a:r>
          </a:p>
          <a:p>
            <a:pPr lvl="0"/>
            <a:endParaRPr lang="en-US" dirty="0" smtClean="0"/>
          </a:p>
          <a:p>
            <a:pPr lvl="1"/>
            <a:r>
              <a:rPr lang="en-US" dirty="0" smtClean="0"/>
              <a:t>Highly prevalent conditions</a:t>
            </a:r>
          </a:p>
          <a:p>
            <a:pPr lvl="1"/>
            <a:endParaRPr lang="en-US" dirty="0" smtClean="0"/>
          </a:p>
          <a:p>
            <a:pPr lvl="1"/>
            <a:r>
              <a:rPr lang="en-US" dirty="0" smtClean="0"/>
              <a:t>Conditions with diagnostic uncertainty</a:t>
            </a:r>
          </a:p>
          <a:p>
            <a:pPr lvl="1"/>
            <a:endParaRPr lang="en-US" dirty="0" smtClean="0"/>
          </a:p>
          <a:p>
            <a:pPr lvl="1"/>
            <a:r>
              <a:rPr lang="en-US" dirty="0"/>
              <a:t>Conditions with d</a:t>
            </a:r>
            <a:r>
              <a:rPr lang="en-US" dirty="0" smtClean="0"/>
              <a:t>iagnostic heterogeneity</a:t>
            </a:r>
          </a:p>
          <a:p>
            <a:pPr lvl="1"/>
            <a:endParaRPr lang="en-US" dirty="0" smtClean="0"/>
          </a:p>
          <a:p>
            <a:pPr lvl="1"/>
            <a:r>
              <a:rPr lang="en-US" dirty="0"/>
              <a:t>Conditions </a:t>
            </a:r>
            <a:r>
              <a:rPr lang="en-US" dirty="0" smtClean="0"/>
              <a:t>with high practice variation</a:t>
            </a:r>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838200" y="6019800"/>
            <a:ext cx="6858000" cy="677108"/>
          </a:xfrm>
          <a:prstGeom prst="rect">
            <a:avLst/>
          </a:prstGeom>
          <a:noFill/>
        </p:spPr>
        <p:txBody>
          <a:bodyPr wrap="square" rtlCol="0">
            <a:spAutoFit/>
          </a:bodyPr>
          <a:lstStyle/>
          <a:p>
            <a:r>
              <a:rPr lang="en-US" sz="1000" dirty="0"/>
              <a:t>Glynn PE, </a:t>
            </a:r>
            <a:r>
              <a:rPr lang="en-US" sz="1000" dirty="0" err="1"/>
              <a:t>Weisbach</a:t>
            </a:r>
            <a:r>
              <a:rPr lang="en-US" sz="1000" dirty="0"/>
              <a:t> PC. </a:t>
            </a:r>
            <a:r>
              <a:rPr lang="en-US" sz="1000" i="1" dirty="0"/>
              <a:t>Clinical Prediction Rules: A Physical Therapy Reference Manual</a:t>
            </a:r>
            <a:r>
              <a:rPr lang="en-US" sz="1000" dirty="0"/>
              <a:t>. Sudbury, MA: Jones and Bartlett Publishers; 2011.</a:t>
            </a:r>
          </a:p>
          <a:p>
            <a:endParaRPr lang="en-US" dirty="0"/>
          </a:p>
        </p:txBody>
      </p:sp>
    </p:spTree>
    <p:custDataLst>
      <p:tags r:id="rId1"/>
    </p:custDataLst>
    <p:extLst>
      <p:ext uri="{BB962C8B-B14F-4D97-AF65-F5344CB8AC3E}">
        <p14:creationId xmlns:p14="http://schemas.microsoft.com/office/powerpoint/2010/main" val="32659427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 Development</a:t>
            </a:r>
            <a:endParaRPr lang="en-US" dirty="0"/>
          </a:p>
        </p:txBody>
      </p:sp>
      <p:sp>
        <p:nvSpPr>
          <p:cNvPr id="5" name="Content Placeholder 4"/>
          <p:cNvSpPr>
            <a:spLocks noGrp="1"/>
          </p:cNvSpPr>
          <p:nvPr>
            <p:ph idx="1"/>
            <p:custDataLst>
              <p:tags r:id="rId3"/>
            </p:custDataLst>
          </p:nvPr>
        </p:nvSpPr>
        <p:spPr/>
        <p:txBody>
          <a:bodyPr>
            <a:normAutofit fontScale="92500" lnSpcReduction="10000"/>
          </a:bodyPr>
          <a:lstStyle/>
          <a:p>
            <a:pPr lvl="0"/>
            <a:r>
              <a:rPr lang="en-US" dirty="0" smtClean="0"/>
              <a:t>Derivation</a:t>
            </a:r>
          </a:p>
          <a:p>
            <a:pPr lvl="1"/>
            <a:r>
              <a:rPr lang="en-US" dirty="0" smtClean="0"/>
              <a:t>Prospective cohort design is most common</a:t>
            </a:r>
          </a:p>
          <a:p>
            <a:pPr lvl="1"/>
            <a:r>
              <a:rPr lang="en-US" dirty="0" smtClean="0"/>
              <a:t>Steps:</a:t>
            </a:r>
          </a:p>
          <a:p>
            <a:pPr lvl="2"/>
            <a:r>
              <a:rPr lang="en-US" dirty="0" smtClean="0"/>
              <a:t>Find a specific patient population</a:t>
            </a:r>
          </a:p>
          <a:p>
            <a:pPr lvl="2"/>
            <a:r>
              <a:rPr lang="en-US" dirty="0" smtClean="0"/>
              <a:t>Define the outcome of interest</a:t>
            </a:r>
          </a:p>
          <a:p>
            <a:pPr lvl="2"/>
            <a:r>
              <a:rPr lang="en-US" dirty="0" smtClean="0"/>
              <a:t>Establish predictor variables</a:t>
            </a:r>
          </a:p>
          <a:p>
            <a:pPr lvl="2"/>
            <a:r>
              <a:rPr lang="en-US" dirty="0"/>
              <a:t>Use a reference standard to </a:t>
            </a:r>
            <a:r>
              <a:rPr lang="en-US" dirty="0" smtClean="0"/>
              <a:t>see if </a:t>
            </a:r>
            <a:r>
              <a:rPr lang="en-US" dirty="0"/>
              <a:t>they have the </a:t>
            </a:r>
            <a:r>
              <a:rPr lang="en-US" dirty="0" smtClean="0"/>
              <a:t>condition (diagnostic) or perform an intervention (interventional)</a:t>
            </a:r>
          </a:p>
          <a:p>
            <a:pPr lvl="2"/>
            <a:r>
              <a:rPr lang="en-US" dirty="0" smtClean="0"/>
              <a:t>Use statistics to determine what variables are most predictive</a:t>
            </a: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1841" y="5367868"/>
            <a:ext cx="1490132" cy="1490132"/>
          </a:xfrm>
          <a:prstGeom prst="rect">
            <a:avLst/>
          </a:prstGeom>
        </p:spPr>
      </p:pic>
      <p:sp>
        <p:nvSpPr>
          <p:cNvPr id="4" name="TextBox 3"/>
          <p:cNvSpPr txBox="1"/>
          <p:nvPr/>
        </p:nvSpPr>
        <p:spPr>
          <a:xfrm>
            <a:off x="838200" y="6019800"/>
            <a:ext cx="6858000" cy="677108"/>
          </a:xfrm>
          <a:prstGeom prst="rect">
            <a:avLst/>
          </a:prstGeom>
          <a:noFill/>
        </p:spPr>
        <p:txBody>
          <a:bodyPr wrap="square" rtlCol="0">
            <a:spAutoFit/>
          </a:bodyPr>
          <a:lstStyle/>
          <a:p>
            <a:r>
              <a:rPr lang="en-US" sz="1000" dirty="0"/>
              <a:t>Glynn PE, </a:t>
            </a:r>
            <a:r>
              <a:rPr lang="en-US" sz="1000" dirty="0" err="1"/>
              <a:t>Weisbach</a:t>
            </a:r>
            <a:r>
              <a:rPr lang="en-US" sz="1000" dirty="0"/>
              <a:t> PC. </a:t>
            </a:r>
            <a:r>
              <a:rPr lang="en-US" sz="1000" i="1" dirty="0"/>
              <a:t>Clinical Prediction Rules: A Physical Therapy Reference Manual</a:t>
            </a:r>
            <a:r>
              <a:rPr lang="en-US" sz="1000" dirty="0"/>
              <a:t>. Sudbury, MA: Jones and Bartlett Publishers; 2011.</a:t>
            </a:r>
          </a:p>
          <a:p>
            <a:endParaRPr lang="en-US" dirty="0"/>
          </a:p>
        </p:txBody>
      </p:sp>
    </p:spTree>
    <p:custDataLst>
      <p:tags r:id="rId1"/>
    </p:custDataLst>
    <p:extLst>
      <p:ext uri="{BB962C8B-B14F-4D97-AF65-F5344CB8AC3E}">
        <p14:creationId xmlns:p14="http://schemas.microsoft.com/office/powerpoint/2010/main" val="134663862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 Development</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Validation</a:t>
            </a:r>
          </a:p>
          <a:p>
            <a:pPr lvl="1"/>
            <a:r>
              <a:rPr lang="en-US" dirty="0" smtClean="0"/>
              <a:t>Purpose</a:t>
            </a:r>
          </a:p>
          <a:p>
            <a:pPr lvl="2"/>
            <a:r>
              <a:rPr lang="en-US" dirty="0"/>
              <a:t>Confirm that the original predictor variables are not due to chance or study design</a:t>
            </a:r>
          </a:p>
          <a:p>
            <a:pPr lvl="2"/>
            <a:r>
              <a:rPr lang="en-US" dirty="0"/>
              <a:t>Confirm that the predictor variables are not specific to the </a:t>
            </a:r>
            <a:r>
              <a:rPr lang="en-US" dirty="0" smtClean="0"/>
              <a:t>narrow population </a:t>
            </a:r>
            <a:r>
              <a:rPr lang="en-US" dirty="0"/>
              <a:t>used in the derivation </a:t>
            </a:r>
            <a:r>
              <a:rPr lang="en-US" dirty="0" smtClean="0"/>
              <a:t>study (generalizable) </a:t>
            </a:r>
          </a:p>
          <a:p>
            <a:pPr lvl="1"/>
            <a:r>
              <a:rPr lang="en-US" dirty="0" smtClean="0"/>
              <a:t>This often requires new therapists, subjects, and a different setting</a:t>
            </a:r>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762000" y="5867400"/>
            <a:ext cx="7162800" cy="1292662"/>
          </a:xfrm>
          <a:prstGeom prst="rect">
            <a:avLst/>
          </a:prstGeom>
          <a:noFill/>
        </p:spPr>
        <p:txBody>
          <a:bodyPr wrap="square" rtlCol="0">
            <a:spAutoFit/>
          </a:bodyPr>
          <a:lstStyle/>
          <a:p>
            <a:pPr marL="228600" indent="-228600">
              <a:buAutoNum type="arabicPeriod"/>
            </a:pPr>
            <a:r>
              <a:rPr lang="en-US" sz="1000" dirty="0" smtClean="0">
                <a:latin typeface="Verdana"/>
                <a:cs typeface="Verdana"/>
              </a:rPr>
              <a:t>Glynn </a:t>
            </a:r>
            <a:r>
              <a:rPr lang="en-US" sz="1000" dirty="0">
                <a:latin typeface="Verdana"/>
                <a:cs typeface="Verdana"/>
              </a:rPr>
              <a:t>PE, </a:t>
            </a:r>
            <a:r>
              <a:rPr lang="en-US" sz="1000" dirty="0" err="1">
                <a:latin typeface="Verdana"/>
                <a:cs typeface="Verdana"/>
              </a:rPr>
              <a:t>Weisbach</a:t>
            </a:r>
            <a:r>
              <a:rPr lang="en-US" sz="1000" dirty="0">
                <a:latin typeface="Verdana"/>
                <a:cs typeface="Verdana"/>
              </a:rPr>
              <a:t> PC. </a:t>
            </a:r>
            <a:r>
              <a:rPr lang="en-US" sz="1000" i="1" dirty="0">
                <a:latin typeface="Verdana"/>
                <a:cs typeface="Verdana"/>
              </a:rPr>
              <a:t>Clinical Prediction Rules: A Physical Therapy Reference Manual</a:t>
            </a:r>
            <a:r>
              <a:rPr lang="en-US" sz="1000" dirty="0">
                <a:latin typeface="Verdana"/>
                <a:cs typeface="Verdana"/>
              </a:rPr>
              <a:t>. Sudbury, MA: Jones and Bartlett Publishers; 2011</a:t>
            </a:r>
            <a:r>
              <a:rPr lang="en-US" sz="1000" dirty="0" smtClean="0">
                <a:latin typeface="Verdana"/>
                <a:cs typeface="Verdana"/>
              </a:rPr>
              <a:t>.</a:t>
            </a:r>
          </a:p>
          <a:p>
            <a:pPr marL="228600" indent="-228600">
              <a:buAutoNum type="arabicPeriod"/>
            </a:pPr>
            <a:endParaRPr lang="en-US" sz="1000" dirty="0">
              <a:latin typeface="Verdana"/>
              <a:cs typeface="Verdana"/>
            </a:endParaRPr>
          </a:p>
          <a:p>
            <a:pPr marL="228600" indent="-228600">
              <a:buAutoNum type="arabicPeriod"/>
            </a:pPr>
            <a:r>
              <a:rPr lang="en-US" sz="1000" dirty="0" err="1" smtClean="0">
                <a:latin typeface="Verdana"/>
                <a:cs typeface="Verdana"/>
              </a:rPr>
              <a:t>McGinn</a:t>
            </a:r>
            <a:r>
              <a:rPr lang="en-US" sz="1000" dirty="0">
                <a:latin typeface="Verdana"/>
                <a:cs typeface="Verdana"/>
              </a:rPr>
              <a:t>, T. G., et al. "Users' Guides to the Medical Literature: XXII: How to use Articles about Clinical Decision Rules. Evidence-Based Medicine Working Group." </a:t>
            </a:r>
            <a:r>
              <a:rPr lang="en-US" sz="1000" i="1" dirty="0">
                <a:latin typeface="Verdana"/>
                <a:cs typeface="Verdana"/>
              </a:rPr>
              <a:t>JAMA : the journal of the American Medical Association</a:t>
            </a:r>
            <a:r>
              <a:rPr lang="en-US" sz="1000" dirty="0">
                <a:latin typeface="Verdana"/>
                <a:cs typeface="Verdana"/>
              </a:rPr>
              <a:t> 284.1 (2000): 79-84. Web. </a:t>
            </a:r>
          </a:p>
          <a:p>
            <a:endParaRPr lang="en-US" dirty="0"/>
          </a:p>
        </p:txBody>
      </p:sp>
    </p:spTree>
    <p:custDataLst>
      <p:tags r:id="rId1"/>
    </p:custDataLst>
    <p:extLst>
      <p:ext uri="{BB962C8B-B14F-4D97-AF65-F5344CB8AC3E}">
        <p14:creationId xmlns:p14="http://schemas.microsoft.com/office/powerpoint/2010/main" val="340391878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 Development</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Impact Analysis</a:t>
            </a:r>
          </a:p>
          <a:p>
            <a:pPr lvl="1"/>
            <a:r>
              <a:rPr lang="en-US" dirty="0" smtClean="0"/>
              <a:t>Determines the impact of the CPR on clinical practice</a:t>
            </a:r>
          </a:p>
          <a:p>
            <a:pPr lvl="2"/>
            <a:r>
              <a:rPr lang="en-US" dirty="0" smtClean="0"/>
              <a:t>Random control trials are most useful, with randomization among multiple study sites</a:t>
            </a:r>
          </a:p>
          <a:p>
            <a:pPr lvl="2"/>
            <a:r>
              <a:rPr lang="en-US" dirty="0" smtClean="0"/>
              <a:t>Helps to determine CPR accuracy with and without real life modifications</a:t>
            </a:r>
          </a:p>
          <a:p>
            <a:pPr lvl="2"/>
            <a:r>
              <a:rPr lang="en-US" dirty="0" smtClean="0"/>
              <a:t>Helps to determine large scale safety and efficiency of use</a:t>
            </a:r>
          </a:p>
          <a:p>
            <a:pPr lvl="2"/>
            <a:endParaRPr lang="en-US" dirty="0" smtClean="0"/>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762000" y="5867400"/>
            <a:ext cx="7162800" cy="1292662"/>
          </a:xfrm>
          <a:prstGeom prst="rect">
            <a:avLst/>
          </a:prstGeom>
          <a:noFill/>
        </p:spPr>
        <p:txBody>
          <a:bodyPr wrap="square" rtlCol="0">
            <a:spAutoFit/>
          </a:bodyPr>
          <a:lstStyle/>
          <a:p>
            <a:pPr marL="228600" indent="-228600">
              <a:buAutoNum type="arabicPeriod"/>
            </a:pPr>
            <a:r>
              <a:rPr lang="en-US" sz="1000" dirty="0" smtClean="0">
                <a:latin typeface="Verdana"/>
                <a:cs typeface="Verdana"/>
              </a:rPr>
              <a:t>Glynn </a:t>
            </a:r>
            <a:r>
              <a:rPr lang="en-US" sz="1000" dirty="0">
                <a:latin typeface="Verdana"/>
                <a:cs typeface="Verdana"/>
              </a:rPr>
              <a:t>PE, </a:t>
            </a:r>
            <a:r>
              <a:rPr lang="en-US" sz="1000" dirty="0" err="1">
                <a:latin typeface="Verdana"/>
                <a:cs typeface="Verdana"/>
              </a:rPr>
              <a:t>Weisbach</a:t>
            </a:r>
            <a:r>
              <a:rPr lang="en-US" sz="1000" dirty="0">
                <a:latin typeface="Verdana"/>
                <a:cs typeface="Verdana"/>
              </a:rPr>
              <a:t> PC. </a:t>
            </a:r>
            <a:r>
              <a:rPr lang="en-US" sz="1000" i="1" dirty="0">
                <a:latin typeface="Verdana"/>
                <a:cs typeface="Verdana"/>
              </a:rPr>
              <a:t>Clinical Prediction Rules: A Physical Therapy Reference Manual</a:t>
            </a:r>
            <a:r>
              <a:rPr lang="en-US" sz="1000" dirty="0">
                <a:latin typeface="Verdana"/>
                <a:cs typeface="Verdana"/>
              </a:rPr>
              <a:t>. Sudbury, MA: Jones and Bartlett Publishers; 2011</a:t>
            </a:r>
            <a:r>
              <a:rPr lang="en-US" sz="1000" dirty="0" smtClean="0">
                <a:latin typeface="Verdana"/>
                <a:cs typeface="Verdana"/>
              </a:rPr>
              <a:t>.</a:t>
            </a:r>
          </a:p>
          <a:p>
            <a:pPr marL="228600" indent="-228600">
              <a:buAutoNum type="arabicPeriod"/>
            </a:pPr>
            <a:endParaRPr lang="en-US" sz="1000" dirty="0">
              <a:latin typeface="Verdana"/>
              <a:cs typeface="Verdana"/>
            </a:endParaRPr>
          </a:p>
          <a:p>
            <a:pPr marL="228600" indent="-228600">
              <a:buAutoNum type="arabicPeriod"/>
            </a:pPr>
            <a:r>
              <a:rPr lang="en-US" sz="1000" dirty="0" err="1" smtClean="0">
                <a:latin typeface="Verdana"/>
                <a:cs typeface="Verdana"/>
              </a:rPr>
              <a:t>McGinn</a:t>
            </a:r>
            <a:r>
              <a:rPr lang="en-US" sz="1000" dirty="0">
                <a:latin typeface="Verdana"/>
                <a:cs typeface="Verdana"/>
              </a:rPr>
              <a:t>, T. G., et al. "Users' Guides to the Medical Literature: XXII: How to use Articles about Clinical Decision Rules. Evidence-Based Medicine Working Group." </a:t>
            </a:r>
            <a:r>
              <a:rPr lang="en-US" sz="1000" i="1" dirty="0">
                <a:latin typeface="Verdana"/>
                <a:cs typeface="Verdana"/>
              </a:rPr>
              <a:t>JAMA : the journal of the American Medical Association</a:t>
            </a:r>
            <a:r>
              <a:rPr lang="en-US" sz="1000" dirty="0">
                <a:latin typeface="Verdana"/>
                <a:cs typeface="Verdana"/>
              </a:rPr>
              <a:t> 284.1 (2000): 79-84. Web. </a:t>
            </a:r>
          </a:p>
          <a:p>
            <a:endParaRPr lang="en-US" dirty="0"/>
          </a:p>
        </p:txBody>
      </p:sp>
    </p:spTree>
    <p:custDataLst>
      <p:tags r:id="rId1"/>
    </p:custDataLst>
    <p:extLst>
      <p:ext uri="{BB962C8B-B14F-4D97-AF65-F5344CB8AC3E}">
        <p14:creationId xmlns:p14="http://schemas.microsoft.com/office/powerpoint/2010/main" val="83004928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 Development</a:t>
            </a:r>
            <a:endParaRPr lang="en-US" dirty="0"/>
          </a:p>
        </p:txBody>
      </p:sp>
      <p:sp>
        <p:nvSpPr>
          <p:cNvPr id="5" name="Content Placeholder 4"/>
          <p:cNvSpPr>
            <a:spLocks noGrp="1"/>
          </p:cNvSpPr>
          <p:nvPr>
            <p:ph idx="1"/>
            <p:custDataLst>
              <p:tags r:id="rId3"/>
            </p:custDataLst>
          </p:nvPr>
        </p:nvSpPr>
        <p:spPr/>
        <p:txBody>
          <a:bodyPr>
            <a:normAutofit fontScale="92500" lnSpcReduction="10000"/>
          </a:bodyPr>
          <a:lstStyle/>
          <a:p>
            <a:pPr lvl="0"/>
            <a:r>
              <a:rPr lang="en-US" dirty="0" smtClean="0"/>
              <a:t>Strategies for improving CPR’s in PT</a:t>
            </a:r>
          </a:p>
          <a:p>
            <a:pPr lvl="1"/>
            <a:r>
              <a:rPr lang="en-US" dirty="0" smtClean="0"/>
              <a:t>Studies need 10-15 subjects per evaluated variable</a:t>
            </a:r>
          </a:p>
          <a:p>
            <a:pPr lvl="1"/>
            <a:r>
              <a:rPr lang="en-US" dirty="0" smtClean="0"/>
              <a:t>Examine a large number of variables to make sure that all factors are analyzed </a:t>
            </a:r>
          </a:p>
          <a:p>
            <a:pPr lvl="1"/>
            <a:r>
              <a:rPr lang="en-US" dirty="0" smtClean="0"/>
              <a:t>Make sure that the clinicians administering/gathering the predictive variables are blinded</a:t>
            </a:r>
          </a:p>
          <a:p>
            <a:pPr lvl="1"/>
            <a:r>
              <a:rPr lang="en-US" dirty="0" smtClean="0"/>
              <a:t>Use quality outcome measures</a:t>
            </a:r>
          </a:p>
          <a:p>
            <a:pPr lvl="1"/>
            <a:r>
              <a:rPr lang="en-US" dirty="0" smtClean="0"/>
              <a:t>Conduct validation and impact analysis       studies</a:t>
            </a:r>
          </a:p>
          <a:p>
            <a:pPr lvl="1"/>
            <a:endParaRPr lang="en-US" dirty="0" smtClean="0"/>
          </a:p>
          <a:p>
            <a:pPr lvl="1"/>
            <a:endParaRPr lang="en-US" dirty="0" smtClean="0"/>
          </a:p>
          <a:p>
            <a:pPr lvl="2"/>
            <a:endParaRPr lang="en-US" dirty="0" smtClean="0"/>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762000" y="5867400"/>
            <a:ext cx="7162800" cy="553998"/>
          </a:xfrm>
          <a:prstGeom prst="rect">
            <a:avLst/>
          </a:prstGeom>
          <a:noFill/>
        </p:spPr>
        <p:txBody>
          <a:bodyPr wrap="square" rtlCol="0">
            <a:spAutoFit/>
          </a:bodyPr>
          <a:lstStyle/>
          <a:p>
            <a:pPr marL="228600" indent="-228600">
              <a:buAutoNum type="arabicPeriod"/>
            </a:pPr>
            <a:r>
              <a:rPr lang="en-US" sz="1000" dirty="0" smtClean="0">
                <a:latin typeface="Verdana"/>
                <a:cs typeface="Verdana"/>
              </a:rPr>
              <a:t>Glynn </a:t>
            </a:r>
            <a:r>
              <a:rPr lang="en-US" sz="1000" dirty="0">
                <a:latin typeface="Verdana"/>
                <a:cs typeface="Verdana"/>
              </a:rPr>
              <a:t>PE, </a:t>
            </a:r>
            <a:r>
              <a:rPr lang="en-US" sz="1000" dirty="0" err="1">
                <a:latin typeface="Verdana"/>
                <a:cs typeface="Verdana"/>
              </a:rPr>
              <a:t>Weisbach</a:t>
            </a:r>
            <a:r>
              <a:rPr lang="en-US" sz="1000" dirty="0">
                <a:latin typeface="Verdana"/>
                <a:cs typeface="Verdana"/>
              </a:rPr>
              <a:t> PC. </a:t>
            </a:r>
            <a:r>
              <a:rPr lang="en-US" sz="1000" i="1" dirty="0">
                <a:latin typeface="Verdana"/>
                <a:cs typeface="Verdana"/>
              </a:rPr>
              <a:t>Clinical Prediction Rules: A Physical Therapy Reference Manual</a:t>
            </a:r>
            <a:r>
              <a:rPr lang="en-US" sz="1000" dirty="0">
                <a:latin typeface="Verdana"/>
                <a:cs typeface="Verdana"/>
              </a:rPr>
              <a:t>. Sudbury, MA: Jones and Bartlett Publishers; 2011</a:t>
            </a:r>
            <a:r>
              <a:rPr lang="en-US" sz="1000" dirty="0" smtClean="0">
                <a:latin typeface="Verdana"/>
                <a:cs typeface="Verdana"/>
              </a:rPr>
              <a:t>.</a:t>
            </a:r>
          </a:p>
          <a:p>
            <a:pPr marL="228600" indent="-228600">
              <a:buAutoNum type="arabicPeriod"/>
            </a:pPr>
            <a:endParaRPr lang="en-US" sz="1000" dirty="0">
              <a:latin typeface="Verdana"/>
              <a:cs typeface="Verdana"/>
            </a:endParaRPr>
          </a:p>
        </p:txBody>
      </p:sp>
    </p:spTree>
    <p:custDataLst>
      <p:tags r:id="rId1"/>
    </p:custDataLst>
    <p:extLst>
      <p:ext uri="{BB962C8B-B14F-4D97-AF65-F5344CB8AC3E}">
        <p14:creationId xmlns:p14="http://schemas.microsoft.com/office/powerpoint/2010/main" val="149017428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 Evaluation</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Grading Scale</a:t>
            </a:r>
          </a:p>
          <a:p>
            <a:pPr lvl="1"/>
            <a:r>
              <a:rPr lang="en-US" dirty="0" smtClean="0"/>
              <a:t>Level I</a:t>
            </a:r>
          </a:p>
          <a:p>
            <a:pPr lvl="2"/>
            <a:r>
              <a:rPr lang="en-US" dirty="0" smtClean="0"/>
              <a:t>CPR’s that have been implemented on a large scale </a:t>
            </a:r>
            <a:r>
              <a:rPr lang="en-US" smtClean="0"/>
              <a:t>and affect </a:t>
            </a:r>
            <a:r>
              <a:rPr lang="en-US" dirty="0" smtClean="0"/>
              <a:t>the quality/economy of care</a:t>
            </a:r>
          </a:p>
          <a:p>
            <a:pPr lvl="2"/>
            <a:endParaRPr lang="en-US" dirty="0" smtClean="0"/>
          </a:p>
          <a:p>
            <a:pPr lvl="1"/>
            <a:r>
              <a:rPr lang="en-US" dirty="0" smtClean="0"/>
              <a:t>Level II </a:t>
            </a:r>
          </a:p>
          <a:p>
            <a:pPr lvl="2"/>
            <a:r>
              <a:rPr lang="en-US" dirty="0" smtClean="0"/>
              <a:t>CPR’s that have been validated in broad patient populations</a:t>
            </a:r>
          </a:p>
          <a:p>
            <a:pPr lvl="1"/>
            <a:endParaRPr lang="en-US" dirty="0" smtClean="0"/>
          </a:p>
          <a:p>
            <a:pPr lvl="1"/>
            <a:endParaRPr lang="en-US" dirty="0" smtClean="0"/>
          </a:p>
          <a:p>
            <a:pPr lvl="2"/>
            <a:endParaRPr lang="en-US" dirty="0" smtClean="0"/>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762000" y="5867400"/>
            <a:ext cx="7162800" cy="1169551"/>
          </a:xfrm>
          <a:prstGeom prst="rect">
            <a:avLst/>
          </a:prstGeom>
          <a:noFill/>
        </p:spPr>
        <p:txBody>
          <a:bodyPr wrap="square" rtlCol="0">
            <a:spAutoFit/>
          </a:bodyPr>
          <a:lstStyle/>
          <a:p>
            <a:pPr marL="228600" indent="-228600">
              <a:buAutoNum type="arabicPeriod"/>
            </a:pPr>
            <a:r>
              <a:rPr lang="en-US" sz="1000" dirty="0">
                <a:latin typeface="Verdana"/>
                <a:cs typeface="Verdana"/>
              </a:rPr>
              <a:t>Glynn PE, </a:t>
            </a:r>
            <a:r>
              <a:rPr lang="en-US" sz="1000" dirty="0" err="1">
                <a:latin typeface="Verdana"/>
                <a:cs typeface="Verdana"/>
              </a:rPr>
              <a:t>Weisbach</a:t>
            </a:r>
            <a:r>
              <a:rPr lang="en-US" sz="1000" dirty="0">
                <a:latin typeface="Verdana"/>
                <a:cs typeface="Verdana"/>
              </a:rPr>
              <a:t> PC. </a:t>
            </a:r>
            <a:r>
              <a:rPr lang="en-US" sz="1000" i="1" dirty="0">
                <a:latin typeface="Verdana"/>
                <a:cs typeface="Verdana"/>
              </a:rPr>
              <a:t>Clinical Prediction Rules: A Physical Therapy Reference Manual</a:t>
            </a:r>
            <a:r>
              <a:rPr lang="en-US" sz="1000" dirty="0">
                <a:latin typeface="Verdana"/>
                <a:cs typeface="Verdana"/>
              </a:rPr>
              <a:t>. Sudbury, MA: Jones and Bartlett Publishers; 2011.</a:t>
            </a:r>
          </a:p>
          <a:p>
            <a:pPr marL="228600" indent="-228600">
              <a:buAutoNum type="arabicPeriod"/>
            </a:pPr>
            <a:endParaRPr lang="en-US" sz="1000" dirty="0">
              <a:latin typeface="Verdana"/>
              <a:cs typeface="Verdana"/>
            </a:endParaRPr>
          </a:p>
          <a:p>
            <a:pPr marL="228600" indent="-228600">
              <a:buAutoNum type="arabicPeriod"/>
            </a:pPr>
            <a:r>
              <a:rPr lang="en-US" sz="1000" dirty="0" err="1">
                <a:latin typeface="Verdana"/>
                <a:cs typeface="Verdana"/>
              </a:rPr>
              <a:t>McGinn</a:t>
            </a:r>
            <a:r>
              <a:rPr lang="en-US" sz="1000" dirty="0">
                <a:latin typeface="Verdana"/>
                <a:cs typeface="Verdana"/>
              </a:rPr>
              <a:t>, T. G., et al. "Users' Guides to the Medical Literature: XXII: How to use Articles about Clinical Decision Rules. Evidence-Based Medicine Working Group." </a:t>
            </a:r>
            <a:r>
              <a:rPr lang="en-US" sz="1000" i="1" dirty="0">
                <a:latin typeface="Verdana"/>
                <a:cs typeface="Verdana"/>
              </a:rPr>
              <a:t>JAMA : the journal of the American Medical Association</a:t>
            </a:r>
            <a:r>
              <a:rPr lang="en-US" sz="1000" dirty="0">
                <a:latin typeface="Verdana"/>
                <a:cs typeface="Verdana"/>
              </a:rPr>
              <a:t> 284.1 (2000): 79-84. Web. </a:t>
            </a:r>
          </a:p>
          <a:p>
            <a:pPr marL="228600" indent="-228600">
              <a:buAutoNum type="arabicPeriod"/>
            </a:pPr>
            <a:endParaRPr lang="en-US" sz="1000" dirty="0">
              <a:latin typeface="Verdana"/>
              <a:cs typeface="Verdana"/>
            </a:endParaRPr>
          </a:p>
        </p:txBody>
      </p:sp>
    </p:spTree>
    <p:custDataLst>
      <p:tags r:id="rId1"/>
    </p:custDataLst>
    <p:extLst>
      <p:ext uri="{BB962C8B-B14F-4D97-AF65-F5344CB8AC3E}">
        <p14:creationId xmlns:p14="http://schemas.microsoft.com/office/powerpoint/2010/main" val="8356850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 Evaluation</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Grading Scale</a:t>
            </a:r>
          </a:p>
          <a:p>
            <a:pPr lvl="1"/>
            <a:r>
              <a:rPr lang="en-US" dirty="0" smtClean="0"/>
              <a:t>Level III </a:t>
            </a:r>
          </a:p>
          <a:p>
            <a:pPr lvl="2"/>
            <a:r>
              <a:rPr lang="en-US" dirty="0" smtClean="0"/>
              <a:t>CPR’s </a:t>
            </a:r>
            <a:r>
              <a:rPr lang="en-US" dirty="0"/>
              <a:t>that have been validated in specific patient </a:t>
            </a:r>
            <a:r>
              <a:rPr lang="en-US" dirty="0" smtClean="0"/>
              <a:t>populations</a:t>
            </a:r>
          </a:p>
          <a:p>
            <a:pPr lvl="2"/>
            <a:endParaRPr lang="en-US" dirty="0" smtClean="0"/>
          </a:p>
          <a:p>
            <a:pPr lvl="1"/>
            <a:r>
              <a:rPr lang="en-US" dirty="0" smtClean="0"/>
              <a:t>Level </a:t>
            </a:r>
            <a:r>
              <a:rPr lang="en-US" dirty="0"/>
              <a:t>IV </a:t>
            </a:r>
          </a:p>
          <a:p>
            <a:pPr lvl="2"/>
            <a:r>
              <a:rPr lang="en-US" dirty="0" smtClean="0"/>
              <a:t>CPR’s </a:t>
            </a:r>
            <a:r>
              <a:rPr lang="en-US" dirty="0"/>
              <a:t>that have been derived but have not been validated</a:t>
            </a:r>
          </a:p>
          <a:p>
            <a:pPr lvl="1"/>
            <a:endParaRPr lang="en-US" dirty="0" smtClean="0"/>
          </a:p>
          <a:p>
            <a:pPr lvl="1"/>
            <a:endParaRPr lang="en-US" dirty="0" smtClean="0"/>
          </a:p>
          <a:p>
            <a:pPr lvl="2"/>
            <a:endParaRPr lang="en-US" dirty="0" smtClean="0"/>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4" name="TextBox 3"/>
          <p:cNvSpPr txBox="1"/>
          <p:nvPr/>
        </p:nvSpPr>
        <p:spPr>
          <a:xfrm>
            <a:off x="762000" y="5867400"/>
            <a:ext cx="7162800" cy="1169551"/>
          </a:xfrm>
          <a:prstGeom prst="rect">
            <a:avLst/>
          </a:prstGeom>
          <a:noFill/>
        </p:spPr>
        <p:txBody>
          <a:bodyPr wrap="square" rtlCol="0">
            <a:spAutoFit/>
          </a:bodyPr>
          <a:lstStyle/>
          <a:p>
            <a:pPr marL="228600" indent="-228600">
              <a:buAutoNum type="arabicPeriod"/>
            </a:pPr>
            <a:r>
              <a:rPr lang="en-US" sz="1000" dirty="0">
                <a:latin typeface="Verdana"/>
                <a:cs typeface="Verdana"/>
              </a:rPr>
              <a:t>Glynn PE, </a:t>
            </a:r>
            <a:r>
              <a:rPr lang="en-US" sz="1000" dirty="0" err="1">
                <a:latin typeface="Verdana"/>
                <a:cs typeface="Verdana"/>
              </a:rPr>
              <a:t>Weisbach</a:t>
            </a:r>
            <a:r>
              <a:rPr lang="en-US" sz="1000" dirty="0">
                <a:latin typeface="Verdana"/>
                <a:cs typeface="Verdana"/>
              </a:rPr>
              <a:t> PC. </a:t>
            </a:r>
            <a:r>
              <a:rPr lang="en-US" sz="1000" i="1" dirty="0">
                <a:latin typeface="Verdana"/>
                <a:cs typeface="Verdana"/>
              </a:rPr>
              <a:t>Clinical Prediction Rules: A Physical Therapy Reference Manual</a:t>
            </a:r>
            <a:r>
              <a:rPr lang="en-US" sz="1000" dirty="0">
                <a:latin typeface="Verdana"/>
                <a:cs typeface="Verdana"/>
              </a:rPr>
              <a:t>. Sudbury, MA: Jones and Bartlett Publishers; 2011.</a:t>
            </a:r>
          </a:p>
          <a:p>
            <a:pPr marL="228600" indent="-228600">
              <a:buAutoNum type="arabicPeriod"/>
            </a:pPr>
            <a:endParaRPr lang="en-US" sz="1000" dirty="0">
              <a:latin typeface="Verdana"/>
              <a:cs typeface="Verdana"/>
            </a:endParaRPr>
          </a:p>
          <a:p>
            <a:pPr marL="228600" indent="-228600">
              <a:buAutoNum type="arabicPeriod"/>
            </a:pPr>
            <a:r>
              <a:rPr lang="en-US" sz="1000" dirty="0" err="1">
                <a:latin typeface="Verdana"/>
                <a:cs typeface="Verdana"/>
              </a:rPr>
              <a:t>McGinn</a:t>
            </a:r>
            <a:r>
              <a:rPr lang="en-US" sz="1000" dirty="0">
                <a:latin typeface="Verdana"/>
                <a:cs typeface="Verdana"/>
              </a:rPr>
              <a:t>, T. G., et al. "Users' Guides to the Medical Literature: XXII: How to use Articles about Clinical Decision Rules. Evidence-Based Medicine Working Group." </a:t>
            </a:r>
            <a:r>
              <a:rPr lang="en-US" sz="1000" i="1" dirty="0">
                <a:latin typeface="Verdana"/>
                <a:cs typeface="Verdana"/>
              </a:rPr>
              <a:t>JAMA : the journal of the American Medical Association</a:t>
            </a:r>
            <a:r>
              <a:rPr lang="en-US" sz="1000" dirty="0">
                <a:latin typeface="Verdana"/>
                <a:cs typeface="Verdana"/>
              </a:rPr>
              <a:t> 284.1 (2000): 79-84. Web. </a:t>
            </a:r>
          </a:p>
          <a:p>
            <a:pPr marL="228600" indent="-228600">
              <a:buAutoNum type="arabicPeriod"/>
            </a:pPr>
            <a:endParaRPr lang="en-US" sz="1000" dirty="0">
              <a:latin typeface="Verdana"/>
              <a:cs typeface="Verdana"/>
            </a:endParaRPr>
          </a:p>
        </p:txBody>
      </p:sp>
    </p:spTree>
    <p:custDataLst>
      <p:tags r:id="rId1"/>
    </p:custDataLst>
    <p:extLst>
      <p:ext uri="{BB962C8B-B14F-4D97-AF65-F5344CB8AC3E}">
        <p14:creationId xmlns:p14="http://schemas.microsoft.com/office/powerpoint/2010/main" val="35261099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Sections</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a:t>Section 1 – Understanding Psychometric Properties of Special Tests</a:t>
            </a:r>
          </a:p>
          <a:p>
            <a:pPr lvl="0"/>
            <a:r>
              <a:rPr lang="en-US" dirty="0"/>
              <a:t>Section 2 – Special Tests of the Shoulder</a:t>
            </a:r>
          </a:p>
          <a:p>
            <a:pPr lvl="0"/>
            <a:r>
              <a:rPr lang="en-US" dirty="0"/>
              <a:t>Section 3 – Understanding Clinical Prediction Rules</a:t>
            </a:r>
          </a:p>
          <a:p>
            <a:pPr lvl="0"/>
            <a:r>
              <a:rPr lang="en-US" dirty="0"/>
              <a:t>Section 4 – Clinical Prediction Rules of the Shoulder</a:t>
            </a:r>
          </a:p>
          <a:p>
            <a:pPr lvl="0"/>
            <a:endParaRPr lang="en-US" dirty="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413777468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3" presetClass="exit" presetSubtype="10" fill="hold" nodeType="withEffect">
                                  <p:stCondLst>
                                    <p:cond delay="0"/>
                                  </p:stCondLst>
                                  <p:childTnLst>
                                    <p:animEffect transition="out" filter="blinds(horizontal)">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5">
                                            <p:txEl>
                                              <p:pRg st="1" end="1"/>
                                            </p:txEl>
                                          </p:spTgt>
                                        </p:tgtEl>
                                      </p:cBhvr>
                                    </p:animEffect>
                                    <p:set>
                                      <p:cBhvr>
                                        <p:cTn id="20" dur="1" fill="hold">
                                          <p:stCondLst>
                                            <p:cond delay="499"/>
                                          </p:stCondLst>
                                        </p:cTn>
                                        <p:tgtEl>
                                          <p:spTgt spid="5">
                                            <p:txEl>
                                              <p:pRg st="1" end="1"/>
                                            </p:txEl>
                                          </p:spTgt>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5">
                                            <p:txEl>
                                              <p:pRg st="2" end="2"/>
                                            </p:txEl>
                                          </p:spTgt>
                                        </p:tgtEl>
                                      </p:cBhvr>
                                    </p:animEffect>
                                    <p:set>
                                      <p:cBhvr>
                                        <p:cTn id="23"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of the Shoulder</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Impingement</a:t>
            </a:r>
          </a:p>
          <a:p>
            <a:pPr lvl="0"/>
            <a:r>
              <a:rPr lang="en-US" dirty="0" smtClean="0"/>
              <a:t>Rotator Cuff Tear</a:t>
            </a:r>
          </a:p>
          <a:p>
            <a:pPr lvl="0"/>
            <a:r>
              <a:rPr lang="en-US" dirty="0" smtClean="0"/>
              <a:t>Instability </a:t>
            </a:r>
          </a:p>
          <a:p>
            <a:pPr lvl="0"/>
            <a:r>
              <a:rPr lang="en-US" dirty="0" err="1" smtClean="0"/>
              <a:t>Labral</a:t>
            </a:r>
            <a:r>
              <a:rPr lang="en-US" dirty="0" smtClean="0"/>
              <a:t> Tear</a:t>
            </a:r>
          </a:p>
          <a:p>
            <a:pPr lvl="0"/>
            <a:r>
              <a:rPr lang="en-US" dirty="0" smtClean="0"/>
              <a:t>Bicep </a:t>
            </a:r>
            <a:r>
              <a:rPr lang="en-US" dirty="0" err="1" smtClean="0"/>
              <a:t>Tendinopathy</a:t>
            </a:r>
            <a:r>
              <a:rPr lang="en-US" dirty="0" smtClean="0"/>
              <a:t> </a:t>
            </a:r>
            <a:endParaRPr lang="en-US" dirty="0"/>
          </a:p>
          <a:p>
            <a:pPr lvl="1"/>
            <a:endParaRPr lang="en-US" dirty="0" smtClean="0"/>
          </a:p>
          <a:p>
            <a:pPr lvl="1"/>
            <a:endParaRPr lang="en-US" dirty="0" smtClean="0"/>
          </a:p>
          <a:p>
            <a:pPr lvl="2"/>
            <a:endParaRPr lang="en-US" dirty="0" smtClean="0"/>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Tree>
    <p:custDataLst>
      <p:tags r:id="rId1"/>
    </p:custDataLst>
    <p:extLst>
      <p:ext uri="{BB962C8B-B14F-4D97-AF65-F5344CB8AC3E}">
        <p14:creationId xmlns:p14="http://schemas.microsoft.com/office/powerpoint/2010/main" val="222892969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a:t>
            </a:r>
            <a:r>
              <a:rPr lang="en-US" dirty="0" smtClean="0"/>
              <a:t>Kappa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7496909"/>
              </p:ext>
            </p:extLst>
          </p:nvPr>
        </p:nvGraphicFramePr>
        <p:xfrm>
          <a:off x="762000" y="1597025"/>
          <a:ext cx="8077200" cy="2595880"/>
        </p:xfrm>
        <a:graphic>
          <a:graphicData uri="http://schemas.openxmlformats.org/drawingml/2006/table">
            <a:tbl>
              <a:tblPr firstRow="1" bandRow="1">
                <a:tableStyleId>{5C22544A-7EE6-4342-B048-85BDC9FD1C3A}</a:tableStyleId>
              </a:tblPr>
              <a:tblGrid>
                <a:gridCol w="2514600"/>
                <a:gridCol w="5562600"/>
              </a:tblGrid>
              <a:tr h="370840">
                <a:tc>
                  <a:txBody>
                    <a:bodyPr/>
                    <a:lstStyle/>
                    <a:p>
                      <a:pPr marL="0" marR="0" algn="ctr">
                        <a:spcBef>
                          <a:spcPts val="0"/>
                        </a:spcBef>
                        <a:spcAft>
                          <a:spcPts val="0"/>
                        </a:spcAft>
                      </a:pPr>
                      <a:r>
                        <a:rPr lang="en-US" sz="1800" b="1" dirty="0">
                          <a:effectLst/>
                          <a:latin typeface="Cambria"/>
                          <a:ea typeface="ＭＳ 明朝"/>
                          <a:cs typeface="Times New Roman"/>
                        </a:rPr>
                        <a:t>Kappa (k) Value</a:t>
                      </a:r>
                      <a:endParaRPr lang="en-US" sz="18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1800" b="1">
                          <a:effectLst/>
                          <a:latin typeface="Cambria"/>
                          <a:ea typeface="ＭＳ 明朝"/>
                          <a:cs typeface="Times New Roman"/>
                        </a:rPr>
                        <a:t>Explanation</a:t>
                      </a:r>
                      <a:endParaRPr lang="en-US" sz="1800">
                        <a:effectLst/>
                        <a:latin typeface="Cambria"/>
                        <a:ea typeface="ＭＳ 明朝"/>
                        <a:cs typeface="Times New Roman"/>
                      </a:endParaRPr>
                    </a:p>
                  </a:txBody>
                  <a:tcPr marL="68580" marR="68580" marT="0" marB="0"/>
                </a:tc>
              </a:tr>
              <a:tr h="370840">
                <a:tc>
                  <a:txBody>
                    <a:bodyPr/>
                    <a:lstStyle/>
                    <a:p>
                      <a:pPr marL="0" marR="0" algn="ctr">
                        <a:spcBef>
                          <a:spcPts val="0"/>
                        </a:spcBef>
                        <a:spcAft>
                          <a:spcPts val="0"/>
                        </a:spcAft>
                      </a:pPr>
                      <a:r>
                        <a:rPr lang="en-US" sz="1800">
                          <a:effectLst/>
                          <a:latin typeface="Cambria"/>
                          <a:ea typeface="ＭＳ 明朝"/>
                          <a:cs typeface="Times New Roman"/>
                        </a:rPr>
                        <a:t>&lt;0</a:t>
                      </a:r>
                    </a:p>
                  </a:txBody>
                  <a:tcPr marL="68580" marR="68580" marT="0" marB="0"/>
                </a:tc>
                <a:tc>
                  <a:txBody>
                    <a:bodyPr/>
                    <a:lstStyle/>
                    <a:p>
                      <a:pPr marL="0" marR="0" algn="ctr">
                        <a:spcBef>
                          <a:spcPts val="0"/>
                        </a:spcBef>
                        <a:spcAft>
                          <a:spcPts val="0"/>
                        </a:spcAft>
                      </a:pPr>
                      <a:r>
                        <a:rPr lang="en-US" sz="1800">
                          <a:effectLst/>
                          <a:latin typeface="Cambria"/>
                          <a:ea typeface="ＭＳ 明朝"/>
                          <a:cs typeface="Times New Roman"/>
                        </a:rPr>
                        <a:t>Poor/less than chance agreement</a:t>
                      </a:r>
                    </a:p>
                  </a:txBody>
                  <a:tcPr marL="68580" marR="68580" marT="0" marB="0"/>
                </a:tc>
              </a:tr>
              <a:tr h="370840">
                <a:tc>
                  <a:txBody>
                    <a:bodyPr/>
                    <a:lstStyle/>
                    <a:p>
                      <a:pPr marL="0" marR="0" algn="ctr">
                        <a:spcBef>
                          <a:spcPts val="0"/>
                        </a:spcBef>
                        <a:spcAft>
                          <a:spcPts val="0"/>
                        </a:spcAft>
                      </a:pPr>
                      <a:r>
                        <a:rPr lang="en-US" sz="1800">
                          <a:effectLst/>
                          <a:latin typeface="Cambria"/>
                          <a:ea typeface="ＭＳ 明朝"/>
                          <a:cs typeface="Times New Roman"/>
                        </a:rPr>
                        <a:t>.01 to .20</a:t>
                      </a:r>
                    </a:p>
                  </a:txBody>
                  <a:tcPr marL="68580" marR="68580" marT="0" marB="0"/>
                </a:tc>
                <a:tc>
                  <a:txBody>
                    <a:bodyPr/>
                    <a:lstStyle/>
                    <a:p>
                      <a:pPr marL="0" marR="0" algn="ctr">
                        <a:spcBef>
                          <a:spcPts val="0"/>
                        </a:spcBef>
                        <a:spcAft>
                          <a:spcPts val="0"/>
                        </a:spcAft>
                      </a:pPr>
                      <a:r>
                        <a:rPr lang="en-US" sz="1800" dirty="0">
                          <a:effectLst/>
                          <a:latin typeface="Cambria"/>
                          <a:ea typeface="ＭＳ 明朝"/>
                          <a:cs typeface="Times New Roman"/>
                        </a:rPr>
                        <a:t>Slight agreement</a:t>
                      </a:r>
                    </a:p>
                  </a:txBody>
                  <a:tcPr marL="68580" marR="68580" marT="0" marB="0"/>
                </a:tc>
              </a:tr>
              <a:tr h="370840">
                <a:tc>
                  <a:txBody>
                    <a:bodyPr/>
                    <a:lstStyle/>
                    <a:p>
                      <a:pPr marL="0" marR="0" algn="ctr">
                        <a:spcBef>
                          <a:spcPts val="0"/>
                        </a:spcBef>
                        <a:spcAft>
                          <a:spcPts val="0"/>
                        </a:spcAft>
                      </a:pPr>
                      <a:r>
                        <a:rPr lang="en-US" sz="1800">
                          <a:effectLst/>
                          <a:latin typeface="Cambria"/>
                          <a:ea typeface="ＭＳ 明朝"/>
                          <a:cs typeface="Times New Roman"/>
                        </a:rPr>
                        <a:t>.21 to .40</a:t>
                      </a:r>
                    </a:p>
                  </a:txBody>
                  <a:tcPr marL="68580" marR="68580" marT="0" marB="0"/>
                </a:tc>
                <a:tc>
                  <a:txBody>
                    <a:bodyPr/>
                    <a:lstStyle/>
                    <a:p>
                      <a:pPr marL="0" marR="0" algn="ctr">
                        <a:spcBef>
                          <a:spcPts val="0"/>
                        </a:spcBef>
                        <a:spcAft>
                          <a:spcPts val="0"/>
                        </a:spcAft>
                      </a:pPr>
                      <a:r>
                        <a:rPr lang="en-US" sz="1800" dirty="0">
                          <a:effectLst/>
                          <a:latin typeface="Cambria"/>
                          <a:ea typeface="ＭＳ 明朝"/>
                          <a:cs typeface="Times New Roman"/>
                        </a:rPr>
                        <a:t>Fair agreement</a:t>
                      </a:r>
                    </a:p>
                  </a:txBody>
                  <a:tcPr marL="68580" marR="68580" marT="0" marB="0"/>
                </a:tc>
              </a:tr>
              <a:tr h="370840">
                <a:tc>
                  <a:txBody>
                    <a:bodyPr/>
                    <a:lstStyle/>
                    <a:p>
                      <a:pPr marL="0" marR="0" algn="ctr">
                        <a:spcBef>
                          <a:spcPts val="0"/>
                        </a:spcBef>
                        <a:spcAft>
                          <a:spcPts val="0"/>
                        </a:spcAft>
                      </a:pPr>
                      <a:r>
                        <a:rPr lang="en-US" sz="1800">
                          <a:effectLst/>
                          <a:latin typeface="Cambria"/>
                          <a:ea typeface="ＭＳ 明朝"/>
                          <a:cs typeface="Times New Roman"/>
                        </a:rPr>
                        <a:t>.41 to .60</a:t>
                      </a:r>
                    </a:p>
                  </a:txBody>
                  <a:tcPr marL="68580" marR="68580" marT="0" marB="0"/>
                </a:tc>
                <a:tc>
                  <a:txBody>
                    <a:bodyPr/>
                    <a:lstStyle/>
                    <a:p>
                      <a:pPr marL="0" marR="0" algn="ctr">
                        <a:spcBef>
                          <a:spcPts val="0"/>
                        </a:spcBef>
                        <a:spcAft>
                          <a:spcPts val="0"/>
                        </a:spcAft>
                      </a:pPr>
                      <a:r>
                        <a:rPr lang="en-US" sz="1800" dirty="0">
                          <a:effectLst/>
                          <a:latin typeface="Cambria"/>
                          <a:ea typeface="ＭＳ 明朝"/>
                          <a:cs typeface="Times New Roman"/>
                        </a:rPr>
                        <a:t>Moderate agreement</a:t>
                      </a:r>
                    </a:p>
                  </a:txBody>
                  <a:tcPr marL="68580" marR="68580" marT="0" marB="0"/>
                </a:tc>
              </a:tr>
              <a:tr h="370840">
                <a:tc>
                  <a:txBody>
                    <a:bodyPr/>
                    <a:lstStyle/>
                    <a:p>
                      <a:pPr marL="0" marR="0" algn="ctr">
                        <a:spcBef>
                          <a:spcPts val="0"/>
                        </a:spcBef>
                        <a:spcAft>
                          <a:spcPts val="0"/>
                        </a:spcAft>
                      </a:pPr>
                      <a:r>
                        <a:rPr lang="en-US" sz="1800">
                          <a:effectLst/>
                          <a:latin typeface="Cambria"/>
                          <a:ea typeface="ＭＳ 明朝"/>
                          <a:cs typeface="Times New Roman"/>
                        </a:rPr>
                        <a:t>.61 to .80</a:t>
                      </a:r>
                    </a:p>
                  </a:txBody>
                  <a:tcPr marL="68580" marR="68580" marT="0" marB="0"/>
                </a:tc>
                <a:tc>
                  <a:txBody>
                    <a:bodyPr/>
                    <a:lstStyle/>
                    <a:p>
                      <a:pPr marL="0" marR="0" algn="ctr">
                        <a:spcBef>
                          <a:spcPts val="0"/>
                        </a:spcBef>
                        <a:spcAft>
                          <a:spcPts val="0"/>
                        </a:spcAft>
                      </a:pPr>
                      <a:r>
                        <a:rPr lang="en-US" sz="1800" dirty="0">
                          <a:effectLst/>
                          <a:latin typeface="Cambria"/>
                          <a:ea typeface="ＭＳ 明朝"/>
                          <a:cs typeface="Times New Roman"/>
                        </a:rPr>
                        <a:t>Substantial agreement</a:t>
                      </a:r>
                    </a:p>
                  </a:txBody>
                  <a:tcPr marL="68580" marR="68580" marT="0" marB="0"/>
                </a:tc>
              </a:tr>
              <a:tr h="370840">
                <a:tc>
                  <a:txBody>
                    <a:bodyPr/>
                    <a:lstStyle/>
                    <a:p>
                      <a:pPr marL="0" marR="0" algn="ctr">
                        <a:spcBef>
                          <a:spcPts val="0"/>
                        </a:spcBef>
                        <a:spcAft>
                          <a:spcPts val="0"/>
                        </a:spcAft>
                      </a:pPr>
                      <a:r>
                        <a:rPr lang="en-US" sz="1800">
                          <a:effectLst/>
                          <a:latin typeface="Cambria"/>
                          <a:ea typeface="ＭＳ 明朝"/>
                          <a:cs typeface="Times New Roman"/>
                        </a:rPr>
                        <a:t>&gt;.80</a:t>
                      </a:r>
                    </a:p>
                  </a:txBody>
                  <a:tcPr marL="68580" marR="68580" marT="0" marB="0"/>
                </a:tc>
                <a:tc>
                  <a:txBody>
                    <a:bodyPr/>
                    <a:lstStyle/>
                    <a:p>
                      <a:pPr marL="0" marR="0" algn="ctr">
                        <a:spcBef>
                          <a:spcPts val="0"/>
                        </a:spcBef>
                        <a:spcAft>
                          <a:spcPts val="0"/>
                        </a:spcAft>
                      </a:pPr>
                      <a:r>
                        <a:rPr lang="en-US" sz="1800" dirty="0">
                          <a:effectLst/>
                          <a:latin typeface="Cambria"/>
                          <a:ea typeface="ＭＳ 明朝"/>
                          <a:cs typeface="Times New Roman"/>
                        </a:rPr>
                        <a:t>Almost perfect agreement</a:t>
                      </a:r>
                    </a:p>
                  </a:txBody>
                  <a:tcPr marL="68580" marR="68580" marT="0" marB="0"/>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sp>
        <p:nvSpPr>
          <p:cNvPr id="7" name="TextBox 6"/>
          <p:cNvSpPr txBox="1"/>
          <p:nvPr/>
        </p:nvSpPr>
        <p:spPr>
          <a:xfrm>
            <a:off x="838200" y="5867400"/>
            <a:ext cx="6705600" cy="677108"/>
          </a:xfrm>
          <a:prstGeom prst="rect">
            <a:avLst/>
          </a:prstGeom>
          <a:noFill/>
        </p:spPr>
        <p:txBody>
          <a:bodyPr wrap="square" rtlCol="0">
            <a:spAutoFit/>
          </a:bodyPr>
          <a:lstStyle/>
          <a:p>
            <a:r>
              <a:rPr lang="en-US" sz="1000" dirty="0"/>
              <a:t>1. Cook CE, </a:t>
            </a:r>
            <a:r>
              <a:rPr lang="en-US" sz="1000" dirty="0" err="1"/>
              <a:t>Hegedus</a:t>
            </a:r>
            <a:r>
              <a:rPr lang="en-US" sz="1000" dirty="0"/>
              <a:t> EJ. Orthopedic Physical Examination Test: An Evidence-Based Approach. 2</a:t>
            </a:r>
            <a:r>
              <a:rPr lang="en-US" sz="1000" baseline="30000" dirty="0"/>
              <a:t>nd</a:t>
            </a:r>
            <a:r>
              <a:rPr lang="en-US" sz="1000" dirty="0"/>
              <a:t> Ed. Upper Saddle River, NJ: Pearson Education </a:t>
            </a:r>
            <a:r>
              <a:rPr lang="en-US" sz="1000" dirty="0" err="1"/>
              <a:t>Inc</a:t>
            </a:r>
            <a:r>
              <a:rPr lang="en-US" sz="1000" dirty="0"/>
              <a:t>; 2013, 2008.</a:t>
            </a:r>
          </a:p>
          <a:p>
            <a:endParaRPr lang="en-US" dirty="0"/>
          </a:p>
        </p:txBody>
      </p:sp>
    </p:spTree>
    <p:custDataLst>
      <p:tags r:id="rId1"/>
    </p:custDataLst>
    <p:extLst>
      <p:ext uri="{BB962C8B-B14F-4D97-AF65-F5344CB8AC3E}">
        <p14:creationId xmlns:p14="http://schemas.microsoft.com/office/powerpoint/2010/main" val="407431858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Impingement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22206"/>
              </p:ext>
            </p:extLst>
          </p:nvPr>
        </p:nvGraphicFramePr>
        <p:xfrm>
          <a:off x="762000" y="1371600"/>
          <a:ext cx="8077202" cy="411480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p>
                    <a:p>
                      <a:pPr algn="ctr"/>
                      <a:r>
                        <a:rPr lang="en-US" sz="1200" dirty="0" smtClean="0"/>
                        <a:t>CPR</a:t>
                      </a:r>
                      <a:r>
                        <a:rPr lang="en-US" sz="1200" baseline="0" dirty="0" smtClean="0"/>
                        <a:t> Grade</a:t>
                      </a:r>
                      <a:endParaRPr lang="en-US" sz="1200" dirty="0" smtClean="0"/>
                    </a:p>
                  </a:txBody>
                  <a:tcPr/>
                </a:tc>
              </a:tr>
              <a:tr h="370840">
                <a:tc>
                  <a:txBody>
                    <a:bodyPr/>
                    <a:lstStyle/>
                    <a:p>
                      <a:r>
                        <a:rPr lang="en-US" sz="1200" b="0" dirty="0" err="1" smtClean="0"/>
                        <a:t>Malhi</a:t>
                      </a:r>
                      <a:r>
                        <a:rPr lang="en-US" sz="1200" b="0" dirty="0" smtClean="0"/>
                        <a:t> (2005)  </a:t>
                      </a:r>
                    </a:p>
                    <a:p>
                      <a:r>
                        <a:rPr lang="en-US" sz="1200" b="0" dirty="0" smtClean="0"/>
                        <a:t>Hawkins or </a:t>
                      </a:r>
                    </a:p>
                    <a:p>
                      <a:r>
                        <a:rPr lang="en-US" sz="1200" b="0" dirty="0" err="1" smtClean="0"/>
                        <a:t>Neer</a:t>
                      </a:r>
                      <a:r>
                        <a:rPr lang="en-US" sz="1200" b="0" dirty="0" smtClean="0"/>
                        <a:t> or </a:t>
                      </a:r>
                    </a:p>
                    <a:p>
                      <a:r>
                        <a:rPr lang="en-US" sz="1200" b="0" dirty="0" smtClean="0"/>
                        <a:t>Painful Arc or</a:t>
                      </a:r>
                    </a:p>
                    <a:p>
                      <a:r>
                        <a:rPr lang="en-US" sz="1200" b="0" dirty="0" err="1" smtClean="0"/>
                        <a:t>Subacromial</a:t>
                      </a:r>
                      <a:r>
                        <a:rPr lang="en-US" sz="1200" b="0" dirty="0" smtClean="0"/>
                        <a:t> Crepitus</a:t>
                      </a:r>
                    </a:p>
                    <a:p>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NF</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84</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76</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3.5</a:t>
                      </a:r>
                    </a:p>
                  </a:txBody>
                  <a:tcPr/>
                </a:tc>
                <a:tc>
                  <a:txBody>
                    <a:bodyPr/>
                    <a:lstStyle/>
                    <a:p>
                      <a:pPr algn="ctr"/>
                      <a:endParaRPr lang="en-US" sz="1200" b="0" dirty="0" smtClean="0"/>
                    </a:p>
                    <a:p>
                      <a:pPr algn="ctr"/>
                      <a:endParaRPr lang="en-US" sz="1200" b="0" dirty="0" smtClean="0"/>
                    </a:p>
                    <a:p>
                      <a:pPr algn="ctr"/>
                      <a:r>
                        <a:rPr lang="en-US" sz="1200" b="0" dirty="0" smtClean="0"/>
                        <a:t>0.21</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5</a:t>
                      </a:r>
                      <a:endParaRPr lang="en-US" sz="1200" b="0" baseline="0" dirty="0" smtClean="0"/>
                    </a:p>
                    <a:p>
                      <a:pPr algn="ctr"/>
                      <a:r>
                        <a:rPr lang="en-US" sz="1200" b="0" baseline="0" dirty="0" smtClean="0"/>
                        <a:t>Level IV</a:t>
                      </a:r>
                      <a:endParaRPr lang="en-US" sz="1200" b="0" dirty="0"/>
                    </a:p>
                  </a:txBody>
                  <a:tcPr/>
                </a:tc>
              </a:tr>
              <a:tr h="370840">
                <a:tc>
                  <a:txBody>
                    <a:bodyPr/>
                    <a:lstStyle/>
                    <a:p>
                      <a:r>
                        <a:rPr lang="en-US" sz="1200" b="0" dirty="0" err="1" smtClean="0"/>
                        <a:t>Calis</a:t>
                      </a:r>
                      <a:r>
                        <a:rPr lang="en-US" sz="1200" b="0" dirty="0" smtClean="0"/>
                        <a:t> (2000) - At least 3</a:t>
                      </a:r>
                      <a:r>
                        <a:rPr lang="en-US" sz="1200" b="0" baseline="0" dirty="0" smtClean="0"/>
                        <a:t> out of 6 (+) of:</a:t>
                      </a:r>
                    </a:p>
                    <a:p>
                      <a:r>
                        <a:rPr lang="en-US" sz="1200" b="0" baseline="0" dirty="0" smtClean="0"/>
                        <a:t>(+) Hawkins, (+) </a:t>
                      </a:r>
                      <a:r>
                        <a:rPr lang="en-US" sz="1200" b="0" baseline="0" dirty="0" err="1" smtClean="0"/>
                        <a:t>Neers</a:t>
                      </a:r>
                      <a:r>
                        <a:rPr lang="en-US" sz="1200" b="0" baseline="0" dirty="0" smtClean="0"/>
                        <a:t>, (+) Horizontal Adduction. (+) Speeds, (+) </a:t>
                      </a:r>
                      <a:r>
                        <a:rPr lang="en-US" sz="1200" b="0" baseline="0" dirty="0" err="1" smtClean="0"/>
                        <a:t>Yergasons</a:t>
                      </a:r>
                      <a:endParaRPr lang="en-US" sz="1200" b="0" baseline="0" dirty="0" smtClean="0"/>
                    </a:p>
                    <a:p>
                      <a:r>
                        <a:rPr lang="en-US" sz="1200" b="0" baseline="0" dirty="0" smtClean="0"/>
                        <a:t>(+) Painful Arc, (+) Drop Arm</a:t>
                      </a:r>
                    </a:p>
                  </a:txBody>
                  <a:tcPr/>
                </a:tc>
                <a:tc>
                  <a:txBody>
                    <a:bodyPr/>
                    <a:lstStyle/>
                    <a:p>
                      <a:pPr algn="ctr"/>
                      <a:endParaRPr lang="en-US" sz="1200" b="0" dirty="0" smtClean="0"/>
                    </a:p>
                    <a:p>
                      <a:pPr algn="ctr"/>
                      <a:endParaRPr lang="en-US" sz="1200" b="0" dirty="0" smtClean="0"/>
                    </a:p>
                    <a:p>
                      <a:pPr algn="ctr"/>
                      <a:r>
                        <a:rPr lang="en-US" sz="1200" b="0" dirty="0" smtClean="0"/>
                        <a:t>NR</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84</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44</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1.5</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0.36</a:t>
                      </a:r>
                      <a:endParaRPr lang="en-US" sz="1200" b="0" dirty="0"/>
                    </a:p>
                  </a:txBody>
                  <a:tcPr/>
                </a:tc>
                <a:tc>
                  <a:txBody>
                    <a:bodyPr/>
                    <a:lstStyle/>
                    <a:p>
                      <a:pPr algn="ctr"/>
                      <a:endParaRPr lang="en-US" sz="1200" b="0" dirty="0" smtClean="0"/>
                    </a:p>
                    <a:p>
                      <a:pPr algn="ctr"/>
                      <a:endParaRPr lang="en-US" sz="1200" b="0" dirty="0" smtClean="0"/>
                    </a:p>
                    <a:p>
                      <a:pPr algn="ctr"/>
                      <a:r>
                        <a:rPr lang="en-US" sz="1200" b="0" dirty="0" smtClean="0"/>
                        <a:t>8</a:t>
                      </a:r>
                    </a:p>
                    <a:p>
                      <a:pPr algn="ctr"/>
                      <a:r>
                        <a:rPr lang="en-US" sz="1200" b="0" dirty="0" smtClean="0"/>
                        <a:t>Level IV</a:t>
                      </a:r>
                    </a:p>
                  </a:txBody>
                  <a:tcPr/>
                </a:tc>
              </a:tr>
              <a:tr h="370840">
                <a:tc>
                  <a:txBody>
                    <a:bodyPr/>
                    <a:lstStyle/>
                    <a:p>
                      <a:r>
                        <a:rPr lang="en-US" sz="1200" b="1" dirty="0" smtClean="0"/>
                        <a:t>Park (2005) </a:t>
                      </a:r>
                    </a:p>
                    <a:p>
                      <a:r>
                        <a:rPr lang="en-US" sz="1200" b="1" dirty="0" smtClean="0"/>
                        <a:t>(+)</a:t>
                      </a:r>
                      <a:r>
                        <a:rPr lang="en-US" sz="1200" b="1" baseline="0" dirty="0" smtClean="0"/>
                        <a:t> </a:t>
                      </a:r>
                      <a:r>
                        <a:rPr lang="en-US" sz="1200" b="1" dirty="0" smtClean="0"/>
                        <a:t>Hawkins and</a:t>
                      </a:r>
                    </a:p>
                    <a:p>
                      <a:r>
                        <a:rPr lang="en-US" sz="1200" b="1" dirty="0" smtClean="0"/>
                        <a:t>(+)</a:t>
                      </a:r>
                      <a:r>
                        <a:rPr lang="en-US" sz="1200" b="1" baseline="0" dirty="0" smtClean="0"/>
                        <a:t> </a:t>
                      </a:r>
                      <a:r>
                        <a:rPr lang="en-US" sz="1200" b="1" dirty="0" smtClean="0"/>
                        <a:t>Painful Arc and</a:t>
                      </a:r>
                    </a:p>
                    <a:p>
                      <a:r>
                        <a:rPr lang="en-US" sz="1200" b="1" dirty="0" smtClean="0"/>
                        <a:t>(+)</a:t>
                      </a:r>
                      <a:r>
                        <a:rPr lang="en-US" sz="1200" b="1" baseline="0" dirty="0" smtClean="0"/>
                        <a:t> </a:t>
                      </a:r>
                      <a:r>
                        <a:rPr lang="en-US" sz="1200" b="1" dirty="0" err="1" smtClean="0"/>
                        <a:t>Infraspinatus</a:t>
                      </a:r>
                      <a:r>
                        <a:rPr lang="en-US" sz="1200" b="1" dirty="0" smtClean="0"/>
                        <a:t> Test</a:t>
                      </a:r>
                      <a:endParaRPr lang="en-US" sz="1200" b="1" dirty="0"/>
                    </a:p>
                  </a:txBody>
                  <a:tcPr/>
                </a:tc>
                <a:tc>
                  <a:txBody>
                    <a:bodyPr/>
                    <a:lstStyle/>
                    <a:p>
                      <a:pPr algn="ctr"/>
                      <a:r>
                        <a:rPr lang="en-US" sz="1200" b="1" dirty="0" smtClean="0"/>
                        <a:t>NR</a:t>
                      </a:r>
                    </a:p>
                  </a:txBody>
                  <a:tcPr/>
                </a:tc>
                <a:tc>
                  <a:txBody>
                    <a:bodyPr/>
                    <a:lstStyle/>
                    <a:p>
                      <a:pPr algn="ctr"/>
                      <a:r>
                        <a:rPr lang="en-US" sz="1200" b="1" dirty="0" smtClean="0"/>
                        <a:t>NR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10.6</a:t>
                      </a:r>
                      <a:endParaRPr lang="en-US" sz="1200" b="1" dirty="0"/>
                    </a:p>
                  </a:txBody>
                  <a:tcPr/>
                </a:tc>
                <a:tc>
                  <a:txBody>
                    <a:bodyPr/>
                    <a:lstStyle/>
                    <a:p>
                      <a:pPr algn="ctr"/>
                      <a:r>
                        <a:rPr lang="en-US" sz="1200" b="1" dirty="0" smtClean="0"/>
                        <a:t>0.17</a:t>
                      </a:r>
                      <a:endParaRPr lang="en-US" sz="1200" b="1" dirty="0"/>
                    </a:p>
                  </a:txBody>
                  <a:tcPr/>
                </a:tc>
                <a:tc>
                  <a:txBody>
                    <a:bodyPr/>
                    <a:lstStyle/>
                    <a:p>
                      <a:pPr algn="ctr"/>
                      <a:r>
                        <a:rPr lang="en-US" sz="1200" b="1" dirty="0" smtClean="0"/>
                        <a:t>10</a:t>
                      </a:r>
                    </a:p>
                    <a:p>
                      <a:pPr algn="ctr"/>
                      <a:r>
                        <a:rPr lang="en-US" sz="1200" b="1" dirty="0" smtClean="0"/>
                        <a:t>Level IV</a:t>
                      </a:r>
                    </a:p>
                  </a:txBody>
                  <a:tcPr/>
                </a:tc>
              </a:tr>
              <a:tr h="370840">
                <a:tc>
                  <a:txBody>
                    <a:bodyPr/>
                    <a:lstStyle/>
                    <a:p>
                      <a:r>
                        <a:rPr lang="en-US" sz="1200" b="1" dirty="0" smtClean="0"/>
                        <a:t>Michener (2009) – 3 or more (+)</a:t>
                      </a:r>
                      <a:r>
                        <a:rPr lang="en-US" sz="1200" b="1" baseline="0" dirty="0" smtClean="0"/>
                        <a:t> of:</a:t>
                      </a:r>
                    </a:p>
                    <a:p>
                      <a:r>
                        <a:rPr lang="en-US" sz="1200" b="1" baseline="0" dirty="0" smtClean="0"/>
                        <a:t>(+) Hawkins, (+) </a:t>
                      </a:r>
                      <a:r>
                        <a:rPr lang="en-US" sz="1200" b="1" baseline="0" dirty="0" err="1" smtClean="0"/>
                        <a:t>Neer</a:t>
                      </a:r>
                      <a:r>
                        <a:rPr lang="en-US" sz="1200" b="1" baseline="0" dirty="0" smtClean="0"/>
                        <a:t>, (+) Painful Arc, </a:t>
                      </a:r>
                    </a:p>
                    <a:p>
                      <a:r>
                        <a:rPr lang="en-US" sz="1200" b="1" baseline="0" dirty="0" smtClean="0"/>
                        <a:t>(+) Empty Can, (+) ER Weakness</a:t>
                      </a:r>
                      <a:endParaRPr lang="en-US" sz="1200" b="1" dirty="0"/>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75</a:t>
                      </a:r>
                      <a:endParaRPr lang="en-US" sz="1200" b="1" dirty="0"/>
                    </a:p>
                  </a:txBody>
                  <a:tcPr/>
                </a:tc>
                <a:tc>
                  <a:txBody>
                    <a:bodyPr/>
                    <a:lstStyle/>
                    <a:p>
                      <a:pPr algn="ctr"/>
                      <a:endParaRPr lang="en-US" sz="1200" b="1" dirty="0" smtClean="0"/>
                    </a:p>
                    <a:p>
                      <a:pPr algn="ctr"/>
                      <a:r>
                        <a:rPr lang="en-US" sz="1200" b="1" dirty="0" smtClean="0"/>
                        <a:t>74</a:t>
                      </a:r>
                      <a:endParaRPr lang="en-US" sz="1200" b="1" dirty="0"/>
                    </a:p>
                  </a:txBody>
                  <a:tcPr/>
                </a:tc>
                <a:tc>
                  <a:txBody>
                    <a:bodyPr/>
                    <a:lstStyle/>
                    <a:p>
                      <a:pPr algn="ctr"/>
                      <a:endParaRPr lang="en-US" sz="1200" b="1" dirty="0" smtClean="0"/>
                    </a:p>
                    <a:p>
                      <a:pPr algn="ctr"/>
                      <a:r>
                        <a:rPr lang="en-US" sz="1200" b="1" dirty="0" smtClean="0"/>
                        <a:t>2.93</a:t>
                      </a:r>
                      <a:endParaRPr lang="en-US" sz="1200" b="1" dirty="0"/>
                    </a:p>
                  </a:txBody>
                  <a:tcPr/>
                </a:tc>
                <a:tc>
                  <a:txBody>
                    <a:bodyPr/>
                    <a:lstStyle/>
                    <a:p>
                      <a:pPr algn="ctr"/>
                      <a:endParaRPr lang="en-US" sz="1200" b="1" dirty="0" smtClean="0"/>
                    </a:p>
                    <a:p>
                      <a:pPr algn="ctr"/>
                      <a:r>
                        <a:rPr lang="en-US" sz="1200" b="1" dirty="0" smtClean="0"/>
                        <a:t>0.34</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Level IV</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426748274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949568"/>
          </a:xfrm>
        </p:spPr>
        <p:txBody>
          <a:bodyPr/>
          <a:lstStyle/>
          <a:p>
            <a:pPr algn="ctr"/>
            <a:r>
              <a:rPr lang="en-US" dirty="0" smtClean="0"/>
              <a:t>CPR’s Rotator Cuff Tear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722129"/>
              </p:ext>
            </p:extLst>
          </p:nvPr>
        </p:nvGraphicFramePr>
        <p:xfrm>
          <a:off x="762000" y="1143000"/>
          <a:ext cx="8077202" cy="548640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p>
                    <a:p>
                      <a:pPr algn="ctr"/>
                      <a:r>
                        <a:rPr lang="en-US" sz="1200" dirty="0" smtClean="0"/>
                        <a:t>CPR</a:t>
                      </a:r>
                      <a:r>
                        <a:rPr lang="en-US" sz="1200" baseline="0" dirty="0" smtClean="0"/>
                        <a:t> Grade</a:t>
                      </a:r>
                      <a:endParaRPr lang="en-US" sz="1200" dirty="0" smtClean="0"/>
                    </a:p>
                  </a:txBody>
                  <a:tcPr/>
                </a:tc>
              </a:tr>
              <a:tr h="370840">
                <a:tc>
                  <a:txBody>
                    <a:bodyPr/>
                    <a:lstStyle/>
                    <a:p>
                      <a:r>
                        <a:rPr lang="en-US" sz="1200" b="0" dirty="0" err="1" smtClean="0"/>
                        <a:t>Malhi</a:t>
                      </a:r>
                      <a:r>
                        <a:rPr lang="en-US" sz="1200" b="0" dirty="0" smtClean="0"/>
                        <a:t> (2005) </a:t>
                      </a:r>
                      <a:r>
                        <a:rPr lang="en-US" sz="1200" b="0" dirty="0" err="1" smtClean="0"/>
                        <a:t>Surpaspinatus</a:t>
                      </a:r>
                      <a:r>
                        <a:rPr lang="en-US" sz="1200" b="0" baseline="0" dirty="0" smtClean="0"/>
                        <a:t> weakness or impairment of abduction</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100</a:t>
                      </a:r>
                      <a:endParaRPr lang="en-US" sz="1200" b="0" dirty="0"/>
                    </a:p>
                  </a:txBody>
                  <a:tcPr/>
                </a:tc>
                <a:tc>
                  <a:txBody>
                    <a:bodyPr/>
                    <a:lstStyle/>
                    <a:p>
                      <a:pPr algn="ctr"/>
                      <a:r>
                        <a:rPr lang="en-US" sz="1200" b="0" dirty="0" smtClean="0"/>
                        <a:t>99</a:t>
                      </a:r>
                      <a:endParaRPr lang="en-US" sz="1200" b="0" dirty="0"/>
                    </a:p>
                  </a:txBody>
                  <a:tcPr/>
                </a:tc>
                <a:tc>
                  <a:txBody>
                    <a:bodyPr/>
                    <a:lstStyle/>
                    <a:p>
                      <a:pPr algn="ctr"/>
                      <a:r>
                        <a:rPr lang="en-US" sz="1200" b="0" dirty="0" smtClean="0"/>
                        <a:t>100</a:t>
                      </a:r>
                    </a:p>
                  </a:txBody>
                  <a:tcPr/>
                </a:tc>
                <a:tc>
                  <a:txBody>
                    <a:bodyPr/>
                    <a:lstStyle/>
                    <a:p>
                      <a:pPr algn="ctr"/>
                      <a:r>
                        <a:rPr lang="en-US" sz="1200" b="0" dirty="0" smtClean="0"/>
                        <a:t>∞</a:t>
                      </a:r>
                      <a:endParaRPr lang="en-US" sz="1200" b="0" dirty="0"/>
                    </a:p>
                  </a:txBody>
                  <a:tcPr/>
                </a:tc>
                <a:tc>
                  <a:txBody>
                    <a:bodyPr/>
                    <a:lstStyle/>
                    <a:p>
                      <a:pPr algn="ctr"/>
                      <a:r>
                        <a:rPr lang="en-US" sz="1200" b="0" dirty="0" smtClean="0"/>
                        <a:t>5</a:t>
                      </a:r>
                    </a:p>
                    <a:p>
                      <a:pPr algn="ctr"/>
                      <a:r>
                        <a:rPr lang="en-US" sz="1200" b="0" dirty="0" smtClean="0"/>
                        <a:t>Level IV</a:t>
                      </a:r>
                      <a:endParaRPr lang="en-US" sz="1200" b="0" dirty="0"/>
                    </a:p>
                  </a:txBody>
                  <a:tcPr/>
                </a:tc>
              </a:tr>
              <a:tr h="370840">
                <a:tc>
                  <a:txBody>
                    <a:bodyPr/>
                    <a:lstStyle/>
                    <a:p>
                      <a:r>
                        <a:rPr lang="en-US" sz="1200" b="1" baseline="0" dirty="0" err="1" smtClean="0"/>
                        <a:t>Litaker</a:t>
                      </a:r>
                      <a:r>
                        <a:rPr lang="en-US" sz="1200" b="1" baseline="0" dirty="0" smtClean="0"/>
                        <a:t> (2000) Age ≥ 65 and weakness in ER (</a:t>
                      </a:r>
                      <a:r>
                        <a:rPr lang="en-US" sz="1200" b="1" baseline="0" dirty="0" err="1" smtClean="0"/>
                        <a:t>infraspinatus</a:t>
                      </a:r>
                      <a:r>
                        <a:rPr lang="en-US" sz="1200" b="1" baseline="0" dirty="0" smtClean="0"/>
                        <a:t>) and night pain</a:t>
                      </a:r>
                    </a:p>
                  </a:txBody>
                  <a:tcPr/>
                </a:tc>
                <a:tc>
                  <a:txBody>
                    <a:bodyPr/>
                    <a:lstStyle/>
                    <a:p>
                      <a:pPr algn="ctr"/>
                      <a:r>
                        <a:rPr lang="en-US" sz="1200" b="1" dirty="0" smtClean="0"/>
                        <a:t>NR</a:t>
                      </a:r>
                      <a:endParaRPr lang="en-US" sz="1200" b="1" dirty="0"/>
                    </a:p>
                  </a:txBody>
                  <a:tcPr/>
                </a:tc>
                <a:tc>
                  <a:txBody>
                    <a:bodyPr/>
                    <a:lstStyle/>
                    <a:p>
                      <a:pPr algn="ctr"/>
                      <a:r>
                        <a:rPr lang="en-US" sz="1200" b="1" dirty="0" smtClean="0"/>
                        <a:t>49</a:t>
                      </a:r>
                      <a:endParaRPr lang="en-US" sz="1200" b="1" dirty="0"/>
                    </a:p>
                  </a:txBody>
                  <a:tcPr/>
                </a:tc>
                <a:tc>
                  <a:txBody>
                    <a:bodyPr/>
                    <a:lstStyle/>
                    <a:p>
                      <a:pPr algn="ctr"/>
                      <a:r>
                        <a:rPr lang="en-US" sz="1200" b="1" dirty="0" smtClean="0"/>
                        <a:t>95</a:t>
                      </a:r>
                      <a:endParaRPr lang="en-US" sz="1200" b="1" dirty="0"/>
                    </a:p>
                  </a:txBody>
                  <a:tcPr/>
                </a:tc>
                <a:tc>
                  <a:txBody>
                    <a:bodyPr/>
                    <a:lstStyle/>
                    <a:p>
                      <a:pPr algn="ctr"/>
                      <a:r>
                        <a:rPr lang="en-US" sz="1200" b="1" dirty="0" smtClean="0"/>
                        <a:t>9.84</a:t>
                      </a:r>
                      <a:endParaRPr lang="en-US" sz="1200" b="1" dirty="0"/>
                    </a:p>
                  </a:txBody>
                  <a:tcPr/>
                </a:tc>
                <a:tc>
                  <a:txBody>
                    <a:bodyPr/>
                    <a:lstStyle/>
                    <a:p>
                      <a:pPr algn="ctr"/>
                      <a:r>
                        <a:rPr lang="en-US" sz="1200" b="1" dirty="0" smtClean="0"/>
                        <a:t>0.54</a:t>
                      </a:r>
                      <a:endParaRPr lang="en-US" sz="1200" b="1" dirty="0"/>
                    </a:p>
                  </a:txBody>
                  <a:tcPr/>
                </a:tc>
                <a:tc>
                  <a:txBody>
                    <a:bodyPr/>
                    <a:lstStyle/>
                    <a:p>
                      <a:pPr algn="ctr"/>
                      <a:r>
                        <a:rPr lang="en-US" sz="1200" b="1" dirty="0" smtClean="0"/>
                        <a:t>10</a:t>
                      </a:r>
                    </a:p>
                    <a:p>
                      <a:pPr algn="ctr"/>
                      <a:r>
                        <a:rPr lang="en-US" sz="1200" b="1" dirty="0" smtClean="0"/>
                        <a:t>Level IV</a:t>
                      </a:r>
                    </a:p>
                  </a:txBody>
                  <a:tcPr/>
                </a:tc>
              </a:tr>
              <a:tr h="370840">
                <a:tc>
                  <a:txBody>
                    <a:bodyPr/>
                    <a:lstStyle/>
                    <a:p>
                      <a:r>
                        <a:rPr lang="en-US" sz="1200" b="0" dirty="0" smtClean="0"/>
                        <a:t>MacDonald</a:t>
                      </a:r>
                      <a:r>
                        <a:rPr lang="en-US" sz="1200" b="0" baseline="0" dirty="0" smtClean="0"/>
                        <a:t> (2000) – RC </a:t>
                      </a:r>
                      <a:r>
                        <a:rPr lang="en-US" sz="1200" b="0" baseline="0" dirty="0" err="1" smtClean="0"/>
                        <a:t>Tendinopathy</a:t>
                      </a:r>
                      <a:endParaRPr lang="en-US" sz="1200" b="0" baseline="0" dirty="0" smtClean="0"/>
                    </a:p>
                    <a:p>
                      <a:r>
                        <a:rPr lang="en-US" sz="1200" b="0" baseline="0" dirty="0" smtClean="0"/>
                        <a:t>Hawkins or </a:t>
                      </a:r>
                      <a:r>
                        <a:rPr lang="en-US" sz="1200" b="0" baseline="0" dirty="0" err="1" smtClean="0"/>
                        <a:t>Neers</a:t>
                      </a:r>
                      <a:endParaRPr lang="en-US" sz="1200" b="0" baseline="0" dirty="0" smtClean="0"/>
                    </a:p>
                    <a:p>
                      <a:r>
                        <a:rPr lang="en-US" sz="1200" b="0" baseline="0" dirty="0" smtClean="0"/>
                        <a:t>Hawkins and </a:t>
                      </a:r>
                      <a:r>
                        <a:rPr lang="en-US" sz="1200" b="0" baseline="0" dirty="0" err="1" smtClean="0"/>
                        <a:t>Neers</a:t>
                      </a:r>
                      <a:endParaRPr lang="en-US" sz="1200" b="0" dirty="0"/>
                    </a:p>
                  </a:txBody>
                  <a:tcPr/>
                </a:tc>
                <a:tc>
                  <a:txBody>
                    <a:bodyPr/>
                    <a:lstStyle/>
                    <a:p>
                      <a:pPr algn="ctr"/>
                      <a:endParaRPr lang="en-US" sz="1200" b="0" dirty="0" smtClean="0"/>
                    </a:p>
                    <a:p>
                      <a:pPr algn="ctr"/>
                      <a:r>
                        <a:rPr lang="en-US" sz="1200" b="0" dirty="0" smtClean="0"/>
                        <a:t>NR</a:t>
                      </a:r>
                    </a:p>
                    <a:p>
                      <a:pPr algn="ctr"/>
                      <a:r>
                        <a:rPr lang="en-US" sz="1200" b="0" dirty="0" smtClean="0"/>
                        <a:t>NR</a:t>
                      </a:r>
                    </a:p>
                  </a:txBody>
                  <a:tcPr/>
                </a:tc>
                <a:tc>
                  <a:txBody>
                    <a:bodyPr/>
                    <a:lstStyle/>
                    <a:p>
                      <a:pPr algn="ctr"/>
                      <a:endParaRPr lang="en-US" sz="1200" b="0" dirty="0" smtClean="0"/>
                    </a:p>
                    <a:p>
                      <a:pPr algn="ctr"/>
                      <a:r>
                        <a:rPr lang="en-US" sz="1200" b="0" dirty="0" smtClean="0"/>
                        <a:t>88</a:t>
                      </a:r>
                    </a:p>
                    <a:p>
                      <a:pPr algn="ctr"/>
                      <a:r>
                        <a:rPr lang="en-US" sz="1200" b="0" dirty="0" smtClean="0"/>
                        <a:t>83</a:t>
                      </a:r>
                      <a:endParaRPr lang="en-US" sz="1200" b="0" dirty="0"/>
                    </a:p>
                  </a:txBody>
                  <a:tcPr/>
                </a:tc>
                <a:tc>
                  <a:txBody>
                    <a:bodyPr/>
                    <a:lstStyle/>
                    <a:p>
                      <a:pPr algn="ctr"/>
                      <a:endParaRPr lang="en-US" sz="1200" b="0" dirty="0" smtClean="0"/>
                    </a:p>
                    <a:p>
                      <a:pPr algn="ctr"/>
                      <a:r>
                        <a:rPr lang="en-US" sz="1200" b="0" dirty="0" smtClean="0"/>
                        <a:t>38</a:t>
                      </a:r>
                    </a:p>
                    <a:p>
                      <a:pPr algn="ctr"/>
                      <a:r>
                        <a:rPr lang="en-US" sz="1200" b="0" dirty="0" smtClean="0"/>
                        <a:t>56</a:t>
                      </a:r>
                      <a:endParaRPr lang="en-US" sz="1200" b="0" dirty="0"/>
                    </a:p>
                  </a:txBody>
                  <a:tcPr/>
                </a:tc>
                <a:tc>
                  <a:txBody>
                    <a:bodyPr/>
                    <a:lstStyle/>
                    <a:p>
                      <a:pPr algn="ctr"/>
                      <a:endParaRPr lang="en-US" sz="1200" b="0" dirty="0" smtClean="0"/>
                    </a:p>
                    <a:p>
                      <a:pPr algn="ctr"/>
                      <a:r>
                        <a:rPr lang="en-US" sz="1200" b="0" dirty="0" smtClean="0"/>
                        <a:t>1.42</a:t>
                      </a:r>
                    </a:p>
                    <a:p>
                      <a:pPr algn="ctr"/>
                      <a:r>
                        <a:rPr lang="en-US" sz="1200" b="0" dirty="0" smtClean="0"/>
                        <a:t>1.89</a:t>
                      </a:r>
                      <a:endParaRPr lang="en-US" sz="1200" b="0" dirty="0"/>
                    </a:p>
                  </a:txBody>
                  <a:tcPr/>
                </a:tc>
                <a:tc>
                  <a:txBody>
                    <a:bodyPr/>
                    <a:lstStyle/>
                    <a:p>
                      <a:pPr algn="ctr"/>
                      <a:endParaRPr lang="en-US" sz="1200" b="0" dirty="0" smtClean="0"/>
                    </a:p>
                    <a:p>
                      <a:pPr algn="ctr"/>
                      <a:r>
                        <a:rPr lang="en-US" sz="1200" b="0" dirty="0" smtClean="0"/>
                        <a:t>0.32</a:t>
                      </a:r>
                    </a:p>
                    <a:p>
                      <a:pPr algn="ctr"/>
                      <a:r>
                        <a:rPr lang="en-US" sz="1200" b="0" dirty="0" smtClean="0"/>
                        <a:t>0.31</a:t>
                      </a:r>
                      <a:endParaRPr lang="en-US" sz="1200" b="0" dirty="0"/>
                    </a:p>
                  </a:txBody>
                  <a:tcPr/>
                </a:tc>
                <a:tc>
                  <a:txBody>
                    <a:bodyPr/>
                    <a:lstStyle/>
                    <a:p>
                      <a:pPr algn="ctr"/>
                      <a:endParaRPr lang="en-US" sz="1200" b="0" dirty="0" smtClean="0"/>
                    </a:p>
                    <a:p>
                      <a:pPr algn="ctr"/>
                      <a:r>
                        <a:rPr lang="en-US" sz="1200" b="0" dirty="0" smtClean="0"/>
                        <a:t>7</a:t>
                      </a:r>
                    </a:p>
                    <a:p>
                      <a:pPr algn="ctr"/>
                      <a:r>
                        <a:rPr lang="en-US" sz="1200" b="0" dirty="0" smtClean="0"/>
                        <a:t>Level</a:t>
                      </a:r>
                      <a:r>
                        <a:rPr lang="en-US" sz="1200" b="0" baseline="0" dirty="0" smtClean="0"/>
                        <a:t> IV</a:t>
                      </a:r>
                      <a:endParaRPr lang="en-US" sz="1200" b="0" dirty="0" smtClean="0"/>
                    </a:p>
                  </a:txBody>
                  <a:tcPr/>
                </a:tc>
              </a:tr>
              <a:tr h="370840">
                <a:tc>
                  <a:txBody>
                    <a:bodyPr/>
                    <a:lstStyle/>
                    <a:p>
                      <a:r>
                        <a:rPr lang="en-US" sz="1200" b="1" dirty="0" err="1" smtClean="0"/>
                        <a:t>Ardic</a:t>
                      </a:r>
                      <a:r>
                        <a:rPr lang="en-US" sz="1200" b="1" dirty="0" smtClean="0"/>
                        <a:t> (2006) Hawkins or </a:t>
                      </a:r>
                      <a:r>
                        <a:rPr lang="en-US" sz="1200" b="1" dirty="0" err="1" smtClean="0"/>
                        <a:t>Neers</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78</a:t>
                      </a:r>
                      <a:endParaRPr lang="en-US" sz="1200" b="1" dirty="0"/>
                    </a:p>
                  </a:txBody>
                  <a:tcPr/>
                </a:tc>
                <a:tc>
                  <a:txBody>
                    <a:bodyPr/>
                    <a:lstStyle/>
                    <a:p>
                      <a:pPr algn="ctr"/>
                      <a:r>
                        <a:rPr lang="en-US" sz="1200" b="1" dirty="0" smtClean="0"/>
                        <a:t>50</a:t>
                      </a:r>
                      <a:endParaRPr lang="en-US" sz="1200" b="1" dirty="0"/>
                    </a:p>
                  </a:txBody>
                  <a:tcPr/>
                </a:tc>
                <a:tc>
                  <a:txBody>
                    <a:bodyPr/>
                    <a:lstStyle/>
                    <a:p>
                      <a:pPr algn="ctr"/>
                      <a:r>
                        <a:rPr lang="en-US" sz="1200" b="1" dirty="0" smtClean="0"/>
                        <a:t>1.56</a:t>
                      </a:r>
                      <a:endParaRPr lang="en-US" sz="1200" b="1" dirty="0"/>
                    </a:p>
                  </a:txBody>
                  <a:tcPr/>
                </a:tc>
                <a:tc>
                  <a:txBody>
                    <a:bodyPr/>
                    <a:lstStyle/>
                    <a:p>
                      <a:pPr algn="ctr"/>
                      <a:r>
                        <a:rPr lang="en-US" sz="1200" b="1" dirty="0" smtClean="0"/>
                        <a:t>0.44</a:t>
                      </a:r>
                      <a:endParaRPr lang="en-US" sz="1200" b="1" dirty="0"/>
                    </a:p>
                  </a:txBody>
                  <a:tcPr/>
                </a:tc>
                <a:tc>
                  <a:txBody>
                    <a:bodyPr/>
                    <a:lstStyle/>
                    <a:p>
                      <a:pPr algn="ctr"/>
                      <a:r>
                        <a:rPr lang="en-US" sz="1200" b="1" dirty="0" smtClean="0"/>
                        <a:t>12</a:t>
                      </a:r>
                    </a:p>
                    <a:p>
                      <a:pPr algn="ctr"/>
                      <a:r>
                        <a:rPr lang="en-US" sz="1200" b="1" dirty="0" smtClean="0"/>
                        <a:t>Level</a:t>
                      </a:r>
                      <a:r>
                        <a:rPr lang="en-US" sz="1200" b="1" baseline="0" dirty="0" smtClean="0"/>
                        <a:t> IV</a:t>
                      </a:r>
                      <a:endParaRPr lang="en-US" sz="1200" b="1" dirty="0" smtClean="0"/>
                    </a:p>
                  </a:txBody>
                  <a:tcPr/>
                </a:tc>
              </a:tr>
              <a:tr h="370840">
                <a:tc>
                  <a:txBody>
                    <a:bodyPr/>
                    <a:lstStyle/>
                    <a:p>
                      <a:r>
                        <a:rPr lang="en-US" sz="1200" b="1" dirty="0" smtClean="0"/>
                        <a:t>Park (2005) Painful Arc, Drop Arm, and </a:t>
                      </a:r>
                      <a:r>
                        <a:rPr lang="en-US" sz="1200" b="1" dirty="0" err="1" smtClean="0"/>
                        <a:t>Infraspinatus</a:t>
                      </a:r>
                      <a:r>
                        <a:rPr lang="en-US" sz="1200" b="1" baseline="0" dirty="0" smtClean="0"/>
                        <a:t> test</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15.6</a:t>
                      </a:r>
                      <a:endParaRPr lang="en-US" sz="1200" b="1" dirty="0"/>
                    </a:p>
                  </a:txBody>
                  <a:tcPr/>
                </a:tc>
                <a:tc>
                  <a:txBody>
                    <a:bodyPr/>
                    <a:lstStyle/>
                    <a:p>
                      <a:pPr algn="ctr"/>
                      <a:r>
                        <a:rPr lang="en-US" sz="1200" b="1" dirty="0" smtClean="0"/>
                        <a:t>0.16</a:t>
                      </a:r>
                      <a:endParaRPr lang="en-US" sz="1200" b="1" dirty="0"/>
                    </a:p>
                  </a:txBody>
                  <a:tcPr/>
                </a:tc>
                <a:tc>
                  <a:txBody>
                    <a:bodyPr/>
                    <a:lstStyle/>
                    <a:p>
                      <a:pPr algn="ctr"/>
                      <a:r>
                        <a:rPr lang="en-US" sz="1200" b="1" dirty="0" smtClean="0"/>
                        <a:t>10</a:t>
                      </a:r>
                    </a:p>
                    <a:p>
                      <a:pPr algn="ctr"/>
                      <a:r>
                        <a:rPr lang="en-US" sz="1200" b="1" dirty="0" smtClean="0"/>
                        <a:t>Level</a:t>
                      </a:r>
                      <a:r>
                        <a:rPr lang="en-US" sz="1200" b="1" baseline="0" dirty="0" smtClean="0"/>
                        <a:t> IV</a:t>
                      </a:r>
                      <a:endParaRPr lang="en-US" sz="1200" b="1" dirty="0" smtClean="0"/>
                    </a:p>
                  </a:txBody>
                  <a:tcPr/>
                </a:tc>
              </a:tr>
              <a:tr h="370840">
                <a:tc>
                  <a:txBody>
                    <a:bodyPr/>
                    <a:lstStyle/>
                    <a:p>
                      <a:r>
                        <a:rPr lang="en-US" sz="1200" b="1" dirty="0" smtClean="0"/>
                        <a:t>Park (2005) Age ≥ 60, Painful</a:t>
                      </a:r>
                      <a:r>
                        <a:rPr lang="en-US" sz="1200" b="1" baseline="0" dirty="0" smtClean="0"/>
                        <a:t> Arc, Drop Arm, and </a:t>
                      </a:r>
                      <a:r>
                        <a:rPr lang="en-US" sz="1200" b="1" baseline="0" dirty="0" err="1" smtClean="0"/>
                        <a:t>Infraspinatus</a:t>
                      </a:r>
                      <a:r>
                        <a:rPr lang="en-US" sz="1200" b="1" baseline="0" dirty="0" smtClean="0"/>
                        <a:t> test</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28.0</a:t>
                      </a:r>
                      <a:endParaRPr lang="en-US" sz="1200" b="1" dirty="0"/>
                    </a:p>
                  </a:txBody>
                  <a:tcPr/>
                </a:tc>
                <a:tc>
                  <a:txBody>
                    <a:bodyPr/>
                    <a:lstStyle/>
                    <a:p>
                      <a:pPr algn="ctr"/>
                      <a:r>
                        <a:rPr lang="en-US" sz="1200" b="1" dirty="0" smtClean="0"/>
                        <a:t>0.09</a:t>
                      </a:r>
                      <a:endParaRPr lang="en-US" sz="1200" b="1" dirty="0"/>
                    </a:p>
                  </a:txBody>
                  <a:tcPr/>
                </a:tc>
                <a:tc>
                  <a:txBody>
                    <a:bodyPr/>
                    <a:lstStyle/>
                    <a:p>
                      <a:pPr algn="ctr"/>
                      <a:r>
                        <a:rPr lang="en-US" sz="1200" b="1" dirty="0" smtClean="0"/>
                        <a:t>10</a:t>
                      </a:r>
                    </a:p>
                    <a:p>
                      <a:pPr algn="ctr"/>
                      <a:r>
                        <a:rPr lang="en-US" sz="1200" b="1" dirty="0" smtClean="0"/>
                        <a:t>Level IV</a:t>
                      </a:r>
                    </a:p>
                  </a:txBody>
                  <a:tcPr/>
                </a:tc>
              </a:tr>
              <a:tr h="370840">
                <a:tc>
                  <a:txBody>
                    <a:bodyPr/>
                    <a:lstStyle/>
                    <a:p>
                      <a:r>
                        <a:rPr lang="en-US" sz="1200" b="1" dirty="0" err="1" smtClean="0"/>
                        <a:t>Bak</a:t>
                      </a:r>
                      <a:r>
                        <a:rPr lang="en-US" sz="1200" b="1" dirty="0" smtClean="0"/>
                        <a:t> (2010) –</a:t>
                      </a:r>
                      <a:r>
                        <a:rPr lang="en-US" sz="1200" b="1" baseline="0" dirty="0" smtClean="0"/>
                        <a:t> Full Thickness Supra Tear</a:t>
                      </a:r>
                      <a:endParaRPr lang="en-US" sz="1200" b="1" dirty="0" smtClean="0"/>
                    </a:p>
                    <a:p>
                      <a:r>
                        <a:rPr lang="en-US" sz="1200" b="1" dirty="0" smtClean="0"/>
                        <a:t>Active Abduction</a:t>
                      </a:r>
                      <a:r>
                        <a:rPr lang="en-US" sz="1200" b="1" baseline="0" dirty="0" smtClean="0"/>
                        <a:t> &lt; 90°, </a:t>
                      </a:r>
                    </a:p>
                    <a:p>
                      <a:r>
                        <a:rPr lang="en-US" sz="1200" b="1" baseline="0" dirty="0" smtClean="0"/>
                        <a:t>(+) Empty Can, (+) ER Lag Sign</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54</a:t>
                      </a:r>
                      <a:endParaRPr lang="en-US" sz="1200" b="1" dirty="0"/>
                    </a:p>
                  </a:txBody>
                  <a:tcPr/>
                </a:tc>
                <a:tc>
                  <a:txBody>
                    <a:bodyPr/>
                    <a:lstStyle/>
                    <a:p>
                      <a:pPr algn="ctr"/>
                      <a:r>
                        <a:rPr lang="en-US" sz="1200" b="1" dirty="0" smtClean="0"/>
                        <a:t>65</a:t>
                      </a:r>
                      <a:endParaRPr lang="en-US" sz="1200" b="1" dirty="0"/>
                    </a:p>
                  </a:txBody>
                  <a:tcPr/>
                </a:tc>
                <a:tc>
                  <a:txBody>
                    <a:bodyPr/>
                    <a:lstStyle/>
                    <a:p>
                      <a:pPr algn="ctr"/>
                      <a:r>
                        <a:rPr lang="en-US" sz="1200" b="1" dirty="0" smtClean="0"/>
                        <a:t>1.20</a:t>
                      </a:r>
                      <a:endParaRPr lang="en-US" sz="1200" b="1" dirty="0"/>
                    </a:p>
                  </a:txBody>
                  <a:tcPr/>
                </a:tc>
                <a:tc>
                  <a:txBody>
                    <a:bodyPr/>
                    <a:lstStyle/>
                    <a:p>
                      <a:pPr algn="ctr"/>
                      <a:r>
                        <a:rPr lang="en-US" sz="1200" b="1" dirty="0" smtClean="0"/>
                        <a:t>0.71</a:t>
                      </a:r>
                      <a:endParaRPr lang="en-US" sz="1200" b="1" dirty="0"/>
                    </a:p>
                  </a:txBody>
                  <a:tcPr/>
                </a:tc>
                <a:tc>
                  <a:txBody>
                    <a:bodyPr/>
                    <a:lstStyle/>
                    <a:p>
                      <a:pPr algn="ctr"/>
                      <a:r>
                        <a:rPr lang="en-US" sz="1200" b="1" dirty="0" smtClean="0"/>
                        <a:t>13</a:t>
                      </a:r>
                    </a:p>
                    <a:p>
                      <a:pPr algn="ctr"/>
                      <a:r>
                        <a:rPr lang="en-US" sz="1200" b="1" dirty="0" smtClean="0"/>
                        <a:t>Level</a:t>
                      </a:r>
                      <a:r>
                        <a:rPr lang="en-US" sz="1200" b="1" baseline="0" dirty="0" smtClean="0"/>
                        <a:t> IV</a:t>
                      </a:r>
                      <a:endParaRPr lang="en-US" sz="1200" b="1" dirty="0" smtClean="0"/>
                    </a:p>
                  </a:txBody>
                  <a:tcPr/>
                </a:tc>
              </a:tr>
              <a:tr h="370840">
                <a:tc>
                  <a:txBody>
                    <a:bodyPr/>
                    <a:lstStyle/>
                    <a:p>
                      <a:r>
                        <a:rPr lang="en-US" sz="1200" b="1" dirty="0" err="1" smtClean="0"/>
                        <a:t>Bak</a:t>
                      </a:r>
                      <a:r>
                        <a:rPr lang="en-US" sz="1200" b="1" dirty="0" smtClean="0"/>
                        <a:t> (2010) – Full Thickness</a:t>
                      </a:r>
                      <a:r>
                        <a:rPr lang="en-US" sz="1200" b="1" baseline="0" dirty="0" smtClean="0"/>
                        <a:t> Supra Tear</a:t>
                      </a:r>
                      <a:endParaRPr lang="en-US" sz="1200" b="1" dirty="0" smtClean="0"/>
                    </a:p>
                    <a:p>
                      <a:r>
                        <a:rPr lang="en-US" sz="1200" b="1" dirty="0" smtClean="0"/>
                        <a:t>Active Abduction</a:t>
                      </a:r>
                      <a:r>
                        <a:rPr lang="en-US" sz="1200" b="1" baseline="0" dirty="0" smtClean="0"/>
                        <a:t> &lt; 90°, </a:t>
                      </a:r>
                    </a:p>
                    <a:p>
                      <a:r>
                        <a:rPr lang="en-US" sz="1200" b="1" baseline="0" dirty="0" smtClean="0"/>
                        <a:t>(+) Empty Can, (+) Hawkins</a:t>
                      </a:r>
                      <a:endParaRPr lang="en-US" sz="1200" b="1" dirty="0"/>
                    </a:p>
                  </a:txBody>
                  <a:tcPr/>
                </a:tc>
                <a:tc>
                  <a:txBody>
                    <a:bodyPr/>
                    <a:lstStyle/>
                    <a:p>
                      <a:pPr algn="ctr"/>
                      <a:r>
                        <a:rPr lang="en-US" sz="1200" b="1" dirty="0" smtClean="0"/>
                        <a:t>NR</a:t>
                      </a:r>
                      <a:endParaRPr lang="en-US" sz="1200" b="1" dirty="0"/>
                    </a:p>
                  </a:txBody>
                  <a:tcPr/>
                </a:tc>
                <a:tc>
                  <a:txBody>
                    <a:bodyPr/>
                    <a:lstStyle/>
                    <a:p>
                      <a:pPr algn="ctr"/>
                      <a:r>
                        <a:rPr lang="en-US" sz="1200" b="1" dirty="0" smtClean="0"/>
                        <a:t>72</a:t>
                      </a:r>
                      <a:endParaRPr lang="en-US" sz="1200" b="1" dirty="0"/>
                    </a:p>
                  </a:txBody>
                  <a:tcPr/>
                </a:tc>
                <a:tc>
                  <a:txBody>
                    <a:bodyPr/>
                    <a:lstStyle/>
                    <a:p>
                      <a:pPr algn="ctr"/>
                      <a:r>
                        <a:rPr lang="en-US" sz="1200" b="1" dirty="0" smtClean="0"/>
                        <a:t>39</a:t>
                      </a:r>
                      <a:endParaRPr lang="en-US" sz="1200" b="1" dirty="0"/>
                    </a:p>
                  </a:txBody>
                  <a:tcPr/>
                </a:tc>
                <a:tc>
                  <a:txBody>
                    <a:bodyPr/>
                    <a:lstStyle/>
                    <a:p>
                      <a:pPr algn="ctr"/>
                      <a:r>
                        <a:rPr lang="en-US" sz="1200" b="1" dirty="0" smtClean="0"/>
                        <a:t>1.18</a:t>
                      </a:r>
                      <a:endParaRPr lang="en-US" sz="1200" b="1" dirty="0"/>
                    </a:p>
                  </a:txBody>
                  <a:tcPr/>
                </a:tc>
                <a:tc>
                  <a:txBody>
                    <a:bodyPr/>
                    <a:lstStyle/>
                    <a:p>
                      <a:pPr algn="ctr"/>
                      <a:r>
                        <a:rPr lang="en-US" sz="1200" b="1" dirty="0" smtClean="0"/>
                        <a:t>0.72</a:t>
                      </a:r>
                      <a:endParaRPr lang="en-US" sz="1200" b="1" dirty="0"/>
                    </a:p>
                  </a:txBody>
                  <a:tcPr/>
                </a:tc>
                <a:tc>
                  <a:txBody>
                    <a:bodyPr/>
                    <a:lstStyle/>
                    <a:p>
                      <a:pPr algn="ctr"/>
                      <a:r>
                        <a:rPr lang="en-US" sz="1200" b="1" dirty="0" smtClean="0"/>
                        <a:t>13</a:t>
                      </a:r>
                    </a:p>
                    <a:p>
                      <a:pPr algn="ctr"/>
                      <a:r>
                        <a:rPr lang="en-US" sz="1200" b="1" dirty="0" smtClean="0"/>
                        <a:t>Level IV</a:t>
                      </a:r>
                    </a:p>
                  </a:txBody>
                  <a:tcPr/>
                </a:tc>
              </a:tr>
              <a:tr h="370840">
                <a:tc>
                  <a:txBody>
                    <a:bodyPr/>
                    <a:lstStyle/>
                    <a:p>
                      <a:r>
                        <a:rPr lang="en-US" sz="1200" b="0" dirty="0" smtClean="0"/>
                        <a:t>Murrell (2001) (+)</a:t>
                      </a:r>
                      <a:r>
                        <a:rPr lang="en-US" sz="1200" b="0" baseline="0" dirty="0" smtClean="0"/>
                        <a:t> Empty Can and (+)</a:t>
                      </a:r>
                    </a:p>
                    <a:p>
                      <a:r>
                        <a:rPr lang="en-US" sz="1200" b="0" baseline="0" dirty="0" err="1" smtClean="0"/>
                        <a:t>Infraspinatus</a:t>
                      </a:r>
                      <a:r>
                        <a:rPr lang="en-US" sz="1200" b="0" baseline="0" dirty="0" smtClean="0"/>
                        <a:t> Test and (+) Hawkins or (+) </a:t>
                      </a:r>
                      <a:r>
                        <a:rPr lang="en-US" sz="1200" b="0" baseline="0" dirty="0" err="1" smtClean="0"/>
                        <a:t>Neers</a:t>
                      </a:r>
                      <a:endParaRPr lang="en-US" sz="1200" b="0" dirty="0"/>
                    </a:p>
                  </a:txBody>
                  <a:tcPr/>
                </a:tc>
                <a:tc>
                  <a:txBody>
                    <a:bodyPr/>
                    <a:lstStyle/>
                    <a:p>
                      <a:pPr algn="ctr"/>
                      <a:endParaRPr lang="en-US" sz="1200" b="0" dirty="0" smtClean="0"/>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NR</a:t>
                      </a:r>
                      <a:endParaRPr lang="en-US" sz="1200" b="0" dirty="0"/>
                    </a:p>
                  </a:txBody>
                  <a:tcPr/>
                </a:tc>
                <a:tc>
                  <a:txBody>
                    <a:bodyPr/>
                    <a:lstStyle/>
                    <a:p>
                      <a:pPr algn="ctr"/>
                      <a:r>
                        <a:rPr lang="en-US" sz="1200" b="0" dirty="0" smtClean="0"/>
                        <a:t/>
                      </a:r>
                      <a:br>
                        <a:rPr lang="en-US" sz="1200" b="0" dirty="0" smtClean="0"/>
                      </a:br>
                      <a:r>
                        <a:rPr lang="en-US" sz="1200" b="0" dirty="0" smtClean="0"/>
                        <a:t>NR</a:t>
                      </a:r>
                      <a:endParaRPr lang="en-US" sz="1200" b="0" dirty="0"/>
                    </a:p>
                  </a:txBody>
                  <a:tcPr/>
                </a:tc>
                <a:tc>
                  <a:txBody>
                    <a:bodyPr/>
                    <a:lstStyle/>
                    <a:p>
                      <a:pPr algn="ctr"/>
                      <a:endParaRPr lang="en-US" sz="1200" b="0" dirty="0" smtClean="0"/>
                    </a:p>
                    <a:p>
                      <a:pPr algn="ctr"/>
                      <a:r>
                        <a:rPr lang="en-US" sz="1200" b="0" dirty="0" smtClean="0"/>
                        <a:t>48.0</a:t>
                      </a:r>
                      <a:endParaRPr lang="en-US" sz="1200" b="0" dirty="0"/>
                    </a:p>
                  </a:txBody>
                  <a:tcPr/>
                </a:tc>
                <a:tc>
                  <a:txBody>
                    <a:bodyPr/>
                    <a:lstStyle/>
                    <a:p>
                      <a:pPr algn="ctr"/>
                      <a:endParaRPr lang="en-US" sz="1200" b="0" dirty="0" smtClean="0"/>
                    </a:p>
                    <a:p>
                      <a:pPr algn="ctr"/>
                      <a:r>
                        <a:rPr lang="en-US" sz="1200" b="0" dirty="0" smtClean="0"/>
                        <a:t>0.76</a:t>
                      </a:r>
                      <a:endParaRPr lang="en-US" sz="1200" b="0" dirty="0"/>
                    </a:p>
                  </a:txBody>
                  <a:tcPr/>
                </a:tc>
                <a:tc>
                  <a:txBody>
                    <a:bodyPr/>
                    <a:lstStyle/>
                    <a:p>
                      <a:pPr algn="ctr"/>
                      <a:endParaRPr lang="en-US" sz="1200" b="0" dirty="0" smtClean="0"/>
                    </a:p>
                    <a:p>
                      <a:pPr algn="ctr"/>
                      <a:r>
                        <a:rPr lang="en-US" sz="1200" b="0" dirty="0" smtClean="0"/>
                        <a:t>4</a:t>
                      </a:r>
                    </a:p>
                    <a:p>
                      <a:pPr algn="ctr"/>
                      <a:r>
                        <a:rPr lang="en-US" sz="1200" b="0" dirty="0" smtClean="0"/>
                        <a:t>Level IV</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448800" y="6426201"/>
            <a:ext cx="431799" cy="431799"/>
          </a:xfrm>
          <a:prstGeom prst="rect">
            <a:avLst/>
          </a:prstGeom>
        </p:spPr>
      </p:pic>
    </p:spTree>
    <p:custDataLst>
      <p:tags r:id="rId1"/>
    </p:custDataLst>
    <p:extLst>
      <p:ext uri="{BB962C8B-B14F-4D97-AF65-F5344CB8AC3E}">
        <p14:creationId xmlns:p14="http://schemas.microsoft.com/office/powerpoint/2010/main" val="325145876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Instability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723292"/>
              </p:ext>
            </p:extLst>
          </p:nvPr>
        </p:nvGraphicFramePr>
        <p:xfrm>
          <a:off x="762000" y="1371600"/>
          <a:ext cx="8077202" cy="237744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p>
                    <a:p>
                      <a:pPr algn="ctr"/>
                      <a:r>
                        <a:rPr lang="en-US" sz="1200" dirty="0" smtClean="0"/>
                        <a:t>CPR</a:t>
                      </a:r>
                      <a:r>
                        <a:rPr lang="en-US" sz="1200" baseline="0" dirty="0" smtClean="0"/>
                        <a:t> Grade</a:t>
                      </a:r>
                      <a:endParaRPr lang="en-US" sz="1200" dirty="0" smtClean="0"/>
                    </a:p>
                  </a:txBody>
                  <a:tcPr/>
                </a:tc>
              </a:tr>
              <a:tr h="370840">
                <a:tc>
                  <a:txBody>
                    <a:bodyPr/>
                    <a:lstStyle/>
                    <a:p>
                      <a:r>
                        <a:rPr lang="en-US" sz="1200" b="0" dirty="0" err="1" smtClean="0"/>
                        <a:t>Malhi</a:t>
                      </a:r>
                      <a:r>
                        <a:rPr lang="en-US" sz="1200" b="0" dirty="0" smtClean="0"/>
                        <a:t> (2005) </a:t>
                      </a:r>
                    </a:p>
                    <a:p>
                      <a:r>
                        <a:rPr lang="en-US" sz="1200" b="0" dirty="0" smtClean="0"/>
                        <a:t>Apprehension</a:t>
                      </a:r>
                      <a:r>
                        <a:rPr lang="en-US" sz="1200" b="0" baseline="0" dirty="0" smtClean="0"/>
                        <a:t> or Relocation</a:t>
                      </a:r>
                      <a:endParaRPr lang="en-US" sz="1200" b="0" dirty="0"/>
                    </a:p>
                  </a:txBody>
                  <a:tcPr/>
                </a:tc>
                <a:tc>
                  <a:txBody>
                    <a:bodyPr/>
                    <a:lstStyle/>
                    <a:p>
                      <a:pPr algn="ctr"/>
                      <a:r>
                        <a:rPr lang="en-US" sz="1200" b="0" dirty="0" smtClean="0"/>
                        <a:t>NR</a:t>
                      </a:r>
                      <a:endParaRPr lang="en-US" sz="1200" b="0" dirty="0"/>
                    </a:p>
                  </a:txBody>
                  <a:tcPr/>
                </a:tc>
                <a:tc>
                  <a:txBody>
                    <a:bodyPr/>
                    <a:lstStyle/>
                    <a:p>
                      <a:pPr algn="ctr"/>
                      <a:r>
                        <a:rPr lang="en-US" sz="1200" b="0" dirty="0" smtClean="0"/>
                        <a:t>81</a:t>
                      </a:r>
                      <a:endParaRPr lang="en-US" sz="1200" b="0" dirty="0"/>
                    </a:p>
                  </a:txBody>
                  <a:tcPr/>
                </a:tc>
                <a:tc>
                  <a:txBody>
                    <a:bodyPr/>
                    <a:lstStyle/>
                    <a:p>
                      <a:pPr algn="ctr"/>
                      <a:r>
                        <a:rPr lang="en-US" sz="1200" b="0" dirty="0" smtClean="0"/>
                        <a:t>100</a:t>
                      </a:r>
                      <a:endParaRPr lang="en-US" sz="1200" b="0" dirty="0"/>
                    </a:p>
                  </a:txBody>
                  <a:tcPr/>
                </a:tc>
                <a:tc>
                  <a:txBody>
                    <a:bodyPr/>
                    <a:lstStyle/>
                    <a:p>
                      <a:pPr algn="ctr"/>
                      <a:r>
                        <a:rPr lang="en-US" sz="1200" b="0" dirty="0" smtClean="0"/>
                        <a:t>∞</a:t>
                      </a:r>
                    </a:p>
                  </a:txBody>
                  <a:tcPr/>
                </a:tc>
                <a:tc>
                  <a:txBody>
                    <a:bodyPr/>
                    <a:lstStyle/>
                    <a:p>
                      <a:pPr algn="ctr"/>
                      <a:r>
                        <a:rPr lang="en-US" sz="1200" b="0" dirty="0" smtClean="0"/>
                        <a:t>19.0</a:t>
                      </a:r>
                      <a:endParaRPr lang="en-US" sz="1200" b="0" dirty="0"/>
                    </a:p>
                  </a:txBody>
                  <a:tcPr/>
                </a:tc>
                <a:tc>
                  <a:txBody>
                    <a:bodyPr/>
                    <a:lstStyle/>
                    <a:p>
                      <a:pPr algn="ctr"/>
                      <a:r>
                        <a:rPr lang="en-US" sz="1200" b="0" dirty="0" smtClean="0"/>
                        <a:t>5</a:t>
                      </a:r>
                    </a:p>
                    <a:p>
                      <a:pPr algn="ctr"/>
                      <a:r>
                        <a:rPr lang="en-US" sz="1200" b="0" dirty="0" smtClean="0"/>
                        <a:t>Level IV</a:t>
                      </a:r>
                      <a:endParaRPr lang="en-US" sz="1200" b="0" dirty="0"/>
                    </a:p>
                  </a:txBody>
                  <a:tcPr/>
                </a:tc>
              </a:tr>
              <a:tr h="370840">
                <a:tc>
                  <a:txBody>
                    <a:bodyPr/>
                    <a:lstStyle/>
                    <a:p>
                      <a:r>
                        <a:rPr lang="en-US" sz="1200" b="0" baseline="0" dirty="0" smtClean="0"/>
                        <a:t>Lo (2004) </a:t>
                      </a:r>
                    </a:p>
                    <a:p>
                      <a:r>
                        <a:rPr lang="en-US" sz="1200" b="0" baseline="0" dirty="0" smtClean="0"/>
                        <a:t>Apprehension, Relocation, and Surprise</a:t>
                      </a:r>
                    </a:p>
                  </a:txBody>
                  <a:tcPr/>
                </a:tc>
                <a:tc>
                  <a:txBody>
                    <a:bodyPr/>
                    <a:lstStyle/>
                    <a:p>
                      <a:pPr algn="ctr"/>
                      <a:endParaRPr lang="en-US" sz="1200" b="0" dirty="0" smtClean="0"/>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40</a:t>
                      </a:r>
                      <a:endParaRPr lang="en-US" sz="1200" b="0" dirty="0"/>
                    </a:p>
                  </a:txBody>
                  <a:tcPr/>
                </a:tc>
                <a:tc>
                  <a:txBody>
                    <a:bodyPr/>
                    <a:lstStyle/>
                    <a:p>
                      <a:pPr algn="ctr"/>
                      <a:endParaRPr lang="en-US" sz="1200" b="0" dirty="0" smtClean="0"/>
                    </a:p>
                    <a:p>
                      <a:pPr algn="ctr"/>
                      <a:r>
                        <a:rPr lang="en-US" sz="1200" b="0" dirty="0" smtClean="0"/>
                        <a:t>100</a:t>
                      </a:r>
                      <a:endParaRPr lang="en-US" sz="1200" b="0" dirty="0"/>
                    </a:p>
                  </a:txBody>
                  <a:tcPr/>
                </a:tc>
                <a:tc>
                  <a:txBody>
                    <a:bodyPr/>
                    <a:lstStyle/>
                    <a:p>
                      <a:pPr algn="ctr"/>
                      <a:endParaRPr lang="en-US" sz="1200" b="0" dirty="0" smtClean="0"/>
                    </a:p>
                    <a:p>
                      <a:pPr algn="ctr"/>
                      <a:r>
                        <a:rPr lang="en-US" sz="1200" b="0" dirty="0" smtClean="0"/>
                        <a:t>∞</a:t>
                      </a:r>
                      <a:endParaRPr lang="en-US" sz="1200" b="0" dirty="0"/>
                    </a:p>
                  </a:txBody>
                  <a:tcPr/>
                </a:tc>
                <a:tc>
                  <a:txBody>
                    <a:bodyPr/>
                    <a:lstStyle/>
                    <a:p>
                      <a:pPr algn="ctr"/>
                      <a:endParaRPr lang="en-US" sz="1200" b="0" dirty="0" smtClean="0"/>
                    </a:p>
                    <a:p>
                      <a:pPr algn="ctr"/>
                      <a:r>
                        <a:rPr lang="en-US" sz="1200" b="0" dirty="0" smtClean="0"/>
                        <a:t>60.0</a:t>
                      </a:r>
                      <a:endParaRPr lang="en-US" sz="1200" b="0" dirty="0"/>
                    </a:p>
                  </a:txBody>
                  <a:tcPr/>
                </a:tc>
                <a:tc>
                  <a:txBody>
                    <a:bodyPr/>
                    <a:lstStyle/>
                    <a:p>
                      <a:pPr algn="ctr"/>
                      <a:endParaRPr lang="en-US" sz="1200" b="0" dirty="0" smtClean="0"/>
                    </a:p>
                    <a:p>
                      <a:pPr algn="ctr"/>
                      <a:r>
                        <a:rPr lang="en-US" sz="1200" b="0" dirty="0" smtClean="0"/>
                        <a:t>7</a:t>
                      </a:r>
                    </a:p>
                    <a:p>
                      <a:pPr algn="ctr"/>
                      <a:r>
                        <a:rPr lang="en-US" sz="1200" b="0" dirty="0" smtClean="0"/>
                        <a:t>Level IV</a:t>
                      </a:r>
                    </a:p>
                  </a:txBody>
                  <a:tcPr/>
                </a:tc>
              </a:tr>
              <a:tr h="370840">
                <a:tc>
                  <a:txBody>
                    <a:bodyPr/>
                    <a:lstStyle/>
                    <a:p>
                      <a:r>
                        <a:rPr lang="en-US" sz="1200" b="1" dirty="0" smtClean="0"/>
                        <a:t>Farber (2006)</a:t>
                      </a:r>
                    </a:p>
                    <a:p>
                      <a:r>
                        <a:rPr lang="en-US" sz="1200" b="1" dirty="0" smtClean="0"/>
                        <a:t>Apprehension</a:t>
                      </a:r>
                      <a:r>
                        <a:rPr lang="en-US" sz="1200" b="1" baseline="0" dirty="0" smtClean="0"/>
                        <a:t> and Relocation </a:t>
                      </a:r>
                      <a:endParaRPr lang="en-US" sz="1200" b="1" dirty="0"/>
                    </a:p>
                  </a:txBody>
                  <a:tcPr/>
                </a:tc>
                <a:tc>
                  <a:txBody>
                    <a:bodyPr/>
                    <a:lstStyle/>
                    <a:p>
                      <a:pPr algn="ctr"/>
                      <a:endParaRPr lang="en-US" sz="1200" b="1" dirty="0" smtClean="0"/>
                    </a:p>
                    <a:p>
                      <a:pPr algn="ctr"/>
                      <a:r>
                        <a:rPr lang="en-US" sz="1200" b="1" dirty="0" smtClean="0"/>
                        <a:t>NR</a:t>
                      </a:r>
                    </a:p>
                  </a:txBody>
                  <a:tcPr/>
                </a:tc>
                <a:tc>
                  <a:txBody>
                    <a:bodyPr/>
                    <a:lstStyle/>
                    <a:p>
                      <a:pPr algn="ctr"/>
                      <a:endParaRPr lang="en-US" sz="1200" b="1" dirty="0" smtClean="0"/>
                    </a:p>
                    <a:p>
                      <a:pPr algn="ctr"/>
                      <a:r>
                        <a:rPr lang="en-US" sz="1200" b="1" dirty="0" smtClean="0"/>
                        <a:t>81</a:t>
                      </a:r>
                      <a:endParaRPr lang="en-US" sz="1200" b="1" dirty="0"/>
                    </a:p>
                  </a:txBody>
                  <a:tcPr/>
                </a:tc>
                <a:tc>
                  <a:txBody>
                    <a:bodyPr/>
                    <a:lstStyle/>
                    <a:p>
                      <a:pPr algn="ctr"/>
                      <a:endParaRPr lang="en-US" sz="1200" b="1" dirty="0" smtClean="0"/>
                    </a:p>
                    <a:p>
                      <a:pPr algn="ctr"/>
                      <a:r>
                        <a:rPr lang="en-US" sz="1200" b="1" dirty="0" smtClean="0"/>
                        <a:t>98</a:t>
                      </a:r>
                      <a:endParaRPr lang="en-US" sz="1200" b="1" dirty="0"/>
                    </a:p>
                  </a:txBody>
                  <a:tcPr/>
                </a:tc>
                <a:tc>
                  <a:txBody>
                    <a:bodyPr/>
                    <a:lstStyle/>
                    <a:p>
                      <a:pPr algn="ctr"/>
                      <a:endParaRPr lang="en-US" sz="1200" b="1" dirty="0" smtClean="0"/>
                    </a:p>
                    <a:p>
                      <a:pPr algn="ctr"/>
                      <a:r>
                        <a:rPr lang="en-US" sz="1200" b="1" dirty="0" smtClean="0"/>
                        <a:t>37.0</a:t>
                      </a:r>
                      <a:endParaRPr lang="en-US" sz="1200" b="1" dirty="0"/>
                    </a:p>
                  </a:txBody>
                  <a:tcPr/>
                </a:tc>
                <a:tc>
                  <a:txBody>
                    <a:bodyPr/>
                    <a:lstStyle/>
                    <a:p>
                      <a:pPr algn="ctr"/>
                      <a:endParaRPr lang="en-US" sz="1200" b="1" dirty="0" smtClean="0"/>
                    </a:p>
                    <a:p>
                      <a:pPr algn="ctr"/>
                      <a:r>
                        <a:rPr lang="en-US" sz="1200" b="1" dirty="0" smtClean="0"/>
                        <a:t>0.19</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Level IV</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363067502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a:t>
            </a:r>
            <a:r>
              <a:rPr lang="en-US" dirty="0" err="1" smtClean="0"/>
              <a:t>Labral</a:t>
            </a:r>
            <a:r>
              <a:rPr lang="en-US" dirty="0" smtClean="0"/>
              <a:t> Tears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4899284"/>
              </p:ext>
            </p:extLst>
          </p:nvPr>
        </p:nvGraphicFramePr>
        <p:xfrm>
          <a:off x="762000" y="1371600"/>
          <a:ext cx="8077202" cy="512064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p>
                    <a:p>
                      <a:pPr algn="ctr"/>
                      <a:r>
                        <a:rPr lang="en-US" sz="1200" dirty="0" smtClean="0"/>
                        <a:t>CPR</a:t>
                      </a:r>
                      <a:r>
                        <a:rPr lang="en-US" sz="1200" baseline="0" dirty="0" smtClean="0"/>
                        <a:t> Grade</a:t>
                      </a:r>
                      <a:endParaRPr lang="en-US" sz="1200" dirty="0" smtClean="0"/>
                    </a:p>
                  </a:txBody>
                  <a:tcPr/>
                </a:tc>
              </a:tr>
              <a:tr h="370840">
                <a:tc>
                  <a:txBody>
                    <a:bodyPr/>
                    <a:lstStyle/>
                    <a:p>
                      <a:r>
                        <a:rPr lang="en-US" sz="1200" b="1" dirty="0" err="1" smtClean="0"/>
                        <a:t>Gaunche</a:t>
                      </a:r>
                      <a:r>
                        <a:rPr lang="en-US" sz="1200" b="1" dirty="0" smtClean="0"/>
                        <a:t> (2003)</a:t>
                      </a:r>
                    </a:p>
                    <a:p>
                      <a:r>
                        <a:rPr lang="en-US" sz="1200" b="1" dirty="0" smtClean="0"/>
                        <a:t>(+) Relocation</a:t>
                      </a:r>
                      <a:r>
                        <a:rPr lang="en-US" sz="1200" b="1" baseline="0" dirty="0" smtClean="0"/>
                        <a:t> and O’Brien’s</a:t>
                      </a:r>
                      <a:endParaRPr lang="en-US" sz="1200" b="1" dirty="0"/>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41</a:t>
                      </a:r>
                      <a:endParaRPr lang="en-US" sz="1200" b="1" dirty="0"/>
                    </a:p>
                  </a:txBody>
                  <a:tcPr/>
                </a:tc>
                <a:tc>
                  <a:txBody>
                    <a:bodyPr/>
                    <a:lstStyle/>
                    <a:p>
                      <a:pPr algn="ctr"/>
                      <a:endParaRPr lang="en-US" sz="1200" b="1" dirty="0" smtClean="0"/>
                    </a:p>
                    <a:p>
                      <a:pPr algn="ctr"/>
                      <a:r>
                        <a:rPr lang="en-US" sz="1200" b="1" dirty="0" smtClean="0"/>
                        <a:t>91</a:t>
                      </a:r>
                      <a:endParaRPr lang="en-US" sz="1200" b="1" dirty="0"/>
                    </a:p>
                  </a:txBody>
                  <a:tcPr/>
                </a:tc>
                <a:tc>
                  <a:txBody>
                    <a:bodyPr/>
                    <a:lstStyle/>
                    <a:p>
                      <a:pPr algn="ctr"/>
                      <a:endParaRPr lang="en-US" sz="1200" b="1" dirty="0" smtClean="0"/>
                    </a:p>
                    <a:p>
                      <a:pPr algn="ctr"/>
                      <a:r>
                        <a:rPr lang="en-US" sz="1200" b="1" dirty="0" smtClean="0"/>
                        <a:t>4.56</a:t>
                      </a:r>
                    </a:p>
                  </a:txBody>
                  <a:tcPr/>
                </a:tc>
                <a:tc>
                  <a:txBody>
                    <a:bodyPr/>
                    <a:lstStyle/>
                    <a:p>
                      <a:pPr algn="ctr"/>
                      <a:endParaRPr lang="en-US" sz="1200" b="1" dirty="0" smtClean="0"/>
                    </a:p>
                    <a:p>
                      <a:pPr algn="ctr"/>
                      <a:r>
                        <a:rPr lang="en-US" sz="1200" b="1" dirty="0" smtClean="0"/>
                        <a:t>0.65</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Level</a:t>
                      </a:r>
                      <a:r>
                        <a:rPr lang="en-US" sz="1200" b="1" baseline="0" dirty="0" smtClean="0"/>
                        <a:t> IV</a:t>
                      </a:r>
                      <a:endParaRPr lang="en-US" sz="1200" b="1" dirty="0"/>
                    </a:p>
                  </a:txBody>
                  <a:tcPr/>
                </a:tc>
              </a:tr>
              <a:tr h="370840">
                <a:tc>
                  <a:txBody>
                    <a:bodyPr/>
                    <a:lstStyle/>
                    <a:p>
                      <a:r>
                        <a:rPr lang="en-US" sz="1200" b="1" baseline="0" dirty="0" err="1" smtClean="0"/>
                        <a:t>Gaunche</a:t>
                      </a:r>
                      <a:r>
                        <a:rPr lang="en-US" sz="1200" b="1" baseline="0" dirty="0" smtClean="0"/>
                        <a:t> (2003)</a:t>
                      </a:r>
                    </a:p>
                    <a:p>
                      <a:r>
                        <a:rPr lang="en-US" sz="1200" b="1" baseline="0" dirty="0" smtClean="0"/>
                        <a:t>(+) Relocation and Apprehension</a:t>
                      </a:r>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38</a:t>
                      </a:r>
                      <a:endParaRPr lang="en-US" sz="1200" b="1" dirty="0"/>
                    </a:p>
                  </a:txBody>
                  <a:tcPr/>
                </a:tc>
                <a:tc>
                  <a:txBody>
                    <a:bodyPr/>
                    <a:lstStyle/>
                    <a:p>
                      <a:pPr algn="ctr"/>
                      <a:endParaRPr lang="en-US" sz="1200" b="1" dirty="0" smtClean="0"/>
                    </a:p>
                    <a:p>
                      <a:pPr algn="ctr"/>
                      <a:r>
                        <a:rPr lang="en-US" sz="1200" b="1" dirty="0" smtClean="0"/>
                        <a:t>93</a:t>
                      </a:r>
                      <a:endParaRPr lang="en-US" sz="1200" b="1" dirty="0"/>
                    </a:p>
                  </a:txBody>
                  <a:tcPr/>
                </a:tc>
                <a:tc>
                  <a:txBody>
                    <a:bodyPr/>
                    <a:lstStyle/>
                    <a:p>
                      <a:pPr algn="ctr"/>
                      <a:endParaRPr lang="en-US" sz="1200" b="1" dirty="0" smtClean="0"/>
                    </a:p>
                    <a:p>
                      <a:pPr algn="ctr"/>
                      <a:r>
                        <a:rPr lang="en-US" sz="1200" b="1" dirty="0" smtClean="0"/>
                        <a:t>5.43</a:t>
                      </a:r>
                      <a:endParaRPr lang="en-US" sz="1200" b="1" dirty="0"/>
                    </a:p>
                  </a:txBody>
                  <a:tcPr/>
                </a:tc>
                <a:tc>
                  <a:txBody>
                    <a:bodyPr/>
                    <a:lstStyle/>
                    <a:p>
                      <a:pPr algn="ctr"/>
                      <a:endParaRPr lang="en-US" sz="1200" b="1" dirty="0" smtClean="0"/>
                    </a:p>
                    <a:p>
                      <a:pPr algn="ctr"/>
                      <a:r>
                        <a:rPr lang="en-US" sz="1200" b="1" dirty="0" smtClean="0"/>
                        <a:t>0.67</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Level IV</a:t>
                      </a:r>
                    </a:p>
                  </a:txBody>
                  <a:tcPr/>
                </a:tc>
              </a:tr>
              <a:tr h="370840">
                <a:tc>
                  <a:txBody>
                    <a:bodyPr/>
                    <a:lstStyle/>
                    <a:p>
                      <a:r>
                        <a:rPr lang="en-US" sz="1200" b="1" dirty="0" err="1" smtClean="0"/>
                        <a:t>Gaunche</a:t>
                      </a:r>
                      <a:r>
                        <a:rPr lang="en-US" sz="1200" b="1" dirty="0" smtClean="0"/>
                        <a:t> (2003)</a:t>
                      </a:r>
                    </a:p>
                    <a:p>
                      <a:r>
                        <a:rPr lang="en-US" sz="1200" b="1" dirty="0" smtClean="0"/>
                        <a:t>(+) Relocation or O’Brien’s </a:t>
                      </a:r>
                      <a:endParaRPr lang="en-US" sz="1200" b="1" dirty="0"/>
                    </a:p>
                  </a:txBody>
                  <a:tcPr/>
                </a:tc>
                <a:tc>
                  <a:txBody>
                    <a:bodyPr/>
                    <a:lstStyle/>
                    <a:p>
                      <a:pPr algn="ctr"/>
                      <a:endParaRPr lang="en-US" sz="1200" b="1" dirty="0" smtClean="0"/>
                    </a:p>
                    <a:p>
                      <a:pPr algn="ctr"/>
                      <a:r>
                        <a:rPr lang="en-US" sz="1200" b="1" dirty="0" smtClean="0"/>
                        <a:t>NR</a:t>
                      </a:r>
                    </a:p>
                  </a:txBody>
                  <a:tcPr/>
                </a:tc>
                <a:tc>
                  <a:txBody>
                    <a:bodyPr/>
                    <a:lstStyle/>
                    <a:p>
                      <a:pPr algn="ctr"/>
                      <a:endParaRPr lang="en-US" sz="1200" b="1" dirty="0" smtClean="0"/>
                    </a:p>
                    <a:p>
                      <a:pPr algn="ctr"/>
                      <a:r>
                        <a:rPr lang="en-US" sz="1200" b="1" dirty="0" smtClean="0"/>
                        <a:t>72</a:t>
                      </a:r>
                      <a:endParaRPr lang="en-US" sz="1200" b="1" dirty="0"/>
                    </a:p>
                  </a:txBody>
                  <a:tcPr/>
                </a:tc>
                <a:tc>
                  <a:txBody>
                    <a:bodyPr/>
                    <a:lstStyle/>
                    <a:p>
                      <a:pPr algn="ctr"/>
                      <a:endParaRPr lang="en-US" sz="1200" b="1" dirty="0" smtClean="0"/>
                    </a:p>
                    <a:p>
                      <a:pPr algn="ctr"/>
                      <a:r>
                        <a:rPr lang="en-US" sz="1200" b="1" dirty="0" smtClean="0"/>
                        <a:t>73</a:t>
                      </a:r>
                      <a:endParaRPr lang="en-US" sz="1200" b="1" dirty="0"/>
                    </a:p>
                  </a:txBody>
                  <a:tcPr/>
                </a:tc>
                <a:tc>
                  <a:txBody>
                    <a:bodyPr/>
                    <a:lstStyle/>
                    <a:p>
                      <a:pPr algn="ctr"/>
                      <a:endParaRPr lang="en-US" sz="1200" b="1" dirty="0" smtClean="0"/>
                    </a:p>
                    <a:p>
                      <a:pPr algn="ctr"/>
                      <a:r>
                        <a:rPr lang="en-US" sz="1200" b="1" dirty="0" smtClean="0"/>
                        <a:t>2.67</a:t>
                      </a:r>
                      <a:endParaRPr lang="en-US" sz="1200" b="1" dirty="0"/>
                    </a:p>
                  </a:txBody>
                  <a:tcPr/>
                </a:tc>
                <a:tc>
                  <a:txBody>
                    <a:bodyPr/>
                    <a:lstStyle/>
                    <a:p>
                      <a:pPr algn="ctr"/>
                      <a:endParaRPr lang="en-US" sz="1200" b="1" dirty="0" smtClean="0"/>
                    </a:p>
                    <a:p>
                      <a:pPr algn="ctr"/>
                      <a:r>
                        <a:rPr lang="en-US" sz="1200" b="1" dirty="0" smtClean="0"/>
                        <a:t>0.38</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Level IV</a:t>
                      </a:r>
                    </a:p>
                  </a:txBody>
                  <a:tcPr/>
                </a:tc>
              </a:tr>
              <a:tr h="370840">
                <a:tc>
                  <a:txBody>
                    <a:bodyPr/>
                    <a:lstStyle/>
                    <a:p>
                      <a:r>
                        <a:rPr lang="en-US" sz="1200" b="1" dirty="0" err="1" smtClean="0"/>
                        <a:t>Gaunche</a:t>
                      </a:r>
                      <a:r>
                        <a:rPr lang="en-US" sz="1200" b="1" baseline="0" dirty="0" smtClean="0"/>
                        <a:t> (2003)</a:t>
                      </a:r>
                    </a:p>
                    <a:p>
                      <a:r>
                        <a:rPr lang="en-US" sz="1200" b="1" baseline="0" dirty="0" smtClean="0"/>
                        <a:t>(+) Relocation or Apprehension</a:t>
                      </a:r>
                      <a:endParaRPr lang="en-US" sz="1200" b="1" dirty="0"/>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72</a:t>
                      </a:r>
                      <a:endParaRPr lang="en-US" sz="1200" b="1" dirty="0"/>
                    </a:p>
                  </a:txBody>
                  <a:tcPr/>
                </a:tc>
                <a:tc>
                  <a:txBody>
                    <a:bodyPr/>
                    <a:lstStyle/>
                    <a:p>
                      <a:pPr algn="ctr"/>
                      <a:endParaRPr lang="en-US" sz="1200" b="1" dirty="0" smtClean="0"/>
                    </a:p>
                    <a:p>
                      <a:pPr algn="ctr"/>
                      <a:r>
                        <a:rPr lang="en-US" sz="1200" b="1" dirty="0" smtClean="0"/>
                        <a:t>73</a:t>
                      </a:r>
                      <a:endParaRPr lang="en-US" sz="1200" b="1" dirty="0"/>
                    </a:p>
                  </a:txBody>
                  <a:tcPr/>
                </a:tc>
                <a:tc>
                  <a:txBody>
                    <a:bodyPr/>
                    <a:lstStyle/>
                    <a:p>
                      <a:pPr algn="ctr"/>
                      <a:endParaRPr lang="en-US" sz="1200" b="1" dirty="0" smtClean="0"/>
                    </a:p>
                    <a:p>
                      <a:pPr algn="ctr"/>
                      <a:r>
                        <a:rPr lang="en-US" sz="1200" b="1" dirty="0" smtClean="0"/>
                        <a:t>2.67</a:t>
                      </a:r>
                      <a:endParaRPr lang="en-US" sz="1200" b="1" dirty="0"/>
                    </a:p>
                  </a:txBody>
                  <a:tcPr/>
                </a:tc>
                <a:tc>
                  <a:txBody>
                    <a:bodyPr/>
                    <a:lstStyle/>
                    <a:p>
                      <a:pPr algn="ctr"/>
                      <a:endParaRPr lang="en-US" sz="1200" b="1" dirty="0" smtClean="0"/>
                    </a:p>
                    <a:p>
                      <a:pPr algn="ctr"/>
                      <a:r>
                        <a:rPr lang="en-US" sz="1200" b="1" dirty="0" smtClean="0"/>
                        <a:t>0.38</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Level</a:t>
                      </a:r>
                      <a:r>
                        <a:rPr lang="en-US" sz="1200" b="1" baseline="0" dirty="0" smtClean="0"/>
                        <a:t> IV</a:t>
                      </a:r>
                      <a:endParaRPr lang="en-US" sz="1200" b="1" dirty="0" smtClean="0"/>
                    </a:p>
                  </a:txBody>
                  <a:tcPr/>
                </a:tc>
              </a:tr>
              <a:tr h="370840">
                <a:tc>
                  <a:txBody>
                    <a:bodyPr/>
                    <a:lstStyle/>
                    <a:p>
                      <a:r>
                        <a:rPr lang="en-US" sz="1200" b="1" dirty="0" smtClean="0"/>
                        <a:t>Oh (2008)</a:t>
                      </a:r>
                    </a:p>
                    <a:p>
                      <a:r>
                        <a:rPr lang="en-US" sz="1200" b="1" dirty="0" smtClean="0"/>
                        <a:t>(+) Compression Rotation, O’Brien’s, and </a:t>
                      </a:r>
                    </a:p>
                    <a:p>
                      <a:r>
                        <a:rPr lang="en-US" sz="1200" b="1" dirty="0" smtClean="0"/>
                        <a:t>Bicep Load II</a:t>
                      </a:r>
                      <a:endParaRPr lang="en-US" sz="1200" b="1" dirty="0"/>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22</a:t>
                      </a:r>
                      <a:endParaRPr lang="en-US" sz="1200" b="1" dirty="0"/>
                    </a:p>
                  </a:txBody>
                  <a:tcPr/>
                </a:tc>
                <a:tc>
                  <a:txBody>
                    <a:bodyPr/>
                    <a:lstStyle/>
                    <a:p>
                      <a:pPr algn="ctr"/>
                      <a:endParaRPr lang="en-US" sz="1200" b="1" dirty="0" smtClean="0"/>
                    </a:p>
                    <a:p>
                      <a:pPr algn="ctr"/>
                      <a:r>
                        <a:rPr lang="en-US" sz="1200" b="1" dirty="0" smtClean="0"/>
                        <a:t>95</a:t>
                      </a:r>
                      <a:endParaRPr lang="en-US" sz="1200" b="1" dirty="0"/>
                    </a:p>
                  </a:txBody>
                  <a:tcPr/>
                </a:tc>
                <a:tc>
                  <a:txBody>
                    <a:bodyPr/>
                    <a:lstStyle/>
                    <a:p>
                      <a:pPr algn="ctr"/>
                      <a:endParaRPr lang="en-US" sz="1200" b="1" dirty="0" smtClean="0"/>
                    </a:p>
                    <a:p>
                      <a:pPr algn="ctr"/>
                      <a:r>
                        <a:rPr lang="en-US" sz="1200" b="1" dirty="0" smtClean="0"/>
                        <a:t>4.40</a:t>
                      </a:r>
                      <a:endParaRPr lang="en-US" sz="1200" b="1" dirty="0"/>
                    </a:p>
                  </a:txBody>
                  <a:tcPr/>
                </a:tc>
                <a:tc>
                  <a:txBody>
                    <a:bodyPr/>
                    <a:lstStyle/>
                    <a:p>
                      <a:pPr algn="ctr"/>
                      <a:endParaRPr lang="en-US" sz="1200" b="1" dirty="0" smtClean="0"/>
                    </a:p>
                    <a:p>
                      <a:pPr algn="ctr"/>
                      <a:r>
                        <a:rPr lang="en-US" sz="1200" b="1" dirty="0" smtClean="0"/>
                        <a:t>0.82</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Level</a:t>
                      </a:r>
                      <a:r>
                        <a:rPr lang="en-US" sz="1200" b="1" baseline="0" dirty="0" smtClean="0"/>
                        <a:t> IV</a:t>
                      </a:r>
                      <a:endParaRPr lang="en-US" sz="1200" b="1" dirty="0" smtClean="0"/>
                    </a:p>
                  </a:txBody>
                  <a:tcPr/>
                </a:tc>
              </a:tr>
              <a:tr h="370840">
                <a:tc>
                  <a:txBody>
                    <a:bodyPr/>
                    <a:lstStyle/>
                    <a:p>
                      <a:r>
                        <a:rPr lang="en-US" sz="1200" b="1" dirty="0" smtClean="0"/>
                        <a:t>Oh (2008)</a:t>
                      </a:r>
                    </a:p>
                    <a:p>
                      <a:r>
                        <a:rPr lang="en-US" sz="1200" b="1" dirty="0" smtClean="0"/>
                        <a:t>(+) Compression Rotation or Apprehension or Speed’s </a:t>
                      </a:r>
                      <a:endParaRPr lang="en-US" sz="1200" b="1" dirty="0"/>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80</a:t>
                      </a:r>
                      <a:endParaRPr lang="en-US" sz="1200" b="1" dirty="0"/>
                    </a:p>
                  </a:txBody>
                  <a:tcPr/>
                </a:tc>
                <a:tc>
                  <a:txBody>
                    <a:bodyPr/>
                    <a:lstStyle/>
                    <a:p>
                      <a:pPr algn="ctr"/>
                      <a:endParaRPr lang="en-US" sz="1200" b="1" dirty="0" smtClean="0"/>
                    </a:p>
                    <a:p>
                      <a:pPr algn="ctr"/>
                      <a:r>
                        <a:rPr lang="en-US" sz="1200" b="1" dirty="0" smtClean="0"/>
                        <a:t>28</a:t>
                      </a:r>
                      <a:endParaRPr lang="en-US" sz="1200" b="1" dirty="0"/>
                    </a:p>
                  </a:txBody>
                  <a:tcPr/>
                </a:tc>
                <a:tc>
                  <a:txBody>
                    <a:bodyPr/>
                    <a:lstStyle/>
                    <a:p>
                      <a:pPr algn="ctr"/>
                      <a:endParaRPr lang="en-US" sz="1200" b="1" dirty="0" smtClean="0"/>
                    </a:p>
                    <a:p>
                      <a:pPr algn="ctr"/>
                      <a:r>
                        <a:rPr lang="en-US" sz="1200" b="1" dirty="0" smtClean="0"/>
                        <a:t>1.11</a:t>
                      </a:r>
                      <a:endParaRPr lang="en-US" sz="1200" b="1" dirty="0"/>
                    </a:p>
                  </a:txBody>
                  <a:tcPr/>
                </a:tc>
                <a:tc>
                  <a:txBody>
                    <a:bodyPr/>
                    <a:lstStyle/>
                    <a:p>
                      <a:pPr algn="ctr"/>
                      <a:endParaRPr lang="en-US" sz="1200" b="1" dirty="0" smtClean="0"/>
                    </a:p>
                    <a:p>
                      <a:pPr algn="ctr"/>
                      <a:r>
                        <a:rPr lang="en-US" sz="1200" b="1" dirty="0" smtClean="0"/>
                        <a:t>0.71</a:t>
                      </a:r>
                      <a:endParaRPr lang="en-US" sz="1200" b="1" dirty="0"/>
                    </a:p>
                  </a:txBody>
                  <a:tcPr/>
                </a:tc>
                <a:tc>
                  <a:txBody>
                    <a:bodyPr/>
                    <a:lstStyle/>
                    <a:p>
                      <a:pPr algn="ctr"/>
                      <a:endParaRPr lang="en-US" sz="1200" b="1" dirty="0" smtClean="0"/>
                    </a:p>
                    <a:p>
                      <a:pPr algn="ctr"/>
                      <a:r>
                        <a:rPr lang="en-US" sz="1200" b="1" dirty="0" smtClean="0"/>
                        <a:t>11</a:t>
                      </a:r>
                    </a:p>
                    <a:p>
                      <a:pPr algn="ctr"/>
                      <a:r>
                        <a:rPr lang="en-US" sz="1200" b="1" dirty="0" smtClean="0"/>
                        <a:t>Level IV</a:t>
                      </a:r>
                    </a:p>
                  </a:txBody>
                  <a:tcPr/>
                </a:tc>
              </a:tr>
              <a:tr h="370840">
                <a:tc>
                  <a:txBody>
                    <a:bodyPr/>
                    <a:lstStyle/>
                    <a:p>
                      <a:r>
                        <a:rPr lang="en-US" sz="1200" b="1" dirty="0" err="1" smtClean="0"/>
                        <a:t>Walsworth</a:t>
                      </a:r>
                      <a:r>
                        <a:rPr lang="en-US" sz="1200" b="1" dirty="0" smtClean="0"/>
                        <a:t> (2008) – Any </a:t>
                      </a:r>
                      <a:r>
                        <a:rPr lang="en-US" sz="1200" b="1" dirty="0" err="1" smtClean="0"/>
                        <a:t>Labral</a:t>
                      </a:r>
                      <a:r>
                        <a:rPr lang="en-US" sz="1200" b="1" dirty="0" smtClean="0"/>
                        <a:t> Tear</a:t>
                      </a:r>
                    </a:p>
                    <a:p>
                      <a:r>
                        <a:rPr lang="en-US" sz="1200" b="1" dirty="0" smtClean="0"/>
                        <a:t>History of pop</a:t>
                      </a:r>
                      <a:r>
                        <a:rPr lang="en-US" sz="1200" b="1" baseline="0" dirty="0" smtClean="0"/>
                        <a:t>, click, or catch and Anterior Slide and Crank</a:t>
                      </a:r>
                      <a:endParaRPr lang="en-US" sz="1200" b="1" dirty="0"/>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21</a:t>
                      </a:r>
                    </a:p>
                    <a:p>
                      <a:pPr algn="ctr"/>
                      <a:endParaRPr lang="en-US" sz="1200" b="1" dirty="0"/>
                    </a:p>
                  </a:txBody>
                  <a:tcPr/>
                </a:tc>
                <a:tc>
                  <a:txBody>
                    <a:bodyPr/>
                    <a:lstStyle/>
                    <a:p>
                      <a:pPr algn="ctr"/>
                      <a:endParaRPr lang="en-US" sz="1200" b="1" dirty="0" smtClean="0"/>
                    </a:p>
                    <a:p>
                      <a:pPr algn="ctr"/>
                      <a:r>
                        <a:rPr lang="en-US" sz="1200" b="1" dirty="0" smtClean="0"/>
                        <a:t>100</a:t>
                      </a:r>
                      <a:endParaRPr lang="en-US" sz="1200" b="1" dirty="0"/>
                    </a:p>
                  </a:txBody>
                  <a:tcPr/>
                </a:tc>
                <a:tc>
                  <a:txBody>
                    <a:bodyPr/>
                    <a:lstStyle/>
                    <a:p>
                      <a:pPr algn="ctr"/>
                      <a:endParaRPr lang="en-US" sz="1200" b="1" dirty="0" smtClean="0"/>
                    </a:p>
                    <a:p>
                      <a:pPr algn="ctr"/>
                      <a:r>
                        <a:rPr lang="en-US" sz="1200" b="1" dirty="0" smtClean="0"/>
                        <a:t>∞</a:t>
                      </a:r>
                      <a:endParaRPr lang="en-US" sz="1200" b="1" dirty="0"/>
                    </a:p>
                  </a:txBody>
                  <a:tcPr/>
                </a:tc>
                <a:tc>
                  <a:txBody>
                    <a:bodyPr/>
                    <a:lstStyle/>
                    <a:p>
                      <a:pPr algn="ctr"/>
                      <a:endParaRPr lang="en-US" sz="1200" b="1" dirty="0" smtClean="0"/>
                    </a:p>
                    <a:p>
                      <a:pPr algn="ctr"/>
                      <a:r>
                        <a:rPr lang="en-US" sz="1200" b="1" dirty="0" smtClean="0"/>
                        <a:t>0.91</a:t>
                      </a:r>
                    </a:p>
                  </a:txBody>
                  <a:tcPr/>
                </a:tc>
                <a:tc>
                  <a:txBody>
                    <a:bodyPr/>
                    <a:lstStyle/>
                    <a:p>
                      <a:pPr algn="ctr"/>
                      <a:endParaRPr lang="en-US" sz="1200" b="1" dirty="0" smtClean="0"/>
                    </a:p>
                    <a:p>
                      <a:pPr algn="ctr"/>
                      <a:r>
                        <a:rPr lang="en-US" sz="1200" b="1" dirty="0" smtClean="0"/>
                        <a:t>11</a:t>
                      </a:r>
                    </a:p>
                    <a:p>
                      <a:pPr algn="ctr"/>
                      <a:r>
                        <a:rPr lang="en-US" sz="1200" b="1" dirty="0" smtClean="0"/>
                        <a:t>Level</a:t>
                      </a:r>
                      <a:r>
                        <a:rPr lang="en-US" sz="1200" b="1" baseline="0" dirty="0" smtClean="0"/>
                        <a:t> IV</a:t>
                      </a:r>
                      <a:endParaRPr lang="en-US" sz="1200" b="1" dirty="0" smtClean="0"/>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448800" y="6426201"/>
            <a:ext cx="431799" cy="431799"/>
          </a:xfrm>
          <a:prstGeom prst="rect">
            <a:avLst/>
          </a:prstGeom>
        </p:spPr>
      </p:pic>
    </p:spTree>
    <p:custDataLst>
      <p:tags r:id="rId1"/>
    </p:custDataLst>
    <p:extLst>
      <p:ext uri="{BB962C8B-B14F-4D97-AF65-F5344CB8AC3E}">
        <p14:creationId xmlns:p14="http://schemas.microsoft.com/office/powerpoint/2010/main" val="138674886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CPR’s Bicep </a:t>
            </a:r>
            <a:r>
              <a:rPr lang="en-US" dirty="0" err="1" smtClean="0"/>
              <a:t>Tendinopathy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4803111"/>
              </p:ext>
            </p:extLst>
          </p:nvPr>
        </p:nvGraphicFramePr>
        <p:xfrm>
          <a:off x="762000" y="1371600"/>
          <a:ext cx="8077202" cy="1920240"/>
        </p:xfrm>
        <a:graphic>
          <a:graphicData uri="http://schemas.openxmlformats.org/drawingml/2006/table">
            <a:tbl>
              <a:tblPr firstRow="1" bandRow="1">
                <a:tableStyleId>{5C22544A-7EE6-4342-B048-85BDC9FD1C3A}</a:tableStyleId>
              </a:tblPr>
              <a:tblGrid>
                <a:gridCol w="3200400"/>
                <a:gridCol w="914400"/>
                <a:gridCol w="990600"/>
                <a:gridCol w="990600"/>
                <a:gridCol w="533400"/>
                <a:gridCol w="533400"/>
                <a:gridCol w="914402"/>
              </a:tblGrid>
              <a:tr h="370840">
                <a:tc>
                  <a:txBody>
                    <a:bodyPr/>
                    <a:lstStyle/>
                    <a:p>
                      <a:pPr algn="ctr"/>
                      <a:r>
                        <a:rPr lang="en-US" sz="1200" dirty="0" smtClean="0"/>
                        <a:t>Study</a:t>
                      </a:r>
                      <a:endParaRPr lang="en-US" sz="1200" dirty="0"/>
                    </a:p>
                  </a:txBody>
                  <a:tcPr/>
                </a:tc>
                <a:tc>
                  <a:txBody>
                    <a:bodyPr/>
                    <a:lstStyle/>
                    <a:p>
                      <a:pPr algn="ctr"/>
                      <a:r>
                        <a:rPr lang="en-US" sz="1200" dirty="0" smtClean="0"/>
                        <a:t>Reliability</a:t>
                      </a:r>
                      <a:endParaRPr lang="en-US" sz="1200" dirty="0"/>
                    </a:p>
                  </a:txBody>
                  <a:tcPr/>
                </a:tc>
                <a:tc>
                  <a:txBody>
                    <a:bodyPr/>
                    <a:lstStyle/>
                    <a:p>
                      <a:pPr algn="ctr"/>
                      <a:r>
                        <a:rPr lang="en-US" sz="1200" dirty="0" smtClean="0"/>
                        <a:t>Sensitivity</a:t>
                      </a:r>
                      <a:endParaRPr lang="en-US" sz="1200" dirty="0"/>
                    </a:p>
                  </a:txBody>
                  <a:tcPr/>
                </a:tc>
                <a:tc>
                  <a:txBody>
                    <a:bodyPr/>
                    <a:lstStyle/>
                    <a:p>
                      <a:pPr algn="ctr"/>
                      <a:r>
                        <a:rPr lang="en-US" sz="1200" dirty="0" smtClean="0"/>
                        <a:t>Specificity</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-LR</a:t>
                      </a:r>
                      <a:endParaRPr lang="en-US" sz="1200" dirty="0"/>
                    </a:p>
                  </a:txBody>
                  <a:tcPr/>
                </a:tc>
                <a:tc>
                  <a:txBody>
                    <a:bodyPr/>
                    <a:lstStyle/>
                    <a:p>
                      <a:pPr algn="ctr"/>
                      <a:r>
                        <a:rPr lang="en-US" sz="1200" dirty="0" smtClean="0"/>
                        <a:t>QUADAS/</a:t>
                      </a:r>
                    </a:p>
                    <a:p>
                      <a:pPr algn="ctr"/>
                      <a:r>
                        <a:rPr lang="en-US" sz="1200" dirty="0" smtClean="0"/>
                        <a:t>CPR</a:t>
                      </a:r>
                      <a:r>
                        <a:rPr lang="en-US" sz="1200" baseline="0" dirty="0" smtClean="0"/>
                        <a:t> Grade</a:t>
                      </a:r>
                      <a:endParaRPr lang="en-US" sz="1200" dirty="0" smtClean="0"/>
                    </a:p>
                  </a:txBody>
                  <a:tcPr/>
                </a:tc>
              </a:tr>
              <a:tr h="370840">
                <a:tc>
                  <a:txBody>
                    <a:bodyPr/>
                    <a:lstStyle/>
                    <a:p>
                      <a:r>
                        <a:rPr lang="en-US" sz="1200" b="0" dirty="0" err="1" smtClean="0"/>
                        <a:t>Kibler</a:t>
                      </a:r>
                      <a:r>
                        <a:rPr lang="en-US" sz="1200" b="0" baseline="0" dirty="0" smtClean="0"/>
                        <a:t> (2009) </a:t>
                      </a:r>
                    </a:p>
                    <a:p>
                      <a:r>
                        <a:rPr lang="en-US" sz="1200" b="0" baseline="0" dirty="0" smtClean="0"/>
                        <a:t>Upper Cut and Speed’s</a:t>
                      </a:r>
                      <a:endParaRPr lang="en-US" sz="1200" b="0" dirty="0"/>
                    </a:p>
                  </a:txBody>
                  <a:tcPr/>
                </a:tc>
                <a:tc>
                  <a:txBody>
                    <a:bodyPr/>
                    <a:lstStyle/>
                    <a:p>
                      <a:pPr algn="ctr"/>
                      <a:endParaRPr lang="en-US" sz="1200" b="0" dirty="0" smtClean="0"/>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NR</a:t>
                      </a:r>
                    </a:p>
                  </a:txBody>
                  <a:tcPr/>
                </a:tc>
                <a:tc>
                  <a:txBody>
                    <a:bodyPr/>
                    <a:lstStyle/>
                    <a:p>
                      <a:pPr algn="ctr"/>
                      <a:endParaRPr lang="en-US" sz="1200" b="0" dirty="0" smtClean="0"/>
                    </a:p>
                    <a:p>
                      <a:pPr algn="ctr"/>
                      <a:r>
                        <a:rPr lang="en-US" sz="1200" b="0" dirty="0" smtClean="0"/>
                        <a:t>NR</a:t>
                      </a:r>
                    </a:p>
                  </a:txBody>
                  <a:tcPr/>
                </a:tc>
                <a:tc>
                  <a:txBody>
                    <a:bodyPr/>
                    <a:lstStyle/>
                    <a:p>
                      <a:pPr algn="ctr"/>
                      <a:endParaRPr lang="en-US" sz="1200" b="0" dirty="0" smtClean="0"/>
                    </a:p>
                    <a:p>
                      <a:pPr algn="ctr"/>
                      <a:r>
                        <a:rPr lang="en-US" sz="1200" b="0" dirty="0" smtClean="0"/>
                        <a:t>NR</a:t>
                      </a:r>
                      <a:endParaRPr lang="en-US" sz="1200" b="0" dirty="0"/>
                    </a:p>
                  </a:txBody>
                  <a:tcPr/>
                </a:tc>
                <a:tc>
                  <a:txBody>
                    <a:bodyPr/>
                    <a:lstStyle/>
                    <a:p>
                      <a:pPr algn="ctr"/>
                      <a:endParaRPr lang="en-US" sz="1200" b="0" dirty="0" smtClean="0"/>
                    </a:p>
                    <a:p>
                      <a:pPr algn="ctr"/>
                      <a:r>
                        <a:rPr lang="en-US" sz="1200" b="0" dirty="0" smtClean="0"/>
                        <a:t>9</a:t>
                      </a:r>
                    </a:p>
                    <a:p>
                      <a:pPr algn="ctr"/>
                      <a:r>
                        <a:rPr lang="en-US" sz="1200" b="0" dirty="0" smtClean="0"/>
                        <a:t>Level</a:t>
                      </a:r>
                      <a:r>
                        <a:rPr lang="en-US" sz="1200" b="0" baseline="0" dirty="0" smtClean="0"/>
                        <a:t> IV</a:t>
                      </a:r>
                      <a:endParaRPr lang="en-US" sz="1200" b="0" dirty="0"/>
                    </a:p>
                  </a:txBody>
                  <a:tcPr/>
                </a:tc>
              </a:tr>
              <a:tr h="370840">
                <a:tc>
                  <a:txBody>
                    <a:bodyPr/>
                    <a:lstStyle/>
                    <a:p>
                      <a:r>
                        <a:rPr lang="en-US" sz="1200" b="1" baseline="0" dirty="0" smtClean="0"/>
                        <a:t>Gill (2007) – Bicep Tear</a:t>
                      </a:r>
                    </a:p>
                    <a:p>
                      <a:r>
                        <a:rPr lang="en-US" sz="1200" b="1" baseline="0" dirty="0" smtClean="0"/>
                        <a:t>Speed’s and Bicep Palpation</a:t>
                      </a:r>
                    </a:p>
                  </a:txBody>
                  <a:tcPr/>
                </a:tc>
                <a:tc>
                  <a:txBody>
                    <a:bodyPr/>
                    <a:lstStyle/>
                    <a:p>
                      <a:pPr algn="ctr"/>
                      <a:endParaRPr lang="en-US" sz="1200" b="1" dirty="0" smtClean="0"/>
                    </a:p>
                    <a:p>
                      <a:pPr algn="ctr"/>
                      <a:r>
                        <a:rPr lang="en-US" sz="1200" b="1" dirty="0" smtClean="0"/>
                        <a:t>NR</a:t>
                      </a:r>
                      <a:endParaRPr lang="en-US" sz="1200" b="1" dirty="0"/>
                    </a:p>
                  </a:txBody>
                  <a:tcPr/>
                </a:tc>
                <a:tc>
                  <a:txBody>
                    <a:bodyPr/>
                    <a:lstStyle/>
                    <a:p>
                      <a:pPr algn="ctr"/>
                      <a:endParaRPr lang="en-US" sz="1200" b="1" dirty="0" smtClean="0"/>
                    </a:p>
                    <a:p>
                      <a:pPr algn="ctr"/>
                      <a:r>
                        <a:rPr lang="en-US" sz="1200" b="1" dirty="0" smtClean="0"/>
                        <a:t>68</a:t>
                      </a:r>
                      <a:endParaRPr lang="en-US" sz="1200" b="1" dirty="0"/>
                    </a:p>
                  </a:txBody>
                  <a:tcPr/>
                </a:tc>
                <a:tc>
                  <a:txBody>
                    <a:bodyPr/>
                    <a:lstStyle/>
                    <a:p>
                      <a:pPr algn="ctr"/>
                      <a:endParaRPr lang="en-US" sz="1200" b="1" dirty="0" smtClean="0"/>
                    </a:p>
                    <a:p>
                      <a:pPr algn="ctr"/>
                      <a:r>
                        <a:rPr lang="en-US" sz="1200" b="1" dirty="0" smtClean="0"/>
                        <a:t>49</a:t>
                      </a:r>
                      <a:endParaRPr lang="en-US" sz="1200" b="1" dirty="0"/>
                    </a:p>
                  </a:txBody>
                  <a:tcPr/>
                </a:tc>
                <a:tc>
                  <a:txBody>
                    <a:bodyPr/>
                    <a:lstStyle/>
                    <a:p>
                      <a:pPr algn="ctr"/>
                      <a:endParaRPr lang="en-US" sz="1200" b="1" dirty="0" smtClean="0"/>
                    </a:p>
                    <a:p>
                      <a:pPr algn="ctr"/>
                      <a:r>
                        <a:rPr lang="en-US" sz="1200" b="1" dirty="0" smtClean="0"/>
                        <a:t>1.31</a:t>
                      </a:r>
                    </a:p>
                  </a:txBody>
                  <a:tcPr/>
                </a:tc>
                <a:tc>
                  <a:txBody>
                    <a:bodyPr/>
                    <a:lstStyle/>
                    <a:p>
                      <a:pPr algn="ctr"/>
                      <a:endParaRPr lang="en-US" sz="1200" b="1" dirty="0" smtClean="0"/>
                    </a:p>
                    <a:p>
                      <a:pPr algn="ctr"/>
                      <a:r>
                        <a:rPr lang="en-US" sz="1200" b="1" dirty="0" smtClean="0"/>
                        <a:t>0.65</a:t>
                      </a:r>
                      <a:endParaRPr lang="en-US" sz="1200" b="1" dirty="0"/>
                    </a:p>
                  </a:txBody>
                  <a:tcPr/>
                </a:tc>
                <a:tc>
                  <a:txBody>
                    <a:bodyPr/>
                    <a:lstStyle/>
                    <a:p>
                      <a:pPr algn="ctr"/>
                      <a:endParaRPr lang="en-US" sz="1200" b="1" dirty="0" smtClean="0"/>
                    </a:p>
                    <a:p>
                      <a:pPr algn="ctr"/>
                      <a:r>
                        <a:rPr lang="en-US" sz="1200" b="1" dirty="0" smtClean="0"/>
                        <a:t>12</a:t>
                      </a:r>
                    </a:p>
                    <a:p>
                      <a:pPr algn="ctr"/>
                      <a:r>
                        <a:rPr lang="en-US" sz="1200" b="1" dirty="0" smtClean="0"/>
                        <a:t>Level IV</a:t>
                      </a:r>
                    </a:p>
                  </a:txBody>
                  <a:tcPr/>
                </a:tc>
              </a:tr>
            </a:tbl>
          </a:graphicData>
        </a:graphic>
      </p:graphicFrame>
      <p:pic>
        <p:nvPicPr>
          <p:cNvPr id="3" name="Picture 2" descr="old we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3" y="5715000"/>
            <a:ext cx="1117599" cy="1117599"/>
          </a:xfrm>
          <a:prstGeom prst="rect">
            <a:avLst/>
          </a:prstGeom>
        </p:spPr>
      </p:pic>
    </p:spTree>
    <p:custDataLst>
      <p:tags r:id="rId1"/>
    </p:custDataLst>
    <p:extLst>
      <p:ext uri="{BB962C8B-B14F-4D97-AF65-F5344CB8AC3E}">
        <p14:creationId xmlns:p14="http://schemas.microsoft.com/office/powerpoint/2010/main" val="387846747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smtClean="0"/>
              <a:t>Thank You</a:t>
            </a:r>
            <a:endParaRPr lang="en-US" dirty="0"/>
          </a:p>
        </p:txBody>
      </p:sp>
      <p:sp>
        <p:nvSpPr>
          <p:cNvPr id="5" name="Content Placeholder 4"/>
          <p:cNvSpPr>
            <a:spLocks noGrp="1"/>
          </p:cNvSpPr>
          <p:nvPr>
            <p:ph idx="1"/>
            <p:custDataLst>
              <p:tags r:id="rId3"/>
            </p:custDataLst>
          </p:nvPr>
        </p:nvSpPr>
        <p:spPr/>
        <p:txBody>
          <a:bodyPr>
            <a:normAutofit/>
          </a:bodyPr>
          <a:lstStyle/>
          <a:p>
            <a:pPr marL="457200" lvl="1" indent="0">
              <a:buNone/>
            </a:pPr>
            <a:endParaRPr lang="en-US" dirty="0" smtClean="0"/>
          </a:p>
          <a:p>
            <a:pPr lvl="1"/>
            <a:endParaRPr lang="en-US" dirty="0" smtClean="0"/>
          </a:p>
          <a:p>
            <a:pPr lvl="2"/>
            <a:endParaRPr lang="en-US" dirty="0" smtClean="0"/>
          </a:p>
          <a:p>
            <a:pPr marL="457200" lvl="1" indent="0">
              <a:buNone/>
            </a:pPr>
            <a:endParaRPr lang="en-US" dirty="0" smtClean="0"/>
          </a:p>
          <a:p>
            <a:pPr marL="914400" lvl="2" indent="0">
              <a:buNone/>
            </a:pPr>
            <a:endParaRPr lang="en-US" dirty="0"/>
          </a:p>
          <a:p>
            <a:pPr lvl="1"/>
            <a:endParaRPr lang="en-US" dirty="0" smtClean="0"/>
          </a:p>
          <a:p>
            <a:pPr lvl="1"/>
            <a:endParaRPr lang="en-US" dirty="0" smtClean="0"/>
          </a:p>
          <a:p>
            <a:pPr lvl="1"/>
            <a:endParaRPr lang="en-US" baseline="30000"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600" y="6045201"/>
            <a:ext cx="812799" cy="812799"/>
          </a:xfrm>
          <a:prstGeom prst="rect">
            <a:avLst/>
          </a:prstGeom>
        </p:spPr>
      </p:pic>
      <p:pic>
        <p:nvPicPr>
          <p:cNvPr id="4" name="Picture 3" descr="DSCN0449.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1143000"/>
            <a:ext cx="7239000" cy="5429250"/>
          </a:xfrm>
          <a:prstGeom prst="rect">
            <a:avLst/>
          </a:prstGeom>
        </p:spPr>
      </p:pic>
    </p:spTree>
    <p:custDataLst>
      <p:tags r:id="rId1"/>
    </p:custDataLst>
    <p:extLst>
      <p:ext uri="{BB962C8B-B14F-4D97-AF65-F5344CB8AC3E}">
        <p14:creationId xmlns:p14="http://schemas.microsoft.com/office/powerpoint/2010/main" val="98789265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a:t>
            </a:r>
            <a:r>
              <a:rPr lang="en-US" dirty="0" smtClean="0"/>
              <a:t>Validity</a:t>
            </a:r>
            <a:endParaRPr lang="en-US" dirty="0"/>
          </a:p>
        </p:txBody>
      </p:sp>
      <p:sp>
        <p:nvSpPr>
          <p:cNvPr id="5" name="Content Placeholder 4"/>
          <p:cNvSpPr>
            <a:spLocks noGrp="1"/>
          </p:cNvSpPr>
          <p:nvPr>
            <p:ph idx="1"/>
            <p:custDataLst>
              <p:tags r:id="rId3"/>
            </p:custDataLst>
          </p:nvPr>
        </p:nvSpPr>
        <p:spPr/>
        <p:txBody>
          <a:bodyPr>
            <a:normAutofit/>
          </a:bodyPr>
          <a:lstStyle/>
          <a:p>
            <a:pPr lvl="0"/>
            <a:r>
              <a:rPr lang="en-US" dirty="0" smtClean="0"/>
              <a:t>Validity - refers </a:t>
            </a:r>
            <a:r>
              <a:rPr lang="en-US" dirty="0"/>
              <a:t>to whether a </a:t>
            </a:r>
            <a:r>
              <a:rPr lang="en-US" dirty="0" smtClean="0"/>
              <a:t>test </a:t>
            </a:r>
            <a:r>
              <a:rPr lang="en-US" dirty="0"/>
              <a:t>is able to </a:t>
            </a:r>
            <a:r>
              <a:rPr lang="en-US" dirty="0" smtClean="0"/>
              <a:t>answer </a:t>
            </a:r>
            <a:r>
              <a:rPr lang="en-US" dirty="0"/>
              <a:t>the </a:t>
            </a:r>
            <a:r>
              <a:rPr lang="en-US" dirty="0" smtClean="0"/>
              <a:t>question </a:t>
            </a:r>
            <a:r>
              <a:rPr lang="en-US" dirty="0"/>
              <a:t>it is intended to </a:t>
            </a:r>
            <a:r>
              <a:rPr lang="en-US" dirty="0" smtClean="0"/>
              <a:t>answer</a:t>
            </a:r>
          </a:p>
          <a:p>
            <a:r>
              <a:rPr lang="en-US" dirty="0"/>
              <a:t>D</a:t>
            </a:r>
            <a:r>
              <a:rPr lang="en-US" dirty="0" smtClean="0"/>
              <a:t>iagnostic accuracy -</a:t>
            </a:r>
            <a:r>
              <a:rPr lang="en-US" dirty="0"/>
              <a:t>the ability to discriminate between patients </a:t>
            </a:r>
            <a:r>
              <a:rPr lang="en-US" dirty="0" smtClean="0"/>
              <a:t>with </a:t>
            </a:r>
            <a:r>
              <a:rPr lang="en-US" dirty="0"/>
              <a:t>and without a specific </a:t>
            </a:r>
            <a:r>
              <a:rPr lang="en-US" dirty="0" smtClean="0"/>
              <a:t>disorder</a:t>
            </a:r>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pic>
        <p:nvPicPr>
          <p:cNvPr id="4" name="Picture 3" descr="Reliability-Validit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4800600"/>
            <a:ext cx="5638800" cy="1879600"/>
          </a:xfrm>
          <a:prstGeom prst="rect">
            <a:avLst/>
          </a:prstGeom>
        </p:spPr>
      </p:pic>
    </p:spTree>
    <p:custDataLst>
      <p:tags r:id="rId1"/>
    </p:custDataLst>
    <p:extLst>
      <p:ext uri="{BB962C8B-B14F-4D97-AF65-F5344CB8AC3E}">
        <p14:creationId xmlns:p14="http://schemas.microsoft.com/office/powerpoint/2010/main" val="310332038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ctr"/>
            <a:r>
              <a:rPr lang="en-US" dirty="0"/>
              <a:t>Psychometrics - Validity</a:t>
            </a:r>
          </a:p>
        </p:txBody>
      </p:sp>
      <p:sp>
        <p:nvSpPr>
          <p:cNvPr id="5" name="Content Placeholder 4"/>
          <p:cNvSpPr>
            <a:spLocks noGrp="1"/>
          </p:cNvSpPr>
          <p:nvPr>
            <p:ph idx="1"/>
            <p:custDataLst>
              <p:tags r:id="rId3"/>
            </p:custDataLst>
          </p:nvPr>
        </p:nvSpPr>
        <p:spPr/>
        <p:txBody>
          <a:bodyPr>
            <a:normAutofit/>
          </a:bodyPr>
          <a:lstStyle/>
          <a:p>
            <a:pPr lvl="0"/>
            <a:r>
              <a:rPr lang="en-US" dirty="0" smtClean="0"/>
              <a:t>So how do you know that the results from a given article are valid</a:t>
            </a:r>
            <a:r>
              <a:rPr lang="en-US" baseline="30000" dirty="0" smtClean="0"/>
              <a:t>1</a:t>
            </a:r>
            <a:r>
              <a:rPr lang="en-US" dirty="0" smtClean="0"/>
              <a:t>?</a:t>
            </a:r>
          </a:p>
          <a:p>
            <a:pPr lvl="1"/>
            <a:r>
              <a:rPr lang="en-US" dirty="0" smtClean="0"/>
              <a:t>Was the patient population appropriate?</a:t>
            </a:r>
          </a:p>
          <a:p>
            <a:pPr lvl="1"/>
            <a:r>
              <a:rPr lang="en-US" dirty="0" smtClean="0"/>
              <a:t>Was the test compared to an appropriate reference standard?</a:t>
            </a:r>
          </a:p>
          <a:p>
            <a:pPr lvl="1"/>
            <a:r>
              <a:rPr lang="en-US" dirty="0" smtClean="0"/>
              <a:t>How were the results calculated?</a:t>
            </a:r>
          </a:p>
          <a:p>
            <a:pPr lvl="1"/>
            <a:r>
              <a:rPr lang="en-US" dirty="0" smtClean="0"/>
              <a:t>Are the results generalizable to my patient population?</a:t>
            </a:r>
          </a:p>
          <a:p>
            <a:pPr lvl="1"/>
            <a:endParaRPr lang="en-US" dirty="0" smtClean="0"/>
          </a:p>
        </p:txBody>
      </p:sp>
      <p:pic>
        <p:nvPicPr>
          <p:cNvPr id="3" name="Picture 2" descr="old wel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99" y="5342466"/>
            <a:ext cx="1490133" cy="1490133"/>
          </a:xfrm>
          <a:prstGeom prst="rect">
            <a:avLst/>
          </a:prstGeom>
        </p:spPr>
      </p:pic>
      <p:pic>
        <p:nvPicPr>
          <p:cNvPr id="4" name="Picture 3" descr="Reliability-Validit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2600" y="5029200"/>
            <a:ext cx="685800" cy="152400"/>
          </a:xfrm>
          <a:prstGeom prst="rect">
            <a:avLst/>
          </a:prstGeom>
        </p:spPr>
      </p:pic>
      <p:sp>
        <p:nvSpPr>
          <p:cNvPr id="8" name="TextBox 7"/>
          <p:cNvSpPr txBox="1"/>
          <p:nvPr/>
        </p:nvSpPr>
        <p:spPr>
          <a:xfrm>
            <a:off x="838200" y="5791200"/>
            <a:ext cx="6781800" cy="707886"/>
          </a:xfrm>
          <a:prstGeom prst="rect">
            <a:avLst/>
          </a:prstGeom>
          <a:noFill/>
        </p:spPr>
        <p:txBody>
          <a:bodyPr wrap="square" rtlCol="0">
            <a:spAutoFit/>
          </a:bodyPr>
          <a:lstStyle/>
          <a:p>
            <a:r>
              <a:rPr lang="en-US" sz="1000" dirty="0" smtClean="0">
                <a:solidFill>
                  <a:srgbClr val="000000"/>
                </a:solidFill>
              </a:rPr>
              <a:t>1. </a:t>
            </a:r>
            <a:r>
              <a:rPr lang="en-US" sz="1000" dirty="0" err="1" smtClean="0">
                <a:solidFill>
                  <a:srgbClr val="000000"/>
                </a:solidFill>
              </a:rPr>
              <a:t>Jaeschke</a:t>
            </a:r>
            <a:r>
              <a:rPr lang="en-US" sz="1000" dirty="0" smtClean="0">
                <a:solidFill>
                  <a:srgbClr val="000000"/>
                </a:solidFill>
              </a:rPr>
              <a:t> </a:t>
            </a:r>
            <a:r>
              <a:rPr lang="en-US" sz="1000" dirty="0">
                <a:solidFill>
                  <a:srgbClr val="000000"/>
                </a:solidFill>
              </a:rPr>
              <a:t>R, Guyatt G, Sackett DL. Users' guides to the medical literature. III. How to use an article about a diagnostic test. A. Are the results of the study valid? Evidence-Based Medicine Working Group. JAMA. 1994 Feb 2;271(5):389-91.</a:t>
            </a:r>
          </a:p>
          <a:p>
            <a:endParaRPr lang="en-US" sz="1000" dirty="0">
              <a:solidFill>
                <a:srgbClr val="000000"/>
              </a:solidFill>
            </a:endParaRPr>
          </a:p>
        </p:txBody>
      </p:sp>
    </p:spTree>
    <p:custDataLst>
      <p:tags r:id="rId1"/>
    </p:custDataLst>
    <p:extLst>
      <p:ext uri="{BB962C8B-B14F-4D97-AF65-F5344CB8AC3E}">
        <p14:creationId xmlns:p14="http://schemas.microsoft.com/office/powerpoint/2010/main" val="38914147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0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0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4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4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4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5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6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7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raining_v2_optimized">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15397</Words>
  <Application>Microsoft Macintosh PowerPoint</Application>
  <PresentationFormat>On-screen Show (4:3)</PresentationFormat>
  <Paragraphs>2617</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Training_v2_optimized</vt:lpstr>
      <vt:lpstr>Evidence Based Evaluation of Shoulder Special Tests and Clinical Prediction Rules: An Audiovisual Guide to Shoulder Evaluation </vt:lpstr>
      <vt:lpstr>Objectives</vt:lpstr>
      <vt:lpstr>Sections</vt:lpstr>
      <vt:lpstr>Sections</vt:lpstr>
      <vt:lpstr>Psychometrics - Reliability</vt:lpstr>
      <vt:lpstr>Psychometrics - Reliability</vt:lpstr>
      <vt:lpstr>Psychometrics - Kappa</vt:lpstr>
      <vt:lpstr>Psychometrics - Validity</vt:lpstr>
      <vt:lpstr>Psychometrics - Validity</vt:lpstr>
      <vt:lpstr>Psychometrics - Validity</vt:lpstr>
      <vt:lpstr>Psychometrics - QUADAS</vt:lpstr>
      <vt:lpstr>Psychometrics - Validity</vt:lpstr>
      <vt:lpstr>Psychometrics - Validity</vt:lpstr>
      <vt:lpstr>Psychometrics - Sensitivity</vt:lpstr>
      <vt:lpstr>Psychometrics - Specificity</vt:lpstr>
      <vt:lpstr>Psychometrics – Likelihood Ratios</vt:lpstr>
      <vt:lpstr>Psychometrics – Likelihood Ratios</vt:lpstr>
      <vt:lpstr>Psychometrics – Likelihood Ratios</vt:lpstr>
      <vt:lpstr>Psychometrics – Likelihood Ratios</vt:lpstr>
      <vt:lpstr>Psychometrics – Likelihood Ratios</vt:lpstr>
      <vt:lpstr>Psychometrics – Putting it together</vt:lpstr>
      <vt:lpstr>Psychometrics – Summary</vt:lpstr>
      <vt:lpstr>Psychometrics – Quiz</vt:lpstr>
      <vt:lpstr>Sections</vt:lpstr>
      <vt:lpstr>Special Tests – House Cleaning</vt:lpstr>
      <vt:lpstr>The Purpose of Special Tests</vt:lpstr>
      <vt:lpstr>Sub Acromial Impingement</vt:lpstr>
      <vt:lpstr>Neer Test</vt:lpstr>
      <vt:lpstr>Hawkins-Kennedy Test</vt:lpstr>
      <vt:lpstr>Yocum Test</vt:lpstr>
      <vt:lpstr>Internal Rotation Resistance Strength Test</vt:lpstr>
      <vt:lpstr>Rotator Cuff Tear Test</vt:lpstr>
      <vt:lpstr>Full Can Test</vt:lpstr>
      <vt:lpstr>Drop Arm Test</vt:lpstr>
      <vt:lpstr>Hornblower’s Test</vt:lpstr>
      <vt:lpstr>Lift Off Test</vt:lpstr>
      <vt:lpstr>Belly Press Test</vt:lpstr>
      <vt:lpstr>External Rotation Lag Sign</vt:lpstr>
      <vt:lpstr>Bicep Tendon Testing</vt:lpstr>
      <vt:lpstr>Speed’s Test</vt:lpstr>
      <vt:lpstr>Yergason’s Test</vt:lpstr>
      <vt:lpstr>Upper Cut Test</vt:lpstr>
      <vt:lpstr>Labral Tears</vt:lpstr>
      <vt:lpstr>Speed’s Test</vt:lpstr>
      <vt:lpstr>O’Brien’s Test</vt:lpstr>
      <vt:lpstr>Crank Test</vt:lpstr>
      <vt:lpstr>SLAPrehension Test</vt:lpstr>
      <vt:lpstr>Bicep Load Test</vt:lpstr>
      <vt:lpstr>Bicep Load II Test</vt:lpstr>
      <vt:lpstr>Labral Tear Tests - Conclusion</vt:lpstr>
      <vt:lpstr>Glenohumeral Instability</vt:lpstr>
      <vt:lpstr>Sulcus Sign</vt:lpstr>
      <vt:lpstr>Load and Shift</vt:lpstr>
      <vt:lpstr>Apprehension/Relocation Test</vt:lpstr>
      <vt:lpstr>Jerk Test</vt:lpstr>
      <vt:lpstr>Anterior Release/Surprise Test</vt:lpstr>
      <vt:lpstr>Special Test - Conclusion</vt:lpstr>
      <vt:lpstr>Sections</vt:lpstr>
      <vt:lpstr>Clinical Prediction Rules (CPR)</vt:lpstr>
      <vt:lpstr>Clinical Prediction Rules (CPR)</vt:lpstr>
      <vt:lpstr>Clinical Prediction Rules (CPR)</vt:lpstr>
      <vt:lpstr>CPR’s - Development</vt:lpstr>
      <vt:lpstr>CPR’s - Development</vt:lpstr>
      <vt:lpstr>CPR’s - Development</vt:lpstr>
      <vt:lpstr>CPR’s - Development</vt:lpstr>
      <vt:lpstr>CPR’s - Evaluation</vt:lpstr>
      <vt:lpstr>CPR’s - Evaluation</vt:lpstr>
      <vt:lpstr>Sections</vt:lpstr>
      <vt:lpstr>CPR’s of the Shoulder</vt:lpstr>
      <vt:lpstr>CPR’s Impingement</vt:lpstr>
      <vt:lpstr>CPR’s Rotator Cuff Tear</vt:lpstr>
      <vt:lpstr>CPR’s Instability</vt:lpstr>
      <vt:lpstr>CPR’s Labral Tears</vt:lpstr>
      <vt:lpstr>CPR’s Bicep Tendinopathy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2012-02-20T16:29:10Z</dcterms:modified>
</cp:coreProperties>
</file>