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57" r:id="rId3"/>
    <p:sldId id="258" r:id="rId4"/>
    <p:sldId id="259" r:id="rId5"/>
    <p:sldId id="269" r:id="rId6"/>
    <p:sldId id="283" r:id="rId7"/>
    <p:sldId id="260" r:id="rId8"/>
    <p:sldId id="261" r:id="rId9"/>
    <p:sldId id="262" r:id="rId10"/>
    <p:sldId id="263" r:id="rId11"/>
    <p:sldId id="264" r:id="rId12"/>
    <p:sldId id="265" r:id="rId13"/>
    <p:sldId id="266" r:id="rId14"/>
    <p:sldId id="268" r:id="rId15"/>
    <p:sldId id="284" r:id="rId16"/>
    <p:sldId id="281" r:id="rId17"/>
    <p:sldId id="282" r:id="rId18"/>
    <p:sldId id="285" r:id="rId19"/>
    <p:sldId id="277" r:id="rId20"/>
    <p:sldId id="278" r:id="rId21"/>
    <p:sldId id="279" r:id="rId22"/>
    <p:sldId id="286" r:id="rId23"/>
    <p:sldId id="273" r:id="rId24"/>
    <p:sldId id="275" r:id="rId25"/>
    <p:sldId id="287" r:id="rId26"/>
    <p:sldId id="288" r:id="rId27"/>
    <p:sldId id="274" r:id="rId28"/>
    <p:sldId id="280" r:id="rId29"/>
    <p:sldId id="267" r:id="rId30"/>
    <p:sldId id="289" r:id="rId31"/>
    <p:sldId id="290" r:id="rId32"/>
    <p:sldId id="270" r:id="rId33"/>
    <p:sldId id="271" r:id="rId34"/>
    <p:sldId id="272" r:id="rId3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663" autoAdjust="0"/>
  </p:normalViewPr>
  <p:slideViewPr>
    <p:cSldViewPr>
      <p:cViewPr varScale="1">
        <p:scale>
          <a:sx n="62" d="100"/>
          <a:sy n="62" d="100"/>
        </p:scale>
        <p:origin x="-159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72453B8A-13F5-490C-A141-4B080EF4C2C3}" type="datetimeFigureOut">
              <a:rPr lang="en-US" smtClean="0"/>
              <a:pPr/>
              <a:t>4/12/2012</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A953DE1C-D5B3-4F5B-8007-492383CE1DE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53DE1C-D5B3-4F5B-8007-492383CE1DE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Exercise protocol </a:t>
            </a:r>
          </a:p>
          <a:p>
            <a:r>
              <a:rPr lang="en-US" dirty="0" smtClean="0"/>
              <a:t>Intensity</a:t>
            </a:r>
            <a:r>
              <a:rPr lang="en-US" baseline="0" dirty="0" smtClean="0"/>
              <a:t> increased from 1.0 MET initially to 3.5 MET at discharge</a:t>
            </a:r>
          </a:p>
          <a:p>
            <a:r>
              <a:rPr lang="en-US" baseline="0" dirty="0" smtClean="0"/>
              <a:t>MET=the volume of oxygen utilized per kilogram of body weight per minute of rest</a:t>
            </a:r>
          </a:p>
          <a:p>
            <a:endParaRPr lang="en-US" baseline="0" dirty="0" smtClean="0"/>
          </a:p>
          <a:p>
            <a:r>
              <a:rPr lang="en-US" baseline="0" dirty="0" smtClean="0"/>
              <a:t>Functional milestones included- sitting in a chair, walking in the room, walking in the ward, group exercise therapy, and climbing stairs (20 steps)</a:t>
            </a:r>
          </a:p>
          <a:p>
            <a:endParaRPr lang="en-US" baseline="0" dirty="0" smtClean="0"/>
          </a:p>
          <a:p>
            <a:r>
              <a:rPr lang="en-US" baseline="0" dirty="0" smtClean="0"/>
              <a:t>Patient satisfaction significantly higher in higher frequency group</a:t>
            </a:r>
          </a:p>
          <a:p>
            <a:endParaRPr lang="en-US" baseline="0" dirty="0" smtClean="0"/>
          </a:p>
          <a:p>
            <a:r>
              <a:rPr lang="en-US" baseline="0" dirty="0" smtClean="0"/>
              <a:t>Significant change in milestones after only 5 days</a:t>
            </a:r>
            <a:endParaRPr lang="en-US" dirty="0"/>
          </a:p>
        </p:txBody>
      </p:sp>
      <p:sp>
        <p:nvSpPr>
          <p:cNvPr id="4" name="Slide Number Placeholder 3"/>
          <p:cNvSpPr>
            <a:spLocks noGrp="1"/>
          </p:cNvSpPr>
          <p:nvPr>
            <p:ph type="sldNum" sz="quarter" idx="10"/>
          </p:nvPr>
        </p:nvSpPr>
        <p:spPr/>
        <p:txBody>
          <a:bodyPr/>
          <a:lstStyle/>
          <a:p>
            <a:fld id="{A953DE1C-D5B3-4F5B-8007-492383CE1DE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 increase in burden of care.</a:t>
            </a:r>
          </a:p>
          <a:p>
            <a:r>
              <a:rPr lang="en-US" dirty="0" smtClean="0"/>
              <a:t>Results not </a:t>
            </a:r>
            <a:r>
              <a:rPr lang="en-US" dirty="0" err="1" smtClean="0"/>
              <a:t>generalizable</a:t>
            </a:r>
            <a:r>
              <a:rPr lang="en-US" dirty="0" smtClean="0"/>
              <a:t> to populations with reduced</a:t>
            </a:r>
            <a:r>
              <a:rPr lang="en-US" baseline="0" dirty="0" smtClean="0"/>
              <a:t> cognition.</a:t>
            </a:r>
            <a:endParaRPr lang="en-US" dirty="0"/>
          </a:p>
        </p:txBody>
      </p:sp>
      <p:sp>
        <p:nvSpPr>
          <p:cNvPr id="4" name="Slide Number Placeholder 3"/>
          <p:cNvSpPr>
            <a:spLocks noGrp="1"/>
          </p:cNvSpPr>
          <p:nvPr>
            <p:ph type="sldNum" sz="quarter" idx="10"/>
          </p:nvPr>
        </p:nvSpPr>
        <p:spPr/>
        <p:txBody>
          <a:bodyPr/>
          <a:lstStyle/>
          <a:p>
            <a:fld id="{A953DE1C-D5B3-4F5B-8007-492383CE1DE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patients</a:t>
            </a:r>
            <a:r>
              <a:rPr lang="en-US" baseline="0" dirty="0" smtClean="0"/>
              <a:t> followed closely by physician.  Anti-coagulation, compression</a:t>
            </a:r>
          </a:p>
          <a:p>
            <a:r>
              <a:rPr lang="en-US" baseline="0" dirty="0" smtClean="0"/>
              <a:t>Stress one of the most defining factors in patient’s desire to continue to be mobile</a:t>
            </a:r>
          </a:p>
          <a:p>
            <a:r>
              <a:rPr lang="en-US" baseline="0" dirty="0" smtClean="0"/>
              <a:t>Other larger studies-</a:t>
            </a:r>
          </a:p>
          <a:p>
            <a:r>
              <a:rPr lang="en-US" baseline="0" dirty="0" smtClean="0"/>
              <a:t>Spain fatal PE’s in 21 of 2413 cases (0.9%)</a:t>
            </a:r>
          </a:p>
          <a:p>
            <a:r>
              <a:rPr lang="en-US" baseline="0" dirty="0" smtClean="0"/>
              <a:t>2189, only 3 died of PE (0.2%)</a:t>
            </a:r>
            <a:endParaRPr lang="en-US" dirty="0"/>
          </a:p>
        </p:txBody>
      </p:sp>
      <p:sp>
        <p:nvSpPr>
          <p:cNvPr id="4" name="Slide Number Placeholder 3"/>
          <p:cNvSpPr>
            <a:spLocks noGrp="1"/>
          </p:cNvSpPr>
          <p:nvPr>
            <p:ph type="sldNum" sz="quarter" idx="10"/>
          </p:nvPr>
        </p:nvSpPr>
        <p:spPr/>
        <p:txBody>
          <a:bodyPr/>
          <a:lstStyle/>
          <a:p>
            <a:fld id="{A953DE1C-D5B3-4F5B-8007-492383CE1DE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Early activity defined as the period from initial</a:t>
            </a:r>
            <a:r>
              <a:rPr lang="en-US" baseline="0" dirty="0" smtClean="0"/>
              <a:t> physiologic stabilization and continuing through the ICU stay</a:t>
            </a:r>
            <a:endParaRPr lang="en-US" dirty="0"/>
          </a:p>
        </p:txBody>
      </p:sp>
      <p:sp>
        <p:nvSpPr>
          <p:cNvPr id="4" name="Slide Number Placeholder 3"/>
          <p:cNvSpPr>
            <a:spLocks noGrp="1"/>
          </p:cNvSpPr>
          <p:nvPr>
            <p:ph type="sldNum" sz="quarter" idx="10"/>
          </p:nvPr>
        </p:nvSpPr>
        <p:spPr/>
        <p:txBody>
          <a:bodyPr/>
          <a:lstStyle/>
          <a:p>
            <a:fld id="{A953DE1C-D5B3-4F5B-8007-492383CE1DE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Safety concerns, physician</a:t>
            </a:r>
            <a:r>
              <a:rPr lang="en-US" baseline="0" dirty="0" smtClean="0"/>
              <a:t> referral, nurses, staffing, time, teamwork</a:t>
            </a:r>
          </a:p>
          <a:p>
            <a:r>
              <a:rPr lang="en-US" baseline="0" dirty="0" smtClean="0"/>
              <a:t>Vascular access, sedation, cost, obesity, documentation</a:t>
            </a:r>
            <a:endParaRPr lang="en-US" dirty="0"/>
          </a:p>
        </p:txBody>
      </p:sp>
      <p:sp>
        <p:nvSpPr>
          <p:cNvPr id="4" name="Slide Number Placeholder 3"/>
          <p:cNvSpPr>
            <a:spLocks noGrp="1"/>
          </p:cNvSpPr>
          <p:nvPr>
            <p:ph type="sldNum" sz="quarter" idx="10"/>
          </p:nvPr>
        </p:nvSpPr>
        <p:spPr/>
        <p:txBody>
          <a:bodyPr/>
          <a:lstStyle/>
          <a:p>
            <a:fld id="{A953DE1C-D5B3-4F5B-8007-492383CE1DE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53DE1C-D5B3-4F5B-8007-492383CE1DE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53DE1C-D5B3-4F5B-8007-492383CE1DE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Education includes</a:t>
            </a:r>
            <a:r>
              <a:rPr lang="en-US" baseline="0" dirty="0" smtClean="0"/>
              <a:t> evidence based therapies, preventative medicine, health promotion, chronic disease management, and mental health</a:t>
            </a:r>
          </a:p>
          <a:p>
            <a:endParaRPr lang="en-US" baseline="0" dirty="0" smtClean="0"/>
          </a:p>
          <a:p>
            <a:r>
              <a:rPr lang="en-US" baseline="0" dirty="0" smtClean="0"/>
              <a:t>Patient Protection and Affordable Care Act</a:t>
            </a:r>
            <a:endParaRPr lang="en-US" dirty="0"/>
          </a:p>
        </p:txBody>
      </p:sp>
      <p:sp>
        <p:nvSpPr>
          <p:cNvPr id="4" name="Slide Number Placeholder 3"/>
          <p:cNvSpPr>
            <a:spLocks noGrp="1"/>
          </p:cNvSpPr>
          <p:nvPr>
            <p:ph type="sldNum" sz="quarter" idx="10"/>
          </p:nvPr>
        </p:nvSpPr>
        <p:spPr/>
        <p:txBody>
          <a:bodyPr/>
          <a:lstStyle/>
          <a:p>
            <a:fld id="{A953DE1C-D5B3-4F5B-8007-492383CE1DE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53DE1C-D5B3-4F5B-8007-492383CE1DE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Both </a:t>
            </a:r>
            <a:r>
              <a:rPr lang="en-US" dirty="0" err="1" smtClean="0"/>
              <a:t>MedPAC</a:t>
            </a:r>
            <a:r>
              <a:rPr lang="en-US" baseline="0" dirty="0" smtClean="0"/>
              <a:t> and CMS have recommended that hospital payments for readmission be reduced</a:t>
            </a:r>
          </a:p>
          <a:p>
            <a:r>
              <a:rPr lang="en-US" baseline="0" dirty="0" smtClean="0"/>
              <a:t>Obama has proposed this area as one of the means to reduce Medicare expenditures</a:t>
            </a:r>
            <a:endParaRPr lang="en-US" dirty="0" smtClean="0"/>
          </a:p>
          <a:p>
            <a:endParaRPr lang="en-US" dirty="0" smtClean="0"/>
          </a:p>
          <a:p>
            <a:r>
              <a:rPr lang="en-US" dirty="0" smtClean="0"/>
              <a:t>It</a:t>
            </a:r>
            <a:r>
              <a:rPr lang="en-US" baseline="0" dirty="0" smtClean="0"/>
              <a:t> is being suggested that the </a:t>
            </a:r>
            <a:r>
              <a:rPr lang="en-US" dirty="0" smtClean="0"/>
              <a:t>Medicare inpatient prospective</a:t>
            </a:r>
            <a:r>
              <a:rPr lang="en-US" baseline="0" dirty="0" smtClean="0"/>
              <a:t> payment system (IPPS) would reduce payment to hospitals that experience higher risk-adjusted rates of preventable readmissions than peer hospitals.</a:t>
            </a:r>
          </a:p>
          <a:p>
            <a:r>
              <a:rPr lang="en-US" baseline="0" dirty="0" smtClean="0"/>
              <a:t>This differs from Medicare’s approach to payment adjustments for complications, in which payment is reduced for the individual cases with a </a:t>
            </a:r>
            <a:r>
              <a:rPr lang="en-US" baseline="0" dirty="0" err="1" smtClean="0"/>
              <a:t>Hopital</a:t>
            </a:r>
            <a:r>
              <a:rPr lang="en-US" baseline="0" dirty="0" smtClean="0"/>
              <a:t> Acquired Condition (HAC)</a:t>
            </a:r>
          </a:p>
          <a:p>
            <a:endParaRPr lang="en-US" dirty="0" smtClean="0"/>
          </a:p>
          <a:p>
            <a:r>
              <a:rPr lang="en-US" dirty="0" smtClean="0"/>
              <a:t>The Patient Protection and Affordable Care Act (PPACA) statute will penalize hospitals</a:t>
            </a:r>
          </a:p>
          <a:p>
            <a:r>
              <a:rPr lang="en-US" dirty="0" smtClean="0"/>
              <a:t>and integrated delivery systems with higher than expected readmission rates. They will focus initially on:</a:t>
            </a:r>
          </a:p>
          <a:p>
            <a:r>
              <a:rPr lang="en-US" dirty="0" smtClean="0"/>
              <a:t>• Heart Failure</a:t>
            </a:r>
          </a:p>
          <a:p>
            <a:r>
              <a:rPr lang="en-US" dirty="0" smtClean="0"/>
              <a:t>• Acute Myocardial Infarction</a:t>
            </a:r>
          </a:p>
          <a:p>
            <a:r>
              <a:rPr lang="en-US" dirty="0" smtClean="0"/>
              <a:t>• Pneumonia</a:t>
            </a:r>
          </a:p>
          <a:p>
            <a:r>
              <a:rPr lang="en-US" dirty="0" smtClean="0"/>
              <a:t>Followed by focusing on:</a:t>
            </a:r>
          </a:p>
          <a:p>
            <a:r>
              <a:rPr lang="en-US" dirty="0" smtClean="0"/>
              <a:t>• Chronic Obstructive Lung Disease</a:t>
            </a:r>
          </a:p>
          <a:p>
            <a:r>
              <a:rPr lang="en-US" dirty="0" smtClean="0"/>
              <a:t>• Coronary Bypass Grafting</a:t>
            </a:r>
          </a:p>
          <a:p>
            <a:r>
              <a:rPr lang="en-US" dirty="0" smtClean="0"/>
              <a:t>• </a:t>
            </a:r>
            <a:r>
              <a:rPr lang="en-US" dirty="0" err="1" smtClean="0"/>
              <a:t>Percutaneous</a:t>
            </a:r>
            <a:r>
              <a:rPr lang="en-US" dirty="0" smtClean="0"/>
              <a:t> Coronary Interventions</a:t>
            </a:r>
          </a:p>
          <a:p>
            <a:r>
              <a:rPr lang="en-US" dirty="0" smtClean="0"/>
              <a:t>• Vascular Procedures</a:t>
            </a:r>
            <a:endParaRPr lang="en-US" dirty="0"/>
          </a:p>
        </p:txBody>
      </p:sp>
      <p:sp>
        <p:nvSpPr>
          <p:cNvPr id="4" name="Slide Number Placeholder 3"/>
          <p:cNvSpPr>
            <a:spLocks noGrp="1"/>
          </p:cNvSpPr>
          <p:nvPr>
            <p:ph type="sldNum" sz="quarter" idx="10"/>
          </p:nvPr>
        </p:nvSpPr>
        <p:spPr/>
        <p:txBody>
          <a:bodyPr/>
          <a:lstStyle/>
          <a:p>
            <a:fld id="{A953DE1C-D5B3-4F5B-8007-492383CE1DE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53DE1C-D5B3-4F5B-8007-492383CE1DE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2289">
              <a:defRPr/>
            </a:pPr>
            <a:r>
              <a:rPr lang="en-US" dirty="0" smtClean="0"/>
              <a:t>Example-If the hospital treated 250 Heart Failure patients, the average reimbursement for those patients is $5000, and the readmission rate was 20% higher than expected, then the excessive payments for HF would be:</a:t>
            </a:r>
          </a:p>
          <a:p>
            <a:r>
              <a:rPr lang="en-US" dirty="0" smtClean="0"/>
              <a:t>(250 patients) x ($5000 per patient) x (0.20)=</a:t>
            </a:r>
          </a:p>
          <a:p>
            <a:pPr>
              <a:buNone/>
            </a:pPr>
            <a:r>
              <a:rPr lang="en-US" dirty="0" smtClean="0"/>
              <a:t> 	$250,000</a:t>
            </a:r>
          </a:p>
          <a:p>
            <a:pPr>
              <a:buNone/>
            </a:pPr>
            <a:endParaRPr lang="en-US" dirty="0" smtClean="0"/>
          </a:p>
          <a:p>
            <a:r>
              <a:rPr lang="en-US" dirty="0" smtClean="0"/>
              <a:t>Include excessive payments for AMI and pneumonia $0 and $100,000 respectively</a:t>
            </a:r>
          </a:p>
          <a:p>
            <a:endParaRPr lang="en-US" dirty="0" smtClean="0"/>
          </a:p>
          <a:p>
            <a:r>
              <a:rPr lang="en-US" dirty="0" smtClean="0"/>
              <a:t>Total excessive payments=</a:t>
            </a:r>
          </a:p>
          <a:p>
            <a:pPr>
              <a:buNone/>
            </a:pPr>
            <a:r>
              <a:rPr lang="en-US" dirty="0" smtClean="0"/>
              <a:t>	$250,000 + $0 + $100,000=</a:t>
            </a:r>
          </a:p>
          <a:p>
            <a:pPr>
              <a:buNone/>
            </a:pPr>
            <a:r>
              <a:rPr lang="en-US" dirty="0" smtClean="0"/>
              <a:t>	$350,000</a:t>
            </a:r>
          </a:p>
          <a:p>
            <a:endParaRPr lang="en-US" dirty="0" smtClean="0"/>
          </a:p>
          <a:p>
            <a:r>
              <a:rPr lang="en-US" dirty="0" smtClean="0"/>
              <a:t>Then………..</a:t>
            </a:r>
          </a:p>
          <a:p>
            <a:r>
              <a:rPr lang="en-US" dirty="0" smtClean="0"/>
              <a:t>Total hospital inpatient operating payments from Medicare were $25 million in 2012, then excessive payments were 1.4 percent of total operating payments ($350,000 ÷ $25,000,000)</a:t>
            </a:r>
          </a:p>
          <a:p>
            <a:endParaRPr lang="en-US" dirty="0" smtClean="0"/>
          </a:p>
          <a:p>
            <a:r>
              <a:rPr lang="en-US" dirty="0" smtClean="0"/>
              <a:t>Maximum penalty in 2013 is 1% of the total operating payments, therefore this hospital would lose $250,000 of its inpatient operating payments in 2013.</a:t>
            </a:r>
          </a:p>
          <a:p>
            <a:endParaRPr lang="en-US" dirty="0"/>
          </a:p>
        </p:txBody>
      </p:sp>
      <p:sp>
        <p:nvSpPr>
          <p:cNvPr id="4" name="Slide Number Placeholder 3"/>
          <p:cNvSpPr>
            <a:spLocks noGrp="1"/>
          </p:cNvSpPr>
          <p:nvPr>
            <p:ph type="sldNum" sz="quarter" idx="10"/>
          </p:nvPr>
        </p:nvSpPr>
        <p:spPr/>
        <p:txBody>
          <a:bodyPr/>
          <a:lstStyle/>
          <a:p>
            <a:fld id="{A953DE1C-D5B3-4F5B-8007-492383CE1DE7}"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Penalties</a:t>
            </a:r>
            <a:r>
              <a:rPr lang="en-US" baseline="0" dirty="0" smtClean="0"/>
              <a:t> for excessive readmissions for the above conditions</a:t>
            </a:r>
          </a:p>
          <a:p>
            <a:endParaRPr lang="en-US" baseline="0" dirty="0" smtClean="0"/>
          </a:p>
          <a:p>
            <a:r>
              <a:rPr lang="en-US" dirty="0" smtClean="0"/>
              <a:t>Data collected with the National Quality</a:t>
            </a:r>
            <a:r>
              <a:rPr lang="en-US" baseline="0" dirty="0" smtClean="0"/>
              <a:t> Forum-endorsed risk-adjusted 30-day readmission measures reported on Hospital Compare.</a:t>
            </a:r>
          </a:p>
          <a:p>
            <a:r>
              <a:rPr lang="en-US" baseline="0" dirty="0" smtClean="0"/>
              <a:t>If hospital has greater than the national average rates for readmission their 2013 inpatient prospective payment system (IPPS) payment rates will be reduced, applied to all IPPS payments not just for the covered conditions</a:t>
            </a:r>
          </a:p>
          <a:p>
            <a:endParaRPr lang="en-US" baseline="0" dirty="0" smtClean="0"/>
          </a:p>
          <a:p>
            <a:r>
              <a:rPr lang="en-US" baseline="0" dirty="0" smtClean="0"/>
              <a:t>In FY 2015 program will expand to at least four additional conditions</a:t>
            </a:r>
          </a:p>
          <a:p>
            <a:r>
              <a:rPr lang="en-US" baseline="0" dirty="0" smtClean="0"/>
              <a:t>COPD</a:t>
            </a:r>
          </a:p>
          <a:p>
            <a:r>
              <a:rPr lang="en-US" baseline="0" dirty="0" smtClean="0"/>
              <a:t>CABG surgery</a:t>
            </a:r>
          </a:p>
          <a:p>
            <a:r>
              <a:rPr lang="en-US" baseline="0" dirty="0" err="1" smtClean="0"/>
              <a:t>Percutaneous</a:t>
            </a:r>
            <a:r>
              <a:rPr lang="en-US" baseline="0" dirty="0" smtClean="0"/>
              <a:t> </a:t>
            </a:r>
            <a:r>
              <a:rPr lang="en-US" baseline="0" dirty="0" err="1" smtClean="0"/>
              <a:t>transluminal</a:t>
            </a:r>
            <a:r>
              <a:rPr lang="en-US" baseline="0" dirty="0" smtClean="0"/>
              <a:t> coronary angioplasty</a:t>
            </a:r>
          </a:p>
          <a:p>
            <a:r>
              <a:rPr lang="en-US" baseline="0" dirty="0" smtClean="0"/>
              <a:t>Other vascular conditions</a:t>
            </a:r>
          </a:p>
          <a:p>
            <a:r>
              <a:rPr lang="en-US" baseline="0" dirty="0" smtClean="0"/>
              <a:t>Other conditions the Secretary may deem appropriate</a:t>
            </a:r>
          </a:p>
          <a:p>
            <a:endParaRPr lang="en-US" baseline="0" dirty="0" smtClean="0"/>
          </a:p>
          <a:p>
            <a:endParaRPr lang="en-US" baseline="0" dirty="0" smtClean="0"/>
          </a:p>
          <a:p>
            <a:r>
              <a:rPr lang="en-US" baseline="0" dirty="0" smtClean="0"/>
              <a:t>(</a:t>
            </a:r>
            <a:r>
              <a:rPr lang="en-US" baseline="0" dirty="0" err="1" smtClean="0"/>
              <a:t>MedPac</a:t>
            </a:r>
            <a:r>
              <a:rPr lang="en-US" baseline="0" dirty="0" smtClean="0"/>
              <a:t> report to Congress March 2012)</a:t>
            </a:r>
            <a:endParaRPr lang="en-US" dirty="0"/>
          </a:p>
        </p:txBody>
      </p:sp>
      <p:sp>
        <p:nvSpPr>
          <p:cNvPr id="4" name="Slide Number Placeholder 3"/>
          <p:cNvSpPr>
            <a:spLocks noGrp="1"/>
          </p:cNvSpPr>
          <p:nvPr>
            <p:ph type="sldNum" sz="quarter" idx="10"/>
          </p:nvPr>
        </p:nvSpPr>
        <p:spPr/>
        <p:txBody>
          <a:bodyPr/>
          <a:lstStyle/>
          <a:p>
            <a:fld id="{A953DE1C-D5B3-4F5B-8007-492383CE1DE7}"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53DE1C-D5B3-4F5B-8007-492383CE1DE7}"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Averages..</a:t>
            </a:r>
          </a:p>
          <a:p>
            <a:r>
              <a:rPr lang="en-US" dirty="0" smtClean="0"/>
              <a:t>$35,000</a:t>
            </a:r>
            <a:r>
              <a:rPr lang="en-US" baseline="0" dirty="0" smtClean="0"/>
              <a:t> for 15 days with vent = approx. $2,350 per day</a:t>
            </a:r>
          </a:p>
          <a:p>
            <a:endParaRPr lang="en-US" baseline="0" dirty="0" smtClean="0"/>
          </a:p>
          <a:p>
            <a:r>
              <a:rPr lang="en-US" baseline="0" dirty="0" smtClean="0"/>
              <a:t>$15,000 for 9 days without vent = approx. $1675 per day</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953DE1C-D5B3-4F5B-8007-492383CE1DE7}"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2289">
              <a:defRPr/>
            </a:pPr>
            <a:r>
              <a:rPr lang="en-US" dirty="0" smtClean="0"/>
              <a:t>Average cost of 1 day in an acute hospital is approximately $1237 </a:t>
            </a:r>
            <a:r>
              <a:rPr lang="en-US" sz="1000" dirty="0" smtClean="0"/>
              <a:t>(</a:t>
            </a:r>
            <a:r>
              <a:rPr lang="en-US" sz="1000" dirty="0" err="1" smtClean="0"/>
              <a:t>Peiris</a:t>
            </a:r>
            <a:r>
              <a:rPr lang="en-US" sz="1000" dirty="0" smtClean="0"/>
              <a:t>, 2011)</a:t>
            </a:r>
            <a:endParaRPr lang="en-US" dirty="0" smtClean="0"/>
          </a:p>
          <a:p>
            <a:endParaRPr lang="en-US" dirty="0"/>
          </a:p>
        </p:txBody>
      </p:sp>
      <p:sp>
        <p:nvSpPr>
          <p:cNvPr id="4" name="Slide Number Placeholder 3"/>
          <p:cNvSpPr>
            <a:spLocks noGrp="1"/>
          </p:cNvSpPr>
          <p:nvPr>
            <p:ph type="sldNum" sz="quarter" idx="10"/>
          </p:nvPr>
        </p:nvSpPr>
        <p:spPr/>
        <p:txBody>
          <a:bodyPr/>
          <a:lstStyle/>
          <a:p>
            <a:fld id="{A953DE1C-D5B3-4F5B-8007-492383CE1DE7}"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YTD </a:t>
            </a:r>
            <a:r>
              <a:rPr lang="en-US" dirty="0" err="1" smtClean="0"/>
              <a:t>Occcupancy</a:t>
            </a:r>
            <a:r>
              <a:rPr lang="en-US" baseline="0" dirty="0" smtClean="0"/>
              <a:t> </a:t>
            </a:r>
          </a:p>
          <a:p>
            <a:r>
              <a:rPr lang="en-US" baseline="0" dirty="0" smtClean="0"/>
              <a:t>53% Cardio-ICU</a:t>
            </a:r>
          </a:p>
          <a:p>
            <a:r>
              <a:rPr lang="en-US" baseline="0" dirty="0" smtClean="0"/>
              <a:t>68.5% </a:t>
            </a:r>
            <a:r>
              <a:rPr lang="en-US" baseline="0" dirty="0" err="1" smtClean="0"/>
              <a:t>Waldrip</a:t>
            </a:r>
            <a:r>
              <a:rPr lang="en-US" baseline="0" dirty="0" smtClean="0"/>
              <a:t>/Robbins ICU’s</a:t>
            </a:r>
          </a:p>
          <a:p>
            <a:r>
              <a:rPr lang="en-US" baseline="0" dirty="0" smtClean="0"/>
              <a:t>90% </a:t>
            </a:r>
            <a:r>
              <a:rPr lang="en-US" baseline="0" dirty="0" err="1" smtClean="0"/>
              <a:t>Neuro</a:t>
            </a:r>
            <a:r>
              <a:rPr lang="en-US" baseline="0" dirty="0" smtClean="0"/>
              <a:t> floor</a:t>
            </a:r>
          </a:p>
          <a:p>
            <a:r>
              <a:rPr lang="en-US" baseline="0" dirty="0" smtClean="0"/>
              <a:t>68.3% ICU step down unit</a:t>
            </a:r>
          </a:p>
          <a:p>
            <a:r>
              <a:rPr lang="en-US" baseline="0" dirty="0" smtClean="0"/>
              <a:t>93% Medical floors</a:t>
            </a:r>
            <a:endParaRPr lang="en-US" dirty="0"/>
          </a:p>
        </p:txBody>
      </p:sp>
      <p:sp>
        <p:nvSpPr>
          <p:cNvPr id="4" name="Slide Number Placeholder 3"/>
          <p:cNvSpPr>
            <a:spLocks noGrp="1"/>
          </p:cNvSpPr>
          <p:nvPr>
            <p:ph type="sldNum" sz="quarter" idx="10"/>
          </p:nvPr>
        </p:nvSpPr>
        <p:spPr/>
        <p:txBody>
          <a:bodyPr/>
          <a:lstStyle/>
          <a:p>
            <a:fld id="{A953DE1C-D5B3-4F5B-8007-492383CE1DE7}"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53DE1C-D5B3-4F5B-8007-492383CE1DE7}"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53DE1C-D5B3-4F5B-8007-492383CE1DE7}"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Effectively</a:t>
            </a:r>
            <a:r>
              <a:rPr lang="en-US" baseline="0" dirty="0" smtClean="0"/>
              <a:t> document skill—codes </a:t>
            </a:r>
            <a:r>
              <a:rPr lang="en-US" baseline="0" dirty="0" err="1" smtClean="0"/>
              <a:t>therex</a:t>
            </a:r>
            <a:r>
              <a:rPr lang="en-US" baseline="0" dirty="0" smtClean="0"/>
              <a:t>, </a:t>
            </a:r>
            <a:r>
              <a:rPr lang="en-US" baseline="0" dirty="0" err="1" smtClean="0"/>
              <a:t>neuro</a:t>
            </a:r>
            <a:r>
              <a:rPr lang="en-US" baseline="0" dirty="0" smtClean="0"/>
              <a:t> reed, manual therapy</a:t>
            </a:r>
          </a:p>
          <a:p>
            <a:r>
              <a:rPr lang="en-US" baseline="0" dirty="0" smtClean="0"/>
              <a:t>Communicate regarding patient mobility, appropriateness of </a:t>
            </a:r>
            <a:r>
              <a:rPr lang="en-US" baseline="0" dirty="0" err="1" smtClean="0"/>
              <a:t>evals</a:t>
            </a:r>
            <a:endParaRPr lang="en-US" baseline="0" dirty="0" smtClean="0"/>
          </a:p>
          <a:p>
            <a:r>
              <a:rPr lang="en-US" baseline="0" dirty="0" smtClean="0"/>
              <a:t>Staffing- time spent moving through hospital, dedicated areas, necessary/unnecessary </a:t>
            </a:r>
            <a:r>
              <a:rPr lang="en-US" baseline="0" dirty="0" err="1" smtClean="0"/>
              <a:t>evals</a:t>
            </a:r>
            <a:endParaRPr lang="en-US" baseline="0" dirty="0" smtClean="0"/>
          </a:p>
          <a:p>
            <a:r>
              <a:rPr lang="en-US" baseline="0" dirty="0" smtClean="0"/>
              <a:t>Who is using outcome measures? Which ones, how often, why not?</a:t>
            </a:r>
          </a:p>
          <a:p>
            <a:endParaRPr lang="en-US" baseline="0" dirty="0" smtClean="0"/>
          </a:p>
          <a:p>
            <a:r>
              <a:rPr lang="en-US" baseline="0" dirty="0" smtClean="0"/>
              <a:t>Modesty of PT’s in reporting skills, accounting for time, etc.</a:t>
            </a:r>
          </a:p>
        </p:txBody>
      </p:sp>
      <p:sp>
        <p:nvSpPr>
          <p:cNvPr id="4" name="Slide Number Placeholder 3"/>
          <p:cNvSpPr>
            <a:spLocks noGrp="1"/>
          </p:cNvSpPr>
          <p:nvPr>
            <p:ph type="sldNum" sz="quarter" idx="10"/>
          </p:nvPr>
        </p:nvSpPr>
        <p:spPr/>
        <p:txBody>
          <a:bodyPr/>
          <a:lstStyle/>
          <a:p>
            <a:fld id="{A953DE1C-D5B3-4F5B-8007-492383CE1DE7}"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many currently use outcome</a:t>
            </a:r>
            <a:r>
              <a:rPr lang="en-US" baseline="0" dirty="0" smtClean="0"/>
              <a:t> measures?  Which ones?</a:t>
            </a:r>
          </a:p>
          <a:p>
            <a:r>
              <a:rPr lang="en-US" baseline="0" dirty="0" smtClean="0"/>
              <a:t>Importance of outcome measures with insurance/reimbursement, evidence of change, etc?</a:t>
            </a:r>
            <a:endParaRPr lang="en-US" dirty="0"/>
          </a:p>
        </p:txBody>
      </p:sp>
      <p:sp>
        <p:nvSpPr>
          <p:cNvPr id="4" name="Slide Number Placeholder 3"/>
          <p:cNvSpPr>
            <a:spLocks noGrp="1"/>
          </p:cNvSpPr>
          <p:nvPr>
            <p:ph type="sldNum" sz="quarter" idx="10"/>
          </p:nvPr>
        </p:nvSpPr>
        <p:spPr/>
        <p:txBody>
          <a:bodyPr/>
          <a:lstStyle/>
          <a:p>
            <a:fld id="{A953DE1C-D5B3-4F5B-8007-492383CE1DE7}"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 one week of bed rest, muscle strength may decrease as much as 20%, with an additional 20% loss of remaining strength each subsequent week. (</a:t>
            </a:r>
            <a:r>
              <a:rPr lang="en-US" dirty="0" err="1" smtClean="0"/>
              <a:t>Perme</a:t>
            </a:r>
            <a:r>
              <a:rPr lang="en-US" dirty="0" smtClean="0"/>
              <a:t>, C 2009)</a:t>
            </a:r>
          </a:p>
          <a:p>
            <a:r>
              <a:rPr lang="en-US" dirty="0" smtClean="0"/>
              <a:t>Bed rest contributes to fluid loss which influences the onset of postural hypotension and tachycardia; decreased stroke volume, cardiac output, and peak oxygen uptake. (Needham, DM 2008)</a:t>
            </a:r>
          </a:p>
          <a:p>
            <a:endParaRPr lang="en-US" dirty="0"/>
          </a:p>
        </p:txBody>
      </p:sp>
      <p:sp>
        <p:nvSpPr>
          <p:cNvPr id="4" name="Slide Number Placeholder 3"/>
          <p:cNvSpPr>
            <a:spLocks noGrp="1"/>
          </p:cNvSpPr>
          <p:nvPr>
            <p:ph type="sldNum" sz="quarter" idx="10"/>
          </p:nvPr>
        </p:nvSpPr>
        <p:spPr/>
        <p:txBody>
          <a:bodyPr/>
          <a:lstStyle/>
          <a:p>
            <a:fld id="{A953DE1C-D5B3-4F5B-8007-492383CE1DE7}"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53DE1C-D5B3-4F5B-8007-492383CE1DE7}"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2289">
              <a:defRPr/>
            </a:pPr>
            <a:r>
              <a:rPr lang="en-US" baseline="0" dirty="0" err="1" smtClean="0"/>
              <a:t>Peris</a:t>
            </a:r>
            <a:r>
              <a:rPr lang="en-US" baseline="0" dirty="0" smtClean="0"/>
              <a:t> Study*****Results show 19 minutes sufficient to reduce hospital LOS 1 day, and rehab LOS by 4 days in patients with a variety of health conditions including stroke, CABG, TKA THA, hip </a:t>
            </a:r>
            <a:r>
              <a:rPr lang="en-US" baseline="0" dirty="0" err="1" smtClean="0"/>
              <a:t>fx</a:t>
            </a:r>
            <a:r>
              <a:rPr lang="en-US" baseline="0" dirty="0" smtClean="0"/>
              <a:t>*****</a:t>
            </a:r>
          </a:p>
          <a:p>
            <a:pPr defTabSz="942289">
              <a:defRPr/>
            </a:pPr>
            <a:endParaRPr lang="en-US" baseline="0" dirty="0" smtClean="0"/>
          </a:p>
          <a:p>
            <a:pPr defTabSz="942289">
              <a:defRPr/>
            </a:pPr>
            <a:r>
              <a:rPr lang="en-US" baseline="0" dirty="0" smtClean="0"/>
              <a:t>The value of the PT in a cost saving role for hospitals.</a:t>
            </a:r>
          </a:p>
          <a:p>
            <a:pPr defTabSz="942289">
              <a:defRPr/>
            </a:pPr>
            <a:r>
              <a:rPr lang="en-US" baseline="0" dirty="0" smtClean="0"/>
              <a:t>Discharge faster from the ICU, more functional and mobile when arriving at regular bed, can lead to less burden of care upon discharge, more functionally independent.</a:t>
            </a:r>
          </a:p>
          <a:p>
            <a:pPr defTabSz="942289">
              <a:defRPr/>
            </a:pPr>
            <a:endParaRPr lang="en-US" baseline="0" dirty="0" smtClean="0"/>
          </a:p>
          <a:p>
            <a:pPr defTabSz="942289">
              <a:defRPr/>
            </a:pPr>
            <a:r>
              <a:rPr lang="en-US" baseline="0" dirty="0" smtClean="0"/>
              <a:t>Additional PT not shown to cause additional adverse events.</a:t>
            </a:r>
          </a:p>
          <a:p>
            <a:pPr defTabSz="942289">
              <a:defRPr/>
            </a:pPr>
            <a:endParaRPr lang="en-US" baseline="0" dirty="0" smtClean="0"/>
          </a:p>
          <a:p>
            <a:pPr defTabSz="942289">
              <a:defRPr/>
            </a:pPr>
            <a:r>
              <a:rPr lang="en-US" baseline="0" dirty="0" smtClean="0"/>
              <a:t>Staffing levels, able to accommodate this type of care??</a:t>
            </a:r>
            <a:endParaRPr lang="en-US" dirty="0" smtClean="0"/>
          </a:p>
          <a:p>
            <a:endParaRPr lang="en-US" dirty="0"/>
          </a:p>
        </p:txBody>
      </p:sp>
      <p:sp>
        <p:nvSpPr>
          <p:cNvPr id="4" name="Slide Number Placeholder 3"/>
          <p:cNvSpPr>
            <a:spLocks noGrp="1"/>
          </p:cNvSpPr>
          <p:nvPr>
            <p:ph type="sldNum" sz="quarter" idx="10"/>
          </p:nvPr>
        </p:nvSpPr>
        <p:spPr/>
        <p:txBody>
          <a:bodyPr/>
          <a:lstStyle/>
          <a:p>
            <a:fld id="{A953DE1C-D5B3-4F5B-8007-492383CE1DE7}"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53DE1C-D5B3-4F5B-8007-492383CE1DE7}"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53DE1C-D5B3-4F5B-8007-492383CE1DE7}" type="slidenum">
              <a:rPr lang="en-US" smtClean="0"/>
              <a:pPr/>
              <a:t>33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antigravity muscle groups of the legs, trunk, and neck are most affected with bed rest.</a:t>
            </a:r>
          </a:p>
          <a:p>
            <a:r>
              <a:rPr lang="en-US" dirty="0" smtClean="0"/>
              <a:t>These muscles lose contractile proteins with a corresponding increase in </a:t>
            </a:r>
            <a:r>
              <a:rPr lang="en-US" dirty="0" err="1" smtClean="0"/>
              <a:t>noncontractile</a:t>
            </a:r>
            <a:r>
              <a:rPr lang="en-US" dirty="0" smtClean="0"/>
              <a:t> tissue content.</a:t>
            </a:r>
          </a:p>
          <a:p>
            <a:r>
              <a:rPr lang="en-US" dirty="0" smtClean="0"/>
              <a:t>While total # of muscle fibers remain the same, the Type I fibers of these muscles lose </a:t>
            </a:r>
            <a:r>
              <a:rPr lang="en-US" dirty="0" err="1" smtClean="0"/>
              <a:t>myofilaments</a:t>
            </a:r>
            <a:r>
              <a:rPr lang="en-US" dirty="0" smtClean="0"/>
              <a:t>, resulting in decreased cross-sectional area. (Morris, P 2007)</a:t>
            </a:r>
          </a:p>
          <a:p>
            <a:r>
              <a:rPr lang="en-US" dirty="0" smtClean="0"/>
              <a:t>Important because these are the muscles involved with maintaining posture, transferring position, and ambulation</a:t>
            </a:r>
          </a:p>
          <a:p>
            <a:endParaRPr lang="en-US" dirty="0" smtClean="0"/>
          </a:p>
          <a:p>
            <a:r>
              <a:rPr lang="en-US" dirty="0" smtClean="0"/>
              <a:t>Also-DVT’s, pressure ulcers, bone demineralization, changes in pulmonary</a:t>
            </a:r>
            <a:r>
              <a:rPr lang="en-US" baseline="0" dirty="0" smtClean="0"/>
              <a:t> function, weakened tendons, contractures</a:t>
            </a:r>
            <a:endParaRPr lang="en-US" dirty="0"/>
          </a:p>
        </p:txBody>
      </p:sp>
      <p:sp>
        <p:nvSpPr>
          <p:cNvPr id="4" name="Slide Number Placeholder 3"/>
          <p:cNvSpPr>
            <a:spLocks noGrp="1"/>
          </p:cNvSpPr>
          <p:nvPr>
            <p:ph type="sldNum" sz="quarter" idx="10"/>
          </p:nvPr>
        </p:nvSpPr>
        <p:spPr/>
        <p:txBody>
          <a:bodyPr/>
          <a:lstStyle/>
          <a:p>
            <a:fld id="{A953DE1C-D5B3-4F5B-8007-492383CE1DE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Experiences with mobilizing critically ill patients?</a:t>
            </a:r>
          </a:p>
          <a:p>
            <a:r>
              <a:rPr lang="en-US" dirty="0" smtClean="0"/>
              <a:t>How</a:t>
            </a:r>
            <a:r>
              <a:rPr lang="en-US" baseline="0" dirty="0" smtClean="0"/>
              <a:t> do you decide if you will work with a patient or not?</a:t>
            </a:r>
            <a:endParaRPr lang="en-US" dirty="0"/>
          </a:p>
        </p:txBody>
      </p:sp>
      <p:sp>
        <p:nvSpPr>
          <p:cNvPr id="4" name="Slide Number Placeholder 3"/>
          <p:cNvSpPr>
            <a:spLocks noGrp="1"/>
          </p:cNvSpPr>
          <p:nvPr>
            <p:ph type="sldNum" sz="quarter" idx="10"/>
          </p:nvPr>
        </p:nvSpPr>
        <p:spPr/>
        <p:txBody>
          <a:bodyPr/>
          <a:lstStyle/>
          <a:p>
            <a:fld id="{A953DE1C-D5B3-4F5B-8007-492383CE1DE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953DE1C-D5B3-4F5B-8007-492383CE1DE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Chest PT consisted of postural drainage, breathing, huffing, vibration and suction; </a:t>
            </a:r>
            <a:r>
              <a:rPr lang="en-US" dirty="0" smtClean="0"/>
              <a:t>mobilization </a:t>
            </a:r>
            <a:r>
              <a:rPr lang="en-US" dirty="0" smtClean="0"/>
              <a:t>and exercise</a:t>
            </a:r>
          </a:p>
          <a:p>
            <a:endParaRPr lang="en-US" dirty="0" smtClean="0"/>
          </a:p>
          <a:p>
            <a:r>
              <a:rPr lang="en-US" dirty="0" smtClean="0"/>
              <a:t>Exclusion criteria ARDS, acute pulmonary edema, acute head injury, MAP less than 60 mmHg, peak </a:t>
            </a:r>
            <a:r>
              <a:rPr lang="en-US" dirty="0" err="1" smtClean="0"/>
              <a:t>inspiratory</a:t>
            </a:r>
            <a:r>
              <a:rPr lang="en-US" dirty="0" smtClean="0"/>
              <a:t> airway pressure over 40 cm H2O, acute </a:t>
            </a:r>
            <a:r>
              <a:rPr lang="en-US" dirty="0" err="1" smtClean="0"/>
              <a:t>bronchospasm</a:t>
            </a:r>
            <a:endParaRPr lang="en-US" dirty="0"/>
          </a:p>
        </p:txBody>
      </p:sp>
      <p:sp>
        <p:nvSpPr>
          <p:cNvPr id="4" name="Slide Number Placeholder 3"/>
          <p:cNvSpPr>
            <a:spLocks noGrp="1"/>
          </p:cNvSpPr>
          <p:nvPr>
            <p:ph type="sldNum" sz="quarter" idx="10"/>
          </p:nvPr>
        </p:nvSpPr>
        <p:spPr/>
        <p:txBody>
          <a:bodyPr/>
          <a:lstStyle/>
          <a:p>
            <a:fld id="{A953DE1C-D5B3-4F5B-8007-492383CE1DE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Extra PT defined as more PT than the comparison group-achieved through</a:t>
            </a:r>
            <a:r>
              <a:rPr lang="en-US" baseline="0" dirty="0" smtClean="0"/>
              <a:t> extra sessions, longer sessions, or both.  Participants received a weighted mean of 19 minutes of extra PT per day.</a:t>
            </a:r>
          </a:p>
          <a:p>
            <a:endParaRPr lang="en-US" baseline="0" dirty="0" smtClean="0"/>
          </a:p>
          <a:p>
            <a:r>
              <a:rPr lang="en-US" baseline="0" dirty="0" smtClean="0"/>
              <a:t>*****Results show 19 minutes sufficient to reduce hospital LOS 1 day, and rehab LOS by 4 days in patients with a variety of health conditions including stroke, CABG, TKA THA, hip </a:t>
            </a:r>
            <a:r>
              <a:rPr lang="en-US" baseline="0" dirty="0" err="1" smtClean="0"/>
              <a:t>fx</a:t>
            </a:r>
            <a:r>
              <a:rPr lang="en-US" baseline="0" dirty="0" smtClean="0"/>
              <a:t>*****</a:t>
            </a:r>
            <a:endParaRPr lang="en-US" dirty="0" smtClean="0"/>
          </a:p>
          <a:p>
            <a:endParaRPr lang="en-US" dirty="0" smtClean="0"/>
          </a:p>
          <a:p>
            <a:r>
              <a:rPr lang="en-US" dirty="0" smtClean="0"/>
              <a:t>Patient at much higher functional</a:t>
            </a:r>
            <a:r>
              <a:rPr lang="en-US" baseline="0" dirty="0" smtClean="0"/>
              <a:t> level at discharge.  </a:t>
            </a:r>
          </a:p>
          <a:p>
            <a:r>
              <a:rPr lang="en-US" baseline="0" dirty="0" smtClean="0"/>
              <a:t>Great influence on return to home versus extended care facility.</a:t>
            </a:r>
            <a:endParaRPr lang="en-US" dirty="0"/>
          </a:p>
        </p:txBody>
      </p:sp>
      <p:sp>
        <p:nvSpPr>
          <p:cNvPr id="4" name="Slide Number Placeholder 3"/>
          <p:cNvSpPr>
            <a:spLocks noGrp="1"/>
          </p:cNvSpPr>
          <p:nvPr>
            <p:ph type="sldNum" sz="quarter" idx="10"/>
          </p:nvPr>
        </p:nvSpPr>
        <p:spPr/>
        <p:txBody>
          <a:bodyPr/>
          <a:lstStyle/>
          <a:p>
            <a:fld id="{A953DE1C-D5B3-4F5B-8007-492383CE1DE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Early mobilization commenced within 24 hours of onset of stroke</a:t>
            </a:r>
          </a:p>
          <a:p>
            <a:r>
              <a:rPr lang="en-US" dirty="0" smtClean="0"/>
              <a:t>Mobilization= activity</a:t>
            </a:r>
            <a:r>
              <a:rPr lang="en-US" baseline="0" dirty="0" smtClean="0"/>
              <a:t> out of bed</a:t>
            </a:r>
          </a:p>
          <a:p>
            <a:r>
              <a:rPr lang="en-US" baseline="0" dirty="0" smtClean="0"/>
              <a:t>Two times more activity out of bed than control group</a:t>
            </a:r>
            <a:endParaRPr lang="en-US" dirty="0" smtClean="0"/>
          </a:p>
          <a:p>
            <a:r>
              <a:rPr lang="en-US" dirty="0" smtClean="0"/>
              <a:t>Additional PT can occur within the current demands of the patient throughout the day without increased adverse</a:t>
            </a:r>
            <a:r>
              <a:rPr lang="en-US" baseline="0" dirty="0" smtClean="0"/>
              <a:t> events.</a:t>
            </a:r>
          </a:p>
          <a:p>
            <a:r>
              <a:rPr lang="en-US" baseline="0" dirty="0" smtClean="0"/>
              <a:t>Additional PT can occur in addition to standard care.</a:t>
            </a:r>
            <a:endParaRPr lang="en-US" dirty="0"/>
          </a:p>
        </p:txBody>
      </p:sp>
      <p:sp>
        <p:nvSpPr>
          <p:cNvPr id="4" name="Slide Number Placeholder 3"/>
          <p:cNvSpPr>
            <a:spLocks noGrp="1"/>
          </p:cNvSpPr>
          <p:nvPr>
            <p:ph type="sldNum" sz="quarter" idx="10"/>
          </p:nvPr>
        </p:nvSpPr>
        <p:spPr/>
        <p:txBody>
          <a:bodyPr/>
          <a:lstStyle/>
          <a:p>
            <a:fld id="{A953DE1C-D5B3-4F5B-8007-492383CE1DE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52A62E4-7B4C-45E0-8599-179B9D0A0F9A}" type="datetimeFigureOut">
              <a:rPr lang="en-US" smtClean="0"/>
              <a:pPr/>
              <a:t>4/12/2012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5388A81-D881-459B-9425-A8027E71848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2A62E4-7B4C-45E0-8599-179B9D0A0F9A}" type="datetimeFigureOut">
              <a:rPr lang="en-US" smtClean="0"/>
              <a:pPr/>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88A81-D881-459B-9425-A8027E7184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52A62E4-7B4C-45E0-8599-179B9D0A0F9A}" type="datetimeFigureOut">
              <a:rPr lang="en-US" smtClean="0"/>
              <a:pPr/>
              <a:t>4/12/2012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95388A81-D881-459B-9425-A8027E71848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52A62E4-7B4C-45E0-8599-179B9D0A0F9A}" type="datetimeFigureOut">
              <a:rPr lang="en-US" smtClean="0"/>
              <a:pPr/>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5388A81-D881-459B-9425-A8027E718486}"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52A62E4-7B4C-45E0-8599-179B9D0A0F9A}" type="datetimeFigureOut">
              <a:rPr lang="en-US" smtClean="0"/>
              <a:pPr/>
              <a:t>4/12/2012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5388A81-D881-459B-9425-A8027E718486}"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52A62E4-7B4C-45E0-8599-179B9D0A0F9A}" type="datetimeFigureOut">
              <a:rPr lang="en-US" smtClean="0"/>
              <a:pPr/>
              <a:t>4/12/2012</a:t>
            </a:fld>
            <a:endParaRPr lang="en-US"/>
          </a:p>
        </p:txBody>
      </p:sp>
      <p:sp>
        <p:nvSpPr>
          <p:cNvPr id="10" name="Slide Number Placeholder 9"/>
          <p:cNvSpPr>
            <a:spLocks noGrp="1"/>
          </p:cNvSpPr>
          <p:nvPr>
            <p:ph type="sldNum" sz="quarter" idx="16"/>
          </p:nvPr>
        </p:nvSpPr>
        <p:spPr/>
        <p:txBody>
          <a:bodyPr rtlCol="0"/>
          <a:lstStyle/>
          <a:p>
            <a:fld id="{95388A81-D881-459B-9425-A8027E718486}"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52A62E4-7B4C-45E0-8599-179B9D0A0F9A}" type="datetimeFigureOut">
              <a:rPr lang="en-US" smtClean="0"/>
              <a:pPr/>
              <a:t>4/12/2012</a:t>
            </a:fld>
            <a:endParaRPr lang="en-US"/>
          </a:p>
        </p:txBody>
      </p:sp>
      <p:sp>
        <p:nvSpPr>
          <p:cNvPr id="12" name="Slide Number Placeholder 11"/>
          <p:cNvSpPr>
            <a:spLocks noGrp="1"/>
          </p:cNvSpPr>
          <p:nvPr>
            <p:ph type="sldNum" sz="quarter" idx="16"/>
          </p:nvPr>
        </p:nvSpPr>
        <p:spPr/>
        <p:txBody>
          <a:bodyPr rtlCol="0"/>
          <a:lstStyle/>
          <a:p>
            <a:fld id="{95388A81-D881-459B-9425-A8027E718486}"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52A62E4-7B4C-45E0-8599-179B9D0A0F9A}" type="datetimeFigureOut">
              <a:rPr lang="en-US" smtClean="0"/>
              <a:pPr/>
              <a:t>4/12/2012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5388A81-D881-459B-9425-A8027E71848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2A62E4-7B4C-45E0-8599-179B9D0A0F9A}" type="datetimeFigureOut">
              <a:rPr lang="en-US" smtClean="0"/>
              <a:pPr/>
              <a:t>4/12/2012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5388A81-D881-459B-9425-A8027E7184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52A62E4-7B4C-45E0-8599-179B9D0A0F9A}" type="datetimeFigureOut">
              <a:rPr lang="en-US" smtClean="0"/>
              <a:pPr/>
              <a:t>4/12/2012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5388A81-D881-459B-9425-A8027E718486}"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852A62E4-7B4C-45E0-8599-179B9D0A0F9A}" type="datetimeFigureOut">
              <a:rPr lang="en-US" smtClean="0"/>
              <a:pPr/>
              <a:t>4/12/2012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5388A81-D881-459B-9425-A8027E718486}"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52A62E4-7B4C-45E0-8599-179B9D0A0F9A}" type="datetimeFigureOut">
              <a:rPr lang="en-US" smtClean="0"/>
              <a:pPr/>
              <a:t>4/12/2012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5388A81-D881-459B-9425-A8027E71848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medpac.gov/"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038600"/>
            <a:ext cx="8839200" cy="1828800"/>
          </a:xfrm>
        </p:spPr>
        <p:txBody>
          <a:bodyPr>
            <a:normAutofit/>
          </a:bodyPr>
          <a:lstStyle/>
          <a:p>
            <a:pPr algn="ctr"/>
            <a:r>
              <a:rPr lang="en-US" dirty="0" smtClean="0"/>
              <a:t>Early Mobility in the ICU:</a:t>
            </a:r>
            <a:br>
              <a:rPr lang="en-US" dirty="0" smtClean="0"/>
            </a:br>
            <a:r>
              <a:rPr lang="en-US" sz="2800" dirty="0" smtClean="0"/>
              <a:t>the Role of PT in Length of stay</a:t>
            </a:r>
            <a:endParaRPr lang="en-US" sz="2800" dirty="0"/>
          </a:p>
        </p:txBody>
      </p:sp>
      <p:sp>
        <p:nvSpPr>
          <p:cNvPr id="3" name="Subtitle 2"/>
          <p:cNvSpPr>
            <a:spLocks noGrp="1"/>
          </p:cNvSpPr>
          <p:nvPr>
            <p:ph type="subTitle" idx="1"/>
          </p:nvPr>
        </p:nvSpPr>
        <p:spPr/>
        <p:txBody>
          <a:bodyPr/>
          <a:lstStyle/>
          <a:p>
            <a:r>
              <a:rPr lang="en-US" dirty="0" smtClean="0"/>
              <a:t>Kelly McCall, SPT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Exercise Therapy after CABG</a:t>
            </a:r>
            <a:endParaRPr lang="en-US" dirty="0"/>
          </a:p>
        </p:txBody>
      </p:sp>
      <p:sp>
        <p:nvSpPr>
          <p:cNvPr id="3" name="Content Placeholder 2"/>
          <p:cNvSpPr>
            <a:spLocks noGrp="1"/>
          </p:cNvSpPr>
          <p:nvPr>
            <p:ph sz="quarter" idx="1"/>
          </p:nvPr>
        </p:nvSpPr>
        <p:spPr/>
        <p:txBody>
          <a:bodyPr>
            <a:normAutofit/>
          </a:bodyPr>
          <a:lstStyle/>
          <a:p>
            <a:r>
              <a:rPr lang="en-US" dirty="0" smtClean="0"/>
              <a:t>RCT- 246 participants</a:t>
            </a:r>
          </a:p>
          <a:p>
            <a:endParaRPr lang="en-US" dirty="0" smtClean="0"/>
          </a:p>
          <a:p>
            <a:r>
              <a:rPr lang="en-US" dirty="0" smtClean="0"/>
              <a:t>Groups received either PT at a high frequency (2x/day) or low frequency (1x/day)</a:t>
            </a:r>
          </a:p>
          <a:p>
            <a:endParaRPr lang="en-US" dirty="0" smtClean="0"/>
          </a:p>
          <a:p>
            <a:r>
              <a:rPr lang="en-US" dirty="0" smtClean="0"/>
              <a:t>Length of stay no different between groups. High frequency group reached functional milestones significantly faster.</a:t>
            </a:r>
          </a:p>
          <a:p>
            <a:pPr lvl="3">
              <a:buNone/>
            </a:pPr>
            <a:r>
              <a:rPr lang="en-US" dirty="0" smtClean="0"/>
              <a:t>					(Van de </a:t>
            </a:r>
            <a:r>
              <a:rPr lang="en-US" dirty="0" err="1" smtClean="0"/>
              <a:t>Peijl</a:t>
            </a:r>
            <a:r>
              <a:rPr lang="en-US" dirty="0" smtClean="0"/>
              <a:t>, et al, 2004)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Saturday PT Decreases LOS</a:t>
            </a:r>
            <a:endParaRPr lang="en-US" dirty="0"/>
          </a:p>
        </p:txBody>
      </p:sp>
      <p:sp>
        <p:nvSpPr>
          <p:cNvPr id="3" name="Content Placeholder 2"/>
          <p:cNvSpPr>
            <a:spLocks noGrp="1"/>
          </p:cNvSpPr>
          <p:nvPr>
            <p:ph sz="quarter" idx="1"/>
          </p:nvPr>
        </p:nvSpPr>
        <p:spPr>
          <a:xfrm>
            <a:off x="612648" y="1600200"/>
            <a:ext cx="8153400" cy="5029200"/>
          </a:xfrm>
        </p:spPr>
        <p:txBody>
          <a:bodyPr>
            <a:normAutofit/>
          </a:bodyPr>
          <a:lstStyle/>
          <a:p>
            <a:r>
              <a:rPr lang="en-US" dirty="0" smtClean="0"/>
              <a:t>RCT- 262 participants</a:t>
            </a:r>
          </a:p>
          <a:p>
            <a:endParaRPr lang="en-US" dirty="0" smtClean="0"/>
          </a:p>
          <a:p>
            <a:r>
              <a:rPr lang="en-US" dirty="0" smtClean="0"/>
              <a:t>Both groups 1 hour PT Mon-Fri, experimental group one session on Saturday.</a:t>
            </a:r>
          </a:p>
          <a:p>
            <a:endParaRPr lang="en-US" dirty="0" smtClean="0"/>
          </a:p>
          <a:p>
            <a:r>
              <a:rPr lang="en-US" dirty="0" smtClean="0"/>
              <a:t>Experimental group LOS was 3.2 days less than control, and PT LOS was 2.5 days less for experimental group.</a:t>
            </a:r>
          </a:p>
          <a:p>
            <a:pPr>
              <a:buNone/>
            </a:pPr>
            <a:r>
              <a:rPr lang="en-US" dirty="0" smtClean="0"/>
              <a:t>							</a:t>
            </a:r>
            <a:r>
              <a:rPr lang="en-US" sz="2200" dirty="0" smtClean="0"/>
              <a:t>(</a:t>
            </a:r>
            <a:r>
              <a:rPr lang="en-US" sz="2200" dirty="0" err="1" smtClean="0"/>
              <a:t>Brusco</a:t>
            </a:r>
            <a:r>
              <a:rPr lang="en-US" sz="2200" dirty="0" smtClean="0"/>
              <a:t> et al, 2007)</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Mobilization versus Immobilization with DVT</a:t>
            </a:r>
            <a:endParaRPr lang="en-US" dirty="0"/>
          </a:p>
        </p:txBody>
      </p:sp>
      <p:sp>
        <p:nvSpPr>
          <p:cNvPr id="3" name="Content Placeholder 2"/>
          <p:cNvSpPr>
            <a:spLocks noGrp="1"/>
          </p:cNvSpPr>
          <p:nvPr>
            <p:ph sz="quarter" idx="1"/>
          </p:nvPr>
        </p:nvSpPr>
        <p:spPr>
          <a:xfrm>
            <a:off x="612648" y="1600200"/>
            <a:ext cx="8153400" cy="5029200"/>
          </a:xfrm>
        </p:spPr>
        <p:txBody>
          <a:bodyPr>
            <a:normAutofit fontScale="92500" lnSpcReduction="10000"/>
          </a:bodyPr>
          <a:lstStyle/>
          <a:p>
            <a:r>
              <a:rPr lang="en-US" dirty="0" smtClean="0"/>
              <a:t>RCT- 103 participants</a:t>
            </a:r>
          </a:p>
          <a:p>
            <a:endParaRPr lang="en-US" dirty="0" smtClean="0"/>
          </a:p>
          <a:p>
            <a:r>
              <a:rPr lang="en-US" dirty="0" smtClean="0"/>
              <a:t>Immobilized group-strict bed rest for 5 days</a:t>
            </a:r>
          </a:p>
          <a:p>
            <a:endParaRPr lang="en-US" dirty="0" smtClean="0"/>
          </a:p>
          <a:p>
            <a:r>
              <a:rPr lang="en-US" dirty="0" smtClean="0"/>
              <a:t>Mobile group-move around the ward for 5 days </a:t>
            </a:r>
          </a:p>
          <a:p>
            <a:endParaRPr lang="en-US" dirty="0" smtClean="0"/>
          </a:p>
          <a:p>
            <a:r>
              <a:rPr lang="en-US" dirty="0" smtClean="0"/>
              <a:t>All wore compression stockings</a:t>
            </a:r>
          </a:p>
          <a:p>
            <a:endParaRPr lang="en-US" dirty="0" smtClean="0"/>
          </a:p>
          <a:p>
            <a:r>
              <a:rPr lang="en-US" dirty="0" smtClean="0"/>
              <a:t>Progression of thrombosis was 4/52 in the mobile group and 10/50 in the immobile group.</a:t>
            </a:r>
          </a:p>
          <a:p>
            <a:pPr>
              <a:buNone/>
            </a:pPr>
            <a:r>
              <a:rPr lang="en-US" dirty="0" smtClean="0"/>
              <a:t>							</a:t>
            </a:r>
            <a:r>
              <a:rPr lang="en-US" sz="2200" dirty="0" smtClean="0"/>
              <a:t>(</a:t>
            </a:r>
            <a:r>
              <a:rPr lang="en-US" sz="2200" dirty="0" err="1" smtClean="0"/>
              <a:t>Junger</a:t>
            </a:r>
            <a:r>
              <a:rPr lang="en-US" sz="2200" dirty="0" smtClean="0"/>
              <a:t> et al, 2006)</a:t>
            </a:r>
            <a:endParaRPr lang="en-US" sz="2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762000"/>
          </a:xfrm>
        </p:spPr>
        <p:txBody>
          <a:bodyPr>
            <a:normAutofit fontScale="90000"/>
          </a:bodyPr>
          <a:lstStyle/>
          <a:p>
            <a:pPr algn="ctr"/>
            <a:r>
              <a:rPr lang="en-US" dirty="0" smtClean="0"/>
              <a:t>Early Activity for Respiratory Failure Patients</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92500" lnSpcReduction="10000"/>
          </a:bodyPr>
          <a:lstStyle/>
          <a:p>
            <a:r>
              <a:rPr lang="en-US" dirty="0" smtClean="0"/>
              <a:t>Cohort- 103 participants</a:t>
            </a:r>
          </a:p>
          <a:p>
            <a:endParaRPr lang="en-US" dirty="0" smtClean="0"/>
          </a:p>
          <a:p>
            <a:r>
              <a:rPr lang="en-US" dirty="0" smtClean="0"/>
              <a:t>Early activity included- Sit EOB, sit in chair, ambulate less than 100ft, and &gt; 100ft</a:t>
            </a:r>
          </a:p>
          <a:p>
            <a:endParaRPr lang="en-US" dirty="0" smtClean="0"/>
          </a:p>
          <a:p>
            <a:r>
              <a:rPr lang="en-US" dirty="0" smtClean="0"/>
              <a:t>Experimental group reached activity milestones significantly faster, median ambulation was 200ft with 69.4% &gt;100ft</a:t>
            </a:r>
          </a:p>
          <a:p>
            <a:endParaRPr lang="en-US" dirty="0" smtClean="0"/>
          </a:p>
          <a:p>
            <a:r>
              <a:rPr lang="en-US" dirty="0" smtClean="0"/>
              <a:t>Patients had greater functional ability upon discharge from RICU</a:t>
            </a:r>
          </a:p>
          <a:p>
            <a:pPr>
              <a:buNone/>
            </a:pPr>
            <a:r>
              <a:rPr lang="en-US" dirty="0" smtClean="0"/>
              <a:t>							</a:t>
            </a:r>
            <a:r>
              <a:rPr lang="en-US" sz="2200" dirty="0" smtClean="0"/>
              <a:t>(Bailey et al, 2007)</a:t>
            </a:r>
            <a:endParaRPr lang="en-US" sz="2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Barriers to Early Mobility</a:t>
            </a:r>
            <a:endParaRPr lang="en-US" dirty="0"/>
          </a:p>
        </p:txBody>
      </p:sp>
      <p:sp>
        <p:nvSpPr>
          <p:cNvPr id="3" name="Content Placeholder 2"/>
          <p:cNvSpPr>
            <a:spLocks noGrp="1"/>
          </p:cNvSpPr>
          <p:nvPr>
            <p:ph sz="quarter" idx="1"/>
          </p:nvPr>
        </p:nvSpPr>
        <p:spPr/>
        <p:txBody>
          <a:bodyPr/>
          <a:lstStyle/>
          <a:p>
            <a:r>
              <a:rPr lang="en-US" dirty="0" smtClean="0"/>
              <a:t>What are some of the barriers to early mobility at </a:t>
            </a:r>
            <a:r>
              <a:rPr lang="en-US" dirty="0" err="1" smtClean="0"/>
              <a:t>FirstHealth</a:t>
            </a:r>
            <a:r>
              <a:rPr lang="en-US" dirty="0" smtClean="0"/>
              <a:t>?</a:t>
            </a:r>
          </a:p>
          <a:p>
            <a:endParaRPr lang="en-US" dirty="0" smtClean="0"/>
          </a:p>
          <a:p>
            <a:endParaRPr lang="en-US" dirty="0" smtClean="0"/>
          </a:p>
          <a:p>
            <a:r>
              <a:rPr lang="en-US" dirty="0" smtClean="0"/>
              <a:t>“There may be reluctance on the part of hospital administrators to invest in human labor for the promotion of ICU mobility, because of lack of literature to support the value to patient outcomes.” </a:t>
            </a:r>
            <a:r>
              <a:rPr lang="en-US" sz="2000" dirty="0" smtClean="0"/>
              <a:t>(Morris, P 2007)</a:t>
            </a:r>
            <a:endParaRPr lang="en-US" sz="2000" dirty="0"/>
          </a:p>
        </p:txBody>
      </p:sp>
      <p:pic>
        <p:nvPicPr>
          <p:cNvPr id="4" name="Picture 3" descr="barriers.jpg"/>
          <p:cNvPicPr>
            <a:picLocks noChangeAspect="1"/>
          </p:cNvPicPr>
          <p:nvPr/>
        </p:nvPicPr>
        <p:blipFill>
          <a:blip r:embed="rId3" cstate="print"/>
          <a:stretch>
            <a:fillRect/>
          </a:stretch>
        </p:blipFill>
        <p:spPr>
          <a:xfrm>
            <a:off x="5791200" y="2057401"/>
            <a:ext cx="2143125" cy="1524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Healthcare Reform</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Some Good News Regarding Healthcare Policy Changes</a:t>
            </a:r>
            <a:endParaRPr lang="en-US" dirty="0"/>
          </a:p>
        </p:txBody>
      </p:sp>
      <p:sp>
        <p:nvSpPr>
          <p:cNvPr id="3" name="Content Placeholder 2"/>
          <p:cNvSpPr>
            <a:spLocks noGrp="1"/>
          </p:cNvSpPr>
          <p:nvPr>
            <p:ph sz="quarter" idx="1"/>
          </p:nvPr>
        </p:nvSpPr>
        <p:spPr/>
        <p:txBody>
          <a:bodyPr/>
          <a:lstStyle/>
          <a:p>
            <a:r>
              <a:rPr lang="en-US" dirty="0" smtClean="0"/>
              <a:t>Federal Student Loan Program</a:t>
            </a:r>
          </a:p>
          <a:p>
            <a:pPr lvl="1"/>
            <a:r>
              <a:rPr lang="en-US" dirty="0" smtClean="0"/>
              <a:t>Shorter payback periods</a:t>
            </a:r>
          </a:p>
          <a:p>
            <a:pPr lvl="1"/>
            <a:r>
              <a:rPr lang="en-US" dirty="0" smtClean="0"/>
              <a:t>Easier to qualify for loans</a:t>
            </a:r>
          </a:p>
          <a:p>
            <a:endParaRPr lang="en-US" dirty="0" smtClean="0"/>
          </a:p>
          <a:p>
            <a:r>
              <a:rPr lang="en-US" dirty="0" smtClean="0"/>
              <a:t>Loan Repayment</a:t>
            </a:r>
          </a:p>
          <a:p>
            <a:pPr lvl="1"/>
            <a:r>
              <a:rPr lang="en-US" dirty="0" smtClean="0"/>
              <a:t>Acute care settings</a:t>
            </a:r>
          </a:p>
          <a:p>
            <a:pPr lvl="1"/>
            <a:r>
              <a:rPr lang="en-US" dirty="0" smtClean="0"/>
              <a:t>Health professional shortage areas</a:t>
            </a:r>
          </a:p>
          <a:p>
            <a:pPr lvl="1"/>
            <a:r>
              <a:rPr lang="en-US" dirty="0" smtClean="0"/>
              <a:t>Medically underserved areas</a:t>
            </a:r>
          </a:p>
          <a:p>
            <a:pPr lvl="1"/>
            <a:r>
              <a:rPr lang="en-US" dirty="0" smtClean="0"/>
              <a:t>Medically underserved populations</a:t>
            </a:r>
          </a:p>
        </p:txBody>
      </p:sp>
      <p:pic>
        <p:nvPicPr>
          <p:cNvPr id="4" name="Picture 3" descr="loanrepayment.jpg"/>
          <p:cNvPicPr>
            <a:picLocks noChangeAspect="1"/>
          </p:cNvPicPr>
          <p:nvPr/>
        </p:nvPicPr>
        <p:blipFill>
          <a:blip r:embed="rId3" cstate="print"/>
          <a:stretch>
            <a:fillRect/>
          </a:stretch>
        </p:blipFill>
        <p:spPr>
          <a:xfrm>
            <a:off x="6629400" y="2472581"/>
            <a:ext cx="1724025" cy="2065238"/>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More Good News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Center of Excellence Program for minority applicants for health professions</a:t>
            </a:r>
          </a:p>
          <a:p>
            <a:endParaRPr lang="en-US" dirty="0" smtClean="0"/>
          </a:p>
          <a:p>
            <a:r>
              <a:rPr lang="en-US" dirty="0" smtClean="0"/>
              <a:t>Scholarships for disadvantaged students who will work in underserved areas</a:t>
            </a:r>
          </a:p>
          <a:p>
            <a:endParaRPr lang="en-US" dirty="0" smtClean="0"/>
          </a:p>
          <a:p>
            <a:r>
              <a:rPr lang="en-US" dirty="0" smtClean="0"/>
              <a:t>Funding for Area Health Education Centers (AHECs) and Programs</a:t>
            </a:r>
          </a:p>
          <a:p>
            <a:endParaRPr lang="en-US" dirty="0" smtClean="0"/>
          </a:p>
          <a:p>
            <a:r>
              <a:rPr lang="en-US" dirty="0" smtClean="0"/>
              <a:t>Education and technical assistance for care providers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normAutofit fontScale="90000"/>
          </a:bodyPr>
          <a:lstStyle/>
          <a:p>
            <a:pPr algn="ctr"/>
            <a:r>
              <a:rPr lang="en-US" dirty="0" smtClean="0"/>
              <a:t>Repayment and Readmission Rates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MedPAC</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Medicare Payment Advisory Commission (</a:t>
            </a:r>
            <a:r>
              <a:rPr lang="en-US" dirty="0" err="1" smtClean="0"/>
              <a:t>MedPAC</a:t>
            </a:r>
            <a:r>
              <a:rPr lang="en-US" dirty="0" smtClean="0"/>
              <a:t>) reported that in 2005, 17.6 percent of admissions were readmitted within 30 days of discharge. That same year, readmissions accounted for $15 billion in Medicare spending, of which $12 billion was related to potentially preventable readmissions, equating to an average payment of about $7,000 per case.</a:t>
            </a:r>
          </a:p>
          <a:p>
            <a:endParaRPr lang="en-US" dirty="0" smtClean="0"/>
          </a:p>
          <a:p>
            <a:pPr lvl="8">
              <a:buNone/>
            </a:pPr>
            <a:r>
              <a:rPr lang="en-US" sz="1400" dirty="0" smtClean="0"/>
              <a:t>				</a:t>
            </a:r>
            <a:r>
              <a:rPr lang="en-US" sz="2000" dirty="0" smtClean="0"/>
              <a:t>(Averill, R., 2009)</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Goals and Objectives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Understand and interpret the latest research concerning early mobility PT in the ICU</a:t>
            </a:r>
          </a:p>
          <a:p>
            <a:r>
              <a:rPr lang="en-US" dirty="0" smtClean="0"/>
              <a:t>Discuss barriers to early mobility in the ICU at </a:t>
            </a:r>
            <a:r>
              <a:rPr lang="en-US" dirty="0" err="1" smtClean="0"/>
              <a:t>FirstHealth</a:t>
            </a:r>
            <a:endParaRPr lang="en-US" dirty="0" smtClean="0"/>
          </a:p>
          <a:p>
            <a:r>
              <a:rPr lang="en-US" dirty="0" smtClean="0"/>
              <a:t>Review current healthcare policies in terms of reimbursement based on length of stay and hospital readmissions</a:t>
            </a:r>
          </a:p>
          <a:p>
            <a:r>
              <a:rPr lang="en-US" dirty="0" smtClean="0"/>
              <a:t>Illustrate cost per night stay in the ICU versus regular hospital bed</a:t>
            </a:r>
          </a:p>
          <a:p>
            <a:r>
              <a:rPr lang="en-US" dirty="0" smtClean="0"/>
              <a:t>Discuss the personnel requirements to meet the needs of daily PT evaluations in the ICU</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Patient Protection and Affordable Care Act (PPACA)</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With the passage of PPACA in March 2010, Congress gave Centers for Medicare and Medicaid Services (CMS) the authority to penalize hospitals for excess readmission rates starting federal fiscal year (FFY) 2013.</a:t>
            </a:r>
          </a:p>
          <a:p>
            <a:endParaRPr lang="en-US" dirty="0" smtClean="0"/>
          </a:p>
          <a:p>
            <a:r>
              <a:rPr lang="en-US" dirty="0" smtClean="0"/>
              <a:t>PPACA allows CMS to withhold up to 1 percent of all inpatient Medicare payments starting in FFY 2013, up to 2 percent of payments in FFY 2014, and up to 3 percent in FFY 2015 and thereafter.</a:t>
            </a:r>
          </a:p>
          <a:p>
            <a:pPr lvl="8">
              <a:buNone/>
            </a:pPr>
            <a:r>
              <a:rPr lang="en-US" sz="400" dirty="0" smtClean="0"/>
              <a:t>	</a:t>
            </a:r>
            <a:r>
              <a:rPr lang="en-US" sz="1400" dirty="0" smtClean="0"/>
              <a:t>		</a:t>
            </a:r>
            <a:r>
              <a:rPr lang="en-US" sz="2200" dirty="0" smtClean="0"/>
              <a:t>(Thomson Reuters, 2010)</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Current Diagnoses of Interest</a:t>
            </a:r>
            <a:endParaRPr lang="en-US" dirty="0"/>
          </a:p>
        </p:txBody>
      </p:sp>
      <p:sp>
        <p:nvSpPr>
          <p:cNvPr id="3" name="Content Placeholder 2"/>
          <p:cNvSpPr>
            <a:spLocks noGrp="1"/>
          </p:cNvSpPr>
          <p:nvPr>
            <p:ph sz="quarter" idx="1"/>
          </p:nvPr>
        </p:nvSpPr>
        <p:spPr/>
        <p:txBody>
          <a:bodyPr/>
          <a:lstStyle/>
          <a:p>
            <a:r>
              <a:rPr lang="en-US" sz="4000" dirty="0" smtClean="0"/>
              <a:t>FY 2013 and FY 2014</a:t>
            </a:r>
          </a:p>
          <a:p>
            <a:endParaRPr lang="en-US" sz="4000" dirty="0" smtClean="0"/>
          </a:p>
          <a:p>
            <a:pPr lvl="1"/>
            <a:r>
              <a:rPr lang="en-US" sz="3200" dirty="0" smtClean="0"/>
              <a:t>Acute Myocardial Infarction (AMI)</a:t>
            </a:r>
          </a:p>
          <a:p>
            <a:pPr lvl="1"/>
            <a:endParaRPr lang="en-US" sz="3200" dirty="0" smtClean="0"/>
          </a:p>
          <a:p>
            <a:pPr lvl="1"/>
            <a:r>
              <a:rPr lang="en-US" sz="3200" dirty="0" smtClean="0"/>
              <a:t>Heart Failure</a:t>
            </a:r>
          </a:p>
          <a:p>
            <a:pPr lvl="1">
              <a:buNone/>
            </a:pPr>
            <a:endParaRPr lang="en-US" sz="3200" dirty="0" smtClean="0"/>
          </a:p>
          <a:p>
            <a:pPr lvl="1"/>
            <a:r>
              <a:rPr lang="en-US" sz="3200" dirty="0" smtClean="0"/>
              <a:t>Pneumonia</a:t>
            </a:r>
          </a:p>
        </p:txBody>
      </p:sp>
      <p:pic>
        <p:nvPicPr>
          <p:cNvPr id="4" name="Picture 3" descr="heart.jpg"/>
          <p:cNvPicPr>
            <a:picLocks noChangeAspect="1"/>
          </p:cNvPicPr>
          <p:nvPr/>
        </p:nvPicPr>
        <p:blipFill>
          <a:blip r:embed="rId3" cstate="print"/>
          <a:stretch>
            <a:fillRect/>
          </a:stretch>
        </p:blipFill>
        <p:spPr>
          <a:xfrm>
            <a:off x="5943600" y="3810000"/>
            <a:ext cx="2085975" cy="219075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ICU Cost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Cost of an ICU Stay</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“Intensive care medicine accounts for approximately 5% of hospital admissions and about 15-20% of their budgets.” </a:t>
            </a:r>
            <a:r>
              <a:rPr lang="en-US" sz="2200" dirty="0" smtClean="0"/>
              <a:t>(</a:t>
            </a:r>
            <a:r>
              <a:rPr lang="en-US" sz="2200" dirty="0" err="1" smtClean="0"/>
              <a:t>Sznajder</a:t>
            </a:r>
            <a:r>
              <a:rPr lang="en-US" sz="2200" dirty="0" smtClean="0"/>
              <a:t>, M 2001)</a:t>
            </a:r>
          </a:p>
          <a:p>
            <a:endParaRPr lang="en-US" dirty="0" smtClean="0"/>
          </a:p>
          <a:p>
            <a:r>
              <a:rPr lang="en-US" dirty="0" smtClean="0"/>
              <a:t>ICU cost and duration with mechanical vent-</a:t>
            </a:r>
          </a:p>
          <a:p>
            <a:pPr>
              <a:buNone/>
            </a:pPr>
            <a:r>
              <a:rPr lang="en-US" dirty="0" smtClean="0"/>
              <a:t>	$31,574±42,570 and 14.4</a:t>
            </a:r>
            <a:r>
              <a:rPr lang="en-US" dirty="0" smtClean="0">
                <a:cs typeface="Times New Roman"/>
              </a:rPr>
              <a:t>±15.8 days </a:t>
            </a:r>
          </a:p>
          <a:p>
            <a:pPr>
              <a:buNone/>
            </a:pPr>
            <a:endParaRPr lang="en-US" dirty="0" smtClean="0">
              <a:cs typeface="Times New Roman"/>
            </a:endParaRPr>
          </a:p>
          <a:p>
            <a:r>
              <a:rPr lang="en-US" dirty="0" smtClean="0">
                <a:cs typeface="Times New Roman"/>
              </a:rPr>
              <a:t>Without vent-</a:t>
            </a:r>
          </a:p>
          <a:p>
            <a:pPr>
              <a:buNone/>
            </a:pPr>
            <a:r>
              <a:rPr lang="en-US" dirty="0" smtClean="0">
                <a:cs typeface="Times New Roman"/>
              </a:rPr>
              <a:t>	$12,931±20,569 and 8.5±10.5 days</a:t>
            </a:r>
          </a:p>
          <a:p>
            <a:pPr>
              <a:buNone/>
            </a:pPr>
            <a:r>
              <a:rPr lang="en-US" dirty="0" smtClean="0">
                <a:cs typeface="Times New Roman"/>
              </a:rPr>
              <a:t>							</a:t>
            </a:r>
            <a:r>
              <a:rPr lang="en-US" sz="2000" dirty="0" smtClean="0">
                <a:cs typeface="Times New Roman"/>
              </a:rPr>
              <a:t>(Rivera et al, 2009)</a:t>
            </a:r>
            <a:endParaRPr lang="en-US" dirty="0" smtClean="0"/>
          </a:p>
          <a:p>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Cost of an ICU Stay</a:t>
            </a:r>
            <a:endParaRPr lang="en-US" dirty="0"/>
          </a:p>
        </p:txBody>
      </p:sp>
      <p:sp>
        <p:nvSpPr>
          <p:cNvPr id="5" name="Content Placeholder 4"/>
          <p:cNvSpPr>
            <a:spLocks noGrp="1"/>
          </p:cNvSpPr>
          <p:nvPr>
            <p:ph sz="quarter" idx="1"/>
          </p:nvPr>
        </p:nvSpPr>
        <p:spPr/>
        <p:txBody>
          <a:bodyPr>
            <a:normAutofit/>
          </a:bodyPr>
          <a:lstStyle/>
          <a:p>
            <a:pPr>
              <a:buNone/>
            </a:pPr>
            <a:endParaRPr lang="en-US" dirty="0" smtClean="0"/>
          </a:p>
          <a:p>
            <a:pPr>
              <a:buNone/>
            </a:pPr>
            <a:endParaRPr lang="en-US" dirty="0" smtClean="0"/>
          </a:p>
          <a:p>
            <a:r>
              <a:rPr lang="en-US" dirty="0" smtClean="0"/>
              <a:t>“Actions performed to reduce length of ICU stay, and reducing the need and duration of mechanical ventilation may result in considerable reductions in total costs.”</a:t>
            </a:r>
          </a:p>
          <a:p>
            <a:pPr>
              <a:buNone/>
            </a:pPr>
            <a:r>
              <a:rPr lang="en-US" sz="2000" dirty="0" smtClean="0"/>
              <a:t>							(Rivera et al, 2009)</a:t>
            </a:r>
            <a:endParaRPr lang="en-US"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FirstHealth</a:t>
            </a:r>
            <a:r>
              <a:rPr lang="en-US" dirty="0" smtClean="0"/>
              <a:t> Numbers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395 total beds including 30 ICU beds</a:t>
            </a:r>
          </a:p>
          <a:p>
            <a:endParaRPr lang="en-US" dirty="0" smtClean="0"/>
          </a:p>
          <a:p>
            <a:r>
              <a:rPr lang="en-US" dirty="0" smtClean="0"/>
              <a:t>5 PT’s, 3 PTA’s </a:t>
            </a:r>
          </a:p>
          <a:p>
            <a:endParaRPr lang="en-US" dirty="0" smtClean="0"/>
          </a:p>
          <a:p>
            <a:r>
              <a:rPr lang="en-US" dirty="0" smtClean="0"/>
              <a:t>New Evaluations</a:t>
            </a:r>
          </a:p>
          <a:p>
            <a:pPr lvl="1"/>
            <a:r>
              <a:rPr lang="en-US" dirty="0" smtClean="0"/>
              <a:t>560/ month</a:t>
            </a:r>
          </a:p>
          <a:p>
            <a:pPr lvl="1"/>
            <a:r>
              <a:rPr lang="en-US" dirty="0" smtClean="0"/>
              <a:t>18/day</a:t>
            </a:r>
          </a:p>
          <a:p>
            <a:pPr lvl="1"/>
            <a:r>
              <a:rPr lang="en-US" dirty="0" smtClean="0"/>
              <a:t>Screens 3,000/year</a:t>
            </a:r>
          </a:p>
          <a:p>
            <a:pPr lvl="1"/>
            <a:r>
              <a:rPr lang="en-US" dirty="0" smtClean="0"/>
              <a:t>Unseen daily?</a:t>
            </a:r>
          </a:p>
          <a:p>
            <a:pPr lvl="1">
              <a:buNone/>
            </a:pPr>
            <a:endParaRPr lang="en-US" dirty="0"/>
          </a:p>
        </p:txBody>
      </p:sp>
      <p:pic>
        <p:nvPicPr>
          <p:cNvPr id="4" name="Picture 3" descr="PTeval.jpg"/>
          <p:cNvPicPr>
            <a:picLocks noChangeAspect="1"/>
          </p:cNvPicPr>
          <p:nvPr/>
        </p:nvPicPr>
        <p:blipFill>
          <a:blip r:embed="rId3" cstate="print"/>
          <a:stretch>
            <a:fillRect/>
          </a:stretch>
        </p:blipFill>
        <p:spPr>
          <a:xfrm>
            <a:off x="5486400" y="3048000"/>
            <a:ext cx="2286000" cy="1838325"/>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PT’s Role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Physical Therapist’s Role</a:t>
            </a:r>
            <a:endParaRPr lang="en-US" dirty="0"/>
          </a:p>
        </p:txBody>
      </p:sp>
      <p:sp>
        <p:nvSpPr>
          <p:cNvPr id="5" name="Content Placeholder 4"/>
          <p:cNvSpPr>
            <a:spLocks noGrp="1"/>
          </p:cNvSpPr>
          <p:nvPr>
            <p:ph sz="quarter" idx="1"/>
          </p:nvPr>
        </p:nvSpPr>
        <p:spPr/>
        <p:txBody>
          <a:bodyPr/>
          <a:lstStyle/>
          <a:p>
            <a:endParaRPr lang="en-US" dirty="0" smtClean="0"/>
          </a:p>
          <a:p>
            <a:r>
              <a:rPr lang="en-US" dirty="0" smtClean="0"/>
              <a:t>What role/influence does a physical therapist at </a:t>
            </a:r>
            <a:r>
              <a:rPr lang="en-US" dirty="0" err="1" smtClean="0"/>
              <a:t>FirstHealth</a:t>
            </a:r>
            <a:r>
              <a:rPr lang="en-US" dirty="0" smtClean="0"/>
              <a:t> have on LOS?</a:t>
            </a:r>
          </a:p>
          <a:p>
            <a:endParaRPr lang="en-US" dirty="0" smtClean="0"/>
          </a:p>
          <a:p>
            <a:endParaRPr lang="en-US" dirty="0" smtClean="0"/>
          </a:p>
          <a:p>
            <a:r>
              <a:rPr lang="en-US" dirty="0" smtClean="0"/>
              <a:t>What potential impact can a PT</a:t>
            </a:r>
          </a:p>
          <a:p>
            <a:pPr>
              <a:buNone/>
            </a:pPr>
            <a:r>
              <a:rPr lang="en-US" dirty="0" smtClean="0"/>
              <a:t>	have on a patient’s cost of stay?</a:t>
            </a:r>
            <a:endParaRPr lang="en-US" dirty="0"/>
          </a:p>
        </p:txBody>
      </p:sp>
      <p:pic>
        <p:nvPicPr>
          <p:cNvPr id="6" name="Picture 5" descr="PTwalker.jpg"/>
          <p:cNvPicPr>
            <a:picLocks noChangeAspect="1"/>
          </p:cNvPicPr>
          <p:nvPr/>
        </p:nvPicPr>
        <p:blipFill>
          <a:blip r:embed="rId3" cstate="print"/>
          <a:stretch>
            <a:fillRect/>
          </a:stretch>
        </p:blipFill>
        <p:spPr>
          <a:xfrm>
            <a:off x="6705600" y="2895600"/>
            <a:ext cx="2438400" cy="3305175"/>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Can We Do?</a:t>
            </a:r>
            <a:endParaRPr lang="en-US" dirty="0"/>
          </a:p>
        </p:txBody>
      </p:sp>
      <p:sp>
        <p:nvSpPr>
          <p:cNvPr id="3" name="Content Placeholder 2"/>
          <p:cNvSpPr>
            <a:spLocks noGrp="1"/>
          </p:cNvSpPr>
          <p:nvPr>
            <p:ph sz="quarter" idx="1"/>
          </p:nvPr>
        </p:nvSpPr>
        <p:spPr/>
        <p:txBody>
          <a:bodyPr/>
          <a:lstStyle/>
          <a:p>
            <a:r>
              <a:rPr lang="en-US" dirty="0" smtClean="0"/>
              <a:t>Documentation</a:t>
            </a:r>
          </a:p>
          <a:p>
            <a:endParaRPr lang="en-US" dirty="0" smtClean="0"/>
          </a:p>
          <a:p>
            <a:r>
              <a:rPr lang="en-US" dirty="0" smtClean="0"/>
              <a:t>Communication with other health professionals</a:t>
            </a:r>
          </a:p>
          <a:p>
            <a:endParaRPr lang="en-US" dirty="0" smtClean="0"/>
          </a:p>
          <a:p>
            <a:r>
              <a:rPr lang="en-US" dirty="0" smtClean="0"/>
              <a:t>Staffing</a:t>
            </a:r>
          </a:p>
          <a:p>
            <a:endParaRPr lang="en-US" dirty="0" smtClean="0"/>
          </a:p>
          <a:p>
            <a:r>
              <a:rPr lang="en-US" dirty="0" smtClean="0"/>
              <a:t>Outcome Measures</a:t>
            </a:r>
          </a:p>
          <a:p>
            <a:endParaRPr lang="en-US" dirty="0" smtClean="0"/>
          </a:p>
          <a:p>
            <a:endParaRPr lang="en-US" dirty="0"/>
          </a:p>
        </p:txBody>
      </p:sp>
      <p:pic>
        <p:nvPicPr>
          <p:cNvPr id="4" name="Picture 3" descr="chart.jpg"/>
          <p:cNvPicPr>
            <a:picLocks noChangeAspect="1"/>
          </p:cNvPicPr>
          <p:nvPr/>
        </p:nvPicPr>
        <p:blipFill>
          <a:blip r:embed="rId3" cstate="print"/>
          <a:stretch>
            <a:fillRect/>
          </a:stretch>
        </p:blipFill>
        <p:spPr>
          <a:xfrm>
            <a:off x="5638800" y="3505200"/>
            <a:ext cx="2095500" cy="2038350"/>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Outcome Measures </a:t>
            </a:r>
            <a:endParaRPr lang="en-US" dirty="0"/>
          </a:p>
        </p:txBody>
      </p:sp>
      <p:sp>
        <p:nvSpPr>
          <p:cNvPr id="3" name="Content Placeholder 2"/>
          <p:cNvSpPr>
            <a:spLocks noGrp="1"/>
          </p:cNvSpPr>
          <p:nvPr>
            <p:ph sz="quarter" idx="1"/>
          </p:nvPr>
        </p:nvSpPr>
        <p:spPr/>
        <p:txBody>
          <a:bodyPr>
            <a:normAutofit/>
          </a:bodyPr>
          <a:lstStyle/>
          <a:p>
            <a:r>
              <a:rPr lang="en-US" dirty="0" smtClean="0"/>
              <a:t>Functional Reach Test</a:t>
            </a:r>
          </a:p>
          <a:p>
            <a:r>
              <a:rPr lang="en-US" dirty="0" smtClean="0"/>
              <a:t>Timed Up and Go Test</a:t>
            </a:r>
          </a:p>
          <a:p>
            <a:r>
              <a:rPr lang="en-US" dirty="0" smtClean="0"/>
              <a:t>Sit to Stand</a:t>
            </a:r>
          </a:p>
          <a:p>
            <a:r>
              <a:rPr lang="en-US" dirty="0" smtClean="0"/>
              <a:t>10m Walk Test</a:t>
            </a:r>
          </a:p>
          <a:p>
            <a:r>
              <a:rPr lang="en-US" dirty="0" smtClean="0"/>
              <a:t>APACHE II</a:t>
            </a:r>
          </a:p>
          <a:p>
            <a:r>
              <a:rPr lang="en-US" dirty="0" smtClean="0"/>
              <a:t>Secondary Measures</a:t>
            </a:r>
          </a:p>
          <a:p>
            <a:pPr lvl="1"/>
            <a:r>
              <a:rPr lang="en-US" dirty="0" smtClean="0"/>
              <a:t>	RPE, </a:t>
            </a:r>
            <a:r>
              <a:rPr lang="en-US" dirty="0" err="1" smtClean="0"/>
              <a:t>dypsnea</a:t>
            </a:r>
            <a:r>
              <a:rPr lang="en-US" dirty="0" smtClean="0"/>
              <a:t>, HR, BP, pneumonia, pressure sores, patient satisfaction, QOL, depression scales</a:t>
            </a:r>
          </a:p>
          <a:p>
            <a:pPr lvl="1"/>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Hospital Acquired Weakness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One week of bed rest</a:t>
            </a:r>
          </a:p>
          <a:p>
            <a:pPr lvl="1"/>
            <a:r>
              <a:rPr lang="en-US" dirty="0" smtClean="0"/>
              <a:t>Muscle strength </a:t>
            </a:r>
            <a:r>
              <a:rPr lang="en-US" dirty="0" smtClean="0">
                <a:latin typeface="Times New Roman"/>
                <a:cs typeface="Times New Roman"/>
              </a:rPr>
              <a:t>↓ </a:t>
            </a:r>
            <a:r>
              <a:rPr lang="en-US" dirty="0" smtClean="0">
                <a:latin typeface="+mj-lt"/>
                <a:cs typeface="Times New Roman"/>
              </a:rPr>
              <a:t>20%</a:t>
            </a:r>
          </a:p>
          <a:p>
            <a:pPr lvl="1"/>
            <a:r>
              <a:rPr lang="en-US" dirty="0" smtClean="0">
                <a:latin typeface="+mj-lt"/>
                <a:cs typeface="Times New Roman"/>
              </a:rPr>
              <a:t>+ 20% loss each subsequent week</a:t>
            </a:r>
            <a:endParaRPr lang="en-US" dirty="0" smtClean="0">
              <a:latin typeface="+mj-lt"/>
            </a:endParaRPr>
          </a:p>
          <a:p>
            <a:pPr>
              <a:buNone/>
            </a:pPr>
            <a:r>
              <a:rPr lang="en-US" dirty="0" smtClean="0"/>
              <a:t>	 </a:t>
            </a:r>
            <a:r>
              <a:rPr lang="en-US" sz="2000" dirty="0" smtClean="0"/>
              <a:t>(</a:t>
            </a:r>
            <a:r>
              <a:rPr lang="en-US" sz="2000" dirty="0" err="1" smtClean="0"/>
              <a:t>Perme</a:t>
            </a:r>
            <a:r>
              <a:rPr lang="en-US" sz="2000" dirty="0" smtClean="0"/>
              <a:t>, C 2009</a:t>
            </a:r>
            <a:r>
              <a:rPr lang="en-US" sz="2400" dirty="0" smtClean="0"/>
              <a:t>)</a:t>
            </a:r>
          </a:p>
          <a:p>
            <a:endParaRPr lang="en-US" dirty="0" smtClean="0"/>
          </a:p>
          <a:p>
            <a:r>
              <a:rPr lang="en-US" dirty="0" smtClean="0"/>
              <a:t>Bed rest causes:</a:t>
            </a:r>
          </a:p>
          <a:p>
            <a:pPr lvl="1"/>
            <a:r>
              <a:rPr lang="en-US" dirty="0" smtClean="0"/>
              <a:t>Fluid loss </a:t>
            </a:r>
            <a:r>
              <a:rPr lang="en-US" dirty="0" smtClean="0">
                <a:latin typeface="Times New Roman"/>
                <a:cs typeface="Times New Roman"/>
              </a:rPr>
              <a:t>→ </a:t>
            </a:r>
            <a:r>
              <a:rPr lang="en-US" dirty="0" smtClean="0">
                <a:latin typeface="+mj-lt"/>
                <a:cs typeface="Times New Roman"/>
              </a:rPr>
              <a:t>hypotension</a:t>
            </a:r>
          </a:p>
          <a:p>
            <a:pPr lvl="1"/>
            <a:r>
              <a:rPr lang="en-US" dirty="0" smtClean="0">
                <a:latin typeface="+mj-lt"/>
                <a:cs typeface="Times New Roman"/>
              </a:rPr>
              <a:t>Tachycardia</a:t>
            </a:r>
          </a:p>
          <a:p>
            <a:pPr lvl="1"/>
            <a:r>
              <a:rPr lang="en-US" dirty="0" smtClean="0">
                <a:latin typeface="+mj-lt"/>
                <a:cs typeface="Times New Roman"/>
              </a:rPr>
              <a:t>↓ SV, cardiac output</a:t>
            </a:r>
          </a:p>
          <a:p>
            <a:pPr lvl="1"/>
            <a:r>
              <a:rPr lang="en-US" dirty="0" smtClean="0">
                <a:latin typeface="+mj-lt"/>
                <a:cs typeface="Times New Roman"/>
              </a:rPr>
              <a:t>↓ Peak oxygen uptake</a:t>
            </a:r>
          </a:p>
          <a:p>
            <a:pPr lvl="1">
              <a:buNone/>
            </a:pPr>
            <a:r>
              <a:rPr lang="en-US" dirty="0" smtClean="0"/>
              <a:t> </a:t>
            </a:r>
            <a:r>
              <a:rPr lang="en-US" sz="2200" dirty="0" smtClean="0"/>
              <a:t>(Needham, DM 2008)</a:t>
            </a:r>
            <a:endParaRPr lang="en-US" sz="2200" dirty="0"/>
          </a:p>
        </p:txBody>
      </p:sp>
      <p:pic>
        <p:nvPicPr>
          <p:cNvPr id="6" name="Picture 5" descr="hospitalbed.jpg"/>
          <p:cNvPicPr>
            <a:picLocks noChangeAspect="1"/>
          </p:cNvPicPr>
          <p:nvPr/>
        </p:nvPicPr>
        <p:blipFill>
          <a:blip r:embed="rId3" cstate="print"/>
          <a:stretch>
            <a:fillRect/>
          </a:stretch>
        </p:blipFill>
        <p:spPr>
          <a:xfrm>
            <a:off x="6400800" y="3505200"/>
            <a:ext cx="1914525" cy="2390775"/>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Conclusion</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Value of PT’s in the ICU</a:t>
            </a:r>
            <a:endParaRPr lang="en-US" dirty="0"/>
          </a:p>
        </p:txBody>
      </p:sp>
      <p:sp>
        <p:nvSpPr>
          <p:cNvPr id="3" name="Content Placeholder 2"/>
          <p:cNvSpPr>
            <a:spLocks noGrp="1"/>
          </p:cNvSpPr>
          <p:nvPr>
            <p:ph sz="quarter" idx="1"/>
          </p:nvPr>
        </p:nvSpPr>
        <p:spPr/>
        <p:txBody>
          <a:bodyPr/>
          <a:lstStyle/>
          <a:p>
            <a:r>
              <a:rPr lang="en-US" dirty="0" smtClean="0"/>
              <a:t>ICU cost </a:t>
            </a:r>
            <a:r>
              <a:rPr lang="en-US" dirty="0" smtClean="0">
                <a:latin typeface="Times New Roman"/>
                <a:cs typeface="Times New Roman"/>
              </a:rPr>
              <a:t>̴ </a:t>
            </a:r>
            <a:r>
              <a:rPr lang="en-US" dirty="0" smtClean="0"/>
              <a:t>$1,500-$4,000 per day</a:t>
            </a:r>
          </a:p>
          <a:p>
            <a:endParaRPr lang="en-US" dirty="0" smtClean="0"/>
          </a:p>
          <a:p>
            <a:r>
              <a:rPr lang="en-US" dirty="0" smtClean="0"/>
              <a:t>Regular bed </a:t>
            </a:r>
            <a:r>
              <a:rPr lang="en-US" dirty="0" smtClean="0">
                <a:latin typeface="Times New Roman"/>
                <a:cs typeface="Times New Roman"/>
              </a:rPr>
              <a:t>̴ </a:t>
            </a:r>
            <a:r>
              <a:rPr lang="en-US" dirty="0" smtClean="0"/>
              <a:t>$1237</a:t>
            </a:r>
          </a:p>
          <a:p>
            <a:endParaRPr lang="en-US" dirty="0" smtClean="0"/>
          </a:p>
          <a:p>
            <a:r>
              <a:rPr lang="en-US" dirty="0" err="1" smtClean="0"/>
              <a:t>Pereis</a:t>
            </a:r>
            <a:r>
              <a:rPr lang="en-US" dirty="0" smtClean="0"/>
              <a:t> Study- </a:t>
            </a:r>
          </a:p>
          <a:p>
            <a:pPr lvl="1"/>
            <a:r>
              <a:rPr lang="en-US" dirty="0" smtClean="0"/>
              <a:t>19 minutes of PT</a:t>
            </a:r>
          </a:p>
          <a:p>
            <a:pPr lvl="1"/>
            <a:r>
              <a:rPr lang="en-US" dirty="0" smtClean="0"/>
              <a:t>Reduce hospital LOS 1 day</a:t>
            </a:r>
          </a:p>
          <a:p>
            <a:pPr lvl="1"/>
            <a:r>
              <a:rPr lang="en-US" dirty="0" smtClean="0"/>
              <a:t>Reduce rehab LOS by 4 days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smtClean="0"/>
              <a:t>Averill, RE, et al.  Redesigning the Medicare Inpatient PPS to Reduce Payments to Hospitals with High Readmission Rates.  </a:t>
            </a:r>
            <a:r>
              <a:rPr lang="en-US" i="1" dirty="0" smtClean="0"/>
              <a:t>Health Care Financing Review.</a:t>
            </a:r>
            <a:r>
              <a:rPr lang="en-US" dirty="0" smtClean="0"/>
              <a:t>  2009: Volume30:Number 4: 1-15.</a:t>
            </a:r>
          </a:p>
          <a:p>
            <a:r>
              <a:rPr lang="en-US" dirty="0" smtClean="0"/>
              <a:t>Bailey P, Thomsen GE, </a:t>
            </a:r>
            <a:r>
              <a:rPr lang="en-US" dirty="0" err="1" smtClean="0"/>
              <a:t>Spuhler</a:t>
            </a:r>
            <a:r>
              <a:rPr lang="en-US" dirty="0" smtClean="0"/>
              <a:t> VJ, et al. Early activity is feasible and safe in respiratory failure patients. </a:t>
            </a:r>
            <a:r>
              <a:rPr lang="en-US" i="1" dirty="0" err="1" smtClean="0"/>
              <a:t>Crit</a:t>
            </a:r>
            <a:r>
              <a:rPr lang="en-US" i="1" dirty="0" smtClean="0"/>
              <a:t> Care Med</a:t>
            </a:r>
            <a:r>
              <a:rPr lang="en-US" dirty="0" smtClean="0"/>
              <a:t>. 2007;35(1):139-145. </a:t>
            </a:r>
            <a:r>
              <a:rPr lang="en-US" dirty="0" err="1" smtClean="0"/>
              <a:t>doi</a:t>
            </a:r>
            <a:r>
              <a:rPr lang="en-US" dirty="0" smtClean="0"/>
              <a:t>: 10.1097/01.CCM.0000251130.69568.87.</a:t>
            </a:r>
          </a:p>
          <a:p>
            <a:r>
              <a:rPr lang="en-US" dirty="0" err="1" smtClean="0"/>
              <a:t>Brusco</a:t>
            </a:r>
            <a:r>
              <a:rPr lang="en-US" dirty="0" smtClean="0"/>
              <a:t> NK, Shields N, Taylor NF, </a:t>
            </a:r>
            <a:r>
              <a:rPr lang="en-US" dirty="0" err="1" smtClean="0"/>
              <a:t>Paratz</a:t>
            </a:r>
            <a:r>
              <a:rPr lang="en-US" dirty="0" smtClean="0"/>
              <a:t> J. A </a:t>
            </a:r>
            <a:r>
              <a:rPr lang="en-US" dirty="0" err="1" smtClean="0"/>
              <a:t>saturday</a:t>
            </a:r>
            <a:r>
              <a:rPr lang="en-US" dirty="0" smtClean="0"/>
              <a:t> physiotherapy service may decrease length of stay in patients undergoing rehabilitation in hospital: A </a:t>
            </a:r>
            <a:r>
              <a:rPr lang="en-US" dirty="0" err="1" smtClean="0"/>
              <a:t>randomised</a:t>
            </a:r>
            <a:r>
              <a:rPr lang="en-US" dirty="0" smtClean="0"/>
              <a:t> controlled trial. </a:t>
            </a:r>
            <a:r>
              <a:rPr lang="en-US" i="1" dirty="0" err="1" smtClean="0"/>
              <a:t>Aust</a:t>
            </a:r>
            <a:r>
              <a:rPr lang="en-US" i="1" dirty="0" smtClean="0"/>
              <a:t> J </a:t>
            </a:r>
            <a:r>
              <a:rPr lang="en-US" i="1" dirty="0" err="1" smtClean="0"/>
              <a:t>Physiother</a:t>
            </a:r>
            <a:r>
              <a:rPr lang="en-US" dirty="0" smtClean="0"/>
              <a:t>. 2007;53(2):75-81.</a:t>
            </a:r>
          </a:p>
          <a:p>
            <a:r>
              <a:rPr lang="en-US" dirty="0" err="1" smtClean="0"/>
              <a:t>Junger</a:t>
            </a:r>
            <a:r>
              <a:rPr lang="en-US" dirty="0" smtClean="0"/>
              <a:t> M, </a:t>
            </a:r>
            <a:r>
              <a:rPr lang="en-US" dirty="0" err="1" smtClean="0"/>
              <a:t>Diehm</a:t>
            </a:r>
            <a:r>
              <a:rPr lang="en-US" dirty="0" smtClean="0"/>
              <a:t> C, </a:t>
            </a:r>
            <a:r>
              <a:rPr lang="en-US" dirty="0" err="1" smtClean="0"/>
              <a:t>Storiko</a:t>
            </a:r>
            <a:r>
              <a:rPr lang="en-US" dirty="0" smtClean="0"/>
              <a:t> H, et al. Mobilization versus immobilization in the treatment of acute proximal deep venous thrombosis: A prospective, randomized, open, multicentre trial. </a:t>
            </a:r>
            <a:r>
              <a:rPr lang="en-US" i="1" dirty="0" err="1" smtClean="0"/>
              <a:t>Curr</a:t>
            </a:r>
            <a:r>
              <a:rPr lang="en-US" i="1" dirty="0" smtClean="0"/>
              <a:t> Med Res </a:t>
            </a:r>
            <a:r>
              <a:rPr lang="en-US" i="1" dirty="0" err="1" smtClean="0"/>
              <a:t>Opin</a:t>
            </a:r>
            <a:r>
              <a:rPr lang="en-US" dirty="0" smtClean="0"/>
              <a:t>. 2006;22(3):593-602. </a:t>
            </a:r>
            <a:r>
              <a:rPr lang="en-US" dirty="0" err="1" smtClean="0"/>
              <a:t>doi</a:t>
            </a:r>
            <a:r>
              <a:rPr lang="en-US" dirty="0" smtClean="0"/>
              <a:t>: 10.1185/030079906X89838.</a:t>
            </a:r>
          </a:p>
          <a:p>
            <a:r>
              <a:rPr lang="en-US" dirty="0" err="1" smtClean="0"/>
              <a:t>Malkoc</a:t>
            </a:r>
            <a:r>
              <a:rPr lang="en-US" dirty="0" smtClean="0"/>
              <a:t> M, </a:t>
            </a:r>
            <a:r>
              <a:rPr lang="en-US" dirty="0" err="1" smtClean="0"/>
              <a:t>Karadibak</a:t>
            </a:r>
            <a:r>
              <a:rPr lang="en-US" dirty="0" smtClean="0"/>
              <a:t> D, </a:t>
            </a:r>
            <a:r>
              <a:rPr lang="en-US" dirty="0" err="1" smtClean="0"/>
              <a:t>Yildirim</a:t>
            </a:r>
            <a:r>
              <a:rPr lang="en-US" dirty="0" smtClean="0"/>
              <a:t> Y. The effect of physiotherapy on </a:t>
            </a:r>
            <a:r>
              <a:rPr lang="en-US" dirty="0" err="1" smtClean="0"/>
              <a:t>ventilatory</a:t>
            </a:r>
            <a:r>
              <a:rPr lang="en-US" dirty="0" smtClean="0"/>
              <a:t> dependency and the length of stay in an intensive care unit. </a:t>
            </a:r>
            <a:r>
              <a:rPr lang="en-US" i="1" dirty="0" err="1" smtClean="0"/>
              <a:t>Int</a:t>
            </a:r>
            <a:r>
              <a:rPr lang="en-US" i="1" dirty="0" smtClean="0"/>
              <a:t> J </a:t>
            </a:r>
            <a:r>
              <a:rPr lang="en-US" i="1" dirty="0" err="1" smtClean="0"/>
              <a:t>Rehabil</a:t>
            </a:r>
            <a:r>
              <a:rPr lang="en-US" i="1" dirty="0" smtClean="0"/>
              <a:t> Res</a:t>
            </a:r>
            <a:r>
              <a:rPr lang="en-US" dirty="0" smtClean="0"/>
              <a:t>. 2009;32(1):85-88. </a:t>
            </a:r>
            <a:r>
              <a:rPr lang="en-US" dirty="0" err="1" smtClean="0"/>
              <a:t>doi</a:t>
            </a:r>
            <a:r>
              <a:rPr lang="en-US" dirty="0" smtClean="0"/>
              <a:t>: 10.1097/MRR.0b013e3282fc0fce.</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sz="quarter" idx="1"/>
          </p:nvPr>
        </p:nvSpPr>
        <p:spPr/>
        <p:txBody>
          <a:bodyPr>
            <a:normAutofit fontScale="55000" lnSpcReduction="20000"/>
          </a:bodyPr>
          <a:lstStyle/>
          <a:p>
            <a:r>
              <a:rPr lang="en-US" dirty="0" err="1" smtClean="0"/>
              <a:t>MedPAC</a:t>
            </a:r>
            <a:r>
              <a:rPr lang="en-US" dirty="0" smtClean="0"/>
              <a:t> Report to the Congress-March 2012. Hospital Inpatient and Outpatient </a:t>
            </a:r>
            <a:r>
              <a:rPr lang="en-US" dirty="0" err="1" smtClean="0"/>
              <a:t>Services:Assessing</a:t>
            </a:r>
            <a:r>
              <a:rPr lang="en-US" dirty="0" smtClean="0"/>
              <a:t> payment adequacy and updating payments.  </a:t>
            </a:r>
            <a:r>
              <a:rPr lang="en-US" dirty="0" smtClean="0">
                <a:hlinkClick r:id="rId3"/>
              </a:rPr>
              <a:t>www.Medpac.gov</a:t>
            </a:r>
            <a:r>
              <a:rPr lang="en-US" dirty="0" smtClean="0"/>
              <a:t>. Accessed March 21, 2012.</a:t>
            </a:r>
          </a:p>
          <a:p>
            <a:r>
              <a:rPr lang="en-US" dirty="0" smtClean="0"/>
              <a:t>Morris PE. Moving our critically ill patients: Mobility barriers and benefits. </a:t>
            </a:r>
            <a:r>
              <a:rPr lang="en-US" i="1" dirty="0" err="1" smtClean="0"/>
              <a:t>Crit</a:t>
            </a:r>
            <a:r>
              <a:rPr lang="en-US" i="1" dirty="0" smtClean="0"/>
              <a:t> Care </a:t>
            </a:r>
            <a:r>
              <a:rPr lang="en-US" i="1" dirty="0" err="1" smtClean="0"/>
              <a:t>Clin</a:t>
            </a:r>
            <a:r>
              <a:rPr lang="en-US" dirty="0" smtClean="0"/>
              <a:t>. 2007;23(1):1-20. </a:t>
            </a:r>
            <a:r>
              <a:rPr lang="en-US" dirty="0" err="1" smtClean="0"/>
              <a:t>doi</a:t>
            </a:r>
            <a:r>
              <a:rPr lang="en-US" dirty="0" smtClean="0"/>
              <a:t>: 10.1016/j.ccc.2006.11.003.</a:t>
            </a:r>
          </a:p>
          <a:p>
            <a:r>
              <a:rPr lang="en-US" dirty="0" smtClean="0"/>
              <a:t>Needham DM. Mobilizing patients in the intensive care unit: Improving neuromuscular weakness and physical function. </a:t>
            </a:r>
            <a:r>
              <a:rPr lang="en-US" i="1" dirty="0" smtClean="0"/>
              <a:t>JAMA</a:t>
            </a:r>
            <a:r>
              <a:rPr lang="en-US" dirty="0" smtClean="0"/>
              <a:t>. 2008;300(14):1685-1690. </a:t>
            </a:r>
            <a:r>
              <a:rPr lang="en-US" dirty="0" err="1" smtClean="0"/>
              <a:t>doi</a:t>
            </a:r>
            <a:r>
              <a:rPr lang="en-US" dirty="0" smtClean="0"/>
              <a:t>: 10.1001/jama.300.14.1685. </a:t>
            </a:r>
          </a:p>
          <a:p>
            <a:r>
              <a:rPr lang="en-US" dirty="0" err="1" smtClean="0"/>
              <a:t>Peiris</a:t>
            </a:r>
            <a:r>
              <a:rPr lang="en-US" dirty="0" smtClean="0"/>
              <a:t> CL, Taylor NF, Shields N. Extra physical therapy reduces patient length of stay and improves functional outcomes and quality of life in people with acute or </a:t>
            </a:r>
            <a:r>
              <a:rPr lang="en-US" dirty="0" err="1" smtClean="0"/>
              <a:t>subacute</a:t>
            </a:r>
            <a:r>
              <a:rPr lang="en-US" dirty="0" smtClean="0"/>
              <a:t> conditions: A systematic review. </a:t>
            </a:r>
            <a:r>
              <a:rPr lang="en-US" i="1" dirty="0" smtClean="0"/>
              <a:t>Arch Phys Med </a:t>
            </a:r>
            <a:r>
              <a:rPr lang="en-US" i="1" dirty="0" err="1" smtClean="0"/>
              <a:t>Rehabil</a:t>
            </a:r>
            <a:r>
              <a:rPr lang="en-US" dirty="0" smtClean="0"/>
              <a:t>. 2011;92(9):1490-1500. </a:t>
            </a:r>
            <a:r>
              <a:rPr lang="en-US" dirty="0" err="1" smtClean="0"/>
              <a:t>doi</a:t>
            </a:r>
            <a:r>
              <a:rPr lang="en-US" dirty="0" smtClean="0"/>
              <a:t>: 10.1016/j.apmr.2011.04.005.</a:t>
            </a:r>
          </a:p>
          <a:p>
            <a:r>
              <a:rPr lang="en-US" dirty="0" err="1" smtClean="0"/>
              <a:t>Perme</a:t>
            </a:r>
            <a:r>
              <a:rPr lang="en-US" dirty="0" smtClean="0"/>
              <a:t> C, </a:t>
            </a:r>
            <a:r>
              <a:rPr lang="en-US" dirty="0" err="1" smtClean="0"/>
              <a:t>Chandrashekar</a:t>
            </a:r>
            <a:r>
              <a:rPr lang="en-US" dirty="0" smtClean="0"/>
              <a:t> R. Early mobility and walking program for patients in intensive care units: Creating a standard of care. </a:t>
            </a:r>
            <a:r>
              <a:rPr lang="en-US" i="1" dirty="0" smtClean="0"/>
              <a:t>Am J </a:t>
            </a:r>
            <a:r>
              <a:rPr lang="en-US" i="1" dirty="0" err="1" smtClean="0"/>
              <a:t>Crit</a:t>
            </a:r>
            <a:r>
              <a:rPr lang="en-US" i="1" dirty="0" smtClean="0"/>
              <a:t> Care</a:t>
            </a:r>
            <a:r>
              <a:rPr lang="en-US" dirty="0" smtClean="0"/>
              <a:t>. 2009;18(3):212-221. </a:t>
            </a:r>
            <a:r>
              <a:rPr lang="en-US" dirty="0" err="1" smtClean="0"/>
              <a:t>doi</a:t>
            </a:r>
            <a:r>
              <a:rPr lang="en-US" dirty="0" smtClean="0"/>
              <a:t>: 10.4037/ajcc2009598.</a:t>
            </a:r>
          </a:p>
          <a:p>
            <a:r>
              <a:rPr lang="en-US" dirty="0" smtClean="0"/>
              <a:t>Reuters, Thomson. Preparing for Readmission Payment Reductions. </a:t>
            </a:r>
            <a:r>
              <a:rPr lang="en-US" i="1" dirty="0" smtClean="0"/>
              <a:t>Thomson Reuters Healthcare Reform. </a:t>
            </a:r>
            <a:r>
              <a:rPr lang="en-US" dirty="0" smtClean="0"/>
              <a:t>2010:1-5. Available at http://thomsonreuters.com/content/healthcare/pdf/pending_changes_reimbursements. Accessed March 12, 2012</a:t>
            </a:r>
          </a:p>
          <a:p>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smtClean="0"/>
              <a:t>Rivera A, </a:t>
            </a:r>
            <a:r>
              <a:rPr lang="en-US" dirty="0" err="1" smtClean="0"/>
              <a:t>Dasta</a:t>
            </a:r>
            <a:r>
              <a:rPr lang="en-US" dirty="0" smtClean="0"/>
              <a:t> J, </a:t>
            </a:r>
            <a:r>
              <a:rPr lang="en-US" dirty="0" err="1" smtClean="0"/>
              <a:t>Varon</a:t>
            </a:r>
            <a:r>
              <a:rPr lang="en-US" dirty="0" smtClean="0"/>
              <a:t> J.  Critical Care Economics. </a:t>
            </a:r>
            <a:r>
              <a:rPr lang="en-US" i="1" dirty="0" err="1" smtClean="0"/>
              <a:t>Crit</a:t>
            </a:r>
            <a:r>
              <a:rPr lang="en-US" i="1" dirty="0" smtClean="0"/>
              <a:t> Care &amp; Shock</a:t>
            </a:r>
            <a:r>
              <a:rPr lang="en-US" dirty="0" smtClean="0"/>
              <a:t>. 2009; 12:124-129</a:t>
            </a:r>
          </a:p>
          <a:p>
            <a:r>
              <a:rPr lang="en-US" dirty="0" smtClean="0"/>
              <a:t>Stiller K. Safety issues that should be considered when mobilizing critically ill patients. </a:t>
            </a:r>
            <a:r>
              <a:rPr lang="en-US" i="1" dirty="0" err="1" smtClean="0"/>
              <a:t>Crit</a:t>
            </a:r>
            <a:r>
              <a:rPr lang="en-US" i="1" dirty="0" smtClean="0"/>
              <a:t> Care </a:t>
            </a:r>
            <a:r>
              <a:rPr lang="en-US" i="1" dirty="0" err="1" smtClean="0"/>
              <a:t>Clin</a:t>
            </a:r>
            <a:r>
              <a:rPr lang="en-US" dirty="0" smtClean="0"/>
              <a:t>. 2007;23(1):35-53. </a:t>
            </a:r>
            <a:r>
              <a:rPr lang="en-US" dirty="0" err="1" smtClean="0"/>
              <a:t>doi</a:t>
            </a:r>
            <a:r>
              <a:rPr lang="en-US" dirty="0" smtClean="0"/>
              <a:t>: 10.1016/j.ccc.2006.11.005.</a:t>
            </a:r>
          </a:p>
          <a:p>
            <a:r>
              <a:rPr lang="en-US" dirty="0" err="1" smtClean="0"/>
              <a:t>Sznajder</a:t>
            </a:r>
            <a:r>
              <a:rPr lang="en-US" dirty="0" smtClean="0"/>
              <a:t> MM. A cost-effectiveness analysis of stays in intensive care units. </a:t>
            </a:r>
            <a:r>
              <a:rPr lang="en-US" i="1" dirty="0" smtClean="0"/>
              <a:t>Intensive Care Med</a:t>
            </a:r>
            <a:r>
              <a:rPr lang="en-US" dirty="0" smtClean="0"/>
              <a:t>. 2001;27(1):146-153.</a:t>
            </a:r>
          </a:p>
          <a:p>
            <a:r>
              <a:rPr lang="en-US" dirty="0" smtClean="0"/>
              <a:t>van </a:t>
            </a:r>
            <a:r>
              <a:rPr lang="en-US" dirty="0" err="1" smtClean="0"/>
              <a:t>der</a:t>
            </a:r>
            <a:r>
              <a:rPr lang="en-US" dirty="0" smtClean="0"/>
              <a:t> </a:t>
            </a:r>
            <a:r>
              <a:rPr lang="en-US" dirty="0" err="1" smtClean="0"/>
              <a:t>Peijl</a:t>
            </a:r>
            <a:r>
              <a:rPr lang="en-US" dirty="0" smtClean="0"/>
              <a:t> ID, </a:t>
            </a:r>
            <a:r>
              <a:rPr lang="en-US" dirty="0" err="1" smtClean="0"/>
              <a:t>Vliet</a:t>
            </a:r>
            <a:r>
              <a:rPr lang="en-US" dirty="0" smtClean="0"/>
              <a:t> </a:t>
            </a:r>
            <a:r>
              <a:rPr lang="en-US" dirty="0" err="1" smtClean="0"/>
              <a:t>Vlieland</a:t>
            </a:r>
            <a:r>
              <a:rPr lang="en-US" dirty="0" smtClean="0"/>
              <a:t> TP, </a:t>
            </a:r>
            <a:r>
              <a:rPr lang="en-US" dirty="0" err="1" smtClean="0"/>
              <a:t>Versteegh</a:t>
            </a:r>
            <a:r>
              <a:rPr lang="en-US" dirty="0" smtClean="0"/>
              <a:t> MI, </a:t>
            </a:r>
            <a:r>
              <a:rPr lang="en-US" dirty="0" err="1" smtClean="0"/>
              <a:t>Lok</a:t>
            </a:r>
            <a:r>
              <a:rPr lang="en-US" dirty="0" smtClean="0"/>
              <a:t> JJ, </a:t>
            </a:r>
            <a:r>
              <a:rPr lang="en-US" dirty="0" err="1" smtClean="0"/>
              <a:t>Munneke</a:t>
            </a:r>
            <a:r>
              <a:rPr lang="en-US" dirty="0" smtClean="0"/>
              <a:t> M, Dion RA. Exercise therapy after coronary artery bypass graft surgery: A randomized comparison of a high and low frequency exercise therapy program. </a:t>
            </a:r>
            <a:r>
              <a:rPr lang="en-US" i="1" dirty="0" smtClean="0"/>
              <a:t>Ann </a:t>
            </a:r>
            <a:r>
              <a:rPr lang="en-US" i="1" dirty="0" err="1" smtClean="0"/>
              <a:t>Thorac</a:t>
            </a:r>
            <a:r>
              <a:rPr lang="en-US" i="1" dirty="0" smtClean="0"/>
              <a:t> Surg</a:t>
            </a:r>
            <a:r>
              <a:rPr lang="en-US" dirty="0" smtClean="0"/>
              <a:t>. 2004;77(5):1535-1541. </a:t>
            </a:r>
            <a:r>
              <a:rPr lang="en-US" dirty="0" err="1" smtClean="0"/>
              <a:t>doi</a:t>
            </a:r>
            <a:r>
              <a:rPr lang="en-US" dirty="0" smtClean="0"/>
              <a:t>: 10.1016/j.athoracsur.2003.10.091.</a:t>
            </a:r>
          </a:p>
          <a:p>
            <a:r>
              <a:rPr lang="en-US" dirty="0" smtClean="0"/>
              <a:t>van </a:t>
            </a:r>
            <a:r>
              <a:rPr lang="en-US" dirty="0" err="1" smtClean="0"/>
              <a:t>Wijk</a:t>
            </a:r>
            <a:r>
              <a:rPr lang="en-US" dirty="0" smtClean="0"/>
              <a:t> R, Cumming T, </a:t>
            </a:r>
            <a:r>
              <a:rPr lang="en-US" dirty="0" err="1" smtClean="0"/>
              <a:t>Churilov</a:t>
            </a:r>
            <a:r>
              <a:rPr lang="en-US" dirty="0" smtClean="0"/>
              <a:t> L, </a:t>
            </a:r>
            <a:r>
              <a:rPr lang="en-US" dirty="0" err="1" smtClean="0"/>
              <a:t>Donnan</a:t>
            </a:r>
            <a:r>
              <a:rPr lang="en-US" dirty="0" smtClean="0"/>
              <a:t> G, Bernhardt J. An early mobilization protocol successfully delivers more and earlier therapy to acute stroke patients: Further results from phase II of AVERT. </a:t>
            </a:r>
            <a:r>
              <a:rPr lang="en-US" i="1" dirty="0" err="1" smtClean="0"/>
              <a:t>Neurorehabil</a:t>
            </a:r>
            <a:r>
              <a:rPr lang="en-US" i="1" dirty="0" smtClean="0"/>
              <a:t> Neural Repair</a:t>
            </a:r>
            <a:r>
              <a:rPr lang="en-US" dirty="0" smtClean="0"/>
              <a:t>. 2011. </a:t>
            </a:r>
            <a:r>
              <a:rPr lang="en-US" dirty="0" err="1" smtClean="0"/>
              <a:t>doi</a:t>
            </a:r>
            <a:r>
              <a:rPr lang="en-US" dirty="0" smtClean="0"/>
              <a:t>: 10.1177/1545968311407779.</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Hospital Acquired Weakness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The antigravity muscle groups affected first</a:t>
            </a:r>
          </a:p>
          <a:p>
            <a:endParaRPr lang="en-US" dirty="0" smtClean="0"/>
          </a:p>
          <a:p>
            <a:r>
              <a:rPr lang="en-US" dirty="0" smtClean="0">
                <a:latin typeface="Times New Roman"/>
                <a:cs typeface="Times New Roman"/>
              </a:rPr>
              <a:t>↓ </a:t>
            </a:r>
            <a:r>
              <a:rPr lang="en-US" dirty="0" smtClean="0"/>
              <a:t>contractile proteins, </a:t>
            </a:r>
            <a:r>
              <a:rPr lang="en-US" dirty="0" smtClean="0">
                <a:latin typeface="Times New Roman"/>
                <a:cs typeface="Times New Roman"/>
              </a:rPr>
              <a:t>↑</a:t>
            </a:r>
            <a:r>
              <a:rPr lang="en-US" dirty="0" smtClean="0"/>
              <a:t> </a:t>
            </a:r>
            <a:r>
              <a:rPr lang="en-US" dirty="0" err="1" smtClean="0"/>
              <a:t>noncontractile</a:t>
            </a:r>
            <a:r>
              <a:rPr lang="en-US" dirty="0" smtClean="0"/>
              <a:t> tissue</a:t>
            </a:r>
          </a:p>
          <a:p>
            <a:endParaRPr lang="en-US" dirty="0" smtClean="0"/>
          </a:p>
          <a:p>
            <a:r>
              <a:rPr lang="en-US" dirty="0" smtClean="0">
                <a:latin typeface="Times New Roman"/>
                <a:cs typeface="Times New Roman"/>
              </a:rPr>
              <a:t>↓ </a:t>
            </a:r>
            <a:r>
              <a:rPr lang="en-US" dirty="0" smtClean="0"/>
              <a:t>Type I </a:t>
            </a:r>
            <a:r>
              <a:rPr lang="en-US" dirty="0" err="1" smtClean="0"/>
              <a:t>myofilaments</a:t>
            </a:r>
            <a:endParaRPr lang="en-US" dirty="0" smtClean="0"/>
          </a:p>
          <a:p>
            <a:pPr>
              <a:buNone/>
            </a:pPr>
            <a:r>
              <a:rPr lang="en-US" dirty="0" smtClean="0"/>
              <a:t>	</a:t>
            </a:r>
            <a:r>
              <a:rPr lang="en-US" sz="2000" dirty="0" smtClean="0"/>
              <a:t>(Morris, P 2007)</a:t>
            </a:r>
          </a:p>
          <a:p>
            <a:endParaRPr lang="en-US" dirty="0" smtClean="0"/>
          </a:p>
          <a:p>
            <a:r>
              <a:rPr lang="en-US" dirty="0" smtClean="0"/>
              <a:t>Important because these are the muscles involved with maintaining posture, transferring position, and ambulation</a:t>
            </a:r>
          </a:p>
        </p:txBody>
      </p:sp>
      <p:pic>
        <p:nvPicPr>
          <p:cNvPr id="4" name="Picture 3" descr="myofilament.jpg"/>
          <p:cNvPicPr>
            <a:picLocks noChangeAspect="1"/>
          </p:cNvPicPr>
          <p:nvPr/>
        </p:nvPicPr>
        <p:blipFill>
          <a:blip r:embed="rId3" cstate="print"/>
          <a:stretch>
            <a:fillRect/>
          </a:stretch>
        </p:blipFill>
        <p:spPr>
          <a:xfrm>
            <a:off x="4953000" y="3048000"/>
            <a:ext cx="3429000" cy="17526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609600"/>
            <a:ext cx="8153400" cy="609600"/>
          </a:xfrm>
        </p:spPr>
        <p:txBody>
          <a:bodyPr>
            <a:normAutofit fontScale="90000"/>
          </a:bodyPr>
          <a:lstStyle/>
          <a:p>
            <a:pPr algn="ctr"/>
            <a:r>
              <a:rPr lang="en-US" dirty="0" smtClean="0"/>
              <a:t>Goals When Mobilizing Critically Ill Patients </a:t>
            </a:r>
            <a:br>
              <a:rPr lang="en-US" dirty="0" smtClean="0"/>
            </a:br>
            <a:endParaRPr lang="en-US" dirty="0"/>
          </a:p>
        </p:txBody>
      </p:sp>
      <p:sp>
        <p:nvSpPr>
          <p:cNvPr id="3" name="Content Placeholder 2"/>
          <p:cNvSpPr>
            <a:spLocks noGrp="1"/>
          </p:cNvSpPr>
          <p:nvPr>
            <p:ph sz="quarter" idx="1"/>
          </p:nvPr>
        </p:nvSpPr>
        <p:spPr>
          <a:xfrm>
            <a:off x="612648" y="1600200"/>
            <a:ext cx="8153400" cy="5029200"/>
          </a:xfrm>
        </p:spPr>
        <p:txBody>
          <a:bodyPr>
            <a:normAutofit lnSpcReduction="10000"/>
          </a:bodyPr>
          <a:lstStyle/>
          <a:p>
            <a:r>
              <a:rPr lang="en-US" dirty="0" smtClean="0"/>
              <a:t>Improving respiratory function by optimizing ventilation/perfusion matching, increasing lung volume, and improving airway clearance</a:t>
            </a:r>
          </a:p>
          <a:p>
            <a:r>
              <a:rPr lang="en-US" dirty="0" smtClean="0"/>
              <a:t>Reducing adverse effects of immobility</a:t>
            </a:r>
          </a:p>
          <a:p>
            <a:r>
              <a:rPr lang="en-US" dirty="0" smtClean="0"/>
              <a:t>Increasing levels of consciousness</a:t>
            </a:r>
          </a:p>
          <a:p>
            <a:r>
              <a:rPr lang="en-US" dirty="0" smtClean="0"/>
              <a:t>Increasing functional independence</a:t>
            </a:r>
          </a:p>
          <a:p>
            <a:r>
              <a:rPr lang="en-US" dirty="0" smtClean="0"/>
              <a:t>Improving cardiovascular fitness</a:t>
            </a:r>
          </a:p>
          <a:p>
            <a:r>
              <a:rPr lang="en-US" dirty="0" smtClean="0"/>
              <a:t>Increasing psychological well being</a:t>
            </a:r>
          </a:p>
          <a:p>
            <a:r>
              <a:rPr lang="en-US" dirty="0" smtClean="0"/>
              <a:t>Decrease length of ICU or hospital stay</a:t>
            </a:r>
          </a:p>
          <a:p>
            <a:pPr>
              <a:buNone/>
            </a:pPr>
            <a:r>
              <a:rPr lang="en-US" dirty="0" smtClean="0"/>
              <a:t>							</a:t>
            </a:r>
            <a:r>
              <a:rPr lang="en-US" sz="2200" dirty="0" smtClean="0"/>
              <a:t> </a:t>
            </a:r>
            <a:r>
              <a:rPr lang="en-US" sz="2000" dirty="0" smtClean="0"/>
              <a:t>(Stiller, K 2007)</a:t>
            </a:r>
          </a:p>
          <a:p>
            <a:pPr>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The Research</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Effects of PT on </a:t>
            </a:r>
            <a:r>
              <a:rPr lang="en-US" dirty="0" err="1" smtClean="0"/>
              <a:t>Ventilatory</a:t>
            </a:r>
            <a:r>
              <a:rPr lang="en-US" dirty="0" smtClean="0"/>
              <a:t> Dependency/LOS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Cohort, Cross Sectional- 510 participants</a:t>
            </a:r>
          </a:p>
          <a:p>
            <a:endParaRPr lang="en-US" dirty="0" smtClean="0"/>
          </a:p>
          <a:p>
            <a:r>
              <a:rPr lang="en-US" dirty="0" smtClean="0"/>
              <a:t>Standard Nursing Care </a:t>
            </a:r>
            <a:r>
              <a:rPr lang="en-US" dirty="0" err="1" smtClean="0"/>
              <a:t>vs</a:t>
            </a:r>
            <a:r>
              <a:rPr lang="en-US" dirty="0" smtClean="0"/>
              <a:t> Chest PT program 2x/day, 5 days/week</a:t>
            </a:r>
          </a:p>
          <a:p>
            <a:endParaRPr lang="en-US" dirty="0" smtClean="0"/>
          </a:p>
          <a:p>
            <a:r>
              <a:rPr lang="en-US" dirty="0" smtClean="0"/>
              <a:t>Control group=20 days to </a:t>
            </a:r>
            <a:r>
              <a:rPr lang="en-US" dirty="0" err="1" smtClean="0"/>
              <a:t>extubate</a:t>
            </a:r>
            <a:r>
              <a:rPr lang="en-US" dirty="0" smtClean="0"/>
              <a:t>, 25.5 day ICU stay</a:t>
            </a:r>
          </a:p>
          <a:p>
            <a:endParaRPr lang="en-US" dirty="0" smtClean="0"/>
          </a:p>
          <a:p>
            <a:r>
              <a:rPr lang="en-US" dirty="0" smtClean="0"/>
              <a:t>Intervention group=14 days to </a:t>
            </a:r>
            <a:r>
              <a:rPr lang="en-US" dirty="0" err="1" smtClean="0"/>
              <a:t>extubate</a:t>
            </a:r>
            <a:r>
              <a:rPr lang="en-US" dirty="0" smtClean="0"/>
              <a:t>, 15.8 day ICU stay</a:t>
            </a:r>
          </a:p>
          <a:p>
            <a:pPr>
              <a:buNone/>
            </a:pPr>
            <a:r>
              <a:rPr lang="en-US" dirty="0" smtClean="0"/>
              <a:t>							</a:t>
            </a:r>
            <a:r>
              <a:rPr lang="en-US" sz="2200" dirty="0" smtClean="0"/>
              <a:t>(</a:t>
            </a:r>
            <a:r>
              <a:rPr lang="en-US" sz="2200" dirty="0" err="1" smtClean="0"/>
              <a:t>Malkoc</a:t>
            </a:r>
            <a:r>
              <a:rPr lang="en-US" sz="2200" dirty="0" smtClean="0"/>
              <a:t> et al 2009)</a:t>
            </a:r>
            <a:endParaRPr lang="en-US" sz="2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Extra PT Reduces LOS and Improves QOL</a:t>
            </a:r>
            <a:endParaRPr lang="en-US" dirty="0"/>
          </a:p>
        </p:txBody>
      </p:sp>
      <p:sp>
        <p:nvSpPr>
          <p:cNvPr id="3" name="Content Placeholder 2"/>
          <p:cNvSpPr>
            <a:spLocks noGrp="1"/>
          </p:cNvSpPr>
          <p:nvPr>
            <p:ph sz="quarter" idx="1"/>
          </p:nvPr>
        </p:nvSpPr>
        <p:spPr/>
        <p:txBody>
          <a:bodyPr>
            <a:normAutofit lnSpcReduction="10000"/>
          </a:bodyPr>
          <a:lstStyle/>
          <a:p>
            <a:endParaRPr lang="en-US" dirty="0" smtClean="0"/>
          </a:p>
          <a:p>
            <a:r>
              <a:rPr lang="en-US" dirty="0" smtClean="0"/>
              <a:t>Meta-analysis with 1699 participants</a:t>
            </a:r>
          </a:p>
          <a:p>
            <a:endParaRPr lang="en-US" dirty="0" smtClean="0"/>
          </a:p>
          <a:p>
            <a:r>
              <a:rPr lang="en-US" dirty="0" smtClean="0"/>
              <a:t>Found decreased LOS, improved rate of walking ability, activity, and QOL, but not self-care.</a:t>
            </a:r>
          </a:p>
          <a:p>
            <a:endParaRPr lang="en-US" dirty="0" smtClean="0"/>
          </a:p>
          <a:p>
            <a:r>
              <a:rPr lang="en-US" dirty="0" smtClean="0"/>
              <a:t>Extra PT=longer or more frequent sessions</a:t>
            </a:r>
          </a:p>
          <a:p>
            <a:pPr>
              <a:buNone/>
            </a:pPr>
            <a:r>
              <a:rPr lang="en-US" dirty="0" smtClean="0"/>
              <a:t>							</a:t>
            </a:r>
            <a:r>
              <a:rPr lang="en-US" sz="2000" dirty="0" smtClean="0"/>
              <a:t>(</a:t>
            </a:r>
            <a:r>
              <a:rPr lang="en-US" sz="2000" dirty="0" err="1" smtClean="0"/>
              <a:t>Peiris</a:t>
            </a:r>
            <a:r>
              <a:rPr lang="en-US" sz="2000" dirty="0" smtClean="0"/>
              <a:t>, et al 2011)</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Early Mobilization Protocol for Acute Stroke Patients</a:t>
            </a:r>
            <a:endParaRPr lang="en-US" dirty="0"/>
          </a:p>
        </p:txBody>
      </p:sp>
      <p:sp>
        <p:nvSpPr>
          <p:cNvPr id="3" name="Content Placeholder 2"/>
          <p:cNvSpPr>
            <a:spLocks noGrp="1"/>
          </p:cNvSpPr>
          <p:nvPr>
            <p:ph sz="quarter" idx="1"/>
          </p:nvPr>
        </p:nvSpPr>
        <p:spPr>
          <a:xfrm>
            <a:off x="612648" y="1600200"/>
            <a:ext cx="8153400" cy="5029200"/>
          </a:xfrm>
        </p:spPr>
        <p:txBody>
          <a:bodyPr>
            <a:normAutofit/>
          </a:bodyPr>
          <a:lstStyle/>
          <a:p>
            <a:r>
              <a:rPr lang="en-US" dirty="0" smtClean="0"/>
              <a:t>RCT- 71 patients</a:t>
            </a:r>
          </a:p>
          <a:p>
            <a:r>
              <a:rPr lang="en-US" dirty="0" smtClean="0"/>
              <a:t>Compared control group with standard care and Intervention group receiving extra PT, 2x/day</a:t>
            </a:r>
          </a:p>
          <a:p>
            <a:r>
              <a:rPr lang="en-US" dirty="0" smtClean="0"/>
              <a:t>Results did not support higher dose of PT, but PT resulted in fewer adverse events and therefore shorter LOS</a:t>
            </a:r>
          </a:p>
          <a:p>
            <a:r>
              <a:rPr lang="en-US" dirty="0" smtClean="0"/>
              <a:t>Also showed increased PT did not cause any increase in adverse events</a:t>
            </a:r>
          </a:p>
          <a:p>
            <a:pPr>
              <a:buNone/>
            </a:pPr>
            <a:r>
              <a:rPr lang="en-US" dirty="0" smtClean="0"/>
              <a:t>							</a:t>
            </a:r>
            <a:r>
              <a:rPr lang="en-US" sz="2000" dirty="0" smtClean="0"/>
              <a:t>(Van </a:t>
            </a:r>
            <a:r>
              <a:rPr lang="en-US" sz="2000" dirty="0" err="1" smtClean="0"/>
              <a:t>Wijk</a:t>
            </a:r>
            <a:r>
              <a:rPr lang="en-US" sz="2000" dirty="0" smtClean="0"/>
              <a:t>, et al 2011)</a:t>
            </a:r>
            <a:endParaRPr lang="en-US"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11562</TotalTime>
  <Words>2724</Words>
  <Application>Microsoft Office PowerPoint</Application>
  <PresentationFormat>On-screen Show (4:3)</PresentationFormat>
  <Paragraphs>367</Paragraphs>
  <Slides>34</Slides>
  <Notes>33</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Median</vt:lpstr>
      <vt:lpstr>Early Mobility in the ICU: the Role of PT in Length of stay</vt:lpstr>
      <vt:lpstr>Goals and Objectives</vt:lpstr>
      <vt:lpstr>Hospital Acquired Weakness</vt:lpstr>
      <vt:lpstr>Hospital Acquired Weakness</vt:lpstr>
      <vt:lpstr>Goals When Mobilizing Critically Ill Patients  </vt:lpstr>
      <vt:lpstr>The Research</vt:lpstr>
      <vt:lpstr>Effects of PT on Ventilatory Dependency/LOS</vt:lpstr>
      <vt:lpstr>Extra PT Reduces LOS and Improves QOL</vt:lpstr>
      <vt:lpstr>Early Mobilization Protocol for Acute Stroke Patients</vt:lpstr>
      <vt:lpstr>Exercise Therapy after CABG</vt:lpstr>
      <vt:lpstr>Saturday PT Decreases LOS</vt:lpstr>
      <vt:lpstr>Mobilization versus Immobilization with DVT</vt:lpstr>
      <vt:lpstr>Early Activity for Respiratory Failure Patients</vt:lpstr>
      <vt:lpstr>Barriers to Early Mobility</vt:lpstr>
      <vt:lpstr>Healthcare Reform</vt:lpstr>
      <vt:lpstr>Some Good News Regarding Healthcare Policy Changes</vt:lpstr>
      <vt:lpstr>More Good News</vt:lpstr>
      <vt:lpstr>Repayment and Readmission Rates</vt:lpstr>
      <vt:lpstr>MedPAC</vt:lpstr>
      <vt:lpstr>Patient Protection and Affordable Care Act (PPACA)</vt:lpstr>
      <vt:lpstr>Current Diagnoses of Interest</vt:lpstr>
      <vt:lpstr>ICU Cost</vt:lpstr>
      <vt:lpstr>Cost of an ICU Stay</vt:lpstr>
      <vt:lpstr>Cost of an ICU Stay</vt:lpstr>
      <vt:lpstr>FirstHealth Numbers</vt:lpstr>
      <vt:lpstr>PT’s Role</vt:lpstr>
      <vt:lpstr>Physical Therapist’s Role</vt:lpstr>
      <vt:lpstr>What Can We Do?</vt:lpstr>
      <vt:lpstr>Outcome Measures </vt:lpstr>
      <vt:lpstr>Conclusion</vt:lpstr>
      <vt:lpstr>Value of PT’s in the ICU</vt:lpstr>
      <vt:lpstr>References</vt:lpstr>
      <vt:lpstr>References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Mobility in the ICU and the Role of PT in Length of Stay</dc:title>
  <dc:creator>Owner</dc:creator>
  <cp:lastModifiedBy>Owner</cp:lastModifiedBy>
  <cp:revision>120</cp:revision>
  <dcterms:created xsi:type="dcterms:W3CDTF">2012-03-11T01:03:23Z</dcterms:created>
  <dcterms:modified xsi:type="dcterms:W3CDTF">2012-04-12T14:59:36Z</dcterms:modified>
</cp:coreProperties>
</file>