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283" r:id="rId3"/>
    <p:sldId id="257" r:id="rId4"/>
    <p:sldId id="258" r:id="rId5"/>
    <p:sldId id="259" r:id="rId6"/>
    <p:sldId id="278" r:id="rId7"/>
    <p:sldId id="280" r:id="rId8"/>
    <p:sldId id="260" r:id="rId9"/>
    <p:sldId id="261" r:id="rId10"/>
    <p:sldId id="262" r:id="rId11"/>
    <p:sldId id="263" r:id="rId12"/>
    <p:sldId id="264" r:id="rId13"/>
    <p:sldId id="265" r:id="rId14"/>
    <p:sldId id="281" r:id="rId15"/>
    <p:sldId id="266" r:id="rId16"/>
    <p:sldId id="267" r:id="rId17"/>
    <p:sldId id="268" r:id="rId18"/>
    <p:sldId id="269" r:id="rId19"/>
    <p:sldId id="270" r:id="rId20"/>
    <p:sldId id="271" r:id="rId21"/>
    <p:sldId id="272" r:id="rId22"/>
    <p:sldId id="284" r:id="rId23"/>
    <p:sldId id="277" r:id="rId24"/>
    <p:sldId id="273" r:id="rId25"/>
    <p:sldId id="274" r:id="rId26"/>
    <p:sldId id="276" r:id="rId27"/>
    <p:sldId id="282" r:id="rId28"/>
    <p:sldId id="279" r:id="rId29"/>
    <p:sldId id="285" r:id="rId30"/>
    <p:sldId id="297" r:id="rId31"/>
    <p:sldId id="286" r:id="rId32"/>
    <p:sldId id="287" r:id="rId33"/>
    <p:sldId id="288" r:id="rId34"/>
    <p:sldId id="289" r:id="rId35"/>
    <p:sldId id="290" r:id="rId36"/>
    <p:sldId id="291" r:id="rId37"/>
    <p:sldId id="292" r:id="rId38"/>
    <p:sldId id="293" r:id="rId39"/>
    <p:sldId id="294" r:id="rId40"/>
    <p:sldId id="295" r:id="rId41"/>
    <p:sldId id="298"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E624F264-14FE-40DF-8D12-9B4FC7239765}">
          <p14:sldIdLst>
            <p14:sldId id="256"/>
            <p14:sldId id="283"/>
            <p14:sldId id="257"/>
            <p14:sldId id="258"/>
            <p14:sldId id="259"/>
            <p14:sldId id="278"/>
            <p14:sldId id="280"/>
            <p14:sldId id="260"/>
            <p14:sldId id="261"/>
            <p14:sldId id="262"/>
            <p14:sldId id="263"/>
            <p14:sldId id="264"/>
            <p14:sldId id="265"/>
            <p14:sldId id="281"/>
            <p14:sldId id="266"/>
            <p14:sldId id="267"/>
            <p14:sldId id="268"/>
            <p14:sldId id="269"/>
            <p14:sldId id="270"/>
            <p14:sldId id="271"/>
            <p14:sldId id="272"/>
            <p14:sldId id="284"/>
            <p14:sldId id="277"/>
            <p14:sldId id="273"/>
            <p14:sldId id="274"/>
            <p14:sldId id="276"/>
            <p14:sldId id="282"/>
            <p14:sldId id="279"/>
            <p14:sldId id="285"/>
            <p14:sldId id="297"/>
          </p14:sldIdLst>
        </p14:section>
        <p14:section name="References" id="{AE5E52E5-7F06-404A-9D5C-BB571B93EA82}">
          <p14:sldIdLst>
            <p14:sldId id="286"/>
            <p14:sldId id="287"/>
            <p14:sldId id="288"/>
            <p14:sldId id="289"/>
          </p14:sldIdLst>
        </p14:section>
        <p14:section name="Additional Notes" id="{EE0EF2CD-F507-4239-AB62-2C9DD3A3CC41}">
          <p14:sldIdLst>
            <p14:sldId id="290"/>
            <p14:sldId id="291"/>
            <p14:sldId id="292"/>
            <p14:sldId id="293"/>
            <p14:sldId id="294"/>
            <p14:sldId id="295"/>
            <p14:sldId id="298"/>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4902" autoAdjust="0"/>
  </p:normalViewPr>
  <p:slideViewPr>
    <p:cSldViewPr>
      <p:cViewPr>
        <p:scale>
          <a:sx n="70" d="100"/>
          <a:sy n="70" d="100"/>
        </p:scale>
        <p:origin x="-1374" y="-54"/>
      </p:cViewPr>
      <p:guideLst>
        <p:guide orient="horz" pos="2160"/>
        <p:guide pos="2880"/>
      </p:guideLst>
    </p:cSldViewPr>
  </p:slideViewPr>
  <p:outlineViewPr>
    <p:cViewPr>
      <p:scale>
        <a:sx n="33" d="100"/>
        <a:sy n="33" d="100"/>
      </p:scale>
      <p:origin x="48" y="369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DA5ADF-3BF9-45DB-A011-E7767721B44C}" type="datetimeFigureOut">
              <a:rPr lang="en-US" smtClean="0"/>
              <a:t>4/15/2012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31E7BF-5500-4B87-923E-C9725EDFF638}" type="slidenum">
              <a:rPr lang="en-US" smtClean="0"/>
              <a:t>‹#›</a:t>
            </a:fld>
            <a:endParaRPr lang="en-US" dirty="0"/>
          </a:p>
        </p:txBody>
      </p:sp>
    </p:spTree>
    <p:extLst>
      <p:ext uri="{BB962C8B-B14F-4D97-AF65-F5344CB8AC3E}">
        <p14:creationId xmlns:p14="http://schemas.microsoft.com/office/powerpoint/2010/main" val="245948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854D2-1829-4597-9EC2-19CB4949575E}" type="datetimeFigureOut">
              <a:rPr lang="en-US" smtClean="0"/>
              <a:t>4/15/2012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FB6CA-043C-4A0B-B531-43136ED06C28}" type="slidenum">
              <a:rPr lang="en-US" smtClean="0"/>
              <a:t>‹#›</a:t>
            </a:fld>
            <a:endParaRPr lang="en-US" dirty="0"/>
          </a:p>
        </p:txBody>
      </p:sp>
    </p:spTree>
    <p:extLst>
      <p:ext uri="{BB962C8B-B14F-4D97-AF65-F5344CB8AC3E}">
        <p14:creationId xmlns:p14="http://schemas.microsoft.com/office/powerpoint/2010/main" val="396078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a:t>
            </a:fld>
            <a:endParaRPr lang="en-US" dirty="0"/>
          </a:p>
        </p:txBody>
      </p:sp>
    </p:spTree>
    <p:extLst>
      <p:ext uri="{BB962C8B-B14F-4D97-AF65-F5344CB8AC3E}">
        <p14:creationId xmlns:p14="http://schemas.microsoft.com/office/powerpoint/2010/main" val="51446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Amputation can indirectly</a:t>
            </a:r>
            <a:r>
              <a:rPr lang="en-US" baseline="0" dirty="0" smtClean="0"/>
              <a:t> cause other forms of pain; coexisting musculoskeletal pain occurs as people with injuries or surgical amputations attempt to ambulate and perform daily activities while guarding injured sites. </a:t>
            </a:r>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11</a:t>
            </a:fld>
            <a:endParaRPr lang="en-US" dirty="0"/>
          </a:p>
        </p:txBody>
      </p:sp>
    </p:spTree>
    <p:extLst>
      <p:ext uri="{BB962C8B-B14F-4D97-AF65-F5344CB8AC3E}">
        <p14:creationId xmlns:p14="http://schemas.microsoft.com/office/powerpoint/2010/main" val="229376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phantom limb may be experienced as similar in quality and location to a painful wound being dressed, an ingrown toenail, a painful foot ulcer, or pain resulting from deep tissue injuries in the limb prior to amputation.”</a:t>
            </a:r>
            <a:r>
              <a:rPr lang="en-US" baseline="30000" dirty="0" smtClean="0"/>
              <a:t>13</a:t>
            </a:r>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12</a:t>
            </a:fld>
            <a:endParaRPr lang="en-US" dirty="0"/>
          </a:p>
        </p:txBody>
      </p:sp>
    </p:spTree>
    <p:extLst>
      <p:ext uri="{BB962C8B-B14F-4D97-AF65-F5344CB8AC3E}">
        <p14:creationId xmlns:p14="http://schemas.microsoft.com/office/powerpoint/2010/main" val="113542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“Biopsychosocial</a:t>
            </a:r>
            <a:r>
              <a:rPr lang="en-US" baseline="0" dirty="0" smtClean="0"/>
              <a:t> models of pain acknowledge the essential role of biological factors, but also emphasize a role for psychosocial variables in determining pain expression and functioning, regardless of the source of pain or the presence or absence of psychopathology.”</a:t>
            </a:r>
            <a:r>
              <a:rPr lang="en-US" baseline="30000" dirty="0" smtClean="0"/>
              <a:t>2</a:t>
            </a:r>
          </a:p>
          <a:p>
            <a:r>
              <a:rPr lang="en-US" baseline="0" dirty="0" smtClean="0"/>
              <a:t>Individuals with amputations who believe they have control over their pain, “report lower levels of both pain and depression and make greater use of active coping strategies to deal with pain”.</a:t>
            </a:r>
            <a:r>
              <a:rPr lang="en-US" baseline="30000" dirty="0" smtClean="0"/>
              <a:t>2</a:t>
            </a:r>
          </a:p>
          <a:p>
            <a:r>
              <a:rPr lang="en-US" baseline="0" dirty="0" smtClean="0"/>
              <a:t>Example of catastrophizing: “this pain is awful and I feel it overwhelms me”</a:t>
            </a:r>
            <a:r>
              <a:rPr lang="en-US" baseline="30000" dirty="0" smtClean="0"/>
              <a:t>2 </a:t>
            </a:r>
          </a:p>
        </p:txBody>
      </p:sp>
      <p:sp>
        <p:nvSpPr>
          <p:cNvPr id="4" name="Slide Number Placeholder 3"/>
          <p:cNvSpPr>
            <a:spLocks noGrp="1"/>
          </p:cNvSpPr>
          <p:nvPr>
            <p:ph type="sldNum" sz="quarter" idx="10"/>
          </p:nvPr>
        </p:nvSpPr>
        <p:spPr/>
        <p:txBody>
          <a:bodyPr/>
          <a:lstStyle/>
          <a:p>
            <a:fld id="{0F7FB6CA-043C-4A0B-B531-43136ED06C28}" type="slidenum">
              <a:rPr lang="en-US" smtClean="0"/>
              <a:t>13</a:t>
            </a:fld>
            <a:endParaRPr lang="en-US" dirty="0"/>
          </a:p>
        </p:txBody>
      </p:sp>
    </p:spTree>
    <p:extLst>
      <p:ext uri="{BB962C8B-B14F-4D97-AF65-F5344CB8AC3E}">
        <p14:creationId xmlns:p14="http://schemas.microsoft.com/office/powerpoint/2010/main" val="25962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study by Gallagher et al found that people who reported receiving support prior to an amputation were less likely to experience PLP compared to those who did not receive support</a:t>
            </a:r>
            <a:r>
              <a:rPr lang="en-US" baseline="30000" dirty="0" smtClean="0"/>
              <a:t>2.</a:t>
            </a:r>
            <a:r>
              <a:rPr lang="en-US" baseline="0" dirty="0" smtClean="0"/>
              <a:t> However, it is important to know that not all types of social support are helpful. For example, Hanley et al mentioned </a:t>
            </a:r>
            <a:r>
              <a:rPr lang="en-US" baseline="0" dirty="0" smtClean="0"/>
              <a:t>‘solicitous’ </a:t>
            </a:r>
            <a:r>
              <a:rPr lang="en-US" baseline="0" dirty="0" smtClean="0"/>
              <a:t>responding which refers to behavior by a family member where the individual offers sympathetic responses to the patient’s pain behaviors and attempts to take over a task. This type of behavior although often well-intended can serve to focus patients on their pain and disability.</a:t>
            </a:r>
            <a:r>
              <a:rPr lang="en-US" baseline="30000" dirty="0" smtClean="0"/>
              <a:t>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Individuals with amputations who believe they have control over their pain, “report lower levels of both pain and depression and make greater use of active coping strategies to deal with pain”.</a:t>
            </a:r>
            <a:r>
              <a:rPr lang="en-US" baseline="30000" dirty="0" smtClean="0"/>
              <a:t>2</a:t>
            </a:r>
          </a:p>
          <a:p>
            <a:endParaRPr lang="en-US" dirty="0" smtClean="0"/>
          </a:p>
        </p:txBody>
      </p:sp>
      <p:sp>
        <p:nvSpPr>
          <p:cNvPr id="4" name="Slide Number Placeholder 3"/>
          <p:cNvSpPr>
            <a:spLocks noGrp="1"/>
          </p:cNvSpPr>
          <p:nvPr>
            <p:ph type="sldNum" sz="quarter" idx="10"/>
          </p:nvPr>
        </p:nvSpPr>
        <p:spPr/>
        <p:txBody>
          <a:bodyPr/>
          <a:lstStyle/>
          <a:p>
            <a:fld id="{0F7FB6CA-043C-4A0B-B531-43136ED06C28}" type="slidenum">
              <a:rPr lang="en-US" smtClean="0"/>
              <a:t>14</a:t>
            </a:fld>
            <a:endParaRPr lang="en-US" dirty="0"/>
          </a:p>
        </p:txBody>
      </p:sp>
    </p:spTree>
    <p:extLst>
      <p:ext uri="{BB962C8B-B14F-4D97-AF65-F5344CB8AC3E}">
        <p14:creationId xmlns:p14="http://schemas.microsoft.com/office/powerpoint/2010/main" val="214272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15</a:t>
            </a:fld>
            <a:endParaRPr lang="en-US" dirty="0"/>
          </a:p>
        </p:txBody>
      </p:sp>
    </p:spTree>
    <p:extLst>
      <p:ext uri="{BB962C8B-B14F-4D97-AF65-F5344CB8AC3E}">
        <p14:creationId xmlns:p14="http://schemas.microsoft.com/office/powerpoint/2010/main" val="345363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16</a:t>
            </a:fld>
            <a:endParaRPr lang="en-US" dirty="0"/>
          </a:p>
        </p:txBody>
      </p:sp>
    </p:spTree>
    <p:extLst>
      <p:ext uri="{BB962C8B-B14F-4D97-AF65-F5344CB8AC3E}">
        <p14:creationId xmlns:p14="http://schemas.microsoft.com/office/powerpoint/2010/main" val="388270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Treatments</a:t>
            </a:r>
            <a:r>
              <a:rPr lang="en-US" baseline="0" dirty="0" smtClean="0"/>
              <a:t> of chronic phantom limb pain with pharmacological agents have yielded inconsistent results</a:t>
            </a:r>
            <a:r>
              <a:rPr lang="en-US" baseline="30000" dirty="0" smtClean="0"/>
              <a:t>11</a:t>
            </a:r>
          </a:p>
          <a:p>
            <a:r>
              <a:rPr lang="en-US" baseline="0" dirty="0" smtClean="0"/>
              <a:t>Pre-operatively, preemptive analgesia may limit stimulation of nociceptive synapses and hyperexcitability of CNS that occurs after amputation.</a:t>
            </a:r>
            <a:r>
              <a:rPr lang="en-US" baseline="30000" dirty="0" smtClean="0"/>
              <a:t>12</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research also suggest treating any pre-op pain may limit PLP (based on the theory of pain memory).</a:t>
            </a:r>
            <a:r>
              <a:rPr lang="en-US" baseline="30000" dirty="0" smtClean="0"/>
              <a:t>12 </a:t>
            </a:r>
            <a:r>
              <a:rPr lang="en-US" baseline="0" dirty="0" smtClean="0"/>
              <a:t>The prevention of pain memories might be made possible by using pharmacological agents that are know to also prevent or reverse cortical reorganization. Among these substances are GABA agonists, NMDA receptor antagonists, and anticholinergic substances.</a:t>
            </a:r>
            <a:r>
              <a:rPr lang="en-US" baseline="30000" dirty="0" smtClean="0"/>
              <a:t>11</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17</a:t>
            </a:fld>
            <a:endParaRPr lang="en-US" dirty="0"/>
          </a:p>
        </p:txBody>
      </p:sp>
    </p:spTree>
    <p:extLst>
      <p:ext uri="{BB962C8B-B14F-4D97-AF65-F5344CB8AC3E}">
        <p14:creationId xmlns:p14="http://schemas.microsoft.com/office/powerpoint/2010/main" val="29765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also include desensitization</a:t>
            </a:r>
            <a:r>
              <a:rPr lang="en-US" baseline="0" dirty="0" smtClean="0"/>
              <a:t> methods often seen with complex regional pain syndrome. These methods include introducing different types of sensations to the residual limb </a:t>
            </a:r>
            <a:r>
              <a:rPr lang="en-US" baseline="0" dirty="0" smtClean="0"/>
              <a:t>i.e.. </a:t>
            </a:r>
            <a:r>
              <a:rPr lang="en-US" baseline="0" dirty="0" smtClean="0"/>
              <a:t>different textures (cotton ball, tissue, sponges, towel) , </a:t>
            </a:r>
            <a:r>
              <a:rPr lang="en-US" baseline="0" dirty="0" smtClean="0"/>
              <a:t>wrapping the residual limb, massage</a:t>
            </a:r>
            <a:r>
              <a:rPr lang="en-US" baseline="0" dirty="0" smtClean="0"/>
              <a:t>, and tapping. Over the time, the body would hopefully be able to differentiate each sensation and reduce the perception of all sensations as noxious stimuli. </a:t>
            </a:r>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18</a:t>
            </a:fld>
            <a:endParaRPr lang="en-US" dirty="0"/>
          </a:p>
        </p:txBody>
      </p:sp>
    </p:spTree>
    <p:extLst>
      <p:ext uri="{BB962C8B-B14F-4D97-AF65-F5344CB8AC3E}">
        <p14:creationId xmlns:p14="http://schemas.microsoft.com/office/powerpoint/2010/main" val="169146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by Ulger et al- 20 patients with amputations who experience PLP were divided into 2 groups (1 group received phantom exercises and prosthetic training while the other group received prosthetic training and a general exercise program). The general exercise program consisted of strengthening and stretching exercises 10x, 2x/day for 4 weeks. Phantom exercises included patients asked to place the intact limb in the same position they felt the phantom limb, patients asked to move both limbs in the opposite direction and then asked to return to the starting position again. Those in the phantom exercise group repeated this aforementioned exercises 15 times or until the phantom pain disappeared; they were asked to perform the exercises again if the pain returned within a 4 week period. After 4 weeks, both groups had significant pain relief. However, those in the phantom exercise group had significantly less pain than the control group.</a:t>
            </a:r>
            <a:r>
              <a:rPr lang="en-US" baseline="30000" dirty="0" smtClean="0"/>
              <a:t>14</a:t>
            </a:r>
          </a:p>
        </p:txBody>
      </p:sp>
      <p:sp>
        <p:nvSpPr>
          <p:cNvPr id="4" name="Slide Number Placeholder 3"/>
          <p:cNvSpPr>
            <a:spLocks noGrp="1"/>
          </p:cNvSpPr>
          <p:nvPr>
            <p:ph type="sldNum" sz="quarter" idx="10"/>
          </p:nvPr>
        </p:nvSpPr>
        <p:spPr/>
        <p:txBody>
          <a:bodyPr/>
          <a:lstStyle/>
          <a:p>
            <a:fld id="{0F7FB6CA-043C-4A0B-B531-43136ED06C28}" type="slidenum">
              <a:rPr lang="en-US" smtClean="0"/>
              <a:t>19</a:t>
            </a:fld>
            <a:endParaRPr lang="en-US" dirty="0"/>
          </a:p>
        </p:txBody>
      </p:sp>
    </p:spTree>
    <p:extLst>
      <p:ext uri="{BB962C8B-B14F-4D97-AF65-F5344CB8AC3E}">
        <p14:creationId xmlns:p14="http://schemas.microsoft.com/office/powerpoint/2010/main" val="71984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Brodie et al </a:t>
            </a:r>
            <a:r>
              <a:rPr lang="en-US" sz="1200" kern="1200" baseline="30000" dirty="0" smtClean="0">
                <a:solidFill>
                  <a:schemeClr val="tx1"/>
                </a:solidFill>
                <a:effectLst/>
                <a:latin typeface="+mn-lt"/>
                <a:ea typeface="+mn-ea"/>
                <a:cs typeface="+mn-cs"/>
              </a:rPr>
              <a:t>16</a:t>
            </a:r>
            <a:r>
              <a:rPr lang="en-US" sz="1200" kern="1200" dirty="0" smtClean="0">
                <a:solidFill>
                  <a:schemeClr val="tx1"/>
                </a:solidFill>
                <a:effectLst/>
                <a:latin typeface="+mn-lt"/>
                <a:ea typeface="+mn-ea"/>
                <a:cs typeface="+mn-cs"/>
              </a:rPr>
              <a:t>conducted a randomized controlled study of 80 patients to develop empirical data to assess the effect of moving or attempting to move a virtual limb and its direct contribution to phantom limb pain, sensation and movement. The patients were randomized into a control group and a mirror group; subjects were then asked to perform 10 movements repeated 10 times. The results of the study demonstrates that the mirror condition was not superior to the control condition for reduction of phantom limb pain and awareness of the  missing limb; however, the mirror condition did improve phantom limb movement compared to the control group. This implies that simply moving the limb is beneficial for improving phantom limb pain and awareness. </a:t>
            </a:r>
          </a:p>
          <a:p>
            <a:r>
              <a:rPr lang="en-US" sz="1200" kern="1200" dirty="0" smtClean="0">
                <a:solidFill>
                  <a:schemeClr val="tx1"/>
                </a:solidFill>
                <a:effectLst/>
                <a:latin typeface="+mn-lt"/>
                <a:ea typeface="+mn-ea"/>
                <a:cs typeface="+mn-cs"/>
              </a:rPr>
              <a:t>Similarly, the same authors conducted another randomized controlled study of 21 lower limb amputees to determine whether it is the visual feedback of a virtual limb or the repeated attempts to move the phantom limb that alters the experience of the phantom leg in lower limb amputees.</a:t>
            </a:r>
            <a:r>
              <a:rPr lang="en-US" sz="1200" kern="1200" baseline="30000" dirty="0" smtClean="0">
                <a:solidFill>
                  <a:schemeClr val="tx1"/>
                </a:solidFill>
                <a:effectLst/>
                <a:latin typeface="+mn-lt"/>
                <a:ea typeface="+mn-ea"/>
                <a:cs typeface="+mn-cs"/>
              </a:rPr>
              <a:t>17</a:t>
            </a:r>
            <a:r>
              <a:rPr lang="en-US" sz="1200" kern="1200" dirty="0" smtClean="0">
                <a:solidFill>
                  <a:schemeClr val="tx1"/>
                </a:solidFill>
                <a:effectLst/>
                <a:latin typeface="+mn-lt"/>
                <a:ea typeface="+mn-ea"/>
                <a:cs typeface="+mn-cs"/>
              </a:rPr>
              <a:t> The conditions of the interventions were identical to the previous studies as were the results.  The results of this study indicates that addition of visual feedback of a moving virtual leg in conjunction with attempted movement of phantom leg significantly increases the ability of an amputee to move his/her leg. It can</a:t>
            </a:r>
            <a:r>
              <a:rPr lang="en-US" sz="1200" kern="1200" baseline="0" dirty="0" smtClean="0">
                <a:solidFill>
                  <a:schemeClr val="tx1"/>
                </a:solidFill>
                <a:effectLst/>
                <a:latin typeface="+mn-lt"/>
                <a:ea typeface="+mn-ea"/>
                <a:cs typeface="+mn-cs"/>
              </a:rPr>
              <a:t> be </a:t>
            </a:r>
            <a:r>
              <a:rPr lang="en-US" sz="1200" kern="1200" dirty="0" smtClean="0">
                <a:solidFill>
                  <a:schemeClr val="tx1"/>
                </a:solidFill>
                <a:effectLst/>
                <a:latin typeface="+mn-lt"/>
                <a:ea typeface="+mn-ea"/>
                <a:cs typeface="+mn-cs"/>
              </a:rPr>
              <a:t>inferred from these studies that the moving the amputated limb positively influences phantom limb experiences; it is important to note that additional use of the mirror can be beneficial for the perception of phantom limb movement. </a:t>
            </a:r>
          </a:p>
          <a:p>
            <a:r>
              <a:rPr lang="en-US" sz="1200" kern="1200" dirty="0" smtClean="0">
                <a:solidFill>
                  <a:schemeClr val="tx1"/>
                </a:solidFill>
                <a:effectLst/>
                <a:latin typeface="+mn-lt"/>
                <a:ea typeface="+mn-ea"/>
                <a:cs typeface="+mn-cs"/>
              </a:rPr>
              <a:t>One of the</a:t>
            </a:r>
            <a:r>
              <a:rPr lang="en-US" sz="1200" kern="1200" baseline="0" dirty="0" smtClean="0">
                <a:solidFill>
                  <a:schemeClr val="tx1"/>
                </a:solidFill>
                <a:effectLst/>
                <a:latin typeface="+mn-lt"/>
                <a:ea typeface="+mn-ea"/>
                <a:cs typeface="+mn-cs"/>
              </a:rPr>
              <a:t> studies that demonstrated a </a:t>
            </a:r>
            <a:r>
              <a:rPr lang="en-US" sz="1200" kern="1200" dirty="0" smtClean="0">
                <a:solidFill>
                  <a:schemeClr val="tx1"/>
                </a:solidFill>
                <a:effectLst/>
                <a:latin typeface="+mn-lt"/>
                <a:ea typeface="+mn-ea"/>
                <a:cs typeface="+mn-cs"/>
              </a:rPr>
              <a:t>positive result with the use of mirror therapy was a case report of a 35 year old male with acquired left above-the-knee amputation who self-administered the mirror therapy in the privacy of his own home.</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 The subject performed lower extremity exercises which he designed himself 3 times a week for 20-30 minutes per sessions for 3 months. He also received a guide for diaphragmatic breathing and progressive muscle relaxation. After practicing mirror therapy 20 minutes daily for 1 month, he reported resolution of phantom limb pain. This study describes a successful treatment of lower limb phantom pain with mirror therapy and it demonstrates that this technique is also effective if it is self-administered in a home setting.</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20</a:t>
            </a:fld>
            <a:endParaRPr lang="en-US" dirty="0"/>
          </a:p>
        </p:txBody>
      </p:sp>
    </p:spTree>
    <p:extLst>
      <p:ext uri="{BB962C8B-B14F-4D97-AF65-F5344CB8AC3E}">
        <p14:creationId xmlns:p14="http://schemas.microsoft.com/office/powerpoint/2010/main" val="380721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Vascular complications-</a:t>
            </a:r>
            <a:r>
              <a:rPr lang="en-US" baseline="0" dirty="0" smtClean="0"/>
              <a:t> typically from diabetes, which accounts for the majority of limb loss.</a:t>
            </a:r>
            <a:r>
              <a:rPr lang="en-US" baseline="30000" dirty="0" smtClean="0"/>
              <a:t>1</a:t>
            </a:r>
            <a:r>
              <a:rPr lang="en-US" baseline="0" dirty="0" smtClean="0"/>
              <a:t> </a:t>
            </a:r>
          </a:p>
          <a:p>
            <a:r>
              <a:rPr lang="en-US" baseline="0" dirty="0" smtClean="0"/>
              <a:t>Upper-limb amputations account for the majority of all trauma-related amputations.</a:t>
            </a:r>
            <a:r>
              <a:rPr lang="en-US" baseline="30000" dirty="0" smtClean="0"/>
              <a:t>1</a:t>
            </a:r>
            <a:endParaRPr lang="en-US" baseline="0" dirty="0" smtClean="0"/>
          </a:p>
        </p:txBody>
      </p:sp>
      <p:sp>
        <p:nvSpPr>
          <p:cNvPr id="4" name="Slide Number Placeholder 3"/>
          <p:cNvSpPr>
            <a:spLocks noGrp="1"/>
          </p:cNvSpPr>
          <p:nvPr>
            <p:ph type="sldNum" sz="quarter" idx="10"/>
          </p:nvPr>
        </p:nvSpPr>
        <p:spPr/>
        <p:txBody>
          <a:bodyPr/>
          <a:lstStyle/>
          <a:p>
            <a:fld id="{0F7FB6CA-043C-4A0B-B531-43136ED06C28}" type="slidenum">
              <a:rPr lang="en-US" smtClean="0"/>
              <a:t>3</a:t>
            </a:fld>
            <a:endParaRPr lang="en-US" dirty="0"/>
          </a:p>
        </p:txBody>
      </p:sp>
    </p:spTree>
    <p:extLst>
      <p:ext uri="{BB962C8B-B14F-4D97-AF65-F5344CB8AC3E}">
        <p14:creationId xmlns:p14="http://schemas.microsoft.com/office/powerpoint/2010/main" val="92317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 of studies</a:t>
            </a:r>
            <a:r>
              <a:rPr lang="en-US" baseline="0" dirty="0" smtClean="0"/>
              <a:t> based on IVR yield similar results to that of mirror box therapy. </a:t>
            </a:r>
          </a:p>
          <a:p>
            <a:r>
              <a:rPr lang="en-US" sz="1200" kern="1200" dirty="0" smtClean="0">
                <a:solidFill>
                  <a:schemeClr val="tx1"/>
                </a:solidFill>
                <a:effectLst/>
                <a:latin typeface="+mn-lt"/>
                <a:ea typeface="+mn-ea"/>
                <a:cs typeface="+mn-cs"/>
              </a:rPr>
              <a:t>Murray et al</a:t>
            </a:r>
            <a:r>
              <a:rPr lang="en-US" sz="1200" kern="1200" baseline="300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reported findings from a case series of three subjects with </a:t>
            </a:r>
            <a:r>
              <a:rPr lang="en-US" sz="1200" kern="1200" dirty="0" smtClean="0">
                <a:solidFill>
                  <a:schemeClr val="tx1"/>
                </a:solidFill>
                <a:effectLst/>
                <a:latin typeface="+mn-lt"/>
                <a:ea typeface="+mn-ea"/>
                <a:cs typeface="+mn-cs"/>
              </a:rPr>
              <a:t>amputations. The </a:t>
            </a:r>
            <a:r>
              <a:rPr lang="en-US" sz="1200" kern="1200" dirty="0" smtClean="0">
                <a:solidFill>
                  <a:schemeClr val="tx1"/>
                </a:solidFill>
                <a:effectLst/>
                <a:latin typeface="+mn-lt"/>
                <a:ea typeface="+mn-ea"/>
                <a:cs typeface="+mn-cs"/>
              </a:rPr>
              <a:t>intervention required the subjects to perform four repetitive tasks while watching a full representation of their phantom limb on a screen. Following the intervention, subject 1 reported decrease in pain with the help of IVR although these were short term effects, subject 2 had no consistent alteration in pain and lastly subject 3 reported a 4 point decrease in pain rating. The findings of this article alone did not prove the efficacy of IVR to reduce phantom limb pain, but it did demonstrate that there is potential for its efficacy thus, warranting further research. </a:t>
            </a:r>
          </a:p>
          <a:p>
            <a:r>
              <a:rPr lang="en-US" sz="1200" kern="1200" dirty="0" smtClean="0">
                <a:solidFill>
                  <a:schemeClr val="tx1"/>
                </a:solidFill>
                <a:effectLst/>
                <a:latin typeface="+mn-lt"/>
                <a:ea typeface="+mn-ea"/>
                <a:cs typeface="+mn-cs"/>
              </a:rPr>
              <a:t>Several authors have also conducted studies to add to the growing body of evidence for use of augmented virtual reality in this patient population. Among these researchers are Cole et al</a:t>
            </a:r>
            <a:r>
              <a:rPr lang="en-US" sz="1200" kern="1200" baseline="300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who conducted a cross sectional study of 14 patients with amputations in an effort to develop a virtual environment system which controlled movements from the proximal part of the amputated limb. The authors reported results for their system based on subjects with and without phantom limb pain. The researchers developed 2 prototypes for the arm and the leg with movements specific to the use the missing limb. Following the intervention, 5 out of the 7 subjects with upper extremity amputations gained a sense of agency (the sense of active, intentional, initiation of action) of the virtual arm and also experienced pain relief. 5 out of the 7 subjects with lower extremity amputations gained a sense of agency of the virtual leg with 4 of them also experiencing reduction in pain. Overall, the use of this system allowed a returned sense of agency within the virtual limb for most of the subjects which was also accompanied by pain relief. This study implies that IVR allows the patients to experience movements of the phantom limb as well as gain control of these movements; interestingly, this also provided pain relief. This concept is similar to reports by Brodie et </a:t>
            </a:r>
            <a:r>
              <a:rPr lang="en-US" sz="1200" kern="1200" baseline="0" dirty="0" smtClean="0">
                <a:solidFill>
                  <a:schemeClr val="tx1"/>
                </a:solidFill>
                <a:effectLst/>
                <a:latin typeface="+mn-lt"/>
                <a:ea typeface="+mn-ea"/>
                <a:cs typeface="+mn-cs"/>
              </a:rPr>
              <a:t>al</a:t>
            </a:r>
            <a:r>
              <a:rPr lang="en-US" sz="1200" kern="1200" baseline="30000" dirty="0" smtClean="0">
                <a:solidFill>
                  <a:schemeClr val="tx1"/>
                </a:solidFill>
                <a:effectLst/>
                <a:latin typeface="+mn-lt"/>
                <a:ea typeface="+mn-ea"/>
                <a:cs typeface="+mn-cs"/>
              </a:rPr>
              <a:t>17</a:t>
            </a:r>
            <a:r>
              <a:rPr lang="en-US" sz="1200" kern="1200" dirty="0" smtClean="0">
                <a:solidFill>
                  <a:schemeClr val="tx1"/>
                </a:solidFill>
                <a:effectLst/>
                <a:latin typeface="+mn-lt"/>
                <a:ea typeface="+mn-ea"/>
                <a:cs typeface="+mn-cs"/>
              </a:rPr>
              <a:t> which conclude that simply moving the limb is beneficial in reducing phantom limb pain; this concept is further validated in Cole et al’s</a:t>
            </a:r>
            <a:r>
              <a:rPr lang="en-US" sz="1200" kern="1200" baseline="300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study by using IVR to enhance the sense of these movements thus producing an analgesic effect. </a:t>
            </a:r>
          </a:p>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21</a:t>
            </a:fld>
            <a:endParaRPr lang="en-US" dirty="0"/>
          </a:p>
        </p:txBody>
      </p:sp>
    </p:spTree>
    <p:extLst>
      <p:ext uri="{BB962C8B-B14F-4D97-AF65-F5344CB8AC3E}">
        <p14:creationId xmlns:p14="http://schemas.microsoft.com/office/powerpoint/2010/main" val="473454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23</a:t>
            </a:fld>
            <a:endParaRPr lang="en-US" dirty="0"/>
          </a:p>
        </p:txBody>
      </p:sp>
    </p:spTree>
    <p:extLst>
      <p:ext uri="{BB962C8B-B14F-4D97-AF65-F5344CB8AC3E}">
        <p14:creationId xmlns:p14="http://schemas.microsoft.com/office/powerpoint/2010/main" val="1255843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Coping</a:t>
            </a:r>
            <a:r>
              <a:rPr lang="en-US" baseline="0" dirty="0" smtClean="0"/>
              <a:t> ability are associated with pain modification in PLP”.</a:t>
            </a:r>
            <a:r>
              <a:rPr lang="en-US" baseline="30000" dirty="0" smtClean="0"/>
              <a:t>24</a:t>
            </a:r>
          </a:p>
          <a:p>
            <a:r>
              <a:rPr lang="en-US" baseline="0" dirty="0" smtClean="0"/>
              <a:t>Provide patient with resources for external social support</a:t>
            </a:r>
          </a:p>
          <a:p>
            <a:endParaRPr lang="en-US" baseline="0" dirty="0"/>
          </a:p>
        </p:txBody>
      </p:sp>
      <p:sp>
        <p:nvSpPr>
          <p:cNvPr id="4" name="Slide Number Placeholder 3"/>
          <p:cNvSpPr>
            <a:spLocks noGrp="1"/>
          </p:cNvSpPr>
          <p:nvPr>
            <p:ph type="sldNum" sz="quarter" idx="10"/>
          </p:nvPr>
        </p:nvSpPr>
        <p:spPr/>
        <p:txBody>
          <a:bodyPr/>
          <a:lstStyle/>
          <a:p>
            <a:fld id="{0F7FB6CA-043C-4A0B-B531-43136ED06C28}" type="slidenum">
              <a:rPr lang="en-US" smtClean="0"/>
              <a:t>24</a:t>
            </a:fld>
            <a:endParaRPr lang="en-US" dirty="0"/>
          </a:p>
        </p:txBody>
      </p:sp>
    </p:spTree>
    <p:extLst>
      <p:ext uri="{BB962C8B-B14F-4D97-AF65-F5344CB8AC3E}">
        <p14:creationId xmlns:p14="http://schemas.microsoft.com/office/powerpoint/2010/main" val="917266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Myoelectric prosthesis</a:t>
            </a:r>
            <a:r>
              <a:rPr lang="en-US" baseline="0" dirty="0" smtClean="0"/>
              <a:t> are more common for upper-limb amputations. </a:t>
            </a:r>
          </a:p>
          <a:p>
            <a:r>
              <a:rPr lang="en-US" baseline="0" dirty="0" smtClean="0"/>
              <a:t>As previously mentioned, cortical reorganization occurs after an amputation due to the neuroplasticity of the CNS and the pain is fed by random input from the periphery (leading to hyperexictability). With the use of myoelectric prosthesis, the brain is receiving more accurate feedback from the periphery and sensory input to the region of the brain that formerly represented the absent limb limits this cortical reorganization and may be beneficial in reducing PLP. (Perhaps it can lead to a reversal in cortical reorganization).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25</a:t>
            </a:fld>
            <a:endParaRPr lang="en-US" dirty="0"/>
          </a:p>
        </p:txBody>
      </p:sp>
    </p:spTree>
    <p:extLst>
      <p:ext uri="{BB962C8B-B14F-4D97-AF65-F5344CB8AC3E}">
        <p14:creationId xmlns:p14="http://schemas.microsoft.com/office/powerpoint/2010/main" val="197936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 guidelines comment that not enough consistent evidence is available to support or refute the use of TENS, desensitization, scar mobilization, relaxation, or biofeedback.</a:t>
            </a:r>
            <a:r>
              <a:rPr lang="en-US" baseline="30000" dirty="0" smtClean="0"/>
              <a:t>28</a:t>
            </a:r>
            <a:r>
              <a:rPr lang="en-US" dirty="0" smtClean="0"/>
              <a:t> </a:t>
            </a:r>
          </a:p>
          <a:p>
            <a:r>
              <a:rPr lang="en-US" dirty="0" smtClean="0"/>
              <a:t>There are a</a:t>
            </a:r>
            <a:r>
              <a:rPr lang="en-US" baseline="0" dirty="0" smtClean="0"/>
              <a:t> few research studies that indicate the use of TENS as a beneficial treatment for PLP however these research utilized weak methodological processes. A 2010 </a:t>
            </a:r>
            <a:r>
              <a:rPr lang="en-US" baseline="0" dirty="0" smtClean="0"/>
              <a:t>Cochrane </a:t>
            </a:r>
            <a:r>
              <a:rPr lang="en-US" baseline="0" dirty="0" smtClean="0"/>
              <a:t>review demonstrates the lack of RCTs to support the use of TENS.</a:t>
            </a:r>
            <a:r>
              <a:rPr lang="en-US" baseline="30000" dirty="0" smtClean="0"/>
              <a:t>29</a:t>
            </a:r>
            <a:r>
              <a:rPr lang="en-US" baseline="0" dirty="0" smtClean="0"/>
              <a:t> </a:t>
            </a:r>
          </a:p>
          <a:p>
            <a:r>
              <a:rPr lang="en-US" i="0" baseline="0" dirty="0" smtClean="0"/>
              <a:t>Two single case studies by Guiffrida et al</a:t>
            </a:r>
            <a:r>
              <a:rPr lang="en-US" i="0" baseline="30000" dirty="0" smtClean="0"/>
              <a:t>30</a:t>
            </a:r>
            <a:r>
              <a:rPr lang="en-US" i="0" baseline="0" dirty="0" smtClean="0"/>
              <a:t> assessed the utilization of TENS treatment to the contralateral limbs (non-amputated limbs) of these individuals with amputations. Following the 3 month period of the intervention, both patients rated decreases in the frequency, intensity, and duration of their PLP; these reductions were maintained at 1 year follow-up. </a:t>
            </a:r>
          </a:p>
          <a:p>
            <a:r>
              <a:rPr lang="en-US" i="0" baseline="0" dirty="0" smtClean="0"/>
              <a:t>Interestingly, in a placebo-controlled, crossover design, Katz and Melzack</a:t>
            </a:r>
            <a:r>
              <a:rPr lang="en-US" i="0" baseline="30000" dirty="0" smtClean="0"/>
              <a:t>31</a:t>
            </a:r>
            <a:r>
              <a:rPr lang="en-US" i="0" baseline="0" dirty="0" smtClean="0"/>
              <a:t> found that TENS, applied to the outer ear, reduced phantom pain. </a:t>
            </a:r>
          </a:p>
        </p:txBody>
      </p:sp>
      <p:sp>
        <p:nvSpPr>
          <p:cNvPr id="4" name="Slide Number Placeholder 3"/>
          <p:cNvSpPr>
            <a:spLocks noGrp="1"/>
          </p:cNvSpPr>
          <p:nvPr>
            <p:ph type="sldNum" sz="quarter" idx="10"/>
          </p:nvPr>
        </p:nvSpPr>
        <p:spPr/>
        <p:txBody>
          <a:bodyPr/>
          <a:lstStyle/>
          <a:p>
            <a:fld id="{0F7FB6CA-043C-4A0B-B531-43136ED06C28}" type="slidenum">
              <a:rPr lang="en-US" smtClean="0"/>
              <a:t>26</a:t>
            </a:fld>
            <a:endParaRPr lang="en-US" dirty="0"/>
          </a:p>
        </p:txBody>
      </p:sp>
    </p:spTree>
    <p:extLst>
      <p:ext uri="{BB962C8B-B14F-4D97-AF65-F5344CB8AC3E}">
        <p14:creationId xmlns:p14="http://schemas.microsoft.com/office/powerpoint/2010/main" val="3033366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not enough evidence to support any of these modalities independently but often these modalities are combined with other treatment methods and can produce pain relief. </a:t>
            </a:r>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27</a:t>
            </a:fld>
            <a:endParaRPr lang="en-US" dirty="0"/>
          </a:p>
        </p:txBody>
      </p:sp>
    </p:spTree>
    <p:extLst>
      <p:ext uri="{BB962C8B-B14F-4D97-AF65-F5344CB8AC3E}">
        <p14:creationId xmlns:p14="http://schemas.microsoft.com/office/powerpoint/2010/main" val="321774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28</a:t>
            </a:fld>
            <a:endParaRPr lang="en-US" dirty="0"/>
          </a:p>
        </p:txBody>
      </p:sp>
    </p:spTree>
    <p:extLst>
      <p:ext uri="{BB962C8B-B14F-4D97-AF65-F5344CB8AC3E}">
        <p14:creationId xmlns:p14="http://schemas.microsoft.com/office/powerpoint/2010/main" val="1587638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37</a:t>
            </a:fld>
            <a:endParaRPr lang="en-US" dirty="0"/>
          </a:p>
        </p:txBody>
      </p:sp>
    </p:spTree>
    <p:extLst>
      <p:ext uri="{BB962C8B-B14F-4D97-AF65-F5344CB8AC3E}">
        <p14:creationId xmlns:p14="http://schemas.microsoft.com/office/powerpoint/2010/main" val="183061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Phantom limb pain:</a:t>
            </a:r>
            <a:r>
              <a:rPr lang="en-US" baseline="0" dirty="0" smtClean="0"/>
              <a:t> patients that experience this type of pain report intermittent severe discomfort that feels as though the amputated limb is still intact.</a:t>
            </a:r>
            <a:r>
              <a:rPr lang="en-US" baseline="30000" dirty="0" smtClean="0"/>
              <a:t>3 </a:t>
            </a:r>
            <a:r>
              <a:rPr lang="en-US" baseline="0" dirty="0" smtClean="0"/>
              <a:t>The pain is often described as a burning, cramping pain. </a:t>
            </a:r>
            <a:endParaRPr lang="en-US" baseline="30000" dirty="0" smtClean="0"/>
          </a:p>
          <a:p>
            <a:r>
              <a:rPr lang="en-US" baseline="0" dirty="0" smtClean="0"/>
              <a:t>Phantom limb sensation may include paraesthesia (numbness and prickling sensation), dysesthesia (abnormal sensation), and hyperpathia (</a:t>
            </a:r>
            <a:r>
              <a:rPr lang="en-US" sz="1200" b="0" i="0" kern="1200" dirty="0" smtClean="0">
                <a:solidFill>
                  <a:schemeClr val="tx1"/>
                </a:solidFill>
                <a:effectLst/>
                <a:latin typeface="+mn-lt"/>
                <a:ea typeface="+mn-ea"/>
                <a:cs typeface="+mn-cs"/>
              </a:rPr>
              <a:t>abnormally heightened subjective response to painful stimuli)</a:t>
            </a:r>
            <a:r>
              <a:rPr lang="en-US" baseline="30000" dirty="0" smtClean="0"/>
              <a:t>4</a:t>
            </a:r>
            <a:r>
              <a:rPr lang="en-US" baseline="0" dirty="0" smtClean="0"/>
              <a:t> </a:t>
            </a:r>
          </a:p>
        </p:txBody>
      </p:sp>
      <p:sp>
        <p:nvSpPr>
          <p:cNvPr id="4" name="Slide Number Placeholder 3"/>
          <p:cNvSpPr>
            <a:spLocks noGrp="1"/>
          </p:cNvSpPr>
          <p:nvPr>
            <p:ph type="sldNum" sz="quarter" idx="10"/>
          </p:nvPr>
        </p:nvSpPr>
        <p:spPr/>
        <p:txBody>
          <a:bodyPr/>
          <a:lstStyle/>
          <a:p>
            <a:fld id="{0F7FB6CA-043C-4A0B-B531-43136ED06C28}" type="slidenum">
              <a:rPr lang="en-US" smtClean="0"/>
              <a:t>4</a:t>
            </a:fld>
            <a:endParaRPr lang="en-US" dirty="0"/>
          </a:p>
        </p:txBody>
      </p:sp>
    </p:spTree>
    <p:extLst>
      <p:ext uri="{BB962C8B-B14F-4D97-AF65-F5344CB8AC3E}">
        <p14:creationId xmlns:p14="http://schemas.microsoft.com/office/powerpoint/2010/main" val="411561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 study of 92 lower limb amputees, Weiss and Lindell found that patients with a history of gangrene and/or infection had higher pain levels.</a:t>
            </a:r>
            <a:r>
              <a:rPr lang="en-US" sz="1200" b="0" i="0" u="none" kern="1200" baseline="30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 However, most studies have found no relationship between the health status of individuals with amputations and incidence of phantom pain.</a:t>
            </a:r>
            <a:r>
              <a:rPr lang="en-US" sz="1200" b="0" i="0" kern="1200" baseline="30000" dirty="0" smtClean="0">
                <a:solidFill>
                  <a:schemeClr val="tx1"/>
                </a:solidFill>
                <a:effectLst/>
                <a:latin typeface="+mn-lt"/>
                <a:ea typeface="+mn-ea"/>
                <a:cs typeface="+mn-cs"/>
              </a:rPr>
              <a:t>5</a:t>
            </a:r>
          </a:p>
          <a:p>
            <a:r>
              <a:rPr lang="en-US" sz="1200" b="0" i="0" kern="1200" baseline="0" dirty="0" smtClean="0">
                <a:solidFill>
                  <a:schemeClr val="tx1"/>
                </a:solidFill>
                <a:effectLst/>
                <a:latin typeface="+mn-lt"/>
                <a:ea typeface="+mn-ea"/>
                <a:cs typeface="+mn-cs"/>
              </a:rPr>
              <a:t>In a study by Parkes et al, 85% of 46 amputees experienced phantom pain immediately following amputation.</a:t>
            </a:r>
            <a:r>
              <a:rPr lang="en-US" sz="1200" b="0" i="0" kern="1200" baseline="30000" dirty="0" smtClean="0">
                <a:solidFill>
                  <a:schemeClr val="tx1"/>
                </a:solidFill>
                <a:effectLst/>
                <a:latin typeface="+mn-lt"/>
                <a:ea typeface="+mn-ea"/>
                <a:cs typeface="+mn-cs"/>
              </a:rPr>
              <a:t>7</a:t>
            </a:r>
            <a:r>
              <a:rPr lang="en-US" sz="1200" b="0" i="0" kern="1200" baseline="0" dirty="0" smtClean="0">
                <a:solidFill>
                  <a:schemeClr val="tx1"/>
                </a:solidFill>
                <a:effectLst/>
                <a:latin typeface="+mn-lt"/>
                <a:ea typeface="+mn-ea"/>
                <a:cs typeface="+mn-cs"/>
              </a:rPr>
              <a:t>  The duration of pain depends on treatment but PLP often lingers for many years. </a:t>
            </a:r>
          </a:p>
        </p:txBody>
      </p:sp>
      <p:sp>
        <p:nvSpPr>
          <p:cNvPr id="4" name="Slide Number Placeholder 3"/>
          <p:cNvSpPr>
            <a:spLocks noGrp="1"/>
          </p:cNvSpPr>
          <p:nvPr>
            <p:ph type="sldNum" sz="quarter" idx="10"/>
          </p:nvPr>
        </p:nvSpPr>
        <p:spPr/>
        <p:txBody>
          <a:bodyPr/>
          <a:lstStyle/>
          <a:p>
            <a:fld id="{0F7FB6CA-043C-4A0B-B531-43136ED06C28}" type="slidenum">
              <a:rPr lang="en-US" smtClean="0"/>
              <a:t>5</a:t>
            </a:fld>
            <a:endParaRPr lang="en-US" dirty="0"/>
          </a:p>
        </p:txBody>
      </p:sp>
    </p:spTree>
    <p:extLst>
      <p:ext uri="{BB962C8B-B14F-4D97-AF65-F5344CB8AC3E}">
        <p14:creationId xmlns:p14="http://schemas.microsoft.com/office/powerpoint/2010/main" val="248580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Hanley et al, “those who experience PLP report poorer health-related quality of life than persons with amputation who do not experience PLP.”</a:t>
            </a:r>
            <a:r>
              <a:rPr lang="en-US" baseline="30000" dirty="0" smtClean="0"/>
              <a:t>2</a:t>
            </a:r>
          </a:p>
          <a:p>
            <a:endParaRPr lang="en-US" baseline="30000" dirty="0" smtClean="0"/>
          </a:p>
        </p:txBody>
      </p:sp>
      <p:sp>
        <p:nvSpPr>
          <p:cNvPr id="4" name="Slide Number Placeholder 3"/>
          <p:cNvSpPr>
            <a:spLocks noGrp="1"/>
          </p:cNvSpPr>
          <p:nvPr>
            <p:ph type="sldNum" sz="quarter" idx="10"/>
          </p:nvPr>
        </p:nvSpPr>
        <p:spPr/>
        <p:txBody>
          <a:bodyPr/>
          <a:lstStyle/>
          <a:p>
            <a:fld id="{0F7FB6CA-043C-4A0B-B531-43136ED06C28}" type="slidenum">
              <a:rPr lang="en-US" smtClean="0"/>
              <a:t>6</a:t>
            </a:fld>
            <a:endParaRPr lang="en-US" dirty="0"/>
          </a:p>
        </p:txBody>
      </p:sp>
    </p:spTree>
    <p:extLst>
      <p:ext uri="{BB962C8B-B14F-4D97-AF65-F5344CB8AC3E}">
        <p14:creationId xmlns:p14="http://schemas.microsoft.com/office/powerpoint/2010/main" val="207665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B6CA-043C-4A0B-B531-43136ED06C28}" type="slidenum">
              <a:rPr lang="en-US" smtClean="0"/>
              <a:t>7</a:t>
            </a:fld>
            <a:endParaRPr lang="en-US" dirty="0"/>
          </a:p>
        </p:txBody>
      </p:sp>
    </p:spTree>
    <p:extLst>
      <p:ext uri="{BB962C8B-B14F-4D97-AF65-F5344CB8AC3E}">
        <p14:creationId xmlns:p14="http://schemas.microsoft.com/office/powerpoint/2010/main" val="290129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Unlike nociceptive pain, which is  generated by the activation of normal pain pathways and has a protective function, neuropathic pain is generated by the abnormal activation of pain pathways in response to damage or dysfunction in the nervous system and does not have a protective function.</a:t>
            </a:r>
            <a:r>
              <a:rPr lang="en-US" sz="1200" kern="1200" baseline="30000" dirty="0" smtClean="0">
                <a:solidFill>
                  <a:schemeClr val="tx1"/>
                </a:solidFill>
                <a:effectLst/>
                <a:latin typeface="+mn-lt"/>
                <a:ea typeface="+mn-ea"/>
                <a:cs typeface="+mn-cs"/>
              </a:rPr>
              <a:t>9</a:t>
            </a:r>
          </a:p>
          <a:p>
            <a:endParaRPr lang="en-US" sz="1200" kern="1200" baseline="300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7FB6CA-043C-4A0B-B531-43136ED06C28}" type="slidenum">
              <a:rPr lang="en-US" smtClean="0"/>
              <a:t>8</a:t>
            </a:fld>
            <a:endParaRPr lang="en-US" dirty="0"/>
          </a:p>
        </p:txBody>
      </p:sp>
    </p:spTree>
    <p:extLst>
      <p:ext uri="{BB962C8B-B14F-4D97-AF65-F5344CB8AC3E}">
        <p14:creationId xmlns:p14="http://schemas.microsoft.com/office/powerpoint/2010/main" val="420619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Inflammation</a:t>
            </a:r>
            <a:r>
              <a:rPr lang="en-US" baseline="0" dirty="0" smtClean="0"/>
              <a:t> occurs at the site of the injury, from the severed nerves can often cause pain. </a:t>
            </a:r>
            <a:r>
              <a:rPr lang="en-US" sz="1200" b="0" i="0" u="none" strike="noStrike" kern="1200" baseline="0" dirty="0" smtClean="0">
                <a:solidFill>
                  <a:schemeClr val="tx1"/>
                </a:solidFill>
                <a:latin typeface="+mn-lt"/>
                <a:ea typeface="+mn-ea"/>
                <a:cs typeface="+mn-cs"/>
              </a:rPr>
              <a:t>When a peripheral nerve is severed, the disconnected endings</a:t>
            </a:r>
          </a:p>
          <a:p>
            <a:r>
              <a:rPr lang="en-US" sz="1200" b="0" i="0" u="none" strike="noStrike" kern="1200" baseline="0" dirty="0" smtClean="0">
                <a:solidFill>
                  <a:schemeClr val="tx1"/>
                </a:solidFill>
                <a:latin typeface="+mn-lt"/>
                <a:ea typeface="+mn-ea"/>
                <a:cs typeface="+mn-cs"/>
              </a:rPr>
              <a:t>start growing toward each other, in an attempt to regenerate. If successful, this bridges the gap between proximal and distal neural ends and repairs the damage. However, “if one part of the nerve cell is too far away or even removed entirely, which is the case in a majority of amputations, this regrowth of the remaining nerve can lead to the formation of tangled knots of neural tissue, known as neuromas.”</a:t>
            </a:r>
            <a:r>
              <a:rPr lang="en-US" sz="1200" b="0" i="0" u="none" strike="noStrike" kern="1200" baseline="30000" dirty="0" smtClean="0">
                <a:solidFill>
                  <a:schemeClr val="tx1"/>
                </a:solidFill>
                <a:latin typeface="+mn-lt"/>
                <a:ea typeface="+mn-ea"/>
                <a:cs typeface="+mn-cs"/>
              </a:rPr>
              <a:t>10</a:t>
            </a:r>
            <a:r>
              <a:rPr lang="en-US" sz="1200" b="0" i="0" u="none" strike="noStrike" kern="1200" baseline="0" dirty="0" smtClean="0">
                <a:solidFill>
                  <a:schemeClr val="tx1"/>
                </a:solidFill>
                <a:latin typeface="+mn-lt"/>
                <a:ea typeface="+mn-ea"/>
                <a:cs typeface="+mn-cs"/>
              </a:rPr>
              <a:t> </a:t>
            </a:r>
            <a:r>
              <a:rPr lang="en-US" baseline="0" dirty="0" smtClean="0"/>
              <a:t>Such neuromas show unpredictable and spontaneous activities and may contribute to PLP in some patients. The ectopic and increased spontaneous and evoked activity from the periphery is suggested to be the result of a new manifestation or up-regulation of sodium channels.</a:t>
            </a:r>
            <a:r>
              <a:rPr lang="en-US" baseline="30000" dirty="0" smtClean="0"/>
              <a:t>5</a:t>
            </a:r>
            <a:r>
              <a:rPr lang="en-US" baseline="0" dirty="0" smtClean="0"/>
              <a:t> These neuromas are typically located in the residual limb and therefore may be causing residual limb pain as well as PLP.</a:t>
            </a:r>
            <a:r>
              <a:rPr lang="en-US" baseline="30000" dirty="0" smtClean="0"/>
              <a:t>10</a:t>
            </a:r>
          </a:p>
        </p:txBody>
      </p:sp>
      <p:sp>
        <p:nvSpPr>
          <p:cNvPr id="4" name="Slide Number Placeholder 3"/>
          <p:cNvSpPr>
            <a:spLocks noGrp="1"/>
          </p:cNvSpPr>
          <p:nvPr>
            <p:ph type="sldNum" sz="quarter" idx="10"/>
          </p:nvPr>
        </p:nvSpPr>
        <p:spPr/>
        <p:txBody>
          <a:bodyPr/>
          <a:lstStyle/>
          <a:p>
            <a:fld id="{0F7FB6CA-043C-4A0B-B531-43136ED06C28}" type="slidenum">
              <a:rPr lang="en-US" smtClean="0"/>
              <a:t>9</a:t>
            </a:fld>
            <a:endParaRPr lang="en-US" dirty="0"/>
          </a:p>
        </p:txBody>
      </p:sp>
    </p:spTree>
    <p:extLst>
      <p:ext uri="{BB962C8B-B14F-4D97-AF65-F5344CB8AC3E}">
        <p14:creationId xmlns:p14="http://schemas.microsoft.com/office/powerpoint/2010/main" val="140951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Spina</a:t>
            </a:r>
            <a:r>
              <a:rPr lang="en-US" u="sng" baseline="0" dirty="0" smtClean="0"/>
              <a:t>l Cord</a:t>
            </a:r>
            <a:endParaRPr lang="en-US" u="sng" dirty="0" smtClean="0"/>
          </a:p>
          <a:p>
            <a:r>
              <a:rPr lang="en-US" dirty="0" smtClean="0"/>
              <a:t>Long-term</a:t>
            </a:r>
            <a:r>
              <a:rPr lang="en-US" baseline="0" dirty="0" smtClean="0"/>
              <a:t> excitability can be caused by </a:t>
            </a:r>
            <a:r>
              <a:rPr lang="en-US" baseline="0" dirty="0" smtClean="0"/>
              <a:t>down-regulation </a:t>
            </a:r>
            <a:r>
              <a:rPr lang="en-US" baseline="0" dirty="0" smtClean="0"/>
              <a:t>of </a:t>
            </a:r>
            <a:r>
              <a:rPr lang="en-US" baseline="0" dirty="0" smtClean="0"/>
              <a:t>opioid </a:t>
            </a:r>
            <a:r>
              <a:rPr lang="en-US" baseline="0" dirty="0" smtClean="0"/>
              <a:t>receptors, leading to increased risk of spinal disinhibition.</a:t>
            </a:r>
            <a:r>
              <a:rPr lang="en-US" baseline="30000" dirty="0" smtClean="0"/>
              <a:t>10</a:t>
            </a:r>
            <a:endParaRPr lang="en-US" baseline="0" dirty="0" smtClean="0"/>
          </a:p>
          <a:p>
            <a:r>
              <a:rPr lang="en-US" baseline="0" dirty="0" smtClean="0"/>
              <a:t>Amputations can influence the sensitivity of spinal neurons; the spinal cord undergoes sensitization, which may manifest itself as mechanical hyperalgesia (increased sensitivity to pain)  and an expansion of peripheral receptive field (primary nociceptors expand in response to the stimulus). Also, the release of substance P during the inflammatory phase affects myelinated A-</a:t>
            </a:r>
            <a:r>
              <a:rPr lang="el-GR" baseline="0" dirty="0" smtClean="0"/>
              <a:t>β</a:t>
            </a:r>
            <a:r>
              <a:rPr lang="en-US" baseline="0" dirty="0" smtClean="0"/>
              <a:t> fibers, which are typically unrelated to pain. These fibers can now relay nociceptive information thus resulting in higher nociceptive input.</a:t>
            </a:r>
          </a:p>
          <a:p>
            <a:r>
              <a:rPr lang="en-US" u="sng" baseline="0" dirty="0" smtClean="0"/>
              <a:t>Brain </a:t>
            </a:r>
          </a:p>
          <a:p>
            <a:r>
              <a:rPr lang="en-US" baseline="0" dirty="0" smtClean="0"/>
              <a:t>The loss of input from an area of the body as well as increased nociceptive input can lead to cortical reorganization due to neuroplasticity of the CNS. In a study by Ramachandramn, experiments with UE amputations demonstrated that certain parts of the face “took over” the amputated part of the cortical map. Therefore, if the face was stimulated, the patient felt the sensation in the phantom limb.</a:t>
            </a:r>
          </a:p>
          <a:p>
            <a:r>
              <a:rPr lang="en-US" baseline="0" dirty="0" smtClean="0"/>
              <a:t>Spontaneous activity might be an additional source of activation of cortical reorganization since random input seems to increase shifts in the cortical map.</a:t>
            </a:r>
          </a:p>
          <a:p>
            <a:endParaRPr lang="en-US" baseline="0" dirty="0" smtClean="0"/>
          </a:p>
        </p:txBody>
      </p:sp>
      <p:sp>
        <p:nvSpPr>
          <p:cNvPr id="4" name="Slide Number Placeholder 3"/>
          <p:cNvSpPr>
            <a:spLocks noGrp="1"/>
          </p:cNvSpPr>
          <p:nvPr>
            <p:ph type="sldNum" sz="quarter" idx="10"/>
          </p:nvPr>
        </p:nvSpPr>
        <p:spPr/>
        <p:txBody>
          <a:bodyPr/>
          <a:lstStyle/>
          <a:p>
            <a:fld id="{0F7FB6CA-043C-4A0B-B531-43136ED06C28}" type="slidenum">
              <a:rPr lang="en-US" smtClean="0"/>
              <a:t>10</a:t>
            </a:fld>
            <a:endParaRPr lang="en-US" dirty="0"/>
          </a:p>
        </p:txBody>
      </p:sp>
    </p:spTree>
    <p:extLst>
      <p:ext uri="{BB962C8B-B14F-4D97-AF65-F5344CB8AC3E}">
        <p14:creationId xmlns:p14="http://schemas.microsoft.com/office/powerpoint/2010/main" val="394191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DA2E0B-730D-46CA-8193-69A37949E9DC}" type="datetime1">
              <a:rPr lang="en-US" smtClean="0"/>
              <a:t>4/15/2012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6FD8C-AF8A-4377-B0E7-C21CED171C3F}" type="datetime1">
              <a:rPr lang="en-US" smtClean="0"/>
              <a:t>4/15/2012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5F1CA-4E09-454A-BB4A-68204E4419BC}" type="datetime1">
              <a:rPr lang="en-US" smtClean="0"/>
              <a:t>4/15/2012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D6F4F12-51F0-446C-9144-A5DF9D974D9D}" type="datetime1">
              <a:rPr lang="en-US" smtClean="0"/>
              <a:t>4/15/2012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20932-A7DE-40CF-84BD-A7E7003645DE}" type="datetime1">
              <a:rPr lang="en-US" smtClean="0"/>
              <a:t>4/15/2012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356ECB-5FDB-4A9F-BC05-299DDB1C3034}" type="datetime1">
              <a:rPr lang="en-US" smtClean="0"/>
              <a:t>4/15/2012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BD8844-74EB-413E-9325-D2EAAD57763E}" type="datetime1">
              <a:rPr lang="en-US" smtClean="0"/>
              <a:t>4/15/2012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39275-6B59-4065-BA60-F7BA83EF05C9}" type="datetime1">
              <a:rPr lang="en-US" smtClean="0"/>
              <a:t>4/15/2012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2FAF8-7DF1-4818-A603-EB5FB5BDE529}" type="datetime1">
              <a:rPr lang="en-US" smtClean="0"/>
              <a:t>4/15/2012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87A8A-C480-420E-95B6-383EC34AA9A0}" type="datetime1">
              <a:rPr lang="en-US" smtClean="0"/>
              <a:t>4/15/2012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14D21-3332-4385-A735-7678D5DC432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CD648-F9A8-44C5-B924-84ECE10380C5}" type="datetime1">
              <a:rPr lang="en-US" smtClean="0"/>
              <a:t>4/15/2012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14D21-3332-4385-A735-7678D5DC432F}" type="slidenum">
              <a:rPr lang="en-US" smtClean="0"/>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CB16E1D-DCD8-4B06-8620-31ED625ED3B4}" type="datetime1">
              <a:rPr lang="en-US" smtClean="0"/>
              <a:t>4/15/2012</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1914D21-3332-4385-A735-7678D5DC432F}" type="slidenum">
              <a:rPr lang="en-US" smtClean="0"/>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hyperlink" Target="http://www.youtube.com/watch?v=YL_6OMPywnQ"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youtube.com/watch?v=hlQZmNlPdHQ"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4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mericanamputee.org/" TargetMode="External"/><Relationship Id="rId2" Type="http://schemas.openxmlformats.org/officeDocument/2006/relationships/hyperlink" Target="http://www.amputee-coalition.org/" TargetMode="External"/><Relationship Id="rId1" Type="http://schemas.openxmlformats.org/officeDocument/2006/relationships/slideLayout" Target="../slideLayouts/slideLayout2.xml"/><Relationship Id="rId5" Type="http://schemas.openxmlformats.org/officeDocument/2006/relationships/hyperlink" Target="http://www.oandp.com/resources/organizations/barr/" TargetMode="External"/><Relationship Id="rId4" Type="http://schemas.openxmlformats.org/officeDocument/2006/relationships/hyperlink" Target="http://www.wiggleyourtoes.org/"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PLP%20post%20test.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ainfoundation.org/learn/pain-conditions/amputation/fast-facts-amputation.html" TargetMode="External"/><Relationship Id="rId2" Type="http://schemas.openxmlformats.org/officeDocument/2006/relationships/hyperlink" Target="http://www.amputee-coalition.org/fact_sheets/limbloss_u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Oladele,%20O%20Module%202.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illumin.usc.edu/111/the-myoelectric-arm-it39s-electrify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3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3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40.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640" y="4572000"/>
            <a:ext cx="5905500" cy="1234204"/>
          </a:xfrm>
        </p:spPr>
        <p:txBody>
          <a:bodyPr/>
          <a:lstStyle/>
          <a:p>
            <a:pPr algn="ctr"/>
            <a:r>
              <a:rPr lang="en-US" dirty="0" smtClean="0"/>
              <a:t>Phantom Limb </a:t>
            </a:r>
            <a:r>
              <a:rPr lang="en-US" dirty="0" smtClean="0"/>
              <a:t>Pain</a:t>
            </a:r>
            <a:br>
              <a:rPr lang="en-US" dirty="0" smtClean="0"/>
            </a:br>
            <a:r>
              <a:rPr lang="en-US" sz="2800" dirty="0" smtClean="0"/>
              <a:t>An Invisible Obstacle to Recovery </a:t>
            </a:r>
            <a:endParaRPr lang="en-US" sz="2800" dirty="0"/>
          </a:p>
        </p:txBody>
      </p:sp>
      <p:sp>
        <p:nvSpPr>
          <p:cNvPr id="3" name="Subtitle 2"/>
          <p:cNvSpPr>
            <a:spLocks noGrp="1"/>
          </p:cNvSpPr>
          <p:nvPr>
            <p:ph type="subTitle" idx="1"/>
          </p:nvPr>
        </p:nvSpPr>
        <p:spPr>
          <a:xfrm>
            <a:off x="1371600" y="4800600"/>
            <a:ext cx="7524958" cy="1013820"/>
          </a:xfrm>
        </p:spPr>
        <p:txBody>
          <a:bodyPr>
            <a:normAutofit fontScale="85000" lnSpcReduction="20000"/>
          </a:bodyPr>
          <a:lstStyle/>
          <a:p>
            <a:pPr algn="r"/>
            <a:r>
              <a:rPr lang="en-US" dirty="0" smtClean="0"/>
              <a:t>Olanike</a:t>
            </a:r>
            <a:r>
              <a:rPr lang="en-US" dirty="0" smtClean="0"/>
              <a:t> Oladele</a:t>
            </a:r>
          </a:p>
          <a:p>
            <a:pPr algn="r"/>
            <a:r>
              <a:rPr lang="en-US" dirty="0" smtClean="0"/>
              <a:t>Capstone Project</a:t>
            </a:r>
          </a:p>
          <a:p>
            <a:pPr algn="r"/>
            <a:r>
              <a:rPr lang="en-US" dirty="0" smtClean="0"/>
              <a:t>SPT 2012 </a:t>
            </a:r>
            <a:endParaRPr lang="en-US" dirty="0"/>
          </a:p>
        </p:txBody>
      </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1737" t="7139" r="6744" b="50831"/>
          <a:stretch/>
        </p:blipFill>
        <p:spPr bwMode="auto">
          <a:xfrm>
            <a:off x="838200" y="381000"/>
            <a:ext cx="5697940" cy="39308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56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125113" cy="924475"/>
          </a:xfrm>
        </p:spPr>
        <p:txBody>
          <a:bodyPr/>
          <a:lstStyle/>
          <a:p>
            <a:r>
              <a:rPr lang="en-US" dirty="0" smtClean="0"/>
              <a:t>CNS changes</a:t>
            </a:r>
            <a:endParaRPr lang="en-US" dirty="0"/>
          </a:p>
        </p:txBody>
      </p:sp>
      <p:sp>
        <p:nvSpPr>
          <p:cNvPr id="3" name="Content Placeholder 2"/>
          <p:cNvSpPr>
            <a:spLocks noGrp="1"/>
          </p:cNvSpPr>
          <p:nvPr>
            <p:ph idx="1"/>
          </p:nvPr>
        </p:nvSpPr>
        <p:spPr>
          <a:xfrm>
            <a:off x="152400" y="1524000"/>
            <a:ext cx="7125112" cy="4051437"/>
          </a:xfrm>
        </p:spPr>
        <p:txBody>
          <a:bodyPr>
            <a:normAutofit/>
          </a:bodyPr>
          <a:lstStyle/>
          <a:p>
            <a:r>
              <a:rPr lang="en-US" dirty="0" smtClean="0"/>
              <a:t>Spinal Cord</a:t>
            </a:r>
          </a:p>
          <a:p>
            <a:pPr lvl="1"/>
            <a:r>
              <a:rPr lang="en-US" dirty="0" smtClean="0"/>
              <a:t>Hyperexcitability</a:t>
            </a:r>
            <a:r>
              <a:rPr lang="en-US" dirty="0" smtClean="0"/>
              <a:t> after nerve damage and </a:t>
            </a:r>
            <a:r>
              <a:rPr lang="en-US" dirty="0" smtClean="0"/>
              <a:t>down- regulation </a:t>
            </a:r>
            <a:r>
              <a:rPr lang="en-US" dirty="0" smtClean="0"/>
              <a:t>of </a:t>
            </a:r>
            <a:r>
              <a:rPr lang="en-US" dirty="0" smtClean="0"/>
              <a:t>opioid </a:t>
            </a:r>
            <a:r>
              <a:rPr lang="en-US" dirty="0" smtClean="0"/>
              <a:t>receptors </a:t>
            </a:r>
            <a:r>
              <a:rPr lang="en-US" baseline="30000" dirty="0" smtClean="0"/>
              <a:t>10</a:t>
            </a:r>
          </a:p>
          <a:p>
            <a:pPr lvl="1"/>
            <a:r>
              <a:rPr lang="en-US" dirty="0" smtClean="0"/>
              <a:t>Nerve fibers that are usually unrelated to nociception may turn into transmitters of nociceptive information after amputation </a:t>
            </a:r>
            <a:r>
              <a:rPr lang="en-US" baseline="30000" dirty="0" smtClean="0"/>
              <a:t>10</a:t>
            </a:r>
          </a:p>
          <a:p>
            <a:r>
              <a:rPr lang="en-US" dirty="0" smtClean="0"/>
              <a:t>Brain</a:t>
            </a:r>
          </a:p>
          <a:p>
            <a:pPr lvl="1"/>
            <a:r>
              <a:rPr lang="en-US" dirty="0" smtClean="0"/>
              <a:t>Higher cortical excitability: with the incessant nociceptive input, the CNS becomes more sensitive to painful stimuli, consequently lowering the pain threshold level </a:t>
            </a:r>
            <a:r>
              <a:rPr lang="en-US" baseline="30000" dirty="0" smtClean="0"/>
              <a:t>5,10,11,12</a:t>
            </a:r>
          </a:p>
          <a:p>
            <a:pPr lvl="1"/>
            <a:r>
              <a:rPr lang="en-US" dirty="0" smtClean="0"/>
              <a:t>Cortical reorganization including somatosensory and motor cortices </a:t>
            </a:r>
          </a:p>
          <a:p>
            <a:pPr lvl="1"/>
            <a:endParaRPr lang="en-US" dirty="0"/>
          </a:p>
        </p:txBody>
      </p:sp>
      <p:pic>
        <p:nvPicPr>
          <p:cNvPr id="5126" name="Picture 6" descr="http://www.macalester.edu/academics/psychology/whathap/ubnrp/phantom/brainpi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550" y="3066197"/>
            <a:ext cx="2231390" cy="24014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1914D21-3332-4385-A735-7678D5DC432F}" type="slidenum">
              <a:rPr lang="en-US" smtClean="0"/>
              <a:t>10</a:t>
            </a:fld>
            <a:endParaRPr lang="en-US" dirty="0"/>
          </a:p>
        </p:txBody>
      </p:sp>
      <p:sp>
        <p:nvSpPr>
          <p:cNvPr id="6" name="TextBox 5"/>
          <p:cNvSpPr txBox="1"/>
          <p:nvPr/>
        </p:nvSpPr>
        <p:spPr>
          <a:xfrm>
            <a:off x="2133600" y="6096000"/>
            <a:ext cx="4495800" cy="369332"/>
          </a:xfrm>
          <a:prstGeom prst="rect">
            <a:avLst/>
          </a:prstGeom>
          <a:noFill/>
        </p:spPr>
        <p:txBody>
          <a:bodyPr wrap="square" rtlCol="0">
            <a:spAutoFit/>
          </a:bodyPr>
          <a:lstStyle/>
          <a:p>
            <a:r>
              <a:rPr lang="en-US" dirty="0" smtClean="0">
                <a:hlinkClick r:id="rId4" action="ppaction://hlinksldjump"/>
              </a:rPr>
              <a:t>Click here for additional notes</a:t>
            </a:r>
            <a:endParaRPr lang="en-US" dirty="0"/>
          </a:p>
        </p:txBody>
      </p:sp>
    </p:spTree>
    <p:extLst>
      <p:ext uri="{BB962C8B-B14F-4D97-AF65-F5344CB8AC3E}">
        <p14:creationId xmlns:p14="http://schemas.microsoft.com/office/powerpoint/2010/main" val="341591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25113" cy="924475"/>
          </a:xfrm>
        </p:spPr>
        <p:txBody>
          <a:bodyPr/>
          <a:lstStyle/>
          <a:p>
            <a:r>
              <a:rPr lang="en-US" dirty="0" smtClean="0"/>
              <a:t>Contributing factors: musculoskeletal system</a:t>
            </a:r>
            <a:endParaRPr lang="en-US" dirty="0"/>
          </a:p>
        </p:txBody>
      </p:sp>
      <p:sp>
        <p:nvSpPr>
          <p:cNvPr id="3" name="Content Placeholder 2"/>
          <p:cNvSpPr>
            <a:spLocks noGrp="1"/>
          </p:cNvSpPr>
          <p:nvPr>
            <p:ph idx="1"/>
          </p:nvPr>
        </p:nvSpPr>
        <p:spPr>
          <a:xfrm>
            <a:off x="228600" y="1524000"/>
            <a:ext cx="6781800" cy="4051437"/>
          </a:xfrm>
        </p:spPr>
        <p:txBody>
          <a:bodyPr/>
          <a:lstStyle/>
          <a:p>
            <a:r>
              <a:rPr lang="en-US" dirty="0" smtClean="0"/>
              <a:t>Changes in the anatomy secondary to amputations can lead to pain in different areas of the body</a:t>
            </a:r>
          </a:p>
          <a:p>
            <a:pPr lvl="1"/>
            <a:r>
              <a:rPr lang="en-US" dirty="0" smtClean="0"/>
              <a:t>Individuals with amputated limbs often use compensatory postures and movements outside of the normal design limits</a:t>
            </a:r>
            <a:r>
              <a:rPr lang="en-US" baseline="30000" dirty="0" smtClean="0"/>
              <a:t>12</a:t>
            </a:r>
            <a:endParaRPr lang="en-US" dirty="0" smtClean="0"/>
          </a:p>
          <a:p>
            <a:pPr lvl="1"/>
            <a:r>
              <a:rPr lang="en-US" dirty="0" smtClean="0"/>
              <a:t>Overuse pain syndromes lead to compensatory musculoskeletal use, causing strain, injury, inflammation, and further pain</a:t>
            </a:r>
            <a:r>
              <a:rPr lang="en-US" baseline="30000" dirty="0" smtClean="0"/>
              <a:t>12</a:t>
            </a:r>
            <a:endParaRPr lang="en-US" dirty="0" smtClean="0"/>
          </a:p>
          <a:p>
            <a:r>
              <a:rPr lang="en-US" dirty="0" smtClean="0"/>
              <a:t>Residual limb pain</a:t>
            </a:r>
          </a:p>
          <a:p>
            <a:pPr lvl="1"/>
            <a:r>
              <a:rPr lang="en-US" dirty="0" smtClean="0"/>
              <a:t>Improper positioning, contractures (tissue shortening) and wounds can all lead to pain in the residual </a:t>
            </a:r>
            <a:r>
              <a:rPr lang="en-US" dirty="0" smtClean="0"/>
              <a:t>limb, </a:t>
            </a:r>
            <a:r>
              <a:rPr lang="en-US" dirty="0" smtClean="0"/>
              <a:t>which can further amplify PLP</a:t>
            </a:r>
          </a:p>
          <a:p>
            <a:pPr marL="457200" lvl="1" indent="0">
              <a:buNone/>
            </a:pPr>
            <a:endParaRPr lang="en-US" dirty="0"/>
          </a:p>
        </p:txBody>
      </p:sp>
      <p:pic>
        <p:nvPicPr>
          <p:cNvPr id="6146" name="Picture 2" descr="http://t1.gstatic.com/images?q=tbn:ANd9GcSKnYJj2NzM5B4MkBm6ZOOwN1CIzGf5m3NL1FNvrA-uFM1P8gA8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182" y="1981200"/>
            <a:ext cx="2332224" cy="2819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1914D21-3332-4385-A735-7678D5DC432F}" type="slidenum">
              <a:rPr lang="en-US" smtClean="0"/>
              <a:t>11</a:t>
            </a:fld>
            <a:endParaRPr lang="en-US" dirty="0"/>
          </a:p>
        </p:txBody>
      </p:sp>
      <p:sp>
        <p:nvSpPr>
          <p:cNvPr id="6" name="TextBox 5"/>
          <p:cNvSpPr txBox="1"/>
          <p:nvPr/>
        </p:nvSpPr>
        <p:spPr>
          <a:xfrm>
            <a:off x="2133600" y="6096000"/>
            <a:ext cx="4495800" cy="369332"/>
          </a:xfrm>
          <a:prstGeom prst="rect">
            <a:avLst/>
          </a:prstGeom>
          <a:noFill/>
        </p:spPr>
        <p:txBody>
          <a:bodyPr wrap="square" rtlCol="0">
            <a:spAutoFit/>
          </a:bodyPr>
          <a:lstStyle/>
          <a:p>
            <a:r>
              <a:rPr lang="en-US" dirty="0" smtClean="0">
                <a:hlinkClick r:id="rId4" action="ppaction://hlinksldjump"/>
              </a:rPr>
              <a:t>Click here for additional notes</a:t>
            </a:r>
            <a:endParaRPr lang="en-US" dirty="0"/>
          </a:p>
        </p:txBody>
      </p:sp>
    </p:spTree>
    <p:extLst>
      <p:ext uri="{BB962C8B-B14F-4D97-AF65-F5344CB8AC3E}">
        <p14:creationId xmlns:p14="http://schemas.microsoft.com/office/powerpoint/2010/main" val="2914930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factors: pain memory</a:t>
            </a:r>
            <a:endParaRPr lang="en-US" dirty="0"/>
          </a:p>
        </p:txBody>
      </p:sp>
      <p:sp>
        <p:nvSpPr>
          <p:cNvPr id="3" name="Content Placeholder 2"/>
          <p:cNvSpPr>
            <a:spLocks noGrp="1"/>
          </p:cNvSpPr>
          <p:nvPr>
            <p:ph idx="1"/>
          </p:nvPr>
        </p:nvSpPr>
        <p:spPr/>
        <p:txBody>
          <a:bodyPr/>
          <a:lstStyle/>
          <a:p>
            <a:pPr indent="-285750"/>
            <a:r>
              <a:rPr lang="en-US" dirty="0" smtClean="0"/>
              <a:t>Pain memories are characterized by the qualities of pain </a:t>
            </a:r>
            <a:r>
              <a:rPr lang="en-US" dirty="0" smtClean="0"/>
              <a:t>experiences </a:t>
            </a:r>
            <a:r>
              <a:rPr lang="en-US" dirty="0" smtClean="0"/>
              <a:t>in the intact limb prior to amputation. Often explained that in some individuals, PLP closely resembles pain experienced in the limb prior to amputation.</a:t>
            </a:r>
            <a:r>
              <a:rPr lang="en-US" baseline="30000" dirty="0" smtClean="0"/>
              <a:t>13</a:t>
            </a:r>
            <a:endParaRPr lang="en-US" dirty="0" smtClean="0"/>
          </a:p>
          <a:p>
            <a:pPr indent="-285750"/>
            <a:r>
              <a:rPr lang="en-US" dirty="0" smtClean="0"/>
              <a:t>Research </a:t>
            </a:r>
            <a:r>
              <a:rPr lang="en-US" dirty="0"/>
              <a:t>suggests that chronic pain before the amputation is a much more important predictor of later phantom limb pain than acute pain at the time of the amputation.</a:t>
            </a:r>
            <a:r>
              <a:rPr lang="en-US" baseline="30000" dirty="0"/>
              <a:t>11</a:t>
            </a:r>
            <a:r>
              <a:rPr lang="en-US" dirty="0"/>
              <a:t> </a:t>
            </a:r>
          </a:p>
          <a:p>
            <a:r>
              <a:rPr lang="en-US" dirty="0" smtClean="0"/>
              <a:t>Pre-amputation </a:t>
            </a:r>
            <a:r>
              <a:rPr lang="en-US" dirty="0"/>
              <a:t>pain can also lead to alterations in the cortices that would later be manifested by input from neighboring sites</a:t>
            </a:r>
            <a:r>
              <a:rPr lang="en-US" baseline="30000" dirty="0"/>
              <a:t>11</a:t>
            </a:r>
          </a:p>
          <a:p>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12</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3292550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dirty="0" smtClean="0"/>
              <a:t>Psychosocial factors</a:t>
            </a:r>
            <a:endParaRPr lang="en-US" dirty="0"/>
          </a:p>
        </p:txBody>
      </p:sp>
      <p:sp>
        <p:nvSpPr>
          <p:cNvPr id="3" name="Content Placeholder 2"/>
          <p:cNvSpPr>
            <a:spLocks noGrp="1"/>
          </p:cNvSpPr>
          <p:nvPr>
            <p:ph idx="1"/>
          </p:nvPr>
        </p:nvSpPr>
        <p:spPr>
          <a:xfrm>
            <a:off x="990600" y="1371600"/>
            <a:ext cx="7125112" cy="4051437"/>
          </a:xfrm>
        </p:spPr>
        <p:txBody>
          <a:bodyPr>
            <a:normAutofit fontScale="92500"/>
          </a:bodyPr>
          <a:lstStyle/>
          <a:p>
            <a:r>
              <a:rPr lang="en-US" dirty="0" smtClean="0"/>
              <a:t>There are psychosocial aspects to chronic pain; these factors impact pain and a person’s response to that pain.</a:t>
            </a:r>
            <a:r>
              <a:rPr lang="en-US" baseline="30000" dirty="0" smtClean="0"/>
              <a:t>2</a:t>
            </a:r>
            <a:r>
              <a:rPr lang="en-US" dirty="0" smtClean="0"/>
              <a:t> </a:t>
            </a:r>
          </a:p>
          <a:p>
            <a:r>
              <a:rPr lang="en-US" dirty="0" smtClean="0"/>
              <a:t>Personality types have a potential effect on PLP</a:t>
            </a:r>
          </a:p>
          <a:p>
            <a:pPr lvl="1"/>
            <a:r>
              <a:rPr lang="en-US" dirty="0" smtClean="0"/>
              <a:t>For example, </a:t>
            </a:r>
            <a:r>
              <a:rPr lang="en-US" dirty="0" smtClean="0"/>
              <a:t>Parkes</a:t>
            </a:r>
            <a:r>
              <a:rPr lang="en-US" dirty="0" smtClean="0"/>
              <a:t> et al found that those who are considered “compulsive self-reliance” exhibit persistent phantom limb pain because they find it difficult to deal with the inevitable changes related to amputation</a:t>
            </a:r>
            <a:r>
              <a:rPr lang="en-US" baseline="30000" dirty="0" smtClean="0"/>
              <a:t> 13</a:t>
            </a:r>
          </a:p>
          <a:p>
            <a:pPr lvl="1"/>
            <a:r>
              <a:rPr lang="en-US" dirty="0" smtClean="0"/>
              <a:t>There are also those who fall into the category of ‘denier’- these individuals attempt to perform all activities as well as they did prior to their amputation. These individuals also tend to have poor coping skills</a:t>
            </a:r>
            <a:r>
              <a:rPr lang="en-US" baseline="30000" dirty="0" smtClean="0"/>
              <a:t>2,13</a:t>
            </a:r>
            <a:endParaRPr lang="en-US" dirty="0" smtClean="0"/>
          </a:p>
          <a:p>
            <a:r>
              <a:rPr lang="en-US" dirty="0" smtClean="0"/>
              <a:t>Catastrophizing</a:t>
            </a:r>
            <a:r>
              <a:rPr lang="en-US" dirty="0" smtClean="0"/>
              <a:t>: use of excessive and unrealistic negative self-statements when in pain. Research demonstrate that those who </a:t>
            </a:r>
            <a:r>
              <a:rPr lang="en-US" dirty="0" smtClean="0"/>
              <a:t>catastrophize</a:t>
            </a:r>
            <a:r>
              <a:rPr lang="en-US" dirty="0" smtClean="0"/>
              <a:t> have poorer outcomes.</a:t>
            </a:r>
            <a:r>
              <a:rPr lang="en-US" baseline="30000" dirty="0" smtClean="0"/>
              <a:t>2</a:t>
            </a:r>
            <a:endParaRPr lang="en-US" dirty="0" smtClean="0"/>
          </a:p>
        </p:txBody>
      </p:sp>
      <p:sp>
        <p:nvSpPr>
          <p:cNvPr id="4" name="Slide Number Placeholder 3"/>
          <p:cNvSpPr>
            <a:spLocks noGrp="1"/>
          </p:cNvSpPr>
          <p:nvPr>
            <p:ph type="sldNum" sz="quarter" idx="12"/>
          </p:nvPr>
        </p:nvSpPr>
        <p:spPr/>
        <p:txBody>
          <a:bodyPr/>
          <a:lstStyle/>
          <a:p>
            <a:fld id="{91914D21-3332-4385-A735-7678D5DC432F}" type="slidenum">
              <a:rPr lang="en-US" smtClean="0"/>
              <a:t>13</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643420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factors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Depression: amputation-related disability itself can be associated with depression for some patients. Persons with PLP may be at greater risk for depression than those without </a:t>
            </a:r>
            <a:r>
              <a:rPr lang="en-US" dirty="0" smtClean="0"/>
              <a:t>PLP</a:t>
            </a:r>
            <a:r>
              <a:rPr lang="en-US" baseline="30000" dirty="0" smtClean="0"/>
              <a:t>2</a:t>
            </a:r>
            <a:endParaRPr lang="en-US" dirty="0"/>
          </a:p>
          <a:p>
            <a:r>
              <a:rPr lang="en-US" dirty="0"/>
              <a:t>Social </a:t>
            </a:r>
            <a:r>
              <a:rPr lang="en-US" dirty="0" smtClean="0"/>
              <a:t>support: research suggests that higher ratings of perceived social support are associated with lower levels of pain and depressed mood</a:t>
            </a:r>
            <a:r>
              <a:rPr lang="en-US" baseline="30000" dirty="0" smtClean="0"/>
              <a:t>2</a:t>
            </a:r>
            <a:endParaRPr lang="en-US" dirty="0"/>
          </a:p>
          <a:p>
            <a:r>
              <a:rPr lang="en-US" dirty="0" smtClean="0"/>
              <a:t>Perceived control: the feeling that </a:t>
            </a:r>
            <a:r>
              <a:rPr lang="en-US" dirty="0" smtClean="0"/>
              <a:t>an individual can influence his/her pain. The </a:t>
            </a:r>
            <a:r>
              <a:rPr lang="en-US" dirty="0" smtClean="0"/>
              <a:t>perceived </a:t>
            </a:r>
            <a:r>
              <a:rPr lang="en-US" dirty="0"/>
              <a:t>control over pain predicts how an individual will adjust to his/her </a:t>
            </a:r>
            <a:r>
              <a:rPr lang="en-US" dirty="0" smtClean="0"/>
              <a:t>pain</a:t>
            </a:r>
            <a:r>
              <a:rPr lang="en-US" baseline="30000" dirty="0" smtClean="0"/>
              <a:t>2</a:t>
            </a:r>
            <a:endParaRPr lang="en-US" dirty="0"/>
          </a:p>
          <a:p>
            <a:r>
              <a:rPr lang="en-US" dirty="0" smtClean="0"/>
              <a:t>Ownership and Agency: an individual’s perception that a specific body part belongs to him/her and the feeling that the individual is able to initiate movement of that body part. These concepts are often impaired in cases of limb loss and the disruption of these feelings can further lead to chronic pain</a:t>
            </a:r>
            <a:r>
              <a:rPr lang="en-US" baseline="30000" dirty="0" smtClean="0"/>
              <a:t>10</a:t>
            </a: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14</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3281652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no specific outcome measures for phantom limb pain however several generic pain scales have been validated to use with this patient population:</a:t>
            </a:r>
          </a:p>
          <a:p>
            <a:pPr lvl="1"/>
            <a:r>
              <a:rPr lang="en-US" dirty="0" smtClean="0"/>
              <a:t>Visual Analog Scale</a:t>
            </a:r>
          </a:p>
          <a:p>
            <a:pPr lvl="1"/>
            <a:r>
              <a:rPr lang="en-US" dirty="0" smtClean="0"/>
              <a:t>McGill Pain Questionnaire</a:t>
            </a:r>
          </a:p>
          <a:p>
            <a:pPr lvl="1"/>
            <a:r>
              <a:rPr lang="en-US" dirty="0" smtClean="0"/>
              <a:t>Numeric Rating Scale</a:t>
            </a:r>
          </a:p>
          <a:p>
            <a:pPr lvl="1"/>
            <a:r>
              <a:rPr lang="en-US" dirty="0" smtClean="0"/>
              <a:t>Chronic Pain Grade Questionnaire</a:t>
            </a:r>
          </a:p>
          <a:p>
            <a:pPr lvl="1"/>
            <a:r>
              <a:rPr lang="en-US" dirty="0" smtClean="0"/>
              <a:t>Cambridge Phantom limb profile</a:t>
            </a:r>
          </a:p>
          <a:p>
            <a:r>
              <a:rPr lang="en-US" dirty="0" smtClean="0"/>
              <a:t>It is also important to include outcome measures that assess psychosocial factors that potentially contribute to PLP:</a:t>
            </a:r>
          </a:p>
          <a:p>
            <a:pPr lvl="1"/>
            <a:r>
              <a:rPr lang="en-US" dirty="0" smtClean="0"/>
              <a:t>Impact of Event Scale</a:t>
            </a:r>
          </a:p>
          <a:p>
            <a:pPr lvl="1"/>
            <a:r>
              <a:rPr lang="en-US" dirty="0" smtClean="0"/>
              <a:t>Back Depression Inventory</a:t>
            </a:r>
          </a:p>
          <a:p>
            <a:pPr lvl="1"/>
            <a:r>
              <a:rPr lang="en-US" dirty="0" smtClean="0"/>
              <a:t>Coping Strategies Questionnaire</a:t>
            </a:r>
          </a:p>
          <a:p>
            <a:pPr lvl="1"/>
            <a:r>
              <a:rPr lang="en-US" dirty="0" smtClean="0"/>
              <a:t>SF-36</a:t>
            </a:r>
          </a:p>
        </p:txBody>
      </p:sp>
      <p:sp>
        <p:nvSpPr>
          <p:cNvPr id="4" name="Slide Number Placeholder 3"/>
          <p:cNvSpPr>
            <a:spLocks noGrp="1"/>
          </p:cNvSpPr>
          <p:nvPr>
            <p:ph type="sldNum" sz="quarter" idx="12"/>
          </p:nvPr>
        </p:nvSpPr>
        <p:spPr/>
        <p:txBody>
          <a:bodyPr/>
          <a:lstStyle/>
          <a:p>
            <a:fld id="{91914D21-3332-4385-A735-7678D5DC432F}" type="slidenum">
              <a:rPr lang="en-US" smtClean="0"/>
              <a:t>15</a:t>
            </a:fld>
            <a:endParaRPr lang="en-US" dirty="0"/>
          </a:p>
        </p:txBody>
      </p:sp>
    </p:spTree>
    <p:extLst>
      <p:ext uri="{BB962C8B-B14F-4D97-AF65-F5344CB8AC3E}">
        <p14:creationId xmlns:p14="http://schemas.microsoft.com/office/powerpoint/2010/main" val="363411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125113" cy="924475"/>
          </a:xfrm>
        </p:spPr>
        <p:txBody>
          <a:bodyPr/>
          <a:lstStyle/>
          <a:p>
            <a:r>
              <a:rPr lang="en-US" dirty="0" smtClean="0"/>
              <a:t>Treatments of PLP</a:t>
            </a:r>
            <a:endParaRPr lang="en-US" dirty="0"/>
          </a:p>
        </p:txBody>
      </p:sp>
      <p:sp>
        <p:nvSpPr>
          <p:cNvPr id="3" name="Content Placeholder 2"/>
          <p:cNvSpPr>
            <a:spLocks noGrp="1"/>
          </p:cNvSpPr>
          <p:nvPr>
            <p:ph idx="1"/>
          </p:nvPr>
        </p:nvSpPr>
        <p:spPr>
          <a:xfrm>
            <a:off x="228600" y="1676400"/>
            <a:ext cx="7125112" cy="4051437"/>
          </a:xfrm>
        </p:spPr>
        <p:txBody>
          <a:bodyPr>
            <a:normAutofit/>
          </a:bodyPr>
          <a:lstStyle/>
          <a:p>
            <a:endParaRPr lang="en-US" dirty="0" smtClean="0"/>
          </a:p>
          <a:p>
            <a:r>
              <a:rPr lang="en-US" dirty="0" smtClean="0"/>
              <a:t>Medical Management</a:t>
            </a:r>
          </a:p>
          <a:p>
            <a:r>
              <a:rPr lang="en-US" dirty="0" smtClean="0"/>
              <a:t>Sensory Discrimination/Desensitization</a:t>
            </a:r>
          </a:p>
          <a:p>
            <a:r>
              <a:rPr lang="en-US" dirty="0" smtClean="0"/>
              <a:t>Exercises: phantom exercises, mirror therapy, </a:t>
            </a:r>
          </a:p>
          <a:p>
            <a:pPr marL="0" indent="0">
              <a:buNone/>
            </a:pPr>
            <a:r>
              <a:rPr lang="en-US" dirty="0"/>
              <a:t> </a:t>
            </a:r>
            <a:r>
              <a:rPr lang="en-US" dirty="0" smtClean="0"/>
              <a:t>   virtual reality therapy, and mental imagery </a:t>
            </a:r>
          </a:p>
          <a:p>
            <a:r>
              <a:rPr lang="en-US" dirty="0" smtClean="0"/>
              <a:t>Behavioral </a:t>
            </a:r>
            <a:r>
              <a:rPr lang="en-US" dirty="0"/>
              <a:t>I</a:t>
            </a:r>
            <a:r>
              <a:rPr lang="en-US" dirty="0" smtClean="0"/>
              <a:t>nterventions</a:t>
            </a:r>
            <a:endParaRPr lang="en-US" dirty="0" smtClean="0"/>
          </a:p>
          <a:p>
            <a:r>
              <a:rPr lang="en-US" dirty="0" smtClean="0"/>
              <a:t>Myoelectric Prosthesis</a:t>
            </a:r>
          </a:p>
          <a:p>
            <a:r>
              <a:rPr lang="en-US" dirty="0" smtClean="0"/>
              <a:t>Modalities: TENS, Massage, Biofeedback</a:t>
            </a:r>
          </a:p>
          <a:p>
            <a:endParaRPr lang="en-US" dirty="0"/>
          </a:p>
          <a:p>
            <a:endParaRPr lang="en-US" dirty="0" smtClean="0"/>
          </a:p>
          <a:p>
            <a:endParaRPr lang="en-US" dirty="0"/>
          </a:p>
          <a:p>
            <a:pPr marL="0" indent="0">
              <a:buNone/>
            </a:pP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90600"/>
            <a:ext cx="265562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1914D21-3332-4385-A735-7678D5DC432F}" type="slidenum">
              <a:rPr lang="en-US" smtClean="0"/>
              <a:t>16</a:t>
            </a:fld>
            <a:endParaRPr lang="en-US" dirty="0"/>
          </a:p>
        </p:txBody>
      </p:sp>
    </p:spTree>
    <p:extLst>
      <p:ext uri="{BB962C8B-B14F-4D97-AF65-F5344CB8AC3E}">
        <p14:creationId xmlns:p14="http://schemas.microsoft.com/office/powerpoint/2010/main" val="274326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dirty="0" smtClean="0"/>
              <a:t>Medical Management</a:t>
            </a:r>
            <a:endParaRPr lang="en-US" dirty="0"/>
          </a:p>
        </p:txBody>
      </p:sp>
      <p:sp>
        <p:nvSpPr>
          <p:cNvPr id="3" name="Content Placeholder 2"/>
          <p:cNvSpPr>
            <a:spLocks noGrp="1"/>
          </p:cNvSpPr>
          <p:nvPr>
            <p:ph idx="1"/>
          </p:nvPr>
        </p:nvSpPr>
        <p:spPr>
          <a:xfrm>
            <a:off x="990600" y="2971800"/>
            <a:ext cx="7125112" cy="4051437"/>
          </a:xfrm>
        </p:spPr>
        <p:txBody>
          <a:bodyPr/>
          <a:lstStyle/>
          <a:p>
            <a:r>
              <a:rPr lang="en-US" dirty="0" smtClean="0"/>
              <a:t>Epidural Anesthesia: widely accepted for severe postoperative pain. </a:t>
            </a:r>
            <a:r>
              <a:rPr lang="en-US" dirty="0" smtClean="0"/>
              <a:t>However, </a:t>
            </a:r>
            <a:r>
              <a:rPr lang="en-US" dirty="0" smtClean="0"/>
              <a:t>there is insufficient evidence to support the effect of preoperative epidural pain relief on PLP</a:t>
            </a:r>
            <a:r>
              <a:rPr lang="en-US" baseline="30000" dirty="0" smtClean="0"/>
              <a:t>4</a:t>
            </a:r>
            <a:endParaRPr lang="en-US" dirty="0" smtClean="0"/>
          </a:p>
          <a:p>
            <a:r>
              <a:rPr lang="en-US" dirty="0" smtClean="0"/>
              <a:t>Regional nerve blocks: no evidence of success of this intervention on neither acute nor chronic PLP</a:t>
            </a:r>
            <a:r>
              <a:rPr lang="en-US" baseline="30000" dirty="0" smtClean="0"/>
              <a:t>4</a:t>
            </a:r>
            <a:endParaRPr lang="en-US" dirty="0" smtClean="0"/>
          </a:p>
          <a:p>
            <a:r>
              <a:rPr lang="en-US" dirty="0" smtClean="0"/>
              <a:t>Pharmacological agents: opiates, NSAIDs, NMDA blockers, sodium channel blockers,  antidepressants, and anti-</a:t>
            </a:r>
            <a:r>
              <a:rPr lang="en-US" dirty="0" smtClean="0"/>
              <a:t>convulsants</a:t>
            </a:r>
            <a:endParaRPr lang="en-US" dirty="0" smtClean="0"/>
          </a:p>
          <a:p>
            <a:pPr marL="0" indent="0">
              <a:buNone/>
            </a:pPr>
            <a:endParaRPr lang="en-US" dirty="0" smtClean="0"/>
          </a:p>
        </p:txBody>
      </p:sp>
      <p:pic>
        <p:nvPicPr>
          <p:cNvPr id="14338" name="Picture 2" descr="http://onlinemedicinetips.com/images/Conventional-Medicine-Vs-Alternative-Medic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14675" y="542925"/>
            <a:ext cx="200025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1914D21-3332-4385-A735-7678D5DC432F}" type="slidenum">
              <a:rPr lang="en-US" smtClean="0"/>
              <a:t>17</a:t>
            </a:fld>
            <a:endParaRPr lang="en-US" dirty="0"/>
          </a:p>
        </p:txBody>
      </p:sp>
      <p:sp>
        <p:nvSpPr>
          <p:cNvPr id="6" name="TextBox 5"/>
          <p:cNvSpPr txBox="1"/>
          <p:nvPr/>
        </p:nvSpPr>
        <p:spPr>
          <a:xfrm>
            <a:off x="2133600" y="6280666"/>
            <a:ext cx="4495800" cy="369332"/>
          </a:xfrm>
          <a:prstGeom prst="rect">
            <a:avLst/>
          </a:prstGeom>
          <a:noFill/>
        </p:spPr>
        <p:txBody>
          <a:bodyPr wrap="square" rtlCol="0">
            <a:spAutoFit/>
          </a:bodyPr>
          <a:lstStyle/>
          <a:p>
            <a:r>
              <a:rPr lang="en-US" dirty="0" smtClean="0">
                <a:hlinkClick r:id="rId4" action="ppaction://hlinksldjump"/>
              </a:rPr>
              <a:t>Click here for additional notes</a:t>
            </a:r>
            <a:endParaRPr lang="en-US" dirty="0"/>
          </a:p>
        </p:txBody>
      </p:sp>
    </p:spTree>
    <p:extLst>
      <p:ext uri="{BB962C8B-B14F-4D97-AF65-F5344CB8AC3E}">
        <p14:creationId xmlns:p14="http://schemas.microsoft.com/office/powerpoint/2010/main" val="111652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discrimination</a:t>
            </a:r>
            <a:endParaRPr lang="en-US" dirty="0"/>
          </a:p>
        </p:txBody>
      </p:sp>
      <p:sp>
        <p:nvSpPr>
          <p:cNvPr id="3" name="Content Placeholder 2"/>
          <p:cNvSpPr>
            <a:spLocks noGrp="1"/>
          </p:cNvSpPr>
          <p:nvPr>
            <p:ph idx="1"/>
          </p:nvPr>
        </p:nvSpPr>
        <p:spPr/>
        <p:txBody>
          <a:bodyPr/>
          <a:lstStyle/>
          <a:p>
            <a:r>
              <a:rPr lang="en-US" dirty="0" smtClean="0"/>
              <a:t>Feedback on sensory discrimination of the residual limb has shown to have a positive effect on PLP. </a:t>
            </a:r>
          </a:p>
          <a:p>
            <a:pPr lvl="1"/>
            <a:r>
              <a:rPr lang="en-US" dirty="0" smtClean="0"/>
              <a:t>In a study by </a:t>
            </a:r>
            <a:r>
              <a:rPr lang="en-US" dirty="0" smtClean="0"/>
              <a:t>Foell</a:t>
            </a:r>
            <a:r>
              <a:rPr lang="en-US" dirty="0" smtClean="0"/>
              <a:t> and colleagues, patients with amputations were trained to discriminate the location or the frequency of electrical stimulation to the residual limbs (via electrodes) and received feedback on the correct responses. After 10 days of training, this experimental group demonstrated significantly better discrimination ability on the residual limb (compared to a medically treated control group). The experimental group also experienced more than 60% reduction of PLP and a significant reversal of cortical reorganization.</a:t>
            </a:r>
            <a:r>
              <a:rPr lang="en-US" baseline="30000" dirty="0" smtClean="0"/>
              <a:t>10,11</a:t>
            </a:r>
          </a:p>
          <a:p>
            <a:pPr lvl="1"/>
            <a:endParaRPr lang="en-US" baseline="30000" dirty="0"/>
          </a:p>
          <a:p>
            <a:pPr lvl="1"/>
            <a:endParaRPr lang="en-US" baseline="30000"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18</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3586199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25113" cy="924475"/>
          </a:xfrm>
        </p:spPr>
        <p:txBody>
          <a:bodyPr/>
          <a:lstStyle/>
          <a:p>
            <a:r>
              <a:rPr lang="en-US" dirty="0" smtClean="0"/>
              <a:t>Exercise</a:t>
            </a:r>
            <a:endParaRPr lang="en-US" dirty="0"/>
          </a:p>
        </p:txBody>
      </p:sp>
      <p:sp>
        <p:nvSpPr>
          <p:cNvPr id="3" name="Content Placeholder 2"/>
          <p:cNvSpPr>
            <a:spLocks noGrp="1"/>
          </p:cNvSpPr>
          <p:nvPr>
            <p:ph idx="1"/>
          </p:nvPr>
        </p:nvSpPr>
        <p:spPr>
          <a:xfrm>
            <a:off x="457200" y="1295400"/>
            <a:ext cx="7391400" cy="4876800"/>
          </a:xfrm>
        </p:spPr>
        <p:txBody>
          <a:bodyPr>
            <a:normAutofit/>
          </a:bodyPr>
          <a:lstStyle/>
          <a:p>
            <a:r>
              <a:rPr lang="en-US" dirty="0" smtClean="0"/>
              <a:t>Phantom Exercise: refers to movements of the perceived phantom limb. A study by </a:t>
            </a:r>
            <a:r>
              <a:rPr lang="en-US" dirty="0" smtClean="0"/>
              <a:t>Ulger</a:t>
            </a:r>
            <a:r>
              <a:rPr lang="en-US" dirty="0" smtClean="0"/>
              <a:t> et al demonstrates that the performance of exercises with the phantom limb appears to be effective in reducing phantom pain</a:t>
            </a:r>
            <a:r>
              <a:rPr lang="en-US" baseline="30000" dirty="0" smtClean="0"/>
              <a:t>14</a:t>
            </a:r>
          </a:p>
          <a:p>
            <a:r>
              <a:rPr lang="en-US" dirty="0" smtClean="0"/>
              <a:t>Mirror </a:t>
            </a:r>
            <a:r>
              <a:rPr lang="en-US" dirty="0" smtClean="0"/>
              <a:t>Therapy</a:t>
            </a:r>
            <a:r>
              <a:rPr lang="en-US" dirty="0" smtClean="0"/>
              <a:t>: a tool originally devised by </a:t>
            </a:r>
            <a:r>
              <a:rPr lang="en-US" dirty="0" smtClean="0"/>
              <a:t>Ramachandran</a:t>
            </a:r>
            <a:r>
              <a:rPr lang="en-US" dirty="0" smtClean="0"/>
              <a:t> and colleagues that allows an individual with amputation to view a reflection of an intact limb in the visual plane of the missing limb. </a:t>
            </a:r>
          </a:p>
          <a:p>
            <a:r>
              <a:rPr lang="en-US" dirty="0" smtClean="0"/>
              <a:t>Immersive Virtual Reality Therapy (IVR): provides an augmented experience to </a:t>
            </a:r>
            <a:r>
              <a:rPr lang="en-US" dirty="0" smtClean="0"/>
              <a:t>mirror </a:t>
            </a:r>
            <a:r>
              <a:rPr lang="en-US" dirty="0" smtClean="0"/>
              <a:t>therapy by allowing the patient to be submerged in a virtual world thus providing an enhanced illusion of the phantom limb movements based on the anatomical limb</a:t>
            </a:r>
          </a:p>
          <a:p>
            <a:r>
              <a:rPr lang="en-US" dirty="0" smtClean="0"/>
              <a:t>Mental Imagery: </a:t>
            </a:r>
            <a:r>
              <a:rPr lang="en-US" dirty="0"/>
              <a:t>the missing limb is </a:t>
            </a:r>
            <a:r>
              <a:rPr lang="en-US" dirty="0" smtClean="0"/>
              <a:t>visualized using </a:t>
            </a:r>
            <a:r>
              <a:rPr lang="en-US" dirty="0"/>
              <a:t>imagery of the limb and its movement </a:t>
            </a:r>
            <a:r>
              <a:rPr lang="en-US" dirty="0" smtClean="0"/>
              <a:t>rather than </a:t>
            </a:r>
            <a:r>
              <a:rPr lang="en-US" dirty="0"/>
              <a:t>mirrors or virtual reality environments</a:t>
            </a:r>
          </a:p>
        </p:txBody>
      </p:sp>
      <p:sp>
        <p:nvSpPr>
          <p:cNvPr id="4" name="Slide Number Placeholder 3"/>
          <p:cNvSpPr>
            <a:spLocks noGrp="1"/>
          </p:cNvSpPr>
          <p:nvPr>
            <p:ph type="sldNum" sz="quarter" idx="12"/>
          </p:nvPr>
        </p:nvSpPr>
        <p:spPr>
          <a:xfrm>
            <a:off x="304800" y="6100207"/>
            <a:ext cx="608287" cy="365125"/>
          </a:xfrm>
        </p:spPr>
        <p:txBody>
          <a:bodyPr/>
          <a:lstStyle/>
          <a:p>
            <a:fld id="{91914D21-3332-4385-A735-7678D5DC432F}" type="slidenum">
              <a:rPr lang="en-US" smtClean="0"/>
              <a:t>19</a:t>
            </a:fld>
            <a:endParaRPr lang="en-US" dirty="0"/>
          </a:p>
        </p:txBody>
      </p:sp>
      <p:sp>
        <p:nvSpPr>
          <p:cNvPr id="5" name="TextBox 4"/>
          <p:cNvSpPr txBox="1"/>
          <p:nvPr/>
        </p:nvSpPr>
        <p:spPr>
          <a:xfrm>
            <a:off x="2133600" y="6280666"/>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408859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pPr lvl="0"/>
            <a:r>
              <a:rPr lang="en-US" b="1" i="1" dirty="0" smtClean="0"/>
              <a:t>The student will understand the phantom limb phenomenon</a:t>
            </a:r>
          </a:p>
          <a:p>
            <a:r>
              <a:rPr lang="en-US" b="1" i="1" dirty="0"/>
              <a:t>The </a:t>
            </a:r>
            <a:r>
              <a:rPr lang="en-US" b="1" i="1" dirty="0" smtClean="0"/>
              <a:t>student </a:t>
            </a:r>
            <a:r>
              <a:rPr lang="en-US" b="1" i="1" dirty="0"/>
              <a:t>will understand </a:t>
            </a:r>
            <a:r>
              <a:rPr lang="en-US" b="1" i="1" dirty="0" smtClean="0"/>
              <a:t>physiological changes associated with phantom limb pain (PLP) and factors </a:t>
            </a:r>
            <a:r>
              <a:rPr lang="en-US" b="1" i="1" dirty="0"/>
              <a:t>that contribute to PLP</a:t>
            </a:r>
            <a:endParaRPr lang="en-US" dirty="0"/>
          </a:p>
          <a:p>
            <a:pPr lvl="0"/>
            <a:r>
              <a:rPr lang="en-US" b="1" i="1" dirty="0" smtClean="0"/>
              <a:t>The student </a:t>
            </a:r>
            <a:r>
              <a:rPr lang="en-US" b="1" i="1" dirty="0"/>
              <a:t>will </a:t>
            </a:r>
            <a:r>
              <a:rPr lang="en-US" b="1" i="1" dirty="0" smtClean="0"/>
              <a:t>identify outcome </a:t>
            </a:r>
            <a:r>
              <a:rPr lang="en-US" b="1" i="1" dirty="0"/>
              <a:t>measures available for patients </a:t>
            </a:r>
            <a:r>
              <a:rPr lang="en-US" b="1" i="1" dirty="0" smtClean="0"/>
              <a:t>with phantom limb pain</a:t>
            </a:r>
            <a:endParaRPr lang="en-US" dirty="0"/>
          </a:p>
          <a:p>
            <a:pPr lvl="0"/>
            <a:r>
              <a:rPr lang="en-US" b="1" i="1" dirty="0" smtClean="0"/>
              <a:t>The student </a:t>
            </a:r>
            <a:r>
              <a:rPr lang="en-US" b="1" i="1" dirty="0"/>
              <a:t>will </a:t>
            </a:r>
            <a:r>
              <a:rPr lang="en-US" b="1" i="1" dirty="0" smtClean="0"/>
              <a:t>comprehend </a:t>
            </a:r>
            <a:r>
              <a:rPr lang="en-US" b="1" i="1" dirty="0"/>
              <a:t>treatment strategies for treating PLP </a:t>
            </a:r>
            <a:endParaRPr lang="en-US" b="1" i="1" dirty="0" smtClean="0"/>
          </a:p>
          <a:p>
            <a:pPr lvl="0"/>
            <a:r>
              <a:rPr lang="en-US" b="1" i="1" dirty="0" smtClean="0"/>
              <a:t>The student </a:t>
            </a:r>
            <a:r>
              <a:rPr lang="en-US" b="1" i="1" dirty="0"/>
              <a:t>will </a:t>
            </a:r>
            <a:r>
              <a:rPr lang="en-US" b="1" i="1" dirty="0" smtClean="0"/>
              <a:t>understand considerations for  </a:t>
            </a:r>
            <a:r>
              <a:rPr lang="en-US" b="1" i="1" dirty="0"/>
              <a:t>patient/family education regarding PLP</a:t>
            </a:r>
            <a:endParaRPr lang="en-US" dirty="0"/>
          </a:p>
          <a:p>
            <a:pPr marL="0" indent="0">
              <a:buNone/>
            </a:pPr>
            <a:endParaRPr lang="en-US" dirty="0"/>
          </a:p>
        </p:txBody>
      </p:sp>
      <p:sp>
        <p:nvSpPr>
          <p:cNvPr id="4" name="Slide Number Placeholder 3"/>
          <p:cNvSpPr>
            <a:spLocks noGrp="1"/>
          </p:cNvSpPr>
          <p:nvPr>
            <p:ph type="sldNum" sz="quarter" idx="12"/>
          </p:nvPr>
        </p:nvSpPr>
        <p:spPr>
          <a:xfrm>
            <a:off x="49924" y="6130240"/>
            <a:ext cx="608287" cy="365125"/>
          </a:xfrm>
        </p:spPr>
        <p:txBody>
          <a:bodyPr/>
          <a:lstStyle/>
          <a:p>
            <a:fld id="{91914D21-3332-4385-A735-7678D5DC432F}" type="slidenum">
              <a:rPr lang="en-US" smtClean="0"/>
              <a:t>2</a:t>
            </a:fld>
            <a:endParaRPr lang="en-US" dirty="0"/>
          </a:p>
        </p:txBody>
      </p:sp>
      <p:sp>
        <p:nvSpPr>
          <p:cNvPr id="5" name="TextBox 4"/>
          <p:cNvSpPr txBox="1"/>
          <p:nvPr/>
        </p:nvSpPr>
        <p:spPr>
          <a:xfrm>
            <a:off x="533400" y="6172200"/>
            <a:ext cx="8534400" cy="369332"/>
          </a:xfrm>
          <a:prstGeom prst="rect">
            <a:avLst/>
          </a:prstGeom>
          <a:noFill/>
        </p:spPr>
        <p:txBody>
          <a:bodyPr wrap="square" rtlCol="0">
            <a:spAutoFit/>
          </a:bodyPr>
          <a:lstStyle/>
          <a:p>
            <a:r>
              <a:rPr lang="en-US" dirty="0" smtClean="0"/>
              <a:t>Please click on the links on the bottom of the slides for additional notes</a:t>
            </a:r>
            <a:endParaRPr lang="en-US" dirty="0"/>
          </a:p>
        </p:txBody>
      </p:sp>
    </p:spTree>
    <p:extLst>
      <p:ext uri="{BB962C8B-B14F-4D97-AF65-F5344CB8AC3E}">
        <p14:creationId xmlns:p14="http://schemas.microsoft.com/office/powerpoint/2010/main" val="3751567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911" y="2209800"/>
            <a:ext cx="226351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7125113" cy="924475"/>
          </a:xfrm>
        </p:spPr>
        <p:txBody>
          <a:bodyPr/>
          <a:lstStyle/>
          <a:p>
            <a:r>
              <a:rPr lang="en-US" dirty="0" smtClean="0"/>
              <a:t>Mirror Therapy</a:t>
            </a:r>
            <a:endParaRPr lang="en-US" dirty="0"/>
          </a:p>
        </p:txBody>
      </p:sp>
      <p:sp>
        <p:nvSpPr>
          <p:cNvPr id="3" name="Content Placeholder 2"/>
          <p:cNvSpPr>
            <a:spLocks noGrp="1"/>
          </p:cNvSpPr>
          <p:nvPr>
            <p:ph idx="1"/>
          </p:nvPr>
        </p:nvSpPr>
        <p:spPr>
          <a:xfrm>
            <a:off x="152400" y="1143000"/>
            <a:ext cx="6858000" cy="5486400"/>
          </a:xfrm>
        </p:spPr>
        <p:txBody>
          <a:bodyPr>
            <a:normAutofit/>
          </a:bodyPr>
          <a:lstStyle/>
          <a:p>
            <a:r>
              <a:rPr lang="en-US" dirty="0" smtClean="0"/>
              <a:t>The intact limb is placed in front of the mirror while the amputated limb is placed behind the mirror. This positioning gives the patient the illusion of two intact limbs</a:t>
            </a:r>
          </a:p>
          <a:p>
            <a:r>
              <a:rPr lang="en-US" dirty="0" smtClean="0"/>
              <a:t>Mirror therapy “exploits the brain’s predilection for prioritizing visual feedback over somatosensory/proprioceptive feedback concerning limb position”</a:t>
            </a:r>
            <a:r>
              <a:rPr lang="en-US" baseline="30000" dirty="0" smtClean="0"/>
              <a:t>14</a:t>
            </a:r>
          </a:p>
          <a:p>
            <a:r>
              <a:rPr lang="en-US" dirty="0"/>
              <a:t>With mirror therapy, the visual feedback of the intact limb may </a:t>
            </a:r>
            <a:r>
              <a:rPr lang="en-US" dirty="0" smtClean="0"/>
              <a:t>lead to reversal of cortical reorganization</a:t>
            </a:r>
          </a:p>
          <a:p>
            <a:r>
              <a:rPr lang="en-US" dirty="0" smtClean="0"/>
              <a:t>Several studies have demonstrated the efficacy of </a:t>
            </a:r>
            <a:r>
              <a:rPr lang="en-US" dirty="0" smtClean="0"/>
              <a:t>mirror therapy </a:t>
            </a:r>
            <a:r>
              <a:rPr lang="en-US" dirty="0" smtClean="0"/>
              <a:t>on relieving PLP however with no evidence to support the benefits of mirror box therapy on cortical reorganization</a:t>
            </a:r>
            <a:r>
              <a:rPr lang="en-US" baseline="30000" dirty="0" smtClean="0"/>
              <a:t>10,15</a:t>
            </a:r>
            <a:r>
              <a:rPr lang="en-US" dirty="0" smtClean="0"/>
              <a:t> </a:t>
            </a:r>
          </a:p>
          <a:p>
            <a:pPr lvl="1"/>
            <a:r>
              <a:rPr lang="en-US" dirty="0" smtClean="0"/>
              <a:t>Many of these studies include movements of the phantom limb during mirror therapy which alone appears to have a positive impact of PLP.</a:t>
            </a:r>
            <a:endParaRPr lang="en-US" dirty="0"/>
          </a:p>
        </p:txBody>
      </p:sp>
      <p:sp>
        <p:nvSpPr>
          <p:cNvPr id="4" name="TextBox 3"/>
          <p:cNvSpPr txBox="1"/>
          <p:nvPr/>
        </p:nvSpPr>
        <p:spPr>
          <a:xfrm>
            <a:off x="7244147" y="4061936"/>
            <a:ext cx="1792224" cy="1477328"/>
          </a:xfrm>
          <a:prstGeom prst="rect">
            <a:avLst/>
          </a:prstGeom>
          <a:noFill/>
        </p:spPr>
        <p:txBody>
          <a:bodyPr wrap="square" rtlCol="0">
            <a:spAutoFit/>
          </a:bodyPr>
          <a:lstStyle/>
          <a:p>
            <a:r>
              <a:rPr lang="en-US" dirty="0" smtClean="0"/>
              <a:t>Video: </a:t>
            </a:r>
            <a:r>
              <a:rPr lang="en-US" dirty="0">
                <a:hlinkClick r:id="rId4"/>
              </a:rPr>
              <a:t>http://www.youtube.com/watch?v=YL_6OMPywnQ</a:t>
            </a:r>
            <a:endParaRPr lang="en-US" dirty="0"/>
          </a:p>
        </p:txBody>
      </p:sp>
      <p:sp>
        <p:nvSpPr>
          <p:cNvPr id="5" name="Slide Number Placeholder 4"/>
          <p:cNvSpPr>
            <a:spLocks noGrp="1"/>
          </p:cNvSpPr>
          <p:nvPr>
            <p:ph type="sldNum" sz="quarter" idx="12"/>
          </p:nvPr>
        </p:nvSpPr>
        <p:spPr>
          <a:xfrm>
            <a:off x="228600" y="6284873"/>
            <a:ext cx="608287" cy="365125"/>
          </a:xfrm>
        </p:spPr>
        <p:txBody>
          <a:bodyPr/>
          <a:lstStyle/>
          <a:p>
            <a:fld id="{91914D21-3332-4385-A735-7678D5DC432F}" type="slidenum">
              <a:rPr lang="en-US" smtClean="0"/>
              <a:t>20</a:t>
            </a:fld>
            <a:endParaRPr lang="en-US" dirty="0"/>
          </a:p>
        </p:txBody>
      </p:sp>
      <p:sp>
        <p:nvSpPr>
          <p:cNvPr id="7" name="TextBox 6"/>
          <p:cNvSpPr txBox="1"/>
          <p:nvPr/>
        </p:nvSpPr>
        <p:spPr>
          <a:xfrm>
            <a:off x="4800600" y="6280666"/>
            <a:ext cx="4495800" cy="369332"/>
          </a:xfrm>
          <a:prstGeom prst="rect">
            <a:avLst/>
          </a:prstGeom>
          <a:noFill/>
        </p:spPr>
        <p:txBody>
          <a:bodyPr wrap="square" rtlCol="0">
            <a:spAutoFit/>
          </a:bodyPr>
          <a:lstStyle/>
          <a:p>
            <a:r>
              <a:rPr lang="en-US" dirty="0" smtClean="0">
                <a:hlinkClick r:id="rId5" action="ppaction://hlinksldjump"/>
              </a:rPr>
              <a:t>Click here for additional notes</a:t>
            </a:r>
            <a:endParaRPr lang="en-US" dirty="0"/>
          </a:p>
        </p:txBody>
      </p:sp>
    </p:spTree>
    <p:extLst>
      <p:ext uri="{BB962C8B-B14F-4D97-AF65-F5344CB8AC3E}">
        <p14:creationId xmlns:p14="http://schemas.microsoft.com/office/powerpoint/2010/main" val="40313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Reality Therapy</a:t>
            </a:r>
            <a:endParaRPr lang="en-US" dirty="0"/>
          </a:p>
        </p:txBody>
      </p:sp>
      <p:sp>
        <p:nvSpPr>
          <p:cNvPr id="3" name="Content Placeholder 2"/>
          <p:cNvSpPr>
            <a:spLocks noGrp="1"/>
          </p:cNvSpPr>
          <p:nvPr>
            <p:ph idx="1"/>
          </p:nvPr>
        </p:nvSpPr>
        <p:spPr/>
        <p:txBody>
          <a:bodyPr/>
          <a:lstStyle/>
          <a:p>
            <a:r>
              <a:rPr lang="en-US" dirty="0" smtClean="0"/>
              <a:t>Virtual reality therapy </a:t>
            </a:r>
            <a:r>
              <a:rPr lang="en-US" dirty="0"/>
              <a:t>is based on a theory of enhancing the </a:t>
            </a:r>
            <a:r>
              <a:rPr lang="en-US" dirty="0" smtClean="0"/>
              <a:t>mirror </a:t>
            </a:r>
            <a:r>
              <a:rPr lang="en-US" dirty="0"/>
              <a:t>therapy and producing a greater therapeutic effect and although the evidence is limited, it appears to be a promising treatment method</a:t>
            </a:r>
            <a:endParaRPr lang="en-US" dirty="0" smtClean="0"/>
          </a:p>
          <a:p>
            <a:r>
              <a:rPr lang="en-US" dirty="0" smtClean="0"/>
              <a:t>Limited </a:t>
            </a:r>
            <a:r>
              <a:rPr lang="en-US" dirty="0"/>
              <a:t>evidence </a:t>
            </a:r>
            <a:r>
              <a:rPr lang="en-US" dirty="0" smtClean="0"/>
              <a:t>exists to </a:t>
            </a:r>
            <a:r>
              <a:rPr lang="en-US" dirty="0"/>
              <a:t>support the use of immersive virtual reality as a therapeutic intervention for treating phantom limb pain in patients with amputations. This area is still developing and more randomized control trials should be conducted to provide strong evidence for its efficacy in this </a:t>
            </a:r>
            <a:r>
              <a:rPr lang="en-US" dirty="0" smtClean="0"/>
              <a:t>population</a:t>
            </a:r>
          </a:p>
          <a:p>
            <a:pPr lvl="1"/>
            <a:r>
              <a:rPr lang="en-US" dirty="0" smtClean="0"/>
              <a:t>The research that is available indicates that virtual reality therapy is associated with decrease in PLP however the long-term effects are still being researched </a:t>
            </a:r>
            <a:r>
              <a:rPr lang="en-US" baseline="30000" dirty="0" smtClean="0"/>
              <a:t>19,20,21,22</a:t>
            </a:r>
            <a:endParaRPr lang="en-US" dirty="0"/>
          </a:p>
          <a:p>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21</a:t>
            </a:fld>
            <a:endParaRPr lang="en-US" dirty="0"/>
          </a:p>
        </p:txBody>
      </p:sp>
      <p:sp>
        <p:nvSpPr>
          <p:cNvPr id="5" name="TextBox 4"/>
          <p:cNvSpPr txBox="1"/>
          <p:nvPr/>
        </p:nvSpPr>
        <p:spPr>
          <a:xfrm>
            <a:off x="2133600" y="6280666"/>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214033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43" y="381000"/>
            <a:ext cx="7125113" cy="924475"/>
          </a:xfrm>
        </p:spPr>
        <p:txBody>
          <a:bodyPr/>
          <a:lstStyle/>
          <a:p>
            <a:r>
              <a:rPr lang="en-US" dirty="0" smtClean="0"/>
              <a:t>Virtual Reality Therapy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8210">
            <a:off x="390129" y="1359484"/>
            <a:ext cx="3663444" cy="285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7406">
            <a:off x="4420059" y="1785846"/>
            <a:ext cx="3888085" cy="273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7338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9700" y="6083652"/>
            <a:ext cx="6172200" cy="646331"/>
          </a:xfrm>
          <a:prstGeom prst="rect">
            <a:avLst/>
          </a:prstGeom>
          <a:noFill/>
        </p:spPr>
        <p:txBody>
          <a:bodyPr wrap="square" rtlCol="0">
            <a:spAutoFit/>
          </a:bodyPr>
          <a:lstStyle/>
          <a:p>
            <a:r>
              <a:rPr lang="en-US" dirty="0" smtClean="0"/>
              <a:t>Video: </a:t>
            </a:r>
            <a:r>
              <a:rPr lang="en-US" dirty="0">
                <a:hlinkClick r:id="rId5"/>
              </a:rPr>
              <a:t>http://www.youtube.com/watch?v=hlQZmNlPdHQ</a:t>
            </a:r>
            <a:endParaRPr lang="en-US" dirty="0"/>
          </a:p>
        </p:txBody>
      </p:sp>
      <p:sp>
        <p:nvSpPr>
          <p:cNvPr id="3" name="Slide Number Placeholder 2"/>
          <p:cNvSpPr>
            <a:spLocks noGrp="1"/>
          </p:cNvSpPr>
          <p:nvPr>
            <p:ph type="sldNum" sz="quarter" idx="12"/>
          </p:nvPr>
        </p:nvSpPr>
        <p:spPr/>
        <p:txBody>
          <a:bodyPr/>
          <a:lstStyle/>
          <a:p>
            <a:fld id="{91914D21-3332-4385-A735-7678D5DC432F}" type="slidenum">
              <a:rPr lang="en-US" smtClean="0"/>
              <a:t>22</a:t>
            </a:fld>
            <a:endParaRPr lang="en-US" dirty="0"/>
          </a:p>
        </p:txBody>
      </p:sp>
    </p:spTree>
    <p:extLst>
      <p:ext uri="{BB962C8B-B14F-4D97-AF65-F5344CB8AC3E}">
        <p14:creationId xmlns:p14="http://schemas.microsoft.com/office/powerpoint/2010/main" val="2776918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Imagery</a:t>
            </a:r>
            <a:endParaRPr lang="en-US" dirty="0"/>
          </a:p>
        </p:txBody>
      </p:sp>
      <p:sp>
        <p:nvSpPr>
          <p:cNvPr id="3" name="Content Placeholder 2"/>
          <p:cNvSpPr>
            <a:spLocks noGrp="1"/>
          </p:cNvSpPr>
          <p:nvPr>
            <p:ph idx="1"/>
          </p:nvPr>
        </p:nvSpPr>
        <p:spPr>
          <a:xfrm>
            <a:off x="990600" y="1066800"/>
            <a:ext cx="7125112" cy="3801398"/>
          </a:xfrm>
        </p:spPr>
        <p:txBody>
          <a:bodyPr/>
          <a:lstStyle/>
          <a:p>
            <a:r>
              <a:rPr lang="en-US" dirty="0" smtClean="0"/>
              <a:t>Research reveals that regular training of graded mental imagery reduces PLP. </a:t>
            </a:r>
            <a:r>
              <a:rPr lang="en-US" baseline="30000" dirty="0" smtClean="0"/>
              <a:t>10,24</a:t>
            </a:r>
            <a:endParaRPr lang="en-US" dirty="0" smtClean="0"/>
          </a:p>
          <a:p>
            <a:pPr lvl="1"/>
            <a:r>
              <a:rPr lang="en-US" dirty="0" smtClean="0"/>
              <a:t>There are several models of mental imagery, some of these models include relaxation techniques as well as mental imagery training of moving/exercising the phantom limb</a:t>
            </a:r>
            <a:r>
              <a:rPr lang="en-US" baseline="30000" dirty="0" smtClean="0"/>
              <a:t>24</a:t>
            </a:r>
          </a:p>
          <a:p>
            <a:pPr lvl="1"/>
            <a:r>
              <a:rPr lang="en-US" dirty="0" smtClean="0"/>
              <a:t>Some studies also illustrate reductions in cortical reorganization with use of mental imagery combined with psychotherapy and relaxation techniques</a:t>
            </a:r>
            <a:r>
              <a:rPr lang="en-US" baseline="30000" dirty="0" smtClean="0"/>
              <a:t>25</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91000"/>
            <a:ext cx="2362200"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1914D21-3332-4385-A735-7678D5DC432F}" type="slidenum">
              <a:rPr lang="en-US" smtClean="0"/>
              <a:t>23</a:t>
            </a:fld>
            <a:endParaRPr lang="en-US" dirty="0"/>
          </a:p>
        </p:txBody>
      </p:sp>
    </p:spTree>
    <p:extLst>
      <p:ext uri="{BB962C8B-B14F-4D97-AF65-F5344CB8AC3E}">
        <p14:creationId xmlns:p14="http://schemas.microsoft.com/office/powerpoint/2010/main" val="1255309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Interventions</a:t>
            </a:r>
            <a:endParaRPr lang="en-US" dirty="0"/>
          </a:p>
        </p:txBody>
      </p:sp>
      <p:sp>
        <p:nvSpPr>
          <p:cNvPr id="3" name="Content Placeholder 2"/>
          <p:cNvSpPr>
            <a:spLocks noGrp="1"/>
          </p:cNvSpPr>
          <p:nvPr>
            <p:ph idx="1"/>
          </p:nvPr>
        </p:nvSpPr>
        <p:spPr/>
        <p:txBody>
          <a:bodyPr/>
          <a:lstStyle/>
          <a:p>
            <a:r>
              <a:rPr lang="en-US" dirty="0" smtClean="0"/>
              <a:t>Due to the psychological factors that contribute to PLP, behavioral strategies should be employed </a:t>
            </a:r>
            <a:r>
              <a:rPr lang="en-US" dirty="0" smtClean="0"/>
              <a:t>as </a:t>
            </a:r>
            <a:r>
              <a:rPr lang="en-US" dirty="0" smtClean="0"/>
              <a:t>part of a comprehensive approach to treating PLP</a:t>
            </a:r>
          </a:p>
          <a:p>
            <a:pPr lvl="1"/>
            <a:r>
              <a:rPr lang="en-US" dirty="0" smtClean="0"/>
              <a:t>Coping strategies: patients should be taught coping skills to improve success of reducing PLP</a:t>
            </a:r>
          </a:p>
          <a:p>
            <a:pPr lvl="1"/>
            <a:r>
              <a:rPr lang="en-US" dirty="0" smtClean="0"/>
              <a:t>Relaxation techniques: as previously mentioned, combined with other types of therapy such as mental imagery, relaxation has proven beneficial in reducing PLP.</a:t>
            </a:r>
          </a:p>
          <a:p>
            <a:pPr lvl="1"/>
            <a:r>
              <a:rPr lang="en-US" dirty="0" smtClean="0"/>
              <a:t>Family involvement with emphasis on positive support and avoidance of solicitous behavior</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24</a:t>
            </a:fld>
            <a:endParaRPr lang="en-US" dirty="0"/>
          </a:p>
        </p:txBody>
      </p:sp>
      <p:sp>
        <p:nvSpPr>
          <p:cNvPr id="5" name="TextBox 4"/>
          <p:cNvSpPr txBox="1"/>
          <p:nvPr/>
        </p:nvSpPr>
        <p:spPr>
          <a:xfrm>
            <a:off x="2133600" y="6280666"/>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1071689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Myoelectric Prosthesis</a:t>
            </a:r>
            <a:endParaRPr lang="en-US" dirty="0"/>
          </a:p>
        </p:txBody>
      </p:sp>
      <p:sp>
        <p:nvSpPr>
          <p:cNvPr id="3" name="Content Placeholder 2"/>
          <p:cNvSpPr>
            <a:spLocks noGrp="1"/>
          </p:cNvSpPr>
          <p:nvPr>
            <p:ph idx="1"/>
          </p:nvPr>
        </p:nvSpPr>
        <p:spPr>
          <a:xfrm>
            <a:off x="228600" y="2133600"/>
            <a:ext cx="7125112" cy="4051437"/>
          </a:xfrm>
        </p:spPr>
        <p:txBody>
          <a:bodyPr>
            <a:normAutofit/>
          </a:bodyPr>
          <a:lstStyle/>
          <a:p>
            <a:r>
              <a:rPr lang="en-US" dirty="0" smtClean="0"/>
              <a:t>Myoelectric prosthesis- electrically powered limbs controlled by electrical signals from the body. When a muscle in the body is contracted, a small electrical signal (EMG) is created by a chemical interaction in the body. </a:t>
            </a:r>
            <a:r>
              <a:rPr lang="en-US" baseline="30000" dirty="0" smtClean="0"/>
              <a:t>26</a:t>
            </a:r>
          </a:p>
          <a:p>
            <a:r>
              <a:rPr lang="en-US" dirty="0" smtClean="0"/>
              <a:t>Evidence illustrates that frequent and extensive use of myoelectric prosthesis is negatively correlated with cortical reorganization and phantom </a:t>
            </a:r>
            <a:r>
              <a:rPr lang="en-US" dirty="0" smtClean="0"/>
              <a:t>limb pain. </a:t>
            </a:r>
            <a:r>
              <a:rPr lang="en-US" dirty="0" smtClean="0"/>
              <a:t>Myoelectric prosthesis have shown to result in less phantom limb pain.</a:t>
            </a:r>
            <a:r>
              <a:rPr lang="en-US" baseline="30000" dirty="0" smtClean="0"/>
              <a:t>11,27</a:t>
            </a:r>
          </a:p>
          <a:p>
            <a:pPr lvl="1"/>
            <a:r>
              <a:rPr lang="en-US" dirty="0" smtClean="0"/>
              <a:t>This theory is explained through the sensory, visual, and motor feedback  from the prosthesis to the brain, reduces the effect of cortical reorganization, thus potentially leading to </a:t>
            </a:r>
            <a:r>
              <a:rPr lang="en-US" dirty="0" smtClean="0"/>
              <a:t>decrease in PLP</a:t>
            </a:r>
            <a:r>
              <a:rPr lang="en-US" dirty="0" smtClean="0"/>
              <a:t>. </a:t>
            </a:r>
            <a:r>
              <a:rPr lang="en-US" baseline="30000" dirty="0" smtClean="0"/>
              <a:t>11,27</a:t>
            </a:r>
            <a:endParaRPr lang="en-US" dirty="0"/>
          </a:p>
        </p:txBody>
      </p:sp>
      <p:pic>
        <p:nvPicPr>
          <p:cNvPr id="11266" name="Picture 2" descr="http://biomed.brown.edu/Courses/BI108/BI108_2003_Groups/Hand_Prosthetics/elecp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133600"/>
            <a:ext cx="2000250" cy="2581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304800" y="6098103"/>
            <a:ext cx="608287" cy="365125"/>
          </a:xfrm>
        </p:spPr>
        <p:txBody>
          <a:bodyPr/>
          <a:lstStyle/>
          <a:p>
            <a:fld id="{91914D21-3332-4385-A735-7678D5DC432F}" type="slidenum">
              <a:rPr lang="en-US" smtClean="0"/>
              <a:t>25</a:t>
            </a:fld>
            <a:endParaRPr lang="en-US" dirty="0"/>
          </a:p>
        </p:txBody>
      </p:sp>
      <p:sp>
        <p:nvSpPr>
          <p:cNvPr id="6" name="TextBox 5"/>
          <p:cNvSpPr txBox="1"/>
          <p:nvPr/>
        </p:nvSpPr>
        <p:spPr>
          <a:xfrm>
            <a:off x="2133600" y="6280666"/>
            <a:ext cx="4495800" cy="369332"/>
          </a:xfrm>
          <a:prstGeom prst="rect">
            <a:avLst/>
          </a:prstGeom>
          <a:noFill/>
        </p:spPr>
        <p:txBody>
          <a:bodyPr wrap="square" rtlCol="0">
            <a:spAutoFit/>
          </a:bodyPr>
          <a:lstStyle/>
          <a:p>
            <a:r>
              <a:rPr lang="en-US" dirty="0" smtClean="0">
                <a:hlinkClick r:id="rId4" action="ppaction://hlinksldjump"/>
              </a:rPr>
              <a:t>Click here for additional notes</a:t>
            </a:r>
            <a:endParaRPr lang="en-US" dirty="0"/>
          </a:p>
        </p:txBody>
      </p:sp>
    </p:spTree>
    <p:extLst>
      <p:ext uri="{BB962C8B-B14F-4D97-AF65-F5344CB8AC3E}">
        <p14:creationId xmlns:p14="http://schemas.microsoft.com/office/powerpoint/2010/main" val="3132897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249" y="474557"/>
            <a:ext cx="7125113" cy="924475"/>
          </a:xfrm>
        </p:spPr>
        <p:txBody>
          <a:bodyPr/>
          <a:lstStyle/>
          <a:p>
            <a:r>
              <a:rPr lang="en-US" dirty="0" smtClean="0"/>
              <a:t>Modalities</a:t>
            </a:r>
            <a:endParaRPr lang="en-US" dirty="0"/>
          </a:p>
        </p:txBody>
      </p:sp>
      <p:sp>
        <p:nvSpPr>
          <p:cNvPr id="3" name="Content Placeholder 2"/>
          <p:cNvSpPr>
            <a:spLocks noGrp="1"/>
          </p:cNvSpPr>
          <p:nvPr>
            <p:ph idx="1"/>
          </p:nvPr>
        </p:nvSpPr>
        <p:spPr>
          <a:xfrm>
            <a:off x="685800" y="1219200"/>
            <a:ext cx="7125112" cy="5105400"/>
          </a:xfrm>
        </p:spPr>
        <p:txBody>
          <a:bodyPr>
            <a:normAutofit fontScale="92500" lnSpcReduction="20000"/>
          </a:bodyPr>
          <a:lstStyle/>
          <a:p>
            <a:endParaRPr lang="en-US" dirty="0" smtClean="0"/>
          </a:p>
          <a:p>
            <a:endParaRPr lang="en-US" sz="1900" dirty="0"/>
          </a:p>
          <a:p>
            <a:r>
              <a:rPr lang="en-US" sz="1900" dirty="0" smtClean="0"/>
              <a:t>TENS: provides afferent stimulation for pain management. Produces </a:t>
            </a:r>
            <a:r>
              <a:rPr lang="en-US" sz="1900" dirty="0" smtClean="0"/>
              <a:t>neuromodulation</a:t>
            </a:r>
            <a:r>
              <a:rPr lang="en-US" sz="1900" dirty="0" smtClean="0"/>
              <a:t> via </a:t>
            </a:r>
            <a:r>
              <a:rPr lang="en-US" sz="1900" dirty="0"/>
              <a:t>p</a:t>
            </a:r>
            <a:r>
              <a:rPr lang="en-US" sz="1900" dirty="0" smtClean="0"/>
              <a:t>resynaptic </a:t>
            </a:r>
            <a:r>
              <a:rPr lang="en-US" sz="1900" dirty="0"/>
              <a:t>inhibition in the dorsal horn of the spinal </a:t>
            </a:r>
            <a:r>
              <a:rPr lang="en-US" sz="1900" dirty="0" smtClean="0"/>
              <a:t>cord (gate control theory), endogenous pain control, and direct inhibition of an abnormally excited nerve. The use of TENS is frequently used during the rehabilitation of amputated limbs. There is insufficient data to support the use of TENS to the outer ear, the amputated limb and to the contralateral limb for treatments of PLP. Long term effects of TENS in this population is still unknown</a:t>
            </a:r>
            <a:endParaRPr lang="en-US" sz="1900" dirty="0"/>
          </a:p>
          <a:p>
            <a:r>
              <a:rPr lang="en-US" sz="1900" dirty="0" smtClean="0"/>
              <a:t>Massage: can serve as a form of desensitization to the area and may reduce PLP</a:t>
            </a:r>
            <a:endParaRPr lang="en-US" sz="1900" dirty="0"/>
          </a:p>
          <a:p>
            <a:r>
              <a:rPr lang="en-US" sz="1900" dirty="0" smtClean="0"/>
              <a:t>Biofeedback: a self-regulatory technique to help individuals learn control of autonomic physiologic processes. Biofeedback signals can help and individual focus self-regulatory efforts. Types include: electromyography (EMG), muscle tension biofeedback (relaxation techniques), and visual mirror feedback </a:t>
            </a:r>
            <a:r>
              <a:rPr lang="en-US" sz="1900" baseline="30000" dirty="0" smtClean="0"/>
              <a:t>24</a:t>
            </a:r>
            <a:endParaRPr lang="en-US" sz="1900" dirty="0" smtClean="0"/>
          </a:p>
          <a:p>
            <a:pPr marL="0" indent="0">
              <a:buNone/>
            </a:pPr>
            <a:endParaRPr lang="en-US" dirty="0"/>
          </a:p>
          <a:p>
            <a:pPr marL="0" indent="0">
              <a:buNone/>
            </a:pPr>
            <a:endParaRPr lang="en-US" dirty="0" smtClean="0"/>
          </a:p>
          <a:p>
            <a:pPr marL="0" indent="0">
              <a:buNone/>
            </a:pPr>
            <a:endParaRPr lang="en-US" dirty="0"/>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62800" y="1371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1914D21-3332-4385-A735-7678D5DC432F}" type="slidenum">
              <a:rPr lang="en-US" smtClean="0"/>
              <a:t>26</a:t>
            </a:fld>
            <a:endParaRPr lang="en-US" dirty="0"/>
          </a:p>
        </p:txBody>
      </p:sp>
      <p:sp>
        <p:nvSpPr>
          <p:cNvPr id="6" name="TextBox 5"/>
          <p:cNvSpPr txBox="1"/>
          <p:nvPr/>
        </p:nvSpPr>
        <p:spPr>
          <a:xfrm>
            <a:off x="2133600" y="6280666"/>
            <a:ext cx="4495800" cy="369332"/>
          </a:xfrm>
          <a:prstGeom prst="rect">
            <a:avLst/>
          </a:prstGeom>
          <a:noFill/>
        </p:spPr>
        <p:txBody>
          <a:bodyPr wrap="square" rtlCol="0">
            <a:spAutoFit/>
          </a:bodyPr>
          <a:lstStyle/>
          <a:p>
            <a:r>
              <a:rPr lang="en-US" dirty="0" smtClean="0">
                <a:hlinkClick r:id="rId5" action="ppaction://hlinksldjump"/>
              </a:rPr>
              <a:t>Click here for additional notes</a:t>
            </a:r>
            <a:endParaRPr lang="en-US" dirty="0"/>
          </a:p>
        </p:txBody>
      </p:sp>
    </p:spTree>
    <p:extLst>
      <p:ext uri="{BB962C8B-B14F-4D97-AF65-F5344CB8AC3E}">
        <p14:creationId xmlns:p14="http://schemas.microsoft.com/office/powerpoint/2010/main" val="2112063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Biofeedback cont’d</a:t>
            </a:r>
            <a:endParaRPr lang="en-US" dirty="0"/>
          </a:p>
        </p:txBody>
      </p:sp>
      <p:sp>
        <p:nvSpPr>
          <p:cNvPr id="3" name="Content Placeholder 2"/>
          <p:cNvSpPr>
            <a:spLocks noGrp="1"/>
          </p:cNvSpPr>
          <p:nvPr>
            <p:ph idx="1"/>
          </p:nvPr>
        </p:nvSpPr>
        <p:spPr/>
        <p:txBody>
          <a:bodyPr/>
          <a:lstStyle/>
          <a:p>
            <a:r>
              <a:rPr lang="en-US" dirty="0" smtClean="0"/>
              <a:t>Thermal biofeedback: individuals experiencing PLP, more </a:t>
            </a:r>
            <a:r>
              <a:rPr lang="en-US" dirty="0" smtClean="0"/>
              <a:t>specifically, </a:t>
            </a:r>
            <a:r>
              <a:rPr lang="en-US" dirty="0" smtClean="0"/>
              <a:t>those who complain of burning pain present with lower skin temperature at the residual </a:t>
            </a:r>
            <a:r>
              <a:rPr lang="en-US" dirty="0" smtClean="0"/>
              <a:t>limb’s </a:t>
            </a:r>
            <a:r>
              <a:rPr lang="en-US" dirty="0" smtClean="0"/>
              <a:t>distal end. Thermal biofeedback teaches patients with PLP to increase skin temperature in this area.</a:t>
            </a:r>
            <a:r>
              <a:rPr lang="en-US" baseline="30000" dirty="0" smtClean="0"/>
              <a:t>24</a:t>
            </a:r>
            <a:r>
              <a:rPr lang="en-US" dirty="0" smtClean="0"/>
              <a:t>Similar to other  modality treatment methods for PLP, there is inconclusive evidence to support its efficacy</a:t>
            </a:r>
          </a:p>
          <a:p>
            <a:r>
              <a:rPr lang="en-US" dirty="0" smtClean="0"/>
              <a:t>EMG: also lacks adequate supporting evidence however has demonstrated reductions in PLP in some case studies</a:t>
            </a:r>
            <a:r>
              <a:rPr lang="en-US" baseline="30000" dirty="0" smtClean="0"/>
              <a:t>24</a:t>
            </a:r>
            <a:endParaRPr lang="en-US" dirty="0" smtClean="0"/>
          </a:p>
          <a:p>
            <a:pPr marL="0" indent="0">
              <a:buNone/>
            </a:pPr>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27</a:t>
            </a:fld>
            <a:endParaRPr lang="en-US" dirty="0"/>
          </a:p>
        </p:txBody>
      </p:sp>
      <p:sp>
        <p:nvSpPr>
          <p:cNvPr id="5" name="TextBox 4"/>
          <p:cNvSpPr txBox="1"/>
          <p:nvPr/>
        </p:nvSpPr>
        <p:spPr>
          <a:xfrm>
            <a:off x="2133600" y="6280666"/>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1496360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924475"/>
          </a:xfrm>
        </p:spPr>
        <p:txBody>
          <a:bodyPr/>
          <a:lstStyle/>
          <a:p>
            <a:r>
              <a:rPr lang="en-US" dirty="0" smtClean="0"/>
              <a:t>Patient/Family Education Considerations</a:t>
            </a:r>
            <a:endParaRPr lang="en-US" dirty="0"/>
          </a:p>
        </p:txBody>
      </p:sp>
      <p:sp>
        <p:nvSpPr>
          <p:cNvPr id="3" name="Content Placeholder 2"/>
          <p:cNvSpPr>
            <a:spLocks noGrp="1"/>
          </p:cNvSpPr>
          <p:nvPr>
            <p:ph idx="1"/>
          </p:nvPr>
        </p:nvSpPr>
        <p:spPr>
          <a:xfrm>
            <a:off x="1009442" y="1295400"/>
            <a:ext cx="7372557" cy="5334000"/>
          </a:xfrm>
        </p:spPr>
        <p:txBody>
          <a:bodyPr>
            <a:normAutofit fontScale="25000" lnSpcReduction="20000"/>
          </a:bodyPr>
          <a:lstStyle/>
          <a:p>
            <a:endParaRPr lang="en-US" dirty="0" smtClean="0"/>
          </a:p>
          <a:p>
            <a:endParaRPr lang="en-US" dirty="0"/>
          </a:p>
          <a:p>
            <a:endParaRPr lang="en-US" dirty="0" smtClean="0"/>
          </a:p>
          <a:p>
            <a:r>
              <a:rPr lang="en-US" sz="6400" dirty="0" smtClean="0"/>
              <a:t>Phantom limb pain  is “real” pain that varies in its severity, frequency, and duration. It is a pain that comes and goes but can be severe and continuous</a:t>
            </a:r>
          </a:p>
          <a:p>
            <a:r>
              <a:rPr lang="en-US" sz="6400" dirty="0" smtClean="0"/>
              <a:t>Phantom pain can have multiple causes, it may originate in the brain, spinal cord, or the nerves that have been severed in the limb</a:t>
            </a:r>
          </a:p>
          <a:p>
            <a:r>
              <a:rPr lang="en-US" sz="6400" dirty="0" smtClean="0"/>
              <a:t>As with all pain, level of anxiety, stress, and your attitude can affect the severity of pain</a:t>
            </a:r>
          </a:p>
          <a:p>
            <a:r>
              <a:rPr lang="en-US" sz="6400" dirty="0" smtClean="0"/>
              <a:t>There are several treatments for phantom limb pain including several medications and other treatments without medication</a:t>
            </a:r>
            <a:endParaRPr lang="en-US" sz="5600" dirty="0" smtClean="0"/>
          </a:p>
          <a:p>
            <a:pPr lvl="1"/>
            <a:r>
              <a:rPr lang="en-US" sz="5600" dirty="0" smtClean="0"/>
              <a:t>TENS</a:t>
            </a:r>
          </a:p>
          <a:p>
            <a:pPr lvl="1"/>
            <a:r>
              <a:rPr lang="en-US" sz="5600" dirty="0" smtClean="0"/>
              <a:t>Mirror box therapy</a:t>
            </a:r>
          </a:p>
          <a:p>
            <a:pPr lvl="1"/>
            <a:r>
              <a:rPr lang="en-US" sz="5600" dirty="0" smtClean="0"/>
              <a:t>Virtual Reality therapy</a:t>
            </a:r>
          </a:p>
          <a:p>
            <a:pPr lvl="1"/>
            <a:r>
              <a:rPr lang="en-US" sz="5600" dirty="0" smtClean="0"/>
              <a:t>Biofeedback </a:t>
            </a:r>
          </a:p>
          <a:p>
            <a:pPr lvl="1"/>
            <a:r>
              <a:rPr lang="en-US" sz="5600" dirty="0" smtClean="0"/>
              <a:t>Psychotherapy</a:t>
            </a:r>
          </a:p>
          <a:p>
            <a:pPr lvl="1"/>
            <a:r>
              <a:rPr lang="en-US" sz="5600" dirty="0" smtClean="0"/>
              <a:t>Prosthetic training</a:t>
            </a:r>
            <a:endParaRPr lang="en-US" dirty="0" smtClean="0"/>
          </a:p>
          <a:p>
            <a:pPr lvl="1"/>
            <a:endParaRPr lang="en-US" dirty="0" smtClean="0"/>
          </a:p>
          <a:p>
            <a:pPr marL="457200" lvl="1" indent="0">
              <a:buNone/>
            </a:pPr>
            <a:r>
              <a:rPr lang="en-US" sz="6000" dirty="0" smtClean="0"/>
              <a:t>No single treatment is effective for everyone, and sometimes it’s not possible to eliminate the pain entirely. Please talk to your doctor and physical therapist about your symptoms and available treatment options.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28</a:t>
            </a:fld>
            <a:endParaRPr lang="en-US" dirty="0"/>
          </a:p>
        </p:txBody>
      </p:sp>
    </p:spTree>
    <p:extLst>
      <p:ext uri="{BB962C8B-B14F-4D97-AF65-F5344CB8AC3E}">
        <p14:creationId xmlns:p14="http://schemas.microsoft.com/office/powerpoint/2010/main" val="2853253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Patients with Amputations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Amputee Coalition of America: </a:t>
            </a:r>
            <a:r>
              <a:rPr lang="en-US" dirty="0" smtClean="0">
                <a:hlinkClick r:id="rId2"/>
              </a:rPr>
              <a:t>www.amputee-coalition.org</a:t>
            </a:r>
            <a:endParaRPr lang="en-US" dirty="0" smtClean="0"/>
          </a:p>
          <a:p>
            <a:r>
              <a:rPr lang="en-US" dirty="0" smtClean="0"/>
              <a:t>Amputee Resource Foundation of </a:t>
            </a:r>
            <a:r>
              <a:rPr lang="en-US" dirty="0" smtClean="0"/>
              <a:t>Amercia</a:t>
            </a:r>
            <a:r>
              <a:rPr lang="en-US" dirty="0" smtClean="0"/>
              <a:t>: </a:t>
            </a:r>
            <a:r>
              <a:rPr lang="en-US" dirty="0" smtClean="0">
                <a:hlinkClick r:id="rId3"/>
              </a:rPr>
              <a:t>www.americanamputee.org</a:t>
            </a:r>
            <a:endParaRPr lang="en-US" dirty="0" smtClean="0"/>
          </a:p>
          <a:p>
            <a:r>
              <a:rPr lang="en-US" i="1" dirty="0" smtClean="0"/>
              <a:t>Coping with Limb Loss</a:t>
            </a:r>
            <a:r>
              <a:rPr lang="en-US" dirty="0" smtClean="0"/>
              <a:t>, Ellen Winchell, PhD, 1995. Avery Publishing</a:t>
            </a:r>
          </a:p>
          <a:p>
            <a:r>
              <a:rPr lang="en-US" i="1" dirty="0" smtClean="0"/>
              <a:t>Whole Again</a:t>
            </a:r>
            <a:r>
              <a:rPr lang="en-US" dirty="0" smtClean="0"/>
              <a:t>, by Lee Whipple</a:t>
            </a:r>
          </a:p>
          <a:p>
            <a:r>
              <a:rPr lang="en-US" i="1" dirty="0" smtClean="0"/>
              <a:t>Wiggle Your Toes: </a:t>
            </a:r>
            <a:r>
              <a:rPr lang="en-US" dirty="0"/>
              <a:t> An association providing information and community involvement for those affected by limb loss</a:t>
            </a:r>
            <a:r>
              <a:rPr lang="en-US" dirty="0" smtClean="0"/>
              <a:t>. </a:t>
            </a:r>
            <a:r>
              <a:rPr lang="en-US" dirty="0" smtClean="0">
                <a:hlinkClick r:id="rId4"/>
              </a:rPr>
              <a:t>www.wiggleyourtoes.org</a:t>
            </a:r>
            <a:endParaRPr lang="en-US" dirty="0" smtClean="0"/>
          </a:p>
          <a:p>
            <a:r>
              <a:rPr lang="en-US" dirty="0" smtClean="0"/>
              <a:t>The Barr Foundation: </a:t>
            </a:r>
            <a:r>
              <a:rPr lang="en-US" dirty="0">
                <a:hlinkClick r:id="rId5"/>
              </a:rPr>
              <a:t>http://www.oandp.com/resources/organizations/barr</a:t>
            </a:r>
            <a:r>
              <a:rPr lang="en-US" dirty="0" smtClean="0">
                <a:hlinkClick r:id="rId5"/>
              </a:rPr>
              <a:t>/</a:t>
            </a:r>
            <a:endParaRPr lang="en-US" dirty="0" smtClean="0"/>
          </a:p>
          <a:p>
            <a:pPr marL="0" indent="0">
              <a:buNone/>
            </a:pPr>
            <a:endParaRPr lang="en-US" dirty="0"/>
          </a:p>
          <a:p>
            <a:pPr marL="0" indent="0">
              <a:buNone/>
            </a:pPr>
            <a:r>
              <a:rPr lang="en-US" dirty="0" smtClean="0"/>
              <a:t>Please visit the web for additional resources</a:t>
            </a:r>
          </a:p>
          <a:p>
            <a:endParaRPr lang="en-US" i="1" dirty="0"/>
          </a:p>
        </p:txBody>
      </p:sp>
      <p:sp>
        <p:nvSpPr>
          <p:cNvPr id="4" name="Slide Number Placeholder 3"/>
          <p:cNvSpPr>
            <a:spLocks noGrp="1"/>
          </p:cNvSpPr>
          <p:nvPr>
            <p:ph type="sldNum" sz="quarter" idx="12"/>
          </p:nvPr>
        </p:nvSpPr>
        <p:spPr/>
        <p:txBody>
          <a:bodyPr/>
          <a:lstStyle/>
          <a:p>
            <a:fld id="{91914D21-3332-4385-A735-7678D5DC432F}" type="slidenum">
              <a:rPr lang="en-US" smtClean="0"/>
              <a:t>29</a:t>
            </a:fld>
            <a:endParaRPr lang="en-US" dirty="0"/>
          </a:p>
        </p:txBody>
      </p:sp>
    </p:spTree>
    <p:extLst>
      <p:ext uri="{BB962C8B-B14F-4D97-AF65-F5344CB8AC3E}">
        <p14:creationId xmlns:p14="http://schemas.microsoft.com/office/powerpoint/2010/main" val="130047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amputations in the U.S</a:t>
            </a:r>
            <a:endParaRPr lang="en-US" dirty="0"/>
          </a:p>
        </p:txBody>
      </p:sp>
      <p:sp>
        <p:nvSpPr>
          <p:cNvPr id="3" name="Content Placeholder 2"/>
          <p:cNvSpPr>
            <a:spLocks noGrp="1"/>
          </p:cNvSpPr>
          <p:nvPr>
            <p:ph idx="1"/>
          </p:nvPr>
        </p:nvSpPr>
        <p:spPr>
          <a:xfrm>
            <a:off x="990600" y="2286000"/>
            <a:ext cx="7125112" cy="4051437"/>
          </a:xfrm>
        </p:spPr>
        <p:txBody>
          <a:bodyPr/>
          <a:lstStyle/>
          <a:p>
            <a:r>
              <a:rPr lang="en-US" dirty="0"/>
              <a:t>Approximately 2 million Americans currently live </a:t>
            </a:r>
            <a:r>
              <a:rPr lang="en-US" dirty="0" smtClean="0"/>
              <a:t>with limb </a:t>
            </a:r>
            <a:r>
              <a:rPr lang="en-US" dirty="0"/>
              <a:t>loss; over 185,000 amputations </a:t>
            </a:r>
            <a:r>
              <a:rPr lang="en-US" dirty="0" smtClean="0"/>
              <a:t>are performed </a:t>
            </a:r>
            <a:r>
              <a:rPr lang="en-US" dirty="0"/>
              <a:t>each </a:t>
            </a:r>
            <a:r>
              <a:rPr lang="en-US" dirty="0" smtClean="0"/>
              <a:t>year</a:t>
            </a:r>
            <a:r>
              <a:rPr lang="en-US" baseline="30000" dirty="0"/>
              <a:t>1</a:t>
            </a:r>
            <a:endParaRPr lang="en-US" dirty="0" smtClean="0"/>
          </a:p>
          <a:p>
            <a:pPr marL="0" indent="0">
              <a:buNone/>
            </a:pPr>
            <a:endParaRPr lang="en-US" dirty="0"/>
          </a:p>
          <a:p>
            <a:r>
              <a:rPr lang="en-US" dirty="0" smtClean="0"/>
              <a:t>Common causes of amputations: cancer, vascular complications, trauma, and congenital disorders</a:t>
            </a:r>
            <a:r>
              <a:rPr lang="en-US" baseline="30000" dirty="0" smtClean="0"/>
              <a:t>1</a:t>
            </a:r>
            <a:endParaRPr lang="en-US" dirty="0" smtClean="0"/>
          </a:p>
          <a:p>
            <a:pPr marL="0" indent="0">
              <a:buNone/>
            </a:pPr>
            <a:endParaRPr lang="en-US" dirty="0" smtClean="0"/>
          </a:p>
          <a:p>
            <a:r>
              <a:rPr lang="en-US" dirty="0" smtClean="0"/>
              <a:t>Effects of limb loss: physical impairments, pain, prosthesis use, alteration in body image and self-concept, emotional distress, and potential changes in quality of life.</a:t>
            </a:r>
          </a:p>
          <a:p>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3</a:t>
            </a:fld>
            <a:endParaRPr lang="en-US" dirty="0"/>
          </a:p>
        </p:txBody>
      </p:sp>
      <p:sp>
        <p:nvSpPr>
          <p:cNvPr id="6" name="TextBox 5"/>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3973568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Links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Please click here to access the post-test</a:t>
            </a:r>
            <a:r>
              <a:rPr lang="en-US" dirty="0" smtClean="0"/>
              <a:t>. It is a quick assessment to evaluate what you have learned from this presentation. </a:t>
            </a:r>
          </a:p>
          <a:p>
            <a:r>
              <a:rPr lang="en-US" dirty="0" smtClean="0"/>
              <a:t>At the bottom of the test is a link for the answers</a:t>
            </a:r>
          </a:p>
          <a:p>
            <a:r>
              <a:rPr lang="en-US" dirty="0" smtClean="0"/>
              <a:t>Lastly, please take a few minutes to complete an evaluation of this project, the link is located at the bottom of the answer key. </a:t>
            </a:r>
            <a:endParaRPr lang="en-US" dirty="0"/>
          </a:p>
          <a:p>
            <a:pPr marL="457200" lvl="1" indent="0" algn="ctr">
              <a:buNone/>
            </a:pPr>
            <a:r>
              <a:rPr lang="en-US" dirty="0" smtClean="0"/>
              <a:t>Thank you</a:t>
            </a:r>
          </a:p>
        </p:txBody>
      </p:sp>
      <p:sp>
        <p:nvSpPr>
          <p:cNvPr id="4" name="Slide Number Placeholder 3"/>
          <p:cNvSpPr>
            <a:spLocks noGrp="1"/>
          </p:cNvSpPr>
          <p:nvPr>
            <p:ph type="sldNum" sz="quarter" idx="12"/>
          </p:nvPr>
        </p:nvSpPr>
        <p:spPr/>
        <p:txBody>
          <a:bodyPr/>
          <a:lstStyle/>
          <a:p>
            <a:fld id="{91914D21-3332-4385-A735-7678D5DC432F}" type="slidenum">
              <a:rPr lang="en-US" smtClean="0"/>
              <a:t>30</a:t>
            </a:fld>
            <a:endParaRPr lang="en-US" dirty="0"/>
          </a:p>
        </p:txBody>
      </p:sp>
    </p:spTree>
    <p:extLst>
      <p:ext uri="{BB962C8B-B14F-4D97-AF65-F5344CB8AC3E}">
        <p14:creationId xmlns:p14="http://schemas.microsoft.com/office/powerpoint/2010/main" val="2127141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References</a:t>
            </a:r>
            <a:endParaRPr lang="en-US" dirty="0"/>
          </a:p>
        </p:txBody>
      </p:sp>
      <p:sp>
        <p:nvSpPr>
          <p:cNvPr id="3" name="Content Placeholder 2"/>
          <p:cNvSpPr>
            <a:spLocks noGrp="1"/>
          </p:cNvSpPr>
          <p:nvPr>
            <p:ph idx="1"/>
          </p:nvPr>
        </p:nvSpPr>
        <p:spPr>
          <a:xfrm>
            <a:off x="381000" y="1143000"/>
            <a:ext cx="8382000" cy="5715000"/>
          </a:xfrm>
        </p:spPr>
        <p:txBody>
          <a:bodyPr>
            <a:noAutofit/>
          </a:bodyPr>
          <a:lstStyle/>
          <a:p>
            <a:pPr lvl="0">
              <a:buAutoNum type="arabicPeriod"/>
            </a:pPr>
            <a:endParaRPr lang="en-US" sz="1500" dirty="0" smtClean="0"/>
          </a:p>
          <a:p>
            <a:pPr marL="0" lvl="0" indent="0">
              <a:buNone/>
            </a:pPr>
            <a:endParaRPr lang="en-US" sz="1500" dirty="0" smtClean="0"/>
          </a:p>
          <a:p>
            <a:pPr marL="0" lvl="0" indent="0">
              <a:buNone/>
            </a:pPr>
            <a:endParaRPr lang="en-US" sz="1500" dirty="0"/>
          </a:p>
          <a:p>
            <a:pPr marL="0" lvl="0" indent="0">
              <a:buNone/>
            </a:pPr>
            <a:endParaRPr lang="en-US" sz="1500" dirty="0"/>
          </a:p>
          <a:p>
            <a:pPr lvl="0">
              <a:buAutoNum type="arabicPeriod"/>
            </a:pPr>
            <a:r>
              <a:rPr lang="en-US" sz="1500" dirty="0" smtClean="0"/>
              <a:t>National </a:t>
            </a:r>
            <a:r>
              <a:rPr lang="en-US" sz="1500" dirty="0"/>
              <a:t>Limb Loss Information Center.  Limb Loss in the United States. Available at </a:t>
            </a:r>
            <a:r>
              <a:rPr lang="en-US" sz="1500" u="sng" dirty="0">
                <a:hlinkClick r:id="rId2"/>
              </a:rPr>
              <a:t>http://www.amputee-coalition.org/fact_sheets/limbloss_us.pdf</a:t>
            </a:r>
            <a:r>
              <a:rPr lang="en-US" sz="1500" dirty="0"/>
              <a:t>.  Accessed </a:t>
            </a:r>
            <a:r>
              <a:rPr lang="en-US" sz="1500" dirty="0" smtClean="0"/>
              <a:t>February </a:t>
            </a:r>
            <a:r>
              <a:rPr lang="en-US" sz="1500" dirty="0" smtClean="0"/>
              <a:t>4</a:t>
            </a:r>
            <a:r>
              <a:rPr lang="en-US" sz="1500" baseline="30000" dirty="0" smtClean="0"/>
              <a:t>th</a:t>
            </a:r>
            <a:r>
              <a:rPr lang="en-US" sz="1500" dirty="0" smtClean="0"/>
              <a:t>, 2012</a:t>
            </a:r>
          </a:p>
          <a:p>
            <a:pPr>
              <a:buFont typeface="+mj-lt"/>
              <a:buAutoNum type="arabicPeriod"/>
            </a:pPr>
            <a:r>
              <a:rPr lang="en-US" sz="1500" dirty="0" smtClean="0"/>
              <a:t> </a:t>
            </a:r>
            <a:r>
              <a:rPr lang="en-US" sz="1500" dirty="0"/>
              <a:t>Hanley MA, Jensen MP, </a:t>
            </a:r>
            <a:r>
              <a:rPr lang="en-US" sz="1500" dirty="0"/>
              <a:t>Ehde</a:t>
            </a:r>
            <a:r>
              <a:rPr lang="en-US" sz="1500" dirty="0"/>
              <a:t> DM, Hoffman AJ, Patterson DR, Robinson LR. Psychosocial predictors of long-term adjustment to lower-limb amputation and phantom limb pain. </a:t>
            </a:r>
            <a:r>
              <a:rPr lang="en-US" sz="1500" i="1" dirty="0"/>
              <a:t>Disability and Rehabilitation</a:t>
            </a:r>
            <a:r>
              <a:rPr lang="en-US" sz="1500" dirty="0"/>
              <a:t>. 2004; 26(14/15): 882-893.</a:t>
            </a:r>
          </a:p>
          <a:p>
            <a:pPr lvl="0" defTabSz="914400">
              <a:spcBef>
                <a:spcPts val="0"/>
              </a:spcBef>
              <a:spcAft>
                <a:spcPts val="0"/>
              </a:spcAft>
              <a:buClrTx/>
              <a:buFont typeface="+mj-lt"/>
              <a:buAutoNum type="arabicPeriod"/>
              <a:defRPr/>
            </a:pPr>
            <a:r>
              <a:rPr lang="en-US" sz="1500" dirty="0" smtClean="0"/>
              <a:t> American </a:t>
            </a:r>
            <a:r>
              <a:rPr lang="en-US" sz="1500" dirty="0"/>
              <a:t>Pain Foundation. Fast Facts on Amputation/Phantom Limb Pain. Available at </a:t>
            </a:r>
            <a:r>
              <a:rPr lang="en-US" sz="1500" u="sng" dirty="0">
                <a:hlinkClick r:id="rId3"/>
              </a:rPr>
              <a:t>http://www.painfoundation.org/learn/pain-conditions/amputation/fast-facts-amputation.html</a:t>
            </a:r>
            <a:r>
              <a:rPr lang="en-US" sz="1500" dirty="0"/>
              <a:t>.  Accessed November 4, 2011.</a:t>
            </a:r>
          </a:p>
          <a:p>
            <a:pPr>
              <a:buFont typeface="+mj-lt"/>
              <a:buAutoNum type="arabicPeriod"/>
            </a:pPr>
            <a:r>
              <a:rPr lang="en-US" sz="1500" dirty="0"/>
              <a:t>	</a:t>
            </a:r>
            <a:r>
              <a:rPr lang="en-US" sz="1500" dirty="0" smtClean="0"/>
              <a:t>Halbert</a:t>
            </a:r>
            <a:r>
              <a:rPr lang="en-US" sz="1500" dirty="0" smtClean="0"/>
              <a:t> </a:t>
            </a:r>
            <a:r>
              <a:rPr lang="en-US" sz="1500" dirty="0"/>
              <a:t>J, </a:t>
            </a:r>
            <a:r>
              <a:rPr lang="en-US" sz="1500" dirty="0"/>
              <a:t>Crotty</a:t>
            </a:r>
            <a:r>
              <a:rPr lang="en-US" sz="1500" dirty="0"/>
              <a:t> M, Cameron ID. Evidence for the Optimal </a:t>
            </a:r>
            <a:r>
              <a:rPr lang="en-US" sz="1500" dirty="0" smtClean="0"/>
              <a:t>	Management </a:t>
            </a:r>
            <a:r>
              <a:rPr lang="en-US" sz="1500" dirty="0"/>
              <a:t>of Acute and Chronic Phantom Pain: A </a:t>
            </a:r>
            <a:r>
              <a:rPr lang="en-US" sz="1500" dirty="0" smtClean="0"/>
              <a:t>	Systematic </a:t>
            </a:r>
            <a:r>
              <a:rPr lang="en-US" sz="1500" dirty="0"/>
              <a:t>Review. </a:t>
            </a:r>
            <a:r>
              <a:rPr lang="en-US" sz="1500" i="1" dirty="0"/>
              <a:t>The Clinical Journal of Pain.</a:t>
            </a:r>
            <a:r>
              <a:rPr lang="en-US" sz="1500" dirty="0"/>
              <a:t> </a:t>
            </a:r>
            <a:r>
              <a:rPr lang="en-US" sz="1500" dirty="0" smtClean="0"/>
              <a:t>2002;18:84-92.</a:t>
            </a:r>
          </a:p>
          <a:p>
            <a:pPr>
              <a:buFont typeface="+mj-lt"/>
              <a:buAutoNum type="arabicPeriod"/>
            </a:pPr>
            <a:r>
              <a:rPr lang="en-US" sz="1500" dirty="0"/>
              <a:t>Nikolajsen</a:t>
            </a:r>
            <a:r>
              <a:rPr lang="en-US" sz="1500" dirty="0"/>
              <a:t> L and Jensen TS. Phantom limb pain. </a:t>
            </a:r>
            <a:r>
              <a:rPr lang="en-US" sz="1500" i="1" dirty="0"/>
              <a:t>Br J. </a:t>
            </a:r>
            <a:r>
              <a:rPr lang="en-US" sz="1500" i="1" dirty="0"/>
              <a:t>Anaesth</a:t>
            </a:r>
            <a:r>
              <a:rPr lang="en-US" sz="1500" i="1" dirty="0"/>
              <a:t>. </a:t>
            </a:r>
            <a:r>
              <a:rPr lang="en-US" sz="1500" dirty="0"/>
              <a:t>2001; 87(1): </a:t>
            </a:r>
            <a:r>
              <a:rPr lang="en-US" sz="1500" dirty="0" smtClean="0"/>
              <a:t>107-116</a:t>
            </a:r>
          </a:p>
          <a:p>
            <a:pPr>
              <a:buFont typeface="+mj-lt"/>
              <a:buAutoNum type="arabicPeriod"/>
            </a:pPr>
            <a:r>
              <a:rPr lang="en-US" sz="1500" dirty="0"/>
              <a:t>Weiss SA, </a:t>
            </a:r>
            <a:r>
              <a:rPr lang="en-US" sz="1500" dirty="0"/>
              <a:t>Lindell</a:t>
            </a:r>
            <a:r>
              <a:rPr lang="en-US" sz="1500" dirty="0"/>
              <a:t> B. Phantom limb pain and etiology of amputation in unilateral lower extremity amputees. J Pain Symptom Manage 1996; 11: 3–17</a:t>
            </a:r>
          </a:p>
          <a:p>
            <a:pPr>
              <a:buFont typeface="+mj-lt"/>
              <a:buAutoNum type="arabicPeriod"/>
            </a:pPr>
            <a:r>
              <a:rPr lang="en-US" sz="1500" dirty="0" smtClean="0"/>
              <a:t>Parkes</a:t>
            </a:r>
            <a:r>
              <a:rPr lang="en-US" sz="1500" dirty="0" smtClean="0"/>
              <a:t> </a:t>
            </a:r>
            <a:r>
              <a:rPr lang="en-US" sz="1500" dirty="0"/>
              <a:t>CM. Factors determining the persistence of phantom pain in the amputee. J </a:t>
            </a:r>
            <a:r>
              <a:rPr lang="en-US" sz="1500" dirty="0"/>
              <a:t>Psychosom</a:t>
            </a:r>
            <a:r>
              <a:rPr lang="en-US" sz="1500" dirty="0"/>
              <a:t> Res 1973; 17: </a:t>
            </a:r>
            <a:r>
              <a:rPr lang="en-US" sz="1500" dirty="0" smtClean="0"/>
              <a:t>97–108</a:t>
            </a:r>
          </a:p>
          <a:p>
            <a:pPr>
              <a:buFont typeface="+mj-lt"/>
              <a:buAutoNum type="arabicPeriod"/>
            </a:pPr>
            <a:r>
              <a:rPr lang="en-US" sz="1500" dirty="0"/>
              <a:t>van </a:t>
            </a:r>
            <a:r>
              <a:rPr lang="en-US" sz="1500" dirty="0"/>
              <a:t>Ejik</a:t>
            </a:r>
            <a:r>
              <a:rPr lang="en-US" sz="1500" dirty="0"/>
              <a:t> MA, van der </a:t>
            </a:r>
            <a:r>
              <a:rPr lang="en-US" sz="1500" dirty="0"/>
              <a:t>Linde</a:t>
            </a:r>
            <a:r>
              <a:rPr lang="en-US" sz="1500" dirty="0"/>
              <a:t> H, </a:t>
            </a:r>
            <a:r>
              <a:rPr lang="en-US" sz="1500" dirty="0"/>
              <a:t>Buijck</a:t>
            </a:r>
            <a:r>
              <a:rPr lang="en-US" sz="1500" dirty="0"/>
              <a:t> B, </a:t>
            </a:r>
            <a:r>
              <a:rPr lang="en-US" sz="1500" dirty="0"/>
              <a:t>Geurts</a:t>
            </a:r>
            <a:r>
              <a:rPr lang="en-US" sz="1500" dirty="0"/>
              <a:t> A, </a:t>
            </a:r>
            <a:r>
              <a:rPr lang="en-US" sz="1500" dirty="0"/>
              <a:t>Zuidema</a:t>
            </a:r>
            <a:r>
              <a:rPr lang="en-US" sz="1500" dirty="0"/>
              <a:t> S, Koopmans R. Predicting prosthetic use in elderly patients after major lower limb amputation. </a:t>
            </a:r>
            <a:r>
              <a:rPr lang="en-US" sz="1500" i="1" dirty="0"/>
              <a:t>Prosthet</a:t>
            </a:r>
            <a:r>
              <a:rPr lang="en-US" sz="1500" i="1" dirty="0"/>
              <a:t> </a:t>
            </a:r>
            <a:r>
              <a:rPr lang="en-US" sz="1500" i="1" dirty="0"/>
              <a:t>Orthot</a:t>
            </a:r>
            <a:r>
              <a:rPr lang="en-US" sz="1500" i="1" dirty="0"/>
              <a:t> Int. </a:t>
            </a:r>
            <a:r>
              <a:rPr lang="en-US" sz="1500" dirty="0"/>
              <a:t>2002; 36(1): 45-52. </a:t>
            </a:r>
          </a:p>
          <a:p>
            <a:pPr marL="0" indent="0">
              <a:buNone/>
            </a:pPr>
            <a:endParaRPr lang="en-US" sz="1500" dirty="0" smtClean="0"/>
          </a:p>
          <a:p>
            <a:pPr marL="0" indent="0">
              <a:buNone/>
            </a:pPr>
            <a:endParaRPr lang="en-US" sz="1500" dirty="0" smtClean="0"/>
          </a:p>
          <a:p>
            <a:pPr marL="0" indent="0">
              <a:buNone/>
            </a:pPr>
            <a:endParaRPr lang="en-US" sz="1500" dirty="0"/>
          </a:p>
          <a:p>
            <a:pPr lvl="0">
              <a:buAutoNum type="arabicPeriod"/>
            </a:pPr>
            <a:endParaRPr lang="en-US" sz="1500" dirty="0" smtClean="0"/>
          </a:p>
          <a:p>
            <a:pPr lvl="0">
              <a:buAutoNum type="arabicPeriod"/>
            </a:pPr>
            <a:endParaRPr lang="en-US" sz="1500" dirty="0" smtClean="0"/>
          </a:p>
          <a:p>
            <a:pPr marL="0" lvl="0" indent="0">
              <a:buNone/>
            </a:pPr>
            <a:endParaRPr lang="en-US" sz="1500" dirty="0"/>
          </a:p>
        </p:txBody>
      </p:sp>
      <p:sp>
        <p:nvSpPr>
          <p:cNvPr id="4" name="Slide Number Placeholder 3"/>
          <p:cNvSpPr>
            <a:spLocks noGrp="1"/>
          </p:cNvSpPr>
          <p:nvPr>
            <p:ph type="sldNum" sz="quarter" idx="12"/>
          </p:nvPr>
        </p:nvSpPr>
        <p:spPr>
          <a:xfrm>
            <a:off x="152400" y="6248400"/>
            <a:ext cx="608287" cy="365125"/>
          </a:xfrm>
        </p:spPr>
        <p:txBody>
          <a:bodyPr/>
          <a:lstStyle/>
          <a:p>
            <a:fld id="{91914D21-3332-4385-A735-7678D5DC432F}" type="slidenum">
              <a:rPr lang="en-US" smtClean="0"/>
              <a:t>31</a:t>
            </a:fld>
            <a:endParaRPr lang="en-US" dirty="0"/>
          </a:p>
        </p:txBody>
      </p:sp>
    </p:spTree>
    <p:extLst>
      <p:ext uri="{BB962C8B-B14F-4D97-AF65-F5344CB8AC3E}">
        <p14:creationId xmlns:p14="http://schemas.microsoft.com/office/powerpoint/2010/main" val="2017666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References</a:t>
            </a:r>
            <a:endParaRPr lang="en-US" dirty="0"/>
          </a:p>
        </p:txBody>
      </p:sp>
      <p:sp>
        <p:nvSpPr>
          <p:cNvPr id="3" name="Content Placeholder 2"/>
          <p:cNvSpPr>
            <a:spLocks noGrp="1"/>
          </p:cNvSpPr>
          <p:nvPr>
            <p:ph idx="1"/>
          </p:nvPr>
        </p:nvSpPr>
        <p:spPr>
          <a:xfrm>
            <a:off x="304800" y="914400"/>
            <a:ext cx="8382000" cy="5791200"/>
          </a:xfrm>
        </p:spPr>
        <p:txBody>
          <a:bodyPr>
            <a:normAutofit fontScale="32500" lnSpcReduction="20000"/>
          </a:bodyPr>
          <a:lstStyle/>
          <a:p>
            <a:pPr marL="0" lvl="0" indent="0" defTabSz="914400">
              <a:spcBef>
                <a:spcPts val="0"/>
              </a:spcBef>
              <a:spcAft>
                <a:spcPts val="0"/>
              </a:spcAft>
              <a:buClrTx/>
              <a:buNone/>
              <a:defRPr/>
            </a:pPr>
            <a:endParaRPr lang="en-US" dirty="0" smtClean="0"/>
          </a:p>
          <a:p>
            <a:pPr marL="0" lvl="0" indent="0" defTabSz="914400">
              <a:spcBef>
                <a:spcPts val="0"/>
              </a:spcBef>
              <a:spcAft>
                <a:spcPts val="0"/>
              </a:spcAft>
              <a:buClrTx/>
              <a:buNone/>
              <a:defRPr/>
            </a:pPr>
            <a:endParaRPr lang="en-US" dirty="0" smtClean="0"/>
          </a:p>
          <a:p>
            <a:pPr marL="0" lvl="0" indent="0" defTabSz="914400">
              <a:spcBef>
                <a:spcPts val="0"/>
              </a:spcBef>
              <a:spcAft>
                <a:spcPts val="0"/>
              </a:spcAft>
              <a:buClrTx/>
              <a:buNone/>
              <a:defRPr/>
            </a:pPr>
            <a:endParaRPr lang="en-US" dirty="0"/>
          </a:p>
          <a:p>
            <a:pPr marL="0" lvl="0" indent="0" defTabSz="914400">
              <a:spcBef>
                <a:spcPts val="0"/>
              </a:spcBef>
              <a:spcAft>
                <a:spcPts val="0"/>
              </a:spcAft>
              <a:buClrTx/>
              <a:buNone/>
              <a:defRPr/>
            </a:pPr>
            <a:endParaRPr lang="en-US" dirty="0" smtClean="0"/>
          </a:p>
          <a:p>
            <a:pPr marL="0" lvl="0" indent="0" defTabSz="914400">
              <a:spcBef>
                <a:spcPts val="0"/>
              </a:spcBef>
              <a:spcAft>
                <a:spcPts val="0"/>
              </a:spcAft>
              <a:buClrTx/>
              <a:buNone/>
              <a:defRPr/>
            </a:pPr>
            <a:endParaRPr lang="en-US" dirty="0"/>
          </a:p>
          <a:p>
            <a:pPr marL="0" lvl="0" indent="0" defTabSz="914400">
              <a:spcBef>
                <a:spcPts val="0"/>
              </a:spcBef>
              <a:spcAft>
                <a:spcPts val="0"/>
              </a:spcAft>
              <a:buClrTx/>
              <a:buNone/>
              <a:defRPr/>
            </a:pPr>
            <a:endParaRPr lang="en-US" dirty="0" smtClean="0"/>
          </a:p>
          <a:p>
            <a:pPr marL="0" lvl="0" indent="0" defTabSz="914400">
              <a:spcBef>
                <a:spcPts val="0"/>
              </a:spcBef>
              <a:spcAft>
                <a:spcPts val="0"/>
              </a:spcAft>
              <a:buClrTx/>
              <a:buNone/>
              <a:defRPr/>
            </a:pPr>
            <a:endParaRPr lang="en-US" dirty="0"/>
          </a:p>
          <a:p>
            <a:pPr marL="0" lvl="0" indent="0" defTabSz="914400">
              <a:spcBef>
                <a:spcPts val="0"/>
              </a:spcBef>
              <a:spcAft>
                <a:spcPts val="0"/>
              </a:spcAft>
              <a:buClrTx/>
              <a:buNone/>
              <a:defRPr/>
            </a:pPr>
            <a:endParaRPr lang="en-US" sz="4500" dirty="0" smtClean="0"/>
          </a:p>
          <a:p>
            <a:pPr marL="0" lvl="0" indent="0" defTabSz="914400">
              <a:spcBef>
                <a:spcPts val="0"/>
              </a:spcBef>
              <a:spcAft>
                <a:spcPts val="0"/>
              </a:spcAft>
              <a:buClrTx/>
              <a:buNone/>
              <a:defRPr/>
            </a:pPr>
            <a:r>
              <a:rPr lang="en-US" sz="4500" dirty="0" smtClean="0"/>
              <a:t>9. </a:t>
            </a:r>
            <a:r>
              <a:rPr lang="en-US" sz="4500" dirty="0"/>
              <a:t>Chapman S. Pain management in patients following limb amputation. </a:t>
            </a:r>
            <a:r>
              <a:rPr lang="en-US" sz="4500" i="1" dirty="0"/>
              <a:t>Nurs</a:t>
            </a:r>
            <a:r>
              <a:rPr lang="en-US" sz="4500" i="1" dirty="0"/>
              <a:t> Stand</a:t>
            </a:r>
            <a:r>
              <a:rPr lang="en-US" sz="4500" dirty="0"/>
              <a:t>. 2011 18;25(19):35-40</a:t>
            </a:r>
            <a:r>
              <a:rPr lang="en-US" sz="4500" dirty="0" smtClean="0"/>
              <a:t>.</a:t>
            </a:r>
          </a:p>
          <a:p>
            <a:pPr marL="0" lvl="0" indent="0" defTabSz="914400">
              <a:spcBef>
                <a:spcPts val="0"/>
              </a:spcBef>
              <a:spcAft>
                <a:spcPts val="0"/>
              </a:spcAft>
              <a:buClrTx/>
              <a:buNone/>
              <a:defRPr/>
            </a:pPr>
            <a:endParaRPr lang="en-US" sz="4500" dirty="0" smtClean="0"/>
          </a:p>
          <a:p>
            <a:pPr marL="0" indent="0" defTabSz="914400">
              <a:spcBef>
                <a:spcPts val="0"/>
              </a:spcBef>
              <a:spcAft>
                <a:spcPts val="0"/>
              </a:spcAft>
              <a:buClrTx/>
              <a:buNone/>
              <a:defRPr/>
            </a:pPr>
            <a:r>
              <a:rPr lang="en-US" sz="4500" dirty="0" smtClean="0"/>
              <a:t>10. </a:t>
            </a:r>
            <a:r>
              <a:rPr lang="en-US" sz="4500" dirty="0"/>
              <a:t>Foell</a:t>
            </a:r>
            <a:r>
              <a:rPr lang="en-US" sz="4500" dirty="0"/>
              <a:t> J, </a:t>
            </a:r>
            <a:r>
              <a:rPr lang="en-US" sz="4500" dirty="0"/>
              <a:t>Bekrater-Bodmann</a:t>
            </a:r>
            <a:r>
              <a:rPr lang="en-US" sz="4500" dirty="0"/>
              <a:t> R, </a:t>
            </a:r>
            <a:r>
              <a:rPr lang="en-US" sz="4500" dirty="0"/>
              <a:t>Flor</a:t>
            </a:r>
            <a:r>
              <a:rPr lang="en-US" sz="4500" dirty="0"/>
              <a:t> </a:t>
            </a:r>
            <a:r>
              <a:rPr lang="en-US" sz="4500" dirty="0"/>
              <a:t>Herta</a:t>
            </a:r>
            <a:r>
              <a:rPr lang="en-US" sz="4500" dirty="0"/>
              <a:t>, Cole J. Phantom Limb Pain After Lower Limb Trauma: Origins and Treatments. </a:t>
            </a:r>
            <a:r>
              <a:rPr lang="en-US" sz="4500" i="1" dirty="0"/>
              <a:t>International Journal of Lower Extremity Wounds. </a:t>
            </a:r>
            <a:r>
              <a:rPr lang="en-US" sz="4500" dirty="0"/>
              <a:t>2011; 10:224-237. </a:t>
            </a:r>
            <a:endParaRPr lang="en-US" sz="4500" dirty="0" smtClean="0"/>
          </a:p>
          <a:p>
            <a:pPr marL="0" indent="0" defTabSz="914400">
              <a:spcBef>
                <a:spcPts val="0"/>
              </a:spcBef>
              <a:spcAft>
                <a:spcPts val="0"/>
              </a:spcAft>
              <a:buClrTx/>
              <a:buNone/>
              <a:defRPr/>
            </a:pPr>
            <a:endParaRPr lang="en-US" sz="4500" dirty="0" smtClean="0"/>
          </a:p>
          <a:p>
            <a:pPr marL="0" indent="0">
              <a:buNone/>
            </a:pPr>
            <a:r>
              <a:rPr lang="en-US" sz="4500" dirty="0" smtClean="0"/>
              <a:t>11. </a:t>
            </a:r>
            <a:r>
              <a:rPr lang="en-US" sz="4500" dirty="0" smtClean="0"/>
              <a:t>Flor</a:t>
            </a:r>
            <a:r>
              <a:rPr lang="en-US" sz="4500" dirty="0" smtClean="0"/>
              <a:t> </a:t>
            </a:r>
            <a:r>
              <a:rPr lang="en-US" sz="4500" dirty="0"/>
              <a:t>H. Cortical Reorganization and Chronic Pain: Implications for Rehabilitation. </a:t>
            </a:r>
            <a:r>
              <a:rPr lang="en-US" sz="4500" i="1" dirty="0"/>
              <a:t>J </a:t>
            </a:r>
            <a:r>
              <a:rPr lang="en-US" sz="4500" i="1" dirty="0"/>
              <a:t>Rehabil</a:t>
            </a:r>
            <a:r>
              <a:rPr lang="en-US" sz="4500" i="1" dirty="0"/>
              <a:t> Med.</a:t>
            </a:r>
            <a:r>
              <a:rPr lang="en-US" sz="4500" dirty="0"/>
              <a:t> 2003; </a:t>
            </a:r>
            <a:r>
              <a:rPr lang="en-US" sz="4500" dirty="0"/>
              <a:t>suppl</a:t>
            </a:r>
            <a:r>
              <a:rPr lang="en-US" sz="4500" dirty="0"/>
              <a:t> 41: 66-72.</a:t>
            </a:r>
          </a:p>
          <a:p>
            <a:pPr marL="0" indent="0">
              <a:buNone/>
            </a:pPr>
            <a:r>
              <a:rPr lang="en-US" sz="4500" dirty="0" smtClean="0"/>
              <a:t>12. </a:t>
            </a:r>
            <a:r>
              <a:rPr lang="en-US" sz="4500" dirty="0" smtClean="0"/>
              <a:t>Bloomquist</a:t>
            </a:r>
            <a:r>
              <a:rPr lang="en-US" sz="4500" dirty="0" smtClean="0"/>
              <a:t> </a:t>
            </a:r>
            <a:r>
              <a:rPr lang="en-US" sz="4500" dirty="0"/>
              <a:t>T. Amputation and Phantom Limb Pain: A Pain-Prevention Model. </a:t>
            </a:r>
            <a:r>
              <a:rPr lang="en-US" sz="4500" i="1" dirty="0"/>
              <a:t>AANA Journal.</a:t>
            </a:r>
            <a:r>
              <a:rPr lang="en-US" sz="4500" dirty="0"/>
              <a:t> 2001; 69(3): 211-220</a:t>
            </a:r>
            <a:r>
              <a:rPr lang="en-US" sz="4500" dirty="0" smtClean="0"/>
              <a:t>.</a:t>
            </a:r>
          </a:p>
          <a:p>
            <a:pPr marL="0" indent="0">
              <a:buNone/>
            </a:pPr>
            <a:r>
              <a:rPr lang="en-US" sz="4500" dirty="0" smtClean="0"/>
              <a:t>13. </a:t>
            </a:r>
            <a:r>
              <a:rPr lang="en-US" sz="4500" dirty="0"/>
              <a:t>Hill A. </a:t>
            </a:r>
            <a:r>
              <a:rPr lang="en-US" sz="4500" dirty="0"/>
              <a:t>Phanotm</a:t>
            </a:r>
            <a:r>
              <a:rPr lang="en-US" sz="4500" dirty="0"/>
              <a:t> Limb Pain: A Review of the Potential Mechanisms. </a:t>
            </a:r>
            <a:r>
              <a:rPr lang="en-US" sz="4500" i="1" dirty="0"/>
              <a:t>Journal of Pain and Symptom Management. </a:t>
            </a:r>
            <a:r>
              <a:rPr lang="en-US" sz="4500" dirty="0"/>
              <a:t>1999;17(2): 125-142. </a:t>
            </a:r>
            <a:endParaRPr lang="en-US" sz="4500" dirty="0" smtClean="0"/>
          </a:p>
          <a:p>
            <a:pPr marL="0" indent="0">
              <a:buNone/>
            </a:pPr>
            <a:r>
              <a:rPr lang="en-US" sz="4500" dirty="0" smtClean="0"/>
              <a:t>14. </a:t>
            </a:r>
            <a:r>
              <a:rPr lang="en-US" sz="4500" dirty="0"/>
              <a:t>Ulger</a:t>
            </a:r>
            <a:r>
              <a:rPr lang="en-US" sz="4500" dirty="0"/>
              <a:t> O, </a:t>
            </a:r>
            <a:r>
              <a:rPr lang="en-US" sz="4500" dirty="0"/>
              <a:t>Topuz</a:t>
            </a:r>
            <a:r>
              <a:rPr lang="en-US" sz="4500" dirty="0"/>
              <a:t> S, </a:t>
            </a:r>
            <a:r>
              <a:rPr lang="en-US" sz="4500" dirty="0"/>
              <a:t>Bayramlar</a:t>
            </a:r>
            <a:r>
              <a:rPr lang="en-US" sz="4500" dirty="0"/>
              <a:t> K, </a:t>
            </a:r>
            <a:r>
              <a:rPr lang="en-US" sz="4500" dirty="0"/>
              <a:t>Sener</a:t>
            </a:r>
            <a:r>
              <a:rPr lang="en-US" sz="4500" dirty="0"/>
              <a:t> G, and </a:t>
            </a:r>
            <a:r>
              <a:rPr lang="en-US" sz="4500" dirty="0"/>
              <a:t>Erbahceci</a:t>
            </a:r>
            <a:r>
              <a:rPr lang="en-US" sz="4500" dirty="0"/>
              <a:t> F. Effectiveness of Phantom Exercises for Phantom Limb Pain: A Pilot Study. </a:t>
            </a:r>
            <a:r>
              <a:rPr lang="en-US" sz="4500" i="1" dirty="0"/>
              <a:t>J </a:t>
            </a:r>
            <a:r>
              <a:rPr lang="en-US" sz="4500" i="1" dirty="0"/>
              <a:t>Rehabil</a:t>
            </a:r>
            <a:r>
              <a:rPr lang="en-US" sz="4500" i="1" dirty="0"/>
              <a:t> Med.</a:t>
            </a:r>
            <a:r>
              <a:rPr lang="en-US" sz="4500" dirty="0"/>
              <a:t> 2009; 41: 582-584</a:t>
            </a:r>
            <a:r>
              <a:rPr lang="en-US" sz="4500" dirty="0" smtClean="0"/>
              <a:t>.</a:t>
            </a:r>
          </a:p>
          <a:p>
            <a:pPr marL="0" lvl="0" indent="0">
              <a:buNone/>
            </a:pPr>
            <a:r>
              <a:rPr lang="en-US" sz="4500" dirty="0"/>
              <a:t>15. </a:t>
            </a:r>
            <a:r>
              <a:rPr lang="en-US" sz="4500" dirty="0"/>
              <a:t>Ramachandran</a:t>
            </a:r>
            <a:r>
              <a:rPr lang="en-US" sz="4500" dirty="0"/>
              <a:t>, V.S., Rogers-</a:t>
            </a:r>
            <a:r>
              <a:rPr lang="en-US" sz="4500" dirty="0"/>
              <a:t>Ramachandran</a:t>
            </a:r>
            <a:r>
              <a:rPr lang="en-US" sz="4500" dirty="0"/>
              <a:t>, D., 1996.</a:t>
            </a:r>
            <a:br>
              <a:rPr lang="en-US" sz="4500" dirty="0"/>
            </a:br>
            <a:r>
              <a:rPr lang="en-US" sz="4500" dirty="0"/>
              <a:t>Synaesthesia</a:t>
            </a:r>
            <a:r>
              <a:rPr lang="en-US" sz="4500" dirty="0"/>
              <a:t> in phantom limbs induced with mirrors. Proc. R.</a:t>
            </a:r>
            <a:br>
              <a:rPr lang="en-US" sz="4500" dirty="0"/>
            </a:br>
            <a:r>
              <a:rPr lang="en-US" sz="4500" dirty="0"/>
              <a:t>Soc. </a:t>
            </a:r>
            <a:r>
              <a:rPr lang="en-US" sz="4500" dirty="0"/>
              <a:t>Lond</a:t>
            </a:r>
            <a:r>
              <a:rPr lang="en-US" sz="4500" dirty="0"/>
              <a:t>., B Biol. Sci. 263, 377–386</a:t>
            </a:r>
          </a:p>
          <a:p>
            <a:pPr marL="0" lvl="0" indent="0">
              <a:buNone/>
            </a:pPr>
            <a:r>
              <a:rPr lang="en-US" sz="4500" dirty="0"/>
              <a:t>16. </a:t>
            </a:r>
            <a:r>
              <a:rPr lang="en-US" sz="4500" dirty="0"/>
              <a:t>Brodie</a:t>
            </a:r>
            <a:r>
              <a:rPr lang="en-US" sz="4500" dirty="0"/>
              <a:t> EE, Whyte A, </a:t>
            </a:r>
            <a:r>
              <a:rPr lang="en-US" sz="4500" dirty="0"/>
              <a:t>Niven</a:t>
            </a:r>
            <a:r>
              <a:rPr lang="en-US" sz="4500" dirty="0"/>
              <a:t> C. Analgesia through the looking glass? A randomized controlled trial investigating the effect of viewing a ‘virtual’ limb upon a phantom limb pain, sensation and movement. </a:t>
            </a:r>
            <a:r>
              <a:rPr lang="en-US" sz="4500" i="1" dirty="0"/>
              <a:t>Eur</a:t>
            </a:r>
            <a:r>
              <a:rPr lang="en-US" sz="4500" i="1" dirty="0"/>
              <a:t> J Pain. </a:t>
            </a:r>
            <a:r>
              <a:rPr lang="en-US" sz="4500" dirty="0"/>
              <a:t>2007; 11(4):428-36.</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defTabSz="914400">
              <a:spcBef>
                <a:spcPts val="0"/>
              </a:spcBef>
              <a:spcAft>
                <a:spcPts val="0"/>
              </a:spcAft>
              <a:buClrTx/>
              <a:buNone/>
              <a:defRPr/>
            </a:pPr>
            <a:endParaRPr lang="en-US" dirty="0"/>
          </a:p>
          <a:p>
            <a:pPr marL="0" lvl="0" indent="0" defTabSz="914400">
              <a:spcBef>
                <a:spcPts val="0"/>
              </a:spcBef>
              <a:spcAft>
                <a:spcPts val="0"/>
              </a:spcAft>
              <a:buClrTx/>
              <a:buNone/>
              <a:defRPr/>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304800" y="6019800"/>
            <a:ext cx="608287" cy="365125"/>
          </a:xfrm>
        </p:spPr>
        <p:txBody>
          <a:bodyPr/>
          <a:lstStyle/>
          <a:p>
            <a:fld id="{91914D21-3332-4385-A735-7678D5DC432F}" type="slidenum">
              <a:rPr lang="en-US" smtClean="0"/>
              <a:t>32</a:t>
            </a:fld>
            <a:endParaRPr lang="en-US" dirty="0"/>
          </a:p>
        </p:txBody>
      </p:sp>
    </p:spTree>
    <p:extLst>
      <p:ext uri="{BB962C8B-B14F-4D97-AF65-F5344CB8AC3E}">
        <p14:creationId xmlns:p14="http://schemas.microsoft.com/office/powerpoint/2010/main" val="2025185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125113" cy="924475"/>
          </a:xfrm>
        </p:spPr>
        <p:txBody>
          <a:bodyPr/>
          <a:lstStyle/>
          <a:p>
            <a:r>
              <a:rPr lang="en-US" dirty="0" smtClean="0"/>
              <a:t>References</a:t>
            </a:r>
            <a:endParaRPr lang="en-US" dirty="0"/>
          </a:p>
        </p:txBody>
      </p:sp>
      <p:sp>
        <p:nvSpPr>
          <p:cNvPr id="3" name="Content Placeholder 2"/>
          <p:cNvSpPr>
            <a:spLocks noGrp="1"/>
          </p:cNvSpPr>
          <p:nvPr>
            <p:ph idx="1"/>
          </p:nvPr>
        </p:nvSpPr>
        <p:spPr>
          <a:xfrm>
            <a:off x="304800" y="914400"/>
            <a:ext cx="8458200" cy="5919216"/>
          </a:xfrm>
        </p:spPr>
        <p:txBody>
          <a:bodyPr>
            <a:normAutofit fontScale="25000" lnSpcReduction="20000"/>
          </a:bodyPr>
          <a:lstStyle/>
          <a:p>
            <a:pPr marL="0" indent="0">
              <a:buNone/>
            </a:pPr>
            <a:r>
              <a:rPr lang="en-US" sz="6000" dirty="0" smtClean="0"/>
              <a:t>17. </a:t>
            </a:r>
            <a:r>
              <a:rPr lang="en-US" sz="6000" dirty="0" smtClean="0"/>
              <a:t>Brodie</a:t>
            </a:r>
            <a:r>
              <a:rPr lang="en-US" sz="6000" dirty="0" smtClean="0"/>
              <a:t> EE, Whyte A, Waller B. Increased motor control of a phantom leg in human results from the visual feedback of a virtual leg. </a:t>
            </a:r>
            <a:r>
              <a:rPr lang="en-US" sz="6000" i="1" dirty="0" smtClean="0"/>
              <a:t>Neurosci</a:t>
            </a:r>
            <a:r>
              <a:rPr lang="en-US" sz="6000" i="1" dirty="0" smtClean="0"/>
              <a:t> Lett.</a:t>
            </a:r>
            <a:r>
              <a:rPr lang="en-US" sz="6000" dirty="0" smtClean="0"/>
              <a:t>2003; 341(2):167-169. </a:t>
            </a:r>
          </a:p>
          <a:p>
            <a:pPr marL="0" lvl="0" indent="0">
              <a:buNone/>
            </a:pPr>
            <a:r>
              <a:rPr lang="en-US" sz="6000" dirty="0" smtClean="0"/>
              <a:t>18. </a:t>
            </a:r>
            <a:r>
              <a:rPr lang="en-US" sz="6000" dirty="0" smtClean="0"/>
              <a:t>Darnall</a:t>
            </a:r>
            <a:r>
              <a:rPr lang="en-US" sz="6000" dirty="0" smtClean="0"/>
              <a:t> B. Self-delivered home-based mirror therapy for lower limb phantom pain. </a:t>
            </a:r>
            <a:r>
              <a:rPr lang="en-US" sz="6000" i="1" dirty="0" smtClean="0"/>
              <a:t>American Journal of Physical Medicine &amp; Rehabilitation</a:t>
            </a:r>
            <a:r>
              <a:rPr lang="en-US" sz="6000" dirty="0" smtClean="0"/>
              <a:t> [serial online]. 2009;88(1):78-81. </a:t>
            </a:r>
          </a:p>
          <a:p>
            <a:pPr marL="0" lvl="0" indent="0">
              <a:buNone/>
            </a:pPr>
            <a:r>
              <a:rPr lang="en-US" sz="6000" dirty="0" smtClean="0"/>
              <a:t>19. O’Neill K, </a:t>
            </a:r>
            <a:r>
              <a:rPr lang="en-US" sz="6000" dirty="0" smtClean="0"/>
              <a:t>DePaor</a:t>
            </a:r>
            <a:r>
              <a:rPr lang="en-US" sz="6000" dirty="0" smtClean="0"/>
              <a:t> A, </a:t>
            </a:r>
            <a:r>
              <a:rPr lang="en-US" sz="6000" dirty="0" smtClean="0"/>
              <a:t>MacLachlan</a:t>
            </a:r>
            <a:r>
              <a:rPr lang="en-US" sz="6000" dirty="0" smtClean="0"/>
              <a:t> M, </a:t>
            </a:r>
            <a:r>
              <a:rPr lang="en-US" sz="6000" dirty="0" smtClean="0"/>
              <a:t>McDarby</a:t>
            </a:r>
            <a:r>
              <a:rPr lang="en-US" sz="6000" dirty="0" smtClean="0"/>
              <a:t> G. An Investigation into the Performance of a Virtual Mirror Box for the treatment of Phantom Limb Pain in Amputees using Augmented Reality Technology. Available at  </a:t>
            </a:r>
            <a:r>
              <a:rPr lang="en-US" sz="6000" u="sng" dirty="0" smtClean="0">
                <a:hlinkClick r:id="rId2" action="ppaction://hlinkfile"/>
              </a:rPr>
              <a:t>http://medialabeurope.org/mindgames/publications/publicationsAugmentedReality.pdf</a:t>
            </a:r>
            <a:r>
              <a:rPr lang="en-US" sz="6000" dirty="0" smtClean="0"/>
              <a:t>. Accessed September 15, 2011</a:t>
            </a:r>
          </a:p>
          <a:p>
            <a:pPr marL="0" lvl="0" indent="0">
              <a:buNone/>
            </a:pPr>
            <a:r>
              <a:rPr lang="en-US" sz="6000" dirty="0" smtClean="0"/>
              <a:t>20. Murray C, </a:t>
            </a:r>
            <a:r>
              <a:rPr lang="en-US" sz="6000" dirty="0" smtClean="0"/>
              <a:t>Pettifer</a:t>
            </a:r>
            <a:r>
              <a:rPr lang="en-US" sz="6000" dirty="0" smtClean="0"/>
              <a:t> S, </a:t>
            </a:r>
            <a:r>
              <a:rPr lang="en-US" sz="6000" dirty="0" smtClean="0"/>
              <a:t>Bamford</a:t>
            </a:r>
            <a:r>
              <a:rPr lang="en-US" sz="6000" dirty="0" smtClean="0"/>
              <a:t> C, et al. The treatment of phantom limb pain using immersive virtual reality: three case studies. </a:t>
            </a:r>
            <a:r>
              <a:rPr lang="en-US" sz="6000" i="1" dirty="0" smtClean="0"/>
              <a:t>Disability &amp; Rehabilitation</a:t>
            </a:r>
            <a:r>
              <a:rPr lang="en-US" sz="6000" dirty="0" smtClean="0"/>
              <a:t> [serial online]. September 30, 2007;29(18):1465-1469. </a:t>
            </a:r>
          </a:p>
          <a:p>
            <a:pPr marL="0" lvl="0" indent="0">
              <a:buNone/>
            </a:pPr>
            <a:r>
              <a:rPr lang="en-US" sz="6000" dirty="0" smtClean="0"/>
              <a:t>21. Cole J, </a:t>
            </a:r>
            <a:r>
              <a:rPr lang="en-US" sz="6000" dirty="0" smtClean="0"/>
              <a:t>Crowle</a:t>
            </a:r>
            <a:r>
              <a:rPr lang="en-US" sz="6000" dirty="0" smtClean="0"/>
              <a:t> S, </a:t>
            </a:r>
            <a:r>
              <a:rPr lang="en-US" sz="6000" dirty="0" smtClean="0"/>
              <a:t>Austwick</a:t>
            </a:r>
            <a:r>
              <a:rPr lang="en-US" sz="6000" dirty="0" smtClean="0"/>
              <a:t> G, Slater D. Exploratory findings with virtual reality for phantom limb pain; from stump motion to agency and analgesia. </a:t>
            </a:r>
            <a:r>
              <a:rPr lang="en-US" sz="6000" i="1" dirty="0" smtClean="0"/>
              <a:t>Disability &amp; Rehabilitation</a:t>
            </a:r>
            <a:r>
              <a:rPr lang="en-US" sz="6000" dirty="0" smtClean="0"/>
              <a:t> [serial online]. May 2009;31(10):846-854. </a:t>
            </a:r>
          </a:p>
          <a:p>
            <a:pPr marL="0" lvl="0" indent="0">
              <a:buNone/>
            </a:pPr>
            <a:r>
              <a:rPr lang="en-US" sz="6000" dirty="0" smtClean="0"/>
              <a:t>22. Mercier C, </a:t>
            </a:r>
            <a:r>
              <a:rPr lang="en-US" sz="6000" dirty="0" smtClean="0"/>
              <a:t>Sirigu</a:t>
            </a:r>
            <a:r>
              <a:rPr lang="en-US" sz="6000" dirty="0" smtClean="0"/>
              <a:t> A. Training with virtual visual feedback to alleviate phantom limb pain. </a:t>
            </a:r>
            <a:r>
              <a:rPr lang="en-US" sz="6000" i="1" dirty="0" smtClean="0"/>
              <a:t>Neurorehabilitation</a:t>
            </a:r>
            <a:r>
              <a:rPr lang="en-US" sz="6000" i="1" dirty="0" smtClean="0"/>
              <a:t> &amp; Neural Repair</a:t>
            </a:r>
            <a:r>
              <a:rPr lang="en-US" sz="6000" dirty="0" smtClean="0"/>
              <a:t> [serial online]. July 2009;23(6):587-594. </a:t>
            </a:r>
          </a:p>
          <a:p>
            <a:pPr marL="0" indent="0">
              <a:buNone/>
            </a:pPr>
            <a:r>
              <a:rPr lang="en-US" sz="6000" dirty="0" smtClean="0"/>
              <a:t>23. Desmond D, O'Neill K, De </a:t>
            </a:r>
            <a:r>
              <a:rPr lang="en-US" sz="6000" dirty="0" smtClean="0"/>
              <a:t>Paor</a:t>
            </a:r>
            <a:r>
              <a:rPr lang="en-US" sz="6000" dirty="0" smtClean="0"/>
              <a:t> A, </a:t>
            </a:r>
            <a:r>
              <a:rPr lang="en-US" sz="6000" dirty="0" smtClean="0"/>
              <a:t>McDarby</a:t>
            </a:r>
            <a:r>
              <a:rPr lang="en-US" sz="6000" dirty="0" smtClean="0"/>
              <a:t> G, </a:t>
            </a:r>
            <a:r>
              <a:rPr lang="en-US" sz="6000" dirty="0" smtClean="0"/>
              <a:t>MacLachlan</a:t>
            </a:r>
            <a:r>
              <a:rPr lang="en-US" sz="6000" dirty="0" smtClean="0"/>
              <a:t> M. Augmenting the reality of phantom limbs: three case studies using an augmented mirror box procedure. </a:t>
            </a:r>
            <a:r>
              <a:rPr lang="en-US" sz="6000" i="1" dirty="0" smtClean="0"/>
              <a:t>Journal of Prosthetics &amp; Orthotics (JPO)</a:t>
            </a:r>
            <a:r>
              <a:rPr lang="en-US" sz="6000" dirty="0" smtClean="0"/>
              <a:t> [serial online]. July 2006;18(3):74-79. </a:t>
            </a:r>
          </a:p>
          <a:p>
            <a:pPr marL="0" lvl="0" indent="0">
              <a:buNone/>
            </a:pPr>
            <a:r>
              <a:rPr lang="en-US" sz="6000" dirty="0" smtClean="0"/>
              <a:t>24. </a:t>
            </a:r>
            <a:r>
              <a:rPr lang="en-US" sz="6000" dirty="0" smtClean="0"/>
              <a:t>Moura</a:t>
            </a:r>
            <a:r>
              <a:rPr lang="en-US" sz="6000" dirty="0" smtClean="0"/>
              <a:t> VL, </a:t>
            </a:r>
            <a:r>
              <a:rPr lang="en-US" sz="6000" dirty="0" smtClean="0"/>
              <a:t>Faurot</a:t>
            </a:r>
            <a:r>
              <a:rPr lang="en-US" sz="6000" dirty="0" smtClean="0"/>
              <a:t> KR, Gaylord SA et al. Mind-body Interventions for Treatment of Phantom Limb Pain in Persons with Amputation. </a:t>
            </a:r>
            <a:r>
              <a:rPr lang="en-US" sz="6000" i="1" dirty="0" smtClean="0"/>
              <a:t>American Journal of Physical Medicine and Rehabilitation. </a:t>
            </a:r>
            <a:r>
              <a:rPr lang="en-US" sz="6000" dirty="0" smtClean="0"/>
              <a:t>2012; 91(3): 1-12.</a:t>
            </a:r>
          </a:p>
          <a:p>
            <a:pPr marL="0" lv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152400" y="6461344"/>
            <a:ext cx="608287" cy="365125"/>
          </a:xfrm>
        </p:spPr>
        <p:txBody>
          <a:bodyPr/>
          <a:lstStyle/>
          <a:p>
            <a:fld id="{91914D21-3332-4385-A735-7678D5DC432F}" type="slidenum">
              <a:rPr lang="en-US" smtClean="0"/>
              <a:t>33</a:t>
            </a:fld>
            <a:endParaRPr lang="en-US" dirty="0"/>
          </a:p>
        </p:txBody>
      </p:sp>
    </p:spTree>
    <p:extLst>
      <p:ext uri="{BB962C8B-B14F-4D97-AF65-F5344CB8AC3E}">
        <p14:creationId xmlns:p14="http://schemas.microsoft.com/office/powerpoint/2010/main" val="2401054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125113" cy="924475"/>
          </a:xfrm>
        </p:spPr>
        <p:txBody>
          <a:bodyPr/>
          <a:lstStyle/>
          <a:p>
            <a:r>
              <a:rPr lang="en-US" dirty="0" smtClean="0"/>
              <a:t>References</a:t>
            </a:r>
            <a:endParaRPr lang="en-US" dirty="0"/>
          </a:p>
        </p:txBody>
      </p:sp>
      <p:sp>
        <p:nvSpPr>
          <p:cNvPr id="3" name="Content Placeholder 2"/>
          <p:cNvSpPr>
            <a:spLocks noGrp="1"/>
          </p:cNvSpPr>
          <p:nvPr>
            <p:ph idx="1"/>
          </p:nvPr>
        </p:nvSpPr>
        <p:spPr>
          <a:xfrm>
            <a:off x="381000" y="990600"/>
            <a:ext cx="8305800" cy="5562599"/>
          </a:xfrm>
        </p:spPr>
        <p:txBody>
          <a:bodyPr>
            <a:normAutofit fontScale="85000" lnSpcReduction="10000"/>
          </a:bodyPr>
          <a:lstStyle/>
          <a:p>
            <a:pPr marL="0" indent="0">
              <a:buNone/>
            </a:pPr>
            <a:r>
              <a:rPr lang="en-US" dirty="0" smtClean="0"/>
              <a:t>25. </a:t>
            </a:r>
            <a:r>
              <a:rPr lang="en-US" dirty="0"/>
              <a:t>MacIver K, </a:t>
            </a:r>
            <a:r>
              <a:rPr lang="en-US" dirty="0"/>
              <a:t>Llyod</a:t>
            </a:r>
            <a:r>
              <a:rPr lang="en-US" dirty="0"/>
              <a:t> DM, Kelly S, et al. Phantom limb pain, cortical reorganization and the therapeutic effect of mental imagery. </a:t>
            </a:r>
            <a:r>
              <a:rPr lang="en-US" i="1" dirty="0"/>
              <a:t>Brain.</a:t>
            </a:r>
            <a:r>
              <a:rPr lang="en-US" dirty="0"/>
              <a:t> 2008;131: 2181-91</a:t>
            </a:r>
            <a:r>
              <a:rPr lang="en-US" dirty="0" smtClean="0"/>
              <a:t>.</a:t>
            </a:r>
          </a:p>
          <a:p>
            <a:pPr marL="0" indent="0">
              <a:buNone/>
            </a:pPr>
            <a:r>
              <a:rPr lang="en-US" dirty="0" smtClean="0"/>
              <a:t>26. Jeremy </a:t>
            </a:r>
            <a:r>
              <a:rPr lang="en-US" dirty="0"/>
              <a:t>Dailami</a:t>
            </a:r>
            <a:r>
              <a:rPr lang="en-US" dirty="0"/>
              <a:t>. The Myoelectric Arm: It’s Electrifying. 2002; 3(1). Available at: </a:t>
            </a:r>
            <a:r>
              <a:rPr lang="en-US" dirty="0">
                <a:hlinkClick r:id="rId2"/>
              </a:rPr>
              <a:t>http://illumin.usc.edu/111/the-myoelectric-arm-it39s-electrifying/</a:t>
            </a:r>
            <a:r>
              <a:rPr lang="en-US" dirty="0"/>
              <a:t>. Accessed March 31</a:t>
            </a:r>
            <a:r>
              <a:rPr lang="en-US" baseline="30000" dirty="0"/>
              <a:t>st</a:t>
            </a:r>
            <a:r>
              <a:rPr lang="en-US" dirty="0"/>
              <a:t>, 2012.</a:t>
            </a:r>
          </a:p>
          <a:p>
            <a:pPr marL="0" indent="0">
              <a:buNone/>
            </a:pPr>
            <a:r>
              <a:rPr lang="en-US" dirty="0" smtClean="0"/>
              <a:t>27. </a:t>
            </a:r>
            <a:r>
              <a:rPr lang="en-US" dirty="0" smtClean="0"/>
              <a:t>Lotze</a:t>
            </a:r>
            <a:r>
              <a:rPr lang="en-US" dirty="0" smtClean="0"/>
              <a:t> </a:t>
            </a:r>
            <a:r>
              <a:rPr lang="en-US" dirty="0"/>
              <a:t>M, </a:t>
            </a:r>
            <a:r>
              <a:rPr lang="en-US" dirty="0"/>
              <a:t>Grodd</a:t>
            </a:r>
            <a:r>
              <a:rPr lang="en-US" dirty="0"/>
              <a:t> W, </a:t>
            </a:r>
            <a:r>
              <a:rPr lang="en-US" dirty="0"/>
              <a:t>Birbaummer</a:t>
            </a:r>
            <a:r>
              <a:rPr lang="en-US" dirty="0"/>
              <a:t> N, </a:t>
            </a:r>
            <a:r>
              <a:rPr lang="en-US" dirty="0"/>
              <a:t>Erb</a:t>
            </a:r>
            <a:r>
              <a:rPr lang="en-US" dirty="0"/>
              <a:t> M, </a:t>
            </a:r>
            <a:r>
              <a:rPr lang="en-US" dirty="0"/>
              <a:t>Huse</a:t>
            </a:r>
            <a:r>
              <a:rPr lang="en-US" dirty="0"/>
              <a:t> E and </a:t>
            </a:r>
            <a:r>
              <a:rPr lang="en-US" dirty="0"/>
              <a:t>Flor</a:t>
            </a:r>
            <a:r>
              <a:rPr lang="en-US" dirty="0"/>
              <a:t> H. Does use of a myoelectric prosthesis prevent cortical reorganization and phantom limb pain? </a:t>
            </a:r>
            <a:r>
              <a:rPr lang="en-US" i="1" dirty="0"/>
              <a:t>Nature Neuroscience</a:t>
            </a:r>
            <a:r>
              <a:rPr lang="en-US" dirty="0"/>
              <a:t>. 1999; 2(6): 501-502.</a:t>
            </a:r>
          </a:p>
          <a:p>
            <a:pPr marL="0" indent="0">
              <a:buNone/>
            </a:pPr>
            <a:r>
              <a:rPr lang="en-US" dirty="0" smtClean="0"/>
              <a:t>28. </a:t>
            </a:r>
            <a:r>
              <a:rPr lang="en-US" dirty="0"/>
              <a:t>Department of </a:t>
            </a:r>
            <a:r>
              <a:rPr lang="en-US" dirty="0" smtClean="0"/>
              <a:t>Veterans </a:t>
            </a:r>
            <a:r>
              <a:rPr lang="en-US" dirty="0"/>
              <a:t>Affairs, Department of Defense. VA/</a:t>
            </a:r>
            <a:r>
              <a:rPr lang="en-US" dirty="0"/>
              <a:t>DoD</a:t>
            </a:r>
            <a:r>
              <a:rPr lang="en-US" dirty="0"/>
              <a:t> Clinical Practice Guideline for Rehabilitation of Lower Limb Amputation. Washington, DC: Department of Veterans Affairs, Department of Defense; 2007. http://</a:t>
            </a:r>
            <a:r>
              <a:rPr lang="en-US" dirty="0" smtClean="0"/>
              <a:t>www.guideline.gov/summary/summary.aspx?ss=15&amp;doc_id=11758&amp;nbr=006060</a:t>
            </a:r>
            <a:r>
              <a:rPr lang="en-US" dirty="0"/>
              <a:t>. Accessed December 16, </a:t>
            </a:r>
            <a:r>
              <a:rPr lang="en-US" dirty="0" smtClean="0"/>
              <a:t>2009</a:t>
            </a:r>
          </a:p>
          <a:p>
            <a:pPr marL="0" indent="0">
              <a:buNone/>
            </a:pPr>
            <a:r>
              <a:rPr lang="en-US" dirty="0" smtClean="0"/>
              <a:t>29. </a:t>
            </a:r>
            <a:r>
              <a:rPr lang="en-US" dirty="0"/>
              <a:t>Mulvey</a:t>
            </a:r>
            <a:r>
              <a:rPr lang="en-US" dirty="0"/>
              <a:t> MR, </a:t>
            </a:r>
            <a:r>
              <a:rPr lang="en-US" dirty="0"/>
              <a:t>Bagniall</a:t>
            </a:r>
            <a:r>
              <a:rPr lang="en-US" dirty="0"/>
              <a:t> AM, Johnson MI, </a:t>
            </a:r>
            <a:r>
              <a:rPr lang="en-US" dirty="0"/>
              <a:t>Marchant</a:t>
            </a:r>
            <a:r>
              <a:rPr lang="en-US" dirty="0"/>
              <a:t> PR. Transcutaneous electrical nerve stimulation (TENS) for phantom pain and stump pain following amputations in adults. </a:t>
            </a:r>
            <a:r>
              <a:rPr lang="en-US" i="1" dirty="0"/>
              <a:t>Cochrane Database </a:t>
            </a:r>
            <a:r>
              <a:rPr lang="en-US" i="1" dirty="0"/>
              <a:t>Syst</a:t>
            </a:r>
            <a:r>
              <a:rPr lang="en-US" i="1" dirty="0"/>
              <a:t> Rev. </a:t>
            </a:r>
            <a:r>
              <a:rPr lang="en-US" dirty="0"/>
              <a:t>2010; 12(5): CD007264.</a:t>
            </a:r>
          </a:p>
          <a:p>
            <a:pPr marL="0" indent="0">
              <a:buNone/>
            </a:pPr>
            <a:r>
              <a:rPr lang="en-US" dirty="0" smtClean="0"/>
              <a:t>30. </a:t>
            </a:r>
            <a:r>
              <a:rPr lang="en-US" dirty="0"/>
              <a:t>Giuffrida</a:t>
            </a:r>
            <a:r>
              <a:rPr lang="en-US" dirty="0"/>
              <a:t> O, Simpson L, </a:t>
            </a:r>
            <a:r>
              <a:rPr lang="en-US" dirty="0"/>
              <a:t>Halligan</a:t>
            </a:r>
            <a:r>
              <a:rPr lang="en-US" dirty="0"/>
              <a:t> PW. Contralateral stimulation, using TENS, of Phantom Limb Pain: Two Confirmatory Cases. </a:t>
            </a:r>
            <a:r>
              <a:rPr lang="en-US" i="1" dirty="0"/>
              <a:t>Pain Medicine.</a:t>
            </a:r>
            <a:r>
              <a:rPr lang="en-US" dirty="0"/>
              <a:t> 2010; 11: 133-141. </a:t>
            </a:r>
            <a:endParaRPr lang="en-US" dirty="0" smtClean="0"/>
          </a:p>
          <a:p>
            <a:pPr marL="0" indent="0">
              <a:buNone/>
            </a:pPr>
            <a:r>
              <a:rPr lang="en-US" dirty="0" smtClean="0"/>
              <a:t>31. </a:t>
            </a:r>
            <a:r>
              <a:rPr lang="en-US" dirty="0"/>
              <a:t>Katz J, </a:t>
            </a:r>
            <a:r>
              <a:rPr lang="en-US" dirty="0"/>
              <a:t>Melzack</a:t>
            </a:r>
            <a:r>
              <a:rPr lang="en-US" dirty="0"/>
              <a:t> R. Auricular transcutaneous electrical nerve stimulation (TENS) reduces phantom limb pain. </a:t>
            </a:r>
            <a:r>
              <a:rPr lang="en-US" i="1" dirty="0"/>
              <a:t>J Pain Symptom Manage</a:t>
            </a:r>
            <a:r>
              <a:rPr lang="en-US" dirty="0"/>
              <a:t>. 1991; 6:73-83.</a:t>
            </a:r>
          </a:p>
        </p:txBody>
      </p:sp>
      <p:sp>
        <p:nvSpPr>
          <p:cNvPr id="4" name="Slide Number Placeholder 3"/>
          <p:cNvSpPr>
            <a:spLocks noGrp="1"/>
          </p:cNvSpPr>
          <p:nvPr>
            <p:ph type="sldNum" sz="quarter" idx="12"/>
          </p:nvPr>
        </p:nvSpPr>
        <p:spPr>
          <a:xfrm>
            <a:off x="152400" y="6324600"/>
            <a:ext cx="608287" cy="365125"/>
          </a:xfrm>
        </p:spPr>
        <p:txBody>
          <a:bodyPr/>
          <a:lstStyle/>
          <a:p>
            <a:fld id="{91914D21-3332-4385-A735-7678D5DC432F}" type="slidenum">
              <a:rPr lang="en-US" smtClean="0"/>
              <a:t>34</a:t>
            </a:fld>
            <a:endParaRPr lang="en-US" dirty="0"/>
          </a:p>
        </p:txBody>
      </p:sp>
    </p:spTree>
    <p:extLst>
      <p:ext uri="{BB962C8B-B14F-4D97-AF65-F5344CB8AC3E}">
        <p14:creationId xmlns:p14="http://schemas.microsoft.com/office/powerpoint/2010/main" val="3275110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125113" cy="685800"/>
          </a:xfrm>
        </p:spPr>
        <p:txBody>
          <a:bodyPr/>
          <a:lstStyle/>
          <a:p>
            <a:r>
              <a:rPr lang="en-US" dirty="0" smtClean="0"/>
              <a:t>Additional Notes</a:t>
            </a:r>
            <a:endParaRPr lang="en-US" dirty="0"/>
          </a:p>
        </p:txBody>
      </p:sp>
      <p:sp>
        <p:nvSpPr>
          <p:cNvPr id="3" name="Content Placeholder 2"/>
          <p:cNvSpPr>
            <a:spLocks noGrp="1"/>
          </p:cNvSpPr>
          <p:nvPr>
            <p:ph idx="1"/>
          </p:nvPr>
        </p:nvSpPr>
        <p:spPr>
          <a:xfrm>
            <a:off x="304800" y="838200"/>
            <a:ext cx="8686800" cy="5638800"/>
          </a:xfrm>
        </p:spPr>
        <p:txBody>
          <a:bodyPr>
            <a:normAutofit fontScale="47500" lnSpcReduction="20000"/>
          </a:bodyPr>
          <a:lstStyle/>
          <a:p>
            <a:r>
              <a:rPr lang="en-US" sz="3200" b="1" dirty="0"/>
              <a:t>Slide 3</a:t>
            </a:r>
            <a:r>
              <a:rPr lang="en-US" sz="3200" dirty="0"/>
              <a:t>- Vascular complications typically from diabetes, which accounts for the majority of limb loss.</a:t>
            </a:r>
            <a:r>
              <a:rPr lang="en-US" sz="3200" baseline="30000" dirty="0"/>
              <a:t>1</a:t>
            </a:r>
            <a:r>
              <a:rPr lang="en-US" sz="3200" dirty="0"/>
              <a:t> Upper-limb amputations account for the majority of all trauma-related </a:t>
            </a:r>
            <a:r>
              <a:rPr lang="en-US" sz="3200" dirty="0" smtClean="0"/>
              <a:t>amputations.</a:t>
            </a:r>
            <a:r>
              <a:rPr lang="en-US" sz="3200" baseline="30000" dirty="0" smtClean="0"/>
              <a:t>1 </a:t>
            </a:r>
            <a:r>
              <a:rPr lang="en-US" sz="3200" dirty="0" smtClean="0"/>
              <a:t> </a:t>
            </a:r>
            <a:r>
              <a:rPr lang="en-US" sz="3200" dirty="0" smtClean="0">
                <a:hlinkClick r:id="rId2" action="ppaction://hlinksldjump"/>
              </a:rPr>
              <a:t>Return to Slide 3</a:t>
            </a:r>
            <a:endParaRPr lang="en-US" sz="3200" dirty="0"/>
          </a:p>
          <a:p>
            <a:pPr marL="0" indent="0">
              <a:buNone/>
            </a:pPr>
            <a:endParaRPr lang="en-US" sz="3200" dirty="0"/>
          </a:p>
          <a:p>
            <a:r>
              <a:rPr lang="en-US" sz="3200" b="1" dirty="0"/>
              <a:t>Slide 4</a:t>
            </a:r>
            <a:r>
              <a:rPr lang="en-US" sz="3200" dirty="0"/>
              <a:t>- Phantom limb pain: patients that experience this type of pain report intermittent severe discomfort that feels as though the amputated limb is still intact.</a:t>
            </a:r>
            <a:r>
              <a:rPr lang="en-US" sz="3200" baseline="30000" dirty="0"/>
              <a:t>3 </a:t>
            </a:r>
            <a:r>
              <a:rPr lang="en-US" sz="3200" dirty="0"/>
              <a:t>The pain is often described as a burning, cramping pain. </a:t>
            </a:r>
          </a:p>
          <a:p>
            <a:pPr marL="0" indent="0">
              <a:buNone/>
            </a:pPr>
            <a:r>
              <a:rPr lang="en-US" sz="3200" dirty="0" smtClean="0"/>
              <a:t>	Phantom </a:t>
            </a:r>
            <a:r>
              <a:rPr lang="en-US" sz="3200" dirty="0"/>
              <a:t>limb sensation may include </a:t>
            </a:r>
            <a:r>
              <a:rPr lang="en-US" sz="3200" dirty="0"/>
              <a:t>paraesthesia</a:t>
            </a:r>
            <a:r>
              <a:rPr lang="en-US" sz="3200" dirty="0"/>
              <a:t> (numbness and  </a:t>
            </a:r>
            <a:r>
              <a:rPr lang="en-US" sz="3200" dirty="0" smtClean="0"/>
              <a:t>prickling          	sensation</a:t>
            </a:r>
            <a:r>
              <a:rPr lang="en-US" sz="3200" dirty="0"/>
              <a:t>), </a:t>
            </a:r>
            <a:r>
              <a:rPr lang="en-US" sz="3200" dirty="0" smtClean="0"/>
              <a:t>dysesthesia</a:t>
            </a:r>
            <a:r>
              <a:rPr lang="en-US" sz="3200" dirty="0" smtClean="0"/>
              <a:t> (</a:t>
            </a:r>
            <a:r>
              <a:rPr lang="en-US" sz="3200" dirty="0"/>
              <a:t>abnormal sensation), and </a:t>
            </a:r>
            <a:r>
              <a:rPr lang="en-US" sz="3200" dirty="0" smtClean="0"/>
              <a:t>	</a:t>
            </a:r>
            <a:r>
              <a:rPr lang="en-US" sz="3200" dirty="0" smtClean="0"/>
              <a:t>hyperpathia</a:t>
            </a:r>
            <a:r>
              <a:rPr lang="en-US" sz="3200" dirty="0" smtClean="0"/>
              <a:t> (</a:t>
            </a:r>
            <a:r>
              <a:rPr lang="en-US" sz="3200" dirty="0"/>
              <a:t>abnormally </a:t>
            </a:r>
            <a:r>
              <a:rPr lang="en-US" sz="3200" dirty="0" smtClean="0"/>
              <a:t>	heightened </a:t>
            </a:r>
            <a:r>
              <a:rPr lang="en-US" sz="3200" dirty="0"/>
              <a:t>subjective response  </a:t>
            </a:r>
            <a:r>
              <a:rPr lang="en-US" sz="3200" dirty="0" smtClean="0"/>
              <a:t>to </a:t>
            </a:r>
            <a:r>
              <a:rPr lang="en-US" sz="3200" dirty="0"/>
              <a:t>painful </a:t>
            </a:r>
            <a:r>
              <a:rPr lang="en-US" sz="3200" dirty="0" smtClean="0"/>
              <a:t>stimuli)</a:t>
            </a:r>
            <a:r>
              <a:rPr lang="en-US" sz="3200" baseline="30000" dirty="0" smtClean="0"/>
              <a:t>4</a:t>
            </a:r>
            <a:r>
              <a:rPr lang="en-US" sz="3200" dirty="0" smtClean="0"/>
              <a:t> </a:t>
            </a:r>
          </a:p>
          <a:p>
            <a:pPr marL="0" indent="0">
              <a:buNone/>
            </a:pPr>
            <a:r>
              <a:rPr lang="en-US" sz="3200" dirty="0"/>
              <a:t>	</a:t>
            </a:r>
            <a:r>
              <a:rPr lang="en-US" sz="3200" dirty="0" smtClean="0"/>
              <a:t> </a:t>
            </a:r>
            <a:r>
              <a:rPr lang="en-US" sz="3200" dirty="0" smtClean="0">
                <a:hlinkClick r:id="rId3" action="ppaction://hlinksldjump"/>
              </a:rPr>
              <a:t>Return to Slide 4</a:t>
            </a:r>
            <a:endParaRPr lang="en-US" sz="3200" dirty="0"/>
          </a:p>
          <a:p>
            <a:pPr marL="0" indent="0">
              <a:buNone/>
            </a:pPr>
            <a:endParaRPr lang="en-US" sz="3200" dirty="0"/>
          </a:p>
          <a:p>
            <a:r>
              <a:rPr lang="en-US" sz="3200" b="1" dirty="0"/>
              <a:t>Slide 5</a:t>
            </a:r>
            <a:r>
              <a:rPr lang="en-US" sz="3200" dirty="0"/>
              <a:t>- In a study of 92 lower limb amputees, Weiss and </a:t>
            </a:r>
            <a:r>
              <a:rPr lang="en-US" sz="3200" dirty="0"/>
              <a:t>Lindell</a:t>
            </a:r>
            <a:r>
              <a:rPr lang="en-US" sz="3200" dirty="0"/>
              <a:t> found that patients with a history of gangrene and/or infection had higher pain levels.</a:t>
            </a:r>
            <a:r>
              <a:rPr lang="en-US" sz="3200" baseline="30000" dirty="0"/>
              <a:t>6</a:t>
            </a:r>
            <a:r>
              <a:rPr lang="en-US" sz="3200" dirty="0"/>
              <a:t> However, most studies have found no relationship between the health status of individuals with amputations and incidence of phantom </a:t>
            </a:r>
            <a:r>
              <a:rPr lang="en-US" sz="3200" dirty="0" smtClean="0"/>
              <a:t>pain.</a:t>
            </a:r>
            <a:r>
              <a:rPr lang="en-US" sz="3200" baseline="30000" dirty="0" smtClean="0"/>
              <a:t>5</a:t>
            </a:r>
            <a:endParaRPr lang="en-US" sz="3200" dirty="0"/>
          </a:p>
          <a:p>
            <a:pPr marL="0" indent="0">
              <a:buNone/>
            </a:pPr>
            <a:r>
              <a:rPr lang="en-US" sz="3200" dirty="0"/>
              <a:t>	</a:t>
            </a:r>
            <a:r>
              <a:rPr lang="en-US" sz="3200" dirty="0" smtClean="0"/>
              <a:t>In </a:t>
            </a:r>
            <a:r>
              <a:rPr lang="en-US" sz="3200" dirty="0"/>
              <a:t>a study by </a:t>
            </a:r>
            <a:r>
              <a:rPr lang="en-US" sz="3200" dirty="0"/>
              <a:t>Parkes</a:t>
            </a:r>
            <a:r>
              <a:rPr lang="en-US" sz="3200" dirty="0"/>
              <a:t> et al, 85% of 46 amputees experienced phantom </a:t>
            </a:r>
            <a:r>
              <a:rPr lang="en-US" sz="3200" dirty="0" smtClean="0"/>
              <a:t>	pain 	immediately 	following amputation.</a:t>
            </a:r>
            <a:r>
              <a:rPr lang="en-US" sz="3200" baseline="30000" dirty="0" smtClean="0"/>
              <a:t>7</a:t>
            </a:r>
            <a:r>
              <a:rPr lang="en-US" sz="3200" dirty="0" smtClean="0"/>
              <a:t>  </a:t>
            </a:r>
            <a:r>
              <a:rPr lang="en-US" sz="3200" dirty="0"/>
              <a:t>The duration of pain </a:t>
            </a:r>
            <a:r>
              <a:rPr lang="en-US" sz="3200" dirty="0" smtClean="0"/>
              <a:t>depends on 	treatment   	but </a:t>
            </a:r>
            <a:r>
              <a:rPr lang="en-US" sz="3200" dirty="0"/>
              <a:t>PLP often lingers for </a:t>
            </a:r>
            <a:r>
              <a:rPr lang="en-US" sz="3200" dirty="0" smtClean="0"/>
              <a:t>many </a:t>
            </a:r>
            <a:r>
              <a:rPr lang="en-US" sz="3200" dirty="0"/>
              <a:t>years. </a:t>
            </a:r>
            <a:r>
              <a:rPr lang="en-US" sz="3200" dirty="0" smtClean="0">
                <a:hlinkClick r:id="rId4" action="ppaction://hlinksldjump"/>
              </a:rPr>
              <a:t>Return to Slide 5</a:t>
            </a:r>
            <a:endParaRPr lang="en-US" sz="3200" dirty="0"/>
          </a:p>
          <a:p>
            <a:pPr marL="0" indent="0">
              <a:buNone/>
            </a:pPr>
            <a:endParaRPr lang="en-US" dirty="0"/>
          </a:p>
        </p:txBody>
      </p:sp>
      <p:sp>
        <p:nvSpPr>
          <p:cNvPr id="4" name="Slide Number Placeholder 3"/>
          <p:cNvSpPr>
            <a:spLocks noGrp="1"/>
          </p:cNvSpPr>
          <p:nvPr>
            <p:ph type="sldNum" sz="quarter" idx="12"/>
          </p:nvPr>
        </p:nvSpPr>
        <p:spPr>
          <a:xfrm>
            <a:off x="228600" y="6248400"/>
            <a:ext cx="608287" cy="365125"/>
          </a:xfrm>
        </p:spPr>
        <p:txBody>
          <a:bodyPr/>
          <a:lstStyle/>
          <a:p>
            <a:fld id="{91914D21-3332-4385-A735-7678D5DC432F}" type="slidenum">
              <a:rPr lang="en-US" smtClean="0"/>
              <a:t>35</a:t>
            </a:fld>
            <a:endParaRPr lang="en-US" dirty="0"/>
          </a:p>
        </p:txBody>
      </p:sp>
    </p:spTree>
    <p:extLst>
      <p:ext uri="{BB962C8B-B14F-4D97-AF65-F5344CB8AC3E}">
        <p14:creationId xmlns:p14="http://schemas.microsoft.com/office/powerpoint/2010/main" val="1077901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25113" cy="924475"/>
          </a:xfrm>
        </p:spPr>
        <p:txBody>
          <a:bodyPr/>
          <a:lstStyle/>
          <a:p>
            <a:r>
              <a:rPr lang="en-US" dirty="0" smtClean="0"/>
              <a:t>Additional Notes</a:t>
            </a:r>
            <a:endParaRPr lang="en-US" dirty="0"/>
          </a:p>
        </p:txBody>
      </p:sp>
      <p:sp>
        <p:nvSpPr>
          <p:cNvPr id="3" name="Content Placeholder 2"/>
          <p:cNvSpPr>
            <a:spLocks noGrp="1"/>
          </p:cNvSpPr>
          <p:nvPr>
            <p:ph idx="1"/>
          </p:nvPr>
        </p:nvSpPr>
        <p:spPr>
          <a:xfrm>
            <a:off x="457200" y="1143000"/>
            <a:ext cx="8382000" cy="4800599"/>
          </a:xfrm>
        </p:spPr>
        <p:txBody>
          <a:bodyPr>
            <a:normAutofit fontScale="85000" lnSpcReduction="20000"/>
          </a:bodyPr>
          <a:lstStyle/>
          <a:p>
            <a:r>
              <a:rPr lang="en-US" b="1" dirty="0"/>
              <a:t>Slide 6</a:t>
            </a:r>
            <a:r>
              <a:rPr lang="en-US" dirty="0"/>
              <a:t>- According to Hanley et al, “those who experience PLP report poorer health-related quality of life than persons with amputation who do not experience PLP.”</a:t>
            </a:r>
            <a:r>
              <a:rPr lang="en-US" baseline="30000" dirty="0" smtClean="0"/>
              <a:t>2 </a:t>
            </a:r>
            <a:r>
              <a:rPr lang="en-US" dirty="0" smtClean="0"/>
              <a:t> </a:t>
            </a:r>
            <a:r>
              <a:rPr lang="en-US" dirty="0" smtClean="0">
                <a:hlinkClick r:id="rId2" action="ppaction://hlinksldjump"/>
              </a:rPr>
              <a:t>Return to Slide 6</a:t>
            </a:r>
            <a:endParaRPr lang="en-US" dirty="0"/>
          </a:p>
          <a:p>
            <a:r>
              <a:rPr lang="en-US" b="1" dirty="0"/>
              <a:t>Slide 8</a:t>
            </a:r>
            <a:r>
              <a:rPr lang="en-US" dirty="0"/>
              <a:t>- Unlike nociceptive pain, which is generated by the activation of normal pain pathways and has a protective function, neuropathic pain is generated by the abnormal activation of pain pathways in response to damage or dysfunction in the nervous system and does not have a protective </a:t>
            </a:r>
            <a:r>
              <a:rPr lang="en-US" dirty="0" smtClean="0"/>
              <a:t>function.</a:t>
            </a:r>
            <a:r>
              <a:rPr lang="en-US" baseline="30000" dirty="0" smtClean="0"/>
              <a:t>9 </a:t>
            </a:r>
          </a:p>
          <a:p>
            <a:pPr marL="0" indent="0">
              <a:buNone/>
            </a:pPr>
            <a:r>
              <a:rPr lang="en-US" baseline="30000" dirty="0"/>
              <a:t>	</a:t>
            </a:r>
            <a:r>
              <a:rPr lang="en-US" baseline="30000" dirty="0" smtClean="0"/>
              <a:t> </a:t>
            </a:r>
            <a:r>
              <a:rPr lang="en-US" dirty="0" smtClean="0">
                <a:hlinkClick r:id="rId3" action="ppaction://hlinksldjump"/>
              </a:rPr>
              <a:t>Return to Slide 8</a:t>
            </a:r>
            <a:endParaRPr lang="en-US" dirty="0"/>
          </a:p>
          <a:p>
            <a:r>
              <a:rPr lang="en-US" b="1" dirty="0"/>
              <a:t>Slide 9</a:t>
            </a:r>
            <a:r>
              <a:rPr lang="en-US" dirty="0"/>
              <a:t>- Inflammation occurs at the site of the injury, from the severed nerves can often cause pain. When a peripheral nerve is severed, the disconnected endings start growing toward each other, in an attempt to regenerate. If successful, this bridges the gap between proximal and distal neural ends and repairs the damage. However, “if one part of the nerve cell is too far away or even removed entirely, which is the case in a majority of amputations, this regrowth of the remaining nerve can lead to the formation of tangled knots of neural tissue, known as neuromas.”</a:t>
            </a:r>
            <a:r>
              <a:rPr lang="en-US" baseline="30000" dirty="0"/>
              <a:t>10</a:t>
            </a:r>
            <a:r>
              <a:rPr lang="en-US" dirty="0"/>
              <a:t> Such neuromas show unpredictable and spontaneous activities and may contribute to PLP in some patients. The ectopic and increased spontaneous and evoked activity from the periphery is suggested to be the result of a new manifestation or up-regulation of sodium channels.</a:t>
            </a:r>
            <a:r>
              <a:rPr lang="en-US" baseline="30000" dirty="0"/>
              <a:t>5</a:t>
            </a:r>
            <a:r>
              <a:rPr lang="en-US" dirty="0"/>
              <a:t> These neuromas are typically located in the residual limb and therefore may be causing residual limb pain as well as </a:t>
            </a:r>
            <a:r>
              <a:rPr lang="en-US" dirty="0" smtClean="0"/>
              <a:t>PLP.</a:t>
            </a:r>
            <a:r>
              <a:rPr lang="en-US" baseline="30000" dirty="0" smtClean="0"/>
              <a:t>10 </a:t>
            </a:r>
            <a:r>
              <a:rPr lang="en-US" dirty="0" smtClean="0"/>
              <a:t> </a:t>
            </a:r>
            <a:r>
              <a:rPr lang="en-US" dirty="0" smtClean="0">
                <a:hlinkClick r:id="rId4" action="ppaction://hlinksldjump"/>
              </a:rPr>
              <a:t>Return to Slide 9</a:t>
            </a:r>
            <a:endParaRPr lang="en-US" dirty="0"/>
          </a:p>
          <a:p>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36</a:t>
            </a:fld>
            <a:endParaRPr lang="en-US" dirty="0"/>
          </a:p>
        </p:txBody>
      </p:sp>
    </p:spTree>
    <p:extLst>
      <p:ext uri="{BB962C8B-B14F-4D97-AF65-F5344CB8AC3E}">
        <p14:creationId xmlns:p14="http://schemas.microsoft.com/office/powerpoint/2010/main" val="2857528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1" y="0"/>
            <a:ext cx="7125113" cy="1000675"/>
          </a:xfrm>
        </p:spPr>
        <p:txBody>
          <a:bodyPr/>
          <a:lstStyle/>
          <a:p>
            <a:r>
              <a:rPr lang="en-US" dirty="0" smtClean="0"/>
              <a:t>Additional Notes</a:t>
            </a:r>
            <a:endParaRPr lang="en-US" dirty="0"/>
          </a:p>
        </p:txBody>
      </p:sp>
      <p:sp>
        <p:nvSpPr>
          <p:cNvPr id="3" name="Content Placeholder 2"/>
          <p:cNvSpPr>
            <a:spLocks noGrp="1"/>
          </p:cNvSpPr>
          <p:nvPr>
            <p:ph idx="1"/>
          </p:nvPr>
        </p:nvSpPr>
        <p:spPr>
          <a:xfrm>
            <a:off x="152400" y="762000"/>
            <a:ext cx="8686800" cy="5715000"/>
          </a:xfrm>
        </p:spPr>
        <p:txBody>
          <a:bodyPr>
            <a:normAutofit fontScale="70000" lnSpcReduction="20000"/>
          </a:bodyPr>
          <a:lstStyle/>
          <a:p>
            <a:r>
              <a:rPr lang="en-US" sz="2100" b="1" dirty="0"/>
              <a:t>Slide 10</a:t>
            </a:r>
            <a:r>
              <a:rPr lang="en-US" sz="2100" dirty="0"/>
              <a:t>- </a:t>
            </a:r>
          </a:p>
          <a:p>
            <a:pPr marL="0" indent="0">
              <a:buNone/>
            </a:pPr>
            <a:r>
              <a:rPr lang="en-US" sz="2100" dirty="0"/>
              <a:t>	</a:t>
            </a:r>
            <a:r>
              <a:rPr lang="en-US" sz="2100" u="sng" dirty="0" smtClean="0"/>
              <a:t>Spinal </a:t>
            </a:r>
            <a:r>
              <a:rPr lang="en-US" sz="2100" u="sng" dirty="0"/>
              <a:t>Cord</a:t>
            </a:r>
            <a:endParaRPr lang="en-US" sz="2100" dirty="0"/>
          </a:p>
          <a:p>
            <a:pPr marL="0" indent="0">
              <a:buNone/>
            </a:pPr>
            <a:r>
              <a:rPr lang="en-US" sz="2100" dirty="0" smtClean="0"/>
              <a:t>	Long-term </a:t>
            </a:r>
            <a:r>
              <a:rPr lang="en-US" sz="2100" dirty="0"/>
              <a:t>excitability can be caused by </a:t>
            </a:r>
            <a:r>
              <a:rPr lang="en-US" sz="2100" dirty="0" smtClean="0"/>
              <a:t>down-regulation </a:t>
            </a:r>
            <a:r>
              <a:rPr lang="en-US" sz="2100" dirty="0"/>
              <a:t>of </a:t>
            </a:r>
            <a:r>
              <a:rPr lang="en-US" sz="2100" dirty="0" smtClean="0"/>
              <a:t>opioid </a:t>
            </a:r>
            <a:r>
              <a:rPr lang="en-US" sz="2100" dirty="0"/>
              <a:t>receptors, </a:t>
            </a:r>
            <a:r>
              <a:rPr lang="en-US" sz="2100" dirty="0" smtClean="0"/>
              <a:t> 	leading to </a:t>
            </a:r>
            <a:r>
              <a:rPr lang="en-US" sz="2100" dirty="0" smtClean="0"/>
              <a:t>increased </a:t>
            </a:r>
            <a:r>
              <a:rPr lang="en-US" sz="2100" dirty="0"/>
              <a:t>risk of spinal disinhibition.</a:t>
            </a:r>
            <a:r>
              <a:rPr lang="en-US" sz="2100" baseline="30000" dirty="0"/>
              <a:t>10</a:t>
            </a:r>
            <a:endParaRPr lang="en-US" sz="2100" dirty="0"/>
          </a:p>
          <a:p>
            <a:pPr marL="0" indent="0">
              <a:buNone/>
            </a:pPr>
            <a:r>
              <a:rPr lang="en-US" sz="2100" dirty="0" smtClean="0"/>
              <a:t>	Amputations </a:t>
            </a:r>
            <a:r>
              <a:rPr lang="en-US" sz="2100" dirty="0"/>
              <a:t>can influence the sensitivity of spinal neurons; the spinal cord </a:t>
            </a:r>
            <a:r>
              <a:rPr lang="en-US" sz="2100" dirty="0" smtClean="0"/>
              <a:t>	undergoes sensitization</a:t>
            </a:r>
            <a:r>
              <a:rPr lang="en-US" sz="2100" dirty="0"/>
              <a:t>, which may manifest itself as mechanical </a:t>
            </a:r>
            <a:r>
              <a:rPr lang="en-US" sz="2100" dirty="0"/>
              <a:t>hyperalgesia</a:t>
            </a:r>
            <a:r>
              <a:rPr lang="en-US" sz="2100" dirty="0"/>
              <a:t> </a:t>
            </a:r>
            <a:r>
              <a:rPr lang="en-US" sz="2100" dirty="0" smtClean="0"/>
              <a:t>	(</a:t>
            </a:r>
            <a:r>
              <a:rPr lang="en-US" sz="2100" dirty="0"/>
              <a:t>increased sensitivity to </a:t>
            </a:r>
            <a:r>
              <a:rPr lang="en-US" sz="2100" dirty="0" smtClean="0"/>
              <a:t>pain</a:t>
            </a:r>
            <a:r>
              <a:rPr lang="en-US" sz="2100" dirty="0"/>
              <a:t>)  and an expansion of peripheral receptive field </a:t>
            </a:r>
            <a:r>
              <a:rPr lang="en-US" sz="2100" dirty="0" smtClean="0"/>
              <a:t>	(</a:t>
            </a:r>
            <a:r>
              <a:rPr lang="en-US" sz="2100" dirty="0"/>
              <a:t>primary </a:t>
            </a:r>
            <a:r>
              <a:rPr lang="en-US" sz="2100" dirty="0"/>
              <a:t>nociceptors</a:t>
            </a:r>
            <a:r>
              <a:rPr lang="en-US" sz="2100" dirty="0"/>
              <a:t> expand in </a:t>
            </a:r>
            <a:r>
              <a:rPr lang="en-US" sz="2100" dirty="0" smtClean="0"/>
              <a:t>response </a:t>
            </a:r>
            <a:r>
              <a:rPr lang="en-US" sz="2100" dirty="0"/>
              <a:t>to the stimulus). Also, the release of </a:t>
            </a:r>
            <a:r>
              <a:rPr lang="en-US" sz="2100" dirty="0" smtClean="0"/>
              <a:t>	substance </a:t>
            </a:r>
            <a:r>
              <a:rPr lang="en-US" sz="2100" dirty="0"/>
              <a:t>P during the inflammatory phase </a:t>
            </a:r>
            <a:r>
              <a:rPr lang="en-US" sz="2100" dirty="0" smtClean="0"/>
              <a:t>affects </a:t>
            </a:r>
            <a:r>
              <a:rPr lang="en-US" sz="2100" dirty="0"/>
              <a:t>myelinated</a:t>
            </a:r>
            <a:r>
              <a:rPr lang="en-US" sz="2100" dirty="0"/>
              <a:t> A-</a:t>
            </a:r>
            <a:r>
              <a:rPr lang="el-GR" sz="2100" dirty="0"/>
              <a:t>β</a:t>
            </a:r>
            <a:r>
              <a:rPr lang="en-US" sz="2100" dirty="0"/>
              <a:t> fibers, which </a:t>
            </a:r>
            <a:r>
              <a:rPr lang="en-US" sz="2100" dirty="0" smtClean="0"/>
              <a:t>	are </a:t>
            </a:r>
            <a:r>
              <a:rPr lang="en-US" sz="2100" dirty="0"/>
              <a:t>typically unrelated to pain. These fibers can now  </a:t>
            </a:r>
            <a:r>
              <a:rPr lang="en-US" sz="2100" dirty="0" smtClean="0"/>
              <a:t>relay </a:t>
            </a:r>
            <a:r>
              <a:rPr lang="en-US" sz="2100" dirty="0"/>
              <a:t>nociceptive </a:t>
            </a:r>
            <a:r>
              <a:rPr lang="en-US" sz="2100" dirty="0" smtClean="0"/>
              <a:t>	information  	thus </a:t>
            </a:r>
            <a:r>
              <a:rPr lang="en-US" sz="2100" dirty="0"/>
              <a:t>resulting in higher nociceptive input.</a:t>
            </a:r>
          </a:p>
          <a:p>
            <a:pPr marL="0" indent="0">
              <a:buNone/>
            </a:pPr>
            <a:r>
              <a:rPr lang="en-US" sz="2100" dirty="0"/>
              <a:t>	</a:t>
            </a:r>
            <a:r>
              <a:rPr lang="en-US" sz="2100" u="sng" dirty="0" smtClean="0"/>
              <a:t>Brain </a:t>
            </a:r>
            <a:endParaRPr lang="en-US" sz="2100" dirty="0"/>
          </a:p>
          <a:p>
            <a:pPr marL="0" indent="0">
              <a:buNone/>
            </a:pPr>
            <a:r>
              <a:rPr lang="en-US" sz="2100" dirty="0" smtClean="0"/>
              <a:t>	The </a:t>
            </a:r>
            <a:r>
              <a:rPr lang="en-US" sz="2100" dirty="0"/>
              <a:t>loss of input from an area of the body as well as increased nociceptive input </a:t>
            </a:r>
            <a:r>
              <a:rPr lang="en-US" sz="2100" dirty="0" smtClean="0"/>
              <a:t>	can </a:t>
            </a:r>
            <a:r>
              <a:rPr lang="en-US" sz="2100" dirty="0"/>
              <a:t>lead to </a:t>
            </a:r>
            <a:r>
              <a:rPr lang="en-US" sz="2100" dirty="0" smtClean="0"/>
              <a:t>cortical </a:t>
            </a:r>
            <a:r>
              <a:rPr lang="en-US" sz="2100" dirty="0"/>
              <a:t>reorganization due to neuroplasticity of the CNS. In a study </a:t>
            </a:r>
            <a:r>
              <a:rPr lang="en-US" sz="2100" dirty="0" smtClean="0"/>
              <a:t>by 	</a:t>
            </a:r>
            <a:r>
              <a:rPr lang="en-US" sz="2100" dirty="0" smtClean="0"/>
              <a:t>Ramachandran</a:t>
            </a:r>
            <a:r>
              <a:rPr lang="en-US" sz="2100" dirty="0" smtClean="0"/>
              <a:t>, </a:t>
            </a:r>
            <a:r>
              <a:rPr lang="en-US" sz="2100" dirty="0" smtClean="0"/>
              <a:t>	experiments </a:t>
            </a:r>
            <a:r>
              <a:rPr lang="en-US" sz="2100" dirty="0"/>
              <a:t>with UE amputations demonstrated that certain </a:t>
            </a:r>
            <a:r>
              <a:rPr lang="en-US" sz="2100" dirty="0" smtClean="0"/>
              <a:t>	parts </a:t>
            </a:r>
            <a:r>
              <a:rPr lang="en-US" sz="2100" dirty="0"/>
              <a:t>of the face “took over” </a:t>
            </a:r>
            <a:r>
              <a:rPr lang="en-US" sz="2100" dirty="0" smtClean="0"/>
              <a:t>	the </a:t>
            </a:r>
            <a:r>
              <a:rPr lang="en-US" sz="2100" dirty="0"/>
              <a:t>amputated part of the cortical map. </a:t>
            </a:r>
            <a:r>
              <a:rPr lang="en-US" sz="2100" dirty="0" smtClean="0"/>
              <a:t>	Therefore</a:t>
            </a:r>
            <a:r>
              <a:rPr lang="en-US" sz="2100" dirty="0"/>
              <a:t>, if the face was stimulated, the patient </a:t>
            </a:r>
            <a:r>
              <a:rPr lang="en-US" sz="2100" dirty="0" smtClean="0"/>
              <a:t>	felt </a:t>
            </a:r>
            <a:r>
              <a:rPr lang="en-US" sz="2100" dirty="0"/>
              <a:t>the sensation in the </a:t>
            </a:r>
            <a:r>
              <a:rPr lang="en-US" sz="2100" dirty="0" smtClean="0"/>
              <a:t>	phantom </a:t>
            </a:r>
            <a:r>
              <a:rPr lang="en-US" sz="2100" dirty="0"/>
              <a:t>limb.</a:t>
            </a:r>
          </a:p>
          <a:p>
            <a:pPr marL="0" indent="0">
              <a:buNone/>
            </a:pPr>
            <a:r>
              <a:rPr lang="en-US" sz="2100" dirty="0" smtClean="0"/>
              <a:t>	Spontaneous </a:t>
            </a:r>
            <a:r>
              <a:rPr lang="en-US" sz="2100" dirty="0"/>
              <a:t>activity might be an additional source of activation of cortical </a:t>
            </a:r>
            <a:r>
              <a:rPr lang="en-US" sz="2100" dirty="0" smtClean="0"/>
              <a:t>		reorganization 	since </a:t>
            </a:r>
            <a:r>
              <a:rPr lang="en-US" sz="2100" dirty="0"/>
              <a:t>random input seems to increase shifts in the cortical map</a:t>
            </a:r>
            <a:r>
              <a:rPr lang="en-US" sz="2100" dirty="0" smtClean="0"/>
              <a:t>. 	</a:t>
            </a:r>
            <a:r>
              <a:rPr lang="en-US" sz="2100" dirty="0" smtClean="0">
                <a:hlinkClick r:id="rId3" action="ppaction://hlinksldjump"/>
              </a:rPr>
              <a:t>Return to Slide 10</a:t>
            </a:r>
            <a:endParaRPr lang="en-US" sz="2100" dirty="0"/>
          </a:p>
          <a:p>
            <a:r>
              <a:rPr lang="en-US" sz="2100" b="1" dirty="0"/>
              <a:t>Slide 11</a:t>
            </a:r>
            <a:r>
              <a:rPr lang="en-US" sz="2100" dirty="0"/>
              <a:t>- Amputation can indirectly cause other forms of pain; coexisting musculoskeletal pain occurs as people with injuries or surgical amputations attempt to ambulate and perform daily activities while guarding injured sites. </a:t>
            </a:r>
            <a:r>
              <a:rPr lang="en-US" sz="2100" dirty="0" smtClean="0">
                <a:hlinkClick r:id="rId4" action="ppaction://hlinksldjump"/>
              </a:rPr>
              <a:t>Return to Slide 11</a:t>
            </a:r>
            <a:endParaRPr lang="en-US" sz="2100" dirty="0"/>
          </a:p>
          <a:p>
            <a:endParaRPr lang="en-US" dirty="0"/>
          </a:p>
        </p:txBody>
      </p:sp>
      <p:sp>
        <p:nvSpPr>
          <p:cNvPr id="4" name="Slide Number Placeholder 3"/>
          <p:cNvSpPr>
            <a:spLocks noGrp="1"/>
          </p:cNvSpPr>
          <p:nvPr>
            <p:ph type="sldNum" sz="quarter" idx="12"/>
          </p:nvPr>
        </p:nvSpPr>
        <p:spPr>
          <a:xfrm>
            <a:off x="228600" y="6324600"/>
            <a:ext cx="608287" cy="365125"/>
          </a:xfrm>
        </p:spPr>
        <p:txBody>
          <a:bodyPr/>
          <a:lstStyle/>
          <a:p>
            <a:fld id="{91914D21-3332-4385-A735-7678D5DC432F}" type="slidenum">
              <a:rPr lang="en-US" smtClean="0"/>
              <a:t>37</a:t>
            </a:fld>
            <a:endParaRPr lang="en-US" dirty="0"/>
          </a:p>
        </p:txBody>
      </p:sp>
    </p:spTree>
    <p:extLst>
      <p:ext uri="{BB962C8B-B14F-4D97-AF65-F5344CB8AC3E}">
        <p14:creationId xmlns:p14="http://schemas.microsoft.com/office/powerpoint/2010/main" val="1774624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125113" cy="924475"/>
          </a:xfrm>
        </p:spPr>
        <p:txBody>
          <a:bodyPr/>
          <a:lstStyle/>
          <a:p>
            <a:r>
              <a:rPr lang="en-US" dirty="0" smtClean="0"/>
              <a:t>Additional Notes</a:t>
            </a:r>
            <a:endParaRPr lang="en-US" dirty="0"/>
          </a:p>
        </p:txBody>
      </p:sp>
      <p:sp>
        <p:nvSpPr>
          <p:cNvPr id="3" name="Content Placeholder 2"/>
          <p:cNvSpPr>
            <a:spLocks noGrp="1"/>
          </p:cNvSpPr>
          <p:nvPr>
            <p:ph idx="1"/>
          </p:nvPr>
        </p:nvSpPr>
        <p:spPr>
          <a:xfrm>
            <a:off x="457200" y="1066800"/>
            <a:ext cx="8229600" cy="5257800"/>
          </a:xfrm>
        </p:spPr>
        <p:txBody>
          <a:bodyPr>
            <a:normAutofit fontScale="85000" lnSpcReduction="20000"/>
          </a:bodyPr>
          <a:lstStyle/>
          <a:p>
            <a:pPr marL="0" marR="0">
              <a:spcBef>
                <a:spcPts val="0"/>
              </a:spcBef>
              <a:spcAft>
                <a:spcPts val="0"/>
              </a:spcAft>
            </a:pPr>
            <a:r>
              <a:rPr lang="en-US" b="1" dirty="0">
                <a:ea typeface="Calibri"/>
                <a:cs typeface="Times New Roman"/>
              </a:rPr>
              <a:t>Slide 12</a:t>
            </a:r>
            <a:r>
              <a:rPr lang="en-US" dirty="0">
                <a:ea typeface="Calibri"/>
                <a:cs typeface="Times New Roman"/>
              </a:rPr>
              <a:t>- “For example- phantom limb may be experienced as similar in quality and location to a painful wound being dressed, an ingrown toenail, a painful foot ulcer, or pain resulting from deep tissue injuries in the limb prior to amputation.”</a:t>
            </a:r>
            <a:r>
              <a:rPr lang="en-US" baseline="30000" dirty="0" smtClean="0">
                <a:ea typeface="Calibri"/>
                <a:cs typeface="Times New Roman"/>
              </a:rPr>
              <a:t>13 </a:t>
            </a:r>
            <a:r>
              <a:rPr lang="en-US" dirty="0" smtClean="0">
                <a:ea typeface="Calibri"/>
                <a:cs typeface="Times New Roman"/>
                <a:hlinkClick r:id="rId2" action="ppaction://hlinksldjump"/>
              </a:rPr>
              <a:t>Return to Slide 12</a:t>
            </a:r>
            <a:endParaRPr lang="en-US" dirty="0">
              <a:ea typeface="Calibri"/>
              <a:cs typeface="Times New Roman"/>
            </a:endParaRPr>
          </a:p>
          <a:p>
            <a:pPr marL="0" marR="0" indent="0">
              <a:spcBef>
                <a:spcPts val="0"/>
              </a:spcBef>
              <a:spcAft>
                <a:spcPts val="0"/>
              </a:spcAft>
              <a:buNone/>
            </a:pPr>
            <a:r>
              <a:rPr lang="en-US" dirty="0">
                <a:ea typeface="Calibri"/>
                <a:cs typeface="Times New Roman"/>
              </a:rPr>
              <a:t> </a:t>
            </a:r>
          </a:p>
          <a:p>
            <a:pPr marL="0" marR="0">
              <a:spcBef>
                <a:spcPts val="0"/>
              </a:spcBef>
              <a:spcAft>
                <a:spcPts val="0"/>
              </a:spcAft>
            </a:pPr>
            <a:r>
              <a:rPr lang="en-US" b="1" dirty="0">
                <a:ea typeface="Calibri"/>
                <a:cs typeface="Times New Roman"/>
              </a:rPr>
              <a:t>Slide 13</a:t>
            </a:r>
            <a:r>
              <a:rPr lang="en-US" dirty="0">
                <a:ea typeface="Calibri"/>
                <a:cs typeface="Times New Roman"/>
              </a:rPr>
              <a:t>- “</a:t>
            </a:r>
            <a:r>
              <a:rPr lang="en-US" dirty="0">
                <a:ea typeface="Calibri"/>
                <a:cs typeface="Times New Roman"/>
              </a:rPr>
              <a:t>Biopsychosocial</a:t>
            </a:r>
            <a:r>
              <a:rPr lang="en-US" dirty="0">
                <a:ea typeface="Calibri"/>
                <a:cs typeface="Times New Roman"/>
              </a:rPr>
              <a:t> models of pain acknowledge the essential role of biological factors, but also emphasize a role for psychosocial variables in determining pain expression and functioning, regardless of the source of pain or the presence or absence of psychopathology.”</a:t>
            </a:r>
            <a:r>
              <a:rPr lang="en-US" baseline="30000" dirty="0">
                <a:ea typeface="Calibri"/>
                <a:cs typeface="Times New Roman"/>
              </a:rPr>
              <a:t>2</a:t>
            </a:r>
            <a:endParaRPr lang="en-US" dirty="0">
              <a:ea typeface="Calibri"/>
              <a:cs typeface="Times New Roman"/>
            </a:endParaRPr>
          </a:p>
          <a:p>
            <a:pPr marL="0" marR="0" indent="0">
              <a:spcBef>
                <a:spcPts val="0"/>
              </a:spcBef>
              <a:spcAft>
                <a:spcPts val="0"/>
              </a:spcAft>
              <a:buNone/>
            </a:pPr>
            <a:r>
              <a:rPr lang="en-US" dirty="0">
                <a:ea typeface="Calibri"/>
                <a:cs typeface="Times New Roman"/>
              </a:rPr>
              <a:t>Individuals with amputations who believe they have control over their pain, “report lower levels of both pain and depression and make greater use of active coping strategies to deal with pain”.</a:t>
            </a:r>
            <a:r>
              <a:rPr lang="en-US" baseline="30000" dirty="0">
                <a:ea typeface="Calibri"/>
                <a:cs typeface="Times New Roman"/>
              </a:rPr>
              <a:t>2</a:t>
            </a:r>
            <a:endParaRPr lang="en-US" dirty="0">
              <a:ea typeface="Calibri"/>
              <a:cs typeface="Times New Roman"/>
            </a:endParaRPr>
          </a:p>
          <a:p>
            <a:pPr marL="0" marR="0" indent="0">
              <a:spcBef>
                <a:spcPts val="0"/>
              </a:spcBef>
              <a:spcAft>
                <a:spcPts val="0"/>
              </a:spcAft>
              <a:buNone/>
            </a:pPr>
            <a:r>
              <a:rPr lang="en-US" dirty="0">
                <a:ea typeface="Calibri"/>
                <a:cs typeface="Times New Roman"/>
              </a:rPr>
              <a:t>Example of </a:t>
            </a:r>
            <a:r>
              <a:rPr lang="en-US" dirty="0">
                <a:ea typeface="Calibri"/>
                <a:cs typeface="Times New Roman"/>
              </a:rPr>
              <a:t>catastrophizing</a:t>
            </a:r>
            <a:r>
              <a:rPr lang="en-US" dirty="0">
                <a:ea typeface="Calibri"/>
                <a:cs typeface="Times New Roman"/>
              </a:rPr>
              <a:t>: “this pain is awful and I feel it overwhelms me”</a:t>
            </a:r>
            <a:r>
              <a:rPr lang="en-US" baseline="30000" dirty="0">
                <a:ea typeface="Calibri"/>
                <a:cs typeface="Times New Roman"/>
              </a:rPr>
              <a:t>2 </a:t>
            </a:r>
            <a:r>
              <a:rPr lang="en-US" baseline="30000" dirty="0" smtClean="0">
                <a:ea typeface="Calibri"/>
                <a:cs typeface="Times New Roman"/>
              </a:rPr>
              <a:t> </a:t>
            </a:r>
            <a:r>
              <a:rPr lang="en-US" dirty="0" smtClean="0">
                <a:ea typeface="Calibri"/>
                <a:cs typeface="Times New Roman"/>
                <a:hlinkClick r:id="rId3" action="ppaction://hlinksldjump"/>
              </a:rPr>
              <a:t>Return to Slide 13</a:t>
            </a:r>
            <a:endParaRPr lang="en-US" dirty="0">
              <a:ea typeface="Calibri"/>
              <a:cs typeface="Times New Roman"/>
            </a:endParaRPr>
          </a:p>
          <a:p>
            <a:pPr marL="0" marR="0" indent="0">
              <a:spcBef>
                <a:spcPts val="0"/>
              </a:spcBef>
              <a:spcAft>
                <a:spcPts val="0"/>
              </a:spcAft>
              <a:buNone/>
            </a:pPr>
            <a:r>
              <a:rPr lang="en-US" dirty="0">
                <a:ea typeface="Calibri"/>
                <a:cs typeface="Times New Roman"/>
              </a:rPr>
              <a:t> </a:t>
            </a:r>
          </a:p>
          <a:p>
            <a:pPr marL="0" marR="0">
              <a:spcBef>
                <a:spcPts val="0"/>
              </a:spcBef>
              <a:spcAft>
                <a:spcPts val="0"/>
              </a:spcAft>
            </a:pPr>
            <a:r>
              <a:rPr lang="en-US" b="1" dirty="0">
                <a:ea typeface="Calibri"/>
                <a:cs typeface="Times New Roman"/>
              </a:rPr>
              <a:t>Slide 14</a:t>
            </a:r>
            <a:r>
              <a:rPr lang="en-US" dirty="0">
                <a:ea typeface="Calibri"/>
                <a:cs typeface="Times New Roman"/>
              </a:rPr>
              <a:t>- A study by Gallagher et al found that people who reported receiving support prior to an amputation were less likely to experience PLP compared to those who did not receive support</a:t>
            </a:r>
            <a:r>
              <a:rPr lang="en-US" baseline="30000" dirty="0">
                <a:ea typeface="Calibri"/>
                <a:cs typeface="Times New Roman"/>
              </a:rPr>
              <a:t>2.</a:t>
            </a:r>
            <a:r>
              <a:rPr lang="en-US" dirty="0">
                <a:ea typeface="Calibri"/>
                <a:cs typeface="Times New Roman"/>
              </a:rPr>
              <a:t> However, it is important to know that not all types of social support are helpful. For example, Hanley et al mentioned </a:t>
            </a:r>
            <a:r>
              <a:rPr lang="en-US" dirty="0" smtClean="0">
                <a:ea typeface="Calibri"/>
                <a:cs typeface="Times New Roman"/>
              </a:rPr>
              <a:t>‘solicitous’ </a:t>
            </a:r>
            <a:r>
              <a:rPr lang="en-US" dirty="0">
                <a:ea typeface="Calibri"/>
                <a:cs typeface="Times New Roman"/>
              </a:rPr>
              <a:t>responding which refers to behavior by a family member where the individual offers sympathetic responses to the patient’s pain behaviors and attempts to take over a task. This type of behavior although often well-intended can serve to focus patients on their pain and disability.</a:t>
            </a:r>
            <a:r>
              <a:rPr lang="en-US" baseline="30000" dirty="0">
                <a:ea typeface="Calibri"/>
                <a:cs typeface="Times New Roman"/>
              </a:rPr>
              <a:t>2</a:t>
            </a:r>
            <a:r>
              <a:rPr lang="en-US" dirty="0">
                <a:ea typeface="Calibri"/>
                <a:cs typeface="Times New Roman"/>
              </a:rPr>
              <a:t> </a:t>
            </a:r>
          </a:p>
          <a:p>
            <a:pPr marL="0" marR="0" indent="0">
              <a:spcBef>
                <a:spcPts val="0"/>
              </a:spcBef>
              <a:spcAft>
                <a:spcPts val="0"/>
              </a:spcAft>
              <a:buNone/>
            </a:pPr>
            <a:r>
              <a:rPr lang="en-US" dirty="0">
                <a:ea typeface="Calibri"/>
                <a:cs typeface="Times New Roman"/>
              </a:rPr>
              <a:t>Individuals with amputations who believe they have control over their pain, “report lower levels of both pain and depression and make greater use of active coping strategies to deal with pain”.</a:t>
            </a:r>
            <a:r>
              <a:rPr lang="en-US" baseline="30000" dirty="0" smtClean="0">
                <a:ea typeface="Calibri"/>
                <a:cs typeface="Times New Roman"/>
              </a:rPr>
              <a:t>2</a:t>
            </a:r>
          </a:p>
          <a:p>
            <a:pPr marL="0" marR="0" indent="0">
              <a:spcBef>
                <a:spcPts val="0"/>
              </a:spcBef>
              <a:spcAft>
                <a:spcPts val="0"/>
              </a:spcAft>
              <a:buNone/>
            </a:pPr>
            <a:r>
              <a:rPr lang="en-US" baseline="30000" dirty="0" smtClean="0">
                <a:ea typeface="Calibri"/>
                <a:cs typeface="Times New Roman"/>
              </a:rPr>
              <a:t> </a:t>
            </a:r>
            <a:r>
              <a:rPr lang="en-US" dirty="0" smtClean="0">
                <a:ea typeface="Calibri"/>
                <a:cs typeface="Times New Roman"/>
                <a:hlinkClick r:id="rId4" action="ppaction://hlinksldjump"/>
              </a:rPr>
              <a:t>Return to Slide 14</a:t>
            </a:r>
            <a:endParaRPr lang="en-US" dirty="0">
              <a:ea typeface="Calibri"/>
              <a:cs typeface="Times New Roman"/>
            </a:endParaRPr>
          </a:p>
          <a:p>
            <a:pPr marL="0" indent="0">
              <a:buNone/>
            </a:pPr>
            <a:endParaRPr lang="en-US" dirty="0"/>
          </a:p>
        </p:txBody>
      </p:sp>
      <p:sp>
        <p:nvSpPr>
          <p:cNvPr id="4" name="Slide Number Placeholder 3"/>
          <p:cNvSpPr>
            <a:spLocks noGrp="1"/>
          </p:cNvSpPr>
          <p:nvPr>
            <p:ph type="sldNum" sz="quarter" idx="12"/>
          </p:nvPr>
        </p:nvSpPr>
        <p:spPr>
          <a:xfrm>
            <a:off x="304800" y="6172200"/>
            <a:ext cx="608287" cy="365125"/>
          </a:xfrm>
        </p:spPr>
        <p:txBody>
          <a:bodyPr/>
          <a:lstStyle/>
          <a:p>
            <a:fld id="{91914D21-3332-4385-A735-7678D5DC432F}" type="slidenum">
              <a:rPr lang="en-US" smtClean="0"/>
              <a:t>38</a:t>
            </a:fld>
            <a:endParaRPr lang="en-US" dirty="0"/>
          </a:p>
        </p:txBody>
      </p:sp>
    </p:spTree>
    <p:extLst>
      <p:ext uri="{BB962C8B-B14F-4D97-AF65-F5344CB8AC3E}">
        <p14:creationId xmlns:p14="http://schemas.microsoft.com/office/powerpoint/2010/main" val="1156176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125113" cy="924475"/>
          </a:xfrm>
        </p:spPr>
        <p:txBody>
          <a:bodyPr/>
          <a:lstStyle/>
          <a:p>
            <a:r>
              <a:rPr lang="en-US" dirty="0" smtClean="0"/>
              <a:t>Additional Notes</a:t>
            </a:r>
            <a:endParaRPr lang="en-US" dirty="0"/>
          </a:p>
        </p:txBody>
      </p:sp>
      <p:sp>
        <p:nvSpPr>
          <p:cNvPr id="3" name="Content Placeholder 2"/>
          <p:cNvSpPr>
            <a:spLocks noGrp="1"/>
          </p:cNvSpPr>
          <p:nvPr>
            <p:ph idx="1"/>
          </p:nvPr>
        </p:nvSpPr>
        <p:spPr>
          <a:xfrm>
            <a:off x="304800" y="762001"/>
            <a:ext cx="8610600" cy="6096000"/>
          </a:xfrm>
        </p:spPr>
        <p:txBody>
          <a:bodyPr>
            <a:noAutofit/>
          </a:bodyPr>
          <a:lstStyle/>
          <a:p>
            <a:r>
              <a:rPr lang="en-US" sz="1300" b="1" dirty="0"/>
              <a:t>Slide 17</a:t>
            </a:r>
            <a:r>
              <a:rPr lang="en-US" sz="1300" dirty="0"/>
              <a:t>- Treatments of chronic phantom limb pain with pharmacological agents have yielded inconsistent results</a:t>
            </a:r>
            <a:r>
              <a:rPr lang="en-US" sz="1300" baseline="30000" dirty="0"/>
              <a:t>11</a:t>
            </a:r>
            <a:endParaRPr lang="en-US" sz="1300" dirty="0"/>
          </a:p>
          <a:p>
            <a:pPr marL="0" indent="0">
              <a:buNone/>
            </a:pPr>
            <a:r>
              <a:rPr lang="en-US" sz="1300" dirty="0" smtClean="0"/>
              <a:t>	Pre-operatively</a:t>
            </a:r>
            <a:r>
              <a:rPr lang="en-US" sz="1300" dirty="0"/>
              <a:t>, preemptive analgesia may limit stimulation of nociceptive synapses and </a:t>
            </a:r>
            <a:r>
              <a:rPr lang="en-US" sz="1300" dirty="0" smtClean="0"/>
              <a:t>	</a:t>
            </a:r>
            <a:r>
              <a:rPr lang="en-US" sz="1300" dirty="0" smtClean="0"/>
              <a:t>hyperexcitability</a:t>
            </a:r>
            <a:r>
              <a:rPr lang="en-US" sz="1300" dirty="0" smtClean="0"/>
              <a:t> </a:t>
            </a:r>
            <a:r>
              <a:rPr lang="en-US" sz="1300" dirty="0"/>
              <a:t>of </a:t>
            </a:r>
            <a:r>
              <a:rPr lang="en-US" sz="1300" dirty="0" smtClean="0"/>
              <a:t>CNS </a:t>
            </a:r>
            <a:r>
              <a:rPr lang="en-US" sz="1300" dirty="0"/>
              <a:t>that occurs after amputation.</a:t>
            </a:r>
            <a:r>
              <a:rPr lang="en-US" sz="1300" baseline="30000" dirty="0"/>
              <a:t>12</a:t>
            </a:r>
            <a:endParaRPr lang="en-US" sz="1300" dirty="0"/>
          </a:p>
          <a:p>
            <a:pPr marL="0" indent="0">
              <a:buNone/>
            </a:pPr>
            <a:r>
              <a:rPr lang="en-US" sz="1300" dirty="0" smtClean="0"/>
              <a:t>	Some </a:t>
            </a:r>
            <a:r>
              <a:rPr lang="en-US" sz="1300" dirty="0"/>
              <a:t>research also suggest treating any pre-op pain may limit PLP (based on the theory of </a:t>
            </a:r>
            <a:r>
              <a:rPr lang="en-US" sz="1300" dirty="0" smtClean="0"/>
              <a:t>	pain memory</a:t>
            </a:r>
            <a:r>
              <a:rPr lang="en-US" sz="1300" dirty="0"/>
              <a:t>).</a:t>
            </a:r>
            <a:r>
              <a:rPr lang="en-US" sz="1300" baseline="30000" dirty="0"/>
              <a:t>12 </a:t>
            </a:r>
            <a:r>
              <a:rPr lang="en-US" sz="1300" dirty="0"/>
              <a:t>The prevention of pain memories might be made possible by </a:t>
            </a:r>
            <a:r>
              <a:rPr lang="en-US" sz="1300" dirty="0" smtClean="0"/>
              <a:t>using 	pharmacological agents </a:t>
            </a:r>
            <a:r>
              <a:rPr lang="en-US" sz="1300" dirty="0"/>
              <a:t>that </a:t>
            </a:r>
            <a:r>
              <a:rPr lang="en-US" sz="1300" dirty="0" smtClean="0"/>
              <a:t>are </a:t>
            </a:r>
            <a:r>
              <a:rPr lang="en-US" sz="1300" dirty="0"/>
              <a:t>known to also prevent or reverse cortical reorganization. </a:t>
            </a:r>
            <a:r>
              <a:rPr lang="en-US" sz="1300" dirty="0" smtClean="0"/>
              <a:t>	Among these substances </a:t>
            </a:r>
            <a:r>
              <a:rPr lang="en-US" sz="1300" dirty="0"/>
              <a:t>are GABA agonists, </a:t>
            </a:r>
            <a:r>
              <a:rPr lang="en-US" sz="1300" dirty="0" smtClean="0"/>
              <a:t>NMDA </a:t>
            </a:r>
            <a:r>
              <a:rPr lang="en-US" sz="1300" dirty="0"/>
              <a:t>receptor antagonists, and anticholinergic </a:t>
            </a:r>
            <a:r>
              <a:rPr lang="en-US" sz="1300" dirty="0" smtClean="0"/>
              <a:t>	substances.</a:t>
            </a:r>
            <a:r>
              <a:rPr lang="en-US" sz="1300" baseline="30000" dirty="0" smtClean="0"/>
              <a:t>11     	</a:t>
            </a:r>
            <a:r>
              <a:rPr lang="en-US" sz="1300" dirty="0" smtClean="0">
                <a:hlinkClick r:id="rId2" action="ppaction://hlinksldjump"/>
              </a:rPr>
              <a:t>Return to Slide 17</a:t>
            </a:r>
            <a:endParaRPr lang="en-US" sz="1300" dirty="0"/>
          </a:p>
          <a:p>
            <a:r>
              <a:rPr lang="en-US" sz="1300" b="1" dirty="0" smtClean="0"/>
              <a:t>Slide </a:t>
            </a:r>
            <a:r>
              <a:rPr lang="en-US" sz="1300" b="1" dirty="0"/>
              <a:t>18</a:t>
            </a:r>
            <a:r>
              <a:rPr lang="en-US" sz="1300" dirty="0"/>
              <a:t>- This may also include desensitization methods often seen with complex regional pain syndrome. These methods include introducing different types of sensations to the residual limb </a:t>
            </a:r>
            <a:r>
              <a:rPr lang="en-US" sz="1300" dirty="0" smtClean="0"/>
              <a:t>i.e.. </a:t>
            </a:r>
            <a:r>
              <a:rPr lang="en-US" sz="1300" dirty="0"/>
              <a:t>different textures (cotton ball, tissue, sponges, towel) , massage, and tapping. Over the time, the body would hopefully be able to differentiate each sensation and reduce the perception of all sensations as noxious stimuli. </a:t>
            </a:r>
            <a:r>
              <a:rPr lang="en-US" sz="1300" dirty="0" smtClean="0">
                <a:hlinkClick r:id="rId3" action="ppaction://hlinksldjump"/>
              </a:rPr>
              <a:t>Return to Slide 18</a:t>
            </a:r>
            <a:r>
              <a:rPr lang="en-US" sz="1300" dirty="0"/>
              <a:t> </a:t>
            </a:r>
          </a:p>
          <a:p>
            <a:r>
              <a:rPr lang="en-US" sz="1300" b="1" dirty="0"/>
              <a:t>Slide 19</a:t>
            </a:r>
            <a:r>
              <a:rPr lang="en-US" sz="1300" dirty="0"/>
              <a:t>- Study by </a:t>
            </a:r>
            <a:r>
              <a:rPr lang="en-US" sz="1300" dirty="0"/>
              <a:t>Ulger</a:t>
            </a:r>
            <a:r>
              <a:rPr lang="en-US" sz="1300" dirty="0"/>
              <a:t> et al- 20 patients with amputations who experience PLP were divided into 2 groups (1 group received phantom exercises and prosthetic training while the other group received prosthetic training and a general exercise program). The general exercise program consisted of strengthening and stretching exercises 10x, 2x/day for 4 weeks. Phantom exercises included patients asked to place the intact limb in the same position they felt the phantom limb, patients asked to move both limbs in the opposite direction and then asked to return to the starting position again. Those in the phantom exercise group repeated this aforementioned exercises 15 times or until the phantom pain disappeared; they were asked to perform the exercises again if the pain returned within a 4 week period. After 4 weeks, both groups had significant pain relief. However, those in the phantom exercise group had significantly less pain than the control </a:t>
            </a:r>
            <a:r>
              <a:rPr lang="en-US" sz="1300" dirty="0" smtClean="0"/>
              <a:t>group.</a:t>
            </a:r>
            <a:r>
              <a:rPr lang="en-US" sz="1300" baseline="30000" dirty="0" smtClean="0"/>
              <a:t>14</a:t>
            </a:r>
            <a:r>
              <a:rPr lang="en-US" sz="1300" dirty="0" smtClean="0"/>
              <a:t> </a:t>
            </a:r>
            <a:r>
              <a:rPr lang="en-US" sz="1300" dirty="0" smtClean="0">
                <a:hlinkClick r:id="rId4" action="ppaction://hlinksldjump"/>
              </a:rPr>
              <a:t>Return to Slide 19</a:t>
            </a:r>
            <a:endParaRPr lang="en-US" sz="1300" dirty="0"/>
          </a:p>
          <a:p>
            <a:pPr marL="0" indent="0">
              <a:buNone/>
            </a:pPr>
            <a:r>
              <a:rPr lang="en-US" sz="1400" dirty="0"/>
              <a:t> </a:t>
            </a:r>
          </a:p>
          <a:p>
            <a:pPr marL="0" indent="0">
              <a:buNone/>
            </a:pPr>
            <a:endParaRPr lang="en-US" sz="1400" dirty="0"/>
          </a:p>
        </p:txBody>
      </p:sp>
      <p:sp>
        <p:nvSpPr>
          <p:cNvPr id="4" name="Slide Number Placeholder 3"/>
          <p:cNvSpPr>
            <a:spLocks noGrp="1"/>
          </p:cNvSpPr>
          <p:nvPr>
            <p:ph type="sldNum" sz="quarter" idx="12"/>
          </p:nvPr>
        </p:nvSpPr>
        <p:spPr>
          <a:xfrm>
            <a:off x="152400" y="6248400"/>
            <a:ext cx="608287" cy="365125"/>
          </a:xfrm>
        </p:spPr>
        <p:txBody>
          <a:bodyPr/>
          <a:lstStyle/>
          <a:p>
            <a:fld id="{91914D21-3332-4385-A735-7678D5DC432F}" type="slidenum">
              <a:rPr lang="en-US" smtClean="0"/>
              <a:t>39</a:t>
            </a:fld>
            <a:endParaRPr lang="en-US" dirty="0"/>
          </a:p>
        </p:txBody>
      </p:sp>
    </p:spTree>
    <p:extLst>
      <p:ext uri="{BB962C8B-B14F-4D97-AF65-F5344CB8AC3E}">
        <p14:creationId xmlns:p14="http://schemas.microsoft.com/office/powerpoint/2010/main" val="256451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280" y="1828799"/>
            <a:ext cx="2047875" cy="38195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Phantom Limb Phenomena</a:t>
            </a:r>
            <a:endParaRPr lang="en-US" dirty="0"/>
          </a:p>
        </p:txBody>
      </p:sp>
      <p:sp>
        <p:nvSpPr>
          <p:cNvPr id="3" name="Content Placeholder 2"/>
          <p:cNvSpPr>
            <a:spLocks noGrp="1"/>
          </p:cNvSpPr>
          <p:nvPr>
            <p:ph idx="1"/>
          </p:nvPr>
        </p:nvSpPr>
        <p:spPr>
          <a:xfrm>
            <a:off x="304800" y="1610534"/>
            <a:ext cx="7125112" cy="4051437"/>
          </a:xfrm>
        </p:spPr>
        <p:txBody>
          <a:bodyPr/>
          <a:lstStyle/>
          <a:p>
            <a:r>
              <a:rPr lang="en-US" dirty="0" smtClean="0"/>
              <a:t>Residual limb pain: pain in the residual portion of the limb or stump</a:t>
            </a:r>
            <a:r>
              <a:rPr lang="en-US" baseline="30000" dirty="0"/>
              <a:t>4</a:t>
            </a:r>
            <a:endParaRPr lang="en-US" dirty="0" smtClean="0"/>
          </a:p>
          <a:p>
            <a:r>
              <a:rPr lang="en-US" dirty="0" smtClean="0"/>
              <a:t>Phantom limb sensation: any sensation of the missing limb except pain</a:t>
            </a:r>
            <a:r>
              <a:rPr lang="en-US" baseline="30000" dirty="0"/>
              <a:t>4</a:t>
            </a:r>
            <a:endParaRPr lang="en-US" dirty="0" smtClean="0"/>
          </a:p>
          <a:p>
            <a:r>
              <a:rPr lang="en-US" dirty="0" smtClean="0"/>
              <a:t>Phantom limb pain: </a:t>
            </a:r>
            <a:r>
              <a:rPr lang="en-US" dirty="0"/>
              <a:t>painful sensations in the missing portion of the amputated </a:t>
            </a:r>
            <a:r>
              <a:rPr lang="en-US" dirty="0" smtClean="0"/>
              <a:t>limb</a:t>
            </a:r>
            <a:r>
              <a:rPr lang="en-US" baseline="30000" dirty="0" smtClean="0"/>
              <a:t>2</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4</a:t>
            </a:fld>
            <a:endParaRPr lang="en-US" dirty="0"/>
          </a:p>
        </p:txBody>
      </p:sp>
      <p:sp>
        <p:nvSpPr>
          <p:cNvPr id="6" name="TextBox 5"/>
          <p:cNvSpPr txBox="1"/>
          <p:nvPr/>
        </p:nvSpPr>
        <p:spPr>
          <a:xfrm>
            <a:off x="2133600" y="6096000"/>
            <a:ext cx="4495800" cy="369332"/>
          </a:xfrm>
          <a:prstGeom prst="rect">
            <a:avLst/>
          </a:prstGeom>
          <a:noFill/>
        </p:spPr>
        <p:txBody>
          <a:bodyPr wrap="square" rtlCol="0">
            <a:spAutoFit/>
          </a:bodyPr>
          <a:lstStyle/>
          <a:p>
            <a:r>
              <a:rPr lang="en-US" dirty="0" smtClean="0">
                <a:hlinkClick r:id="rId4" action="ppaction://hlinksldjump"/>
              </a:rPr>
              <a:t>Click here for additional notes</a:t>
            </a:r>
            <a:endParaRPr lang="en-US" dirty="0"/>
          </a:p>
        </p:txBody>
      </p:sp>
    </p:spTree>
    <p:extLst>
      <p:ext uri="{BB962C8B-B14F-4D97-AF65-F5344CB8AC3E}">
        <p14:creationId xmlns:p14="http://schemas.microsoft.com/office/powerpoint/2010/main" val="3750143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25113" cy="924475"/>
          </a:xfrm>
        </p:spPr>
        <p:txBody>
          <a:bodyPr/>
          <a:lstStyle/>
          <a:p>
            <a:r>
              <a:rPr lang="en-US" dirty="0" smtClean="0"/>
              <a:t>Additional Notes</a:t>
            </a:r>
            <a:endParaRPr lang="en-US" dirty="0"/>
          </a:p>
        </p:txBody>
      </p:sp>
      <p:sp>
        <p:nvSpPr>
          <p:cNvPr id="3" name="Content Placeholder 2"/>
          <p:cNvSpPr>
            <a:spLocks noGrp="1"/>
          </p:cNvSpPr>
          <p:nvPr>
            <p:ph idx="1"/>
          </p:nvPr>
        </p:nvSpPr>
        <p:spPr>
          <a:xfrm>
            <a:off x="152400" y="762000"/>
            <a:ext cx="8686800" cy="5638800"/>
          </a:xfrm>
        </p:spPr>
        <p:txBody>
          <a:bodyPr>
            <a:noAutofit/>
          </a:bodyPr>
          <a:lstStyle/>
          <a:p>
            <a:r>
              <a:rPr lang="en-US" sz="1300" b="1" dirty="0"/>
              <a:t>S</a:t>
            </a:r>
            <a:r>
              <a:rPr lang="en-US" sz="1300" b="1" dirty="0" smtClean="0"/>
              <a:t>lide </a:t>
            </a:r>
            <a:r>
              <a:rPr lang="en-US" sz="1300" b="1" dirty="0"/>
              <a:t>20</a:t>
            </a:r>
            <a:r>
              <a:rPr lang="en-US" sz="1300" dirty="0"/>
              <a:t>- </a:t>
            </a:r>
            <a:r>
              <a:rPr lang="en-US" sz="1300" dirty="0"/>
              <a:t>Brodie</a:t>
            </a:r>
            <a:r>
              <a:rPr lang="en-US" sz="1300" dirty="0"/>
              <a:t> et al </a:t>
            </a:r>
            <a:r>
              <a:rPr lang="en-US" sz="1300" baseline="30000" dirty="0"/>
              <a:t>16</a:t>
            </a:r>
            <a:r>
              <a:rPr lang="en-US" sz="1300" dirty="0"/>
              <a:t>conducted a randomized controlled study of 80 patients to develop empirical data to assess the effect of moving or attempting to move a virtual limb and its direct contribution to phantom limb pain, sensation and movement. The patients were randomized into a control group and a mirror group; subjects were then asked to perform 10 movements repeated 10 times. The results of the study demonstrates that the mirror condition was not superior to the control condition for reduction of phantom limb pain and awareness of the  missing limb; however, the mirror condition did improve phantom limb movement compared to the control group. This implies that simply moving the limb is beneficial for improving phantom limb pain and awareness. </a:t>
            </a:r>
          </a:p>
          <a:p>
            <a:pPr marL="0" indent="0">
              <a:buNone/>
            </a:pPr>
            <a:r>
              <a:rPr lang="en-US" sz="1300" dirty="0"/>
              <a:t>Similarly, the same authors conducted another randomized controlled study of 21 lower limb amputees to determine whether it is the visual feedback of a virtual limb or the repeated attempts to move the phantom limb that alters the experience of the phantom leg in lower limb amputees.</a:t>
            </a:r>
            <a:r>
              <a:rPr lang="en-US" sz="1300" baseline="30000" dirty="0"/>
              <a:t>17</a:t>
            </a:r>
            <a:r>
              <a:rPr lang="en-US" sz="1300" dirty="0"/>
              <a:t> The conditions of the interventions were identical to the previous studies as were the results.  The results of this study indicates that addition of visual feedback of a moving virtual leg in conjunction with attempted movement of phantom leg significantly increases the ability of an amputee to move his/her leg. It can be inferred from these studies that the moving the amputated limb positively influences phantom limb experiences; it is important to note that additional use of the mirror can be beneficial for the perception of phantom limb movement. </a:t>
            </a:r>
          </a:p>
          <a:p>
            <a:pPr marL="0" indent="0">
              <a:buNone/>
            </a:pPr>
            <a:r>
              <a:rPr lang="en-US" sz="1300" dirty="0"/>
              <a:t>One of the studies that demonstrated a positive result with the use of mirror therapy was a case report of a 35 </a:t>
            </a:r>
            <a:r>
              <a:rPr lang="en-US" sz="1300" dirty="0" smtClean="0"/>
              <a:t>year old </a:t>
            </a:r>
            <a:r>
              <a:rPr lang="en-US" sz="1300" dirty="0"/>
              <a:t>male with acquired left above-the-knee amputation who self-administered the mirror therapy in the privacy of his own home.</a:t>
            </a:r>
            <a:r>
              <a:rPr lang="en-US" sz="1300" baseline="30000" dirty="0"/>
              <a:t>18</a:t>
            </a:r>
            <a:r>
              <a:rPr lang="en-US" sz="1300" dirty="0"/>
              <a:t> The subject performed lower extremity exercises which he designed himself 3 times a week for 20-30 minutes per sessions for 3 months. He also received a guide for diaphragmatic breathing and progressive muscle relaxation. After practicing mirror therapy 20 minutes daily for 1 month, he reported resolution of phantom limb pain. This study describes a successful treatment of lower limb phantom pain with mirror therapy and it demonstrates that this technique is also effective if it is self-administered in a home setting.</a:t>
            </a:r>
            <a:r>
              <a:rPr lang="en-US" sz="1300" baseline="30000" dirty="0"/>
              <a:t>18</a:t>
            </a:r>
            <a:r>
              <a:rPr lang="en-US" sz="1300" dirty="0"/>
              <a:t> </a:t>
            </a:r>
            <a:r>
              <a:rPr lang="en-US" sz="1300" dirty="0" smtClean="0">
                <a:hlinkClick r:id="rId2" action="ppaction://hlinksldjump"/>
              </a:rPr>
              <a:t>Return to Slide 20</a:t>
            </a:r>
            <a:endParaRPr lang="en-US" sz="1300" dirty="0"/>
          </a:p>
        </p:txBody>
      </p:sp>
      <p:sp>
        <p:nvSpPr>
          <p:cNvPr id="4" name="Slide Number Placeholder 3"/>
          <p:cNvSpPr>
            <a:spLocks noGrp="1"/>
          </p:cNvSpPr>
          <p:nvPr>
            <p:ph type="sldNum" sz="quarter" idx="12"/>
          </p:nvPr>
        </p:nvSpPr>
        <p:spPr>
          <a:xfrm>
            <a:off x="152400" y="6324600"/>
            <a:ext cx="608287" cy="365125"/>
          </a:xfrm>
        </p:spPr>
        <p:txBody>
          <a:bodyPr/>
          <a:lstStyle/>
          <a:p>
            <a:fld id="{91914D21-3332-4385-A735-7678D5DC432F}" type="slidenum">
              <a:rPr lang="en-US" smtClean="0"/>
              <a:t>40</a:t>
            </a:fld>
            <a:endParaRPr lang="en-US" dirty="0"/>
          </a:p>
        </p:txBody>
      </p:sp>
    </p:spTree>
    <p:extLst>
      <p:ext uri="{BB962C8B-B14F-4D97-AF65-F5344CB8AC3E}">
        <p14:creationId xmlns:p14="http://schemas.microsoft.com/office/powerpoint/2010/main" val="2796415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 y="685800"/>
            <a:ext cx="7125113" cy="924475"/>
          </a:xfrm>
        </p:spPr>
        <p:txBody>
          <a:bodyPr/>
          <a:lstStyle/>
          <a:p>
            <a:r>
              <a:rPr lang="en-US" dirty="0" smtClean="0"/>
              <a:t>Additional Notes</a:t>
            </a:r>
            <a:endParaRPr lang="en-US" dirty="0"/>
          </a:p>
        </p:txBody>
      </p:sp>
      <p:sp>
        <p:nvSpPr>
          <p:cNvPr id="3" name="Content Placeholder 2"/>
          <p:cNvSpPr>
            <a:spLocks noGrp="1"/>
          </p:cNvSpPr>
          <p:nvPr>
            <p:ph idx="1"/>
          </p:nvPr>
        </p:nvSpPr>
        <p:spPr>
          <a:xfrm>
            <a:off x="228600" y="1447800"/>
            <a:ext cx="8305800" cy="4953000"/>
          </a:xfrm>
        </p:spPr>
        <p:txBody>
          <a:bodyPr>
            <a:normAutofit fontScale="55000" lnSpcReduction="20000"/>
          </a:bodyPr>
          <a:lstStyle/>
          <a:p>
            <a:endParaRPr lang="en-US" sz="2400" b="1" dirty="0"/>
          </a:p>
          <a:p>
            <a:r>
              <a:rPr lang="en-US" sz="2400" b="1" dirty="0" smtClean="0"/>
              <a:t>Slide </a:t>
            </a:r>
            <a:r>
              <a:rPr lang="en-US" sz="2400" b="1" dirty="0"/>
              <a:t>21</a:t>
            </a:r>
            <a:r>
              <a:rPr lang="en-US" sz="2400" dirty="0"/>
              <a:t>- Result of studies based on IVR yield similar results to that of mirror box therapy. </a:t>
            </a:r>
          </a:p>
          <a:p>
            <a:pPr marL="0" indent="0">
              <a:buNone/>
            </a:pPr>
            <a:r>
              <a:rPr lang="en-US" sz="2400" dirty="0"/>
              <a:t>Murray et al</a:t>
            </a:r>
            <a:r>
              <a:rPr lang="en-US" sz="2400" baseline="30000" dirty="0"/>
              <a:t>20</a:t>
            </a:r>
            <a:r>
              <a:rPr lang="en-US" sz="2400" dirty="0"/>
              <a:t> reported findings from a case series of three subjects with </a:t>
            </a:r>
            <a:r>
              <a:rPr lang="en-US" sz="2400" dirty="0" smtClean="0"/>
              <a:t>amputations. The </a:t>
            </a:r>
            <a:r>
              <a:rPr lang="en-US" sz="2400" dirty="0"/>
              <a:t>intervention required the subjects to perform four repetitive tasks while watching a full representation of their phantom limb on a screen. Following the intervention, subject 1 reported decrease in pain with the help of IVR although these were short term effects, subject 2 had no consistent alteration in pain and lastly subject 3 reported a 4 point decrease in pain rating. The findings of this article alone did not prove the efficacy of IVR to reduce phantom limb pain, but it did demonstrate that there is potential for its efficacy thus, warranting further research. </a:t>
            </a:r>
          </a:p>
          <a:p>
            <a:pPr marL="0" indent="0">
              <a:buNone/>
            </a:pPr>
            <a:r>
              <a:rPr lang="en-US" sz="2400" dirty="0"/>
              <a:t>Several authors have also conducted studies to add to the growing body of evidence for use of augmented virtual reality in this patient population. Among these researchers are Cole et al</a:t>
            </a:r>
            <a:r>
              <a:rPr lang="en-US" sz="2400" baseline="30000" dirty="0"/>
              <a:t>21</a:t>
            </a:r>
            <a:r>
              <a:rPr lang="en-US" sz="2400" dirty="0"/>
              <a:t> who conducted a cross sectional study of 14 patients with amputations in an effort to develop a virtual environment system which controlled movements from the proximal part of the amputated limb. The authors reported results for their system based on subjects with and without phantom limb pain. The researchers developed 2 prototypes for the arm and the leg with movements specific to the use the missing limb. Following the intervention, 5 out of the 7 subjects with upper extremity amputations gained a sense of agency (the sense of active, intentional, initiation of action) of the virtual arm and also experienced pain relief. 5 out of the 7 subjects with lower extremity amputations gained a sense of agency of the virtual leg with 4 of them also experiencing reduction in pain. Overall, the use of this system allowed a returned sense of agency within the virtual limb for most of the subjects which was also accompanied by pain relief. This study implies that IVR allows the patients to experience movements of the phantom limb as well as gain control of these movements; interestingly, this also provided pain relief. This concept is similar to reports by </a:t>
            </a:r>
            <a:r>
              <a:rPr lang="en-US" sz="2400" dirty="0"/>
              <a:t>Brodie</a:t>
            </a:r>
            <a:r>
              <a:rPr lang="en-US" sz="2400" dirty="0"/>
              <a:t> et al</a:t>
            </a:r>
            <a:r>
              <a:rPr lang="en-US" sz="2400" baseline="30000" dirty="0"/>
              <a:t>17</a:t>
            </a:r>
            <a:r>
              <a:rPr lang="en-US" sz="2400" dirty="0"/>
              <a:t> which conclude that simply moving the limb is beneficial in reducing phantom limb pain; this concept is further validated in Cole et al’s</a:t>
            </a:r>
            <a:r>
              <a:rPr lang="en-US" sz="2400" baseline="30000" dirty="0"/>
              <a:t>21</a:t>
            </a:r>
            <a:r>
              <a:rPr lang="en-US" sz="2400" dirty="0"/>
              <a:t> study by using IVR to enhance the sense of these movements thus producing an analgesic effect. </a:t>
            </a:r>
            <a:r>
              <a:rPr lang="en-US" sz="2400" dirty="0">
                <a:hlinkClick r:id="rId2" action="ppaction://hlinksldjump"/>
              </a:rPr>
              <a:t>Return to Slide 21</a:t>
            </a:r>
            <a:endParaRPr lang="en-US" sz="2400" dirty="0"/>
          </a:p>
          <a:p>
            <a:endParaRPr lang="en-US" sz="2800" dirty="0"/>
          </a:p>
          <a:p>
            <a:endParaRPr lang="en-US" dirty="0"/>
          </a:p>
        </p:txBody>
      </p:sp>
      <p:sp>
        <p:nvSpPr>
          <p:cNvPr id="4" name="Slide Number Placeholder 3"/>
          <p:cNvSpPr>
            <a:spLocks noGrp="1"/>
          </p:cNvSpPr>
          <p:nvPr>
            <p:ph type="sldNum" sz="quarter" idx="12"/>
          </p:nvPr>
        </p:nvSpPr>
        <p:spPr>
          <a:xfrm>
            <a:off x="228600" y="6324600"/>
            <a:ext cx="608287" cy="365125"/>
          </a:xfrm>
        </p:spPr>
        <p:txBody>
          <a:bodyPr/>
          <a:lstStyle/>
          <a:p>
            <a:fld id="{91914D21-3332-4385-A735-7678D5DC432F}" type="slidenum">
              <a:rPr lang="en-US" smtClean="0"/>
              <a:t>41</a:t>
            </a:fld>
            <a:endParaRPr lang="en-US" dirty="0"/>
          </a:p>
        </p:txBody>
      </p:sp>
    </p:spTree>
    <p:extLst>
      <p:ext uri="{BB962C8B-B14F-4D97-AF65-F5344CB8AC3E}">
        <p14:creationId xmlns:p14="http://schemas.microsoft.com/office/powerpoint/2010/main" val="2886453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125113" cy="924475"/>
          </a:xfrm>
        </p:spPr>
        <p:txBody>
          <a:bodyPr/>
          <a:lstStyle/>
          <a:p>
            <a:r>
              <a:rPr lang="en-US" dirty="0" smtClean="0"/>
              <a:t>Additional Notes</a:t>
            </a:r>
            <a:endParaRPr lang="en-US" dirty="0"/>
          </a:p>
        </p:txBody>
      </p:sp>
      <p:sp>
        <p:nvSpPr>
          <p:cNvPr id="3" name="Content Placeholder 2"/>
          <p:cNvSpPr>
            <a:spLocks noGrp="1"/>
          </p:cNvSpPr>
          <p:nvPr>
            <p:ph idx="1"/>
          </p:nvPr>
        </p:nvSpPr>
        <p:spPr>
          <a:xfrm>
            <a:off x="304800" y="1066800"/>
            <a:ext cx="8458200" cy="5334000"/>
          </a:xfrm>
        </p:spPr>
        <p:txBody>
          <a:bodyPr>
            <a:normAutofit fontScale="70000" lnSpcReduction="20000"/>
          </a:bodyPr>
          <a:lstStyle/>
          <a:p>
            <a:r>
              <a:rPr lang="en-US" sz="1900" b="1" dirty="0"/>
              <a:t>Slide 24</a:t>
            </a:r>
            <a:r>
              <a:rPr lang="en-US" sz="1900" dirty="0"/>
              <a:t>- “ Coping ability are associated with pain modification in PLP”.</a:t>
            </a:r>
            <a:r>
              <a:rPr lang="en-US" sz="1900" baseline="30000" dirty="0"/>
              <a:t>24</a:t>
            </a:r>
            <a:r>
              <a:rPr lang="en-US" sz="1900" dirty="0"/>
              <a:t> Provide patient with resources for external social </a:t>
            </a:r>
            <a:r>
              <a:rPr lang="en-US" sz="1900" dirty="0" smtClean="0"/>
              <a:t>support. </a:t>
            </a:r>
            <a:r>
              <a:rPr lang="en-US" sz="1900" dirty="0" smtClean="0">
                <a:hlinkClick r:id="rId2" action="ppaction://hlinksldjump"/>
              </a:rPr>
              <a:t>Return to Slide 24</a:t>
            </a:r>
            <a:endParaRPr lang="en-US" sz="1900" dirty="0"/>
          </a:p>
          <a:p>
            <a:r>
              <a:rPr lang="en-US" sz="1900" dirty="0"/>
              <a:t> </a:t>
            </a:r>
            <a:r>
              <a:rPr lang="en-US" sz="1900" b="1" dirty="0" smtClean="0"/>
              <a:t>Slide </a:t>
            </a:r>
            <a:r>
              <a:rPr lang="en-US" sz="1900" b="1" dirty="0"/>
              <a:t>25</a:t>
            </a:r>
            <a:r>
              <a:rPr lang="en-US" sz="1900" dirty="0"/>
              <a:t>- Myoelectric prosthesis are more common for upper-limb amputations</a:t>
            </a:r>
            <a:r>
              <a:rPr lang="en-US" sz="1900" dirty="0" smtClean="0"/>
              <a:t>. 	As </a:t>
            </a:r>
            <a:r>
              <a:rPr lang="en-US" sz="1900" dirty="0"/>
              <a:t> </a:t>
            </a:r>
            <a:r>
              <a:rPr lang="en-US" sz="1900" dirty="0" smtClean="0"/>
              <a:t>  	</a:t>
            </a:r>
            <a:r>
              <a:rPr lang="en-US" sz="1900" dirty="0" smtClean="0"/>
              <a:t>previously </a:t>
            </a:r>
            <a:r>
              <a:rPr lang="en-US" sz="1900" dirty="0"/>
              <a:t>mentioned, cortical reorganization occurs after an amputation due to the </a:t>
            </a:r>
            <a:r>
              <a:rPr lang="en-US" sz="1900" dirty="0" smtClean="0"/>
              <a:t>	neuroplasticity </a:t>
            </a:r>
            <a:r>
              <a:rPr lang="en-US" sz="1900" dirty="0"/>
              <a:t>of the CNS and the pain is fed by random input from the periphery (leading to </a:t>
            </a:r>
            <a:r>
              <a:rPr lang="en-US" sz="1900" dirty="0" smtClean="0"/>
              <a:t>	</a:t>
            </a:r>
            <a:r>
              <a:rPr lang="en-US" sz="1900" dirty="0" smtClean="0"/>
              <a:t>hyperexictability</a:t>
            </a:r>
            <a:r>
              <a:rPr lang="en-US" sz="1900" dirty="0"/>
              <a:t>). With the use of myoelectric prosthesis, the brain is receiving more </a:t>
            </a:r>
            <a:r>
              <a:rPr lang="en-US" sz="1900" dirty="0" smtClean="0"/>
              <a:t>	accurate </a:t>
            </a:r>
            <a:r>
              <a:rPr lang="en-US" sz="1900" dirty="0"/>
              <a:t>feedback from the periphery and sensory input to the region of the brain that </a:t>
            </a:r>
            <a:r>
              <a:rPr lang="en-US" sz="1900" dirty="0" smtClean="0"/>
              <a:t>	formerly </a:t>
            </a:r>
            <a:r>
              <a:rPr lang="en-US" sz="1900" dirty="0"/>
              <a:t>represented the absent limb limits this cortical reorganization and may be beneficial </a:t>
            </a:r>
            <a:r>
              <a:rPr lang="en-US" sz="1900" dirty="0" smtClean="0"/>
              <a:t>	in </a:t>
            </a:r>
            <a:r>
              <a:rPr lang="en-US" sz="1900" dirty="0"/>
              <a:t>reducing PLP. (Perhaps it can lead to a reversal in cortical reorganization</a:t>
            </a:r>
            <a:r>
              <a:rPr lang="en-US" sz="1900" dirty="0" smtClean="0"/>
              <a:t>).</a:t>
            </a:r>
            <a:r>
              <a:rPr lang="en-US" sz="1900" dirty="0"/>
              <a:t> </a:t>
            </a:r>
            <a:r>
              <a:rPr lang="en-US" sz="1900" dirty="0">
                <a:hlinkClick r:id="rId3" action="ppaction://hlinksldjump"/>
              </a:rPr>
              <a:t>Return to Slide </a:t>
            </a:r>
            <a:r>
              <a:rPr lang="en-US" sz="1900" dirty="0" smtClean="0">
                <a:hlinkClick r:id="rId3" action="ppaction://hlinksldjump"/>
              </a:rPr>
              <a:t>25</a:t>
            </a:r>
            <a:endParaRPr lang="en-US" sz="1900" dirty="0"/>
          </a:p>
          <a:p>
            <a:r>
              <a:rPr lang="en-US" sz="1900" b="1" dirty="0"/>
              <a:t>Slide 26</a:t>
            </a:r>
            <a:r>
              <a:rPr lang="en-US" sz="1900" dirty="0"/>
              <a:t>- The VA guidelines comment that not enough consistent evidence is available to support or refute the use of TENS, desensitization, scar mobilization, relaxation, or biofeedback.</a:t>
            </a:r>
            <a:r>
              <a:rPr lang="en-US" sz="1900" baseline="30000" dirty="0"/>
              <a:t>28</a:t>
            </a:r>
            <a:r>
              <a:rPr lang="en-US" sz="1900" dirty="0"/>
              <a:t> </a:t>
            </a:r>
            <a:r>
              <a:rPr lang="en-US" sz="1900" dirty="0" smtClean="0"/>
              <a:t>There </a:t>
            </a:r>
            <a:r>
              <a:rPr lang="en-US" sz="1900" dirty="0"/>
              <a:t>are a few research studies that indicate the use of TENS as a beneficial treatment for PLP however these research utilized weak methodological processes. A 2010 </a:t>
            </a:r>
            <a:r>
              <a:rPr lang="en-US" sz="1900" dirty="0" smtClean="0"/>
              <a:t>Cochrane </a:t>
            </a:r>
            <a:r>
              <a:rPr lang="en-US" sz="1900" dirty="0"/>
              <a:t>review demonstrates the lack of RCTs to support the use of TENS.</a:t>
            </a:r>
            <a:r>
              <a:rPr lang="en-US" sz="1900" baseline="30000" dirty="0"/>
              <a:t>29</a:t>
            </a:r>
            <a:r>
              <a:rPr lang="en-US" sz="1900" dirty="0"/>
              <a:t> </a:t>
            </a:r>
          </a:p>
          <a:p>
            <a:pPr marL="0" indent="0">
              <a:buNone/>
            </a:pPr>
            <a:r>
              <a:rPr lang="en-US" sz="1900" dirty="0"/>
              <a:t>	</a:t>
            </a:r>
            <a:r>
              <a:rPr lang="en-US" sz="1900" dirty="0" smtClean="0"/>
              <a:t>Two </a:t>
            </a:r>
            <a:r>
              <a:rPr lang="en-US" sz="1900" dirty="0"/>
              <a:t>single case studies by </a:t>
            </a:r>
            <a:r>
              <a:rPr lang="en-US" sz="1900" dirty="0"/>
              <a:t>Guiffrida</a:t>
            </a:r>
            <a:r>
              <a:rPr lang="en-US" sz="1900" dirty="0"/>
              <a:t> et al</a:t>
            </a:r>
            <a:r>
              <a:rPr lang="en-US" sz="1900" baseline="30000" dirty="0"/>
              <a:t>30</a:t>
            </a:r>
            <a:r>
              <a:rPr lang="en-US" sz="1900" dirty="0"/>
              <a:t> assessed the utilization of TENS treatment to the </a:t>
            </a:r>
            <a:r>
              <a:rPr lang="en-US" sz="1900" dirty="0" smtClean="0"/>
              <a:t>	contralateral </a:t>
            </a:r>
            <a:r>
              <a:rPr lang="en-US" sz="1900" dirty="0"/>
              <a:t>limbs (non-amputated limbs) of these individuals with amputations. Following </a:t>
            </a:r>
            <a:r>
              <a:rPr lang="en-US" sz="1900" dirty="0" smtClean="0"/>
              <a:t>	the </a:t>
            </a:r>
            <a:r>
              <a:rPr lang="en-US" sz="1900" dirty="0"/>
              <a:t>3 month period of the intervention, both patients rated decreases in the frequency, </a:t>
            </a:r>
            <a:r>
              <a:rPr lang="en-US" sz="1900" dirty="0" smtClean="0"/>
              <a:t>	intensity</a:t>
            </a:r>
            <a:r>
              <a:rPr lang="en-US" sz="1900" dirty="0"/>
              <a:t>, and duration of their PLP; these reductions were maintained at 1 year follow-up. </a:t>
            </a:r>
          </a:p>
          <a:p>
            <a:pPr marL="0" indent="0">
              <a:buNone/>
            </a:pPr>
            <a:r>
              <a:rPr lang="en-US" sz="1900" dirty="0" smtClean="0"/>
              <a:t>	Interestingly</a:t>
            </a:r>
            <a:r>
              <a:rPr lang="en-US" sz="1900" dirty="0"/>
              <a:t>, in a placebo-controlled, crossover design, Katz and Melzack</a:t>
            </a:r>
            <a:r>
              <a:rPr lang="en-US" sz="1900" baseline="30000" dirty="0"/>
              <a:t>31</a:t>
            </a:r>
            <a:r>
              <a:rPr lang="en-US" sz="1900" dirty="0"/>
              <a:t> found that TENS, </a:t>
            </a:r>
            <a:r>
              <a:rPr lang="en-US" sz="1900" dirty="0" smtClean="0"/>
              <a:t>	applied </a:t>
            </a:r>
            <a:r>
              <a:rPr lang="en-US" sz="1900" dirty="0"/>
              <a:t>to the outer ear, reduced phantom pain. </a:t>
            </a:r>
            <a:r>
              <a:rPr lang="en-US" sz="1900" dirty="0">
                <a:hlinkClick r:id="rId4" action="ppaction://hlinksldjump"/>
              </a:rPr>
              <a:t>Return to Slide 26</a:t>
            </a:r>
            <a:endParaRPr lang="en-US" sz="1900" dirty="0"/>
          </a:p>
          <a:p>
            <a:r>
              <a:rPr lang="en-US" sz="1900" b="1" dirty="0" smtClean="0"/>
              <a:t>Slide </a:t>
            </a:r>
            <a:r>
              <a:rPr lang="en-US" sz="1900" b="1" dirty="0"/>
              <a:t>27</a:t>
            </a:r>
            <a:r>
              <a:rPr lang="en-US" sz="1900" dirty="0"/>
              <a:t>- Overall, not enough evidence to support any of these modalities independently but often these modalities are combined with other treatment methods and can produce pain relief. </a:t>
            </a:r>
            <a:r>
              <a:rPr lang="en-US" sz="1900" dirty="0" smtClean="0">
                <a:hlinkClick r:id="rId5" action="ppaction://hlinksldjump"/>
              </a:rPr>
              <a:t>Return to Slide 27</a:t>
            </a:r>
            <a:endParaRPr lang="en-US" sz="1900" dirty="0"/>
          </a:p>
          <a:p>
            <a:pPr marL="0" indent="0">
              <a:buNone/>
            </a:pPr>
            <a:endParaRPr lang="en-US" dirty="0"/>
          </a:p>
        </p:txBody>
      </p:sp>
      <p:sp>
        <p:nvSpPr>
          <p:cNvPr id="4" name="Slide Number Placeholder 3"/>
          <p:cNvSpPr>
            <a:spLocks noGrp="1"/>
          </p:cNvSpPr>
          <p:nvPr>
            <p:ph type="sldNum" sz="quarter" idx="12"/>
          </p:nvPr>
        </p:nvSpPr>
        <p:spPr>
          <a:xfrm>
            <a:off x="152400" y="6324600"/>
            <a:ext cx="608287" cy="365125"/>
          </a:xfrm>
        </p:spPr>
        <p:txBody>
          <a:bodyPr/>
          <a:lstStyle/>
          <a:p>
            <a:fld id="{91914D21-3332-4385-A735-7678D5DC432F}" type="slidenum">
              <a:rPr lang="en-US" smtClean="0"/>
              <a:t>42</a:t>
            </a:fld>
            <a:endParaRPr lang="en-US" dirty="0"/>
          </a:p>
        </p:txBody>
      </p:sp>
    </p:spTree>
    <p:extLst>
      <p:ext uri="{BB962C8B-B14F-4D97-AF65-F5344CB8AC3E}">
        <p14:creationId xmlns:p14="http://schemas.microsoft.com/office/powerpoint/2010/main" val="393035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phantom limb pain (PLP)</a:t>
            </a:r>
            <a:endParaRPr lang="en-US" dirty="0"/>
          </a:p>
        </p:txBody>
      </p:sp>
      <p:sp>
        <p:nvSpPr>
          <p:cNvPr id="3" name="Content Placeholder 2"/>
          <p:cNvSpPr>
            <a:spLocks noGrp="1"/>
          </p:cNvSpPr>
          <p:nvPr>
            <p:ph idx="1"/>
          </p:nvPr>
        </p:nvSpPr>
        <p:spPr/>
        <p:txBody>
          <a:bodyPr/>
          <a:lstStyle/>
          <a:p>
            <a:r>
              <a:rPr lang="en-US" dirty="0" smtClean="0"/>
              <a:t>Conflicting reports on the prevalence of PLP with a range from 2% up to 85% depending on the type of study</a:t>
            </a:r>
            <a:r>
              <a:rPr lang="en-US" baseline="30000" dirty="0" smtClean="0"/>
              <a:t>4</a:t>
            </a:r>
          </a:p>
          <a:p>
            <a:r>
              <a:rPr lang="en-US" dirty="0" smtClean="0"/>
              <a:t>The occurrence of PLP seems to be independent of age in adults, gender, and level or side of amputation</a:t>
            </a:r>
            <a:r>
              <a:rPr lang="en-US" baseline="30000" dirty="0"/>
              <a:t>5</a:t>
            </a:r>
            <a:endParaRPr lang="en-US" dirty="0" smtClean="0"/>
          </a:p>
          <a:p>
            <a:r>
              <a:rPr lang="en-US" dirty="0" smtClean="0"/>
              <a:t>PLP is less frequent in young children and amputations due to congenital disorders</a:t>
            </a:r>
            <a:r>
              <a:rPr lang="en-US" baseline="30000" dirty="0" smtClean="0"/>
              <a:t>5</a:t>
            </a:r>
          </a:p>
          <a:p>
            <a:r>
              <a:rPr lang="en-US" dirty="0" smtClean="0"/>
              <a:t>The onset of PLP is typically early, within the first few days after amputation however some patients may not experience pain until after a few months or years</a:t>
            </a:r>
            <a:r>
              <a:rPr lang="en-US" baseline="30000" dirty="0" smtClean="0"/>
              <a:t>5</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5</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21521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PLP on rehabilitation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970" y="4343400"/>
            <a:ext cx="193963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Consequences of PLP: interference with prosthetic training, walking ability, and reduced likelihood of employment and participation in social activities.</a:t>
            </a:r>
            <a:r>
              <a:rPr lang="en-US" baseline="30000" dirty="0" smtClean="0"/>
              <a:t>2</a:t>
            </a:r>
          </a:p>
          <a:p>
            <a:pPr lvl="1"/>
            <a:r>
              <a:rPr lang="en-US" dirty="0" smtClean="0"/>
              <a:t>A study by van </a:t>
            </a:r>
            <a:r>
              <a:rPr lang="en-US" dirty="0" smtClean="0"/>
              <a:t>Ejik</a:t>
            </a:r>
            <a:r>
              <a:rPr lang="en-US" dirty="0" smtClean="0"/>
              <a:t> et al based on 55 older adults referred to SNFs for prosthetic training demonstrates that those having an independent ambulation after </a:t>
            </a:r>
            <a:r>
              <a:rPr lang="en-US" dirty="0" smtClean="0"/>
              <a:t>transtibial</a:t>
            </a:r>
            <a:r>
              <a:rPr lang="en-US" dirty="0" smtClean="0"/>
              <a:t> amputation without phantom pain have a higher probability of using a prosthesis.</a:t>
            </a:r>
            <a:r>
              <a:rPr lang="en-US" baseline="30000" dirty="0" smtClean="0"/>
              <a:t>8</a:t>
            </a:r>
          </a:p>
          <a:p>
            <a:pPr marL="457200" lvl="1" indent="0">
              <a:buNone/>
            </a:pPr>
            <a:endParaRPr lang="en-US" baseline="30000" dirty="0" smtClean="0"/>
          </a:p>
          <a:p>
            <a:pPr marL="457200" lvl="1" indent="0">
              <a:buNone/>
            </a:pPr>
            <a:endParaRPr lang="en-US" baseline="30000" dirty="0"/>
          </a:p>
          <a:p>
            <a:pPr marL="457200" lvl="1" indent="0">
              <a:buNone/>
            </a:pPr>
            <a:endParaRPr lang="en-US" baseline="30000" dirty="0"/>
          </a:p>
          <a:p>
            <a:pPr lvl="1"/>
            <a:endParaRPr lang="en-US" baseline="30000"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6</a:t>
            </a:fld>
            <a:endParaRPr lang="en-US" dirty="0"/>
          </a:p>
        </p:txBody>
      </p:sp>
      <p:sp>
        <p:nvSpPr>
          <p:cNvPr id="6" name="TextBox 5"/>
          <p:cNvSpPr txBox="1"/>
          <p:nvPr/>
        </p:nvSpPr>
        <p:spPr>
          <a:xfrm>
            <a:off x="2133600" y="6096000"/>
            <a:ext cx="4495800" cy="369332"/>
          </a:xfrm>
          <a:prstGeom prst="rect">
            <a:avLst/>
          </a:prstGeom>
          <a:noFill/>
        </p:spPr>
        <p:txBody>
          <a:bodyPr wrap="square" rtlCol="0">
            <a:spAutoFit/>
          </a:bodyPr>
          <a:lstStyle/>
          <a:p>
            <a:r>
              <a:rPr lang="en-US" dirty="0" smtClean="0">
                <a:hlinkClick r:id="rId4" action="ppaction://hlinksldjump"/>
              </a:rPr>
              <a:t>Click here for additional notes</a:t>
            </a:r>
            <a:endParaRPr lang="en-US" dirty="0"/>
          </a:p>
        </p:txBody>
      </p:sp>
    </p:spTree>
    <p:extLst>
      <p:ext uri="{BB962C8B-B14F-4D97-AF65-F5344CB8AC3E}">
        <p14:creationId xmlns:p14="http://schemas.microsoft.com/office/powerpoint/2010/main" val="194401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PLP: Physiologic changes and contributing factors </a:t>
            </a:r>
            <a:endParaRPr lang="en-US" dirty="0"/>
          </a:p>
        </p:txBody>
      </p:sp>
      <p:sp>
        <p:nvSpPr>
          <p:cNvPr id="3" name="Content Placeholder 2"/>
          <p:cNvSpPr>
            <a:spLocks noGrp="1"/>
          </p:cNvSpPr>
          <p:nvPr>
            <p:ph idx="1"/>
          </p:nvPr>
        </p:nvSpPr>
        <p:spPr>
          <a:xfrm>
            <a:off x="35257" y="1676400"/>
            <a:ext cx="7125112" cy="4051437"/>
          </a:xfrm>
        </p:spPr>
        <p:txBody>
          <a:bodyPr/>
          <a:lstStyle/>
          <a:p>
            <a:r>
              <a:rPr lang="en-US" dirty="0" smtClean="0"/>
              <a:t>Neuropathic pain</a:t>
            </a:r>
          </a:p>
          <a:p>
            <a:r>
              <a:rPr lang="en-US" dirty="0" smtClean="0"/>
              <a:t>Peripheral nervous system changes</a:t>
            </a:r>
          </a:p>
          <a:p>
            <a:r>
              <a:rPr lang="en-US" dirty="0" smtClean="0"/>
              <a:t>Central nervous system changes</a:t>
            </a:r>
          </a:p>
          <a:p>
            <a:r>
              <a:rPr lang="en-US" dirty="0" smtClean="0"/>
              <a:t>Musculoskeletal contributions</a:t>
            </a:r>
          </a:p>
          <a:p>
            <a:r>
              <a:rPr lang="en-US" dirty="0"/>
              <a:t> </a:t>
            </a:r>
            <a:r>
              <a:rPr lang="en-US" dirty="0" smtClean="0"/>
              <a:t>Pain memory</a:t>
            </a:r>
          </a:p>
          <a:p>
            <a:r>
              <a:rPr lang="en-US" dirty="0" smtClean="0"/>
              <a:t>Psychosocial factors</a:t>
            </a:r>
          </a:p>
          <a:p>
            <a:pPr marL="0" indent="0">
              <a:buNone/>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476" y="3651250"/>
            <a:ext cx="5167778"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1914D21-3332-4385-A735-7678D5DC432F}" type="slidenum">
              <a:rPr lang="en-US" smtClean="0"/>
              <a:t>7</a:t>
            </a:fld>
            <a:endParaRPr lang="en-US" dirty="0"/>
          </a:p>
        </p:txBody>
      </p:sp>
    </p:spTree>
    <p:extLst>
      <p:ext uri="{BB962C8B-B14F-4D97-AF65-F5344CB8AC3E}">
        <p14:creationId xmlns:p14="http://schemas.microsoft.com/office/powerpoint/2010/main" val="1104196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Neuropathic pain</a:t>
            </a:r>
            <a:endParaRPr lang="en-US" dirty="0"/>
          </a:p>
        </p:txBody>
      </p:sp>
      <p:sp>
        <p:nvSpPr>
          <p:cNvPr id="3" name="Content Placeholder 2"/>
          <p:cNvSpPr>
            <a:spLocks noGrp="1"/>
          </p:cNvSpPr>
          <p:nvPr>
            <p:ph idx="1"/>
          </p:nvPr>
        </p:nvSpPr>
        <p:spPr>
          <a:xfrm>
            <a:off x="914400" y="1828800"/>
            <a:ext cx="7125112" cy="4051437"/>
          </a:xfrm>
        </p:spPr>
        <p:txBody>
          <a:bodyPr/>
          <a:lstStyle/>
          <a:p>
            <a:r>
              <a:rPr lang="en-US" dirty="0" smtClean="0"/>
              <a:t>Type of chronic pain that occurs when nerves in the central nervous system become injured or damaged</a:t>
            </a:r>
            <a:endParaRPr lang="en-US" dirty="0"/>
          </a:p>
          <a:p>
            <a:r>
              <a:rPr lang="en-US" dirty="0" smtClean="0"/>
              <a:t>May be caused by the mechanical severing of nerves by amputation of a body part</a:t>
            </a:r>
          </a:p>
          <a:p>
            <a:r>
              <a:rPr lang="en-US" dirty="0" smtClean="0"/>
              <a:t>Amputations often result in abnormal activation of pain pathways</a:t>
            </a:r>
          </a:p>
          <a:p>
            <a:r>
              <a:rPr lang="en-US" dirty="0" smtClean="0"/>
              <a:t>Some evidence indicate the potential for genetic predisposition to develop neuropathic pain</a:t>
            </a:r>
            <a:r>
              <a:rPr lang="en-US" baseline="30000" dirty="0" smtClean="0"/>
              <a:t>5</a:t>
            </a:r>
          </a:p>
          <a:p>
            <a:endParaRPr lang="en-US" baseline="30000" dirty="0"/>
          </a:p>
          <a:p>
            <a:endParaRPr lang="en-US" baseline="30000" dirty="0" smtClean="0"/>
          </a:p>
          <a:p>
            <a:pPr marL="0" indent="0">
              <a:buNone/>
            </a:pPr>
            <a:endParaRPr lang="en-US" baseline="30000" dirty="0" smtClean="0"/>
          </a:p>
          <a:p>
            <a:endParaRPr lang="en-US" baseline="30000" dirty="0"/>
          </a:p>
          <a:p>
            <a:pPr marL="0" indent="0">
              <a:buNone/>
            </a:pPr>
            <a:endParaRPr lang="en-US" baseline="30000" dirty="0" smtClean="0"/>
          </a:p>
        </p:txBody>
      </p:sp>
      <p:sp>
        <p:nvSpPr>
          <p:cNvPr id="4" name="Slide Number Placeholder 3"/>
          <p:cNvSpPr>
            <a:spLocks noGrp="1"/>
          </p:cNvSpPr>
          <p:nvPr>
            <p:ph type="sldNum" sz="quarter" idx="12"/>
          </p:nvPr>
        </p:nvSpPr>
        <p:spPr/>
        <p:txBody>
          <a:bodyPr/>
          <a:lstStyle/>
          <a:p>
            <a:fld id="{91914D21-3332-4385-A735-7678D5DC432F}" type="slidenum">
              <a:rPr lang="en-US" smtClean="0"/>
              <a:t>8</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425750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PNS changes</a:t>
            </a:r>
            <a:endParaRPr lang="en-US" dirty="0"/>
          </a:p>
        </p:txBody>
      </p:sp>
      <p:sp>
        <p:nvSpPr>
          <p:cNvPr id="3" name="Content Placeholder 2"/>
          <p:cNvSpPr>
            <a:spLocks noGrp="1"/>
          </p:cNvSpPr>
          <p:nvPr>
            <p:ph idx="1"/>
          </p:nvPr>
        </p:nvSpPr>
        <p:spPr>
          <a:xfrm>
            <a:off x="990600" y="1600200"/>
            <a:ext cx="7125112" cy="4280037"/>
          </a:xfrm>
        </p:spPr>
        <p:txBody>
          <a:bodyPr>
            <a:normAutofit/>
          </a:bodyPr>
          <a:lstStyle/>
          <a:p>
            <a:r>
              <a:rPr lang="en-US" dirty="0" smtClean="0"/>
              <a:t>This </a:t>
            </a:r>
            <a:r>
              <a:rPr lang="en-US" dirty="0"/>
              <a:t>theory assumes that phantom limb pain originates at the nerves around the </a:t>
            </a:r>
            <a:r>
              <a:rPr lang="en-US" dirty="0" smtClean="0"/>
              <a:t>injury</a:t>
            </a:r>
          </a:p>
          <a:p>
            <a:r>
              <a:rPr lang="en-US" dirty="0" smtClean="0"/>
              <a:t>Formation of neuromas secondary to severed peripheral nerves</a:t>
            </a:r>
            <a:r>
              <a:rPr lang="en-US" baseline="30000" dirty="0" smtClean="0"/>
              <a:t>10</a:t>
            </a:r>
          </a:p>
          <a:p>
            <a:pPr lvl="1"/>
            <a:r>
              <a:rPr lang="en-US" dirty="0" smtClean="0"/>
              <a:t>Some neuromas are also responsible for sensitivity to heat, cold and mechanical stimulation, due to the </a:t>
            </a:r>
            <a:r>
              <a:rPr lang="en-US" dirty="0" smtClean="0"/>
              <a:t>hyperexcitability</a:t>
            </a:r>
            <a:r>
              <a:rPr lang="en-US" dirty="0" smtClean="0"/>
              <a:t>. </a:t>
            </a:r>
          </a:p>
          <a:p>
            <a:r>
              <a:rPr lang="en-US" dirty="0" smtClean="0"/>
              <a:t>Ectopic discharges can originate in peripheral neuromas and dorsal root ganglia (DRG)</a:t>
            </a:r>
            <a:r>
              <a:rPr lang="en-US" baseline="30000" dirty="0" smtClean="0"/>
              <a:t>5</a:t>
            </a:r>
            <a:r>
              <a:rPr lang="en-US" dirty="0" smtClean="0"/>
              <a:t> </a:t>
            </a:r>
          </a:p>
          <a:p>
            <a:pPr lvl="1"/>
            <a:r>
              <a:rPr lang="en-US" dirty="0" smtClean="0"/>
              <a:t>“These </a:t>
            </a:r>
            <a:r>
              <a:rPr lang="en-US" dirty="0"/>
              <a:t>ectopic </a:t>
            </a:r>
            <a:r>
              <a:rPr lang="en-US" dirty="0" smtClean="0"/>
              <a:t>signals from </a:t>
            </a:r>
            <a:r>
              <a:rPr lang="en-US" dirty="0"/>
              <a:t>the DRG can also be intensified by the </a:t>
            </a:r>
            <a:r>
              <a:rPr lang="en-US" dirty="0" smtClean="0"/>
              <a:t>interaction of </a:t>
            </a:r>
            <a:r>
              <a:rPr lang="en-US" dirty="0"/>
              <a:t>neighboring cells and can summate with the signals </a:t>
            </a:r>
            <a:r>
              <a:rPr lang="en-US" dirty="0" smtClean="0"/>
              <a:t>from peripheral </a:t>
            </a:r>
            <a:r>
              <a:rPr lang="en-US" dirty="0"/>
              <a:t>neuromas, leading to a higher nociceptive </a:t>
            </a:r>
            <a:r>
              <a:rPr lang="en-US" dirty="0" smtClean="0"/>
              <a:t>input”.</a:t>
            </a:r>
            <a:r>
              <a:rPr lang="en-US" baseline="30000" dirty="0" smtClean="0"/>
              <a:t>5</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1914D21-3332-4385-A735-7678D5DC432F}" type="slidenum">
              <a:rPr lang="en-US" smtClean="0"/>
              <a:t>9</a:t>
            </a:fld>
            <a:endParaRPr lang="en-US" dirty="0"/>
          </a:p>
        </p:txBody>
      </p:sp>
      <p:sp>
        <p:nvSpPr>
          <p:cNvPr id="5" name="TextBox 4"/>
          <p:cNvSpPr txBox="1"/>
          <p:nvPr/>
        </p:nvSpPr>
        <p:spPr>
          <a:xfrm>
            <a:off x="2133600" y="6096000"/>
            <a:ext cx="4495800" cy="369332"/>
          </a:xfrm>
          <a:prstGeom prst="rect">
            <a:avLst/>
          </a:prstGeom>
          <a:noFill/>
        </p:spPr>
        <p:txBody>
          <a:bodyPr wrap="square" rtlCol="0">
            <a:spAutoFit/>
          </a:bodyPr>
          <a:lstStyle/>
          <a:p>
            <a:r>
              <a:rPr lang="en-US" dirty="0" smtClean="0">
                <a:hlinkClick r:id="rId3" action="ppaction://hlinksldjump"/>
              </a:rPr>
              <a:t>Click here for additional notes</a:t>
            </a:r>
            <a:endParaRPr lang="en-US" dirty="0"/>
          </a:p>
        </p:txBody>
      </p:sp>
    </p:spTree>
    <p:extLst>
      <p:ext uri="{BB962C8B-B14F-4D97-AF65-F5344CB8AC3E}">
        <p14:creationId xmlns:p14="http://schemas.microsoft.com/office/powerpoint/2010/main" val="4086479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3683</TotalTime>
  <Words>6864</Words>
  <Application>Microsoft Office PowerPoint</Application>
  <PresentationFormat>On-screen Show (4:3)</PresentationFormat>
  <Paragraphs>434</Paragraphs>
  <Slides>42</Slides>
  <Notes>27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Summer</vt:lpstr>
      <vt:lpstr>Phantom Limb Pain An Invisible Obstacle to Recovery </vt:lpstr>
      <vt:lpstr>Objectives </vt:lpstr>
      <vt:lpstr>Prevalence of amputations in the U.S</vt:lpstr>
      <vt:lpstr>Phantom Limb Phenomena</vt:lpstr>
      <vt:lpstr>Prevalence of phantom limb pain (PLP)</vt:lpstr>
      <vt:lpstr>Effects of PLP on rehabilitation</vt:lpstr>
      <vt:lpstr>PLP: Physiologic changes and contributing factors </vt:lpstr>
      <vt:lpstr>Neuropathic pain</vt:lpstr>
      <vt:lpstr>PNS changes</vt:lpstr>
      <vt:lpstr>CNS changes</vt:lpstr>
      <vt:lpstr>Contributing factors: musculoskeletal system</vt:lpstr>
      <vt:lpstr>Contributing factors: pain memory</vt:lpstr>
      <vt:lpstr>Psychosocial factors</vt:lpstr>
      <vt:lpstr>Psychosocial factors cont’d…</vt:lpstr>
      <vt:lpstr>Outcome Measures</vt:lpstr>
      <vt:lpstr>Treatments of PLP</vt:lpstr>
      <vt:lpstr>Medical Management</vt:lpstr>
      <vt:lpstr>Sensory discrimination</vt:lpstr>
      <vt:lpstr>Exercise</vt:lpstr>
      <vt:lpstr>Mirror Therapy</vt:lpstr>
      <vt:lpstr>Virtual Reality Therapy</vt:lpstr>
      <vt:lpstr>Virtual Reality Therapy</vt:lpstr>
      <vt:lpstr>Mental Imagery</vt:lpstr>
      <vt:lpstr>Behavioral Interventions</vt:lpstr>
      <vt:lpstr>Myoelectric Prosthesis</vt:lpstr>
      <vt:lpstr>Modalities</vt:lpstr>
      <vt:lpstr>Biofeedback cont’d</vt:lpstr>
      <vt:lpstr>Patient/Family Education Considerations</vt:lpstr>
      <vt:lpstr>Resources for Patients with Amputations</vt:lpstr>
      <vt:lpstr>Additional Links</vt:lpstr>
      <vt:lpstr>References</vt:lpstr>
      <vt:lpstr>References</vt:lpstr>
      <vt:lpstr>References</vt:lpstr>
      <vt:lpstr>References</vt:lpstr>
      <vt:lpstr>Additional Notes</vt:lpstr>
      <vt:lpstr>Additional Notes</vt:lpstr>
      <vt:lpstr>Additional Notes</vt:lpstr>
      <vt:lpstr>Additional Notes</vt:lpstr>
      <vt:lpstr>Additional Notes</vt:lpstr>
      <vt:lpstr>Additional Notes</vt:lpstr>
      <vt:lpstr>Additional Notes</vt:lpstr>
      <vt:lpstr>Additional Notes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Phantom Limb Pain</dc:title>
  <dc:creator>Windows User</dc:creator>
  <cp:lastModifiedBy>Windows User</cp:lastModifiedBy>
  <cp:revision>21</cp:revision>
  <dcterms:created xsi:type="dcterms:W3CDTF">2012-03-26T21:49:23Z</dcterms:created>
  <dcterms:modified xsi:type="dcterms:W3CDTF">2012-04-16T00:14:05Z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