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User" initials="L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61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3-30T13:06:48.184" idx="3">
    <p:pos x="10" y="10"/>
    <p:text>I would take out the part about swimmers not shaving legs etc. Using a therapy examplelike you did with the kickboard is more appropriate.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3-30T13:09:16.817" idx="4">
    <p:pos x="10" y="10"/>
    <p:text>I replaced ankle taping with ace bandage in notes. Different concepts.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536BA-0A28-534B-99CC-42D6B1870A20}" type="datetimeFigureOut">
              <a:rPr lang="en-US" smtClean="0"/>
              <a:t>4/11/12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50FD5-B4E4-6E45-B1F8-4C1F1289453D}" type="slidenum">
              <a:rPr lang="en-US" smtClean="0"/>
              <a:t>‹#›</a:t>
            </a:fld>
            <a:endParaRPr lang="en-US"/>
          </a:p>
        </p:txBody>
      </p:sp>
    </p:spTree>
    <p:extLst>
      <p:ext uri="{BB962C8B-B14F-4D97-AF65-F5344CB8AC3E}">
        <p14:creationId xmlns:p14="http://schemas.microsoft.com/office/powerpoint/2010/main" val="296443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A0588CB-BF16-3B4C-82BB-01A7F9C019E0}" type="slidenum">
              <a:rPr lang="en-US" smtClean="0"/>
              <a:t>2</a:t>
            </a:fld>
            <a:endParaRPr lang="en-US"/>
          </a:p>
        </p:txBody>
      </p:sp>
    </p:spTree>
    <p:extLst>
      <p:ext uri="{BB962C8B-B14F-4D97-AF65-F5344CB8AC3E}">
        <p14:creationId xmlns:p14="http://schemas.microsoft.com/office/powerpoint/2010/main" val="321385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15</a:t>
            </a:fld>
            <a:endParaRPr lang="en-US"/>
          </a:p>
        </p:txBody>
      </p:sp>
    </p:spTree>
    <p:extLst>
      <p:ext uri="{BB962C8B-B14F-4D97-AF65-F5344CB8AC3E}">
        <p14:creationId xmlns:p14="http://schemas.microsoft.com/office/powerpoint/2010/main" val="24587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density of the human body is less than that of water. For this reason, the body is forced upward when placed in water.</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Likewise, increased water depth creates increased water density and therefore</a:t>
            </a:r>
            <a:r>
              <a:rPr lang="en-US" sz="1200" kern="1200" baseline="0" dirty="0" smtClean="0">
                <a:solidFill>
                  <a:schemeClr val="tx1"/>
                </a:solidFill>
                <a:effectLst/>
                <a:latin typeface="+mn-lt"/>
                <a:ea typeface="+mn-ea"/>
                <a:cs typeface="+mn-cs"/>
              </a:rPr>
              <a:t> an </a:t>
            </a:r>
            <a:r>
              <a:rPr lang="en-US" sz="1200" kern="1200" dirty="0" smtClean="0">
                <a:solidFill>
                  <a:schemeClr val="tx1"/>
                </a:solidFill>
                <a:effectLst/>
                <a:latin typeface="+mn-lt"/>
                <a:ea typeface="+mn-ea"/>
                <a:cs typeface="+mn-cs"/>
              </a:rPr>
              <a:t>increased upward moment on the body, otherwise known as </a:t>
            </a:r>
            <a:r>
              <a:rPr lang="en-US" sz="1200" b="1" kern="1200" dirty="0" smtClean="0">
                <a:solidFill>
                  <a:srgbClr val="FF0000"/>
                </a:solidFill>
                <a:effectLst/>
                <a:latin typeface="+mn-lt"/>
                <a:ea typeface="+mn-ea"/>
                <a:cs typeface="+mn-cs"/>
              </a:rPr>
              <a:t>buoyancy</a:t>
            </a:r>
            <a:r>
              <a:rPr lang="en-US" sz="1200" kern="1200" dirty="0" smtClean="0">
                <a:solidFill>
                  <a:schemeClr val="tx1"/>
                </a:solidFill>
                <a:effectLst/>
                <a:latin typeface="+mn-lt"/>
                <a:ea typeface="+mn-ea"/>
                <a:cs typeface="+mn-cs"/>
              </a:rPr>
              <a:t>.</a:t>
            </a:r>
            <a:r>
              <a:rPr lang="en-US" sz="1200" kern="1200" baseline="30000" dirty="0" smtClean="0">
                <a:solidFill>
                  <a:schemeClr val="tx1"/>
                </a:solidFill>
                <a:effectLst/>
                <a:latin typeface="+mn-lt"/>
                <a:ea typeface="+mn-ea"/>
                <a:cs typeface="+mn-cs"/>
              </a:rPr>
              <a:t>1</a:t>
            </a:r>
            <a:r>
              <a:rPr lang="en-US" dirty="0" smtClean="0">
                <a:effectLst/>
              </a:rPr>
              <a:t> </a:t>
            </a:r>
          </a:p>
          <a:p>
            <a:endParaRPr lang="en-US" dirty="0" smtClean="0">
              <a:effectLst/>
            </a:endParaRPr>
          </a:p>
          <a:p>
            <a:r>
              <a:rPr lang="en-US" b="1" dirty="0" smtClean="0">
                <a:effectLst/>
              </a:rPr>
              <a:t>Buoyancy </a:t>
            </a:r>
            <a:r>
              <a:rPr lang="en-US" b="0" dirty="0" smtClean="0">
                <a:effectLst/>
              </a:rPr>
              <a:t>is</a:t>
            </a:r>
            <a:r>
              <a:rPr lang="en-US" b="0" baseline="0" dirty="0" smtClean="0">
                <a:effectLst/>
              </a:rPr>
              <a:t> an effective tool for aquatic physical therapy </a:t>
            </a:r>
            <a:r>
              <a:rPr lang="en-US" b="0" baseline="0" dirty="0" smtClean="0">
                <a:effectLst/>
              </a:rPr>
              <a:t>for two </a:t>
            </a:r>
            <a:r>
              <a:rPr lang="en-US" b="0" baseline="0" dirty="0" smtClean="0">
                <a:effectLst/>
              </a:rPr>
              <a:t>main reasons:</a:t>
            </a:r>
          </a:p>
          <a:p>
            <a:r>
              <a:rPr lang="en-US" b="0" baseline="0" dirty="0" smtClean="0">
                <a:effectLst/>
              </a:rPr>
              <a:t>	1)  </a:t>
            </a:r>
            <a:r>
              <a:rPr lang="en-US" b="1" baseline="0" dirty="0" smtClean="0">
                <a:effectLst/>
              </a:rPr>
              <a:t>Buoyancy</a:t>
            </a:r>
            <a:r>
              <a:rPr lang="en-US" b="0" baseline="0" dirty="0" smtClean="0">
                <a:effectLst/>
              </a:rPr>
              <a:t> allows the body to be un-weighted </a:t>
            </a:r>
            <a:r>
              <a:rPr lang="en-US" b="0" baseline="0" dirty="0" smtClean="0">
                <a:effectLst/>
              </a:rPr>
              <a:t>as compared to the body’s weight </a:t>
            </a:r>
            <a:r>
              <a:rPr lang="en-US" b="0" baseline="0" dirty="0" smtClean="0">
                <a:effectLst/>
              </a:rPr>
              <a:t>on land.  Have you ever heard of body weight supported treadmill exercises for patients post stroke?  A similar goal can be achieved in the </a:t>
            </a:r>
            <a:r>
              <a:rPr lang="en-US" b="0" baseline="0" dirty="0" smtClean="0">
                <a:effectLst/>
              </a:rPr>
              <a:t>water.  The </a:t>
            </a:r>
            <a:r>
              <a:rPr lang="en-US" b="0" baseline="0" dirty="0" smtClean="0">
                <a:effectLst/>
              </a:rPr>
              <a:t>patient will experience decreased weight bearing through the joints secondary to buoyancy</a:t>
            </a:r>
            <a:r>
              <a:rPr lang="en-US" b="0" baseline="0" dirty="0" smtClean="0">
                <a:effectLst/>
              </a:rPr>
              <a:t>.  Orthopedic </a:t>
            </a:r>
            <a:r>
              <a:rPr lang="en-US" b="0" baseline="0" dirty="0" smtClean="0">
                <a:effectLst/>
              </a:rPr>
              <a:t>patients who have weight bearing restrictions can use the water as a safe environment to perform </a:t>
            </a:r>
            <a:r>
              <a:rPr lang="en-US" b="0" baseline="0" dirty="0" smtClean="0">
                <a:effectLst/>
              </a:rPr>
              <a:t>exercises </a:t>
            </a:r>
            <a:r>
              <a:rPr lang="en-US" b="0" baseline="0" dirty="0" smtClean="0">
                <a:effectLst/>
              </a:rPr>
              <a:t>without overloading the </a:t>
            </a:r>
            <a:r>
              <a:rPr lang="en-US" b="0" baseline="0" dirty="0" smtClean="0">
                <a:effectLst/>
              </a:rPr>
              <a:t>affected </a:t>
            </a:r>
            <a:r>
              <a:rPr lang="en-US" b="0" baseline="0" dirty="0" smtClean="0">
                <a:effectLst/>
              </a:rPr>
              <a:t>joint.  Lastly, morbidly obese patients may benefit from the </a:t>
            </a:r>
            <a:r>
              <a:rPr lang="en-US" b="0" baseline="0" dirty="0" smtClean="0">
                <a:effectLst/>
              </a:rPr>
              <a:t>decreased </a:t>
            </a:r>
            <a:r>
              <a:rPr lang="en-US" b="0" baseline="0" dirty="0" smtClean="0">
                <a:effectLst/>
              </a:rPr>
              <a:t>strain of body weight felt in the water secondary to </a:t>
            </a:r>
            <a:r>
              <a:rPr lang="en-US" b="0" baseline="0" dirty="0" smtClean="0">
                <a:effectLst/>
              </a:rPr>
              <a:t>buoyancy.  When a therapist works with a morbidly obese patient, he/she </a:t>
            </a:r>
            <a:r>
              <a:rPr lang="en-US" b="0" baseline="0" dirty="0" smtClean="0">
                <a:effectLst/>
              </a:rPr>
              <a:t>may find that the buoyancy of water allows </a:t>
            </a:r>
            <a:r>
              <a:rPr lang="en-US" b="0" baseline="0" dirty="0" smtClean="0">
                <a:effectLst/>
              </a:rPr>
              <a:t>him/her </a:t>
            </a:r>
            <a:r>
              <a:rPr lang="en-US" b="0" baseline="0" dirty="0" smtClean="0">
                <a:effectLst/>
              </a:rPr>
              <a:t>to have </a:t>
            </a:r>
            <a:r>
              <a:rPr lang="en-US" b="0" baseline="0" dirty="0" smtClean="0">
                <a:effectLst/>
              </a:rPr>
              <a:t>better </a:t>
            </a:r>
            <a:r>
              <a:rPr lang="en-US" b="0" baseline="0" dirty="0" smtClean="0">
                <a:effectLst/>
              </a:rPr>
              <a:t>control of the patient’s </a:t>
            </a:r>
            <a:r>
              <a:rPr lang="en-US" b="0" baseline="0" dirty="0" smtClean="0">
                <a:effectLst/>
              </a:rPr>
              <a:t>extremities.  The patient may also be safer in the water because of decreased falls risk.  </a:t>
            </a:r>
          </a:p>
          <a:p>
            <a:endParaRPr lang="en-US" b="0" baseline="0" dirty="0" smtClean="0">
              <a:effectLst/>
            </a:endParaRPr>
          </a:p>
          <a:p>
            <a:r>
              <a:rPr lang="en-US" b="0" baseline="0" dirty="0" smtClean="0">
                <a:effectLst/>
              </a:rPr>
              <a:t>	2)  </a:t>
            </a:r>
            <a:r>
              <a:rPr lang="en-US" b="1" baseline="0" dirty="0" smtClean="0">
                <a:effectLst/>
              </a:rPr>
              <a:t>Buoyancy</a:t>
            </a:r>
            <a:r>
              <a:rPr lang="en-US" b="0" baseline="0" dirty="0" smtClean="0">
                <a:effectLst/>
              </a:rPr>
              <a:t> can increase or decrease the difficulty of exercise.  For example, walking or running in the water is easier in deeper water because the patient experiences more buoyancy.  Therefore, therapists can provide graded progression of exercise from deeper to shallower water as the patient improves over time.  </a:t>
            </a:r>
          </a:p>
          <a:p>
            <a:endParaRPr lang="en-US" b="0" baseline="0" dirty="0" smtClean="0">
              <a:effectLst/>
            </a:endParaRPr>
          </a:p>
          <a:p>
            <a:r>
              <a:rPr lang="en-US" b="0" i="1" baseline="0" dirty="0" smtClean="0">
                <a:effectLst/>
              </a:rPr>
              <a:t>Caption:  The first picture demonstrates the relationship between gravity and buoyancy that allows the body to experience decreased mass as demonstrated in the second picture.  </a:t>
            </a:r>
          </a:p>
          <a:p>
            <a:endParaRPr lang="en-US" b="0" i="1" baseline="0" dirty="0" smtClean="0">
              <a:effectLst/>
            </a:endParaRPr>
          </a:p>
          <a:p>
            <a:endParaRPr lang="en-US" b="0" i="1" baseline="0" dirty="0" smtClean="0">
              <a:effectLst/>
            </a:endParaRPr>
          </a:p>
          <a:p>
            <a:r>
              <a:rPr lang="en-US" b="0" i="1" baseline="0" dirty="0" smtClean="0">
                <a:effectLst/>
              </a:rPr>
              <a:t>(picture on left adapted from http://</a:t>
            </a:r>
            <a:r>
              <a:rPr lang="en-US" b="0" i="1" baseline="0" dirty="0" err="1" smtClean="0">
                <a:effectLst/>
              </a:rPr>
              <a:t>en.wikipedia.org</a:t>
            </a:r>
            <a:r>
              <a:rPr lang="en-US" b="0" i="1" baseline="0" dirty="0" smtClean="0">
                <a:effectLst/>
              </a:rPr>
              <a:t>/wiki/Buoyancy, picture on right from http://</a:t>
            </a:r>
            <a:r>
              <a:rPr lang="en-US" b="0" i="1" baseline="0" dirty="0" err="1" smtClean="0">
                <a:effectLst/>
              </a:rPr>
              <a:t>www.visualphotos.com</a:t>
            </a:r>
            <a:r>
              <a:rPr lang="en-US" b="0" i="1" baseline="0" dirty="0" smtClean="0">
                <a:effectLst/>
              </a:rPr>
              <a:t>/image/2x3519390/</a:t>
            </a:r>
            <a:r>
              <a:rPr lang="en-US" b="0" i="1" baseline="0" dirty="0" err="1" smtClean="0">
                <a:effectLst/>
              </a:rPr>
              <a:t>woman_in_bikini_floating_in_pool</a:t>
            </a:r>
            <a:r>
              <a:rPr lang="en-US" b="0" i="1" baseline="0" dirty="0" smtClean="0">
                <a:effectLst/>
              </a:rPr>
              <a:t>)</a:t>
            </a:r>
            <a:endParaRPr lang="en-US" b="1" i="1" dirty="0" smtClean="0"/>
          </a:p>
          <a:p>
            <a:endParaRPr lang="en-US" b="1" i="1" dirty="0"/>
          </a:p>
        </p:txBody>
      </p:sp>
      <p:sp>
        <p:nvSpPr>
          <p:cNvPr id="4" name="Slide Number Placeholder 3"/>
          <p:cNvSpPr>
            <a:spLocks noGrp="1"/>
          </p:cNvSpPr>
          <p:nvPr>
            <p:ph type="sldNum" sz="quarter" idx="10"/>
          </p:nvPr>
        </p:nvSpPr>
        <p:spPr/>
        <p:txBody>
          <a:bodyPr/>
          <a:lstStyle/>
          <a:p>
            <a:fld id="{6A0588CB-BF16-3B4C-82BB-01A7F9C019E0}" type="slidenum">
              <a:rPr lang="en-US" smtClean="0"/>
              <a:t>3</a:t>
            </a:fld>
            <a:endParaRPr lang="en-US"/>
          </a:p>
        </p:txBody>
      </p:sp>
    </p:spTree>
    <p:extLst>
      <p:ext uri="{BB962C8B-B14F-4D97-AF65-F5344CB8AC3E}">
        <p14:creationId xmlns:p14="http://schemas.microsoft.com/office/powerpoint/2010/main" val="1333042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Viscosity</a:t>
            </a:r>
            <a:r>
              <a:rPr lang="en-US" sz="1200" kern="1200" dirty="0" smtClean="0">
                <a:solidFill>
                  <a:schemeClr val="tx1"/>
                </a:solidFill>
                <a:effectLst/>
                <a:latin typeface="+mn-lt"/>
                <a:ea typeface="+mn-ea"/>
                <a:cs typeface="+mn-cs"/>
              </a:rPr>
              <a:t> is defined as “the magnitude of internal friction specific to a fluid during motion.”</a:t>
            </a:r>
            <a:r>
              <a:rPr lang="en-US" sz="1200" kern="1200" baseline="30000" dirty="0" smtClean="0">
                <a:solidFill>
                  <a:schemeClr val="tx1"/>
                </a:solidFill>
                <a:effectLst/>
                <a:latin typeface="+mn-lt"/>
                <a:ea typeface="+mn-ea"/>
                <a:cs typeface="+mn-cs"/>
              </a:rPr>
              <a:t>1  </a:t>
            </a:r>
            <a:r>
              <a:rPr lang="en-US" sz="1200" kern="1200" baseline="0" dirty="0" smtClean="0">
                <a:solidFill>
                  <a:schemeClr val="tx1"/>
                </a:solidFill>
                <a:effectLst/>
                <a:latin typeface="+mn-lt"/>
                <a:ea typeface="+mn-ea"/>
                <a:cs typeface="+mn-cs"/>
              </a:rPr>
              <a:t>With increased speeds of movement, the body must negotiate increased water viscosity. Likewise, with decreased speeds of movement, the body does not have to negotiate as much water viscosity.  This property of water allows for a unique way to progress patients during the POC.  In the water, more speed requires a greater increase in muscle activation as compared to on land.  </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The Moment of Inertia </a:t>
            </a:r>
            <a:r>
              <a:rPr lang="en-US" sz="1200" b="0" kern="1200" baseline="0" dirty="0" smtClean="0">
                <a:solidFill>
                  <a:schemeClr val="tx1"/>
                </a:solidFill>
                <a:effectLst/>
                <a:latin typeface="+mn-lt"/>
                <a:ea typeface="+mn-ea"/>
                <a:cs typeface="+mn-cs"/>
              </a:rPr>
              <a:t>is the amount of resistance on an object when it is slowing down or speeding up.</a:t>
            </a:r>
            <a:r>
              <a:rPr lang="en-US" sz="1200" b="0" kern="1200" baseline="30000" dirty="0" smtClean="0">
                <a:solidFill>
                  <a:schemeClr val="tx1"/>
                </a:solidFill>
                <a:effectLst/>
                <a:latin typeface="+mn-lt"/>
                <a:ea typeface="+mn-ea"/>
                <a:cs typeface="+mn-cs"/>
              </a:rPr>
              <a:t>1</a:t>
            </a:r>
            <a:r>
              <a:rPr lang="en-US" sz="1200" b="0" kern="1200" baseline="0" dirty="0" smtClean="0">
                <a:solidFill>
                  <a:schemeClr val="tx1"/>
                </a:solidFill>
                <a:effectLst/>
                <a:latin typeface="+mn-lt"/>
                <a:ea typeface="+mn-ea"/>
                <a:cs typeface="+mn-cs"/>
              </a:rPr>
              <a:t>  In the water, the body experiences a greater moment of inertia than on land due to the increased viscosity of water compared to air.  In other words, the individual must exert more energy to speed up, slow down, and to change the direction of a moving body part in the water.  This quality of water is beneficial to therapy because it requires greater  muscle co-activation while also providing a more challenging environment for quick open-chain and closed-chain activities. </a:t>
            </a:r>
          </a:p>
          <a:p>
            <a:endParaRPr lang="en-US" sz="1200" b="0" kern="1200" baseline="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Caption:  Have you ever run from the beach into the ocean?  Have you noticed that once you enter the ocean, it is harder to run?  It becomes harder to force one leg in front of the other because of the increased viscosity of the water compared to on land.  This increased water viscosity creates more drag and therefore requires more muscle activation!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(picture from http://</a:t>
            </a:r>
            <a:r>
              <a:rPr lang="en-US" sz="1200" i="1" kern="1200" baseline="0" dirty="0" err="1" smtClean="0">
                <a:solidFill>
                  <a:schemeClr val="tx1"/>
                </a:solidFill>
                <a:effectLst/>
                <a:latin typeface="+mn-lt"/>
                <a:ea typeface="+mn-ea"/>
                <a:cs typeface="+mn-cs"/>
              </a:rPr>
              <a:t>www.active.com</a:t>
            </a:r>
            <a:r>
              <a:rPr lang="en-US" sz="1200" i="1" kern="1200" baseline="0" dirty="0" smtClean="0">
                <a:solidFill>
                  <a:schemeClr val="tx1"/>
                </a:solidFill>
                <a:effectLst/>
                <a:latin typeface="+mn-lt"/>
                <a:ea typeface="+mn-ea"/>
                <a:cs typeface="+mn-cs"/>
              </a:rPr>
              <a:t>/triathlon/Articles/3-Drills-for-Open-Water-Swimming.htm)</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 </a:t>
            </a:r>
            <a:endParaRPr lang="en-US" b="1" dirty="0"/>
          </a:p>
        </p:txBody>
      </p:sp>
      <p:sp>
        <p:nvSpPr>
          <p:cNvPr id="4" name="Slide Number Placeholder 3"/>
          <p:cNvSpPr>
            <a:spLocks noGrp="1"/>
          </p:cNvSpPr>
          <p:nvPr>
            <p:ph type="sldNum" sz="quarter" idx="10"/>
          </p:nvPr>
        </p:nvSpPr>
        <p:spPr/>
        <p:txBody>
          <a:bodyPr/>
          <a:lstStyle/>
          <a:p>
            <a:fld id="{6A0588CB-BF16-3B4C-82BB-01A7F9C019E0}" type="slidenum">
              <a:rPr lang="en-US" smtClean="0"/>
              <a:t>4</a:t>
            </a:fld>
            <a:endParaRPr lang="en-US"/>
          </a:p>
        </p:txBody>
      </p:sp>
    </p:spTree>
    <p:extLst>
      <p:ext uri="{BB962C8B-B14F-4D97-AF65-F5344CB8AC3E}">
        <p14:creationId xmlns:p14="http://schemas.microsoft.com/office/powerpoint/2010/main" val="1249250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r>
              <a:rPr lang="en-US" b="0" baseline="0" dirty="0" smtClean="0"/>
              <a:t>Drag is an important tool for aquatic physical therapy because it can make an exercise more difficult for a patient.  For example, when performing walking in the water, a patient wearing a bathing suit will experience less drag than a </a:t>
            </a:r>
            <a:r>
              <a:rPr lang="en-US" b="0" baseline="0" dirty="0" smtClean="0"/>
              <a:t>patient </a:t>
            </a:r>
            <a:r>
              <a:rPr lang="en-US" b="0" baseline="0" dirty="0" smtClean="0"/>
              <a:t>wearing a big t-shirt and shorts.  The </a:t>
            </a:r>
            <a:r>
              <a:rPr lang="en-US" b="0" baseline="0" dirty="0" smtClean="0"/>
              <a:t>patient </a:t>
            </a:r>
            <a:r>
              <a:rPr lang="en-US" b="0" baseline="0" dirty="0" smtClean="0"/>
              <a:t>in the big t-shirt and shorts will have to work harder to walk the same speed as the </a:t>
            </a:r>
            <a:r>
              <a:rPr lang="en-US" b="0" baseline="0" dirty="0" smtClean="0"/>
              <a:t>patient </a:t>
            </a:r>
            <a:r>
              <a:rPr lang="en-US" b="0" baseline="0" dirty="0" smtClean="0"/>
              <a:t>wearing the bathing suit.  </a:t>
            </a:r>
          </a:p>
          <a:p>
            <a:endParaRPr lang="en-US" b="0" baseline="0" dirty="0" smtClean="0"/>
          </a:p>
          <a:p>
            <a:r>
              <a:rPr lang="en-US" b="0" i="1" baseline="0" dirty="0" smtClean="0"/>
              <a:t>Caption:  The position of the kick board in the first picture is more streamlined and therefore causes less drag than demonstrated with the position of the kickboard in the second picture.  Which swimmer do you think is working harder?</a:t>
            </a:r>
          </a:p>
          <a:p>
            <a:endParaRPr lang="en-US" b="0" i="1" baseline="0" dirty="0" smtClean="0"/>
          </a:p>
          <a:p>
            <a:endParaRPr lang="en-US" b="0" i="1" baseline="0" dirty="0" smtClean="0"/>
          </a:p>
          <a:p>
            <a:r>
              <a:rPr lang="en-US" b="0" i="1" baseline="0" dirty="0" smtClean="0"/>
              <a:t>(left picture from http://</a:t>
            </a:r>
            <a:r>
              <a:rPr lang="en-US" b="0" i="1" baseline="0" dirty="0" err="1" smtClean="0"/>
              <a:t>www.realbeauty.com</a:t>
            </a:r>
            <a:r>
              <a:rPr lang="en-US" b="0" i="1" baseline="0" dirty="0" smtClean="0"/>
              <a:t>/health/fitness/water-workouts-2, right picture from http://</a:t>
            </a:r>
            <a:r>
              <a:rPr lang="en-US" b="0" i="1" baseline="0" dirty="0" err="1" smtClean="0"/>
              <a:t>www.finisinc.com</a:t>
            </a:r>
            <a:r>
              <a:rPr lang="en-US" b="0" i="1" baseline="0" dirty="0" smtClean="0"/>
              <a:t>/blog/drills/working-the-legs-with-tombstone-kicking)</a:t>
            </a:r>
            <a:endParaRPr lang="en-US" b="0" i="1" dirty="0"/>
          </a:p>
        </p:txBody>
      </p:sp>
      <p:sp>
        <p:nvSpPr>
          <p:cNvPr id="4" name="Slide Number Placeholder 3"/>
          <p:cNvSpPr>
            <a:spLocks noGrp="1"/>
          </p:cNvSpPr>
          <p:nvPr>
            <p:ph type="sldNum" sz="quarter" idx="10"/>
          </p:nvPr>
        </p:nvSpPr>
        <p:spPr/>
        <p:txBody>
          <a:bodyPr/>
          <a:lstStyle/>
          <a:p>
            <a:fld id="{6A0588CB-BF16-3B4C-82BB-01A7F9C019E0}" type="slidenum">
              <a:rPr lang="en-US" smtClean="0"/>
              <a:t>5</a:t>
            </a:fld>
            <a:endParaRPr lang="en-US"/>
          </a:p>
        </p:txBody>
      </p:sp>
    </p:spTree>
    <p:extLst>
      <p:ext uri="{BB962C8B-B14F-4D97-AF65-F5344CB8AC3E}">
        <p14:creationId xmlns:p14="http://schemas.microsoft.com/office/powerpoint/2010/main" val="1661597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Hydrostatic pressure </a:t>
            </a:r>
            <a:r>
              <a:rPr lang="en-US" sz="1200" kern="1200" dirty="0" smtClean="0">
                <a:solidFill>
                  <a:schemeClr val="tx1"/>
                </a:solidFill>
                <a:effectLst/>
                <a:latin typeface="+mn-lt"/>
                <a:ea typeface="+mn-ea"/>
                <a:cs typeface="+mn-cs"/>
              </a:rPr>
              <a:t>has the ability to aid in resolving edema of injured extremities.</a:t>
            </a:r>
            <a:r>
              <a:rPr lang="en-US" sz="1200" kern="1200" baseline="30000" dirty="0" smtClean="0">
                <a:solidFill>
                  <a:schemeClr val="tx1"/>
                </a:solidFill>
                <a:effectLst/>
                <a:latin typeface="+mn-lt"/>
                <a:ea typeface="+mn-ea"/>
                <a:cs typeface="+mn-cs"/>
              </a:rPr>
              <a:t>1  </a:t>
            </a:r>
            <a:r>
              <a:rPr lang="en-US" sz="1200" kern="1200" baseline="0" dirty="0" smtClean="0">
                <a:solidFill>
                  <a:schemeClr val="tx1"/>
                </a:solidFill>
                <a:effectLst/>
                <a:latin typeface="+mn-lt"/>
                <a:ea typeface="+mn-ea"/>
                <a:cs typeface="+mn-cs"/>
              </a:rPr>
              <a:t>Sue </a:t>
            </a:r>
            <a:r>
              <a:rPr lang="en-US" sz="1200" kern="1200" baseline="0" dirty="0" err="1" smtClean="0">
                <a:solidFill>
                  <a:schemeClr val="tx1"/>
                </a:solidFill>
                <a:effectLst/>
                <a:latin typeface="+mn-lt"/>
                <a:ea typeface="+mn-ea"/>
                <a:cs typeface="+mn-cs"/>
              </a:rPr>
              <a:t>Falsone</a:t>
            </a:r>
            <a:r>
              <a:rPr lang="en-US" sz="1200" kern="1200" baseline="0" dirty="0" smtClean="0">
                <a:solidFill>
                  <a:schemeClr val="tx1"/>
                </a:solidFill>
                <a:effectLst/>
                <a:latin typeface="+mn-lt"/>
                <a:ea typeface="+mn-ea"/>
                <a:cs typeface="+mn-cs"/>
              </a:rPr>
              <a:t>, PT, ATC </a:t>
            </a:r>
            <a:r>
              <a:rPr lang="en-US" sz="1200" kern="1200" baseline="0" dirty="0" smtClean="0">
                <a:solidFill>
                  <a:schemeClr val="tx1"/>
                </a:solidFill>
                <a:effectLst/>
                <a:latin typeface="+mn-lt"/>
                <a:ea typeface="+mn-ea"/>
                <a:cs typeface="+mn-cs"/>
              </a:rPr>
              <a:t>of the Los Angeles Dodgers uses hydrostatic pressure to relieve edema after ankle injuries in her baseball players.</a:t>
            </a:r>
            <a:r>
              <a:rPr lang="en-US" sz="1200" kern="1200" baseline="300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Sue asks the players go into the deepest part of the pool (approximately 12 feet deep) and perform “bobs” up and down from the bottom of the pool (up to </a:t>
            </a:r>
            <a:r>
              <a:rPr lang="en-US" sz="1200" kern="1200" baseline="0" dirty="0" smtClean="0">
                <a:solidFill>
                  <a:schemeClr val="tx1"/>
                </a:solidFill>
                <a:effectLst/>
                <a:latin typeface="+mn-lt"/>
                <a:ea typeface="+mn-ea"/>
                <a:cs typeface="+mn-cs"/>
              </a:rPr>
              <a:t>breathe </a:t>
            </a:r>
            <a:r>
              <a:rPr lang="en-US" sz="1200" kern="1200" baseline="0" dirty="0" smtClean="0">
                <a:solidFill>
                  <a:schemeClr val="tx1"/>
                </a:solidFill>
                <a:effectLst/>
                <a:latin typeface="+mn-lt"/>
                <a:ea typeface="+mn-ea"/>
                <a:cs typeface="+mn-cs"/>
              </a:rPr>
              <a:t>and back down to the bottom).  The environment provides hydrostatic pressure to the ankle while the movement requires a pumping action of the ankle which further promotes a decrease in edema.  Hydrostatic pressure is greater at increased water depths.  Therefore, the aquatic environment provides a symmetrical pressure gradient with standard </a:t>
            </a:r>
            <a:r>
              <a:rPr lang="en-US" sz="1200" kern="1200" baseline="0" dirty="0" smtClean="0">
                <a:solidFill>
                  <a:schemeClr val="tx1"/>
                </a:solidFill>
                <a:effectLst/>
                <a:latin typeface="+mn-lt"/>
                <a:ea typeface="+mn-ea"/>
                <a:cs typeface="+mn-cs"/>
              </a:rPr>
              <a:t>units that is </a:t>
            </a:r>
            <a:r>
              <a:rPr lang="en-US" sz="1200" kern="1200" baseline="0" dirty="0" smtClean="0">
                <a:solidFill>
                  <a:schemeClr val="tx1"/>
                </a:solidFill>
                <a:effectLst/>
                <a:latin typeface="+mn-lt"/>
                <a:ea typeface="+mn-ea"/>
                <a:cs typeface="+mn-cs"/>
              </a:rPr>
              <a:t>difficult to achieve on land.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Have you ever noticed that sometimes it is harder to breathe when standing in deep water?  The increased difficulty is due to the effects of </a:t>
            </a:r>
            <a:r>
              <a:rPr lang="en-US" sz="1200" b="1" kern="1200" baseline="0" dirty="0" smtClean="0">
                <a:solidFill>
                  <a:schemeClr val="tx1"/>
                </a:solidFill>
                <a:effectLst/>
                <a:latin typeface="+mn-lt"/>
                <a:ea typeface="+mn-ea"/>
                <a:cs typeface="+mn-cs"/>
              </a:rPr>
              <a:t>hydrostatic pressure </a:t>
            </a:r>
            <a:r>
              <a:rPr lang="en-US" sz="1200" kern="1200" baseline="0" dirty="0" smtClean="0">
                <a:solidFill>
                  <a:schemeClr val="tx1"/>
                </a:solidFill>
                <a:effectLst/>
                <a:latin typeface="+mn-lt"/>
                <a:ea typeface="+mn-ea"/>
                <a:cs typeface="+mn-cs"/>
              </a:rPr>
              <a:t>on the lungs and on the diaphragm.</a:t>
            </a:r>
            <a:r>
              <a:rPr lang="en-US" sz="1200" kern="1200" baseline="300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Because of this phenomenon, the </a:t>
            </a:r>
            <a:r>
              <a:rPr lang="en-US" sz="1200" kern="1200" baseline="0" dirty="0" smtClean="0">
                <a:solidFill>
                  <a:schemeClr val="tx1"/>
                </a:solidFill>
                <a:effectLst/>
                <a:latin typeface="+mn-lt"/>
                <a:ea typeface="+mn-ea"/>
                <a:cs typeface="+mn-cs"/>
              </a:rPr>
              <a:t>water may be an appropriate environment to challenge cardiopulmonary patients (particularly patients with obstructive pulmonary disease) and to practice diaphragmatic breathing exercises.</a:t>
            </a:r>
            <a:r>
              <a:rPr lang="en-US" sz="1200" kern="1200" baseline="300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Similarly, researchers have found that immersion in water to the level of the xiphoid process causes an increase in hydrostatic pressure within the lower extremities, which elicits a 58-70% increase in pulmonary capillary volume.</a:t>
            </a:r>
            <a:r>
              <a:rPr lang="en-US" sz="1200" kern="1200" baseline="30000" dirty="0" smtClean="0">
                <a:solidFill>
                  <a:schemeClr val="tx1"/>
                </a:solidFill>
                <a:effectLst/>
                <a:latin typeface="+mn-lt"/>
                <a:ea typeface="+mn-ea"/>
                <a:cs typeface="+mn-cs"/>
              </a:rPr>
              <a:t>4, 7</a:t>
            </a:r>
          </a:p>
          <a:p>
            <a:endParaRPr lang="en-US" sz="1200" kern="1200" baseline="30000" dirty="0" smtClean="0">
              <a:solidFill>
                <a:schemeClr val="tx1"/>
              </a:solidFill>
              <a:effectLst/>
              <a:latin typeface="+mn-lt"/>
              <a:ea typeface="+mn-ea"/>
              <a:cs typeface="+mn-cs"/>
            </a:endParaRPr>
          </a:p>
          <a:p>
            <a:pPr algn="l"/>
            <a:r>
              <a:rPr lang="en-US" sz="1200" i="1" kern="1200" baseline="0" dirty="0" smtClean="0">
                <a:solidFill>
                  <a:schemeClr val="tx1"/>
                </a:solidFill>
                <a:effectLst/>
                <a:latin typeface="+mn-lt"/>
                <a:ea typeface="+mn-ea"/>
                <a:cs typeface="+mn-cs"/>
              </a:rPr>
              <a:t>Caption:  The hydrostatic effects of water on the ankle </a:t>
            </a:r>
            <a:r>
              <a:rPr lang="en-US" sz="1200" i="1" kern="1200" baseline="0" dirty="0" smtClean="0">
                <a:solidFill>
                  <a:schemeClr val="tx1"/>
                </a:solidFill>
                <a:effectLst/>
                <a:latin typeface="+mn-lt"/>
                <a:ea typeface="+mn-ea"/>
                <a:cs typeface="+mn-cs"/>
              </a:rPr>
              <a:t>have </a:t>
            </a:r>
            <a:r>
              <a:rPr lang="en-US" sz="1200" i="1" kern="1200" baseline="0" dirty="0" smtClean="0">
                <a:solidFill>
                  <a:schemeClr val="tx1"/>
                </a:solidFill>
                <a:effectLst/>
                <a:latin typeface="+mn-lt"/>
                <a:ea typeface="+mn-ea"/>
                <a:cs typeface="+mn-cs"/>
              </a:rPr>
              <a:t>the potential to act similarly to an </a:t>
            </a:r>
            <a:r>
              <a:rPr lang="en-US" sz="1800" b="1" i="1" kern="1200" baseline="0" dirty="0" smtClean="0">
                <a:solidFill>
                  <a:srgbClr val="C00000"/>
                </a:solidFill>
                <a:effectLst/>
                <a:latin typeface="+mn-lt"/>
                <a:ea typeface="+mn-ea"/>
                <a:cs typeface="+mn-cs"/>
              </a:rPr>
              <a:t>ace bandage </a:t>
            </a:r>
            <a:r>
              <a:rPr lang="en-US" sz="1200" i="1" kern="1200" baseline="0" dirty="0" smtClean="0">
                <a:solidFill>
                  <a:schemeClr val="tx1"/>
                </a:solidFill>
                <a:effectLst/>
                <a:latin typeface="+mn-lt"/>
                <a:ea typeface="+mn-ea"/>
                <a:cs typeface="+mn-cs"/>
              </a:rPr>
              <a:t>on land.</a:t>
            </a:r>
            <a:r>
              <a:rPr lang="en-US" sz="1200" i="1" kern="1200" baseline="30000" dirty="0" smtClean="0">
                <a:solidFill>
                  <a:schemeClr val="tx1"/>
                </a:solidFill>
                <a:effectLst/>
                <a:latin typeface="+mn-lt"/>
                <a:ea typeface="+mn-ea"/>
                <a:cs typeface="+mn-cs"/>
              </a:rPr>
              <a:t>2</a:t>
            </a:r>
            <a:r>
              <a:rPr lang="en-US" sz="1200" i="1" kern="1200" baseline="0" dirty="0" smtClean="0">
                <a:solidFill>
                  <a:schemeClr val="tx1"/>
                </a:solidFill>
                <a:effectLst/>
                <a:latin typeface="+mn-lt"/>
                <a:ea typeface="+mn-ea"/>
                <a:cs typeface="+mn-cs"/>
              </a:rPr>
              <a:t>  The water does not posses qualities of restriction, as does an ace bandage.  The lack of restriction allows the ankle to perform more dynamic movements while maintaining pressure.  </a:t>
            </a:r>
            <a:r>
              <a:rPr lang="en-US" sz="1200" i="1" kern="1200" baseline="0" dirty="0" smtClean="0">
                <a:solidFill>
                  <a:schemeClr val="tx1"/>
                </a:solidFill>
                <a:effectLst/>
                <a:latin typeface="+mn-lt"/>
                <a:ea typeface="+mn-ea"/>
                <a:cs typeface="+mn-cs"/>
              </a:rPr>
              <a:t>Cold water temperatures may also assist in promoting decreased edema. </a:t>
            </a:r>
            <a:endParaRPr lang="en-US" sz="1200" i="1" kern="1200" baseline="0" dirty="0" smtClean="0">
              <a:solidFill>
                <a:schemeClr val="tx1"/>
              </a:solidFill>
              <a:effectLst/>
              <a:latin typeface="+mn-lt"/>
              <a:ea typeface="+mn-ea"/>
              <a:cs typeface="+mn-cs"/>
            </a:endParaRPr>
          </a:p>
          <a:p>
            <a:pPr algn="l"/>
            <a:endParaRPr lang="en-US" sz="1200" i="1" kern="1200" baseline="0" dirty="0" smtClean="0">
              <a:solidFill>
                <a:schemeClr val="tx1"/>
              </a:solidFill>
              <a:effectLst/>
              <a:latin typeface="+mn-lt"/>
              <a:ea typeface="+mn-ea"/>
              <a:cs typeface="+mn-cs"/>
            </a:endParaRPr>
          </a:p>
          <a:p>
            <a:r>
              <a:rPr lang="en-US" sz="1200" i="1" kern="1200" baseline="0" dirty="0" smtClean="0">
                <a:solidFill>
                  <a:schemeClr val="tx1"/>
                </a:solidFill>
                <a:effectLst/>
                <a:latin typeface="+mn-lt"/>
                <a:ea typeface="+mn-ea"/>
                <a:cs typeface="+mn-cs"/>
              </a:rPr>
              <a:t>(picture on left from http://</a:t>
            </a:r>
            <a:r>
              <a:rPr lang="en-US" sz="1200" i="1" kern="1200" baseline="0" dirty="0" err="1" smtClean="0">
                <a:solidFill>
                  <a:schemeClr val="tx1"/>
                </a:solidFill>
                <a:effectLst/>
                <a:latin typeface="+mn-lt"/>
                <a:ea typeface="+mn-ea"/>
                <a:cs typeface="+mn-cs"/>
              </a:rPr>
              <a:t>www.prweb.com</a:t>
            </a:r>
            <a:r>
              <a:rPr lang="en-US" sz="1200" i="1" kern="1200" baseline="0" dirty="0" smtClean="0">
                <a:solidFill>
                  <a:schemeClr val="tx1"/>
                </a:solidFill>
                <a:effectLst/>
                <a:latin typeface="+mn-lt"/>
                <a:ea typeface="+mn-ea"/>
                <a:cs typeface="+mn-cs"/>
              </a:rPr>
              <a:t>/releases/</a:t>
            </a:r>
            <a:r>
              <a:rPr lang="en-US" sz="1200" i="1" kern="1200" baseline="0" dirty="0" err="1" smtClean="0">
                <a:solidFill>
                  <a:schemeClr val="tx1"/>
                </a:solidFill>
                <a:effectLst/>
                <a:latin typeface="+mn-lt"/>
                <a:ea typeface="+mn-ea"/>
                <a:cs typeface="+mn-cs"/>
              </a:rPr>
              <a:t>hydroworx</a:t>
            </a:r>
            <a:r>
              <a:rPr lang="en-US" sz="1200" i="1" kern="1200" baseline="0" dirty="0" smtClean="0">
                <a:solidFill>
                  <a:schemeClr val="tx1"/>
                </a:solidFill>
                <a:effectLst/>
                <a:latin typeface="+mn-lt"/>
                <a:ea typeface="+mn-ea"/>
                <a:cs typeface="+mn-cs"/>
              </a:rPr>
              <a:t>/</a:t>
            </a:r>
            <a:r>
              <a:rPr lang="en-US" sz="1200" i="1" kern="1200" baseline="0" dirty="0" err="1" smtClean="0">
                <a:solidFill>
                  <a:schemeClr val="tx1"/>
                </a:solidFill>
                <a:effectLst/>
                <a:latin typeface="+mn-lt"/>
                <a:ea typeface="+mn-ea"/>
                <a:cs typeface="+mn-cs"/>
              </a:rPr>
              <a:t>worldseries</a:t>
            </a:r>
            <a:r>
              <a:rPr lang="en-US" sz="1200" i="1" kern="1200" baseline="0" dirty="0" smtClean="0">
                <a:solidFill>
                  <a:schemeClr val="tx1"/>
                </a:solidFill>
                <a:effectLst/>
                <a:latin typeface="+mn-lt"/>
                <a:ea typeface="+mn-ea"/>
                <a:cs typeface="+mn-cs"/>
              </a:rPr>
              <a:t>/prweb1523964.htm, picture on right from http://</a:t>
            </a:r>
            <a:r>
              <a:rPr lang="en-US" sz="1200" i="1" kern="1200" baseline="0" dirty="0" err="1" smtClean="0">
                <a:solidFill>
                  <a:schemeClr val="tx1"/>
                </a:solidFill>
                <a:effectLst/>
                <a:latin typeface="+mn-lt"/>
                <a:ea typeface="+mn-ea"/>
                <a:cs typeface="+mn-cs"/>
              </a:rPr>
              <a:t>galleries.buffalonews.com</a:t>
            </a:r>
            <a:r>
              <a:rPr lang="en-US" sz="1200" i="1" kern="1200" baseline="0" dirty="0" smtClean="0">
                <a:solidFill>
                  <a:schemeClr val="tx1"/>
                </a:solidFill>
                <a:effectLst/>
                <a:latin typeface="+mn-lt"/>
                <a:ea typeface="+mn-ea"/>
                <a:cs typeface="+mn-cs"/>
              </a:rPr>
              <a:t>/</a:t>
            </a:r>
            <a:r>
              <a:rPr lang="en-US" sz="1200" i="1" kern="1200" baseline="0" dirty="0" err="1" smtClean="0">
                <a:solidFill>
                  <a:schemeClr val="tx1"/>
                </a:solidFill>
                <a:effectLst/>
                <a:latin typeface="+mn-lt"/>
                <a:ea typeface="+mn-ea"/>
                <a:cs typeface="+mn-cs"/>
              </a:rPr>
              <a:t>photo.php?gname</a:t>
            </a:r>
            <a:r>
              <a:rPr lang="en-US" sz="1200" i="1" kern="1200" baseline="0" dirty="0" smtClean="0">
                <a:solidFill>
                  <a:schemeClr val="tx1"/>
                </a:solidFill>
                <a:effectLst/>
                <a:latin typeface="+mn-lt"/>
                <a:ea typeface="+mn-ea"/>
                <a:cs typeface="+mn-cs"/>
              </a:rPr>
              <a:t>=gallery_1328466832.txt&amp;item=2)</a:t>
            </a:r>
            <a:endParaRPr lang="en-US" i="1" baseline="0" dirty="0"/>
          </a:p>
        </p:txBody>
      </p:sp>
      <p:sp>
        <p:nvSpPr>
          <p:cNvPr id="4" name="Slide Number Placeholder 3"/>
          <p:cNvSpPr>
            <a:spLocks noGrp="1"/>
          </p:cNvSpPr>
          <p:nvPr>
            <p:ph type="sldNum" sz="quarter" idx="10"/>
          </p:nvPr>
        </p:nvSpPr>
        <p:spPr/>
        <p:txBody>
          <a:bodyPr/>
          <a:lstStyle/>
          <a:p>
            <a:fld id="{6A0588CB-BF16-3B4C-82BB-01A7F9C019E0}" type="slidenum">
              <a:rPr lang="en-US" smtClean="0"/>
              <a:t>6</a:t>
            </a:fld>
            <a:endParaRPr lang="en-US"/>
          </a:p>
        </p:txBody>
      </p:sp>
    </p:spTree>
    <p:extLst>
      <p:ext uri="{BB962C8B-B14F-4D97-AF65-F5344CB8AC3E}">
        <p14:creationId xmlns:p14="http://schemas.microsoft.com/office/powerpoint/2010/main" val="1365742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Buoyancy</a:t>
            </a:r>
            <a:r>
              <a:rPr lang="en-US" b="1" baseline="0" dirty="0" smtClean="0"/>
              <a:t> </a:t>
            </a:r>
            <a:r>
              <a:rPr lang="en-US" b="0" baseline="0" dirty="0" smtClean="0"/>
              <a:t>allows for decreased stress through weight bearing joints.  The amount of stress reduction depends on the water depth.  </a:t>
            </a:r>
            <a:endParaRPr lang="en-US" b="1" dirty="0" smtClean="0"/>
          </a:p>
          <a:p>
            <a:endParaRPr lang="en-US" dirty="0" smtClean="0"/>
          </a:p>
          <a:p>
            <a:r>
              <a:rPr lang="en-US" dirty="0" smtClean="0"/>
              <a:t>*Refer</a:t>
            </a:r>
            <a:r>
              <a:rPr lang="en-US" baseline="0" dirty="0" smtClean="0"/>
              <a:t> to evidence table on the Effects of Running in Water versus Running on Land for an explanation of the metabolic effects of exercise in the water versus the metabolic effects of exercise on land.</a:t>
            </a:r>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7</a:t>
            </a:fld>
            <a:endParaRPr lang="en-US"/>
          </a:p>
        </p:txBody>
      </p:sp>
    </p:spTree>
    <p:extLst>
      <p:ext uri="{BB962C8B-B14F-4D97-AF65-F5344CB8AC3E}">
        <p14:creationId xmlns:p14="http://schemas.microsoft.com/office/powerpoint/2010/main" val="224013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Pain reduction </a:t>
            </a:r>
            <a:r>
              <a:rPr lang="en-US" b="0" baseline="0" dirty="0" smtClean="0"/>
              <a:t>in the aquatic environment may be achieved by multiple factors including </a:t>
            </a:r>
            <a:r>
              <a:rPr lang="en-US" b="0" baseline="0" dirty="0" smtClean="0"/>
              <a:t>the relief </a:t>
            </a:r>
            <a:r>
              <a:rPr lang="en-US" b="0" baseline="0" dirty="0" smtClean="0"/>
              <a:t>of muscle tension, </a:t>
            </a:r>
            <a:r>
              <a:rPr lang="en-US" b="0" baseline="0" dirty="0" smtClean="0"/>
              <a:t>the thermodynamic </a:t>
            </a:r>
            <a:r>
              <a:rPr lang="en-US" b="0" baseline="0" dirty="0" smtClean="0"/>
              <a:t>effects of </a:t>
            </a:r>
            <a:r>
              <a:rPr lang="en-US" b="0" baseline="0" dirty="0" smtClean="0"/>
              <a:t>water </a:t>
            </a:r>
            <a:r>
              <a:rPr lang="en-US" b="0" baseline="0" dirty="0" smtClean="0"/>
              <a:t>temperature, </a:t>
            </a:r>
            <a:r>
              <a:rPr lang="en-US" b="0" baseline="0" dirty="0" smtClean="0"/>
              <a:t>or </a:t>
            </a:r>
            <a:r>
              <a:rPr lang="en-US" b="0" baseline="0" dirty="0" smtClean="0"/>
              <a:t>the gate control theory.  The gate control theory suggests that by stimulating the skin at the site of pain, sensory receptors may override the signals sent by the pain receptors.  The </a:t>
            </a:r>
            <a:r>
              <a:rPr lang="en-US" b="0" baseline="0" dirty="0" smtClean="0"/>
              <a:t>gate control </a:t>
            </a:r>
            <a:r>
              <a:rPr lang="en-US" b="0" baseline="0" dirty="0" smtClean="0"/>
              <a:t>theory is thought to play a major role in the analgesic effects of therapeutic electrical stimulation.  </a:t>
            </a:r>
            <a:endParaRPr lang="en-US" dirty="0" smtClean="0"/>
          </a:p>
          <a:p>
            <a:endParaRPr lang="en-US" dirty="0" smtClean="0"/>
          </a:p>
          <a:p>
            <a:r>
              <a:rPr lang="en-US" dirty="0" smtClean="0"/>
              <a:t>Along with improved</a:t>
            </a:r>
            <a:r>
              <a:rPr lang="en-US" baseline="0" dirty="0" smtClean="0"/>
              <a:t> access to the </a:t>
            </a:r>
            <a:r>
              <a:rPr lang="en-US" baseline="0" dirty="0" smtClean="0"/>
              <a:t>patient’s </a:t>
            </a:r>
            <a:r>
              <a:rPr lang="en-US" baseline="0" dirty="0" smtClean="0"/>
              <a:t>entire body, the therapist may also benefit from the buoyancy of the </a:t>
            </a:r>
            <a:r>
              <a:rPr lang="en-US" baseline="0" dirty="0" smtClean="0"/>
              <a:t>patient’s body because it will decrease </a:t>
            </a:r>
            <a:r>
              <a:rPr lang="en-US" baseline="0" dirty="0" smtClean="0"/>
              <a:t>the physical strain on the therapist during the above listed interventions.  </a:t>
            </a:r>
          </a:p>
          <a:p>
            <a:endParaRPr lang="en-US" baseline="0" dirty="0" smtClean="0"/>
          </a:p>
          <a:p>
            <a:r>
              <a:rPr lang="en-US" b="1" baseline="0" dirty="0" smtClean="0"/>
              <a:t>Traction </a:t>
            </a:r>
            <a:r>
              <a:rPr lang="en-US" b="0" baseline="0" dirty="0" smtClean="0"/>
              <a:t>can be </a:t>
            </a:r>
            <a:r>
              <a:rPr lang="en-US" b="0" baseline="0" dirty="0" smtClean="0"/>
              <a:t>easily performed by </a:t>
            </a:r>
            <a:r>
              <a:rPr lang="en-US" b="0" baseline="0" dirty="0" smtClean="0"/>
              <a:t>providing the </a:t>
            </a:r>
            <a:r>
              <a:rPr lang="en-US" b="0" baseline="0" dirty="0" smtClean="0"/>
              <a:t>patient </a:t>
            </a:r>
            <a:r>
              <a:rPr lang="en-US" b="0" baseline="0" dirty="0" smtClean="0"/>
              <a:t>with UE or cervical floats </a:t>
            </a:r>
            <a:r>
              <a:rPr lang="en-US" b="0" baseline="0" dirty="0" smtClean="0"/>
              <a:t>and by </a:t>
            </a:r>
            <a:r>
              <a:rPr lang="en-US" b="0" baseline="0" dirty="0" smtClean="0"/>
              <a:t>placing the </a:t>
            </a:r>
            <a:r>
              <a:rPr lang="en-US" b="0" baseline="0" dirty="0" smtClean="0"/>
              <a:t>patient </a:t>
            </a:r>
            <a:r>
              <a:rPr lang="en-US" b="0" baseline="0" dirty="0" smtClean="0"/>
              <a:t>upright in deep water.  Further traction can be achieved by placing weights around the patients ankles or hips.  </a:t>
            </a:r>
          </a:p>
          <a:p>
            <a:endParaRPr lang="en-US" b="0" i="1" baseline="0" dirty="0" smtClean="0"/>
          </a:p>
          <a:p>
            <a:r>
              <a:rPr lang="en-US" b="0" i="1" baseline="0" dirty="0" smtClean="0"/>
              <a:t>Caption:  If you look closely, the </a:t>
            </a:r>
            <a:r>
              <a:rPr lang="en-US" b="0" i="1" baseline="0" dirty="0" smtClean="0"/>
              <a:t>patient </a:t>
            </a:r>
            <a:r>
              <a:rPr lang="en-US" b="0" i="1" baseline="0" dirty="0" smtClean="0"/>
              <a:t>in this picture is wearing floating devices around her neck and has weights around her ankles, creating traction through her axial skeleton.  </a:t>
            </a:r>
          </a:p>
          <a:p>
            <a:endParaRPr lang="en-US" b="0" i="1" baseline="0" dirty="0" smtClean="0"/>
          </a:p>
          <a:p>
            <a:r>
              <a:rPr lang="en-US" b="0" i="1" baseline="0" dirty="0" smtClean="0"/>
              <a:t>(Picture from http://</a:t>
            </a:r>
            <a:r>
              <a:rPr lang="en-US" b="0" i="1" baseline="0" dirty="0" err="1" smtClean="0"/>
              <a:t>www.aquaticcare.net</a:t>
            </a:r>
            <a:r>
              <a:rPr lang="en-US" b="0" i="1" baseline="0" dirty="0" smtClean="0"/>
              <a:t>/bigact11.htm)</a:t>
            </a:r>
            <a:endParaRPr lang="en-US" b="1" i="1" dirty="0"/>
          </a:p>
        </p:txBody>
      </p:sp>
      <p:sp>
        <p:nvSpPr>
          <p:cNvPr id="4" name="Slide Number Placeholder 3"/>
          <p:cNvSpPr>
            <a:spLocks noGrp="1"/>
          </p:cNvSpPr>
          <p:nvPr>
            <p:ph type="sldNum" sz="quarter" idx="10"/>
          </p:nvPr>
        </p:nvSpPr>
        <p:spPr/>
        <p:txBody>
          <a:bodyPr/>
          <a:lstStyle/>
          <a:p>
            <a:fld id="{6A0588CB-BF16-3B4C-82BB-01A7F9C019E0}" type="slidenum">
              <a:rPr lang="en-US" smtClean="0"/>
              <a:t>8</a:t>
            </a:fld>
            <a:endParaRPr lang="en-US"/>
          </a:p>
        </p:txBody>
      </p:sp>
    </p:spTree>
    <p:extLst>
      <p:ext uri="{BB962C8B-B14F-4D97-AF65-F5344CB8AC3E}">
        <p14:creationId xmlns:p14="http://schemas.microsoft.com/office/powerpoint/2010/main" val="230407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aquatic environment is</a:t>
            </a:r>
            <a:r>
              <a:rPr lang="en-US" baseline="0" dirty="0" smtClean="0"/>
              <a:t> a</a:t>
            </a:r>
            <a:r>
              <a:rPr lang="en-US" dirty="0" smtClean="0"/>
              <a:t> wonderful setting for</a:t>
            </a:r>
            <a:r>
              <a:rPr lang="en-US" baseline="0" dirty="0" smtClean="0"/>
              <a:t> patients who are at increased risk for falls.  </a:t>
            </a:r>
            <a:r>
              <a:rPr lang="en-US" dirty="0" smtClean="0"/>
              <a:t>The </a:t>
            </a:r>
            <a:r>
              <a:rPr lang="en-US" b="1" dirty="0" smtClean="0"/>
              <a:t>increased time for correction of balance errors </a:t>
            </a:r>
            <a:r>
              <a:rPr lang="en-US" dirty="0" smtClean="0"/>
              <a:t>is due to the increased</a:t>
            </a:r>
            <a:r>
              <a:rPr lang="en-US" baseline="0" dirty="0" smtClean="0"/>
              <a:t> viscosity of water as compared to on land, which makes it take longer to get from point A to point B.</a:t>
            </a:r>
            <a:r>
              <a:rPr lang="en-US" baseline="30000" dirty="0" smtClean="0"/>
              <a:t>4</a:t>
            </a:r>
            <a:r>
              <a:rPr lang="en-US" baseline="0" dirty="0" smtClean="0"/>
              <a:t>  A good way to think about this concept is to imagine that you are diving into a pool… what happens?  The water eventually slows you down. The increased time for the correction of balance errors helps patients to get over their fear of falling.  After getting over this fear, the </a:t>
            </a:r>
            <a:r>
              <a:rPr lang="en-US" baseline="0" dirty="0" smtClean="0"/>
              <a:t>patient may </a:t>
            </a:r>
            <a:r>
              <a:rPr lang="en-US" baseline="0" dirty="0" smtClean="0"/>
              <a:t>participate more willingly in aquatic balance interventions which can translate to improved balance on land.</a:t>
            </a:r>
            <a:r>
              <a:rPr lang="en-US" baseline="30000" dirty="0" smtClean="0"/>
              <a:t>4</a:t>
            </a:r>
            <a:r>
              <a:rPr lang="en-US" baseline="0" dirty="0" smtClean="0"/>
              <a:t>  Many aquatic physical therapy techniques </a:t>
            </a:r>
            <a:r>
              <a:rPr lang="en-US" baseline="0" dirty="0" smtClean="0"/>
              <a:t>use </a:t>
            </a:r>
            <a:r>
              <a:rPr lang="en-US" baseline="0" dirty="0" smtClean="0"/>
              <a:t>manual turbulence of the water to increase balance challenges and promote increased use of the ankle, hip, and stepping strategies.</a:t>
            </a:r>
            <a:r>
              <a:rPr lang="en-US" baseline="30000" dirty="0" smtClean="0"/>
              <a:t>4</a:t>
            </a:r>
            <a:r>
              <a:rPr lang="en-US" baseline="0" dirty="0" smtClean="0"/>
              <a:t>  </a:t>
            </a:r>
          </a:p>
          <a:p>
            <a:endParaRPr lang="en-US" baseline="0" dirty="0" smtClean="0"/>
          </a:p>
          <a:p>
            <a:r>
              <a:rPr lang="en-US" b="0" baseline="0" dirty="0" smtClean="0"/>
              <a:t>The water is the perfect environment to incorporate </a:t>
            </a:r>
            <a:r>
              <a:rPr lang="en-US" b="1" baseline="0" dirty="0" smtClean="0"/>
              <a:t>sensory integration</a:t>
            </a:r>
            <a:r>
              <a:rPr lang="en-US" b="0" baseline="0" dirty="0" smtClean="0"/>
              <a:t>, a common intervention for diagnoses such as autism spectrum disorders, complex regional pain syndrome, and hemiplegia secondary to CVA.</a:t>
            </a:r>
            <a:r>
              <a:rPr lang="en-US" b="1" baseline="0" dirty="0" smtClean="0"/>
              <a:t>  </a:t>
            </a:r>
            <a:r>
              <a:rPr lang="en-US" b="0" baseline="0" dirty="0" smtClean="0"/>
              <a:t>Although symptoms of autism vary along the autism spectrum, many children born with autism are considered to be “sensory seeking”.  The hydrostatic pressure of water provides a whole-body input to these patients which is often calming and may improve the </a:t>
            </a:r>
            <a:r>
              <a:rPr lang="en-US" b="0" baseline="0" dirty="0" smtClean="0"/>
              <a:t>patient’s </a:t>
            </a:r>
            <a:r>
              <a:rPr lang="en-US" b="0" baseline="0" dirty="0" smtClean="0"/>
              <a:t>behavior outside of the water.  </a:t>
            </a:r>
            <a:r>
              <a:rPr lang="en-US" b="1" baseline="0" dirty="0" smtClean="0"/>
              <a:t>Sensory </a:t>
            </a:r>
            <a:r>
              <a:rPr lang="en-US" b="1" baseline="0" dirty="0" smtClean="0"/>
              <a:t>integration </a:t>
            </a:r>
            <a:r>
              <a:rPr lang="en-US" b="0" baseline="0" dirty="0" smtClean="0"/>
              <a:t>is also an appropriate intervention for patients with abnormal postural control.  The sensory stimulation of hydrostatic pressure,  water temperature, and viscosity sends increased afferent input to the brain and promotes postural awareness.</a:t>
            </a:r>
            <a:r>
              <a:rPr lang="en-US" b="0" baseline="30000" dirty="0" smtClean="0"/>
              <a:t>4</a:t>
            </a:r>
            <a:r>
              <a:rPr lang="en-US" b="0" baseline="0" dirty="0" smtClean="0"/>
              <a:t>  Susan </a:t>
            </a:r>
            <a:r>
              <a:rPr lang="en-US" b="0" baseline="0" dirty="0" err="1" smtClean="0"/>
              <a:t>Falsone</a:t>
            </a:r>
            <a:r>
              <a:rPr lang="en-US" b="0" baseline="0" dirty="0" smtClean="0"/>
              <a:t>, PT, ATC </a:t>
            </a:r>
            <a:r>
              <a:rPr lang="en-US" b="0" baseline="0" dirty="0" smtClean="0"/>
              <a:t>for the Los Angeles Dodgers, uses the aquatic environment to promote opening up of the anterior chest and proper alignment of the shoulders in her baseball players.  </a:t>
            </a:r>
          </a:p>
          <a:p>
            <a:endParaRPr lang="en-US" b="0" baseline="0" dirty="0" smtClean="0"/>
          </a:p>
          <a:p>
            <a:r>
              <a:rPr lang="en-US" b="1" baseline="0" dirty="0" smtClean="0"/>
              <a:t>Pain reduction </a:t>
            </a:r>
            <a:r>
              <a:rPr lang="en-US" b="0" baseline="0" dirty="0" smtClean="0"/>
              <a:t>in the aquatic environment may be achieved by multiple factors including </a:t>
            </a:r>
            <a:r>
              <a:rPr lang="en-US" b="0" baseline="0" dirty="0" smtClean="0"/>
              <a:t>the relief </a:t>
            </a:r>
            <a:r>
              <a:rPr lang="en-US" b="0" baseline="0" dirty="0" smtClean="0"/>
              <a:t>of muscle tension, </a:t>
            </a:r>
            <a:r>
              <a:rPr lang="en-US" b="0" baseline="0" dirty="0" smtClean="0"/>
              <a:t>the thermodynamic </a:t>
            </a:r>
            <a:r>
              <a:rPr lang="en-US" b="0" baseline="0" dirty="0" smtClean="0"/>
              <a:t>effects of the water temperature</a:t>
            </a:r>
            <a:r>
              <a:rPr lang="en-US" b="0" baseline="0" dirty="0" smtClean="0"/>
              <a:t>, or the </a:t>
            </a:r>
            <a:r>
              <a:rPr lang="en-US" b="0" baseline="0" dirty="0" smtClean="0"/>
              <a:t>gate control theory.  The gate control theory suggests that by stimulating the skin at the site of pain, sensory receptors may override the signals sent by the pain receptors.  The </a:t>
            </a:r>
            <a:r>
              <a:rPr lang="en-US" b="0" baseline="0" dirty="0" smtClean="0"/>
              <a:t>gate control </a:t>
            </a:r>
            <a:r>
              <a:rPr lang="en-US" b="0" baseline="0" dirty="0" smtClean="0"/>
              <a:t>theory is thought to play a major role in the analgesic effects of therapeutic electrical stimulation.  </a:t>
            </a:r>
          </a:p>
          <a:p>
            <a:endParaRPr lang="en-US" b="0" baseline="0" dirty="0" smtClean="0"/>
          </a:p>
          <a:p>
            <a:r>
              <a:rPr lang="en-US" b="0" baseline="0" dirty="0" smtClean="0"/>
              <a:t>Researchers have found a</a:t>
            </a:r>
            <a:r>
              <a:rPr lang="en-US" b="1" baseline="0" dirty="0" smtClean="0"/>
              <a:t> reduction in tone and in spasticity </a:t>
            </a:r>
            <a:r>
              <a:rPr lang="en-US" b="0" baseline="0" dirty="0" smtClean="0"/>
              <a:t>of patients with SCI after participation in aquatic therapy.  Specifically, researchers have found that when compared to matched controls, </a:t>
            </a:r>
            <a:r>
              <a:rPr lang="en-US" b="0" baseline="0" dirty="0" smtClean="0"/>
              <a:t>patients </a:t>
            </a:r>
            <a:r>
              <a:rPr lang="en-US" b="0" baseline="0" dirty="0" smtClean="0"/>
              <a:t>receiving aquatic therapy interventions in adjunct to standard therapy on land required significantly less oral baclofen intake than the control patients </a:t>
            </a:r>
            <a:r>
              <a:rPr lang="en-US" b="0" baseline="0" dirty="0" smtClean="0"/>
              <a:t>who </a:t>
            </a:r>
            <a:r>
              <a:rPr lang="en-US" b="0" baseline="0" dirty="0" smtClean="0"/>
              <a:t>received only standard therapy on land.</a:t>
            </a:r>
            <a:r>
              <a:rPr lang="en-US" b="0" baseline="30000" dirty="0" smtClean="0"/>
              <a:t>4,8  </a:t>
            </a:r>
            <a:r>
              <a:rPr lang="en-US" b="0" baseline="0" dirty="0" smtClean="0"/>
              <a:t>Oral baclofen is a medication that is often used to decrease tone.  </a:t>
            </a:r>
            <a:endParaRPr lang="en-US" b="1" baseline="0" dirty="0" smtClean="0"/>
          </a:p>
          <a:p>
            <a:endParaRPr lang="en-US" b="0" baseline="0" dirty="0" smtClean="0"/>
          </a:p>
          <a:p>
            <a:r>
              <a:rPr lang="en-US" b="0" baseline="0" dirty="0" smtClean="0"/>
              <a:t>The aquatic environment has the potential to promote beneficial </a:t>
            </a:r>
            <a:r>
              <a:rPr lang="en-US" b="1" baseline="0" dirty="0" smtClean="0"/>
              <a:t>psychological effects </a:t>
            </a:r>
            <a:r>
              <a:rPr lang="en-US" b="0" baseline="0" dirty="0" smtClean="0"/>
              <a:t>such as increased confidence secondary to the ability to participate in certain activities which are impossible on land.  For example, patients with neurological conditions such as diplegic CP, CVA, or SCI may be able to walk in the water although they may be unable to walk on land.  </a:t>
            </a:r>
          </a:p>
        </p:txBody>
      </p:sp>
      <p:sp>
        <p:nvSpPr>
          <p:cNvPr id="4" name="Slide Number Placeholder 3"/>
          <p:cNvSpPr>
            <a:spLocks noGrp="1"/>
          </p:cNvSpPr>
          <p:nvPr>
            <p:ph type="sldNum" sz="quarter" idx="10"/>
          </p:nvPr>
        </p:nvSpPr>
        <p:spPr/>
        <p:txBody>
          <a:bodyPr/>
          <a:lstStyle/>
          <a:p>
            <a:fld id="{6A0588CB-BF16-3B4C-82BB-01A7F9C019E0}" type="slidenum">
              <a:rPr lang="en-US" smtClean="0"/>
              <a:t>9</a:t>
            </a:fld>
            <a:endParaRPr lang="en-US"/>
          </a:p>
        </p:txBody>
      </p:sp>
    </p:spTree>
    <p:extLst>
      <p:ext uri="{BB962C8B-B14F-4D97-AF65-F5344CB8AC3E}">
        <p14:creationId xmlns:p14="http://schemas.microsoft.com/office/powerpoint/2010/main" val="3607113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official </a:t>
            </a:r>
            <a:r>
              <a:rPr lang="en-US" baseline="0" dirty="0" err="1" smtClean="0"/>
              <a:t>Halliwick</a:t>
            </a:r>
            <a:r>
              <a:rPr lang="en-US" baseline="0" dirty="0" smtClean="0"/>
              <a:t> program promotes a graded increase in activity challenges, in mechanical impact, and in physiological demands.</a:t>
            </a:r>
            <a:r>
              <a:rPr lang="en-US" baseline="30000" dirty="0" smtClean="0"/>
              <a:t>4  </a:t>
            </a:r>
            <a:r>
              <a:rPr lang="en-US" baseline="0" dirty="0" smtClean="0"/>
              <a:t>The method emphasizes proper respiratory function as well as the stability and mobility of targeted joints.  </a:t>
            </a:r>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12</a:t>
            </a:fld>
            <a:endParaRPr lang="en-US"/>
          </a:p>
        </p:txBody>
      </p:sp>
    </p:spTree>
    <p:extLst>
      <p:ext uri="{BB962C8B-B14F-4D97-AF65-F5344CB8AC3E}">
        <p14:creationId xmlns:p14="http://schemas.microsoft.com/office/powerpoint/2010/main" val="233991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5308A43-DE63-BA4E-AB46-C4C0DA130B41}" type="datetimeFigureOut">
              <a:rPr lang="en-US" smtClean="0"/>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B8EBA-8C74-4348-881E-EBA3E14C7F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08A43-DE63-BA4E-AB46-C4C0DA130B41}" type="datetimeFigureOut">
              <a:rPr lang="en-US" smtClean="0"/>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B8EBA-8C74-4348-881E-EBA3E14C7F3C}"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5308A43-DE63-BA4E-AB46-C4C0DA130B41}" type="datetimeFigureOut">
              <a:rPr lang="en-US" smtClean="0"/>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B8EBA-8C74-4348-881E-EBA3E14C7F3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5308A43-DE63-BA4E-AB46-C4C0DA130B41}" type="datetimeFigureOut">
              <a:rPr lang="en-US" smtClean="0"/>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B8EBA-8C74-4348-881E-EBA3E14C7F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5308A43-DE63-BA4E-AB46-C4C0DA130B41}" type="datetimeFigureOut">
              <a:rPr lang="en-US" smtClean="0"/>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B8EBA-8C74-4348-881E-EBA3E14C7F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5308A43-DE63-BA4E-AB46-C4C0DA130B41}" type="datetimeFigureOut">
              <a:rPr lang="en-US" smtClean="0"/>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B8EBA-8C74-4348-881E-EBA3E14C7F3C}"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308A43-DE63-BA4E-AB46-C4C0DA130B41}" type="datetimeFigureOut">
              <a:rPr lang="en-US" smtClean="0"/>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B8EBA-8C74-4348-881E-EBA3E14C7F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5308A43-DE63-BA4E-AB46-C4C0DA130B41}" type="datetimeFigureOut">
              <a:rPr lang="en-US" smtClean="0"/>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B8EBA-8C74-4348-881E-EBA3E14C7F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5308A43-DE63-BA4E-AB46-C4C0DA130B41}" type="datetimeFigureOut">
              <a:rPr lang="en-US" smtClean="0"/>
              <a:t>4/11/12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B8EBA-8C74-4348-881E-EBA3E14C7F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5308A43-DE63-BA4E-AB46-C4C0DA130B41}" type="datetimeFigureOut">
              <a:rPr lang="en-US" smtClean="0"/>
              <a:t>4/11/12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B8EBA-8C74-4348-881E-EBA3E14C7F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08A43-DE63-BA4E-AB46-C4C0DA130B41}" type="datetimeFigureOut">
              <a:rPr lang="en-US" smtClean="0"/>
              <a:t>4/11/12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B8EBA-8C74-4348-881E-EBA3E14C7F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308A43-DE63-BA4E-AB46-C4C0DA130B41}" type="datetimeFigureOut">
              <a:rPr lang="en-US" smtClean="0"/>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B8EBA-8C74-4348-881E-EBA3E14C7F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5308A43-DE63-BA4E-AB46-C4C0DA130B41}" type="datetimeFigureOut">
              <a:rPr lang="en-US" smtClean="0"/>
              <a:t>4/11/12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3E7B8EBA-8C74-4348-881E-EBA3E14C7F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MhGLrkPmP7Q&amp;feature=relat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WSo7kyFk6vA&amp;list=UUDCfEUe3lkn3zeOzyNhWX3Q&amp;index=10&amp;feature=plc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anplxTKNIHI&amp;feature=related"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comments" Target="../comments/comment1.xm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comments" Target="../comments/comment2.xml"/><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An Overview of </a:t>
            </a:r>
            <a:br>
              <a:rPr lang="en-US" dirty="0" smtClean="0"/>
            </a:br>
            <a:r>
              <a:rPr lang="en-US" dirty="0" smtClean="0"/>
              <a:t>Aquatic Physical Therapy</a:t>
            </a:r>
            <a:endParaRPr lang="en-US" dirty="0"/>
          </a:p>
        </p:txBody>
      </p:sp>
      <p:sp>
        <p:nvSpPr>
          <p:cNvPr id="3" name="Subtitle 2"/>
          <p:cNvSpPr>
            <a:spLocks noGrp="1"/>
          </p:cNvSpPr>
          <p:nvPr>
            <p:ph type="subTitle" idx="1"/>
          </p:nvPr>
        </p:nvSpPr>
        <p:spPr>
          <a:xfrm>
            <a:off x="1322920" y="3797028"/>
            <a:ext cx="6498159" cy="916641"/>
          </a:xfrm>
        </p:spPr>
        <p:txBody>
          <a:bodyPr>
            <a:noAutofit/>
          </a:bodyPr>
          <a:lstStyle/>
          <a:p>
            <a:r>
              <a:rPr lang="en-US" sz="2000" dirty="0" smtClean="0"/>
              <a:t>Kathryn H Pegg, UNC DPT 2012</a:t>
            </a:r>
          </a:p>
          <a:p>
            <a:endParaRPr lang="en-US" sz="2000" dirty="0"/>
          </a:p>
          <a:p>
            <a:r>
              <a:rPr lang="en-US" sz="2000" dirty="0" smtClean="0"/>
              <a:t>The majority of the content within this presentation is in the “notes” section at the </a:t>
            </a:r>
          </a:p>
          <a:p>
            <a:r>
              <a:rPr lang="en-US" sz="2000" dirty="0"/>
              <a:t>b</a:t>
            </a:r>
            <a:r>
              <a:rPr lang="en-US" sz="2000" dirty="0" smtClean="0"/>
              <a:t>ottom of each slide.  </a:t>
            </a:r>
            <a:endParaRPr lang="en-US" sz="2000" dirty="0"/>
          </a:p>
        </p:txBody>
      </p:sp>
    </p:spTree>
    <p:extLst>
      <p:ext uri="{BB962C8B-B14F-4D97-AF65-F5344CB8AC3E}">
        <p14:creationId xmlns:p14="http://schemas.microsoft.com/office/powerpoint/2010/main" val="94597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gswi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99" y="0"/>
            <a:ext cx="10287001" cy="6858000"/>
          </a:xfrm>
          <a:prstGeom prst="rect">
            <a:avLst/>
          </a:prstGeom>
          <a:noFill/>
          <a:ln>
            <a:noFill/>
          </a:ln>
        </p:spPr>
      </p:pic>
      <p:sp>
        <p:nvSpPr>
          <p:cNvPr id="7" name="Title 6"/>
          <p:cNvSpPr>
            <a:spLocks noGrp="1"/>
          </p:cNvSpPr>
          <p:nvPr>
            <p:ph type="title"/>
          </p:nvPr>
        </p:nvSpPr>
        <p:spPr>
          <a:xfrm>
            <a:off x="1894962" y="473625"/>
            <a:ext cx="8056563" cy="1362075"/>
          </a:xfrm>
        </p:spPr>
        <p:txBody>
          <a:bodyPr/>
          <a:lstStyle/>
          <a:p>
            <a:r>
              <a:rPr lang="en-US" sz="5400" b="1" dirty="0" smtClean="0">
                <a:solidFill>
                  <a:schemeClr val="bg1"/>
                </a:solidFill>
              </a:rPr>
              <a:t>Aquatic </a:t>
            </a:r>
            <a:r>
              <a:rPr lang="en-US" sz="5400" b="1" dirty="0" smtClean="0">
                <a:solidFill>
                  <a:schemeClr val="bg1"/>
                </a:solidFill>
              </a:rPr>
              <a:t>Physical Therapy </a:t>
            </a:r>
            <a:r>
              <a:rPr lang="en-US" sz="5400" b="1" dirty="0" smtClean="0">
                <a:solidFill>
                  <a:schemeClr val="bg1"/>
                </a:solidFill>
              </a:rPr>
              <a:t>Techniques</a:t>
            </a:r>
            <a:endParaRPr lang="en-US" sz="5400" b="1" dirty="0">
              <a:solidFill>
                <a:schemeClr val="bg1"/>
              </a:solidFill>
            </a:endParaRPr>
          </a:p>
        </p:txBody>
      </p:sp>
    </p:spTree>
    <p:extLst>
      <p:ext uri="{BB962C8B-B14F-4D97-AF65-F5344CB8AC3E}">
        <p14:creationId xmlns:p14="http://schemas.microsoft.com/office/powerpoint/2010/main" val="11166489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Halliwick</a:t>
            </a:r>
            <a:r>
              <a:rPr lang="en-US" dirty="0" smtClean="0"/>
              <a:t> Method</a:t>
            </a:r>
            <a:endParaRPr lang="en-US" dirty="0"/>
          </a:p>
        </p:txBody>
      </p:sp>
      <p:sp>
        <p:nvSpPr>
          <p:cNvPr id="3" name="Content Placeholder 2"/>
          <p:cNvSpPr>
            <a:spLocks noGrp="1"/>
          </p:cNvSpPr>
          <p:nvPr>
            <p:ph idx="1"/>
          </p:nvPr>
        </p:nvSpPr>
        <p:spPr>
          <a:xfrm>
            <a:off x="549275" y="1831110"/>
            <a:ext cx="8042276" cy="4343400"/>
          </a:xfrm>
        </p:spPr>
        <p:txBody>
          <a:bodyPr>
            <a:normAutofit/>
          </a:bodyPr>
          <a:lstStyle/>
          <a:p>
            <a:r>
              <a:rPr lang="en-US" dirty="0" smtClean="0"/>
              <a:t>Main concepts:</a:t>
            </a:r>
          </a:p>
          <a:p>
            <a:pPr lvl="1"/>
            <a:r>
              <a:rPr lang="en-US" dirty="0" smtClean="0"/>
              <a:t>Water provides impedance. When a patient loses balance in the water he/she has increased time to react compared to on land.</a:t>
            </a:r>
            <a:r>
              <a:rPr lang="en-US" baseline="30000" dirty="0" smtClean="0"/>
              <a:t>4</a:t>
            </a:r>
            <a:endParaRPr lang="en-US" dirty="0" smtClean="0"/>
          </a:p>
          <a:p>
            <a:pPr lvl="1"/>
            <a:r>
              <a:rPr lang="en-US" dirty="0" smtClean="0"/>
              <a:t>Rotational torques are created by the interaction between gravity and buoyancy, termed metacentric effects.  These torques can be used to manipulate targeted connective tissues</a:t>
            </a:r>
            <a:r>
              <a:rPr lang="en-US" dirty="0" smtClean="0"/>
              <a:t>.</a:t>
            </a:r>
            <a:r>
              <a:rPr lang="en-US" baseline="30000" dirty="0" smtClean="0"/>
              <a:t>4</a:t>
            </a:r>
            <a:endParaRPr lang="en-US" dirty="0" smtClean="0"/>
          </a:p>
          <a:p>
            <a:pPr lvl="1"/>
            <a:r>
              <a:rPr lang="en-US" dirty="0" smtClean="0"/>
              <a:t>The buoyancy of water provides an easier way to change position as compared to on land, which can have a positive impact on the vestibular system</a:t>
            </a:r>
            <a:r>
              <a:rPr lang="en-US" dirty="0" smtClean="0"/>
              <a:t>.</a:t>
            </a:r>
            <a:r>
              <a:rPr lang="en-US" baseline="30000" dirty="0" smtClean="0"/>
              <a:t>4</a:t>
            </a:r>
            <a:r>
              <a:rPr lang="en-US" dirty="0" smtClean="0"/>
              <a:t>  </a:t>
            </a:r>
            <a:endParaRPr lang="en-US" dirty="0"/>
          </a:p>
        </p:txBody>
      </p:sp>
    </p:spTree>
    <p:extLst>
      <p:ext uri="{BB962C8B-B14F-4D97-AF65-F5344CB8AC3E}">
        <p14:creationId xmlns:p14="http://schemas.microsoft.com/office/powerpoint/2010/main" val="30431337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Halliwick</a:t>
            </a:r>
            <a:r>
              <a:rPr lang="en-US" dirty="0" smtClean="0"/>
              <a:t> Method</a:t>
            </a:r>
            <a:endParaRPr lang="en-US" dirty="0"/>
          </a:p>
        </p:txBody>
      </p:sp>
      <p:sp>
        <p:nvSpPr>
          <p:cNvPr id="3" name="Content Placeholder 2"/>
          <p:cNvSpPr>
            <a:spLocks noGrp="1"/>
          </p:cNvSpPr>
          <p:nvPr>
            <p:ph idx="1"/>
          </p:nvPr>
        </p:nvSpPr>
        <p:spPr/>
        <p:txBody>
          <a:bodyPr>
            <a:normAutofit fontScale="92500"/>
          </a:bodyPr>
          <a:lstStyle/>
          <a:p>
            <a:r>
              <a:rPr lang="en-US" dirty="0" smtClean="0"/>
              <a:t>The </a:t>
            </a:r>
            <a:r>
              <a:rPr lang="en-US" dirty="0" err="1" smtClean="0"/>
              <a:t>Halliwick</a:t>
            </a:r>
            <a:r>
              <a:rPr lang="en-US" dirty="0" smtClean="0"/>
              <a:t> </a:t>
            </a:r>
            <a:r>
              <a:rPr lang="en-US" dirty="0"/>
              <a:t>M</a:t>
            </a:r>
            <a:r>
              <a:rPr lang="en-US" dirty="0" smtClean="0"/>
              <a:t>ethod focuses on movement around a particular axis as opposed to movement in a particular plane</a:t>
            </a:r>
            <a:r>
              <a:rPr lang="en-US" dirty="0" smtClean="0"/>
              <a:t>.</a:t>
            </a:r>
            <a:r>
              <a:rPr lang="en-US" baseline="30000" dirty="0" smtClean="0"/>
              <a:t>4</a:t>
            </a:r>
            <a:r>
              <a:rPr lang="en-US" dirty="0" smtClean="0"/>
              <a:t>  </a:t>
            </a:r>
            <a:endParaRPr lang="en-US" dirty="0" smtClean="0"/>
          </a:p>
          <a:p>
            <a:r>
              <a:rPr lang="en-US" dirty="0" smtClean="0"/>
              <a:t>The link below </a:t>
            </a:r>
            <a:r>
              <a:rPr lang="en-US" dirty="0" smtClean="0"/>
              <a:t>illustrates the following:</a:t>
            </a:r>
            <a:endParaRPr lang="en-US" dirty="0" smtClean="0"/>
          </a:p>
          <a:p>
            <a:pPr marL="349250" lvl="1" indent="0">
              <a:buNone/>
            </a:pPr>
            <a:r>
              <a:rPr lang="en-US" dirty="0" smtClean="0"/>
              <a:t>1. How closed chain rotation of the left hip can be facilitated by trunk stability and movement of the right </a:t>
            </a:r>
            <a:r>
              <a:rPr lang="en-US" dirty="0" smtClean="0"/>
              <a:t>hip.</a:t>
            </a:r>
            <a:endParaRPr lang="en-US" dirty="0" smtClean="0"/>
          </a:p>
          <a:p>
            <a:pPr marL="349250" lvl="1" indent="0">
              <a:buNone/>
            </a:pPr>
            <a:r>
              <a:rPr lang="en-US" dirty="0" smtClean="0"/>
              <a:t>2.  How one can perform active movement of the right hip with isometric contractions of the left hip. These exercises would be helpful for a patient with OA of the left hip.</a:t>
            </a:r>
          </a:p>
          <a:p>
            <a:pPr lvl="1"/>
            <a:r>
              <a:rPr lang="en-US" dirty="0" smtClean="0">
                <a:hlinkClick r:id="rId3"/>
              </a:rPr>
              <a:t>http://www.youtube.com/watch?v=MhGLrkPmP7Q&amp;feature=related</a:t>
            </a:r>
            <a:endParaRPr lang="en-US" dirty="0" smtClean="0"/>
          </a:p>
          <a:p>
            <a:endParaRPr lang="en-US" dirty="0" smtClean="0"/>
          </a:p>
        </p:txBody>
      </p:sp>
    </p:spTree>
    <p:extLst>
      <p:ext uri="{BB962C8B-B14F-4D97-AF65-F5344CB8AC3E}">
        <p14:creationId xmlns:p14="http://schemas.microsoft.com/office/powerpoint/2010/main" val="22488278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Halliwick</a:t>
            </a:r>
            <a:r>
              <a:rPr lang="en-US" dirty="0" smtClean="0"/>
              <a:t> Concept</a:t>
            </a:r>
            <a:endParaRPr lang="en-US" dirty="0"/>
          </a:p>
        </p:txBody>
      </p:sp>
      <p:sp>
        <p:nvSpPr>
          <p:cNvPr id="3" name="Content Placeholder 2"/>
          <p:cNvSpPr>
            <a:spLocks noGrp="1"/>
          </p:cNvSpPr>
          <p:nvPr>
            <p:ph idx="1"/>
          </p:nvPr>
        </p:nvSpPr>
        <p:spPr/>
        <p:txBody>
          <a:bodyPr/>
          <a:lstStyle/>
          <a:p>
            <a:r>
              <a:rPr lang="en-US" dirty="0" smtClean="0"/>
              <a:t>The following clip demonstrates how stabilization of the shoulder complex can be achieved through movement of the trunk and of the lower extremities. This would be an appropriate functional intervention for a gymnast returning to sport after complications caused by shoulder instability</a:t>
            </a:r>
            <a:r>
              <a:rPr lang="en-US" dirty="0" smtClean="0">
                <a:solidFill>
                  <a:srgbClr val="C00000"/>
                </a:solidFill>
              </a:rPr>
              <a:t>.</a:t>
            </a:r>
            <a:r>
              <a:rPr lang="en-US" dirty="0" smtClean="0"/>
              <a:t>  This intervention </a:t>
            </a:r>
            <a:r>
              <a:rPr lang="en-US" dirty="0" smtClean="0"/>
              <a:t>can </a:t>
            </a:r>
            <a:r>
              <a:rPr lang="en-US" dirty="0" smtClean="0"/>
              <a:t>be made more difficult by decreasing the water depth.</a:t>
            </a:r>
          </a:p>
          <a:p>
            <a:pPr lvl="1"/>
            <a:r>
              <a:rPr lang="en-US" dirty="0" smtClean="0">
                <a:hlinkClick r:id="rId2"/>
              </a:rPr>
              <a:t>http://www.youtube.com/watch?v=</a:t>
            </a:r>
            <a:r>
              <a:rPr lang="en-US" dirty="0" smtClean="0">
                <a:hlinkClick r:id="rId2"/>
              </a:rPr>
              <a:t>WSyFk6vA</a:t>
            </a:r>
            <a:r>
              <a:rPr lang="en-US" dirty="0" smtClean="0">
                <a:hlinkClick r:id="rId2"/>
              </a:rPr>
              <a:t>&amp;list=UUDCfEUe3lkn3zeOzyNhWX3Q&amp;index=10&amp;feature=plcp</a:t>
            </a:r>
            <a:endParaRPr lang="en-US" dirty="0"/>
          </a:p>
        </p:txBody>
      </p:sp>
    </p:spTree>
    <p:extLst>
      <p:ext uri="{BB962C8B-B14F-4D97-AF65-F5344CB8AC3E}">
        <p14:creationId xmlns:p14="http://schemas.microsoft.com/office/powerpoint/2010/main" val="13560739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Chi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main goal of Ai Chi is to achieve increased range of motion and mobility through exercise and relaxation.</a:t>
            </a:r>
            <a:r>
              <a:rPr lang="en-US" baseline="30000" dirty="0" smtClean="0"/>
              <a:t>4</a:t>
            </a:r>
            <a:r>
              <a:rPr lang="en-US" dirty="0" smtClean="0"/>
              <a:t>  </a:t>
            </a:r>
          </a:p>
          <a:p>
            <a:r>
              <a:rPr lang="en-US" dirty="0" smtClean="0"/>
              <a:t>Ai Chi is described as slow, </a:t>
            </a:r>
            <a:r>
              <a:rPr lang="en-US" dirty="0" smtClean="0"/>
              <a:t>rhythmic, </a:t>
            </a:r>
            <a:r>
              <a:rPr lang="en-US" dirty="0" smtClean="0"/>
              <a:t>and fluid, with a strong emphasis on diaphragmatic breathing techniques.</a:t>
            </a:r>
            <a:r>
              <a:rPr lang="en-US" baseline="30000" dirty="0" smtClean="0"/>
              <a:t>4</a:t>
            </a:r>
            <a:r>
              <a:rPr lang="en-US" dirty="0" smtClean="0"/>
              <a:t>  </a:t>
            </a:r>
          </a:p>
          <a:p>
            <a:r>
              <a:rPr lang="en-US" dirty="0" smtClean="0"/>
              <a:t>Ai Chi promotes balanced and centered body movements, as one foot is planted on the bottom of the pool at all times (very similar to Tai Chi).</a:t>
            </a:r>
            <a:r>
              <a:rPr lang="en-US" baseline="30000" dirty="0" smtClean="0"/>
              <a:t>4</a:t>
            </a:r>
            <a:endParaRPr lang="en-US" dirty="0" smtClean="0"/>
          </a:p>
          <a:p>
            <a:r>
              <a:rPr lang="en-US" dirty="0" smtClean="0"/>
              <a:t>Particular patient populations which may find Ai Chi beneficial include patients with </a:t>
            </a:r>
            <a:r>
              <a:rPr lang="en-US" dirty="0" smtClean="0"/>
              <a:t>fibromyalgia </a:t>
            </a:r>
            <a:r>
              <a:rPr lang="en-US" dirty="0" smtClean="0"/>
              <a:t>and </a:t>
            </a:r>
            <a:r>
              <a:rPr lang="en-US" dirty="0" smtClean="0"/>
              <a:t>multiple </a:t>
            </a:r>
            <a:r>
              <a:rPr lang="en-US" dirty="0" smtClean="0"/>
              <a:t>s</a:t>
            </a:r>
            <a:r>
              <a:rPr lang="en-US" dirty="0" smtClean="0"/>
              <a:t>clerosis (MS).</a:t>
            </a:r>
            <a:endParaRPr lang="en-US" dirty="0"/>
          </a:p>
        </p:txBody>
      </p:sp>
    </p:spTree>
    <p:extLst>
      <p:ext uri="{BB962C8B-B14F-4D97-AF65-F5344CB8AC3E}">
        <p14:creationId xmlns:p14="http://schemas.microsoft.com/office/powerpoint/2010/main" val="16880363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Chi</a:t>
            </a:r>
            <a:endParaRPr lang="en-US" dirty="0"/>
          </a:p>
        </p:txBody>
      </p:sp>
      <p:sp>
        <p:nvSpPr>
          <p:cNvPr id="3" name="Content Placeholder 2"/>
          <p:cNvSpPr>
            <a:spLocks noGrp="1"/>
          </p:cNvSpPr>
          <p:nvPr>
            <p:ph idx="1"/>
          </p:nvPr>
        </p:nvSpPr>
        <p:spPr/>
        <p:txBody>
          <a:bodyPr/>
          <a:lstStyle/>
          <a:p>
            <a:r>
              <a:rPr lang="en-US" dirty="0" smtClean="0"/>
              <a:t>The following video is a demo of an Ai Chi exercise session.  Notice how the exercises are performed slowly and how the participant has one foot planted on the bottom of the pool at all times.  Focusing on stability, ROM, and relaxation can be very </a:t>
            </a:r>
            <a:r>
              <a:rPr lang="en-US" dirty="0" smtClean="0"/>
              <a:t>affective </a:t>
            </a:r>
            <a:r>
              <a:rPr lang="en-US" dirty="0" smtClean="0"/>
              <a:t>for patients with </a:t>
            </a:r>
            <a:r>
              <a:rPr lang="en-US" dirty="0" smtClean="0"/>
              <a:t>MS. </a:t>
            </a:r>
            <a:r>
              <a:rPr lang="en-US" dirty="0" smtClean="0"/>
              <a:t>Patients with MS often exhibit heat intolerance, so the temperature of the pool must be controlled.  </a:t>
            </a:r>
          </a:p>
          <a:p>
            <a:pPr lvl="1"/>
            <a:r>
              <a:rPr lang="en-US" dirty="0" smtClean="0">
                <a:hlinkClick r:id="rId3"/>
              </a:rPr>
              <a:t>http://www.youtube.com/watch?v=anplxTKNIHI&amp;feature=related</a:t>
            </a:r>
            <a:endParaRPr lang="en-US" dirty="0"/>
          </a:p>
        </p:txBody>
      </p:sp>
      <p:pic>
        <p:nvPicPr>
          <p:cNvPr id="4" name="Picture 3"/>
          <p:cNvPicPr>
            <a:picLocks noChangeAspect="1"/>
          </p:cNvPicPr>
          <p:nvPr/>
        </p:nvPicPr>
        <p:blipFill>
          <a:blip r:embed="rId4"/>
          <a:stretch>
            <a:fillRect/>
          </a:stretch>
        </p:blipFill>
        <p:spPr>
          <a:xfrm>
            <a:off x="6811818" y="4933045"/>
            <a:ext cx="1779733" cy="1663978"/>
          </a:xfrm>
          <a:prstGeom prst="rect">
            <a:avLst/>
          </a:prstGeom>
        </p:spPr>
      </p:pic>
    </p:spTree>
    <p:extLst>
      <p:ext uri="{BB962C8B-B14F-4D97-AF65-F5344CB8AC3E}">
        <p14:creationId xmlns:p14="http://schemas.microsoft.com/office/powerpoint/2010/main" val="26385346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a:t>
            </a:r>
            <a:r>
              <a:rPr lang="en-US" dirty="0" err="1" smtClean="0"/>
              <a:t>Ragaz</a:t>
            </a:r>
            <a:r>
              <a:rPr lang="en-US" dirty="0" smtClean="0"/>
              <a:t> Ring Method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Bad </a:t>
            </a:r>
            <a:r>
              <a:rPr lang="en-US" dirty="0" err="1" smtClean="0"/>
              <a:t>Ragaz</a:t>
            </a:r>
            <a:r>
              <a:rPr lang="en-US" dirty="0" smtClean="0"/>
              <a:t> Ring Method is a resistive aquatic physical therapy technique that focuses on the chain reaction that occurs between joints; the direction, velocity, and intensity of movements in one joint influences neighboring joints to create a pattern of continuous movement.</a:t>
            </a:r>
            <a:r>
              <a:rPr lang="en-US" baseline="30000" dirty="0" smtClean="0"/>
              <a:t>4</a:t>
            </a:r>
          </a:p>
          <a:p>
            <a:r>
              <a:rPr lang="en-US" dirty="0" smtClean="0"/>
              <a:t>In Bad </a:t>
            </a:r>
            <a:r>
              <a:rPr lang="en-US" dirty="0" err="1" smtClean="0"/>
              <a:t>Ragaz</a:t>
            </a:r>
            <a:r>
              <a:rPr lang="en-US" dirty="0" smtClean="0"/>
              <a:t>, equilibrium is achieved in one of two ways:</a:t>
            </a:r>
          </a:p>
          <a:p>
            <a:pPr lvl="1"/>
            <a:r>
              <a:rPr lang="en-US" dirty="0" smtClean="0"/>
              <a:t>Active Counterforce (Thrust):  The patient elicits a counteractivity to stop the continuous movement.</a:t>
            </a:r>
          </a:p>
          <a:p>
            <a:pPr lvl="1"/>
            <a:r>
              <a:rPr lang="en-US" dirty="0" smtClean="0"/>
              <a:t>Activated Passive Counterforce:  The patient uses parts of his or her own body to restrict continuous movement.  </a:t>
            </a:r>
            <a:endParaRPr lang="en-US" dirty="0"/>
          </a:p>
        </p:txBody>
      </p:sp>
    </p:spTree>
    <p:extLst>
      <p:ext uri="{BB962C8B-B14F-4D97-AF65-F5344CB8AC3E}">
        <p14:creationId xmlns:p14="http://schemas.microsoft.com/office/powerpoint/2010/main" val="8321205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lumMod val="75000"/>
                    <a:lumOff val="25000"/>
                  </a:schemeClr>
                </a:solidFill>
              </a:rPr>
              <a:t>Understand the basic properties of water and how these properties are the foundation for aquatic physical therapy techniques.</a:t>
            </a:r>
          </a:p>
          <a:p>
            <a:r>
              <a:rPr lang="en-US" dirty="0" smtClean="0">
                <a:solidFill>
                  <a:schemeClr val="tx1">
                    <a:lumMod val="75000"/>
                    <a:lumOff val="25000"/>
                  </a:schemeClr>
                </a:solidFill>
              </a:rPr>
              <a:t>Identify specific aquatic physical therapy techniques.</a:t>
            </a:r>
          </a:p>
          <a:p>
            <a:r>
              <a:rPr lang="en-US" dirty="0" smtClean="0">
                <a:solidFill>
                  <a:schemeClr val="tx1">
                    <a:lumMod val="75000"/>
                    <a:lumOff val="25000"/>
                  </a:schemeClr>
                </a:solidFill>
              </a:rPr>
              <a:t>Create a plan of care utilizing aquatic physical therapy for an orthopedic or neurological patient.</a:t>
            </a:r>
          </a:p>
          <a:p>
            <a:r>
              <a:rPr lang="en-US" dirty="0" smtClean="0">
                <a:solidFill>
                  <a:schemeClr val="tx1">
                    <a:lumMod val="75000"/>
                    <a:lumOff val="25000"/>
                  </a:schemeClr>
                </a:solidFill>
              </a:rPr>
              <a:t>Identify and synthesize </a:t>
            </a:r>
            <a:r>
              <a:rPr lang="en-US" dirty="0">
                <a:solidFill>
                  <a:schemeClr val="tx1">
                    <a:lumMod val="75000"/>
                    <a:lumOff val="25000"/>
                  </a:schemeClr>
                </a:solidFill>
              </a:rPr>
              <a:t>current research </a:t>
            </a:r>
            <a:r>
              <a:rPr lang="en-US" dirty="0" smtClean="0">
                <a:solidFill>
                  <a:schemeClr val="tx1">
                    <a:lumMod val="75000"/>
                    <a:lumOff val="25000"/>
                  </a:schemeClr>
                </a:solidFill>
              </a:rPr>
              <a:t>related to the </a:t>
            </a:r>
            <a:r>
              <a:rPr lang="en-US" dirty="0">
                <a:solidFill>
                  <a:schemeClr val="tx1">
                    <a:lumMod val="75000"/>
                    <a:lumOff val="25000"/>
                  </a:schemeClr>
                </a:solidFill>
              </a:rPr>
              <a:t>eligibility of a patient for </a:t>
            </a:r>
            <a:r>
              <a:rPr lang="en-US" dirty="0" smtClean="0">
                <a:solidFill>
                  <a:schemeClr val="tx1">
                    <a:lumMod val="75000"/>
                    <a:lumOff val="25000"/>
                  </a:schemeClr>
                </a:solidFill>
              </a:rPr>
              <a:t>aquatic physical </a:t>
            </a:r>
            <a:r>
              <a:rPr lang="en-US" dirty="0">
                <a:solidFill>
                  <a:schemeClr val="tx1">
                    <a:lumMod val="75000"/>
                    <a:lumOff val="25000"/>
                  </a:schemeClr>
                </a:solidFill>
              </a:rPr>
              <a:t>therapy and subsequent transfer of that patient from water-based therapy to land-based therapy. </a:t>
            </a:r>
            <a:endParaRPr lang="en-US" dirty="0" smtClean="0">
              <a:solidFill>
                <a:schemeClr val="tx1">
                  <a:lumMod val="75000"/>
                  <a:lumOff val="25000"/>
                </a:schemeClr>
              </a:solidFill>
            </a:endParaRPr>
          </a:p>
          <a:p>
            <a:r>
              <a:rPr lang="en-US" dirty="0" smtClean="0">
                <a:solidFill>
                  <a:schemeClr val="tx1">
                    <a:lumMod val="75000"/>
                    <a:lumOff val="25000"/>
                  </a:schemeClr>
                </a:solidFill>
              </a:rPr>
              <a:t>Understand reimbursement for aquatic physical therapy.  </a:t>
            </a:r>
            <a:endParaRPr lang="en-US" dirty="0">
              <a:solidFill>
                <a:schemeClr val="tx1">
                  <a:lumMod val="75000"/>
                  <a:lumOff val="25000"/>
                </a:schemeClr>
              </a:solidFill>
            </a:endParaRPr>
          </a:p>
        </p:txBody>
      </p:sp>
    </p:spTree>
    <p:extLst>
      <p:ext uri="{BB962C8B-B14F-4D97-AF65-F5344CB8AC3E}">
        <p14:creationId xmlns:p14="http://schemas.microsoft.com/office/powerpoint/2010/main" val="1748717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sz="half" idx="1"/>
          </p:nvPr>
        </p:nvSpPr>
        <p:spPr/>
        <p:txBody>
          <a:bodyPr>
            <a:normAutofit/>
          </a:bodyPr>
          <a:lstStyle/>
          <a:p>
            <a:r>
              <a:rPr lang="en-US" sz="3200" b="1" dirty="0" smtClean="0"/>
              <a:t>Buoyancy </a:t>
            </a:r>
            <a:endParaRPr lang="en-US" sz="3200" b="1" dirty="0"/>
          </a:p>
        </p:txBody>
      </p:sp>
      <p:pic>
        <p:nvPicPr>
          <p:cNvPr id="7" name="Picture 6"/>
          <p:cNvPicPr>
            <a:picLocks noChangeAspect="1"/>
          </p:cNvPicPr>
          <p:nvPr/>
        </p:nvPicPr>
        <p:blipFill rotWithShape="1">
          <a:blip r:embed="rId3"/>
          <a:srcRect t="7503" b="11994"/>
          <a:stretch/>
        </p:blipFill>
        <p:spPr>
          <a:xfrm>
            <a:off x="549275" y="2909454"/>
            <a:ext cx="3375364" cy="3394365"/>
          </a:xfrm>
          <a:prstGeom prst="rect">
            <a:avLst/>
          </a:prstGeom>
        </p:spPr>
      </p:pic>
      <p:sp>
        <p:nvSpPr>
          <p:cNvPr id="11" name="TextBox 10"/>
          <p:cNvSpPr txBox="1"/>
          <p:nvPr/>
        </p:nvSpPr>
        <p:spPr>
          <a:xfrm>
            <a:off x="1491664" y="6335432"/>
            <a:ext cx="1595309" cy="400110"/>
          </a:xfrm>
          <a:prstGeom prst="rect">
            <a:avLst/>
          </a:prstGeom>
          <a:noFill/>
        </p:spPr>
        <p:txBody>
          <a:bodyPr wrap="none" rtlCol="0">
            <a:spAutoFit/>
          </a:bodyPr>
          <a:lstStyle/>
          <a:p>
            <a:r>
              <a:rPr lang="en-US" sz="2000" b="1" dirty="0" smtClean="0"/>
              <a:t>BUOYANCY</a:t>
            </a:r>
            <a:endParaRPr lang="en-US" sz="2000" b="1" dirty="0"/>
          </a:p>
        </p:txBody>
      </p:sp>
      <p:sp>
        <p:nvSpPr>
          <p:cNvPr id="12" name="TextBox 11"/>
          <p:cNvSpPr txBox="1"/>
          <p:nvPr/>
        </p:nvSpPr>
        <p:spPr>
          <a:xfrm>
            <a:off x="1491664" y="2416978"/>
            <a:ext cx="1300356" cy="400110"/>
          </a:xfrm>
          <a:prstGeom prst="rect">
            <a:avLst/>
          </a:prstGeom>
          <a:noFill/>
        </p:spPr>
        <p:txBody>
          <a:bodyPr wrap="none" rtlCol="0">
            <a:spAutoFit/>
          </a:bodyPr>
          <a:lstStyle/>
          <a:p>
            <a:r>
              <a:rPr lang="en-US" sz="2000" b="1" dirty="0" smtClean="0"/>
              <a:t>GRAVITY</a:t>
            </a:r>
            <a:endParaRPr lang="en-US" sz="2000" b="1" dirty="0"/>
          </a:p>
        </p:txBody>
      </p:sp>
      <p:sp>
        <p:nvSpPr>
          <p:cNvPr id="13" name="TextBox 12"/>
          <p:cNvSpPr txBox="1"/>
          <p:nvPr/>
        </p:nvSpPr>
        <p:spPr>
          <a:xfrm>
            <a:off x="4255411" y="3833091"/>
            <a:ext cx="458379" cy="584776"/>
          </a:xfrm>
          <a:prstGeom prst="rect">
            <a:avLst/>
          </a:prstGeom>
          <a:noFill/>
        </p:spPr>
        <p:txBody>
          <a:bodyPr wrap="none" rtlCol="0">
            <a:spAutoFit/>
          </a:bodyPr>
          <a:lstStyle/>
          <a:p>
            <a:r>
              <a:rPr lang="en-US" sz="3200" b="1" dirty="0"/>
              <a:t>=</a:t>
            </a:r>
          </a:p>
        </p:txBody>
      </p:sp>
      <p:pic>
        <p:nvPicPr>
          <p:cNvPr id="6" name="Content Placeholder 5"/>
          <p:cNvPicPr>
            <a:picLocks noGrp="1" noChangeAspect="1"/>
          </p:cNvPicPr>
          <p:nvPr>
            <p:ph sz="half" idx="2"/>
          </p:nvPr>
        </p:nvPicPr>
        <p:blipFill>
          <a:blip r:embed="rId4"/>
          <a:srcRect t="12377" b="12377"/>
          <a:stretch>
            <a:fillRect/>
          </a:stretch>
        </p:blipFill>
        <p:spPr>
          <a:xfrm>
            <a:off x="4955153" y="1942451"/>
            <a:ext cx="3840480" cy="4343400"/>
          </a:xfrm>
        </p:spPr>
      </p:pic>
    </p:spTree>
    <p:extLst>
      <p:ext uri="{BB962C8B-B14F-4D97-AF65-F5344CB8AC3E}">
        <p14:creationId xmlns:p14="http://schemas.microsoft.com/office/powerpoint/2010/main" val="264220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idx="1"/>
          </p:nvPr>
        </p:nvSpPr>
        <p:spPr>
          <a:xfrm>
            <a:off x="549275" y="1900383"/>
            <a:ext cx="8042276" cy="4343400"/>
          </a:xfrm>
        </p:spPr>
        <p:txBody>
          <a:bodyPr>
            <a:normAutofit fontScale="55000" lnSpcReduction="20000"/>
          </a:bodyPr>
          <a:lstStyle/>
          <a:p>
            <a:r>
              <a:rPr lang="en-US" sz="6500" b="1" dirty="0" smtClean="0"/>
              <a:t>Viscosity</a:t>
            </a:r>
            <a:endParaRPr lang="en-US" sz="6500" b="1" dirty="0"/>
          </a:p>
          <a:p>
            <a:endParaRPr lang="en-US" dirty="0" smtClean="0"/>
          </a:p>
          <a:p>
            <a:endParaRPr lang="en-US" dirty="0" smtClean="0"/>
          </a:p>
          <a:p>
            <a:pPr marL="0" indent="0">
              <a:buNone/>
            </a:pPr>
            <a:endParaRPr lang="en-US" dirty="0"/>
          </a:p>
          <a:p>
            <a:endParaRPr lang="en-US" dirty="0" smtClean="0"/>
          </a:p>
          <a:p>
            <a:endParaRPr lang="en-US" dirty="0"/>
          </a:p>
          <a:p>
            <a:endParaRPr lang="en-US" dirty="0" smtClean="0"/>
          </a:p>
          <a:p>
            <a:pPr marL="0" indent="0">
              <a:buNone/>
            </a:pPr>
            <a:endParaRPr lang="en-US" dirty="0" smtClean="0"/>
          </a:p>
          <a:p>
            <a:r>
              <a:rPr lang="en-US" sz="4500" dirty="0" smtClean="0"/>
              <a:t>The viscosity of water leads to an increased </a:t>
            </a:r>
            <a:r>
              <a:rPr lang="en-US" sz="4500" b="1" dirty="0" smtClean="0"/>
              <a:t>Moment of Inertia </a:t>
            </a:r>
            <a:r>
              <a:rPr lang="en-US" sz="4500" dirty="0" smtClean="0"/>
              <a:t>compared to on land.</a:t>
            </a:r>
            <a:endParaRPr lang="en-US" sz="4500" dirty="0"/>
          </a:p>
        </p:txBody>
      </p:sp>
      <p:pic>
        <p:nvPicPr>
          <p:cNvPr id="4" name="Picture 3"/>
          <p:cNvPicPr>
            <a:picLocks noChangeAspect="1"/>
          </p:cNvPicPr>
          <p:nvPr/>
        </p:nvPicPr>
        <p:blipFill>
          <a:blip r:embed="rId3"/>
          <a:stretch>
            <a:fillRect/>
          </a:stretch>
        </p:blipFill>
        <p:spPr>
          <a:xfrm>
            <a:off x="3319317" y="1900383"/>
            <a:ext cx="2655993" cy="3174493"/>
          </a:xfrm>
          <a:prstGeom prst="rect">
            <a:avLst/>
          </a:prstGeom>
        </p:spPr>
      </p:pic>
    </p:spTree>
    <p:extLst>
      <p:ext uri="{BB962C8B-B14F-4D97-AF65-F5344CB8AC3E}">
        <p14:creationId xmlns:p14="http://schemas.microsoft.com/office/powerpoint/2010/main" val="341559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sz="half" idx="1"/>
          </p:nvPr>
        </p:nvSpPr>
        <p:spPr/>
        <p:txBody>
          <a:bodyPr/>
          <a:lstStyle/>
          <a:p>
            <a:r>
              <a:rPr lang="en-US" sz="3200" b="1" dirty="0" smtClean="0"/>
              <a:t>Drag</a:t>
            </a:r>
            <a:endParaRPr lang="en-US" sz="3200" b="1" dirty="0"/>
          </a:p>
          <a:p>
            <a:endParaRPr lang="en-US" dirty="0" smtClean="0"/>
          </a:p>
          <a:p>
            <a:endParaRPr lang="en-US" dirty="0"/>
          </a:p>
          <a:p>
            <a:pPr marL="968375" lvl="3" indent="0">
              <a:buNone/>
            </a:pPr>
            <a:endParaRPr lang="en-US" dirty="0"/>
          </a:p>
        </p:txBody>
      </p:sp>
      <p:pic>
        <p:nvPicPr>
          <p:cNvPr id="5" name="Picture 4"/>
          <p:cNvPicPr>
            <a:picLocks noChangeAspect="1"/>
          </p:cNvPicPr>
          <p:nvPr/>
        </p:nvPicPr>
        <p:blipFill>
          <a:blip r:embed="rId3"/>
          <a:stretch>
            <a:fillRect/>
          </a:stretch>
        </p:blipFill>
        <p:spPr>
          <a:xfrm>
            <a:off x="5645151" y="2540000"/>
            <a:ext cx="2946400" cy="3810000"/>
          </a:xfrm>
          <a:prstGeom prst="rect">
            <a:avLst/>
          </a:prstGeom>
        </p:spPr>
      </p:pic>
      <p:sp>
        <p:nvSpPr>
          <p:cNvPr id="7" name="TextBox 6"/>
          <p:cNvSpPr txBox="1"/>
          <p:nvPr/>
        </p:nvSpPr>
        <p:spPr>
          <a:xfrm>
            <a:off x="4389755" y="4248727"/>
            <a:ext cx="633707" cy="461665"/>
          </a:xfrm>
          <a:prstGeom prst="rect">
            <a:avLst/>
          </a:prstGeom>
          <a:noFill/>
        </p:spPr>
        <p:txBody>
          <a:bodyPr wrap="none" rtlCol="0">
            <a:spAutoFit/>
          </a:bodyPr>
          <a:lstStyle/>
          <a:p>
            <a:r>
              <a:rPr lang="en-US" sz="2400" b="1" dirty="0" smtClean="0"/>
              <a:t>Vs.</a:t>
            </a:r>
            <a:endParaRPr lang="en-US" sz="2400" b="1" dirty="0"/>
          </a:p>
        </p:txBody>
      </p:sp>
      <p:pic>
        <p:nvPicPr>
          <p:cNvPr id="8" name="Picture 7"/>
          <p:cNvPicPr>
            <a:picLocks noChangeAspect="1"/>
          </p:cNvPicPr>
          <p:nvPr/>
        </p:nvPicPr>
        <p:blipFill>
          <a:blip r:embed="rId4"/>
          <a:stretch>
            <a:fillRect/>
          </a:stretch>
        </p:blipFill>
        <p:spPr>
          <a:xfrm>
            <a:off x="780185" y="2540000"/>
            <a:ext cx="3075998" cy="3810000"/>
          </a:xfrm>
          <a:prstGeom prst="rect">
            <a:avLst/>
          </a:prstGeom>
        </p:spPr>
      </p:pic>
    </p:spTree>
    <p:extLst>
      <p:ext uri="{BB962C8B-B14F-4D97-AF65-F5344CB8AC3E}">
        <p14:creationId xmlns:p14="http://schemas.microsoft.com/office/powerpoint/2010/main" val="31544078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sz="half" idx="1"/>
          </p:nvPr>
        </p:nvSpPr>
        <p:spPr/>
        <p:txBody>
          <a:bodyPr/>
          <a:lstStyle/>
          <a:p>
            <a:r>
              <a:rPr lang="en-US" b="1" dirty="0" smtClean="0"/>
              <a:t>Hydrostatic Pressure</a:t>
            </a:r>
            <a:endParaRPr lang="en-US" b="1" dirty="0"/>
          </a:p>
        </p:txBody>
      </p:sp>
      <p:pic>
        <p:nvPicPr>
          <p:cNvPr id="14" name="Content Placeholder 13"/>
          <p:cNvPicPr>
            <a:picLocks noGrp="1" noChangeAspect="1"/>
          </p:cNvPicPr>
          <p:nvPr>
            <p:ph sz="half" idx="2"/>
          </p:nvPr>
        </p:nvPicPr>
        <p:blipFill>
          <a:blip r:embed="rId3"/>
          <a:srcRect t="5271" b="5271"/>
          <a:stretch>
            <a:fillRect/>
          </a:stretch>
        </p:blipFill>
        <p:spPr>
          <a:xfrm>
            <a:off x="549275" y="2316019"/>
            <a:ext cx="3576908" cy="4149436"/>
          </a:xfrm>
        </p:spPr>
      </p:pic>
      <p:pic>
        <p:nvPicPr>
          <p:cNvPr id="15" name="Picture 14"/>
          <p:cNvPicPr>
            <a:picLocks noChangeAspect="1"/>
          </p:cNvPicPr>
          <p:nvPr/>
        </p:nvPicPr>
        <p:blipFill>
          <a:blip r:embed="rId4"/>
          <a:stretch>
            <a:fillRect/>
          </a:stretch>
        </p:blipFill>
        <p:spPr>
          <a:xfrm>
            <a:off x="5174096" y="2316018"/>
            <a:ext cx="3586051" cy="4149437"/>
          </a:xfrm>
          <a:prstGeom prst="rect">
            <a:avLst/>
          </a:prstGeom>
        </p:spPr>
      </p:pic>
      <p:sp>
        <p:nvSpPr>
          <p:cNvPr id="16" name="TextBox 15"/>
          <p:cNvSpPr txBox="1"/>
          <p:nvPr/>
        </p:nvSpPr>
        <p:spPr>
          <a:xfrm>
            <a:off x="4389755" y="4294909"/>
            <a:ext cx="633707" cy="461665"/>
          </a:xfrm>
          <a:prstGeom prst="rect">
            <a:avLst/>
          </a:prstGeom>
          <a:noFill/>
        </p:spPr>
        <p:txBody>
          <a:bodyPr wrap="none" rtlCol="0">
            <a:spAutoFit/>
          </a:bodyPr>
          <a:lstStyle/>
          <a:p>
            <a:r>
              <a:rPr lang="en-US" sz="2400" b="1" dirty="0" smtClean="0"/>
              <a:t>Vs.</a:t>
            </a:r>
            <a:endParaRPr lang="en-US" sz="2400" b="1" dirty="0"/>
          </a:p>
        </p:txBody>
      </p:sp>
    </p:spTree>
    <p:extLst>
      <p:ext uri="{BB962C8B-B14F-4D97-AF65-F5344CB8AC3E}">
        <p14:creationId xmlns:p14="http://schemas.microsoft.com/office/powerpoint/2010/main" val="42405911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Aquatic Environment for Orthopedic  Conditions</a:t>
            </a:r>
            <a:endParaRPr lang="en-US" dirty="0"/>
          </a:p>
        </p:txBody>
      </p:sp>
      <p:sp>
        <p:nvSpPr>
          <p:cNvPr id="3" name="Content Placeholder 2"/>
          <p:cNvSpPr>
            <a:spLocks noGrp="1"/>
          </p:cNvSpPr>
          <p:nvPr>
            <p:ph idx="1"/>
          </p:nvPr>
        </p:nvSpPr>
        <p:spPr>
          <a:xfrm>
            <a:off x="549275" y="1831110"/>
            <a:ext cx="8042276" cy="4343400"/>
          </a:xfrm>
        </p:spPr>
        <p:txBody>
          <a:bodyPr>
            <a:normAutofit fontScale="85000" lnSpcReduction="20000"/>
          </a:bodyPr>
          <a:lstStyle/>
          <a:p>
            <a:r>
              <a:rPr lang="en-US" dirty="0" smtClean="0">
                <a:solidFill>
                  <a:schemeClr val="tx1">
                    <a:lumMod val="75000"/>
                    <a:lumOff val="25000"/>
                  </a:schemeClr>
                </a:solidFill>
              </a:rPr>
              <a:t>Buoyancy d</a:t>
            </a:r>
            <a:r>
              <a:rPr lang="en-US" dirty="0" smtClean="0">
                <a:solidFill>
                  <a:schemeClr val="tx1">
                    <a:lumMod val="75000"/>
                    <a:lumOff val="25000"/>
                  </a:schemeClr>
                </a:solidFill>
              </a:rPr>
              <a:t>ecreases </a:t>
            </a:r>
            <a:r>
              <a:rPr lang="en-US" dirty="0" smtClean="0">
                <a:solidFill>
                  <a:schemeClr val="tx1">
                    <a:lumMod val="75000"/>
                    <a:lumOff val="25000"/>
                  </a:schemeClr>
                </a:solidFill>
              </a:rPr>
              <a:t>stress through weight bearing joints</a:t>
            </a:r>
          </a:p>
          <a:p>
            <a:r>
              <a:rPr lang="en-US" dirty="0" smtClean="0">
                <a:solidFill>
                  <a:schemeClr val="tx1">
                    <a:lumMod val="75000"/>
                    <a:lumOff val="25000"/>
                  </a:schemeClr>
                </a:solidFill>
              </a:rPr>
              <a:t>Warm water decreases muscle tension/aides in muscle extensibility</a:t>
            </a:r>
          </a:p>
          <a:p>
            <a:r>
              <a:rPr lang="en-US" dirty="0" smtClean="0">
                <a:solidFill>
                  <a:schemeClr val="tx1">
                    <a:lumMod val="75000"/>
                    <a:lumOff val="25000"/>
                  </a:schemeClr>
                </a:solidFill>
              </a:rPr>
              <a:t>*Hydrostatic pressure challenges </a:t>
            </a:r>
            <a:r>
              <a:rPr lang="en-US" dirty="0" smtClean="0">
                <a:solidFill>
                  <a:schemeClr val="tx1">
                    <a:lumMod val="75000"/>
                    <a:lumOff val="25000"/>
                  </a:schemeClr>
                </a:solidFill>
              </a:rPr>
              <a:t>cardiovascular endurance during non-WB stages of recovery</a:t>
            </a:r>
          </a:p>
          <a:p>
            <a:r>
              <a:rPr lang="en-US" dirty="0" smtClean="0">
                <a:solidFill>
                  <a:schemeClr val="tx1">
                    <a:lumMod val="75000"/>
                    <a:lumOff val="25000"/>
                  </a:schemeClr>
                </a:solidFill>
              </a:rPr>
              <a:t>Hydrostatic Pressure decreases edema and increases joint stability</a:t>
            </a:r>
          </a:p>
          <a:p>
            <a:r>
              <a:rPr lang="en-US" dirty="0" smtClean="0">
                <a:solidFill>
                  <a:schemeClr val="tx1">
                    <a:lumMod val="75000"/>
                    <a:lumOff val="25000"/>
                  </a:schemeClr>
                </a:solidFill>
              </a:rPr>
              <a:t>Water </a:t>
            </a:r>
            <a:r>
              <a:rPr lang="en-US" dirty="0">
                <a:solidFill>
                  <a:schemeClr val="tx1">
                    <a:lumMod val="75000"/>
                    <a:lumOff val="25000"/>
                  </a:schemeClr>
                </a:solidFill>
              </a:rPr>
              <a:t>viscosity and </a:t>
            </a:r>
            <a:r>
              <a:rPr lang="en-US" dirty="0" smtClean="0">
                <a:solidFill>
                  <a:schemeClr val="tx1">
                    <a:lumMod val="75000"/>
                    <a:lumOff val="25000"/>
                  </a:schemeClr>
                </a:solidFill>
              </a:rPr>
              <a:t>drag increase the difficulty of exercises</a:t>
            </a:r>
          </a:p>
          <a:p>
            <a:r>
              <a:rPr lang="en-US" dirty="0" smtClean="0">
                <a:solidFill>
                  <a:schemeClr val="tx1">
                    <a:lumMod val="75000"/>
                    <a:lumOff val="25000"/>
                  </a:schemeClr>
                </a:solidFill>
              </a:rPr>
              <a:t>Water viscosity creates increased time for correction of balance errors, therefore patient may have decreased fear of falls</a:t>
            </a:r>
          </a:p>
          <a:p>
            <a:endParaRPr lang="en-US" dirty="0">
              <a:solidFill>
                <a:schemeClr val="tx1">
                  <a:lumMod val="75000"/>
                  <a:lumOff val="25000"/>
                </a:schemeClr>
              </a:solidFill>
            </a:endParaRPr>
          </a:p>
          <a:p>
            <a:endParaRPr lang="en-US" dirty="0" smtClean="0"/>
          </a:p>
        </p:txBody>
      </p:sp>
    </p:spTree>
    <p:extLst>
      <p:ext uri="{BB962C8B-B14F-4D97-AF65-F5344CB8AC3E}">
        <p14:creationId xmlns:p14="http://schemas.microsoft.com/office/powerpoint/2010/main" val="12863542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Aquatic Environment for Orthopedic Conditions</a:t>
            </a:r>
            <a:endParaRPr lang="en-US" dirty="0"/>
          </a:p>
        </p:txBody>
      </p:sp>
      <p:sp>
        <p:nvSpPr>
          <p:cNvPr id="3" name="Content Placeholder 2"/>
          <p:cNvSpPr>
            <a:spLocks noGrp="1"/>
          </p:cNvSpPr>
          <p:nvPr>
            <p:ph idx="1"/>
          </p:nvPr>
        </p:nvSpPr>
        <p:spPr>
          <a:xfrm>
            <a:off x="549275" y="1903666"/>
            <a:ext cx="8042276" cy="4343400"/>
          </a:xfrm>
        </p:spPr>
        <p:txBody>
          <a:bodyPr>
            <a:normAutofit fontScale="77500" lnSpcReduction="20000"/>
          </a:bodyPr>
          <a:lstStyle/>
          <a:p>
            <a:r>
              <a:rPr lang="en-US" dirty="0" smtClean="0"/>
              <a:t>The aquatic environment can have a pain reducing effect</a:t>
            </a:r>
            <a:endParaRPr lang="en-US" dirty="0" smtClean="0"/>
          </a:p>
          <a:p>
            <a:r>
              <a:rPr lang="en-US" dirty="0" smtClean="0"/>
              <a:t>The p</a:t>
            </a:r>
            <a:r>
              <a:rPr lang="en-US" dirty="0" smtClean="0"/>
              <a:t>atient </a:t>
            </a:r>
            <a:r>
              <a:rPr lang="en-US" dirty="0" smtClean="0"/>
              <a:t>can begin interventions earlier; </a:t>
            </a:r>
            <a:r>
              <a:rPr lang="en-US" dirty="0" smtClean="0"/>
              <a:t>for </a:t>
            </a:r>
            <a:r>
              <a:rPr lang="en-US" dirty="0" smtClean="0"/>
              <a:t>example a patient that is partial weight bearing can begin ambulating earlier in the water.  Likewise, a patient with COPD can receive soft tissue massage to his or her back without having to lie in prone.   </a:t>
            </a:r>
          </a:p>
          <a:p>
            <a:r>
              <a:rPr lang="en-US" dirty="0" smtClean="0"/>
              <a:t> The therapist </a:t>
            </a:r>
            <a:r>
              <a:rPr lang="en-US" dirty="0"/>
              <a:t>has the ability to access the </a:t>
            </a:r>
            <a:r>
              <a:rPr lang="en-US" dirty="0" smtClean="0"/>
              <a:t>patient </a:t>
            </a:r>
            <a:r>
              <a:rPr lang="en-US" dirty="0"/>
              <a:t>from a </a:t>
            </a:r>
            <a:r>
              <a:rPr lang="en-US" dirty="0" smtClean="0"/>
              <a:t>multi-dimensional </a:t>
            </a:r>
            <a:r>
              <a:rPr lang="en-US" dirty="0"/>
              <a:t>perspective, which allows improved access </a:t>
            </a:r>
            <a:r>
              <a:rPr lang="en-US" dirty="0" smtClean="0"/>
              <a:t>for the following:</a:t>
            </a:r>
            <a:endParaRPr lang="en-US" dirty="0"/>
          </a:p>
          <a:p>
            <a:pPr lvl="1"/>
            <a:r>
              <a:rPr lang="en-US" dirty="0"/>
              <a:t>PNF Techniques</a:t>
            </a:r>
          </a:p>
          <a:p>
            <a:pPr lvl="1"/>
            <a:r>
              <a:rPr lang="en-US" dirty="0"/>
              <a:t>Joint Mobilizations</a:t>
            </a:r>
          </a:p>
          <a:p>
            <a:pPr lvl="1"/>
            <a:r>
              <a:rPr lang="en-US" dirty="0"/>
              <a:t>Muscle Energy Techniques</a:t>
            </a:r>
          </a:p>
          <a:p>
            <a:pPr lvl="1"/>
            <a:r>
              <a:rPr lang="en-US" dirty="0"/>
              <a:t>Soft Tissue Massage</a:t>
            </a:r>
          </a:p>
          <a:p>
            <a:pPr lvl="1"/>
            <a:r>
              <a:rPr lang="en-US" dirty="0"/>
              <a:t>Traction</a:t>
            </a:r>
          </a:p>
          <a:p>
            <a:pPr lvl="1"/>
            <a:r>
              <a:rPr lang="en-US" dirty="0"/>
              <a:t>Manual Stretching</a:t>
            </a:r>
          </a:p>
          <a:p>
            <a:endParaRPr lang="en-US" dirty="0"/>
          </a:p>
        </p:txBody>
      </p:sp>
      <p:pic>
        <p:nvPicPr>
          <p:cNvPr id="4" name="Picture 3"/>
          <p:cNvPicPr>
            <a:picLocks noChangeAspect="1"/>
          </p:cNvPicPr>
          <p:nvPr/>
        </p:nvPicPr>
        <p:blipFill>
          <a:blip r:embed="rId3"/>
          <a:stretch>
            <a:fillRect/>
          </a:stretch>
        </p:blipFill>
        <p:spPr>
          <a:xfrm>
            <a:off x="6780052" y="4584056"/>
            <a:ext cx="1233478" cy="1844454"/>
          </a:xfrm>
          <a:prstGeom prst="rect">
            <a:avLst/>
          </a:prstGeom>
        </p:spPr>
      </p:pic>
    </p:spTree>
    <p:extLst>
      <p:ext uri="{BB962C8B-B14F-4D97-AF65-F5344CB8AC3E}">
        <p14:creationId xmlns:p14="http://schemas.microsoft.com/office/powerpoint/2010/main" val="37662753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Aquatic Environment for Neurological Conditions</a:t>
            </a:r>
            <a:endParaRPr lang="en-US" dirty="0"/>
          </a:p>
        </p:txBody>
      </p:sp>
      <p:sp>
        <p:nvSpPr>
          <p:cNvPr id="3" name="Content Placeholder 2"/>
          <p:cNvSpPr>
            <a:spLocks noGrp="1"/>
          </p:cNvSpPr>
          <p:nvPr>
            <p:ph idx="1"/>
          </p:nvPr>
        </p:nvSpPr>
        <p:spPr>
          <a:xfrm>
            <a:off x="549275" y="1831110"/>
            <a:ext cx="8042276" cy="4343400"/>
          </a:xfrm>
        </p:spPr>
        <p:txBody>
          <a:bodyPr/>
          <a:lstStyle/>
          <a:p>
            <a:r>
              <a:rPr lang="en-US" dirty="0" smtClean="0"/>
              <a:t>Decreased Fear of Falls</a:t>
            </a:r>
          </a:p>
          <a:p>
            <a:pPr lvl="1"/>
            <a:r>
              <a:rPr lang="en-US" dirty="0" smtClean="0"/>
              <a:t>Increased time for correction of balance </a:t>
            </a:r>
            <a:r>
              <a:rPr lang="en-US" dirty="0" smtClean="0"/>
              <a:t>errors</a:t>
            </a:r>
            <a:endParaRPr lang="en-US" dirty="0"/>
          </a:p>
          <a:p>
            <a:r>
              <a:rPr lang="en-US" dirty="0" smtClean="0"/>
              <a:t>Sensory Integration</a:t>
            </a:r>
          </a:p>
          <a:p>
            <a:r>
              <a:rPr lang="en-US" dirty="0" smtClean="0"/>
              <a:t>Pain Reduction</a:t>
            </a:r>
          </a:p>
          <a:p>
            <a:r>
              <a:rPr lang="en-US" dirty="0" smtClean="0"/>
              <a:t>Decreased Weight Bearing</a:t>
            </a:r>
          </a:p>
          <a:p>
            <a:r>
              <a:rPr lang="en-US" dirty="0" smtClean="0"/>
              <a:t>Control of Tone and Spasticity </a:t>
            </a:r>
          </a:p>
          <a:p>
            <a:r>
              <a:rPr lang="en-US" dirty="0" smtClean="0"/>
              <a:t>Psychological Effects</a:t>
            </a:r>
          </a:p>
        </p:txBody>
      </p:sp>
    </p:spTree>
    <p:extLst>
      <p:ext uri="{BB962C8B-B14F-4D97-AF65-F5344CB8AC3E}">
        <p14:creationId xmlns:p14="http://schemas.microsoft.com/office/powerpoint/2010/main" val="38071962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TotalTime>
  <Words>2666</Words>
  <Application>Microsoft Macintosh PowerPoint</Application>
  <PresentationFormat>On-screen Show (4:3)</PresentationFormat>
  <Paragraphs>153</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Breeze</vt:lpstr>
      <vt:lpstr>An Overview of  Aquatic Physical Therapy</vt:lpstr>
      <vt:lpstr>Objectives</vt:lpstr>
      <vt:lpstr>Properties of Water</vt:lpstr>
      <vt:lpstr>Properties of Water</vt:lpstr>
      <vt:lpstr>Properties of Water</vt:lpstr>
      <vt:lpstr>Properties of Water</vt:lpstr>
      <vt:lpstr>The Aquatic Environment for Orthopedic  Conditions</vt:lpstr>
      <vt:lpstr>The Aquatic Environment for Orthopedic Conditions</vt:lpstr>
      <vt:lpstr>The Aquatic Environment for Neurological Conditions</vt:lpstr>
      <vt:lpstr>Aquatic Physical Therapy Techniques</vt:lpstr>
      <vt:lpstr>The Halliwick Method</vt:lpstr>
      <vt:lpstr>The Halliwick Method</vt:lpstr>
      <vt:lpstr>The Halliwick Concept</vt:lpstr>
      <vt:lpstr>Ai Chi</vt:lpstr>
      <vt:lpstr>Ai Chi</vt:lpstr>
      <vt:lpstr>The Bad Ragaz Ring Method</vt:lpstr>
    </vt:vector>
  </TitlesOfParts>
  <Company>UNC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Aquatic Physical Therapy</dc:title>
  <dc:creator>Kathryn Pegg</dc:creator>
  <cp:lastModifiedBy>Kathryn Pegg</cp:lastModifiedBy>
  <cp:revision>1</cp:revision>
  <dcterms:created xsi:type="dcterms:W3CDTF">2012-04-12T00:32:19Z</dcterms:created>
  <dcterms:modified xsi:type="dcterms:W3CDTF">2012-04-12T00:33:54Z</dcterms:modified>
</cp:coreProperties>
</file>