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A1F87-E325-9A43-B2B1-9D09097B7CCA}" type="datetimeFigureOut">
              <a:rPr lang="en-US" smtClean="0"/>
              <a:t>4/15/12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B7523-4E3D-2545-AE9E-215453BDD251}" type="slidenum">
              <a:rPr lang="en-US" smtClean="0"/>
              <a:t>‹#›</a:t>
            </a:fld>
            <a:endParaRPr lang="en-US"/>
          </a:p>
        </p:txBody>
      </p:sp>
    </p:spTree>
    <p:extLst>
      <p:ext uri="{BB962C8B-B14F-4D97-AF65-F5344CB8AC3E}">
        <p14:creationId xmlns:p14="http://schemas.microsoft.com/office/powerpoint/2010/main" val="4290360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above excerpt</a:t>
            </a:r>
            <a:r>
              <a:rPr lang="en-US" i="1" baseline="0" dirty="0" smtClean="0"/>
              <a:t> was taken from Aquatic Exercise for Rehabilitation and Training by Lori </a:t>
            </a:r>
            <a:r>
              <a:rPr lang="en-US" i="1" baseline="0" dirty="0" err="1" smtClean="0"/>
              <a:t>Thein</a:t>
            </a:r>
            <a:r>
              <a:rPr lang="en-US" i="1" baseline="0" dirty="0" smtClean="0"/>
              <a:t> Brody and Paula </a:t>
            </a:r>
            <a:r>
              <a:rPr lang="en-US" i="1" baseline="0" dirty="0" err="1" smtClean="0"/>
              <a:t>Richley</a:t>
            </a:r>
            <a:r>
              <a:rPr lang="en-US" i="1" baseline="0" dirty="0" smtClean="0"/>
              <a:t> Geigle.</a:t>
            </a:r>
            <a:r>
              <a:rPr lang="en-US" i="1" baseline="30000" dirty="0" smtClean="0"/>
              <a:t>4</a:t>
            </a:r>
            <a:endParaRPr lang="en-US" i="1" dirty="0" smtClean="0"/>
          </a:p>
          <a:p>
            <a:endParaRPr lang="en-US" dirty="0" smtClean="0"/>
          </a:p>
          <a:p>
            <a:r>
              <a:rPr lang="en-US" baseline="0" dirty="0" smtClean="0"/>
              <a:t>Active counterforces are the main focus for therapeutic exercise.</a:t>
            </a:r>
            <a:r>
              <a:rPr lang="en-US" baseline="30000" dirty="0" smtClean="0"/>
              <a:t>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a:t>
            </a:fld>
            <a:endParaRPr lang="en-US"/>
          </a:p>
        </p:txBody>
      </p:sp>
    </p:spTree>
    <p:extLst>
      <p:ext uri="{BB962C8B-B14F-4D97-AF65-F5344CB8AC3E}">
        <p14:creationId xmlns:p14="http://schemas.microsoft.com/office/powerpoint/2010/main" val="397398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in the above slide </a:t>
            </a:r>
            <a:r>
              <a:rPr lang="en-US" baseline="0" dirty="0" smtClean="0"/>
              <a:t>was obtained from a presentation at CSM (2012) by Yasser </a:t>
            </a:r>
            <a:r>
              <a:rPr lang="en-US" baseline="0" dirty="0" err="1" smtClean="0"/>
              <a:t>Salema</a:t>
            </a:r>
            <a:r>
              <a:rPr lang="en-US" baseline="0" dirty="0" smtClean="0"/>
              <a:t> and Ellen Goodwin.</a:t>
            </a:r>
            <a:r>
              <a:rPr lang="en-US" baseline="30000" dirty="0" smtClean="0"/>
              <a:t>15</a:t>
            </a:r>
            <a:r>
              <a:rPr lang="en-US" baseline="0" dirty="0" smtClean="0"/>
              <a:t>  </a:t>
            </a:r>
          </a:p>
          <a:p>
            <a:endParaRPr lang="en-US" baseline="0" dirty="0" smtClean="0"/>
          </a:p>
          <a:p>
            <a:r>
              <a:rPr lang="en-US" baseline="0" dirty="0" smtClean="0"/>
              <a:t>Also, if after approximately two weeks the pt. is NOT making progress towards the established goals on land, he or she should be re-assessed and may be discharged from aquatic therapy.</a:t>
            </a:r>
            <a:r>
              <a:rPr lang="en-US" baseline="30000" dirty="0" smtClean="0"/>
              <a:t>16</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12</a:t>
            </a:fld>
            <a:endParaRPr lang="en-US"/>
          </a:p>
        </p:txBody>
      </p:sp>
    </p:spTree>
    <p:extLst>
      <p:ext uri="{BB962C8B-B14F-4D97-AF65-F5344CB8AC3E}">
        <p14:creationId xmlns:p14="http://schemas.microsoft.com/office/powerpoint/2010/main" val="279518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a:t>
            </a:r>
            <a:r>
              <a:rPr lang="en-US" baseline="0" dirty="0" smtClean="0"/>
              <a:t> in the above slide was obtained from the Aquatic Therapy Section of the APTA.</a:t>
            </a:r>
            <a:r>
              <a:rPr lang="en-US" baseline="30000" dirty="0" smtClean="0"/>
              <a:t>18</a:t>
            </a:r>
            <a:r>
              <a:rPr lang="en-US" baseline="0" dirty="0" smtClean="0"/>
              <a:t>  </a:t>
            </a:r>
            <a:endParaRPr lang="en-US" dirty="0" smtClean="0"/>
          </a:p>
          <a:p>
            <a:endParaRPr lang="en-US" dirty="0" smtClean="0"/>
          </a:p>
          <a:p>
            <a:r>
              <a:rPr lang="en-US" dirty="0" smtClean="0"/>
              <a:t>Although the “Aquatic</a:t>
            </a:r>
            <a:r>
              <a:rPr lang="en-US" baseline="0" dirty="0" smtClean="0"/>
              <a:t> Therapy” billing code (97113) is only the 14</a:t>
            </a:r>
            <a:r>
              <a:rPr lang="en-US" baseline="30000" dirty="0" smtClean="0"/>
              <a:t>th</a:t>
            </a:r>
            <a:r>
              <a:rPr lang="en-US" baseline="0" dirty="0" smtClean="0"/>
              <a:t> most popularly used code in physical therapy practice, making up less than 1% of all codes used, reimbursement for the “Aquatic Therapy” billing code is over 1%, at 1.75% (in 2006).  This statement shows that the “Aquatic Therapy” code has a higher reimbursement rate than many other commonly used codes.</a:t>
            </a:r>
            <a:r>
              <a:rPr lang="en-US" baseline="30000" dirty="0" smtClean="0"/>
              <a:t>17</a:t>
            </a:r>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According to Safety Standards established by The Aquatic Therapy and Rehab Institute, therapists</a:t>
            </a:r>
            <a:r>
              <a:rPr lang="en-US" baseline="0" dirty="0" smtClean="0"/>
              <a:t> should not be allowed to be in the water treating patients for more than four continuous hours per day.</a:t>
            </a:r>
            <a:r>
              <a:rPr lang="en-US" baseline="30000" dirty="0" smtClean="0"/>
              <a:t>18</a:t>
            </a:r>
            <a:r>
              <a:rPr lang="en-US" baseline="0" dirty="0" smtClean="0"/>
              <a:t>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13</a:t>
            </a:fld>
            <a:endParaRPr lang="en-US"/>
          </a:p>
        </p:txBody>
      </p:sp>
    </p:spTree>
    <p:extLst>
      <p:ext uri="{BB962C8B-B14F-4D97-AF65-F5344CB8AC3E}">
        <p14:creationId xmlns:p14="http://schemas.microsoft.com/office/powerpoint/2010/main" val="290378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above lists were obtained from Debbie Thorpe’s “Aquatic Intervention” lecture presented in Kinesiology.</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14</a:t>
            </a:fld>
            <a:endParaRPr lang="en-US"/>
          </a:p>
        </p:txBody>
      </p:sp>
    </p:spTree>
    <p:extLst>
      <p:ext uri="{BB962C8B-B14F-4D97-AF65-F5344CB8AC3E}">
        <p14:creationId xmlns:p14="http://schemas.microsoft.com/office/powerpoint/2010/main" val="369553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precautions were obtained from Debbie Thorpe’s “Aquatic Intervention” lecture presented in Kinesiology.</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15</a:t>
            </a:fld>
            <a:endParaRPr lang="en-US"/>
          </a:p>
        </p:txBody>
      </p:sp>
    </p:spTree>
    <p:extLst>
      <p:ext uri="{BB962C8B-B14F-4D97-AF65-F5344CB8AC3E}">
        <p14:creationId xmlns:p14="http://schemas.microsoft.com/office/powerpoint/2010/main" val="357689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16</a:t>
            </a:fld>
            <a:endParaRPr lang="en-US"/>
          </a:p>
        </p:txBody>
      </p:sp>
    </p:spTree>
    <p:extLst>
      <p:ext uri="{BB962C8B-B14F-4D97-AF65-F5344CB8AC3E}">
        <p14:creationId xmlns:p14="http://schemas.microsoft.com/office/powerpoint/2010/main" val="363379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17</a:t>
            </a:fld>
            <a:endParaRPr lang="en-US"/>
          </a:p>
        </p:txBody>
      </p:sp>
    </p:spTree>
    <p:extLst>
      <p:ext uri="{BB962C8B-B14F-4D97-AF65-F5344CB8AC3E}">
        <p14:creationId xmlns:p14="http://schemas.microsoft.com/office/powerpoint/2010/main" val="247773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PNF is defined as “a method of promoting or hastening the response of the neuromuscular mechanism through stimulation of the proprioceptors.”</a:t>
            </a:r>
            <a:r>
              <a:rPr lang="en-US" baseline="30000" dirty="0" smtClean="0"/>
              <a:t>4,9  </a:t>
            </a:r>
            <a:r>
              <a:rPr lang="en-US" baseline="0" dirty="0" smtClean="0"/>
              <a:t>PNF techniques involve refined hand placements to stimulate certain neuromuscular movement patterns.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2</a:t>
            </a:fld>
            <a:endParaRPr lang="en-US"/>
          </a:p>
        </p:txBody>
      </p:sp>
    </p:spTree>
    <p:extLst>
      <p:ext uri="{BB962C8B-B14F-4D97-AF65-F5344CB8AC3E}">
        <p14:creationId xmlns:p14="http://schemas.microsoft.com/office/powerpoint/2010/main" val="250801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Non-structural</a:t>
            </a:r>
            <a:r>
              <a:rPr lang="en-US" baseline="0" dirty="0" smtClean="0"/>
              <a:t> scoliosis involves a reversible lateral curvature of the spine, as compared to a structural scoliosis which is an irreversible curvature of the spine.</a:t>
            </a:r>
            <a:r>
              <a:rPr lang="en-US" baseline="30000" dirty="0" smtClean="0"/>
              <a:t>10</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4</a:t>
            </a:fld>
            <a:endParaRPr lang="en-US"/>
          </a:p>
        </p:txBody>
      </p:sp>
    </p:spTree>
    <p:extLst>
      <p:ext uri="{BB962C8B-B14F-4D97-AF65-F5344CB8AC3E}">
        <p14:creationId xmlns:p14="http://schemas.microsoft.com/office/powerpoint/2010/main" val="273431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must</a:t>
            </a:r>
            <a:r>
              <a:rPr lang="en-US" baseline="0" dirty="0" smtClean="0"/>
              <a:t> be noted that in order to document that you performed “</a:t>
            </a:r>
            <a:r>
              <a:rPr lang="en-US" baseline="0" dirty="0" err="1" smtClean="0"/>
              <a:t>Watsu</a:t>
            </a:r>
            <a:r>
              <a:rPr lang="en-US" baseline="0" dirty="0" smtClean="0"/>
              <a:t>,” a certification is required.  </a:t>
            </a:r>
            <a:r>
              <a:rPr lang="en-US" baseline="0" dirty="0" err="1" smtClean="0"/>
              <a:t>Watsu</a:t>
            </a:r>
            <a:r>
              <a:rPr lang="en-US" baseline="0" dirty="0" smtClean="0"/>
              <a:t> is the only technique described in this module that currently requires a special certification.  </a:t>
            </a:r>
          </a:p>
          <a:p>
            <a:endParaRPr lang="en-US" baseline="0" dirty="0" smtClean="0"/>
          </a:p>
          <a:p>
            <a:r>
              <a:rPr lang="en-US" baseline="0" dirty="0" smtClean="0"/>
              <a:t>Components of </a:t>
            </a:r>
            <a:r>
              <a:rPr lang="en-US" baseline="0" dirty="0" err="1" smtClean="0"/>
              <a:t>Watsu</a:t>
            </a:r>
            <a:r>
              <a:rPr lang="en-US" baseline="0" dirty="0" smtClean="0"/>
              <a:t> can be performed as part of the warm-up or warm-down during an exercise session.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5</a:t>
            </a:fld>
            <a:endParaRPr lang="en-US"/>
          </a:p>
        </p:txBody>
      </p:sp>
    </p:spTree>
    <p:extLst>
      <p:ext uri="{BB962C8B-B14F-4D97-AF65-F5344CB8AC3E}">
        <p14:creationId xmlns:p14="http://schemas.microsoft.com/office/powerpoint/2010/main" val="254449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Caption:</a:t>
            </a:r>
            <a:r>
              <a:rPr lang="en-US" i="1" baseline="0" dirty="0" smtClean="0"/>
              <a:t>  </a:t>
            </a:r>
            <a:r>
              <a:rPr lang="en-US" i="1" baseline="0" dirty="0" err="1" smtClean="0"/>
              <a:t>Watsu</a:t>
            </a:r>
            <a:r>
              <a:rPr lang="en-US" i="1" baseline="0" dirty="0" smtClean="0"/>
              <a:t> is often used with pregnant women to promote relaxation and to reduce pain from childbearing.</a:t>
            </a:r>
          </a:p>
          <a:p>
            <a:endParaRPr lang="en-US" i="1" baseline="0" dirty="0" smtClean="0"/>
          </a:p>
          <a:p>
            <a:endParaRPr lang="en-US" i="1" baseline="0" dirty="0" smtClean="0"/>
          </a:p>
          <a:p>
            <a:endParaRPr lang="en-US" i="1" baseline="0" dirty="0" smtClean="0"/>
          </a:p>
          <a:p>
            <a:r>
              <a:rPr lang="en-US" i="1" baseline="0" dirty="0" smtClean="0"/>
              <a:t>(Picture from http://</a:t>
            </a:r>
            <a:r>
              <a:rPr lang="en-US" i="1" baseline="0" dirty="0" err="1" smtClean="0"/>
              <a:t>www.energyflowing.com</a:t>
            </a:r>
            <a:r>
              <a:rPr lang="en-US" i="1" baseline="0" dirty="0" smtClean="0"/>
              <a:t>/</a:t>
            </a:r>
            <a:r>
              <a:rPr lang="en-US" i="1" baseline="0" dirty="0" err="1" smtClean="0"/>
              <a:t>watsuphotos.html</a:t>
            </a:r>
            <a:r>
              <a:rPr lang="en-US" i="1" baseline="0" dirty="0" smtClean="0"/>
              <a:t>)</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6A0588CB-BF16-3B4C-82BB-01A7F9C019E0}" type="slidenum">
              <a:rPr lang="en-US" smtClean="0"/>
              <a:t>7</a:t>
            </a:fld>
            <a:endParaRPr lang="en-US"/>
          </a:p>
        </p:txBody>
      </p:sp>
    </p:spTree>
    <p:extLst>
      <p:ext uri="{BB962C8B-B14F-4D97-AF65-F5344CB8AC3E}">
        <p14:creationId xmlns:p14="http://schemas.microsoft.com/office/powerpoint/2010/main" val="411998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r>
              <a:rPr lang="en-US" baseline="0" dirty="0" smtClean="0"/>
              <a:t> to keep in mind…</a:t>
            </a:r>
          </a:p>
          <a:p>
            <a:endParaRPr lang="en-US" baseline="0" dirty="0" smtClean="0"/>
          </a:p>
          <a:p>
            <a:r>
              <a:rPr lang="en-US" baseline="0" dirty="0" smtClean="0"/>
              <a:t>	1)  GIRD occurs often in baseball pitchers secondary to the extreme ER motion and forward moment placed on the glenohumeral joint.  Over time, the glenohumeral head may sit anteriorly in the socket due to shortening of the anterior shoulder muscles/IR’s while the posterior shoulder musculature may experience degeneration due to the extreme wear and tear of the eccentric deceleration phase required of the ER’s during the baseball pitch.  The posterior joint capsule may become extremely tight which further pushes the head of the humerus anteriorly within the glenoid cavity.  Both the IR’s and the ER’s may become weak due to an abnormal length-tension relationship.</a:t>
            </a:r>
            <a:r>
              <a:rPr lang="en-US" baseline="30000" dirty="0" smtClean="0"/>
              <a:t>19  </a:t>
            </a:r>
            <a:r>
              <a:rPr lang="en-US" baseline="0" dirty="0" smtClean="0"/>
              <a:t>An anterior and elevated position of the humeral head may increase anterior subacromial impingement.  </a:t>
            </a:r>
            <a:endParaRPr lang="en-US" baseline="30000" dirty="0" smtClean="0"/>
          </a:p>
          <a:p>
            <a:endParaRPr lang="en-US" baseline="30000" dirty="0" smtClean="0"/>
          </a:p>
          <a:p>
            <a:r>
              <a:rPr lang="en-US" baseline="30000" dirty="0" smtClean="0"/>
              <a:t>	</a:t>
            </a:r>
            <a:r>
              <a:rPr lang="en-US" baseline="0" dirty="0" smtClean="0"/>
              <a:t>2)  When the pelvis is tilted anteriorly, the abdominals are placed at an abnormal length-tension relationship.  Therefore, the abdominals may be weak and the pitcher may not be reaching the full potential of his core muscles to increase pitch force.  Weakness of the abdominals may cause the pitcher to rely more on force from his upper extremity.  </a:t>
            </a:r>
          </a:p>
          <a:p>
            <a:endParaRPr lang="en-US" baseline="0" dirty="0" smtClean="0"/>
          </a:p>
          <a:p>
            <a:endParaRPr lang="en-US" baseline="0" dirty="0" smtClean="0"/>
          </a:p>
          <a:p>
            <a:r>
              <a:rPr lang="en-US" i="1" baseline="0" dirty="0" smtClean="0"/>
              <a:t>(Picture from http://www.hellokids.com/c_21882/coloring-page/sport-coloring-pages/baseball-coloring-pages/baseball-pitcher-coloring-page)</a:t>
            </a:r>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A0588CB-BF16-3B4C-82BB-01A7F9C019E0}" type="slidenum">
              <a:rPr lang="en-US" smtClean="0"/>
              <a:t>8</a:t>
            </a:fld>
            <a:endParaRPr lang="en-US"/>
          </a:p>
        </p:txBody>
      </p:sp>
    </p:spTree>
    <p:extLst>
      <p:ext uri="{BB962C8B-B14F-4D97-AF65-F5344CB8AC3E}">
        <p14:creationId xmlns:p14="http://schemas.microsoft.com/office/powerpoint/2010/main" val="65085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r>
              <a:rPr lang="en-US" b="0" dirty="0" smtClean="0"/>
              <a:t>There</a:t>
            </a:r>
            <a:r>
              <a:rPr lang="en-US" b="0" baseline="0" dirty="0" smtClean="0"/>
              <a:t> are MANY varying aquatic exercise programs that could be created for Jacob.  The above example only shows a select few.  That being said, what other components, besides those listed on the previous slide, would you have wanted to evaluate in order to create a more thorough problems list for Jacob?</a:t>
            </a:r>
            <a:endParaRPr lang="en-US" b="1" dirty="0" smtClean="0"/>
          </a:p>
          <a:p>
            <a:endParaRPr lang="en-US" b="1" dirty="0" smtClean="0"/>
          </a:p>
          <a:p>
            <a:r>
              <a:rPr lang="en-US" b="1" dirty="0" smtClean="0"/>
              <a:t>Shoulder stability</a:t>
            </a:r>
            <a:r>
              <a:rPr lang="en-US" b="1" baseline="0" dirty="0" smtClean="0"/>
              <a:t> </a:t>
            </a:r>
            <a:r>
              <a:rPr lang="en-US" b="0" baseline="0" dirty="0" smtClean="0"/>
              <a:t>exercises may be enhanced in the water by allowing the patient to support his or her body weight in the water while controlling body movements on the wall or surface of the pool with his or her upper extremities.  Shoulder depression of a kick board into the water not only requires the patient to keep the shoulder down and back, but the exercise also requires dynamic stability of the shoulder to prevent the board from slipping beneath the patient’s hand.  </a:t>
            </a:r>
          </a:p>
          <a:p>
            <a:r>
              <a:rPr lang="en-US" b="0" baseline="0" dirty="0" smtClean="0"/>
              <a:t>Manual therapy to the anterior shoulder musculature performed in warm water may help to elongate the anterior shoulder musculature and to improve both the length tension relationship of the surrounding muscle and the position of the humeral head in the glenoid cavity.  </a:t>
            </a:r>
          </a:p>
          <a:p>
            <a:endParaRPr lang="en-US" b="0" baseline="0" dirty="0" smtClean="0"/>
          </a:p>
          <a:p>
            <a:r>
              <a:rPr lang="en-US" b="1" baseline="0" dirty="0" smtClean="0"/>
              <a:t>Posture training </a:t>
            </a:r>
            <a:r>
              <a:rPr lang="en-US" b="0" baseline="0" dirty="0" smtClean="0"/>
              <a:t>may be enhanced in the water due to the increased sensory input of the water which encourages the patient to open up the chest musculature.  By positioning the patient prone in the water (with floatation devices and snorkel) the therapist has manual access to the patient’s posterior shoulder musculature and the anterior chest wall/shoulders are pushed posteriorly by buoyancy.  By re-positioning the patient with floatation devices, AROM, PROM, AAROM, and resisted ROM can be achieved.  The patient may perform ROM exercises with his back against the wall in order to stabilize the scapula and promote use of the </a:t>
            </a:r>
            <a:r>
              <a:rPr lang="en-US" b="0" baseline="0" dirty="0" err="1" smtClean="0"/>
              <a:t>peri</a:t>
            </a:r>
            <a:r>
              <a:rPr lang="en-US" b="0" baseline="0" dirty="0" smtClean="0"/>
              <a:t>-scapular musculature.  Similarly, the therapist may provide the patient with physical turbulence to the posterior scapular stabilizers in order to promote tonic activation during functional exercises.  </a:t>
            </a:r>
            <a:endParaRPr lang="en-US" b="1" baseline="0" dirty="0" smtClean="0"/>
          </a:p>
        </p:txBody>
      </p:sp>
      <p:sp>
        <p:nvSpPr>
          <p:cNvPr id="4" name="Slide Number Placeholder 3"/>
          <p:cNvSpPr>
            <a:spLocks noGrp="1"/>
          </p:cNvSpPr>
          <p:nvPr>
            <p:ph type="sldNum" sz="quarter" idx="10"/>
          </p:nvPr>
        </p:nvSpPr>
        <p:spPr/>
        <p:txBody>
          <a:bodyPr/>
          <a:lstStyle/>
          <a:p>
            <a:fld id="{6A0588CB-BF16-3B4C-82BB-01A7F9C019E0}" type="slidenum">
              <a:rPr lang="en-US" smtClean="0"/>
              <a:t>9</a:t>
            </a:fld>
            <a:endParaRPr lang="en-US"/>
          </a:p>
        </p:txBody>
      </p:sp>
    </p:spTree>
    <p:extLst>
      <p:ext uri="{BB962C8B-B14F-4D97-AF65-F5344CB8AC3E}">
        <p14:creationId xmlns:p14="http://schemas.microsoft.com/office/powerpoint/2010/main" val="327131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points to keep in mind….</a:t>
            </a:r>
          </a:p>
          <a:p>
            <a:endParaRPr lang="en-US" baseline="0" dirty="0" smtClean="0"/>
          </a:p>
          <a:p>
            <a:r>
              <a:rPr lang="en-US" baseline="0" dirty="0" smtClean="0"/>
              <a:t>	1)  Research has shown that patients with MS who participate in aerobic exercise and strengthening programs when they are NOT having exacerbations show decreased severity of exacerbations, an increased rate of recovery post exacerbations, decreased fatigue, improved ambulation, and increased quality of life.</a:t>
            </a:r>
            <a:r>
              <a:rPr lang="en-US" baseline="30000" dirty="0" smtClean="0"/>
              <a:t>11,12,13</a:t>
            </a:r>
          </a:p>
          <a:p>
            <a:endParaRPr lang="en-US" baseline="30000" dirty="0" smtClean="0"/>
          </a:p>
          <a:p>
            <a:r>
              <a:rPr lang="en-US" baseline="30000" dirty="0" smtClean="0"/>
              <a:t>	</a:t>
            </a:r>
            <a:r>
              <a:rPr lang="en-US" baseline="0" dirty="0" smtClean="0"/>
              <a:t>2)  Heat intolerance is an obstacle which discourages many patients with MS from exercising.  Due to the increased conductance of water compared to air, controlling the temperature of the water is key for the success of aquatic exercise in patients with MS.  If the water is too warm then the patient may experience symptoms of heat intolerance, but if the water is too cold then the patient may experience increased spasticity.</a:t>
            </a:r>
            <a:r>
              <a:rPr lang="en-US" baseline="30000" dirty="0" smtClean="0"/>
              <a:t>13  </a:t>
            </a:r>
            <a:r>
              <a:rPr lang="en-US" baseline="0" dirty="0" smtClean="0"/>
              <a:t>The Aquatic Physical Therapy Section of the APTA suggests that patients with MS may benefit from water temperatures between 82 and 88 degrees F, but between 92 and 96 degrees F for patients with increased tone or spasticity.  Ultimately, the temperature of the water depends on the patient and on the type of activity that will be performed in the water (cooler water for vigorous exercise, warmer water for relaxation).</a:t>
            </a:r>
            <a:endParaRPr lang="en-US" baseline="30000" dirty="0" smtClean="0"/>
          </a:p>
          <a:p>
            <a:endParaRPr lang="en-US" baseline="30000" dirty="0" smtClean="0"/>
          </a:p>
          <a:p>
            <a:r>
              <a:rPr lang="en-US" baseline="30000" dirty="0" smtClean="0"/>
              <a:t>	</a:t>
            </a:r>
            <a:r>
              <a:rPr lang="en-US" baseline="0" dirty="0" smtClean="0"/>
              <a:t>3)  Due to the symptoms of chronic fatigue, it is important that the patient be taught methods of energy conservation and that her exercise program incorporate appropriate amounts of rest along with a controlled progression.</a:t>
            </a:r>
            <a:r>
              <a:rPr lang="en-US" baseline="30000" dirty="0" smtClean="0"/>
              <a:t>13</a:t>
            </a:r>
            <a:r>
              <a:rPr lang="en-US" baseline="0" dirty="0" smtClean="0"/>
              <a:t>     </a:t>
            </a:r>
          </a:p>
          <a:p>
            <a:endParaRPr lang="en-US" baseline="0" dirty="0" smtClean="0"/>
          </a:p>
          <a:p>
            <a:endParaRPr lang="en-US" baseline="0" dirty="0" smtClean="0"/>
          </a:p>
          <a:p>
            <a:r>
              <a:rPr lang="en-US" i="1" baseline="0" dirty="0" smtClean="0"/>
              <a:t>(Picture from http://</a:t>
            </a:r>
            <a:r>
              <a:rPr lang="en-US" i="1" baseline="0" dirty="0" err="1" smtClean="0"/>
              <a:t>www.arthursclipart.org</a:t>
            </a:r>
            <a:r>
              <a:rPr lang="en-US" i="1" baseline="0" dirty="0" smtClean="0"/>
              <a:t>/people/people/page_07.htm)</a:t>
            </a:r>
            <a:endParaRPr lang="en-US" i="1" dirty="0"/>
          </a:p>
        </p:txBody>
      </p:sp>
      <p:sp>
        <p:nvSpPr>
          <p:cNvPr id="4" name="Slide Number Placeholder 3"/>
          <p:cNvSpPr>
            <a:spLocks noGrp="1"/>
          </p:cNvSpPr>
          <p:nvPr>
            <p:ph type="sldNum" sz="quarter" idx="10"/>
          </p:nvPr>
        </p:nvSpPr>
        <p:spPr/>
        <p:txBody>
          <a:bodyPr/>
          <a:lstStyle/>
          <a:p>
            <a:fld id="{6A0588CB-BF16-3B4C-82BB-01A7F9C019E0}" type="slidenum">
              <a:rPr lang="en-US" smtClean="0"/>
              <a:t>10</a:t>
            </a:fld>
            <a:endParaRPr lang="en-US"/>
          </a:p>
        </p:txBody>
      </p:sp>
    </p:spTree>
    <p:extLst>
      <p:ext uri="{BB962C8B-B14F-4D97-AF65-F5344CB8AC3E}">
        <p14:creationId xmlns:p14="http://schemas.microsoft.com/office/powerpoint/2010/main" val="265367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should participate in aquatic therapy 3-4</a:t>
            </a:r>
            <a:r>
              <a:rPr lang="en-US" baseline="0" dirty="0" smtClean="0"/>
              <a:t> times per week and land exercise 2-3 times per week.  The above program is a SUGGESTED program but there are many other similar aquatic programs that would benefit Jessica.  What other components, besides those listed on the previous slide, would you want to evaluate in order to create a more thorough problem list for Jessica?</a:t>
            </a:r>
            <a:endParaRPr lang="en-US" dirty="0" smtClean="0"/>
          </a:p>
          <a:p>
            <a:endParaRPr lang="en-US" b="1" dirty="0" smtClean="0"/>
          </a:p>
          <a:p>
            <a:r>
              <a:rPr lang="en-US" b="1" dirty="0" smtClean="0"/>
              <a:t>Strengthening</a:t>
            </a:r>
            <a:r>
              <a:rPr lang="en-US" b="1" baseline="0" dirty="0" smtClean="0"/>
              <a:t> Program:</a:t>
            </a:r>
          </a:p>
          <a:p>
            <a:r>
              <a:rPr lang="en-US" b="1" baseline="0" dirty="0" smtClean="0"/>
              <a:t>	</a:t>
            </a:r>
            <a:r>
              <a:rPr lang="en-US" b="0" baseline="0" dirty="0" smtClean="0"/>
              <a:t>LE Strengthening exercises may include functional step ups (front and side to side).  The step up may be progressed over time using water depth, speed, intensity, and frequency.  The step ups may be made more functional by asking Jessica to perform dual tasks such as saying the ABC’s backwards while doing the step ups, or by holding a cup of water while performing step ups.  LE strengthening may also include hip flexion, hip extension, and hip abduction with the use of ankle weights or floatation devices for graded progression.  </a:t>
            </a:r>
          </a:p>
          <a:p>
            <a:r>
              <a:rPr lang="en-US" b="0" baseline="0" dirty="0" smtClean="0"/>
              <a:t>	UE Strengthening may include the use of resistive paddles or weights during water walking and during step up exercises, as well as over-head lifting exercises to emulate classroom activities.  Jessica may feel more comfortable performing overhead lifting activities in the water because if she drops the objects, she will not have to worry about the consequences.  Also, Jessica can practice improved biomechanics during lifting with the aid of proprioceptive input from the water.  Jessica may perform UE strengthening exercises with her back against the side of the pool to further encourage proper biomechanics (input of wall on periscapular musculature promotes shoulder stabilization).</a:t>
            </a:r>
          </a:p>
          <a:p>
            <a:r>
              <a:rPr lang="en-US" b="0" baseline="0" dirty="0" smtClean="0"/>
              <a:t>           Jessica may benefit from the Bag </a:t>
            </a:r>
            <a:r>
              <a:rPr lang="en-US" b="0" baseline="0" dirty="0" err="1" smtClean="0"/>
              <a:t>Ragaz</a:t>
            </a:r>
            <a:r>
              <a:rPr lang="en-US" b="0" baseline="0" dirty="0" smtClean="0"/>
              <a:t> Ring method to address trunk stability (as featured in video link earlier in PPT).  Increased trunk stability will aid Jessica in the future as she experiences variable degrees of weakness in the extremities.  	</a:t>
            </a:r>
          </a:p>
          <a:p>
            <a:endParaRPr lang="en-US" b="1" dirty="0" smtClean="0"/>
          </a:p>
          <a:p>
            <a:r>
              <a:rPr lang="en-US" b="1" dirty="0" smtClean="0"/>
              <a:t>Walking Program:</a:t>
            </a:r>
          </a:p>
          <a:p>
            <a:r>
              <a:rPr lang="en-US" dirty="0" smtClean="0"/>
              <a:t>	Jessica may benefit from a graded walking program, beginning in</a:t>
            </a:r>
            <a:r>
              <a:rPr lang="en-US" baseline="0" dirty="0" smtClean="0"/>
              <a:t> deeper water (less body weight due to buoyancy) and progressing to decreased water depth over time.  Jessica’s walking program should also be progressed in terms of duration, intensity, and frequency, as would a walking program on land.  Jessica may appreciate walking in the aquatic environment not only due to the decreased heat intolerance, but also due to the decreased risk of falls and the increased sensory input of the water (beneficial considering that she has a loss of sensation in bilateral LE’s).</a:t>
            </a:r>
          </a:p>
          <a:p>
            <a:endParaRPr lang="en-US" baseline="0" dirty="0" smtClean="0"/>
          </a:p>
          <a:p>
            <a:r>
              <a:rPr lang="en-US" i="1" baseline="0" dirty="0" smtClean="0"/>
              <a:t>(Picture from http://</a:t>
            </a:r>
            <a:r>
              <a:rPr lang="en-US" i="1" baseline="0" dirty="0" err="1" smtClean="0"/>
              <a:t>www.fusionphysiotherapy.com.au</a:t>
            </a:r>
            <a:r>
              <a:rPr lang="en-US" i="1" baseline="0" dirty="0" smtClean="0"/>
              <a:t>/</a:t>
            </a:r>
            <a:r>
              <a:rPr lang="en-US" i="1" baseline="0" dirty="0" err="1" smtClean="0"/>
              <a:t>aichi.asp</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6A0588CB-BF16-3B4C-82BB-01A7F9C019E0}" type="slidenum">
              <a:rPr lang="en-US" smtClean="0"/>
              <a:t>11</a:t>
            </a:fld>
            <a:endParaRPr lang="en-US"/>
          </a:p>
        </p:txBody>
      </p:sp>
    </p:spTree>
    <p:extLst>
      <p:ext uri="{BB962C8B-B14F-4D97-AF65-F5344CB8AC3E}">
        <p14:creationId xmlns:p14="http://schemas.microsoft.com/office/powerpoint/2010/main" val="396215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0530-7254-5741-919F-1B3FC96C1615}" type="datetimeFigureOut">
              <a:rPr lang="en-US" smtClean="0"/>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58C2C-4E93-BF46-B8FF-47B835195BD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00530-7254-5741-919F-1B3FC96C1615}" type="datetimeFigureOut">
              <a:rPr lang="en-US" smtClean="0"/>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5D00530-7254-5741-919F-1B3FC96C1615}" type="datetimeFigureOut">
              <a:rPr lang="en-US" smtClean="0"/>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5D00530-7254-5741-919F-1B3FC96C1615}" type="datetimeFigureOut">
              <a:rPr lang="en-US" smtClean="0"/>
              <a:t>4/15/12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5D00530-7254-5741-919F-1B3FC96C1615}" type="datetimeFigureOut">
              <a:rPr lang="en-US" smtClean="0"/>
              <a:t>4/15/12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00530-7254-5741-919F-1B3FC96C1615}" type="datetimeFigureOut">
              <a:rPr lang="en-US" smtClean="0"/>
              <a:t>4/15/12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0530-7254-5741-919F-1B3FC96C1615}" type="datetimeFigureOut">
              <a:rPr lang="en-US" smtClean="0"/>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58C2C-4E93-BF46-B8FF-47B835195B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5D00530-7254-5741-919F-1B3FC96C1615}" type="datetimeFigureOut">
              <a:rPr lang="en-US" smtClean="0"/>
              <a:t>4/15/12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2158C2C-4E93-BF46-B8FF-47B835195B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www.apta.org" TargetMode="External"/><Relationship Id="rId4" Type="http://schemas.openxmlformats.org/officeDocument/2006/relationships/hyperlink" Target="http://www.aquatic-therapy-university.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quatictherapist.com/index/2009/11/how-frequently-is-aquatic-therapy-billed-to-medicare-part-b-answers-to-statistical-questions-about-a.html" TargetMode="External"/><Relationship Id="rId4" Type="http://schemas.openxmlformats.org/officeDocument/2006/relationships/hyperlink" Target="http://www.aquaticpt.org/about-aquatic-physical-therapy.cfm" TargetMode="External"/><Relationship Id="rId1" Type="http://schemas.openxmlformats.org/officeDocument/2006/relationships/slideLayout" Target="../slideLayouts/slideLayout2.xml"/><Relationship Id="rId2" Type="http://schemas.openxmlformats.org/officeDocument/2006/relationships/hyperlink" Target="http://www.aquatictherapist.com/index/2011/05/establishing-an-acceptance-and-discharge-criteria-for-aquatic-therap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DXPDXvKSH5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8ZNVyBfvT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55GG44KK3x4&amp;feature=related"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0180"/>
            <a:ext cx="8042276" cy="1336956"/>
          </a:xfrm>
        </p:spPr>
        <p:txBody>
          <a:bodyPr/>
          <a:lstStyle/>
          <a:p>
            <a:r>
              <a:rPr lang="en-US" dirty="0" smtClean="0"/>
              <a:t>The Bad </a:t>
            </a:r>
            <a:r>
              <a:rPr lang="en-US" dirty="0" err="1" smtClean="0"/>
              <a:t>Ragaz</a:t>
            </a:r>
            <a:r>
              <a:rPr lang="en-US" dirty="0" smtClean="0"/>
              <a:t> Ring Method</a:t>
            </a:r>
            <a:endParaRPr lang="en-US" dirty="0"/>
          </a:p>
        </p:txBody>
      </p:sp>
      <p:pic>
        <p:nvPicPr>
          <p:cNvPr id="4" name="Content Placeholder 3"/>
          <p:cNvPicPr>
            <a:picLocks noGrp="1" noChangeAspect="1"/>
          </p:cNvPicPr>
          <p:nvPr>
            <p:ph idx="1"/>
          </p:nvPr>
        </p:nvPicPr>
        <p:blipFill>
          <a:blip r:embed="rId3"/>
          <a:srcRect l="-69762" r="-69762"/>
          <a:stretch>
            <a:fillRect/>
          </a:stretch>
        </p:blipFill>
        <p:spPr>
          <a:xfrm>
            <a:off x="-683359" y="1025539"/>
            <a:ext cx="10227291" cy="5523990"/>
          </a:xfrm>
        </p:spPr>
      </p:pic>
    </p:spTree>
    <p:extLst>
      <p:ext uri="{BB962C8B-B14F-4D97-AF65-F5344CB8AC3E}">
        <p14:creationId xmlns:p14="http://schemas.microsoft.com/office/powerpoint/2010/main" val="17501291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7702"/>
            <a:ext cx="8042276" cy="1336956"/>
          </a:xfrm>
        </p:spPr>
        <p:txBody>
          <a:bodyPr/>
          <a:lstStyle/>
          <a:p>
            <a:r>
              <a:rPr lang="en-US" dirty="0" err="1" smtClean="0"/>
              <a:t>Neuro</a:t>
            </a:r>
            <a:r>
              <a:rPr lang="en-US" dirty="0" smtClean="0"/>
              <a:t> Case</a:t>
            </a:r>
            <a:endParaRPr lang="en-US" dirty="0"/>
          </a:p>
        </p:txBody>
      </p:sp>
      <p:sp>
        <p:nvSpPr>
          <p:cNvPr id="3" name="Content Placeholder 2"/>
          <p:cNvSpPr>
            <a:spLocks noGrp="1"/>
          </p:cNvSpPr>
          <p:nvPr>
            <p:ph idx="1"/>
          </p:nvPr>
        </p:nvSpPr>
        <p:spPr>
          <a:xfrm>
            <a:off x="549275" y="1670096"/>
            <a:ext cx="8042276" cy="5257800"/>
          </a:xfrm>
        </p:spPr>
        <p:txBody>
          <a:bodyPr>
            <a:normAutofit fontScale="92500" lnSpcReduction="20000"/>
          </a:bodyPr>
          <a:lstStyle/>
          <a:p>
            <a:pPr marL="0" indent="0">
              <a:buNone/>
            </a:pPr>
            <a:r>
              <a:rPr lang="en-US" b="1" dirty="0" smtClean="0"/>
              <a:t>Meet Jessica…</a:t>
            </a:r>
          </a:p>
          <a:p>
            <a:pPr marL="0" indent="0">
              <a:buNone/>
            </a:pPr>
            <a:r>
              <a:rPr lang="en-US" b="1" dirty="0"/>
              <a:t>	</a:t>
            </a:r>
            <a:endParaRPr lang="en-US" b="1" dirty="0" smtClean="0"/>
          </a:p>
          <a:p>
            <a:pPr marL="0" indent="0">
              <a:buNone/>
            </a:pPr>
            <a:endParaRPr lang="en-US" dirty="0" smtClean="0"/>
          </a:p>
          <a:p>
            <a:pPr marL="0" indent="0">
              <a:buNone/>
            </a:pPr>
            <a:r>
              <a:rPr lang="en-US" dirty="0" smtClean="0"/>
              <a:t>	Jessica is a 35 year old female who has recently been diagnosed with relapsing and remitting </a:t>
            </a:r>
            <a:r>
              <a:rPr lang="en-US" b="1" dirty="0"/>
              <a:t>m</a:t>
            </a:r>
            <a:r>
              <a:rPr lang="en-US" b="1" dirty="0" smtClean="0"/>
              <a:t>ultiple </a:t>
            </a:r>
            <a:r>
              <a:rPr lang="en-US" b="1" dirty="0"/>
              <a:t>s</a:t>
            </a:r>
            <a:r>
              <a:rPr lang="en-US" b="1" dirty="0" smtClean="0"/>
              <a:t>clerosis (MS</a:t>
            </a:r>
            <a:r>
              <a:rPr lang="en-US" dirty="0" smtClean="0"/>
              <a:t>).  Jessica went to see a neurologist after suffering from a fall at school where she is a 4</a:t>
            </a:r>
            <a:r>
              <a:rPr lang="en-US" baseline="30000" dirty="0" smtClean="0"/>
              <a:t>th</a:t>
            </a:r>
            <a:r>
              <a:rPr lang="en-US" dirty="0" smtClean="0"/>
              <a:t> grade teacher. Signs and symptoms leading up to her diagnosis included loss of sensation in bilateral lower extremities, decreased strength and motor control in bilateral lower extremities, heat intolerance, and extreme fatigue.  Since the diagnosis, Jessica is feeling better and only has slightly decreased strength (4/5 gross LE) but still experiences heat intolerance and fatigue.  What would be an appropriate aquatic exercise program for Jessica?</a:t>
            </a:r>
            <a:endParaRPr lang="en-US" b="1" dirty="0" smtClean="0"/>
          </a:p>
        </p:txBody>
      </p:sp>
      <p:pic>
        <p:nvPicPr>
          <p:cNvPr id="5" name="Picture 4"/>
          <p:cNvPicPr>
            <a:picLocks noChangeAspect="1"/>
          </p:cNvPicPr>
          <p:nvPr/>
        </p:nvPicPr>
        <p:blipFill>
          <a:blip r:embed="rId3"/>
          <a:stretch>
            <a:fillRect/>
          </a:stretch>
        </p:blipFill>
        <p:spPr>
          <a:xfrm flipH="1">
            <a:off x="3850847" y="1005805"/>
            <a:ext cx="1225268" cy="2072426"/>
          </a:xfrm>
          <a:prstGeom prst="rect">
            <a:avLst/>
          </a:prstGeom>
        </p:spPr>
      </p:pic>
    </p:spTree>
    <p:extLst>
      <p:ext uri="{BB962C8B-B14F-4D97-AF65-F5344CB8AC3E}">
        <p14:creationId xmlns:p14="http://schemas.microsoft.com/office/powerpoint/2010/main" val="7956810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Neuro</a:t>
            </a:r>
            <a:r>
              <a:rPr lang="en-US" dirty="0" smtClean="0"/>
              <a:t> Case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Components of a Possible Aquatic Exercise Program for Jessica…</a:t>
            </a:r>
          </a:p>
          <a:p>
            <a:pPr lvl="1"/>
            <a:r>
              <a:rPr lang="en-US" dirty="0" smtClean="0"/>
              <a:t>Balance Program</a:t>
            </a:r>
          </a:p>
          <a:p>
            <a:pPr lvl="2"/>
            <a:r>
              <a:rPr lang="en-US" dirty="0" smtClean="0"/>
              <a:t>Ai Chi</a:t>
            </a:r>
          </a:p>
          <a:p>
            <a:pPr lvl="1"/>
            <a:r>
              <a:rPr lang="en-US" dirty="0" smtClean="0"/>
              <a:t>Strengthening Program</a:t>
            </a:r>
          </a:p>
          <a:p>
            <a:pPr lvl="2"/>
            <a:r>
              <a:rPr lang="en-US" dirty="0" smtClean="0"/>
              <a:t>LE Strengthening with resistive equipment (functional step ups) </a:t>
            </a:r>
          </a:p>
          <a:p>
            <a:pPr lvl="2"/>
            <a:r>
              <a:rPr lang="en-US" dirty="0" smtClean="0"/>
              <a:t>UE Strengthening with resistive equipment (paddles, weights)</a:t>
            </a:r>
          </a:p>
          <a:p>
            <a:pPr lvl="2"/>
            <a:r>
              <a:rPr lang="en-US" dirty="0" smtClean="0"/>
              <a:t>Bad </a:t>
            </a:r>
            <a:r>
              <a:rPr lang="en-US" dirty="0" err="1" smtClean="0"/>
              <a:t>Ragaz</a:t>
            </a:r>
            <a:r>
              <a:rPr lang="en-US" dirty="0" smtClean="0"/>
              <a:t> Ring Method (trunk stability)</a:t>
            </a:r>
          </a:p>
          <a:p>
            <a:pPr lvl="1"/>
            <a:r>
              <a:rPr lang="en-US" dirty="0" smtClean="0"/>
              <a:t>Graded Walking Program</a:t>
            </a:r>
          </a:p>
          <a:p>
            <a:pPr lvl="2"/>
            <a:r>
              <a:rPr lang="en-US" dirty="0" smtClean="0"/>
              <a:t>Build Endurance</a:t>
            </a:r>
          </a:p>
          <a:p>
            <a:pPr lvl="2"/>
            <a:r>
              <a:rPr lang="en-US" dirty="0" smtClean="0"/>
              <a:t>Sensory Integration</a:t>
            </a:r>
          </a:p>
          <a:p>
            <a:pPr lvl="2"/>
            <a:r>
              <a:rPr lang="en-US" dirty="0" smtClean="0"/>
              <a:t>Motor Control</a:t>
            </a:r>
          </a:p>
          <a:p>
            <a:pPr marL="685800" lvl="2" indent="0">
              <a:buNone/>
            </a:pPr>
            <a:endParaRPr lang="en-US" dirty="0" smtClean="0"/>
          </a:p>
          <a:p>
            <a:pPr lvl="1"/>
            <a:endParaRPr lang="en-US" dirty="0"/>
          </a:p>
        </p:txBody>
      </p:sp>
      <p:pic>
        <p:nvPicPr>
          <p:cNvPr id="5" name="Picture 4"/>
          <p:cNvPicPr>
            <a:picLocks noChangeAspect="1"/>
          </p:cNvPicPr>
          <p:nvPr/>
        </p:nvPicPr>
        <p:blipFill>
          <a:blip r:embed="rId3"/>
          <a:stretch>
            <a:fillRect/>
          </a:stretch>
        </p:blipFill>
        <p:spPr>
          <a:xfrm>
            <a:off x="6499712" y="4812830"/>
            <a:ext cx="2091839" cy="1568879"/>
          </a:xfrm>
          <a:prstGeom prst="rect">
            <a:avLst/>
          </a:prstGeom>
        </p:spPr>
      </p:pic>
    </p:spTree>
    <p:extLst>
      <p:ext uri="{BB962C8B-B14F-4D97-AF65-F5344CB8AC3E}">
        <p14:creationId xmlns:p14="http://schemas.microsoft.com/office/powerpoint/2010/main" val="25314944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34783"/>
            <a:ext cx="8042276" cy="1336956"/>
          </a:xfrm>
        </p:spPr>
        <p:txBody>
          <a:bodyPr/>
          <a:lstStyle/>
          <a:p>
            <a:r>
              <a:rPr lang="en-US" sz="4000" dirty="0" smtClean="0"/>
              <a:t>When should the patient be transitioned back to land</a:t>
            </a:r>
            <a:r>
              <a:rPr lang="en-US" sz="4000" dirty="0" smtClean="0">
                <a:solidFill>
                  <a:srgbClr val="C00000"/>
                </a:solidFill>
              </a:rPr>
              <a:t>-</a:t>
            </a:r>
            <a:r>
              <a:rPr lang="en-US" sz="4000" dirty="0" smtClean="0"/>
              <a:t>based therapy?</a:t>
            </a:r>
            <a:endParaRPr lang="en-US" sz="4000" dirty="0"/>
          </a:p>
        </p:txBody>
      </p:sp>
      <p:sp>
        <p:nvSpPr>
          <p:cNvPr id="3" name="Content Placeholder 2"/>
          <p:cNvSpPr>
            <a:spLocks noGrp="1"/>
          </p:cNvSpPr>
          <p:nvPr>
            <p:ph idx="1"/>
          </p:nvPr>
        </p:nvSpPr>
        <p:spPr>
          <a:xfrm>
            <a:off x="549275" y="2481809"/>
            <a:ext cx="8042276" cy="4343400"/>
          </a:xfrm>
        </p:spPr>
        <p:txBody>
          <a:bodyPr>
            <a:normAutofit fontScale="92500" lnSpcReduction="10000"/>
          </a:bodyPr>
          <a:lstStyle/>
          <a:p>
            <a:pPr marL="457200" indent="-457200">
              <a:buAutoNum type="arabicParenR"/>
            </a:pPr>
            <a:r>
              <a:rPr lang="en-US" dirty="0" smtClean="0"/>
              <a:t>The </a:t>
            </a:r>
            <a:r>
              <a:rPr lang="en-US" b="1" dirty="0" smtClean="0"/>
              <a:t>Initial Evaluation </a:t>
            </a:r>
            <a:r>
              <a:rPr lang="en-US" dirty="0" smtClean="0"/>
              <a:t>is performed on land and goals are established for function on land.</a:t>
            </a:r>
          </a:p>
          <a:p>
            <a:pPr marL="457200" indent="-457200">
              <a:buAutoNum type="arabicParenR"/>
            </a:pPr>
            <a:r>
              <a:rPr lang="en-US" dirty="0" smtClean="0"/>
              <a:t>Once the </a:t>
            </a:r>
            <a:r>
              <a:rPr lang="en-US" b="1" dirty="0" smtClean="0"/>
              <a:t>land goals </a:t>
            </a:r>
            <a:r>
              <a:rPr lang="en-US" dirty="0" smtClean="0"/>
              <a:t>are established, another set of </a:t>
            </a:r>
            <a:r>
              <a:rPr lang="en-US" b="1" dirty="0" smtClean="0"/>
              <a:t>goals for water </a:t>
            </a:r>
            <a:r>
              <a:rPr lang="en-US" dirty="0" smtClean="0"/>
              <a:t>can be established to directly enhance the patient’s progress towards the land goals.  </a:t>
            </a:r>
          </a:p>
          <a:p>
            <a:pPr marL="457200" indent="-457200">
              <a:buAutoNum type="arabicParenR"/>
            </a:pPr>
            <a:r>
              <a:rPr lang="en-US" dirty="0" smtClean="0"/>
              <a:t>Both land and water </a:t>
            </a:r>
            <a:r>
              <a:rPr lang="en-US" b="1" dirty="0" smtClean="0"/>
              <a:t>goals should be assessed regularly.</a:t>
            </a:r>
          </a:p>
          <a:p>
            <a:pPr marL="457200" indent="-457200">
              <a:buAutoNum type="arabicParenR"/>
            </a:pPr>
            <a:r>
              <a:rPr lang="en-US" dirty="0" smtClean="0"/>
              <a:t>Discharge from the water may be dependent upon the patient’s progress towards goals on land and in the water and is unique for each patient and for each patient diagnosis.   </a:t>
            </a:r>
          </a:p>
        </p:txBody>
      </p:sp>
    </p:spTree>
    <p:extLst>
      <p:ext uri="{BB962C8B-B14F-4D97-AF65-F5344CB8AC3E}">
        <p14:creationId xmlns:p14="http://schemas.microsoft.com/office/powerpoint/2010/main" val="33427600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9184"/>
            <a:ext cx="8042276" cy="1336956"/>
          </a:xfrm>
        </p:spPr>
        <p:txBody>
          <a:bodyPr/>
          <a:lstStyle/>
          <a:p>
            <a:r>
              <a:rPr lang="en-US" dirty="0" smtClean="0">
                <a:solidFill>
                  <a:schemeClr val="bg2">
                    <a:lumMod val="50000"/>
                  </a:schemeClr>
                </a:solidFill>
              </a:rPr>
              <a:t>Reimbursement</a:t>
            </a:r>
            <a:r>
              <a:rPr lang="en-US" dirty="0" smtClean="0">
                <a:solidFill>
                  <a:srgbClr val="C00000"/>
                </a:solidFill>
              </a:rPr>
              <a:t> </a:t>
            </a:r>
            <a:r>
              <a:rPr lang="en-US" dirty="0" smtClean="0"/>
              <a:t>for </a:t>
            </a:r>
            <a:br>
              <a:rPr lang="en-US" dirty="0" smtClean="0"/>
            </a:br>
            <a:r>
              <a:rPr lang="en-US" dirty="0" smtClean="0"/>
              <a:t>Aquatic Physical Therapy</a:t>
            </a:r>
            <a:endParaRPr lang="en-US" dirty="0"/>
          </a:p>
        </p:txBody>
      </p:sp>
      <p:sp>
        <p:nvSpPr>
          <p:cNvPr id="4" name="Content Placeholder 3"/>
          <p:cNvSpPr>
            <a:spLocks noGrp="1"/>
          </p:cNvSpPr>
          <p:nvPr>
            <p:ph idx="1"/>
          </p:nvPr>
        </p:nvSpPr>
        <p:spPr>
          <a:xfrm>
            <a:off x="549275" y="1600200"/>
            <a:ext cx="8042276" cy="4911436"/>
          </a:xfrm>
        </p:spPr>
        <p:txBody>
          <a:bodyPr>
            <a:normAutofit fontScale="92500" lnSpcReduction="10000"/>
          </a:bodyPr>
          <a:lstStyle/>
          <a:p>
            <a:r>
              <a:rPr lang="en-US" dirty="0" smtClean="0"/>
              <a:t>Medicare will generally only reimburse for one-on-one and </a:t>
            </a:r>
            <a:r>
              <a:rPr lang="en-US" u="sng" dirty="0" smtClean="0"/>
              <a:t>NOT </a:t>
            </a:r>
            <a:r>
              <a:rPr lang="en-US" dirty="0" smtClean="0"/>
              <a:t>for group aquatic therapy.</a:t>
            </a:r>
          </a:p>
          <a:p>
            <a:r>
              <a:rPr lang="en-US" dirty="0" smtClean="0"/>
              <a:t>Medicare/Medicaid will allow a private practice to rent a specific portion of a community pool for aquatic physical therapy purposes (May 7, 2008).</a:t>
            </a:r>
          </a:p>
          <a:p>
            <a:r>
              <a:rPr lang="en-US" dirty="0" smtClean="0"/>
              <a:t>The </a:t>
            </a:r>
            <a:r>
              <a:rPr lang="en-US" dirty="0"/>
              <a:t>A</a:t>
            </a:r>
            <a:r>
              <a:rPr lang="en-US" dirty="0" smtClean="0"/>
              <a:t>quatic </a:t>
            </a:r>
            <a:r>
              <a:rPr lang="en-US" dirty="0"/>
              <a:t>T</a:t>
            </a:r>
            <a:r>
              <a:rPr lang="en-US" dirty="0" smtClean="0"/>
              <a:t>herapy billing code (97113) is the </a:t>
            </a:r>
            <a:r>
              <a:rPr lang="en-US" u="sng" dirty="0" smtClean="0"/>
              <a:t>ONLY</a:t>
            </a:r>
            <a:r>
              <a:rPr lang="en-US" dirty="0" smtClean="0"/>
              <a:t> code used to bill for aquatic therapy.</a:t>
            </a:r>
          </a:p>
          <a:p>
            <a:r>
              <a:rPr lang="en-US" dirty="0" smtClean="0"/>
              <a:t>Patient’s may be denied coverage if the documentation is inadequate to justify the patient’s need or if the third party payer globally denies all reimbursement for aquatic physical therapy (in which case, the payer should be educated on the current research supporting the beneficial effects of aquatic therapy).  </a:t>
            </a:r>
          </a:p>
        </p:txBody>
      </p:sp>
    </p:spTree>
    <p:extLst>
      <p:ext uri="{BB962C8B-B14F-4D97-AF65-F5344CB8AC3E}">
        <p14:creationId xmlns:p14="http://schemas.microsoft.com/office/powerpoint/2010/main" val="1203947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and Contraindications</a:t>
            </a:r>
            <a:endParaRPr lang="en-US" dirty="0"/>
          </a:p>
        </p:txBody>
      </p:sp>
      <p:sp>
        <p:nvSpPr>
          <p:cNvPr id="4" name="Text Placeholder 3"/>
          <p:cNvSpPr>
            <a:spLocks noGrp="1"/>
          </p:cNvSpPr>
          <p:nvPr>
            <p:ph type="body" idx="1"/>
          </p:nvPr>
        </p:nvSpPr>
        <p:spPr/>
        <p:txBody>
          <a:bodyPr/>
          <a:lstStyle/>
          <a:p>
            <a:r>
              <a:rPr lang="en-US" dirty="0" smtClean="0"/>
              <a:t>Contraindications</a:t>
            </a:r>
            <a:endParaRPr lang="en-US" dirty="0"/>
          </a:p>
        </p:txBody>
      </p:sp>
      <p:sp>
        <p:nvSpPr>
          <p:cNvPr id="6" name="Content Placeholder 5"/>
          <p:cNvSpPr>
            <a:spLocks noGrp="1"/>
          </p:cNvSpPr>
          <p:nvPr>
            <p:ph sz="half" idx="2"/>
          </p:nvPr>
        </p:nvSpPr>
        <p:spPr/>
        <p:txBody>
          <a:bodyPr>
            <a:normAutofit/>
          </a:bodyPr>
          <a:lstStyle/>
          <a:p>
            <a:r>
              <a:rPr lang="en-US" dirty="0" smtClean="0"/>
              <a:t>Bowel Incontinence</a:t>
            </a:r>
          </a:p>
          <a:p>
            <a:r>
              <a:rPr lang="en-US" dirty="0" smtClean="0"/>
              <a:t>Open Wound/Colostomy, Tracheotomy, G-Tube</a:t>
            </a:r>
          </a:p>
          <a:p>
            <a:r>
              <a:rPr lang="en-US" dirty="0" smtClean="0"/>
              <a:t>Uncontrolled Hyper/hypotension</a:t>
            </a:r>
          </a:p>
          <a:p>
            <a:r>
              <a:rPr lang="en-US" dirty="0" smtClean="0"/>
              <a:t>Autonomic </a:t>
            </a:r>
            <a:r>
              <a:rPr lang="en-US" dirty="0" err="1" smtClean="0"/>
              <a:t>Dysreflexia</a:t>
            </a:r>
            <a:endParaRPr lang="en-US" dirty="0" smtClean="0"/>
          </a:p>
          <a:p>
            <a:r>
              <a:rPr lang="en-US" dirty="0" smtClean="0"/>
              <a:t>Uncontrolled Seizures</a:t>
            </a:r>
          </a:p>
          <a:p>
            <a:endParaRPr lang="en-US" dirty="0"/>
          </a:p>
        </p:txBody>
      </p:sp>
      <p:sp>
        <p:nvSpPr>
          <p:cNvPr id="5" name="Text Placeholder 4"/>
          <p:cNvSpPr>
            <a:spLocks noGrp="1"/>
          </p:cNvSpPr>
          <p:nvPr>
            <p:ph type="body" sz="quarter" idx="3"/>
          </p:nvPr>
        </p:nvSpPr>
        <p:spPr/>
        <p:txBody>
          <a:bodyPr/>
          <a:lstStyle/>
          <a:p>
            <a:r>
              <a:rPr lang="en-US" dirty="0" smtClean="0"/>
              <a:t>Indications</a:t>
            </a:r>
            <a:endParaRPr lang="en-US" dirty="0"/>
          </a:p>
        </p:txBody>
      </p:sp>
      <p:sp>
        <p:nvSpPr>
          <p:cNvPr id="7" name="Content Placeholder 6"/>
          <p:cNvSpPr>
            <a:spLocks noGrp="1"/>
          </p:cNvSpPr>
          <p:nvPr>
            <p:ph sz="quarter" idx="4"/>
          </p:nvPr>
        </p:nvSpPr>
        <p:spPr>
          <a:xfrm>
            <a:off x="4751070" y="2347415"/>
            <a:ext cx="3840480" cy="4025676"/>
          </a:xfrm>
        </p:spPr>
        <p:txBody>
          <a:bodyPr>
            <a:normAutofit fontScale="92500" lnSpcReduction="20000"/>
          </a:bodyPr>
          <a:lstStyle/>
          <a:p>
            <a:r>
              <a:rPr lang="en-US" dirty="0" smtClean="0"/>
              <a:t>Pain and Edema Control</a:t>
            </a:r>
          </a:p>
          <a:p>
            <a:r>
              <a:rPr lang="en-US" dirty="0" smtClean="0"/>
              <a:t>Gait Training/WB Precautions</a:t>
            </a:r>
          </a:p>
          <a:p>
            <a:r>
              <a:rPr lang="en-US" dirty="0" smtClean="0"/>
              <a:t>Strength/Coordination</a:t>
            </a:r>
          </a:p>
          <a:p>
            <a:r>
              <a:rPr lang="en-US" dirty="0" smtClean="0"/>
              <a:t>Balance and Posture Training</a:t>
            </a:r>
          </a:p>
          <a:p>
            <a:r>
              <a:rPr lang="en-US" dirty="0" smtClean="0"/>
              <a:t>Relaxation/ROM</a:t>
            </a:r>
          </a:p>
          <a:p>
            <a:r>
              <a:rPr lang="en-US" dirty="0" smtClean="0"/>
              <a:t>Sensory Integration</a:t>
            </a:r>
          </a:p>
          <a:p>
            <a:r>
              <a:rPr lang="en-US" dirty="0" smtClean="0"/>
              <a:t>Recreation/Participation</a:t>
            </a:r>
          </a:p>
          <a:p>
            <a:r>
              <a:rPr lang="en-US" dirty="0" smtClean="0"/>
              <a:t>Aerobic Capacity</a:t>
            </a:r>
            <a:endParaRPr lang="en-US" dirty="0"/>
          </a:p>
        </p:txBody>
      </p:sp>
    </p:spTree>
    <p:extLst>
      <p:ext uri="{BB962C8B-B14F-4D97-AF65-F5344CB8AC3E}">
        <p14:creationId xmlns:p14="http://schemas.microsoft.com/office/powerpoint/2010/main" val="10390931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Precautions</a:t>
            </a:r>
            <a:endParaRPr lang="en-US" dirty="0"/>
          </a:p>
        </p:txBody>
      </p:sp>
      <p:sp>
        <p:nvSpPr>
          <p:cNvPr id="9" name="Content Placeholder 8"/>
          <p:cNvSpPr>
            <a:spLocks noGrp="1"/>
          </p:cNvSpPr>
          <p:nvPr>
            <p:ph sz="half" idx="1"/>
          </p:nvPr>
        </p:nvSpPr>
        <p:spPr/>
        <p:txBody>
          <a:bodyPr>
            <a:normAutofit fontScale="92500" lnSpcReduction="10000"/>
          </a:bodyPr>
          <a:lstStyle/>
          <a:p>
            <a:r>
              <a:rPr lang="en-US" dirty="0"/>
              <a:t>Significant Cognitive Impairment</a:t>
            </a:r>
          </a:p>
          <a:p>
            <a:r>
              <a:rPr lang="en-US" dirty="0" smtClean="0"/>
              <a:t>Vertigo/nausea</a:t>
            </a:r>
            <a:endParaRPr lang="en-US" dirty="0"/>
          </a:p>
          <a:p>
            <a:r>
              <a:rPr lang="en-US" dirty="0" smtClean="0"/>
              <a:t>Incontinence</a:t>
            </a:r>
            <a:endParaRPr lang="en-US" dirty="0"/>
          </a:p>
          <a:p>
            <a:r>
              <a:rPr lang="en-US" dirty="0" smtClean="0"/>
              <a:t>Ear </a:t>
            </a:r>
            <a:r>
              <a:rPr lang="en-US" dirty="0"/>
              <a:t>infections</a:t>
            </a:r>
          </a:p>
          <a:p>
            <a:r>
              <a:rPr lang="en-US" dirty="0" smtClean="0"/>
              <a:t>Hearing </a:t>
            </a:r>
            <a:r>
              <a:rPr lang="en-US" dirty="0"/>
              <a:t>aides</a:t>
            </a:r>
          </a:p>
          <a:p>
            <a:r>
              <a:rPr lang="en-US" dirty="0" smtClean="0"/>
              <a:t>Contact </a:t>
            </a:r>
            <a:r>
              <a:rPr lang="en-US" dirty="0"/>
              <a:t>lenses</a:t>
            </a:r>
          </a:p>
          <a:p>
            <a:r>
              <a:rPr lang="en-US" dirty="0" smtClean="0"/>
              <a:t>Behavior </a:t>
            </a:r>
            <a:r>
              <a:rPr lang="en-US" dirty="0"/>
              <a:t>problems</a:t>
            </a:r>
          </a:p>
          <a:p>
            <a:r>
              <a:rPr lang="en-US" dirty="0" smtClean="0"/>
              <a:t>Fear </a:t>
            </a:r>
            <a:r>
              <a:rPr lang="en-US" dirty="0"/>
              <a:t>of </a:t>
            </a:r>
            <a:r>
              <a:rPr lang="en-US" dirty="0" smtClean="0"/>
              <a:t>water</a:t>
            </a:r>
          </a:p>
          <a:p>
            <a:r>
              <a:rPr lang="en-US" dirty="0" smtClean="0"/>
              <a:t>Chlorine </a:t>
            </a:r>
            <a:r>
              <a:rPr lang="en-US" dirty="0"/>
              <a:t>sensitivity</a:t>
            </a:r>
          </a:p>
          <a:p>
            <a:pPr marL="0" indent="0">
              <a:buNone/>
            </a:pPr>
            <a:endParaRPr lang="en-US" dirty="0"/>
          </a:p>
          <a:p>
            <a:endParaRPr lang="en-US" dirty="0"/>
          </a:p>
        </p:txBody>
      </p:sp>
      <p:sp>
        <p:nvSpPr>
          <p:cNvPr id="10" name="Content Placeholder 9"/>
          <p:cNvSpPr>
            <a:spLocks noGrp="1"/>
          </p:cNvSpPr>
          <p:nvPr>
            <p:ph sz="half" idx="2"/>
          </p:nvPr>
        </p:nvSpPr>
        <p:spPr/>
        <p:txBody>
          <a:bodyPr>
            <a:normAutofit fontScale="92500" lnSpcReduction="10000"/>
          </a:bodyPr>
          <a:lstStyle/>
          <a:p>
            <a:r>
              <a:rPr lang="en-US" dirty="0"/>
              <a:t>Small open wounds</a:t>
            </a:r>
          </a:p>
          <a:p>
            <a:r>
              <a:rPr lang="en-US" dirty="0" smtClean="0"/>
              <a:t>Abnormal </a:t>
            </a:r>
            <a:r>
              <a:rPr lang="en-US" dirty="0"/>
              <a:t>BP</a:t>
            </a:r>
          </a:p>
          <a:p>
            <a:r>
              <a:rPr lang="en-US" dirty="0" smtClean="0"/>
              <a:t>Angina</a:t>
            </a:r>
            <a:endParaRPr lang="en-US" dirty="0"/>
          </a:p>
          <a:p>
            <a:r>
              <a:rPr lang="en-US" smtClean="0"/>
              <a:t>Uncontrolled Diabetes</a:t>
            </a:r>
            <a:endParaRPr lang="en-US" dirty="0"/>
          </a:p>
          <a:p>
            <a:r>
              <a:rPr lang="en-US" dirty="0" smtClean="0"/>
              <a:t>IV </a:t>
            </a:r>
            <a:r>
              <a:rPr lang="en-US" dirty="0"/>
              <a:t>lines, </a:t>
            </a:r>
            <a:r>
              <a:rPr lang="en-US" dirty="0" err="1" smtClean="0"/>
              <a:t>heplocks</a:t>
            </a:r>
            <a:endParaRPr lang="en-US" dirty="0"/>
          </a:p>
          <a:p>
            <a:r>
              <a:rPr lang="en-US" dirty="0"/>
              <a:t>NG tubes</a:t>
            </a:r>
          </a:p>
          <a:p>
            <a:r>
              <a:rPr lang="en-US" dirty="0" smtClean="0"/>
              <a:t>MS</a:t>
            </a:r>
          </a:p>
          <a:p>
            <a:r>
              <a:rPr lang="en-US" dirty="0"/>
              <a:t>Absence of cough</a:t>
            </a:r>
          </a:p>
          <a:p>
            <a:endParaRPr lang="en-US" dirty="0"/>
          </a:p>
        </p:txBody>
      </p:sp>
    </p:spTree>
    <p:extLst>
      <p:ext uri="{BB962C8B-B14F-4D97-AF65-F5344CB8AC3E}">
        <p14:creationId xmlns:p14="http://schemas.microsoft.com/office/powerpoint/2010/main" val="1736669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089" y="808189"/>
            <a:ext cx="8042276" cy="1336956"/>
          </a:xfrm>
        </p:spPr>
        <p:txBody>
          <a:bodyPr/>
          <a:lstStyle/>
          <a:p>
            <a:r>
              <a:rPr lang="en-US" dirty="0" smtClean="0"/>
              <a:t>In Conclusion…</a:t>
            </a:r>
            <a:endParaRPr lang="en-US" dirty="0"/>
          </a:p>
        </p:txBody>
      </p:sp>
      <p:sp>
        <p:nvSpPr>
          <p:cNvPr id="3" name="Content Placeholder 2"/>
          <p:cNvSpPr>
            <a:spLocks noGrp="1"/>
          </p:cNvSpPr>
          <p:nvPr>
            <p:ph idx="1"/>
          </p:nvPr>
        </p:nvSpPr>
        <p:spPr>
          <a:xfrm>
            <a:off x="641639" y="2509982"/>
            <a:ext cx="8042276" cy="4343400"/>
          </a:xfrm>
        </p:spPr>
        <p:txBody>
          <a:bodyPr>
            <a:normAutofit/>
          </a:bodyPr>
          <a:lstStyle/>
          <a:p>
            <a:pPr marL="0" indent="0">
              <a:buNone/>
            </a:pPr>
            <a:endParaRPr lang="en-US" dirty="0" smtClean="0"/>
          </a:p>
          <a:p>
            <a:r>
              <a:rPr lang="en-US" dirty="0" smtClean="0"/>
              <a:t>The aquatic environment is an incredibly under-utilized setting for physical therapy!</a:t>
            </a:r>
          </a:p>
          <a:p>
            <a:r>
              <a:rPr lang="en-US" dirty="0" smtClean="0"/>
              <a:t>Knowledge about the beneficial qualities of the aquatic environment will help therapists provide optimal care for their patients.</a:t>
            </a:r>
          </a:p>
          <a:p>
            <a:r>
              <a:rPr lang="en-US" dirty="0" smtClean="0"/>
              <a:t>The aquatic environment can be utilized in many capacities for specific patient populations.  </a:t>
            </a:r>
          </a:p>
          <a:p>
            <a:endParaRPr lang="en-US" dirty="0"/>
          </a:p>
          <a:p>
            <a:pPr marL="1835150" lvl="6" indent="0">
              <a:buNone/>
            </a:pPr>
            <a:endParaRPr lang="en-US" dirty="0"/>
          </a:p>
        </p:txBody>
      </p:sp>
      <p:pic>
        <p:nvPicPr>
          <p:cNvPr id="4" name="Picture 3"/>
          <p:cNvPicPr>
            <a:picLocks noChangeAspect="1"/>
          </p:cNvPicPr>
          <p:nvPr/>
        </p:nvPicPr>
        <p:blipFill>
          <a:blip r:embed="rId3"/>
          <a:stretch>
            <a:fillRect/>
          </a:stretch>
        </p:blipFill>
        <p:spPr>
          <a:xfrm>
            <a:off x="5765209" y="447510"/>
            <a:ext cx="2419956" cy="2419956"/>
          </a:xfrm>
          <a:prstGeom prst="rect">
            <a:avLst/>
          </a:prstGeom>
        </p:spPr>
      </p:pic>
    </p:spTree>
    <p:extLst>
      <p:ext uri="{BB962C8B-B14F-4D97-AF65-F5344CB8AC3E}">
        <p14:creationId xmlns:p14="http://schemas.microsoft.com/office/powerpoint/2010/main" val="1414134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Aquatic Therapy Section of the APTA </a:t>
            </a:r>
            <a:r>
              <a:rPr lang="en-US" dirty="0" smtClean="0">
                <a:solidFill>
                  <a:srgbClr val="C00000"/>
                </a:solidFill>
              </a:rPr>
              <a:t>(</a:t>
            </a:r>
            <a:r>
              <a:rPr lang="en-US" dirty="0" smtClean="0">
                <a:solidFill>
                  <a:srgbClr val="C00000"/>
                </a:solidFill>
                <a:hlinkClick r:id="rId3"/>
              </a:rPr>
              <a:t>www.apta.org</a:t>
            </a:r>
            <a:r>
              <a:rPr lang="en-US" dirty="0" smtClean="0">
                <a:solidFill>
                  <a:srgbClr val="C00000"/>
                </a:solidFill>
              </a:rPr>
              <a:t>)</a:t>
            </a:r>
          </a:p>
          <a:p>
            <a:r>
              <a:rPr lang="en-US" dirty="0" smtClean="0"/>
              <a:t>Aquatic Therapy University</a:t>
            </a:r>
          </a:p>
          <a:p>
            <a:pPr lvl="1"/>
            <a:r>
              <a:rPr lang="en-US" dirty="0">
                <a:hlinkClick r:id="rId4"/>
              </a:rPr>
              <a:t>http://</a:t>
            </a:r>
            <a:r>
              <a:rPr lang="en-US" dirty="0" err="1">
                <a:hlinkClick r:id="rId4"/>
              </a:rPr>
              <a:t>www.aquatic</a:t>
            </a:r>
            <a:r>
              <a:rPr lang="en-US" dirty="0">
                <a:hlinkClick r:id="rId4"/>
              </a:rPr>
              <a:t>-therapy-</a:t>
            </a:r>
            <a:r>
              <a:rPr lang="en-US" dirty="0" err="1">
                <a:hlinkClick r:id="rId4"/>
              </a:rPr>
              <a:t>university.com</a:t>
            </a:r>
            <a:r>
              <a:rPr lang="en-US" dirty="0">
                <a:hlinkClick r:id="rId4"/>
              </a:rPr>
              <a:t>/</a:t>
            </a:r>
            <a:endParaRPr lang="en-US" dirty="0" smtClean="0"/>
          </a:p>
          <a:p>
            <a:r>
              <a:rPr lang="en-US" dirty="0" err="1" smtClean="0"/>
              <a:t>ActiveForever.com</a:t>
            </a:r>
            <a:r>
              <a:rPr lang="en-US" dirty="0" smtClean="0"/>
              <a:t> (Aquatic Therapy Equipment)</a:t>
            </a:r>
          </a:p>
          <a:p>
            <a:pPr lvl="1"/>
            <a:r>
              <a:rPr lang="en-US" dirty="0"/>
              <a:t>http://</a:t>
            </a:r>
            <a:r>
              <a:rPr lang="en-US" dirty="0" err="1"/>
              <a:t>www.activeforever.com</a:t>
            </a:r>
            <a:r>
              <a:rPr lang="en-US" dirty="0"/>
              <a:t>/c-16-aquatic-fitness.aspx</a:t>
            </a:r>
            <a:endParaRPr lang="en-US" dirty="0" smtClean="0"/>
          </a:p>
          <a:p>
            <a:r>
              <a:rPr lang="en-US" dirty="0" err="1" smtClean="0"/>
              <a:t>Isokinetics</a:t>
            </a:r>
            <a:r>
              <a:rPr lang="en-US" dirty="0" smtClean="0"/>
              <a:t>, Inc.  (Aquatic therapy Equipment)</a:t>
            </a:r>
          </a:p>
          <a:p>
            <a:pPr lvl="1"/>
            <a:r>
              <a:rPr lang="en-US" dirty="0"/>
              <a:t>http://</a:t>
            </a:r>
            <a:r>
              <a:rPr lang="en-US" dirty="0" err="1"/>
              <a:t>www.isokineticsinc.com</a:t>
            </a:r>
            <a:r>
              <a:rPr lang="en-US" dirty="0"/>
              <a:t>/category/Aquatics</a:t>
            </a:r>
            <a:endParaRPr lang="en-US" dirty="0" smtClean="0"/>
          </a:p>
          <a:p>
            <a:pPr marL="349250" lvl="1" indent="0">
              <a:buNone/>
            </a:pPr>
            <a:endParaRPr lang="en-US" dirty="0"/>
          </a:p>
        </p:txBody>
      </p:sp>
    </p:spTree>
    <p:extLst>
      <p:ext uri="{BB962C8B-B14F-4D97-AF65-F5344CB8AC3E}">
        <p14:creationId xmlns:p14="http://schemas.microsoft.com/office/powerpoint/2010/main" val="2607762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marL="0" lvl="0" indent="0">
              <a:buNone/>
            </a:pPr>
            <a:r>
              <a:rPr lang="en-US" dirty="0" smtClean="0"/>
              <a:t>1) Tracy </a:t>
            </a:r>
            <a:r>
              <a:rPr lang="en-US" dirty="0"/>
              <a:t>A </a:t>
            </a:r>
            <a:r>
              <a:rPr lang="en-US" dirty="0" err="1"/>
              <a:t>Dierks</a:t>
            </a:r>
            <a:r>
              <a:rPr lang="en-US" dirty="0"/>
              <a:t>, Kurt T </a:t>
            </a:r>
            <a:r>
              <a:rPr lang="en-US" dirty="0" err="1"/>
              <a:t>Manal</a:t>
            </a:r>
            <a:r>
              <a:rPr lang="en-US" dirty="0"/>
              <a:t>, Joseph Hamill, and Irene Davis.  Lower Extremity Kinematics in Runners with </a:t>
            </a:r>
            <a:r>
              <a:rPr lang="en-US" dirty="0" err="1"/>
              <a:t>Patellofemoral</a:t>
            </a:r>
            <a:r>
              <a:rPr lang="en-US" dirty="0"/>
              <a:t> Pain during a Prolonged Run.  </a:t>
            </a:r>
            <a:r>
              <a:rPr lang="en-US" i="1" dirty="0"/>
              <a:t>Medicine and Science in Sports and Exercise,</a:t>
            </a:r>
            <a:r>
              <a:rPr lang="en-US" dirty="0"/>
              <a:t> 2011 Vol. 43, No. 4 Pg. 693-70</a:t>
            </a:r>
          </a:p>
          <a:p>
            <a:pPr marL="0" lvl="0" indent="0">
              <a:buNone/>
            </a:pPr>
            <a:r>
              <a:rPr lang="en-US" dirty="0" smtClean="0"/>
              <a:t>2) Sue </a:t>
            </a:r>
            <a:r>
              <a:rPr lang="en-US" dirty="0" err="1"/>
              <a:t>Falsone</a:t>
            </a:r>
            <a:r>
              <a:rPr lang="en-US" dirty="0"/>
              <a:t> PT, MS, SCS, ATC, CSCS, COMT, Integrated Performance Training Using the Water for the Overhead Athlete</a:t>
            </a:r>
            <a:r>
              <a:rPr lang="en-US" i="1" dirty="0"/>
              <a:t>, Combined Sections Meeting 2012: Chicago</a:t>
            </a:r>
            <a:r>
              <a:rPr lang="en-US" dirty="0"/>
              <a:t>, Feb 8-11, 2012</a:t>
            </a:r>
          </a:p>
          <a:p>
            <a:pPr marL="0" lvl="0" indent="0">
              <a:buNone/>
            </a:pPr>
            <a:r>
              <a:rPr lang="en-US" dirty="0" smtClean="0"/>
              <a:t>3) Kathryn </a:t>
            </a:r>
            <a:r>
              <a:rPr lang="en-US" dirty="0"/>
              <a:t>H Pegg, For female runners between the ages of eighteen and thirty with </a:t>
            </a:r>
            <a:r>
              <a:rPr lang="en-US" dirty="0" err="1"/>
              <a:t>patellofemoral</a:t>
            </a:r>
            <a:r>
              <a:rPr lang="en-US" dirty="0"/>
              <a:t> pain who are attempting to make a return to sports, does a combined program of running in water and running on dry land decrease the prevalence of re-injury more so than a program of solely running on land?  Fall, 2011, EBP</a:t>
            </a:r>
          </a:p>
          <a:p>
            <a:pPr marL="0" lvl="0" indent="0">
              <a:buNone/>
            </a:pPr>
            <a:r>
              <a:rPr lang="en-US" dirty="0" smtClean="0"/>
              <a:t>4) Lori </a:t>
            </a:r>
            <a:r>
              <a:rPr lang="en-US" dirty="0" err="1"/>
              <a:t>Thein</a:t>
            </a:r>
            <a:r>
              <a:rPr lang="en-US" dirty="0"/>
              <a:t> Brody and Paula </a:t>
            </a:r>
            <a:r>
              <a:rPr lang="en-US" dirty="0" err="1"/>
              <a:t>Richley</a:t>
            </a:r>
            <a:r>
              <a:rPr lang="en-US" dirty="0"/>
              <a:t> </a:t>
            </a:r>
            <a:r>
              <a:rPr lang="en-US" dirty="0" err="1"/>
              <a:t>Geigle</a:t>
            </a:r>
            <a:r>
              <a:rPr lang="en-US" dirty="0"/>
              <a:t>, Aquatic Exercise for Rehabilitation and Training, Copyright 2009 by Lori </a:t>
            </a:r>
            <a:r>
              <a:rPr lang="en-US" dirty="0" err="1"/>
              <a:t>Thein</a:t>
            </a:r>
            <a:r>
              <a:rPr lang="en-US" dirty="0"/>
              <a:t> Brody and Paula </a:t>
            </a:r>
            <a:r>
              <a:rPr lang="en-US" dirty="0" err="1"/>
              <a:t>Richley</a:t>
            </a:r>
            <a:r>
              <a:rPr lang="en-US" dirty="0"/>
              <a:t> </a:t>
            </a:r>
            <a:r>
              <a:rPr lang="en-US" dirty="0" err="1"/>
              <a:t>Geigle</a:t>
            </a:r>
            <a:endParaRPr lang="en-US" dirty="0"/>
          </a:p>
          <a:p>
            <a:pPr marL="0" lvl="0" indent="0">
              <a:buNone/>
            </a:pPr>
            <a:r>
              <a:rPr lang="en-US" dirty="0" smtClean="0"/>
              <a:t>5) Beth </a:t>
            </a:r>
            <a:r>
              <a:rPr lang="en-US" dirty="0"/>
              <a:t>Ennis, PT, </a:t>
            </a:r>
            <a:r>
              <a:rPr lang="en-US" dirty="0" err="1"/>
              <a:t>EdD</a:t>
            </a:r>
            <a:r>
              <a:rPr lang="en-US" dirty="0"/>
              <a:t>, PCS, ATP, Using Aquatic Therapy to Treat Children with Autism Spectrum Disorders, CSM Chicago, 2012</a:t>
            </a:r>
          </a:p>
          <a:p>
            <a:pPr marL="0" lvl="0" indent="0">
              <a:buNone/>
            </a:pPr>
            <a:r>
              <a:rPr lang="en-US" dirty="0" smtClean="0"/>
              <a:t>6) </a:t>
            </a:r>
            <a:r>
              <a:rPr lang="en-US" dirty="0"/>
              <a:t>By Andrea Bates, Norm </a:t>
            </a:r>
            <a:r>
              <a:rPr lang="en-US" dirty="0" smtClean="0"/>
              <a:t>Hanson, Aquatic Exercise Therapy, Copyright 1996 By Saunders</a:t>
            </a:r>
            <a:endParaRPr lang="en-US" dirty="0"/>
          </a:p>
          <a:p>
            <a:pPr marL="0" lvl="0" indent="0">
              <a:buNone/>
            </a:pPr>
            <a:r>
              <a:rPr lang="en-US" dirty="0" smtClean="0"/>
              <a:t>7) H</a:t>
            </a:r>
            <a:r>
              <a:rPr lang="en-US" dirty="0"/>
              <a:t>. </a:t>
            </a:r>
            <a:r>
              <a:rPr lang="en-US" dirty="0" err="1"/>
              <a:t>Lollgen</a:t>
            </a:r>
            <a:r>
              <a:rPr lang="en-US" dirty="0"/>
              <a:t>, G V </a:t>
            </a:r>
            <a:r>
              <a:rPr lang="en-US" dirty="0" err="1"/>
              <a:t>Nieding</a:t>
            </a:r>
            <a:r>
              <a:rPr lang="en-US" dirty="0"/>
              <a:t>, R </a:t>
            </a:r>
            <a:r>
              <a:rPr lang="en-US" dirty="0" err="1"/>
              <a:t>Horres</a:t>
            </a:r>
            <a:r>
              <a:rPr lang="en-US" dirty="0"/>
              <a:t>, Respiratory and Hemodynamic Adjustment During Head Out Water Immersion, </a:t>
            </a:r>
            <a:r>
              <a:rPr lang="en-US" i="1" dirty="0" err="1"/>
              <a:t>Int</a:t>
            </a:r>
            <a:r>
              <a:rPr lang="en-US" i="1" dirty="0"/>
              <a:t> J Sports Med </a:t>
            </a:r>
            <a:r>
              <a:rPr lang="en-US" dirty="0"/>
              <a:t>1980; 01(1): 25-29</a:t>
            </a:r>
          </a:p>
          <a:p>
            <a:pPr marL="0" lvl="0" indent="0">
              <a:buNone/>
            </a:pPr>
            <a:r>
              <a:rPr lang="en-US" dirty="0" smtClean="0"/>
              <a:t>8) </a:t>
            </a:r>
            <a:r>
              <a:rPr lang="en-US" dirty="0" err="1" smtClean="0"/>
              <a:t>Kesiktas</a:t>
            </a:r>
            <a:r>
              <a:rPr lang="en-US" dirty="0"/>
              <a:t>,</a:t>
            </a:r>
            <a:r>
              <a:rPr lang="en-US" dirty="0" smtClean="0"/>
              <a:t> </a:t>
            </a:r>
            <a:r>
              <a:rPr lang="en-US" dirty="0"/>
              <a:t>The Use of Hydrotherapy for the Management of Spasticity</a:t>
            </a:r>
            <a:r>
              <a:rPr lang="en-US" i="1" dirty="0"/>
              <a:t>, </a:t>
            </a:r>
            <a:r>
              <a:rPr lang="en-US" i="1" dirty="0" err="1"/>
              <a:t>Neurorehabil</a:t>
            </a:r>
            <a:r>
              <a:rPr lang="en-US" i="1" dirty="0"/>
              <a:t> Neural </a:t>
            </a:r>
            <a:r>
              <a:rPr lang="en-US" i="1" dirty="0" smtClean="0"/>
              <a:t>Repair, </a:t>
            </a:r>
            <a:r>
              <a:rPr lang="en-US" dirty="0" smtClean="0"/>
              <a:t>2004 </a:t>
            </a:r>
            <a:r>
              <a:rPr lang="en-US" dirty="0"/>
              <a:t>vol. 18 no. 4 </a:t>
            </a:r>
            <a:r>
              <a:rPr lang="en-US" dirty="0" smtClean="0"/>
              <a:t>ph. 268</a:t>
            </a:r>
            <a:r>
              <a:rPr lang="en-US" dirty="0"/>
              <a:t>-</a:t>
            </a:r>
            <a:r>
              <a:rPr lang="en-US" dirty="0" smtClean="0"/>
              <a:t>273</a:t>
            </a:r>
          </a:p>
          <a:p>
            <a:pPr marL="0" lvl="0" indent="0">
              <a:buNone/>
            </a:pPr>
            <a:r>
              <a:rPr lang="en-US" dirty="0" smtClean="0"/>
              <a:t>9) Knott </a:t>
            </a:r>
            <a:r>
              <a:rPr lang="en-US" dirty="0"/>
              <a:t>and Voss, Proprioceptive Neuromuscular Facilitation:  Patterns and Techniques, Copyright 1968 by </a:t>
            </a:r>
            <a:r>
              <a:rPr lang="en-US" dirty="0" err="1"/>
              <a:t>Hoeber</a:t>
            </a:r>
            <a:r>
              <a:rPr lang="en-US" dirty="0"/>
              <a:t> Medical Edition, Harper and Row, NY</a:t>
            </a:r>
          </a:p>
          <a:p>
            <a:pPr marL="0" lvl="0" indent="0">
              <a:buNone/>
            </a:pPr>
            <a:r>
              <a:rPr lang="en-US" dirty="0" smtClean="0"/>
              <a:t>10) Susan </a:t>
            </a:r>
            <a:r>
              <a:rPr lang="en-US" dirty="0"/>
              <a:t>B. O’Sullivan, National Physical Therapy Examination Review &amp; Study Guide 2012 Edition</a:t>
            </a:r>
          </a:p>
          <a:p>
            <a:pPr marL="0" indent="0">
              <a:buNone/>
            </a:pPr>
            <a:endParaRPr lang="en-US" i="1" dirty="0"/>
          </a:p>
        </p:txBody>
      </p:sp>
    </p:spTree>
    <p:extLst>
      <p:ext uri="{BB962C8B-B14F-4D97-AF65-F5344CB8AC3E}">
        <p14:creationId xmlns:p14="http://schemas.microsoft.com/office/powerpoint/2010/main" val="3455529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marL="0" lvl="0" indent="0">
              <a:buNone/>
            </a:pPr>
            <a:r>
              <a:rPr lang="en-US" dirty="0" smtClean="0"/>
              <a:t>11)  </a:t>
            </a:r>
            <a:r>
              <a:rPr lang="en-US" dirty="0" err="1"/>
              <a:t>Dr</a:t>
            </a:r>
            <a:r>
              <a:rPr lang="en-US" dirty="0"/>
              <a:t> Jack H. </a:t>
            </a:r>
            <a:r>
              <a:rPr lang="en-US" dirty="0" err="1"/>
              <a:t>Petajan</a:t>
            </a:r>
            <a:r>
              <a:rPr lang="en-US" dirty="0"/>
              <a:t> MD, </a:t>
            </a:r>
            <a:r>
              <a:rPr lang="en-US" dirty="0" smtClean="0"/>
              <a:t>Ph</a:t>
            </a:r>
            <a:r>
              <a:rPr lang="en-US" dirty="0"/>
              <a:t>D</a:t>
            </a:r>
            <a:r>
              <a:rPr lang="en-US" dirty="0" smtClean="0"/>
              <a:t> </a:t>
            </a:r>
            <a:r>
              <a:rPr lang="en-US" dirty="0" err="1" smtClean="0"/>
              <a:t>E,duard</a:t>
            </a:r>
            <a:r>
              <a:rPr lang="en-US" dirty="0" smtClean="0"/>
              <a:t> </a:t>
            </a:r>
            <a:r>
              <a:rPr lang="en-US" dirty="0" err="1"/>
              <a:t>Gappmaier</a:t>
            </a:r>
            <a:r>
              <a:rPr lang="en-US" dirty="0"/>
              <a:t> </a:t>
            </a:r>
            <a:r>
              <a:rPr lang="en-US" dirty="0" smtClean="0"/>
              <a:t>PhD</a:t>
            </a:r>
            <a:r>
              <a:rPr lang="en-US" baseline="30000" dirty="0"/>
              <a:t>,</a:t>
            </a:r>
            <a:r>
              <a:rPr lang="en-US" dirty="0" smtClean="0"/>
              <a:t>, </a:t>
            </a:r>
            <a:r>
              <a:rPr lang="en-US" dirty="0"/>
              <a:t>Andrea T. White </a:t>
            </a:r>
            <a:r>
              <a:rPr lang="en-US" dirty="0" smtClean="0"/>
              <a:t>PhD, </a:t>
            </a:r>
            <a:r>
              <a:rPr lang="en-US" dirty="0"/>
              <a:t>Mark K. Spencer </a:t>
            </a:r>
            <a:r>
              <a:rPr lang="en-US" dirty="0" smtClean="0"/>
              <a:t>PhD, </a:t>
            </a:r>
            <a:r>
              <a:rPr lang="en-US" dirty="0" err="1"/>
              <a:t>Lizbeth</a:t>
            </a:r>
            <a:r>
              <a:rPr lang="en-US" dirty="0"/>
              <a:t> Mino </a:t>
            </a:r>
            <a:r>
              <a:rPr lang="en-US" dirty="0" smtClean="0"/>
              <a:t>MS, </a:t>
            </a:r>
            <a:r>
              <a:rPr lang="en-US" dirty="0"/>
              <a:t>Richard W. Hicks </a:t>
            </a:r>
            <a:r>
              <a:rPr lang="en-US" dirty="0" smtClean="0"/>
              <a:t>PhD</a:t>
            </a:r>
            <a:r>
              <a:rPr lang="en-US" baseline="30000" dirty="0" smtClean="0"/>
              <a:t>, </a:t>
            </a:r>
            <a:r>
              <a:rPr lang="en-US" dirty="0"/>
              <a:t>Impact of aerobic training on fitness and quality of life in multiple sclerosis, </a:t>
            </a:r>
            <a:r>
              <a:rPr lang="en-US" i="1" dirty="0"/>
              <a:t>Annals of Neurology</a:t>
            </a:r>
            <a:r>
              <a:rPr lang="en-US" i="1" dirty="0" smtClean="0"/>
              <a:t>, </a:t>
            </a:r>
            <a:r>
              <a:rPr lang="en-US" dirty="0" smtClean="0"/>
              <a:t>1996,</a:t>
            </a:r>
            <a:r>
              <a:rPr lang="en-US" i="1" dirty="0" smtClean="0"/>
              <a:t> Vol. 39 No. 4, </a:t>
            </a:r>
            <a:r>
              <a:rPr lang="en-US" dirty="0" smtClean="0"/>
              <a:t>pages </a:t>
            </a:r>
            <a:r>
              <a:rPr lang="en-US" dirty="0"/>
              <a:t>432–441, </a:t>
            </a:r>
            <a:r>
              <a:rPr lang="en-US" dirty="0" smtClean="0"/>
              <a:t>1996</a:t>
            </a:r>
          </a:p>
          <a:p>
            <a:pPr marL="0" lvl="0" indent="0">
              <a:buNone/>
            </a:pPr>
            <a:r>
              <a:rPr lang="en-US" dirty="0" smtClean="0"/>
              <a:t>12)  LJ White, SC McCoy,, V </a:t>
            </a:r>
            <a:r>
              <a:rPr lang="en-US" dirty="0" err="1" smtClean="0"/>
              <a:t>Castellano</a:t>
            </a:r>
            <a:r>
              <a:rPr lang="en-US" dirty="0" smtClean="0"/>
              <a:t>, G Gutierrez1, JE Stevens, GA Walter, and K </a:t>
            </a:r>
            <a:r>
              <a:rPr lang="en-US" dirty="0" err="1" smtClean="0"/>
              <a:t>Vandenborne</a:t>
            </a:r>
            <a:r>
              <a:rPr lang="en-US" dirty="0" smtClean="0"/>
              <a:t>, Resistance Training Improves Strength and functional Capacity in Persons with Multiple Sclerosis, </a:t>
            </a:r>
            <a:r>
              <a:rPr lang="en-US" i="1" dirty="0" smtClean="0"/>
              <a:t>Multiple Sclerosis</a:t>
            </a:r>
            <a:r>
              <a:rPr lang="en-US" dirty="0" smtClean="0"/>
              <a:t>, 2004;10;668</a:t>
            </a:r>
          </a:p>
          <a:p>
            <a:pPr marL="0" lvl="0" indent="0">
              <a:buNone/>
            </a:pPr>
            <a:r>
              <a:rPr lang="en-US" dirty="0" smtClean="0"/>
              <a:t>13)  </a:t>
            </a:r>
            <a:r>
              <a:rPr lang="en-US" dirty="0"/>
              <a:t>U </a:t>
            </a:r>
            <a:r>
              <a:rPr lang="en-US" dirty="0" err="1"/>
              <a:t>Dalgas</a:t>
            </a:r>
            <a:r>
              <a:rPr lang="en-US" dirty="0"/>
              <a:t>, E </a:t>
            </a:r>
            <a:r>
              <a:rPr lang="en-US" dirty="0" err="1"/>
              <a:t>Stenager</a:t>
            </a:r>
            <a:r>
              <a:rPr lang="en-US" dirty="0"/>
              <a:t>, and T </a:t>
            </a:r>
            <a:r>
              <a:rPr lang="en-US" dirty="0" err="1"/>
              <a:t>Ingermann</a:t>
            </a:r>
            <a:r>
              <a:rPr lang="en-US" dirty="0"/>
              <a:t>-Hansen, Review: Multiple sclerosis  and physical exercise: recommendations for the application of resistance-, endurance- and combined training</a:t>
            </a:r>
            <a:r>
              <a:rPr lang="en-US" i="1" dirty="0"/>
              <a:t>,  </a:t>
            </a:r>
            <a:r>
              <a:rPr lang="en-US" i="1" dirty="0" err="1"/>
              <a:t>Mult</a:t>
            </a:r>
            <a:r>
              <a:rPr lang="en-US" i="1" dirty="0"/>
              <a:t> </a:t>
            </a:r>
            <a:r>
              <a:rPr lang="en-US" i="1" dirty="0" err="1" smtClean="0"/>
              <a:t>Scler</a:t>
            </a:r>
            <a:r>
              <a:rPr lang="en-US" i="1" dirty="0" smtClean="0"/>
              <a:t>, </a:t>
            </a:r>
            <a:r>
              <a:rPr lang="en-US" dirty="0" smtClean="0"/>
              <a:t>2008 </a:t>
            </a:r>
            <a:r>
              <a:rPr lang="en-US" dirty="0"/>
              <a:t>vol. 14 no. 1 35-53</a:t>
            </a:r>
          </a:p>
          <a:p>
            <a:pPr marL="0" lvl="0" indent="0">
              <a:buNone/>
            </a:pPr>
            <a:r>
              <a:rPr lang="en-US" dirty="0" smtClean="0"/>
              <a:t>14)  </a:t>
            </a:r>
            <a:r>
              <a:rPr lang="en-US" dirty="0" err="1"/>
              <a:t>Roehrs</a:t>
            </a:r>
            <a:r>
              <a:rPr lang="en-US" dirty="0"/>
              <a:t>, Tammy G. MA, PT, </a:t>
            </a:r>
            <a:r>
              <a:rPr lang="en-US" dirty="0" smtClean="0"/>
              <a:t>NCS; </a:t>
            </a:r>
            <a:r>
              <a:rPr lang="en-US" dirty="0"/>
              <a:t>Karst, Gregory M. PhD, </a:t>
            </a:r>
            <a:r>
              <a:rPr lang="en-US" dirty="0" smtClean="0"/>
              <a:t>PT</a:t>
            </a:r>
            <a:r>
              <a:rPr lang="en-US" baseline="30000" dirty="0" smtClean="0"/>
              <a:t> </a:t>
            </a:r>
            <a:r>
              <a:rPr lang="en-US" dirty="0"/>
              <a:t>Effects of an Aquatics Exercise Program on Quality of Life Measures for Individuals with Progressive Multiple Sclerosis</a:t>
            </a:r>
            <a:r>
              <a:rPr lang="en-US" i="1" dirty="0"/>
              <a:t>,  Journal of Neurologic Physical </a:t>
            </a:r>
            <a:r>
              <a:rPr lang="en-US" i="1" dirty="0" smtClean="0"/>
              <a:t>Therapy, 2004, </a:t>
            </a:r>
            <a:r>
              <a:rPr lang="en-US" dirty="0"/>
              <a:t>Issue: Volume 28(2)</a:t>
            </a:r>
            <a:r>
              <a:rPr lang="en-US" dirty="0" smtClean="0"/>
              <a:t>,</a:t>
            </a:r>
            <a:r>
              <a:rPr lang="en-US" dirty="0"/>
              <a:t> p 63–71</a:t>
            </a:r>
          </a:p>
          <a:p>
            <a:pPr marL="0" lvl="0" indent="0">
              <a:buNone/>
            </a:pPr>
            <a:r>
              <a:rPr lang="en-US" dirty="0" smtClean="0"/>
              <a:t>15) Yasser </a:t>
            </a:r>
            <a:r>
              <a:rPr lang="en-US" dirty="0" err="1"/>
              <a:t>Salema</a:t>
            </a:r>
            <a:r>
              <a:rPr lang="en-US" dirty="0"/>
              <a:t> and Ellen Godwin, Aquatic Therapy for Individuals with Neurological Disorders, PPT, Combined Sections Meeting 2012 Chicago Illinois Feb. 8-11, 2012</a:t>
            </a:r>
          </a:p>
          <a:p>
            <a:pPr marL="0" lvl="0" indent="0">
              <a:buNone/>
            </a:pPr>
            <a:r>
              <a:rPr lang="en-US" dirty="0" smtClean="0"/>
              <a:t>16) Establishing </a:t>
            </a:r>
            <a:r>
              <a:rPr lang="en-US" dirty="0"/>
              <a:t>an Acceptance and Discharge Criteria for Aquatic Therapy, May 23, 2011. </a:t>
            </a:r>
            <a:r>
              <a:rPr lang="en-US" dirty="0">
                <a:hlinkClick r:id="rId2"/>
              </a:rPr>
              <a:t>http://www.aquatictherapist.com/index/2011/05/establishing-an-acceptance-and-discharge-criteria-for-aquatic-therapy.html</a:t>
            </a:r>
            <a:r>
              <a:rPr lang="en-US" dirty="0"/>
              <a:t>, Excerpt From “How to Successfully Launch an Aquatic Therapy Practice” Accessed March 2, 2012</a:t>
            </a:r>
          </a:p>
          <a:p>
            <a:pPr marL="0" lvl="0" indent="0">
              <a:buNone/>
            </a:pPr>
            <a:r>
              <a:rPr lang="en-US" dirty="0" smtClean="0"/>
              <a:t>17) How </a:t>
            </a:r>
            <a:r>
              <a:rPr lang="en-US" dirty="0"/>
              <a:t>frequently is aquatic therapy billed to Medicare Part B? Answers to statistical questions about aquatic therapy use, November 07, 2009 </a:t>
            </a:r>
            <a:r>
              <a:rPr lang="en-US" dirty="0">
                <a:hlinkClick r:id="rId3"/>
              </a:rPr>
              <a:t>http://www.aquatictherapist.com/index/2009/11/how-frequently-is-aquatic-therapy-billed-to-medicare-part-b-answers-to-statistical-questions-about-a.html</a:t>
            </a:r>
            <a:r>
              <a:rPr lang="en-US" dirty="0"/>
              <a:t>, Accessed March 2, 2012 </a:t>
            </a:r>
          </a:p>
          <a:p>
            <a:pPr marL="0" lvl="0" indent="0">
              <a:buNone/>
            </a:pPr>
            <a:r>
              <a:rPr lang="en-US" dirty="0" smtClean="0"/>
              <a:t>18) Aquatics </a:t>
            </a:r>
            <a:r>
              <a:rPr lang="en-US" dirty="0"/>
              <a:t>Physical Therapy Section, American Physical Therapy Association, Copyright 2012 by the Aquatic Physical Therapy Section.  </a:t>
            </a:r>
            <a:r>
              <a:rPr lang="en-US" dirty="0">
                <a:hlinkClick r:id="rId4"/>
              </a:rPr>
              <a:t>http://www.aquaticpt.org/about-aquatic-physical-therapy.cfm</a:t>
            </a:r>
            <a:r>
              <a:rPr lang="en-US" dirty="0"/>
              <a:t>, Accessed March 2, 2012  </a:t>
            </a:r>
          </a:p>
          <a:p>
            <a:pPr marL="0" lvl="0" indent="0">
              <a:buNone/>
            </a:pPr>
            <a:r>
              <a:rPr lang="en-US" dirty="0" smtClean="0"/>
              <a:t>19)  </a:t>
            </a:r>
            <a:r>
              <a:rPr lang="en-US" dirty="0" err="1"/>
              <a:t>Goerge</a:t>
            </a:r>
            <a:r>
              <a:rPr lang="en-US" dirty="0"/>
              <a:t> Davis, Robert </a:t>
            </a:r>
            <a:r>
              <a:rPr lang="en-US" dirty="0" err="1"/>
              <a:t>Manske</a:t>
            </a:r>
            <a:r>
              <a:rPr lang="en-US" dirty="0"/>
              <a:t>, Todd </a:t>
            </a:r>
            <a:r>
              <a:rPr lang="en-US" dirty="0" err="1"/>
              <a:t>Ellenbecker</a:t>
            </a:r>
            <a:r>
              <a:rPr lang="en-US" dirty="0"/>
              <a:t>, and Kevin </a:t>
            </a:r>
            <a:r>
              <a:rPr lang="en-US" dirty="0" err="1"/>
              <a:t>Wilk</a:t>
            </a:r>
            <a:r>
              <a:rPr lang="en-US" dirty="0"/>
              <a:t>, </a:t>
            </a:r>
            <a:r>
              <a:rPr lang="en-US" dirty="0" err="1"/>
              <a:t>Glenohumeral</a:t>
            </a:r>
            <a:r>
              <a:rPr lang="en-US" dirty="0"/>
              <a:t> Internal Rotation Deficit (GIRD): The Thrower's Demise, CSM Chicago, 2012</a:t>
            </a:r>
          </a:p>
          <a:p>
            <a:endParaRPr lang="en-US" dirty="0"/>
          </a:p>
        </p:txBody>
      </p:sp>
    </p:spTree>
    <p:extLst>
      <p:ext uri="{BB962C8B-B14F-4D97-AF65-F5344CB8AC3E}">
        <p14:creationId xmlns:p14="http://schemas.microsoft.com/office/powerpoint/2010/main" val="357696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a:t>
            </a:r>
            <a:r>
              <a:rPr lang="en-US" dirty="0" err="1" smtClean="0"/>
              <a:t>Ragaz</a:t>
            </a:r>
            <a:r>
              <a:rPr lang="en-US" dirty="0" smtClean="0"/>
              <a:t> Ring Method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Proprioceptive Neuromuscular Facilitation (PNF) techniques can be incorporated into the Bad </a:t>
            </a:r>
            <a:r>
              <a:rPr lang="en-US" dirty="0" err="1" smtClean="0"/>
              <a:t>Ragaz</a:t>
            </a:r>
            <a:r>
              <a:rPr lang="en-US" dirty="0" smtClean="0"/>
              <a:t> method.</a:t>
            </a:r>
            <a:r>
              <a:rPr lang="en-US" baseline="30000" dirty="0" smtClean="0"/>
              <a:t>4</a:t>
            </a:r>
            <a:endParaRPr lang="en-US" dirty="0" smtClean="0"/>
          </a:p>
          <a:p>
            <a:r>
              <a:rPr lang="en-US" dirty="0" smtClean="0"/>
              <a:t>The “ring” component of Bad </a:t>
            </a:r>
            <a:r>
              <a:rPr lang="en-US" dirty="0" err="1" smtClean="0"/>
              <a:t>Ragaz</a:t>
            </a:r>
            <a:r>
              <a:rPr lang="en-US" dirty="0" smtClean="0"/>
              <a:t> refers to the use of floatation devices to help stabilize the body in the water.  Floatation devices are placed around the patient’s neck and hips (at approximately S2) and sometimes around the patient’s, ankles depending upon the exercise.</a:t>
            </a:r>
            <a:r>
              <a:rPr lang="en-US" baseline="30000" dirty="0" smtClean="0"/>
              <a:t>4</a:t>
            </a:r>
            <a:r>
              <a:rPr lang="en-US" dirty="0" smtClean="0"/>
              <a:t> </a:t>
            </a:r>
          </a:p>
          <a:p>
            <a:r>
              <a:rPr lang="en-US" dirty="0" smtClean="0"/>
              <a:t>Exercise progression can be achieved through increasing ROM, moving handholds from more proximal to more distal, increasing the speed of motion, lengthening the body’s lever arm, using equipment to increase drag, and by using less air in floatation devices.</a:t>
            </a:r>
            <a:r>
              <a:rPr lang="en-US" baseline="30000" dirty="0" smtClean="0"/>
              <a:t>4</a:t>
            </a:r>
            <a:r>
              <a:rPr lang="en-US" dirty="0" smtClean="0"/>
              <a:t>  </a:t>
            </a:r>
            <a:endParaRPr lang="en-US" dirty="0"/>
          </a:p>
        </p:txBody>
      </p:sp>
    </p:spTree>
    <p:extLst>
      <p:ext uri="{BB962C8B-B14F-4D97-AF65-F5344CB8AC3E}">
        <p14:creationId xmlns:p14="http://schemas.microsoft.com/office/powerpoint/2010/main" val="15165006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a:t>
            </a:r>
            <a:r>
              <a:rPr lang="en-US" dirty="0" err="1" smtClean="0"/>
              <a:t>Ragaz</a:t>
            </a:r>
            <a:r>
              <a:rPr lang="en-US" dirty="0" smtClean="0"/>
              <a:t> Ring Method</a:t>
            </a:r>
            <a:endParaRPr lang="en-US" dirty="0"/>
          </a:p>
        </p:txBody>
      </p:sp>
      <p:sp>
        <p:nvSpPr>
          <p:cNvPr id="3" name="Content Placeholder 2"/>
          <p:cNvSpPr>
            <a:spLocks noGrp="1"/>
          </p:cNvSpPr>
          <p:nvPr>
            <p:ph idx="1"/>
          </p:nvPr>
        </p:nvSpPr>
        <p:spPr/>
        <p:txBody>
          <a:bodyPr/>
          <a:lstStyle/>
          <a:p>
            <a:r>
              <a:rPr lang="en-US" dirty="0" smtClean="0"/>
              <a:t>This video demonstrates how the Bad </a:t>
            </a:r>
            <a:r>
              <a:rPr lang="en-US" dirty="0" err="1" smtClean="0"/>
              <a:t>Ragaz</a:t>
            </a:r>
            <a:r>
              <a:rPr lang="en-US" dirty="0" smtClean="0"/>
              <a:t> Ring Method can be used in conjunction with PNF patterns of the UE’s in order to promote neuromuscular facilitation of agonist and antagonists in non-synergistic patterns.  From the point of view of the therapist, this method may take a lot of strain off of the therapist’s body as compared to repetitive PNF on land.  </a:t>
            </a:r>
          </a:p>
          <a:p>
            <a:pPr lvl="1"/>
            <a:r>
              <a:rPr lang="en-US" dirty="0" smtClean="0">
                <a:hlinkClick r:id="rId2"/>
              </a:rPr>
              <a:t>http://www.youtube.com/watch?v=DXPDXvKSH5o</a:t>
            </a:r>
            <a:endParaRPr lang="en-US" dirty="0"/>
          </a:p>
        </p:txBody>
      </p:sp>
    </p:spTree>
    <p:extLst>
      <p:ext uri="{BB962C8B-B14F-4D97-AF65-F5344CB8AC3E}">
        <p14:creationId xmlns:p14="http://schemas.microsoft.com/office/powerpoint/2010/main" val="1267693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a:t>
            </a:r>
            <a:r>
              <a:rPr lang="en-US" dirty="0" err="1" smtClean="0"/>
              <a:t>Ragaz</a:t>
            </a:r>
            <a:r>
              <a:rPr lang="en-US" dirty="0" smtClean="0"/>
              <a:t> Ring Method</a:t>
            </a:r>
            <a:endParaRPr lang="en-US" dirty="0"/>
          </a:p>
        </p:txBody>
      </p:sp>
      <p:sp>
        <p:nvSpPr>
          <p:cNvPr id="3" name="Content Placeholder 2"/>
          <p:cNvSpPr>
            <a:spLocks noGrp="1"/>
          </p:cNvSpPr>
          <p:nvPr>
            <p:ph idx="1"/>
          </p:nvPr>
        </p:nvSpPr>
        <p:spPr/>
        <p:txBody>
          <a:bodyPr/>
          <a:lstStyle/>
          <a:p>
            <a:r>
              <a:rPr lang="en-US" dirty="0" smtClean="0"/>
              <a:t>This video demonstrates how a patient may use trunk extension, rotation, and lateral flexion to promote continuous movement in the water.  The therapist’s point of stability forces movement around a long lever arm, making the exercise more challenging for the patient. This exercise would be appropriate for a patient with non-structural </a:t>
            </a:r>
            <a:r>
              <a:rPr lang="en-US" dirty="0" err="1" smtClean="0"/>
              <a:t>scoliosis.</a:t>
            </a:r>
            <a:r>
              <a:rPr lang="en-US" dirty="0" err="1" smtClean="0">
                <a:hlinkClick r:id="rId3"/>
              </a:rPr>
              <a:t>http</a:t>
            </a:r>
            <a:r>
              <a:rPr lang="en-US" dirty="0" smtClean="0">
                <a:hlinkClick r:id="rId3"/>
              </a:rPr>
              <a:t>://www.youtube.com/watch?v=8ZNVyBfvT18</a:t>
            </a:r>
            <a:endParaRPr lang="en-US" dirty="0"/>
          </a:p>
        </p:txBody>
      </p:sp>
    </p:spTree>
    <p:extLst>
      <p:ext uri="{BB962C8B-B14F-4D97-AF65-F5344CB8AC3E}">
        <p14:creationId xmlns:p14="http://schemas.microsoft.com/office/powerpoint/2010/main" val="4633434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Watsu</a:t>
            </a:r>
            <a:endParaRPr lang="en-US" dirty="0"/>
          </a:p>
        </p:txBody>
      </p:sp>
      <p:sp>
        <p:nvSpPr>
          <p:cNvPr id="3" name="Content Placeholder 2"/>
          <p:cNvSpPr>
            <a:spLocks noGrp="1"/>
          </p:cNvSpPr>
          <p:nvPr>
            <p:ph idx="1"/>
          </p:nvPr>
        </p:nvSpPr>
        <p:spPr/>
        <p:txBody>
          <a:bodyPr>
            <a:normAutofit lnSpcReduction="10000"/>
          </a:bodyPr>
          <a:lstStyle/>
          <a:p>
            <a:r>
              <a:rPr lang="en-US" dirty="0" err="1" smtClean="0"/>
              <a:t>Watsu</a:t>
            </a:r>
            <a:r>
              <a:rPr lang="en-US" dirty="0" smtClean="0"/>
              <a:t> is similar to Ai Chi in that it promotes flowing movement patterns in coordination with proper breathing techniques.  </a:t>
            </a:r>
          </a:p>
          <a:p>
            <a:r>
              <a:rPr lang="en-US" dirty="0" smtClean="0"/>
              <a:t>The method is meant to be performed in warm water (90 to 94 degrees F) in order to achieve a relaxing effect.</a:t>
            </a:r>
            <a:r>
              <a:rPr lang="en-US" baseline="30000" dirty="0" smtClean="0"/>
              <a:t>4</a:t>
            </a:r>
            <a:r>
              <a:rPr lang="en-US" dirty="0" smtClean="0"/>
              <a:t>  </a:t>
            </a:r>
          </a:p>
          <a:p>
            <a:r>
              <a:rPr lang="en-US" dirty="0" smtClean="0"/>
              <a:t>The patient is positioned in supine or sitting while being rhythmically moved through specific patterns to promote increased ROM, increased flexibility, reduced muscle guarding, and reduced muscle spasms.</a:t>
            </a:r>
            <a:r>
              <a:rPr lang="en-US" baseline="30000" dirty="0" smtClean="0"/>
              <a:t>4</a:t>
            </a:r>
            <a:r>
              <a:rPr lang="en-US" dirty="0" smtClean="0"/>
              <a:t>  </a:t>
            </a:r>
            <a:endParaRPr lang="en-US" dirty="0"/>
          </a:p>
        </p:txBody>
      </p:sp>
    </p:spTree>
    <p:extLst>
      <p:ext uri="{BB962C8B-B14F-4D97-AF65-F5344CB8AC3E}">
        <p14:creationId xmlns:p14="http://schemas.microsoft.com/office/powerpoint/2010/main" val="34619439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Watsu</a:t>
            </a:r>
            <a:endParaRPr lang="en-US" dirty="0"/>
          </a:p>
        </p:txBody>
      </p:sp>
      <p:sp>
        <p:nvSpPr>
          <p:cNvPr id="3" name="Content Placeholder 2"/>
          <p:cNvSpPr>
            <a:spLocks noGrp="1"/>
          </p:cNvSpPr>
          <p:nvPr>
            <p:ph idx="1"/>
          </p:nvPr>
        </p:nvSpPr>
        <p:spPr/>
        <p:txBody>
          <a:bodyPr>
            <a:normAutofit lnSpcReduction="10000"/>
          </a:bodyPr>
          <a:lstStyle/>
          <a:p>
            <a:r>
              <a:rPr lang="en-US" dirty="0" err="1" smtClean="0"/>
              <a:t>Watsu</a:t>
            </a:r>
            <a:r>
              <a:rPr lang="en-US" dirty="0"/>
              <a:t> </a:t>
            </a:r>
            <a:r>
              <a:rPr lang="en-US" dirty="0" smtClean="0"/>
              <a:t>has been shown to have a positive effect on the following conditions:</a:t>
            </a:r>
          </a:p>
          <a:p>
            <a:pPr lvl="1"/>
            <a:r>
              <a:rPr lang="en-US" dirty="0" smtClean="0"/>
              <a:t>Orthopedic:  Restricted ROM, weakness, guarding, pain, and edema.</a:t>
            </a:r>
            <a:r>
              <a:rPr lang="en-US" baseline="30000" dirty="0" smtClean="0"/>
              <a:t>4</a:t>
            </a:r>
          </a:p>
          <a:p>
            <a:pPr lvl="1"/>
            <a:r>
              <a:rPr lang="en-US" dirty="0" smtClean="0"/>
              <a:t>Neurological:  Spasticity, hypotonicity, restricted ROM, weakness, and deconditioning.</a:t>
            </a:r>
            <a:r>
              <a:rPr lang="en-US" baseline="30000" dirty="0" smtClean="0"/>
              <a:t>4</a:t>
            </a:r>
            <a:endParaRPr lang="en-US" dirty="0" smtClean="0"/>
          </a:p>
          <a:p>
            <a:pPr lvl="1"/>
            <a:r>
              <a:rPr lang="en-US" dirty="0" smtClean="0"/>
              <a:t>Patients who suffer from psychological issues associated with chronic physical disability may experience “calming of the nervous system, improvement in circulation and breathing, and enhanced overall relaxation.”</a:t>
            </a:r>
            <a:r>
              <a:rPr lang="en-US" baseline="30000" dirty="0" smtClean="0"/>
              <a:t>4  </a:t>
            </a:r>
            <a:r>
              <a:rPr lang="en-US" dirty="0" smtClean="0"/>
              <a:t>Patients also report a decrease in signs and symptoms of general anxiety.</a:t>
            </a:r>
            <a:r>
              <a:rPr lang="en-US" baseline="30000" dirty="0" smtClean="0"/>
              <a:t>4</a:t>
            </a:r>
            <a:endParaRPr lang="en-US" dirty="0" smtClean="0"/>
          </a:p>
        </p:txBody>
      </p:sp>
    </p:spTree>
    <p:extLst>
      <p:ext uri="{BB962C8B-B14F-4D97-AF65-F5344CB8AC3E}">
        <p14:creationId xmlns:p14="http://schemas.microsoft.com/office/powerpoint/2010/main" val="562950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Watsu</a:t>
            </a:r>
            <a:endParaRPr lang="en-US" dirty="0"/>
          </a:p>
        </p:txBody>
      </p:sp>
      <p:sp>
        <p:nvSpPr>
          <p:cNvPr id="3" name="Content Placeholder 2"/>
          <p:cNvSpPr>
            <a:spLocks noGrp="1"/>
          </p:cNvSpPr>
          <p:nvPr>
            <p:ph idx="1"/>
          </p:nvPr>
        </p:nvSpPr>
        <p:spPr/>
        <p:txBody>
          <a:bodyPr/>
          <a:lstStyle/>
          <a:p>
            <a:r>
              <a:rPr lang="en-US" dirty="0" smtClean="0"/>
              <a:t>This video features a typical </a:t>
            </a:r>
            <a:r>
              <a:rPr lang="en-US" dirty="0" err="1" smtClean="0"/>
              <a:t>Watsu</a:t>
            </a:r>
            <a:r>
              <a:rPr lang="en-US" dirty="0" smtClean="0"/>
              <a:t> session.  Notice how both the patient and the therapist are relaxed, allowing the patient’s body to flow from position to position</a:t>
            </a:r>
            <a:r>
              <a:rPr lang="en-US" dirty="0" smtClean="0">
                <a:solidFill>
                  <a:schemeClr val="tx1">
                    <a:lumMod val="75000"/>
                    <a:lumOff val="25000"/>
                  </a:schemeClr>
                </a:solidFill>
              </a:rPr>
              <a:t>. </a:t>
            </a:r>
            <a:r>
              <a:rPr lang="en-US" dirty="0">
                <a:solidFill>
                  <a:schemeClr val="tx1">
                    <a:lumMod val="75000"/>
                    <a:lumOff val="25000"/>
                  </a:schemeClr>
                </a:solidFill>
              </a:rPr>
              <a:t>This technique is very intimate and requires </a:t>
            </a:r>
            <a:r>
              <a:rPr lang="en-US" dirty="0" smtClean="0">
                <a:solidFill>
                  <a:schemeClr val="tx1">
                    <a:lumMod val="75000"/>
                    <a:lumOff val="25000"/>
                  </a:schemeClr>
                </a:solidFill>
              </a:rPr>
              <a:t>a </a:t>
            </a:r>
            <a:r>
              <a:rPr lang="en-US" dirty="0">
                <a:solidFill>
                  <a:schemeClr val="tx1">
                    <a:lumMod val="75000"/>
                    <a:lumOff val="25000"/>
                  </a:schemeClr>
                </a:solidFill>
              </a:rPr>
              <a:t>professional relationship between the therapist and the patient.</a:t>
            </a:r>
          </a:p>
          <a:p>
            <a:pPr lvl="1"/>
            <a:r>
              <a:rPr lang="en-US" dirty="0" smtClean="0">
                <a:hlinkClick r:id="rId3"/>
              </a:rPr>
              <a:t>http://www.youtube.com/watch?v=55GG44KK3x4&amp;feature=related</a:t>
            </a:r>
            <a:endParaRPr lang="en-US" dirty="0"/>
          </a:p>
        </p:txBody>
      </p:sp>
      <p:pic>
        <p:nvPicPr>
          <p:cNvPr id="4" name="Picture 3"/>
          <p:cNvPicPr>
            <a:picLocks noChangeAspect="1"/>
          </p:cNvPicPr>
          <p:nvPr/>
        </p:nvPicPr>
        <p:blipFill>
          <a:blip r:embed="rId4"/>
          <a:stretch>
            <a:fillRect/>
          </a:stretch>
        </p:blipFill>
        <p:spPr>
          <a:xfrm>
            <a:off x="5967414" y="4901633"/>
            <a:ext cx="2397379" cy="1592925"/>
          </a:xfrm>
          <a:prstGeom prst="rect">
            <a:avLst/>
          </a:prstGeom>
        </p:spPr>
      </p:pic>
    </p:spTree>
    <p:extLst>
      <p:ext uri="{BB962C8B-B14F-4D97-AF65-F5344CB8AC3E}">
        <p14:creationId xmlns:p14="http://schemas.microsoft.com/office/powerpoint/2010/main" val="31535816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0909"/>
            <a:ext cx="8042276" cy="1336956"/>
          </a:xfrm>
        </p:spPr>
        <p:txBody>
          <a:bodyPr/>
          <a:lstStyle/>
          <a:p>
            <a:r>
              <a:rPr lang="en-US" dirty="0" smtClean="0"/>
              <a:t>Orthopedic Case </a:t>
            </a:r>
            <a:endParaRPr lang="en-US" dirty="0"/>
          </a:p>
        </p:txBody>
      </p:sp>
      <p:sp>
        <p:nvSpPr>
          <p:cNvPr id="3" name="Content Placeholder 2"/>
          <p:cNvSpPr>
            <a:spLocks noGrp="1"/>
          </p:cNvSpPr>
          <p:nvPr>
            <p:ph idx="1"/>
          </p:nvPr>
        </p:nvSpPr>
        <p:spPr>
          <a:xfrm>
            <a:off x="549275" y="1205315"/>
            <a:ext cx="8042276" cy="5352479"/>
          </a:xfrm>
        </p:spPr>
        <p:txBody>
          <a:bodyPr>
            <a:normAutofit fontScale="92500" lnSpcReduction="10000"/>
          </a:bodyPr>
          <a:lstStyle/>
          <a:p>
            <a:pPr marL="0" indent="0">
              <a:buNone/>
            </a:pPr>
            <a:r>
              <a:rPr lang="en-US" b="1" dirty="0" smtClean="0"/>
              <a:t>Meet Jacob….</a:t>
            </a:r>
          </a:p>
          <a:p>
            <a:pPr marL="0" indent="0">
              <a:buNone/>
            </a:pPr>
            <a:r>
              <a:rPr lang="en-US" b="1" dirty="0" smtClean="0"/>
              <a:t>	</a:t>
            </a:r>
          </a:p>
          <a:p>
            <a:pPr marL="0" indent="0">
              <a:buNone/>
            </a:pPr>
            <a:endParaRPr lang="en-US" b="1" dirty="0"/>
          </a:p>
          <a:p>
            <a:pPr marL="0" indent="0">
              <a:buNone/>
            </a:pPr>
            <a:endParaRPr lang="en-US" b="1" dirty="0" smtClean="0"/>
          </a:p>
          <a:p>
            <a:pPr marL="0" indent="0">
              <a:buNone/>
            </a:pPr>
            <a:r>
              <a:rPr lang="en-US" dirty="0"/>
              <a:t>	</a:t>
            </a:r>
            <a:endParaRPr lang="en-US" dirty="0" smtClean="0"/>
          </a:p>
          <a:p>
            <a:pPr marL="0" indent="0">
              <a:buNone/>
            </a:pPr>
            <a:r>
              <a:rPr lang="en-US" dirty="0"/>
              <a:t>	</a:t>
            </a:r>
            <a:r>
              <a:rPr lang="en-US" dirty="0" smtClean="0"/>
              <a:t>Jacob is a 27 year old right-handed minor league baseball pitcher who presents with right anterior shoulder pain secondary to impingement and GIRD (glenohumeral IR dysfunction).  Jacob’s right shoulder is elevated and forward compared to his left.  Jacob also presents with a forward head, rounded shoulders, decreased cervical lordosis, and an anteriorly tilted pelvis.  </a:t>
            </a:r>
          </a:p>
        </p:txBody>
      </p:sp>
      <p:pic>
        <p:nvPicPr>
          <p:cNvPr id="4" name="Picture 3"/>
          <p:cNvPicPr>
            <a:picLocks noChangeAspect="1"/>
          </p:cNvPicPr>
          <p:nvPr/>
        </p:nvPicPr>
        <p:blipFill>
          <a:blip r:embed="rId3"/>
          <a:stretch>
            <a:fillRect/>
          </a:stretch>
        </p:blipFill>
        <p:spPr>
          <a:xfrm>
            <a:off x="3500702" y="1388759"/>
            <a:ext cx="1851844" cy="2397704"/>
          </a:xfrm>
          <a:prstGeom prst="rect">
            <a:avLst/>
          </a:prstGeom>
        </p:spPr>
      </p:pic>
    </p:spTree>
    <p:extLst>
      <p:ext uri="{BB962C8B-B14F-4D97-AF65-F5344CB8AC3E}">
        <p14:creationId xmlns:p14="http://schemas.microsoft.com/office/powerpoint/2010/main" val="11450952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Orthopedic Case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Components of a Possible Aquatic Exercise Program for Jacob…</a:t>
            </a:r>
          </a:p>
          <a:p>
            <a:pPr lvl="1"/>
            <a:endParaRPr lang="en-US" b="1" dirty="0" smtClean="0"/>
          </a:p>
          <a:p>
            <a:pPr lvl="1"/>
            <a:r>
              <a:rPr lang="en-US" b="1" dirty="0" smtClean="0"/>
              <a:t>Shoulder Stability</a:t>
            </a:r>
          </a:p>
          <a:p>
            <a:pPr lvl="2"/>
            <a:r>
              <a:rPr lang="en-US" dirty="0" smtClean="0"/>
              <a:t>Shallow water (2-3 </a:t>
            </a:r>
            <a:r>
              <a:rPr lang="en-US" dirty="0" err="1" smtClean="0"/>
              <a:t>ft</a:t>
            </a:r>
            <a:r>
              <a:rPr lang="en-US" dirty="0" smtClean="0"/>
              <a:t>) walking on hands with body parallel to water’s surface</a:t>
            </a:r>
          </a:p>
          <a:p>
            <a:pPr lvl="2"/>
            <a:r>
              <a:rPr lang="en-US" dirty="0"/>
              <a:t>Standing, palm down on kick board, push board down in water (shoulder retraction/depression</a:t>
            </a:r>
            <a:r>
              <a:rPr lang="en-US" dirty="0" smtClean="0"/>
              <a:t>)</a:t>
            </a:r>
          </a:p>
          <a:p>
            <a:pPr lvl="2"/>
            <a:r>
              <a:rPr lang="en-US" dirty="0" smtClean="0"/>
              <a:t>Manual therapy to anterior shoulder musculature in warm water</a:t>
            </a:r>
          </a:p>
          <a:p>
            <a:pPr lvl="2"/>
            <a:endParaRPr lang="en-US" dirty="0" smtClean="0"/>
          </a:p>
          <a:p>
            <a:pPr lvl="1"/>
            <a:r>
              <a:rPr lang="en-US" b="1" dirty="0" smtClean="0"/>
              <a:t>Posture Training</a:t>
            </a:r>
          </a:p>
          <a:p>
            <a:pPr lvl="2"/>
            <a:r>
              <a:rPr lang="en-US" dirty="0" smtClean="0"/>
              <a:t>Prone (with snorkel) IR/ER with tactile cues for </a:t>
            </a:r>
            <a:r>
              <a:rPr lang="en-US" dirty="0" err="1" smtClean="0"/>
              <a:t>peri</a:t>
            </a:r>
            <a:r>
              <a:rPr lang="en-US" dirty="0" smtClean="0"/>
              <a:t>-scapular activation</a:t>
            </a:r>
          </a:p>
          <a:p>
            <a:pPr lvl="2"/>
            <a:r>
              <a:rPr lang="en-US" dirty="0" smtClean="0"/>
              <a:t>Exercises with back against wall or physical turbulence applied to </a:t>
            </a:r>
            <a:r>
              <a:rPr lang="en-US" dirty="0" err="1" smtClean="0"/>
              <a:t>peri</a:t>
            </a:r>
            <a:r>
              <a:rPr lang="en-US" dirty="0" smtClean="0"/>
              <a:t>-scapular muscles </a:t>
            </a:r>
          </a:p>
        </p:txBody>
      </p:sp>
    </p:spTree>
    <p:extLst>
      <p:ext uri="{BB962C8B-B14F-4D97-AF65-F5344CB8AC3E}">
        <p14:creationId xmlns:p14="http://schemas.microsoft.com/office/powerpoint/2010/main" val="23852376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39</TotalTime>
  <Words>2426</Words>
  <Application>Microsoft Macintosh PowerPoint</Application>
  <PresentationFormat>On-screen Show (4:3)</PresentationFormat>
  <Paragraphs>212</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Breeze</vt:lpstr>
      <vt:lpstr>The Bad Ragaz Ring Method</vt:lpstr>
      <vt:lpstr>The Bad Ragaz Ring Method</vt:lpstr>
      <vt:lpstr>The Bad Ragaz Ring Method</vt:lpstr>
      <vt:lpstr>The Bad Ragaz Ring Method</vt:lpstr>
      <vt:lpstr>Watsu</vt:lpstr>
      <vt:lpstr>Watsu</vt:lpstr>
      <vt:lpstr>Watsu</vt:lpstr>
      <vt:lpstr>Orthopedic Case </vt:lpstr>
      <vt:lpstr>Orthopedic Case</vt:lpstr>
      <vt:lpstr>Neuro Case</vt:lpstr>
      <vt:lpstr>Neuro Case</vt:lpstr>
      <vt:lpstr>When should the patient be transitioned back to land-based therapy?</vt:lpstr>
      <vt:lpstr>Reimbursement for  Aquatic Physical Therapy</vt:lpstr>
      <vt:lpstr>Indications and Contraindications</vt:lpstr>
      <vt:lpstr>Precautions</vt:lpstr>
      <vt:lpstr>In Conclusion…</vt:lpstr>
      <vt:lpstr>Resources</vt:lpstr>
      <vt:lpstr>References:</vt:lpstr>
      <vt:lpstr>References:</vt:lpstr>
    </vt:vector>
  </TitlesOfParts>
  <Company>UNC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Bad Ragaz Ring Method</dc:title>
  <dc:creator>Kathryn Pegg</dc:creator>
  <cp:lastModifiedBy>Kathryn Pegg</cp:lastModifiedBy>
  <cp:revision>4</cp:revision>
  <dcterms:created xsi:type="dcterms:W3CDTF">2012-04-12T00:34:01Z</dcterms:created>
  <dcterms:modified xsi:type="dcterms:W3CDTF">2012-04-16T01:26:20Z</dcterms:modified>
</cp:coreProperties>
</file>