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81" r:id="rId4"/>
    <p:sldId id="258" r:id="rId5"/>
    <p:sldId id="259" r:id="rId6"/>
    <p:sldId id="260" r:id="rId7"/>
    <p:sldId id="267" r:id="rId8"/>
    <p:sldId id="261" r:id="rId9"/>
    <p:sldId id="262" r:id="rId10"/>
    <p:sldId id="263" r:id="rId11"/>
    <p:sldId id="264" r:id="rId12"/>
    <p:sldId id="265" r:id="rId13"/>
    <p:sldId id="266" r:id="rId14"/>
    <p:sldId id="268" r:id="rId15"/>
    <p:sldId id="269" r:id="rId16"/>
    <p:sldId id="270" r:id="rId17"/>
    <p:sldId id="271" r:id="rId18"/>
    <p:sldId id="272" r:id="rId19"/>
    <p:sldId id="273" r:id="rId20"/>
    <p:sldId id="274" r:id="rId21"/>
    <p:sldId id="275" r:id="rId22"/>
    <p:sldId id="276" r:id="rId23"/>
    <p:sldId id="282"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0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1" Type="http://schemas.openxmlformats.org/officeDocument/2006/relationships/presProps" Target="presProps.xml"/><Relationship Id="rId34"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printerSettings" Target="printerSettings/printerSettings1.bin"/><Relationship Id="rId11" Type="http://schemas.openxmlformats.org/officeDocument/2006/relationships/slide" Target="slides/slide10.xml"/><Relationship Id="rId29" Type="http://schemas.openxmlformats.org/officeDocument/2006/relationships/notesMaster" Target="notesMasters/notesMaster1.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6F1EE-0952-8C45-9C63-222B6B65EC92}" type="datetimeFigureOut">
              <a:rPr lang="en-US" smtClean="0"/>
              <a:t>4/4/12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7A0008-5505-5042-B4CB-D9439DE0D1D8}" type="slidenum">
              <a:rPr lang="en-US" smtClean="0"/>
              <a:t>‹#›</a:t>
            </a:fld>
            <a:endParaRPr lang="en-US" dirty="0"/>
          </a:p>
        </p:txBody>
      </p:sp>
    </p:spTree>
    <p:extLst>
      <p:ext uri="{BB962C8B-B14F-4D97-AF65-F5344CB8AC3E}">
        <p14:creationId xmlns:p14="http://schemas.microsoft.com/office/powerpoint/2010/main" val="20705039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2</a:t>
            </a:fld>
            <a:endParaRPr lang="en-US" dirty="0"/>
          </a:p>
        </p:txBody>
      </p:sp>
    </p:spTree>
    <p:extLst>
      <p:ext uri="{BB962C8B-B14F-4D97-AF65-F5344CB8AC3E}">
        <p14:creationId xmlns:p14="http://schemas.microsoft.com/office/powerpoint/2010/main" val="472378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 ankle sprain may</a:t>
            </a:r>
            <a:r>
              <a:rPr lang="en-US" baseline="0" dirty="0" smtClean="0"/>
              <a:t> lead to reduced subtalar motion, leading to injury.  The abnormal supination/pronation stress the tendons that stabilize the foot/ankle.</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14</a:t>
            </a:fld>
            <a:endParaRPr lang="en-US" dirty="0"/>
          </a:p>
        </p:txBody>
      </p:sp>
    </p:spTree>
    <p:extLst>
      <p:ext uri="{BB962C8B-B14F-4D97-AF65-F5344CB8AC3E}">
        <p14:creationId xmlns:p14="http://schemas.microsoft.com/office/powerpoint/2010/main" val="4130799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a:t>
            </a:r>
            <a:r>
              <a:rPr lang="en-US" baseline="0" dirty="0" smtClean="0"/>
              <a:t> all athletes, want to evaluate fitness levels in order to determine impact on injury/injury prevention</a:t>
            </a:r>
            <a:r>
              <a:rPr lang="en-US" baseline="0" dirty="0" smtClean="0"/>
              <a:t>.</a:t>
            </a:r>
          </a:p>
          <a:p>
            <a:endParaRPr lang="en-US" baseline="0" dirty="0" smtClean="0"/>
          </a:p>
          <a:p>
            <a:r>
              <a:rPr lang="en-US" baseline="0" dirty="0" smtClean="0"/>
              <a:t>Some studies have reported dancers’ fitness levels to be close to healthy sedentary adults!  So the interest in this area has become greater in recent years.</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15</a:t>
            </a:fld>
            <a:endParaRPr lang="en-US" dirty="0"/>
          </a:p>
        </p:txBody>
      </p:sp>
    </p:spTree>
    <p:extLst>
      <p:ext uri="{BB962C8B-B14F-4D97-AF65-F5344CB8AC3E}">
        <p14:creationId xmlns:p14="http://schemas.microsoft.com/office/powerpoint/2010/main" val="55719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13 elite female ballet dancers, mean age 19 years,  in study by Angioi</a:t>
            </a:r>
            <a:r>
              <a:rPr lang="en-US" sz="1200" kern="1200" baseline="0" dirty="0" smtClean="0">
                <a:solidFill>
                  <a:schemeClr val="tx1"/>
                </a:solidFill>
                <a:effectLst/>
                <a:latin typeface="+mn-lt"/>
                <a:ea typeface="+mn-ea"/>
                <a:cs typeface="+mn-cs"/>
              </a:rPr>
              <a:t> et al</a:t>
            </a:r>
            <a:r>
              <a:rPr lang="en-US" sz="1200" kern="1200" dirty="0" smtClean="0">
                <a:solidFill>
                  <a:schemeClr val="tx1"/>
                </a:solidFill>
                <a:effectLst/>
                <a:latin typeface="+mn-lt"/>
                <a:ea typeface="+mn-ea"/>
                <a:cs typeface="+mn-cs"/>
              </a:rPr>
              <a:t>.  All participants were in a touring performance group with classes and daily rehearsals on top of their performances.  The researchers collected various fitness measures including percent body fat, flexibility, vertical jump, press-up test, plank test, and the Dance Aerobic Fitness Test.  These measures were collected at baseline, and injury reports were collected over the following 15 weeks.  Results showed that 8 of the 13 dancers sustained overuse injuries with the majority being to the foot/ankle.  Researchers found a significant positive correlation between the number of injuries sustained and the recorded heart rate at the end of the Dance Aerobic Fitness Test.</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16</a:t>
            </a:fld>
            <a:endParaRPr lang="en-US" dirty="0"/>
          </a:p>
        </p:txBody>
      </p:sp>
    </p:spTree>
    <p:extLst>
      <p:ext uri="{BB962C8B-B14F-4D97-AF65-F5344CB8AC3E}">
        <p14:creationId xmlns:p14="http://schemas.microsoft.com/office/powerpoint/2010/main" val="3532915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Ballet and Modern are primarily anaerobic activities</a:t>
            </a:r>
          </a:p>
          <a:p>
            <a:endParaRPr lang="en-US" dirty="0" smtClean="0"/>
          </a:p>
          <a:p>
            <a:r>
              <a:rPr lang="en-US" dirty="0" smtClean="0"/>
              <a:t>Adolescent ballet dancers demonstrate lower relative and mean power during a Wingate Anaerobic Test than basketball players of comparable age</a:t>
            </a:r>
            <a:r>
              <a:rPr lang="en-US" baseline="30000" dirty="0" smtClean="0"/>
              <a:t> </a:t>
            </a:r>
          </a:p>
          <a:p>
            <a:endParaRPr lang="en-US" baseline="30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Combination of jump height and upper body muscular endurance are best predictors of aesthetic competence in modern dancers</a:t>
            </a:r>
            <a:r>
              <a:rPr lang="en-US" baseline="30000" dirty="0" smtClean="0"/>
              <a:t> </a:t>
            </a:r>
            <a:r>
              <a:rPr lang="en-US" sz="900" dirty="0" smtClean="0"/>
              <a:t>(Angioi et al, 2009)</a:t>
            </a:r>
            <a:endParaRPr lang="en-US" baseline="30000" dirty="0" smtClean="0"/>
          </a:p>
          <a:p>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17</a:t>
            </a:fld>
            <a:endParaRPr lang="en-US" dirty="0"/>
          </a:p>
        </p:txBody>
      </p:sp>
    </p:spTree>
    <p:extLst>
      <p:ext uri="{BB962C8B-B14F-4D97-AF65-F5344CB8AC3E}">
        <p14:creationId xmlns:p14="http://schemas.microsoft.com/office/powerpoint/2010/main" val="2202060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Angioi et al (2010)</a:t>
            </a:r>
            <a:r>
              <a:rPr lang="en-US"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significant negative correlation between the length of time a dancer modified her activity following injury and her percent body fat.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18</a:t>
            </a:fld>
            <a:endParaRPr lang="en-US" dirty="0"/>
          </a:p>
        </p:txBody>
      </p:sp>
    </p:spTree>
    <p:extLst>
      <p:ext uri="{BB962C8B-B14F-4D97-AF65-F5344CB8AC3E}">
        <p14:creationId xmlns:p14="http://schemas.microsoft.com/office/powerpoint/2010/main" val="635182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Gamboa et al (2008) reviewed adolescent</a:t>
            </a:r>
            <a:r>
              <a:rPr lang="en-US" baseline="0" dirty="0" smtClean="0"/>
              <a:t> dance medical records over 5 year period and found significant differences between injured and non-injured dancers.</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19</a:t>
            </a:fld>
            <a:endParaRPr lang="en-US" dirty="0"/>
          </a:p>
        </p:txBody>
      </p:sp>
    </p:spTree>
    <p:extLst>
      <p:ext uri="{BB962C8B-B14F-4D97-AF65-F5344CB8AC3E}">
        <p14:creationId xmlns:p14="http://schemas.microsoft.com/office/powerpoint/2010/main" val="954481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Dance world weary to adopt supplemental</a:t>
            </a:r>
            <a:r>
              <a:rPr lang="en-US" baseline="0" dirty="0" smtClean="0"/>
              <a:t> training programs for fear that they may affect dancers’ aesthetic appearance.</a:t>
            </a:r>
          </a:p>
          <a:p>
            <a:r>
              <a:rPr lang="en-US" baseline="0" dirty="0" smtClean="0"/>
              <a:t>Studies have shown that supplemental training is effective in enhancing fitness parameters and dance performance without impacting aesthetic quality, but no research has examined correlation between supplemental training and incidence of injury.</a:t>
            </a:r>
          </a:p>
          <a:p>
            <a:endParaRPr lang="en-US" baseline="0" dirty="0" smtClean="0"/>
          </a:p>
          <a:p>
            <a:r>
              <a:rPr lang="en-US" baseline="0" dirty="0" smtClean="0"/>
              <a:t>Koutedakis et al (2007): </a:t>
            </a:r>
            <a:r>
              <a:rPr lang="en-US" sz="1200" kern="1200" dirty="0" smtClean="0">
                <a:solidFill>
                  <a:schemeClr val="tx1"/>
                </a:solidFill>
                <a:effectLst/>
                <a:latin typeface="+mn-lt"/>
                <a:ea typeface="+mn-ea"/>
                <a:cs typeface="+mn-cs"/>
              </a:rPr>
              <a:t>Modern dancers (mean age 19 years) were randomly assigned to an intervention or control group.  Outcome measures assessed included percent body fat, flexibility, VO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max, leg strength, and a dance performance test specifically designed for the study.  The 12-week intervention consisted of 20-40 minutes of aerobic activity such as swimming or jogging 2-3 times per week at 70-75% age-predicted HR max.  Up to three 50-min sessions of strength training were completed each week that progressed from low resistance with high repetitions to high resistance with low repetitions.  Following the 12 weeks, significant improvements in dance performance, VO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max, leg strength, and flexibility were found within the intervention group only.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Twitchett</a:t>
            </a:r>
            <a:r>
              <a:rPr lang="en-US" sz="1200" kern="1200" baseline="0" dirty="0" smtClean="0">
                <a:solidFill>
                  <a:schemeClr val="tx1"/>
                </a:solidFill>
                <a:effectLst/>
                <a:latin typeface="+mn-lt"/>
                <a:ea typeface="+mn-ea"/>
                <a:cs typeface="+mn-cs"/>
              </a:rPr>
              <a:t> et al (2011): </a:t>
            </a:r>
            <a:r>
              <a:rPr lang="en-US" sz="1200" kern="1200" dirty="0" smtClean="0">
                <a:solidFill>
                  <a:schemeClr val="tx1"/>
                </a:solidFill>
                <a:effectLst/>
                <a:latin typeface="+mn-lt"/>
                <a:ea typeface="+mn-ea"/>
                <a:cs typeface="+mn-cs"/>
              </a:rPr>
              <a:t>examined the effects of a fitness training program on the aesthetic quality in classical ballet dancers.  The intervention group underwent weekly one-hour training sessions that included aerobic interval training, circuit training, and whole body vibration.  Dance proficiency was measured using a four-minute sequence, and the intervention group demonstrated a significantly greater increase overall in performance compared to the control group.</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20</a:t>
            </a:fld>
            <a:endParaRPr lang="en-US" dirty="0"/>
          </a:p>
        </p:txBody>
      </p:sp>
    </p:spTree>
    <p:extLst>
      <p:ext uri="{BB962C8B-B14F-4D97-AF65-F5344CB8AC3E}">
        <p14:creationId xmlns:p14="http://schemas.microsoft.com/office/powerpoint/2010/main" val="671625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(Basically </a:t>
            </a:r>
            <a:r>
              <a:rPr lang="en-US" dirty="0" smtClean="0"/>
              <a:t>summarize </a:t>
            </a:r>
            <a:r>
              <a:rPr lang="en-US" dirty="0" smtClean="0"/>
              <a:t>the info presented and </a:t>
            </a:r>
            <a:r>
              <a:rPr lang="en-US" dirty="0" smtClean="0"/>
              <a:t>put </a:t>
            </a:r>
            <a:r>
              <a:rPr lang="en-US" dirty="0" smtClean="0"/>
              <a:t>it into practical</a:t>
            </a:r>
            <a:r>
              <a:rPr lang="en-US" baseline="0" dirty="0" smtClean="0"/>
              <a:t> use</a:t>
            </a:r>
            <a:r>
              <a:rPr lang="en-US" baseline="0" dirty="0" smtClean="0"/>
              <a:t>)</a:t>
            </a:r>
          </a:p>
          <a:p>
            <a:endParaRPr lang="en-US" baseline="0" dirty="0" smtClean="0"/>
          </a:p>
          <a:p>
            <a:r>
              <a:rPr lang="en-US" baseline="0" dirty="0" smtClean="0"/>
              <a:t>Refer to pictures – common movements for dancers you would likely want to evaluate.</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21</a:t>
            </a:fld>
            <a:endParaRPr lang="en-US" dirty="0"/>
          </a:p>
        </p:txBody>
      </p:sp>
    </p:spTree>
    <p:extLst>
      <p:ext uri="{BB962C8B-B14F-4D97-AF65-F5344CB8AC3E}">
        <p14:creationId xmlns:p14="http://schemas.microsoft.com/office/powerpoint/2010/main" val="3347627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Supplemental Training 2 days/week.</a:t>
            </a:r>
            <a:r>
              <a:rPr lang="en-US" baseline="0" dirty="0" smtClean="0"/>
              <a:t>  Better in place of dance, not in addition to training</a:t>
            </a:r>
            <a:r>
              <a:rPr lang="en-US" baseline="0" dirty="0" smtClean="0"/>
              <a:t>.</a:t>
            </a:r>
          </a:p>
          <a:p>
            <a:endParaRPr lang="en-US" baseline="0" dirty="0" smtClean="0"/>
          </a:p>
          <a:p>
            <a:r>
              <a:rPr lang="en-US" baseline="0" dirty="0" smtClean="0"/>
              <a:t>Running is questionable if dancer has never really run before.  Want to check form before making it part of an exercise plan – don’t want to create a new injury.</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22</a:t>
            </a:fld>
            <a:endParaRPr lang="en-US" dirty="0"/>
          </a:p>
        </p:txBody>
      </p:sp>
    </p:spTree>
    <p:extLst>
      <p:ext uri="{BB962C8B-B14F-4D97-AF65-F5344CB8AC3E}">
        <p14:creationId xmlns:p14="http://schemas.microsoft.com/office/powerpoint/2010/main" val="3318480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Majority of studies report prevalence</a:t>
            </a:r>
            <a:r>
              <a:rPr lang="en-US" baseline="0" dirty="0" smtClean="0"/>
              <a:t> of professional dancers in 80% range.</a:t>
            </a:r>
          </a:p>
        </p:txBody>
      </p:sp>
      <p:sp>
        <p:nvSpPr>
          <p:cNvPr id="4" name="Slide Number Placeholder 3"/>
          <p:cNvSpPr>
            <a:spLocks noGrp="1"/>
          </p:cNvSpPr>
          <p:nvPr>
            <p:ph type="sldNum" sz="quarter" idx="10"/>
          </p:nvPr>
        </p:nvSpPr>
        <p:spPr/>
        <p:txBody>
          <a:bodyPr/>
          <a:lstStyle/>
          <a:p>
            <a:fld id="{6E7A0008-5505-5042-B4CB-D9439DE0D1D8}" type="slidenum">
              <a:rPr lang="en-US" smtClean="0"/>
              <a:t>4</a:t>
            </a:fld>
            <a:endParaRPr lang="en-US" dirty="0"/>
          </a:p>
        </p:txBody>
      </p:sp>
    </p:spTree>
    <p:extLst>
      <p:ext uri="{BB962C8B-B14F-4D97-AF65-F5344CB8AC3E}">
        <p14:creationId xmlns:p14="http://schemas.microsoft.com/office/powerpoint/2010/main" val="3220014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LBP: hyperlordotic posture, excessive lumbar</a:t>
            </a:r>
            <a:r>
              <a:rPr lang="en-US" baseline="0" dirty="0" smtClean="0"/>
              <a:t> extension, improper turnout position increases anterior pelvic tilt and lumber lordosis</a:t>
            </a:r>
          </a:p>
          <a:p>
            <a:r>
              <a:rPr lang="en-US" baseline="0" dirty="0" smtClean="0"/>
              <a:t>Iliopsoas Tendinitis: result of repetitive hyperflexion, hyperextension movements at the hip</a:t>
            </a:r>
          </a:p>
          <a:p>
            <a:r>
              <a:rPr lang="en-US" dirty="0" smtClean="0"/>
              <a:t>Patellofemoral Pain: may be affected</a:t>
            </a:r>
            <a:r>
              <a:rPr lang="en-US" baseline="0" dirty="0" smtClean="0"/>
              <a:t> by increased Q angle (greater than 15 deg), tight hamstrings, IT band, patellar hypermobility</a:t>
            </a:r>
          </a:p>
          <a:p>
            <a:r>
              <a:rPr lang="en-US" baseline="0" dirty="0" smtClean="0"/>
              <a:t>	Patellar tendinitis (jumper’s knee) also due to repetitive jumping movements</a:t>
            </a:r>
          </a:p>
          <a:p>
            <a:r>
              <a:rPr lang="en-US" dirty="0" smtClean="0"/>
              <a:t>Stress Fractures:</a:t>
            </a:r>
            <a:r>
              <a:rPr lang="en-US" baseline="0" dirty="0" smtClean="0"/>
              <a:t> overuse; nutrition important for bone health</a:t>
            </a:r>
          </a:p>
          <a:p>
            <a:r>
              <a:rPr lang="en-US" dirty="0" smtClean="0"/>
              <a:t>Achilles: excessive pronation/supination; pronation “whipping</a:t>
            </a:r>
            <a:r>
              <a:rPr lang="en-US" baseline="0" dirty="0" smtClean="0"/>
              <a:t> effect”</a:t>
            </a:r>
            <a:r>
              <a:rPr lang="en-US" dirty="0" smtClean="0"/>
              <a:t>, training errors, not getting heels down to</a:t>
            </a:r>
            <a:r>
              <a:rPr lang="en-US" baseline="0" dirty="0" smtClean="0"/>
              <a:t> stretch Achilles during quick jumps</a:t>
            </a:r>
          </a:p>
          <a:p>
            <a:r>
              <a:rPr lang="en-US" baseline="0" dirty="0" smtClean="0"/>
              <a:t>FHL: Usually female ballet dancers due to pointe work (excessive plantar and dorsiflexion); serves as accessory push off muscle</a:t>
            </a:r>
          </a:p>
          <a:p>
            <a:r>
              <a:rPr lang="en-US" baseline="0" dirty="0" smtClean="0"/>
              <a:t>Post Tib: overpronation</a:t>
            </a:r>
          </a:p>
          <a:p>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5</a:t>
            </a:fld>
            <a:endParaRPr lang="en-US" dirty="0"/>
          </a:p>
        </p:txBody>
      </p:sp>
    </p:spTree>
    <p:extLst>
      <p:ext uri="{BB962C8B-B14F-4D97-AF65-F5344CB8AC3E}">
        <p14:creationId xmlns:p14="http://schemas.microsoft.com/office/powerpoint/2010/main" val="3161198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Training Errors:</a:t>
            </a:r>
          </a:p>
          <a:p>
            <a:r>
              <a:rPr lang="en-US" dirty="0" smtClean="0"/>
              <a:t>Dancers</a:t>
            </a:r>
            <a:r>
              <a:rPr lang="en-US" baseline="0" dirty="0" smtClean="0"/>
              <a:t> should try to allow at least 1 day for rest, so body can recover.  Sudden increase in training causes fatigue, more likely to get injured.</a:t>
            </a:r>
          </a:p>
          <a:p>
            <a:endParaRPr lang="en-US" baseline="0" dirty="0" smtClean="0"/>
          </a:p>
          <a:p>
            <a:r>
              <a:rPr lang="en-US" baseline="0" dirty="0" smtClean="0"/>
              <a:t>Floor Surface:</a:t>
            </a:r>
          </a:p>
          <a:p>
            <a:r>
              <a:rPr lang="en-US" sz="1200" kern="1200" baseline="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tudy by Hackney et al (2011) compared the stiffness of bilateral LEs among ballet dancers performing sautés on a low-stiffness sprung floor and a high stiffness floor comprised of wood over concrete.  The authors found increased stiffness in the lower extremities in the sprung floor condition, suggesting that some of the force of landing was absorbed by the sprung floor, rather than the participants themselves.  This same group of researchers found similar results when dancers performed a grand jeté or leap in a different study</a:t>
            </a:r>
            <a:r>
              <a:rPr lang="en-US" dirty="0" smtClean="0">
                <a:effectLst/>
              </a:rPr>
              <a:t> </a:t>
            </a:r>
            <a:endParaRPr lang="en-US" baseline="0" dirty="0" smtClean="0"/>
          </a:p>
          <a:p>
            <a:endParaRPr lang="en-US" baseline="0" dirty="0" smtClean="0"/>
          </a:p>
          <a:p>
            <a:r>
              <a:rPr lang="en-US" baseline="0" dirty="0" smtClean="0"/>
              <a:t>Dancing on hard surface compared to sprung floor has been related to increased risk of developing jumper’s knee due to body absorbing forces, little absorption from the hard floor</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6</a:t>
            </a:fld>
            <a:endParaRPr lang="en-US" dirty="0"/>
          </a:p>
        </p:txBody>
      </p:sp>
    </p:spTree>
    <p:extLst>
      <p:ext uri="{BB962C8B-B14F-4D97-AF65-F5344CB8AC3E}">
        <p14:creationId xmlns:p14="http://schemas.microsoft.com/office/powerpoint/2010/main" val="408098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dancers tie ribbons too tight around ankle, this</a:t>
            </a:r>
            <a:r>
              <a:rPr lang="en-US" baseline="0" dirty="0" smtClean="0"/>
              <a:t> may increase risk of Achilles tendinopathy.</a:t>
            </a:r>
          </a:p>
          <a:p>
            <a:endParaRPr lang="en-US" baseline="0" dirty="0" smtClean="0"/>
          </a:p>
          <a:p>
            <a:r>
              <a:rPr lang="en-US" baseline="0" dirty="0" smtClean="0"/>
              <a:t>Dancer needs 90 degrees plantarflexion to go en point. The majority of weight is borne by first toe while en pointe.</a:t>
            </a:r>
          </a:p>
          <a:p>
            <a:endParaRPr lang="en-US" baseline="0" dirty="0" smtClean="0"/>
          </a:p>
          <a:p>
            <a:r>
              <a:rPr lang="en-US" baseline="0" dirty="0" smtClean="0"/>
              <a:t>Need 90 degrees plantarflexion for pointe</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7</a:t>
            </a:fld>
            <a:endParaRPr lang="en-US" dirty="0"/>
          </a:p>
        </p:txBody>
      </p:sp>
    </p:spTree>
    <p:extLst>
      <p:ext uri="{BB962C8B-B14F-4D97-AF65-F5344CB8AC3E}">
        <p14:creationId xmlns:p14="http://schemas.microsoft.com/office/powerpoint/2010/main" val="1916031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Nilsson</a:t>
            </a:r>
            <a:r>
              <a:rPr lang="en-US" baseline="0" dirty="0" smtClean="0"/>
              <a:t> et al (2001) did retrospective study of injury reports over 5 year period of dancers aged 17-47.</a:t>
            </a:r>
          </a:p>
          <a:p>
            <a:endParaRPr lang="en-US" baseline="0" dirty="0" smtClean="0"/>
          </a:p>
          <a:p>
            <a:r>
              <a:rPr lang="en-US" dirty="0" smtClean="0"/>
              <a:t>During adolescent growth spurt,</a:t>
            </a:r>
            <a:r>
              <a:rPr lang="en-US" baseline="0" dirty="0" smtClean="0"/>
              <a:t> relative tightness in lateral quads, hamstrings, IT Band.  This  increases risk of patellofemoral pain</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9</a:t>
            </a:fld>
            <a:endParaRPr lang="en-US" dirty="0"/>
          </a:p>
        </p:txBody>
      </p:sp>
    </p:spTree>
    <p:extLst>
      <p:ext uri="{BB962C8B-B14F-4D97-AF65-F5344CB8AC3E}">
        <p14:creationId xmlns:p14="http://schemas.microsoft.com/office/powerpoint/2010/main" val="4120865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Dancing stresses thinness.  Psychosocial variables should be considered.</a:t>
            </a:r>
          </a:p>
          <a:p>
            <a:r>
              <a:rPr lang="en-US" dirty="0" smtClean="0"/>
              <a:t>Disordered</a:t>
            </a:r>
            <a:r>
              <a:rPr lang="en-US" baseline="0" dirty="0" smtClean="0"/>
              <a:t> eating and menstrual disturbances common in dancers,  bone mineral density not well studied.</a:t>
            </a:r>
          </a:p>
          <a:p>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11</a:t>
            </a:fld>
            <a:endParaRPr lang="en-US" dirty="0"/>
          </a:p>
        </p:txBody>
      </p:sp>
    </p:spTree>
    <p:extLst>
      <p:ext uri="{BB962C8B-B14F-4D97-AF65-F5344CB8AC3E}">
        <p14:creationId xmlns:p14="http://schemas.microsoft.com/office/powerpoint/2010/main" val="199308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Hip: Muscle imbalances </a:t>
            </a:r>
          </a:p>
          <a:p>
            <a:r>
              <a:rPr lang="en-US" dirty="0" smtClean="0"/>
              <a:t>(glut med, IT Band)</a:t>
            </a:r>
          </a:p>
          <a:p>
            <a:endParaRPr lang="en-US" dirty="0" smtClean="0"/>
          </a:p>
          <a:p>
            <a:r>
              <a:rPr lang="en-US" dirty="0" smtClean="0"/>
              <a:t>Turn Out:</a:t>
            </a:r>
          </a:p>
          <a:p>
            <a:r>
              <a:rPr lang="en-US" sz="1200" kern="1200" dirty="0" smtClean="0">
                <a:solidFill>
                  <a:schemeClr val="tx1"/>
                </a:solidFill>
                <a:effectLst/>
                <a:latin typeface="+mn-lt"/>
                <a:ea typeface="+mn-ea"/>
                <a:cs typeface="+mn-cs"/>
              </a:rPr>
              <a:t>Coplan</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found that ballet dancers have a greater risk of injury if they assume a turnout position that is greater than their available bilateral passive hip external rotation range of motion.  30 college-level dancers participated in the study, and the comparison between each dancer’s first-position turnout and measured passive hip external rotation range of motion was called “compensated turnout”.  Dancers with a self-reported history of low back or lower extremity injury had a mean compensated turnout of 25.4 degrees, compared to the non-injured dancers who had a mean compensated turnout of 4.7 degrees</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a:t>
            </a:r>
            <a:r>
              <a:rPr lang="en-US" dirty="0" smtClean="0">
                <a:effectLst/>
              </a:rPr>
              <a:t> </a:t>
            </a:r>
          </a:p>
          <a:p>
            <a:endParaRPr lang="en-US" dirty="0" smtClean="0"/>
          </a:p>
          <a:p>
            <a:r>
              <a:rPr lang="en-US" sz="1200" kern="1200" dirty="0" smtClean="0">
                <a:solidFill>
                  <a:schemeClr val="tx1"/>
                </a:solidFill>
                <a:effectLst/>
                <a:latin typeface="+mn-lt"/>
                <a:ea typeface="+mn-ea"/>
                <a:cs typeface="+mn-cs"/>
              </a:rPr>
              <a:t>Pronation from forcing turnout can cause difficulty as the dancer supinates her foot to go </a:t>
            </a:r>
            <a:r>
              <a:rPr lang="en-US" sz="1200" i="1" kern="1200" dirty="0" smtClean="0">
                <a:solidFill>
                  <a:schemeClr val="tx1"/>
                </a:solidFill>
                <a:effectLst/>
                <a:latin typeface="+mn-lt"/>
                <a:ea typeface="+mn-ea"/>
                <a:cs typeface="+mn-cs"/>
              </a:rPr>
              <a:t>en pointe</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relevé</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Flexor halluces longus and tibialis posterior tendons become repeatedly overstressed, which contribute to tendinopathies.  </a:t>
            </a:r>
          </a:p>
          <a:p>
            <a:r>
              <a:rPr lang="en-US" sz="1200" kern="1200" dirty="0" smtClean="0">
                <a:solidFill>
                  <a:schemeClr val="tx1"/>
                </a:solidFill>
                <a:effectLst/>
                <a:latin typeface="+mn-lt"/>
                <a:ea typeface="+mn-ea"/>
                <a:cs typeface="+mn-cs"/>
              </a:rPr>
              <a:t>Increased pronation correlated to Achilles tendinopathy, causes a “whipping effect” and is hypothesized to decrease blood flow to the Achilles tendon</a:t>
            </a:r>
            <a:r>
              <a:rPr lang="en-US" sz="1200" kern="1200" baseline="300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This whipping of the Achilles tendon would occur repeatedly as the dancer goes </a:t>
            </a:r>
            <a:r>
              <a:rPr lang="en-US" sz="1200" i="1" kern="1200" dirty="0" smtClean="0">
                <a:solidFill>
                  <a:schemeClr val="tx1"/>
                </a:solidFill>
                <a:effectLst/>
                <a:latin typeface="+mn-lt"/>
                <a:ea typeface="+mn-ea"/>
                <a:cs typeface="+mn-cs"/>
              </a:rPr>
              <a:t>en pointe</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12</a:t>
            </a:fld>
            <a:endParaRPr lang="en-US" dirty="0"/>
          </a:p>
        </p:txBody>
      </p:sp>
    </p:spTree>
    <p:extLst>
      <p:ext uri="{BB962C8B-B14F-4D97-AF65-F5344CB8AC3E}">
        <p14:creationId xmlns:p14="http://schemas.microsoft.com/office/powerpoint/2010/main" val="610087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only contributes to LBP and tendinopathies</a:t>
            </a:r>
            <a:r>
              <a:rPr lang="en-US" baseline="0" dirty="0" smtClean="0"/>
              <a:t> in foot/ankle but to knee injury as well. Excessive pronation and “forcing” turnout leads to:</a:t>
            </a:r>
          </a:p>
          <a:p>
            <a:r>
              <a:rPr lang="en-US" dirty="0" smtClean="0"/>
              <a:t>Increased Q angle and Valgus stress</a:t>
            </a:r>
          </a:p>
          <a:p>
            <a:r>
              <a:rPr lang="en-US" dirty="0" smtClean="0"/>
              <a:t>Increased lumbar lordosis</a:t>
            </a:r>
          </a:p>
          <a:p>
            <a:endParaRPr lang="en-US" dirty="0"/>
          </a:p>
        </p:txBody>
      </p:sp>
      <p:sp>
        <p:nvSpPr>
          <p:cNvPr id="4" name="Slide Number Placeholder 3"/>
          <p:cNvSpPr>
            <a:spLocks noGrp="1"/>
          </p:cNvSpPr>
          <p:nvPr>
            <p:ph type="sldNum" sz="quarter" idx="10"/>
          </p:nvPr>
        </p:nvSpPr>
        <p:spPr/>
        <p:txBody>
          <a:bodyPr/>
          <a:lstStyle/>
          <a:p>
            <a:fld id="{6E7A0008-5505-5042-B4CB-D9439DE0D1D8}" type="slidenum">
              <a:rPr lang="en-US" smtClean="0"/>
              <a:t>13</a:t>
            </a:fld>
            <a:endParaRPr lang="en-US" dirty="0"/>
          </a:p>
        </p:txBody>
      </p:sp>
    </p:spTree>
    <p:extLst>
      <p:ext uri="{BB962C8B-B14F-4D97-AF65-F5344CB8AC3E}">
        <p14:creationId xmlns:p14="http://schemas.microsoft.com/office/powerpoint/2010/main" val="162528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6C5678-EE20-4FA5-88E2-6E0BD67A2E26}" type="datetime1">
              <a:rPr lang="en-US" smtClean="0"/>
              <a:t>4/4/12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4/4/12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600BB2-27C5-458B-ABCE-839C88CF47CE}" type="datetime1">
              <a:rPr lang="en-US" smtClean="0"/>
              <a:t>4/4/12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1D738E-8962-435F-8C43-147B8DD7E819}" type="datetime1">
              <a:rPr lang="en-US" smtClean="0"/>
              <a:t>4/4/12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4/4/12</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t>4/4/12</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EAEB24-CE78-465C-A726-91D0868FA48F}" type="datetime1">
              <a:rPr lang="en-US" smtClean="0"/>
              <a:t>4/4/12</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AADF0-1749-4E8B-9691-B44A5F8C0895}" type="datetime1">
              <a:rPr lang="en-US" smtClean="0"/>
              <a:t>4/4/12</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4/4/12</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4/4/12</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4/4/12</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0C4986D-6BE9-4264-908F-02DB36FD8D6C}" type="datetime1">
              <a:rPr lang="en-US" smtClean="0"/>
              <a:t>4/4/12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A9B540C-44DA-4F69-89C9-7C84606640D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1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4.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Dance Injury Prevention</a:t>
            </a:r>
            <a:endParaRPr lang="en-US" dirty="0"/>
          </a:p>
        </p:txBody>
      </p:sp>
      <p:sp>
        <p:nvSpPr>
          <p:cNvPr id="3" name="Subtitle 2"/>
          <p:cNvSpPr>
            <a:spLocks noGrp="1"/>
          </p:cNvSpPr>
          <p:nvPr>
            <p:ph type="subTitle" idx="1"/>
          </p:nvPr>
        </p:nvSpPr>
        <p:spPr/>
        <p:txBody>
          <a:bodyPr/>
          <a:lstStyle/>
          <a:p>
            <a:r>
              <a:rPr lang="en-US" dirty="0" smtClean="0"/>
              <a:t>Katie Volkerding, SPT</a:t>
            </a:r>
          </a:p>
          <a:p>
            <a:r>
              <a:rPr lang="en-US" dirty="0" smtClean="0"/>
              <a:t>2012 DPT Capstone Project</a:t>
            </a:r>
          </a:p>
          <a:p>
            <a:r>
              <a:rPr lang="en-US" dirty="0" smtClean="0"/>
              <a:t>University of North Carolina at Chapel Hill</a:t>
            </a:r>
            <a:endParaRPr lang="en-US" dirty="0"/>
          </a:p>
        </p:txBody>
      </p:sp>
    </p:spTree>
    <p:extLst>
      <p:ext uri="{BB962C8B-B14F-4D97-AF65-F5344CB8AC3E}">
        <p14:creationId xmlns:p14="http://schemas.microsoft.com/office/powerpoint/2010/main" val="2247950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a:xfrm>
            <a:off x="457200" y="1600200"/>
            <a:ext cx="4042291" cy="4876800"/>
          </a:xfrm>
        </p:spPr>
        <p:txBody>
          <a:bodyPr/>
          <a:lstStyle/>
          <a:p>
            <a:r>
              <a:rPr lang="en-US" dirty="0" smtClean="0"/>
              <a:t>Few differences noted in adolescents</a:t>
            </a:r>
          </a:p>
          <a:p>
            <a:r>
              <a:rPr lang="en-US" dirty="0" smtClean="0"/>
              <a:t>Differences noted in professional dancers</a:t>
            </a:r>
          </a:p>
          <a:p>
            <a:pPr lvl="1"/>
            <a:r>
              <a:rPr lang="en-US" dirty="0"/>
              <a:t>T</a:t>
            </a:r>
            <a:r>
              <a:rPr lang="en-US" dirty="0" smtClean="0"/>
              <a:t>raumatic injuries more common in males</a:t>
            </a:r>
          </a:p>
          <a:p>
            <a:pPr lvl="1"/>
            <a:r>
              <a:rPr lang="en-US" dirty="0" smtClean="0"/>
              <a:t>75% of knee injuries in males</a:t>
            </a:r>
          </a:p>
          <a:p>
            <a:pPr lvl="1"/>
            <a:r>
              <a:rPr lang="en-US" dirty="0" smtClean="0"/>
              <a:t>Thigh/hip injuries more common in females</a:t>
            </a:r>
            <a:endParaRPr lang="en-US" dirty="0"/>
          </a:p>
        </p:txBody>
      </p:sp>
      <p:pic>
        <p:nvPicPr>
          <p:cNvPr id="5" name="Picture 4" descr="image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853" y="1614180"/>
            <a:ext cx="3597098" cy="4532343"/>
          </a:xfrm>
          <a:prstGeom prst="rect">
            <a:avLst/>
          </a:prstGeom>
        </p:spPr>
      </p:pic>
    </p:spTree>
    <p:extLst>
      <p:ext uri="{BB962C8B-B14F-4D97-AF65-F5344CB8AC3E}">
        <p14:creationId xmlns:p14="http://schemas.microsoft.com/office/powerpoint/2010/main" val="101008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and Hormonal Status</a:t>
            </a:r>
            <a:endParaRPr lang="en-US" dirty="0"/>
          </a:p>
        </p:txBody>
      </p:sp>
      <p:sp>
        <p:nvSpPr>
          <p:cNvPr id="3" name="Content Placeholder 2"/>
          <p:cNvSpPr>
            <a:spLocks noGrp="1"/>
          </p:cNvSpPr>
          <p:nvPr>
            <p:ph idx="1"/>
          </p:nvPr>
        </p:nvSpPr>
        <p:spPr/>
        <p:txBody>
          <a:bodyPr/>
          <a:lstStyle/>
          <a:p>
            <a:r>
              <a:rPr lang="en-US" dirty="0" smtClean="0"/>
              <a:t>Female Athlete Triad</a:t>
            </a:r>
          </a:p>
          <a:p>
            <a:pPr lvl="1"/>
            <a:r>
              <a:rPr lang="en-US" dirty="0" smtClean="0"/>
              <a:t>Disordered Eating </a:t>
            </a:r>
          </a:p>
          <a:p>
            <a:pPr lvl="2"/>
            <a:r>
              <a:rPr lang="en-US" dirty="0" smtClean="0"/>
              <a:t>Up to 50% in professional </a:t>
            </a:r>
            <a:r>
              <a:rPr lang="en-US" dirty="0"/>
              <a:t>dancers </a:t>
            </a:r>
            <a:r>
              <a:rPr lang="en-US" sz="1400" dirty="0"/>
              <a:t>(Hincapie &amp; Cassidy, 2010</a:t>
            </a:r>
            <a:r>
              <a:rPr lang="en-US" sz="1400" dirty="0" smtClean="0"/>
              <a:t>)</a:t>
            </a:r>
            <a:endParaRPr lang="en-US" dirty="0" smtClean="0"/>
          </a:p>
          <a:p>
            <a:pPr lvl="2"/>
            <a:r>
              <a:rPr lang="en-US" dirty="0" smtClean="0"/>
              <a:t>Loss of muscle mass, early muscle fatigue</a:t>
            </a:r>
          </a:p>
          <a:p>
            <a:pPr lvl="1"/>
            <a:r>
              <a:rPr lang="en-US" dirty="0" smtClean="0"/>
              <a:t>Menstrual Disturbances (Amenorrhea)</a:t>
            </a:r>
          </a:p>
          <a:p>
            <a:pPr lvl="2"/>
            <a:r>
              <a:rPr lang="en-US" dirty="0" smtClean="0"/>
              <a:t>Lower estrogen increases risk of stress fractures </a:t>
            </a:r>
            <a:r>
              <a:rPr lang="en-US" sz="1400" dirty="0" smtClean="0"/>
              <a:t>(Macintyre &amp; Joy, 2000)</a:t>
            </a:r>
            <a:endParaRPr lang="en-US" dirty="0" smtClean="0"/>
          </a:p>
          <a:p>
            <a:pPr lvl="1"/>
            <a:r>
              <a:rPr lang="en-US" dirty="0" smtClean="0"/>
              <a:t>Low bone mineral density (Osteoporosis)</a:t>
            </a:r>
          </a:p>
          <a:p>
            <a:pPr lvl="2"/>
            <a:r>
              <a:rPr lang="en-US" dirty="0" smtClean="0"/>
              <a:t>Stress Fractures</a:t>
            </a:r>
          </a:p>
          <a:p>
            <a:r>
              <a:rPr lang="en-US" dirty="0" smtClean="0"/>
              <a:t>Patient Education</a:t>
            </a:r>
          </a:p>
          <a:p>
            <a:pPr lvl="1"/>
            <a:r>
              <a:rPr lang="en-US" dirty="0" smtClean="0"/>
              <a:t>Begin at a young age</a:t>
            </a:r>
            <a:endParaRPr lang="en-US" dirty="0"/>
          </a:p>
        </p:txBody>
      </p:sp>
    </p:spTree>
    <p:extLst>
      <p:ext uri="{BB962C8B-B14F-4D97-AF65-F5344CB8AC3E}">
        <p14:creationId xmlns:p14="http://schemas.microsoft.com/office/powerpoint/2010/main" val="107238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Biomechanical Factors</a:t>
            </a:r>
            <a:endParaRPr lang="en-US" dirty="0"/>
          </a:p>
        </p:txBody>
      </p:sp>
      <p:sp>
        <p:nvSpPr>
          <p:cNvPr id="3" name="Content Placeholder 2"/>
          <p:cNvSpPr>
            <a:spLocks noGrp="1"/>
          </p:cNvSpPr>
          <p:nvPr>
            <p:ph idx="1"/>
          </p:nvPr>
        </p:nvSpPr>
        <p:spPr>
          <a:xfrm>
            <a:off x="457200" y="1615880"/>
            <a:ext cx="8229600" cy="4876800"/>
          </a:xfrm>
        </p:spPr>
        <p:txBody>
          <a:bodyPr/>
          <a:lstStyle/>
          <a:p>
            <a:r>
              <a:rPr lang="en-US" dirty="0" smtClean="0"/>
              <a:t>Dance emphasizes hip flex, ABD, ER &gt; IR, ADD</a:t>
            </a:r>
          </a:p>
          <a:p>
            <a:pPr lvl="1"/>
            <a:r>
              <a:rPr lang="en-US" dirty="0" smtClean="0"/>
              <a:t>Adaptive shortening, weakening of antagonists </a:t>
            </a:r>
            <a:r>
              <a:rPr lang="en-US" sz="1400" dirty="0" smtClean="0"/>
              <a:t>(Milan, 1994)</a:t>
            </a:r>
            <a:endParaRPr lang="en-US" dirty="0" smtClean="0"/>
          </a:p>
          <a:p>
            <a:r>
              <a:rPr lang="en-US" dirty="0" smtClean="0"/>
              <a:t>“Turn Out”</a:t>
            </a:r>
          </a:p>
          <a:p>
            <a:pPr lvl="1"/>
            <a:r>
              <a:rPr lang="en-US" dirty="0" smtClean="0"/>
              <a:t>From hips down or floor up?</a:t>
            </a:r>
          </a:p>
          <a:p>
            <a:pPr lvl="1"/>
            <a:r>
              <a:rPr lang="en-US" dirty="0"/>
              <a:t>What happens when dancers “force” their turnout</a:t>
            </a:r>
            <a:r>
              <a:rPr lang="en-US" dirty="0" smtClean="0"/>
              <a:t>?</a:t>
            </a:r>
          </a:p>
          <a:p>
            <a:pPr lvl="1"/>
            <a:r>
              <a:rPr lang="en-US" dirty="0" smtClean="0"/>
              <a:t>Low back and LE injury associated with greater “compensated” turnout </a:t>
            </a:r>
            <a:r>
              <a:rPr lang="en-US" sz="1400" dirty="0" smtClean="0"/>
              <a:t>(Coplan, 2002) </a:t>
            </a:r>
            <a:endParaRPr lang="en-US" dirty="0" smtClean="0"/>
          </a:p>
        </p:txBody>
      </p:sp>
      <p:pic>
        <p:nvPicPr>
          <p:cNvPr id="4" name="Picture 3" descr="Figure-3-Demiplie-in-First-Position-300x28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7025" y="4058467"/>
            <a:ext cx="2836317" cy="2666138"/>
          </a:xfrm>
          <a:prstGeom prst="rect">
            <a:avLst/>
          </a:prstGeom>
        </p:spPr>
      </p:pic>
    </p:spTree>
    <p:extLst>
      <p:ext uri="{BB962C8B-B14F-4D97-AF65-F5344CB8AC3E}">
        <p14:creationId xmlns:p14="http://schemas.microsoft.com/office/powerpoint/2010/main" val="872981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7720"/>
            <a:ext cx="8229600" cy="990600"/>
          </a:xfrm>
        </p:spPr>
        <p:txBody>
          <a:bodyPr/>
          <a:lstStyle/>
          <a:p>
            <a:r>
              <a:rPr lang="en-US" dirty="0" smtClean="0"/>
              <a:t>“Rolling In”</a:t>
            </a:r>
            <a:endParaRPr lang="en-US" dirty="0"/>
          </a:p>
        </p:txBody>
      </p:sp>
      <p:pic>
        <p:nvPicPr>
          <p:cNvPr id="10" name="Content Placeholder 9" descr="roll-in.jpg"/>
          <p:cNvPicPr>
            <a:picLocks noGrp="1" noChangeAspect="1"/>
          </p:cNvPicPr>
          <p:nvPr>
            <p:ph idx="1"/>
          </p:nvPr>
        </p:nvPicPr>
        <p:blipFill>
          <a:blip r:embed="rId3">
            <a:extLst>
              <a:ext uri="{28A0092B-C50C-407E-A947-70E740481C1C}">
                <a14:useLocalDpi xmlns:a14="http://schemas.microsoft.com/office/drawing/2010/main" val="0"/>
              </a:ext>
            </a:extLst>
          </a:blip>
          <a:srcRect l="-39206" r="-39206"/>
          <a:stretch>
            <a:fillRect/>
          </a:stretch>
        </p:blipFill>
        <p:spPr/>
      </p:pic>
    </p:spTree>
    <p:extLst>
      <p:ext uri="{BB962C8B-B14F-4D97-AF65-F5344CB8AC3E}">
        <p14:creationId xmlns:p14="http://schemas.microsoft.com/office/powerpoint/2010/main" val="3436487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Biomechanical Factors</a:t>
            </a:r>
            <a:endParaRPr lang="en-US" dirty="0"/>
          </a:p>
        </p:txBody>
      </p:sp>
      <p:sp>
        <p:nvSpPr>
          <p:cNvPr id="3" name="Content Placeholder 2"/>
          <p:cNvSpPr>
            <a:spLocks noGrp="1"/>
          </p:cNvSpPr>
          <p:nvPr>
            <p:ph idx="1"/>
          </p:nvPr>
        </p:nvSpPr>
        <p:spPr>
          <a:xfrm>
            <a:off x="457200" y="1600200"/>
            <a:ext cx="4105001" cy="4876800"/>
          </a:xfrm>
        </p:spPr>
        <p:txBody>
          <a:bodyPr/>
          <a:lstStyle/>
          <a:p>
            <a:r>
              <a:rPr lang="en-US" dirty="0" smtClean="0"/>
              <a:t>Kinetic Chain Dysfunctions</a:t>
            </a:r>
          </a:p>
          <a:p>
            <a:pPr lvl="1"/>
            <a:r>
              <a:rPr lang="en-US" dirty="0" smtClean="0"/>
              <a:t>Previous ankle sprains </a:t>
            </a:r>
            <a:r>
              <a:rPr lang="en-US" sz="1400" dirty="0" smtClean="0"/>
              <a:t>(Milan, 1994)</a:t>
            </a:r>
            <a:endParaRPr lang="en-US" dirty="0" smtClean="0"/>
          </a:p>
          <a:p>
            <a:r>
              <a:rPr lang="en-US" dirty="0" smtClean="0"/>
              <a:t>Asymmetry</a:t>
            </a:r>
          </a:p>
          <a:p>
            <a:pPr lvl="1"/>
            <a:r>
              <a:rPr lang="en-US" dirty="0" smtClean="0"/>
              <a:t>Check functional movements (ex: </a:t>
            </a:r>
            <a:r>
              <a:rPr lang="en-US" i="1" dirty="0" smtClean="0"/>
              <a:t>relevé)</a:t>
            </a:r>
            <a:endParaRPr lang="en-US" dirty="0" smtClean="0"/>
          </a:p>
          <a:p>
            <a:pPr lvl="1"/>
            <a:r>
              <a:rPr lang="en-US" dirty="0" smtClean="0"/>
              <a:t>ROM</a:t>
            </a:r>
          </a:p>
          <a:p>
            <a:pPr lvl="1"/>
            <a:r>
              <a:rPr lang="en-US" dirty="0" smtClean="0"/>
              <a:t>Joint Play</a:t>
            </a:r>
          </a:p>
          <a:p>
            <a:r>
              <a:rPr lang="en-US" dirty="0" smtClean="0"/>
              <a:t>Muscle Imbalances</a:t>
            </a:r>
          </a:p>
          <a:p>
            <a:pPr lvl="1"/>
            <a:r>
              <a:rPr lang="en-US" dirty="0" smtClean="0"/>
              <a:t>Quads/Hamstrings</a:t>
            </a:r>
            <a:endParaRPr lang="en-US" dirty="0"/>
          </a:p>
        </p:txBody>
      </p:sp>
      <p:pic>
        <p:nvPicPr>
          <p:cNvPr id="5" name="Picture 4" descr="images-9.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1671" y="2477426"/>
            <a:ext cx="3848895" cy="3063079"/>
          </a:xfrm>
          <a:prstGeom prst="rect">
            <a:avLst/>
          </a:prstGeom>
        </p:spPr>
      </p:pic>
    </p:spTree>
    <p:extLst>
      <p:ext uri="{BB962C8B-B14F-4D97-AF65-F5344CB8AC3E}">
        <p14:creationId xmlns:p14="http://schemas.microsoft.com/office/powerpoint/2010/main" val="2332927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Fitness</a:t>
            </a:r>
            <a:endParaRPr lang="en-US" dirty="0"/>
          </a:p>
        </p:txBody>
      </p:sp>
      <p:sp>
        <p:nvSpPr>
          <p:cNvPr id="3" name="Content Placeholder 2"/>
          <p:cNvSpPr>
            <a:spLocks noGrp="1"/>
          </p:cNvSpPr>
          <p:nvPr>
            <p:ph idx="1"/>
          </p:nvPr>
        </p:nvSpPr>
        <p:spPr/>
        <p:txBody>
          <a:bodyPr>
            <a:normAutofit/>
          </a:bodyPr>
          <a:lstStyle/>
          <a:p>
            <a:r>
              <a:rPr lang="en-US" sz="2800" dirty="0" smtClean="0"/>
              <a:t>Aerobic Capacity</a:t>
            </a:r>
          </a:p>
          <a:p>
            <a:r>
              <a:rPr lang="en-US" sz="2800" dirty="0" smtClean="0"/>
              <a:t>Anaerobic Capacity</a:t>
            </a:r>
          </a:p>
          <a:p>
            <a:r>
              <a:rPr lang="en-US" sz="2800" dirty="0" smtClean="0"/>
              <a:t>Flexibility</a:t>
            </a:r>
          </a:p>
          <a:p>
            <a:r>
              <a:rPr lang="en-US" sz="2800" dirty="0" smtClean="0"/>
              <a:t>Body Composition</a:t>
            </a:r>
          </a:p>
          <a:p>
            <a:r>
              <a:rPr lang="en-US" sz="2800" dirty="0" smtClean="0"/>
              <a:t>Muscular Strength &amp; Endurance</a:t>
            </a:r>
            <a:endParaRPr lang="en-US" sz="2800" dirty="0"/>
          </a:p>
        </p:txBody>
      </p:sp>
    </p:spTree>
    <p:extLst>
      <p:ext uri="{BB962C8B-B14F-4D97-AF65-F5344CB8AC3E}">
        <p14:creationId xmlns:p14="http://schemas.microsoft.com/office/powerpoint/2010/main" val="1014851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Aerobic Capacity</a:t>
            </a:r>
            <a:endParaRPr lang="en-US" dirty="0"/>
          </a:p>
        </p:txBody>
      </p:sp>
      <p:sp>
        <p:nvSpPr>
          <p:cNvPr id="3" name="Content Placeholder 2"/>
          <p:cNvSpPr>
            <a:spLocks noGrp="1"/>
          </p:cNvSpPr>
          <p:nvPr>
            <p:ph idx="1"/>
          </p:nvPr>
        </p:nvSpPr>
        <p:spPr>
          <a:xfrm>
            <a:off x="457200" y="1615880"/>
            <a:ext cx="8229600" cy="4876800"/>
          </a:xfrm>
        </p:spPr>
        <p:txBody>
          <a:bodyPr/>
          <a:lstStyle/>
          <a:p>
            <a:r>
              <a:rPr lang="en-US" dirty="0" smtClean="0"/>
              <a:t>Significant correlation between poor aerobic capacity and risk of injury </a:t>
            </a:r>
            <a:r>
              <a:rPr lang="en-US" sz="1400" dirty="0" smtClean="0"/>
              <a:t>(Angioi et al, 2010)</a:t>
            </a:r>
            <a:endParaRPr lang="en-US" dirty="0" smtClean="0"/>
          </a:p>
          <a:p>
            <a:r>
              <a:rPr lang="en-US" dirty="0" smtClean="0"/>
              <a:t>Ballet </a:t>
            </a:r>
            <a:r>
              <a:rPr lang="en-US" dirty="0"/>
              <a:t>c</a:t>
            </a:r>
            <a:r>
              <a:rPr lang="en-US" dirty="0" smtClean="0"/>
              <a:t>lass and cardiorespiratory gains </a:t>
            </a:r>
            <a:r>
              <a:rPr lang="en-US" sz="1400" dirty="0" smtClean="0"/>
              <a:t>(Koutedakis &amp; Jamurtas, 2004)</a:t>
            </a:r>
            <a:endParaRPr lang="en-US" dirty="0" smtClean="0"/>
          </a:p>
          <a:p>
            <a:pPr lvl="1"/>
            <a:r>
              <a:rPr lang="en-US" dirty="0" smtClean="0"/>
              <a:t>Barre work = low to moderate intensity</a:t>
            </a:r>
          </a:p>
          <a:p>
            <a:pPr lvl="1"/>
            <a:r>
              <a:rPr lang="en-US" dirty="0" smtClean="0"/>
              <a:t>70-80% VO</a:t>
            </a:r>
            <a:r>
              <a:rPr lang="en-US" baseline="-25000" dirty="0" smtClean="0"/>
              <a:t>2</a:t>
            </a:r>
            <a:r>
              <a:rPr lang="en-US" dirty="0" smtClean="0"/>
              <a:t>Max in center but only lasting ~3 minutes</a:t>
            </a:r>
          </a:p>
          <a:p>
            <a:pPr lvl="1"/>
            <a:endParaRPr lang="en-US" dirty="0"/>
          </a:p>
        </p:txBody>
      </p:sp>
    </p:spTree>
    <p:extLst>
      <p:ext uri="{BB962C8B-B14F-4D97-AF65-F5344CB8AC3E}">
        <p14:creationId xmlns:p14="http://schemas.microsoft.com/office/powerpoint/2010/main" val="1154888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Anaerobic Capacity</a:t>
            </a:r>
            <a:endParaRPr lang="en-US" dirty="0"/>
          </a:p>
        </p:txBody>
      </p:sp>
      <p:sp>
        <p:nvSpPr>
          <p:cNvPr id="3" name="Content Placeholder 2"/>
          <p:cNvSpPr>
            <a:spLocks noGrp="1"/>
          </p:cNvSpPr>
          <p:nvPr>
            <p:ph idx="1"/>
          </p:nvPr>
        </p:nvSpPr>
        <p:spPr/>
        <p:txBody>
          <a:bodyPr/>
          <a:lstStyle/>
          <a:p>
            <a:r>
              <a:rPr lang="en-US" dirty="0" smtClean="0"/>
              <a:t>Impact on injury not widely studied</a:t>
            </a:r>
          </a:p>
          <a:p>
            <a:r>
              <a:rPr lang="en-US" dirty="0" smtClean="0"/>
              <a:t>Lower relative and mean power than other athletes </a:t>
            </a:r>
            <a:r>
              <a:rPr lang="en-US" sz="1400" dirty="0" smtClean="0"/>
              <a:t>(Kenne &amp; Unnithan, 2008)</a:t>
            </a:r>
            <a:endParaRPr lang="en-US" dirty="0" smtClean="0"/>
          </a:p>
          <a:p>
            <a:r>
              <a:rPr lang="en-US" dirty="0"/>
              <a:t>J</a:t>
            </a:r>
            <a:r>
              <a:rPr lang="en-US" dirty="0" smtClean="0"/>
              <a:t>ump height one of best predictors of aesthetic competence in modern dancers</a:t>
            </a:r>
            <a:r>
              <a:rPr lang="en-US" baseline="30000" dirty="0"/>
              <a:t> </a:t>
            </a:r>
            <a:r>
              <a:rPr lang="en-US" sz="1400" dirty="0" smtClean="0"/>
              <a:t>(Angioi et al, 2009)</a:t>
            </a:r>
            <a:endParaRPr lang="en-US" baseline="30000" dirty="0" smtClean="0"/>
          </a:p>
          <a:p>
            <a:endParaRPr lang="en-US" dirty="0"/>
          </a:p>
        </p:txBody>
      </p:sp>
      <p:pic>
        <p:nvPicPr>
          <p:cNvPr id="7" name="Picture 6" descr="images-1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5360" y="3730080"/>
            <a:ext cx="4127884" cy="2746919"/>
          </a:xfrm>
          <a:prstGeom prst="rect">
            <a:avLst/>
          </a:prstGeom>
        </p:spPr>
      </p:pic>
    </p:spTree>
    <p:extLst>
      <p:ext uri="{BB962C8B-B14F-4D97-AF65-F5344CB8AC3E}">
        <p14:creationId xmlns:p14="http://schemas.microsoft.com/office/powerpoint/2010/main" val="1726352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Flexibility &amp; Body Composition</a:t>
            </a:r>
            <a:endParaRPr lang="en-US" dirty="0"/>
          </a:p>
        </p:txBody>
      </p:sp>
      <p:sp>
        <p:nvSpPr>
          <p:cNvPr id="3" name="Content Placeholder 2"/>
          <p:cNvSpPr>
            <a:spLocks noGrp="1"/>
          </p:cNvSpPr>
          <p:nvPr>
            <p:ph idx="1"/>
          </p:nvPr>
        </p:nvSpPr>
        <p:spPr>
          <a:xfrm>
            <a:off x="457200" y="1600200"/>
            <a:ext cx="4747786" cy="4876800"/>
          </a:xfrm>
        </p:spPr>
        <p:txBody>
          <a:bodyPr>
            <a:normAutofit/>
          </a:bodyPr>
          <a:lstStyle/>
          <a:p>
            <a:r>
              <a:rPr lang="en-US" dirty="0" smtClean="0"/>
              <a:t>Flexibility imbalances may be problematic</a:t>
            </a:r>
          </a:p>
          <a:p>
            <a:r>
              <a:rPr lang="en-US" dirty="0" smtClean="0"/>
              <a:t>Excessive joint laxity without adequate muscular support may predispose dancer to injury</a:t>
            </a:r>
          </a:p>
          <a:p>
            <a:r>
              <a:rPr lang="en-US" dirty="0" smtClean="0"/>
              <a:t>Very lean dancers more prone to injury</a:t>
            </a:r>
          </a:p>
          <a:p>
            <a:r>
              <a:rPr lang="en-US" dirty="0" smtClean="0"/>
              <a:t>Lower %Body </a:t>
            </a:r>
            <a:r>
              <a:rPr lang="en-US" dirty="0"/>
              <a:t>F</a:t>
            </a:r>
            <a:r>
              <a:rPr lang="en-US" dirty="0" smtClean="0"/>
              <a:t>at = longer recovery time </a:t>
            </a:r>
            <a:r>
              <a:rPr lang="en-US" sz="1400" dirty="0" smtClean="0"/>
              <a:t>(Angioi et al, 2010)</a:t>
            </a:r>
            <a:endParaRPr lang="en-US" dirty="0" smtClean="0"/>
          </a:p>
          <a:p>
            <a:r>
              <a:rPr lang="en-US" dirty="0" smtClean="0"/>
              <a:t>Female Athlete Triad</a:t>
            </a:r>
            <a:endParaRPr lang="en-US" dirty="0"/>
          </a:p>
        </p:txBody>
      </p:sp>
      <p:pic>
        <p:nvPicPr>
          <p:cNvPr id="4" name="Picture 3" descr="images-1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4234" y="1850229"/>
            <a:ext cx="3173464" cy="4291575"/>
          </a:xfrm>
          <a:prstGeom prst="rect">
            <a:avLst/>
          </a:prstGeom>
        </p:spPr>
      </p:pic>
    </p:spTree>
    <p:extLst>
      <p:ext uri="{BB962C8B-B14F-4D97-AF65-F5344CB8AC3E}">
        <p14:creationId xmlns:p14="http://schemas.microsoft.com/office/powerpoint/2010/main" val="1670686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Strength &amp; Endurance</a:t>
            </a:r>
            <a:endParaRPr lang="en-US" dirty="0"/>
          </a:p>
        </p:txBody>
      </p:sp>
      <p:sp>
        <p:nvSpPr>
          <p:cNvPr id="3" name="Content Placeholder 2"/>
          <p:cNvSpPr>
            <a:spLocks noGrp="1"/>
          </p:cNvSpPr>
          <p:nvPr>
            <p:ph idx="1"/>
          </p:nvPr>
        </p:nvSpPr>
        <p:spPr/>
        <p:txBody>
          <a:bodyPr/>
          <a:lstStyle/>
          <a:p>
            <a:r>
              <a:rPr lang="en-US" dirty="0" smtClean="0"/>
              <a:t>Lack of strength = Increased risk of injury</a:t>
            </a:r>
          </a:p>
          <a:p>
            <a:r>
              <a:rPr lang="en-US" dirty="0" smtClean="0"/>
              <a:t>Greater LE strength preseason associated with decreased risk of injury during season </a:t>
            </a:r>
            <a:r>
              <a:rPr lang="en-US" sz="1400" dirty="0" smtClean="0"/>
              <a:t>(</a:t>
            </a:r>
            <a:r>
              <a:rPr lang="en-US" sz="1400" dirty="0"/>
              <a:t>Gamboa et </a:t>
            </a:r>
            <a:r>
              <a:rPr lang="en-US" sz="1400" dirty="0" smtClean="0"/>
              <a:t>al,</a:t>
            </a:r>
            <a:r>
              <a:rPr lang="en-US" sz="1400" baseline="30000" dirty="0" smtClean="0"/>
              <a:t> </a:t>
            </a:r>
            <a:r>
              <a:rPr lang="en-US" sz="1400" dirty="0" smtClean="0"/>
              <a:t>2008</a:t>
            </a:r>
            <a:r>
              <a:rPr lang="en-US" sz="1400" dirty="0"/>
              <a:t>) </a:t>
            </a:r>
            <a:endParaRPr lang="en-US" sz="1400" dirty="0" smtClean="0"/>
          </a:p>
          <a:p>
            <a:pPr lvl="1"/>
            <a:r>
              <a:rPr lang="en-US" dirty="0" smtClean="0"/>
              <a:t>Foot/ankle injuries most common</a:t>
            </a:r>
          </a:p>
          <a:p>
            <a:r>
              <a:rPr lang="en-US" dirty="0" smtClean="0"/>
              <a:t>Low back injury correlated with quad/hamstring strength ratio </a:t>
            </a:r>
            <a:r>
              <a:rPr lang="en-US" sz="1400" dirty="0" smtClean="0"/>
              <a:t>(</a:t>
            </a:r>
            <a:r>
              <a:rPr lang="en-US" sz="1400" dirty="0"/>
              <a:t>K</a:t>
            </a:r>
            <a:r>
              <a:rPr lang="en-US" sz="1400" dirty="0" smtClean="0"/>
              <a:t>outedakis &amp; Frischknecht, 1997)</a:t>
            </a:r>
            <a:endParaRPr lang="en-US" dirty="0" smtClean="0"/>
          </a:p>
          <a:p>
            <a:r>
              <a:rPr lang="en-US" dirty="0" smtClean="0"/>
              <a:t>Lack of muscular endurance leads to fatigue, increasing risk of injury</a:t>
            </a:r>
          </a:p>
        </p:txBody>
      </p:sp>
    </p:spTree>
    <p:extLst>
      <p:ext uri="{BB962C8B-B14F-4D97-AF65-F5344CB8AC3E}">
        <p14:creationId xmlns:p14="http://schemas.microsoft.com/office/powerpoint/2010/main" val="158392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Objectives</a:t>
            </a:r>
            <a:endParaRPr lang="en-US" dirty="0"/>
          </a:p>
        </p:txBody>
      </p:sp>
      <p:sp>
        <p:nvSpPr>
          <p:cNvPr id="3" name="Content Placeholder 2"/>
          <p:cNvSpPr>
            <a:spLocks noGrp="1"/>
          </p:cNvSpPr>
          <p:nvPr>
            <p:ph idx="1"/>
          </p:nvPr>
        </p:nvSpPr>
        <p:spPr>
          <a:xfrm>
            <a:off x="457200" y="1600200"/>
            <a:ext cx="5336735" cy="4876800"/>
          </a:xfrm>
        </p:spPr>
        <p:txBody>
          <a:bodyPr/>
          <a:lstStyle/>
          <a:p>
            <a:r>
              <a:rPr lang="en-US" dirty="0" smtClean="0"/>
              <a:t>Understand the prevalence of overuse dance injuries and common injuries among dancers</a:t>
            </a:r>
          </a:p>
          <a:p>
            <a:r>
              <a:rPr lang="en-US" dirty="0" smtClean="0"/>
              <a:t>Demonstrate an understanding of both intrinsic and extrinsic risk factors for overuse dance injuries</a:t>
            </a:r>
          </a:p>
          <a:p>
            <a:r>
              <a:rPr lang="en-US" dirty="0" smtClean="0"/>
              <a:t>Have a better understanding of biomechanical risk factors to consider when screening for risk of injury</a:t>
            </a:r>
          </a:p>
          <a:p>
            <a:r>
              <a:rPr lang="en-US" dirty="0" smtClean="0"/>
              <a:t>Learn ways to develop effective injury prevention programs</a:t>
            </a:r>
            <a:endParaRPr lang="en-US" dirty="0"/>
          </a:p>
        </p:txBody>
      </p:sp>
      <p:pic>
        <p:nvPicPr>
          <p:cNvPr id="4" name="Picture 3" descr="4ballet000008686947jpg-215x3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6300" y="1933340"/>
            <a:ext cx="2730500" cy="3810000"/>
          </a:xfrm>
          <a:prstGeom prst="rect">
            <a:avLst/>
          </a:prstGeom>
        </p:spPr>
      </p:pic>
    </p:spTree>
    <p:extLst>
      <p:ext uri="{BB962C8B-B14F-4D97-AF65-F5344CB8AC3E}">
        <p14:creationId xmlns:p14="http://schemas.microsoft.com/office/powerpoint/2010/main" val="1691702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Supplemental Training</a:t>
            </a:r>
            <a:endParaRPr lang="en-US" dirty="0"/>
          </a:p>
        </p:txBody>
      </p:sp>
      <p:sp>
        <p:nvSpPr>
          <p:cNvPr id="3" name="Content Placeholder 2"/>
          <p:cNvSpPr>
            <a:spLocks noGrp="1"/>
          </p:cNvSpPr>
          <p:nvPr>
            <p:ph idx="1"/>
          </p:nvPr>
        </p:nvSpPr>
        <p:spPr/>
        <p:txBody>
          <a:bodyPr/>
          <a:lstStyle/>
          <a:p>
            <a:r>
              <a:rPr lang="en-US" dirty="0" smtClean="0"/>
              <a:t>Negative impact on aesthetic quality or performance?</a:t>
            </a:r>
          </a:p>
          <a:p>
            <a:pPr lvl="1"/>
            <a:r>
              <a:rPr lang="en-US" dirty="0" smtClean="0"/>
              <a:t>Research says No</a:t>
            </a:r>
          </a:p>
          <a:p>
            <a:pPr lvl="1"/>
            <a:r>
              <a:rPr lang="en-US" dirty="0" smtClean="0"/>
              <a:t>Valid measures needed</a:t>
            </a:r>
          </a:p>
          <a:p>
            <a:r>
              <a:rPr lang="en-US" dirty="0" smtClean="0"/>
              <a:t>12-week intervention of aerobic and strength training beneficial to dance performance and fitness parameters among modern dance students</a:t>
            </a:r>
          </a:p>
          <a:p>
            <a:pPr lvl="1"/>
            <a:r>
              <a:rPr lang="en-US" dirty="0" smtClean="0"/>
              <a:t>Koutedakis et al (2007)</a:t>
            </a:r>
          </a:p>
          <a:p>
            <a:r>
              <a:rPr lang="en-US" dirty="0" smtClean="0"/>
              <a:t>Weekly 1-hr circuit and interval training for ballet dancers improved performance</a:t>
            </a:r>
          </a:p>
          <a:p>
            <a:pPr lvl="1"/>
            <a:r>
              <a:rPr lang="en-US" dirty="0" smtClean="0"/>
              <a:t>Twitchett et al (2011)</a:t>
            </a:r>
          </a:p>
          <a:p>
            <a:r>
              <a:rPr lang="en-US" dirty="0" smtClean="0"/>
              <a:t>Impact on injury prevention?</a:t>
            </a:r>
          </a:p>
          <a:p>
            <a:pPr lvl="1"/>
            <a:r>
              <a:rPr lang="en-US" dirty="0" smtClean="0"/>
              <a:t>More research is needed!</a:t>
            </a:r>
          </a:p>
          <a:p>
            <a:pPr lvl="1"/>
            <a:endParaRPr lang="en-US" dirty="0" smtClean="0"/>
          </a:p>
        </p:txBody>
      </p:sp>
    </p:spTree>
    <p:extLst>
      <p:ext uri="{BB962C8B-B14F-4D97-AF65-F5344CB8AC3E}">
        <p14:creationId xmlns:p14="http://schemas.microsoft.com/office/powerpoint/2010/main" val="3606233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Examination Recommendations</a:t>
            </a:r>
            <a:endParaRPr lang="en-US" dirty="0"/>
          </a:p>
        </p:txBody>
      </p:sp>
      <p:sp>
        <p:nvSpPr>
          <p:cNvPr id="3" name="Content Placeholder 2"/>
          <p:cNvSpPr>
            <a:spLocks noGrp="1"/>
          </p:cNvSpPr>
          <p:nvPr>
            <p:ph idx="1"/>
          </p:nvPr>
        </p:nvSpPr>
        <p:spPr>
          <a:xfrm>
            <a:off x="457201" y="1600200"/>
            <a:ext cx="4183390" cy="5142161"/>
          </a:xfrm>
        </p:spPr>
        <p:txBody>
          <a:bodyPr/>
          <a:lstStyle/>
          <a:p>
            <a:r>
              <a:rPr lang="en-US" dirty="0" smtClean="0"/>
              <a:t>PMH: previous injury?</a:t>
            </a:r>
          </a:p>
          <a:p>
            <a:pPr lvl="1"/>
            <a:r>
              <a:rPr lang="en-US" dirty="0" smtClean="0"/>
              <a:t>Kinetic Chain Dysfunction</a:t>
            </a:r>
          </a:p>
          <a:p>
            <a:r>
              <a:rPr lang="en-US" dirty="0" smtClean="0"/>
              <a:t>Assess intrinsic and extrinsic risk factors</a:t>
            </a:r>
          </a:p>
          <a:p>
            <a:pPr lvl="1"/>
            <a:r>
              <a:rPr lang="en-US" dirty="0" smtClean="0"/>
              <a:t>Biomechanical Factors</a:t>
            </a:r>
          </a:p>
          <a:p>
            <a:pPr lvl="1"/>
            <a:r>
              <a:rPr lang="en-US" dirty="0" smtClean="0"/>
              <a:t>Aerobic Capacity and Muscular Strength</a:t>
            </a:r>
          </a:p>
          <a:p>
            <a:r>
              <a:rPr lang="en-US" dirty="0" smtClean="0"/>
              <a:t>Evaluate functional dance movements</a:t>
            </a:r>
          </a:p>
          <a:p>
            <a:pPr lvl="1"/>
            <a:r>
              <a:rPr lang="en-US" dirty="0" smtClean="0"/>
              <a:t>Asymmetries</a:t>
            </a:r>
          </a:p>
          <a:p>
            <a:pPr lvl="1"/>
            <a:r>
              <a:rPr lang="en-US" dirty="0" smtClean="0"/>
              <a:t>Flexibility or Strength Imbalances</a:t>
            </a:r>
            <a:endParaRPr lang="en-US" dirty="0"/>
          </a:p>
        </p:txBody>
      </p:sp>
      <p:pic>
        <p:nvPicPr>
          <p:cNvPr id="4" name="Picture 3" descr="images-1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0591" y="1414240"/>
            <a:ext cx="2399642" cy="2943404"/>
          </a:xfrm>
          <a:prstGeom prst="rect">
            <a:avLst/>
          </a:prstGeom>
        </p:spPr>
      </p:pic>
      <p:pic>
        <p:nvPicPr>
          <p:cNvPr id="5" name="Picture 4" descr="images-9.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6875" y="4467404"/>
            <a:ext cx="2607638" cy="2075245"/>
          </a:xfrm>
          <a:prstGeom prst="rect">
            <a:avLst/>
          </a:prstGeom>
        </p:spPr>
      </p:pic>
      <p:sp>
        <p:nvSpPr>
          <p:cNvPr id="6" name="TextBox 5"/>
          <p:cNvSpPr txBox="1"/>
          <p:nvPr/>
        </p:nvSpPr>
        <p:spPr>
          <a:xfrm>
            <a:off x="7164694" y="1865909"/>
            <a:ext cx="1522106" cy="923330"/>
          </a:xfrm>
          <a:prstGeom prst="rect">
            <a:avLst/>
          </a:prstGeom>
          <a:noFill/>
        </p:spPr>
        <p:txBody>
          <a:bodyPr wrap="square" rtlCol="0">
            <a:spAutoFit/>
          </a:bodyPr>
          <a:lstStyle/>
          <a:p>
            <a:r>
              <a:rPr lang="en-US" dirty="0" smtClean="0"/>
              <a:t>Left: </a:t>
            </a:r>
            <a:r>
              <a:rPr lang="en-US" i="1" dirty="0" smtClean="0"/>
              <a:t>Demi pli</a:t>
            </a:r>
            <a:r>
              <a:rPr lang="en-US" i="1" dirty="0"/>
              <a:t>é</a:t>
            </a:r>
            <a:r>
              <a:rPr lang="en-US" i="1" dirty="0" smtClean="0"/>
              <a:t> </a:t>
            </a:r>
            <a:r>
              <a:rPr lang="en-US" dirty="0" smtClean="0"/>
              <a:t>in first position</a:t>
            </a:r>
            <a:endParaRPr lang="en-US" dirty="0"/>
          </a:p>
        </p:txBody>
      </p:sp>
      <p:sp>
        <p:nvSpPr>
          <p:cNvPr id="7" name="TextBox 6"/>
          <p:cNvSpPr txBox="1"/>
          <p:nvPr/>
        </p:nvSpPr>
        <p:spPr>
          <a:xfrm>
            <a:off x="4640591" y="4735332"/>
            <a:ext cx="1520733" cy="1754327"/>
          </a:xfrm>
          <a:prstGeom prst="rect">
            <a:avLst/>
          </a:prstGeom>
          <a:noFill/>
        </p:spPr>
        <p:txBody>
          <a:bodyPr wrap="square" rtlCol="0">
            <a:spAutoFit/>
          </a:bodyPr>
          <a:lstStyle/>
          <a:p>
            <a:endParaRPr lang="en-US" dirty="0" smtClean="0"/>
          </a:p>
          <a:p>
            <a:endParaRPr lang="en-US" dirty="0"/>
          </a:p>
          <a:p>
            <a:endParaRPr lang="en-US" dirty="0" smtClean="0"/>
          </a:p>
          <a:p>
            <a:r>
              <a:rPr lang="en-US" dirty="0" smtClean="0"/>
              <a:t>Right: </a:t>
            </a:r>
            <a:r>
              <a:rPr lang="en-US" i="1" dirty="0" smtClean="0"/>
              <a:t>Relev</a:t>
            </a:r>
            <a:r>
              <a:rPr lang="en-US" i="1" dirty="0"/>
              <a:t>é</a:t>
            </a:r>
            <a:r>
              <a:rPr lang="en-US" dirty="0" smtClean="0"/>
              <a:t> in first position</a:t>
            </a:r>
            <a:endParaRPr lang="en-US" dirty="0"/>
          </a:p>
        </p:txBody>
      </p:sp>
    </p:spTree>
    <p:extLst>
      <p:ext uri="{BB962C8B-B14F-4D97-AF65-F5344CB8AC3E}">
        <p14:creationId xmlns:p14="http://schemas.microsoft.com/office/powerpoint/2010/main" val="1980148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Prevention Recommendations</a:t>
            </a:r>
            <a:endParaRPr lang="en-US" dirty="0"/>
          </a:p>
        </p:txBody>
      </p:sp>
      <p:sp>
        <p:nvSpPr>
          <p:cNvPr id="3" name="Content Placeholder 2"/>
          <p:cNvSpPr>
            <a:spLocks noGrp="1"/>
          </p:cNvSpPr>
          <p:nvPr>
            <p:ph idx="1"/>
          </p:nvPr>
        </p:nvSpPr>
        <p:spPr>
          <a:xfrm>
            <a:off x="457200" y="1600200"/>
            <a:ext cx="4136357" cy="4876800"/>
          </a:xfrm>
        </p:spPr>
        <p:txBody>
          <a:bodyPr>
            <a:normAutofit lnSpcReduction="10000"/>
          </a:bodyPr>
          <a:lstStyle/>
          <a:p>
            <a:r>
              <a:rPr lang="en-US" dirty="0" smtClean="0"/>
              <a:t>Patient Education</a:t>
            </a:r>
          </a:p>
          <a:p>
            <a:pPr lvl="1"/>
            <a:r>
              <a:rPr lang="en-US" dirty="0" smtClean="0"/>
              <a:t>Nutrition</a:t>
            </a:r>
          </a:p>
          <a:p>
            <a:pPr lvl="1"/>
            <a:r>
              <a:rPr lang="en-US" dirty="0" smtClean="0"/>
              <a:t>Body Composition</a:t>
            </a:r>
          </a:p>
          <a:p>
            <a:pPr lvl="1"/>
            <a:r>
              <a:rPr lang="en-US" dirty="0" smtClean="0"/>
              <a:t>Address Training Errors</a:t>
            </a:r>
          </a:p>
          <a:p>
            <a:r>
              <a:rPr lang="en-US" dirty="0" smtClean="0"/>
              <a:t>Supplemental Training</a:t>
            </a:r>
          </a:p>
          <a:p>
            <a:pPr lvl="1"/>
            <a:r>
              <a:rPr lang="en-US" dirty="0" smtClean="0"/>
              <a:t>Aerobic Training</a:t>
            </a:r>
          </a:p>
          <a:p>
            <a:pPr lvl="2"/>
            <a:r>
              <a:rPr lang="en-US" dirty="0" smtClean="0"/>
              <a:t>Cycling</a:t>
            </a:r>
          </a:p>
          <a:p>
            <a:pPr lvl="2"/>
            <a:r>
              <a:rPr lang="en-US" dirty="0" smtClean="0"/>
              <a:t>Swimming</a:t>
            </a:r>
          </a:p>
          <a:p>
            <a:pPr lvl="1"/>
            <a:r>
              <a:rPr lang="en-US" dirty="0" smtClean="0"/>
              <a:t>Strength Training</a:t>
            </a:r>
          </a:p>
          <a:p>
            <a:pPr lvl="2"/>
            <a:r>
              <a:rPr lang="en-US" dirty="0" smtClean="0"/>
              <a:t>Resistance Training</a:t>
            </a:r>
          </a:p>
          <a:p>
            <a:pPr lvl="2"/>
            <a:r>
              <a:rPr lang="en-US" dirty="0" smtClean="0"/>
              <a:t>Pilates</a:t>
            </a:r>
          </a:p>
          <a:p>
            <a:pPr lvl="1"/>
            <a:r>
              <a:rPr lang="en-US" dirty="0" smtClean="0"/>
              <a:t>Consider Training Schedule; Use caution </a:t>
            </a:r>
            <a:r>
              <a:rPr lang="en-US" dirty="0"/>
              <a:t>i</a:t>
            </a:r>
            <a:r>
              <a:rPr lang="en-US" dirty="0" smtClean="0"/>
              <a:t>nitially to avoid overuse</a:t>
            </a:r>
          </a:p>
        </p:txBody>
      </p:sp>
      <p:pic>
        <p:nvPicPr>
          <p:cNvPr id="4" name="Picture 3" descr="images-1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75" y="2408821"/>
            <a:ext cx="4011887" cy="3047790"/>
          </a:xfrm>
          <a:prstGeom prst="rect">
            <a:avLst/>
          </a:prstGeom>
        </p:spPr>
      </p:pic>
    </p:spTree>
    <p:extLst>
      <p:ext uri="{BB962C8B-B14F-4D97-AF65-F5344CB8AC3E}">
        <p14:creationId xmlns:p14="http://schemas.microsoft.com/office/powerpoint/2010/main" val="217346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Overuse injuries are common among dancers of all ages</a:t>
            </a:r>
          </a:p>
          <a:p>
            <a:r>
              <a:rPr lang="en-US" dirty="0" smtClean="0"/>
              <a:t>Prevention should begin at an early age</a:t>
            </a:r>
          </a:p>
          <a:p>
            <a:r>
              <a:rPr lang="en-US" dirty="0" smtClean="0"/>
              <a:t>Consider both intrinsic and extrinsic factors that contribute to injury</a:t>
            </a:r>
          </a:p>
          <a:p>
            <a:r>
              <a:rPr lang="en-US" dirty="0" smtClean="0"/>
              <a:t>Supplemental training is recommended for improved performance and fitness</a:t>
            </a:r>
          </a:p>
          <a:p>
            <a:r>
              <a:rPr lang="en-US" dirty="0" smtClean="0"/>
              <a:t>More research on the impact of supplemental training on injury prevention is needed</a:t>
            </a:r>
            <a:endParaRPr lang="en-US" dirty="0"/>
          </a:p>
        </p:txBody>
      </p:sp>
    </p:spTree>
    <p:extLst>
      <p:ext uri="{BB962C8B-B14F-4D97-AF65-F5344CB8AC3E}">
        <p14:creationId xmlns:p14="http://schemas.microsoft.com/office/powerpoint/2010/main" val="3643106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600199"/>
            <a:ext cx="8510426" cy="5063761"/>
          </a:xfrm>
        </p:spPr>
        <p:txBody>
          <a:bodyPr>
            <a:normAutofit fontScale="92500"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sz="3600" dirty="0"/>
          </a:p>
          <a:p>
            <a:pPr marL="0" indent="0">
              <a:buNone/>
            </a:pPr>
            <a:r>
              <a:rPr lang="en-US" sz="3600" dirty="0" smtClean="0"/>
              <a:t>						</a:t>
            </a:r>
          </a:p>
          <a:p>
            <a:pPr marL="0" indent="0">
              <a:buNone/>
            </a:pPr>
            <a:endParaRPr lang="en-US" sz="3600" dirty="0" smtClean="0"/>
          </a:p>
          <a:p>
            <a:pPr marL="0" indent="0">
              <a:buNone/>
            </a:pPr>
            <a:r>
              <a:rPr lang="en-US" sz="3600" dirty="0"/>
              <a:t>	</a:t>
            </a:r>
            <a:r>
              <a:rPr lang="en-US" sz="3600" dirty="0" smtClean="0"/>
              <a:t>					</a:t>
            </a:r>
            <a:r>
              <a:rPr lang="en-US" sz="3900" dirty="0" smtClean="0"/>
              <a:t>Thank You!</a:t>
            </a:r>
            <a:endParaRPr lang="en-US" sz="3900" dirty="0"/>
          </a:p>
        </p:txBody>
      </p:sp>
      <p:pic>
        <p:nvPicPr>
          <p:cNvPr id="4" name="Picture 3" descr="images-1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5205" y="1504422"/>
            <a:ext cx="3348210" cy="4218745"/>
          </a:xfrm>
          <a:prstGeom prst="rect">
            <a:avLst/>
          </a:prstGeom>
        </p:spPr>
      </p:pic>
    </p:spTree>
    <p:extLst>
      <p:ext uri="{BB962C8B-B14F-4D97-AF65-F5344CB8AC3E}">
        <p14:creationId xmlns:p14="http://schemas.microsoft.com/office/powerpoint/2010/main" val="3260470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537479"/>
            <a:ext cx="8229600" cy="4906963"/>
          </a:xfrm>
        </p:spPr>
        <p:txBody>
          <a:bodyPr>
            <a:noAutofit/>
          </a:bodyPr>
          <a:lstStyle/>
          <a:p>
            <a:pPr lvl="0"/>
            <a:r>
              <a:rPr lang="en-US" sz="1800" dirty="0"/>
              <a:t>Fuhrmann TL, Brayer A, Andrus N, McIntosh S.  Injury prevention for modern dancers: A pilot study of an educational intervention.  </a:t>
            </a:r>
            <a:r>
              <a:rPr lang="en-US" sz="1800" i="1" dirty="0"/>
              <a:t>J Community Health</a:t>
            </a:r>
            <a:r>
              <a:rPr lang="en-US" sz="1800" dirty="0"/>
              <a:t>.  2010;35:527-533.</a:t>
            </a:r>
          </a:p>
          <a:p>
            <a:pPr lvl="0"/>
            <a:r>
              <a:rPr lang="en-US" sz="1800" dirty="0"/>
              <a:t>Koutedakis Y, Jamurtas A.  The dancer as a performing athlete: Physiological consideration.  </a:t>
            </a:r>
            <a:r>
              <a:rPr lang="en-US" sz="1800" i="1" dirty="0"/>
              <a:t>Sports Med.  </a:t>
            </a:r>
            <a:r>
              <a:rPr lang="en-US" sz="1800" dirty="0"/>
              <a:t>2004;34:651-661.</a:t>
            </a:r>
          </a:p>
          <a:p>
            <a:pPr lvl="0"/>
            <a:r>
              <a:rPr lang="en-US" sz="1800" dirty="0"/>
              <a:t>Gamboa JM, Roberts LA, Maring J, Fergus A.  Injury patterns in elite preprofessional ballet dancers and the utility of screening programs to identify risk characteristics.  </a:t>
            </a:r>
            <a:r>
              <a:rPr lang="en-US" sz="1800" i="1" dirty="0"/>
              <a:t>Journal of Orthopaedic and Sports Physical Therapy</a:t>
            </a:r>
            <a:r>
              <a:rPr lang="en-US" sz="1800" dirty="0"/>
              <a:t>.  2008;38:126-136.</a:t>
            </a:r>
          </a:p>
          <a:p>
            <a:pPr lvl="0"/>
            <a:r>
              <a:rPr lang="en-US" sz="1800" dirty="0"/>
              <a:t>Thomas H, Tarr J.  Dancers’ perceptions of pain and injury: positive and negative effects.  </a:t>
            </a:r>
            <a:r>
              <a:rPr lang="en-US" sz="1800" i="1" dirty="0"/>
              <a:t>Journal of Dance Medicine and Science</a:t>
            </a:r>
            <a:r>
              <a:rPr lang="en-US" sz="1800" dirty="0"/>
              <a:t>.  2009;13:51-59.</a:t>
            </a:r>
          </a:p>
          <a:p>
            <a:pPr lvl="0"/>
            <a:r>
              <a:rPr lang="en-US" sz="1800" dirty="0"/>
              <a:t>Leanderson C, Leanderson J, Wykman A, et al.  Musculoskeletal injuries in young ballet dancers.  </a:t>
            </a:r>
            <a:r>
              <a:rPr lang="en-US" sz="1800" i="1" dirty="0"/>
              <a:t>Knee Surg, Sports Traumatol, Arthrosc</a:t>
            </a:r>
            <a:r>
              <a:rPr lang="en-US" sz="1800" dirty="0"/>
              <a:t>.  2011;19:1531-1535.</a:t>
            </a:r>
          </a:p>
          <a:p>
            <a:pPr lvl="0"/>
            <a:r>
              <a:rPr lang="en-US" sz="1800" dirty="0"/>
              <a:t>Nilsson C, Leanderson J, Wykman A, Strender LE.  The injury panorama in a Swedish professional ballet company.  </a:t>
            </a:r>
            <a:r>
              <a:rPr lang="en-US" sz="1800" i="1" dirty="0"/>
              <a:t>Knee Surg, Sports Traumatol, Arthrosc</a:t>
            </a:r>
            <a:r>
              <a:rPr lang="en-US" sz="1800" dirty="0"/>
              <a:t>.  2001;9:242-246</a:t>
            </a:r>
            <a:r>
              <a:rPr lang="en-US" sz="1800" dirty="0" smtClean="0"/>
              <a:t>.</a:t>
            </a:r>
            <a:endParaRPr lang="en-US" sz="1800" dirty="0"/>
          </a:p>
        </p:txBody>
      </p:sp>
    </p:spTree>
    <p:extLst>
      <p:ext uri="{BB962C8B-B14F-4D97-AF65-F5344CB8AC3E}">
        <p14:creationId xmlns:p14="http://schemas.microsoft.com/office/powerpoint/2010/main" val="1578990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199"/>
            <a:ext cx="8229600" cy="5126481"/>
          </a:xfrm>
        </p:spPr>
        <p:txBody>
          <a:bodyPr>
            <a:normAutofit fontScale="25000" lnSpcReduction="20000"/>
          </a:bodyPr>
          <a:lstStyle/>
          <a:p>
            <a:pPr lvl="0"/>
            <a:r>
              <a:rPr lang="en-US" sz="7200" dirty="0"/>
              <a:t>Angioi M, Brodrick A, Koutedakis Y, et al. Does physical fitness affect injury occurrence and time loss due to injury in elite vocational ballet students?  </a:t>
            </a:r>
            <a:r>
              <a:rPr lang="en-US" sz="7200" i="1" dirty="0"/>
              <a:t>Journal of Dance Medicine and Science.</a:t>
            </a:r>
            <a:r>
              <a:rPr lang="en-US" sz="7200" dirty="0"/>
              <a:t>  2010;14:26-31</a:t>
            </a:r>
            <a:r>
              <a:rPr lang="en-US" sz="7200" dirty="0" smtClean="0"/>
              <a:t>.</a:t>
            </a:r>
          </a:p>
          <a:p>
            <a:r>
              <a:rPr lang="en-US" sz="7200" dirty="0" smtClean="0"/>
              <a:t>Kenne </a:t>
            </a:r>
            <a:r>
              <a:rPr lang="en-US" sz="7200" dirty="0"/>
              <a:t>E, Unnithan VB.  Knee and ankle strength and lower extremity power in adolescent female ballet dancers.  </a:t>
            </a:r>
            <a:r>
              <a:rPr lang="en-US" sz="7200" i="1" dirty="0"/>
              <a:t>Journal of Dance Medicine and Science</a:t>
            </a:r>
            <a:r>
              <a:rPr lang="en-US" sz="7200" dirty="0"/>
              <a:t>.  2008;12:59-65</a:t>
            </a:r>
            <a:r>
              <a:rPr lang="en-US" sz="7200" dirty="0" smtClean="0"/>
              <a:t>.</a:t>
            </a:r>
          </a:p>
          <a:p>
            <a:pPr lvl="0"/>
            <a:r>
              <a:rPr lang="en-US" sz="7200" dirty="0" smtClean="0"/>
              <a:t>Angioi </a:t>
            </a:r>
            <a:r>
              <a:rPr lang="en-US" sz="7200" dirty="0"/>
              <a:t>M, Koutedakis Y, Metsios GS, Twitchett E, Wyon M.  Association between physical fitness parameters and aesthetic competence in contemporary dancers.  </a:t>
            </a:r>
            <a:r>
              <a:rPr lang="en-US" sz="7200" i="1" dirty="0"/>
              <a:t>Journal of Dance Medicine and Science</a:t>
            </a:r>
            <a:r>
              <a:rPr lang="en-US" sz="7200" dirty="0"/>
              <a:t>.  2009;13:115-123.</a:t>
            </a:r>
          </a:p>
          <a:p>
            <a:pPr lvl="0"/>
            <a:r>
              <a:rPr lang="en-US" sz="7200" dirty="0"/>
              <a:t>Koutedakis Y, Frischknecht R, Murthy M. Knee flexion to extension peak torque ratios and low-back injuries in highly active individuals. </a:t>
            </a:r>
            <a:r>
              <a:rPr lang="en-US" sz="7200" i="1" dirty="0"/>
              <a:t>Int J Sports Med</a:t>
            </a:r>
            <a:r>
              <a:rPr lang="en-US" sz="7200" dirty="0"/>
              <a:t>. 1997;18:290-295.</a:t>
            </a:r>
          </a:p>
          <a:p>
            <a:pPr lvl="0"/>
            <a:r>
              <a:rPr lang="en-US" sz="7200" dirty="0"/>
              <a:t>Koutedakis Y, Hukam H, Metsios G, et al.  The effects of three months of aerobic and strength training on selected performance-and fitness-related parameters in modern dance students.  </a:t>
            </a:r>
            <a:r>
              <a:rPr lang="en-US" sz="7200" i="1" dirty="0"/>
              <a:t>Journal of Strength and Conditioning Research</a:t>
            </a:r>
            <a:r>
              <a:rPr lang="en-US" sz="7200" dirty="0"/>
              <a:t>.  2007;21:808-812</a:t>
            </a:r>
            <a:r>
              <a:rPr lang="en-US" sz="7200" dirty="0" smtClean="0"/>
              <a:t>.</a:t>
            </a:r>
          </a:p>
          <a:p>
            <a:pPr lvl="0"/>
            <a:r>
              <a:rPr lang="en-US" sz="7200" dirty="0" smtClean="0"/>
              <a:t>Twitchett </a:t>
            </a:r>
            <a:r>
              <a:rPr lang="en-US" sz="7200" dirty="0"/>
              <a:t>EA, Angioi M, Koutedakis Y, Wyon M.  Do increases in selected fitness parameters affect the aesthetic aspects of classical ballet performance? [abstract].  </a:t>
            </a:r>
            <a:r>
              <a:rPr lang="en-US" sz="7200" i="1" dirty="0"/>
              <a:t>Med Probl Perform Art</a:t>
            </a:r>
            <a:r>
              <a:rPr lang="en-US" sz="7200" dirty="0"/>
              <a:t>.  2011;26:35-38.</a:t>
            </a:r>
          </a:p>
          <a:p>
            <a:endParaRPr lang="en-US" sz="4900" dirty="0"/>
          </a:p>
        </p:txBody>
      </p:sp>
    </p:spTree>
    <p:extLst>
      <p:ext uri="{BB962C8B-B14F-4D97-AF65-F5344CB8AC3E}">
        <p14:creationId xmlns:p14="http://schemas.microsoft.com/office/powerpoint/2010/main" val="643168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523999"/>
            <a:ext cx="8229600" cy="5108601"/>
          </a:xfrm>
        </p:spPr>
        <p:txBody>
          <a:bodyPr>
            <a:normAutofit fontScale="92500" lnSpcReduction="20000"/>
          </a:bodyPr>
          <a:lstStyle/>
          <a:p>
            <a:pPr lvl="0"/>
            <a:r>
              <a:rPr lang="en-US" sz="1900" dirty="0"/>
              <a:t> Macintyre J, Joy E.  Foot and ankle injuries in dance.  </a:t>
            </a:r>
            <a:r>
              <a:rPr lang="en-US" sz="1900" i="1" dirty="0"/>
              <a:t>Clinics in Sports Medicine. </a:t>
            </a:r>
            <a:r>
              <a:rPr lang="en-US" sz="1900" dirty="0"/>
              <a:t>2000;19:351-368.</a:t>
            </a:r>
          </a:p>
          <a:p>
            <a:pPr lvl="0"/>
            <a:r>
              <a:rPr lang="en-US" sz="1900" dirty="0"/>
              <a:t>Hackney J, Brummel S, Becker D, et al.  Effect of sprung (suspended) floor on lower extremity stiffness during a force-returning ballet jump.  </a:t>
            </a:r>
            <a:r>
              <a:rPr lang="en-US" sz="1900" i="1" dirty="0"/>
              <a:t>Medical Problems of Performing Artists</a:t>
            </a:r>
            <a:r>
              <a:rPr lang="en-US" sz="1900" dirty="0"/>
              <a:t>.  2011;26:195-199.</a:t>
            </a:r>
          </a:p>
          <a:p>
            <a:pPr lvl="0"/>
            <a:r>
              <a:rPr lang="en-US" sz="1900" dirty="0"/>
              <a:t>Hackney J, Brummel S, Jungblut K, Edge C.  The effect of sprung (suspended) floor on leg stiffness during grand jeté landings in ballet.  </a:t>
            </a:r>
            <a:r>
              <a:rPr lang="en-US" sz="1900" i="1" dirty="0"/>
              <a:t>Journal of Dance Medicine &amp; Science</a:t>
            </a:r>
            <a:r>
              <a:rPr lang="en-US" sz="1900" dirty="0"/>
              <a:t>.  2011;15:128-133.</a:t>
            </a:r>
          </a:p>
          <a:p>
            <a:pPr lvl="0"/>
            <a:r>
              <a:rPr lang="en-US" sz="1900" dirty="0"/>
              <a:t>Hincapie CA, Cassidy JD.  Disordered eating, menstrual disturbances, and low bone mineral density in dancers: A systematic review.  2010;91:1777-1789</a:t>
            </a:r>
            <a:r>
              <a:rPr lang="en-US" sz="1900" dirty="0" smtClean="0"/>
              <a:t>.</a:t>
            </a:r>
          </a:p>
          <a:p>
            <a:r>
              <a:rPr lang="en-US" sz="1900" dirty="0" smtClean="0"/>
              <a:t>Milan </a:t>
            </a:r>
            <a:r>
              <a:rPr lang="en-US" sz="1900" dirty="0"/>
              <a:t>KR.  Injury in ballet: A review of relevant topics for the physical therapist.  </a:t>
            </a:r>
            <a:r>
              <a:rPr lang="en-US" sz="1900" i="1" dirty="0"/>
              <a:t>Journal of Orthopaedic and Sports Physical Therapy</a:t>
            </a:r>
            <a:r>
              <a:rPr lang="en-US" sz="1900" dirty="0"/>
              <a:t>.  1994;19:121-129</a:t>
            </a:r>
            <a:r>
              <a:rPr lang="en-US" sz="1900" dirty="0" smtClean="0"/>
              <a:t>.</a:t>
            </a:r>
          </a:p>
          <a:p>
            <a:pPr lvl="0"/>
            <a:r>
              <a:rPr lang="en-US" sz="1900" dirty="0" smtClean="0"/>
              <a:t>Carcia </a:t>
            </a:r>
            <a:r>
              <a:rPr lang="en-US" sz="1900" dirty="0"/>
              <a:t>CR, martin RL, Houck J, Wukich DK.  Achilles pain, stiffness, and muscle power deficits: Achilles tendinitis. </a:t>
            </a:r>
            <a:r>
              <a:rPr lang="en-US" sz="1900" i="1" dirty="0"/>
              <a:t>Journal of Orthopaedic and Sports Physical Therapy</a:t>
            </a:r>
            <a:r>
              <a:rPr lang="en-US" sz="1900" dirty="0"/>
              <a:t>.  2010;40:A1-A26.  Doi:10.2519/jospt.2010.0305.</a:t>
            </a:r>
          </a:p>
          <a:p>
            <a:pPr lvl="0"/>
            <a:r>
              <a:rPr lang="en-US" sz="1900" dirty="0"/>
              <a:t>Coplan JA.  Ballet dancer’s turnout and its relationship to self-reported injury.  </a:t>
            </a:r>
            <a:r>
              <a:rPr lang="en-US" sz="1900" i="1" dirty="0"/>
              <a:t>Journal of Orthopaedic and Sports Physical Therapy</a:t>
            </a:r>
            <a:r>
              <a:rPr lang="en-US" sz="1900" dirty="0"/>
              <a:t>.  2002;32:570-584.</a:t>
            </a:r>
          </a:p>
          <a:p>
            <a:r>
              <a:rPr lang="en-US" sz="1900" dirty="0"/>
              <a:t>Solomon R, Brown T, Gerbina PG, Micheli LJ.  The young dancer.  </a:t>
            </a:r>
            <a:r>
              <a:rPr lang="en-US" sz="1900" i="1" dirty="0"/>
              <a:t>Clinics in Sports Medicine.  </a:t>
            </a:r>
            <a:r>
              <a:rPr lang="en-US" sz="1900" dirty="0"/>
              <a:t>2000;19. Doi: 10.1016/S0278-5919%2805%2970234-9. </a:t>
            </a:r>
          </a:p>
          <a:p>
            <a:endParaRPr lang="en-US" dirty="0"/>
          </a:p>
        </p:txBody>
      </p:sp>
    </p:spTree>
    <p:extLst>
      <p:ext uri="{BB962C8B-B14F-4D97-AF65-F5344CB8AC3E}">
        <p14:creationId xmlns:p14="http://schemas.microsoft.com/office/powerpoint/2010/main" val="350293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Injury Prevalence</a:t>
            </a:r>
          </a:p>
          <a:p>
            <a:r>
              <a:rPr lang="en-US" dirty="0" smtClean="0"/>
              <a:t>Common Overuse Injuries</a:t>
            </a:r>
          </a:p>
          <a:p>
            <a:r>
              <a:rPr lang="en-US" dirty="0" smtClean="0"/>
              <a:t>Extrinsic Risk Factors</a:t>
            </a:r>
          </a:p>
          <a:p>
            <a:r>
              <a:rPr lang="en-US" dirty="0" smtClean="0"/>
              <a:t>Intrinsic Risk Factors</a:t>
            </a:r>
          </a:p>
          <a:p>
            <a:r>
              <a:rPr lang="en-US" dirty="0" smtClean="0"/>
              <a:t>Physical Fitness</a:t>
            </a:r>
          </a:p>
          <a:p>
            <a:r>
              <a:rPr lang="en-US" dirty="0" smtClean="0"/>
              <a:t>Supplemental Training</a:t>
            </a:r>
          </a:p>
          <a:p>
            <a:r>
              <a:rPr lang="en-US" dirty="0" smtClean="0"/>
              <a:t>Examination Recommendations</a:t>
            </a:r>
          </a:p>
          <a:p>
            <a:r>
              <a:rPr lang="en-US" dirty="0" smtClean="0"/>
              <a:t>Injury Prevention Recommendations</a:t>
            </a:r>
          </a:p>
          <a:p>
            <a:r>
              <a:rPr lang="en-US" dirty="0" smtClean="0"/>
              <a:t>Conclusio</a:t>
            </a:r>
            <a:r>
              <a:rPr lang="en-US" dirty="0"/>
              <a:t>n</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11806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Injuries in Dancers</a:t>
            </a:r>
            <a:endParaRPr lang="en-US" dirty="0"/>
          </a:p>
        </p:txBody>
      </p:sp>
      <p:sp>
        <p:nvSpPr>
          <p:cNvPr id="3" name="Content Placeholder 2"/>
          <p:cNvSpPr>
            <a:spLocks noGrp="1"/>
          </p:cNvSpPr>
          <p:nvPr>
            <p:ph idx="1"/>
          </p:nvPr>
        </p:nvSpPr>
        <p:spPr/>
        <p:txBody>
          <a:bodyPr/>
          <a:lstStyle/>
          <a:p>
            <a:r>
              <a:rPr lang="en-US" dirty="0" smtClean="0"/>
              <a:t>Prevalence rates 67-95%</a:t>
            </a:r>
            <a:r>
              <a:rPr lang="en-US" baseline="30000" dirty="0"/>
              <a:t> </a:t>
            </a:r>
            <a:r>
              <a:rPr lang="en-US" sz="1200" dirty="0" smtClean="0"/>
              <a:t>(</a:t>
            </a:r>
            <a:r>
              <a:rPr lang="en-US" sz="1400" dirty="0" smtClean="0"/>
              <a:t>Fuhrmann et al, 2010)</a:t>
            </a:r>
          </a:p>
          <a:p>
            <a:r>
              <a:rPr lang="en-US" dirty="0" smtClean="0"/>
              <a:t>1/2 of all professional dancers report a chronic injury </a:t>
            </a:r>
            <a:r>
              <a:rPr lang="en-US" sz="1400" dirty="0" smtClean="0"/>
              <a:t>(Fuhrmann et al, 2010)</a:t>
            </a:r>
            <a:endParaRPr lang="en-US" sz="1400" baseline="30000" dirty="0" smtClean="0"/>
          </a:p>
          <a:p>
            <a:r>
              <a:rPr lang="en-US" dirty="0" smtClean="0"/>
              <a:t>Dance schools report up to 77% adolescents injured in</a:t>
            </a:r>
            <a:r>
              <a:rPr lang="en-US" sz="1200" dirty="0" smtClean="0"/>
              <a:t> </a:t>
            </a:r>
            <a:r>
              <a:rPr lang="en-US" dirty="0" smtClean="0"/>
              <a:t> academic year</a:t>
            </a:r>
          </a:p>
          <a:p>
            <a:r>
              <a:rPr lang="en-US" dirty="0" smtClean="0"/>
              <a:t>Majority of injuries are overuse </a:t>
            </a:r>
          </a:p>
          <a:p>
            <a:pPr lvl="1"/>
            <a:r>
              <a:rPr lang="en-US" dirty="0" smtClean="0"/>
              <a:t>60-75% </a:t>
            </a:r>
            <a:r>
              <a:rPr lang="en-US" sz="1400" dirty="0" smtClean="0"/>
              <a:t>(Thomas &amp; Tarr, 2009)</a:t>
            </a:r>
          </a:p>
          <a:p>
            <a:pPr lvl="1"/>
            <a:r>
              <a:rPr lang="en-US" dirty="0" smtClean="0"/>
              <a:t>Most of these occur in LE</a:t>
            </a:r>
            <a:r>
              <a:rPr lang="en-US" dirty="0"/>
              <a:t> </a:t>
            </a:r>
            <a:endParaRPr lang="en-US" dirty="0" smtClean="0"/>
          </a:p>
          <a:p>
            <a:pPr marL="274320" lvl="1" indent="0">
              <a:buNone/>
            </a:pPr>
            <a:r>
              <a:rPr lang="en-US" sz="1400" dirty="0" smtClean="0"/>
              <a:t>(Gamboa et al, 2008)</a:t>
            </a:r>
            <a:endParaRPr lang="en-US" sz="1400" dirty="0"/>
          </a:p>
        </p:txBody>
      </p:sp>
      <p:pic>
        <p:nvPicPr>
          <p:cNvPr id="6" name="Picture 5" descr="images-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4300" y="4140200"/>
            <a:ext cx="3492500" cy="2336800"/>
          </a:xfrm>
          <a:prstGeom prst="rect">
            <a:avLst/>
          </a:prstGeom>
        </p:spPr>
      </p:pic>
    </p:spTree>
    <p:extLst>
      <p:ext uri="{BB962C8B-B14F-4D97-AF65-F5344CB8AC3E}">
        <p14:creationId xmlns:p14="http://schemas.microsoft.com/office/powerpoint/2010/main" val="243946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Overuse Injuries</a:t>
            </a:r>
            <a:endParaRPr lang="en-US" dirty="0"/>
          </a:p>
        </p:txBody>
      </p:sp>
      <p:sp>
        <p:nvSpPr>
          <p:cNvPr id="3" name="Content Placeholder 2"/>
          <p:cNvSpPr>
            <a:spLocks noGrp="1"/>
          </p:cNvSpPr>
          <p:nvPr>
            <p:ph idx="1"/>
          </p:nvPr>
        </p:nvSpPr>
        <p:spPr/>
        <p:txBody>
          <a:bodyPr>
            <a:normAutofit/>
          </a:bodyPr>
          <a:lstStyle/>
          <a:p>
            <a:r>
              <a:rPr lang="en-US" dirty="0" smtClean="0"/>
              <a:t>Low Back Pain</a:t>
            </a:r>
          </a:p>
          <a:p>
            <a:r>
              <a:rPr lang="en-US" dirty="0" smtClean="0"/>
              <a:t>Iliopsoas Tendinitis (“Snapping” hip)</a:t>
            </a:r>
          </a:p>
          <a:p>
            <a:r>
              <a:rPr lang="en-US" dirty="0" smtClean="0"/>
              <a:t>Patellofemoral Pain</a:t>
            </a:r>
          </a:p>
          <a:p>
            <a:r>
              <a:rPr lang="en-US" dirty="0" smtClean="0"/>
              <a:t>Stress Fractures </a:t>
            </a:r>
          </a:p>
          <a:p>
            <a:pPr lvl="1"/>
            <a:r>
              <a:rPr lang="en-US" dirty="0" smtClean="0"/>
              <a:t>Tibia </a:t>
            </a:r>
          </a:p>
          <a:p>
            <a:pPr lvl="1"/>
            <a:r>
              <a:rPr lang="en-US" dirty="0" smtClean="0"/>
              <a:t>Fibula</a:t>
            </a:r>
          </a:p>
          <a:p>
            <a:pPr lvl="1"/>
            <a:r>
              <a:rPr lang="en-US" dirty="0" smtClean="0"/>
              <a:t>Metatarsals</a:t>
            </a:r>
          </a:p>
          <a:p>
            <a:r>
              <a:rPr lang="en-US" dirty="0" smtClean="0"/>
              <a:t>Foot/Ankle Tendinopathies</a:t>
            </a:r>
          </a:p>
          <a:p>
            <a:pPr lvl="1"/>
            <a:r>
              <a:rPr lang="en-US" dirty="0" smtClean="0"/>
              <a:t>Achilles</a:t>
            </a:r>
          </a:p>
          <a:p>
            <a:pPr lvl="1"/>
            <a:r>
              <a:rPr lang="en-US" dirty="0" smtClean="0"/>
              <a:t>Flexor Hallucis Longus</a:t>
            </a:r>
          </a:p>
          <a:p>
            <a:pPr lvl="1"/>
            <a:r>
              <a:rPr lang="en-US" dirty="0" smtClean="0"/>
              <a:t>Posterior Tibialis</a:t>
            </a:r>
          </a:p>
          <a:p>
            <a:pPr marL="0" indent="0">
              <a:buNone/>
            </a:pPr>
            <a:r>
              <a:rPr lang="en-US" sz="1600" dirty="0" smtClean="0"/>
              <a:t>(Solomon et al, 2000)</a:t>
            </a:r>
          </a:p>
          <a:p>
            <a:pPr lvl="1"/>
            <a:endParaRPr lang="en-US" dirty="0" smtClean="0"/>
          </a:p>
          <a:p>
            <a:endParaRPr lang="en-US" dirty="0" smtClean="0"/>
          </a:p>
          <a:p>
            <a:endParaRPr lang="en-US" dirty="0"/>
          </a:p>
        </p:txBody>
      </p:sp>
      <p:pic>
        <p:nvPicPr>
          <p:cNvPr id="4" name="Picture 3" descr="danceouchblo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0292" y="2944335"/>
            <a:ext cx="2863347" cy="2863347"/>
          </a:xfrm>
          <a:prstGeom prst="rect">
            <a:avLst/>
          </a:prstGeom>
        </p:spPr>
      </p:pic>
    </p:spTree>
    <p:extLst>
      <p:ext uri="{BB962C8B-B14F-4D97-AF65-F5344CB8AC3E}">
        <p14:creationId xmlns:p14="http://schemas.microsoft.com/office/powerpoint/2010/main" val="412445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Injury Risk Factors</a:t>
            </a:r>
            <a:endParaRPr lang="en-US" dirty="0"/>
          </a:p>
        </p:txBody>
      </p:sp>
      <p:sp>
        <p:nvSpPr>
          <p:cNvPr id="3" name="Content Placeholder 2"/>
          <p:cNvSpPr>
            <a:spLocks noGrp="1"/>
          </p:cNvSpPr>
          <p:nvPr>
            <p:ph idx="1"/>
          </p:nvPr>
        </p:nvSpPr>
        <p:spPr/>
        <p:txBody>
          <a:bodyPr/>
          <a:lstStyle/>
          <a:p>
            <a:r>
              <a:rPr lang="en-US" dirty="0" smtClean="0"/>
              <a:t>Training Errors </a:t>
            </a:r>
            <a:r>
              <a:rPr lang="en-US" sz="1400" dirty="0" smtClean="0"/>
              <a:t>(Macintyre &amp; Joy, 2000)</a:t>
            </a:r>
          </a:p>
          <a:p>
            <a:pPr lvl="1"/>
            <a:r>
              <a:rPr lang="en-US" dirty="0" smtClean="0"/>
              <a:t>Consider </a:t>
            </a:r>
            <a:r>
              <a:rPr lang="en-US" dirty="0"/>
              <a:t>class, rehearsal, performance </a:t>
            </a:r>
            <a:r>
              <a:rPr lang="en-US" dirty="0" smtClean="0"/>
              <a:t>schedule</a:t>
            </a:r>
            <a:endParaRPr lang="en-US" dirty="0"/>
          </a:p>
          <a:p>
            <a:pPr lvl="1"/>
            <a:r>
              <a:rPr lang="en-US" dirty="0"/>
              <a:t>Sudden increase in intensity, duration, or frequency</a:t>
            </a:r>
          </a:p>
          <a:p>
            <a:pPr lvl="1"/>
            <a:r>
              <a:rPr lang="en-US" dirty="0"/>
              <a:t>Failure to allow adaptation to new training </a:t>
            </a:r>
            <a:r>
              <a:rPr lang="en-US" dirty="0" smtClean="0"/>
              <a:t>levels</a:t>
            </a:r>
          </a:p>
          <a:p>
            <a:r>
              <a:rPr lang="en-US" dirty="0" smtClean="0"/>
              <a:t>Floor Surface </a:t>
            </a:r>
          </a:p>
          <a:p>
            <a:pPr lvl="1"/>
            <a:r>
              <a:rPr lang="en-US" dirty="0" smtClean="0"/>
              <a:t>“Sprung” vs. hard floor </a:t>
            </a:r>
            <a:r>
              <a:rPr lang="en-US" sz="1400" dirty="0" smtClean="0"/>
              <a:t>(Hackney et al, 2011)</a:t>
            </a:r>
          </a:p>
          <a:p>
            <a:pPr lvl="1"/>
            <a:r>
              <a:rPr lang="en-US" dirty="0" smtClean="0"/>
              <a:t>Jumper’s Knee </a:t>
            </a:r>
            <a:r>
              <a:rPr lang="en-US" sz="1400" dirty="0" smtClean="0"/>
              <a:t>(Solomon et al, 2000)</a:t>
            </a:r>
          </a:p>
          <a:p>
            <a:r>
              <a:rPr lang="en-US" dirty="0" smtClean="0"/>
              <a:t>Footwear</a:t>
            </a:r>
          </a:p>
          <a:p>
            <a:pPr lvl="1"/>
            <a:r>
              <a:rPr lang="en-US" dirty="0" smtClean="0"/>
              <a:t>Lack of support and shock absorption</a:t>
            </a:r>
          </a:p>
          <a:p>
            <a:pPr lvl="1"/>
            <a:r>
              <a:rPr lang="en-US" dirty="0" smtClean="0"/>
              <a:t>Pointe shoes</a:t>
            </a:r>
            <a:endParaRPr lang="en-US" dirty="0"/>
          </a:p>
        </p:txBody>
      </p:sp>
    </p:spTree>
    <p:extLst>
      <p:ext uri="{BB962C8B-B14F-4D97-AF65-F5344CB8AC3E}">
        <p14:creationId xmlns:p14="http://schemas.microsoft.com/office/powerpoint/2010/main" val="216567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 Shoes</a:t>
            </a:r>
            <a:endParaRPr lang="en-US" dirty="0"/>
          </a:p>
        </p:txBody>
      </p:sp>
      <p:pic>
        <p:nvPicPr>
          <p:cNvPr id="4" name="Content Placeholder 3" descr="Figure-2-Releve-in-Fifth-Position%5B1%5D.jpg"/>
          <p:cNvPicPr>
            <a:picLocks noGrp="1" noChangeAspect="1"/>
          </p:cNvPicPr>
          <p:nvPr>
            <p:ph idx="1"/>
          </p:nvPr>
        </p:nvPicPr>
        <p:blipFill>
          <a:blip r:embed="rId3">
            <a:extLst>
              <a:ext uri="{28A0092B-C50C-407E-A947-70E740481C1C}">
                <a14:useLocalDpi xmlns:a14="http://schemas.microsoft.com/office/drawing/2010/main" val="0"/>
              </a:ext>
            </a:extLst>
          </a:blip>
          <a:srcRect t="10494" b="10494"/>
          <a:stretch>
            <a:fillRect/>
          </a:stretch>
        </p:blipFill>
        <p:spPr/>
      </p:pic>
    </p:spTree>
    <p:extLst>
      <p:ext uri="{BB962C8B-B14F-4D97-AF65-F5344CB8AC3E}">
        <p14:creationId xmlns:p14="http://schemas.microsoft.com/office/powerpoint/2010/main" val="168790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Risk Factors</a:t>
            </a:r>
            <a:endParaRPr lang="en-US" dirty="0"/>
          </a:p>
        </p:txBody>
      </p:sp>
      <p:sp>
        <p:nvSpPr>
          <p:cNvPr id="3" name="Content Placeholder 2"/>
          <p:cNvSpPr>
            <a:spLocks noGrp="1"/>
          </p:cNvSpPr>
          <p:nvPr>
            <p:ph idx="1"/>
          </p:nvPr>
        </p:nvSpPr>
        <p:spPr>
          <a:xfrm>
            <a:off x="457201" y="1600199"/>
            <a:ext cx="3618994" cy="5110801"/>
          </a:xfrm>
        </p:spPr>
        <p:txBody>
          <a:bodyPr>
            <a:normAutofit/>
          </a:bodyPr>
          <a:lstStyle/>
          <a:p>
            <a:r>
              <a:rPr lang="en-US" sz="2800" dirty="0" smtClean="0"/>
              <a:t>Age</a:t>
            </a:r>
          </a:p>
          <a:p>
            <a:r>
              <a:rPr lang="en-US" sz="2800" dirty="0" smtClean="0"/>
              <a:t>Gender</a:t>
            </a:r>
          </a:p>
          <a:p>
            <a:r>
              <a:rPr lang="en-US" sz="2800" dirty="0" smtClean="0"/>
              <a:t>Nutritional and Hormonal Status</a:t>
            </a:r>
          </a:p>
          <a:p>
            <a:r>
              <a:rPr lang="en-US" sz="2800" dirty="0" smtClean="0"/>
              <a:t>Biomechanical Factors</a:t>
            </a:r>
          </a:p>
          <a:p>
            <a:r>
              <a:rPr lang="en-US" sz="2800" dirty="0" smtClean="0"/>
              <a:t>Physical Fitness</a:t>
            </a:r>
            <a:endParaRPr lang="en-US" sz="2800" dirty="0"/>
          </a:p>
        </p:txBody>
      </p:sp>
      <p:pic>
        <p:nvPicPr>
          <p:cNvPr id="4" name="Picture 3" descr="images-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6095" y="1951119"/>
            <a:ext cx="4644756" cy="3740687"/>
          </a:xfrm>
          <a:prstGeom prst="rect">
            <a:avLst/>
          </a:prstGeom>
        </p:spPr>
      </p:pic>
    </p:spTree>
    <p:extLst>
      <p:ext uri="{BB962C8B-B14F-4D97-AF65-F5344CB8AC3E}">
        <p14:creationId xmlns:p14="http://schemas.microsoft.com/office/powerpoint/2010/main" val="37789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a:t>
            </a:r>
            <a:endParaRPr lang="en-US" dirty="0"/>
          </a:p>
        </p:txBody>
      </p:sp>
      <p:sp>
        <p:nvSpPr>
          <p:cNvPr id="3" name="Content Placeholder 2"/>
          <p:cNvSpPr>
            <a:spLocks noGrp="1"/>
          </p:cNvSpPr>
          <p:nvPr>
            <p:ph idx="1"/>
          </p:nvPr>
        </p:nvSpPr>
        <p:spPr/>
        <p:txBody>
          <a:bodyPr/>
          <a:lstStyle/>
          <a:p>
            <a:r>
              <a:rPr lang="en-US" dirty="0" smtClean="0"/>
              <a:t>Dancers of all ages at risk</a:t>
            </a:r>
          </a:p>
          <a:p>
            <a:r>
              <a:rPr lang="en-US" dirty="0" smtClean="0"/>
              <a:t>Overuse injuries more prevalent with increasing age </a:t>
            </a:r>
            <a:r>
              <a:rPr lang="en-US" sz="1400" dirty="0" smtClean="0"/>
              <a:t>(Leanderson et al, 2011)</a:t>
            </a:r>
            <a:endParaRPr lang="en-US" dirty="0" smtClean="0"/>
          </a:p>
          <a:p>
            <a:r>
              <a:rPr lang="en-US" dirty="0" smtClean="0"/>
              <a:t>More traumatic injuries in younger dancers </a:t>
            </a:r>
            <a:r>
              <a:rPr lang="en-US" sz="1400" dirty="0" smtClean="0"/>
              <a:t>(Nilsson et al, 2001)</a:t>
            </a:r>
            <a:endParaRPr lang="en-US" dirty="0" smtClean="0"/>
          </a:p>
          <a:p>
            <a:pPr lvl="1"/>
            <a:r>
              <a:rPr lang="en-US" dirty="0" smtClean="0"/>
              <a:t>Ankle Sprains (4x greater in dancers age 26 &amp; under)</a:t>
            </a:r>
          </a:p>
          <a:p>
            <a:r>
              <a:rPr lang="en-US" dirty="0" smtClean="0"/>
              <a:t>Consider adolescent growth spurt</a:t>
            </a:r>
          </a:p>
          <a:p>
            <a:pPr lvl="1"/>
            <a:r>
              <a:rPr lang="en-US" dirty="0" smtClean="0"/>
              <a:t>Muscle tightness</a:t>
            </a:r>
            <a:endParaRPr lang="en-US" dirty="0"/>
          </a:p>
        </p:txBody>
      </p:sp>
      <p:pic>
        <p:nvPicPr>
          <p:cNvPr id="4" name="Picture 3" descr="images-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2958" y="3969122"/>
            <a:ext cx="3768669" cy="2507878"/>
          </a:xfrm>
          <a:prstGeom prst="rect">
            <a:avLst/>
          </a:prstGeom>
        </p:spPr>
      </p:pic>
    </p:spTree>
    <p:extLst>
      <p:ext uri="{BB962C8B-B14F-4D97-AF65-F5344CB8AC3E}">
        <p14:creationId xmlns:p14="http://schemas.microsoft.com/office/powerpoint/2010/main" val="4214999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2898</TotalTime>
  <Words>2968</Words>
  <Application>Microsoft Macintosh PowerPoint</Application>
  <PresentationFormat>On-screen Show (4:3)</PresentationFormat>
  <Paragraphs>286</Paragraphs>
  <Slides>27</Slides>
  <Notes>18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Dance Injury Prevention</vt:lpstr>
      <vt:lpstr>Presentation Objectives</vt:lpstr>
      <vt:lpstr>Outline</vt:lpstr>
      <vt:lpstr>Prevalence of Injuries in Dancers</vt:lpstr>
      <vt:lpstr>Common Overuse Injuries</vt:lpstr>
      <vt:lpstr>Extrinsic Injury Risk Factors</vt:lpstr>
      <vt:lpstr>Pointe Shoes</vt:lpstr>
      <vt:lpstr>Intrinsic Risk Factors</vt:lpstr>
      <vt:lpstr>Age</vt:lpstr>
      <vt:lpstr>Gender</vt:lpstr>
      <vt:lpstr>Nutritional and Hormonal Status</vt:lpstr>
      <vt:lpstr>Biomechanical Factors</vt:lpstr>
      <vt:lpstr>“Rolling In”</vt:lpstr>
      <vt:lpstr>More Biomechanical Factors</vt:lpstr>
      <vt:lpstr>Physical Fitness</vt:lpstr>
      <vt:lpstr>Aerobic Capacity</vt:lpstr>
      <vt:lpstr>Anaerobic Capacity</vt:lpstr>
      <vt:lpstr>Flexibility &amp; Body Composition</vt:lpstr>
      <vt:lpstr>Muscular Strength &amp; Endurance</vt:lpstr>
      <vt:lpstr>Supplemental Training</vt:lpstr>
      <vt:lpstr>Examination Recommendations</vt:lpstr>
      <vt:lpstr>Injury Prevention Recommendations</vt:lpstr>
      <vt:lpstr>Conclusions</vt:lpstr>
      <vt:lpstr>Questions??</vt:lpstr>
      <vt:lpstr>References</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Dance Injury Prevention</dc:title>
  <dc:creator>Katie Volkerding</dc:creator>
  <cp:lastModifiedBy>Katie Volkerding</cp:lastModifiedBy>
  <cp:revision>96</cp:revision>
  <dcterms:created xsi:type="dcterms:W3CDTF">2012-03-02T23:37:28Z</dcterms:created>
  <dcterms:modified xsi:type="dcterms:W3CDTF">2012-04-04T21:50:43Z</dcterms:modified>
</cp:coreProperties>
</file>