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7" r:id="rId12"/>
    <p:sldId id="271" r:id="rId13"/>
    <p:sldId id="304" r:id="rId14"/>
    <p:sldId id="292" r:id="rId15"/>
    <p:sldId id="293" r:id="rId16"/>
    <p:sldId id="273" r:id="rId17"/>
    <p:sldId id="297" r:id="rId18"/>
    <p:sldId id="280" r:id="rId19"/>
    <p:sldId id="291" r:id="rId20"/>
    <p:sldId id="295" r:id="rId21"/>
    <p:sldId id="294" r:id="rId22"/>
    <p:sldId id="279" r:id="rId23"/>
    <p:sldId id="278" r:id="rId24"/>
    <p:sldId id="290" r:id="rId25"/>
    <p:sldId id="281" r:id="rId26"/>
    <p:sldId id="296" r:id="rId27"/>
    <p:sldId id="283" r:id="rId28"/>
    <p:sldId id="302" r:id="rId29"/>
    <p:sldId id="284" r:id="rId30"/>
    <p:sldId id="298" r:id="rId31"/>
    <p:sldId id="285" r:id="rId32"/>
    <p:sldId id="301" r:id="rId33"/>
    <p:sldId id="287" r:id="rId34"/>
    <p:sldId id="288" r:id="rId35"/>
    <p:sldId id="289" r:id="rId36"/>
    <p:sldId id="276" r:id="rId37"/>
    <p:sldId id="277" r:id="rId38"/>
    <p:sldId id="275" r:id="rId39"/>
    <p:sldId id="299" r:id="rId40"/>
    <p:sldId id="300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6225" autoAdjust="0"/>
  </p:normalViewPr>
  <p:slideViewPr>
    <p:cSldViewPr snapToGrid="0" snapToObjects="1">
      <p:cViewPr>
        <p:scale>
          <a:sx n="90" d="100"/>
          <a:sy n="90" d="100"/>
        </p:scale>
        <p:origin x="-1504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5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49B59-E9E9-8B40-885F-E526BED0732A}" type="datetimeFigureOut">
              <a:rPr lang="en-US" smtClean="0"/>
              <a:t>7/9/12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D22C8-0FB9-C547-985D-8E7E0B90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22C8-0FB9-C547-985D-8E7E0B9077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63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22C8-0FB9-C547-985D-8E7E0B9077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43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22C8-0FB9-C547-985D-8E7E0B9077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9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22C8-0FB9-C547-985D-8E7E0B9077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22C8-0FB9-C547-985D-8E7E0B9077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7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Bowering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22C8-0FB9-C547-985D-8E7E0B9077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2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22C8-0FB9-C547-985D-8E7E0B9077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6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22C8-0FB9-C547-985D-8E7E0B9077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2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22C8-0FB9-C547-985D-8E7E0B9077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3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22C8-0FB9-C547-985D-8E7E0B9077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entury Gothic"/>
                <a:cs typeface="Century Gothic"/>
              </a:rPr>
              <a:t>Sheridan, R. L. (1999). Hyperbaric oxygen treatment: A brief overview of a controversial topic. </a:t>
            </a:r>
            <a:r>
              <a:rPr lang="en-US" sz="1200" i="1" dirty="0" smtClean="0">
                <a:latin typeface="Century Gothic"/>
                <a:cs typeface="Century Gothic"/>
              </a:rPr>
              <a:t>Journal of Trauma: Injury, Infection, and Critical Care</a:t>
            </a:r>
            <a:r>
              <a:rPr lang="en-US" sz="1200" dirty="0" smtClean="0">
                <a:latin typeface="Century Gothic"/>
                <a:cs typeface="Century Gothic"/>
              </a:rPr>
              <a:t>, 47(2), 426.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22C8-0FB9-C547-985D-8E7E0B9077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80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Undersea</a:t>
            </a:r>
            <a:r>
              <a:rPr lang="en-US" baseline="0" dirty="0" smtClean="0"/>
              <a:t> and Hyperbaric Medical Society (UHMS) website accessed from http://</a:t>
            </a:r>
            <a:r>
              <a:rPr lang="en-US" baseline="0" dirty="0" err="1" smtClean="0"/>
              <a:t>membership.uhms.org</a:t>
            </a:r>
            <a:r>
              <a:rPr lang="en-US" baseline="0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22C8-0FB9-C547-985D-8E7E0B9077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9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7/9/12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7/9/12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7/9/12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7/9/12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7/9/12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7/9/12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7/9/12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7/9/12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7/9/12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7/9/12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cap="none" dirty="0" smtClean="0"/>
              <a:t>Adjunctive Use for Diabetic Ulcers</a:t>
            </a:r>
          </a:p>
          <a:p>
            <a:r>
              <a:rPr lang="en-US" cap="none" dirty="0" smtClean="0"/>
              <a:t>Libby Vaughn, SPT UNC Chapel Hill</a:t>
            </a:r>
            <a:endParaRPr lang="en-US" cap="none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cap="none" dirty="0" smtClean="0"/>
              <a:t>yperbaric </a:t>
            </a:r>
            <a:r>
              <a:rPr lang="en-US" cap="none" dirty="0"/>
              <a:t>Oxygen Treatment </a:t>
            </a:r>
          </a:p>
        </p:txBody>
      </p:sp>
    </p:spTree>
    <p:extLst>
      <p:ext uri="{BB962C8B-B14F-4D97-AF65-F5344CB8AC3E}">
        <p14:creationId xmlns:p14="http://schemas.microsoft.com/office/powerpoint/2010/main" val="222855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for Arterial and Venous Skin Ulcers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71572" y="2282489"/>
            <a:ext cx="8252987" cy="4161225"/>
            <a:chOff x="166747" y="2378074"/>
            <a:chExt cx="8252987" cy="4161225"/>
          </a:xfrm>
        </p:grpSpPr>
        <p:pic>
          <p:nvPicPr>
            <p:cNvPr id="17" name="Picture 3" descr="chart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0" r="10508"/>
            <a:stretch/>
          </p:blipFill>
          <p:spPr bwMode="auto">
            <a:xfrm>
              <a:off x="3174738" y="2378075"/>
              <a:ext cx="2421665" cy="220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3174738" y="4799740"/>
              <a:ext cx="242827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Partial thickness – loss of dermis, epidermis or both. </a:t>
              </a:r>
              <a:r>
                <a:rPr lang="en-US" sz="1800" dirty="0" smtClean="0"/>
                <a:t>Usually heal but may scar.</a:t>
              </a:r>
              <a:endParaRPr lang="en-US" sz="1800" dirty="0"/>
            </a:p>
          </p:txBody>
        </p:sp>
        <p:pic>
          <p:nvPicPr>
            <p:cNvPr id="19" name="Picture 5" descr="w433378.fig1.g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1"/>
            <a:stretch/>
          </p:blipFill>
          <p:spPr bwMode="auto">
            <a:xfrm>
              <a:off x="5651134" y="2378074"/>
              <a:ext cx="2768600" cy="220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5651134" y="4784972"/>
              <a:ext cx="2768600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Full </a:t>
              </a:r>
              <a:r>
                <a:rPr lang="en-US" sz="1800" dirty="0" smtClean="0"/>
                <a:t>thickness – dermis and epidermis. Extensive destruction with </a:t>
              </a:r>
              <a:r>
                <a:rPr lang="en-US" sz="1800" dirty="0"/>
                <a:t>necrosis or damage to underlying </a:t>
              </a:r>
              <a:r>
                <a:rPr lang="en-US" sz="1800" dirty="0" smtClean="0"/>
                <a:t>structures such </a:t>
              </a:r>
              <a:r>
                <a:rPr lang="en-US" sz="1800" dirty="0"/>
                <a:t>as muscle, tendon or bone. </a:t>
              </a:r>
            </a:p>
          </p:txBody>
        </p:sp>
        <p:pic>
          <p:nvPicPr>
            <p:cNvPr id="21" name="Picture 20" descr="skinned_kne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47" y="2427288"/>
              <a:ext cx="2878665" cy="2158999"/>
            </a:xfrm>
            <a:prstGeom prst="rect">
              <a:avLst/>
            </a:prstGeom>
          </p:spPr>
        </p:pic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166747" y="4799740"/>
              <a:ext cx="242827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/>
                <a:t>Superficial – </a:t>
              </a:r>
              <a:r>
                <a:rPr lang="en-US" sz="1800" dirty="0"/>
                <a:t>loss </a:t>
              </a:r>
              <a:r>
                <a:rPr lang="en-US" sz="1800" dirty="0" smtClean="0"/>
                <a:t>of epidermis. Local first aid, wash and keep clean.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71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for Pressure Ulcers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1722704"/>
            <a:ext cx="9173196" cy="5076505"/>
            <a:chOff x="0" y="0"/>
            <a:chExt cx="9173196" cy="6518081"/>
          </a:xfrm>
        </p:grpSpPr>
        <p:pic>
          <p:nvPicPr>
            <p:cNvPr id="19" name="Picture 18" descr="pressureUlcerStage1IllustrationAndPhot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51150" cy="1531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</p:pic>
        <p:pic>
          <p:nvPicPr>
            <p:cNvPr id="20" name="Picture 19" descr="pressureUlcerStage2IllustrationAndPhot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150" y="0"/>
              <a:ext cx="2976563" cy="16002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pressureUlcerStage3IllustrationAndPhot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5" y="0"/>
              <a:ext cx="3019425" cy="162242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pressureUlcerStage4IllustrationAndPhot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99960"/>
              <a:ext cx="3082925" cy="165576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9" descr="pressureUlcerDeepInjuryIllustrationAndPhoto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575" y="3099960"/>
              <a:ext cx="2976563" cy="163769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pressureUlcerUnstageableIllustrationAndPhoto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650" y="3114249"/>
              <a:ext cx="3054350" cy="164147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0" y="1622426"/>
              <a:ext cx="2851150" cy="67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Stage l: Skin is intact with an area of nonblanching erythema.</a:t>
              </a:r>
            </a:p>
          </p:txBody>
        </p:sp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2978150" y="1622426"/>
              <a:ext cx="2976563" cy="1501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Stage </a:t>
              </a:r>
              <a:r>
                <a:rPr lang="en-US" sz="1400" dirty="0" err="1"/>
                <a:t>ll</a:t>
              </a:r>
              <a:r>
                <a:rPr lang="en-US" sz="1400" dirty="0"/>
                <a:t>: Partial-thickness skin loss with loss of the epidermis and some of the dermis. It appears as a shallow ulcer with a red-pink color. No slough or necrotic tissue is present in the base.</a:t>
              </a: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6053138" y="1622426"/>
              <a:ext cx="3090862" cy="1501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Stage </a:t>
              </a:r>
              <a:r>
                <a:rPr lang="en-US" sz="1400" dirty="0" err="1"/>
                <a:t>lll</a:t>
              </a:r>
              <a:r>
                <a:rPr lang="en-US" sz="1400" dirty="0"/>
                <a:t>: Full-thickness loss of skin with damage to or necrosis of subcutaneous tissues. visible, but muscle, tendon, or bone is not seen. Tunneling or undermining may be present.</a:t>
              </a:r>
            </a:p>
          </p:txBody>
        </p:sp>
        <p:sp>
          <p:nvSpPr>
            <p:cNvPr id="28" name="TextBox 14"/>
            <p:cNvSpPr txBox="1">
              <a:spLocks noChangeArrowheads="1"/>
            </p:cNvSpPr>
            <p:nvPr/>
          </p:nvSpPr>
          <p:spPr bwMode="auto">
            <a:xfrm>
              <a:off x="29196" y="4687395"/>
              <a:ext cx="2851150" cy="150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Stage </a:t>
              </a:r>
              <a:r>
                <a:rPr lang="en-US" sz="1400" dirty="0" err="1"/>
                <a:t>lV</a:t>
              </a:r>
              <a:r>
                <a:rPr lang="en-US" sz="1400" dirty="0"/>
                <a:t>: Full-thickness loss of skin with extensive destruction, tissue necrosis, and damage to bone, muscle, or other supporting structures that are exposed.</a:t>
              </a: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3064496" y="4700096"/>
              <a:ext cx="2988642" cy="1778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Suspected Deep Tissue Injury: Area of localized, discolored intact skin that is purple or maroon-red in color. May include skin that is painful, firm, boggy, or that has a different temp compared to the surrounding skin.</a:t>
              </a:r>
            </a:p>
          </p:txBody>
        </p:sp>
        <p:sp>
          <p:nvSpPr>
            <p:cNvPr id="30" name="TextBox 16"/>
            <p:cNvSpPr txBox="1">
              <a:spLocks noChangeArrowheads="1"/>
            </p:cNvSpPr>
            <p:nvPr/>
          </p:nvSpPr>
          <p:spPr bwMode="auto">
            <a:xfrm>
              <a:off x="6153771" y="4739789"/>
              <a:ext cx="3019425" cy="1778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err="1"/>
                <a:t>Unstageable</a:t>
              </a:r>
              <a:r>
                <a:rPr lang="en-US" sz="1400" dirty="0"/>
                <a:t> Pressure Ulcers: Full-tissue thickness loss in which the base of the ulcer is covered by slough or an </a:t>
              </a:r>
              <a:r>
                <a:rPr lang="en-US" sz="1400" dirty="0" err="1"/>
                <a:t>eschar</a:t>
              </a:r>
              <a:r>
                <a:rPr lang="en-US" sz="1400" dirty="0"/>
                <a:t> and, therefore, the true depth of the damage cannot be estimated until these are removed.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61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Staging for Diabetic Foot Ulcers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95140" y="3183303"/>
            <a:ext cx="7236103" cy="3342540"/>
          </a:xfrm>
        </p:spPr>
        <p:txBody>
          <a:bodyPr/>
          <a:lstStyle/>
          <a:p>
            <a:r>
              <a:rPr lang="en-US" dirty="0" smtClean="0"/>
              <a:t>Wagner Wound Classification System</a:t>
            </a:r>
          </a:p>
          <a:p>
            <a:pPr lvl="1"/>
            <a:r>
              <a:rPr lang="en-US" dirty="0" smtClean="0"/>
              <a:t>Provides a grade for the foot ulcer, using depth and presence of osteomyelitis or gangrene</a:t>
            </a:r>
          </a:p>
          <a:p>
            <a:pPr lvl="2"/>
            <a:r>
              <a:rPr lang="en-US" dirty="0"/>
              <a:t>0 = pre or </a:t>
            </a:r>
            <a:r>
              <a:rPr lang="en-US" dirty="0" err="1"/>
              <a:t>postulcerative</a:t>
            </a:r>
            <a:r>
              <a:rPr lang="en-US" dirty="0"/>
              <a:t> </a:t>
            </a:r>
            <a:r>
              <a:rPr lang="en-US" dirty="0" smtClean="0"/>
              <a:t>lesion</a:t>
            </a:r>
            <a:endParaRPr lang="en-US" dirty="0"/>
          </a:p>
          <a:p>
            <a:pPr lvl="2"/>
            <a:r>
              <a:rPr lang="en-US" dirty="0"/>
              <a:t>1 = partial/full thickness ulcer</a:t>
            </a:r>
          </a:p>
          <a:p>
            <a:pPr lvl="2"/>
            <a:r>
              <a:rPr lang="en-US" dirty="0"/>
              <a:t>2 = probing to tendon or capsule</a:t>
            </a:r>
          </a:p>
          <a:p>
            <a:pPr lvl="2"/>
            <a:r>
              <a:rPr lang="en-US" dirty="0"/>
              <a:t>3 = deep with </a:t>
            </a:r>
            <a:r>
              <a:rPr lang="en-US" dirty="0" err="1" smtClean="0"/>
              <a:t>osteitis</a:t>
            </a:r>
            <a:endParaRPr lang="en-US" dirty="0"/>
          </a:p>
          <a:p>
            <a:pPr lvl="2"/>
            <a:r>
              <a:rPr lang="en-US" dirty="0" smtClean="0"/>
              <a:t>4 = partial foot gangrene</a:t>
            </a:r>
          </a:p>
          <a:p>
            <a:pPr lvl="2"/>
            <a:r>
              <a:rPr lang="en-US" dirty="0" smtClean="0"/>
              <a:t>5 = whole foot gangrene</a:t>
            </a:r>
          </a:p>
          <a:p>
            <a:pPr marL="411480" lvl="1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4728" y="1754937"/>
            <a:ext cx="8872405" cy="1245870"/>
            <a:chOff x="0" y="0"/>
            <a:chExt cx="9750426" cy="1246175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0" y="0"/>
              <a:ext cx="3771899" cy="1227455"/>
              <a:chOff x="0" y="0"/>
              <a:chExt cx="6837045" cy="2286000"/>
            </a:xfrm>
            <a:extLst>
              <a:ext uri="{0CCBE362-F206-4b92-989A-16890622DB6E}">
                <ma14:wrappingTextBoxFlag xmlns:ma14="http://schemas.microsoft.com/office/mac/drawingml/2011/main"/>
              </a:ext>
            </a:extLst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584" t="34459" r="2987" b="2748"/>
              <a:stretch/>
            </p:blipFill>
            <p:spPr bwMode="auto">
              <a:xfrm>
                <a:off x="0" y="0"/>
                <a:ext cx="1829435" cy="2286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63" t="42852" r="1948" b="10196"/>
              <a:stretch/>
            </p:blipFill>
            <p:spPr bwMode="auto">
              <a:xfrm>
                <a:off x="4229100" y="0"/>
                <a:ext cx="2607945" cy="2286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97" t="37254" r="1561" b="3530"/>
              <a:stretch/>
            </p:blipFill>
            <p:spPr bwMode="auto">
              <a:xfrm>
                <a:off x="1713865" y="0"/>
                <a:ext cx="2559050" cy="2286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</p:grp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3771900" y="0"/>
              <a:ext cx="5978526" cy="1246175"/>
              <a:chOff x="-30388" y="0"/>
              <a:chExt cx="7581173" cy="2057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08" t="33879" r="1666" b="24704"/>
              <a:stretch/>
            </p:blipFill>
            <p:spPr bwMode="auto">
              <a:xfrm>
                <a:off x="-30388" y="0"/>
                <a:ext cx="2679700" cy="20574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35" t="52157" r="7344" b="4000"/>
              <a:stretch/>
            </p:blipFill>
            <p:spPr bwMode="auto">
              <a:xfrm>
                <a:off x="2628900" y="0"/>
                <a:ext cx="2629535" cy="20574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62" t="32549" r="1418" b="2354"/>
              <a:stretch/>
            </p:blipFill>
            <p:spPr bwMode="auto">
              <a:xfrm>
                <a:off x="5257800" y="0"/>
                <a:ext cx="2292985" cy="20574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7361713" y="6434667"/>
            <a:ext cx="1567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Armstrong,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844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Diabetic foot ulcers…</a:t>
            </a:r>
            <a:br>
              <a:rPr lang="en-US" dirty="0"/>
            </a:br>
            <a:r>
              <a:rPr lang="en-US" dirty="0"/>
              <a:t>it’s complicated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244603" y="2061919"/>
            <a:ext cx="6651978" cy="4115376"/>
            <a:chOff x="1320801" y="1523423"/>
            <a:chExt cx="6651978" cy="4115376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4519792" y="2177341"/>
              <a:ext cx="28222" cy="28321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723444" y="3682999"/>
              <a:ext cx="3993445" cy="28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3309056" y="2861733"/>
              <a:ext cx="747889" cy="4402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108222" y="2875842"/>
              <a:ext cx="747889" cy="4402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3485444" y="3175000"/>
              <a:ext cx="2074334" cy="1013896"/>
              <a:chOff x="3485444" y="3175000"/>
              <a:chExt cx="2074334" cy="101389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485444" y="3175000"/>
                <a:ext cx="2074334" cy="959556"/>
              </a:xfrm>
              <a:prstGeom prst="ellipse">
                <a:avLst/>
              </a:prstGeom>
              <a:gradFill flip="none" rotWithShape="1">
                <a:gsLst>
                  <a:gs pos="93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334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739446" y="3357899"/>
                <a:ext cx="1580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2"/>
                    </a:solidFill>
                  </a:rPr>
                  <a:t>Diabetic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tx2"/>
                    </a:solidFill>
                  </a:rPr>
                  <a:t>Foot Ulcer</a:t>
                </a:r>
              </a:p>
              <a:p>
                <a:pPr algn="ctr"/>
                <a:endParaRPr lang="en-US" sz="16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739446" y="1523423"/>
              <a:ext cx="1580445" cy="818445"/>
              <a:chOff x="3739446" y="1523423"/>
              <a:chExt cx="1580445" cy="818445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815648" y="1523423"/>
                <a:ext cx="1419577" cy="81844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739446" y="1573100"/>
                <a:ext cx="158044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Poor </a:t>
                </a:r>
              </a:p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Nutrition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300134" y="4411132"/>
              <a:ext cx="1580445" cy="818445"/>
              <a:chOff x="5300134" y="4411132"/>
              <a:chExt cx="1580445" cy="81844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644444" y="4411132"/>
                <a:ext cx="917222" cy="81844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00134" y="4524078"/>
                <a:ext cx="158044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Alcohol</a:t>
                </a:r>
              </a:p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Abuse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235203" y="4411132"/>
              <a:ext cx="1580445" cy="818445"/>
              <a:chOff x="2235203" y="4411132"/>
              <a:chExt cx="1580445" cy="818445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568222" y="4411132"/>
                <a:ext cx="917222" cy="81844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35203" y="4527966"/>
                <a:ext cx="158044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Kidney</a:t>
                </a:r>
              </a:p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Failure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739446" y="4820354"/>
              <a:ext cx="1580445" cy="818445"/>
              <a:chOff x="3739446" y="4820354"/>
              <a:chExt cx="1580445" cy="818445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815647" y="4820354"/>
                <a:ext cx="1419577" cy="81844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739446" y="5050077"/>
                <a:ext cx="1580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Neuropathy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319891" y="2119486"/>
              <a:ext cx="1580445" cy="818445"/>
              <a:chOff x="5235225" y="1907821"/>
              <a:chExt cx="1580445" cy="81844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559778" y="1907821"/>
                <a:ext cx="917222" cy="81844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35225" y="2010545"/>
                <a:ext cx="158044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Pressure</a:t>
                </a:r>
              </a:p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points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235202" y="2119486"/>
              <a:ext cx="1580445" cy="818445"/>
              <a:chOff x="2235202" y="1907821"/>
              <a:chExt cx="1580445" cy="818445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568222" y="1907821"/>
                <a:ext cx="917222" cy="81844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235202" y="2109322"/>
                <a:ext cx="1580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Smoking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392334" y="3214510"/>
              <a:ext cx="1580445" cy="818445"/>
              <a:chOff x="6392334" y="3214510"/>
              <a:chExt cx="1580445" cy="81844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77000" y="3214510"/>
                <a:ext cx="1419577" cy="81844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92334" y="3273780"/>
                <a:ext cx="158044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Poor</a:t>
                </a:r>
              </a:p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circulation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320801" y="3211690"/>
              <a:ext cx="1580445" cy="818445"/>
              <a:chOff x="1320801" y="3211690"/>
              <a:chExt cx="1580445" cy="81844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425225" y="3211690"/>
                <a:ext cx="1419577" cy="81844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20801" y="3316113"/>
                <a:ext cx="158044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Wound</a:t>
                </a:r>
              </a:p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</a:rPr>
                  <a:t>Infection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 flipV="1">
              <a:off x="3365501" y="4083807"/>
              <a:ext cx="747889" cy="4402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122333" y="4013196"/>
              <a:ext cx="747889" cy="4402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758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Diabetic Foot Ulcers MATTER TO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49800"/>
            <a:ext cx="8229600" cy="1719263"/>
          </a:xfrm>
        </p:spPr>
        <p:txBody>
          <a:bodyPr/>
          <a:lstStyle/>
          <a:p>
            <a:r>
              <a:rPr lang="en-US" dirty="0" smtClean="0"/>
              <a:t>Chances are you will have a patient with type II diabetes and chances are they will develop a foot ulcer</a:t>
            </a:r>
            <a:endParaRPr lang="en-US" dirty="0"/>
          </a:p>
        </p:txBody>
      </p:sp>
      <p:pic>
        <p:nvPicPr>
          <p:cNvPr id="5" name="Picture 4" descr="confused-woman-300x1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2032000"/>
            <a:ext cx="3810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0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932"/>
            <a:ext cx="82296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25.8 million people (</a:t>
            </a:r>
            <a:r>
              <a:rPr lang="en-US" dirty="0" smtClean="0"/>
              <a:t>8.3% </a:t>
            </a:r>
            <a:r>
              <a:rPr lang="en-US" dirty="0"/>
              <a:t>of the </a:t>
            </a:r>
            <a:r>
              <a:rPr lang="en-US" dirty="0" smtClean="0"/>
              <a:t>US population</a:t>
            </a:r>
            <a:r>
              <a:rPr lang="en-US" dirty="0"/>
              <a:t>) are living with </a:t>
            </a:r>
            <a:r>
              <a:rPr lang="en-US" dirty="0" smtClean="0"/>
              <a:t>DM</a:t>
            </a:r>
          </a:p>
          <a:p>
            <a:pPr lvl="1"/>
            <a:r>
              <a:rPr lang="en-US" dirty="0" smtClean="0"/>
              <a:t>10-15% of this population will develop at least 1 foot ulcer</a:t>
            </a:r>
          </a:p>
          <a:p>
            <a:pPr lvl="1"/>
            <a:r>
              <a:rPr lang="en-US" dirty="0" smtClean="0"/>
              <a:t>These people are 15 times more likely to require a lower-extremity amputation (LEA)</a:t>
            </a:r>
          </a:p>
          <a:p>
            <a:pPr lvl="1"/>
            <a:r>
              <a:rPr lang="en-US" dirty="0" smtClean="0"/>
              <a:t>70% of all non-traumatic LEAs are due to foot ulcers</a:t>
            </a:r>
          </a:p>
          <a:p>
            <a:r>
              <a:rPr lang="en-US" dirty="0" smtClean="0"/>
              <a:t>Incidence of DM rose 48% between 1997 and 2007</a:t>
            </a:r>
          </a:p>
          <a:p>
            <a:r>
              <a:rPr lang="en-US" dirty="0" smtClean="0"/>
              <a:t>Direct hospital costs of diabetes, per patient per year</a:t>
            </a:r>
          </a:p>
          <a:p>
            <a:pPr lvl="1"/>
            <a:r>
              <a:rPr lang="en-US" dirty="0"/>
              <a:t>$5,200 DM </a:t>
            </a:r>
            <a:r>
              <a:rPr lang="en-US" dirty="0" smtClean="0"/>
              <a:t>alone  </a:t>
            </a:r>
          </a:p>
          <a:p>
            <a:pPr lvl="1"/>
            <a:r>
              <a:rPr lang="en-US" dirty="0" smtClean="0"/>
              <a:t>$15,300 DM plus foot ulcer</a:t>
            </a:r>
          </a:p>
          <a:p>
            <a:pPr lvl="1"/>
            <a:r>
              <a:rPr lang="en-US" dirty="0" smtClean="0"/>
              <a:t>Accounts for $1 of every $10 spent on healthcare </a:t>
            </a:r>
          </a:p>
          <a:p>
            <a:r>
              <a:rPr lang="en-US" dirty="0" smtClean="0"/>
              <a:t>Mortality rates </a:t>
            </a:r>
          </a:p>
          <a:p>
            <a:pPr lvl="1"/>
            <a:r>
              <a:rPr lang="en-US" dirty="0" smtClean="0"/>
              <a:t>Diabetic patients with foot ulcers have 47% increased risk of mortality as compared to diabetic patients without foot ulcers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9507" y="6434667"/>
            <a:ext cx="127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Driver,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659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Pathophysiology of Diabetic Foot Ulcers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27200"/>
            <a:ext cx="8229600" cy="5105400"/>
          </a:xfrm>
        </p:spPr>
        <p:txBody>
          <a:bodyPr/>
          <a:lstStyle/>
          <a:p>
            <a:r>
              <a:rPr lang="en-US" dirty="0" smtClean="0"/>
              <a:t>Peripheral neuropathy</a:t>
            </a:r>
          </a:p>
          <a:p>
            <a:pPr lvl="1"/>
            <a:r>
              <a:rPr lang="en-US" dirty="0" smtClean="0"/>
              <a:t>30-50% total diabetic population</a:t>
            </a:r>
          </a:p>
          <a:p>
            <a:pPr lvl="1"/>
            <a:r>
              <a:rPr lang="en-US" dirty="0" smtClean="0"/>
              <a:t>Affects motor, autonomic and sensory nervous system</a:t>
            </a:r>
          </a:p>
          <a:p>
            <a:pPr lvl="2">
              <a:spcBef>
                <a:spcPts val="1032"/>
              </a:spcBef>
              <a:spcAft>
                <a:spcPts val="1200"/>
              </a:spcAft>
            </a:pPr>
            <a:r>
              <a:rPr lang="en-US" dirty="0" smtClean="0"/>
              <a:t>Autonomic – </a:t>
            </a:r>
            <a:r>
              <a:rPr lang="en-US" dirty="0" err="1" smtClean="0"/>
              <a:t>anhidrosis</a:t>
            </a:r>
            <a:r>
              <a:rPr lang="en-US" dirty="0" smtClean="0"/>
              <a:t> (lack of sweating/oil production) results in dry, cracked skin that is susceptible to bacteria. Decreased sympathetic vascular tone increases dista</a:t>
            </a:r>
            <a:r>
              <a:rPr lang="en-US" dirty="0"/>
              <a:t>l</a:t>
            </a:r>
            <a:r>
              <a:rPr lang="en-US" dirty="0" smtClean="0"/>
              <a:t> arterial blood flow resulting in increased capillary pressure and edema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Sensory – loss of protective sensory input reduces awareness</a:t>
            </a:r>
          </a:p>
        </p:txBody>
      </p:sp>
      <p:pic>
        <p:nvPicPr>
          <p:cNvPr id="5" name="Picture 4" descr="diabetic-ulcer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25776" r="39955"/>
          <a:stretch/>
        </p:blipFill>
        <p:spPr>
          <a:xfrm>
            <a:off x="6152443" y="4750557"/>
            <a:ext cx="2165921" cy="1857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779" y="4609447"/>
            <a:ext cx="5150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Clr>
                <a:schemeClr val="bg2">
                  <a:lumMod val="50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Motor – creates a muscle imbalance towards toe hyperextension causing increased pressure under metatarsal heads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9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Pathophysiology of Diabetic Foot Ulcers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Peripheral </a:t>
            </a:r>
            <a:r>
              <a:rPr lang="en-US" dirty="0"/>
              <a:t>vascular </a:t>
            </a:r>
            <a:r>
              <a:rPr lang="en-US" dirty="0" smtClean="0"/>
              <a:t>disease </a:t>
            </a:r>
          </a:p>
          <a:p>
            <a:pPr lvl="1"/>
            <a:r>
              <a:rPr lang="en-US" dirty="0" smtClean="0"/>
              <a:t>Ischemia from blocked blood vessels</a:t>
            </a:r>
            <a:endParaRPr lang="en-US" dirty="0"/>
          </a:p>
          <a:p>
            <a:pPr lvl="2"/>
            <a:r>
              <a:rPr lang="en-US" dirty="0"/>
              <a:t>2-3 times more likely with DM</a:t>
            </a:r>
          </a:p>
          <a:p>
            <a:endParaRPr lang="en-US" dirty="0"/>
          </a:p>
        </p:txBody>
      </p:sp>
      <p:pic>
        <p:nvPicPr>
          <p:cNvPr id="5" name="Picture 4" descr="pv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8" y="3313288"/>
            <a:ext cx="2857500" cy="2981325"/>
          </a:xfrm>
          <a:prstGeom prst="rect">
            <a:avLst/>
          </a:prstGeom>
        </p:spPr>
      </p:pic>
      <p:pic>
        <p:nvPicPr>
          <p:cNvPr id="6" name="Picture 5" descr="pvdfra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8089" r="5899" b="10213"/>
          <a:stretch/>
        </p:blipFill>
        <p:spPr>
          <a:xfrm>
            <a:off x="3747911" y="3303940"/>
            <a:ext cx="4938889" cy="28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67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Treatment for Diabetic Foot Ulcers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275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wound care</a:t>
            </a:r>
          </a:p>
          <a:p>
            <a:pPr lvl="1"/>
            <a:r>
              <a:rPr lang="en-US" dirty="0" smtClean="0"/>
              <a:t>Dressing to maintain moist environment</a:t>
            </a:r>
          </a:p>
          <a:p>
            <a:pPr lvl="2"/>
            <a:r>
              <a:rPr lang="en-US" dirty="0" smtClean="0"/>
              <a:t>May include foam, silver, alginate, hydrocolloids</a:t>
            </a:r>
            <a:r>
              <a:rPr lang="en-US" dirty="0"/>
              <a:t> </a:t>
            </a:r>
            <a:r>
              <a:rPr lang="en-US" dirty="0" smtClean="0"/>
              <a:t>or hydrogels</a:t>
            </a:r>
          </a:p>
          <a:p>
            <a:pPr lvl="1"/>
            <a:r>
              <a:rPr lang="en-US" dirty="0" smtClean="0"/>
              <a:t>Off-loading </a:t>
            </a:r>
          </a:p>
          <a:p>
            <a:pPr lvl="2"/>
            <a:r>
              <a:rPr lang="en-US" dirty="0" err="1" smtClean="0"/>
              <a:t>bedrest</a:t>
            </a:r>
            <a:r>
              <a:rPr lang="en-US" dirty="0"/>
              <a:t>, </a:t>
            </a:r>
            <a:r>
              <a:rPr lang="en-US" dirty="0" smtClean="0"/>
              <a:t>crutches wheelchairs	</a:t>
            </a:r>
          </a:p>
          <a:p>
            <a:pPr lvl="2"/>
            <a:r>
              <a:rPr lang="en-US" dirty="0" smtClean="0"/>
              <a:t>boots</a:t>
            </a:r>
            <a:r>
              <a:rPr lang="en-US" dirty="0"/>
              <a:t>, surgical shoes, half-</a:t>
            </a:r>
            <a:r>
              <a:rPr lang="en-US" dirty="0" smtClean="0"/>
              <a:t>shoes</a:t>
            </a:r>
          </a:p>
          <a:p>
            <a:pPr lvl="2"/>
            <a:r>
              <a:rPr lang="en-US" dirty="0" smtClean="0"/>
              <a:t>devices </a:t>
            </a:r>
            <a:r>
              <a:rPr lang="en-US" dirty="0"/>
              <a:t>such as the removable cast </a:t>
            </a:r>
            <a:r>
              <a:rPr lang="en-US" dirty="0" smtClean="0"/>
              <a:t>walker and total </a:t>
            </a:r>
            <a:r>
              <a:rPr lang="en-US" dirty="0"/>
              <a:t>contact casting </a:t>
            </a:r>
            <a:endParaRPr lang="en-US" dirty="0" smtClean="0"/>
          </a:p>
          <a:p>
            <a:pPr lvl="1"/>
            <a:r>
              <a:rPr lang="en-US" dirty="0" smtClean="0"/>
              <a:t>Debridement</a:t>
            </a:r>
          </a:p>
          <a:p>
            <a:pPr lvl="2"/>
            <a:r>
              <a:rPr lang="en-US" dirty="0" smtClean="0"/>
              <a:t>Sharp, autolytic, enzymatic, mechanical, </a:t>
            </a:r>
            <a:r>
              <a:rPr lang="en-US" dirty="0" err="1" smtClean="0"/>
              <a:t>biodebridement</a:t>
            </a:r>
            <a:endParaRPr lang="en-US" dirty="0" smtClean="0"/>
          </a:p>
        </p:txBody>
      </p:sp>
      <p:pic>
        <p:nvPicPr>
          <p:cNvPr id="4" name="Picture 3" descr="dres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5" y="5376333"/>
            <a:ext cx="1359725" cy="1352960"/>
          </a:xfrm>
          <a:prstGeom prst="rect">
            <a:avLst/>
          </a:prstGeom>
        </p:spPr>
      </p:pic>
      <p:pic>
        <p:nvPicPr>
          <p:cNvPr id="5" name="Picture 4" descr="dhwalk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81" y="5380271"/>
            <a:ext cx="1349022" cy="1349022"/>
          </a:xfrm>
          <a:prstGeom prst="rect">
            <a:avLst/>
          </a:prstGeom>
        </p:spPr>
      </p:pic>
      <p:pic>
        <p:nvPicPr>
          <p:cNvPr id="6" name="Picture 5" descr="sharp tool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7407" r="8147" b="18518"/>
          <a:stretch/>
        </p:blipFill>
        <p:spPr>
          <a:xfrm>
            <a:off x="3683000" y="5380271"/>
            <a:ext cx="1763890" cy="13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85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Adjunctive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7366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Negative Pressure Wound Treatment (NPWT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Wound </a:t>
            </a:r>
            <a:r>
              <a:rPr lang="en-US" dirty="0" err="1" smtClean="0"/>
              <a:t>Vac</a:t>
            </a:r>
            <a:r>
              <a:rPr lang="en-US" dirty="0" smtClean="0"/>
              <a:t> system drains exudate and maintains moist wound environment</a:t>
            </a:r>
            <a:endParaRPr lang="en-US" dirty="0"/>
          </a:p>
          <a:p>
            <a:r>
              <a:rPr lang="en-US" dirty="0"/>
              <a:t>E-</a:t>
            </a:r>
            <a:r>
              <a:rPr lang="en-US" dirty="0" err="1" smtClean="0"/>
              <a:t>Stim</a:t>
            </a:r>
            <a:endParaRPr lang="en-US" dirty="0" smtClean="0"/>
          </a:p>
          <a:p>
            <a:pPr lvl="1"/>
            <a:r>
              <a:rPr lang="en-US" dirty="0" smtClean="0"/>
              <a:t>Polarity accelerates wound healing and stimulates cell growth</a:t>
            </a:r>
            <a:endParaRPr lang="en-US" dirty="0"/>
          </a:p>
          <a:p>
            <a:r>
              <a:rPr lang="en-US" dirty="0" smtClean="0"/>
              <a:t>Ultrasound</a:t>
            </a:r>
          </a:p>
          <a:p>
            <a:pPr lvl="1"/>
            <a:r>
              <a:rPr lang="en-US" dirty="0" err="1" smtClean="0"/>
              <a:t>Degranulates</a:t>
            </a:r>
            <a:r>
              <a:rPr lang="en-US" dirty="0" smtClean="0"/>
              <a:t> of mast cells and stimulates fibroblasts for collagen secretion</a:t>
            </a:r>
          </a:p>
          <a:p>
            <a:r>
              <a:rPr lang="en-US" dirty="0" smtClean="0"/>
              <a:t>Living </a:t>
            </a:r>
            <a:r>
              <a:rPr lang="en-US" dirty="0"/>
              <a:t>skin </a:t>
            </a:r>
            <a:r>
              <a:rPr lang="en-US" dirty="0" smtClean="0"/>
              <a:t>donation</a:t>
            </a:r>
          </a:p>
          <a:p>
            <a:pPr lvl="1"/>
            <a:r>
              <a:rPr lang="en-US" dirty="0" smtClean="0"/>
              <a:t>Maintains moist environment and provides </a:t>
            </a:r>
            <a:r>
              <a:rPr lang="en-US" dirty="0" err="1" smtClean="0"/>
              <a:t>bioscaffold</a:t>
            </a:r>
            <a:r>
              <a:rPr lang="en-US" dirty="0" smtClean="0"/>
              <a:t> for skin regeneration</a:t>
            </a:r>
            <a:endParaRPr lang="en-US" dirty="0"/>
          </a:p>
          <a:p>
            <a:r>
              <a:rPr lang="en-US" dirty="0" smtClean="0"/>
              <a:t>Hyperbaric Oxygen Therapy (HBOT)</a:t>
            </a:r>
            <a:endParaRPr lang="en-US" dirty="0"/>
          </a:p>
        </p:txBody>
      </p:sp>
      <p:pic>
        <p:nvPicPr>
          <p:cNvPr id="4" name="Picture 3" descr="assessment-leg-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3820" r="16564" b="3472"/>
          <a:stretch/>
        </p:blipFill>
        <p:spPr>
          <a:xfrm>
            <a:off x="2102559" y="5489221"/>
            <a:ext cx="1725333" cy="1167581"/>
          </a:xfrm>
          <a:prstGeom prst="rect">
            <a:avLst/>
          </a:prstGeom>
        </p:spPr>
      </p:pic>
      <p:pic>
        <p:nvPicPr>
          <p:cNvPr id="5" name="Picture 4" descr="wound v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0" y="5489221"/>
            <a:ext cx="1653212" cy="1167581"/>
          </a:xfrm>
          <a:prstGeom prst="rect">
            <a:avLst/>
          </a:prstGeom>
        </p:spPr>
      </p:pic>
      <p:pic>
        <p:nvPicPr>
          <p:cNvPr id="6" name="Picture 5" descr="coverstory-sidebar-prime.wide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05" y="5485811"/>
            <a:ext cx="1423819" cy="1170992"/>
          </a:xfrm>
          <a:prstGeom prst="rect">
            <a:avLst/>
          </a:prstGeom>
        </p:spPr>
      </p:pic>
      <p:pic>
        <p:nvPicPr>
          <p:cNvPr id="7" name="Picture 6" descr="U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72" y="5489088"/>
            <a:ext cx="1538107" cy="1153011"/>
          </a:xfrm>
          <a:prstGeom prst="rect">
            <a:avLst/>
          </a:prstGeom>
        </p:spPr>
      </p:pic>
      <p:pic>
        <p:nvPicPr>
          <p:cNvPr id="8" name="Picture 7" descr="hbo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77" y="5489221"/>
            <a:ext cx="1535596" cy="11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113"/>
            <a:ext cx="8229600" cy="494914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At completion of this module, students will</a:t>
            </a:r>
            <a:r>
              <a:rPr lang="en-US" sz="2800" dirty="0" smtClean="0"/>
              <a:t>:</a:t>
            </a:r>
          </a:p>
          <a:p>
            <a:pPr marL="114300" indent="0">
              <a:buNone/>
            </a:pPr>
            <a:endParaRPr lang="en-US" sz="1600" dirty="0"/>
          </a:p>
          <a:p>
            <a:pPr lvl="1"/>
            <a:r>
              <a:rPr lang="en-US" sz="2400" dirty="0" smtClean="0"/>
              <a:t>Review </a:t>
            </a:r>
            <a:r>
              <a:rPr lang="en-US" sz="2400" dirty="0"/>
              <a:t>the process of wound </a:t>
            </a:r>
            <a:r>
              <a:rPr lang="en-US" sz="2400" dirty="0" smtClean="0"/>
              <a:t>healing</a:t>
            </a:r>
          </a:p>
          <a:p>
            <a:pPr lvl="1"/>
            <a:r>
              <a:rPr lang="en-US" sz="2400" dirty="0"/>
              <a:t>Review integument </a:t>
            </a:r>
            <a:r>
              <a:rPr lang="en-US" sz="2400" dirty="0" smtClean="0"/>
              <a:t>examination</a:t>
            </a:r>
          </a:p>
          <a:p>
            <a:pPr lvl="1"/>
            <a:r>
              <a:rPr lang="en-US" sz="2400" dirty="0" smtClean="0"/>
              <a:t>Identify physical therapy practice patterns</a:t>
            </a:r>
          </a:p>
          <a:p>
            <a:pPr lvl="1"/>
            <a:r>
              <a:rPr lang="en-US" sz="2400" dirty="0" smtClean="0"/>
              <a:t>Review staging and grading of different skin ulcers</a:t>
            </a:r>
          </a:p>
          <a:p>
            <a:pPr lvl="1"/>
            <a:r>
              <a:rPr lang="en-US" sz="2400" dirty="0" smtClean="0"/>
              <a:t>Understand the pathophysiology of diabetic foot ulcers (DFU)</a:t>
            </a:r>
            <a:endParaRPr lang="en-US" sz="2400" dirty="0"/>
          </a:p>
          <a:p>
            <a:pPr lvl="1"/>
            <a:r>
              <a:rPr lang="en-US" sz="2400" dirty="0"/>
              <a:t>Understand the indications for HBOT </a:t>
            </a:r>
            <a:r>
              <a:rPr lang="en-US" sz="2400" dirty="0" smtClean="0"/>
              <a:t>use with DFUs</a:t>
            </a:r>
            <a:endParaRPr lang="en-US" sz="2400" dirty="0"/>
          </a:p>
          <a:p>
            <a:pPr lvl="1"/>
            <a:r>
              <a:rPr lang="en-US" sz="2400" dirty="0"/>
              <a:t>Understand the barriers of HBOT</a:t>
            </a:r>
          </a:p>
          <a:p>
            <a:pPr lvl="1"/>
            <a:r>
              <a:rPr lang="en-US" sz="2400" dirty="0"/>
              <a:t>Understand the current challenges with reimbursement</a:t>
            </a:r>
          </a:p>
          <a:p>
            <a:pPr lvl="1"/>
            <a:r>
              <a:rPr lang="en-US" sz="2400" dirty="0"/>
              <a:t>Be aware of statewide resources for </a:t>
            </a:r>
            <a:r>
              <a:rPr lang="en-US" sz="2400" dirty="0" smtClean="0"/>
              <a:t>HBOT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446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for Lower Extremity Amputation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" y="1907821"/>
            <a:ext cx="82296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80,000 diabetes-related LEAs per year</a:t>
            </a:r>
          </a:p>
          <a:p>
            <a:r>
              <a:rPr lang="en-US" dirty="0" smtClean="0"/>
              <a:t>Patients with diabetes are 15 times more likely to have at least 1 LEA</a:t>
            </a:r>
          </a:p>
          <a:p>
            <a:r>
              <a:rPr lang="en-US" dirty="0" smtClean="0"/>
              <a:t>Associated costs </a:t>
            </a:r>
          </a:p>
          <a:p>
            <a:pPr lvl="1"/>
            <a:r>
              <a:rPr lang="en-US" dirty="0" smtClean="0"/>
              <a:t>$30,000-$60,000 for initial amputation</a:t>
            </a:r>
          </a:p>
          <a:p>
            <a:pPr lvl="1"/>
            <a:r>
              <a:rPr lang="en-US" dirty="0" smtClean="0"/>
              <a:t>$43,000-$60,000 in costs 3 years following amputation</a:t>
            </a:r>
          </a:p>
          <a:p>
            <a:pPr lvl="1"/>
            <a:r>
              <a:rPr lang="en-US" dirty="0" smtClean="0"/>
              <a:t>Life-long cost over $500,000</a:t>
            </a:r>
          </a:p>
          <a:p>
            <a:r>
              <a:rPr lang="en-US" dirty="0" smtClean="0"/>
              <a:t>22% annual mortality rate for diabetic patients with LEAs</a:t>
            </a:r>
          </a:p>
          <a:p>
            <a:r>
              <a:rPr lang="en-US" dirty="0" smtClean="0"/>
              <a:t>As many as 85% of diabetes-related LEAs can be prevented through aggressive treatment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50223" y="6403834"/>
            <a:ext cx="1073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Wu,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9829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-266" r="153" b="69512"/>
          <a:stretch/>
        </p:blipFill>
        <p:spPr bwMode="auto">
          <a:xfrm>
            <a:off x="1790382" y="2070099"/>
            <a:ext cx="5537835" cy="3479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201" y="419100"/>
            <a:ext cx="843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diabetes</a:t>
            </a:r>
            <a:r>
              <a:rPr lang="en-US" sz="2800" cap="smal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-related lower foot amputation per 100 Medicare beneficiaries for 2006-2008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7344"/>
          <a:stretch/>
        </p:blipFill>
        <p:spPr>
          <a:xfrm>
            <a:off x="330201" y="4419600"/>
            <a:ext cx="1092200" cy="1129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5996" y="4363156"/>
            <a:ext cx="1622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Hey North Carolina – looking a little blue</a:t>
            </a:r>
            <a:endParaRPr lang="en-US" dirty="0"/>
          </a:p>
        </p:txBody>
      </p:sp>
      <p:cxnSp>
        <p:nvCxnSpPr>
          <p:cNvPr id="17" name="Curved Connector 16"/>
          <p:cNvCxnSpPr/>
          <p:nvPr/>
        </p:nvCxnSpPr>
        <p:spPr>
          <a:xfrm>
            <a:off x="6652694" y="4098570"/>
            <a:ext cx="896750" cy="78387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59507" y="6434667"/>
            <a:ext cx="127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Margolis,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3377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Hyperbari</a:t>
            </a:r>
            <a:r>
              <a:rPr lang="en-US" dirty="0" smtClean="0"/>
              <a:t>-WHAT?! </a:t>
            </a:r>
            <a:br>
              <a:rPr lang="en-US" dirty="0" smtClean="0"/>
            </a:br>
            <a:r>
              <a:rPr lang="en-US" dirty="0" smtClean="0"/>
              <a:t>(The not-so-Standard treatment)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05300"/>
          </a:xfrm>
        </p:spPr>
        <p:txBody>
          <a:bodyPr>
            <a:normAutofit/>
          </a:bodyPr>
          <a:lstStyle/>
          <a:p>
            <a:r>
              <a:rPr lang="en-US" dirty="0" smtClean="0"/>
              <a:t>Hyperbaric Oxygen Therapy (HBOT)</a:t>
            </a:r>
          </a:p>
          <a:p>
            <a:pPr lvl="1"/>
            <a:r>
              <a:rPr lang="en-US" dirty="0" smtClean="0"/>
              <a:t>Short-term, high-dose oxygen inhalation treatment</a:t>
            </a:r>
          </a:p>
          <a:p>
            <a:pPr lvl="2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oxygen diffusion rate to promote healing</a:t>
            </a:r>
          </a:p>
          <a:p>
            <a:pPr lvl="2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partial pressure of body tissue</a:t>
            </a:r>
          </a:p>
          <a:p>
            <a:pPr lvl="1"/>
            <a:r>
              <a:rPr lang="en-US" dirty="0" smtClean="0">
                <a:ea typeface="Wingdings"/>
                <a:cs typeface="Wingdings"/>
                <a:sym typeface="Wingdings"/>
              </a:rPr>
              <a:t>Patient breathes 100% oxygen at a level higher than atmospheric pressure</a:t>
            </a:r>
          </a:p>
          <a:p>
            <a:pPr lvl="1"/>
            <a:r>
              <a:rPr lang="en-US" dirty="0" smtClean="0">
                <a:ea typeface="Wingdings"/>
                <a:cs typeface="Wingdings"/>
                <a:sym typeface="Wingdings"/>
              </a:rPr>
              <a:t>Course of treatment </a:t>
            </a:r>
          </a:p>
          <a:p>
            <a:pPr lvl="2"/>
            <a:r>
              <a:rPr lang="en-US" dirty="0" smtClean="0">
                <a:ea typeface="Wingdings"/>
                <a:cs typeface="Wingdings"/>
                <a:sym typeface="Wingdings"/>
              </a:rPr>
              <a:t>5 days/week</a:t>
            </a:r>
          </a:p>
          <a:p>
            <a:pPr lvl="2"/>
            <a:r>
              <a:rPr lang="en-US" dirty="0" smtClean="0">
                <a:ea typeface="Wingdings"/>
                <a:cs typeface="Wingdings"/>
                <a:sym typeface="Wingdings"/>
              </a:rPr>
              <a:t>1 hour “dive”</a:t>
            </a:r>
          </a:p>
          <a:p>
            <a:pPr lvl="3"/>
            <a:r>
              <a:rPr lang="en-US" dirty="0" smtClean="0">
                <a:ea typeface="Wingdings"/>
                <a:cs typeface="Wingdings"/>
                <a:sym typeface="Wingdings"/>
              </a:rPr>
              <a:t>5 minutes to reach compression</a:t>
            </a:r>
          </a:p>
          <a:p>
            <a:pPr lvl="3"/>
            <a:r>
              <a:rPr lang="en-US" dirty="0" smtClean="0">
                <a:ea typeface="Wingdings"/>
                <a:cs typeface="Wingdings"/>
                <a:sym typeface="Wingdings"/>
              </a:rPr>
              <a:t>50 minutes treatment</a:t>
            </a:r>
          </a:p>
          <a:p>
            <a:pPr lvl="3"/>
            <a:r>
              <a:rPr lang="en-US" dirty="0" smtClean="0">
                <a:ea typeface="Wingdings"/>
                <a:cs typeface="Wingdings"/>
                <a:sym typeface="Wingdings"/>
              </a:rPr>
              <a:t>5 minutes decompression</a:t>
            </a:r>
            <a:endParaRPr lang="en-US" dirty="0" smtClean="0"/>
          </a:p>
        </p:txBody>
      </p:sp>
      <p:pic>
        <p:nvPicPr>
          <p:cNvPr id="4" name="Picture 3" descr="chamber_talk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4009770"/>
            <a:ext cx="3060700" cy="223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9507" y="6434667"/>
            <a:ext cx="127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Bishop,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796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Oxygen – The Key to Wound 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Boyle and Dalton…two guys who have a lot to say about gas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Dalton’s </a:t>
            </a:r>
            <a:r>
              <a:rPr lang="en-US" dirty="0"/>
              <a:t>Law says that we can increase </a:t>
            </a:r>
            <a:r>
              <a:rPr lang="en-US" dirty="0" smtClean="0"/>
              <a:t>the inspired </a:t>
            </a:r>
            <a:r>
              <a:rPr lang="en-US" dirty="0"/>
              <a:t>concentration of oxygen if we </a:t>
            </a:r>
            <a:r>
              <a:rPr lang="en-US" dirty="0" smtClean="0"/>
              <a:t>deliver air </a:t>
            </a:r>
            <a:r>
              <a:rPr lang="en-US" dirty="0"/>
              <a:t>or 100% oxygen under increased </a:t>
            </a:r>
            <a:r>
              <a:rPr lang="en-US" dirty="0" smtClean="0"/>
              <a:t>surrounding pressure.</a:t>
            </a:r>
          </a:p>
          <a:p>
            <a:pPr lvl="1"/>
            <a:r>
              <a:rPr lang="en-US" dirty="0" smtClean="0"/>
              <a:t>Boyle’s </a:t>
            </a:r>
            <a:r>
              <a:rPr lang="en-US" dirty="0"/>
              <a:t>law says that as the surrounding </a:t>
            </a:r>
            <a:r>
              <a:rPr lang="en-US" dirty="0" smtClean="0"/>
              <a:t>pressure increases </a:t>
            </a:r>
            <a:r>
              <a:rPr lang="en-US" dirty="0"/>
              <a:t>the volume of the alveolus will decrease</a:t>
            </a:r>
            <a:r>
              <a:rPr lang="en-US" dirty="0" smtClean="0"/>
              <a:t>, concentrating </a:t>
            </a:r>
            <a:r>
              <a:rPr lang="en-US" dirty="0"/>
              <a:t>the gas molecules </a:t>
            </a:r>
            <a:r>
              <a:rPr lang="en-US" dirty="0" smtClean="0"/>
              <a:t>(↑density)</a:t>
            </a:r>
            <a:r>
              <a:rPr lang="en-US" dirty="0"/>
              <a:t> </a:t>
            </a:r>
            <a:r>
              <a:rPr lang="en-US" dirty="0" smtClean="0"/>
              <a:t>making </a:t>
            </a:r>
            <a:r>
              <a:rPr lang="en-US" dirty="0"/>
              <a:t>more molecules available per unit volume.</a:t>
            </a:r>
          </a:p>
          <a:p>
            <a:pPr lvl="1"/>
            <a:r>
              <a:rPr lang="en-US" dirty="0" smtClean="0"/>
              <a:t>More gas </a:t>
            </a:r>
            <a:r>
              <a:rPr lang="en-US" dirty="0"/>
              <a:t>molecules to diffuse from </a:t>
            </a:r>
            <a:r>
              <a:rPr lang="en-US" dirty="0" smtClean="0"/>
              <a:t>the alveolus </a:t>
            </a:r>
            <a:r>
              <a:rPr lang="en-US" dirty="0"/>
              <a:t>to the blood.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9507" y="6434667"/>
            <a:ext cx="127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Sheridan, 1999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100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od-flow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92100"/>
            <a:ext cx="3619500" cy="2352675"/>
          </a:xfrm>
          <a:prstGeom prst="rect">
            <a:avLst/>
          </a:prstGeom>
        </p:spPr>
      </p:pic>
      <p:pic>
        <p:nvPicPr>
          <p:cNvPr id="6" name="Picture 5" descr="blood-flow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292100"/>
            <a:ext cx="3619500" cy="2362200"/>
          </a:xfrm>
          <a:prstGeom prst="rect">
            <a:avLst/>
          </a:prstGeom>
        </p:spPr>
      </p:pic>
      <p:pic>
        <p:nvPicPr>
          <p:cNvPr id="7" name="Picture 6" descr="blood-flow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648075"/>
            <a:ext cx="3619500" cy="2352675"/>
          </a:xfrm>
          <a:prstGeom prst="rect">
            <a:avLst/>
          </a:prstGeom>
        </p:spPr>
      </p:pic>
      <p:pic>
        <p:nvPicPr>
          <p:cNvPr id="8" name="Picture 7" descr="blood-flow-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3648075"/>
            <a:ext cx="3619500" cy="2371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844800"/>
            <a:ext cx="257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Normal blood flow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21300" y="2844800"/>
            <a:ext cx="2578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Restriction with anemic tissue damage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6134100"/>
            <a:ext cx="3111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Restriction with oxygenated plasma flow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80000" y="6134100"/>
            <a:ext cx="3111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Oxygenated plasma flow with blood vessel sprouting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2" y="6434667"/>
            <a:ext cx="127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Sheridan, 1999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269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1115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Wingdings"/>
                <a:cs typeface="Wingdings"/>
                <a:sym typeface="Wingdings"/>
              </a:rPr>
              <a:t>Indications - </a:t>
            </a:r>
            <a:r>
              <a:rPr lang="en-US" dirty="0" smtClean="0"/>
              <a:t>Undersea </a:t>
            </a:r>
            <a:r>
              <a:rPr lang="en-US" dirty="0"/>
              <a:t>and Hyperbaric Medical Society (UHMS)</a:t>
            </a:r>
            <a:endParaRPr lang="en-US" dirty="0">
              <a:ea typeface="Wingdings"/>
              <a:cs typeface="Wingdings"/>
              <a:sym typeface="Wingdings"/>
            </a:endParaRPr>
          </a:p>
          <a:p>
            <a:pPr lvl="1"/>
            <a:r>
              <a:rPr lang="en-US" dirty="0">
                <a:ea typeface="Wingdings"/>
                <a:cs typeface="Wingdings"/>
                <a:sym typeface="Wingdings"/>
              </a:rPr>
              <a:t>Air or gas embolism, carbon monoxide poisoning, gas gangrene, compartment syndrome, decompression sickness, chronic wounds, anemia, necrotizing fasciitis, osteomyelitis, radiation injury, skin grafts, and thermal burns  </a:t>
            </a:r>
          </a:p>
          <a:p>
            <a:r>
              <a:rPr lang="en-US" dirty="0">
                <a:ea typeface="Wingdings"/>
                <a:cs typeface="Wingdings"/>
                <a:sym typeface="Wingdings"/>
              </a:rPr>
              <a:t>Indications under review</a:t>
            </a:r>
          </a:p>
          <a:p>
            <a:pPr lvl="1"/>
            <a:r>
              <a:rPr lang="en-US" dirty="0">
                <a:ea typeface="Wingdings"/>
                <a:cs typeface="Wingdings"/>
                <a:sym typeface="Wingdings"/>
              </a:rPr>
              <a:t>Autism, cerebral palsy, epidural abscess, hearing loss, multiple sclerosis, inflammatory bowel syndrome, psoriasis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.</a:t>
            </a:r>
            <a:endParaRPr lang="en-US" dirty="0">
              <a:ea typeface="Wingdings"/>
              <a:cs typeface="Wingdings"/>
              <a:sym typeface="Wingdings"/>
            </a:endParaRPr>
          </a:p>
        </p:txBody>
      </p:sp>
      <p:pic>
        <p:nvPicPr>
          <p:cNvPr id="4" name="Picture 3" descr="Autism_30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0" y="4749800"/>
            <a:ext cx="1993900" cy="199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6402" y="6265335"/>
            <a:ext cx="327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Undersea and Hyperbaric Medical Society (UHMS) </a:t>
            </a:r>
          </a:p>
        </p:txBody>
      </p:sp>
    </p:spTree>
    <p:extLst>
      <p:ext uri="{BB962C8B-B14F-4D97-AF65-F5344CB8AC3E}">
        <p14:creationId xmlns:p14="http://schemas.microsoft.com/office/powerpoint/2010/main" val="82446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HBOT on Diabetic Foot ulcer treatment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128" y="1834444"/>
            <a:ext cx="84497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tx2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 </a:t>
            </a:r>
            <a:r>
              <a:rPr lang="en-US" sz="2000" dirty="0" smtClean="0">
                <a:solidFill>
                  <a:schemeClr val="tx2"/>
                </a:solidFill>
                <a:ea typeface="Wingdings"/>
                <a:cs typeface="Wingdings"/>
                <a:sym typeface="Wingdings"/>
              </a:rPr>
              <a:t>Overall reduction in lower extremity amputation </a:t>
            </a:r>
            <a:r>
              <a:rPr lang="en-US" sz="2000" dirty="0" smtClean="0">
                <a:solidFill>
                  <a:schemeClr val="tx2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2000" dirty="0" smtClean="0">
              <a:solidFill>
                <a:schemeClr val="tx2"/>
              </a:solidFill>
              <a:ea typeface="Wingdings"/>
              <a:cs typeface="Wingdings"/>
              <a:sym typeface="Wingdings"/>
            </a:endParaRP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  <a:ea typeface="Wingdings"/>
              <a:cs typeface="Wingdings"/>
              <a:sym typeface="Wingdings"/>
            </a:endParaRP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ea typeface="Wingdings"/>
                <a:cs typeface="Wingdings"/>
                <a:sym typeface="Wingdings"/>
              </a:rPr>
              <a:t>Plasma oxygen saturation</a:t>
            </a:r>
          </a:p>
          <a:p>
            <a:pPr marL="742950" lvl="1" indent="-285750"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ea typeface="Wingdings"/>
                <a:cs typeface="Wingdings"/>
                <a:sym typeface="Wingdings"/>
              </a:rPr>
              <a:t>More readily used than hemoglobin-bound oxygen</a:t>
            </a:r>
          </a:p>
          <a:p>
            <a:pPr marL="742950" lvl="1" indent="-285750"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ea typeface="Wingdings"/>
                <a:cs typeface="Wingdings"/>
                <a:sym typeface="Wingdings"/>
              </a:rPr>
              <a:t>Passes unchanged between arterial to venous circulation</a:t>
            </a:r>
          </a:p>
          <a:p>
            <a:pPr marL="742950" lvl="1" indent="-285750"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ea typeface="Wingdings"/>
                <a:cs typeface="Wingdings"/>
                <a:sym typeface="Wingdings"/>
              </a:rPr>
              <a:t>Increases angiogenesis</a:t>
            </a:r>
          </a:p>
          <a:p>
            <a:pPr marL="742950" lvl="1" indent="-285750"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ea typeface="Wingdings"/>
                <a:cs typeface="Wingdings"/>
                <a:sym typeface="Wingdings"/>
              </a:rPr>
              <a:t>Promotes cell proliferation</a:t>
            </a:r>
          </a:p>
          <a:p>
            <a:pPr marL="742950" lvl="1" indent="-285750"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ea typeface="Wingdings"/>
                <a:cs typeface="Wingdings"/>
                <a:sym typeface="Wingdings"/>
              </a:rPr>
              <a:t>Increases tissue oxygen tension</a:t>
            </a:r>
          </a:p>
          <a:p>
            <a:pPr marL="1200150" lvl="2" indent="-285750">
              <a:buClr>
                <a:schemeClr val="accent3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 </a:t>
            </a:r>
            <a:r>
              <a:rPr lang="en-US" sz="2000" dirty="0" smtClean="0">
                <a:solidFill>
                  <a:schemeClr val="tx2"/>
                </a:solidFill>
                <a:ea typeface="Wingdings"/>
                <a:cs typeface="Wingdings"/>
                <a:sym typeface="Wingdings"/>
              </a:rPr>
              <a:t>Infection</a:t>
            </a:r>
          </a:p>
          <a:p>
            <a:pPr marL="1200150" lvl="2" indent="-285750">
              <a:buClr>
                <a:schemeClr val="accent3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sz="2000" dirty="0" smtClean="0">
                <a:solidFill>
                  <a:schemeClr val="tx2"/>
                </a:solidFill>
                <a:ea typeface="Wingdings"/>
                <a:cs typeface="Wingdings"/>
                <a:sym typeface="Wingdings"/>
              </a:rPr>
              <a:t>vasoconstriction</a:t>
            </a:r>
          </a:p>
          <a:p>
            <a:pPr lvl="3">
              <a:buClr>
                <a:schemeClr val="accent1"/>
              </a:buClr>
            </a:pPr>
            <a:r>
              <a:rPr lang="en-US" sz="20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	 </a:t>
            </a:r>
            <a:r>
              <a:rPr lang="en-US" sz="2000" dirty="0" smtClean="0">
                <a:solidFill>
                  <a:schemeClr val="tx2"/>
                </a:solidFill>
                <a:ea typeface="Wingdings"/>
                <a:cs typeface="Wingdings"/>
                <a:sym typeface="Wingdings"/>
              </a:rPr>
              <a:t>edema</a:t>
            </a:r>
            <a:endParaRPr lang="en-US" sz="2000" dirty="0">
              <a:solidFill>
                <a:schemeClr val="tx2"/>
              </a:solidFill>
              <a:ea typeface="Wingdings"/>
              <a:cs typeface="Wingdings"/>
              <a:sym typeface="Wingdings"/>
            </a:endParaRP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endParaRPr lang="en-US" sz="2000" dirty="0" smtClean="0">
              <a:ea typeface="Wingdings"/>
              <a:cs typeface="Wingdings"/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9393" y="6293557"/>
            <a:ext cx="3271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Wunderlich</a:t>
            </a:r>
            <a:r>
              <a:rPr lang="en-US" sz="1200" dirty="0" smtClean="0"/>
              <a:t>, 2000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5894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0178"/>
          </a:xfrm>
        </p:spPr>
        <p:txBody>
          <a:bodyPr>
            <a:normAutofit/>
          </a:bodyPr>
          <a:lstStyle/>
          <a:p>
            <a:r>
              <a:rPr lang="en-US" sz="1400" dirty="0" err="1" smtClean="0"/>
              <a:t>Kalani</a:t>
            </a:r>
            <a:r>
              <a:rPr lang="en-US" sz="1400" dirty="0" smtClean="0"/>
              <a:t> (2002)</a:t>
            </a:r>
          </a:p>
          <a:p>
            <a:pPr lvl="1"/>
            <a:r>
              <a:rPr lang="en-US" sz="1400" dirty="0" smtClean="0"/>
              <a:t>Non-randomized, cohort study</a:t>
            </a:r>
          </a:p>
          <a:p>
            <a:pPr lvl="1"/>
            <a:r>
              <a:rPr lang="en-US" sz="1400" dirty="0" smtClean="0"/>
              <a:t>HBOT lead to increased healing rates, decreased amputations and decreased mortality at 3 years post treatment</a:t>
            </a:r>
          </a:p>
          <a:p>
            <a:pPr lvl="2"/>
            <a:r>
              <a:rPr lang="en-US" sz="1400" dirty="0" smtClean="0"/>
              <a:t>Only considered “chronic diabetic ulcer”</a:t>
            </a:r>
            <a:r>
              <a:rPr lang="en-US" sz="1400" dirty="0"/>
              <a:t> </a:t>
            </a:r>
            <a:r>
              <a:rPr lang="en-US" sz="1400" dirty="0" smtClean="0"/>
              <a:t>– not stage or grade</a:t>
            </a:r>
          </a:p>
          <a:p>
            <a:pPr lvl="2"/>
            <a:r>
              <a:rPr lang="en-US" sz="1400" dirty="0" smtClean="0"/>
              <a:t>Only looked at relatively small ulcers </a:t>
            </a:r>
          </a:p>
          <a:p>
            <a:pPr lvl="1"/>
            <a:r>
              <a:rPr lang="en-US" sz="1400" dirty="0" smtClean="0"/>
              <a:t>N= 23</a:t>
            </a:r>
            <a:endParaRPr lang="en-US" sz="1400" i="1" dirty="0" smtClean="0"/>
          </a:p>
          <a:p>
            <a:r>
              <a:rPr lang="en-US" sz="1400" dirty="0" err="1" smtClean="0"/>
              <a:t>Bilbault</a:t>
            </a:r>
            <a:r>
              <a:rPr lang="en-US" sz="1400" dirty="0" smtClean="0"/>
              <a:t> (2003)</a:t>
            </a:r>
          </a:p>
          <a:p>
            <a:pPr lvl="1"/>
            <a:r>
              <a:rPr lang="en-US" sz="1400" dirty="0" smtClean="0"/>
              <a:t>Prospective, randomized study</a:t>
            </a:r>
          </a:p>
          <a:p>
            <a:pPr lvl="1"/>
            <a:r>
              <a:rPr lang="en-US" sz="1400" dirty="0" smtClean="0"/>
              <a:t>Measured Wagner I, II and III ulcers</a:t>
            </a:r>
          </a:p>
          <a:p>
            <a:pPr lvl="1"/>
            <a:r>
              <a:rPr lang="en-US" sz="1400" dirty="0" smtClean="0"/>
              <a:t>HBOT doubles mean healing rate, decreasing length of hospitalization</a:t>
            </a:r>
          </a:p>
          <a:p>
            <a:pPr lvl="1"/>
            <a:r>
              <a:rPr lang="en-US" sz="1400" dirty="0" smtClean="0"/>
              <a:t>N= 28</a:t>
            </a:r>
          </a:p>
          <a:p>
            <a:r>
              <a:rPr lang="en-US" sz="1400" dirty="0" err="1" smtClean="0"/>
              <a:t>Abidia</a:t>
            </a:r>
            <a:r>
              <a:rPr lang="en-US" sz="1400" dirty="0" smtClean="0"/>
              <a:t> (2003)</a:t>
            </a:r>
          </a:p>
          <a:p>
            <a:pPr lvl="1"/>
            <a:r>
              <a:rPr lang="en-US" sz="1400" dirty="0" smtClean="0"/>
              <a:t>Randomized control study</a:t>
            </a:r>
          </a:p>
          <a:p>
            <a:pPr lvl="1"/>
            <a:r>
              <a:rPr lang="en-US" sz="1400" dirty="0" smtClean="0"/>
              <a:t>HBOT resulted in increased healing, decreased amputation and increased quality of life at 6 weeks, 6 months and 1 year following treatment</a:t>
            </a:r>
          </a:p>
          <a:p>
            <a:pPr lvl="1"/>
            <a:r>
              <a:rPr lang="en-US" sz="1400" dirty="0" smtClean="0"/>
              <a:t>N=18</a:t>
            </a:r>
          </a:p>
          <a:p>
            <a:pPr lvl="1"/>
            <a:r>
              <a:rPr lang="en-US" sz="1400" dirty="0" smtClean="0"/>
              <a:t>Initial higher costs of treatment were offset by long-term cost saving</a:t>
            </a:r>
          </a:p>
          <a:p>
            <a:pPr lvl="1"/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78660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21956"/>
          </a:xfrm>
        </p:spPr>
        <p:txBody>
          <a:bodyPr>
            <a:noAutofit/>
          </a:bodyPr>
          <a:lstStyle/>
          <a:p>
            <a:r>
              <a:rPr lang="en-US" sz="1400" dirty="0"/>
              <a:t>Kaya (2008)</a:t>
            </a:r>
          </a:p>
          <a:p>
            <a:pPr lvl="1"/>
            <a:r>
              <a:rPr lang="en-US" sz="1400" dirty="0"/>
              <a:t>Non-randomized cohort study</a:t>
            </a:r>
          </a:p>
          <a:p>
            <a:pPr lvl="1"/>
            <a:r>
              <a:rPr lang="en-US" sz="1400" dirty="0"/>
              <a:t>Wagner II, III, IV</a:t>
            </a:r>
          </a:p>
          <a:p>
            <a:pPr lvl="1"/>
            <a:r>
              <a:rPr lang="en-US" sz="1400" dirty="0"/>
              <a:t>HBOT increased wound healing and decreased amputation rates</a:t>
            </a:r>
          </a:p>
          <a:p>
            <a:pPr lvl="1"/>
            <a:r>
              <a:rPr lang="en-US" sz="1400" dirty="0"/>
              <a:t>N=</a:t>
            </a:r>
            <a:r>
              <a:rPr lang="en-US" sz="1400" dirty="0" smtClean="0"/>
              <a:t>184</a:t>
            </a:r>
          </a:p>
          <a:p>
            <a:r>
              <a:rPr lang="en-US" sz="1400" dirty="0" err="1" smtClean="0"/>
              <a:t>Londahl</a:t>
            </a:r>
            <a:r>
              <a:rPr lang="en-US" sz="1400" dirty="0" smtClean="0"/>
              <a:t> </a:t>
            </a:r>
            <a:r>
              <a:rPr lang="en-US" sz="1400" dirty="0"/>
              <a:t>(2010)</a:t>
            </a:r>
          </a:p>
          <a:p>
            <a:pPr lvl="1"/>
            <a:r>
              <a:rPr lang="en-US" sz="1400" dirty="0"/>
              <a:t>Double-blind, placebo-controlled </a:t>
            </a:r>
          </a:p>
          <a:p>
            <a:pPr lvl="1"/>
            <a:r>
              <a:rPr lang="en-US" sz="1400" dirty="0"/>
              <a:t>HBOT increased long-term health related quality of life as compared to a placebo</a:t>
            </a:r>
          </a:p>
          <a:p>
            <a:pPr lvl="1"/>
            <a:r>
              <a:rPr lang="en-US" sz="1400" dirty="0"/>
              <a:t>Significantly improved post-treatment levels of the mental health summary score, social functioning and role limitations due to physical and emotional health</a:t>
            </a:r>
          </a:p>
          <a:p>
            <a:pPr lvl="1"/>
            <a:r>
              <a:rPr lang="en-US" sz="1400" dirty="0"/>
              <a:t>Decreased amputations</a:t>
            </a:r>
          </a:p>
          <a:p>
            <a:pPr lvl="1"/>
            <a:r>
              <a:rPr lang="en-US" sz="1400" dirty="0"/>
              <a:t>N=</a:t>
            </a:r>
            <a:r>
              <a:rPr lang="en-US" sz="1400" dirty="0" smtClean="0"/>
              <a:t>94</a:t>
            </a:r>
          </a:p>
          <a:p>
            <a:r>
              <a:rPr lang="en-US" sz="1400" dirty="0" smtClean="0"/>
              <a:t>Chen </a:t>
            </a:r>
            <a:r>
              <a:rPr lang="en-US" sz="1400" dirty="0"/>
              <a:t>(2010)</a:t>
            </a:r>
          </a:p>
          <a:p>
            <a:pPr lvl="1"/>
            <a:r>
              <a:rPr lang="en-US" sz="1400" dirty="0" smtClean="0"/>
              <a:t>Dose-dependent healing rates</a:t>
            </a:r>
          </a:p>
          <a:p>
            <a:pPr lvl="1"/>
            <a:r>
              <a:rPr lang="en-US" sz="1400" dirty="0" smtClean="0"/>
              <a:t>Adjunctive </a:t>
            </a:r>
            <a:r>
              <a:rPr lang="en-US" sz="1400" dirty="0"/>
              <a:t>HBOT improved wound healing and decreased amputation rates with a minimum of 10 HBOT sessions</a:t>
            </a:r>
          </a:p>
          <a:p>
            <a:pPr lvl="1"/>
            <a:r>
              <a:rPr lang="en-US" sz="1400" dirty="0"/>
              <a:t>Considered Wagner III and IV </a:t>
            </a:r>
            <a:r>
              <a:rPr lang="en-US" sz="1400" dirty="0" smtClean="0"/>
              <a:t>ulcers</a:t>
            </a:r>
          </a:p>
          <a:p>
            <a:pPr lvl="1"/>
            <a:r>
              <a:rPr lang="en-US" sz="1400" dirty="0" smtClean="0"/>
              <a:t>Did not define “wound healing” and was unclear if partial healing was considered</a:t>
            </a:r>
          </a:p>
          <a:p>
            <a:pPr lvl="1"/>
            <a:r>
              <a:rPr lang="en-US" sz="1400" dirty="0" smtClean="0"/>
              <a:t>N= 44</a:t>
            </a:r>
          </a:p>
        </p:txBody>
      </p:sp>
    </p:spTree>
    <p:extLst>
      <p:ext uri="{BB962C8B-B14F-4D97-AF65-F5344CB8AC3E}">
        <p14:creationId xmlns:p14="http://schemas.microsoft.com/office/powerpoint/2010/main" val="121184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066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Knowledge and attitudes about HBOT</a:t>
            </a:r>
          </a:p>
          <a:p>
            <a:pPr lvl="1"/>
            <a:r>
              <a:rPr lang="en-US" dirty="0" smtClean="0"/>
              <a:t>&lt;10% of primary care physicians feel they have a good understanding of HBOT</a:t>
            </a:r>
          </a:p>
          <a:p>
            <a:r>
              <a:rPr lang="en-US" dirty="0" smtClean="0"/>
              <a:t>Access to care</a:t>
            </a:r>
          </a:p>
          <a:p>
            <a:pPr lvl="1"/>
            <a:r>
              <a:rPr lang="en-US" dirty="0" smtClean="0"/>
              <a:t>Limited resources nation-wide</a:t>
            </a:r>
          </a:p>
          <a:p>
            <a:pPr lvl="1"/>
            <a:r>
              <a:rPr lang="en-US" dirty="0" smtClean="0"/>
              <a:t>MDs less likely to refer for HBOT treatment</a:t>
            </a:r>
          </a:p>
          <a:p>
            <a:pPr lvl="1"/>
            <a:r>
              <a:rPr lang="en-US" dirty="0" smtClean="0"/>
              <a:t>Limited insurance reimbursement</a:t>
            </a:r>
          </a:p>
          <a:p>
            <a:r>
              <a:rPr lang="en-US" dirty="0" smtClean="0"/>
              <a:t>Cost of the equipment</a:t>
            </a:r>
          </a:p>
          <a:p>
            <a:pPr lvl="1"/>
            <a:r>
              <a:rPr lang="en-US" dirty="0" smtClean="0"/>
              <a:t>Single-unit chambers average $400,000</a:t>
            </a:r>
          </a:p>
          <a:p>
            <a:pPr lvl="1"/>
            <a:r>
              <a:rPr lang="en-US" dirty="0" smtClean="0"/>
              <a:t>Multi-chamber facilities can have a capital cost over $1 million</a:t>
            </a:r>
          </a:p>
          <a:p>
            <a:r>
              <a:rPr lang="en-US" dirty="0" smtClean="0"/>
              <a:t>Cost of the treatment</a:t>
            </a:r>
          </a:p>
          <a:p>
            <a:pPr lvl="1"/>
            <a:r>
              <a:rPr lang="en-US" dirty="0" smtClean="0"/>
              <a:t>Full-course of 40 treatments average $20,000</a:t>
            </a:r>
          </a:p>
          <a:p>
            <a:pPr lvl="2"/>
            <a:r>
              <a:rPr lang="en-US" dirty="0" smtClean="0"/>
              <a:t>$5,166 per quality-adjusted life-year </a:t>
            </a:r>
          </a:p>
          <a:p>
            <a:pPr lvl="1"/>
            <a:r>
              <a:rPr lang="en-US" dirty="0" smtClean="0"/>
              <a:t>Limited reimbursement through insurance</a:t>
            </a:r>
          </a:p>
          <a:p>
            <a:r>
              <a:rPr lang="en-US" dirty="0" smtClean="0"/>
              <a:t>Time intensive</a:t>
            </a:r>
          </a:p>
          <a:p>
            <a:pPr lvl="1"/>
            <a:r>
              <a:rPr lang="en-US" dirty="0" smtClean="0"/>
              <a:t>1 hour every day for 40 consecutive days</a:t>
            </a:r>
          </a:p>
          <a:p>
            <a:r>
              <a:rPr lang="en-US" dirty="0" smtClean="0"/>
              <a:t>Needs more research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30954" y="6350003"/>
            <a:ext cx="1567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Evans,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205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77657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 smtClean="0"/>
              <a:t>Stages</a:t>
            </a:r>
          </a:p>
          <a:p>
            <a:r>
              <a:rPr lang="en-US" dirty="0" smtClean="0"/>
              <a:t> </a:t>
            </a:r>
            <a:r>
              <a:rPr lang="en-US" dirty="0"/>
              <a:t>Inflammatory Phase</a:t>
            </a:r>
          </a:p>
          <a:p>
            <a:pPr lvl="1"/>
            <a:r>
              <a:rPr lang="en-US" dirty="0"/>
              <a:t>Initial response to injury </a:t>
            </a:r>
          </a:p>
          <a:p>
            <a:pPr lvl="1"/>
            <a:r>
              <a:rPr lang="en-US" dirty="0"/>
              <a:t>Day 1-4 post injury </a:t>
            </a:r>
          </a:p>
          <a:p>
            <a:pPr lvl="1"/>
            <a:r>
              <a:rPr lang="en-US" dirty="0"/>
              <a:t>Characterized by </a:t>
            </a:r>
            <a:r>
              <a:rPr lang="en-US" dirty="0" err="1" smtClean="0"/>
              <a:t>rubor</a:t>
            </a:r>
            <a:r>
              <a:rPr lang="en-US" dirty="0" smtClean="0"/>
              <a:t> (redness), tumor (swelling), dolor (pain), </a:t>
            </a:r>
            <a:r>
              <a:rPr lang="en-US" dirty="0" err="1" smtClean="0"/>
              <a:t>calor</a:t>
            </a:r>
            <a:r>
              <a:rPr lang="en-US" dirty="0" smtClean="0"/>
              <a:t> (heat) </a:t>
            </a:r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wounds closed by primary intention, lasts 4 days </a:t>
            </a:r>
          </a:p>
          <a:p>
            <a:pPr lvl="1"/>
            <a:r>
              <a:rPr lang="en-US" dirty="0"/>
              <a:t>In wounds closed by secondary or tertiary intention, continues until epithelialization is complete </a:t>
            </a:r>
          </a:p>
          <a:p>
            <a:r>
              <a:rPr lang="en-US" dirty="0" smtClean="0"/>
              <a:t>Proliferative </a:t>
            </a:r>
            <a:r>
              <a:rPr lang="en-US" dirty="0"/>
              <a:t>Phase</a:t>
            </a:r>
          </a:p>
          <a:p>
            <a:pPr lvl="1"/>
            <a:r>
              <a:rPr lang="en-US" dirty="0"/>
              <a:t>Day 4-42 </a:t>
            </a:r>
          </a:p>
          <a:p>
            <a:pPr lvl="1"/>
            <a:r>
              <a:rPr lang="en-US" dirty="0" smtClean="0"/>
              <a:t>Granulation tissue</a:t>
            </a:r>
            <a:endParaRPr lang="en-US" dirty="0"/>
          </a:p>
          <a:p>
            <a:pPr lvl="1"/>
            <a:r>
              <a:rPr lang="en-US" dirty="0"/>
              <a:t>Gain in tensile strength </a:t>
            </a:r>
          </a:p>
          <a:p>
            <a:r>
              <a:rPr lang="en-US" dirty="0" smtClean="0"/>
              <a:t>Remodeling </a:t>
            </a:r>
            <a:r>
              <a:rPr lang="en-US" dirty="0"/>
              <a:t>Phase </a:t>
            </a:r>
          </a:p>
          <a:p>
            <a:pPr lvl="1"/>
            <a:r>
              <a:rPr lang="en-US" dirty="0"/>
              <a:t>6wks-1 year </a:t>
            </a:r>
          </a:p>
          <a:p>
            <a:pPr lvl="1"/>
            <a:r>
              <a:rPr lang="en-US" dirty="0" smtClean="0"/>
              <a:t>Scar flattens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6575" y="6434667"/>
            <a:ext cx="248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Wound Care Essentials, </a:t>
            </a:r>
            <a:r>
              <a:rPr lang="en-US" sz="1200" dirty="0" smtClean="0"/>
              <a:t>2008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8489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and CMS Woes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per stage</a:t>
            </a:r>
          </a:p>
          <a:p>
            <a:pPr lvl="1"/>
            <a:r>
              <a:rPr lang="en-US" dirty="0" smtClean="0"/>
              <a:t>Wagner 1 &amp; 2 - $1929</a:t>
            </a:r>
          </a:p>
          <a:p>
            <a:pPr lvl="1"/>
            <a:r>
              <a:rPr lang="en-US" dirty="0" smtClean="0"/>
              <a:t>Wagner 3 - $12,255</a:t>
            </a:r>
          </a:p>
          <a:p>
            <a:pPr lvl="1"/>
            <a:r>
              <a:rPr lang="en-US" dirty="0" smtClean="0"/>
              <a:t>Wagner 4 &amp; 5 - $27,721</a:t>
            </a:r>
          </a:p>
          <a:p>
            <a:r>
              <a:rPr lang="en-US" dirty="0" smtClean="0"/>
              <a:t>CMS reimbursement rates for HBOT</a:t>
            </a:r>
          </a:p>
          <a:p>
            <a:pPr lvl="1"/>
            <a:r>
              <a:rPr lang="en-US" dirty="0" smtClean="0"/>
              <a:t>$100-$250 for private clinics</a:t>
            </a:r>
          </a:p>
          <a:p>
            <a:pPr lvl="1"/>
            <a:r>
              <a:rPr lang="en-US" dirty="0" smtClean="0"/>
              <a:t>Up to $1000 in hospitals</a:t>
            </a:r>
          </a:p>
          <a:p>
            <a:pPr lvl="1"/>
            <a:r>
              <a:rPr lang="en-US" dirty="0" smtClean="0"/>
              <a:t>Will only reimburse for Wagner III and greater</a:t>
            </a:r>
          </a:p>
          <a:p>
            <a:pPr lvl="2"/>
            <a:r>
              <a:rPr lang="en-US" dirty="0" smtClean="0"/>
              <a:t>Patient must also prove failed attempted standard wound care</a:t>
            </a:r>
          </a:p>
          <a:p>
            <a:r>
              <a:rPr lang="en-US" dirty="0" smtClean="0"/>
              <a:t>Foot ulcer represent 24% of total diabetes-related medical costs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9507" y="6434667"/>
            <a:ext cx="127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Margolis,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923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17217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600" b="1" dirty="0">
                <a:latin typeface="Century Gothic"/>
                <a:cs typeface="Century Gothic"/>
              </a:rPr>
              <a:t>History: </a:t>
            </a:r>
            <a:r>
              <a:rPr lang="en-US" sz="1600" dirty="0" smtClean="0">
                <a:latin typeface="Century Gothic"/>
                <a:cs typeface="Century Gothic"/>
              </a:rPr>
              <a:t>64-</a:t>
            </a:r>
            <a:r>
              <a:rPr lang="en-US" sz="1600" dirty="0">
                <a:latin typeface="Century Gothic"/>
                <a:cs typeface="Century Gothic"/>
              </a:rPr>
              <a:t>year-old </a:t>
            </a:r>
            <a:r>
              <a:rPr lang="en-US" sz="1600" dirty="0" smtClean="0">
                <a:latin typeface="Century Gothic"/>
                <a:cs typeface="Century Gothic"/>
              </a:rPr>
              <a:t>female, </a:t>
            </a:r>
            <a:r>
              <a:rPr lang="en-US" sz="1600" dirty="0" err="1" smtClean="0">
                <a:latin typeface="Century Gothic"/>
                <a:cs typeface="Century Gothic"/>
              </a:rPr>
              <a:t>PMHx</a:t>
            </a:r>
            <a:r>
              <a:rPr lang="en-US" sz="1600" dirty="0" smtClean="0">
                <a:latin typeface="Century Gothic"/>
                <a:cs typeface="Century Gothic"/>
              </a:rPr>
              <a:t> NIDDM, infected </a:t>
            </a:r>
            <a:r>
              <a:rPr lang="en-US" sz="1600" dirty="0">
                <a:latin typeface="Century Gothic"/>
                <a:cs typeface="Century Gothic"/>
              </a:rPr>
              <a:t>diabetic foot ulcers </a:t>
            </a:r>
            <a:r>
              <a:rPr lang="en-US" sz="1600" dirty="0" smtClean="0">
                <a:latin typeface="Century Gothic"/>
                <a:cs typeface="Century Gothic"/>
              </a:rPr>
              <a:t>on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latin typeface="Century Gothic"/>
                <a:cs typeface="Century Gothic"/>
              </a:rPr>
              <a:t>(R) </a:t>
            </a:r>
            <a:r>
              <a:rPr lang="en-US" sz="1600" dirty="0">
                <a:latin typeface="Century Gothic"/>
                <a:cs typeface="Century Gothic"/>
              </a:rPr>
              <a:t>hallux </a:t>
            </a:r>
            <a:r>
              <a:rPr lang="en-US" sz="1600" dirty="0" smtClean="0">
                <a:latin typeface="Century Gothic"/>
                <a:cs typeface="Century Gothic"/>
              </a:rPr>
              <a:t>and MTP joint. </a:t>
            </a:r>
            <a:r>
              <a:rPr lang="en-US" sz="1600" dirty="0">
                <a:latin typeface="Century Gothic"/>
                <a:cs typeface="Century Gothic"/>
              </a:rPr>
              <a:t>Ulcers </a:t>
            </a:r>
            <a:r>
              <a:rPr lang="en-US" sz="1600" dirty="0" smtClean="0">
                <a:latin typeface="Century Gothic"/>
                <a:cs typeface="Century Gothic"/>
              </a:rPr>
              <a:t>present </a:t>
            </a:r>
            <a:r>
              <a:rPr lang="en-US" sz="1600" dirty="0">
                <a:latin typeface="Century Gothic"/>
                <a:cs typeface="Century Gothic"/>
              </a:rPr>
              <a:t>for </a:t>
            </a:r>
            <a:r>
              <a:rPr lang="en-US" sz="1600" dirty="0" smtClean="0">
                <a:latin typeface="Century Gothic"/>
                <a:cs typeface="Century Gothic"/>
              </a:rPr>
              <a:t>&gt;2 months. Prior treatment with topical antibiotic and regular dressing changes.</a:t>
            </a:r>
          </a:p>
          <a:p>
            <a:pPr marL="114300" indent="0">
              <a:buNone/>
            </a:pPr>
            <a:endParaRPr lang="en-US" sz="800" dirty="0" smtClean="0">
              <a:latin typeface="Century Gothic"/>
              <a:cs typeface="Century Gothic"/>
            </a:endParaRPr>
          </a:p>
          <a:p>
            <a:pPr marL="114300" indent="0">
              <a:buNone/>
            </a:pPr>
            <a:r>
              <a:rPr lang="en-US" sz="1600" b="1" dirty="0" smtClean="0">
                <a:latin typeface="Century Gothic"/>
                <a:cs typeface="Century Gothic"/>
              </a:rPr>
              <a:t>Assessment</a:t>
            </a:r>
            <a:r>
              <a:rPr lang="en-US" sz="1600" b="1" dirty="0">
                <a:latin typeface="Century Gothic"/>
                <a:cs typeface="Century Gothic"/>
              </a:rPr>
              <a:t>: </a:t>
            </a:r>
            <a:r>
              <a:rPr lang="en-US" sz="1600" dirty="0" smtClean="0">
                <a:latin typeface="Century Gothic"/>
                <a:cs typeface="Century Gothic"/>
              </a:rPr>
              <a:t>Sharp debridement of Wagner III ulcer, positive for osteomyelitis. </a:t>
            </a:r>
          </a:p>
          <a:p>
            <a:pPr marL="114300" indent="0">
              <a:buNone/>
            </a:pPr>
            <a:endParaRPr lang="en-US" sz="800" dirty="0" smtClean="0">
              <a:latin typeface="Century Gothic"/>
              <a:cs typeface="Century Gothic"/>
            </a:endParaRPr>
          </a:p>
          <a:p>
            <a:pPr marL="114300" indent="0">
              <a:buNone/>
            </a:pPr>
            <a:r>
              <a:rPr lang="en-US" sz="1600" b="1" dirty="0" smtClean="0">
                <a:latin typeface="Century Gothic"/>
                <a:cs typeface="Century Gothic"/>
              </a:rPr>
              <a:t>Management </a:t>
            </a:r>
            <a:r>
              <a:rPr lang="en-US" sz="1600" b="1" dirty="0">
                <a:latin typeface="Century Gothic"/>
                <a:cs typeface="Century Gothic"/>
              </a:rPr>
              <a:t>Challenges: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latin typeface="Century Gothic"/>
                <a:cs typeface="Century Gothic"/>
              </a:rPr>
              <a:t>Unmanaged blood glucose levels</a:t>
            </a:r>
            <a:endParaRPr lang="en-US" sz="1600" dirty="0">
              <a:latin typeface="Century Gothic"/>
              <a:cs typeface="Century Gothic"/>
            </a:endParaRPr>
          </a:p>
          <a:p>
            <a:pPr marL="114300" indent="0">
              <a:buNone/>
            </a:pPr>
            <a:endParaRPr lang="en-US" sz="800" dirty="0" smtClean="0">
              <a:latin typeface="Century Gothic"/>
              <a:cs typeface="Century Gothic"/>
            </a:endParaRPr>
          </a:p>
          <a:p>
            <a:pPr marL="114300" indent="0">
              <a:buNone/>
            </a:pPr>
            <a:r>
              <a:rPr lang="en-US" sz="1600" b="1" dirty="0" smtClean="0">
                <a:latin typeface="Century Gothic"/>
                <a:cs typeface="Century Gothic"/>
              </a:rPr>
              <a:t>Plan</a:t>
            </a:r>
            <a:r>
              <a:rPr lang="en-US" sz="1600" b="1" dirty="0">
                <a:latin typeface="Century Gothic"/>
                <a:cs typeface="Century Gothic"/>
              </a:rPr>
              <a:t>: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latin typeface="Century Gothic"/>
                <a:cs typeface="Century Gothic"/>
              </a:rPr>
              <a:t>40 1-hour HBOT treatments; 5 days/week for 8 weeks</a:t>
            </a:r>
          </a:p>
          <a:p>
            <a:pPr marL="114300" indent="0">
              <a:buNone/>
            </a:pPr>
            <a:endParaRPr lang="en-US" sz="800" dirty="0" smtClean="0">
              <a:latin typeface="Century Gothic"/>
              <a:cs typeface="Century Gothic"/>
            </a:endParaRPr>
          </a:p>
          <a:p>
            <a:pPr marL="114300" indent="0">
              <a:buNone/>
            </a:pPr>
            <a:r>
              <a:rPr lang="en-US" sz="1600" b="1" dirty="0" smtClean="0">
                <a:latin typeface="Century Gothic"/>
                <a:cs typeface="Century Gothic"/>
              </a:rPr>
              <a:t>Outcomes</a:t>
            </a:r>
            <a:r>
              <a:rPr lang="en-US" sz="1600" b="1" dirty="0">
                <a:latin typeface="Century Gothic"/>
                <a:cs typeface="Century Gothic"/>
              </a:rPr>
              <a:t>:</a:t>
            </a:r>
            <a:r>
              <a:rPr lang="en-US" sz="1600" dirty="0">
                <a:latin typeface="Century Gothic"/>
                <a:cs typeface="Century Gothic"/>
              </a:rPr>
              <a:t> No additional antibiotics were </a:t>
            </a:r>
            <a:r>
              <a:rPr lang="en-US" sz="1600" dirty="0" smtClean="0">
                <a:latin typeface="Century Gothic"/>
                <a:cs typeface="Century Gothic"/>
              </a:rPr>
              <a:t>needed. Wound completely closed </a:t>
            </a:r>
            <a:r>
              <a:rPr lang="en-US" sz="1600" dirty="0">
                <a:latin typeface="Century Gothic"/>
                <a:cs typeface="Century Gothic"/>
              </a:rPr>
              <a:t>in 16 weeks and remains closed.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56" y="4851400"/>
            <a:ext cx="1806222" cy="1353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79" y="4840828"/>
            <a:ext cx="1820333" cy="1363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1" y="4777400"/>
            <a:ext cx="1904999" cy="142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2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454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600" b="1" dirty="0"/>
              <a:t>History: </a:t>
            </a:r>
            <a:r>
              <a:rPr lang="en-US" sz="1600" dirty="0" smtClean="0"/>
              <a:t>45 y</a:t>
            </a:r>
            <a:r>
              <a:rPr lang="en-US" sz="1600" dirty="0"/>
              <a:t>/o male </a:t>
            </a:r>
            <a:r>
              <a:rPr lang="en-US" sz="1600" dirty="0" smtClean="0"/>
              <a:t>with </a:t>
            </a:r>
            <a:r>
              <a:rPr lang="en-US" sz="1600" dirty="0"/>
              <a:t>a large circular blister on the dorsal aspect of the left foot, fever and </a:t>
            </a:r>
            <a:r>
              <a:rPr lang="en-US" sz="1600" dirty="0" smtClean="0"/>
              <a:t>chills. Sharp debridement </a:t>
            </a:r>
            <a:r>
              <a:rPr lang="en-US" sz="1600" dirty="0"/>
              <a:t>of necrotizing fasciitis, and</a:t>
            </a:r>
          </a:p>
          <a:p>
            <a:pPr marL="114300" indent="0">
              <a:buNone/>
            </a:pPr>
            <a:r>
              <a:rPr lang="en-US" sz="1600" dirty="0"/>
              <a:t>release of compartment syndrome</a:t>
            </a:r>
            <a:r>
              <a:rPr lang="en-US" sz="1600" dirty="0" smtClean="0"/>
              <a:t>. </a:t>
            </a:r>
            <a:r>
              <a:rPr lang="en-US" sz="1600" dirty="0" err="1" smtClean="0"/>
              <a:t>PMHx</a:t>
            </a:r>
            <a:r>
              <a:rPr lang="en-US" sz="1600" dirty="0" smtClean="0"/>
              <a:t>: DM, </a:t>
            </a:r>
            <a:r>
              <a:rPr lang="en-US" sz="1600" dirty="0"/>
              <a:t>s/p TMA of right foot secondary to gangrene. </a:t>
            </a:r>
            <a:endParaRPr lang="en-US" sz="1600" dirty="0" smtClean="0"/>
          </a:p>
          <a:p>
            <a:pPr marL="114300" indent="0">
              <a:buNone/>
            </a:pPr>
            <a:r>
              <a:rPr lang="en-US" sz="1600" b="1" dirty="0" smtClean="0"/>
              <a:t>Assessment</a:t>
            </a:r>
            <a:r>
              <a:rPr lang="en-US" sz="1600" b="1" dirty="0"/>
              <a:t>: </a:t>
            </a:r>
            <a:r>
              <a:rPr lang="en-US" sz="1600" dirty="0" smtClean="0"/>
              <a:t>Wagner IV ulcer with tunneling connecting dorsal and plantar foot positive for osteomyelitis</a:t>
            </a:r>
            <a:endParaRPr lang="en-US" sz="1600" dirty="0"/>
          </a:p>
          <a:p>
            <a:pPr marL="114300" indent="0">
              <a:buNone/>
            </a:pPr>
            <a:r>
              <a:rPr lang="en-US" sz="1600" b="1" dirty="0"/>
              <a:t>Management Challenges: </a:t>
            </a:r>
            <a:r>
              <a:rPr lang="en-US" sz="1600" dirty="0"/>
              <a:t>Prevention of further necrotizing destruction and loss of limb.</a:t>
            </a:r>
          </a:p>
          <a:p>
            <a:pPr marL="114300" indent="0">
              <a:buNone/>
            </a:pPr>
            <a:r>
              <a:rPr lang="en-US" sz="1600" b="1" dirty="0"/>
              <a:t>Observations and Plan: </a:t>
            </a:r>
            <a:r>
              <a:rPr lang="en-US" sz="1600" dirty="0">
                <a:cs typeface="Century Gothic"/>
              </a:rPr>
              <a:t>40 1-hour HBOT treatments; 5 days/week for 8 </a:t>
            </a:r>
            <a:r>
              <a:rPr lang="en-US" sz="1600" dirty="0" smtClean="0">
                <a:cs typeface="Century Gothic"/>
              </a:rPr>
              <a:t>weeks</a:t>
            </a:r>
            <a:endParaRPr lang="en-US" sz="1600" b="1" dirty="0" smtClean="0"/>
          </a:p>
          <a:p>
            <a:pPr marL="114300" indent="0">
              <a:buNone/>
            </a:pPr>
            <a:r>
              <a:rPr lang="en-US" sz="1600" b="1" dirty="0" smtClean="0"/>
              <a:t>Outcome</a:t>
            </a:r>
            <a:r>
              <a:rPr lang="en-US" sz="1600" b="1" dirty="0"/>
              <a:t>: </a:t>
            </a:r>
            <a:r>
              <a:rPr lang="en-US" sz="1600" dirty="0"/>
              <a:t>13 HBOT treatments received </a:t>
            </a:r>
            <a:r>
              <a:rPr lang="en-US" sz="1600" dirty="0" smtClean="0"/>
              <a:t>with additional daily </a:t>
            </a:r>
            <a:r>
              <a:rPr lang="en-US" sz="1600" dirty="0"/>
              <a:t>wound care with ionic </a:t>
            </a:r>
            <a:r>
              <a:rPr lang="en-US" sz="1600" dirty="0" smtClean="0"/>
              <a:t>silver. Wound </a:t>
            </a:r>
            <a:r>
              <a:rPr lang="en-US" sz="1600" dirty="0"/>
              <a:t>closed with full epithelialization in 47 days.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7" y="4946449"/>
            <a:ext cx="2286000" cy="1712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111" y="4957020"/>
            <a:ext cx="2271889" cy="1702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443" y="4946448"/>
            <a:ext cx="2286000" cy="17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23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Carolina Resources</a:t>
            </a:r>
            <a:br>
              <a:rPr lang="en-US" dirty="0" smtClean="0"/>
            </a:br>
            <a:r>
              <a:rPr lang="en-US" dirty="0" smtClean="0"/>
              <a:t>Mountain/Piedmont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26" y="1536700"/>
            <a:ext cx="2798217" cy="51054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Children's hyperbaric Center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667 </a:t>
            </a:r>
            <a:r>
              <a:rPr lang="en-US" sz="1200" dirty="0"/>
              <a:t>Peak </a:t>
            </a:r>
            <a:r>
              <a:rPr lang="en-US" sz="1200" dirty="0" smtClean="0"/>
              <a:t>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Creston </a:t>
            </a:r>
            <a:r>
              <a:rPr lang="en-US" sz="1200" dirty="0"/>
              <a:t>NC 28615 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336</a:t>
            </a:r>
            <a:r>
              <a:rPr lang="en-US" sz="1200" dirty="0"/>
              <a:t>-385-</a:t>
            </a:r>
            <a:r>
              <a:rPr lang="en-US" sz="1200" dirty="0" smtClean="0"/>
              <a:t>1775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336</a:t>
            </a:r>
            <a:r>
              <a:rPr lang="en-US" sz="1200" dirty="0"/>
              <a:t>-385-1676 (fax</a:t>
            </a:r>
            <a:r>
              <a:rPr lang="en-US" sz="12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564B3C"/>
                </a:solidFill>
              </a:rPr>
              <a:t>www.miraclemountain.org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Ashville </a:t>
            </a:r>
            <a:r>
              <a:rPr lang="en-US" sz="1200" dirty="0"/>
              <a:t>Integrative </a:t>
            </a:r>
            <a:r>
              <a:rPr lang="en-US" sz="1200" dirty="0" smtClean="0"/>
              <a:t>Medicine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832 </a:t>
            </a:r>
            <a:r>
              <a:rPr lang="en-US" sz="1200" dirty="0"/>
              <a:t>Hendersonville </a:t>
            </a:r>
            <a:r>
              <a:rPr lang="en-US" sz="1200" dirty="0" smtClean="0"/>
              <a:t>Road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Ashville</a:t>
            </a:r>
            <a:r>
              <a:rPr lang="en-US" sz="1200" dirty="0"/>
              <a:t>, NC </a:t>
            </a:r>
            <a:r>
              <a:rPr lang="en-US" sz="1200" dirty="0" smtClean="0"/>
              <a:t>28803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828</a:t>
            </a:r>
            <a:r>
              <a:rPr lang="en-US" sz="1200" dirty="0"/>
              <a:t>-252-</a:t>
            </a:r>
            <a:r>
              <a:rPr lang="en-US" sz="1200" dirty="0" smtClean="0"/>
              <a:t>5545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828</a:t>
            </a:r>
            <a:r>
              <a:rPr lang="en-US" sz="1200" dirty="0"/>
              <a:t>-281-3055(fax</a:t>
            </a:r>
            <a:r>
              <a:rPr lang="en-US" sz="1200" dirty="0" smtClean="0"/>
              <a:t>)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564B3C"/>
                </a:solidFill>
              </a:rPr>
              <a:t>www.docbiddle.com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Park Ridge Wound Care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50 Hospital Drive, Suite 1-B </a:t>
            </a:r>
            <a:br>
              <a:rPr lang="en-US" sz="1200" dirty="0"/>
            </a:br>
            <a:r>
              <a:rPr lang="en-US" sz="1200" dirty="0"/>
              <a:t>Hendersonville, NC </a:t>
            </a:r>
            <a:r>
              <a:rPr lang="en-US" sz="1200" dirty="0" smtClean="0"/>
              <a:t>28792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828-650</a:t>
            </a:r>
            <a:r>
              <a:rPr lang="en-US" sz="1200" dirty="0"/>
              <a:t>-</a:t>
            </a:r>
            <a:r>
              <a:rPr lang="en-US" sz="1200" dirty="0" smtClean="0"/>
              <a:t>6822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855-774-5433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www.parkridgehealth.org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>
              <a:spcBef>
                <a:spcPts val="0"/>
              </a:spcBef>
            </a:pP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138653" y="1692804"/>
            <a:ext cx="2715281" cy="489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Wound Therapy Center</a:t>
            </a:r>
          </a:p>
          <a:p>
            <a:r>
              <a:rPr lang="en-US" sz="1200" dirty="0">
                <a:solidFill>
                  <a:schemeClr val="tx2"/>
                </a:solidFill>
              </a:rPr>
              <a:t>445 Biltmore Avenue, 2nd Floor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Asheville, NC </a:t>
            </a:r>
            <a:r>
              <a:rPr lang="en-US" sz="1200" dirty="0" smtClean="0">
                <a:solidFill>
                  <a:schemeClr val="tx2"/>
                </a:solidFill>
              </a:rPr>
              <a:t>28801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828-213</a:t>
            </a:r>
            <a:r>
              <a:rPr lang="en-US" sz="1200" dirty="0">
                <a:solidFill>
                  <a:schemeClr val="tx2"/>
                </a:solidFill>
              </a:rPr>
              <a:t>-</a:t>
            </a:r>
            <a:r>
              <a:rPr lang="en-US" sz="1200" dirty="0" smtClean="0">
                <a:solidFill>
                  <a:schemeClr val="tx2"/>
                </a:solidFill>
              </a:rPr>
              <a:t>4615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828-213</a:t>
            </a:r>
            <a:r>
              <a:rPr lang="en-US" sz="1200" dirty="0">
                <a:solidFill>
                  <a:schemeClr val="tx2"/>
                </a:solidFill>
              </a:rPr>
              <a:t>-</a:t>
            </a:r>
            <a:r>
              <a:rPr lang="en-US" sz="1200" dirty="0" smtClean="0">
                <a:solidFill>
                  <a:schemeClr val="tx2"/>
                </a:solidFill>
              </a:rPr>
              <a:t>4615</a:t>
            </a:r>
          </a:p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>
                <a:solidFill>
                  <a:schemeClr val="tx2"/>
                </a:solidFill>
              </a:rPr>
              <a:t>Valdese General Hospital</a:t>
            </a:r>
          </a:p>
          <a:p>
            <a:r>
              <a:rPr lang="en-US" sz="1200" dirty="0">
                <a:solidFill>
                  <a:schemeClr val="tx2"/>
                </a:solidFill>
              </a:rPr>
              <a:t>720 Malcolm Boulevard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Valdese, NC </a:t>
            </a:r>
            <a:r>
              <a:rPr lang="en-US" sz="1200" dirty="0" smtClean="0">
                <a:solidFill>
                  <a:schemeClr val="tx2"/>
                </a:solidFill>
              </a:rPr>
              <a:t>28690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828-874</a:t>
            </a:r>
            <a:r>
              <a:rPr lang="en-US" sz="1200" dirty="0">
                <a:solidFill>
                  <a:schemeClr val="tx2"/>
                </a:solidFill>
              </a:rPr>
              <a:t>-2251 </a:t>
            </a:r>
            <a:r>
              <a:rPr lang="en-US" sz="1200" dirty="0" smtClean="0">
                <a:solidFill>
                  <a:schemeClr val="tx2"/>
                </a:solidFill>
              </a:rPr>
              <a:t>x181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828-580</a:t>
            </a:r>
            <a:r>
              <a:rPr lang="en-US" sz="1200" dirty="0">
                <a:solidFill>
                  <a:schemeClr val="tx2"/>
                </a:solidFill>
              </a:rPr>
              <a:t>-</a:t>
            </a:r>
            <a:r>
              <a:rPr lang="en-US" sz="1200" dirty="0" smtClean="0">
                <a:solidFill>
                  <a:schemeClr val="tx2"/>
                </a:solidFill>
              </a:rPr>
              <a:t>7563</a:t>
            </a:r>
          </a:p>
          <a:p>
            <a:r>
              <a:rPr lang="en-US" sz="1200" dirty="0" err="1" smtClean="0">
                <a:solidFill>
                  <a:schemeClr val="tx2"/>
                </a:solidFill>
              </a:rPr>
              <a:t>www.blueridgehealth.org</a:t>
            </a:r>
            <a:endParaRPr lang="en-US" sz="1200" dirty="0" smtClean="0">
              <a:solidFill>
                <a:schemeClr val="tx2"/>
              </a:solidFill>
            </a:endParaRPr>
          </a:p>
          <a:p>
            <a:pPr indent="0">
              <a:buNone/>
            </a:pPr>
            <a:endParaRPr lang="en-US" sz="1200" dirty="0" smtClean="0">
              <a:solidFill>
                <a:schemeClr val="tx2"/>
              </a:solidFill>
            </a:endParaRPr>
          </a:p>
          <a:p>
            <a:pPr indent="0">
              <a:buNone/>
            </a:pPr>
            <a:r>
              <a:rPr lang="en-US" sz="1200" dirty="0" smtClean="0">
                <a:solidFill>
                  <a:schemeClr val="tx2"/>
                </a:solidFill>
              </a:rPr>
              <a:t>Presbyterian </a:t>
            </a:r>
            <a:r>
              <a:rPr lang="en-US" sz="1200" dirty="0">
                <a:solidFill>
                  <a:schemeClr val="tx2"/>
                </a:solidFill>
              </a:rPr>
              <a:t>Center Wound Care</a:t>
            </a:r>
          </a:p>
          <a:p>
            <a:pPr indent="0">
              <a:buNone/>
            </a:pPr>
            <a:r>
              <a:rPr lang="en-US" sz="1200" dirty="0">
                <a:solidFill>
                  <a:schemeClr val="tx2"/>
                </a:solidFill>
              </a:rPr>
              <a:t>200 Hawthorne Lane</a:t>
            </a:r>
          </a:p>
          <a:p>
            <a:pPr indent="0">
              <a:buNone/>
            </a:pPr>
            <a:r>
              <a:rPr lang="en-US" sz="1200" dirty="0">
                <a:solidFill>
                  <a:schemeClr val="tx2"/>
                </a:solidFill>
              </a:rPr>
              <a:t>Charlotte, North Carolina 28204</a:t>
            </a:r>
          </a:p>
          <a:p>
            <a:pPr indent="0">
              <a:buNone/>
            </a:pPr>
            <a:r>
              <a:rPr lang="en-US" sz="1200" dirty="0">
                <a:solidFill>
                  <a:schemeClr val="tx2"/>
                </a:solidFill>
              </a:rPr>
              <a:t>704-384-4098</a:t>
            </a:r>
          </a:p>
          <a:p>
            <a:pPr indent="0">
              <a:buNone/>
            </a:pPr>
            <a:r>
              <a:rPr lang="en-US" sz="1200" dirty="0" err="1" smtClean="0">
                <a:solidFill>
                  <a:schemeClr val="tx2"/>
                </a:solidFill>
              </a:rPr>
              <a:t>www.presbyterian.org</a:t>
            </a:r>
            <a:endParaRPr lang="en-US" sz="1200" dirty="0">
              <a:solidFill>
                <a:schemeClr val="tx2"/>
              </a:solidFill>
            </a:endParaRPr>
          </a:p>
          <a:p>
            <a:pPr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indent="0">
              <a:buNone/>
            </a:pPr>
            <a:r>
              <a:rPr lang="en-US" sz="1200" dirty="0">
                <a:solidFill>
                  <a:schemeClr val="tx2"/>
                </a:solidFill>
              </a:rPr>
              <a:t>Charlotte Metro </a:t>
            </a:r>
            <a:r>
              <a:rPr lang="en-US" sz="1200" dirty="0" err="1">
                <a:solidFill>
                  <a:schemeClr val="tx2"/>
                </a:solidFill>
              </a:rPr>
              <a:t>Hyperbarics</a:t>
            </a:r>
            <a:endParaRPr lang="en-US" sz="1200" dirty="0">
              <a:solidFill>
                <a:schemeClr val="tx2"/>
              </a:solidFill>
            </a:endParaRPr>
          </a:p>
          <a:p>
            <a:pPr indent="0">
              <a:buNone/>
            </a:pPr>
            <a:r>
              <a:rPr lang="en-US" sz="1200" dirty="0">
                <a:solidFill>
                  <a:schemeClr val="tx2"/>
                </a:solidFill>
              </a:rPr>
              <a:t>14330 Oakhill Park Lane, Suite 140</a:t>
            </a:r>
          </a:p>
          <a:p>
            <a:pPr indent="0">
              <a:buNone/>
            </a:pPr>
            <a:r>
              <a:rPr lang="en-US" sz="1200" dirty="0">
                <a:solidFill>
                  <a:schemeClr val="tx2"/>
                </a:solidFill>
              </a:rPr>
              <a:t>Huntersville, NC 28078</a:t>
            </a:r>
          </a:p>
          <a:p>
            <a:pPr indent="0">
              <a:buNone/>
            </a:pPr>
            <a:r>
              <a:rPr lang="en-US" sz="1200" dirty="0">
                <a:solidFill>
                  <a:schemeClr val="tx2"/>
                </a:solidFill>
              </a:rPr>
              <a:t>704-875-7189 </a:t>
            </a:r>
          </a:p>
          <a:p>
            <a:pPr indent="0">
              <a:buNone/>
            </a:pPr>
            <a:r>
              <a:rPr lang="en-US" sz="1200" dirty="0">
                <a:solidFill>
                  <a:schemeClr val="tx2"/>
                </a:solidFill>
              </a:rPr>
              <a:t>704-875-3581 (fax)</a:t>
            </a:r>
          </a:p>
          <a:p>
            <a:pPr indent="0">
              <a:buNone/>
            </a:pPr>
            <a:r>
              <a:rPr lang="en-US" sz="1200" dirty="0">
                <a:solidFill>
                  <a:schemeClr val="tx2"/>
                </a:solidFill>
              </a:rPr>
              <a:t>www.hboinfo.com/</a:t>
            </a:r>
            <a:r>
              <a:rPr lang="en-US" sz="1200" dirty="0" err="1" smtClean="0">
                <a:solidFill>
                  <a:schemeClr val="tx2"/>
                </a:solidFill>
              </a:rPr>
              <a:t>ncarolina.htm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0075" y="1688413"/>
            <a:ext cx="2715281" cy="433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Mission Hospital Wound Healing Clinic</a:t>
            </a:r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>
                <a:solidFill>
                  <a:schemeClr val="tx2"/>
                </a:solidFill>
              </a:rPr>
              <a:t>7 Yorkshire St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Asheville, NC </a:t>
            </a:r>
            <a:r>
              <a:rPr lang="en-US" sz="1200" dirty="0" smtClean="0">
                <a:solidFill>
                  <a:schemeClr val="tx2"/>
                </a:solidFill>
              </a:rPr>
              <a:t>28803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828</a:t>
            </a:r>
            <a:r>
              <a:rPr lang="en-US" sz="1200" dirty="0">
                <a:solidFill>
                  <a:schemeClr val="tx2"/>
                </a:solidFill>
              </a:rPr>
              <a:t>-213-</a:t>
            </a:r>
            <a:r>
              <a:rPr lang="en-US" sz="1200" dirty="0" smtClean="0">
                <a:solidFill>
                  <a:schemeClr val="tx2"/>
                </a:solidFill>
              </a:rPr>
              <a:t>4600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888</a:t>
            </a:r>
            <a:r>
              <a:rPr lang="en-US" sz="1200" dirty="0">
                <a:solidFill>
                  <a:schemeClr val="tx2"/>
                </a:solidFill>
              </a:rPr>
              <a:t>-737-</a:t>
            </a:r>
            <a:r>
              <a:rPr lang="en-US" sz="1200" dirty="0" smtClean="0">
                <a:solidFill>
                  <a:schemeClr val="tx2"/>
                </a:solidFill>
              </a:rPr>
              <a:t>0098</a:t>
            </a:r>
          </a:p>
          <a:p>
            <a:r>
              <a:rPr lang="en-US" sz="1200" dirty="0">
                <a:solidFill>
                  <a:schemeClr val="tx2"/>
                </a:solidFill>
              </a:rPr>
              <a:t>828-213-</a:t>
            </a:r>
            <a:r>
              <a:rPr lang="en-US" sz="1200" dirty="0" smtClean="0">
                <a:solidFill>
                  <a:schemeClr val="tx2"/>
                </a:solidFill>
              </a:rPr>
              <a:t>4611 (fax)</a:t>
            </a:r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www.missionhospitals.org</a:t>
            </a:r>
            <a:r>
              <a:rPr lang="en-US" sz="1200" dirty="0">
                <a:solidFill>
                  <a:schemeClr val="tx2"/>
                </a:solidFill>
              </a:rPr>
              <a:t>/wound-</a:t>
            </a:r>
            <a:r>
              <a:rPr lang="en-US" sz="1200" dirty="0" smtClean="0">
                <a:solidFill>
                  <a:schemeClr val="tx2"/>
                </a:solidFill>
              </a:rPr>
              <a:t>healing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1200" dirty="0">
                <a:solidFill>
                  <a:schemeClr val="tx2"/>
                </a:solidFill>
              </a:rPr>
              <a:t>Carolinas Wound Care Center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1601 Abbey Pl., Ste. 105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Charlotte, NC 28209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704-512-5360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2"/>
                </a:solidFill>
                <a:ea typeface="Lucida Grande"/>
                <a:cs typeface="Lucida Grande"/>
              </a:rPr>
              <a:t>www.carolinashealthcare.org</a:t>
            </a:r>
            <a:r>
              <a:rPr lang="en-US" sz="1200" dirty="0">
                <a:solidFill>
                  <a:schemeClr val="tx2"/>
                </a:solidFill>
                <a:ea typeface="Lucida Grande"/>
                <a:cs typeface="Lucida Grande"/>
              </a:rPr>
              <a:t>/cmc-mercy-wound-care-</a:t>
            </a:r>
            <a:r>
              <a:rPr lang="en-US" sz="1200" dirty="0" smtClean="0">
                <a:solidFill>
                  <a:schemeClr val="tx2"/>
                </a:solidFill>
                <a:ea typeface="Lucida Grande"/>
                <a:cs typeface="Lucida Grande"/>
              </a:rPr>
              <a:t>center</a:t>
            </a:r>
          </a:p>
          <a:p>
            <a:pPr>
              <a:buNone/>
            </a:pPr>
            <a:endParaRPr lang="en-US" sz="1200" dirty="0">
              <a:solidFill>
                <a:schemeClr val="tx2"/>
              </a:solidFill>
              <a:ea typeface="Lucida Grande"/>
              <a:cs typeface="Lucida Grande"/>
            </a:endParaRPr>
          </a:p>
          <a:p>
            <a:pPr>
              <a:buNone/>
            </a:pPr>
            <a:r>
              <a:rPr lang="en-US" sz="1200" dirty="0">
                <a:solidFill>
                  <a:schemeClr val="tx2"/>
                </a:solidFill>
              </a:rPr>
              <a:t>The Center For Wellness</a:t>
            </a:r>
          </a:p>
          <a:p>
            <a:pPr>
              <a:buNone/>
            </a:pPr>
            <a:r>
              <a:rPr lang="en-US" sz="1200" dirty="0">
                <a:solidFill>
                  <a:schemeClr val="tx2"/>
                </a:solidFill>
              </a:rPr>
              <a:t>1258 Mann Drive, #100</a:t>
            </a:r>
          </a:p>
          <a:p>
            <a:pPr>
              <a:buNone/>
            </a:pPr>
            <a:r>
              <a:rPr lang="en-US" sz="1200" dirty="0">
                <a:solidFill>
                  <a:schemeClr val="tx2"/>
                </a:solidFill>
              </a:rPr>
              <a:t>Matthews, NC 28105</a:t>
            </a:r>
          </a:p>
          <a:p>
            <a:pPr>
              <a:buNone/>
            </a:pPr>
            <a:r>
              <a:rPr lang="en-US" sz="1200" dirty="0">
                <a:solidFill>
                  <a:schemeClr val="tx2"/>
                </a:solidFill>
              </a:rPr>
              <a:t>704-847-2022</a:t>
            </a:r>
          </a:p>
          <a:p>
            <a:pPr>
              <a:buNone/>
            </a:pPr>
            <a:r>
              <a:rPr lang="en-US" sz="1200" dirty="0">
                <a:solidFill>
                  <a:schemeClr val="tx2"/>
                </a:solidFill>
              </a:rPr>
              <a:t>704-847-1830 (fax) </a:t>
            </a:r>
          </a:p>
          <a:p>
            <a:pPr>
              <a:buNone/>
            </a:pPr>
            <a:r>
              <a:rPr lang="en-US" sz="1200" dirty="0" err="1" smtClean="0">
                <a:solidFill>
                  <a:schemeClr val="tx2"/>
                </a:solidFill>
              </a:rPr>
              <a:t>www.cfwellness.com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79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Carolina Resources</a:t>
            </a:r>
            <a:br>
              <a:rPr lang="en-US" dirty="0"/>
            </a:br>
            <a:r>
              <a:rPr lang="en-US" dirty="0" smtClean="0"/>
              <a:t>Piedmont </a:t>
            </a:r>
            <a:r>
              <a:rPr lang="en-US" dirty="0"/>
              <a:t>Region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2679700" cy="5003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Duke Center For Hyperbaric Medicine </a:t>
            </a:r>
            <a:r>
              <a:rPr lang="en-US" sz="1200" dirty="0" smtClean="0"/>
              <a:t>Trent </a:t>
            </a:r>
            <a:r>
              <a:rPr lang="en-US" sz="1200" dirty="0"/>
              <a:t>Dr., Building </a:t>
            </a:r>
            <a:r>
              <a:rPr lang="en-US" sz="1200" dirty="0" smtClean="0"/>
              <a:t>CR2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Box 3823 Durham, NC </a:t>
            </a:r>
            <a:r>
              <a:rPr lang="en-US" sz="1200" dirty="0" smtClean="0"/>
              <a:t>27710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919</a:t>
            </a:r>
            <a:r>
              <a:rPr lang="en-US" sz="1200" dirty="0"/>
              <a:t>-684-6726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919</a:t>
            </a:r>
            <a:r>
              <a:rPr lang="en-US" sz="1200" dirty="0"/>
              <a:t>-684-8111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dukedivemedicine.org/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FirstHealth</a:t>
            </a:r>
            <a:r>
              <a:rPr lang="en-US" sz="1200" dirty="0"/>
              <a:t> Wound </a:t>
            </a:r>
            <a:r>
              <a:rPr lang="en-US" sz="1200" dirty="0" smtClean="0"/>
              <a:t>Care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155 Memorial Drive</a:t>
            </a:r>
            <a:br>
              <a:rPr lang="en-US" sz="1200" dirty="0"/>
            </a:br>
            <a:r>
              <a:rPr lang="en-US" sz="1200" dirty="0"/>
              <a:t>Pinehurst, NC 28374 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910.715.5901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910.715.5902 (fax)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www.firsthealth.org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Rex Wound Healing </a:t>
            </a:r>
            <a:r>
              <a:rPr lang="en-US" sz="1200" dirty="0" smtClean="0"/>
              <a:t>Center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2916 Blue Ridge Road</a:t>
            </a:r>
            <a:br>
              <a:rPr lang="en-US" sz="1200" dirty="0"/>
            </a:br>
            <a:r>
              <a:rPr lang="en-US" sz="1200" dirty="0"/>
              <a:t>Raleigh, N.C. 27607</a:t>
            </a:r>
            <a:br>
              <a:rPr lang="en-US" sz="1200" dirty="0"/>
            </a:br>
            <a:r>
              <a:rPr lang="en-US" sz="1200" dirty="0" smtClean="0"/>
              <a:t>919-784</a:t>
            </a:r>
            <a:r>
              <a:rPr lang="en-US" sz="1200" dirty="0"/>
              <a:t>-</a:t>
            </a:r>
            <a:r>
              <a:rPr lang="en-US" sz="1200" dirty="0" smtClean="0"/>
              <a:t>2580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919-784</a:t>
            </a:r>
            <a:r>
              <a:rPr lang="en-US" sz="1200" dirty="0"/>
              <a:t>-</a:t>
            </a:r>
            <a:r>
              <a:rPr lang="en-US" sz="1200" dirty="0" smtClean="0"/>
              <a:t>2581 (fax)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www.rexhealth.com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Rex Wound Healing Center - Knightdale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dirty="0"/>
              <a:t>6602 Knightdale Blvd.</a:t>
            </a:r>
            <a:br>
              <a:rPr lang="en-US" sz="1200" dirty="0"/>
            </a:br>
            <a:r>
              <a:rPr lang="en-US" sz="1200" dirty="0"/>
              <a:t>Knightdale, N.C. 27545</a:t>
            </a:r>
            <a:br>
              <a:rPr lang="en-US" sz="1200" dirty="0"/>
            </a:br>
            <a:r>
              <a:rPr lang="en-US" sz="1200" dirty="0"/>
              <a:t>(919) 747-5300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58441" y="1663700"/>
            <a:ext cx="3272367" cy="501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Breath of Life Treatment Center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103-A Brady Court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Cary, NC 27511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919-469-2000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919-469-2090(fax)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www.breathoflifetreatment.com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Carolina </a:t>
            </a:r>
            <a:r>
              <a:rPr lang="en-US" sz="1200" dirty="0" err="1"/>
              <a:t>Hyperbarics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8300 Health Park, Suite 134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Raleigh, NC 27615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919-720-4377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919-720-4381(fax)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www.nchbo.com 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Scotland Wound Healing Center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500 </a:t>
            </a:r>
            <a:r>
              <a:rPr lang="en-US" sz="1200" dirty="0" err="1"/>
              <a:t>Lauchwood</a:t>
            </a:r>
            <a:r>
              <a:rPr lang="en-US" sz="1200" dirty="0"/>
              <a:t> Drive</a:t>
            </a:r>
            <a:br>
              <a:rPr lang="en-US" sz="1200" dirty="0"/>
            </a:br>
            <a:r>
              <a:rPr lang="en-US" sz="1200" dirty="0"/>
              <a:t>Laurinburg , NC </a:t>
            </a:r>
            <a:r>
              <a:rPr lang="en-US" sz="1200" dirty="0" smtClean="0"/>
              <a:t>28352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910-291</a:t>
            </a:r>
            <a:r>
              <a:rPr lang="en-US" sz="1200" dirty="0"/>
              <a:t>-</a:t>
            </a:r>
            <a:r>
              <a:rPr lang="en-US" sz="1200" dirty="0" smtClean="0"/>
              <a:t>7710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910-291-7710 </a:t>
            </a:r>
            <a:r>
              <a:rPr lang="en-US" sz="1200" dirty="0" smtClean="0"/>
              <a:t> (fax)</a:t>
            </a:r>
            <a:r>
              <a:rPr lang="en-US" sz="1200" dirty="0"/>
              <a:t>	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www.scotlandhealth.org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The </a:t>
            </a:r>
            <a:r>
              <a:rPr lang="en-US" sz="1200" dirty="0"/>
              <a:t>Wound Care Center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Union Medical Plaza</a:t>
            </a:r>
            <a:br>
              <a:rPr lang="en-US" sz="1200" dirty="0"/>
            </a:br>
            <a:r>
              <a:rPr lang="en-US" sz="1200" dirty="0"/>
              <a:t>1423 E. Franklin St., Ste. B</a:t>
            </a:r>
            <a:br>
              <a:rPr lang="en-US" sz="1200" dirty="0"/>
            </a:br>
            <a:r>
              <a:rPr lang="en-US" sz="1200" dirty="0"/>
              <a:t>Monroe, NC 28112</a:t>
            </a:r>
            <a:br>
              <a:rPr lang="en-US" sz="1200" dirty="0"/>
            </a:br>
            <a:r>
              <a:rPr lang="en-US" sz="1200" dirty="0"/>
              <a:t>704-290-5020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/>
              <a:t>www.carolinashealthcare.org</a:t>
            </a:r>
            <a:endParaRPr lang="en-US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35700" y="1651000"/>
            <a:ext cx="26797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UNC </a:t>
            </a:r>
            <a:r>
              <a:rPr lang="en-US" sz="1200" dirty="0"/>
              <a:t>Wound Healing Center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101 Manning Drive, 2nd Floor</a:t>
            </a:r>
            <a:br>
              <a:rPr lang="en-US" sz="1200" dirty="0"/>
            </a:br>
            <a:r>
              <a:rPr lang="en-US" sz="1200" dirty="0"/>
              <a:t>Chapel Hill, NC 27514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919-843-1900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919-843-4922 (fax)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/>
              <a:t>www.unchealthcare.org</a:t>
            </a:r>
            <a:r>
              <a:rPr lang="en-US" sz="1200" dirty="0"/>
              <a:t>/site/</a:t>
            </a:r>
            <a:r>
              <a:rPr lang="en-US" sz="1200" dirty="0" err="1"/>
              <a:t>woundmanagement</a:t>
            </a:r>
            <a:r>
              <a:rPr lang="en-US" sz="1200" dirty="0"/>
              <a:t>/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Undersea </a:t>
            </a:r>
            <a:r>
              <a:rPr lang="en-US" sz="1200" dirty="0"/>
              <a:t>and Hyperbaric Medical Society</a:t>
            </a:r>
            <a:br>
              <a:rPr lang="en-US" sz="1200" dirty="0"/>
            </a:br>
            <a:r>
              <a:rPr lang="en-US" sz="1200" dirty="0"/>
              <a:t>21 West Colony Place, Suite 280</a:t>
            </a:r>
            <a:br>
              <a:rPr lang="en-US" sz="1200" dirty="0"/>
            </a:br>
            <a:r>
              <a:rPr lang="en-US" sz="1200" dirty="0"/>
              <a:t>Durham, NC 27705</a:t>
            </a:r>
            <a:br>
              <a:rPr lang="en-US" sz="1200" dirty="0"/>
            </a:br>
            <a:r>
              <a:rPr lang="en-US" sz="1200" dirty="0"/>
              <a:t>919-490-5140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877-533-8467</a:t>
            </a:r>
            <a:br>
              <a:rPr lang="en-US" sz="1200" dirty="0"/>
            </a:br>
            <a:r>
              <a:rPr lang="en-US" sz="1200" dirty="0"/>
              <a:t>919-490-5149 (fax</a:t>
            </a:r>
            <a:r>
              <a:rPr lang="en-US" sz="12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membership.uhms.org/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/>
              <a:t>WakeMed</a:t>
            </a:r>
            <a:r>
              <a:rPr lang="en-US" sz="1200" dirty="0" smtClean="0"/>
              <a:t> Wound Care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3000 New Bern Ave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Raleigh, NC 27610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919-350-7876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/>
              <a:t>www.wakemed.org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0933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Carolina Resources</a:t>
            </a:r>
            <a:br>
              <a:rPr lang="en-US" dirty="0"/>
            </a:br>
            <a:r>
              <a:rPr lang="en-US" dirty="0" smtClean="0"/>
              <a:t>Eastern </a:t>
            </a:r>
            <a:r>
              <a:rPr lang="en-US" dirty="0"/>
              <a:t>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089" y="1752600"/>
            <a:ext cx="2819400" cy="4978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Vidant</a:t>
            </a:r>
            <a:r>
              <a:rPr lang="en-US" sz="1200" dirty="0"/>
              <a:t> Wound Healing Center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608 South Academy</a:t>
            </a:r>
            <a:br>
              <a:rPr lang="en-US" sz="1200" dirty="0"/>
            </a:br>
            <a:r>
              <a:rPr lang="en-US" sz="1200" dirty="0"/>
              <a:t>Ahoskie , NC 27910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/>
              <a:t>www.vidanthealth.com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/>
              <a:t>BeachCare</a:t>
            </a:r>
            <a:r>
              <a:rPr lang="en-US" sz="1200" dirty="0" smtClean="0"/>
              <a:t> Urgent Care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5059 Highway 70 West </a:t>
            </a:r>
            <a:br>
              <a:rPr lang="en-US" sz="1200" dirty="0"/>
            </a:br>
            <a:r>
              <a:rPr lang="en-US" sz="1200" dirty="0"/>
              <a:t>Morehead </a:t>
            </a:r>
            <a:r>
              <a:rPr lang="en-US" sz="1200" dirty="0" err="1"/>
              <a:t>CIty</a:t>
            </a:r>
            <a:r>
              <a:rPr lang="en-US" sz="1200" dirty="0"/>
              <a:t>, NC </a:t>
            </a:r>
            <a:r>
              <a:rPr lang="en-US" sz="1200" dirty="0" smtClean="0"/>
              <a:t>28557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252.808.3696</a:t>
            </a:r>
            <a:br>
              <a:rPr lang="en-US" sz="1200" dirty="0"/>
            </a:br>
            <a:r>
              <a:rPr lang="en-US" sz="1200" dirty="0" smtClean="0"/>
              <a:t>252.808.2022 (fax)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/>
              <a:t>www.beachcaremedical.com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Hyperbaric Health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6303 Oleander </a:t>
            </a:r>
            <a:r>
              <a:rPr lang="de-DE" sz="1200" dirty="0" err="1"/>
              <a:t>Dr</a:t>
            </a:r>
            <a:r>
              <a:rPr lang="de-DE" sz="1200" dirty="0"/>
              <a:t> </a:t>
            </a:r>
            <a:r>
              <a:rPr lang="de-DE" sz="1200" dirty="0" err="1"/>
              <a:t>Ste</a:t>
            </a:r>
            <a:r>
              <a:rPr lang="de-DE" sz="1200" dirty="0"/>
              <a:t> 102a</a:t>
            </a:r>
            <a:br>
              <a:rPr lang="de-DE" sz="1200" dirty="0"/>
            </a:br>
            <a:r>
              <a:rPr lang="de-DE" sz="1200" dirty="0" err="1"/>
              <a:t>Wilmington</a:t>
            </a:r>
            <a:r>
              <a:rPr lang="de-DE" sz="1200" dirty="0"/>
              <a:t>, NC 28403-3577 </a:t>
            </a:r>
            <a:endParaRPr lang="de-DE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 smtClean="0"/>
              <a:t>954-980</a:t>
            </a:r>
            <a:r>
              <a:rPr lang="de-DE" sz="1200" dirty="0"/>
              <a:t>-</a:t>
            </a:r>
            <a:r>
              <a:rPr lang="de-DE" sz="1200" dirty="0" smtClean="0"/>
              <a:t>5185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 smtClean="0"/>
              <a:t>910-313</a:t>
            </a:r>
            <a:r>
              <a:rPr lang="de-DE" sz="1200" dirty="0"/>
              <a:t>-</a:t>
            </a:r>
            <a:r>
              <a:rPr lang="de-DE" sz="1200" dirty="0" smtClean="0"/>
              <a:t>1323 (fax)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2067" y="1752600"/>
            <a:ext cx="2819400" cy="375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Wound Healing </a:t>
            </a:r>
            <a:r>
              <a:rPr lang="en-US" sz="1200" dirty="0" smtClean="0"/>
              <a:t>Center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618 South Pierce Street</a:t>
            </a:r>
            <a:br>
              <a:rPr lang="en-US" sz="1200" dirty="0"/>
            </a:br>
            <a:r>
              <a:rPr lang="en-US" sz="1200" dirty="0"/>
              <a:t>Eden, NC </a:t>
            </a:r>
            <a:r>
              <a:rPr lang="en-US" sz="1200" dirty="0" smtClean="0"/>
              <a:t>27288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336-623</a:t>
            </a:r>
            <a:r>
              <a:rPr lang="en-US" sz="1200" dirty="0"/>
              <a:t>-</a:t>
            </a:r>
            <a:r>
              <a:rPr lang="en-US" sz="1200" dirty="0" smtClean="0"/>
              <a:t>9711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>
                <a:solidFill>
                  <a:srgbClr val="564B3C"/>
                </a:solidFill>
              </a:rPr>
              <a:t>www.morehead.org</a:t>
            </a:r>
            <a:endParaRPr lang="en-US" sz="1200" dirty="0" smtClean="0">
              <a:solidFill>
                <a:srgbClr val="564B3C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 smtClean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/>
              <a:t>Comprehensive Wound Care, Inc.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/>
              <a:t>204 Airport Road</a:t>
            </a:r>
            <a:br>
              <a:rPr lang="en-US" sz="1200" dirty="0" smtClean="0"/>
            </a:br>
            <a:r>
              <a:rPr lang="en-US" sz="1200" dirty="0" smtClean="0"/>
              <a:t>Kinston, NC 28501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/>
              <a:t>252-527-9928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564B3C"/>
                </a:solidFill>
              </a:rPr>
              <a:t>www.cwckinston.com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/>
              <a:t>Southeastern Wound Healing Center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/>
              <a:t>103 W. 27th St</a:t>
            </a:r>
            <a:br>
              <a:rPr lang="en-US" sz="1200" dirty="0" smtClean="0"/>
            </a:br>
            <a:r>
              <a:rPr lang="en-US" sz="1200" dirty="0" smtClean="0"/>
              <a:t>Lumberton, NC 28358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/>
              <a:t>910-738-3836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err="1" smtClean="0">
                <a:solidFill>
                  <a:srgbClr val="564B3C"/>
                </a:solidFill>
              </a:rPr>
              <a:t>www.srmc.org</a:t>
            </a:r>
            <a:endParaRPr lang="en-US" sz="1200" dirty="0" smtClean="0">
              <a:solidFill>
                <a:srgbClr val="564B3C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75187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Tips for Foot Ulcer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b="1" dirty="0"/>
              <a:t>INSPECTION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Look at your feet from all sides, everyday, including the space between your toes</a:t>
            </a:r>
          </a:p>
          <a:p>
            <a:pPr marL="114300" indent="0">
              <a:buNone/>
            </a:pPr>
            <a:r>
              <a:rPr lang="en-US" dirty="0"/>
              <a:t>Look for dry patches and cracks in the skin and moisturize daily</a:t>
            </a:r>
          </a:p>
          <a:p>
            <a:pPr marL="114300" indent="0">
              <a:buNone/>
            </a:pPr>
            <a:r>
              <a:rPr lang="en-US" dirty="0"/>
              <a:t>Call your doctor if you see white, moist, wrinkly skin – especially between your toes</a:t>
            </a:r>
          </a:p>
          <a:p>
            <a:pPr marL="114300" indent="0">
              <a:buNone/>
            </a:pPr>
            <a:r>
              <a:rPr lang="en-US" dirty="0"/>
              <a:t>Check for cuts, blisters, corns, calluses, swelling, ingrown toenails, or places that are red or pale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b="1" dirty="0"/>
              <a:t>BATHING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Wash your feet daily in warm water. Test the temperature with your wrist or elbow to avoid burning your feet</a:t>
            </a:r>
          </a:p>
          <a:p>
            <a:pPr marL="114300" indent="0">
              <a:buNone/>
            </a:pPr>
            <a:r>
              <a:rPr lang="en-US" dirty="0"/>
              <a:t>Do not soak your feet. Soaking can dry out your skin</a:t>
            </a:r>
          </a:p>
          <a:p>
            <a:pPr marL="114300" indent="0">
              <a:buNone/>
            </a:pPr>
            <a:r>
              <a:rPr lang="en-US" dirty="0"/>
              <a:t>Dry your feet with a soft towel, making sure to dry between each toe</a:t>
            </a:r>
          </a:p>
          <a:p>
            <a:pPr marL="114300" indent="0">
              <a:buNone/>
            </a:pPr>
            <a:r>
              <a:rPr lang="en-US" dirty="0"/>
              <a:t>Apply a good moisturizing lotion to your feet after every wash</a:t>
            </a:r>
          </a:p>
          <a:p>
            <a:pPr marL="114300" indent="0">
              <a:buNone/>
            </a:pPr>
            <a:r>
              <a:rPr lang="en-US" dirty="0"/>
              <a:t>Spaces between the toes should be kept very clean and dry.</a:t>
            </a:r>
          </a:p>
          <a:p>
            <a:pPr marL="11430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114300" indent="0">
              <a:buNone/>
            </a:pPr>
            <a:r>
              <a:rPr lang="en-US" b="1" dirty="0"/>
              <a:t>CORNS AND CALLUSES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Use a pumice stone on dry skin to gently file down mildly callused areas</a:t>
            </a:r>
          </a:p>
          <a:p>
            <a:pPr marL="114300" indent="0">
              <a:buNone/>
            </a:pPr>
            <a:r>
              <a:rPr lang="en-US" dirty="0"/>
              <a:t>Wear good-fitting shoes with clean socks</a:t>
            </a:r>
          </a:p>
          <a:p>
            <a:pPr marL="114300" indent="0">
              <a:buNone/>
            </a:pPr>
            <a:r>
              <a:rPr lang="en-US" dirty="0"/>
              <a:t>Avoid do-it-yourself chemical corn or callus removers</a:t>
            </a:r>
          </a:p>
          <a:p>
            <a:pPr marL="114300" indent="0">
              <a:buNone/>
            </a:pPr>
            <a:r>
              <a:rPr lang="en-US" dirty="0"/>
              <a:t>Do not use corn pads</a:t>
            </a:r>
          </a:p>
          <a:p>
            <a:pPr marL="114300" indent="0">
              <a:buNone/>
            </a:pPr>
            <a:r>
              <a:rPr lang="en-US" dirty="0"/>
              <a:t>Never use a razor blade or other sharp objects to remove a callus</a:t>
            </a:r>
          </a:p>
          <a:p>
            <a:pPr marL="11430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39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Tips for Foot Ulcer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b="1" dirty="0"/>
              <a:t>TOENAILS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Cut toenails after bathing, when they are soft and easy to trim</a:t>
            </a:r>
          </a:p>
          <a:p>
            <a:pPr marL="114300" indent="0">
              <a:buNone/>
            </a:pPr>
            <a:r>
              <a:rPr lang="en-US" dirty="0"/>
              <a:t>Never cut the nail too short</a:t>
            </a:r>
          </a:p>
          <a:p>
            <a:pPr marL="114300" indent="0">
              <a:buNone/>
            </a:pPr>
            <a:r>
              <a:rPr lang="en-US" dirty="0"/>
              <a:t>Do not use sharp objects to poke or dig under the toenail or around the cuticle.</a:t>
            </a:r>
          </a:p>
          <a:p>
            <a:pPr marL="114300" indent="0">
              <a:buNone/>
            </a:pPr>
            <a:r>
              <a:rPr lang="en-US" dirty="0"/>
              <a:t>Call your doctor about any ingrown or split toenails</a:t>
            </a:r>
          </a:p>
          <a:p>
            <a:pPr marL="11430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114300" indent="0">
              <a:buNone/>
            </a:pPr>
            <a:r>
              <a:rPr lang="en-US" b="1" dirty="0"/>
              <a:t>SHOES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Wear shoes and socks at all times to protect and support your feet, even in the house</a:t>
            </a:r>
          </a:p>
          <a:p>
            <a:pPr marL="114300" indent="0">
              <a:buNone/>
            </a:pPr>
            <a:r>
              <a:rPr lang="en-US" dirty="0"/>
              <a:t>Wear shoes with thick rubber soles</a:t>
            </a:r>
          </a:p>
          <a:p>
            <a:pPr marL="114300" indent="0">
              <a:buNone/>
            </a:pPr>
            <a:r>
              <a:rPr lang="en-US" dirty="0"/>
              <a:t>Avoid pointy shoes</a:t>
            </a:r>
          </a:p>
          <a:p>
            <a:pPr marL="114300" indent="0">
              <a:buNone/>
            </a:pPr>
            <a:r>
              <a:rPr lang="en-US" dirty="0"/>
              <a:t>Avoid slip-on shoes</a:t>
            </a:r>
          </a:p>
          <a:p>
            <a:pPr marL="114300" indent="0">
              <a:buNone/>
            </a:pPr>
            <a:r>
              <a:rPr lang="en-US" dirty="0"/>
              <a:t>Each time you put on your shoes, shake them out and then carefully feel inside for stones or other objects</a:t>
            </a:r>
          </a:p>
          <a:p>
            <a:pPr marL="114300" indent="0">
              <a:buNone/>
            </a:pPr>
            <a:r>
              <a:rPr lang="en-US" dirty="0"/>
              <a:t>Shop for shoes in the late afternoon, when your feet are at their largest</a:t>
            </a:r>
          </a:p>
          <a:p>
            <a:pPr marL="114300" indent="0">
              <a:buNone/>
            </a:pPr>
            <a:r>
              <a:rPr lang="en-US" dirty="0"/>
              <a:t>Wear new shoes for only short periods each day at first 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b="1" dirty="0"/>
              <a:t>CIRCULATION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If you smoke, </a:t>
            </a:r>
            <a:r>
              <a:rPr lang="en-US" dirty="0" smtClean="0"/>
              <a:t>stop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Exercise regularly, 30 minutes at least three times per week</a:t>
            </a:r>
          </a:p>
          <a:p>
            <a:pPr marL="114300" indent="0">
              <a:buNone/>
            </a:pPr>
            <a:r>
              <a:rPr lang="en-US" dirty="0"/>
              <a:t>Avoid using heating pads or hot water bottles - use wool socks to keep your feet warm </a:t>
            </a:r>
            <a:r>
              <a:rPr lang="en-US" dirty="0" smtClean="0"/>
              <a:t>instead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24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128" y="1696156"/>
            <a:ext cx="8229600" cy="4992688"/>
          </a:xfrm>
        </p:spPr>
        <p:txBody>
          <a:bodyPr>
            <a:noAutofit/>
          </a:bodyPr>
          <a:lstStyle/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i="1" dirty="0">
                <a:latin typeface="Century Gothic"/>
                <a:cs typeface="Century Gothic"/>
              </a:rPr>
              <a:t>Wound care essentials : Practice principles</a:t>
            </a:r>
            <a:r>
              <a:rPr lang="en-US" sz="1200" dirty="0">
                <a:latin typeface="Century Gothic"/>
                <a:cs typeface="Century Gothic"/>
              </a:rPr>
              <a:t> (2008). In </a:t>
            </a:r>
            <a:r>
              <a:rPr lang="en-US" sz="1200" dirty="0" err="1">
                <a:latin typeface="Century Gothic"/>
                <a:cs typeface="Century Gothic"/>
              </a:rPr>
              <a:t>Ayello</a:t>
            </a:r>
            <a:r>
              <a:rPr lang="en-US" sz="1200" dirty="0">
                <a:latin typeface="Century Gothic"/>
                <a:cs typeface="Century Gothic"/>
              </a:rPr>
              <a:t> E. A., </a:t>
            </a:r>
            <a:r>
              <a:rPr lang="en-US" sz="1200" dirty="0" err="1">
                <a:latin typeface="Century Gothic"/>
                <a:cs typeface="Century Gothic"/>
              </a:rPr>
              <a:t>Baranoski</a:t>
            </a:r>
            <a:r>
              <a:rPr lang="en-US" sz="1200" dirty="0">
                <a:latin typeface="Century Gothic"/>
                <a:cs typeface="Century Gothic"/>
              </a:rPr>
              <a:t> S. (Eds.), . </a:t>
            </a:r>
            <a:r>
              <a:rPr lang="en-US" sz="1200" dirty="0" smtClean="0">
                <a:latin typeface="Century Gothic"/>
                <a:cs typeface="Century Gothic"/>
              </a:rPr>
              <a:t>Philadelphia</a:t>
            </a:r>
            <a:r>
              <a:rPr lang="en-US" sz="1200" dirty="0">
                <a:latin typeface="Century Gothic"/>
                <a:cs typeface="Century Gothic"/>
              </a:rPr>
              <a:t>: </a:t>
            </a:r>
            <a:r>
              <a:rPr lang="en-US" sz="1200" dirty="0" err="1">
                <a:latin typeface="Century Gothic"/>
                <a:cs typeface="Century Gothic"/>
              </a:rPr>
              <a:t>Wolters</a:t>
            </a:r>
            <a:r>
              <a:rPr lang="en-US" sz="1200" dirty="0">
                <a:latin typeface="Century Gothic"/>
                <a:cs typeface="Century Gothic"/>
              </a:rPr>
              <a:t> Kluwer Health/Lippincott Williams &amp; Wilkins. 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/>
              <a:t>Abidia</a:t>
            </a:r>
            <a:r>
              <a:rPr lang="en-US" sz="1200" dirty="0"/>
              <a:t>, A. A. (2003). The role of hyperbaric oxygen therapy in </a:t>
            </a:r>
            <a:r>
              <a:rPr lang="en-US" sz="1200" dirty="0" err="1"/>
              <a:t>ischaemic</a:t>
            </a:r>
            <a:r>
              <a:rPr lang="en-US" sz="1200" dirty="0"/>
              <a:t> diabetic lower extremity ulcers: A double-blind </a:t>
            </a:r>
            <a:r>
              <a:rPr lang="en-US" sz="1200" dirty="0" err="1"/>
              <a:t>randomised</a:t>
            </a:r>
            <a:r>
              <a:rPr lang="en-US" sz="1200" dirty="0"/>
              <a:t>-controlled trial.</a:t>
            </a:r>
            <a:r>
              <a:rPr lang="en-US" sz="1200" i="1" dirty="0"/>
              <a:t> European Journal of Vascular and Endovascular Surgery, 25</a:t>
            </a:r>
            <a:r>
              <a:rPr lang="en-US" sz="1200" dirty="0"/>
              <a:t>(6), 513-518. </a:t>
            </a:r>
            <a:endParaRPr lang="en-US" sz="1200" dirty="0">
              <a:latin typeface="Century Gothic"/>
              <a:cs typeface="Century Gothic"/>
            </a:endParaRPr>
          </a:p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latin typeface="Century Gothic"/>
                <a:cs typeface="Century Gothic"/>
              </a:rPr>
              <a:t>Armstrong, D. D. G. (2011). An overview of foot infections in diabetes.</a:t>
            </a:r>
            <a:r>
              <a:rPr lang="en-US" sz="1200" i="1" dirty="0">
                <a:latin typeface="Century Gothic"/>
                <a:cs typeface="Century Gothic"/>
              </a:rPr>
              <a:t> Diabetes Technology &amp; Therapeutics, 13</a:t>
            </a:r>
            <a:r>
              <a:rPr lang="en-US" sz="1200" dirty="0">
                <a:latin typeface="Century Gothic"/>
                <a:cs typeface="Century Gothic"/>
              </a:rPr>
              <a:t>(9), 951-957. 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/>
              <a:t>Bilbault</a:t>
            </a:r>
            <a:r>
              <a:rPr lang="en-US" sz="1200" dirty="0"/>
              <a:t>, P. (2003). Hyperbaric oxygenation accelerates the healing rate of </a:t>
            </a:r>
            <a:r>
              <a:rPr lang="en-US" sz="1200" dirty="0" err="1"/>
              <a:t>nonischemic</a:t>
            </a:r>
            <a:r>
              <a:rPr lang="en-US" sz="1200" dirty="0"/>
              <a:t> chronic diabetic foot ulcers: A prospective randomized study.</a:t>
            </a:r>
            <a:r>
              <a:rPr lang="en-US" sz="1200" i="1" dirty="0"/>
              <a:t> Diabetes Care, 26</a:t>
            </a:r>
            <a:r>
              <a:rPr lang="en-US" sz="1200" dirty="0"/>
              <a:t>(8), 2378.</a:t>
            </a:r>
            <a:endParaRPr lang="en-US" sz="1200" dirty="0">
              <a:latin typeface="Century Gothic"/>
              <a:cs typeface="Century Gothic"/>
            </a:endParaRPr>
          </a:p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latin typeface="Century Gothic"/>
                <a:cs typeface="Century Gothic"/>
              </a:rPr>
              <a:t>Bishop, A. A. J. (2012). Diabetic foot ulcers treated with hyperbaric oxygen therapy: A review of the literature.</a:t>
            </a:r>
            <a:r>
              <a:rPr lang="en-US" sz="1200" i="1" dirty="0">
                <a:latin typeface="Century Gothic"/>
                <a:cs typeface="Century Gothic"/>
              </a:rPr>
              <a:t> International Wound Journal</a:t>
            </a:r>
            <a:r>
              <a:rPr lang="en-US" sz="1200" i="1" dirty="0" smtClean="0">
                <a:latin typeface="Century Gothic"/>
                <a:cs typeface="Century Gothic"/>
              </a:rPr>
              <a:t>, 9(3), 1-10</a:t>
            </a:r>
            <a:r>
              <a:rPr lang="en-US" sz="1200" dirty="0" smtClean="0">
                <a:latin typeface="Century Gothic"/>
                <a:cs typeface="Century Gothic"/>
              </a:rPr>
              <a:t>. </a:t>
            </a:r>
            <a:endParaRPr lang="en-US" sz="1200" dirty="0">
              <a:latin typeface="Century Gothic"/>
              <a:cs typeface="Century Gothic"/>
            </a:endParaRPr>
          </a:p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latin typeface="Century Gothic"/>
                <a:cs typeface="Century Gothic"/>
              </a:rPr>
              <a:t>Chuck, A. A. W. (2008). Cost-effectiveness and budget impact of adjunctive hyperbaric oxygen therapy for diabetic foot ulcers.</a:t>
            </a:r>
            <a:r>
              <a:rPr lang="en-US" sz="1200" i="1" dirty="0">
                <a:latin typeface="Century Gothic"/>
                <a:cs typeface="Century Gothic"/>
              </a:rPr>
              <a:t> International Journal of Technology Assessment in  Health Care, 24</a:t>
            </a:r>
            <a:r>
              <a:rPr lang="en-US" sz="1200" dirty="0">
                <a:latin typeface="Century Gothic"/>
                <a:cs typeface="Century Gothic"/>
              </a:rPr>
              <a:t>(02), 178. </a:t>
            </a:r>
          </a:p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latin typeface="Century Gothic"/>
                <a:cs typeface="Century Gothic"/>
              </a:rPr>
              <a:t>Driver, V. R., </a:t>
            </a:r>
            <a:r>
              <a:rPr lang="en-US" sz="1200" dirty="0" err="1">
                <a:latin typeface="Century Gothic"/>
                <a:cs typeface="Century Gothic"/>
              </a:rPr>
              <a:t>Fabbi</a:t>
            </a:r>
            <a:r>
              <a:rPr lang="en-US" sz="1200" dirty="0">
                <a:latin typeface="Century Gothic"/>
                <a:cs typeface="Century Gothic"/>
              </a:rPr>
              <a:t>, M., </a:t>
            </a:r>
            <a:r>
              <a:rPr lang="en-US" sz="1200" dirty="0" err="1">
                <a:latin typeface="Century Gothic"/>
                <a:cs typeface="Century Gothic"/>
              </a:rPr>
              <a:t>Lavery</a:t>
            </a:r>
            <a:r>
              <a:rPr lang="en-US" sz="1200" dirty="0">
                <a:latin typeface="Century Gothic"/>
                <a:cs typeface="Century Gothic"/>
              </a:rPr>
              <a:t>, L. A., &amp; Gibbons, G. (2010). The costs of diabetic foot: The economic case for the limb salvage team.</a:t>
            </a:r>
            <a:r>
              <a:rPr lang="en-US" sz="1200" i="1" dirty="0">
                <a:latin typeface="Century Gothic"/>
                <a:cs typeface="Century Gothic"/>
              </a:rPr>
              <a:t> Journal of the American </a:t>
            </a:r>
            <a:r>
              <a:rPr lang="en-US" sz="1200" dirty="0">
                <a:latin typeface="Century Gothic"/>
                <a:cs typeface="Century Gothic"/>
              </a:rPr>
              <a:t>Podiatric</a:t>
            </a:r>
            <a:r>
              <a:rPr lang="en-US" sz="1200" i="1" dirty="0">
                <a:latin typeface="Century Gothic"/>
                <a:cs typeface="Century Gothic"/>
              </a:rPr>
              <a:t> Medical Association, 100</a:t>
            </a:r>
            <a:r>
              <a:rPr lang="en-US" sz="1200" dirty="0">
                <a:latin typeface="Century Gothic"/>
                <a:cs typeface="Century Gothic"/>
              </a:rPr>
              <a:t>(5), 335-341. </a:t>
            </a:r>
          </a:p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/>
              <a:t>Evans, A. W. (2010). Hyperbaric oxygen therapy and diabetic foot ulcers.</a:t>
            </a:r>
            <a:r>
              <a:rPr lang="en-US" sz="1200" i="1" dirty="0"/>
              <a:t> Canadian Family Physician, 56</a:t>
            </a:r>
            <a:r>
              <a:rPr lang="en-US" sz="1200" dirty="0"/>
              <a:t>(5), 444. </a:t>
            </a:r>
            <a:endParaRPr lang="en-US" sz="1200" dirty="0" smtClean="0"/>
          </a:p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smtClean="0">
                <a:latin typeface="Century Gothic"/>
                <a:cs typeface="Century Gothic"/>
              </a:rPr>
              <a:t>Fife</a:t>
            </a:r>
            <a:r>
              <a:rPr lang="en-US" sz="1200" dirty="0">
                <a:latin typeface="Century Gothic"/>
                <a:cs typeface="Century Gothic"/>
              </a:rPr>
              <a:t>, C. C. E. (2011). Discussion: Hyperbaric oxygen: Its mechanisms and efficacy.</a:t>
            </a:r>
            <a:r>
              <a:rPr lang="en-US" sz="1200" i="1" dirty="0">
                <a:latin typeface="Century Gothic"/>
                <a:cs typeface="Century Gothic"/>
              </a:rPr>
              <a:t> Plastic and Reconstructive Surgery (1963), 127</a:t>
            </a:r>
            <a:r>
              <a:rPr lang="en-US" sz="1200" dirty="0">
                <a:latin typeface="Century Gothic"/>
                <a:cs typeface="Century Gothic"/>
              </a:rPr>
              <a:t>, 142S-143S. </a:t>
            </a:r>
          </a:p>
        </p:txBody>
      </p:sp>
    </p:spTree>
    <p:extLst>
      <p:ext uri="{BB962C8B-B14F-4D97-AF65-F5344CB8AC3E}">
        <p14:creationId xmlns:p14="http://schemas.microsoft.com/office/powerpoint/2010/main" val="1902252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9222" y="493537"/>
            <a:ext cx="8229600" cy="5898794"/>
          </a:xfrm>
        </p:spPr>
        <p:txBody>
          <a:bodyPr>
            <a:noAutofit/>
          </a:bodyPr>
          <a:lstStyle/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>
                <a:cs typeface="Century Gothic"/>
              </a:rPr>
              <a:t>Guo</a:t>
            </a:r>
            <a:r>
              <a:rPr lang="en-US" sz="1200" dirty="0">
                <a:cs typeface="Century Gothic"/>
              </a:rPr>
              <a:t>, S. (2003). Cost-effectiveness of adjunctive hyperbaric oxygen in the treatment of diabetic ulcers.</a:t>
            </a:r>
            <a:r>
              <a:rPr lang="en-US" sz="1200" i="1" dirty="0">
                <a:cs typeface="Century Gothic"/>
              </a:rPr>
              <a:t> International Journal of Technology Assessment in Health Care, 19</a:t>
            </a:r>
            <a:r>
              <a:rPr lang="en-US" sz="1200" dirty="0">
                <a:cs typeface="Century Gothic"/>
              </a:rPr>
              <a:t>(4), 731. </a:t>
            </a:r>
          </a:p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smtClean="0">
                <a:cs typeface="Century Gothic"/>
              </a:rPr>
              <a:t>Hess, C.T. (2005). </a:t>
            </a:r>
            <a:r>
              <a:rPr lang="en-US" sz="1200" i="1" dirty="0" smtClean="0">
                <a:cs typeface="Century Gothic"/>
              </a:rPr>
              <a:t>Wound Care: Clinical Guide</a:t>
            </a:r>
            <a:r>
              <a:rPr lang="en-US" sz="1200" dirty="0" smtClean="0">
                <a:cs typeface="Century Gothic"/>
              </a:rPr>
              <a:t> (5</a:t>
            </a:r>
            <a:r>
              <a:rPr lang="en-US" sz="1200" baseline="30000" dirty="0" smtClean="0">
                <a:cs typeface="Century Gothic"/>
              </a:rPr>
              <a:t>th</a:t>
            </a:r>
            <a:r>
              <a:rPr lang="en-US" sz="1200" dirty="0" smtClean="0">
                <a:cs typeface="Century Gothic"/>
              </a:rPr>
              <a:t> </a:t>
            </a:r>
            <a:r>
              <a:rPr lang="en-US" sz="1200" dirty="0" err="1" smtClean="0">
                <a:cs typeface="Century Gothic"/>
              </a:rPr>
              <a:t>ed</a:t>
            </a:r>
            <a:r>
              <a:rPr lang="en-US" sz="1200" dirty="0" smtClean="0">
                <a:cs typeface="Century Gothic"/>
              </a:rPr>
              <a:t>). Philadelphia, PA: </a:t>
            </a:r>
            <a:r>
              <a:rPr lang="en-US" sz="1200" dirty="0" err="1" smtClean="0">
                <a:cs typeface="Century Gothic"/>
              </a:rPr>
              <a:t>Lippencott</a:t>
            </a:r>
            <a:r>
              <a:rPr lang="en-US" sz="1200" dirty="0" smtClean="0">
                <a:cs typeface="Century Gothic"/>
              </a:rPr>
              <a:t> Williams &amp; Wilkins. </a:t>
            </a:r>
            <a:endParaRPr lang="en-US" sz="1200" dirty="0" smtClean="0">
              <a:cs typeface="Century Gothic"/>
            </a:endParaRPr>
          </a:p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smtClean="0">
                <a:cs typeface="Century Gothic"/>
              </a:rPr>
              <a:t>Hunter</a:t>
            </a:r>
            <a:r>
              <a:rPr lang="en-US" sz="1200" dirty="0">
                <a:cs typeface="Century Gothic"/>
              </a:rPr>
              <a:t>, S. S. (2010). Hyperbaric oxygen therapy for chronic wounds.</a:t>
            </a:r>
            <a:r>
              <a:rPr lang="en-US" sz="1200" i="1" dirty="0">
                <a:cs typeface="Century Gothic"/>
              </a:rPr>
              <a:t> Advances in Skin &amp; Wound Care, 23</a:t>
            </a:r>
            <a:r>
              <a:rPr lang="en-US" sz="1200" dirty="0">
                <a:cs typeface="Century Gothic"/>
              </a:rPr>
              <a:t>(3), 116-119. </a:t>
            </a:r>
          </a:p>
          <a:p>
            <a:pPr marL="301752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>
                <a:cs typeface="Century Gothic"/>
              </a:rPr>
              <a:t>Jeffcoate</a:t>
            </a:r>
            <a:r>
              <a:rPr lang="en-US" sz="1200" dirty="0">
                <a:cs typeface="Century Gothic"/>
              </a:rPr>
              <a:t>, W. W. J. (2003). Diabetic foot ulcers.</a:t>
            </a:r>
            <a:r>
              <a:rPr lang="en-US" sz="1200" i="1" dirty="0">
                <a:cs typeface="Century Gothic"/>
              </a:rPr>
              <a:t> The Lancet (British Edition), 361</a:t>
            </a:r>
            <a:r>
              <a:rPr lang="en-US" sz="1200" dirty="0">
                <a:cs typeface="Century Gothic"/>
              </a:rPr>
              <a:t>(9368), 1545-1551. </a:t>
            </a:r>
            <a:endParaRPr lang="en-US" sz="1200" b="1" dirty="0">
              <a:cs typeface="Century Gothic"/>
            </a:endParaRP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 smtClean="0">
                <a:latin typeface="Century Gothic"/>
                <a:cs typeface="Century Gothic"/>
              </a:rPr>
              <a:t>Kalani</a:t>
            </a:r>
            <a:r>
              <a:rPr lang="en-US" sz="1200" dirty="0">
                <a:latin typeface="Century Gothic"/>
                <a:cs typeface="Century Gothic"/>
              </a:rPr>
              <a:t>, M., </a:t>
            </a:r>
            <a:r>
              <a:rPr lang="en-US" sz="1200" dirty="0" err="1">
                <a:latin typeface="Century Gothic"/>
                <a:cs typeface="Century Gothic"/>
              </a:rPr>
              <a:t>Jorneskog</a:t>
            </a:r>
            <a:r>
              <a:rPr lang="en-US" sz="1200" dirty="0">
                <a:latin typeface="Century Gothic"/>
                <a:cs typeface="Century Gothic"/>
              </a:rPr>
              <a:t>, G., </a:t>
            </a:r>
            <a:r>
              <a:rPr lang="en-US" sz="1200" dirty="0" err="1">
                <a:latin typeface="Century Gothic"/>
                <a:cs typeface="Century Gothic"/>
              </a:rPr>
              <a:t>Naderi</a:t>
            </a:r>
            <a:r>
              <a:rPr lang="en-US" sz="1200" dirty="0">
                <a:latin typeface="Century Gothic"/>
                <a:cs typeface="Century Gothic"/>
              </a:rPr>
              <a:t>, N., Lind, F., &amp; </a:t>
            </a:r>
            <a:r>
              <a:rPr lang="en-US" sz="1200" dirty="0" err="1">
                <a:latin typeface="Century Gothic"/>
                <a:cs typeface="Century Gothic"/>
              </a:rPr>
              <a:t>Brismar</a:t>
            </a:r>
            <a:r>
              <a:rPr lang="en-US" sz="1200" dirty="0">
                <a:latin typeface="Century Gothic"/>
                <a:cs typeface="Century Gothic"/>
              </a:rPr>
              <a:t>, K. (2002). Hyperbaric oxygen (HBO) therapy in treatment of diabetic foot ulcers. long-term follow-up. </a:t>
            </a:r>
            <a:r>
              <a:rPr lang="en-US" sz="1200" i="1" dirty="0">
                <a:latin typeface="Century Gothic"/>
                <a:cs typeface="Century Gothic"/>
              </a:rPr>
              <a:t>Journal of Diabetes and its Complications</a:t>
            </a:r>
            <a:r>
              <a:rPr lang="en-US" sz="1200" dirty="0">
                <a:latin typeface="Century Gothic"/>
                <a:cs typeface="Century Gothic"/>
              </a:rPr>
              <a:t>, 16(2), 153-158. 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 smtClean="0">
                <a:latin typeface="Century Gothic"/>
                <a:cs typeface="Century Gothic"/>
              </a:rPr>
              <a:t>Lipsky</a:t>
            </a:r>
            <a:r>
              <a:rPr lang="en-US" sz="1200" dirty="0">
                <a:latin typeface="Century Gothic"/>
                <a:cs typeface="Century Gothic"/>
              </a:rPr>
              <a:t>, B. B. A. (2011). Response to comment on: </a:t>
            </a:r>
            <a:r>
              <a:rPr lang="en-US" sz="1200" dirty="0" err="1">
                <a:latin typeface="Century Gothic"/>
                <a:cs typeface="Century Gothic"/>
              </a:rPr>
              <a:t>Lipsky</a:t>
            </a:r>
            <a:r>
              <a:rPr lang="en-US" sz="1200" dirty="0">
                <a:latin typeface="Century Gothic"/>
                <a:cs typeface="Century Gothic"/>
              </a:rPr>
              <a:t> and </a:t>
            </a:r>
            <a:r>
              <a:rPr lang="en-US" sz="1200" dirty="0" err="1">
                <a:latin typeface="Century Gothic"/>
                <a:cs typeface="Century Gothic"/>
              </a:rPr>
              <a:t>berendt</a:t>
            </a:r>
            <a:r>
              <a:rPr lang="en-US" sz="1200" dirty="0">
                <a:latin typeface="Century Gothic"/>
                <a:cs typeface="Century Gothic"/>
              </a:rPr>
              <a:t>. hyperbaric oxygen therapy for diabetic foot wounds: Has hope hurdled hype? diabetes care 2010;33:1143-1145. </a:t>
            </a:r>
            <a:r>
              <a:rPr lang="en-US" sz="1200" i="1" dirty="0">
                <a:latin typeface="Century Gothic"/>
                <a:cs typeface="Century Gothic"/>
              </a:rPr>
              <a:t>Diabetes Care</a:t>
            </a:r>
            <a:r>
              <a:rPr lang="en-US" sz="1200" dirty="0">
                <a:latin typeface="Century Gothic"/>
                <a:cs typeface="Century Gothic"/>
              </a:rPr>
              <a:t>, 34(6), e111-e111. </a:t>
            </a: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>
                <a:latin typeface="Century Gothic"/>
                <a:cs typeface="Century Gothic"/>
              </a:rPr>
              <a:t>Lipsky</a:t>
            </a:r>
            <a:r>
              <a:rPr lang="en-US" sz="1200" dirty="0">
                <a:latin typeface="Century Gothic"/>
                <a:cs typeface="Century Gothic"/>
              </a:rPr>
              <a:t>, B. B. A. (2010). Hyperbaric oxygen therapy for diabetic foot wounds: Has hope hurdled hype? </a:t>
            </a:r>
            <a:r>
              <a:rPr lang="en-US" sz="1200" i="1" dirty="0">
                <a:latin typeface="Century Gothic"/>
                <a:cs typeface="Century Gothic"/>
              </a:rPr>
              <a:t>Diabetes Care</a:t>
            </a:r>
            <a:r>
              <a:rPr lang="en-US" sz="1200" dirty="0">
                <a:latin typeface="Century Gothic"/>
                <a:cs typeface="Century Gothic"/>
              </a:rPr>
              <a:t>, 33(5), 1143-1145. </a:t>
            </a: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>
                <a:latin typeface="Century Gothic"/>
                <a:cs typeface="Century Gothic"/>
              </a:rPr>
              <a:t>Londahl</a:t>
            </a:r>
            <a:r>
              <a:rPr lang="en-US" sz="1200" dirty="0">
                <a:latin typeface="Century Gothic"/>
                <a:cs typeface="Century Gothic"/>
              </a:rPr>
              <a:t>, M. M. (2010). Hyperbaric oxygen therapy facilitates healing of chronic foot ulcers in patients with diabetes. </a:t>
            </a:r>
            <a:r>
              <a:rPr lang="en-US" sz="1200" i="1" dirty="0">
                <a:latin typeface="Century Gothic"/>
                <a:cs typeface="Century Gothic"/>
              </a:rPr>
              <a:t>Diabetes Care</a:t>
            </a:r>
            <a:r>
              <a:rPr lang="en-US" sz="1200" dirty="0">
                <a:latin typeface="Century Gothic"/>
                <a:cs typeface="Century Gothic"/>
              </a:rPr>
              <a:t>, 33(5), 998-1003. </a:t>
            </a: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>
                <a:latin typeface="Century Gothic"/>
                <a:cs typeface="Century Gothic"/>
              </a:rPr>
              <a:t>Löndahl</a:t>
            </a:r>
            <a:r>
              <a:rPr lang="en-US" sz="1200" dirty="0">
                <a:latin typeface="Century Gothic"/>
                <a:cs typeface="Century Gothic"/>
              </a:rPr>
              <a:t>, M. M. (2011). Hyperbaric oxygen therapy improves health-related quality of life in patients with diabetes and chronic foot ulcer hyperbaric oxygen therapy improves quality of life. Diabetic Medicine, 28(2), 186-190. </a:t>
            </a: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 smtClean="0">
                <a:latin typeface="Century Gothic"/>
                <a:cs typeface="Century Gothic"/>
              </a:rPr>
              <a:t>Londahl</a:t>
            </a:r>
            <a:r>
              <a:rPr lang="en-US" sz="1200" dirty="0">
                <a:latin typeface="Century Gothic"/>
                <a:cs typeface="Century Gothic"/>
              </a:rPr>
              <a:t>, M., </a:t>
            </a:r>
            <a:r>
              <a:rPr lang="en-US" sz="1200" dirty="0" err="1">
                <a:latin typeface="Century Gothic"/>
                <a:cs typeface="Century Gothic"/>
              </a:rPr>
              <a:t>Landin</a:t>
            </a:r>
            <a:r>
              <a:rPr lang="en-US" sz="1200" dirty="0">
                <a:latin typeface="Century Gothic"/>
                <a:cs typeface="Century Gothic"/>
              </a:rPr>
              <a:t>-Olsson, M., &amp; </a:t>
            </a:r>
            <a:r>
              <a:rPr lang="en-US" sz="1200" dirty="0" err="1">
                <a:latin typeface="Century Gothic"/>
                <a:cs typeface="Century Gothic"/>
              </a:rPr>
              <a:t>Katzman</a:t>
            </a:r>
            <a:r>
              <a:rPr lang="en-US" sz="1200" dirty="0">
                <a:latin typeface="Century Gothic"/>
                <a:cs typeface="Century Gothic"/>
              </a:rPr>
              <a:t>, P. (2011). Hyperbaric oxygen therapy improves health-related quality of life in patients with diabetes and chronic foot ulcer. </a:t>
            </a:r>
            <a:r>
              <a:rPr lang="en-US" sz="1200" i="1" dirty="0">
                <a:latin typeface="Century Gothic"/>
                <a:cs typeface="Century Gothic"/>
              </a:rPr>
              <a:t>Diabetic Medicine : A Journal of the British Diabetic Association</a:t>
            </a:r>
            <a:r>
              <a:rPr lang="en-US" sz="1200" dirty="0">
                <a:latin typeface="Century Gothic"/>
                <a:cs typeface="Century Gothic"/>
              </a:rPr>
              <a:t>, 28(2), 186-190. 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/>
              <a:t>Margolis DJ, Malay DS, </a:t>
            </a:r>
            <a:r>
              <a:rPr lang="en-US" sz="1200" dirty="0" err="1"/>
              <a:t>Hoffstad</a:t>
            </a:r>
            <a:r>
              <a:rPr lang="en-US" sz="1200" dirty="0"/>
              <a:t> OJ, et al. Incidence of Diabetic Foot Ulcer and Lower Extremity Amputation Among Medicare Beneficiaries, 2006 to 2008: Data Points #2. 2011 Feb 17. In: Data Points Publication Series [Internet]. Rockville (MD): Agency for Healthcare Research and Quality (US); </a:t>
            </a:r>
            <a:r>
              <a:rPr lang="en-US" sz="1200" dirty="0" smtClean="0"/>
              <a:t>2011</a:t>
            </a:r>
            <a:endParaRPr lang="en-US" sz="12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040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Basics of Wound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6" y="1752600"/>
            <a:ext cx="4848578" cy="4950178"/>
          </a:xfrm>
        </p:spPr>
        <p:txBody>
          <a:bodyPr>
            <a:normAutofit fontScale="92500" lnSpcReduction="10000"/>
          </a:bodyPr>
          <a:lstStyle/>
          <a:p>
            <a:pPr indent="-34290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Patient assessment</a:t>
            </a:r>
          </a:p>
          <a:p>
            <a:pPr marL="617220" lvl="2" indent="-342900"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PMHx</a:t>
            </a:r>
            <a:r>
              <a:rPr lang="en-US" dirty="0" smtClean="0"/>
              <a:t> may indicate cause and identify complicating factors</a:t>
            </a:r>
            <a:endParaRPr lang="en-US" dirty="0" smtClean="0"/>
          </a:p>
          <a:p>
            <a:pPr indent="-34290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Skin assessment</a:t>
            </a:r>
          </a:p>
          <a:p>
            <a:pPr marL="617220" lvl="2" indent="-34290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History, temperature, appearance, texture</a:t>
            </a:r>
            <a:endParaRPr lang="en-US" dirty="0" smtClean="0"/>
          </a:p>
          <a:p>
            <a:pPr indent="-34290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Wound assessment</a:t>
            </a:r>
          </a:p>
          <a:p>
            <a:pPr marL="617220" lvl="2" indent="-34290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Location, size, color, drainage, odor, </a:t>
            </a:r>
            <a:r>
              <a:rPr lang="en-US" dirty="0" err="1" smtClean="0"/>
              <a:t>periwound</a:t>
            </a:r>
            <a:r>
              <a:rPr lang="en-US" dirty="0" smtClean="0"/>
              <a:t> area, wound margins, pain, dressing management</a:t>
            </a:r>
            <a:endParaRPr lang="en-US" dirty="0" smtClean="0"/>
          </a:p>
          <a:p>
            <a:pPr marL="617220" lvl="2" indent="-34290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Type - arterial, pressure, venous insufficiency, neuropathic</a:t>
            </a:r>
            <a:endParaRPr lang="en-US" dirty="0"/>
          </a:p>
          <a:p>
            <a:pPr indent="-34290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Wound </a:t>
            </a:r>
            <a:r>
              <a:rPr lang="en-US" dirty="0" smtClean="0"/>
              <a:t>bed management</a:t>
            </a:r>
          </a:p>
          <a:p>
            <a:pPr marL="617220" lvl="2" indent="-34290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How to treat the wound?</a:t>
            </a:r>
            <a:endParaRPr lang="en-US" dirty="0" smtClean="0"/>
          </a:p>
          <a:p>
            <a:pPr indent="-34290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Documentation management</a:t>
            </a:r>
          </a:p>
          <a:p>
            <a:pPr marL="617220" lvl="2" indent="-34290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Organization, consistency, CMS compliance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085489" y="2115257"/>
            <a:ext cx="3844021" cy="3881804"/>
            <a:chOff x="5085489" y="2298700"/>
            <a:chExt cx="3844021" cy="38818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3984" y="2298700"/>
              <a:ext cx="1886505" cy="127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4510" y="2298700"/>
              <a:ext cx="1905000" cy="12796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5489" y="4419600"/>
              <a:ext cx="1905000" cy="12824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4510" y="4419600"/>
              <a:ext cx="1905000" cy="128245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11042" y="3683000"/>
              <a:ext cx="124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Arterial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3930" y="5811172"/>
              <a:ext cx="124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Pressure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50100" y="3688834"/>
              <a:ext cx="124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Venous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50100" y="5811172"/>
              <a:ext cx="124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Diabetic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59507" y="6434667"/>
            <a:ext cx="127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Hess, 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376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3330" y="579258"/>
            <a:ext cx="8229600" cy="6518275"/>
          </a:xfrm>
        </p:spPr>
        <p:txBody>
          <a:bodyPr>
            <a:normAutofit/>
          </a:bodyPr>
          <a:lstStyle/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latin typeface="Century Gothic"/>
                <a:cs typeface="Century Gothic"/>
              </a:rPr>
              <a:t>O'Reilly, D. (2011). A prospective, double-blind, randomized, controlled clinical trial comparing standard wound care with adjunctive hyperbaric oxygen therapy (HBOT) to standard wound care only for the treatment of chronic, non-healing ulcers of the lower limb in patients with diabetes mellitus: A study protocol. </a:t>
            </a:r>
            <a:r>
              <a:rPr lang="en-US" sz="1200" i="1" dirty="0">
                <a:latin typeface="Century Gothic"/>
                <a:cs typeface="Century Gothic"/>
              </a:rPr>
              <a:t>Trials</a:t>
            </a:r>
            <a:r>
              <a:rPr lang="en-US" sz="1200" dirty="0">
                <a:latin typeface="Century Gothic"/>
                <a:cs typeface="Century Gothic"/>
              </a:rPr>
              <a:t>, 12(1), 69. </a:t>
            </a: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latin typeface="Century Gothic"/>
                <a:cs typeface="Century Gothic"/>
              </a:rPr>
              <a:t>Peters, E. J. G. E. J. G. (2012). A systematic review of the effectiveness of interventions in the management of infection in the diabetic foot interventions for infection in the diabetic foot. </a:t>
            </a:r>
            <a:r>
              <a:rPr lang="en-US" sz="1200" i="1" dirty="0">
                <a:latin typeface="Century Gothic"/>
                <a:cs typeface="Century Gothic"/>
              </a:rPr>
              <a:t>Diabetes/metabolism Research and Reviews</a:t>
            </a:r>
            <a:r>
              <a:rPr lang="en-US" sz="1200" dirty="0">
                <a:latin typeface="Century Gothic"/>
                <a:cs typeface="Century Gothic"/>
              </a:rPr>
              <a:t>, 28, 142-162. </a:t>
            </a: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>
                <a:latin typeface="Century Gothic"/>
                <a:cs typeface="Century Gothic"/>
              </a:rPr>
              <a:t>Roeckl-Wiedmann</a:t>
            </a:r>
            <a:r>
              <a:rPr lang="en-US" sz="1200" dirty="0">
                <a:latin typeface="Century Gothic"/>
                <a:cs typeface="Century Gothic"/>
              </a:rPr>
              <a:t>, I., Bennett, M., &amp; </a:t>
            </a:r>
            <a:r>
              <a:rPr lang="en-US" sz="1200" dirty="0" err="1">
                <a:latin typeface="Century Gothic"/>
                <a:cs typeface="Century Gothic"/>
              </a:rPr>
              <a:t>Kranke</a:t>
            </a:r>
            <a:r>
              <a:rPr lang="en-US" sz="1200" dirty="0">
                <a:latin typeface="Century Gothic"/>
                <a:cs typeface="Century Gothic"/>
              </a:rPr>
              <a:t>, P. (2005). Systematic review of hyperbaric oxygen in the management of chronic wounds. </a:t>
            </a:r>
            <a:r>
              <a:rPr lang="en-US" sz="1200" i="1" dirty="0">
                <a:latin typeface="Century Gothic"/>
                <a:cs typeface="Century Gothic"/>
              </a:rPr>
              <a:t>The British Journal of Surgery</a:t>
            </a:r>
            <a:r>
              <a:rPr lang="en-US" sz="1200" dirty="0">
                <a:latin typeface="Century Gothic"/>
                <a:cs typeface="Century Gothic"/>
              </a:rPr>
              <a:t>, 92(1), 24-32. 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smtClean="0">
                <a:latin typeface="Century Gothic"/>
                <a:cs typeface="Century Gothic"/>
              </a:rPr>
              <a:t>Sheridan</a:t>
            </a:r>
            <a:r>
              <a:rPr lang="en-US" sz="1200" dirty="0">
                <a:latin typeface="Century Gothic"/>
                <a:cs typeface="Century Gothic"/>
              </a:rPr>
              <a:t>, R. L. (1999). Hyperbaric oxygen treatment: A brief overview of a controversial topic. </a:t>
            </a:r>
            <a:r>
              <a:rPr lang="en-US" sz="1200" i="1" dirty="0">
                <a:latin typeface="Century Gothic"/>
                <a:cs typeface="Century Gothic"/>
              </a:rPr>
              <a:t>Journal of Trauma: Injury, Infection, and Critical Care</a:t>
            </a:r>
            <a:r>
              <a:rPr lang="en-US" sz="1200" dirty="0">
                <a:latin typeface="Century Gothic"/>
                <a:cs typeface="Century Gothic"/>
              </a:rPr>
              <a:t>, 47(2), 426. </a:t>
            </a: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latin typeface="Century Gothic"/>
                <a:cs typeface="Century Gothic"/>
              </a:rPr>
              <a:t>Snyder, R. J., &amp; </a:t>
            </a:r>
            <a:r>
              <a:rPr lang="en-US" sz="1200" dirty="0" err="1">
                <a:latin typeface="Century Gothic"/>
                <a:cs typeface="Century Gothic"/>
              </a:rPr>
              <a:t>Hanft</a:t>
            </a:r>
            <a:r>
              <a:rPr lang="en-US" sz="1200" dirty="0">
                <a:latin typeface="Century Gothic"/>
                <a:cs typeface="Century Gothic"/>
              </a:rPr>
              <a:t>, J. R. (2009). Diabetic foot ulcers--effects on QOL, costs, and mortality and the role of standard wound care and advanced-care therapies. </a:t>
            </a:r>
            <a:r>
              <a:rPr lang="en-US" sz="1200" i="1" dirty="0" err="1">
                <a:latin typeface="Century Gothic"/>
                <a:cs typeface="Century Gothic"/>
              </a:rPr>
              <a:t>Ostomy</a:t>
            </a:r>
            <a:r>
              <a:rPr lang="en-US" sz="1200" i="1" dirty="0">
                <a:latin typeface="Century Gothic"/>
                <a:cs typeface="Century Gothic"/>
              </a:rPr>
              <a:t>/wound Management</a:t>
            </a:r>
            <a:r>
              <a:rPr lang="en-US" sz="1200" dirty="0">
                <a:latin typeface="Century Gothic"/>
                <a:cs typeface="Century Gothic"/>
              </a:rPr>
              <a:t>, 55(11), 28-38. </a:t>
            </a: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>
                <a:latin typeface="Century Gothic"/>
                <a:cs typeface="Century Gothic"/>
              </a:rPr>
              <a:t>Vaneau</a:t>
            </a:r>
            <a:r>
              <a:rPr lang="en-US" sz="1200" dirty="0">
                <a:latin typeface="Century Gothic"/>
                <a:cs typeface="Century Gothic"/>
              </a:rPr>
              <a:t>, M. (2007). Consensus panel recommendations for chronic and acute wound dressings. </a:t>
            </a:r>
            <a:r>
              <a:rPr lang="en-US" sz="1200" i="1" dirty="0">
                <a:latin typeface="Century Gothic"/>
                <a:cs typeface="Century Gothic"/>
              </a:rPr>
              <a:t>Archives of Dermatology </a:t>
            </a:r>
            <a:r>
              <a:rPr lang="en-US" sz="1200" dirty="0">
                <a:latin typeface="Century Gothic"/>
                <a:cs typeface="Century Gothic"/>
              </a:rPr>
              <a:t>(1960), 143(10), 1291-4. </a:t>
            </a: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>
                <a:latin typeface="Century Gothic"/>
                <a:cs typeface="Century Gothic"/>
              </a:rPr>
              <a:t>Vermeulen</a:t>
            </a:r>
            <a:r>
              <a:rPr lang="en-US" sz="1200" dirty="0">
                <a:latin typeface="Century Gothic"/>
                <a:cs typeface="Century Gothic"/>
              </a:rPr>
              <a:t>, H. H. (2005). Systematic review of dressings and topical agents for surgical wounds healing by secondary intention. </a:t>
            </a:r>
            <a:r>
              <a:rPr lang="en-US" sz="1200" i="1" dirty="0">
                <a:latin typeface="Century Gothic"/>
                <a:cs typeface="Century Gothic"/>
              </a:rPr>
              <a:t>British Journal of Surgery</a:t>
            </a:r>
            <a:r>
              <a:rPr lang="en-US" sz="1200" dirty="0">
                <a:latin typeface="Century Gothic"/>
                <a:cs typeface="Century Gothic"/>
              </a:rPr>
              <a:t>, 92(6), 665-672. </a:t>
            </a: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latin typeface="Century Gothic"/>
                <a:cs typeface="Century Gothic"/>
              </a:rPr>
              <a:t>Watson, J. M., </a:t>
            </a:r>
            <a:r>
              <a:rPr lang="en-US" sz="1200" dirty="0" err="1">
                <a:latin typeface="Century Gothic"/>
                <a:cs typeface="Century Gothic"/>
              </a:rPr>
              <a:t>Kang'ombe</a:t>
            </a:r>
            <a:r>
              <a:rPr lang="en-US" sz="1200" dirty="0">
                <a:latin typeface="Century Gothic"/>
                <a:cs typeface="Century Gothic"/>
              </a:rPr>
              <a:t>, A. R., </a:t>
            </a:r>
            <a:r>
              <a:rPr lang="en-US" sz="1200" dirty="0" err="1">
                <a:latin typeface="Century Gothic"/>
                <a:cs typeface="Century Gothic"/>
              </a:rPr>
              <a:t>Soares</a:t>
            </a:r>
            <a:r>
              <a:rPr lang="en-US" sz="1200" dirty="0">
                <a:latin typeface="Century Gothic"/>
                <a:cs typeface="Century Gothic"/>
              </a:rPr>
              <a:t>, M. O., Chuang, L. H., Worthy, G., Bland, J. M., 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>
                <a:latin typeface="Century Gothic"/>
                <a:cs typeface="Century Gothic"/>
              </a:rPr>
              <a:t>VenUS</a:t>
            </a:r>
            <a:r>
              <a:rPr lang="en-US" sz="1200" dirty="0">
                <a:latin typeface="Century Gothic"/>
                <a:cs typeface="Century Gothic"/>
              </a:rPr>
              <a:t> III Team. (2011). Use of weekly, low dose, high frequency ultrasound for hard to heal venous leg ulcers: The </a:t>
            </a:r>
            <a:r>
              <a:rPr lang="en-US" sz="1200" dirty="0" err="1">
                <a:latin typeface="Century Gothic"/>
                <a:cs typeface="Century Gothic"/>
              </a:rPr>
              <a:t>VenUS</a:t>
            </a:r>
            <a:r>
              <a:rPr lang="en-US" sz="1200" dirty="0">
                <a:latin typeface="Century Gothic"/>
                <a:cs typeface="Century Gothic"/>
              </a:rPr>
              <a:t> III </a:t>
            </a:r>
            <a:r>
              <a:rPr lang="en-US" sz="1200" dirty="0" err="1">
                <a:latin typeface="Century Gothic"/>
                <a:cs typeface="Century Gothic"/>
              </a:rPr>
              <a:t>randomised</a:t>
            </a:r>
            <a:r>
              <a:rPr lang="en-US" sz="1200" dirty="0">
                <a:latin typeface="Century Gothic"/>
                <a:cs typeface="Century Gothic"/>
              </a:rPr>
              <a:t> controlled trial. </a:t>
            </a:r>
            <a:r>
              <a:rPr lang="en-US" sz="1200" i="1" dirty="0">
                <a:latin typeface="Century Gothic"/>
                <a:cs typeface="Century Gothic"/>
              </a:rPr>
              <a:t>BMJ (Clinical Research Ed.)</a:t>
            </a:r>
            <a:r>
              <a:rPr lang="en-US" sz="1200" dirty="0">
                <a:latin typeface="Century Gothic"/>
                <a:cs typeface="Century Gothic"/>
              </a:rPr>
              <a:t>, </a:t>
            </a:r>
            <a:r>
              <a:rPr lang="en-US" sz="1200" dirty="0" smtClean="0">
                <a:latin typeface="Century Gothic"/>
                <a:cs typeface="Century Gothic"/>
              </a:rPr>
              <a:t>342.</a:t>
            </a:r>
            <a:endParaRPr lang="en-US" sz="1200" dirty="0">
              <a:latin typeface="Century Gothic"/>
              <a:cs typeface="Century Gothic"/>
            </a:endParaRP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latin typeface="Century Gothic"/>
                <a:cs typeface="Century Gothic"/>
              </a:rPr>
              <a:t>Wu, S. C., Driver, V. R., </a:t>
            </a:r>
            <a:r>
              <a:rPr lang="en-US" sz="1200" dirty="0" err="1">
                <a:latin typeface="Century Gothic"/>
                <a:cs typeface="Century Gothic"/>
              </a:rPr>
              <a:t>Wrobel</a:t>
            </a:r>
            <a:r>
              <a:rPr lang="en-US" sz="1200" dirty="0">
                <a:latin typeface="Century Gothic"/>
                <a:cs typeface="Century Gothic"/>
              </a:rPr>
              <a:t>, J. S., &amp; Armstrong, D. G. (2007). Foot ulcers in the diabetic patient, prevention and treatment. </a:t>
            </a:r>
            <a:r>
              <a:rPr lang="en-US" sz="1200" i="1" dirty="0">
                <a:latin typeface="Century Gothic"/>
                <a:cs typeface="Century Gothic"/>
              </a:rPr>
              <a:t>Vascular Health and Risk Management</a:t>
            </a:r>
            <a:r>
              <a:rPr lang="en-US" sz="1200" dirty="0">
                <a:latin typeface="Century Gothic"/>
                <a:cs typeface="Century Gothic"/>
              </a:rPr>
              <a:t>, 3(1), 65-76. </a:t>
            </a:r>
          </a:p>
          <a:p>
            <a:pPr marL="297180" lvl="1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err="1">
                <a:latin typeface="Century Gothic"/>
                <a:cs typeface="Century Gothic"/>
              </a:rPr>
              <a:t>Wunderlich</a:t>
            </a:r>
            <a:r>
              <a:rPr lang="en-US" sz="1200" dirty="0">
                <a:latin typeface="Century Gothic"/>
                <a:cs typeface="Century Gothic"/>
              </a:rPr>
              <a:t>, R. R. P. (2000). Systemic hyperbaric oxygen therapy: Lower-extremity wound healing and the diabetic foot. </a:t>
            </a:r>
            <a:r>
              <a:rPr lang="en-US" sz="1200" i="1" dirty="0">
                <a:latin typeface="Century Gothic"/>
                <a:cs typeface="Century Gothic"/>
              </a:rPr>
              <a:t>Diabetes Care</a:t>
            </a:r>
            <a:r>
              <a:rPr lang="en-US" sz="1200" dirty="0">
                <a:latin typeface="Century Gothic"/>
                <a:cs typeface="Century Gothic"/>
              </a:rPr>
              <a:t>, 23(10), 1551-1555. </a:t>
            </a:r>
          </a:p>
        </p:txBody>
      </p:sp>
    </p:spTree>
    <p:extLst>
      <p:ext uri="{BB962C8B-B14F-4D97-AF65-F5344CB8AC3E}">
        <p14:creationId xmlns:p14="http://schemas.microsoft.com/office/powerpoint/2010/main" val="421840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220"/>
            <a:ext cx="82296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Techniques</a:t>
            </a:r>
          </a:p>
          <a:p>
            <a:pPr lvl="1"/>
            <a:r>
              <a:rPr lang="en-US" dirty="0"/>
              <a:t>Observation, palpation, photograph, </a:t>
            </a:r>
            <a:r>
              <a:rPr lang="en-US" dirty="0" smtClean="0"/>
              <a:t>thermography</a:t>
            </a:r>
          </a:p>
          <a:p>
            <a:r>
              <a:rPr lang="en-US" dirty="0"/>
              <a:t>Edema</a:t>
            </a:r>
          </a:p>
          <a:p>
            <a:r>
              <a:rPr lang="en-US" dirty="0" err="1" smtClean="0"/>
              <a:t>Hydrosis</a:t>
            </a:r>
            <a:endParaRPr lang="en-US" dirty="0" smtClean="0"/>
          </a:p>
          <a:p>
            <a:r>
              <a:rPr lang="en-US" dirty="0"/>
              <a:t>Changes in </a:t>
            </a:r>
            <a:r>
              <a:rPr lang="en-US" dirty="0" smtClean="0"/>
              <a:t>Nails</a:t>
            </a:r>
            <a:endParaRPr lang="en-US" dirty="0"/>
          </a:p>
          <a:p>
            <a:r>
              <a:rPr lang="en-US" dirty="0"/>
              <a:t>Changes in </a:t>
            </a:r>
            <a:r>
              <a:rPr lang="en-US" dirty="0" smtClean="0"/>
              <a:t>Skin</a:t>
            </a:r>
          </a:p>
          <a:p>
            <a:r>
              <a:rPr lang="en-US" dirty="0"/>
              <a:t>Changes in Skin </a:t>
            </a:r>
            <a:r>
              <a:rPr lang="en-US" dirty="0" smtClean="0"/>
              <a:t>Color</a:t>
            </a:r>
          </a:p>
          <a:p>
            <a:pPr lvl="1"/>
            <a:r>
              <a:rPr lang="en-US" dirty="0"/>
              <a:t>Cherry </a:t>
            </a:r>
            <a:r>
              <a:rPr lang="en-US" dirty="0" smtClean="0"/>
              <a:t>Red, cyanosis,</a:t>
            </a:r>
            <a:r>
              <a:rPr lang="en-US" dirty="0"/>
              <a:t> </a:t>
            </a:r>
            <a:r>
              <a:rPr lang="en-US" dirty="0" smtClean="0"/>
              <a:t>pallor, yellow, liver spots, brown</a:t>
            </a:r>
            <a:endParaRPr lang="en-US" dirty="0"/>
          </a:p>
          <a:p>
            <a:r>
              <a:rPr lang="en-US" dirty="0"/>
              <a:t>Types of </a:t>
            </a:r>
            <a:r>
              <a:rPr lang="en-US" dirty="0" smtClean="0"/>
              <a:t>Lesions</a:t>
            </a:r>
            <a:endParaRPr lang="en-US" dirty="0"/>
          </a:p>
          <a:p>
            <a:pPr lvl="1"/>
            <a:r>
              <a:rPr lang="en-US" dirty="0"/>
              <a:t>Flat </a:t>
            </a:r>
            <a:r>
              <a:rPr lang="en-US" dirty="0" smtClean="0"/>
              <a:t>spot, palpable </a:t>
            </a:r>
            <a:r>
              <a:rPr lang="en-US" dirty="0"/>
              <a:t>elevated solid </a:t>
            </a:r>
            <a:r>
              <a:rPr lang="en-US" dirty="0" smtClean="0"/>
              <a:t>mass, elevated </a:t>
            </a:r>
            <a:r>
              <a:rPr lang="en-US" dirty="0"/>
              <a:t>lesions with fluid </a:t>
            </a:r>
            <a:r>
              <a:rPr lang="en-US" dirty="0" smtClean="0"/>
              <a:t>cavities</a:t>
            </a:r>
          </a:p>
          <a:p>
            <a:r>
              <a:rPr lang="en-US" dirty="0" smtClean="0"/>
              <a:t>Other Systems</a:t>
            </a:r>
          </a:p>
          <a:p>
            <a:pPr lvl="1"/>
            <a:r>
              <a:rPr lang="en-US" dirty="0" smtClean="0"/>
              <a:t>Circulatory, respiratory, sensory, musculoskeletal, neuromuscular, functional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59507" y="6434667"/>
            <a:ext cx="127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Hess, 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513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Integument Practice Patterns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805025"/>
            <a:ext cx="8282259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Pattern A</a:t>
            </a:r>
          </a:p>
          <a:p>
            <a:pPr lvl="1"/>
            <a:r>
              <a:rPr lang="en-US" dirty="0" smtClean="0"/>
              <a:t>Primary prevention/risk reduction for integument disorders</a:t>
            </a:r>
          </a:p>
          <a:p>
            <a:r>
              <a:rPr lang="en-US" dirty="0" smtClean="0"/>
              <a:t>Pattern B</a:t>
            </a:r>
          </a:p>
          <a:p>
            <a:pPr lvl="1"/>
            <a:r>
              <a:rPr lang="en-US" dirty="0" smtClean="0"/>
              <a:t>Impaired integument integrity due to superficial skin involvement</a:t>
            </a:r>
          </a:p>
          <a:p>
            <a:r>
              <a:rPr lang="en-US" dirty="0" smtClean="0"/>
              <a:t>Pattern C</a:t>
            </a:r>
          </a:p>
          <a:p>
            <a:pPr lvl="1"/>
            <a:r>
              <a:rPr lang="en-US" dirty="0" smtClean="0"/>
              <a:t>Impaired integument integrity due to partial thickness skin involvement and scar formation</a:t>
            </a:r>
          </a:p>
          <a:p>
            <a:r>
              <a:rPr lang="en-US" dirty="0" smtClean="0"/>
              <a:t>Pattern D</a:t>
            </a:r>
          </a:p>
          <a:p>
            <a:pPr lvl="1"/>
            <a:r>
              <a:rPr lang="en-US" dirty="0" smtClean="0"/>
              <a:t>Impaired integument integrity due to full-thickness skin involvement and scar formation</a:t>
            </a:r>
          </a:p>
          <a:p>
            <a:r>
              <a:rPr lang="en-US" dirty="0" smtClean="0"/>
              <a:t>Pattern E</a:t>
            </a:r>
          </a:p>
          <a:p>
            <a:pPr lvl="1"/>
            <a:r>
              <a:rPr lang="en-US" dirty="0" smtClean="0"/>
              <a:t>Impaired integument integrity due to skin involvement extending into fascia, muscle, or bone, and scar formation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538829" y="6344015"/>
            <a:ext cx="23370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  <a:buFont typeface="Arial" charset="0"/>
              <a:buNone/>
            </a:pPr>
            <a:r>
              <a:rPr lang="en-US" sz="1200" dirty="0" smtClean="0"/>
              <a:t>APTA, 2003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615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Skin Ulcers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82599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600" dirty="0" smtClean="0">
                <a:latin typeface="Calibri" charset="0"/>
              </a:rPr>
              <a:t>Types of skin ulcers</a:t>
            </a:r>
          </a:p>
          <a:p>
            <a:pPr lvl="1"/>
            <a:r>
              <a:rPr lang="en-US" sz="3200" dirty="0" smtClean="0">
                <a:latin typeface="Calibri" charset="0"/>
              </a:rPr>
              <a:t> Arterial</a:t>
            </a:r>
          </a:p>
          <a:p>
            <a:pPr lvl="1"/>
            <a:r>
              <a:rPr lang="en-US" sz="3200" dirty="0" smtClean="0">
                <a:latin typeface="Calibri" charset="0"/>
              </a:rPr>
              <a:t>Venous</a:t>
            </a:r>
          </a:p>
          <a:p>
            <a:pPr lvl="1"/>
            <a:r>
              <a:rPr lang="en-US" sz="3200" dirty="0" smtClean="0">
                <a:latin typeface="Calibri" charset="0"/>
              </a:rPr>
              <a:t>Decubitus</a:t>
            </a:r>
            <a:endParaRPr lang="en-US" sz="3200" dirty="0">
              <a:latin typeface="Calibri" charset="0"/>
            </a:endParaRPr>
          </a:p>
          <a:p>
            <a:pPr lvl="1"/>
            <a:r>
              <a:rPr lang="en-US" sz="3200" dirty="0" smtClean="0">
                <a:latin typeface="Calibri" charset="0"/>
              </a:rPr>
              <a:t>Neuropathic</a:t>
            </a:r>
          </a:p>
          <a:p>
            <a:pPr marL="114300" indent="0">
              <a:buNone/>
            </a:pPr>
            <a:endParaRPr lang="en-US" sz="3600" dirty="0" smtClean="0">
              <a:latin typeface="Calibri" charset="0"/>
            </a:endParaRPr>
          </a:p>
          <a:p>
            <a:r>
              <a:rPr lang="en-US" sz="3600" dirty="0" smtClean="0">
                <a:latin typeface="Calibri" charset="0"/>
              </a:rPr>
              <a:t>Does it matter?</a:t>
            </a:r>
          </a:p>
          <a:p>
            <a:pPr lvl="1"/>
            <a:r>
              <a:rPr lang="en-US" sz="3200" dirty="0" smtClean="0">
                <a:latin typeface="Calibri" charset="0"/>
              </a:rPr>
              <a:t>Almost all skin ulcers benefit from similar treatments but to cure a wound, you have to know where it comes from</a:t>
            </a:r>
            <a:endParaRPr lang="en-US" sz="3200" dirty="0">
              <a:latin typeface="Calibri" charset="0"/>
            </a:endParaRPr>
          </a:p>
        </p:txBody>
      </p:sp>
      <p:pic>
        <p:nvPicPr>
          <p:cNvPr id="3" name="Picture 2" descr="banda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311401"/>
            <a:ext cx="330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8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93222"/>
              </p:ext>
            </p:extLst>
          </p:nvPr>
        </p:nvGraphicFramePr>
        <p:xfrm>
          <a:off x="0" y="-28575"/>
          <a:ext cx="9144000" cy="7113666"/>
        </p:xfrm>
        <a:graphic>
          <a:graphicData uri="http://schemas.openxmlformats.org/drawingml/2006/table">
            <a:tbl>
              <a:tblPr/>
              <a:tblGrid>
                <a:gridCol w="2232025"/>
                <a:gridCol w="3597275"/>
                <a:gridCol w="331470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Ulcers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Arterial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Venous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Etiology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Arteriosclerosis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obliterans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Artheroembolism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Vascular incompetence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Venous hypertension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Appearance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Irregular, smooth edges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Minimum to no granulation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Usually deep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Irregular: dark pigmentation, sometimes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fibrotic,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good granulation,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usually shallow,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possible pitting edema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Location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Distal</a:t>
                      </a:r>
                      <a: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lower</a:t>
                      </a:r>
                      <a: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leg: </a:t>
                      </a:r>
                      <a:r>
                        <a:rPr kumimoji="0" 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toes</a:t>
                      </a:r>
                      <a: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feet</a:t>
                      </a:r>
                      <a: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lat. </a:t>
                      </a:r>
                      <a:r>
                        <a:rPr kumimoji="0" 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malleolus</a:t>
                      </a:r>
                      <a: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ant</a:t>
                      </a:r>
                      <a: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 </a:t>
                      </a:r>
                      <a:r>
                        <a:rPr kumimoji="0" 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tibial</a:t>
                      </a:r>
                      <a: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area 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Distal lower leg, med. malleolus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Pedal pulses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Decreased or absent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Usually present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Pain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Painful,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esp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with elevation,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intermittent claudication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Little pain, comfort with elevation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Drainage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Mod to large amounts of exudate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Gangrene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May be present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Absent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Signs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Trophic changes, pallor of foot on elevation, dusky rubor on elevation,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thin and shiny skin - hairless 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Edema, stasis dermatitis, possible cyanosis on dependency,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normal skin temp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16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21394"/>
              </p:ext>
            </p:extLst>
          </p:nvPr>
        </p:nvGraphicFramePr>
        <p:xfrm>
          <a:off x="0" y="-28575"/>
          <a:ext cx="9144000" cy="7053264"/>
        </p:xfrm>
        <a:graphic>
          <a:graphicData uri="http://schemas.openxmlformats.org/drawingml/2006/table">
            <a:tbl>
              <a:tblPr/>
              <a:tblGrid>
                <a:gridCol w="2232025"/>
                <a:gridCol w="3597275"/>
                <a:gridCol w="331470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Ulcers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Neuropathic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Pressure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Etiology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Diabetes, nerve damage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Pressure, shear force, or friction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Appearance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Pinkish-red,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brownish-black, calloused surrounding skin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Pink,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red, brown or black, depending on stage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Location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Plantar forefoot 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Iliac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crests, sacrum, elbows, heels, ankles, occiput</a:t>
                      </a:r>
                      <a:endParaRPr lang="en-US" sz="1600" dirty="0" smtClean="0">
                        <a:latin typeface="Calibri"/>
                        <a:cs typeface="Calibri"/>
                      </a:endParaRPr>
                    </a:p>
                    <a:p>
                      <a:pPr algn="ct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Pedal pulses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Decreased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or absent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present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Pain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Can be painless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Painful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Drainage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Small to moderate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 Small to moderate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Gangrene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Possible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Possible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Signs</a:t>
                      </a: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Pain,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redness, shiny skin over distal lower extremity, trophic changes, numbness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/>
                          <a:cs typeface="Calibri"/>
                        </a:rPr>
                        <a:t>Unblanchable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red skin that may form a blister 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marL="11190" marR="11190" marT="1119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197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5359</TotalTime>
  <Words>4257</Words>
  <Application>Microsoft Macintosh PowerPoint</Application>
  <PresentationFormat>On-screen Show (4:3)</PresentationFormat>
  <Paragraphs>609</Paragraphs>
  <Slides>40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Apothecary</vt:lpstr>
      <vt:lpstr>Hyperbaric Oxygen Treatment </vt:lpstr>
      <vt:lpstr>Objectives</vt:lpstr>
      <vt:lpstr>Wound Healing</vt:lpstr>
      <vt:lpstr>The Basics of Wound Management</vt:lpstr>
      <vt:lpstr>Integument Exam</vt:lpstr>
      <vt:lpstr>PowerPoint Presentation</vt:lpstr>
      <vt:lpstr>Skin Ulcers </vt:lpstr>
      <vt:lpstr>PowerPoint Presentation</vt:lpstr>
      <vt:lpstr>PowerPoint Presentation</vt:lpstr>
      <vt:lpstr>Stages for Arterial and Venous Skin Ulcers</vt:lpstr>
      <vt:lpstr>Stages for Pressure Ulcers</vt:lpstr>
      <vt:lpstr>Staging for Diabetic Foot Ulcers</vt:lpstr>
      <vt:lpstr>Diabetic foot ulcers… it’s complicated</vt:lpstr>
      <vt:lpstr>WHY SHOULD Diabetic Foot Ulcers MATTER TO YOU?</vt:lpstr>
      <vt:lpstr>Important Numbers</vt:lpstr>
      <vt:lpstr>Pathophysiology of Diabetic Foot Ulcers</vt:lpstr>
      <vt:lpstr>Pathophysiology of Diabetic Foot Ulcers</vt:lpstr>
      <vt:lpstr>Standard Treatment for Diabetic Foot Ulcers</vt:lpstr>
      <vt:lpstr>Adjunctive Therapies</vt:lpstr>
      <vt:lpstr>Risk for Lower Extremity Amputation</vt:lpstr>
      <vt:lpstr>PowerPoint Presentation</vt:lpstr>
      <vt:lpstr>Hyperbari-WHAT?!  (The not-so-Standard treatment)</vt:lpstr>
      <vt:lpstr>Oxygen – The Key to Wound Healing</vt:lpstr>
      <vt:lpstr>PowerPoint Presentation</vt:lpstr>
      <vt:lpstr>When is it Used?</vt:lpstr>
      <vt:lpstr>Effect of HBOT on Diabetic Foot ulcer treatment</vt:lpstr>
      <vt:lpstr>Evidence for Efficacy</vt:lpstr>
      <vt:lpstr>Evidence for Efficacy</vt:lpstr>
      <vt:lpstr>Barriers to Care</vt:lpstr>
      <vt:lpstr>Insurance and CMS Woes</vt:lpstr>
      <vt:lpstr>Case Study #1</vt:lpstr>
      <vt:lpstr>Case study #2</vt:lpstr>
      <vt:lpstr>North Carolina Resources Mountain/Piedmont Region</vt:lpstr>
      <vt:lpstr>North Carolina Resources Piedmont Region</vt:lpstr>
      <vt:lpstr>North Carolina Resources Eastern Region</vt:lpstr>
      <vt:lpstr>Patient Tips for Foot Ulcer Prevention</vt:lpstr>
      <vt:lpstr>Patient Tips for Foot Ulcer Prevention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Hyperbaric Oxygen Treatment </dc:title>
  <dc:creator>Libby Vaughn</dc:creator>
  <cp:lastModifiedBy>Libby Vaughn</cp:lastModifiedBy>
  <cp:revision>127</cp:revision>
  <dcterms:created xsi:type="dcterms:W3CDTF">2012-04-05T14:50:21Z</dcterms:created>
  <dcterms:modified xsi:type="dcterms:W3CDTF">2012-07-09T22:14:11Z</dcterms:modified>
</cp:coreProperties>
</file>