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77" r:id="rId3"/>
    <p:sldId id="257" r:id="rId4"/>
    <p:sldId id="258" r:id="rId5"/>
    <p:sldId id="265" r:id="rId6"/>
    <p:sldId id="266" r:id="rId7"/>
    <p:sldId id="267" r:id="rId8"/>
    <p:sldId id="268" r:id="rId9"/>
    <p:sldId id="259" r:id="rId10"/>
    <p:sldId id="269" r:id="rId11"/>
    <p:sldId id="270" r:id="rId12"/>
    <p:sldId id="271" r:id="rId13"/>
    <p:sldId id="260" r:id="rId14"/>
    <p:sldId id="278" r:id="rId15"/>
    <p:sldId id="279" r:id="rId16"/>
    <p:sldId id="280" r:id="rId17"/>
    <p:sldId id="281" r:id="rId18"/>
    <p:sldId id="283" r:id="rId19"/>
    <p:sldId id="282" r:id="rId20"/>
    <p:sldId id="261" r:id="rId21"/>
    <p:sldId id="272" r:id="rId22"/>
    <p:sldId id="273" r:id="rId23"/>
    <p:sldId id="275" r:id="rId24"/>
    <p:sldId id="276" r:id="rId25"/>
    <p:sldId id="262" r:id="rId26"/>
    <p:sldId id="264" r:id="rId27"/>
    <p:sldId id="27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5" d="100"/>
          <a:sy n="95" d="100"/>
        </p:scale>
        <p:origin x="-142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ACFC83-46A0-6B4C-BD56-302D1E20C4C0}" type="datetimeFigureOut">
              <a:rPr lang="en-US" smtClean="0"/>
              <a:t>4/16/13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1BE0D9-7F55-FA47-95E8-9CFA4B49C8FD}" type="slidenum">
              <a:rPr lang="en-US" smtClean="0"/>
              <a:t>‹#›</a:t>
            </a:fld>
            <a:endParaRPr lang="en-US"/>
          </a:p>
        </p:txBody>
      </p:sp>
    </p:spTree>
    <p:extLst>
      <p:ext uri="{BB962C8B-B14F-4D97-AF65-F5344CB8AC3E}">
        <p14:creationId xmlns:p14="http://schemas.microsoft.com/office/powerpoint/2010/main" val="232190467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Only 2-10% of elderly persons</a:t>
            </a:r>
            <a:r>
              <a:rPr lang="en-US" baseline="0" dirty="0" smtClean="0"/>
              <a:t> are likely to sustain a hip </a:t>
            </a:r>
            <a:r>
              <a:rPr lang="en-US" baseline="0" dirty="0" smtClean="0"/>
              <a:t>fracture as compared to 27% of older adults with stroke</a:t>
            </a:r>
            <a:endParaRPr lang="en-US" baseline="0" dirty="0" smtClean="0"/>
          </a:p>
          <a:p>
            <a:r>
              <a:rPr lang="en-US" baseline="0" dirty="0" smtClean="0"/>
              <a:t>Secondary complications include cardiopulmonary issues, integumentary issues, progressive weakness and atrophy</a:t>
            </a:r>
            <a:endParaRPr lang="en-US" dirty="0"/>
          </a:p>
        </p:txBody>
      </p:sp>
      <p:sp>
        <p:nvSpPr>
          <p:cNvPr id="4" name="Slide Number Placeholder 3"/>
          <p:cNvSpPr>
            <a:spLocks noGrp="1"/>
          </p:cNvSpPr>
          <p:nvPr>
            <p:ph type="sldNum" sz="quarter" idx="10"/>
          </p:nvPr>
        </p:nvSpPr>
        <p:spPr/>
        <p:txBody>
          <a:bodyPr/>
          <a:lstStyle/>
          <a:p>
            <a:fld id="{A81BE0D9-7F55-FA47-95E8-9CFA4B49C8FD}" type="slidenum">
              <a:rPr lang="en-US" smtClean="0"/>
              <a:t>3</a:t>
            </a:fld>
            <a:endParaRPr lang="en-US"/>
          </a:p>
        </p:txBody>
      </p:sp>
    </p:spTree>
    <p:extLst>
      <p:ext uri="{BB962C8B-B14F-4D97-AF65-F5344CB8AC3E}">
        <p14:creationId xmlns:p14="http://schemas.microsoft.com/office/powerpoint/2010/main" val="3459774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Next</a:t>
            </a:r>
            <a:r>
              <a:rPr lang="en-US" baseline="0" dirty="0" smtClean="0"/>
              <a:t> I wanted to point out some structural components to the actual AFO that can contribute to ideal kinematics of the affected lower extremity</a:t>
            </a:r>
          </a:p>
          <a:p>
            <a:r>
              <a:rPr lang="en-US" baseline="0" dirty="0" smtClean="0"/>
              <a:t>The study used a quasi-experimental design with repeated measures</a:t>
            </a:r>
            <a:endParaRPr lang="en-US" dirty="0"/>
          </a:p>
        </p:txBody>
      </p:sp>
      <p:sp>
        <p:nvSpPr>
          <p:cNvPr id="4" name="Slide Number Placeholder 3"/>
          <p:cNvSpPr>
            <a:spLocks noGrp="1"/>
          </p:cNvSpPr>
          <p:nvPr>
            <p:ph type="sldNum" sz="quarter" idx="10"/>
          </p:nvPr>
        </p:nvSpPr>
        <p:spPr/>
        <p:txBody>
          <a:bodyPr/>
          <a:lstStyle/>
          <a:p>
            <a:fld id="{A81BE0D9-7F55-FA47-95E8-9CFA4B49C8FD}" type="slidenum">
              <a:rPr lang="en-US" smtClean="0"/>
              <a:t>17</a:t>
            </a:fld>
            <a:endParaRPr lang="en-US"/>
          </a:p>
        </p:txBody>
      </p:sp>
    </p:spTree>
    <p:extLst>
      <p:ext uri="{BB962C8B-B14F-4D97-AF65-F5344CB8AC3E}">
        <p14:creationId xmlns:p14="http://schemas.microsoft.com/office/powerpoint/2010/main" val="17000498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reaching activities</a:t>
            </a:r>
            <a:r>
              <a:rPr lang="en-US" baseline="0" dirty="0" smtClean="0"/>
              <a:t> require a dual-tasked ability to maintain proper postural control as well as lean outside of the base of support to employ balance challenges </a:t>
            </a:r>
            <a:endParaRPr lang="en-US" dirty="0"/>
          </a:p>
        </p:txBody>
      </p:sp>
      <p:sp>
        <p:nvSpPr>
          <p:cNvPr id="4" name="Slide Number Placeholder 3"/>
          <p:cNvSpPr>
            <a:spLocks noGrp="1"/>
          </p:cNvSpPr>
          <p:nvPr>
            <p:ph type="sldNum" sz="quarter" idx="10"/>
          </p:nvPr>
        </p:nvSpPr>
        <p:spPr/>
        <p:txBody>
          <a:bodyPr/>
          <a:lstStyle/>
          <a:p>
            <a:fld id="{A81BE0D9-7F55-FA47-95E8-9CFA4B49C8FD}" type="slidenum">
              <a:rPr lang="en-US" smtClean="0"/>
              <a:t>21</a:t>
            </a:fld>
            <a:endParaRPr lang="en-US"/>
          </a:p>
        </p:txBody>
      </p:sp>
    </p:spTree>
    <p:extLst>
      <p:ext uri="{BB962C8B-B14F-4D97-AF65-F5344CB8AC3E}">
        <p14:creationId xmlns:p14="http://schemas.microsoft.com/office/powerpoint/2010/main" val="6028803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 specifically related to stroke,</a:t>
            </a:r>
            <a:r>
              <a:rPr lang="en-US" baseline="0" dirty="0" smtClean="0"/>
              <a:t> but important to consider when choosing appropriate assistive device</a:t>
            </a:r>
          </a:p>
          <a:p>
            <a:r>
              <a:rPr lang="en-US" baseline="0" dirty="0" smtClean="0"/>
              <a:t>Actually used individuals with Parkinson’s disease </a:t>
            </a:r>
            <a:endParaRPr lang="en-US" dirty="0"/>
          </a:p>
        </p:txBody>
      </p:sp>
      <p:sp>
        <p:nvSpPr>
          <p:cNvPr id="4" name="Slide Number Placeholder 3"/>
          <p:cNvSpPr>
            <a:spLocks noGrp="1"/>
          </p:cNvSpPr>
          <p:nvPr>
            <p:ph type="sldNum" sz="quarter" idx="10"/>
          </p:nvPr>
        </p:nvSpPr>
        <p:spPr/>
        <p:txBody>
          <a:bodyPr/>
          <a:lstStyle/>
          <a:p>
            <a:fld id="{A81BE0D9-7F55-FA47-95E8-9CFA4B49C8FD}" type="slidenum">
              <a:rPr lang="en-US" smtClean="0"/>
              <a:t>23</a:t>
            </a:fld>
            <a:endParaRPr lang="en-US"/>
          </a:p>
        </p:txBody>
      </p:sp>
    </p:spTree>
    <p:extLst>
      <p:ext uri="{BB962C8B-B14F-4D97-AF65-F5344CB8AC3E}">
        <p14:creationId xmlns:p14="http://schemas.microsoft.com/office/powerpoint/2010/main" val="23925023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you can see the center of</a:t>
            </a:r>
            <a:r>
              <a:rPr lang="en-US" baseline="0" dirty="0" smtClean="0"/>
              <a:t> gravity displacement was more pronounced without any contact with the touch bar, whereas there was an increased stabilization with the light touch and force touch.</a:t>
            </a:r>
          </a:p>
          <a:p>
            <a:r>
              <a:rPr lang="en-US" baseline="0" dirty="0" smtClean="0"/>
              <a:t>The extra proprioceptive input aids in realigning the body and increasing awareness of body in space</a:t>
            </a:r>
          </a:p>
          <a:p>
            <a:r>
              <a:rPr lang="en-US" baseline="0" dirty="0" smtClean="0"/>
              <a:t>This can be compared to when one is doing anything in single leg stance such as stretching the quadriceps, oftentimes even just a light touch is enough to stabilize the center of gravity and re-focus balance</a:t>
            </a:r>
            <a:endParaRPr lang="en-US" dirty="0"/>
          </a:p>
        </p:txBody>
      </p:sp>
      <p:sp>
        <p:nvSpPr>
          <p:cNvPr id="4" name="Slide Number Placeholder 3"/>
          <p:cNvSpPr>
            <a:spLocks noGrp="1"/>
          </p:cNvSpPr>
          <p:nvPr>
            <p:ph type="sldNum" sz="quarter" idx="10"/>
          </p:nvPr>
        </p:nvSpPr>
        <p:spPr/>
        <p:txBody>
          <a:bodyPr/>
          <a:lstStyle/>
          <a:p>
            <a:fld id="{A81BE0D9-7F55-FA47-95E8-9CFA4B49C8FD}" type="slidenum">
              <a:rPr lang="en-US" smtClean="0"/>
              <a:t>24</a:t>
            </a:fld>
            <a:endParaRPr lang="en-US"/>
          </a:p>
        </p:txBody>
      </p:sp>
    </p:spTree>
    <p:extLst>
      <p:ext uri="{BB962C8B-B14F-4D97-AF65-F5344CB8AC3E}">
        <p14:creationId xmlns:p14="http://schemas.microsoft.com/office/powerpoint/2010/main" val="37884549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Hornby et al</a:t>
            </a:r>
            <a:endParaRPr lang="en-US" dirty="0"/>
          </a:p>
        </p:txBody>
      </p:sp>
      <p:sp>
        <p:nvSpPr>
          <p:cNvPr id="4" name="Slide Number Placeholder 3"/>
          <p:cNvSpPr>
            <a:spLocks noGrp="1"/>
          </p:cNvSpPr>
          <p:nvPr>
            <p:ph type="sldNum" sz="quarter" idx="10"/>
          </p:nvPr>
        </p:nvSpPr>
        <p:spPr/>
        <p:txBody>
          <a:bodyPr/>
          <a:lstStyle/>
          <a:p>
            <a:fld id="{A81BE0D9-7F55-FA47-95E8-9CFA4B49C8FD}" type="slidenum">
              <a:rPr lang="en-US" smtClean="0"/>
              <a:t>25</a:t>
            </a:fld>
            <a:endParaRPr lang="en-US"/>
          </a:p>
        </p:txBody>
      </p:sp>
    </p:spTree>
    <p:extLst>
      <p:ext uri="{BB962C8B-B14F-4D97-AF65-F5344CB8AC3E}">
        <p14:creationId xmlns:p14="http://schemas.microsoft.com/office/powerpoint/2010/main" val="2451716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Simpson-lower</a:t>
            </a:r>
            <a:r>
              <a:rPr lang="en-US" baseline="0" dirty="0" smtClean="0"/>
              <a:t> CCSE scores,, TUG, BBS, 6MWT, ABC </a:t>
            </a:r>
            <a:r>
              <a:rPr lang="en-US" baseline="0" dirty="0" smtClean="0"/>
              <a:t>Scale</a:t>
            </a:r>
          </a:p>
          <a:p>
            <a:r>
              <a:rPr lang="en-US" baseline="0" dirty="0" smtClean="0"/>
              <a:t>Stroke is often not the only disease process and co-morbidities should be considered on an individual basis</a:t>
            </a:r>
            <a:endParaRPr lang="en-US" dirty="0"/>
          </a:p>
        </p:txBody>
      </p:sp>
      <p:sp>
        <p:nvSpPr>
          <p:cNvPr id="4" name="Slide Number Placeholder 3"/>
          <p:cNvSpPr>
            <a:spLocks noGrp="1"/>
          </p:cNvSpPr>
          <p:nvPr>
            <p:ph type="sldNum" sz="quarter" idx="10"/>
          </p:nvPr>
        </p:nvSpPr>
        <p:spPr/>
        <p:txBody>
          <a:bodyPr/>
          <a:lstStyle/>
          <a:p>
            <a:fld id="{A81BE0D9-7F55-FA47-95E8-9CFA4B49C8FD}" type="slidenum">
              <a:rPr lang="en-US" smtClean="0"/>
              <a:t>5</a:t>
            </a:fld>
            <a:endParaRPr lang="en-US"/>
          </a:p>
        </p:txBody>
      </p:sp>
    </p:spTree>
    <p:extLst>
      <p:ext uri="{BB962C8B-B14F-4D97-AF65-F5344CB8AC3E}">
        <p14:creationId xmlns:p14="http://schemas.microsoft.com/office/powerpoint/2010/main" val="302988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1BE0D9-7F55-FA47-95E8-9CFA4B49C8FD}" type="slidenum">
              <a:rPr lang="en-US" smtClean="0"/>
              <a:t>6</a:t>
            </a:fld>
            <a:endParaRPr lang="en-US"/>
          </a:p>
        </p:txBody>
      </p:sp>
    </p:spTree>
    <p:extLst>
      <p:ext uri="{BB962C8B-B14F-4D97-AF65-F5344CB8AC3E}">
        <p14:creationId xmlns:p14="http://schemas.microsoft.com/office/powerpoint/2010/main" val="960047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000" dirty="0" smtClean="0"/>
              <a:t>Program consisted of exercises to challenge dynamic balance including:</a:t>
            </a:r>
          </a:p>
          <a:p>
            <a:pPr lvl="1"/>
            <a:r>
              <a:rPr lang="en-US" sz="2400" dirty="0" smtClean="0"/>
              <a:t>Tandem Stance, SLS, standing perturbations, sit-to-stand, rapid knee raise in standing</a:t>
            </a:r>
          </a:p>
          <a:p>
            <a:endParaRPr lang="en-US" dirty="0"/>
          </a:p>
        </p:txBody>
      </p:sp>
      <p:sp>
        <p:nvSpPr>
          <p:cNvPr id="4" name="Slide Number Placeholder 3"/>
          <p:cNvSpPr>
            <a:spLocks noGrp="1"/>
          </p:cNvSpPr>
          <p:nvPr>
            <p:ph type="sldNum" sz="quarter" idx="10"/>
          </p:nvPr>
        </p:nvSpPr>
        <p:spPr/>
        <p:txBody>
          <a:bodyPr/>
          <a:lstStyle/>
          <a:p>
            <a:fld id="{A81BE0D9-7F55-FA47-95E8-9CFA4B49C8FD}" type="slidenum">
              <a:rPr lang="en-US" smtClean="0"/>
              <a:t>10</a:t>
            </a:fld>
            <a:endParaRPr lang="en-US"/>
          </a:p>
        </p:txBody>
      </p:sp>
    </p:spTree>
    <p:extLst>
      <p:ext uri="{BB962C8B-B14F-4D97-AF65-F5344CB8AC3E}">
        <p14:creationId xmlns:p14="http://schemas.microsoft.com/office/powerpoint/2010/main" val="17684985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Training was achieved through static standing and also achieving symmetry during repetitive sit-to-stand</a:t>
            </a:r>
          </a:p>
          <a:p>
            <a:endParaRPr lang="en-US" dirty="0"/>
          </a:p>
        </p:txBody>
      </p:sp>
      <p:sp>
        <p:nvSpPr>
          <p:cNvPr id="4" name="Slide Number Placeholder 3"/>
          <p:cNvSpPr>
            <a:spLocks noGrp="1"/>
          </p:cNvSpPr>
          <p:nvPr>
            <p:ph type="sldNum" sz="quarter" idx="10"/>
          </p:nvPr>
        </p:nvSpPr>
        <p:spPr/>
        <p:txBody>
          <a:bodyPr/>
          <a:lstStyle/>
          <a:p>
            <a:fld id="{A81BE0D9-7F55-FA47-95E8-9CFA4B49C8FD}" type="slidenum">
              <a:rPr lang="en-US" smtClean="0"/>
              <a:t>11</a:t>
            </a:fld>
            <a:endParaRPr lang="en-US"/>
          </a:p>
        </p:txBody>
      </p:sp>
    </p:spTree>
    <p:extLst>
      <p:ext uri="{BB962C8B-B14F-4D97-AF65-F5344CB8AC3E}">
        <p14:creationId xmlns:p14="http://schemas.microsoft.com/office/powerpoint/2010/main" val="3128387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we all know it can greatly improve the biomechanics of transfers,</a:t>
            </a:r>
            <a:r>
              <a:rPr lang="en-US" baseline="0" dirty="0" smtClean="0"/>
              <a:t> standing and gait</a:t>
            </a:r>
            <a:endParaRPr lang="en-US" dirty="0"/>
          </a:p>
        </p:txBody>
      </p:sp>
      <p:sp>
        <p:nvSpPr>
          <p:cNvPr id="4" name="Slide Number Placeholder 3"/>
          <p:cNvSpPr>
            <a:spLocks noGrp="1"/>
          </p:cNvSpPr>
          <p:nvPr>
            <p:ph type="sldNum" sz="quarter" idx="10"/>
          </p:nvPr>
        </p:nvSpPr>
        <p:spPr/>
        <p:txBody>
          <a:bodyPr/>
          <a:lstStyle/>
          <a:p>
            <a:fld id="{A81BE0D9-7F55-FA47-95E8-9CFA4B49C8FD}" type="slidenum">
              <a:rPr lang="en-US" smtClean="0"/>
              <a:t>13</a:t>
            </a:fld>
            <a:endParaRPr lang="en-US"/>
          </a:p>
        </p:txBody>
      </p:sp>
    </p:spTree>
    <p:extLst>
      <p:ext uri="{BB962C8B-B14F-4D97-AF65-F5344CB8AC3E}">
        <p14:creationId xmlns:p14="http://schemas.microsoft.com/office/powerpoint/2010/main" val="755789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Pilot study</a:t>
            </a:r>
          </a:p>
          <a:p>
            <a:r>
              <a:rPr lang="en-US" dirty="0" smtClean="0"/>
              <a:t>One of our big concerns with patients with hemiplegic</a:t>
            </a:r>
            <a:r>
              <a:rPr lang="en-US" baseline="0" dirty="0" smtClean="0"/>
              <a:t> stroke is the COM. It can be a huge determinant of a person’s balance and kinematics. Additionally the COM can account for energy cost during gait or balance activities</a:t>
            </a:r>
          </a:p>
          <a:p>
            <a:r>
              <a:rPr lang="en-US" baseline="0" dirty="0" smtClean="0"/>
              <a:t>AFO had full length foot plate and posterior wall</a:t>
            </a:r>
            <a:endParaRPr lang="en-US" dirty="0"/>
          </a:p>
        </p:txBody>
      </p:sp>
      <p:sp>
        <p:nvSpPr>
          <p:cNvPr id="4" name="Slide Number Placeholder 3"/>
          <p:cNvSpPr>
            <a:spLocks noGrp="1"/>
          </p:cNvSpPr>
          <p:nvPr>
            <p:ph type="sldNum" sz="quarter" idx="10"/>
          </p:nvPr>
        </p:nvSpPr>
        <p:spPr/>
        <p:txBody>
          <a:bodyPr/>
          <a:lstStyle/>
          <a:p>
            <a:fld id="{A81BE0D9-7F55-FA47-95E8-9CFA4B49C8FD}" type="slidenum">
              <a:rPr lang="en-US" smtClean="0"/>
              <a:t>14</a:t>
            </a:fld>
            <a:endParaRPr lang="en-US"/>
          </a:p>
        </p:txBody>
      </p:sp>
    </p:spTree>
    <p:extLst>
      <p:ext uri="{BB962C8B-B14F-4D97-AF65-F5344CB8AC3E}">
        <p14:creationId xmlns:p14="http://schemas.microsoft.com/office/powerpoint/2010/main" val="8126097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represents the peaks in center of mass in the patients with hemiplegia. The vertical peak is less pronounced in the affected lower extremity. Also the asymmetry leads to inefficiency in reciprocal movements</a:t>
            </a:r>
            <a:endParaRPr lang="en-US" dirty="0"/>
          </a:p>
        </p:txBody>
      </p:sp>
      <p:sp>
        <p:nvSpPr>
          <p:cNvPr id="4" name="Slide Number Placeholder 3"/>
          <p:cNvSpPr>
            <a:spLocks noGrp="1"/>
          </p:cNvSpPr>
          <p:nvPr>
            <p:ph type="sldNum" sz="quarter" idx="10"/>
          </p:nvPr>
        </p:nvSpPr>
        <p:spPr/>
        <p:txBody>
          <a:bodyPr/>
          <a:lstStyle/>
          <a:p>
            <a:fld id="{A81BE0D9-7F55-FA47-95E8-9CFA4B49C8FD}" type="slidenum">
              <a:rPr lang="en-US" smtClean="0"/>
              <a:t>15</a:t>
            </a:fld>
            <a:endParaRPr lang="en-US"/>
          </a:p>
        </p:txBody>
      </p:sp>
    </p:spTree>
    <p:extLst>
      <p:ext uri="{BB962C8B-B14F-4D97-AF65-F5344CB8AC3E}">
        <p14:creationId xmlns:p14="http://schemas.microsoft.com/office/powerpoint/2010/main" val="16227289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Systematic review and pooled meta-analysis</a:t>
            </a:r>
          </a:p>
          <a:p>
            <a:r>
              <a:rPr lang="en-US" dirty="0" smtClean="0"/>
              <a:t>I</a:t>
            </a:r>
            <a:r>
              <a:rPr lang="en-US" baseline="0" dirty="0" smtClean="0"/>
              <a:t> think this brings forward an important point—that the AFO is a tool for compensation for weakness or tone, it does not facilitate strengthening of weakened lower leg muscles, only provides compensatory stability or optimal positioning</a:t>
            </a:r>
            <a:endParaRPr lang="en-US" dirty="0"/>
          </a:p>
        </p:txBody>
      </p:sp>
      <p:sp>
        <p:nvSpPr>
          <p:cNvPr id="4" name="Slide Number Placeholder 3"/>
          <p:cNvSpPr>
            <a:spLocks noGrp="1"/>
          </p:cNvSpPr>
          <p:nvPr>
            <p:ph type="sldNum" sz="quarter" idx="10"/>
          </p:nvPr>
        </p:nvSpPr>
        <p:spPr/>
        <p:txBody>
          <a:bodyPr/>
          <a:lstStyle/>
          <a:p>
            <a:fld id="{A81BE0D9-7F55-FA47-95E8-9CFA4B49C8FD}" type="slidenum">
              <a:rPr lang="en-US" smtClean="0"/>
              <a:t>16</a:t>
            </a:fld>
            <a:endParaRPr lang="en-US"/>
          </a:p>
        </p:txBody>
      </p:sp>
    </p:spTree>
    <p:extLst>
      <p:ext uri="{BB962C8B-B14F-4D97-AF65-F5344CB8AC3E}">
        <p14:creationId xmlns:p14="http://schemas.microsoft.com/office/powerpoint/2010/main" val="2549097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pPr algn="l" eaLnBrk="1" latinLnBrk="0" hangingPunct="1"/>
            <a:fld id="{48D92626-37D2-4832-BF7A-BC283494A20D}" type="datetimeFigureOut">
              <a:rPr lang="en-US" smtClean="0"/>
              <a:t>4/16/13</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lgn="r" eaLnBrk="1" latinLnBrk="0" hangingPunct="1"/>
            <a:fld id="{8C592886-E571-45D5-8B56-343DC94F8FA6}" type="slidenum">
              <a:rPr kumimoji="0" lang="en-US" smtClean="0"/>
              <a:t>‹#›</a:t>
            </a:fld>
            <a:endParaRPr kumimoji="0" lang="en-US" dirty="0">
              <a:solidFill>
                <a:schemeClr val="tx2">
                  <a:shade val="90000"/>
                </a:schemeClr>
              </a:solidFill>
            </a:endParaRPr>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8D92626-37D2-4832-BF7A-BC283494A20D}" type="datetimeFigureOut">
              <a:rPr lang="en-US" smtClean="0"/>
              <a:t>4/16/13</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8C592886-E571-45D5-8B56-343DC94F8FA6}" type="slidenum">
              <a:rPr kumimoji="0" lang="en-US" smtClean="0"/>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8D92626-37D2-4832-BF7A-BC283494A20D}" type="datetimeFigureOut">
              <a:rPr lang="en-US" smtClean="0"/>
              <a:t>4/16/13</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8C592886-E571-45D5-8B56-343DC94F8FA6}" type="slidenum">
              <a:rPr kumimoji="0" lang="en-US" smtClean="0"/>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8D92626-37D2-4832-BF7A-BC283494A20D}" type="datetimeFigureOut">
              <a:rPr lang="en-US" smtClean="0"/>
              <a:t>4/16/13</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8C592886-E571-45D5-8B56-343DC94F8FA6}" type="slidenum">
              <a:rPr kumimoji="0" lang="en-US" smtClean="0"/>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pPr algn="l" eaLnBrk="1" latinLnBrk="0" hangingPunct="1"/>
            <a:fld id="{48D92626-37D2-4832-BF7A-BC283494A20D}" type="datetimeFigureOut">
              <a:rPr lang="en-US" smtClean="0"/>
              <a:t>4/16/13</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pPr algn="r" eaLnBrk="1" latinLnBrk="0" hangingPunct="1"/>
            <a:fld id="{8C592886-E571-45D5-8B56-343DC94F8FA6}" type="slidenum">
              <a:rPr kumimoji="0" lang="en-US" smtClean="0"/>
              <a:t>‹#›</a:t>
            </a:fld>
            <a:endParaRPr kumimoji="0" lang="en-US">
              <a:solidFill>
                <a:schemeClr val="tx2">
                  <a:shade val="90000"/>
                </a:schemeClr>
              </a:solidFill>
            </a:endParaRPr>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8D92626-37D2-4832-BF7A-BC283494A20D}" type="datetimeFigureOut">
              <a:rPr lang="en-US" smtClean="0"/>
              <a:t>4/16/13</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8C592886-E571-45D5-8B56-343DC94F8FA6}" type="slidenum">
              <a:rPr kumimoji="0" lang="en-US" smtClean="0"/>
              <a:t>‹#›</a:t>
            </a:fld>
            <a:endParaRPr kumimoji="0"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8D92626-37D2-4832-BF7A-BC283494A20D}" type="datetimeFigureOut">
              <a:rPr lang="en-US" smtClean="0"/>
              <a:t>4/16/13</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8C592886-E571-45D5-8B56-343DC94F8FA6}" type="slidenum">
              <a:rPr kumimoji="0" lang="en-US" smtClean="0"/>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8D92626-37D2-4832-BF7A-BC283494A20D}" type="datetimeFigureOut">
              <a:rPr lang="en-US" smtClean="0"/>
              <a:t>4/16/13</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8C592886-E571-45D5-8B56-343DC94F8FA6}" type="slidenum">
              <a:rPr kumimoji="0" lang="en-US" smtClean="0"/>
              <a:t>‹#›</a:t>
            </a:fld>
            <a:endParaRPr kumimoji="0"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8D92626-37D2-4832-BF7A-BC283494A20D}" type="datetimeFigureOut">
              <a:rPr lang="en-US" smtClean="0"/>
              <a:t>4/16/13</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8C592886-E571-45D5-8B56-343DC94F8FA6}" type="slidenum">
              <a:rPr kumimoji="0" lang="en-US" smtClean="0"/>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pPr algn="l" eaLnBrk="1" latinLnBrk="0" hangingPunct="1"/>
            <a:fld id="{48D92626-37D2-4832-BF7A-BC283494A20D}" type="datetimeFigureOut">
              <a:rPr lang="en-US" smtClean="0"/>
              <a:t>4/16/13</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pPr algn="r" eaLnBrk="1" latinLnBrk="0" hangingPunct="1"/>
            <a:fld id="{8C592886-E571-45D5-8B56-343DC94F8FA6}" type="slidenum">
              <a:rPr kumimoji="0" lang="en-US" smtClean="0"/>
              <a:t>‹#›</a:t>
            </a:fld>
            <a:endParaRPr kumimoji="0" lang="en-US">
              <a:solidFill>
                <a:schemeClr val="tx2">
                  <a:shade val="90000"/>
                </a:schemeClr>
              </a:solidFill>
            </a:endParaRPr>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Drag picture to placeholder or click icon to add</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pPr algn="l" eaLnBrk="1" latinLnBrk="0" hangingPunct="1"/>
            <a:fld id="{48D92626-37D2-4832-BF7A-BC283494A20D}" type="datetimeFigureOut">
              <a:rPr lang="en-US" smtClean="0"/>
              <a:t>4/16/13</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lgn="r" eaLnBrk="1" latinLnBrk="0" hangingPunct="1"/>
            <a:fld id="{8C592886-E571-45D5-8B56-343DC94F8FA6}" type="slidenum">
              <a:rPr kumimoji="0" lang="en-US" smtClean="0"/>
              <a:t>‹#›</a:t>
            </a:fld>
            <a:endParaRPr kumimoji="0" lang="en-US">
              <a:solidFill>
                <a:schemeClr val="tx2">
                  <a:shade val="90000"/>
                </a:schemeClr>
              </a:solidFill>
            </a:endParaRPr>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pPr algn="r" eaLnBrk="1" latinLnBrk="0" hangingPunct="1"/>
            <a:endParaRPr kumimoji="0" lang="en-US" sz="1300" dirty="0">
              <a:solidFill>
                <a:schemeClr val="bg2">
                  <a:tint val="60000"/>
                  <a:satMod val="155000"/>
                </a:schemeClr>
              </a:solidFill>
            </a:endParaRPr>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pPr algn="l" eaLnBrk="1" latinLnBrk="0" hangingPunct="1"/>
            <a:fld id="{48D92626-37D2-4832-BF7A-BC283494A20D}" type="datetimeFigureOut">
              <a:rPr lang="en-US" smtClean="0"/>
              <a:t>4/16/13</a:t>
            </a:fld>
            <a:endParaRPr lang="en-US" sz="1300" dirty="0">
              <a:solidFill>
                <a:schemeClr val="bg2">
                  <a:tint val="60000"/>
                  <a:satMod val="155000"/>
                </a:schemeClr>
              </a:solidFill>
            </a:endParaRPr>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pPr algn="r" eaLnBrk="1" latinLnBrk="0" hangingPunct="1"/>
            <a:fld id="{8C592886-E571-45D5-8B56-343DC94F8FA6}" type="slidenum">
              <a:rPr kumimoji="0" lang="en-US" smtClean="0"/>
              <a:t>‹#›</a:t>
            </a:fld>
            <a:endParaRPr kumimoji="0" lang="en-US" sz="1600" b="1" dirty="0">
              <a:solidFill>
                <a:schemeClr val="tx2">
                  <a:shade val="90000"/>
                </a:schemeClr>
              </a:solidFill>
              <a:effectLst/>
            </a:endParaRPr>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6.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7.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Reducing Falls in Older Adults after Stroke</a:t>
            </a:r>
            <a:endParaRPr lang="en-US" dirty="0"/>
          </a:p>
        </p:txBody>
      </p:sp>
      <p:sp>
        <p:nvSpPr>
          <p:cNvPr id="3" name="Subtitle 2"/>
          <p:cNvSpPr>
            <a:spLocks noGrp="1"/>
          </p:cNvSpPr>
          <p:nvPr>
            <p:ph type="subTitle" idx="1"/>
          </p:nvPr>
        </p:nvSpPr>
        <p:spPr/>
        <p:txBody>
          <a:bodyPr/>
          <a:lstStyle/>
          <a:p>
            <a:r>
              <a:rPr lang="en-US" dirty="0" smtClean="0"/>
              <a:t>Natalie Lawler, </a:t>
            </a:r>
            <a:r>
              <a:rPr lang="en-US" dirty="0" smtClean="0"/>
              <a:t>SPT</a:t>
            </a:r>
          </a:p>
          <a:p>
            <a:r>
              <a:rPr lang="en-US" dirty="0" smtClean="0"/>
              <a:t>UNC-Chapel Hill</a:t>
            </a:r>
            <a:endParaRPr lang="en-US" dirty="0"/>
          </a:p>
        </p:txBody>
      </p:sp>
      <p:pic>
        <p:nvPicPr>
          <p:cNvPr id="4" name="Picture 3" descr="fall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9000" y="3004552"/>
            <a:ext cx="3134895" cy="3134895"/>
          </a:xfrm>
          <a:prstGeom prst="rect">
            <a:avLst/>
          </a:prstGeom>
        </p:spPr>
      </p:pic>
    </p:spTree>
    <p:extLst>
      <p:ext uri="{BB962C8B-B14F-4D97-AF65-F5344CB8AC3E}">
        <p14:creationId xmlns:p14="http://schemas.microsoft.com/office/powerpoint/2010/main" val="18937520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Static and Dynamic Balance Training</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(Marigold et al 2005) RCT</a:t>
            </a:r>
          </a:p>
          <a:p>
            <a:r>
              <a:rPr lang="en-US" sz="3000" dirty="0" smtClean="0"/>
              <a:t>Tested effectiveness of agility program compared to control to improve balance, postural reflexes, and decrease falls </a:t>
            </a:r>
            <a:endParaRPr lang="en-US" sz="3000" dirty="0" smtClean="0"/>
          </a:p>
          <a:p>
            <a:endParaRPr lang="en-US" sz="3000" dirty="0" smtClean="0"/>
          </a:p>
          <a:p>
            <a:r>
              <a:rPr lang="en-US" sz="3000" dirty="0"/>
              <a:t>A</a:t>
            </a:r>
            <a:r>
              <a:rPr lang="en-US" sz="3000" dirty="0" smtClean="0"/>
              <a:t>gility </a:t>
            </a:r>
            <a:r>
              <a:rPr lang="en-US" sz="3000" dirty="0" smtClean="0"/>
              <a:t>program showed significant improvements in BBS, TUG, Simple Reaction Time, and had decreased falls at follow-up</a:t>
            </a:r>
          </a:p>
          <a:p>
            <a:endParaRPr lang="en-US" sz="3000" dirty="0"/>
          </a:p>
        </p:txBody>
      </p:sp>
    </p:spTree>
    <p:extLst>
      <p:ext uri="{BB962C8B-B14F-4D97-AF65-F5344CB8AC3E}">
        <p14:creationId xmlns:p14="http://schemas.microsoft.com/office/powerpoint/2010/main" val="20846561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Static and Dynamic Balance Training</a:t>
            </a:r>
            <a:endParaRPr lang="en-US" dirty="0"/>
          </a:p>
        </p:txBody>
      </p:sp>
      <p:sp>
        <p:nvSpPr>
          <p:cNvPr id="3" name="Content Placeholder 2"/>
          <p:cNvSpPr>
            <a:spLocks noGrp="1"/>
          </p:cNvSpPr>
          <p:nvPr>
            <p:ph idx="1"/>
          </p:nvPr>
        </p:nvSpPr>
        <p:spPr>
          <a:xfrm>
            <a:off x="457199" y="1606129"/>
            <a:ext cx="7951537" cy="4717131"/>
          </a:xfrm>
        </p:spPr>
        <p:txBody>
          <a:bodyPr>
            <a:normAutofit/>
          </a:bodyPr>
          <a:lstStyle/>
          <a:p>
            <a:pPr marL="0" indent="0">
              <a:buNone/>
            </a:pPr>
            <a:r>
              <a:rPr lang="en-US" dirty="0" smtClean="0"/>
              <a:t>(Cheng et al 2001) RCT</a:t>
            </a:r>
          </a:p>
          <a:p>
            <a:r>
              <a:rPr lang="en-US" dirty="0" smtClean="0"/>
              <a:t>Tested effectiveness of symmetrical body-weight distribution training as compared to a </a:t>
            </a:r>
            <a:r>
              <a:rPr lang="en-US" dirty="0" smtClean="0"/>
              <a:t>control</a:t>
            </a:r>
          </a:p>
          <a:p>
            <a:endParaRPr lang="en-US" dirty="0" smtClean="0"/>
          </a:p>
          <a:p>
            <a:r>
              <a:rPr lang="en-US" dirty="0" smtClean="0"/>
              <a:t>Duration</a:t>
            </a:r>
            <a:r>
              <a:rPr lang="en-US" dirty="0" smtClean="0"/>
              <a:t>, symmetrical weight shift, and decrease in falls at follow-up (6-months) were significantly different in the training group</a:t>
            </a:r>
          </a:p>
          <a:p>
            <a:endParaRPr lang="en-US" dirty="0"/>
          </a:p>
        </p:txBody>
      </p:sp>
    </p:spTree>
    <p:extLst>
      <p:ext uri="{BB962C8B-B14F-4D97-AF65-F5344CB8AC3E}">
        <p14:creationId xmlns:p14="http://schemas.microsoft.com/office/powerpoint/2010/main" val="87673650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Static and Dynamic Balance Training</a:t>
            </a:r>
          </a:p>
        </p:txBody>
      </p:sp>
      <p:sp>
        <p:nvSpPr>
          <p:cNvPr id="3" name="Content Placeholder 2"/>
          <p:cNvSpPr>
            <a:spLocks noGrp="1"/>
          </p:cNvSpPr>
          <p:nvPr>
            <p:ph idx="1"/>
          </p:nvPr>
        </p:nvSpPr>
        <p:spPr>
          <a:xfrm>
            <a:off x="457200" y="1646237"/>
            <a:ext cx="4689642" cy="4369552"/>
          </a:xfrm>
        </p:spPr>
        <p:txBody>
          <a:bodyPr>
            <a:normAutofit fontScale="77500" lnSpcReduction="20000"/>
          </a:bodyPr>
          <a:lstStyle/>
          <a:p>
            <a:pPr marL="0" indent="0">
              <a:buNone/>
            </a:pPr>
            <a:r>
              <a:rPr lang="en-US" dirty="0" smtClean="0"/>
              <a:t>(</a:t>
            </a:r>
            <a:r>
              <a:rPr lang="en-US" dirty="0" err="1" smtClean="0"/>
              <a:t>Tsaklis</a:t>
            </a:r>
            <a:r>
              <a:rPr lang="en-US" dirty="0" smtClean="0"/>
              <a:t> et al 2012) </a:t>
            </a:r>
          </a:p>
          <a:p>
            <a:r>
              <a:rPr lang="en-US" dirty="0" smtClean="0"/>
              <a:t>Pilot study to determine the effects of weight-shift training with visual feedback on improving functional balance and postural support</a:t>
            </a:r>
          </a:p>
          <a:p>
            <a:r>
              <a:rPr lang="en-US" dirty="0" smtClean="0"/>
              <a:t>Convenience sample pre and </a:t>
            </a:r>
            <a:r>
              <a:rPr lang="en-US" dirty="0" err="1" smtClean="0"/>
              <a:t>post-test</a:t>
            </a:r>
            <a:r>
              <a:rPr lang="en-US" dirty="0" err="1" smtClean="0">
                <a:sym typeface="Wingdings"/>
              </a:rPr>
              <a:t>no</a:t>
            </a:r>
            <a:r>
              <a:rPr lang="en-US" dirty="0" smtClean="0">
                <a:sym typeface="Wingdings"/>
              </a:rPr>
              <a:t> control group</a:t>
            </a:r>
          </a:p>
          <a:p>
            <a:r>
              <a:rPr lang="en-US" dirty="0" smtClean="0">
                <a:sym typeface="Wingdings"/>
              </a:rPr>
              <a:t>Significant improvements in quiet stance, forward reaching tasks, BBS scores</a:t>
            </a:r>
            <a:endParaRPr lang="en-US" dirty="0"/>
          </a:p>
        </p:txBody>
      </p:sp>
      <p:pic>
        <p:nvPicPr>
          <p:cNvPr id="4" name="Picture 3" descr="Screen shot 2013-04-16 at 11.37.19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0258" y="2592247"/>
            <a:ext cx="3791952" cy="1956079"/>
          </a:xfrm>
          <a:prstGeom prst="rect">
            <a:avLst/>
          </a:prstGeom>
        </p:spPr>
      </p:pic>
    </p:spTree>
    <p:extLst>
      <p:ext uri="{BB962C8B-B14F-4D97-AF65-F5344CB8AC3E}">
        <p14:creationId xmlns:p14="http://schemas.microsoft.com/office/powerpoint/2010/main" val="287391870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Ankle-Foot </a:t>
            </a:r>
            <a:r>
              <a:rPr lang="en-US" dirty="0" err="1" smtClean="0"/>
              <a:t>Orthoses</a:t>
            </a:r>
            <a:endParaRPr lang="en-US" dirty="0"/>
          </a:p>
        </p:txBody>
      </p:sp>
      <p:sp>
        <p:nvSpPr>
          <p:cNvPr id="3" name="Content Placeholder 2"/>
          <p:cNvSpPr>
            <a:spLocks noGrp="1"/>
          </p:cNvSpPr>
          <p:nvPr>
            <p:ph idx="1"/>
          </p:nvPr>
        </p:nvSpPr>
        <p:spPr/>
        <p:txBody>
          <a:bodyPr/>
          <a:lstStyle/>
          <a:p>
            <a:pPr marL="0" indent="0">
              <a:buNone/>
            </a:pPr>
            <a:r>
              <a:rPr lang="en-US" dirty="0" err="1" smtClean="0"/>
              <a:t>Defintion</a:t>
            </a:r>
            <a:r>
              <a:rPr lang="en-US" dirty="0" smtClean="0"/>
              <a:t>: </a:t>
            </a:r>
            <a:r>
              <a:rPr lang="en-US" dirty="0" smtClean="0"/>
              <a:t>a device used to alig</a:t>
            </a:r>
            <a:r>
              <a:rPr lang="en-US" dirty="0" smtClean="0"/>
              <a:t>n the foot and ankle properly, manage plantar flexion tone or provide dorsiflexion assistance</a:t>
            </a:r>
            <a:endParaRPr lang="en-US" dirty="0"/>
          </a:p>
        </p:txBody>
      </p:sp>
    </p:spTree>
    <p:extLst>
      <p:ext uri="{BB962C8B-B14F-4D97-AF65-F5344CB8AC3E}">
        <p14:creationId xmlns:p14="http://schemas.microsoft.com/office/powerpoint/2010/main" val="65602513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(Kobayashi et al 2012)</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Effects of [custom made thermoplastic]AFO on center of mass in 5 subjects</a:t>
            </a:r>
          </a:p>
          <a:p>
            <a:endParaRPr lang="en-US" dirty="0" smtClean="0"/>
          </a:p>
          <a:p>
            <a:r>
              <a:rPr lang="en-US" dirty="0" smtClean="0"/>
              <a:t>Gait analysis: noted a more vertical displacement of COM</a:t>
            </a:r>
          </a:p>
          <a:p>
            <a:endParaRPr lang="en-US" dirty="0" smtClean="0"/>
          </a:p>
          <a:p>
            <a:r>
              <a:rPr lang="en-US" dirty="0" smtClean="0"/>
              <a:t>More efficient gait pattern with use of AFO, especially during stance phase</a:t>
            </a:r>
          </a:p>
          <a:p>
            <a:endParaRPr lang="en-US" dirty="0" smtClean="0"/>
          </a:p>
          <a:p>
            <a:r>
              <a:rPr lang="en-US" dirty="0" smtClean="0"/>
              <a:t>Requires larger RCT study to make definitive conclusions</a:t>
            </a:r>
            <a:endParaRPr lang="en-US" dirty="0"/>
          </a:p>
        </p:txBody>
      </p:sp>
    </p:spTree>
    <p:extLst>
      <p:ext uri="{BB962C8B-B14F-4D97-AF65-F5344CB8AC3E}">
        <p14:creationId xmlns:p14="http://schemas.microsoft.com/office/powerpoint/2010/main" val="52516292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(Kobayashi et al 2012)</a:t>
            </a:r>
            <a:endParaRPr lang="en-US" dirty="0"/>
          </a:p>
        </p:txBody>
      </p:sp>
      <p:pic>
        <p:nvPicPr>
          <p:cNvPr id="4" name="Picture 3" descr="Screen shot 2013-04-16 at 9.37.43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0200" y="1851527"/>
            <a:ext cx="5943600" cy="4064000"/>
          </a:xfrm>
          <a:prstGeom prst="rect">
            <a:avLst/>
          </a:prstGeom>
        </p:spPr>
      </p:pic>
    </p:spTree>
    <p:extLst>
      <p:ext uri="{BB962C8B-B14F-4D97-AF65-F5344CB8AC3E}">
        <p14:creationId xmlns:p14="http://schemas.microsoft.com/office/powerpoint/2010/main" val="32633764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(Tyson et al 2013) </a:t>
            </a:r>
            <a:endParaRPr lang="en-US" dirty="0"/>
          </a:p>
        </p:txBody>
      </p:sp>
      <p:sp>
        <p:nvSpPr>
          <p:cNvPr id="3" name="Content Placeholder 2"/>
          <p:cNvSpPr>
            <a:spLocks noGrp="1"/>
          </p:cNvSpPr>
          <p:nvPr>
            <p:ph idx="1"/>
          </p:nvPr>
        </p:nvSpPr>
        <p:spPr/>
        <p:txBody>
          <a:bodyPr/>
          <a:lstStyle/>
          <a:p>
            <a:r>
              <a:rPr lang="en-US" dirty="0" smtClean="0"/>
              <a:t>Collected RCTs that focused on parameters of balance, gait and mobility</a:t>
            </a:r>
          </a:p>
          <a:p>
            <a:endParaRPr lang="en-US" dirty="0" smtClean="0"/>
          </a:p>
          <a:p>
            <a:r>
              <a:rPr lang="en-US" dirty="0" smtClean="0"/>
              <a:t>Found the </a:t>
            </a:r>
            <a:r>
              <a:rPr lang="en-US" i="1" dirty="0" smtClean="0"/>
              <a:t>immediate</a:t>
            </a:r>
            <a:r>
              <a:rPr lang="en-US" dirty="0" smtClean="0"/>
              <a:t> effects of AFOs to improve balance, gait and mobility</a:t>
            </a:r>
          </a:p>
          <a:p>
            <a:endParaRPr lang="en-US" dirty="0" smtClean="0"/>
          </a:p>
          <a:p>
            <a:r>
              <a:rPr lang="en-US" dirty="0" smtClean="0"/>
              <a:t>Limitations: no long-term effects determined </a:t>
            </a:r>
          </a:p>
          <a:p>
            <a:endParaRPr lang="en-US" dirty="0"/>
          </a:p>
        </p:txBody>
      </p:sp>
    </p:spTree>
    <p:extLst>
      <p:ext uri="{BB962C8B-B14F-4D97-AF65-F5344CB8AC3E}">
        <p14:creationId xmlns:p14="http://schemas.microsoft.com/office/powerpoint/2010/main" val="24575358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t>Fatone</a:t>
            </a:r>
            <a:r>
              <a:rPr lang="en-US" dirty="0" smtClean="0"/>
              <a:t> et al 2009)</a:t>
            </a:r>
            <a:endParaRPr lang="en-US" dirty="0"/>
          </a:p>
        </p:txBody>
      </p:sp>
      <p:sp>
        <p:nvSpPr>
          <p:cNvPr id="3" name="Content Placeholder 2"/>
          <p:cNvSpPr>
            <a:spLocks noGrp="1"/>
          </p:cNvSpPr>
          <p:nvPr>
            <p:ph idx="1"/>
          </p:nvPr>
        </p:nvSpPr>
        <p:spPr/>
        <p:txBody>
          <a:bodyPr>
            <a:normAutofit lnSpcReduction="10000"/>
          </a:bodyPr>
          <a:lstStyle/>
          <a:p>
            <a:r>
              <a:rPr lang="en-US" dirty="0" smtClean="0"/>
              <a:t>Looked at length of footplate to determine ideal kinematics</a:t>
            </a:r>
          </a:p>
          <a:p>
            <a:r>
              <a:rPr lang="en-US" dirty="0" smtClean="0"/>
              <a:t>Compared use of:</a:t>
            </a:r>
          </a:p>
          <a:p>
            <a:pPr lvl="1"/>
            <a:r>
              <a:rPr lang="en-US" dirty="0" smtClean="0"/>
              <a:t> no AFO</a:t>
            </a:r>
          </a:p>
          <a:p>
            <a:pPr lvl="1"/>
            <a:r>
              <a:rPr lang="en-US" dirty="0" smtClean="0"/>
              <a:t>articulated AFO with 90 </a:t>
            </a:r>
            <a:r>
              <a:rPr lang="en-US" dirty="0" err="1" smtClean="0"/>
              <a:t>deg</a:t>
            </a:r>
            <a:r>
              <a:rPr lang="en-US" dirty="0" smtClean="0"/>
              <a:t> PF stop &amp; full length foot plate (conventionally aligned)</a:t>
            </a:r>
          </a:p>
          <a:p>
            <a:pPr lvl="1"/>
            <a:r>
              <a:rPr lang="en-US" dirty="0" smtClean="0"/>
              <a:t>Articulated AFO with 90 </a:t>
            </a:r>
            <a:r>
              <a:rPr lang="en-US" dirty="0" err="1" smtClean="0"/>
              <a:t>deg</a:t>
            </a:r>
            <a:r>
              <a:rPr lang="en-US" dirty="0" smtClean="0"/>
              <a:t> PF stop &amp; aligned tibia vertical, shoe heel height compensated AFO</a:t>
            </a:r>
          </a:p>
          <a:p>
            <a:pPr lvl="1"/>
            <a:r>
              <a:rPr lang="en-US" dirty="0" smtClean="0"/>
              <a:t>Articulated AFO with tibia vertical, ¾ length foot-plate, and ¾ length AFO</a:t>
            </a:r>
          </a:p>
          <a:p>
            <a:pPr lvl="1"/>
            <a:endParaRPr lang="en-US" dirty="0" smtClean="0"/>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12209872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t>Fatone</a:t>
            </a:r>
            <a:r>
              <a:rPr lang="en-US" dirty="0" smtClean="0"/>
              <a:t> et al 2009)</a:t>
            </a:r>
            <a:endParaRPr lang="en-US" dirty="0"/>
          </a:p>
        </p:txBody>
      </p:sp>
      <p:pic>
        <p:nvPicPr>
          <p:cNvPr id="4" name="Picture 3" descr="Screen shot 2013-04-16 at 10.23.57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4074" y="1524000"/>
            <a:ext cx="3270401" cy="4866105"/>
          </a:xfrm>
          <a:prstGeom prst="rect">
            <a:avLst/>
          </a:prstGeom>
        </p:spPr>
      </p:pic>
    </p:spTree>
    <p:extLst>
      <p:ext uri="{BB962C8B-B14F-4D97-AF65-F5344CB8AC3E}">
        <p14:creationId xmlns:p14="http://schemas.microsoft.com/office/powerpoint/2010/main" val="41447844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t>Fatone</a:t>
            </a:r>
            <a:r>
              <a:rPr lang="en-US" dirty="0"/>
              <a:t> </a:t>
            </a:r>
            <a:r>
              <a:rPr lang="en-US" dirty="0" smtClean="0"/>
              <a:t>et al 2009)</a:t>
            </a:r>
            <a:endParaRPr lang="en-US" dirty="0"/>
          </a:p>
        </p:txBody>
      </p:sp>
      <p:sp>
        <p:nvSpPr>
          <p:cNvPr id="3" name="Content Placeholder 2"/>
          <p:cNvSpPr>
            <a:spLocks noGrp="1"/>
          </p:cNvSpPr>
          <p:nvPr>
            <p:ph idx="1"/>
          </p:nvPr>
        </p:nvSpPr>
        <p:spPr/>
        <p:txBody>
          <a:bodyPr/>
          <a:lstStyle/>
          <a:p>
            <a:r>
              <a:rPr lang="en-US" dirty="0" smtClean="0"/>
              <a:t>Measured sagittal plane kinematics at ankle and knee</a:t>
            </a:r>
          </a:p>
          <a:p>
            <a:endParaRPr lang="en-US" dirty="0" smtClean="0"/>
          </a:p>
          <a:p>
            <a:r>
              <a:rPr lang="en-US" dirty="0" smtClean="0"/>
              <a:t>Results favored articulating AFO with PF stop, with full length foot plate to optimize knee kinematics in early stance (prevent hyperextension)</a:t>
            </a:r>
          </a:p>
          <a:p>
            <a:endParaRPr lang="en-US" dirty="0"/>
          </a:p>
        </p:txBody>
      </p:sp>
    </p:spTree>
    <p:extLst>
      <p:ext uri="{BB962C8B-B14F-4D97-AF65-F5344CB8AC3E}">
        <p14:creationId xmlns:p14="http://schemas.microsoft.com/office/powerpoint/2010/main" val="25026102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lnSpcReduction="10000"/>
          </a:bodyPr>
          <a:lstStyle/>
          <a:p>
            <a:r>
              <a:rPr lang="en-US" dirty="0" smtClean="0"/>
              <a:t>The learner will:</a:t>
            </a:r>
          </a:p>
          <a:p>
            <a:pPr lvl="1"/>
            <a:r>
              <a:rPr lang="en-US" dirty="0" smtClean="0"/>
              <a:t>Understand basic stroke-specific etiologies for falls in individuals </a:t>
            </a:r>
            <a:r>
              <a:rPr lang="en-US" dirty="0" smtClean="0"/>
              <a:t>in inpatient rehabilitation</a:t>
            </a:r>
            <a:endParaRPr lang="en-US" dirty="0" smtClean="0"/>
          </a:p>
          <a:p>
            <a:pPr lvl="1"/>
            <a:r>
              <a:rPr lang="en-US" dirty="0" smtClean="0"/>
              <a:t>Have a general overview of available interventions commonly used in the clinic</a:t>
            </a:r>
          </a:p>
          <a:p>
            <a:pPr lvl="1"/>
            <a:r>
              <a:rPr lang="en-US" dirty="0"/>
              <a:t>Understand, more in-depth, three common interventions aimed at decreasing stroke-related falls in inpatient rehabilitation. </a:t>
            </a:r>
            <a:endParaRPr lang="en-US" dirty="0" smtClean="0"/>
          </a:p>
          <a:p>
            <a:pPr lvl="1"/>
            <a:r>
              <a:rPr lang="en-US" dirty="0" smtClean="0"/>
              <a:t>Understand and apply training parameters for balance training and the importance to cater those to each patient.</a:t>
            </a:r>
          </a:p>
          <a:p>
            <a:pPr lvl="1"/>
            <a:endParaRPr lang="en-US" dirty="0"/>
          </a:p>
        </p:txBody>
      </p:sp>
    </p:spTree>
    <p:extLst>
      <p:ext uri="{BB962C8B-B14F-4D97-AF65-F5344CB8AC3E}">
        <p14:creationId xmlns:p14="http://schemas.microsoft.com/office/powerpoint/2010/main" val="11571657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Upper Extremity Training</a:t>
            </a:r>
            <a:endParaRPr lang="en-US" dirty="0"/>
          </a:p>
        </p:txBody>
      </p:sp>
      <p:sp>
        <p:nvSpPr>
          <p:cNvPr id="3" name="Content Placeholder 2"/>
          <p:cNvSpPr>
            <a:spLocks noGrp="1"/>
          </p:cNvSpPr>
          <p:nvPr>
            <p:ph idx="1"/>
          </p:nvPr>
        </p:nvSpPr>
        <p:spPr/>
        <p:txBody>
          <a:bodyPr/>
          <a:lstStyle/>
          <a:p>
            <a:pPr marL="0" indent="0">
              <a:buNone/>
            </a:pPr>
            <a:r>
              <a:rPr lang="en-US" dirty="0" smtClean="0"/>
              <a:t>Definition: Utilization of the upper extremity to aid in balance control during static and dynamic activity</a:t>
            </a:r>
            <a:endParaRPr lang="en-US" dirty="0"/>
          </a:p>
        </p:txBody>
      </p:sp>
    </p:spTree>
    <p:extLst>
      <p:ext uri="{BB962C8B-B14F-4D97-AF65-F5344CB8AC3E}">
        <p14:creationId xmlns:p14="http://schemas.microsoft.com/office/powerpoint/2010/main" val="32298954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Upper Extremity Training</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(Waller et al 2012) Case Series</a:t>
            </a:r>
          </a:p>
          <a:p>
            <a:r>
              <a:rPr lang="en-US" dirty="0" smtClean="0"/>
              <a:t>Explored effectiveness of training with bilateral upper extremities in improving balance </a:t>
            </a:r>
            <a:r>
              <a:rPr lang="en-US" dirty="0" smtClean="0"/>
              <a:t>control</a:t>
            </a:r>
          </a:p>
          <a:p>
            <a:endParaRPr lang="en-US" dirty="0" smtClean="0"/>
          </a:p>
          <a:p>
            <a:r>
              <a:rPr lang="en-US" dirty="0" smtClean="0"/>
              <a:t>Training consisted of 5 tasks for 1 hour sessions 3x/week for 6 weeks:</a:t>
            </a:r>
          </a:p>
          <a:p>
            <a:pPr lvl="1"/>
            <a:r>
              <a:rPr lang="en-US" dirty="0"/>
              <a:t>1. grasp, forward reach and release ball </a:t>
            </a:r>
            <a:r>
              <a:rPr lang="en-US" dirty="0" smtClean="0"/>
              <a:t>in </a:t>
            </a:r>
            <a:r>
              <a:rPr lang="en-US" dirty="0" smtClean="0"/>
              <a:t>bucket</a:t>
            </a:r>
          </a:p>
          <a:p>
            <a:pPr lvl="1"/>
            <a:r>
              <a:rPr lang="en-US" dirty="0" smtClean="0"/>
              <a:t>2</a:t>
            </a:r>
            <a:r>
              <a:rPr lang="en-US" dirty="0"/>
              <a:t>. grasp, reach forward through hoop and release ball in </a:t>
            </a:r>
            <a:r>
              <a:rPr lang="en-US" dirty="0" smtClean="0"/>
              <a:t>bucket</a:t>
            </a:r>
          </a:p>
          <a:p>
            <a:pPr lvl="1"/>
            <a:r>
              <a:rPr lang="en-US" dirty="0" smtClean="0"/>
              <a:t>3</a:t>
            </a:r>
            <a:r>
              <a:rPr lang="en-US" dirty="0"/>
              <a:t>. grasp with pronated forearm and supinate to place hoop ball on horizontal pole </a:t>
            </a:r>
            <a:endParaRPr lang="en-US" dirty="0" smtClean="0"/>
          </a:p>
          <a:p>
            <a:pPr lvl="1"/>
            <a:r>
              <a:rPr lang="en-US" dirty="0" smtClean="0"/>
              <a:t>4</a:t>
            </a:r>
            <a:r>
              <a:rPr lang="en-US" dirty="0"/>
              <a:t>.grasp with </a:t>
            </a:r>
            <a:r>
              <a:rPr lang="en-US" dirty="0" smtClean="0"/>
              <a:t>palmar </a:t>
            </a:r>
            <a:r>
              <a:rPr lang="en-US" dirty="0"/>
              <a:t>grasp, flex and abduct arm to place hoop ball on horizontal </a:t>
            </a:r>
            <a:r>
              <a:rPr lang="en-US" dirty="0" smtClean="0"/>
              <a:t>pole</a:t>
            </a:r>
          </a:p>
          <a:p>
            <a:pPr lvl="1"/>
            <a:r>
              <a:rPr lang="en-US" dirty="0" smtClean="0"/>
              <a:t>5</a:t>
            </a:r>
            <a:r>
              <a:rPr lang="en-US" dirty="0"/>
              <a:t>. grasp peg ball with supinated wrist, reach forward and place peg in elevated peg board </a:t>
            </a:r>
            <a:endParaRPr lang="en-US" dirty="0" smtClean="0"/>
          </a:p>
          <a:p>
            <a:endParaRPr lang="en-US" dirty="0"/>
          </a:p>
        </p:txBody>
      </p:sp>
    </p:spTree>
    <p:extLst>
      <p:ext uri="{BB962C8B-B14F-4D97-AF65-F5344CB8AC3E}">
        <p14:creationId xmlns:p14="http://schemas.microsoft.com/office/powerpoint/2010/main" val="25007538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Upper Extremity Training</a:t>
            </a:r>
            <a:endParaRPr lang="en-US" dirty="0"/>
          </a:p>
        </p:txBody>
      </p:sp>
      <p:sp>
        <p:nvSpPr>
          <p:cNvPr id="3" name="Content Placeholder 2"/>
          <p:cNvSpPr>
            <a:spLocks noGrp="1"/>
          </p:cNvSpPr>
          <p:nvPr>
            <p:ph idx="1"/>
          </p:nvPr>
        </p:nvSpPr>
        <p:spPr>
          <a:xfrm>
            <a:off x="457200" y="1646237"/>
            <a:ext cx="8229600" cy="2391026"/>
          </a:xfrm>
        </p:spPr>
        <p:txBody>
          <a:bodyPr/>
          <a:lstStyle/>
          <a:p>
            <a:r>
              <a:rPr lang="en-US" dirty="0" smtClean="0"/>
              <a:t>(Waller et al 2012) Case Series</a:t>
            </a:r>
          </a:p>
          <a:p>
            <a:pPr lvl="1"/>
            <a:r>
              <a:rPr lang="en-US" dirty="0" smtClean="0"/>
              <a:t>Scores for Sensory Organization Test, BBS, ABC Scale,  and directional control of rhythmic weight shift improved from baseline to post-training testing.</a:t>
            </a:r>
            <a:endParaRPr lang="en-US" dirty="0"/>
          </a:p>
        </p:txBody>
      </p:sp>
    </p:spTree>
    <p:extLst>
      <p:ext uri="{BB962C8B-B14F-4D97-AF65-F5344CB8AC3E}">
        <p14:creationId xmlns:p14="http://schemas.microsoft.com/office/powerpoint/2010/main" val="34922293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t>Jeka</a:t>
            </a:r>
            <a:r>
              <a:rPr lang="en-US" dirty="0" smtClean="0"/>
              <a:t> et al 1997)</a:t>
            </a:r>
            <a:endParaRPr lang="en-US" dirty="0"/>
          </a:p>
        </p:txBody>
      </p:sp>
      <p:sp>
        <p:nvSpPr>
          <p:cNvPr id="3" name="Content Placeholder 2"/>
          <p:cNvSpPr>
            <a:spLocks noGrp="1"/>
          </p:cNvSpPr>
          <p:nvPr>
            <p:ph idx="1"/>
          </p:nvPr>
        </p:nvSpPr>
        <p:spPr>
          <a:xfrm>
            <a:off x="457200" y="1700151"/>
            <a:ext cx="3323755" cy="4665123"/>
          </a:xfrm>
        </p:spPr>
        <p:txBody>
          <a:bodyPr/>
          <a:lstStyle/>
          <a:p>
            <a:r>
              <a:rPr lang="en-US" dirty="0"/>
              <a:t>I</a:t>
            </a:r>
            <a:r>
              <a:rPr lang="en-US" dirty="0" smtClean="0"/>
              <a:t>mpact of light touch as a balance aid</a:t>
            </a:r>
          </a:p>
          <a:p>
            <a:endParaRPr lang="en-US" dirty="0" smtClean="0"/>
          </a:p>
          <a:p>
            <a:endParaRPr lang="en-US" dirty="0"/>
          </a:p>
        </p:txBody>
      </p:sp>
      <p:pic>
        <p:nvPicPr>
          <p:cNvPr id="4" name="Picture 3" descr="Screen shot 2013-04-13 at 11.15.23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2825" y="2021335"/>
            <a:ext cx="3963975" cy="4076646"/>
          </a:xfrm>
          <a:prstGeom prst="rect">
            <a:avLst/>
          </a:prstGeom>
        </p:spPr>
      </p:pic>
    </p:spTree>
    <p:extLst>
      <p:ext uri="{BB962C8B-B14F-4D97-AF65-F5344CB8AC3E}">
        <p14:creationId xmlns:p14="http://schemas.microsoft.com/office/powerpoint/2010/main" val="32377484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t>Jeka</a:t>
            </a:r>
            <a:r>
              <a:rPr lang="en-US" dirty="0" smtClean="0"/>
              <a:t> et al 1997)</a:t>
            </a:r>
            <a:endParaRPr lang="en-US" dirty="0"/>
          </a:p>
        </p:txBody>
      </p:sp>
      <p:pic>
        <p:nvPicPr>
          <p:cNvPr id="5" name="Picture 4" descr="Screen shot 2013-04-13 at 11.17.5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06600" y="2093371"/>
            <a:ext cx="5130800" cy="3810000"/>
          </a:xfrm>
          <a:prstGeom prst="rect">
            <a:avLst/>
          </a:prstGeom>
        </p:spPr>
      </p:pic>
    </p:spTree>
    <p:extLst>
      <p:ext uri="{BB962C8B-B14F-4D97-AF65-F5344CB8AC3E}">
        <p14:creationId xmlns:p14="http://schemas.microsoft.com/office/powerpoint/2010/main" val="11217923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925" y="253536"/>
            <a:ext cx="8444875" cy="1143000"/>
          </a:xfrm>
        </p:spPr>
        <p:txBody>
          <a:bodyPr>
            <a:noAutofit/>
          </a:bodyPr>
          <a:lstStyle/>
          <a:p>
            <a:r>
              <a:rPr lang="en-US" sz="3600" dirty="0" smtClean="0"/>
              <a:t>Training Parameters (Hornby et al 2011)</a:t>
            </a:r>
            <a:endParaRPr lang="en-US" sz="3600" dirty="0"/>
          </a:p>
        </p:txBody>
      </p:sp>
      <p:sp>
        <p:nvSpPr>
          <p:cNvPr id="3" name="Content Placeholder 2"/>
          <p:cNvSpPr>
            <a:spLocks noGrp="1"/>
          </p:cNvSpPr>
          <p:nvPr>
            <p:ph idx="1"/>
          </p:nvPr>
        </p:nvSpPr>
        <p:spPr/>
        <p:txBody>
          <a:bodyPr>
            <a:normAutofit fontScale="77500" lnSpcReduction="20000"/>
          </a:bodyPr>
          <a:lstStyle/>
          <a:p>
            <a:r>
              <a:rPr lang="en-US" dirty="0"/>
              <a:t>L</a:t>
            </a:r>
            <a:r>
              <a:rPr lang="en-US" dirty="0" smtClean="0"/>
              <a:t>argest </a:t>
            </a:r>
            <a:r>
              <a:rPr lang="en-US" dirty="0" smtClean="0"/>
              <a:t>improvements in lower extremity motor function are achieved in the first three months after </a:t>
            </a:r>
            <a:r>
              <a:rPr lang="en-US" dirty="0" smtClean="0"/>
              <a:t>stroke</a:t>
            </a:r>
          </a:p>
          <a:p>
            <a:endParaRPr lang="en-US" dirty="0" smtClean="0"/>
          </a:p>
          <a:p>
            <a:r>
              <a:rPr lang="en-US" dirty="0" smtClean="0"/>
              <a:t>Task-specific training </a:t>
            </a:r>
            <a:r>
              <a:rPr lang="en-US" dirty="0" smtClean="0"/>
              <a:t>to </a:t>
            </a:r>
            <a:r>
              <a:rPr lang="en-US" dirty="0" smtClean="0"/>
              <a:t>increase skill acquisition and </a:t>
            </a:r>
            <a:r>
              <a:rPr lang="en-US" dirty="0" smtClean="0"/>
              <a:t>retention</a:t>
            </a:r>
          </a:p>
          <a:p>
            <a:endParaRPr lang="en-US" dirty="0" smtClean="0"/>
          </a:p>
          <a:p>
            <a:r>
              <a:rPr lang="en-US" dirty="0" smtClean="0"/>
              <a:t>Amount of Practice: large amounts of practice are encouraged for skill refinement (i.e. Gait training encourages 1,000-2,000 steps per session</a:t>
            </a:r>
            <a:r>
              <a:rPr lang="en-US" dirty="0" smtClean="0"/>
              <a:t>)</a:t>
            </a:r>
          </a:p>
          <a:p>
            <a:endParaRPr lang="en-US" dirty="0" smtClean="0"/>
          </a:p>
          <a:p>
            <a:r>
              <a:rPr lang="en-US" dirty="0" smtClean="0"/>
              <a:t>Intensity: Higher intensity preferred to gain aerobic benefits and neuromuscular demand. </a:t>
            </a:r>
            <a:r>
              <a:rPr lang="en-US" dirty="0" smtClean="0"/>
              <a:t> </a:t>
            </a:r>
            <a:r>
              <a:rPr lang="en-US" dirty="0" smtClean="0"/>
              <a:t>A</a:t>
            </a:r>
            <a:r>
              <a:rPr lang="en-US" dirty="0" smtClean="0"/>
              <a:t>lso </a:t>
            </a:r>
            <a:r>
              <a:rPr lang="en-US" dirty="0" smtClean="0"/>
              <a:t>tied to neural excitability for better walking</a:t>
            </a:r>
          </a:p>
          <a:p>
            <a:endParaRPr lang="en-US" dirty="0"/>
          </a:p>
        </p:txBody>
      </p:sp>
    </p:spTree>
    <p:extLst>
      <p:ext uri="{BB962C8B-B14F-4D97-AF65-F5344CB8AC3E}">
        <p14:creationId xmlns:p14="http://schemas.microsoft.com/office/powerpoint/2010/main" val="3232492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85000" lnSpcReduction="20000"/>
          </a:bodyPr>
          <a:lstStyle/>
          <a:p>
            <a:r>
              <a:rPr lang="en-US" sz="2000" dirty="0" err="1"/>
              <a:t>Tsur</a:t>
            </a:r>
            <a:r>
              <a:rPr lang="en-US" sz="2000" dirty="0"/>
              <a:t> A, Segal Z. Falls in stroke patients: risk factors and risk management. </a:t>
            </a:r>
            <a:r>
              <a:rPr lang="en-US" sz="2000" dirty="0" err="1"/>
              <a:t>Isr</a:t>
            </a:r>
            <a:r>
              <a:rPr lang="en-US" sz="2000" dirty="0"/>
              <a:t> Med </a:t>
            </a:r>
            <a:r>
              <a:rPr lang="en-US" sz="2000" dirty="0" err="1"/>
              <a:t>Assoc</a:t>
            </a:r>
            <a:r>
              <a:rPr lang="en-US" sz="2000" dirty="0"/>
              <a:t> J. 2010 Apr;12(4):216-</a:t>
            </a:r>
            <a:r>
              <a:rPr lang="en-US" sz="2000" dirty="0" smtClean="0"/>
              <a:t>9.</a:t>
            </a:r>
          </a:p>
          <a:p>
            <a:r>
              <a:rPr lang="en-US" sz="2000" dirty="0" err="1"/>
              <a:t>Schmid</a:t>
            </a:r>
            <a:r>
              <a:rPr lang="en-US" sz="2000" dirty="0"/>
              <a:t> AA, Wells CK, </a:t>
            </a:r>
            <a:r>
              <a:rPr lang="en-US" sz="2000" dirty="0" err="1"/>
              <a:t>Concato</a:t>
            </a:r>
            <a:r>
              <a:rPr lang="en-US" sz="2000" dirty="0"/>
              <a:t> J, Dallas MI, Lo AC, Nadeau SE, Williams LS, </a:t>
            </a:r>
            <a:r>
              <a:rPr lang="en-US" sz="2000" dirty="0" err="1"/>
              <a:t>Peixoto</a:t>
            </a:r>
            <a:r>
              <a:rPr lang="en-US" sz="2000" dirty="0"/>
              <a:t> AJ, Gorman M, </a:t>
            </a:r>
            <a:r>
              <a:rPr lang="en-US" sz="2000" dirty="0" err="1"/>
              <a:t>Boice</a:t>
            </a:r>
            <a:r>
              <a:rPr lang="en-US" sz="2000" dirty="0"/>
              <a:t> JL, Struve F, McClain V, </a:t>
            </a:r>
            <a:r>
              <a:rPr lang="en-US" sz="2000" dirty="0" err="1"/>
              <a:t>Bravata</a:t>
            </a:r>
            <a:r>
              <a:rPr lang="en-US" sz="2000" dirty="0"/>
              <a:t> DM. Prevalence, predictors, and outcomes of </a:t>
            </a:r>
            <a:r>
              <a:rPr lang="en-US" sz="2000" dirty="0" err="1"/>
              <a:t>poststroke</a:t>
            </a:r>
            <a:r>
              <a:rPr lang="en-US" sz="2000" dirty="0"/>
              <a:t> falls in acute hospital setting. J </a:t>
            </a:r>
            <a:r>
              <a:rPr lang="en-US" sz="2000" dirty="0" err="1"/>
              <a:t>Rehabil</a:t>
            </a:r>
            <a:r>
              <a:rPr lang="en-US" sz="2000" dirty="0"/>
              <a:t> Res Dev. 2010;47(6):553-62</a:t>
            </a:r>
            <a:r>
              <a:rPr lang="en-US" sz="2000" dirty="0" smtClean="0"/>
              <a:t>.</a:t>
            </a:r>
          </a:p>
          <a:p>
            <a:r>
              <a:rPr lang="nl-NL" sz="2000" dirty="0" err="1"/>
              <a:t>Weerdesteyn</a:t>
            </a:r>
            <a:r>
              <a:rPr lang="nl-NL" sz="2000" dirty="0"/>
              <a:t> V, de Niet M, van Duijnhoven HJ, Geurts AC. Falls in </a:t>
            </a:r>
            <a:r>
              <a:rPr lang="nl-NL" sz="2000" dirty="0" err="1"/>
              <a:t>individuals</a:t>
            </a:r>
            <a:r>
              <a:rPr lang="nl-NL" sz="2000" dirty="0"/>
              <a:t> </a:t>
            </a:r>
            <a:r>
              <a:rPr lang="nl-NL" sz="2000" dirty="0" err="1"/>
              <a:t>with</a:t>
            </a:r>
            <a:r>
              <a:rPr lang="nl-NL" sz="2000" dirty="0"/>
              <a:t> </a:t>
            </a:r>
            <a:r>
              <a:rPr lang="nl-NL" sz="2000" dirty="0" err="1"/>
              <a:t>stroke</a:t>
            </a:r>
            <a:r>
              <a:rPr lang="nl-NL" sz="2000" dirty="0"/>
              <a:t>. J </a:t>
            </a:r>
            <a:r>
              <a:rPr lang="nl-NL" sz="2000" dirty="0" err="1"/>
              <a:t>Rehabil</a:t>
            </a:r>
            <a:r>
              <a:rPr lang="nl-NL" sz="2000" dirty="0"/>
              <a:t> </a:t>
            </a:r>
            <a:r>
              <a:rPr lang="nl-NL" sz="2000" dirty="0" err="1"/>
              <a:t>Res</a:t>
            </a:r>
            <a:r>
              <a:rPr lang="nl-NL" sz="2000" dirty="0"/>
              <a:t> </a:t>
            </a:r>
            <a:r>
              <a:rPr lang="nl-NL" sz="2000" dirty="0" err="1"/>
              <a:t>Dev</a:t>
            </a:r>
            <a:r>
              <a:rPr lang="nl-NL" sz="2000" dirty="0"/>
              <a:t>. 2008;45(8):1195-213. Review. </a:t>
            </a:r>
            <a:endParaRPr lang="nl-NL" sz="2000" dirty="0" smtClean="0"/>
          </a:p>
          <a:p>
            <a:r>
              <a:rPr lang="en-US" sz="2000" dirty="0" err="1"/>
              <a:t>Baetens</a:t>
            </a:r>
            <a:r>
              <a:rPr lang="en-US" sz="2000" dirty="0"/>
              <a:t> T, De </a:t>
            </a:r>
            <a:r>
              <a:rPr lang="en-US" sz="2000" dirty="0" err="1"/>
              <a:t>Kegel</a:t>
            </a:r>
            <a:r>
              <a:rPr lang="en-US" sz="2000" dirty="0"/>
              <a:t> A, </a:t>
            </a:r>
            <a:r>
              <a:rPr lang="en-US" sz="2000" dirty="0" err="1"/>
              <a:t>Calders</a:t>
            </a:r>
            <a:r>
              <a:rPr lang="en-US" sz="2000" dirty="0"/>
              <a:t> P, </a:t>
            </a:r>
            <a:r>
              <a:rPr lang="en-US" sz="2000" dirty="0" err="1"/>
              <a:t>Vanderstraeten</a:t>
            </a:r>
            <a:r>
              <a:rPr lang="en-US" sz="2000" dirty="0"/>
              <a:t> G, </a:t>
            </a:r>
            <a:r>
              <a:rPr lang="en-US" sz="2000" dirty="0" err="1"/>
              <a:t>Cambier</a:t>
            </a:r>
            <a:r>
              <a:rPr lang="en-US" sz="2000" dirty="0"/>
              <a:t> D. Prediction of falling among stroke patients in rehabilitation. J </a:t>
            </a:r>
            <a:r>
              <a:rPr lang="en-US" sz="2000" dirty="0" err="1"/>
              <a:t>Rehabil</a:t>
            </a:r>
            <a:r>
              <a:rPr lang="en-US" sz="2000" dirty="0"/>
              <a:t> Med. 2011 Oct;43(10):876-83. </a:t>
            </a:r>
            <a:endParaRPr lang="en-US" sz="2000" dirty="0" smtClean="0"/>
          </a:p>
          <a:p>
            <a:r>
              <a:rPr lang="en-US" sz="2000" dirty="0" err="1"/>
              <a:t>Bonan</a:t>
            </a:r>
            <a:r>
              <a:rPr lang="en-US" sz="2000" dirty="0"/>
              <a:t> IV, </a:t>
            </a:r>
            <a:r>
              <a:rPr lang="en-US" sz="2000" dirty="0" err="1"/>
              <a:t>Colle</a:t>
            </a:r>
            <a:r>
              <a:rPr lang="en-US" sz="2000" dirty="0"/>
              <a:t> FM, </a:t>
            </a:r>
            <a:r>
              <a:rPr lang="en-US" sz="2000" dirty="0" err="1"/>
              <a:t>Guichard</a:t>
            </a:r>
            <a:r>
              <a:rPr lang="en-US" sz="2000" dirty="0"/>
              <a:t> JP, </a:t>
            </a:r>
            <a:r>
              <a:rPr lang="en-US" sz="2000" dirty="0" err="1"/>
              <a:t>Vicaut</a:t>
            </a:r>
            <a:r>
              <a:rPr lang="en-US" sz="2000" dirty="0"/>
              <a:t> E, </a:t>
            </a:r>
            <a:r>
              <a:rPr lang="en-US" sz="2000" dirty="0" err="1"/>
              <a:t>Eisenfisz</a:t>
            </a:r>
            <a:r>
              <a:rPr lang="en-US" sz="2000" dirty="0"/>
              <a:t> M, Tran Ba </a:t>
            </a:r>
            <a:r>
              <a:rPr lang="en-US" sz="2000" dirty="0" err="1"/>
              <a:t>Huy</a:t>
            </a:r>
            <a:r>
              <a:rPr lang="en-US" sz="2000" dirty="0"/>
              <a:t> P, </a:t>
            </a:r>
            <a:r>
              <a:rPr lang="en-US" sz="2000" dirty="0" err="1"/>
              <a:t>Yelnik</a:t>
            </a:r>
            <a:r>
              <a:rPr lang="en-US" sz="2000" dirty="0"/>
              <a:t> AP. Reliance on visual information after stroke. Part I: Balance on dynamic </a:t>
            </a:r>
            <a:r>
              <a:rPr lang="en-US" sz="2000" dirty="0" err="1"/>
              <a:t>posturography</a:t>
            </a:r>
            <a:r>
              <a:rPr lang="en-US" sz="2000" dirty="0"/>
              <a:t>. Arch </a:t>
            </a:r>
            <a:r>
              <a:rPr lang="en-US" sz="2000" dirty="0" err="1"/>
              <a:t>Phys</a:t>
            </a:r>
            <a:r>
              <a:rPr lang="en-US" sz="2000" dirty="0"/>
              <a:t> Med </a:t>
            </a:r>
            <a:r>
              <a:rPr lang="en-US" sz="2000" dirty="0" err="1"/>
              <a:t>Rehabil</a:t>
            </a:r>
            <a:r>
              <a:rPr lang="en-US" sz="2000" dirty="0"/>
              <a:t>. 2004 Feb;85(2):268-73</a:t>
            </a:r>
            <a:r>
              <a:rPr lang="en-US" sz="2000" dirty="0" smtClean="0"/>
              <a:t>.</a:t>
            </a:r>
          </a:p>
          <a:p>
            <a:r>
              <a:rPr lang="en-US" sz="2000" dirty="0"/>
              <a:t>Forrest G, Huss S, Patel V, Jeffries J, Myers D, Barber C, </a:t>
            </a:r>
            <a:r>
              <a:rPr lang="en-US" sz="2000" dirty="0" err="1"/>
              <a:t>Kosier</a:t>
            </a:r>
            <a:r>
              <a:rPr lang="en-US" sz="2000" dirty="0"/>
              <a:t> M. Falls on an inpatient rehabilitation unit: risk assessment and prevention. </a:t>
            </a:r>
            <a:r>
              <a:rPr lang="en-US" sz="2000" dirty="0" err="1"/>
              <a:t>Rehabil</a:t>
            </a:r>
            <a:r>
              <a:rPr lang="en-US" sz="2000" dirty="0"/>
              <a:t> </a:t>
            </a:r>
            <a:r>
              <a:rPr lang="en-US" sz="2000" dirty="0" err="1"/>
              <a:t>Nurs</a:t>
            </a:r>
            <a:r>
              <a:rPr lang="en-US" sz="2000" dirty="0"/>
              <a:t>. 2012 Mar-Apr;37(2):56-61</a:t>
            </a:r>
            <a:r>
              <a:rPr lang="en-US" sz="2000" dirty="0" smtClean="0"/>
              <a:t>.</a:t>
            </a:r>
          </a:p>
          <a:p>
            <a:r>
              <a:rPr lang="en-US" sz="2000" dirty="0"/>
              <a:t>Simpson LA, Miller WC, </a:t>
            </a:r>
            <a:r>
              <a:rPr lang="en-US" sz="2000" dirty="0" err="1"/>
              <a:t>Eng</a:t>
            </a:r>
            <a:r>
              <a:rPr lang="en-US" sz="2000" dirty="0"/>
              <a:t> JJ. Effect of stroke on fall rate, location and predictors: a prospective comparison of older adults with and without stroke. </a:t>
            </a:r>
            <a:r>
              <a:rPr lang="en-US" sz="2000" dirty="0" err="1"/>
              <a:t>PLoS</a:t>
            </a:r>
            <a:r>
              <a:rPr lang="en-US" sz="2000" dirty="0"/>
              <a:t> One. 2011 Apr 29;6(4):e19431. </a:t>
            </a:r>
            <a:r>
              <a:rPr lang="en-US" sz="2000" dirty="0" err="1"/>
              <a:t>doi</a:t>
            </a:r>
            <a:r>
              <a:rPr lang="en-US" sz="2000" dirty="0"/>
              <a:t>: 10.1371/journal.pone.0019431.</a:t>
            </a:r>
          </a:p>
        </p:txBody>
      </p:sp>
    </p:spTree>
    <p:extLst>
      <p:ext uri="{BB962C8B-B14F-4D97-AF65-F5344CB8AC3E}">
        <p14:creationId xmlns:p14="http://schemas.microsoft.com/office/powerpoint/2010/main" val="25158802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fontScale="62500" lnSpcReduction="20000"/>
          </a:bodyPr>
          <a:lstStyle/>
          <a:p>
            <a:r>
              <a:rPr lang="en-US" sz="2000" dirty="0"/>
              <a:t>Mansfield A, Mochizuki G, Inness EL, </a:t>
            </a:r>
            <a:r>
              <a:rPr lang="en-US" sz="2000" dirty="0" err="1"/>
              <a:t>McIlroy</a:t>
            </a:r>
            <a:r>
              <a:rPr lang="en-US" sz="2000" dirty="0"/>
              <a:t> WE. Clinical correlates of between-limb synchronization of standing balance control and falls during inpatient stroke rehabilitation. </a:t>
            </a:r>
            <a:r>
              <a:rPr lang="en-US" sz="2000" dirty="0" err="1"/>
              <a:t>Neurorehabil</a:t>
            </a:r>
            <a:r>
              <a:rPr lang="en-US" sz="2000" dirty="0"/>
              <a:t> Neural Repair. 2012 Jul-Aug;26(6):627-</a:t>
            </a:r>
            <a:r>
              <a:rPr lang="en-US" sz="2000" dirty="0" smtClean="0"/>
              <a:t>35.</a:t>
            </a:r>
          </a:p>
          <a:p>
            <a:r>
              <a:rPr lang="en-US" sz="2000" dirty="0"/>
              <a:t>Marigold DS, </a:t>
            </a:r>
            <a:r>
              <a:rPr lang="en-US" sz="2000" dirty="0" err="1"/>
              <a:t>Eng</a:t>
            </a:r>
            <a:r>
              <a:rPr lang="en-US" sz="2000" dirty="0"/>
              <a:t> JJ, Dawson AS, </a:t>
            </a:r>
            <a:r>
              <a:rPr lang="en-US" sz="2000" dirty="0" err="1"/>
              <a:t>Inglis</a:t>
            </a:r>
            <a:r>
              <a:rPr lang="en-US" sz="2000" dirty="0"/>
              <a:t> JT, Harris JE, </a:t>
            </a:r>
            <a:r>
              <a:rPr lang="en-US" sz="2000" dirty="0" err="1"/>
              <a:t>Gylfadóttir</a:t>
            </a:r>
            <a:r>
              <a:rPr lang="en-US" sz="2000" dirty="0"/>
              <a:t> S. Exercise leads to faster postural reflexes, improved balance and mobility, and fewer falls in older persons with chronic stroke. J Am </a:t>
            </a:r>
            <a:r>
              <a:rPr lang="en-US" sz="2000" dirty="0" err="1"/>
              <a:t>Geriatr</a:t>
            </a:r>
            <a:r>
              <a:rPr lang="en-US" sz="2000" dirty="0"/>
              <a:t> Soc. 2005 Mar;53(3):416-23</a:t>
            </a:r>
            <a:r>
              <a:rPr lang="en-US" sz="2000" dirty="0" smtClean="0"/>
              <a:t>.</a:t>
            </a:r>
          </a:p>
          <a:p>
            <a:r>
              <a:rPr lang="en-US" sz="2000" dirty="0"/>
              <a:t>Cheng PT, Wu SH, </a:t>
            </a:r>
            <a:r>
              <a:rPr lang="en-US" sz="2000" dirty="0" err="1"/>
              <a:t>Liaw</a:t>
            </a:r>
            <a:r>
              <a:rPr lang="en-US" sz="2000" dirty="0"/>
              <a:t> MY, Wong AM, Tang FT. Symmetrical body-weight distribution training in stroke patients and its effect on fall prevention. Arch </a:t>
            </a:r>
            <a:r>
              <a:rPr lang="en-US" sz="2000" dirty="0" err="1"/>
              <a:t>Phys</a:t>
            </a:r>
            <a:r>
              <a:rPr lang="en-US" sz="2000" dirty="0"/>
              <a:t> Med </a:t>
            </a:r>
            <a:r>
              <a:rPr lang="en-US" sz="2000" dirty="0" err="1"/>
              <a:t>Rehabil</a:t>
            </a:r>
            <a:r>
              <a:rPr lang="en-US" sz="2000" dirty="0"/>
              <a:t>. 2001 Dec;82(12):1650-4</a:t>
            </a:r>
            <a:r>
              <a:rPr lang="en-US" sz="2000" dirty="0" smtClean="0"/>
              <a:t>.</a:t>
            </a:r>
          </a:p>
          <a:p>
            <a:r>
              <a:rPr lang="en-US" sz="2000" dirty="0" err="1"/>
              <a:t>Tsaklis</a:t>
            </a:r>
            <a:r>
              <a:rPr lang="en-US" sz="2000" dirty="0"/>
              <a:t> PV, </a:t>
            </a:r>
            <a:r>
              <a:rPr lang="en-US" sz="2000" dirty="0" err="1"/>
              <a:t>Grooten</a:t>
            </a:r>
            <a:r>
              <a:rPr lang="en-US" sz="2000" dirty="0"/>
              <a:t> WJ, </a:t>
            </a:r>
            <a:r>
              <a:rPr lang="en-US" sz="2000" dirty="0" err="1"/>
              <a:t>Franzén</a:t>
            </a:r>
            <a:r>
              <a:rPr lang="en-US" sz="2000" dirty="0"/>
              <a:t> E. Effects of weight-shift training on balance control and weight distribution in chronic stroke: a pilot study. Top Stroke </a:t>
            </a:r>
            <a:r>
              <a:rPr lang="en-US" sz="2000" dirty="0" err="1"/>
              <a:t>Rehabil</a:t>
            </a:r>
            <a:r>
              <a:rPr lang="en-US" sz="2000" dirty="0"/>
              <a:t>. 2012 Jan-Feb;19(1):23-</a:t>
            </a:r>
            <a:r>
              <a:rPr lang="en-US" sz="2000" dirty="0" smtClean="0"/>
              <a:t>31</a:t>
            </a:r>
            <a:r>
              <a:rPr lang="en-US" sz="2000" dirty="0" smtClean="0"/>
              <a:t>.</a:t>
            </a:r>
          </a:p>
          <a:p>
            <a:r>
              <a:rPr lang="en-US" sz="2000" dirty="0"/>
              <a:t>Kobayashi T, Leung AK, </a:t>
            </a:r>
            <a:r>
              <a:rPr lang="en-US" sz="2000" dirty="0" err="1"/>
              <a:t>Akazawa</a:t>
            </a:r>
            <a:r>
              <a:rPr lang="en-US" sz="2000" dirty="0"/>
              <a:t> Y, Hutchins SW. Effect of ankle-foot </a:t>
            </a:r>
            <a:r>
              <a:rPr lang="en-US" sz="2000" dirty="0" err="1"/>
              <a:t>orthoses</a:t>
            </a:r>
            <a:r>
              <a:rPr lang="en-US" sz="2000" dirty="0"/>
              <a:t> on the sagittal plane displacement of the center of mass in patients with stroke hemiplegia: a pilot study. Top Stroke </a:t>
            </a:r>
            <a:r>
              <a:rPr lang="en-US" sz="2000" dirty="0" err="1"/>
              <a:t>Rehabil</a:t>
            </a:r>
            <a:r>
              <a:rPr lang="en-US" sz="2000" dirty="0"/>
              <a:t>. 2012 Jul-Aug;19(4):338-44.</a:t>
            </a:r>
          </a:p>
          <a:p>
            <a:r>
              <a:rPr lang="en-US" sz="2000" dirty="0" smtClean="0"/>
              <a:t>Tyson </a:t>
            </a:r>
            <a:r>
              <a:rPr lang="en-US" sz="2000" dirty="0"/>
              <a:t>SF, Kent RM. Effects of an Ankle-Foot </a:t>
            </a:r>
            <a:r>
              <a:rPr lang="en-US" sz="2000" dirty="0" err="1"/>
              <a:t>Orthosis</a:t>
            </a:r>
            <a:r>
              <a:rPr lang="en-US" sz="2000" dirty="0"/>
              <a:t> on Balance and Walking After Stroke: A Systematic Review and Pooled Meta-Analysis. Arch </a:t>
            </a:r>
            <a:r>
              <a:rPr lang="en-US" sz="2000" dirty="0" err="1"/>
              <a:t>Phys</a:t>
            </a:r>
            <a:r>
              <a:rPr lang="en-US" sz="2000" dirty="0"/>
              <a:t> Med </a:t>
            </a:r>
            <a:r>
              <a:rPr lang="en-US" sz="2000" dirty="0" err="1"/>
              <a:t>Rehabil</a:t>
            </a:r>
            <a:r>
              <a:rPr lang="en-US" sz="2000" dirty="0"/>
              <a:t>. 2013 Feb 12. </a:t>
            </a:r>
            <a:r>
              <a:rPr lang="en-US" sz="2000" dirty="0" err="1"/>
              <a:t>doi:pii</a:t>
            </a:r>
            <a:r>
              <a:rPr lang="en-US" sz="2000" dirty="0"/>
              <a:t>: S0003-9993(13)00118-4. 10.1016/j.apmr.2012.12.025</a:t>
            </a:r>
            <a:r>
              <a:rPr lang="en-US" sz="2000" dirty="0" smtClean="0"/>
              <a:t>.</a:t>
            </a:r>
          </a:p>
          <a:p>
            <a:r>
              <a:rPr lang="en-US" sz="2000" dirty="0" err="1"/>
              <a:t>Fatone</a:t>
            </a:r>
            <a:r>
              <a:rPr lang="en-US" sz="2000" dirty="0"/>
              <a:t> S, </a:t>
            </a:r>
            <a:r>
              <a:rPr lang="en-US" sz="2000" dirty="0" err="1"/>
              <a:t>Gard</a:t>
            </a:r>
            <a:r>
              <a:rPr lang="en-US" sz="2000" dirty="0"/>
              <a:t> SA, </a:t>
            </a:r>
            <a:r>
              <a:rPr lang="en-US" sz="2000" dirty="0" err="1"/>
              <a:t>Malas</a:t>
            </a:r>
            <a:r>
              <a:rPr lang="en-US" sz="2000" dirty="0"/>
              <a:t> BS. Effect of ankle-foot </a:t>
            </a:r>
            <a:r>
              <a:rPr lang="en-US" sz="2000" dirty="0" err="1"/>
              <a:t>orthosis</a:t>
            </a:r>
            <a:r>
              <a:rPr lang="en-US" sz="2000" dirty="0"/>
              <a:t> alignment and foot-plate length on the gait of adults with </a:t>
            </a:r>
            <a:r>
              <a:rPr lang="en-US" sz="2000" dirty="0" err="1"/>
              <a:t>poststroke</a:t>
            </a:r>
            <a:r>
              <a:rPr lang="en-US" sz="2000" dirty="0"/>
              <a:t> hemiplegia. Arch </a:t>
            </a:r>
            <a:r>
              <a:rPr lang="en-US" sz="2000" dirty="0" err="1"/>
              <a:t>Phys</a:t>
            </a:r>
            <a:r>
              <a:rPr lang="en-US" sz="2000" dirty="0"/>
              <a:t> Med </a:t>
            </a:r>
            <a:r>
              <a:rPr lang="en-US" sz="2000" dirty="0" err="1"/>
              <a:t>Rehabil</a:t>
            </a:r>
            <a:r>
              <a:rPr lang="en-US" sz="2000" dirty="0"/>
              <a:t>. 2009 May;90(5):810-8. </a:t>
            </a:r>
            <a:r>
              <a:rPr lang="en-US" sz="2000" dirty="0" err="1"/>
              <a:t>doi</a:t>
            </a:r>
            <a:r>
              <a:rPr lang="en-US" sz="2000" dirty="0"/>
              <a:t>: 10.1016/j.apmr.</a:t>
            </a:r>
            <a:r>
              <a:rPr lang="en-US" sz="2000" dirty="0" smtClean="0"/>
              <a:t>2008.11.012</a:t>
            </a:r>
          </a:p>
          <a:p>
            <a:r>
              <a:rPr lang="en-US" sz="2000" dirty="0" err="1" smtClean="0"/>
              <a:t>Jeka</a:t>
            </a:r>
            <a:r>
              <a:rPr lang="en-US" sz="2000" dirty="0" smtClean="0"/>
              <a:t> </a:t>
            </a:r>
            <a:r>
              <a:rPr lang="en-US" sz="2000" dirty="0"/>
              <a:t>JJ. Light touch contact as a balance aid. </a:t>
            </a:r>
            <a:r>
              <a:rPr lang="en-US" sz="2000" dirty="0" err="1"/>
              <a:t>Phys</a:t>
            </a:r>
            <a:r>
              <a:rPr lang="en-US" sz="2000" dirty="0"/>
              <a:t> </a:t>
            </a:r>
            <a:r>
              <a:rPr lang="en-US" sz="2000" dirty="0" err="1"/>
              <a:t>Ther</a:t>
            </a:r>
            <a:r>
              <a:rPr lang="en-US" sz="2000" dirty="0"/>
              <a:t>. 1997 May;77(5):476-87.</a:t>
            </a:r>
            <a:endParaRPr lang="en-US" sz="2000" dirty="0" smtClean="0"/>
          </a:p>
          <a:p>
            <a:r>
              <a:rPr lang="en-US" sz="2000" dirty="0" smtClean="0"/>
              <a:t>Hornby </a:t>
            </a:r>
            <a:r>
              <a:rPr lang="en-US" sz="2000" dirty="0"/>
              <a:t>TG, </a:t>
            </a:r>
            <a:r>
              <a:rPr lang="en-US" sz="2000" dirty="0" err="1"/>
              <a:t>Straube</a:t>
            </a:r>
            <a:r>
              <a:rPr lang="en-US" sz="2000" dirty="0"/>
              <a:t> DS, Kinnaird CR, </a:t>
            </a:r>
            <a:r>
              <a:rPr lang="en-US" sz="2000" dirty="0" err="1"/>
              <a:t>Holleran</a:t>
            </a:r>
            <a:r>
              <a:rPr lang="en-US" sz="2000" dirty="0"/>
              <a:t> CL, </a:t>
            </a:r>
            <a:r>
              <a:rPr lang="en-US" sz="2000" dirty="0" err="1"/>
              <a:t>Echauz</a:t>
            </a:r>
            <a:r>
              <a:rPr lang="en-US" sz="2000" dirty="0"/>
              <a:t> AJ, Rodriguez KS, Wagner EJ, </a:t>
            </a:r>
            <a:r>
              <a:rPr lang="en-US" sz="2000" dirty="0" err="1"/>
              <a:t>Narducci</a:t>
            </a:r>
            <a:r>
              <a:rPr lang="en-US" sz="2000" dirty="0"/>
              <a:t> EA. Importance of specificity, amount, and intensity of </a:t>
            </a:r>
            <a:r>
              <a:rPr lang="en-US" sz="2000" dirty="0" err="1"/>
              <a:t>locomotor</a:t>
            </a:r>
            <a:r>
              <a:rPr lang="en-US" sz="2000" dirty="0"/>
              <a:t> training to improve ambulatory function in patients </a:t>
            </a:r>
            <a:r>
              <a:rPr lang="en-US" sz="2000" dirty="0" err="1"/>
              <a:t>poststroke</a:t>
            </a:r>
            <a:r>
              <a:rPr lang="en-US" sz="2000" dirty="0"/>
              <a:t>. Top Stroke </a:t>
            </a:r>
            <a:r>
              <a:rPr lang="en-US" sz="2000" dirty="0" err="1"/>
              <a:t>Rehabil</a:t>
            </a:r>
            <a:r>
              <a:rPr lang="en-US" sz="2000" dirty="0"/>
              <a:t>. 2011 Jul-Aug;18(4):293-307. </a:t>
            </a:r>
            <a:endParaRPr lang="en-US" sz="2000" dirty="0" smtClean="0"/>
          </a:p>
          <a:p>
            <a:r>
              <a:rPr lang="en-US" sz="2000" dirty="0" err="1" smtClean="0"/>
              <a:t>McCombe</a:t>
            </a:r>
            <a:r>
              <a:rPr lang="en-US" sz="2000" dirty="0" smtClean="0"/>
              <a:t> </a:t>
            </a:r>
            <a:r>
              <a:rPr lang="en-US" sz="2000" dirty="0"/>
              <a:t>Waller S, </a:t>
            </a:r>
            <a:r>
              <a:rPr lang="en-US" sz="2000" dirty="0" err="1"/>
              <a:t>Prettyman</a:t>
            </a:r>
            <a:r>
              <a:rPr lang="en-US" sz="2000" dirty="0"/>
              <a:t> MG. Arm training in standing also improves postural control in participants with chronic stroke. Gait Posture. 2012 Jul;36(3):419-24. </a:t>
            </a:r>
            <a:r>
              <a:rPr lang="en-US" sz="2000" dirty="0" err="1"/>
              <a:t>doi</a:t>
            </a:r>
            <a:r>
              <a:rPr lang="en-US" sz="2000" dirty="0"/>
              <a:t>: 10.1016/j.gaitpost.2012.03.025. </a:t>
            </a:r>
            <a:r>
              <a:rPr lang="en-US" sz="2000" dirty="0" err="1"/>
              <a:t>Epub</a:t>
            </a:r>
            <a:r>
              <a:rPr lang="en-US" sz="2000" dirty="0"/>
              <a:t> 2012 Apr 21. </a:t>
            </a:r>
          </a:p>
          <a:p>
            <a:endParaRPr lang="en-US" sz="2000" dirty="0" smtClean="0"/>
          </a:p>
        </p:txBody>
      </p:sp>
    </p:spTree>
    <p:extLst>
      <p:ext uri="{BB962C8B-B14F-4D97-AF65-F5344CB8AC3E}">
        <p14:creationId xmlns:p14="http://schemas.microsoft.com/office/powerpoint/2010/main" val="1596204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Falls after Stroke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Falls are the most common complication after stroke (</a:t>
            </a:r>
            <a:r>
              <a:rPr lang="en-US" dirty="0" err="1" smtClean="0"/>
              <a:t>Schmid</a:t>
            </a:r>
            <a:r>
              <a:rPr lang="en-US" dirty="0" smtClean="0"/>
              <a:t> et al 2010</a:t>
            </a:r>
            <a:r>
              <a:rPr lang="en-US" dirty="0" smtClean="0"/>
              <a:t>)</a:t>
            </a:r>
          </a:p>
          <a:p>
            <a:endParaRPr lang="en-US" dirty="0" smtClean="0"/>
          </a:p>
          <a:p>
            <a:r>
              <a:rPr lang="en-US" dirty="0" smtClean="0"/>
              <a:t>27% of persons with stroke </a:t>
            </a:r>
            <a:r>
              <a:rPr lang="en-US" dirty="0" smtClean="0"/>
              <a:t>will sustain </a:t>
            </a:r>
            <a:r>
              <a:rPr lang="en-US" dirty="0" smtClean="0"/>
              <a:t>a hip fracture on the paretic </a:t>
            </a:r>
            <a:r>
              <a:rPr lang="en-US" dirty="0" smtClean="0"/>
              <a:t>side; consequential </a:t>
            </a:r>
            <a:r>
              <a:rPr lang="en-US" dirty="0" smtClean="0"/>
              <a:t>fear of </a:t>
            </a:r>
            <a:r>
              <a:rPr lang="en-US" dirty="0" smtClean="0"/>
              <a:t>falling </a:t>
            </a:r>
            <a:r>
              <a:rPr lang="en-US" dirty="0" smtClean="0">
                <a:sym typeface="Wingdings"/>
              </a:rPr>
              <a:t></a:t>
            </a:r>
            <a:r>
              <a:rPr lang="en-US" dirty="0" smtClean="0"/>
              <a:t> </a:t>
            </a:r>
            <a:r>
              <a:rPr lang="en-US" dirty="0" smtClean="0"/>
              <a:t>less </a:t>
            </a:r>
            <a:r>
              <a:rPr lang="en-US" dirty="0" smtClean="0"/>
              <a:t>mobility </a:t>
            </a:r>
            <a:r>
              <a:rPr lang="en-US" dirty="0" smtClean="0">
                <a:sym typeface="Wingdings"/>
              </a:rPr>
              <a:t></a:t>
            </a:r>
            <a:r>
              <a:rPr lang="en-US" dirty="0" smtClean="0"/>
              <a:t> </a:t>
            </a:r>
            <a:r>
              <a:rPr lang="en-US" dirty="0" smtClean="0"/>
              <a:t>secondary </a:t>
            </a:r>
            <a:r>
              <a:rPr lang="en-US" dirty="0" smtClean="0"/>
              <a:t>complications (</a:t>
            </a:r>
            <a:r>
              <a:rPr lang="en-US" dirty="0" err="1" smtClean="0"/>
              <a:t>Weerdesteyan</a:t>
            </a:r>
            <a:r>
              <a:rPr lang="en-US" dirty="0" smtClean="0"/>
              <a:t> et al 2008)</a:t>
            </a:r>
          </a:p>
          <a:p>
            <a:endParaRPr lang="en-US" dirty="0" smtClean="0"/>
          </a:p>
          <a:p>
            <a:r>
              <a:rPr lang="en-US" dirty="0" smtClean="0"/>
              <a:t>Caretaker stress and patient anxiety and depression </a:t>
            </a:r>
            <a:r>
              <a:rPr lang="en-US" dirty="0" smtClean="0"/>
              <a:t>after a </a:t>
            </a:r>
            <a:r>
              <a:rPr lang="en-US" dirty="0" smtClean="0"/>
              <a:t>fall (</a:t>
            </a:r>
            <a:r>
              <a:rPr lang="en-US" dirty="0" err="1" smtClean="0"/>
              <a:t>Weerdesteyan</a:t>
            </a:r>
            <a:r>
              <a:rPr lang="en-US" dirty="0" smtClean="0"/>
              <a:t> et al 2008)</a:t>
            </a:r>
            <a:endParaRPr lang="en-US" dirty="0"/>
          </a:p>
        </p:txBody>
      </p:sp>
    </p:spTree>
    <p:extLst>
      <p:ext uri="{BB962C8B-B14F-4D97-AF65-F5344CB8AC3E}">
        <p14:creationId xmlns:p14="http://schemas.microsoft.com/office/powerpoint/2010/main" val="3214144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Etiology of Falls After Stroke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Reduced muscle tone, paralysis and hypoesthesia on involved side (</a:t>
            </a:r>
            <a:r>
              <a:rPr lang="en-US" dirty="0" err="1" smtClean="0"/>
              <a:t>Tsur</a:t>
            </a:r>
            <a:r>
              <a:rPr lang="en-US" dirty="0" smtClean="0"/>
              <a:t>, Segal 2010</a:t>
            </a:r>
            <a:r>
              <a:rPr lang="en-US" dirty="0" smtClean="0"/>
              <a:t>)</a:t>
            </a:r>
          </a:p>
          <a:p>
            <a:endParaRPr lang="en-US" dirty="0" smtClean="0"/>
          </a:p>
          <a:p>
            <a:r>
              <a:rPr lang="en-US" dirty="0" smtClean="0"/>
              <a:t>Lower functional status, history of anxiety, lower NIHSS scores (</a:t>
            </a:r>
            <a:r>
              <a:rPr lang="en-US" dirty="0" err="1" smtClean="0"/>
              <a:t>Schmid</a:t>
            </a:r>
            <a:r>
              <a:rPr lang="en-US" dirty="0"/>
              <a:t> </a:t>
            </a:r>
            <a:r>
              <a:rPr lang="en-US" dirty="0" smtClean="0"/>
              <a:t>et al 2010</a:t>
            </a:r>
            <a:r>
              <a:rPr lang="en-US" dirty="0" smtClean="0"/>
              <a:t>)</a:t>
            </a:r>
          </a:p>
          <a:p>
            <a:endParaRPr lang="en-US" dirty="0" smtClean="0"/>
          </a:p>
          <a:p>
            <a:r>
              <a:rPr lang="en-US" dirty="0" smtClean="0"/>
              <a:t>Limited social support, nonuse of walking aid, minimal grip strength on affected side (</a:t>
            </a:r>
            <a:r>
              <a:rPr lang="en-US" dirty="0" err="1" smtClean="0"/>
              <a:t>Baetens</a:t>
            </a:r>
            <a:r>
              <a:rPr lang="en-US" dirty="0" smtClean="0"/>
              <a:t> et al 2011</a:t>
            </a:r>
            <a:r>
              <a:rPr lang="en-US" dirty="0" smtClean="0"/>
              <a:t>)</a:t>
            </a:r>
          </a:p>
          <a:p>
            <a:endParaRPr lang="en-US" dirty="0" smtClean="0"/>
          </a:p>
          <a:p>
            <a:r>
              <a:rPr lang="en-US" dirty="0" smtClean="0"/>
              <a:t>Lower FIM scores at admission (Forrest et al 2012</a:t>
            </a:r>
            <a:r>
              <a:rPr lang="en-US" dirty="0" smtClean="0"/>
              <a:t>)</a:t>
            </a:r>
          </a:p>
          <a:p>
            <a:endParaRPr lang="en-US" dirty="0" smtClean="0"/>
          </a:p>
          <a:p>
            <a:r>
              <a:rPr lang="en-US" dirty="0" smtClean="0"/>
              <a:t>Inability to integrate somatosensory, visual and vestibular information adequately (</a:t>
            </a:r>
            <a:r>
              <a:rPr lang="en-US" dirty="0" err="1" smtClean="0"/>
              <a:t>Bonan</a:t>
            </a:r>
            <a:r>
              <a:rPr lang="en-US" dirty="0" smtClean="0"/>
              <a:t> et al 2004)</a:t>
            </a:r>
          </a:p>
          <a:p>
            <a:endParaRPr lang="en-US" dirty="0" smtClean="0"/>
          </a:p>
          <a:p>
            <a:endParaRPr lang="en-US" dirty="0"/>
          </a:p>
        </p:txBody>
      </p:sp>
    </p:spTree>
    <p:extLst>
      <p:ext uri="{BB962C8B-B14F-4D97-AF65-F5344CB8AC3E}">
        <p14:creationId xmlns:p14="http://schemas.microsoft.com/office/powerpoint/2010/main" val="276164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Etiology of Falls After Stroke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 IP rehab, most common cause of falls were patients acting against recommendations due to cognitive impairments (</a:t>
            </a:r>
            <a:r>
              <a:rPr lang="en-US" dirty="0" err="1" smtClean="0"/>
              <a:t>Weerdysteyan</a:t>
            </a:r>
            <a:r>
              <a:rPr lang="en-US" dirty="0" smtClean="0"/>
              <a:t> 2008</a:t>
            </a:r>
            <a:r>
              <a:rPr lang="en-US" dirty="0" smtClean="0"/>
              <a:t>)</a:t>
            </a:r>
          </a:p>
          <a:p>
            <a:endParaRPr lang="en-US" dirty="0" smtClean="0"/>
          </a:p>
          <a:p>
            <a:r>
              <a:rPr lang="en-US" dirty="0" smtClean="0"/>
              <a:t>In community dwelling persons, those who walked &lt;4,000 steps daily were more likely to have a fall (</a:t>
            </a:r>
            <a:r>
              <a:rPr lang="en-US" dirty="0" err="1" smtClean="0"/>
              <a:t>Weerdesteyan</a:t>
            </a:r>
            <a:r>
              <a:rPr lang="en-US" dirty="0" smtClean="0"/>
              <a:t> 2008</a:t>
            </a:r>
            <a:r>
              <a:rPr lang="en-US" dirty="0" smtClean="0"/>
              <a:t>)</a:t>
            </a:r>
          </a:p>
          <a:p>
            <a:endParaRPr lang="en-US" dirty="0" smtClean="0"/>
          </a:p>
          <a:p>
            <a:r>
              <a:rPr lang="en-US" dirty="0" smtClean="0"/>
              <a:t>Decreased performance on balance and functional assessment tests (Simpson 2011</a:t>
            </a:r>
            <a:r>
              <a:rPr lang="en-US" dirty="0" smtClean="0"/>
              <a:t>)</a:t>
            </a:r>
          </a:p>
          <a:p>
            <a:endParaRPr lang="en-US" dirty="0" smtClean="0"/>
          </a:p>
          <a:p>
            <a:r>
              <a:rPr lang="en-US" dirty="0" smtClean="0"/>
              <a:t>Reduced between-limb synchronization of COP during quiet stance due to motor limb impairment (Mansfield 2012)</a:t>
            </a:r>
            <a:endParaRPr lang="en-US" dirty="0"/>
          </a:p>
          <a:p>
            <a:endParaRPr lang="en-US" dirty="0"/>
          </a:p>
        </p:txBody>
      </p:sp>
    </p:spTree>
    <p:extLst>
      <p:ext uri="{BB962C8B-B14F-4D97-AF65-F5344CB8AC3E}">
        <p14:creationId xmlns:p14="http://schemas.microsoft.com/office/powerpoint/2010/main" val="750436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effectLst/>
              </a:rPr>
              <a:t>Weerdesteyn</a:t>
            </a:r>
            <a:r>
              <a:rPr lang="en-US" dirty="0" smtClean="0">
                <a:effectLst/>
              </a:rPr>
              <a:t> et al 2008 </a:t>
            </a:r>
            <a:r>
              <a:rPr lang="en-US" dirty="0" smtClean="0"/>
              <a: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For </a:t>
            </a:r>
            <a:r>
              <a:rPr lang="en-US" dirty="0" smtClean="0"/>
              <a:t>ADLS: quiet </a:t>
            </a:r>
            <a:r>
              <a:rPr lang="en-US" dirty="0" smtClean="0"/>
              <a:t>stance despite internal (reaching, weight shifting) and external </a:t>
            </a:r>
            <a:r>
              <a:rPr lang="en-US" dirty="0" smtClean="0"/>
              <a:t>perturbations</a:t>
            </a:r>
          </a:p>
          <a:p>
            <a:endParaRPr lang="en-US" dirty="0" smtClean="0"/>
          </a:p>
          <a:p>
            <a:r>
              <a:rPr lang="en-US" dirty="0" smtClean="0"/>
              <a:t>A</a:t>
            </a:r>
            <a:r>
              <a:rPr lang="en-US" dirty="0" smtClean="0"/>
              <a:t>mbulation: coordinated </a:t>
            </a:r>
            <a:r>
              <a:rPr lang="en-US" dirty="0" smtClean="0"/>
              <a:t>muscle movement for forward progression, adequate foot clearance, and stability of the stance </a:t>
            </a:r>
            <a:r>
              <a:rPr lang="en-US" dirty="0" smtClean="0"/>
              <a:t>limb</a:t>
            </a:r>
          </a:p>
          <a:p>
            <a:endParaRPr lang="en-US" dirty="0" smtClean="0"/>
          </a:p>
          <a:p>
            <a:r>
              <a:rPr lang="en-US" dirty="0" smtClean="0"/>
              <a:t>Co</a:t>
            </a:r>
            <a:r>
              <a:rPr lang="en-US" dirty="0" smtClean="0"/>
              <a:t>mplex ambulation: avoid </a:t>
            </a:r>
            <a:r>
              <a:rPr lang="en-US" dirty="0" smtClean="0"/>
              <a:t>obstacles using cognitive </a:t>
            </a:r>
            <a:r>
              <a:rPr lang="en-US" dirty="0" smtClean="0"/>
              <a:t>judgment</a:t>
            </a:r>
            <a:r>
              <a:rPr lang="en-US" dirty="0"/>
              <a:t> </a:t>
            </a:r>
            <a:r>
              <a:rPr lang="en-US" dirty="0" smtClean="0"/>
              <a:t>and dual-task ability</a:t>
            </a:r>
            <a:endParaRPr lang="en-US" dirty="0"/>
          </a:p>
        </p:txBody>
      </p:sp>
    </p:spTree>
    <p:extLst>
      <p:ext uri="{BB962C8B-B14F-4D97-AF65-F5344CB8AC3E}">
        <p14:creationId xmlns:p14="http://schemas.microsoft.com/office/powerpoint/2010/main" val="4386571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We Prevent Falls? </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rgbClr val="0000FF"/>
                </a:solidFill>
              </a:rPr>
              <a:t>Static and Dynamic balance training</a:t>
            </a:r>
          </a:p>
          <a:p>
            <a:r>
              <a:rPr lang="en-US" dirty="0" smtClean="0">
                <a:solidFill>
                  <a:srgbClr val="0000FF"/>
                </a:solidFill>
              </a:rPr>
              <a:t>Ankle-Foot </a:t>
            </a:r>
            <a:r>
              <a:rPr lang="en-US" dirty="0" err="1" smtClean="0">
                <a:solidFill>
                  <a:srgbClr val="0000FF"/>
                </a:solidFill>
              </a:rPr>
              <a:t>Orthoses</a:t>
            </a:r>
            <a:endParaRPr lang="en-US" dirty="0" smtClean="0">
              <a:solidFill>
                <a:srgbClr val="0000FF"/>
              </a:solidFill>
            </a:endParaRPr>
          </a:p>
          <a:p>
            <a:r>
              <a:rPr lang="en-US" dirty="0" smtClean="0"/>
              <a:t>Neurodevelopmental Treatment</a:t>
            </a:r>
          </a:p>
          <a:p>
            <a:r>
              <a:rPr lang="en-US" dirty="0" smtClean="0"/>
              <a:t>Functional Electrical Stimulation with Gait Training</a:t>
            </a:r>
          </a:p>
          <a:p>
            <a:r>
              <a:rPr lang="en-US" dirty="0" smtClean="0"/>
              <a:t>Body-weight Supported Treadmill Training</a:t>
            </a:r>
          </a:p>
          <a:p>
            <a:r>
              <a:rPr lang="en-US" dirty="0" smtClean="0"/>
              <a:t>Vitamin Supplements</a:t>
            </a:r>
          </a:p>
          <a:p>
            <a:r>
              <a:rPr lang="en-US" dirty="0" smtClean="0">
                <a:solidFill>
                  <a:srgbClr val="0000FF"/>
                </a:solidFill>
              </a:rPr>
              <a:t>Upper extremity training</a:t>
            </a:r>
          </a:p>
          <a:p>
            <a:r>
              <a:rPr lang="en-US" dirty="0" smtClean="0"/>
              <a:t>Biofeedback Training</a:t>
            </a:r>
          </a:p>
          <a:p>
            <a:endParaRPr lang="en-US" dirty="0" smtClean="0"/>
          </a:p>
          <a:p>
            <a:endParaRPr lang="en-US" dirty="0"/>
          </a:p>
        </p:txBody>
      </p:sp>
    </p:spTree>
    <p:extLst>
      <p:ext uri="{BB962C8B-B14F-4D97-AF65-F5344CB8AC3E}">
        <p14:creationId xmlns:p14="http://schemas.microsoft.com/office/powerpoint/2010/main" val="1206789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Static Balance Training</a:t>
            </a:r>
            <a:endParaRPr lang="en-US" dirty="0"/>
          </a:p>
        </p:txBody>
      </p:sp>
      <p:sp>
        <p:nvSpPr>
          <p:cNvPr id="3" name="Content Placeholder 2"/>
          <p:cNvSpPr>
            <a:spLocks noGrp="1"/>
          </p:cNvSpPr>
          <p:nvPr>
            <p:ph idx="1"/>
          </p:nvPr>
        </p:nvSpPr>
        <p:spPr/>
        <p:txBody>
          <a:bodyPr/>
          <a:lstStyle/>
          <a:p>
            <a:pPr marL="0" indent="0">
              <a:buNone/>
            </a:pPr>
            <a:r>
              <a:rPr lang="en-US" dirty="0" smtClean="0"/>
              <a:t>Definition: training to help maintain postural support in quiet stance with adequate weight shifting ability and postural reactions</a:t>
            </a:r>
            <a:endParaRPr lang="en-US" dirty="0"/>
          </a:p>
        </p:txBody>
      </p:sp>
    </p:spTree>
    <p:extLst>
      <p:ext uri="{BB962C8B-B14F-4D97-AF65-F5344CB8AC3E}">
        <p14:creationId xmlns:p14="http://schemas.microsoft.com/office/powerpoint/2010/main" val="42802104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 Balance Training</a:t>
            </a:r>
            <a:endParaRPr lang="en-US" dirty="0"/>
          </a:p>
        </p:txBody>
      </p:sp>
      <p:sp>
        <p:nvSpPr>
          <p:cNvPr id="3" name="Content Placeholder 2"/>
          <p:cNvSpPr>
            <a:spLocks noGrp="1"/>
          </p:cNvSpPr>
          <p:nvPr>
            <p:ph idx="1"/>
          </p:nvPr>
        </p:nvSpPr>
        <p:spPr/>
        <p:txBody>
          <a:bodyPr/>
          <a:lstStyle/>
          <a:p>
            <a:pPr marL="0" indent="0">
              <a:buNone/>
            </a:pPr>
            <a:r>
              <a:rPr lang="en-US" dirty="0" smtClean="0"/>
              <a:t>Definition: Training to maintain an adequate base of support and upright position despite external perturbations; postural reaction training</a:t>
            </a:r>
            <a:endParaRPr lang="en-US" dirty="0"/>
          </a:p>
        </p:txBody>
      </p:sp>
    </p:spTree>
    <p:extLst>
      <p:ext uri="{BB962C8B-B14F-4D97-AF65-F5344CB8AC3E}">
        <p14:creationId xmlns:p14="http://schemas.microsoft.com/office/powerpoint/2010/main" val="17606136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ＭＳ 明朝"/>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ＭＳ 明朝"/>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Foundry.thmx</Template>
  <TotalTime>563</TotalTime>
  <Words>2415</Words>
  <Application>Microsoft Macintosh PowerPoint</Application>
  <PresentationFormat>On-screen Show (4:3)</PresentationFormat>
  <Paragraphs>180</Paragraphs>
  <Slides>27</Slides>
  <Notes>14</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Foundry</vt:lpstr>
      <vt:lpstr>Reducing Falls in Older Adults after Stroke</vt:lpstr>
      <vt:lpstr>Objectives</vt:lpstr>
      <vt:lpstr>Falls after Stroke</vt:lpstr>
      <vt:lpstr>Etiology of Falls After Stroke </vt:lpstr>
      <vt:lpstr>Etiology of Falls After Stroke</vt:lpstr>
      <vt:lpstr>(Weerdesteyn et al 2008 )</vt:lpstr>
      <vt:lpstr>How Do We Prevent Falls? </vt:lpstr>
      <vt:lpstr>Static Balance Training</vt:lpstr>
      <vt:lpstr>Dynamic Balance Training</vt:lpstr>
      <vt:lpstr>Static and Dynamic Balance Training</vt:lpstr>
      <vt:lpstr>Static and Dynamic Balance Training</vt:lpstr>
      <vt:lpstr>Static and Dynamic Balance Training</vt:lpstr>
      <vt:lpstr>Ankle-Foot Orthoses</vt:lpstr>
      <vt:lpstr>(Kobayashi et al 2012)</vt:lpstr>
      <vt:lpstr>(Kobayashi et al 2012)</vt:lpstr>
      <vt:lpstr>(Tyson et al 2013) </vt:lpstr>
      <vt:lpstr>(Fatone et al 2009)</vt:lpstr>
      <vt:lpstr>(Fatone et al 2009)</vt:lpstr>
      <vt:lpstr>(Fatone et al 2009)</vt:lpstr>
      <vt:lpstr>Upper Extremity Training</vt:lpstr>
      <vt:lpstr>Upper Extremity Training</vt:lpstr>
      <vt:lpstr>Upper Extremity Training</vt:lpstr>
      <vt:lpstr>(Jeka et al 1997)</vt:lpstr>
      <vt:lpstr>(Jeka et al 1997)</vt:lpstr>
      <vt:lpstr>Training Parameters (Hornby et al 2011)</vt:lpstr>
      <vt:lpstr>References</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Reducing Falls in Older Adults after Stroke</dc:title>
  <dc:creator>Natalie Lawler</dc:creator>
  <cp:lastModifiedBy>Natalie Lawler</cp:lastModifiedBy>
  <cp:revision>66</cp:revision>
  <dcterms:created xsi:type="dcterms:W3CDTF">2013-03-13T21:16:22Z</dcterms:created>
  <dcterms:modified xsi:type="dcterms:W3CDTF">2013-04-16T15:49:39Z</dcterms:modified>
</cp:coreProperties>
</file>