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303" r:id="rId6"/>
    <p:sldId id="285" r:id="rId7"/>
    <p:sldId id="314" r:id="rId8"/>
    <p:sldId id="289" r:id="rId9"/>
    <p:sldId id="288" r:id="rId10"/>
    <p:sldId id="279" r:id="rId11"/>
    <p:sldId id="305" r:id="rId12"/>
    <p:sldId id="304" r:id="rId13"/>
    <p:sldId id="280" r:id="rId14"/>
    <p:sldId id="282" r:id="rId15"/>
    <p:sldId id="283" r:id="rId16"/>
    <p:sldId id="284" r:id="rId17"/>
    <p:sldId id="298" r:id="rId18"/>
    <p:sldId id="286" r:id="rId19"/>
    <p:sldId id="319" r:id="rId20"/>
    <p:sldId id="263" r:id="rId21"/>
    <p:sldId id="266" r:id="rId22"/>
    <p:sldId id="294" r:id="rId23"/>
    <p:sldId id="295" r:id="rId24"/>
    <p:sldId id="296" r:id="rId25"/>
    <p:sldId id="297" r:id="rId26"/>
    <p:sldId id="268" r:id="rId27"/>
    <p:sldId id="320" r:id="rId28"/>
    <p:sldId id="321" r:id="rId29"/>
    <p:sldId id="267" r:id="rId30"/>
    <p:sldId id="322" r:id="rId31"/>
    <p:sldId id="324" r:id="rId32"/>
    <p:sldId id="326" r:id="rId33"/>
    <p:sldId id="269" r:id="rId34"/>
    <p:sldId id="327" r:id="rId35"/>
    <p:sldId id="328" r:id="rId36"/>
    <p:sldId id="329" r:id="rId37"/>
    <p:sldId id="260" r:id="rId38"/>
    <p:sldId id="291" r:id="rId39"/>
    <p:sldId id="292" r:id="rId40"/>
    <p:sldId id="299" r:id="rId41"/>
    <p:sldId id="300" r:id="rId42"/>
    <p:sldId id="301" r:id="rId43"/>
    <p:sldId id="302" r:id="rId44"/>
    <p:sldId id="271" r:id="rId45"/>
    <p:sldId id="273" r:id="rId46"/>
    <p:sldId id="274" r:id="rId47"/>
    <p:sldId id="275" r:id="rId48"/>
    <p:sldId id="276" r:id="rId49"/>
    <p:sldId id="277" r:id="rId50"/>
    <p:sldId id="278" r:id="rId51"/>
    <p:sldId id="337" r:id="rId52"/>
    <p:sldId id="265" r:id="rId53"/>
    <p:sldId id="330" r:id="rId54"/>
    <p:sldId id="331" r:id="rId55"/>
    <p:sldId id="270" r:id="rId56"/>
    <p:sldId id="332" r:id="rId57"/>
    <p:sldId id="281" r:id="rId58"/>
    <p:sldId id="313" r:id="rId59"/>
    <p:sldId id="334" r:id="rId60"/>
    <p:sldId id="316" r:id="rId61"/>
    <p:sldId id="318" r:id="rId62"/>
    <p:sldId id="315" r:id="rId63"/>
    <p:sldId id="333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06" r:id="rId72"/>
    <p:sldId id="335" r:id="rId73"/>
    <p:sldId id="33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85790" autoAdjust="0"/>
  </p:normalViewPr>
  <p:slideViewPr>
    <p:cSldViewPr>
      <p:cViewPr varScale="1">
        <p:scale>
          <a:sx n="57" d="100"/>
          <a:sy n="57" d="100"/>
        </p:scale>
        <p:origin x="-7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12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3F8E6-7A3D-429F-A542-D1C3155A963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D49EF-D4D8-4088-B11B-4FB415E7A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55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75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muscles attach to the pelvis on</a:t>
            </a:r>
            <a:r>
              <a:rPr lang="en-US" baseline="0" dirty="0" smtClean="0"/>
              <a:t> each side and control the functional pelvic girdle</a:t>
            </a:r>
          </a:p>
          <a:p>
            <a:r>
              <a:rPr lang="en-US" baseline="0" dirty="0" smtClean="0"/>
              <a:t>No muscles actually control the movement of the SIJ, but they can impact the SIJ and contracting these muscles can place stress on the SIJ</a:t>
            </a:r>
          </a:p>
          <a:p>
            <a:r>
              <a:rPr lang="en-US" baseline="0" dirty="0" smtClean="0"/>
              <a:t>Strength test these muscles to assist in identifying muscle imbalances that could be a cause of SIJ dysfunction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74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91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Hip ER/IR measurements were taken in prone because prone</a:t>
            </a:r>
            <a:r>
              <a:rPr lang="en-US" baseline="0" dirty="0" smtClean="0"/>
              <a:t> measurements have been found to be more reliable since the pelvis is stabilized against the table</a:t>
            </a:r>
          </a:p>
          <a:p>
            <a:r>
              <a:rPr lang="en-US" baseline="0" dirty="0" smtClean="0"/>
              <a:t>In this study, intra-rater reliability was found to be 0.97 for internal and 0.98 for external hip rotation measurements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06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88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56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94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30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Patellar-Pubic Percussion Test is a form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auscultatory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percussion which is used in the assessment of bone integrity by analyzing its vibrations through the use of 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stethascope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bony prominence percussion; looks for the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presence of non-displaced hip fractures.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therapist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compares the sounds from each leg for differences in pitch and loudness.  These sounds should be equal in the case of normal bony structure.  If there is a bony disruption, the affected side will have a duller, more diminished sound when compared to the unaffected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7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 important components of information that should</a:t>
            </a:r>
            <a:r>
              <a:rPr lang="en-US" baseline="0" dirty="0" smtClean="0"/>
              <a:t> be obtained during the history part of the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97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7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63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76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L4-L5</a:t>
            </a:r>
            <a:r>
              <a:rPr lang="en-US" baseline="0" dirty="0" smtClean="0"/>
              <a:t> nerve goes over the SIJ, can cause pain in a sciatic distribution</a:t>
            </a:r>
          </a:p>
          <a:p>
            <a:r>
              <a:rPr lang="en-US" baseline="0" dirty="0" smtClean="0"/>
              <a:t>Use neural tension testing to determine if the pain is coming from the nerve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7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319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74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96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223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087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6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Subjective comments common from</a:t>
            </a:r>
            <a:r>
              <a:rPr lang="en-US" baseline="0" dirty="0" smtClean="0"/>
              <a:t> SIJ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7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64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assessing the</a:t>
            </a:r>
            <a:r>
              <a:rPr lang="en-US" baseline="0" dirty="0" smtClean="0"/>
              <a:t> patient’s response from these tests, it is important to determine if their pain is concordant pain, not just general pain.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4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Distraction on the anterior side of the pelvis, causes compression on the posterior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716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Compression on the anterior side of the pelvis,</a:t>
            </a:r>
            <a:r>
              <a:rPr lang="en-US" baseline="0" dirty="0" smtClean="0"/>
              <a:t> causes distraction on the posterior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948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049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225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NR: not reported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26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that compares the psychometric properties of the individual tests on one page</a:t>
            </a:r>
          </a:p>
          <a:p>
            <a:r>
              <a:rPr lang="en-US" dirty="0" smtClean="0"/>
              <a:t>References</a:t>
            </a:r>
            <a:r>
              <a:rPr lang="en-US" baseline="0" dirty="0" smtClean="0"/>
              <a:t> for the chart are found on the each of the individual slides for the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105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962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-When all of the tests are positive, these tests are no longer specific to SIJ dysfunction.  The patient is in a high level of pain and any tests cause them pain, therefore we can not conclude that it is SIJ dysfunction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41E1C-EABF-4437-AF1D-71C7E81B3E8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0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484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41E1C-EABF-4437-AF1D-71C7E81B3E8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691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 smtClean="0"/>
              <a:t>-Combination of 4 movement palpation tests; even though they have poor diagnostic utility individually, the psychometric properties increase when these tests are completed in a group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Standing </a:t>
            </a:r>
            <a:r>
              <a:rPr lang="en-US" i="0" baseline="0" dirty="0" smtClean="0"/>
              <a:t>flexion: (+) when one PSIS moves more superiorly in relation to the other PSIS</a:t>
            </a:r>
          </a:p>
          <a:p>
            <a:r>
              <a:rPr lang="en-US" i="0" baseline="0" dirty="0" smtClean="0"/>
              <a:t>Supine Long-Sitting: (+) test, long leg in lying = anterior rotation; longer leg should shorten when the patient sits up</a:t>
            </a:r>
          </a:p>
          <a:p>
            <a:r>
              <a:rPr lang="en-US" i="0" baseline="0" dirty="0" smtClean="0"/>
              <a:t>Prone Knee Flexion: patient is lying prone with both knees fully extended, shorter leg indicates a posterior rotation; flex the patient’s knees to 90deg, if the shorter leg lengthens, this confirms a posterior rotation </a:t>
            </a:r>
          </a:p>
          <a:p>
            <a:r>
              <a:rPr lang="en-US" i="0" baseline="0" dirty="0" smtClean="0"/>
              <a:t>PSIS position in sitting: (+) one PSIS is lower in relation to the other, suggests a posteriorly rotated innominate on the side that is </a:t>
            </a:r>
            <a:r>
              <a:rPr lang="en-US" i="0" baseline="0" dirty="0" smtClean="0"/>
              <a:t>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951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a gold standard and low psychometric properties for the individual tests, what should</a:t>
            </a:r>
            <a:r>
              <a:rPr lang="en-US" baseline="0" dirty="0" smtClean="0"/>
              <a:t> clinicians use to accurately diagnosis sacroiliac joint dysfunction?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66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piece of paper: hold at two</a:t>
            </a:r>
            <a:r>
              <a:rPr lang="en-US" baseline="0" dirty="0" smtClean="0"/>
              <a:t> opposite corners to visualize the rotation to the left and right</a:t>
            </a:r>
          </a:p>
          <a:p>
            <a:r>
              <a:rPr lang="en-US" baseline="0" dirty="0" smtClean="0"/>
              <a:t>Assists in determining a torsion at the sacrum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835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Innominate rotations are the most common </a:t>
            </a:r>
            <a:r>
              <a:rPr lang="en-US" dirty="0" err="1" smtClean="0"/>
              <a:t>malalignment</a:t>
            </a:r>
            <a:r>
              <a:rPr lang="en-US" baseline="0" dirty="0" smtClean="0"/>
              <a:t> in the SIJ (80-85%)</a:t>
            </a:r>
          </a:p>
          <a:p>
            <a:r>
              <a:rPr lang="en-US" baseline="0" dirty="0" smtClean="0"/>
              <a:t>Can commonly occur with forward flexion and a twist (</a:t>
            </a:r>
            <a:r>
              <a:rPr lang="en-US" baseline="0" dirty="0" err="1" smtClean="0"/>
              <a:t>McMorris</a:t>
            </a:r>
            <a:r>
              <a:rPr lang="en-US" baseline="0" dirty="0" smtClean="0"/>
              <a:t>, 2011)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643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look at the location of the PSIS/ASIS from the midline and compare the two sides to determine the presence of</a:t>
            </a:r>
            <a:r>
              <a:rPr lang="en-US" baseline="0" dirty="0" smtClean="0"/>
              <a:t> an </a:t>
            </a:r>
            <a:r>
              <a:rPr lang="en-US" baseline="0" dirty="0" err="1" smtClean="0"/>
              <a:t>outflare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69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look at the location of the PSIS/ASIS from the midline and compare the two sides to determine the presence of</a:t>
            </a:r>
            <a:r>
              <a:rPr lang="en-US" baseline="0" dirty="0" smtClean="0"/>
              <a:t> an </a:t>
            </a:r>
            <a:r>
              <a:rPr lang="en-US" baseline="0" dirty="0" err="1" smtClean="0"/>
              <a:t>outflare</a:t>
            </a:r>
            <a:r>
              <a:rPr lang="en-US" baseline="0" smtClean="0"/>
              <a:t>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859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rare (</a:t>
            </a:r>
            <a:r>
              <a:rPr lang="en-US" dirty="0" err="1" smtClean="0"/>
              <a:t>McMorris</a:t>
            </a:r>
            <a:r>
              <a:rPr lang="en-US" dirty="0" smtClean="0"/>
              <a:t>, 2011).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013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4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4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66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7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-Palpate while the patient is weight-bearing (standing), this will stress the area more and accurately assess the location of pain </a:t>
            </a:r>
          </a:p>
          <a:p>
            <a:r>
              <a:rPr lang="en-US" dirty="0" smtClean="0"/>
              <a:t>-Therapist should try to palpate the entire extent</a:t>
            </a:r>
            <a:r>
              <a:rPr lang="en-US" baseline="0" dirty="0" smtClean="0"/>
              <a:t> of the iliac crest to determine the height but also the relative position of each of them</a:t>
            </a:r>
          </a:p>
          <a:p>
            <a:r>
              <a:rPr lang="en-US" baseline="0" dirty="0" smtClean="0"/>
              <a:t>-Therapist should try to palpate inferior to the PSIS.  Inferior to the PSIS is the “shelf” as the sacrum meets the ilium and is a prominent palpation point on most individuals</a:t>
            </a:r>
          </a:p>
          <a:p>
            <a:r>
              <a:rPr lang="en-US" dirty="0" smtClean="0"/>
              <a:t>-The therapist should be able to palpate the ASIS height from behind the patient and visualize the relative heights, there is not one specific landmark that is distinguishable</a:t>
            </a:r>
            <a:r>
              <a:rPr lang="en-US" baseline="0" dirty="0" smtClean="0"/>
              <a:t> on the ASIS</a:t>
            </a:r>
          </a:p>
          <a:p>
            <a:r>
              <a:rPr lang="en-US" baseline="0" dirty="0" smtClean="0"/>
              <a:t>-These 3 boney landmarks give the therapist a 3-dimensional picture of the pelvis</a:t>
            </a:r>
          </a:p>
          <a:p>
            <a:r>
              <a:rPr lang="en-US" baseline="0" dirty="0" smtClean="0"/>
              <a:t>-Greater trochanter height should be used to verify frontal plane asymmetries; it is the most difficult to palpate and is the least reliable </a:t>
            </a:r>
          </a:p>
          <a:p>
            <a:r>
              <a:rPr lang="en-US" baseline="0" dirty="0" smtClean="0"/>
              <a:t>-Palpating in supine will eliminate the role of gravity and assess in an non-weight bearing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0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ligaments are easily palpable by the clinician and a positive response can indicate the SIJ as a source of the pain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D49EF-D4D8-4088-B11B-4FB415E7A2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5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EB8A1B-5E1A-4B71-9827-2478E086945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468743-B3B3-4E43-8D37-083E125DEE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mailto:ljoanne@email.unc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Evidence-Based Evaluation of the Sacroiliac Joint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Joanne </a:t>
            </a:r>
            <a:r>
              <a:rPr lang="en-US" dirty="0" err="1" smtClean="0"/>
              <a:t>LaRowe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2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cm lateral and 10 cm caudal from the posterior superior iliac spine </a:t>
            </a:r>
          </a:p>
          <a:p>
            <a:r>
              <a:rPr lang="en-US" dirty="0" smtClean="0"/>
              <a:t>SI joint pain is in the region of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sacral nerve roots, around the buttocks and towards the hips and thigh</a:t>
            </a:r>
          </a:p>
          <a:p>
            <a:r>
              <a:rPr lang="en-US" dirty="0" smtClean="0"/>
              <a:t>Below the level of L5 </a:t>
            </a:r>
          </a:p>
          <a:p>
            <a:r>
              <a:rPr lang="en-US" dirty="0" smtClean="0"/>
              <a:t>Generally SI joint pain is unilateral and does not radiate below the level of the knee</a:t>
            </a:r>
          </a:p>
          <a:p>
            <a:r>
              <a:rPr lang="en-US" dirty="0" smtClean="0"/>
              <a:t>Fortin Finger Test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Location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019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Broadhurst</a:t>
            </a:r>
            <a:r>
              <a:rPr lang="en-US" dirty="0" smtClean="0"/>
              <a:t> et al, 1998</a:t>
            </a:r>
          </a:p>
          <a:p>
            <a:r>
              <a:rPr lang="en-US" dirty="0" smtClean="0"/>
              <a:t>Fortin et al, 1994</a:t>
            </a:r>
          </a:p>
          <a:p>
            <a:r>
              <a:rPr lang="en-US" dirty="0" err="1" smtClean="0"/>
              <a:t>Szadek</a:t>
            </a:r>
            <a:r>
              <a:rPr lang="en-US" dirty="0" smtClean="0"/>
              <a:t> et al,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78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1328"/>
            <a:ext cx="8534400" cy="4525963"/>
          </a:xfrm>
        </p:spPr>
        <p:txBody>
          <a:bodyPr/>
          <a:lstStyle/>
          <a:p>
            <a:r>
              <a:rPr lang="en-US" dirty="0" smtClean="0"/>
              <a:t>Ask the patient to point to the region of their pain with one finger</a:t>
            </a:r>
          </a:p>
          <a:p>
            <a:r>
              <a:rPr lang="en-US" dirty="0" smtClean="0"/>
              <a:t>(+) test: patient points within 1 cm of their PSIS</a:t>
            </a:r>
          </a:p>
          <a:p>
            <a:r>
              <a:rPr lang="en-US" dirty="0" smtClean="0"/>
              <a:t>Study with 54 subjects, 16 of them had (+) FFT; all 16 had subsequent positive SIJ injections confirming the SIJ dysfunction diagnosis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Fortin Finger Test (FFT)</a:t>
            </a:r>
            <a:endParaRPr lang="en-US" dirty="0"/>
          </a:p>
        </p:txBody>
      </p:sp>
      <p:pic>
        <p:nvPicPr>
          <p:cNvPr id="4" name="Picture 3" descr="C:\Users\Joanne\Pictures\2013-03-07\0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65" y="4219694"/>
            <a:ext cx="21336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934200" y="647342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Fortin et al,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8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Standing</a:t>
            </a:r>
          </a:p>
          <a:p>
            <a:pPr lvl="1"/>
            <a:r>
              <a:rPr lang="en-US" dirty="0"/>
              <a:t>Iliac crest height</a:t>
            </a:r>
          </a:p>
          <a:p>
            <a:pPr lvl="1"/>
            <a:r>
              <a:rPr lang="en-US" dirty="0"/>
              <a:t>PSIS height</a:t>
            </a:r>
          </a:p>
          <a:p>
            <a:pPr lvl="1"/>
            <a:r>
              <a:rPr lang="en-US" dirty="0"/>
              <a:t>ASIS height</a:t>
            </a:r>
          </a:p>
          <a:p>
            <a:pPr lvl="1"/>
            <a:r>
              <a:rPr lang="en-US" dirty="0"/>
              <a:t>Greater trochanter height </a:t>
            </a:r>
          </a:p>
          <a:p>
            <a:r>
              <a:rPr lang="en-US" dirty="0" smtClean="0"/>
              <a:t>Supine</a:t>
            </a:r>
          </a:p>
          <a:p>
            <a:pPr lvl="1"/>
            <a:r>
              <a:rPr lang="en-US" dirty="0"/>
              <a:t>Pubic </a:t>
            </a:r>
            <a:r>
              <a:rPr lang="en-US" dirty="0" err="1"/>
              <a:t>symphysis</a:t>
            </a:r>
            <a:r>
              <a:rPr lang="en-US" dirty="0"/>
              <a:t> height</a:t>
            </a:r>
          </a:p>
          <a:p>
            <a:pPr lvl="1"/>
            <a:r>
              <a:rPr lang="en-US" dirty="0"/>
              <a:t>Iliac crest height</a:t>
            </a:r>
          </a:p>
          <a:p>
            <a:pPr lvl="1"/>
            <a:r>
              <a:rPr lang="en-US" dirty="0"/>
              <a:t>ASIS height</a:t>
            </a:r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Porterfield et al,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1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Dorsal SI ligaments (short and long posterior sacroiliac ligaments) have been shown to be a source of pain in SIJ patients</a:t>
            </a:r>
          </a:p>
          <a:p>
            <a:pPr lvl="1"/>
            <a:r>
              <a:rPr lang="en-US" dirty="0" smtClean="0"/>
              <a:t>Stops anterior innominate rotation</a:t>
            </a:r>
          </a:p>
          <a:p>
            <a:r>
              <a:rPr lang="en-US" dirty="0" smtClean="0"/>
              <a:t>Palpating this ligament can assist in ruling in/out SIJ dysfunction</a:t>
            </a:r>
          </a:p>
          <a:p>
            <a:endParaRPr lang="en-US" dirty="0" smtClean="0"/>
          </a:p>
          <a:p>
            <a:r>
              <a:rPr lang="en-US" dirty="0" smtClean="0"/>
              <a:t>Long </a:t>
            </a:r>
            <a:r>
              <a:rPr lang="en-US" dirty="0"/>
              <a:t>dorsal SI ligament </a:t>
            </a:r>
          </a:p>
          <a:p>
            <a:pPr lvl="1"/>
            <a:r>
              <a:rPr lang="en-US" dirty="0"/>
              <a:t>Sensitivity: 0.76-.098</a:t>
            </a:r>
          </a:p>
          <a:p>
            <a:pPr lvl="1"/>
            <a:r>
              <a:rPr lang="en-US" dirty="0"/>
              <a:t>Patients with </a:t>
            </a:r>
            <a:r>
              <a:rPr lang="en-US" dirty="0" err="1"/>
              <a:t>peripartum</a:t>
            </a:r>
            <a:r>
              <a:rPr lang="en-US" dirty="0"/>
              <a:t> pelvic </a:t>
            </a:r>
            <a:r>
              <a:rPr lang="en-US" dirty="0" smtClean="0"/>
              <a:t>pain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624527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Dreyfuss</a:t>
            </a:r>
            <a:r>
              <a:rPr lang="en-US" dirty="0" smtClean="0"/>
              <a:t> et al, 2009</a:t>
            </a:r>
          </a:p>
          <a:p>
            <a:r>
              <a:rPr lang="en-US" dirty="0" err="1" smtClean="0"/>
              <a:t>Vleeming</a:t>
            </a:r>
            <a:r>
              <a:rPr lang="en-US" dirty="0" smtClean="0"/>
              <a:t> et al, 2002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4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2762250" cy="319166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64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Patient prone</a:t>
            </a:r>
          </a:p>
          <a:p>
            <a:r>
              <a:rPr lang="en-US" dirty="0" smtClean="0"/>
              <a:t>Palpate the sacral apex midline with one hand</a:t>
            </a:r>
          </a:p>
          <a:p>
            <a:r>
              <a:rPr lang="en-US" dirty="0" smtClean="0"/>
              <a:t>Apply an anterior force to the sacrum with the other hand (causing </a:t>
            </a:r>
            <a:r>
              <a:rPr lang="en-US" dirty="0" err="1" smtClean="0"/>
              <a:t>counternutation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Maintain the force for 20 seconds and note the presence and location of pain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Dorsal SI Ligament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848600" y="653796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Lee,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73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Hip external rotators</a:t>
            </a:r>
          </a:p>
          <a:p>
            <a:r>
              <a:rPr lang="en-US" dirty="0" smtClean="0"/>
              <a:t>Hip abductors</a:t>
            </a:r>
          </a:p>
          <a:p>
            <a:r>
              <a:rPr lang="en-US" dirty="0" err="1" smtClean="0"/>
              <a:t>Gluteals</a:t>
            </a:r>
            <a:endParaRPr lang="en-US" dirty="0" smtClean="0"/>
          </a:p>
          <a:p>
            <a:r>
              <a:rPr lang="en-US" dirty="0" smtClean="0"/>
              <a:t>Hamstrings </a:t>
            </a:r>
          </a:p>
          <a:p>
            <a:r>
              <a:rPr lang="en-US" dirty="0" smtClean="0"/>
              <a:t>Rectus </a:t>
            </a:r>
            <a:r>
              <a:rPr lang="en-US" dirty="0" err="1" smtClean="0"/>
              <a:t>femoris</a:t>
            </a:r>
            <a:endParaRPr lang="en-US" dirty="0" smtClean="0"/>
          </a:p>
          <a:p>
            <a:r>
              <a:rPr lang="en-US" dirty="0" err="1" smtClean="0"/>
              <a:t>Iliopsoas</a:t>
            </a:r>
            <a:endParaRPr lang="en-US" dirty="0" smtClean="0"/>
          </a:p>
          <a:p>
            <a:r>
              <a:rPr lang="en-US" dirty="0" smtClean="0"/>
              <a:t>Abdominals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26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Pelvic motion is very minimal, cannot be detected with accuracy</a:t>
            </a:r>
          </a:p>
          <a:p>
            <a:r>
              <a:rPr lang="en-US" dirty="0" smtClean="0"/>
              <a:t>Total range of motion should be 120° for normal forward bending</a:t>
            </a:r>
          </a:p>
          <a:p>
            <a:r>
              <a:rPr lang="en-US" dirty="0" err="1" smtClean="0"/>
              <a:t>Lumbo</a:t>
            </a:r>
            <a:r>
              <a:rPr lang="en-US" dirty="0" smtClean="0"/>
              <a:t>-pelvic rhythm: 60° lumbar and 60° hip</a:t>
            </a:r>
          </a:p>
          <a:p>
            <a:r>
              <a:rPr lang="en-US" dirty="0" smtClean="0"/>
              <a:t>Patients with SIJ pain have limitations in hip motion, because they would rather gain the motion from their spine than from their pelvis moving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Range of Motion (Hip and Lumbar Spine)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6477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Porter et al,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1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Patients with SIJ pain often have reduced or asymmetric ROM in the hip</a:t>
            </a:r>
          </a:p>
          <a:p>
            <a:r>
              <a:rPr lang="en-US" dirty="0" smtClean="0"/>
              <a:t>Patients with complaints of low back pain:</a:t>
            </a:r>
          </a:p>
          <a:p>
            <a:pPr lvl="1"/>
            <a:r>
              <a:rPr lang="en-US" dirty="0"/>
              <a:t>No evidence of SIJ dysfunction: greater passive external hip rotation </a:t>
            </a:r>
            <a:r>
              <a:rPr lang="en-US" b="1" dirty="0">
                <a:solidFill>
                  <a:srgbClr val="FF0000"/>
                </a:solidFill>
              </a:rPr>
              <a:t>bilaterally</a:t>
            </a:r>
          </a:p>
          <a:p>
            <a:pPr lvl="1"/>
            <a:r>
              <a:rPr lang="en-US" dirty="0"/>
              <a:t>Evidence of SIJ dysfunction: significantly less passive internal hip rotation </a:t>
            </a:r>
            <a:r>
              <a:rPr lang="en-US" b="1" dirty="0">
                <a:solidFill>
                  <a:srgbClr val="FF0000"/>
                </a:solidFill>
              </a:rPr>
              <a:t>unilaterally</a:t>
            </a:r>
            <a:r>
              <a:rPr lang="en-US" dirty="0"/>
              <a:t>, specifically on the side of the posteriorly rotated </a:t>
            </a:r>
            <a:r>
              <a:rPr lang="en-US" dirty="0" smtClean="0"/>
              <a:t>innominate</a:t>
            </a:r>
          </a:p>
          <a:p>
            <a:r>
              <a:rPr lang="en-US" dirty="0" smtClean="0"/>
              <a:t>Evidence of SIJ dysfunction</a:t>
            </a:r>
          </a:p>
          <a:p>
            <a:pPr lvl="1"/>
            <a:r>
              <a:rPr lang="en-US" dirty="0" smtClean="0"/>
              <a:t>Posteriorly rotated innominate: average ER: 62.5°,   average IR: 40.9° </a:t>
            </a:r>
            <a:endParaRPr lang="en-US" dirty="0"/>
          </a:p>
          <a:p>
            <a:pPr lvl="1"/>
            <a:r>
              <a:rPr lang="en-US" dirty="0" smtClean="0"/>
              <a:t>Anteriorly rotated innominate: average ER: 52.0°,   average IR: 47.6°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ROM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4276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Cibulka</a:t>
            </a:r>
            <a:r>
              <a:rPr lang="en-US" dirty="0" smtClean="0"/>
              <a:t> et al, 1998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3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Supine to long-sitting test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 Length Discrepancy</a:t>
            </a:r>
            <a:endParaRPr lang="en-US" dirty="0"/>
          </a:p>
        </p:txBody>
      </p:sp>
      <p:pic>
        <p:nvPicPr>
          <p:cNvPr id="4" name="Picture 3" descr="C:\Users\Joanne\Pictures\2013-03-07\09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2667000"/>
            <a:ext cx="32766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Joanne\Pictures\2013-03-07\0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26670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5650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Starting position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566570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Finishing 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69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Patient is supine</a:t>
            </a:r>
          </a:p>
          <a:p>
            <a:r>
              <a:rPr lang="en-US" dirty="0" smtClean="0"/>
              <a:t>Therapist palpates bilateral medial malleoli</a:t>
            </a:r>
          </a:p>
          <a:p>
            <a:r>
              <a:rPr lang="en-US" dirty="0" smtClean="0"/>
              <a:t>Ask the patient to sit up</a:t>
            </a:r>
          </a:p>
          <a:p>
            <a:r>
              <a:rPr lang="en-US" dirty="0" smtClean="0"/>
              <a:t>Result: Longer leg in lying is anteriorly rotated</a:t>
            </a:r>
          </a:p>
          <a:p>
            <a:r>
              <a:rPr lang="en-US" dirty="0" smtClean="0"/>
              <a:t>Longer leg should shorten after sitting-confirms an anterior rotation</a:t>
            </a:r>
            <a:endParaRPr lang="en-US" dirty="0"/>
          </a:p>
        </p:txBody>
      </p:sp>
      <p:pic>
        <p:nvPicPr>
          <p:cNvPr id="6" name="Picture 8" descr="10_0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1820976"/>
            <a:ext cx="4038600" cy="384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Supine to Long-Sitting Test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2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To become familiar with the psychometric properties of the SI joint special tests</a:t>
            </a:r>
          </a:p>
          <a:p>
            <a:pPr lvl="0"/>
            <a:r>
              <a:rPr lang="en-US" dirty="0"/>
              <a:t>To understand clinical prediction rules and how to use them to evaluate the SI joint</a:t>
            </a:r>
          </a:p>
          <a:p>
            <a:pPr lvl="0"/>
            <a:r>
              <a:rPr lang="en-US" dirty="0"/>
              <a:t>To be able to recognize subjective complaints that are common to SI joint patients</a:t>
            </a:r>
          </a:p>
          <a:p>
            <a:pPr lvl="0"/>
            <a:r>
              <a:rPr lang="en-US" dirty="0"/>
              <a:t>To feel comfortable with the screening process of the low back/hip and how it impacts the SI joint</a:t>
            </a:r>
          </a:p>
          <a:p>
            <a:pPr lvl="0"/>
            <a:r>
              <a:rPr lang="en-US" dirty="0"/>
              <a:t>To have access to </a:t>
            </a:r>
            <a:r>
              <a:rPr lang="en-US" dirty="0" smtClean="0"/>
              <a:t>the handout and flow chart to assist in the evaluation process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6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II:</a:t>
            </a:r>
            <a:br>
              <a:rPr lang="en-US" dirty="0" smtClean="0"/>
            </a:br>
            <a:r>
              <a:rPr lang="en-US" dirty="0" smtClean="0"/>
              <a:t>Ruling out the Hip and Lumbar Spine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69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Hip Scour</a:t>
            </a:r>
          </a:p>
          <a:p>
            <a:r>
              <a:rPr lang="en-US" dirty="0" smtClean="0"/>
              <a:t>FADIR (flexion, adduction, internal rotation)</a:t>
            </a:r>
          </a:p>
          <a:p>
            <a:r>
              <a:rPr lang="en-US" dirty="0" smtClean="0"/>
              <a:t>Hip Osteoarthritis Clinical Prediction Rules</a:t>
            </a:r>
          </a:p>
          <a:p>
            <a:r>
              <a:rPr lang="en-US" dirty="0" err="1" smtClean="0"/>
              <a:t>Trendelenburg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248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029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Patient is supine</a:t>
            </a:r>
          </a:p>
          <a:p>
            <a:r>
              <a:rPr lang="en-US" dirty="0" smtClean="0"/>
              <a:t>Flex the patient’s hip and provide a load through the femur</a:t>
            </a:r>
          </a:p>
          <a:p>
            <a:r>
              <a:rPr lang="en-US" dirty="0" smtClean="0"/>
              <a:t>Internally and externally rotate the leg</a:t>
            </a:r>
          </a:p>
          <a:p>
            <a:r>
              <a:rPr lang="en-US" dirty="0" smtClean="0"/>
              <a:t>(+) test: pain or apprehension</a:t>
            </a:r>
          </a:p>
          <a:p>
            <a:r>
              <a:rPr lang="en-US" dirty="0" smtClean="0"/>
              <a:t>Sensitivity: 0.91</a:t>
            </a:r>
          </a:p>
          <a:p>
            <a:r>
              <a:rPr lang="en-US" dirty="0" smtClean="0"/>
              <a:t>Specificity: 0.43</a:t>
            </a:r>
          </a:p>
          <a:p>
            <a:endParaRPr lang="en-US" dirty="0"/>
          </a:p>
          <a:p>
            <a:r>
              <a:rPr lang="en-US" dirty="0" smtClean="0"/>
              <a:t>Detects intra-articular pathology of the hip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 Scour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211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Cook, 2008</a:t>
            </a:r>
          </a:p>
          <a:p>
            <a:r>
              <a:rPr lang="en-US" dirty="0" err="1" smtClean="0"/>
              <a:t>Troelsen</a:t>
            </a:r>
            <a:r>
              <a:rPr lang="en-US" dirty="0" smtClean="0"/>
              <a:t> et al, 2009</a:t>
            </a:r>
            <a:endParaRPr lang="en-US" dirty="0"/>
          </a:p>
        </p:txBody>
      </p:sp>
      <p:pic>
        <p:nvPicPr>
          <p:cNvPr id="4098" name="Picture 2" descr="C:\Users\Joanne\Pictures\2013-03-07\Hip Scour- Righ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64" y="1447800"/>
            <a:ext cx="3394471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15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Patient is supine </a:t>
            </a:r>
          </a:p>
          <a:p>
            <a:r>
              <a:rPr lang="en-US" dirty="0" smtClean="0"/>
              <a:t>Hip is passively flexed to 90°, adducted and IR</a:t>
            </a:r>
          </a:p>
          <a:p>
            <a:r>
              <a:rPr lang="en-US" dirty="0" smtClean="0"/>
              <a:t>(+) test: concordant groin pain</a:t>
            </a:r>
          </a:p>
          <a:p>
            <a:endParaRPr lang="en-US" dirty="0"/>
          </a:p>
          <a:p>
            <a:r>
              <a:rPr lang="en-US" dirty="0" smtClean="0"/>
              <a:t>Poor sensitivity, but good specificity to detect groin pain of a </a:t>
            </a:r>
            <a:r>
              <a:rPr lang="en-US" dirty="0" err="1" smtClean="0"/>
              <a:t>labral</a:t>
            </a:r>
            <a:r>
              <a:rPr lang="en-US" dirty="0" smtClean="0"/>
              <a:t> origin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FADIR (Flexion, Adduction, Internal Rotation)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6477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Cook, 2008</a:t>
            </a:r>
            <a:endParaRPr lang="en-US" dirty="0"/>
          </a:p>
        </p:txBody>
      </p:sp>
      <p:pic>
        <p:nvPicPr>
          <p:cNvPr id="3074" name="Picture 2" descr="C:\Users\Joanne\Pictures\2013-03-07\FADIR- righ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133725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771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#1: Passive motion: hip flexion, hip IR at 90° of hip flexion, hip ER at 90° of hip flexion, hip extension, hip adduction at 0° of hip flexion</a:t>
            </a:r>
          </a:p>
          <a:p>
            <a:pPr lvl="1"/>
            <a:r>
              <a:rPr lang="en-US" dirty="0" smtClean="0"/>
              <a:t>3 or more planes restricted identifies hip osteoarthritis</a:t>
            </a:r>
          </a:p>
          <a:p>
            <a:pPr lvl="1"/>
            <a:r>
              <a:rPr lang="en-US" dirty="0" smtClean="0"/>
              <a:t>Sensitivity: 0.54, Specificity: 0.88</a:t>
            </a:r>
          </a:p>
          <a:p>
            <a:r>
              <a:rPr lang="en-US" dirty="0" smtClean="0"/>
              <a:t>#2: Hip pain, hip IR &lt; 15°, pain with hip passive IR, morning stiffness up to 60 </a:t>
            </a:r>
            <a:r>
              <a:rPr lang="en-US" dirty="0" err="1" smtClean="0"/>
              <a:t>mins</a:t>
            </a:r>
            <a:r>
              <a:rPr lang="en-US" dirty="0" smtClean="0"/>
              <a:t> and age &gt;50</a:t>
            </a:r>
          </a:p>
          <a:p>
            <a:pPr lvl="1"/>
            <a:r>
              <a:rPr lang="en-US" dirty="0" smtClean="0"/>
              <a:t>If all are present, identifies hip osteoarthritis </a:t>
            </a:r>
          </a:p>
          <a:p>
            <a:pPr lvl="1"/>
            <a:r>
              <a:rPr lang="en-US" dirty="0" smtClean="0"/>
              <a:t>Sensitivity: 0.86, Specificity: 0.75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Hip Osteoarthritis Clinical Prediction Rules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324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Birrell</a:t>
            </a:r>
            <a:r>
              <a:rPr lang="en-US" dirty="0" smtClean="0"/>
              <a:t>, 2001</a:t>
            </a:r>
          </a:p>
          <a:p>
            <a:r>
              <a:rPr lang="en-US" dirty="0" smtClean="0"/>
              <a:t>Altman et al,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4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the patient stand on one leg</a:t>
            </a:r>
          </a:p>
          <a:p>
            <a:r>
              <a:rPr lang="en-US" dirty="0" smtClean="0"/>
              <a:t>PT evaluates the presence of pelvic drop on the opposite side</a:t>
            </a:r>
          </a:p>
          <a:p>
            <a:r>
              <a:rPr lang="en-US" dirty="0" smtClean="0"/>
              <a:t>(+) finding: asymmetric drop, gluteus </a:t>
            </a:r>
            <a:r>
              <a:rPr lang="en-US" dirty="0" err="1" smtClean="0"/>
              <a:t>medius</a:t>
            </a:r>
            <a:r>
              <a:rPr lang="en-US" dirty="0" smtClean="0"/>
              <a:t> weakness</a:t>
            </a:r>
          </a:p>
          <a:p>
            <a:r>
              <a:rPr lang="en-US" dirty="0" smtClean="0"/>
              <a:t>Confirm finding during observation of the patient’s gait</a:t>
            </a:r>
          </a:p>
          <a:p>
            <a:endParaRPr lang="en-US" dirty="0" smtClean="0"/>
          </a:p>
          <a:p>
            <a:r>
              <a:rPr lang="en-US" dirty="0" smtClean="0"/>
              <a:t>Sensitivity: 0.73</a:t>
            </a:r>
          </a:p>
          <a:p>
            <a:r>
              <a:rPr lang="en-US" dirty="0" smtClean="0"/>
              <a:t>Specificity: 0.77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Trendelenburg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6553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88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PPP: Patellar-Pubic Percussion Test</a:t>
            </a:r>
          </a:p>
          <a:p>
            <a:r>
              <a:rPr lang="en-US" dirty="0" smtClean="0"/>
              <a:t>Posterior Pelvic Palpation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Ruling out Fractures of the Hip and Pelvic Girdle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12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5029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Patient is supine </a:t>
            </a:r>
          </a:p>
          <a:p>
            <a:r>
              <a:rPr lang="en-US" dirty="0" smtClean="0"/>
              <a:t>Place the bell of a stethoscope over the pubic bone</a:t>
            </a:r>
          </a:p>
          <a:p>
            <a:r>
              <a:rPr lang="en-US" dirty="0" smtClean="0"/>
              <a:t>Percuss each of the patellae </a:t>
            </a:r>
          </a:p>
          <a:p>
            <a:r>
              <a:rPr lang="en-US" dirty="0" smtClean="0"/>
              <a:t>(-) result: sounds are equal on both sides</a:t>
            </a:r>
          </a:p>
          <a:p>
            <a:r>
              <a:rPr lang="en-US" dirty="0" smtClean="0"/>
              <a:t>(+) result: affected side will have a decreased pitch (duller)</a:t>
            </a:r>
          </a:p>
          <a:p>
            <a:endParaRPr lang="en-US" dirty="0" smtClean="0"/>
          </a:p>
          <a:p>
            <a:r>
              <a:rPr lang="en-US" dirty="0" smtClean="0"/>
              <a:t>Sensitivity: 0.94</a:t>
            </a:r>
          </a:p>
          <a:p>
            <a:r>
              <a:rPr lang="en-US" dirty="0" smtClean="0"/>
              <a:t>Specificity: 0.95</a:t>
            </a:r>
            <a:endParaRPr lang="en-US" dirty="0"/>
          </a:p>
        </p:txBody>
      </p:sp>
      <p:pic>
        <p:nvPicPr>
          <p:cNvPr id="5" name="Content Placeholder 4" descr="C:\Users\Joanne\Pictures\2013-03-07\10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590800" cy="40162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Patellar-Pubic Percussion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477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Adams et al, 1997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96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Patient is prone</a:t>
            </a:r>
          </a:p>
          <a:p>
            <a:r>
              <a:rPr lang="en-US" dirty="0" smtClean="0"/>
              <a:t>Therapist palpates the sacrum and bilateral SIJs</a:t>
            </a:r>
          </a:p>
          <a:p>
            <a:r>
              <a:rPr lang="en-US" dirty="0" smtClean="0"/>
              <a:t>(+) test: local tenderness with deep palpation</a:t>
            </a:r>
          </a:p>
          <a:p>
            <a:r>
              <a:rPr lang="en-US" dirty="0" smtClean="0"/>
              <a:t>Sensitivity: 0.98</a:t>
            </a:r>
          </a:p>
          <a:p>
            <a:r>
              <a:rPr lang="en-US" dirty="0" smtClean="0"/>
              <a:t>Specificity: 0.94</a:t>
            </a:r>
          </a:p>
          <a:p>
            <a:endParaRPr lang="en-US" dirty="0" smtClean="0"/>
          </a:p>
          <a:p>
            <a:r>
              <a:rPr lang="en-US" dirty="0" smtClean="0"/>
              <a:t>This test is used to identify a posterior pelvic ring injury</a:t>
            </a:r>
            <a:endParaRPr lang="en-US" dirty="0"/>
          </a:p>
        </p:txBody>
      </p:sp>
      <p:pic>
        <p:nvPicPr>
          <p:cNvPr id="5" name="Content Placeholder 4" descr="C:\Users\Joanne\Pictures\2013-03-07\08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905000"/>
            <a:ext cx="2361508" cy="3372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Pelvic Palpation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647342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15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Stenosis Clinical Prediction Rule</a:t>
            </a:r>
          </a:p>
          <a:p>
            <a:r>
              <a:rPr lang="en-US" dirty="0" smtClean="0"/>
              <a:t>PA (posterior to anterior) pressure</a:t>
            </a:r>
          </a:p>
          <a:p>
            <a:r>
              <a:rPr lang="en-US" dirty="0" smtClean="0"/>
              <a:t>McKenzie Assessment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4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I: History and Outcome Measures</a:t>
            </a:r>
          </a:p>
          <a:p>
            <a:r>
              <a:rPr lang="en-US" dirty="0" smtClean="0"/>
              <a:t>II: Ruling out the Hip and Lumbar Spine</a:t>
            </a:r>
          </a:p>
          <a:p>
            <a:r>
              <a:rPr lang="en-US" dirty="0" smtClean="0"/>
              <a:t>III: Special Tests for the Sacroiliac Joint and their Psychometric Properties</a:t>
            </a:r>
          </a:p>
          <a:p>
            <a:r>
              <a:rPr lang="en-US" dirty="0" smtClean="0"/>
              <a:t>IV: Clinical Prediction Rules for the Sacroiliac Joint</a:t>
            </a:r>
          </a:p>
          <a:p>
            <a:r>
              <a:rPr lang="en-US" dirty="0" smtClean="0"/>
              <a:t>V: Advice from an Experienced Clinician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43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Bilateral symptoms</a:t>
            </a:r>
          </a:p>
          <a:p>
            <a:r>
              <a:rPr lang="en-US" dirty="0" smtClean="0"/>
              <a:t>Leg pain &gt; back pain</a:t>
            </a:r>
          </a:p>
          <a:p>
            <a:r>
              <a:rPr lang="en-US" dirty="0" smtClean="0"/>
              <a:t>Pain during walking/standing</a:t>
            </a:r>
          </a:p>
          <a:p>
            <a:r>
              <a:rPr lang="en-US" dirty="0" smtClean="0"/>
              <a:t>Pain relief with sitting</a:t>
            </a:r>
          </a:p>
          <a:p>
            <a:r>
              <a:rPr lang="en-US" dirty="0" smtClean="0"/>
              <a:t>Age &gt; 48</a:t>
            </a:r>
          </a:p>
          <a:p>
            <a:endParaRPr lang="en-US" dirty="0" smtClean="0"/>
          </a:p>
          <a:p>
            <a:r>
              <a:rPr lang="en-US" dirty="0" smtClean="0"/>
              <a:t>3 (+) test: specificity- 0.88</a:t>
            </a:r>
          </a:p>
          <a:p>
            <a:r>
              <a:rPr lang="en-US" dirty="0" smtClean="0"/>
              <a:t>4 (+) test: specificity- 0.98</a:t>
            </a:r>
          </a:p>
          <a:p>
            <a:r>
              <a:rPr lang="en-US" dirty="0" smtClean="0"/>
              <a:t>5 (+) test: specificity- 1.0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Stenosis Clinical Prediction Rule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6477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26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876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Patient is prone</a:t>
            </a:r>
          </a:p>
          <a:p>
            <a:r>
              <a:rPr lang="en-US" dirty="0" smtClean="0"/>
              <a:t>Therapist applies posterior to anterior pressure on the </a:t>
            </a:r>
            <a:r>
              <a:rPr lang="en-US" dirty="0" err="1" smtClean="0"/>
              <a:t>spinous</a:t>
            </a:r>
            <a:r>
              <a:rPr lang="en-US" dirty="0" smtClean="0"/>
              <a:t> process of each lumbar vertebrae</a:t>
            </a:r>
          </a:p>
          <a:p>
            <a:r>
              <a:rPr lang="en-US" dirty="0" smtClean="0"/>
              <a:t>(+): concordant pain or referred pain with pressure</a:t>
            </a:r>
          </a:p>
          <a:p>
            <a:endParaRPr lang="en-US" dirty="0" smtClean="0"/>
          </a:p>
          <a:p>
            <a:r>
              <a:rPr lang="en-US" dirty="0" smtClean="0"/>
              <a:t>Test can be used to identify particular lumbar segments causing the pain</a:t>
            </a:r>
            <a:endParaRPr lang="en-US" dirty="0"/>
          </a:p>
        </p:txBody>
      </p:sp>
      <p:pic>
        <p:nvPicPr>
          <p:cNvPr id="5" name="Content Placeholder 4" descr="C:\Users\Joanne\Pictures\2013-03-07\08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597035" cy="41007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to Anterior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94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Rule in lumbar-associated pain with the centralization phenomenon</a:t>
            </a:r>
          </a:p>
          <a:p>
            <a:r>
              <a:rPr lang="en-US" dirty="0" smtClean="0"/>
              <a:t>Repeated flexion/extension movements in standing or lying</a:t>
            </a:r>
          </a:p>
          <a:p>
            <a:r>
              <a:rPr lang="en-US" dirty="0" smtClean="0"/>
              <a:t>If the patient’s pain centralizes or </a:t>
            </a:r>
            <a:r>
              <a:rPr lang="en-US" dirty="0" err="1" smtClean="0"/>
              <a:t>peripheralizes</a:t>
            </a:r>
            <a:r>
              <a:rPr lang="en-US" dirty="0" smtClean="0"/>
              <a:t> then it is likely disc pathology and the SIJ can be ruled out</a:t>
            </a:r>
          </a:p>
          <a:p>
            <a:endParaRPr lang="en-US" dirty="0" smtClean="0"/>
          </a:p>
          <a:p>
            <a:r>
              <a:rPr lang="en-US" dirty="0" smtClean="0"/>
              <a:t>3 positive SIJ tests and no centralization or </a:t>
            </a:r>
            <a:r>
              <a:rPr lang="en-US" dirty="0" err="1" smtClean="0"/>
              <a:t>peripheralization</a:t>
            </a:r>
            <a:r>
              <a:rPr lang="en-US" dirty="0" smtClean="0"/>
              <a:t> results in: Sensitivity= 0.91 and Specificity = 0.87 to detect SIJ dysfunction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McKenzie Assessment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488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Laslett</a:t>
            </a:r>
            <a:r>
              <a:rPr lang="en-US" dirty="0" smtClean="0"/>
              <a:t> et al,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16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 Leg Raise</a:t>
            </a:r>
          </a:p>
          <a:p>
            <a:r>
              <a:rPr lang="en-US" dirty="0" smtClean="0"/>
              <a:t>Femoral Nerve Tension Test</a:t>
            </a:r>
          </a:p>
          <a:p>
            <a:r>
              <a:rPr lang="en-US" dirty="0" smtClean="0"/>
              <a:t>Slump Test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Tension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76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87322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Patient is supine</a:t>
            </a:r>
          </a:p>
          <a:p>
            <a:r>
              <a:rPr lang="en-US" dirty="0" smtClean="0"/>
              <a:t>Therapist IR and adducts the leg then passively raises the leg until the patient reports concordant symptoms</a:t>
            </a:r>
          </a:p>
          <a:p>
            <a:r>
              <a:rPr lang="en-US" dirty="0"/>
              <a:t>R</a:t>
            </a:r>
            <a:r>
              <a:rPr lang="en-US" dirty="0" smtClean="0"/>
              <a:t>educe the amount of hip flexion slightly until the symptoms decrease</a:t>
            </a:r>
          </a:p>
          <a:p>
            <a:r>
              <a:rPr lang="en-US" dirty="0" smtClean="0"/>
              <a:t>(+) test: Therapist </a:t>
            </a:r>
            <a:r>
              <a:rPr lang="en-US" dirty="0" err="1" smtClean="0"/>
              <a:t>dorsiflexes</a:t>
            </a:r>
            <a:r>
              <a:rPr lang="en-US" dirty="0" smtClean="0"/>
              <a:t> the foot and/or patient flexes their neck and their symptoms return</a:t>
            </a:r>
          </a:p>
          <a:p>
            <a:endParaRPr lang="en-US" dirty="0" smtClean="0"/>
          </a:p>
          <a:p>
            <a:r>
              <a:rPr lang="en-US" dirty="0" smtClean="0"/>
              <a:t>Likely sciatic related pain between 35-70° of hip flexion</a:t>
            </a:r>
            <a:endParaRPr lang="en-US" dirty="0"/>
          </a:p>
        </p:txBody>
      </p:sp>
      <p:pic>
        <p:nvPicPr>
          <p:cNvPr id="5" name="Content Placeholder 4" descr="C:\Users\Joanne\Pictures\2013-03-07\089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484120" cy="39262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Leg Raise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647342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71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Patient is prone</a:t>
            </a:r>
          </a:p>
          <a:p>
            <a:r>
              <a:rPr lang="en-US" dirty="0" smtClean="0"/>
              <a:t>Therapist flexes the knee until the patient has concordant symptoms</a:t>
            </a:r>
          </a:p>
          <a:p>
            <a:r>
              <a:rPr lang="en-US" dirty="0" smtClean="0"/>
              <a:t>Slightly extend the knee until the symptoms decrease</a:t>
            </a:r>
          </a:p>
          <a:p>
            <a:r>
              <a:rPr lang="en-US" dirty="0" smtClean="0"/>
              <a:t>(+) test: Therapist </a:t>
            </a:r>
            <a:r>
              <a:rPr lang="en-US" dirty="0" err="1" smtClean="0"/>
              <a:t>plantarflexes</a:t>
            </a:r>
            <a:r>
              <a:rPr lang="en-US" dirty="0" smtClean="0"/>
              <a:t> the foot and their symptoms return</a:t>
            </a:r>
          </a:p>
          <a:p>
            <a:endParaRPr lang="en-US" dirty="0" smtClean="0"/>
          </a:p>
          <a:p>
            <a:r>
              <a:rPr lang="en-US" dirty="0" smtClean="0"/>
              <a:t>Sensitive for L4-L5 disc protrusion</a:t>
            </a:r>
            <a:endParaRPr lang="en-US" dirty="0"/>
          </a:p>
        </p:txBody>
      </p:sp>
      <p:pic>
        <p:nvPicPr>
          <p:cNvPr id="5" name="Content Placeholder 4" descr="C:\Users\Joanne\Pictures\2013-03-07\08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702329" cy="39116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Nerve Tension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621166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Vleeming</a:t>
            </a:r>
            <a:r>
              <a:rPr lang="en-US" dirty="0" smtClean="0"/>
              <a:t> et al, 2007</a:t>
            </a:r>
          </a:p>
          <a:p>
            <a:r>
              <a:rPr lang="en-US" dirty="0" smtClean="0"/>
              <a:t>Cook,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37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5029200" cy="48006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Patient is sitting</a:t>
            </a:r>
          </a:p>
          <a:p>
            <a:pPr lvl="0"/>
            <a:r>
              <a:rPr lang="en-US" dirty="0"/>
              <a:t>Ask the patient to put their arms behind their back and slump at their cervical, thoracic and lumbar </a:t>
            </a:r>
            <a:r>
              <a:rPr lang="en-US" dirty="0" smtClean="0"/>
              <a:t>spine</a:t>
            </a:r>
          </a:p>
          <a:p>
            <a:pPr lvl="0"/>
            <a:r>
              <a:rPr lang="en-US" dirty="0" smtClean="0"/>
              <a:t>Ask </a:t>
            </a:r>
            <a:r>
              <a:rPr lang="en-US" dirty="0"/>
              <a:t>the patient to extend their knee and the therapist passively </a:t>
            </a:r>
            <a:r>
              <a:rPr lang="en-US" dirty="0" err="1" smtClean="0"/>
              <a:t>dorsiflexes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foot; </a:t>
            </a:r>
            <a:r>
              <a:rPr lang="en-US" dirty="0"/>
              <a:t>then ask the patient to lift their head</a:t>
            </a:r>
          </a:p>
          <a:p>
            <a:pPr lvl="0"/>
            <a:r>
              <a:rPr lang="en-US" dirty="0"/>
              <a:t>If symptoms are felt at any point during the test, further movements aren’t needed</a:t>
            </a:r>
          </a:p>
          <a:p>
            <a:pPr lvl="0"/>
            <a:r>
              <a:rPr lang="en-US" dirty="0"/>
              <a:t>(+) test: patient has pain during slumping motion and the patient’s symptoms change when the patient lifts their </a:t>
            </a:r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Slump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Cook, 2008</a:t>
            </a:r>
            <a:endParaRPr lang="en-US" dirty="0"/>
          </a:p>
        </p:txBody>
      </p:sp>
      <p:pic>
        <p:nvPicPr>
          <p:cNvPr id="2050" name="Picture 2" descr="C:\Users\Joanne\Pictures\2013-03-07\Slump- Righ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059" y="1524000"/>
            <a:ext cx="308263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241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84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III:</a:t>
            </a:r>
            <a:br>
              <a:rPr lang="en-US" dirty="0" smtClean="0"/>
            </a:br>
            <a:r>
              <a:rPr lang="en-US" dirty="0" smtClean="0"/>
              <a:t>Special Tests for the Sacroiliac Joint and their Psychometric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32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Poor diagnostic utility of motion palpation tests</a:t>
            </a:r>
          </a:p>
          <a:p>
            <a:r>
              <a:rPr lang="en-US" dirty="0" err="1" smtClean="0"/>
              <a:t>Broadhust</a:t>
            </a:r>
            <a:r>
              <a:rPr lang="en-US" dirty="0" smtClean="0"/>
              <a:t> et al. reported poor inter-test reliability in 11 out of 13 motion palpation tests that were used</a:t>
            </a:r>
          </a:p>
          <a:p>
            <a:r>
              <a:rPr lang="en-US" dirty="0" smtClean="0"/>
              <a:t>Less than 4° of rotation and up to 1.6 mm of translation at the pelvis</a:t>
            </a:r>
          </a:p>
          <a:p>
            <a:r>
              <a:rPr lang="en-US" dirty="0" smtClean="0"/>
              <a:t>Psychometric properties for motion palpation tests are low because of human’s inability to detect this amount of motion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Pain Provocation vs. Movement Palpation Tests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629412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Broadhurst</a:t>
            </a:r>
            <a:r>
              <a:rPr lang="en-US" dirty="0" smtClean="0"/>
              <a:t> et al, 1998</a:t>
            </a:r>
          </a:p>
          <a:p>
            <a:r>
              <a:rPr lang="en-US" dirty="0" err="1" smtClean="0"/>
              <a:t>Laslett</a:t>
            </a:r>
            <a:r>
              <a:rPr lang="en-US" dirty="0" smtClean="0"/>
              <a:t>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164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Standing forward flexion</a:t>
            </a:r>
          </a:p>
          <a:p>
            <a:r>
              <a:rPr lang="en-US" dirty="0" err="1" smtClean="0"/>
              <a:t>Gillet’s</a:t>
            </a:r>
            <a:r>
              <a:rPr lang="en-US" dirty="0" smtClean="0"/>
              <a:t> Test: ipsilateral posterior rotation test</a:t>
            </a:r>
          </a:p>
          <a:p>
            <a:r>
              <a:rPr lang="en-US" dirty="0" smtClean="0"/>
              <a:t>Ipsilateral anterior rotation test</a:t>
            </a:r>
          </a:p>
          <a:p>
            <a:r>
              <a:rPr lang="en-US" dirty="0" smtClean="0"/>
              <a:t>Functional hamstring length (sitting)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Palpation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Part I:</a:t>
            </a:r>
            <a:br>
              <a:rPr lang="en-US" dirty="0" smtClean="0"/>
            </a:br>
            <a:r>
              <a:rPr lang="en-US" dirty="0" smtClean="0"/>
              <a:t>History and Outcome Measures for Evaluating a Sacroiliac Joint 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86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Therapist palpates bilateral PSIS</a:t>
            </a:r>
          </a:p>
          <a:p>
            <a:r>
              <a:rPr lang="en-US" dirty="0" smtClean="0"/>
              <a:t>Ask the patient to bend forward</a:t>
            </a:r>
          </a:p>
          <a:p>
            <a:r>
              <a:rPr lang="en-US" dirty="0" smtClean="0"/>
              <a:t>Note the motion of the PSIS, neither rotation nor lateral side bending should occur during the flexion movement</a:t>
            </a:r>
          </a:p>
          <a:p>
            <a:r>
              <a:rPr lang="en-US" dirty="0" smtClean="0"/>
              <a:t>Both PSIS should travel an equal distance in the superior direction</a:t>
            </a:r>
          </a:p>
          <a:p>
            <a:endParaRPr lang="en-US" dirty="0" smtClean="0"/>
          </a:p>
          <a:p>
            <a:r>
              <a:rPr lang="en-US" dirty="0" smtClean="0"/>
              <a:t>Testing for forward bending of the </a:t>
            </a:r>
            <a:r>
              <a:rPr lang="en-US" dirty="0" err="1" smtClean="0"/>
              <a:t>innominates</a:t>
            </a:r>
            <a:endParaRPr lang="en-US" dirty="0"/>
          </a:p>
        </p:txBody>
      </p:sp>
      <p:pic>
        <p:nvPicPr>
          <p:cNvPr id="6" name="Content Placeholder 5" descr="C:\Users\Joanne\Pictures\2013-03-07\09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752600"/>
            <a:ext cx="2256906" cy="37053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forward flexion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6488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Lee,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92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Palpate the inferior aspect of the PSIS with one hand, the other hand is on their sacral base</a:t>
            </a:r>
          </a:p>
          <a:p>
            <a:r>
              <a:rPr lang="en-US" dirty="0" smtClean="0"/>
              <a:t>Ask the patient to flex their ipsilateral femur at the hip joint, note the </a:t>
            </a:r>
            <a:r>
              <a:rPr lang="en-US" dirty="0" err="1" smtClean="0"/>
              <a:t>inferomedial</a:t>
            </a:r>
            <a:r>
              <a:rPr lang="en-US" dirty="0" smtClean="0"/>
              <a:t> displacement of the PSIS relative to the sacrum</a:t>
            </a:r>
            <a:endParaRPr lang="en-US" dirty="0"/>
          </a:p>
        </p:txBody>
      </p:sp>
      <p:pic>
        <p:nvPicPr>
          <p:cNvPr id="6" name="Content Placeholder 5" descr="C:\Users\Joanne\Pictures\2013-03-07\09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2571404" cy="40398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Gillet</a:t>
            </a:r>
            <a:r>
              <a:rPr lang="en-US" dirty="0" smtClean="0"/>
              <a:t>: ipsilateral posterior rotation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646176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Lee,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99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Palpate the inferior aspect of the PSIS with one hand, the other hand is on their sacral base</a:t>
            </a:r>
          </a:p>
          <a:p>
            <a:r>
              <a:rPr lang="en-US" dirty="0" smtClean="0"/>
              <a:t>Ask the patient to extend the ipsilateral femur at the hip joint, note the </a:t>
            </a:r>
            <a:r>
              <a:rPr lang="en-US" dirty="0" err="1" smtClean="0"/>
              <a:t>superolateral</a:t>
            </a:r>
            <a:r>
              <a:rPr lang="en-US" dirty="0" smtClean="0"/>
              <a:t> displacement of the PSIS relative to the sacrum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Ipsilateral anterior rotation test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650390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Lee, 1991</a:t>
            </a:r>
            <a:endParaRPr lang="en-US" dirty="0"/>
          </a:p>
        </p:txBody>
      </p:sp>
      <p:pic>
        <p:nvPicPr>
          <p:cNvPr id="1026" name="Picture 2" descr="C:\Users\Joanne\Pictures\2013-03-07\Ipsilateral Anterior Rotation- R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61" y="1676400"/>
            <a:ext cx="3219450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19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Patient sits in a neutral lumbar spine position</a:t>
            </a:r>
          </a:p>
          <a:p>
            <a:r>
              <a:rPr lang="en-US" dirty="0" smtClean="0"/>
              <a:t>Therapist palpates the inferior aspect of the PSIS with one hand while the other hand is on the sacral base</a:t>
            </a:r>
          </a:p>
          <a:p>
            <a:r>
              <a:rPr lang="en-US" dirty="0" smtClean="0"/>
              <a:t>Patient is asked to extend the ipsilateral knee</a:t>
            </a:r>
          </a:p>
          <a:p>
            <a:r>
              <a:rPr lang="en-US" dirty="0" smtClean="0"/>
              <a:t>Therapist notes any posterior movement of the pelvic girdle or flexion of the lumbar spine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ests functional length of the hamstrings and </a:t>
            </a:r>
            <a:r>
              <a:rPr lang="en-US" dirty="0" err="1" smtClean="0"/>
              <a:t>sacrotuberous</a:t>
            </a:r>
            <a:r>
              <a:rPr lang="en-US" dirty="0" smtClean="0"/>
              <a:t> ligament</a:t>
            </a:r>
            <a:endParaRPr lang="en-US" dirty="0"/>
          </a:p>
        </p:txBody>
      </p:sp>
      <p:pic>
        <p:nvPicPr>
          <p:cNvPr id="6" name="Content Placeholder 5" descr="C:\Users\Joanne\Pictures\2013-03-07\10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895600" cy="41832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hamstring length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6553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Lee,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07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Distraction (Gapping)</a:t>
            </a:r>
          </a:p>
          <a:p>
            <a:r>
              <a:rPr lang="en-US" dirty="0" smtClean="0"/>
              <a:t>Compression</a:t>
            </a:r>
          </a:p>
          <a:p>
            <a:r>
              <a:rPr lang="en-US" dirty="0" smtClean="0"/>
              <a:t>Thigh Thrust (Femoral Shear)</a:t>
            </a:r>
          </a:p>
          <a:p>
            <a:r>
              <a:rPr lang="en-US" dirty="0" err="1" smtClean="0"/>
              <a:t>Gaenslen’s</a:t>
            </a:r>
            <a:r>
              <a:rPr lang="en-US" dirty="0" smtClean="0"/>
              <a:t> Test</a:t>
            </a:r>
          </a:p>
          <a:p>
            <a:r>
              <a:rPr lang="en-US" dirty="0" smtClean="0"/>
              <a:t>FABER (Patrick’s Test)</a:t>
            </a:r>
          </a:p>
          <a:p>
            <a:r>
              <a:rPr lang="en-US" dirty="0" smtClean="0"/>
              <a:t>Sacral Thrust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Pain Provocation Special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7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495800" cy="4525963"/>
          </a:xfrm>
        </p:spPr>
        <p:txBody>
          <a:bodyPr/>
          <a:lstStyle/>
          <a:p>
            <a:r>
              <a:rPr lang="en-US" dirty="0" smtClean="0"/>
              <a:t>Patient is supine</a:t>
            </a:r>
          </a:p>
          <a:p>
            <a:r>
              <a:rPr lang="en-US" dirty="0" smtClean="0"/>
              <a:t>Therapist applies cross-armed pressure on bilateral ASIS in a posterior-lateral direction</a:t>
            </a:r>
          </a:p>
          <a:p>
            <a:r>
              <a:rPr lang="en-US" dirty="0" smtClean="0"/>
              <a:t>(+) test: SIJ pain</a:t>
            </a:r>
            <a:endParaRPr lang="en-US" dirty="0"/>
          </a:p>
        </p:txBody>
      </p:sp>
      <p:pic>
        <p:nvPicPr>
          <p:cNvPr id="7" name="Content Placeholder 6" descr="C:\Users\Joanne\Pictures\2013-03-07\10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2514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Distraction (Gapping)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703286"/>
              </p:ext>
            </p:extLst>
          </p:nvPr>
        </p:nvGraphicFramePr>
        <p:xfrm>
          <a:off x="990600" y="5105400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-LR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0.88-.094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0.26-0.60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0.73-0.81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3.20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0.49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5951171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Kokmeyer</a:t>
            </a:r>
            <a:r>
              <a:rPr lang="en-US" dirty="0" smtClean="0"/>
              <a:t> et al, 2002</a:t>
            </a:r>
          </a:p>
          <a:p>
            <a:r>
              <a:rPr lang="en-US" dirty="0" err="1" smtClean="0"/>
              <a:t>Laslett</a:t>
            </a:r>
            <a:r>
              <a:rPr lang="en-US" dirty="0" smtClean="0"/>
              <a:t> et al, 2005</a:t>
            </a:r>
          </a:p>
          <a:p>
            <a:r>
              <a:rPr lang="en-US" dirty="0" smtClean="0"/>
              <a:t>Van der </a:t>
            </a:r>
            <a:r>
              <a:rPr lang="en-US" dirty="0" err="1" smtClean="0"/>
              <a:t>Wurff</a:t>
            </a:r>
            <a:r>
              <a:rPr lang="en-US" dirty="0" smtClean="0"/>
              <a:t> et al,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13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Patient is side lying with hips flexed 45° and knees flexed 90°</a:t>
            </a:r>
          </a:p>
          <a:p>
            <a:r>
              <a:rPr lang="en-US" dirty="0" smtClean="0"/>
              <a:t>Therapist applies a downward pressure just lateral to the ASIS</a:t>
            </a:r>
          </a:p>
          <a:p>
            <a:r>
              <a:rPr lang="en-US" dirty="0" smtClean="0"/>
              <a:t>(+) test: SIJ pain</a:t>
            </a:r>
            <a:endParaRPr lang="en-US" dirty="0"/>
          </a:p>
        </p:txBody>
      </p:sp>
      <p:pic>
        <p:nvPicPr>
          <p:cNvPr id="7" name="Content Placeholder 6" descr="C:\Users\Joanne\Pictures\2013-03-07\10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5146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157108"/>
              </p:ext>
            </p:extLst>
          </p:nvPr>
        </p:nvGraphicFramePr>
        <p:xfrm>
          <a:off x="1143000" y="5105400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-LR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0.79-0.93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0.60-0.69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0.69-0.70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2.20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0.46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8400" y="5940212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Kokmeyer</a:t>
            </a:r>
            <a:r>
              <a:rPr lang="en-US" dirty="0" smtClean="0"/>
              <a:t> et al, 2002</a:t>
            </a:r>
          </a:p>
          <a:p>
            <a:r>
              <a:rPr lang="en-US" dirty="0" err="1" smtClean="0"/>
              <a:t>Laslett</a:t>
            </a:r>
            <a:r>
              <a:rPr lang="en-US" dirty="0" smtClean="0"/>
              <a:t> et al, 2005</a:t>
            </a:r>
          </a:p>
          <a:p>
            <a:r>
              <a:rPr lang="en-US" dirty="0" smtClean="0"/>
              <a:t>Van der </a:t>
            </a:r>
            <a:r>
              <a:rPr lang="en-US" dirty="0" err="1" smtClean="0"/>
              <a:t>Wurff</a:t>
            </a:r>
            <a:r>
              <a:rPr lang="en-US" dirty="0" smtClean="0"/>
              <a:t> et al,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01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105400" cy="4038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Patient is supine</a:t>
            </a:r>
          </a:p>
          <a:p>
            <a:r>
              <a:rPr lang="en-US" dirty="0" smtClean="0"/>
              <a:t>Therapist flexes the ipsilateral hip 90° while the other hand is under the patient’s sacrum</a:t>
            </a:r>
          </a:p>
          <a:p>
            <a:r>
              <a:rPr lang="en-US" dirty="0" smtClean="0"/>
              <a:t>Therapist applies a force through the femur causing an </a:t>
            </a:r>
            <a:r>
              <a:rPr lang="en-US" dirty="0" smtClean="0"/>
              <a:t>AP </a:t>
            </a:r>
            <a:r>
              <a:rPr lang="en-US" dirty="0" smtClean="0"/>
              <a:t>shear on the SIJ</a:t>
            </a:r>
          </a:p>
          <a:p>
            <a:r>
              <a:rPr lang="en-US" dirty="0" smtClean="0"/>
              <a:t>(+) test: SIJ pain</a:t>
            </a:r>
          </a:p>
        </p:txBody>
      </p:sp>
      <p:pic>
        <p:nvPicPr>
          <p:cNvPr id="7" name="Content Placeholder 6" descr="C:\Users\Joanne\Pictures\2013-03-07\10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748049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Thigh Thrust (Femoral Shear)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627082"/>
              </p:ext>
            </p:extLst>
          </p:nvPr>
        </p:nvGraphicFramePr>
        <p:xfrm>
          <a:off x="1219200" y="5181600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-LR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0.82-0.94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0.52-1.0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0.55-0.80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0.72-4.07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0.18-1.28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5934670"/>
            <a:ext cx="280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Kokmeyer</a:t>
            </a:r>
            <a:r>
              <a:rPr lang="en-US" dirty="0" smtClean="0"/>
              <a:t> et al, 2002</a:t>
            </a:r>
          </a:p>
          <a:p>
            <a:r>
              <a:rPr lang="en-US" dirty="0" err="1" smtClean="0"/>
              <a:t>Laslett</a:t>
            </a:r>
            <a:r>
              <a:rPr lang="en-US" dirty="0" smtClean="0"/>
              <a:t> et al, 2005</a:t>
            </a:r>
          </a:p>
          <a:p>
            <a:r>
              <a:rPr lang="en-US" dirty="0" err="1" smtClean="0"/>
              <a:t>Szadek</a:t>
            </a:r>
            <a:r>
              <a:rPr lang="en-US" dirty="0" smtClean="0"/>
              <a:t> et al,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75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029200" cy="3733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Patient is supine</a:t>
            </a:r>
          </a:p>
          <a:p>
            <a:r>
              <a:rPr lang="en-US" dirty="0" smtClean="0"/>
              <a:t>Therapist flexes the patient’s knees to their chest and lowers the ipsilateral leg into hip extension while keeping the contralateral leg in knee flexion</a:t>
            </a:r>
          </a:p>
          <a:p>
            <a:r>
              <a:rPr lang="en-US" dirty="0" smtClean="0"/>
              <a:t>(+) test: SIJ pain</a:t>
            </a:r>
            <a:endParaRPr lang="en-US" dirty="0"/>
          </a:p>
        </p:txBody>
      </p:sp>
      <p:pic>
        <p:nvPicPr>
          <p:cNvPr id="7" name="Content Placeholder 6" descr="C:\Users\Joanne\Pictures\2013-03-07\11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2667000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Gaenslen’s</a:t>
            </a:r>
            <a:r>
              <a:rPr lang="en-US" dirty="0" smtClean="0"/>
              <a:t> Test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589510"/>
              </p:ext>
            </p:extLst>
          </p:nvPr>
        </p:nvGraphicFramePr>
        <p:xfrm>
          <a:off x="1143000" y="5177750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-LR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0.61-0.82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0.50-0.71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0.26-0.79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2.21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0.66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48400" y="593467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Kokmeyer</a:t>
            </a:r>
            <a:r>
              <a:rPr lang="en-US" dirty="0" smtClean="0"/>
              <a:t> et al, 2002</a:t>
            </a:r>
          </a:p>
          <a:p>
            <a:r>
              <a:rPr lang="en-US" dirty="0" err="1" smtClean="0"/>
              <a:t>Laslett</a:t>
            </a:r>
            <a:r>
              <a:rPr lang="en-US" dirty="0" smtClean="0"/>
              <a:t> et al, 2005</a:t>
            </a:r>
          </a:p>
          <a:p>
            <a:r>
              <a:rPr lang="en-US" dirty="0" smtClean="0"/>
              <a:t>Van der </a:t>
            </a:r>
            <a:r>
              <a:rPr lang="en-US" dirty="0" err="1" smtClean="0"/>
              <a:t>Wurff</a:t>
            </a:r>
            <a:r>
              <a:rPr lang="en-US" dirty="0" smtClean="0"/>
              <a:t> et al,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716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5029200" cy="3810000"/>
          </a:xfrm>
        </p:spPr>
        <p:txBody>
          <a:bodyPr/>
          <a:lstStyle/>
          <a:p>
            <a:r>
              <a:rPr lang="en-US" dirty="0" smtClean="0"/>
              <a:t>Patient is supine</a:t>
            </a:r>
          </a:p>
          <a:p>
            <a:r>
              <a:rPr lang="en-US" dirty="0" smtClean="0"/>
              <a:t>Therapist passively flexes, abducts and ER the hip while applying pressure to the contralateral ASIS</a:t>
            </a:r>
          </a:p>
          <a:p>
            <a:r>
              <a:rPr lang="en-US" dirty="0" smtClean="0"/>
              <a:t>(+) test: SIJ pain</a:t>
            </a:r>
            <a:endParaRPr lang="en-US" dirty="0"/>
          </a:p>
        </p:txBody>
      </p:sp>
      <p:pic>
        <p:nvPicPr>
          <p:cNvPr id="7" name="Content Placeholder 6" descr="C:\Users\Joanne\Pictures\2013-03-07\108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543002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FABER (Patrick’s Test)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398845"/>
              </p:ext>
            </p:extLst>
          </p:nvPr>
        </p:nvGraphicFramePr>
        <p:xfrm>
          <a:off x="1143000" y="5181600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-LR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0.85-0.96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0.63-1.0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0.16-0.77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596515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Kokmeyer</a:t>
            </a:r>
            <a:r>
              <a:rPr lang="en-US" dirty="0" smtClean="0"/>
              <a:t> et al, 2002</a:t>
            </a:r>
          </a:p>
          <a:p>
            <a:r>
              <a:rPr lang="en-US" dirty="0" smtClean="0"/>
              <a:t>Van der </a:t>
            </a:r>
            <a:r>
              <a:rPr lang="en-US" dirty="0" err="1" smtClean="0"/>
              <a:t>Wurff</a:t>
            </a:r>
            <a:r>
              <a:rPr lang="en-US" dirty="0" smtClean="0"/>
              <a:t> et al, 2006</a:t>
            </a:r>
          </a:p>
          <a:p>
            <a:r>
              <a:rPr lang="en-US" dirty="0" err="1" smtClean="0"/>
              <a:t>Szadek</a:t>
            </a:r>
            <a:r>
              <a:rPr lang="en-US" dirty="0" smtClean="0"/>
              <a:t> et al,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7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duration: how long have they had it</a:t>
            </a:r>
          </a:p>
          <a:p>
            <a:r>
              <a:rPr lang="en-US" dirty="0" smtClean="0"/>
              <a:t>Position of the body during the injury</a:t>
            </a:r>
          </a:p>
          <a:p>
            <a:r>
              <a:rPr lang="en-US" dirty="0" smtClean="0"/>
              <a:t>Pain pattern: location, intensity, frequency and duration</a:t>
            </a:r>
          </a:p>
          <a:p>
            <a:r>
              <a:rPr lang="en-US" dirty="0" smtClean="0"/>
              <a:t>Number of pain episodes since the onset</a:t>
            </a:r>
          </a:p>
          <a:p>
            <a:r>
              <a:rPr lang="en-US" dirty="0" smtClean="0"/>
              <a:t>Position or activities that aggravate the pain</a:t>
            </a:r>
          </a:p>
          <a:p>
            <a:r>
              <a:rPr lang="en-US" dirty="0" smtClean="0"/>
              <a:t>The patient’s impression regarding the source of the problem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648152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Porterfield et al, 1991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319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76800" cy="4525963"/>
          </a:xfrm>
        </p:spPr>
        <p:txBody>
          <a:bodyPr/>
          <a:lstStyle/>
          <a:p>
            <a:r>
              <a:rPr lang="en-US" dirty="0" smtClean="0"/>
              <a:t>Patient is prone</a:t>
            </a:r>
          </a:p>
          <a:p>
            <a:r>
              <a:rPr lang="en-US" dirty="0" smtClean="0"/>
              <a:t>Therapist places both hands on the sacrum and provides a PA force which causes a shearing motion at the sacrum</a:t>
            </a:r>
          </a:p>
          <a:p>
            <a:r>
              <a:rPr lang="en-US" dirty="0" smtClean="0"/>
              <a:t>(+) test: SIJ pain</a:t>
            </a:r>
            <a:endParaRPr lang="en-US" dirty="0"/>
          </a:p>
        </p:txBody>
      </p:sp>
      <p:pic>
        <p:nvPicPr>
          <p:cNvPr id="7" name="Content Placeholder 6" descr="C:\Users\Joanne\Pictures\2013-03-07\10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1"/>
            <a:ext cx="2524991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Sacral Thrust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268630"/>
              </p:ext>
            </p:extLst>
          </p:nvPr>
        </p:nvGraphicFramePr>
        <p:xfrm>
          <a:off x="1066800" y="5181600"/>
          <a:ext cx="685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-LR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0.66-0.78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0.51-0.63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0.29-0.75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2.50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29400" y="5953357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Kokmeyer</a:t>
            </a:r>
            <a:r>
              <a:rPr lang="en-US" dirty="0" smtClean="0"/>
              <a:t> et al, 2002</a:t>
            </a:r>
          </a:p>
          <a:p>
            <a:r>
              <a:rPr lang="en-US" dirty="0" err="1" smtClean="0"/>
              <a:t>Laslett</a:t>
            </a:r>
            <a:r>
              <a:rPr lang="en-US" dirty="0" smtClean="0"/>
              <a:t> et al, 2005</a:t>
            </a:r>
          </a:p>
          <a:p>
            <a:r>
              <a:rPr lang="en-US" dirty="0" err="1" smtClean="0"/>
              <a:t>Szadek</a:t>
            </a:r>
            <a:r>
              <a:rPr lang="en-US" dirty="0" smtClean="0"/>
              <a:t> et al,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19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022402"/>
              </p:ext>
            </p:extLst>
          </p:nvPr>
        </p:nvGraphicFramePr>
        <p:xfrm>
          <a:off x="228600" y="533400"/>
          <a:ext cx="8763000" cy="470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371600"/>
                <a:gridCol w="1447800"/>
                <a:gridCol w="1447800"/>
                <a:gridCol w="1371600"/>
                <a:gridCol w="1371600"/>
              </a:tblGrid>
              <a:tr h="672737"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-LR</a:t>
                      </a:r>
                      <a:endParaRPr lang="en-US" dirty="0"/>
                    </a:p>
                  </a:txBody>
                  <a:tcPr/>
                </a:tc>
              </a:tr>
              <a:tr h="672737">
                <a:tc>
                  <a:txBody>
                    <a:bodyPr/>
                    <a:lstStyle/>
                    <a:p>
                      <a:r>
                        <a:rPr lang="en-US" dirty="0" smtClean="0"/>
                        <a:t>Distraction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0.88-.094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0.26-0.60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0.73-0.81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3.20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0.49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72737">
                <a:tc>
                  <a:txBody>
                    <a:bodyPr/>
                    <a:lstStyle/>
                    <a:p>
                      <a:r>
                        <a:rPr lang="en-US" dirty="0" smtClean="0"/>
                        <a:t>Compression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0.79-0.93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0.60-0.69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0.69-0.70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2.20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0.46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72737">
                <a:tc>
                  <a:txBody>
                    <a:bodyPr/>
                    <a:lstStyle/>
                    <a:p>
                      <a:r>
                        <a:rPr lang="en-US" dirty="0" smtClean="0"/>
                        <a:t>Thigh Thrust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0.82-0.94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0.52-1.0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0.55-0.80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0.72-4.07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0.18-1.28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7273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Gaenslen’s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0.61-0.82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0.50-0.71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0.26-0.79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2.21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0.66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672737">
                <a:tc>
                  <a:txBody>
                    <a:bodyPr/>
                    <a:lstStyle/>
                    <a:p>
                      <a:r>
                        <a:rPr lang="en-US" dirty="0" smtClean="0"/>
                        <a:t>FABER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0.85-0.96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0.63-1.0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0.16-0.77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NR</a:t>
                      </a:r>
                      <a:endParaRPr lang="en-US" dirty="0"/>
                    </a:p>
                  </a:txBody>
                  <a:tcPr/>
                </a:tc>
              </a:tr>
              <a:tr h="672737">
                <a:tc>
                  <a:txBody>
                    <a:bodyPr/>
                    <a:lstStyle/>
                    <a:p>
                      <a:r>
                        <a:rPr lang="en-US" dirty="0" smtClean="0"/>
                        <a:t>Sacral Thrust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0.66-0.78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0.51-0.63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0.29-0.75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2.50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0.50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090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IV:</a:t>
            </a:r>
            <a:br>
              <a:rPr lang="en-US" dirty="0" smtClean="0"/>
            </a:br>
            <a:r>
              <a:rPr lang="en-US" dirty="0" smtClean="0"/>
              <a:t>Clinical Prediction Rules for the Sacroiliac Joint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2539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 of tests: Distraction, thigh thrust, compression, sacral thrust and </a:t>
            </a:r>
            <a:r>
              <a:rPr lang="en-US" dirty="0" err="1" smtClean="0"/>
              <a:t>Gaenslan’s</a:t>
            </a:r>
            <a:endParaRPr lang="en-US" dirty="0" smtClean="0"/>
          </a:p>
          <a:p>
            <a:r>
              <a:rPr lang="en-US" dirty="0" smtClean="0"/>
              <a:t>Distraction test is the most specific test</a:t>
            </a:r>
          </a:p>
          <a:p>
            <a:r>
              <a:rPr lang="en-US" dirty="0" smtClean="0"/>
              <a:t>Thigh thrust test is the most sensitive test</a:t>
            </a:r>
          </a:p>
          <a:p>
            <a:endParaRPr lang="en-US" dirty="0" smtClean="0"/>
          </a:p>
          <a:p>
            <a:r>
              <a:rPr lang="en-US" dirty="0" smtClean="0"/>
              <a:t>Values based on a population of patients whose symptoms did not centralize or </a:t>
            </a:r>
            <a:r>
              <a:rPr lang="en-US" dirty="0" err="1" smtClean="0"/>
              <a:t>peripheralize</a:t>
            </a:r>
            <a:r>
              <a:rPr lang="en-US" dirty="0" smtClean="0"/>
              <a:t> based on a McKenzie assessment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Prediction Rule #1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0104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Laslett</a:t>
            </a:r>
            <a:r>
              <a:rPr lang="en-US" dirty="0" smtClean="0"/>
              <a:t> et al,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0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15813"/>
              </p:ext>
            </p:extLst>
          </p:nvPr>
        </p:nvGraphicFramePr>
        <p:xfrm>
          <a:off x="457200" y="533400"/>
          <a:ext cx="8229600" cy="2666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2354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positive test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positive tests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 positive tests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positive tests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positive tests</a:t>
                      </a:r>
                      <a:endParaRPr lang="en-US" dirty="0"/>
                    </a:p>
                  </a:txBody>
                  <a:tcPr marL="44873" marR="44873"/>
                </a:tc>
              </a:tr>
              <a:tr h="715775"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0.94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 marL="44873" marR="44873"/>
                </a:tc>
              </a:tr>
              <a:tr h="715775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0.81</a:t>
                      </a:r>
                      <a:endParaRPr 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0.88</a:t>
                      </a:r>
                      <a:endParaRPr lang="en-US" dirty="0"/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3733800"/>
            <a:ext cx="8153400" cy="2392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all of the provocation tests are negative, SIJ can be ruled out</a:t>
            </a:r>
          </a:p>
          <a:p>
            <a:r>
              <a:rPr lang="en-US" dirty="0" smtClean="0"/>
              <a:t>When all of the provocation tests are positive, SIJ can be ruled out</a:t>
            </a:r>
          </a:p>
          <a:p>
            <a:r>
              <a:rPr lang="en-US" dirty="0" smtClean="0"/>
              <a:t>3 out of 5 positive tests has the strongest combination of psychometric properties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34200" y="6488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Laslett</a:t>
            </a:r>
            <a:r>
              <a:rPr lang="en-US" dirty="0" smtClean="0"/>
              <a:t> et al,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Tests: Distraction, compression, FABER, thigh thrust and </a:t>
            </a:r>
            <a:r>
              <a:rPr lang="en-US" dirty="0" err="1" smtClean="0"/>
              <a:t>Gaenslan’s</a:t>
            </a:r>
            <a:endParaRPr lang="en-US" dirty="0" smtClean="0"/>
          </a:p>
          <a:p>
            <a:r>
              <a:rPr lang="en-US" dirty="0" smtClean="0"/>
              <a:t>3 out of 5 tests positive</a:t>
            </a:r>
          </a:p>
          <a:p>
            <a:r>
              <a:rPr lang="en-US" dirty="0" smtClean="0"/>
              <a:t>Sensitivity: 0.85</a:t>
            </a:r>
          </a:p>
          <a:p>
            <a:r>
              <a:rPr lang="en-US" dirty="0" smtClean="0"/>
              <a:t>Specificity: 0.79</a:t>
            </a:r>
          </a:p>
          <a:p>
            <a:r>
              <a:rPr lang="en-US" dirty="0" smtClean="0"/>
              <a:t>+LR: 4.02</a:t>
            </a:r>
          </a:p>
          <a:p>
            <a:endParaRPr lang="en-US" dirty="0" smtClean="0"/>
          </a:p>
          <a:p>
            <a:r>
              <a:rPr lang="en-US" dirty="0" smtClean="0"/>
              <a:t>Study used SIJ blocks as their gold standard for diagnosing SIJ dysfunction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Prediction Rule #2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64886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Van der </a:t>
            </a:r>
            <a:r>
              <a:rPr lang="en-US" dirty="0" err="1" smtClean="0"/>
              <a:t>Wurff</a:t>
            </a:r>
            <a:r>
              <a:rPr lang="en-US" dirty="0" smtClean="0"/>
              <a:t> et al, 2006</a:t>
            </a:r>
          </a:p>
        </p:txBody>
      </p:sp>
    </p:spTree>
    <p:extLst>
      <p:ext uri="{BB962C8B-B14F-4D97-AF65-F5344CB8AC3E}">
        <p14:creationId xmlns:p14="http://schemas.microsoft.com/office/powerpoint/2010/main" val="2117309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7509667"/>
              </p:ext>
            </p:extLst>
          </p:nvPr>
        </p:nvGraphicFramePr>
        <p:xfrm>
          <a:off x="457200" y="381000"/>
          <a:ext cx="8229600" cy="2667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9740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positive 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positive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 positive tests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positive tests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positive tests</a:t>
                      </a:r>
                      <a:endParaRPr lang="en-US" dirty="0"/>
                    </a:p>
                  </a:txBody>
                  <a:tcPr/>
                </a:tc>
              </a:tr>
              <a:tr h="564322">
                <a:tc>
                  <a:txBody>
                    <a:bodyPr/>
                    <a:lstStyle/>
                    <a:p>
                      <a:r>
                        <a:rPr lang="en-US" dirty="0" smtClean="0"/>
                        <a:t>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0.85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</a:tr>
              <a:tr h="564322"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0.79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564322">
                <a:tc>
                  <a:txBody>
                    <a:bodyPr/>
                    <a:lstStyle/>
                    <a:p>
                      <a:r>
                        <a:rPr lang="en-US" dirty="0" smtClean="0"/>
                        <a:t>+LR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4.02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76600"/>
            <a:ext cx="8229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Used a receiver operating characteristic (ROC) curve that expresses sensitivity against specificity; 3 positives resulted in the greatest area under the curve</a:t>
            </a:r>
          </a:p>
          <a:p>
            <a:r>
              <a:rPr lang="en-US" dirty="0" smtClean="0"/>
              <a:t>If 3 out of 5 tests are positive, the probability is between 65%-93% that the SIJ is the cause of the pain</a:t>
            </a:r>
          </a:p>
          <a:p>
            <a:r>
              <a:rPr lang="en-US" dirty="0" smtClean="0"/>
              <a:t>If &lt;3 of 5 are positive, the probability is between 72%-99% that the SIJ is not the cause of the pain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0" y="647878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 der </a:t>
            </a:r>
            <a:r>
              <a:rPr lang="en-US" dirty="0" err="1"/>
              <a:t>Wurff</a:t>
            </a:r>
            <a:r>
              <a:rPr lang="en-US" dirty="0"/>
              <a:t> et al, </a:t>
            </a:r>
            <a:r>
              <a:rPr lang="en-US" dirty="0" smtClean="0"/>
              <a:t>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Palpation tests: standing flexion, supine to long-sitting, prone knee flexion and PSIS position in sitting</a:t>
            </a:r>
          </a:p>
          <a:p>
            <a:endParaRPr lang="en-US" dirty="0" smtClean="0"/>
          </a:p>
          <a:p>
            <a:r>
              <a:rPr lang="en-US" dirty="0" smtClean="0"/>
              <a:t>3 out of 4 positives</a:t>
            </a:r>
          </a:p>
          <a:p>
            <a:r>
              <a:rPr lang="en-US" dirty="0" smtClean="0"/>
              <a:t>Sensitivity: 0.82</a:t>
            </a:r>
          </a:p>
          <a:p>
            <a:r>
              <a:rPr lang="en-US" dirty="0" smtClean="0"/>
              <a:t>Specificity: 0.88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Prediction Rule #3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88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Cibulka</a:t>
            </a:r>
            <a:r>
              <a:rPr lang="en-US" dirty="0" smtClean="0"/>
              <a:t> et al, 1999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867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So….Now What….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330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 V: </a:t>
            </a:r>
            <a:br>
              <a:rPr lang="en-US" dirty="0" smtClean="0"/>
            </a:br>
            <a:r>
              <a:rPr lang="en-US" dirty="0" smtClean="0"/>
              <a:t>Advice from an   Experienced Clinician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39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Physically strenuous work</a:t>
            </a:r>
          </a:p>
          <a:p>
            <a:r>
              <a:rPr lang="en-US" dirty="0" smtClean="0"/>
              <a:t>Previous history of low back pain</a:t>
            </a:r>
          </a:p>
          <a:p>
            <a:r>
              <a:rPr lang="en-US" dirty="0" smtClean="0"/>
              <a:t>Recent pregnancy </a:t>
            </a:r>
          </a:p>
          <a:p>
            <a:r>
              <a:rPr lang="en-US" dirty="0" smtClean="0"/>
              <a:t>Incident of asymmetric loading- jarring motion</a:t>
            </a:r>
          </a:p>
          <a:p>
            <a:r>
              <a:rPr lang="en-US" dirty="0" smtClean="0"/>
              <a:t>Global joint laxity</a:t>
            </a:r>
          </a:p>
          <a:p>
            <a:r>
              <a:rPr lang="en-US" dirty="0" smtClean="0"/>
              <a:t>Painful ascending/descending stairs </a:t>
            </a:r>
          </a:p>
          <a:p>
            <a:r>
              <a:rPr lang="en-US" dirty="0" smtClean="0"/>
              <a:t>Fall on unilateral </a:t>
            </a:r>
            <a:r>
              <a:rPr lang="en-US" dirty="0" err="1" smtClean="0"/>
              <a:t>ischial</a:t>
            </a:r>
            <a:r>
              <a:rPr lang="en-US" dirty="0" smtClean="0"/>
              <a:t> tuberosity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Subjective Comments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659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Palpate bilateral ASIS, PSIS, </a:t>
            </a:r>
            <a:r>
              <a:rPr lang="en-US" dirty="0" err="1" smtClean="0"/>
              <a:t>ischial</a:t>
            </a:r>
            <a:r>
              <a:rPr lang="en-US" dirty="0" smtClean="0"/>
              <a:t> </a:t>
            </a:r>
            <a:r>
              <a:rPr lang="en-US" dirty="0" err="1" smtClean="0"/>
              <a:t>tuberosities</a:t>
            </a:r>
            <a:r>
              <a:rPr lang="en-US" dirty="0" smtClean="0"/>
              <a:t> and pubic </a:t>
            </a:r>
            <a:r>
              <a:rPr lang="en-US" dirty="0" err="1" smtClean="0"/>
              <a:t>symphysis</a:t>
            </a:r>
            <a:r>
              <a:rPr lang="en-US" dirty="0" smtClean="0"/>
              <a:t> in standing</a:t>
            </a:r>
          </a:p>
          <a:p>
            <a:r>
              <a:rPr lang="en-US" dirty="0" smtClean="0"/>
              <a:t>Observe the patient’s lumbar AROM: flexion, extension, side bending and rotation</a:t>
            </a:r>
          </a:p>
          <a:p>
            <a:r>
              <a:rPr lang="en-US" dirty="0" smtClean="0"/>
              <a:t>Assess alignment to identify torsion of the sacrum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Advice from an Experienced Clinician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9132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 dirty="0" smtClean="0"/>
              <a:t>Focus on the Oblique Axes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Oblique </a:t>
            </a:r>
            <a:r>
              <a:rPr lang="en-US" sz="2400" dirty="0"/>
              <a:t>– Superior end of </a:t>
            </a:r>
            <a:r>
              <a:rPr lang="en-US" sz="2400" dirty="0" smtClean="0"/>
              <a:t>the sacrum to </a:t>
            </a:r>
            <a:r>
              <a:rPr lang="en-US" sz="2400" dirty="0"/>
              <a:t>opposite inferior </a:t>
            </a:r>
            <a:r>
              <a:rPr lang="en-US" sz="2400" dirty="0" smtClean="0"/>
              <a:t>end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2 oblique axes; Right and Left (named by the superior end)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Torsion of the Sacrum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34641"/>
            <a:ext cx="4613719" cy="362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8651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Oblique axis movements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Left on left axis</a:t>
            </a:r>
            <a:r>
              <a:rPr lang="en-US" dirty="0" smtClean="0"/>
              <a:t>: rotating on the left axis, anterior portion of the sacrum is facing the left</a:t>
            </a:r>
          </a:p>
          <a:p>
            <a:pPr lvl="2"/>
            <a:r>
              <a:rPr lang="en-US" dirty="0" smtClean="0"/>
              <a:t>Deep right sacral sulcus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Right on left axis</a:t>
            </a:r>
            <a:r>
              <a:rPr lang="en-US" dirty="0" smtClean="0"/>
              <a:t>: rotating on the left axis, anterior portion of the sacrum is facing the right</a:t>
            </a:r>
          </a:p>
          <a:p>
            <a:pPr lvl="2"/>
            <a:r>
              <a:rPr lang="en-US" dirty="0" smtClean="0"/>
              <a:t>Deep left sacral sulcus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Left on right axis</a:t>
            </a:r>
            <a:r>
              <a:rPr lang="en-US" dirty="0" smtClean="0"/>
              <a:t>: rotating on the right axis, anterior portion of the sacrum is facing the left</a:t>
            </a:r>
          </a:p>
          <a:p>
            <a:pPr lvl="2"/>
            <a:r>
              <a:rPr lang="en-US" dirty="0" smtClean="0"/>
              <a:t>Deep right sacral sulcus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Right on right axis</a:t>
            </a:r>
            <a:r>
              <a:rPr lang="en-US" dirty="0" smtClean="0"/>
              <a:t>: rotating on the right axis, anterior portion of the sacrum is facing the right</a:t>
            </a:r>
          </a:p>
          <a:p>
            <a:pPr lvl="2"/>
            <a:r>
              <a:rPr lang="en-US" dirty="0" smtClean="0"/>
              <a:t>Deep left sacral sulcus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Torsion of the Sacrum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193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in a variety of positions:</a:t>
            </a:r>
          </a:p>
          <a:p>
            <a:pPr lvl="1"/>
            <a:r>
              <a:rPr lang="en-US" dirty="0" smtClean="0"/>
              <a:t>Neutral standing</a:t>
            </a:r>
            <a:endParaRPr lang="en-US" dirty="0"/>
          </a:p>
          <a:p>
            <a:pPr lvl="1"/>
            <a:r>
              <a:rPr lang="en-US" dirty="0"/>
              <a:t>Standing flexion</a:t>
            </a:r>
          </a:p>
          <a:p>
            <a:pPr lvl="1"/>
            <a:r>
              <a:rPr lang="en-US" dirty="0"/>
              <a:t>Standing extension</a:t>
            </a:r>
          </a:p>
          <a:p>
            <a:pPr lvl="1"/>
            <a:r>
              <a:rPr lang="en-US" dirty="0" smtClean="0"/>
              <a:t>Prone on elbows</a:t>
            </a:r>
            <a:endParaRPr lang="en-US" dirty="0"/>
          </a:p>
          <a:p>
            <a:pPr lvl="1"/>
            <a:r>
              <a:rPr lang="en-US" dirty="0"/>
              <a:t>Child’s pose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Torsion of the Sacrum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264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innominate rotation</a:t>
            </a:r>
          </a:p>
          <a:p>
            <a:r>
              <a:rPr lang="en-US" dirty="0" smtClean="0"/>
              <a:t>Posterior innominate rotation</a:t>
            </a:r>
          </a:p>
          <a:p>
            <a:r>
              <a:rPr lang="en-US" dirty="0" err="1" smtClean="0"/>
              <a:t>Outflare</a:t>
            </a:r>
            <a:endParaRPr lang="en-US" dirty="0" smtClean="0"/>
          </a:p>
          <a:p>
            <a:r>
              <a:rPr lang="en-US" dirty="0" err="1" smtClean="0"/>
              <a:t>Inflare</a:t>
            </a:r>
            <a:endParaRPr lang="en-US" dirty="0" smtClean="0"/>
          </a:p>
          <a:p>
            <a:r>
              <a:rPr lang="en-US" dirty="0" err="1" smtClean="0"/>
              <a:t>Upslip</a:t>
            </a:r>
            <a:endParaRPr lang="en-US" dirty="0" smtClean="0"/>
          </a:p>
          <a:p>
            <a:r>
              <a:rPr lang="en-US" dirty="0" err="1" smtClean="0"/>
              <a:t>Downslip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Common </a:t>
            </a:r>
            <a:r>
              <a:rPr lang="en-US" dirty="0" err="1" smtClean="0"/>
              <a:t>Malalignments</a:t>
            </a:r>
            <a:r>
              <a:rPr lang="en-US" dirty="0" smtClean="0"/>
              <a:t> of the SI Joint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6488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Greenman</a:t>
            </a:r>
            <a:r>
              <a:rPr lang="en-US" dirty="0" smtClean="0"/>
              <a:t>, 1996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0308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Asymmetric PSIS/ASIS heights</a:t>
            </a:r>
          </a:p>
          <a:p>
            <a:pPr lvl="1"/>
            <a:r>
              <a:rPr lang="en-US" dirty="0" smtClean="0"/>
              <a:t>PSIS higher on affected side</a:t>
            </a:r>
          </a:p>
          <a:p>
            <a:pPr lvl="1"/>
            <a:r>
              <a:rPr lang="en-US" dirty="0" smtClean="0"/>
              <a:t>ASIS lower on affected side</a:t>
            </a:r>
          </a:p>
          <a:p>
            <a:r>
              <a:rPr lang="en-US" dirty="0" smtClean="0"/>
              <a:t>Relative increase in leg-length</a:t>
            </a:r>
          </a:p>
          <a:p>
            <a:r>
              <a:rPr lang="en-US" dirty="0" smtClean="0"/>
              <a:t>Supine to long-sitting test</a:t>
            </a:r>
          </a:p>
          <a:p>
            <a:pPr lvl="1"/>
            <a:r>
              <a:rPr lang="en-US" dirty="0" smtClean="0"/>
              <a:t>Longer leg in lying; leg relatively shortens when the patient sits 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innominate rotation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647699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Greenman</a:t>
            </a:r>
            <a:r>
              <a:rPr lang="en-US" dirty="0"/>
              <a:t>, 1996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199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Asymmetric PSIS/ASIS heights</a:t>
            </a:r>
          </a:p>
          <a:p>
            <a:pPr lvl="1"/>
            <a:r>
              <a:rPr lang="en-US" dirty="0" smtClean="0"/>
              <a:t>PSIS lower on affected side</a:t>
            </a:r>
          </a:p>
          <a:p>
            <a:pPr lvl="1"/>
            <a:r>
              <a:rPr lang="en-US" dirty="0" smtClean="0"/>
              <a:t>ASIS higher on affected side</a:t>
            </a:r>
          </a:p>
          <a:p>
            <a:r>
              <a:rPr lang="en-US" dirty="0" smtClean="0"/>
              <a:t>Relative decrease in leg-length</a:t>
            </a:r>
          </a:p>
          <a:p>
            <a:r>
              <a:rPr lang="en-US" dirty="0" smtClean="0"/>
              <a:t>Supine to long-sitting test</a:t>
            </a:r>
          </a:p>
          <a:p>
            <a:pPr lvl="1"/>
            <a:r>
              <a:rPr lang="en-US" dirty="0" smtClean="0"/>
              <a:t>Shorter leg </a:t>
            </a:r>
            <a:r>
              <a:rPr lang="en-US" dirty="0"/>
              <a:t>in lying; leg relatively </a:t>
            </a:r>
            <a:r>
              <a:rPr lang="en-US" dirty="0" smtClean="0"/>
              <a:t>lengthens when </a:t>
            </a:r>
            <a:r>
              <a:rPr lang="en-US" dirty="0"/>
              <a:t>the patient sits up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innominate rotation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653483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Greenman</a:t>
            </a:r>
            <a:r>
              <a:rPr lang="en-US" dirty="0"/>
              <a:t>, 1996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9684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Iliosacrum</a:t>
            </a:r>
            <a:r>
              <a:rPr lang="en-US" dirty="0" smtClean="0"/>
              <a:t> is rotated laterally</a:t>
            </a:r>
          </a:p>
          <a:p>
            <a:pPr lvl="1"/>
            <a:r>
              <a:rPr lang="en-US" dirty="0" smtClean="0"/>
              <a:t>ASIS positioned relatively more laterally</a:t>
            </a:r>
          </a:p>
          <a:p>
            <a:pPr lvl="1"/>
            <a:r>
              <a:rPr lang="en-US" dirty="0" smtClean="0"/>
              <a:t>PSIS positioned relatively more medially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Outflare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653483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Greenman</a:t>
            </a:r>
            <a:r>
              <a:rPr lang="en-US" dirty="0"/>
              <a:t>, 1996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751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Iliosacrum</a:t>
            </a:r>
            <a:r>
              <a:rPr lang="en-US" dirty="0" smtClean="0"/>
              <a:t> is rotated medially </a:t>
            </a:r>
          </a:p>
          <a:p>
            <a:pPr lvl="1"/>
            <a:r>
              <a:rPr lang="en-US" dirty="0"/>
              <a:t>ASIS positioned relatively more </a:t>
            </a:r>
            <a:r>
              <a:rPr lang="en-US" dirty="0" smtClean="0"/>
              <a:t>medially</a:t>
            </a:r>
            <a:endParaRPr lang="en-US" dirty="0"/>
          </a:p>
          <a:p>
            <a:pPr lvl="1"/>
            <a:r>
              <a:rPr lang="en-US" dirty="0"/>
              <a:t>PSIS positioned relatively more </a:t>
            </a:r>
            <a:r>
              <a:rPr lang="en-US" dirty="0" smtClean="0"/>
              <a:t>laterally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Inflare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653483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Greenman</a:t>
            </a:r>
            <a:r>
              <a:rPr lang="en-US" dirty="0"/>
              <a:t>, 1996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760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boney landmarks are higher on the affected side in lying including:</a:t>
            </a:r>
          </a:p>
          <a:p>
            <a:pPr lvl="1"/>
            <a:r>
              <a:rPr lang="en-US" dirty="0"/>
              <a:t>Iliac crest</a:t>
            </a:r>
          </a:p>
          <a:p>
            <a:pPr lvl="1"/>
            <a:r>
              <a:rPr lang="en-US" dirty="0"/>
              <a:t>PSIS</a:t>
            </a:r>
          </a:p>
          <a:p>
            <a:pPr lvl="1"/>
            <a:r>
              <a:rPr lang="en-US" dirty="0"/>
              <a:t>ASIS</a:t>
            </a:r>
          </a:p>
          <a:p>
            <a:pPr lvl="1"/>
            <a:r>
              <a:rPr lang="en-US" dirty="0"/>
              <a:t>Medial malleoli</a:t>
            </a:r>
          </a:p>
          <a:p>
            <a:pPr lvl="1"/>
            <a:r>
              <a:rPr lang="en-US" dirty="0" err="1"/>
              <a:t>Ischial</a:t>
            </a:r>
            <a:r>
              <a:rPr lang="en-US" dirty="0"/>
              <a:t> tuberosity </a:t>
            </a:r>
            <a:endParaRPr lang="en-US" dirty="0" smtClean="0"/>
          </a:p>
          <a:p>
            <a:r>
              <a:rPr lang="en-US" dirty="0" err="1"/>
              <a:t>Sacrotuberous</a:t>
            </a:r>
            <a:r>
              <a:rPr lang="en-US" dirty="0"/>
              <a:t> ligament is </a:t>
            </a:r>
            <a:r>
              <a:rPr lang="en-US" dirty="0" smtClean="0"/>
              <a:t>lax on </a:t>
            </a:r>
            <a:r>
              <a:rPr lang="en-US" dirty="0"/>
              <a:t>the affected </a:t>
            </a:r>
            <a:r>
              <a:rPr lang="en-US" dirty="0" smtClean="0"/>
              <a:t>side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Upslip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653483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Greenman</a:t>
            </a:r>
            <a:r>
              <a:rPr lang="en-US" dirty="0"/>
              <a:t>, 1996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58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Aggs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Rolling in bed</a:t>
            </a:r>
          </a:p>
          <a:p>
            <a:pPr lvl="1"/>
            <a:r>
              <a:rPr lang="en-US" dirty="0" smtClean="0"/>
              <a:t>Weight bearing during gait</a:t>
            </a:r>
          </a:p>
          <a:p>
            <a:pPr lvl="1"/>
            <a:r>
              <a:rPr lang="en-US" dirty="0" smtClean="0"/>
              <a:t>Weight shifting towards the painful side</a:t>
            </a:r>
          </a:p>
          <a:p>
            <a:r>
              <a:rPr lang="en-US" dirty="0" smtClean="0"/>
              <a:t>Eases:</a:t>
            </a:r>
            <a:endParaRPr lang="en-US" dirty="0"/>
          </a:p>
          <a:p>
            <a:pPr lvl="1"/>
            <a:r>
              <a:rPr lang="en-US" dirty="0" smtClean="0"/>
              <a:t>Sacral sitting- slouched sitting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Aggs</a:t>
            </a:r>
            <a:r>
              <a:rPr lang="en-US" dirty="0" smtClean="0"/>
              <a:t>/Eases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084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boney landmarks are lower on the affected side in lying including:</a:t>
            </a:r>
          </a:p>
          <a:p>
            <a:pPr lvl="1"/>
            <a:r>
              <a:rPr lang="en-US" dirty="0"/>
              <a:t>Iliac crest</a:t>
            </a:r>
          </a:p>
          <a:p>
            <a:pPr lvl="1"/>
            <a:r>
              <a:rPr lang="en-US" dirty="0"/>
              <a:t>PSIS</a:t>
            </a:r>
          </a:p>
          <a:p>
            <a:pPr lvl="1"/>
            <a:r>
              <a:rPr lang="en-US" dirty="0"/>
              <a:t>ASIS</a:t>
            </a:r>
          </a:p>
          <a:p>
            <a:pPr lvl="1"/>
            <a:r>
              <a:rPr lang="en-US" dirty="0"/>
              <a:t>Medial malleoli</a:t>
            </a:r>
          </a:p>
          <a:p>
            <a:pPr lvl="1"/>
            <a:r>
              <a:rPr lang="en-US" dirty="0" err="1"/>
              <a:t>Ischial</a:t>
            </a:r>
            <a:r>
              <a:rPr lang="en-US" dirty="0"/>
              <a:t> tuberosity </a:t>
            </a:r>
            <a:endParaRPr lang="en-US" dirty="0" smtClean="0"/>
          </a:p>
          <a:p>
            <a:r>
              <a:rPr lang="en-US" dirty="0" err="1" smtClean="0"/>
              <a:t>Sacrotuberous</a:t>
            </a:r>
            <a:r>
              <a:rPr lang="en-US" dirty="0" smtClean="0"/>
              <a:t> ligament is tight on the affected side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Downslip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6477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Greenman</a:t>
            </a:r>
            <a:r>
              <a:rPr lang="en-US" dirty="0"/>
              <a:t>, 1996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7677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Adams SL, </a:t>
            </a:r>
            <a:r>
              <a:rPr lang="en-US" dirty="0" err="1"/>
              <a:t>Yarnold</a:t>
            </a:r>
            <a:r>
              <a:rPr lang="en-US" dirty="0"/>
              <a:t> PR. Clinical use of the patellar-pubic percussion sign in hip trauma. </a:t>
            </a:r>
            <a:r>
              <a:rPr lang="en-US" i="1" dirty="0"/>
              <a:t>Am J </a:t>
            </a:r>
            <a:r>
              <a:rPr lang="en-US" i="1" dirty="0" err="1"/>
              <a:t>Emerg</a:t>
            </a:r>
            <a:r>
              <a:rPr lang="en-US" i="1" dirty="0"/>
              <a:t> Med</a:t>
            </a:r>
            <a:r>
              <a:rPr lang="en-US" dirty="0"/>
              <a:t>. 1997; 15(2): 173-175. </a:t>
            </a:r>
          </a:p>
          <a:p>
            <a:r>
              <a:rPr lang="en-US" dirty="0" smtClean="0"/>
              <a:t>Altman </a:t>
            </a:r>
            <a:r>
              <a:rPr lang="en-US" dirty="0"/>
              <a:t>R, Alarcon G, </a:t>
            </a:r>
            <a:r>
              <a:rPr lang="en-US" dirty="0" err="1"/>
              <a:t>Appelrouth</a:t>
            </a:r>
            <a:r>
              <a:rPr lang="en-US" dirty="0"/>
              <a:t> D. The American College of Rheumatology criteria for the classification and reporting of osteoarthritis of the hip. </a:t>
            </a:r>
            <a:r>
              <a:rPr lang="en-US" i="1" dirty="0"/>
              <a:t>Arthritis Rheum</a:t>
            </a:r>
            <a:r>
              <a:rPr lang="en-US" dirty="0"/>
              <a:t>. 1991; 34(5): 505-514. </a:t>
            </a:r>
          </a:p>
          <a:p>
            <a:r>
              <a:rPr lang="en-US" dirty="0" err="1"/>
              <a:t>Birrell</a:t>
            </a:r>
            <a:r>
              <a:rPr lang="en-US" dirty="0"/>
              <a:t> F. Predicting radiographic hip osteoarthritis from range of movement. </a:t>
            </a:r>
            <a:r>
              <a:rPr lang="en-US" i="1" dirty="0"/>
              <a:t>Rheumatology</a:t>
            </a:r>
            <a:r>
              <a:rPr lang="en-US" dirty="0"/>
              <a:t>. 2001; 40 (5): 506-512. </a:t>
            </a:r>
            <a:endParaRPr lang="en-US" dirty="0" smtClean="0"/>
          </a:p>
          <a:p>
            <a:r>
              <a:rPr lang="en-US" dirty="0" err="1"/>
              <a:t>Broadhurst</a:t>
            </a:r>
            <a:r>
              <a:rPr lang="en-US" dirty="0"/>
              <a:t> NA, Bond MJ. Pain provocation tests for the assessment of sacroiliac joint dysfunction. </a:t>
            </a:r>
            <a:r>
              <a:rPr lang="en-US" i="1" dirty="0"/>
              <a:t>J Spinal </a:t>
            </a:r>
            <a:r>
              <a:rPr lang="en-US" i="1" dirty="0" err="1"/>
              <a:t>Disord</a:t>
            </a:r>
            <a:r>
              <a:rPr lang="en-US" dirty="0"/>
              <a:t>. 1998; 11(4):341-345. </a:t>
            </a:r>
          </a:p>
          <a:p>
            <a:r>
              <a:rPr lang="en-US" dirty="0" smtClean="0"/>
              <a:t>Cook </a:t>
            </a:r>
            <a:r>
              <a:rPr lang="en-US" dirty="0"/>
              <a:t>C. </a:t>
            </a:r>
            <a:r>
              <a:rPr lang="en-US" i="1" dirty="0"/>
              <a:t>Orthopedic Physical Examination Tests: an Evidence-based Approach</a:t>
            </a:r>
            <a:r>
              <a:rPr lang="en-US" dirty="0"/>
              <a:t>. Upper Saddle River, NJ: Pearson Prentice Hall; 2008. </a:t>
            </a:r>
            <a:endParaRPr lang="en-US" dirty="0" smtClean="0"/>
          </a:p>
          <a:p>
            <a:r>
              <a:rPr lang="en-US" dirty="0" err="1"/>
              <a:t>Cibulka</a:t>
            </a:r>
            <a:r>
              <a:rPr lang="en-US" dirty="0"/>
              <a:t> MT, </a:t>
            </a:r>
            <a:r>
              <a:rPr lang="en-US" dirty="0" err="1"/>
              <a:t>Koldehoff</a:t>
            </a:r>
            <a:r>
              <a:rPr lang="en-US" dirty="0"/>
              <a:t> R. Clinical usefulness of a cluster of sacroiliac joint tests in patients with and without low back pain. </a:t>
            </a:r>
            <a:r>
              <a:rPr lang="en-US" i="1" dirty="0"/>
              <a:t>J </a:t>
            </a:r>
            <a:r>
              <a:rPr lang="en-US" i="1" dirty="0" err="1"/>
              <a:t>Orthop</a:t>
            </a:r>
            <a:r>
              <a:rPr lang="en-US" i="1" dirty="0"/>
              <a:t> Sports </a:t>
            </a:r>
            <a:r>
              <a:rPr lang="en-US" i="1" dirty="0" err="1"/>
              <a:t>Phys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. 1999; 29(2): 83-92. </a:t>
            </a:r>
          </a:p>
          <a:p>
            <a:r>
              <a:rPr lang="en-US" dirty="0" err="1" smtClean="0"/>
              <a:t>Cibulka</a:t>
            </a:r>
            <a:r>
              <a:rPr lang="en-US" dirty="0" smtClean="0"/>
              <a:t> </a:t>
            </a:r>
            <a:r>
              <a:rPr lang="en-US" dirty="0"/>
              <a:t>MT, </a:t>
            </a:r>
            <a:r>
              <a:rPr lang="en-US" dirty="0" err="1"/>
              <a:t>Sinacore</a:t>
            </a:r>
            <a:r>
              <a:rPr lang="en-US" dirty="0"/>
              <a:t> DR, Cromer GS, </a:t>
            </a:r>
            <a:r>
              <a:rPr lang="en-US" dirty="0" err="1"/>
              <a:t>Delitto</a:t>
            </a:r>
            <a:r>
              <a:rPr lang="en-US" dirty="0"/>
              <a:t> A. Unilateral Hip Rotation Range of Motion Asymmetry in Patients with Sacroiliac Joint Regional Pain. </a:t>
            </a:r>
            <a:r>
              <a:rPr lang="en-US" i="1" dirty="0"/>
              <a:t>Spine</a:t>
            </a:r>
            <a:r>
              <a:rPr lang="en-US" dirty="0"/>
              <a:t>. 1998; 23(9): 1009-1015.</a:t>
            </a:r>
            <a:endParaRPr lang="en-US" dirty="0" smtClean="0"/>
          </a:p>
          <a:p>
            <a:r>
              <a:rPr lang="en-US" dirty="0" err="1" smtClean="0"/>
              <a:t>Deyo</a:t>
            </a:r>
            <a:r>
              <a:rPr lang="en-US" dirty="0" smtClean="0"/>
              <a:t> </a:t>
            </a:r>
            <a:r>
              <a:rPr lang="en-US" dirty="0"/>
              <a:t>RA, Diehl AK. Cancer as a cause of back pain: frequency, clinical presentation, and diagnostic strategies. </a:t>
            </a:r>
            <a:r>
              <a:rPr lang="en-US" i="1" dirty="0"/>
              <a:t>J Gen Intern Med</a:t>
            </a:r>
            <a:r>
              <a:rPr lang="en-US" dirty="0"/>
              <a:t>. 1988; 3(3): 230-238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Dreyfuss</a:t>
            </a:r>
            <a:r>
              <a:rPr lang="en-US" dirty="0" smtClean="0"/>
              <a:t> P, Henning T, </a:t>
            </a:r>
            <a:r>
              <a:rPr lang="en-US" dirty="0" err="1" smtClean="0"/>
              <a:t>Malladi</a:t>
            </a:r>
            <a:r>
              <a:rPr lang="en-US" dirty="0" smtClean="0"/>
              <a:t> N, Goldstein B, </a:t>
            </a:r>
            <a:r>
              <a:rPr lang="en-US" dirty="0" err="1" smtClean="0"/>
              <a:t>Bogduk</a:t>
            </a:r>
            <a:r>
              <a:rPr lang="en-US" dirty="0" smtClean="0"/>
              <a:t> N. The ability of multi-site, multi-depth sacral lateral </a:t>
            </a:r>
            <a:r>
              <a:rPr lang="en-US" dirty="0" err="1" smtClean="0"/>
              <a:t>bracn</a:t>
            </a:r>
            <a:r>
              <a:rPr lang="en-US" dirty="0" smtClean="0"/>
              <a:t> blocks to anesthetize the sacroiliac joint complex. </a:t>
            </a:r>
            <a:r>
              <a:rPr lang="en-US" i="1" dirty="0" smtClean="0"/>
              <a:t>Pain Med</a:t>
            </a:r>
            <a:r>
              <a:rPr lang="en-US" dirty="0" smtClean="0"/>
              <a:t>. 2009; 10 (4): 679-688.</a:t>
            </a:r>
          </a:p>
          <a:p>
            <a:r>
              <a:rPr lang="en-US" dirty="0"/>
              <a:t>Fortin JD, Falco FJ. The Fortin finger test: an indicator of sacroiliac pain. </a:t>
            </a:r>
            <a:r>
              <a:rPr lang="en-US" i="1" dirty="0"/>
              <a:t>Am J </a:t>
            </a:r>
            <a:r>
              <a:rPr lang="en-US" i="1" dirty="0" err="1"/>
              <a:t>Orthop</a:t>
            </a:r>
            <a:r>
              <a:rPr lang="en-US" dirty="0"/>
              <a:t>. 1997; 26(7): 477-480.</a:t>
            </a:r>
          </a:p>
          <a:p>
            <a:r>
              <a:rPr lang="en-US" dirty="0" smtClean="0"/>
              <a:t>Fortin JD, </a:t>
            </a:r>
            <a:r>
              <a:rPr lang="en-US" dirty="0"/>
              <a:t>Dwyer AP, West S, Pier J. Sacroiliac joint: pain referral maps upon applying a new injection/arthrography technique. Part I: asymptomatic volunteers. </a:t>
            </a:r>
            <a:r>
              <a:rPr lang="en-US" i="1" dirty="0"/>
              <a:t>Spine</a:t>
            </a:r>
            <a:r>
              <a:rPr lang="en-US" dirty="0"/>
              <a:t>. 1994; 19(13): 1475-1482.</a:t>
            </a:r>
          </a:p>
          <a:p>
            <a:r>
              <a:rPr lang="en-US" dirty="0" smtClean="0"/>
              <a:t>Fortin </a:t>
            </a:r>
            <a:r>
              <a:rPr lang="en-US" dirty="0"/>
              <a:t>JD, </a:t>
            </a:r>
            <a:r>
              <a:rPr lang="en-US" dirty="0" err="1"/>
              <a:t>Aprill</a:t>
            </a:r>
            <a:r>
              <a:rPr lang="en-US" dirty="0"/>
              <a:t> CN, </a:t>
            </a:r>
            <a:r>
              <a:rPr lang="en-US" dirty="0" err="1"/>
              <a:t>Ponthieux</a:t>
            </a:r>
            <a:r>
              <a:rPr lang="en-US" dirty="0"/>
              <a:t> B, Pier J. Sacroiliac joint: pain referral maps upon applying a new injection/arthrography technique. Part II: clinical evaluation. </a:t>
            </a:r>
            <a:r>
              <a:rPr lang="en-US" i="1" dirty="0"/>
              <a:t>Spine</a:t>
            </a:r>
            <a:r>
              <a:rPr lang="en-US" dirty="0"/>
              <a:t>. 1994; 19(13): 1483-1489.</a:t>
            </a:r>
          </a:p>
          <a:p>
            <a:r>
              <a:rPr lang="en-US" dirty="0" smtClean="0"/>
              <a:t>Fraser </a:t>
            </a:r>
            <a:r>
              <a:rPr lang="en-US" dirty="0"/>
              <a:t>S, Roberts L, Murphy E. </a:t>
            </a:r>
            <a:r>
              <a:rPr lang="en-US" dirty="0" err="1"/>
              <a:t>Cauda</a:t>
            </a:r>
            <a:r>
              <a:rPr lang="en-US" dirty="0"/>
              <a:t> </a:t>
            </a:r>
            <a:r>
              <a:rPr lang="en-US" dirty="0" err="1"/>
              <a:t>Equina</a:t>
            </a:r>
            <a:r>
              <a:rPr lang="en-US" dirty="0"/>
              <a:t> Syndrome: a literature review of its definition and clinical presentation. </a:t>
            </a:r>
            <a:r>
              <a:rPr lang="en-US" i="1" dirty="0"/>
              <a:t>Arch </a:t>
            </a:r>
            <a:r>
              <a:rPr lang="en-US" i="1" dirty="0" err="1"/>
              <a:t>Phys</a:t>
            </a:r>
            <a:r>
              <a:rPr lang="en-US" i="1" dirty="0"/>
              <a:t> Med </a:t>
            </a:r>
            <a:r>
              <a:rPr lang="en-US" i="1" dirty="0" err="1"/>
              <a:t>Rehabil</a:t>
            </a:r>
            <a:r>
              <a:rPr lang="en-US" dirty="0"/>
              <a:t>. 2009; 90(11): 1964-1968.</a:t>
            </a:r>
          </a:p>
          <a:p>
            <a:r>
              <a:rPr lang="en-US" dirty="0" smtClean="0"/>
              <a:t>Goodman </a:t>
            </a:r>
            <a:r>
              <a:rPr lang="en-US" dirty="0"/>
              <a:t>CC, Snyder TEK. </a:t>
            </a:r>
            <a:r>
              <a:rPr lang="en-US" i="1" dirty="0"/>
              <a:t>Differential Diagnosis for Physical Therapists: Screening for Referral</a:t>
            </a:r>
            <a:r>
              <a:rPr lang="en-US" dirty="0"/>
              <a:t>. 4</a:t>
            </a:r>
            <a:r>
              <a:rPr lang="en-US" baseline="30000" dirty="0"/>
              <a:t>th</a:t>
            </a:r>
            <a:r>
              <a:rPr lang="en-US" dirty="0"/>
              <a:t> Ed. St. Louis, MO: Saunders, Elsevier; 2007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6125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816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Jackson R, Porter K. The Pelvis and </a:t>
            </a:r>
            <a:r>
              <a:rPr lang="en-US" dirty="0" err="1" smtClean="0"/>
              <a:t>Sacroliac</a:t>
            </a:r>
            <a:r>
              <a:rPr lang="en-US" dirty="0" smtClean="0"/>
              <a:t> Joint: Physical Therapy Patient Management Utilizing Current Evidence. </a:t>
            </a:r>
            <a:r>
              <a:rPr lang="en-US" i="1" dirty="0" smtClean="0"/>
              <a:t>Current Concepts of Orthopaedic Physical Therapy</a:t>
            </a:r>
            <a:r>
              <a:rPr lang="en-US" dirty="0" smtClean="0"/>
              <a:t>. 3</a:t>
            </a:r>
            <a:r>
              <a:rPr lang="en-US" baseline="30000" dirty="0" smtClean="0"/>
              <a:t>rd</a:t>
            </a:r>
            <a:r>
              <a:rPr lang="en-US" dirty="0" smtClean="0"/>
              <a:t> Ed. APTA. </a:t>
            </a:r>
          </a:p>
          <a:p>
            <a:r>
              <a:rPr lang="en-US" dirty="0" err="1" smtClean="0"/>
              <a:t>Kokmeyer</a:t>
            </a:r>
            <a:r>
              <a:rPr lang="en-US" dirty="0" smtClean="0"/>
              <a:t> </a:t>
            </a:r>
            <a:r>
              <a:rPr lang="en-US" dirty="0"/>
              <a:t>DJ, Van der </a:t>
            </a:r>
            <a:r>
              <a:rPr lang="en-US" dirty="0" err="1"/>
              <a:t>Wurff</a:t>
            </a:r>
            <a:r>
              <a:rPr lang="en-US" dirty="0"/>
              <a:t> P, </a:t>
            </a:r>
            <a:r>
              <a:rPr lang="en-US" dirty="0" err="1"/>
              <a:t>Aufdemkampe</a:t>
            </a:r>
            <a:r>
              <a:rPr lang="en-US" dirty="0"/>
              <a:t> G, </a:t>
            </a:r>
            <a:r>
              <a:rPr lang="en-US" dirty="0" err="1"/>
              <a:t>Fickenscher</a:t>
            </a:r>
            <a:r>
              <a:rPr lang="en-US" dirty="0"/>
              <a:t> TC. The reliability of </a:t>
            </a:r>
            <a:r>
              <a:rPr lang="en-US" dirty="0" err="1"/>
              <a:t>multitest</a:t>
            </a:r>
            <a:r>
              <a:rPr lang="en-US" dirty="0"/>
              <a:t> regimens with sacroiliac pain provocation tests. </a:t>
            </a:r>
            <a:r>
              <a:rPr lang="en-US" i="1" dirty="0"/>
              <a:t>J Manipulative </a:t>
            </a:r>
            <a:r>
              <a:rPr lang="en-US" i="1" dirty="0" err="1"/>
              <a:t>Physiol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. 2002; 25(1): 42-48. </a:t>
            </a:r>
          </a:p>
          <a:p>
            <a:r>
              <a:rPr lang="en-US" dirty="0" err="1"/>
              <a:t>Laslett</a:t>
            </a:r>
            <a:r>
              <a:rPr lang="en-US" dirty="0"/>
              <a:t> M. Evidence-based diagnosis and treatment of the painful sacroiliac joint. </a:t>
            </a:r>
            <a:r>
              <a:rPr lang="en-US" i="1" dirty="0"/>
              <a:t>J Man </a:t>
            </a:r>
            <a:r>
              <a:rPr lang="en-US" i="1" dirty="0" err="1"/>
              <a:t>Manip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. 2008; 16(3):142-152.</a:t>
            </a:r>
          </a:p>
          <a:p>
            <a:r>
              <a:rPr lang="en-US" dirty="0" err="1"/>
              <a:t>Laslett</a:t>
            </a:r>
            <a:r>
              <a:rPr lang="en-US" dirty="0"/>
              <a:t> M, </a:t>
            </a:r>
            <a:r>
              <a:rPr lang="en-US" dirty="0" err="1"/>
              <a:t>Aprill</a:t>
            </a:r>
            <a:r>
              <a:rPr lang="en-US" dirty="0"/>
              <a:t> CN, McDonald B, Young SB. Diagnosis of sacroiliac joint pain: Validity of individual provocation tests and composites of tests. </a:t>
            </a:r>
            <a:r>
              <a:rPr lang="en-US" i="1" dirty="0"/>
              <a:t>Man </a:t>
            </a:r>
            <a:r>
              <a:rPr lang="en-US" i="1" dirty="0" err="1"/>
              <a:t>Ther</a:t>
            </a:r>
            <a:r>
              <a:rPr lang="en-US" dirty="0"/>
              <a:t>. 2005; 10(3):207-218.</a:t>
            </a:r>
          </a:p>
          <a:p>
            <a:r>
              <a:rPr lang="en-US" dirty="0" err="1"/>
              <a:t>Laslett</a:t>
            </a:r>
            <a:r>
              <a:rPr lang="en-US" dirty="0"/>
              <a:t> M, Young SB, </a:t>
            </a:r>
            <a:r>
              <a:rPr lang="en-US" dirty="0" err="1"/>
              <a:t>Aprill</a:t>
            </a:r>
            <a:r>
              <a:rPr lang="en-US" dirty="0"/>
              <a:t> CN, McDonald B. Diagnosing painful sacroiliac joints: A validity study of a McKenzie evaluation and sacroiliac provocation tests. </a:t>
            </a:r>
            <a:r>
              <a:rPr lang="en-US" i="1" dirty="0" err="1"/>
              <a:t>Aust</a:t>
            </a:r>
            <a:r>
              <a:rPr lang="en-US" i="1" dirty="0"/>
              <a:t> J of Physiotherapy</a:t>
            </a:r>
            <a:r>
              <a:rPr lang="en-US" dirty="0"/>
              <a:t>. 2003; 49: 89-97. </a:t>
            </a:r>
          </a:p>
          <a:p>
            <a:r>
              <a:rPr lang="en-US" dirty="0"/>
              <a:t>Lee, D. </a:t>
            </a:r>
            <a:r>
              <a:rPr lang="en-US" i="1" dirty="0"/>
              <a:t>The Pelvic Girdle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</a:t>
            </a:r>
            <a:r>
              <a:rPr lang="en-US" dirty="0" err="1"/>
              <a:t>Edinburgh,UK</a:t>
            </a:r>
            <a:r>
              <a:rPr lang="en-US" dirty="0"/>
              <a:t>: Churchill Livingstone; 1991. </a:t>
            </a:r>
          </a:p>
          <a:p>
            <a:r>
              <a:rPr lang="en-US" dirty="0"/>
              <a:t>Porter JL, Wilkinson A. Lumbar-hip flexion motion. A comparative study between asymptomatic and chronic low back pain in 18- to 36-year old men. </a:t>
            </a:r>
            <a:r>
              <a:rPr lang="en-US" i="1" dirty="0"/>
              <a:t>Spine</a:t>
            </a:r>
            <a:r>
              <a:rPr lang="en-US" dirty="0"/>
              <a:t>. 1997; 22(13): 1508-1513.</a:t>
            </a:r>
          </a:p>
          <a:p>
            <a:r>
              <a:rPr lang="en-US" dirty="0"/>
              <a:t>Porterfield JA, </a:t>
            </a:r>
            <a:r>
              <a:rPr lang="en-US" dirty="0" err="1"/>
              <a:t>DeRosa</a:t>
            </a:r>
            <a:r>
              <a:rPr lang="en-US" dirty="0"/>
              <a:t> C. </a:t>
            </a:r>
            <a:r>
              <a:rPr lang="en-US" i="1" dirty="0"/>
              <a:t>Mechanical Low Back Pain: Perspectives in Functional Anatomy</a:t>
            </a:r>
            <a:r>
              <a:rPr lang="en-US" dirty="0"/>
              <a:t>. Philadelphia, PA: W.B. Saunders Company; 1991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Szadek</a:t>
            </a:r>
            <a:r>
              <a:rPr lang="en-US" dirty="0" smtClean="0"/>
              <a:t> </a:t>
            </a:r>
            <a:r>
              <a:rPr lang="en-US" dirty="0"/>
              <a:t>KM, van der </a:t>
            </a:r>
            <a:r>
              <a:rPr lang="en-US" dirty="0" err="1"/>
              <a:t>Wurff</a:t>
            </a:r>
            <a:r>
              <a:rPr lang="en-US" dirty="0"/>
              <a:t> P, van </a:t>
            </a:r>
            <a:r>
              <a:rPr lang="en-US" dirty="0" err="1"/>
              <a:t>Tulder</a:t>
            </a:r>
            <a:r>
              <a:rPr lang="en-US" dirty="0"/>
              <a:t> MW, </a:t>
            </a:r>
            <a:r>
              <a:rPr lang="en-US" dirty="0" err="1"/>
              <a:t>Zuurmond</a:t>
            </a:r>
            <a:r>
              <a:rPr lang="en-US" dirty="0"/>
              <a:t> WW, Perez RS. Diagnostic validity of criteria for sacroiliac joint pain: A systematic review. </a:t>
            </a:r>
            <a:r>
              <a:rPr lang="en-US" i="1" dirty="0"/>
              <a:t>J Pain</a:t>
            </a:r>
            <a:r>
              <a:rPr lang="en-US" dirty="0"/>
              <a:t>. 2009; 10(4):354-368.   </a:t>
            </a:r>
          </a:p>
          <a:p>
            <a:r>
              <a:rPr lang="en-US" dirty="0" err="1"/>
              <a:t>Troelsen</a:t>
            </a:r>
            <a:r>
              <a:rPr lang="en-US" dirty="0"/>
              <a:t> A, </a:t>
            </a:r>
            <a:r>
              <a:rPr lang="en-US" dirty="0" err="1"/>
              <a:t>Mechlenburg</a:t>
            </a:r>
            <a:r>
              <a:rPr lang="en-US" dirty="0"/>
              <a:t> I, </a:t>
            </a:r>
            <a:r>
              <a:rPr lang="en-US" dirty="0" err="1"/>
              <a:t>Gelineck</a:t>
            </a:r>
            <a:r>
              <a:rPr lang="en-US" dirty="0"/>
              <a:t> J, </a:t>
            </a:r>
            <a:r>
              <a:rPr lang="en-US" dirty="0" err="1"/>
              <a:t>Bolvig</a:t>
            </a:r>
            <a:r>
              <a:rPr lang="en-US" dirty="0"/>
              <a:t> L, Jacobsen S, </a:t>
            </a:r>
            <a:r>
              <a:rPr lang="en-US" dirty="0" err="1"/>
              <a:t>Soballe</a:t>
            </a:r>
            <a:r>
              <a:rPr lang="en-US" dirty="0"/>
              <a:t> K. What is the role of clinical tests and ultrasound in </a:t>
            </a:r>
            <a:r>
              <a:rPr lang="en-US" dirty="0" err="1"/>
              <a:t>acetabular</a:t>
            </a:r>
            <a:r>
              <a:rPr lang="en-US" dirty="0"/>
              <a:t> </a:t>
            </a:r>
            <a:r>
              <a:rPr lang="en-US" dirty="0" err="1"/>
              <a:t>labral</a:t>
            </a:r>
            <a:r>
              <a:rPr lang="en-US" dirty="0"/>
              <a:t> tear diagnostics? </a:t>
            </a:r>
            <a:r>
              <a:rPr lang="en-US" i="1" dirty="0" err="1"/>
              <a:t>Acta</a:t>
            </a:r>
            <a:r>
              <a:rPr lang="en-US" i="1" dirty="0"/>
              <a:t> </a:t>
            </a:r>
            <a:r>
              <a:rPr lang="en-US" i="1" dirty="0" err="1"/>
              <a:t>Orthop</a:t>
            </a:r>
            <a:r>
              <a:rPr lang="en-US" dirty="0"/>
              <a:t>. 2009; 80(3): 314-318. </a:t>
            </a:r>
          </a:p>
          <a:p>
            <a:r>
              <a:rPr lang="en-US" dirty="0"/>
              <a:t>Van der </a:t>
            </a:r>
            <a:r>
              <a:rPr lang="en-US" dirty="0" err="1"/>
              <a:t>Wurff</a:t>
            </a:r>
            <a:r>
              <a:rPr lang="en-US" dirty="0"/>
              <a:t> P, </a:t>
            </a:r>
            <a:r>
              <a:rPr lang="en-US" dirty="0" err="1"/>
              <a:t>Buijs</a:t>
            </a:r>
            <a:r>
              <a:rPr lang="en-US" dirty="0"/>
              <a:t> EJ, </a:t>
            </a:r>
            <a:r>
              <a:rPr lang="en-US" dirty="0" err="1"/>
              <a:t>Groen</a:t>
            </a:r>
            <a:r>
              <a:rPr lang="en-US" dirty="0"/>
              <a:t> GJ. A </a:t>
            </a:r>
            <a:r>
              <a:rPr lang="en-US" dirty="0" err="1"/>
              <a:t>multitest</a:t>
            </a:r>
            <a:r>
              <a:rPr lang="en-US" dirty="0"/>
              <a:t> regimen of pain provocation tests as an aid to reduce unnecessary minimally invasive sacroiliac joint procedures. </a:t>
            </a:r>
            <a:r>
              <a:rPr lang="en-US" i="1" dirty="0"/>
              <a:t>Arch </a:t>
            </a:r>
            <a:r>
              <a:rPr lang="en-US" i="1" dirty="0" err="1"/>
              <a:t>Phys</a:t>
            </a:r>
            <a:r>
              <a:rPr lang="en-US" i="1" dirty="0"/>
              <a:t> Med </a:t>
            </a:r>
            <a:r>
              <a:rPr lang="en-US" i="1" dirty="0" err="1"/>
              <a:t>Rehabil</a:t>
            </a:r>
            <a:r>
              <a:rPr lang="en-US" dirty="0"/>
              <a:t>. 2006; 87(1): 10-14.</a:t>
            </a:r>
          </a:p>
          <a:p>
            <a:r>
              <a:rPr lang="en-US" dirty="0" err="1"/>
              <a:t>Vleeming</a:t>
            </a:r>
            <a:r>
              <a:rPr lang="en-US" dirty="0"/>
              <a:t> A, Mooney V, </a:t>
            </a:r>
            <a:r>
              <a:rPr lang="en-US" dirty="0" err="1"/>
              <a:t>Stoeckart</a:t>
            </a:r>
            <a:r>
              <a:rPr lang="en-US" dirty="0"/>
              <a:t> R. </a:t>
            </a:r>
            <a:r>
              <a:rPr lang="en-US" i="1" dirty="0"/>
              <a:t>Movement, Stability, and </a:t>
            </a:r>
            <a:r>
              <a:rPr lang="en-US" i="1" dirty="0" err="1"/>
              <a:t>Lumbopelvic</a:t>
            </a:r>
            <a:r>
              <a:rPr lang="en-US" i="1" dirty="0"/>
              <a:t> Pain: Integration of Research and Therapy</a:t>
            </a:r>
            <a:r>
              <a:rPr lang="en-US" dirty="0"/>
              <a:t>. 2</a:t>
            </a:r>
            <a:r>
              <a:rPr lang="en-US" baseline="30000" dirty="0"/>
              <a:t>nd</a:t>
            </a:r>
            <a:r>
              <a:rPr lang="en-US" dirty="0"/>
              <a:t> Ed. New York, NY: Churchill Livingstone; 2007. 239-252. </a:t>
            </a:r>
          </a:p>
          <a:p>
            <a:r>
              <a:rPr lang="en-US" dirty="0" err="1"/>
              <a:t>Vleeming</a:t>
            </a:r>
            <a:r>
              <a:rPr lang="en-US" dirty="0"/>
              <a:t> A, </a:t>
            </a:r>
            <a:r>
              <a:rPr lang="en-US" dirty="0" err="1"/>
              <a:t>deVries</a:t>
            </a:r>
            <a:r>
              <a:rPr lang="en-US" dirty="0"/>
              <a:t> HJ, </a:t>
            </a:r>
            <a:r>
              <a:rPr lang="en-US" dirty="0" err="1"/>
              <a:t>Mens</a:t>
            </a:r>
            <a:r>
              <a:rPr lang="en-US" dirty="0"/>
              <a:t> JM, van </a:t>
            </a:r>
            <a:r>
              <a:rPr lang="en-US" dirty="0" err="1"/>
              <a:t>Wingerden</a:t>
            </a:r>
            <a:r>
              <a:rPr lang="en-US" dirty="0"/>
              <a:t> JP. Possible role of the long dorsal </a:t>
            </a:r>
            <a:r>
              <a:rPr lang="en-US" dirty="0" err="1"/>
              <a:t>saroiliac</a:t>
            </a:r>
            <a:r>
              <a:rPr lang="en-US" dirty="0"/>
              <a:t> ligament in women with </a:t>
            </a:r>
            <a:r>
              <a:rPr lang="en-US" dirty="0" err="1"/>
              <a:t>peripartum</a:t>
            </a:r>
            <a:r>
              <a:rPr lang="en-US" dirty="0"/>
              <a:t> pelvic pain. </a:t>
            </a:r>
            <a:r>
              <a:rPr lang="en-US" i="1" dirty="0" err="1"/>
              <a:t>Acta</a:t>
            </a:r>
            <a:r>
              <a:rPr lang="en-US" i="1" dirty="0"/>
              <a:t> </a:t>
            </a:r>
            <a:r>
              <a:rPr lang="en-US" i="1" dirty="0" err="1"/>
              <a:t>Obstet</a:t>
            </a:r>
            <a:r>
              <a:rPr lang="en-US" i="1" dirty="0"/>
              <a:t> </a:t>
            </a:r>
            <a:r>
              <a:rPr lang="en-US" i="1" dirty="0" err="1"/>
              <a:t>Gynecol</a:t>
            </a:r>
            <a:r>
              <a:rPr lang="en-US" i="1" dirty="0"/>
              <a:t> Scand</a:t>
            </a:r>
            <a:r>
              <a:rPr lang="en-US" dirty="0"/>
              <a:t>. 2002; 81(5): 430-436.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References cont.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333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you have any questions or comments, feel free to email me at </a:t>
            </a:r>
            <a:r>
              <a:rPr lang="en-US" dirty="0" smtClean="0">
                <a:hlinkClick r:id="rId2"/>
              </a:rPr>
              <a:t>ljoanne@email.unc.edu</a:t>
            </a:r>
            <a:endParaRPr lang="en-US" dirty="0" smtClean="0"/>
          </a:p>
          <a:p>
            <a:r>
              <a:rPr lang="en-US" dirty="0" smtClean="0"/>
              <a:t>Please fill out the evaluation form on dptcapstone.web.unc.edu after listening to my </a:t>
            </a:r>
            <a:r>
              <a:rPr lang="en-US" dirty="0" err="1" smtClean="0"/>
              <a:t>Voicethread</a:t>
            </a:r>
            <a:endParaRPr lang="en-US" dirty="0" smtClean="0"/>
          </a:p>
          <a:p>
            <a:r>
              <a:rPr lang="en-US" dirty="0" smtClean="0"/>
              <a:t>A handout and flow chart are also available on my capstone page to assist you with sacroiliac joint evaluations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Thank you!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7981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Oswestry</a:t>
            </a:r>
            <a:r>
              <a:rPr lang="en-US" dirty="0" smtClean="0"/>
              <a:t> Disability Questionnaire</a:t>
            </a:r>
          </a:p>
          <a:p>
            <a:r>
              <a:rPr lang="en-US" dirty="0" smtClean="0"/>
              <a:t>Roland-Morris Disability Questionnaire</a:t>
            </a:r>
          </a:p>
          <a:p>
            <a:r>
              <a:rPr lang="en-US" dirty="0" smtClean="0"/>
              <a:t>Quebec Back Pain Disability Scale</a:t>
            </a:r>
          </a:p>
          <a:p>
            <a:r>
              <a:rPr lang="en-US" dirty="0" smtClean="0"/>
              <a:t>Patient-Specific Functional Scale</a:t>
            </a:r>
          </a:p>
          <a:p>
            <a:r>
              <a:rPr lang="en-US" dirty="0" smtClean="0"/>
              <a:t>Fear-Avoidance Belief Questionnaire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7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27762"/>
              </p:ext>
            </p:extLst>
          </p:nvPr>
        </p:nvGraphicFramePr>
        <p:xfrm>
          <a:off x="114300" y="523220"/>
          <a:ext cx="8991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49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Red Flag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Pathology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Over 50, history of cancer, doesn’t respond to treatment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Possible malignancy, osteoporosis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relief with bed rest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Non-mechanical disorder, possible malignancy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Night pain, unexplained weight changes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Cancer, inflammatory condition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Saddle anesthesia, bladder/bowel/sexual dysfunction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Cauda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equina</a:t>
                      </a:r>
                      <a:r>
                        <a:rPr lang="en-US" sz="1600" dirty="0" smtClean="0"/>
                        <a:t> syndrome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Unable to provoke symptoms during exam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Non-mechanical disorder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Unable to work, fear of moving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Possible psychosocial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Intermittent claudication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Abdominal aortic aneurysm,</a:t>
                      </a:r>
                      <a:r>
                        <a:rPr lang="en-US" sz="1600" baseline="0" dirty="0" smtClean="0"/>
                        <a:t> peripheral vascular disease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Pulsatile abdominal mass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Abdominal aortic aneurysm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Prolonged corticosteroid use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Stress fracture, osteoporosis 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Recent radiation therapy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Increased</a:t>
                      </a:r>
                      <a:r>
                        <a:rPr lang="en-US" sz="1600" baseline="0" dirty="0" smtClean="0"/>
                        <a:t> risk for fracture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Menstrual changes, poor diet, rapid</a:t>
                      </a:r>
                      <a:r>
                        <a:rPr lang="en-US" sz="1600" baseline="0" dirty="0" smtClean="0"/>
                        <a:t> increase in training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Stress fracture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Red Flags Common to Patients with SI Joint Pain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6019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Deyo</a:t>
            </a:r>
            <a:r>
              <a:rPr lang="en-US" dirty="0" smtClean="0"/>
              <a:t> et al, 1988</a:t>
            </a:r>
          </a:p>
          <a:p>
            <a:r>
              <a:rPr lang="en-US" dirty="0" smtClean="0"/>
              <a:t>Fraser et al, 2009</a:t>
            </a:r>
          </a:p>
          <a:p>
            <a:r>
              <a:rPr lang="en-US" dirty="0" smtClean="0"/>
              <a:t>Goodman et al,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2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11454</TotalTime>
  <Words>4967</Words>
  <Application>Microsoft Office PowerPoint</Application>
  <PresentationFormat>On-screen Show (4:3)</PresentationFormat>
  <Paragraphs>731</Paragraphs>
  <Slides>73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Concourse</vt:lpstr>
      <vt:lpstr>Evidence-Based Evaluation of the Sacroiliac Joint</vt:lpstr>
      <vt:lpstr>Objectives</vt:lpstr>
      <vt:lpstr>Segments</vt:lpstr>
      <vt:lpstr>Part I: History and Outcome Measures for Evaluating a Sacroiliac Joint Patient</vt:lpstr>
      <vt:lpstr>Patient History</vt:lpstr>
      <vt:lpstr>Subjective Comments</vt:lpstr>
      <vt:lpstr>Aggs/Eases</vt:lpstr>
      <vt:lpstr>Outcome Measures</vt:lpstr>
      <vt:lpstr>PowerPoint Presentation</vt:lpstr>
      <vt:lpstr>Pain Location</vt:lpstr>
      <vt:lpstr>Fortin Finger Test (FFT)</vt:lpstr>
      <vt:lpstr>Palpation</vt:lpstr>
      <vt:lpstr>Palpation</vt:lpstr>
      <vt:lpstr>Long Dorsal SI Ligament</vt:lpstr>
      <vt:lpstr>Strength Testing</vt:lpstr>
      <vt:lpstr>Range of Motion (Hip and Lumbar Spine)</vt:lpstr>
      <vt:lpstr>Hip ROM</vt:lpstr>
      <vt:lpstr>Leg Length Discrepancy</vt:lpstr>
      <vt:lpstr>Supine to Long-Sitting Test</vt:lpstr>
      <vt:lpstr>Part II: Ruling out the Hip and Lumbar Spine</vt:lpstr>
      <vt:lpstr>Hip Screening</vt:lpstr>
      <vt:lpstr>Hip Scour</vt:lpstr>
      <vt:lpstr>FADIR (Flexion, Adduction, Internal Rotation)</vt:lpstr>
      <vt:lpstr>Hip Osteoarthritis Clinical Prediction Rules</vt:lpstr>
      <vt:lpstr>Trendelenburg</vt:lpstr>
      <vt:lpstr>Ruling out Fractures of the Hip and Pelvic Girdle</vt:lpstr>
      <vt:lpstr>Patellar-Pubic Percussion Test</vt:lpstr>
      <vt:lpstr>Posterior Pelvic Palpation</vt:lpstr>
      <vt:lpstr>Lumbar Screening</vt:lpstr>
      <vt:lpstr>Stenosis Clinical Prediction Rule</vt:lpstr>
      <vt:lpstr>Posterior to Anterior Pressure</vt:lpstr>
      <vt:lpstr>McKenzie Assessment</vt:lpstr>
      <vt:lpstr>Neural Tension Testing</vt:lpstr>
      <vt:lpstr>Straight Leg Raise</vt:lpstr>
      <vt:lpstr>Femoral Nerve Tension Test</vt:lpstr>
      <vt:lpstr>Slump Test</vt:lpstr>
      <vt:lpstr>Part III: Special Tests for the Sacroiliac Joint and their Psychometric Properties</vt:lpstr>
      <vt:lpstr>Pain Provocation vs. Movement Palpation Tests</vt:lpstr>
      <vt:lpstr>Movement Palpation Tests</vt:lpstr>
      <vt:lpstr>Standing forward flexion</vt:lpstr>
      <vt:lpstr>Gillet: ipsilateral posterior rotation test</vt:lpstr>
      <vt:lpstr>Ipsilateral anterior rotation test</vt:lpstr>
      <vt:lpstr>Functional hamstring length</vt:lpstr>
      <vt:lpstr>Pain Provocation Special Tests</vt:lpstr>
      <vt:lpstr>Distraction (Gapping)</vt:lpstr>
      <vt:lpstr>Compression</vt:lpstr>
      <vt:lpstr>Thigh Thrust (Femoral Shear)</vt:lpstr>
      <vt:lpstr>Gaenslen’s Test</vt:lpstr>
      <vt:lpstr>FABER (Patrick’s Test)</vt:lpstr>
      <vt:lpstr>Sacral Thrust</vt:lpstr>
      <vt:lpstr>PowerPoint Presentation</vt:lpstr>
      <vt:lpstr>Part IV: Clinical Prediction Rules for the Sacroiliac Joint</vt:lpstr>
      <vt:lpstr>Clinical Prediction Rule #1</vt:lpstr>
      <vt:lpstr>PowerPoint Presentation</vt:lpstr>
      <vt:lpstr>Clinical Prediction Rule #2</vt:lpstr>
      <vt:lpstr>PowerPoint Presentation</vt:lpstr>
      <vt:lpstr>Clinical Prediction Rule #3</vt:lpstr>
      <vt:lpstr>So….Now What….</vt:lpstr>
      <vt:lpstr>Part V:  Advice from an   Experienced Clinician </vt:lpstr>
      <vt:lpstr>Advice from an Experienced Clinician</vt:lpstr>
      <vt:lpstr>Assessing Torsion of the Sacrum</vt:lpstr>
      <vt:lpstr>Assessing Torsion of the Sacrum</vt:lpstr>
      <vt:lpstr>Assessing Torsion of the Sacrum</vt:lpstr>
      <vt:lpstr>Other Common Malalignments of the SI Joint</vt:lpstr>
      <vt:lpstr>Anterior innominate rotation</vt:lpstr>
      <vt:lpstr>Posterior innominate rotation</vt:lpstr>
      <vt:lpstr>Outflare</vt:lpstr>
      <vt:lpstr>Inflare</vt:lpstr>
      <vt:lpstr>Upslip</vt:lpstr>
      <vt:lpstr>Downslip</vt:lpstr>
      <vt:lpstr>References</vt:lpstr>
      <vt:lpstr>References cont. </vt:lpstr>
      <vt:lpstr>Thank you!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Based Evaluation of the Sacroiliac Joint</dc:title>
  <dc:creator>Joanne</dc:creator>
  <cp:lastModifiedBy>Joanne</cp:lastModifiedBy>
  <cp:revision>151</cp:revision>
  <dcterms:created xsi:type="dcterms:W3CDTF">2013-02-05T19:00:25Z</dcterms:created>
  <dcterms:modified xsi:type="dcterms:W3CDTF">2013-04-15T18:59:55Z</dcterms:modified>
</cp:coreProperties>
</file>