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74" r:id="rId3"/>
    <p:sldId id="275" r:id="rId4"/>
    <p:sldId id="276" r:id="rId5"/>
    <p:sldId id="257" r:id="rId6"/>
    <p:sldId id="258" r:id="rId7"/>
    <p:sldId id="259" r:id="rId8"/>
    <p:sldId id="260" r:id="rId9"/>
    <p:sldId id="272" r:id="rId10"/>
    <p:sldId id="285" r:id="rId11"/>
    <p:sldId id="286" r:id="rId12"/>
    <p:sldId id="288" r:id="rId13"/>
    <p:sldId id="290" r:id="rId14"/>
    <p:sldId id="289" r:id="rId15"/>
    <p:sldId id="295" r:id="rId16"/>
    <p:sldId id="261" r:id="rId17"/>
    <p:sldId id="278" r:id="rId18"/>
    <p:sldId id="262" r:id="rId19"/>
    <p:sldId id="298" r:id="rId20"/>
    <p:sldId id="302" r:id="rId21"/>
    <p:sldId id="263" r:id="rId22"/>
    <p:sldId id="291" r:id="rId23"/>
    <p:sldId id="268" r:id="rId24"/>
    <p:sldId id="279" r:id="rId25"/>
    <p:sldId id="273" r:id="rId26"/>
    <p:sldId id="280" r:id="rId27"/>
    <p:sldId id="299" r:id="rId28"/>
    <p:sldId id="283" r:id="rId29"/>
    <p:sldId id="294" r:id="rId30"/>
    <p:sldId id="310" r:id="rId31"/>
    <p:sldId id="264" r:id="rId32"/>
    <p:sldId id="301" r:id="rId33"/>
    <p:sldId id="303" r:id="rId34"/>
    <p:sldId id="297" r:id="rId35"/>
    <p:sldId id="296" r:id="rId36"/>
    <p:sldId id="281" r:id="rId37"/>
    <p:sldId id="300" r:id="rId38"/>
    <p:sldId id="266" r:id="rId39"/>
    <p:sldId id="305" r:id="rId40"/>
    <p:sldId id="304" r:id="rId41"/>
    <p:sldId id="265" r:id="rId42"/>
    <p:sldId id="282" r:id="rId43"/>
    <p:sldId id="269" r:id="rId44"/>
    <p:sldId id="277" r:id="rId45"/>
    <p:sldId id="267" r:id="rId46"/>
    <p:sldId id="308" r:id="rId47"/>
    <p:sldId id="271" r:id="rId48"/>
    <p:sldId id="306" r:id="rId49"/>
    <p:sldId id="309" r:id="rId50"/>
    <p:sldId id="30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6FEAEC-7DF6-454E-8FE6-F0616757163C}" type="datetimeFigureOut">
              <a:rPr lang="en-US" smtClean="0"/>
              <a:t>4/12/2013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587DF5-3B8A-4887-93D9-66567D2E6F5D}" type="slidenum">
              <a:rPr lang="en-US" smtClean="0"/>
              <a:t>‹#›</a:t>
            </a:fld>
            <a:endParaRPr lang="en-US" dirty="0"/>
          </a:p>
        </p:txBody>
      </p:sp>
    </p:spTree>
    <p:extLst>
      <p:ext uri="{BB962C8B-B14F-4D97-AF65-F5344CB8AC3E}">
        <p14:creationId xmlns:p14="http://schemas.microsoft.com/office/powerpoint/2010/main" val="406519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defn of chondromalacia</a:t>
            </a:r>
            <a:r>
              <a:rPr lang="en-US" baseline="0" dirty="0" smtClean="0"/>
              <a:t> patellae – abnormal-appearing cartilage causing irritation and pain on the underside of the patella, can be caused by patellar malalignment or maltracking, tight soft tissue, etc but cartilage damage NOT always found in all cases of PFPS</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4</a:t>
            </a:fld>
            <a:endParaRPr lang="en-US" dirty="0"/>
          </a:p>
        </p:txBody>
      </p:sp>
    </p:spTree>
    <p:extLst>
      <p:ext uri="{BB962C8B-B14F-4D97-AF65-F5344CB8AC3E}">
        <p14:creationId xmlns:p14="http://schemas.microsoft.com/office/powerpoint/2010/main" val="365052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use of WB</a:t>
            </a:r>
            <a:r>
              <a:rPr lang="en-US" baseline="0" dirty="0" smtClean="0"/>
              <a:t> </a:t>
            </a:r>
            <a:r>
              <a:rPr lang="en-US" dirty="0" smtClean="0"/>
              <a:t>exercises in first 40° of knee ROM because of decreased</a:t>
            </a:r>
            <a:r>
              <a:rPr lang="en-US" baseline="0" dirty="0" smtClean="0"/>
              <a:t> patellar compressive forces in this range, as well as idea that WB </a:t>
            </a:r>
            <a:r>
              <a:rPr lang="en-US" baseline="0" dirty="0" err="1" smtClean="0"/>
              <a:t>excs</a:t>
            </a:r>
            <a:r>
              <a:rPr lang="en-US" baseline="0" dirty="0" smtClean="0"/>
              <a:t> in this range simulate everyday </a:t>
            </a:r>
            <a:r>
              <a:rPr lang="en-US" baseline="0" dirty="0" err="1" smtClean="0"/>
              <a:t>fctnal</a:t>
            </a:r>
            <a:r>
              <a:rPr lang="en-US" baseline="0" dirty="0" smtClean="0"/>
              <a:t> tasks and require additional musculature other than quads; wall slides, mini squats, lateral step downs, monster walks, forward lunges, </a:t>
            </a:r>
            <a:r>
              <a:rPr lang="en-US" baseline="0" dirty="0" smtClean="0"/>
              <a:t>stretching</a:t>
            </a:r>
          </a:p>
          <a:p>
            <a:r>
              <a:rPr lang="en-US" baseline="0" dirty="0" smtClean="0"/>
              <a:t>VMO:VL timing improves after training quadriceps muscle as a whole, potentially no need to isolate or focus on VMO</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20</a:t>
            </a:fld>
            <a:endParaRPr lang="en-US" dirty="0"/>
          </a:p>
        </p:txBody>
      </p:sp>
    </p:spTree>
    <p:extLst>
      <p:ext uri="{BB962C8B-B14F-4D97-AF65-F5344CB8AC3E}">
        <p14:creationId xmlns:p14="http://schemas.microsoft.com/office/powerpoint/2010/main" val="156550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Hip abductors:</a:t>
            </a:r>
          </a:p>
          <a:p>
            <a:pPr lvl="1"/>
            <a:r>
              <a:rPr lang="en-US" dirty="0" err="1" smtClean="0"/>
              <a:t>Sidelying</a:t>
            </a:r>
            <a:r>
              <a:rPr lang="en-US" dirty="0" smtClean="0"/>
              <a:t>: clamshells (ABD and ER), hip abduction (knee extended, hip slightly extended and 25° ER)</a:t>
            </a:r>
          </a:p>
          <a:p>
            <a:pPr lvl="1"/>
            <a:r>
              <a:rPr lang="en-US" dirty="0" smtClean="0"/>
              <a:t>Standing: isometric hip ABD into wall (hip neutral, knee flexed 90°), monster walks, hip ABD against elastic band around ankles</a:t>
            </a:r>
          </a:p>
          <a:p>
            <a:r>
              <a:rPr lang="en-US" dirty="0" smtClean="0"/>
              <a:t>Hip external rotators:</a:t>
            </a:r>
          </a:p>
          <a:p>
            <a:pPr lvl="1"/>
            <a:r>
              <a:rPr lang="en-US" dirty="0" smtClean="0"/>
              <a:t>Quadruped: using ABD and ER to lift leg (keeping knee flexed 90°)</a:t>
            </a:r>
          </a:p>
          <a:p>
            <a:pPr lvl="1"/>
            <a:r>
              <a:rPr lang="en-US" dirty="0" smtClean="0"/>
              <a:t>Seated: hip ER against elastic band around ankle</a:t>
            </a:r>
          </a:p>
          <a:p>
            <a:pPr lvl="1"/>
            <a:r>
              <a:rPr lang="en-US" dirty="0" smtClean="0"/>
              <a:t>Standing: isometric hip ER into wall (hip and knee flexed 90°)</a:t>
            </a:r>
          </a:p>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22</a:t>
            </a:fld>
            <a:endParaRPr lang="en-US" dirty="0"/>
          </a:p>
        </p:txBody>
      </p:sp>
    </p:spTree>
    <p:extLst>
      <p:ext uri="{BB962C8B-B14F-4D97-AF65-F5344CB8AC3E}">
        <p14:creationId xmlns:p14="http://schemas.microsoft.com/office/powerpoint/2010/main" val="4236609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Herrington – multiple-joint</a:t>
            </a:r>
            <a:r>
              <a:rPr lang="en-US" baseline="0" dirty="0" smtClean="0"/>
              <a:t> </a:t>
            </a:r>
            <a:r>
              <a:rPr lang="en-US" dirty="0" smtClean="0"/>
              <a:t>WB:</a:t>
            </a:r>
            <a:r>
              <a:rPr lang="en-US" baseline="0" dirty="0" smtClean="0"/>
              <a:t> seated leg press</a:t>
            </a:r>
            <a:r>
              <a:rPr lang="en-US" dirty="0" smtClean="0"/>
              <a:t>, single-joint NWB: seated knee extension;</a:t>
            </a:r>
            <a:r>
              <a:rPr lang="en-US" baseline="0" dirty="0" smtClean="0"/>
              <a:t> Mascal – 2 case reports</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23</a:t>
            </a:fld>
            <a:endParaRPr lang="en-US" dirty="0"/>
          </a:p>
        </p:txBody>
      </p:sp>
    </p:spTree>
    <p:extLst>
      <p:ext uri="{BB962C8B-B14F-4D97-AF65-F5344CB8AC3E}">
        <p14:creationId xmlns:p14="http://schemas.microsoft.com/office/powerpoint/2010/main" val="380863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Ober’s</a:t>
            </a:r>
            <a:r>
              <a:rPr lang="en-US" baseline="0" dirty="0" smtClean="0"/>
              <a:t> – </a:t>
            </a:r>
            <a:r>
              <a:rPr lang="en-US" baseline="0" dirty="0" err="1" smtClean="0"/>
              <a:t>pt</a:t>
            </a:r>
            <a:r>
              <a:rPr lang="en-US" baseline="0" dirty="0" smtClean="0"/>
              <a:t> SL, bottom leg flexed at hip and knee for stability, top leg is passively abducted and extended, leg is slowly lowered but will not fall to the table if contracture is present in ITB, be sure to stabilize at pelvis</a:t>
            </a:r>
          </a:p>
          <a:p>
            <a:r>
              <a:rPr lang="en-US" baseline="0" dirty="0" smtClean="0"/>
              <a:t>90/90 – </a:t>
            </a:r>
            <a:r>
              <a:rPr lang="en-US" baseline="0" dirty="0" err="1" smtClean="0"/>
              <a:t>pt</a:t>
            </a:r>
            <a:r>
              <a:rPr lang="en-US" baseline="0" dirty="0" smtClean="0"/>
              <a:t> supine, brings hip and knee to 90 flexion, attempts to extend leg, should be no more than 20 flexion after attempting full </a:t>
            </a:r>
            <a:r>
              <a:rPr lang="en-US" baseline="0" dirty="0" err="1" smtClean="0"/>
              <a:t>ext</a:t>
            </a:r>
            <a:r>
              <a:rPr lang="en-US" baseline="0" dirty="0" smtClean="0"/>
              <a:t> or contracture of hams</a:t>
            </a:r>
          </a:p>
          <a:p>
            <a:r>
              <a:rPr lang="en-US" baseline="0" dirty="0" smtClean="0"/>
              <a:t>Modified Thomas – </a:t>
            </a:r>
            <a:r>
              <a:rPr lang="en-US" baseline="0" dirty="0" err="1" smtClean="0"/>
              <a:t>suping</a:t>
            </a:r>
            <a:r>
              <a:rPr lang="en-US" baseline="0" dirty="0" smtClean="0"/>
              <a:t> with knees bent over edge of table, </a:t>
            </a:r>
            <a:r>
              <a:rPr lang="en-US" baseline="0" dirty="0" err="1" smtClean="0"/>
              <a:t>pt</a:t>
            </a:r>
            <a:r>
              <a:rPr lang="en-US" baseline="0" dirty="0" smtClean="0"/>
              <a:t> flexes one knee into chest and holds onto it while other leg remains hanging and should remain at 90 flexion, if knee extends slightly then contracture present in rectus </a:t>
            </a:r>
            <a:r>
              <a:rPr lang="en-US" baseline="0" dirty="0" err="1" smtClean="0"/>
              <a:t>femoris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24</a:t>
            </a:fld>
            <a:endParaRPr lang="en-US" dirty="0"/>
          </a:p>
        </p:txBody>
      </p:sp>
    </p:spTree>
    <p:extLst>
      <p:ext uri="{BB962C8B-B14F-4D97-AF65-F5344CB8AC3E}">
        <p14:creationId xmlns:p14="http://schemas.microsoft.com/office/powerpoint/2010/main" val="34480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ITB</a:t>
            </a:r>
            <a:r>
              <a:rPr lang="en-US" baseline="0" dirty="0" smtClean="0"/>
              <a:t> – </a:t>
            </a:r>
            <a:r>
              <a:rPr lang="en-US" baseline="0" dirty="0" err="1" smtClean="0"/>
              <a:t>Ober’s</a:t>
            </a:r>
            <a:r>
              <a:rPr lang="en-US" baseline="0" dirty="0" smtClean="0"/>
              <a:t> position, have patient contract </a:t>
            </a:r>
            <a:r>
              <a:rPr lang="en-US" baseline="0" dirty="0" err="1" smtClean="0"/>
              <a:t>isometrically</a:t>
            </a:r>
            <a:r>
              <a:rPr lang="en-US" baseline="0" dirty="0" smtClean="0"/>
              <a:t> into your hand for 5sec, relax and you push their leg down gently while other hand is stabilizing pelvis, repeat 3x; can also stand with one foot behind the other and lean into wall away from the back leg; also can use a foam roller in SL</a:t>
            </a:r>
          </a:p>
          <a:p>
            <a:r>
              <a:rPr lang="en-US" baseline="0" dirty="0" smtClean="0"/>
              <a:t>Hams – 90/90 position and extend leg vigorously to stretch or place towel around plantar surface and stretch extended leg; can also reach for one foot at a time seated</a:t>
            </a:r>
          </a:p>
          <a:p>
            <a:r>
              <a:rPr lang="en-US" baseline="0" dirty="0" smtClean="0"/>
              <a:t>Quads – standing or prone, hold dorsal aspect of foot bringing as </a:t>
            </a:r>
            <a:r>
              <a:rPr lang="en-US" baseline="0" dirty="0" err="1" smtClean="0"/>
              <a:t>clost</a:t>
            </a:r>
            <a:r>
              <a:rPr lang="en-US" baseline="0" dirty="0" smtClean="0"/>
              <a:t> to buttocks as possible keeping hip neutral (no f/e) and posteriorly rotate pelvis</a:t>
            </a:r>
          </a:p>
          <a:p>
            <a:r>
              <a:rPr lang="en-US" baseline="0" dirty="0" err="1" smtClean="0"/>
              <a:t>Gastroc</a:t>
            </a:r>
            <a:r>
              <a:rPr lang="en-US" baseline="0" dirty="0" smtClean="0"/>
              <a:t> – see pic, be sure to fully extend back leg and push heel down; can get more of soleus by bending back knee slightly keeping heel on ground</a:t>
            </a:r>
          </a:p>
        </p:txBody>
      </p:sp>
      <p:sp>
        <p:nvSpPr>
          <p:cNvPr id="4" name="Slide Number Placeholder 3"/>
          <p:cNvSpPr>
            <a:spLocks noGrp="1"/>
          </p:cNvSpPr>
          <p:nvPr>
            <p:ph type="sldNum" sz="quarter" idx="10"/>
          </p:nvPr>
        </p:nvSpPr>
        <p:spPr/>
        <p:txBody>
          <a:bodyPr/>
          <a:lstStyle/>
          <a:p>
            <a:fld id="{88587DF5-3B8A-4887-93D9-66567D2E6F5D}" type="slidenum">
              <a:rPr lang="en-US" smtClean="0"/>
              <a:t>25</a:t>
            </a:fld>
            <a:endParaRPr lang="en-US" dirty="0"/>
          </a:p>
        </p:txBody>
      </p:sp>
    </p:spTree>
    <p:extLst>
      <p:ext uri="{BB962C8B-B14F-4D97-AF65-F5344CB8AC3E}">
        <p14:creationId xmlns:p14="http://schemas.microsoft.com/office/powerpoint/2010/main" val="2621581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Remember…decreased contact area increases</a:t>
            </a:r>
            <a:r>
              <a:rPr lang="en-US" baseline="0" dirty="0" smtClean="0"/>
              <a:t> contact pressure</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26</a:t>
            </a:fld>
            <a:endParaRPr lang="en-US" dirty="0"/>
          </a:p>
        </p:txBody>
      </p:sp>
    </p:spTree>
    <p:extLst>
      <p:ext uri="{BB962C8B-B14F-4D97-AF65-F5344CB8AC3E}">
        <p14:creationId xmlns:p14="http://schemas.microsoft.com/office/powerpoint/2010/main" val="3853702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Lateral/medial</a:t>
            </a:r>
            <a:r>
              <a:rPr lang="en-US" baseline="0" dirty="0" smtClean="0"/>
              <a:t> glide</a:t>
            </a:r>
          </a:p>
          <a:p>
            <a:r>
              <a:rPr lang="en-US" baseline="0" dirty="0" smtClean="0"/>
              <a:t>Lateral/medial and posterior </a:t>
            </a:r>
            <a:r>
              <a:rPr lang="en-US" baseline="0" dirty="0" smtClean="0"/>
              <a:t>tilt (posterior tilt can cause </a:t>
            </a:r>
            <a:r>
              <a:rPr lang="en-US" baseline="0" dirty="0" err="1" smtClean="0"/>
              <a:t>infrapatellar</a:t>
            </a:r>
            <a:r>
              <a:rPr lang="en-US" baseline="0" dirty="0" smtClean="0"/>
              <a:t> fat pad impingement)</a:t>
            </a:r>
            <a:endParaRPr lang="en-US" baseline="0" dirty="0" smtClean="0"/>
          </a:p>
          <a:p>
            <a:r>
              <a:rPr lang="en-US" baseline="0" dirty="0" smtClean="0"/>
              <a:t>External/internal </a:t>
            </a:r>
            <a:r>
              <a:rPr lang="en-US" baseline="0" dirty="0" smtClean="0"/>
              <a:t>rotation</a:t>
            </a:r>
          </a:p>
          <a:p>
            <a:r>
              <a:rPr lang="en-US" baseline="0" dirty="0" smtClean="0"/>
              <a:t>Patella </a:t>
            </a:r>
            <a:r>
              <a:rPr lang="en-US" baseline="0" dirty="0" err="1" smtClean="0"/>
              <a:t>alta</a:t>
            </a:r>
            <a:r>
              <a:rPr lang="en-US" baseline="0" dirty="0" smtClean="0"/>
              <a:t> – patella should face forward and rest on distal end of femur, with patella </a:t>
            </a:r>
            <a:r>
              <a:rPr lang="en-US" baseline="0" dirty="0" err="1" smtClean="0"/>
              <a:t>alta</a:t>
            </a:r>
            <a:r>
              <a:rPr lang="en-US" baseline="0" dirty="0" smtClean="0"/>
              <a:t> it is angled upward and becomes more aligned with the anterior surface of the femur</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27</a:t>
            </a:fld>
            <a:endParaRPr lang="en-US" dirty="0"/>
          </a:p>
        </p:txBody>
      </p:sp>
    </p:spTree>
    <p:extLst>
      <p:ext uri="{BB962C8B-B14F-4D97-AF65-F5344CB8AC3E}">
        <p14:creationId xmlns:p14="http://schemas.microsoft.com/office/powerpoint/2010/main" val="2520811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Mechanical – actually moving</a:t>
            </a:r>
            <a:r>
              <a:rPr lang="en-US" baseline="0" dirty="0" smtClean="0"/>
              <a:t> patella into better alignment with femoral groove</a:t>
            </a:r>
            <a:endParaRPr lang="en-US" dirty="0" smtClean="0"/>
          </a:p>
          <a:p>
            <a:r>
              <a:rPr lang="en-US" dirty="0" smtClean="0"/>
              <a:t>Neural – pain gait theory: larger </a:t>
            </a:r>
            <a:r>
              <a:rPr lang="en-US" dirty="0" smtClean="0"/>
              <a:t>touch/pressure </a:t>
            </a:r>
            <a:r>
              <a:rPr lang="en-US" dirty="0" smtClean="0"/>
              <a:t>fibers inhibiting</a:t>
            </a:r>
            <a:r>
              <a:rPr lang="en-US" baseline="0" dirty="0" smtClean="0"/>
              <a:t> smaller pain fibers</a:t>
            </a:r>
          </a:p>
          <a:p>
            <a:r>
              <a:rPr lang="en-US" baseline="0" dirty="0" err="1" smtClean="0"/>
              <a:t>Myofascial</a:t>
            </a:r>
            <a:r>
              <a:rPr lang="en-US" baseline="0" dirty="0" smtClean="0"/>
              <a:t> – providing passive stretch to these structures</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34</a:t>
            </a:fld>
            <a:endParaRPr lang="en-US" dirty="0"/>
          </a:p>
        </p:txBody>
      </p:sp>
    </p:spTree>
    <p:extLst>
      <p:ext uri="{BB962C8B-B14F-4D97-AF65-F5344CB8AC3E}">
        <p14:creationId xmlns:p14="http://schemas.microsoft.com/office/powerpoint/2010/main" val="984589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Wilson – unlikely</a:t>
            </a:r>
            <a:r>
              <a:rPr lang="en-US" baseline="0" dirty="0" smtClean="0"/>
              <a:t> taping works by altering patellar position mechanically since all groups had decrease in pain (particularly since lateral and neutral taping methods had greater degree of pain relief than medial glide); simple application of tape to the knee may be what has analgesic effect; only glide was assessed in this study, not rotation or tilt</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35</a:t>
            </a:fld>
            <a:endParaRPr lang="en-US" dirty="0"/>
          </a:p>
        </p:txBody>
      </p:sp>
    </p:spTree>
    <p:extLst>
      <p:ext uri="{BB962C8B-B14F-4D97-AF65-F5344CB8AC3E}">
        <p14:creationId xmlns:p14="http://schemas.microsoft.com/office/powerpoint/2010/main" val="80764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it</a:t>
            </a:r>
            <a:r>
              <a:rPr lang="en-US" baseline="0" dirty="0" smtClean="0"/>
              <a:t> is very easy to visually assess a patient who pronates, but for documentation purposes it is always a good idea to have actual measurements </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37</a:t>
            </a:fld>
            <a:endParaRPr lang="en-US" dirty="0"/>
          </a:p>
        </p:txBody>
      </p:sp>
    </p:spTree>
    <p:extLst>
      <p:ext uri="{BB962C8B-B14F-4D97-AF65-F5344CB8AC3E}">
        <p14:creationId xmlns:p14="http://schemas.microsoft.com/office/powerpoint/2010/main" val="94729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Abnormal</a:t>
            </a:r>
            <a:r>
              <a:rPr lang="en-US" baseline="0" dirty="0" smtClean="0"/>
              <a:t> soft tissue forces: tight lateral retinaculum, </a:t>
            </a:r>
            <a:endParaRPr lang="en-US" dirty="0" smtClean="0"/>
          </a:p>
          <a:p>
            <a:r>
              <a:rPr lang="en-US" dirty="0" smtClean="0"/>
              <a:t>Muscle dysfunction:</a:t>
            </a:r>
            <a:r>
              <a:rPr lang="en-US" baseline="0" dirty="0" smtClean="0"/>
              <a:t> delayed reflex of the VMO and/or abnormal VMO:VL ratios, weakness of knee extensors, hip abductors, hip external rotators, and/or gluteal muscles</a:t>
            </a:r>
          </a:p>
          <a:p>
            <a:r>
              <a:rPr lang="en-US" baseline="0" dirty="0" smtClean="0"/>
              <a:t>Abnormal </a:t>
            </a:r>
            <a:r>
              <a:rPr lang="en-US" baseline="0" dirty="0" err="1" smtClean="0"/>
              <a:t>tibial</a:t>
            </a:r>
            <a:r>
              <a:rPr lang="en-US" baseline="0" dirty="0" smtClean="0"/>
              <a:t> and femoral rotation: meaning </a:t>
            </a:r>
            <a:r>
              <a:rPr lang="en-US" baseline="0" dirty="0" err="1" smtClean="0"/>
              <a:t>tibial</a:t>
            </a:r>
            <a:r>
              <a:rPr lang="en-US" baseline="0" dirty="0" smtClean="0"/>
              <a:t> </a:t>
            </a:r>
            <a:r>
              <a:rPr lang="en-US" baseline="0" dirty="0" err="1" smtClean="0"/>
              <a:t>varum</a:t>
            </a:r>
            <a:r>
              <a:rPr lang="en-US" baseline="0" dirty="0" smtClean="0"/>
              <a:t> driving pronation or femoral </a:t>
            </a:r>
            <a:r>
              <a:rPr lang="en-US" baseline="0" dirty="0" err="1" smtClean="0"/>
              <a:t>antetorsion</a:t>
            </a:r>
            <a:r>
              <a:rPr lang="en-US" baseline="0" dirty="0" smtClean="0"/>
              <a:t> causing increased hip IR</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5</a:t>
            </a:fld>
            <a:endParaRPr lang="en-US" dirty="0"/>
          </a:p>
        </p:txBody>
      </p:sp>
    </p:spTree>
    <p:extLst>
      <p:ext uri="{BB962C8B-B14F-4D97-AF65-F5344CB8AC3E}">
        <p14:creationId xmlns:p14="http://schemas.microsoft.com/office/powerpoint/2010/main" val="4207526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working with Mike in clinic and seeing firsthand that these are truly the 3 main driving forces of pronation</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38</a:t>
            </a:fld>
            <a:endParaRPr lang="en-US" dirty="0"/>
          </a:p>
        </p:txBody>
      </p:sp>
    </p:spTree>
    <p:extLst>
      <p:ext uri="{BB962C8B-B14F-4D97-AF65-F5344CB8AC3E}">
        <p14:creationId xmlns:p14="http://schemas.microsoft.com/office/powerpoint/2010/main" val="200891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41</a:t>
            </a:fld>
            <a:endParaRPr lang="en-US" dirty="0"/>
          </a:p>
        </p:txBody>
      </p:sp>
    </p:spTree>
    <p:extLst>
      <p:ext uri="{BB962C8B-B14F-4D97-AF65-F5344CB8AC3E}">
        <p14:creationId xmlns:p14="http://schemas.microsoft.com/office/powerpoint/2010/main" val="2228988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Crossley</a:t>
            </a:r>
            <a:r>
              <a:rPr lang="en-US" baseline="0" dirty="0" smtClean="0"/>
              <a:t> – PT consisted</a:t>
            </a:r>
            <a:r>
              <a:rPr lang="en-US" dirty="0" smtClean="0"/>
              <a:t> patellar taping, retraining of the VMO, gluteal muscle strengthening, and soft tissue stretching; </a:t>
            </a:r>
            <a:r>
              <a:rPr lang="en-US" baseline="0" dirty="0" smtClean="0"/>
              <a:t>randomized, double-blinded, placebo-control trial; possible that an even greater effect could occurred if a PT program had been tailored to each individual</a:t>
            </a:r>
          </a:p>
          <a:p>
            <a:r>
              <a:rPr lang="en-US" baseline="0" dirty="0" smtClean="0"/>
              <a:t>Kettunen – HEP </a:t>
            </a:r>
            <a:r>
              <a:rPr lang="en-US" dirty="0" smtClean="0"/>
              <a:t>provided by a PT including LE strengthening and stretching; </a:t>
            </a:r>
            <a:r>
              <a:rPr lang="en-US" baseline="0" dirty="0" smtClean="0"/>
              <a:t>direct healthcare costs were higher as well as indirect healthcare costs due to sick leave in arthroscopy group; arthroscopy cannot be recommended for pts with chronic PFPS</a:t>
            </a:r>
          </a:p>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42</a:t>
            </a:fld>
            <a:endParaRPr lang="en-US" dirty="0"/>
          </a:p>
        </p:txBody>
      </p:sp>
    </p:spTree>
    <p:extLst>
      <p:ext uri="{BB962C8B-B14F-4D97-AF65-F5344CB8AC3E}">
        <p14:creationId xmlns:p14="http://schemas.microsoft.com/office/powerpoint/2010/main" val="1247826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a:t>
            </a:r>
            <a:r>
              <a:rPr lang="en-US" baseline="0" dirty="0" smtClean="0"/>
              <a:t> alignment – describe Mary’s technique of taping a tape measurer to patella and letting hang down for visual of how knee is tracking over toes</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43</a:t>
            </a:fld>
            <a:endParaRPr lang="en-US" dirty="0"/>
          </a:p>
        </p:txBody>
      </p:sp>
    </p:spTree>
    <p:extLst>
      <p:ext uri="{BB962C8B-B14F-4D97-AF65-F5344CB8AC3E}">
        <p14:creationId xmlns:p14="http://schemas.microsoft.com/office/powerpoint/2010/main" val="1069088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AKPS – 13 questions,</a:t>
            </a:r>
            <a:r>
              <a:rPr lang="en-US" baseline="0" dirty="0" smtClean="0"/>
              <a:t> 6 specifically asking about activities often associated with </a:t>
            </a:r>
            <a:r>
              <a:rPr lang="en-US" dirty="0" smtClean="0"/>
              <a:t>anterior knee pain and</a:t>
            </a:r>
            <a:r>
              <a:rPr lang="en-US" baseline="0" dirty="0" smtClean="0"/>
              <a:t> others asking about pain, swelling, limp, </a:t>
            </a:r>
            <a:r>
              <a:rPr lang="en-US" baseline="0" dirty="0" err="1" smtClean="0"/>
              <a:t>etc</a:t>
            </a:r>
            <a:endParaRPr lang="en-US" dirty="0" smtClean="0"/>
          </a:p>
          <a:p>
            <a:r>
              <a:rPr lang="en-US" dirty="0" smtClean="0"/>
              <a:t>LEFS – 20 questions about person’s difficulty level in performing everyday tasks,</a:t>
            </a:r>
            <a:r>
              <a:rPr lang="en-US" baseline="0" dirty="0" smtClean="0"/>
              <a:t> used to evaluate functional impairment of a </a:t>
            </a:r>
            <a:r>
              <a:rPr lang="en-US" baseline="0" dirty="0" err="1" smtClean="0"/>
              <a:t>pt</a:t>
            </a:r>
            <a:r>
              <a:rPr lang="en-US" baseline="0" dirty="0" smtClean="0"/>
              <a:t> with a disorder of one or both LE</a:t>
            </a:r>
          </a:p>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44</a:t>
            </a:fld>
            <a:endParaRPr lang="en-US" dirty="0"/>
          </a:p>
        </p:txBody>
      </p:sp>
    </p:spTree>
    <p:extLst>
      <p:ext uri="{BB962C8B-B14F-4D97-AF65-F5344CB8AC3E}">
        <p14:creationId xmlns:p14="http://schemas.microsoft.com/office/powerpoint/2010/main" val="106160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Females – cause</a:t>
            </a:r>
            <a:r>
              <a:rPr lang="en-US" baseline="0" dirty="0" smtClean="0"/>
              <a:t> may be because of increased Q angle due to a wider pelvis</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6</a:t>
            </a:fld>
            <a:endParaRPr lang="en-US" dirty="0"/>
          </a:p>
        </p:txBody>
      </p:sp>
    </p:spTree>
    <p:extLst>
      <p:ext uri="{BB962C8B-B14F-4D97-AF65-F5344CB8AC3E}">
        <p14:creationId xmlns:p14="http://schemas.microsoft.com/office/powerpoint/2010/main" val="164413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indicative of a condition that obviously impacts everyday activities.  </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7</a:t>
            </a:fld>
            <a:endParaRPr lang="en-US" dirty="0"/>
          </a:p>
        </p:txBody>
      </p:sp>
    </p:spTree>
    <p:extLst>
      <p:ext uri="{BB962C8B-B14F-4D97-AF65-F5344CB8AC3E}">
        <p14:creationId xmlns:p14="http://schemas.microsoft.com/office/powerpoint/2010/main" val="350476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9</a:t>
            </a:fld>
            <a:endParaRPr lang="en-US" dirty="0"/>
          </a:p>
        </p:txBody>
      </p:sp>
    </p:spTree>
    <p:extLst>
      <p:ext uri="{BB962C8B-B14F-4D97-AF65-F5344CB8AC3E}">
        <p14:creationId xmlns:p14="http://schemas.microsoft.com/office/powerpoint/2010/main" val="1131471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Stabilize at knee and use force at ankle (picture shows putting force at knee, this is wrong)</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14</a:t>
            </a:fld>
            <a:endParaRPr lang="en-US" dirty="0"/>
          </a:p>
        </p:txBody>
      </p:sp>
    </p:spTree>
    <p:extLst>
      <p:ext uri="{BB962C8B-B14F-4D97-AF65-F5344CB8AC3E}">
        <p14:creationId xmlns:p14="http://schemas.microsoft.com/office/powerpoint/2010/main" val="4257937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MPP originates on the medial wall of the knee joint, runs obliquely down in coronal plane, and inserts into the medial synovial lining of the infrapatellar fat pad.</a:t>
            </a:r>
            <a:r>
              <a:rPr lang="en-US" baseline="0" dirty="0" smtClean="0">
                <a:effectLst/>
              </a:rPr>
              <a:t>  </a:t>
            </a:r>
            <a:r>
              <a:rPr lang="en-US" sz="1200" kern="1200" dirty="0" smtClean="0">
                <a:solidFill>
                  <a:schemeClr val="tx1"/>
                </a:solidFill>
                <a:effectLst/>
                <a:latin typeface="+mn-lt"/>
                <a:ea typeface="+mn-ea"/>
                <a:cs typeface="+mn-cs"/>
              </a:rPr>
              <a:t>While applying manual force to the inferomedial patellofemoral joint with the examiner’s thumb, the examiner identifies the presence of tenderness. If this tenderness is markedly diminished at 90° of flexion with maintaining manual force, the MPP test is considered to be “positive</a:t>
            </a:r>
            <a:r>
              <a:rPr lang="en-US" sz="1200" kern="1200" dirty="0" smtClean="0">
                <a:solidFill>
                  <a:schemeClr val="tx1"/>
                </a:solidFill>
                <a:effectLst/>
                <a:latin typeface="+mn-lt"/>
                <a:ea typeface="+mn-ea"/>
                <a:cs typeface="+mn-cs"/>
              </a:rPr>
              <a:t>.” </a:t>
            </a:r>
            <a:r>
              <a:rPr lang="en-US" dirty="0" smtClean="0">
                <a:effectLst/>
              </a:rPr>
              <a:t>The rationale of the MPP test can be proved by arthroscopic examination through the </a:t>
            </a:r>
            <a:r>
              <a:rPr lang="en-US" dirty="0" err="1" smtClean="0">
                <a:effectLst/>
              </a:rPr>
              <a:t>superolateral</a:t>
            </a:r>
            <a:r>
              <a:rPr lang="en-US" dirty="0" smtClean="0">
                <a:effectLst/>
              </a:rPr>
              <a:t> portal. The MPP is located on the medial femoral condyle during knee extension. When manual force is applied to the </a:t>
            </a:r>
            <a:r>
              <a:rPr lang="en-US" dirty="0" err="1" smtClean="0">
                <a:effectLst/>
              </a:rPr>
              <a:t>inferomedial</a:t>
            </a:r>
            <a:r>
              <a:rPr lang="en-US" dirty="0" smtClean="0">
                <a:effectLst/>
              </a:rPr>
              <a:t> </a:t>
            </a:r>
            <a:r>
              <a:rPr lang="en-US" dirty="0" err="1" smtClean="0">
                <a:effectLst/>
              </a:rPr>
              <a:t>patellofemoral</a:t>
            </a:r>
            <a:r>
              <a:rPr lang="en-US" dirty="0" smtClean="0">
                <a:effectLst/>
              </a:rPr>
              <a:t> joint, the pathologic MPP is inserted and squeezed between the patellar and medial femoral condyle. The entrapped MPP slips away from the medial condyle at 90° of flexion even with maintaining manual compression.  </a:t>
            </a:r>
            <a:r>
              <a:rPr lang="en-US" sz="1200" kern="1200" dirty="0" smtClean="0">
                <a:solidFill>
                  <a:schemeClr val="tx1"/>
                </a:solidFill>
                <a:effectLst/>
                <a:latin typeface="+mn-lt"/>
                <a:ea typeface="+mn-ea"/>
                <a:cs typeface="+mn-cs"/>
              </a:rPr>
              <a:t>The pathologic </a:t>
            </a:r>
            <a:r>
              <a:rPr lang="en-US" sz="1200" kern="1200" dirty="0" err="1" smtClean="0">
                <a:solidFill>
                  <a:schemeClr val="tx1"/>
                </a:solidFill>
                <a:effectLst/>
                <a:latin typeface="+mn-lt"/>
                <a:ea typeface="+mn-ea"/>
                <a:cs typeface="+mn-cs"/>
              </a:rPr>
              <a:t>plica</a:t>
            </a:r>
            <a:r>
              <a:rPr lang="en-US" sz="1200" kern="1200" dirty="0" smtClean="0">
                <a:solidFill>
                  <a:schemeClr val="tx1"/>
                </a:solidFill>
                <a:effectLst/>
                <a:latin typeface="+mn-lt"/>
                <a:ea typeface="+mn-ea"/>
                <a:cs typeface="+mn-cs"/>
              </a:rPr>
              <a:t> pictured in</a:t>
            </a:r>
            <a:r>
              <a:rPr lang="en-US" sz="1200" kern="1200" baseline="0" dirty="0" smtClean="0">
                <a:solidFill>
                  <a:schemeClr val="tx1"/>
                </a:solidFill>
                <a:effectLst/>
                <a:latin typeface="+mn-lt"/>
                <a:ea typeface="+mn-ea"/>
                <a:cs typeface="+mn-cs"/>
              </a:rPr>
              <a:t> A has a thickened edge and is trapped between the patella and medial femoral condyle; B is showing after </a:t>
            </a:r>
            <a:r>
              <a:rPr lang="en-US" sz="1200" kern="1200" baseline="0" dirty="0" err="1" smtClean="0">
                <a:solidFill>
                  <a:schemeClr val="tx1"/>
                </a:solidFill>
                <a:effectLst/>
                <a:latin typeface="+mn-lt"/>
                <a:ea typeface="+mn-ea"/>
                <a:cs typeface="+mn-cs"/>
              </a:rPr>
              <a:t>plica</a:t>
            </a:r>
            <a:r>
              <a:rPr lang="en-US" sz="1200" kern="1200" baseline="0" dirty="0" smtClean="0">
                <a:solidFill>
                  <a:schemeClr val="tx1"/>
                </a:solidFill>
                <a:effectLst/>
                <a:latin typeface="+mn-lt"/>
                <a:ea typeface="+mn-ea"/>
                <a:cs typeface="+mn-cs"/>
              </a:rPr>
              <a:t> is excised with shaver and no longer entrapped</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15</a:t>
            </a:fld>
            <a:endParaRPr lang="en-US" dirty="0"/>
          </a:p>
        </p:txBody>
      </p:sp>
    </p:spTree>
    <p:extLst>
      <p:ext uri="{BB962C8B-B14F-4D97-AF65-F5344CB8AC3E}">
        <p14:creationId xmlns:p14="http://schemas.microsoft.com/office/powerpoint/2010/main" val="790783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16</a:t>
            </a:fld>
            <a:endParaRPr lang="en-US" dirty="0"/>
          </a:p>
        </p:txBody>
      </p:sp>
    </p:spTree>
    <p:extLst>
      <p:ext uri="{BB962C8B-B14F-4D97-AF65-F5344CB8AC3E}">
        <p14:creationId xmlns:p14="http://schemas.microsoft.com/office/powerpoint/2010/main" val="3882252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Souza</a:t>
            </a:r>
            <a:r>
              <a:rPr lang="en-US" baseline="0" dirty="0" smtClean="0"/>
              <a:t> – Presence of diminished VMO:VL ratios in both knees for pts with unilateral PFPS suggests abnormal muscle activation may interact with other factors to explain cause of PFPS such as structural abnormalities (foot deformities, leg-length discrepancy, patellar asymmetry) or activities that place asymmetrical demands on LE (running on uneven surface, jumping involving push-off with only one LE)</a:t>
            </a:r>
            <a:endParaRPr lang="en-US" dirty="0"/>
          </a:p>
        </p:txBody>
      </p:sp>
      <p:sp>
        <p:nvSpPr>
          <p:cNvPr id="4" name="Slide Number Placeholder 3"/>
          <p:cNvSpPr>
            <a:spLocks noGrp="1"/>
          </p:cNvSpPr>
          <p:nvPr>
            <p:ph type="sldNum" sz="quarter" idx="10"/>
          </p:nvPr>
        </p:nvSpPr>
        <p:spPr/>
        <p:txBody>
          <a:bodyPr/>
          <a:lstStyle/>
          <a:p>
            <a:fld id="{88587DF5-3B8A-4887-93D9-66567D2E6F5D}" type="slidenum">
              <a:rPr lang="en-US" smtClean="0"/>
              <a:t>18</a:t>
            </a:fld>
            <a:endParaRPr lang="en-US" dirty="0"/>
          </a:p>
        </p:txBody>
      </p:sp>
    </p:spTree>
    <p:extLst>
      <p:ext uri="{BB962C8B-B14F-4D97-AF65-F5344CB8AC3E}">
        <p14:creationId xmlns:p14="http://schemas.microsoft.com/office/powerpoint/2010/main" val="1521363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C6251C-211E-4BDD-9910-A60200520B0B}" type="datetimeFigureOut">
              <a:rPr lang="en-US" smtClean="0"/>
              <a:t>4/12/2013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ECD0BCA-0FDA-4334-94B7-4B05E1978804}"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CD0BCA-0FDA-4334-94B7-4B05E197880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CD0BCA-0FDA-4334-94B7-4B05E197880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CD0BCA-0FDA-4334-94B7-4B05E1978804}" type="slidenum">
              <a:rPr lang="en-US" smtClean="0"/>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AECD0BCA-0FDA-4334-94B7-4B05E1978804}"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CD0BCA-0FDA-4334-94B7-4B05E1978804}" type="slidenum">
              <a:rPr lang="en-US" smtClean="0"/>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AECD0BCA-0FDA-4334-94B7-4B05E197880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AECD0BCA-0FDA-4334-94B7-4B05E1978804}" type="slidenum">
              <a:rPr lang="en-US" smtClean="0"/>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C6251C-211E-4BDD-9910-A60200520B0B}" type="datetimeFigureOut">
              <a:rPr lang="en-US" smtClean="0"/>
              <a:t>4/12/2013</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AECD0BCA-0FDA-4334-94B7-4B05E197880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C6251C-211E-4BDD-9910-A60200520B0B}" type="datetimeFigureOut">
              <a:rPr lang="en-US" smtClean="0"/>
              <a:t>4/12/2013</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AECD0BCA-0FDA-4334-94B7-4B05E197880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C6251C-211E-4BDD-9910-A60200520B0B}" type="datetimeFigureOut">
              <a:rPr lang="en-US" smtClean="0"/>
              <a:t>4/12/2013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ECD0BCA-0FDA-4334-94B7-4B05E1978804}"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C6251C-211E-4BDD-9910-A60200520B0B}" type="datetimeFigureOut">
              <a:rPr lang="en-US" smtClean="0"/>
              <a:t>4/12/2013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ECD0BCA-0FDA-4334-94B7-4B05E197880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meded.ucsd.edu/clinicalmed/joints.htm" TargetMode="External"/><Relationship Id="rId13" Type="http://schemas.openxmlformats.org/officeDocument/2006/relationships/hyperlink" Target="http://running.competitor.com/2012/10/injury-prevention/beating-runners-knee_143" TargetMode="External"/><Relationship Id="rId18" Type="http://schemas.openxmlformats.org/officeDocument/2006/relationships/hyperlink" Target="http://www.beantownphysio.com/pt-tip/archive/mcconnell-taping.html" TargetMode="External"/><Relationship Id="rId3" Type="http://schemas.openxmlformats.org/officeDocument/2006/relationships/hyperlink" Target="http://www.eorthopod.com/content/chondromalacia-patella" TargetMode="External"/><Relationship Id="rId21" Type="http://schemas.openxmlformats.org/officeDocument/2006/relationships/hyperlink" Target="http://backandneck.about.com/od/paincharts/ig/Visual-Assessment-Tools/Visual-Analog-Scale-VAS.htm" TargetMode="External"/><Relationship Id="rId7" Type="http://schemas.openxmlformats.org/officeDocument/2006/relationships/hyperlink" Target="http://www.4shared.com/photo/PYnAzSn-/apleys_compression_test.html" TargetMode="External"/><Relationship Id="rId12" Type="http://schemas.openxmlformats.org/officeDocument/2006/relationships/hyperlink" Target="http://www.proprofs.com/flashcards/cardshowall.php?title=english-4-sat-vocabulary-words-lesson-2" TargetMode="External"/><Relationship Id="rId17" Type="http://schemas.openxmlformats.org/officeDocument/2006/relationships/hyperlink" Target="http://ajs.sagepub.com/content/34/5/749/F3.expansion" TargetMode="External"/><Relationship Id="rId2" Type="http://schemas.openxmlformats.org/officeDocument/2006/relationships/hyperlink" Target="http://www.aafp.org/afp/2007/0115/p194.html" TargetMode="External"/><Relationship Id="rId16" Type="http://schemas.openxmlformats.org/officeDocument/2006/relationships/hyperlink" Target="http://www.myprecisionfit.com/test/resultStretching?testResultId=2ebdbf51-6d27-4cd0-ad32-87c05957a89b" TargetMode="External"/><Relationship Id="rId20" Type="http://schemas.openxmlformats.org/officeDocument/2006/relationships/hyperlink" Target="http://www.brooksrunning.com/" TargetMode="External"/><Relationship Id="rId1" Type="http://schemas.openxmlformats.org/officeDocument/2006/relationships/slideLayout" Target="../slideLayouts/slideLayout2.xml"/><Relationship Id="rId6" Type="http://schemas.openxmlformats.org/officeDocument/2006/relationships/hyperlink" Target="http://www.aafp.org/afp/1999/1101/p2012.html" TargetMode="External"/><Relationship Id="rId11" Type="http://schemas.openxmlformats.org/officeDocument/2006/relationships/hyperlink" Target="http://quizlet.com/11882888/knee-ocs-flash-cards/" TargetMode="External"/><Relationship Id="rId5" Type="http://schemas.openxmlformats.org/officeDocument/2006/relationships/hyperlink" Target="http://exercisesforinjuries.com/runners-knee-exercise-program/" TargetMode="External"/><Relationship Id="rId15" Type="http://schemas.openxmlformats.org/officeDocument/2006/relationships/hyperlink" Target="http://beginnerballerina.blogspot.com/" TargetMode="External"/><Relationship Id="rId10" Type="http://schemas.openxmlformats.org/officeDocument/2006/relationships/hyperlink" Target="http://www.genu-centrum.com/knee-testing/2/" TargetMode="External"/><Relationship Id="rId19" Type="http://schemas.openxmlformats.org/officeDocument/2006/relationships/hyperlink" Target="http://www.englishexercises.org/makeagame/my_documents/my_pictures/2011/oct/958_question_clipart.gif" TargetMode="External"/><Relationship Id="rId4" Type="http://schemas.openxmlformats.org/officeDocument/2006/relationships/hyperlink" Target="http://www.eorthopod.com/content/patellofemoral-problems" TargetMode="External"/><Relationship Id="rId9" Type="http://schemas.openxmlformats.org/officeDocument/2006/relationships/hyperlink" Target="http://www.aafp.org/afp/2003/0901/p907.html" TargetMode="External"/><Relationship Id="rId14" Type="http://schemas.openxmlformats.org/officeDocument/2006/relationships/hyperlink" Target="http://rightfitchicago.com/blog/wp-content/uploads/2012/08/590img.png" TargetMode="External"/><Relationship Id="rId22" Type="http://schemas.openxmlformats.org/officeDocument/2006/relationships/hyperlink" Target="http://thebeeskneesaquiltingbee.blogspot.com/2012_05_01_archive.htm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Patellofemoral Pain Syndrome: Assessment and Intervention Strategies </a:t>
            </a:r>
            <a:endParaRPr lang="en-US" sz="4400" dirty="0"/>
          </a:p>
        </p:txBody>
      </p:sp>
      <p:sp>
        <p:nvSpPr>
          <p:cNvPr id="3" name="Subtitle 2"/>
          <p:cNvSpPr>
            <a:spLocks noGrp="1"/>
          </p:cNvSpPr>
          <p:nvPr>
            <p:ph type="subTitle" idx="1"/>
          </p:nvPr>
        </p:nvSpPr>
        <p:spPr/>
        <p:txBody>
          <a:bodyPr>
            <a:normAutofit fontScale="92500" lnSpcReduction="20000"/>
          </a:bodyPr>
          <a:lstStyle/>
          <a:p>
            <a:r>
              <a:rPr lang="en-US" dirty="0" smtClean="0"/>
              <a:t>Donna Dean, SPT</a:t>
            </a:r>
          </a:p>
          <a:p>
            <a:r>
              <a:rPr lang="en-US" dirty="0" smtClean="0"/>
              <a:t>2013 DPT Capstone Project</a:t>
            </a:r>
          </a:p>
          <a:p>
            <a:r>
              <a:rPr lang="en-US" dirty="0" smtClean="0"/>
              <a:t>University of North Carolina at Chapel Hill</a:t>
            </a:r>
            <a:endParaRPr lang="en-US" dirty="0"/>
          </a:p>
        </p:txBody>
      </p:sp>
    </p:spTree>
    <p:extLst>
      <p:ext uri="{BB962C8B-B14F-4D97-AF65-F5344CB8AC3E}">
        <p14:creationId xmlns:p14="http://schemas.microsoft.com/office/powerpoint/2010/main" val="2179874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Apley’s Compression Test</a:t>
            </a:r>
          </a:p>
          <a:p>
            <a:r>
              <a:rPr lang="en-US" dirty="0" smtClean="0"/>
              <a:t>+ knee pain, clicking</a:t>
            </a:r>
          </a:p>
          <a:p>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8109" y="2819400"/>
            <a:ext cx="5943600" cy="3773714"/>
          </a:xfrm>
          <a:prstGeom prst="rect">
            <a:avLst/>
          </a:prstGeom>
        </p:spPr>
      </p:pic>
    </p:spTree>
    <p:extLst>
      <p:ext uri="{BB962C8B-B14F-4D97-AF65-F5344CB8AC3E}">
        <p14:creationId xmlns:p14="http://schemas.microsoft.com/office/powerpoint/2010/main" val="1211966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Joint line tenderness</a:t>
            </a:r>
          </a:p>
          <a:p>
            <a:r>
              <a:rPr lang="en-US" dirty="0" smtClean="0"/>
              <a:t>+ pain with palpation</a:t>
            </a:r>
          </a:p>
          <a:p>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851" y="3015673"/>
            <a:ext cx="3901440" cy="26009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3124200"/>
            <a:ext cx="3749040" cy="2499360"/>
          </a:xfrm>
          <a:prstGeom prst="rect">
            <a:avLst/>
          </a:prstGeom>
        </p:spPr>
      </p:pic>
    </p:spTree>
    <p:extLst>
      <p:ext uri="{BB962C8B-B14F-4D97-AF65-F5344CB8AC3E}">
        <p14:creationId xmlns:p14="http://schemas.microsoft.com/office/powerpoint/2010/main" val="574441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Lachman’s test – knee flexed 20-30°</a:t>
            </a:r>
          </a:p>
          <a:p>
            <a:r>
              <a:rPr lang="en-US" dirty="0" smtClean="0"/>
              <a:t>+ excessive anterior</a:t>
            </a:r>
            <a:r>
              <a:rPr lang="en-US" dirty="0"/>
              <a:t> </a:t>
            </a:r>
            <a:r>
              <a:rPr lang="en-US" dirty="0" smtClean="0"/>
              <a:t>translation of the tibia on the femur with an absent/diminished end point </a:t>
            </a:r>
          </a:p>
          <a:p>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895600"/>
            <a:ext cx="5253038" cy="3606046"/>
          </a:xfrm>
          <a:prstGeom prst="rect">
            <a:avLst/>
          </a:prstGeom>
        </p:spPr>
      </p:pic>
    </p:spTree>
    <p:extLst>
      <p:ext uri="{BB962C8B-B14F-4D97-AF65-F5344CB8AC3E}">
        <p14:creationId xmlns:p14="http://schemas.microsoft.com/office/powerpoint/2010/main" val="2743406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Posterior drawer test</a:t>
            </a:r>
          </a:p>
          <a:p>
            <a:r>
              <a:rPr lang="en-US" dirty="0" smtClean="0"/>
              <a:t>+ excessive posterior translation of the tibia on the femur </a:t>
            </a:r>
          </a:p>
          <a:p>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2895600"/>
            <a:ext cx="6427952" cy="3495199"/>
          </a:xfrm>
          <a:prstGeom prst="rect">
            <a:avLst/>
          </a:prstGeom>
        </p:spPr>
      </p:pic>
    </p:spTree>
    <p:extLst>
      <p:ext uri="{BB962C8B-B14F-4D97-AF65-F5344CB8AC3E}">
        <p14:creationId xmlns:p14="http://schemas.microsoft.com/office/powerpoint/2010/main" val="1418131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Valgus and Varus stress tests at 0° and 30° knee flexion</a:t>
            </a:r>
          </a:p>
          <a:p>
            <a:r>
              <a:rPr lang="en-US" dirty="0" smtClean="0"/>
              <a:t>+ excessive movement, pain</a:t>
            </a:r>
          </a:p>
          <a:p>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2895600"/>
            <a:ext cx="5768590" cy="3362325"/>
          </a:xfrm>
          <a:prstGeom prst="rect">
            <a:avLst/>
          </a:prstGeom>
        </p:spPr>
      </p:pic>
    </p:spTree>
    <p:extLst>
      <p:ext uri="{BB962C8B-B14F-4D97-AF65-F5344CB8AC3E}">
        <p14:creationId xmlns:p14="http://schemas.microsoft.com/office/powerpoint/2010/main" val="333776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Mediopatellar plica test</a:t>
            </a:r>
          </a:p>
          <a:p>
            <a:endParaRPr lang="en-US" dirty="0"/>
          </a:p>
          <a:p>
            <a:endParaRPr lang="en-US" dirty="0" smtClean="0"/>
          </a:p>
          <a:p>
            <a:endParaRPr lang="en-US" dirty="0"/>
          </a:p>
          <a:p>
            <a:endParaRPr lang="en-US" dirty="0" smtClean="0"/>
          </a:p>
          <a:p>
            <a:endParaRPr lang="en-US" dirty="0"/>
          </a:p>
          <a:p>
            <a:endParaRPr lang="en-US" dirty="0" smtClean="0"/>
          </a:p>
          <a:p>
            <a:endParaRPr lang="en-US" sz="1000" dirty="0"/>
          </a:p>
          <a:p>
            <a:r>
              <a:rPr lang="en-US" sz="1000" dirty="0" smtClean="0"/>
              <a:t>Kim et al., 2007</a:t>
            </a:r>
            <a:endParaRPr lang="en-US" sz="1100" dirty="0" smtClean="0"/>
          </a:p>
          <a:p>
            <a:r>
              <a:rPr lang="en-US" dirty="0" smtClean="0"/>
              <a:t>+ </a:t>
            </a:r>
            <a:r>
              <a:rPr lang="en-US" dirty="0" smtClean="0"/>
              <a:t>tenderness with manual</a:t>
            </a:r>
          </a:p>
          <a:p>
            <a:pPr marL="109728" indent="0">
              <a:buNone/>
            </a:pPr>
            <a:r>
              <a:rPr lang="en-US" dirty="0"/>
              <a:t>f</a:t>
            </a:r>
            <a:r>
              <a:rPr lang="en-US" dirty="0" smtClean="0"/>
              <a:t>orce in extension, </a:t>
            </a:r>
          </a:p>
          <a:p>
            <a:pPr marL="109728" indent="0">
              <a:buNone/>
            </a:pPr>
            <a:r>
              <a:rPr lang="en-US" dirty="0"/>
              <a:t>p</a:t>
            </a:r>
            <a:r>
              <a:rPr lang="en-US" dirty="0" smtClean="0"/>
              <a:t>ain diminished at 90° flexion</a:t>
            </a:r>
            <a:endParaRPr lang="en-US" dirty="0"/>
          </a:p>
        </p:txBody>
      </p:sp>
      <p:sp>
        <p:nvSpPr>
          <p:cNvPr id="3" name="Title 2"/>
          <p:cNvSpPr>
            <a:spLocks noGrp="1"/>
          </p:cNvSpPr>
          <p:nvPr>
            <p:ph type="title"/>
          </p:nvPr>
        </p:nvSpPr>
        <p:spPr/>
        <p:txBody>
          <a:bodyPr/>
          <a:lstStyle/>
          <a:p>
            <a:r>
              <a:rPr lang="en-US" dirty="0" smtClean="0"/>
              <a:t>Special Tests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300675"/>
            <a:ext cx="3733800" cy="39918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65" y="1905000"/>
            <a:ext cx="4964835" cy="2492307"/>
          </a:xfrm>
          <a:prstGeom prst="rect">
            <a:avLst/>
          </a:prstGeom>
        </p:spPr>
      </p:pic>
    </p:spTree>
    <p:extLst>
      <p:ext uri="{BB962C8B-B14F-4D97-AF65-F5344CB8AC3E}">
        <p14:creationId xmlns:p14="http://schemas.microsoft.com/office/powerpoint/2010/main" val="2943527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b="1" dirty="0" smtClean="0"/>
              <a:t>Strength</a:t>
            </a:r>
            <a:endParaRPr lang="en-US" sz="3200" b="1" dirty="0"/>
          </a:p>
          <a:p>
            <a:r>
              <a:rPr lang="en-US" sz="3200" b="1" dirty="0" smtClean="0"/>
              <a:t>Flexibility</a:t>
            </a:r>
          </a:p>
          <a:p>
            <a:r>
              <a:rPr lang="en-US" sz="3200" b="1" dirty="0" smtClean="0"/>
              <a:t>Patellar malalignments</a:t>
            </a:r>
          </a:p>
          <a:p>
            <a:r>
              <a:rPr lang="en-US" sz="3200" b="1" dirty="0" smtClean="0"/>
              <a:t>Foot mechanics</a:t>
            </a:r>
          </a:p>
          <a:p>
            <a:endParaRPr lang="en-US" dirty="0"/>
          </a:p>
          <a:p>
            <a:endParaRPr lang="en-US" dirty="0" smtClean="0"/>
          </a:p>
        </p:txBody>
      </p:sp>
      <p:sp>
        <p:nvSpPr>
          <p:cNvPr id="3" name="Title 2"/>
          <p:cNvSpPr>
            <a:spLocks noGrp="1"/>
          </p:cNvSpPr>
          <p:nvPr>
            <p:ph type="title"/>
          </p:nvPr>
        </p:nvSpPr>
        <p:spPr/>
        <p:txBody>
          <a:bodyPr>
            <a:normAutofit fontScale="90000"/>
          </a:bodyPr>
          <a:lstStyle/>
          <a:p>
            <a:r>
              <a:rPr lang="en-US" dirty="0" smtClean="0"/>
              <a:t>Specific areas to assess for PFPS: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3681997"/>
            <a:ext cx="4514850" cy="2998032"/>
          </a:xfrm>
          <a:prstGeom prst="rect">
            <a:avLst/>
          </a:prstGeom>
        </p:spPr>
      </p:pic>
    </p:spTree>
    <p:extLst>
      <p:ext uri="{BB962C8B-B14F-4D97-AF65-F5344CB8AC3E}">
        <p14:creationId xmlns:p14="http://schemas.microsoft.com/office/powerpoint/2010/main" val="115163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Determine what is weak…</a:t>
            </a:r>
          </a:p>
          <a:p>
            <a:r>
              <a:rPr lang="en-US" dirty="0" smtClean="0"/>
              <a:t>MMT:</a:t>
            </a:r>
          </a:p>
          <a:p>
            <a:pPr lvl="1"/>
            <a:r>
              <a:rPr lang="en-US" dirty="0" smtClean="0"/>
              <a:t>Quadriceps</a:t>
            </a:r>
          </a:p>
          <a:p>
            <a:pPr lvl="1"/>
            <a:r>
              <a:rPr lang="en-US" dirty="0" smtClean="0"/>
              <a:t>Hip external rotators</a:t>
            </a:r>
          </a:p>
          <a:p>
            <a:pPr lvl="1"/>
            <a:r>
              <a:rPr lang="en-US" dirty="0" smtClean="0"/>
              <a:t>Hip abductors</a:t>
            </a:r>
          </a:p>
          <a:p>
            <a:pPr lvl="1"/>
            <a:r>
              <a:rPr lang="en-US" dirty="0" smtClean="0"/>
              <a:t>Gluteal muscles</a:t>
            </a:r>
            <a:endParaRPr lang="en-US" dirty="0"/>
          </a:p>
        </p:txBody>
      </p:sp>
      <p:sp>
        <p:nvSpPr>
          <p:cNvPr id="3" name="Title 2"/>
          <p:cNvSpPr>
            <a:spLocks noGrp="1"/>
          </p:cNvSpPr>
          <p:nvPr>
            <p:ph type="title"/>
          </p:nvPr>
        </p:nvSpPr>
        <p:spPr/>
        <p:txBody>
          <a:bodyPr>
            <a:normAutofit/>
          </a:bodyPr>
          <a:lstStyle/>
          <a:p>
            <a:r>
              <a:rPr lang="en-US" sz="5400" dirty="0" smtClean="0">
                <a:effectLst>
                  <a:outerShdw blurRad="38100" dist="38100" dir="2700000" algn="tl">
                    <a:srgbClr val="000000">
                      <a:alpha val="43137"/>
                    </a:srgbClr>
                  </a:outerShdw>
                </a:effectLst>
                <a:latin typeface="Algerian" pitchFamily="82" charset="0"/>
              </a:rPr>
              <a:t>Strength</a:t>
            </a:r>
            <a:endParaRPr lang="en-US" sz="5400" dirty="0">
              <a:effectLst>
                <a:outerShdw blurRad="38100" dist="38100" dir="2700000" algn="tl">
                  <a:srgbClr val="000000">
                    <a:alpha val="43137"/>
                  </a:srgbClr>
                </a:outerShdw>
              </a:effectLst>
              <a:latin typeface="Algerian"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641" y="2743200"/>
            <a:ext cx="4469832" cy="3556000"/>
          </a:xfrm>
          <a:prstGeom prst="rect">
            <a:avLst/>
          </a:prstGeom>
        </p:spPr>
      </p:pic>
    </p:spTree>
    <p:extLst>
      <p:ext uri="{BB962C8B-B14F-4D97-AF65-F5344CB8AC3E}">
        <p14:creationId xmlns:p14="http://schemas.microsoft.com/office/powerpoint/2010/main" val="2661165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VL is often found to fire prior to the VMO in </a:t>
            </a:r>
            <a:r>
              <a:rPr lang="en-US" dirty="0" err="1" smtClean="0"/>
              <a:t>pts</a:t>
            </a:r>
            <a:r>
              <a:rPr lang="en-US" dirty="0" smtClean="0"/>
              <a:t> with PFPS during functional tasks </a:t>
            </a:r>
            <a:r>
              <a:rPr lang="en-US" sz="1000" dirty="0" smtClean="0"/>
              <a:t>(Boling et al., 2006, Cowan et al., 2002)</a:t>
            </a:r>
          </a:p>
          <a:p>
            <a:pPr lvl="1"/>
            <a:r>
              <a:rPr lang="en-US" dirty="0" smtClean="0"/>
              <a:t>This may lead </a:t>
            </a:r>
            <a:r>
              <a:rPr lang="en-US" dirty="0"/>
              <a:t>to lateral tracking of the </a:t>
            </a:r>
            <a:r>
              <a:rPr lang="en-US" dirty="0" smtClean="0"/>
              <a:t>patella by action of the VL </a:t>
            </a:r>
            <a:r>
              <a:rPr lang="en-US" sz="1000" dirty="0" smtClean="0"/>
              <a:t>(Akbas et al., 2010)</a:t>
            </a:r>
            <a:endParaRPr lang="en-US" sz="400" dirty="0" smtClean="0"/>
          </a:p>
          <a:p>
            <a:r>
              <a:rPr lang="en-US" dirty="0" smtClean="0"/>
              <a:t>Pts with unilateral PFPS had bilaterally lower VMO:VL ratios </a:t>
            </a:r>
            <a:r>
              <a:rPr lang="en-US" sz="1000" dirty="0" smtClean="0"/>
              <a:t>(Souza &amp; Gross, 1991)</a:t>
            </a:r>
          </a:p>
          <a:p>
            <a:r>
              <a:rPr lang="en-US" dirty="0" smtClean="0"/>
              <a:t>In </a:t>
            </a:r>
            <a:r>
              <a:rPr lang="en-US" dirty="0" err="1" smtClean="0"/>
              <a:t>pts</a:t>
            </a:r>
            <a:r>
              <a:rPr lang="en-US" dirty="0" smtClean="0"/>
              <a:t> with PFPS, the VMO+VML contributed significantly less to the knee extension torque than the VL </a:t>
            </a:r>
            <a:r>
              <a:rPr lang="en-US" sz="1000" dirty="0" smtClean="0"/>
              <a:t>(</a:t>
            </a:r>
            <a:r>
              <a:rPr lang="en-US" sz="1000" dirty="0" err="1" smtClean="0"/>
              <a:t>Makhsous</a:t>
            </a:r>
            <a:r>
              <a:rPr lang="en-US" sz="1000" dirty="0" smtClean="0"/>
              <a:t> et al., 2004)</a:t>
            </a:r>
            <a:endParaRPr lang="en-US" dirty="0" smtClean="0"/>
          </a:p>
          <a:p>
            <a:endParaRPr lang="en-US" dirty="0" smtClean="0"/>
          </a:p>
          <a:p>
            <a:r>
              <a:rPr lang="en-US" sz="2600" dirty="0" smtClean="0"/>
              <a:t>Can PT make a difference in the VMO:VL ratio?</a:t>
            </a:r>
          </a:p>
          <a:p>
            <a:endParaRPr lang="en-US" dirty="0" smtClean="0"/>
          </a:p>
          <a:p>
            <a:endParaRPr lang="en-US" sz="2600" dirty="0" smtClean="0"/>
          </a:p>
        </p:txBody>
      </p:sp>
      <p:sp>
        <p:nvSpPr>
          <p:cNvPr id="3" name="Title 2"/>
          <p:cNvSpPr>
            <a:spLocks noGrp="1"/>
          </p:cNvSpPr>
          <p:nvPr>
            <p:ph type="title"/>
          </p:nvPr>
        </p:nvSpPr>
        <p:spPr/>
        <p:txBody>
          <a:bodyPr>
            <a:normAutofit fontScale="90000"/>
          </a:bodyPr>
          <a:lstStyle/>
          <a:p>
            <a:r>
              <a:rPr lang="en-US" dirty="0" smtClean="0"/>
              <a:t>VMO activation and VMO:VL ratios</a:t>
            </a:r>
            <a:endParaRPr lang="en-US" dirty="0"/>
          </a:p>
        </p:txBody>
      </p:sp>
    </p:spTree>
    <p:extLst>
      <p:ext uri="{BB962C8B-B14F-4D97-AF65-F5344CB8AC3E}">
        <p14:creationId xmlns:p14="http://schemas.microsoft.com/office/powerpoint/2010/main" val="2457705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 comprehensive PT program incorporating VMO retraining with biofeedback resulted in improved VMO:VL timing </a:t>
            </a:r>
            <a:r>
              <a:rPr lang="en-US" sz="1000" dirty="0" smtClean="0"/>
              <a:t>(Cowan et al., 2002)</a:t>
            </a:r>
          </a:p>
          <a:p>
            <a:endParaRPr lang="en-US" sz="1000" dirty="0" smtClean="0"/>
          </a:p>
          <a:p>
            <a:pPr algn="ctr"/>
            <a:r>
              <a:rPr lang="en-US" sz="2100" dirty="0" smtClean="0"/>
              <a:t>What if you do not have access to a biofeedback system?</a:t>
            </a:r>
          </a:p>
          <a:p>
            <a:pPr algn="ctr"/>
            <a:endParaRPr lang="en-US" sz="2300" dirty="0"/>
          </a:p>
          <a:p>
            <a:pPr algn="ctr"/>
            <a:r>
              <a:rPr lang="en-US" sz="3000" dirty="0" smtClean="0"/>
              <a:t>USE THE EVIDENCE!</a:t>
            </a:r>
          </a:p>
          <a:p>
            <a:endParaRPr lang="en-US" dirty="0"/>
          </a:p>
        </p:txBody>
      </p:sp>
      <p:sp>
        <p:nvSpPr>
          <p:cNvPr id="3" name="Title 2"/>
          <p:cNvSpPr>
            <a:spLocks noGrp="1"/>
          </p:cNvSpPr>
          <p:nvPr>
            <p:ph type="title"/>
          </p:nvPr>
        </p:nvSpPr>
        <p:spPr/>
        <p:txBody>
          <a:bodyPr>
            <a:normAutofit/>
          </a:bodyPr>
          <a:lstStyle/>
          <a:p>
            <a:r>
              <a:rPr lang="en-US" sz="3900" dirty="0" smtClean="0"/>
              <a:t>How PT affects the VMO:VL ratio</a:t>
            </a:r>
            <a:endParaRPr lang="en-US" sz="3900" dirty="0"/>
          </a:p>
        </p:txBody>
      </p:sp>
    </p:spTree>
    <p:extLst>
      <p:ext uri="{BB962C8B-B14F-4D97-AF65-F5344CB8AC3E}">
        <p14:creationId xmlns:p14="http://schemas.microsoft.com/office/powerpoint/2010/main" val="4198632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dirty="0" smtClean="0"/>
              <a:t>Develop </a:t>
            </a:r>
            <a:r>
              <a:rPr lang="en-US" dirty="0"/>
              <a:t>a clear understanding of the definition for different etiologies of PFPS</a:t>
            </a:r>
            <a:r>
              <a:rPr lang="en-US" dirty="0" smtClean="0"/>
              <a:t>.</a:t>
            </a:r>
          </a:p>
          <a:p>
            <a:r>
              <a:rPr lang="en-US" dirty="0"/>
              <a:t>Evaluate a patient with PFPS in an organized and efficient approach</a:t>
            </a:r>
            <a:r>
              <a:rPr lang="en-US" dirty="0" smtClean="0"/>
              <a:t>.</a:t>
            </a:r>
            <a:endParaRPr lang="en-US" dirty="0"/>
          </a:p>
          <a:p>
            <a:pPr lvl="0"/>
            <a:r>
              <a:rPr lang="en-US" dirty="0"/>
              <a:t>Review special tests and outcome measures that are evidence-based for this population.</a:t>
            </a:r>
          </a:p>
          <a:p>
            <a:pPr lvl="0"/>
            <a:r>
              <a:rPr lang="en-US" dirty="0"/>
              <a:t>Understand evidence-based interventions for different etiologies</a:t>
            </a:r>
            <a:r>
              <a:rPr lang="en-US" dirty="0" smtClean="0"/>
              <a:t>.</a:t>
            </a:r>
            <a:endParaRPr lang="en-US" dirty="0"/>
          </a:p>
        </p:txBody>
      </p:sp>
      <p:sp>
        <p:nvSpPr>
          <p:cNvPr id="3" name="Title 2"/>
          <p:cNvSpPr>
            <a:spLocks noGrp="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28429889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Isotonic quadriceps contractions produce larger VMO:VL activity compared to isometric contractions </a:t>
            </a:r>
            <a:r>
              <a:rPr lang="en-US" sz="1000" dirty="0"/>
              <a:t>(Souza &amp; Gross, </a:t>
            </a:r>
            <a:r>
              <a:rPr lang="en-US" sz="1000" dirty="0" smtClean="0"/>
              <a:t>1991)</a:t>
            </a:r>
            <a:endParaRPr lang="en-US" sz="1000" dirty="0"/>
          </a:p>
          <a:p>
            <a:r>
              <a:rPr lang="en-US" dirty="0"/>
              <a:t>A WB rehabilitation program </a:t>
            </a:r>
            <a:r>
              <a:rPr lang="en-US" dirty="0" smtClean="0"/>
              <a:t>(with </a:t>
            </a:r>
            <a:r>
              <a:rPr lang="en-US" dirty="0"/>
              <a:t>no focus on specific VMO </a:t>
            </a:r>
            <a:r>
              <a:rPr lang="en-US" dirty="0" smtClean="0"/>
              <a:t>activation) integrating balance, stretching, and strengthening exercises normalized </a:t>
            </a:r>
            <a:r>
              <a:rPr lang="en-US" dirty="0"/>
              <a:t>the onset of the VMO relative to the VL, decreased pain, and increased function </a:t>
            </a:r>
            <a:r>
              <a:rPr lang="en-US" sz="1000" dirty="0"/>
              <a:t>(Boling et al., 2006)</a:t>
            </a:r>
            <a:r>
              <a:rPr lang="en-US" dirty="0"/>
              <a:t> </a:t>
            </a:r>
            <a:endParaRPr lang="en-US" dirty="0" smtClean="0"/>
          </a:p>
          <a:p>
            <a:pPr marL="109728" indent="0">
              <a:buNone/>
            </a:pPr>
            <a:endParaRPr lang="en-US" dirty="0"/>
          </a:p>
          <a:p>
            <a:endParaRPr lang="en-US" dirty="0"/>
          </a:p>
        </p:txBody>
      </p:sp>
      <p:sp>
        <p:nvSpPr>
          <p:cNvPr id="3" name="Title 2"/>
          <p:cNvSpPr>
            <a:spLocks noGrp="1"/>
          </p:cNvSpPr>
          <p:nvPr>
            <p:ph type="title"/>
          </p:nvPr>
        </p:nvSpPr>
        <p:spPr/>
        <p:txBody>
          <a:bodyPr>
            <a:normAutofit/>
          </a:bodyPr>
          <a:lstStyle/>
          <a:p>
            <a:r>
              <a:rPr lang="en-US" sz="3900" dirty="0"/>
              <a:t>How PT affects the VMO:VL ratio</a:t>
            </a:r>
          </a:p>
        </p:txBody>
      </p:sp>
    </p:spTree>
    <p:extLst>
      <p:ext uri="{BB962C8B-B14F-4D97-AF65-F5344CB8AC3E}">
        <p14:creationId xmlns:p14="http://schemas.microsoft.com/office/powerpoint/2010/main" val="294969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Chicken or the egg?</a:t>
            </a:r>
          </a:p>
          <a:p>
            <a:pPr lvl="1"/>
            <a:r>
              <a:rPr lang="en-US" dirty="0" smtClean="0"/>
              <a:t>It is unknown whether </a:t>
            </a:r>
          </a:p>
          <a:p>
            <a:pPr marL="393192" lvl="1" indent="0">
              <a:buNone/>
            </a:pPr>
            <a:r>
              <a:rPr lang="en-US" dirty="0" smtClean="0"/>
              <a:t>hip weakness causes or </a:t>
            </a:r>
          </a:p>
          <a:p>
            <a:pPr marL="393192" lvl="1" indent="0">
              <a:buNone/>
            </a:pPr>
            <a:r>
              <a:rPr lang="en-US" dirty="0" smtClean="0"/>
              <a:t>is the result of PFPS </a:t>
            </a:r>
            <a:r>
              <a:rPr lang="en-US" sz="1000" dirty="0" smtClean="0"/>
              <a:t>(Bolgla et al, 2008)</a:t>
            </a:r>
          </a:p>
          <a:p>
            <a:pPr lvl="1"/>
            <a:endParaRPr lang="en-US" sz="1000" dirty="0"/>
          </a:p>
          <a:p>
            <a:pPr lvl="1"/>
            <a:endParaRPr lang="en-US" dirty="0" smtClean="0"/>
          </a:p>
          <a:p>
            <a:r>
              <a:rPr lang="en-US" sz="2400" dirty="0" smtClean="0"/>
              <a:t>Isolated hip abductor and external rotator muscle strengthening decreases pain </a:t>
            </a:r>
            <a:r>
              <a:rPr lang="en-US" sz="1000" dirty="0" smtClean="0"/>
              <a:t>(Earl &amp; Hoch, 2011; Dolak et al., 2011)</a:t>
            </a:r>
            <a:r>
              <a:rPr lang="en-US" sz="2400" dirty="0" smtClean="0"/>
              <a:t> and improves function in females with PFPS including long-term benefits </a:t>
            </a:r>
            <a:r>
              <a:rPr lang="en-US" sz="1000" dirty="0" smtClean="0"/>
              <a:t>(Khayambashi</a:t>
            </a:r>
            <a:r>
              <a:rPr lang="en-US" sz="1000" dirty="0"/>
              <a:t> </a:t>
            </a:r>
            <a:r>
              <a:rPr lang="en-US" sz="1000" dirty="0" smtClean="0"/>
              <a:t>et al., 2012)</a:t>
            </a:r>
          </a:p>
          <a:p>
            <a:r>
              <a:rPr lang="en-US" sz="2400" dirty="0" smtClean="0"/>
              <a:t>A </a:t>
            </a:r>
            <a:r>
              <a:rPr lang="en-US" sz="2400" dirty="0"/>
              <a:t>hip-strengthening program </a:t>
            </a:r>
            <a:r>
              <a:rPr lang="en-US" sz="2400" dirty="0" smtClean="0"/>
              <a:t>may decrease prevalence and recurrence of PFPS in sedentary women </a:t>
            </a:r>
            <a:r>
              <a:rPr lang="en-US" sz="1000" dirty="0" smtClean="0"/>
              <a:t>(Fukuda et al., 2012)</a:t>
            </a:r>
            <a:endParaRPr lang="en-US" sz="2400" dirty="0" smtClean="0"/>
          </a:p>
          <a:p>
            <a:endParaRPr lang="en-US" sz="2400" dirty="0" smtClean="0"/>
          </a:p>
          <a:p>
            <a:endParaRPr lang="en-US" dirty="0"/>
          </a:p>
        </p:txBody>
      </p:sp>
      <p:sp>
        <p:nvSpPr>
          <p:cNvPr id="3" name="Title 2"/>
          <p:cNvSpPr>
            <a:spLocks noGrp="1"/>
          </p:cNvSpPr>
          <p:nvPr>
            <p:ph type="title"/>
          </p:nvPr>
        </p:nvSpPr>
        <p:spPr/>
        <p:txBody>
          <a:bodyPr>
            <a:normAutofit fontScale="90000"/>
          </a:bodyPr>
          <a:lstStyle/>
          <a:p>
            <a:r>
              <a:rPr lang="en-US" dirty="0" smtClean="0"/>
              <a:t>Hip abductor and hip external rotator strengthening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47800"/>
            <a:ext cx="3543300" cy="1828800"/>
          </a:xfrm>
          <a:prstGeom prst="rect">
            <a:avLst/>
          </a:prstGeom>
        </p:spPr>
      </p:pic>
    </p:spTree>
    <p:extLst>
      <p:ext uri="{BB962C8B-B14F-4D97-AF65-F5344CB8AC3E}">
        <p14:creationId xmlns:p14="http://schemas.microsoft.com/office/powerpoint/2010/main" val="2447884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Include hip abduction and hip external rotation exercises </a:t>
            </a:r>
          </a:p>
          <a:p>
            <a:pPr lvl="1"/>
            <a:r>
              <a:rPr lang="en-US" dirty="0" smtClean="0"/>
              <a:t>Include hip extension exercises if this area is weak as well</a:t>
            </a:r>
          </a:p>
          <a:p>
            <a:pPr lvl="1"/>
            <a:r>
              <a:rPr lang="en-US" dirty="0" smtClean="0"/>
              <a:t>Focus on proper form and alignment</a:t>
            </a:r>
          </a:p>
          <a:p>
            <a:pPr lvl="1"/>
            <a:r>
              <a:rPr lang="en-US" dirty="0" smtClean="0"/>
              <a:t>See the Assessment Tool for therapeutic exercises!</a:t>
            </a:r>
          </a:p>
          <a:p>
            <a:pPr lvl="1"/>
            <a:endParaRPr lang="en-US" dirty="0" smtClean="0"/>
          </a:p>
        </p:txBody>
      </p:sp>
      <p:sp>
        <p:nvSpPr>
          <p:cNvPr id="3" name="Title 2"/>
          <p:cNvSpPr>
            <a:spLocks noGrp="1"/>
          </p:cNvSpPr>
          <p:nvPr>
            <p:ph type="title"/>
          </p:nvPr>
        </p:nvSpPr>
        <p:spPr/>
        <p:txBody>
          <a:bodyPr/>
          <a:lstStyle/>
          <a:p>
            <a:r>
              <a:rPr lang="en-US" dirty="0" smtClean="0"/>
              <a:t>Hip-strengthening program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694" y="3962400"/>
            <a:ext cx="5533292" cy="2438400"/>
          </a:xfrm>
          <a:prstGeom prst="rect">
            <a:avLst/>
          </a:prstGeom>
        </p:spPr>
      </p:pic>
    </p:spTree>
    <p:extLst>
      <p:ext uri="{BB962C8B-B14F-4D97-AF65-F5344CB8AC3E}">
        <p14:creationId xmlns:p14="http://schemas.microsoft.com/office/powerpoint/2010/main" val="9596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Both WB and NWB exercises decrease pain and increase muscle strength and function in males 18-35yo with PFPS </a:t>
            </a:r>
            <a:r>
              <a:rPr lang="en-US" sz="1000" dirty="0" smtClean="0"/>
              <a:t>(Herrington &amp; Al-sherhi, 2007)</a:t>
            </a:r>
          </a:p>
          <a:p>
            <a:endParaRPr lang="en-US" sz="1000" dirty="0" smtClean="0"/>
          </a:p>
          <a:p>
            <a:r>
              <a:rPr lang="en-US" dirty="0" smtClean="0"/>
              <a:t>NWB exercises help isolate and strengthen hip musculature prior to WB exercises and functional training for patients with PFPS </a:t>
            </a:r>
            <a:r>
              <a:rPr lang="en-US" sz="1000" dirty="0" smtClean="0"/>
              <a:t>(Mascal et al., 2003)</a:t>
            </a:r>
            <a:r>
              <a:rPr lang="en-US" dirty="0" smtClean="0"/>
              <a:t> </a:t>
            </a:r>
          </a:p>
          <a:p>
            <a:endParaRPr lang="en-US" dirty="0"/>
          </a:p>
        </p:txBody>
      </p:sp>
      <p:sp>
        <p:nvSpPr>
          <p:cNvPr id="3" name="Title 2"/>
          <p:cNvSpPr>
            <a:spLocks noGrp="1"/>
          </p:cNvSpPr>
          <p:nvPr>
            <p:ph type="title"/>
          </p:nvPr>
        </p:nvSpPr>
        <p:spPr/>
        <p:txBody>
          <a:bodyPr>
            <a:normAutofit fontScale="90000"/>
          </a:bodyPr>
          <a:lstStyle/>
          <a:p>
            <a:r>
              <a:rPr lang="en-US" dirty="0" smtClean="0"/>
              <a:t>Weight-bearing or Non-weight-bearing exercises?</a:t>
            </a:r>
            <a:endParaRPr lang="en-US" dirty="0"/>
          </a:p>
        </p:txBody>
      </p:sp>
    </p:spTree>
    <p:extLst>
      <p:ext uri="{BB962C8B-B14F-4D97-AF65-F5344CB8AC3E}">
        <p14:creationId xmlns:p14="http://schemas.microsoft.com/office/powerpoint/2010/main" val="1443830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TFL/ITB </a:t>
            </a:r>
          </a:p>
          <a:p>
            <a:pPr lvl="1"/>
            <a:r>
              <a:rPr lang="en-US" dirty="0" smtClean="0"/>
              <a:t>Ober’s Test</a:t>
            </a:r>
          </a:p>
          <a:p>
            <a:r>
              <a:rPr lang="en-US" dirty="0" smtClean="0"/>
              <a:t>Hamstrings</a:t>
            </a:r>
          </a:p>
          <a:p>
            <a:pPr lvl="1"/>
            <a:r>
              <a:rPr lang="en-US" dirty="0" smtClean="0"/>
              <a:t>90/90 Test</a:t>
            </a:r>
          </a:p>
          <a:p>
            <a:r>
              <a:rPr lang="en-US" dirty="0" smtClean="0"/>
              <a:t>Quadriceps</a:t>
            </a:r>
          </a:p>
          <a:p>
            <a:pPr lvl="1"/>
            <a:r>
              <a:rPr lang="en-US" dirty="0" smtClean="0"/>
              <a:t>Modified Thomas Test</a:t>
            </a:r>
          </a:p>
          <a:p>
            <a:r>
              <a:rPr lang="en-US" dirty="0" smtClean="0"/>
              <a:t>Gastrocnemius				</a:t>
            </a:r>
            <a:r>
              <a:rPr lang="en-US" sz="1000" dirty="0" smtClean="0"/>
              <a:t>Gross, 1995</a:t>
            </a:r>
            <a:endParaRPr lang="en-US" dirty="0" smtClean="0"/>
          </a:p>
          <a:p>
            <a:pPr lvl="1"/>
            <a:r>
              <a:rPr lang="en-US" dirty="0" smtClean="0"/>
              <a:t>Patient prone with feet hanging off </a:t>
            </a:r>
          </a:p>
          <a:p>
            <a:pPr marL="393192" lvl="1" indent="0">
              <a:buNone/>
            </a:pPr>
            <a:r>
              <a:rPr lang="en-US" dirty="0" smtClean="0"/>
              <a:t>plinth and leg extended, firmly push</a:t>
            </a:r>
          </a:p>
          <a:p>
            <a:pPr marL="393192" lvl="1" indent="0">
              <a:buNone/>
            </a:pPr>
            <a:r>
              <a:rPr lang="en-US" dirty="0" smtClean="0"/>
              <a:t>into DF to test for </a:t>
            </a:r>
            <a:r>
              <a:rPr lang="en-US" dirty="0" smtClean="0"/>
              <a:t>tightness</a:t>
            </a:r>
          </a:p>
        </p:txBody>
      </p:sp>
      <p:sp>
        <p:nvSpPr>
          <p:cNvPr id="3" name="Title 2"/>
          <p:cNvSpPr>
            <a:spLocks noGrp="1"/>
          </p:cNvSpPr>
          <p:nvPr>
            <p:ph type="title"/>
          </p:nvPr>
        </p:nvSpPr>
        <p:spPr/>
        <p:txBody>
          <a:bodyPr>
            <a:normAutofit/>
          </a:bodyPr>
          <a:lstStyle/>
          <a:p>
            <a:r>
              <a:rPr lang="en-US" sz="5400" dirty="0" smtClean="0">
                <a:latin typeface="Algerian" pitchFamily="82" charset="0"/>
              </a:rPr>
              <a:t>Flexibility</a:t>
            </a:r>
            <a:endParaRPr lang="en-US" sz="5400" dirty="0">
              <a:latin typeface="Algerian"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529936"/>
            <a:ext cx="2252663" cy="327660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8100" y="4572000"/>
            <a:ext cx="2421466"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0355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Warm up soft tissue structure </a:t>
            </a:r>
          </a:p>
          <a:p>
            <a:r>
              <a:rPr lang="en-US" dirty="0" smtClean="0"/>
              <a:t>ITB stretch</a:t>
            </a:r>
          </a:p>
          <a:p>
            <a:pPr lvl="1"/>
            <a:r>
              <a:rPr lang="en-US" dirty="0" smtClean="0"/>
              <a:t>Sidelying</a:t>
            </a:r>
            <a:r>
              <a:rPr lang="en-US" dirty="0"/>
              <a:t> </a:t>
            </a:r>
            <a:r>
              <a:rPr lang="en-US" dirty="0" smtClean="0"/>
              <a:t>or Standing </a:t>
            </a:r>
          </a:p>
          <a:p>
            <a:r>
              <a:rPr lang="en-US" dirty="0" smtClean="0"/>
              <a:t>Hamstring stretch </a:t>
            </a:r>
          </a:p>
          <a:p>
            <a:pPr lvl="1"/>
            <a:r>
              <a:rPr lang="en-US" dirty="0" smtClean="0"/>
              <a:t>Supine or Seated</a:t>
            </a:r>
          </a:p>
          <a:p>
            <a:r>
              <a:rPr lang="en-US" dirty="0" smtClean="0"/>
              <a:t>Quadriceps stretch</a:t>
            </a:r>
          </a:p>
          <a:p>
            <a:pPr lvl="1"/>
            <a:r>
              <a:rPr lang="en-US" dirty="0" smtClean="0"/>
              <a:t>Supine or Standing</a:t>
            </a:r>
          </a:p>
          <a:p>
            <a:r>
              <a:rPr lang="en-US" dirty="0" smtClean="0"/>
              <a:t>Gastrocnemius stretch</a:t>
            </a:r>
          </a:p>
          <a:p>
            <a:pPr lvl="1"/>
            <a:r>
              <a:rPr lang="en-US" dirty="0" smtClean="0"/>
              <a:t>Standing </a:t>
            </a:r>
          </a:p>
          <a:p>
            <a:endParaRPr lang="en-US" dirty="0" smtClean="0"/>
          </a:p>
          <a:p>
            <a:endParaRPr lang="en-US" dirty="0"/>
          </a:p>
        </p:txBody>
      </p:sp>
      <p:sp>
        <p:nvSpPr>
          <p:cNvPr id="3" name="Title 2"/>
          <p:cNvSpPr>
            <a:spLocks noGrp="1"/>
          </p:cNvSpPr>
          <p:nvPr>
            <p:ph type="title"/>
          </p:nvPr>
        </p:nvSpPr>
        <p:spPr/>
        <p:txBody>
          <a:bodyPr/>
          <a:lstStyle/>
          <a:p>
            <a:r>
              <a:rPr lang="en-US" dirty="0" smtClean="0"/>
              <a:t>Stretching</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743200"/>
            <a:ext cx="3644426" cy="3644426"/>
          </a:xfrm>
          <a:prstGeom prst="rect">
            <a:avLst/>
          </a:prstGeom>
        </p:spPr>
      </p:pic>
    </p:spTree>
    <p:extLst>
      <p:ext uri="{BB962C8B-B14F-4D97-AF65-F5344CB8AC3E}">
        <p14:creationId xmlns:p14="http://schemas.microsoft.com/office/powerpoint/2010/main" val="4216136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sz="3200" dirty="0" smtClean="0"/>
              <a:t>Glide</a:t>
            </a:r>
          </a:p>
          <a:p>
            <a:endParaRPr lang="en-US" dirty="0" smtClean="0"/>
          </a:p>
          <a:p>
            <a:r>
              <a:rPr lang="en-US" sz="3600" dirty="0" smtClean="0"/>
              <a:t>Rotation</a:t>
            </a:r>
          </a:p>
          <a:p>
            <a:endParaRPr lang="en-US" dirty="0" smtClean="0"/>
          </a:p>
          <a:p>
            <a:r>
              <a:rPr lang="en-US" sz="3600" dirty="0" smtClean="0"/>
              <a:t>Tilt</a:t>
            </a:r>
          </a:p>
          <a:p>
            <a:endParaRPr lang="en-US" dirty="0" smtClean="0"/>
          </a:p>
        </p:txBody>
      </p:sp>
      <p:sp>
        <p:nvSpPr>
          <p:cNvPr id="3" name="Title 2"/>
          <p:cNvSpPr>
            <a:spLocks noGrp="1"/>
          </p:cNvSpPr>
          <p:nvPr>
            <p:ph type="title"/>
          </p:nvPr>
        </p:nvSpPr>
        <p:spPr/>
        <p:txBody>
          <a:bodyPr>
            <a:noAutofit/>
          </a:bodyPr>
          <a:lstStyle/>
          <a:p>
            <a:r>
              <a:rPr lang="en-US" sz="4800" dirty="0" smtClean="0">
                <a:latin typeface="Algerian" pitchFamily="82" charset="0"/>
              </a:rPr>
              <a:t>Patellar malalignments</a:t>
            </a:r>
            <a:endParaRPr lang="en-US" sz="4800" dirty="0">
              <a:latin typeface="Algerian"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209800"/>
            <a:ext cx="3200400" cy="3200400"/>
          </a:xfrm>
          <a:prstGeom prst="rect">
            <a:avLst/>
          </a:prstGeom>
        </p:spPr>
      </p:pic>
    </p:spTree>
    <p:extLst>
      <p:ext uri="{BB962C8B-B14F-4D97-AF65-F5344CB8AC3E}">
        <p14:creationId xmlns:p14="http://schemas.microsoft.com/office/powerpoint/2010/main" val="1324725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With the patient in </a:t>
            </a:r>
            <a:endParaRPr lang="en-US" dirty="0"/>
          </a:p>
          <a:p>
            <a:pPr marL="109728" indent="0">
              <a:buNone/>
            </a:pPr>
            <a:r>
              <a:rPr lang="en-US" dirty="0" smtClean="0"/>
              <a:t>supine, look for</a:t>
            </a:r>
            <a:r>
              <a:rPr lang="en-US" dirty="0"/>
              <a:t> </a:t>
            </a:r>
            <a:r>
              <a:rPr lang="en-US" dirty="0" smtClean="0"/>
              <a:t>glide, </a:t>
            </a:r>
          </a:p>
          <a:p>
            <a:pPr marL="109728" indent="0">
              <a:buNone/>
            </a:pPr>
            <a:r>
              <a:rPr lang="en-US" dirty="0" smtClean="0"/>
              <a:t>tilt, and rotation of the </a:t>
            </a:r>
          </a:p>
          <a:p>
            <a:pPr marL="109728" indent="0">
              <a:buNone/>
            </a:pPr>
            <a:r>
              <a:rPr lang="en-US" dirty="0"/>
              <a:t>p</a:t>
            </a:r>
            <a:r>
              <a:rPr lang="en-US" dirty="0" smtClean="0"/>
              <a:t>atella</a:t>
            </a:r>
          </a:p>
          <a:p>
            <a:pPr marL="109728" indent="0">
              <a:buNone/>
            </a:pPr>
            <a:endParaRPr lang="en-US" dirty="0" smtClean="0"/>
          </a:p>
          <a:p>
            <a:pPr marL="109728" indent="0">
              <a:buNone/>
            </a:pPr>
            <a:r>
              <a:rPr lang="en-US" dirty="0" smtClean="0"/>
              <a:t>Assess for patella</a:t>
            </a:r>
          </a:p>
          <a:p>
            <a:pPr marL="109728" indent="0">
              <a:buNone/>
            </a:pPr>
            <a:r>
              <a:rPr lang="en-US" dirty="0" err="1"/>
              <a:t>a</a:t>
            </a:r>
            <a:r>
              <a:rPr lang="en-US" dirty="0" err="1" smtClean="0"/>
              <a:t>lta</a:t>
            </a:r>
            <a:r>
              <a:rPr lang="en-US" dirty="0" smtClean="0"/>
              <a:t> with the </a:t>
            </a:r>
          </a:p>
          <a:p>
            <a:pPr marL="109728" indent="0">
              <a:buNone/>
            </a:pPr>
            <a:r>
              <a:rPr lang="en-US" dirty="0"/>
              <a:t>p</a:t>
            </a:r>
            <a:r>
              <a:rPr lang="en-US" dirty="0" smtClean="0"/>
              <a:t>atient sitting and </a:t>
            </a:r>
          </a:p>
          <a:p>
            <a:pPr marL="109728" indent="0">
              <a:buNone/>
            </a:pPr>
            <a:r>
              <a:rPr lang="en-US" dirty="0"/>
              <a:t>k</a:t>
            </a:r>
            <a:r>
              <a:rPr lang="en-US" dirty="0" smtClean="0"/>
              <a:t>nees in 90° flexion</a:t>
            </a:r>
          </a:p>
          <a:p>
            <a:endParaRPr lang="en-US" dirty="0"/>
          </a:p>
        </p:txBody>
      </p:sp>
      <p:sp>
        <p:nvSpPr>
          <p:cNvPr id="3" name="Title 2"/>
          <p:cNvSpPr>
            <a:spLocks noGrp="1"/>
          </p:cNvSpPr>
          <p:nvPr>
            <p:ph type="title"/>
          </p:nvPr>
        </p:nvSpPr>
        <p:spPr/>
        <p:txBody>
          <a:bodyPr/>
          <a:lstStyle/>
          <a:p>
            <a:r>
              <a:rPr lang="en-US" dirty="0" smtClean="0"/>
              <a:t>Visual assessment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9" y="1066800"/>
            <a:ext cx="4300835" cy="5169079"/>
          </a:xfrm>
          <a:prstGeom prst="rect">
            <a:avLst/>
          </a:prstGeom>
        </p:spPr>
      </p:pic>
    </p:spTree>
    <p:extLst>
      <p:ext uri="{BB962C8B-B14F-4D97-AF65-F5344CB8AC3E}">
        <p14:creationId xmlns:p14="http://schemas.microsoft.com/office/powerpoint/2010/main" val="37941943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 passive mobility</a:t>
            </a:r>
            <a:endParaRPr lang="en-US" dirty="0"/>
          </a:p>
        </p:txBody>
      </p:sp>
      <p:sp>
        <p:nvSpPr>
          <p:cNvPr id="5" name="Content Placeholder 4"/>
          <p:cNvSpPr>
            <a:spLocks noGrp="1"/>
          </p:cNvSpPr>
          <p:nvPr>
            <p:ph idx="1"/>
          </p:nvPr>
        </p:nvSpPr>
        <p:spPr/>
        <p:txBody>
          <a:bodyPr/>
          <a:lstStyle/>
          <a:p>
            <a:r>
              <a:rPr lang="en-US" dirty="0" smtClean="0"/>
              <a:t>Medial glide: </a:t>
            </a:r>
          </a:p>
          <a:p>
            <a:pPr marL="109728" indent="0">
              <a:buNone/>
            </a:pPr>
            <a:r>
              <a:rPr lang="en-US" dirty="0" smtClean="0"/>
              <a:t>if patella is displaced…</a:t>
            </a:r>
          </a:p>
          <a:p>
            <a:pPr marL="109728" indent="0">
              <a:buNone/>
            </a:pPr>
            <a:endParaRPr lang="en-US" dirty="0" smtClean="0"/>
          </a:p>
          <a:p>
            <a:pPr marL="109728" indent="0">
              <a:buNone/>
            </a:pPr>
            <a:r>
              <a:rPr lang="en-US" dirty="0" smtClean="0"/>
              <a:t>&lt;1 quadrant = </a:t>
            </a:r>
          </a:p>
          <a:p>
            <a:pPr marL="109728" indent="0">
              <a:buNone/>
            </a:pPr>
            <a:r>
              <a:rPr lang="en-US" dirty="0" smtClean="0"/>
              <a:t>tight lateral structures</a:t>
            </a:r>
          </a:p>
          <a:p>
            <a:pPr marL="109728" indent="0">
              <a:buNone/>
            </a:pPr>
            <a:endParaRPr lang="en-US" dirty="0" smtClean="0"/>
          </a:p>
          <a:p>
            <a:pPr marL="109728" indent="0">
              <a:buNone/>
            </a:pPr>
            <a:r>
              <a:rPr lang="en-US" dirty="0" smtClean="0"/>
              <a:t>&gt;3 quadrants = </a:t>
            </a:r>
          </a:p>
          <a:p>
            <a:pPr marL="109728" indent="0">
              <a:buNone/>
            </a:pPr>
            <a:r>
              <a:rPr lang="en-US" dirty="0" smtClean="0"/>
              <a:t>hypermobility</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00200"/>
            <a:ext cx="3308609" cy="5072062"/>
          </a:xfrm>
          <a:prstGeom prst="rect">
            <a:avLst/>
          </a:prstGeom>
        </p:spPr>
      </p:pic>
    </p:spTree>
    <p:extLst>
      <p:ext uri="{BB962C8B-B14F-4D97-AF65-F5344CB8AC3E}">
        <p14:creationId xmlns:p14="http://schemas.microsoft.com/office/powerpoint/2010/main" val="4100671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Patellar tilt test</a:t>
            </a:r>
            <a:endParaRPr lang="en-US" dirty="0"/>
          </a:p>
        </p:txBody>
      </p:sp>
      <p:sp>
        <p:nvSpPr>
          <p:cNvPr id="5" name="Content Placeholder 4"/>
          <p:cNvSpPr>
            <a:spLocks noGrp="1"/>
          </p:cNvSpPr>
          <p:nvPr>
            <p:ph idx="1"/>
          </p:nvPr>
        </p:nvSpPr>
        <p:spPr/>
        <p:txBody>
          <a:bodyPr/>
          <a:lstStyle/>
          <a:p>
            <a:r>
              <a:rPr lang="en-US" dirty="0" smtClean="0"/>
              <a:t>Elevate lateral aspect of patella to test for tight lateral structures</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6405" y="2286000"/>
            <a:ext cx="3097789" cy="4038600"/>
          </a:xfrm>
          <a:prstGeom prst="rect">
            <a:avLst/>
          </a:prstGeom>
        </p:spPr>
      </p:pic>
    </p:spTree>
    <p:extLst>
      <p:ext uri="{BB962C8B-B14F-4D97-AF65-F5344CB8AC3E}">
        <p14:creationId xmlns:p14="http://schemas.microsoft.com/office/powerpoint/2010/main" val="3273540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4310584" cy="3937000"/>
          </a:xfrm>
        </p:spPr>
      </p:pic>
      <p:sp>
        <p:nvSpPr>
          <p:cNvPr id="3" name="Title 2"/>
          <p:cNvSpPr>
            <a:spLocks noGrp="1"/>
          </p:cNvSpPr>
          <p:nvPr>
            <p:ph type="title"/>
          </p:nvPr>
        </p:nvSpPr>
        <p:spPr/>
        <p:txBody>
          <a:bodyPr/>
          <a:lstStyle/>
          <a:p>
            <a:r>
              <a:rPr lang="en-US" dirty="0" smtClean="0"/>
              <a:t>Anatomy Review</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676400"/>
            <a:ext cx="3810000" cy="3810000"/>
          </a:xfrm>
          <a:prstGeom prst="rect">
            <a:avLst/>
          </a:prstGeom>
        </p:spPr>
      </p:pic>
    </p:spTree>
    <p:extLst>
      <p:ext uri="{BB962C8B-B14F-4D97-AF65-F5344CB8AC3E}">
        <p14:creationId xmlns:p14="http://schemas.microsoft.com/office/powerpoint/2010/main" val="271784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 dynamic tracking</a:t>
            </a:r>
            <a:endParaRPr lang="en-US" dirty="0"/>
          </a:p>
        </p:txBody>
      </p:sp>
      <p:sp>
        <p:nvSpPr>
          <p:cNvPr id="5" name="Content Placeholder 4"/>
          <p:cNvSpPr>
            <a:spLocks noGrp="1"/>
          </p:cNvSpPr>
          <p:nvPr>
            <p:ph idx="1"/>
          </p:nvPr>
        </p:nvSpPr>
        <p:spPr/>
        <p:txBody>
          <a:bodyPr/>
          <a:lstStyle/>
          <a:p>
            <a:r>
              <a:rPr lang="en-US" dirty="0" smtClean="0"/>
              <a:t>The patella may appear</a:t>
            </a:r>
          </a:p>
          <a:p>
            <a:pPr marL="109728" indent="0">
              <a:buNone/>
            </a:pPr>
            <a:r>
              <a:rPr lang="en-US" dirty="0"/>
              <a:t>p</a:t>
            </a:r>
            <a:r>
              <a:rPr lang="en-US" dirty="0" smtClean="0"/>
              <a:t>roperly aligned statically, </a:t>
            </a:r>
          </a:p>
          <a:p>
            <a:pPr marL="109728" indent="0">
              <a:buNone/>
            </a:pPr>
            <a:r>
              <a:rPr lang="en-US" dirty="0"/>
              <a:t>b</a:t>
            </a:r>
            <a:r>
              <a:rPr lang="en-US" dirty="0" smtClean="0"/>
              <a:t>ut then deviate during </a:t>
            </a:r>
          </a:p>
          <a:p>
            <a:pPr marL="109728" indent="0">
              <a:buNone/>
            </a:pPr>
            <a:r>
              <a:rPr lang="en-US" dirty="0" smtClean="0"/>
              <a:t>terminal extension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600200"/>
            <a:ext cx="2735407" cy="4346258"/>
          </a:xfrm>
          <a:prstGeom prst="rect">
            <a:avLst/>
          </a:prstGeom>
        </p:spPr>
      </p:pic>
    </p:spTree>
    <p:extLst>
      <p:ext uri="{BB962C8B-B14F-4D97-AF65-F5344CB8AC3E}">
        <p14:creationId xmlns:p14="http://schemas.microsoft.com/office/powerpoint/2010/main" val="4048259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McConnell technique –</a:t>
            </a:r>
          </a:p>
          <a:p>
            <a:pPr lvl="1"/>
            <a:r>
              <a:rPr lang="en-US" b="1" dirty="0" smtClean="0"/>
              <a:t>Restricted medial glide</a:t>
            </a:r>
            <a:r>
              <a:rPr lang="en-US" dirty="0" smtClean="0"/>
              <a:t>: correct by placing tape from lateral border of patella and pull just past medial femoral condyle</a:t>
            </a:r>
          </a:p>
          <a:p>
            <a:pPr lvl="1"/>
            <a:r>
              <a:rPr lang="en-US" b="1" dirty="0"/>
              <a:t>L</a:t>
            </a:r>
            <a:r>
              <a:rPr lang="en-US" b="1" dirty="0" smtClean="0"/>
              <a:t>ateral tilt</a:t>
            </a:r>
            <a:r>
              <a:rPr lang="en-US" dirty="0" smtClean="0"/>
              <a:t>: correct by placing tape from midline of patella to medial femoral condyle to </a:t>
            </a:r>
          </a:p>
          <a:p>
            <a:pPr marL="393192" lvl="1" indent="0">
              <a:buNone/>
            </a:pPr>
            <a:r>
              <a:rPr lang="en-US" dirty="0" smtClean="0"/>
              <a:t>   lift lateral border and stretch tight </a:t>
            </a:r>
          </a:p>
          <a:p>
            <a:pPr marL="393192" lvl="1" indent="0">
              <a:buNone/>
            </a:pPr>
            <a:r>
              <a:rPr lang="en-US" dirty="0"/>
              <a:t> </a:t>
            </a:r>
            <a:r>
              <a:rPr lang="en-US" dirty="0" smtClean="0"/>
              <a:t>  structures</a:t>
            </a:r>
          </a:p>
          <a:p>
            <a:pPr lvl="1"/>
            <a:r>
              <a:rPr lang="en-US" b="1" dirty="0" smtClean="0"/>
              <a:t>Lateral (external) rotation of inferior</a:t>
            </a:r>
          </a:p>
          <a:p>
            <a:pPr marL="393192" lvl="1" indent="0">
              <a:buNone/>
            </a:pPr>
            <a:r>
              <a:rPr lang="en-US" b="1" dirty="0" smtClean="0"/>
              <a:t>   pole</a:t>
            </a:r>
            <a:r>
              <a:rPr lang="en-US" dirty="0" smtClean="0"/>
              <a:t>: tape from the middle inferior </a:t>
            </a:r>
          </a:p>
          <a:p>
            <a:pPr marL="393192" lvl="1" indent="0">
              <a:buNone/>
            </a:pPr>
            <a:r>
              <a:rPr lang="en-US" dirty="0" smtClean="0"/>
              <a:t>   pole upward and medially </a:t>
            </a:r>
          </a:p>
        </p:txBody>
      </p:sp>
      <p:sp>
        <p:nvSpPr>
          <p:cNvPr id="3" name="Title 2"/>
          <p:cNvSpPr>
            <a:spLocks noGrp="1"/>
          </p:cNvSpPr>
          <p:nvPr>
            <p:ph type="title"/>
          </p:nvPr>
        </p:nvSpPr>
        <p:spPr/>
        <p:txBody>
          <a:bodyPr/>
          <a:lstStyle/>
          <a:p>
            <a:r>
              <a:rPr lang="en-US" dirty="0" smtClean="0"/>
              <a:t>Patellar taping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449782"/>
            <a:ext cx="2146300" cy="3175000"/>
          </a:xfrm>
          <a:prstGeom prst="rect">
            <a:avLst/>
          </a:prstGeom>
        </p:spPr>
      </p:pic>
    </p:spTree>
    <p:extLst>
      <p:ext uri="{BB962C8B-B14F-4D97-AF65-F5344CB8AC3E}">
        <p14:creationId xmlns:p14="http://schemas.microsoft.com/office/powerpoint/2010/main" val="10968425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Kinesio</a:t>
            </a:r>
            <a:r>
              <a:rPr lang="en-US" dirty="0" smtClean="0"/>
              <a:t> Taping Method</a:t>
            </a:r>
          </a:p>
          <a:p>
            <a:pPr lvl="1"/>
            <a:r>
              <a:rPr lang="en-US" dirty="0" smtClean="0"/>
              <a:t>“…designed to facilitate the body’s natural healing process while allowing support and stability to muscles and joints without restricting the body’s range of motion.” </a:t>
            </a:r>
            <a:r>
              <a:rPr lang="en-US" sz="1000" dirty="0" smtClean="0"/>
              <a:t>(www.kinesiotaping.com)</a:t>
            </a:r>
            <a:endParaRPr lang="en-US" dirty="0" smtClean="0"/>
          </a:p>
          <a:p>
            <a:pPr lvl="1"/>
            <a:r>
              <a:rPr lang="en-US" dirty="0" smtClean="0"/>
              <a:t>Elastic and latex-free, can be worn 3-7 days before changing</a:t>
            </a:r>
          </a:p>
          <a:p>
            <a:pPr lvl="1"/>
            <a:r>
              <a:rPr lang="en-US" dirty="0" smtClean="0"/>
              <a:t>Addition of </a:t>
            </a:r>
            <a:r>
              <a:rPr lang="en-US" dirty="0" err="1" smtClean="0"/>
              <a:t>kinesio</a:t>
            </a:r>
            <a:r>
              <a:rPr lang="en-US" dirty="0" smtClean="0"/>
              <a:t> taping to a conventional exercise program does not improve outcomes in patients with PFPS </a:t>
            </a:r>
            <a:r>
              <a:rPr lang="en-US" sz="1000" dirty="0" smtClean="0"/>
              <a:t>(</a:t>
            </a:r>
            <a:r>
              <a:rPr lang="en-US" sz="1000" dirty="0" err="1" smtClean="0"/>
              <a:t>Akbas</a:t>
            </a:r>
            <a:r>
              <a:rPr lang="en-US" sz="1000" dirty="0" smtClean="0"/>
              <a:t> et al., 2011)</a:t>
            </a:r>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Patellar taping</a:t>
            </a:r>
            <a:endParaRPr lang="en-US" dirty="0"/>
          </a:p>
        </p:txBody>
      </p:sp>
    </p:spTree>
    <p:extLst>
      <p:ext uri="{BB962C8B-B14F-4D97-AF65-F5344CB8AC3E}">
        <p14:creationId xmlns:p14="http://schemas.microsoft.com/office/powerpoint/2010/main" val="11514865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endParaRPr lang="en-US" dirty="0" smtClean="0"/>
          </a:p>
          <a:p>
            <a:pPr marL="109728" indent="0">
              <a:buNone/>
            </a:pPr>
            <a:endParaRPr lang="en-US" dirty="0"/>
          </a:p>
          <a:p>
            <a:pPr marL="109728" indent="0">
              <a:buNone/>
            </a:pPr>
            <a:r>
              <a:rPr lang="en-US" dirty="0" smtClean="0"/>
              <a:t>							        </a:t>
            </a:r>
            <a:r>
              <a:rPr lang="en-US" sz="1000" dirty="0" smtClean="0"/>
              <a:t>(</a:t>
            </a:r>
            <a:r>
              <a:rPr lang="en-US" sz="1000" dirty="0" err="1" smtClean="0"/>
              <a:t>Akbas</a:t>
            </a:r>
            <a:r>
              <a:rPr lang="en-US" sz="1000" dirty="0" smtClean="0"/>
              <a:t> et </a:t>
            </a:r>
          </a:p>
          <a:p>
            <a:pPr marL="109728" indent="0">
              <a:buNone/>
            </a:pPr>
            <a:r>
              <a:rPr lang="en-US" sz="1000" dirty="0"/>
              <a:t>	</a:t>
            </a:r>
            <a:r>
              <a:rPr lang="en-US" sz="1000" dirty="0" smtClean="0"/>
              <a:t>							 </a:t>
            </a:r>
            <a:r>
              <a:rPr lang="en-US" sz="1000" dirty="0" smtClean="0"/>
              <a:t>al.,</a:t>
            </a:r>
            <a:r>
              <a:rPr lang="en-US" sz="1000" dirty="0" smtClean="0"/>
              <a:t>2011)</a:t>
            </a:r>
            <a:r>
              <a:rPr lang="en-US" sz="1000"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Quadriceps, VMO, ITB, Hamstrings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1226125"/>
            <a:ext cx="3457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197"/>
            <a:ext cx="3457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 y="3837272"/>
            <a:ext cx="3457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833379"/>
            <a:ext cx="3457575"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9603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r>
              <a:rPr lang="en-US" b="1" i="1" dirty="0" smtClean="0"/>
              <a:t>It </a:t>
            </a:r>
            <a:r>
              <a:rPr lang="en-US" b="1" i="1" dirty="0"/>
              <a:t>remains unclear</a:t>
            </a:r>
            <a:r>
              <a:rPr lang="en-US" b="1" i="1" dirty="0" smtClean="0"/>
              <a:t>!</a:t>
            </a:r>
          </a:p>
          <a:p>
            <a:pPr marL="109728" indent="0" algn="ctr">
              <a:buNone/>
            </a:pPr>
            <a:endParaRPr lang="en-US" dirty="0" smtClean="0"/>
          </a:p>
          <a:p>
            <a:pPr marL="109728" indent="0">
              <a:buNone/>
            </a:pPr>
            <a:r>
              <a:rPr lang="en-US" dirty="0" smtClean="0"/>
              <a:t>It also unknown whether patellar taping facilitates </a:t>
            </a:r>
            <a:r>
              <a:rPr lang="en-US" sz="1000" dirty="0" smtClean="0"/>
              <a:t>(Whittingham et al., 2004)</a:t>
            </a:r>
            <a:r>
              <a:rPr lang="en-US" dirty="0" smtClean="0"/>
              <a:t> or decreases </a:t>
            </a:r>
            <a:r>
              <a:rPr lang="en-US" sz="1000" dirty="0" smtClean="0"/>
              <a:t>(Ng &amp; Cheng, 2002)</a:t>
            </a:r>
            <a:r>
              <a:rPr lang="en-US" dirty="0" smtClean="0"/>
              <a:t> VMO activity</a:t>
            </a:r>
          </a:p>
          <a:p>
            <a:pPr marL="109728" indent="0" algn="ctr">
              <a:buNone/>
            </a:pPr>
            <a:endParaRPr lang="en-US" dirty="0"/>
          </a:p>
          <a:p>
            <a:pPr marL="109728" indent="0" algn="ctr">
              <a:buNone/>
            </a:pPr>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r>
              <a:rPr lang="en-US" dirty="0"/>
              <a:t>Does taping realign the patella or utilize the “pain gate” theory?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683" y="3886200"/>
            <a:ext cx="1134331" cy="2757054"/>
          </a:xfrm>
          <a:prstGeom prst="rect">
            <a:avLst/>
          </a:prstGeom>
        </p:spPr>
      </p:pic>
    </p:spTree>
    <p:extLst>
      <p:ext uri="{BB962C8B-B14F-4D97-AF65-F5344CB8AC3E}">
        <p14:creationId xmlns:p14="http://schemas.microsoft.com/office/powerpoint/2010/main" val="5599885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McConnell method combined with exercises had greater improvement in pain and function than placebo taping + exercises or exercises alone </a:t>
            </a:r>
            <a:r>
              <a:rPr lang="en-US" sz="1000" dirty="0" smtClean="0"/>
              <a:t>(Whittingham et al., 2004)</a:t>
            </a:r>
            <a:endParaRPr lang="en-US" dirty="0" smtClean="0"/>
          </a:p>
          <a:p>
            <a:pPr lvl="1"/>
            <a:r>
              <a:rPr lang="en-US" dirty="0"/>
              <a:t>I</a:t>
            </a:r>
            <a:r>
              <a:rPr lang="en-US" dirty="0" smtClean="0"/>
              <a:t>mmediate decrease in pain in patients with PFPS, regardless of how it was applied - medial, neutral, or lateral </a:t>
            </a:r>
            <a:r>
              <a:rPr lang="en-US" sz="1000" dirty="0" smtClean="0"/>
              <a:t>(Wilson et al., 2003)</a:t>
            </a:r>
            <a:r>
              <a:rPr lang="en-US" dirty="0" smtClean="0"/>
              <a:t> </a:t>
            </a:r>
          </a:p>
          <a:p>
            <a:pPr lvl="1"/>
            <a:endParaRPr lang="en-US" dirty="0"/>
          </a:p>
          <a:p>
            <a:pPr lvl="1"/>
            <a:r>
              <a:rPr lang="en-US" b="1" dirty="0" smtClean="0"/>
              <a:t>Many studies suggest taping provides pain relief, but there is much controversy on how this is achieved!</a:t>
            </a:r>
          </a:p>
          <a:p>
            <a:pPr lvl="1"/>
            <a:endParaRPr lang="en-US" dirty="0"/>
          </a:p>
        </p:txBody>
      </p:sp>
      <p:sp>
        <p:nvSpPr>
          <p:cNvPr id="3" name="Title 2"/>
          <p:cNvSpPr>
            <a:spLocks noGrp="1"/>
          </p:cNvSpPr>
          <p:nvPr>
            <p:ph type="title"/>
          </p:nvPr>
        </p:nvSpPr>
        <p:spPr/>
        <p:txBody>
          <a:bodyPr>
            <a:normAutofit/>
          </a:bodyPr>
          <a:lstStyle/>
          <a:p>
            <a:r>
              <a:rPr lang="en-US" dirty="0" smtClean="0"/>
              <a:t>Evidence for patellar taping</a:t>
            </a:r>
            <a:endParaRPr lang="en-US" dirty="0"/>
          </a:p>
        </p:txBody>
      </p:sp>
    </p:spTree>
    <p:extLst>
      <p:ext uri="{BB962C8B-B14F-4D97-AF65-F5344CB8AC3E}">
        <p14:creationId xmlns:p14="http://schemas.microsoft.com/office/powerpoint/2010/main" val="2242949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Patellofemoral malalignment has been associated with excessive subtalar joint pronation during stance phase of gait </a:t>
            </a:r>
            <a:r>
              <a:rPr lang="en-US" sz="1000" dirty="0" smtClean="0"/>
              <a:t>(Saxena &amp; Haddad, 2003)</a:t>
            </a:r>
            <a:endParaRPr lang="en-US" dirty="0" smtClean="0"/>
          </a:p>
          <a:p>
            <a:r>
              <a:rPr lang="en-US" dirty="0" smtClean="0"/>
              <a:t>Excessive foot pronation defined as:</a:t>
            </a:r>
          </a:p>
          <a:p>
            <a:pPr lvl="1"/>
            <a:r>
              <a:rPr lang="en-US" dirty="0" smtClean="0"/>
              <a:t>&gt;9° calcaneal valgus for rearfoot angle </a:t>
            </a:r>
          </a:p>
          <a:p>
            <a:pPr lvl="1"/>
            <a:r>
              <a:rPr lang="en-US" dirty="0" smtClean="0"/>
              <a:t>&lt;141° longitudinal arch angle in bilateral WB  </a:t>
            </a:r>
            <a:r>
              <a:rPr lang="en-US" sz="1000" dirty="0" smtClean="0"/>
              <a:t>(Johnston &amp; Gross, 2004) </a:t>
            </a:r>
          </a:p>
          <a:p>
            <a:r>
              <a:rPr lang="en-US" dirty="0"/>
              <a:t>Rearfoot eversion</a:t>
            </a:r>
          </a:p>
          <a:p>
            <a:pPr lvl="1"/>
            <a:r>
              <a:rPr lang="en-US" dirty="0"/>
              <a:t>Related to </a:t>
            </a:r>
            <a:r>
              <a:rPr lang="en-US" dirty="0" err="1"/>
              <a:t>tibial</a:t>
            </a:r>
            <a:r>
              <a:rPr lang="en-US" dirty="0"/>
              <a:t> </a:t>
            </a:r>
            <a:r>
              <a:rPr lang="en-US" dirty="0" smtClean="0"/>
              <a:t>internal rotation and </a:t>
            </a:r>
            <a:r>
              <a:rPr lang="en-US" dirty="0"/>
              <a:t>hip </a:t>
            </a:r>
            <a:r>
              <a:rPr lang="en-US" dirty="0" smtClean="0"/>
              <a:t>adduction </a:t>
            </a:r>
            <a:r>
              <a:rPr lang="en-US" sz="1000" dirty="0" smtClean="0"/>
              <a:t>(Barton </a:t>
            </a:r>
            <a:r>
              <a:rPr lang="en-US" sz="1000" dirty="0"/>
              <a:t>et al., 2012)</a:t>
            </a:r>
            <a:endParaRPr lang="en-US" dirty="0"/>
          </a:p>
          <a:p>
            <a:pPr lvl="1"/>
            <a:endParaRPr lang="en-US" dirty="0" smtClean="0"/>
          </a:p>
          <a:p>
            <a:pPr marL="393192" lvl="1" indent="0">
              <a:buNone/>
            </a:pPr>
            <a:r>
              <a:rPr lang="en-US" dirty="0"/>
              <a:t>	</a:t>
            </a:r>
          </a:p>
        </p:txBody>
      </p:sp>
      <p:sp>
        <p:nvSpPr>
          <p:cNvPr id="3" name="Title 2"/>
          <p:cNvSpPr>
            <a:spLocks noGrp="1"/>
          </p:cNvSpPr>
          <p:nvPr>
            <p:ph type="title"/>
          </p:nvPr>
        </p:nvSpPr>
        <p:spPr/>
        <p:txBody>
          <a:bodyPr>
            <a:normAutofit/>
          </a:bodyPr>
          <a:lstStyle/>
          <a:p>
            <a:r>
              <a:rPr lang="en-US" sz="5400" dirty="0" smtClean="0">
                <a:latin typeface="Algerian" pitchFamily="82" charset="0"/>
              </a:rPr>
              <a:t>Foot mechanics</a:t>
            </a:r>
            <a:endParaRPr lang="en-US" sz="5400" dirty="0">
              <a:latin typeface="Algerian" pitchFamily="82" charset="0"/>
            </a:endParaRPr>
          </a:p>
        </p:txBody>
      </p:sp>
    </p:spTree>
    <p:extLst>
      <p:ext uri="{BB962C8B-B14F-4D97-AF65-F5344CB8AC3E}">
        <p14:creationId xmlns:p14="http://schemas.microsoft.com/office/powerpoint/2010/main" val="31289677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109728" indent="0">
              <a:buNone/>
            </a:pPr>
            <a:r>
              <a:rPr lang="en-US" dirty="0" smtClean="0"/>
              <a:t>Rearfoot angle – the acute</a:t>
            </a:r>
          </a:p>
          <a:p>
            <a:pPr marL="109728" indent="0">
              <a:buNone/>
            </a:pPr>
            <a:r>
              <a:rPr lang="en-US" dirty="0"/>
              <a:t>a</a:t>
            </a:r>
            <a:r>
              <a:rPr lang="en-US" dirty="0" smtClean="0"/>
              <a:t>ngle between the midlines</a:t>
            </a:r>
          </a:p>
          <a:p>
            <a:pPr marL="109728" indent="0">
              <a:buNone/>
            </a:pPr>
            <a:r>
              <a:rPr lang="en-US" dirty="0"/>
              <a:t>o</a:t>
            </a:r>
            <a:r>
              <a:rPr lang="en-US" dirty="0" smtClean="0"/>
              <a:t>f the calcaneus and distal</a:t>
            </a:r>
          </a:p>
          <a:p>
            <a:pPr marL="109728" indent="0">
              <a:buNone/>
            </a:pPr>
            <a:r>
              <a:rPr lang="en-US" dirty="0"/>
              <a:t>l</a:t>
            </a:r>
            <a:r>
              <a:rPr lang="en-US" dirty="0" smtClean="0"/>
              <a:t>eg in bilateral WB</a:t>
            </a:r>
          </a:p>
          <a:p>
            <a:pPr marL="109728" indent="0">
              <a:buNone/>
            </a:pPr>
            <a:endParaRPr lang="en-US" dirty="0"/>
          </a:p>
          <a:p>
            <a:pPr marL="109728" indent="0">
              <a:buNone/>
            </a:pPr>
            <a:r>
              <a:rPr lang="en-US" dirty="0" smtClean="0"/>
              <a:t>Longitudinal arch angle –</a:t>
            </a:r>
          </a:p>
          <a:p>
            <a:pPr marL="109728" indent="0">
              <a:buNone/>
            </a:pPr>
            <a:r>
              <a:rPr lang="en-US" dirty="0"/>
              <a:t>n</a:t>
            </a:r>
            <a:r>
              <a:rPr lang="en-US" dirty="0" smtClean="0"/>
              <a:t>avicular tubercle as axis,</a:t>
            </a:r>
          </a:p>
          <a:p>
            <a:pPr marL="109728" indent="0">
              <a:buNone/>
            </a:pPr>
            <a:r>
              <a:rPr lang="en-US" dirty="0"/>
              <a:t>o</a:t>
            </a:r>
            <a:r>
              <a:rPr lang="en-US" dirty="0" smtClean="0"/>
              <a:t>btuse angle from medial </a:t>
            </a:r>
          </a:p>
          <a:p>
            <a:pPr marL="109728" indent="0">
              <a:buNone/>
            </a:pPr>
            <a:r>
              <a:rPr lang="en-US" dirty="0"/>
              <a:t>m</a:t>
            </a:r>
            <a:r>
              <a:rPr lang="en-US" dirty="0" smtClean="0"/>
              <a:t>alleolus to first </a:t>
            </a:r>
          </a:p>
          <a:p>
            <a:pPr marL="109728" indent="0">
              <a:buNone/>
            </a:pPr>
            <a:r>
              <a:rPr lang="en-US" dirty="0"/>
              <a:t>m</a:t>
            </a:r>
            <a:r>
              <a:rPr lang="en-US" dirty="0" smtClean="0"/>
              <a:t>etatarsal head </a:t>
            </a:r>
          </a:p>
          <a:p>
            <a:pPr marL="109728" indent="0">
              <a:buNone/>
            </a:pPr>
            <a:r>
              <a:rPr lang="en-US" sz="1000" dirty="0" smtClean="0"/>
              <a:t>(Johnston &amp; Gross, 2004)</a:t>
            </a:r>
            <a:endParaRPr lang="en-US" sz="1000" dirty="0"/>
          </a:p>
          <a:p>
            <a:pPr marL="109728" indent="0">
              <a:buNone/>
            </a:pPr>
            <a:r>
              <a:rPr lang="en-US" dirty="0" smtClean="0"/>
              <a:t>				     </a:t>
            </a:r>
            <a:r>
              <a:rPr lang="en-US" sz="1000" dirty="0" smtClean="0"/>
              <a:t>(Johnston &amp; </a:t>
            </a:r>
          </a:p>
          <a:p>
            <a:pPr marL="109728" indent="0">
              <a:buNone/>
            </a:pPr>
            <a:r>
              <a:rPr lang="en-US" sz="1000" dirty="0"/>
              <a:t>	</a:t>
            </a:r>
            <a:r>
              <a:rPr lang="en-US" sz="1000" dirty="0" smtClean="0"/>
              <a:t>			               Gross, 2004)</a:t>
            </a:r>
            <a:endParaRPr lang="en-US" dirty="0"/>
          </a:p>
        </p:txBody>
      </p:sp>
      <p:sp>
        <p:nvSpPr>
          <p:cNvPr id="3" name="Title 2"/>
          <p:cNvSpPr>
            <a:spLocks noGrp="1"/>
          </p:cNvSpPr>
          <p:nvPr>
            <p:ph type="title"/>
          </p:nvPr>
        </p:nvSpPr>
        <p:spPr/>
        <p:txBody>
          <a:bodyPr>
            <a:normAutofit fontScale="90000"/>
          </a:bodyPr>
          <a:lstStyle/>
          <a:p>
            <a:r>
              <a:rPr lang="en-US" dirty="0" smtClean="0"/>
              <a:t>How do you objectively measure?</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6057" y="1447800"/>
            <a:ext cx="2342142"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4946" y="3886200"/>
            <a:ext cx="3505199" cy="268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3418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Orthotics</a:t>
            </a:r>
          </a:p>
          <a:p>
            <a:pPr lvl="1"/>
            <a:r>
              <a:rPr lang="en-US" dirty="0" smtClean="0"/>
              <a:t>Purpose is to limit excessive foot pronation, thus reducing excessive </a:t>
            </a:r>
            <a:r>
              <a:rPr lang="en-US" dirty="0" err="1" smtClean="0"/>
              <a:t>tibial</a:t>
            </a:r>
            <a:r>
              <a:rPr lang="en-US" dirty="0" smtClean="0"/>
              <a:t> and femoral internal rotation that leads to lateral patellar displacement </a:t>
            </a:r>
            <a:r>
              <a:rPr lang="en-US" sz="1000" dirty="0" smtClean="0"/>
              <a:t>(Johnston &amp; Gross, 2004)</a:t>
            </a:r>
            <a:endParaRPr lang="en-US" dirty="0" smtClean="0"/>
          </a:p>
          <a:p>
            <a:pPr lvl="1"/>
            <a:r>
              <a:rPr lang="en-US" dirty="0" smtClean="0"/>
              <a:t>3 major driving forces of pronation: </a:t>
            </a:r>
            <a:r>
              <a:rPr lang="en-US" dirty="0" err="1" smtClean="0"/>
              <a:t>tibial</a:t>
            </a:r>
            <a:r>
              <a:rPr lang="en-US" dirty="0" smtClean="0"/>
              <a:t> </a:t>
            </a:r>
            <a:r>
              <a:rPr lang="en-US" dirty="0" err="1" smtClean="0"/>
              <a:t>varum</a:t>
            </a:r>
            <a:r>
              <a:rPr lang="en-US" dirty="0" smtClean="0"/>
              <a:t>, forefoot </a:t>
            </a:r>
            <a:r>
              <a:rPr lang="en-US" dirty="0" err="1" smtClean="0"/>
              <a:t>varus</a:t>
            </a:r>
            <a:r>
              <a:rPr lang="en-US" dirty="0" smtClean="0"/>
              <a:t>, and tight triceps </a:t>
            </a:r>
            <a:r>
              <a:rPr lang="en-US" dirty="0" err="1" smtClean="0"/>
              <a:t>surae</a:t>
            </a:r>
            <a:r>
              <a:rPr lang="en-US" dirty="0" smtClean="0"/>
              <a:t> </a:t>
            </a:r>
            <a:r>
              <a:rPr lang="en-US" sz="1000" dirty="0" smtClean="0"/>
              <a:t>(Gross, 1995)</a:t>
            </a:r>
            <a:endParaRPr lang="en-US" dirty="0" smtClean="0"/>
          </a:p>
          <a:p>
            <a:pPr lvl="1"/>
            <a:r>
              <a:rPr lang="en-US" dirty="0" smtClean="0"/>
              <a:t>Orthotic should include:</a:t>
            </a:r>
          </a:p>
          <a:p>
            <a:pPr lvl="2"/>
            <a:r>
              <a:rPr lang="en-US" sz="2000" dirty="0" smtClean="0"/>
              <a:t>Support for the concavity of the medial longitudinal arch</a:t>
            </a:r>
          </a:p>
          <a:p>
            <a:pPr lvl="2"/>
            <a:r>
              <a:rPr lang="en-US" sz="2000" dirty="0" smtClean="0"/>
              <a:t>Medial </a:t>
            </a:r>
            <a:r>
              <a:rPr lang="en-US" sz="2000" dirty="0" err="1" smtClean="0"/>
              <a:t>rearfoot</a:t>
            </a:r>
            <a:r>
              <a:rPr lang="en-US" sz="2000" dirty="0" smtClean="0"/>
              <a:t> post when </a:t>
            </a:r>
            <a:r>
              <a:rPr lang="en-US" sz="2000" dirty="0" err="1" smtClean="0"/>
              <a:t>tibial</a:t>
            </a:r>
            <a:r>
              <a:rPr lang="en-US" sz="2000" dirty="0" smtClean="0"/>
              <a:t> </a:t>
            </a:r>
            <a:r>
              <a:rPr lang="en-US" sz="2000" dirty="0" err="1" smtClean="0"/>
              <a:t>varum</a:t>
            </a:r>
            <a:r>
              <a:rPr lang="en-US" sz="2000" dirty="0" smtClean="0"/>
              <a:t> is present</a:t>
            </a:r>
          </a:p>
          <a:p>
            <a:pPr lvl="2"/>
            <a:r>
              <a:rPr lang="en-US" sz="2000" dirty="0" smtClean="0"/>
              <a:t>Medial forefoot post when forefoot </a:t>
            </a:r>
            <a:r>
              <a:rPr lang="en-US" sz="2000" dirty="0" err="1" smtClean="0"/>
              <a:t>varus</a:t>
            </a:r>
            <a:r>
              <a:rPr lang="en-US" sz="2000" dirty="0" smtClean="0"/>
              <a:t> is present</a:t>
            </a:r>
            <a:r>
              <a:rPr lang="en-US" dirty="0"/>
              <a:t> </a:t>
            </a:r>
            <a:r>
              <a:rPr lang="en-US" sz="1000" dirty="0" smtClean="0"/>
              <a:t>(Johnston &amp; Gross, 2004)</a:t>
            </a:r>
          </a:p>
          <a:p>
            <a:pPr lvl="2"/>
            <a:endParaRPr lang="en-US" sz="1000" dirty="0"/>
          </a:p>
        </p:txBody>
      </p:sp>
      <p:sp>
        <p:nvSpPr>
          <p:cNvPr id="3" name="Title 2"/>
          <p:cNvSpPr>
            <a:spLocks noGrp="1"/>
          </p:cNvSpPr>
          <p:nvPr>
            <p:ph type="title"/>
          </p:nvPr>
        </p:nvSpPr>
        <p:spPr/>
        <p:txBody>
          <a:bodyPr/>
          <a:lstStyle/>
          <a:p>
            <a:r>
              <a:rPr lang="en-US" dirty="0" smtClean="0"/>
              <a:t>Foot orthotics</a:t>
            </a:r>
            <a:endParaRPr lang="en-US" dirty="0"/>
          </a:p>
        </p:txBody>
      </p:sp>
    </p:spTree>
    <p:extLst>
      <p:ext uri="{BB962C8B-B14F-4D97-AF65-F5344CB8AC3E}">
        <p14:creationId xmlns:p14="http://schemas.microsoft.com/office/powerpoint/2010/main" val="5271920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ustom-fit foot orthotics improve pain and stiffness after 2 weeks and physical function after 3 months </a:t>
            </a:r>
            <a:r>
              <a:rPr lang="en-US" sz="1000" dirty="0" smtClean="0"/>
              <a:t>(Johnston &amp; Gross, 2004)</a:t>
            </a:r>
          </a:p>
          <a:p>
            <a:r>
              <a:rPr lang="en-US" dirty="0" smtClean="0"/>
              <a:t>Soft orthotics with medial forefoot and </a:t>
            </a:r>
            <a:r>
              <a:rPr lang="en-US" dirty="0" err="1" smtClean="0"/>
              <a:t>rearfoot</a:t>
            </a:r>
            <a:r>
              <a:rPr lang="en-US" dirty="0" smtClean="0"/>
              <a:t> rubber wedges combined with an exercise program showed significantly greater reduction in pain than exercise alone </a:t>
            </a:r>
            <a:r>
              <a:rPr lang="en-US" sz="1000" dirty="0" smtClean="0"/>
              <a:t>(</a:t>
            </a:r>
            <a:r>
              <a:rPr lang="en-US" sz="1000" dirty="0" err="1" smtClean="0"/>
              <a:t>Eng</a:t>
            </a:r>
            <a:r>
              <a:rPr lang="en-US" sz="1000" dirty="0" smtClean="0"/>
              <a:t> &amp; </a:t>
            </a:r>
            <a:r>
              <a:rPr lang="en-US" sz="1000" dirty="0" err="1" smtClean="0"/>
              <a:t>Pierrynowski</a:t>
            </a:r>
            <a:r>
              <a:rPr lang="en-US" sz="1000" dirty="0" smtClean="0"/>
              <a:t>, 1993)</a:t>
            </a:r>
            <a:endParaRPr lang="en-US" dirty="0" smtClean="0"/>
          </a:p>
        </p:txBody>
      </p:sp>
      <p:sp>
        <p:nvSpPr>
          <p:cNvPr id="3" name="Title 2"/>
          <p:cNvSpPr>
            <a:spLocks noGrp="1"/>
          </p:cNvSpPr>
          <p:nvPr>
            <p:ph type="title"/>
          </p:nvPr>
        </p:nvSpPr>
        <p:spPr/>
        <p:txBody>
          <a:bodyPr/>
          <a:lstStyle/>
          <a:p>
            <a:r>
              <a:rPr lang="en-US" dirty="0" smtClean="0"/>
              <a:t>Foot orthotics</a:t>
            </a:r>
            <a:endParaRPr lang="en-US" dirty="0"/>
          </a:p>
        </p:txBody>
      </p:sp>
    </p:spTree>
    <p:extLst>
      <p:ext uri="{BB962C8B-B14F-4D97-AF65-F5344CB8AC3E}">
        <p14:creationId xmlns:p14="http://schemas.microsoft.com/office/powerpoint/2010/main" val="1413763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“Anterior knee pain” </a:t>
            </a:r>
          </a:p>
          <a:p>
            <a:r>
              <a:rPr lang="en-US" dirty="0" smtClean="0"/>
              <a:t>“Runner’s knee”</a:t>
            </a:r>
          </a:p>
          <a:p>
            <a:r>
              <a:rPr lang="en-US" dirty="0" smtClean="0"/>
              <a:t>Subset: </a:t>
            </a:r>
            <a:r>
              <a:rPr lang="en-US" dirty="0"/>
              <a:t>Chondromalacia patellae</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Patellofemoral Pain Syndrome aka…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124200"/>
            <a:ext cx="2571750" cy="3429000"/>
          </a:xfrm>
          <a:prstGeom prst="rect">
            <a:avLst/>
          </a:prstGeom>
        </p:spPr>
      </p:pic>
    </p:spTree>
    <p:extLst>
      <p:ext uri="{BB962C8B-B14F-4D97-AF65-F5344CB8AC3E}">
        <p14:creationId xmlns:p14="http://schemas.microsoft.com/office/powerpoint/2010/main" val="719666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Semicurved</a:t>
            </a:r>
            <a:r>
              <a:rPr lang="en-US" dirty="0" smtClean="0"/>
              <a:t>- or straight-shaped last</a:t>
            </a:r>
          </a:p>
          <a:p>
            <a:r>
              <a:rPr lang="en-US" dirty="0" smtClean="0"/>
              <a:t>Combination or board last</a:t>
            </a:r>
          </a:p>
          <a:p>
            <a:r>
              <a:rPr lang="en-US" dirty="0" smtClean="0"/>
              <a:t>Firm midsole density</a:t>
            </a:r>
          </a:p>
          <a:p>
            <a:r>
              <a:rPr lang="en-US" dirty="0" smtClean="0"/>
              <a:t>Firm stiffness of the heel counter</a:t>
            </a:r>
          </a:p>
          <a:p>
            <a:r>
              <a:rPr lang="en-US" dirty="0"/>
              <a:t>No heel </a:t>
            </a:r>
            <a:r>
              <a:rPr lang="en-US" dirty="0" smtClean="0"/>
              <a:t>flare</a:t>
            </a:r>
          </a:p>
          <a:p>
            <a:r>
              <a:rPr lang="en-US" dirty="0" smtClean="0"/>
              <a:t>Firm stiffness of the </a:t>
            </a:r>
            <a:r>
              <a:rPr lang="en-US" dirty="0" err="1" smtClean="0"/>
              <a:t>rearfoot</a:t>
            </a:r>
            <a:r>
              <a:rPr lang="en-US" dirty="0" smtClean="0"/>
              <a:t> portion </a:t>
            </a:r>
            <a:r>
              <a:rPr lang="en-US" sz="1000" dirty="0" smtClean="0"/>
              <a:t>(Johnston &amp; Gross, 2004)</a:t>
            </a:r>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Shoe recommendations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475349"/>
            <a:ext cx="3533775" cy="2039749"/>
          </a:xfrm>
          <a:prstGeom prst="rect">
            <a:avLst/>
          </a:prstGeom>
        </p:spPr>
      </p:pic>
    </p:spTree>
    <p:extLst>
      <p:ext uri="{BB962C8B-B14F-4D97-AF65-F5344CB8AC3E}">
        <p14:creationId xmlns:p14="http://schemas.microsoft.com/office/powerpoint/2010/main" val="2976967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Increasing VMO activation and normalizing VMO/VL ratio</a:t>
            </a:r>
          </a:p>
          <a:p>
            <a:r>
              <a:rPr lang="en-US" dirty="0" smtClean="0"/>
              <a:t>Strengthening hip abductors and external rotators</a:t>
            </a:r>
          </a:p>
          <a:p>
            <a:r>
              <a:rPr lang="en-US" dirty="0" smtClean="0"/>
              <a:t>Patellar taping</a:t>
            </a:r>
          </a:p>
          <a:p>
            <a:r>
              <a:rPr lang="en-US" dirty="0" smtClean="0"/>
              <a:t>Foot orthotics</a:t>
            </a:r>
          </a:p>
          <a:p>
            <a:r>
              <a:rPr lang="en-US" sz="2200" dirty="0" smtClean="0"/>
              <a:t>Topics and interventions not covered:  lumbopelvic manipulation, patellar bracing, thoracic ring shift, failed load transfer in the pelvis, surgical interventions </a:t>
            </a:r>
          </a:p>
          <a:p>
            <a:endParaRPr lang="en-US" dirty="0"/>
          </a:p>
        </p:txBody>
      </p:sp>
      <p:sp>
        <p:nvSpPr>
          <p:cNvPr id="3" name="Title 2"/>
          <p:cNvSpPr>
            <a:spLocks noGrp="1"/>
          </p:cNvSpPr>
          <p:nvPr>
            <p:ph type="title"/>
          </p:nvPr>
        </p:nvSpPr>
        <p:spPr/>
        <p:txBody>
          <a:bodyPr/>
          <a:lstStyle/>
          <a:p>
            <a:r>
              <a:rPr lang="en-US" dirty="0" smtClean="0">
                <a:latin typeface="+mn-lt"/>
              </a:rPr>
              <a:t>INTERVENTIONS</a:t>
            </a:r>
            <a:r>
              <a:rPr lang="en-US" dirty="0" smtClean="0"/>
              <a:t> REVIEW</a:t>
            </a:r>
            <a:endParaRPr lang="en-US" dirty="0"/>
          </a:p>
        </p:txBody>
      </p:sp>
    </p:spTree>
    <p:extLst>
      <p:ext uri="{BB962C8B-B14F-4D97-AF65-F5344CB8AC3E}">
        <p14:creationId xmlns:p14="http://schemas.microsoft.com/office/powerpoint/2010/main" val="892414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6wk program of PT interventions showed beneficial results for pain and function significantly greater than a placebo regimen </a:t>
            </a:r>
            <a:r>
              <a:rPr lang="en-US" sz="1000" dirty="0" smtClean="0"/>
              <a:t>(Crossley et al., 2002)</a:t>
            </a:r>
            <a:r>
              <a:rPr lang="en-US" dirty="0" smtClean="0"/>
              <a:t> </a:t>
            </a:r>
          </a:p>
          <a:p>
            <a:r>
              <a:rPr lang="en-US" dirty="0" smtClean="0"/>
              <a:t>Arthroscopy included with an HEP had </a:t>
            </a:r>
            <a:r>
              <a:rPr lang="en-US" i="1" dirty="0" smtClean="0"/>
              <a:t>no</a:t>
            </a:r>
            <a:r>
              <a:rPr lang="en-US" dirty="0" smtClean="0"/>
              <a:t> advantages over the HEP alone </a:t>
            </a:r>
            <a:r>
              <a:rPr lang="en-US" sz="1000" dirty="0" smtClean="0"/>
              <a:t>(Kettunen et al., 2007)</a:t>
            </a:r>
            <a:endParaRPr lang="en-US" dirty="0"/>
          </a:p>
        </p:txBody>
      </p:sp>
      <p:sp>
        <p:nvSpPr>
          <p:cNvPr id="3" name="Title 2"/>
          <p:cNvSpPr>
            <a:spLocks noGrp="1"/>
          </p:cNvSpPr>
          <p:nvPr>
            <p:ph type="title"/>
          </p:nvPr>
        </p:nvSpPr>
        <p:spPr/>
        <p:txBody>
          <a:bodyPr>
            <a:normAutofit fontScale="90000"/>
          </a:bodyPr>
          <a:lstStyle/>
          <a:p>
            <a:r>
              <a:rPr lang="en-US" dirty="0" smtClean="0"/>
              <a:t>Evidence that PT works for PFPS!</a:t>
            </a:r>
            <a:endParaRPr lang="en-US" dirty="0"/>
          </a:p>
        </p:txBody>
      </p:sp>
    </p:spTree>
    <p:extLst>
      <p:ext uri="{BB962C8B-B14F-4D97-AF65-F5344CB8AC3E}">
        <p14:creationId xmlns:p14="http://schemas.microsoft.com/office/powerpoint/2010/main" val="1058186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Determine </a:t>
            </a:r>
            <a:r>
              <a:rPr lang="en-US" i="1" dirty="0" smtClean="0"/>
              <a:t>all</a:t>
            </a:r>
            <a:r>
              <a:rPr lang="en-US" dirty="0" smtClean="0"/>
              <a:t> driving forces behind the pain</a:t>
            </a:r>
          </a:p>
          <a:p>
            <a:pPr lvl="1"/>
            <a:r>
              <a:rPr lang="en-US" dirty="0" smtClean="0"/>
              <a:t>PFPS is likely the result of </a:t>
            </a:r>
            <a:r>
              <a:rPr lang="en-US" dirty="0"/>
              <a:t>a dynamic dysfunction of the </a:t>
            </a:r>
            <a:r>
              <a:rPr lang="en-US" dirty="0" smtClean="0"/>
              <a:t>interaction between </a:t>
            </a:r>
            <a:r>
              <a:rPr lang="en-US" dirty="0"/>
              <a:t>the lumbopelvic region, hip</a:t>
            </a:r>
            <a:r>
              <a:rPr lang="en-US" dirty="0" smtClean="0"/>
              <a:t>, knee, and foot </a:t>
            </a:r>
            <a:r>
              <a:rPr lang="en-US" sz="1000" dirty="0" smtClean="0"/>
              <a:t>(Lowry, 2008)</a:t>
            </a:r>
          </a:p>
          <a:p>
            <a:r>
              <a:rPr lang="en-US" dirty="0" smtClean="0"/>
              <a:t>Modify activities</a:t>
            </a:r>
          </a:p>
          <a:p>
            <a:pPr lvl="1"/>
            <a:r>
              <a:rPr lang="en-US" dirty="0" smtClean="0"/>
              <a:t>Are activities adding fuel to the fire?</a:t>
            </a:r>
          </a:p>
          <a:p>
            <a:r>
              <a:rPr lang="en-US" dirty="0" smtClean="0"/>
              <a:t>Determine appropriate progression for magnitude, frequency</a:t>
            </a:r>
            <a:r>
              <a:rPr lang="en-US" dirty="0"/>
              <a:t> </a:t>
            </a:r>
            <a:r>
              <a:rPr lang="en-US" dirty="0" smtClean="0"/>
              <a:t>and duration of exercises</a:t>
            </a:r>
          </a:p>
          <a:p>
            <a:r>
              <a:rPr lang="en-US" dirty="0"/>
              <a:t>P</a:t>
            </a:r>
            <a:r>
              <a:rPr lang="en-US" dirty="0" smtClean="0"/>
              <a:t>ay attention to proper alignment and normal tracking during all activities!</a:t>
            </a:r>
          </a:p>
          <a:p>
            <a:endParaRPr lang="en-US" dirty="0"/>
          </a:p>
        </p:txBody>
      </p:sp>
      <p:sp>
        <p:nvSpPr>
          <p:cNvPr id="3" name="Title 2"/>
          <p:cNvSpPr>
            <a:spLocks noGrp="1"/>
          </p:cNvSpPr>
          <p:nvPr>
            <p:ph type="title"/>
          </p:nvPr>
        </p:nvSpPr>
        <p:spPr/>
        <p:txBody>
          <a:bodyPr/>
          <a:lstStyle/>
          <a:p>
            <a:r>
              <a:rPr lang="en-US" dirty="0" smtClean="0"/>
              <a:t>Multimodal approach</a:t>
            </a:r>
            <a:endParaRPr lang="en-US" dirty="0"/>
          </a:p>
        </p:txBody>
      </p:sp>
    </p:spTree>
    <p:extLst>
      <p:ext uri="{BB962C8B-B14F-4D97-AF65-F5344CB8AC3E}">
        <p14:creationId xmlns:p14="http://schemas.microsoft.com/office/powerpoint/2010/main" val="45075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500" dirty="0" smtClean="0"/>
              <a:t>Visual Analog Scale or Numeric Pain Rating Scale</a:t>
            </a:r>
          </a:p>
          <a:p>
            <a:r>
              <a:rPr lang="en-US" sz="2500" dirty="0" smtClean="0"/>
              <a:t>Anterior Knee Pain </a:t>
            </a:r>
            <a:r>
              <a:rPr lang="en-US" sz="2500" dirty="0" smtClean="0"/>
              <a:t>Scale</a:t>
            </a:r>
          </a:p>
          <a:p>
            <a:pPr lvl="1"/>
            <a:r>
              <a:rPr lang="en-US" sz="2100" dirty="0" smtClean="0"/>
              <a:t>Also known as the </a:t>
            </a:r>
            <a:r>
              <a:rPr lang="en-US" sz="2100" dirty="0" err="1" smtClean="0"/>
              <a:t>Kujala</a:t>
            </a:r>
            <a:r>
              <a:rPr lang="en-US" sz="2100" dirty="0" smtClean="0"/>
              <a:t> Scale </a:t>
            </a:r>
            <a:endParaRPr lang="en-US" sz="2100" dirty="0" smtClean="0"/>
          </a:p>
          <a:p>
            <a:r>
              <a:rPr lang="en-US" sz="2500" dirty="0" smtClean="0"/>
              <a:t>Lower Extremity Functional Scale</a:t>
            </a:r>
          </a:p>
          <a:p>
            <a:pPr marL="109728" indent="0">
              <a:buNone/>
            </a:pPr>
            <a:endParaRPr lang="en-US" sz="2500"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Outcome measures for PFPS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4038600"/>
            <a:ext cx="5686217" cy="1829232"/>
          </a:xfrm>
          <a:prstGeom prst="rect">
            <a:avLst/>
          </a:prstGeom>
        </p:spPr>
      </p:pic>
    </p:spTree>
    <p:extLst>
      <p:ext uri="{BB962C8B-B14F-4D97-AF65-F5344CB8AC3E}">
        <p14:creationId xmlns:p14="http://schemas.microsoft.com/office/powerpoint/2010/main" val="3348960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pPr lvl="0"/>
            <a:r>
              <a:rPr lang="en-US" sz="4800" dirty="0" err="1"/>
              <a:t>Dolak</a:t>
            </a:r>
            <a:r>
              <a:rPr lang="en-US" sz="4800" dirty="0"/>
              <a:t> KL, </a:t>
            </a:r>
            <a:r>
              <a:rPr lang="en-US" sz="4800" dirty="0" err="1"/>
              <a:t>Silkman</a:t>
            </a:r>
            <a:r>
              <a:rPr lang="en-US" sz="4800" dirty="0"/>
              <a:t> C, McKean JM, </a:t>
            </a:r>
            <a:r>
              <a:rPr lang="en-US" sz="4800" dirty="0" err="1"/>
              <a:t>Hosey</a:t>
            </a:r>
            <a:r>
              <a:rPr lang="en-US" sz="4800" dirty="0"/>
              <a:t> RG, </a:t>
            </a:r>
            <a:r>
              <a:rPr lang="en-US" sz="4800" dirty="0" err="1"/>
              <a:t>Lattermann</a:t>
            </a:r>
            <a:r>
              <a:rPr lang="en-US" sz="4800" dirty="0"/>
              <a:t> C, </a:t>
            </a:r>
            <a:r>
              <a:rPr lang="en-US" sz="4800" dirty="0" err="1"/>
              <a:t>Uhl</a:t>
            </a:r>
            <a:r>
              <a:rPr lang="en-US" sz="4800" dirty="0"/>
              <a:t> TL.  Hip strengthening prior to functional exercises reduces pain sooner than quadriceps strengthening in females with </a:t>
            </a:r>
            <a:r>
              <a:rPr lang="en-US" sz="4800" dirty="0" err="1"/>
              <a:t>patellofemoral</a:t>
            </a:r>
            <a:r>
              <a:rPr lang="en-US" sz="4800" dirty="0"/>
              <a:t> pain syndrome: a randomized clinical trial.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dirty="0"/>
              <a:t>.  2011 June;41(8):560-570.</a:t>
            </a:r>
          </a:p>
          <a:p>
            <a:pPr lvl="0"/>
            <a:r>
              <a:rPr lang="en-US" sz="4800" dirty="0"/>
              <a:t>Earl JE, Hoch AZ.  A proximal strengthening program improves pain, function, and biomechanics in women with </a:t>
            </a:r>
            <a:r>
              <a:rPr lang="en-US" sz="4800" dirty="0" err="1"/>
              <a:t>patellofemoral</a:t>
            </a:r>
            <a:r>
              <a:rPr lang="en-US" sz="4800" dirty="0"/>
              <a:t> pain syndrome.  </a:t>
            </a:r>
            <a:r>
              <a:rPr lang="en-US" sz="4800" i="1" dirty="0"/>
              <a:t>Am J Sports Med</a:t>
            </a:r>
            <a:r>
              <a:rPr lang="en-US" sz="4800" dirty="0"/>
              <a:t>.  2011 Jan;39(1):154-63.</a:t>
            </a:r>
          </a:p>
          <a:p>
            <a:r>
              <a:rPr lang="en-US" sz="4800" dirty="0"/>
              <a:t>Fukuda TY, </a:t>
            </a:r>
            <a:r>
              <a:rPr lang="en-US" sz="4800" dirty="0" err="1"/>
              <a:t>Melo</a:t>
            </a:r>
            <a:r>
              <a:rPr lang="en-US" sz="4800" dirty="0"/>
              <a:t> WP, </a:t>
            </a:r>
            <a:r>
              <a:rPr lang="en-US" sz="4800" dirty="0" err="1"/>
              <a:t>Zaffalon</a:t>
            </a:r>
            <a:r>
              <a:rPr lang="en-US" sz="4800" dirty="0"/>
              <a:t> BM, </a:t>
            </a:r>
            <a:r>
              <a:rPr lang="en-US" sz="4800" dirty="0" err="1"/>
              <a:t>Rossetto</a:t>
            </a:r>
            <a:r>
              <a:rPr lang="en-US" sz="4800" dirty="0"/>
              <a:t> FM, </a:t>
            </a:r>
            <a:r>
              <a:rPr lang="en-US" sz="4800" dirty="0" err="1"/>
              <a:t>Magalhaes</a:t>
            </a:r>
            <a:r>
              <a:rPr lang="en-US" sz="4800" dirty="0"/>
              <a:t> E, </a:t>
            </a:r>
            <a:r>
              <a:rPr lang="en-US" sz="4800" dirty="0" err="1"/>
              <a:t>Bryk</a:t>
            </a:r>
            <a:r>
              <a:rPr lang="en-US" sz="4800" dirty="0"/>
              <a:t> FF, Martin RL.  Hip </a:t>
            </a:r>
            <a:r>
              <a:rPr lang="en-US" sz="4800" dirty="0" err="1"/>
              <a:t>posterolateral</a:t>
            </a:r>
            <a:r>
              <a:rPr lang="en-US" sz="4800" dirty="0"/>
              <a:t> musculature strengthening in sedentary women with </a:t>
            </a:r>
            <a:r>
              <a:rPr lang="en-US" sz="4800" dirty="0" err="1"/>
              <a:t>patellofemoral</a:t>
            </a:r>
            <a:r>
              <a:rPr lang="en-US" sz="4800" dirty="0"/>
              <a:t> pain syndrome: a randomized controlled clinical trial with a 1-year follow-up.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i="1" dirty="0"/>
              <a:t>.</a:t>
            </a:r>
            <a:r>
              <a:rPr lang="en-US" sz="4800" dirty="0"/>
              <a:t>  2012;42(10):</a:t>
            </a:r>
            <a:r>
              <a:rPr lang="en-US" sz="4800" dirty="0" smtClean="0"/>
              <a:t>823-30.</a:t>
            </a:r>
          </a:p>
          <a:p>
            <a:r>
              <a:rPr lang="en-US" sz="4800" dirty="0" smtClean="0"/>
              <a:t>Song  </a:t>
            </a:r>
            <a:r>
              <a:rPr lang="en-US" sz="4800" dirty="0"/>
              <a:t>C, Lin Y, Wei T, Lin D, Yen T, Jan M.  Surplus value of hip adduction in leg-press exercise in patients with </a:t>
            </a:r>
            <a:r>
              <a:rPr lang="en-US" sz="4800" dirty="0" err="1"/>
              <a:t>patellofemoral</a:t>
            </a:r>
            <a:r>
              <a:rPr lang="en-US" sz="4800" dirty="0"/>
              <a:t> pain syndrome: a randomized controlled trial.  </a:t>
            </a:r>
            <a:r>
              <a:rPr lang="en-US" sz="4800" i="1" dirty="0" err="1"/>
              <a:t>Phys</a:t>
            </a:r>
            <a:r>
              <a:rPr lang="en-US" sz="4800" i="1" dirty="0"/>
              <a:t> </a:t>
            </a:r>
            <a:r>
              <a:rPr lang="en-US" sz="4800" i="1" dirty="0" err="1"/>
              <a:t>Ther</a:t>
            </a:r>
            <a:r>
              <a:rPr lang="en-US" sz="4800" dirty="0"/>
              <a:t>.  2009 May;89(5):409-18.</a:t>
            </a:r>
          </a:p>
          <a:p>
            <a:pPr lvl="0"/>
            <a:r>
              <a:rPr lang="en-US" sz="4800" dirty="0"/>
              <a:t>Chiu JKW, Wong YM, Yung PSH, Ng GYF.  The effects of quadriceps strengthening on pain, function, and </a:t>
            </a:r>
            <a:r>
              <a:rPr lang="en-US" sz="4800" dirty="0" err="1"/>
              <a:t>patellofemoral</a:t>
            </a:r>
            <a:r>
              <a:rPr lang="en-US" sz="4800" dirty="0"/>
              <a:t> joint contact area in persons with </a:t>
            </a:r>
            <a:r>
              <a:rPr lang="en-US" sz="4800" dirty="0" err="1"/>
              <a:t>patellofemoral</a:t>
            </a:r>
            <a:r>
              <a:rPr lang="en-US" sz="4800" dirty="0"/>
              <a:t> pain.  </a:t>
            </a:r>
            <a:r>
              <a:rPr lang="en-US" sz="4800" i="1" dirty="0"/>
              <a:t>Am J </a:t>
            </a:r>
            <a:r>
              <a:rPr lang="en-US" sz="4800" i="1" dirty="0" err="1"/>
              <a:t>Phys</a:t>
            </a:r>
            <a:r>
              <a:rPr lang="en-US" sz="4800" i="1" dirty="0"/>
              <a:t> Med Rehab.</a:t>
            </a:r>
            <a:r>
              <a:rPr lang="en-US" sz="4800" dirty="0"/>
              <a:t>  2012 February;91(2):98-106.</a:t>
            </a:r>
          </a:p>
          <a:p>
            <a:pPr lvl="0"/>
            <a:r>
              <a:rPr lang="en-US" sz="4800" dirty="0" err="1"/>
              <a:t>Bolgla</a:t>
            </a:r>
            <a:r>
              <a:rPr lang="en-US" sz="4800" dirty="0"/>
              <a:t> LA, Malone TR, </a:t>
            </a:r>
            <a:r>
              <a:rPr lang="en-US" sz="4800" dirty="0" err="1"/>
              <a:t>Umberger</a:t>
            </a:r>
            <a:r>
              <a:rPr lang="en-US" sz="4800" dirty="0"/>
              <a:t> BR, </a:t>
            </a:r>
            <a:r>
              <a:rPr lang="en-US" sz="4800" dirty="0" err="1"/>
              <a:t>Uhl</a:t>
            </a:r>
            <a:r>
              <a:rPr lang="en-US" sz="4800" dirty="0"/>
              <a:t> TL.  Hip strength and hip and knee kinematics during stair descent in females with and without </a:t>
            </a:r>
            <a:r>
              <a:rPr lang="en-US" sz="4800" dirty="0" err="1"/>
              <a:t>patellofemoral</a:t>
            </a:r>
            <a:r>
              <a:rPr lang="en-US" sz="4800" dirty="0"/>
              <a:t> pain syndrome.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i="1" dirty="0"/>
              <a:t>.</a:t>
            </a:r>
            <a:r>
              <a:rPr lang="en-US" sz="4800" dirty="0"/>
              <a:t>  2008 January;38(1):12-18.</a:t>
            </a:r>
          </a:p>
          <a:p>
            <a:pPr lvl="0"/>
            <a:r>
              <a:rPr lang="en-US" sz="4800" dirty="0" err="1"/>
              <a:t>Khayambashi</a:t>
            </a:r>
            <a:r>
              <a:rPr lang="en-US" sz="4800" dirty="0"/>
              <a:t> K, </a:t>
            </a:r>
            <a:r>
              <a:rPr lang="en-US" sz="4800" dirty="0" err="1"/>
              <a:t>Mohammadkhani</a:t>
            </a:r>
            <a:r>
              <a:rPr lang="en-US" sz="4800" dirty="0"/>
              <a:t> Z, </a:t>
            </a:r>
            <a:r>
              <a:rPr lang="en-US" sz="4800" dirty="0" err="1"/>
              <a:t>Ghaznavi</a:t>
            </a:r>
            <a:r>
              <a:rPr lang="en-US" sz="4800" dirty="0"/>
              <a:t> K, Lyle MA, Powers CM.  The effects of isolated hip abductor and external rotator muscle strengthening on pain, health status, and hip strength in females with </a:t>
            </a:r>
            <a:r>
              <a:rPr lang="en-US" sz="4800" dirty="0" err="1"/>
              <a:t>patellofemoral</a:t>
            </a:r>
            <a:r>
              <a:rPr lang="en-US" sz="4800" dirty="0"/>
              <a:t> pain: a randomized controlled trial.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i="1" dirty="0"/>
              <a:t>.</a:t>
            </a:r>
            <a:r>
              <a:rPr lang="en-US" sz="4800" dirty="0"/>
              <a:t>  2012 Jan;42(1):22-29</a:t>
            </a:r>
            <a:r>
              <a:rPr lang="en-US" sz="4800" dirty="0" smtClean="0"/>
              <a:t>.</a:t>
            </a:r>
          </a:p>
          <a:p>
            <a:pPr lvl="0"/>
            <a:r>
              <a:rPr lang="en-US" sz="4800" dirty="0"/>
              <a:t>Boling MC, </a:t>
            </a:r>
            <a:r>
              <a:rPr lang="en-US" sz="4800" dirty="0" err="1"/>
              <a:t>Bolgia</a:t>
            </a:r>
            <a:r>
              <a:rPr lang="en-US" sz="4800" dirty="0"/>
              <a:t> LA, </a:t>
            </a:r>
            <a:r>
              <a:rPr lang="en-US" sz="4800" dirty="0" err="1"/>
              <a:t>Mattacola</a:t>
            </a:r>
            <a:r>
              <a:rPr lang="en-US" sz="4800" dirty="0"/>
              <a:t> CG, </a:t>
            </a:r>
            <a:r>
              <a:rPr lang="en-US" sz="4800" dirty="0" err="1"/>
              <a:t>Uhl</a:t>
            </a:r>
            <a:r>
              <a:rPr lang="en-US" sz="4800" dirty="0"/>
              <a:t> TL, </a:t>
            </a:r>
            <a:r>
              <a:rPr lang="en-US" sz="4800" dirty="0" err="1"/>
              <a:t>Hosey</a:t>
            </a:r>
            <a:r>
              <a:rPr lang="en-US" sz="4800" dirty="0"/>
              <a:t> RG.  Outcomes of a weight-bearing rehabilitation program for patients diagnosed with </a:t>
            </a:r>
            <a:r>
              <a:rPr lang="en-US" sz="4800" dirty="0" err="1"/>
              <a:t>patellofemoral</a:t>
            </a:r>
            <a:r>
              <a:rPr lang="en-US" sz="4800" dirty="0"/>
              <a:t> pain syndrome.  </a:t>
            </a:r>
            <a:r>
              <a:rPr lang="en-US" sz="4800" i="1" dirty="0"/>
              <a:t>Archives of </a:t>
            </a:r>
            <a:r>
              <a:rPr lang="en-US" sz="4800" i="1" dirty="0" err="1"/>
              <a:t>Phys</a:t>
            </a:r>
            <a:r>
              <a:rPr lang="en-US" sz="4800" i="1" dirty="0"/>
              <a:t> Med and </a:t>
            </a:r>
            <a:r>
              <a:rPr lang="en-US" sz="4800" i="1" dirty="0" err="1"/>
              <a:t>Rehabil</a:t>
            </a:r>
            <a:r>
              <a:rPr lang="en-US" sz="4800" i="1" dirty="0"/>
              <a:t>.</a:t>
            </a:r>
            <a:r>
              <a:rPr lang="en-US" sz="4800" dirty="0"/>
              <a:t>  2006 November;87(11):1428-1435.</a:t>
            </a:r>
          </a:p>
          <a:p>
            <a:pPr lvl="0"/>
            <a:r>
              <a:rPr lang="en-US" sz="4800" dirty="0"/>
              <a:t>Roush JR, Curtis Bay R.  Prevalence of anterior knee pain in 18-35 year-old females.  </a:t>
            </a:r>
            <a:r>
              <a:rPr lang="en-US" sz="4800" i="1" dirty="0" err="1"/>
              <a:t>Int</a:t>
            </a:r>
            <a:r>
              <a:rPr lang="en-US" sz="4800" i="1" dirty="0"/>
              <a:t> J Sports </a:t>
            </a:r>
            <a:r>
              <a:rPr lang="en-US" sz="4800" i="1" dirty="0" err="1"/>
              <a:t>Phys</a:t>
            </a:r>
            <a:r>
              <a:rPr lang="en-US" sz="4800" i="1" dirty="0"/>
              <a:t> </a:t>
            </a:r>
            <a:r>
              <a:rPr lang="en-US" sz="4800" i="1" dirty="0" err="1"/>
              <a:t>Ther</a:t>
            </a:r>
            <a:r>
              <a:rPr lang="en-US" sz="4800" i="1" dirty="0"/>
              <a:t>.</a:t>
            </a:r>
            <a:r>
              <a:rPr lang="en-US" sz="4800" dirty="0"/>
              <a:t>  2012 Aug;7(4):396-401.</a:t>
            </a:r>
          </a:p>
          <a:p>
            <a:pPr lvl="0"/>
            <a:endParaRPr lang="en-US" dirty="0"/>
          </a:p>
          <a:p>
            <a:endParaRPr lang="en-US" dirty="0"/>
          </a:p>
        </p:txBody>
      </p:sp>
      <p:sp>
        <p:nvSpPr>
          <p:cNvPr id="3" name="Title 2"/>
          <p:cNvSpPr>
            <a:spLocks noGrp="1"/>
          </p:cNvSpPr>
          <p:nvPr>
            <p:ph type="title"/>
          </p:nvPr>
        </p:nvSpPr>
        <p:spPr/>
        <p:txBody>
          <a:bodyPr>
            <a:normAutofit/>
          </a:bodyPr>
          <a:lstStyle/>
          <a:p>
            <a:r>
              <a:rPr lang="en-US" dirty="0" smtClean="0"/>
              <a:t>References</a:t>
            </a:r>
            <a:endParaRPr lang="en-US" dirty="0"/>
          </a:p>
        </p:txBody>
      </p:sp>
    </p:spTree>
    <p:extLst>
      <p:ext uri="{BB962C8B-B14F-4D97-AF65-F5344CB8AC3E}">
        <p14:creationId xmlns:p14="http://schemas.microsoft.com/office/powerpoint/2010/main" val="34789133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US" sz="4800" dirty="0" err="1"/>
              <a:t>Whittingham</a:t>
            </a:r>
            <a:r>
              <a:rPr lang="en-US" sz="4800" dirty="0"/>
              <a:t> M, Palmer S, Macmillan F.  Effects of taping on pain and function in </a:t>
            </a:r>
            <a:r>
              <a:rPr lang="en-US" sz="4800" dirty="0" err="1"/>
              <a:t>patellofemoral</a:t>
            </a:r>
            <a:r>
              <a:rPr lang="en-US" sz="4800" dirty="0"/>
              <a:t> pain syndrome: a randomized control trial</a:t>
            </a:r>
            <a:r>
              <a:rPr lang="en-US" sz="4800" i="1" dirty="0"/>
              <a:t>.  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dirty="0"/>
              <a:t>.  2004 Sep;34(9):504-10</a:t>
            </a:r>
            <a:r>
              <a:rPr lang="en-US" sz="4800" dirty="0" smtClean="0"/>
              <a:t>.</a:t>
            </a:r>
          </a:p>
          <a:p>
            <a:pPr lvl="0"/>
            <a:r>
              <a:rPr lang="en-US" sz="4800" dirty="0" smtClean="0"/>
              <a:t>Wilson </a:t>
            </a:r>
            <a:r>
              <a:rPr lang="en-US" sz="4800" dirty="0"/>
              <a:t>T, Carter N, Thomas G.  A multicenter, single-masked study of medial, neutral, and lateral patellar taping in individuals with </a:t>
            </a:r>
            <a:r>
              <a:rPr lang="en-US" sz="4800" dirty="0" err="1"/>
              <a:t>patellofemoral</a:t>
            </a:r>
            <a:r>
              <a:rPr lang="en-US" sz="4800" dirty="0"/>
              <a:t> pain syndrome.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dirty="0"/>
              <a:t>.  2003 Aug;33(8):437-43. </a:t>
            </a:r>
          </a:p>
          <a:p>
            <a:pPr lvl="0"/>
            <a:r>
              <a:rPr lang="en-US" sz="4800" dirty="0" err="1"/>
              <a:t>Paoloni</a:t>
            </a:r>
            <a:r>
              <a:rPr lang="en-US" sz="4800" dirty="0"/>
              <a:t> M, </a:t>
            </a:r>
            <a:r>
              <a:rPr lang="en-US" sz="4800" dirty="0" err="1"/>
              <a:t>Fratocchi</a:t>
            </a:r>
            <a:r>
              <a:rPr lang="en-US" sz="4800" dirty="0"/>
              <a:t> G, </a:t>
            </a:r>
            <a:r>
              <a:rPr lang="en-US" sz="4800" dirty="0" err="1"/>
              <a:t>Mangone</a:t>
            </a:r>
            <a:r>
              <a:rPr lang="en-US" sz="4800" dirty="0"/>
              <a:t> M, </a:t>
            </a:r>
            <a:r>
              <a:rPr lang="en-US" sz="4800" dirty="0" err="1"/>
              <a:t>Murgia</a:t>
            </a:r>
            <a:r>
              <a:rPr lang="en-US" sz="4800" dirty="0"/>
              <a:t> M, </a:t>
            </a:r>
            <a:r>
              <a:rPr lang="en-US" sz="4800" dirty="0" err="1"/>
              <a:t>Santilli</a:t>
            </a:r>
            <a:r>
              <a:rPr lang="en-US" sz="4800" dirty="0"/>
              <a:t> V, </a:t>
            </a:r>
            <a:r>
              <a:rPr lang="en-US" sz="4800" dirty="0" err="1"/>
              <a:t>Cacchio</a:t>
            </a:r>
            <a:r>
              <a:rPr lang="en-US" sz="4800" dirty="0"/>
              <a:t> A.  Long-term efficacy of a short period of taping followed by an exercise program in a cohort of patients with </a:t>
            </a:r>
            <a:r>
              <a:rPr lang="en-US" sz="4800" dirty="0" err="1"/>
              <a:t>patellofemoral</a:t>
            </a:r>
            <a:r>
              <a:rPr lang="en-US" sz="4800" dirty="0"/>
              <a:t> pain syndrome.  </a:t>
            </a:r>
            <a:r>
              <a:rPr lang="en-US" sz="4800" i="1" dirty="0" err="1"/>
              <a:t>Clin</a:t>
            </a:r>
            <a:r>
              <a:rPr lang="en-US" sz="4800" i="1" dirty="0"/>
              <a:t> </a:t>
            </a:r>
            <a:r>
              <a:rPr lang="en-US" sz="4800" i="1" dirty="0" err="1"/>
              <a:t>Rheumatol</a:t>
            </a:r>
            <a:r>
              <a:rPr lang="en-US" sz="4800" dirty="0"/>
              <a:t>.  2012 Mar;31(3):535-9.  </a:t>
            </a:r>
            <a:r>
              <a:rPr lang="en-US" sz="4800" dirty="0" err="1"/>
              <a:t>Epub</a:t>
            </a:r>
            <a:r>
              <a:rPr lang="en-US" sz="4800" dirty="0"/>
              <a:t> 2011 Nov 3.</a:t>
            </a:r>
          </a:p>
          <a:p>
            <a:pPr lvl="0"/>
            <a:r>
              <a:rPr lang="en-US" sz="4800" dirty="0"/>
              <a:t>Ng GY, Cheng JM.  The effects of patellar taping on pain and neuromuscular performance in subjects with </a:t>
            </a:r>
            <a:r>
              <a:rPr lang="en-US" sz="4800" dirty="0" err="1"/>
              <a:t>patellofemoral</a:t>
            </a:r>
            <a:r>
              <a:rPr lang="en-US" sz="4800" dirty="0"/>
              <a:t> pain syndrome.  </a:t>
            </a:r>
            <a:r>
              <a:rPr lang="en-US" sz="4800" i="1" dirty="0" err="1"/>
              <a:t>Clin</a:t>
            </a:r>
            <a:r>
              <a:rPr lang="en-US" sz="4800" i="1" dirty="0"/>
              <a:t> </a:t>
            </a:r>
            <a:r>
              <a:rPr lang="en-US" sz="4800" i="1" dirty="0" err="1"/>
              <a:t>Rehabil</a:t>
            </a:r>
            <a:r>
              <a:rPr lang="en-US" sz="4800" dirty="0"/>
              <a:t>.  2002 Dec;16(8):821-7.</a:t>
            </a:r>
          </a:p>
          <a:p>
            <a:pPr lvl="0"/>
            <a:r>
              <a:rPr lang="en-US" sz="4800" dirty="0"/>
              <a:t>Johnston LB, Gross MT.  Effects of foot </a:t>
            </a:r>
            <a:r>
              <a:rPr lang="en-US" sz="4800" dirty="0" err="1"/>
              <a:t>orthoses</a:t>
            </a:r>
            <a:r>
              <a:rPr lang="en-US" sz="4800" dirty="0"/>
              <a:t> on quality of life for individuals with </a:t>
            </a:r>
            <a:r>
              <a:rPr lang="en-US" sz="4800" dirty="0" err="1"/>
              <a:t>patellofemoral</a:t>
            </a:r>
            <a:r>
              <a:rPr lang="en-US" sz="4800" dirty="0"/>
              <a:t> pain syndrome.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dirty="0"/>
              <a:t>.  2004 Aug;34(8):440-8.</a:t>
            </a:r>
          </a:p>
          <a:p>
            <a:r>
              <a:rPr lang="en-US" sz="4800" dirty="0"/>
              <a:t>Barton CJ, </a:t>
            </a:r>
            <a:r>
              <a:rPr lang="en-US" sz="4800" dirty="0" err="1"/>
              <a:t>Levinger</a:t>
            </a:r>
            <a:r>
              <a:rPr lang="en-US" sz="4800" dirty="0"/>
              <a:t> P, </a:t>
            </a:r>
            <a:r>
              <a:rPr lang="en-US" sz="4800" dirty="0" err="1"/>
              <a:t>Crossley</a:t>
            </a:r>
            <a:r>
              <a:rPr lang="en-US" sz="4800" dirty="0"/>
              <a:t> KM, Webster KE, </a:t>
            </a:r>
            <a:r>
              <a:rPr lang="en-US" sz="4800" dirty="0" err="1"/>
              <a:t>Menz</a:t>
            </a:r>
            <a:r>
              <a:rPr lang="en-US" sz="4800" dirty="0"/>
              <a:t> HB.  The relationship between </a:t>
            </a:r>
            <a:r>
              <a:rPr lang="en-US" sz="4800" dirty="0" err="1"/>
              <a:t>rearfoot</a:t>
            </a:r>
            <a:r>
              <a:rPr lang="en-US" sz="4800" dirty="0"/>
              <a:t>, </a:t>
            </a:r>
            <a:r>
              <a:rPr lang="en-US" sz="4800" dirty="0" err="1"/>
              <a:t>tibial</a:t>
            </a:r>
            <a:r>
              <a:rPr lang="en-US" sz="4800" dirty="0"/>
              <a:t>, and hip kinematics in individuals with </a:t>
            </a:r>
            <a:r>
              <a:rPr lang="en-US" sz="4800" dirty="0" err="1"/>
              <a:t>patellofemoral</a:t>
            </a:r>
            <a:r>
              <a:rPr lang="en-US" sz="4800" dirty="0"/>
              <a:t> pain syndrome.  </a:t>
            </a:r>
            <a:r>
              <a:rPr lang="en-US" sz="4800" i="1" dirty="0"/>
              <a:t>Clinical Biomechanics</a:t>
            </a:r>
            <a:r>
              <a:rPr lang="en-US" sz="4800" dirty="0"/>
              <a:t>.  2012 Aug;27(7):702-5</a:t>
            </a:r>
            <a:r>
              <a:rPr lang="en-US" sz="4800" dirty="0" smtClean="0"/>
              <a:t>.</a:t>
            </a:r>
          </a:p>
          <a:p>
            <a:pPr lvl="0"/>
            <a:r>
              <a:rPr lang="en-US" sz="4800" dirty="0" err="1"/>
              <a:t>Eng</a:t>
            </a:r>
            <a:r>
              <a:rPr lang="en-US" sz="4800" dirty="0"/>
              <a:t> JJ, </a:t>
            </a:r>
            <a:r>
              <a:rPr lang="en-US" sz="4800" dirty="0" err="1"/>
              <a:t>Pierrynowski</a:t>
            </a:r>
            <a:r>
              <a:rPr lang="en-US" sz="4800" dirty="0"/>
              <a:t> MR.  Evaluation of soft foot orthotics in the treatment of </a:t>
            </a:r>
            <a:r>
              <a:rPr lang="en-US" sz="4800" dirty="0" err="1"/>
              <a:t>patellofemoral</a:t>
            </a:r>
            <a:r>
              <a:rPr lang="en-US" sz="4800" dirty="0"/>
              <a:t> pain syndrome.  </a:t>
            </a:r>
            <a:r>
              <a:rPr lang="en-US" sz="4800" i="1" dirty="0" err="1"/>
              <a:t>Phys</a:t>
            </a:r>
            <a:r>
              <a:rPr lang="en-US" sz="4800" i="1" dirty="0"/>
              <a:t> </a:t>
            </a:r>
            <a:r>
              <a:rPr lang="en-US" sz="4800" i="1" dirty="0" err="1"/>
              <a:t>Ther</a:t>
            </a:r>
            <a:r>
              <a:rPr lang="en-US" sz="4800" dirty="0"/>
              <a:t>.  1993 Feb;73(2):62-8.</a:t>
            </a:r>
          </a:p>
          <a:p>
            <a:pPr lvl="0"/>
            <a:r>
              <a:rPr lang="en-US" sz="4800" dirty="0"/>
              <a:t>Lowry CD, Cleland JA, Dyke K.  Management of patients with </a:t>
            </a:r>
            <a:r>
              <a:rPr lang="en-US" sz="4800" dirty="0" err="1"/>
              <a:t>patellofemoral</a:t>
            </a:r>
            <a:r>
              <a:rPr lang="en-US" sz="4800" dirty="0"/>
              <a:t> pain syndrome using a multimodal approach: a case series.  </a:t>
            </a:r>
            <a:r>
              <a:rPr lang="en-US" sz="4800" i="1" dirty="0"/>
              <a:t>J </a:t>
            </a:r>
            <a:r>
              <a:rPr lang="en-US" sz="4800" i="1" dirty="0" err="1"/>
              <a:t>Orthop</a:t>
            </a:r>
            <a:r>
              <a:rPr lang="en-US" sz="4800" i="1" dirty="0"/>
              <a:t> Sports </a:t>
            </a:r>
            <a:r>
              <a:rPr lang="en-US" sz="4800" i="1" dirty="0" err="1"/>
              <a:t>Phys</a:t>
            </a:r>
            <a:r>
              <a:rPr lang="en-US" sz="4800" i="1" dirty="0"/>
              <a:t> </a:t>
            </a:r>
            <a:r>
              <a:rPr lang="en-US" sz="4800" i="1" dirty="0" err="1"/>
              <a:t>Ther</a:t>
            </a:r>
            <a:r>
              <a:rPr lang="en-US" sz="4800" dirty="0"/>
              <a:t>.  2008 Nov;38(11):691-702.</a:t>
            </a:r>
          </a:p>
          <a:p>
            <a:pPr lvl="0"/>
            <a:r>
              <a:rPr lang="en-US" sz="4800" dirty="0" err="1"/>
              <a:t>Yosmaoglu</a:t>
            </a:r>
            <a:r>
              <a:rPr lang="en-US" sz="4800" dirty="0"/>
              <a:t> HB, Kaya D, </a:t>
            </a:r>
            <a:r>
              <a:rPr lang="en-US" sz="4800" dirty="0" err="1"/>
              <a:t>Guney</a:t>
            </a:r>
            <a:r>
              <a:rPr lang="en-US" sz="4800" dirty="0"/>
              <a:t> H, </a:t>
            </a:r>
            <a:r>
              <a:rPr lang="en-US" sz="4800" dirty="0" err="1"/>
              <a:t>Nyland</a:t>
            </a:r>
            <a:r>
              <a:rPr lang="en-US" sz="4800" dirty="0"/>
              <a:t> J, </a:t>
            </a:r>
            <a:r>
              <a:rPr lang="en-US" sz="4800" dirty="0" err="1"/>
              <a:t>Baltaci</a:t>
            </a:r>
            <a:r>
              <a:rPr lang="en-US" sz="4800" dirty="0"/>
              <a:t> G, </a:t>
            </a:r>
            <a:r>
              <a:rPr lang="en-US" sz="4800" dirty="0" err="1"/>
              <a:t>Yuksel</a:t>
            </a:r>
            <a:r>
              <a:rPr lang="en-US" sz="4800" dirty="0"/>
              <a:t> I, Doral MN.  Is there a relationship between tracking ability, joint position sense, and functional level in </a:t>
            </a:r>
            <a:r>
              <a:rPr lang="en-US" sz="4800" dirty="0" err="1"/>
              <a:t>patellofemoral</a:t>
            </a:r>
            <a:r>
              <a:rPr lang="en-US" sz="4800" dirty="0"/>
              <a:t> pain syndrome?  </a:t>
            </a:r>
            <a:r>
              <a:rPr lang="en-US" sz="4800" i="1" dirty="0"/>
              <a:t>Knee </a:t>
            </a:r>
            <a:r>
              <a:rPr lang="en-US" sz="4800" i="1" dirty="0" err="1"/>
              <a:t>Surg</a:t>
            </a:r>
            <a:r>
              <a:rPr lang="en-US" sz="4800" i="1" dirty="0"/>
              <a:t> Sports </a:t>
            </a:r>
            <a:r>
              <a:rPr lang="en-US" sz="4800" i="1" dirty="0" err="1"/>
              <a:t>Traumatol</a:t>
            </a:r>
            <a:r>
              <a:rPr lang="en-US" sz="4800" i="1" dirty="0"/>
              <a:t> </a:t>
            </a:r>
            <a:r>
              <a:rPr lang="en-US" sz="4800" i="1" dirty="0" err="1"/>
              <a:t>Arthrosc</a:t>
            </a:r>
            <a:r>
              <a:rPr lang="en-US" sz="4800" dirty="0"/>
              <a:t>.  2013 Jan 30. [</a:t>
            </a:r>
            <a:r>
              <a:rPr lang="en-US" sz="4800" dirty="0" err="1"/>
              <a:t>Epub</a:t>
            </a:r>
            <a:r>
              <a:rPr lang="en-US" sz="4800" dirty="0"/>
              <a:t> ahead of print</a:t>
            </a:r>
            <a:r>
              <a:rPr lang="en-US" sz="4800" dirty="0" smtClean="0"/>
              <a:t>].</a:t>
            </a:r>
          </a:p>
          <a:p>
            <a:pPr lvl="0"/>
            <a:r>
              <a:rPr lang="en-US" sz="4800" dirty="0" err="1"/>
              <a:t>Kettunen</a:t>
            </a:r>
            <a:r>
              <a:rPr lang="en-US" sz="4800" dirty="0"/>
              <a:t> JA, </a:t>
            </a:r>
            <a:r>
              <a:rPr lang="en-US" sz="4800" dirty="0" err="1"/>
              <a:t>Harilainen</a:t>
            </a:r>
            <a:r>
              <a:rPr lang="en-US" sz="4800" dirty="0"/>
              <a:t> A, </a:t>
            </a:r>
            <a:r>
              <a:rPr lang="en-US" sz="4800" dirty="0" err="1"/>
              <a:t>Sandelin</a:t>
            </a:r>
            <a:r>
              <a:rPr lang="en-US" sz="4800" dirty="0"/>
              <a:t> J, </a:t>
            </a:r>
            <a:r>
              <a:rPr lang="en-US" sz="4800" dirty="0" err="1"/>
              <a:t>Schlenzka</a:t>
            </a:r>
            <a:r>
              <a:rPr lang="en-US" sz="4800" dirty="0"/>
              <a:t> </a:t>
            </a:r>
            <a:r>
              <a:rPr lang="en-US" sz="4800" dirty="0" err="1"/>
              <a:t>D,Hietaniemi</a:t>
            </a:r>
            <a:r>
              <a:rPr lang="en-US" sz="4800" dirty="0"/>
              <a:t> K, </a:t>
            </a:r>
            <a:r>
              <a:rPr lang="en-US" sz="4800" dirty="0" err="1"/>
              <a:t>Seitsalo</a:t>
            </a:r>
            <a:r>
              <a:rPr lang="en-US" sz="4800" dirty="0"/>
              <a:t> S, </a:t>
            </a:r>
            <a:r>
              <a:rPr lang="en-US" sz="4800" dirty="0" err="1"/>
              <a:t>Malmivaara</a:t>
            </a:r>
            <a:r>
              <a:rPr lang="en-US" sz="4800" dirty="0"/>
              <a:t> A, </a:t>
            </a:r>
            <a:r>
              <a:rPr lang="en-US" sz="4800" dirty="0" err="1"/>
              <a:t>Kujala</a:t>
            </a:r>
            <a:r>
              <a:rPr lang="en-US" sz="4800" dirty="0"/>
              <a:t> UM.  Knee arthroscopy and exercise versus exercise only for chronic </a:t>
            </a:r>
            <a:r>
              <a:rPr lang="en-US" sz="4800" dirty="0" err="1"/>
              <a:t>patellofemoral</a:t>
            </a:r>
            <a:r>
              <a:rPr lang="en-US" sz="4800" dirty="0"/>
              <a:t> pain syndrome: a randomized controlled trial.  </a:t>
            </a:r>
            <a:r>
              <a:rPr lang="en-US" sz="4800" i="1" dirty="0"/>
              <a:t>BMC Medicine</a:t>
            </a:r>
            <a:r>
              <a:rPr lang="en-US" sz="4800" dirty="0"/>
              <a:t>.  2007 Dec 13;5:38.</a:t>
            </a:r>
          </a:p>
          <a:p>
            <a:pPr lvl="0"/>
            <a:r>
              <a:rPr lang="en-US" sz="4800" dirty="0" err="1"/>
              <a:t>Piva</a:t>
            </a:r>
            <a:r>
              <a:rPr lang="en-US" sz="4800" dirty="0"/>
              <a:t> SR, Fitzgerald GK, Wisniewski S, </a:t>
            </a:r>
            <a:r>
              <a:rPr lang="en-US" sz="4800" dirty="0" err="1"/>
              <a:t>Delitto</a:t>
            </a:r>
            <a:r>
              <a:rPr lang="en-US" sz="4800" dirty="0"/>
              <a:t> A.  Predictors of pain and function outcome after rehabilitation in patients with </a:t>
            </a:r>
            <a:r>
              <a:rPr lang="en-US" sz="4800" dirty="0" err="1"/>
              <a:t>patellofemoral</a:t>
            </a:r>
            <a:r>
              <a:rPr lang="en-US" sz="4800" dirty="0"/>
              <a:t> pain syndrome.  </a:t>
            </a:r>
            <a:r>
              <a:rPr lang="en-US" sz="4800" i="1" dirty="0"/>
              <a:t>J </a:t>
            </a:r>
            <a:r>
              <a:rPr lang="en-US" sz="4800" i="1" dirty="0" err="1"/>
              <a:t>Rehabil</a:t>
            </a:r>
            <a:r>
              <a:rPr lang="en-US" sz="4800" i="1" dirty="0"/>
              <a:t> Med.</a:t>
            </a:r>
            <a:r>
              <a:rPr lang="en-US" sz="4800" dirty="0"/>
              <a:t>  2009 Jul;41(8):604-12.</a:t>
            </a:r>
          </a:p>
          <a:p>
            <a:pPr lvl="0"/>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647885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0000" lnSpcReduction="20000"/>
          </a:bodyPr>
          <a:lstStyle/>
          <a:p>
            <a:pPr lvl="0"/>
            <a:r>
              <a:rPr lang="en-US" sz="3000" dirty="0" smtClean="0"/>
              <a:t>Cook </a:t>
            </a:r>
            <a:r>
              <a:rPr lang="en-US" sz="3000" dirty="0"/>
              <a:t>C, </a:t>
            </a:r>
            <a:r>
              <a:rPr lang="en-US" sz="3000" dirty="0" err="1"/>
              <a:t>Hegedus</a:t>
            </a:r>
            <a:r>
              <a:rPr lang="en-US" sz="3000" dirty="0"/>
              <a:t> E, Hawkins R, </a:t>
            </a:r>
            <a:r>
              <a:rPr lang="en-US" sz="3000" dirty="0" err="1"/>
              <a:t>Scovell</a:t>
            </a:r>
            <a:r>
              <a:rPr lang="en-US" sz="3000" dirty="0"/>
              <a:t> F, </a:t>
            </a:r>
            <a:r>
              <a:rPr lang="en-US" sz="3000" dirty="0" err="1"/>
              <a:t>Wyland</a:t>
            </a:r>
            <a:r>
              <a:rPr lang="en-US" sz="3000" dirty="0"/>
              <a:t> D.  Diagnostic accuracy and association to disability of clinical test findings associated with </a:t>
            </a:r>
            <a:r>
              <a:rPr lang="en-US" sz="3000" dirty="0" err="1"/>
              <a:t>patellofemoral</a:t>
            </a:r>
            <a:r>
              <a:rPr lang="en-US" sz="3000" dirty="0"/>
              <a:t> pain syndrome</a:t>
            </a:r>
            <a:r>
              <a:rPr lang="en-US" sz="3000" i="1" dirty="0"/>
              <a:t>.  </a:t>
            </a:r>
            <a:r>
              <a:rPr lang="en-US" sz="3000" i="1" dirty="0" err="1"/>
              <a:t>Physiother</a:t>
            </a:r>
            <a:r>
              <a:rPr lang="en-US" sz="3000" i="1" dirty="0"/>
              <a:t> Can</a:t>
            </a:r>
            <a:r>
              <a:rPr lang="en-US" sz="3000" dirty="0"/>
              <a:t>.  2010 Winter;62(1):17-24.</a:t>
            </a:r>
          </a:p>
          <a:p>
            <a:pPr lvl="0"/>
            <a:r>
              <a:rPr lang="en-US" sz="3000" dirty="0"/>
              <a:t>Souza DR, Gross MT.  Comparison of </a:t>
            </a:r>
            <a:r>
              <a:rPr lang="en-US" sz="3000" dirty="0" err="1"/>
              <a:t>vastus</a:t>
            </a:r>
            <a:r>
              <a:rPr lang="en-US" sz="3000" dirty="0"/>
              <a:t> </a:t>
            </a:r>
            <a:r>
              <a:rPr lang="en-US" sz="3000" dirty="0" err="1"/>
              <a:t>medialis</a:t>
            </a:r>
            <a:r>
              <a:rPr lang="en-US" sz="3000" dirty="0"/>
              <a:t> </a:t>
            </a:r>
            <a:r>
              <a:rPr lang="en-US" sz="3000" dirty="0" err="1"/>
              <a:t>obliquus:vastus</a:t>
            </a:r>
            <a:r>
              <a:rPr lang="en-US" sz="3000" dirty="0"/>
              <a:t> </a:t>
            </a:r>
            <a:r>
              <a:rPr lang="en-US" sz="3000" dirty="0" err="1"/>
              <a:t>lateralis</a:t>
            </a:r>
            <a:r>
              <a:rPr lang="en-US" sz="3000" dirty="0"/>
              <a:t> muscle integrated </a:t>
            </a:r>
            <a:r>
              <a:rPr lang="en-US" sz="3000" dirty="0" err="1"/>
              <a:t>electromyographic</a:t>
            </a:r>
            <a:r>
              <a:rPr lang="en-US" sz="3000" dirty="0"/>
              <a:t> ratios between healthy subjects and patients with </a:t>
            </a:r>
            <a:r>
              <a:rPr lang="en-US" sz="3000" dirty="0" err="1"/>
              <a:t>patellofemoral</a:t>
            </a:r>
            <a:r>
              <a:rPr lang="en-US" sz="3000" dirty="0"/>
              <a:t> pain.  </a:t>
            </a:r>
            <a:r>
              <a:rPr lang="en-US" sz="3000" i="1" dirty="0" err="1"/>
              <a:t>Phys</a:t>
            </a:r>
            <a:r>
              <a:rPr lang="en-US" sz="3000" i="1" dirty="0"/>
              <a:t> </a:t>
            </a:r>
            <a:r>
              <a:rPr lang="en-US" sz="3000" i="1" dirty="0" err="1"/>
              <a:t>Ther</a:t>
            </a:r>
            <a:r>
              <a:rPr lang="en-US" sz="3000" i="1" dirty="0"/>
              <a:t>.</a:t>
            </a:r>
            <a:r>
              <a:rPr lang="en-US" sz="3000" dirty="0"/>
              <a:t>  1991 Apr;71(4):310-6</a:t>
            </a:r>
            <a:r>
              <a:rPr lang="en-US" sz="3000" dirty="0" smtClean="0"/>
              <a:t>.</a:t>
            </a:r>
          </a:p>
          <a:p>
            <a:pPr lvl="0"/>
            <a:r>
              <a:rPr lang="en-US" sz="3000" dirty="0"/>
              <a:t>Herrington L, Al-</a:t>
            </a:r>
            <a:r>
              <a:rPr lang="en-US" sz="3000" dirty="0" err="1"/>
              <a:t>Sherhi</a:t>
            </a:r>
            <a:r>
              <a:rPr lang="en-US" sz="3000" dirty="0"/>
              <a:t> A.  A controlled trial of weight-bearing versus non-weight-bearing exercises for </a:t>
            </a:r>
            <a:r>
              <a:rPr lang="en-US" sz="3000" dirty="0" err="1"/>
              <a:t>patellofemoral</a:t>
            </a:r>
            <a:r>
              <a:rPr lang="en-US" sz="3000" dirty="0"/>
              <a:t> pain.  </a:t>
            </a:r>
            <a:r>
              <a:rPr lang="en-US" sz="3000" i="1" dirty="0"/>
              <a:t>J </a:t>
            </a:r>
            <a:r>
              <a:rPr lang="en-US" sz="3000" i="1" dirty="0" err="1"/>
              <a:t>Orthop</a:t>
            </a:r>
            <a:r>
              <a:rPr lang="en-US" sz="3000" i="1" dirty="0"/>
              <a:t> Sports </a:t>
            </a:r>
            <a:r>
              <a:rPr lang="en-US" sz="3000" i="1" dirty="0" err="1"/>
              <a:t>Phys</a:t>
            </a:r>
            <a:r>
              <a:rPr lang="en-US" sz="3000" i="1" dirty="0"/>
              <a:t> </a:t>
            </a:r>
            <a:r>
              <a:rPr lang="en-US" sz="3000" i="1" dirty="0" err="1"/>
              <a:t>Ther</a:t>
            </a:r>
            <a:r>
              <a:rPr lang="en-US" sz="3000" dirty="0"/>
              <a:t>.  2007 Apr;37(4):155-60.</a:t>
            </a:r>
          </a:p>
          <a:p>
            <a:pPr lvl="0"/>
            <a:r>
              <a:rPr lang="en-US" sz="3000" dirty="0"/>
              <a:t>Cowan SM, </a:t>
            </a:r>
            <a:r>
              <a:rPr lang="en-US" sz="3000" dirty="0" err="1"/>
              <a:t>Bennell</a:t>
            </a:r>
            <a:r>
              <a:rPr lang="en-US" sz="3000" dirty="0"/>
              <a:t> KL, </a:t>
            </a:r>
            <a:r>
              <a:rPr lang="en-US" sz="3000" dirty="0" err="1"/>
              <a:t>Crossley</a:t>
            </a:r>
            <a:r>
              <a:rPr lang="en-US" sz="3000" dirty="0"/>
              <a:t> KM, Hodges PW, McConnell J.  Physical therapy alters recruitment of the </a:t>
            </a:r>
            <a:r>
              <a:rPr lang="en-US" sz="3000" dirty="0" err="1"/>
              <a:t>vasti</a:t>
            </a:r>
            <a:r>
              <a:rPr lang="en-US" sz="3000" dirty="0"/>
              <a:t> in </a:t>
            </a:r>
            <a:r>
              <a:rPr lang="en-US" sz="3000" dirty="0" err="1"/>
              <a:t>patellofemoral</a:t>
            </a:r>
            <a:r>
              <a:rPr lang="en-US" sz="3000" dirty="0"/>
              <a:t> pain syndrome.  </a:t>
            </a:r>
            <a:r>
              <a:rPr lang="en-US" sz="3000" i="1" dirty="0"/>
              <a:t>Med </a:t>
            </a:r>
            <a:r>
              <a:rPr lang="en-US" sz="3000" i="1" dirty="0" err="1"/>
              <a:t>Sci</a:t>
            </a:r>
            <a:r>
              <a:rPr lang="en-US" sz="3000" i="1" dirty="0"/>
              <a:t> Sports </a:t>
            </a:r>
            <a:r>
              <a:rPr lang="en-US" sz="3000" i="1" dirty="0" err="1"/>
              <a:t>Exerc</a:t>
            </a:r>
            <a:r>
              <a:rPr lang="en-US" sz="3000" dirty="0"/>
              <a:t>.  2002 Dec;34(12):1879-85.</a:t>
            </a:r>
          </a:p>
          <a:p>
            <a:pPr lvl="0"/>
            <a:r>
              <a:rPr lang="en-US" sz="3000" dirty="0" err="1"/>
              <a:t>Akbas</a:t>
            </a:r>
            <a:r>
              <a:rPr lang="en-US" sz="3000" dirty="0"/>
              <a:t> E, </a:t>
            </a:r>
            <a:r>
              <a:rPr lang="en-US" sz="3000" dirty="0" err="1"/>
              <a:t>Atay</a:t>
            </a:r>
            <a:r>
              <a:rPr lang="en-US" sz="3000" dirty="0"/>
              <a:t> AO, </a:t>
            </a:r>
            <a:r>
              <a:rPr lang="en-US" sz="3000" dirty="0" err="1"/>
              <a:t>Yuksel</a:t>
            </a:r>
            <a:r>
              <a:rPr lang="en-US" sz="3000" dirty="0"/>
              <a:t> I.  The effects of additional </a:t>
            </a:r>
            <a:r>
              <a:rPr lang="en-US" sz="3000" dirty="0" err="1"/>
              <a:t>kinesio</a:t>
            </a:r>
            <a:r>
              <a:rPr lang="en-US" sz="3000" dirty="0"/>
              <a:t> taping over exercise in the treatment of </a:t>
            </a:r>
            <a:r>
              <a:rPr lang="en-US" sz="3000" dirty="0" err="1"/>
              <a:t>patellofemoral</a:t>
            </a:r>
            <a:r>
              <a:rPr lang="en-US" sz="3000" dirty="0"/>
              <a:t> pain syndrome.  </a:t>
            </a:r>
            <a:r>
              <a:rPr lang="en-US" sz="3000" i="1" dirty="0" err="1"/>
              <a:t>Acta</a:t>
            </a:r>
            <a:r>
              <a:rPr lang="en-US" sz="3000" i="1" dirty="0"/>
              <a:t> </a:t>
            </a:r>
            <a:r>
              <a:rPr lang="en-US" sz="3000" i="1" dirty="0" err="1"/>
              <a:t>Orthop</a:t>
            </a:r>
            <a:r>
              <a:rPr lang="en-US" sz="3000" i="1" dirty="0"/>
              <a:t> </a:t>
            </a:r>
            <a:r>
              <a:rPr lang="en-US" sz="3000" i="1" dirty="0" err="1"/>
              <a:t>Traumatol</a:t>
            </a:r>
            <a:r>
              <a:rPr lang="en-US" sz="3000" i="1" dirty="0"/>
              <a:t> </a:t>
            </a:r>
            <a:r>
              <a:rPr lang="en-US" sz="3000" i="1" dirty="0" err="1"/>
              <a:t>Turc</a:t>
            </a:r>
            <a:r>
              <a:rPr lang="en-US" sz="3000" dirty="0"/>
              <a:t>. 2011;45(5):335-41.</a:t>
            </a:r>
          </a:p>
          <a:p>
            <a:pPr lvl="0"/>
            <a:r>
              <a:rPr lang="en-US" sz="3000" dirty="0" err="1"/>
              <a:t>Makhsous</a:t>
            </a:r>
            <a:r>
              <a:rPr lang="en-US" sz="3000" dirty="0"/>
              <a:t> M, Lin F, </a:t>
            </a:r>
            <a:r>
              <a:rPr lang="en-US" sz="3000" dirty="0" err="1"/>
              <a:t>Koh</a:t>
            </a:r>
            <a:r>
              <a:rPr lang="en-US" sz="3000" dirty="0"/>
              <a:t> JL, </a:t>
            </a:r>
            <a:r>
              <a:rPr lang="en-US" sz="3000" dirty="0" err="1"/>
              <a:t>Nuber</a:t>
            </a:r>
            <a:r>
              <a:rPr lang="en-US" sz="3000" dirty="0"/>
              <a:t> GW, Zhang LQ.  In vivo and noninvasive load sharing among the </a:t>
            </a:r>
            <a:r>
              <a:rPr lang="en-US" sz="3000" dirty="0" err="1"/>
              <a:t>vasti</a:t>
            </a:r>
            <a:r>
              <a:rPr lang="en-US" sz="3000" dirty="0"/>
              <a:t> in patellar </a:t>
            </a:r>
            <a:r>
              <a:rPr lang="en-US" sz="3000" dirty="0" err="1"/>
              <a:t>malalignment</a:t>
            </a:r>
            <a:r>
              <a:rPr lang="en-US" sz="3000" dirty="0"/>
              <a:t>.  </a:t>
            </a:r>
            <a:r>
              <a:rPr lang="en-US" sz="3000" i="1" dirty="0"/>
              <a:t>Med </a:t>
            </a:r>
            <a:r>
              <a:rPr lang="en-US" sz="3000" i="1" dirty="0" err="1"/>
              <a:t>Sci</a:t>
            </a:r>
            <a:r>
              <a:rPr lang="en-US" sz="3000" i="1" dirty="0"/>
              <a:t> Sports </a:t>
            </a:r>
            <a:r>
              <a:rPr lang="en-US" sz="3000" i="1" dirty="0" err="1"/>
              <a:t>Exerc</a:t>
            </a:r>
            <a:r>
              <a:rPr lang="en-US" sz="3000" dirty="0"/>
              <a:t>.  2004 Oct;36(10):1768-75.</a:t>
            </a:r>
          </a:p>
          <a:p>
            <a:pPr lvl="0"/>
            <a:r>
              <a:rPr lang="en-US" sz="3000" dirty="0"/>
              <a:t>Gross MT.  Lower quarter screening for skeletal </a:t>
            </a:r>
            <a:r>
              <a:rPr lang="en-US" sz="3000" dirty="0" err="1"/>
              <a:t>malalignment</a:t>
            </a:r>
            <a:r>
              <a:rPr lang="en-US" sz="3000" dirty="0"/>
              <a:t>—suggestions for orthotics and </a:t>
            </a:r>
            <a:r>
              <a:rPr lang="en-US" sz="3000" dirty="0" err="1"/>
              <a:t>shoewear</a:t>
            </a:r>
            <a:r>
              <a:rPr lang="en-US" sz="3000" dirty="0"/>
              <a:t>.  </a:t>
            </a:r>
            <a:r>
              <a:rPr lang="en-US" sz="3000" i="1" dirty="0"/>
              <a:t>J </a:t>
            </a:r>
            <a:r>
              <a:rPr lang="en-US" sz="3000" i="1" dirty="0" err="1"/>
              <a:t>Orthop</a:t>
            </a:r>
            <a:r>
              <a:rPr lang="en-US" sz="3000" i="1" dirty="0"/>
              <a:t> Sports </a:t>
            </a:r>
            <a:r>
              <a:rPr lang="en-US" sz="3000" i="1" dirty="0" err="1"/>
              <a:t>Phys</a:t>
            </a:r>
            <a:r>
              <a:rPr lang="en-US" sz="3000" i="1" dirty="0"/>
              <a:t> </a:t>
            </a:r>
            <a:r>
              <a:rPr lang="en-US" sz="3000" i="1" dirty="0" err="1"/>
              <a:t>Ther</a:t>
            </a:r>
            <a:r>
              <a:rPr lang="en-US" sz="3000" dirty="0"/>
              <a:t>.  1995 Jun;21(6):389-405.</a:t>
            </a:r>
          </a:p>
          <a:p>
            <a:r>
              <a:rPr lang="en-US" sz="3000" dirty="0"/>
              <a:t>Kim SJ, Lee DH, Kim TE.  The relationship between the MPP test and arthroscopically found medial patellar </a:t>
            </a:r>
            <a:r>
              <a:rPr lang="en-US" sz="3000" dirty="0" err="1"/>
              <a:t>plica</a:t>
            </a:r>
            <a:r>
              <a:rPr lang="en-US" sz="3000" dirty="0"/>
              <a:t> pathology.  </a:t>
            </a:r>
            <a:r>
              <a:rPr lang="en-US" sz="3000" i="1" dirty="0"/>
              <a:t>Arthroscopy</a:t>
            </a:r>
            <a:r>
              <a:rPr lang="en-US" sz="3000" dirty="0"/>
              <a:t>.  2007 Dec;23(12):1303-8.</a:t>
            </a:r>
          </a:p>
          <a:p>
            <a:pPr lvl="0"/>
            <a:r>
              <a:rPr lang="en-US" sz="3000" dirty="0" err="1"/>
              <a:t>Mascal</a:t>
            </a:r>
            <a:r>
              <a:rPr lang="en-US" sz="3000" dirty="0"/>
              <a:t> CL, </a:t>
            </a:r>
            <a:r>
              <a:rPr lang="en-US" sz="3000" dirty="0" err="1"/>
              <a:t>Landel</a:t>
            </a:r>
            <a:r>
              <a:rPr lang="en-US" sz="3000" dirty="0"/>
              <a:t> R, Power C.  Management of </a:t>
            </a:r>
            <a:r>
              <a:rPr lang="en-US" sz="3000" dirty="0" err="1"/>
              <a:t>patellofemoral</a:t>
            </a:r>
            <a:r>
              <a:rPr lang="en-US" sz="3000" dirty="0"/>
              <a:t> pain targeting hip, pelvis, and trunk muscle function: 2 case reports.  J </a:t>
            </a:r>
            <a:r>
              <a:rPr lang="en-US" sz="3000" dirty="0" err="1"/>
              <a:t>Orthop</a:t>
            </a:r>
            <a:r>
              <a:rPr lang="en-US" sz="3000" dirty="0"/>
              <a:t> Sports </a:t>
            </a:r>
            <a:r>
              <a:rPr lang="en-US" sz="3000" dirty="0" err="1"/>
              <a:t>Phys</a:t>
            </a:r>
            <a:r>
              <a:rPr lang="en-US" sz="3000" dirty="0"/>
              <a:t> </a:t>
            </a:r>
            <a:r>
              <a:rPr lang="en-US" sz="3000" dirty="0" err="1"/>
              <a:t>Ther</a:t>
            </a:r>
            <a:r>
              <a:rPr lang="en-US" sz="3000" dirty="0"/>
              <a:t>.  2003 Nov;33(11):647-60.</a:t>
            </a:r>
          </a:p>
          <a:p>
            <a:pPr lvl="0"/>
            <a:r>
              <a:rPr lang="en-US" sz="3000" dirty="0" err="1"/>
              <a:t>Saxena</a:t>
            </a:r>
            <a:r>
              <a:rPr lang="en-US" sz="3000" dirty="0"/>
              <a:t> A, Haddad J.  The effect of foot </a:t>
            </a:r>
            <a:r>
              <a:rPr lang="en-US" sz="3000" dirty="0" err="1"/>
              <a:t>orthoses</a:t>
            </a:r>
            <a:r>
              <a:rPr lang="en-US" sz="3000" dirty="0"/>
              <a:t> on </a:t>
            </a:r>
            <a:r>
              <a:rPr lang="en-US" sz="3000" dirty="0" err="1"/>
              <a:t>patellofemoral</a:t>
            </a:r>
            <a:r>
              <a:rPr lang="en-US" sz="3000" dirty="0"/>
              <a:t> pain syndrome.  J Am </a:t>
            </a:r>
            <a:r>
              <a:rPr lang="en-US" sz="3000" dirty="0" err="1"/>
              <a:t>Podiatr</a:t>
            </a:r>
            <a:r>
              <a:rPr lang="en-US" sz="3000" dirty="0"/>
              <a:t> Med Assoc.  2003 Jul-Aug;93(4):264-71.</a:t>
            </a:r>
          </a:p>
          <a:p>
            <a:pPr lvl="0"/>
            <a:r>
              <a:rPr lang="en-US" sz="3000" dirty="0" err="1"/>
              <a:t>Crossley</a:t>
            </a:r>
            <a:r>
              <a:rPr lang="en-US" sz="3000" dirty="0"/>
              <a:t> K, </a:t>
            </a:r>
            <a:r>
              <a:rPr lang="en-US" sz="3000" dirty="0" err="1"/>
              <a:t>Bennell</a:t>
            </a:r>
            <a:r>
              <a:rPr lang="en-US" sz="3000" dirty="0"/>
              <a:t> K, Green S, Cowan S, McConnell J.  Physical therapy for </a:t>
            </a:r>
            <a:r>
              <a:rPr lang="en-US" sz="3000" dirty="0" err="1"/>
              <a:t>patellofemoral</a:t>
            </a:r>
            <a:r>
              <a:rPr lang="en-US" sz="3000" dirty="0"/>
              <a:t> pain: a randomized, double-blinded, placebo-controlled trial.  Am J Sports Med.  2002 Nov-Dec;30(6):857-65</a:t>
            </a:r>
            <a:r>
              <a:rPr lang="en-US" sz="3000" dirty="0" smtClean="0"/>
              <a:t>.</a:t>
            </a:r>
          </a:p>
          <a:p>
            <a:r>
              <a:rPr lang="en-US" sz="3000" dirty="0"/>
              <a:t>Magee DJ.  </a:t>
            </a:r>
            <a:r>
              <a:rPr lang="en-US" sz="3000" i="1" dirty="0"/>
              <a:t>Orthopedic Physical Assessment</a:t>
            </a:r>
            <a:r>
              <a:rPr lang="en-US" sz="3000" dirty="0"/>
              <a:t>.  5</a:t>
            </a:r>
            <a:r>
              <a:rPr lang="en-US" sz="3000" baseline="30000" dirty="0"/>
              <a:t>th</a:t>
            </a:r>
            <a:r>
              <a:rPr lang="en-US" sz="3000" dirty="0"/>
              <a:t> ed.  St. Louis, MO: Saunders Elsevier, </a:t>
            </a:r>
            <a:r>
              <a:rPr lang="en-US" sz="3000" dirty="0" err="1"/>
              <a:t>Inc</a:t>
            </a:r>
            <a:r>
              <a:rPr lang="en-US" sz="3000" dirty="0"/>
              <a:t>; 2008:727-843.</a:t>
            </a:r>
          </a:p>
          <a:p>
            <a:pPr lvl="0"/>
            <a:endParaRPr lang="en-US" sz="3000" dirty="0"/>
          </a:p>
          <a:p>
            <a:pPr lvl="0"/>
            <a:endParaRPr lang="en-US" dirty="0"/>
          </a:p>
          <a:p>
            <a:endParaRPr lang="en-US" dirty="0"/>
          </a:p>
          <a:p>
            <a:pPr lvl="0"/>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597977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32500" lnSpcReduction="20000"/>
          </a:bodyPr>
          <a:lstStyle/>
          <a:p>
            <a:r>
              <a:rPr lang="en-US" sz="3700" dirty="0" smtClean="0"/>
              <a:t>Pictures: Accessed Jan-April 2013</a:t>
            </a:r>
            <a:endParaRPr lang="en-US" sz="3700" dirty="0"/>
          </a:p>
          <a:p>
            <a:pPr lvl="0"/>
            <a:r>
              <a:rPr lang="en-US" sz="3100" dirty="0" smtClean="0">
                <a:hlinkClick r:id="rId2"/>
              </a:rPr>
              <a:t>http</a:t>
            </a:r>
            <a:r>
              <a:rPr lang="en-US" sz="3100" dirty="0">
                <a:hlinkClick r:id="rId2"/>
              </a:rPr>
              <a:t>://</a:t>
            </a:r>
            <a:r>
              <a:rPr lang="en-US" sz="3100" dirty="0" smtClean="0">
                <a:hlinkClick r:id="rId2"/>
              </a:rPr>
              <a:t>www.aafp.org/afp/2007/0115/p194.html</a:t>
            </a:r>
            <a:r>
              <a:rPr lang="en-US" sz="3100" dirty="0" smtClean="0"/>
              <a:t> (slide 3, 28, 29, 30) </a:t>
            </a:r>
            <a:endParaRPr lang="en-US" sz="3100" dirty="0"/>
          </a:p>
          <a:p>
            <a:pPr lvl="0"/>
            <a:r>
              <a:rPr lang="en-US" sz="3100" dirty="0">
                <a:hlinkClick r:id="rId3"/>
              </a:rPr>
              <a:t>http://</a:t>
            </a:r>
            <a:r>
              <a:rPr lang="en-US" sz="3100" dirty="0" smtClean="0">
                <a:hlinkClick r:id="rId3"/>
              </a:rPr>
              <a:t>www.eorthopod.com/content/chondromalacia-patella</a:t>
            </a:r>
            <a:r>
              <a:rPr lang="en-US" sz="3100" dirty="0"/>
              <a:t> </a:t>
            </a:r>
            <a:r>
              <a:rPr lang="en-US" sz="3100" dirty="0" smtClean="0"/>
              <a:t> (slide 3)</a:t>
            </a:r>
          </a:p>
          <a:p>
            <a:r>
              <a:rPr lang="en-US" sz="3100" dirty="0">
                <a:hlinkClick r:id="rId4"/>
              </a:rPr>
              <a:t>http://www.eorthopod.com/content/patellofemoral-problems</a:t>
            </a:r>
            <a:r>
              <a:rPr lang="en-US" sz="3100" dirty="0"/>
              <a:t> (slide 3, 26</a:t>
            </a:r>
            <a:r>
              <a:rPr lang="en-US" sz="3100" dirty="0" smtClean="0"/>
              <a:t>)</a:t>
            </a:r>
          </a:p>
          <a:p>
            <a:r>
              <a:rPr lang="en-US" sz="3100" dirty="0">
                <a:hlinkClick r:id="rId5"/>
              </a:rPr>
              <a:t>http://exercisesforinjuries.com/runners-knee-exercise-program/</a:t>
            </a:r>
            <a:r>
              <a:rPr lang="en-US" sz="3100" dirty="0"/>
              <a:t> (slide 4</a:t>
            </a:r>
            <a:r>
              <a:rPr lang="en-US" sz="3100" dirty="0" smtClean="0"/>
              <a:t>)</a:t>
            </a:r>
          </a:p>
          <a:p>
            <a:pPr lvl="0"/>
            <a:r>
              <a:rPr lang="en-US" sz="3100" dirty="0">
                <a:hlinkClick r:id="rId6"/>
              </a:rPr>
              <a:t>http://www.aafp.org/afp/1999/1101/p2012.html</a:t>
            </a:r>
            <a:r>
              <a:rPr lang="en-US" sz="3100" dirty="0"/>
              <a:t> (slide 5</a:t>
            </a:r>
            <a:r>
              <a:rPr lang="en-US" sz="3100" dirty="0" smtClean="0"/>
              <a:t>)</a:t>
            </a:r>
            <a:endParaRPr lang="en-US" sz="3100" dirty="0"/>
          </a:p>
          <a:p>
            <a:pPr lvl="0"/>
            <a:r>
              <a:rPr lang="en-US" sz="3100" dirty="0" smtClean="0">
                <a:hlinkClick r:id="rId7"/>
              </a:rPr>
              <a:t>http</a:t>
            </a:r>
            <a:r>
              <a:rPr lang="en-US" sz="3100" dirty="0">
                <a:hlinkClick r:id="rId7"/>
              </a:rPr>
              <a:t>://www.4shared.com/photo/PYnAzSn-/apleys_compression_test.html</a:t>
            </a:r>
            <a:r>
              <a:rPr lang="en-US" sz="3100" dirty="0"/>
              <a:t> </a:t>
            </a:r>
            <a:r>
              <a:rPr lang="en-US" sz="3100" dirty="0" smtClean="0"/>
              <a:t>(slide 10)</a:t>
            </a:r>
            <a:endParaRPr lang="en-US" sz="3100" dirty="0"/>
          </a:p>
          <a:p>
            <a:pPr lvl="0"/>
            <a:r>
              <a:rPr lang="en-US" sz="3100" dirty="0">
                <a:hlinkClick r:id="rId8"/>
              </a:rPr>
              <a:t>http://meded.ucsd.edu/clinicalmed/joints.htm</a:t>
            </a:r>
            <a:r>
              <a:rPr lang="en-US" sz="3100" dirty="0"/>
              <a:t> </a:t>
            </a:r>
            <a:r>
              <a:rPr lang="en-US" sz="3100" dirty="0" smtClean="0"/>
              <a:t>(slide 11)</a:t>
            </a:r>
            <a:endParaRPr lang="en-US" sz="3100" dirty="0"/>
          </a:p>
          <a:p>
            <a:pPr lvl="0"/>
            <a:r>
              <a:rPr lang="en-US" sz="3100" dirty="0">
                <a:hlinkClick r:id="rId9"/>
              </a:rPr>
              <a:t>http://www.aafp.org/afp/2003/0901/p907.html</a:t>
            </a:r>
            <a:r>
              <a:rPr lang="en-US" sz="3100" dirty="0"/>
              <a:t> </a:t>
            </a:r>
            <a:r>
              <a:rPr lang="en-US" sz="3100" dirty="0" smtClean="0"/>
              <a:t>(slide 12, 14)</a:t>
            </a:r>
            <a:endParaRPr lang="en-US" sz="3100" dirty="0"/>
          </a:p>
          <a:p>
            <a:pPr lvl="0"/>
            <a:r>
              <a:rPr lang="en-US" sz="3100" dirty="0">
                <a:hlinkClick r:id="rId10"/>
              </a:rPr>
              <a:t>http://www.genu-centrum.com/knee-testing/2/</a:t>
            </a:r>
            <a:r>
              <a:rPr lang="en-US" sz="3100" dirty="0"/>
              <a:t> </a:t>
            </a:r>
            <a:r>
              <a:rPr lang="en-US" sz="3100" dirty="0" smtClean="0"/>
              <a:t>(slide 13)</a:t>
            </a:r>
            <a:endParaRPr lang="en-US" sz="3100" dirty="0"/>
          </a:p>
          <a:p>
            <a:pPr lvl="0"/>
            <a:r>
              <a:rPr lang="en-US" sz="3100" dirty="0" smtClean="0">
                <a:hlinkClick r:id="rId11"/>
              </a:rPr>
              <a:t>http</a:t>
            </a:r>
            <a:r>
              <a:rPr lang="en-US" sz="3100" dirty="0">
                <a:hlinkClick r:id="rId11"/>
              </a:rPr>
              <a:t>://quizlet.com/11882888/knee-ocs-flash-cards/</a:t>
            </a:r>
            <a:r>
              <a:rPr lang="en-US" sz="3100" dirty="0"/>
              <a:t> </a:t>
            </a:r>
            <a:r>
              <a:rPr lang="en-US" sz="3100" dirty="0" smtClean="0"/>
              <a:t>(slide 15)</a:t>
            </a:r>
          </a:p>
          <a:p>
            <a:r>
              <a:rPr lang="en-US" sz="3100" dirty="0">
                <a:hlinkClick r:id="rId12"/>
              </a:rPr>
              <a:t>http://www.proprofs.com/flashcards/cardshowall.php?title=english-4-sat-vocabulary-words-lesson-2</a:t>
            </a:r>
            <a:r>
              <a:rPr lang="en-US" sz="3100" dirty="0"/>
              <a:t> (slide 17</a:t>
            </a:r>
            <a:r>
              <a:rPr lang="en-US" sz="3100" dirty="0" smtClean="0"/>
              <a:t>)</a:t>
            </a:r>
            <a:endParaRPr lang="en-US" sz="3100" dirty="0"/>
          </a:p>
          <a:p>
            <a:pPr lvl="0"/>
            <a:r>
              <a:rPr lang="en-US" sz="3100" dirty="0" smtClean="0">
                <a:hlinkClick r:id="rId13"/>
              </a:rPr>
              <a:t>http</a:t>
            </a:r>
            <a:r>
              <a:rPr lang="en-US" sz="3100" dirty="0">
                <a:hlinkClick r:id="rId13"/>
              </a:rPr>
              <a:t>://running.competitor.com/2012/10/injury-prevention/beating-runners-knee_143</a:t>
            </a:r>
            <a:r>
              <a:rPr lang="en-US" sz="3100" dirty="0"/>
              <a:t> </a:t>
            </a:r>
            <a:r>
              <a:rPr lang="en-US" sz="3100" dirty="0" smtClean="0"/>
              <a:t>(slide 16)</a:t>
            </a:r>
            <a:endParaRPr lang="en-US" sz="3100" dirty="0"/>
          </a:p>
          <a:p>
            <a:pPr lvl="0"/>
            <a:r>
              <a:rPr lang="en-US" sz="3100" dirty="0" smtClean="0">
                <a:hlinkClick r:id="rId14"/>
              </a:rPr>
              <a:t>http</a:t>
            </a:r>
            <a:r>
              <a:rPr lang="en-US" sz="3100" dirty="0">
                <a:hlinkClick r:id="rId14"/>
              </a:rPr>
              <a:t>://rightfitchicago.com/blog/wp-content/uploads/2012/08/590img.png</a:t>
            </a:r>
            <a:r>
              <a:rPr lang="en-US" sz="3100" dirty="0"/>
              <a:t> </a:t>
            </a:r>
            <a:r>
              <a:rPr lang="en-US" sz="3100" dirty="0" smtClean="0"/>
              <a:t>(slide 22)</a:t>
            </a:r>
          </a:p>
          <a:p>
            <a:r>
              <a:rPr lang="en-US" sz="3100" dirty="0">
                <a:hlinkClick r:id="rId15"/>
              </a:rPr>
              <a:t>http://beginnerballerina.blogspot.com/</a:t>
            </a:r>
            <a:r>
              <a:rPr lang="en-US" sz="3100" dirty="0"/>
              <a:t> (slide 24</a:t>
            </a:r>
            <a:r>
              <a:rPr lang="en-US" sz="3100" dirty="0" smtClean="0"/>
              <a:t>)</a:t>
            </a:r>
            <a:endParaRPr lang="en-US" sz="3100" dirty="0"/>
          </a:p>
          <a:p>
            <a:pPr lvl="0"/>
            <a:r>
              <a:rPr lang="en-US" sz="3100" dirty="0" smtClean="0">
                <a:hlinkClick r:id="rId16"/>
              </a:rPr>
              <a:t>http</a:t>
            </a:r>
            <a:r>
              <a:rPr lang="en-US" sz="3100" dirty="0">
                <a:hlinkClick r:id="rId16"/>
              </a:rPr>
              <a:t>://</a:t>
            </a:r>
            <a:r>
              <a:rPr lang="en-US" sz="3100" dirty="0" smtClean="0">
                <a:hlinkClick r:id="rId16"/>
              </a:rPr>
              <a:t>www.myprecisionfit.com/test/resultStretching?testResultId=2ebdbf51-6d27-4cd0-ad32-87c05957a89b</a:t>
            </a:r>
            <a:r>
              <a:rPr lang="en-US" sz="3100" dirty="0" smtClean="0"/>
              <a:t>  (slide 25)  </a:t>
            </a:r>
          </a:p>
          <a:p>
            <a:r>
              <a:rPr lang="en-US" sz="3100" dirty="0">
                <a:hlinkClick r:id="rId17"/>
              </a:rPr>
              <a:t>http://ajs.sagepub.com/content/34/5/749/F3.expansion</a:t>
            </a:r>
            <a:r>
              <a:rPr lang="en-US" sz="3100" dirty="0"/>
              <a:t> (slide 27</a:t>
            </a:r>
            <a:r>
              <a:rPr lang="en-US" sz="3100" dirty="0" smtClean="0"/>
              <a:t>)</a:t>
            </a:r>
          </a:p>
          <a:p>
            <a:r>
              <a:rPr lang="en-US" sz="3100" dirty="0">
                <a:hlinkClick r:id="rId18"/>
              </a:rPr>
              <a:t>http://</a:t>
            </a:r>
            <a:r>
              <a:rPr lang="en-US" sz="3100" dirty="0" smtClean="0">
                <a:hlinkClick r:id="rId18"/>
              </a:rPr>
              <a:t>www.beantownphysio.com/pt-tip/archive/mcconnell-taping.html</a:t>
            </a:r>
            <a:r>
              <a:rPr lang="en-US" sz="3100" dirty="0" smtClean="0"/>
              <a:t> (slide 31)</a:t>
            </a:r>
          </a:p>
          <a:p>
            <a:r>
              <a:rPr lang="en-US" sz="3100" dirty="0">
                <a:hlinkClick r:id="rId19"/>
              </a:rPr>
              <a:t>http://</a:t>
            </a:r>
            <a:r>
              <a:rPr lang="en-US" sz="3100" dirty="0" smtClean="0">
                <a:hlinkClick r:id="rId19"/>
              </a:rPr>
              <a:t>www.englishexercises.org/makeagame/my_documents/my_pictures/2011/oct/958_question_clipart.gif</a:t>
            </a:r>
            <a:r>
              <a:rPr lang="en-US" sz="3100" dirty="0" smtClean="0"/>
              <a:t> (slide 34)</a:t>
            </a:r>
          </a:p>
          <a:p>
            <a:r>
              <a:rPr lang="en-US" sz="3100" dirty="0">
                <a:hlinkClick r:id="rId20"/>
              </a:rPr>
              <a:t>http://</a:t>
            </a:r>
            <a:r>
              <a:rPr lang="en-US" sz="3100" dirty="0" smtClean="0">
                <a:hlinkClick r:id="rId20"/>
              </a:rPr>
              <a:t>www.brooksrunning.com</a:t>
            </a:r>
            <a:r>
              <a:rPr lang="en-US" sz="3100" dirty="0" smtClean="0"/>
              <a:t> (slide 40)</a:t>
            </a:r>
            <a:endParaRPr lang="en-US" sz="3100" dirty="0" smtClean="0"/>
          </a:p>
          <a:p>
            <a:r>
              <a:rPr lang="en-US" sz="3100" dirty="0">
                <a:hlinkClick r:id="rId21"/>
              </a:rPr>
              <a:t>http://backandneck.about.com/od/paincharts/ig/Visual-Assessment-Tools/Visual-Analog-Scale-VAS.htm</a:t>
            </a:r>
            <a:r>
              <a:rPr lang="en-US" sz="3100" dirty="0"/>
              <a:t> (slide </a:t>
            </a:r>
            <a:r>
              <a:rPr lang="en-US" sz="3100" dirty="0" smtClean="0"/>
              <a:t>44)</a:t>
            </a:r>
            <a:endParaRPr lang="en-US" sz="3100" dirty="0"/>
          </a:p>
          <a:p>
            <a:pPr lvl="0"/>
            <a:r>
              <a:rPr lang="en-US" sz="3100" dirty="0" smtClean="0">
                <a:hlinkClick r:id="rId22"/>
              </a:rPr>
              <a:t>http</a:t>
            </a:r>
            <a:r>
              <a:rPr lang="en-US" sz="3100" dirty="0">
                <a:hlinkClick r:id="rId22"/>
              </a:rPr>
              <a:t>://</a:t>
            </a:r>
            <a:r>
              <a:rPr lang="en-US" sz="3100" dirty="0" smtClean="0">
                <a:hlinkClick r:id="rId22"/>
              </a:rPr>
              <a:t>thebeeskneesaquiltingbee.blogspot.com/2012_05_01_archive.html</a:t>
            </a:r>
            <a:r>
              <a:rPr lang="en-US" sz="3100" dirty="0" smtClean="0"/>
              <a:t> (slide 50)</a:t>
            </a:r>
            <a:endParaRPr lang="en-US" sz="3100" dirty="0" smtClean="0"/>
          </a:p>
          <a:p>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12250155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Mike Gross, PT, PhD</a:t>
            </a:r>
          </a:p>
          <a:p>
            <a:r>
              <a:rPr lang="en-US" dirty="0" smtClean="0"/>
              <a:t>Lori Von </a:t>
            </a:r>
            <a:r>
              <a:rPr lang="en-US" dirty="0" err="1" smtClean="0"/>
              <a:t>Alten</a:t>
            </a:r>
            <a:r>
              <a:rPr lang="en-US" dirty="0" smtClean="0"/>
              <a:t>, PT, LAT, ATC, CPI</a:t>
            </a:r>
          </a:p>
          <a:p>
            <a:r>
              <a:rPr lang="en-US" dirty="0" smtClean="0"/>
              <a:t>Mary </a:t>
            </a:r>
            <a:r>
              <a:rPr lang="en-US" dirty="0" err="1" smtClean="0"/>
              <a:t>Draize</a:t>
            </a:r>
            <a:r>
              <a:rPr lang="en-US" dirty="0" smtClean="0"/>
              <a:t>, PT</a:t>
            </a:r>
          </a:p>
          <a:p>
            <a:r>
              <a:rPr lang="en-US" dirty="0"/>
              <a:t>Mike </a:t>
            </a:r>
            <a:r>
              <a:rPr lang="en-US" dirty="0" err="1"/>
              <a:t>Lewek</a:t>
            </a:r>
            <a:r>
              <a:rPr lang="en-US" dirty="0"/>
              <a:t>, PT, PhD</a:t>
            </a:r>
          </a:p>
          <a:p>
            <a:pPr marL="109728" indent="0">
              <a:buNone/>
            </a:pPr>
            <a:endParaRPr lang="en-US" dirty="0" smtClean="0"/>
          </a:p>
          <a:p>
            <a:pPr marL="109728" indent="0">
              <a:buNone/>
            </a:pPr>
            <a:endParaRPr lang="en-US" dirty="0"/>
          </a:p>
        </p:txBody>
      </p:sp>
      <p:sp>
        <p:nvSpPr>
          <p:cNvPr id="3" name="Title 2"/>
          <p:cNvSpPr>
            <a:spLocks noGrp="1"/>
          </p:cNvSpPr>
          <p:nvPr>
            <p:ph type="title"/>
          </p:nvPr>
        </p:nvSpPr>
        <p:spPr/>
        <p:txBody>
          <a:bodyPr/>
          <a:lstStyle/>
          <a:p>
            <a:r>
              <a:rPr lang="en-US" dirty="0" smtClean="0"/>
              <a:t>Special thanks to:</a:t>
            </a:r>
            <a:endParaRPr lang="en-US" dirty="0"/>
          </a:p>
        </p:txBody>
      </p:sp>
    </p:spTree>
    <p:extLst>
      <p:ext uri="{BB962C8B-B14F-4D97-AF65-F5344CB8AC3E}">
        <p14:creationId xmlns:p14="http://schemas.microsoft.com/office/powerpoint/2010/main" val="3531455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Unknown etiology</a:t>
            </a:r>
          </a:p>
          <a:p>
            <a:r>
              <a:rPr lang="en-US" dirty="0" smtClean="0"/>
              <a:t>Suggested theories:</a:t>
            </a:r>
          </a:p>
          <a:p>
            <a:pPr lvl="1"/>
            <a:r>
              <a:rPr lang="en-US" dirty="0"/>
              <a:t>A</a:t>
            </a:r>
            <a:r>
              <a:rPr lang="en-US" dirty="0" smtClean="0"/>
              <a:t>bnormal patellar tracking and/or </a:t>
            </a:r>
            <a:endParaRPr lang="en-US" dirty="0" smtClean="0"/>
          </a:p>
          <a:p>
            <a:pPr marL="393192" lvl="1" indent="0">
              <a:buNone/>
            </a:pPr>
            <a:r>
              <a:rPr lang="en-US" dirty="0" err="1" smtClean="0"/>
              <a:t>malalignment</a:t>
            </a:r>
            <a:endParaRPr lang="en-US" dirty="0" smtClean="0"/>
          </a:p>
          <a:p>
            <a:pPr lvl="1"/>
            <a:r>
              <a:rPr lang="en-US" dirty="0" smtClean="0"/>
              <a:t>Abnormal soft tissue forces</a:t>
            </a:r>
          </a:p>
          <a:p>
            <a:pPr lvl="1"/>
            <a:r>
              <a:rPr lang="en-US" dirty="0" smtClean="0"/>
              <a:t>Muscle dysfunction</a:t>
            </a:r>
          </a:p>
          <a:p>
            <a:pPr lvl="1"/>
            <a:r>
              <a:rPr lang="en-US" dirty="0" smtClean="0"/>
              <a:t>Increased Q angle</a:t>
            </a:r>
          </a:p>
          <a:p>
            <a:pPr lvl="1"/>
            <a:r>
              <a:rPr lang="en-US" dirty="0" smtClean="0"/>
              <a:t>Tight hamstrings, ITB, quadriceps </a:t>
            </a:r>
            <a:endParaRPr lang="en-US" dirty="0" smtClean="0"/>
          </a:p>
          <a:p>
            <a:pPr marL="393192" lvl="1" indent="0">
              <a:buNone/>
            </a:pPr>
            <a:r>
              <a:rPr lang="en-US" dirty="0" err="1" smtClean="0"/>
              <a:t>femoris</a:t>
            </a:r>
            <a:r>
              <a:rPr lang="en-US" dirty="0" smtClean="0"/>
              <a:t>, and/or gastrocnemius</a:t>
            </a:r>
          </a:p>
          <a:p>
            <a:pPr lvl="1"/>
            <a:r>
              <a:rPr lang="en-US" dirty="0" smtClean="0"/>
              <a:t>Abnormal tibial and femoral rotation</a:t>
            </a:r>
          </a:p>
          <a:p>
            <a:pPr lvl="1"/>
            <a:r>
              <a:rPr lang="en-US" dirty="0" smtClean="0"/>
              <a:t>Excessive foot pronation</a:t>
            </a:r>
          </a:p>
          <a:p>
            <a:pPr marL="393192" lvl="1" indent="0">
              <a:buNone/>
            </a:pPr>
            <a:endParaRPr lang="en-US" dirty="0"/>
          </a:p>
        </p:txBody>
      </p:sp>
      <p:sp>
        <p:nvSpPr>
          <p:cNvPr id="2" name="Title 1"/>
          <p:cNvSpPr>
            <a:spLocks noGrp="1"/>
          </p:cNvSpPr>
          <p:nvPr>
            <p:ph type="title"/>
          </p:nvPr>
        </p:nvSpPr>
        <p:spPr/>
        <p:txBody>
          <a:bodyPr/>
          <a:lstStyle/>
          <a:p>
            <a:r>
              <a:rPr lang="en-US" dirty="0" smtClean="0"/>
              <a:t>PFPS – What is the cause?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798" y="1447800"/>
            <a:ext cx="2289701" cy="4749800"/>
          </a:xfrm>
          <a:prstGeom prst="rect">
            <a:avLst/>
          </a:prstGeom>
        </p:spPr>
      </p:pic>
    </p:spTree>
    <p:extLst>
      <p:ext uri="{BB962C8B-B14F-4D97-AF65-F5344CB8AC3E}">
        <p14:creationId xmlns:p14="http://schemas.microsoft.com/office/powerpoint/2010/main" val="28549916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524000"/>
            <a:ext cx="5730240" cy="4302707"/>
          </a:xfrm>
        </p:spPr>
      </p:pic>
      <p:sp>
        <p:nvSpPr>
          <p:cNvPr id="3" name="Title 2"/>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60232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One of the most frequent complaints in the outpatient setting - both athletic and nonathletic populations affected </a:t>
            </a:r>
          </a:p>
          <a:p>
            <a:r>
              <a:rPr lang="en-US" dirty="0" smtClean="0"/>
              <a:t>Affects 25% of the general nonathletic population </a:t>
            </a:r>
            <a:r>
              <a:rPr lang="en-US" sz="1000" dirty="0" smtClean="0"/>
              <a:t>(Johnston &amp; Gross, 2004; </a:t>
            </a:r>
            <a:r>
              <a:rPr lang="en-US" sz="1000" dirty="0" err="1" smtClean="0"/>
              <a:t>Whittingham</a:t>
            </a:r>
            <a:r>
              <a:rPr lang="en-US" sz="1000" dirty="0" smtClean="0"/>
              <a:t> et al., 2004)</a:t>
            </a:r>
          </a:p>
          <a:p>
            <a:r>
              <a:rPr lang="en-US" dirty="0" smtClean="0"/>
              <a:t>Occurs in all age groups, although most common in adolescents and young adults </a:t>
            </a:r>
            <a:r>
              <a:rPr lang="en-US" sz="1000" dirty="0" smtClean="0"/>
              <a:t>(Johnston &amp; Gross, 2004)</a:t>
            </a:r>
          </a:p>
          <a:p>
            <a:r>
              <a:rPr lang="en-US" dirty="0" smtClean="0"/>
              <a:t>More common in females than males </a:t>
            </a:r>
            <a:r>
              <a:rPr lang="en-US" sz="1000" dirty="0" smtClean="0"/>
              <a:t>(</a:t>
            </a:r>
            <a:r>
              <a:rPr lang="en-US" sz="1000" dirty="0" err="1" smtClean="0"/>
              <a:t>Dolak</a:t>
            </a:r>
            <a:r>
              <a:rPr lang="en-US" sz="1000" dirty="0" smtClean="0"/>
              <a:t> et al., 2011; Earl &amp; Hoch, 2011)</a:t>
            </a:r>
            <a:endParaRPr lang="en-US" dirty="0" smtClean="0"/>
          </a:p>
          <a:p>
            <a:endParaRPr lang="en-US" dirty="0"/>
          </a:p>
        </p:txBody>
      </p:sp>
      <p:sp>
        <p:nvSpPr>
          <p:cNvPr id="3" name="Title 2"/>
          <p:cNvSpPr>
            <a:spLocks noGrp="1"/>
          </p:cNvSpPr>
          <p:nvPr>
            <p:ph type="title"/>
          </p:nvPr>
        </p:nvSpPr>
        <p:spPr/>
        <p:txBody>
          <a:bodyPr/>
          <a:lstStyle/>
          <a:p>
            <a:r>
              <a:rPr lang="en-US" dirty="0" smtClean="0"/>
              <a:t>Populations affected</a:t>
            </a:r>
            <a:endParaRPr lang="en-US" dirty="0"/>
          </a:p>
        </p:txBody>
      </p:sp>
    </p:spTree>
    <p:extLst>
      <p:ext uri="{BB962C8B-B14F-4D97-AF65-F5344CB8AC3E}">
        <p14:creationId xmlns:p14="http://schemas.microsoft.com/office/powerpoint/2010/main" val="3976988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Insidious onset of anterior or retropatellar pain associated with:</a:t>
            </a:r>
          </a:p>
          <a:p>
            <a:pPr lvl="1"/>
            <a:r>
              <a:rPr lang="en-US" dirty="0"/>
              <a:t>A</a:t>
            </a:r>
            <a:r>
              <a:rPr lang="en-US" dirty="0" smtClean="0"/>
              <a:t>scending/descending stairs</a:t>
            </a:r>
          </a:p>
          <a:p>
            <a:pPr lvl="1"/>
            <a:r>
              <a:rPr lang="en-US" dirty="0" smtClean="0"/>
              <a:t>Prolonged sitting</a:t>
            </a:r>
          </a:p>
          <a:p>
            <a:pPr lvl="1"/>
            <a:r>
              <a:rPr lang="en-US" dirty="0" smtClean="0"/>
              <a:t>Prolonged walking</a:t>
            </a:r>
          </a:p>
          <a:p>
            <a:pPr lvl="1"/>
            <a:r>
              <a:rPr lang="en-US" dirty="0" smtClean="0"/>
              <a:t>Squatting</a:t>
            </a:r>
          </a:p>
          <a:p>
            <a:pPr lvl="1"/>
            <a:r>
              <a:rPr lang="en-US" dirty="0" smtClean="0"/>
              <a:t>Running</a:t>
            </a:r>
          </a:p>
          <a:p>
            <a:pPr lvl="1"/>
            <a:r>
              <a:rPr lang="en-US" dirty="0" smtClean="0"/>
              <a:t>Hopping/jumping</a:t>
            </a:r>
          </a:p>
          <a:p>
            <a:pPr lvl="1"/>
            <a:r>
              <a:rPr lang="en-US" dirty="0" smtClean="0"/>
              <a:t>Palpation of patellar facets</a:t>
            </a:r>
          </a:p>
          <a:p>
            <a:pPr lvl="1"/>
            <a:r>
              <a:rPr lang="en-US" dirty="0" smtClean="0"/>
              <a:t>Compression of patella</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Symptoms</a:t>
            </a:r>
            <a:endParaRPr lang="en-US" dirty="0"/>
          </a:p>
        </p:txBody>
      </p:sp>
    </p:spTree>
    <p:extLst>
      <p:ext uri="{BB962C8B-B14F-4D97-AF65-F5344CB8AC3E}">
        <p14:creationId xmlns:p14="http://schemas.microsoft.com/office/powerpoint/2010/main" val="44079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PFPS is often considered a diagnosis of exclusion after ruling out competing diagnoses</a:t>
            </a:r>
            <a:r>
              <a:rPr lang="en-US" sz="1000" dirty="0" smtClean="0"/>
              <a:t>(Cook, 2010)</a:t>
            </a:r>
          </a:p>
          <a:p>
            <a:r>
              <a:rPr lang="en-US" dirty="0" smtClean="0"/>
              <a:t>Strongest combination of tests, LR+ of 4.0* - 2 of the 3 positive findings for pain during:</a:t>
            </a:r>
          </a:p>
          <a:p>
            <a:pPr lvl="1"/>
            <a:r>
              <a:rPr lang="en-US" b="1" dirty="0" smtClean="0"/>
              <a:t>resisted quadriceps muscle contraction</a:t>
            </a:r>
          </a:p>
          <a:p>
            <a:pPr lvl="1"/>
            <a:r>
              <a:rPr lang="en-US" dirty="0"/>
              <a:t>a</a:t>
            </a:r>
            <a:r>
              <a:rPr lang="en-US" dirty="0" smtClean="0"/>
              <a:t>nd/or </a:t>
            </a:r>
            <a:r>
              <a:rPr lang="en-US" b="1" dirty="0" smtClean="0"/>
              <a:t>squatting</a:t>
            </a:r>
          </a:p>
          <a:p>
            <a:pPr lvl="1"/>
            <a:r>
              <a:rPr lang="en-US" dirty="0"/>
              <a:t>a</a:t>
            </a:r>
            <a:r>
              <a:rPr lang="en-US" dirty="0" smtClean="0"/>
              <a:t>nd/or </a:t>
            </a:r>
            <a:r>
              <a:rPr lang="en-US" b="1" dirty="0" smtClean="0"/>
              <a:t>palpation of patellar facets  </a:t>
            </a:r>
            <a:r>
              <a:rPr lang="en-US" sz="1000" dirty="0" smtClean="0"/>
              <a:t>(Cook, 2010)</a:t>
            </a:r>
          </a:p>
          <a:p>
            <a:pPr marL="630936" lvl="2" indent="0">
              <a:buNone/>
            </a:pPr>
            <a:endParaRPr lang="en-US" dirty="0" smtClean="0"/>
          </a:p>
          <a:p>
            <a:pPr marL="630936" lvl="2" indent="0">
              <a:buNone/>
            </a:pPr>
            <a:r>
              <a:rPr lang="en-US" sz="1800" dirty="0" smtClean="0"/>
              <a:t>*This is only after ruling out other possibilities </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Assessment: Diagnostic Criteria</a:t>
            </a:r>
            <a:endParaRPr lang="en-US" dirty="0"/>
          </a:p>
        </p:txBody>
      </p:sp>
    </p:spTree>
    <p:extLst>
      <p:ext uri="{BB962C8B-B14F-4D97-AF65-F5344CB8AC3E}">
        <p14:creationId xmlns:p14="http://schemas.microsoft.com/office/powerpoint/2010/main" val="207424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Meniscal injury </a:t>
            </a:r>
            <a:r>
              <a:rPr lang="en-US" dirty="0" smtClean="0"/>
              <a:t>– Apley’s compression test, Joint line tenderness</a:t>
            </a:r>
          </a:p>
          <a:p>
            <a:r>
              <a:rPr lang="en-US" b="1" dirty="0" smtClean="0"/>
              <a:t>ACL injury </a:t>
            </a:r>
            <a:r>
              <a:rPr lang="en-US" dirty="0" smtClean="0"/>
              <a:t>– Lachman’s test</a:t>
            </a:r>
          </a:p>
          <a:p>
            <a:r>
              <a:rPr lang="en-US" b="1" dirty="0" smtClean="0"/>
              <a:t>PCL injury </a:t>
            </a:r>
            <a:r>
              <a:rPr lang="en-US" dirty="0" smtClean="0"/>
              <a:t>– Posterior drawer test</a:t>
            </a:r>
          </a:p>
          <a:p>
            <a:r>
              <a:rPr lang="en-US" b="1" dirty="0" smtClean="0"/>
              <a:t>MCL and LCL instability </a:t>
            </a:r>
            <a:r>
              <a:rPr lang="en-US" dirty="0" smtClean="0"/>
              <a:t>– Valgus and Varus stress tests</a:t>
            </a:r>
          </a:p>
          <a:p>
            <a:r>
              <a:rPr lang="en-US" b="1" dirty="0" smtClean="0"/>
              <a:t>Medial plica syndrome </a:t>
            </a:r>
            <a:r>
              <a:rPr lang="en-US" dirty="0" smtClean="0"/>
              <a:t>– Mediopatellar plica test</a:t>
            </a:r>
            <a:endParaRPr lang="en-US" dirty="0"/>
          </a:p>
        </p:txBody>
      </p:sp>
      <p:sp>
        <p:nvSpPr>
          <p:cNvPr id="3" name="Title 2"/>
          <p:cNvSpPr>
            <a:spLocks noGrp="1"/>
          </p:cNvSpPr>
          <p:nvPr>
            <p:ph type="title"/>
          </p:nvPr>
        </p:nvSpPr>
        <p:spPr/>
        <p:txBody>
          <a:bodyPr>
            <a:normAutofit fontScale="90000"/>
          </a:bodyPr>
          <a:lstStyle/>
          <a:p>
            <a:r>
              <a:rPr lang="en-US" dirty="0" smtClean="0"/>
              <a:t>Special tests to rule out competing diagnoses</a:t>
            </a:r>
            <a:endParaRPr lang="en-US" dirty="0"/>
          </a:p>
        </p:txBody>
      </p:sp>
    </p:spTree>
    <p:extLst>
      <p:ext uri="{BB962C8B-B14F-4D97-AF65-F5344CB8AC3E}">
        <p14:creationId xmlns:p14="http://schemas.microsoft.com/office/powerpoint/2010/main" val="2769304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15501</TotalTime>
  <Words>4466</Words>
  <Application>Microsoft Office PowerPoint</Application>
  <PresentationFormat>On-screen Show (4:3)</PresentationFormat>
  <Paragraphs>418</Paragraphs>
  <Slides>50</Slides>
  <Notes>24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Concourse</vt:lpstr>
      <vt:lpstr>Patellofemoral Pain Syndrome: Assessment and Intervention Strategies </vt:lpstr>
      <vt:lpstr>Learning Objectives</vt:lpstr>
      <vt:lpstr>Anatomy Review</vt:lpstr>
      <vt:lpstr>Patellofemoral Pain Syndrome aka…</vt:lpstr>
      <vt:lpstr>PFPS – What is the cause?</vt:lpstr>
      <vt:lpstr>Populations affected</vt:lpstr>
      <vt:lpstr>Symptoms</vt:lpstr>
      <vt:lpstr>Assessment: Diagnostic Criteria</vt:lpstr>
      <vt:lpstr>Special tests to rule out competing diagnoses</vt:lpstr>
      <vt:lpstr>Special Tests</vt:lpstr>
      <vt:lpstr>Special Tests</vt:lpstr>
      <vt:lpstr>Special Tests</vt:lpstr>
      <vt:lpstr>Special Tests</vt:lpstr>
      <vt:lpstr>Special Tests</vt:lpstr>
      <vt:lpstr>Special Tests</vt:lpstr>
      <vt:lpstr>Specific areas to assess for PFPS: </vt:lpstr>
      <vt:lpstr>Strength</vt:lpstr>
      <vt:lpstr>VMO activation and VMO:VL ratios</vt:lpstr>
      <vt:lpstr>How PT affects the VMO:VL ratio</vt:lpstr>
      <vt:lpstr>How PT affects the VMO:VL ratio</vt:lpstr>
      <vt:lpstr>Hip abductor and hip external rotator strengthening</vt:lpstr>
      <vt:lpstr>Hip-strengthening program</vt:lpstr>
      <vt:lpstr>Weight-bearing or Non-weight-bearing exercises?</vt:lpstr>
      <vt:lpstr>Flexibility</vt:lpstr>
      <vt:lpstr>Stretching</vt:lpstr>
      <vt:lpstr>Patellar malalignments</vt:lpstr>
      <vt:lpstr>Visual assessment</vt:lpstr>
      <vt:lpstr>Assess passive mobility</vt:lpstr>
      <vt:lpstr>Patellar tilt test</vt:lpstr>
      <vt:lpstr>Assess dynamic tracking</vt:lpstr>
      <vt:lpstr>Patellar taping</vt:lpstr>
      <vt:lpstr>Patellar taping</vt:lpstr>
      <vt:lpstr>Quadriceps, VMO, ITB, Hamstrings</vt:lpstr>
      <vt:lpstr>Does taping realign the patella or utilize the “pain gate” theory?</vt:lpstr>
      <vt:lpstr>Evidence for patellar taping</vt:lpstr>
      <vt:lpstr>Foot mechanics</vt:lpstr>
      <vt:lpstr>How do you objectively measure?</vt:lpstr>
      <vt:lpstr>Foot orthotics</vt:lpstr>
      <vt:lpstr>Foot orthotics</vt:lpstr>
      <vt:lpstr>Shoe recommendations</vt:lpstr>
      <vt:lpstr>INTERVENTIONS REVIEW</vt:lpstr>
      <vt:lpstr>Evidence that PT works for PFPS!</vt:lpstr>
      <vt:lpstr>Multimodal approach</vt:lpstr>
      <vt:lpstr>Outcome measures for PFPS</vt:lpstr>
      <vt:lpstr>References</vt:lpstr>
      <vt:lpstr>References</vt:lpstr>
      <vt:lpstr>References</vt:lpstr>
      <vt:lpstr>References</vt:lpstr>
      <vt:lpstr>Special thanks to:</vt:lpstr>
      <vt:lpstr>Questions?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Patellofemoral Pain Syndrome: Assessment and Intervention Strategies</dc:title>
  <dc:creator>donna</dc:creator>
  <cp:lastModifiedBy>donna</cp:lastModifiedBy>
  <cp:revision>177</cp:revision>
  <dcterms:created xsi:type="dcterms:W3CDTF">2013-02-18T17:37:24Z</dcterms:created>
  <dcterms:modified xsi:type="dcterms:W3CDTF">2013-04-15T17:25:18Z</dcterms:modified>
</cp:coreProperties>
</file>