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82" r:id="rId4"/>
    <p:sldId id="329" r:id="rId5"/>
    <p:sldId id="259" r:id="rId6"/>
    <p:sldId id="258" r:id="rId7"/>
    <p:sldId id="260" r:id="rId8"/>
    <p:sldId id="330" r:id="rId9"/>
    <p:sldId id="262" r:id="rId10"/>
    <p:sldId id="274" r:id="rId11"/>
    <p:sldId id="271" r:id="rId12"/>
    <p:sldId id="273" r:id="rId13"/>
    <p:sldId id="307" r:id="rId14"/>
    <p:sldId id="331" r:id="rId15"/>
    <p:sldId id="276" r:id="rId16"/>
    <p:sldId id="280" r:id="rId17"/>
    <p:sldId id="313" r:id="rId18"/>
    <p:sldId id="290" r:id="rId19"/>
    <p:sldId id="314" r:id="rId20"/>
    <p:sldId id="315" r:id="rId21"/>
    <p:sldId id="264" r:id="rId22"/>
    <p:sldId id="320" r:id="rId23"/>
    <p:sldId id="266" r:id="rId24"/>
    <p:sldId id="281" r:id="rId25"/>
    <p:sldId id="283" r:id="rId26"/>
    <p:sldId id="321" r:id="rId27"/>
    <p:sldId id="293" r:id="rId28"/>
    <p:sldId id="303" r:id="rId29"/>
    <p:sldId id="265" r:id="rId30"/>
    <p:sldId id="297" r:id="rId31"/>
    <p:sldId id="300" r:id="rId32"/>
    <p:sldId id="301" r:id="rId33"/>
    <p:sldId id="322" r:id="rId34"/>
    <p:sldId id="284" r:id="rId35"/>
    <p:sldId id="286" r:id="rId36"/>
    <p:sldId id="268" r:id="rId37"/>
    <p:sldId id="305" r:id="rId38"/>
    <p:sldId id="316" r:id="rId39"/>
    <p:sldId id="312" r:id="rId40"/>
    <p:sldId id="319" r:id="rId41"/>
    <p:sldId id="279" r:id="rId42"/>
    <p:sldId id="306" r:id="rId43"/>
    <p:sldId id="308" r:id="rId44"/>
    <p:sldId id="277" r:id="rId45"/>
    <p:sldId id="295" r:id="rId46"/>
    <p:sldId id="278" r:id="rId47"/>
    <p:sldId id="288" r:id="rId48"/>
    <p:sldId id="309" r:id="rId49"/>
    <p:sldId id="323" r:id="rId50"/>
    <p:sldId id="267" r:id="rId51"/>
    <p:sldId id="304" r:id="rId52"/>
    <p:sldId id="285" r:id="rId53"/>
    <p:sldId id="310" r:id="rId54"/>
    <p:sldId id="328" r:id="rId55"/>
    <p:sldId id="324" r:id="rId56"/>
    <p:sldId id="302" r:id="rId57"/>
    <p:sldId id="269" r:id="rId58"/>
    <p:sldId id="299" r:id="rId59"/>
    <p:sldId id="298" r:id="rId60"/>
    <p:sldId id="292" r:id="rId61"/>
    <p:sldId id="311" r:id="rId62"/>
    <p:sldId id="325" r:id="rId63"/>
    <p:sldId id="270" r:id="rId64"/>
    <p:sldId id="287" r:id="rId65"/>
    <p:sldId id="318" r:id="rId66"/>
    <p:sldId id="326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8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9" autoAdjust="0"/>
    <p:restoredTop sz="50351" autoAdjust="0"/>
  </p:normalViewPr>
  <p:slideViewPr>
    <p:cSldViewPr snapToGrid="0" snapToObjects="1">
      <p:cViewPr>
        <p:scale>
          <a:sx n="50" d="100"/>
          <a:sy n="50" d="100"/>
        </p:scale>
        <p:origin x="-18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5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BE41-0E8D-B24B-B594-BF530562C7BA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0FB5-4224-0E43-BD29-F9A9053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6A48-F430-4C46-B58C-B0A9C7A17992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B18D-50A8-DA40-8B94-5F3E39DF8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**First step </a:t>
            </a:r>
            <a:r>
              <a:rPr lang="en-US" dirty="0" smtClean="0">
                <a:sym typeface="Wingdings"/>
              </a:rPr>
              <a:t> knowing what you’re working with! Must be able to understand the</a:t>
            </a:r>
            <a:r>
              <a:rPr lang="en-US" baseline="0" dirty="0" smtClean="0">
                <a:sym typeface="Wingdings"/>
              </a:rPr>
              <a:t> biomechanics of the athlete’s motion!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-angular velocities</a:t>
            </a:r>
            <a:r>
              <a:rPr lang="en-US" baseline="0" dirty="0" smtClean="0"/>
              <a:t> for baseball throwing range from 6500 -7200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/sec and that can cause an anterior humeral distraction force of 1-1.5x athlete’s body weight (</a:t>
            </a:r>
            <a:r>
              <a:rPr lang="en-US" baseline="0" dirty="0" err="1" smtClean="0"/>
              <a:t>Yildiz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-IR angular velocities for tennis serve can reach 1370-2420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/sec (Athlete’s Shoulder)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-For volleyball, eccentric control needed during all phases to compress humeral head; supra, infra and </a:t>
            </a:r>
            <a:r>
              <a:rPr lang="en-US" baseline="0" dirty="0" err="1" smtClean="0"/>
              <a:t>teres</a:t>
            </a:r>
            <a:r>
              <a:rPr lang="en-US" baseline="0" dirty="0" smtClean="0"/>
              <a:t> minor eccentrically control humeral head translation (</a:t>
            </a:r>
            <a:r>
              <a:rPr lang="en-US" baseline="0" dirty="0" err="1" smtClean="0"/>
              <a:t>Marello</a:t>
            </a:r>
            <a:r>
              <a:rPr lang="en-US" baseline="0" dirty="0" smtClean="0"/>
              <a:t>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-focusing on these three motions, but there are certainly other sports that involve OH activity (swimming, football, handball, softball, javelin throwing, football,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-these three tasks are all relatively similar and usually will present with similar patterns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A-C: wind-up – low muscle activity (Athlete’s </a:t>
            </a:r>
            <a:r>
              <a:rPr lang="en-US" baseline="0" dirty="0" err="1" smtClean="0"/>
              <a:t>Shoudler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C-F: stride</a:t>
            </a:r>
          </a:p>
          <a:p>
            <a:r>
              <a:rPr lang="en-US" baseline="0" dirty="0" smtClean="0"/>
              <a:t>F-H: Arm cocking – SA and trap muscles with mid deltoid and supraspinatus keep humeral head congruent  </a:t>
            </a:r>
          </a:p>
          <a:p>
            <a:r>
              <a:rPr lang="en-US" baseline="0" dirty="0" smtClean="0"/>
              <a:t>H-I: Arm acceleration – shoulder experiences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in forces (max ER/</a:t>
            </a:r>
            <a:r>
              <a:rPr lang="en-US" baseline="0" dirty="0" err="1" smtClean="0"/>
              <a:t>hor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) and </a:t>
            </a:r>
            <a:r>
              <a:rPr lang="en-US" baseline="0" dirty="0" err="1" smtClean="0"/>
              <a:t>subscap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pec</a:t>
            </a:r>
            <a:r>
              <a:rPr lang="en-US" baseline="0" dirty="0" smtClean="0"/>
              <a:t> major are active to provide stability; infra and </a:t>
            </a:r>
            <a:r>
              <a:rPr lang="en-US" baseline="0" dirty="0" err="1" smtClean="0"/>
              <a:t>teres</a:t>
            </a:r>
            <a:r>
              <a:rPr lang="en-US" baseline="0" dirty="0" smtClean="0"/>
              <a:t> minor very active  </a:t>
            </a:r>
          </a:p>
          <a:p>
            <a:r>
              <a:rPr lang="en-US" baseline="0" dirty="0" smtClean="0"/>
              <a:t>I-J: Arm deceleration – kinetic energy left over transferred to shoulder; posterior musculature help to decelerate (</a:t>
            </a:r>
            <a:r>
              <a:rPr lang="en-US" baseline="0" dirty="0" err="1" smtClean="0"/>
              <a:t>teres</a:t>
            </a:r>
            <a:r>
              <a:rPr lang="en-US" baseline="0" dirty="0" smtClean="0"/>
              <a:t> minor, </a:t>
            </a:r>
            <a:r>
              <a:rPr lang="en-US" baseline="0" dirty="0" err="1" smtClean="0"/>
              <a:t>subscap</a:t>
            </a:r>
            <a:r>
              <a:rPr lang="en-US" baseline="0" dirty="0" smtClean="0"/>
              <a:t>) </a:t>
            </a:r>
          </a:p>
          <a:p>
            <a:r>
              <a:rPr lang="en-US" baseline="0" dirty="0" smtClean="0"/>
              <a:t>J-K: Follow-through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Wilk’s</a:t>
            </a:r>
            <a:r>
              <a:rPr lang="en-US" baseline="0" dirty="0" smtClean="0"/>
              <a:t> biomechanics of throwing article gives a great description of these phases and their intricacies including muscle activation at each of the phases which is a bit beyond the extent of this presentation but easily accessed!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4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-Table from </a:t>
            </a:r>
            <a:r>
              <a:rPr lang="en-US" i="1" dirty="0" smtClean="0"/>
              <a:t>The</a:t>
            </a:r>
            <a:r>
              <a:rPr lang="en-US" i="1" baseline="0" dirty="0" smtClean="0"/>
              <a:t> Athlete’s Shoulder </a:t>
            </a:r>
            <a:r>
              <a:rPr lang="en-US" i="0" baseline="0" dirty="0" smtClean="0"/>
              <a:t>detailing force of contraction of muscles broken down by pitching phase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-Detailing from the slide before where the muscles are working the most throughout the pitching motion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-Arm-cocking phase: Compared to healthy pitchers, those with ant instability will show more activity from biceps, infra and supra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0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 up: start of motion to ball release </a:t>
            </a:r>
          </a:p>
          <a:p>
            <a:r>
              <a:rPr lang="en-US" dirty="0" smtClean="0"/>
              <a:t>Early</a:t>
            </a:r>
            <a:r>
              <a:rPr lang="en-US" baseline="0" dirty="0" smtClean="0"/>
              <a:t> cocking </a:t>
            </a:r>
          </a:p>
          <a:p>
            <a:r>
              <a:rPr lang="en-US" baseline="0" dirty="0" smtClean="0"/>
              <a:t>Late cocking – ball release to max shoulder ER</a:t>
            </a:r>
          </a:p>
          <a:p>
            <a:r>
              <a:rPr lang="en-US" baseline="0" dirty="0" smtClean="0"/>
              <a:t>Acceleration: max shoulder ER to racket contact with ball</a:t>
            </a:r>
          </a:p>
          <a:p>
            <a:r>
              <a:rPr lang="en-US" baseline="0" dirty="0" smtClean="0"/>
              <a:t>Follow-through: racket contact to finish of stroke</a:t>
            </a:r>
          </a:p>
          <a:p>
            <a:r>
              <a:rPr lang="en-US" baseline="0" dirty="0" smtClean="0"/>
              <a:t>(</a:t>
            </a:r>
            <a:r>
              <a:rPr lang="en-US" i="1" baseline="0" dirty="0" smtClean="0"/>
              <a:t>The Athlete’s Shoulder)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5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same chapter in </a:t>
            </a:r>
            <a:r>
              <a:rPr lang="en-US" i="1" baseline="0" dirty="0" smtClean="0"/>
              <a:t>The Athlete’s Shoulder</a:t>
            </a:r>
            <a:r>
              <a:rPr lang="en-US" i="0" baseline="0" dirty="0" smtClean="0"/>
              <a:t> depicting the strength needed!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-forces are not as high, but</a:t>
            </a:r>
            <a:r>
              <a:rPr lang="en-US" baseline="0" dirty="0" smtClean="0"/>
              <a:t> involve the same principles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-forces are the highest in ALL of these motions during the cocking/acceleration/deceleration phases!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consider in while</a:t>
            </a:r>
            <a:r>
              <a:rPr lang="en-US" baseline="0" dirty="0" smtClean="0"/>
              <a:t> planning the treatment of an overhead athlete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-humeral versions  adaptations of the dominant arm </a:t>
            </a:r>
            <a:endParaRPr lang="en-US" dirty="0" smtClean="0"/>
          </a:p>
          <a:p>
            <a:r>
              <a:rPr lang="en-US" dirty="0" smtClean="0"/>
              <a:t>-altered LT</a:t>
            </a:r>
            <a:r>
              <a:rPr lang="en-US" baseline="0" dirty="0" smtClean="0"/>
              <a:t> relationships </a:t>
            </a:r>
            <a:r>
              <a:rPr lang="en-US" baseline="0" dirty="0" smtClean="0">
                <a:sym typeface="Wingdings"/>
              </a:rPr>
              <a:t> scapular dyskinesia and effects on muscle performance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-RTC strengthening  not as easy as you think! Incorporate role of fatigue and eccentrics and then advance to </a:t>
            </a:r>
            <a:r>
              <a:rPr lang="en-US" baseline="0" dirty="0" err="1" smtClean="0">
                <a:sym typeface="Wingdings"/>
              </a:rPr>
              <a:t>plyo</a:t>
            </a:r>
            <a:r>
              <a:rPr lang="en-US" baseline="0" dirty="0" smtClean="0">
                <a:sym typeface="Wingdings"/>
              </a:rPr>
              <a:t>!</a:t>
            </a:r>
          </a:p>
          <a:p>
            <a:r>
              <a:rPr lang="en-US" baseline="0" dirty="0" smtClean="0">
                <a:sym typeface="Wingdings"/>
              </a:rPr>
              <a:t>-joint position sense and proprioception  can’t forget about this!! ; knowing where the arm is in space so that muscles fire appropriately </a:t>
            </a:r>
          </a:p>
          <a:p>
            <a:r>
              <a:rPr lang="en-US" baseline="0" dirty="0" smtClean="0">
                <a:sym typeface="Wingdings"/>
              </a:rPr>
              <a:t>-kinetic chain/linking  the rest of the body plays a role too!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**This is important to consider when</a:t>
            </a:r>
            <a:r>
              <a:rPr lang="en-US" baseline="0" dirty="0" smtClean="0"/>
              <a:t> you think about an OH athlete with suspected posterior capsule tightness…could it be that there </a:t>
            </a:r>
            <a:r>
              <a:rPr lang="en-US" baseline="0" dirty="0" err="1" smtClean="0"/>
              <a:t>humerus</a:t>
            </a:r>
            <a:r>
              <a:rPr lang="en-US" baseline="0" dirty="0" smtClean="0"/>
              <a:t> bony anatomy has actually changed and adapted to their activity???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-Normal</a:t>
            </a:r>
            <a:r>
              <a:rPr lang="en-US" baseline="0" dirty="0" smtClean="0"/>
              <a:t> amount of torsion = 27-33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Sabick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-This has implications</a:t>
            </a:r>
            <a:r>
              <a:rPr lang="en-US" baseline="0" dirty="0" smtClean="0"/>
              <a:t> with GIRD and IR deficits that can be found in OH athletes </a:t>
            </a:r>
            <a:r>
              <a:rPr lang="en-US" baseline="0" dirty="0" smtClean="0">
                <a:sym typeface="Wingdings"/>
              </a:rPr>
              <a:t> always have to consider the TOTAL ARC OF MOTION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-Previous thought that the altered arc of motion is a physiologic adaption of shoulder due to repetitive </a:t>
            </a:r>
            <a:r>
              <a:rPr lang="en-US" baseline="0" dirty="0" err="1" smtClean="0"/>
              <a:t>microtrauma</a:t>
            </a:r>
            <a:r>
              <a:rPr lang="en-US" baseline="0" dirty="0" smtClean="0"/>
              <a:t> that stretches the ant capsule and tightens the post capsule = ant translation of the humeral head in </a:t>
            </a:r>
            <a:r>
              <a:rPr lang="en-US" baseline="0" dirty="0" err="1" smtClean="0"/>
              <a:t>glenoid</a:t>
            </a:r>
            <a:r>
              <a:rPr lang="en-US" baseline="0" dirty="0" smtClean="0"/>
              <a:t> fossa (Crockett)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-humeral head retroversion: more posteriorly directed humeral head axis relative to the elbow axis (</a:t>
            </a:r>
            <a:r>
              <a:rPr lang="en-US" baseline="0" dirty="0" err="1" smtClean="0"/>
              <a:t>Sabick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-stresses put on the anterior capsule and ligaments occurs later in the cocking phase than in those without the osseous adaption (</a:t>
            </a:r>
            <a:r>
              <a:rPr lang="en-US" baseline="0" dirty="0" err="1" smtClean="0"/>
              <a:t>Sabick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-Muscles providing the torque on the shoulder and at the elbow during the cocking phase can create forces in opposite directions (IR at the shoulder from the </a:t>
            </a:r>
            <a:r>
              <a:rPr lang="en-US" baseline="0" dirty="0" err="1" smtClean="0"/>
              <a:t>subscap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pec</a:t>
            </a:r>
            <a:r>
              <a:rPr lang="en-US" baseline="0" dirty="0" smtClean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05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dirty="0" err="1" smtClean="0"/>
              <a:t>Sabick</a:t>
            </a:r>
            <a:r>
              <a:rPr lang="en-US" dirty="0" smtClean="0"/>
              <a:t>:</a:t>
            </a:r>
            <a:r>
              <a:rPr lang="en-US" baseline="0" dirty="0" smtClean="0"/>
              <a:t> young baseball pitchers looking at growth plate injuries due to ER torque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Torque of 17.7 Nm in ER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*at end of cocking phase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eccentric IR from </a:t>
            </a:r>
            <a:r>
              <a:rPr lang="en-US" baseline="0" dirty="0" err="1" smtClean="0">
                <a:sym typeface="Wingdings"/>
              </a:rPr>
              <a:t>lats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subscap</a:t>
            </a:r>
            <a:r>
              <a:rPr lang="en-US" baseline="0" dirty="0" smtClean="0">
                <a:sym typeface="Wingdings"/>
              </a:rPr>
              <a:t> and </a:t>
            </a:r>
            <a:r>
              <a:rPr lang="en-US" baseline="0" dirty="0" err="1" smtClean="0">
                <a:sym typeface="Wingdings"/>
              </a:rPr>
              <a:t>pec</a:t>
            </a:r>
            <a:r>
              <a:rPr lang="en-US" baseline="0" dirty="0" smtClean="0">
                <a:sym typeface="Wingdings"/>
              </a:rPr>
              <a:t> proximally at the </a:t>
            </a:r>
            <a:r>
              <a:rPr lang="en-US" baseline="0" dirty="0" err="1" smtClean="0">
                <a:sym typeface="Wingdings"/>
              </a:rPr>
              <a:t>humerus</a:t>
            </a:r>
            <a:r>
              <a:rPr lang="en-US" baseline="0" dirty="0" smtClean="0">
                <a:sym typeface="Wingdings"/>
              </a:rPr>
              <a:t> while the elbow is still experiencing ER torque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-Crockett:</a:t>
            </a:r>
            <a:r>
              <a:rPr lang="en-US" baseline="0" dirty="0" smtClean="0"/>
              <a:t> humeral head retroversion of 40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23 in non-throwing; </a:t>
            </a:r>
            <a:r>
              <a:rPr lang="en-US" dirty="0" smtClean="0"/>
              <a:t>Same torsion in non-dominant arms of OH athletes vs. controls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dirty="0" smtClean="0"/>
              <a:t>Significant humeral head and </a:t>
            </a:r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retrotorsion</a:t>
            </a:r>
            <a:r>
              <a:rPr lang="en-US" dirty="0" smtClean="0"/>
              <a:t> in dominant shoulder of OH athletes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-Pieper: humeral head retroversion of 9.4 </a:t>
            </a:r>
            <a:r>
              <a:rPr lang="en-US" baseline="0" dirty="0" err="1" smtClean="0"/>
              <a:t>deg</a:t>
            </a:r>
            <a:endParaRPr lang="en-US" baseline="0" dirty="0" smtClean="0"/>
          </a:p>
          <a:p>
            <a:r>
              <a:rPr lang="en-US" baseline="0" dirty="0" smtClean="0"/>
              <a:t>	those without shoulder pain = 14.4 </a:t>
            </a:r>
            <a:r>
              <a:rPr lang="en-US" baseline="0" dirty="0" err="1" smtClean="0"/>
              <a:t>deg</a:t>
            </a:r>
            <a:endParaRPr lang="en-US" baseline="0" dirty="0" smtClean="0"/>
          </a:p>
          <a:p>
            <a:r>
              <a:rPr lang="en-US" baseline="0" dirty="0" smtClean="0"/>
              <a:t>	7.62 more degrees than control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Significant increase in </a:t>
            </a:r>
            <a:r>
              <a:rPr lang="en-US" dirty="0" err="1" smtClean="0"/>
              <a:t>retrotorsion</a:t>
            </a:r>
            <a:r>
              <a:rPr lang="en-US" dirty="0" smtClean="0"/>
              <a:t> of throwing arm vs. non-throwing arm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***Found torsional angles increased in players without shoulder pain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="1" baseline="0" dirty="0" smtClean="0"/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0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-Deviations occur because the scapula has a direct effect on the orientation of the </a:t>
            </a:r>
            <a:r>
              <a:rPr lang="en-US" dirty="0" err="1" smtClean="0"/>
              <a:t>glenoid</a:t>
            </a:r>
            <a:r>
              <a:rPr lang="en-US" baseline="0" dirty="0" smtClean="0"/>
              <a:t> and scapular stabilizers are likely the first muscles to become weak!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*Meyers et al = study that found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scap</a:t>
            </a:r>
            <a:r>
              <a:rPr lang="en-US" baseline="0" dirty="0" smtClean="0"/>
              <a:t> upward rotation needed for </a:t>
            </a:r>
            <a:r>
              <a:rPr lang="en-US" baseline="0" dirty="0" err="1" smtClean="0"/>
              <a:t>clearning</a:t>
            </a:r>
            <a:r>
              <a:rPr lang="en-US" baseline="0" dirty="0" smtClean="0"/>
              <a:t> impingement and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IR = decreased SA space and inability to clear the greater tubercle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-Muscle</a:t>
            </a:r>
            <a:r>
              <a:rPr lang="en-US" baseline="0" dirty="0" smtClean="0"/>
              <a:t> strength of traps: if there is an alteration in muscle strength </a:t>
            </a:r>
            <a:r>
              <a:rPr lang="en-US" baseline="0" dirty="0" smtClean="0">
                <a:sym typeface="Wingdings"/>
              </a:rPr>
              <a:t> altered scapular movement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	</a:t>
            </a:r>
            <a:r>
              <a:rPr lang="en-US" dirty="0" smtClean="0"/>
              <a:t>*Cools</a:t>
            </a:r>
            <a:r>
              <a:rPr lang="en-US" baseline="0" dirty="0" smtClean="0"/>
              <a:t> et al = study in healthy OH athletes: </a:t>
            </a:r>
            <a:r>
              <a:rPr lang="en-US" dirty="0" smtClean="0"/>
              <a:t>alteration to these</a:t>
            </a:r>
            <a:r>
              <a:rPr lang="en-US" baseline="0" dirty="0" smtClean="0"/>
              <a:t> ratios for the trap muscles can cause decreased neuromuscular coordination and 	therefore </a:t>
            </a:r>
            <a:r>
              <a:rPr lang="en-US" baseline="0" dirty="0" err="1" smtClean="0"/>
              <a:t>malpositioning</a:t>
            </a:r>
            <a:r>
              <a:rPr lang="en-US" baseline="0" dirty="0" smtClean="0"/>
              <a:t> of the scapula</a:t>
            </a:r>
          </a:p>
          <a:p>
            <a:pPr lvl="1"/>
            <a:r>
              <a:rPr lang="en-US" dirty="0" smtClean="0"/>
              <a:t>	UT/MT  and UT/LT ratios </a:t>
            </a:r>
            <a:r>
              <a:rPr lang="en-US" dirty="0" smtClean="0">
                <a:sym typeface="Wingdings"/>
              </a:rPr>
              <a:t> 1.23 – 1.36  </a:t>
            </a:r>
            <a:r>
              <a:rPr lang="en-US" sz="1400" dirty="0" smtClean="0">
                <a:sym typeface="Wingdings"/>
              </a:rPr>
              <a:t>(Cools 2007) </a:t>
            </a:r>
          </a:p>
          <a:p>
            <a:pPr lvl="1"/>
            <a:r>
              <a:rPr lang="en-US" dirty="0" smtClean="0">
                <a:sym typeface="Wingdings"/>
              </a:rPr>
              <a:t>	MT/LT ratio  0.92 – 1.09 </a:t>
            </a:r>
            <a:r>
              <a:rPr lang="en-US" sz="1400" dirty="0" smtClean="0">
                <a:sym typeface="Wingdings"/>
              </a:rPr>
              <a:t>(Cools 2007)</a:t>
            </a:r>
          </a:p>
          <a:p>
            <a:r>
              <a:rPr lang="en-US" baseline="0" dirty="0" smtClean="0"/>
              <a:t>	*Kennedy </a:t>
            </a:r>
            <a:r>
              <a:rPr lang="en-US" dirty="0" smtClean="0"/>
              <a:t>***First line of rehab action = correct abnormal muscle firing to</a:t>
            </a:r>
            <a:r>
              <a:rPr lang="en-US" baseline="0" dirty="0" smtClean="0"/>
              <a:t> address d</a:t>
            </a:r>
            <a:r>
              <a:rPr lang="en-US" dirty="0" smtClean="0"/>
              <a:t>elayed onset of LT and SA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-Protraction/retraction ratio: </a:t>
            </a:r>
          </a:p>
          <a:p>
            <a:r>
              <a:rPr lang="en-US" baseline="0" dirty="0" smtClean="0"/>
              <a:t>*</a:t>
            </a:r>
            <a:r>
              <a:rPr lang="en-US" baseline="0" dirty="0" err="1" smtClean="0"/>
              <a:t>Merolla</a:t>
            </a:r>
            <a:r>
              <a:rPr lang="en-US" baseline="0" dirty="0" smtClean="0"/>
              <a:t> et al = in VB players with shoulder pain, found increased </a:t>
            </a:r>
            <a:r>
              <a:rPr lang="en-US" baseline="0" dirty="0" err="1" smtClean="0"/>
              <a:t>infraspinatus</a:t>
            </a:r>
            <a:r>
              <a:rPr lang="en-US" baseline="0" dirty="0" smtClean="0"/>
              <a:t> strength with retracted scapula (scapular reposition test which we talk about later)</a:t>
            </a:r>
          </a:p>
          <a:p>
            <a:r>
              <a:rPr lang="en-US" baseline="0" dirty="0" smtClean="0"/>
              <a:t>*Smith = protraction lengthens the </a:t>
            </a:r>
            <a:r>
              <a:rPr lang="en-US" baseline="0" dirty="0" err="1" smtClean="0"/>
              <a:t>lats</a:t>
            </a:r>
            <a:r>
              <a:rPr lang="en-US" baseline="0" dirty="0" smtClean="0"/>
              <a:t> and puts </a:t>
            </a:r>
            <a:r>
              <a:rPr lang="en-US" baseline="0" dirty="0" err="1" smtClean="0"/>
              <a:t>pec</a:t>
            </a:r>
            <a:r>
              <a:rPr lang="en-US" baseline="0" dirty="0" smtClean="0"/>
              <a:t> major in shortened position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Thoracic posture : </a:t>
            </a:r>
            <a:r>
              <a:rPr lang="en-US" baseline="0" dirty="0" err="1" smtClean="0"/>
              <a:t>Kabaeste’s</a:t>
            </a:r>
            <a:r>
              <a:rPr lang="en-US" baseline="0" dirty="0" smtClean="0"/>
              <a:t> study found that slouched posture = less upward rotation and posterior tilt while increasing IR throughout arm abduction in scapular plane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clavicle is the only thing attaching the scapula to the rest of the skeleton!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Rotator Cuff:</a:t>
            </a:r>
          </a:p>
          <a:p>
            <a:r>
              <a:rPr lang="en-US" dirty="0" smtClean="0"/>
              <a:t>-supraspinatus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Origin: </a:t>
            </a:r>
            <a:r>
              <a:rPr lang="en-US" baseline="0" dirty="0" err="1" smtClean="0">
                <a:sym typeface="Wingdings"/>
              </a:rPr>
              <a:t>supraspinous</a:t>
            </a:r>
            <a:r>
              <a:rPr lang="en-US" baseline="0" dirty="0" smtClean="0">
                <a:sym typeface="Wingdings"/>
              </a:rPr>
              <a:t> fossa , Insertion: superior facet of the greater tubercle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subscapularis</a:t>
            </a:r>
            <a:r>
              <a:rPr lang="en-US" dirty="0" smtClean="0"/>
              <a:t> </a:t>
            </a:r>
            <a:r>
              <a:rPr lang="en-US" baseline="0" dirty="0" smtClean="0">
                <a:sym typeface="Wingdings"/>
              </a:rPr>
              <a:t> Origin: subscapular fossa, Insertion: lesser tubercle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infraspinatus</a:t>
            </a:r>
            <a:r>
              <a:rPr lang="en-US" dirty="0" smtClean="0"/>
              <a:t> </a:t>
            </a:r>
            <a:r>
              <a:rPr lang="en-US" baseline="0" dirty="0" smtClean="0">
                <a:sym typeface="Wingdings"/>
              </a:rPr>
              <a:t> Origin: </a:t>
            </a:r>
            <a:r>
              <a:rPr lang="en-US" baseline="0" dirty="0" err="1" smtClean="0">
                <a:sym typeface="Wingdings"/>
              </a:rPr>
              <a:t>infraspinous</a:t>
            </a:r>
            <a:r>
              <a:rPr lang="en-US" baseline="0" dirty="0" smtClean="0">
                <a:sym typeface="Wingdings"/>
              </a:rPr>
              <a:t> fossa, Insertion: middle facet on greater tubercle of </a:t>
            </a:r>
            <a:r>
              <a:rPr lang="en-US" baseline="0" dirty="0" err="1" smtClean="0">
                <a:sym typeface="Wingdings"/>
              </a:rPr>
              <a:t>humerus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teres</a:t>
            </a:r>
            <a:r>
              <a:rPr lang="en-US" baseline="0" dirty="0" smtClean="0"/>
              <a:t> minor </a:t>
            </a:r>
            <a:r>
              <a:rPr lang="en-US" baseline="0" dirty="0" smtClean="0">
                <a:sym typeface="Wingdings"/>
              </a:rPr>
              <a:t> Origin: superior portion of lateral border of scapula, Insertion: inferior facet of the greater tubercle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Other muscles to consider: </a:t>
            </a:r>
          </a:p>
          <a:p>
            <a:r>
              <a:rPr lang="en-US" baseline="0" dirty="0" smtClean="0">
                <a:sym typeface="Wingdings"/>
              </a:rPr>
              <a:t>	</a:t>
            </a:r>
            <a:r>
              <a:rPr lang="en-US" b="1" baseline="0" dirty="0" smtClean="0">
                <a:sym typeface="Wingdings"/>
              </a:rPr>
              <a:t>biceps</a:t>
            </a:r>
            <a:r>
              <a:rPr lang="en-US" baseline="0" dirty="0" smtClean="0">
                <a:sym typeface="Wingdings"/>
              </a:rPr>
              <a:t> attaching and becoming part of the synovial membrane </a:t>
            </a:r>
          </a:p>
          <a:p>
            <a:r>
              <a:rPr lang="en-US" baseline="0" dirty="0" smtClean="0">
                <a:sym typeface="Wingdings"/>
              </a:rPr>
              <a:t>	</a:t>
            </a:r>
            <a:r>
              <a:rPr lang="en-US" b="1" baseline="0" dirty="0" smtClean="0">
                <a:sym typeface="Wingdings"/>
              </a:rPr>
              <a:t>traps</a:t>
            </a:r>
            <a:r>
              <a:rPr lang="en-US" baseline="0" dirty="0" smtClean="0">
                <a:sym typeface="Wingdings"/>
              </a:rPr>
              <a:t> (O: </a:t>
            </a:r>
            <a:r>
              <a:rPr lang="en-US" baseline="0" dirty="0" err="1" smtClean="0">
                <a:sym typeface="Wingdings"/>
              </a:rPr>
              <a:t>ext</a:t>
            </a:r>
            <a:r>
              <a:rPr lang="en-US" baseline="0" dirty="0" smtClean="0">
                <a:sym typeface="Wingdings"/>
              </a:rPr>
              <a:t> occipital protuberance, superior nuchal line, </a:t>
            </a:r>
            <a:r>
              <a:rPr lang="en-US" baseline="0" dirty="0" err="1" smtClean="0">
                <a:sym typeface="Wingdings"/>
              </a:rPr>
              <a:t>spinous</a:t>
            </a:r>
            <a:r>
              <a:rPr lang="en-US" baseline="0" dirty="0" smtClean="0">
                <a:sym typeface="Wingdings"/>
              </a:rPr>
              <a:t> processes of C7-T12; I: lateral 1/3 clavicle, acromion, spine of </a:t>
            </a:r>
            <a:r>
              <a:rPr lang="en-US" baseline="0" dirty="0" err="1" smtClean="0">
                <a:sym typeface="Wingdings"/>
              </a:rPr>
              <a:t>scap</a:t>
            </a:r>
            <a:r>
              <a:rPr lang="en-US" baseline="0" dirty="0" smtClean="0">
                <a:sym typeface="Wingdings"/>
              </a:rPr>
              <a:t>) </a:t>
            </a:r>
          </a:p>
          <a:p>
            <a:r>
              <a:rPr lang="en-US" baseline="0" dirty="0" smtClean="0">
                <a:sym typeface="Wingdings"/>
              </a:rPr>
              <a:t>	</a:t>
            </a:r>
            <a:r>
              <a:rPr lang="en-US" b="1" baseline="0" dirty="0" err="1" smtClean="0">
                <a:sym typeface="Wingdings"/>
              </a:rPr>
              <a:t>pec</a:t>
            </a:r>
            <a:r>
              <a:rPr lang="en-US" b="1" baseline="0" dirty="0" smtClean="0">
                <a:sym typeface="Wingdings"/>
              </a:rPr>
              <a:t> minor </a:t>
            </a:r>
            <a:r>
              <a:rPr lang="en-US" baseline="0" dirty="0" smtClean="0">
                <a:sym typeface="Wingdings"/>
              </a:rPr>
              <a:t>(O: 3-5 ribs near costal cartilages; I: coracoid process of the scapula)  </a:t>
            </a:r>
          </a:p>
          <a:p>
            <a:r>
              <a:rPr lang="en-US" baseline="0" dirty="0" smtClean="0">
                <a:sym typeface="Wingding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-can see from this</a:t>
            </a:r>
            <a:r>
              <a:rPr lang="en-US" baseline="0" dirty="0" smtClean="0"/>
              <a:t> picture that with </a:t>
            </a:r>
            <a:r>
              <a:rPr lang="en-US" baseline="0" dirty="0" err="1" smtClean="0"/>
              <a:t>kyphotic</a:t>
            </a:r>
            <a:r>
              <a:rPr lang="en-US" baseline="0" dirty="0" smtClean="0"/>
              <a:t> thoracic posture, the scapula tilts anteriorly and is internally rotated putting the deltoid and supraspinatus in a shortened position </a:t>
            </a:r>
          </a:p>
          <a:p>
            <a:r>
              <a:rPr lang="en-US" baseline="0" dirty="0" smtClean="0"/>
              <a:t>-how many athletes do you see with rounded shoulders???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5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scapula</a:t>
            </a:r>
            <a:r>
              <a:rPr lang="en-US" baseline="0" dirty="0" smtClean="0"/>
              <a:t> is the attachment site for 17 muscles involved in UE motion!!!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-SICK scapula = overuse</a:t>
            </a:r>
            <a:r>
              <a:rPr lang="en-US" baseline="0" dirty="0" smtClean="0"/>
              <a:t> muscular fatigue syndrome (Burkhart) </a:t>
            </a:r>
            <a:r>
              <a:rPr lang="en-US" baseline="0" dirty="0" smtClean="0">
                <a:sym typeface="Wingdings"/>
              </a:rPr>
              <a:t> already talked about it </a:t>
            </a:r>
            <a:br>
              <a:rPr lang="en-US" baseline="0" dirty="0" smtClean="0">
                <a:sym typeface="Wingdings"/>
              </a:rPr>
            </a:br>
            <a:r>
              <a:rPr lang="en-US" baseline="0" dirty="0" smtClean="0">
                <a:sym typeface="Wingdings"/>
              </a:rPr>
              <a:t>*I: caused by weak LT, </a:t>
            </a:r>
            <a:r>
              <a:rPr lang="en-US" baseline="0" dirty="0" err="1" smtClean="0">
                <a:sym typeface="Wingdings"/>
              </a:rPr>
              <a:t>lats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serratus</a:t>
            </a:r>
            <a:r>
              <a:rPr lang="en-US" baseline="0" dirty="0" smtClean="0">
                <a:sym typeface="Wingdings"/>
              </a:rPr>
              <a:t> ant; tight </a:t>
            </a:r>
            <a:r>
              <a:rPr lang="en-US" baseline="0" dirty="0" err="1" smtClean="0">
                <a:sym typeface="Wingdings"/>
              </a:rPr>
              <a:t>pecs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II: weak </a:t>
            </a:r>
            <a:r>
              <a:rPr lang="en-US" baseline="0" dirty="0" err="1" smtClean="0">
                <a:sym typeface="Wingdings"/>
              </a:rPr>
              <a:t>serratus</a:t>
            </a:r>
            <a:r>
              <a:rPr lang="en-US" baseline="0" dirty="0" smtClean="0">
                <a:sym typeface="Wingdings"/>
              </a:rPr>
              <a:t>, rhomboids, traps; tight humeral rotators</a:t>
            </a:r>
          </a:p>
          <a:p>
            <a:r>
              <a:rPr lang="en-US" baseline="0" dirty="0" smtClean="0">
                <a:sym typeface="Wingdings"/>
              </a:rPr>
              <a:t>III: overactive </a:t>
            </a:r>
            <a:r>
              <a:rPr lang="en-US" baseline="0" dirty="0" err="1" smtClean="0">
                <a:sym typeface="Wingdings"/>
              </a:rPr>
              <a:t>levator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scap</a:t>
            </a:r>
            <a:r>
              <a:rPr lang="en-US" baseline="0" dirty="0" smtClean="0">
                <a:sym typeface="Wingdings"/>
              </a:rPr>
              <a:t> and upper trap; imbalance of force coupling (</a:t>
            </a:r>
            <a:r>
              <a:rPr lang="en-US" baseline="0" dirty="0" err="1" smtClean="0">
                <a:sym typeface="Wingdings"/>
              </a:rPr>
              <a:t>McMorris</a:t>
            </a:r>
            <a:r>
              <a:rPr lang="en-US" baseline="0" dirty="0" smtClean="0">
                <a:sym typeface="Wingdings"/>
              </a:rPr>
              <a:t>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-protraction of the scapula can result in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subacromial space, increased strain on ant/</a:t>
            </a:r>
            <a:r>
              <a:rPr lang="en-US" baseline="0" dirty="0" err="1" smtClean="0"/>
              <a:t>inf</a:t>
            </a:r>
            <a:r>
              <a:rPr lang="en-US" baseline="0" dirty="0" smtClean="0"/>
              <a:t> GH ligament, decreased arc of GH elevation,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in isometric abduction/elevation strength (smith 2006) (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2008)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-thoracic spine </a:t>
            </a:r>
            <a:r>
              <a:rPr lang="en-US" baseline="0" dirty="0" err="1" smtClean="0"/>
              <a:t>kyphotic</a:t>
            </a:r>
            <a:r>
              <a:rPr lang="en-US" baseline="0" dirty="0" smtClean="0"/>
              <a:t> posture is associated with decrease in subacromial space and decrease in </a:t>
            </a:r>
            <a:r>
              <a:rPr lang="en-US" baseline="0" dirty="0" err="1" smtClean="0"/>
              <a:t>scap</a:t>
            </a:r>
            <a:r>
              <a:rPr lang="en-US" baseline="0" dirty="0" smtClean="0"/>
              <a:t> post tilt = altered L-T relationships (Seitz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7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-can see the prominence of the R shoulder once</a:t>
            </a:r>
            <a:r>
              <a:rPr lang="en-US" baseline="0" dirty="0" smtClean="0"/>
              <a:t> the borders have been outlined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-also can see that the R (dominant) shoulder appears to be lower than the other shoulder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-can see from the sketch the movement of the scapula to become depressed, protracted, and upwardly rotated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0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-SAT: manually</a:t>
            </a:r>
            <a:r>
              <a:rPr lang="en-US" baseline="0" dirty="0" smtClean="0"/>
              <a:t> stabilizing the upper medial border and rotating the </a:t>
            </a:r>
            <a:r>
              <a:rPr lang="en-US" baseline="0" dirty="0" err="1" smtClean="0"/>
              <a:t>inferomedial</a:t>
            </a:r>
            <a:r>
              <a:rPr lang="en-US" baseline="0" dirty="0" smtClean="0"/>
              <a:t> border as arm is abducted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-SRT gives the scapula posterior tilt, ER and retraction of the </a:t>
            </a:r>
            <a:r>
              <a:rPr lang="en-US" baseline="0" dirty="0" err="1" smtClean="0"/>
              <a:t>scap</a:t>
            </a:r>
            <a:r>
              <a:rPr lang="en-US" baseline="0" dirty="0" smtClean="0"/>
              <a:t> to restore the L-T relationships of the RTC muscles and deltoid and also encourages upper thoracic extension (Tate, Burkhart)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7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-GH rotational strength and baseball pitcher</a:t>
            </a:r>
          </a:p>
          <a:p>
            <a:pPr lvl="2"/>
            <a:r>
              <a:rPr lang="en-US" dirty="0" smtClean="0"/>
              <a:t>ER should be at 65% of IR strength </a:t>
            </a:r>
          </a:p>
          <a:p>
            <a:pPr lvl="2"/>
            <a:r>
              <a:rPr lang="en-US" dirty="0" smtClean="0"/>
              <a:t>ER : IR ratio should range from 66-75%</a:t>
            </a:r>
          </a:p>
          <a:p>
            <a:pPr lvl="2"/>
            <a:r>
              <a:rPr lang="en-US" dirty="0" smtClean="0"/>
              <a:t>*most likely going to see</a:t>
            </a:r>
            <a:r>
              <a:rPr lang="en-US" baseline="0" dirty="0" smtClean="0"/>
              <a:t> that the IR are stronger than ER, even might have some ER atrophy</a:t>
            </a:r>
            <a:endParaRPr lang="en-US" dirty="0" smtClean="0"/>
          </a:p>
          <a:p>
            <a:r>
              <a:rPr lang="en-US" dirty="0" smtClean="0"/>
              <a:t>-ST strength</a:t>
            </a:r>
            <a:r>
              <a:rPr lang="en-US" baseline="0" dirty="0" smtClean="0"/>
              <a:t> and baseball pitcher</a:t>
            </a:r>
          </a:p>
          <a:p>
            <a:pPr lvl="2"/>
            <a:r>
              <a:rPr lang="en-US" dirty="0" smtClean="0"/>
              <a:t>Protraction : Retraction = 87%</a:t>
            </a:r>
          </a:p>
          <a:p>
            <a:pPr lvl="2"/>
            <a:r>
              <a:rPr lang="en-US" dirty="0" smtClean="0"/>
              <a:t>Elevation : Depression = 27%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-Consider the chart</a:t>
            </a:r>
            <a:r>
              <a:rPr lang="en-US" baseline="0" dirty="0" smtClean="0"/>
              <a:t>s we had in the beginning of the presentation depicting the contraction %ages in the different stages – can be a great clue of what to test and then what to strengthen 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90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-popular program</a:t>
            </a:r>
            <a:r>
              <a:rPr lang="en-US" baseline="0" dirty="0" smtClean="0"/>
              <a:t> that can be initiated early in the rehab progression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-targets the muscles that are providing the dynamic stability to the GH joint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These are great to get the athlete started…but what else do we need to look at with strengthening??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80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-conflicting evidence</a:t>
            </a:r>
            <a:r>
              <a:rPr lang="en-US" baseline="0" dirty="0" smtClean="0"/>
              <a:t> on scapular upward rotation (Joshi) – some say that it increases but some also see a decrease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-altered kinematics</a:t>
            </a:r>
          </a:p>
          <a:p>
            <a:pPr lvl="2"/>
            <a:r>
              <a:rPr lang="en-US" dirty="0" smtClean="0"/>
              <a:t>Decrease in scapular post tilt and ER</a:t>
            </a:r>
          </a:p>
          <a:p>
            <a:pPr lvl="2"/>
            <a:r>
              <a:rPr lang="en-US" dirty="0" smtClean="0"/>
              <a:t>Increased protraction </a:t>
            </a:r>
            <a:r>
              <a:rPr lang="en-US" sz="1400" dirty="0" smtClean="0"/>
              <a:t>(</a:t>
            </a:r>
            <a:r>
              <a:rPr lang="en-US" sz="1400" dirty="0" err="1" smtClean="0"/>
              <a:t>Wilk</a:t>
            </a:r>
            <a:r>
              <a:rPr lang="en-US" sz="1400" dirty="0" smtClean="0"/>
              <a:t> 2009)</a:t>
            </a:r>
          </a:p>
          <a:p>
            <a:pPr lvl="2"/>
            <a:r>
              <a:rPr lang="en-US" dirty="0" smtClean="0"/>
              <a:t>Increase </a:t>
            </a:r>
            <a:r>
              <a:rPr lang="en-US" dirty="0" err="1" smtClean="0"/>
              <a:t>clavicular</a:t>
            </a:r>
            <a:r>
              <a:rPr lang="en-US" dirty="0" smtClean="0"/>
              <a:t> retraction </a:t>
            </a:r>
            <a:r>
              <a:rPr lang="en-US" sz="1400" dirty="0" smtClean="0"/>
              <a:t>(Joshi)</a:t>
            </a:r>
          </a:p>
          <a:p>
            <a:pPr lvl="2"/>
            <a:r>
              <a:rPr lang="en-US" dirty="0" smtClean="0"/>
              <a:t>Scapular upward rotation (?)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-increased scapular ant tilt associated with fatigue = loss of GH IR (</a:t>
            </a:r>
            <a:r>
              <a:rPr lang="en-US" baseline="0" dirty="0" err="1" smtClean="0"/>
              <a:t>Wilk</a:t>
            </a:r>
            <a:r>
              <a:rPr lang="en-US" baseline="0" dirty="0" smtClean="0"/>
              <a:t> 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8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-Tripp: functional fatiguing of actual</a:t>
            </a:r>
            <a:r>
              <a:rPr lang="en-US" baseline="0" dirty="0" smtClean="0"/>
              <a:t> throwing to simulate sport requirements = errors in joint reposition tests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Bowman: functional fatiguing of throwing showed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in deceleration time which the authors think is a protective mechanism for the muscles so that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time = less force required by the muscles to slow down the motion (they performed testing in machine)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Szucs</a:t>
            </a:r>
            <a:r>
              <a:rPr lang="en-US" baseline="0" dirty="0" smtClean="0"/>
              <a:t>: fatigued using a push up with a plus to target the SA and LT and found that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UT activation resulted in clavicle elevation and therefore scapular upward rotation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Fatiguing of the SA and LT resulted in increased UT activity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Joshi: used prone GH ER for fatiguing exercise and found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upward rotation of scapula during ascending phase of D2 PNF pattern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*** </a:t>
            </a:r>
            <a:r>
              <a:rPr lang="en-US" b="1" baseline="0" dirty="0" smtClean="0"/>
              <a:t>how much worse is the fatigue from actual sport participation than these lab-induced situations! (add mental fatigue!)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r>
              <a:rPr lang="en-US" dirty="0" smtClean="0"/>
              <a:t>Must train muscular endurance in scapular stabilizers </a:t>
            </a:r>
            <a:r>
              <a:rPr lang="en-US" sz="1000" dirty="0" smtClean="0"/>
              <a:t>(Kennedy, 2009)</a:t>
            </a:r>
          </a:p>
          <a:p>
            <a:pPr marL="114300" indent="0">
              <a:buNone/>
            </a:pPr>
            <a:endParaRPr lang="en-US" sz="1000" dirty="0" smtClean="0"/>
          </a:p>
          <a:p>
            <a:r>
              <a:rPr lang="en-US" dirty="0" smtClean="0"/>
              <a:t>Specific endurance exercises </a:t>
            </a:r>
            <a:r>
              <a:rPr lang="en-US" sz="1000" dirty="0" smtClean="0"/>
              <a:t>(</a:t>
            </a:r>
            <a:r>
              <a:rPr lang="en-US" sz="1000" dirty="0" err="1" smtClean="0"/>
              <a:t>Wilk</a:t>
            </a:r>
            <a:r>
              <a:rPr lang="en-US" sz="1000" dirty="0" smtClean="0"/>
              <a:t> 2002, 2009) </a:t>
            </a:r>
            <a:r>
              <a:rPr lang="en-US" sz="1000" dirty="0" smtClean="0">
                <a:sym typeface="Wingdings"/>
              </a:rPr>
              <a:t> want to make</a:t>
            </a:r>
            <a:r>
              <a:rPr lang="en-US" sz="1000" baseline="0" dirty="0" smtClean="0">
                <a:sym typeface="Wingdings"/>
              </a:rPr>
              <a:t> the exercises specific to the muscles that are going to be worked/fatigued during play! Think about the muscles with the most MVIC’s and what part of the motion</a:t>
            </a:r>
            <a:endParaRPr lang="en-US" sz="100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58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Look at exercises where you are getting the most amount of muscle activity out of the muscle you are targeting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-most EMG activity of infra found performing prone </a:t>
            </a:r>
            <a:r>
              <a:rPr lang="en-US" baseline="0" dirty="0" err="1" smtClean="0"/>
              <a:t>horiz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with ER </a:t>
            </a:r>
          </a:p>
          <a:p>
            <a:r>
              <a:rPr lang="en-US" baseline="0" dirty="0" smtClean="0"/>
              <a:t>-most EMG activity of </a:t>
            </a:r>
            <a:r>
              <a:rPr lang="en-US" baseline="0" dirty="0" err="1" smtClean="0"/>
              <a:t>teres</a:t>
            </a:r>
            <a:r>
              <a:rPr lang="en-US" baseline="0" dirty="0" smtClean="0"/>
              <a:t> minor in S/L ER (Andrews)</a:t>
            </a:r>
          </a:p>
          <a:p>
            <a:r>
              <a:rPr lang="en-US" baseline="0" dirty="0" smtClean="0"/>
              <a:t>-for </a:t>
            </a:r>
            <a:r>
              <a:rPr lang="en-US" baseline="0" dirty="0" err="1" smtClean="0"/>
              <a:t>serratus</a:t>
            </a:r>
            <a:r>
              <a:rPr lang="en-US" baseline="0" dirty="0" smtClean="0"/>
              <a:t> anterior – dynamic hug, push-up with plus, flexion/</a:t>
            </a:r>
            <a:r>
              <a:rPr lang="en-US" baseline="0" dirty="0" err="1" smtClean="0"/>
              <a:t>horiz</a:t>
            </a:r>
            <a:r>
              <a:rPr lang="en-US" baseline="0" dirty="0" smtClean="0"/>
              <a:t> add/ER diagonal exercise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subscap</a:t>
            </a:r>
            <a:r>
              <a:rPr lang="en-US" baseline="0" dirty="0" smtClean="0"/>
              <a:t>: D2 exercises (drawing the sword)</a:t>
            </a:r>
          </a:p>
          <a:p>
            <a:r>
              <a:rPr lang="en-US" baseline="0" dirty="0" smtClean="0"/>
              <a:t>-lower trap: prone </a:t>
            </a:r>
            <a:r>
              <a:rPr lang="en-US" baseline="0" dirty="0" err="1" smtClean="0"/>
              <a:t>horiz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with full ER; abduction in line with fibers of trap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-also want to consider strengthening these muscles in their functional positions </a:t>
            </a:r>
            <a:r>
              <a:rPr lang="en-US" baseline="0" dirty="0" smtClean="0">
                <a:sym typeface="Wingdings"/>
              </a:rPr>
              <a:t> 90 </a:t>
            </a:r>
            <a:r>
              <a:rPr lang="en-US" baseline="0" dirty="0" err="1" smtClean="0">
                <a:sym typeface="Wingdings"/>
              </a:rPr>
              <a:t>deg</a:t>
            </a:r>
            <a:r>
              <a:rPr lang="en-US" baseline="0" dirty="0" smtClean="0">
                <a:sym typeface="Wingdings"/>
              </a:rPr>
              <a:t> of </a:t>
            </a:r>
            <a:r>
              <a:rPr lang="en-US" baseline="0" dirty="0" err="1" smtClean="0">
                <a:sym typeface="Wingdings"/>
              </a:rPr>
              <a:t>abd</a:t>
            </a:r>
            <a:r>
              <a:rPr lang="en-US" baseline="0" dirty="0" smtClean="0">
                <a:sym typeface="Wingdings"/>
              </a:rPr>
              <a:t> (Andrews)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6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 want to fatigue the muscles FUNCTIONALLY</a:t>
            </a:r>
          </a:p>
          <a:p>
            <a:r>
              <a:rPr lang="en-US" dirty="0" smtClean="0"/>
              <a:t>Throwing motion</a:t>
            </a:r>
          </a:p>
          <a:p>
            <a:r>
              <a:rPr lang="en-US" dirty="0" smtClean="0"/>
              <a:t>Chopping </a:t>
            </a:r>
          </a:p>
          <a:p>
            <a:r>
              <a:rPr lang="en-US" dirty="0" smtClean="0"/>
              <a:t>D1/D2 patterns</a:t>
            </a:r>
            <a:r>
              <a:rPr lang="en-US" dirty="0" smtClean="0">
                <a:sym typeface="Wingdings"/>
              </a:rPr>
              <a:t> like that in the exercise video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forget the ligaments and SA space</a:t>
            </a:r>
            <a:r>
              <a:rPr lang="en-US" baseline="0" dirty="0" smtClean="0"/>
              <a:t>!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Capsular ligaments: superior, inferior, middle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Inferior ligament “pouch” gets a lot of attention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going to be important in restraining humeral head motion during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and ER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Middle ligament: resists anterior translation during mid-range </a:t>
            </a:r>
            <a:r>
              <a:rPr lang="en-US" baseline="0" dirty="0" err="1" smtClean="0"/>
              <a:t>abd</a:t>
            </a:r>
            <a:endParaRPr lang="en-US" baseline="0" dirty="0" smtClean="0"/>
          </a:p>
          <a:p>
            <a:pPr marL="0" lvl="0" indent="0">
              <a:buFont typeface="Arial"/>
              <a:buNone/>
            </a:pPr>
            <a:r>
              <a:rPr lang="en-US" baseline="0" dirty="0" smtClean="0"/>
              <a:t>**Posterior capsule tightness can result in translation of the humeral head out of the center of the joint</a:t>
            </a:r>
          </a:p>
          <a:p>
            <a:pPr marL="0" lvl="0" indent="0">
              <a:buFont typeface="Arial"/>
              <a:buNone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SA space:</a:t>
            </a:r>
            <a:r>
              <a:rPr lang="en-US" baseline="0" dirty="0" smtClean="0"/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Supraspinatus</a:t>
            </a:r>
            <a:r>
              <a:rPr lang="en-US" baseline="0" dirty="0" smtClean="0"/>
              <a:t> tendon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Subacromial bursa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Capsular ligament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Synovial membrane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-high reps and low weight to target muscular</a:t>
            </a:r>
            <a:r>
              <a:rPr lang="en-US" baseline="0" dirty="0" smtClean="0"/>
              <a:t> endurance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1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-”functional ratio” of eccentric ER to concentric IR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lvl="0"/>
            <a:r>
              <a:rPr lang="en-US" dirty="0" smtClean="0"/>
              <a:t>-Eccentric</a:t>
            </a:r>
            <a:r>
              <a:rPr lang="en-US" baseline="0" dirty="0" smtClean="0"/>
              <a:t> and concentric strength </a:t>
            </a:r>
            <a:r>
              <a:rPr lang="en-US" baseline="0" dirty="0" smtClean="0">
                <a:sym typeface="Wingdings"/>
              </a:rPr>
              <a:t> in looking at OH athletes, this is a major thing to consider because this can determine how well the muscles are able to work against the demand being placed on them</a:t>
            </a:r>
            <a:endParaRPr lang="en-US" baseline="0" dirty="0" smtClean="0"/>
          </a:p>
          <a:p>
            <a:pPr lvl="0"/>
            <a:r>
              <a:rPr lang="en-US" baseline="0" dirty="0" smtClean="0"/>
              <a:t>	*suggested in </a:t>
            </a:r>
            <a:r>
              <a:rPr lang="en-US" i="1" baseline="0" dirty="0" smtClean="0"/>
              <a:t>The Athlete’s Shoulder </a:t>
            </a:r>
            <a:r>
              <a:rPr lang="en-US" i="0" baseline="0" dirty="0" smtClean="0"/>
              <a:t>that anterior musculature (accelerators) concentrically strengthened and posterior (decelerators) eccentrically trained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-For the baseball throwing motion (and likely all these overhead activities) the IR strength is going to be greater than the ER (</a:t>
            </a:r>
            <a:r>
              <a:rPr lang="en-US" baseline="0" dirty="0" err="1" smtClean="0"/>
              <a:t>Trasik</a:t>
            </a:r>
            <a:r>
              <a:rPr lang="en-US" baseline="0" dirty="0" smtClean="0"/>
              <a:t> 2008) – but have to ask relative to concentric or eccentric action </a:t>
            </a:r>
          </a:p>
          <a:p>
            <a:endParaRPr lang="en-US" dirty="0" smtClean="0"/>
          </a:p>
          <a:p>
            <a:r>
              <a:rPr lang="en-US" dirty="0" smtClean="0"/>
              <a:t>-ratios of around</a:t>
            </a:r>
            <a:r>
              <a:rPr lang="en-US" baseline="0" dirty="0" smtClean="0"/>
              <a:t> 1 for the dominant arm (</a:t>
            </a:r>
            <a:r>
              <a:rPr lang="en-US" baseline="0" dirty="0" err="1" smtClean="0"/>
              <a:t>Yildiz</a:t>
            </a:r>
            <a:r>
              <a:rPr lang="en-US" baseline="0" dirty="0" smtClean="0"/>
              <a:t>) for eccentric ER to concentric IR which is less than the 2:1 ratio for eccentric IR/concentric ER </a:t>
            </a:r>
          </a:p>
          <a:p>
            <a:r>
              <a:rPr lang="en-US" baseline="0" dirty="0" smtClean="0"/>
              <a:t>	***combination of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ER eccentric strength and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in IR strength (</a:t>
            </a:r>
            <a:r>
              <a:rPr lang="en-US" baseline="0" dirty="0" err="1" smtClean="0"/>
              <a:t>Noffal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Yildiz</a:t>
            </a:r>
            <a:r>
              <a:rPr lang="en-US" baseline="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**Demonstrate with throwing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7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Noffal</a:t>
            </a:r>
            <a:r>
              <a:rPr lang="en-US" dirty="0" smtClean="0"/>
              <a:t>:</a:t>
            </a:r>
            <a:r>
              <a:rPr lang="en-US" baseline="0" dirty="0" smtClean="0"/>
              <a:t> tested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ecc</a:t>
            </a:r>
            <a:r>
              <a:rPr lang="en-US" baseline="0" dirty="0" smtClean="0"/>
              <a:t> strength of non-</a:t>
            </a:r>
            <a:r>
              <a:rPr lang="en-US" baseline="0" dirty="0" err="1" smtClean="0"/>
              <a:t>dom</a:t>
            </a:r>
            <a:r>
              <a:rPr lang="en-US" baseline="0" dirty="0" smtClean="0"/>
              <a:t> and dominant shoulder and found peak torque values in IR/ER</a:t>
            </a:r>
          </a:p>
          <a:p>
            <a:pPr lvl="1"/>
            <a:r>
              <a:rPr lang="en-US" dirty="0" smtClean="0"/>
              <a:t>Found greater eccentric ER strength than concentric IR strength with ratios &gt; 1</a:t>
            </a:r>
          </a:p>
          <a:p>
            <a:pPr lvl="1"/>
            <a:r>
              <a:rPr lang="en-US" dirty="0" smtClean="0"/>
              <a:t>Lower ratios in athletes vs. non-athletes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Lower ratios between athletes and non-athletes indicate that athlete has greater strength gains in IR concentric strength without similar gains in ER eccentric strength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Yildiz</a:t>
            </a:r>
            <a:r>
              <a:rPr lang="en-US" baseline="0" dirty="0" smtClean="0"/>
              <a:t>: tested cadets for IR/ER strength ratios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	* arm-cocking = eccentric IR/Concentric ER</a:t>
            </a:r>
          </a:p>
          <a:p>
            <a:pPr lvl="2"/>
            <a:r>
              <a:rPr lang="en-US" dirty="0" smtClean="0"/>
              <a:t>2.09 in dominant arm</a:t>
            </a:r>
          </a:p>
          <a:p>
            <a:pPr lvl="2"/>
            <a:r>
              <a:rPr lang="en-US" dirty="0" smtClean="0"/>
              <a:t>1.58 in non-dominant arm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	*deceleration = eccentric ER/concentric IR</a:t>
            </a:r>
          </a:p>
          <a:p>
            <a:pPr lvl="2"/>
            <a:r>
              <a:rPr lang="en-US" dirty="0" smtClean="0"/>
              <a:t>1.03 in dominant arm</a:t>
            </a:r>
          </a:p>
          <a:p>
            <a:pPr lvl="2"/>
            <a:r>
              <a:rPr lang="en-US" dirty="0" smtClean="0"/>
              <a:t>1.19 in non-dominant arm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Implications for increase eccentric ER to compensate for massive increase in concentric IR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9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-exercises where you facilitate the concentric part of the motion and then they perform the eccentric part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-can use a higher weight for these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-alter the speeds so that you are building strength with slower movement but then making it functional and including the actual speed of the OH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1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-definition: Refining ability to perform maximal muscle effort in minimal amount of time (Carter, Davies) </a:t>
            </a:r>
          </a:p>
          <a:p>
            <a:pPr lvl="1"/>
            <a:r>
              <a:rPr lang="en-US" dirty="0" smtClean="0"/>
              <a:t>Stretch-shortening cycle of OH activities – Davies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-enhance</a:t>
            </a:r>
            <a:r>
              <a:rPr lang="en-US" baseline="0" dirty="0" smtClean="0"/>
              <a:t> reflex joint stabilization by integrating spinal and brainstem levels of reflex control (Griffin)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-eccentric</a:t>
            </a:r>
            <a:r>
              <a:rPr lang="en-US" baseline="0" dirty="0" smtClean="0"/>
              <a:t> (stretching) </a:t>
            </a:r>
            <a:r>
              <a:rPr lang="en-US" baseline="0" dirty="0" smtClean="0">
                <a:sym typeface="Wingdings"/>
              </a:rPr>
              <a:t> amortization (transition between eccentric and concentric)  concentric (</a:t>
            </a:r>
            <a:r>
              <a:rPr lang="en-US" baseline="0" dirty="0" err="1" smtClean="0">
                <a:sym typeface="Wingdings"/>
              </a:rPr>
              <a:t>Pretz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Wilk</a:t>
            </a:r>
            <a:r>
              <a:rPr lang="en-US" baseline="0" dirty="0" smtClean="0">
                <a:sym typeface="Wingdings"/>
              </a:rPr>
              <a:t> and others)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-</a:t>
            </a:r>
            <a:r>
              <a:rPr lang="en-US" baseline="0" dirty="0" err="1" smtClean="0">
                <a:sym typeface="Wingdings"/>
              </a:rPr>
              <a:t>plyometrics</a:t>
            </a:r>
            <a:r>
              <a:rPr lang="en-US" baseline="0" dirty="0" smtClean="0">
                <a:sym typeface="Wingdings"/>
              </a:rPr>
              <a:t> are postulated to be most effective for “group 1” muscles: flex, add, IR  </a:t>
            </a:r>
            <a:r>
              <a:rPr lang="en-US" baseline="0" dirty="0" err="1" smtClean="0">
                <a:sym typeface="Wingdings"/>
              </a:rPr>
              <a:t>pecs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lats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subscap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-baseball:</a:t>
            </a:r>
            <a:r>
              <a:rPr lang="en-US" baseline="0" dirty="0" smtClean="0"/>
              <a:t> cocking phase = stretch to provide the kinetic energy that is then placed into throwing of the ball; the same can be said for volleyball and tennis even though the cocking phases are shorter  (Davies)</a:t>
            </a:r>
          </a:p>
          <a:p>
            <a:r>
              <a:rPr lang="en-US" baseline="0" dirty="0" smtClean="0"/>
              <a:t>	-rebound force response: when storage of kinetic energy converts to increased muscle work – dependent on time, 	magnitude of the stretch, velocity of the stretch and muscle fiber type </a:t>
            </a:r>
          </a:p>
          <a:p>
            <a:r>
              <a:rPr lang="en-US" baseline="0" dirty="0" smtClean="0"/>
              <a:t>		- best when the eccentric </a:t>
            </a:r>
            <a:r>
              <a:rPr lang="en-US" baseline="0" dirty="0" err="1" smtClean="0"/>
              <a:t>prestretch</a:t>
            </a:r>
            <a:r>
              <a:rPr lang="en-US" baseline="0" dirty="0" smtClean="0"/>
              <a:t> is short, with short ROM and occurs quickly at a high velocity and intensity to elicit fast- twitch fibers</a:t>
            </a:r>
          </a:p>
          <a:p>
            <a:r>
              <a:rPr lang="en-US" baseline="0" dirty="0" smtClean="0"/>
              <a:t>	- cocking phase followed by the massive eccentric control needed during the follow-through to stop the motion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**contraindications to </a:t>
            </a:r>
            <a:r>
              <a:rPr lang="en-US" b="1" baseline="0" dirty="0" err="1" smtClean="0"/>
              <a:t>plyo</a:t>
            </a:r>
            <a:r>
              <a:rPr lang="en-US" b="1" baseline="0" dirty="0" smtClean="0"/>
              <a:t> </a:t>
            </a:r>
            <a:r>
              <a:rPr lang="en-US" b="1" baseline="0" dirty="0" smtClean="0">
                <a:sym typeface="Wingdings"/>
              </a:rPr>
              <a:t> inflammation or soft tissue pain</a:t>
            </a:r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9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Heiderscheit</a:t>
            </a:r>
            <a:r>
              <a:rPr lang="en-US" dirty="0" smtClean="0"/>
              <a:t>: used isokinetic and plyometric groups who trained for 2x/</a:t>
            </a:r>
            <a:r>
              <a:rPr lang="en-US" dirty="0" err="1" smtClean="0"/>
              <a:t>wk</a:t>
            </a:r>
            <a:r>
              <a:rPr lang="en-US" dirty="0" smtClean="0"/>
              <a:t> for 8 weeks for NON-ATHLETE</a:t>
            </a:r>
            <a:r>
              <a:rPr lang="en-US" baseline="0" dirty="0" smtClean="0"/>
              <a:t> females</a:t>
            </a:r>
          </a:p>
          <a:p>
            <a:pPr lvl="1"/>
            <a:r>
              <a:rPr lang="en-US" dirty="0" smtClean="0"/>
              <a:t>No change in throwing distance</a:t>
            </a:r>
          </a:p>
          <a:p>
            <a:pPr lvl="1"/>
            <a:r>
              <a:rPr lang="en-US" dirty="0" smtClean="0"/>
              <a:t>No significant change in kinesthesia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Swanik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Div</a:t>
            </a:r>
            <a:r>
              <a:rPr lang="en-US" baseline="0" dirty="0" smtClean="0"/>
              <a:t> I swimmers incorporated </a:t>
            </a:r>
            <a:r>
              <a:rPr lang="en-US" baseline="0" dirty="0" err="1" smtClean="0"/>
              <a:t>plyometrics</a:t>
            </a:r>
            <a:r>
              <a:rPr lang="en-US" baseline="0" dirty="0" smtClean="0"/>
              <a:t> into other training; suggested that with no strength </a:t>
            </a:r>
            <a:r>
              <a:rPr lang="en-US" baseline="0" dirty="0" err="1" smtClean="0"/>
              <a:t>gains..this</a:t>
            </a:r>
            <a:r>
              <a:rPr lang="en-US" baseline="0" dirty="0" smtClean="0"/>
              <a:t> should be used when strength is established already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Improved contraction time (time to peak torque)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-Carter: </a:t>
            </a:r>
            <a:r>
              <a:rPr lang="en-US" baseline="0" dirty="0" err="1" smtClean="0"/>
              <a:t>Div</a:t>
            </a:r>
            <a:r>
              <a:rPr lang="en-US" baseline="0" dirty="0" smtClean="0"/>
              <a:t> I baseball players separated into regular cardio/strength group and </a:t>
            </a:r>
            <a:r>
              <a:rPr lang="en-US" baseline="0" dirty="0" err="1" smtClean="0"/>
              <a:t>plyo</a:t>
            </a:r>
            <a:r>
              <a:rPr lang="en-US" baseline="0" dirty="0" smtClean="0"/>
              <a:t> group (2x/</a:t>
            </a:r>
            <a:r>
              <a:rPr lang="en-US" baseline="0" dirty="0" err="1" smtClean="0"/>
              <a:t>wk</a:t>
            </a:r>
            <a:r>
              <a:rPr lang="en-US" baseline="0" dirty="0" smtClean="0"/>
              <a:t> for 8 weeks of ballistic six ex) – saw no sig differences in strength gains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-Peters: case study of middle school pitcher with </a:t>
            </a:r>
            <a:r>
              <a:rPr lang="en-US" baseline="0" dirty="0" err="1" smtClean="0"/>
              <a:t>plyos</a:t>
            </a:r>
            <a:r>
              <a:rPr lang="en-US" baseline="0" dirty="0" smtClean="0"/>
              <a:t> targeting IR, ER, OH and pitching motions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97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-made to</a:t>
            </a:r>
            <a:r>
              <a:rPr lang="en-US" baseline="0" dirty="0" smtClean="0"/>
              <a:t> mimic the phases of the throwing motion where RTC needs to work the hardest: cocking, deceleration, and follow-through phases (</a:t>
            </a:r>
            <a:r>
              <a:rPr lang="en-US" baseline="0" dirty="0" err="1" smtClean="0"/>
              <a:t>pretz</a:t>
            </a:r>
            <a:r>
              <a:rPr lang="en-US" baseline="0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-smaller weight ball for the 1-hand exercises and more weight for the 2-handed exercises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Progression</a:t>
            </a:r>
          </a:p>
          <a:p>
            <a:pPr lvl="1"/>
            <a:r>
              <a:rPr lang="en-US" dirty="0" smtClean="0"/>
              <a:t>3x10 with 2lb/6lb ball</a:t>
            </a:r>
          </a:p>
          <a:p>
            <a:pPr lvl="1"/>
            <a:r>
              <a:rPr lang="en-US" dirty="0" smtClean="0"/>
              <a:t>3x15 with 2.5lb/8lb ball</a:t>
            </a:r>
          </a:p>
          <a:p>
            <a:pPr lvl="1"/>
            <a:r>
              <a:rPr lang="en-US" dirty="0" smtClean="0"/>
              <a:t>3x20 with 2.5lb/10lb ball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9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-Two-handed exercises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i.e. chest pass, OH soccer throw, side-to-side throw, side throws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-one-handed</a:t>
            </a:r>
            <a:r>
              <a:rPr lang="en-US" baseline="0" dirty="0" smtClean="0"/>
              <a:t> exercises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i.e. standing one-handed throws in functional throwing position, wall dribbling, plyometric step-and-throws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3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-videos</a:t>
            </a:r>
          </a:p>
          <a:p>
            <a:r>
              <a:rPr lang="en-US" dirty="0" smtClean="0"/>
              <a:t>90/90 prone ball catch/release for posterior strengthening</a:t>
            </a:r>
          </a:p>
          <a:p>
            <a:r>
              <a:rPr lang="en-US" dirty="0" smtClean="0"/>
              <a:t>90/90 reverse catch (Chapter 35)</a:t>
            </a:r>
          </a:p>
          <a:p>
            <a:r>
              <a:rPr lang="en-US" dirty="0" smtClean="0"/>
              <a:t>Trampoline exercises</a:t>
            </a:r>
          </a:p>
          <a:p>
            <a:r>
              <a:rPr lang="en-US" dirty="0" smtClean="0"/>
              <a:t>Ball on wall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69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Somatosensory system = provides info concerning the orientation of body segments relative to one</a:t>
            </a:r>
            <a:r>
              <a:rPr lang="en-US" baseline="0" dirty="0" smtClean="0"/>
              <a:t> another and the support surface (Griffin)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Related to capsular tension**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-mechanoreceptors: </a:t>
            </a:r>
            <a:r>
              <a:rPr lang="en-US" baseline="0" dirty="0" err="1" smtClean="0"/>
              <a:t>pacinian</a:t>
            </a:r>
            <a:r>
              <a:rPr lang="en-US" baseline="0" dirty="0" smtClean="0"/>
              <a:t> corpuscles, </a:t>
            </a:r>
            <a:r>
              <a:rPr lang="en-US" baseline="0" dirty="0" err="1" smtClean="0"/>
              <a:t>meissner</a:t>
            </a:r>
            <a:r>
              <a:rPr lang="en-US" baseline="0" dirty="0" smtClean="0"/>
              <a:t> corpuscles, GTOs, muscle spindle cells, </a:t>
            </a:r>
            <a:r>
              <a:rPr lang="en-US" baseline="0" dirty="0" err="1" smtClean="0"/>
              <a:t>Ruffini</a:t>
            </a:r>
            <a:r>
              <a:rPr lang="en-US" baseline="0" dirty="0" smtClean="0"/>
              <a:t> nerve endings, free nerve endings (Griffin)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-at the spinal level = dynamic muscular stabilization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**when training neuromuscular control – can look at both open and closed chain exercise (but the athlete is generally in the OPEN CHAIN so make sure </a:t>
            </a:r>
            <a:r>
              <a:rPr lang="en-US" baseline="0" dirty="0" err="1" smtClean="0"/>
              <a:t>thes</a:t>
            </a:r>
            <a:r>
              <a:rPr lang="en-US" baseline="0" dirty="0" smtClean="0"/>
              <a:t> are performed </a:t>
            </a:r>
            <a:r>
              <a:rPr lang="en-US" baseline="0" dirty="0" err="1" smtClean="0"/>
              <a:t>correctly..think</a:t>
            </a:r>
            <a:r>
              <a:rPr lang="en-US" baseline="0" dirty="0" smtClean="0"/>
              <a:t> about progressing from closed-chain to open-chain)</a:t>
            </a:r>
          </a:p>
          <a:p>
            <a:r>
              <a:rPr lang="en-US" baseline="0" dirty="0" smtClean="0"/>
              <a:t>-open chain: facilitate dynamic control and kinesthetic awareness</a:t>
            </a:r>
          </a:p>
          <a:p>
            <a:r>
              <a:rPr lang="en-US" baseline="0" dirty="0" smtClean="0"/>
              <a:t>-closed chain: static stability and stimulates neuromuscular proprioceptors for static control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can’t forget about the scapula!</a:t>
            </a:r>
          </a:p>
          <a:p>
            <a:r>
              <a:rPr lang="en-US" baseline="0" dirty="0" smtClean="0"/>
              <a:t>Muscles: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Levator</a:t>
            </a:r>
            <a:r>
              <a:rPr lang="en-US" baseline="0" dirty="0" smtClean="0"/>
              <a:t> scapula </a:t>
            </a:r>
            <a:r>
              <a:rPr lang="en-US" baseline="0" dirty="0" smtClean="0">
                <a:sym typeface="Wingdings"/>
              </a:rPr>
              <a:t> Origin: transverse processes C1-4, Insertion: superior portion of medial border of </a:t>
            </a:r>
            <a:r>
              <a:rPr lang="en-US" baseline="0" dirty="0" err="1" smtClean="0">
                <a:sym typeface="Wingdings"/>
              </a:rPr>
              <a:t>scap</a:t>
            </a:r>
            <a:endParaRPr lang="en-US" baseline="0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sym typeface="Wingdings"/>
              </a:rPr>
              <a:t>Rhomboids  Origin: </a:t>
            </a:r>
            <a:r>
              <a:rPr lang="en-US" baseline="0" dirty="0" err="1" smtClean="0">
                <a:sym typeface="Wingdings"/>
              </a:rPr>
              <a:t>spinous</a:t>
            </a:r>
            <a:r>
              <a:rPr lang="en-US" baseline="0" dirty="0" smtClean="0">
                <a:sym typeface="Wingdings"/>
              </a:rPr>
              <a:t> process C7-T1; T2-5, Insertion: medial border of the scapula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>
                <a:sym typeface="Wingdings"/>
              </a:rPr>
              <a:t>Serratus</a:t>
            </a:r>
            <a:r>
              <a:rPr lang="en-US" baseline="0" dirty="0" smtClean="0">
                <a:sym typeface="Wingdings"/>
              </a:rPr>
              <a:t> anterior  Origin: external surface of lateral ribs 1-8, Insertion: anterior surface of medial border of scapula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>
                <a:sym typeface="Wingdings"/>
              </a:rPr>
              <a:t>Teres</a:t>
            </a:r>
            <a:r>
              <a:rPr lang="en-US" baseline="0" dirty="0" smtClean="0">
                <a:sym typeface="Wingdings"/>
              </a:rPr>
              <a:t> Major  Origin: dorsal surface of </a:t>
            </a:r>
            <a:r>
              <a:rPr lang="en-US" baseline="0" dirty="0" err="1" smtClean="0">
                <a:sym typeface="Wingdings"/>
              </a:rPr>
              <a:t>inf</a:t>
            </a:r>
            <a:r>
              <a:rPr lang="en-US" baseline="0" dirty="0" smtClean="0">
                <a:sym typeface="Wingdings"/>
              </a:rPr>
              <a:t> angle of </a:t>
            </a:r>
            <a:r>
              <a:rPr lang="en-US" baseline="0" dirty="0" err="1" smtClean="0">
                <a:sym typeface="Wingdings"/>
              </a:rPr>
              <a:t>scap</a:t>
            </a:r>
            <a:r>
              <a:rPr lang="en-US" baseline="0" dirty="0" smtClean="0">
                <a:sym typeface="Wingdings"/>
              </a:rPr>
              <a:t>, Insertion: </a:t>
            </a:r>
            <a:r>
              <a:rPr lang="en-US" baseline="0" dirty="0" err="1" smtClean="0">
                <a:sym typeface="Wingdings"/>
              </a:rPr>
              <a:t>intertubercular</a:t>
            </a:r>
            <a:r>
              <a:rPr lang="en-US" baseline="0" dirty="0" smtClean="0">
                <a:sym typeface="Wingdings"/>
              </a:rPr>
              <a:t> sulcus of </a:t>
            </a:r>
            <a:r>
              <a:rPr lang="en-US" baseline="0" dirty="0" err="1" smtClean="0">
                <a:sym typeface="Wingdings"/>
              </a:rPr>
              <a:t>humerus</a:t>
            </a:r>
            <a:endParaRPr lang="en-US" baseline="0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sym typeface="Wingdings"/>
              </a:rPr>
              <a:t>Deltoid  O: lateral 1/3 clavicle, acromion and spine of </a:t>
            </a:r>
            <a:r>
              <a:rPr lang="en-US" baseline="0" dirty="0" err="1" smtClean="0">
                <a:sym typeface="Wingdings"/>
              </a:rPr>
              <a:t>scap</a:t>
            </a:r>
            <a:r>
              <a:rPr lang="en-US" baseline="0" dirty="0" smtClean="0">
                <a:sym typeface="Wingdings"/>
              </a:rPr>
              <a:t>, I: deltoid tuberosity of </a:t>
            </a:r>
            <a:r>
              <a:rPr lang="en-US" baseline="0" dirty="0" err="1" smtClean="0">
                <a:sym typeface="Wingdings"/>
              </a:rPr>
              <a:t>humerus</a:t>
            </a:r>
            <a:endParaRPr lang="en-US" baseline="0" dirty="0" smtClean="0">
              <a:sym typeface="Wingdings"/>
            </a:endParaRPr>
          </a:p>
          <a:p>
            <a:pPr marL="0" indent="0">
              <a:buFont typeface="Arial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Arial"/>
              <a:buNone/>
            </a:pPr>
            <a:r>
              <a:rPr lang="en-US" b="1" baseline="0" dirty="0" smtClean="0">
                <a:sym typeface="Wingdings"/>
              </a:rPr>
              <a:t>***The resting position of the shoulder girdle depends on SC ligaments, upper trap, </a:t>
            </a:r>
            <a:r>
              <a:rPr lang="en-US" b="1" baseline="0" dirty="0" err="1" smtClean="0">
                <a:sym typeface="Wingdings"/>
              </a:rPr>
              <a:t>levator</a:t>
            </a:r>
            <a:r>
              <a:rPr lang="en-US" b="1" baseline="0" dirty="0" smtClean="0">
                <a:sym typeface="Wingdings"/>
              </a:rPr>
              <a:t> </a:t>
            </a:r>
            <a:r>
              <a:rPr lang="en-US" b="1" baseline="0" dirty="0" err="1" smtClean="0">
                <a:sym typeface="Wingdings"/>
              </a:rPr>
              <a:t>scap</a:t>
            </a:r>
            <a:r>
              <a:rPr lang="en-US" b="1" baseline="0" dirty="0" smtClean="0">
                <a:sym typeface="Wingdings"/>
              </a:rPr>
              <a:t>, SCM, fascia, atmospheric pressure, thoracic spine alignment, muscular linkage from C and T spine </a:t>
            </a:r>
            <a:r>
              <a:rPr lang="en-US" b="0" baseline="0" dirty="0" smtClean="0">
                <a:sym typeface="Wingdings"/>
              </a:rPr>
              <a:t>(The Athletic Shoulder)</a:t>
            </a:r>
            <a:endParaRPr lang="en-US" b="1" baseline="0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7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Safran</a:t>
            </a:r>
            <a:r>
              <a:rPr lang="en-US" dirty="0" smtClean="0"/>
              <a:t> proprioception testing: threshold for detecting passive movement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*Pitchers who reported having pain performed poorly in proprioception testing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-Tripp:</a:t>
            </a:r>
            <a:r>
              <a:rPr lang="en-US" baseline="0" dirty="0" smtClean="0"/>
              <a:t> found less accuracy and greater variability with scapular positioning (IR, post tilting, upward rotation, etc.)</a:t>
            </a:r>
          </a:p>
          <a:p>
            <a:pPr lvl="1"/>
            <a:r>
              <a:rPr lang="en-US" dirty="0" smtClean="0"/>
              <a:t>Baseball players less accurate in reposition tests in ball-release position than arm-cocking phase </a:t>
            </a:r>
          </a:p>
          <a:p>
            <a:pPr lvl="1"/>
            <a:r>
              <a:rPr lang="en-US" dirty="0" smtClean="0"/>
              <a:t>Mid-range vs. end-range motions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	**at mid-range motions, needing that muscular dynamic stability!! </a:t>
            </a:r>
          </a:p>
          <a:p>
            <a:r>
              <a:rPr lang="en-US" baseline="0" dirty="0" smtClean="0"/>
              <a:t>	**capsular tension at end ranges provide more proprioceptive input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Rogol</a:t>
            </a:r>
            <a:r>
              <a:rPr lang="en-US" baseline="0" dirty="0" smtClean="0"/>
              <a:t>: only looked at push-ups and bench press…we can get so much more specific!! </a:t>
            </a:r>
          </a:p>
          <a:p>
            <a:r>
              <a:rPr lang="en-US" baseline="0" dirty="0" smtClean="0"/>
              <a:t>*significant decrease in amount of error for active/passive joint reposition testing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-Myers: pain can be a </a:t>
            </a:r>
            <a:r>
              <a:rPr lang="en-US" baseline="0" smtClean="0"/>
              <a:t>major factor in decreased proprioception</a:t>
            </a:r>
          </a:p>
          <a:p>
            <a:pPr marL="171450" indent="-171450">
              <a:buFontTx/>
              <a:buChar char="•"/>
            </a:pPr>
            <a:r>
              <a:rPr lang="en-US" baseline="0" smtClean="0"/>
              <a:t>found </a:t>
            </a:r>
            <a:r>
              <a:rPr lang="en-US" baseline="0" dirty="0" smtClean="0"/>
              <a:t>that re-establishing tension in the capsule and ligaments can improve joint </a:t>
            </a:r>
            <a:r>
              <a:rPr lang="en-US" baseline="0" smtClean="0"/>
              <a:t>position sense </a:t>
            </a:r>
          </a:p>
          <a:p>
            <a:pPr marL="171450" indent="-171450">
              <a:buFontTx/>
              <a:buChar char="•"/>
            </a:pPr>
            <a:r>
              <a:rPr lang="en-US" baseline="0" smtClean="0"/>
              <a:t>shoulder </a:t>
            </a:r>
            <a:r>
              <a:rPr lang="en-US" baseline="0" dirty="0" err="1" smtClean="0"/>
              <a:t>plyometrics</a:t>
            </a:r>
            <a:r>
              <a:rPr lang="en-US" baseline="0" dirty="0" smtClean="0"/>
              <a:t> in swimmers were beneficial; eccentric </a:t>
            </a:r>
            <a:r>
              <a:rPr lang="en-US" baseline="0" smtClean="0"/>
              <a:t>loading!</a:t>
            </a:r>
          </a:p>
          <a:p>
            <a:pPr marL="171450" indent="-171450">
              <a:buFontTx/>
              <a:buChar char="•"/>
            </a:pPr>
            <a:r>
              <a:rPr lang="en-US" baseline="0" smtClean="0"/>
              <a:t>repeating perturbation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7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Facilitate agonist/antagonist</a:t>
            </a:r>
            <a:r>
              <a:rPr lang="en-US" baseline="0" dirty="0" smtClean="0"/>
              <a:t> co-activation (</a:t>
            </a:r>
            <a:r>
              <a:rPr lang="en-US" baseline="0" dirty="0" err="1" smtClean="0"/>
              <a:t>Wilk</a:t>
            </a:r>
            <a:r>
              <a:rPr lang="en-US" baseline="0" dirty="0" smtClean="0"/>
              <a:t> 2009)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Rhythmic stabilization can be performed throughout the throwing motion in supine/sitting/standing and with scapula protracted/retracted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**</a:t>
            </a:r>
            <a:r>
              <a:rPr lang="en-US" b="1" baseline="0" dirty="0" smtClean="0"/>
              <a:t>example with Angela L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CKC exercises help to facilitate activation of the articular receptors (</a:t>
            </a:r>
            <a:r>
              <a:rPr lang="en-US" baseline="0" dirty="0" err="1" smtClean="0"/>
              <a:t>Wilk</a:t>
            </a:r>
            <a:r>
              <a:rPr lang="en-US" baseline="0" dirty="0" smtClean="0"/>
              <a:t> 2009)</a:t>
            </a:r>
          </a:p>
          <a:p>
            <a:pPr lvl="2"/>
            <a:r>
              <a:rPr lang="en-US" dirty="0" smtClean="0"/>
              <a:t>i.e. weight-shifting, wall push-ups, etc. </a:t>
            </a:r>
          </a:p>
          <a:p>
            <a:pPr lvl="2"/>
            <a:r>
              <a:rPr lang="en-US" dirty="0" smtClean="0"/>
              <a:t>Using an unstable surface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Mix it up!</a:t>
            </a:r>
          </a:p>
          <a:p>
            <a:pPr lvl="1"/>
            <a:r>
              <a:rPr lang="en-US" dirty="0" smtClean="0"/>
              <a:t>Angles</a:t>
            </a:r>
          </a:p>
          <a:p>
            <a:pPr lvl="1"/>
            <a:r>
              <a:rPr lang="en-US" dirty="0" smtClean="0"/>
              <a:t>Speeds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Rhythmic stabilization: at varying angles throughout throwing motion or during PNF pattern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*vibration with body blade while rotating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3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-walk</a:t>
            </a:r>
            <a:r>
              <a:rPr lang="en-US" baseline="0" dirty="0" smtClean="0"/>
              <a:t> outs on a step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-can progress these exercises with using </a:t>
            </a:r>
            <a:r>
              <a:rPr lang="en-US" baseline="0" dirty="0" err="1" smtClean="0"/>
              <a:t>bosu</a:t>
            </a:r>
            <a:r>
              <a:rPr lang="en-US" baseline="0" dirty="0" smtClean="0"/>
              <a:t> ball/wobble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628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54% of total force created by hips/leg/trunk for throwing (van der </a:t>
            </a:r>
            <a:r>
              <a:rPr lang="en-US" dirty="0" err="1" smtClean="0"/>
              <a:t>Hoeven</a:t>
            </a:r>
            <a:r>
              <a:rPr lang="en-US" dirty="0" smtClean="0"/>
              <a:t> 2006,Sciascia); 50-55% of force in tennis serve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-sequential</a:t>
            </a:r>
            <a:r>
              <a:rPr lang="en-US" baseline="0" dirty="0" smtClean="0"/>
              <a:t> linking: the ground, legs and trunk = force generators; shoulder = funnel and force generator; arm = force delivery mechanism (Burkhart)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***the force comes from the hip and trunk counter-rotation/rotation movement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-Motor programs</a:t>
            </a:r>
            <a:r>
              <a:rPr lang="en-US" baseline="0" dirty="0" smtClean="0"/>
              <a:t> (</a:t>
            </a:r>
            <a:r>
              <a:rPr lang="en-US" dirty="0" err="1" smtClean="0"/>
              <a:t>Kibler</a:t>
            </a:r>
            <a:r>
              <a:rPr lang="en-US" dirty="0" smtClean="0"/>
              <a:t> 2012): result in trunk and LE muscle</a:t>
            </a:r>
            <a:r>
              <a:rPr lang="en-US" baseline="0" dirty="0" smtClean="0"/>
              <a:t> activation before moving the UE creating a proximal base to not disturb equilibrium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</a:t>
            </a:r>
            <a:r>
              <a:rPr lang="en-US" b="1" dirty="0" smtClean="0"/>
              <a:t>length-dependent:</a:t>
            </a:r>
            <a:r>
              <a:rPr lang="en-US" b="1" baseline="0" dirty="0" smtClean="0"/>
              <a:t> </a:t>
            </a:r>
            <a:r>
              <a:rPr lang="en-US" baseline="0" dirty="0" smtClean="0"/>
              <a:t>operate locally at one joint, resist joint perturbations, result in co-contraction force coupling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force-dependent: </a:t>
            </a:r>
            <a:r>
              <a:rPr lang="en-US" baseline="0" dirty="0" smtClean="0"/>
              <a:t>harmonize motions of several joints, coordinate joint motions, use agonist/antagonist force couple activation to 		generate force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**these programs rely on proprioceptive and sensory input in order to promote proper activation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-For tennis: found that those players with a  deeper knee bend (generating more force through LE) had less IR torque when shoulder in max ER (Andrews)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*without adequate knee bend = 23-27% increase in rotational forces at the shoulder and elbow (</a:t>
            </a:r>
            <a:r>
              <a:rPr lang="en-US" baseline="0" dirty="0" err="1" smtClean="0"/>
              <a:t>Sciascia</a:t>
            </a:r>
            <a:r>
              <a:rPr lang="en-US" baseline="0" dirty="0" smtClean="0"/>
              <a:t>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-Can start early </a:t>
            </a:r>
            <a:r>
              <a:rPr lang="en-US" baseline="0" dirty="0" smtClean="0">
                <a:sym typeface="Wingdings"/>
              </a:rPr>
              <a:t> focus on synchronizing hip and shoulder motions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-If there are ROM restrictions</a:t>
            </a:r>
            <a:r>
              <a:rPr lang="en-US" baseline="0" dirty="0" smtClean="0"/>
              <a:t> in the core and LEs, could get compensation from the shoulder!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1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-Leg and Trunk</a:t>
            </a:r>
          </a:p>
          <a:p>
            <a:pPr lvl="1"/>
            <a:r>
              <a:rPr lang="en-US" dirty="0" smtClean="0"/>
              <a:t>Stable base for arm rotation</a:t>
            </a:r>
          </a:p>
          <a:p>
            <a:pPr lvl="1"/>
            <a:r>
              <a:rPr lang="en-US" dirty="0" smtClean="0"/>
              <a:t>Rotational momentum for force generation</a:t>
            </a:r>
          </a:p>
          <a:p>
            <a:r>
              <a:rPr lang="en-US" dirty="0" smtClean="0"/>
              <a:t>-Core</a:t>
            </a:r>
          </a:p>
          <a:p>
            <a:pPr lvl="1"/>
            <a:r>
              <a:rPr lang="en-US" dirty="0" smtClean="0"/>
              <a:t>Segmental spinal stability for local trunk strength and balance </a:t>
            </a:r>
          </a:p>
          <a:p>
            <a:pPr lvl="1"/>
            <a:r>
              <a:rPr lang="en-US" dirty="0" smtClean="0"/>
              <a:t>Efficient transfer of the energy from LE to UE</a:t>
            </a:r>
          </a:p>
          <a:p>
            <a:endParaRPr lang="en-US" dirty="0" smtClean="0"/>
          </a:p>
          <a:p>
            <a:r>
              <a:rPr lang="en-US" dirty="0" smtClean="0"/>
              <a:t>-Fascia = ultimate connection</a:t>
            </a:r>
            <a:r>
              <a:rPr lang="en-US" baseline="0" dirty="0" smtClean="0"/>
              <a:t> between low back and shoulder that provides 3D support with connections to abdominal muscles as well (</a:t>
            </a:r>
            <a:r>
              <a:rPr lang="en-US" baseline="0" dirty="0" err="1" smtClean="0"/>
              <a:t>Sciascia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***Tennis-specific adaptations </a:t>
            </a:r>
            <a:r>
              <a:rPr lang="en-US" sz="1600" dirty="0" smtClean="0"/>
              <a:t>(</a:t>
            </a:r>
            <a:r>
              <a:rPr lang="en-US" sz="1600" dirty="0" err="1" smtClean="0"/>
              <a:t>Kibler</a:t>
            </a:r>
            <a:r>
              <a:rPr lang="en-US" sz="1600" dirty="0" smtClean="0"/>
              <a:t> 2000)</a:t>
            </a:r>
          </a:p>
          <a:p>
            <a:pPr lvl="1"/>
            <a:r>
              <a:rPr lang="en-US" dirty="0" smtClean="0"/>
              <a:t>Excessive trunk lean </a:t>
            </a:r>
          </a:p>
          <a:p>
            <a:pPr lvl="1"/>
            <a:r>
              <a:rPr lang="en-US" dirty="0" smtClean="0"/>
              <a:t>Leading with the elbow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60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testing </a:t>
            </a:r>
          </a:p>
          <a:p>
            <a:pPr lvl="1"/>
            <a:r>
              <a:rPr lang="en-US" dirty="0" err="1" smtClean="0"/>
              <a:t>Flexbility</a:t>
            </a:r>
            <a:r>
              <a:rPr lang="en-US" dirty="0" smtClean="0"/>
              <a:t>: LB, trunk, LE</a:t>
            </a:r>
          </a:p>
          <a:p>
            <a:pPr lvl="1"/>
            <a:r>
              <a:rPr lang="en-US" dirty="0" smtClean="0"/>
              <a:t>Stability and balance in 1-legged stance </a:t>
            </a:r>
          </a:p>
          <a:p>
            <a:pPr lvl="1"/>
            <a:r>
              <a:rPr lang="en-US" dirty="0" smtClean="0"/>
              <a:t>1-leg squat</a:t>
            </a:r>
          </a:p>
          <a:p>
            <a:pPr lvl="1"/>
            <a:r>
              <a:rPr lang="en-US" dirty="0" smtClean="0"/>
              <a:t>1-leg step up/down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-Burkhart</a:t>
            </a:r>
          </a:p>
          <a:p>
            <a:r>
              <a:rPr lang="en-US" dirty="0" smtClean="0"/>
              <a:t>	*</a:t>
            </a:r>
            <a:r>
              <a:rPr lang="en-US" baseline="0" dirty="0" smtClean="0"/>
              <a:t> in 1-leg stance look for </a:t>
            </a:r>
            <a:r>
              <a:rPr lang="en-US" baseline="0" dirty="0" err="1" smtClean="0"/>
              <a:t>trendelenburg</a:t>
            </a:r>
            <a:r>
              <a:rPr lang="en-US" baseline="0" dirty="0" smtClean="0"/>
              <a:t> sign of hip dropping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7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-KC exercises for</a:t>
            </a:r>
            <a:r>
              <a:rPr lang="en-US" baseline="0" dirty="0" smtClean="0"/>
              <a:t> regaining scapular motion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*</a:t>
            </a:r>
            <a:r>
              <a:rPr lang="en-US" dirty="0" smtClean="0"/>
              <a:t>Hip extension and trunk rotation with scapular retraction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*Hip</a:t>
            </a:r>
            <a:r>
              <a:rPr lang="en-US" baseline="0" dirty="0" smtClean="0"/>
              <a:t> and trunk rotation with scapular retraction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-rotation and counter-rotation of the body with the arm =</a:t>
            </a:r>
            <a:r>
              <a:rPr lang="en-US" baseline="0" dirty="0" smtClean="0"/>
              <a:t> momentum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48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Incorporate</a:t>
            </a:r>
            <a:r>
              <a:rPr lang="en-US" baseline="0" dirty="0" smtClean="0"/>
              <a:t> the whole chain into the movements!!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where the really fun part comes in!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-can progress by standing on </a:t>
            </a:r>
            <a:r>
              <a:rPr lang="en-US" baseline="0" dirty="0" err="1" smtClean="0"/>
              <a:t>dynadisc</a:t>
            </a:r>
            <a:r>
              <a:rPr lang="en-US" baseline="0" dirty="0" smtClean="0"/>
              <a:t>, changing speed,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58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IT DEPENDS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-4</a:t>
            </a:r>
            <a:r>
              <a:rPr lang="en-US" baseline="0" dirty="0" smtClean="0"/>
              <a:t> goals set for starting an interval throwing program </a:t>
            </a:r>
          </a:p>
          <a:p>
            <a:pPr lvl="1"/>
            <a:r>
              <a:rPr lang="en-US" dirty="0" smtClean="0"/>
              <a:t>Satisfactory clinical exam</a:t>
            </a:r>
          </a:p>
          <a:p>
            <a:pPr lvl="1"/>
            <a:r>
              <a:rPr lang="en-US" dirty="0" smtClean="0"/>
              <a:t>Non-painful ROM</a:t>
            </a:r>
          </a:p>
          <a:p>
            <a:pPr lvl="1"/>
            <a:r>
              <a:rPr lang="en-US" dirty="0" smtClean="0"/>
              <a:t>Satisfactory isokinetic test results</a:t>
            </a:r>
          </a:p>
          <a:p>
            <a:pPr lvl="1"/>
            <a:r>
              <a:rPr lang="en-US" dirty="0" smtClean="0"/>
              <a:t>“Appropriate” rehabilitation progress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6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-another specific</a:t>
            </a:r>
            <a:r>
              <a:rPr lang="en-US" baseline="0" dirty="0" smtClean="0"/>
              <a:t> throwing program in handout packet – Duke sports med 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******Technique analysis is CRITICAL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-GH</a:t>
            </a:r>
            <a:r>
              <a:rPr lang="en-US" baseline="0" dirty="0" smtClean="0"/>
              <a:t> joint </a:t>
            </a:r>
            <a:r>
              <a:rPr lang="en-US" baseline="0" dirty="0" smtClean="0">
                <a:sym typeface="Wingdings"/>
              </a:rPr>
              <a:t> normal ROM </a:t>
            </a:r>
            <a:r>
              <a:rPr lang="en-US" dirty="0" smtClean="0"/>
              <a:t>Achieved with </a:t>
            </a:r>
            <a:r>
              <a:rPr lang="en-US" b="1" dirty="0" smtClean="0"/>
              <a:t>BALANCED</a:t>
            </a:r>
            <a:r>
              <a:rPr lang="en-US" dirty="0" smtClean="0"/>
              <a:t> muscle action (</a:t>
            </a:r>
            <a:r>
              <a:rPr lang="en-US" dirty="0" err="1" smtClean="0"/>
              <a:t>Wilk</a:t>
            </a:r>
            <a:r>
              <a:rPr lang="en-US" dirty="0" smtClean="0"/>
              <a:t>, 2000)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-Causes of GIRD</a:t>
            </a:r>
          </a:p>
          <a:p>
            <a:r>
              <a:rPr lang="en-US" baseline="0" dirty="0" smtClean="0"/>
              <a:t>	humeral </a:t>
            </a:r>
            <a:r>
              <a:rPr lang="en-US" baseline="0" dirty="0" err="1" smtClean="0"/>
              <a:t>retrotorsion</a:t>
            </a:r>
            <a:endParaRPr lang="en-US" baseline="0" dirty="0" smtClean="0"/>
          </a:p>
          <a:p>
            <a:r>
              <a:rPr lang="en-US" baseline="0" dirty="0" smtClean="0"/>
              <a:t>	soft tissue posterior capsule tightness due to </a:t>
            </a:r>
            <a:r>
              <a:rPr lang="en-US" baseline="0" dirty="0" err="1" smtClean="0"/>
              <a:t>microtrauma</a:t>
            </a:r>
            <a:endParaRPr lang="en-US" baseline="0" dirty="0" smtClean="0"/>
          </a:p>
          <a:p>
            <a:r>
              <a:rPr lang="en-US" baseline="0" dirty="0" smtClean="0"/>
              <a:t>	muscle properties and muscle strain </a:t>
            </a:r>
          </a:p>
          <a:p>
            <a:r>
              <a:rPr lang="en-US" baseline="0" dirty="0" smtClean="0"/>
              <a:t>-GIRD: can cause shift in the humeral head instant center of rotation to an </a:t>
            </a:r>
            <a:r>
              <a:rPr lang="en-US" baseline="0" dirty="0" err="1" smtClean="0"/>
              <a:t>anterosuperior</a:t>
            </a:r>
            <a:r>
              <a:rPr lang="en-US" baseline="0" dirty="0" smtClean="0"/>
              <a:t> position during forward flexion and a </a:t>
            </a:r>
            <a:r>
              <a:rPr lang="en-US" baseline="0" dirty="0" err="1" smtClean="0"/>
              <a:t>posterosup</a:t>
            </a:r>
            <a:r>
              <a:rPr lang="en-US" baseline="0" dirty="0" smtClean="0"/>
              <a:t> position in ER and cocking (</a:t>
            </a:r>
            <a:r>
              <a:rPr lang="en-US" baseline="0" dirty="0" err="1" smtClean="0"/>
              <a:t>Kibler</a:t>
            </a:r>
            <a:r>
              <a:rPr lang="en-US" baseline="0" dirty="0" smtClean="0"/>
              <a:t> 2012). </a:t>
            </a:r>
          </a:p>
          <a:p>
            <a:r>
              <a:rPr lang="en-US" baseline="0" dirty="0" smtClean="0"/>
              <a:t>	-predictive of </a:t>
            </a:r>
            <a:r>
              <a:rPr lang="en-US" baseline="0" dirty="0" err="1" smtClean="0"/>
              <a:t>labral</a:t>
            </a:r>
            <a:r>
              <a:rPr lang="en-US" baseline="0" dirty="0" smtClean="0"/>
              <a:t> injury, elbow and shoulder injury</a:t>
            </a:r>
          </a:p>
          <a:p>
            <a:r>
              <a:rPr lang="en-US" baseline="0" dirty="0" smtClean="0"/>
              <a:t>	-dose and exposure-dependent </a:t>
            </a:r>
          </a:p>
          <a:p>
            <a:r>
              <a:rPr lang="en-US" baseline="0" dirty="0" smtClean="0"/>
              <a:t>	-recommended to think of a 20deg diff b/w sides to indicate GIRD (can be as little as 11) or &gt;10% diff vs. contralateral side (van der </a:t>
            </a:r>
            <a:r>
              <a:rPr lang="en-US" baseline="0" dirty="0" err="1" smtClean="0"/>
              <a:t>hoeven</a:t>
            </a:r>
            <a:r>
              <a:rPr lang="en-US" baseline="0" dirty="0" smtClean="0"/>
              <a:t>)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***Average baseball pitcher: 129.9° of ER and 62.6° IR (</a:t>
            </a:r>
            <a:r>
              <a:rPr lang="en-US" dirty="0" err="1" smtClean="0"/>
              <a:t>Wilk</a:t>
            </a:r>
            <a:r>
              <a:rPr lang="en-US" dirty="0" smtClean="0"/>
              <a:t>, 2002)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***Average elite junior tennis player: </a:t>
            </a:r>
            <a:r>
              <a:rPr lang="en-US" dirty="0" smtClean="0"/>
              <a:t>103.7° of ER and 45.4° IR (Andrews) but less total</a:t>
            </a:r>
            <a:r>
              <a:rPr lang="en-US" baseline="0" dirty="0" smtClean="0"/>
              <a:t> motion arc</a:t>
            </a:r>
          </a:p>
          <a:p>
            <a:r>
              <a:rPr lang="en-US" baseline="0" dirty="0" smtClean="0"/>
              <a:t>-GIRD can be ok as long as the ratio of GIRD: ER gain is equal to 1 (Burkhart)</a:t>
            </a:r>
          </a:p>
          <a:p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79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-Scapula is arguably</a:t>
            </a:r>
            <a:r>
              <a:rPr lang="en-US" baseline="0" dirty="0" smtClean="0"/>
              <a:t> THE most important thing to pay attention to with OH athletes!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Strengthening </a:t>
            </a:r>
            <a:r>
              <a:rPr lang="en-US" baseline="0" dirty="0" smtClean="0">
                <a:sym typeface="Wingdings"/>
              </a:rPr>
              <a:t> including concentric/eccentric muscle action; muscular endurance; plyometric training to mimic the transition between concentric to eccentric actions during the motion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-Those ROM deficits</a:t>
            </a:r>
            <a:r>
              <a:rPr lang="en-US" baseline="0" dirty="0" smtClean="0"/>
              <a:t> could be due to bony changes and not just a tight capsule! </a:t>
            </a:r>
            <a:r>
              <a:rPr lang="en-US" baseline="0" dirty="0" smtClean="0">
                <a:sym typeface="Wingdings"/>
              </a:rPr>
              <a:t> always want to figure out why the athlete has the ROM deficit and if that is what is pathological!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92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Borich</a:t>
            </a:r>
            <a:r>
              <a:rPr lang="en-US" baseline="0" dirty="0" smtClean="0"/>
              <a:t> diagram of scapular movements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9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-Scapula used to “set the table”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ScapThor</a:t>
            </a:r>
            <a:r>
              <a:rPr lang="en-US" baseline="0" dirty="0" smtClean="0"/>
              <a:t> joint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Max joint congruency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Stable base for GH motion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Arm elevation in healthy subjects = clavicle elevating, retracting and post rotating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Upward rotation, IR, and posterior tilting of </a:t>
            </a:r>
            <a:r>
              <a:rPr lang="en-US" baseline="0" dirty="0" err="1" smtClean="0"/>
              <a:t>scap</a:t>
            </a:r>
            <a:r>
              <a:rPr lang="en-US" baseline="0" dirty="0" smtClean="0"/>
              <a:t> occur at AC joint (</a:t>
            </a:r>
            <a:r>
              <a:rPr lang="en-US" baseline="0" dirty="0" err="1" smtClean="0"/>
              <a:t>Phadke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Reinold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-Deltoid: Prime mover for arm elevation and abduction;</a:t>
            </a:r>
            <a:r>
              <a:rPr lang="en-US" baseline="0" dirty="0" smtClean="0"/>
              <a:t> </a:t>
            </a:r>
            <a:r>
              <a:rPr lang="en-US" dirty="0" smtClean="0"/>
              <a:t>Rotator cuff provides stability during deltoid muscle action (</a:t>
            </a:r>
            <a:r>
              <a:rPr lang="en-US" dirty="0" err="1" smtClean="0"/>
              <a:t>Phadke</a:t>
            </a:r>
            <a:r>
              <a:rPr lang="en-US" dirty="0" smtClean="0"/>
              <a:t>, 2009; </a:t>
            </a:r>
            <a:r>
              <a:rPr lang="en-US" dirty="0" err="1" smtClean="0"/>
              <a:t>Reinold</a:t>
            </a:r>
            <a:r>
              <a:rPr lang="en-US" dirty="0" smtClean="0"/>
              <a:t>, 2009)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-Supraspinatus: Compression,</a:t>
            </a:r>
            <a:r>
              <a:rPr lang="en-US" baseline="0" dirty="0" smtClean="0"/>
              <a:t> ER,</a:t>
            </a:r>
            <a:r>
              <a:rPr lang="en-US" dirty="0" smtClean="0"/>
              <a:t> abduction (smaller elevation ranges – </a:t>
            </a:r>
            <a:r>
              <a:rPr lang="en-US" dirty="0" err="1" smtClean="0"/>
              <a:t>Reinold</a:t>
            </a:r>
            <a:r>
              <a:rPr lang="en-US" dirty="0" smtClean="0"/>
              <a:t>, 2009)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Subscap</a:t>
            </a:r>
            <a:r>
              <a:rPr lang="en-US" dirty="0" smtClean="0"/>
              <a:t>, infra, and </a:t>
            </a:r>
            <a:r>
              <a:rPr lang="en-US" dirty="0" err="1" smtClean="0"/>
              <a:t>teres</a:t>
            </a:r>
            <a:r>
              <a:rPr lang="en-US" dirty="0" smtClean="0"/>
              <a:t> minor all</a:t>
            </a:r>
            <a:r>
              <a:rPr lang="en-US" baseline="0" dirty="0" smtClean="0"/>
              <a:t> have inferior line of pull to limit superior translation of humeral head in </a:t>
            </a:r>
            <a:r>
              <a:rPr lang="en-US" baseline="0" dirty="0" err="1" smtClean="0"/>
              <a:t>glenoid</a:t>
            </a:r>
            <a:r>
              <a:rPr lang="en-US" baseline="0" dirty="0" smtClean="0"/>
              <a:t> fossa (</a:t>
            </a:r>
            <a:r>
              <a:rPr lang="en-US" baseline="0" dirty="0" err="1" smtClean="0"/>
              <a:t>Phadke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Reinold</a:t>
            </a:r>
            <a:r>
              <a:rPr lang="en-US" baseline="0" dirty="0" smtClean="0"/>
              <a:t>) – </a:t>
            </a:r>
            <a:r>
              <a:rPr lang="en-US" b="1" baseline="0" dirty="0" smtClean="0"/>
              <a:t>normal = 1-2 mm of superior translation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-Infra and </a:t>
            </a:r>
            <a:r>
              <a:rPr lang="en-US" baseline="0" dirty="0" err="1" smtClean="0"/>
              <a:t>teres</a:t>
            </a:r>
            <a:r>
              <a:rPr lang="en-US" baseline="0" dirty="0" smtClean="0"/>
              <a:t> minor: prevent anterior translation– important for OH athletes with anterior instability by providing j</a:t>
            </a:r>
            <a:r>
              <a:rPr lang="en-US" dirty="0" smtClean="0"/>
              <a:t>oint compression</a:t>
            </a:r>
            <a:r>
              <a:rPr lang="en-US" baseline="0" dirty="0" smtClean="0"/>
              <a:t> &amp;</a:t>
            </a:r>
            <a:r>
              <a:rPr lang="en-US" dirty="0" smtClean="0"/>
              <a:t> ER (</a:t>
            </a:r>
            <a:r>
              <a:rPr lang="en-US" dirty="0" err="1" smtClean="0"/>
              <a:t>Reinold</a:t>
            </a:r>
            <a:r>
              <a:rPr lang="en-US" dirty="0" smtClean="0"/>
              <a:t>, 2009)</a:t>
            </a:r>
            <a:endParaRPr lang="en-US" baseline="0" dirty="0" smtClean="0"/>
          </a:p>
          <a:p>
            <a:r>
              <a:rPr lang="en-US" baseline="0" dirty="0" smtClean="0"/>
              <a:t>-infra and </a:t>
            </a:r>
            <a:r>
              <a:rPr lang="en-US" baseline="0" dirty="0" err="1" smtClean="0"/>
              <a:t>teres</a:t>
            </a:r>
            <a:r>
              <a:rPr lang="en-US" baseline="0" dirty="0" smtClean="0"/>
              <a:t> minor also provide ER that occurs with arm elevation to clear greater tubercle (</a:t>
            </a:r>
            <a:r>
              <a:rPr lang="en-US" baseline="0" dirty="0" err="1" smtClean="0"/>
              <a:t>Phadke</a:t>
            </a:r>
            <a:r>
              <a:rPr lang="en-US" baseline="0" dirty="0" smtClean="0"/>
              <a:t>)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subscap</a:t>
            </a:r>
            <a:r>
              <a:rPr lang="en-US" baseline="0" dirty="0" smtClean="0"/>
              <a:t>: jo</a:t>
            </a:r>
            <a:r>
              <a:rPr lang="en-US" dirty="0" smtClean="0"/>
              <a:t>int compression, IR,</a:t>
            </a:r>
            <a:r>
              <a:rPr lang="en-US" baseline="0" dirty="0" smtClean="0"/>
              <a:t> can act as additional abductor with middle and inferior bands (</a:t>
            </a:r>
            <a:r>
              <a:rPr lang="en-US" baseline="0" dirty="0" err="1" smtClean="0"/>
              <a:t>Reinold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**These specific muscle actions help to orient the head of the </a:t>
            </a:r>
            <a:r>
              <a:rPr lang="en-US" baseline="0" dirty="0" err="1" smtClean="0"/>
              <a:t>humerus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glenoid</a:t>
            </a:r>
            <a:r>
              <a:rPr lang="en-US" baseline="0" dirty="0" smtClean="0"/>
              <a:t> fossa during motion:</a:t>
            </a:r>
          </a:p>
          <a:p>
            <a:r>
              <a:rPr lang="en-US" dirty="0" smtClean="0"/>
              <a:t>Arthrokinematics of GH joint</a:t>
            </a:r>
          </a:p>
          <a:p>
            <a:pPr lvl="0"/>
            <a:r>
              <a:rPr lang="en-US" dirty="0" smtClean="0"/>
              <a:t>Scaption</a:t>
            </a:r>
          </a:p>
          <a:p>
            <a:pPr lvl="0"/>
            <a:r>
              <a:rPr lang="en-US" dirty="0" smtClean="0"/>
              <a:t>0-30° </a:t>
            </a:r>
            <a:r>
              <a:rPr lang="en-US" dirty="0" smtClean="0">
                <a:sym typeface="Wingdings"/>
              </a:rPr>
              <a:t> superior translation of head of </a:t>
            </a:r>
            <a:r>
              <a:rPr lang="en-US" dirty="0" err="1" smtClean="0">
                <a:sym typeface="Wingdings"/>
              </a:rPr>
              <a:t>humerus</a:t>
            </a:r>
            <a:r>
              <a:rPr lang="en-US" dirty="0" smtClean="0">
                <a:sym typeface="Wingdings"/>
              </a:rPr>
              <a:t> </a:t>
            </a:r>
          </a:p>
          <a:p>
            <a:pPr lvl="0"/>
            <a:r>
              <a:rPr lang="en-US" dirty="0" smtClean="0">
                <a:sym typeface="Wingdings"/>
              </a:rPr>
              <a:t>30-60</a:t>
            </a:r>
            <a:r>
              <a:rPr lang="en-US" dirty="0" smtClean="0"/>
              <a:t>°</a:t>
            </a:r>
            <a:r>
              <a:rPr lang="en-US" dirty="0" smtClean="0">
                <a:sym typeface="Wingdings"/>
              </a:rPr>
              <a:t>  inferior</a:t>
            </a:r>
          </a:p>
          <a:p>
            <a:pPr lvl="0"/>
            <a:r>
              <a:rPr lang="en-US" dirty="0" smtClean="0">
                <a:sym typeface="Wingdings"/>
              </a:rPr>
              <a:t>60-90</a:t>
            </a:r>
            <a:r>
              <a:rPr lang="en-US" dirty="0" smtClean="0"/>
              <a:t>°</a:t>
            </a:r>
            <a:r>
              <a:rPr lang="en-US" dirty="0" smtClean="0">
                <a:sym typeface="Wingdings"/>
              </a:rPr>
              <a:t>  superior or inferior (</a:t>
            </a:r>
            <a:r>
              <a:rPr lang="en-US" dirty="0" err="1" smtClean="0">
                <a:sym typeface="Wingdings"/>
              </a:rPr>
              <a:t>Reinold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-the other muscles attached to the scapula</a:t>
            </a:r>
            <a:r>
              <a:rPr lang="en-US" b="1" baseline="0" dirty="0" smtClean="0"/>
              <a:t> work in concert with the </a:t>
            </a:r>
            <a:r>
              <a:rPr lang="en-US" b="1" baseline="0" dirty="0" err="1" smtClean="0"/>
              <a:t>serratus</a:t>
            </a:r>
            <a:r>
              <a:rPr lang="en-US" b="1" baseline="0" dirty="0" smtClean="0"/>
              <a:t> anterior to provide the appropriate </a:t>
            </a:r>
            <a:r>
              <a:rPr lang="en-US" b="1" baseline="0" dirty="0" err="1" smtClean="0"/>
              <a:t>scapulothoracic</a:t>
            </a:r>
            <a:r>
              <a:rPr lang="en-US" b="1" baseline="0" dirty="0" smtClean="0"/>
              <a:t> motions</a:t>
            </a:r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dirty="0" err="1" smtClean="0"/>
              <a:t>serratus</a:t>
            </a:r>
            <a:r>
              <a:rPr lang="en-US" dirty="0" smtClean="0"/>
              <a:t>: Upward rotation, posterior tilt, external rotation</a:t>
            </a:r>
          </a:p>
          <a:p>
            <a:pPr marL="0" indent="0">
              <a:buFontTx/>
              <a:buNone/>
            </a:pPr>
            <a:r>
              <a:rPr lang="en-US" dirty="0" smtClean="0"/>
              <a:t>- traps: </a:t>
            </a:r>
          </a:p>
          <a:p>
            <a:pPr lvl="0"/>
            <a:r>
              <a:rPr lang="en-US" dirty="0" smtClean="0"/>
              <a:t>Upper: scapular upward rotation and elevation</a:t>
            </a:r>
          </a:p>
          <a:p>
            <a:pPr lvl="0"/>
            <a:r>
              <a:rPr lang="en-US" dirty="0" smtClean="0"/>
              <a:t>Middle: retraction</a:t>
            </a:r>
          </a:p>
          <a:p>
            <a:pPr lvl="0"/>
            <a:r>
              <a:rPr lang="en-US" dirty="0" smtClean="0"/>
              <a:t>Lower: upward rotation and depression; posterior tilt and external rotation (</a:t>
            </a:r>
            <a:r>
              <a:rPr lang="en-US" dirty="0" err="1" smtClean="0"/>
              <a:t>Reinold</a:t>
            </a:r>
            <a:r>
              <a:rPr lang="en-US" dirty="0" smtClean="0"/>
              <a:t>, 2009)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**Upper and lower trapezius and </a:t>
            </a:r>
            <a:r>
              <a:rPr lang="en-US" dirty="0" err="1" smtClean="0"/>
              <a:t>serratus</a:t>
            </a:r>
            <a:r>
              <a:rPr lang="en-US" dirty="0" smtClean="0"/>
              <a:t> anterior = scapula upward rotation (</a:t>
            </a:r>
            <a:r>
              <a:rPr lang="en-US" dirty="0" err="1" smtClean="0"/>
              <a:t>Phadke</a:t>
            </a:r>
            <a:r>
              <a:rPr lang="en-US" dirty="0" smtClean="0"/>
              <a:t>, </a:t>
            </a:r>
            <a:r>
              <a:rPr lang="en-US" dirty="0" err="1" smtClean="0"/>
              <a:t>Reinold</a:t>
            </a:r>
            <a:r>
              <a:rPr lang="en-US" dirty="0" smtClean="0"/>
              <a:t>)</a:t>
            </a:r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dirty="0" err="1" smtClean="0"/>
              <a:t>Pec</a:t>
            </a:r>
            <a:r>
              <a:rPr lang="en-US" dirty="0" smtClean="0"/>
              <a:t> minor:</a:t>
            </a:r>
            <a:r>
              <a:rPr lang="en-US" baseline="0" dirty="0" smtClean="0"/>
              <a:t> </a:t>
            </a:r>
            <a:r>
              <a:rPr lang="en-US" dirty="0" smtClean="0"/>
              <a:t>Downward rotation, internal rotation, anterior tilt (</a:t>
            </a:r>
            <a:r>
              <a:rPr lang="en-US" dirty="0" err="1" smtClean="0"/>
              <a:t>Phadke</a:t>
            </a:r>
            <a:r>
              <a:rPr lang="en-US" dirty="0" smtClean="0"/>
              <a:t>, 2009; </a:t>
            </a:r>
            <a:r>
              <a:rPr lang="en-US" dirty="0" err="1" smtClean="0"/>
              <a:t>Reinold</a:t>
            </a:r>
            <a:r>
              <a:rPr lang="en-US" dirty="0" smtClean="0"/>
              <a:t>, 2009)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-during throwing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serratus</a:t>
            </a:r>
            <a:r>
              <a:rPr lang="en-US" baseline="0" dirty="0" smtClean="0">
                <a:sym typeface="Wingdings"/>
              </a:rPr>
              <a:t> anterior accelerates scapular movement during acceleration phase and stabilizes medial border and </a:t>
            </a:r>
            <a:r>
              <a:rPr lang="en-US" baseline="0" dirty="0" err="1" smtClean="0">
                <a:sym typeface="Wingdings"/>
              </a:rPr>
              <a:t>inf</a:t>
            </a:r>
            <a:r>
              <a:rPr lang="en-US" baseline="0" dirty="0" smtClean="0">
                <a:sym typeface="Wingdings"/>
              </a:rPr>
              <a:t> angle to prevent winging and ant tilt</a:t>
            </a:r>
            <a:endParaRPr lang="en-US" dirty="0" smtClean="0"/>
          </a:p>
          <a:p>
            <a:r>
              <a:rPr lang="en-US" dirty="0" smtClean="0"/>
              <a:t>	**passive</a:t>
            </a:r>
            <a:r>
              <a:rPr lang="en-US" baseline="0" dirty="0" smtClean="0"/>
              <a:t> tension in </a:t>
            </a:r>
            <a:r>
              <a:rPr lang="en-US" baseline="0" dirty="0" err="1" smtClean="0"/>
              <a:t>pec</a:t>
            </a:r>
            <a:r>
              <a:rPr lang="en-US" baseline="0" dirty="0" smtClean="0"/>
              <a:t> minor can alter the normal mechanics seeing as its action opposes the normal 	</a:t>
            </a:r>
            <a:r>
              <a:rPr lang="en-US" baseline="0" dirty="0" err="1" smtClean="0"/>
              <a:t>scapulothoracic</a:t>
            </a:r>
            <a:r>
              <a:rPr lang="en-US" baseline="0" dirty="0" smtClean="0"/>
              <a:t> motion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-rhomboids and </a:t>
            </a:r>
            <a:r>
              <a:rPr lang="en-US" baseline="0" dirty="0" err="1" smtClean="0"/>
              <a:t>levator</a:t>
            </a:r>
            <a:r>
              <a:rPr lang="en-US" baseline="0" dirty="0" smtClean="0"/>
              <a:t>:  </a:t>
            </a:r>
            <a:r>
              <a:rPr lang="en-US" dirty="0" smtClean="0"/>
              <a:t>Retraction, downward rotation, elevation (</a:t>
            </a:r>
            <a:r>
              <a:rPr lang="en-US" dirty="0" err="1" smtClean="0"/>
              <a:t>Reinold</a:t>
            </a:r>
            <a:r>
              <a:rPr lang="en-US" dirty="0" smtClean="0"/>
              <a:t>, 2009)</a:t>
            </a:r>
            <a:endParaRPr lang="en-US" baseline="0" dirty="0" smtClean="0"/>
          </a:p>
          <a:p>
            <a:r>
              <a:rPr lang="en-US" b="1" baseline="0" dirty="0" smtClean="0"/>
              <a:t>-As you can see, there are many different muscular attachments between the spine, scapula, </a:t>
            </a:r>
            <a:r>
              <a:rPr lang="en-US" b="1" baseline="0" dirty="0" err="1" smtClean="0"/>
              <a:t>humerus</a:t>
            </a:r>
            <a:r>
              <a:rPr lang="en-US" b="1" baseline="0" dirty="0" smtClean="0"/>
              <a:t> and clavicle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-Figure depicting how the traps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levator</a:t>
            </a:r>
            <a:r>
              <a:rPr lang="en-US" baseline="0" dirty="0" smtClean="0"/>
              <a:t> and SA all work together to provide motion at the </a:t>
            </a:r>
            <a:r>
              <a:rPr lang="en-US" baseline="0" dirty="0" err="1" smtClean="0"/>
              <a:t>scapulothoracic</a:t>
            </a:r>
            <a:r>
              <a:rPr lang="en-US" baseline="0" dirty="0" smtClean="0"/>
              <a:t> joint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8D-50A8-DA40-8B94-5F3E39DF87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tOMwXyvtH8" TargetMode="External"/><Relationship Id="rId4" Type="http://schemas.openxmlformats.org/officeDocument/2006/relationships/hyperlink" Target="http://www.youtube.com/watch?v=vcjZ5r_YHV0" TargetMode="External"/><Relationship Id="rId5" Type="http://schemas.openxmlformats.org/officeDocument/2006/relationships/hyperlink" Target="http://youtu.be/FMtUqoxfR5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youtu.be/HRalJc5T_5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youtu.be/XsRNXVfkLB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Paige Kensrue SPT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3014040"/>
            <a:ext cx="6629400" cy="1219201"/>
          </a:xfrm>
        </p:spPr>
        <p:txBody>
          <a:bodyPr/>
          <a:lstStyle/>
          <a:p>
            <a:r>
              <a:rPr lang="en-US" sz="2800" dirty="0" smtClean="0"/>
              <a:t>rehabilitation Considerations for the Overhead athlete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81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pular motion_Bori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5" y="0"/>
            <a:ext cx="29585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550" y="2263166"/>
            <a:ext cx="31374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Scapulothoracic</a:t>
            </a:r>
            <a:r>
              <a:rPr lang="en-US" sz="2400" b="1" dirty="0" smtClean="0"/>
              <a:t> Motions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Borich</a:t>
            </a:r>
            <a:r>
              <a:rPr lang="en-US" sz="1600" dirty="0" smtClean="0"/>
              <a:t>, 2006)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7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7558"/>
            <a:ext cx="8229600" cy="4373563"/>
          </a:xfrm>
        </p:spPr>
        <p:txBody>
          <a:bodyPr/>
          <a:lstStyle/>
          <a:p>
            <a:r>
              <a:rPr lang="en-US" dirty="0" err="1"/>
              <a:t>Scapulothoracic</a:t>
            </a:r>
            <a:r>
              <a:rPr lang="en-US" dirty="0"/>
              <a:t> Joint</a:t>
            </a:r>
          </a:p>
          <a:p>
            <a:pPr lvl="1"/>
            <a:r>
              <a:rPr lang="en-US" dirty="0"/>
              <a:t>Motions of the scapula align the </a:t>
            </a:r>
            <a:r>
              <a:rPr lang="en-US" dirty="0" err="1"/>
              <a:t>glenoid</a:t>
            </a:r>
            <a:r>
              <a:rPr lang="en-US" dirty="0"/>
              <a:t> fossa with the humeral head</a:t>
            </a:r>
            <a:r>
              <a:rPr lang="en-US" baseline="30000" dirty="0"/>
              <a:t> </a:t>
            </a:r>
            <a:r>
              <a:rPr lang="en-US" sz="1400" dirty="0"/>
              <a:t>(</a:t>
            </a:r>
            <a:r>
              <a:rPr lang="en-US" sz="1400" dirty="0" err="1" smtClean="0"/>
              <a:t>Phadke</a:t>
            </a:r>
            <a:r>
              <a:rPr lang="en-US" sz="1400" dirty="0" smtClean="0"/>
              <a:t>, 2009) </a:t>
            </a:r>
            <a:endParaRPr lang="en-US" sz="1400" dirty="0"/>
          </a:p>
          <a:p>
            <a:pPr lvl="1"/>
            <a:r>
              <a:rPr lang="en-US" dirty="0" smtClean="0"/>
              <a:t>Motions </a:t>
            </a:r>
            <a:r>
              <a:rPr lang="en-US" dirty="0"/>
              <a:t>at AC and SC </a:t>
            </a:r>
            <a:r>
              <a:rPr lang="en-US" dirty="0" smtClean="0"/>
              <a:t>joints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With arm elevation</a:t>
            </a:r>
          </a:p>
          <a:p>
            <a:pPr lvl="1"/>
            <a:r>
              <a:rPr lang="en-US" dirty="0" smtClean="0"/>
              <a:t>Upward rotation: 1</a:t>
            </a:r>
            <a:r>
              <a:rPr lang="en-US" dirty="0"/>
              <a:t>°</a:t>
            </a:r>
            <a:r>
              <a:rPr lang="en-US" dirty="0" smtClean="0"/>
              <a:t> for every 2° until 120° elevation then 1-1  </a:t>
            </a:r>
            <a:r>
              <a:rPr lang="en-US" sz="1400" dirty="0" smtClean="0"/>
              <a:t>(</a:t>
            </a:r>
            <a:r>
              <a:rPr lang="en-US" sz="1400" dirty="0" err="1" smtClean="0"/>
              <a:t>Reinold</a:t>
            </a:r>
            <a:r>
              <a:rPr lang="en-US" sz="1400" dirty="0" smtClean="0"/>
              <a:t>, 2009)</a:t>
            </a:r>
          </a:p>
          <a:p>
            <a:pPr lvl="1"/>
            <a:r>
              <a:rPr lang="en-US" dirty="0" smtClean="0"/>
              <a:t>Posterior tilt ~20-40°</a:t>
            </a:r>
          </a:p>
          <a:p>
            <a:pPr lvl="1"/>
            <a:r>
              <a:rPr lang="en-US" dirty="0" smtClean="0"/>
              <a:t>ER 15-35</a:t>
            </a:r>
            <a:r>
              <a:rPr lang="en-US" dirty="0"/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317098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Glenohumeral</a:t>
            </a:r>
          </a:p>
          <a:p>
            <a:pPr lvl="1"/>
            <a:r>
              <a:rPr lang="en-US" dirty="0" smtClean="0"/>
              <a:t>Deltoid </a:t>
            </a:r>
            <a:endParaRPr lang="en-US" dirty="0"/>
          </a:p>
          <a:p>
            <a:pPr lvl="1"/>
            <a:r>
              <a:rPr lang="en-US" dirty="0" smtClean="0"/>
              <a:t>Supraspinatus</a:t>
            </a:r>
          </a:p>
          <a:p>
            <a:pPr lvl="1"/>
            <a:r>
              <a:rPr lang="en-US" dirty="0" err="1" smtClean="0"/>
              <a:t>Infraspinatus</a:t>
            </a:r>
            <a:r>
              <a:rPr lang="en-US" dirty="0" smtClean="0"/>
              <a:t> and </a:t>
            </a:r>
            <a:r>
              <a:rPr lang="en-US" dirty="0" err="1" smtClean="0"/>
              <a:t>teres</a:t>
            </a:r>
            <a:r>
              <a:rPr lang="en-US" dirty="0" smtClean="0"/>
              <a:t> minor</a:t>
            </a:r>
          </a:p>
          <a:p>
            <a:pPr lvl="1"/>
            <a:r>
              <a:rPr lang="en-US" dirty="0" err="1" smtClean="0"/>
              <a:t>Subscapularis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Scapulothoracic</a:t>
            </a:r>
            <a:endParaRPr lang="en-US" dirty="0"/>
          </a:p>
          <a:p>
            <a:pPr lvl="1"/>
            <a:r>
              <a:rPr lang="en-US" dirty="0" err="1"/>
              <a:t>Serratus</a:t>
            </a:r>
            <a:r>
              <a:rPr lang="en-US" dirty="0"/>
              <a:t> anterior contributes to </a:t>
            </a:r>
            <a:r>
              <a:rPr lang="en-US" b="1" dirty="0"/>
              <a:t>ALL </a:t>
            </a:r>
            <a:r>
              <a:rPr lang="en-US" dirty="0"/>
              <a:t>scapular movements</a:t>
            </a:r>
            <a:r>
              <a:rPr lang="en-US" sz="1600" dirty="0"/>
              <a:t>(</a:t>
            </a:r>
            <a:r>
              <a:rPr lang="en-US" sz="1600" dirty="0" err="1"/>
              <a:t>Reinold</a:t>
            </a:r>
            <a:r>
              <a:rPr lang="en-US" sz="1600" dirty="0"/>
              <a:t>, 2009) </a:t>
            </a:r>
          </a:p>
          <a:p>
            <a:pPr lvl="1"/>
            <a:r>
              <a:rPr lang="en-US" dirty="0"/>
              <a:t>Trapezius</a:t>
            </a:r>
          </a:p>
          <a:p>
            <a:pPr lvl="1"/>
            <a:r>
              <a:rPr lang="en-US" dirty="0" err="1"/>
              <a:t>Pectoralis</a:t>
            </a:r>
            <a:r>
              <a:rPr lang="en-US" dirty="0"/>
              <a:t> minor </a:t>
            </a:r>
          </a:p>
          <a:p>
            <a:pPr lvl="1"/>
            <a:r>
              <a:rPr lang="en-US" dirty="0"/>
              <a:t>Rhomboids and </a:t>
            </a:r>
            <a:r>
              <a:rPr lang="en-US" dirty="0" err="1"/>
              <a:t>levator</a:t>
            </a:r>
            <a:r>
              <a:rPr lang="en-US" dirty="0"/>
              <a:t> scapulae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pulothoracic force cou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08" y="293077"/>
            <a:ext cx="4129128" cy="619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9846" y="2696308"/>
            <a:ext cx="2989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Scapulothoracic</a:t>
            </a:r>
            <a:r>
              <a:rPr lang="en-US" sz="2400" b="1" dirty="0" smtClean="0"/>
              <a:t> Force Couples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1600" dirty="0" smtClean="0"/>
              <a:t>(Andrews, 2008)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516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Sport-specific demands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Sport-Specific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Baseball</a:t>
            </a:r>
          </a:p>
          <a:p>
            <a:pPr lvl="1"/>
            <a:r>
              <a:rPr lang="en-US" dirty="0" smtClean="0"/>
              <a:t>Pitching and throwing</a:t>
            </a:r>
          </a:p>
          <a:p>
            <a:pPr lvl="1"/>
            <a:r>
              <a:rPr lang="en-US" dirty="0" smtClean="0">
                <a:hlinkClick r:id="rId3"/>
              </a:rPr>
              <a:t>Daniel Bard pitch</a:t>
            </a:r>
            <a:r>
              <a:rPr lang="en-US" dirty="0" smtClean="0"/>
              <a:t> (GO HEELS!)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/>
              <a:t>Tennis</a:t>
            </a:r>
          </a:p>
          <a:p>
            <a:pPr lvl="1"/>
            <a:r>
              <a:rPr lang="en-US" dirty="0"/>
              <a:t>Serve and overhead strokes </a:t>
            </a:r>
          </a:p>
          <a:p>
            <a:pPr lvl="1"/>
            <a:r>
              <a:rPr lang="en-US" dirty="0">
                <a:hlinkClick r:id="rId4"/>
              </a:rPr>
              <a:t>Federer </a:t>
            </a:r>
            <a:r>
              <a:rPr lang="en-US" dirty="0" smtClean="0">
                <a:hlinkClick r:id="rId4"/>
              </a:rPr>
              <a:t>serve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Volleyball </a:t>
            </a:r>
          </a:p>
          <a:p>
            <a:pPr lvl="1"/>
            <a:r>
              <a:rPr lang="en-US" dirty="0" smtClean="0"/>
              <a:t>Serve and spike </a:t>
            </a:r>
          </a:p>
          <a:p>
            <a:pPr lvl="1"/>
            <a:r>
              <a:rPr lang="en-US" dirty="0" smtClean="0">
                <a:hlinkClick r:id="rId5"/>
              </a:rPr>
              <a:t>Slow motion spike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74131" y="4557702"/>
            <a:ext cx="268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Don’t forget others like swimming, football and handball!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tchingpha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860" y="444500"/>
            <a:ext cx="5245100" cy="596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168" y="2635141"/>
            <a:ext cx="2786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Phases of Pitching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Wilk</a:t>
            </a:r>
            <a:r>
              <a:rPr lang="en-US" sz="1600" dirty="0" smtClean="0"/>
              <a:t>, 2000)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888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GActivity_Baseballp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0"/>
            <a:ext cx="7204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nisMo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69" y="354804"/>
            <a:ext cx="7112531" cy="4407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383" y="5154002"/>
            <a:ext cx="473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Phases of Tennis Serve</a:t>
            </a:r>
          </a:p>
          <a:p>
            <a:pPr algn="ctr"/>
            <a:endParaRPr lang="en-US" sz="2000" dirty="0"/>
          </a:p>
          <a:p>
            <a:pPr algn="ctr"/>
            <a:r>
              <a:rPr lang="en-US" sz="1400" dirty="0" smtClean="0"/>
              <a:t>(van der </a:t>
            </a:r>
            <a:r>
              <a:rPr lang="en-US" sz="1400" dirty="0" err="1" smtClean="0"/>
              <a:t>Hoeven</a:t>
            </a:r>
            <a:r>
              <a:rPr lang="en-US" sz="1400" dirty="0" smtClean="0"/>
              <a:t>, 2006; </a:t>
            </a:r>
            <a:r>
              <a:rPr lang="en-US" sz="1400" dirty="0" err="1" smtClean="0"/>
              <a:t>Kibler</a:t>
            </a:r>
            <a:r>
              <a:rPr lang="en-US" sz="1400" dirty="0" smtClean="0"/>
              <a:t>, 2006)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64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GActivity_TennisSe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958168"/>
            <a:ext cx="8305800" cy="3898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42" y="599799"/>
            <a:ext cx="4145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EMG Muscle Activity for Tennis Serve</a:t>
            </a:r>
          </a:p>
          <a:p>
            <a:pPr algn="ctr"/>
            <a:r>
              <a:rPr lang="en-US" sz="1600" dirty="0" smtClean="0"/>
              <a:t>(Andrews, 2009)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10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7001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Review the anatomy and biomechanics of the shoulder and how they relate to the overhead  (OH) athlete</a:t>
            </a:r>
          </a:p>
          <a:p>
            <a:pPr marL="11430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Review specific OH sport motions</a:t>
            </a:r>
          </a:p>
          <a:p>
            <a:pPr marL="114300" lvl="0" indent="0">
              <a:buNone/>
            </a:pPr>
            <a:endParaRPr lang="en-US" dirty="0" smtClean="0"/>
          </a:p>
          <a:p>
            <a:r>
              <a:rPr lang="en-US" dirty="0" smtClean="0"/>
              <a:t>Understand bony and soft tissue adaptations that occur with repetitive OH motion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Understand the importance of the kinetic chain in OH motions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0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GActivity_VBSe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28622"/>
            <a:ext cx="752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OverHead</a:t>
            </a:r>
            <a:r>
              <a:rPr lang="en-US" dirty="0" smtClean="0"/>
              <a:t> athlete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Humeral </a:t>
            </a:r>
            <a:r>
              <a:rPr lang="en-US" dirty="0"/>
              <a:t>torsions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Altered length-tension relationships</a:t>
            </a:r>
          </a:p>
          <a:p>
            <a:pPr>
              <a:lnSpc>
                <a:spcPct val="200000"/>
              </a:lnSpc>
            </a:pPr>
            <a:r>
              <a:rPr lang="en-US" dirty="0"/>
              <a:t>Rotator cuff </a:t>
            </a:r>
            <a:r>
              <a:rPr lang="en-US" dirty="0" smtClean="0"/>
              <a:t>strengthening</a:t>
            </a:r>
          </a:p>
          <a:p>
            <a:pPr>
              <a:lnSpc>
                <a:spcPct val="200000"/>
              </a:lnSpc>
            </a:pPr>
            <a:r>
              <a:rPr lang="en-US" dirty="0"/>
              <a:t>P</a:t>
            </a:r>
            <a:r>
              <a:rPr lang="en-US" dirty="0" smtClean="0"/>
              <a:t>roprioception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Kinetic Chain/Linking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</a:t>
            </a:r>
            <a:r>
              <a:rPr lang="en-US" dirty="0" err="1" smtClean="0"/>
              <a:t>TORsion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6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torsion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Humeral head </a:t>
            </a:r>
            <a:r>
              <a:rPr lang="en-US" dirty="0" err="1" smtClean="0"/>
              <a:t>retroTORSION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Osseous adaptive changes that occur in OH athletes affecting the torsional angle of the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sz="1700" dirty="0" smtClean="0"/>
              <a:t>(Crockett, 2002; Pieper, 1998)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Beneficial adaption allowing for increased ER before soft tissue restraint </a:t>
            </a:r>
            <a:r>
              <a:rPr lang="en-US" sz="1700" dirty="0" smtClean="0"/>
              <a:t>(</a:t>
            </a:r>
            <a:r>
              <a:rPr lang="en-US" sz="1700" dirty="0" err="1" smtClean="0"/>
              <a:t>Sabick</a:t>
            </a:r>
            <a:r>
              <a:rPr lang="en-US" sz="1700" dirty="0" smtClean="0"/>
              <a:t>, 2005; Crockett, 2002)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Due to repetitive stress on </a:t>
            </a:r>
            <a:r>
              <a:rPr lang="en-US" dirty="0" err="1" smtClean="0"/>
              <a:t>humerus</a:t>
            </a:r>
            <a:r>
              <a:rPr lang="en-US" dirty="0" smtClean="0"/>
              <a:t> during throwing motion and muscle action </a:t>
            </a:r>
            <a:r>
              <a:rPr lang="en-US" sz="1700" dirty="0" smtClean="0"/>
              <a:t>(Pieper, 1998; </a:t>
            </a:r>
            <a:r>
              <a:rPr lang="en-US" sz="1700" dirty="0" err="1" smtClean="0"/>
              <a:t>Sabick</a:t>
            </a:r>
            <a:r>
              <a:rPr lang="en-US" sz="1700" dirty="0" smtClean="0"/>
              <a:t>, 2005)</a:t>
            </a:r>
          </a:p>
          <a:p>
            <a:endParaRPr lang="en-US" dirty="0"/>
          </a:p>
          <a:p>
            <a:r>
              <a:rPr lang="en-US" dirty="0" smtClean="0"/>
              <a:t>Greatest change between 12-13 </a:t>
            </a:r>
            <a:r>
              <a:rPr lang="en-US" dirty="0" err="1" smtClean="0"/>
              <a:t>yrs</a:t>
            </a:r>
            <a:r>
              <a:rPr lang="en-US" dirty="0" smtClean="0"/>
              <a:t> when growth plates are open </a:t>
            </a:r>
            <a:r>
              <a:rPr lang="en-US" sz="1700" dirty="0" smtClean="0"/>
              <a:t>(</a:t>
            </a:r>
            <a:r>
              <a:rPr lang="en-US" sz="1700" dirty="0" err="1" smtClean="0"/>
              <a:t>Wilk</a:t>
            </a:r>
            <a:r>
              <a:rPr lang="en-US" sz="1700" dirty="0" smtClean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40895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eralVersion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186" y="441807"/>
            <a:ext cx="8229600" cy="4373563"/>
          </a:xfrm>
        </p:spPr>
      </p:pic>
      <p:sp>
        <p:nvSpPr>
          <p:cNvPr id="5" name="TextBox 4"/>
          <p:cNvSpPr txBox="1"/>
          <p:nvPr/>
        </p:nvSpPr>
        <p:spPr>
          <a:xfrm>
            <a:off x="1946077" y="5244654"/>
            <a:ext cx="5223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Humeral </a:t>
            </a:r>
            <a:r>
              <a:rPr lang="en-US" sz="2400" b="1" dirty="0" err="1" smtClean="0"/>
              <a:t>Retrotorsion</a:t>
            </a:r>
            <a:endParaRPr lang="en-US" sz="2400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(Pieper 1998)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7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torsion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113238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Sabick</a:t>
            </a:r>
            <a:r>
              <a:rPr lang="en-US" dirty="0" smtClean="0"/>
              <a:t> et al. 2005</a:t>
            </a:r>
          </a:p>
          <a:p>
            <a:pPr lvl="1"/>
            <a:r>
              <a:rPr lang="en-US" dirty="0" smtClean="0"/>
              <a:t>Amount of repetitive torque can cause growth plate injuries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Crockett et al. 2002</a:t>
            </a:r>
          </a:p>
          <a:p>
            <a:pPr lvl="1"/>
            <a:r>
              <a:rPr lang="en-US" dirty="0" smtClean="0"/>
              <a:t>The adaptation comes from the repetitive activity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Pieper et al. 2005</a:t>
            </a:r>
          </a:p>
          <a:p>
            <a:pPr lvl="1"/>
            <a:r>
              <a:rPr lang="en-US" dirty="0" smtClean="0"/>
              <a:t>The increased </a:t>
            </a:r>
            <a:r>
              <a:rPr lang="en-US" dirty="0" err="1" smtClean="0"/>
              <a:t>retrotorsion</a:t>
            </a:r>
            <a:r>
              <a:rPr lang="en-US" dirty="0" smtClean="0"/>
              <a:t> can actually be </a:t>
            </a:r>
            <a:r>
              <a:rPr lang="en-US" b="1" dirty="0" smtClean="0"/>
              <a:t>HELPFUL</a:t>
            </a:r>
            <a:r>
              <a:rPr lang="en-US" dirty="0" smtClean="0"/>
              <a:t> to OH athletes!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0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Length-Tension Relationships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L-T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</a:t>
            </a:r>
            <a:r>
              <a:rPr lang="en-US" dirty="0" smtClean="0"/>
              <a:t>light </a:t>
            </a:r>
            <a:r>
              <a:rPr lang="en-US" dirty="0"/>
              <a:t>deviations in positions </a:t>
            </a:r>
            <a:r>
              <a:rPr lang="en-US" dirty="0" smtClean="0"/>
              <a:t>of the shoulder can </a:t>
            </a:r>
            <a:r>
              <a:rPr lang="en-US" dirty="0"/>
              <a:t>cause </a:t>
            </a:r>
            <a:r>
              <a:rPr lang="en-US" dirty="0" err="1"/>
              <a:t>malalignment</a:t>
            </a:r>
            <a:r>
              <a:rPr lang="en-US" dirty="0"/>
              <a:t> of GH muscles and </a:t>
            </a:r>
            <a:r>
              <a:rPr lang="en-US" dirty="0" smtClean="0"/>
              <a:t>alter muscle forces </a:t>
            </a:r>
            <a:r>
              <a:rPr lang="en-US" sz="1600" dirty="0" smtClean="0"/>
              <a:t>(Meyers, </a:t>
            </a:r>
            <a:r>
              <a:rPr lang="en-US" sz="1600" dirty="0"/>
              <a:t>2005; </a:t>
            </a:r>
            <a:r>
              <a:rPr lang="en-US" sz="1600" dirty="0" smtClean="0"/>
              <a:t>Cools, </a:t>
            </a:r>
            <a:r>
              <a:rPr lang="en-US" sz="1600" dirty="0"/>
              <a:t>2007)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Muscle Strength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>
                <a:sym typeface="Wingdings"/>
              </a:rPr>
              <a:t>Delayed muscle firing </a:t>
            </a:r>
            <a:r>
              <a:rPr lang="en-US" sz="1200" dirty="0" smtClean="0">
                <a:sym typeface="Wingdings"/>
              </a:rPr>
              <a:t>(Kennedy, 2009)</a:t>
            </a:r>
          </a:p>
          <a:p>
            <a:pPr marL="114300" indent="0">
              <a:buNone/>
            </a:pPr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 scapula! </a:t>
            </a:r>
          </a:p>
          <a:p>
            <a:pPr lvl="1"/>
            <a:r>
              <a:rPr lang="en-US" dirty="0" smtClean="0">
                <a:sym typeface="Wingdings"/>
              </a:rPr>
              <a:t>Protraction</a:t>
            </a:r>
            <a:r>
              <a:rPr lang="en-US" dirty="0">
                <a:sym typeface="Wingdings"/>
              </a:rPr>
              <a:t>/Retraction </a:t>
            </a:r>
            <a:r>
              <a:rPr lang="en-US" dirty="0" smtClean="0">
                <a:sym typeface="Wingdings"/>
              </a:rPr>
              <a:t>strength ratio </a:t>
            </a:r>
            <a:r>
              <a:rPr lang="en-US" sz="1200" dirty="0">
                <a:sym typeface="Wingdings"/>
              </a:rPr>
              <a:t>(</a:t>
            </a:r>
            <a:r>
              <a:rPr lang="en-US" sz="1200" dirty="0" err="1" smtClean="0">
                <a:sym typeface="Wingdings"/>
              </a:rPr>
              <a:t>Merolla</a:t>
            </a:r>
            <a:r>
              <a:rPr lang="en-US" sz="1200" dirty="0" smtClean="0">
                <a:sym typeface="Wingdings"/>
              </a:rPr>
              <a:t>, 2010; Smith, 2006)</a:t>
            </a:r>
            <a:endParaRPr lang="en-US" sz="1200" dirty="0">
              <a:sym typeface="Wingdings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ym typeface="Wingdings"/>
              </a:rPr>
              <a:t>Thoracic spine </a:t>
            </a:r>
            <a:r>
              <a:rPr lang="en-US" dirty="0" err="1">
                <a:sym typeface="Wingdings"/>
              </a:rPr>
              <a:t>kyphotic</a:t>
            </a:r>
            <a:r>
              <a:rPr lang="en-US" dirty="0">
                <a:sym typeface="Wingdings"/>
              </a:rPr>
              <a:t> posture </a:t>
            </a:r>
            <a:r>
              <a:rPr lang="en-US" sz="1200" dirty="0">
                <a:sym typeface="Wingdings"/>
              </a:rPr>
              <a:t>(Seitz </a:t>
            </a:r>
            <a:r>
              <a:rPr lang="en-US" sz="1200" dirty="0" smtClean="0">
                <a:sym typeface="Wingdings"/>
              </a:rPr>
              <a:t>2011; </a:t>
            </a:r>
            <a:r>
              <a:rPr lang="en-US" sz="1200" dirty="0" err="1" smtClean="0">
                <a:sym typeface="Wingdings"/>
              </a:rPr>
              <a:t>Kabaeste</a:t>
            </a:r>
            <a:r>
              <a:rPr lang="en-US" sz="1200" dirty="0" smtClean="0">
                <a:sym typeface="Wingdings"/>
              </a:rPr>
              <a:t>, 1999)</a:t>
            </a:r>
            <a:endParaRPr lang="en-US" sz="12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teredLTdeltoi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00" y="448175"/>
            <a:ext cx="5275302" cy="587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6001" y="2670372"/>
            <a:ext cx="3010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Altered L-T of deltoid and supraspinatus </a:t>
            </a:r>
          </a:p>
          <a:p>
            <a:pPr algn="ctr"/>
            <a:endParaRPr lang="en-US" b="1" dirty="0"/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Kebaetse</a:t>
            </a:r>
            <a:r>
              <a:rPr lang="en-US" sz="1400" dirty="0"/>
              <a:t>,</a:t>
            </a:r>
            <a:r>
              <a:rPr lang="en-US" sz="1400" dirty="0" smtClean="0"/>
              <a:t> 1999)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76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Altered Length-Tension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Scapula, scapula, scapula! </a:t>
            </a:r>
          </a:p>
          <a:p>
            <a:r>
              <a:rPr lang="en-US" dirty="0" smtClean="0"/>
              <a:t>Scapular dyskinesia a.k.a. SICK scapula</a:t>
            </a:r>
          </a:p>
          <a:p>
            <a:pPr lvl="1"/>
            <a:r>
              <a:rPr lang="en-US" b="1" dirty="0" smtClean="0"/>
              <a:t>S</a:t>
            </a:r>
            <a:r>
              <a:rPr lang="en-US" dirty="0" smtClean="0"/>
              <a:t>capular malposition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nferior medial border prominence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oracoid pain and malposition</a:t>
            </a:r>
          </a:p>
          <a:p>
            <a:pPr lvl="1"/>
            <a:r>
              <a:rPr lang="en-US" dirty="0" err="1" smtClean="0"/>
              <a:t>Dy</a:t>
            </a:r>
            <a:r>
              <a:rPr lang="en-US" b="1" dirty="0" err="1"/>
              <a:t>K</a:t>
            </a:r>
            <a:r>
              <a:rPr lang="en-US" dirty="0" err="1" smtClean="0"/>
              <a:t>inesis</a:t>
            </a:r>
            <a:r>
              <a:rPr lang="en-US" dirty="0" smtClean="0"/>
              <a:t> of scapular movement </a:t>
            </a:r>
            <a:r>
              <a:rPr lang="en-US" sz="1400" dirty="0" smtClean="0"/>
              <a:t>(Burkhart, 2003) </a:t>
            </a:r>
          </a:p>
          <a:p>
            <a:r>
              <a:rPr lang="en-US" dirty="0" smtClean="0"/>
              <a:t>Types of SICK scapula</a:t>
            </a:r>
          </a:p>
          <a:p>
            <a:pPr lvl="1"/>
            <a:r>
              <a:rPr lang="en-US" dirty="0" smtClean="0"/>
              <a:t>I: inferior medial border prominence (</a:t>
            </a:r>
            <a:r>
              <a:rPr lang="en-US" dirty="0" smtClean="0">
                <a:hlinkClick r:id="rId3"/>
              </a:rPr>
              <a:t>example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II: medial scapular border prominence</a:t>
            </a:r>
          </a:p>
          <a:p>
            <a:pPr lvl="1"/>
            <a:r>
              <a:rPr lang="en-US" dirty="0" smtClean="0"/>
              <a:t>III: prominence of the </a:t>
            </a:r>
            <a:r>
              <a:rPr lang="en-US" dirty="0" err="1" smtClean="0"/>
              <a:t>superiomedial</a:t>
            </a:r>
            <a:r>
              <a:rPr lang="en-US" dirty="0" smtClean="0"/>
              <a:t> border </a:t>
            </a:r>
          </a:p>
        </p:txBody>
      </p:sp>
    </p:spTree>
    <p:extLst>
      <p:ext uri="{BB962C8B-B14F-4D97-AF65-F5344CB8AC3E}">
        <p14:creationId xmlns:p14="http://schemas.microsoft.com/office/powerpoint/2010/main" val="40448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0077"/>
            <a:ext cx="8229600" cy="4373563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dirty="0"/>
              <a:t>U</a:t>
            </a:r>
            <a:r>
              <a:rPr lang="en-US" sz="3600" dirty="0" smtClean="0"/>
              <a:t>nderstand specific rehabilitation considerations for the OH athlete in terms of strengthening, ROM, and proprioception.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095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CKsca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46" y="380223"/>
            <a:ext cx="3370644" cy="6199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6960" y="5967874"/>
            <a:ext cx="358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(Burkhart, 2003)</a:t>
            </a:r>
            <a:endParaRPr lang="en-US" dirty="0"/>
          </a:p>
        </p:txBody>
      </p:sp>
      <p:pic>
        <p:nvPicPr>
          <p:cNvPr id="6" name="Picture 5" descr="SICKsca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960" y="380222"/>
            <a:ext cx="3585698" cy="54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L-T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3239"/>
            <a:ext cx="8229600" cy="4373563"/>
          </a:xfrm>
        </p:spPr>
        <p:txBody>
          <a:bodyPr/>
          <a:lstStyle/>
          <a:p>
            <a:r>
              <a:rPr lang="en-US" dirty="0" smtClean="0"/>
              <a:t>Special testing of the scapula </a:t>
            </a:r>
            <a:r>
              <a:rPr lang="en-US" sz="1600" dirty="0" smtClean="0"/>
              <a:t>(Burkhart, 2003)</a:t>
            </a:r>
          </a:p>
          <a:p>
            <a:pPr marL="11430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Scapular assistance test (SAT)</a:t>
            </a:r>
          </a:p>
          <a:p>
            <a:pPr lvl="2"/>
            <a:r>
              <a:rPr lang="en-US" dirty="0" smtClean="0"/>
              <a:t>Assist upward rotation </a:t>
            </a:r>
          </a:p>
          <a:p>
            <a:pPr lvl="2"/>
            <a:r>
              <a:rPr lang="en-US" dirty="0" smtClean="0"/>
              <a:t>+ test = relief of symptoms 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Scapular retraction test (SRT)</a:t>
            </a:r>
          </a:p>
          <a:p>
            <a:pPr lvl="2"/>
            <a:r>
              <a:rPr lang="en-US" dirty="0" smtClean="0"/>
              <a:t>Manually positioning and stabilizing entire medial border during active abduction </a:t>
            </a:r>
          </a:p>
          <a:p>
            <a:pPr lvl="2"/>
            <a:r>
              <a:rPr lang="en-US" dirty="0" smtClean="0"/>
              <a:t>+ test = increased strength with stabilization or decreased pain symptoms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629" y="714122"/>
            <a:ext cx="3990434" cy="5784405"/>
          </a:xfrm>
          <a:prstGeom prst="rect">
            <a:avLst/>
          </a:prstGeom>
        </p:spPr>
      </p:pic>
      <p:pic>
        <p:nvPicPr>
          <p:cNvPr id="5" name="Picture 4" descr="S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228600"/>
            <a:ext cx="4356100" cy="427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345" y="4833949"/>
            <a:ext cx="3286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SRT and SAT Testing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dirty="0" smtClean="0"/>
              <a:t>(Burkhart, 2003)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4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217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Not all strength training is created equal!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ifferent methods required for strength training OH athletes vs. other shoulder patients </a:t>
            </a:r>
          </a:p>
          <a:p>
            <a:pPr lvl="1"/>
            <a:r>
              <a:rPr lang="en-US" dirty="0" smtClean="0"/>
              <a:t>GH rotational and </a:t>
            </a:r>
            <a:r>
              <a:rPr lang="en-US" dirty="0" err="1" smtClean="0"/>
              <a:t>scapulothoracic</a:t>
            </a:r>
            <a:r>
              <a:rPr lang="en-US" dirty="0" smtClean="0"/>
              <a:t> strength ratios are going to be different! </a:t>
            </a:r>
            <a:r>
              <a:rPr lang="en-US" sz="1400" dirty="0" smtClean="0"/>
              <a:t>(</a:t>
            </a:r>
            <a:r>
              <a:rPr lang="en-US" sz="1400" dirty="0" err="1" smtClean="0"/>
              <a:t>Wilk</a:t>
            </a:r>
            <a:r>
              <a:rPr lang="en-US" sz="1400" dirty="0" smtClean="0"/>
              <a:t> 2009)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marL="411480" lvl="1" indent="0">
              <a:buNone/>
            </a:pPr>
            <a:endParaRPr lang="en-US" sz="1400" dirty="0" smtClean="0"/>
          </a:p>
          <a:p>
            <a:r>
              <a:rPr lang="en-US" dirty="0" smtClean="0"/>
              <a:t>Consider what the muscles need to do during the motion</a:t>
            </a:r>
          </a:p>
        </p:txBody>
      </p:sp>
    </p:spTree>
    <p:extLst>
      <p:ext uri="{BB962C8B-B14F-4D97-AF65-F5344CB8AC3E}">
        <p14:creationId xmlns:p14="http://schemas.microsoft.com/office/powerpoint/2010/main" val="79922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Thrower’s Ten Program </a:t>
            </a:r>
            <a:r>
              <a:rPr lang="en-US" sz="1600" dirty="0" smtClean="0"/>
              <a:t>(</a:t>
            </a:r>
            <a:r>
              <a:rPr lang="en-US" sz="1600" dirty="0" err="1" smtClean="0"/>
              <a:t>Wilk</a:t>
            </a:r>
            <a:r>
              <a:rPr lang="en-US" sz="1600" dirty="0" smtClean="0"/>
              <a:t> 2002, 2009)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in intermediate stage of </a:t>
            </a:r>
            <a:r>
              <a:rPr lang="en-US" dirty="0" smtClean="0"/>
              <a:t>rehab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Includes exercises for the shoulder, wrist and elbow</a:t>
            </a:r>
          </a:p>
          <a:p>
            <a:pPr lvl="2"/>
            <a:r>
              <a:rPr lang="en-US" dirty="0" smtClean="0"/>
              <a:t>ER/IR at 0° and 90° abduction and side-lying </a:t>
            </a:r>
          </a:p>
          <a:p>
            <a:pPr lvl="2"/>
            <a:r>
              <a:rPr lang="en-US" dirty="0" smtClean="0"/>
              <a:t>Scaption </a:t>
            </a:r>
          </a:p>
          <a:p>
            <a:pPr lvl="2"/>
            <a:r>
              <a:rPr lang="en-US" dirty="0" smtClean="0"/>
              <a:t>Push-ups and press-ups</a:t>
            </a:r>
          </a:p>
          <a:p>
            <a:pPr lvl="2"/>
            <a:r>
              <a:rPr lang="en-US" dirty="0" smtClean="0"/>
              <a:t>Elbow flexion/extension</a:t>
            </a:r>
          </a:p>
          <a:p>
            <a:pPr lvl="2"/>
            <a:r>
              <a:rPr lang="en-US" dirty="0" smtClean="0"/>
              <a:t>Wrist flexion/extension, supination/pronation</a:t>
            </a:r>
          </a:p>
          <a:p>
            <a:pPr lvl="2"/>
            <a:r>
              <a:rPr lang="en-US" dirty="0" smtClean="0"/>
              <a:t>Prone exercises for </a:t>
            </a:r>
            <a:r>
              <a:rPr lang="en-US" dirty="0" err="1" smtClean="0"/>
              <a:t>scapulothoracic</a:t>
            </a:r>
            <a:r>
              <a:rPr lang="en-US" dirty="0" smtClean="0"/>
              <a:t> musculature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0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Fatigue</a:t>
            </a:r>
          </a:p>
          <a:p>
            <a:pPr marL="114300" indent="0">
              <a:lnSpc>
                <a:spcPct val="5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Can cause superior translation of humeral head during initiation of abduction </a:t>
            </a:r>
            <a:r>
              <a:rPr lang="en-US" sz="1400" dirty="0" smtClean="0"/>
              <a:t>(</a:t>
            </a:r>
            <a:r>
              <a:rPr lang="en-US" sz="1400" dirty="0" err="1" smtClean="0"/>
              <a:t>Wilk</a:t>
            </a:r>
            <a:r>
              <a:rPr lang="en-US" sz="1400" dirty="0" smtClean="0"/>
              <a:t> 2009)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Causes altered kinematics, force couples and muscle activation patterns </a:t>
            </a:r>
            <a:r>
              <a:rPr lang="en-US" sz="1400" dirty="0" smtClean="0"/>
              <a:t>(Joshi, 2011)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Decreased sensorimotor and proprioception activity </a:t>
            </a:r>
            <a:r>
              <a:rPr lang="en-US" sz="1400" dirty="0" smtClean="0"/>
              <a:t>(Tripp, 2004)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A relationship exists between fatigue, neuromuscular control and proprioception </a:t>
            </a:r>
            <a:r>
              <a:rPr lang="en-US" sz="1400" dirty="0" smtClean="0"/>
              <a:t>(Bowman, 2006)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7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Tripp et al. 2004</a:t>
            </a:r>
          </a:p>
          <a:p>
            <a:pPr lvl="1"/>
            <a:r>
              <a:rPr lang="en-US" dirty="0" smtClean="0"/>
              <a:t>Functional fatigue program produced increased proprioceptive error</a:t>
            </a:r>
          </a:p>
          <a:p>
            <a:r>
              <a:rPr lang="en-US" dirty="0" smtClean="0"/>
              <a:t>Bowman et al. 2006</a:t>
            </a:r>
          </a:p>
          <a:p>
            <a:pPr lvl="1"/>
            <a:r>
              <a:rPr lang="en-US" dirty="0" smtClean="0"/>
              <a:t>Fatigue caused increase in deceleration time during throw</a:t>
            </a:r>
          </a:p>
          <a:p>
            <a:r>
              <a:rPr lang="en-US" dirty="0" err="1" smtClean="0"/>
              <a:t>Szucs</a:t>
            </a:r>
            <a:r>
              <a:rPr lang="en-US" dirty="0" smtClean="0"/>
              <a:t> et al. 2009</a:t>
            </a:r>
          </a:p>
          <a:p>
            <a:pPr lvl="1"/>
            <a:r>
              <a:rPr lang="en-US" dirty="0" smtClean="0"/>
              <a:t>Altered </a:t>
            </a:r>
            <a:r>
              <a:rPr lang="en-US" dirty="0" err="1" smtClean="0"/>
              <a:t>clavical</a:t>
            </a:r>
            <a:r>
              <a:rPr lang="en-US" dirty="0" smtClean="0"/>
              <a:t> and </a:t>
            </a:r>
            <a:r>
              <a:rPr lang="en-US" dirty="0" err="1" smtClean="0"/>
              <a:t>scapulothoracic</a:t>
            </a:r>
            <a:r>
              <a:rPr lang="en-US" dirty="0" smtClean="0"/>
              <a:t> positioning</a:t>
            </a:r>
          </a:p>
          <a:p>
            <a:r>
              <a:rPr lang="en-US" dirty="0" smtClean="0"/>
              <a:t>Joshi et al. 2011</a:t>
            </a:r>
          </a:p>
          <a:p>
            <a:pPr lvl="1"/>
            <a:r>
              <a:rPr lang="en-US" dirty="0" smtClean="0"/>
              <a:t>Force couple between LT and </a:t>
            </a:r>
            <a:r>
              <a:rPr lang="en-US" dirty="0" err="1" smtClean="0"/>
              <a:t>infraspinatus</a:t>
            </a:r>
            <a:r>
              <a:rPr lang="en-US" dirty="0" smtClean="0"/>
              <a:t> altered with glenohumeral ER fatigue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Infraspinatus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err="1" smtClean="0"/>
              <a:t>Teres</a:t>
            </a:r>
            <a:r>
              <a:rPr lang="en-US" dirty="0" smtClean="0"/>
              <a:t> Minor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err="1" smtClean="0"/>
              <a:t>Serratus</a:t>
            </a:r>
            <a:r>
              <a:rPr lang="en-US" dirty="0" smtClean="0"/>
              <a:t> Anterior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err="1" smtClean="0"/>
              <a:t>Subscapularis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Lower Trapezius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3504" y="2109326"/>
            <a:ext cx="381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9C7FF"/>
                </a:solidFill>
              </a:rPr>
              <a:t>THE MOST BANG FOR YOUR BUCK</a:t>
            </a:r>
            <a:endParaRPr lang="en-US" sz="3200" b="1" dirty="0">
              <a:solidFill>
                <a:srgbClr val="89C7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902200"/>
            <a:ext cx="255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8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pic>
        <p:nvPicPr>
          <p:cNvPr id="4" name="Picture 3" descr="throwing_acceler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278" y="1404254"/>
            <a:ext cx="2133094" cy="5272527"/>
          </a:xfrm>
          <a:prstGeom prst="rect">
            <a:avLst/>
          </a:prstGeom>
        </p:spPr>
      </p:pic>
      <p:pic>
        <p:nvPicPr>
          <p:cNvPr id="5" name="Picture 4" descr="throwing_decerl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449" y="1447799"/>
            <a:ext cx="2543317" cy="52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27400" y="317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Eccentrics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Need the appropriate balance of strength </a:t>
            </a:r>
            <a:r>
              <a:rPr lang="en-US" sz="1400" dirty="0" smtClean="0"/>
              <a:t>(Kennedy, 2009)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pPr lvl="1"/>
            <a:r>
              <a:rPr lang="en-US" dirty="0"/>
              <a:t>Concentric ER </a:t>
            </a:r>
            <a:r>
              <a:rPr lang="en-US" dirty="0" smtClean="0"/>
              <a:t>: Eccentric IR during arm-cocking phase </a:t>
            </a:r>
            <a:r>
              <a:rPr lang="en-US" sz="1400" dirty="0"/>
              <a:t>(</a:t>
            </a:r>
            <a:r>
              <a:rPr lang="en-US" sz="1400" dirty="0" err="1"/>
              <a:t>Yildiz</a:t>
            </a:r>
            <a:r>
              <a:rPr lang="en-US" sz="1400" dirty="0"/>
              <a:t>, 2006</a:t>
            </a:r>
            <a:r>
              <a:rPr lang="en-US" sz="1400" dirty="0" smtClean="0"/>
              <a:t>)</a:t>
            </a:r>
          </a:p>
          <a:p>
            <a:pPr marL="411480" lvl="1" indent="0">
              <a:buNone/>
            </a:pPr>
            <a:endParaRPr lang="en-US" sz="1400" dirty="0"/>
          </a:p>
          <a:p>
            <a:pPr lvl="1"/>
            <a:r>
              <a:rPr lang="en-US" dirty="0"/>
              <a:t>Concentric IR </a:t>
            </a:r>
            <a:r>
              <a:rPr lang="en-US" dirty="0" smtClean="0"/>
              <a:t>: Eccentric ER during deceleration phase </a:t>
            </a:r>
            <a:r>
              <a:rPr lang="en-US" sz="1400" dirty="0" smtClean="0"/>
              <a:t>(</a:t>
            </a:r>
            <a:r>
              <a:rPr lang="en-US" sz="1400" dirty="0" err="1" smtClean="0"/>
              <a:t>Noffal</a:t>
            </a:r>
            <a:r>
              <a:rPr lang="en-US" sz="1400" dirty="0" smtClean="0"/>
              <a:t>, 2003; Kennedy, 2009)</a:t>
            </a:r>
          </a:p>
          <a:p>
            <a:pPr marL="41148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3444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Noffal</a:t>
            </a:r>
            <a:r>
              <a:rPr lang="en-US" dirty="0" smtClean="0"/>
              <a:t> 2003</a:t>
            </a:r>
          </a:p>
          <a:p>
            <a:pPr marL="114300" indent="0">
              <a:lnSpc>
                <a:spcPct val="5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Lower ratio  eccentric ER strength : concentric IR strength - indicating that athletes are gaining in one area and not the other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err="1" smtClean="0"/>
              <a:t>Yildiz</a:t>
            </a:r>
            <a:r>
              <a:rPr lang="en-US" dirty="0" smtClean="0"/>
              <a:t> et al. 2006</a:t>
            </a:r>
          </a:p>
          <a:p>
            <a:pPr marL="114300" indent="0">
              <a:lnSpc>
                <a:spcPct val="5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Different ratios are found based on the phase of throwing </a:t>
            </a:r>
          </a:p>
          <a:p>
            <a:pPr lvl="2"/>
            <a:r>
              <a:rPr lang="en-US" dirty="0" smtClean="0"/>
              <a:t>Arm-cocking phase</a:t>
            </a:r>
          </a:p>
          <a:p>
            <a:pPr lvl="2"/>
            <a:r>
              <a:rPr lang="en-US" dirty="0" smtClean="0"/>
              <a:t>Deceleration phase</a:t>
            </a:r>
          </a:p>
        </p:txBody>
      </p:sp>
    </p:spTree>
    <p:extLst>
      <p:ext uri="{BB962C8B-B14F-4D97-AF65-F5344CB8AC3E}">
        <p14:creationId xmlns:p14="http://schemas.microsoft.com/office/powerpoint/2010/main" val="256561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1000" y="3835400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Plyometrics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**Used in the advanced strengthening phase </a:t>
            </a:r>
            <a:r>
              <a:rPr lang="en-US" sz="1600" dirty="0" smtClean="0"/>
              <a:t>(</a:t>
            </a:r>
            <a:r>
              <a:rPr lang="en-US" sz="1600" dirty="0" err="1" smtClean="0"/>
              <a:t>Wilk</a:t>
            </a:r>
            <a:r>
              <a:rPr lang="en-US" sz="1600" dirty="0" smtClean="0"/>
              <a:t>, 2009)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 smtClean="0"/>
              <a:t>Quick stretch of muscle from eccentric action to concentric action </a:t>
            </a:r>
            <a:r>
              <a:rPr lang="en-US" sz="1600" dirty="0" smtClean="0"/>
              <a:t>(Davies, 2001; </a:t>
            </a:r>
            <a:r>
              <a:rPr lang="en-US" sz="1600" dirty="0" err="1" smtClean="0"/>
              <a:t>Wilk</a:t>
            </a:r>
            <a:r>
              <a:rPr lang="en-US" sz="1600" dirty="0" smtClean="0"/>
              <a:t> 2002, 2009)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 smtClean="0"/>
              <a:t>Eccentric phase </a:t>
            </a:r>
            <a:r>
              <a:rPr lang="en-US" dirty="0" smtClean="0">
                <a:sym typeface="Wingdings"/>
              </a:rPr>
              <a:t> amortization phase  concentric phase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Dynamic neuromuscular stabilization </a:t>
            </a:r>
            <a:r>
              <a:rPr lang="en-US" sz="1600" dirty="0" smtClean="0"/>
              <a:t>(Carter, 2007)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 smtClean="0"/>
              <a:t>May facilitate neural adaptations to enhance proprioception, kinesthesia, and muscle performance </a:t>
            </a:r>
          </a:p>
          <a:p>
            <a:pPr lvl="2"/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Plyometrics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Heiderscheit</a:t>
            </a:r>
            <a:r>
              <a:rPr lang="en-US" dirty="0" smtClean="0"/>
              <a:t> et al. 1996</a:t>
            </a:r>
          </a:p>
          <a:p>
            <a:pPr lvl="1"/>
            <a:r>
              <a:rPr lang="en-US" dirty="0" smtClean="0"/>
              <a:t>Increase in concentric/eccentric strength 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err="1" smtClean="0"/>
              <a:t>Swanik</a:t>
            </a:r>
            <a:r>
              <a:rPr lang="en-US" dirty="0" smtClean="0"/>
              <a:t> et al. 2002</a:t>
            </a:r>
          </a:p>
          <a:p>
            <a:pPr lvl="1"/>
            <a:r>
              <a:rPr lang="en-US" dirty="0" smtClean="0"/>
              <a:t>Plyometric training improved performance on reposition and kinesthetic testing 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Carter et al. 2007</a:t>
            </a:r>
          </a:p>
          <a:p>
            <a:pPr lvl="1"/>
            <a:r>
              <a:rPr lang="en-US" dirty="0" smtClean="0"/>
              <a:t>Significant increase in throwing velocity 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Peters et al. 2007</a:t>
            </a:r>
          </a:p>
          <a:p>
            <a:pPr lvl="1"/>
            <a:r>
              <a:rPr lang="en-US" dirty="0" smtClean="0"/>
              <a:t>No weakness, pain or muscular fatigue at end of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2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Plyometrics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Ballistic 6 Exercises </a:t>
            </a:r>
            <a:r>
              <a:rPr lang="en-US" sz="1600" dirty="0" smtClean="0"/>
              <a:t>(</a:t>
            </a:r>
            <a:r>
              <a:rPr lang="en-US" sz="1600" dirty="0" err="1" smtClean="0"/>
              <a:t>Pretz</a:t>
            </a:r>
            <a:r>
              <a:rPr lang="en-US" sz="1600" dirty="0" smtClean="0"/>
              <a:t>)</a:t>
            </a:r>
          </a:p>
          <a:p>
            <a:pPr marL="11430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ER with </a:t>
            </a:r>
            <a:r>
              <a:rPr lang="en-US" dirty="0" err="1" smtClean="0"/>
              <a:t>theraband</a:t>
            </a:r>
            <a:r>
              <a:rPr lang="en-US" dirty="0" smtClean="0"/>
              <a:t> @ 0° shoulder abduction</a:t>
            </a:r>
          </a:p>
          <a:p>
            <a:pPr lvl="1"/>
            <a:r>
              <a:rPr lang="en-US" dirty="0" smtClean="0"/>
              <a:t>ER with </a:t>
            </a:r>
            <a:r>
              <a:rPr lang="en-US" dirty="0" err="1" smtClean="0"/>
              <a:t>theraband</a:t>
            </a:r>
            <a:r>
              <a:rPr lang="en-US" dirty="0" smtClean="0"/>
              <a:t> @ 90</a:t>
            </a:r>
            <a:r>
              <a:rPr lang="en-US" dirty="0"/>
              <a:t>° shoulder </a:t>
            </a:r>
            <a:r>
              <a:rPr lang="en-US" dirty="0" smtClean="0"/>
              <a:t>abduction</a:t>
            </a:r>
          </a:p>
          <a:p>
            <a:pPr lvl="1"/>
            <a:r>
              <a:rPr lang="en-US" dirty="0" smtClean="0"/>
              <a:t>Overhead “soccer throw-in” with medicine ball</a:t>
            </a:r>
          </a:p>
          <a:p>
            <a:pPr lvl="1"/>
            <a:r>
              <a:rPr lang="en-US" dirty="0" smtClean="0"/>
              <a:t>90/90 ER side-throw</a:t>
            </a:r>
          </a:p>
          <a:p>
            <a:pPr lvl="1"/>
            <a:r>
              <a:rPr lang="en-US" dirty="0" smtClean="0"/>
              <a:t>Deceleration baseball throw (can be done standing or half-kneeling) </a:t>
            </a:r>
            <a:r>
              <a:rPr lang="en-US" dirty="0" smtClean="0">
                <a:hlinkClick r:id="rId3"/>
              </a:rPr>
              <a:t>Example</a:t>
            </a:r>
            <a:endParaRPr lang="en-US" dirty="0" smtClean="0"/>
          </a:p>
          <a:p>
            <a:pPr lvl="1"/>
            <a:r>
              <a:rPr lang="en-US" dirty="0" smtClean="0"/>
              <a:t>Baseball throw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PlyometriCS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Wilk</a:t>
            </a:r>
            <a:r>
              <a:rPr lang="en-US" dirty="0" smtClean="0"/>
              <a:t> et al. 2002, 2009</a:t>
            </a:r>
          </a:p>
          <a:p>
            <a:pPr lvl="1"/>
            <a:r>
              <a:rPr lang="en-US" dirty="0" smtClean="0"/>
              <a:t>Two-handed exercises using trampoline 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Progress to one-handed drills </a:t>
            </a:r>
          </a:p>
        </p:txBody>
      </p:sp>
      <p:pic>
        <p:nvPicPr>
          <p:cNvPr id="4" name="Picture 3" descr="plyometr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441" y="3525268"/>
            <a:ext cx="2808115" cy="2909126"/>
          </a:xfrm>
          <a:prstGeom prst="rect">
            <a:avLst/>
          </a:prstGeom>
        </p:spPr>
      </p:pic>
      <p:pic>
        <p:nvPicPr>
          <p:cNvPr id="5" name="Picture 4" descr="plyometrics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07" y="3525268"/>
            <a:ext cx="3247014" cy="29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2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PlyometriCS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4400" y="347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3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5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5" name="Picture 4" descr="GHmuscleattachment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5" y="2068992"/>
            <a:ext cx="4681328" cy="4018485"/>
          </a:xfrm>
          <a:prstGeom prst="rect">
            <a:avLst/>
          </a:prstGeom>
        </p:spPr>
      </p:pic>
      <p:pic>
        <p:nvPicPr>
          <p:cNvPr id="7" name="Content Placeholder 6" descr="GH_muscles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939" r="-58939"/>
          <a:stretch>
            <a:fillRect/>
          </a:stretch>
        </p:blipFill>
        <p:spPr>
          <a:xfrm>
            <a:off x="2854690" y="1866751"/>
            <a:ext cx="8229600" cy="4373563"/>
          </a:xfrm>
        </p:spPr>
      </p:pic>
      <p:sp>
        <p:nvSpPr>
          <p:cNvPr id="8" name="TextBox 7"/>
          <p:cNvSpPr txBox="1"/>
          <p:nvPr/>
        </p:nvSpPr>
        <p:spPr>
          <a:xfrm>
            <a:off x="3165686" y="6240314"/>
            <a:ext cx="27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*Netter Images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426128" y="2862140"/>
            <a:ext cx="1450536" cy="54020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468986" y="3478163"/>
            <a:ext cx="1412237" cy="44543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26128" y="3686664"/>
            <a:ext cx="1450536" cy="16111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165686" y="2682072"/>
            <a:ext cx="1488063" cy="9477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Somatosensory system</a:t>
            </a:r>
          </a:p>
          <a:p>
            <a:r>
              <a:rPr lang="en-US" dirty="0" smtClean="0"/>
              <a:t>Proprioceptive mechanoreceptors located in the glenohumeral ligaments and labrum </a:t>
            </a:r>
            <a:r>
              <a:rPr lang="en-US" sz="1600" dirty="0" smtClean="0"/>
              <a:t>(</a:t>
            </a:r>
            <a:r>
              <a:rPr lang="en-US" sz="1600" dirty="0" err="1" smtClean="0"/>
              <a:t>Safran</a:t>
            </a:r>
            <a:r>
              <a:rPr lang="en-US" sz="1600" dirty="0" smtClean="0"/>
              <a:t>, 2001) </a:t>
            </a:r>
          </a:p>
          <a:p>
            <a:r>
              <a:rPr lang="en-US" dirty="0" smtClean="0"/>
              <a:t>Helps to promote dynamic stability of the joint </a:t>
            </a:r>
            <a:r>
              <a:rPr lang="en-US" sz="1600" dirty="0" smtClean="0"/>
              <a:t>(</a:t>
            </a:r>
            <a:r>
              <a:rPr lang="en-US" sz="1600" dirty="0" err="1" smtClean="0"/>
              <a:t>Wilk</a:t>
            </a:r>
            <a:r>
              <a:rPr lang="en-US" sz="1600" dirty="0" smtClean="0"/>
              <a:t>, 2002)</a:t>
            </a:r>
          </a:p>
          <a:p>
            <a:pPr lvl="1"/>
            <a:r>
              <a:rPr lang="en-US" dirty="0" err="1" smtClean="0"/>
              <a:t>Microtrauma</a:t>
            </a:r>
            <a:r>
              <a:rPr lang="en-US" dirty="0" smtClean="0"/>
              <a:t> might affect this feedback loop </a:t>
            </a:r>
            <a:r>
              <a:rPr lang="en-US" sz="1400" dirty="0" smtClean="0"/>
              <a:t>(</a:t>
            </a:r>
            <a:r>
              <a:rPr lang="en-US" sz="1400" dirty="0" err="1" smtClean="0"/>
              <a:t>Safran</a:t>
            </a:r>
            <a:r>
              <a:rPr lang="en-US" sz="1400" dirty="0" smtClean="0"/>
              <a:t>, 2001)</a:t>
            </a:r>
          </a:p>
          <a:p>
            <a:r>
              <a:rPr lang="en-US" dirty="0" smtClean="0"/>
              <a:t>Components </a:t>
            </a:r>
            <a:r>
              <a:rPr lang="en-US" sz="1600" dirty="0" smtClean="0"/>
              <a:t>(Tripp, 2006)</a:t>
            </a:r>
          </a:p>
          <a:p>
            <a:pPr lvl="1"/>
            <a:r>
              <a:rPr lang="en-US" dirty="0" smtClean="0"/>
              <a:t>Kinesthesia</a:t>
            </a:r>
          </a:p>
          <a:p>
            <a:pPr lvl="1"/>
            <a:r>
              <a:rPr lang="en-US" dirty="0" smtClean="0"/>
              <a:t>Joint position sense (active or passive)</a:t>
            </a:r>
          </a:p>
          <a:p>
            <a:pPr lvl="1"/>
            <a:r>
              <a:rPr lang="en-US" dirty="0" smtClean="0"/>
              <a:t>Neuromuscular control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3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Safran</a:t>
            </a:r>
            <a:r>
              <a:rPr lang="en-US" dirty="0" smtClean="0"/>
              <a:t> et al. 2001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Suggest that shift in capsular tension affects proprioceptive input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Tripp et al. 1998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Less accuracy and greater variability with scapular positioning in OH athletes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Rogol</a:t>
            </a:r>
            <a:r>
              <a:rPr lang="en-US" dirty="0" smtClean="0"/>
              <a:t> et al. 1998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Exercise training can improve joint position sense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Myers et al. 2006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Exercise training can improve joint position sense in OH athletes!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6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</a:t>
            </a:r>
          </a:p>
          <a:p>
            <a:pPr lvl="1"/>
            <a:r>
              <a:rPr lang="en-US" dirty="0" smtClean="0"/>
              <a:t>Rhythmic stabilization </a:t>
            </a:r>
          </a:p>
          <a:p>
            <a:pPr lvl="1"/>
            <a:r>
              <a:rPr lang="en-US" dirty="0" smtClean="0"/>
              <a:t>Proprioceptive neuromuscular facilitation (PNF) patterns </a:t>
            </a:r>
          </a:p>
          <a:p>
            <a:pPr lvl="1"/>
            <a:r>
              <a:rPr lang="en-US" dirty="0" smtClean="0"/>
              <a:t>Closed-chain </a:t>
            </a:r>
            <a:r>
              <a:rPr lang="en-US" dirty="0" smtClean="0">
                <a:sym typeface="Wingdings"/>
              </a:rPr>
              <a:t> open-chain </a:t>
            </a:r>
            <a:r>
              <a:rPr lang="en-US" dirty="0" smtClean="0"/>
              <a:t>of the UE </a:t>
            </a:r>
            <a:r>
              <a:rPr lang="en-US" sz="1400" dirty="0" smtClean="0"/>
              <a:t>(</a:t>
            </a:r>
            <a:r>
              <a:rPr lang="en-US" sz="1400" dirty="0" err="1" smtClean="0"/>
              <a:t>Wilk</a:t>
            </a:r>
            <a:r>
              <a:rPr lang="en-US" sz="1400" dirty="0" smtClean="0"/>
              <a:t>, 2002, 2009; Griffin, 2003; Andrews, 2009)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r>
              <a:rPr lang="en-US" dirty="0" smtClean="0"/>
              <a:t>Mix it up!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Use the motor patterns of the sport-specific movement </a:t>
            </a:r>
            <a:r>
              <a:rPr lang="en-US" sz="1600" dirty="0" smtClean="0"/>
              <a:t>(Griffin, 2003)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992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Proprioception</a:t>
            </a:r>
            <a:endParaRPr lang="en-US" dirty="0"/>
          </a:p>
        </p:txBody>
      </p:sp>
      <p:pic>
        <p:nvPicPr>
          <p:cNvPr id="4" name="Picture 3" descr="closed-chainstabilit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47" y="1302424"/>
            <a:ext cx="3539937" cy="5300967"/>
          </a:xfrm>
          <a:prstGeom prst="rect">
            <a:avLst/>
          </a:prstGeom>
        </p:spPr>
      </p:pic>
      <p:pic>
        <p:nvPicPr>
          <p:cNvPr id="5" name="Picture 4" descr="dyn sta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96" y="1302424"/>
            <a:ext cx="3555085" cy="53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3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Proprioception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0600" y="3479800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8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Kinetic Chain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eticchainsequ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93" y="495300"/>
            <a:ext cx="4711700" cy="585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212" y="2614350"/>
            <a:ext cx="287603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Sequence of Force Generation</a:t>
            </a:r>
          </a:p>
          <a:p>
            <a:pPr algn="ctr"/>
            <a:endParaRPr lang="en-US" sz="2400" dirty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Sciascia</a:t>
            </a:r>
            <a:r>
              <a:rPr lang="en-US" dirty="0" smtClean="0"/>
              <a:t>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0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Not just the shoulder!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All OH activities have contributions from core and LE’s </a:t>
            </a:r>
            <a:r>
              <a:rPr lang="en-US" sz="1600" dirty="0" smtClean="0"/>
              <a:t>(</a:t>
            </a:r>
            <a:r>
              <a:rPr lang="en-US" sz="1600" dirty="0" err="1" smtClean="0"/>
              <a:t>Kibler</a:t>
            </a:r>
            <a:r>
              <a:rPr lang="en-US" sz="1600" dirty="0" smtClean="0"/>
              <a:t>, 2012; Kennedy, 2009; Burkhart, 2003; </a:t>
            </a:r>
            <a:r>
              <a:rPr lang="en-US" sz="1600" dirty="0" err="1" smtClean="0"/>
              <a:t>Sciascia</a:t>
            </a:r>
            <a:r>
              <a:rPr lang="en-US" sz="1600" dirty="0" smtClean="0"/>
              <a:t>, 2012)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 smtClean="0"/>
              <a:t>Sequential linking of all the body segments </a:t>
            </a:r>
            <a:r>
              <a:rPr lang="en-US" sz="1600" dirty="0" smtClean="0"/>
              <a:t>(</a:t>
            </a:r>
            <a:r>
              <a:rPr lang="en-US" sz="1600" dirty="0" err="1" smtClean="0"/>
              <a:t>Kibler</a:t>
            </a:r>
            <a:r>
              <a:rPr lang="en-US" sz="1600" dirty="0" smtClean="0"/>
              <a:t>, 2000; van der </a:t>
            </a:r>
            <a:r>
              <a:rPr lang="en-US" sz="1600" dirty="0" err="1" smtClean="0"/>
              <a:t>Hoeven</a:t>
            </a:r>
            <a:r>
              <a:rPr lang="en-US" sz="1600" dirty="0" smtClean="0"/>
              <a:t>, 2006)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 smtClean="0"/>
              <a:t>Provides power and force before the swing/throw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Motor programming </a:t>
            </a:r>
            <a:r>
              <a:rPr lang="en-US" sz="1600" dirty="0" smtClean="0"/>
              <a:t>(</a:t>
            </a:r>
            <a:r>
              <a:rPr lang="en-US" sz="1600" dirty="0" err="1" smtClean="0"/>
              <a:t>Kibler</a:t>
            </a:r>
            <a:r>
              <a:rPr lang="en-US" sz="1600" dirty="0" smtClean="0"/>
              <a:t>, 2012)</a:t>
            </a:r>
          </a:p>
          <a:p>
            <a:pPr lvl="1"/>
            <a:r>
              <a:rPr lang="en-US" dirty="0" smtClean="0"/>
              <a:t>Length-dependent pattern</a:t>
            </a:r>
          </a:p>
          <a:p>
            <a:pPr lvl="1"/>
            <a:r>
              <a:rPr lang="en-US" dirty="0" smtClean="0"/>
              <a:t>Force-dependent pattern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Leg and trunk </a:t>
            </a:r>
            <a:r>
              <a:rPr lang="en-US" sz="1700" dirty="0" smtClean="0"/>
              <a:t>(Burkhart, 2003)</a:t>
            </a:r>
          </a:p>
          <a:p>
            <a:endParaRPr lang="en-US" sz="1700" dirty="0" smtClean="0"/>
          </a:p>
          <a:p>
            <a:r>
              <a:rPr lang="en-US" dirty="0" smtClean="0"/>
              <a:t>Core </a:t>
            </a:r>
            <a:r>
              <a:rPr lang="en-US" sz="1700" dirty="0" smtClean="0"/>
              <a:t>(</a:t>
            </a:r>
            <a:r>
              <a:rPr lang="en-US" sz="1700" dirty="0" err="1" smtClean="0"/>
              <a:t>Sciascia</a:t>
            </a:r>
            <a:r>
              <a:rPr lang="en-US" sz="1700" dirty="0" smtClean="0"/>
              <a:t>, 2012)</a:t>
            </a:r>
          </a:p>
          <a:p>
            <a:endParaRPr lang="en-US" sz="1700" dirty="0" smtClean="0"/>
          </a:p>
          <a:p>
            <a:r>
              <a:rPr lang="en-US" dirty="0" smtClean="0"/>
              <a:t>Thoracolumbar fascia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A CHAIN of events </a:t>
            </a:r>
          </a:p>
          <a:p>
            <a:pPr marL="114300" indent="0">
              <a:buNone/>
            </a:pPr>
            <a:r>
              <a:rPr lang="en-US" dirty="0" smtClean="0"/>
              <a:t>Weakness of hip abductors or trunk flexors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dirty="0"/>
              <a:t>I</a:t>
            </a:r>
            <a:r>
              <a:rPr lang="en-US" dirty="0" smtClean="0"/>
              <a:t>ncreased lumbar </a:t>
            </a:r>
            <a:r>
              <a:rPr lang="en-US" dirty="0" err="1" smtClean="0"/>
              <a:t>lordosis</a:t>
            </a:r>
            <a:r>
              <a:rPr lang="en-US" dirty="0" smtClean="0"/>
              <a:t> in acceleration </a:t>
            </a:r>
            <a:r>
              <a:rPr lang="en-US" dirty="0" smtClean="0">
                <a:sym typeface="Wingdings"/>
              </a:rPr>
              <a:t></a:t>
            </a:r>
          </a:p>
          <a:p>
            <a:pPr marL="114300" indent="0">
              <a:buNone/>
            </a:pPr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rm placed behind the body  </a:t>
            </a:r>
          </a:p>
          <a:p>
            <a:pPr marL="114300" indent="0">
              <a:buNone/>
            </a:pPr>
            <a:r>
              <a:rPr lang="en-US" dirty="0" smtClean="0">
                <a:sym typeface="Wingdings"/>
              </a:rPr>
              <a:t>Arm in </a:t>
            </a:r>
            <a:r>
              <a:rPr lang="en-US" dirty="0" err="1" smtClean="0">
                <a:sym typeface="Wingdings"/>
              </a:rPr>
              <a:t>hyperabduction</a:t>
            </a:r>
            <a:r>
              <a:rPr lang="en-US" dirty="0" smtClean="0">
                <a:sym typeface="Wingdings"/>
              </a:rPr>
              <a:t>/ER position</a:t>
            </a:r>
            <a:r>
              <a:rPr lang="en-US" dirty="0" smtClean="0"/>
              <a:t>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8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Chain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Training can start early </a:t>
            </a:r>
            <a:r>
              <a:rPr lang="en-US" sz="1600" dirty="0"/>
              <a:t>(</a:t>
            </a:r>
            <a:r>
              <a:rPr lang="en-US" sz="1600" dirty="0" smtClean="0"/>
              <a:t>Kennedy, </a:t>
            </a:r>
            <a:r>
              <a:rPr lang="en-US" sz="1600" dirty="0"/>
              <a:t>2009</a:t>
            </a:r>
            <a:r>
              <a:rPr lang="en-US" sz="1600" dirty="0" smtClean="0"/>
              <a:t>)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C</a:t>
            </a:r>
            <a:r>
              <a:rPr lang="en-US" sz="2800" dirty="0" smtClean="0"/>
              <a:t>heck </a:t>
            </a:r>
            <a:r>
              <a:rPr lang="en-US" sz="2800" dirty="0"/>
              <a:t>to see if there are ROM deficits in </a:t>
            </a:r>
            <a:r>
              <a:rPr lang="en-US" sz="2800" dirty="0" smtClean="0"/>
              <a:t>anywhere along the kinetic chain </a:t>
            </a:r>
            <a:r>
              <a:rPr lang="en-US" sz="1600" dirty="0" smtClean="0"/>
              <a:t>(Kennedy, 2009; Burkhart, 2003; </a:t>
            </a:r>
            <a:r>
              <a:rPr lang="en-US" sz="1600" dirty="0" err="1" smtClean="0"/>
              <a:t>Sciascia</a:t>
            </a:r>
            <a:r>
              <a:rPr lang="en-US" sz="1600" dirty="0" smtClean="0"/>
              <a:t>, 2012) </a:t>
            </a:r>
          </a:p>
          <a:p>
            <a:pPr marL="41148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Look for asymmetries, compensations, etc.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37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4" name="Content Placeholder 3" descr="GHjoint.g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62" r="-30762"/>
          <a:stretch>
            <a:fillRect/>
          </a:stretch>
        </p:blipFill>
        <p:spPr>
          <a:xfrm>
            <a:off x="4016227" y="3420479"/>
            <a:ext cx="6015659" cy="3196980"/>
          </a:xfrm>
        </p:spPr>
      </p:pic>
      <p:pic>
        <p:nvPicPr>
          <p:cNvPr id="5" name="Picture 4" descr="GHligament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22" y="1857869"/>
            <a:ext cx="4778433" cy="3009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128" y="6123384"/>
            <a:ext cx="395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*Netter Images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3195" y="1857869"/>
            <a:ext cx="364633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Passive Joint Stabilizers!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GH ligaments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GH capsule</a:t>
            </a:r>
          </a:p>
          <a:p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587522" y="4387982"/>
            <a:ext cx="682424" cy="39402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357095">
            <a:off x="653569" y="4511554"/>
            <a:ext cx="2125545" cy="1498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95" y="5080396"/>
            <a:ext cx="317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Inferior ligament pouch</a:t>
            </a:r>
            <a:endParaRPr lang="en-US" sz="1600" dirty="0"/>
          </a:p>
        </p:txBody>
      </p:sp>
      <p:sp>
        <p:nvSpPr>
          <p:cNvPr id="10" name="Frame 9"/>
          <p:cNvSpPr/>
          <p:nvPr/>
        </p:nvSpPr>
        <p:spPr>
          <a:xfrm>
            <a:off x="6418385" y="4140471"/>
            <a:ext cx="996461" cy="72683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Les, trunk and hips can all influence scapular movement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Progression of KC exercises </a:t>
            </a:r>
            <a:r>
              <a:rPr lang="en-US" sz="1600" dirty="0" smtClean="0"/>
              <a:t>(</a:t>
            </a:r>
            <a:r>
              <a:rPr lang="en-US" sz="1600" dirty="0" err="1" smtClean="0"/>
              <a:t>Kibler</a:t>
            </a:r>
            <a:r>
              <a:rPr lang="en-US" sz="1600" dirty="0" smtClean="0"/>
              <a:t>, 2012)</a:t>
            </a:r>
          </a:p>
          <a:p>
            <a:pPr lvl="1"/>
            <a:r>
              <a:rPr lang="en-US" dirty="0" smtClean="0"/>
              <a:t>Pelvis control over planted leg (negative </a:t>
            </a:r>
            <a:r>
              <a:rPr lang="en-US" dirty="0" err="1" smtClean="0"/>
              <a:t>Trendelenburg</a:t>
            </a:r>
            <a:r>
              <a:rPr lang="en-US" dirty="0" smtClean="0"/>
              <a:t> sign)</a:t>
            </a:r>
          </a:p>
          <a:p>
            <a:pPr lvl="1"/>
            <a:r>
              <a:rPr lang="en-US" dirty="0" smtClean="0"/>
              <a:t>Effective hip and trunk extension</a:t>
            </a:r>
          </a:p>
          <a:p>
            <a:pPr lvl="1"/>
            <a:r>
              <a:rPr lang="en-US" dirty="0" smtClean="0"/>
              <a:t>No substitutions!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5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Chain exercises</a:t>
            </a:r>
            <a:endParaRPr lang="en-US" dirty="0"/>
          </a:p>
        </p:txBody>
      </p:sp>
      <p:pic>
        <p:nvPicPr>
          <p:cNvPr id="4" name="Picture 3" descr="lunge thr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00" y="4219928"/>
            <a:ext cx="3265534" cy="2276734"/>
          </a:xfrm>
          <a:prstGeom prst="rect">
            <a:avLst/>
          </a:prstGeom>
        </p:spPr>
      </p:pic>
      <p:pic>
        <p:nvPicPr>
          <p:cNvPr id="5" name="Picture 4" descr="box lawnmow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102" y="1277185"/>
            <a:ext cx="3373463" cy="3240759"/>
          </a:xfrm>
          <a:prstGeom prst="rect">
            <a:avLst/>
          </a:prstGeom>
        </p:spPr>
      </p:pic>
      <p:pic>
        <p:nvPicPr>
          <p:cNvPr id="6" name="Picture 5" descr="throwing_accelera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703" y="2258912"/>
            <a:ext cx="1714457" cy="4237750"/>
          </a:xfrm>
          <a:prstGeom prst="rect">
            <a:avLst/>
          </a:prstGeom>
        </p:spPr>
      </p:pic>
      <p:pic>
        <p:nvPicPr>
          <p:cNvPr id="7" name="Picture 6" descr="throwing_decerlati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28" y="1447799"/>
            <a:ext cx="2041586" cy="41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1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Return-To-Sport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Return-to-sport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Dependent on the restoration of the physiologic patterns and biomechanical motions in the kinetic chain of function </a:t>
            </a:r>
            <a:r>
              <a:rPr lang="en-US" sz="1600" dirty="0" smtClean="0"/>
              <a:t>(</a:t>
            </a:r>
            <a:r>
              <a:rPr lang="en-US" sz="1600" dirty="0" err="1" smtClean="0"/>
              <a:t>Kibler</a:t>
            </a:r>
            <a:r>
              <a:rPr lang="en-US" sz="1600" dirty="0" smtClean="0"/>
              <a:t>, 2012)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dirty="0"/>
              <a:t>T</a:t>
            </a:r>
            <a:r>
              <a:rPr lang="en-US" dirty="0" smtClean="0"/>
              <a:t>hrowing athlete should reach 4 goals in their overall rehabilitation </a:t>
            </a:r>
            <a:r>
              <a:rPr lang="en-US" sz="1600" dirty="0" smtClean="0"/>
              <a:t>(</a:t>
            </a:r>
            <a:r>
              <a:rPr lang="en-US" sz="1600" dirty="0" err="1" smtClean="0"/>
              <a:t>Wilk</a:t>
            </a:r>
            <a:r>
              <a:rPr lang="en-US" sz="1600" dirty="0"/>
              <a:t>,</a:t>
            </a:r>
            <a:r>
              <a:rPr lang="en-US" sz="1600" dirty="0" smtClean="0"/>
              <a:t> 2009)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If athlete has SICK scapula presentation, should be 50% improved in position before starting return-to-sport program </a:t>
            </a:r>
            <a:r>
              <a:rPr lang="en-US" sz="1600" dirty="0" smtClean="0"/>
              <a:t>(Burkhart, 2003)</a:t>
            </a:r>
          </a:p>
        </p:txBody>
      </p:sp>
    </p:spTree>
    <p:extLst>
      <p:ext uri="{BB962C8B-B14F-4D97-AF65-F5344CB8AC3E}">
        <p14:creationId xmlns:p14="http://schemas.microsoft.com/office/powerpoint/2010/main" val="318235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Return-to-sport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Ellenbecker’s</a:t>
            </a:r>
            <a:r>
              <a:rPr lang="en-US" dirty="0"/>
              <a:t> proposed tennis program </a:t>
            </a:r>
          </a:p>
          <a:p>
            <a:pPr lvl="1"/>
            <a:r>
              <a:rPr lang="en-US" dirty="0"/>
              <a:t>Ball progression</a:t>
            </a:r>
          </a:p>
          <a:p>
            <a:pPr lvl="1"/>
            <a:r>
              <a:rPr lang="en-US" dirty="0"/>
              <a:t>Stroke progression (groundstrokes to serve</a:t>
            </a:r>
            <a:r>
              <a:rPr lang="en-US" dirty="0" smtClean="0"/>
              <a:t>)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Interval throwing program </a:t>
            </a:r>
            <a:r>
              <a:rPr lang="en-US" sz="1600" dirty="0" smtClean="0"/>
              <a:t>(</a:t>
            </a:r>
            <a:r>
              <a:rPr lang="en-US" sz="1600" dirty="0" err="1" smtClean="0"/>
              <a:t>Wilk</a:t>
            </a:r>
            <a:r>
              <a:rPr lang="en-US" sz="1600" dirty="0" smtClean="0"/>
              <a:t>, 2009)</a:t>
            </a:r>
          </a:p>
          <a:p>
            <a:pPr lvl="1"/>
            <a:r>
              <a:rPr lang="en-US" dirty="0" smtClean="0"/>
              <a:t>Gradually increase quantity, distance, intensity, and types of throws to facilitate proper mechanics</a:t>
            </a:r>
          </a:p>
          <a:p>
            <a:pPr lvl="1"/>
            <a:r>
              <a:rPr lang="en-US" dirty="0" smtClean="0"/>
              <a:t>2 Phases: </a:t>
            </a:r>
          </a:p>
          <a:p>
            <a:pPr lvl="2"/>
            <a:r>
              <a:rPr lang="en-US" dirty="0" smtClean="0"/>
              <a:t>Phase 1 </a:t>
            </a:r>
            <a:r>
              <a:rPr lang="en-US" dirty="0" smtClean="0">
                <a:sym typeface="Wingdings"/>
              </a:rPr>
              <a:t> long-toss program 45-180 </a:t>
            </a:r>
            <a:r>
              <a:rPr lang="en-US" dirty="0" err="1" smtClean="0">
                <a:sym typeface="Wingdings"/>
              </a:rPr>
              <a:t>ft</a:t>
            </a:r>
            <a:r>
              <a:rPr lang="en-US" dirty="0" smtClean="0">
                <a:sym typeface="Wingdings"/>
              </a:rPr>
              <a:t> </a:t>
            </a:r>
          </a:p>
          <a:p>
            <a:pPr lvl="2"/>
            <a:r>
              <a:rPr lang="en-US" dirty="0" smtClean="0">
                <a:sym typeface="Wingdings"/>
              </a:rPr>
              <a:t>Phase 2  off-the-mound program </a:t>
            </a:r>
          </a:p>
        </p:txBody>
      </p:sp>
    </p:spTree>
    <p:extLst>
      <p:ext uri="{BB962C8B-B14F-4D97-AF65-F5344CB8AC3E}">
        <p14:creationId xmlns:p14="http://schemas.microsoft.com/office/powerpoint/2010/main" val="22318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shoulder has A LOT of components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The OH athlete likely will have ROM that is different from other shoulder patients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Strengthening should focus on the demands of the sport and OH motion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Proprioception training is important to keep the athlete out of the training room later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Don’t forget the rest of the body!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 members: Mike </a:t>
            </a:r>
            <a:r>
              <a:rPr lang="en-US" dirty="0" err="1" smtClean="0"/>
              <a:t>Essa</a:t>
            </a:r>
            <a:r>
              <a:rPr lang="en-US" dirty="0" smtClean="0"/>
              <a:t> and Nicole Fox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 err="1" smtClean="0"/>
              <a:t>McMorris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Jon </a:t>
            </a:r>
            <a:r>
              <a:rPr lang="en-US" dirty="0" err="1" smtClean="0"/>
              <a:t>Hacke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Mike Gross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Betsy Frederick &amp; Angela </a:t>
            </a:r>
            <a:r>
              <a:rPr lang="en-US" dirty="0" err="1" smtClean="0"/>
              <a:t>Gisselman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013323"/>
            <a:ext cx="3221122" cy="15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70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61399" y="1521054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AnatomY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GH_Scapulamuscles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736" r="-64736"/>
          <a:stretch>
            <a:fillRect/>
          </a:stretch>
        </p:blipFill>
        <p:spPr>
          <a:xfrm>
            <a:off x="661328" y="225356"/>
            <a:ext cx="10853874" cy="5768215"/>
          </a:xfrm>
        </p:spPr>
      </p:pic>
      <p:sp>
        <p:nvSpPr>
          <p:cNvPr id="3" name="TextBox 2"/>
          <p:cNvSpPr txBox="1"/>
          <p:nvPr/>
        </p:nvSpPr>
        <p:spPr>
          <a:xfrm>
            <a:off x="4778817" y="6209769"/>
            <a:ext cx="290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*Netter images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963" y="2499406"/>
            <a:ext cx="2900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Serratus</a:t>
            </a:r>
            <a:r>
              <a:rPr lang="en-US" sz="2400" dirty="0" smtClean="0"/>
              <a:t> Anterior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Traps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RTC muscles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Rhomboids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Levator</a:t>
            </a:r>
            <a:r>
              <a:rPr lang="en-US" sz="2400" dirty="0" smtClean="0"/>
              <a:t> Scapula</a:t>
            </a:r>
            <a:endParaRPr lang="en-US" sz="2400" dirty="0"/>
          </a:p>
        </p:txBody>
      </p:sp>
      <p:sp>
        <p:nvSpPr>
          <p:cNvPr id="5" name="Frame 4"/>
          <p:cNvSpPr/>
          <p:nvPr/>
        </p:nvSpPr>
        <p:spPr>
          <a:xfrm>
            <a:off x="3791916" y="5445286"/>
            <a:ext cx="986901" cy="20100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332043" y="694365"/>
            <a:ext cx="1736058" cy="511637"/>
          </a:xfrm>
          <a:prstGeom prst="frame">
            <a:avLst/>
          </a:prstGeom>
          <a:solidFill>
            <a:srgbClr val="FF0000"/>
          </a:solidFill>
          <a:ln w="31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273169" y="2119642"/>
            <a:ext cx="995949" cy="14618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2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 Motion and Muscle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0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Glenohumeral Joint</a:t>
            </a:r>
          </a:p>
          <a:p>
            <a:pPr lvl="1"/>
            <a:r>
              <a:rPr lang="en-US" dirty="0" smtClean="0"/>
              <a:t>Most important thing during OH motion is to keep the head of the </a:t>
            </a:r>
            <a:r>
              <a:rPr lang="en-US" dirty="0" err="1" smtClean="0"/>
              <a:t>humerus</a:t>
            </a:r>
            <a:r>
              <a:rPr lang="en-US" dirty="0" smtClean="0"/>
              <a:t> compressed to the </a:t>
            </a:r>
            <a:r>
              <a:rPr lang="en-US" dirty="0" err="1" smtClean="0"/>
              <a:t>glenoid</a:t>
            </a:r>
            <a:r>
              <a:rPr lang="en-US" dirty="0" smtClean="0"/>
              <a:t> fossa during arm motion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Normal ROM </a:t>
            </a:r>
          </a:p>
          <a:p>
            <a:pPr lvl="2"/>
            <a:r>
              <a:rPr lang="en-US" dirty="0" smtClean="0"/>
              <a:t>Flexion: 180</a:t>
            </a:r>
            <a:r>
              <a:rPr lang="en-US" dirty="0"/>
              <a:t>°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IR/ER: 90° in each direction</a:t>
            </a:r>
          </a:p>
          <a:p>
            <a:pPr lvl="2"/>
            <a:r>
              <a:rPr lang="en-US" dirty="0"/>
              <a:t>Abduction: 180</a:t>
            </a:r>
            <a:r>
              <a:rPr lang="en-US" dirty="0" smtClean="0"/>
              <a:t>° </a:t>
            </a:r>
            <a:r>
              <a:rPr lang="en-US" sz="1400" dirty="0" smtClean="0"/>
              <a:t>(Magee, 2008)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OH athlete’s ROM</a:t>
            </a:r>
          </a:p>
          <a:p>
            <a:pPr lvl="2"/>
            <a:r>
              <a:rPr lang="en-US" dirty="0" smtClean="0"/>
              <a:t>GIRD </a:t>
            </a:r>
            <a:r>
              <a:rPr lang="en-US" sz="1400" dirty="0" smtClean="0"/>
              <a:t>(</a:t>
            </a:r>
            <a:r>
              <a:rPr lang="en-US" sz="1400" dirty="0" err="1" smtClean="0"/>
              <a:t>Wilk</a:t>
            </a:r>
            <a:r>
              <a:rPr lang="en-US" sz="1400" dirty="0" smtClean="0"/>
              <a:t>, 2002, 2009; van der </a:t>
            </a:r>
            <a:r>
              <a:rPr lang="en-US" sz="1400" dirty="0" err="1" smtClean="0"/>
              <a:t>Hoeven</a:t>
            </a:r>
            <a:r>
              <a:rPr lang="en-US" sz="1400" dirty="0" smtClean="0"/>
              <a:t>, 2006</a:t>
            </a:r>
            <a:r>
              <a:rPr lang="en-US" sz="1400" dirty="0"/>
              <a:t>;</a:t>
            </a:r>
            <a:r>
              <a:rPr lang="en-US" sz="1400" dirty="0" smtClean="0"/>
              <a:t> Burkhart, 2003)</a:t>
            </a:r>
          </a:p>
        </p:txBody>
      </p:sp>
    </p:spTree>
    <p:extLst>
      <p:ext uri="{BB962C8B-B14F-4D97-AF65-F5344CB8AC3E}">
        <p14:creationId xmlns:p14="http://schemas.microsoft.com/office/powerpoint/2010/main" val="426533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33962</TotalTime>
  <Words>5479</Words>
  <Application>Microsoft Macintosh PowerPoint</Application>
  <PresentationFormat>On-screen Show (4:3)</PresentationFormat>
  <Paragraphs>861</Paragraphs>
  <Slides>66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Apothecary</vt:lpstr>
      <vt:lpstr>rehabilitation Considerations for the Overhead athlete</vt:lpstr>
      <vt:lpstr>Objectives</vt:lpstr>
      <vt:lpstr>The Big idea!</vt:lpstr>
      <vt:lpstr>Anatomy</vt:lpstr>
      <vt:lpstr>Anatomy</vt:lpstr>
      <vt:lpstr>Anatomy</vt:lpstr>
      <vt:lpstr>AnatomY </vt:lpstr>
      <vt:lpstr>Biomechanics</vt:lpstr>
      <vt:lpstr>Joint Motion</vt:lpstr>
      <vt:lpstr>PowerPoint Presentation</vt:lpstr>
      <vt:lpstr>Joint Motion</vt:lpstr>
      <vt:lpstr>Muscle Action</vt:lpstr>
      <vt:lpstr>PowerPoint Presentation</vt:lpstr>
      <vt:lpstr>Sport-specific demands</vt:lpstr>
      <vt:lpstr>Sport-Specific Demands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OverHead athlete</vt:lpstr>
      <vt:lpstr>Humeral TORsion</vt:lpstr>
      <vt:lpstr>Humeral torsion</vt:lpstr>
      <vt:lpstr>PowerPoint Presentation</vt:lpstr>
      <vt:lpstr>Humeral torsion </vt:lpstr>
      <vt:lpstr>Altered Length-Tension Relationships</vt:lpstr>
      <vt:lpstr>Altered L-T Relationships</vt:lpstr>
      <vt:lpstr>PowerPoint Presentation</vt:lpstr>
      <vt:lpstr>Altered Length-Tension Relationships</vt:lpstr>
      <vt:lpstr>PowerPoint Presentation</vt:lpstr>
      <vt:lpstr>Altered L-T Relationships</vt:lpstr>
      <vt:lpstr>PowerPoint Presentation</vt:lpstr>
      <vt:lpstr>Strengthening</vt:lpstr>
      <vt:lpstr>Strengthening </vt:lpstr>
      <vt:lpstr>Strengthening</vt:lpstr>
      <vt:lpstr>strengthening</vt:lpstr>
      <vt:lpstr>Fatigue </vt:lpstr>
      <vt:lpstr>Fatigue</vt:lpstr>
      <vt:lpstr>Fatigue</vt:lpstr>
      <vt:lpstr>Fatigue</vt:lpstr>
      <vt:lpstr>Strengthening</vt:lpstr>
      <vt:lpstr>Eccentrics</vt:lpstr>
      <vt:lpstr>Eccentrics</vt:lpstr>
      <vt:lpstr>Plyometrics</vt:lpstr>
      <vt:lpstr>Plyometrics</vt:lpstr>
      <vt:lpstr>Plyometrics</vt:lpstr>
      <vt:lpstr>PlyometriCS</vt:lpstr>
      <vt:lpstr>PlyometriCS</vt:lpstr>
      <vt:lpstr>Proprioception</vt:lpstr>
      <vt:lpstr>Proprioception</vt:lpstr>
      <vt:lpstr>Proprioception</vt:lpstr>
      <vt:lpstr>Proprioception</vt:lpstr>
      <vt:lpstr>Proprioception</vt:lpstr>
      <vt:lpstr>Proprioception</vt:lpstr>
      <vt:lpstr>The Kinetic Chain</vt:lpstr>
      <vt:lpstr>PowerPoint Presentation</vt:lpstr>
      <vt:lpstr>Kinetic Chain</vt:lpstr>
      <vt:lpstr>Kinetic Chain</vt:lpstr>
      <vt:lpstr>Kinetic Chain </vt:lpstr>
      <vt:lpstr>Kinetic Chain</vt:lpstr>
      <vt:lpstr>Kinetic Chain exercises</vt:lpstr>
      <vt:lpstr>Return-To-Sport</vt:lpstr>
      <vt:lpstr>Return-to-sport</vt:lpstr>
      <vt:lpstr>Return-to-sport</vt:lpstr>
      <vt:lpstr>Conclusions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rehabilitation Strategies for the Overhead athlete</dc:title>
  <dc:subject/>
  <dc:creator>Elisabeth Kensrue</dc:creator>
  <cp:keywords/>
  <dc:description/>
  <cp:lastModifiedBy>Elisabeth Kensrue</cp:lastModifiedBy>
  <cp:revision>182</cp:revision>
  <dcterms:created xsi:type="dcterms:W3CDTF">2013-01-30T21:35:41Z</dcterms:created>
  <dcterms:modified xsi:type="dcterms:W3CDTF">2013-04-03T21:52:45Z</dcterms:modified>
  <cp:category/>
</cp:coreProperties>
</file>