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4"/>
  </p:notesMasterIdLst>
  <p:sldIdLst>
    <p:sldId id="256" r:id="rId2"/>
    <p:sldId id="259" r:id="rId3"/>
    <p:sldId id="260" r:id="rId4"/>
    <p:sldId id="257" r:id="rId5"/>
    <p:sldId id="261" r:id="rId6"/>
    <p:sldId id="263" r:id="rId7"/>
    <p:sldId id="265" r:id="rId8"/>
    <p:sldId id="262" r:id="rId9"/>
    <p:sldId id="264" r:id="rId10"/>
    <p:sldId id="267" r:id="rId11"/>
    <p:sldId id="266" r:id="rId12"/>
    <p:sldId id="268" r:id="rId13"/>
    <p:sldId id="270" r:id="rId14"/>
    <p:sldId id="287" r:id="rId15"/>
    <p:sldId id="271" r:id="rId16"/>
    <p:sldId id="272" r:id="rId17"/>
    <p:sldId id="273" r:id="rId18"/>
    <p:sldId id="289" r:id="rId19"/>
    <p:sldId id="274" r:id="rId20"/>
    <p:sldId id="275" r:id="rId21"/>
    <p:sldId id="276" r:id="rId22"/>
    <p:sldId id="291" r:id="rId23"/>
    <p:sldId id="278" r:id="rId24"/>
    <p:sldId id="279" r:id="rId25"/>
    <p:sldId id="280" r:id="rId26"/>
    <p:sldId id="281" r:id="rId27"/>
    <p:sldId id="282" r:id="rId28"/>
    <p:sldId id="283" r:id="rId29"/>
    <p:sldId id="284" r:id="rId30"/>
    <p:sldId id="285" r:id="rId31"/>
    <p:sldId id="286"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12" autoAdjust="0"/>
  </p:normalViewPr>
  <p:slideViewPr>
    <p:cSldViewPr>
      <p:cViewPr varScale="1">
        <p:scale>
          <a:sx n="78" d="100"/>
          <a:sy n="78" d="100"/>
        </p:scale>
        <p:origin x="-17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8AC0E-517E-4312-A756-2167BEE629D8}" type="datetimeFigureOut">
              <a:rPr lang="en-US" smtClean="0"/>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8426B-D7CC-48D1-A31D-E0F66B0CD3C8}" type="slidenum">
              <a:rPr lang="en-US" smtClean="0"/>
              <a:t>‹#›</a:t>
            </a:fld>
            <a:endParaRPr lang="en-US"/>
          </a:p>
        </p:txBody>
      </p:sp>
    </p:spTree>
    <p:extLst>
      <p:ext uri="{BB962C8B-B14F-4D97-AF65-F5344CB8AC3E}">
        <p14:creationId xmlns:p14="http://schemas.microsoft.com/office/powerpoint/2010/main" val="139981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1</a:t>
            </a:fld>
            <a:endParaRPr lang="en-US"/>
          </a:p>
        </p:txBody>
      </p:sp>
    </p:spTree>
    <p:extLst>
      <p:ext uri="{BB962C8B-B14F-4D97-AF65-F5344CB8AC3E}">
        <p14:creationId xmlns:p14="http://schemas.microsoft.com/office/powerpoint/2010/main" val="3313886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12</a:t>
            </a:fld>
            <a:endParaRPr lang="en-US"/>
          </a:p>
        </p:txBody>
      </p:sp>
    </p:spTree>
    <p:extLst>
      <p:ext uri="{BB962C8B-B14F-4D97-AF65-F5344CB8AC3E}">
        <p14:creationId xmlns:p14="http://schemas.microsoft.com/office/powerpoint/2010/main" val="1514594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Scott</a:t>
            </a:r>
            <a:r>
              <a:rPr lang="en-US" baseline="0" dirty="0" smtClean="0"/>
              <a:t> et al – systematic review from 2007</a:t>
            </a:r>
            <a:r>
              <a:rPr lang="en-US" baseline="30000" dirty="0" smtClean="0"/>
              <a:t>15</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13</a:t>
            </a:fld>
            <a:endParaRPr lang="en-US"/>
          </a:p>
        </p:txBody>
      </p:sp>
    </p:spTree>
    <p:extLst>
      <p:ext uri="{BB962C8B-B14F-4D97-AF65-F5344CB8AC3E}">
        <p14:creationId xmlns:p14="http://schemas.microsoft.com/office/powerpoint/2010/main" val="765900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Chair should be about 43 cm high with no armrests</a:t>
            </a:r>
          </a:p>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15</a:t>
            </a:fld>
            <a:endParaRPr lang="en-US"/>
          </a:p>
        </p:txBody>
      </p:sp>
    </p:spTree>
    <p:extLst>
      <p:ext uri="{BB962C8B-B14F-4D97-AF65-F5344CB8AC3E}">
        <p14:creationId xmlns:p14="http://schemas.microsoft.com/office/powerpoint/2010/main" val="1549559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err="1" smtClean="0"/>
              <a:t>Guralnik</a:t>
            </a:r>
            <a:r>
              <a:rPr lang="en-US" dirty="0" smtClean="0"/>
              <a:t> - </a:t>
            </a:r>
            <a:r>
              <a:rPr lang="en-US" sz="1200" kern="1200" dirty="0" smtClean="0">
                <a:solidFill>
                  <a:schemeClr val="tx1"/>
                </a:solidFill>
                <a:effectLst/>
                <a:latin typeface="+mn-lt"/>
                <a:ea typeface="+mn-ea"/>
                <a:cs typeface="+mn-cs"/>
              </a:rPr>
              <a:t>time to walk 8 </a:t>
            </a:r>
            <a:r>
              <a:rPr lang="en-US" sz="1200" kern="1200" dirty="0" err="1" smtClean="0">
                <a:solidFill>
                  <a:schemeClr val="tx1"/>
                </a:solidFill>
                <a:effectLst/>
                <a:latin typeface="+mn-lt"/>
                <a:ea typeface="+mn-ea"/>
                <a:cs typeface="+mn-cs"/>
              </a:rPr>
              <a:t>ft</a:t>
            </a:r>
            <a:r>
              <a:rPr lang="en-US" sz="1200" kern="1200" dirty="0" smtClean="0">
                <a:solidFill>
                  <a:schemeClr val="tx1"/>
                </a:solidFill>
                <a:effectLst/>
                <a:latin typeface="+mn-lt"/>
                <a:ea typeface="+mn-ea"/>
                <a:cs typeface="+mn-cs"/>
              </a:rPr>
              <a:t>, ability to stand with feet together, in semi-tandem stance, in tandem stance, and chair stand test</a:t>
            </a:r>
            <a:r>
              <a:rPr lang="en-US" sz="1200" kern="1200" baseline="30000" dirty="0" smtClean="0">
                <a:solidFill>
                  <a:schemeClr val="tx1"/>
                </a:solidFill>
                <a:effectLst/>
                <a:latin typeface="+mn-lt"/>
                <a:ea typeface="+mn-ea"/>
                <a:cs typeface="+mn-cs"/>
              </a:rPr>
              <a:t>17</a:t>
            </a: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FTSS is an excellent, functional, quick, and easy assessment to administer that will evaluate multiple processes, not just strength, in older adults that might contribute to an increased risk of falls.   </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16</a:t>
            </a:fld>
            <a:endParaRPr lang="en-US"/>
          </a:p>
        </p:txBody>
      </p:sp>
    </p:spTree>
    <p:extLst>
      <p:ext uri="{BB962C8B-B14F-4D97-AF65-F5344CB8AC3E}">
        <p14:creationId xmlns:p14="http://schemas.microsoft.com/office/powerpoint/2010/main" val="4038273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Four timed static balance tasks of increasing difficulty that should be completed without assistive devices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“Try to stand in each position for 10 seconds,</a:t>
            </a:r>
            <a:r>
              <a:rPr lang="en-US" sz="1200" kern="1200" baseline="0" dirty="0" smtClean="0">
                <a:solidFill>
                  <a:schemeClr val="tx1"/>
                </a:solidFill>
                <a:effectLst/>
                <a:latin typeface="+mn-lt"/>
                <a:ea typeface="+mn-ea"/>
                <a:cs typeface="+mn-cs"/>
              </a:rPr>
              <a:t> you can hold your arms out or move your body to help keep your balance but don’t move your feet. Hold this position until I tell you to stop.” </a:t>
            </a: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19</a:t>
            </a:fld>
            <a:endParaRPr lang="en-US"/>
          </a:p>
        </p:txBody>
      </p:sp>
    </p:spTree>
    <p:extLst>
      <p:ext uri="{BB962C8B-B14F-4D97-AF65-F5344CB8AC3E}">
        <p14:creationId xmlns:p14="http://schemas.microsoft.com/office/powerpoint/2010/main" val="148578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20</a:t>
            </a:fld>
            <a:endParaRPr lang="en-US"/>
          </a:p>
        </p:txBody>
      </p:sp>
    </p:spTree>
    <p:extLst>
      <p:ext uri="{BB962C8B-B14F-4D97-AF65-F5344CB8AC3E}">
        <p14:creationId xmlns:p14="http://schemas.microsoft.com/office/powerpoint/2010/main" val="13479752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23</a:t>
            </a:fld>
            <a:endParaRPr lang="en-US"/>
          </a:p>
        </p:txBody>
      </p:sp>
    </p:spTree>
    <p:extLst>
      <p:ext uri="{BB962C8B-B14F-4D97-AF65-F5344CB8AC3E}">
        <p14:creationId xmlns:p14="http://schemas.microsoft.com/office/powerpoint/2010/main" val="2023490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25</a:t>
            </a:fld>
            <a:endParaRPr lang="en-US"/>
          </a:p>
        </p:txBody>
      </p:sp>
    </p:spTree>
    <p:extLst>
      <p:ext uri="{BB962C8B-B14F-4D97-AF65-F5344CB8AC3E}">
        <p14:creationId xmlns:p14="http://schemas.microsoft.com/office/powerpoint/2010/main" val="1242353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Injury Prevention and Control Center of the Centers for Disease Control and Prevention in collaboration with the Administration on Aging</a:t>
            </a:r>
            <a:r>
              <a:rPr lang="en-US" baseline="0" dirty="0" smtClean="0"/>
              <a:t> advocates for the above programs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err="1" smtClean="0"/>
              <a:t>Otago</a:t>
            </a:r>
            <a:r>
              <a:rPr lang="en-US" baseline="0" dirty="0" smtClean="0"/>
              <a:t> – a set of leg muscle strengthening and balance retraining HOME exercises designed specifically to prevent falls</a:t>
            </a:r>
            <a:r>
              <a:rPr lang="en-US" baseline="30000" dirty="0" smtClean="0"/>
              <a:t>15</a:t>
            </a: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Has been shown to reduce the number of falls and number of injuries resulting from falls by 35%</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Home exercise programs may be more economical and allow greater access for rural elderly than group fall prevention programs</a:t>
            </a:r>
          </a:p>
          <a:p>
            <a:pPr marL="6286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26</a:t>
            </a:fld>
            <a:endParaRPr lang="en-US"/>
          </a:p>
        </p:txBody>
      </p:sp>
    </p:spTree>
    <p:extLst>
      <p:ext uri="{BB962C8B-B14F-4D97-AF65-F5344CB8AC3E}">
        <p14:creationId xmlns:p14="http://schemas.microsoft.com/office/powerpoint/2010/main" val="3537501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27</a:t>
            </a:fld>
            <a:endParaRPr lang="en-US"/>
          </a:p>
        </p:txBody>
      </p:sp>
    </p:spTree>
    <p:extLst>
      <p:ext uri="{BB962C8B-B14F-4D97-AF65-F5344CB8AC3E}">
        <p14:creationId xmlns:p14="http://schemas.microsoft.com/office/powerpoint/2010/main" val="4001076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Falls represent a major threat to elderly</a:t>
            </a:r>
            <a:r>
              <a:rPr lang="en-US" baseline="0" dirty="0" smtClean="0"/>
              <a:t> patients and continue to create a huge public health problem</a:t>
            </a:r>
            <a:endParaRPr lang="en-US" dirty="0" smtClean="0"/>
          </a:p>
          <a:p>
            <a:pPr marL="171450" indent="-171450">
              <a:buFont typeface="Arial" pitchFamily="34" charset="0"/>
              <a:buChar char="•"/>
            </a:pPr>
            <a:r>
              <a:rPr lang="en-US" dirty="0" smtClean="0"/>
              <a:t>By</a:t>
            </a:r>
            <a:r>
              <a:rPr lang="en-US" baseline="0" dirty="0" smtClean="0"/>
              <a:t> 2030, 20% of Americans will be 65 or older</a:t>
            </a:r>
          </a:p>
          <a:p>
            <a:pPr marL="171450" marR="0" lvl="1"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1 out of 2 adults over the age of 80 will fall each year </a:t>
            </a:r>
            <a:endParaRPr lang="en-US" baseline="0"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3</a:t>
            </a:fld>
            <a:endParaRPr lang="en-US"/>
          </a:p>
        </p:txBody>
      </p:sp>
    </p:spTree>
    <p:extLst>
      <p:ext uri="{BB962C8B-B14F-4D97-AF65-F5344CB8AC3E}">
        <p14:creationId xmlns:p14="http://schemas.microsoft.com/office/powerpoint/2010/main" val="4143894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Behavioral modification</a:t>
            </a:r>
            <a:r>
              <a:rPr lang="en-US" baseline="0" dirty="0" smtClean="0"/>
              <a:t> for the caregiver may also be important.  For example do not allow elderly person to use bathroom independently late at night.</a:t>
            </a:r>
            <a:r>
              <a:rPr lang="en-US" baseline="30000" dirty="0" smtClean="0"/>
              <a:t>3</a:t>
            </a:r>
          </a:p>
          <a:p>
            <a:pPr marL="171450" indent="-171450">
              <a:buFont typeface="Arial" pitchFamily="34" charset="0"/>
              <a:buChar char="•"/>
            </a:pPr>
            <a:r>
              <a:rPr lang="en-US" baseline="0" dirty="0" smtClean="0"/>
              <a:t>Many older adults may be resistive to using assistive devices, must thoroughly explain why they are important!</a:t>
            </a:r>
            <a:endParaRPr lang="en-US" baseline="0" dirty="0"/>
          </a:p>
        </p:txBody>
      </p:sp>
      <p:sp>
        <p:nvSpPr>
          <p:cNvPr id="4" name="Slide Number Placeholder 3"/>
          <p:cNvSpPr>
            <a:spLocks noGrp="1"/>
          </p:cNvSpPr>
          <p:nvPr>
            <p:ph type="sldNum" sz="quarter" idx="10"/>
          </p:nvPr>
        </p:nvSpPr>
        <p:spPr/>
        <p:txBody>
          <a:bodyPr/>
          <a:lstStyle/>
          <a:p>
            <a:fld id="{7448426B-D7CC-48D1-A31D-E0F66B0CD3C8}" type="slidenum">
              <a:rPr lang="en-US" smtClean="0"/>
              <a:t>28</a:t>
            </a:fld>
            <a:endParaRPr lang="en-US"/>
          </a:p>
        </p:txBody>
      </p:sp>
    </p:spTree>
    <p:extLst>
      <p:ext uri="{BB962C8B-B14F-4D97-AF65-F5344CB8AC3E}">
        <p14:creationId xmlns:p14="http://schemas.microsoft.com/office/powerpoint/2010/main" val="3245908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referral to the appropriate health care provider if the patient has the following risk factors that put the patient at high risk of falling</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29</a:t>
            </a:fld>
            <a:endParaRPr lang="en-US"/>
          </a:p>
        </p:txBody>
      </p:sp>
    </p:spTree>
    <p:extLst>
      <p:ext uri="{BB962C8B-B14F-4D97-AF65-F5344CB8AC3E}">
        <p14:creationId xmlns:p14="http://schemas.microsoft.com/office/powerpoint/2010/main" val="4480403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itchFamily="34" charset="0"/>
              <a:buChar char="•"/>
            </a:pPr>
            <a:r>
              <a:rPr lang="en-US" sz="1200" kern="1200" dirty="0" smtClean="0">
                <a:solidFill>
                  <a:schemeClr val="tx1"/>
                </a:solidFill>
                <a:effectLst/>
                <a:latin typeface="+mn-lt"/>
                <a:ea typeface="+mn-ea"/>
                <a:cs typeface="+mn-cs"/>
              </a:rPr>
              <a:t>Elderly are more susceptible to anticholinergic adverse effects –</a:t>
            </a:r>
            <a:r>
              <a:rPr lang="en-US" sz="1200" kern="1200" baseline="0" dirty="0" smtClean="0">
                <a:solidFill>
                  <a:schemeClr val="tx1"/>
                </a:solidFill>
                <a:effectLst/>
                <a:latin typeface="+mn-lt"/>
                <a:ea typeface="+mn-ea"/>
                <a:cs typeface="+mn-cs"/>
              </a:rPr>
              <a:t> blurred vision, dizziness, confusion, drowsiness, constipation, weakness, rapid heart rate</a:t>
            </a:r>
          </a:p>
          <a:p>
            <a:pPr marL="171450" indent="-171450" rtl="0">
              <a:buFont typeface="Arial" pitchFamily="34" charset="0"/>
              <a:buChar char="•"/>
            </a:pPr>
            <a:r>
              <a:rPr lang="en-US" b="0" dirty="0" smtClean="0"/>
              <a:t>Anticholinergic</a:t>
            </a:r>
            <a:r>
              <a:rPr lang="en-US" dirty="0" smtClean="0"/>
              <a:t> agent is a substance that blocks the neurotransmitter acetylcholine</a:t>
            </a:r>
            <a:r>
              <a:rPr lang="en-US" baseline="0" dirty="0" smtClean="0"/>
              <a:t> in the central and peripheral nervous system </a:t>
            </a:r>
          </a:p>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30</a:t>
            </a:fld>
            <a:endParaRPr lang="en-US"/>
          </a:p>
        </p:txBody>
      </p:sp>
    </p:spTree>
    <p:extLst>
      <p:ext uri="{BB962C8B-B14F-4D97-AF65-F5344CB8AC3E}">
        <p14:creationId xmlns:p14="http://schemas.microsoft.com/office/powerpoint/2010/main" val="2931513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31</a:t>
            </a:fld>
            <a:endParaRPr lang="en-US"/>
          </a:p>
        </p:txBody>
      </p:sp>
    </p:spTree>
    <p:extLst>
      <p:ext uri="{BB962C8B-B14F-4D97-AF65-F5344CB8AC3E}">
        <p14:creationId xmlns:p14="http://schemas.microsoft.com/office/powerpoint/2010/main" val="397986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Elderly</a:t>
            </a:r>
            <a:r>
              <a:rPr lang="en-US" baseline="0" dirty="0" smtClean="0"/>
              <a:t> adults may not take as many precautions when ambulating in the home.  May feel more comfortable and safe in the home, leading to a false sense of security.</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4</a:t>
            </a:fld>
            <a:endParaRPr lang="en-US"/>
          </a:p>
        </p:txBody>
      </p:sp>
    </p:spTree>
    <p:extLst>
      <p:ext uri="{BB962C8B-B14F-4D97-AF65-F5344CB8AC3E}">
        <p14:creationId xmlns:p14="http://schemas.microsoft.com/office/powerpoint/2010/main" val="292607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of all falls are unavoidable and would happen to anyone in any age group; 15% are due to a single precipitating event, such as a stroke or an episode of syncope; and the remaining 70% are due to multifactorial</a:t>
            </a:r>
            <a:r>
              <a:rPr lang="en-US" baseline="0" dirty="0" smtClean="0"/>
              <a:t> causes (Shubert)</a:t>
            </a:r>
            <a:r>
              <a:rPr lang="en-US" baseline="30000" dirty="0" smtClean="0"/>
              <a:t>8</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5</a:t>
            </a:fld>
            <a:endParaRPr lang="en-US"/>
          </a:p>
        </p:txBody>
      </p:sp>
    </p:spTree>
    <p:extLst>
      <p:ext uri="{BB962C8B-B14F-4D97-AF65-F5344CB8AC3E}">
        <p14:creationId xmlns:p14="http://schemas.microsoft.com/office/powerpoint/2010/main" val="2327499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a:t>
            </a:r>
            <a:r>
              <a:rPr lang="en-US" baseline="0" dirty="0" smtClean="0"/>
              <a:t> </a:t>
            </a:r>
            <a:r>
              <a:rPr lang="en-US" dirty="0" smtClean="0"/>
              <a:t>American Geriatrics Society (AGS)</a:t>
            </a:r>
            <a:r>
              <a:rPr lang="en-US" baseline="0" dirty="0" smtClean="0"/>
              <a:t> advocates for </a:t>
            </a:r>
            <a:r>
              <a:rPr lang="en-US" dirty="0" smtClean="0"/>
              <a:t>all individuals aged 65 years and older to be screened for risk of falling. </a:t>
            </a:r>
          </a:p>
          <a:p>
            <a:pPr marL="171450" indent="-171450">
              <a:buFont typeface="Arial" pitchFamily="34" charset="0"/>
              <a:buChar char="•"/>
            </a:pPr>
            <a:r>
              <a:rPr lang="en-US" b="1" dirty="0" smtClean="0"/>
              <a:t>Less</a:t>
            </a:r>
            <a:r>
              <a:rPr lang="en-US" b="1" baseline="0" dirty="0" smtClean="0"/>
              <a:t> than half of the Medicare beneficiaries who fell in the previous year talked to their health care provider about it (CDC STEADI) – VERY important to screen!</a:t>
            </a:r>
            <a:endParaRPr lang="en-US" b="1" dirty="0" smtClean="0"/>
          </a:p>
          <a:p>
            <a:pPr marL="171450" indent="-171450">
              <a:buFont typeface="Arial" pitchFamily="34" charset="0"/>
              <a:buChar char="•"/>
            </a:pPr>
            <a:r>
              <a:rPr lang="en-US" dirty="0" smtClean="0"/>
              <a:t>The AGS recommends a brief screening tool that includes 3 questions (patients are considered to be at a greater risk if they answer yes to one or more)</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7</a:t>
            </a:fld>
            <a:endParaRPr lang="en-US"/>
          </a:p>
        </p:txBody>
      </p:sp>
    </p:spTree>
    <p:extLst>
      <p:ext uri="{BB962C8B-B14F-4D97-AF65-F5344CB8AC3E}">
        <p14:creationId xmlns:p14="http://schemas.microsoft.com/office/powerpoint/2010/main" val="2158779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If a patient screens positive from</a:t>
            </a:r>
            <a:r>
              <a:rPr lang="en-US" baseline="0" dirty="0" smtClean="0"/>
              <a:t> the previous questions, they are fall related factors should be assessed</a:t>
            </a:r>
            <a:endParaRPr lang="en-US" dirty="0" smtClean="0"/>
          </a:p>
          <a:p>
            <a:pPr marL="171450" indent="-171450">
              <a:buFont typeface="Arial" pitchFamily="34" charset="0"/>
              <a:buChar char="•"/>
            </a:pPr>
            <a:r>
              <a:rPr lang="en-US" dirty="0" smtClean="0"/>
              <a:t>From</a:t>
            </a:r>
            <a:r>
              <a:rPr lang="en-US" baseline="0" dirty="0" smtClean="0"/>
              <a:t> a s</a:t>
            </a:r>
            <a:r>
              <a:rPr lang="en-US" dirty="0" smtClean="0"/>
              <a:t>ystematic review of 33 studies that assessed risk factors and falls or falls with injury, the factors identified in the greatest number of studies are</a:t>
            </a:r>
            <a:r>
              <a:rPr lang="en-US" baseline="0" dirty="0" smtClean="0"/>
              <a:t> listed (factors associated with the greatest relative risk)</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8</a:t>
            </a:fld>
            <a:endParaRPr lang="en-US"/>
          </a:p>
        </p:txBody>
      </p:sp>
    </p:spTree>
    <p:extLst>
      <p:ext uri="{BB962C8B-B14F-4D97-AF65-F5344CB8AC3E}">
        <p14:creationId xmlns:p14="http://schemas.microsoft.com/office/powerpoint/2010/main" val="1784543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a:t>
            </a:r>
            <a:r>
              <a:rPr lang="en-US" baseline="0" dirty="0" smtClean="0"/>
              <a:t> g</a:t>
            </a:r>
            <a:r>
              <a:rPr lang="en-US" dirty="0" smtClean="0"/>
              <a:t>reater the number of risk factors, the more likely a fall will occur, ranging from 8% risk for one factor to 78% risk for 4 or more factors.</a:t>
            </a:r>
            <a:endParaRPr lang="en-US" dirty="0"/>
          </a:p>
        </p:txBody>
      </p:sp>
      <p:sp>
        <p:nvSpPr>
          <p:cNvPr id="4" name="Slide Number Placeholder 3"/>
          <p:cNvSpPr>
            <a:spLocks noGrp="1"/>
          </p:cNvSpPr>
          <p:nvPr>
            <p:ph type="sldNum" sz="quarter" idx="10"/>
          </p:nvPr>
        </p:nvSpPr>
        <p:spPr/>
        <p:txBody>
          <a:bodyPr/>
          <a:lstStyle/>
          <a:p>
            <a:fld id="{7448426B-D7CC-48D1-A31D-E0F66B0CD3C8}" type="slidenum">
              <a:rPr lang="en-US" smtClean="0"/>
              <a:t>9</a:t>
            </a:fld>
            <a:endParaRPr lang="en-US"/>
          </a:p>
        </p:txBody>
      </p:sp>
    </p:spTree>
    <p:extLst>
      <p:ext uri="{BB962C8B-B14F-4D97-AF65-F5344CB8AC3E}">
        <p14:creationId xmlns:p14="http://schemas.microsoft.com/office/powerpoint/2010/main" val="91126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Many older persons experience psychological difficulties directly related to the fall</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Excessive fear of falling can cause seniors to limit their participation in physical and social activities, so that they become physically deconditioned, socially isolated, and depressed.</a:t>
            </a:r>
            <a:r>
              <a:rPr lang="en-US" sz="1200" kern="1200" baseline="30000" dirty="0" smtClean="0">
                <a:solidFill>
                  <a:schemeClr val="tx1"/>
                </a:solidFill>
                <a:latin typeface="+mn-lt"/>
                <a:ea typeface="+mn-ea"/>
                <a:cs typeface="+mn-cs"/>
              </a:rPr>
              <a:t>26</a:t>
            </a:r>
            <a:r>
              <a:rPr lang="en-US" sz="1200" kern="1200" dirty="0" smtClean="0">
                <a:solidFill>
                  <a:schemeClr val="tx1"/>
                </a:solidFill>
                <a:latin typeface="+mn-lt"/>
                <a:ea typeface="+mn-ea"/>
                <a:cs typeface="+mn-cs"/>
              </a:rPr>
              <a:t> </a:t>
            </a:r>
            <a:endParaRPr lang="en-US" b="1" dirty="0"/>
          </a:p>
        </p:txBody>
      </p:sp>
      <p:sp>
        <p:nvSpPr>
          <p:cNvPr id="4" name="Slide Number Placeholder 3"/>
          <p:cNvSpPr>
            <a:spLocks noGrp="1"/>
          </p:cNvSpPr>
          <p:nvPr>
            <p:ph type="sldNum" sz="quarter" idx="10"/>
          </p:nvPr>
        </p:nvSpPr>
        <p:spPr/>
        <p:txBody>
          <a:bodyPr/>
          <a:lstStyle/>
          <a:p>
            <a:fld id="{7448426B-D7CC-48D1-A31D-E0F66B0CD3C8}" type="slidenum">
              <a:rPr lang="en-US" smtClean="0"/>
              <a:t>10</a:t>
            </a:fld>
            <a:endParaRPr lang="en-US"/>
          </a:p>
        </p:txBody>
      </p:sp>
    </p:spTree>
    <p:extLst>
      <p:ext uri="{BB962C8B-B14F-4D97-AF65-F5344CB8AC3E}">
        <p14:creationId xmlns:p14="http://schemas.microsoft.com/office/powerpoint/2010/main" val="239086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0" dirty="0" smtClean="0"/>
              <a:t>The Centers</a:t>
            </a:r>
            <a:r>
              <a:rPr lang="en-US" b="0" baseline="0" dirty="0" smtClean="0"/>
              <a:t> for Disease Control has incorporated the AGS guidelines into the STEADI (Stopping Elderly, Accidents, Deaths, and Injuries) tool.  </a:t>
            </a:r>
          </a:p>
          <a:p>
            <a:pPr marL="171450" indent="-171450">
              <a:buFont typeface="Arial" pitchFamily="34" charset="0"/>
              <a:buChar char="•"/>
            </a:pPr>
            <a:r>
              <a:rPr lang="en-US" b="0" baseline="0" dirty="0" smtClean="0"/>
              <a:t>The STEADI was developed  for </a:t>
            </a:r>
            <a:r>
              <a:rPr lang="en-US" b="0" i="1" baseline="0" dirty="0" smtClean="0"/>
              <a:t>health care providers who treat older adults</a:t>
            </a:r>
            <a:r>
              <a:rPr lang="en-US" b="0" baseline="0" dirty="0" smtClean="0"/>
              <a:t>, not just PTs</a:t>
            </a:r>
          </a:p>
          <a:p>
            <a:pPr marL="171450" indent="-171450">
              <a:buFont typeface="Arial" pitchFamily="34" charset="0"/>
              <a:buChar char="•"/>
            </a:pPr>
            <a:r>
              <a:rPr lang="en-US" b="0" baseline="0" dirty="0" smtClean="0"/>
              <a:t>The STEADI provides the extra step of incorporating functional assessments with the screening questions to help further categorize level of risk.</a:t>
            </a:r>
          </a:p>
          <a:p>
            <a:pPr marL="628650" lvl="1" indent="-171450">
              <a:buFont typeface="Arial" pitchFamily="34" charset="0"/>
              <a:buChar char="•"/>
            </a:pPr>
            <a:r>
              <a:rPr lang="en-US" b="0" baseline="0" dirty="0" smtClean="0"/>
              <a:t>Balance assessments we will use at the Senior Center – </a:t>
            </a:r>
            <a:r>
              <a:rPr lang="en-US" b="0" baseline="0" dirty="0" err="1" smtClean="0"/>
              <a:t>modifing</a:t>
            </a:r>
            <a:r>
              <a:rPr lang="en-US" b="0" baseline="0" dirty="0" smtClean="0"/>
              <a:t> the chair stand and 4-Stage Balance Test</a:t>
            </a:r>
          </a:p>
          <a:p>
            <a:pPr marL="171450" indent="-171450">
              <a:buFont typeface="Arial" pitchFamily="34" charset="0"/>
              <a:buChar char="•"/>
            </a:pPr>
            <a:r>
              <a:rPr lang="en-US" b="0" baseline="0" dirty="0" smtClean="0"/>
              <a:t>Many more balance and gait assessment - Berg Balance Scale, </a:t>
            </a:r>
            <a:r>
              <a:rPr lang="en-US" b="0" baseline="0" dirty="0" err="1" smtClean="0"/>
              <a:t>BESTest</a:t>
            </a:r>
            <a:r>
              <a:rPr lang="en-US" b="0" baseline="0" dirty="0" smtClean="0"/>
              <a:t>, </a:t>
            </a:r>
            <a:r>
              <a:rPr lang="en-US" b="0" baseline="0" dirty="0" err="1" smtClean="0"/>
              <a:t>Tinetti</a:t>
            </a:r>
            <a:r>
              <a:rPr lang="en-US" b="0" baseline="0" dirty="0" smtClean="0"/>
              <a:t> Performance Oriented Mobility Assessment, Functional Reach, Dynamic Gait Index, Functional Gait Assessment, Four Square Step Test </a:t>
            </a:r>
          </a:p>
          <a:p>
            <a:pPr marL="171450" indent="-171450">
              <a:buFont typeface="Arial" pitchFamily="34" charset="0"/>
              <a:buChar char="•"/>
            </a:pPr>
            <a:r>
              <a:rPr lang="en-US" b="0" dirty="0" smtClean="0"/>
              <a:t>Also several</a:t>
            </a:r>
            <a:r>
              <a:rPr lang="en-US" b="0" baseline="0" dirty="0" smtClean="0"/>
              <a:t> balance questionnaires: Activities-Specific Balance Confidence (ABC) Scale, Modified Falls Efficacy Scale (MFES)  </a:t>
            </a:r>
          </a:p>
          <a:p>
            <a:pPr marL="171450" indent="-171450">
              <a:buFont typeface="Arial" pitchFamily="34" charset="0"/>
              <a:buChar char="•"/>
            </a:pPr>
            <a:r>
              <a:rPr lang="en-US" dirty="0" smtClean="0"/>
              <a:t>Multifactorial fall risk assessment tools have recently been developed - Falls Risk Assessment Tool For Older People,</a:t>
            </a:r>
            <a:r>
              <a:rPr lang="en-US" baseline="0" dirty="0" smtClean="0"/>
              <a:t> </a:t>
            </a:r>
            <a:r>
              <a:rPr lang="en-US" dirty="0" smtClean="0"/>
              <a:t>Multifactorial Tool to Identify Multiple Fallers, and</a:t>
            </a:r>
          </a:p>
          <a:p>
            <a:r>
              <a:rPr lang="en-US" dirty="0" smtClean="0"/>
              <a:t>Falls Risk Assessment Tool</a:t>
            </a:r>
          </a:p>
          <a:p>
            <a:pPr marL="171450" indent="-171450">
              <a:buFont typeface="Arial" pitchFamily="34" charset="0"/>
              <a:buChar char="•"/>
            </a:pPr>
            <a:endParaRPr lang="en-US" b="0" dirty="0" smtClean="0"/>
          </a:p>
        </p:txBody>
      </p:sp>
      <p:sp>
        <p:nvSpPr>
          <p:cNvPr id="4" name="Slide Number Placeholder 3"/>
          <p:cNvSpPr>
            <a:spLocks noGrp="1"/>
          </p:cNvSpPr>
          <p:nvPr>
            <p:ph type="sldNum" sz="quarter" idx="10"/>
          </p:nvPr>
        </p:nvSpPr>
        <p:spPr/>
        <p:txBody>
          <a:bodyPr/>
          <a:lstStyle/>
          <a:p>
            <a:fld id="{7448426B-D7CC-48D1-A31D-E0F66B0CD3C8}" type="slidenum">
              <a:rPr lang="en-US" smtClean="0"/>
              <a:t>11</a:t>
            </a:fld>
            <a:endParaRPr lang="en-US"/>
          </a:p>
        </p:txBody>
      </p:sp>
    </p:spTree>
    <p:extLst>
      <p:ext uri="{BB962C8B-B14F-4D97-AF65-F5344CB8AC3E}">
        <p14:creationId xmlns:p14="http://schemas.microsoft.com/office/powerpoint/2010/main" val="26254659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87644A7-0BB8-4654-BB36-3C125BBB247B}" type="datetimeFigureOut">
              <a:rPr lang="en-US" smtClean="0"/>
              <a:t>4/15/2013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E7DF8A2-BD80-430B-AE10-D012F2F5A0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87644A7-0BB8-4654-BB36-3C125BBB247B}" type="datetimeFigureOut">
              <a:rPr lang="en-US" smtClean="0"/>
              <a:t>4/15/2013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E7DF8A2-BD80-430B-AE10-D012F2F5A0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7644A7-0BB8-4654-BB36-3C125BBB247B}" type="datetimeFigureOut">
              <a:rPr lang="en-US" smtClean="0"/>
              <a:t>4/15/2013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E7DF8A2-BD80-430B-AE10-D012F2F5A0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87644A7-0BB8-4654-BB36-3C125BBB247B}" type="datetimeFigureOut">
              <a:rPr lang="en-US" smtClean="0"/>
              <a:t>4/15/2013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7DF8A2-BD80-430B-AE10-D012F2F5A0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87644A7-0BB8-4654-BB36-3C125BBB247B}" type="datetimeFigureOut">
              <a:rPr lang="en-US" smtClean="0"/>
              <a:t>4/15/2013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7DF8A2-BD80-430B-AE10-D012F2F5A0C4}"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87644A7-0BB8-4654-BB36-3C125BBB247B}" type="datetimeFigureOut">
              <a:rPr lang="en-US" smtClean="0"/>
              <a:t>4/15/2013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E7DF8A2-BD80-430B-AE10-D012F2F5A0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533400"/>
            <a:ext cx="5105400" cy="2868168"/>
          </a:xfrm>
        </p:spPr>
        <p:txBody>
          <a:bodyPr/>
          <a:lstStyle/>
          <a:p>
            <a:r>
              <a:rPr lang="en-US" dirty="0" smtClean="0"/>
              <a:t>No </a:t>
            </a:r>
            <a:r>
              <a:rPr lang="en-US" dirty="0"/>
              <a:t>Tumbles </a:t>
            </a:r>
            <a:r>
              <a:rPr lang="en-US"/>
              <a:t>for </a:t>
            </a:r>
            <a:r>
              <a:rPr lang="en-US" smtClean="0"/>
              <a:t>Tyrrell! </a:t>
            </a:r>
            <a:endParaRPr lang="en-US" dirty="0"/>
          </a:p>
        </p:txBody>
      </p:sp>
      <p:sp>
        <p:nvSpPr>
          <p:cNvPr id="3" name="Subtitle 2"/>
          <p:cNvSpPr>
            <a:spLocks noGrp="1"/>
          </p:cNvSpPr>
          <p:nvPr>
            <p:ph type="subTitle" idx="1"/>
          </p:nvPr>
        </p:nvSpPr>
        <p:spPr/>
        <p:txBody>
          <a:bodyPr/>
          <a:lstStyle/>
          <a:p>
            <a:r>
              <a:rPr lang="en-US" dirty="0" smtClean="0"/>
              <a:t>Erin Hopper and Sarah Yancey</a:t>
            </a:r>
            <a:endParaRPr lang="en-US" dirty="0"/>
          </a:p>
        </p:txBody>
      </p:sp>
      <p:pic>
        <p:nvPicPr>
          <p:cNvPr id="1026" name="Picture 2" descr="https://encrypted-tbn0.gstatic.com/images?q=tbn:ANd9GcQ5nVnKqWGWkipBJ6oc5MMDniERuiktby6Z49usQ-_xYSmQhU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581400"/>
            <a:ext cx="3048000" cy="26860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233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 y="533400"/>
            <a:ext cx="8153400" cy="838200"/>
          </a:xfrm>
        </p:spPr>
        <p:txBody>
          <a:bodyPr>
            <a:normAutofit fontScale="90000"/>
          </a:bodyPr>
          <a:lstStyle/>
          <a:p>
            <a:r>
              <a:rPr lang="en-US" dirty="0" smtClean="0"/>
              <a:t>Intrinsic vs. Extrinsic Risk Factors</a:t>
            </a:r>
            <a:r>
              <a:rPr lang="en-US" baseline="30000" dirty="0" smtClean="0"/>
              <a:t>1</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2520816"/>
              </p:ext>
            </p:extLst>
          </p:nvPr>
        </p:nvGraphicFramePr>
        <p:xfrm>
          <a:off x="152400" y="1828800"/>
          <a:ext cx="7848600" cy="4343403"/>
        </p:xfrm>
        <a:graphic>
          <a:graphicData uri="http://schemas.openxmlformats.org/drawingml/2006/table">
            <a:tbl>
              <a:tblPr firstRow="1" bandRow="1">
                <a:tableStyleId>{5C22544A-7EE6-4342-B048-85BDC9FD1C3A}</a:tableStyleId>
              </a:tblPr>
              <a:tblGrid>
                <a:gridCol w="4267200"/>
                <a:gridCol w="3581400"/>
              </a:tblGrid>
              <a:tr h="409862">
                <a:tc>
                  <a:txBody>
                    <a:bodyPr/>
                    <a:lstStyle/>
                    <a:p>
                      <a:pPr algn="ctr"/>
                      <a:r>
                        <a:rPr lang="en-US" dirty="0" smtClean="0"/>
                        <a:t>Intrinsic </a:t>
                      </a:r>
                      <a:endParaRPr lang="en-US" dirty="0"/>
                    </a:p>
                  </a:txBody>
                  <a:tcPr/>
                </a:tc>
                <a:tc>
                  <a:txBody>
                    <a:bodyPr/>
                    <a:lstStyle/>
                    <a:p>
                      <a:pPr algn="ctr"/>
                      <a:r>
                        <a:rPr lang="en-US" dirty="0" smtClean="0"/>
                        <a:t>Extrinsic </a:t>
                      </a:r>
                      <a:endParaRPr lang="en-US" dirty="0"/>
                    </a:p>
                  </a:txBody>
                  <a:tcPr/>
                </a:tc>
              </a:tr>
              <a:tr h="415555">
                <a:tc>
                  <a:txBody>
                    <a:bodyPr/>
                    <a:lstStyle/>
                    <a:p>
                      <a:r>
                        <a:rPr lang="en-US" dirty="0" smtClean="0"/>
                        <a:t>Advanced Age</a:t>
                      </a:r>
                      <a:endParaRPr lang="en-US" dirty="0"/>
                    </a:p>
                  </a:txBody>
                  <a:tcPr/>
                </a:tc>
                <a:tc>
                  <a:txBody>
                    <a:bodyPr/>
                    <a:lstStyle/>
                    <a:p>
                      <a:r>
                        <a:rPr lang="en-US" dirty="0" smtClean="0"/>
                        <a:t>Lack of Stair Handrails </a:t>
                      </a:r>
                      <a:endParaRPr lang="en-US" dirty="0"/>
                    </a:p>
                  </a:txBody>
                  <a:tcPr/>
                </a:tc>
              </a:tr>
              <a:tr h="415555">
                <a:tc>
                  <a:txBody>
                    <a:bodyPr/>
                    <a:lstStyle/>
                    <a:p>
                      <a:r>
                        <a:rPr lang="en-US" dirty="0" smtClean="0"/>
                        <a:t>Previous</a:t>
                      </a:r>
                      <a:r>
                        <a:rPr lang="en-US" baseline="0" dirty="0" smtClean="0"/>
                        <a:t> Falls </a:t>
                      </a:r>
                      <a:endParaRPr lang="en-US" dirty="0"/>
                    </a:p>
                  </a:txBody>
                  <a:tcPr/>
                </a:tc>
                <a:tc>
                  <a:txBody>
                    <a:bodyPr/>
                    <a:lstStyle/>
                    <a:p>
                      <a:r>
                        <a:rPr lang="en-US" dirty="0" smtClean="0"/>
                        <a:t>Poor Stair Design </a:t>
                      </a:r>
                      <a:endParaRPr lang="en-US" dirty="0"/>
                    </a:p>
                  </a:txBody>
                  <a:tcPr/>
                </a:tc>
              </a:tr>
              <a:tr h="415555">
                <a:tc>
                  <a:txBody>
                    <a:bodyPr/>
                    <a:lstStyle/>
                    <a:p>
                      <a:r>
                        <a:rPr lang="en-US" dirty="0" smtClean="0"/>
                        <a:t>Muscle Weakness</a:t>
                      </a:r>
                      <a:endParaRPr lang="en-US" dirty="0"/>
                    </a:p>
                  </a:txBody>
                  <a:tcPr/>
                </a:tc>
                <a:tc>
                  <a:txBody>
                    <a:bodyPr/>
                    <a:lstStyle/>
                    <a:p>
                      <a:r>
                        <a:rPr lang="en-US" dirty="0" smtClean="0"/>
                        <a:t>Lack of Bathroom Grab Bars </a:t>
                      </a:r>
                      <a:endParaRPr lang="en-US" dirty="0"/>
                    </a:p>
                  </a:txBody>
                  <a:tcPr/>
                </a:tc>
              </a:tr>
              <a:tr h="415555">
                <a:tc>
                  <a:txBody>
                    <a:bodyPr/>
                    <a:lstStyle/>
                    <a:p>
                      <a:r>
                        <a:rPr lang="en-US" dirty="0" smtClean="0"/>
                        <a:t>Gait</a:t>
                      </a:r>
                      <a:r>
                        <a:rPr lang="en-US" baseline="0" dirty="0" smtClean="0"/>
                        <a:t> &amp; Balance Problems </a:t>
                      </a:r>
                      <a:endParaRPr lang="en-US" dirty="0"/>
                    </a:p>
                  </a:txBody>
                  <a:tcPr/>
                </a:tc>
                <a:tc>
                  <a:txBody>
                    <a:bodyPr/>
                    <a:lstStyle/>
                    <a:p>
                      <a:r>
                        <a:rPr lang="en-US" dirty="0" smtClean="0"/>
                        <a:t>Dim Lighting or</a:t>
                      </a:r>
                      <a:r>
                        <a:rPr lang="en-US" baseline="0" dirty="0" smtClean="0"/>
                        <a:t> Glare </a:t>
                      </a:r>
                      <a:endParaRPr lang="en-US" dirty="0"/>
                    </a:p>
                  </a:txBody>
                  <a:tcPr/>
                </a:tc>
              </a:tr>
              <a:tr h="415555">
                <a:tc>
                  <a:txBody>
                    <a:bodyPr/>
                    <a:lstStyle/>
                    <a:p>
                      <a:r>
                        <a:rPr lang="en-US" dirty="0" smtClean="0"/>
                        <a:t>Poor Vision</a:t>
                      </a:r>
                      <a:endParaRPr lang="en-US" dirty="0"/>
                    </a:p>
                  </a:txBody>
                  <a:tcPr/>
                </a:tc>
                <a:tc>
                  <a:txBody>
                    <a:bodyPr/>
                    <a:lstStyle/>
                    <a:p>
                      <a:r>
                        <a:rPr lang="en-US" dirty="0" smtClean="0"/>
                        <a:t>Obstacles</a:t>
                      </a:r>
                      <a:r>
                        <a:rPr lang="en-US" baseline="0" dirty="0" smtClean="0"/>
                        <a:t> &amp; Tripping Hazards </a:t>
                      </a:r>
                      <a:endParaRPr lang="en-US" dirty="0"/>
                    </a:p>
                  </a:txBody>
                  <a:tcPr/>
                </a:tc>
              </a:tr>
              <a:tr h="415555">
                <a:tc>
                  <a:txBody>
                    <a:bodyPr/>
                    <a:lstStyle/>
                    <a:p>
                      <a:r>
                        <a:rPr lang="en-US" dirty="0" smtClean="0"/>
                        <a:t>Postural Hypotension </a:t>
                      </a:r>
                      <a:endParaRPr lang="en-US" dirty="0"/>
                    </a:p>
                  </a:txBody>
                  <a:tcPr/>
                </a:tc>
                <a:tc>
                  <a:txBody>
                    <a:bodyPr/>
                    <a:lstStyle/>
                    <a:p>
                      <a:r>
                        <a:rPr lang="en-US" dirty="0" smtClean="0"/>
                        <a:t>Slippery</a:t>
                      </a:r>
                      <a:r>
                        <a:rPr lang="en-US" baseline="0" dirty="0" smtClean="0"/>
                        <a:t> or Uneven Surfaces </a:t>
                      </a:r>
                      <a:endParaRPr lang="en-US" dirty="0"/>
                    </a:p>
                  </a:txBody>
                  <a:tcPr/>
                </a:tc>
              </a:tr>
              <a:tr h="1024656">
                <a:tc>
                  <a:txBody>
                    <a:bodyPr/>
                    <a:lstStyle/>
                    <a:p>
                      <a:r>
                        <a:rPr lang="en-US" dirty="0" smtClean="0"/>
                        <a:t>Chronic</a:t>
                      </a:r>
                      <a:r>
                        <a:rPr lang="en-US" baseline="0" dirty="0" smtClean="0"/>
                        <a:t> Conditions (arthritis, diabetes, stroke, Parkinson’s, incontinence, dementia)</a:t>
                      </a:r>
                      <a:endParaRPr lang="en-US" dirty="0"/>
                    </a:p>
                  </a:txBody>
                  <a:tcPr/>
                </a:tc>
                <a:tc>
                  <a:txBody>
                    <a:bodyPr/>
                    <a:lstStyle/>
                    <a:p>
                      <a:r>
                        <a:rPr lang="en-US" dirty="0" smtClean="0"/>
                        <a:t>Psychoactive</a:t>
                      </a:r>
                      <a:r>
                        <a:rPr lang="en-US" baseline="0" dirty="0" smtClean="0"/>
                        <a:t> Medications </a:t>
                      </a:r>
                      <a:endParaRPr lang="en-US" dirty="0"/>
                    </a:p>
                  </a:txBody>
                  <a:tcPr/>
                </a:tc>
              </a:tr>
              <a:tr h="415555">
                <a:tc>
                  <a:txBody>
                    <a:bodyPr/>
                    <a:lstStyle/>
                    <a:p>
                      <a:r>
                        <a:rPr lang="en-US" b="1" dirty="0" smtClean="0"/>
                        <a:t>Fear of Falling* </a:t>
                      </a:r>
                      <a:endParaRPr lang="en-US" b="1" dirty="0"/>
                    </a:p>
                  </a:txBody>
                  <a:tcPr/>
                </a:tc>
                <a:tc>
                  <a:txBody>
                    <a:bodyPr/>
                    <a:lstStyle/>
                    <a:p>
                      <a:r>
                        <a:rPr lang="en-US" dirty="0" smtClean="0"/>
                        <a:t>Improper Use</a:t>
                      </a:r>
                      <a:r>
                        <a:rPr lang="en-US" baseline="0" dirty="0" smtClean="0"/>
                        <a:t> of Assistive Device</a:t>
                      </a:r>
                      <a:endParaRPr lang="en-US" dirty="0"/>
                    </a:p>
                  </a:txBody>
                  <a:tcPr/>
                </a:tc>
              </a:tr>
            </a:tbl>
          </a:graphicData>
        </a:graphic>
      </p:graphicFrame>
    </p:spTree>
    <p:extLst>
      <p:ext uri="{BB962C8B-B14F-4D97-AF65-F5344CB8AC3E}">
        <p14:creationId xmlns:p14="http://schemas.microsoft.com/office/powerpoint/2010/main" val="1388381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005840"/>
          </a:xfrm>
        </p:spPr>
        <p:txBody>
          <a:bodyPr/>
          <a:lstStyle/>
          <a:p>
            <a:r>
              <a:rPr lang="en-US" dirty="0" smtClean="0"/>
              <a:t>Functional Assessments</a:t>
            </a:r>
            <a:r>
              <a:rPr lang="en-US" baseline="30000" dirty="0" smtClean="0"/>
              <a:t>1</a:t>
            </a:r>
            <a:r>
              <a:rPr lang="en-US" dirty="0" smtClean="0"/>
              <a:t> </a:t>
            </a:r>
            <a:endParaRPr lang="en-US" dirty="0"/>
          </a:p>
        </p:txBody>
      </p:sp>
      <p:sp>
        <p:nvSpPr>
          <p:cNvPr id="3" name="Content Placeholder 2"/>
          <p:cNvSpPr>
            <a:spLocks noGrp="1"/>
          </p:cNvSpPr>
          <p:nvPr>
            <p:ph idx="1"/>
          </p:nvPr>
        </p:nvSpPr>
        <p:spPr>
          <a:xfrm>
            <a:off x="457200" y="1609416"/>
            <a:ext cx="7239000" cy="3495984"/>
          </a:xfrm>
        </p:spPr>
        <p:txBody>
          <a:bodyPr/>
          <a:lstStyle/>
          <a:p>
            <a:r>
              <a:rPr lang="en-US" dirty="0" smtClean="0"/>
              <a:t>Help to further categorize level of risk after screening is complete and risk factors are identified</a:t>
            </a:r>
          </a:p>
          <a:p>
            <a:pPr marL="987552" lvl="2" indent="-457200">
              <a:buFont typeface="+mj-lt"/>
              <a:buAutoNum type="arabicPeriod"/>
            </a:pPr>
            <a:r>
              <a:rPr lang="en-US" sz="2400" dirty="0" smtClean="0"/>
              <a:t>Timed “Up and Go” Test (TUG)</a:t>
            </a:r>
          </a:p>
          <a:p>
            <a:pPr marL="987552" lvl="2" indent="-457200">
              <a:buFont typeface="+mj-lt"/>
              <a:buAutoNum type="arabicPeriod"/>
            </a:pPr>
            <a:r>
              <a:rPr lang="en-US" sz="2400" dirty="0" smtClean="0"/>
              <a:t>30 Second Chair Stand Test </a:t>
            </a:r>
          </a:p>
          <a:p>
            <a:pPr marL="987552" lvl="2" indent="-457200">
              <a:buFont typeface="+mj-lt"/>
              <a:buAutoNum type="arabicPeriod"/>
            </a:pPr>
            <a:r>
              <a:rPr lang="en-US" sz="2400" dirty="0" smtClean="0"/>
              <a:t>4-Stage Balance Test </a:t>
            </a:r>
          </a:p>
          <a:p>
            <a:pPr marL="987552" lvl="2" indent="-457200">
              <a:buFont typeface="+mj-lt"/>
              <a:buAutoNum type="arabicPeriod"/>
            </a:pPr>
            <a:r>
              <a:rPr lang="en-US" sz="2400" dirty="0" smtClean="0"/>
              <a:t>Measuring Orthostatic Blood Pressure </a:t>
            </a:r>
          </a:p>
          <a:p>
            <a:endParaRPr lang="en-US" dirty="0"/>
          </a:p>
        </p:txBody>
      </p:sp>
      <p:pic>
        <p:nvPicPr>
          <p:cNvPr id="10242" name="Picture 2" descr="https://encrypted-tbn1.gstatic.com/images?q=tbn:ANd9GcTeVZC7k5fWcKckqhX0endA1Ao56Kd6Cafpdt526OuolkNqfD--9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4670" y="4828674"/>
            <a:ext cx="1828800" cy="182880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encrypted-tbn1.gstatic.com/images?q=tbn:ANd9GcSfyRTzbNU8w3_SkSo7CZr0O15JXVgChcbLzsCCP-wmN9WGZqvb6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301" y="4640179"/>
            <a:ext cx="1447800" cy="1447801"/>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http://3.bp.blogspot.com/-naIPevkaAo8/Tlu_2sRbYYI/AAAAAAAAAFo/UWAEPIp7PEM/s1600/tape%2Bmeasur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48400" y="2791326"/>
            <a:ext cx="1710890" cy="129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110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r>
              <a:rPr lang="en-US" dirty="0" smtClean="0"/>
              <a:t>Timed “UP and Go Test” (TUG)</a:t>
            </a:r>
            <a:r>
              <a:rPr lang="en-US" baseline="30000" dirty="0" smtClean="0"/>
              <a:t>9,10</a:t>
            </a:r>
            <a:endParaRPr lang="en-US" dirty="0"/>
          </a:p>
        </p:txBody>
      </p:sp>
      <p:sp>
        <p:nvSpPr>
          <p:cNvPr id="3" name="Content Placeholder 2"/>
          <p:cNvSpPr>
            <a:spLocks noGrp="1"/>
          </p:cNvSpPr>
          <p:nvPr>
            <p:ph idx="1"/>
          </p:nvPr>
        </p:nvSpPr>
        <p:spPr>
          <a:xfrm>
            <a:off x="152400" y="1066800"/>
            <a:ext cx="8077200" cy="4267200"/>
          </a:xfrm>
        </p:spPr>
        <p:txBody>
          <a:bodyPr>
            <a:normAutofit fontScale="85000" lnSpcReduction="20000"/>
          </a:bodyPr>
          <a:lstStyle/>
          <a:p>
            <a:pPr lvl="0"/>
            <a:r>
              <a:rPr lang="en-US" dirty="0"/>
              <a:t>P</a:t>
            </a:r>
            <a:r>
              <a:rPr lang="en-US" dirty="0" smtClean="0"/>
              <a:t>articipant </a:t>
            </a:r>
            <a:r>
              <a:rPr lang="en-US" dirty="0"/>
              <a:t>is allowed a practice trial </a:t>
            </a:r>
            <a:r>
              <a:rPr lang="en-US" dirty="0" smtClean="0"/>
              <a:t>and allowed to use their regular assistive device</a:t>
            </a:r>
          </a:p>
          <a:p>
            <a:pPr lvl="0"/>
            <a:r>
              <a:rPr lang="en-US" dirty="0" smtClean="0"/>
              <a:t>Participant </a:t>
            </a:r>
            <a:r>
              <a:rPr lang="en-US" dirty="0"/>
              <a:t>is </a:t>
            </a:r>
            <a:r>
              <a:rPr lang="en-US" dirty="0" smtClean="0"/>
              <a:t>instructed to:</a:t>
            </a:r>
          </a:p>
          <a:p>
            <a:pPr lvl="1"/>
            <a:r>
              <a:rPr lang="en-US" dirty="0"/>
              <a:t>S</a:t>
            </a:r>
            <a:r>
              <a:rPr lang="en-US" dirty="0" smtClean="0"/>
              <a:t>tand </a:t>
            </a:r>
            <a:r>
              <a:rPr lang="en-US" dirty="0"/>
              <a:t>from an arm </a:t>
            </a:r>
            <a:r>
              <a:rPr lang="en-US" dirty="0" smtClean="0"/>
              <a:t>chair</a:t>
            </a:r>
          </a:p>
          <a:p>
            <a:pPr lvl="1"/>
            <a:r>
              <a:rPr lang="en-US" dirty="0" smtClean="0"/>
              <a:t>Walk </a:t>
            </a:r>
            <a:r>
              <a:rPr lang="en-US" dirty="0"/>
              <a:t>three meters </a:t>
            </a:r>
            <a:r>
              <a:rPr lang="en-US" dirty="0" smtClean="0"/>
              <a:t>(~10 </a:t>
            </a:r>
            <a:r>
              <a:rPr lang="en-US" dirty="0" err="1" smtClean="0"/>
              <a:t>ft</a:t>
            </a:r>
            <a:r>
              <a:rPr lang="en-US" dirty="0" smtClean="0"/>
              <a:t>) at </a:t>
            </a:r>
            <a:r>
              <a:rPr lang="en-US" dirty="0"/>
              <a:t>a usual, safe pace </a:t>
            </a:r>
          </a:p>
          <a:p>
            <a:pPr lvl="1"/>
            <a:r>
              <a:rPr lang="en-US" dirty="0" smtClean="0"/>
              <a:t>Cross </a:t>
            </a:r>
            <a:r>
              <a:rPr lang="en-US" dirty="0"/>
              <a:t>the line marked on the </a:t>
            </a:r>
            <a:r>
              <a:rPr lang="en-US" dirty="0" smtClean="0"/>
              <a:t>floor</a:t>
            </a:r>
          </a:p>
          <a:p>
            <a:pPr lvl="1"/>
            <a:r>
              <a:rPr lang="en-US" dirty="0" smtClean="0"/>
              <a:t>Turn around</a:t>
            </a:r>
          </a:p>
          <a:p>
            <a:pPr lvl="1"/>
            <a:r>
              <a:rPr lang="en-US" dirty="0"/>
              <a:t>W</a:t>
            </a:r>
            <a:r>
              <a:rPr lang="en-US" dirty="0" smtClean="0"/>
              <a:t>alk </a:t>
            </a:r>
            <a:r>
              <a:rPr lang="en-US" dirty="0"/>
              <a:t>back to the </a:t>
            </a:r>
            <a:r>
              <a:rPr lang="en-US" dirty="0" smtClean="0"/>
              <a:t>chair</a:t>
            </a:r>
          </a:p>
          <a:p>
            <a:pPr lvl="1"/>
            <a:r>
              <a:rPr lang="en-US" dirty="0"/>
              <a:t>S</a:t>
            </a:r>
            <a:r>
              <a:rPr lang="en-US" dirty="0" smtClean="0"/>
              <a:t>it down</a:t>
            </a:r>
            <a:endParaRPr lang="en-US" dirty="0"/>
          </a:p>
          <a:p>
            <a:pPr lvl="0"/>
            <a:r>
              <a:rPr lang="en-US" dirty="0"/>
              <a:t>Using a stopwatch, record in seconds the time </a:t>
            </a:r>
            <a:r>
              <a:rPr lang="en-US" dirty="0" smtClean="0"/>
              <a:t>it takes to complete the task</a:t>
            </a:r>
          </a:p>
          <a:p>
            <a:pPr lvl="0"/>
            <a:r>
              <a:rPr lang="en-US" dirty="0" smtClean="0"/>
              <a:t>Remember do not talk to the participant while they are completing the test</a:t>
            </a:r>
            <a:endParaRPr lang="en-US" dirty="0"/>
          </a:p>
          <a:p>
            <a:endParaRPr lang="en-US" dirty="0"/>
          </a:p>
        </p:txBody>
      </p:sp>
      <p:pic>
        <p:nvPicPr>
          <p:cNvPr id="4" name="irc_mi" descr="http://2.bp.blogspot.com/-c6qG13G6x_4/TmnBnF6C8vI/AAAAAAAAAEA/XjqLM81NA1E/s1600/Timed%2Bup%2Band%2Bgo%2Btest.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5164328"/>
            <a:ext cx="7924800" cy="1719072"/>
          </a:xfrm>
          <a:prstGeom prst="rect">
            <a:avLst/>
          </a:prstGeom>
          <a:noFill/>
          <a:ln>
            <a:noFill/>
          </a:ln>
        </p:spPr>
      </p:pic>
    </p:spTree>
    <p:extLst>
      <p:ext uri="{BB962C8B-B14F-4D97-AF65-F5344CB8AC3E}">
        <p14:creationId xmlns:p14="http://schemas.microsoft.com/office/powerpoint/2010/main" val="2801234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Timed </a:t>
            </a:r>
            <a:r>
              <a:rPr lang="en-US" dirty="0" smtClean="0"/>
              <a:t>“UP </a:t>
            </a:r>
            <a:r>
              <a:rPr lang="en-US" dirty="0"/>
              <a:t>and Go </a:t>
            </a:r>
            <a:r>
              <a:rPr lang="en-US" dirty="0" smtClean="0"/>
              <a:t>Test” </a:t>
            </a:r>
            <a:r>
              <a:rPr lang="en-US" dirty="0"/>
              <a:t>(TUG) </a:t>
            </a:r>
          </a:p>
        </p:txBody>
      </p:sp>
      <p:sp>
        <p:nvSpPr>
          <p:cNvPr id="3" name="Content Placeholder 2"/>
          <p:cNvSpPr>
            <a:spLocks noGrp="1"/>
          </p:cNvSpPr>
          <p:nvPr>
            <p:ph idx="1"/>
          </p:nvPr>
        </p:nvSpPr>
        <p:spPr>
          <a:xfrm>
            <a:off x="457200" y="1609416"/>
            <a:ext cx="7239000" cy="2352984"/>
          </a:xfrm>
        </p:spPr>
        <p:txBody>
          <a:bodyPr/>
          <a:lstStyle/>
          <a:p>
            <a:r>
              <a:rPr lang="en-US" dirty="0" smtClean="0"/>
              <a:t>Cut-Off Scores </a:t>
            </a:r>
          </a:p>
          <a:p>
            <a:pPr lvl="1"/>
            <a:r>
              <a:rPr lang="en-US" dirty="0" smtClean="0"/>
              <a:t>14 </a:t>
            </a:r>
            <a:r>
              <a:rPr lang="en-US" dirty="0"/>
              <a:t>seconds </a:t>
            </a:r>
            <a:r>
              <a:rPr lang="en-US" dirty="0" smtClean="0"/>
              <a:t>is the </a:t>
            </a:r>
            <a:r>
              <a:rPr lang="en-US" dirty="0"/>
              <a:t>cut-off </a:t>
            </a:r>
            <a:r>
              <a:rPr lang="en-US" dirty="0" smtClean="0"/>
              <a:t>value - designates </a:t>
            </a:r>
            <a:r>
              <a:rPr lang="en-US" dirty="0"/>
              <a:t>those elderly adults who are at a higher risk for </a:t>
            </a:r>
            <a:r>
              <a:rPr lang="en-US" dirty="0" smtClean="0"/>
              <a:t>falls</a:t>
            </a:r>
            <a:r>
              <a:rPr lang="en-US" baseline="30000" dirty="0" smtClean="0"/>
              <a:t>9</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31667126"/>
              </p:ext>
            </p:extLst>
          </p:nvPr>
        </p:nvGraphicFramePr>
        <p:xfrm>
          <a:off x="1143000" y="3962400"/>
          <a:ext cx="6096000" cy="1676400"/>
        </p:xfrm>
        <a:graphic>
          <a:graphicData uri="http://schemas.openxmlformats.org/drawingml/2006/table">
            <a:tbl>
              <a:tblPr firstRow="1" bandRow="1">
                <a:tableStyleId>{5C22544A-7EE6-4342-B048-85BDC9FD1C3A}</a:tableStyleId>
              </a:tblPr>
              <a:tblGrid>
                <a:gridCol w="3048000"/>
                <a:gridCol w="3048000"/>
              </a:tblGrid>
              <a:tr h="514350">
                <a:tc>
                  <a:txBody>
                    <a:bodyPr/>
                    <a:lstStyle/>
                    <a:p>
                      <a:pPr algn="ctr"/>
                      <a:r>
                        <a:rPr lang="en-US" dirty="0" smtClean="0"/>
                        <a:t>Fall Risk </a:t>
                      </a:r>
                      <a:endParaRPr lang="en-US" dirty="0"/>
                    </a:p>
                  </a:txBody>
                  <a:tcPr/>
                </a:tc>
                <a:tc>
                  <a:txBody>
                    <a:bodyPr/>
                    <a:lstStyle/>
                    <a:p>
                      <a:pPr marL="0" marR="0" algn="ctr">
                        <a:lnSpc>
                          <a:spcPct val="115000"/>
                        </a:lnSpc>
                        <a:spcBef>
                          <a:spcPts val="0"/>
                        </a:spcBef>
                        <a:spcAft>
                          <a:spcPts val="0"/>
                        </a:spcAft>
                      </a:pPr>
                      <a:r>
                        <a:rPr lang="en-US" sz="1800" dirty="0">
                          <a:solidFill>
                            <a:srgbClr val="FFFFFF"/>
                          </a:solidFill>
                          <a:effectLst/>
                          <a:latin typeface="Calibri"/>
                          <a:ea typeface="Calibri"/>
                          <a:cs typeface="Times New Roman"/>
                        </a:rPr>
                        <a:t>Timed “Up and Go” Test (TUG)</a:t>
                      </a:r>
                      <a:endParaRPr lang="en-US" sz="1100" dirty="0">
                        <a:effectLst/>
                        <a:latin typeface="Calibri"/>
                        <a:ea typeface="Calibri"/>
                        <a:cs typeface="Times New Roman"/>
                      </a:endParaRPr>
                    </a:p>
                  </a:txBody>
                  <a:tcPr marL="68580" marR="68580" marT="0" marB="0"/>
                </a:tc>
              </a:tr>
              <a:tr h="400050">
                <a:tc>
                  <a:txBody>
                    <a:bodyPr/>
                    <a:lstStyle/>
                    <a:p>
                      <a:pPr algn="ctr"/>
                      <a:r>
                        <a:rPr lang="en-US" dirty="0" smtClean="0"/>
                        <a:t>High </a:t>
                      </a:r>
                      <a:endParaRPr lang="en-US" dirty="0"/>
                    </a:p>
                  </a:txBody>
                  <a:tcP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&gt;14 seconds</a:t>
                      </a:r>
                      <a:endParaRPr lang="en-US" sz="1100" dirty="0">
                        <a:effectLst/>
                        <a:latin typeface="Calibri"/>
                        <a:ea typeface="Calibri"/>
                        <a:cs typeface="Times New Roman"/>
                      </a:endParaRPr>
                    </a:p>
                  </a:txBody>
                  <a:tcPr marL="68580" marR="68580" marT="0" marB="0"/>
                </a:tc>
              </a:tr>
              <a:tr h="381000">
                <a:tc>
                  <a:txBody>
                    <a:bodyPr/>
                    <a:lstStyle/>
                    <a:p>
                      <a:pPr algn="ctr"/>
                      <a:r>
                        <a:rPr lang="en-US" dirty="0" smtClean="0"/>
                        <a:t>Moderate </a:t>
                      </a:r>
                      <a:endParaRPr lang="en-US" dirty="0"/>
                    </a:p>
                  </a:txBody>
                  <a:tcP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12-14 seconds</a:t>
                      </a:r>
                      <a:endParaRPr lang="en-US" sz="1100" dirty="0">
                        <a:effectLst/>
                        <a:latin typeface="Calibri"/>
                        <a:ea typeface="Calibri"/>
                        <a:cs typeface="Times New Roman"/>
                      </a:endParaRPr>
                    </a:p>
                  </a:txBody>
                  <a:tcPr marL="68580" marR="68580" marT="0" marB="0"/>
                </a:tc>
              </a:tr>
              <a:tr h="381000">
                <a:tc>
                  <a:txBody>
                    <a:bodyPr/>
                    <a:lstStyle/>
                    <a:p>
                      <a:pPr algn="ctr"/>
                      <a:r>
                        <a:rPr lang="en-US" dirty="0" smtClean="0"/>
                        <a:t>Low </a:t>
                      </a:r>
                      <a:endParaRPr lang="en-US" dirty="0"/>
                    </a:p>
                  </a:txBody>
                  <a:tcP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&lt;12 Seconds</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72430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447800"/>
            <a:ext cx="7242048" cy="1143000"/>
          </a:xfrm>
        </p:spPr>
        <p:txBody>
          <a:bodyPr>
            <a:normAutofit/>
          </a:bodyPr>
          <a:lstStyle/>
          <a:p>
            <a:r>
              <a:rPr lang="en-US" sz="4000" dirty="0"/>
              <a:t>LET’S PRACTICE</a:t>
            </a:r>
            <a:r>
              <a:rPr lang="en-US" sz="4000" dirty="0" smtClean="0"/>
              <a:t>!!</a:t>
            </a:r>
            <a:endParaRPr lang="en-US" dirty="0"/>
          </a:p>
        </p:txBody>
      </p:sp>
      <p:pic>
        <p:nvPicPr>
          <p:cNvPr id="6" name="Picture 5" descr="monkey smi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0" y="3059069"/>
            <a:ext cx="3809910" cy="3798931"/>
          </a:xfrm>
          <a:prstGeom prst="rect">
            <a:avLst/>
          </a:prstGeom>
        </p:spPr>
      </p:pic>
    </p:spTree>
    <p:extLst>
      <p:ext uri="{BB962C8B-B14F-4D97-AF65-F5344CB8AC3E}">
        <p14:creationId xmlns:p14="http://schemas.microsoft.com/office/powerpoint/2010/main" val="735817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822960"/>
          </a:xfrm>
        </p:spPr>
        <p:txBody>
          <a:bodyPr>
            <a:normAutofit fontScale="90000"/>
          </a:bodyPr>
          <a:lstStyle/>
          <a:p>
            <a:r>
              <a:rPr lang="en-US" sz="3600" dirty="0"/>
              <a:t>Five Times Sit to Stand </a:t>
            </a:r>
            <a:r>
              <a:rPr lang="en-US" sz="3600" dirty="0" smtClean="0"/>
              <a:t>Test </a:t>
            </a:r>
            <a:r>
              <a:rPr lang="en-US" sz="3600" dirty="0"/>
              <a:t>(</a:t>
            </a:r>
            <a:r>
              <a:rPr lang="en-US" sz="3600" dirty="0" smtClean="0"/>
              <a:t>FTSS)</a:t>
            </a:r>
            <a:r>
              <a:rPr lang="en-US" sz="3600" baseline="30000" dirty="0" smtClean="0"/>
              <a:t>16-19</a:t>
            </a:r>
            <a:r>
              <a:rPr lang="en-US" dirty="0"/>
              <a:t/>
            </a:r>
            <a:br>
              <a:rPr lang="en-US" dirty="0"/>
            </a:br>
            <a:endParaRPr lang="en-US" dirty="0"/>
          </a:p>
        </p:txBody>
      </p:sp>
      <p:sp>
        <p:nvSpPr>
          <p:cNvPr id="3" name="Content Placeholder 2"/>
          <p:cNvSpPr>
            <a:spLocks noGrp="1"/>
          </p:cNvSpPr>
          <p:nvPr>
            <p:ph idx="1"/>
          </p:nvPr>
        </p:nvSpPr>
        <p:spPr>
          <a:xfrm>
            <a:off x="152400" y="1066800"/>
            <a:ext cx="7924800" cy="3505200"/>
          </a:xfrm>
        </p:spPr>
        <p:txBody>
          <a:bodyPr>
            <a:normAutofit fontScale="85000" lnSpcReduction="20000"/>
          </a:bodyPr>
          <a:lstStyle/>
          <a:p>
            <a:r>
              <a:rPr lang="en-US" dirty="0"/>
              <a:t>Use a straight-backed firm chair </a:t>
            </a:r>
            <a:endParaRPr lang="en-US" dirty="0" smtClean="0"/>
          </a:p>
          <a:p>
            <a:r>
              <a:rPr lang="en-US" dirty="0" smtClean="0"/>
              <a:t>Place </a:t>
            </a:r>
            <a:r>
              <a:rPr lang="en-US" dirty="0"/>
              <a:t>chair in front of a wall </a:t>
            </a:r>
            <a:endParaRPr lang="en-US" dirty="0" smtClean="0"/>
          </a:p>
          <a:p>
            <a:r>
              <a:rPr lang="en-US" dirty="0" smtClean="0"/>
              <a:t>Instruct </a:t>
            </a:r>
            <a:r>
              <a:rPr lang="en-US" dirty="0"/>
              <a:t>person to stand up and sit down as quickly as possible five times with their arms folded across their chest</a:t>
            </a:r>
          </a:p>
          <a:p>
            <a:r>
              <a:rPr lang="en-US" dirty="0"/>
              <a:t>Using a stopwatch, record in seconds the time from the initial sitting position to the final standing position at the end of the fifth stand</a:t>
            </a:r>
          </a:p>
          <a:p>
            <a:r>
              <a:rPr lang="en-US" dirty="0"/>
              <a:t>Allow a maximum of two </a:t>
            </a:r>
            <a:r>
              <a:rPr lang="en-US" dirty="0" smtClean="0"/>
              <a:t>minutes </a:t>
            </a:r>
            <a:r>
              <a:rPr lang="en-US" dirty="0"/>
              <a:t>to complete the </a:t>
            </a:r>
            <a:r>
              <a:rPr lang="en-US" dirty="0" smtClean="0"/>
              <a:t>test</a:t>
            </a:r>
          </a:p>
          <a:p>
            <a:r>
              <a:rPr lang="en-US" dirty="0"/>
              <a:t>Record whether the person </a:t>
            </a:r>
            <a:r>
              <a:rPr lang="en-US" dirty="0" smtClean="0"/>
              <a:t>was unsuccessful/successful </a:t>
            </a:r>
            <a:r>
              <a:rPr lang="en-US" dirty="0"/>
              <a:t>and time in </a:t>
            </a:r>
            <a:r>
              <a:rPr lang="en-US" dirty="0" smtClean="0"/>
              <a:t>seconds</a:t>
            </a:r>
            <a:endParaRPr lang="en-US" dirty="0"/>
          </a:p>
        </p:txBody>
      </p:sp>
      <p:pic>
        <p:nvPicPr>
          <p:cNvPr id="4" name="irc_mi" descr="https://encrypted-tbn0.gstatic.com/images?q=tbn:ANd9GcRAeG3ObwDdVL6KBLUhXCWvgzdU-c19oFmqnYm08qNiUvYXcRg0"/>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562856"/>
            <a:ext cx="4114800" cy="1905000"/>
          </a:xfrm>
          <a:prstGeom prst="rect">
            <a:avLst/>
          </a:prstGeom>
          <a:noFill/>
          <a:ln>
            <a:noFill/>
          </a:ln>
        </p:spPr>
      </p:pic>
    </p:spTree>
    <p:extLst>
      <p:ext uri="{BB962C8B-B14F-4D97-AF65-F5344CB8AC3E}">
        <p14:creationId xmlns:p14="http://schemas.microsoft.com/office/powerpoint/2010/main" val="196367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20000" cy="1143000"/>
          </a:xfrm>
        </p:spPr>
        <p:txBody>
          <a:bodyPr>
            <a:normAutofit fontScale="90000"/>
          </a:bodyPr>
          <a:lstStyle/>
          <a:p>
            <a:r>
              <a:rPr lang="en-US" dirty="0"/>
              <a:t>Five Times Sit to Stand Test (FTSS</a:t>
            </a:r>
            <a:r>
              <a:rPr lang="en-US" dirty="0" smtClean="0"/>
              <a:t>)  </a:t>
            </a:r>
            <a:r>
              <a:rPr lang="en-US" dirty="0"/>
              <a:t/>
            </a:r>
            <a:br>
              <a:rPr lang="en-US" dirty="0"/>
            </a:br>
            <a:endParaRPr lang="en-US" dirty="0"/>
          </a:p>
        </p:txBody>
      </p:sp>
      <p:sp>
        <p:nvSpPr>
          <p:cNvPr id="3" name="Content Placeholder 2"/>
          <p:cNvSpPr>
            <a:spLocks noGrp="1"/>
          </p:cNvSpPr>
          <p:nvPr>
            <p:ph idx="1"/>
          </p:nvPr>
        </p:nvSpPr>
        <p:spPr>
          <a:xfrm>
            <a:off x="457200" y="1143000"/>
            <a:ext cx="7239000" cy="5312736"/>
          </a:xfrm>
        </p:spPr>
        <p:txBody>
          <a:bodyPr>
            <a:normAutofit lnSpcReduction="10000"/>
          </a:bodyPr>
          <a:lstStyle/>
          <a:p>
            <a:r>
              <a:rPr lang="en-US" dirty="0" smtClean="0"/>
              <a:t>Inability </a:t>
            </a:r>
            <a:r>
              <a:rPr lang="en-US" dirty="0"/>
              <a:t>to perform the chair rise test more than doubles the risk of falling in high risk older </a:t>
            </a:r>
            <a:r>
              <a:rPr lang="en-US" dirty="0" smtClean="0"/>
              <a:t>adults</a:t>
            </a:r>
            <a:r>
              <a:rPr lang="en-US" baseline="30000" dirty="0" smtClean="0"/>
              <a:t>8</a:t>
            </a:r>
            <a:endParaRPr lang="en-US" dirty="0"/>
          </a:p>
          <a:p>
            <a:r>
              <a:rPr lang="en-US" dirty="0" smtClean="0"/>
              <a:t>The </a:t>
            </a:r>
            <a:r>
              <a:rPr lang="en-US" dirty="0"/>
              <a:t>chair stand test </a:t>
            </a:r>
            <a:r>
              <a:rPr lang="en-US" dirty="0" smtClean="0"/>
              <a:t>is </a:t>
            </a:r>
            <a:r>
              <a:rPr lang="en-US" dirty="0"/>
              <a:t>able to help predict mortality and institutionalization across a broad spectrum of functional </a:t>
            </a:r>
            <a:r>
              <a:rPr lang="en-US" dirty="0" smtClean="0"/>
              <a:t>statuses in community-dwelling elderly</a:t>
            </a:r>
            <a:r>
              <a:rPr lang="en-US" baseline="30000" dirty="0" smtClean="0"/>
              <a:t>17</a:t>
            </a:r>
            <a:r>
              <a:rPr lang="en-US" dirty="0" smtClean="0"/>
              <a:t> </a:t>
            </a:r>
          </a:p>
          <a:p>
            <a:r>
              <a:rPr lang="en-US" dirty="0" smtClean="0"/>
              <a:t>Strength AND visual </a:t>
            </a:r>
            <a:r>
              <a:rPr lang="en-US" dirty="0"/>
              <a:t>contrast sensitivity, lower limb proprioception, tactile sensitivity, simple foot reaction time, postural sway, body weight, and reported pain, anxiety, and vitality were all found to be significantly associated with sit to stand </a:t>
            </a:r>
            <a:r>
              <a:rPr lang="en-US" dirty="0" smtClean="0"/>
              <a:t>performance</a:t>
            </a:r>
            <a:r>
              <a:rPr lang="en-US" baseline="30000" dirty="0" smtClean="0"/>
              <a:t>20</a:t>
            </a:r>
            <a:endParaRPr lang="en-US" dirty="0"/>
          </a:p>
        </p:txBody>
      </p:sp>
    </p:spTree>
    <p:extLst>
      <p:ext uri="{BB962C8B-B14F-4D97-AF65-F5344CB8AC3E}">
        <p14:creationId xmlns:p14="http://schemas.microsoft.com/office/powerpoint/2010/main" val="1076543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696200" cy="1143000"/>
          </a:xfrm>
        </p:spPr>
        <p:txBody>
          <a:bodyPr>
            <a:normAutofit fontScale="90000"/>
          </a:bodyPr>
          <a:lstStyle/>
          <a:p>
            <a:r>
              <a:rPr lang="en-US" dirty="0"/>
              <a:t>Five Times Sit to Stand Test (FTSS) </a:t>
            </a:r>
            <a:br>
              <a:rPr lang="en-US" dirty="0"/>
            </a:br>
            <a:endParaRPr lang="en-US" dirty="0"/>
          </a:p>
        </p:txBody>
      </p:sp>
      <p:sp>
        <p:nvSpPr>
          <p:cNvPr id="3" name="Content Placeholder 2"/>
          <p:cNvSpPr>
            <a:spLocks noGrp="1"/>
          </p:cNvSpPr>
          <p:nvPr>
            <p:ph idx="1"/>
          </p:nvPr>
        </p:nvSpPr>
        <p:spPr>
          <a:xfrm>
            <a:off x="457200" y="1609416"/>
            <a:ext cx="7467600" cy="2276784"/>
          </a:xfrm>
        </p:spPr>
        <p:txBody>
          <a:bodyPr/>
          <a:lstStyle/>
          <a:p>
            <a:r>
              <a:rPr lang="en-US" dirty="0" smtClean="0"/>
              <a:t>Cut-Off Scores</a:t>
            </a:r>
          </a:p>
          <a:p>
            <a:pPr lvl="1"/>
            <a:r>
              <a:rPr lang="en-US" dirty="0" smtClean="0"/>
              <a:t>Greater </a:t>
            </a:r>
            <a:r>
              <a:rPr lang="en-US" dirty="0"/>
              <a:t>than 15 seconds is the optimal </a:t>
            </a:r>
            <a:r>
              <a:rPr lang="en-US" dirty="0" smtClean="0"/>
              <a:t>cut-off </a:t>
            </a:r>
            <a:r>
              <a:rPr lang="en-US" dirty="0"/>
              <a:t>time for predicting recurrent fallers using the FTSS in healthy community-dwelling </a:t>
            </a:r>
            <a:r>
              <a:rPr lang="en-US" dirty="0" smtClean="0"/>
              <a:t>elders</a:t>
            </a:r>
            <a:r>
              <a:rPr lang="en-US" baseline="30000" dirty="0" smtClean="0"/>
              <a:t>21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77984380"/>
              </p:ext>
            </p:extLst>
          </p:nvPr>
        </p:nvGraphicFramePr>
        <p:xfrm>
          <a:off x="914400" y="3886200"/>
          <a:ext cx="6477000" cy="1483360"/>
        </p:xfrm>
        <a:graphic>
          <a:graphicData uri="http://schemas.openxmlformats.org/drawingml/2006/table">
            <a:tbl>
              <a:tblPr firstRow="1" bandRow="1">
                <a:tableStyleId>{5C22544A-7EE6-4342-B048-85BDC9FD1C3A}</a:tableStyleId>
              </a:tblPr>
              <a:tblGrid>
                <a:gridCol w="3200400"/>
                <a:gridCol w="3276600"/>
              </a:tblGrid>
              <a:tr h="370840">
                <a:tc>
                  <a:txBody>
                    <a:bodyPr/>
                    <a:lstStyle/>
                    <a:p>
                      <a:pPr marL="0" marR="0" algn="ctr">
                        <a:lnSpc>
                          <a:spcPct val="115000"/>
                        </a:lnSpc>
                        <a:spcBef>
                          <a:spcPts val="0"/>
                        </a:spcBef>
                        <a:spcAft>
                          <a:spcPts val="0"/>
                        </a:spcAft>
                      </a:pPr>
                      <a:r>
                        <a:rPr lang="en-US" sz="1800" dirty="0">
                          <a:solidFill>
                            <a:srgbClr val="FFFFFF"/>
                          </a:solidFill>
                          <a:effectLst/>
                          <a:latin typeface="Calibri"/>
                          <a:ea typeface="Calibri"/>
                          <a:cs typeface="Times New Roman"/>
                        </a:rPr>
                        <a:t>Fall Risk Category</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smtClean="0">
                          <a:solidFill>
                            <a:srgbClr val="FFFFFF"/>
                          </a:solidFill>
                          <a:effectLst/>
                          <a:latin typeface="Calibri"/>
                          <a:ea typeface="Calibri"/>
                          <a:cs typeface="Times New Roman"/>
                        </a:rPr>
                        <a:t>FTSS</a:t>
                      </a:r>
                      <a:endParaRPr lang="en-US" sz="1100" dirty="0">
                        <a:effectLst/>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en-US" sz="1600" b="1">
                          <a:effectLst/>
                          <a:latin typeface="Calibri"/>
                          <a:ea typeface="Calibri"/>
                          <a:cs typeface="Times New Roman"/>
                        </a:rPr>
                        <a:t>High</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&gt;15 seconds</a:t>
                      </a:r>
                      <a:endParaRPr lang="en-US" sz="1100" b="1" dirty="0">
                        <a:effectLst/>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en-US" sz="1600" b="1">
                          <a:effectLst/>
                          <a:latin typeface="Calibri"/>
                          <a:ea typeface="Calibri"/>
                          <a:cs typeface="Times New Roman"/>
                        </a:rPr>
                        <a:t>Moderate</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12-15 seconds</a:t>
                      </a:r>
                      <a:endParaRPr lang="en-US" sz="1100" b="1" dirty="0">
                        <a:effectLst/>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en-US" sz="1600" b="1">
                          <a:effectLst/>
                          <a:latin typeface="Calibri"/>
                          <a:ea typeface="Calibri"/>
                          <a:cs typeface="Times New Roman"/>
                        </a:rPr>
                        <a:t>Low</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&lt;12 seconds</a:t>
                      </a:r>
                      <a:endParaRPr lang="en-US" sz="11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25831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447800"/>
            <a:ext cx="7242048" cy="1143000"/>
          </a:xfrm>
        </p:spPr>
        <p:txBody>
          <a:bodyPr>
            <a:normAutofit fontScale="90000"/>
          </a:bodyPr>
          <a:lstStyle/>
          <a:p>
            <a:r>
              <a:rPr lang="en-US" sz="4000" dirty="0" smtClean="0"/>
              <a:t>You know what time it is…LET’S </a:t>
            </a:r>
            <a:r>
              <a:rPr lang="en-US" sz="4000" dirty="0"/>
              <a:t>PRACTICE</a:t>
            </a:r>
            <a:r>
              <a:rPr lang="en-US" sz="4000" dirty="0" smtClean="0"/>
              <a:t>!!</a:t>
            </a:r>
            <a:endParaRPr lang="en-US" dirty="0"/>
          </a:p>
        </p:txBody>
      </p:sp>
      <p:pic>
        <p:nvPicPr>
          <p:cNvPr id="6" name="Picture 5" descr="monkey smi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0" y="3059069"/>
            <a:ext cx="3809910" cy="3798931"/>
          </a:xfrm>
          <a:prstGeom prst="rect">
            <a:avLst/>
          </a:prstGeom>
        </p:spPr>
      </p:pic>
    </p:spTree>
    <p:extLst>
      <p:ext uri="{BB962C8B-B14F-4D97-AF65-F5344CB8AC3E}">
        <p14:creationId xmlns:p14="http://schemas.microsoft.com/office/powerpoint/2010/main" val="1511129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3172"/>
            <a:ext cx="7467600" cy="571500"/>
          </a:xfrm>
        </p:spPr>
        <p:txBody>
          <a:bodyPr>
            <a:normAutofit fontScale="90000"/>
          </a:bodyPr>
          <a:lstStyle/>
          <a:p>
            <a:r>
              <a:rPr lang="en-US" dirty="0"/>
              <a:t>Four-Test Balance </a:t>
            </a:r>
            <a:r>
              <a:rPr lang="en-US" dirty="0" smtClean="0"/>
              <a:t>Scale</a:t>
            </a:r>
            <a:r>
              <a:rPr lang="en-US" baseline="30000" dirty="0" smtClean="0"/>
              <a:t>15,22</a:t>
            </a:r>
            <a:endParaRPr lang="en-US" dirty="0"/>
          </a:p>
        </p:txBody>
      </p:sp>
      <p:sp>
        <p:nvSpPr>
          <p:cNvPr id="3" name="Content Placeholder 2"/>
          <p:cNvSpPr>
            <a:spLocks noGrp="1"/>
          </p:cNvSpPr>
          <p:nvPr>
            <p:ph idx="1"/>
          </p:nvPr>
        </p:nvSpPr>
        <p:spPr>
          <a:xfrm>
            <a:off x="228600" y="990600"/>
            <a:ext cx="5943600" cy="5715000"/>
          </a:xfrm>
        </p:spPr>
        <p:txBody>
          <a:bodyPr>
            <a:normAutofit fontScale="85000" lnSpcReduction="20000"/>
          </a:bodyPr>
          <a:lstStyle/>
          <a:p>
            <a:r>
              <a:rPr lang="en-US" dirty="0"/>
              <a:t>No practices or use of assistive devices </a:t>
            </a:r>
            <a:endParaRPr lang="en-US" dirty="0" smtClean="0"/>
          </a:p>
          <a:p>
            <a:r>
              <a:rPr lang="en-US" dirty="0" smtClean="0"/>
              <a:t>Test </a:t>
            </a:r>
            <a:r>
              <a:rPr lang="en-US" dirty="0"/>
              <a:t>is carried out in bare feet </a:t>
            </a:r>
          </a:p>
          <a:p>
            <a:r>
              <a:rPr lang="en-US" dirty="0" smtClean="0"/>
              <a:t>Help </a:t>
            </a:r>
            <a:r>
              <a:rPr lang="en-US" dirty="0"/>
              <a:t>the </a:t>
            </a:r>
            <a:r>
              <a:rPr lang="en-US" dirty="0" smtClean="0"/>
              <a:t>person </a:t>
            </a:r>
            <a:r>
              <a:rPr lang="en-US" dirty="0"/>
              <a:t>assume each foot </a:t>
            </a:r>
            <a:r>
              <a:rPr lang="en-US" dirty="0" smtClean="0"/>
              <a:t>position</a:t>
            </a:r>
          </a:p>
          <a:p>
            <a:r>
              <a:rPr lang="en-US" dirty="0" smtClean="0"/>
              <a:t>Participant </a:t>
            </a:r>
            <a:r>
              <a:rPr lang="en-US" dirty="0"/>
              <a:t>indicates when ready to begin unaided</a:t>
            </a:r>
          </a:p>
          <a:p>
            <a:r>
              <a:rPr lang="en-US" dirty="0"/>
              <a:t>If the participant is unable to assume the position, do not continue and mark as a failed task</a:t>
            </a:r>
          </a:p>
          <a:p>
            <a:r>
              <a:rPr lang="en-US" dirty="0"/>
              <a:t>Participant must </a:t>
            </a:r>
            <a:r>
              <a:rPr lang="en-US" b="1" dirty="0"/>
              <a:t>hold each position for 10 seconds </a:t>
            </a:r>
            <a:r>
              <a:rPr lang="en-US" dirty="0"/>
              <a:t>before progressing to the next task</a:t>
            </a:r>
          </a:p>
          <a:p>
            <a:r>
              <a:rPr lang="en-US" dirty="0"/>
              <a:t>Timing is stopped if:</a:t>
            </a:r>
          </a:p>
          <a:p>
            <a:pPr lvl="1"/>
            <a:r>
              <a:rPr lang="en-US" dirty="0"/>
              <a:t>Participant moves feet from the desired position</a:t>
            </a:r>
          </a:p>
          <a:p>
            <a:pPr lvl="1"/>
            <a:r>
              <a:rPr lang="en-US" dirty="0"/>
              <a:t>Assessor provides assistance to prevent a fall</a:t>
            </a:r>
          </a:p>
          <a:p>
            <a:pPr lvl="1"/>
            <a:r>
              <a:rPr lang="en-US" dirty="0"/>
              <a:t>Participant touches a wall or another external object for support </a:t>
            </a:r>
          </a:p>
          <a:p>
            <a:endParaRPr lang="en-US" dirty="0"/>
          </a:p>
        </p:txBody>
      </p:sp>
      <p:pic>
        <p:nvPicPr>
          <p:cNvPr id="4" name="Picture 3" descr="http://1.bp.blogspot.com/-Q-g6kusDHlk/Tm3Pdk9_zBI/AAAAAAAAAEI/oP4TpvWsEaE/s1600/four%2Btest%2Bbalance%2Bscale.jpg"/>
          <p:cNvPicPr/>
          <p:nvPr/>
        </p:nvPicPr>
        <p:blipFill>
          <a:blip r:embed="rId3">
            <a:extLst>
              <a:ext uri="{28A0092B-C50C-407E-A947-70E740481C1C}">
                <a14:useLocalDpi xmlns:a14="http://schemas.microsoft.com/office/drawing/2010/main" val="0"/>
              </a:ext>
            </a:extLst>
          </a:blip>
          <a:srcRect/>
          <a:stretch>
            <a:fillRect/>
          </a:stretch>
        </p:blipFill>
        <p:spPr bwMode="auto">
          <a:xfrm>
            <a:off x="6229985" y="990600"/>
            <a:ext cx="2767330" cy="5354955"/>
          </a:xfrm>
          <a:prstGeom prst="rect">
            <a:avLst/>
          </a:prstGeom>
          <a:noFill/>
          <a:ln>
            <a:noFill/>
          </a:ln>
        </p:spPr>
      </p:pic>
    </p:spTree>
    <p:extLst>
      <p:ext uri="{BB962C8B-B14F-4D97-AF65-F5344CB8AC3E}">
        <p14:creationId xmlns:p14="http://schemas.microsoft.com/office/powerpoint/2010/main" val="245682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endrix2.uoregon.edu/~imamura/123/lecture-1/monkey_thinking.gif"/>
          <p:cNvPicPr>
            <a:picLocks noChangeAspect="1" noChangeArrowheads="1"/>
          </p:cNvPicPr>
          <p:nvPr/>
        </p:nvPicPr>
        <p:blipFill>
          <a:blip r:embed="rId2" cstate="print"/>
          <a:srcRect/>
          <a:stretch>
            <a:fillRect/>
          </a:stretch>
        </p:blipFill>
        <p:spPr bwMode="auto">
          <a:xfrm>
            <a:off x="697992" y="2971800"/>
            <a:ext cx="4305300" cy="3228975"/>
          </a:xfrm>
          <a:prstGeom prst="rect">
            <a:avLst/>
          </a:prstGeom>
          <a:noFill/>
        </p:spPr>
      </p:pic>
      <p:sp>
        <p:nvSpPr>
          <p:cNvPr id="5" name="Cloud Callout 4"/>
          <p:cNvSpPr/>
          <p:nvPr/>
        </p:nvSpPr>
        <p:spPr>
          <a:xfrm>
            <a:off x="3124200" y="304800"/>
            <a:ext cx="5638800" cy="3124200"/>
          </a:xfrm>
          <a:prstGeom prst="cloudCallout">
            <a:avLst>
              <a:gd name="adj1" fmla="val -38297"/>
              <a:gd name="adj2" fmla="val 715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Falls?!? Are they even a big deal?</a:t>
            </a:r>
            <a:endParaRPr lang="en-US" sz="3600" dirty="0"/>
          </a:p>
        </p:txBody>
      </p:sp>
    </p:spTree>
    <p:extLst>
      <p:ext uri="{BB962C8B-B14F-4D97-AF65-F5344CB8AC3E}">
        <p14:creationId xmlns:p14="http://schemas.microsoft.com/office/powerpoint/2010/main" val="175284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914400"/>
          </a:xfrm>
        </p:spPr>
        <p:txBody>
          <a:bodyPr/>
          <a:lstStyle/>
          <a:p>
            <a:r>
              <a:rPr lang="en-US" dirty="0"/>
              <a:t>Four-Test Balance Scale</a:t>
            </a:r>
          </a:p>
        </p:txBody>
      </p:sp>
      <p:sp>
        <p:nvSpPr>
          <p:cNvPr id="3" name="Content Placeholder 2"/>
          <p:cNvSpPr>
            <a:spLocks noGrp="1"/>
          </p:cNvSpPr>
          <p:nvPr>
            <p:ph idx="1"/>
          </p:nvPr>
        </p:nvSpPr>
        <p:spPr>
          <a:xfrm>
            <a:off x="457200" y="1609416"/>
            <a:ext cx="6553200" cy="4791384"/>
          </a:xfrm>
        </p:spPr>
        <p:txBody>
          <a:bodyPr>
            <a:normAutofit/>
          </a:bodyPr>
          <a:lstStyle/>
          <a:p>
            <a:r>
              <a:rPr lang="en-US" dirty="0" smtClean="0"/>
              <a:t>An older adult who can not hold the tandem stance for at least 10 seconds is at an increased risk of falling</a:t>
            </a:r>
            <a:r>
              <a:rPr lang="en-US" baseline="30000" dirty="0" smtClean="0"/>
              <a:t>1</a:t>
            </a:r>
            <a:endParaRPr lang="en-US" dirty="0" smtClean="0"/>
          </a:p>
          <a:p>
            <a:r>
              <a:rPr lang="en-US" dirty="0" smtClean="0"/>
              <a:t>An older adult who can not balance on one foot </a:t>
            </a:r>
            <a:r>
              <a:rPr lang="en-US" dirty="0"/>
              <a:t>for at least 5 </a:t>
            </a:r>
            <a:r>
              <a:rPr lang="en-US" dirty="0" smtClean="0"/>
              <a:t>seconds has a significantly </a:t>
            </a:r>
            <a:r>
              <a:rPr lang="en-US" dirty="0"/>
              <a:t>greater risk of injurious </a:t>
            </a:r>
            <a:r>
              <a:rPr lang="en-US" dirty="0" smtClean="0"/>
              <a:t>falls</a:t>
            </a:r>
            <a:r>
              <a:rPr lang="en-US" baseline="30000" dirty="0" smtClean="0"/>
              <a:t>8</a:t>
            </a:r>
            <a:endParaRPr lang="en-US" dirty="0" smtClean="0"/>
          </a:p>
          <a:p>
            <a:r>
              <a:rPr lang="en-US" dirty="0" smtClean="0"/>
              <a:t>Able </a:t>
            </a:r>
            <a:r>
              <a:rPr lang="en-US" dirty="0"/>
              <a:t>to discriminate balance over a wide range of health status in community-dwelling </a:t>
            </a:r>
            <a:r>
              <a:rPr lang="en-US" dirty="0" smtClean="0"/>
              <a:t>older adults</a:t>
            </a:r>
            <a:r>
              <a:rPr lang="en-US" baseline="30000" dirty="0" smtClean="0"/>
              <a:t>24,25</a:t>
            </a:r>
            <a:endParaRPr lang="en-US" dirty="0"/>
          </a:p>
        </p:txBody>
      </p:sp>
      <p:pic>
        <p:nvPicPr>
          <p:cNvPr id="12290" name="Picture 2" descr="http://www.harvardprostateknowledge.org/sites/default/files/images/POPD1008d-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2209800"/>
            <a:ext cx="1767357"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932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Four-Test Balance </a:t>
            </a:r>
            <a:r>
              <a:rPr lang="en-US" dirty="0" smtClean="0"/>
              <a:t>Scale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52033313"/>
              </p:ext>
            </p:extLst>
          </p:nvPr>
        </p:nvGraphicFramePr>
        <p:xfrm>
          <a:off x="1066800" y="2209800"/>
          <a:ext cx="6172200" cy="3518952"/>
        </p:xfrm>
        <a:graphic>
          <a:graphicData uri="http://schemas.openxmlformats.org/drawingml/2006/table">
            <a:tbl>
              <a:tblPr firstRow="1" firstCol="1" bandRow="1">
                <a:tableStyleId>{B301B821-A1FF-4177-AEE7-76D212191A09}</a:tableStyleId>
              </a:tblPr>
              <a:tblGrid>
                <a:gridCol w="2121694"/>
                <a:gridCol w="4050506"/>
              </a:tblGrid>
              <a:tr h="792595">
                <a:tc>
                  <a:txBody>
                    <a:bodyPr/>
                    <a:lstStyle/>
                    <a:p>
                      <a:pPr marL="0" marR="0" algn="ctr">
                        <a:lnSpc>
                          <a:spcPct val="115000"/>
                        </a:lnSpc>
                        <a:spcBef>
                          <a:spcPts val="0"/>
                        </a:spcBef>
                        <a:spcAft>
                          <a:spcPts val="0"/>
                        </a:spcAft>
                      </a:pPr>
                      <a:r>
                        <a:rPr lang="en-US" sz="1500" dirty="0">
                          <a:effectLst/>
                        </a:rPr>
                        <a:t>Fall Risk Category</a:t>
                      </a:r>
                      <a:endParaRPr lang="en-US" sz="900" dirty="0">
                        <a:effectLst/>
                        <a:latin typeface="+mn-lt"/>
                        <a:ea typeface="Calibri"/>
                        <a:cs typeface="Times New Roman"/>
                      </a:endParaRPr>
                    </a:p>
                  </a:txBody>
                  <a:tcPr marL="57916" marR="57916" marT="0" marB="0"/>
                </a:tc>
                <a:tc>
                  <a:txBody>
                    <a:bodyPr/>
                    <a:lstStyle/>
                    <a:p>
                      <a:pPr marL="0" marR="0" algn="ctr">
                        <a:lnSpc>
                          <a:spcPct val="115000"/>
                        </a:lnSpc>
                        <a:spcBef>
                          <a:spcPts val="0"/>
                        </a:spcBef>
                        <a:spcAft>
                          <a:spcPts val="0"/>
                        </a:spcAft>
                      </a:pPr>
                      <a:r>
                        <a:rPr lang="en-US" sz="1500" dirty="0">
                          <a:effectLst/>
                        </a:rPr>
                        <a:t>Four-Test Balance </a:t>
                      </a:r>
                      <a:r>
                        <a:rPr lang="en-US" sz="1500" dirty="0" smtClean="0">
                          <a:effectLst/>
                        </a:rPr>
                        <a:t>Scale</a:t>
                      </a:r>
                      <a:endParaRPr lang="en-US" sz="900" dirty="0">
                        <a:effectLst/>
                        <a:latin typeface="+mn-lt"/>
                        <a:ea typeface="Calibri"/>
                        <a:cs typeface="Times New Roman"/>
                      </a:endParaRPr>
                    </a:p>
                  </a:txBody>
                  <a:tcPr marL="57916" marR="57916" marT="0" marB="0"/>
                </a:tc>
              </a:tr>
              <a:tr h="901993">
                <a:tc>
                  <a:txBody>
                    <a:bodyPr/>
                    <a:lstStyle/>
                    <a:p>
                      <a:pPr marL="0" marR="0" algn="ctr">
                        <a:lnSpc>
                          <a:spcPct val="115000"/>
                        </a:lnSpc>
                        <a:spcBef>
                          <a:spcPts val="0"/>
                        </a:spcBef>
                        <a:spcAft>
                          <a:spcPts val="0"/>
                        </a:spcAft>
                      </a:pPr>
                      <a:r>
                        <a:rPr lang="en-US" sz="1400" b="1" dirty="0">
                          <a:effectLst/>
                        </a:rPr>
                        <a:t>High</a:t>
                      </a:r>
                      <a:endParaRPr lang="en-US" sz="900" b="1" dirty="0">
                        <a:effectLst/>
                        <a:latin typeface="+mn-lt"/>
                        <a:ea typeface="Calibri"/>
                        <a:cs typeface="Times New Roman"/>
                      </a:endParaRPr>
                    </a:p>
                  </a:txBody>
                  <a:tcPr marL="57916" marR="57916" marT="0" marB="0"/>
                </a:tc>
                <a:tc>
                  <a:txBody>
                    <a:bodyPr/>
                    <a:lstStyle/>
                    <a:p>
                      <a:pPr marL="0" marR="0" algn="ctr">
                        <a:lnSpc>
                          <a:spcPct val="115000"/>
                        </a:lnSpc>
                        <a:spcBef>
                          <a:spcPts val="0"/>
                        </a:spcBef>
                        <a:spcAft>
                          <a:spcPts val="0"/>
                        </a:spcAft>
                      </a:pPr>
                      <a:r>
                        <a:rPr lang="en-US" sz="1600" b="1" dirty="0">
                          <a:solidFill>
                            <a:schemeClr val="tx1"/>
                          </a:solidFill>
                          <a:effectLst/>
                          <a:latin typeface="Calibri"/>
                          <a:ea typeface="Calibri"/>
                          <a:cs typeface="Times New Roman"/>
                        </a:rPr>
                        <a:t>Unable to Hold Tandem Stance 10 seconds</a:t>
                      </a:r>
                      <a:endParaRPr lang="en-US" sz="1100" b="1" dirty="0">
                        <a:solidFill>
                          <a:schemeClr val="tx1"/>
                        </a:solidFill>
                        <a:effectLst/>
                        <a:latin typeface="Calibri"/>
                        <a:ea typeface="Calibri"/>
                        <a:cs typeface="Times New Roman"/>
                      </a:endParaRPr>
                    </a:p>
                  </a:txBody>
                  <a:tcPr marL="68580" marR="68580" marT="0" marB="0"/>
                </a:tc>
              </a:tr>
              <a:tr h="901993">
                <a:tc>
                  <a:txBody>
                    <a:bodyPr/>
                    <a:lstStyle/>
                    <a:p>
                      <a:pPr marL="0" marR="0" algn="ctr">
                        <a:lnSpc>
                          <a:spcPct val="115000"/>
                        </a:lnSpc>
                        <a:spcBef>
                          <a:spcPts val="0"/>
                        </a:spcBef>
                        <a:spcAft>
                          <a:spcPts val="0"/>
                        </a:spcAft>
                      </a:pPr>
                      <a:r>
                        <a:rPr lang="en-US" sz="1400" b="1" dirty="0">
                          <a:effectLst/>
                        </a:rPr>
                        <a:t>Moderate</a:t>
                      </a:r>
                      <a:endParaRPr lang="en-US" sz="900" b="1" dirty="0">
                        <a:effectLst/>
                        <a:latin typeface="+mn-lt"/>
                        <a:ea typeface="Calibri"/>
                        <a:cs typeface="Times New Roman"/>
                      </a:endParaRPr>
                    </a:p>
                  </a:txBody>
                  <a:tcPr marL="57916" marR="57916" marT="0" marB="0"/>
                </a:tc>
                <a:tc>
                  <a:txBody>
                    <a:bodyPr/>
                    <a:lstStyle/>
                    <a:p>
                      <a:pPr marL="0" marR="0" algn="ctr">
                        <a:lnSpc>
                          <a:spcPct val="115000"/>
                        </a:lnSpc>
                        <a:spcBef>
                          <a:spcPts val="0"/>
                        </a:spcBef>
                        <a:spcAft>
                          <a:spcPts val="0"/>
                        </a:spcAft>
                      </a:pPr>
                      <a:r>
                        <a:rPr lang="en-US" sz="1600" b="1">
                          <a:effectLst/>
                          <a:latin typeface="Calibri"/>
                          <a:ea typeface="Calibri"/>
                          <a:cs typeface="Times New Roman"/>
                        </a:rPr>
                        <a:t>Holds Tandem Stance for 10 seconds, but Holds One Leg Stance &lt;10 seconds </a:t>
                      </a:r>
                      <a:endParaRPr lang="en-US" sz="1100">
                        <a:effectLst/>
                        <a:latin typeface="Calibri"/>
                        <a:ea typeface="Calibri"/>
                        <a:cs typeface="Times New Roman"/>
                      </a:endParaRPr>
                    </a:p>
                  </a:txBody>
                  <a:tcPr marL="68580" marR="68580" marT="0" marB="0"/>
                </a:tc>
              </a:tr>
              <a:tr h="922371">
                <a:tc>
                  <a:txBody>
                    <a:bodyPr/>
                    <a:lstStyle/>
                    <a:p>
                      <a:pPr marL="0" marR="0" algn="ctr">
                        <a:lnSpc>
                          <a:spcPct val="115000"/>
                        </a:lnSpc>
                        <a:spcBef>
                          <a:spcPts val="0"/>
                        </a:spcBef>
                        <a:spcAft>
                          <a:spcPts val="0"/>
                        </a:spcAft>
                      </a:pPr>
                      <a:r>
                        <a:rPr lang="en-US" sz="1400" b="1" dirty="0">
                          <a:effectLst/>
                        </a:rPr>
                        <a:t>Low</a:t>
                      </a:r>
                      <a:endParaRPr lang="en-US" sz="900" b="1" dirty="0">
                        <a:effectLst/>
                        <a:latin typeface="+mn-lt"/>
                        <a:ea typeface="Calibri"/>
                        <a:cs typeface="Times New Roman"/>
                      </a:endParaRPr>
                    </a:p>
                  </a:txBody>
                  <a:tcPr marL="57916" marR="57916" marT="0" marB="0"/>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Holds One Leg </a:t>
                      </a:r>
                      <a:r>
                        <a:rPr lang="en-US" sz="1600" b="1" dirty="0" smtClean="0">
                          <a:effectLst/>
                          <a:latin typeface="Calibri"/>
                          <a:ea typeface="Calibri"/>
                          <a:cs typeface="Times New Roman"/>
                        </a:rPr>
                        <a:t>Stance </a:t>
                      </a:r>
                      <a:r>
                        <a:rPr lang="en-US" sz="1600" b="1" dirty="0">
                          <a:effectLst/>
                          <a:latin typeface="Calibri"/>
                          <a:ea typeface="Calibri"/>
                          <a:cs typeface="Times New Roman"/>
                        </a:rPr>
                        <a:t>&gt;10 seconds</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55065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447800"/>
            <a:ext cx="7242048" cy="1143000"/>
          </a:xfrm>
        </p:spPr>
        <p:txBody>
          <a:bodyPr>
            <a:normAutofit fontScale="90000"/>
          </a:bodyPr>
          <a:lstStyle/>
          <a:p>
            <a:r>
              <a:rPr lang="en-US" sz="4000" dirty="0" smtClean="0"/>
              <a:t>MONKEY SEE, MONKEY DO…</a:t>
            </a:r>
            <a:br>
              <a:rPr lang="en-US" sz="4000" dirty="0" smtClean="0"/>
            </a:br>
            <a:r>
              <a:rPr lang="en-US" sz="4000" dirty="0" smtClean="0"/>
              <a:t>LET’S </a:t>
            </a:r>
            <a:r>
              <a:rPr lang="en-US" sz="4000" dirty="0"/>
              <a:t>PRACTICE</a:t>
            </a:r>
            <a:r>
              <a:rPr lang="en-US" sz="4000" dirty="0" smtClean="0"/>
              <a:t>!!</a:t>
            </a:r>
            <a:endParaRPr lang="en-US" dirty="0"/>
          </a:p>
        </p:txBody>
      </p:sp>
      <p:pic>
        <p:nvPicPr>
          <p:cNvPr id="6" name="Picture 5" descr="monkey smil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0" y="3059069"/>
            <a:ext cx="3809910" cy="3798931"/>
          </a:xfrm>
          <a:prstGeom prst="rect">
            <a:avLst/>
          </a:prstGeom>
        </p:spPr>
      </p:pic>
    </p:spTree>
    <p:extLst>
      <p:ext uri="{BB962C8B-B14F-4D97-AF65-F5344CB8AC3E}">
        <p14:creationId xmlns:p14="http://schemas.microsoft.com/office/powerpoint/2010/main" val="438162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Measuring Orthostatic Blood pressure</a:t>
            </a:r>
            <a:r>
              <a:rPr lang="en-US" baseline="30000" dirty="0" smtClean="0"/>
              <a:t>1</a:t>
            </a:r>
            <a:endParaRPr lang="en-US" dirty="0"/>
          </a:p>
        </p:txBody>
      </p:sp>
      <p:sp>
        <p:nvSpPr>
          <p:cNvPr id="3" name="Content Placeholder 2"/>
          <p:cNvSpPr>
            <a:spLocks noGrp="1"/>
          </p:cNvSpPr>
          <p:nvPr>
            <p:ph idx="1"/>
          </p:nvPr>
        </p:nvSpPr>
        <p:spPr/>
        <p:txBody>
          <a:bodyPr>
            <a:normAutofit/>
          </a:bodyPr>
          <a:lstStyle/>
          <a:p>
            <a:r>
              <a:rPr lang="en-US" dirty="0"/>
              <a:t>Have the patient lie down for 5 minutes. </a:t>
            </a:r>
          </a:p>
          <a:p>
            <a:pPr lvl="1"/>
            <a:r>
              <a:rPr lang="en-US" dirty="0"/>
              <a:t>Measure blood pressure and pulse rate. </a:t>
            </a:r>
          </a:p>
          <a:p>
            <a:r>
              <a:rPr lang="en-US" dirty="0"/>
              <a:t>Have the patient stand. </a:t>
            </a:r>
          </a:p>
          <a:p>
            <a:pPr lvl="1"/>
            <a:r>
              <a:rPr lang="en-US" dirty="0"/>
              <a:t>Repeat blood pressure and pulse rate measurements </a:t>
            </a:r>
            <a:r>
              <a:rPr lang="en-US" dirty="0" smtClean="0"/>
              <a:t>after standing </a:t>
            </a:r>
          </a:p>
          <a:p>
            <a:pPr lvl="2"/>
            <a:r>
              <a:rPr lang="en-US" dirty="0" smtClean="0"/>
              <a:t>1 minute </a:t>
            </a:r>
          </a:p>
          <a:p>
            <a:pPr lvl="2"/>
            <a:r>
              <a:rPr lang="en-US" dirty="0" smtClean="0"/>
              <a:t>3 minutes </a:t>
            </a:r>
          </a:p>
          <a:p>
            <a:r>
              <a:rPr lang="en-US" dirty="0" smtClean="0"/>
              <a:t>A drop in systolic BP of ≥ 20 mm HG, or in diastolic BP of ≥10 mm HG, or experiencing lightheadedness or dizziness is considered abnormal </a:t>
            </a:r>
            <a:endParaRPr lang="en-US" dirty="0"/>
          </a:p>
          <a:p>
            <a:endParaRPr lang="en-US" dirty="0"/>
          </a:p>
        </p:txBody>
      </p:sp>
      <p:pic>
        <p:nvPicPr>
          <p:cNvPr id="9218" name="Picture 2" descr="https://encrypted-tbn3.gstatic.com/images?q=tbn:ANd9GcSIkZJtY-qKPW_8JxmjrnEu03zSnvGWUrw4J-bizioCN-Meqjb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133600"/>
            <a:ext cx="22098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41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cuteheaven.com/wp-content/uploads/2010/10/suprise.jpg"/>
          <p:cNvPicPr>
            <a:picLocks noChangeAspect="1" noChangeArrowheads="1"/>
          </p:cNvPicPr>
          <p:nvPr/>
        </p:nvPicPr>
        <p:blipFill>
          <a:blip r:embed="rId2" cstate="print"/>
          <a:srcRect/>
          <a:stretch>
            <a:fillRect/>
          </a:stretch>
        </p:blipFill>
        <p:spPr bwMode="auto">
          <a:xfrm>
            <a:off x="609600" y="2895600"/>
            <a:ext cx="4841368" cy="3286126"/>
          </a:xfrm>
          <a:prstGeom prst="rect">
            <a:avLst/>
          </a:prstGeom>
          <a:noFill/>
        </p:spPr>
      </p:pic>
      <p:sp>
        <p:nvSpPr>
          <p:cNvPr id="3" name="Cloud Callout 2"/>
          <p:cNvSpPr/>
          <p:nvPr/>
        </p:nvSpPr>
        <p:spPr>
          <a:xfrm>
            <a:off x="4114800" y="609600"/>
            <a:ext cx="3581400" cy="2743200"/>
          </a:xfrm>
          <a:prstGeom prst="cloudCallout">
            <a:avLst>
              <a:gd name="adj1" fmla="val -61684"/>
              <a:gd name="adj2" fmla="val 1242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So what if we find our elderly patient is at risk for falls?!?!</a:t>
            </a:r>
            <a:endParaRPr lang="en-US" sz="2400" dirty="0"/>
          </a:p>
        </p:txBody>
      </p:sp>
    </p:spTree>
    <p:extLst>
      <p:ext uri="{BB962C8B-B14F-4D97-AF65-F5344CB8AC3E}">
        <p14:creationId xmlns:p14="http://schemas.microsoft.com/office/powerpoint/2010/main" val="1872164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Preventing Falls</a:t>
            </a:r>
            <a:r>
              <a:rPr lang="en-US" baseline="30000" dirty="0" smtClean="0"/>
              <a:t>1</a:t>
            </a:r>
            <a:r>
              <a:rPr lang="en-US" dirty="0" smtClean="0"/>
              <a:t>		</a:t>
            </a:r>
            <a:endParaRPr lang="en-US" dirty="0"/>
          </a:p>
        </p:txBody>
      </p:sp>
      <p:sp>
        <p:nvSpPr>
          <p:cNvPr id="3" name="Content Placeholder 2"/>
          <p:cNvSpPr>
            <a:spLocks noGrp="1"/>
          </p:cNvSpPr>
          <p:nvPr>
            <p:ph idx="1"/>
          </p:nvPr>
        </p:nvSpPr>
        <p:spPr>
          <a:xfrm>
            <a:off x="457200" y="1609416"/>
            <a:ext cx="7239000" cy="3800784"/>
          </a:xfrm>
        </p:spPr>
        <p:txBody>
          <a:bodyPr/>
          <a:lstStyle/>
          <a:p>
            <a:r>
              <a:rPr lang="en-US" dirty="0" smtClean="0"/>
              <a:t>Providers should focus FIRST on these modifiable risk factors:</a:t>
            </a:r>
          </a:p>
          <a:p>
            <a:pPr lvl="1"/>
            <a:r>
              <a:rPr lang="en-US" dirty="0" smtClean="0"/>
              <a:t>Lower body weakness</a:t>
            </a:r>
          </a:p>
          <a:p>
            <a:pPr lvl="1"/>
            <a:r>
              <a:rPr lang="en-US" dirty="0" smtClean="0"/>
              <a:t>Difficulties with gait and balance</a:t>
            </a:r>
          </a:p>
          <a:p>
            <a:pPr lvl="1"/>
            <a:r>
              <a:rPr lang="en-US" dirty="0" smtClean="0"/>
              <a:t>Use of psychoactive medications</a:t>
            </a:r>
          </a:p>
          <a:p>
            <a:pPr lvl="1"/>
            <a:r>
              <a:rPr lang="en-US" dirty="0" smtClean="0"/>
              <a:t>Poor vision</a:t>
            </a:r>
          </a:p>
          <a:p>
            <a:pPr lvl="1"/>
            <a:r>
              <a:rPr lang="en-US" dirty="0" smtClean="0"/>
              <a:t>Problems with feet and/or shoes</a:t>
            </a:r>
          </a:p>
          <a:p>
            <a:pPr lvl="1"/>
            <a:r>
              <a:rPr lang="en-US" dirty="0" smtClean="0"/>
              <a:t>Home hazards </a:t>
            </a:r>
          </a:p>
          <a:p>
            <a:pPr lvl="1"/>
            <a:endParaRPr lang="en-US" dirty="0" smtClean="0"/>
          </a:p>
        </p:txBody>
      </p:sp>
      <p:pic>
        <p:nvPicPr>
          <p:cNvPr id="5" name="irc_mi" descr="http://balancechicago.files.wordpress.com/2009/09/falling.jpg?w=300"/>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10070"/>
            <a:ext cx="2362200" cy="2560437"/>
          </a:xfrm>
          <a:prstGeom prst="rect">
            <a:avLst/>
          </a:prstGeom>
          <a:noFill/>
          <a:ln>
            <a:noFill/>
          </a:ln>
        </p:spPr>
      </p:pic>
      <p:pic>
        <p:nvPicPr>
          <p:cNvPr id="4" name="irc_mi" descr="http://upload.wikimedia.org/wikipedia/commons/thumb/d/d5/No_sign.svg/300px-No_sign.svg.png"/>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510070"/>
            <a:ext cx="2438400" cy="2560437"/>
          </a:xfrm>
          <a:prstGeom prst="rect">
            <a:avLst/>
          </a:prstGeom>
          <a:noFill/>
          <a:ln>
            <a:noFill/>
          </a:ln>
        </p:spPr>
      </p:pic>
    </p:spTree>
    <p:extLst>
      <p:ext uri="{BB962C8B-B14F-4D97-AF65-F5344CB8AC3E}">
        <p14:creationId xmlns:p14="http://schemas.microsoft.com/office/powerpoint/2010/main" val="3084689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rmAutofit fontScale="90000"/>
          </a:bodyPr>
          <a:lstStyle/>
          <a:p>
            <a:r>
              <a:rPr lang="en-US" dirty="0" smtClean="0"/>
              <a:t>Evidence-Based Fall Prevention Programs</a:t>
            </a:r>
            <a:r>
              <a:rPr lang="en-US" baseline="30000" dirty="0" smtClean="0"/>
              <a:t>8</a:t>
            </a:r>
            <a:endParaRPr lang="en-US" dirty="0"/>
          </a:p>
        </p:txBody>
      </p:sp>
      <p:sp>
        <p:nvSpPr>
          <p:cNvPr id="3" name="Content Placeholder 2"/>
          <p:cNvSpPr>
            <a:spLocks noGrp="1"/>
          </p:cNvSpPr>
          <p:nvPr>
            <p:ph idx="1"/>
          </p:nvPr>
        </p:nvSpPr>
        <p:spPr>
          <a:xfrm>
            <a:off x="533400" y="2590800"/>
            <a:ext cx="7239000" cy="3124200"/>
          </a:xfrm>
        </p:spPr>
        <p:txBody>
          <a:bodyPr/>
          <a:lstStyle/>
          <a:p>
            <a:r>
              <a:rPr lang="en-US" dirty="0" smtClean="0"/>
              <a:t>Matter of Balance</a:t>
            </a:r>
          </a:p>
          <a:p>
            <a:r>
              <a:rPr lang="en-US" dirty="0" smtClean="0"/>
              <a:t>Stepping On</a:t>
            </a:r>
          </a:p>
          <a:p>
            <a:r>
              <a:rPr lang="en-US" i="1" dirty="0" err="1" smtClean="0"/>
              <a:t>Otago</a:t>
            </a:r>
            <a:r>
              <a:rPr lang="en-US" i="1" dirty="0" smtClean="0"/>
              <a:t> Exercise Program </a:t>
            </a:r>
          </a:p>
          <a:p>
            <a:r>
              <a:rPr lang="en-US" dirty="0" err="1" smtClean="0"/>
              <a:t>Fallproof</a:t>
            </a:r>
            <a:r>
              <a:rPr lang="en-US" dirty="0" smtClean="0"/>
              <a:t>!</a:t>
            </a:r>
          </a:p>
          <a:p>
            <a:r>
              <a:rPr lang="en-US" dirty="0" smtClean="0"/>
              <a:t>Tai Chi: Moving for Better Balance</a:t>
            </a:r>
          </a:p>
          <a:p>
            <a:r>
              <a:rPr lang="en-US" dirty="0" smtClean="0"/>
              <a:t>Stay Active and Independent for Life (SAIL)</a:t>
            </a:r>
          </a:p>
        </p:txBody>
      </p:sp>
      <p:pic>
        <p:nvPicPr>
          <p:cNvPr id="13316" name="Picture 4" descr="http://t2.thpservices.com/fotos/thum4/015/000/imz-rga007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945105"/>
            <a:ext cx="2833351"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299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701040"/>
          </a:xfrm>
        </p:spPr>
        <p:txBody>
          <a:bodyPr>
            <a:normAutofit fontScale="90000"/>
          </a:bodyPr>
          <a:lstStyle/>
          <a:p>
            <a:r>
              <a:rPr lang="en-US" dirty="0" smtClean="0"/>
              <a:t>Home/Environment Modification </a:t>
            </a:r>
            <a:endParaRPr lang="en-US" dirty="0"/>
          </a:p>
        </p:txBody>
      </p:sp>
      <p:sp>
        <p:nvSpPr>
          <p:cNvPr id="3" name="Content Placeholder 2"/>
          <p:cNvSpPr>
            <a:spLocks noGrp="1"/>
          </p:cNvSpPr>
          <p:nvPr>
            <p:ph idx="1"/>
          </p:nvPr>
        </p:nvSpPr>
        <p:spPr>
          <a:xfrm>
            <a:off x="457200" y="1219200"/>
            <a:ext cx="7239000" cy="5410200"/>
          </a:xfrm>
        </p:spPr>
        <p:txBody>
          <a:bodyPr>
            <a:normAutofit fontScale="92500" lnSpcReduction="20000"/>
          </a:bodyPr>
          <a:lstStyle/>
          <a:p>
            <a:r>
              <a:rPr lang="en-US" dirty="0" smtClean="0"/>
              <a:t>RISK FACTORS</a:t>
            </a:r>
          </a:p>
          <a:p>
            <a:pPr lvl="1"/>
            <a:r>
              <a:rPr lang="en-US" b="1" dirty="0" smtClean="0"/>
              <a:t>Clutter</a:t>
            </a:r>
          </a:p>
          <a:p>
            <a:pPr lvl="2"/>
            <a:r>
              <a:rPr lang="en-US" dirty="0" smtClean="0"/>
              <a:t>Remove </a:t>
            </a:r>
            <a:r>
              <a:rPr lang="en-US" dirty="0"/>
              <a:t>clutter, cords, throw </a:t>
            </a:r>
            <a:r>
              <a:rPr lang="en-US" dirty="0" smtClean="0"/>
              <a:t>rugs!</a:t>
            </a:r>
            <a:endParaRPr lang="en-US" dirty="0"/>
          </a:p>
          <a:p>
            <a:pPr lvl="1"/>
            <a:r>
              <a:rPr lang="en-US" b="1" dirty="0"/>
              <a:t>Poor </a:t>
            </a:r>
            <a:r>
              <a:rPr lang="en-US" b="1" dirty="0" smtClean="0"/>
              <a:t>lighting</a:t>
            </a:r>
          </a:p>
          <a:p>
            <a:pPr lvl="2"/>
            <a:r>
              <a:rPr lang="en-US" dirty="0"/>
              <a:t>Use nightlights to brighten bedrooms, halls and </a:t>
            </a:r>
            <a:r>
              <a:rPr lang="en-US" dirty="0" smtClean="0"/>
              <a:t>bathrooms</a:t>
            </a:r>
            <a:endParaRPr lang="en-US" dirty="0"/>
          </a:p>
          <a:p>
            <a:pPr lvl="1"/>
            <a:r>
              <a:rPr lang="en-US" b="1" dirty="0"/>
              <a:t>H</a:t>
            </a:r>
            <a:r>
              <a:rPr lang="en-US" b="1" dirty="0" smtClean="0"/>
              <a:t>andrails</a:t>
            </a:r>
          </a:p>
          <a:p>
            <a:pPr lvl="2"/>
            <a:r>
              <a:rPr lang="en-US" dirty="0" smtClean="0"/>
              <a:t>Best to have handrails on BOTH sides. Fix </a:t>
            </a:r>
            <a:r>
              <a:rPr lang="en-US" dirty="0"/>
              <a:t>loose </a:t>
            </a:r>
            <a:r>
              <a:rPr lang="en-US" dirty="0" smtClean="0"/>
              <a:t>handrails. </a:t>
            </a:r>
            <a:endParaRPr lang="en-US" dirty="0"/>
          </a:p>
          <a:p>
            <a:pPr lvl="1"/>
            <a:r>
              <a:rPr lang="en-US" b="1" dirty="0"/>
              <a:t>Items that are hard to </a:t>
            </a:r>
            <a:r>
              <a:rPr lang="en-US" b="1" dirty="0" smtClean="0"/>
              <a:t>reach</a:t>
            </a:r>
          </a:p>
          <a:p>
            <a:pPr lvl="2"/>
            <a:r>
              <a:rPr lang="en-US" dirty="0"/>
              <a:t>Keep things you use </a:t>
            </a:r>
            <a:r>
              <a:rPr lang="en-US" dirty="0" smtClean="0"/>
              <a:t>often stored </a:t>
            </a:r>
            <a:r>
              <a:rPr lang="en-US" dirty="0"/>
              <a:t>in an easy to reach </a:t>
            </a:r>
            <a:r>
              <a:rPr lang="en-US" dirty="0" smtClean="0"/>
              <a:t>place</a:t>
            </a:r>
            <a:endParaRPr lang="en-US" dirty="0"/>
          </a:p>
          <a:p>
            <a:pPr lvl="1"/>
            <a:r>
              <a:rPr lang="en-US" b="1" dirty="0"/>
              <a:t>Obstacles in </a:t>
            </a:r>
            <a:r>
              <a:rPr lang="en-US" b="1" dirty="0" smtClean="0"/>
              <a:t>walking paths</a:t>
            </a:r>
          </a:p>
          <a:p>
            <a:pPr lvl="2"/>
            <a:r>
              <a:rPr lang="en-US" dirty="0" smtClean="0"/>
              <a:t>Always keep objects off the floor</a:t>
            </a:r>
          </a:p>
          <a:p>
            <a:pPr lvl="1"/>
            <a:r>
              <a:rPr lang="en-US" b="1" dirty="0" smtClean="0"/>
              <a:t>Bathroom issues </a:t>
            </a:r>
          </a:p>
          <a:p>
            <a:pPr lvl="2"/>
            <a:r>
              <a:rPr lang="en-US" dirty="0" smtClean="0"/>
              <a:t>Use a nonslip </a:t>
            </a:r>
            <a:r>
              <a:rPr lang="en-US" dirty="0"/>
              <a:t>mat in the tub or </a:t>
            </a:r>
            <a:r>
              <a:rPr lang="en-US" dirty="0" smtClean="0"/>
              <a:t>shower</a:t>
            </a:r>
          </a:p>
          <a:p>
            <a:pPr lvl="2"/>
            <a:r>
              <a:rPr lang="en-US" dirty="0"/>
              <a:t>Install </a:t>
            </a:r>
            <a:r>
              <a:rPr lang="en-US" dirty="0" smtClean="0"/>
              <a:t>a grab </a:t>
            </a:r>
            <a:r>
              <a:rPr lang="en-US" dirty="0"/>
              <a:t>bar next to the toilet and in the bathtub or </a:t>
            </a:r>
            <a:r>
              <a:rPr lang="en-US" dirty="0" smtClean="0"/>
              <a:t>shower</a:t>
            </a:r>
          </a:p>
          <a:p>
            <a:pPr lvl="2"/>
            <a:endParaRPr lang="en-US" dirty="0"/>
          </a:p>
          <a:p>
            <a:endParaRPr lang="en-US" dirty="0"/>
          </a:p>
        </p:txBody>
      </p:sp>
    </p:spTree>
    <p:extLst>
      <p:ext uri="{BB962C8B-B14F-4D97-AF65-F5344CB8AC3E}">
        <p14:creationId xmlns:p14="http://schemas.microsoft.com/office/powerpoint/2010/main" val="3468209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Modification</a:t>
            </a:r>
            <a:r>
              <a:rPr lang="en-US" baseline="30000" dirty="0" smtClean="0"/>
              <a:t>3</a:t>
            </a:r>
            <a:endParaRPr lang="en-US" dirty="0"/>
          </a:p>
        </p:txBody>
      </p:sp>
      <p:sp>
        <p:nvSpPr>
          <p:cNvPr id="3" name="Content Placeholder 2"/>
          <p:cNvSpPr>
            <a:spLocks noGrp="1"/>
          </p:cNvSpPr>
          <p:nvPr>
            <p:ph idx="1"/>
          </p:nvPr>
        </p:nvSpPr>
        <p:spPr>
          <a:xfrm>
            <a:off x="457200" y="1609416"/>
            <a:ext cx="7239000" cy="3343584"/>
          </a:xfrm>
        </p:spPr>
        <p:txBody>
          <a:bodyPr/>
          <a:lstStyle/>
          <a:p>
            <a:r>
              <a:rPr lang="en-US" dirty="0" smtClean="0"/>
              <a:t>Using good judgment </a:t>
            </a:r>
          </a:p>
          <a:p>
            <a:pPr lvl="1"/>
            <a:r>
              <a:rPr lang="en-US" dirty="0"/>
              <a:t>Decrease </a:t>
            </a:r>
            <a:r>
              <a:rPr lang="en-US" dirty="0" smtClean="0"/>
              <a:t>risky </a:t>
            </a:r>
            <a:r>
              <a:rPr lang="en-US" dirty="0"/>
              <a:t>behaviors (i.e. climbing on </a:t>
            </a:r>
            <a:r>
              <a:rPr lang="en-US" dirty="0" smtClean="0"/>
              <a:t>roofs, taking long walks in the neighborhood alone)</a:t>
            </a:r>
          </a:p>
          <a:p>
            <a:r>
              <a:rPr lang="en-US" dirty="0" smtClean="0"/>
              <a:t>Wearing shoes in the house</a:t>
            </a:r>
          </a:p>
          <a:p>
            <a:r>
              <a:rPr lang="en-US" dirty="0" smtClean="0"/>
              <a:t>Getting up slowly after laying or sitting down</a:t>
            </a:r>
          </a:p>
          <a:p>
            <a:pPr lvl="1"/>
            <a:r>
              <a:rPr lang="en-US" dirty="0" smtClean="0"/>
              <a:t>Not rushing to answer the phone or doorbell</a:t>
            </a:r>
          </a:p>
          <a:p>
            <a:r>
              <a:rPr lang="en-US" dirty="0" smtClean="0"/>
              <a:t>Using appropriate assistive device</a:t>
            </a:r>
          </a:p>
        </p:txBody>
      </p:sp>
      <p:pic>
        <p:nvPicPr>
          <p:cNvPr id="1026" name="Picture 2" descr="https://encrypted-tbn0.gstatic.com/images?q=tbn:ANd9GcRdwXv-ALWoPMpCz7QHlGKEEsJ3JiGfVoOvGD2lIRR8vRJwNYq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4836694"/>
            <a:ext cx="3048000" cy="1733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516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Management</a:t>
            </a:r>
            <a:r>
              <a:rPr lang="en-US" baseline="30000" dirty="0" smtClean="0"/>
              <a:t>8</a:t>
            </a:r>
            <a:r>
              <a:rPr lang="en-US" dirty="0" smtClean="0"/>
              <a:t> </a:t>
            </a:r>
            <a:endParaRPr lang="en-US" dirty="0"/>
          </a:p>
        </p:txBody>
      </p:sp>
      <p:sp>
        <p:nvSpPr>
          <p:cNvPr id="3" name="Content Placeholder 2"/>
          <p:cNvSpPr>
            <a:spLocks noGrp="1"/>
          </p:cNvSpPr>
          <p:nvPr>
            <p:ph idx="1"/>
          </p:nvPr>
        </p:nvSpPr>
        <p:spPr>
          <a:xfrm>
            <a:off x="457200" y="1609416"/>
            <a:ext cx="5105400" cy="4486584"/>
          </a:xfrm>
        </p:spPr>
        <p:txBody>
          <a:bodyPr>
            <a:normAutofit/>
          </a:bodyPr>
          <a:lstStyle/>
          <a:p>
            <a:r>
              <a:rPr lang="en-US" dirty="0" err="1"/>
              <a:t>Polypharmacy</a:t>
            </a:r>
            <a:endParaRPr lang="en-US" dirty="0"/>
          </a:p>
          <a:p>
            <a:r>
              <a:rPr lang="en-US" dirty="0"/>
              <a:t>Impaired vision</a:t>
            </a:r>
          </a:p>
          <a:p>
            <a:r>
              <a:rPr lang="en-US" dirty="0"/>
              <a:t>Impaired cognition</a:t>
            </a:r>
          </a:p>
          <a:p>
            <a:r>
              <a:rPr lang="en-US" dirty="0"/>
              <a:t>Abnormal heart rate or rhythm</a:t>
            </a:r>
          </a:p>
          <a:p>
            <a:r>
              <a:rPr lang="en-US" dirty="0"/>
              <a:t>Orthostatic hypotension</a:t>
            </a:r>
          </a:p>
          <a:p>
            <a:r>
              <a:rPr lang="en-US" dirty="0"/>
              <a:t>Impaired proprioception and sensation</a:t>
            </a:r>
          </a:p>
          <a:p>
            <a:r>
              <a:rPr lang="en-US" dirty="0"/>
              <a:t>Neurological impairment</a:t>
            </a:r>
          </a:p>
          <a:p>
            <a:endParaRPr lang="en-US" dirty="0"/>
          </a:p>
        </p:txBody>
      </p:sp>
      <p:pic>
        <p:nvPicPr>
          <p:cNvPr id="15362" name="Picture 2" descr="https://encrypted-tbn0.gstatic.com/images?q=tbn:ANd9GcSaY--Zy4uxKC2dt5ChMgdTsJHJNh_10QU7G1xu3vD8y-8vt68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524001"/>
            <a:ext cx="22860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82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smtClean="0"/>
              <a:t>“Fun” Fall Facts</a:t>
            </a:r>
            <a:endParaRPr lang="en-US" dirty="0"/>
          </a:p>
        </p:txBody>
      </p:sp>
      <p:sp>
        <p:nvSpPr>
          <p:cNvPr id="3" name="Content Placeholder 2"/>
          <p:cNvSpPr>
            <a:spLocks noGrp="1"/>
          </p:cNvSpPr>
          <p:nvPr>
            <p:ph idx="1"/>
          </p:nvPr>
        </p:nvSpPr>
        <p:spPr>
          <a:xfrm>
            <a:off x="300038" y="1447800"/>
            <a:ext cx="7543800" cy="4800600"/>
          </a:xfrm>
        </p:spPr>
        <p:txBody>
          <a:bodyPr>
            <a:normAutofit fontScale="92500"/>
          </a:bodyPr>
          <a:lstStyle/>
          <a:p>
            <a:r>
              <a:rPr lang="en-US" dirty="0" smtClean="0"/>
              <a:t>1 out of 3 adults over the age of 65 who live at  home will fall each year</a:t>
            </a:r>
            <a:r>
              <a:rPr lang="en-US" baseline="30000" dirty="0" smtClean="0"/>
              <a:t>1</a:t>
            </a:r>
            <a:r>
              <a:rPr lang="en-US" dirty="0" smtClean="0"/>
              <a:t> </a:t>
            </a:r>
          </a:p>
          <a:p>
            <a:pPr lvl="1"/>
            <a:r>
              <a:rPr lang="en-US" dirty="0" smtClean="0"/>
              <a:t>20-30</a:t>
            </a:r>
            <a:r>
              <a:rPr lang="en-US" dirty="0"/>
              <a:t>% of those who fall will suffer injuries such as lacerations, </a:t>
            </a:r>
            <a:r>
              <a:rPr lang="en-US" dirty="0" smtClean="0"/>
              <a:t>brain injuries, </a:t>
            </a:r>
            <a:r>
              <a:rPr lang="en-US" dirty="0"/>
              <a:t>or hip </a:t>
            </a:r>
            <a:r>
              <a:rPr lang="en-US" dirty="0" smtClean="0"/>
              <a:t>fractures</a:t>
            </a:r>
          </a:p>
          <a:p>
            <a:r>
              <a:rPr lang="en-US" dirty="0" smtClean="0"/>
              <a:t>By </a:t>
            </a:r>
            <a:r>
              <a:rPr lang="en-US" dirty="0"/>
              <a:t>age 90, one in four women and one in eight men will likely sustain a hip </a:t>
            </a:r>
            <a:r>
              <a:rPr lang="en-US" dirty="0" smtClean="0"/>
              <a:t>fracture from a fall</a:t>
            </a:r>
            <a:r>
              <a:rPr lang="en-US" baseline="30000" dirty="0" smtClean="0"/>
              <a:t>2</a:t>
            </a:r>
            <a:endParaRPr lang="en-US" dirty="0" smtClean="0"/>
          </a:p>
          <a:p>
            <a:pPr lvl="1"/>
            <a:r>
              <a:rPr lang="en-US" dirty="0" smtClean="0"/>
              <a:t>Mortality </a:t>
            </a:r>
            <a:r>
              <a:rPr lang="en-US" dirty="0"/>
              <a:t>post fracture is estimated between 10-20% with </a:t>
            </a:r>
            <a:r>
              <a:rPr lang="en-US" b="1" dirty="0"/>
              <a:t>50% </a:t>
            </a:r>
            <a:r>
              <a:rPr lang="en-US" dirty="0"/>
              <a:t>resulting in permanent </a:t>
            </a:r>
            <a:r>
              <a:rPr lang="en-US" dirty="0" smtClean="0"/>
              <a:t>disability</a:t>
            </a:r>
            <a:r>
              <a:rPr lang="en-US" baseline="30000" dirty="0" smtClean="0"/>
              <a:t>3,4</a:t>
            </a:r>
            <a:endParaRPr lang="en-US" dirty="0" smtClean="0"/>
          </a:p>
          <a:p>
            <a:r>
              <a:rPr lang="en-US" dirty="0" smtClean="0"/>
              <a:t>Every </a:t>
            </a:r>
            <a:r>
              <a:rPr lang="en-US" i="1" dirty="0" smtClean="0"/>
              <a:t>29 minutes</a:t>
            </a:r>
            <a:r>
              <a:rPr lang="en-US" dirty="0" smtClean="0"/>
              <a:t>, an older adults dies from a fall</a:t>
            </a:r>
            <a:r>
              <a:rPr lang="en-US" baseline="30000" dirty="0" smtClean="0"/>
              <a:t>1</a:t>
            </a:r>
            <a:endParaRPr lang="en-US" dirty="0" smtClean="0"/>
          </a:p>
          <a:p>
            <a:r>
              <a:rPr lang="en-US" dirty="0"/>
              <a:t>Falls in the geriatric population accounted for $30 billion in direct medical costs in </a:t>
            </a:r>
            <a:r>
              <a:rPr lang="en-US" dirty="0" smtClean="0"/>
              <a:t>2010</a:t>
            </a:r>
            <a:r>
              <a:rPr lang="en-US" baseline="30000" dirty="0" smtClean="0"/>
              <a:t>5</a:t>
            </a:r>
            <a:endParaRPr lang="en-US" dirty="0" smtClean="0"/>
          </a:p>
          <a:p>
            <a:endParaRPr lang="en-US" dirty="0"/>
          </a:p>
        </p:txBody>
      </p:sp>
      <p:pic>
        <p:nvPicPr>
          <p:cNvPr id="4" name="Picture 2" descr="http://t3.gstatic.com/images?q=tbn:ANd9GcQ7-XaV_wYfqVxAWoC5WSYOvqazs1M1L3Ty7LFBL1B5ovwHsci3"/>
          <p:cNvPicPr>
            <a:picLocks noChangeAspect="1" noChangeArrowheads="1"/>
          </p:cNvPicPr>
          <p:nvPr/>
        </p:nvPicPr>
        <p:blipFill>
          <a:blip r:embed="rId3" cstate="print"/>
          <a:srcRect/>
          <a:stretch>
            <a:fillRect/>
          </a:stretch>
        </p:blipFill>
        <p:spPr bwMode="auto">
          <a:xfrm>
            <a:off x="7696200" y="4812632"/>
            <a:ext cx="1300162" cy="1981200"/>
          </a:xfrm>
          <a:prstGeom prst="rect">
            <a:avLst/>
          </a:prstGeom>
          <a:noFill/>
        </p:spPr>
      </p:pic>
    </p:spTree>
    <p:extLst>
      <p:ext uri="{BB962C8B-B14F-4D97-AF65-F5344CB8AC3E}">
        <p14:creationId xmlns:p14="http://schemas.microsoft.com/office/powerpoint/2010/main" val="4232420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3810000" cy="1143000"/>
          </a:xfrm>
        </p:spPr>
        <p:txBody>
          <a:bodyPr>
            <a:normAutofit fontScale="90000"/>
          </a:bodyPr>
          <a:lstStyle/>
          <a:p>
            <a:r>
              <a:rPr lang="en-US" dirty="0" smtClean="0"/>
              <a:t>Medication Management</a:t>
            </a:r>
            <a:r>
              <a:rPr lang="en-US" baseline="30000" dirty="0" smtClean="0"/>
              <a:t>1</a:t>
            </a:r>
            <a:r>
              <a:rPr lang="en-US" dirty="0" smtClean="0"/>
              <a:t> </a:t>
            </a:r>
            <a:endParaRPr lang="en-US" dirty="0"/>
          </a:p>
        </p:txBody>
      </p:sp>
      <p:sp>
        <p:nvSpPr>
          <p:cNvPr id="3" name="Content Placeholder 2"/>
          <p:cNvSpPr>
            <a:spLocks noGrp="1"/>
          </p:cNvSpPr>
          <p:nvPr>
            <p:ph idx="1"/>
          </p:nvPr>
        </p:nvSpPr>
        <p:spPr>
          <a:xfrm>
            <a:off x="192505" y="2011680"/>
            <a:ext cx="8001000" cy="4846320"/>
          </a:xfrm>
        </p:spPr>
        <p:txBody>
          <a:bodyPr>
            <a:normAutofit/>
          </a:bodyPr>
          <a:lstStyle/>
          <a:p>
            <a:r>
              <a:rPr lang="en-US" sz="2400" dirty="0" smtClean="0"/>
              <a:t>Eliminate medications if there is no active indication </a:t>
            </a:r>
          </a:p>
          <a:p>
            <a:r>
              <a:rPr lang="en-US" sz="2400" dirty="0" smtClean="0"/>
              <a:t>Reduce doses of necessary medications (i.e.- </a:t>
            </a:r>
            <a:r>
              <a:rPr lang="en-US" sz="2400" dirty="0" err="1" smtClean="0"/>
              <a:t>antihypertensives</a:t>
            </a:r>
            <a:r>
              <a:rPr lang="en-US" sz="2400" dirty="0" smtClean="0"/>
              <a:t>) to the lowest effective dose </a:t>
            </a:r>
          </a:p>
          <a:p>
            <a:r>
              <a:rPr lang="en-US" sz="2400" dirty="0" smtClean="0"/>
              <a:t>Avoid prescribing medications where risk of side effects outweigh the benefit (i.e. skeletal muscle relaxants)</a:t>
            </a:r>
          </a:p>
          <a:p>
            <a:r>
              <a:rPr lang="en-US" sz="2400" dirty="0" smtClean="0"/>
              <a:t>Important to reduce or eliminate: </a:t>
            </a:r>
          </a:p>
          <a:p>
            <a:pPr lvl="1"/>
            <a:r>
              <a:rPr lang="en-US" dirty="0"/>
              <a:t>P</a:t>
            </a:r>
            <a:r>
              <a:rPr lang="en-US" dirty="0" smtClean="0"/>
              <a:t>sychoactive drugs (i.e. – benzodiazepines)</a:t>
            </a:r>
          </a:p>
          <a:p>
            <a:pPr lvl="1"/>
            <a:r>
              <a:rPr lang="en-US" dirty="0" smtClean="0"/>
              <a:t>Medications that have an anticholinergic side effects </a:t>
            </a:r>
          </a:p>
          <a:p>
            <a:pPr lvl="1"/>
            <a:r>
              <a:rPr lang="en-US" dirty="0" smtClean="0"/>
              <a:t>Sedating OTC medications (i.e. Tylenol PM – contains </a:t>
            </a:r>
            <a:r>
              <a:rPr lang="en-US" dirty="0"/>
              <a:t>B</a:t>
            </a:r>
            <a:r>
              <a:rPr lang="en-US" dirty="0" smtClean="0"/>
              <a:t>enadryl)</a:t>
            </a:r>
          </a:p>
          <a:p>
            <a:pPr lvl="1"/>
            <a:endParaRPr lang="en-US" dirty="0" smtClean="0"/>
          </a:p>
          <a:p>
            <a:endParaRPr lang="en-US" dirty="0" smtClean="0"/>
          </a:p>
          <a:p>
            <a:endParaRPr lang="en-US" dirty="0" smtClean="0"/>
          </a:p>
          <a:p>
            <a:endParaRPr lang="en-US" dirty="0"/>
          </a:p>
        </p:txBody>
      </p:sp>
      <p:pic>
        <p:nvPicPr>
          <p:cNvPr id="14338" name="Picture 2" descr="http://seniorpsycare.com/images/ps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28337"/>
            <a:ext cx="32004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2512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For Tyrrell</a:t>
            </a:r>
            <a:endParaRPr lang="en-US" dirty="0"/>
          </a:p>
        </p:txBody>
      </p:sp>
      <p:sp>
        <p:nvSpPr>
          <p:cNvPr id="3" name="Content Placeholder 2"/>
          <p:cNvSpPr>
            <a:spLocks noGrp="1"/>
          </p:cNvSpPr>
          <p:nvPr>
            <p:ph idx="1"/>
          </p:nvPr>
        </p:nvSpPr>
        <p:spPr>
          <a:xfrm>
            <a:off x="152400" y="1600200"/>
            <a:ext cx="7239000" cy="4846320"/>
          </a:xfrm>
        </p:spPr>
        <p:txBody>
          <a:bodyPr>
            <a:normAutofit/>
          </a:bodyPr>
          <a:lstStyle/>
          <a:p>
            <a:r>
              <a:rPr lang="en-US" dirty="0"/>
              <a:t>16.4</a:t>
            </a:r>
            <a:r>
              <a:rPr lang="en-US" dirty="0" smtClean="0"/>
              <a:t>% of persons in Tyrrell County are 65+ </a:t>
            </a:r>
            <a:r>
              <a:rPr lang="en-US" baseline="30000" dirty="0" smtClean="0"/>
              <a:t>27</a:t>
            </a:r>
          </a:p>
          <a:p>
            <a:r>
              <a:rPr lang="en-US" dirty="0" smtClean="0"/>
              <a:t>Unintentional injuries (excluding MVAs) are Tyrrell County’s 4</a:t>
            </a:r>
            <a:r>
              <a:rPr lang="en-US" baseline="30000" dirty="0" smtClean="0"/>
              <a:t>th</a:t>
            </a:r>
            <a:r>
              <a:rPr lang="en-US" dirty="0" smtClean="0"/>
              <a:t> leading cause of death</a:t>
            </a:r>
            <a:r>
              <a:rPr lang="en-US" baseline="30000" dirty="0" smtClean="0"/>
              <a:t>28</a:t>
            </a:r>
            <a:endParaRPr lang="en-US" dirty="0" smtClean="0"/>
          </a:p>
          <a:p>
            <a:pPr lvl="1"/>
            <a:r>
              <a:rPr lang="en-US" dirty="0" smtClean="0"/>
              <a:t>White females have the highest mortality</a:t>
            </a:r>
          </a:p>
          <a:p>
            <a:r>
              <a:rPr lang="en-US" dirty="0" smtClean="0"/>
              <a:t>Lack of fall prevention services in rural areas</a:t>
            </a:r>
          </a:p>
          <a:p>
            <a:r>
              <a:rPr lang="en-US" dirty="0"/>
              <a:t>Home safety assessments </a:t>
            </a:r>
            <a:r>
              <a:rPr lang="en-US" dirty="0" smtClean="0"/>
              <a:t>by PTs/OTs are </a:t>
            </a:r>
            <a:r>
              <a:rPr lang="en-US" dirty="0"/>
              <a:t>not often feasible in rural settings because of the scarcity of providers</a:t>
            </a:r>
            <a:r>
              <a:rPr lang="en-US" dirty="0" smtClean="0"/>
              <a:t>.</a:t>
            </a:r>
          </a:p>
          <a:p>
            <a:pPr lvl="1"/>
            <a:r>
              <a:rPr lang="en-US" dirty="0" smtClean="0"/>
              <a:t>Provide home safety checklist and modification tips to seniors in the area</a:t>
            </a:r>
          </a:p>
          <a:p>
            <a:r>
              <a:rPr lang="en-US" dirty="0" smtClean="0"/>
              <a:t>We all have a role in preventing falls!</a:t>
            </a:r>
          </a:p>
          <a:p>
            <a:pPr lvl="1"/>
            <a:endParaRPr lang="en-US" dirty="0"/>
          </a:p>
        </p:txBody>
      </p:sp>
      <p:pic>
        <p:nvPicPr>
          <p:cNvPr id="4" name="irc_mi" descr="http://216.27.81.171/Tyrrellnc/images/County%20seal%20Smaller.jpg"/>
          <p:cNvPicPr/>
          <p:nvPr/>
        </p:nvPicPr>
        <p:blipFill>
          <a:blip r:embed="rId3">
            <a:extLst>
              <a:ext uri="{28A0092B-C50C-407E-A947-70E740481C1C}">
                <a14:useLocalDpi xmlns:a14="http://schemas.microsoft.com/office/drawing/2010/main" val="0"/>
              </a:ext>
            </a:extLst>
          </a:blip>
          <a:srcRect/>
          <a:stretch>
            <a:fillRect/>
          </a:stretch>
        </p:blipFill>
        <p:spPr bwMode="auto">
          <a:xfrm>
            <a:off x="7389394" y="1752600"/>
            <a:ext cx="1754605" cy="1905000"/>
          </a:xfrm>
          <a:prstGeom prst="rect">
            <a:avLst/>
          </a:prstGeom>
          <a:noFill/>
          <a:ln>
            <a:noFill/>
          </a:ln>
        </p:spPr>
      </p:pic>
    </p:spTree>
    <p:extLst>
      <p:ext uri="{BB962C8B-B14F-4D97-AF65-F5344CB8AC3E}">
        <p14:creationId xmlns:p14="http://schemas.microsoft.com/office/powerpoint/2010/main" val="107807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a:xfrm>
            <a:off x="457200" y="1630680"/>
            <a:ext cx="7620000" cy="4846320"/>
          </a:xfrm>
        </p:spPr>
        <p:txBody>
          <a:bodyPr>
            <a:normAutofit/>
          </a:bodyPr>
          <a:lstStyle/>
          <a:p>
            <a:pPr marL="0" indent="0">
              <a:buNone/>
            </a:pPr>
            <a:r>
              <a:rPr lang="en-US" dirty="0" smtClean="0"/>
              <a:t>See Word Document </a:t>
            </a:r>
            <a:r>
              <a:rPr lang="en-US" dirty="0" smtClean="0"/>
              <a:t>for </a:t>
            </a:r>
            <a:r>
              <a:rPr lang="en-US" dirty="0" smtClean="0"/>
              <a:t>References! </a:t>
            </a:r>
            <a:endParaRPr lang="en-US" dirty="0"/>
          </a:p>
        </p:txBody>
      </p:sp>
    </p:spTree>
    <p:extLst>
      <p:ext uri="{BB962C8B-B14F-4D97-AF65-F5344CB8AC3E}">
        <p14:creationId xmlns:p14="http://schemas.microsoft.com/office/powerpoint/2010/main" val="94300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4953000" cy="1399032"/>
          </a:xfrm>
        </p:spPr>
        <p:txBody>
          <a:bodyPr/>
          <a:lstStyle/>
          <a:p>
            <a:r>
              <a:rPr lang="en-US" dirty="0" smtClean="0"/>
              <a:t>Where are people likely to fall?</a:t>
            </a:r>
            <a:r>
              <a:rPr lang="en-US" baseline="30000" dirty="0" smtClean="0"/>
              <a:t>6</a:t>
            </a:r>
            <a:endParaRPr lang="en-US" dirty="0"/>
          </a:p>
        </p:txBody>
      </p:sp>
      <p:sp>
        <p:nvSpPr>
          <p:cNvPr id="3" name="Content Placeholder 2"/>
          <p:cNvSpPr>
            <a:spLocks noGrp="1"/>
          </p:cNvSpPr>
          <p:nvPr>
            <p:ph idx="1"/>
          </p:nvPr>
        </p:nvSpPr>
        <p:spPr>
          <a:xfrm>
            <a:off x="457200" y="3962400"/>
            <a:ext cx="8229600" cy="2340864"/>
          </a:xfrm>
        </p:spPr>
        <p:txBody>
          <a:bodyPr>
            <a:normAutofit/>
          </a:bodyPr>
          <a:lstStyle/>
          <a:p>
            <a:r>
              <a:rPr lang="en-US" sz="3200" dirty="0"/>
              <a:t>60% of falls occur in </a:t>
            </a:r>
            <a:r>
              <a:rPr lang="en-US" sz="3200" dirty="0" smtClean="0"/>
              <a:t>home</a:t>
            </a:r>
          </a:p>
          <a:p>
            <a:r>
              <a:rPr lang="en-US" sz="3200" dirty="0" smtClean="0"/>
              <a:t>30</a:t>
            </a:r>
            <a:r>
              <a:rPr lang="en-US" sz="3200" dirty="0"/>
              <a:t>% in the </a:t>
            </a:r>
            <a:r>
              <a:rPr lang="en-US" sz="3200" dirty="0" smtClean="0"/>
              <a:t>community</a:t>
            </a:r>
          </a:p>
          <a:p>
            <a:r>
              <a:rPr lang="en-US" sz="3200" dirty="0" smtClean="0"/>
              <a:t>10</a:t>
            </a:r>
            <a:r>
              <a:rPr lang="en-US" sz="3200" dirty="0"/>
              <a:t>% in institutions (i.e. nursing </a:t>
            </a:r>
            <a:r>
              <a:rPr lang="en-US" sz="3200" dirty="0" smtClean="0"/>
              <a:t>homes)</a:t>
            </a:r>
            <a:endParaRPr lang="en-US" dirty="0"/>
          </a:p>
        </p:txBody>
      </p:sp>
      <p:pic>
        <p:nvPicPr>
          <p:cNvPr id="4" name="Picture 2" descr="http://www.rockcreekrunner.com/wp-content/uploads/2011/02/Polar-Bear-slipping-on-ice_jpg1.jpg"/>
          <p:cNvPicPr>
            <a:picLocks noChangeAspect="1" noChangeArrowheads="1"/>
          </p:cNvPicPr>
          <p:nvPr/>
        </p:nvPicPr>
        <p:blipFill>
          <a:blip r:embed="rId3" cstate="print"/>
          <a:srcRect/>
          <a:stretch>
            <a:fillRect/>
          </a:stretch>
        </p:blipFill>
        <p:spPr bwMode="auto">
          <a:xfrm>
            <a:off x="4953000" y="609600"/>
            <a:ext cx="3581400" cy="2971800"/>
          </a:xfrm>
          <a:prstGeom prst="rect">
            <a:avLst/>
          </a:prstGeom>
          <a:noFill/>
        </p:spPr>
      </p:pic>
    </p:spTree>
    <p:extLst>
      <p:ext uri="{BB962C8B-B14F-4D97-AF65-F5344CB8AC3E}">
        <p14:creationId xmlns:p14="http://schemas.microsoft.com/office/powerpoint/2010/main" val="383802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239000" cy="914400"/>
          </a:xfrm>
        </p:spPr>
        <p:txBody>
          <a:bodyPr>
            <a:normAutofit/>
          </a:bodyPr>
          <a:lstStyle/>
          <a:p>
            <a:r>
              <a:rPr lang="en-US" dirty="0" smtClean="0"/>
              <a:t>Multifactorial Causes</a:t>
            </a:r>
            <a:r>
              <a:rPr lang="en-US" baseline="30000" dirty="0" smtClean="0"/>
              <a:t>3,7,8</a:t>
            </a:r>
            <a:endParaRPr lang="en-US" dirty="0"/>
          </a:p>
        </p:txBody>
      </p:sp>
      <p:sp>
        <p:nvSpPr>
          <p:cNvPr id="3" name="Content Placeholder 2"/>
          <p:cNvSpPr>
            <a:spLocks noGrp="1"/>
          </p:cNvSpPr>
          <p:nvPr>
            <p:ph idx="1"/>
          </p:nvPr>
        </p:nvSpPr>
        <p:spPr>
          <a:xfrm>
            <a:off x="457200" y="2011680"/>
            <a:ext cx="7239000" cy="4541520"/>
          </a:xfrm>
        </p:spPr>
        <p:txBody>
          <a:bodyPr>
            <a:normAutofit/>
          </a:bodyPr>
          <a:lstStyle/>
          <a:p>
            <a:r>
              <a:rPr lang="en-US" dirty="0" smtClean="0"/>
              <a:t>Decreased strength</a:t>
            </a:r>
          </a:p>
          <a:p>
            <a:r>
              <a:rPr lang="en-US" dirty="0"/>
              <a:t>I</a:t>
            </a:r>
            <a:r>
              <a:rPr lang="en-US" dirty="0" smtClean="0"/>
              <a:t>mpaired </a:t>
            </a:r>
            <a:r>
              <a:rPr lang="en-US" dirty="0"/>
              <a:t>balance </a:t>
            </a:r>
            <a:r>
              <a:rPr lang="en-US" dirty="0" smtClean="0"/>
              <a:t>and coordination</a:t>
            </a:r>
          </a:p>
          <a:p>
            <a:r>
              <a:rPr lang="en-US" dirty="0" smtClean="0"/>
              <a:t>Vision impairment</a:t>
            </a:r>
          </a:p>
          <a:p>
            <a:r>
              <a:rPr lang="en-US" dirty="0" smtClean="0"/>
              <a:t>Dizziness</a:t>
            </a:r>
          </a:p>
          <a:p>
            <a:r>
              <a:rPr lang="en-US" dirty="0" smtClean="0"/>
              <a:t>Orthostatic hypotension </a:t>
            </a:r>
          </a:p>
          <a:p>
            <a:r>
              <a:rPr lang="en-US" dirty="0"/>
              <a:t>E</a:t>
            </a:r>
            <a:r>
              <a:rPr lang="en-US" dirty="0" smtClean="0"/>
              <a:t>nvironmental obstacles</a:t>
            </a:r>
          </a:p>
          <a:p>
            <a:r>
              <a:rPr lang="en-US" dirty="0" err="1" smtClean="0"/>
              <a:t>Polypharmacy</a:t>
            </a:r>
            <a:r>
              <a:rPr lang="en-US" dirty="0" smtClean="0"/>
              <a:t> </a:t>
            </a:r>
          </a:p>
          <a:p>
            <a:r>
              <a:rPr lang="en-US" dirty="0" smtClean="0"/>
              <a:t>Cognitive impairment</a:t>
            </a:r>
          </a:p>
          <a:p>
            <a:r>
              <a:rPr lang="en-US" dirty="0" smtClean="0"/>
              <a:t>Impulsive </a:t>
            </a:r>
            <a:r>
              <a:rPr lang="en-US" dirty="0"/>
              <a:t>behavior</a:t>
            </a:r>
          </a:p>
        </p:txBody>
      </p:sp>
      <p:pic>
        <p:nvPicPr>
          <p:cNvPr id="2050" name="Picture 2" descr="http://josepheshaw.com/wp-content/uploads/2012/10/f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3623511"/>
            <a:ext cx="2543594"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296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1.gstatic.com/images?q=tbn:ANd9GcTQ7hw4iv5c73N7CcKLvkshkp3YJajeAfZ-eJhWVuQ0LSVq2fb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0"/>
            <a:ext cx="4468263" cy="3352800"/>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a:xfrm>
            <a:off x="3505200" y="920496"/>
            <a:ext cx="4114800" cy="3194304"/>
          </a:xfrm>
          <a:prstGeom prst="cloudCallout">
            <a:avLst>
              <a:gd name="adj1" fmla="val -48981"/>
              <a:gd name="adj2" fmla="val 774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So are ALL elderly people at risk for falls?!?!</a:t>
            </a:r>
            <a:endParaRPr lang="en-US" sz="3200" dirty="0"/>
          </a:p>
        </p:txBody>
      </p:sp>
    </p:spTree>
    <p:extLst>
      <p:ext uri="{BB962C8B-B14F-4D97-AF65-F5344CB8AC3E}">
        <p14:creationId xmlns:p14="http://schemas.microsoft.com/office/powerpoint/2010/main" val="3947562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Individuals 65 and older Should be Screened</a:t>
            </a:r>
            <a:r>
              <a:rPr lang="en-US" baseline="30000" dirty="0" smtClean="0"/>
              <a:t>8</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t>"Have you fallen in the past year?" </a:t>
            </a:r>
            <a:endParaRPr lang="en-US" dirty="0" smtClean="0"/>
          </a:p>
          <a:p>
            <a:pPr lvl="1"/>
            <a:r>
              <a:rPr lang="en-US" dirty="0" smtClean="0"/>
              <a:t>If </a:t>
            </a:r>
            <a:r>
              <a:rPr lang="en-US" dirty="0"/>
              <a:t>a patient states that he or she has experienced 2 or more falls or has sustained an injury from a fall, the patient is considered to be at risk of falling.</a:t>
            </a:r>
          </a:p>
          <a:p>
            <a:pPr marL="514350" indent="-514350">
              <a:buFont typeface="+mj-lt"/>
              <a:buAutoNum type="arabicPeriod"/>
            </a:pPr>
            <a:r>
              <a:rPr lang="en-US" dirty="0"/>
              <a:t>Has the patient had an acute fall? </a:t>
            </a:r>
          </a:p>
          <a:p>
            <a:pPr lvl="1"/>
            <a:r>
              <a:rPr lang="en-US" dirty="0" smtClean="0"/>
              <a:t>If </a:t>
            </a:r>
            <a:r>
              <a:rPr lang="en-US" dirty="0"/>
              <a:t>the patient comes to the </a:t>
            </a:r>
            <a:r>
              <a:rPr lang="en-US" dirty="0" smtClean="0"/>
              <a:t>provider because </a:t>
            </a:r>
            <a:r>
              <a:rPr lang="en-US" dirty="0"/>
              <a:t>of a fall, the patient is considered to be at risk of falling.</a:t>
            </a:r>
          </a:p>
          <a:p>
            <a:pPr marL="514350" indent="-514350">
              <a:buFont typeface="+mj-lt"/>
              <a:buAutoNum type="arabicPeriod"/>
            </a:pPr>
            <a:r>
              <a:rPr lang="en-US" dirty="0"/>
              <a:t>Does the patient have difficulty with walking or balance? </a:t>
            </a:r>
            <a:endParaRPr lang="en-US" dirty="0" smtClean="0"/>
          </a:p>
          <a:p>
            <a:pPr lvl="1"/>
            <a:r>
              <a:rPr lang="en-US" dirty="0" smtClean="0"/>
              <a:t>If </a:t>
            </a:r>
            <a:r>
              <a:rPr lang="en-US" dirty="0"/>
              <a:t>the patient has difficulty performing the "Timed Up and Go" (TUG) or has a slow walking speed, the patient is considered to be at risk of falling.</a:t>
            </a:r>
          </a:p>
        </p:txBody>
      </p:sp>
      <p:pic>
        <p:nvPicPr>
          <p:cNvPr id="5124" name="Picture 4" descr="https://encrypted-tbn2.gstatic.com/images?q=tbn:ANd9GcQNvm7yqTBmr2sIqGNqYSYsiJtVZ9PAh8Zx1m_H4d5bIGuzvVY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685800"/>
            <a:ext cx="1629778"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26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normAutofit/>
          </a:bodyPr>
          <a:lstStyle/>
          <a:p>
            <a:r>
              <a:rPr lang="en-US" dirty="0" smtClean="0"/>
              <a:t>Important Risk Factors</a:t>
            </a:r>
            <a:r>
              <a:rPr lang="en-US" baseline="30000" dirty="0" smtClean="0"/>
              <a:t>8</a:t>
            </a:r>
            <a:endParaRPr lang="en-US" dirty="0"/>
          </a:p>
        </p:txBody>
      </p:sp>
      <p:sp>
        <p:nvSpPr>
          <p:cNvPr id="3" name="Content Placeholder 2"/>
          <p:cNvSpPr>
            <a:spLocks noGrp="1"/>
          </p:cNvSpPr>
          <p:nvPr>
            <p:ph idx="1"/>
          </p:nvPr>
        </p:nvSpPr>
        <p:spPr/>
        <p:txBody>
          <a:bodyPr/>
          <a:lstStyle/>
          <a:p>
            <a:r>
              <a:rPr lang="en-US" dirty="0"/>
              <a:t>Previous falls </a:t>
            </a:r>
            <a:endParaRPr lang="en-US" dirty="0" smtClean="0"/>
          </a:p>
          <a:p>
            <a:r>
              <a:rPr lang="en-US" dirty="0" smtClean="0"/>
              <a:t>Balance </a:t>
            </a:r>
            <a:r>
              <a:rPr lang="en-US" dirty="0"/>
              <a:t>impairments </a:t>
            </a:r>
            <a:endParaRPr lang="en-US" dirty="0" smtClean="0"/>
          </a:p>
          <a:p>
            <a:r>
              <a:rPr lang="en-US" dirty="0" smtClean="0"/>
              <a:t>Decreased </a:t>
            </a:r>
            <a:r>
              <a:rPr lang="en-US" dirty="0"/>
              <a:t>muscle strength </a:t>
            </a:r>
          </a:p>
          <a:p>
            <a:r>
              <a:rPr lang="en-US" dirty="0" smtClean="0"/>
              <a:t>Vision </a:t>
            </a:r>
            <a:r>
              <a:rPr lang="en-US" dirty="0"/>
              <a:t>impairment </a:t>
            </a:r>
            <a:endParaRPr lang="en-US" dirty="0" smtClean="0"/>
          </a:p>
          <a:p>
            <a:r>
              <a:rPr lang="en-US" dirty="0" smtClean="0"/>
              <a:t>&gt;</a:t>
            </a:r>
            <a:r>
              <a:rPr lang="en-US" dirty="0"/>
              <a:t>4 medications or psychoactive medications </a:t>
            </a:r>
            <a:endParaRPr lang="en-US" dirty="0" smtClean="0"/>
          </a:p>
          <a:p>
            <a:r>
              <a:rPr lang="en-US" dirty="0" smtClean="0"/>
              <a:t>Gait impairment</a:t>
            </a:r>
            <a:endParaRPr lang="en-US" dirty="0"/>
          </a:p>
        </p:txBody>
      </p:sp>
      <p:pic>
        <p:nvPicPr>
          <p:cNvPr id="4098" name="Picture 2" descr="https://encrypted-tbn3.gstatic.com/images?q=tbn:ANd9GcSa2JA7E2gSiEwUhPTTE0hm0Aa5PWC4ngHVJQ-3si-5sOcqOeWd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191865"/>
            <a:ext cx="2895600" cy="2418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402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Risk Factors for Falls</a:t>
            </a:r>
            <a:r>
              <a:rPr lang="en-US" baseline="30000" dirty="0" smtClean="0"/>
              <a:t>8</a:t>
            </a:r>
            <a:endParaRPr lang="en-US" dirty="0"/>
          </a:p>
        </p:txBody>
      </p:sp>
      <p:sp>
        <p:nvSpPr>
          <p:cNvPr id="3" name="Content Placeholder 2"/>
          <p:cNvSpPr>
            <a:spLocks noGrp="1"/>
          </p:cNvSpPr>
          <p:nvPr>
            <p:ph idx="1"/>
          </p:nvPr>
        </p:nvSpPr>
        <p:spPr/>
        <p:txBody>
          <a:bodyPr>
            <a:normAutofit fontScale="85000" lnSpcReduction="20000"/>
          </a:bodyPr>
          <a:lstStyle/>
          <a:p>
            <a:r>
              <a:rPr lang="en-US" dirty="0"/>
              <a:t>Depression</a:t>
            </a:r>
          </a:p>
          <a:p>
            <a:r>
              <a:rPr lang="en-US" dirty="0"/>
              <a:t>Dizziness </a:t>
            </a:r>
            <a:endParaRPr lang="en-US" dirty="0" smtClean="0"/>
          </a:p>
          <a:p>
            <a:r>
              <a:rPr lang="en-US" dirty="0"/>
              <a:t>O</a:t>
            </a:r>
            <a:r>
              <a:rPr lang="en-US" dirty="0" smtClean="0"/>
              <a:t>rthostatic </a:t>
            </a:r>
            <a:r>
              <a:rPr lang="en-US" dirty="0"/>
              <a:t>hypotension</a:t>
            </a:r>
          </a:p>
          <a:p>
            <a:r>
              <a:rPr lang="en-US" dirty="0"/>
              <a:t>Functional limitations or limitations in activities of daily living (ADL)</a:t>
            </a:r>
          </a:p>
          <a:p>
            <a:r>
              <a:rPr lang="en-US" dirty="0"/>
              <a:t>Disabilities</a:t>
            </a:r>
          </a:p>
          <a:p>
            <a:r>
              <a:rPr lang="en-US" dirty="0"/>
              <a:t>Age &gt; 80 years old</a:t>
            </a:r>
          </a:p>
          <a:p>
            <a:r>
              <a:rPr lang="en-US" dirty="0"/>
              <a:t>Female</a:t>
            </a:r>
          </a:p>
          <a:p>
            <a:r>
              <a:rPr lang="en-US" dirty="0"/>
              <a:t>Low body mass index</a:t>
            </a:r>
          </a:p>
          <a:p>
            <a:r>
              <a:rPr lang="en-US" dirty="0"/>
              <a:t>Urinary incontinence</a:t>
            </a:r>
          </a:p>
          <a:p>
            <a:r>
              <a:rPr lang="en-US" dirty="0"/>
              <a:t>Cognitive impairment</a:t>
            </a:r>
          </a:p>
          <a:p>
            <a:r>
              <a:rPr lang="en-US" dirty="0"/>
              <a:t>Arthritis</a:t>
            </a:r>
          </a:p>
          <a:p>
            <a:r>
              <a:rPr lang="en-US" dirty="0"/>
              <a:t>Diabetes</a:t>
            </a:r>
          </a:p>
          <a:p>
            <a:r>
              <a:rPr lang="en-US" dirty="0"/>
              <a:t>Pain</a:t>
            </a:r>
          </a:p>
          <a:p>
            <a:endParaRPr lang="en-US" dirty="0"/>
          </a:p>
        </p:txBody>
      </p:sp>
      <p:pic>
        <p:nvPicPr>
          <p:cNvPr id="6148" name="Picture 4" descr="http://blog.roymatheson.com/Portals/85919/images/ergonomic%20risk%20factors%20-%20risks%20ahead%20sig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657600"/>
            <a:ext cx="4048125"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6334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660</TotalTime>
  <Words>2390</Words>
  <Application>Microsoft Office PowerPoint</Application>
  <PresentationFormat>On-screen Show (4:3)</PresentationFormat>
  <Paragraphs>282</Paragraphs>
  <Slides>32</Slides>
  <Notes>23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No Tumbles for Tyrrell! </vt:lpstr>
      <vt:lpstr>PowerPoint Presentation</vt:lpstr>
      <vt:lpstr>“Fun” Fall Facts</vt:lpstr>
      <vt:lpstr>Where are people likely to fall?6</vt:lpstr>
      <vt:lpstr>Multifactorial Causes3,7,8</vt:lpstr>
      <vt:lpstr>PowerPoint Presentation</vt:lpstr>
      <vt:lpstr>All Individuals 65 and older Should be Screened8</vt:lpstr>
      <vt:lpstr>Important Risk Factors8</vt:lpstr>
      <vt:lpstr>Other Risk Factors for Falls8</vt:lpstr>
      <vt:lpstr>Intrinsic vs. Extrinsic Risk Factors1</vt:lpstr>
      <vt:lpstr>Functional Assessments1 </vt:lpstr>
      <vt:lpstr>Timed “UP and Go Test” (TUG)9,10</vt:lpstr>
      <vt:lpstr>Timed “UP and Go Test” (TUG) </vt:lpstr>
      <vt:lpstr>LET’S PRACTICE!!</vt:lpstr>
      <vt:lpstr>Five Times Sit to Stand Test (FTSS)16-19 </vt:lpstr>
      <vt:lpstr>Five Times Sit to Stand Test (FTSS)   </vt:lpstr>
      <vt:lpstr>Five Times Sit to Stand Test (FTSS)  </vt:lpstr>
      <vt:lpstr>You know what time it is…LET’S PRACTICE!!</vt:lpstr>
      <vt:lpstr>Four-Test Balance Scale15,22</vt:lpstr>
      <vt:lpstr>Four-Test Balance Scale</vt:lpstr>
      <vt:lpstr>Four-Test Balance Scale </vt:lpstr>
      <vt:lpstr>MONKEY SEE, MONKEY DO… LET’S PRACTICE!!</vt:lpstr>
      <vt:lpstr>Measuring Orthostatic Blood pressure1</vt:lpstr>
      <vt:lpstr>PowerPoint Presentation</vt:lpstr>
      <vt:lpstr>Preventing Falls1  </vt:lpstr>
      <vt:lpstr>Evidence-Based Fall Prevention Programs8</vt:lpstr>
      <vt:lpstr>Home/Environment Modification </vt:lpstr>
      <vt:lpstr>Behavioral Modification3</vt:lpstr>
      <vt:lpstr>Medical Management8 </vt:lpstr>
      <vt:lpstr>Medication Management1 </vt:lpstr>
      <vt:lpstr>Specifics For Tyrrell</vt:lpstr>
      <vt:lpstr>References </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sayancey</dc:creator>
  <cp:lastModifiedBy>sayancey</cp:lastModifiedBy>
  <cp:revision>111</cp:revision>
  <dcterms:created xsi:type="dcterms:W3CDTF">2013-03-05T14:13:29Z</dcterms:created>
  <dcterms:modified xsi:type="dcterms:W3CDTF">2013-04-16T02:17:32Z</dcterms:modified>
</cp:coreProperties>
</file>