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91" r:id="rId4"/>
    <p:sldId id="259" r:id="rId5"/>
    <p:sldId id="296" r:id="rId6"/>
    <p:sldId id="263" r:id="rId7"/>
    <p:sldId id="297" r:id="rId8"/>
    <p:sldId id="265" r:id="rId9"/>
    <p:sldId id="266" r:id="rId10"/>
    <p:sldId id="267" r:id="rId11"/>
    <p:sldId id="268" r:id="rId12"/>
    <p:sldId id="269" r:id="rId13"/>
    <p:sldId id="271" r:id="rId14"/>
    <p:sldId id="272" r:id="rId15"/>
    <p:sldId id="292" r:id="rId16"/>
    <p:sldId id="273" r:id="rId17"/>
    <p:sldId id="293" r:id="rId18"/>
    <p:sldId id="275" r:id="rId19"/>
    <p:sldId id="280" r:id="rId20"/>
    <p:sldId id="294" r:id="rId21"/>
    <p:sldId id="282" r:id="rId22"/>
    <p:sldId id="284" r:id="rId23"/>
    <p:sldId id="285" r:id="rId24"/>
    <p:sldId id="286" r:id="rId25"/>
    <p:sldId id="287" r:id="rId26"/>
    <p:sldId id="289" r:id="rId27"/>
    <p:sldId id="290" r:id="rId28"/>
    <p:sldId id="2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5" autoAdjust="0"/>
  </p:normalViewPr>
  <p:slideViewPr>
    <p:cSldViewPr snapToGrid="0" snapToObjects="1">
      <p:cViewPr>
        <p:scale>
          <a:sx n="81" d="100"/>
          <a:sy n="81" d="100"/>
        </p:scale>
        <p:origin x="-8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B017C-3120-044A-BBB9-51631C830A77}" type="datetimeFigureOut">
              <a:rPr lang="en-US" smtClean="0"/>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8FDAF-5204-084C-8D20-503298FB2A6C}" type="slidenum">
              <a:rPr lang="en-US" smtClean="0"/>
              <a:t>‹#›</a:t>
            </a:fld>
            <a:endParaRPr lang="en-US"/>
          </a:p>
        </p:txBody>
      </p:sp>
    </p:spTree>
    <p:extLst>
      <p:ext uri="{BB962C8B-B14F-4D97-AF65-F5344CB8AC3E}">
        <p14:creationId xmlns:p14="http://schemas.microsoft.com/office/powerpoint/2010/main" val="653796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8FDAF-5204-084C-8D20-503298FB2A6C}" type="slidenum">
              <a:rPr lang="en-US" smtClean="0"/>
              <a:t>4</a:t>
            </a:fld>
            <a:endParaRPr lang="en-US"/>
          </a:p>
        </p:txBody>
      </p:sp>
    </p:spTree>
    <p:extLst>
      <p:ext uri="{BB962C8B-B14F-4D97-AF65-F5344CB8AC3E}">
        <p14:creationId xmlns:p14="http://schemas.microsoft.com/office/powerpoint/2010/main" val="88119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8FDAF-5204-084C-8D20-503298FB2A6C}" type="slidenum">
              <a:rPr lang="en-US" smtClean="0"/>
              <a:t>5</a:t>
            </a:fld>
            <a:endParaRPr lang="en-US"/>
          </a:p>
        </p:txBody>
      </p:sp>
    </p:spTree>
    <p:extLst>
      <p:ext uri="{BB962C8B-B14F-4D97-AF65-F5344CB8AC3E}">
        <p14:creationId xmlns:p14="http://schemas.microsoft.com/office/powerpoint/2010/main" val="259898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8FDAF-5204-084C-8D20-503298FB2A6C}" type="slidenum">
              <a:rPr lang="en-US" smtClean="0"/>
              <a:t>7</a:t>
            </a:fld>
            <a:endParaRPr lang="en-US"/>
          </a:p>
        </p:txBody>
      </p:sp>
    </p:spTree>
    <p:extLst>
      <p:ext uri="{BB962C8B-B14F-4D97-AF65-F5344CB8AC3E}">
        <p14:creationId xmlns:p14="http://schemas.microsoft.com/office/powerpoint/2010/main" val="96549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8FDAF-5204-084C-8D20-503298FB2A6C}" type="slidenum">
              <a:rPr lang="en-US" smtClean="0"/>
              <a:t>14</a:t>
            </a:fld>
            <a:endParaRPr lang="en-US"/>
          </a:p>
        </p:txBody>
      </p:sp>
    </p:spTree>
    <p:extLst>
      <p:ext uri="{BB962C8B-B14F-4D97-AF65-F5344CB8AC3E}">
        <p14:creationId xmlns:p14="http://schemas.microsoft.com/office/powerpoint/2010/main" val="22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562CA-D66E-1F44-94A9-7A0875AEF21E}" type="slidenum">
              <a:rPr lang="en-US" smtClean="0"/>
              <a:t>15</a:t>
            </a:fld>
            <a:endParaRPr lang="en-US"/>
          </a:p>
        </p:txBody>
      </p:sp>
    </p:spTree>
    <p:extLst>
      <p:ext uri="{BB962C8B-B14F-4D97-AF65-F5344CB8AC3E}">
        <p14:creationId xmlns:p14="http://schemas.microsoft.com/office/powerpoint/2010/main" val="261173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8FDAF-5204-084C-8D20-503298FB2A6C}" type="slidenum">
              <a:rPr lang="en-US" smtClean="0"/>
              <a:t>22</a:t>
            </a:fld>
            <a:endParaRPr lang="en-US"/>
          </a:p>
        </p:txBody>
      </p:sp>
    </p:spTree>
    <p:extLst>
      <p:ext uri="{BB962C8B-B14F-4D97-AF65-F5344CB8AC3E}">
        <p14:creationId xmlns:p14="http://schemas.microsoft.com/office/powerpoint/2010/main" val="422125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562CA-D66E-1F44-94A9-7A0875AEF21E}" type="slidenum">
              <a:rPr lang="en-US" smtClean="0"/>
              <a:t>25</a:t>
            </a:fld>
            <a:endParaRPr lang="en-US"/>
          </a:p>
        </p:txBody>
      </p:sp>
    </p:spTree>
    <p:extLst>
      <p:ext uri="{BB962C8B-B14F-4D97-AF65-F5344CB8AC3E}">
        <p14:creationId xmlns:p14="http://schemas.microsoft.com/office/powerpoint/2010/main" val="346527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6F8FEA-0E23-0349-A610-A80B0B0CD58F}"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F8FEA-0E23-0349-A610-A80B0B0CD58F}"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F8FEA-0E23-0349-A610-A80B0B0CD58F}"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F8FEA-0E23-0349-A610-A80B0B0CD58F}"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F8FEA-0E23-0349-A610-A80B0B0CD58F}"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6F8FEA-0E23-0349-A610-A80B0B0CD58F}"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6F8FEA-0E23-0349-A610-A80B0B0CD58F}" type="datetimeFigureOut">
              <a:rPr lang="en-US" smtClean="0"/>
              <a:t>4/17/13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F8FEA-0E23-0349-A610-A80B0B0CD58F}"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F8FEA-0E23-0349-A610-A80B0B0CD58F}" type="datetimeFigureOut">
              <a:rPr lang="en-US" smtClean="0"/>
              <a:t>4/17/13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F8FEA-0E23-0349-A610-A80B0B0CD58F}"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F8FEA-0E23-0349-A610-A80B0B0CD58F}"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B8603-17BE-0D4F-BD67-7FAA830844FC}"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F8FEA-0E23-0349-A610-A80B0B0CD58F}" type="datetimeFigureOut">
              <a:rPr lang="en-US" smtClean="0"/>
              <a:t>4/17/13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B8603-17BE-0D4F-BD67-7FAA830844FC}"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hyperlink" Target="http://traveling.ch/index2.php?title=histo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wissworld.org/en/switzerland/resources/switzerland_update/switzerlands_values/" TargetMode="External"/><Relationship Id="rId3"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4.xml.rels><?xml version="1.0" encoding="UTF-8" standalone="yes"?>
<Relationships xmlns="http://schemas.openxmlformats.org/package/2006/relationships"><Relationship Id="rId3" Type="http://schemas.openxmlformats.org/officeDocument/2006/relationships/hyperlink" Target="http://www.worldlifeexpectancy.com/country-health-profile/switzerland" TargetMode="External"/><Relationship Id="rId4" Type="http://schemas.openxmlformats.org/officeDocument/2006/relationships/image" Target="../media/image8.tiff"/><Relationship Id="rId5" Type="http://schemas.openxmlformats.org/officeDocument/2006/relationships/hyperlink" Target="http://www.cbsnews.com/8301-204_162-57563279/report-u.s-life-expectancy-lowest-among-wealthy-nations-due-to-disease-violenc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3" Type="http://schemas.openxmlformats.org/officeDocument/2006/relationships/hyperlink" Target="http://www.forbes.com/sites/aroy/2011/04/29/why-switzerland-has-the-worlds-best-health-care-system/" TargetMode="External"/><Relationship Id="rId4" Type="http://schemas.openxmlformats.org/officeDocument/2006/relationships/hyperlink" Target="http://nation.time.com/2012/08/16/health-insurance-switzerland-has-its-own-kind-of-obamacare-and-loves-it/" TargetMode="External"/><Relationship Id="rId5" Type="http://schemas.openxmlformats.org/officeDocument/2006/relationships/hyperlink" Target="http://healthreform.kff.org/the-animation.aspx" TargetMode="External"/><Relationship Id="rId6" Type="http://schemas.openxmlformats.org/officeDocument/2006/relationships/hyperlink" Target="file://localhost/Users/AlexandraSmith/Desktop/PDF's/ASG%20Capstone%20Research%20Paper.pdf" TargetMode="External"/><Relationship Id="rId1" Type="http://schemas.openxmlformats.org/officeDocument/2006/relationships/slideLayout" Target="../slideLayouts/slideLayout2.xml"/><Relationship Id="rId2" Type="http://schemas.openxmlformats.org/officeDocument/2006/relationships/hyperlink" Target="http://www.allhealth.org/briefingmaterials/JAMA-Uwe-1183.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vitas.org.uk/nhs/download/switzerland.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ysical-therapy-specialists.com/Direct%20Access%20Explaination%20Page.htm" TargetMode="External"/><Relationship Id="rId3" Type="http://schemas.openxmlformats.org/officeDocument/2006/relationships/hyperlink" Target="http://www.apta.org/Media/Releases/Consumer/2011/10/1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hyperlink" Target="http://www.physio-europe.org/img/video/physiotherapy_en.wm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hyperlink" Target="http://health.howstuffworks.com/medicine/healthcare-providers/who.ht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og.ch/80256EDD006AC19C/(httpPages)/242056AEA671DEF780256EF30037A2A8?OpenDocument" TargetMode="External"/><Relationship Id="rId3" Type="http://schemas.openxmlformats.org/officeDocument/2006/relationships/image" Target="../media/image1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rc.org/eng/who-we-are/index.jsp" TargetMode="External"/><Relationship Id="rId3" Type="http://schemas.openxmlformats.org/officeDocument/2006/relationships/image" Target="../media/image14.tiff"/></Relationships>
</file>

<file path=ppt/slides/_rels/slide25.xml.rels><?xml version="1.0" encoding="UTF-8" standalone="yes"?>
<Relationships xmlns="http://schemas.openxmlformats.org/package/2006/relationships"><Relationship Id="rId3" Type="http://schemas.openxmlformats.org/officeDocument/2006/relationships/hyperlink" Target="http://translate.google.com/translate?hl=en&amp;sl=fr&amp;u=http://www.hug-ge.ch/&amp;prev=/search?q=HUGS+geneva&amp;hl=en&amp;client=firefox-a&amp;sa=X&amp;rls=org.mozilla:en-US:official&amp;biw=1134&amp;bih=727&amp;sa=X&amp;ei=zFtoUauAHoqK8QT-5YCgBQ&amp;ved=0CDgQ7gEwAA" TargetMode="External"/><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hyperlink" Target="http://www.nytimes.com/2009/10/01/health/policy/01swiss.html" TargetMode="External"/><Relationship Id="rId4" Type="http://schemas.openxmlformats.org/officeDocument/2006/relationships/hyperlink" Target="http://www.npr.org/templates/story/story.php?storyId=92106731" TargetMode="External"/><Relationship Id="rId5" Type="http://schemas.openxmlformats.org/officeDocument/2006/relationships/hyperlink" Target="http://www.bag.admin.ch/org/?lang=en" TargetMode="External"/><Relationship Id="rId1" Type="http://schemas.openxmlformats.org/officeDocument/2006/relationships/slideLayout" Target="../slideLayouts/slideLayout2.xml"/><Relationship Id="rId2" Type="http://schemas.openxmlformats.org/officeDocument/2006/relationships/hyperlink" Target="http://www.pbs.org/wgbh/pages/frontline/sickaroundtheworld/interviews/couchepin.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hyperlink" Target="http://www.civitas.org.uk/nhs/download/switzerland.pdf" TargetMode="External"/><Relationship Id="rId4" Type="http://schemas.openxmlformats.org/officeDocument/2006/relationships/hyperlink" Target="http://www.chcf.org/~/media/MEDIA%20LIBRARY%20Files/PDF/H/PDF%20HealthCareCosts11.pdf" TargetMode="External"/><Relationship Id="rId5" Type="http://schemas.openxmlformats.org/officeDocument/2006/relationships/hyperlink" Target="http://www.physio-europe.org/index.php?action=15&amp;subaction=details&amp;member=45" TargetMode="External"/><Relationship Id="rId1" Type="http://schemas.openxmlformats.org/officeDocument/2006/relationships/slideLayout" Target="../slideLayouts/slideLayout2.xml"/><Relationship Id="rId2" Type="http://schemas.openxmlformats.org/officeDocument/2006/relationships/hyperlink" Target="http://www.forbes.com/sites/aroy/2011/04/29/why-switzerland-has-the-worlds-best-health-care-syste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bears.com/europe.html" TargetMode="Externa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hyperlink" Target="http://www.myswitzerland.com/video/index.cfm?id=3136" TargetMode="External"/><Relationship Id="rId5" Type="http://schemas.openxmlformats.org/officeDocument/2006/relationships/hyperlink" Target="http://www.myswitzerland.com/video/index.cfm?id=3837" TargetMode="External"/><Relationship Id="rId6" Type="http://schemas.openxmlformats.org/officeDocument/2006/relationships/hyperlink" Target="http://www.myswitzerland.com/video/index.cfm?id=3909" TargetMode="External"/><Relationship Id="rId7" Type="http://schemas.openxmlformats.org/officeDocument/2006/relationships/hyperlink" Target="http://www.myswitzerland.com/video/index.cfm?id=3052" TargetMode="External"/><Relationship Id="rId8" Type="http://schemas.openxmlformats.org/officeDocument/2006/relationships/hyperlink" Target="http://www.myswitzerland.com/video/index.cfm?id=2492"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hyperlink" Target="http://www.youtube.com/watch?v=WTt6qW-gm2k" TargetMode="External"/><Relationship Id="rId5" Type="http://schemas.openxmlformats.org/officeDocument/2006/relationships/hyperlink" Target="http://www.youtube.com/watch?v=fBr1wirYJxg&amp;feature=related" TargetMode="External"/><Relationship Id="rId6" Type="http://schemas.openxmlformats.org/officeDocument/2006/relationships/hyperlink" Target="http://www.videosurf.com/video/visit-old-town-geneva-switzerland-1229676350" TargetMode="External"/><Relationship Id="rId7" Type="http://schemas.openxmlformats.org/officeDocument/2006/relationships/hyperlink" Target="http://www.youtube.com/watch?v=44lVz8ZpkiE&amp;feature=related"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hyperlink" Target="http://www.tripadvisor.com/Travel-g188057-c127289/Geneva:Switzerland:Sightseeing.In.Geneva.html" TargetMode="External"/><Relationship Id="rId4" Type="http://schemas.openxmlformats.org/officeDocument/2006/relationships/hyperlink" Target="http://www.geneva.info/" TargetMode="External"/><Relationship Id="rId5" Type="http://schemas.openxmlformats.org/officeDocument/2006/relationships/hyperlink" Target="http://www.virtualtourist.com/travel/Europe/Switzerland/Canton_de_Geneve/Geneva-691866/Things_To_Do-Geneva-TG-C-1.html" TargetMode="External"/><Relationship Id="rId6" Type="http://schemas.openxmlformats.org/officeDocument/2006/relationships/hyperlink" Target="http://www.nileguide.com/destination/geneva/things-to-do" TargetMode="External"/><Relationship Id="rId7" Type="http://schemas.openxmlformats.org/officeDocument/2006/relationships/hyperlink" Target="http://wikitravel.org/en/Geneva" TargetMode="External"/><Relationship Id="rId8" Type="http://schemas.openxmlformats.org/officeDocument/2006/relationships/hyperlink" Target="http://www.lonelyplanet.com/switzerland/geneva" TargetMode="External"/><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92175"/>
            <a:ext cx="7772400" cy="1470025"/>
          </a:xfrm>
        </p:spPr>
        <p:txBody>
          <a:bodyPr/>
          <a:lstStyle/>
          <a:p>
            <a:r>
              <a:rPr lang="en-US" dirty="0" smtClean="0">
                <a:solidFill>
                  <a:srgbClr val="FF0000"/>
                </a:solidFill>
              </a:rPr>
              <a:t>Switzerland:</a:t>
            </a:r>
            <a:br>
              <a:rPr lang="en-US" dirty="0" smtClean="0">
                <a:solidFill>
                  <a:srgbClr val="FF0000"/>
                </a:solidFill>
              </a:rPr>
            </a:br>
            <a:r>
              <a:rPr lang="en-US" dirty="0" smtClean="0"/>
              <a:t>2013 Summer Study Abroad</a:t>
            </a:r>
            <a:endParaRPr lang="en-US" dirty="0"/>
          </a:p>
        </p:txBody>
      </p:sp>
      <p:pic>
        <p:nvPicPr>
          <p:cNvPr id="6" name="Picture 5"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2644091"/>
            <a:ext cx="4927600" cy="3238500"/>
          </a:xfrm>
          <a:prstGeom prst="rect">
            <a:avLst/>
          </a:prstGeom>
        </p:spPr>
      </p:pic>
      <p:sp>
        <p:nvSpPr>
          <p:cNvPr id="2" name="TextBox 1"/>
          <p:cNvSpPr txBox="1"/>
          <p:nvPr/>
        </p:nvSpPr>
        <p:spPr>
          <a:xfrm>
            <a:off x="3432343" y="6073175"/>
            <a:ext cx="2070449" cy="646331"/>
          </a:xfrm>
          <a:prstGeom prst="rect">
            <a:avLst/>
          </a:prstGeom>
          <a:noFill/>
        </p:spPr>
        <p:txBody>
          <a:bodyPr wrap="none" rtlCol="0">
            <a:spAutoFit/>
          </a:bodyPr>
          <a:lstStyle/>
          <a:p>
            <a:pPr algn="ctr"/>
            <a:r>
              <a:rPr lang="en-US" i="1" dirty="0" smtClean="0"/>
              <a:t>Alex Smith </a:t>
            </a:r>
            <a:r>
              <a:rPr lang="en-US" i="1" dirty="0" err="1" smtClean="0"/>
              <a:t>Gormley</a:t>
            </a:r>
            <a:endParaRPr lang="en-US" i="1" dirty="0" smtClean="0"/>
          </a:p>
          <a:p>
            <a:r>
              <a:rPr lang="en-US" i="1" dirty="0" smtClean="0"/>
              <a:t>DPT 2013</a:t>
            </a:r>
            <a:endParaRPr lang="en-US" i="1" dirty="0"/>
          </a:p>
        </p:txBody>
      </p:sp>
    </p:spTree>
    <p:extLst>
      <p:ext uri="{BB962C8B-B14F-4D97-AF65-F5344CB8AC3E}">
        <p14:creationId xmlns:p14="http://schemas.microsoft.com/office/powerpoint/2010/main" val="5134469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58185" cy="6858000"/>
          </a:xfrm>
          <a:prstGeom prst="rect">
            <a:avLst/>
          </a:prstGeom>
        </p:spPr>
      </p:pic>
      <p:sp>
        <p:nvSpPr>
          <p:cNvPr id="5" name="TextBox 4"/>
          <p:cNvSpPr txBox="1"/>
          <p:nvPr/>
        </p:nvSpPr>
        <p:spPr>
          <a:xfrm>
            <a:off x="6208889" y="1884322"/>
            <a:ext cx="2525889" cy="3416320"/>
          </a:xfrm>
          <a:prstGeom prst="rect">
            <a:avLst/>
          </a:prstGeom>
          <a:noFill/>
        </p:spPr>
        <p:txBody>
          <a:bodyPr wrap="square" rtlCol="0">
            <a:spAutoFit/>
          </a:bodyPr>
          <a:lstStyle/>
          <a:p>
            <a:r>
              <a:rPr lang="en-US" sz="2400" dirty="0" smtClean="0"/>
              <a:t>Read this </a:t>
            </a:r>
            <a:r>
              <a:rPr lang="en-US" sz="2400" dirty="0" smtClean="0">
                <a:hlinkClick r:id="rId3"/>
              </a:rPr>
              <a:t>comprehensive history of Switzerland</a:t>
            </a:r>
            <a:r>
              <a:rPr lang="en-US" sz="2400" dirty="0" smtClean="0"/>
              <a:t>.  Check your understanding by answering  the questions in </a:t>
            </a:r>
            <a:r>
              <a:rPr lang="en-US" sz="2400" dirty="0" smtClean="0">
                <a:solidFill>
                  <a:srgbClr val="FFFF00"/>
                </a:solidFill>
              </a:rPr>
              <a:t>Assignment #2 </a:t>
            </a:r>
            <a:endParaRPr lang="en-US" sz="2400" dirty="0">
              <a:solidFill>
                <a:srgbClr val="FFFF00"/>
              </a:solidFill>
            </a:endParaRPr>
          </a:p>
        </p:txBody>
      </p:sp>
    </p:spTree>
    <p:extLst>
      <p:ext uri="{BB962C8B-B14F-4D97-AF65-F5344CB8AC3E}">
        <p14:creationId xmlns:p14="http://schemas.microsoft.com/office/powerpoint/2010/main" val="3813483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08" y="1452122"/>
            <a:ext cx="8229600" cy="1143000"/>
          </a:xfrm>
        </p:spPr>
        <p:txBody>
          <a:bodyPr/>
          <a:lstStyle/>
          <a:p>
            <a:r>
              <a:rPr lang="en-US" dirty="0" smtClean="0">
                <a:solidFill>
                  <a:srgbClr val="FF0000"/>
                </a:solidFill>
              </a:rPr>
              <a:t>Part 4: Switzerland Today</a:t>
            </a:r>
            <a:endParaRPr lang="en-US" dirty="0">
              <a:solidFill>
                <a:srgbClr val="FF0000"/>
              </a:solidFill>
            </a:endParaRPr>
          </a:p>
        </p:txBody>
      </p:sp>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3225800"/>
            <a:ext cx="4927600" cy="3238500"/>
          </a:xfrm>
          <a:prstGeom prst="rect">
            <a:avLst/>
          </a:prstGeom>
        </p:spPr>
      </p:pic>
    </p:spTree>
    <p:extLst>
      <p:ext uri="{BB962C8B-B14F-4D97-AF65-F5344CB8AC3E}">
        <p14:creationId xmlns:p14="http://schemas.microsoft.com/office/powerpoint/2010/main" val="35495628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097" y="5533309"/>
            <a:ext cx="8224004" cy="646331"/>
          </a:xfrm>
          <a:prstGeom prst="rect">
            <a:avLst/>
          </a:prstGeom>
          <a:noFill/>
        </p:spPr>
        <p:txBody>
          <a:bodyPr wrap="square" rtlCol="0">
            <a:spAutoFit/>
          </a:bodyPr>
          <a:lstStyle/>
          <a:p>
            <a:r>
              <a:rPr lang="en-US" dirty="0" smtClean="0"/>
              <a:t>Today Switzerland is a modern, thriving country.   </a:t>
            </a:r>
            <a:r>
              <a:rPr lang="en-US" dirty="0" smtClean="0">
                <a:hlinkClick r:id="rId2"/>
              </a:rPr>
              <a:t>This video</a:t>
            </a:r>
            <a:r>
              <a:rPr lang="en-US" dirty="0" smtClean="0"/>
              <a:t> will give you an in-depth picture of modern Switzerland. </a:t>
            </a:r>
            <a:endParaRPr lang="en-US" dirty="0"/>
          </a:p>
        </p:txBody>
      </p:sp>
      <p:pic>
        <p:nvPicPr>
          <p:cNvPr id="2" name="Picture 1"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48999" cy="5502079"/>
          </a:xfrm>
          <a:prstGeom prst="rect">
            <a:avLst/>
          </a:prstGeom>
        </p:spPr>
      </p:pic>
      <p:sp>
        <p:nvSpPr>
          <p:cNvPr id="3" name="TextBox 2"/>
          <p:cNvSpPr txBox="1"/>
          <p:nvPr/>
        </p:nvSpPr>
        <p:spPr>
          <a:xfrm>
            <a:off x="5798442" y="6315775"/>
            <a:ext cx="3008530" cy="369332"/>
          </a:xfrm>
          <a:prstGeom prst="rect">
            <a:avLst/>
          </a:prstGeom>
          <a:noFill/>
        </p:spPr>
        <p:txBody>
          <a:bodyPr wrap="square" rtlCol="0">
            <a:spAutoFit/>
          </a:bodyPr>
          <a:lstStyle/>
          <a:p>
            <a:r>
              <a:rPr lang="en-US" i="1" dirty="0" smtClean="0">
                <a:solidFill>
                  <a:srgbClr val="FFFF00"/>
                </a:solidFill>
              </a:rPr>
              <a:t>Complete </a:t>
            </a:r>
            <a:r>
              <a:rPr lang="en-US" i="1" smtClean="0">
                <a:solidFill>
                  <a:srgbClr val="FFFF00"/>
                </a:solidFill>
              </a:rPr>
              <a:t>Assignment #3</a:t>
            </a:r>
            <a:endParaRPr lang="en-US" i="1" dirty="0">
              <a:solidFill>
                <a:srgbClr val="FFFF00"/>
              </a:solidFill>
            </a:endParaRPr>
          </a:p>
        </p:txBody>
      </p:sp>
    </p:spTree>
    <p:extLst>
      <p:ext uri="{BB962C8B-B14F-4D97-AF65-F5344CB8AC3E}">
        <p14:creationId xmlns:p14="http://schemas.microsoft.com/office/powerpoint/2010/main" val="16586047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0" y="848305"/>
            <a:ext cx="8229600" cy="1909015"/>
          </a:xfrm>
        </p:spPr>
        <p:txBody>
          <a:bodyPr/>
          <a:lstStyle/>
          <a:p>
            <a:r>
              <a:rPr lang="en-US" dirty="0" smtClean="0">
                <a:solidFill>
                  <a:srgbClr val="FF0000"/>
                </a:solidFill>
              </a:rPr>
              <a:t>Part 5: Health Status of the Swiss:</a:t>
            </a:r>
            <a:endParaRPr lang="en-US" dirty="0">
              <a:solidFill>
                <a:srgbClr val="FF0000"/>
              </a:solidFill>
            </a:endParaRPr>
          </a:p>
        </p:txBody>
      </p:sp>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2757321"/>
            <a:ext cx="4927600" cy="3238500"/>
          </a:xfrm>
          <a:prstGeom prst="rect">
            <a:avLst/>
          </a:prstGeom>
        </p:spPr>
      </p:pic>
    </p:spTree>
    <p:extLst>
      <p:ext uri="{BB962C8B-B14F-4D97-AF65-F5344CB8AC3E}">
        <p14:creationId xmlns:p14="http://schemas.microsoft.com/office/powerpoint/2010/main" val="28223895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097" y="5533309"/>
            <a:ext cx="8224004" cy="646331"/>
          </a:xfrm>
          <a:prstGeom prst="rect">
            <a:avLst/>
          </a:prstGeom>
          <a:noFill/>
        </p:spPr>
        <p:txBody>
          <a:bodyPr wrap="square" rtlCol="0">
            <a:spAutoFit/>
          </a:bodyPr>
          <a:lstStyle/>
          <a:p>
            <a:r>
              <a:rPr lang="en-US" dirty="0" smtClean="0"/>
              <a:t>Switzerland is one of the healthiest countries in the world. </a:t>
            </a:r>
            <a:r>
              <a:rPr lang="en-US" dirty="0" smtClean="0">
                <a:hlinkClick r:id="rId3"/>
              </a:rPr>
              <a:t>Click here</a:t>
            </a:r>
            <a:r>
              <a:rPr lang="en-US" dirty="0" smtClean="0"/>
              <a:t> to take a look at its health status by-the-numbers.</a:t>
            </a:r>
            <a:endParaRPr lang="en-US" dirty="0"/>
          </a:p>
        </p:txBody>
      </p:sp>
      <p:pic>
        <p:nvPicPr>
          <p:cNvPr id="4" name="Picture 3"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245100"/>
          </a:xfrm>
          <a:prstGeom prst="rect">
            <a:avLst/>
          </a:prstGeom>
        </p:spPr>
      </p:pic>
      <p:sp>
        <p:nvSpPr>
          <p:cNvPr id="2" name="TextBox 1"/>
          <p:cNvSpPr txBox="1"/>
          <p:nvPr/>
        </p:nvSpPr>
        <p:spPr>
          <a:xfrm>
            <a:off x="325431" y="6315775"/>
            <a:ext cx="4239224" cy="369332"/>
          </a:xfrm>
          <a:prstGeom prst="rect">
            <a:avLst/>
          </a:prstGeom>
          <a:noFill/>
        </p:spPr>
        <p:txBody>
          <a:bodyPr wrap="none" rtlCol="0">
            <a:spAutoFit/>
          </a:bodyPr>
          <a:lstStyle/>
          <a:p>
            <a:r>
              <a:rPr lang="en-US" dirty="0" smtClean="0">
                <a:solidFill>
                  <a:srgbClr val="FFFF00"/>
                </a:solidFill>
                <a:hlinkClick r:id="rId5"/>
              </a:rPr>
              <a:t>Click here to read an article from CBS News</a:t>
            </a:r>
            <a:endParaRPr lang="en-US" dirty="0">
              <a:solidFill>
                <a:srgbClr val="FFFF00"/>
              </a:solidFill>
            </a:endParaRPr>
          </a:p>
        </p:txBody>
      </p:sp>
    </p:spTree>
    <p:extLst>
      <p:ext uri="{BB962C8B-B14F-4D97-AF65-F5344CB8AC3E}">
        <p14:creationId xmlns:p14="http://schemas.microsoft.com/office/powerpoint/2010/main" val="20430208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Healthy and Cost Effective</a:t>
            </a:r>
            <a:endParaRPr lang="en-US" dirty="0"/>
          </a:p>
        </p:txBody>
      </p:sp>
      <p:sp>
        <p:nvSpPr>
          <p:cNvPr id="6" name="Content Placeholder 5"/>
          <p:cNvSpPr>
            <a:spLocks noGrp="1"/>
          </p:cNvSpPr>
          <p:nvPr>
            <p:ph sz="half" idx="2"/>
          </p:nvPr>
        </p:nvSpPr>
        <p:spPr>
          <a:xfrm>
            <a:off x="457200" y="1201099"/>
            <a:ext cx="8229600" cy="3589492"/>
          </a:xfrm>
        </p:spPr>
        <p:txBody>
          <a:bodyPr/>
          <a:lstStyle/>
          <a:p>
            <a:r>
              <a:rPr lang="en-US" dirty="0" smtClean="0"/>
              <a:t>Not only is Switzerland one of the healthiest countries, they spend approximately 40% less on health care than does the US.</a:t>
            </a:r>
            <a:r>
              <a:rPr lang="en-US" baseline="30000" dirty="0" smtClean="0"/>
              <a:t>1</a:t>
            </a:r>
            <a:endParaRPr lang="en-US" dirty="0" smtClean="0"/>
          </a:p>
          <a:p>
            <a:r>
              <a:rPr lang="en-US" dirty="0" smtClean="0"/>
              <a:t>Swiss government spends ~ 11.4% of GDP on healthcare.</a:t>
            </a:r>
            <a:r>
              <a:rPr lang="en-US" baseline="30000" dirty="0" smtClean="0"/>
              <a:t>2,3</a:t>
            </a:r>
            <a:endParaRPr lang="en-US" dirty="0" smtClean="0"/>
          </a:p>
          <a:p>
            <a:r>
              <a:rPr lang="en-US" dirty="0" smtClean="0"/>
              <a:t>US government spends ~ 17.6% of GDP on healthcare.</a:t>
            </a:r>
            <a:r>
              <a:rPr lang="en-US" baseline="30000" dirty="0" smtClean="0"/>
              <a:t>2.3</a:t>
            </a:r>
            <a:endParaRPr lang="en-US" dirty="0" smtClean="0"/>
          </a:p>
          <a:p>
            <a:pPr marL="457200" lvl="1" indent="0">
              <a:buNone/>
            </a:pPr>
            <a:endParaRPr lang="en-US" dirty="0"/>
          </a:p>
        </p:txBody>
      </p:sp>
      <p:pic>
        <p:nvPicPr>
          <p:cNvPr id="15" name="Picture 14"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35" y="3254073"/>
            <a:ext cx="5397704" cy="3526651"/>
          </a:xfrm>
          <a:prstGeom prst="rect">
            <a:avLst/>
          </a:prstGeom>
        </p:spPr>
      </p:pic>
      <p:sp>
        <p:nvSpPr>
          <p:cNvPr id="2" name="Rectangle 1"/>
          <p:cNvSpPr/>
          <p:nvPr/>
        </p:nvSpPr>
        <p:spPr>
          <a:xfrm>
            <a:off x="6330760" y="6129438"/>
            <a:ext cx="2694530" cy="369332"/>
          </a:xfrm>
          <a:prstGeom prst="rect">
            <a:avLst/>
          </a:prstGeom>
        </p:spPr>
        <p:txBody>
          <a:bodyPr wrap="none">
            <a:spAutoFit/>
          </a:bodyPr>
          <a:lstStyle/>
          <a:p>
            <a:r>
              <a:rPr lang="en-US" i="1" dirty="0">
                <a:solidFill>
                  <a:srgbClr val="FFFF00"/>
                </a:solidFill>
              </a:rPr>
              <a:t>Complete Assignment </a:t>
            </a:r>
            <a:r>
              <a:rPr lang="en-US" i="1" dirty="0" smtClean="0">
                <a:solidFill>
                  <a:srgbClr val="FFFF00"/>
                </a:solidFill>
              </a:rPr>
              <a:t>#4A</a:t>
            </a:r>
            <a:endParaRPr lang="en-US" i="1" dirty="0">
              <a:solidFill>
                <a:srgbClr val="FFFF00"/>
              </a:solidFill>
            </a:endParaRPr>
          </a:p>
        </p:txBody>
      </p:sp>
    </p:spTree>
    <p:extLst>
      <p:ext uri="{BB962C8B-B14F-4D97-AF65-F5344CB8AC3E}">
        <p14:creationId xmlns:p14="http://schemas.microsoft.com/office/powerpoint/2010/main" val="2469070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3" y="274638"/>
            <a:ext cx="8416137" cy="1143000"/>
          </a:xfrm>
        </p:spPr>
        <p:txBody>
          <a:bodyPr>
            <a:normAutofit/>
          </a:bodyPr>
          <a:lstStyle/>
          <a:p>
            <a:r>
              <a:rPr lang="en-US" dirty="0" smtClean="0"/>
              <a:t>The US vs. Swiss Health Care System</a:t>
            </a:r>
            <a:endParaRPr lang="en-US" dirty="0"/>
          </a:p>
        </p:txBody>
      </p:sp>
      <p:sp>
        <p:nvSpPr>
          <p:cNvPr id="4" name="TextBox 3"/>
          <p:cNvSpPr txBox="1"/>
          <p:nvPr/>
        </p:nvSpPr>
        <p:spPr>
          <a:xfrm>
            <a:off x="676660" y="1311739"/>
            <a:ext cx="3838508" cy="3416320"/>
          </a:xfrm>
          <a:prstGeom prst="rect">
            <a:avLst/>
          </a:prstGeom>
          <a:noFill/>
        </p:spPr>
        <p:txBody>
          <a:bodyPr wrap="square" rtlCol="0">
            <a:spAutoFit/>
          </a:bodyPr>
          <a:lstStyle/>
          <a:p>
            <a:r>
              <a:rPr lang="en-US" dirty="0" smtClean="0"/>
              <a:t>The Swiss Health Care System is arguably one of the best in the world.  Many US health systems experts have advocated for a revised American system modeled on the Swiss system.  Just how does the Swiss system work and how does it compare to our system under the new Affordable Health Care Act?</a:t>
            </a:r>
          </a:p>
          <a:p>
            <a:endParaRPr lang="en-US" dirty="0"/>
          </a:p>
          <a:p>
            <a:r>
              <a:rPr lang="en-US" dirty="0" smtClean="0"/>
              <a:t>Study the information at the links to the right to find out.</a:t>
            </a:r>
            <a:endParaRPr lang="en-US" dirty="0"/>
          </a:p>
        </p:txBody>
      </p:sp>
      <p:sp>
        <p:nvSpPr>
          <p:cNvPr id="5" name="TextBox 4"/>
          <p:cNvSpPr txBox="1"/>
          <p:nvPr/>
        </p:nvSpPr>
        <p:spPr>
          <a:xfrm>
            <a:off x="4736610" y="1241116"/>
            <a:ext cx="3950189" cy="5355313"/>
          </a:xfrm>
          <a:prstGeom prst="rect">
            <a:avLst/>
          </a:prstGeom>
          <a:solidFill>
            <a:schemeClr val="tx1"/>
          </a:solidFill>
          <a:ln>
            <a:solidFill>
              <a:srgbClr val="FF0000"/>
            </a:solidFill>
          </a:ln>
        </p:spPr>
        <p:txBody>
          <a:bodyPr wrap="square" rtlCol="0">
            <a:spAutoFit/>
          </a:bodyPr>
          <a:lstStyle/>
          <a:p>
            <a:r>
              <a:rPr lang="en-US" dirty="0" smtClean="0">
                <a:hlinkClick r:id="rId2"/>
              </a:rPr>
              <a:t>JAMA: T</a:t>
            </a:r>
            <a:r>
              <a:rPr lang="en-US" dirty="0" smtClean="0">
                <a:solidFill>
                  <a:srgbClr val="0000FF"/>
                </a:solidFill>
                <a:hlinkClick r:id="rId2"/>
              </a:rPr>
              <a:t>he </a:t>
            </a:r>
            <a:r>
              <a:rPr lang="en-US" dirty="0">
                <a:solidFill>
                  <a:srgbClr val="0000FF"/>
                </a:solidFill>
                <a:hlinkClick r:id="rId2"/>
              </a:rPr>
              <a:t>Swiss Health </a:t>
            </a:r>
            <a:r>
              <a:rPr lang="en-US" dirty="0" smtClean="0">
                <a:solidFill>
                  <a:srgbClr val="0000FF"/>
                </a:solidFill>
                <a:hlinkClick r:id="rId2"/>
              </a:rPr>
              <a:t>System:</a:t>
            </a:r>
            <a:endParaRPr lang="en-US" dirty="0">
              <a:solidFill>
                <a:srgbClr val="0000FF"/>
              </a:solidFill>
              <a:hlinkClick r:id="rId2"/>
            </a:endParaRPr>
          </a:p>
          <a:p>
            <a:r>
              <a:rPr lang="en-US" dirty="0">
                <a:solidFill>
                  <a:srgbClr val="0000FF"/>
                </a:solidFill>
                <a:hlinkClick r:id="rId2"/>
              </a:rPr>
              <a:t>Regulated Competition Without Managed Care</a:t>
            </a:r>
            <a:endParaRPr lang="en-US" dirty="0" smtClean="0">
              <a:solidFill>
                <a:srgbClr val="0000FF"/>
              </a:solidFill>
              <a:hlinkClick r:id="rId3"/>
            </a:endParaRPr>
          </a:p>
          <a:p>
            <a:endParaRPr lang="en-US" dirty="0">
              <a:hlinkClick r:id="rId3"/>
            </a:endParaRPr>
          </a:p>
          <a:p>
            <a:r>
              <a:rPr lang="en-US" dirty="0" smtClean="0">
                <a:hlinkClick r:id="rId3"/>
              </a:rPr>
              <a:t>Forbes:  Why Switzerland Has the World Best Health Care System</a:t>
            </a:r>
            <a:endParaRPr lang="en-US" dirty="0" smtClean="0"/>
          </a:p>
          <a:p>
            <a:endParaRPr lang="en-US" dirty="0" smtClean="0"/>
          </a:p>
          <a:p>
            <a:r>
              <a:rPr lang="en-US" dirty="0" smtClean="0">
                <a:solidFill>
                  <a:schemeClr val="bg1"/>
                </a:solidFill>
                <a:hlinkClick r:id="rId4"/>
              </a:rPr>
              <a:t>Time:  Switzerland Has Its Own Kind of Obamacare- and Loves It.</a:t>
            </a:r>
            <a:endParaRPr lang="en-US" dirty="0" smtClean="0">
              <a:solidFill>
                <a:schemeClr val="bg1"/>
              </a:solidFill>
            </a:endParaRPr>
          </a:p>
          <a:p>
            <a:endParaRPr lang="en-US" dirty="0">
              <a:solidFill>
                <a:schemeClr val="bg1"/>
              </a:solidFill>
            </a:endParaRPr>
          </a:p>
          <a:p>
            <a:r>
              <a:rPr lang="en-US" dirty="0" smtClean="0">
                <a:solidFill>
                  <a:schemeClr val="bg1"/>
                </a:solidFill>
                <a:hlinkClick r:id="rId5"/>
              </a:rPr>
              <a:t>Kaiser Foundation: U.S. Health Reform Hits Main St. (video)</a:t>
            </a:r>
            <a:endParaRPr lang="en-US" dirty="0" smtClean="0">
              <a:solidFill>
                <a:schemeClr val="bg1"/>
              </a:solidFill>
            </a:endParaRPr>
          </a:p>
          <a:p>
            <a:endParaRPr lang="en-US" dirty="0">
              <a:solidFill>
                <a:schemeClr val="bg1"/>
              </a:solidFill>
            </a:endParaRPr>
          </a:p>
          <a:p>
            <a:r>
              <a:rPr lang="en-US" dirty="0" smtClean="0">
                <a:solidFill>
                  <a:schemeClr val="bg1"/>
                </a:solidFill>
                <a:hlinkClick r:id="rId6" action="ppaction://hlinkfile"/>
              </a:rPr>
              <a:t>Look over this research paper completed as a part of my Capstone project.  It compares the US health care system versus more universal health care systems (like the one in Switzerland).</a:t>
            </a:r>
            <a:endParaRPr lang="en-US" dirty="0" smtClean="0">
              <a:solidFill>
                <a:schemeClr val="bg1"/>
              </a:solidFill>
            </a:endParaRPr>
          </a:p>
        </p:txBody>
      </p:sp>
      <p:sp>
        <p:nvSpPr>
          <p:cNvPr id="6" name="Rectangle 5"/>
          <p:cNvSpPr/>
          <p:nvPr/>
        </p:nvSpPr>
        <p:spPr>
          <a:xfrm>
            <a:off x="270663" y="5196686"/>
            <a:ext cx="4357942" cy="1477328"/>
          </a:xfrm>
          <a:prstGeom prst="rect">
            <a:avLst/>
          </a:prstGeom>
        </p:spPr>
        <p:txBody>
          <a:bodyPr wrap="square">
            <a:spAutoFit/>
          </a:bodyPr>
          <a:lstStyle/>
          <a:p>
            <a:r>
              <a:rPr lang="en-US" i="1" dirty="0" smtClean="0">
                <a:solidFill>
                  <a:srgbClr val="FFFF00"/>
                </a:solidFill>
              </a:rPr>
              <a:t>Please take good notes on the articles/video and bring them with you to Switzerland.  You will be expected to make critical comparisons of the U.S. and Swiss Health Care Systems at our first “Fireside Chat.”</a:t>
            </a:r>
            <a:endParaRPr lang="en-US" dirty="0"/>
          </a:p>
        </p:txBody>
      </p:sp>
    </p:spTree>
    <p:extLst>
      <p:ext uri="{BB962C8B-B14F-4D97-AF65-F5344CB8AC3E}">
        <p14:creationId xmlns:p14="http://schemas.microsoft.com/office/powerpoint/2010/main" val="4246320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Swiss Health System: </a:t>
            </a:r>
            <a:r>
              <a:rPr lang="en-US" dirty="0" smtClean="0">
                <a:solidFill>
                  <a:srgbClr val="FF0000"/>
                </a:solidFill>
              </a:rPr>
              <a:t>Santé Suisse</a:t>
            </a:r>
            <a:endParaRPr lang="en-US" dirty="0"/>
          </a:p>
        </p:txBody>
      </p:sp>
      <p:sp>
        <p:nvSpPr>
          <p:cNvPr id="3" name="Content Placeholder 2"/>
          <p:cNvSpPr>
            <a:spLocks noGrp="1"/>
          </p:cNvSpPr>
          <p:nvPr>
            <p:ph idx="1"/>
          </p:nvPr>
        </p:nvSpPr>
        <p:spPr>
          <a:xfrm>
            <a:off x="375920" y="1336040"/>
            <a:ext cx="8229600" cy="5307860"/>
          </a:xfrm>
        </p:spPr>
        <p:txBody>
          <a:bodyPr>
            <a:normAutofit fontScale="92500" lnSpcReduction="10000"/>
          </a:bodyPr>
          <a:lstStyle/>
          <a:p>
            <a:r>
              <a:rPr lang="en-US" dirty="0"/>
              <a:t>M</a:t>
            </a:r>
            <a:r>
              <a:rPr lang="en-US" dirty="0" smtClean="0"/>
              <a:t>andates universal health coverage for all citizens</a:t>
            </a:r>
            <a:r>
              <a:rPr lang="en-US" baseline="30000" dirty="0" smtClean="0"/>
              <a:t>2</a:t>
            </a:r>
            <a:endParaRPr lang="en-US" dirty="0" smtClean="0"/>
          </a:p>
          <a:p>
            <a:pPr lvl="1"/>
            <a:r>
              <a:rPr lang="en-US" dirty="0" smtClean="0"/>
              <a:t>All citizens must purchase a basic package</a:t>
            </a:r>
          </a:p>
          <a:p>
            <a:r>
              <a:rPr lang="en-US" dirty="0" smtClean="0"/>
              <a:t>All insurers (~87) are private and are required to charge the same price to all individuals, regardless of age, disability or health status.</a:t>
            </a:r>
          </a:p>
          <a:p>
            <a:r>
              <a:rPr lang="en-US" dirty="0" smtClean="0"/>
              <a:t>For low-income individuals, individual states provide tax-financed subsidies so that these citizens are able to afford the basic package premiums.</a:t>
            </a:r>
          </a:p>
          <a:p>
            <a:pPr marL="0" indent="0">
              <a:buNone/>
            </a:pPr>
            <a:r>
              <a:rPr lang="en-US" sz="1900" i="1" dirty="0" smtClean="0">
                <a:solidFill>
                  <a:srgbClr val="FFFF00"/>
                </a:solidFill>
              </a:rPr>
              <a:t>Please </a:t>
            </a:r>
            <a:r>
              <a:rPr lang="en-US" sz="1900" i="1" dirty="0" smtClean="0">
                <a:solidFill>
                  <a:srgbClr val="FF0000"/>
                </a:solidFill>
                <a:hlinkClick r:id="rId2"/>
              </a:rPr>
              <a:t>CLICK HERE </a:t>
            </a:r>
            <a:r>
              <a:rPr lang="en-US" sz="1900" i="1" dirty="0" smtClean="0">
                <a:solidFill>
                  <a:srgbClr val="FFFF00"/>
                </a:solidFill>
              </a:rPr>
              <a:t>to read an article from </a:t>
            </a:r>
            <a:r>
              <a:rPr lang="en-US" sz="1900" i="1" dirty="0" err="1" smtClean="0">
                <a:solidFill>
                  <a:srgbClr val="FFFF00"/>
                </a:solidFill>
              </a:rPr>
              <a:t>Civitas</a:t>
            </a:r>
            <a:r>
              <a:rPr lang="en-US" sz="1900" i="1" dirty="0" smtClean="0">
                <a:solidFill>
                  <a:srgbClr val="FFFF00"/>
                </a:solidFill>
              </a:rPr>
              <a:t> to better familiarize yourself with the </a:t>
            </a:r>
            <a:r>
              <a:rPr lang="en-US" sz="1900" i="1" dirty="0">
                <a:solidFill>
                  <a:srgbClr val="FFFF00"/>
                </a:solidFill>
              </a:rPr>
              <a:t>Swiss </a:t>
            </a:r>
            <a:r>
              <a:rPr lang="en-US" sz="1900" i="1" dirty="0" smtClean="0">
                <a:solidFill>
                  <a:srgbClr val="FFFF00"/>
                </a:solidFill>
              </a:rPr>
              <a:t>system.</a:t>
            </a:r>
            <a:endParaRPr lang="en-US" sz="1300" dirty="0" smtClean="0"/>
          </a:p>
          <a:p>
            <a:pPr marL="0" indent="0">
              <a:buNone/>
            </a:pPr>
            <a:endParaRPr lang="en-US" sz="1900" i="1" dirty="0">
              <a:solidFill>
                <a:srgbClr val="FFFF00"/>
              </a:solidFill>
            </a:endParaRPr>
          </a:p>
        </p:txBody>
      </p:sp>
      <p:sp>
        <p:nvSpPr>
          <p:cNvPr id="4" name="Rectangle 3"/>
          <p:cNvSpPr/>
          <p:nvPr/>
        </p:nvSpPr>
        <p:spPr>
          <a:xfrm>
            <a:off x="6025955" y="6274568"/>
            <a:ext cx="2686528" cy="369332"/>
          </a:xfrm>
          <a:prstGeom prst="rect">
            <a:avLst/>
          </a:prstGeom>
        </p:spPr>
        <p:txBody>
          <a:bodyPr wrap="none">
            <a:spAutoFit/>
          </a:bodyPr>
          <a:lstStyle/>
          <a:p>
            <a:r>
              <a:rPr lang="en-US" i="1" dirty="0">
                <a:solidFill>
                  <a:srgbClr val="FFFF00"/>
                </a:solidFill>
              </a:rPr>
              <a:t>Complete Assignment </a:t>
            </a:r>
            <a:r>
              <a:rPr lang="en-US" i="1" dirty="0" smtClean="0">
                <a:solidFill>
                  <a:srgbClr val="FFFF00"/>
                </a:solidFill>
              </a:rPr>
              <a:t>#4B</a:t>
            </a:r>
            <a:endParaRPr lang="en-US" i="1" dirty="0">
              <a:solidFill>
                <a:srgbClr val="FFFF00"/>
              </a:solidFill>
            </a:endParaRPr>
          </a:p>
        </p:txBody>
      </p:sp>
    </p:spTree>
    <p:extLst>
      <p:ext uri="{BB962C8B-B14F-4D97-AF65-F5344CB8AC3E}">
        <p14:creationId xmlns:p14="http://schemas.microsoft.com/office/powerpoint/2010/main" val="4194241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10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Santé </a:t>
            </a:r>
            <a:r>
              <a:rPr lang="en-US" dirty="0" smtClean="0"/>
              <a:t>Suisse: “Basic Package” Insurance Plan</a:t>
            </a:r>
            <a:r>
              <a:rPr lang="en-US" baseline="30000" dirty="0" smtClean="0"/>
              <a:t>2</a:t>
            </a:r>
            <a:endParaRPr lang="en-US" dirty="0"/>
          </a:p>
        </p:txBody>
      </p:sp>
      <p:pic>
        <p:nvPicPr>
          <p:cNvPr id="4" name="Content Placeholder 3" descr="1.tiff"/>
          <p:cNvPicPr>
            <a:picLocks noGrp="1" noChangeAspect="1"/>
          </p:cNvPicPr>
          <p:nvPr>
            <p:ph idx="1"/>
          </p:nvPr>
        </p:nvPicPr>
        <p:blipFill>
          <a:blip r:embed="rId2">
            <a:extLst>
              <a:ext uri="{28A0092B-C50C-407E-A947-70E740481C1C}">
                <a14:useLocalDpi xmlns:a14="http://schemas.microsoft.com/office/drawing/2010/main" val="0"/>
              </a:ext>
            </a:extLst>
          </a:blip>
          <a:srcRect l="-3250" r="-3250"/>
          <a:stretch>
            <a:fillRect/>
          </a:stretch>
        </p:blipFill>
        <p:spPr>
          <a:xfrm>
            <a:off x="1" y="1417638"/>
            <a:ext cx="9071998" cy="5190499"/>
          </a:xfrm>
        </p:spPr>
      </p:pic>
      <p:sp>
        <p:nvSpPr>
          <p:cNvPr id="6" name="Oval 5"/>
          <p:cNvSpPr/>
          <p:nvPr/>
        </p:nvSpPr>
        <p:spPr>
          <a:xfrm>
            <a:off x="313803" y="3009651"/>
            <a:ext cx="6459963" cy="483201"/>
          </a:xfrm>
          <a:prstGeom prst="ellipse">
            <a:avLst/>
          </a:prstGeom>
          <a:solidFill>
            <a:schemeClr val="accent2">
              <a:tint val="95000"/>
              <a:alpha val="22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990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“Physiotherapy” in Switzerland</a:t>
            </a:r>
            <a:r>
              <a:rPr lang="en-US" baseline="30000" dirty="0">
                <a:solidFill>
                  <a:srgbClr val="FF0000"/>
                </a:solidFill>
              </a:rPr>
              <a:t>4</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PT Education: Bachelor’s Degree or Masters Degree</a:t>
            </a:r>
          </a:p>
          <a:p>
            <a:pPr lvl="1">
              <a:buFont typeface="Courier New"/>
              <a:buChar char="o"/>
            </a:pPr>
            <a:r>
              <a:rPr lang="en-US" dirty="0" smtClean="0"/>
              <a:t>4 years of study (BSc), similar to our B.S. degree</a:t>
            </a:r>
          </a:p>
          <a:p>
            <a:pPr lvl="1">
              <a:buFont typeface="Courier New"/>
              <a:buChar char="o"/>
            </a:pPr>
            <a:r>
              <a:rPr lang="en-US" dirty="0" smtClean="0"/>
              <a:t>2 year graduate programs (</a:t>
            </a:r>
            <a:r>
              <a:rPr lang="en-US" dirty="0" err="1" smtClean="0"/>
              <a:t>M.Sc</a:t>
            </a:r>
            <a:r>
              <a:rPr lang="en-US" dirty="0" smtClean="0"/>
              <a:t>)</a:t>
            </a:r>
          </a:p>
          <a:p>
            <a:r>
              <a:rPr lang="en-US" dirty="0" smtClean="0"/>
              <a:t>PT is covered under the “basic package” plan, </a:t>
            </a:r>
            <a:r>
              <a:rPr lang="en-US" i="1" dirty="0" smtClean="0"/>
              <a:t>only if prescribed by a physician.</a:t>
            </a:r>
          </a:p>
          <a:p>
            <a:pPr lvl="1">
              <a:buFont typeface="Courier New"/>
              <a:buChar char="o"/>
            </a:pPr>
            <a:r>
              <a:rPr lang="en-US" dirty="0" smtClean="0"/>
              <a:t>Maximum of 9 visits</a:t>
            </a:r>
          </a:p>
          <a:p>
            <a:pPr lvl="1">
              <a:buFont typeface="Courier New"/>
              <a:buChar char="o"/>
            </a:pPr>
            <a:r>
              <a:rPr lang="en-US" dirty="0" smtClean="0"/>
              <a:t>MUST have a physician referral (no </a:t>
            </a:r>
            <a:r>
              <a:rPr lang="en-US" dirty="0" smtClean="0">
                <a:hlinkClick r:id="rId2"/>
              </a:rPr>
              <a:t>direct access</a:t>
            </a:r>
            <a:r>
              <a:rPr lang="en-US" dirty="0" smtClean="0"/>
              <a:t>)</a:t>
            </a:r>
          </a:p>
          <a:p>
            <a:pPr lvl="2">
              <a:buFont typeface="Courier New"/>
              <a:buChar char="o"/>
            </a:pPr>
            <a:r>
              <a:rPr lang="en-US" dirty="0" smtClean="0">
                <a:hlinkClick r:id="rId3"/>
              </a:rPr>
              <a:t>Click Here </a:t>
            </a:r>
            <a:r>
              <a:rPr lang="en-US" dirty="0" smtClean="0"/>
              <a:t>to find out why direct access is important</a:t>
            </a:r>
          </a:p>
          <a:p>
            <a:r>
              <a:rPr lang="en-US" dirty="0" smtClean="0"/>
              <a:t>Additional PT visits can also be purchased through private insurance.</a:t>
            </a:r>
          </a:p>
        </p:txBody>
      </p:sp>
    </p:spTree>
    <p:extLst>
      <p:ext uri="{BB962C8B-B14F-4D97-AF65-F5344CB8AC3E}">
        <p14:creationId xmlns:p14="http://schemas.microsoft.com/office/powerpoint/2010/main" val="1969494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862"/>
          </a:xfrm>
        </p:spPr>
        <p:txBody>
          <a:bodyPr/>
          <a:lstStyle/>
          <a:p>
            <a:r>
              <a:rPr lang="en-US" dirty="0" smtClean="0">
                <a:solidFill>
                  <a:srgbClr val="FF0000"/>
                </a:solidFill>
              </a:rPr>
              <a:t>Part 1:</a:t>
            </a:r>
            <a:br>
              <a:rPr lang="en-US" dirty="0" smtClean="0">
                <a:solidFill>
                  <a:srgbClr val="FF0000"/>
                </a:solidFill>
              </a:rPr>
            </a:br>
            <a:r>
              <a:rPr lang="en-US" dirty="0" smtClean="0">
                <a:solidFill>
                  <a:srgbClr val="FF0000"/>
                </a:solidFill>
              </a:rPr>
              <a:t>Where are we going?</a:t>
            </a:r>
            <a:endParaRPr lang="en-US" dirty="0">
              <a:solidFill>
                <a:srgbClr val="FF0000"/>
              </a:solidFill>
            </a:endParaRPr>
          </a:p>
        </p:txBody>
      </p:sp>
      <p:pic>
        <p:nvPicPr>
          <p:cNvPr id="6" name="Content Placeholder 5" descr="1.tiff"/>
          <p:cNvPicPr>
            <a:picLocks noGrp="1" noChangeAspect="1"/>
          </p:cNvPicPr>
          <p:nvPr>
            <p:ph idx="1"/>
          </p:nvPr>
        </p:nvPicPr>
        <p:blipFill>
          <a:blip r:embed="rId2">
            <a:extLst>
              <a:ext uri="{28A0092B-C50C-407E-A947-70E740481C1C}">
                <a14:useLocalDpi xmlns:a14="http://schemas.microsoft.com/office/drawing/2010/main" val="0"/>
              </a:ext>
            </a:extLst>
          </a:blip>
          <a:srcRect t="8160" b="8160"/>
          <a:stretch>
            <a:fillRect/>
          </a:stretch>
        </p:blipFill>
        <p:spPr>
          <a:xfrm>
            <a:off x="1282700" y="2349500"/>
            <a:ext cx="6623050" cy="3642422"/>
          </a:xfrm>
          <a:prstGeom prst="rect">
            <a:avLst/>
          </a:prstGeom>
        </p:spPr>
      </p:pic>
    </p:spTree>
    <p:extLst>
      <p:ext uri="{BB962C8B-B14F-4D97-AF65-F5344CB8AC3E}">
        <p14:creationId xmlns:p14="http://schemas.microsoft.com/office/powerpoint/2010/main" val="8685434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“Physiotherapy” in Switzerland: </a:t>
            </a:r>
            <a:endParaRPr lang="en-US" dirty="0">
              <a:solidFill>
                <a:srgbClr val="FF0000"/>
              </a:solidFill>
            </a:endParaRPr>
          </a:p>
        </p:txBody>
      </p:sp>
      <p:sp>
        <p:nvSpPr>
          <p:cNvPr id="3" name="Content Placeholder 2"/>
          <p:cNvSpPr>
            <a:spLocks noGrp="1"/>
          </p:cNvSpPr>
          <p:nvPr>
            <p:ph idx="1"/>
          </p:nvPr>
        </p:nvSpPr>
        <p:spPr/>
        <p:txBody>
          <a:bodyPr/>
          <a:lstStyle/>
          <a:p>
            <a:r>
              <a:rPr lang="en-US" dirty="0"/>
              <a:t>Part of the European Region of the World Confederation for Physical Therapy</a:t>
            </a:r>
          </a:p>
          <a:p>
            <a:endParaRPr lang="en-US" dirty="0"/>
          </a:p>
        </p:txBody>
      </p:sp>
      <p:pic>
        <p:nvPicPr>
          <p:cNvPr id="4" name="Picture 3" descr="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5474970"/>
          </a:xfrm>
          <a:prstGeom prst="rect">
            <a:avLst/>
          </a:prstGeom>
        </p:spPr>
      </p:pic>
      <p:sp>
        <p:nvSpPr>
          <p:cNvPr id="5" name="TextBox 4"/>
          <p:cNvSpPr txBox="1"/>
          <p:nvPr/>
        </p:nvSpPr>
        <p:spPr>
          <a:xfrm>
            <a:off x="112889" y="1600200"/>
            <a:ext cx="8868490" cy="630942"/>
          </a:xfrm>
          <a:prstGeom prst="rect">
            <a:avLst/>
          </a:prstGeom>
          <a:noFill/>
        </p:spPr>
        <p:txBody>
          <a:bodyPr wrap="none" rtlCol="0">
            <a:spAutoFit/>
          </a:bodyPr>
          <a:lstStyle/>
          <a:p>
            <a:pPr algn="ctr"/>
            <a:r>
              <a:rPr lang="en-US" sz="1700" dirty="0" smtClean="0">
                <a:solidFill>
                  <a:srgbClr val="000000"/>
                </a:solidFill>
              </a:rPr>
              <a:t>Swiss PT is a part </a:t>
            </a:r>
            <a:r>
              <a:rPr lang="en-US" sz="1700" dirty="0">
                <a:solidFill>
                  <a:srgbClr val="000000"/>
                </a:solidFill>
              </a:rPr>
              <a:t>of the European Region of the World Confederation for Physical </a:t>
            </a:r>
            <a:r>
              <a:rPr lang="en-US" sz="1700" dirty="0" smtClean="0">
                <a:solidFill>
                  <a:srgbClr val="000000"/>
                </a:solidFill>
              </a:rPr>
              <a:t>Therapy (WCPT)</a:t>
            </a:r>
            <a:endParaRPr lang="en-US" sz="1700" dirty="0">
              <a:solidFill>
                <a:srgbClr val="000000"/>
              </a:solidFill>
            </a:endParaRPr>
          </a:p>
          <a:p>
            <a:pPr algn="ctr"/>
            <a:r>
              <a:rPr lang="en-US" dirty="0" smtClean="0">
                <a:solidFill>
                  <a:srgbClr val="000000"/>
                </a:solidFill>
                <a:hlinkClick r:id="rId3"/>
              </a:rPr>
              <a:t>CLICK HERE </a:t>
            </a:r>
            <a:r>
              <a:rPr lang="en-US" dirty="0" smtClean="0">
                <a:solidFill>
                  <a:srgbClr val="000000"/>
                </a:solidFill>
              </a:rPr>
              <a:t>to access a video from the WCPT and learn more about PT in Europe.</a:t>
            </a:r>
            <a:endParaRPr lang="en-US" dirty="0">
              <a:solidFill>
                <a:schemeClr val="bg1"/>
              </a:solidFill>
            </a:endParaRPr>
          </a:p>
        </p:txBody>
      </p:sp>
      <p:sp>
        <p:nvSpPr>
          <p:cNvPr id="6" name="Rectangle 5"/>
          <p:cNvSpPr/>
          <p:nvPr/>
        </p:nvSpPr>
        <p:spPr>
          <a:xfrm>
            <a:off x="360139" y="6322814"/>
            <a:ext cx="2650798" cy="369332"/>
          </a:xfrm>
          <a:prstGeom prst="rect">
            <a:avLst/>
          </a:prstGeom>
          <a:solidFill>
            <a:srgbClr val="FFFF00"/>
          </a:solidFill>
        </p:spPr>
        <p:txBody>
          <a:bodyPr wrap="none">
            <a:spAutoFit/>
          </a:bodyPr>
          <a:lstStyle/>
          <a:p>
            <a:r>
              <a:rPr lang="en-US" i="1" dirty="0">
                <a:solidFill>
                  <a:srgbClr val="FF0000"/>
                </a:solidFill>
              </a:rPr>
              <a:t>Complete </a:t>
            </a:r>
            <a:r>
              <a:rPr lang="en-US" i="1" dirty="0" smtClean="0">
                <a:solidFill>
                  <a:srgbClr val="FF0000"/>
                </a:solidFill>
              </a:rPr>
              <a:t>Assignment #5</a:t>
            </a:r>
            <a:endParaRPr lang="en-US" i="1" dirty="0">
              <a:solidFill>
                <a:srgbClr val="FF0000"/>
              </a:solidFill>
            </a:endParaRPr>
          </a:p>
        </p:txBody>
      </p:sp>
    </p:spTree>
    <p:extLst>
      <p:ext uri="{BB962C8B-B14F-4D97-AF65-F5344CB8AC3E}">
        <p14:creationId xmlns:p14="http://schemas.microsoft.com/office/powerpoint/2010/main" val="13113360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0" y="171615"/>
            <a:ext cx="8229600" cy="1143000"/>
          </a:xfrm>
        </p:spPr>
        <p:txBody>
          <a:bodyPr/>
          <a:lstStyle/>
          <a:p>
            <a:r>
              <a:rPr lang="en-US" dirty="0" smtClean="0">
                <a:solidFill>
                  <a:srgbClr val="FF0000"/>
                </a:solidFill>
              </a:rPr>
              <a:t>Part 6: Our Host Organizations</a:t>
            </a:r>
            <a:endParaRPr lang="en-US" dirty="0">
              <a:solidFill>
                <a:srgbClr val="FF0000"/>
              </a:solidFill>
            </a:endParaRPr>
          </a:p>
        </p:txBody>
      </p:sp>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1653795"/>
            <a:ext cx="4927600" cy="3238500"/>
          </a:xfrm>
          <a:prstGeom prst="rect">
            <a:avLst/>
          </a:prstGeom>
        </p:spPr>
      </p:pic>
      <p:sp>
        <p:nvSpPr>
          <p:cNvPr id="3" name="TextBox 2"/>
          <p:cNvSpPr txBox="1"/>
          <p:nvPr/>
        </p:nvSpPr>
        <p:spPr>
          <a:xfrm>
            <a:off x="425970" y="5486400"/>
            <a:ext cx="8229600" cy="923330"/>
          </a:xfrm>
          <a:prstGeom prst="rect">
            <a:avLst/>
          </a:prstGeom>
          <a:noFill/>
        </p:spPr>
        <p:txBody>
          <a:bodyPr wrap="square" rtlCol="0">
            <a:spAutoFit/>
          </a:bodyPr>
          <a:lstStyle/>
          <a:p>
            <a:r>
              <a:rPr lang="en-US" dirty="0" smtClean="0"/>
              <a:t>We are fortunate to be hosted by some of the most prestigious health organizations in the world.  To be a good guest, it is important to know as much about the organizations as possible BEFORE our sessions at each.</a:t>
            </a:r>
            <a:endParaRPr lang="en-US" dirty="0"/>
          </a:p>
        </p:txBody>
      </p:sp>
    </p:spTree>
    <p:extLst>
      <p:ext uri="{BB962C8B-B14F-4D97-AF65-F5344CB8AC3E}">
        <p14:creationId xmlns:p14="http://schemas.microsoft.com/office/powerpoint/2010/main" val="31183684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61" y="24783"/>
            <a:ext cx="8229600" cy="1143000"/>
          </a:xfrm>
        </p:spPr>
        <p:txBody>
          <a:bodyPr/>
          <a:lstStyle/>
          <a:p>
            <a:r>
              <a:rPr lang="en-US" dirty="0" smtClean="0"/>
              <a:t>The World Health Organization</a:t>
            </a:r>
            <a:endParaRPr lang="en-US" dirty="0"/>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9934"/>
            <a:ext cx="9144000" cy="4167022"/>
          </a:xfrm>
          <a:prstGeom prst="rect">
            <a:avLst/>
          </a:prstGeom>
        </p:spPr>
      </p:pic>
      <p:sp>
        <p:nvSpPr>
          <p:cNvPr id="5" name="TextBox 4"/>
          <p:cNvSpPr txBox="1"/>
          <p:nvPr/>
        </p:nvSpPr>
        <p:spPr>
          <a:xfrm>
            <a:off x="218613" y="5434347"/>
            <a:ext cx="8671640" cy="923330"/>
          </a:xfrm>
          <a:prstGeom prst="rect">
            <a:avLst/>
          </a:prstGeom>
          <a:noFill/>
        </p:spPr>
        <p:txBody>
          <a:bodyPr wrap="square" rtlCol="0">
            <a:spAutoFit/>
          </a:bodyPr>
          <a:lstStyle/>
          <a:p>
            <a:r>
              <a:rPr lang="en-US" dirty="0" smtClean="0"/>
              <a:t>On Wednesday, August 7</a:t>
            </a:r>
            <a:r>
              <a:rPr lang="en-US" baseline="30000" dirty="0" smtClean="0"/>
              <a:t>th</a:t>
            </a:r>
            <a:r>
              <a:rPr lang="en-US" dirty="0" smtClean="0"/>
              <a:t>, we will spend the entire day in classes at the World Health Organization understanding how the WHO operates and learning about their programs. R Get up to speed on the WHO before we visit by reading </a:t>
            </a:r>
            <a:r>
              <a:rPr lang="en-US" dirty="0" smtClean="0">
                <a:hlinkClick r:id="rId4"/>
              </a:rPr>
              <a:t>this article</a:t>
            </a:r>
            <a:r>
              <a:rPr lang="en-US" dirty="0" smtClean="0"/>
              <a:t>.</a:t>
            </a:r>
            <a:endParaRPr lang="en-US" u="sng" dirty="0"/>
          </a:p>
        </p:txBody>
      </p:sp>
      <p:sp>
        <p:nvSpPr>
          <p:cNvPr id="7" name="Rectangle 6"/>
          <p:cNvSpPr/>
          <p:nvPr/>
        </p:nvSpPr>
        <p:spPr>
          <a:xfrm>
            <a:off x="6310688" y="6357677"/>
            <a:ext cx="2579565" cy="369332"/>
          </a:xfrm>
          <a:prstGeom prst="rect">
            <a:avLst/>
          </a:prstGeom>
        </p:spPr>
        <p:txBody>
          <a:bodyPr wrap="none">
            <a:spAutoFit/>
          </a:bodyPr>
          <a:lstStyle/>
          <a:p>
            <a:r>
              <a:rPr lang="en-US" i="1" dirty="0">
                <a:solidFill>
                  <a:srgbClr val="FFFF00"/>
                </a:solidFill>
              </a:rPr>
              <a:t>Complete Assignment 6</a:t>
            </a:r>
            <a:r>
              <a:rPr lang="en-US" i="1" dirty="0" smtClean="0">
                <a:solidFill>
                  <a:srgbClr val="FFFF00"/>
                </a:solidFill>
              </a:rPr>
              <a:t>A</a:t>
            </a:r>
            <a:endParaRPr lang="en-US" i="1" dirty="0">
              <a:solidFill>
                <a:srgbClr val="FFFF00"/>
              </a:solidFill>
            </a:endParaRPr>
          </a:p>
        </p:txBody>
      </p:sp>
    </p:spTree>
    <p:extLst>
      <p:ext uri="{BB962C8B-B14F-4D97-AF65-F5344CB8AC3E}">
        <p14:creationId xmlns:p14="http://schemas.microsoft.com/office/powerpoint/2010/main" val="5605793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61" y="24783"/>
            <a:ext cx="8229600" cy="1143000"/>
          </a:xfrm>
        </p:spPr>
        <p:txBody>
          <a:bodyPr/>
          <a:lstStyle/>
          <a:p>
            <a:r>
              <a:rPr lang="en-US" dirty="0" smtClean="0"/>
              <a:t>The UN European Headquarters</a:t>
            </a:r>
            <a:endParaRPr lang="en-US" dirty="0"/>
          </a:p>
        </p:txBody>
      </p:sp>
      <p:sp>
        <p:nvSpPr>
          <p:cNvPr id="5" name="TextBox 4"/>
          <p:cNvSpPr txBox="1"/>
          <p:nvPr/>
        </p:nvSpPr>
        <p:spPr>
          <a:xfrm>
            <a:off x="218613" y="5434347"/>
            <a:ext cx="8671640" cy="1200329"/>
          </a:xfrm>
          <a:prstGeom prst="rect">
            <a:avLst/>
          </a:prstGeom>
          <a:noFill/>
        </p:spPr>
        <p:txBody>
          <a:bodyPr wrap="square" rtlCol="0">
            <a:spAutoFit/>
          </a:bodyPr>
          <a:lstStyle/>
          <a:p>
            <a:r>
              <a:rPr lang="en-US" dirty="0" smtClean="0"/>
              <a:t>On Thursday, August 8</a:t>
            </a:r>
            <a:r>
              <a:rPr lang="en-US" baseline="30000" dirty="0" smtClean="0"/>
              <a:t>th</a:t>
            </a:r>
            <a:r>
              <a:rPr lang="en-US" dirty="0" smtClean="0"/>
              <a:t>, we will attend special briefings from the directors of various health-related United Nations commissions.  This is a very special opportunity and it is the first time the UN has accommodated study abroad group from ECU.  Be prepared by reading </a:t>
            </a:r>
            <a:r>
              <a:rPr lang="en-US" dirty="0" smtClean="0">
                <a:hlinkClick r:id="rId2"/>
              </a:rPr>
              <a:t>this article</a:t>
            </a:r>
            <a:r>
              <a:rPr lang="en-US" dirty="0" smtClean="0"/>
              <a:t>. </a:t>
            </a:r>
            <a:endParaRPr lang="en-US" dirty="0"/>
          </a:p>
        </p:txBody>
      </p:sp>
      <p:sp>
        <p:nvSpPr>
          <p:cNvPr id="7" name="Rectangle 6"/>
          <p:cNvSpPr/>
          <p:nvPr/>
        </p:nvSpPr>
        <p:spPr>
          <a:xfrm>
            <a:off x="6310688" y="6357677"/>
            <a:ext cx="2571562" cy="369332"/>
          </a:xfrm>
          <a:prstGeom prst="rect">
            <a:avLst/>
          </a:prstGeom>
        </p:spPr>
        <p:txBody>
          <a:bodyPr wrap="none">
            <a:spAutoFit/>
          </a:bodyPr>
          <a:lstStyle/>
          <a:p>
            <a:r>
              <a:rPr lang="en-US" i="1" dirty="0">
                <a:solidFill>
                  <a:srgbClr val="FFFF00"/>
                </a:solidFill>
              </a:rPr>
              <a:t>Complete Assignment </a:t>
            </a:r>
            <a:r>
              <a:rPr lang="en-US" i="1" dirty="0" smtClean="0">
                <a:solidFill>
                  <a:srgbClr val="FFFF00"/>
                </a:solidFill>
              </a:rPr>
              <a:t>6B</a:t>
            </a:r>
            <a:endParaRPr lang="en-US" i="1" dirty="0">
              <a:solidFill>
                <a:srgbClr val="FFFF00"/>
              </a:solidFill>
            </a:endParaRPr>
          </a:p>
        </p:txBody>
      </p:sp>
      <p:pic>
        <p:nvPicPr>
          <p:cNvPr id="3" name="Picture 2"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 y="1042854"/>
            <a:ext cx="9081539" cy="4284919"/>
          </a:xfrm>
          <a:prstGeom prst="rect">
            <a:avLst/>
          </a:prstGeom>
        </p:spPr>
      </p:pic>
    </p:spTree>
    <p:extLst>
      <p:ext uri="{BB962C8B-B14F-4D97-AF65-F5344CB8AC3E}">
        <p14:creationId xmlns:p14="http://schemas.microsoft.com/office/powerpoint/2010/main" val="21323450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387"/>
            <a:ext cx="4174463" cy="1143000"/>
          </a:xfrm>
        </p:spPr>
        <p:txBody>
          <a:bodyPr>
            <a:normAutofit fontScale="90000"/>
          </a:bodyPr>
          <a:lstStyle/>
          <a:p>
            <a:r>
              <a:rPr lang="en-US" sz="3600" dirty="0" smtClean="0">
                <a:solidFill>
                  <a:srgbClr val="FF0000"/>
                </a:solidFill>
              </a:rPr>
              <a:t>International Headquarters of the Red Cross</a:t>
            </a:r>
            <a:endParaRPr lang="en-US" sz="3600" dirty="0">
              <a:solidFill>
                <a:srgbClr val="FF0000"/>
              </a:solidFill>
            </a:endParaRPr>
          </a:p>
        </p:txBody>
      </p:sp>
      <p:sp>
        <p:nvSpPr>
          <p:cNvPr id="5" name="TextBox 4"/>
          <p:cNvSpPr txBox="1"/>
          <p:nvPr/>
        </p:nvSpPr>
        <p:spPr>
          <a:xfrm>
            <a:off x="593378" y="2394445"/>
            <a:ext cx="3039759" cy="2308324"/>
          </a:xfrm>
          <a:prstGeom prst="rect">
            <a:avLst/>
          </a:prstGeom>
          <a:noFill/>
        </p:spPr>
        <p:txBody>
          <a:bodyPr wrap="square" rtlCol="0">
            <a:spAutoFit/>
          </a:bodyPr>
          <a:lstStyle/>
          <a:p>
            <a:r>
              <a:rPr lang="en-US" dirty="0" smtClean="0"/>
              <a:t>On Tuesday, August 6</a:t>
            </a:r>
            <a:r>
              <a:rPr lang="en-US" baseline="30000" dirty="0" smtClean="0"/>
              <a:t>th</a:t>
            </a:r>
            <a:r>
              <a:rPr lang="en-US" dirty="0" smtClean="0"/>
              <a:t>, we visit the International Headquarters of the Red Cross and tour their newly renovated and very impressive museum. </a:t>
            </a:r>
            <a:r>
              <a:rPr lang="en-US" dirty="0" smtClean="0">
                <a:hlinkClick r:id="rId2"/>
              </a:rPr>
              <a:t>Learn more about the Red Cross here</a:t>
            </a:r>
            <a:endParaRPr lang="en-US" dirty="0"/>
          </a:p>
        </p:txBody>
      </p:sp>
      <p:sp>
        <p:nvSpPr>
          <p:cNvPr id="7" name="Rectangle 6"/>
          <p:cNvSpPr/>
          <p:nvPr/>
        </p:nvSpPr>
        <p:spPr>
          <a:xfrm>
            <a:off x="95839" y="5922176"/>
            <a:ext cx="2566603" cy="369332"/>
          </a:xfrm>
          <a:prstGeom prst="rect">
            <a:avLst/>
          </a:prstGeom>
        </p:spPr>
        <p:txBody>
          <a:bodyPr wrap="none">
            <a:spAutoFit/>
          </a:bodyPr>
          <a:lstStyle/>
          <a:p>
            <a:r>
              <a:rPr lang="en-US" i="1" dirty="0">
                <a:solidFill>
                  <a:srgbClr val="FFFF00"/>
                </a:solidFill>
              </a:rPr>
              <a:t>Complete Assignment </a:t>
            </a:r>
            <a:r>
              <a:rPr lang="en-US" i="1" dirty="0" smtClean="0">
                <a:solidFill>
                  <a:srgbClr val="FFFF00"/>
                </a:solidFill>
              </a:rPr>
              <a:t>6C</a:t>
            </a:r>
            <a:endParaRPr lang="en-US" i="1" dirty="0">
              <a:solidFill>
                <a:srgbClr val="FFFF00"/>
              </a:solidFill>
            </a:endParaRPr>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314" y="1"/>
            <a:ext cx="4595685" cy="6769100"/>
          </a:xfrm>
          <a:prstGeom prst="rect">
            <a:avLst/>
          </a:prstGeom>
        </p:spPr>
      </p:pic>
    </p:spTree>
    <p:extLst>
      <p:ext uri="{BB962C8B-B14F-4D97-AF65-F5344CB8AC3E}">
        <p14:creationId xmlns:p14="http://schemas.microsoft.com/office/powerpoint/2010/main" val="183669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61" y="24783"/>
            <a:ext cx="8229600" cy="1143000"/>
          </a:xfrm>
        </p:spPr>
        <p:txBody>
          <a:bodyPr/>
          <a:lstStyle/>
          <a:p>
            <a:r>
              <a:rPr lang="en-US" dirty="0" smtClean="0"/>
              <a:t>University of Geneva Hospital</a:t>
            </a:r>
            <a:endParaRPr lang="en-US" dirty="0"/>
          </a:p>
        </p:txBody>
      </p:sp>
      <p:sp>
        <p:nvSpPr>
          <p:cNvPr id="5" name="TextBox 4"/>
          <p:cNvSpPr txBox="1"/>
          <p:nvPr/>
        </p:nvSpPr>
        <p:spPr>
          <a:xfrm>
            <a:off x="218613" y="5871593"/>
            <a:ext cx="8671640" cy="646331"/>
          </a:xfrm>
          <a:prstGeom prst="rect">
            <a:avLst/>
          </a:prstGeom>
          <a:noFill/>
        </p:spPr>
        <p:txBody>
          <a:bodyPr wrap="square" rtlCol="0">
            <a:spAutoFit/>
          </a:bodyPr>
          <a:lstStyle/>
          <a:p>
            <a:r>
              <a:rPr lang="en-US" dirty="0" smtClean="0"/>
              <a:t>On Friday, August 9</a:t>
            </a:r>
            <a:r>
              <a:rPr lang="en-US" baseline="30000" dirty="0" smtClean="0"/>
              <a:t>th</a:t>
            </a:r>
            <a:r>
              <a:rPr lang="en-US" dirty="0" smtClean="0"/>
              <a:t>, the University of Geneva Hospital will host us for a seminar on primary care in Switzerland.  </a:t>
            </a:r>
            <a:r>
              <a:rPr lang="en-US" dirty="0" smtClean="0">
                <a:hlinkClick r:id="rId3"/>
              </a:rPr>
              <a:t>Learn more about this prestigious hospital here. </a:t>
            </a:r>
            <a:endParaRPr lang="en-US" dirty="0"/>
          </a:p>
        </p:txBody>
      </p:sp>
      <p:pic>
        <p:nvPicPr>
          <p:cNvPr id="4" name="Picture 3"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67756"/>
            <a:ext cx="9144000" cy="2767744"/>
          </a:xfrm>
          <a:prstGeom prst="rect">
            <a:avLst/>
          </a:prstGeom>
        </p:spPr>
      </p:pic>
    </p:spTree>
    <p:extLst>
      <p:ext uri="{BB962C8B-B14F-4D97-AF65-F5344CB8AC3E}">
        <p14:creationId xmlns:p14="http://schemas.microsoft.com/office/powerpoint/2010/main" val="41805079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Don</a:t>
            </a:r>
            <a:r>
              <a:rPr lang="fr-FR" sz="3200" dirty="0" smtClean="0">
                <a:solidFill>
                  <a:srgbClr val="FFFF00"/>
                </a:solidFill>
              </a:rPr>
              <a:t>’</a:t>
            </a:r>
            <a:r>
              <a:rPr lang="en-US" sz="3200" dirty="0" smtClean="0">
                <a:solidFill>
                  <a:srgbClr val="FFFF00"/>
                </a:solidFill>
              </a:rPr>
              <a:t>t forget your “Fireside Chat” Readings!</a:t>
            </a:r>
            <a:endParaRPr lang="en-US" sz="3200" dirty="0">
              <a:solidFill>
                <a:srgbClr val="FFFF00"/>
              </a:solidFill>
            </a:endParaRPr>
          </a:p>
        </p:txBody>
      </p:sp>
      <p:sp>
        <p:nvSpPr>
          <p:cNvPr id="4" name="TextBox 3"/>
          <p:cNvSpPr txBox="1"/>
          <p:nvPr/>
        </p:nvSpPr>
        <p:spPr>
          <a:xfrm>
            <a:off x="443089" y="1431749"/>
            <a:ext cx="7902136" cy="5355313"/>
          </a:xfrm>
          <a:prstGeom prst="rect">
            <a:avLst/>
          </a:prstGeom>
          <a:noFill/>
        </p:spPr>
        <p:txBody>
          <a:bodyPr wrap="square" rtlCol="0">
            <a:spAutoFit/>
          </a:bodyPr>
          <a:lstStyle/>
          <a:p>
            <a:r>
              <a:rPr lang="en-US" dirty="0" smtClean="0"/>
              <a:t>While in Switzerland, you will participate in three “Fireside Chats.”  These informal discussions will focus on your opinions about the following readings and how this information relates to what you are witnessing in Switzerland.  </a:t>
            </a:r>
          </a:p>
          <a:p>
            <a:endParaRPr lang="en-US" dirty="0"/>
          </a:p>
          <a:p>
            <a:r>
              <a:rPr lang="en-US" dirty="0" smtClean="0"/>
              <a:t>Please critically read the following articles and bring copies of them with you to Switzerland</a:t>
            </a:r>
          </a:p>
          <a:p>
            <a:endParaRPr lang="en-US" dirty="0" smtClean="0"/>
          </a:p>
          <a:p>
            <a:pPr marL="342900" indent="-342900">
              <a:buFont typeface="+mj-lt"/>
              <a:buAutoNum type="arabicPeriod"/>
            </a:pPr>
            <a:r>
              <a:rPr lang="en-US" dirty="0" smtClean="0"/>
              <a:t>Frontline: Sick Around the </a:t>
            </a:r>
            <a:r>
              <a:rPr lang="en-US" dirty="0" err="1" smtClean="0"/>
              <a:t>World</a:t>
            </a:r>
            <a:r>
              <a:rPr lang="en-US" dirty="0" err="1" smtClean="0">
                <a:hlinkClick r:id="rId2"/>
              </a:rPr>
              <a:t>http</a:t>
            </a:r>
            <a:r>
              <a:rPr lang="en-US" dirty="0">
                <a:hlinkClick r:id="rId2"/>
              </a:rPr>
              <a:t>://www.pbs.org/wgbh/pages/frontline/sickaroundtheworld/interviews/</a:t>
            </a:r>
            <a:r>
              <a:rPr lang="en-US" dirty="0" smtClean="0">
                <a:hlinkClick r:id="rId2"/>
              </a:rPr>
              <a:t>couchepin.html</a:t>
            </a:r>
            <a:endParaRPr lang="en-US" dirty="0" smtClean="0"/>
          </a:p>
          <a:p>
            <a:endParaRPr lang="en-US" dirty="0"/>
          </a:p>
          <a:p>
            <a:pPr marL="342900" indent="-342900">
              <a:buFont typeface="+mj-lt"/>
              <a:buAutoNum type="arabicPeriod"/>
            </a:pPr>
            <a:r>
              <a:rPr lang="en-US" dirty="0" smtClean="0"/>
              <a:t>Swiss Health </a:t>
            </a:r>
            <a:r>
              <a:rPr lang="en-US" dirty="0" err="1" smtClean="0"/>
              <a:t>Policy</a:t>
            </a:r>
            <a:r>
              <a:rPr lang="en-US" dirty="0" err="1" smtClean="0">
                <a:hlinkClick r:id="rId3"/>
              </a:rPr>
              <a:t>http</a:t>
            </a:r>
            <a:r>
              <a:rPr lang="en-US" dirty="0">
                <a:hlinkClick r:id="rId3"/>
              </a:rPr>
              <a:t>://www.nytimes.com/2012/10/01/health/policy/</a:t>
            </a:r>
            <a:r>
              <a:rPr lang="en-US" dirty="0" smtClean="0">
                <a:hlinkClick r:id="rId3"/>
              </a:rPr>
              <a:t>01swiss.html</a:t>
            </a:r>
            <a:endParaRPr lang="en-US" dirty="0"/>
          </a:p>
          <a:p>
            <a:r>
              <a:rPr lang="en-US" dirty="0" smtClean="0"/>
              <a:t>       </a:t>
            </a:r>
            <a:r>
              <a:rPr lang="en-US" dirty="0">
                <a:hlinkClick r:id="rId4"/>
              </a:rPr>
              <a:t>http://www.npr.org/templates/story/story.php?storyId=92106731</a:t>
            </a:r>
            <a:r>
              <a:rPr lang="en-US" dirty="0"/>
              <a:t> </a:t>
            </a:r>
          </a:p>
          <a:p>
            <a:endParaRPr lang="en-US" dirty="0" smtClean="0"/>
          </a:p>
          <a:p>
            <a:pPr marL="342900" indent="-342900">
              <a:buAutoNum type="arabicPeriod" startAt="3"/>
            </a:pPr>
            <a:r>
              <a:rPr lang="en-US" dirty="0" smtClean="0"/>
              <a:t>Overview </a:t>
            </a:r>
            <a:r>
              <a:rPr lang="en-US" dirty="0"/>
              <a:t>of the Swiss Office of Public </a:t>
            </a:r>
            <a:r>
              <a:rPr lang="en-US" dirty="0" smtClean="0"/>
              <a:t>Health. </a:t>
            </a:r>
          </a:p>
          <a:p>
            <a:r>
              <a:rPr lang="en-US" dirty="0"/>
              <a:t> </a:t>
            </a:r>
            <a:r>
              <a:rPr lang="en-US" dirty="0" smtClean="0"/>
              <a:t>      </a:t>
            </a:r>
            <a:r>
              <a:rPr lang="en-US" dirty="0" smtClean="0">
                <a:hlinkClick r:id="rId5"/>
              </a:rPr>
              <a:t>http://www.bag.admin.ch/org/?lang=en</a:t>
            </a:r>
            <a:r>
              <a:rPr lang="en-US" dirty="0" smtClean="0"/>
              <a:t>. Click on the PDF on the far right that </a:t>
            </a:r>
          </a:p>
          <a:p>
            <a:r>
              <a:rPr lang="en-US" dirty="0" smtClean="0"/>
              <a:t>       says “FOPH in Brief.”</a:t>
            </a:r>
          </a:p>
          <a:p>
            <a:r>
              <a:rPr lang="en-US" dirty="0" smtClean="0"/>
              <a:t>    </a:t>
            </a:r>
          </a:p>
        </p:txBody>
      </p:sp>
    </p:spTree>
    <p:extLst>
      <p:ext uri="{BB962C8B-B14F-4D97-AF65-F5344CB8AC3E}">
        <p14:creationId xmlns:p14="http://schemas.microsoft.com/office/powerpoint/2010/main" val="21841714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opy_trav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89000"/>
            <a:ext cx="4711700" cy="5080000"/>
          </a:xfrm>
          <a:prstGeom prst="rect">
            <a:avLst/>
          </a:prstGeom>
        </p:spPr>
      </p:pic>
    </p:spTree>
    <p:extLst>
      <p:ext uri="{BB962C8B-B14F-4D97-AF65-F5344CB8AC3E}">
        <p14:creationId xmlns:p14="http://schemas.microsoft.com/office/powerpoint/2010/main" val="23345251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62500" lnSpcReduction="20000"/>
          </a:bodyPr>
          <a:lstStyle/>
          <a:p>
            <a:pPr marL="514350" lvl="0" indent="-514350">
              <a:buFont typeface="+mj-lt"/>
              <a:buAutoNum type="arabicPeriod"/>
            </a:pPr>
            <a:r>
              <a:rPr lang="en-US" dirty="0" err="1"/>
              <a:t>Avic</a:t>
            </a:r>
            <a:r>
              <a:rPr lang="en-US" dirty="0"/>
              <a:t> R. Why </a:t>
            </a:r>
            <a:r>
              <a:rPr lang="en-US" dirty="0" err="1"/>
              <a:t>switzerland</a:t>
            </a:r>
            <a:r>
              <a:rPr lang="en-US" dirty="0"/>
              <a:t> has the world's best health care system. </a:t>
            </a:r>
            <a:r>
              <a:rPr lang="en-US" dirty="0" err="1"/>
              <a:t>Forbes.com</a:t>
            </a:r>
            <a:r>
              <a:rPr lang="en-US" dirty="0"/>
              <a:t> Web site.  </a:t>
            </a:r>
            <a:r>
              <a:rPr lang="en-US" dirty="0">
                <a:hlinkClick r:id="rId2"/>
              </a:rPr>
              <a:t>http://www.forbes.com/sites/aroy/2011/04/29/why-switzerland-has-the-worlds-best-health-care-system/</a:t>
            </a:r>
            <a:r>
              <a:rPr lang="en-US" dirty="0"/>
              <a:t>. Updated 2011. Accessed September 9, 2012.  </a:t>
            </a:r>
            <a:endParaRPr lang="en-US" dirty="0" smtClean="0"/>
          </a:p>
          <a:p>
            <a:pPr marL="514350" lvl="0" indent="-514350">
              <a:buFont typeface="+mj-lt"/>
              <a:buAutoNum type="arabicPeriod"/>
            </a:pPr>
            <a:r>
              <a:rPr lang="en-US" dirty="0"/>
              <a:t>Daley C, </a:t>
            </a:r>
            <a:r>
              <a:rPr lang="en-US" dirty="0" err="1"/>
              <a:t>Gubb</a:t>
            </a:r>
            <a:r>
              <a:rPr lang="en-US" dirty="0"/>
              <a:t> J. Health care systems: Switzerland. </a:t>
            </a:r>
            <a:r>
              <a:rPr lang="en-US" dirty="0" err="1"/>
              <a:t>Civitas.org</a:t>
            </a:r>
            <a:r>
              <a:rPr lang="en-US" dirty="0"/>
              <a:t> Web site. </a:t>
            </a:r>
            <a:r>
              <a:rPr lang="en-US" dirty="0">
                <a:hlinkClick r:id="rId3"/>
              </a:rPr>
              <a:t>http://www.civitas.org.uk/nhs/download/switzerland.pdf</a:t>
            </a:r>
            <a:r>
              <a:rPr lang="en-US" dirty="0"/>
              <a:t>. Updated 2011. Accessed September 9, 2012. </a:t>
            </a:r>
          </a:p>
          <a:p>
            <a:pPr marL="514350" lvl="0" indent="-514350">
              <a:buFont typeface="+mj-lt"/>
              <a:buAutoNum type="arabicPeriod"/>
            </a:pPr>
            <a:r>
              <a:rPr lang="en-US" dirty="0"/>
              <a:t>Health care costs 101. </a:t>
            </a:r>
            <a:r>
              <a:rPr lang="en-US" dirty="0" err="1"/>
              <a:t>chcf.org</a:t>
            </a:r>
            <a:r>
              <a:rPr lang="en-US" dirty="0"/>
              <a:t> Web site. </a:t>
            </a:r>
            <a:r>
              <a:rPr lang="en-US" dirty="0">
                <a:hlinkClick r:id="rId4"/>
              </a:rPr>
              <a:t>http://www.chcf.org/~/media/MEDIA%20LIBRARY%20Files/PDF/H/PDF%20HealthCareCosts11.pdf</a:t>
            </a:r>
            <a:r>
              <a:rPr lang="en-US" dirty="0"/>
              <a:t>. Updated 2011. Accessed September 9, 2012.  </a:t>
            </a:r>
            <a:endParaRPr lang="en-US" dirty="0" smtClean="0"/>
          </a:p>
          <a:p>
            <a:pPr marL="514350" indent="-514350">
              <a:buFont typeface="+mj-lt"/>
              <a:buAutoNum type="arabicPeriod"/>
            </a:pPr>
            <a:r>
              <a:rPr lang="en-US" dirty="0"/>
              <a:t>Source: </a:t>
            </a:r>
            <a:r>
              <a:rPr lang="en-US" dirty="0" err="1"/>
              <a:t>Physioswiss</a:t>
            </a:r>
            <a:r>
              <a:rPr lang="en-US" dirty="0"/>
              <a:t>. From the European Region World Confederation for Physical Therapy Web site. </a:t>
            </a:r>
            <a:r>
              <a:rPr lang="en-US" dirty="0">
                <a:hlinkClick r:id="rId5"/>
              </a:rPr>
              <a:t>http://www.physio-europe.org/index.php?action=15&amp;subaction=details&amp;member=</a:t>
            </a:r>
            <a:r>
              <a:rPr lang="en-US" dirty="0" smtClean="0">
                <a:hlinkClick r:id="rId5"/>
              </a:rPr>
              <a:t>45</a:t>
            </a:r>
            <a:r>
              <a:rPr lang="en-US" dirty="0" smtClean="0"/>
              <a:t>.  Updated 2012. Accessed April 5, 2013                                                                </a:t>
            </a:r>
            <a:endParaRPr lang="en-US" dirty="0"/>
          </a:p>
        </p:txBody>
      </p:sp>
    </p:spTree>
    <p:extLst>
      <p:ext uri="{BB962C8B-B14F-4D97-AF65-F5344CB8AC3E}">
        <p14:creationId xmlns:p14="http://schemas.microsoft.com/office/powerpoint/2010/main" val="3568466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First…Get Your Bearings</a:t>
            </a:r>
            <a:endParaRPr lang="en-US" dirty="0">
              <a:solidFill>
                <a:srgbClr val="FF0000"/>
              </a:solidFill>
            </a:endParaRPr>
          </a:p>
        </p:txBody>
      </p:sp>
      <p:sp>
        <p:nvSpPr>
          <p:cNvPr id="4" name="TextBox 3"/>
          <p:cNvSpPr txBox="1"/>
          <p:nvPr/>
        </p:nvSpPr>
        <p:spPr>
          <a:xfrm>
            <a:off x="558801" y="5694612"/>
            <a:ext cx="7632700" cy="646331"/>
          </a:xfrm>
          <a:prstGeom prst="rect">
            <a:avLst/>
          </a:prstGeom>
          <a:noFill/>
        </p:spPr>
        <p:txBody>
          <a:bodyPr wrap="square" rtlCol="0">
            <a:spAutoFit/>
          </a:bodyPr>
          <a:lstStyle/>
          <a:p>
            <a:r>
              <a:rPr lang="en-US" dirty="0" smtClean="0">
                <a:hlinkClick r:id="rId2"/>
              </a:rPr>
              <a:t>Click HERE </a:t>
            </a:r>
            <a:r>
              <a:rPr lang="en-US" dirty="0" smtClean="0"/>
              <a:t>for an interactive map of Europe….look around, get a good idea of where Switzerland is compared to the rest of Europe.</a:t>
            </a:r>
            <a:endParaRPr lang="en-US" dirty="0"/>
          </a:p>
        </p:txBody>
      </p:sp>
      <p:pic>
        <p:nvPicPr>
          <p:cNvPr id="5" name="Picture 4"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524" y="1422400"/>
            <a:ext cx="6723671" cy="3727509"/>
          </a:xfrm>
          <a:prstGeom prst="rect">
            <a:avLst/>
          </a:prstGeom>
        </p:spPr>
      </p:pic>
      <p:sp>
        <p:nvSpPr>
          <p:cNvPr id="6" name="TextBox 5"/>
          <p:cNvSpPr txBox="1"/>
          <p:nvPr/>
        </p:nvSpPr>
        <p:spPr>
          <a:xfrm>
            <a:off x="5827889" y="6211669"/>
            <a:ext cx="2858911" cy="369332"/>
          </a:xfrm>
          <a:prstGeom prst="rect">
            <a:avLst/>
          </a:prstGeom>
          <a:noFill/>
        </p:spPr>
        <p:txBody>
          <a:bodyPr wrap="square" rtlCol="0">
            <a:spAutoFit/>
          </a:bodyPr>
          <a:lstStyle/>
          <a:p>
            <a:r>
              <a:rPr lang="en-US" i="1" dirty="0" smtClean="0">
                <a:solidFill>
                  <a:srgbClr val="FFFF00"/>
                </a:solidFill>
              </a:rPr>
              <a:t>Complete Assignment #1A-B</a:t>
            </a:r>
            <a:endParaRPr lang="en-US" i="1" dirty="0">
              <a:solidFill>
                <a:srgbClr val="FFFF00"/>
              </a:solidFill>
            </a:endParaRPr>
          </a:p>
        </p:txBody>
      </p:sp>
    </p:spTree>
    <p:extLst>
      <p:ext uri="{BB962C8B-B14F-4D97-AF65-F5344CB8AC3E}">
        <p14:creationId xmlns:p14="http://schemas.microsoft.com/office/powerpoint/2010/main" val="2482999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Where will we be visiting?</a:t>
            </a:r>
            <a:endParaRPr lang="en-US" dirty="0">
              <a:solidFill>
                <a:srgbClr val="FF0000"/>
              </a:solidFill>
            </a:endParaRPr>
          </a:p>
        </p:txBody>
      </p:sp>
      <p:pic>
        <p:nvPicPr>
          <p:cNvPr id="4" name="Content Placeholder 3" descr="1.tiff"/>
          <p:cNvPicPr>
            <a:picLocks noGrp="1" noChangeAspect="1"/>
          </p:cNvPicPr>
          <p:nvPr>
            <p:ph idx="1"/>
          </p:nvPr>
        </p:nvPicPr>
        <p:blipFill>
          <a:blip r:embed="rId3">
            <a:extLst>
              <a:ext uri="{28A0092B-C50C-407E-A947-70E740481C1C}">
                <a14:useLocalDpi xmlns:a14="http://schemas.microsoft.com/office/drawing/2010/main" val="0"/>
              </a:ext>
            </a:extLst>
          </a:blip>
          <a:srcRect t="12764" b="12764"/>
          <a:stretch>
            <a:fillRect/>
          </a:stretch>
        </p:blipFill>
        <p:spPr>
          <a:prstGeom prst="rect">
            <a:avLst/>
          </a:prstGeom>
        </p:spPr>
      </p:pic>
      <p:sp>
        <p:nvSpPr>
          <p:cNvPr id="5" name="Oval 4"/>
          <p:cNvSpPr/>
          <p:nvPr/>
        </p:nvSpPr>
        <p:spPr>
          <a:xfrm>
            <a:off x="663721" y="4823994"/>
            <a:ext cx="1019321" cy="503987"/>
          </a:xfrm>
          <a:prstGeom prst="ellipse">
            <a:avLst/>
          </a:prstGeom>
          <a:solidFill>
            <a:srgbClr val="FF0000">
              <a:alpha val="30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6" name="Oval 5"/>
          <p:cNvSpPr/>
          <p:nvPr/>
        </p:nvSpPr>
        <p:spPr>
          <a:xfrm>
            <a:off x="1479469" y="3825017"/>
            <a:ext cx="1019321" cy="503987"/>
          </a:xfrm>
          <a:prstGeom prst="ellipse">
            <a:avLst/>
          </a:prstGeom>
          <a:solidFill>
            <a:srgbClr val="FF0000">
              <a:alpha val="30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20880" y="4344021"/>
            <a:ext cx="1019321" cy="503987"/>
          </a:xfrm>
          <a:prstGeom prst="ellipse">
            <a:avLst/>
          </a:prstGeom>
          <a:solidFill>
            <a:srgbClr val="FF0000">
              <a:alpha val="30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767131" y="4572000"/>
            <a:ext cx="1019321" cy="503987"/>
          </a:xfrm>
          <a:prstGeom prst="ellipse">
            <a:avLst/>
          </a:prstGeom>
          <a:solidFill>
            <a:srgbClr val="FF0000">
              <a:alpha val="30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18131" y="5327981"/>
            <a:ext cx="1019321" cy="503987"/>
          </a:xfrm>
          <a:prstGeom prst="ellipse">
            <a:avLst/>
          </a:prstGeom>
          <a:solidFill>
            <a:srgbClr val="FF0000">
              <a:alpha val="30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619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000"/>
                                        <p:tgtEl>
                                          <p:spTgt spid="6"/>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2000"/>
                                        <p:tgtEl>
                                          <p:spTgt spid="7"/>
                                        </p:tgtEl>
                                      </p:cBhvr>
                                    </p:animEffect>
                                  </p:childTnLst>
                                </p:cTn>
                              </p:par>
                            </p:childTnLst>
                          </p:cTn>
                        </p:par>
                        <p:par>
                          <p:cTn id="16" fill="hold">
                            <p:stCondLst>
                              <p:cond delay="50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2000"/>
                                        <p:tgtEl>
                                          <p:spTgt spid="8"/>
                                        </p:tgtEl>
                                      </p:cBhvr>
                                    </p:animEffect>
                                  </p:childTnLst>
                                </p:cTn>
                              </p:par>
                            </p:childTnLst>
                          </p:cTn>
                        </p:par>
                        <p:par>
                          <p:cTn id="20" fill="hold">
                            <p:stCondLst>
                              <p:cond delay="7000"/>
                            </p:stCondLst>
                            <p:childTnLst>
                              <p:par>
                                <p:cTn id="21" presetID="9"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08" y="128889"/>
            <a:ext cx="8610025" cy="1143000"/>
          </a:xfrm>
        </p:spPr>
        <p:txBody>
          <a:bodyPr>
            <a:normAutofit fontScale="90000"/>
          </a:bodyPr>
          <a:lstStyle/>
          <a:p>
            <a:r>
              <a:rPr lang="en-US" dirty="0" smtClean="0">
                <a:solidFill>
                  <a:srgbClr val="FF0000"/>
                </a:solidFill>
              </a:rPr>
              <a:t>Learn More About The Cities We’ll Visit</a:t>
            </a:r>
            <a:endParaRPr lang="en-US" dirty="0">
              <a:solidFill>
                <a:srgbClr val="FF0000"/>
              </a:solidFill>
            </a:endParaRPr>
          </a:p>
        </p:txBody>
      </p:sp>
      <p:pic>
        <p:nvPicPr>
          <p:cNvPr id="3" name="Picture 2"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06" y="1719547"/>
            <a:ext cx="4973896" cy="3673157"/>
          </a:xfrm>
          <a:prstGeom prst="rect">
            <a:avLst/>
          </a:prstGeom>
        </p:spPr>
      </p:pic>
      <p:sp>
        <p:nvSpPr>
          <p:cNvPr id="5" name="TextBox 4"/>
          <p:cNvSpPr txBox="1"/>
          <p:nvPr/>
        </p:nvSpPr>
        <p:spPr>
          <a:xfrm>
            <a:off x="5444498" y="1742161"/>
            <a:ext cx="3424935" cy="3416320"/>
          </a:xfrm>
          <a:prstGeom prst="rect">
            <a:avLst/>
          </a:prstGeom>
          <a:noFill/>
        </p:spPr>
        <p:txBody>
          <a:bodyPr wrap="square" rtlCol="0">
            <a:spAutoFit/>
          </a:bodyPr>
          <a:lstStyle/>
          <a:p>
            <a:r>
              <a:rPr lang="en-US" sz="2400" dirty="0"/>
              <a:t>Go to the links below and view short videos about the cities we will </a:t>
            </a:r>
            <a:r>
              <a:rPr lang="en-US" sz="2400" dirty="0" smtClean="0"/>
              <a:t>visit.</a:t>
            </a:r>
            <a:endParaRPr lang="en-US" sz="2400" dirty="0"/>
          </a:p>
          <a:p>
            <a:endParaRPr lang="en-US" sz="2400" dirty="0"/>
          </a:p>
          <a:p>
            <a:r>
              <a:rPr lang="en-US" sz="2400" dirty="0">
                <a:solidFill>
                  <a:srgbClr val="0000FF"/>
                </a:solidFill>
              </a:rPr>
              <a:t>-</a:t>
            </a:r>
            <a:r>
              <a:rPr lang="en-US" sz="2400" dirty="0">
                <a:solidFill>
                  <a:srgbClr val="0000FF"/>
                </a:solidFill>
                <a:hlinkClick r:id="rId4"/>
              </a:rPr>
              <a:t>Lausanne</a:t>
            </a:r>
            <a:endParaRPr lang="en-US" sz="2400" dirty="0">
              <a:solidFill>
                <a:srgbClr val="0000FF"/>
              </a:solidFill>
            </a:endParaRPr>
          </a:p>
          <a:p>
            <a:r>
              <a:rPr lang="en-US" sz="2400" dirty="0">
                <a:solidFill>
                  <a:srgbClr val="0000FF"/>
                </a:solidFill>
              </a:rPr>
              <a:t>-</a:t>
            </a:r>
            <a:r>
              <a:rPr lang="en-US" sz="2400" dirty="0" err="1">
                <a:solidFill>
                  <a:srgbClr val="0000FF"/>
                </a:solidFill>
                <a:hlinkClick r:id="rId5"/>
              </a:rPr>
              <a:t>Lavaux</a:t>
            </a:r>
            <a:r>
              <a:rPr lang="en-US" sz="2400" dirty="0">
                <a:solidFill>
                  <a:srgbClr val="0000FF"/>
                </a:solidFill>
                <a:hlinkClick r:id="rId5"/>
              </a:rPr>
              <a:t> (wine country)</a:t>
            </a:r>
            <a:endParaRPr lang="en-US" sz="2400" dirty="0">
              <a:solidFill>
                <a:srgbClr val="0000FF"/>
              </a:solidFill>
            </a:endParaRPr>
          </a:p>
          <a:p>
            <a:r>
              <a:rPr lang="en-US" sz="2400" dirty="0">
                <a:solidFill>
                  <a:srgbClr val="0000FF"/>
                </a:solidFill>
              </a:rPr>
              <a:t>-</a:t>
            </a:r>
            <a:r>
              <a:rPr lang="en-US" sz="2400" dirty="0">
                <a:solidFill>
                  <a:srgbClr val="0000FF"/>
                </a:solidFill>
                <a:hlinkClick r:id="rId6"/>
              </a:rPr>
              <a:t>Gruyere</a:t>
            </a:r>
            <a:endParaRPr lang="en-US" sz="2400" dirty="0">
              <a:solidFill>
                <a:srgbClr val="0000FF"/>
              </a:solidFill>
            </a:endParaRPr>
          </a:p>
          <a:p>
            <a:r>
              <a:rPr lang="en-US" sz="2400" dirty="0" smtClean="0">
                <a:hlinkClick r:id="rId7"/>
              </a:rPr>
              <a:t>-The Materhorn (Zermatt)</a:t>
            </a:r>
            <a:endParaRPr lang="en-US" sz="2400" dirty="0" smtClean="0"/>
          </a:p>
          <a:p>
            <a:r>
              <a:rPr lang="en-US" sz="2400" dirty="0" smtClean="0">
                <a:hlinkClick r:id="rId8"/>
              </a:rPr>
              <a:t>-</a:t>
            </a:r>
            <a:r>
              <a:rPr lang="en-US" sz="2400" dirty="0" err="1" smtClean="0">
                <a:hlinkClick r:id="rId8"/>
              </a:rPr>
              <a:t>Lugano</a:t>
            </a:r>
            <a:endParaRPr lang="en-US" sz="2400" dirty="0"/>
          </a:p>
        </p:txBody>
      </p:sp>
    </p:spTree>
    <p:extLst>
      <p:ext uri="{BB962C8B-B14F-4D97-AF65-F5344CB8AC3E}">
        <p14:creationId xmlns:p14="http://schemas.microsoft.com/office/powerpoint/2010/main" val="22504943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6" y="108068"/>
            <a:ext cx="8229600" cy="1143000"/>
          </a:xfrm>
        </p:spPr>
        <p:txBody>
          <a:bodyPr/>
          <a:lstStyle/>
          <a:p>
            <a:r>
              <a:rPr lang="en-US" dirty="0" smtClean="0">
                <a:solidFill>
                  <a:srgbClr val="FF0000"/>
                </a:solidFill>
              </a:rPr>
              <a:t>Part 2: Geneva: Our Host City</a:t>
            </a:r>
            <a:endParaRPr lang="en-US" dirty="0">
              <a:solidFill>
                <a:srgbClr val="FF0000"/>
              </a:solidFill>
            </a:endParaRPr>
          </a:p>
        </p:txBody>
      </p:sp>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1068"/>
            <a:ext cx="9144000" cy="5606932"/>
          </a:xfrm>
          <a:prstGeom prst="rect">
            <a:avLst/>
          </a:prstGeom>
        </p:spPr>
      </p:pic>
    </p:spTree>
    <p:extLst>
      <p:ext uri="{BB962C8B-B14F-4D97-AF65-F5344CB8AC3E}">
        <p14:creationId xmlns:p14="http://schemas.microsoft.com/office/powerpoint/2010/main" val="759313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6" y="108068"/>
            <a:ext cx="8229600" cy="1143000"/>
          </a:xfrm>
        </p:spPr>
        <p:txBody>
          <a:bodyPr/>
          <a:lstStyle/>
          <a:p>
            <a:r>
              <a:rPr lang="en-US" dirty="0" smtClean="0">
                <a:solidFill>
                  <a:srgbClr val="FF0000"/>
                </a:solidFill>
              </a:rPr>
              <a:t>II. Geneva: Our Host City</a:t>
            </a:r>
            <a:endParaRPr lang="en-US" dirty="0">
              <a:solidFill>
                <a:srgbClr val="FF0000"/>
              </a:solidFill>
            </a:endParaRPr>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068"/>
            <a:ext cx="9144000" cy="5606932"/>
          </a:xfrm>
          <a:prstGeom prst="rect">
            <a:avLst/>
          </a:prstGeom>
        </p:spPr>
      </p:pic>
      <p:sp>
        <p:nvSpPr>
          <p:cNvPr id="3" name="TextBox 2"/>
          <p:cNvSpPr txBox="1"/>
          <p:nvPr/>
        </p:nvSpPr>
        <p:spPr>
          <a:xfrm>
            <a:off x="1499059" y="2227874"/>
            <a:ext cx="6776996" cy="2308324"/>
          </a:xfrm>
          <a:prstGeom prst="rect">
            <a:avLst/>
          </a:prstGeom>
          <a:solidFill>
            <a:schemeClr val="tx1">
              <a:lumMod val="95000"/>
              <a:alpha val="52000"/>
            </a:schemeClr>
          </a:solidFill>
        </p:spPr>
        <p:txBody>
          <a:bodyPr wrap="square" rtlCol="0">
            <a:spAutoFit/>
          </a:bodyPr>
          <a:lstStyle/>
          <a:p>
            <a:r>
              <a:rPr lang="en-US" dirty="0" smtClean="0">
                <a:solidFill>
                  <a:srgbClr val="FF0000"/>
                </a:solidFill>
              </a:rPr>
              <a:t>Learn more about Geneva by watching these videos:</a:t>
            </a:r>
          </a:p>
          <a:p>
            <a:endParaRPr lang="en-US" dirty="0"/>
          </a:p>
          <a:p>
            <a:r>
              <a:rPr lang="en-US" dirty="0">
                <a:hlinkClick r:id="rId4"/>
              </a:rPr>
              <a:t>1.  </a:t>
            </a:r>
            <a:r>
              <a:rPr lang="en-US" dirty="0" smtClean="0">
                <a:hlinkClick r:id="rId4"/>
              </a:rPr>
              <a:t>Intro to Geneva </a:t>
            </a:r>
            <a:endParaRPr lang="en-US" dirty="0" smtClean="0"/>
          </a:p>
          <a:p>
            <a:r>
              <a:rPr lang="en-US" dirty="0" smtClean="0">
                <a:hlinkClick r:id="rId5"/>
              </a:rPr>
              <a:t>2</a:t>
            </a:r>
            <a:r>
              <a:rPr lang="en-US" dirty="0">
                <a:hlinkClick r:id="rId5"/>
              </a:rPr>
              <a:t>.  </a:t>
            </a:r>
            <a:r>
              <a:rPr lang="en-US" dirty="0" smtClean="0">
                <a:hlinkClick r:id="rId5"/>
              </a:rPr>
              <a:t>Geneva City Guide</a:t>
            </a:r>
            <a:r>
              <a:rPr lang="en-US" dirty="0">
                <a:hlinkClick r:id="rId5"/>
              </a:rPr>
              <a:t/>
            </a:r>
            <a:br>
              <a:rPr lang="en-US" dirty="0">
                <a:hlinkClick r:id="rId5"/>
              </a:rPr>
            </a:br>
            <a:r>
              <a:rPr lang="en-US" dirty="0">
                <a:hlinkClick r:id="rId5"/>
              </a:rPr>
              <a:t>3.  And Yet </a:t>
            </a:r>
            <a:r>
              <a:rPr lang="en-US" dirty="0" smtClean="0">
                <a:hlinkClick r:id="rId5"/>
              </a:rPr>
              <a:t>Another</a:t>
            </a:r>
            <a:endParaRPr lang="en-US" dirty="0"/>
          </a:p>
          <a:p>
            <a:r>
              <a:rPr lang="en-US" u="sng" dirty="0" smtClean="0">
                <a:solidFill>
                  <a:srgbClr val="0000FF"/>
                </a:solidFill>
              </a:rPr>
              <a:t>4.  </a:t>
            </a:r>
            <a:r>
              <a:rPr lang="en-US" u="sng" dirty="0" smtClean="0">
                <a:solidFill>
                  <a:srgbClr val="0000FF"/>
                </a:solidFill>
                <a:hlinkClick r:id="rId6"/>
              </a:rPr>
              <a:t>Old Town</a:t>
            </a:r>
            <a:endParaRPr lang="en-US" u="sng" dirty="0" smtClean="0">
              <a:solidFill>
                <a:srgbClr val="0000FF"/>
              </a:solidFill>
            </a:endParaRPr>
          </a:p>
          <a:p>
            <a:r>
              <a:rPr lang="en-US" dirty="0" smtClean="0"/>
              <a:t> </a:t>
            </a:r>
            <a:r>
              <a:rPr lang="en-US" dirty="0" smtClean="0">
                <a:hlinkClick r:id="rId7"/>
              </a:rPr>
              <a:t>5</a:t>
            </a:r>
            <a:r>
              <a:rPr lang="en-US" dirty="0">
                <a:hlinkClick r:id="rId7"/>
              </a:rPr>
              <a:t>.  Geneva Behind Scenes</a:t>
            </a:r>
            <a:endParaRPr lang="en-US" dirty="0" smtClean="0"/>
          </a:p>
          <a:p>
            <a:endParaRPr lang="en-US" dirty="0"/>
          </a:p>
        </p:txBody>
      </p:sp>
    </p:spTree>
    <p:extLst>
      <p:ext uri="{BB962C8B-B14F-4D97-AF65-F5344CB8AC3E}">
        <p14:creationId xmlns:p14="http://schemas.microsoft.com/office/powerpoint/2010/main" val="527478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67" y="24783"/>
            <a:ext cx="8229600" cy="1143000"/>
          </a:xfrm>
        </p:spPr>
        <p:txBody>
          <a:bodyPr>
            <a:normAutofit fontScale="90000"/>
          </a:bodyPr>
          <a:lstStyle/>
          <a:p>
            <a:r>
              <a:rPr lang="en-US" dirty="0" smtClean="0">
                <a:solidFill>
                  <a:srgbClr val="FF0000"/>
                </a:solidFill>
              </a:rPr>
              <a:t>What do you want to see in Geneva?</a:t>
            </a:r>
            <a:endParaRPr lang="en-US" dirty="0">
              <a:solidFill>
                <a:srgbClr val="FF0000"/>
              </a:solidFill>
            </a:endParaRPr>
          </a:p>
        </p:txBody>
      </p:sp>
      <p:pic>
        <p:nvPicPr>
          <p:cNvPr id="5" name="Picture 4"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53671"/>
            <a:ext cx="9144000" cy="5691469"/>
          </a:xfrm>
          <a:prstGeom prst="rect">
            <a:avLst/>
          </a:prstGeom>
        </p:spPr>
      </p:pic>
      <p:sp>
        <p:nvSpPr>
          <p:cNvPr id="6" name="TextBox 5"/>
          <p:cNvSpPr txBox="1"/>
          <p:nvPr/>
        </p:nvSpPr>
        <p:spPr>
          <a:xfrm>
            <a:off x="5298757" y="2175821"/>
            <a:ext cx="3310422" cy="313932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Using the link below (or one of your own), determine 5 places  you'd like to visit while in Geneva.  </a:t>
            </a:r>
            <a:br>
              <a:rPr lang="en-US" dirty="0"/>
            </a:br>
            <a:r>
              <a:rPr lang="en-US" dirty="0">
                <a:hlinkClick r:id="rId3"/>
              </a:rPr>
              <a:t>-Site-seeing in Geneva</a:t>
            </a:r>
            <a:r>
              <a:rPr lang="en-US" dirty="0"/>
              <a:t/>
            </a:r>
            <a:br>
              <a:rPr lang="en-US" dirty="0"/>
            </a:br>
            <a:r>
              <a:rPr lang="en-US" dirty="0">
                <a:hlinkClick r:id="rId4"/>
              </a:rPr>
              <a:t>-Geneva Tourist Info</a:t>
            </a:r>
            <a:r>
              <a:rPr lang="en-US" dirty="0"/>
              <a:t/>
            </a:r>
            <a:br>
              <a:rPr lang="en-US" dirty="0"/>
            </a:br>
            <a:r>
              <a:rPr lang="en-US" dirty="0">
                <a:hlinkClick r:id="rId5"/>
              </a:rPr>
              <a:t>-Top 10 Things to do in Geneva</a:t>
            </a:r>
            <a:r>
              <a:rPr lang="en-US" dirty="0"/>
              <a:t/>
            </a:r>
            <a:br>
              <a:rPr lang="en-US" dirty="0"/>
            </a:br>
            <a:r>
              <a:rPr lang="en-US" dirty="0">
                <a:hlinkClick r:id="rId5"/>
              </a:rPr>
              <a:t>-What to do in Geneva</a:t>
            </a:r>
            <a:r>
              <a:rPr lang="en-US" dirty="0"/>
              <a:t/>
            </a:r>
            <a:br>
              <a:rPr lang="en-US" dirty="0"/>
            </a:br>
            <a:r>
              <a:rPr lang="en-US" dirty="0"/>
              <a:t>-</a:t>
            </a:r>
            <a:r>
              <a:rPr lang="en-US" dirty="0">
                <a:hlinkClick r:id="rId6"/>
              </a:rPr>
              <a:t>Don't Miss These Sites in Geneva</a:t>
            </a:r>
            <a:r>
              <a:rPr lang="en-US" dirty="0"/>
              <a:t/>
            </a:r>
            <a:br>
              <a:rPr lang="en-US" dirty="0"/>
            </a:br>
            <a:r>
              <a:rPr lang="en-US" dirty="0">
                <a:hlinkClick r:id="rId7"/>
              </a:rPr>
              <a:t>-WikiTravel: Best Sites in Geneva</a:t>
            </a:r>
            <a:r>
              <a:rPr lang="en-US" dirty="0"/>
              <a:t/>
            </a:r>
            <a:br>
              <a:rPr lang="en-US" dirty="0"/>
            </a:br>
            <a:r>
              <a:rPr lang="en-US" dirty="0">
                <a:hlinkClick r:id="rId8"/>
              </a:rPr>
              <a:t>-Lonely Planet: GENEVA</a:t>
            </a:r>
            <a:endParaRPr lang="en-US" dirty="0"/>
          </a:p>
        </p:txBody>
      </p:sp>
    </p:spTree>
    <p:extLst>
      <p:ext uri="{BB962C8B-B14F-4D97-AF65-F5344CB8AC3E}">
        <p14:creationId xmlns:p14="http://schemas.microsoft.com/office/powerpoint/2010/main" val="3963212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08" y="754610"/>
            <a:ext cx="8229600" cy="1143000"/>
          </a:xfrm>
        </p:spPr>
        <p:txBody>
          <a:bodyPr/>
          <a:lstStyle/>
          <a:p>
            <a:r>
              <a:rPr lang="en-US" dirty="0" smtClean="0">
                <a:solidFill>
                  <a:srgbClr val="FF0000"/>
                </a:solidFill>
              </a:rPr>
              <a:t>Part 3: The History of Switzerland</a:t>
            </a:r>
            <a:endParaRPr lang="en-US" dirty="0">
              <a:solidFill>
                <a:srgbClr val="FF0000"/>
              </a:solidFill>
            </a:endParaRPr>
          </a:p>
        </p:txBody>
      </p:sp>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3225800"/>
            <a:ext cx="4927600" cy="3238500"/>
          </a:xfrm>
          <a:prstGeom prst="rect">
            <a:avLst/>
          </a:prstGeom>
        </p:spPr>
      </p:pic>
    </p:spTree>
    <p:extLst>
      <p:ext uri="{BB962C8B-B14F-4D97-AF65-F5344CB8AC3E}">
        <p14:creationId xmlns:p14="http://schemas.microsoft.com/office/powerpoint/2010/main" val="18145798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1020</TotalTime>
  <Words>1354</Words>
  <Application>Microsoft Macintosh PowerPoint</Application>
  <PresentationFormat>On-screen Show (4:3)</PresentationFormat>
  <Paragraphs>115</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Black</vt:lpstr>
      <vt:lpstr>Switzerland: 2013 Summer Study Abroad</vt:lpstr>
      <vt:lpstr>Part 1: Where are we going?</vt:lpstr>
      <vt:lpstr>First…Get Your Bearings</vt:lpstr>
      <vt:lpstr>Where will we be visiting?</vt:lpstr>
      <vt:lpstr>Learn More About The Cities We’ll Visit</vt:lpstr>
      <vt:lpstr>Part 2: Geneva: Our Host City</vt:lpstr>
      <vt:lpstr>II. Geneva: Our Host City</vt:lpstr>
      <vt:lpstr>What do you want to see in Geneva?</vt:lpstr>
      <vt:lpstr>Part 3: The History of Switzerland</vt:lpstr>
      <vt:lpstr>PowerPoint Presentation</vt:lpstr>
      <vt:lpstr>Part 4: Switzerland Today</vt:lpstr>
      <vt:lpstr>PowerPoint Presentation</vt:lpstr>
      <vt:lpstr>Part 5: Health Status of the Swiss:</vt:lpstr>
      <vt:lpstr>PowerPoint Presentation</vt:lpstr>
      <vt:lpstr>Healthy and Cost Effective</vt:lpstr>
      <vt:lpstr>The US vs. Swiss Health Care System</vt:lpstr>
      <vt:lpstr>Swiss Health System: Santé Suisse</vt:lpstr>
      <vt:lpstr>Santé Suisse: “Basic Package” Insurance Plan2</vt:lpstr>
      <vt:lpstr>“Physiotherapy” in Switzerland4</vt:lpstr>
      <vt:lpstr>“Physiotherapy” in Switzerland: </vt:lpstr>
      <vt:lpstr>Part 6: Our Host Organizations</vt:lpstr>
      <vt:lpstr>The World Health Organization</vt:lpstr>
      <vt:lpstr>The UN European Headquarters</vt:lpstr>
      <vt:lpstr>International Headquarters of the Red Cross</vt:lpstr>
      <vt:lpstr>University of Geneva Hospital</vt:lpstr>
      <vt:lpstr>Don’t forget your “Fireside Chat” Readings!</vt:lpstr>
      <vt:lpstr>PowerPoint Presentation</vt:lpstr>
      <vt:lpstr>Resources</vt:lpstr>
    </vt:vector>
  </TitlesOfParts>
  <Company>UNC-Chapel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Switzerland: 2013 Summer Study Abroad</dc:title>
  <dc:creator>Alexandra Smith</dc:creator>
  <cp:lastModifiedBy>Alexandra Smith</cp:lastModifiedBy>
  <cp:revision>21</cp:revision>
  <dcterms:created xsi:type="dcterms:W3CDTF">2013-04-15T19:30:29Z</dcterms:created>
  <dcterms:modified xsi:type="dcterms:W3CDTF">2013-04-17T16:37:19Z</dcterms:modified>
</cp:coreProperties>
</file>