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98" r:id="rId1"/>
  </p:sldMasterIdLst>
  <p:notesMasterIdLst>
    <p:notesMasterId r:id="rId36"/>
  </p:notesMasterIdLst>
  <p:sldIdLst>
    <p:sldId id="256" r:id="rId2"/>
    <p:sldId id="258" r:id="rId3"/>
    <p:sldId id="259" r:id="rId4"/>
    <p:sldId id="257" r:id="rId5"/>
    <p:sldId id="260" r:id="rId6"/>
    <p:sldId id="267" r:id="rId7"/>
    <p:sldId id="263" r:id="rId8"/>
    <p:sldId id="279" r:id="rId9"/>
    <p:sldId id="280" r:id="rId10"/>
    <p:sldId id="272" r:id="rId11"/>
    <p:sldId id="266" r:id="rId12"/>
    <p:sldId id="288" r:id="rId13"/>
    <p:sldId id="292" r:id="rId14"/>
    <p:sldId id="264" r:id="rId15"/>
    <p:sldId id="281" r:id="rId16"/>
    <p:sldId id="271" r:id="rId17"/>
    <p:sldId id="270" r:id="rId18"/>
    <p:sldId id="283" r:id="rId19"/>
    <p:sldId id="261" r:id="rId20"/>
    <p:sldId id="262" r:id="rId21"/>
    <p:sldId id="289" r:id="rId22"/>
    <p:sldId id="278" r:id="rId23"/>
    <p:sldId id="285" r:id="rId24"/>
    <p:sldId id="286" r:id="rId25"/>
    <p:sldId id="273" r:id="rId26"/>
    <p:sldId id="277" r:id="rId27"/>
    <p:sldId id="275" r:id="rId28"/>
    <p:sldId id="276" r:id="rId29"/>
    <p:sldId id="290" r:id="rId30"/>
    <p:sldId id="291" r:id="rId31"/>
    <p:sldId id="269" r:id="rId32"/>
    <p:sldId id="284" r:id="rId33"/>
    <p:sldId id="268" r:id="rId34"/>
    <p:sldId id="287"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D9B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959" autoAdjust="0"/>
  </p:normalViewPr>
  <p:slideViewPr>
    <p:cSldViewPr snapToGrid="0" snapToObjects="1">
      <p:cViewPr>
        <p:scale>
          <a:sx n="90" d="100"/>
          <a:sy n="90" d="100"/>
        </p:scale>
        <p:origin x="-80" y="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544542-B16C-6745-8D43-8933A2E19E18}" type="datetimeFigureOut">
              <a:rPr lang="en-US" smtClean="0"/>
              <a:t>4/17/13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CD3A38-E680-324F-8761-4C6605FDE906}" type="slidenum">
              <a:rPr lang="en-US" smtClean="0"/>
              <a:t>‹#›</a:t>
            </a:fld>
            <a:endParaRPr lang="en-US" dirty="0"/>
          </a:p>
        </p:txBody>
      </p:sp>
    </p:spTree>
    <p:extLst>
      <p:ext uri="{BB962C8B-B14F-4D97-AF65-F5344CB8AC3E}">
        <p14:creationId xmlns:p14="http://schemas.microsoft.com/office/powerpoint/2010/main" val="419482199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CD3A38-E680-324F-8761-4C6605FDE906}" type="slidenum">
              <a:rPr lang="en-US" smtClean="0"/>
              <a:t>1</a:t>
            </a:fld>
            <a:endParaRPr lang="en-US" dirty="0"/>
          </a:p>
        </p:txBody>
      </p:sp>
    </p:spTree>
    <p:extLst>
      <p:ext uri="{BB962C8B-B14F-4D97-AF65-F5344CB8AC3E}">
        <p14:creationId xmlns:p14="http://schemas.microsoft.com/office/powerpoint/2010/main" val="13918043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Those who do not have the minimum requirements are automatically cut.  </a:t>
            </a:r>
            <a:endParaRPr lang="en-US" dirty="0"/>
          </a:p>
        </p:txBody>
      </p:sp>
      <p:sp>
        <p:nvSpPr>
          <p:cNvPr id="4" name="Slide Number Placeholder 3"/>
          <p:cNvSpPr>
            <a:spLocks noGrp="1"/>
          </p:cNvSpPr>
          <p:nvPr>
            <p:ph type="sldNum" sz="quarter" idx="10"/>
          </p:nvPr>
        </p:nvSpPr>
        <p:spPr/>
        <p:txBody>
          <a:bodyPr/>
          <a:lstStyle/>
          <a:p>
            <a:fld id="{4ECD3A38-E680-324F-8761-4C6605FDE906}" type="slidenum">
              <a:rPr lang="en-US" smtClean="0"/>
              <a:t>15</a:t>
            </a:fld>
            <a:endParaRPr lang="en-US" dirty="0"/>
          </a:p>
        </p:txBody>
      </p:sp>
    </p:spTree>
    <p:extLst>
      <p:ext uri="{BB962C8B-B14F-4D97-AF65-F5344CB8AC3E}">
        <p14:creationId xmlns:p14="http://schemas.microsoft.com/office/powerpoint/2010/main" val="2812954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majored in Rehab Studies and as a part of my major I had to do a 450 hour internship.</a:t>
            </a:r>
            <a:r>
              <a:rPr lang="en-US" baseline="0" dirty="0" smtClean="0"/>
              <a:t>  I did it through a PT at the hospital here.  It was GREAT!  I was able to get numerous hours in acute care and outpatient care and it counted toward my coursework.  Plus because I put in so many hours I was able to establish a strong relationship with a PT who later wrote me a great letter of recommendation.  </a:t>
            </a:r>
            <a:endParaRPr lang="en-US" dirty="0"/>
          </a:p>
        </p:txBody>
      </p:sp>
      <p:sp>
        <p:nvSpPr>
          <p:cNvPr id="4" name="Slide Number Placeholder 3"/>
          <p:cNvSpPr>
            <a:spLocks noGrp="1"/>
          </p:cNvSpPr>
          <p:nvPr>
            <p:ph type="sldNum" sz="quarter" idx="10"/>
          </p:nvPr>
        </p:nvSpPr>
        <p:spPr/>
        <p:txBody>
          <a:bodyPr/>
          <a:lstStyle/>
          <a:p>
            <a:fld id="{4ECD3A38-E680-324F-8761-4C6605FDE906}" type="slidenum">
              <a:rPr lang="en-US" smtClean="0"/>
              <a:t>17</a:t>
            </a:fld>
            <a:endParaRPr lang="en-US" dirty="0"/>
          </a:p>
        </p:txBody>
      </p:sp>
    </p:spTree>
    <p:extLst>
      <p:ext uri="{BB962C8B-B14F-4D97-AF65-F5344CB8AC3E}">
        <p14:creationId xmlns:p14="http://schemas.microsoft.com/office/powerpoint/2010/main" val="958544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Will compare the</a:t>
            </a:r>
            <a:r>
              <a:rPr lang="en-US" baseline="0" dirty="0" smtClean="0"/>
              <a:t> various schools where my classmates attended undergrad.</a:t>
            </a:r>
            <a:endParaRPr lang="en-US" dirty="0"/>
          </a:p>
        </p:txBody>
      </p:sp>
      <p:sp>
        <p:nvSpPr>
          <p:cNvPr id="4" name="Slide Number Placeholder 3"/>
          <p:cNvSpPr>
            <a:spLocks noGrp="1"/>
          </p:cNvSpPr>
          <p:nvPr>
            <p:ph type="sldNum" sz="quarter" idx="10"/>
          </p:nvPr>
        </p:nvSpPr>
        <p:spPr/>
        <p:txBody>
          <a:bodyPr/>
          <a:lstStyle/>
          <a:p>
            <a:fld id="{4ECD3A38-E680-324F-8761-4C6605FDE906}" type="slidenum">
              <a:rPr lang="en-US" smtClean="0"/>
              <a:t>18</a:t>
            </a:fld>
            <a:endParaRPr lang="en-US" dirty="0"/>
          </a:p>
        </p:txBody>
      </p:sp>
    </p:spTree>
    <p:extLst>
      <p:ext uri="{BB962C8B-B14F-4D97-AF65-F5344CB8AC3E}">
        <p14:creationId xmlns:p14="http://schemas.microsoft.com/office/powerpoint/2010/main" val="34275879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CD3A38-E680-324F-8761-4C6605FDE906}" type="slidenum">
              <a:rPr lang="en-US" smtClean="0"/>
              <a:t>19</a:t>
            </a:fld>
            <a:endParaRPr lang="en-US" dirty="0"/>
          </a:p>
        </p:txBody>
      </p:sp>
    </p:spTree>
    <p:extLst>
      <p:ext uri="{BB962C8B-B14F-4D97-AF65-F5344CB8AC3E}">
        <p14:creationId xmlns:p14="http://schemas.microsoft.com/office/powerpoint/2010/main" val="24553427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Only 20% in class of 2015 went to UNC-CH</a:t>
            </a:r>
          </a:p>
          <a:p>
            <a:endParaRPr lang="en-US" baseline="0" dirty="0" smtClean="0"/>
          </a:p>
          <a:p>
            <a:r>
              <a:rPr lang="en-US" baseline="0" dirty="0" smtClean="0"/>
              <a:t>In-State Students: 73%	</a:t>
            </a:r>
          </a:p>
          <a:p>
            <a:r>
              <a:rPr lang="en-US" baseline="0" dirty="0" smtClean="0"/>
              <a:t>Out of State: 27%					Class of 2015 has ~36% out of state students</a:t>
            </a:r>
          </a:p>
          <a:p>
            <a:endParaRPr lang="en-US" baseline="0" dirty="0" smtClean="0"/>
          </a:p>
          <a:p>
            <a:r>
              <a:rPr lang="en-US" baseline="0" dirty="0" smtClean="0"/>
              <a:t>Female: 81%</a:t>
            </a:r>
          </a:p>
          <a:p>
            <a:r>
              <a:rPr lang="en-US" baseline="0" dirty="0" smtClean="0"/>
              <a:t>Male: 19%			</a:t>
            </a:r>
            <a:r>
              <a:rPr lang="en-US" b="1" baseline="0" dirty="0" smtClean="0"/>
              <a:t>	HOWEVER, Class of 2015 has 50% males and 50% females!</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4ECD3A38-E680-324F-8761-4C6605FDE906}" type="slidenum">
              <a:rPr lang="en-US" smtClean="0"/>
              <a:t>20</a:t>
            </a:fld>
            <a:endParaRPr lang="en-US" dirty="0"/>
          </a:p>
        </p:txBody>
      </p:sp>
    </p:spTree>
    <p:extLst>
      <p:ext uri="{BB962C8B-B14F-4D97-AF65-F5344CB8AC3E}">
        <p14:creationId xmlns:p14="http://schemas.microsoft.com/office/powerpoint/2010/main" val="13770389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will</a:t>
            </a:r>
            <a:r>
              <a:rPr lang="en-US" baseline="0" dirty="0" smtClean="0"/>
              <a:t> end up with 75-80 grand in student loan debt</a:t>
            </a:r>
            <a:endParaRPr lang="en-US" dirty="0"/>
          </a:p>
        </p:txBody>
      </p:sp>
      <p:sp>
        <p:nvSpPr>
          <p:cNvPr id="4" name="Slide Number Placeholder 3"/>
          <p:cNvSpPr>
            <a:spLocks noGrp="1"/>
          </p:cNvSpPr>
          <p:nvPr>
            <p:ph type="sldNum" sz="quarter" idx="10"/>
          </p:nvPr>
        </p:nvSpPr>
        <p:spPr/>
        <p:txBody>
          <a:bodyPr/>
          <a:lstStyle/>
          <a:p>
            <a:fld id="{4ECD3A38-E680-324F-8761-4C6605FDE906}" type="slidenum">
              <a:rPr lang="en-US" smtClean="0"/>
              <a:t>21</a:t>
            </a:fld>
            <a:endParaRPr lang="en-US" dirty="0"/>
          </a:p>
        </p:txBody>
      </p:sp>
    </p:spTree>
    <p:extLst>
      <p:ext uri="{BB962C8B-B14F-4D97-AF65-F5344CB8AC3E}">
        <p14:creationId xmlns:p14="http://schemas.microsoft.com/office/powerpoint/2010/main" val="42390873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Will explain how the interviews are set up at UNC and ECU. </a:t>
            </a:r>
            <a:r>
              <a:rPr lang="en-US" baseline="0" dirty="0" smtClean="0"/>
              <a:t>How long?  Who interviews you?  That “Meet and Greet” </a:t>
            </a:r>
            <a:endParaRPr lang="en-US" dirty="0"/>
          </a:p>
        </p:txBody>
      </p:sp>
      <p:sp>
        <p:nvSpPr>
          <p:cNvPr id="4" name="Slide Number Placeholder 3"/>
          <p:cNvSpPr>
            <a:spLocks noGrp="1"/>
          </p:cNvSpPr>
          <p:nvPr>
            <p:ph type="sldNum" sz="quarter" idx="10"/>
          </p:nvPr>
        </p:nvSpPr>
        <p:spPr/>
        <p:txBody>
          <a:bodyPr/>
          <a:lstStyle/>
          <a:p>
            <a:fld id="{4ECD3A38-E680-324F-8761-4C6605FDE906}" type="slidenum">
              <a:rPr lang="en-US" smtClean="0"/>
              <a:t>22</a:t>
            </a:fld>
            <a:endParaRPr lang="en-US" dirty="0"/>
          </a:p>
        </p:txBody>
      </p:sp>
    </p:spTree>
    <p:extLst>
      <p:ext uri="{BB962C8B-B14F-4D97-AF65-F5344CB8AC3E}">
        <p14:creationId xmlns:p14="http://schemas.microsoft.com/office/powerpoint/2010/main" val="17212000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day before interviews UNC holds a “Meet and Greet” for the applicants. It is</a:t>
            </a:r>
            <a:r>
              <a:rPr lang="en-US" baseline="0" dirty="0" smtClean="0"/>
              <a:t> not mandatory! </a:t>
            </a:r>
            <a:r>
              <a:rPr lang="en-US" dirty="0" smtClean="0"/>
              <a:t>It</a:t>
            </a:r>
            <a:r>
              <a:rPr lang="en-US" baseline="0" dirty="0" smtClean="0"/>
              <a:t> is a couple hours long and is a come and go as you please type thing.  There are no professors there but there are many current 2</a:t>
            </a:r>
            <a:r>
              <a:rPr lang="en-US" baseline="30000" dirty="0" smtClean="0"/>
              <a:t>nd</a:t>
            </a:r>
            <a:r>
              <a:rPr lang="en-US" baseline="0" dirty="0" smtClean="0"/>
              <a:t> and 3</a:t>
            </a:r>
            <a:r>
              <a:rPr lang="en-US" baseline="30000" dirty="0" smtClean="0"/>
              <a:t>rd</a:t>
            </a:r>
            <a:r>
              <a:rPr lang="en-US" baseline="0" dirty="0" smtClean="0"/>
              <a:t> years EAGER to meet you.  It is okay to have a drink or two but DO NOT GET DRUNK.  You NEED to be fresh for your interview (there are many people vying for your spot) plus there will be current students there who may interview you the next day.  You want to make a good impression on them.)</a:t>
            </a:r>
          </a:p>
          <a:p>
            <a:endParaRPr lang="en-US" baseline="0" dirty="0" smtClean="0"/>
          </a:p>
          <a:p>
            <a:r>
              <a:rPr lang="en-US" baseline="0" dirty="0" smtClean="0"/>
              <a:t>This is a really enjoyable way to meet other applicants who may one day be your classmates.  </a:t>
            </a:r>
            <a:endParaRPr lang="en-US" dirty="0"/>
          </a:p>
        </p:txBody>
      </p:sp>
      <p:sp>
        <p:nvSpPr>
          <p:cNvPr id="4" name="Slide Number Placeholder 3"/>
          <p:cNvSpPr>
            <a:spLocks noGrp="1"/>
          </p:cNvSpPr>
          <p:nvPr>
            <p:ph type="sldNum" sz="quarter" idx="10"/>
          </p:nvPr>
        </p:nvSpPr>
        <p:spPr/>
        <p:txBody>
          <a:bodyPr/>
          <a:lstStyle/>
          <a:p>
            <a:fld id="{4ECD3A38-E680-324F-8761-4C6605FDE906}" type="slidenum">
              <a:rPr lang="en-US" smtClean="0"/>
              <a:t>23</a:t>
            </a:fld>
            <a:endParaRPr lang="en-US" dirty="0"/>
          </a:p>
        </p:txBody>
      </p:sp>
    </p:spTree>
    <p:extLst>
      <p:ext uri="{BB962C8B-B14F-4D97-AF65-F5344CB8AC3E}">
        <p14:creationId xmlns:p14="http://schemas.microsoft.com/office/powerpoint/2010/main" val="17848446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CD3A38-E680-324F-8761-4C6605FDE906}" type="slidenum">
              <a:rPr lang="en-US" smtClean="0"/>
              <a:t>24</a:t>
            </a:fld>
            <a:endParaRPr lang="en-US" dirty="0"/>
          </a:p>
        </p:txBody>
      </p:sp>
    </p:spTree>
    <p:extLst>
      <p:ext uri="{BB962C8B-B14F-4D97-AF65-F5344CB8AC3E}">
        <p14:creationId xmlns:p14="http://schemas.microsoft.com/office/powerpoint/2010/main" val="17482573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smtClean="0"/>
              <a:t>Those majoring in Public</a:t>
            </a:r>
            <a:r>
              <a:rPr lang="en-US" b="1" i="1" baseline="0" dirty="0" smtClean="0"/>
              <a:t> Health may have an advantage in the interview process because they have an academic background in health problems, health policy and health programs.  I took 2 public health courses here at ECU and that helped me tremendously in my interview.</a:t>
            </a:r>
            <a:endParaRPr lang="en-US" b="1" i="1" dirty="0"/>
          </a:p>
        </p:txBody>
      </p:sp>
      <p:sp>
        <p:nvSpPr>
          <p:cNvPr id="4" name="Slide Number Placeholder 3"/>
          <p:cNvSpPr>
            <a:spLocks noGrp="1"/>
          </p:cNvSpPr>
          <p:nvPr>
            <p:ph type="sldNum" sz="quarter" idx="10"/>
          </p:nvPr>
        </p:nvSpPr>
        <p:spPr/>
        <p:txBody>
          <a:bodyPr/>
          <a:lstStyle/>
          <a:p>
            <a:fld id="{4ECD3A38-E680-324F-8761-4C6605FDE906}" type="slidenum">
              <a:rPr lang="en-US" smtClean="0"/>
              <a:t>25</a:t>
            </a:fld>
            <a:endParaRPr lang="en-US" dirty="0"/>
          </a:p>
        </p:txBody>
      </p:sp>
    </p:spTree>
    <p:extLst>
      <p:ext uri="{BB962C8B-B14F-4D97-AF65-F5344CB8AC3E}">
        <p14:creationId xmlns:p14="http://schemas.microsoft.com/office/powerpoint/2010/main" val="409793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Not here to promote UNC’s program over ECU’s.  I think</a:t>
            </a:r>
            <a:r>
              <a:rPr lang="en-US" sz="1200" kern="1200" baseline="0" dirty="0" smtClean="0">
                <a:solidFill>
                  <a:schemeClr val="tx1"/>
                </a:solidFill>
                <a:effectLst/>
                <a:latin typeface="+mn-lt"/>
                <a:ea typeface="+mn-ea"/>
                <a:cs typeface="+mn-cs"/>
              </a:rPr>
              <a:t> they are both awesome! However, all of the information included in this </a:t>
            </a:r>
            <a:r>
              <a:rPr lang="en-US" sz="1200" kern="1200" baseline="0" dirty="0" err="1" smtClean="0">
                <a:solidFill>
                  <a:schemeClr val="tx1"/>
                </a:solidFill>
                <a:effectLst/>
                <a:latin typeface="+mn-lt"/>
                <a:ea typeface="+mn-ea"/>
                <a:cs typeface="+mn-cs"/>
              </a:rPr>
              <a:t>Powerpoint</a:t>
            </a:r>
            <a:r>
              <a:rPr lang="en-US" sz="1200" kern="1200" baseline="0" dirty="0" smtClean="0">
                <a:solidFill>
                  <a:schemeClr val="tx1"/>
                </a:solidFill>
                <a:effectLst/>
                <a:latin typeface="+mn-lt"/>
                <a:ea typeface="+mn-ea"/>
                <a:cs typeface="+mn-cs"/>
              </a:rPr>
              <a:t> pertains to UNC’s DPT program.</a:t>
            </a:r>
          </a:p>
        </p:txBody>
      </p:sp>
      <p:sp>
        <p:nvSpPr>
          <p:cNvPr id="4" name="Slide Number Placeholder 3"/>
          <p:cNvSpPr>
            <a:spLocks noGrp="1"/>
          </p:cNvSpPr>
          <p:nvPr>
            <p:ph type="sldNum" sz="quarter" idx="10"/>
          </p:nvPr>
        </p:nvSpPr>
        <p:spPr/>
        <p:txBody>
          <a:bodyPr/>
          <a:lstStyle/>
          <a:p>
            <a:fld id="{4ECD3A38-E680-324F-8761-4C6605FDE906}" type="slidenum">
              <a:rPr lang="en-US" smtClean="0"/>
              <a:t>4</a:t>
            </a:fld>
            <a:endParaRPr lang="en-US" dirty="0"/>
          </a:p>
        </p:txBody>
      </p:sp>
    </p:spTree>
    <p:extLst>
      <p:ext uri="{BB962C8B-B14F-4D97-AF65-F5344CB8AC3E}">
        <p14:creationId xmlns:p14="http://schemas.microsoft.com/office/powerpoint/2010/main" val="12921991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better your questions, the better impression you will make!</a:t>
            </a:r>
            <a:endParaRPr lang="en-US" dirty="0"/>
          </a:p>
        </p:txBody>
      </p:sp>
      <p:sp>
        <p:nvSpPr>
          <p:cNvPr id="4" name="Slide Number Placeholder 3"/>
          <p:cNvSpPr>
            <a:spLocks noGrp="1"/>
          </p:cNvSpPr>
          <p:nvPr>
            <p:ph type="sldNum" sz="quarter" idx="10"/>
          </p:nvPr>
        </p:nvSpPr>
        <p:spPr/>
        <p:txBody>
          <a:bodyPr/>
          <a:lstStyle/>
          <a:p>
            <a:fld id="{4ECD3A38-E680-324F-8761-4C6605FDE906}" type="slidenum">
              <a:rPr lang="en-US" smtClean="0"/>
              <a:t>26</a:t>
            </a:fld>
            <a:endParaRPr lang="en-US" dirty="0"/>
          </a:p>
        </p:txBody>
      </p:sp>
    </p:spTree>
    <p:extLst>
      <p:ext uri="{BB962C8B-B14F-4D97-AF65-F5344CB8AC3E}">
        <p14:creationId xmlns:p14="http://schemas.microsoft.com/office/powerpoint/2010/main" val="18086332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CD3A38-E680-324F-8761-4C6605FDE906}" type="slidenum">
              <a:rPr lang="en-US" smtClean="0"/>
              <a:t>27</a:t>
            </a:fld>
            <a:endParaRPr lang="en-US" dirty="0"/>
          </a:p>
        </p:txBody>
      </p:sp>
    </p:spTree>
    <p:extLst>
      <p:ext uri="{BB962C8B-B14F-4D97-AF65-F5344CB8AC3E}">
        <p14:creationId xmlns:p14="http://schemas.microsoft.com/office/powerpoint/2010/main" val="27616855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have DPT interview</a:t>
            </a:r>
            <a:r>
              <a:rPr lang="en-US" baseline="0" dirty="0" smtClean="0"/>
              <a:t> handouts to take on their way out.</a:t>
            </a:r>
            <a:endParaRPr lang="en-US" dirty="0"/>
          </a:p>
        </p:txBody>
      </p:sp>
      <p:sp>
        <p:nvSpPr>
          <p:cNvPr id="4" name="Slide Number Placeholder 3"/>
          <p:cNvSpPr>
            <a:spLocks noGrp="1"/>
          </p:cNvSpPr>
          <p:nvPr>
            <p:ph type="sldNum" sz="quarter" idx="10"/>
          </p:nvPr>
        </p:nvSpPr>
        <p:spPr/>
        <p:txBody>
          <a:bodyPr/>
          <a:lstStyle/>
          <a:p>
            <a:fld id="{4ECD3A38-E680-324F-8761-4C6605FDE906}" type="slidenum">
              <a:rPr lang="en-US" smtClean="0"/>
              <a:t>28</a:t>
            </a:fld>
            <a:endParaRPr lang="en-US" dirty="0"/>
          </a:p>
        </p:txBody>
      </p:sp>
    </p:spTree>
    <p:extLst>
      <p:ext uri="{BB962C8B-B14F-4D97-AF65-F5344CB8AC3E}">
        <p14:creationId xmlns:p14="http://schemas.microsoft.com/office/powerpoint/2010/main" val="14224523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a:t>
            </a:r>
            <a:r>
              <a:rPr lang="en-US" baseline="0" dirty="0" smtClean="0"/>
              <a:t> and A session with the students</a:t>
            </a:r>
            <a:endParaRPr lang="en-US" dirty="0"/>
          </a:p>
        </p:txBody>
      </p:sp>
      <p:sp>
        <p:nvSpPr>
          <p:cNvPr id="4" name="Slide Number Placeholder 3"/>
          <p:cNvSpPr>
            <a:spLocks noGrp="1"/>
          </p:cNvSpPr>
          <p:nvPr>
            <p:ph type="sldNum" sz="quarter" idx="10"/>
          </p:nvPr>
        </p:nvSpPr>
        <p:spPr/>
        <p:txBody>
          <a:bodyPr/>
          <a:lstStyle/>
          <a:p>
            <a:fld id="{4ECD3A38-E680-324F-8761-4C6605FDE906}" type="slidenum">
              <a:rPr lang="en-US" smtClean="0"/>
              <a:t>31</a:t>
            </a:fld>
            <a:endParaRPr lang="en-US" dirty="0"/>
          </a:p>
        </p:txBody>
      </p:sp>
    </p:spTree>
    <p:extLst>
      <p:ext uri="{BB962C8B-B14F-4D97-AF65-F5344CB8AC3E}">
        <p14:creationId xmlns:p14="http://schemas.microsoft.com/office/powerpoint/2010/main" val="3690466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RED are the </a:t>
            </a:r>
            <a:r>
              <a:rPr lang="en-US" dirty="0" err="1" smtClean="0"/>
              <a:t>prereq’s</a:t>
            </a:r>
            <a:r>
              <a:rPr lang="en-US" dirty="0" smtClean="0"/>
              <a:t> that are exactly the same.  Most of you will be applying to both ECU and UNC, so note the significant differences.  </a:t>
            </a:r>
          </a:p>
          <a:p>
            <a:endParaRPr lang="en-US" baseline="0" dirty="0" smtClean="0"/>
          </a:p>
          <a:p>
            <a:r>
              <a:rPr lang="en-US" baseline="0" dirty="0" smtClean="0"/>
              <a:t>MY ADVICE:  Make sure you take the Pre-</a:t>
            </a:r>
            <a:r>
              <a:rPr lang="en-US" baseline="0" dirty="0" err="1" smtClean="0"/>
              <a:t>Reqs</a:t>
            </a:r>
            <a:r>
              <a:rPr lang="en-US" baseline="0" dirty="0" smtClean="0"/>
              <a:t> for BOTH! </a:t>
            </a:r>
            <a:r>
              <a:rPr lang="en-US" baseline="0" dirty="0"/>
              <a:t> </a:t>
            </a:r>
            <a:r>
              <a:rPr lang="en-US" baseline="0" dirty="0" smtClean="0"/>
              <a:t> While some of you will be lucky enough to get into both programs, some of you will  get in one program and not the other.  </a:t>
            </a:r>
          </a:p>
        </p:txBody>
      </p:sp>
      <p:sp>
        <p:nvSpPr>
          <p:cNvPr id="4" name="Slide Number Placeholder 3"/>
          <p:cNvSpPr>
            <a:spLocks noGrp="1"/>
          </p:cNvSpPr>
          <p:nvPr>
            <p:ph type="sldNum" sz="quarter" idx="10"/>
          </p:nvPr>
        </p:nvSpPr>
        <p:spPr/>
        <p:txBody>
          <a:bodyPr/>
          <a:lstStyle/>
          <a:p>
            <a:fld id="{4ECD3A38-E680-324F-8761-4C6605FDE906}" type="slidenum">
              <a:rPr lang="en-US" smtClean="0"/>
              <a:t>6</a:t>
            </a:fld>
            <a:endParaRPr lang="en-US" dirty="0"/>
          </a:p>
        </p:txBody>
      </p:sp>
    </p:spTree>
    <p:extLst>
      <p:ext uri="{BB962C8B-B14F-4D97-AF65-F5344CB8AC3E}">
        <p14:creationId xmlns:p14="http://schemas.microsoft.com/office/powerpoint/2010/main" val="1930339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Although </a:t>
            </a:r>
            <a:r>
              <a:rPr lang="en-US" baseline="0" dirty="0" smtClean="0"/>
              <a:t>in my class a good majority did major in Exercise </a:t>
            </a:r>
            <a:r>
              <a:rPr lang="en-US" baseline="0" dirty="0" err="1" smtClean="0"/>
              <a:t>phys</a:t>
            </a:r>
            <a:r>
              <a:rPr lang="en-US" baseline="0" dirty="0" smtClean="0"/>
              <a:t>/EXSS, half of the other majors were something other than EXSS. I interviewed a member of the admissions committee at UNC and when I asked her about majors she said, “We want students to major in something they can do WELL in!” You need to major in something that you can get A’s in and then really put a lot of effort into doing well in the </a:t>
            </a:r>
            <a:r>
              <a:rPr lang="en-US" baseline="0" dirty="0" err="1" smtClean="0"/>
              <a:t>prereqs</a:t>
            </a:r>
            <a:r>
              <a:rPr lang="en-US" baseline="0" dirty="0" smtClean="0"/>
              <a:t> class.  Further, the admissions committee often likes seeing majors other than EXSS because they feel it makes the student more diverse.  </a:t>
            </a:r>
          </a:p>
          <a:p>
            <a:endParaRPr lang="en-US" baseline="0" dirty="0" smtClean="0"/>
          </a:p>
          <a:p>
            <a:r>
              <a:rPr lang="en-US" baseline="0" dirty="0" smtClean="0"/>
              <a:t>Keep in mind while that EX Phys. may appear overly represented among those accepted, they are even more over-represented in those that applied.  100% of the Archeology and Rehab Studies majors who applied were accepted!</a:t>
            </a:r>
            <a:endParaRPr lang="en-US" dirty="0"/>
          </a:p>
        </p:txBody>
      </p:sp>
      <p:sp>
        <p:nvSpPr>
          <p:cNvPr id="4" name="Slide Number Placeholder 3"/>
          <p:cNvSpPr>
            <a:spLocks noGrp="1"/>
          </p:cNvSpPr>
          <p:nvPr>
            <p:ph type="sldNum" sz="quarter" idx="10"/>
          </p:nvPr>
        </p:nvSpPr>
        <p:spPr/>
        <p:txBody>
          <a:bodyPr/>
          <a:lstStyle/>
          <a:p>
            <a:fld id="{4ECD3A38-E680-324F-8761-4C6605FDE906}" type="slidenum">
              <a:rPr lang="en-US" smtClean="0"/>
              <a:t>7</a:t>
            </a:fld>
            <a:endParaRPr lang="en-US" dirty="0"/>
          </a:p>
        </p:txBody>
      </p:sp>
    </p:spTree>
    <p:extLst>
      <p:ext uri="{BB962C8B-B14F-4D97-AF65-F5344CB8AC3E}">
        <p14:creationId xmlns:p14="http://schemas.microsoft.com/office/powerpoint/2010/main" val="707062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Although in my class a good majority did major in Exercise </a:t>
            </a:r>
            <a:r>
              <a:rPr lang="en-US" baseline="0" dirty="0" err="1" smtClean="0"/>
              <a:t>phys</a:t>
            </a:r>
            <a:r>
              <a:rPr lang="en-US" baseline="0" dirty="0" smtClean="0"/>
              <a:t>/EXSS, more than half of the other majors were something other than EXSS. I interviewed a member of the admissions committee at UNC and when I asked her about majors she said, “We want students to major in something they can do WELL in!” You need to major in something that you can get A’s in and then really put a lot of effort into doing well in the </a:t>
            </a:r>
            <a:r>
              <a:rPr lang="en-US" baseline="0" dirty="0" err="1" smtClean="0"/>
              <a:t>prereqs</a:t>
            </a:r>
            <a:r>
              <a:rPr lang="en-US" baseline="0" dirty="0" smtClean="0"/>
              <a:t> class.  Further, the admissions committee often likes seeing majors other than EXSS because they feel it makes the student more diverse.  </a:t>
            </a:r>
          </a:p>
        </p:txBody>
      </p:sp>
      <p:sp>
        <p:nvSpPr>
          <p:cNvPr id="4" name="Slide Number Placeholder 3"/>
          <p:cNvSpPr>
            <a:spLocks noGrp="1"/>
          </p:cNvSpPr>
          <p:nvPr>
            <p:ph type="sldNum" sz="quarter" idx="10"/>
          </p:nvPr>
        </p:nvSpPr>
        <p:spPr/>
        <p:txBody>
          <a:bodyPr/>
          <a:lstStyle/>
          <a:p>
            <a:fld id="{4ECD3A38-E680-324F-8761-4C6605FDE906}" type="slidenum">
              <a:rPr lang="en-US" smtClean="0"/>
              <a:t>8</a:t>
            </a:fld>
            <a:endParaRPr lang="en-US" dirty="0"/>
          </a:p>
        </p:txBody>
      </p:sp>
    </p:spTree>
    <p:extLst>
      <p:ext uri="{BB962C8B-B14F-4D97-AF65-F5344CB8AC3E}">
        <p14:creationId xmlns:p14="http://schemas.microsoft.com/office/powerpoint/2010/main" val="707062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CD3A38-E680-324F-8761-4C6605FDE906}" type="slidenum">
              <a:rPr lang="en-US" smtClean="0"/>
              <a:t>9</a:t>
            </a:fld>
            <a:endParaRPr lang="en-US" dirty="0"/>
          </a:p>
        </p:txBody>
      </p:sp>
    </p:spTree>
    <p:extLst>
      <p:ext uri="{BB962C8B-B14F-4D97-AF65-F5344CB8AC3E}">
        <p14:creationId xmlns:p14="http://schemas.microsoft.com/office/powerpoint/2010/main" val="707062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a:t>
            </a:r>
            <a:r>
              <a:rPr lang="en-US" sz="1200" kern="1200" baseline="0" dirty="0" smtClean="0">
                <a:solidFill>
                  <a:schemeClr val="tx1"/>
                </a:solidFill>
                <a:latin typeface="+mn-lt"/>
                <a:ea typeface="+mn-ea"/>
                <a:cs typeface="+mn-cs"/>
              </a:rPr>
              <a:t> PTCAS is an APTA service </a:t>
            </a:r>
            <a:r>
              <a:rPr lang="en-US" sz="1200" kern="1200" dirty="0" smtClean="0">
                <a:solidFill>
                  <a:schemeClr val="tx1"/>
                </a:solidFill>
                <a:latin typeface="+mn-lt"/>
                <a:ea typeface="+mn-ea"/>
                <a:cs typeface="+mn-cs"/>
              </a:rPr>
              <a:t>that allows applicants to use a single application and one set of materials to apply to multiple PT programs. </a:t>
            </a:r>
          </a:p>
          <a:p>
            <a:r>
              <a:rPr lang="en-US" sz="1200" kern="1200" dirty="0" smtClean="0">
                <a:solidFill>
                  <a:schemeClr val="tx1"/>
                </a:solidFill>
                <a:latin typeface="+mn-lt"/>
                <a:ea typeface="+mn-ea"/>
                <a:cs typeface="+mn-cs"/>
              </a:rPr>
              <a:t>Some</a:t>
            </a:r>
            <a:r>
              <a:rPr lang="en-US" sz="1200" kern="1200" baseline="0" dirty="0" smtClean="0">
                <a:solidFill>
                  <a:schemeClr val="tx1"/>
                </a:solidFill>
                <a:latin typeface="+mn-lt"/>
                <a:ea typeface="+mn-ea"/>
                <a:cs typeface="+mn-cs"/>
              </a:rPr>
              <a:t> programs may require additional materials, such as supplemental applications.  </a:t>
            </a:r>
            <a:endParaRPr lang="en-US" dirty="0"/>
          </a:p>
        </p:txBody>
      </p:sp>
      <p:sp>
        <p:nvSpPr>
          <p:cNvPr id="4" name="Slide Number Placeholder 3"/>
          <p:cNvSpPr>
            <a:spLocks noGrp="1"/>
          </p:cNvSpPr>
          <p:nvPr>
            <p:ph type="sldNum" sz="quarter" idx="10"/>
          </p:nvPr>
        </p:nvSpPr>
        <p:spPr/>
        <p:txBody>
          <a:bodyPr/>
          <a:lstStyle/>
          <a:p>
            <a:fld id="{4ECD3A38-E680-324F-8761-4C6605FDE906}" type="slidenum">
              <a:rPr lang="en-US" smtClean="0"/>
              <a:t>12</a:t>
            </a:fld>
            <a:endParaRPr lang="en-US" dirty="0"/>
          </a:p>
        </p:txBody>
      </p:sp>
    </p:spTree>
    <p:extLst>
      <p:ext uri="{BB962C8B-B14F-4D97-AF65-F5344CB8AC3E}">
        <p14:creationId xmlns:p14="http://schemas.microsoft.com/office/powerpoint/2010/main" val="1380657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a:t>
            </a:r>
            <a:r>
              <a:rPr lang="en-US" sz="1200" kern="1200" baseline="0" dirty="0" smtClean="0">
                <a:solidFill>
                  <a:schemeClr val="tx1"/>
                </a:solidFill>
                <a:latin typeface="+mn-lt"/>
                <a:ea typeface="+mn-ea"/>
                <a:cs typeface="+mn-cs"/>
              </a:rPr>
              <a:t> PTCAS is an APTA service </a:t>
            </a:r>
            <a:r>
              <a:rPr lang="en-US" sz="1200" kern="1200" dirty="0" smtClean="0">
                <a:solidFill>
                  <a:schemeClr val="tx1"/>
                </a:solidFill>
                <a:latin typeface="+mn-lt"/>
                <a:ea typeface="+mn-ea"/>
                <a:cs typeface="+mn-cs"/>
              </a:rPr>
              <a:t>that allows applicants to use a single application and one set of materials to apply to multiple PT programs. </a:t>
            </a:r>
          </a:p>
          <a:p>
            <a:r>
              <a:rPr lang="en-US" sz="1200" kern="1200" dirty="0" smtClean="0">
                <a:solidFill>
                  <a:schemeClr val="tx1"/>
                </a:solidFill>
                <a:latin typeface="+mn-lt"/>
                <a:ea typeface="+mn-ea"/>
                <a:cs typeface="+mn-cs"/>
              </a:rPr>
              <a:t>Some</a:t>
            </a:r>
            <a:r>
              <a:rPr lang="en-US" sz="1200" kern="1200" baseline="0" dirty="0" smtClean="0">
                <a:solidFill>
                  <a:schemeClr val="tx1"/>
                </a:solidFill>
                <a:latin typeface="+mn-lt"/>
                <a:ea typeface="+mn-ea"/>
                <a:cs typeface="+mn-cs"/>
              </a:rPr>
              <a:t> programs may require additional materials, such as supplemental applications.  </a:t>
            </a:r>
            <a:endParaRPr lang="en-US" dirty="0"/>
          </a:p>
        </p:txBody>
      </p:sp>
      <p:sp>
        <p:nvSpPr>
          <p:cNvPr id="4" name="Slide Number Placeholder 3"/>
          <p:cNvSpPr>
            <a:spLocks noGrp="1"/>
          </p:cNvSpPr>
          <p:nvPr>
            <p:ph type="sldNum" sz="quarter" idx="10"/>
          </p:nvPr>
        </p:nvSpPr>
        <p:spPr/>
        <p:txBody>
          <a:bodyPr/>
          <a:lstStyle/>
          <a:p>
            <a:fld id="{4ECD3A38-E680-324F-8761-4C6605FDE906}" type="slidenum">
              <a:rPr lang="en-US" smtClean="0"/>
              <a:t>13</a:t>
            </a:fld>
            <a:endParaRPr lang="en-US" dirty="0"/>
          </a:p>
        </p:txBody>
      </p:sp>
    </p:spTree>
    <p:extLst>
      <p:ext uri="{BB962C8B-B14F-4D97-AF65-F5344CB8AC3E}">
        <p14:creationId xmlns:p14="http://schemas.microsoft.com/office/powerpoint/2010/main" val="1380657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 6%</a:t>
            </a:r>
            <a:r>
              <a:rPr lang="en-US" baseline="0" dirty="0" smtClean="0"/>
              <a:t> get in.  So maybe you need to major in something that you can also fall back on or that you could possibly go to grad school in later. </a:t>
            </a:r>
            <a:r>
              <a:rPr lang="en-US" dirty="0" smtClean="0"/>
              <a:t>The</a:t>
            </a:r>
            <a:r>
              <a:rPr lang="en-US" baseline="0" dirty="0" smtClean="0"/>
              <a:t> admissions committee initially screens all applications that come in. Usually UNC has about 450-500 applicants.  Those who do not have the minimum requirements are automatically cut.  </a:t>
            </a:r>
            <a:endParaRPr lang="en-US" dirty="0"/>
          </a:p>
        </p:txBody>
      </p:sp>
      <p:sp>
        <p:nvSpPr>
          <p:cNvPr id="4" name="Slide Number Placeholder 3"/>
          <p:cNvSpPr>
            <a:spLocks noGrp="1"/>
          </p:cNvSpPr>
          <p:nvPr>
            <p:ph type="sldNum" sz="quarter" idx="10"/>
          </p:nvPr>
        </p:nvSpPr>
        <p:spPr/>
        <p:txBody>
          <a:bodyPr/>
          <a:lstStyle/>
          <a:p>
            <a:fld id="{4ECD3A38-E680-324F-8761-4C6605FDE906}" type="slidenum">
              <a:rPr lang="en-US" smtClean="0"/>
              <a:t>14</a:t>
            </a:fld>
            <a:endParaRPr lang="en-US" dirty="0"/>
          </a:p>
        </p:txBody>
      </p:sp>
    </p:spTree>
    <p:extLst>
      <p:ext uri="{BB962C8B-B14F-4D97-AF65-F5344CB8AC3E}">
        <p14:creationId xmlns:p14="http://schemas.microsoft.com/office/powerpoint/2010/main" val="2812954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F446E827-09D0-B141-9B8D-F9DE6A9425EC}" type="datetimeFigureOut">
              <a:rPr lang="en-US" smtClean="0"/>
              <a:t>4/17/13</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86BB73A-582F-4420-9A14-CB10A2B2E5E8}" type="slidenum">
              <a:rPr lang="en-US" smtClean="0"/>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446E827-09D0-B141-9B8D-F9DE6A9425EC}" type="datetimeFigureOut">
              <a:rPr lang="en-US" smtClean="0"/>
              <a:t>4/17/13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126F0A-4833-AD4F-BDD0-2A9AC6A31D1D}"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16126F0A-4833-AD4F-BDD0-2A9AC6A31D1D}" type="slidenum">
              <a:rPr lang="en-US" smtClean="0"/>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446E827-09D0-B141-9B8D-F9DE6A9425EC}" type="datetimeFigureOut">
              <a:rPr lang="en-US" smtClean="0"/>
              <a:t>4/17/13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446E827-09D0-B141-9B8D-F9DE6A9425EC}" type="datetimeFigureOut">
              <a:rPr lang="en-US" smtClean="0"/>
              <a:t>4/17/13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16126F0A-4833-AD4F-BDD0-2A9AC6A31D1D}" type="slidenum">
              <a:rPr lang="en-US" smtClean="0"/>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F446E827-09D0-B141-9B8D-F9DE6A9425EC}" type="datetimeFigureOut">
              <a:rPr lang="en-US" smtClean="0"/>
              <a:t>4/17/13</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E8079A4-7AA8-4A4F-87E2-7781EC5097DD}"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F446E827-09D0-B141-9B8D-F9DE6A9425EC}" type="datetimeFigureOut">
              <a:rPr lang="en-US" smtClean="0"/>
              <a:t>4/17/13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126F0A-4833-AD4F-BDD0-2A9AC6A31D1D}" type="slidenum">
              <a:rPr lang="en-US" smtClean="0"/>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F446E827-09D0-B141-9B8D-F9DE6A9425EC}" type="datetimeFigureOut">
              <a:rPr lang="en-US" smtClean="0"/>
              <a:t>4/17/13</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16126F0A-4833-AD4F-BDD0-2A9AC6A31D1D}" type="slidenum">
              <a:rPr lang="en-US" smtClean="0"/>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446E827-09D0-B141-9B8D-F9DE6A9425EC}" type="datetimeFigureOut">
              <a:rPr lang="en-US" smtClean="0"/>
              <a:t>4/17/13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16126F0A-4833-AD4F-BDD0-2A9AC6A31D1D}"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F446E827-09D0-B141-9B8D-F9DE6A9425EC}" type="datetimeFigureOut">
              <a:rPr lang="en-US" smtClean="0"/>
              <a:t>4/17/13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16126F0A-4833-AD4F-BDD0-2A9AC6A31D1D}"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16126F0A-4833-AD4F-BDD0-2A9AC6A31D1D}" type="slidenum">
              <a:rPr lang="en-US" smtClean="0"/>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F446E827-09D0-B141-9B8D-F9DE6A9425EC}" type="datetimeFigureOut">
              <a:rPr lang="en-US" smtClean="0"/>
              <a:t>4/17/13</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16126F0A-4833-AD4F-BDD0-2A9AC6A31D1D}" type="slidenum">
              <a:rPr lang="en-US" smtClean="0"/>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Drag picture to placeholder or click icon to add</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F446E827-09D0-B141-9B8D-F9DE6A9425EC}" type="datetimeFigureOut">
              <a:rPr lang="en-US" smtClean="0"/>
              <a:t>4/17/13</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F446E827-09D0-B141-9B8D-F9DE6A9425EC}" type="datetimeFigureOut">
              <a:rPr lang="en-US" smtClean="0"/>
              <a:t>4/17/13</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16126F0A-4833-AD4F-BDD0-2A9AC6A31D1D}" type="slidenum">
              <a:rPr lang="en-US" smtClean="0"/>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ptcas.org/Deadlines/" TargetMode="External"/><Relationship Id="rId4" Type="http://schemas.openxmlformats.org/officeDocument/2006/relationships/image" Target="../media/image10.tiff"/><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5.tiff"/><Relationship Id="rId4" Type="http://schemas.openxmlformats.org/officeDocument/2006/relationships/image" Target="../media/image16.tiff"/><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4"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9.tif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0.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1.tif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tif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4.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tif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72235" y="3886068"/>
            <a:ext cx="5573059" cy="1881226"/>
          </a:xfrm>
          <a:ln w="12700" cmpd="sng">
            <a:noFill/>
          </a:ln>
        </p:spPr>
        <p:txBody>
          <a:bodyPr>
            <a:normAutofit/>
          </a:bodyPr>
          <a:lstStyle/>
          <a:p>
            <a:r>
              <a:rPr lang="en-US" sz="2400" dirty="0" smtClean="0">
                <a:solidFill>
                  <a:schemeClr val="tx1"/>
                </a:solidFill>
                <a:cs typeface="Explora"/>
              </a:rPr>
              <a:t>ALEX Smith GORMLEY</a:t>
            </a:r>
          </a:p>
          <a:p>
            <a:r>
              <a:rPr lang="en-US" sz="2400" dirty="0" smtClean="0">
                <a:solidFill>
                  <a:schemeClr val="tx1"/>
                </a:solidFill>
                <a:cs typeface="Explora"/>
              </a:rPr>
              <a:t>BS, ECU 2008</a:t>
            </a:r>
          </a:p>
          <a:p>
            <a:r>
              <a:rPr lang="en-US" sz="2400" dirty="0" smtClean="0">
                <a:solidFill>
                  <a:schemeClr val="tx1"/>
                </a:solidFill>
                <a:cs typeface="Explora"/>
              </a:rPr>
              <a:t>DPT Candidate, UNC 2013</a:t>
            </a:r>
          </a:p>
          <a:p>
            <a:endParaRPr lang="en-US" dirty="0">
              <a:solidFill>
                <a:schemeClr val="tx1"/>
              </a:solidFill>
              <a:latin typeface="Corbel"/>
              <a:cs typeface="Corbel"/>
            </a:endParaRPr>
          </a:p>
        </p:txBody>
      </p:sp>
      <p:sp>
        <p:nvSpPr>
          <p:cNvPr id="2" name="Title 1"/>
          <p:cNvSpPr>
            <a:spLocks noGrp="1"/>
          </p:cNvSpPr>
          <p:nvPr>
            <p:ph type="ctrTitle"/>
          </p:nvPr>
        </p:nvSpPr>
        <p:spPr>
          <a:xfrm>
            <a:off x="776941" y="516777"/>
            <a:ext cx="7084370" cy="1470025"/>
          </a:xfrm>
        </p:spPr>
        <p:txBody>
          <a:bodyPr>
            <a:normAutofit/>
          </a:bodyPr>
          <a:lstStyle/>
          <a:p>
            <a:r>
              <a:rPr lang="en-US" dirty="0" smtClean="0">
                <a:solidFill>
                  <a:srgbClr val="5D9BFF"/>
                </a:solidFill>
                <a:latin typeface="Explora"/>
                <a:cs typeface="Explora"/>
              </a:rPr>
              <a:t>A Third-Year DPT Student TELLS ALL</a:t>
            </a:r>
            <a:endParaRPr lang="en-US" dirty="0">
              <a:solidFill>
                <a:srgbClr val="5D9BFF"/>
              </a:solidFill>
              <a:latin typeface="Explora"/>
              <a:cs typeface="Explora"/>
            </a:endParaRPr>
          </a:p>
        </p:txBody>
      </p:sp>
      <p:pic>
        <p:nvPicPr>
          <p:cNvPr id="4" name="Picture 3" descr="tarhee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6076" y="516777"/>
            <a:ext cx="901701" cy="1363684"/>
          </a:xfrm>
          <a:prstGeom prst="rect">
            <a:avLst/>
          </a:prstGeom>
        </p:spPr>
      </p:pic>
      <p:pic>
        <p:nvPicPr>
          <p:cNvPr id="6" name="Picture 5" descr="tarhee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90" y="574047"/>
            <a:ext cx="901701" cy="1363684"/>
          </a:xfrm>
          <a:prstGeom prst="rect">
            <a:avLst/>
          </a:prstGeom>
        </p:spPr>
      </p:pic>
    </p:spTree>
    <p:extLst>
      <p:ext uri="{BB962C8B-B14F-4D97-AF65-F5344CB8AC3E}">
        <p14:creationId xmlns:p14="http://schemas.microsoft.com/office/powerpoint/2010/main" val="254053450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660066"/>
                </a:solidFill>
              </a:rPr>
              <a:t>What about those letters of Recommendation?</a:t>
            </a:r>
            <a:endParaRPr lang="en-US" dirty="0">
              <a:solidFill>
                <a:srgbClr val="660066"/>
              </a:solidFill>
            </a:endParaRPr>
          </a:p>
        </p:txBody>
      </p:sp>
      <p:sp>
        <p:nvSpPr>
          <p:cNvPr id="3" name="Content Placeholder 2"/>
          <p:cNvSpPr>
            <a:spLocks noGrp="1"/>
          </p:cNvSpPr>
          <p:nvPr>
            <p:ph sz="quarter" idx="1"/>
          </p:nvPr>
        </p:nvSpPr>
        <p:spPr/>
        <p:txBody>
          <a:bodyPr/>
          <a:lstStyle/>
          <a:p>
            <a:r>
              <a:rPr lang="en-US" dirty="0" smtClean="0"/>
              <a:t>They DO carry a lot of weight with the admissions committee.</a:t>
            </a:r>
          </a:p>
          <a:p>
            <a:pPr lvl="1"/>
            <a:r>
              <a:rPr lang="en-US" dirty="0" smtClean="0">
                <a:solidFill>
                  <a:srgbClr val="0000FF"/>
                </a:solidFill>
              </a:rPr>
              <a:t>Admissions committee has already cleared you academically when reading these.</a:t>
            </a:r>
          </a:p>
          <a:p>
            <a:r>
              <a:rPr lang="en-US" dirty="0" smtClean="0"/>
              <a:t>Get people that KNOW you to write a GOOD one</a:t>
            </a:r>
          </a:p>
          <a:p>
            <a:pPr lvl="1"/>
            <a:r>
              <a:rPr lang="en-US" dirty="0" smtClean="0">
                <a:solidFill>
                  <a:srgbClr val="0000FF"/>
                </a:solidFill>
              </a:rPr>
              <a:t>One recommendation from someone in PT and 1 recommendation from someone in academia</a:t>
            </a:r>
          </a:p>
          <a:p>
            <a:r>
              <a:rPr lang="en-US" dirty="0" smtClean="0"/>
              <a:t>“Coach-them-up when talking about you”</a:t>
            </a:r>
          </a:p>
          <a:p>
            <a:pPr lvl="1"/>
            <a:r>
              <a:rPr lang="en-US" dirty="0" smtClean="0">
                <a:solidFill>
                  <a:srgbClr val="0000FF"/>
                </a:solidFill>
              </a:rPr>
              <a:t>Give them your resume with your experiences and activities.  Tell them what you do well so they can write about it. </a:t>
            </a:r>
          </a:p>
          <a:p>
            <a:pPr lvl="1"/>
            <a:r>
              <a:rPr lang="en-US" dirty="0" smtClean="0">
                <a:solidFill>
                  <a:srgbClr val="0000FF"/>
                </a:solidFill>
              </a:rPr>
              <a:t>You need to stand out!</a:t>
            </a:r>
            <a:endParaRPr lang="en-US" dirty="0">
              <a:solidFill>
                <a:srgbClr val="0000FF"/>
              </a:solidFill>
            </a:endParaRPr>
          </a:p>
        </p:txBody>
      </p:sp>
    </p:spTree>
    <p:extLst>
      <p:ext uri="{BB962C8B-B14F-4D97-AF65-F5344CB8AC3E}">
        <p14:creationId xmlns:p14="http://schemas.microsoft.com/office/powerpoint/2010/main" val="21026587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dissolv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childTnLst>
                          </p:cTn>
                        </p:par>
                        <p:par>
                          <p:cTn id="17" fill="hold">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dissolv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dissolve">
                                      <p:cBhvr>
                                        <p:cTn id="25" dur="500"/>
                                        <p:tgtEl>
                                          <p:spTgt spid="3">
                                            <p:txEl>
                                              <p:pRg st="4" end="4"/>
                                            </p:txEl>
                                          </p:spTgt>
                                        </p:tgtEl>
                                      </p:cBhvr>
                                    </p:animEffect>
                                  </p:childTnLst>
                                </p:cTn>
                              </p:par>
                            </p:childTnLst>
                          </p:cTn>
                        </p:par>
                        <p:par>
                          <p:cTn id="26" fill="hold">
                            <p:stCondLst>
                              <p:cond delay="500"/>
                            </p:stCondLst>
                            <p:childTnLst>
                              <p:par>
                                <p:cTn id="27" presetID="9" presetClass="entr" presetSubtype="0" fill="hold" grpId="0" nodeType="after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dissolve">
                                      <p:cBhvr>
                                        <p:cTn id="29" dur="500"/>
                                        <p:tgtEl>
                                          <p:spTgt spid="3">
                                            <p:txEl>
                                              <p:pRg st="5" end="5"/>
                                            </p:txEl>
                                          </p:spTgt>
                                        </p:tgtEl>
                                      </p:cBhvr>
                                    </p:animEffect>
                                  </p:childTnLst>
                                </p:cTn>
                              </p:par>
                            </p:childTnLst>
                          </p:cTn>
                        </p:par>
                        <p:par>
                          <p:cTn id="30" fill="hold">
                            <p:stCondLst>
                              <p:cond delay="1000"/>
                            </p:stCondLst>
                            <p:childTnLst>
                              <p:par>
                                <p:cTn id="31" presetID="9" presetClass="entr" presetSubtype="0" fill="hold" grpId="0" nodeType="after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dissolve">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660066"/>
                </a:solidFill>
              </a:rPr>
              <a:t>Advice from a member in Admissions…</a:t>
            </a:r>
            <a:endParaRPr lang="en-US" dirty="0">
              <a:solidFill>
                <a:srgbClr val="660066"/>
              </a:solidFill>
            </a:endParaRPr>
          </a:p>
        </p:txBody>
      </p:sp>
      <p:sp>
        <p:nvSpPr>
          <p:cNvPr id="3" name="Content Placeholder 2"/>
          <p:cNvSpPr>
            <a:spLocks noGrp="1"/>
          </p:cNvSpPr>
          <p:nvPr>
            <p:ph sz="quarter" idx="1"/>
          </p:nvPr>
        </p:nvSpPr>
        <p:spPr>
          <a:xfrm>
            <a:off x="301752" y="1527047"/>
            <a:ext cx="8653746" cy="4885627"/>
          </a:xfrm>
        </p:spPr>
        <p:txBody>
          <a:bodyPr>
            <a:normAutofit fontScale="92500"/>
          </a:bodyPr>
          <a:lstStyle/>
          <a:p>
            <a:r>
              <a:rPr lang="en-US" dirty="0" smtClean="0"/>
              <a:t>“Be honest about your academic skills: PT School is HARD!”</a:t>
            </a:r>
          </a:p>
          <a:p>
            <a:r>
              <a:rPr lang="en-US" dirty="0" smtClean="0"/>
              <a:t>“Make sure you have the qualities it takes to be a good PT”</a:t>
            </a:r>
          </a:p>
          <a:p>
            <a:pPr lvl="1"/>
            <a:r>
              <a:rPr lang="en-US" dirty="0" smtClean="0">
                <a:solidFill>
                  <a:srgbClr val="0000FF"/>
                </a:solidFill>
              </a:rPr>
              <a:t>7 core values of good PT’s: accountability, altruism, compassion/caring, excellence, integrity, professional duty, social responsibility.</a:t>
            </a:r>
            <a:r>
              <a:rPr lang="en-US" baseline="30000" dirty="0" smtClean="0">
                <a:solidFill>
                  <a:srgbClr val="0000FF"/>
                </a:solidFill>
              </a:rPr>
              <a:t>1</a:t>
            </a:r>
            <a:endParaRPr lang="en-US" dirty="0" smtClean="0">
              <a:solidFill>
                <a:srgbClr val="0000FF"/>
              </a:solidFill>
            </a:endParaRPr>
          </a:p>
          <a:p>
            <a:r>
              <a:rPr lang="en-US" dirty="0" smtClean="0"/>
              <a:t>“We want to see well-rounded students… evidence that you  can be successful with your school work while still pursuing other things.”</a:t>
            </a:r>
          </a:p>
          <a:p>
            <a:pPr lvl="1"/>
            <a:r>
              <a:rPr lang="en-US" dirty="0" smtClean="0">
                <a:solidFill>
                  <a:srgbClr val="0000FF"/>
                </a:solidFill>
              </a:rPr>
              <a:t>Being on a sports team, leadership roles in organizations, work, etc.</a:t>
            </a:r>
          </a:p>
          <a:p>
            <a:r>
              <a:rPr lang="en-US" dirty="0" smtClean="0"/>
              <a:t>“We like diversity: what makes you different?”</a:t>
            </a:r>
          </a:p>
          <a:p>
            <a:pPr lvl="1"/>
            <a:r>
              <a:rPr lang="en-US" dirty="0">
                <a:solidFill>
                  <a:srgbClr val="0000FF"/>
                </a:solidFill>
              </a:rPr>
              <a:t>S</a:t>
            </a:r>
            <a:r>
              <a:rPr lang="en-US" dirty="0" smtClean="0">
                <a:solidFill>
                  <a:srgbClr val="0000FF"/>
                </a:solidFill>
              </a:rPr>
              <a:t>ervice learning/study abroad trips, change of career, first member of your family going to college, major other than EXSS or basic science.</a:t>
            </a:r>
            <a:endParaRPr lang="en-US" dirty="0">
              <a:solidFill>
                <a:srgbClr val="0000FF"/>
              </a:solidFill>
            </a:endParaRPr>
          </a:p>
        </p:txBody>
      </p:sp>
      <p:sp>
        <p:nvSpPr>
          <p:cNvPr id="4" name="TextBox 3"/>
          <p:cNvSpPr txBox="1"/>
          <p:nvPr/>
        </p:nvSpPr>
        <p:spPr>
          <a:xfrm>
            <a:off x="464654" y="6412674"/>
            <a:ext cx="8176633" cy="307777"/>
          </a:xfrm>
          <a:prstGeom prst="rect">
            <a:avLst/>
          </a:prstGeom>
          <a:noFill/>
        </p:spPr>
        <p:txBody>
          <a:bodyPr wrap="none" rtlCol="0">
            <a:spAutoFit/>
          </a:bodyPr>
          <a:lstStyle/>
          <a:p>
            <a:r>
              <a:rPr lang="en-US" sz="1400" dirty="0" smtClean="0"/>
              <a:t>Source</a:t>
            </a:r>
            <a:r>
              <a:rPr lang="en-US" sz="1400" baseline="30000" dirty="0" smtClean="0"/>
              <a:t>1</a:t>
            </a:r>
            <a:r>
              <a:rPr lang="en-US" sz="1400" dirty="0" smtClean="0"/>
              <a:t>: Professionalism &amp; core values. </a:t>
            </a:r>
            <a:r>
              <a:rPr lang="en-US" sz="1400" dirty="0" err="1" smtClean="0"/>
              <a:t>PTCAS.org</a:t>
            </a:r>
            <a:r>
              <a:rPr lang="en-US" sz="1400" dirty="0" smtClean="0"/>
              <a:t> </a:t>
            </a:r>
            <a:r>
              <a:rPr lang="en-US" sz="1400" dirty="0"/>
              <a:t>Web site. http://</a:t>
            </a:r>
            <a:r>
              <a:rPr lang="en-US" sz="1400" dirty="0" err="1"/>
              <a:t>www.ptcas.org</a:t>
            </a:r>
            <a:r>
              <a:rPr lang="en-US" sz="1400" dirty="0"/>
              <a:t>/Professionalism/</a:t>
            </a:r>
          </a:p>
        </p:txBody>
      </p:sp>
    </p:spTree>
    <p:extLst>
      <p:ext uri="{BB962C8B-B14F-4D97-AF65-F5344CB8AC3E}">
        <p14:creationId xmlns:p14="http://schemas.microsoft.com/office/powerpoint/2010/main" val="14452522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dissolve">
                                      <p:cBhvr>
                                        <p:cTn id="21" dur="500"/>
                                        <p:tgtEl>
                                          <p:spTgt spid="3">
                                            <p:txEl>
                                              <p:pRg st="3" end="3"/>
                                            </p:txEl>
                                          </p:spTgt>
                                        </p:tgtEl>
                                      </p:cBhvr>
                                    </p:animEffect>
                                  </p:childTnLst>
                                </p:cTn>
                              </p:par>
                            </p:childTnLst>
                          </p:cTn>
                        </p:par>
                        <p:par>
                          <p:cTn id="22" fill="hold">
                            <p:stCondLst>
                              <p:cond delay="500"/>
                            </p:stCondLst>
                            <p:childTnLst>
                              <p:par>
                                <p:cTn id="23" presetID="9" presetClass="entr" presetSubtype="0" fill="hold" grpId="0"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dissolv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dissolve">
                                      <p:cBhvr>
                                        <p:cTn id="30" dur="500"/>
                                        <p:tgtEl>
                                          <p:spTgt spid="3">
                                            <p:txEl>
                                              <p:pRg st="5" end="5"/>
                                            </p:txEl>
                                          </p:spTgt>
                                        </p:tgtEl>
                                      </p:cBhvr>
                                    </p:animEffect>
                                  </p:childTnLst>
                                </p:cTn>
                              </p:par>
                            </p:childTnLst>
                          </p:cTn>
                        </p:par>
                        <p:par>
                          <p:cTn id="31" fill="hold">
                            <p:stCondLst>
                              <p:cond delay="500"/>
                            </p:stCondLst>
                            <p:childTnLst>
                              <p:par>
                                <p:cTn id="32" presetID="9" presetClass="entr" presetSubtype="0" fill="hold" grpId="0" nodeType="after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dissolve">
                                      <p:cBhvr>
                                        <p:cTn id="3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90"/>
                </a:solidFill>
              </a:rPr>
              <a:t>How to Apply?</a:t>
            </a:r>
            <a:endParaRPr lang="en-US" dirty="0">
              <a:solidFill>
                <a:srgbClr val="000090"/>
              </a:solidFill>
            </a:endParaRPr>
          </a:p>
        </p:txBody>
      </p:sp>
      <p:sp>
        <p:nvSpPr>
          <p:cNvPr id="3" name="Content Placeholder 2"/>
          <p:cNvSpPr>
            <a:spLocks noGrp="1"/>
          </p:cNvSpPr>
          <p:nvPr>
            <p:ph sz="quarter" idx="1"/>
          </p:nvPr>
        </p:nvSpPr>
        <p:spPr>
          <a:xfrm>
            <a:off x="301752" y="1527047"/>
            <a:ext cx="8503920" cy="4837063"/>
          </a:xfrm>
        </p:spPr>
        <p:txBody>
          <a:bodyPr>
            <a:normAutofit/>
          </a:bodyPr>
          <a:lstStyle/>
          <a:p>
            <a:r>
              <a:rPr lang="en-US" dirty="0" smtClean="0"/>
              <a:t>PT Centralized Application Service (PTCAS)</a:t>
            </a:r>
          </a:p>
          <a:p>
            <a:pPr marL="548640" lvl="2">
              <a:buClr>
                <a:schemeClr val="accent1"/>
              </a:buClr>
              <a:buSzPct val="85000"/>
              <a:buFont typeface="Wingdings 2"/>
              <a:buChar char=""/>
            </a:pPr>
            <a:r>
              <a:rPr lang="en-US" dirty="0">
                <a:solidFill>
                  <a:srgbClr val="000090"/>
                </a:solidFill>
                <a:hlinkClick r:id="rId3"/>
              </a:rPr>
              <a:t>http://</a:t>
            </a:r>
            <a:r>
              <a:rPr lang="en-US" dirty="0" err="1">
                <a:solidFill>
                  <a:srgbClr val="000090"/>
                </a:solidFill>
                <a:hlinkClick r:id="rId3"/>
              </a:rPr>
              <a:t>www.ptcas.org</a:t>
            </a:r>
            <a:r>
              <a:rPr lang="en-US" dirty="0">
                <a:solidFill>
                  <a:srgbClr val="000090"/>
                </a:solidFill>
                <a:hlinkClick r:id="rId3"/>
              </a:rPr>
              <a:t>/Deadlines/</a:t>
            </a:r>
            <a:endParaRPr lang="en-US" dirty="0" smtClean="0">
              <a:solidFill>
                <a:srgbClr val="000090"/>
              </a:solidFill>
            </a:endParaRPr>
          </a:p>
          <a:p>
            <a:pPr lvl="1"/>
            <a:endParaRPr lang="en-US" dirty="0" smtClean="0">
              <a:solidFill>
                <a:srgbClr val="660066"/>
              </a:solidFill>
            </a:endParaRPr>
          </a:p>
          <a:p>
            <a:pPr lvl="1"/>
            <a:endParaRPr lang="en-US" dirty="0">
              <a:solidFill>
                <a:srgbClr val="660066"/>
              </a:solidFill>
            </a:endParaRPr>
          </a:p>
        </p:txBody>
      </p:sp>
      <p:pic>
        <p:nvPicPr>
          <p:cNvPr id="6" name="Picture 5" descr="1.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469444"/>
            <a:ext cx="9144000" cy="4303889"/>
          </a:xfrm>
          <a:prstGeom prst="rect">
            <a:avLst/>
          </a:prstGeom>
        </p:spPr>
      </p:pic>
    </p:spTree>
    <p:extLst>
      <p:ext uri="{BB962C8B-B14F-4D97-AF65-F5344CB8AC3E}">
        <p14:creationId xmlns:p14="http://schemas.microsoft.com/office/powerpoint/2010/main" val="42276622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90"/>
                </a:solidFill>
              </a:rPr>
              <a:t>Centralized Application Process</a:t>
            </a:r>
            <a:endParaRPr lang="en-US" dirty="0">
              <a:solidFill>
                <a:srgbClr val="000090"/>
              </a:solidFill>
            </a:endParaRPr>
          </a:p>
        </p:txBody>
      </p:sp>
      <p:sp>
        <p:nvSpPr>
          <p:cNvPr id="3" name="Content Placeholder 2"/>
          <p:cNvSpPr>
            <a:spLocks noGrp="1"/>
          </p:cNvSpPr>
          <p:nvPr>
            <p:ph sz="quarter" idx="1"/>
          </p:nvPr>
        </p:nvSpPr>
        <p:spPr>
          <a:xfrm>
            <a:off x="301752" y="1527047"/>
            <a:ext cx="8503920" cy="4837063"/>
          </a:xfrm>
        </p:spPr>
        <p:txBody>
          <a:bodyPr>
            <a:normAutofit/>
          </a:bodyPr>
          <a:lstStyle/>
          <a:p>
            <a:r>
              <a:rPr lang="en-US" dirty="0" smtClean="0"/>
              <a:t>ALL course work MUST be completed by the end of the fall semester in which you are applying</a:t>
            </a:r>
          </a:p>
          <a:p>
            <a:r>
              <a:rPr lang="en-US" dirty="0" smtClean="0"/>
              <a:t>Application deadline is generally mid-October</a:t>
            </a:r>
          </a:p>
          <a:p>
            <a:pPr lvl="1"/>
            <a:r>
              <a:rPr lang="en-US" dirty="0" smtClean="0">
                <a:solidFill>
                  <a:srgbClr val="000090"/>
                </a:solidFill>
              </a:rPr>
              <a:t>letters </a:t>
            </a:r>
            <a:r>
              <a:rPr lang="en-US" dirty="0">
                <a:solidFill>
                  <a:srgbClr val="000090"/>
                </a:solidFill>
              </a:rPr>
              <a:t>of recommendation</a:t>
            </a:r>
            <a:r>
              <a:rPr lang="en-US" dirty="0" smtClean="0">
                <a:solidFill>
                  <a:srgbClr val="000090"/>
                </a:solidFill>
              </a:rPr>
              <a:t>, </a:t>
            </a:r>
            <a:r>
              <a:rPr lang="en-US" dirty="0">
                <a:solidFill>
                  <a:srgbClr val="000090"/>
                </a:solidFill>
              </a:rPr>
              <a:t>transcripts, and verified observation </a:t>
            </a:r>
            <a:r>
              <a:rPr lang="en-US" dirty="0" smtClean="0">
                <a:solidFill>
                  <a:srgbClr val="000090"/>
                </a:solidFill>
              </a:rPr>
              <a:t>hours</a:t>
            </a:r>
          </a:p>
          <a:p>
            <a:pPr lvl="1"/>
            <a:r>
              <a:rPr lang="en-US" dirty="0" smtClean="0">
                <a:solidFill>
                  <a:srgbClr val="000090"/>
                </a:solidFill>
              </a:rPr>
              <a:t>Highly recommended that you get your application in early</a:t>
            </a:r>
          </a:p>
          <a:p>
            <a:r>
              <a:rPr lang="en-US" dirty="0" smtClean="0"/>
              <a:t>Cost is ~ $85.00</a:t>
            </a:r>
          </a:p>
          <a:p>
            <a:pPr marL="0" indent="0">
              <a:buNone/>
            </a:pPr>
            <a:endParaRPr lang="en-US" dirty="0" smtClean="0"/>
          </a:p>
          <a:p>
            <a:pPr marL="0" indent="0">
              <a:buNone/>
            </a:pPr>
            <a:r>
              <a:rPr lang="en-US" sz="1600" dirty="0" smtClean="0"/>
              <a:t>**All info is based on this past year’s information.  Make sure you continue to monitor the PTCAS website and all school’s you are interested in just in case there are any changes.**</a:t>
            </a:r>
          </a:p>
          <a:p>
            <a:pPr lvl="1"/>
            <a:endParaRPr lang="en-US" dirty="0" smtClean="0">
              <a:solidFill>
                <a:srgbClr val="660066"/>
              </a:solidFill>
            </a:endParaRPr>
          </a:p>
          <a:p>
            <a:pPr lvl="1"/>
            <a:endParaRPr lang="en-US" dirty="0">
              <a:solidFill>
                <a:srgbClr val="660066"/>
              </a:solidFill>
            </a:endParaRPr>
          </a:p>
        </p:txBody>
      </p:sp>
    </p:spTree>
    <p:extLst>
      <p:ext uri="{BB962C8B-B14F-4D97-AF65-F5344CB8AC3E}">
        <p14:creationId xmlns:p14="http://schemas.microsoft.com/office/powerpoint/2010/main" val="10206476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1100"/>
                                        <p:tgtEl>
                                          <p:spTgt spid="3">
                                            <p:txEl>
                                              <p:pRg st="0" end="0"/>
                                            </p:txEl>
                                          </p:spTgt>
                                        </p:tgtEl>
                                      </p:cBhvr>
                                    </p:animEffect>
                                  </p:childTnLst>
                                </p:cTn>
                              </p:par>
                            </p:childTnLst>
                          </p:cTn>
                        </p:par>
                        <p:par>
                          <p:cTn id="8" fill="hold">
                            <p:stCondLst>
                              <p:cond delay="1100"/>
                            </p:stCondLst>
                            <p:childTnLst>
                              <p:par>
                                <p:cTn id="9" presetID="5" presetClass="entr" presetSubtype="1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heckerboard(across)">
                                      <p:cBhvr>
                                        <p:cTn id="11" dur="1100"/>
                                        <p:tgtEl>
                                          <p:spTgt spid="3">
                                            <p:txEl>
                                              <p:pRg st="1" end="1"/>
                                            </p:txEl>
                                          </p:spTgt>
                                        </p:tgtEl>
                                      </p:cBhvr>
                                    </p:animEffect>
                                  </p:childTnLst>
                                </p:cTn>
                              </p:par>
                            </p:childTnLst>
                          </p:cTn>
                        </p:par>
                        <p:par>
                          <p:cTn id="12" fill="hold">
                            <p:stCondLst>
                              <p:cond delay="2200"/>
                            </p:stCondLst>
                            <p:childTnLst>
                              <p:par>
                                <p:cTn id="13" presetID="5" presetClass="entr" presetSubtype="1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heckerboard(across)">
                                      <p:cBhvr>
                                        <p:cTn id="15" dur="1100"/>
                                        <p:tgtEl>
                                          <p:spTgt spid="3">
                                            <p:txEl>
                                              <p:pRg st="2" end="2"/>
                                            </p:txEl>
                                          </p:spTgt>
                                        </p:tgtEl>
                                      </p:cBhvr>
                                    </p:animEffect>
                                  </p:childTnLst>
                                </p:cTn>
                              </p:par>
                            </p:childTnLst>
                          </p:cTn>
                        </p:par>
                        <p:par>
                          <p:cTn id="16" fill="hold">
                            <p:stCondLst>
                              <p:cond delay="3300"/>
                            </p:stCondLst>
                            <p:childTnLst>
                              <p:par>
                                <p:cTn id="17" presetID="5" presetClass="entr" presetSubtype="1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checkerboard(across)">
                                      <p:cBhvr>
                                        <p:cTn id="19" dur="1100"/>
                                        <p:tgtEl>
                                          <p:spTgt spid="3">
                                            <p:txEl>
                                              <p:pRg st="3" end="3"/>
                                            </p:txEl>
                                          </p:spTgt>
                                        </p:tgtEl>
                                      </p:cBhvr>
                                    </p:animEffect>
                                  </p:childTnLst>
                                </p:cTn>
                              </p:par>
                            </p:childTnLst>
                          </p:cTn>
                        </p:par>
                        <p:par>
                          <p:cTn id="20" fill="hold">
                            <p:stCondLst>
                              <p:cond delay="4400"/>
                            </p:stCondLst>
                            <p:childTnLst>
                              <p:par>
                                <p:cTn id="21" presetID="5" presetClass="entr" presetSubtype="1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checkerboard(across)">
                                      <p:cBhvr>
                                        <p:cTn id="23" dur="11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dirty="0" smtClean="0">
                <a:solidFill>
                  <a:srgbClr val="5D9BFF"/>
                </a:solidFill>
              </a:rPr>
              <a:t>UNC’s Application Process</a:t>
            </a:r>
            <a:endParaRPr lang="en-US" sz="4200" dirty="0">
              <a:solidFill>
                <a:srgbClr val="5D9BFF"/>
              </a:solidFill>
            </a:endParaRPr>
          </a:p>
        </p:txBody>
      </p:sp>
      <p:sp>
        <p:nvSpPr>
          <p:cNvPr id="3" name="Content Placeholder 2"/>
          <p:cNvSpPr>
            <a:spLocks noGrp="1"/>
          </p:cNvSpPr>
          <p:nvPr>
            <p:ph sz="quarter" idx="1"/>
          </p:nvPr>
        </p:nvSpPr>
        <p:spPr>
          <a:xfrm>
            <a:off x="301753" y="1403131"/>
            <a:ext cx="4566984" cy="4719746"/>
          </a:xfrm>
        </p:spPr>
        <p:txBody>
          <a:bodyPr>
            <a:normAutofit/>
          </a:bodyPr>
          <a:lstStyle/>
          <a:p>
            <a:pPr marL="0" indent="0">
              <a:buNone/>
            </a:pPr>
            <a:r>
              <a:rPr lang="en-US" sz="2600" dirty="0" smtClean="0"/>
              <a:t>The UNC DPT Admissions Committee initially screens all applications.</a:t>
            </a:r>
          </a:p>
          <a:p>
            <a:pPr marL="0" indent="0">
              <a:buNone/>
            </a:pPr>
            <a:endParaRPr lang="en-US" sz="2600" dirty="0" smtClean="0"/>
          </a:p>
          <a:p>
            <a:pPr marL="274320" lvl="1" indent="0">
              <a:buNone/>
            </a:pPr>
            <a:r>
              <a:rPr lang="en-US" b="1" dirty="0">
                <a:solidFill>
                  <a:srgbClr val="FF0000"/>
                </a:solidFill>
              </a:rPr>
              <a:t>UNC </a:t>
            </a:r>
            <a:r>
              <a:rPr lang="en-US" b="1" dirty="0" smtClean="0">
                <a:solidFill>
                  <a:srgbClr val="FF0000"/>
                </a:solidFill>
              </a:rPr>
              <a:t>receives approximately 500 applicants for 30 slots! </a:t>
            </a:r>
            <a:endParaRPr lang="en-US" b="1" dirty="0">
              <a:solidFill>
                <a:srgbClr val="FF0000"/>
              </a:solidFill>
            </a:endParaRPr>
          </a:p>
        </p:txBody>
      </p:sp>
      <p:pic>
        <p:nvPicPr>
          <p:cNvPr id="5" name="Picture 4" descr="1.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1552" y="1403131"/>
            <a:ext cx="3926365" cy="5279119"/>
          </a:xfrm>
          <a:prstGeom prst="rect">
            <a:avLst/>
          </a:prstGeom>
        </p:spPr>
      </p:pic>
      <p:sp>
        <p:nvSpPr>
          <p:cNvPr id="7" name="TextBox 6"/>
          <p:cNvSpPr txBox="1"/>
          <p:nvPr/>
        </p:nvSpPr>
        <p:spPr>
          <a:xfrm>
            <a:off x="6713412" y="4169380"/>
            <a:ext cx="695534" cy="523220"/>
          </a:xfrm>
          <a:prstGeom prst="rect">
            <a:avLst/>
          </a:prstGeom>
          <a:solidFill>
            <a:srgbClr val="FFFFFF"/>
          </a:solidFill>
        </p:spPr>
        <p:txBody>
          <a:bodyPr wrap="square" rtlCol="0">
            <a:spAutoFit/>
          </a:bodyPr>
          <a:lstStyle/>
          <a:p>
            <a:r>
              <a:rPr lang="en-US" sz="2800" dirty="0" smtClean="0">
                <a:solidFill>
                  <a:srgbClr val="FF0000"/>
                </a:solidFill>
                <a:latin typeface="Cooper Black"/>
                <a:cs typeface="Cooper Black"/>
              </a:rPr>
              <a:t>6%</a:t>
            </a:r>
            <a:endParaRPr lang="en-US" sz="2800" dirty="0">
              <a:solidFill>
                <a:srgbClr val="FF0000"/>
              </a:solidFill>
              <a:latin typeface="Cooper Black"/>
              <a:cs typeface="Cooper Black"/>
            </a:endParaRPr>
          </a:p>
        </p:txBody>
      </p:sp>
    </p:spTree>
    <p:extLst>
      <p:ext uri="{BB962C8B-B14F-4D97-AF65-F5344CB8AC3E}">
        <p14:creationId xmlns:p14="http://schemas.microsoft.com/office/powerpoint/2010/main" val="367708939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dirty="0" smtClean="0">
                <a:solidFill>
                  <a:srgbClr val="000090"/>
                </a:solidFill>
              </a:rPr>
              <a:t>UNC’s Application Process</a:t>
            </a:r>
            <a:endParaRPr lang="en-US" sz="4200" dirty="0">
              <a:solidFill>
                <a:srgbClr val="000090"/>
              </a:solidFill>
            </a:endParaRPr>
          </a:p>
        </p:txBody>
      </p:sp>
      <p:sp>
        <p:nvSpPr>
          <p:cNvPr id="3" name="Content Placeholder 2"/>
          <p:cNvSpPr>
            <a:spLocks noGrp="1"/>
          </p:cNvSpPr>
          <p:nvPr>
            <p:ph sz="quarter" idx="1"/>
          </p:nvPr>
        </p:nvSpPr>
        <p:spPr>
          <a:xfrm>
            <a:off x="105842" y="1404149"/>
            <a:ext cx="9038158" cy="5111023"/>
          </a:xfrm>
        </p:spPr>
        <p:txBody>
          <a:bodyPr>
            <a:normAutofit/>
          </a:bodyPr>
          <a:lstStyle/>
          <a:p>
            <a:r>
              <a:rPr lang="en-US" sz="2600" dirty="0" smtClean="0"/>
              <a:t>If you don’t have the minimum GPA and GRE requirements, then you don’t make it to the next stage</a:t>
            </a:r>
          </a:p>
          <a:p>
            <a:pPr lvl="1"/>
            <a:r>
              <a:rPr lang="en-US" sz="2100" dirty="0" smtClean="0">
                <a:solidFill>
                  <a:srgbClr val="0000FF"/>
                </a:solidFill>
              </a:rPr>
              <a:t>3.2 overall GPA; 3.2 prerequisite GPA</a:t>
            </a:r>
          </a:p>
          <a:p>
            <a:pPr lvl="1"/>
            <a:r>
              <a:rPr lang="en-US" sz="2100" dirty="0" smtClean="0">
                <a:solidFill>
                  <a:srgbClr val="0000FF"/>
                </a:solidFill>
              </a:rPr>
              <a:t>Minimum 20</a:t>
            </a:r>
            <a:r>
              <a:rPr lang="en-US" sz="2100" baseline="30000" dirty="0" smtClean="0">
                <a:solidFill>
                  <a:srgbClr val="0000FF"/>
                </a:solidFill>
              </a:rPr>
              <a:t>th</a:t>
            </a:r>
            <a:r>
              <a:rPr lang="en-US" sz="2100" dirty="0" smtClean="0">
                <a:solidFill>
                  <a:srgbClr val="0000FF"/>
                </a:solidFill>
              </a:rPr>
              <a:t> percentile for each section of the GRE</a:t>
            </a:r>
          </a:p>
          <a:p>
            <a:pPr lvl="1"/>
            <a:r>
              <a:rPr lang="en-US" sz="2000" dirty="0" smtClean="0">
                <a:solidFill>
                  <a:srgbClr val="0000FF"/>
                </a:solidFill>
              </a:rPr>
              <a:t>~</a:t>
            </a:r>
            <a:r>
              <a:rPr lang="en-US" sz="2000" b="1" dirty="0" smtClean="0">
                <a:solidFill>
                  <a:srgbClr val="FF0000"/>
                </a:solidFill>
              </a:rPr>
              <a:t>250 students cut </a:t>
            </a:r>
            <a:r>
              <a:rPr lang="en-US" sz="2000" dirty="0" smtClean="0">
                <a:solidFill>
                  <a:srgbClr val="0000FF"/>
                </a:solidFill>
              </a:rPr>
              <a:t>after this round for not having the grades or GRE</a:t>
            </a:r>
          </a:p>
          <a:p>
            <a:pPr marL="0" indent="0">
              <a:buNone/>
            </a:pPr>
            <a:endParaRPr lang="en-US" sz="2600" dirty="0" smtClean="0"/>
          </a:p>
          <a:p>
            <a:pPr marL="0" indent="0">
              <a:buNone/>
            </a:pPr>
            <a:endParaRPr lang="en-US" dirty="0"/>
          </a:p>
        </p:txBody>
      </p:sp>
      <p:pic>
        <p:nvPicPr>
          <p:cNvPr id="4" name="Picture 3" descr="grad schoo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602" y="3419981"/>
            <a:ext cx="7394480" cy="3211246"/>
          </a:xfrm>
          <a:prstGeom prst="rect">
            <a:avLst/>
          </a:prstGeom>
        </p:spPr>
      </p:pic>
    </p:spTree>
    <p:extLst>
      <p:ext uri="{BB962C8B-B14F-4D97-AF65-F5344CB8AC3E}">
        <p14:creationId xmlns:p14="http://schemas.microsoft.com/office/powerpoint/2010/main" val="404718714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5D9BFF"/>
                </a:solidFill>
              </a:rPr>
              <a:t>UNC DPT Admission Statistics</a:t>
            </a:r>
            <a:endParaRPr lang="en-US" dirty="0">
              <a:solidFill>
                <a:srgbClr val="5D9BFF"/>
              </a:solidFill>
            </a:endParaRPr>
          </a:p>
        </p:txBody>
      </p:sp>
      <p:pic>
        <p:nvPicPr>
          <p:cNvPr id="4" name="Content Placeholder 3" descr="adm.jpg"/>
          <p:cNvPicPr>
            <a:picLocks noGrp="1" noChangeAspect="1"/>
          </p:cNvPicPr>
          <p:nvPr>
            <p:ph sz="quarter" idx="1"/>
          </p:nvPr>
        </p:nvPicPr>
        <p:blipFill>
          <a:blip r:embed="rId2">
            <a:extLst>
              <a:ext uri="{28A0092B-C50C-407E-A947-70E740481C1C}">
                <a14:useLocalDpi xmlns:a14="http://schemas.microsoft.com/office/drawing/2010/main" val="0"/>
              </a:ext>
            </a:extLst>
          </a:blip>
          <a:srcRect l="-15981" r="-15981"/>
          <a:stretch>
            <a:fillRect/>
          </a:stretch>
        </p:blipFill>
        <p:spPr>
          <a:xfrm>
            <a:off x="332232" y="1527048"/>
            <a:ext cx="8503920" cy="4572000"/>
          </a:xfrm>
          <a:prstGeom prst="rect">
            <a:avLst/>
          </a:prstGeom>
        </p:spPr>
      </p:pic>
      <p:sp>
        <p:nvSpPr>
          <p:cNvPr id="5" name="TextBox 4"/>
          <p:cNvSpPr txBox="1"/>
          <p:nvPr/>
        </p:nvSpPr>
        <p:spPr>
          <a:xfrm>
            <a:off x="301752" y="6396335"/>
            <a:ext cx="8658214" cy="461665"/>
          </a:xfrm>
          <a:prstGeom prst="rect">
            <a:avLst/>
          </a:prstGeom>
          <a:noFill/>
        </p:spPr>
        <p:txBody>
          <a:bodyPr wrap="none" rtlCol="0">
            <a:spAutoFit/>
          </a:bodyPr>
          <a:lstStyle/>
          <a:p>
            <a:r>
              <a:rPr lang="en-US" sz="1200" dirty="0" smtClean="0"/>
              <a:t>Source: DPT admissions</a:t>
            </a:r>
            <a:r>
              <a:rPr lang="en-US" sz="1200" dirty="0"/>
              <a:t>. </a:t>
            </a:r>
            <a:r>
              <a:rPr lang="en-US" sz="1200" dirty="0" err="1"/>
              <a:t>Med.unc.edu</a:t>
            </a:r>
            <a:r>
              <a:rPr lang="en-US" sz="1200" dirty="0"/>
              <a:t> Web </a:t>
            </a:r>
            <a:r>
              <a:rPr lang="en-US" sz="1200" dirty="0" err="1"/>
              <a:t>sitehttp</a:t>
            </a:r>
            <a:r>
              <a:rPr lang="en-US" sz="1200" dirty="0"/>
              <a:t>://</a:t>
            </a:r>
            <a:r>
              <a:rPr lang="en-US" sz="1200" dirty="0" err="1"/>
              <a:t>www.med.unc.edu</a:t>
            </a:r>
            <a:r>
              <a:rPr lang="en-US" sz="1200" dirty="0"/>
              <a:t>/ahs/physical/programs/DPT/DPT%20admissions</a:t>
            </a:r>
          </a:p>
          <a:p>
            <a:endParaRPr lang="en-US" sz="1200" dirty="0"/>
          </a:p>
        </p:txBody>
      </p:sp>
      <p:sp>
        <p:nvSpPr>
          <p:cNvPr id="6" name="Oval 5"/>
          <p:cNvSpPr/>
          <p:nvPr/>
        </p:nvSpPr>
        <p:spPr>
          <a:xfrm>
            <a:off x="1224378" y="2348051"/>
            <a:ext cx="6459963" cy="721775"/>
          </a:xfrm>
          <a:prstGeom prst="ellipse">
            <a:avLst/>
          </a:prstGeom>
          <a:solidFill>
            <a:schemeClr val="accent2">
              <a:tint val="95000"/>
              <a:alpha val="22000"/>
            </a:schemeClr>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8" name="Oval 7"/>
          <p:cNvSpPr/>
          <p:nvPr/>
        </p:nvSpPr>
        <p:spPr>
          <a:xfrm>
            <a:off x="1224378" y="5213957"/>
            <a:ext cx="6459963" cy="721775"/>
          </a:xfrm>
          <a:prstGeom prst="ellipse">
            <a:avLst/>
          </a:prstGeom>
          <a:solidFill>
            <a:schemeClr val="accent1">
              <a:tint val="95000"/>
              <a:alpha val="16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5658556" y="987552"/>
            <a:ext cx="3301409" cy="646331"/>
          </a:xfrm>
          <a:prstGeom prst="rect">
            <a:avLst/>
          </a:prstGeom>
          <a:solidFill>
            <a:srgbClr val="FF0000"/>
          </a:solidFill>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dirty="0" smtClean="0">
                <a:latin typeface="Cooper Black"/>
                <a:cs typeface="Cooper Black"/>
              </a:rPr>
              <a:t>Admission is increasingly competitive.</a:t>
            </a:r>
            <a:endParaRPr lang="en-US" dirty="0">
              <a:latin typeface="Cooper Black"/>
              <a:cs typeface="Cooper Black"/>
            </a:endParaRPr>
          </a:p>
        </p:txBody>
      </p:sp>
    </p:spTree>
    <p:extLst>
      <p:ext uri="{BB962C8B-B14F-4D97-AF65-F5344CB8AC3E}">
        <p14:creationId xmlns:p14="http://schemas.microsoft.com/office/powerpoint/2010/main" val="26322053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 calcmode="lin" valueType="num">
                                      <p:cBhvr>
                                        <p:cTn id="19" dur="500" fill="hold"/>
                                        <p:tgtEl>
                                          <p:spTgt spid="9"/>
                                        </p:tgtEl>
                                        <p:attrNameLst>
                                          <p:attrName>style.rotation</p:attrName>
                                        </p:attrNameLst>
                                      </p:cBhvr>
                                      <p:tavLst>
                                        <p:tav tm="0">
                                          <p:val>
                                            <p:fltVal val="360"/>
                                          </p:val>
                                        </p:tav>
                                        <p:tav tm="100000">
                                          <p:val>
                                            <p:fltVal val="0"/>
                                          </p:val>
                                        </p:tav>
                                      </p:tavLst>
                                    </p:anim>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660066"/>
                </a:solidFill>
              </a:rPr>
              <a:t>Shadowing is Critical</a:t>
            </a:r>
            <a:endParaRPr lang="en-US" dirty="0">
              <a:solidFill>
                <a:srgbClr val="660066"/>
              </a:solidFill>
            </a:endParaRPr>
          </a:p>
        </p:txBody>
      </p:sp>
      <p:sp>
        <p:nvSpPr>
          <p:cNvPr id="3" name="Content Placeholder 2"/>
          <p:cNvSpPr>
            <a:spLocks noGrp="1"/>
          </p:cNvSpPr>
          <p:nvPr>
            <p:ph sz="quarter" idx="1"/>
          </p:nvPr>
        </p:nvSpPr>
        <p:spPr>
          <a:xfrm>
            <a:off x="131365" y="1527048"/>
            <a:ext cx="8704787" cy="4572000"/>
          </a:xfrm>
        </p:spPr>
        <p:txBody>
          <a:bodyPr/>
          <a:lstStyle/>
          <a:p>
            <a:r>
              <a:rPr lang="en-US" u="sng" dirty="0" smtClean="0"/>
              <a:t>VARIETY</a:t>
            </a:r>
            <a:r>
              <a:rPr lang="en-US" dirty="0" smtClean="0"/>
              <a:t> of setting is more important than # of hours</a:t>
            </a:r>
          </a:p>
          <a:p>
            <a:pPr lvl="1"/>
            <a:r>
              <a:rPr lang="en-US" dirty="0" smtClean="0">
                <a:solidFill>
                  <a:srgbClr val="0000FF"/>
                </a:solidFill>
              </a:rPr>
              <a:t>Like to see at least 3 different settings with equal time spent in each</a:t>
            </a:r>
          </a:p>
          <a:p>
            <a:pPr lvl="1"/>
            <a:r>
              <a:rPr lang="en-US" dirty="0" smtClean="0">
                <a:solidFill>
                  <a:srgbClr val="0000FF"/>
                </a:solidFill>
              </a:rPr>
              <a:t>Ex. Acute care, inpatient rehab, outpatient </a:t>
            </a:r>
            <a:r>
              <a:rPr lang="en-US" dirty="0" err="1">
                <a:solidFill>
                  <a:srgbClr val="0000FF"/>
                </a:solidFill>
              </a:rPr>
              <a:t>o</a:t>
            </a:r>
            <a:r>
              <a:rPr lang="en-US" dirty="0" err="1" smtClean="0">
                <a:solidFill>
                  <a:srgbClr val="0000FF"/>
                </a:solidFill>
              </a:rPr>
              <a:t>rtho</a:t>
            </a:r>
            <a:r>
              <a:rPr lang="en-US" dirty="0" smtClean="0">
                <a:solidFill>
                  <a:srgbClr val="0000FF"/>
                </a:solidFill>
              </a:rPr>
              <a:t>, </a:t>
            </a:r>
            <a:r>
              <a:rPr lang="en-US" dirty="0" err="1" smtClean="0">
                <a:solidFill>
                  <a:srgbClr val="0000FF"/>
                </a:solidFill>
              </a:rPr>
              <a:t>neuro</a:t>
            </a:r>
            <a:endParaRPr lang="en-US" dirty="0" smtClean="0">
              <a:solidFill>
                <a:srgbClr val="0000FF"/>
              </a:solidFill>
            </a:endParaRPr>
          </a:p>
          <a:p>
            <a:r>
              <a:rPr lang="en-US" dirty="0" smtClean="0"/>
              <a:t>75 hours minimum</a:t>
            </a:r>
          </a:p>
          <a:p>
            <a:r>
              <a:rPr lang="en-US" dirty="0" smtClean="0"/>
              <a:t>Most students have between 150-200 hrs.</a:t>
            </a:r>
          </a:p>
          <a:p>
            <a:r>
              <a:rPr lang="en-US" dirty="0" smtClean="0"/>
              <a:t>Major in something that requires an internship because it can be difficult to find PT’s to shadow</a:t>
            </a:r>
          </a:p>
          <a:p>
            <a:pPr lvl="1"/>
            <a:r>
              <a:rPr lang="en-US" dirty="0" smtClean="0">
                <a:solidFill>
                  <a:srgbClr val="0000FF"/>
                </a:solidFill>
              </a:rPr>
              <a:t>Ex. Rehab Studies, </a:t>
            </a:r>
            <a:r>
              <a:rPr lang="en-US" dirty="0" err="1" smtClean="0">
                <a:solidFill>
                  <a:srgbClr val="0000FF"/>
                </a:solidFill>
              </a:rPr>
              <a:t>PreHealth</a:t>
            </a:r>
            <a:r>
              <a:rPr lang="en-US" dirty="0" smtClean="0">
                <a:solidFill>
                  <a:srgbClr val="0000FF"/>
                </a:solidFill>
              </a:rPr>
              <a:t> Professions, </a:t>
            </a:r>
            <a:r>
              <a:rPr lang="en-US" dirty="0" smtClean="0"/>
              <a:t>	</a:t>
            </a:r>
          </a:p>
          <a:p>
            <a:endParaRPr lang="en-US" dirty="0"/>
          </a:p>
        </p:txBody>
      </p:sp>
      <p:pic>
        <p:nvPicPr>
          <p:cNvPr id="4" name="Picture 3" descr="shadow.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6805" y="5000765"/>
            <a:ext cx="2369734" cy="1671443"/>
          </a:xfrm>
          <a:prstGeom prst="rect">
            <a:avLst/>
          </a:prstGeom>
        </p:spPr>
      </p:pic>
    </p:spTree>
    <p:extLst>
      <p:ext uri="{BB962C8B-B14F-4D97-AF65-F5344CB8AC3E}">
        <p14:creationId xmlns:p14="http://schemas.microsoft.com/office/powerpoint/2010/main" val="31512599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dissolve">
                                      <p:cBhvr>
                                        <p:cTn id="11" dur="500"/>
                                        <p:tgtEl>
                                          <p:spTgt spid="3">
                                            <p:txEl>
                                              <p:pRg st="1" end="1"/>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2000"/>
                                        <p:tgtEl>
                                          <p:spTgt spid="3">
                                            <p:txEl>
                                              <p:pRg st="3" end="3"/>
                                            </p:txEl>
                                          </p:spTgt>
                                        </p:tgtEl>
                                      </p:cBhvr>
                                    </p:animEffect>
                                  </p:childTnLst>
                                </p:cTn>
                              </p:par>
                            </p:childTnLst>
                          </p:cTn>
                        </p:par>
                        <p:par>
                          <p:cTn id="20" fill="hold">
                            <p:stCondLst>
                              <p:cond delay="3500"/>
                            </p:stCondLst>
                            <p:childTnLst>
                              <p:par>
                                <p:cTn id="21" presetID="9"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dissolve">
                                      <p:cBhvr>
                                        <p:cTn id="23" dur="2000"/>
                                        <p:tgtEl>
                                          <p:spTgt spid="3">
                                            <p:txEl>
                                              <p:pRg st="4" end="4"/>
                                            </p:txEl>
                                          </p:spTgt>
                                        </p:tgtEl>
                                      </p:cBhvr>
                                    </p:animEffect>
                                  </p:childTnLst>
                                </p:cTn>
                              </p:par>
                            </p:childTnLst>
                          </p:cTn>
                        </p:par>
                        <p:par>
                          <p:cTn id="24" fill="hold">
                            <p:stCondLst>
                              <p:cond delay="5500"/>
                            </p:stCondLst>
                            <p:childTnLst>
                              <p:par>
                                <p:cTn id="25" presetID="9"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ssolve">
                                      <p:cBhvr>
                                        <p:cTn id="27" dur="500"/>
                                        <p:tgtEl>
                                          <p:spTgt spid="3">
                                            <p:txEl>
                                              <p:pRg st="5" end="5"/>
                                            </p:txEl>
                                          </p:spTgt>
                                        </p:tgtEl>
                                      </p:cBhvr>
                                    </p:animEffect>
                                  </p:childTnLst>
                                </p:cTn>
                              </p:par>
                            </p:childTnLst>
                          </p:cTn>
                        </p:par>
                        <p:par>
                          <p:cTn id="28" fill="hold">
                            <p:stCondLst>
                              <p:cond delay="6000"/>
                            </p:stCondLst>
                            <p:childTnLst>
                              <p:par>
                                <p:cTn id="29" presetID="9" presetClass="entr" presetSubtype="0"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dissolve">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660066"/>
                </a:solidFill>
              </a:rPr>
              <a:t>Is </a:t>
            </a:r>
            <a:r>
              <a:rPr lang="en-US" u="sng" dirty="0" smtClean="0">
                <a:solidFill>
                  <a:srgbClr val="660066"/>
                </a:solidFill>
              </a:rPr>
              <a:t>WHERE</a:t>
            </a:r>
            <a:r>
              <a:rPr lang="en-US" dirty="0" smtClean="0">
                <a:solidFill>
                  <a:srgbClr val="660066"/>
                </a:solidFill>
              </a:rPr>
              <a:t> you received your degree important?</a:t>
            </a:r>
            <a:endParaRPr lang="en-US" dirty="0">
              <a:solidFill>
                <a:srgbClr val="660066"/>
              </a:solidFill>
            </a:endParaRPr>
          </a:p>
        </p:txBody>
      </p:sp>
      <p:pic>
        <p:nvPicPr>
          <p:cNvPr id="4" name="Picture 3" descr="1.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262" y="1602705"/>
            <a:ext cx="4673474" cy="4650565"/>
          </a:xfrm>
          <a:prstGeom prst="rect">
            <a:avLst/>
          </a:prstGeom>
        </p:spPr>
      </p:pic>
      <p:pic>
        <p:nvPicPr>
          <p:cNvPr id="5" name="Picture 4" descr="1.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0157" y="1602704"/>
            <a:ext cx="3828849" cy="4650565"/>
          </a:xfrm>
          <a:prstGeom prst="rect">
            <a:avLst/>
          </a:prstGeom>
        </p:spPr>
      </p:pic>
    </p:spTree>
    <p:extLst>
      <p:ext uri="{BB962C8B-B14F-4D97-AF65-F5344CB8AC3E}">
        <p14:creationId xmlns:p14="http://schemas.microsoft.com/office/powerpoint/2010/main" val="96032048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5D9BFF"/>
                </a:solidFill>
              </a:rPr>
              <a:t>My Awesome Class: UNC DPT 2013</a:t>
            </a:r>
            <a:endParaRPr lang="en-US" dirty="0">
              <a:solidFill>
                <a:srgbClr val="5D9BFF"/>
              </a:solidFill>
            </a:endParaRPr>
          </a:p>
        </p:txBody>
      </p:sp>
      <p:pic>
        <p:nvPicPr>
          <p:cNvPr id="6" name="Content Placeholder 5" descr="DPT13.jpg"/>
          <p:cNvPicPr>
            <a:picLocks noGrp="1" noChangeAspect="1"/>
          </p:cNvPicPr>
          <p:nvPr>
            <p:ph sz="quarter" idx="1"/>
          </p:nvPr>
        </p:nvPicPr>
        <p:blipFill>
          <a:blip r:embed="rId3">
            <a:extLst>
              <a:ext uri="{28A0092B-C50C-407E-A947-70E740481C1C}">
                <a14:useLocalDpi xmlns:a14="http://schemas.microsoft.com/office/drawing/2010/main" val="0"/>
              </a:ext>
            </a:extLst>
          </a:blip>
          <a:srcRect t="7959" b="7959"/>
          <a:stretch>
            <a:fillRect/>
          </a:stretch>
        </p:blipFill>
        <p:spPr/>
      </p:pic>
      <p:pic>
        <p:nvPicPr>
          <p:cNvPr id="3" name="Picture 2" descr="tarhee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1752" y="228599"/>
            <a:ext cx="675923" cy="1022230"/>
          </a:xfrm>
          <a:prstGeom prst="rect">
            <a:avLst/>
          </a:prstGeom>
        </p:spPr>
      </p:pic>
      <p:pic>
        <p:nvPicPr>
          <p:cNvPr id="4" name="Picture 3" descr="tarhee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8480" y="228599"/>
            <a:ext cx="677672" cy="1024875"/>
          </a:xfrm>
          <a:prstGeom prst="rect">
            <a:avLst/>
          </a:prstGeom>
        </p:spPr>
      </p:pic>
    </p:spTree>
    <p:extLst>
      <p:ext uri="{BB962C8B-B14F-4D97-AF65-F5344CB8AC3E}">
        <p14:creationId xmlns:p14="http://schemas.microsoft.com/office/powerpoint/2010/main" val="51166481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28284" y="990690"/>
            <a:ext cx="6484470" cy="492044"/>
          </a:xfrm>
        </p:spPr>
        <p:txBody>
          <a:bodyPr>
            <a:noAutofit/>
          </a:bodyPr>
          <a:lstStyle/>
          <a:p>
            <a:r>
              <a:rPr lang="en-US" sz="4000" dirty="0" smtClean="0">
                <a:solidFill>
                  <a:srgbClr val="660066"/>
                </a:solidFill>
                <a:latin typeface="Explora"/>
                <a:cs typeface="Explora"/>
              </a:rPr>
              <a:t>Objectives</a:t>
            </a:r>
            <a:endParaRPr lang="en-US" sz="4000" dirty="0">
              <a:solidFill>
                <a:srgbClr val="660066"/>
              </a:solidFill>
              <a:latin typeface="Explora"/>
              <a:cs typeface="Explora"/>
            </a:endParaRPr>
          </a:p>
        </p:txBody>
      </p:sp>
      <p:sp>
        <p:nvSpPr>
          <p:cNvPr id="5" name="TextBox 4"/>
          <p:cNvSpPr txBox="1"/>
          <p:nvPr/>
        </p:nvSpPr>
        <p:spPr>
          <a:xfrm>
            <a:off x="313765" y="2749176"/>
            <a:ext cx="8411882" cy="3231654"/>
          </a:xfrm>
          <a:prstGeom prst="rect">
            <a:avLst/>
          </a:prstGeom>
          <a:noFill/>
        </p:spPr>
        <p:txBody>
          <a:bodyPr wrap="square" rtlCol="0">
            <a:spAutoFit/>
          </a:bodyPr>
          <a:lstStyle/>
          <a:p>
            <a:pPr marL="571500" indent="-571500">
              <a:buClr>
                <a:srgbClr val="660066"/>
              </a:buClr>
              <a:buFont typeface="Arial"/>
              <a:buChar char="•"/>
            </a:pPr>
            <a:r>
              <a:rPr lang="en-US" sz="3600" dirty="0" smtClean="0">
                <a:cs typeface="Explora"/>
              </a:rPr>
              <a:t>Making yourself a strong candidate NOW</a:t>
            </a:r>
            <a:r>
              <a:rPr lang="en-US" sz="3600" dirty="0" smtClean="0">
                <a:cs typeface="Corbel"/>
              </a:rPr>
              <a:t>!</a:t>
            </a:r>
          </a:p>
          <a:p>
            <a:pPr marL="571500" indent="-571500">
              <a:buClr>
                <a:srgbClr val="660066"/>
              </a:buClr>
              <a:buFont typeface="Arial"/>
              <a:buChar char="•"/>
            </a:pPr>
            <a:r>
              <a:rPr lang="en-US" sz="3600" dirty="0" smtClean="0">
                <a:cs typeface="Corbel"/>
              </a:rPr>
              <a:t>The Application Process</a:t>
            </a:r>
          </a:p>
          <a:p>
            <a:pPr marL="571500" indent="-571500">
              <a:buClr>
                <a:srgbClr val="660066"/>
              </a:buClr>
              <a:buFont typeface="Arial"/>
              <a:buChar char="•"/>
            </a:pPr>
            <a:r>
              <a:rPr lang="en-US" sz="3600" dirty="0" smtClean="0">
                <a:cs typeface="Corbel"/>
              </a:rPr>
              <a:t>The Interview Process</a:t>
            </a:r>
          </a:p>
          <a:p>
            <a:pPr marL="571500" indent="-571500">
              <a:buClr>
                <a:srgbClr val="660066"/>
              </a:buClr>
              <a:buFont typeface="Arial"/>
              <a:buChar char="•"/>
            </a:pPr>
            <a:r>
              <a:rPr lang="en-US" sz="3600" dirty="0" smtClean="0">
                <a:cs typeface="Corbel"/>
              </a:rPr>
              <a:t>Q &amp; A</a:t>
            </a:r>
          </a:p>
          <a:p>
            <a:pPr marL="285750" indent="-285750">
              <a:buClr>
                <a:srgbClr val="800000"/>
              </a:buClr>
              <a:buFont typeface="Wingdings" charset="2"/>
              <a:buChar char="u"/>
            </a:pPr>
            <a:endParaRPr lang="en-US" sz="2400" dirty="0">
              <a:latin typeface="Explora"/>
              <a:cs typeface="Explora"/>
            </a:endParaRPr>
          </a:p>
        </p:txBody>
      </p:sp>
    </p:spTree>
    <p:extLst>
      <p:ext uri="{BB962C8B-B14F-4D97-AF65-F5344CB8AC3E}">
        <p14:creationId xmlns:p14="http://schemas.microsoft.com/office/powerpoint/2010/main" val="33635608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1000"/>
                                        <p:tgtEl>
                                          <p:spTgt spid="5">
                                            <p:txEl>
                                              <p:pRg st="0" end="0"/>
                                            </p:txEl>
                                          </p:spTgt>
                                        </p:tgtEl>
                                      </p:cBhvr>
                                    </p:animEffect>
                                  </p:childTnLst>
                                </p:cTn>
                              </p:par>
                            </p:childTnLst>
                          </p:cTn>
                        </p:par>
                        <p:par>
                          <p:cTn id="8" fill="hold">
                            <p:stCondLst>
                              <p:cond delay="1000"/>
                            </p:stCondLst>
                            <p:childTnLst>
                              <p:par>
                                <p:cTn id="9" presetID="5" presetClass="entr" presetSubtype="1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checkerboard(across)">
                                      <p:cBhvr>
                                        <p:cTn id="11" dur="1000"/>
                                        <p:tgtEl>
                                          <p:spTgt spid="5">
                                            <p:txEl>
                                              <p:pRg st="1" end="1"/>
                                            </p:txEl>
                                          </p:spTgt>
                                        </p:tgtEl>
                                      </p:cBhvr>
                                    </p:animEffect>
                                  </p:childTnLst>
                                </p:cTn>
                              </p:par>
                            </p:childTnLst>
                          </p:cTn>
                        </p:par>
                        <p:par>
                          <p:cTn id="12" fill="hold">
                            <p:stCondLst>
                              <p:cond delay="2000"/>
                            </p:stCondLst>
                            <p:childTnLst>
                              <p:par>
                                <p:cTn id="13" presetID="5" presetClass="entr" presetSubtype="10"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checkerboard(across)">
                                      <p:cBhvr>
                                        <p:cTn id="15" dur="1000"/>
                                        <p:tgtEl>
                                          <p:spTgt spid="5">
                                            <p:txEl>
                                              <p:pRg st="2" end="2"/>
                                            </p:txEl>
                                          </p:spTgt>
                                        </p:tgtEl>
                                      </p:cBhvr>
                                    </p:animEffect>
                                  </p:childTnLst>
                                </p:cTn>
                              </p:par>
                            </p:childTnLst>
                          </p:cTn>
                        </p:par>
                        <p:par>
                          <p:cTn id="16" fill="hold">
                            <p:stCondLst>
                              <p:cond delay="3000"/>
                            </p:stCondLst>
                            <p:childTnLst>
                              <p:par>
                                <p:cTn id="17" presetID="5" presetClass="entr" presetSubtype="10" fill="hold"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checkerboard(across)">
                                      <p:cBhvr>
                                        <p:cTn id="19"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5D9BFF"/>
                </a:solidFill>
              </a:rPr>
              <a:t>Where did we go to School?</a:t>
            </a:r>
            <a:endParaRPr lang="en-US" dirty="0">
              <a:solidFill>
                <a:srgbClr val="5D9BFF"/>
              </a:solidFill>
            </a:endParaRPr>
          </a:p>
        </p:txBody>
      </p:sp>
      <p:sp>
        <p:nvSpPr>
          <p:cNvPr id="15" name="TextBox 14"/>
          <p:cNvSpPr txBox="1"/>
          <p:nvPr/>
        </p:nvSpPr>
        <p:spPr>
          <a:xfrm>
            <a:off x="4150907" y="2959713"/>
            <a:ext cx="823964" cy="369332"/>
          </a:xfrm>
          <a:prstGeom prst="rect">
            <a:avLst/>
          </a:prstGeom>
          <a:noFill/>
        </p:spPr>
        <p:txBody>
          <a:bodyPr wrap="none" rtlCol="0">
            <a:spAutoFit/>
          </a:bodyPr>
          <a:lstStyle/>
          <a:p>
            <a:r>
              <a:rPr lang="en-US" dirty="0" smtClean="0"/>
              <a:t>34.6%</a:t>
            </a:r>
            <a:endParaRPr lang="en-US" dirty="0"/>
          </a:p>
        </p:txBody>
      </p:sp>
      <p:sp>
        <p:nvSpPr>
          <p:cNvPr id="16" name="TextBox 15"/>
          <p:cNvSpPr txBox="1"/>
          <p:nvPr/>
        </p:nvSpPr>
        <p:spPr>
          <a:xfrm>
            <a:off x="2168385" y="3007390"/>
            <a:ext cx="820582" cy="369332"/>
          </a:xfrm>
          <a:prstGeom prst="rect">
            <a:avLst/>
          </a:prstGeom>
          <a:noFill/>
        </p:spPr>
        <p:txBody>
          <a:bodyPr wrap="none" rtlCol="0">
            <a:spAutoFit/>
          </a:bodyPr>
          <a:lstStyle/>
          <a:p>
            <a:r>
              <a:rPr lang="en-US" dirty="0" smtClean="0"/>
              <a:t>30.7%</a:t>
            </a:r>
            <a:endParaRPr lang="en-US" dirty="0"/>
          </a:p>
        </p:txBody>
      </p:sp>
      <p:sp>
        <p:nvSpPr>
          <p:cNvPr id="17" name="TextBox 16"/>
          <p:cNvSpPr txBox="1"/>
          <p:nvPr/>
        </p:nvSpPr>
        <p:spPr>
          <a:xfrm>
            <a:off x="3425753" y="5019824"/>
            <a:ext cx="787107" cy="369332"/>
          </a:xfrm>
          <a:prstGeom prst="rect">
            <a:avLst/>
          </a:prstGeom>
          <a:noFill/>
        </p:spPr>
        <p:txBody>
          <a:bodyPr wrap="none" rtlCol="0">
            <a:spAutoFit/>
          </a:bodyPr>
          <a:lstStyle/>
          <a:p>
            <a:r>
              <a:rPr lang="en-US" dirty="0" smtClean="0"/>
              <a:t>15.4%</a:t>
            </a:r>
            <a:endParaRPr lang="en-US" dirty="0"/>
          </a:p>
        </p:txBody>
      </p:sp>
      <p:pic>
        <p:nvPicPr>
          <p:cNvPr id="22" name="Content Placeholder 21" descr="schhools.jpg"/>
          <p:cNvPicPr>
            <a:picLocks noGrp="1" noChangeAspect="1"/>
          </p:cNvPicPr>
          <p:nvPr>
            <p:ph sz="quarter" idx="1"/>
          </p:nvPr>
        </p:nvPicPr>
        <p:blipFill>
          <a:blip r:embed="rId3">
            <a:extLst>
              <a:ext uri="{28A0092B-C50C-407E-A947-70E740481C1C}">
                <a14:useLocalDpi xmlns:a14="http://schemas.microsoft.com/office/drawing/2010/main" val="0"/>
              </a:ext>
            </a:extLst>
          </a:blip>
          <a:srcRect t="6788" b="6788"/>
          <a:stretch>
            <a:fillRect/>
          </a:stretch>
        </p:blipFill>
        <p:spPr/>
      </p:pic>
      <p:sp>
        <p:nvSpPr>
          <p:cNvPr id="23" name="TextBox 22"/>
          <p:cNvSpPr txBox="1"/>
          <p:nvPr/>
        </p:nvSpPr>
        <p:spPr>
          <a:xfrm>
            <a:off x="3903092" y="3841409"/>
            <a:ext cx="820582" cy="369332"/>
          </a:xfrm>
          <a:prstGeom prst="rect">
            <a:avLst/>
          </a:prstGeom>
          <a:noFill/>
        </p:spPr>
        <p:txBody>
          <a:bodyPr wrap="none" rtlCol="0">
            <a:spAutoFit/>
          </a:bodyPr>
          <a:lstStyle/>
          <a:p>
            <a:r>
              <a:rPr lang="en-US" dirty="0" smtClean="0"/>
              <a:t>30.7%</a:t>
            </a:r>
            <a:endParaRPr lang="en-US" dirty="0"/>
          </a:p>
        </p:txBody>
      </p:sp>
      <p:sp>
        <p:nvSpPr>
          <p:cNvPr id="24" name="TextBox 23"/>
          <p:cNvSpPr txBox="1"/>
          <p:nvPr/>
        </p:nvSpPr>
        <p:spPr>
          <a:xfrm>
            <a:off x="1750196" y="3841409"/>
            <a:ext cx="823964" cy="369332"/>
          </a:xfrm>
          <a:prstGeom prst="rect">
            <a:avLst/>
          </a:prstGeom>
          <a:noFill/>
        </p:spPr>
        <p:txBody>
          <a:bodyPr wrap="none" rtlCol="0">
            <a:spAutoFit/>
          </a:bodyPr>
          <a:lstStyle/>
          <a:p>
            <a:r>
              <a:rPr lang="en-US" dirty="0" smtClean="0"/>
              <a:t>34.6%</a:t>
            </a:r>
            <a:endParaRPr lang="en-US" dirty="0"/>
          </a:p>
        </p:txBody>
      </p:sp>
      <p:sp>
        <p:nvSpPr>
          <p:cNvPr id="25" name="TextBox 24"/>
          <p:cNvSpPr txBox="1"/>
          <p:nvPr/>
        </p:nvSpPr>
        <p:spPr>
          <a:xfrm>
            <a:off x="2307781" y="2217424"/>
            <a:ext cx="598429" cy="369332"/>
          </a:xfrm>
          <a:prstGeom prst="rect">
            <a:avLst/>
          </a:prstGeom>
          <a:noFill/>
        </p:spPr>
        <p:txBody>
          <a:bodyPr wrap="none" rtlCol="0">
            <a:spAutoFit/>
          </a:bodyPr>
          <a:lstStyle/>
          <a:p>
            <a:r>
              <a:rPr lang="en-US" dirty="0" smtClean="0"/>
              <a:t>15.4</a:t>
            </a:r>
            <a:endParaRPr lang="en-US" dirty="0"/>
          </a:p>
        </p:txBody>
      </p:sp>
      <p:sp>
        <p:nvSpPr>
          <p:cNvPr id="26" name="TextBox 25"/>
          <p:cNvSpPr txBox="1"/>
          <p:nvPr/>
        </p:nvSpPr>
        <p:spPr>
          <a:xfrm>
            <a:off x="3732719" y="2234123"/>
            <a:ext cx="700545" cy="369332"/>
          </a:xfrm>
          <a:prstGeom prst="rect">
            <a:avLst/>
          </a:prstGeom>
          <a:noFill/>
        </p:spPr>
        <p:txBody>
          <a:bodyPr wrap="none" rtlCol="0">
            <a:spAutoFit/>
          </a:bodyPr>
          <a:lstStyle/>
          <a:p>
            <a:r>
              <a:rPr lang="en-US" dirty="0" smtClean="0"/>
              <a:t>3.8%</a:t>
            </a:r>
            <a:endParaRPr lang="en-US" dirty="0"/>
          </a:p>
        </p:txBody>
      </p:sp>
      <p:pic>
        <p:nvPicPr>
          <p:cNvPr id="3" name="Picture 2" descr="tarhee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1752" y="228600"/>
            <a:ext cx="683963" cy="1034389"/>
          </a:xfrm>
          <a:prstGeom prst="rect">
            <a:avLst/>
          </a:prstGeom>
        </p:spPr>
      </p:pic>
      <p:pic>
        <p:nvPicPr>
          <p:cNvPr id="4" name="Picture 3" descr="tarhee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0850" y="228600"/>
            <a:ext cx="665302" cy="1006167"/>
          </a:xfrm>
          <a:prstGeom prst="rect">
            <a:avLst/>
          </a:prstGeom>
        </p:spPr>
      </p:pic>
    </p:spTree>
    <p:extLst>
      <p:ext uri="{BB962C8B-B14F-4D97-AF65-F5344CB8AC3E}">
        <p14:creationId xmlns:p14="http://schemas.microsoft.com/office/powerpoint/2010/main" val="30354261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800" fill="hold"/>
                                        <p:tgtEl>
                                          <p:spTgt spid="24"/>
                                        </p:tgtEl>
                                        <p:attrNameLst>
                                          <p:attrName>ppt_x</p:attrName>
                                        </p:attrNameLst>
                                      </p:cBhvr>
                                      <p:tavLst>
                                        <p:tav tm="0">
                                          <p:val>
                                            <p:strVal val="#ppt_x"/>
                                          </p:val>
                                        </p:tav>
                                        <p:tav tm="100000">
                                          <p:val>
                                            <p:strVal val="#ppt_x"/>
                                          </p:val>
                                        </p:tav>
                                      </p:tavLst>
                                    </p:anim>
                                    <p:anim calcmode="lin" valueType="num">
                                      <p:cBhvr additive="base">
                                        <p:cTn id="8" dur="8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800" fill="hold"/>
                                        <p:tgtEl>
                                          <p:spTgt spid="23"/>
                                        </p:tgtEl>
                                        <p:attrNameLst>
                                          <p:attrName>ppt_x</p:attrName>
                                        </p:attrNameLst>
                                      </p:cBhvr>
                                      <p:tavLst>
                                        <p:tav tm="0">
                                          <p:val>
                                            <p:strVal val="#ppt_x"/>
                                          </p:val>
                                        </p:tav>
                                        <p:tav tm="100000">
                                          <p:val>
                                            <p:strVal val="#ppt_x"/>
                                          </p:val>
                                        </p:tav>
                                      </p:tavLst>
                                    </p:anim>
                                    <p:anim calcmode="lin" valueType="num">
                                      <p:cBhvr additive="base">
                                        <p:cTn id="14" dur="8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800" fill="hold"/>
                                        <p:tgtEl>
                                          <p:spTgt spid="25"/>
                                        </p:tgtEl>
                                        <p:attrNameLst>
                                          <p:attrName>ppt_x</p:attrName>
                                        </p:attrNameLst>
                                      </p:cBhvr>
                                      <p:tavLst>
                                        <p:tav tm="0">
                                          <p:val>
                                            <p:strVal val="#ppt_x"/>
                                          </p:val>
                                        </p:tav>
                                        <p:tav tm="100000">
                                          <p:val>
                                            <p:strVal val="#ppt_x"/>
                                          </p:val>
                                        </p:tav>
                                      </p:tavLst>
                                    </p:anim>
                                    <p:anim calcmode="lin" valueType="num">
                                      <p:cBhvr additive="base">
                                        <p:cTn id="20" dur="8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800" fill="hold"/>
                                        <p:tgtEl>
                                          <p:spTgt spid="26"/>
                                        </p:tgtEl>
                                        <p:attrNameLst>
                                          <p:attrName>ppt_x</p:attrName>
                                        </p:attrNameLst>
                                      </p:cBhvr>
                                      <p:tavLst>
                                        <p:tav tm="0">
                                          <p:val>
                                            <p:strVal val="#ppt_x"/>
                                          </p:val>
                                        </p:tav>
                                        <p:tav tm="100000">
                                          <p:val>
                                            <p:strVal val="#ppt_x"/>
                                          </p:val>
                                        </p:tav>
                                      </p:tavLst>
                                    </p:anim>
                                    <p:anim calcmode="lin" valueType="num">
                                      <p:cBhvr additive="base">
                                        <p:cTn id="26" dur="8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90"/>
                </a:solidFill>
              </a:rPr>
              <a:t>Tuition and Fees: UNC 2011-2012</a:t>
            </a:r>
            <a:endParaRPr lang="en-US" dirty="0">
              <a:solidFill>
                <a:srgbClr val="000090"/>
              </a:solidFill>
            </a:endParaRPr>
          </a:p>
        </p:txBody>
      </p:sp>
      <p:sp>
        <p:nvSpPr>
          <p:cNvPr id="5" name="Content Placeholder 4"/>
          <p:cNvSpPr>
            <a:spLocks noGrp="1"/>
          </p:cNvSpPr>
          <p:nvPr>
            <p:ph sz="quarter" idx="1"/>
          </p:nvPr>
        </p:nvSpPr>
        <p:spPr>
          <a:xfrm>
            <a:off x="332232" y="1544206"/>
            <a:ext cx="8503920" cy="4961015"/>
          </a:xfrm>
        </p:spPr>
        <p:txBody>
          <a:bodyPr>
            <a:normAutofit fontScale="92500" lnSpcReduction="10000"/>
          </a:bodyPr>
          <a:lstStyle/>
          <a:p>
            <a:r>
              <a:rPr lang="en-US" dirty="0" smtClean="0"/>
              <a:t>NC Resident:</a:t>
            </a:r>
          </a:p>
          <a:p>
            <a:pPr lvl="1"/>
            <a:r>
              <a:rPr lang="en-US" dirty="0">
                <a:solidFill>
                  <a:srgbClr val="0000FF"/>
                </a:solidFill>
              </a:rPr>
              <a:t>$6,120 per semester</a:t>
            </a:r>
          </a:p>
          <a:p>
            <a:pPr lvl="1"/>
            <a:r>
              <a:rPr lang="en-US" dirty="0">
                <a:solidFill>
                  <a:srgbClr val="0000FF"/>
                </a:solidFill>
              </a:rPr>
              <a:t>$12,240 per </a:t>
            </a:r>
            <a:r>
              <a:rPr lang="en-US" dirty="0" smtClean="0">
                <a:solidFill>
                  <a:srgbClr val="0000FF"/>
                </a:solidFill>
              </a:rPr>
              <a:t>year (not including summer sessions)</a:t>
            </a:r>
          </a:p>
          <a:p>
            <a:r>
              <a:rPr lang="en-US" dirty="0" smtClean="0"/>
              <a:t>Non-Resident:</a:t>
            </a:r>
          </a:p>
          <a:p>
            <a:pPr lvl="1"/>
            <a:r>
              <a:rPr lang="en-US" dirty="0">
                <a:solidFill>
                  <a:srgbClr val="0000FF"/>
                </a:solidFill>
              </a:rPr>
              <a:t>$13,963 per semester</a:t>
            </a:r>
          </a:p>
          <a:p>
            <a:pPr lvl="1"/>
            <a:r>
              <a:rPr lang="en-US" dirty="0">
                <a:solidFill>
                  <a:srgbClr val="0000FF"/>
                </a:solidFill>
              </a:rPr>
              <a:t>$27,926 per year (excluding summer sessions)</a:t>
            </a:r>
          </a:p>
          <a:p>
            <a:r>
              <a:rPr lang="en-US" sz="1300" i="1" dirty="0"/>
              <a:t>**Visit page 5 of this website for more info: http://</a:t>
            </a:r>
            <a:r>
              <a:rPr lang="en-US" sz="1300" i="1" dirty="0" err="1"/>
              <a:t>www.unc.edu</a:t>
            </a:r>
            <a:r>
              <a:rPr lang="en-US" sz="1300" i="1" dirty="0"/>
              <a:t>/finance/</a:t>
            </a:r>
            <a:r>
              <a:rPr lang="en-US" sz="1300" i="1" dirty="0" err="1"/>
              <a:t>fd</a:t>
            </a:r>
            <a:r>
              <a:rPr lang="en-US" sz="1300" i="1" dirty="0"/>
              <a:t>/c/</a:t>
            </a:r>
            <a:r>
              <a:rPr lang="en-US" sz="1300" i="1" dirty="0" err="1"/>
              <a:t>sa</a:t>
            </a:r>
            <a:r>
              <a:rPr lang="en-US" sz="1300" i="1" dirty="0"/>
              <a:t>/docs/11_12_tuitionfees.pdf*</a:t>
            </a:r>
            <a:r>
              <a:rPr lang="en-US" sz="1300" i="1" dirty="0" smtClean="0"/>
              <a:t>*</a:t>
            </a:r>
            <a:endParaRPr lang="en-US" dirty="0" smtClean="0"/>
          </a:p>
          <a:p>
            <a:r>
              <a:rPr lang="en-US" dirty="0" smtClean="0"/>
              <a:t>Duke (Private Schools)</a:t>
            </a:r>
          </a:p>
          <a:p>
            <a:pPr lvl="1"/>
            <a:r>
              <a:rPr lang="en-US" dirty="0" smtClean="0">
                <a:solidFill>
                  <a:srgbClr val="0000FF"/>
                </a:solidFill>
              </a:rPr>
              <a:t>~$29,000 per year (tuition)</a:t>
            </a:r>
          </a:p>
          <a:p>
            <a:pPr lvl="1"/>
            <a:r>
              <a:rPr lang="en-US" dirty="0" smtClean="0">
                <a:solidFill>
                  <a:srgbClr val="0000FF"/>
                </a:solidFill>
              </a:rPr>
              <a:t>Estimated $21,000 cost of living</a:t>
            </a:r>
          </a:p>
          <a:p>
            <a:pPr lvl="1"/>
            <a:r>
              <a:rPr lang="en-US" dirty="0" smtClean="0">
                <a:solidFill>
                  <a:srgbClr val="0000FF"/>
                </a:solidFill>
              </a:rPr>
              <a:t>$50,000 per year!</a:t>
            </a:r>
          </a:p>
          <a:p>
            <a:r>
              <a:rPr lang="en-US" dirty="0" smtClean="0"/>
              <a:t>There are numerous scholarships/awards/grants available through UNC DPT</a:t>
            </a:r>
          </a:p>
          <a:p>
            <a:pPr lvl="1"/>
            <a:r>
              <a:rPr lang="en-US" sz="1300" dirty="0">
                <a:solidFill>
                  <a:srgbClr val="0000FF"/>
                </a:solidFill>
              </a:rPr>
              <a:t>http://</a:t>
            </a:r>
            <a:r>
              <a:rPr lang="en-US" sz="1300" dirty="0" err="1">
                <a:solidFill>
                  <a:srgbClr val="0000FF"/>
                </a:solidFill>
              </a:rPr>
              <a:t>www.med.unc.edu</a:t>
            </a:r>
            <a:r>
              <a:rPr lang="en-US" sz="1300" dirty="0">
                <a:solidFill>
                  <a:srgbClr val="0000FF"/>
                </a:solidFill>
              </a:rPr>
              <a:t>/ahs/student-services/</a:t>
            </a:r>
            <a:r>
              <a:rPr lang="en-US" sz="1300" dirty="0" err="1">
                <a:solidFill>
                  <a:srgbClr val="0000FF"/>
                </a:solidFill>
              </a:rPr>
              <a:t>pt</a:t>
            </a:r>
            <a:r>
              <a:rPr lang="en-US" sz="1300" dirty="0">
                <a:solidFill>
                  <a:srgbClr val="0000FF"/>
                </a:solidFill>
              </a:rPr>
              <a:t>-scholarships</a:t>
            </a:r>
            <a:endParaRPr lang="en-US" sz="1300" dirty="0" smtClean="0">
              <a:solidFill>
                <a:srgbClr val="0000FF"/>
              </a:solidFill>
            </a:endParaRPr>
          </a:p>
          <a:p>
            <a:pPr marL="274320" lvl="1" indent="0">
              <a:buNone/>
            </a:pPr>
            <a:endParaRPr lang="en-US" dirty="0"/>
          </a:p>
          <a:p>
            <a:pPr lvl="1"/>
            <a:endParaRPr lang="en-US" dirty="0" smtClean="0"/>
          </a:p>
          <a:p>
            <a:pPr lvl="1"/>
            <a:endParaRPr lang="en-US" dirty="0" smtClean="0"/>
          </a:p>
        </p:txBody>
      </p:sp>
    </p:spTree>
    <p:extLst>
      <p:ext uri="{BB962C8B-B14F-4D97-AF65-F5344CB8AC3E}">
        <p14:creationId xmlns:p14="http://schemas.microsoft.com/office/powerpoint/2010/main" val="266368783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5D9BFF"/>
                </a:solidFill>
              </a:rPr>
              <a:t>The Interview Process</a:t>
            </a:r>
            <a:endParaRPr lang="en-US" dirty="0">
              <a:solidFill>
                <a:srgbClr val="5D9BFF"/>
              </a:solidFill>
            </a:endParaRPr>
          </a:p>
        </p:txBody>
      </p:sp>
      <p:pic>
        <p:nvPicPr>
          <p:cNvPr id="8" name="Picture 7" descr="1.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4082" y="1528968"/>
            <a:ext cx="7024180" cy="4891840"/>
          </a:xfrm>
          <a:prstGeom prst="rect">
            <a:avLst/>
          </a:prstGeom>
        </p:spPr>
      </p:pic>
    </p:spTree>
    <p:extLst>
      <p:ext uri="{BB962C8B-B14F-4D97-AF65-F5344CB8AC3E}">
        <p14:creationId xmlns:p14="http://schemas.microsoft.com/office/powerpoint/2010/main" val="146433783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90"/>
                </a:solidFill>
              </a:rPr>
              <a:t>UNC’s “Meet and Greet”</a:t>
            </a:r>
            <a:endParaRPr lang="en-US" dirty="0">
              <a:solidFill>
                <a:srgbClr val="000090"/>
              </a:solidFill>
            </a:endParaRPr>
          </a:p>
        </p:txBody>
      </p:sp>
      <p:pic>
        <p:nvPicPr>
          <p:cNvPr id="6" name="Content Placeholder 5" descr="meet and greet.jpg"/>
          <p:cNvPicPr>
            <a:picLocks noGrp="1" noChangeAspect="1"/>
          </p:cNvPicPr>
          <p:nvPr>
            <p:ph sz="quarter" idx="1"/>
          </p:nvPr>
        </p:nvPicPr>
        <p:blipFill>
          <a:blip r:embed="rId3">
            <a:extLst>
              <a:ext uri="{28A0092B-C50C-407E-A947-70E740481C1C}">
                <a14:useLocalDpi xmlns:a14="http://schemas.microsoft.com/office/drawing/2010/main" val="0"/>
              </a:ext>
            </a:extLst>
          </a:blip>
          <a:srcRect l="-26599" r="-26599"/>
          <a:stretch>
            <a:fillRect/>
          </a:stretch>
        </p:blipFill>
        <p:spPr>
          <a:xfrm>
            <a:off x="301625" y="1527175"/>
            <a:ext cx="8504238" cy="4572000"/>
          </a:xfrm>
        </p:spPr>
      </p:pic>
    </p:spTree>
    <p:extLst>
      <p:ext uri="{BB962C8B-B14F-4D97-AF65-F5344CB8AC3E}">
        <p14:creationId xmlns:p14="http://schemas.microsoft.com/office/powerpoint/2010/main" val="108712650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660066"/>
                </a:solidFill>
              </a:rPr>
              <a:t>Interview Day!</a:t>
            </a:r>
            <a:endParaRPr lang="en-US" dirty="0">
              <a:solidFill>
                <a:srgbClr val="660066"/>
              </a:solidFill>
            </a:endParaRPr>
          </a:p>
        </p:txBody>
      </p:sp>
      <p:sp>
        <p:nvSpPr>
          <p:cNvPr id="3" name="Content Placeholder 2"/>
          <p:cNvSpPr>
            <a:spLocks noGrp="1"/>
          </p:cNvSpPr>
          <p:nvPr>
            <p:ph sz="quarter" idx="1"/>
          </p:nvPr>
        </p:nvSpPr>
        <p:spPr>
          <a:xfrm>
            <a:off x="183444" y="1527047"/>
            <a:ext cx="8960556" cy="4837063"/>
          </a:xfrm>
        </p:spPr>
        <p:txBody>
          <a:bodyPr>
            <a:normAutofit fontScale="92500" lnSpcReduction="10000"/>
          </a:bodyPr>
          <a:lstStyle/>
          <a:p>
            <a:r>
              <a:rPr lang="en-US" dirty="0" smtClean="0"/>
              <a:t>You choose a morning (~8 AM) or afternoon session (1 PM).</a:t>
            </a:r>
          </a:p>
          <a:p>
            <a:pPr lvl="1"/>
            <a:r>
              <a:rPr lang="en-US" dirty="0">
                <a:solidFill>
                  <a:srgbClr val="0000FF"/>
                </a:solidFill>
              </a:rPr>
              <a:t>Are you a morning person?  When will you perform best</a:t>
            </a:r>
            <a:r>
              <a:rPr lang="en-US" dirty="0" smtClean="0">
                <a:solidFill>
                  <a:srgbClr val="0000FF"/>
                </a:solidFill>
              </a:rPr>
              <a:t>?</a:t>
            </a:r>
          </a:p>
          <a:p>
            <a:r>
              <a:rPr lang="en-US" dirty="0" smtClean="0"/>
              <a:t>1 interview with a current student and a professor</a:t>
            </a:r>
          </a:p>
          <a:p>
            <a:r>
              <a:rPr lang="en-US" dirty="0" smtClean="0"/>
              <a:t>1 interview with just a professor </a:t>
            </a:r>
          </a:p>
          <a:p>
            <a:r>
              <a:rPr lang="en-US" dirty="0" smtClean="0"/>
              <a:t>Student Question and Answer Session with at least 2 of the faculty</a:t>
            </a:r>
          </a:p>
          <a:p>
            <a:r>
              <a:rPr lang="en-US" dirty="0" smtClean="0"/>
              <a:t>Tour and general info about the PT Dept.</a:t>
            </a:r>
          </a:p>
          <a:p>
            <a:pPr marL="0" indent="0">
              <a:buNone/>
            </a:pPr>
            <a:endParaRPr lang="en-US" dirty="0" smtClean="0"/>
          </a:p>
          <a:p>
            <a:pPr marL="0" indent="0">
              <a:buNone/>
            </a:pPr>
            <a:r>
              <a:rPr lang="en-US" i="1" dirty="0" smtClean="0"/>
              <a:t>*At ECU, I did early interviews so the experience was a bit different, but was structured very similarly.</a:t>
            </a:r>
          </a:p>
          <a:p>
            <a:pPr lvl="1">
              <a:buFont typeface="Courier New"/>
              <a:buChar char="o"/>
            </a:pPr>
            <a:r>
              <a:rPr lang="en-US" i="1" dirty="0" smtClean="0">
                <a:solidFill>
                  <a:srgbClr val="0000FF"/>
                </a:solidFill>
              </a:rPr>
              <a:t>Student interview, interview with a professor, and a round table interview with 4 professors.</a:t>
            </a:r>
            <a:endParaRPr lang="en-US" dirty="0">
              <a:solidFill>
                <a:srgbClr val="0000FF"/>
              </a:solidFill>
            </a:endParaRPr>
          </a:p>
        </p:txBody>
      </p:sp>
    </p:spTree>
    <p:extLst>
      <p:ext uri="{BB962C8B-B14F-4D97-AF65-F5344CB8AC3E}">
        <p14:creationId xmlns:p14="http://schemas.microsoft.com/office/powerpoint/2010/main" val="18372356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dissolve">
                                      <p:cBhvr>
                                        <p:cTn id="11" dur="500"/>
                                        <p:tgtEl>
                                          <p:spTgt spid="3">
                                            <p:txEl>
                                              <p:pRg st="1" end="1"/>
                                            </p:txEl>
                                          </p:spTgt>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2000"/>
                                        <p:tgtEl>
                                          <p:spTgt spid="3">
                                            <p:txEl>
                                              <p:pRg st="2" end="2"/>
                                            </p:txEl>
                                          </p:spTgt>
                                        </p:tgtEl>
                                      </p:cBhvr>
                                    </p:animEffect>
                                  </p:childTnLst>
                                </p:cTn>
                              </p:par>
                            </p:childTnLst>
                          </p:cTn>
                        </p:par>
                        <p:par>
                          <p:cTn id="16" fill="hold">
                            <p:stCondLst>
                              <p:cond delay="3000"/>
                            </p:stCondLst>
                            <p:childTnLst>
                              <p:par>
                                <p:cTn id="17" presetID="9"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1000"/>
                                        <p:tgtEl>
                                          <p:spTgt spid="3">
                                            <p:txEl>
                                              <p:pRg st="3" end="3"/>
                                            </p:txEl>
                                          </p:spTgt>
                                        </p:tgtEl>
                                      </p:cBhvr>
                                    </p:animEffect>
                                  </p:childTnLst>
                                </p:cTn>
                              </p:par>
                            </p:childTnLst>
                          </p:cTn>
                        </p:par>
                        <p:par>
                          <p:cTn id="20" fill="hold">
                            <p:stCondLst>
                              <p:cond delay="4000"/>
                            </p:stCondLst>
                            <p:childTnLst>
                              <p:par>
                                <p:cTn id="21" presetID="9"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dissolve">
                                      <p:cBhvr>
                                        <p:cTn id="23" dur="2000"/>
                                        <p:tgtEl>
                                          <p:spTgt spid="3">
                                            <p:txEl>
                                              <p:pRg st="4" end="4"/>
                                            </p:txEl>
                                          </p:spTgt>
                                        </p:tgtEl>
                                      </p:cBhvr>
                                    </p:animEffect>
                                  </p:childTnLst>
                                </p:cTn>
                              </p:par>
                            </p:childTnLst>
                          </p:cTn>
                        </p:par>
                        <p:par>
                          <p:cTn id="24" fill="hold">
                            <p:stCondLst>
                              <p:cond delay="6000"/>
                            </p:stCondLst>
                            <p:childTnLst>
                              <p:par>
                                <p:cTn id="25" presetID="9" presetClass="entr" presetSubtype="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ssolve">
                                      <p:cBhvr>
                                        <p:cTn id="27" dur="2000"/>
                                        <p:tgtEl>
                                          <p:spTgt spid="3">
                                            <p:txEl>
                                              <p:pRg st="5" end="5"/>
                                            </p:txEl>
                                          </p:spTgt>
                                        </p:tgtEl>
                                      </p:cBhvr>
                                    </p:animEffect>
                                  </p:childTnLst>
                                </p:cTn>
                              </p:par>
                            </p:childTnLst>
                          </p:cTn>
                        </p:par>
                        <p:par>
                          <p:cTn id="28" fill="hold">
                            <p:stCondLst>
                              <p:cond delay="8000"/>
                            </p:stCondLst>
                            <p:childTnLst>
                              <p:par>
                                <p:cTn id="29" presetID="9" presetClass="entr" presetSubtype="0" fill="hold" nodeType="after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dissolve">
                                      <p:cBhvr>
                                        <p:cTn id="31" dur="2000"/>
                                        <p:tgtEl>
                                          <p:spTgt spid="3">
                                            <p:txEl>
                                              <p:pRg st="7" end="7"/>
                                            </p:txEl>
                                          </p:spTgt>
                                        </p:tgtEl>
                                      </p:cBhvr>
                                    </p:animEffect>
                                  </p:childTnLst>
                                </p:cTn>
                              </p:par>
                              <p:par>
                                <p:cTn id="32" presetID="9" presetClass="entr" presetSubtype="0" fill="hold"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dissolve">
                                      <p:cBhvr>
                                        <p:cTn id="3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660066"/>
                </a:solidFill>
              </a:rPr>
              <a:t>Interview Tips</a:t>
            </a:r>
            <a:endParaRPr lang="en-US" dirty="0">
              <a:solidFill>
                <a:srgbClr val="660066"/>
              </a:solidFill>
            </a:endParaRPr>
          </a:p>
        </p:txBody>
      </p:sp>
      <p:sp>
        <p:nvSpPr>
          <p:cNvPr id="3" name="Content Placeholder 2"/>
          <p:cNvSpPr>
            <a:spLocks noGrp="1"/>
          </p:cNvSpPr>
          <p:nvPr>
            <p:ph sz="quarter" idx="1"/>
          </p:nvPr>
        </p:nvSpPr>
        <p:spPr/>
        <p:txBody>
          <a:bodyPr>
            <a:normAutofit fontScale="92500" lnSpcReduction="10000"/>
          </a:bodyPr>
          <a:lstStyle/>
          <a:p>
            <a:r>
              <a:rPr lang="en-US" dirty="0" smtClean="0"/>
              <a:t>BEFORE: PRACTICE, PRACTICE, PRACTICE!</a:t>
            </a:r>
          </a:p>
          <a:p>
            <a:pPr lvl="1"/>
            <a:r>
              <a:rPr lang="en-US" dirty="0" smtClean="0">
                <a:solidFill>
                  <a:srgbClr val="0000FF"/>
                </a:solidFill>
              </a:rPr>
              <a:t>Make your mistakes in a MOCK interview</a:t>
            </a:r>
          </a:p>
          <a:p>
            <a:r>
              <a:rPr lang="en-US" dirty="0" smtClean="0"/>
              <a:t>Stay up-to-date with what is going on in healthcare, specifically how it relates to PT (general understanding)</a:t>
            </a:r>
          </a:p>
          <a:p>
            <a:pPr lvl="1"/>
            <a:r>
              <a:rPr lang="en-US" dirty="0" smtClean="0">
                <a:solidFill>
                  <a:srgbClr val="0000FF"/>
                </a:solidFill>
              </a:rPr>
              <a:t>Direct Access Issues</a:t>
            </a:r>
          </a:p>
          <a:p>
            <a:pPr lvl="1"/>
            <a:r>
              <a:rPr lang="en-US" dirty="0" smtClean="0">
                <a:solidFill>
                  <a:srgbClr val="0000FF"/>
                </a:solidFill>
              </a:rPr>
              <a:t>Working with the underserved</a:t>
            </a:r>
          </a:p>
          <a:p>
            <a:pPr lvl="1"/>
            <a:r>
              <a:rPr lang="en-US" dirty="0" smtClean="0">
                <a:solidFill>
                  <a:srgbClr val="0000FF"/>
                </a:solidFill>
              </a:rPr>
              <a:t>Health Disparities</a:t>
            </a:r>
          </a:p>
          <a:p>
            <a:pPr lvl="1"/>
            <a:r>
              <a:rPr lang="en-US" dirty="0" smtClean="0">
                <a:solidFill>
                  <a:srgbClr val="0000FF"/>
                </a:solidFill>
              </a:rPr>
              <a:t>“Affordable Care Act”</a:t>
            </a:r>
          </a:p>
          <a:p>
            <a:r>
              <a:rPr lang="en-US" dirty="0" smtClean="0"/>
              <a:t>Listen to questions carefully and be brief and to the point with your answers</a:t>
            </a:r>
          </a:p>
          <a:p>
            <a:pPr lvl="1"/>
            <a:r>
              <a:rPr lang="en-US" dirty="0" smtClean="0">
                <a:solidFill>
                  <a:srgbClr val="0000FF"/>
                </a:solidFill>
              </a:rPr>
              <a:t>No rambling </a:t>
            </a:r>
          </a:p>
          <a:p>
            <a:pPr lvl="1"/>
            <a:r>
              <a:rPr lang="en-US" dirty="0" smtClean="0">
                <a:solidFill>
                  <a:srgbClr val="0000FF"/>
                </a:solidFill>
              </a:rPr>
              <a:t>1.5-2 </a:t>
            </a:r>
            <a:r>
              <a:rPr lang="en-US" dirty="0" err="1" smtClean="0">
                <a:solidFill>
                  <a:srgbClr val="0000FF"/>
                </a:solidFill>
              </a:rPr>
              <a:t>mins</a:t>
            </a:r>
            <a:r>
              <a:rPr lang="en-US" dirty="0" smtClean="0">
                <a:solidFill>
                  <a:srgbClr val="0000FF"/>
                </a:solidFill>
              </a:rPr>
              <a:t> max</a:t>
            </a:r>
          </a:p>
          <a:p>
            <a:pPr lvl="1"/>
            <a:endParaRPr lang="en-US" dirty="0"/>
          </a:p>
        </p:txBody>
      </p:sp>
      <p:sp>
        <p:nvSpPr>
          <p:cNvPr id="4" name="TextBox 3"/>
          <p:cNvSpPr txBox="1"/>
          <p:nvPr/>
        </p:nvSpPr>
        <p:spPr>
          <a:xfrm>
            <a:off x="332232" y="6175601"/>
            <a:ext cx="8503920" cy="523220"/>
          </a:xfrm>
          <a:prstGeom prst="rect">
            <a:avLst/>
          </a:prstGeom>
          <a:noFill/>
        </p:spPr>
        <p:txBody>
          <a:bodyPr wrap="square" rtlCol="0">
            <a:spAutoFit/>
          </a:bodyPr>
          <a:lstStyle/>
          <a:p>
            <a:r>
              <a:rPr lang="en-US" sz="1400" i="1" dirty="0" smtClean="0"/>
              <a:t>Source</a:t>
            </a:r>
            <a:r>
              <a:rPr lang="en-US" sz="1400" dirty="0" smtClean="0"/>
              <a:t>: Physical therapy interview questions and tips for a great first impression. PT Connect Web site.</a:t>
            </a:r>
          </a:p>
          <a:p>
            <a:r>
              <a:rPr lang="en-US" sz="1400" dirty="0"/>
              <a:t>http://</a:t>
            </a:r>
            <a:r>
              <a:rPr lang="en-US" sz="1400" dirty="0" err="1"/>
              <a:t>www.physical</a:t>
            </a:r>
            <a:r>
              <a:rPr lang="en-US" sz="1400" dirty="0"/>
              <a:t>-therapy-</a:t>
            </a:r>
            <a:r>
              <a:rPr lang="en-US" sz="1400" dirty="0" err="1"/>
              <a:t>connect.com</a:t>
            </a:r>
            <a:r>
              <a:rPr lang="en-US" sz="1400" dirty="0"/>
              <a:t>/physical-therapy-interview-</a:t>
            </a:r>
            <a:r>
              <a:rPr lang="en-US" sz="1400" dirty="0" err="1"/>
              <a:t>questions.html</a:t>
            </a:r>
            <a:endParaRPr lang="en-US" sz="1400" dirty="0"/>
          </a:p>
        </p:txBody>
      </p:sp>
    </p:spTree>
    <p:extLst>
      <p:ext uri="{BB962C8B-B14F-4D97-AF65-F5344CB8AC3E}">
        <p14:creationId xmlns:p14="http://schemas.microsoft.com/office/powerpoint/2010/main" val="19081466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heckerboard(across)">
                                      <p:cBhvr>
                                        <p:cTn id="11" dur="500"/>
                                        <p:tgtEl>
                                          <p:spTgt spid="3">
                                            <p:txEl>
                                              <p:pRg st="1" end="1"/>
                                            </p:txEl>
                                          </p:spTgt>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heckerboard(across)">
                                      <p:cBhvr>
                                        <p:cTn id="15" dur="2000"/>
                                        <p:tgtEl>
                                          <p:spTgt spid="3">
                                            <p:txEl>
                                              <p:pRg st="2" end="2"/>
                                            </p:txEl>
                                          </p:spTgt>
                                        </p:tgtEl>
                                      </p:cBhvr>
                                    </p:animEffect>
                                  </p:childTnLst>
                                </p:cTn>
                              </p:par>
                            </p:childTnLst>
                          </p:cTn>
                        </p:par>
                        <p:par>
                          <p:cTn id="16" fill="hold">
                            <p:stCondLst>
                              <p:cond delay="3000"/>
                            </p:stCondLst>
                            <p:childTnLst>
                              <p:par>
                                <p:cTn id="17" presetID="5" presetClass="entr" presetSubtype="1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checkerboard(across)">
                                      <p:cBhvr>
                                        <p:cTn id="19" dur="500"/>
                                        <p:tgtEl>
                                          <p:spTgt spid="3">
                                            <p:txEl>
                                              <p:pRg st="3" end="3"/>
                                            </p:txEl>
                                          </p:spTgt>
                                        </p:tgtEl>
                                      </p:cBhvr>
                                    </p:animEffect>
                                  </p:childTnLst>
                                </p:cTn>
                              </p:par>
                            </p:childTnLst>
                          </p:cTn>
                        </p:par>
                        <p:par>
                          <p:cTn id="20" fill="hold">
                            <p:stCondLst>
                              <p:cond delay="3500"/>
                            </p:stCondLst>
                            <p:childTnLst>
                              <p:par>
                                <p:cTn id="21" presetID="5" presetClass="entr" presetSubtype="1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checkerboard(across)">
                                      <p:cBhvr>
                                        <p:cTn id="23" dur="500"/>
                                        <p:tgtEl>
                                          <p:spTgt spid="3">
                                            <p:txEl>
                                              <p:pRg st="4" end="4"/>
                                            </p:txEl>
                                          </p:spTgt>
                                        </p:tgtEl>
                                      </p:cBhvr>
                                    </p:animEffect>
                                  </p:childTnLst>
                                </p:cTn>
                              </p:par>
                            </p:childTnLst>
                          </p:cTn>
                        </p:par>
                        <p:par>
                          <p:cTn id="24" fill="hold">
                            <p:stCondLst>
                              <p:cond delay="4000"/>
                            </p:stCondLst>
                            <p:childTnLst>
                              <p:par>
                                <p:cTn id="25" presetID="5" presetClass="entr" presetSubtype="1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heckerboard(across)">
                                      <p:cBhvr>
                                        <p:cTn id="27" dur="500"/>
                                        <p:tgtEl>
                                          <p:spTgt spid="3">
                                            <p:txEl>
                                              <p:pRg st="5" end="5"/>
                                            </p:txEl>
                                          </p:spTgt>
                                        </p:tgtEl>
                                      </p:cBhvr>
                                    </p:animEffect>
                                  </p:childTnLst>
                                </p:cTn>
                              </p:par>
                            </p:childTnLst>
                          </p:cTn>
                        </p:par>
                        <p:par>
                          <p:cTn id="28" fill="hold">
                            <p:stCondLst>
                              <p:cond delay="4500"/>
                            </p:stCondLst>
                            <p:childTnLst>
                              <p:par>
                                <p:cTn id="29" presetID="5" presetClass="entr" presetSubtype="10"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checkerboard(across)">
                                      <p:cBhvr>
                                        <p:cTn id="31" dur="500"/>
                                        <p:tgtEl>
                                          <p:spTgt spid="3">
                                            <p:txEl>
                                              <p:pRg st="6" end="6"/>
                                            </p:txEl>
                                          </p:spTgt>
                                        </p:tgtEl>
                                      </p:cBhvr>
                                    </p:animEffect>
                                  </p:childTnLst>
                                </p:cTn>
                              </p:par>
                            </p:childTnLst>
                          </p:cTn>
                        </p:par>
                        <p:par>
                          <p:cTn id="32" fill="hold">
                            <p:stCondLst>
                              <p:cond delay="5000"/>
                            </p:stCondLst>
                            <p:childTnLst>
                              <p:par>
                                <p:cTn id="33" presetID="5" presetClass="entr" presetSubtype="10" fill="hold" grpId="0"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checkerboard(across)">
                                      <p:cBhvr>
                                        <p:cTn id="35" dur="2000"/>
                                        <p:tgtEl>
                                          <p:spTgt spid="3">
                                            <p:txEl>
                                              <p:pRg st="7" end="7"/>
                                            </p:txEl>
                                          </p:spTgt>
                                        </p:tgtEl>
                                      </p:cBhvr>
                                    </p:animEffect>
                                  </p:childTnLst>
                                </p:cTn>
                              </p:par>
                            </p:childTnLst>
                          </p:cTn>
                        </p:par>
                        <p:par>
                          <p:cTn id="36" fill="hold">
                            <p:stCondLst>
                              <p:cond delay="7000"/>
                            </p:stCondLst>
                            <p:childTnLst>
                              <p:par>
                                <p:cTn id="37" presetID="5" presetClass="entr" presetSubtype="10" fill="hold" grpId="0" nodeType="after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checkerboard(across)">
                                      <p:cBhvr>
                                        <p:cTn id="39" dur="500"/>
                                        <p:tgtEl>
                                          <p:spTgt spid="3">
                                            <p:txEl>
                                              <p:pRg st="8" end="8"/>
                                            </p:txEl>
                                          </p:spTgt>
                                        </p:tgtEl>
                                      </p:cBhvr>
                                    </p:animEffect>
                                  </p:childTnLst>
                                </p:cTn>
                              </p:par>
                              <p:par>
                                <p:cTn id="40" presetID="5" presetClass="entr" presetSubtype="10" fill="hold" grpId="0"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checkerboard(across)">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660066"/>
                </a:solidFill>
              </a:rPr>
              <a:t>Interview Tips</a:t>
            </a:r>
            <a:endParaRPr lang="en-US" dirty="0">
              <a:solidFill>
                <a:srgbClr val="660066"/>
              </a:solidFill>
            </a:endParaRPr>
          </a:p>
        </p:txBody>
      </p:sp>
      <p:sp>
        <p:nvSpPr>
          <p:cNvPr id="3" name="Content Placeholder 2"/>
          <p:cNvSpPr>
            <a:spLocks noGrp="1"/>
          </p:cNvSpPr>
          <p:nvPr>
            <p:ph sz="quarter" idx="1"/>
          </p:nvPr>
        </p:nvSpPr>
        <p:spPr>
          <a:xfrm>
            <a:off x="301752" y="1527048"/>
            <a:ext cx="8503920" cy="4808180"/>
          </a:xfrm>
        </p:spPr>
        <p:txBody>
          <a:bodyPr>
            <a:normAutofit fontScale="92500"/>
          </a:bodyPr>
          <a:lstStyle/>
          <a:p>
            <a:r>
              <a:rPr lang="en-US" dirty="0"/>
              <a:t>Have questions you want to ask THEM (at least 2-3)</a:t>
            </a:r>
          </a:p>
          <a:p>
            <a:pPr lvl="1"/>
            <a:r>
              <a:rPr lang="en-US" dirty="0">
                <a:solidFill>
                  <a:srgbClr val="0000FF"/>
                </a:solidFill>
              </a:rPr>
              <a:t>It will show you have done your research and will help you stand </a:t>
            </a:r>
            <a:r>
              <a:rPr lang="en-US" dirty="0" smtClean="0">
                <a:solidFill>
                  <a:srgbClr val="0000FF"/>
                </a:solidFill>
              </a:rPr>
              <a:t>out</a:t>
            </a:r>
          </a:p>
          <a:p>
            <a:pPr lvl="1"/>
            <a:r>
              <a:rPr lang="en-US" dirty="0" smtClean="0">
                <a:solidFill>
                  <a:srgbClr val="0000FF"/>
                </a:solidFill>
              </a:rPr>
              <a:t>The better your questions, the better impression you will make!</a:t>
            </a:r>
          </a:p>
          <a:p>
            <a:pPr lvl="1"/>
            <a:r>
              <a:rPr lang="en-US" dirty="0" smtClean="0">
                <a:solidFill>
                  <a:srgbClr val="0000FF"/>
                </a:solidFill>
              </a:rPr>
              <a:t>Ex. “I saw on your website that your PT program puts great emphasis on research.  Can you tell me a little bit more about research opportunities that students have?”</a:t>
            </a:r>
            <a:endParaRPr lang="en-US" dirty="0">
              <a:solidFill>
                <a:srgbClr val="0000FF"/>
              </a:solidFill>
            </a:endParaRPr>
          </a:p>
          <a:p>
            <a:r>
              <a:rPr lang="en-US" dirty="0"/>
              <a:t>Provide examples that make you stand out</a:t>
            </a:r>
            <a:r>
              <a:rPr lang="en-US" dirty="0" smtClean="0"/>
              <a:t>.</a:t>
            </a:r>
          </a:p>
          <a:p>
            <a:pPr lvl="1"/>
            <a:r>
              <a:rPr lang="en-US" dirty="0" smtClean="0">
                <a:solidFill>
                  <a:srgbClr val="0000FF"/>
                </a:solidFill>
              </a:rPr>
              <a:t>Describe service-learning trips, talk about the languages you speak, explain why you chose your unusual major, etc.</a:t>
            </a:r>
            <a:endParaRPr lang="en-US" dirty="0">
              <a:solidFill>
                <a:srgbClr val="0000FF"/>
              </a:solidFill>
            </a:endParaRPr>
          </a:p>
          <a:p>
            <a:r>
              <a:rPr lang="en-US" dirty="0"/>
              <a:t>Dress well, articulate your answers, make direct eye contact, and use their name in your questions/answers</a:t>
            </a:r>
            <a:r>
              <a:rPr lang="en-US" dirty="0" smtClean="0"/>
              <a:t>.</a:t>
            </a:r>
          </a:p>
          <a:p>
            <a:pPr lvl="1"/>
            <a:r>
              <a:rPr lang="en-US" dirty="0" smtClean="0">
                <a:solidFill>
                  <a:srgbClr val="0000FF"/>
                </a:solidFill>
              </a:rPr>
              <a:t>“Well Dr. K…”</a:t>
            </a:r>
            <a:endParaRPr lang="en-US" dirty="0">
              <a:solidFill>
                <a:srgbClr val="0000FF"/>
              </a:solidFill>
            </a:endParaRPr>
          </a:p>
          <a:p>
            <a:pPr lvl="1"/>
            <a:endParaRPr lang="en-US" dirty="0"/>
          </a:p>
          <a:p>
            <a:endParaRPr lang="en-US" dirty="0"/>
          </a:p>
        </p:txBody>
      </p:sp>
      <p:sp>
        <p:nvSpPr>
          <p:cNvPr id="4" name="TextBox 3"/>
          <p:cNvSpPr txBox="1"/>
          <p:nvPr/>
        </p:nvSpPr>
        <p:spPr>
          <a:xfrm>
            <a:off x="301752" y="6318630"/>
            <a:ext cx="8503920" cy="523220"/>
          </a:xfrm>
          <a:prstGeom prst="rect">
            <a:avLst/>
          </a:prstGeom>
          <a:noFill/>
        </p:spPr>
        <p:txBody>
          <a:bodyPr wrap="square" rtlCol="0">
            <a:spAutoFit/>
          </a:bodyPr>
          <a:lstStyle/>
          <a:p>
            <a:r>
              <a:rPr lang="en-US" sz="1400" i="1" dirty="0"/>
              <a:t>Source</a:t>
            </a:r>
            <a:r>
              <a:rPr lang="en-US" sz="1400" dirty="0"/>
              <a:t>: Physical therapy interview questions and tips for a great first impression. PT Connect Web site.</a:t>
            </a:r>
          </a:p>
          <a:p>
            <a:r>
              <a:rPr lang="en-US" sz="1400" dirty="0"/>
              <a:t>http://</a:t>
            </a:r>
            <a:r>
              <a:rPr lang="en-US" sz="1400" dirty="0" err="1"/>
              <a:t>www.physical</a:t>
            </a:r>
            <a:r>
              <a:rPr lang="en-US" sz="1400" dirty="0"/>
              <a:t>-therapy-</a:t>
            </a:r>
            <a:r>
              <a:rPr lang="en-US" sz="1400" dirty="0" err="1"/>
              <a:t>connect.com</a:t>
            </a:r>
            <a:r>
              <a:rPr lang="en-US" sz="1400" dirty="0"/>
              <a:t>/physical-therapy-interview-</a:t>
            </a:r>
            <a:r>
              <a:rPr lang="en-US" sz="1400" dirty="0" err="1"/>
              <a:t>questions.html</a:t>
            </a:r>
            <a:endParaRPr lang="en-US" sz="1400" dirty="0"/>
          </a:p>
        </p:txBody>
      </p:sp>
    </p:spTree>
    <p:extLst>
      <p:ext uri="{BB962C8B-B14F-4D97-AF65-F5344CB8AC3E}">
        <p14:creationId xmlns:p14="http://schemas.microsoft.com/office/powerpoint/2010/main" val="6357027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par>
                          <p:cTn id="8" fill="hold">
                            <p:stCondLst>
                              <p:cond delay="1000"/>
                            </p:stCondLst>
                            <p:childTnLst>
                              <p:par>
                                <p:cTn id="9" presetID="5" presetClass="entr" presetSubtype="1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heckerboard(across)">
                                      <p:cBhvr>
                                        <p:cTn id="11" dur="500"/>
                                        <p:tgtEl>
                                          <p:spTgt spid="3">
                                            <p:txEl>
                                              <p:pRg st="1" end="1"/>
                                            </p:txEl>
                                          </p:spTgt>
                                        </p:tgtEl>
                                      </p:cBhvr>
                                    </p:animEffect>
                                  </p:childTnLst>
                                </p:cTn>
                              </p:par>
                            </p:childTnLst>
                          </p:cTn>
                        </p:par>
                        <p:par>
                          <p:cTn id="12" fill="hold">
                            <p:stCondLst>
                              <p:cond delay="1500"/>
                            </p:stCondLst>
                            <p:childTnLst>
                              <p:par>
                                <p:cTn id="13" presetID="5" presetClass="entr" presetSubtype="1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heckerboard(across)">
                                      <p:cBhvr>
                                        <p:cTn id="15" dur="500"/>
                                        <p:tgtEl>
                                          <p:spTgt spid="3">
                                            <p:txEl>
                                              <p:pRg st="2" end="2"/>
                                            </p:txEl>
                                          </p:spTgt>
                                        </p:tgtEl>
                                      </p:cBhvr>
                                    </p:animEffect>
                                  </p:childTnLst>
                                </p:cTn>
                              </p:par>
                            </p:childTnLst>
                          </p:cTn>
                        </p:par>
                        <p:par>
                          <p:cTn id="16" fill="hold">
                            <p:stCondLst>
                              <p:cond delay="2000"/>
                            </p:stCondLst>
                            <p:childTnLst>
                              <p:par>
                                <p:cTn id="17" presetID="5" presetClass="entr" presetSubtype="1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checkerboard(across)">
                                      <p:cBhvr>
                                        <p:cTn id="19" dur="500"/>
                                        <p:tgtEl>
                                          <p:spTgt spid="3">
                                            <p:txEl>
                                              <p:pRg st="3" end="3"/>
                                            </p:txEl>
                                          </p:spTgt>
                                        </p:tgtEl>
                                      </p:cBhvr>
                                    </p:animEffect>
                                  </p:childTnLst>
                                </p:cTn>
                              </p:par>
                            </p:childTnLst>
                          </p:cTn>
                        </p:par>
                        <p:par>
                          <p:cTn id="20" fill="hold">
                            <p:stCondLst>
                              <p:cond delay="2500"/>
                            </p:stCondLst>
                            <p:childTnLst>
                              <p:par>
                                <p:cTn id="21" presetID="5" presetClass="entr" presetSubtype="1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checkerboard(across)">
                                      <p:cBhvr>
                                        <p:cTn id="23" dur="2000"/>
                                        <p:tgtEl>
                                          <p:spTgt spid="3">
                                            <p:txEl>
                                              <p:pRg st="4" end="4"/>
                                            </p:txEl>
                                          </p:spTgt>
                                        </p:tgtEl>
                                      </p:cBhvr>
                                    </p:animEffect>
                                  </p:childTnLst>
                                </p:cTn>
                              </p:par>
                            </p:childTnLst>
                          </p:cTn>
                        </p:par>
                        <p:par>
                          <p:cTn id="24" fill="hold">
                            <p:stCondLst>
                              <p:cond delay="4500"/>
                            </p:stCondLst>
                            <p:childTnLst>
                              <p:par>
                                <p:cTn id="25" presetID="5" presetClass="entr" presetSubtype="1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heckerboard(across)">
                                      <p:cBhvr>
                                        <p:cTn id="27" dur="500"/>
                                        <p:tgtEl>
                                          <p:spTgt spid="3">
                                            <p:txEl>
                                              <p:pRg st="5" end="5"/>
                                            </p:txEl>
                                          </p:spTgt>
                                        </p:tgtEl>
                                      </p:cBhvr>
                                    </p:animEffect>
                                  </p:childTnLst>
                                </p:cTn>
                              </p:par>
                            </p:childTnLst>
                          </p:cTn>
                        </p:par>
                        <p:par>
                          <p:cTn id="28" fill="hold">
                            <p:stCondLst>
                              <p:cond delay="5000"/>
                            </p:stCondLst>
                            <p:childTnLst>
                              <p:par>
                                <p:cTn id="29" presetID="5" presetClass="entr" presetSubtype="10"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checkerboard(across)">
                                      <p:cBhvr>
                                        <p:cTn id="31" dur="2000"/>
                                        <p:tgtEl>
                                          <p:spTgt spid="3">
                                            <p:txEl>
                                              <p:pRg st="6" end="6"/>
                                            </p:txEl>
                                          </p:spTgt>
                                        </p:tgtEl>
                                      </p:cBhvr>
                                    </p:animEffect>
                                  </p:childTnLst>
                                </p:cTn>
                              </p:par>
                            </p:childTnLst>
                          </p:cTn>
                        </p:par>
                        <p:par>
                          <p:cTn id="32" fill="hold">
                            <p:stCondLst>
                              <p:cond delay="7000"/>
                            </p:stCondLst>
                            <p:childTnLst>
                              <p:par>
                                <p:cTn id="33" presetID="5" presetClass="entr" presetSubtype="10" fill="hold"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checkerboard(across)">
                                      <p:cBhvr>
                                        <p:cTn id="3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660066"/>
                </a:solidFill>
              </a:rPr>
              <a:t>Sample PT Questions…</a:t>
            </a:r>
            <a:endParaRPr lang="en-US" dirty="0">
              <a:solidFill>
                <a:srgbClr val="660066"/>
              </a:solidFill>
            </a:endParaRPr>
          </a:p>
        </p:txBody>
      </p:sp>
      <p:sp>
        <p:nvSpPr>
          <p:cNvPr id="3" name="Content Placeholder 2"/>
          <p:cNvSpPr>
            <a:spLocks noGrp="1"/>
          </p:cNvSpPr>
          <p:nvPr>
            <p:ph sz="quarter" idx="1"/>
          </p:nvPr>
        </p:nvSpPr>
        <p:spPr>
          <a:xfrm>
            <a:off x="301752" y="1527047"/>
            <a:ext cx="8503920" cy="4885627"/>
          </a:xfrm>
        </p:spPr>
        <p:txBody>
          <a:bodyPr>
            <a:normAutofit/>
          </a:bodyPr>
          <a:lstStyle/>
          <a:p>
            <a:pPr marL="514350" indent="-514350">
              <a:buFont typeface="+mj-lt"/>
              <a:buAutoNum type="arabicPeriod"/>
            </a:pPr>
            <a:r>
              <a:rPr lang="en-US" dirty="0" smtClean="0"/>
              <a:t>Why do you want to be a PT?</a:t>
            </a:r>
          </a:p>
          <a:p>
            <a:pPr lvl="1"/>
            <a:r>
              <a:rPr lang="en-US" dirty="0" smtClean="0">
                <a:solidFill>
                  <a:srgbClr val="0000FF"/>
                </a:solidFill>
              </a:rPr>
              <a:t>Do not say </a:t>
            </a:r>
            <a:r>
              <a:rPr lang="en-US" dirty="0">
                <a:solidFill>
                  <a:srgbClr val="0000FF"/>
                </a:solidFill>
              </a:rPr>
              <a:t>(or write about in your essay), “I tore my ACL in middle school and loved my PT, which is why I want to be </a:t>
            </a:r>
            <a:r>
              <a:rPr lang="en-US" dirty="0" smtClean="0">
                <a:solidFill>
                  <a:srgbClr val="0000FF"/>
                </a:solidFill>
              </a:rPr>
              <a:t>one”  or “I want to help people.”</a:t>
            </a:r>
          </a:p>
          <a:p>
            <a:pPr marL="514350" indent="-514350">
              <a:buFont typeface="+mj-lt"/>
              <a:buAutoNum type="arabicPeriod"/>
            </a:pPr>
            <a:r>
              <a:rPr lang="en-US" dirty="0" smtClean="0"/>
              <a:t>Can you tell me what you know about Direct Access and how it relates to PT?</a:t>
            </a:r>
          </a:p>
          <a:p>
            <a:pPr lvl="1"/>
            <a:r>
              <a:rPr lang="en-US" dirty="0" smtClean="0">
                <a:solidFill>
                  <a:srgbClr val="0000FF"/>
                </a:solidFill>
              </a:rPr>
              <a:t>They will ask questions similar to this so know what health care issues are currently impacting PT</a:t>
            </a:r>
          </a:p>
          <a:p>
            <a:pPr marL="514350" indent="-514350">
              <a:buFont typeface="+mj-lt"/>
              <a:buAutoNum type="arabicPeriod"/>
            </a:pPr>
            <a:r>
              <a:rPr lang="en-US" dirty="0" smtClean="0"/>
              <a:t>Can you explain </a:t>
            </a:r>
            <a:r>
              <a:rPr lang="en-US" dirty="0"/>
              <a:t>why some of your prerequisite grades were a little bit lower than your other grades</a:t>
            </a:r>
            <a:r>
              <a:rPr lang="en-US" dirty="0" smtClean="0"/>
              <a:t>?</a:t>
            </a:r>
          </a:p>
        </p:txBody>
      </p:sp>
      <p:sp>
        <p:nvSpPr>
          <p:cNvPr id="4" name="TextBox 3"/>
          <p:cNvSpPr txBox="1"/>
          <p:nvPr/>
        </p:nvSpPr>
        <p:spPr>
          <a:xfrm>
            <a:off x="484656" y="6412674"/>
            <a:ext cx="8321016" cy="246221"/>
          </a:xfrm>
          <a:prstGeom prst="rect">
            <a:avLst/>
          </a:prstGeom>
          <a:noFill/>
        </p:spPr>
        <p:txBody>
          <a:bodyPr wrap="none" rtlCol="0">
            <a:spAutoFit/>
          </a:bodyPr>
          <a:lstStyle/>
          <a:p>
            <a:r>
              <a:rPr lang="en-US" sz="1000" i="1" dirty="0" smtClean="0"/>
              <a:t>Source: </a:t>
            </a:r>
            <a:r>
              <a:rPr lang="en-US" sz="1000" dirty="0" smtClean="0"/>
              <a:t>PT school interview questions. </a:t>
            </a:r>
            <a:r>
              <a:rPr lang="en-US" sz="1000" dirty="0" err="1" smtClean="0"/>
              <a:t>Calpoly.edu</a:t>
            </a:r>
            <a:r>
              <a:rPr lang="en-US" sz="1000" dirty="0" smtClean="0"/>
              <a:t> </a:t>
            </a:r>
            <a:r>
              <a:rPr lang="en-US" sz="1000" dirty="0"/>
              <a:t>Web site. http://</a:t>
            </a:r>
            <a:r>
              <a:rPr lang="en-US" sz="1000" dirty="0" err="1"/>
              <a:t>healthprofessions.calpoly.edu</a:t>
            </a:r>
            <a:r>
              <a:rPr lang="en-US" sz="1000" dirty="0"/>
              <a:t>/</a:t>
            </a:r>
            <a:r>
              <a:rPr lang="en-US" sz="1000" dirty="0" err="1"/>
              <a:t>interview_questions</a:t>
            </a:r>
            <a:r>
              <a:rPr lang="en-US" sz="1000" dirty="0"/>
              <a:t>/</a:t>
            </a:r>
            <a:r>
              <a:rPr lang="en-US" sz="1000" dirty="0" err="1"/>
              <a:t>physical_therapy.html</a:t>
            </a:r>
            <a:endParaRPr lang="en-US" sz="1000" dirty="0"/>
          </a:p>
        </p:txBody>
      </p:sp>
    </p:spTree>
    <p:extLst>
      <p:ext uri="{BB962C8B-B14F-4D97-AF65-F5344CB8AC3E}">
        <p14:creationId xmlns:p14="http://schemas.microsoft.com/office/powerpoint/2010/main" val="5787904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2000"/>
                                        <p:tgtEl>
                                          <p:spTgt spid="3">
                                            <p:txEl>
                                              <p:pRg st="0" end="0"/>
                                            </p:txEl>
                                          </p:spTgt>
                                        </p:tgtEl>
                                      </p:cBhvr>
                                    </p:animEffect>
                                  </p:childTnLst>
                                </p:cTn>
                              </p:par>
                            </p:childTnLst>
                          </p:cTn>
                        </p:par>
                        <p:par>
                          <p:cTn id="8" fill="hold">
                            <p:stCondLst>
                              <p:cond delay="2000"/>
                            </p:stCondLst>
                            <p:childTnLst>
                              <p:par>
                                <p:cTn id="9" presetID="9"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dissolve">
                                      <p:cBhvr>
                                        <p:cTn id="11" dur="500"/>
                                        <p:tgtEl>
                                          <p:spTgt spid="3">
                                            <p:txEl>
                                              <p:pRg st="1" end="1"/>
                                            </p:txEl>
                                          </p:spTgt>
                                        </p:tgtEl>
                                      </p:cBhvr>
                                    </p:animEffect>
                                  </p:childTnLst>
                                </p:cTn>
                              </p:par>
                            </p:childTnLst>
                          </p:cTn>
                        </p:par>
                        <p:par>
                          <p:cTn id="12" fill="hold">
                            <p:stCondLst>
                              <p:cond delay="2500"/>
                            </p:stCondLst>
                            <p:childTnLst>
                              <p:par>
                                <p:cTn id="13" presetID="9"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2000"/>
                                        <p:tgtEl>
                                          <p:spTgt spid="3">
                                            <p:txEl>
                                              <p:pRg st="2" end="2"/>
                                            </p:txEl>
                                          </p:spTgt>
                                        </p:tgtEl>
                                      </p:cBhvr>
                                    </p:animEffect>
                                  </p:childTnLst>
                                </p:cTn>
                              </p:par>
                            </p:childTnLst>
                          </p:cTn>
                        </p:par>
                        <p:par>
                          <p:cTn id="16" fill="hold">
                            <p:stCondLst>
                              <p:cond delay="4500"/>
                            </p:stCondLst>
                            <p:childTnLst>
                              <p:par>
                                <p:cTn id="17" presetID="9"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childTnLst>
                          </p:cTn>
                        </p:par>
                        <p:par>
                          <p:cTn id="20" fill="hold">
                            <p:stCondLst>
                              <p:cond delay="5000"/>
                            </p:stCondLst>
                            <p:childTnLst>
                              <p:par>
                                <p:cTn id="21" presetID="9"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dissolve">
                                      <p:cBhvr>
                                        <p:cTn id="23"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660066"/>
                </a:solidFill>
              </a:rPr>
              <a:t>More Sample Questions…</a:t>
            </a:r>
            <a:endParaRPr lang="en-US" dirty="0">
              <a:solidFill>
                <a:srgbClr val="660066"/>
              </a:solidFill>
            </a:endParaRPr>
          </a:p>
        </p:txBody>
      </p:sp>
      <p:sp>
        <p:nvSpPr>
          <p:cNvPr id="3" name="Content Placeholder 2"/>
          <p:cNvSpPr>
            <a:spLocks noGrp="1"/>
          </p:cNvSpPr>
          <p:nvPr>
            <p:ph sz="quarter" idx="1"/>
          </p:nvPr>
        </p:nvSpPr>
        <p:spPr>
          <a:xfrm>
            <a:off x="301752" y="1527048"/>
            <a:ext cx="8503920" cy="3703854"/>
          </a:xfrm>
        </p:spPr>
        <p:txBody>
          <a:bodyPr/>
          <a:lstStyle/>
          <a:p>
            <a:pPr marL="514350" indent="-514350">
              <a:buFont typeface="+mj-lt"/>
              <a:buAutoNum type="arabicPeriod"/>
            </a:pPr>
            <a:r>
              <a:rPr lang="en-US" dirty="0"/>
              <a:t>What have you learned from your clinical </a:t>
            </a:r>
            <a:r>
              <a:rPr lang="en-US" dirty="0" smtClean="0"/>
              <a:t>experience (shadowing)?</a:t>
            </a:r>
            <a:endParaRPr lang="en-US" dirty="0"/>
          </a:p>
          <a:p>
            <a:pPr marL="514350" indent="-514350">
              <a:buFont typeface="+mj-lt"/>
              <a:buAutoNum type="arabicPeriod"/>
            </a:pPr>
            <a:r>
              <a:rPr lang="en-US" dirty="0"/>
              <a:t>What qualities do you see in yourself that relate to you as a professional?</a:t>
            </a:r>
          </a:p>
          <a:p>
            <a:pPr marL="514350" indent="-514350">
              <a:buFont typeface="+mj-lt"/>
              <a:buAutoNum type="arabicPeriod"/>
            </a:pPr>
            <a:r>
              <a:rPr lang="en-US" dirty="0"/>
              <a:t>What is your greatest accomplishment?</a:t>
            </a:r>
          </a:p>
          <a:p>
            <a:pPr marL="514350" indent="-514350">
              <a:buFont typeface="+mj-lt"/>
              <a:buAutoNum type="arabicPeriod"/>
            </a:pPr>
            <a:r>
              <a:rPr lang="en-US" dirty="0"/>
              <a:t>What is something people tell you that you need to work on</a:t>
            </a:r>
            <a:r>
              <a:rPr lang="en-US" dirty="0" smtClean="0"/>
              <a:t>?</a:t>
            </a:r>
          </a:p>
          <a:p>
            <a:pPr marL="0" indent="0">
              <a:buNone/>
            </a:pPr>
            <a:endParaRPr lang="en-US" dirty="0"/>
          </a:p>
        </p:txBody>
      </p:sp>
      <p:sp>
        <p:nvSpPr>
          <p:cNvPr id="4" name="TextBox 3"/>
          <p:cNvSpPr txBox="1"/>
          <p:nvPr/>
        </p:nvSpPr>
        <p:spPr>
          <a:xfrm>
            <a:off x="301752" y="6457890"/>
            <a:ext cx="8321016" cy="400110"/>
          </a:xfrm>
          <a:prstGeom prst="rect">
            <a:avLst/>
          </a:prstGeom>
          <a:noFill/>
        </p:spPr>
        <p:txBody>
          <a:bodyPr wrap="none" rtlCol="0">
            <a:spAutoFit/>
          </a:bodyPr>
          <a:lstStyle/>
          <a:p>
            <a:r>
              <a:rPr lang="en-US" sz="1000" i="1" dirty="0"/>
              <a:t>Source: </a:t>
            </a:r>
            <a:r>
              <a:rPr lang="en-US" sz="1000" dirty="0"/>
              <a:t>PT school interview questions. </a:t>
            </a:r>
            <a:r>
              <a:rPr lang="en-US" sz="1000" dirty="0" err="1"/>
              <a:t>Calpoly.edu</a:t>
            </a:r>
            <a:r>
              <a:rPr lang="en-US" sz="1000" dirty="0"/>
              <a:t> Web site. http://</a:t>
            </a:r>
            <a:r>
              <a:rPr lang="en-US" sz="1000" dirty="0" err="1"/>
              <a:t>healthprofessions.calpoly.edu</a:t>
            </a:r>
            <a:r>
              <a:rPr lang="en-US" sz="1000" dirty="0"/>
              <a:t>/</a:t>
            </a:r>
            <a:r>
              <a:rPr lang="en-US" sz="1000" dirty="0" err="1"/>
              <a:t>interview_questions</a:t>
            </a:r>
            <a:r>
              <a:rPr lang="en-US" sz="1000" dirty="0"/>
              <a:t>/</a:t>
            </a:r>
            <a:r>
              <a:rPr lang="en-US" sz="1000" dirty="0" err="1"/>
              <a:t>physical_therapy.html</a:t>
            </a:r>
            <a:endParaRPr lang="en-US" sz="1000" dirty="0"/>
          </a:p>
          <a:p>
            <a:endParaRPr lang="en-US" sz="1000" dirty="0"/>
          </a:p>
        </p:txBody>
      </p:sp>
      <p:sp>
        <p:nvSpPr>
          <p:cNvPr id="6" name="TextBox 5"/>
          <p:cNvSpPr txBox="1"/>
          <p:nvPr/>
        </p:nvSpPr>
        <p:spPr>
          <a:xfrm>
            <a:off x="1307488" y="5169537"/>
            <a:ext cx="7656054" cy="1200328"/>
          </a:xfrm>
          <a:prstGeom prst="rect">
            <a:avLst/>
          </a:prstGeom>
          <a:solidFill>
            <a:srgbClr val="FFFFFF"/>
          </a:solidFill>
        </p:spPr>
        <p:txBody>
          <a:bodyPr wrap="square" rtlCol="0">
            <a:spAutoFit/>
          </a:bodyPr>
          <a:lstStyle/>
          <a:p>
            <a:r>
              <a:rPr lang="en-US" sz="2400" dirty="0" smtClean="0">
                <a:solidFill>
                  <a:srgbClr val="FF0000"/>
                </a:solidFill>
              </a:rPr>
              <a:t>Prepare answers to these questions and even if you don’t get the exact ones, you’ll probably still be able to better answer similar ones.</a:t>
            </a:r>
          </a:p>
        </p:txBody>
      </p:sp>
      <p:pic>
        <p:nvPicPr>
          <p:cNvPr id="7" name="Picture 6" descr="1.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344" y="5169538"/>
            <a:ext cx="1149143" cy="1200328"/>
          </a:xfrm>
          <a:prstGeom prst="rect">
            <a:avLst/>
          </a:prstGeom>
        </p:spPr>
      </p:pic>
    </p:spTree>
    <p:extLst>
      <p:ext uri="{BB962C8B-B14F-4D97-AF65-F5344CB8AC3E}">
        <p14:creationId xmlns:p14="http://schemas.microsoft.com/office/powerpoint/2010/main" val="27393603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dissolve">
                                      <p:cBhvr>
                                        <p:cTn id="11" dur="1000"/>
                                        <p:tgtEl>
                                          <p:spTgt spid="3">
                                            <p:txEl>
                                              <p:pRg st="1" end="1"/>
                                            </p:txEl>
                                          </p:spTgt>
                                        </p:tgtEl>
                                      </p:cBhvr>
                                    </p:animEffect>
                                  </p:childTnLst>
                                </p:cTn>
                              </p:par>
                            </p:childTnLst>
                          </p:cTn>
                        </p:par>
                        <p:par>
                          <p:cTn id="12" fill="hold">
                            <p:stCondLst>
                              <p:cond delay="1500"/>
                            </p:stCondLst>
                            <p:childTnLst>
                              <p:par>
                                <p:cTn id="13" presetID="9"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1000"/>
                                        <p:tgtEl>
                                          <p:spTgt spid="3">
                                            <p:txEl>
                                              <p:pRg st="2" end="2"/>
                                            </p:txEl>
                                          </p:spTgt>
                                        </p:tgtEl>
                                      </p:cBhvr>
                                    </p:animEffect>
                                  </p:childTnLst>
                                </p:cTn>
                              </p:par>
                            </p:childTnLst>
                          </p:cTn>
                        </p:par>
                        <p:par>
                          <p:cTn id="16" fill="hold">
                            <p:stCondLst>
                              <p:cond delay="2500"/>
                            </p:stCondLst>
                            <p:childTnLst>
                              <p:par>
                                <p:cTn id="17" presetID="9"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8" name="Picture 7" descr="1.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600"/>
            <a:ext cx="9144000" cy="6425795"/>
          </a:xfrm>
          <a:prstGeom prst="rect">
            <a:avLst/>
          </a:prstGeom>
        </p:spPr>
      </p:pic>
      <p:sp>
        <p:nvSpPr>
          <p:cNvPr id="10" name="TextBox 9"/>
          <p:cNvSpPr txBox="1"/>
          <p:nvPr/>
        </p:nvSpPr>
        <p:spPr>
          <a:xfrm rot="19832476">
            <a:off x="903112" y="3739445"/>
            <a:ext cx="6801556" cy="646331"/>
          </a:xfrm>
          <a:prstGeom prst="rect">
            <a:avLst/>
          </a:prstGeom>
          <a:solidFill>
            <a:srgbClr val="FFFF00"/>
          </a:solidFill>
        </p:spPr>
        <p:txBody>
          <a:bodyPr wrap="square" rtlCol="0">
            <a:spAutoFit/>
          </a:bodyPr>
          <a:lstStyle/>
          <a:p>
            <a:r>
              <a:rPr lang="en-US" sz="3600" dirty="0">
                <a:solidFill>
                  <a:srgbClr val="FF0000"/>
                </a:solidFill>
              </a:rPr>
              <a:t>http://</a:t>
            </a:r>
            <a:r>
              <a:rPr lang="en-US" sz="3600" dirty="0" err="1">
                <a:solidFill>
                  <a:srgbClr val="FF0000"/>
                </a:solidFill>
              </a:rPr>
              <a:t>pinterest.com</a:t>
            </a:r>
            <a:r>
              <a:rPr lang="en-US" sz="3600" dirty="0">
                <a:solidFill>
                  <a:srgbClr val="FF0000"/>
                </a:solidFill>
              </a:rPr>
              <a:t>/</a:t>
            </a:r>
            <a:r>
              <a:rPr lang="en-US" sz="3600" dirty="0" err="1">
                <a:solidFill>
                  <a:srgbClr val="FF0000"/>
                </a:solidFill>
              </a:rPr>
              <a:t>uncucs</a:t>
            </a:r>
            <a:r>
              <a:rPr lang="en-US" sz="3600" dirty="0">
                <a:solidFill>
                  <a:srgbClr val="FF0000"/>
                </a:solidFill>
              </a:rPr>
              <a:t>/</a:t>
            </a:r>
          </a:p>
        </p:txBody>
      </p:sp>
    </p:spTree>
    <p:extLst>
      <p:ext uri="{BB962C8B-B14F-4D97-AF65-F5344CB8AC3E}">
        <p14:creationId xmlns:p14="http://schemas.microsoft.com/office/powerpoint/2010/main" val="30664669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style.rotation</p:attrName>
                                        </p:attrNameLst>
                                      </p:cBhvr>
                                      <p:tavLst>
                                        <p:tav tm="0">
                                          <p:val>
                                            <p:fltVal val="720"/>
                                          </p:val>
                                        </p:tav>
                                        <p:tav tm="100000">
                                          <p:val>
                                            <p:fltVal val="0"/>
                                          </p:val>
                                        </p:tav>
                                      </p:tavLst>
                                    </p:anim>
                                    <p:anim calcmode="lin" valueType="num">
                                      <p:cBhvr>
                                        <p:cTn id="9" dur="2000" fill="hold"/>
                                        <p:tgtEl>
                                          <p:spTgt spid="10"/>
                                        </p:tgtEl>
                                        <p:attrNameLst>
                                          <p:attrName>ppt_h</p:attrName>
                                        </p:attrNameLst>
                                      </p:cBhvr>
                                      <p:tavLst>
                                        <p:tav tm="0">
                                          <p:val>
                                            <p:fltVal val="0"/>
                                          </p:val>
                                        </p:tav>
                                        <p:tav tm="100000">
                                          <p:val>
                                            <p:strVal val="#ppt_h"/>
                                          </p:val>
                                        </p:tav>
                                      </p:tavLst>
                                    </p:anim>
                                    <p:anim calcmode="lin" valueType="num">
                                      <p:cBhvr>
                                        <p:cTn id="10" dur="2000" fill="hold"/>
                                        <p:tgtEl>
                                          <p:spTgt spid="1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2613847" y="403412"/>
            <a:ext cx="6364941" cy="707886"/>
          </a:xfrm>
          <a:prstGeom prst="rect">
            <a:avLst/>
          </a:prstGeom>
          <a:noFill/>
        </p:spPr>
        <p:txBody>
          <a:bodyPr wrap="square" rtlCol="0">
            <a:spAutoFit/>
          </a:bodyPr>
          <a:lstStyle/>
          <a:p>
            <a:r>
              <a:rPr lang="en-US" sz="4000" dirty="0" smtClean="0">
                <a:solidFill>
                  <a:srgbClr val="660066"/>
                </a:solidFill>
                <a:latin typeface="Explora"/>
                <a:cs typeface="Explora"/>
              </a:rPr>
              <a:t>A Little About Me...</a:t>
            </a:r>
            <a:endParaRPr lang="en-US" sz="4000" dirty="0">
              <a:solidFill>
                <a:srgbClr val="660066"/>
              </a:solidFill>
              <a:latin typeface="Explora"/>
              <a:cs typeface="Explora"/>
            </a:endParaRPr>
          </a:p>
        </p:txBody>
      </p:sp>
      <p:sp>
        <p:nvSpPr>
          <p:cNvPr id="3" name="TextBox 2"/>
          <p:cNvSpPr txBox="1"/>
          <p:nvPr/>
        </p:nvSpPr>
        <p:spPr>
          <a:xfrm>
            <a:off x="239058" y="1419412"/>
            <a:ext cx="5827059" cy="6001643"/>
          </a:xfrm>
          <a:prstGeom prst="rect">
            <a:avLst/>
          </a:prstGeom>
          <a:noFill/>
        </p:spPr>
        <p:txBody>
          <a:bodyPr wrap="square" rtlCol="0">
            <a:spAutoFit/>
          </a:bodyPr>
          <a:lstStyle/>
          <a:p>
            <a:pPr marL="285750" indent="-285750">
              <a:buClr>
                <a:srgbClr val="800000"/>
              </a:buClr>
              <a:buFont typeface="Wingdings" charset="2"/>
              <a:buChar char="u"/>
            </a:pPr>
            <a:endParaRPr lang="en-US" sz="2400" dirty="0" smtClean="0">
              <a:solidFill>
                <a:schemeClr val="bg1"/>
              </a:solidFill>
              <a:latin typeface="Arial"/>
              <a:cs typeface="Arial"/>
            </a:endParaRPr>
          </a:p>
          <a:p>
            <a:pPr marL="285750" indent="-285750">
              <a:buClr>
                <a:srgbClr val="660066"/>
              </a:buClr>
              <a:buFont typeface="Wingdings" charset="2"/>
              <a:buChar char="u"/>
            </a:pPr>
            <a:r>
              <a:rPr lang="en-US" sz="2400" dirty="0" smtClean="0">
                <a:solidFill>
                  <a:schemeClr val="bg1"/>
                </a:solidFill>
                <a:latin typeface="Arial"/>
                <a:cs typeface="Arial"/>
              </a:rPr>
              <a:t>Born in Greenville</a:t>
            </a:r>
          </a:p>
          <a:p>
            <a:pPr marL="285750" indent="-285750">
              <a:buClr>
                <a:srgbClr val="660066"/>
              </a:buClr>
              <a:buFont typeface="Wingdings" charset="2"/>
              <a:buChar char="u"/>
            </a:pPr>
            <a:r>
              <a:rPr lang="en-US" sz="2400" dirty="0" smtClean="0">
                <a:solidFill>
                  <a:schemeClr val="bg1"/>
                </a:solidFill>
                <a:latin typeface="Arial"/>
                <a:cs typeface="Arial"/>
              </a:rPr>
              <a:t>Graduated in 2004 from JH Rose</a:t>
            </a:r>
          </a:p>
          <a:p>
            <a:pPr marL="285750" indent="-285750">
              <a:buClr>
                <a:srgbClr val="660066"/>
              </a:buClr>
              <a:buFont typeface="Wingdings" charset="2"/>
              <a:buChar char="u"/>
            </a:pPr>
            <a:r>
              <a:rPr lang="en-US" sz="2400" dirty="0" smtClean="0">
                <a:solidFill>
                  <a:schemeClr val="bg1"/>
                </a:solidFill>
                <a:latin typeface="Arial"/>
                <a:cs typeface="Arial"/>
              </a:rPr>
              <a:t>Attended ECU on Tennis scholarship from 2004 - 2008 </a:t>
            </a:r>
          </a:p>
          <a:p>
            <a:pPr marL="285750" indent="-285750">
              <a:buClr>
                <a:srgbClr val="660066"/>
              </a:buClr>
              <a:buFont typeface="Wingdings" charset="2"/>
              <a:buChar char="u"/>
            </a:pPr>
            <a:r>
              <a:rPr lang="en-US" sz="2400" dirty="0" smtClean="0">
                <a:solidFill>
                  <a:schemeClr val="bg1"/>
                </a:solidFill>
                <a:latin typeface="Arial"/>
                <a:cs typeface="Arial"/>
              </a:rPr>
              <a:t>Received a BS in Rehab Studies in Dec. 2008</a:t>
            </a:r>
          </a:p>
          <a:p>
            <a:pPr marL="285750" indent="-285750">
              <a:buClr>
                <a:srgbClr val="660066"/>
              </a:buClr>
              <a:buFont typeface="Wingdings" charset="2"/>
              <a:buChar char="u"/>
            </a:pPr>
            <a:r>
              <a:rPr lang="en-US" sz="2400" dirty="0" smtClean="0">
                <a:solidFill>
                  <a:schemeClr val="bg1"/>
                </a:solidFill>
                <a:latin typeface="Arial"/>
                <a:cs typeface="Arial"/>
              </a:rPr>
              <a:t>Pro at Cary Tennis Center 2009-2010</a:t>
            </a:r>
          </a:p>
          <a:p>
            <a:pPr marL="285750" indent="-285750">
              <a:buClr>
                <a:srgbClr val="660066"/>
              </a:buClr>
              <a:buFont typeface="Wingdings" charset="2"/>
              <a:buChar char="u"/>
            </a:pPr>
            <a:r>
              <a:rPr lang="en-US" sz="2400" dirty="0" smtClean="0">
                <a:solidFill>
                  <a:schemeClr val="bg1"/>
                </a:solidFill>
                <a:latin typeface="Arial"/>
                <a:cs typeface="Arial"/>
              </a:rPr>
              <a:t>Entered UNC DPT Program Fall 2010</a:t>
            </a:r>
          </a:p>
          <a:p>
            <a:pPr marL="285750" indent="-285750">
              <a:buClr>
                <a:srgbClr val="660066"/>
              </a:buClr>
              <a:buFont typeface="Wingdings" charset="2"/>
              <a:buChar char="u"/>
            </a:pPr>
            <a:r>
              <a:rPr lang="en-US" sz="2400" dirty="0" smtClean="0">
                <a:solidFill>
                  <a:schemeClr val="bg1"/>
                </a:solidFill>
                <a:latin typeface="Arial"/>
                <a:cs typeface="Arial"/>
              </a:rPr>
              <a:t>Just got married 12-28-12!</a:t>
            </a:r>
          </a:p>
          <a:p>
            <a:pPr marL="285750" indent="-285750">
              <a:buClr>
                <a:srgbClr val="660066"/>
              </a:buClr>
              <a:buFont typeface="Wingdings" charset="2"/>
              <a:buChar char="u"/>
            </a:pPr>
            <a:r>
              <a:rPr lang="en-US" sz="2400" dirty="0" smtClean="0">
                <a:solidFill>
                  <a:schemeClr val="bg1"/>
                </a:solidFill>
                <a:latin typeface="Arial"/>
                <a:cs typeface="Arial"/>
              </a:rPr>
              <a:t>Currently living in Washington, DC</a:t>
            </a:r>
          </a:p>
          <a:p>
            <a:pPr marL="285750" indent="-285750">
              <a:buClr>
                <a:srgbClr val="660066"/>
              </a:buClr>
              <a:buFont typeface="Wingdings" charset="2"/>
              <a:buChar char="u"/>
            </a:pPr>
            <a:r>
              <a:rPr lang="en-US" sz="2400" dirty="0" smtClean="0">
                <a:solidFill>
                  <a:schemeClr val="bg1"/>
                </a:solidFill>
                <a:latin typeface="Arial"/>
                <a:cs typeface="Arial"/>
              </a:rPr>
              <a:t>Will graduate this August and take the boards in July</a:t>
            </a:r>
          </a:p>
          <a:p>
            <a:pPr>
              <a:buClr>
                <a:srgbClr val="660066"/>
              </a:buClr>
            </a:pPr>
            <a:endParaRPr lang="en-US" dirty="0" smtClean="0"/>
          </a:p>
          <a:p>
            <a:endParaRPr lang="en-US" dirty="0"/>
          </a:p>
          <a:p>
            <a:endParaRPr lang="en-US" dirty="0" smtClean="0"/>
          </a:p>
          <a:p>
            <a:endParaRPr lang="en-US" dirty="0"/>
          </a:p>
        </p:txBody>
      </p:sp>
      <p:pic>
        <p:nvPicPr>
          <p:cNvPr id="5" name="Picture 4" descr="AlexSmith1.jpg"/>
          <p:cNvPicPr>
            <a:picLocks noChangeAspect="1"/>
          </p:cNvPicPr>
          <p:nvPr/>
        </p:nvPicPr>
        <p:blipFill>
          <a:blip>
            <a:extLst>
              <a:ext uri="{28A0092B-C50C-407E-A947-70E740481C1C}">
                <a14:useLocalDpi xmlns:a14="http://schemas.microsoft.com/office/drawing/2010/main" val="0"/>
              </a:ext>
            </a:extLst>
          </a:blip>
          <a:stretch>
            <a:fillRect/>
          </a:stretch>
        </p:blipFill>
        <p:spPr>
          <a:xfrm>
            <a:off x="5796318" y="1389528"/>
            <a:ext cx="3155965" cy="4990353"/>
          </a:xfrm>
          <a:prstGeom prst="rect">
            <a:avLst/>
          </a:prstGeom>
        </p:spPr>
      </p:pic>
      <p:pic>
        <p:nvPicPr>
          <p:cNvPr id="6" name="Picture 5" descr="AlexSmith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8719" y="1541928"/>
            <a:ext cx="2951448" cy="4666961"/>
          </a:xfrm>
          <a:prstGeom prst="rect">
            <a:avLst/>
          </a:prstGeom>
        </p:spPr>
      </p:pic>
    </p:spTree>
    <p:extLst>
      <p:ext uri="{BB962C8B-B14F-4D97-AF65-F5344CB8AC3E}">
        <p14:creationId xmlns:p14="http://schemas.microsoft.com/office/powerpoint/2010/main" val="31697322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dissolve">
                                      <p:cBhvr>
                                        <p:cTn id="11" dur="800"/>
                                        <p:tgtEl>
                                          <p:spTgt spid="3">
                                            <p:txEl>
                                              <p:pRg st="2" end="2"/>
                                            </p:txEl>
                                          </p:spTgt>
                                        </p:tgtEl>
                                      </p:cBhvr>
                                    </p:animEffect>
                                  </p:childTnLst>
                                </p:cTn>
                              </p:par>
                            </p:childTnLst>
                          </p:cTn>
                        </p:par>
                        <p:par>
                          <p:cTn id="12" fill="hold">
                            <p:stCondLst>
                              <p:cond delay="1300"/>
                            </p:stCondLst>
                            <p:childTnLst>
                              <p:par>
                                <p:cTn id="13" presetID="9" presetClass="entr" presetSubtype="0"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dissolve">
                                      <p:cBhvr>
                                        <p:cTn id="15" dur="2500"/>
                                        <p:tgtEl>
                                          <p:spTgt spid="3">
                                            <p:txEl>
                                              <p:pRg st="3" end="3"/>
                                            </p:txEl>
                                          </p:spTgt>
                                        </p:tgtEl>
                                      </p:cBhvr>
                                    </p:animEffect>
                                  </p:childTnLst>
                                </p:cTn>
                              </p:par>
                            </p:childTnLst>
                          </p:cTn>
                        </p:par>
                        <p:par>
                          <p:cTn id="16" fill="hold">
                            <p:stCondLst>
                              <p:cond delay="3800"/>
                            </p:stCondLst>
                            <p:childTnLst>
                              <p:par>
                                <p:cTn id="17" presetID="9" presetClass="entr" presetSubtype="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dissolve">
                                      <p:cBhvr>
                                        <p:cTn id="19" dur="2500"/>
                                        <p:tgtEl>
                                          <p:spTgt spid="3">
                                            <p:txEl>
                                              <p:pRg st="4" end="4"/>
                                            </p:txEl>
                                          </p:spTgt>
                                        </p:tgtEl>
                                      </p:cBhvr>
                                    </p:animEffect>
                                  </p:childTnLst>
                                </p:cTn>
                              </p:par>
                            </p:childTnLst>
                          </p:cTn>
                        </p:par>
                        <p:par>
                          <p:cTn id="20" fill="hold">
                            <p:stCondLst>
                              <p:cond delay="6300"/>
                            </p:stCondLst>
                            <p:childTnLst>
                              <p:par>
                                <p:cTn id="21" presetID="9" presetClass="entr" presetSubtype="0" fill="hold"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dissolve">
                                      <p:cBhvr>
                                        <p:cTn id="23" dur="2500"/>
                                        <p:tgtEl>
                                          <p:spTgt spid="3">
                                            <p:txEl>
                                              <p:pRg st="5" end="5"/>
                                            </p:txEl>
                                          </p:spTgt>
                                        </p:tgtEl>
                                      </p:cBhvr>
                                    </p:animEffect>
                                  </p:childTnLst>
                                </p:cTn>
                              </p:par>
                            </p:childTnLst>
                          </p:cTn>
                        </p:par>
                        <p:par>
                          <p:cTn id="24" fill="hold">
                            <p:stCondLst>
                              <p:cond delay="8800"/>
                            </p:stCondLst>
                            <p:childTnLst>
                              <p:par>
                                <p:cTn id="25" presetID="9" presetClass="entr" presetSubtype="0" fill="hold" nodeType="after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dissolve">
                                      <p:cBhvr>
                                        <p:cTn id="27" dur="2500"/>
                                        <p:tgtEl>
                                          <p:spTgt spid="3">
                                            <p:txEl>
                                              <p:pRg st="6" end="6"/>
                                            </p:txEl>
                                          </p:spTgt>
                                        </p:tgtEl>
                                      </p:cBhvr>
                                    </p:animEffect>
                                  </p:childTnLst>
                                </p:cTn>
                              </p:par>
                            </p:childTnLst>
                          </p:cTn>
                        </p:par>
                        <p:par>
                          <p:cTn id="28" fill="hold">
                            <p:stCondLst>
                              <p:cond delay="11300"/>
                            </p:stCondLst>
                            <p:childTnLst>
                              <p:par>
                                <p:cTn id="29" presetID="9" presetClass="entr" presetSubtype="0" fill="hold" nodeType="after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dissolve">
                                      <p:cBhvr>
                                        <p:cTn id="31" dur="2500"/>
                                        <p:tgtEl>
                                          <p:spTgt spid="3">
                                            <p:txEl>
                                              <p:pRg st="7" end="7"/>
                                            </p:txEl>
                                          </p:spTgt>
                                        </p:tgtEl>
                                      </p:cBhvr>
                                    </p:animEffect>
                                  </p:childTnLst>
                                </p:cTn>
                              </p:par>
                            </p:childTnLst>
                          </p:cTn>
                        </p:par>
                        <p:par>
                          <p:cTn id="32" fill="hold">
                            <p:stCondLst>
                              <p:cond delay="13800"/>
                            </p:stCondLst>
                            <p:childTnLst>
                              <p:par>
                                <p:cTn id="33" presetID="9" presetClass="entr" presetSubtype="0" fill="hold" nodeType="after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dissolve">
                                      <p:cBhvr>
                                        <p:cTn id="35" dur="2500"/>
                                        <p:tgtEl>
                                          <p:spTgt spid="3">
                                            <p:txEl>
                                              <p:pRg st="8" end="8"/>
                                            </p:txEl>
                                          </p:spTgt>
                                        </p:tgtEl>
                                      </p:cBhvr>
                                    </p:animEffect>
                                  </p:childTnLst>
                                </p:cTn>
                              </p:par>
                            </p:childTnLst>
                          </p:cTn>
                        </p:par>
                        <p:par>
                          <p:cTn id="36" fill="hold">
                            <p:stCondLst>
                              <p:cond delay="16300"/>
                            </p:stCondLst>
                            <p:childTnLst>
                              <p:par>
                                <p:cTn id="37" presetID="9" presetClass="entr" presetSubtype="0" fill="hold" nodeType="after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dissolve">
                                      <p:cBhvr>
                                        <p:cTn id="39" dur="2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Picture 7" descr="1.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364111"/>
          </a:xfrm>
          <a:prstGeom prst="rect">
            <a:avLst/>
          </a:prstGeom>
        </p:spPr>
      </p:pic>
      <p:sp>
        <p:nvSpPr>
          <p:cNvPr id="9" name="TextBox 8"/>
          <p:cNvSpPr txBox="1"/>
          <p:nvPr/>
        </p:nvSpPr>
        <p:spPr>
          <a:xfrm rot="19832476">
            <a:off x="530907" y="2790910"/>
            <a:ext cx="5449362" cy="646331"/>
          </a:xfrm>
          <a:prstGeom prst="rect">
            <a:avLst/>
          </a:prstGeom>
          <a:solidFill>
            <a:srgbClr val="FFFF00"/>
          </a:solidFill>
        </p:spPr>
        <p:txBody>
          <a:bodyPr wrap="square" rtlCol="0">
            <a:spAutoFit/>
          </a:bodyPr>
          <a:lstStyle/>
          <a:p>
            <a:r>
              <a:rPr lang="en-US" sz="3600" dirty="0" err="1" smtClean="0">
                <a:solidFill>
                  <a:srgbClr val="FF0000"/>
                </a:solidFill>
              </a:rPr>
              <a:t>Ecu.interviewstream.com</a:t>
            </a:r>
            <a:endParaRPr lang="en-US" sz="3600" dirty="0">
              <a:solidFill>
                <a:srgbClr val="FF0000"/>
              </a:solidFill>
            </a:endParaRPr>
          </a:p>
        </p:txBody>
      </p:sp>
    </p:spTree>
    <p:extLst>
      <p:ext uri="{BB962C8B-B14F-4D97-AF65-F5344CB8AC3E}">
        <p14:creationId xmlns:p14="http://schemas.microsoft.com/office/powerpoint/2010/main" val="40946824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style.rotation</p:attrName>
                                        </p:attrNameLst>
                                      </p:cBhvr>
                                      <p:tavLst>
                                        <p:tav tm="0">
                                          <p:val>
                                            <p:fltVal val="720"/>
                                          </p:val>
                                        </p:tav>
                                        <p:tav tm="100000">
                                          <p:val>
                                            <p:fltVal val="0"/>
                                          </p:val>
                                        </p:tav>
                                      </p:tavLst>
                                    </p:anim>
                                    <p:anim calcmode="lin" valueType="num">
                                      <p:cBhvr>
                                        <p:cTn id="9" dur="2000" fill="hold"/>
                                        <p:tgtEl>
                                          <p:spTgt spid="9"/>
                                        </p:tgtEl>
                                        <p:attrNameLst>
                                          <p:attrName>ppt_h</p:attrName>
                                        </p:attrNameLst>
                                      </p:cBhvr>
                                      <p:tavLst>
                                        <p:tav tm="0">
                                          <p:val>
                                            <p:fltVal val="0"/>
                                          </p:val>
                                        </p:tav>
                                        <p:tav tm="100000">
                                          <p:val>
                                            <p:strVal val="#ppt_h"/>
                                          </p:val>
                                        </p:tav>
                                      </p:tavLst>
                                    </p:anim>
                                    <p:anim calcmode="lin" valueType="num">
                                      <p:cBhvr>
                                        <p:cTn id="10" dur="2000" fill="hold"/>
                                        <p:tgtEl>
                                          <p:spTgt spid="9"/>
                                        </p:tgtEl>
                                        <p:attrNameLst>
                                          <p:attrName>ppt_w</p:attrName>
                                        </p:attrNameLst>
                                      </p:cBhvr>
                                      <p:tavLst>
                                        <p:tav tm="0">
                                          <p:val>
                                            <p:fltVal val="0"/>
                                          </p:val>
                                        </p:tav>
                                        <p:tav tm="100000">
                                          <p:val>
                                            <p:strVal val="#ppt_w"/>
                                          </p:val>
                                        </p:tav>
                                      </p:tavLst>
                                    </p:anim>
                                  </p:childTnLst>
                                </p:cTn>
                              </p:par>
                              <p:par>
                                <p:cTn id="11" presetID="19" presetClass="entr" presetSubtype="10" fill="hold" nodeType="with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p:cTn id="13" dur="5000" fill="hold"/>
                                        <p:tgtEl>
                                          <p:spTgt spid="9">
                                            <p:txEl>
                                              <p:pRg st="0" end="0"/>
                                            </p:txEl>
                                          </p:spTgt>
                                        </p:tgtEl>
                                        <p:attrNameLst>
                                          <p:attrName>ppt_w</p:attrName>
                                        </p:attrNameLst>
                                      </p:cBhvr>
                                      <p:tavLst>
                                        <p:tav tm="0" fmla="#ppt_w*sin(2.5*pi*$)">
                                          <p:val>
                                            <p:fltVal val="0"/>
                                          </p:val>
                                        </p:tav>
                                        <p:tav tm="100000">
                                          <p:val>
                                            <p:fltVal val="1"/>
                                          </p:val>
                                        </p:tav>
                                      </p:tavLst>
                                    </p:anim>
                                    <p:anim calcmode="lin" valueType="num">
                                      <p:cBhvr>
                                        <p:cTn id="14" dur="5000" fill="hold"/>
                                        <p:tgtEl>
                                          <p:spTgt spid="9">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660066"/>
                </a:solidFill>
              </a:rPr>
              <a:t>QUESTIONS?</a:t>
            </a:r>
            <a:endParaRPr lang="en-US" dirty="0">
              <a:solidFill>
                <a:srgbClr val="660066"/>
              </a:solidFill>
            </a:endParaRPr>
          </a:p>
        </p:txBody>
      </p:sp>
      <p:pic>
        <p:nvPicPr>
          <p:cNvPr id="4" name="Content Placeholder 3" descr="answers.jpg"/>
          <p:cNvPicPr>
            <a:picLocks noGrp="1" noChangeAspect="1"/>
          </p:cNvPicPr>
          <p:nvPr>
            <p:ph sz="quarter" idx="1"/>
          </p:nvPr>
        </p:nvPicPr>
        <p:blipFill>
          <a:blip r:embed="rId3">
            <a:extLst>
              <a:ext uri="{28A0092B-C50C-407E-A947-70E740481C1C}">
                <a14:useLocalDpi xmlns:a14="http://schemas.microsoft.com/office/drawing/2010/main" val="0"/>
              </a:ext>
            </a:extLst>
          </a:blip>
          <a:srcRect l="-40077" r="-40077"/>
          <a:stretch>
            <a:fillRect/>
          </a:stretch>
        </p:blipFill>
        <p:spPr/>
      </p:pic>
    </p:spTree>
    <p:extLst>
      <p:ext uri="{BB962C8B-B14F-4D97-AF65-F5344CB8AC3E}">
        <p14:creationId xmlns:p14="http://schemas.microsoft.com/office/powerpoint/2010/main" val="36669874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
            <a:ext cx="8842248" cy="6857998"/>
          </a:xfrm>
          <a:solidFill>
            <a:srgbClr val="FFFFFF"/>
          </a:solidFill>
        </p:spPr>
        <p:txBody>
          <a:bodyPr/>
          <a:lstStyle/>
          <a:p>
            <a:r>
              <a:rPr lang="en-US" dirty="0" smtClean="0"/>
              <a:t>T</a:t>
            </a:r>
            <a:endParaRPr lang="en-US" dirty="0"/>
          </a:p>
        </p:txBody>
      </p:sp>
      <p:pic>
        <p:nvPicPr>
          <p:cNvPr id="4" name="Picture 3" descr="1.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989" y="0"/>
            <a:ext cx="6329778" cy="6857999"/>
          </a:xfrm>
          <a:prstGeom prst="rect">
            <a:avLst/>
          </a:prstGeom>
        </p:spPr>
      </p:pic>
      <p:sp>
        <p:nvSpPr>
          <p:cNvPr id="5" name="TextBox 4"/>
          <p:cNvSpPr txBox="1"/>
          <p:nvPr/>
        </p:nvSpPr>
        <p:spPr>
          <a:xfrm>
            <a:off x="3523029" y="3643490"/>
            <a:ext cx="2767015" cy="3046988"/>
          </a:xfrm>
          <a:prstGeom prst="rect">
            <a:avLst/>
          </a:prstGeom>
          <a:solidFill>
            <a:srgbClr val="FFFFFF"/>
          </a:solidFill>
        </p:spPr>
        <p:txBody>
          <a:bodyPr wrap="square" rtlCol="0">
            <a:spAutoFit/>
          </a:bodyPr>
          <a:lstStyle/>
          <a:p>
            <a:r>
              <a:rPr lang="en-US" sz="2000" dirty="0" smtClean="0">
                <a:solidFill>
                  <a:srgbClr val="FF0000"/>
                </a:solidFill>
              </a:rPr>
              <a:t>I would really appreciate it if you could compete the post-quiz.</a:t>
            </a:r>
          </a:p>
          <a:p>
            <a:endParaRPr lang="en-US" sz="3200" dirty="0">
              <a:solidFill>
                <a:srgbClr val="FF0000"/>
              </a:solidFill>
            </a:endParaRPr>
          </a:p>
          <a:p>
            <a:r>
              <a:rPr lang="en-US" sz="2000" dirty="0" smtClean="0">
                <a:solidFill>
                  <a:srgbClr val="FF0000"/>
                </a:solidFill>
              </a:rPr>
              <a:t>Just fold it together with your pre-quiz and put it on the table on your way out.</a:t>
            </a:r>
          </a:p>
        </p:txBody>
      </p:sp>
      <p:sp>
        <p:nvSpPr>
          <p:cNvPr id="7" name="TextBox 6"/>
          <p:cNvSpPr txBox="1"/>
          <p:nvPr/>
        </p:nvSpPr>
        <p:spPr>
          <a:xfrm>
            <a:off x="7303104" y="1658331"/>
            <a:ext cx="604812" cy="3970318"/>
          </a:xfrm>
          <a:prstGeom prst="rect">
            <a:avLst/>
          </a:prstGeom>
          <a:noFill/>
        </p:spPr>
        <p:txBody>
          <a:bodyPr wrap="square" rtlCol="0">
            <a:spAutoFit/>
          </a:bodyPr>
          <a:lstStyle/>
          <a:p>
            <a:r>
              <a:rPr lang="en-US" sz="3600" dirty="0" smtClean="0">
                <a:solidFill>
                  <a:srgbClr val="FF0000"/>
                </a:solidFill>
                <a:latin typeface="Cooper Black"/>
                <a:cs typeface="Cooper Black"/>
              </a:rPr>
              <a:t>T</a:t>
            </a:r>
          </a:p>
          <a:p>
            <a:r>
              <a:rPr lang="en-US" sz="3600" dirty="0" smtClean="0">
                <a:solidFill>
                  <a:srgbClr val="FF0000"/>
                </a:solidFill>
                <a:latin typeface="Cooper Black"/>
                <a:cs typeface="Cooper Black"/>
              </a:rPr>
              <a:t>H</a:t>
            </a:r>
          </a:p>
          <a:p>
            <a:r>
              <a:rPr lang="en-US" sz="3600" dirty="0" smtClean="0">
                <a:solidFill>
                  <a:srgbClr val="FF0000"/>
                </a:solidFill>
                <a:latin typeface="Cooper Black"/>
                <a:cs typeface="Cooper Black"/>
              </a:rPr>
              <a:t>A</a:t>
            </a:r>
          </a:p>
          <a:p>
            <a:r>
              <a:rPr lang="en-US" sz="3600" dirty="0" smtClean="0">
                <a:solidFill>
                  <a:srgbClr val="FF0000"/>
                </a:solidFill>
                <a:latin typeface="Cooper Black"/>
                <a:cs typeface="Cooper Black"/>
              </a:rPr>
              <a:t>N</a:t>
            </a:r>
          </a:p>
          <a:p>
            <a:r>
              <a:rPr lang="en-US" sz="3600" dirty="0" smtClean="0">
                <a:solidFill>
                  <a:srgbClr val="FF0000"/>
                </a:solidFill>
                <a:latin typeface="Cooper Black"/>
                <a:cs typeface="Cooper Black"/>
              </a:rPr>
              <a:t>K</a:t>
            </a:r>
          </a:p>
          <a:p>
            <a:r>
              <a:rPr lang="en-US" sz="3600" dirty="0" smtClean="0">
                <a:solidFill>
                  <a:srgbClr val="FF0000"/>
                </a:solidFill>
                <a:latin typeface="Cooper Black"/>
                <a:cs typeface="Cooper Black"/>
              </a:rPr>
              <a:t>S</a:t>
            </a:r>
          </a:p>
          <a:p>
            <a:r>
              <a:rPr lang="en-US" sz="3600" dirty="0" smtClean="0">
                <a:solidFill>
                  <a:srgbClr val="FF0000"/>
                </a:solidFill>
                <a:latin typeface="Cooper Black"/>
                <a:cs typeface="Cooper Black"/>
              </a:rPr>
              <a:t> !</a:t>
            </a:r>
            <a:endParaRPr lang="en-US" sz="3600" dirty="0">
              <a:solidFill>
                <a:srgbClr val="FF0000"/>
              </a:solidFill>
              <a:latin typeface="Cooper Black"/>
              <a:cs typeface="Cooper Black"/>
            </a:endParaRPr>
          </a:p>
        </p:txBody>
      </p:sp>
    </p:spTree>
    <p:extLst>
      <p:ext uri="{BB962C8B-B14F-4D97-AF65-F5344CB8AC3E}">
        <p14:creationId xmlns:p14="http://schemas.microsoft.com/office/powerpoint/2010/main" val="322005294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660066"/>
                </a:solidFill>
              </a:rPr>
              <a:t>THANK YOU and GOOD LUCK!</a:t>
            </a:r>
            <a:endParaRPr lang="en-US" dirty="0">
              <a:solidFill>
                <a:srgbClr val="660066"/>
              </a:solidFill>
            </a:endParaRPr>
          </a:p>
        </p:txBody>
      </p:sp>
      <p:sp>
        <p:nvSpPr>
          <p:cNvPr id="3" name="Content Placeholder 2"/>
          <p:cNvSpPr>
            <a:spLocks noGrp="1"/>
          </p:cNvSpPr>
          <p:nvPr>
            <p:ph sz="quarter" idx="1"/>
          </p:nvPr>
        </p:nvSpPr>
        <p:spPr/>
        <p:txBody>
          <a:bodyPr/>
          <a:lstStyle/>
          <a:p>
            <a:pPr marL="0" indent="0">
              <a:buNone/>
            </a:pPr>
            <a:r>
              <a:rPr lang="en-US" dirty="0" smtClean="0">
                <a:solidFill>
                  <a:srgbClr val="660066"/>
                </a:solidFill>
              </a:rPr>
              <a:t>If you need anything or think of any questions that were not answered here today, please do not hesitate to contact me.  I would love to help!</a:t>
            </a:r>
          </a:p>
          <a:p>
            <a:pPr marL="0" indent="0">
              <a:buNone/>
            </a:pPr>
            <a:endParaRPr lang="en-US" dirty="0"/>
          </a:p>
          <a:p>
            <a:pPr marL="0" indent="0" algn="ctr">
              <a:buNone/>
            </a:pPr>
            <a:r>
              <a:rPr lang="en-US" dirty="0" smtClean="0">
                <a:solidFill>
                  <a:srgbClr val="660066"/>
                </a:solidFill>
              </a:rPr>
              <a:t>Alex Smith </a:t>
            </a:r>
            <a:r>
              <a:rPr lang="en-US" dirty="0" err="1" smtClean="0">
                <a:solidFill>
                  <a:srgbClr val="660066"/>
                </a:solidFill>
              </a:rPr>
              <a:t>Gormley</a:t>
            </a:r>
            <a:endParaRPr lang="en-US" dirty="0" smtClean="0">
              <a:solidFill>
                <a:srgbClr val="660066"/>
              </a:solidFill>
            </a:endParaRPr>
          </a:p>
          <a:p>
            <a:pPr marL="0" indent="0" algn="ctr">
              <a:buNone/>
            </a:pPr>
            <a:r>
              <a:rPr lang="en-US" dirty="0" err="1" smtClean="0">
                <a:solidFill>
                  <a:srgbClr val="660066"/>
                </a:solidFill>
              </a:rPr>
              <a:t>alexandra_smith@med.unc.edu</a:t>
            </a:r>
            <a:endParaRPr lang="en-US" dirty="0" smtClean="0">
              <a:solidFill>
                <a:srgbClr val="660066"/>
              </a:solidFill>
            </a:endParaRPr>
          </a:p>
          <a:p>
            <a:pPr marL="0" indent="0" algn="ctr">
              <a:buNone/>
            </a:pPr>
            <a:r>
              <a:rPr lang="en-US" dirty="0" smtClean="0">
                <a:solidFill>
                  <a:srgbClr val="660066"/>
                </a:solidFill>
              </a:rPr>
              <a:t>(252)916-1586</a:t>
            </a:r>
          </a:p>
          <a:p>
            <a:pPr marL="0" indent="0" algn="ctr">
              <a:buNone/>
            </a:pPr>
            <a:endParaRPr lang="en-US" dirty="0"/>
          </a:p>
        </p:txBody>
      </p:sp>
      <p:pic>
        <p:nvPicPr>
          <p:cNvPr id="4" name="Picture 3" descr="P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753" y="4244138"/>
            <a:ext cx="2125498" cy="2016962"/>
          </a:xfrm>
          <a:prstGeom prst="rect">
            <a:avLst/>
          </a:prstGeom>
        </p:spPr>
      </p:pic>
      <p:pic>
        <p:nvPicPr>
          <p:cNvPr id="5" name="Picture 4" descr="P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8553" y="4337493"/>
            <a:ext cx="2027119" cy="1923607"/>
          </a:xfrm>
          <a:prstGeom prst="rect">
            <a:avLst/>
          </a:prstGeom>
        </p:spPr>
      </p:pic>
    </p:spTree>
    <p:extLst>
      <p:ext uri="{BB962C8B-B14F-4D97-AF65-F5344CB8AC3E}">
        <p14:creationId xmlns:p14="http://schemas.microsoft.com/office/powerpoint/2010/main" val="314261536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Thanks…</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solidFill>
                  <a:srgbClr val="660066"/>
                </a:solidFill>
              </a:rPr>
              <a:t>Lisa Johnston, PT, MS, DPT</a:t>
            </a:r>
          </a:p>
          <a:p>
            <a:pPr marL="617220" lvl="2" indent="-342900">
              <a:buClr>
                <a:schemeClr val="accent1"/>
              </a:buClr>
              <a:buSzPct val="85000"/>
              <a:buFont typeface="Courier New"/>
              <a:buChar char="o"/>
            </a:pPr>
            <a:r>
              <a:rPr lang="en-US" dirty="0">
                <a:solidFill>
                  <a:srgbClr val="660066"/>
                </a:solidFill>
              </a:rPr>
              <a:t>UNC DPT Professor</a:t>
            </a:r>
          </a:p>
          <a:p>
            <a:endParaRPr lang="en-US" dirty="0" smtClean="0">
              <a:solidFill>
                <a:srgbClr val="660066"/>
              </a:solidFill>
            </a:endParaRPr>
          </a:p>
          <a:p>
            <a:r>
              <a:rPr lang="en-US" dirty="0" smtClean="0">
                <a:solidFill>
                  <a:srgbClr val="660066"/>
                </a:solidFill>
              </a:rPr>
              <a:t>Karen McCulloch, PT, PhD, NCS</a:t>
            </a:r>
          </a:p>
          <a:p>
            <a:pPr marL="662940" lvl="2" indent="-342900">
              <a:buClr>
                <a:schemeClr val="accent1"/>
              </a:buClr>
              <a:buSzPct val="85000"/>
              <a:buFont typeface="Courier New"/>
              <a:buChar char="o"/>
            </a:pPr>
            <a:r>
              <a:rPr lang="en-US" dirty="0">
                <a:solidFill>
                  <a:srgbClr val="660066"/>
                </a:solidFill>
              </a:rPr>
              <a:t>UNC DPT Professor</a:t>
            </a:r>
          </a:p>
          <a:p>
            <a:endParaRPr lang="en-US" dirty="0" smtClean="0">
              <a:solidFill>
                <a:srgbClr val="660066"/>
              </a:solidFill>
            </a:endParaRPr>
          </a:p>
          <a:p>
            <a:r>
              <a:rPr lang="en-US" dirty="0" smtClean="0">
                <a:solidFill>
                  <a:srgbClr val="660066"/>
                </a:solidFill>
              </a:rPr>
              <a:t>Jon </a:t>
            </a:r>
            <a:r>
              <a:rPr lang="en-US" dirty="0" err="1" smtClean="0">
                <a:solidFill>
                  <a:srgbClr val="660066"/>
                </a:solidFill>
              </a:rPr>
              <a:t>Hacke</a:t>
            </a:r>
            <a:r>
              <a:rPr lang="en-US" dirty="0" smtClean="0">
                <a:solidFill>
                  <a:srgbClr val="660066"/>
                </a:solidFill>
              </a:rPr>
              <a:t>, PT, </a:t>
            </a:r>
            <a:r>
              <a:rPr lang="en-US" smtClean="0">
                <a:solidFill>
                  <a:srgbClr val="660066"/>
                </a:solidFill>
              </a:rPr>
              <a:t>MA, DPT </a:t>
            </a:r>
            <a:r>
              <a:rPr lang="en-US" dirty="0" smtClean="0">
                <a:solidFill>
                  <a:srgbClr val="660066"/>
                </a:solidFill>
              </a:rPr>
              <a:t>OCS</a:t>
            </a:r>
          </a:p>
          <a:p>
            <a:pPr marL="617220" lvl="2" indent="-342900">
              <a:buClr>
                <a:schemeClr val="accent1"/>
              </a:buClr>
              <a:buSzPct val="85000"/>
              <a:buFont typeface="Courier New"/>
              <a:buChar char="o"/>
            </a:pPr>
            <a:r>
              <a:rPr lang="en-US" dirty="0">
                <a:solidFill>
                  <a:srgbClr val="660066"/>
                </a:solidFill>
              </a:rPr>
              <a:t>UNC DPT Professor</a:t>
            </a:r>
          </a:p>
          <a:p>
            <a:pPr marL="0" indent="0">
              <a:buNone/>
            </a:pPr>
            <a:endParaRPr lang="en-US" dirty="0" smtClean="0">
              <a:solidFill>
                <a:srgbClr val="660066"/>
              </a:solidFill>
            </a:endParaRPr>
          </a:p>
          <a:p>
            <a:r>
              <a:rPr lang="en-US" dirty="0" smtClean="0">
                <a:solidFill>
                  <a:srgbClr val="660066"/>
                </a:solidFill>
              </a:rPr>
              <a:t>Mike </a:t>
            </a:r>
            <a:r>
              <a:rPr lang="en-US" dirty="0" err="1" smtClean="0">
                <a:solidFill>
                  <a:srgbClr val="660066"/>
                </a:solidFill>
              </a:rPr>
              <a:t>McCammon</a:t>
            </a:r>
            <a:r>
              <a:rPr lang="en-US" dirty="0" smtClean="0">
                <a:solidFill>
                  <a:srgbClr val="660066"/>
                </a:solidFill>
              </a:rPr>
              <a:t>, BA, MA</a:t>
            </a:r>
          </a:p>
          <a:p>
            <a:pPr lvl="1">
              <a:buFont typeface="Courier New"/>
              <a:buChar char="o"/>
            </a:pPr>
            <a:r>
              <a:rPr lang="en-US" dirty="0" smtClean="0">
                <a:solidFill>
                  <a:srgbClr val="660066"/>
                </a:solidFill>
              </a:rPr>
              <a:t>ECU Exercise Physiology Professor</a:t>
            </a:r>
          </a:p>
          <a:p>
            <a:endParaRPr lang="en-US" dirty="0" smtClean="0">
              <a:solidFill>
                <a:srgbClr val="660066"/>
              </a:solidFill>
            </a:endParaRPr>
          </a:p>
          <a:p>
            <a:pPr lvl="1"/>
            <a:endParaRPr lang="en-US" dirty="0">
              <a:solidFill>
                <a:srgbClr val="660066"/>
              </a:solidFill>
            </a:endParaRPr>
          </a:p>
        </p:txBody>
      </p:sp>
    </p:spTree>
    <p:extLst>
      <p:ext uri="{BB962C8B-B14F-4D97-AF65-F5344CB8AC3E}">
        <p14:creationId xmlns:p14="http://schemas.microsoft.com/office/powerpoint/2010/main" val="75279132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extBox 6"/>
          <p:cNvSpPr txBox="1"/>
          <p:nvPr/>
        </p:nvSpPr>
        <p:spPr>
          <a:xfrm>
            <a:off x="0" y="0"/>
            <a:ext cx="9144000" cy="6740308"/>
          </a:xfrm>
          <a:prstGeom prst="rect">
            <a:avLst/>
          </a:prstGeom>
          <a:solidFill>
            <a:schemeClr val="tx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4" name="Picture 3" descr="1.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0235" y="238258"/>
            <a:ext cx="4337099" cy="6000431"/>
          </a:xfrm>
          <a:prstGeom prst="rect">
            <a:avLst/>
          </a:prstGeom>
        </p:spPr>
      </p:pic>
    </p:spTree>
    <p:extLst>
      <p:ext uri="{BB962C8B-B14F-4D97-AF65-F5344CB8AC3E}">
        <p14:creationId xmlns:p14="http://schemas.microsoft.com/office/powerpoint/2010/main" val="139040598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212553" y="95972"/>
            <a:ext cx="8739730" cy="954107"/>
          </a:xfrm>
          <a:prstGeom prst="rect">
            <a:avLst/>
          </a:prstGeom>
          <a:noFill/>
        </p:spPr>
        <p:txBody>
          <a:bodyPr wrap="square" rtlCol="0">
            <a:spAutoFit/>
          </a:bodyPr>
          <a:lstStyle/>
          <a:p>
            <a:pPr algn="ctr"/>
            <a:r>
              <a:rPr lang="en-US" sz="2800" dirty="0" smtClean="0">
                <a:solidFill>
                  <a:srgbClr val="660066"/>
                </a:solidFill>
                <a:latin typeface="Explora"/>
                <a:cs typeface="Explora"/>
              </a:rPr>
              <a:t>What Can You Do NOW </a:t>
            </a:r>
          </a:p>
          <a:p>
            <a:pPr algn="ctr"/>
            <a:r>
              <a:rPr lang="en-US" sz="2800" dirty="0" smtClean="0">
                <a:solidFill>
                  <a:srgbClr val="660066"/>
                </a:solidFill>
                <a:latin typeface="Explora"/>
                <a:cs typeface="Explora"/>
              </a:rPr>
              <a:t>to Make Yourself a Strong Candidate LATER</a:t>
            </a:r>
            <a:endParaRPr lang="en-US" sz="2800" dirty="0">
              <a:solidFill>
                <a:srgbClr val="660066"/>
              </a:solidFill>
              <a:latin typeface="Explora"/>
              <a:cs typeface="Explora"/>
            </a:endParaRPr>
          </a:p>
        </p:txBody>
      </p:sp>
      <p:sp>
        <p:nvSpPr>
          <p:cNvPr id="3" name="TextBox 2"/>
          <p:cNvSpPr txBox="1"/>
          <p:nvPr/>
        </p:nvSpPr>
        <p:spPr>
          <a:xfrm>
            <a:off x="239058" y="1419412"/>
            <a:ext cx="5701720" cy="5632311"/>
          </a:xfrm>
          <a:prstGeom prst="rect">
            <a:avLst/>
          </a:prstGeom>
          <a:noFill/>
        </p:spPr>
        <p:txBody>
          <a:bodyPr wrap="square" rtlCol="0">
            <a:spAutoFit/>
          </a:bodyPr>
          <a:lstStyle/>
          <a:p>
            <a:pPr marL="285750" indent="-285750">
              <a:buClr>
                <a:srgbClr val="800000"/>
              </a:buClr>
              <a:buFont typeface="Wingdings" charset="2"/>
              <a:buChar char="u"/>
            </a:pPr>
            <a:endParaRPr lang="en-US" sz="2400" dirty="0" smtClean="0">
              <a:solidFill>
                <a:schemeClr val="bg1"/>
              </a:solidFill>
              <a:latin typeface="Arial"/>
              <a:cs typeface="Arial"/>
            </a:endParaRPr>
          </a:p>
          <a:p>
            <a:pPr marL="342900" indent="-342900">
              <a:buClr>
                <a:srgbClr val="660066"/>
              </a:buClr>
              <a:buFont typeface="Arial"/>
              <a:buChar char="•"/>
            </a:pPr>
            <a:r>
              <a:rPr lang="en-US" sz="2400" dirty="0" smtClean="0">
                <a:solidFill>
                  <a:schemeClr val="bg1"/>
                </a:solidFill>
                <a:latin typeface="Arial"/>
                <a:cs typeface="Arial"/>
              </a:rPr>
              <a:t>Make “A”s—especially in pre-requisites</a:t>
            </a:r>
          </a:p>
          <a:p>
            <a:pPr marL="342900" indent="-342900">
              <a:buClr>
                <a:srgbClr val="660066"/>
              </a:buClr>
              <a:buFont typeface="Arial"/>
              <a:buChar char="•"/>
            </a:pPr>
            <a:r>
              <a:rPr lang="en-US" sz="2400" dirty="0" smtClean="0">
                <a:solidFill>
                  <a:schemeClr val="bg1"/>
                </a:solidFill>
                <a:latin typeface="Arial"/>
                <a:cs typeface="Arial"/>
              </a:rPr>
              <a:t>Start preparing NOW for GRE</a:t>
            </a:r>
          </a:p>
          <a:p>
            <a:pPr marL="342900" indent="-342900">
              <a:buClr>
                <a:srgbClr val="660066"/>
              </a:buClr>
              <a:buFont typeface="Arial"/>
              <a:buChar char="•"/>
            </a:pPr>
            <a:r>
              <a:rPr lang="en-US" sz="2400" dirty="0" smtClean="0">
                <a:solidFill>
                  <a:schemeClr val="bg1"/>
                </a:solidFill>
                <a:latin typeface="Arial"/>
                <a:cs typeface="Arial"/>
              </a:rPr>
              <a:t>Shadow PTs-make an impression</a:t>
            </a:r>
          </a:p>
          <a:p>
            <a:pPr marL="342900" indent="-342900">
              <a:buClr>
                <a:srgbClr val="660066"/>
              </a:buClr>
              <a:buFont typeface="Arial"/>
              <a:buChar char="•"/>
            </a:pPr>
            <a:r>
              <a:rPr lang="en-US" sz="2400" dirty="0" smtClean="0">
                <a:solidFill>
                  <a:schemeClr val="bg1"/>
                </a:solidFill>
                <a:latin typeface="Arial"/>
                <a:cs typeface="Arial"/>
              </a:rPr>
              <a:t>Build relationships with professors who can later write recommendations</a:t>
            </a:r>
          </a:p>
          <a:p>
            <a:pPr marL="342900" indent="-342900">
              <a:buClr>
                <a:srgbClr val="660066"/>
              </a:buClr>
              <a:buFont typeface="Arial"/>
              <a:buChar char="•"/>
            </a:pPr>
            <a:r>
              <a:rPr lang="en-US" sz="2400" dirty="0" smtClean="0">
                <a:solidFill>
                  <a:schemeClr val="bg1"/>
                </a:solidFill>
                <a:latin typeface="Arial"/>
                <a:cs typeface="Arial"/>
              </a:rPr>
              <a:t>Volunteer in meaningful ways (but guard your study time)</a:t>
            </a:r>
          </a:p>
          <a:p>
            <a:pPr marL="342900" indent="-342900">
              <a:buClr>
                <a:srgbClr val="660066"/>
              </a:buClr>
              <a:buFont typeface="Arial"/>
              <a:buChar char="•"/>
            </a:pPr>
            <a:r>
              <a:rPr lang="en-US" sz="2400" dirty="0" smtClean="0">
                <a:solidFill>
                  <a:schemeClr val="bg1"/>
                </a:solidFill>
                <a:latin typeface="Arial"/>
                <a:cs typeface="Arial"/>
              </a:rPr>
              <a:t>Keep-up with current events that relate to health care </a:t>
            </a:r>
          </a:p>
          <a:p>
            <a:pPr marL="342900" indent="-342900">
              <a:buClr>
                <a:srgbClr val="660066"/>
              </a:buClr>
              <a:buFont typeface="Arial"/>
              <a:buChar char="•"/>
            </a:pPr>
            <a:r>
              <a:rPr lang="en-US" sz="2400" dirty="0" smtClean="0">
                <a:solidFill>
                  <a:schemeClr val="bg1"/>
                </a:solidFill>
                <a:latin typeface="Arial"/>
                <a:cs typeface="Arial"/>
              </a:rPr>
              <a:t>Stay in shape!  </a:t>
            </a:r>
          </a:p>
          <a:p>
            <a:pPr>
              <a:buClr>
                <a:srgbClr val="660066"/>
              </a:buClr>
            </a:pPr>
            <a:endParaRPr lang="en-US" dirty="0" smtClean="0"/>
          </a:p>
          <a:p>
            <a:endParaRPr lang="en-US" dirty="0"/>
          </a:p>
          <a:p>
            <a:endParaRPr lang="en-US" dirty="0" smtClean="0"/>
          </a:p>
          <a:p>
            <a:endParaRPr lang="en-US" dirty="0"/>
          </a:p>
        </p:txBody>
      </p:sp>
      <p:pic>
        <p:nvPicPr>
          <p:cNvPr id="4" name="Picture 3" descr="06Alex and Cat at court.jpg"/>
          <p:cNvPicPr>
            <a:picLocks noChangeAspect="1"/>
          </p:cNvPicPr>
          <p:nvPr/>
        </p:nvPicPr>
        <p:blipFill>
          <a:blip>
            <a:extLst>
              <a:ext uri="{28A0092B-C50C-407E-A947-70E740481C1C}">
                <a14:useLocalDpi xmlns:a14="http://schemas.microsoft.com/office/drawing/2010/main" val="0"/>
              </a:ext>
            </a:extLst>
          </a:blip>
          <a:stretch>
            <a:fillRect/>
          </a:stretch>
        </p:blipFill>
        <p:spPr>
          <a:xfrm>
            <a:off x="5811259" y="1404471"/>
            <a:ext cx="3155965" cy="4975412"/>
          </a:xfrm>
          <a:prstGeom prst="rect">
            <a:avLst/>
          </a:prstGeom>
        </p:spPr>
      </p:pic>
      <p:pic>
        <p:nvPicPr>
          <p:cNvPr id="5" name="Picture 4" descr="06Alex and Cat at cour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6318" y="1404471"/>
            <a:ext cx="3155965" cy="4975412"/>
          </a:xfrm>
          <a:prstGeom prst="rect">
            <a:avLst/>
          </a:prstGeom>
        </p:spPr>
      </p:pic>
    </p:spTree>
    <p:extLst>
      <p:ext uri="{BB962C8B-B14F-4D97-AF65-F5344CB8AC3E}">
        <p14:creationId xmlns:p14="http://schemas.microsoft.com/office/powerpoint/2010/main" val="37051253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dissolve">
                                      <p:cBhvr>
                                        <p:cTn id="11" dur="2500"/>
                                        <p:tgtEl>
                                          <p:spTgt spid="3">
                                            <p:txEl>
                                              <p:pRg st="2" end="2"/>
                                            </p:txEl>
                                          </p:spTgt>
                                        </p:tgtEl>
                                      </p:cBhvr>
                                    </p:animEffect>
                                  </p:childTnLst>
                                </p:cTn>
                              </p:par>
                            </p:childTnLst>
                          </p:cTn>
                        </p:par>
                        <p:par>
                          <p:cTn id="12" fill="hold">
                            <p:stCondLst>
                              <p:cond delay="3000"/>
                            </p:stCondLst>
                            <p:childTnLst>
                              <p:par>
                                <p:cTn id="13" presetID="9" presetClass="entr" presetSubtype="0"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dissolve">
                                      <p:cBhvr>
                                        <p:cTn id="15" dur="2500"/>
                                        <p:tgtEl>
                                          <p:spTgt spid="3">
                                            <p:txEl>
                                              <p:pRg st="3" end="3"/>
                                            </p:txEl>
                                          </p:spTgt>
                                        </p:tgtEl>
                                      </p:cBhvr>
                                    </p:animEffect>
                                  </p:childTnLst>
                                </p:cTn>
                              </p:par>
                            </p:childTnLst>
                          </p:cTn>
                        </p:par>
                        <p:par>
                          <p:cTn id="16" fill="hold">
                            <p:stCondLst>
                              <p:cond delay="5500"/>
                            </p:stCondLst>
                            <p:childTnLst>
                              <p:par>
                                <p:cTn id="17" presetID="9" presetClass="entr" presetSubtype="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dissolve">
                                      <p:cBhvr>
                                        <p:cTn id="19" dur="2500"/>
                                        <p:tgtEl>
                                          <p:spTgt spid="3">
                                            <p:txEl>
                                              <p:pRg st="4" end="4"/>
                                            </p:txEl>
                                          </p:spTgt>
                                        </p:tgtEl>
                                      </p:cBhvr>
                                    </p:animEffect>
                                  </p:childTnLst>
                                </p:cTn>
                              </p:par>
                            </p:childTnLst>
                          </p:cTn>
                        </p:par>
                        <p:par>
                          <p:cTn id="20" fill="hold">
                            <p:stCondLst>
                              <p:cond delay="8000"/>
                            </p:stCondLst>
                            <p:childTnLst>
                              <p:par>
                                <p:cTn id="21" presetID="9" presetClass="entr" presetSubtype="0" fill="hold"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dissolve">
                                      <p:cBhvr>
                                        <p:cTn id="23" dur="2500"/>
                                        <p:tgtEl>
                                          <p:spTgt spid="3">
                                            <p:txEl>
                                              <p:pRg st="5" end="5"/>
                                            </p:txEl>
                                          </p:spTgt>
                                        </p:tgtEl>
                                      </p:cBhvr>
                                    </p:animEffect>
                                  </p:childTnLst>
                                </p:cTn>
                              </p:par>
                            </p:childTnLst>
                          </p:cTn>
                        </p:par>
                        <p:par>
                          <p:cTn id="24" fill="hold">
                            <p:stCondLst>
                              <p:cond delay="10500"/>
                            </p:stCondLst>
                            <p:childTnLst>
                              <p:par>
                                <p:cTn id="25" presetID="9" presetClass="entr" presetSubtype="0" fill="hold" nodeType="after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dissolve">
                                      <p:cBhvr>
                                        <p:cTn id="27" dur="2500"/>
                                        <p:tgtEl>
                                          <p:spTgt spid="3">
                                            <p:txEl>
                                              <p:pRg st="6" end="6"/>
                                            </p:txEl>
                                          </p:spTgt>
                                        </p:tgtEl>
                                      </p:cBhvr>
                                    </p:animEffect>
                                  </p:childTnLst>
                                </p:cTn>
                              </p:par>
                            </p:childTnLst>
                          </p:cTn>
                        </p:par>
                        <p:par>
                          <p:cTn id="28" fill="hold">
                            <p:stCondLst>
                              <p:cond delay="13000"/>
                            </p:stCondLst>
                            <p:childTnLst>
                              <p:par>
                                <p:cTn id="29" presetID="9" presetClass="entr" presetSubtype="0" fill="hold" nodeType="after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dissolve">
                                      <p:cBhvr>
                                        <p:cTn id="31" dur="2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660066"/>
                </a:solidFill>
              </a:rPr>
              <a:t>Make “A”s in Your Prerequisite Courses</a:t>
            </a:r>
            <a:endParaRPr lang="en-US" dirty="0">
              <a:solidFill>
                <a:srgbClr val="660066"/>
              </a:solidFill>
            </a:endParaRPr>
          </a:p>
        </p:txBody>
      </p:sp>
      <p:sp>
        <p:nvSpPr>
          <p:cNvPr id="4" name="Content Placeholder 3"/>
          <p:cNvSpPr>
            <a:spLocks noGrp="1"/>
          </p:cNvSpPr>
          <p:nvPr>
            <p:ph sz="half" idx="1"/>
          </p:nvPr>
        </p:nvSpPr>
        <p:spPr>
          <a:xfrm>
            <a:off x="301752" y="1371600"/>
            <a:ext cx="4038600" cy="5072054"/>
          </a:xfrm>
        </p:spPr>
        <p:txBody>
          <a:bodyPr>
            <a:normAutofit fontScale="47500" lnSpcReduction="20000"/>
          </a:bodyPr>
          <a:lstStyle/>
          <a:p>
            <a:pPr marL="0" indent="0" algn="ctr">
              <a:buNone/>
            </a:pPr>
            <a:r>
              <a:rPr lang="en-US" sz="5300" b="1" dirty="0" smtClean="0">
                <a:solidFill>
                  <a:srgbClr val="3366FF"/>
                </a:solidFill>
              </a:rPr>
              <a:t>UNC</a:t>
            </a:r>
            <a:endParaRPr lang="en-US" sz="3600" dirty="0"/>
          </a:p>
          <a:p>
            <a:r>
              <a:rPr lang="en-US" sz="4800" dirty="0">
                <a:solidFill>
                  <a:srgbClr val="FF0000"/>
                </a:solidFill>
              </a:rPr>
              <a:t>General Chemistry I with Lab</a:t>
            </a:r>
            <a:r>
              <a:rPr lang="en-US" sz="4800" dirty="0"/>
              <a:t> (4 hrs.</a:t>
            </a:r>
            <a:r>
              <a:rPr lang="en-US" sz="4800" dirty="0" smtClean="0"/>
              <a:t>)</a:t>
            </a:r>
          </a:p>
          <a:p>
            <a:r>
              <a:rPr lang="en-US" sz="4800" i="1" dirty="0">
                <a:solidFill>
                  <a:srgbClr val="FF0000"/>
                </a:solidFill>
              </a:rPr>
              <a:t>General Physics </a:t>
            </a:r>
            <a:r>
              <a:rPr lang="en-US" sz="4800" i="1" dirty="0" smtClean="0">
                <a:solidFill>
                  <a:srgbClr val="FF0000"/>
                </a:solidFill>
              </a:rPr>
              <a:t>I and II </a:t>
            </a:r>
            <a:r>
              <a:rPr lang="en-US" sz="4800" i="1" dirty="0">
                <a:solidFill>
                  <a:srgbClr val="FF0000"/>
                </a:solidFill>
              </a:rPr>
              <a:t>with Lab </a:t>
            </a:r>
            <a:r>
              <a:rPr lang="en-US" sz="4800" i="1" dirty="0" smtClean="0">
                <a:solidFill>
                  <a:srgbClr val="FF0000"/>
                </a:solidFill>
              </a:rPr>
              <a:t>(8 </a:t>
            </a:r>
            <a:r>
              <a:rPr lang="en-US" sz="4800" i="1" dirty="0">
                <a:solidFill>
                  <a:srgbClr val="FF0000"/>
                </a:solidFill>
              </a:rPr>
              <a:t>hrs.)</a:t>
            </a:r>
          </a:p>
          <a:p>
            <a:r>
              <a:rPr lang="en-US" sz="4800" i="1" dirty="0" smtClean="0">
                <a:solidFill>
                  <a:srgbClr val="FF0000"/>
                </a:solidFill>
              </a:rPr>
              <a:t>Intro </a:t>
            </a:r>
            <a:r>
              <a:rPr lang="en-US" sz="4800" i="1" dirty="0">
                <a:solidFill>
                  <a:srgbClr val="FF0000"/>
                </a:solidFill>
              </a:rPr>
              <a:t>Statistics </a:t>
            </a:r>
            <a:r>
              <a:rPr lang="en-US" sz="4800" i="1" dirty="0" smtClean="0">
                <a:solidFill>
                  <a:srgbClr val="FF0000"/>
                </a:solidFill>
              </a:rPr>
              <a:t>(3 hrs</a:t>
            </a:r>
            <a:r>
              <a:rPr lang="en-US" sz="4800" i="1" dirty="0">
                <a:solidFill>
                  <a:srgbClr val="FF0000"/>
                </a:solidFill>
              </a:rPr>
              <a:t>.</a:t>
            </a:r>
            <a:r>
              <a:rPr lang="en-US" sz="4800" i="1" dirty="0" smtClean="0">
                <a:solidFill>
                  <a:srgbClr val="FF0000"/>
                </a:solidFill>
              </a:rPr>
              <a:t>)</a:t>
            </a:r>
            <a:endParaRPr lang="en-US" sz="4800" i="1" dirty="0">
              <a:solidFill>
                <a:srgbClr val="FF0000"/>
              </a:solidFill>
            </a:endParaRPr>
          </a:p>
          <a:p>
            <a:r>
              <a:rPr lang="en-US" sz="4800" dirty="0" smtClean="0"/>
              <a:t>Biology </a:t>
            </a:r>
            <a:r>
              <a:rPr lang="en-US" sz="4800" dirty="0"/>
              <a:t>I with Lab </a:t>
            </a:r>
            <a:r>
              <a:rPr lang="en-US" sz="4800" dirty="0" smtClean="0"/>
              <a:t>(4 hrs.)</a:t>
            </a:r>
          </a:p>
          <a:p>
            <a:r>
              <a:rPr lang="en-US" sz="4800" dirty="0" smtClean="0"/>
              <a:t>Anatomy </a:t>
            </a:r>
            <a:r>
              <a:rPr lang="en-US" sz="4800" dirty="0"/>
              <a:t>with </a:t>
            </a:r>
            <a:r>
              <a:rPr lang="en-US" sz="4800" dirty="0" smtClean="0"/>
              <a:t>Lab</a:t>
            </a:r>
            <a:r>
              <a:rPr lang="en-US" sz="4800" b="1" dirty="0"/>
              <a:t> </a:t>
            </a:r>
            <a:r>
              <a:rPr lang="en-US" sz="4800" dirty="0" smtClean="0"/>
              <a:t>(4 hrs.)</a:t>
            </a:r>
            <a:endParaRPr lang="en-US" sz="4800" dirty="0"/>
          </a:p>
          <a:p>
            <a:r>
              <a:rPr lang="en-US" sz="4800" dirty="0" smtClean="0"/>
              <a:t>Physiology (3 hrs.)</a:t>
            </a:r>
            <a:endParaRPr lang="en-US" sz="4800" dirty="0"/>
          </a:p>
          <a:p>
            <a:r>
              <a:rPr lang="en-US" sz="4800" dirty="0" smtClean="0">
                <a:solidFill>
                  <a:srgbClr val="000000"/>
                </a:solidFill>
              </a:rPr>
              <a:t>General </a:t>
            </a:r>
            <a:r>
              <a:rPr lang="en-US" sz="4800" dirty="0">
                <a:solidFill>
                  <a:srgbClr val="FF0000"/>
                </a:solidFill>
              </a:rPr>
              <a:t>Psychology</a:t>
            </a:r>
            <a:r>
              <a:rPr lang="en-US" sz="4800" dirty="0"/>
              <a:t> </a:t>
            </a:r>
            <a:r>
              <a:rPr lang="en-US" sz="4800" dirty="0" smtClean="0"/>
              <a:t>(3 hrs.)</a:t>
            </a:r>
          </a:p>
          <a:p>
            <a:r>
              <a:rPr lang="en-US" sz="4800" dirty="0" smtClean="0"/>
              <a:t>Exercise </a:t>
            </a:r>
            <a:r>
              <a:rPr lang="en-US" sz="4800" dirty="0"/>
              <a:t>Physiology </a:t>
            </a:r>
            <a:r>
              <a:rPr lang="en-US" sz="4800" dirty="0" smtClean="0"/>
              <a:t>(3 hrs.)</a:t>
            </a:r>
            <a:endParaRPr lang="en-US" sz="4800" dirty="0"/>
          </a:p>
          <a:p>
            <a:pPr marL="0" indent="0">
              <a:buNone/>
            </a:pPr>
            <a:endParaRPr lang="en-US" dirty="0"/>
          </a:p>
        </p:txBody>
      </p:sp>
      <p:sp>
        <p:nvSpPr>
          <p:cNvPr id="5" name="Content Placeholder 4"/>
          <p:cNvSpPr>
            <a:spLocks noGrp="1"/>
          </p:cNvSpPr>
          <p:nvPr>
            <p:ph sz="half" idx="2"/>
          </p:nvPr>
        </p:nvSpPr>
        <p:spPr/>
        <p:txBody>
          <a:bodyPr>
            <a:normAutofit fontScale="47500" lnSpcReduction="20000"/>
          </a:bodyPr>
          <a:lstStyle/>
          <a:p>
            <a:pPr marL="0" indent="0" algn="ctr">
              <a:buNone/>
            </a:pPr>
            <a:r>
              <a:rPr lang="en-US" sz="5100" b="1" dirty="0" smtClean="0">
                <a:solidFill>
                  <a:srgbClr val="660066"/>
                </a:solidFill>
              </a:rPr>
              <a:t>ECU</a:t>
            </a:r>
            <a:endParaRPr lang="en-US" sz="5100" b="1" dirty="0">
              <a:solidFill>
                <a:srgbClr val="660066"/>
              </a:solidFill>
            </a:endParaRPr>
          </a:p>
          <a:p>
            <a:r>
              <a:rPr lang="en-US" sz="3700" dirty="0" smtClean="0">
                <a:solidFill>
                  <a:srgbClr val="FF0000"/>
                </a:solidFill>
              </a:rPr>
              <a:t>General chemistry I </a:t>
            </a:r>
            <a:r>
              <a:rPr lang="en-US" sz="3700" dirty="0" smtClean="0"/>
              <a:t>and II </a:t>
            </a:r>
            <a:r>
              <a:rPr lang="en-US" sz="3700" dirty="0" smtClean="0">
                <a:solidFill>
                  <a:srgbClr val="FF0000"/>
                </a:solidFill>
              </a:rPr>
              <a:t>with lab </a:t>
            </a:r>
            <a:r>
              <a:rPr lang="en-US" sz="3700" dirty="0" smtClean="0"/>
              <a:t>(8 hrs.)</a:t>
            </a:r>
          </a:p>
          <a:p>
            <a:r>
              <a:rPr lang="en-US" sz="3700" i="1" dirty="0" smtClean="0">
                <a:solidFill>
                  <a:srgbClr val="FF0000"/>
                </a:solidFill>
              </a:rPr>
              <a:t>General physics I and II with lab (8 hrs.)</a:t>
            </a:r>
          </a:p>
          <a:p>
            <a:r>
              <a:rPr lang="en-US" sz="3700" i="1" u="sng" dirty="0">
                <a:solidFill>
                  <a:srgbClr val="FF0000"/>
                </a:solidFill>
              </a:rPr>
              <a:t>Statistics (3 hrs.)</a:t>
            </a:r>
          </a:p>
          <a:p>
            <a:pPr lvl="1"/>
            <a:r>
              <a:rPr lang="en-US" sz="3700" u="sng" dirty="0">
                <a:solidFill>
                  <a:srgbClr val="000090"/>
                </a:solidFill>
              </a:rPr>
              <a:t>Exercise science statistics </a:t>
            </a:r>
            <a:r>
              <a:rPr lang="en-US" sz="3700" u="sng" dirty="0" smtClean="0">
                <a:solidFill>
                  <a:srgbClr val="000090"/>
                </a:solidFill>
              </a:rPr>
              <a:t>NOT acceptable</a:t>
            </a:r>
            <a:endParaRPr lang="en-US" sz="3700" i="1" dirty="0" smtClean="0">
              <a:solidFill>
                <a:srgbClr val="000090"/>
              </a:solidFill>
            </a:endParaRPr>
          </a:p>
          <a:p>
            <a:r>
              <a:rPr lang="en-US" sz="3700" dirty="0" smtClean="0"/>
              <a:t>Biology (12 hrs.) </a:t>
            </a:r>
            <a:r>
              <a:rPr lang="en-US" sz="3700" dirty="0"/>
              <a:t>to include</a:t>
            </a:r>
            <a:r>
              <a:rPr lang="en-US" sz="3700" dirty="0" smtClean="0"/>
              <a:t>:</a:t>
            </a:r>
            <a:endParaRPr lang="en-US" sz="3700" dirty="0"/>
          </a:p>
          <a:p>
            <a:pPr lvl="1"/>
            <a:r>
              <a:rPr lang="en-US" sz="3700" dirty="0" smtClean="0">
                <a:solidFill>
                  <a:srgbClr val="000090"/>
                </a:solidFill>
              </a:rPr>
              <a:t>8 </a:t>
            </a:r>
            <a:r>
              <a:rPr lang="en-US" sz="3700" dirty="0">
                <a:solidFill>
                  <a:srgbClr val="000090"/>
                </a:solidFill>
              </a:rPr>
              <a:t>hours of </a:t>
            </a:r>
            <a:r>
              <a:rPr lang="en-US" sz="3700" dirty="0" smtClean="0">
                <a:solidFill>
                  <a:srgbClr val="000090"/>
                </a:solidFill>
              </a:rPr>
              <a:t>biology </a:t>
            </a:r>
          </a:p>
          <a:p>
            <a:pPr lvl="1"/>
            <a:r>
              <a:rPr lang="en-US" sz="3700" dirty="0">
                <a:solidFill>
                  <a:srgbClr val="000090"/>
                </a:solidFill>
              </a:rPr>
              <a:t>1 semester of Human or Mammalian Physiology with lab </a:t>
            </a:r>
            <a:endParaRPr lang="en-US" sz="3700" dirty="0" smtClean="0">
              <a:solidFill>
                <a:srgbClr val="000090"/>
              </a:solidFill>
            </a:endParaRPr>
          </a:p>
          <a:p>
            <a:pPr lvl="1"/>
            <a:r>
              <a:rPr lang="en-US" sz="3700" b="1" u="sng" dirty="0" smtClean="0">
                <a:solidFill>
                  <a:srgbClr val="000090"/>
                </a:solidFill>
              </a:rPr>
              <a:t>OR</a:t>
            </a:r>
            <a:r>
              <a:rPr lang="en-US" sz="3700" u="sng" dirty="0" smtClean="0">
                <a:solidFill>
                  <a:srgbClr val="000090"/>
                </a:solidFill>
              </a:rPr>
              <a:t> </a:t>
            </a:r>
            <a:r>
              <a:rPr lang="en-US" sz="3700" u="sng" dirty="0">
                <a:solidFill>
                  <a:srgbClr val="000090"/>
                </a:solidFill>
              </a:rPr>
              <a:t>4 hours of </a:t>
            </a:r>
            <a:r>
              <a:rPr lang="en-US" sz="3700" u="sng" dirty="0" smtClean="0">
                <a:solidFill>
                  <a:srgbClr val="000090"/>
                </a:solidFill>
              </a:rPr>
              <a:t>biology plus </a:t>
            </a:r>
            <a:r>
              <a:rPr lang="en-US" sz="3700" u="sng" dirty="0">
                <a:solidFill>
                  <a:srgbClr val="000090"/>
                </a:solidFill>
              </a:rPr>
              <a:t>2 semesters of Human </a:t>
            </a:r>
            <a:r>
              <a:rPr lang="en-US" sz="3700" u="sng" dirty="0" smtClean="0">
                <a:solidFill>
                  <a:srgbClr val="000090"/>
                </a:solidFill>
              </a:rPr>
              <a:t>A&amp;P with Lab</a:t>
            </a:r>
          </a:p>
          <a:p>
            <a:r>
              <a:rPr lang="en-US" sz="3700" u="sng" dirty="0" smtClean="0"/>
              <a:t>College </a:t>
            </a:r>
            <a:r>
              <a:rPr lang="en-US" sz="3700" u="sng" dirty="0"/>
              <a:t>algebra or </a:t>
            </a:r>
            <a:r>
              <a:rPr lang="en-US" sz="3700" u="sng" dirty="0" smtClean="0"/>
              <a:t>higher</a:t>
            </a:r>
            <a:endParaRPr lang="en-US" sz="3700" u="sng" dirty="0"/>
          </a:p>
          <a:p>
            <a:r>
              <a:rPr lang="en-US" sz="3700" u="sng" dirty="0" smtClean="0">
                <a:solidFill>
                  <a:srgbClr val="FF0000"/>
                </a:solidFill>
              </a:rPr>
              <a:t>Psychology </a:t>
            </a:r>
            <a:r>
              <a:rPr lang="en-US" sz="3700" u="sng" dirty="0" smtClean="0"/>
              <a:t>(6  hrs.)</a:t>
            </a:r>
            <a:endParaRPr lang="en-US" sz="3700" dirty="0"/>
          </a:p>
        </p:txBody>
      </p:sp>
      <p:sp>
        <p:nvSpPr>
          <p:cNvPr id="6" name="TextBox 5"/>
          <p:cNvSpPr txBox="1"/>
          <p:nvPr/>
        </p:nvSpPr>
        <p:spPr>
          <a:xfrm>
            <a:off x="4672038" y="6442193"/>
            <a:ext cx="4281891" cy="215444"/>
          </a:xfrm>
          <a:prstGeom prst="rect">
            <a:avLst/>
          </a:prstGeom>
          <a:noFill/>
        </p:spPr>
        <p:txBody>
          <a:bodyPr wrap="none" rtlCol="0">
            <a:spAutoFit/>
          </a:bodyPr>
          <a:lstStyle/>
          <a:p>
            <a:r>
              <a:rPr lang="en-US" sz="800" dirty="0"/>
              <a:t>Admission information. </a:t>
            </a:r>
            <a:r>
              <a:rPr lang="en-US" sz="800" dirty="0" err="1"/>
              <a:t>ecu.edu</a:t>
            </a:r>
            <a:r>
              <a:rPr lang="en-US" sz="800" dirty="0"/>
              <a:t> Web site</a:t>
            </a:r>
            <a:r>
              <a:rPr lang="en-US" sz="800" dirty="0">
                <a:solidFill>
                  <a:srgbClr val="000000"/>
                </a:solidFill>
              </a:rPr>
              <a:t>. http://</a:t>
            </a:r>
            <a:r>
              <a:rPr lang="en-US" sz="800" dirty="0" err="1">
                <a:solidFill>
                  <a:srgbClr val="000000"/>
                </a:solidFill>
              </a:rPr>
              <a:t>www.ecu.edu</a:t>
            </a:r>
            <a:r>
              <a:rPr lang="en-US" sz="800" dirty="0">
                <a:solidFill>
                  <a:srgbClr val="000000"/>
                </a:solidFill>
              </a:rPr>
              <a:t>/</a:t>
            </a:r>
            <a:r>
              <a:rPr lang="en-US" sz="800" dirty="0" err="1">
                <a:solidFill>
                  <a:srgbClr val="000000"/>
                </a:solidFill>
              </a:rPr>
              <a:t>cs-dhs</a:t>
            </a:r>
            <a:r>
              <a:rPr lang="en-US" sz="800" dirty="0">
                <a:solidFill>
                  <a:srgbClr val="000000"/>
                </a:solidFill>
              </a:rPr>
              <a:t>/</a:t>
            </a:r>
            <a:r>
              <a:rPr lang="en-US" sz="800" dirty="0" err="1">
                <a:solidFill>
                  <a:srgbClr val="000000"/>
                </a:solidFill>
              </a:rPr>
              <a:t>pt</a:t>
            </a:r>
            <a:r>
              <a:rPr lang="en-US" sz="800" dirty="0">
                <a:solidFill>
                  <a:srgbClr val="000000"/>
                </a:solidFill>
              </a:rPr>
              <a:t>/</a:t>
            </a:r>
            <a:r>
              <a:rPr lang="en-US" sz="800" dirty="0" err="1">
                <a:solidFill>
                  <a:srgbClr val="000000"/>
                </a:solidFill>
              </a:rPr>
              <a:t>admissions.cfm</a:t>
            </a:r>
            <a:endParaRPr lang="en-US" sz="800" dirty="0">
              <a:solidFill>
                <a:srgbClr val="000000"/>
              </a:solidFill>
            </a:endParaRPr>
          </a:p>
        </p:txBody>
      </p:sp>
      <p:sp>
        <p:nvSpPr>
          <p:cNvPr id="7" name="TextBox 6"/>
          <p:cNvSpPr txBox="1"/>
          <p:nvPr/>
        </p:nvSpPr>
        <p:spPr>
          <a:xfrm>
            <a:off x="193063" y="6472971"/>
            <a:ext cx="4147289" cy="184666"/>
          </a:xfrm>
          <a:prstGeom prst="rect">
            <a:avLst/>
          </a:prstGeom>
          <a:noFill/>
        </p:spPr>
        <p:txBody>
          <a:bodyPr wrap="none" rtlCol="0">
            <a:spAutoFit/>
          </a:bodyPr>
          <a:lstStyle/>
          <a:p>
            <a:r>
              <a:rPr lang="en-US" sz="600" dirty="0" smtClean="0"/>
              <a:t>DPT admissions. </a:t>
            </a:r>
            <a:r>
              <a:rPr lang="en-US" sz="600" dirty="0" err="1" smtClean="0"/>
              <a:t>Med.unc.edu</a:t>
            </a:r>
            <a:r>
              <a:rPr lang="en-US" sz="600" dirty="0" smtClean="0"/>
              <a:t> </a:t>
            </a:r>
            <a:r>
              <a:rPr lang="en-US" sz="600" dirty="0"/>
              <a:t>Web </a:t>
            </a:r>
            <a:r>
              <a:rPr lang="en-US" sz="600" dirty="0" err="1"/>
              <a:t>sitehttp</a:t>
            </a:r>
            <a:r>
              <a:rPr lang="en-US" sz="600" dirty="0"/>
              <a:t>://</a:t>
            </a:r>
            <a:r>
              <a:rPr lang="en-US" sz="600" dirty="0" err="1"/>
              <a:t>www.med.unc.edu</a:t>
            </a:r>
            <a:r>
              <a:rPr lang="en-US" sz="600" dirty="0"/>
              <a:t>/ahs/physical/programs/DPT/DPT%20admissions</a:t>
            </a:r>
          </a:p>
        </p:txBody>
      </p:sp>
    </p:spTree>
    <p:extLst>
      <p:ext uri="{BB962C8B-B14F-4D97-AF65-F5344CB8AC3E}">
        <p14:creationId xmlns:p14="http://schemas.microsoft.com/office/powerpoint/2010/main" val="1232585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0" nodeType="after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5">
                                            <p:txEl>
                                              <p:pRg st="5" end="5"/>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5">
                                            <p:txEl>
                                              <p:pRg st="7" end="7"/>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5">
                                            <p:txEl>
                                              <p:pRg st="8" end="8"/>
                                            </p:txEl>
                                          </p:spTgt>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grpId="0" nodeType="afterEffect">
                                  <p:stCondLst>
                                    <p:cond delay="0"/>
                                  </p:stCondLst>
                                  <p:childTnLst>
                                    <p:set>
                                      <p:cBhvr>
                                        <p:cTn id="28" dur="1" fill="hold">
                                          <p:stCondLst>
                                            <p:cond delay="0"/>
                                          </p:stCondLst>
                                        </p:cTn>
                                        <p:tgtEl>
                                          <p:spTgt spid="5">
                                            <p:txEl>
                                              <p:pRg st="9" end="9"/>
                                            </p:txEl>
                                          </p:spTgt>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0" nodeType="afterEffect">
                                  <p:stCondLst>
                                    <p:cond delay="0"/>
                                  </p:stCondLst>
                                  <p:childTnLst>
                                    <p:set>
                                      <p:cBhvr>
                                        <p:cTn id="31"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47424" y="1053768"/>
            <a:ext cx="8864273" cy="5804231"/>
          </a:xfrm>
          <a:prstGeom prst="rect">
            <a:avLst/>
          </a:prstGeom>
          <a:solidFill>
            <a:srgbClr val="FFFFFF"/>
          </a:solidFill>
        </p:spPr>
        <p:txBody>
          <a:bodyPr wrap="square" rtlCol="0">
            <a:spAutoFit/>
          </a:bodyPr>
          <a:lstStyle/>
          <a:p>
            <a:endParaRPr lang="en-US" dirty="0"/>
          </a:p>
        </p:txBody>
      </p:sp>
      <p:sp>
        <p:nvSpPr>
          <p:cNvPr id="2" name="Title 1"/>
          <p:cNvSpPr>
            <a:spLocks noGrp="1"/>
          </p:cNvSpPr>
          <p:nvPr>
            <p:ph type="title"/>
          </p:nvPr>
        </p:nvSpPr>
        <p:spPr>
          <a:xfrm>
            <a:off x="226151" y="294817"/>
            <a:ext cx="8709945" cy="758952"/>
          </a:xfrm>
        </p:spPr>
        <p:txBody>
          <a:bodyPr>
            <a:noAutofit/>
          </a:bodyPr>
          <a:lstStyle/>
          <a:p>
            <a:r>
              <a:rPr lang="en-US" sz="2800" dirty="0" smtClean="0">
                <a:solidFill>
                  <a:srgbClr val="660066"/>
                </a:solidFill>
              </a:rPr>
              <a:t>So, I have taken (and done well) in all Prerequisites….</a:t>
            </a:r>
            <a:br>
              <a:rPr lang="en-US" sz="2800" dirty="0" smtClean="0">
                <a:solidFill>
                  <a:srgbClr val="660066"/>
                </a:solidFill>
              </a:rPr>
            </a:br>
            <a:r>
              <a:rPr lang="en-US" sz="2800" dirty="0" smtClean="0">
                <a:solidFill>
                  <a:srgbClr val="660066"/>
                </a:solidFill>
              </a:rPr>
              <a:t>  does it matter what I major in?</a:t>
            </a:r>
            <a:endParaRPr lang="en-US" sz="2800" dirty="0">
              <a:solidFill>
                <a:srgbClr val="660066"/>
              </a:solidFill>
            </a:endParaRPr>
          </a:p>
        </p:txBody>
      </p:sp>
      <p:sp>
        <p:nvSpPr>
          <p:cNvPr id="11" name="TextBox 10"/>
          <p:cNvSpPr txBox="1"/>
          <p:nvPr/>
        </p:nvSpPr>
        <p:spPr>
          <a:xfrm>
            <a:off x="15121" y="5987271"/>
            <a:ext cx="8996576" cy="954107"/>
          </a:xfrm>
          <a:prstGeom prst="rect">
            <a:avLst/>
          </a:prstGeom>
          <a:noFill/>
        </p:spPr>
        <p:txBody>
          <a:bodyPr wrap="square" rtlCol="0">
            <a:spAutoFit/>
          </a:bodyPr>
          <a:lstStyle/>
          <a:p>
            <a:pPr algn="ctr"/>
            <a:r>
              <a:rPr lang="en-US" sz="2800" dirty="0" smtClean="0">
                <a:solidFill>
                  <a:srgbClr val="FF0000"/>
                </a:solidFill>
              </a:rPr>
              <a:t>“What’s the best major for the DPT program at UNC?”</a:t>
            </a:r>
          </a:p>
          <a:p>
            <a:pPr algn="ctr"/>
            <a:r>
              <a:rPr lang="en-US" sz="2800" dirty="0" smtClean="0">
                <a:solidFill>
                  <a:srgbClr val="FF0000"/>
                </a:solidFill>
              </a:rPr>
              <a:t> </a:t>
            </a:r>
            <a:endParaRPr lang="en-US" sz="2800" dirty="0">
              <a:solidFill>
                <a:srgbClr val="FF0000"/>
              </a:solidFill>
            </a:endParaRPr>
          </a:p>
        </p:txBody>
      </p:sp>
      <p:pic>
        <p:nvPicPr>
          <p:cNvPr id="14" name="Picture 13" descr="1.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22" y="1053769"/>
            <a:ext cx="9128878" cy="4796980"/>
          </a:xfrm>
          <a:prstGeom prst="rect">
            <a:avLst/>
          </a:prstGeom>
        </p:spPr>
      </p:pic>
    </p:spTree>
    <p:extLst>
      <p:ext uri="{BB962C8B-B14F-4D97-AF65-F5344CB8AC3E}">
        <p14:creationId xmlns:p14="http://schemas.microsoft.com/office/powerpoint/2010/main" val="50202244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94817"/>
            <a:ext cx="8534400" cy="758952"/>
          </a:xfrm>
        </p:spPr>
        <p:txBody>
          <a:bodyPr>
            <a:noAutofit/>
          </a:bodyPr>
          <a:lstStyle/>
          <a:p>
            <a:r>
              <a:rPr lang="en-US" sz="2800" dirty="0" smtClean="0">
                <a:solidFill>
                  <a:srgbClr val="660066"/>
                </a:solidFill>
              </a:rPr>
              <a:t>As long as you have the Prerequisites….</a:t>
            </a:r>
            <a:br>
              <a:rPr lang="en-US" sz="2800" dirty="0" smtClean="0">
                <a:solidFill>
                  <a:srgbClr val="660066"/>
                </a:solidFill>
              </a:rPr>
            </a:br>
            <a:r>
              <a:rPr lang="en-US" sz="2800" dirty="0" smtClean="0">
                <a:solidFill>
                  <a:srgbClr val="660066"/>
                </a:solidFill>
              </a:rPr>
              <a:t>  UNC DPT doesn’t care what you major in</a:t>
            </a:r>
            <a:endParaRPr lang="en-US" sz="2800" dirty="0">
              <a:solidFill>
                <a:srgbClr val="660066"/>
              </a:solidFill>
            </a:endParaRPr>
          </a:p>
        </p:txBody>
      </p:sp>
      <p:pic>
        <p:nvPicPr>
          <p:cNvPr id="4" name="Content Placeholder 3" descr="major.jpg"/>
          <p:cNvPicPr>
            <a:picLocks noGrp="1" noChangeAspect="1"/>
          </p:cNvPicPr>
          <p:nvPr>
            <p:ph sz="quarter" idx="1"/>
          </p:nvPr>
        </p:nvPicPr>
        <p:blipFill>
          <a:blip r:embed="rId3">
            <a:extLst>
              <a:ext uri="{28A0092B-C50C-407E-A947-70E740481C1C}">
                <a14:useLocalDpi xmlns:a14="http://schemas.microsoft.com/office/drawing/2010/main" val="0"/>
              </a:ext>
            </a:extLst>
          </a:blip>
          <a:srcRect t="5476" b="5476"/>
          <a:stretch>
            <a:fillRect/>
          </a:stretch>
        </p:blipFill>
        <p:spPr>
          <a:xfrm>
            <a:off x="0" y="1321582"/>
            <a:ext cx="8503920" cy="4386675"/>
          </a:xfrm>
        </p:spPr>
      </p:pic>
      <p:sp>
        <p:nvSpPr>
          <p:cNvPr id="5" name="TextBox 4"/>
          <p:cNvSpPr txBox="1"/>
          <p:nvPr/>
        </p:nvSpPr>
        <p:spPr>
          <a:xfrm>
            <a:off x="3918580" y="3145588"/>
            <a:ext cx="795786" cy="369332"/>
          </a:xfrm>
          <a:prstGeom prst="rect">
            <a:avLst/>
          </a:prstGeom>
          <a:noFill/>
        </p:spPr>
        <p:txBody>
          <a:bodyPr wrap="none" rtlCol="0">
            <a:spAutoFit/>
          </a:bodyPr>
          <a:lstStyle/>
          <a:p>
            <a:r>
              <a:rPr lang="en-US" dirty="0" smtClean="0"/>
              <a:t>46.1%</a:t>
            </a:r>
            <a:endParaRPr lang="en-US" dirty="0"/>
          </a:p>
        </p:txBody>
      </p:sp>
      <p:sp>
        <p:nvSpPr>
          <p:cNvPr id="6" name="TextBox 5"/>
          <p:cNvSpPr txBox="1"/>
          <p:nvPr/>
        </p:nvSpPr>
        <p:spPr>
          <a:xfrm>
            <a:off x="2509131" y="4863720"/>
            <a:ext cx="792743" cy="369332"/>
          </a:xfrm>
          <a:prstGeom prst="rect">
            <a:avLst/>
          </a:prstGeom>
          <a:noFill/>
        </p:spPr>
        <p:txBody>
          <a:bodyPr wrap="none" rtlCol="0">
            <a:spAutoFit/>
          </a:bodyPr>
          <a:lstStyle/>
          <a:p>
            <a:r>
              <a:rPr lang="en-US" dirty="0" smtClean="0"/>
              <a:t>19.3%</a:t>
            </a:r>
            <a:endParaRPr lang="en-US" dirty="0"/>
          </a:p>
        </p:txBody>
      </p:sp>
      <p:sp>
        <p:nvSpPr>
          <p:cNvPr id="7" name="TextBox 6"/>
          <p:cNvSpPr txBox="1"/>
          <p:nvPr/>
        </p:nvSpPr>
        <p:spPr>
          <a:xfrm>
            <a:off x="1279200" y="3699586"/>
            <a:ext cx="787107" cy="369332"/>
          </a:xfrm>
          <a:prstGeom prst="rect">
            <a:avLst/>
          </a:prstGeom>
          <a:noFill/>
        </p:spPr>
        <p:txBody>
          <a:bodyPr wrap="none" rtlCol="0">
            <a:spAutoFit/>
          </a:bodyPr>
          <a:lstStyle/>
          <a:p>
            <a:r>
              <a:rPr lang="en-US" dirty="0" smtClean="0"/>
              <a:t>15.4%</a:t>
            </a:r>
            <a:endParaRPr lang="en-US" dirty="0"/>
          </a:p>
        </p:txBody>
      </p:sp>
      <p:sp>
        <p:nvSpPr>
          <p:cNvPr id="8" name="TextBox 7"/>
          <p:cNvSpPr txBox="1"/>
          <p:nvPr/>
        </p:nvSpPr>
        <p:spPr>
          <a:xfrm>
            <a:off x="1377146" y="2554568"/>
            <a:ext cx="689161" cy="369332"/>
          </a:xfrm>
          <a:prstGeom prst="rect">
            <a:avLst/>
          </a:prstGeom>
          <a:noFill/>
        </p:spPr>
        <p:txBody>
          <a:bodyPr wrap="none" rtlCol="0">
            <a:spAutoFit/>
          </a:bodyPr>
          <a:lstStyle/>
          <a:p>
            <a:r>
              <a:rPr lang="en-US" dirty="0" smtClean="0"/>
              <a:t>7.8%</a:t>
            </a:r>
            <a:endParaRPr lang="en-US" dirty="0"/>
          </a:p>
        </p:txBody>
      </p:sp>
      <p:sp>
        <p:nvSpPr>
          <p:cNvPr id="9" name="TextBox 8"/>
          <p:cNvSpPr txBox="1"/>
          <p:nvPr/>
        </p:nvSpPr>
        <p:spPr>
          <a:xfrm>
            <a:off x="2158858" y="2134527"/>
            <a:ext cx="700545" cy="369332"/>
          </a:xfrm>
          <a:prstGeom prst="rect">
            <a:avLst/>
          </a:prstGeom>
          <a:noFill/>
        </p:spPr>
        <p:txBody>
          <a:bodyPr wrap="none" rtlCol="0">
            <a:spAutoFit/>
          </a:bodyPr>
          <a:lstStyle/>
          <a:p>
            <a:r>
              <a:rPr lang="en-US" dirty="0" smtClean="0"/>
              <a:t>3.8%</a:t>
            </a:r>
            <a:endParaRPr lang="en-US" dirty="0"/>
          </a:p>
        </p:txBody>
      </p:sp>
      <p:sp>
        <p:nvSpPr>
          <p:cNvPr id="3" name="TextBox 2"/>
          <p:cNvSpPr txBox="1"/>
          <p:nvPr/>
        </p:nvSpPr>
        <p:spPr>
          <a:xfrm>
            <a:off x="1693428" y="5861355"/>
            <a:ext cx="2933956" cy="369332"/>
          </a:xfrm>
          <a:prstGeom prst="rect">
            <a:avLst/>
          </a:prstGeom>
          <a:noFill/>
        </p:spPr>
        <p:txBody>
          <a:bodyPr wrap="square" rtlCol="0">
            <a:spAutoFit/>
          </a:bodyPr>
          <a:lstStyle/>
          <a:p>
            <a:r>
              <a:rPr lang="en-US" b="1" dirty="0" smtClean="0">
                <a:solidFill>
                  <a:srgbClr val="3366FF"/>
                </a:solidFill>
              </a:rPr>
              <a:t>ECU DPT Class of 2013</a:t>
            </a:r>
            <a:endParaRPr lang="en-US" b="1" dirty="0">
              <a:solidFill>
                <a:srgbClr val="3366FF"/>
              </a:solidFill>
            </a:endParaRPr>
          </a:p>
        </p:txBody>
      </p:sp>
    </p:spTree>
    <p:extLst>
      <p:ext uri="{BB962C8B-B14F-4D97-AF65-F5344CB8AC3E}">
        <p14:creationId xmlns:p14="http://schemas.microsoft.com/office/powerpoint/2010/main" val="35444013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800" fill="hold"/>
                                        <p:tgtEl>
                                          <p:spTgt spid="5"/>
                                        </p:tgtEl>
                                        <p:attrNameLst>
                                          <p:attrName>ppt_x</p:attrName>
                                        </p:attrNameLst>
                                      </p:cBhvr>
                                      <p:tavLst>
                                        <p:tav tm="0">
                                          <p:val>
                                            <p:strVal val="#ppt_x"/>
                                          </p:val>
                                        </p:tav>
                                        <p:tav tm="100000">
                                          <p:val>
                                            <p:strVal val="#ppt_x"/>
                                          </p:val>
                                        </p:tav>
                                      </p:tavLst>
                                    </p:anim>
                                    <p:anim calcmode="lin" valueType="num">
                                      <p:cBhvr additive="base">
                                        <p:cTn id="8" dur="8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800" fill="hold"/>
                                        <p:tgtEl>
                                          <p:spTgt spid="6"/>
                                        </p:tgtEl>
                                        <p:attrNameLst>
                                          <p:attrName>ppt_x</p:attrName>
                                        </p:attrNameLst>
                                      </p:cBhvr>
                                      <p:tavLst>
                                        <p:tav tm="0">
                                          <p:val>
                                            <p:strVal val="#ppt_x"/>
                                          </p:val>
                                        </p:tav>
                                        <p:tav tm="100000">
                                          <p:val>
                                            <p:strVal val="#ppt_x"/>
                                          </p:val>
                                        </p:tav>
                                      </p:tavLst>
                                    </p:anim>
                                    <p:anim calcmode="lin" valueType="num">
                                      <p:cBhvr additive="base">
                                        <p:cTn id="14" dur="8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800" fill="hold"/>
                                        <p:tgtEl>
                                          <p:spTgt spid="7"/>
                                        </p:tgtEl>
                                        <p:attrNameLst>
                                          <p:attrName>ppt_x</p:attrName>
                                        </p:attrNameLst>
                                      </p:cBhvr>
                                      <p:tavLst>
                                        <p:tav tm="0">
                                          <p:val>
                                            <p:strVal val="#ppt_x"/>
                                          </p:val>
                                        </p:tav>
                                        <p:tav tm="100000">
                                          <p:val>
                                            <p:strVal val="#ppt_x"/>
                                          </p:val>
                                        </p:tav>
                                      </p:tavLst>
                                    </p:anim>
                                    <p:anim calcmode="lin" valueType="num">
                                      <p:cBhvr additive="base">
                                        <p:cTn id="20" dur="8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800" fill="hold"/>
                                        <p:tgtEl>
                                          <p:spTgt spid="8"/>
                                        </p:tgtEl>
                                        <p:attrNameLst>
                                          <p:attrName>ppt_x</p:attrName>
                                        </p:attrNameLst>
                                      </p:cBhvr>
                                      <p:tavLst>
                                        <p:tav tm="0">
                                          <p:val>
                                            <p:strVal val="#ppt_x"/>
                                          </p:val>
                                        </p:tav>
                                        <p:tav tm="100000">
                                          <p:val>
                                            <p:strVal val="#ppt_x"/>
                                          </p:val>
                                        </p:tav>
                                      </p:tavLst>
                                    </p:anim>
                                    <p:anim calcmode="lin" valueType="num">
                                      <p:cBhvr additive="base">
                                        <p:cTn id="26" dur="8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800" fill="hold"/>
                                        <p:tgtEl>
                                          <p:spTgt spid="9"/>
                                        </p:tgtEl>
                                        <p:attrNameLst>
                                          <p:attrName>ppt_x</p:attrName>
                                        </p:attrNameLst>
                                      </p:cBhvr>
                                      <p:tavLst>
                                        <p:tav tm="0">
                                          <p:val>
                                            <p:strVal val="#ppt_x"/>
                                          </p:val>
                                        </p:tav>
                                        <p:tav tm="100000">
                                          <p:val>
                                            <p:strVal val="#ppt_x"/>
                                          </p:val>
                                        </p:tav>
                                      </p:tavLst>
                                    </p:anim>
                                    <p:anim calcmode="lin" valueType="num">
                                      <p:cBhvr additive="base">
                                        <p:cTn id="32" dur="8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625469"/>
          </a:xfrm>
          <a:solidFill>
            <a:schemeClr val="bg1"/>
          </a:solidFill>
        </p:spPr>
        <p:txBody>
          <a:bodyPr>
            <a:noAutofit/>
          </a:bodyPr>
          <a:lstStyle/>
          <a:p>
            <a:endParaRPr lang="en-US" sz="2800" dirty="0">
              <a:solidFill>
                <a:srgbClr val="660066"/>
              </a:solidFill>
            </a:endParaRPr>
          </a:p>
        </p:txBody>
      </p:sp>
      <p:sp>
        <p:nvSpPr>
          <p:cNvPr id="12" name="TextBox 11"/>
          <p:cNvSpPr txBox="1"/>
          <p:nvPr/>
        </p:nvSpPr>
        <p:spPr>
          <a:xfrm>
            <a:off x="0" y="279959"/>
            <a:ext cx="4727222" cy="6463308"/>
          </a:xfrm>
          <a:prstGeom prst="rect">
            <a:avLst/>
          </a:prstGeom>
          <a:solidFill>
            <a:schemeClr val="bg1"/>
          </a:solidFill>
        </p:spPr>
        <p:txBody>
          <a:bodyPr wrap="square" rtlCol="0">
            <a:spAutoFit/>
          </a:bodyPr>
          <a:lstStyle/>
          <a:p>
            <a:pPr algn="ctr"/>
            <a:endParaRPr lang="en-US" sz="5400" dirty="0" smtClean="0">
              <a:solidFill>
                <a:srgbClr val="FF0000"/>
              </a:solidFill>
            </a:endParaRPr>
          </a:p>
          <a:p>
            <a:pPr algn="ctr"/>
            <a:r>
              <a:rPr lang="en-US" sz="5400" dirty="0" smtClean="0">
                <a:solidFill>
                  <a:srgbClr val="FF0000"/>
                </a:solidFill>
              </a:rPr>
              <a:t>Choose the  major you can do really well in!</a:t>
            </a:r>
          </a:p>
          <a:p>
            <a:pPr algn="ctr"/>
            <a:endParaRPr lang="en-US" sz="3600" i="1" dirty="0" smtClean="0">
              <a:solidFill>
                <a:srgbClr val="FF0000"/>
              </a:solidFill>
            </a:endParaRPr>
          </a:p>
          <a:p>
            <a:pPr algn="ctr"/>
            <a:r>
              <a:rPr lang="en-US" sz="3600" i="1" dirty="0" smtClean="0">
                <a:solidFill>
                  <a:srgbClr val="008000"/>
                </a:solidFill>
              </a:rPr>
              <a:t>(in a field you might want to work in.)</a:t>
            </a:r>
          </a:p>
          <a:p>
            <a:pPr algn="ctr"/>
            <a:endParaRPr lang="en-US" sz="3600" i="1" dirty="0" smtClean="0">
              <a:solidFill>
                <a:srgbClr val="FF0000"/>
              </a:solidFill>
            </a:endParaRPr>
          </a:p>
        </p:txBody>
      </p:sp>
      <p:pic>
        <p:nvPicPr>
          <p:cNvPr id="4" name="Picture 3" descr="1.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1353" y="-21637"/>
            <a:ext cx="4552648" cy="6759222"/>
          </a:xfrm>
          <a:prstGeom prst="rect">
            <a:avLst/>
          </a:prstGeom>
        </p:spPr>
      </p:pic>
    </p:spTree>
    <p:extLst>
      <p:ext uri="{BB962C8B-B14F-4D97-AF65-F5344CB8AC3E}">
        <p14:creationId xmlns:p14="http://schemas.microsoft.com/office/powerpoint/2010/main" val="3299517681"/>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Civic.thmx</Template>
  <TotalTime>1613</TotalTime>
  <Words>2817</Words>
  <Application>Microsoft Macintosh PowerPoint</Application>
  <PresentationFormat>On-screen Show (4:3)</PresentationFormat>
  <Paragraphs>304</Paragraphs>
  <Slides>34</Slides>
  <Notes>23</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Civic</vt:lpstr>
      <vt:lpstr>A Third-Year DPT Student TELLS ALL</vt:lpstr>
      <vt:lpstr>Objectives</vt:lpstr>
      <vt:lpstr>PowerPoint Presentation</vt:lpstr>
      <vt:lpstr>PowerPoint Presentation</vt:lpstr>
      <vt:lpstr>PowerPoint Presentation</vt:lpstr>
      <vt:lpstr>Make “A”s in Your Prerequisite Courses</vt:lpstr>
      <vt:lpstr>So, I have taken (and done well) in all Prerequisites….   does it matter what I major in?</vt:lpstr>
      <vt:lpstr>As long as you have the Prerequisites….   UNC DPT doesn’t care what you major in</vt:lpstr>
      <vt:lpstr>PowerPoint Presentation</vt:lpstr>
      <vt:lpstr>What about those letters of Recommendation?</vt:lpstr>
      <vt:lpstr>Advice from a member in Admissions…</vt:lpstr>
      <vt:lpstr>How to Apply?</vt:lpstr>
      <vt:lpstr>Centralized Application Process</vt:lpstr>
      <vt:lpstr>UNC’s Application Process</vt:lpstr>
      <vt:lpstr>UNC’s Application Process</vt:lpstr>
      <vt:lpstr>UNC DPT Admission Statistics</vt:lpstr>
      <vt:lpstr>Shadowing is Critical</vt:lpstr>
      <vt:lpstr>Is WHERE you received your degree important?</vt:lpstr>
      <vt:lpstr>My Awesome Class: UNC DPT 2013</vt:lpstr>
      <vt:lpstr>Where did we go to School?</vt:lpstr>
      <vt:lpstr>Tuition and Fees: UNC 2011-2012</vt:lpstr>
      <vt:lpstr>The Interview Process</vt:lpstr>
      <vt:lpstr>UNC’s “Meet and Greet”</vt:lpstr>
      <vt:lpstr>Interview Day!</vt:lpstr>
      <vt:lpstr>Interview Tips</vt:lpstr>
      <vt:lpstr>Interview Tips</vt:lpstr>
      <vt:lpstr>Sample PT Questions…</vt:lpstr>
      <vt:lpstr>More Sample Questions…</vt:lpstr>
      <vt:lpstr>PowerPoint Presentation</vt:lpstr>
      <vt:lpstr>PowerPoint Presentation</vt:lpstr>
      <vt:lpstr>QUESTIONS?</vt:lpstr>
      <vt:lpstr>T</vt:lpstr>
      <vt:lpstr>THANK YOU and GOOD LUCK!</vt:lpstr>
      <vt:lpstr>Special Thanks…</vt:lpstr>
    </vt:vector>
  </TitlesOfParts>
  <Manager/>
  <Company>UNC-Chapel Hill</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Third-Year DPT Student Tells All”</dc:title>
  <dc:subject/>
  <dc:creator>Alexandra Smith</dc:creator>
  <cp:keywords/>
  <dc:description/>
  <cp:lastModifiedBy>Alexandra Smith</cp:lastModifiedBy>
  <cp:revision>73</cp:revision>
  <dcterms:created xsi:type="dcterms:W3CDTF">2013-02-01T16:40:39Z</dcterms:created>
  <dcterms:modified xsi:type="dcterms:W3CDTF">2013-04-17T16:51:09Z</dcterms:modified>
  <cp:category/>
</cp:coreProperties>
</file>