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4.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4" r:id="rId1"/>
  </p:sldMasterIdLst>
  <p:notesMasterIdLst>
    <p:notesMasterId r:id="rId34"/>
  </p:notesMasterIdLst>
  <p:handoutMasterIdLst>
    <p:handoutMasterId r:id="rId35"/>
  </p:handoutMasterIdLst>
  <p:sldIdLst>
    <p:sldId id="263" r:id="rId2"/>
    <p:sldId id="260" r:id="rId3"/>
    <p:sldId id="264" r:id="rId4"/>
    <p:sldId id="258" r:id="rId5"/>
    <p:sldId id="259" r:id="rId6"/>
    <p:sldId id="268" r:id="rId7"/>
    <p:sldId id="266" r:id="rId8"/>
    <p:sldId id="291" r:id="rId9"/>
    <p:sldId id="265" r:id="rId10"/>
    <p:sldId id="293" r:id="rId11"/>
    <p:sldId id="267" r:id="rId12"/>
    <p:sldId id="269" r:id="rId13"/>
    <p:sldId id="271" r:id="rId14"/>
    <p:sldId id="270" r:id="rId15"/>
    <p:sldId id="272" r:id="rId16"/>
    <p:sldId id="273" r:id="rId17"/>
    <p:sldId id="274" r:id="rId18"/>
    <p:sldId id="276" r:id="rId19"/>
    <p:sldId id="277" r:id="rId20"/>
    <p:sldId id="278" r:id="rId21"/>
    <p:sldId id="280" r:id="rId22"/>
    <p:sldId id="279" r:id="rId23"/>
    <p:sldId id="281" r:id="rId24"/>
    <p:sldId id="287" r:id="rId25"/>
    <p:sldId id="288" r:id="rId26"/>
    <p:sldId id="289" r:id="rId27"/>
    <p:sldId id="283" r:id="rId28"/>
    <p:sldId id="285" r:id="rId29"/>
    <p:sldId id="284" r:id="rId30"/>
    <p:sldId id="290" r:id="rId31"/>
    <p:sldId id="292" r:id="rId32"/>
    <p:sldId id="26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ra Gerber" initials="DG"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1487"/>
    <a:srgbClr val="FFFF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13" autoAdjust="0"/>
    <p:restoredTop sz="78446" autoAdjust="0"/>
  </p:normalViewPr>
  <p:slideViewPr>
    <p:cSldViewPr snapToGrid="0" snapToObjects="1">
      <p:cViewPr>
        <p:scale>
          <a:sx n="100" d="100"/>
          <a:sy n="100" d="100"/>
        </p:scale>
        <p:origin x="-16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8" d="100"/>
          <a:sy n="98" d="100"/>
        </p:scale>
        <p:origin x="-176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2-24T15:09:35.599" idx="1">
    <p:pos x="10" y="2"/>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2-24T15:09:35.599" idx="2">
    <p:pos x="10" y="2"/>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2-24T15:09:35.599" idx="3">
    <p:pos x="10" y="2"/>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2-24T15:09:35.599" idx="4">
    <p:pos x="10" y="2"/>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703047-4537-E64F-894F-3148721E6BD2}" type="datetimeFigureOut">
              <a:rPr lang="en-US" smtClean="0"/>
              <a:t>4/16/14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FD9C53-8976-A241-8CBC-CB4375536108}" type="slidenum">
              <a:rPr lang="en-US" smtClean="0"/>
              <a:t>‹#›</a:t>
            </a:fld>
            <a:endParaRPr lang="en-US"/>
          </a:p>
        </p:txBody>
      </p:sp>
    </p:spTree>
    <p:extLst>
      <p:ext uri="{BB962C8B-B14F-4D97-AF65-F5344CB8AC3E}">
        <p14:creationId xmlns:p14="http://schemas.microsoft.com/office/powerpoint/2010/main" val="3943144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5E0C9F-65F0-4D42-9CDB-7C660315B969}" type="datetimeFigureOut">
              <a:rPr lang="en-US" smtClean="0"/>
              <a:t>4/16/14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06A7AD-387B-AC4C-A34B-59C61A850BFB}" type="slidenum">
              <a:rPr lang="en-US" smtClean="0"/>
              <a:t>‹#›</a:t>
            </a:fld>
            <a:endParaRPr lang="en-US"/>
          </a:p>
        </p:txBody>
      </p:sp>
    </p:spTree>
    <p:extLst>
      <p:ext uri="{BB962C8B-B14F-4D97-AF65-F5344CB8AC3E}">
        <p14:creationId xmlns:p14="http://schemas.microsoft.com/office/powerpoint/2010/main" val="1904075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use of a staff, hiking stick or single pole has been around for thousands of years, the emergence of the use of two poles as a fitness intervention became more popular in the mid 20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primarily in Finland –  one account credits a PE teacher, </a:t>
            </a:r>
            <a:r>
              <a:rPr lang="en-US" sz="1200" kern="1200" dirty="0" err="1" smtClean="0">
                <a:solidFill>
                  <a:schemeClr val="tx1"/>
                </a:solidFill>
                <a:effectLst/>
                <a:latin typeface="+mn-lt"/>
                <a:ea typeface="+mn-ea"/>
                <a:cs typeface="+mn-cs"/>
              </a:rPr>
              <a:t>Leena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Jääskeläinen</a:t>
            </a:r>
            <a:r>
              <a:rPr lang="en-US" sz="1200" kern="1200" dirty="0" smtClean="0">
                <a:solidFill>
                  <a:schemeClr val="tx1"/>
                </a:solidFill>
                <a:effectLst/>
                <a:latin typeface="+mn-lt"/>
                <a:ea typeface="+mn-ea"/>
                <a:cs typeface="+mn-cs"/>
              </a:rPr>
              <a:t>, promoting “walking with ski poles” for her lessons in the mid-1960’s. </a:t>
            </a:r>
          </a:p>
          <a:p>
            <a:r>
              <a:rPr lang="en-US" sz="1200" kern="1200" dirty="0" smtClean="0">
                <a:solidFill>
                  <a:schemeClr val="tx1"/>
                </a:solidFill>
                <a:effectLst/>
                <a:latin typeface="+mn-lt"/>
                <a:ea typeface="+mn-ea"/>
                <a:cs typeface="+mn-cs"/>
              </a:rPr>
              <a:t>Bilateral pole walking, or walking with a pole in each hand, has evolved and gained in popularity over the past 50+ years, especially in Europe     For the remaining presentation I will refer to ‘bilateral pole walking’ simply as ‘pole walking,’ but please keep in mind I am referring to two poles and not one.</a:t>
            </a:r>
          </a:p>
          <a:p>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1</a:t>
            </a:fld>
            <a:endParaRPr lang="en-US"/>
          </a:p>
        </p:txBody>
      </p:sp>
    </p:spTree>
    <p:extLst>
      <p:ext uri="{BB962C8B-B14F-4D97-AF65-F5344CB8AC3E}">
        <p14:creationId xmlns:p14="http://schemas.microsoft.com/office/powerpoint/2010/main" val="2233068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going</a:t>
            </a:r>
            <a:r>
              <a:rPr lang="en-US" baseline="0" dirty="0" smtClean="0"/>
              <a:t> on to looking at the research of pole walking effects in the elderly population, l</a:t>
            </a:r>
            <a:r>
              <a:rPr lang="en-US" dirty="0" smtClean="0"/>
              <a:t>et’s stop here and take a</a:t>
            </a:r>
            <a:r>
              <a:rPr lang="en-US" baseline="0" dirty="0" smtClean="0"/>
              <a:t> closer look at the equipment and learning more about the features and uses of different types of poles. </a:t>
            </a:r>
          </a:p>
          <a:p>
            <a:r>
              <a:rPr lang="en-US" baseline="0" dirty="0" smtClean="0"/>
              <a:t>[10 minutes for demo/ activity, continue w/ </a:t>
            </a:r>
            <a:r>
              <a:rPr lang="en-US" baseline="0" dirty="0" err="1" smtClean="0"/>
              <a:t>ppt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10</a:t>
            </a:fld>
            <a:endParaRPr lang="en-US"/>
          </a:p>
        </p:txBody>
      </p:sp>
    </p:spTree>
    <p:extLst>
      <p:ext uri="{BB962C8B-B14F-4D97-AF65-F5344CB8AC3E}">
        <p14:creationId xmlns:p14="http://schemas.microsoft.com/office/powerpoint/2010/main" val="2793904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part of this presentation will look at some</a:t>
            </a:r>
            <a:r>
              <a:rPr lang="en-US" sz="1200" kern="1200" baseline="0" dirty="0" smtClean="0">
                <a:solidFill>
                  <a:schemeClr val="tx1"/>
                </a:solidFill>
                <a:effectLst/>
                <a:latin typeface="+mn-lt"/>
                <a:ea typeface="+mn-ea"/>
                <a:cs typeface="+mn-cs"/>
              </a:rPr>
              <a:t> of the </a:t>
            </a:r>
            <a:r>
              <a:rPr lang="en-US" sz="1200" kern="1200" dirty="0" smtClean="0">
                <a:solidFill>
                  <a:schemeClr val="tx1"/>
                </a:solidFill>
                <a:effectLst/>
                <a:latin typeface="+mn-lt"/>
                <a:ea typeface="+mn-ea"/>
                <a:cs typeface="+mn-cs"/>
              </a:rPr>
              <a:t>current research studies on the effectiveness of pole walking interventions in the young, middle-aged (36-55), and older adult populations (&gt;60+) in fitness and rehabilitation studies.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11</a:t>
            </a:fld>
            <a:endParaRPr lang="en-US"/>
          </a:p>
        </p:txBody>
      </p:sp>
    </p:spTree>
    <p:extLst>
      <p:ext uri="{BB962C8B-B14F-4D97-AF65-F5344CB8AC3E}">
        <p14:creationId xmlns:p14="http://schemas.microsoft.com/office/powerpoint/2010/main" val="2723078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In looking for research studies investigating BPW effects for adults, Nordic walking retrieved the most responses, but other terms also yielded some results. The 21 studies that were determined most relevant for this presentation have quite the international flavor and bear witness to its greater popularity and support thus far in European countries. Evidence table summaries of these studies are included as handouts (or as </a:t>
            </a:r>
            <a:r>
              <a:rPr lang="en-US" sz="1200" kern="1200" dirty="0" err="1" smtClean="0">
                <a:solidFill>
                  <a:schemeClr val="tx1"/>
                </a:solidFill>
                <a:effectLst/>
                <a:latin typeface="+mn-lt"/>
                <a:ea typeface="+mn-ea"/>
                <a:cs typeface="+mn-cs"/>
              </a:rPr>
              <a:t>pdfs</a:t>
            </a:r>
            <a:r>
              <a:rPr lang="en-US" sz="1200" kern="1200" dirty="0" smtClean="0">
                <a:solidFill>
                  <a:schemeClr val="tx1"/>
                </a:solidFill>
                <a:effectLst/>
                <a:latin typeface="+mn-lt"/>
                <a:ea typeface="+mn-ea"/>
                <a:cs typeface="+mn-cs"/>
              </a:rPr>
              <a:t> on the capstone website).</a:t>
            </a:r>
          </a:p>
          <a:p>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12</a:t>
            </a:fld>
            <a:endParaRPr lang="en-US"/>
          </a:p>
        </p:txBody>
      </p:sp>
    </p:spTree>
    <p:extLst>
      <p:ext uri="{BB962C8B-B14F-4D97-AF65-F5344CB8AC3E}">
        <p14:creationId xmlns:p14="http://schemas.microsoft.com/office/powerpoint/2010/main" val="275028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start by looking at a few pole walking studies in the young adult population. These studies were primarily cross-sectional studies that looked into the aerobic and biomechanical differences between walking with and without poles.</a:t>
            </a:r>
          </a:p>
          <a:p>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13</a:t>
            </a:fld>
            <a:endParaRPr lang="en-US"/>
          </a:p>
        </p:txBody>
      </p:sp>
    </p:spTree>
    <p:extLst>
      <p:ext uri="{BB962C8B-B14F-4D97-AF65-F5344CB8AC3E}">
        <p14:creationId xmlns:p14="http://schemas.microsoft.com/office/powerpoint/2010/main" val="223306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studies reviewed here highlight the potential of decreased ratings of perceived exertion (RPE), increased aerobic capacity, increased UE mm activation, and reduction of knee joint forces with some poling methods.</a:t>
            </a:r>
          </a:p>
          <a:p>
            <a:r>
              <a:rPr lang="en-US" sz="1200" kern="1200" dirty="0" smtClean="0">
                <a:solidFill>
                  <a:schemeClr val="tx1"/>
                </a:solidFill>
                <a:effectLst/>
                <a:latin typeface="+mn-lt"/>
                <a:ea typeface="+mn-ea"/>
                <a:cs typeface="+mn-cs"/>
              </a:rPr>
              <a:t>• On an easy to moderate hiking trail, the use of trekking poles at a self-selected pace showed a significant increase in the aerobic markers of oxygen consumption, </a:t>
            </a:r>
            <a:r>
              <a:rPr lang="en-US" sz="1200" kern="1200" dirty="0" err="1" smtClean="0">
                <a:solidFill>
                  <a:schemeClr val="tx1"/>
                </a:solidFill>
                <a:effectLst/>
                <a:latin typeface="+mn-lt"/>
                <a:ea typeface="+mn-ea"/>
                <a:cs typeface="+mn-cs"/>
              </a:rPr>
              <a:t>ventilatory</a:t>
            </a:r>
            <a:r>
              <a:rPr lang="en-US" sz="1200" kern="1200" dirty="0" smtClean="0">
                <a:solidFill>
                  <a:schemeClr val="tx1"/>
                </a:solidFill>
                <a:effectLst/>
                <a:latin typeface="+mn-lt"/>
                <a:ea typeface="+mn-ea"/>
                <a:cs typeface="+mn-cs"/>
              </a:rPr>
              <a:t> efficiency, and heart rate paired with no changes in perceived exertion when compared with walking trials – so basically, the pole trekking was more aerobic at a similar perceived effort. When looking at studies with elderly adults, which will be discussed later, the walking and pole walking endurance effects were similar, but RPE continued to be less with the poles.</a:t>
            </a:r>
          </a:p>
          <a:p>
            <a:r>
              <a:rPr lang="en-US" sz="1200" kern="1200" dirty="0" smtClean="0">
                <a:solidFill>
                  <a:schemeClr val="tx1"/>
                </a:solidFill>
                <a:effectLst/>
                <a:latin typeface="+mn-lt"/>
                <a:ea typeface="+mn-ea"/>
                <a:cs typeface="+mn-cs"/>
              </a:rPr>
              <a:t>• One uphill walking study demonstrated a “share the load” effect that enabled greater recruitment of the upper extremity muscles and a decrease in lower extremity mm demands when using hiking poles at a preferred pace.</a:t>
            </a:r>
          </a:p>
          <a:p>
            <a:r>
              <a:rPr lang="en-US" sz="1200" kern="1200" dirty="0" smtClean="0">
                <a:solidFill>
                  <a:schemeClr val="tx1"/>
                </a:solidFill>
                <a:effectLst/>
                <a:latin typeface="+mn-lt"/>
                <a:ea typeface="+mn-ea"/>
                <a:cs typeface="+mn-cs"/>
              </a:rPr>
              <a:t>•Another study by Jacobsen demonstrated a significant decrease in RPE when walking downhill with poles when compared to regular walking. When the poles were placed in front of the body when going down, a significant decrease in knee joint loading was demonstrated during the single leg support phase. </a:t>
            </a:r>
          </a:p>
          <a:p>
            <a:r>
              <a:rPr lang="en-US" sz="1200" kern="1200" dirty="0" smtClean="0">
                <a:solidFill>
                  <a:schemeClr val="tx1"/>
                </a:solidFill>
                <a:effectLst/>
                <a:latin typeface="+mn-lt"/>
                <a:ea typeface="+mn-ea"/>
                <a:cs typeface="+mn-cs"/>
              </a:rPr>
              <a:t>         It may be self-evident, but it is important to realize that different applications of downhill pole use can either decrease knee joint load – such as when poles are placed forwards as demonstrated in this study – or increase knee joint load, such as continuing with the standard Nordic walking technique of push-off from behind the forwards foot.</a:t>
            </a:r>
          </a:p>
          <a:p>
            <a:endParaRPr lang="en-US" baseline="0" dirty="0" smtClean="0"/>
          </a:p>
        </p:txBody>
      </p:sp>
      <p:sp>
        <p:nvSpPr>
          <p:cNvPr id="4" name="Slide Number Placeholder 3"/>
          <p:cNvSpPr>
            <a:spLocks noGrp="1"/>
          </p:cNvSpPr>
          <p:nvPr>
            <p:ph type="sldNum" sz="quarter" idx="10"/>
          </p:nvPr>
        </p:nvSpPr>
        <p:spPr/>
        <p:txBody>
          <a:bodyPr/>
          <a:lstStyle/>
          <a:p>
            <a:fld id="{7206A7AD-387B-AC4C-A34B-59C61A850BFB}" type="slidenum">
              <a:rPr lang="en-US" smtClean="0"/>
              <a:t>14</a:t>
            </a:fld>
            <a:endParaRPr lang="en-US"/>
          </a:p>
        </p:txBody>
      </p:sp>
    </p:spTree>
    <p:extLst>
      <p:ext uri="{BB962C8B-B14F-4D97-AF65-F5344CB8AC3E}">
        <p14:creationId xmlns:p14="http://schemas.microsoft.com/office/powerpoint/2010/main" val="3722579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interesting study investigated plantar distribution effects during walking and Nordic walking on 20 beginning Nordic walkers and 30 expert Nordic walkers. In both groups, there was a significant (P&lt;0.05) pressure reduction of 30-35% in the central metatarsal area for the expert Nordic walkers and a 20-30% in the beginner walkers.  In this depiction, the white vertical bars represent plantar pressure scores during regular walking and the adjacent darker bars represent when plantar pressure </a:t>
            </a:r>
            <a:r>
              <a:rPr lang="en-US" sz="1200" kern="1200" dirty="0" err="1" smtClean="0">
                <a:solidFill>
                  <a:schemeClr val="tx1"/>
                </a:solidFill>
                <a:effectLst/>
                <a:latin typeface="+mn-lt"/>
                <a:ea typeface="+mn-ea"/>
                <a:cs typeface="+mn-cs"/>
              </a:rPr>
              <a:t>nordic</a:t>
            </a:r>
            <a:r>
              <a:rPr lang="en-US" sz="1200" kern="1200" dirty="0" smtClean="0">
                <a:solidFill>
                  <a:schemeClr val="tx1"/>
                </a:solidFill>
                <a:effectLst/>
                <a:latin typeface="+mn-lt"/>
                <a:ea typeface="+mn-ea"/>
                <a:cs typeface="+mn-cs"/>
              </a:rPr>
              <a:t> walking. This study may have translation effects when considering individuals with frailer feet in order to reduce or to learn to reduce plantar pressure to the central metatarsal area. </a:t>
            </a:r>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15</a:t>
            </a:fld>
            <a:endParaRPr lang="en-US"/>
          </a:p>
        </p:txBody>
      </p:sp>
    </p:spTree>
    <p:extLst>
      <p:ext uri="{BB962C8B-B14F-4D97-AF65-F5344CB8AC3E}">
        <p14:creationId xmlns:p14="http://schemas.microsoft.com/office/powerpoint/2010/main" val="3722579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Moving on to middle-aged and older adults studies, there are a greater number of higher quality pole walking studies This section will include some cross-sectional biomechanical studies, a systematic review that includes studies of both middle-aged and older adult populations, and a review of Nordic walking related injuries.</a:t>
            </a:r>
          </a:p>
          <a:p>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16</a:t>
            </a:fld>
            <a:endParaRPr lang="en-US"/>
          </a:p>
        </p:txBody>
      </p:sp>
    </p:spTree>
    <p:extLst>
      <p:ext uri="{BB962C8B-B14F-4D97-AF65-F5344CB8AC3E}">
        <p14:creationId xmlns:p14="http://schemas.microsoft.com/office/powerpoint/2010/main" val="2233068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Two cross sectional-studies looked at pole length with regard to energy expenditure and comfort and compared joint loading parameters with Nordic walking at various speeds compared with walking and running. </a:t>
            </a:r>
          </a:p>
          <a:p>
            <a:r>
              <a:rPr lang="en-US" sz="1200" kern="1200" dirty="0" smtClean="0">
                <a:solidFill>
                  <a:schemeClr val="tx1"/>
                </a:solidFill>
                <a:effectLst/>
                <a:latin typeface="+mn-lt"/>
                <a:ea typeface="+mn-ea"/>
                <a:cs typeface="+mn-cs"/>
              </a:rPr>
              <a:t>• A small study by Hansen of 12 Nordic walker practitioners in their early 50s, showed self-selected pole length tended to be around 68% of the body height, with shortening of poles on the uphill for the greatest comfort. For individuals walking on varying terrain, therefore, both the ease of pole adjustment and the ability to fine tune adjustments for optimum use may be an important factor in pole selection.  </a:t>
            </a:r>
          </a:p>
          <a:p>
            <a:r>
              <a:rPr lang="en-US" sz="1200" kern="1200" dirty="0" smtClean="0">
                <a:solidFill>
                  <a:schemeClr val="tx1"/>
                </a:solidFill>
                <a:effectLst/>
                <a:latin typeface="+mn-lt"/>
                <a:ea typeface="+mn-ea"/>
                <a:cs typeface="+mn-cs"/>
              </a:rPr>
              <a:t>   This study also found a significant increase in energy expenditure for Nordic walking on level terrain compared with walking   </a:t>
            </a:r>
          </a:p>
          <a:p>
            <a:r>
              <a:rPr lang="en-US" sz="1200" kern="1200" dirty="0" smtClean="0">
                <a:solidFill>
                  <a:schemeClr val="tx1"/>
                </a:solidFill>
                <a:effectLst/>
                <a:latin typeface="+mn-lt"/>
                <a:ea typeface="+mn-ea"/>
                <a:cs typeface="+mn-cs"/>
              </a:rPr>
              <a:t>• Hagen’s study found that, contrary to the downhill walking study discussed earlier, there was not a significant decrease of lower extremity loading forces in Nordic walking when compared with walking. This study, however, involved a particular method of Nordic walking technique that emphasized a longer stride. Again, this demonstrates that the style of poling method used needs to match your individual purpose and consider the environment. </a:t>
            </a:r>
          </a:p>
          <a:p>
            <a:r>
              <a:rPr lang="en-US" sz="1200" kern="1200" dirty="0" smtClean="0">
                <a:solidFill>
                  <a:schemeClr val="tx1"/>
                </a:solidFill>
                <a:effectLst/>
                <a:latin typeface="+mn-lt"/>
                <a:ea typeface="+mn-ea"/>
                <a:cs typeface="+mn-cs"/>
              </a:rPr>
              <a:t>• Compared with running, the NW group demonstrated less LE loading than the running group, which is not too surprising. </a:t>
            </a:r>
          </a:p>
          <a:p>
            <a:endParaRPr lang="en-US" baseline="0" dirty="0" smtClean="0"/>
          </a:p>
        </p:txBody>
      </p:sp>
      <p:sp>
        <p:nvSpPr>
          <p:cNvPr id="4" name="Slide Number Placeholder 3"/>
          <p:cNvSpPr>
            <a:spLocks noGrp="1"/>
          </p:cNvSpPr>
          <p:nvPr>
            <p:ph type="sldNum" sz="quarter" idx="10"/>
          </p:nvPr>
        </p:nvSpPr>
        <p:spPr/>
        <p:txBody>
          <a:bodyPr/>
          <a:lstStyle/>
          <a:p>
            <a:fld id="{7206A7AD-387B-AC4C-A34B-59C61A850BFB}" type="slidenum">
              <a:rPr lang="en-US" smtClean="0"/>
              <a:t>17</a:t>
            </a:fld>
            <a:endParaRPr lang="en-US"/>
          </a:p>
        </p:txBody>
      </p:sp>
    </p:spTree>
    <p:extLst>
      <p:ext uri="{BB962C8B-B14F-4D97-AF65-F5344CB8AC3E}">
        <p14:creationId xmlns:p14="http://schemas.microsoft.com/office/powerpoint/2010/main" val="3185248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study by Hagen also noted a correlation of wrist force increases as walking speed increased, as shown by this graph demonstrating increased walking speeds moving towards the right. This may increase the potential risk for wrist injury, and may need to be addressed through prevention exercises and assessment of pole handling, grip force and release, and shock absorption factors - such as pole weight and perhaps having a shock absorption feature in the poles.</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06A7AD-387B-AC4C-A34B-59C61A850BFB}" type="slidenum">
              <a:rPr lang="en-US" smtClean="0"/>
              <a:t>18</a:t>
            </a:fld>
            <a:endParaRPr lang="en-US"/>
          </a:p>
        </p:txBody>
      </p:sp>
    </p:spTree>
    <p:extLst>
      <p:ext uri="{BB962C8B-B14F-4D97-AF65-F5344CB8AC3E}">
        <p14:creationId xmlns:p14="http://schemas.microsoft.com/office/powerpoint/2010/main" val="2810111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looking for reviews of pole walking injuries, I found only one article specifically addressing this -  a questionnaire review by </a:t>
            </a:r>
            <a:r>
              <a:rPr lang="en-US" sz="1200" kern="1200" dirty="0" err="1" smtClean="0">
                <a:solidFill>
                  <a:schemeClr val="tx1"/>
                </a:solidFill>
                <a:effectLst/>
                <a:latin typeface="+mn-lt"/>
                <a:ea typeface="+mn-ea"/>
                <a:cs typeface="+mn-cs"/>
              </a:rPr>
              <a:t>Knobloch</a:t>
            </a:r>
            <a:r>
              <a:rPr lang="en-US" sz="1200" kern="1200" dirty="0" smtClean="0">
                <a:solidFill>
                  <a:schemeClr val="tx1"/>
                </a:solidFill>
                <a:effectLst/>
                <a:latin typeface="+mn-lt"/>
                <a:ea typeface="+mn-ea"/>
                <a:cs typeface="+mn-cs"/>
              </a:rPr>
              <a:t> of 137 middle-aged Nordic walkers (53.5±12 years) looking at injury rates occurring during Nordic walking. Overall, the injury rate was considered very low, with the most predominant injuries occurring in the upper extremities. Within this group, distortion of the ulnar collateral ligament following a fall was the most common injury, possibly due to the pole handle forcing the thumb into abduction and extension. Recommended injury prevention efforts for this type of injury include attention to grip construction, poling method, and providing education, pole adjustments and NW technique changes as indicated. Clinical relevancy may also include decisions as to whether or not to use grip straps for some patients and, if so, make sure that the wrist straps are being used properly.</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19</a:t>
            </a:fld>
            <a:endParaRPr lang="en-US"/>
          </a:p>
        </p:txBody>
      </p:sp>
    </p:spTree>
    <p:extLst>
      <p:ext uri="{BB962C8B-B14F-4D97-AF65-F5344CB8AC3E}">
        <p14:creationId xmlns:p14="http://schemas.microsoft.com/office/powerpoint/2010/main" val="1037869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manufacturing of hiking or trekking poles has been around since the 1960s, and consumer demand may have arisen as an offshoot of using ski poles for walking. Pole</a:t>
            </a:r>
            <a:r>
              <a:rPr lang="en-US" sz="1200" kern="1200" baseline="0" dirty="0" smtClean="0">
                <a:solidFill>
                  <a:schemeClr val="tx1"/>
                </a:solidFill>
                <a:effectLst/>
                <a:latin typeface="+mn-lt"/>
                <a:ea typeface="+mn-ea"/>
                <a:cs typeface="+mn-cs"/>
              </a:rPr>
              <a:t> designs and availability have continued to expand and evolve over time.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06A7AD-387B-AC4C-A34B-59C61A850BFB}" type="slidenum">
              <a:rPr lang="en-US" smtClean="0"/>
              <a:t>2</a:t>
            </a:fld>
            <a:endParaRPr lang="en-US"/>
          </a:p>
        </p:txBody>
      </p:sp>
    </p:spTree>
    <p:extLst>
      <p:ext uri="{BB962C8B-B14F-4D97-AF65-F5344CB8AC3E}">
        <p14:creationId xmlns:p14="http://schemas.microsoft.com/office/powerpoint/2010/main" val="968353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systematic review by </a:t>
            </a:r>
            <a:r>
              <a:rPr lang="en-US" sz="1200" kern="1200" dirty="0" err="1" smtClean="0">
                <a:solidFill>
                  <a:schemeClr val="tx1"/>
                </a:solidFill>
                <a:effectLst/>
                <a:latin typeface="+mn-lt"/>
                <a:ea typeface="+mn-ea"/>
                <a:cs typeface="+mn-cs"/>
              </a:rPr>
              <a:t>Fritschi</a:t>
            </a:r>
            <a:r>
              <a:rPr lang="en-US" sz="1200" kern="1200" dirty="0" smtClean="0">
                <a:solidFill>
                  <a:schemeClr val="tx1"/>
                </a:solidFill>
                <a:effectLst/>
                <a:latin typeface="+mn-lt"/>
                <a:ea typeface="+mn-ea"/>
                <a:cs typeface="+mn-cs"/>
              </a:rPr>
              <a:t> used a modified Delphi quality scoring method to focus on higher quality randomized controlled trials (RCTs)  investigating pole walking health effects for middle aged and elderly adults. The authors suggest that PW research is “in its infancy,” as most of the articles that were reviewed had been published within the past 5 years, and concluded that at least one positive PW effect was found in all of the reviewed</a:t>
            </a:r>
            <a:r>
              <a:rPr lang="en-US" sz="1200" kern="1200" baseline="0" dirty="0" smtClean="0">
                <a:solidFill>
                  <a:schemeClr val="tx1"/>
                </a:solidFill>
                <a:effectLst/>
                <a:latin typeface="+mn-lt"/>
                <a:ea typeface="+mn-ea"/>
                <a:cs typeface="+mn-cs"/>
              </a:rPr>
              <a:t> studies.</a:t>
            </a:r>
            <a:r>
              <a:rPr lang="en-US" sz="1200" kern="1200" dirty="0" smtClean="0">
                <a:solidFill>
                  <a:schemeClr val="tx1"/>
                </a:solidFill>
                <a:effectLst/>
                <a:latin typeface="+mn-lt"/>
                <a:ea typeface="+mn-ea"/>
                <a:cs typeface="+mn-cs"/>
              </a:rPr>
              <a:t>  Significant improvements were noted in measures of cardiorespiratory status, endurance, functional status, physical activity (PA) and quality of life (</a:t>
            </a:r>
            <a:r>
              <a:rPr lang="en-US" sz="1200" kern="1200" dirty="0" err="1" smtClean="0">
                <a:solidFill>
                  <a:schemeClr val="tx1"/>
                </a:solidFill>
                <a:effectLst/>
                <a:latin typeface="+mn-lt"/>
                <a:ea typeface="+mn-ea"/>
                <a:cs typeface="+mn-cs"/>
              </a:rPr>
              <a:t>QoL</a:t>
            </a:r>
            <a:r>
              <a:rPr lang="en-US" sz="1200" kern="1200" dirty="0" smtClean="0">
                <a:solidFill>
                  <a:schemeClr val="tx1"/>
                </a:solidFill>
                <a:effectLst/>
                <a:latin typeface="+mn-lt"/>
                <a:ea typeface="+mn-ea"/>
                <a:cs typeface="+mn-cs"/>
              </a:rPr>
              <a:t>) outcomes. Cardiorespiratory effects were the most frequently studied, with improvements in endurance cited as one of the most significant PW effects relative to the control groups. </a:t>
            </a:r>
          </a:p>
          <a:p>
            <a:r>
              <a:rPr lang="en-US" sz="1200" kern="1200" dirty="0" smtClean="0">
                <a:solidFill>
                  <a:schemeClr val="tx1"/>
                </a:solidFill>
                <a:effectLst/>
                <a:latin typeface="+mn-lt"/>
                <a:ea typeface="+mn-ea"/>
                <a:cs typeface="+mn-cs"/>
              </a:rPr>
              <a:t>     In the evidence table handouts, I have included 4 randomized control trial studies and 2 controlled trial studies on middle-aged populations that were included in </a:t>
            </a:r>
            <a:r>
              <a:rPr lang="en-US" sz="1200" kern="1200" dirty="0" err="1" smtClean="0">
                <a:solidFill>
                  <a:schemeClr val="tx1"/>
                </a:solidFill>
                <a:effectLst/>
                <a:latin typeface="+mn-lt"/>
                <a:ea typeface="+mn-ea"/>
                <a:cs typeface="+mn-cs"/>
              </a:rPr>
              <a:t>Fritschi’s</a:t>
            </a:r>
            <a:r>
              <a:rPr lang="en-US" sz="1200" kern="1200" dirty="0" smtClean="0">
                <a:solidFill>
                  <a:schemeClr val="tx1"/>
                </a:solidFill>
                <a:effectLst/>
                <a:latin typeface="+mn-lt"/>
                <a:ea typeface="+mn-ea"/>
                <a:cs typeface="+mn-cs"/>
              </a:rPr>
              <a:t> systematic review – these include studies investigating pole walking interventions for sedentary females, and studies with individuals diagnosed with breast cancer, fibromyalgia, chronic LBP, inpatient cardiac rehabilitation, and obesity.</a:t>
            </a:r>
          </a:p>
          <a:p>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20</a:t>
            </a:fld>
            <a:endParaRPr lang="en-US"/>
          </a:p>
        </p:txBody>
      </p:sp>
    </p:spTree>
    <p:extLst>
      <p:ext uri="{BB962C8B-B14F-4D97-AF65-F5344CB8AC3E}">
        <p14:creationId xmlns:p14="http://schemas.microsoft.com/office/powerpoint/2010/main" val="1582609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Studies on pole walking interventions for the elderly have spanned from a small cross-sectional study on load dynamics to larger controlled and randomized controlled trials on general or diagnosis-related elderly parameters.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21</a:t>
            </a:fld>
            <a:endParaRPr lang="en-US"/>
          </a:p>
        </p:txBody>
      </p:sp>
    </p:spTree>
    <p:extLst>
      <p:ext uri="{BB962C8B-B14F-4D97-AF65-F5344CB8AC3E}">
        <p14:creationId xmlns:p14="http://schemas.microsoft.com/office/powerpoint/2010/main" val="2233068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small cross sectional study by Koizumi looked at differences in joint load dynamics in Nordic walking and walking with 5 elderly individuals. Based on data from force platforms and motion analysis, a significant reduction of L4-L5 shear force, hip compression and shear forces, and knee shear force was found with Nordic walking on level surfaces compared with walking. Knee unloading forces, however, demonstrated no significant change. </a:t>
            </a:r>
          </a:p>
          <a:p>
            <a:r>
              <a:rPr lang="en-US" sz="1200" kern="1200" dirty="0" smtClean="0">
                <a:solidFill>
                  <a:schemeClr val="tx1"/>
                </a:solidFill>
                <a:effectLst/>
                <a:latin typeface="+mn-lt"/>
                <a:ea typeface="+mn-ea"/>
                <a:cs typeface="+mn-cs"/>
              </a:rPr>
              <a:t> Although this is a small study, this was one of the first that I found that looked at hip unloading forces, and may have implications for use of pole walking with individuals with hip instability or hip pain. </a:t>
            </a:r>
          </a:p>
          <a:p>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22</a:t>
            </a:fld>
            <a:endParaRPr lang="en-US"/>
          </a:p>
        </p:txBody>
      </p:sp>
    </p:spTree>
    <p:extLst>
      <p:ext uri="{BB962C8B-B14F-4D97-AF65-F5344CB8AC3E}">
        <p14:creationId xmlns:p14="http://schemas.microsoft.com/office/powerpoint/2010/main" val="790537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12-week controlled trial of 65 community-dwelling elderly men and women demonstrated </a:t>
            </a:r>
            <a:r>
              <a:rPr lang="en-US" sz="1200" u="sng" kern="1200" dirty="0" smtClean="0">
                <a:solidFill>
                  <a:schemeClr val="tx1"/>
                </a:solidFill>
                <a:effectLst/>
                <a:latin typeface="+mn-lt"/>
                <a:ea typeface="+mn-ea"/>
                <a:cs typeface="+mn-cs"/>
              </a:rPr>
              <a:t>both</a:t>
            </a:r>
            <a:r>
              <a:rPr lang="en-US" sz="1200" kern="1200" dirty="0" smtClean="0">
                <a:solidFill>
                  <a:schemeClr val="tx1"/>
                </a:solidFill>
                <a:effectLst/>
                <a:latin typeface="+mn-lt"/>
                <a:ea typeface="+mn-ea"/>
                <a:cs typeface="+mn-cs"/>
              </a:rPr>
              <a:t> Nordic walking and walking groups had significant group improvement as measured by the 12MWT, and between-group significant improvement (p&lt;0.01) in endurance over the Resistive Exercise only group and the control groups (p&lt;.001).  In the arm curl test, a large effect size (ES) was seen in the RES group (1.15), a moderate ES for the NW (0.62), and a small ES for the W group (0.18).</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This indicates that, while the resistive exercise group had the largest gains in upper extremity muscle strengthening of all the groups, the Nordic walking group also had more upper extremity strengthening benefits compared with walking. </a:t>
            </a:r>
          </a:p>
          <a:p>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23</a:t>
            </a:fld>
            <a:endParaRPr lang="en-US"/>
          </a:p>
        </p:txBody>
      </p:sp>
    </p:spTree>
    <p:extLst>
      <p:ext uri="{BB962C8B-B14F-4D97-AF65-F5344CB8AC3E}">
        <p14:creationId xmlns:p14="http://schemas.microsoft.com/office/powerpoint/2010/main" val="3589822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3 month randomized control trial tracked the daily physical activity behaviors (by accelerometers) and compared endurance effects between two groups - a Nordic walking group and control group - of 60 elderly individuals with chronic obstructive pulmonary disease. The NW group was provided with a Nordic walking intervention 3x/</a:t>
            </a:r>
            <a:r>
              <a:rPr lang="en-US" sz="1200" kern="1200" dirty="0" err="1" smtClean="0">
                <a:solidFill>
                  <a:schemeClr val="tx1"/>
                </a:solidFill>
                <a:effectLst/>
                <a:latin typeface="+mn-lt"/>
                <a:ea typeface="+mn-ea"/>
                <a:cs typeface="+mn-cs"/>
              </a:rPr>
              <a:t>wk</a:t>
            </a:r>
            <a:r>
              <a:rPr lang="en-US" sz="1200" kern="1200" dirty="0" smtClean="0">
                <a:solidFill>
                  <a:schemeClr val="tx1"/>
                </a:solidFill>
                <a:effectLst/>
                <a:latin typeface="+mn-lt"/>
                <a:ea typeface="+mn-ea"/>
                <a:cs typeface="+mn-cs"/>
              </a:rPr>
              <a:t>, and both groups were offered COPD education sessions. Improvements noted in the Nordic walking group included:  less exercise-induced dyspnea, improved mood status &amp; healthcare related quality of life, decreased daily sedentary behaviors, and a significant increase in endurance as measured by the 6MWT, compared both at baseline and between groups. Even more important, these improvements were sustained at a 6 month and 9 month </a:t>
            </a:r>
            <a:r>
              <a:rPr lang="en-US" sz="1200" kern="1200" dirty="0" err="1" smtClean="0">
                <a:solidFill>
                  <a:schemeClr val="tx1"/>
                </a:solidFill>
                <a:effectLst/>
                <a:latin typeface="+mn-lt"/>
                <a:ea typeface="+mn-ea"/>
                <a:cs typeface="+mn-cs"/>
              </a:rPr>
              <a:t>followup</a:t>
            </a: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24</a:t>
            </a:fld>
            <a:endParaRPr lang="en-US"/>
          </a:p>
        </p:txBody>
      </p:sp>
    </p:spTree>
    <p:extLst>
      <p:ext uri="{BB962C8B-B14F-4D97-AF65-F5344CB8AC3E}">
        <p14:creationId xmlns:p14="http://schemas.microsoft.com/office/powerpoint/2010/main" val="3589822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Reuter compared the effects of three different types of intervention programs – Nordic walking (NW), walking (W), and a flexibility and relaxation (FR) program - with 60 older individuals in a mild to moderate stage of Parkinson’s Disease. Each group consisted of 20 subjects that participated in their designated activity (PW,W, or FR) for 70 minutes, 3 times weekly for 6 months. The interventions were taught and supervised by physical therapists with NW training.  The sum-score of the unified Parkinson’s disease rating scale (UPDRS) showed significant improvements in both the NW and W groups (p=.02), particularly in the motor function subscale, with mean improvements for the NW group edging slightly higher than the W group.  The NW group showed improved postural stability (p&lt;.004), gait pattern (p&lt;.001), and improved stride length (p&lt;.05) than the other 2 groups.  </a:t>
            </a:r>
          </a:p>
          <a:p>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25</a:t>
            </a:fld>
            <a:endParaRPr lang="en-US"/>
          </a:p>
        </p:txBody>
      </p:sp>
    </p:spTree>
    <p:extLst>
      <p:ext uri="{BB962C8B-B14F-4D97-AF65-F5344CB8AC3E}">
        <p14:creationId xmlns:p14="http://schemas.microsoft.com/office/powerpoint/2010/main" val="3589822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 few adverse effects were reported during this study, including exercise induced hypotension (NW=2, W-1), falls (NW-4, W-4, FR-1), and 2 shoulder overuse injuries (NW-2).</a:t>
            </a:r>
            <a:r>
              <a:rPr lang="en-US" baseline="30000" dirty="0" smtClean="0">
                <a:effectLst/>
              </a:rPr>
              <a:t> </a:t>
            </a:r>
            <a:r>
              <a:rPr lang="en-US" dirty="0" smtClean="0">
                <a:effectLst/>
              </a:rPr>
              <a:t> None of these were considered serious injuries and were successfully managed. </a:t>
            </a:r>
          </a:p>
          <a:p>
            <a:r>
              <a:rPr lang="en-US" dirty="0" smtClean="0">
                <a:effectLst/>
              </a:rPr>
              <a:t>         The authors also discussed the need for a greater time allotment for the NW participants to learn and practice the NW technique, and that this may have limited the aerobic training opportunities compared with the W group.  Interestingly, in a 6 month follow-up interview, all NW participants had continued to practice NW and formed training groups, with 50% of the NW spouses participating in NW as well. In the walking group, 60% reported continued walking 2-3x/</a:t>
            </a:r>
            <a:r>
              <a:rPr lang="en-US" dirty="0" err="1" smtClean="0">
                <a:effectLst/>
              </a:rPr>
              <a:t>wk</a:t>
            </a:r>
            <a:r>
              <a:rPr lang="en-US" dirty="0" smtClean="0">
                <a:effectLst/>
              </a:rPr>
              <a:t> with 30% taking up</a:t>
            </a:r>
            <a:r>
              <a:rPr lang="en-US" baseline="0" dirty="0" smtClean="0">
                <a:effectLst/>
              </a:rPr>
              <a:t> the pole walking.</a:t>
            </a:r>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26</a:t>
            </a:fld>
            <a:endParaRPr lang="en-US"/>
          </a:p>
        </p:txBody>
      </p:sp>
    </p:spTree>
    <p:extLst>
      <p:ext uri="{BB962C8B-B14F-4D97-AF65-F5344CB8AC3E}">
        <p14:creationId xmlns:p14="http://schemas.microsoft.com/office/powerpoint/2010/main" val="3589822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Nordic walking intervention effects are also being studied in both the in-patient and out-patient rehabilitation environments. In two recent studies from Canada, a 12 week randomized controlled trial in an out-patient cardiac rehabilitation setting showed significant improvements in endurance, as measured by the 6 minute walk test, and in upper extremity strength as measured by grip strength over the standard exercise protocol used by this cardiac care system. </a:t>
            </a:r>
          </a:p>
          <a:p>
            <a:r>
              <a:rPr lang="en-US" dirty="0" smtClean="0">
                <a:effectLst/>
              </a:rPr>
              <a:t>         Another interesting study by </a:t>
            </a:r>
            <a:r>
              <a:rPr lang="en-US" dirty="0" err="1" smtClean="0">
                <a:effectLst/>
              </a:rPr>
              <a:t>Figueiredo</a:t>
            </a:r>
            <a:r>
              <a:rPr lang="en-US" dirty="0" smtClean="0">
                <a:effectLst/>
              </a:rPr>
              <a:t> looked at a shorter, one-on-one NW and W interventions provided by physical therapists. Looking at NW effects in an older and more physically challenged participant group, a randomized pilot trial (n=30) by </a:t>
            </a:r>
            <a:r>
              <a:rPr lang="en-US" dirty="0" err="1" smtClean="0">
                <a:effectLst/>
              </a:rPr>
              <a:t>Figueiredo</a:t>
            </a:r>
            <a:r>
              <a:rPr lang="en-US" dirty="0" smtClean="0">
                <a:effectLst/>
              </a:rPr>
              <a:t> </a:t>
            </a:r>
            <a:r>
              <a:rPr lang="en-US" baseline="30000" dirty="0" smtClean="0">
                <a:effectLst/>
              </a:rPr>
              <a:t> </a:t>
            </a:r>
            <a:r>
              <a:rPr lang="en-US" dirty="0" smtClean="0">
                <a:effectLst/>
              </a:rPr>
              <a:t>compared a one-on-one supplemental 6 week NW and W intervention. The NW (n=14) and W (n=16) intervention was provided by a physical therapist for 20 minutes, 2x/week for 6 weeks, in addition to the in-patient or out-patient PT</a:t>
            </a:r>
            <a:r>
              <a:rPr lang="en-US" baseline="0" dirty="0" smtClean="0">
                <a:effectLst/>
              </a:rPr>
              <a:t> </a:t>
            </a:r>
            <a:r>
              <a:rPr lang="en-US" dirty="0" smtClean="0">
                <a:effectLst/>
              </a:rPr>
              <a:t>that the study participants were already receiving. </a:t>
            </a:r>
          </a:p>
          <a:p>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27</a:t>
            </a:fld>
            <a:endParaRPr lang="en-US"/>
          </a:p>
        </p:txBody>
      </p:sp>
    </p:spTree>
    <p:extLst>
      <p:ext uri="{BB962C8B-B14F-4D97-AF65-F5344CB8AC3E}">
        <p14:creationId xmlns:p14="http://schemas.microsoft.com/office/powerpoint/2010/main" val="2644126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The median age in the </a:t>
            </a:r>
            <a:r>
              <a:rPr lang="en-US" dirty="0" err="1" smtClean="0">
                <a:effectLst/>
              </a:rPr>
              <a:t>Figuereido</a:t>
            </a:r>
            <a:r>
              <a:rPr lang="en-US" dirty="0" smtClean="0">
                <a:effectLst/>
              </a:rPr>
              <a:t> study was 78 years; over half of the patients were in an in-patient setting and the majority walked with a walker or cane. The authors suggest that a 2MWT might have provided more sensitive, relevant information for this population rather than the 6 MWT, and that a longer intervention period may have produced better results. Confounding factors relative to improvements include the concurrent physical therapy, but it is promising to note that even patients that need a walker or cane may be responsive to an aspect of pole</a:t>
            </a:r>
            <a:r>
              <a:rPr lang="en-US" baseline="0" dirty="0" smtClean="0">
                <a:effectLst/>
              </a:rPr>
              <a:t> walking</a:t>
            </a:r>
            <a:r>
              <a:rPr lang="en-US" dirty="0" smtClean="0">
                <a:effectLst/>
              </a:rPr>
              <a:t> as part of their rehabilitation.</a:t>
            </a:r>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28</a:t>
            </a:fld>
            <a:endParaRPr lang="en-US"/>
          </a:p>
        </p:txBody>
      </p:sp>
    </p:spTree>
    <p:extLst>
      <p:ext uri="{BB962C8B-B14F-4D97-AF65-F5344CB8AC3E}">
        <p14:creationId xmlns:p14="http://schemas.microsoft.com/office/powerpoint/2010/main" val="1977279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Pole walking interventions studies provide a different piece of the puzzle in assessing beneficial effects, but the number of quality pole walking studies are limited, diverse, and utilize a wide array of outcome measures that may not adequately capture its benefits. For example, in several studies the 30-second arm curl test was used as a general measure of upper body strength, which is a component of the Senior Fitness Tests. While improvements in the arm curl outcome measures were shown after pole walking interventions in several studies, more specific shoulder and upper extremity measures through dynamometry or other consistent measures may yield more meaningful results, such as the bench press or </a:t>
            </a:r>
            <a:r>
              <a:rPr lang="en-US" dirty="0" err="1" smtClean="0">
                <a:effectLst/>
              </a:rPr>
              <a:t>Latissimus</a:t>
            </a:r>
            <a:r>
              <a:rPr lang="en-US" dirty="0" smtClean="0">
                <a:effectLst/>
              </a:rPr>
              <a:t> </a:t>
            </a:r>
            <a:r>
              <a:rPr lang="en-US" dirty="0" err="1" smtClean="0">
                <a:effectLst/>
              </a:rPr>
              <a:t>dorsi</a:t>
            </a:r>
            <a:r>
              <a:rPr lang="en-US" dirty="0" smtClean="0">
                <a:effectLst/>
              </a:rPr>
              <a:t> pull-down tests that </a:t>
            </a:r>
            <a:r>
              <a:rPr lang="en-US" dirty="0" err="1" smtClean="0">
                <a:effectLst/>
              </a:rPr>
              <a:t>Sprod</a:t>
            </a:r>
            <a:r>
              <a:rPr lang="en-US" dirty="0" smtClean="0">
                <a:effectLst/>
              </a:rPr>
              <a:t> used as UE strength measures in her pole walking study with individuals with breast cancer. </a:t>
            </a:r>
          </a:p>
          <a:p>
            <a:r>
              <a:rPr lang="en-US" dirty="0" smtClean="0">
                <a:effectLst/>
              </a:rPr>
              <a:t>         Consistent walking endurance measures that are sensitive to the baseline skill levels, such as the 2MWT or 6MWT would also provide better between-study comparisons, along with Ratings of Perceived Exertion and Pain Scales. Agility tests and balance tests like the Berg Balance Scale, Dynamic Gait Index and Timed Up-and Go might also be useful, as well as measures of Healthcare Related Quality of Life and questionnaires or logs to measure long-term exercise fitness compliance.</a:t>
            </a:r>
          </a:p>
          <a:p>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29</a:t>
            </a:fld>
            <a:endParaRPr lang="en-US"/>
          </a:p>
        </p:txBody>
      </p:sp>
    </p:spTree>
    <p:extLst>
      <p:ext uri="{BB962C8B-B14F-4D97-AF65-F5344CB8AC3E}">
        <p14:creationId xmlns:p14="http://schemas.microsoft.com/office/powerpoint/2010/main" val="120945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Nordic walking is a walking fitness activity that is one of the more popular forms of pole walking. As of 2005, the worldwide estimate of active Nordic walkers was around 6 million, mostly in Europe. </a:t>
            </a:r>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3</a:t>
            </a:fld>
            <a:endParaRPr lang="en-US"/>
          </a:p>
        </p:txBody>
      </p:sp>
    </p:spTree>
    <p:extLst>
      <p:ext uri="{BB962C8B-B14F-4D97-AF65-F5344CB8AC3E}">
        <p14:creationId xmlns:p14="http://schemas.microsoft.com/office/powerpoint/2010/main" val="2317798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     Take</a:t>
            </a:r>
            <a:r>
              <a:rPr lang="en-US" baseline="0" dirty="0" smtClean="0">
                <a:effectLst/>
              </a:rPr>
              <a:t> a look at the v</a:t>
            </a:r>
            <a:r>
              <a:rPr lang="en-US" dirty="0" smtClean="0">
                <a:effectLst/>
              </a:rPr>
              <a:t>ideos of </a:t>
            </a:r>
            <a:r>
              <a:rPr lang="en-US" dirty="0" err="1" smtClean="0">
                <a:effectLst/>
              </a:rPr>
              <a:t>DeDee</a:t>
            </a:r>
            <a:r>
              <a:rPr lang="en-US" dirty="0" smtClean="0">
                <a:effectLst/>
              </a:rPr>
              <a:t>, a 91-year old woman who has used her “walking sticks” for her neighborhood walks for over 5 years,</a:t>
            </a:r>
            <a:r>
              <a:rPr lang="en-US" baseline="0" dirty="0" smtClean="0">
                <a:effectLst/>
              </a:rPr>
              <a:t> on my capstone website. </a:t>
            </a:r>
            <a:r>
              <a:rPr lang="en-US" dirty="0" smtClean="0">
                <a:effectLst/>
              </a:rPr>
              <a:t>Notice that she does not use the poles in a strict bilateral coordination pattern, but she uses the poles in a rhythm that suits her and gives her more confidence when walking outdoors. In </a:t>
            </a:r>
            <a:r>
              <a:rPr lang="en-US" dirty="0" err="1" smtClean="0">
                <a:effectLst/>
              </a:rPr>
              <a:t>DeDee’s</a:t>
            </a:r>
            <a:r>
              <a:rPr lang="en-US" dirty="0" smtClean="0">
                <a:effectLst/>
              </a:rPr>
              <a:t> case, she has adapted the poling method that is the most comfortable for her. In assessing the best poling method and equipment to suit the individual, it is important to understand that there may be several adaptations that may be done to tailor to the individual, and as skills improve – or decline -  there may additional refinements that could be made for optimum effects for the individual. Note the improvements</a:t>
            </a:r>
            <a:r>
              <a:rPr lang="en-US" baseline="0" dirty="0" smtClean="0">
                <a:effectLst/>
              </a:rPr>
              <a:t> in her gait in comparison to her walking without her poles. </a:t>
            </a:r>
            <a:endParaRPr lang="en-US" dirty="0" smtClean="0">
              <a:effectLst/>
            </a:endParaRPr>
          </a:p>
          <a:p>
            <a:r>
              <a:rPr lang="en-US" sz="1200" kern="1200" dirty="0" smtClean="0">
                <a:solidFill>
                  <a:schemeClr val="tx1"/>
                </a:solidFill>
                <a:effectLst/>
                <a:latin typeface="+mn-lt"/>
                <a:ea typeface="+mn-ea"/>
                <a:cs typeface="+mn-cs"/>
              </a:rPr>
              <a:t>     I asked </a:t>
            </a:r>
            <a:r>
              <a:rPr lang="en-US" sz="1200" kern="1200" dirty="0" err="1" smtClean="0">
                <a:solidFill>
                  <a:schemeClr val="tx1"/>
                </a:solidFill>
                <a:effectLst/>
                <a:latin typeface="+mn-lt"/>
                <a:ea typeface="+mn-ea"/>
                <a:cs typeface="+mn-cs"/>
              </a:rPr>
              <a:t>DeDee</a:t>
            </a:r>
            <a:r>
              <a:rPr lang="en-US" sz="1200" kern="1200" dirty="0" smtClean="0">
                <a:solidFill>
                  <a:schemeClr val="tx1"/>
                </a:solidFill>
                <a:effectLst/>
                <a:latin typeface="+mn-lt"/>
                <a:ea typeface="+mn-ea"/>
                <a:cs typeface="+mn-cs"/>
              </a:rPr>
              <a:t> to relay a little more about her experience over the years using her walking sticks. Here’s what she said.</a:t>
            </a:r>
            <a:r>
              <a:rPr lang="en-US"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30</a:t>
            </a:fld>
            <a:endParaRPr lang="en-US"/>
          </a:p>
        </p:txBody>
      </p:sp>
    </p:spTree>
    <p:extLst>
      <p:ext uri="{BB962C8B-B14F-4D97-AF65-F5344CB8AC3E}">
        <p14:creationId xmlns:p14="http://schemas.microsoft.com/office/powerpoint/2010/main" val="1378838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my hope is that this presentation will spur you to learn more about bilateral pole walking as</a:t>
            </a:r>
            <a:r>
              <a:rPr lang="en-US" baseline="0" dirty="0" smtClean="0"/>
              <a:t> a potential fitness activity and as a possible intervention to support rehabilitation. Emerging research, while not making as grand of a claim of benefits as what is reported on some Internet sites, nonetheless show significant benefits in endurance, less RPE, and improved arm strengthening effects for adults. Other benefits, such as improved confidence, better balance when walking, and improved coordination are anecdotal but not yet effectively captured in higher quality research studies.</a:t>
            </a:r>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31</a:t>
            </a:fld>
            <a:endParaRPr lang="en-US"/>
          </a:p>
        </p:txBody>
      </p:sp>
    </p:spTree>
    <p:extLst>
      <p:ext uri="{BB962C8B-B14F-4D97-AF65-F5344CB8AC3E}">
        <p14:creationId xmlns:p14="http://schemas.microsoft.com/office/powerpoint/2010/main" val="2020766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You will now have an opportunity to experiment with</a:t>
            </a:r>
            <a:r>
              <a:rPr lang="en-US" baseline="0" dirty="0" smtClean="0">
                <a:effectLst/>
              </a:rPr>
              <a:t> pole walking </a:t>
            </a:r>
            <a:r>
              <a:rPr lang="en-US" dirty="0" smtClean="0">
                <a:effectLst/>
              </a:rPr>
              <a:t>techniques personally. In addition to</a:t>
            </a:r>
            <a:r>
              <a:rPr lang="en-US" baseline="0" dirty="0" smtClean="0">
                <a:effectLst/>
              </a:rPr>
              <a:t> learning</a:t>
            </a:r>
            <a:r>
              <a:rPr lang="en-US" dirty="0" smtClean="0">
                <a:effectLst/>
              </a:rPr>
              <a:t> a personal fitness option, it also helps to experience an intervention on your own before applying and adapting it for others. (or, if you are listening to this on the capstone website, I hope you will utilize the resource</a:t>
            </a:r>
            <a:r>
              <a:rPr lang="en-US" baseline="0" dirty="0" smtClean="0">
                <a:effectLst/>
              </a:rPr>
              <a:t> information, grab a pair of poles </a:t>
            </a:r>
            <a:r>
              <a:rPr lang="en-US" dirty="0" smtClean="0">
                <a:effectLst/>
              </a:rPr>
              <a:t>and be able to practice</a:t>
            </a:r>
            <a:r>
              <a:rPr lang="en-US" baseline="0" dirty="0" smtClean="0">
                <a:effectLst/>
              </a:rPr>
              <a:t> </a:t>
            </a:r>
            <a:r>
              <a:rPr lang="en-US" dirty="0" smtClean="0">
                <a:effectLst/>
              </a:rPr>
              <a:t>on your own. Have fun!)</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32</a:t>
            </a:fld>
            <a:endParaRPr lang="en-US"/>
          </a:p>
        </p:txBody>
      </p:sp>
    </p:spTree>
    <p:extLst>
      <p:ext uri="{BB962C8B-B14F-4D97-AF65-F5344CB8AC3E}">
        <p14:creationId xmlns:p14="http://schemas.microsoft.com/office/powerpoint/2010/main" val="2371167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Nordic walking, as described by the International Nordic Walking Association (INWA), uses poles to assist in propelling the body forwards, thereby increasing the use of  the upper trunk and arm muscles. Pole placement is on the diagonal and is placed behind the forward foot for push-off in a bilaterally coordinated pattern. When the walking surface is on asphalt or sidewalks, a rubber tip is recommended, either bell-shaped or a specialized bootie that has a diagonal edge that is facing backwards for push-off.</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4</a:t>
            </a:fld>
            <a:endParaRPr lang="en-US"/>
          </a:p>
        </p:txBody>
      </p:sp>
    </p:spTree>
    <p:extLst>
      <p:ext uri="{BB962C8B-B14F-4D97-AF65-F5344CB8AC3E}">
        <p14:creationId xmlns:p14="http://schemas.microsoft.com/office/powerpoint/2010/main" val="169418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INWA emphasizes correct walking technique, posture, and the correct use of poles to reap the optimum benefits of Nordic walking. As a part of proper Nordic walking technique, note here the open hand at the end of the backward reach phase. </a:t>
            </a:r>
          </a:p>
          <a:p>
            <a:r>
              <a:rPr lang="en-US" sz="1200" kern="1200" dirty="0" smtClean="0">
                <a:solidFill>
                  <a:schemeClr val="tx1"/>
                </a:solidFill>
                <a:effectLst/>
                <a:latin typeface="+mn-lt"/>
                <a:ea typeface="+mn-ea"/>
                <a:cs typeface="+mn-cs"/>
              </a:rPr>
              <a:t>       In addition to the INWA, there are several affiliated and independent organizations and websites that provide additional teaching and certification in Nordic and pole walking methods. Nordic walking certifications appear to be center-based rather than inter-affiliated between organizations. In pole walking research, the use of certified Nordic walking Instructors is not consistently identified. There is no licensure requirement to teach this intervention. There appears to be a range of instructional beliefs and positions, as witnessed when </a:t>
            </a:r>
            <a:r>
              <a:rPr lang="en-US" sz="1200" kern="1200" dirty="0" err="1" smtClean="0">
                <a:solidFill>
                  <a:schemeClr val="tx1"/>
                </a:solidFill>
                <a:effectLst/>
                <a:latin typeface="+mn-lt"/>
                <a:ea typeface="+mn-ea"/>
                <a:cs typeface="+mn-cs"/>
              </a:rPr>
              <a:t>googling</a:t>
            </a:r>
            <a:r>
              <a:rPr lang="en-US" sz="1200" kern="1200" dirty="0" smtClean="0">
                <a:solidFill>
                  <a:schemeClr val="tx1"/>
                </a:solidFill>
                <a:effectLst/>
                <a:latin typeface="+mn-lt"/>
                <a:ea typeface="+mn-ea"/>
                <a:cs typeface="+mn-cs"/>
              </a:rPr>
              <a:t> Nordic walking or pole walking on the Internet.  Some of these resources are included in a handout provided as a supplement to this presentation. My recommendations would be to utilize your skills as physical therapists to individualize the best methods for yourself and the individuals that you work with, and to seek out additional information according to your interests.</a:t>
            </a:r>
          </a:p>
          <a:p>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5</a:t>
            </a:fld>
            <a:endParaRPr lang="en-US"/>
          </a:p>
        </p:txBody>
      </p:sp>
    </p:spTree>
    <p:extLst>
      <p:ext uri="{BB962C8B-B14F-4D97-AF65-F5344CB8AC3E}">
        <p14:creationId xmlns:p14="http://schemas.microsoft.com/office/powerpoint/2010/main" val="204322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basic equipment involved in pole walking is, of course, a pair of poles -  but there are multiple factors to consider in the choice and use of the equipment for matching the individual’s comfort, fitness level, and goals.</a:t>
            </a:r>
          </a:p>
        </p:txBody>
      </p:sp>
      <p:sp>
        <p:nvSpPr>
          <p:cNvPr id="4" name="Slide Number Placeholder 3"/>
          <p:cNvSpPr>
            <a:spLocks noGrp="1"/>
          </p:cNvSpPr>
          <p:nvPr>
            <p:ph type="sldNum" sz="quarter" idx="10"/>
          </p:nvPr>
        </p:nvSpPr>
        <p:spPr/>
        <p:txBody>
          <a:bodyPr/>
          <a:lstStyle/>
          <a:p>
            <a:fld id="{7206A7AD-387B-AC4C-A34B-59C61A850BFB}" type="slidenum">
              <a:rPr lang="en-US" smtClean="0"/>
              <a:t>6</a:t>
            </a:fld>
            <a:endParaRPr lang="en-US"/>
          </a:p>
        </p:txBody>
      </p:sp>
    </p:spTree>
    <p:extLst>
      <p:ext uri="{BB962C8B-B14F-4D97-AF65-F5344CB8AC3E}">
        <p14:creationId xmlns:p14="http://schemas.microsoft.com/office/powerpoint/2010/main" val="3871028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Pole walking may include the use of hiking poles, trekking poles, or Nordic walking poles. The type of pole, pole height and weight, type of pole tip, level of wrist support, handle design, degree of pole shock absorption or stiffness, and poling technique add layers of variation that need to be considered for optimum use.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7</a:t>
            </a:fld>
            <a:endParaRPr lang="en-US"/>
          </a:p>
        </p:txBody>
      </p:sp>
    </p:spTree>
    <p:extLst>
      <p:ext uri="{BB962C8B-B14F-4D97-AF65-F5344CB8AC3E}">
        <p14:creationId xmlns:p14="http://schemas.microsoft.com/office/powerpoint/2010/main" val="204555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Looking</a:t>
            </a:r>
            <a:r>
              <a:rPr lang="en-US" baseline="0" dirty="0" smtClean="0"/>
              <a:t> further at pole features, </a:t>
            </a:r>
            <a:r>
              <a:rPr lang="en-US" sz="120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 picture in the upper left shows some examples of different methods to adjust pole height  – from a levered “quick lock systems”  - which is my personal favorite for ease of use -  to a twist-and-tighten mechanism,  to a push button adjustment similar to how  walkers are adjusted. There are also poles that can be purchased that are non-adjustable fixed-height, which are not shown here.</a:t>
            </a:r>
          </a:p>
          <a:p>
            <a:r>
              <a:rPr lang="en-US" sz="1200" kern="1200" dirty="0" smtClean="0">
                <a:solidFill>
                  <a:schemeClr val="tx1"/>
                </a:solidFill>
                <a:effectLst/>
                <a:latin typeface="+mn-lt"/>
                <a:ea typeface="+mn-ea"/>
                <a:cs typeface="+mn-cs"/>
              </a:rPr>
              <a:t>        The upper right picture shows two types of poles that have left and right semi-glove wrist straps,. The next two have simple adjustable straps that need to be donned and tightened similar to ski pole strap application, and to the far right the red pole does not have a strap, but has a wider handle and a wider “shelf” edge at the top of the handle.</a:t>
            </a:r>
          </a:p>
          <a:p>
            <a:r>
              <a:rPr lang="en-US" sz="1200" kern="1200" dirty="0" smtClean="0">
                <a:solidFill>
                  <a:schemeClr val="tx1"/>
                </a:solidFill>
                <a:effectLst/>
                <a:latin typeface="+mn-lt"/>
                <a:ea typeface="+mn-ea"/>
                <a:cs typeface="+mn-cs"/>
              </a:rPr>
              <a:t>        The pole tips range from the pointy carbide tips that are good on soft hiking trails, sand, and snow – note the variety baskets just above the tips on three of the poles. The rubber tips are for sidewalks and asphalt surfaces, with the slanted “Nordic walking tips” designed for push-off behind the forward foot with the lower edge facing backwards. </a:t>
            </a:r>
          </a:p>
          <a:p>
            <a:endParaRPr lang="en-US" dirty="0"/>
          </a:p>
        </p:txBody>
      </p:sp>
      <p:sp>
        <p:nvSpPr>
          <p:cNvPr id="4" name="Slide Number Placeholder 3"/>
          <p:cNvSpPr>
            <a:spLocks noGrp="1"/>
          </p:cNvSpPr>
          <p:nvPr>
            <p:ph type="sldNum" sz="quarter" idx="10"/>
          </p:nvPr>
        </p:nvSpPr>
        <p:spPr/>
        <p:txBody>
          <a:bodyPr/>
          <a:lstStyle/>
          <a:p>
            <a:fld id="{7206A7AD-387B-AC4C-A34B-59C61A850BFB}" type="slidenum">
              <a:rPr lang="en-US" smtClean="0"/>
              <a:t>8</a:t>
            </a:fld>
            <a:endParaRPr lang="en-US"/>
          </a:p>
        </p:txBody>
      </p:sp>
    </p:spTree>
    <p:extLst>
      <p:ext uri="{BB962C8B-B14F-4D97-AF65-F5344CB8AC3E}">
        <p14:creationId xmlns:p14="http://schemas.microsoft.com/office/powerpoint/2010/main" val="204555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Product choice and poling methods are based upon individual functional abilities and goals, the environment or terrain chosen for poling, personal comfort and ease of use, and the equipment costs. </a:t>
            </a:r>
          </a:p>
          <a:p>
            <a:r>
              <a:rPr lang="en-US" sz="1200" kern="1200" dirty="0" smtClean="0">
                <a:solidFill>
                  <a:schemeClr val="tx1"/>
                </a:solidFill>
                <a:effectLst/>
                <a:latin typeface="+mn-lt"/>
                <a:ea typeface="+mn-ea"/>
                <a:cs typeface="+mn-cs"/>
              </a:rPr>
              <a:t>        It is important to have a sense of the wide range of applications, adjustments, and modifications that bilateral pole walking may have – this may apply not only in looking at different personal and clinical applications, but in understanding the variability of results in published studies on pole walking as well.</a:t>
            </a:r>
          </a:p>
          <a:p>
            <a:r>
              <a:rPr lang="en-US" sz="1200" kern="1200" dirty="0" smtClean="0">
                <a:solidFill>
                  <a:schemeClr val="tx1"/>
                </a:solidFill>
                <a:effectLst/>
                <a:latin typeface="+mn-lt"/>
                <a:ea typeface="+mn-ea"/>
                <a:cs typeface="+mn-cs"/>
              </a:rPr>
              <a:t>Following this presentation, you will have a chance to explore equipment variations and try out poling techniques with walking poles that have been donated to the UNC PT Department by several manufacturers. Before this practice activity, however, I wanted to share more information from scientific review and research on the effects and considerations for adult pole walking interventions.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06A7AD-387B-AC4C-A34B-59C61A850BFB}" type="slidenum">
              <a:rPr lang="en-US" smtClean="0"/>
              <a:t>9</a:t>
            </a:fld>
            <a:endParaRPr lang="en-US"/>
          </a:p>
        </p:txBody>
      </p:sp>
    </p:spTree>
    <p:extLst>
      <p:ext uri="{BB962C8B-B14F-4D97-AF65-F5344CB8AC3E}">
        <p14:creationId xmlns:p14="http://schemas.microsoft.com/office/powerpoint/2010/main" val="78911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8E80666-FB37-4B36-9149-507F3B0178E3}" type="datetimeFigureOut">
              <a:rPr lang="en-US" smtClean="0"/>
              <a:pPr/>
              <a:t>4/16/14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C6314AD9-FCC8-48B7-B85B-012A91320DFF}" type="datetime2">
              <a:rPr lang="en-US" smtClean="0"/>
              <a:t>Wednesday, April 16, 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2DC50-D5DB-4F94-B367-9876CD2C4012}" type="datetime2">
              <a:rPr lang="en-US" smtClean="0"/>
              <a:t>Wednesday, April 16, 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292EB412-E790-42EA-81FE-2925D3A43D91}" type="datetime2">
              <a:rPr lang="en-US" smtClean="0"/>
              <a:t>Wednesday, April 16, 14</a:t>
            </a:fld>
            <a:endParaRPr lang="en-US" dirty="0"/>
          </a:p>
        </p:txBody>
      </p:sp>
      <p:sp>
        <p:nvSpPr>
          <p:cNvPr id="6" name="Footer Placeholder 5"/>
          <p:cNvSpPr>
            <a:spLocks noGrp="1"/>
          </p:cNvSpPr>
          <p:nvPr>
            <p:ph type="ftr" sz="quarter" idx="11"/>
          </p:nvPr>
        </p:nvSpPr>
        <p:spPr>
          <a:xfrm>
            <a:off x="5867399" y="6288741"/>
            <a:ext cx="2675965" cy="365125"/>
          </a:xfrm>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0B385921-A91A-409C-921C-0E0EC1E750EC}" type="datetime2">
              <a:rPr lang="en-US" smtClean="0"/>
              <a:t>Wednesday, April 16, 14</a:t>
            </a:fld>
            <a:endParaRPr lang="en-US" dirty="0"/>
          </a:p>
        </p:txBody>
      </p:sp>
      <p:sp>
        <p:nvSpPr>
          <p:cNvPr id="6" name="Footer Placeholder 5"/>
          <p:cNvSpPr>
            <a:spLocks noGrp="1"/>
          </p:cNvSpPr>
          <p:nvPr>
            <p:ph type="ftr" sz="quarter" idx="11"/>
          </p:nvPr>
        </p:nvSpPr>
        <p:spPr>
          <a:xfrm>
            <a:off x="3325813" y="6288741"/>
            <a:ext cx="5217551" cy="365125"/>
          </a:xfrm>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0B385921-A91A-409C-921C-0E0EC1E750EC}" type="datetime2">
              <a:rPr lang="en-US" smtClean="0"/>
              <a:t>Wednesday, April 16, 14</a:t>
            </a:fld>
            <a:endParaRPr lang="en-US" dirty="0"/>
          </a:p>
        </p:txBody>
      </p:sp>
      <p:sp>
        <p:nvSpPr>
          <p:cNvPr id="6" name="Footer Placeholder 5"/>
          <p:cNvSpPr>
            <a:spLocks noGrp="1"/>
          </p:cNvSpPr>
          <p:nvPr>
            <p:ph type="ftr" sz="quarter" idx="11"/>
          </p:nvPr>
        </p:nvSpPr>
        <p:spPr>
          <a:xfrm>
            <a:off x="3325813" y="6288741"/>
            <a:ext cx="5217551" cy="365125"/>
          </a:xfrm>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56EEE0E-EDB0-4D84-86B0-50833DF22902}" type="datetime2">
              <a:rPr lang="en-US" smtClean="0"/>
              <a:t>Wednesday, April 16,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114372C-B5AB-4C39-B273-B99224EB4DD5}" type="datetime2">
              <a:rPr lang="en-US" smtClean="0"/>
              <a:t>Wednesday, April 16,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4CB1CAA-32CD-4B55-B92A-B8F0843CACF4}" type="datetime2">
              <a:rPr lang="en-US" smtClean="0"/>
              <a:t>Wednesday, April 16, 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4/16/14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4B82477-D5D3-4181-8C11-75D0F2433A87}" type="datetime2">
              <a:rPr lang="en-US" smtClean="0"/>
              <a:t>Wednesday, April 16, 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13E253B-1893-4367-8BAE-DF4BC10DC578}" type="datetime2">
              <a:rPr lang="en-US" smtClean="0"/>
              <a:t>Wednesday, April 16, 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B385921-A91A-409C-921C-0E0EC1E750EC}" type="datetime2">
              <a:rPr lang="en-US" smtClean="0"/>
              <a:t>Wednesday, April 16, 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B385921-A91A-409C-921C-0E0EC1E750EC}" type="datetime2">
              <a:rPr lang="en-US" smtClean="0"/>
              <a:t>Wednesday, April 16, 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0B385921-A91A-409C-921C-0E0EC1E750EC}" type="datetime2">
              <a:rPr lang="en-US" smtClean="0"/>
              <a:t>Wednesday, April 16, 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B62300D-25B3-4603-86C9-4CB776489F00}" type="datetime2">
              <a:rPr lang="en-US" smtClean="0"/>
              <a:t>Wednesday, April 16, 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0B385921-A91A-409C-921C-0E0EC1E750EC}" type="datetime2">
              <a:rPr lang="en-US" smtClean="0"/>
              <a:t>Wednesday, April 16, 14</a:t>
            </a:fld>
            <a:endParaRPr lang="en-US" dirty="0"/>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1789C0F2-17E0-497A-9BBE-0C73201AAFE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 id="2147484417" r:id="rId13"/>
    <p:sldLayoutId id="2147484418" r:id="rId14"/>
    <p:sldLayoutId id="2147484419" r:id="rId15"/>
    <p:sldLayoutId id="2147484420" r:id="rId16"/>
  </p:sldLayoutIdLst>
  <p:hf sldNum="0" hdr="0" ftr="0" dt="0"/>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comments" Target="../comments/comment1.xml"/><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comments" Target="../comments/comment2.xml"/><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comments" Target="../comments/comment3.xml"/><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e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comments" Target="../comments/comment4.xml"/><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4" Type="http://schemas.microsoft.com/office/2007/relationships/hdphoto" Target="../media/hdphoto4.wdp"/><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4" Type="http://schemas.microsoft.com/office/2007/relationships/hdphoto" Target="../media/hdphoto5.wdp"/><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microsoft.com/office/2007/relationships/hdphoto" Target="../media/hdphoto1.wdp"/><Relationship Id="rId7" Type="http://schemas.openxmlformats.org/officeDocument/2006/relationships/image" Target="../media/image20.jpe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267" y="4127500"/>
            <a:ext cx="6197600" cy="753782"/>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smtClean="0">
                <a:solidFill>
                  <a:schemeClr val="bg1"/>
                </a:solidFill>
              </a:rPr>
              <a:t>Bilateral</a:t>
            </a:r>
            <a:r>
              <a:rPr lang="en-US" dirty="0" smtClean="0">
                <a:solidFill>
                  <a:srgbClr val="FFFFFF"/>
                </a:solidFill>
              </a:rPr>
              <a:t> Pole Walking:</a:t>
            </a:r>
            <a:endParaRPr lang="en-US" dirty="0">
              <a:solidFill>
                <a:srgbClr val="FFFFFF"/>
              </a:solidFill>
            </a:endParaRPr>
          </a:p>
        </p:txBody>
      </p:sp>
      <p:pic>
        <p:nvPicPr>
          <p:cNvPr id="5" name="Picture Placeholder 4" descr="dreamstimesmall_3861878.jpg"/>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flipH="1">
            <a:off x="1498600" y="419100"/>
            <a:ext cx="5892800" cy="370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 Placeholder 3"/>
          <p:cNvSpPr>
            <a:spLocks noGrp="1"/>
          </p:cNvSpPr>
          <p:nvPr>
            <p:ph type="body" sz="half" idx="2"/>
          </p:nvPr>
        </p:nvSpPr>
        <p:spPr>
          <a:xfrm>
            <a:off x="1710267" y="4881282"/>
            <a:ext cx="6197600" cy="116709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gn="ctr">
              <a:buNone/>
            </a:pPr>
            <a:r>
              <a:rPr lang="en-US" sz="3200" dirty="0" smtClean="0"/>
              <a:t> </a:t>
            </a:r>
            <a:r>
              <a:rPr lang="en-US" sz="3200" dirty="0" smtClean="0">
                <a:solidFill>
                  <a:schemeClr val="bg1">
                    <a:lumMod val="85000"/>
                  </a:schemeClr>
                </a:solidFill>
              </a:rPr>
              <a:t>Benefits</a:t>
            </a:r>
            <a:r>
              <a:rPr lang="en-US" sz="3200" dirty="0" smtClean="0"/>
              <a:t> </a:t>
            </a:r>
            <a:r>
              <a:rPr lang="en-US" sz="3200" dirty="0"/>
              <a:t>&amp;</a:t>
            </a:r>
            <a:r>
              <a:rPr lang="en-US" sz="3200" dirty="0" smtClean="0"/>
              <a:t> Considerations in</a:t>
            </a:r>
          </a:p>
          <a:p>
            <a:pPr algn="ctr"/>
            <a:r>
              <a:rPr lang="en-US" sz="3200" dirty="0" smtClean="0"/>
              <a:t>Adult </a:t>
            </a:r>
            <a:r>
              <a:rPr lang="en-US" sz="3200" dirty="0" smtClean="0">
                <a:solidFill>
                  <a:schemeClr val="bg1"/>
                </a:solidFill>
              </a:rPr>
              <a:t>Fitness</a:t>
            </a:r>
            <a:r>
              <a:rPr lang="en-US" sz="3200" dirty="0" smtClean="0"/>
              <a:t> </a:t>
            </a:r>
            <a:r>
              <a:rPr lang="en-US" sz="3200" dirty="0"/>
              <a:t>&amp;</a:t>
            </a:r>
            <a:r>
              <a:rPr lang="en-US" sz="3200" dirty="0" smtClean="0"/>
              <a:t> Rehabilitation</a:t>
            </a:r>
            <a:endParaRPr lang="en-US" sz="3200" dirty="0"/>
          </a:p>
        </p:txBody>
      </p:sp>
      <p:sp>
        <p:nvSpPr>
          <p:cNvPr id="3" name="TextBox 2"/>
          <p:cNvSpPr txBox="1"/>
          <p:nvPr/>
        </p:nvSpPr>
        <p:spPr>
          <a:xfrm>
            <a:off x="6138333" y="6214533"/>
            <a:ext cx="2044149" cy="369332"/>
          </a:xfrm>
          <a:prstGeom prst="rect">
            <a:avLst/>
          </a:prstGeom>
          <a:noFill/>
        </p:spPr>
        <p:txBody>
          <a:bodyPr wrap="none" rtlCol="0">
            <a:spAutoFit/>
          </a:bodyPr>
          <a:lstStyle/>
          <a:p>
            <a:r>
              <a:rPr lang="en-US" dirty="0" smtClean="0">
                <a:solidFill>
                  <a:schemeClr val="bg1"/>
                </a:solidFill>
              </a:rPr>
              <a:t>-Debra Gerber, PT</a:t>
            </a:r>
            <a:endParaRPr lang="en-US" dirty="0">
              <a:solidFill>
                <a:schemeClr val="bg1"/>
              </a:solidFill>
            </a:endParaRPr>
          </a:p>
        </p:txBody>
      </p:sp>
    </p:spTree>
    <p:extLst>
      <p:ext uri="{BB962C8B-B14F-4D97-AF65-F5344CB8AC3E}">
        <p14:creationId xmlns:p14="http://schemas.microsoft.com/office/powerpoint/2010/main" val="1180917734"/>
      </p:ext>
    </p:extLst>
  </p:cSld>
  <p:clrMapOvr>
    <a:masterClrMapping/>
  </p:clrMapOvr>
  <mc:AlternateContent xmlns:mc="http://schemas.openxmlformats.org/markup-compatibility/2006" xmlns:p14="http://schemas.microsoft.com/office/powerpoint/2010/main">
    <mc:Choice Requires="p14">
      <p:transition spd="slow" p14:dur="2000" advTm="56330"/>
    </mc:Choice>
    <mc:Fallback xmlns="">
      <p:transition xmlns:p14="http://schemas.microsoft.com/office/powerpoint/2010/main" spd="slow" advTm="5633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6589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200" y="1435101"/>
            <a:ext cx="7607300" cy="2019299"/>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Bilateral Pole Walking Effects &amp; Evidence </a:t>
            </a:r>
            <a:endParaRPr lang="en-US" dirty="0"/>
          </a:p>
        </p:txBody>
      </p:sp>
      <p:sp>
        <p:nvSpPr>
          <p:cNvPr id="3" name="Subtitle 2"/>
          <p:cNvSpPr>
            <a:spLocks noGrp="1"/>
          </p:cNvSpPr>
          <p:nvPr>
            <p:ph type="subTitle" idx="1"/>
          </p:nvPr>
        </p:nvSpPr>
        <p:spPr>
          <a:xfrm>
            <a:off x="1811867" y="4114800"/>
            <a:ext cx="6551084" cy="160468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400" dirty="0" smtClean="0">
                <a:solidFill>
                  <a:srgbClr val="FFFF00"/>
                </a:solidFill>
              </a:rPr>
              <a:t>Young, Middle, and Older  Adult Studies</a:t>
            </a:r>
            <a:endParaRPr lang="en-US" sz="4400" dirty="0">
              <a:solidFill>
                <a:srgbClr val="FFFF00"/>
              </a:solidFill>
            </a:endParaRPr>
          </a:p>
        </p:txBody>
      </p:sp>
    </p:spTree>
    <p:extLst>
      <p:ext uri="{BB962C8B-B14F-4D97-AF65-F5344CB8AC3E}">
        <p14:creationId xmlns:p14="http://schemas.microsoft.com/office/powerpoint/2010/main" val="2597342458"/>
      </p:ext>
    </p:extLst>
  </p:cSld>
  <p:clrMapOvr>
    <a:masterClrMapping/>
  </p:clrMapOvr>
  <mc:AlternateContent xmlns:mc="http://schemas.openxmlformats.org/markup-compatibility/2006" xmlns:p14="http://schemas.microsoft.com/office/powerpoint/2010/main">
    <mc:Choice Requires="p14">
      <p:transition spd="slow" p14:dur="2000" advTm="23607"/>
    </mc:Choice>
    <mc:Fallback xmlns="">
      <p:transition xmlns:p14="http://schemas.microsoft.com/office/powerpoint/2010/main" spd="slow" advTm="23607"/>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Bilateral Pole Walking Effects- </a:t>
            </a:r>
            <a:br>
              <a:rPr lang="en-US" sz="3200" dirty="0" smtClean="0"/>
            </a:br>
            <a:r>
              <a:rPr lang="en-US" sz="3200" dirty="0" smtClean="0">
                <a:solidFill>
                  <a:srgbClr val="FFFF00"/>
                </a:solidFill>
              </a:rPr>
              <a:t>Searching the Research</a:t>
            </a:r>
            <a:endParaRPr lang="en-US" sz="3200" dirty="0">
              <a:solidFill>
                <a:srgbClr val="FFFF00"/>
              </a:solidFill>
            </a:endParaRPr>
          </a:p>
        </p:txBody>
      </p:sp>
      <p:sp>
        <p:nvSpPr>
          <p:cNvPr id="6" name="Content Placeholder 5"/>
          <p:cNvSpPr>
            <a:spLocks noGrp="1"/>
          </p:cNvSpPr>
          <p:nvPr>
            <p:ph sz="half" idx="14"/>
          </p:nvPr>
        </p:nvSpPr>
        <p:spPr>
          <a:xfrm>
            <a:off x="779463" y="1828800"/>
            <a:ext cx="2662237" cy="4508500"/>
          </a:xfrm>
        </p:spPr>
        <p:style>
          <a:lnRef idx="2">
            <a:schemeClr val="accent1">
              <a:shade val="50000"/>
            </a:schemeClr>
          </a:lnRef>
          <a:fillRef idx="1">
            <a:schemeClr val="accent1"/>
          </a:fillRef>
          <a:effectRef idx="0">
            <a:schemeClr val="accent1"/>
          </a:effectRef>
          <a:fontRef idx="minor">
            <a:schemeClr val="lt1"/>
          </a:fontRef>
        </p:style>
        <p:txBody>
          <a:bodyPr>
            <a:normAutofit fontScale="40000" lnSpcReduction="20000"/>
          </a:bodyPr>
          <a:lstStyle/>
          <a:p>
            <a:pPr marL="0" indent="0" algn="ctr">
              <a:buNone/>
            </a:pPr>
            <a:r>
              <a:rPr lang="en-US" sz="6000" dirty="0" smtClean="0">
                <a:solidFill>
                  <a:srgbClr val="FFFF00"/>
                </a:solidFill>
              </a:rPr>
              <a:t>Terms</a:t>
            </a:r>
            <a:r>
              <a:rPr lang="en-US" sz="5000" dirty="0" smtClean="0"/>
              <a:t> </a:t>
            </a:r>
          </a:p>
          <a:p>
            <a:pPr marL="0" indent="0">
              <a:buNone/>
            </a:pPr>
            <a:r>
              <a:rPr lang="en-US" sz="5100" dirty="0" smtClean="0"/>
              <a:t>• Nordic walking                                    </a:t>
            </a:r>
          </a:p>
          <a:p>
            <a:pPr marL="0" indent="0">
              <a:buNone/>
            </a:pPr>
            <a:r>
              <a:rPr lang="en-US" sz="5100" dirty="0" smtClean="0"/>
              <a:t>• pole walking                                       </a:t>
            </a:r>
          </a:p>
          <a:p>
            <a:pPr marL="0" indent="0">
              <a:buNone/>
            </a:pPr>
            <a:r>
              <a:rPr lang="en-US" sz="5100" dirty="0" smtClean="0"/>
              <a:t>• walking with poles                              </a:t>
            </a:r>
          </a:p>
          <a:p>
            <a:pPr marL="0" indent="0">
              <a:buNone/>
            </a:pPr>
            <a:r>
              <a:rPr lang="en-US" sz="5100" dirty="0" smtClean="0"/>
              <a:t>• </a:t>
            </a:r>
            <a:r>
              <a:rPr lang="en-US" sz="5100" dirty="0" err="1" smtClean="0"/>
              <a:t>polestriding</a:t>
            </a:r>
            <a:r>
              <a:rPr lang="en-US" sz="5100" dirty="0" smtClean="0"/>
              <a:t>                                        </a:t>
            </a:r>
          </a:p>
          <a:p>
            <a:pPr marL="0" indent="0">
              <a:buNone/>
            </a:pPr>
            <a:r>
              <a:rPr lang="en-US" sz="5100" dirty="0" smtClean="0"/>
              <a:t>• </a:t>
            </a:r>
            <a:r>
              <a:rPr lang="en-US" sz="5100" dirty="0" err="1" smtClean="0"/>
              <a:t>Exerstriding</a:t>
            </a:r>
            <a:r>
              <a:rPr lang="en-US" sz="5100" dirty="0" smtClean="0"/>
              <a:t>                                       </a:t>
            </a:r>
          </a:p>
          <a:p>
            <a:pPr marL="0" indent="0">
              <a:buNone/>
            </a:pPr>
            <a:r>
              <a:rPr lang="en-US" sz="5100" dirty="0" smtClean="0"/>
              <a:t>• trekking with poles                             </a:t>
            </a:r>
          </a:p>
          <a:p>
            <a:pPr marL="0" indent="0">
              <a:buNone/>
            </a:pPr>
            <a:r>
              <a:rPr lang="en-US" sz="5100" dirty="0" smtClean="0"/>
              <a:t>• hiking with poles</a:t>
            </a:r>
          </a:p>
          <a:p>
            <a:pPr marL="0" indent="0">
              <a:buNone/>
            </a:pPr>
            <a:r>
              <a:rPr lang="en-US" sz="5100" dirty="0" smtClean="0"/>
              <a:t> </a:t>
            </a:r>
            <a:endParaRPr lang="en-US" sz="5100" dirty="0"/>
          </a:p>
        </p:txBody>
      </p:sp>
      <p:sp>
        <p:nvSpPr>
          <p:cNvPr id="4" name="Content Placeholder 3"/>
          <p:cNvSpPr>
            <a:spLocks noGrp="1"/>
          </p:cNvSpPr>
          <p:nvPr>
            <p:ph sz="half" idx="1"/>
          </p:nvPr>
        </p:nvSpPr>
        <p:spPr>
          <a:xfrm>
            <a:off x="4453467" y="1828799"/>
            <a:ext cx="3437467" cy="4220417"/>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1143000" lvl="4" indent="0">
              <a:buNone/>
            </a:pPr>
            <a:r>
              <a:rPr lang="en-US" sz="2000" dirty="0" smtClean="0">
                <a:solidFill>
                  <a:srgbClr val="FFFF00"/>
                </a:solidFill>
              </a:rPr>
              <a:t>Studies (21) </a:t>
            </a:r>
          </a:p>
          <a:p>
            <a:r>
              <a:rPr lang="en-US" dirty="0" smtClean="0"/>
              <a:t>Cross-sectional (8)</a:t>
            </a:r>
          </a:p>
          <a:p>
            <a:r>
              <a:rPr lang="en-US" dirty="0" smtClean="0"/>
              <a:t>CTs (4) and RCTs (7)</a:t>
            </a:r>
          </a:p>
          <a:p>
            <a:r>
              <a:rPr lang="en-US" dirty="0" smtClean="0"/>
              <a:t>Review (1)</a:t>
            </a:r>
          </a:p>
          <a:p>
            <a:r>
              <a:rPr lang="en-US" dirty="0" smtClean="0"/>
              <a:t>Systematic Review (1)</a:t>
            </a:r>
          </a:p>
          <a:p>
            <a:pPr marL="0" indent="0" algn="ctr">
              <a:buNone/>
            </a:pPr>
            <a:r>
              <a:rPr lang="en-US" dirty="0" smtClean="0">
                <a:solidFill>
                  <a:srgbClr val="FFFF00"/>
                </a:solidFill>
              </a:rPr>
              <a:t>Countries</a:t>
            </a:r>
            <a:r>
              <a:rPr lang="en-US" dirty="0" smtClean="0"/>
              <a:t> </a:t>
            </a:r>
            <a:r>
              <a:rPr lang="en-US" dirty="0" smtClean="0">
                <a:solidFill>
                  <a:srgbClr val="FFFF00"/>
                </a:solidFill>
              </a:rPr>
              <a:t>(14)</a:t>
            </a:r>
          </a:p>
          <a:p>
            <a:pPr marL="0" indent="0">
              <a:buNone/>
            </a:pPr>
            <a:r>
              <a:rPr lang="en-US" dirty="0" smtClean="0"/>
              <a:t>Europe(13), Japan(3),      USA (3), Canada (2), Australia (1)</a:t>
            </a:r>
          </a:p>
          <a:p>
            <a:endParaRPr lang="en-US" dirty="0" smtClean="0"/>
          </a:p>
        </p:txBody>
      </p:sp>
    </p:spTree>
    <p:extLst>
      <p:ext uri="{BB962C8B-B14F-4D97-AF65-F5344CB8AC3E}">
        <p14:creationId xmlns:p14="http://schemas.microsoft.com/office/powerpoint/2010/main" val="2202888663"/>
      </p:ext>
    </p:extLst>
  </p:cSld>
  <p:clrMapOvr>
    <a:masterClrMapping/>
  </p:clrMapOvr>
  <mc:AlternateContent xmlns:mc="http://schemas.openxmlformats.org/markup-compatibility/2006" xmlns:p14="http://schemas.microsoft.com/office/powerpoint/2010/main">
    <mc:Choice Requires="p14">
      <p:transition spd="slow" p14:dur="2000" advTm="36774"/>
    </mc:Choice>
    <mc:Fallback xmlns="">
      <p:transition xmlns:p14="http://schemas.microsoft.com/office/powerpoint/2010/main" spd="slow" advTm="36774"/>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39" y="4267200"/>
            <a:ext cx="5021262" cy="614082"/>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smtClean="0"/>
              <a:t>Bilateral Pole Walking:</a:t>
            </a:r>
            <a:endParaRPr lang="en-US" dirty="0"/>
          </a:p>
        </p:txBody>
      </p:sp>
      <p:pic>
        <p:nvPicPr>
          <p:cNvPr id="5" name="Picture Placeholder 4" descr="dreamstimesmall_3861878.jpg"/>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flipH="1">
            <a:off x="1498600" y="419100"/>
            <a:ext cx="5892800" cy="3708400"/>
          </a:xfrm>
          <a:prstGeom prst="roundRect">
            <a:avLst>
              <a:gd name="adj" fmla="val 50000"/>
            </a:avLst>
          </a:prstGeom>
        </p:spPr>
      </p:pic>
      <p:sp>
        <p:nvSpPr>
          <p:cNvPr id="4" name="Text Placeholder 3"/>
          <p:cNvSpPr>
            <a:spLocks noGrp="1"/>
          </p:cNvSpPr>
          <p:nvPr>
            <p:ph type="body" sz="half" idx="2"/>
          </p:nvPr>
        </p:nvSpPr>
        <p:spPr>
          <a:xfrm>
            <a:off x="1845733" y="4827493"/>
            <a:ext cx="5960534" cy="862107"/>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algn="ctr">
              <a:buNone/>
            </a:pPr>
            <a:r>
              <a:rPr lang="en-US" sz="4000" dirty="0" smtClean="0"/>
              <a:t>Young Adults (20-35 </a:t>
            </a:r>
            <a:r>
              <a:rPr lang="en-US" sz="4000" dirty="0" err="1" smtClean="0"/>
              <a:t>yrs</a:t>
            </a:r>
            <a:r>
              <a:rPr lang="en-US" sz="4000" dirty="0" smtClean="0"/>
              <a:t>)</a:t>
            </a:r>
            <a:endParaRPr lang="en-US" sz="4000" dirty="0"/>
          </a:p>
        </p:txBody>
      </p:sp>
    </p:spTree>
    <p:extLst>
      <p:ext uri="{BB962C8B-B14F-4D97-AF65-F5344CB8AC3E}">
        <p14:creationId xmlns:p14="http://schemas.microsoft.com/office/powerpoint/2010/main" val="3984099167"/>
      </p:ext>
    </p:extLst>
  </p:cSld>
  <p:clrMapOvr>
    <a:masterClrMapping/>
  </p:clrMapOvr>
  <mc:AlternateContent xmlns:mc="http://schemas.openxmlformats.org/markup-compatibility/2006" xmlns:p14="http://schemas.microsoft.com/office/powerpoint/2010/main">
    <mc:Choice Requires="p14">
      <p:transition spd="slow" p14:dur="2000" advTm="31522"/>
    </mc:Choice>
    <mc:Fallback xmlns="">
      <p:transition xmlns:p14="http://schemas.microsoft.com/office/powerpoint/2010/main" spd="slow" advTm="31522"/>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sz="4000" dirty="0" smtClean="0"/>
              <a:t>BPW</a:t>
            </a:r>
            <a:r>
              <a:rPr lang="en-US" dirty="0" smtClean="0"/>
              <a:t>: Young adult studies (5)</a:t>
            </a:r>
            <a:endParaRPr lang="en-US" dirty="0"/>
          </a:p>
        </p:txBody>
      </p:sp>
      <p:sp>
        <p:nvSpPr>
          <p:cNvPr id="15" name="TextBox 14"/>
          <p:cNvSpPr txBox="1"/>
          <p:nvPr/>
        </p:nvSpPr>
        <p:spPr>
          <a:xfrm>
            <a:off x="1016000" y="2019300"/>
            <a:ext cx="7188200" cy="39703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smtClean="0">
              <a:solidFill>
                <a:schemeClr val="bg1"/>
              </a:solidFill>
            </a:endParaRPr>
          </a:p>
          <a:p>
            <a:r>
              <a:rPr lang="en-US" dirty="0" smtClean="0">
                <a:solidFill>
                  <a:srgbClr val="0C5986"/>
                </a:solidFill>
                <a:latin typeface="Wingdings"/>
                <a:ea typeface="Wingdings"/>
                <a:cs typeface="Wingdings"/>
                <a:sym typeface="Wingdings"/>
              </a:rPr>
              <a:t></a:t>
            </a:r>
            <a:r>
              <a:rPr lang="en-US" dirty="0">
                <a:solidFill>
                  <a:srgbClr val="0C5986"/>
                </a:solidFill>
                <a:sym typeface="Wingdings"/>
              </a:rPr>
              <a:t> </a:t>
            </a:r>
            <a:r>
              <a:rPr lang="en-US" dirty="0" smtClean="0">
                <a:solidFill>
                  <a:srgbClr val="0C5986"/>
                </a:solidFill>
              </a:rPr>
              <a:t> Significant </a:t>
            </a:r>
            <a:r>
              <a:rPr lang="en-US" dirty="0" smtClean="0">
                <a:solidFill>
                  <a:srgbClr val="0C5986"/>
                </a:solidFill>
                <a:latin typeface="Wingdings"/>
                <a:ea typeface="Wingdings"/>
                <a:cs typeface="Wingdings"/>
                <a:sym typeface="Wingdings"/>
              </a:rPr>
              <a:t></a:t>
            </a:r>
            <a:r>
              <a:rPr lang="en-US" dirty="0">
                <a:solidFill>
                  <a:srgbClr val="0C5986"/>
                </a:solidFill>
                <a:sym typeface="Wingdings"/>
              </a:rPr>
              <a:t> </a:t>
            </a:r>
            <a:r>
              <a:rPr lang="en-US" dirty="0" smtClean="0">
                <a:solidFill>
                  <a:srgbClr val="0C5986"/>
                </a:solidFill>
              </a:rPr>
              <a:t>(p&lt;0.05) in cardiovascular benefits w/ no change    	in RPE</a:t>
            </a:r>
          </a:p>
          <a:p>
            <a:r>
              <a:rPr lang="en-US" dirty="0" smtClean="0">
                <a:solidFill>
                  <a:srgbClr val="0C5986"/>
                </a:solidFill>
              </a:rPr>
              <a:t>                                                                          -(Saunders, 2008)</a:t>
            </a:r>
          </a:p>
          <a:p>
            <a:r>
              <a:rPr lang="en-US" dirty="0" smtClean="0">
                <a:solidFill>
                  <a:srgbClr val="FFFF00"/>
                </a:solidFill>
              </a:rPr>
              <a:t>      </a:t>
            </a:r>
            <a:r>
              <a:rPr lang="en-US" dirty="0">
                <a:solidFill>
                  <a:schemeClr val="accent4"/>
                </a:solidFill>
                <a:latin typeface="Wingdings"/>
                <a:ea typeface="Wingdings"/>
                <a:cs typeface="Wingdings"/>
                <a:sym typeface="Wingdings"/>
              </a:rPr>
              <a:t></a:t>
            </a:r>
            <a:r>
              <a:rPr lang="en-US" dirty="0">
                <a:solidFill>
                  <a:schemeClr val="accent4"/>
                </a:solidFill>
              </a:rPr>
              <a:t> </a:t>
            </a:r>
            <a:r>
              <a:rPr lang="en-US" dirty="0">
                <a:solidFill>
                  <a:schemeClr val="accent4"/>
                </a:solidFill>
                <a:latin typeface="Wingdings"/>
                <a:ea typeface="Wingdings"/>
                <a:cs typeface="Wingdings"/>
                <a:sym typeface="Wingdings"/>
              </a:rPr>
              <a:t></a:t>
            </a:r>
            <a:r>
              <a:rPr lang="en-US" dirty="0">
                <a:solidFill>
                  <a:schemeClr val="accent4"/>
                </a:solidFill>
                <a:sym typeface="Wingdings"/>
              </a:rPr>
              <a:t> RPE (p&lt;0.05)                                        </a:t>
            </a:r>
            <a:r>
              <a:rPr lang="en-US" dirty="0" smtClean="0">
                <a:solidFill>
                  <a:schemeClr val="accent4"/>
                </a:solidFill>
                <a:sym typeface="Wingdings"/>
              </a:rPr>
              <a:t>  </a:t>
            </a:r>
            <a:r>
              <a:rPr lang="en-US" dirty="0">
                <a:solidFill>
                  <a:schemeClr val="accent4"/>
                </a:solidFill>
                <a:sym typeface="Wingdings"/>
              </a:rPr>
              <a:t>-(Jacobsen, 1999</a:t>
            </a:r>
          </a:p>
          <a:p>
            <a:endParaRPr lang="en-US" dirty="0">
              <a:solidFill>
                <a:schemeClr val="accent4"/>
              </a:solidFill>
            </a:endParaRPr>
          </a:p>
          <a:p>
            <a:endParaRPr lang="en-US" dirty="0" smtClean="0">
              <a:solidFill>
                <a:srgbClr val="FFFF00"/>
              </a:solidFill>
            </a:endParaRPr>
          </a:p>
          <a:p>
            <a:r>
              <a:rPr lang="en-US" dirty="0" smtClean="0">
                <a:solidFill>
                  <a:schemeClr val="accent6"/>
                </a:solidFill>
                <a:latin typeface="Wingdings"/>
                <a:ea typeface="Wingdings"/>
                <a:cs typeface="Wingdings"/>
                <a:sym typeface="Wingdings"/>
              </a:rPr>
              <a:t></a:t>
            </a:r>
            <a:r>
              <a:rPr lang="en-US" dirty="0" smtClean="0">
                <a:solidFill>
                  <a:schemeClr val="accent6"/>
                </a:solidFill>
              </a:rPr>
              <a:t> </a:t>
            </a:r>
            <a:r>
              <a:rPr lang="en-US" dirty="0">
                <a:solidFill>
                  <a:schemeClr val="accent6"/>
                </a:solidFill>
              </a:rPr>
              <a:t>Uphill </a:t>
            </a:r>
            <a:r>
              <a:rPr lang="en-US" dirty="0" smtClean="0">
                <a:solidFill>
                  <a:schemeClr val="accent6"/>
                </a:solidFill>
              </a:rPr>
              <a:t>walking, preferred pace</a:t>
            </a:r>
            <a:r>
              <a:rPr lang="en-US" u="sng" dirty="0" smtClean="0">
                <a:solidFill>
                  <a:schemeClr val="accent6"/>
                </a:solidFill>
              </a:rPr>
              <a:t> </a:t>
            </a:r>
            <a:r>
              <a:rPr lang="en-US" dirty="0">
                <a:solidFill>
                  <a:schemeClr val="accent6"/>
                </a:solidFill>
              </a:rPr>
              <a:t>- </a:t>
            </a:r>
            <a:r>
              <a:rPr lang="en-US" dirty="0" smtClean="0">
                <a:solidFill>
                  <a:schemeClr val="accent6"/>
                </a:solidFill>
              </a:rPr>
              <a:t> </a:t>
            </a:r>
            <a:r>
              <a:rPr lang="en-US" dirty="0" smtClean="0">
                <a:solidFill>
                  <a:schemeClr val="accent6"/>
                </a:solidFill>
                <a:latin typeface="Wingdings"/>
                <a:ea typeface="Wingdings"/>
                <a:cs typeface="Wingdings"/>
                <a:sym typeface="Wingdings"/>
              </a:rPr>
              <a:t></a:t>
            </a:r>
            <a:r>
              <a:rPr lang="en-US" dirty="0" smtClean="0">
                <a:solidFill>
                  <a:schemeClr val="accent6"/>
                </a:solidFill>
                <a:sym typeface="Wingdings"/>
              </a:rPr>
              <a:t> </a:t>
            </a:r>
            <a:r>
              <a:rPr lang="en-US" dirty="0">
                <a:solidFill>
                  <a:schemeClr val="accent6"/>
                </a:solidFill>
                <a:sym typeface="Wingdings"/>
              </a:rPr>
              <a:t>UE mm activity 95</a:t>
            </a:r>
            <a:r>
              <a:rPr lang="en-US" dirty="0" smtClean="0">
                <a:solidFill>
                  <a:schemeClr val="accent6"/>
                </a:solidFill>
                <a:sym typeface="Wingdings"/>
              </a:rPr>
              <a:t>% </a:t>
            </a:r>
            <a:endParaRPr lang="en-US" dirty="0">
              <a:solidFill>
                <a:schemeClr val="accent6"/>
              </a:solidFill>
            </a:endParaRPr>
          </a:p>
          <a:p>
            <a:r>
              <a:rPr lang="en-US" dirty="0">
                <a:solidFill>
                  <a:schemeClr val="accent6"/>
                </a:solidFill>
              </a:rPr>
              <a:t>                           </a:t>
            </a:r>
            <a:r>
              <a:rPr lang="en-US" dirty="0" smtClean="0">
                <a:solidFill>
                  <a:schemeClr val="accent6"/>
                </a:solidFill>
              </a:rPr>
              <a:t>                           </a:t>
            </a:r>
            <a:r>
              <a:rPr lang="en-US" dirty="0" smtClean="0">
                <a:solidFill>
                  <a:schemeClr val="accent6"/>
                </a:solidFill>
                <a:latin typeface="Wingdings"/>
                <a:ea typeface="Wingdings"/>
                <a:cs typeface="Wingdings"/>
                <a:sym typeface="Wingdings"/>
              </a:rPr>
              <a:t></a:t>
            </a:r>
            <a:r>
              <a:rPr lang="en-US" dirty="0" smtClean="0">
                <a:solidFill>
                  <a:schemeClr val="accent6"/>
                </a:solidFill>
                <a:sym typeface="Wingdings"/>
              </a:rPr>
              <a:t> </a:t>
            </a:r>
            <a:r>
              <a:rPr lang="en-US" dirty="0">
                <a:solidFill>
                  <a:schemeClr val="accent6"/>
                </a:solidFill>
                <a:sym typeface="Wingdings"/>
              </a:rPr>
              <a:t>LE mm activity 15% </a:t>
            </a:r>
          </a:p>
          <a:p>
            <a:r>
              <a:rPr lang="en-US" dirty="0" smtClean="0">
                <a:solidFill>
                  <a:schemeClr val="accent6"/>
                </a:solidFill>
              </a:rPr>
              <a:t>					       -(</a:t>
            </a:r>
            <a:r>
              <a:rPr lang="en-US" dirty="0" err="1" smtClean="0">
                <a:solidFill>
                  <a:schemeClr val="accent6"/>
                </a:solidFill>
              </a:rPr>
              <a:t>Foissac</a:t>
            </a:r>
            <a:r>
              <a:rPr lang="en-US" dirty="0" smtClean="0">
                <a:solidFill>
                  <a:schemeClr val="accent6"/>
                </a:solidFill>
              </a:rPr>
              <a:t>, 2008)</a:t>
            </a:r>
          </a:p>
          <a:p>
            <a:endParaRPr lang="en-US" dirty="0" smtClean="0">
              <a:solidFill>
                <a:srgbClr val="008000"/>
              </a:solidFill>
              <a:latin typeface="Wingdings"/>
              <a:ea typeface="Wingdings"/>
              <a:cs typeface="Wingdings"/>
              <a:sym typeface="Wingdings"/>
            </a:endParaRPr>
          </a:p>
          <a:p>
            <a:r>
              <a:rPr lang="en-US" dirty="0" smtClean="0">
                <a:solidFill>
                  <a:srgbClr val="008000"/>
                </a:solidFill>
                <a:latin typeface="Wingdings"/>
                <a:ea typeface="Wingdings"/>
                <a:cs typeface="Wingdings"/>
                <a:sym typeface="Wingdings"/>
              </a:rPr>
              <a:t></a:t>
            </a:r>
            <a:r>
              <a:rPr lang="en-US" dirty="0" smtClean="0">
                <a:solidFill>
                  <a:srgbClr val="008000"/>
                </a:solidFill>
                <a:sym typeface="Wingdings"/>
              </a:rPr>
              <a:t> </a:t>
            </a:r>
            <a:r>
              <a:rPr lang="en-US" dirty="0" smtClean="0">
                <a:solidFill>
                  <a:srgbClr val="008000"/>
                </a:solidFill>
              </a:rPr>
              <a:t>Downhill walking – significant </a:t>
            </a:r>
            <a:r>
              <a:rPr lang="en-US" dirty="0" smtClean="0">
                <a:solidFill>
                  <a:srgbClr val="008000"/>
                </a:solidFill>
                <a:latin typeface="Wingdings"/>
                <a:ea typeface="Wingdings"/>
                <a:cs typeface="Wingdings"/>
                <a:sym typeface="Wingdings"/>
              </a:rPr>
              <a:t></a:t>
            </a:r>
            <a:r>
              <a:rPr lang="en-US" dirty="0">
                <a:solidFill>
                  <a:srgbClr val="008000"/>
                </a:solidFill>
                <a:sym typeface="Wingdings"/>
              </a:rPr>
              <a:t> </a:t>
            </a:r>
            <a:r>
              <a:rPr lang="en-US" dirty="0" smtClean="0">
                <a:solidFill>
                  <a:srgbClr val="008000"/>
                </a:solidFill>
                <a:sym typeface="Wingdings"/>
              </a:rPr>
              <a:t>(p&lt;0.05) knee </a:t>
            </a:r>
            <a:r>
              <a:rPr lang="en-US" dirty="0" err="1" smtClean="0">
                <a:solidFill>
                  <a:srgbClr val="008000"/>
                </a:solidFill>
                <a:sym typeface="Wingdings"/>
              </a:rPr>
              <a:t>jt</a:t>
            </a:r>
            <a:r>
              <a:rPr lang="en-US" dirty="0" smtClean="0">
                <a:solidFill>
                  <a:srgbClr val="008000"/>
                </a:solidFill>
                <a:sym typeface="Wingdings"/>
              </a:rPr>
              <a:t> forces                                            	                   during single leg support phase btw 10-16% </a:t>
            </a:r>
          </a:p>
          <a:p>
            <a:r>
              <a:rPr lang="en-US" dirty="0">
                <a:solidFill>
                  <a:srgbClr val="008000"/>
                </a:solidFill>
                <a:sym typeface="Wingdings"/>
              </a:rPr>
              <a:t>	</a:t>
            </a:r>
            <a:r>
              <a:rPr lang="en-US" dirty="0" smtClean="0">
                <a:solidFill>
                  <a:srgbClr val="008000"/>
                </a:solidFill>
                <a:sym typeface="Wingdings"/>
              </a:rPr>
              <a:t>			                -(</a:t>
            </a:r>
            <a:r>
              <a:rPr lang="en-US" dirty="0" err="1" smtClean="0">
                <a:solidFill>
                  <a:srgbClr val="008000"/>
                </a:solidFill>
                <a:sym typeface="Wingdings"/>
              </a:rPr>
              <a:t>Schwameder</a:t>
            </a:r>
            <a:r>
              <a:rPr lang="en-US" dirty="0" smtClean="0">
                <a:solidFill>
                  <a:srgbClr val="008000"/>
                </a:solidFill>
                <a:sym typeface="Wingdings"/>
              </a:rPr>
              <a:t>, 1998)</a:t>
            </a:r>
            <a:endParaRPr lang="en-US" dirty="0">
              <a:solidFill>
                <a:srgbClr val="008000"/>
              </a:solidFill>
            </a:endParaRPr>
          </a:p>
        </p:txBody>
      </p:sp>
    </p:spTree>
    <p:extLst>
      <p:ext uri="{BB962C8B-B14F-4D97-AF65-F5344CB8AC3E}">
        <p14:creationId xmlns:p14="http://schemas.microsoft.com/office/powerpoint/2010/main" val="3501317381"/>
      </p:ext>
    </p:extLst>
  </p:cSld>
  <p:clrMapOvr>
    <a:masterClrMapping/>
  </p:clrMapOvr>
  <mc:AlternateContent xmlns:mc="http://schemas.openxmlformats.org/markup-compatibility/2006" xmlns:p14="http://schemas.microsoft.com/office/powerpoint/2010/main">
    <mc:Choice Requires="p14">
      <p:transition spd="slow" p14:dur="2000" advTm="205422"/>
    </mc:Choice>
    <mc:Fallback xmlns="">
      <p:transition xmlns:p14="http://schemas.microsoft.com/office/powerpoint/2010/main" spd="slow" advTm="205422"/>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title"/>
          </p:nvPr>
        </p:nvSpPr>
        <p:spPr>
          <a:xfrm>
            <a:off x="779463" y="203200"/>
            <a:ext cx="7583487" cy="1222188"/>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z="2400" dirty="0" smtClean="0"/>
              <a:t>BPW: Young adult studies- </a:t>
            </a:r>
            <a:br>
              <a:rPr lang="en-US" sz="2400" dirty="0" smtClean="0"/>
            </a:br>
            <a:r>
              <a:rPr lang="en-US" sz="2400" dirty="0" smtClean="0">
                <a:solidFill>
                  <a:srgbClr val="FFFF00"/>
                </a:solidFill>
                <a:latin typeface="Wingdings"/>
                <a:ea typeface="Wingdings"/>
                <a:cs typeface="Wingdings"/>
                <a:sym typeface="Wingdings"/>
              </a:rPr>
              <a:t> </a:t>
            </a:r>
            <a:r>
              <a:rPr lang="en-US" sz="2400" dirty="0" smtClean="0">
                <a:solidFill>
                  <a:srgbClr val="FFFF00"/>
                </a:solidFill>
              </a:rPr>
              <a:t>Plantar pressure distribution – </a:t>
            </a:r>
            <a:br>
              <a:rPr lang="en-US" sz="2400" dirty="0" smtClean="0">
                <a:solidFill>
                  <a:srgbClr val="FFFF00"/>
                </a:solidFill>
              </a:rPr>
            </a:br>
            <a:r>
              <a:rPr lang="en-US" sz="2400" dirty="0">
                <a:solidFill>
                  <a:srgbClr val="FFFF00"/>
                </a:solidFill>
              </a:rPr>
              <a:t> </a:t>
            </a:r>
            <a:r>
              <a:rPr lang="en-US" sz="2400" dirty="0" smtClean="0">
                <a:solidFill>
                  <a:srgbClr val="FFFF00"/>
                </a:solidFill>
              </a:rPr>
              <a:t>                                     </a:t>
            </a:r>
            <a:r>
              <a:rPr lang="en-US" sz="2400" dirty="0" smtClean="0">
                <a:solidFill>
                  <a:srgbClr val="FFFF00"/>
                </a:solidFill>
                <a:latin typeface="Wingdings"/>
                <a:ea typeface="Wingdings"/>
                <a:cs typeface="Wingdings"/>
                <a:sym typeface="Wingdings"/>
              </a:rPr>
              <a:t></a:t>
            </a:r>
            <a:r>
              <a:rPr lang="en-US" sz="2400" dirty="0" smtClean="0">
                <a:solidFill>
                  <a:srgbClr val="FFFF00"/>
                </a:solidFill>
                <a:latin typeface="+mn-lt"/>
                <a:ea typeface="Wingdings"/>
                <a:cs typeface="Wingdings"/>
                <a:sym typeface="Wingdings"/>
              </a:rPr>
              <a:t>central MT pressure</a:t>
            </a:r>
            <a:endParaRPr lang="en-US" dirty="0">
              <a:solidFill>
                <a:srgbClr val="FFFF00"/>
              </a:solidFill>
            </a:endParaRPr>
          </a:p>
        </p:txBody>
      </p:sp>
      <p:sp>
        <p:nvSpPr>
          <p:cNvPr id="13" name="TextBox 12"/>
          <p:cNvSpPr txBox="1"/>
          <p:nvPr/>
        </p:nvSpPr>
        <p:spPr>
          <a:xfrm>
            <a:off x="5905500" y="6388100"/>
            <a:ext cx="27813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smtClean="0">
                <a:solidFill>
                  <a:srgbClr val="FFFF00"/>
                </a:solidFill>
              </a:rPr>
              <a:t>(Pérez-Soriano, 2011)</a:t>
            </a:r>
            <a:endParaRPr lang="en-US" sz="2000" dirty="0">
              <a:solidFill>
                <a:srgbClr val="FFFF00"/>
              </a:solidFill>
            </a:endParaRPr>
          </a:p>
        </p:txBody>
      </p:sp>
      <p:pic>
        <p:nvPicPr>
          <p:cNvPr id="10" name="Picture 9" descr="Screen Shot 2014-03-01 at 8.19.12 PM.png"/>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l="9385" t="2682" r="10671" b="6131"/>
          <a:stretch/>
        </p:blipFill>
        <p:spPr>
          <a:xfrm>
            <a:off x="779464" y="1641207"/>
            <a:ext cx="7583486" cy="4712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61675334"/>
      </p:ext>
    </p:extLst>
  </p:cSld>
  <p:clrMapOvr>
    <a:masterClrMapping/>
  </p:clrMapOvr>
  <mc:AlternateContent xmlns:mc="http://schemas.openxmlformats.org/markup-compatibility/2006" xmlns:p14="http://schemas.microsoft.com/office/powerpoint/2010/main">
    <mc:Choice Requires="p14">
      <p:transition spd="slow" p14:dur="2000" advTm="51935"/>
    </mc:Choice>
    <mc:Fallback xmlns="">
      <p:transition xmlns:p14="http://schemas.microsoft.com/office/powerpoint/2010/main" spd="slow" advTm="51935"/>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39" y="3778624"/>
            <a:ext cx="5021262" cy="1102658"/>
          </a:xfrm>
        </p:spPr>
        <p:txBody>
          <a:bodyPr/>
          <a:lstStyle/>
          <a:p>
            <a:pPr algn="ctr"/>
            <a:r>
              <a:rPr lang="en-US" dirty="0" smtClean="0"/>
              <a:t>Bilateral Pole Walking:</a:t>
            </a:r>
            <a:endParaRPr lang="en-US" dirty="0"/>
          </a:p>
        </p:txBody>
      </p:sp>
      <p:sp>
        <p:nvSpPr>
          <p:cNvPr id="4" name="Text Placeholder 3"/>
          <p:cNvSpPr>
            <a:spLocks noGrp="1"/>
          </p:cNvSpPr>
          <p:nvPr>
            <p:ph type="body" sz="half" idx="2"/>
          </p:nvPr>
        </p:nvSpPr>
        <p:spPr>
          <a:xfrm>
            <a:off x="871584" y="4792567"/>
            <a:ext cx="7559977" cy="998633"/>
          </a:xfrm>
        </p:spPr>
        <p:style>
          <a:lnRef idx="3">
            <a:schemeClr val="lt1"/>
          </a:lnRef>
          <a:fillRef idx="1">
            <a:schemeClr val="accent6"/>
          </a:fillRef>
          <a:effectRef idx="1">
            <a:schemeClr val="accent6"/>
          </a:effectRef>
          <a:fontRef idx="minor">
            <a:schemeClr val="lt1"/>
          </a:fontRef>
        </p:style>
        <p:txBody>
          <a:bodyPr>
            <a:normAutofit/>
          </a:bodyPr>
          <a:lstStyle/>
          <a:p>
            <a:pPr marL="0" indent="0" algn="ctr">
              <a:buNone/>
            </a:pPr>
            <a:r>
              <a:rPr lang="en-US" sz="4000" dirty="0" smtClean="0"/>
              <a:t>Middle-Aged Adults (36-60 </a:t>
            </a:r>
            <a:r>
              <a:rPr lang="en-US" sz="4000" dirty="0" err="1" smtClean="0"/>
              <a:t>yrs</a:t>
            </a:r>
            <a:r>
              <a:rPr lang="en-US" sz="4000" dirty="0" smtClean="0"/>
              <a:t>)</a:t>
            </a:r>
            <a:endParaRPr lang="en-US" sz="4000" dirty="0"/>
          </a:p>
        </p:txBody>
      </p:sp>
      <p:pic>
        <p:nvPicPr>
          <p:cNvPr id="6" name="Picture Placeholder 5" descr="dreamstimesmall_34398500.jpg"/>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l="-518" r="-148"/>
          <a:stretch/>
        </p:blipFill>
        <p:spPr>
          <a:xfrm flipH="1">
            <a:off x="2120900" y="649288"/>
            <a:ext cx="4737100" cy="3129336"/>
          </a:xfrm>
        </p:spPr>
      </p:pic>
    </p:spTree>
    <p:extLst>
      <p:ext uri="{BB962C8B-B14F-4D97-AF65-F5344CB8AC3E}">
        <p14:creationId xmlns:p14="http://schemas.microsoft.com/office/powerpoint/2010/main" val="3043172797"/>
      </p:ext>
    </p:extLst>
  </p:cSld>
  <p:clrMapOvr>
    <a:masterClrMapping/>
  </p:clrMapOvr>
  <mc:AlternateContent xmlns:mc="http://schemas.openxmlformats.org/markup-compatibility/2006" xmlns:p14="http://schemas.microsoft.com/office/powerpoint/2010/main">
    <mc:Choice Requires="p14">
      <p:transition spd="slow" p14:dur="2000" advTm="30378"/>
    </mc:Choice>
    <mc:Fallback xmlns="">
      <p:transition xmlns:p14="http://schemas.microsoft.com/office/powerpoint/2010/main" spd="slow" advTm="30378"/>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sz="2400" dirty="0" smtClean="0"/>
              <a:t>BPW-Middle Aged Adult Studies (10)</a:t>
            </a:r>
            <a:endParaRPr lang="en-US" sz="2400" dirty="0"/>
          </a:p>
        </p:txBody>
      </p:sp>
      <p:sp>
        <p:nvSpPr>
          <p:cNvPr id="6" name="Content Placeholder 5"/>
          <p:cNvSpPr>
            <a:spLocks noGrp="1"/>
          </p:cNvSpPr>
          <p:nvPr>
            <p:ph sz="half" idx="1"/>
          </p:nvPr>
        </p:nvSpPr>
        <p:spPr>
          <a:xfrm>
            <a:off x="779462" y="1651000"/>
            <a:ext cx="7585076" cy="2340816"/>
          </a:xfrm>
          <a:ln>
            <a:solidFill>
              <a:schemeClr val="bg2">
                <a:lumMod val="60000"/>
                <a:lumOff val="40000"/>
              </a:schemeClr>
            </a:solidFill>
          </a:ln>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marL="0" indent="0">
              <a:buNone/>
            </a:pPr>
            <a:r>
              <a:rPr lang="en-US" dirty="0" smtClean="0">
                <a:solidFill>
                  <a:srgbClr val="FFFF00"/>
                </a:solidFill>
              </a:rPr>
              <a:t> </a:t>
            </a:r>
            <a:r>
              <a:rPr lang="en-US" sz="2400" dirty="0" smtClean="0">
                <a:solidFill>
                  <a:schemeClr val="accent6">
                    <a:lumMod val="75000"/>
                  </a:schemeClr>
                </a:solidFill>
                <a:latin typeface="Wingdings"/>
                <a:ea typeface="Wingdings"/>
                <a:cs typeface="Wingdings"/>
                <a:sym typeface="Wingdings"/>
              </a:rPr>
              <a:t></a:t>
            </a:r>
            <a:r>
              <a:rPr lang="en-US" sz="2400" dirty="0">
                <a:solidFill>
                  <a:schemeClr val="accent6">
                    <a:lumMod val="75000"/>
                  </a:schemeClr>
                </a:solidFill>
                <a:sym typeface="Wingdings"/>
              </a:rPr>
              <a:t> </a:t>
            </a:r>
            <a:r>
              <a:rPr lang="en-US" sz="2400" u="sng" dirty="0" smtClean="0">
                <a:solidFill>
                  <a:schemeClr val="accent6">
                    <a:lumMod val="75000"/>
                  </a:schemeClr>
                </a:solidFill>
                <a:sym typeface="Wingdings"/>
              </a:rPr>
              <a:t>Pole length study </a:t>
            </a:r>
            <a:r>
              <a:rPr lang="en-US" sz="2400" dirty="0" smtClean="0">
                <a:solidFill>
                  <a:schemeClr val="accent6">
                    <a:lumMod val="75000"/>
                  </a:schemeClr>
                </a:solidFill>
                <a:sym typeface="Wingdings"/>
              </a:rPr>
              <a:t>(Hansen, 2009)</a:t>
            </a:r>
          </a:p>
          <a:p>
            <a:pPr marL="0" indent="0">
              <a:buNone/>
            </a:pPr>
            <a:r>
              <a:rPr lang="en-US" sz="2400" dirty="0">
                <a:solidFill>
                  <a:schemeClr val="accent6">
                    <a:lumMod val="75000"/>
                  </a:schemeClr>
                </a:solidFill>
                <a:sym typeface="Wingdings"/>
              </a:rPr>
              <a:t> </a:t>
            </a:r>
            <a:r>
              <a:rPr lang="en-US" sz="2400" dirty="0" smtClean="0">
                <a:solidFill>
                  <a:schemeClr val="accent6">
                    <a:lumMod val="75000"/>
                  </a:schemeClr>
                </a:solidFill>
                <a:sym typeface="Wingdings"/>
              </a:rPr>
              <a:t>    •  Self-selected pole length = 67.7±0.5% body height</a:t>
            </a:r>
          </a:p>
          <a:p>
            <a:pPr marL="0" indent="0">
              <a:buNone/>
            </a:pPr>
            <a:r>
              <a:rPr lang="en-US" sz="2400" dirty="0">
                <a:solidFill>
                  <a:schemeClr val="accent6">
                    <a:lumMod val="75000"/>
                  </a:schemeClr>
                </a:solidFill>
                <a:sym typeface="Wingdings"/>
              </a:rPr>
              <a:t> </a:t>
            </a:r>
            <a:r>
              <a:rPr lang="en-US" sz="2400" dirty="0" smtClean="0">
                <a:solidFill>
                  <a:schemeClr val="accent6">
                    <a:lumMod val="75000"/>
                  </a:schemeClr>
                </a:solidFill>
                <a:sym typeface="Wingdings"/>
              </a:rPr>
              <a:t>    • Uphill pole length – 63.3±0.65%  body height</a:t>
            </a:r>
          </a:p>
          <a:p>
            <a:pPr marL="0" indent="0">
              <a:buNone/>
            </a:pPr>
            <a:r>
              <a:rPr lang="en-US" sz="2400" dirty="0" smtClean="0">
                <a:solidFill>
                  <a:schemeClr val="accent6">
                    <a:lumMod val="75000"/>
                  </a:schemeClr>
                </a:solidFill>
              </a:rPr>
              <a:t>     • 67%</a:t>
            </a:r>
            <a:r>
              <a:rPr lang="en-US" sz="2400" dirty="0" smtClean="0">
                <a:solidFill>
                  <a:schemeClr val="accent6">
                    <a:lumMod val="75000"/>
                  </a:schemeClr>
                </a:solidFill>
                <a:latin typeface="Wingdings"/>
                <a:ea typeface="Wingdings"/>
                <a:cs typeface="Wingdings"/>
                <a:sym typeface="Wingdings"/>
              </a:rPr>
              <a:t></a:t>
            </a:r>
            <a:r>
              <a:rPr lang="en-US" sz="2400" dirty="0">
                <a:solidFill>
                  <a:schemeClr val="accent6">
                    <a:lumMod val="75000"/>
                  </a:schemeClr>
                </a:solidFill>
                <a:sym typeface="Wingdings"/>
              </a:rPr>
              <a:t> </a:t>
            </a:r>
            <a:r>
              <a:rPr lang="en-US" sz="2400" dirty="0" smtClean="0">
                <a:solidFill>
                  <a:schemeClr val="accent6">
                    <a:lumMod val="75000"/>
                  </a:schemeClr>
                </a:solidFill>
                <a:sym typeface="Wingdings"/>
              </a:rPr>
              <a:t>in energy expenditure in level NW than W</a:t>
            </a:r>
            <a:endParaRPr lang="en-US" sz="2400" dirty="0" smtClean="0">
              <a:solidFill>
                <a:schemeClr val="accent6">
                  <a:lumMod val="75000"/>
                </a:schemeClr>
              </a:solidFill>
            </a:endParaRPr>
          </a:p>
          <a:p>
            <a:pPr marL="0" indent="0">
              <a:buNone/>
            </a:pPr>
            <a:r>
              <a:rPr lang="en-US" dirty="0">
                <a:solidFill>
                  <a:srgbClr val="FFFF00"/>
                </a:solidFill>
              </a:rPr>
              <a:t>	</a:t>
            </a:r>
            <a:r>
              <a:rPr lang="en-US" dirty="0" smtClean="0">
                <a:solidFill>
                  <a:srgbClr val="FFFF00"/>
                </a:solidFill>
              </a:rPr>
              <a:t>				</a:t>
            </a:r>
          </a:p>
        </p:txBody>
      </p:sp>
      <p:sp>
        <p:nvSpPr>
          <p:cNvPr id="7" name="Content Placeholder 6"/>
          <p:cNvSpPr>
            <a:spLocks noGrp="1"/>
          </p:cNvSpPr>
          <p:nvPr>
            <p:ph sz="half" idx="13"/>
          </p:nvPr>
        </p:nvSpPr>
        <p:spPr>
          <a:xfrm>
            <a:off x="779462" y="3991815"/>
            <a:ext cx="7585076" cy="2273517"/>
          </a:xfrm>
          <a:ln>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en-US" dirty="0">
                <a:solidFill>
                  <a:schemeClr val="bg2">
                    <a:lumMod val="50000"/>
                  </a:schemeClr>
                </a:solidFill>
                <a:latin typeface="Wingdings"/>
                <a:ea typeface="Wingdings"/>
                <a:cs typeface="Wingdings"/>
                <a:sym typeface="Wingdings"/>
              </a:rPr>
              <a:t></a:t>
            </a:r>
            <a:r>
              <a:rPr lang="en-US" dirty="0">
                <a:solidFill>
                  <a:schemeClr val="bg2">
                    <a:lumMod val="50000"/>
                  </a:schemeClr>
                </a:solidFill>
                <a:sym typeface="Wingdings"/>
              </a:rPr>
              <a:t> </a:t>
            </a:r>
            <a:r>
              <a:rPr lang="en-US" dirty="0">
                <a:solidFill>
                  <a:schemeClr val="bg2">
                    <a:lumMod val="50000"/>
                  </a:schemeClr>
                </a:solidFill>
              </a:rPr>
              <a:t> </a:t>
            </a:r>
            <a:r>
              <a:rPr lang="en-US" u="sng" dirty="0">
                <a:solidFill>
                  <a:schemeClr val="bg2">
                    <a:lumMod val="50000"/>
                  </a:schemeClr>
                </a:solidFill>
              </a:rPr>
              <a:t>Nordic walking, Walking, and </a:t>
            </a:r>
            <a:r>
              <a:rPr lang="en-US" u="sng" dirty="0" smtClean="0">
                <a:solidFill>
                  <a:schemeClr val="bg2">
                    <a:lumMod val="50000"/>
                  </a:schemeClr>
                </a:solidFill>
              </a:rPr>
              <a:t>Running</a:t>
            </a:r>
            <a:r>
              <a:rPr lang="en-US" dirty="0" smtClean="0">
                <a:solidFill>
                  <a:schemeClr val="bg2">
                    <a:lumMod val="50000"/>
                  </a:schemeClr>
                </a:solidFill>
              </a:rPr>
              <a:t> (Hagen, 2011)</a:t>
            </a:r>
            <a:endParaRPr lang="en-US" dirty="0">
              <a:solidFill>
                <a:schemeClr val="bg2">
                  <a:lumMod val="50000"/>
                </a:schemeClr>
              </a:solidFill>
            </a:endParaRPr>
          </a:p>
          <a:p>
            <a:pPr marL="0" indent="0">
              <a:buNone/>
            </a:pPr>
            <a:r>
              <a:rPr lang="en-US" dirty="0">
                <a:solidFill>
                  <a:schemeClr val="bg2">
                    <a:lumMod val="50000"/>
                  </a:schemeClr>
                </a:solidFill>
              </a:rPr>
              <a:t>     •LE loading forces not </a:t>
            </a:r>
            <a:r>
              <a:rPr lang="en-US" dirty="0" smtClean="0">
                <a:solidFill>
                  <a:schemeClr val="bg2">
                    <a:lumMod val="50000"/>
                  </a:schemeClr>
                </a:solidFill>
                <a:latin typeface="Wingdings"/>
                <a:ea typeface="Wingdings"/>
                <a:cs typeface="Wingdings"/>
                <a:sym typeface="Wingdings"/>
              </a:rPr>
              <a:t> </a:t>
            </a:r>
            <a:r>
              <a:rPr lang="en-US" dirty="0" smtClean="0">
                <a:solidFill>
                  <a:schemeClr val="bg2">
                    <a:lumMod val="50000"/>
                  </a:schemeClr>
                </a:solidFill>
                <a:sym typeface="Wingdings"/>
              </a:rPr>
              <a:t>in </a:t>
            </a:r>
            <a:r>
              <a:rPr lang="en-US" dirty="0">
                <a:solidFill>
                  <a:schemeClr val="bg2">
                    <a:lumMod val="50000"/>
                  </a:schemeClr>
                </a:solidFill>
                <a:sym typeface="Wingdings"/>
              </a:rPr>
              <a:t>NW compared w/ W group</a:t>
            </a:r>
          </a:p>
          <a:p>
            <a:pPr marL="0" indent="0">
              <a:buNone/>
            </a:pPr>
            <a:r>
              <a:rPr lang="en-US" dirty="0">
                <a:solidFill>
                  <a:schemeClr val="bg2">
                    <a:lumMod val="50000"/>
                  </a:schemeClr>
                </a:solidFill>
                <a:sym typeface="Wingdings"/>
              </a:rPr>
              <a:t>     </a:t>
            </a:r>
            <a:r>
              <a:rPr lang="en-US" dirty="0" smtClean="0">
                <a:solidFill>
                  <a:schemeClr val="bg2">
                    <a:lumMod val="50000"/>
                  </a:schemeClr>
                </a:solidFill>
                <a:sym typeface="Wingdings"/>
              </a:rPr>
              <a:t>• § </a:t>
            </a:r>
            <a:r>
              <a:rPr lang="en-US" dirty="0" smtClean="0">
                <a:solidFill>
                  <a:schemeClr val="bg2">
                    <a:lumMod val="50000"/>
                  </a:schemeClr>
                </a:solidFill>
                <a:latin typeface="Wingdings"/>
                <a:ea typeface="Wingdings"/>
                <a:cs typeface="Wingdings"/>
                <a:sym typeface="Wingdings"/>
              </a:rPr>
              <a:t></a:t>
            </a:r>
            <a:r>
              <a:rPr lang="en-US" dirty="0">
                <a:solidFill>
                  <a:schemeClr val="bg2">
                    <a:lumMod val="50000"/>
                  </a:schemeClr>
                </a:solidFill>
                <a:sym typeface="Wingdings"/>
              </a:rPr>
              <a:t>(p&lt;0.05)peak vertical force &amp; loading than </a:t>
            </a:r>
            <a:r>
              <a:rPr lang="en-US" dirty="0" smtClean="0">
                <a:solidFill>
                  <a:schemeClr val="bg2">
                    <a:lumMod val="50000"/>
                  </a:schemeClr>
                </a:solidFill>
                <a:sym typeface="Wingdings"/>
              </a:rPr>
              <a:t>Run </a:t>
            </a:r>
            <a:r>
              <a:rPr lang="en-US" dirty="0">
                <a:solidFill>
                  <a:schemeClr val="bg2">
                    <a:lumMod val="50000"/>
                  </a:schemeClr>
                </a:solidFill>
                <a:sym typeface="Wingdings"/>
              </a:rPr>
              <a:t>Group</a:t>
            </a:r>
          </a:p>
          <a:p>
            <a:pPr marL="0" indent="0">
              <a:buNone/>
            </a:pPr>
            <a:r>
              <a:rPr lang="en-US" dirty="0" smtClean="0">
                <a:solidFill>
                  <a:schemeClr val="accent6">
                    <a:lumMod val="50000"/>
                  </a:schemeClr>
                </a:solidFill>
              </a:rPr>
              <a:t>			</a:t>
            </a:r>
            <a:endParaRPr lang="en-US" dirty="0">
              <a:solidFill>
                <a:schemeClr val="accent6">
                  <a:lumMod val="50000"/>
                </a:schemeClr>
              </a:solidFill>
            </a:endParaRPr>
          </a:p>
        </p:txBody>
      </p:sp>
    </p:spTree>
    <p:extLst>
      <p:ext uri="{BB962C8B-B14F-4D97-AF65-F5344CB8AC3E}">
        <p14:creationId xmlns:p14="http://schemas.microsoft.com/office/powerpoint/2010/main" val="4100258846"/>
      </p:ext>
    </p:extLst>
  </p:cSld>
  <p:clrMapOvr>
    <a:masterClrMapping/>
  </p:clrMapOvr>
  <mc:AlternateContent xmlns:mc="http://schemas.openxmlformats.org/markup-compatibility/2006" xmlns:p14="http://schemas.microsoft.com/office/powerpoint/2010/main">
    <mc:Choice Requires="p14">
      <p:transition spd="slow" p14:dur="2000" advTm="115716"/>
    </mc:Choice>
    <mc:Fallback xmlns="">
      <p:transition xmlns:p14="http://schemas.microsoft.com/office/powerpoint/2010/main" spd="slow" advTm="115716"/>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779463" y="381000"/>
            <a:ext cx="7583487" cy="872067"/>
          </a:xfrm>
        </p:spPr>
        <p:txBody>
          <a:bodyPr/>
          <a:lstStyle/>
          <a:p>
            <a:r>
              <a:rPr lang="en-US" sz="2800" dirty="0" smtClean="0"/>
              <a:t>BPW – Wrist Forces</a:t>
            </a:r>
            <a:endParaRPr lang="en-US" sz="2800" dirty="0"/>
          </a:p>
        </p:txBody>
      </p:sp>
      <p:pic>
        <p:nvPicPr>
          <p:cNvPr id="7" name="Content Placeholder 6" descr="BPW BM3.png"/>
          <p:cNvPicPr>
            <a:picLocks noGrp="1" noChangeAspect="1"/>
          </p:cNvPicPr>
          <p:nvPr>
            <p:ph idx="1"/>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l="1274" t="2474" r="2705" b="1384"/>
          <a:stretch/>
        </p:blipFill>
        <p:spPr>
          <a:xfrm>
            <a:off x="1642532" y="1425388"/>
            <a:ext cx="6536267" cy="3832412"/>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2387600" y="5551269"/>
            <a:ext cx="5549900" cy="923330"/>
          </a:xfrm>
          <a:prstGeom prst="rect">
            <a:avLst/>
          </a:prstGeom>
          <a:noFill/>
        </p:spPr>
        <p:txBody>
          <a:bodyPr wrap="square" rtlCol="0">
            <a:spAutoFit/>
          </a:bodyPr>
          <a:lstStyle/>
          <a:p>
            <a:r>
              <a:rPr lang="en-US" dirty="0">
                <a:solidFill>
                  <a:srgbClr val="FFFF00"/>
                </a:solidFill>
                <a:sym typeface="Wingdings"/>
              </a:rPr>
              <a:t>• § </a:t>
            </a:r>
            <a:r>
              <a:rPr lang="en-US" dirty="0">
                <a:solidFill>
                  <a:srgbClr val="FFFF00"/>
                </a:solidFill>
                <a:latin typeface="Wingdings"/>
                <a:ea typeface="Wingdings"/>
                <a:cs typeface="Wingdings"/>
                <a:sym typeface="Wingdings"/>
              </a:rPr>
              <a:t></a:t>
            </a:r>
            <a:r>
              <a:rPr lang="en-US" dirty="0">
                <a:solidFill>
                  <a:srgbClr val="FFFF00"/>
                </a:solidFill>
                <a:sym typeface="Wingdings"/>
              </a:rPr>
              <a:t> force to </a:t>
            </a:r>
            <a:r>
              <a:rPr lang="en-US" dirty="0" smtClean="0">
                <a:solidFill>
                  <a:srgbClr val="FFFF00"/>
                </a:solidFill>
                <a:sym typeface="Wingdings"/>
              </a:rPr>
              <a:t>wrists </a:t>
            </a:r>
            <a:r>
              <a:rPr lang="en-US" dirty="0">
                <a:solidFill>
                  <a:srgbClr val="FFFF00"/>
                </a:solidFill>
                <a:sym typeface="Wingdings"/>
              </a:rPr>
              <a:t>w/ </a:t>
            </a:r>
            <a:r>
              <a:rPr lang="en-US" dirty="0">
                <a:solidFill>
                  <a:srgbClr val="FFFF00"/>
                </a:solidFill>
                <a:latin typeface="Wingdings"/>
                <a:ea typeface="Wingdings"/>
                <a:cs typeface="Wingdings"/>
                <a:sym typeface="Wingdings"/>
              </a:rPr>
              <a:t></a:t>
            </a:r>
            <a:r>
              <a:rPr lang="en-US" dirty="0">
                <a:solidFill>
                  <a:srgbClr val="FFFF00"/>
                </a:solidFill>
                <a:sym typeface="Wingdings"/>
              </a:rPr>
              <a:t> in speed</a:t>
            </a:r>
            <a:r>
              <a:rPr lang="en-US" dirty="0" smtClean="0">
                <a:solidFill>
                  <a:srgbClr val="FFFF00"/>
                </a:solidFill>
                <a:sym typeface="Wingdings"/>
              </a:rPr>
              <a:t>:</a:t>
            </a:r>
          </a:p>
          <a:p>
            <a:r>
              <a:rPr lang="en-US" dirty="0">
                <a:solidFill>
                  <a:srgbClr val="FFFF00"/>
                </a:solidFill>
                <a:sym typeface="Wingdings"/>
              </a:rPr>
              <a:t>	</a:t>
            </a:r>
            <a:r>
              <a:rPr lang="en-US" dirty="0" smtClean="0">
                <a:solidFill>
                  <a:srgbClr val="FFFF00"/>
                </a:solidFill>
                <a:sym typeface="Wingdings"/>
              </a:rPr>
              <a:t>	 </a:t>
            </a:r>
            <a:r>
              <a:rPr lang="en-US" dirty="0">
                <a:solidFill>
                  <a:srgbClr val="FFFF00"/>
                </a:solidFill>
              </a:rPr>
              <a:t>wrist safeguard </a:t>
            </a:r>
            <a:r>
              <a:rPr lang="en-US" dirty="0" smtClean="0">
                <a:solidFill>
                  <a:srgbClr val="FFFF00"/>
                </a:solidFill>
              </a:rPr>
              <a:t>considerations</a:t>
            </a:r>
            <a:r>
              <a:rPr lang="en-US" dirty="0">
                <a:solidFill>
                  <a:srgbClr val="FFFF00"/>
                </a:solidFill>
              </a:rPr>
              <a:t>	</a:t>
            </a:r>
            <a:endParaRPr lang="en-US" dirty="0"/>
          </a:p>
        </p:txBody>
      </p:sp>
      <p:sp>
        <p:nvSpPr>
          <p:cNvPr id="10" name="TextBox 9"/>
          <p:cNvSpPr txBox="1"/>
          <p:nvPr/>
        </p:nvSpPr>
        <p:spPr>
          <a:xfrm>
            <a:off x="6591300" y="6197600"/>
            <a:ext cx="1717650" cy="369332"/>
          </a:xfrm>
          <a:prstGeom prst="rect">
            <a:avLst/>
          </a:prstGeom>
          <a:noFill/>
        </p:spPr>
        <p:txBody>
          <a:bodyPr wrap="none" rtlCol="0">
            <a:spAutoFit/>
          </a:bodyPr>
          <a:lstStyle/>
          <a:p>
            <a:r>
              <a:rPr lang="en-US" dirty="0" smtClean="0">
                <a:solidFill>
                  <a:srgbClr val="FFFF00"/>
                </a:solidFill>
              </a:rPr>
              <a:t>-(Hagen, 2011)</a:t>
            </a:r>
            <a:endParaRPr lang="en-US" dirty="0">
              <a:solidFill>
                <a:srgbClr val="FFFF00"/>
              </a:solidFill>
            </a:endParaRPr>
          </a:p>
        </p:txBody>
      </p:sp>
    </p:spTree>
    <p:extLst>
      <p:ext uri="{BB962C8B-B14F-4D97-AF65-F5344CB8AC3E}">
        <p14:creationId xmlns:p14="http://schemas.microsoft.com/office/powerpoint/2010/main" val="3696699928"/>
      </p:ext>
    </p:extLst>
  </p:cSld>
  <p:clrMapOvr>
    <a:masterClrMapping/>
  </p:clrMapOvr>
  <mc:AlternateContent xmlns:mc="http://schemas.openxmlformats.org/markup-compatibility/2006" xmlns:p14="http://schemas.microsoft.com/office/powerpoint/2010/main">
    <mc:Choice Requires="p14">
      <p:transition spd="slow" p14:dur="2000" advTm="34891"/>
    </mc:Choice>
    <mc:Fallback xmlns="">
      <p:transition xmlns:p14="http://schemas.microsoft.com/office/powerpoint/2010/main" spd="slow" advTm="34891"/>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sz="2800" u="sng" dirty="0" smtClean="0"/>
              <a:t>NW- Review of injuries </a:t>
            </a:r>
            <a:r>
              <a:rPr lang="en-US" sz="2800" dirty="0" smtClean="0"/>
              <a:t>– (</a:t>
            </a:r>
            <a:r>
              <a:rPr lang="en-US" sz="2800" dirty="0" err="1" smtClean="0"/>
              <a:t>Knobloch</a:t>
            </a:r>
            <a:r>
              <a:rPr lang="en-US" sz="2800" dirty="0" smtClean="0"/>
              <a:t>, 2006)</a:t>
            </a:r>
            <a:endParaRPr lang="en-US" sz="2800" dirty="0"/>
          </a:p>
        </p:txBody>
      </p:sp>
      <p:sp>
        <p:nvSpPr>
          <p:cNvPr id="3" name="Content Placeholder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lstStyle/>
          <a:p>
            <a:pPr>
              <a:buFont typeface="Wingdings" charset="0"/>
              <a:buChar char="u"/>
            </a:pPr>
            <a:r>
              <a:rPr lang="en-US" dirty="0" smtClean="0">
                <a:solidFill>
                  <a:srgbClr val="FFFF00"/>
                </a:solidFill>
                <a:ea typeface="Wingdings"/>
                <a:cs typeface="Wingdings"/>
                <a:sym typeface="Wingdings"/>
              </a:rPr>
              <a:t> Questionnaire Results – n=137 NW practitioners</a:t>
            </a:r>
          </a:p>
          <a:p>
            <a:pPr marL="0" indent="0">
              <a:buNone/>
            </a:pPr>
            <a:r>
              <a:rPr lang="en-US" dirty="0">
                <a:solidFill>
                  <a:srgbClr val="FFFF00"/>
                </a:solidFill>
                <a:ea typeface="Wingdings"/>
                <a:cs typeface="Wingdings"/>
                <a:sym typeface="Wingdings"/>
              </a:rPr>
              <a:t>	</a:t>
            </a:r>
            <a:r>
              <a:rPr lang="en-US" u="sng" dirty="0" smtClean="0">
                <a:solidFill>
                  <a:srgbClr val="FFFF00"/>
                </a:solidFill>
                <a:ea typeface="Wingdings"/>
                <a:cs typeface="Wingdings"/>
                <a:sym typeface="Wingdings"/>
              </a:rPr>
              <a:t>Total NW injuries/1000 hours = 0.926</a:t>
            </a:r>
          </a:p>
          <a:p>
            <a:pPr marL="0" indent="0">
              <a:buNone/>
            </a:pPr>
            <a:r>
              <a:rPr lang="en-US" dirty="0">
                <a:solidFill>
                  <a:srgbClr val="FFFF00"/>
                </a:solidFill>
                <a:ea typeface="Wingdings"/>
                <a:cs typeface="Wingdings"/>
                <a:sym typeface="Wingdings"/>
              </a:rPr>
              <a:t>	</a:t>
            </a:r>
            <a:r>
              <a:rPr lang="en-US" dirty="0" smtClean="0">
                <a:solidFill>
                  <a:srgbClr val="FFFF00"/>
                </a:solidFill>
                <a:ea typeface="Wingdings"/>
                <a:cs typeface="Wingdings"/>
                <a:sym typeface="Wingdings"/>
              </a:rPr>
              <a:t>• UE (0.549) &gt;  LE (0.344) injuries</a:t>
            </a:r>
          </a:p>
          <a:p>
            <a:pPr marL="0" indent="0">
              <a:buNone/>
            </a:pPr>
            <a:r>
              <a:rPr lang="en-US" dirty="0">
                <a:solidFill>
                  <a:srgbClr val="FFFF00"/>
                </a:solidFill>
                <a:ea typeface="Wingdings"/>
                <a:cs typeface="Wingdings"/>
                <a:sym typeface="Wingdings"/>
              </a:rPr>
              <a:t>	</a:t>
            </a:r>
            <a:r>
              <a:rPr lang="en-US" dirty="0" smtClean="0">
                <a:solidFill>
                  <a:srgbClr val="FFFF00"/>
                </a:solidFill>
                <a:ea typeface="Wingdings"/>
                <a:cs typeface="Wingdings"/>
                <a:sym typeface="Wingdings"/>
              </a:rPr>
              <a:t>• Most frequent (0.206) – ulnar collateral </a:t>
            </a:r>
            <a:r>
              <a:rPr lang="en-US" dirty="0" err="1" smtClean="0">
                <a:solidFill>
                  <a:srgbClr val="FFFF00"/>
                </a:solidFill>
                <a:ea typeface="Wingdings"/>
                <a:cs typeface="Wingdings"/>
                <a:sym typeface="Wingdings"/>
              </a:rPr>
              <a:t>lig</a:t>
            </a:r>
            <a:r>
              <a:rPr lang="en-US" dirty="0" smtClean="0">
                <a:solidFill>
                  <a:srgbClr val="FFFF00"/>
                </a:solidFill>
                <a:ea typeface="Wingdings"/>
                <a:cs typeface="Wingdings"/>
                <a:sym typeface="Wingdings"/>
              </a:rPr>
              <a:t> distortion </a:t>
            </a:r>
          </a:p>
          <a:p>
            <a:pPr marL="0" indent="0">
              <a:buNone/>
            </a:pPr>
            <a:r>
              <a:rPr lang="en-US" dirty="0">
                <a:solidFill>
                  <a:srgbClr val="FFFF00"/>
                </a:solidFill>
                <a:ea typeface="Wingdings"/>
                <a:cs typeface="Wingdings"/>
                <a:sym typeface="Wingdings"/>
              </a:rPr>
              <a:t>	</a:t>
            </a:r>
            <a:r>
              <a:rPr lang="en-US" dirty="0" smtClean="0">
                <a:solidFill>
                  <a:srgbClr val="FFFF00"/>
                </a:solidFill>
                <a:ea typeface="Wingdings"/>
                <a:cs typeface="Wingdings"/>
                <a:sym typeface="Wingdings"/>
              </a:rPr>
              <a:t>	&gt; fall </a:t>
            </a:r>
          </a:p>
          <a:p>
            <a:pPr marL="0" indent="0">
              <a:buNone/>
            </a:pPr>
            <a:r>
              <a:rPr lang="en-US" dirty="0">
                <a:solidFill>
                  <a:srgbClr val="FFFF00"/>
                </a:solidFill>
                <a:ea typeface="Wingdings"/>
                <a:cs typeface="Wingdings"/>
                <a:sym typeface="Wingdings"/>
              </a:rPr>
              <a:t>	</a:t>
            </a:r>
            <a:r>
              <a:rPr lang="en-US" dirty="0" smtClean="0">
                <a:solidFill>
                  <a:srgbClr val="FFFF00"/>
                </a:solidFill>
                <a:ea typeface="Wingdings"/>
                <a:cs typeface="Wingdings"/>
                <a:sym typeface="Wingdings"/>
              </a:rPr>
              <a:t>• all resumed NW by 4 </a:t>
            </a:r>
            <a:r>
              <a:rPr lang="en-US" dirty="0" err="1" smtClean="0">
                <a:solidFill>
                  <a:srgbClr val="FFFF00"/>
                </a:solidFill>
                <a:ea typeface="Wingdings"/>
                <a:cs typeface="Wingdings"/>
                <a:sym typeface="Wingdings"/>
              </a:rPr>
              <a:t>wks</a:t>
            </a:r>
            <a:r>
              <a:rPr lang="en-US" dirty="0" smtClean="0">
                <a:solidFill>
                  <a:srgbClr val="FFFF00"/>
                </a:solidFill>
                <a:sym typeface="Wingdings"/>
              </a:rPr>
              <a:t>	</a:t>
            </a:r>
            <a:r>
              <a:rPr lang="en-US" dirty="0" smtClean="0">
                <a:sym typeface="Wingdings"/>
              </a:rPr>
              <a:t>			</a:t>
            </a:r>
            <a:endParaRPr lang="en-US" dirty="0" smtClean="0">
              <a:ea typeface="Wingdings"/>
              <a:cs typeface="Wingdings"/>
              <a:sym typeface="Wingdings"/>
            </a:endParaRPr>
          </a:p>
        </p:txBody>
      </p:sp>
    </p:spTree>
    <p:extLst>
      <p:ext uri="{BB962C8B-B14F-4D97-AF65-F5344CB8AC3E}">
        <p14:creationId xmlns:p14="http://schemas.microsoft.com/office/powerpoint/2010/main" val="3730213264"/>
      </p:ext>
    </p:extLst>
  </p:cSld>
  <p:clrMapOvr>
    <a:masterClrMapping/>
  </p:clrMapOvr>
  <mc:AlternateContent xmlns:mc="http://schemas.openxmlformats.org/markup-compatibility/2006" xmlns:p14="http://schemas.microsoft.com/office/powerpoint/2010/main">
    <mc:Choice Requires="p14">
      <p:transition spd="slow" p14:dur="2000" advTm="78243"/>
    </mc:Choice>
    <mc:Fallback xmlns="">
      <p:transition xmlns:p14="http://schemas.microsoft.com/office/powerpoint/2010/main" spd="slow" advTm="78243"/>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dreamstimesmall_33209824.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867" y="135467"/>
            <a:ext cx="5181600" cy="6519333"/>
          </a:xfrm>
          <a:prstGeom prst="rect">
            <a:avLst/>
          </a:prstGeom>
          <a:ln>
            <a:noFill/>
          </a:ln>
          <a:effectLst>
            <a:softEdge rad="112500"/>
          </a:effectLst>
        </p:spPr>
      </p:pic>
      <p:pic>
        <p:nvPicPr>
          <p:cNvPr id="4" name="Picture 3" descr="trekking poles.tif"/>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955670" y="2991406"/>
            <a:ext cx="5096934" cy="942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02618079"/>
      </p:ext>
    </p:extLst>
  </p:cSld>
  <p:clrMapOvr>
    <a:masterClrMapping/>
  </p:clrMapOvr>
  <mc:AlternateContent xmlns:mc="http://schemas.openxmlformats.org/markup-compatibility/2006" xmlns:p14="http://schemas.microsoft.com/office/powerpoint/2010/main">
    <mc:Choice Requires="p14">
      <p:transition spd="slow" p14:dur="2000" advTm="35811"/>
    </mc:Choice>
    <mc:Fallback xmlns="">
      <p:transition xmlns:p14="http://schemas.microsoft.com/office/powerpoint/2010/main" spd="slow" advTm="35811"/>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35001" y="381000"/>
            <a:ext cx="7727950" cy="1044388"/>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z="3200" dirty="0" smtClean="0"/>
              <a:t>BPW – Systematic Review (</a:t>
            </a:r>
            <a:r>
              <a:rPr lang="en-US" sz="3200" dirty="0" err="1" smtClean="0"/>
              <a:t>Fritschi</a:t>
            </a:r>
            <a:r>
              <a:rPr lang="en-US" sz="3200" dirty="0" smtClean="0"/>
              <a:t>, 2012)</a:t>
            </a:r>
            <a:endParaRPr lang="en-US" sz="3200" dirty="0"/>
          </a:p>
        </p:txBody>
      </p:sp>
      <p:sp>
        <p:nvSpPr>
          <p:cNvPr id="3" name="Content Placeholder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lstStyle/>
          <a:p>
            <a:pPr>
              <a:buFont typeface="Wingdings" charset="0"/>
              <a:buChar char="u"/>
            </a:pPr>
            <a:r>
              <a:rPr lang="en-US" dirty="0" smtClean="0">
                <a:solidFill>
                  <a:srgbClr val="FFFF00"/>
                </a:solidFill>
                <a:sym typeface="Wingdings"/>
              </a:rPr>
              <a:t>From 531 articles to N=14: 11 RCTs, 3 CTs </a:t>
            </a:r>
          </a:p>
          <a:p>
            <a:pPr>
              <a:buFont typeface="Wingdings" charset="0"/>
              <a:buChar char="u"/>
            </a:pPr>
            <a:r>
              <a:rPr lang="en-US" dirty="0" smtClean="0">
                <a:solidFill>
                  <a:srgbClr val="FFFF00"/>
                </a:solidFill>
                <a:sym typeface="Wingdings"/>
              </a:rPr>
              <a:t>Quality assessment of studies (modified Delphi score)</a:t>
            </a:r>
          </a:p>
          <a:p>
            <a:pPr>
              <a:buFont typeface="Wingdings" charset="0"/>
              <a:buChar char="u"/>
            </a:pPr>
            <a:r>
              <a:rPr lang="en-US" dirty="0" smtClean="0">
                <a:solidFill>
                  <a:srgbClr val="FFFF00"/>
                </a:solidFill>
                <a:sym typeface="Wingdings"/>
              </a:rPr>
              <a:t>Positive effects of PW  </a:t>
            </a:r>
          </a:p>
          <a:p>
            <a:pPr lvl="2">
              <a:buFont typeface="Wingdings" charset="0"/>
              <a:buChar char="u"/>
            </a:pPr>
            <a:r>
              <a:rPr lang="en-US" dirty="0" smtClean="0">
                <a:solidFill>
                  <a:srgbClr val="FFFF00"/>
                </a:solidFill>
                <a:sym typeface="Wingdings"/>
              </a:rPr>
              <a:t>Physical activity – endurance &amp; function</a:t>
            </a:r>
          </a:p>
          <a:p>
            <a:pPr lvl="2">
              <a:buFont typeface="Wingdings" charset="0"/>
              <a:buChar char="u"/>
            </a:pPr>
            <a:r>
              <a:rPr lang="en-US" dirty="0" smtClean="0">
                <a:solidFill>
                  <a:srgbClr val="FFFF00"/>
                </a:solidFill>
                <a:sym typeface="Wingdings"/>
              </a:rPr>
              <a:t>Psychosocial outcomes – quality of life</a:t>
            </a:r>
          </a:p>
          <a:p>
            <a:pPr lvl="2">
              <a:buFont typeface="Wingdings" charset="0"/>
              <a:buChar char="u"/>
            </a:pPr>
            <a:r>
              <a:rPr lang="en-US" dirty="0" smtClean="0">
                <a:solidFill>
                  <a:srgbClr val="FFFF00"/>
                </a:solidFill>
                <a:sym typeface="Wingdings"/>
              </a:rPr>
              <a:t>Well tolerated, safe exercise</a:t>
            </a:r>
          </a:p>
          <a:p>
            <a:pPr lvl="2">
              <a:buFont typeface="Wingdings" charset="0"/>
              <a:buChar char="u"/>
            </a:pPr>
            <a:r>
              <a:rPr lang="en-US" dirty="0" smtClean="0">
                <a:solidFill>
                  <a:srgbClr val="FFFF00"/>
                </a:solidFill>
                <a:sym typeface="Wingdings"/>
              </a:rPr>
              <a:t>Applicable to wide variety of individuals &amp; </a:t>
            </a:r>
            <a:r>
              <a:rPr lang="en-US" dirty="0" err="1" smtClean="0">
                <a:solidFill>
                  <a:srgbClr val="FFFF00"/>
                </a:solidFill>
                <a:sym typeface="Wingdings"/>
              </a:rPr>
              <a:t>pt</a:t>
            </a:r>
            <a:r>
              <a:rPr lang="en-US" dirty="0" smtClean="0">
                <a:solidFill>
                  <a:srgbClr val="FFFF00"/>
                </a:solidFill>
                <a:sym typeface="Wingdings"/>
              </a:rPr>
              <a:t> pop</a:t>
            </a:r>
          </a:p>
          <a:p>
            <a:pPr marL="860425" lvl="3" indent="0">
              <a:buNone/>
            </a:pPr>
            <a:r>
              <a:rPr lang="en-US" dirty="0">
                <a:solidFill>
                  <a:srgbClr val="FFFF00"/>
                </a:solidFill>
                <a:sym typeface="Wingdings"/>
              </a:rPr>
              <a:t>•</a:t>
            </a:r>
            <a:r>
              <a:rPr lang="en-US" dirty="0" smtClean="0">
                <a:solidFill>
                  <a:srgbClr val="FFFF00"/>
                </a:solidFill>
                <a:sym typeface="Wingdings"/>
              </a:rPr>
              <a:t>Sedentary, breast cancer, </a:t>
            </a:r>
            <a:r>
              <a:rPr lang="en-US" dirty="0" err="1" smtClean="0">
                <a:solidFill>
                  <a:srgbClr val="FFFF00"/>
                </a:solidFill>
                <a:sym typeface="Wingdings"/>
              </a:rPr>
              <a:t>fibromayalgia</a:t>
            </a:r>
            <a:r>
              <a:rPr lang="en-US" dirty="0" smtClean="0">
                <a:solidFill>
                  <a:srgbClr val="FFFF00"/>
                </a:solidFill>
                <a:sym typeface="Wingdings"/>
              </a:rPr>
              <a:t>, chronic LBP, in- 	patient cardiac rehab, obesity management, PD</a:t>
            </a:r>
          </a:p>
          <a:p>
            <a:pPr lvl="2">
              <a:buFont typeface="Wingdings" charset="0"/>
              <a:buChar char="u"/>
            </a:pPr>
            <a:endParaRPr lang="en-US" dirty="0" smtClean="0">
              <a:sym typeface="Wingdings"/>
            </a:endParaRPr>
          </a:p>
          <a:p>
            <a:pPr lvl="2">
              <a:buFont typeface="Wingdings" charset="0"/>
              <a:buChar char="u"/>
            </a:pPr>
            <a:endParaRPr lang="en-US" dirty="0" smtClean="0">
              <a:sym typeface="Wingdings"/>
            </a:endParaRPr>
          </a:p>
          <a:p>
            <a:pPr lvl="2">
              <a:buFont typeface="Wingdings" charset="0"/>
              <a:buChar char="u"/>
            </a:pPr>
            <a:endParaRPr lang="en-US" dirty="0"/>
          </a:p>
        </p:txBody>
      </p:sp>
    </p:spTree>
    <p:extLst>
      <p:ext uri="{BB962C8B-B14F-4D97-AF65-F5344CB8AC3E}">
        <p14:creationId xmlns:p14="http://schemas.microsoft.com/office/powerpoint/2010/main" val="3729908605"/>
      </p:ext>
    </p:extLst>
  </p:cSld>
  <p:clrMapOvr>
    <a:masterClrMapping/>
  </p:clrMapOvr>
  <mc:AlternateContent xmlns:mc="http://schemas.openxmlformats.org/markup-compatibility/2006" xmlns:p14="http://schemas.microsoft.com/office/powerpoint/2010/main">
    <mc:Choice Requires="p14">
      <p:transition spd="slow" p14:dur="2000" advTm="106228"/>
    </mc:Choice>
    <mc:Fallback xmlns="">
      <p:transition xmlns:p14="http://schemas.microsoft.com/office/powerpoint/2010/main" spd="slow" advTm="106228"/>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1" y="1032933"/>
            <a:ext cx="3403600" cy="1286934"/>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smtClean="0"/>
              <a:t>Bilateral Pole Walking:</a:t>
            </a:r>
            <a:endParaRPr lang="en-US" dirty="0"/>
          </a:p>
        </p:txBody>
      </p:sp>
      <p:sp>
        <p:nvSpPr>
          <p:cNvPr id="4" name="Text Placeholder 3"/>
          <p:cNvSpPr>
            <a:spLocks noGrp="1"/>
          </p:cNvSpPr>
          <p:nvPr>
            <p:ph type="body" sz="half" idx="2"/>
          </p:nvPr>
        </p:nvSpPr>
        <p:spPr>
          <a:xfrm>
            <a:off x="4402667" y="2319867"/>
            <a:ext cx="3957996" cy="331893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lgn="ctr">
              <a:buNone/>
            </a:pPr>
            <a:endParaRPr lang="en-US" sz="4000" dirty="0" smtClean="0"/>
          </a:p>
          <a:p>
            <a:pPr marL="0" indent="0" algn="ctr">
              <a:buNone/>
            </a:pPr>
            <a:r>
              <a:rPr lang="en-US" sz="4000" dirty="0" smtClean="0"/>
              <a:t>Elderly Adults </a:t>
            </a:r>
          </a:p>
          <a:p>
            <a:pPr marL="0" indent="0" algn="ctr">
              <a:buNone/>
            </a:pPr>
            <a:r>
              <a:rPr lang="en-US" sz="4000" dirty="0" smtClean="0"/>
              <a:t>(61+ </a:t>
            </a:r>
            <a:r>
              <a:rPr lang="en-US" sz="4000" dirty="0" err="1" smtClean="0"/>
              <a:t>yrs</a:t>
            </a:r>
            <a:r>
              <a:rPr lang="en-US" sz="4000" dirty="0" smtClean="0"/>
              <a:t>)</a:t>
            </a:r>
            <a:endParaRPr lang="en-US" sz="4000" dirty="0"/>
          </a:p>
        </p:txBody>
      </p:sp>
      <p:pic>
        <p:nvPicPr>
          <p:cNvPr id="5" name="Picture Placeholder 4" descr="dreamstimesmall_9126707.jpg"/>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flipH="1">
            <a:off x="97564" y="524934"/>
            <a:ext cx="4135767" cy="55371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050668264"/>
      </p:ext>
    </p:extLst>
  </p:cSld>
  <p:clrMapOvr>
    <a:masterClrMapping/>
  </p:clrMapOvr>
  <mc:AlternateContent xmlns:mc="http://schemas.openxmlformats.org/markup-compatibility/2006" xmlns:p14="http://schemas.microsoft.com/office/powerpoint/2010/main">
    <mc:Choice Requires="p14">
      <p:transition spd="slow" p14:dur="2000" advTm="25026"/>
    </mc:Choice>
    <mc:Fallback xmlns="">
      <p:transition xmlns:p14="http://schemas.microsoft.com/office/powerpoint/2010/main" spd="slow" advTm="25026"/>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sz="3200" dirty="0" smtClean="0"/>
              <a:t>BPW Effects: Elderly (67.3±1.6 </a:t>
            </a:r>
            <a:r>
              <a:rPr lang="en-US" sz="3200" dirty="0" err="1" smtClean="0"/>
              <a:t>yrs</a:t>
            </a:r>
            <a:r>
              <a:rPr lang="en-US" sz="3200" dirty="0" smtClean="0"/>
              <a:t>)</a:t>
            </a:r>
            <a:endParaRPr lang="en-US" sz="3200" dirty="0"/>
          </a:p>
        </p:txBody>
      </p:sp>
      <p:sp>
        <p:nvSpPr>
          <p:cNvPr id="3" name="Content Placeholder 2"/>
          <p:cNvSpPr>
            <a:spLocks noGrp="1"/>
          </p:cNvSpPr>
          <p:nvPr>
            <p:ph idx="1"/>
          </p:nvPr>
        </p:nvSpPr>
        <p:spPr>
          <a:xfrm>
            <a:off x="779463" y="1828800"/>
            <a:ext cx="7839604" cy="4208930"/>
          </a:xfrm>
        </p:spPr>
        <p:style>
          <a:lnRef idx="2">
            <a:schemeClr val="accent1">
              <a:shade val="50000"/>
            </a:schemeClr>
          </a:lnRef>
          <a:fillRef idx="1">
            <a:schemeClr val="accent1"/>
          </a:fillRef>
          <a:effectRef idx="0">
            <a:schemeClr val="accent1"/>
          </a:effectRef>
          <a:fontRef idx="minor">
            <a:schemeClr val="lt1"/>
          </a:fontRef>
        </p:style>
        <p:txBody>
          <a:bodyPr/>
          <a:lstStyle/>
          <a:p>
            <a:pPr>
              <a:buFont typeface="Wingdings" charset="0"/>
              <a:buChar char="u"/>
            </a:pPr>
            <a:r>
              <a:rPr lang="en-US" u="sng" dirty="0" smtClean="0">
                <a:solidFill>
                  <a:srgbClr val="FFFF00"/>
                </a:solidFill>
              </a:rPr>
              <a:t>Joint Load Dynamics Differences – NW &amp; Walking</a:t>
            </a:r>
          </a:p>
          <a:p>
            <a:pPr marL="0" indent="0">
              <a:buNone/>
            </a:pPr>
            <a:r>
              <a:rPr lang="en-US" dirty="0">
                <a:solidFill>
                  <a:srgbClr val="FFFF00"/>
                </a:solidFill>
                <a:sym typeface="Wingdings"/>
              </a:rPr>
              <a:t> </a:t>
            </a:r>
            <a:r>
              <a:rPr lang="en-US" dirty="0" smtClean="0">
                <a:solidFill>
                  <a:srgbClr val="FFFF00"/>
                </a:solidFill>
                <a:sym typeface="Wingdings"/>
              </a:rPr>
              <a:t>  </a:t>
            </a:r>
            <a:r>
              <a:rPr lang="en-US" dirty="0" smtClean="0">
                <a:solidFill>
                  <a:srgbClr val="FFFF00"/>
                </a:solidFill>
                <a:latin typeface="Wingdings"/>
                <a:ea typeface="Wingdings"/>
                <a:cs typeface="Wingdings"/>
                <a:sym typeface="Wingdings"/>
              </a:rPr>
              <a:t></a:t>
            </a:r>
            <a:r>
              <a:rPr lang="en-US" dirty="0" smtClean="0">
                <a:solidFill>
                  <a:srgbClr val="FFFF00"/>
                </a:solidFill>
                <a:sym typeface="Wingdings"/>
              </a:rPr>
              <a:t> Level surfaces (NW) – § </a:t>
            </a:r>
            <a:r>
              <a:rPr lang="en-US" dirty="0" smtClean="0">
                <a:solidFill>
                  <a:srgbClr val="FFFF00"/>
                </a:solidFill>
                <a:latin typeface="Wingdings"/>
                <a:ea typeface="Wingdings"/>
                <a:cs typeface="Wingdings"/>
                <a:sym typeface="Wingdings"/>
              </a:rPr>
              <a:t></a:t>
            </a:r>
            <a:r>
              <a:rPr lang="en-US" dirty="0" smtClean="0">
                <a:solidFill>
                  <a:srgbClr val="FFFF00"/>
                </a:solidFill>
                <a:sym typeface="Wingdings"/>
              </a:rPr>
              <a:t> </a:t>
            </a:r>
            <a:r>
              <a:rPr lang="en-US" dirty="0" smtClean="0">
                <a:solidFill>
                  <a:srgbClr val="FFFF00"/>
                </a:solidFill>
                <a:ea typeface="Wingdings"/>
                <a:cs typeface="Wingdings"/>
                <a:sym typeface="Wingdings"/>
              </a:rPr>
              <a:t>L</a:t>
            </a:r>
            <a:r>
              <a:rPr lang="en-US" baseline="-25000" dirty="0" smtClean="0">
                <a:solidFill>
                  <a:srgbClr val="FFFF00"/>
                </a:solidFill>
                <a:ea typeface="Wingdings"/>
                <a:cs typeface="Wingdings"/>
                <a:sym typeface="Wingdings"/>
              </a:rPr>
              <a:t>4</a:t>
            </a:r>
            <a:r>
              <a:rPr lang="en-US" dirty="0" smtClean="0">
                <a:solidFill>
                  <a:srgbClr val="FFFF00"/>
                </a:solidFill>
                <a:ea typeface="Wingdings"/>
                <a:cs typeface="Wingdings"/>
                <a:sym typeface="Wingdings"/>
              </a:rPr>
              <a:t>-L</a:t>
            </a:r>
            <a:r>
              <a:rPr lang="en-US" baseline="-25000" dirty="0" smtClean="0">
                <a:solidFill>
                  <a:srgbClr val="FFFF00"/>
                </a:solidFill>
                <a:ea typeface="Wingdings"/>
                <a:cs typeface="Wingdings"/>
                <a:sym typeface="Wingdings"/>
              </a:rPr>
              <a:t>5</a:t>
            </a:r>
            <a:r>
              <a:rPr lang="en-US" dirty="0" smtClean="0">
                <a:solidFill>
                  <a:srgbClr val="FFFF00"/>
                </a:solidFill>
                <a:ea typeface="Wingdings"/>
                <a:cs typeface="Wingdings"/>
                <a:sym typeface="Wingdings"/>
              </a:rPr>
              <a:t> shear force</a:t>
            </a:r>
          </a:p>
          <a:p>
            <a:pPr marL="0" indent="0">
              <a:buNone/>
            </a:pPr>
            <a:r>
              <a:rPr lang="en-US" dirty="0">
                <a:solidFill>
                  <a:srgbClr val="FFFF00"/>
                </a:solidFill>
                <a:ea typeface="Wingdings"/>
                <a:cs typeface="Wingdings"/>
                <a:sym typeface="Wingdings"/>
              </a:rPr>
              <a:t>	</a:t>
            </a:r>
            <a:r>
              <a:rPr lang="en-US" dirty="0" smtClean="0">
                <a:solidFill>
                  <a:srgbClr val="FFFF00"/>
                </a:solidFill>
                <a:ea typeface="Wingdings"/>
                <a:cs typeface="Wingdings"/>
                <a:sym typeface="Wingdings"/>
              </a:rPr>
              <a:t>		      § </a:t>
            </a:r>
            <a:r>
              <a:rPr lang="en-US" dirty="0" smtClean="0">
                <a:solidFill>
                  <a:srgbClr val="FFFF00"/>
                </a:solidFill>
                <a:latin typeface="Wingdings"/>
                <a:ea typeface="Wingdings"/>
                <a:cs typeface="Wingdings"/>
                <a:sym typeface="Wingdings"/>
              </a:rPr>
              <a:t></a:t>
            </a:r>
            <a:r>
              <a:rPr lang="en-US" dirty="0" smtClean="0">
                <a:solidFill>
                  <a:srgbClr val="FFFF00"/>
                </a:solidFill>
                <a:sym typeface="Wingdings"/>
              </a:rPr>
              <a:t> hip compression &amp; shear force</a:t>
            </a:r>
          </a:p>
          <a:p>
            <a:pPr marL="0" indent="0">
              <a:buNone/>
            </a:pPr>
            <a:r>
              <a:rPr lang="en-US" dirty="0">
                <a:solidFill>
                  <a:srgbClr val="FFFF00"/>
                </a:solidFill>
                <a:sym typeface="Wingdings"/>
              </a:rPr>
              <a:t>	</a:t>
            </a:r>
            <a:r>
              <a:rPr lang="en-US" dirty="0" smtClean="0">
                <a:solidFill>
                  <a:srgbClr val="FFFF00"/>
                </a:solidFill>
                <a:sym typeface="Wingdings"/>
              </a:rPr>
              <a:t>		      § </a:t>
            </a:r>
            <a:r>
              <a:rPr lang="en-US" dirty="0" smtClean="0">
                <a:solidFill>
                  <a:srgbClr val="FFFF00"/>
                </a:solidFill>
                <a:latin typeface="Wingdings"/>
                <a:ea typeface="Wingdings"/>
                <a:cs typeface="Wingdings"/>
                <a:sym typeface="Wingdings"/>
              </a:rPr>
              <a:t></a:t>
            </a:r>
            <a:r>
              <a:rPr lang="en-US" dirty="0" smtClean="0">
                <a:solidFill>
                  <a:srgbClr val="FFFF00"/>
                </a:solidFill>
                <a:sym typeface="Wingdings"/>
              </a:rPr>
              <a:t> knee shear force	</a:t>
            </a:r>
            <a:endParaRPr lang="en-US" dirty="0" smtClean="0">
              <a:solidFill>
                <a:srgbClr val="FFFF00"/>
              </a:solidFill>
            </a:endParaRPr>
          </a:p>
          <a:p>
            <a:pPr marL="0" indent="0">
              <a:buNone/>
            </a:pPr>
            <a:r>
              <a:rPr lang="en-US" dirty="0" smtClean="0">
                <a:solidFill>
                  <a:srgbClr val="FFFF00"/>
                </a:solidFill>
              </a:rPr>
              <a:t>   			      no § change in knee unloading</a:t>
            </a:r>
          </a:p>
          <a:p>
            <a:pPr marL="0" indent="0">
              <a:buNone/>
            </a:pPr>
            <a:endParaRPr lang="en-US" dirty="0">
              <a:solidFill>
                <a:srgbClr val="FFFF00"/>
              </a:solidFill>
            </a:endParaRPr>
          </a:p>
          <a:p>
            <a:pPr marL="0" indent="0">
              <a:buNone/>
            </a:pPr>
            <a:r>
              <a:rPr lang="en-US" dirty="0" smtClean="0">
                <a:solidFill>
                  <a:srgbClr val="FFFF00"/>
                </a:solidFill>
              </a:rPr>
              <a:t>					         -Koizumi (2011)</a:t>
            </a:r>
            <a:endParaRPr lang="en-US" dirty="0">
              <a:solidFill>
                <a:srgbClr val="FFFF00"/>
              </a:solidFill>
            </a:endParaRPr>
          </a:p>
        </p:txBody>
      </p:sp>
    </p:spTree>
    <p:extLst>
      <p:ext uri="{BB962C8B-B14F-4D97-AF65-F5344CB8AC3E}">
        <p14:creationId xmlns:p14="http://schemas.microsoft.com/office/powerpoint/2010/main" val="182837309"/>
      </p:ext>
    </p:extLst>
  </p:cSld>
  <p:clrMapOvr>
    <a:masterClrMapping/>
  </p:clrMapOvr>
  <mc:AlternateContent xmlns:mc="http://schemas.openxmlformats.org/markup-compatibility/2006" xmlns:p14="http://schemas.microsoft.com/office/powerpoint/2010/main">
    <mc:Choice Requires="p14">
      <p:transition spd="slow" p14:dur="2000" advTm="60170"/>
    </mc:Choice>
    <mc:Fallback xmlns="">
      <p:transition xmlns:p14="http://schemas.microsoft.com/office/powerpoint/2010/main" spd="slow" advTm="6017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79464" y="558800"/>
            <a:ext cx="4469870" cy="866588"/>
          </a:xfrm>
        </p:spPr>
        <p:style>
          <a:lnRef idx="3">
            <a:schemeClr val="lt1"/>
          </a:lnRef>
          <a:fillRef idx="1">
            <a:schemeClr val="accent1"/>
          </a:fillRef>
          <a:effectRef idx="1">
            <a:schemeClr val="accent1"/>
          </a:effectRef>
          <a:fontRef idx="minor">
            <a:schemeClr val="lt1"/>
          </a:fontRef>
        </p:style>
        <p:txBody>
          <a:bodyPr/>
          <a:lstStyle/>
          <a:p>
            <a:r>
              <a:rPr lang="en-US" sz="3600" dirty="0"/>
              <a:t>BPW Effects: Elderly </a:t>
            </a:r>
          </a:p>
        </p:txBody>
      </p:sp>
      <p:sp>
        <p:nvSpPr>
          <p:cNvPr id="3" name="Content Placeholder 2"/>
          <p:cNvSpPr>
            <a:spLocks noGrp="1"/>
          </p:cNvSpPr>
          <p:nvPr>
            <p:ph idx="1"/>
          </p:nvPr>
        </p:nvSpPr>
        <p:spPr>
          <a:xfrm>
            <a:off x="779463" y="1642533"/>
            <a:ext cx="7583487" cy="4395197"/>
          </a:xfrm>
        </p:spPr>
        <p:style>
          <a:lnRef idx="3">
            <a:schemeClr val="lt1"/>
          </a:lnRef>
          <a:fillRef idx="1">
            <a:schemeClr val="accent1"/>
          </a:fillRef>
          <a:effectRef idx="1">
            <a:schemeClr val="accent1"/>
          </a:effectRef>
          <a:fontRef idx="minor">
            <a:schemeClr val="lt1"/>
          </a:fontRef>
        </p:style>
        <p:txBody>
          <a:bodyPr>
            <a:normAutofit/>
          </a:bodyPr>
          <a:lstStyle/>
          <a:p>
            <a:pPr>
              <a:buFont typeface="Wingdings" charset="0"/>
              <a:buChar char="u"/>
            </a:pPr>
            <a:r>
              <a:rPr lang="en-US" dirty="0" smtClean="0">
                <a:solidFill>
                  <a:srgbClr val="FFFF00"/>
                </a:solidFill>
              </a:rPr>
              <a:t>12-wk controlled trial, n=65: 4 groups-W, NW, RES, C</a:t>
            </a:r>
          </a:p>
          <a:p>
            <a:pPr marL="0" indent="0">
              <a:buNone/>
            </a:pPr>
            <a:r>
              <a:rPr lang="en-US" dirty="0" smtClean="0">
                <a:solidFill>
                  <a:srgbClr val="FFFF00"/>
                </a:solidFill>
                <a:latin typeface="Wingdings"/>
                <a:ea typeface="Wingdings"/>
                <a:cs typeface="Wingdings"/>
                <a:sym typeface="Wingdings"/>
              </a:rPr>
              <a:t> </a:t>
            </a:r>
            <a:r>
              <a:rPr lang="en-US" dirty="0" smtClean="0">
                <a:solidFill>
                  <a:srgbClr val="FFFF00"/>
                </a:solidFill>
                <a:sym typeface="Wingdings"/>
              </a:rPr>
              <a:t> </a:t>
            </a:r>
            <a:r>
              <a:rPr lang="en-US" dirty="0" smtClean="0">
                <a:solidFill>
                  <a:srgbClr val="FFFF00"/>
                </a:solidFill>
              </a:rPr>
              <a:t> NW &amp; W  endurance effects similar (12MWT),  	both had § </a:t>
            </a:r>
            <a:r>
              <a:rPr lang="en-US" dirty="0" smtClean="0">
                <a:solidFill>
                  <a:srgbClr val="FFFF00"/>
                </a:solidFill>
                <a:latin typeface="Wingdings"/>
                <a:ea typeface="Wingdings"/>
                <a:cs typeface="Wingdings"/>
                <a:sym typeface="Wingdings"/>
              </a:rPr>
              <a:t></a:t>
            </a:r>
            <a:r>
              <a:rPr lang="en-US" dirty="0">
                <a:solidFill>
                  <a:srgbClr val="FFFF00"/>
                </a:solidFill>
                <a:sym typeface="Wingdings"/>
              </a:rPr>
              <a:t> </a:t>
            </a:r>
            <a:r>
              <a:rPr lang="en-US" dirty="0" smtClean="0">
                <a:solidFill>
                  <a:srgbClr val="FFFF00"/>
                </a:solidFill>
                <a:sym typeface="Wingdings"/>
              </a:rPr>
              <a:t>over RES &amp; C groups (p=0.01)</a:t>
            </a:r>
          </a:p>
          <a:p>
            <a:pPr marL="0" indent="0">
              <a:buNone/>
            </a:pPr>
            <a:r>
              <a:rPr lang="en-US" dirty="0" smtClean="0">
                <a:solidFill>
                  <a:srgbClr val="FFFF00"/>
                </a:solidFill>
                <a:sym typeface="Wingdings"/>
              </a:rPr>
              <a:t>   </a:t>
            </a:r>
            <a:r>
              <a:rPr lang="en-US" dirty="0" smtClean="0">
                <a:solidFill>
                  <a:srgbClr val="FFFF00"/>
                </a:solidFill>
                <a:latin typeface="Wingdings"/>
                <a:ea typeface="Wingdings"/>
                <a:cs typeface="Wingdings"/>
                <a:sym typeface="Wingdings"/>
              </a:rPr>
              <a:t></a:t>
            </a:r>
            <a:r>
              <a:rPr lang="en-US" dirty="0">
                <a:solidFill>
                  <a:srgbClr val="FFFF00"/>
                </a:solidFill>
                <a:sym typeface="Wingdings"/>
              </a:rPr>
              <a:t>  </a:t>
            </a:r>
            <a:r>
              <a:rPr lang="en-US" dirty="0" smtClean="0">
                <a:solidFill>
                  <a:srgbClr val="FFFF00"/>
                </a:solidFill>
                <a:sym typeface="Wingdings"/>
              </a:rPr>
              <a:t>Arm curl test: </a:t>
            </a:r>
          </a:p>
          <a:p>
            <a:pPr marL="0" indent="0">
              <a:buNone/>
            </a:pPr>
            <a:r>
              <a:rPr lang="en-US" dirty="0">
                <a:solidFill>
                  <a:srgbClr val="FFFF00"/>
                </a:solidFill>
                <a:sym typeface="Wingdings"/>
              </a:rPr>
              <a:t>	</a:t>
            </a:r>
            <a:r>
              <a:rPr lang="en-US" dirty="0" smtClean="0">
                <a:solidFill>
                  <a:srgbClr val="FFFF00"/>
                </a:solidFill>
                <a:sym typeface="Wingdings"/>
              </a:rPr>
              <a:t>RES group: Large effect size (1.15)</a:t>
            </a:r>
          </a:p>
          <a:p>
            <a:pPr marL="0" indent="0">
              <a:buNone/>
            </a:pPr>
            <a:r>
              <a:rPr lang="en-US" dirty="0" smtClean="0">
                <a:solidFill>
                  <a:srgbClr val="FFFF00"/>
                </a:solidFill>
                <a:sym typeface="Wingdings"/>
              </a:rPr>
              <a:t>	NW group : Moderate effect size (0.62)</a:t>
            </a:r>
          </a:p>
          <a:p>
            <a:pPr marL="0" indent="0">
              <a:buNone/>
            </a:pPr>
            <a:r>
              <a:rPr lang="en-US" dirty="0">
                <a:solidFill>
                  <a:srgbClr val="FFFF00"/>
                </a:solidFill>
                <a:sym typeface="Wingdings"/>
              </a:rPr>
              <a:t>	</a:t>
            </a:r>
            <a:r>
              <a:rPr lang="en-US" dirty="0" smtClean="0">
                <a:solidFill>
                  <a:srgbClr val="FFFF00"/>
                </a:solidFill>
                <a:sym typeface="Wingdings"/>
              </a:rPr>
              <a:t>W group: Small Effect size (0.18)</a:t>
            </a:r>
          </a:p>
          <a:p>
            <a:pPr marL="0" indent="0">
              <a:buNone/>
            </a:pPr>
            <a:r>
              <a:rPr lang="en-US" dirty="0">
                <a:solidFill>
                  <a:srgbClr val="FFFF00"/>
                </a:solidFill>
                <a:sym typeface="Wingdings"/>
              </a:rPr>
              <a:t>	</a:t>
            </a:r>
            <a:r>
              <a:rPr lang="en-US" dirty="0" smtClean="0">
                <a:solidFill>
                  <a:srgbClr val="FFFF00"/>
                </a:solidFill>
                <a:sym typeface="Wingdings"/>
              </a:rPr>
              <a:t>				    (</a:t>
            </a:r>
            <a:r>
              <a:rPr lang="en-US" dirty="0" err="1" smtClean="0">
                <a:solidFill>
                  <a:srgbClr val="FFFF00"/>
                </a:solidFill>
                <a:sym typeface="Wingdings"/>
              </a:rPr>
              <a:t>Takeshima</a:t>
            </a:r>
            <a:r>
              <a:rPr lang="en-US" dirty="0" smtClean="0">
                <a:solidFill>
                  <a:srgbClr val="FFFF00"/>
                </a:solidFill>
                <a:sym typeface="Wingdings"/>
              </a:rPr>
              <a:t>, 2013)</a:t>
            </a:r>
            <a:endParaRPr lang="en-US" dirty="0">
              <a:solidFill>
                <a:srgbClr val="FFFF00"/>
              </a:solidFill>
            </a:endParaRPr>
          </a:p>
        </p:txBody>
      </p:sp>
    </p:spTree>
    <p:extLst>
      <p:ext uri="{BB962C8B-B14F-4D97-AF65-F5344CB8AC3E}">
        <p14:creationId xmlns:p14="http://schemas.microsoft.com/office/powerpoint/2010/main" val="331241755"/>
      </p:ext>
    </p:extLst>
  </p:cSld>
  <p:clrMapOvr>
    <a:masterClrMapping/>
  </p:clrMapOvr>
  <mc:AlternateContent xmlns:mc="http://schemas.openxmlformats.org/markup-compatibility/2006" xmlns:p14="http://schemas.microsoft.com/office/powerpoint/2010/main">
    <mc:Choice Requires="p14">
      <p:transition spd="slow" p14:dur="2000" advTm="69694"/>
    </mc:Choice>
    <mc:Fallback xmlns="">
      <p:transition xmlns:p14="http://schemas.microsoft.com/office/powerpoint/2010/main" spd="slow" advTm="69694"/>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79464" y="558800"/>
            <a:ext cx="6620404" cy="866588"/>
          </a:xfrm>
        </p:spPr>
        <p:style>
          <a:lnRef idx="3">
            <a:schemeClr val="lt1"/>
          </a:lnRef>
          <a:fillRef idx="1">
            <a:schemeClr val="accent4"/>
          </a:fillRef>
          <a:effectRef idx="1">
            <a:schemeClr val="accent4"/>
          </a:effectRef>
          <a:fontRef idx="minor">
            <a:schemeClr val="lt1"/>
          </a:fontRef>
        </p:style>
        <p:txBody>
          <a:bodyPr/>
          <a:lstStyle/>
          <a:p>
            <a:r>
              <a:rPr lang="en-US" sz="3600" dirty="0"/>
              <a:t>BPW Effects: Elderly </a:t>
            </a:r>
            <a:r>
              <a:rPr lang="en-US" sz="3600" dirty="0" smtClean="0"/>
              <a:t>w/ COPD</a:t>
            </a:r>
            <a:endParaRPr lang="en-US" sz="3600" dirty="0"/>
          </a:p>
        </p:txBody>
      </p:sp>
      <p:sp>
        <p:nvSpPr>
          <p:cNvPr id="3" name="Content Placeholder 2"/>
          <p:cNvSpPr>
            <a:spLocks noGrp="1"/>
          </p:cNvSpPr>
          <p:nvPr>
            <p:ph idx="1"/>
          </p:nvPr>
        </p:nvSpPr>
        <p:spPr>
          <a:xfrm>
            <a:off x="779463" y="2404532"/>
            <a:ext cx="7583487" cy="3633197"/>
          </a:xfrm>
        </p:spPr>
        <p:style>
          <a:lnRef idx="3">
            <a:schemeClr val="lt1"/>
          </a:lnRef>
          <a:fillRef idx="1">
            <a:schemeClr val="accent4"/>
          </a:fillRef>
          <a:effectRef idx="1">
            <a:schemeClr val="accent4"/>
          </a:effectRef>
          <a:fontRef idx="minor">
            <a:schemeClr val="lt1"/>
          </a:fontRef>
        </p:style>
        <p:txBody>
          <a:bodyPr>
            <a:noAutofit/>
          </a:bodyPr>
          <a:lstStyle/>
          <a:p>
            <a:pPr>
              <a:buFont typeface="Wingdings" charset="0"/>
              <a:buChar char="u"/>
            </a:pPr>
            <a:r>
              <a:rPr lang="en-US" sz="2800" dirty="0" smtClean="0">
                <a:solidFill>
                  <a:schemeClr val="bg1"/>
                </a:solidFill>
              </a:rPr>
              <a:t> 3 </a:t>
            </a:r>
            <a:r>
              <a:rPr lang="en-US" sz="2800" dirty="0" err="1" smtClean="0">
                <a:solidFill>
                  <a:schemeClr val="bg1"/>
                </a:solidFill>
              </a:rPr>
              <a:t>mos</a:t>
            </a:r>
            <a:r>
              <a:rPr lang="en-US" sz="2800" dirty="0" smtClean="0">
                <a:solidFill>
                  <a:schemeClr val="bg1"/>
                </a:solidFill>
              </a:rPr>
              <a:t> RCT , n=60: NW &amp; C groups</a:t>
            </a:r>
          </a:p>
          <a:p>
            <a:pPr marL="0" indent="0">
              <a:buNone/>
            </a:pPr>
            <a:r>
              <a:rPr lang="en-US" sz="2800" dirty="0">
                <a:solidFill>
                  <a:schemeClr val="bg1"/>
                </a:solidFill>
                <a:latin typeface="Wingdings"/>
                <a:ea typeface="Wingdings"/>
                <a:cs typeface="Wingdings"/>
                <a:sym typeface="Wingdings"/>
              </a:rPr>
              <a:t> </a:t>
            </a:r>
            <a:r>
              <a:rPr lang="en-US" sz="2800" dirty="0" smtClean="0">
                <a:solidFill>
                  <a:schemeClr val="bg1"/>
                </a:solidFill>
                <a:latin typeface="Wingdings"/>
                <a:ea typeface="Wingdings"/>
                <a:cs typeface="Wingdings"/>
                <a:sym typeface="Wingdings"/>
              </a:rPr>
              <a:t></a:t>
            </a:r>
            <a:r>
              <a:rPr lang="en-US" sz="2800" dirty="0" smtClean="0">
                <a:solidFill>
                  <a:schemeClr val="bg1"/>
                </a:solidFill>
                <a:sym typeface="Wingdings"/>
              </a:rPr>
              <a:t> </a:t>
            </a:r>
            <a:r>
              <a:rPr lang="en-US" sz="2800" dirty="0" smtClean="0">
                <a:solidFill>
                  <a:schemeClr val="bg1"/>
                </a:solidFill>
              </a:rPr>
              <a:t> NW - § </a:t>
            </a:r>
            <a:r>
              <a:rPr lang="en-US" sz="2800" dirty="0" smtClean="0">
                <a:solidFill>
                  <a:schemeClr val="bg1"/>
                </a:solidFill>
                <a:latin typeface="Wingdings"/>
                <a:ea typeface="Wingdings"/>
                <a:cs typeface="Wingdings"/>
                <a:sym typeface="Wingdings"/>
              </a:rPr>
              <a:t></a:t>
            </a:r>
            <a:r>
              <a:rPr lang="en-US" sz="2800" dirty="0">
                <a:solidFill>
                  <a:schemeClr val="bg1"/>
                </a:solidFill>
                <a:sym typeface="Wingdings"/>
              </a:rPr>
              <a:t> </a:t>
            </a:r>
            <a:r>
              <a:rPr lang="en-US" sz="2800" dirty="0" smtClean="0">
                <a:solidFill>
                  <a:schemeClr val="bg1"/>
                </a:solidFill>
                <a:sym typeface="Wingdings"/>
              </a:rPr>
              <a:t> (p=0.01) in 6MWT</a:t>
            </a:r>
          </a:p>
          <a:p>
            <a:pPr marL="0" indent="0">
              <a:buNone/>
            </a:pPr>
            <a:r>
              <a:rPr lang="en-US" sz="2800" dirty="0" smtClean="0">
                <a:solidFill>
                  <a:schemeClr val="bg1"/>
                </a:solidFill>
                <a:sym typeface="Wingdings"/>
              </a:rPr>
              <a:t>    </a:t>
            </a:r>
            <a:r>
              <a:rPr lang="en-US" sz="2800" dirty="0" smtClean="0">
                <a:solidFill>
                  <a:schemeClr val="bg1"/>
                </a:solidFill>
                <a:latin typeface="Wingdings"/>
                <a:ea typeface="Wingdings"/>
                <a:cs typeface="Wingdings"/>
                <a:sym typeface="Wingdings"/>
              </a:rPr>
              <a:t></a:t>
            </a:r>
            <a:r>
              <a:rPr lang="en-US" sz="2800" dirty="0">
                <a:solidFill>
                  <a:schemeClr val="bg1"/>
                </a:solidFill>
                <a:sym typeface="Wingdings"/>
              </a:rPr>
              <a:t>  </a:t>
            </a:r>
            <a:r>
              <a:rPr lang="en-US" sz="2800" dirty="0" smtClean="0">
                <a:solidFill>
                  <a:schemeClr val="bg1"/>
                </a:solidFill>
                <a:sym typeface="Wingdings"/>
              </a:rPr>
              <a:t>NW - </a:t>
            </a:r>
            <a:r>
              <a:rPr lang="en-US" sz="2800" dirty="0" smtClean="0">
                <a:solidFill>
                  <a:schemeClr val="bg1"/>
                </a:solidFill>
                <a:latin typeface="Wingdings"/>
                <a:ea typeface="Wingdings"/>
                <a:cs typeface="Wingdings"/>
                <a:sym typeface="Wingdings"/>
              </a:rPr>
              <a:t></a:t>
            </a:r>
            <a:r>
              <a:rPr lang="en-US" sz="2800" dirty="0">
                <a:solidFill>
                  <a:schemeClr val="bg1"/>
                </a:solidFill>
                <a:sym typeface="Wingdings"/>
              </a:rPr>
              <a:t> </a:t>
            </a:r>
            <a:r>
              <a:rPr lang="en-US" sz="2800" dirty="0" smtClean="0">
                <a:solidFill>
                  <a:schemeClr val="bg1"/>
                </a:solidFill>
                <a:sym typeface="Wingdings"/>
              </a:rPr>
              <a:t>mood status &amp; active behaviors 	sustained @ 6 </a:t>
            </a:r>
            <a:r>
              <a:rPr lang="en-US" sz="2800" dirty="0" err="1" smtClean="0">
                <a:solidFill>
                  <a:schemeClr val="bg1"/>
                </a:solidFill>
                <a:sym typeface="Wingdings"/>
              </a:rPr>
              <a:t>mo</a:t>
            </a:r>
            <a:r>
              <a:rPr lang="en-US" sz="2800" dirty="0" smtClean="0">
                <a:solidFill>
                  <a:schemeClr val="bg1"/>
                </a:solidFill>
                <a:sym typeface="Wingdings"/>
              </a:rPr>
              <a:t> and 9 </a:t>
            </a:r>
            <a:r>
              <a:rPr lang="en-US" sz="2800" dirty="0" err="1" smtClean="0">
                <a:solidFill>
                  <a:schemeClr val="bg1"/>
                </a:solidFill>
                <a:sym typeface="Wingdings"/>
              </a:rPr>
              <a:t>mo</a:t>
            </a:r>
            <a:r>
              <a:rPr lang="en-US" sz="2800" dirty="0" smtClean="0">
                <a:solidFill>
                  <a:schemeClr val="bg1"/>
                </a:solidFill>
                <a:sym typeface="Wingdings"/>
              </a:rPr>
              <a:t> </a:t>
            </a:r>
            <a:r>
              <a:rPr lang="en-US" sz="2800" dirty="0" err="1" smtClean="0">
                <a:solidFill>
                  <a:schemeClr val="bg1"/>
                </a:solidFill>
                <a:sym typeface="Wingdings"/>
              </a:rPr>
              <a:t>followup</a:t>
            </a:r>
            <a:endParaRPr lang="en-US" sz="2800" dirty="0" smtClean="0">
              <a:solidFill>
                <a:schemeClr val="bg1"/>
              </a:solidFill>
              <a:sym typeface="Wingdings"/>
            </a:endParaRPr>
          </a:p>
          <a:p>
            <a:pPr marL="0" indent="0">
              <a:buNone/>
            </a:pPr>
            <a:r>
              <a:rPr lang="en-US" sz="2800" dirty="0">
                <a:solidFill>
                  <a:schemeClr val="bg1"/>
                </a:solidFill>
                <a:sym typeface="Wingdings"/>
              </a:rPr>
              <a:t>	</a:t>
            </a:r>
            <a:r>
              <a:rPr lang="en-US" sz="2800" dirty="0" smtClean="0">
                <a:solidFill>
                  <a:schemeClr val="bg1"/>
                </a:solidFill>
                <a:sym typeface="Wingdings"/>
              </a:rPr>
              <a:t>	</a:t>
            </a:r>
          </a:p>
          <a:p>
            <a:pPr marL="0" indent="0">
              <a:buNone/>
            </a:pPr>
            <a:r>
              <a:rPr lang="en-US" sz="2800" dirty="0">
                <a:solidFill>
                  <a:schemeClr val="bg1"/>
                </a:solidFill>
                <a:sym typeface="Wingdings"/>
              </a:rPr>
              <a:t>	</a:t>
            </a:r>
            <a:r>
              <a:rPr lang="en-US" sz="2800" dirty="0" smtClean="0">
                <a:solidFill>
                  <a:schemeClr val="bg1"/>
                </a:solidFill>
                <a:sym typeface="Wingdings"/>
              </a:rPr>
              <a:t> </a:t>
            </a:r>
            <a:r>
              <a:rPr lang="en-US" sz="2800" dirty="0">
                <a:solidFill>
                  <a:schemeClr val="bg1"/>
                </a:solidFill>
                <a:sym typeface="Wingdings"/>
              </a:rPr>
              <a:t>		                  (</a:t>
            </a:r>
            <a:r>
              <a:rPr lang="en-US" sz="2800" dirty="0" err="1">
                <a:solidFill>
                  <a:schemeClr val="bg1"/>
                </a:solidFill>
                <a:sym typeface="Wingdings"/>
              </a:rPr>
              <a:t>Breyer</a:t>
            </a:r>
            <a:r>
              <a:rPr lang="en-US" sz="2800" dirty="0">
                <a:solidFill>
                  <a:schemeClr val="bg1"/>
                </a:solidFill>
                <a:sym typeface="Wingdings"/>
              </a:rPr>
              <a:t>, 2010) </a:t>
            </a:r>
            <a:endParaRPr lang="en-US" sz="2800" dirty="0" smtClean="0">
              <a:solidFill>
                <a:schemeClr val="bg1"/>
              </a:solidFill>
              <a:sym typeface="Wingdings"/>
            </a:endParaRPr>
          </a:p>
          <a:p>
            <a:pPr marL="0" indent="0">
              <a:buNone/>
            </a:pPr>
            <a:r>
              <a:rPr lang="en-US" sz="2800" dirty="0">
                <a:solidFill>
                  <a:srgbClr val="FFFF00"/>
                </a:solidFill>
                <a:sym typeface="Wingdings"/>
              </a:rPr>
              <a:t>	</a:t>
            </a:r>
            <a:r>
              <a:rPr lang="en-US" sz="2800" dirty="0" smtClean="0">
                <a:solidFill>
                  <a:srgbClr val="FFFF00"/>
                </a:solidFill>
                <a:sym typeface="Wingdings"/>
              </a:rPr>
              <a:t>				 		</a:t>
            </a:r>
            <a:endParaRPr lang="en-US" sz="2800" dirty="0">
              <a:solidFill>
                <a:srgbClr val="FFFF00"/>
              </a:solidFill>
            </a:endParaRPr>
          </a:p>
        </p:txBody>
      </p:sp>
    </p:spTree>
    <p:extLst>
      <p:ext uri="{BB962C8B-B14F-4D97-AF65-F5344CB8AC3E}">
        <p14:creationId xmlns:p14="http://schemas.microsoft.com/office/powerpoint/2010/main" val="3539838069"/>
      </p:ext>
    </p:extLst>
  </p:cSld>
  <p:clrMapOvr>
    <a:masterClrMapping/>
  </p:clrMapOvr>
  <mc:AlternateContent xmlns:mc="http://schemas.openxmlformats.org/markup-compatibility/2006" xmlns:p14="http://schemas.microsoft.com/office/powerpoint/2010/main">
    <mc:Choice Requires="p14">
      <p:transition spd="slow" p14:dur="2000" advTm="67660"/>
    </mc:Choice>
    <mc:Fallback xmlns="">
      <p:transition xmlns:p14="http://schemas.microsoft.com/office/powerpoint/2010/main" spd="slow" advTm="6766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79464" y="558800"/>
            <a:ext cx="7382404" cy="866588"/>
          </a:xfrm>
        </p:spPr>
        <p:style>
          <a:lnRef idx="3">
            <a:schemeClr val="lt1"/>
          </a:lnRef>
          <a:fillRef idx="1">
            <a:schemeClr val="accent6"/>
          </a:fillRef>
          <a:effectRef idx="1">
            <a:schemeClr val="accent6"/>
          </a:effectRef>
          <a:fontRef idx="minor">
            <a:schemeClr val="lt1"/>
          </a:fontRef>
        </p:style>
        <p:txBody>
          <a:bodyPr/>
          <a:lstStyle/>
          <a:p>
            <a:r>
              <a:rPr lang="en-US" sz="3600" dirty="0"/>
              <a:t>BPW Effects: </a:t>
            </a:r>
            <a:r>
              <a:rPr lang="en-US" sz="3600" dirty="0" smtClean="0"/>
              <a:t>Elderly &amp; </a:t>
            </a:r>
            <a:r>
              <a:rPr lang="en-US" sz="3600" dirty="0" err="1" smtClean="0"/>
              <a:t>Parkinsons</a:t>
            </a:r>
            <a:r>
              <a:rPr lang="en-US" sz="3600" dirty="0" smtClean="0"/>
              <a:t> </a:t>
            </a:r>
            <a:endParaRPr lang="en-US" sz="3600" dirty="0"/>
          </a:p>
        </p:txBody>
      </p:sp>
      <p:sp>
        <p:nvSpPr>
          <p:cNvPr id="3" name="Content Placeholder 2"/>
          <p:cNvSpPr>
            <a:spLocks noGrp="1"/>
          </p:cNvSpPr>
          <p:nvPr>
            <p:ph idx="1"/>
          </p:nvPr>
        </p:nvSpPr>
        <p:spPr/>
        <p:style>
          <a:lnRef idx="3">
            <a:schemeClr val="lt1"/>
          </a:lnRef>
          <a:fillRef idx="1">
            <a:schemeClr val="accent6"/>
          </a:fillRef>
          <a:effectRef idx="1">
            <a:schemeClr val="accent6"/>
          </a:effectRef>
          <a:fontRef idx="minor">
            <a:schemeClr val="lt1"/>
          </a:fontRef>
        </p:style>
        <p:txBody>
          <a:bodyPr>
            <a:normAutofit/>
          </a:bodyPr>
          <a:lstStyle/>
          <a:p>
            <a:pPr>
              <a:buFont typeface="Wingdings" charset="0"/>
              <a:buChar char="u"/>
            </a:pPr>
            <a:r>
              <a:rPr lang="en-US" dirty="0" smtClean="0">
                <a:solidFill>
                  <a:srgbClr val="FFFF00"/>
                </a:solidFill>
              </a:rPr>
              <a:t>6 month RCT, mild/mod PD, n=60: 3 groups-W, NW, FR</a:t>
            </a:r>
          </a:p>
          <a:p>
            <a:pPr marL="0" indent="0">
              <a:buNone/>
            </a:pPr>
            <a:r>
              <a:rPr lang="en-US" dirty="0" smtClean="0">
                <a:solidFill>
                  <a:srgbClr val="FFFF00"/>
                </a:solidFill>
                <a:latin typeface="Wingdings"/>
                <a:ea typeface="Wingdings"/>
                <a:cs typeface="Wingdings"/>
                <a:sym typeface="Wingdings"/>
              </a:rPr>
              <a:t> </a:t>
            </a:r>
            <a:r>
              <a:rPr lang="en-US" dirty="0" smtClean="0">
                <a:solidFill>
                  <a:srgbClr val="FFFF00"/>
                </a:solidFill>
                <a:sym typeface="Wingdings"/>
              </a:rPr>
              <a:t> </a:t>
            </a:r>
            <a:r>
              <a:rPr lang="en-US" dirty="0" smtClean="0">
                <a:solidFill>
                  <a:srgbClr val="FFFF00"/>
                </a:solidFill>
              </a:rPr>
              <a:t> NW  &amp; W  endurance effects similar, both had § </a:t>
            </a:r>
            <a:r>
              <a:rPr lang="en-US" dirty="0" smtClean="0">
                <a:solidFill>
                  <a:srgbClr val="FFFF00"/>
                </a:solidFill>
                <a:latin typeface="Wingdings"/>
                <a:ea typeface="Wingdings"/>
                <a:cs typeface="Wingdings"/>
                <a:sym typeface="Wingdings"/>
              </a:rPr>
              <a:t></a:t>
            </a:r>
            <a:r>
              <a:rPr lang="en-US" dirty="0">
                <a:solidFill>
                  <a:srgbClr val="FFFF00"/>
                </a:solidFill>
                <a:sym typeface="Wingdings"/>
              </a:rPr>
              <a:t> </a:t>
            </a:r>
            <a:r>
              <a:rPr lang="en-US" dirty="0" smtClean="0">
                <a:solidFill>
                  <a:srgbClr val="FFFF00"/>
                </a:solidFill>
                <a:sym typeface="Wingdings"/>
              </a:rPr>
              <a:t>	over FR group (p=0.02)</a:t>
            </a:r>
          </a:p>
          <a:p>
            <a:pPr marL="0" indent="0">
              <a:buNone/>
            </a:pPr>
            <a:r>
              <a:rPr lang="en-US" dirty="0" smtClean="0">
                <a:solidFill>
                  <a:srgbClr val="FFFF00"/>
                </a:solidFill>
                <a:sym typeface="Wingdings"/>
              </a:rPr>
              <a:t>   </a:t>
            </a:r>
            <a:r>
              <a:rPr lang="en-US" dirty="0" smtClean="0">
                <a:solidFill>
                  <a:srgbClr val="FFFF00"/>
                </a:solidFill>
                <a:latin typeface="Wingdings"/>
                <a:ea typeface="Wingdings"/>
                <a:cs typeface="Wingdings"/>
                <a:sym typeface="Wingdings"/>
              </a:rPr>
              <a:t></a:t>
            </a:r>
            <a:r>
              <a:rPr lang="en-US" dirty="0">
                <a:solidFill>
                  <a:srgbClr val="FFFF00"/>
                </a:solidFill>
                <a:sym typeface="Wingdings"/>
              </a:rPr>
              <a:t>  </a:t>
            </a:r>
            <a:r>
              <a:rPr lang="en-US" dirty="0" smtClean="0">
                <a:solidFill>
                  <a:srgbClr val="FFFF00"/>
                </a:solidFill>
                <a:sym typeface="Wingdings"/>
              </a:rPr>
              <a:t>NW group (Motor </a:t>
            </a:r>
            <a:r>
              <a:rPr lang="en-US" dirty="0" err="1" smtClean="0">
                <a:solidFill>
                  <a:srgbClr val="FFFF00"/>
                </a:solidFill>
                <a:sym typeface="Wingdings"/>
              </a:rPr>
              <a:t>fx</a:t>
            </a:r>
            <a:r>
              <a:rPr lang="en-US" dirty="0" smtClean="0">
                <a:solidFill>
                  <a:srgbClr val="FFFF00"/>
                </a:solidFill>
                <a:sym typeface="Wingdings"/>
              </a:rPr>
              <a:t> subscale of UPDRS): </a:t>
            </a:r>
          </a:p>
          <a:p>
            <a:pPr marL="0" indent="0">
              <a:buNone/>
            </a:pPr>
            <a:r>
              <a:rPr lang="en-US" dirty="0">
                <a:solidFill>
                  <a:srgbClr val="FFFF00"/>
                </a:solidFill>
                <a:sym typeface="Wingdings"/>
              </a:rPr>
              <a:t>	</a:t>
            </a:r>
            <a:r>
              <a:rPr lang="en-US" dirty="0" smtClean="0">
                <a:solidFill>
                  <a:srgbClr val="FFFF00"/>
                </a:solidFill>
                <a:latin typeface="Wingdings"/>
                <a:ea typeface="Wingdings"/>
                <a:cs typeface="Wingdings"/>
                <a:sym typeface="Wingdings"/>
              </a:rPr>
              <a:t></a:t>
            </a:r>
            <a:r>
              <a:rPr lang="en-US" dirty="0">
                <a:solidFill>
                  <a:srgbClr val="FFFF00"/>
                </a:solidFill>
                <a:sym typeface="Wingdings"/>
              </a:rPr>
              <a:t> </a:t>
            </a:r>
            <a:r>
              <a:rPr lang="en-US" dirty="0" smtClean="0">
                <a:solidFill>
                  <a:srgbClr val="FFFF00"/>
                </a:solidFill>
                <a:sym typeface="Wingdings"/>
              </a:rPr>
              <a:t>postural stability (p&lt;.004))</a:t>
            </a:r>
          </a:p>
          <a:p>
            <a:pPr marL="0" indent="0">
              <a:buNone/>
            </a:pPr>
            <a:r>
              <a:rPr lang="en-US" dirty="0" smtClean="0">
                <a:solidFill>
                  <a:srgbClr val="FFFF00"/>
                </a:solidFill>
                <a:sym typeface="Wingdings"/>
              </a:rPr>
              <a:t>	</a:t>
            </a:r>
            <a:r>
              <a:rPr lang="en-US" dirty="0" smtClean="0">
                <a:solidFill>
                  <a:srgbClr val="FFFF00"/>
                </a:solidFill>
                <a:latin typeface="Wingdings"/>
                <a:ea typeface="Wingdings"/>
                <a:cs typeface="Wingdings"/>
                <a:sym typeface="Wingdings"/>
              </a:rPr>
              <a:t></a:t>
            </a:r>
            <a:r>
              <a:rPr lang="en-US" dirty="0">
                <a:solidFill>
                  <a:srgbClr val="FFFF00"/>
                </a:solidFill>
                <a:sym typeface="Wingdings"/>
              </a:rPr>
              <a:t> </a:t>
            </a:r>
            <a:r>
              <a:rPr lang="en-US" dirty="0" smtClean="0">
                <a:solidFill>
                  <a:srgbClr val="FFFF00"/>
                </a:solidFill>
                <a:sym typeface="Wingdings"/>
              </a:rPr>
              <a:t>gait pattern (p&lt;.001)</a:t>
            </a:r>
          </a:p>
          <a:p>
            <a:pPr marL="0" indent="0">
              <a:buNone/>
            </a:pPr>
            <a:r>
              <a:rPr lang="en-US" dirty="0">
                <a:solidFill>
                  <a:srgbClr val="FFFF00"/>
                </a:solidFill>
                <a:sym typeface="Wingdings"/>
              </a:rPr>
              <a:t>	</a:t>
            </a:r>
            <a:r>
              <a:rPr lang="en-US" dirty="0" smtClean="0">
                <a:solidFill>
                  <a:srgbClr val="FFFF00"/>
                </a:solidFill>
                <a:latin typeface="Wingdings"/>
                <a:ea typeface="Wingdings"/>
                <a:cs typeface="Wingdings"/>
                <a:sym typeface="Wingdings"/>
              </a:rPr>
              <a:t></a:t>
            </a:r>
            <a:r>
              <a:rPr lang="en-US" dirty="0">
                <a:solidFill>
                  <a:srgbClr val="FFFF00"/>
                </a:solidFill>
                <a:sym typeface="Wingdings"/>
              </a:rPr>
              <a:t> </a:t>
            </a:r>
            <a:r>
              <a:rPr lang="en-US" dirty="0" smtClean="0">
                <a:solidFill>
                  <a:srgbClr val="FFFF00"/>
                </a:solidFill>
                <a:sym typeface="Wingdings"/>
              </a:rPr>
              <a:t>stride length (p&lt;0.05)</a:t>
            </a:r>
            <a:r>
              <a:rPr lang="en-US" dirty="0">
                <a:solidFill>
                  <a:srgbClr val="FFFF00"/>
                </a:solidFill>
                <a:sym typeface="Wingdings"/>
              </a:rPr>
              <a:t>	</a:t>
            </a:r>
            <a:r>
              <a:rPr lang="en-US" dirty="0" smtClean="0">
                <a:solidFill>
                  <a:srgbClr val="FFFF00"/>
                </a:solidFill>
                <a:sym typeface="Wingdings"/>
              </a:rPr>
              <a:t>				  			 	 (Reuter, 2013)</a:t>
            </a:r>
            <a:endParaRPr lang="en-US" dirty="0">
              <a:solidFill>
                <a:srgbClr val="FFFF00"/>
              </a:solidFill>
            </a:endParaRPr>
          </a:p>
        </p:txBody>
      </p:sp>
    </p:spTree>
    <p:extLst>
      <p:ext uri="{BB962C8B-B14F-4D97-AF65-F5344CB8AC3E}">
        <p14:creationId xmlns:p14="http://schemas.microsoft.com/office/powerpoint/2010/main" val="145096348"/>
      </p:ext>
    </p:extLst>
  </p:cSld>
  <p:clrMapOvr>
    <a:masterClrMapping/>
  </p:clrMapOvr>
  <mc:AlternateContent xmlns:mc="http://schemas.openxmlformats.org/markup-compatibility/2006" xmlns:p14="http://schemas.microsoft.com/office/powerpoint/2010/main">
    <mc:Choice Requires="p14">
      <p:transition spd="slow" p14:dur="2000" advTm="74194"/>
    </mc:Choice>
    <mc:Fallback xmlns="">
      <p:transition xmlns:p14="http://schemas.microsoft.com/office/powerpoint/2010/main" spd="slow" advTm="74194"/>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09600"/>
            <a:ext cx="7583487" cy="815788"/>
          </a:xfrm>
        </p:spPr>
        <p:style>
          <a:lnRef idx="3">
            <a:schemeClr val="lt1"/>
          </a:lnRef>
          <a:fillRef idx="1">
            <a:schemeClr val="accent6"/>
          </a:fillRef>
          <a:effectRef idx="1">
            <a:schemeClr val="accent6"/>
          </a:effectRef>
          <a:fontRef idx="minor">
            <a:schemeClr val="lt1"/>
          </a:fontRef>
        </p:style>
        <p:txBody>
          <a:bodyPr/>
          <a:lstStyle/>
          <a:p>
            <a:r>
              <a:rPr lang="en-US" sz="3600" dirty="0"/>
              <a:t>BPW Effects: </a:t>
            </a:r>
            <a:r>
              <a:rPr lang="en-US" sz="3600" dirty="0" smtClean="0"/>
              <a:t>Elderly &amp; </a:t>
            </a:r>
            <a:r>
              <a:rPr lang="en-US" sz="3600" dirty="0" err="1" smtClean="0"/>
              <a:t>Parkinsons</a:t>
            </a:r>
            <a:r>
              <a:rPr lang="en-US" sz="3600" dirty="0" smtClean="0"/>
              <a:t> </a:t>
            </a:r>
            <a:endParaRPr lang="en-US" sz="3600" dirty="0"/>
          </a:p>
        </p:txBody>
      </p:sp>
      <p:sp>
        <p:nvSpPr>
          <p:cNvPr id="3" name="Content Placeholder 2"/>
          <p:cNvSpPr>
            <a:spLocks noGrp="1"/>
          </p:cNvSpPr>
          <p:nvPr>
            <p:ph idx="1"/>
          </p:nvPr>
        </p:nvSpPr>
        <p:spPr/>
        <p:style>
          <a:lnRef idx="3">
            <a:schemeClr val="lt1"/>
          </a:lnRef>
          <a:fillRef idx="1">
            <a:schemeClr val="accent6"/>
          </a:fillRef>
          <a:effectRef idx="1">
            <a:schemeClr val="accent6"/>
          </a:effectRef>
          <a:fontRef idx="minor">
            <a:schemeClr val="lt1"/>
          </a:fontRef>
        </p:style>
        <p:txBody>
          <a:bodyPr>
            <a:normAutofit lnSpcReduction="10000"/>
          </a:bodyPr>
          <a:lstStyle/>
          <a:p>
            <a:pPr>
              <a:buFont typeface="Wingdings" charset="0"/>
              <a:buChar char="u"/>
            </a:pPr>
            <a:r>
              <a:rPr lang="en-US" dirty="0" smtClean="0">
                <a:solidFill>
                  <a:srgbClr val="FFFF00"/>
                </a:solidFill>
                <a:ea typeface="Wingdings"/>
                <a:cs typeface="Wingdings"/>
                <a:sym typeface="Wingdings"/>
              </a:rPr>
              <a:t> Reported injuries (non-serious) – ex induced hypotension (NW=2, W=1), falls (NW-4, W-4, FR=1), shoulder overuse injuries (NW=2)</a:t>
            </a:r>
          </a:p>
          <a:p>
            <a:pPr>
              <a:buFont typeface="Wingdings" charset="0"/>
              <a:buChar char="u"/>
            </a:pPr>
            <a:endParaRPr lang="en-US" dirty="0" smtClean="0">
              <a:solidFill>
                <a:srgbClr val="FFFF00"/>
              </a:solidFill>
              <a:latin typeface="Wingdings"/>
              <a:ea typeface="Wingdings"/>
              <a:cs typeface="Wingdings"/>
              <a:sym typeface="Wingdings"/>
            </a:endParaRPr>
          </a:p>
          <a:p>
            <a:pPr>
              <a:buFont typeface="Wingdings" charset="0"/>
              <a:buChar char="u"/>
            </a:pPr>
            <a:r>
              <a:rPr lang="en-US" dirty="0" smtClean="0">
                <a:solidFill>
                  <a:srgbClr val="FFFF00"/>
                </a:solidFill>
                <a:sym typeface="Wingdings"/>
              </a:rPr>
              <a:t> Authors recommend </a:t>
            </a:r>
            <a:r>
              <a:rPr lang="en-US" dirty="0" smtClean="0">
                <a:solidFill>
                  <a:srgbClr val="FFFF00"/>
                </a:solidFill>
                <a:latin typeface="Wingdings"/>
                <a:ea typeface="Wingdings"/>
                <a:cs typeface="Wingdings"/>
                <a:sym typeface="Wingdings"/>
              </a:rPr>
              <a:t></a:t>
            </a:r>
            <a:r>
              <a:rPr lang="en-US" dirty="0" smtClean="0">
                <a:solidFill>
                  <a:srgbClr val="FFFF00"/>
                </a:solidFill>
                <a:sym typeface="Wingdings"/>
              </a:rPr>
              <a:t> time </a:t>
            </a:r>
            <a:r>
              <a:rPr lang="en-US" dirty="0" err="1" smtClean="0">
                <a:solidFill>
                  <a:srgbClr val="FFFF00"/>
                </a:solidFill>
                <a:sym typeface="Wingdings"/>
              </a:rPr>
              <a:t>allottment</a:t>
            </a:r>
            <a:r>
              <a:rPr lang="en-US" dirty="0" smtClean="0">
                <a:solidFill>
                  <a:srgbClr val="FFFF00"/>
                </a:solidFill>
                <a:sym typeface="Wingdings"/>
              </a:rPr>
              <a:t> for learning &amp; 	practicing NW technique &lt; endurance measures </a:t>
            </a:r>
          </a:p>
          <a:p>
            <a:pPr>
              <a:buFont typeface="Wingdings" charset="0"/>
              <a:buChar char="u"/>
            </a:pPr>
            <a:endParaRPr lang="en-US" dirty="0" smtClean="0">
              <a:solidFill>
                <a:srgbClr val="FFFF00"/>
              </a:solidFill>
              <a:sym typeface="Wingdings"/>
            </a:endParaRPr>
          </a:p>
          <a:p>
            <a:pPr marL="0" indent="0">
              <a:buNone/>
            </a:pPr>
            <a:r>
              <a:rPr lang="en-US" dirty="0" smtClean="0">
                <a:solidFill>
                  <a:srgbClr val="FFFF00"/>
                </a:solidFill>
                <a:latin typeface="Wingdings"/>
                <a:ea typeface="Wingdings"/>
                <a:cs typeface="Wingdings"/>
                <a:sym typeface="Wingdings"/>
              </a:rPr>
              <a:t></a:t>
            </a:r>
            <a:r>
              <a:rPr lang="en-US" dirty="0">
                <a:solidFill>
                  <a:srgbClr val="FFFF00"/>
                </a:solidFill>
                <a:sym typeface="Wingdings"/>
              </a:rPr>
              <a:t> </a:t>
            </a:r>
            <a:r>
              <a:rPr lang="en-US" dirty="0" smtClean="0">
                <a:solidFill>
                  <a:srgbClr val="FFFF00"/>
                </a:solidFill>
                <a:latin typeface="Wingdings"/>
                <a:ea typeface="Wingdings"/>
                <a:cs typeface="Wingdings"/>
                <a:sym typeface="Wingdings"/>
              </a:rPr>
              <a:t></a:t>
            </a:r>
            <a:r>
              <a:rPr lang="en-US" dirty="0">
                <a:solidFill>
                  <a:srgbClr val="FFFF00"/>
                </a:solidFill>
                <a:sym typeface="Wingdings"/>
              </a:rPr>
              <a:t> </a:t>
            </a:r>
            <a:r>
              <a:rPr lang="en-US" dirty="0" smtClean="0">
                <a:solidFill>
                  <a:srgbClr val="FFFF00"/>
                </a:solidFill>
                <a:sym typeface="Wingdings"/>
              </a:rPr>
              <a:t>NW continued ex compliance @ 6 month </a:t>
            </a:r>
            <a:r>
              <a:rPr lang="en-US" dirty="0" err="1" smtClean="0">
                <a:solidFill>
                  <a:srgbClr val="FFFF00"/>
                </a:solidFill>
                <a:sym typeface="Wingdings"/>
              </a:rPr>
              <a:t>followup</a:t>
            </a:r>
            <a:r>
              <a:rPr lang="en-US" dirty="0" smtClean="0">
                <a:solidFill>
                  <a:srgbClr val="FFFF00"/>
                </a:solidFill>
                <a:sym typeface="Wingdings"/>
              </a:rPr>
              <a:t>	</a:t>
            </a:r>
          </a:p>
          <a:p>
            <a:pPr marL="0" indent="0">
              <a:buNone/>
            </a:pPr>
            <a:r>
              <a:rPr lang="en-US" dirty="0" smtClean="0">
                <a:solidFill>
                  <a:srgbClr val="FFFF00"/>
                </a:solidFill>
                <a:sym typeface="Wingdings"/>
              </a:rPr>
              <a:t>						 (Reuter, 2013)</a:t>
            </a:r>
            <a:endParaRPr lang="en-US" dirty="0">
              <a:solidFill>
                <a:srgbClr val="FFFF00"/>
              </a:solidFill>
            </a:endParaRPr>
          </a:p>
        </p:txBody>
      </p:sp>
    </p:spTree>
    <p:extLst>
      <p:ext uri="{BB962C8B-B14F-4D97-AF65-F5344CB8AC3E}">
        <p14:creationId xmlns:p14="http://schemas.microsoft.com/office/powerpoint/2010/main" val="956033502"/>
      </p:ext>
    </p:extLst>
  </p:cSld>
  <p:clrMapOvr>
    <a:masterClrMapping/>
  </p:clrMapOvr>
  <mc:AlternateContent xmlns:mc="http://schemas.openxmlformats.org/markup-compatibility/2006" xmlns:p14="http://schemas.microsoft.com/office/powerpoint/2010/main">
    <mc:Choice Requires="p14">
      <p:transition spd="slow" p14:dur="2000" advTm="20742"/>
    </mc:Choice>
    <mc:Fallback xmlns="">
      <p:transition xmlns:p14="http://schemas.microsoft.com/office/powerpoint/2010/main" spd="slow" advTm="20742"/>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3200"/>
            <a:ext cx="7126288" cy="1222375"/>
          </a:xfrm>
          <a:solidFill>
            <a:srgbClr val="181487"/>
          </a:solidFill>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BPW Effects: </a:t>
            </a:r>
            <a:br>
              <a:rPr lang="en-US" dirty="0" smtClean="0"/>
            </a:br>
            <a:r>
              <a:rPr lang="en-US" dirty="0"/>
              <a:t>	</a:t>
            </a:r>
            <a:r>
              <a:rPr lang="en-US" dirty="0" smtClean="0"/>
              <a:t>Elderly &amp; Rehab Settings</a:t>
            </a:r>
            <a:endParaRPr lang="en-US" dirty="0"/>
          </a:p>
        </p:txBody>
      </p:sp>
      <p:sp>
        <p:nvSpPr>
          <p:cNvPr id="8" name="TextBox 7"/>
          <p:cNvSpPr txBox="1"/>
          <p:nvPr/>
        </p:nvSpPr>
        <p:spPr>
          <a:xfrm>
            <a:off x="203199" y="1730375"/>
            <a:ext cx="8805333" cy="4893647"/>
          </a:xfrm>
          <a:prstGeom prst="rect">
            <a:avLst/>
          </a:prstGeom>
          <a:solidFill>
            <a:srgbClr val="181487"/>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endParaRPr lang="en-US" sz="2400" u="sng" dirty="0">
              <a:solidFill>
                <a:srgbClr val="FFFF00"/>
              </a:solidFill>
              <a:sym typeface="Wingdings"/>
            </a:endParaRPr>
          </a:p>
          <a:p>
            <a:r>
              <a:rPr lang="en-US" sz="2400" u="sng" dirty="0" smtClean="0">
                <a:solidFill>
                  <a:srgbClr val="FFFFFF"/>
                </a:solidFill>
                <a:latin typeface="Wingdings"/>
                <a:ea typeface="Wingdings"/>
                <a:cs typeface="Wingdings"/>
                <a:sym typeface="Wingdings"/>
              </a:rPr>
              <a:t></a:t>
            </a:r>
            <a:r>
              <a:rPr lang="en-US" sz="2400" u="sng" dirty="0">
                <a:solidFill>
                  <a:srgbClr val="FFFFFF"/>
                </a:solidFill>
                <a:sym typeface="Wingdings"/>
              </a:rPr>
              <a:t> </a:t>
            </a:r>
            <a:r>
              <a:rPr lang="en-US" sz="2400" u="sng" dirty="0" smtClean="0">
                <a:solidFill>
                  <a:srgbClr val="FFFFFF"/>
                </a:solidFill>
                <a:sym typeface="Wingdings"/>
              </a:rPr>
              <a:t>Cardiac </a:t>
            </a:r>
            <a:r>
              <a:rPr lang="en-US" sz="2400" u="sng" dirty="0">
                <a:solidFill>
                  <a:srgbClr val="FFFFFF"/>
                </a:solidFill>
                <a:sym typeface="Wingdings"/>
              </a:rPr>
              <a:t>rehab</a:t>
            </a:r>
            <a:r>
              <a:rPr lang="en-US" sz="2400" dirty="0">
                <a:solidFill>
                  <a:srgbClr val="FFFFFF"/>
                </a:solidFill>
                <a:sym typeface="Wingdings"/>
              </a:rPr>
              <a:t>- </a:t>
            </a:r>
            <a:r>
              <a:rPr lang="en-US" sz="2400" dirty="0" err="1">
                <a:solidFill>
                  <a:srgbClr val="FFFFFF"/>
                </a:solidFill>
                <a:sym typeface="Wingdings"/>
              </a:rPr>
              <a:t>pts</a:t>
            </a:r>
            <a:r>
              <a:rPr lang="en-US" sz="2400" dirty="0">
                <a:solidFill>
                  <a:srgbClr val="FFFFFF"/>
                </a:solidFill>
                <a:sym typeface="Wingdings"/>
              </a:rPr>
              <a:t> w/mod to severe heart </a:t>
            </a:r>
            <a:r>
              <a:rPr lang="en-US" sz="2400" dirty="0" smtClean="0">
                <a:solidFill>
                  <a:srgbClr val="FFFFFF"/>
                </a:solidFill>
                <a:sym typeface="Wingdings"/>
              </a:rPr>
              <a:t>failure</a:t>
            </a:r>
          </a:p>
          <a:p>
            <a:r>
              <a:rPr lang="en-US" sz="2400" dirty="0">
                <a:solidFill>
                  <a:srgbClr val="FFFFFF"/>
                </a:solidFill>
                <a:latin typeface="Wingdings"/>
                <a:ea typeface="Wingdings"/>
                <a:cs typeface="Wingdings"/>
                <a:sym typeface="Wingdings"/>
              </a:rPr>
              <a:t> </a:t>
            </a:r>
            <a:r>
              <a:rPr lang="en-US" sz="2400" dirty="0" smtClean="0">
                <a:solidFill>
                  <a:srgbClr val="FFFFFF"/>
                </a:solidFill>
                <a:latin typeface="Wingdings"/>
                <a:ea typeface="Wingdings"/>
                <a:cs typeface="Wingdings"/>
                <a:sym typeface="Wingdings"/>
              </a:rPr>
              <a:t></a:t>
            </a:r>
            <a:r>
              <a:rPr lang="en-US" sz="2400" dirty="0" smtClean="0">
                <a:solidFill>
                  <a:srgbClr val="FFFFFF"/>
                </a:solidFill>
                <a:sym typeface="Wingdings"/>
              </a:rPr>
              <a:t> </a:t>
            </a:r>
            <a:r>
              <a:rPr lang="en-US" sz="2400" dirty="0">
                <a:solidFill>
                  <a:srgbClr val="FFFFFF"/>
                </a:solidFill>
                <a:sym typeface="Wingdings"/>
              </a:rPr>
              <a:t>12 </a:t>
            </a:r>
            <a:r>
              <a:rPr lang="en-US" sz="2400" dirty="0" err="1">
                <a:solidFill>
                  <a:srgbClr val="FFFFFF"/>
                </a:solidFill>
                <a:sym typeface="Wingdings"/>
              </a:rPr>
              <a:t>wk</a:t>
            </a:r>
            <a:r>
              <a:rPr lang="en-US" sz="2400" dirty="0">
                <a:solidFill>
                  <a:srgbClr val="FFFFFF"/>
                </a:solidFill>
                <a:sym typeface="Wingdings"/>
              </a:rPr>
              <a:t>, n=54, Baseline – able to walk 10 min </a:t>
            </a:r>
            <a:r>
              <a:rPr lang="en-US" sz="2400" dirty="0" err="1" smtClean="0">
                <a:solidFill>
                  <a:srgbClr val="FFFFFF"/>
                </a:solidFill>
                <a:sym typeface="Wingdings"/>
              </a:rPr>
              <a:t>cont</a:t>
            </a:r>
            <a:endParaRPr lang="en-US" sz="2400" dirty="0" smtClean="0">
              <a:solidFill>
                <a:srgbClr val="FFFFFF"/>
              </a:solidFill>
              <a:sym typeface="Wingdings"/>
            </a:endParaRPr>
          </a:p>
          <a:p>
            <a:r>
              <a:rPr lang="en-US" sz="2400" dirty="0">
                <a:solidFill>
                  <a:srgbClr val="FFFFFF"/>
                </a:solidFill>
                <a:latin typeface="Wingdings"/>
                <a:ea typeface="Wingdings"/>
                <a:cs typeface="Wingdings"/>
                <a:sym typeface="Wingdings"/>
              </a:rPr>
              <a:t> </a:t>
            </a:r>
            <a:r>
              <a:rPr lang="en-US" sz="2400" dirty="0" smtClean="0">
                <a:solidFill>
                  <a:srgbClr val="FFFFFF"/>
                </a:solidFill>
                <a:latin typeface="Wingdings"/>
                <a:ea typeface="Wingdings"/>
                <a:cs typeface="Wingdings"/>
                <a:sym typeface="Wingdings"/>
              </a:rPr>
              <a:t></a:t>
            </a:r>
            <a:r>
              <a:rPr lang="en-US" sz="2400" dirty="0" smtClean="0">
                <a:solidFill>
                  <a:srgbClr val="FFFFFF"/>
                </a:solidFill>
                <a:ea typeface="Wingdings"/>
                <a:cs typeface="Wingdings"/>
                <a:sym typeface="Wingdings"/>
              </a:rPr>
              <a:t> </a:t>
            </a:r>
            <a:r>
              <a:rPr lang="en-US" sz="2400" dirty="0">
                <a:solidFill>
                  <a:srgbClr val="FFFFFF"/>
                </a:solidFill>
                <a:ea typeface="Wingdings"/>
                <a:cs typeface="Wingdings"/>
                <a:sym typeface="Wingdings"/>
              </a:rPr>
              <a:t>NW</a:t>
            </a:r>
            <a:r>
              <a:rPr lang="en-US" sz="2400" dirty="0">
                <a:solidFill>
                  <a:srgbClr val="FFFFFF"/>
                </a:solidFill>
                <a:sym typeface="Wingdings"/>
              </a:rPr>
              <a:t> § </a:t>
            </a:r>
            <a:r>
              <a:rPr lang="en-US" sz="2400" dirty="0">
                <a:solidFill>
                  <a:srgbClr val="FFFFFF"/>
                </a:solidFill>
                <a:latin typeface="Wingdings"/>
                <a:ea typeface="Wingdings"/>
                <a:cs typeface="Wingdings"/>
                <a:sym typeface="Wingdings"/>
              </a:rPr>
              <a:t></a:t>
            </a:r>
            <a:r>
              <a:rPr lang="en-US" sz="2400" dirty="0">
                <a:solidFill>
                  <a:srgbClr val="FFFFFF"/>
                </a:solidFill>
                <a:sym typeface="Wingdings"/>
              </a:rPr>
              <a:t> in 6MWT (p=0.001), </a:t>
            </a:r>
            <a:r>
              <a:rPr lang="en-US" sz="2400" dirty="0">
                <a:solidFill>
                  <a:srgbClr val="FFFFFF"/>
                </a:solidFill>
                <a:latin typeface="Wingdings"/>
                <a:ea typeface="Wingdings"/>
                <a:cs typeface="Wingdings"/>
                <a:sym typeface="Wingdings"/>
              </a:rPr>
              <a:t></a:t>
            </a:r>
            <a:r>
              <a:rPr lang="en-US" sz="2400" dirty="0">
                <a:solidFill>
                  <a:srgbClr val="FFFFFF"/>
                </a:solidFill>
                <a:sym typeface="Wingdings"/>
              </a:rPr>
              <a:t> grip strength (p=0.02) </a:t>
            </a:r>
          </a:p>
          <a:p>
            <a:pPr lvl="8">
              <a:buFont typeface="Wingdings" charset="0"/>
              <a:buChar char=" "/>
            </a:pPr>
            <a:r>
              <a:rPr lang="en-US" sz="2400" dirty="0">
                <a:solidFill>
                  <a:srgbClr val="FFFFFF"/>
                </a:solidFill>
                <a:sym typeface="Wingdings"/>
              </a:rPr>
              <a:t>                     </a:t>
            </a:r>
            <a:r>
              <a:rPr lang="en-US" sz="2400" dirty="0" smtClean="0">
                <a:solidFill>
                  <a:srgbClr val="FFFFFF"/>
                </a:solidFill>
                <a:sym typeface="Wingdings"/>
              </a:rPr>
              <a:t> </a:t>
            </a:r>
            <a:r>
              <a:rPr lang="en-US" sz="2400" dirty="0">
                <a:solidFill>
                  <a:srgbClr val="FFFFFF"/>
                </a:solidFill>
                <a:sym typeface="Wingdings"/>
              </a:rPr>
              <a:t>-(</a:t>
            </a:r>
            <a:r>
              <a:rPr lang="en-US" sz="2400" dirty="0" err="1">
                <a:solidFill>
                  <a:srgbClr val="FFFFFF"/>
                </a:solidFill>
                <a:sym typeface="Wingdings"/>
              </a:rPr>
              <a:t>Keast</a:t>
            </a:r>
            <a:r>
              <a:rPr lang="en-US" sz="2400" dirty="0">
                <a:solidFill>
                  <a:srgbClr val="FFFFFF"/>
                </a:solidFill>
                <a:sym typeface="Wingdings"/>
              </a:rPr>
              <a:t>, 2013)</a:t>
            </a:r>
          </a:p>
          <a:p>
            <a:pPr lvl="0"/>
            <a:endParaRPr lang="en-US" sz="2400" dirty="0" smtClean="0">
              <a:solidFill>
                <a:srgbClr val="FFFFFF"/>
              </a:solidFill>
              <a:latin typeface="Wingdings"/>
              <a:ea typeface="Wingdings"/>
              <a:cs typeface="Wingdings"/>
              <a:sym typeface="Wingdings"/>
            </a:endParaRPr>
          </a:p>
          <a:p>
            <a:pPr lvl="0"/>
            <a:r>
              <a:rPr lang="en-US" sz="2400" dirty="0" smtClean="0">
                <a:solidFill>
                  <a:srgbClr val="FFFF00"/>
                </a:solidFill>
                <a:latin typeface="Wingdings"/>
                <a:ea typeface="Wingdings"/>
                <a:cs typeface="Wingdings"/>
                <a:sym typeface="Wingdings"/>
              </a:rPr>
              <a:t></a:t>
            </a:r>
            <a:r>
              <a:rPr lang="en-US" sz="2400" dirty="0" smtClean="0">
                <a:solidFill>
                  <a:srgbClr val="FFFF00"/>
                </a:solidFill>
                <a:sym typeface="Wingdings"/>
              </a:rPr>
              <a:t> </a:t>
            </a:r>
            <a:r>
              <a:rPr lang="en-US" sz="2400" dirty="0" smtClean="0">
                <a:solidFill>
                  <a:srgbClr val="FFFF00"/>
                </a:solidFill>
              </a:rPr>
              <a:t>In </a:t>
            </a:r>
            <a:r>
              <a:rPr lang="en-US" sz="2400" dirty="0" err="1">
                <a:solidFill>
                  <a:srgbClr val="FFFF00"/>
                </a:solidFill>
              </a:rPr>
              <a:t>pt</a:t>
            </a:r>
            <a:r>
              <a:rPr lang="en-US" sz="2400" dirty="0">
                <a:solidFill>
                  <a:srgbClr val="FFFF00"/>
                </a:solidFill>
              </a:rPr>
              <a:t> &amp; out-PT elderly rehab – 20 min, n=30, 6 </a:t>
            </a:r>
            <a:r>
              <a:rPr lang="en-US" sz="2400" dirty="0" err="1">
                <a:solidFill>
                  <a:srgbClr val="FFFF00"/>
                </a:solidFill>
              </a:rPr>
              <a:t>wk</a:t>
            </a:r>
            <a:r>
              <a:rPr lang="en-US" sz="2400" dirty="0">
                <a:solidFill>
                  <a:srgbClr val="FFFF00"/>
                </a:solidFill>
              </a:rPr>
              <a:t>/BIW    </a:t>
            </a:r>
            <a:endParaRPr lang="en-US" sz="2400" dirty="0">
              <a:solidFill>
                <a:srgbClr val="FFFF00"/>
              </a:solidFill>
              <a:latin typeface="Wingdings"/>
              <a:ea typeface="Wingdings"/>
              <a:cs typeface="Wingdings"/>
              <a:sym typeface="Wingdings"/>
            </a:endParaRPr>
          </a:p>
          <a:p>
            <a:r>
              <a:rPr lang="en-US" sz="2400" dirty="0" smtClean="0">
                <a:solidFill>
                  <a:srgbClr val="FFFF00"/>
                </a:solidFill>
                <a:latin typeface="Wingdings"/>
                <a:ea typeface="Wingdings"/>
                <a:cs typeface="Wingdings"/>
                <a:sym typeface="Wingdings"/>
              </a:rPr>
              <a:t> </a:t>
            </a:r>
            <a:r>
              <a:rPr lang="en-US" sz="2400" dirty="0" smtClean="0">
                <a:solidFill>
                  <a:srgbClr val="FFFF00"/>
                </a:solidFill>
                <a:sym typeface="Wingdings"/>
              </a:rPr>
              <a:t>   NW &amp; W groups </a:t>
            </a:r>
            <a:r>
              <a:rPr lang="en-US" sz="2400" dirty="0" smtClean="0">
                <a:solidFill>
                  <a:srgbClr val="FFFF00"/>
                </a:solidFill>
                <a:latin typeface="Wingdings"/>
                <a:ea typeface="Wingdings"/>
                <a:cs typeface="Wingdings"/>
                <a:sym typeface="Wingdings"/>
              </a:rPr>
              <a:t></a:t>
            </a:r>
            <a:r>
              <a:rPr lang="en-US" sz="2400" dirty="0">
                <a:solidFill>
                  <a:srgbClr val="FFFF00"/>
                </a:solidFill>
                <a:sym typeface="Wingdings"/>
              </a:rPr>
              <a:t> </a:t>
            </a:r>
            <a:r>
              <a:rPr lang="en-US" sz="2400" dirty="0" smtClean="0">
                <a:solidFill>
                  <a:srgbClr val="FFFF00"/>
                </a:solidFill>
                <a:sym typeface="Wingdings"/>
              </a:rPr>
              <a:t>gait speed </a:t>
            </a:r>
          </a:p>
          <a:p>
            <a:r>
              <a:rPr lang="en-US" sz="2400" dirty="0">
                <a:solidFill>
                  <a:srgbClr val="FFFF00"/>
                </a:solidFill>
                <a:sym typeface="Wingdings"/>
              </a:rPr>
              <a:t> </a:t>
            </a:r>
            <a:r>
              <a:rPr lang="en-US" sz="2400" dirty="0" smtClean="0">
                <a:solidFill>
                  <a:srgbClr val="FFFF00"/>
                </a:solidFill>
                <a:sym typeface="Wingdings"/>
              </a:rPr>
              <a:t>  </a:t>
            </a:r>
            <a:r>
              <a:rPr lang="en-US" sz="2400" dirty="0" smtClean="0">
                <a:solidFill>
                  <a:srgbClr val="FFFF00"/>
                </a:solidFill>
                <a:latin typeface="Wingdings"/>
                <a:ea typeface="Wingdings"/>
                <a:cs typeface="Wingdings"/>
                <a:sym typeface="Wingdings"/>
              </a:rPr>
              <a:t> </a:t>
            </a:r>
            <a:r>
              <a:rPr lang="en-US" sz="2400" dirty="0" smtClean="0">
                <a:solidFill>
                  <a:srgbClr val="FFFF00"/>
                </a:solidFill>
                <a:sym typeface="Wingdings"/>
              </a:rPr>
              <a:t>NW effect size: 6MWT = 0.53 (mod) </a:t>
            </a:r>
          </a:p>
          <a:p>
            <a:r>
              <a:rPr lang="en-US" sz="2400" dirty="0">
                <a:solidFill>
                  <a:srgbClr val="FFFF00"/>
                </a:solidFill>
                <a:sym typeface="Wingdings"/>
              </a:rPr>
              <a:t> </a:t>
            </a:r>
            <a:r>
              <a:rPr lang="en-US" sz="2400" dirty="0" smtClean="0">
                <a:solidFill>
                  <a:srgbClr val="FFFF00"/>
                </a:solidFill>
                <a:sym typeface="Wingdings"/>
              </a:rPr>
              <a:t>                                  gait speed effect = 0.68 (high)</a:t>
            </a:r>
          </a:p>
          <a:p>
            <a:r>
              <a:rPr lang="en-US" sz="2400" dirty="0">
                <a:solidFill>
                  <a:srgbClr val="FFFF00"/>
                </a:solidFill>
                <a:sym typeface="Wingdings"/>
              </a:rPr>
              <a:t> </a:t>
            </a:r>
            <a:r>
              <a:rPr lang="en-US" sz="2400" dirty="0" smtClean="0">
                <a:solidFill>
                  <a:srgbClr val="FFFF00"/>
                </a:solidFill>
                <a:sym typeface="Wingdings"/>
              </a:rPr>
              <a:t>  </a:t>
            </a:r>
            <a:r>
              <a:rPr lang="en-US" sz="2400" dirty="0" smtClean="0">
                <a:solidFill>
                  <a:srgbClr val="FFFF00"/>
                </a:solidFill>
                <a:latin typeface="Wingdings"/>
                <a:ea typeface="Wingdings"/>
                <a:cs typeface="Wingdings"/>
                <a:sym typeface="Wingdings"/>
              </a:rPr>
              <a:t></a:t>
            </a:r>
            <a:r>
              <a:rPr lang="en-US" sz="2400" dirty="0" smtClean="0">
                <a:solidFill>
                  <a:srgbClr val="FFFF00"/>
                </a:solidFill>
                <a:sym typeface="Wingdings"/>
              </a:rPr>
              <a:t>   NW 106% more efficient than walking (small)    	    	    	suggest 2MWT measures to </a:t>
            </a:r>
            <a:r>
              <a:rPr lang="en-US" sz="2400" dirty="0" smtClean="0">
                <a:solidFill>
                  <a:srgbClr val="FFFF00"/>
                </a:solidFill>
                <a:latin typeface="Wingdings"/>
                <a:ea typeface="Wingdings"/>
                <a:cs typeface="Wingdings"/>
                <a:sym typeface="Wingdings"/>
              </a:rPr>
              <a:t></a:t>
            </a:r>
            <a:r>
              <a:rPr lang="en-US" sz="2400" dirty="0">
                <a:solidFill>
                  <a:srgbClr val="FFFF00"/>
                </a:solidFill>
                <a:sym typeface="Wingdings"/>
              </a:rPr>
              <a:t> </a:t>
            </a:r>
            <a:r>
              <a:rPr lang="en-US" sz="2400" dirty="0" smtClean="0">
                <a:solidFill>
                  <a:srgbClr val="FFFF00"/>
                </a:solidFill>
                <a:sym typeface="Wingdings"/>
              </a:rPr>
              <a:t>sensitivity</a:t>
            </a:r>
          </a:p>
          <a:p>
            <a:r>
              <a:rPr lang="en-US" sz="2400" dirty="0">
                <a:solidFill>
                  <a:srgbClr val="FFFF00"/>
                </a:solidFill>
                <a:sym typeface="Wingdings"/>
              </a:rPr>
              <a:t>	</a:t>
            </a:r>
            <a:r>
              <a:rPr lang="en-US" sz="2400" dirty="0" smtClean="0">
                <a:solidFill>
                  <a:srgbClr val="FFFF00"/>
                </a:solidFill>
                <a:sym typeface="Wingdings"/>
              </a:rPr>
              <a:t>				       -(</a:t>
            </a:r>
            <a:r>
              <a:rPr lang="en-US" sz="2400" dirty="0" err="1" smtClean="0">
                <a:solidFill>
                  <a:srgbClr val="FFFF00"/>
                </a:solidFill>
                <a:sym typeface="Wingdings"/>
              </a:rPr>
              <a:t>Figueiredo</a:t>
            </a:r>
            <a:r>
              <a:rPr lang="en-US" sz="2400" dirty="0" smtClean="0">
                <a:solidFill>
                  <a:srgbClr val="FFFF00"/>
                </a:solidFill>
                <a:sym typeface="Wingdings"/>
              </a:rPr>
              <a:t>, 2013)</a:t>
            </a:r>
            <a:endParaRPr lang="en-US" sz="2400" dirty="0">
              <a:solidFill>
                <a:srgbClr val="FFFF00"/>
              </a:solidFill>
            </a:endParaRPr>
          </a:p>
        </p:txBody>
      </p:sp>
    </p:spTree>
    <p:extLst>
      <p:ext uri="{BB962C8B-B14F-4D97-AF65-F5344CB8AC3E}">
        <p14:creationId xmlns:p14="http://schemas.microsoft.com/office/powerpoint/2010/main" val="541904665"/>
      </p:ext>
    </p:extLst>
  </p:cSld>
  <p:clrMapOvr>
    <a:masterClrMapping/>
  </p:clrMapOvr>
  <mc:AlternateContent xmlns:mc="http://schemas.openxmlformats.org/markup-compatibility/2006" xmlns:p14="http://schemas.microsoft.com/office/powerpoint/2010/main">
    <mc:Choice Requires="p14">
      <p:transition spd="slow" p14:dur="2000" advTm="148782"/>
    </mc:Choice>
    <mc:Fallback xmlns="">
      <p:transition xmlns:p14="http://schemas.microsoft.com/office/powerpoint/2010/main" spd="slow" advTm="148782"/>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621866" y="533400"/>
            <a:ext cx="2741083" cy="1126067"/>
          </a:xfrm>
        </p:spPr>
        <p:style>
          <a:lnRef idx="2">
            <a:schemeClr val="dk1"/>
          </a:lnRef>
          <a:fillRef idx="1">
            <a:schemeClr val="lt1"/>
          </a:fillRef>
          <a:effectRef idx="0">
            <a:schemeClr val="dk1"/>
          </a:effectRef>
          <a:fontRef idx="minor">
            <a:schemeClr val="dk1"/>
          </a:fontRef>
        </p:style>
        <p:txBody>
          <a:bodyPr/>
          <a:lstStyle/>
          <a:p>
            <a:r>
              <a:rPr lang="en-US" sz="2800" dirty="0" smtClean="0">
                <a:solidFill>
                  <a:srgbClr val="0000FF"/>
                </a:solidFill>
              </a:rPr>
              <a:t>NW/W Elderly Rehab Setting</a:t>
            </a:r>
            <a:endParaRPr lang="en-US" sz="2800" dirty="0">
              <a:solidFill>
                <a:srgbClr val="0000FF"/>
              </a:solidFill>
            </a:endParaRPr>
          </a:p>
        </p:txBody>
      </p:sp>
      <p:sp>
        <p:nvSpPr>
          <p:cNvPr id="6" name="Text Placeholder 5"/>
          <p:cNvSpPr>
            <a:spLocks noGrp="1"/>
          </p:cNvSpPr>
          <p:nvPr>
            <p:ph type="body" sz="half" idx="2"/>
          </p:nvPr>
        </p:nvSpPr>
        <p:spPr>
          <a:xfrm>
            <a:off x="5621866" y="1828799"/>
            <a:ext cx="3048001" cy="4419601"/>
          </a:xfrm>
        </p:spPr>
        <p:style>
          <a:lnRef idx="2">
            <a:schemeClr val="dk1"/>
          </a:lnRef>
          <a:fillRef idx="1">
            <a:schemeClr val="lt1"/>
          </a:fillRef>
          <a:effectRef idx="0">
            <a:schemeClr val="dk1"/>
          </a:effectRef>
          <a:fontRef idx="minor">
            <a:schemeClr val="dk1"/>
          </a:fontRef>
        </p:style>
        <p:txBody>
          <a:bodyPr>
            <a:normAutofit/>
          </a:bodyPr>
          <a:lstStyle/>
          <a:p>
            <a:endParaRPr lang="en-US" dirty="0" smtClean="0">
              <a:solidFill>
                <a:srgbClr val="FFFF00"/>
              </a:solidFill>
            </a:endParaRPr>
          </a:p>
          <a:p>
            <a:r>
              <a:rPr lang="en-US" sz="2400" dirty="0" smtClean="0">
                <a:solidFill>
                  <a:srgbClr val="0000FF"/>
                </a:solidFill>
              </a:rPr>
              <a:t>• n=30</a:t>
            </a:r>
          </a:p>
          <a:p>
            <a:r>
              <a:rPr lang="en-US" sz="2400" dirty="0" smtClean="0">
                <a:solidFill>
                  <a:srgbClr val="0000FF"/>
                </a:solidFill>
              </a:rPr>
              <a:t>• 78 </a:t>
            </a:r>
            <a:r>
              <a:rPr lang="en-US" sz="2400" dirty="0" err="1" smtClean="0">
                <a:solidFill>
                  <a:srgbClr val="0000FF"/>
                </a:solidFill>
              </a:rPr>
              <a:t>yrs</a:t>
            </a:r>
            <a:endParaRPr lang="en-US" sz="2400" dirty="0" smtClean="0">
              <a:solidFill>
                <a:srgbClr val="0000FF"/>
              </a:solidFill>
            </a:endParaRPr>
          </a:p>
          <a:p>
            <a:r>
              <a:rPr lang="en-US" sz="2400" dirty="0" smtClean="0">
                <a:solidFill>
                  <a:srgbClr val="0000FF"/>
                </a:solidFill>
              </a:rPr>
              <a:t>• Majority walked   	  </a:t>
            </a:r>
            <a:r>
              <a:rPr lang="en-US" sz="2400" dirty="0">
                <a:solidFill>
                  <a:srgbClr val="0000FF"/>
                </a:solidFill>
              </a:rPr>
              <a:t> </a:t>
            </a:r>
            <a:r>
              <a:rPr lang="en-US" sz="2400" dirty="0" smtClean="0">
                <a:solidFill>
                  <a:srgbClr val="0000FF"/>
                </a:solidFill>
              </a:rPr>
              <a:t>  	w/ AD</a:t>
            </a:r>
          </a:p>
          <a:p>
            <a:r>
              <a:rPr lang="en-US" sz="2400" dirty="0" smtClean="0">
                <a:solidFill>
                  <a:srgbClr val="0000FF"/>
                </a:solidFill>
              </a:rPr>
              <a:t>• BBS – 39-44 </a:t>
            </a:r>
          </a:p>
          <a:p>
            <a:r>
              <a:rPr lang="en-US" sz="2400" dirty="0">
                <a:solidFill>
                  <a:srgbClr val="0000FF"/>
                </a:solidFill>
              </a:rPr>
              <a:t>	</a:t>
            </a:r>
            <a:r>
              <a:rPr lang="en-US" sz="2400" dirty="0" smtClean="0">
                <a:solidFill>
                  <a:srgbClr val="0000FF"/>
                </a:solidFill>
              </a:rPr>
              <a:t>(fall risk  &lt;46)</a:t>
            </a:r>
          </a:p>
          <a:p>
            <a:endParaRPr lang="en-US" sz="2400" dirty="0">
              <a:solidFill>
                <a:srgbClr val="0000FF"/>
              </a:solidFill>
            </a:endParaRPr>
          </a:p>
          <a:p>
            <a:endParaRPr lang="en-US" sz="2400" dirty="0" smtClean="0">
              <a:solidFill>
                <a:srgbClr val="0000FF"/>
              </a:solidFill>
            </a:endParaRPr>
          </a:p>
          <a:p>
            <a:r>
              <a:rPr lang="en-US" sz="2400" dirty="0">
                <a:solidFill>
                  <a:srgbClr val="0000FF"/>
                </a:solidFill>
              </a:rPr>
              <a:t> </a:t>
            </a:r>
            <a:r>
              <a:rPr lang="en-US" sz="2400" dirty="0" smtClean="0">
                <a:solidFill>
                  <a:srgbClr val="0000FF"/>
                </a:solidFill>
              </a:rPr>
              <a:t>   </a:t>
            </a:r>
            <a:r>
              <a:rPr lang="en-US" sz="2400" dirty="0">
                <a:solidFill>
                  <a:srgbClr val="0000FF"/>
                </a:solidFill>
              </a:rPr>
              <a:t> </a:t>
            </a:r>
            <a:r>
              <a:rPr lang="en-US" sz="2000" dirty="0" smtClean="0">
                <a:solidFill>
                  <a:srgbClr val="0000FF"/>
                </a:solidFill>
              </a:rPr>
              <a:t> - (</a:t>
            </a:r>
            <a:r>
              <a:rPr lang="en-US" sz="2000" dirty="0" err="1" smtClean="0">
                <a:solidFill>
                  <a:srgbClr val="0000FF"/>
                </a:solidFill>
              </a:rPr>
              <a:t>Figuereido</a:t>
            </a:r>
            <a:r>
              <a:rPr lang="en-US" sz="2000" dirty="0" smtClean="0">
                <a:solidFill>
                  <a:srgbClr val="0000FF"/>
                </a:solidFill>
              </a:rPr>
              <a:t>, 2013)</a:t>
            </a:r>
            <a:endParaRPr lang="en-US" sz="2000" dirty="0">
              <a:solidFill>
                <a:srgbClr val="0000FF"/>
              </a:solidFill>
            </a:endParaRPr>
          </a:p>
        </p:txBody>
      </p:sp>
      <p:pic>
        <p:nvPicPr>
          <p:cNvPr id="7" name="Picture Placeholder 6" descr="Screen Shot 2014-03-04 at 4.07.42 PM.png"/>
          <p:cNvPicPr>
            <a:picLocks noGrp="1" noChangeAspect="1"/>
          </p:cNvPicPr>
          <p:nvPr>
            <p:ph type="pic" idx="1"/>
          </p:nvPr>
        </p:nvPicPr>
        <p:blipFill rotWithShape="1">
          <a:blip r:embed="rId3" cstate="email">
            <a:alphaModFix/>
            <a:extLst>
              <a:ext uri="{BEBA8EAE-BF5A-486C-A8C5-ECC9F3942E4B}">
                <a14:imgProps xmlns:a14="http://schemas.microsoft.com/office/drawing/2010/main">
                  <a14:imgLayer r:embed="rId4">
                    <a14:imgEffect>
                      <a14:sharpenSoften amount="25000"/>
                    </a14:imgEffect>
                    <a14:imgEffect>
                      <a14:saturation sat="33000"/>
                    </a14:imgEffect>
                    <a14:imgEffect>
                      <a14:brightnessContrast bright="-2000" contrast="100000"/>
                    </a14:imgEffect>
                  </a14:imgLayer>
                </a14:imgProps>
              </a:ext>
              <a:ext uri="{28A0092B-C50C-407E-A947-70E740481C1C}">
                <a14:useLocalDpi xmlns:a14="http://schemas.microsoft.com/office/drawing/2010/main"/>
              </a:ext>
            </a:extLst>
          </a:blip>
          <a:srcRect l="959" t="692" r="3351" b="-259"/>
          <a:stretch/>
        </p:blipFill>
        <p:spPr>
          <a:xfrm>
            <a:off x="135467" y="152400"/>
            <a:ext cx="5283199" cy="6503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7914615" y="6655872"/>
            <a:ext cx="426769" cy="369332"/>
          </a:xfrm>
          <a:prstGeom prst="rect">
            <a:avLst/>
          </a:prstGeom>
        </p:spPr>
        <p:txBody>
          <a:bodyPr wrap="none">
            <a:spAutoFit/>
          </a:bodyPr>
          <a:lstStyle/>
          <a:p>
            <a:pPr lvl="0">
              <a:spcBef>
                <a:spcPts val="600"/>
              </a:spcBef>
            </a:pPr>
            <a:r>
              <a:rPr lang="en-US" dirty="0">
                <a:solidFill>
                  <a:prstClr val="white"/>
                </a:solidFill>
              </a:rPr>
              <a:t>44 </a:t>
            </a:r>
          </a:p>
        </p:txBody>
      </p:sp>
    </p:spTree>
    <p:extLst>
      <p:ext uri="{BB962C8B-B14F-4D97-AF65-F5344CB8AC3E}">
        <p14:creationId xmlns:p14="http://schemas.microsoft.com/office/powerpoint/2010/main" val="2059316183"/>
      </p:ext>
    </p:extLst>
  </p:cSld>
  <p:clrMapOvr>
    <a:masterClrMapping/>
  </p:clrMapOvr>
  <mc:AlternateContent xmlns:mc="http://schemas.openxmlformats.org/markup-compatibility/2006" xmlns:p14="http://schemas.microsoft.com/office/powerpoint/2010/main">
    <mc:Choice Requires="p14">
      <p:transition spd="slow" p14:dur="2000" advTm="84078"/>
    </mc:Choice>
    <mc:Fallback xmlns="">
      <p:transition xmlns:p14="http://schemas.microsoft.com/office/powerpoint/2010/main" spd="slow" advTm="84078"/>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659467" y="660400"/>
            <a:ext cx="6282266" cy="764988"/>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smtClean="0"/>
              <a:t>Measuring BPW Effects</a:t>
            </a:r>
            <a:endParaRPr lang="en-US" dirty="0"/>
          </a:p>
        </p:txBody>
      </p:sp>
      <p:sp>
        <p:nvSpPr>
          <p:cNvPr id="7" name="TextBox 6"/>
          <p:cNvSpPr txBox="1"/>
          <p:nvPr/>
        </p:nvSpPr>
        <p:spPr>
          <a:xfrm>
            <a:off x="1100667" y="1710268"/>
            <a:ext cx="7552266"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Wingdings" charset="0"/>
              <a:buChar char="u"/>
            </a:pPr>
            <a:r>
              <a:rPr lang="en-US" sz="2400" dirty="0" smtClean="0">
                <a:solidFill>
                  <a:srgbClr val="0000FF"/>
                </a:solidFill>
                <a:sym typeface="Wingdings"/>
              </a:rPr>
              <a:t>Endurance Measures – 2 MWT, 6 MWT, RPE</a:t>
            </a:r>
          </a:p>
          <a:p>
            <a:pPr marL="342900" indent="-342900">
              <a:buFont typeface="Wingdings" charset="0"/>
              <a:buChar char="u"/>
            </a:pPr>
            <a:endParaRPr lang="en-US" sz="2400" dirty="0">
              <a:solidFill>
                <a:srgbClr val="FFFF00"/>
              </a:solidFill>
              <a:sym typeface="Wingdings"/>
            </a:endParaRPr>
          </a:p>
          <a:p>
            <a:pPr marL="342900" indent="-342900">
              <a:buFont typeface="Wingdings" charset="0"/>
              <a:buChar char="u"/>
            </a:pPr>
            <a:r>
              <a:rPr lang="en-US" sz="2400" dirty="0" smtClean="0">
                <a:solidFill>
                  <a:srgbClr val="008000"/>
                </a:solidFill>
                <a:sym typeface="Wingdings"/>
              </a:rPr>
              <a:t>UE strength</a:t>
            </a:r>
          </a:p>
          <a:p>
            <a:pPr marL="800100" lvl="1" indent="-342900">
              <a:buFont typeface="Wingdings" charset="0"/>
              <a:buChar char="w"/>
            </a:pPr>
            <a:r>
              <a:rPr lang="en-US" sz="2400" dirty="0" smtClean="0">
                <a:solidFill>
                  <a:srgbClr val="008000"/>
                </a:solidFill>
                <a:sym typeface="Wingdings"/>
              </a:rPr>
              <a:t>Grip strength &amp; 30 sec arm curl</a:t>
            </a:r>
          </a:p>
          <a:p>
            <a:pPr marL="800100" lvl="1" indent="-342900">
              <a:buFont typeface="Wingdings" charset="0"/>
              <a:buChar char="w"/>
            </a:pPr>
            <a:r>
              <a:rPr lang="en-US" sz="2400" dirty="0" smtClean="0">
                <a:solidFill>
                  <a:srgbClr val="008000"/>
                </a:solidFill>
                <a:sym typeface="Wingdings"/>
              </a:rPr>
              <a:t>Bench press &amp; LD pull-down ex (</a:t>
            </a:r>
            <a:r>
              <a:rPr lang="en-US" sz="2400" dirty="0" err="1" smtClean="0">
                <a:solidFill>
                  <a:srgbClr val="008000"/>
                </a:solidFill>
                <a:sym typeface="Wingdings"/>
              </a:rPr>
              <a:t>Sprod</a:t>
            </a:r>
            <a:r>
              <a:rPr lang="en-US" sz="2400" dirty="0" smtClean="0">
                <a:solidFill>
                  <a:srgbClr val="008000"/>
                </a:solidFill>
                <a:sym typeface="Wingdings"/>
              </a:rPr>
              <a:t>, 2005)</a:t>
            </a:r>
            <a:r>
              <a:rPr lang="en-US" sz="2400" dirty="0" smtClean="0">
                <a:solidFill>
                  <a:srgbClr val="FFFF00"/>
                </a:solidFill>
                <a:sym typeface="Wingdings"/>
              </a:rPr>
              <a:t> </a:t>
            </a:r>
            <a:endParaRPr lang="en-US" sz="2400" dirty="0">
              <a:solidFill>
                <a:srgbClr val="FFFF00"/>
              </a:solidFill>
              <a:sym typeface="Wingdings"/>
            </a:endParaRPr>
          </a:p>
          <a:p>
            <a:pPr marL="342900" indent="-342900">
              <a:buFont typeface="Wingdings" charset="0"/>
              <a:buChar char="u"/>
            </a:pPr>
            <a:r>
              <a:rPr lang="en-US" sz="2400" dirty="0" smtClean="0">
                <a:solidFill>
                  <a:srgbClr val="FF0000"/>
                </a:solidFill>
                <a:sym typeface="Wingdings"/>
              </a:rPr>
              <a:t>Pain VAS</a:t>
            </a:r>
          </a:p>
          <a:p>
            <a:pPr marL="342900" indent="-342900">
              <a:buFont typeface="Wingdings" charset="0"/>
              <a:buChar char="u"/>
            </a:pPr>
            <a:r>
              <a:rPr lang="en-US" sz="2400" dirty="0" smtClean="0">
                <a:solidFill>
                  <a:schemeClr val="accent6"/>
                </a:solidFill>
                <a:sym typeface="Wingdings"/>
              </a:rPr>
              <a:t>Balance</a:t>
            </a:r>
            <a:r>
              <a:rPr lang="en-US" sz="2400" dirty="0">
                <a:solidFill>
                  <a:schemeClr val="accent6"/>
                </a:solidFill>
                <a:sym typeface="Wingdings"/>
              </a:rPr>
              <a:t>, Agility – BBS, DGI, </a:t>
            </a:r>
            <a:r>
              <a:rPr lang="en-US" sz="2400" dirty="0" smtClean="0">
                <a:solidFill>
                  <a:schemeClr val="accent6"/>
                </a:solidFill>
                <a:sym typeface="Wingdings"/>
              </a:rPr>
              <a:t>TUG</a:t>
            </a:r>
          </a:p>
          <a:p>
            <a:pPr marL="342900" indent="-342900">
              <a:buFont typeface="Wingdings" charset="0"/>
              <a:buChar char="u"/>
            </a:pPr>
            <a:r>
              <a:rPr lang="en-US" sz="2400" dirty="0" err="1" smtClean="0">
                <a:solidFill>
                  <a:schemeClr val="accent1"/>
                </a:solidFill>
                <a:sym typeface="Wingdings"/>
              </a:rPr>
              <a:t>HRQoL</a:t>
            </a:r>
            <a:r>
              <a:rPr lang="en-US" sz="2400" dirty="0" smtClean="0">
                <a:solidFill>
                  <a:schemeClr val="accent1"/>
                </a:solidFill>
                <a:sym typeface="Wingdings"/>
              </a:rPr>
              <a:t> and long-term ex fitness compliance</a:t>
            </a:r>
          </a:p>
          <a:p>
            <a:pPr marL="342900" indent="-342900">
              <a:buFont typeface="Wingdings" charset="0"/>
              <a:buChar char="u"/>
            </a:pPr>
            <a:endParaRPr lang="en-US" sz="2400" dirty="0">
              <a:solidFill>
                <a:srgbClr val="FFFF00"/>
              </a:solidFill>
              <a:sym typeface="Wingdings"/>
            </a:endParaRPr>
          </a:p>
        </p:txBody>
      </p:sp>
    </p:spTree>
    <p:extLst>
      <p:ext uri="{BB962C8B-B14F-4D97-AF65-F5344CB8AC3E}">
        <p14:creationId xmlns:p14="http://schemas.microsoft.com/office/powerpoint/2010/main" val="3952005808"/>
      </p:ext>
    </p:extLst>
  </p:cSld>
  <p:clrMapOvr>
    <a:masterClrMapping/>
  </p:clrMapOvr>
  <mc:AlternateContent xmlns:mc="http://schemas.openxmlformats.org/markup-compatibility/2006" xmlns:p14="http://schemas.microsoft.com/office/powerpoint/2010/main">
    <mc:Choice Requires="p14">
      <p:transition spd="slow" p14:dur="2000" advTm="104034"/>
    </mc:Choice>
    <mc:Fallback xmlns="">
      <p:transition xmlns:p14="http://schemas.microsoft.com/office/powerpoint/2010/main" spd="slow" advTm="104034"/>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Debra nordic001.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2600" y="1625600"/>
            <a:ext cx="5486400" cy="330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TextBox 23"/>
          <p:cNvSpPr txBox="1"/>
          <p:nvPr/>
        </p:nvSpPr>
        <p:spPr>
          <a:xfrm>
            <a:off x="6214533" y="4927600"/>
            <a:ext cx="2130623" cy="369332"/>
          </a:xfrm>
          <a:prstGeom prst="rect">
            <a:avLst/>
          </a:prstGeom>
          <a:noFill/>
        </p:spPr>
        <p:txBody>
          <a:bodyPr wrap="square" rtlCol="0">
            <a:spAutoFit/>
          </a:bodyPr>
          <a:lstStyle/>
          <a:p>
            <a:r>
              <a:rPr lang="en-US" dirty="0" smtClean="0">
                <a:solidFill>
                  <a:schemeClr val="bg1"/>
                </a:solidFill>
              </a:rPr>
              <a:t> ( </a:t>
            </a:r>
            <a:r>
              <a:rPr lang="en-US" dirty="0" err="1" smtClean="0">
                <a:solidFill>
                  <a:schemeClr val="bg1"/>
                </a:solidFill>
              </a:rPr>
              <a:t>Pantzer</a:t>
            </a:r>
            <a:r>
              <a:rPr lang="en-US" dirty="0" smtClean="0">
                <a:solidFill>
                  <a:schemeClr val="bg1"/>
                </a:solidFill>
              </a:rPr>
              <a:t>, 2010)</a:t>
            </a:r>
            <a:endParaRPr lang="en-US" dirty="0">
              <a:solidFill>
                <a:schemeClr val="bg1"/>
              </a:solidFill>
            </a:endParaRPr>
          </a:p>
        </p:txBody>
      </p:sp>
      <p:sp>
        <p:nvSpPr>
          <p:cNvPr id="2" name="TextBox 1"/>
          <p:cNvSpPr txBox="1"/>
          <p:nvPr/>
        </p:nvSpPr>
        <p:spPr>
          <a:xfrm>
            <a:off x="675730" y="812800"/>
            <a:ext cx="584360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600" dirty="0" smtClean="0">
                <a:solidFill>
                  <a:schemeClr val="bg1"/>
                </a:solidFill>
              </a:rPr>
              <a:t>Nordic Walking Prevalence</a:t>
            </a:r>
            <a:endParaRPr lang="en-US" sz="3600" dirty="0">
              <a:solidFill>
                <a:schemeClr val="bg1"/>
              </a:solidFill>
            </a:endParaRPr>
          </a:p>
        </p:txBody>
      </p:sp>
    </p:spTree>
    <p:extLst>
      <p:ext uri="{BB962C8B-B14F-4D97-AF65-F5344CB8AC3E}">
        <p14:creationId xmlns:p14="http://schemas.microsoft.com/office/powerpoint/2010/main" val="542624338"/>
      </p:ext>
    </p:extLst>
  </p:cSld>
  <p:clrMapOvr>
    <a:masterClrMapping/>
  </p:clrMapOvr>
  <mc:AlternateContent xmlns:mc="http://schemas.openxmlformats.org/markup-compatibility/2006" xmlns:p14="http://schemas.microsoft.com/office/powerpoint/2010/main">
    <mc:Choice Requires="p14">
      <p:transition spd="slow" p14:dur="2000" advTm="24570"/>
    </mc:Choice>
    <mc:Fallback xmlns="">
      <p:transition xmlns:p14="http://schemas.microsoft.com/office/powerpoint/2010/main" spd="slow" advTm="2457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4294967295"/>
          </p:nvPr>
        </p:nvSpPr>
        <p:spPr>
          <a:xfrm flipV="1">
            <a:off x="2381250" y="5719763"/>
            <a:ext cx="6762750" cy="46037"/>
          </a:xfrm>
        </p:spPr>
        <p:txBody>
          <a:bodyPr>
            <a:normAutofit fontScale="25000" lnSpcReduction="20000"/>
          </a:bodyPr>
          <a:lstStyle/>
          <a:p>
            <a:r>
              <a:rPr lang="en-US" dirty="0" smtClean="0"/>
              <a:t>The use of </a:t>
            </a:r>
            <a:endParaRPr lang="en-US" dirty="0"/>
          </a:p>
        </p:txBody>
      </p:sp>
      <p:sp>
        <p:nvSpPr>
          <p:cNvPr id="7" name="TextBox 6"/>
          <p:cNvSpPr txBox="1"/>
          <p:nvPr/>
        </p:nvSpPr>
        <p:spPr>
          <a:xfrm>
            <a:off x="948265" y="1202267"/>
            <a:ext cx="7433733" cy="44012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i="1" dirty="0" smtClean="0">
                <a:latin typeface="Times New Roman"/>
                <a:cs typeface="Times New Roman"/>
              </a:rPr>
              <a:t>“The </a:t>
            </a:r>
            <a:r>
              <a:rPr lang="en-US" sz="2800" i="1" dirty="0">
                <a:latin typeface="Times New Roman"/>
                <a:cs typeface="Times New Roman"/>
              </a:rPr>
              <a:t>use of my walking sticks </a:t>
            </a:r>
            <a:r>
              <a:rPr lang="en-US" sz="2800" i="1" dirty="0" smtClean="0">
                <a:latin typeface="Times New Roman"/>
                <a:cs typeface="Times New Roman"/>
              </a:rPr>
              <a:t>has </a:t>
            </a:r>
            <a:r>
              <a:rPr lang="en-US" sz="2800" i="1" dirty="0">
                <a:latin typeface="Times New Roman"/>
                <a:cs typeface="Times New Roman"/>
              </a:rPr>
              <a:t>enabled many extra miles of walking over the years – not only did it help my  security, but it allowed me to walk and observe the sky, trees, birds, and ducks in flight. I confidently greeted fellow walkers and didn’t need to slow down. The last 5 years has found me needing to use these </a:t>
            </a:r>
            <a:r>
              <a:rPr lang="en-US" sz="2800" i="1" dirty="0" smtClean="0">
                <a:latin typeface="Times New Roman"/>
                <a:cs typeface="Times New Roman"/>
              </a:rPr>
              <a:t>sticks </a:t>
            </a:r>
            <a:r>
              <a:rPr lang="en-US" sz="2800" i="1" dirty="0">
                <a:latin typeface="Times New Roman"/>
                <a:cs typeface="Times New Roman"/>
              </a:rPr>
              <a:t>to avoid falling – mainly in the parks and open areas. I’m now 91 years old and feel proud to engage in more walking as well as other activities</a:t>
            </a:r>
            <a:r>
              <a:rPr lang="en-US" sz="2800" i="1" dirty="0" smtClean="0">
                <a:latin typeface="Times New Roman"/>
                <a:cs typeface="Times New Roman"/>
              </a:rPr>
              <a:t>.”</a:t>
            </a:r>
            <a:endParaRPr lang="en-US" sz="2800" i="1" dirty="0">
              <a:latin typeface="Times New Roman"/>
              <a:cs typeface="Times New Roman"/>
            </a:endParaRPr>
          </a:p>
        </p:txBody>
      </p:sp>
    </p:spTree>
    <p:extLst>
      <p:ext uri="{BB962C8B-B14F-4D97-AF65-F5344CB8AC3E}">
        <p14:creationId xmlns:p14="http://schemas.microsoft.com/office/powerpoint/2010/main" val="2222322702"/>
      </p:ext>
    </p:extLst>
  </p:cSld>
  <p:clrMapOvr>
    <a:masterClrMapping/>
  </p:clrMapOvr>
  <mc:AlternateContent xmlns:mc="http://schemas.openxmlformats.org/markup-compatibility/2006" xmlns:p14="http://schemas.microsoft.com/office/powerpoint/2010/main">
    <mc:Choice Requires="p14">
      <p:transition spd="slow" p14:dur="2000" advTm="42933"/>
    </mc:Choice>
    <mc:Fallback xmlns="">
      <p:transition xmlns:p14="http://schemas.microsoft.com/office/powerpoint/2010/main" spd="slow" advTm="42933"/>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dreamstimesmall_9126707.jpg"/>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6807202" y="118535"/>
            <a:ext cx="2167465" cy="46228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Picture 5" descr="dreamstimesmall_34398500.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46402" y="1253067"/>
            <a:ext cx="3657600" cy="541866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Picture 6" descr="dreamstimesmall_3861878.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135466" y="118535"/>
            <a:ext cx="2641603" cy="46228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391066308"/>
      </p:ext>
    </p:extLst>
  </p:cSld>
  <p:clrMapOvr>
    <a:masterClrMapping/>
  </p:clrMapOvr>
  <mc:AlternateContent xmlns:mc="http://schemas.openxmlformats.org/markup-compatibility/2006" xmlns:p14="http://schemas.microsoft.com/office/powerpoint/2010/main">
    <mc:Choice Requires="p14">
      <p:transition spd="slow" p14:dur="2000" advTm="62645"/>
    </mc:Choice>
    <mc:Fallback xmlns="">
      <p:transition xmlns:p14="http://schemas.microsoft.com/office/powerpoint/2010/main" spd="slow" advTm="62645"/>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rdic_walking_Sauvakävelyä_Vallilassa_H8261_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135" y="464468"/>
            <a:ext cx="3894666" cy="3091532"/>
          </a:xfrm>
          <a:prstGeom prst="rect">
            <a:avLst/>
          </a:prstGeom>
          <a:ln>
            <a:noFill/>
          </a:ln>
          <a:effectLst>
            <a:softEdge rad="112500"/>
          </a:effectLst>
        </p:spPr>
      </p:pic>
      <p:sp>
        <p:nvSpPr>
          <p:cNvPr id="3" name="TextBox 2"/>
          <p:cNvSpPr txBox="1"/>
          <p:nvPr/>
        </p:nvSpPr>
        <p:spPr>
          <a:xfrm>
            <a:off x="1540933" y="3746500"/>
            <a:ext cx="6570133"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000" dirty="0" smtClean="0">
                <a:solidFill>
                  <a:schemeClr val="bg1"/>
                </a:solidFill>
              </a:rPr>
              <a:t>NOW IT’S YOUR TURN!!!!</a:t>
            </a:r>
            <a:endParaRPr lang="en-US" sz="4000" dirty="0">
              <a:solidFill>
                <a:schemeClr val="bg1"/>
              </a:solidFill>
            </a:endParaRPr>
          </a:p>
        </p:txBody>
      </p:sp>
    </p:spTree>
    <p:extLst>
      <p:ext uri="{BB962C8B-B14F-4D97-AF65-F5344CB8AC3E}">
        <p14:creationId xmlns:p14="http://schemas.microsoft.com/office/powerpoint/2010/main" val="3374257589"/>
      </p:ext>
    </p:extLst>
  </p:cSld>
  <p:clrMapOvr>
    <a:masterClrMapping/>
  </p:clrMapOvr>
  <mc:AlternateContent xmlns:mc="http://schemas.openxmlformats.org/markup-compatibility/2006" xmlns:p14="http://schemas.microsoft.com/office/powerpoint/2010/main">
    <mc:Choice Requires="p14">
      <p:transition spd="slow" p14:dur="2000" advTm="38883"/>
    </mc:Choice>
    <mc:Fallback xmlns="">
      <p:transition xmlns:p14="http://schemas.microsoft.com/office/powerpoint/2010/main" spd="slow" advTm="38883"/>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dreamstimesmall_912670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94192" y="491068"/>
            <a:ext cx="4640007" cy="60282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76387125"/>
      </p:ext>
    </p:extLst>
  </p:cSld>
  <p:clrMapOvr>
    <a:masterClrMapping/>
  </p:clrMapOvr>
  <mc:AlternateContent xmlns:mc="http://schemas.openxmlformats.org/markup-compatibility/2006" xmlns:p14="http://schemas.microsoft.com/office/powerpoint/2010/main">
    <mc:Choice Requires="p14">
      <p:transition spd="slow" p14:dur="2000" advTm="46625"/>
    </mc:Choice>
    <mc:Fallback xmlns="">
      <p:transition xmlns:p14="http://schemas.microsoft.com/office/powerpoint/2010/main" spd="slow" advTm="46625"/>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dreamstimesmall_3072767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0363" y="152400"/>
            <a:ext cx="6858000" cy="65151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96594125"/>
      </p:ext>
    </p:extLst>
  </p:cSld>
  <p:clrMapOvr>
    <a:masterClrMapping/>
  </p:clrMapOvr>
  <mc:AlternateContent xmlns:mc="http://schemas.openxmlformats.org/markup-compatibility/2006" xmlns:p14="http://schemas.microsoft.com/office/powerpoint/2010/main">
    <mc:Choice Requires="p14">
      <p:transition spd="slow" p14:dur="2000" advTm="92960"/>
    </mc:Choice>
    <mc:Fallback xmlns="">
      <p:transition xmlns:p14="http://schemas.microsoft.com/office/powerpoint/2010/main" spd="slow" advTm="9296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Bilateral Pole Walking</a:t>
            </a:r>
            <a:endParaRPr lang="en-US" sz="3600" dirty="0"/>
          </a:p>
        </p:txBody>
      </p:sp>
      <p:sp>
        <p:nvSpPr>
          <p:cNvPr id="3" name="Text Placeholder 2"/>
          <p:cNvSpPr>
            <a:spLocks noGrp="1"/>
          </p:cNvSpPr>
          <p:nvPr>
            <p:ph type="body" sz="half" idx="2"/>
          </p:nvPr>
        </p:nvSpPr>
        <p:spPr>
          <a:xfrm>
            <a:off x="1828801" y="4881282"/>
            <a:ext cx="5486400" cy="116709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6000" dirty="0" smtClean="0"/>
              <a:t>Equipment</a:t>
            </a:r>
            <a:endParaRPr lang="en-US" sz="6000" dirty="0"/>
          </a:p>
        </p:txBody>
      </p:sp>
      <p:pic>
        <p:nvPicPr>
          <p:cNvPr id="6" name="Picture 5" descr="All poles.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000" y="270933"/>
            <a:ext cx="8635999" cy="3657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65153529"/>
      </p:ext>
    </p:extLst>
  </p:cSld>
  <p:clrMapOvr>
    <a:masterClrMapping/>
  </p:clrMapOvr>
  <mc:AlternateContent xmlns:mc="http://schemas.openxmlformats.org/markup-compatibility/2006" xmlns:p14="http://schemas.microsoft.com/office/powerpoint/2010/main">
    <mc:Choice Requires="p14">
      <p:transition spd="slow" p14:dur="2000" advTm="18420"/>
    </mc:Choice>
    <mc:Fallback xmlns="">
      <p:transition xmlns:p14="http://schemas.microsoft.com/office/powerpoint/2010/main" spd="slow" advTm="1842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96900" y="190500"/>
            <a:ext cx="4533900" cy="5969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u="sng" dirty="0" smtClean="0"/>
              <a:t>Bilateral Pole Walking</a:t>
            </a:r>
            <a:endParaRPr lang="en-US" u="sng" dirty="0"/>
          </a:p>
        </p:txBody>
      </p:sp>
      <p:sp>
        <p:nvSpPr>
          <p:cNvPr id="10" name="Content Placeholder 9"/>
          <p:cNvSpPr>
            <a:spLocks noGrp="1"/>
          </p:cNvSpPr>
          <p:nvPr>
            <p:ph sz="half" idx="4294967295"/>
          </p:nvPr>
        </p:nvSpPr>
        <p:spPr>
          <a:xfrm>
            <a:off x="2946400" y="1206500"/>
            <a:ext cx="3356511" cy="4140200"/>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pPr marL="0" indent="0" algn="ctr">
              <a:buNone/>
            </a:pPr>
            <a:r>
              <a:rPr lang="en-US" sz="2800" dirty="0" smtClean="0">
                <a:solidFill>
                  <a:srgbClr val="FFFF00"/>
                </a:solidFill>
              </a:rPr>
              <a:t>Hiking</a:t>
            </a:r>
            <a:r>
              <a:rPr lang="en-US" sz="2800" dirty="0" smtClean="0"/>
              <a:t> poles? </a:t>
            </a:r>
            <a:endParaRPr lang="en-US" sz="2800" dirty="0"/>
          </a:p>
          <a:p>
            <a:pPr marL="0" indent="0" algn="ctr">
              <a:buNone/>
            </a:pPr>
            <a:endParaRPr lang="en-US" sz="2800" dirty="0" smtClean="0">
              <a:solidFill>
                <a:srgbClr val="FFFF00"/>
              </a:solidFill>
            </a:endParaRPr>
          </a:p>
          <a:p>
            <a:pPr marL="0" indent="0" algn="ctr">
              <a:buNone/>
            </a:pPr>
            <a:r>
              <a:rPr lang="en-US" sz="2800" dirty="0" smtClean="0">
                <a:solidFill>
                  <a:srgbClr val="FFFF00"/>
                </a:solidFill>
              </a:rPr>
              <a:t>Trekking</a:t>
            </a:r>
            <a:r>
              <a:rPr lang="en-US" sz="2800" dirty="0" smtClean="0"/>
              <a:t> poles?</a:t>
            </a:r>
          </a:p>
          <a:p>
            <a:pPr marL="0" indent="0" algn="ctr">
              <a:buNone/>
            </a:pPr>
            <a:endParaRPr lang="en-US" sz="2800" dirty="0" smtClean="0">
              <a:solidFill>
                <a:srgbClr val="FFFF00"/>
              </a:solidFill>
            </a:endParaRPr>
          </a:p>
          <a:p>
            <a:pPr marL="0" indent="0" algn="ctr">
              <a:buNone/>
            </a:pPr>
            <a:r>
              <a:rPr lang="en-US" sz="2800" dirty="0" smtClean="0">
                <a:solidFill>
                  <a:srgbClr val="FFFF00"/>
                </a:solidFill>
              </a:rPr>
              <a:t>Walking</a:t>
            </a:r>
            <a:r>
              <a:rPr lang="en-US" sz="2800" dirty="0" smtClean="0"/>
              <a:t> poles?</a:t>
            </a:r>
          </a:p>
          <a:p>
            <a:pPr marL="0" indent="0" algn="ctr">
              <a:buNone/>
            </a:pPr>
            <a:endParaRPr lang="en-US" sz="2800" dirty="0" smtClean="0">
              <a:solidFill>
                <a:srgbClr val="FFFF00"/>
              </a:solidFill>
            </a:endParaRPr>
          </a:p>
          <a:p>
            <a:pPr marL="0" indent="0" algn="ctr">
              <a:buNone/>
            </a:pPr>
            <a:r>
              <a:rPr lang="en-US" sz="2800" dirty="0" smtClean="0">
                <a:solidFill>
                  <a:srgbClr val="FFFF00"/>
                </a:solidFill>
              </a:rPr>
              <a:t>Nordic walking </a:t>
            </a:r>
            <a:r>
              <a:rPr lang="en-US" sz="2800" dirty="0" smtClean="0"/>
              <a:t>poles? </a:t>
            </a:r>
          </a:p>
        </p:txBody>
      </p:sp>
      <p:sp>
        <p:nvSpPr>
          <p:cNvPr id="15" name="TextBox 14"/>
          <p:cNvSpPr txBox="1"/>
          <p:nvPr/>
        </p:nvSpPr>
        <p:spPr>
          <a:xfrm rot="19818713">
            <a:off x="994227" y="1788011"/>
            <a:ext cx="174045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000" dirty="0" smtClean="0">
                <a:solidFill>
                  <a:schemeClr val="bg1"/>
                </a:solidFill>
              </a:rPr>
              <a:t>Adjustability?</a:t>
            </a:r>
            <a:endParaRPr lang="en-US" sz="2000" dirty="0">
              <a:solidFill>
                <a:schemeClr val="bg1"/>
              </a:solidFill>
            </a:endParaRPr>
          </a:p>
        </p:txBody>
      </p:sp>
      <p:sp>
        <p:nvSpPr>
          <p:cNvPr id="16" name="TextBox 15"/>
          <p:cNvSpPr txBox="1"/>
          <p:nvPr/>
        </p:nvSpPr>
        <p:spPr>
          <a:xfrm rot="19966263">
            <a:off x="666123" y="4012623"/>
            <a:ext cx="161324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smtClean="0">
                <a:solidFill>
                  <a:schemeClr val="bg1"/>
                </a:solidFill>
              </a:rPr>
              <a:t>Pole Weight?</a:t>
            </a:r>
            <a:endParaRPr lang="en-US" sz="2000" dirty="0">
              <a:solidFill>
                <a:schemeClr val="bg1"/>
              </a:solidFill>
            </a:endParaRPr>
          </a:p>
        </p:txBody>
      </p:sp>
      <p:sp>
        <p:nvSpPr>
          <p:cNvPr id="18" name="TextBox 17"/>
          <p:cNvSpPr txBox="1"/>
          <p:nvPr/>
        </p:nvSpPr>
        <p:spPr>
          <a:xfrm rot="1736290">
            <a:off x="1070224" y="5178911"/>
            <a:ext cx="1189924"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000" dirty="0" smtClean="0">
                <a:solidFill>
                  <a:schemeClr val="bg1"/>
                </a:solidFill>
              </a:rPr>
              <a:t>Pole Tip?</a:t>
            </a:r>
            <a:endParaRPr lang="en-US" sz="2000" dirty="0">
              <a:solidFill>
                <a:schemeClr val="bg1"/>
              </a:solidFill>
            </a:endParaRPr>
          </a:p>
        </p:txBody>
      </p:sp>
      <p:sp>
        <p:nvSpPr>
          <p:cNvPr id="19" name="TextBox 18"/>
          <p:cNvSpPr txBox="1"/>
          <p:nvPr/>
        </p:nvSpPr>
        <p:spPr>
          <a:xfrm rot="1642358">
            <a:off x="6680668" y="1407011"/>
            <a:ext cx="188585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000" dirty="0" smtClean="0">
                <a:solidFill>
                  <a:schemeClr val="bg1"/>
                </a:solidFill>
              </a:rPr>
              <a:t>Handle design? </a:t>
            </a:r>
            <a:endParaRPr lang="en-US" sz="2000" dirty="0">
              <a:solidFill>
                <a:schemeClr val="bg1"/>
              </a:solidFill>
            </a:endParaRPr>
          </a:p>
        </p:txBody>
      </p:sp>
      <p:sp>
        <p:nvSpPr>
          <p:cNvPr id="21" name="TextBox 20"/>
          <p:cNvSpPr txBox="1"/>
          <p:nvPr/>
        </p:nvSpPr>
        <p:spPr>
          <a:xfrm rot="19646832">
            <a:off x="6664600" y="2547852"/>
            <a:ext cx="152292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000" dirty="0" smtClean="0">
                <a:solidFill>
                  <a:srgbClr val="FFFFFF"/>
                </a:solidFill>
              </a:rPr>
              <a:t>Wrist strap?</a:t>
            </a:r>
            <a:endParaRPr lang="en-US" sz="2000" dirty="0">
              <a:solidFill>
                <a:srgbClr val="FFFFFF"/>
              </a:solidFill>
            </a:endParaRPr>
          </a:p>
        </p:txBody>
      </p:sp>
      <p:sp>
        <p:nvSpPr>
          <p:cNvPr id="22" name="TextBox 21"/>
          <p:cNvSpPr txBox="1"/>
          <p:nvPr/>
        </p:nvSpPr>
        <p:spPr>
          <a:xfrm rot="1695118">
            <a:off x="6261100" y="3975100"/>
            <a:ext cx="2291827"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smtClean="0">
                <a:solidFill>
                  <a:srgbClr val="FFFFFF"/>
                </a:solidFill>
              </a:rPr>
              <a:t>Shock absorption</a:t>
            </a:r>
            <a:r>
              <a:rPr lang="en-US" dirty="0" smtClean="0">
                <a:solidFill>
                  <a:srgbClr val="FFFFFF"/>
                </a:solidFill>
              </a:rPr>
              <a:t>?</a:t>
            </a:r>
            <a:endParaRPr lang="en-US" dirty="0">
              <a:solidFill>
                <a:srgbClr val="FFFFFF"/>
              </a:solidFill>
            </a:endParaRPr>
          </a:p>
        </p:txBody>
      </p:sp>
      <p:sp>
        <p:nvSpPr>
          <p:cNvPr id="23" name="TextBox 22"/>
          <p:cNvSpPr txBox="1"/>
          <p:nvPr/>
        </p:nvSpPr>
        <p:spPr>
          <a:xfrm rot="20136749">
            <a:off x="5952679" y="5498416"/>
            <a:ext cx="1868912" cy="408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smtClean="0">
                <a:solidFill>
                  <a:srgbClr val="FFFFFF"/>
                </a:solidFill>
              </a:rPr>
              <a:t>Poling</a:t>
            </a:r>
            <a:r>
              <a:rPr lang="en-US" dirty="0" smtClean="0">
                <a:solidFill>
                  <a:srgbClr val="FFFFFF"/>
                </a:solidFill>
              </a:rPr>
              <a:t> method?</a:t>
            </a:r>
            <a:endParaRPr lang="en-US" dirty="0">
              <a:solidFill>
                <a:srgbClr val="FFFFFF"/>
              </a:solidFill>
            </a:endParaRPr>
          </a:p>
        </p:txBody>
      </p:sp>
      <p:sp>
        <p:nvSpPr>
          <p:cNvPr id="24" name="TextBox 23"/>
          <p:cNvSpPr txBox="1"/>
          <p:nvPr/>
        </p:nvSpPr>
        <p:spPr>
          <a:xfrm rot="1408234">
            <a:off x="863600" y="2910364"/>
            <a:ext cx="18796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smtClean="0">
                <a:solidFill>
                  <a:srgbClr val="FFFFFF"/>
                </a:solidFill>
              </a:rPr>
              <a:t>Pole Height?</a:t>
            </a:r>
            <a:endParaRPr lang="en-US" sz="2000" dirty="0">
              <a:solidFill>
                <a:srgbClr val="FFFFFF"/>
              </a:solidFill>
            </a:endParaRPr>
          </a:p>
        </p:txBody>
      </p:sp>
    </p:spTree>
    <p:extLst>
      <p:ext uri="{BB962C8B-B14F-4D97-AF65-F5344CB8AC3E}">
        <p14:creationId xmlns:p14="http://schemas.microsoft.com/office/powerpoint/2010/main" val="488546642"/>
      </p:ext>
    </p:extLst>
  </p:cSld>
  <p:clrMapOvr>
    <a:masterClrMapping/>
  </p:clrMapOvr>
  <mc:AlternateContent xmlns:mc="http://schemas.openxmlformats.org/markup-compatibility/2006" xmlns:p14="http://schemas.microsoft.com/office/powerpoint/2010/main">
    <mc:Choice Requires="p14">
      <p:transition spd="slow" p14:dur="2000" advTm="28750"/>
    </mc:Choice>
    <mc:Fallback xmlns="">
      <p:transition xmlns:p14="http://schemas.microsoft.com/office/powerpoint/2010/main" spd="slow" advTm="2875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96900" y="190500"/>
            <a:ext cx="4468464" cy="5969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u="sng" dirty="0" smtClean="0"/>
              <a:t>Bilateral Pole Walking</a:t>
            </a:r>
            <a:endParaRPr lang="en-US" u="sng" dirty="0"/>
          </a:p>
        </p:txBody>
      </p:sp>
      <p:sp>
        <p:nvSpPr>
          <p:cNvPr id="10" name="Content Placeholder 9"/>
          <p:cNvSpPr>
            <a:spLocks noGrp="1"/>
          </p:cNvSpPr>
          <p:nvPr>
            <p:ph sz="half" idx="4294967295"/>
          </p:nvPr>
        </p:nvSpPr>
        <p:spPr>
          <a:xfrm>
            <a:off x="4470399" y="1066800"/>
            <a:ext cx="3285067" cy="1862667"/>
          </a:xfrm>
        </p:spPr>
        <p:txBody>
          <a:bodyPr>
            <a:normAutofit/>
          </a:bodyPr>
          <a:lstStyle/>
          <a:p>
            <a:pPr marL="0" indent="0" algn="ctr">
              <a:buNone/>
            </a:pPr>
            <a:endParaRPr lang="en-US" sz="2800" dirty="0" smtClean="0">
              <a:solidFill>
                <a:srgbClr val="FFFF00"/>
              </a:solidFill>
            </a:endParaRPr>
          </a:p>
          <a:p>
            <a:pPr marL="0" indent="0" algn="ctr">
              <a:buNone/>
            </a:pPr>
            <a:endParaRPr lang="en-US" sz="2800" dirty="0" smtClean="0">
              <a:solidFill>
                <a:srgbClr val="FFFF00"/>
              </a:solidFill>
            </a:endParaRPr>
          </a:p>
        </p:txBody>
      </p:sp>
      <p:sp>
        <p:nvSpPr>
          <p:cNvPr id="18" name="TextBox 17"/>
          <p:cNvSpPr txBox="1"/>
          <p:nvPr/>
        </p:nvSpPr>
        <p:spPr>
          <a:xfrm>
            <a:off x="3875440" y="5737711"/>
            <a:ext cx="1189924"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000" dirty="0" smtClean="0">
                <a:solidFill>
                  <a:srgbClr val="FFFF00"/>
                </a:solidFill>
              </a:rPr>
              <a:t>Pole Tip?</a:t>
            </a:r>
            <a:endParaRPr lang="en-US" sz="2000" dirty="0">
              <a:solidFill>
                <a:srgbClr val="FFFF00"/>
              </a:solidFill>
            </a:endParaRPr>
          </a:p>
        </p:txBody>
      </p:sp>
      <p:sp>
        <p:nvSpPr>
          <p:cNvPr id="2" name="TextBox 1"/>
          <p:cNvSpPr txBox="1"/>
          <p:nvPr/>
        </p:nvSpPr>
        <p:spPr>
          <a:xfrm>
            <a:off x="1781423" y="3051201"/>
            <a:ext cx="184573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solidFill>
                  <a:srgbClr val="FFFF00"/>
                </a:solidFill>
              </a:rPr>
              <a:t>Adjustability?</a:t>
            </a:r>
            <a:endParaRPr lang="en-US" dirty="0">
              <a:solidFill>
                <a:srgbClr val="FFFF00"/>
              </a:solidFill>
            </a:endParaRPr>
          </a:p>
        </p:txBody>
      </p:sp>
      <p:pic>
        <p:nvPicPr>
          <p:cNvPr id="4" name="Picture 3" descr="handles.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381000"/>
            <a:ext cx="3014132" cy="1986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pole adjustment.tif"/>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4800" y="914401"/>
            <a:ext cx="2252133" cy="2015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5334000" y="2560135"/>
            <a:ext cx="300595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solidFill>
                  <a:srgbClr val="FFFF00"/>
                </a:solidFill>
              </a:rPr>
              <a:t>Handle Design? Wrist strap?</a:t>
            </a:r>
            <a:endParaRPr lang="en-US" dirty="0">
              <a:solidFill>
                <a:srgbClr val="FFFF00"/>
              </a:solidFill>
            </a:endParaRPr>
          </a:p>
        </p:txBody>
      </p:sp>
      <p:pic>
        <p:nvPicPr>
          <p:cNvPr id="11" name="Picture 10" descr="exerstrider adj.tif"/>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rot="16200000">
            <a:off x="2728800" y="1187868"/>
            <a:ext cx="2015067" cy="1468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pole tips.tif"/>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781423" y="3776133"/>
            <a:ext cx="5059644" cy="1961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3437468" y="6199201"/>
            <a:ext cx="5181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solidFill>
                  <a:srgbClr val="FFFF00"/>
                </a:solidFill>
              </a:rPr>
              <a:t>* Poles Courtesy of </a:t>
            </a:r>
            <a:r>
              <a:rPr lang="en-US" dirty="0" err="1" smtClean="0">
                <a:solidFill>
                  <a:srgbClr val="FFFF00"/>
                </a:solidFill>
              </a:rPr>
              <a:t>Leki</a:t>
            </a:r>
            <a:r>
              <a:rPr lang="en-US" dirty="0" smtClean="0">
                <a:solidFill>
                  <a:srgbClr val="FFFF00"/>
                </a:solidFill>
              </a:rPr>
              <a:t>, </a:t>
            </a:r>
            <a:r>
              <a:rPr lang="en-US" dirty="0" err="1" smtClean="0">
                <a:solidFill>
                  <a:srgbClr val="FFFF00"/>
                </a:solidFill>
              </a:rPr>
              <a:t>KeenFit</a:t>
            </a:r>
            <a:r>
              <a:rPr lang="en-US" dirty="0" smtClean="0">
                <a:solidFill>
                  <a:srgbClr val="FFFF00"/>
                </a:solidFill>
              </a:rPr>
              <a:t>, &amp; </a:t>
            </a:r>
            <a:r>
              <a:rPr lang="en-US" dirty="0" err="1" smtClean="0">
                <a:solidFill>
                  <a:srgbClr val="FFFF00"/>
                </a:solidFill>
              </a:rPr>
              <a:t>Exerstrider</a:t>
            </a:r>
            <a:endParaRPr lang="en-US" dirty="0">
              <a:solidFill>
                <a:srgbClr val="FFFF00"/>
              </a:solidFill>
            </a:endParaRPr>
          </a:p>
        </p:txBody>
      </p:sp>
    </p:spTree>
    <p:extLst>
      <p:ext uri="{BB962C8B-B14F-4D97-AF65-F5344CB8AC3E}">
        <p14:creationId xmlns:p14="http://schemas.microsoft.com/office/powerpoint/2010/main" val="1720342986"/>
      </p:ext>
    </p:extLst>
  </p:cSld>
  <p:clrMapOvr>
    <a:masterClrMapping/>
  </p:clrMapOvr>
  <mc:AlternateContent xmlns:mc="http://schemas.openxmlformats.org/markup-compatibility/2006" xmlns:p14="http://schemas.microsoft.com/office/powerpoint/2010/main">
    <mc:Choice Requires="p14">
      <p:transition spd="slow" p14:dur="2000" advTm="101117"/>
    </mc:Choice>
    <mc:Fallback xmlns="">
      <p:transition xmlns:p14="http://schemas.microsoft.com/office/powerpoint/2010/main" spd="slow" advTm="101117"/>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p:cNvSpPr>
            <a:spLocks noGrp="1"/>
          </p:cNvSpPr>
          <p:nvPr>
            <p:ph type="title"/>
          </p:nvPr>
        </p:nvSpPr>
        <p:spPr>
          <a:xfrm>
            <a:off x="469900" y="287867"/>
            <a:ext cx="7898653" cy="1096433"/>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What kind of walking poles are best?</a:t>
            </a:r>
            <a:br>
              <a:rPr lang="en-US" dirty="0" smtClean="0"/>
            </a:br>
            <a:r>
              <a:rPr lang="en-US" dirty="0" smtClean="0"/>
              <a:t>Which method is best?</a:t>
            </a:r>
            <a:endParaRPr lang="en-US" dirty="0"/>
          </a:p>
        </p:txBody>
      </p:sp>
      <p:sp>
        <p:nvSpPr>
          <p:cNvPr id="17" name="Text Placeholder 16"/>
          <p:cNvSpPr>
            <a:spLocks noGrp="1"/>
          </p:cNvSpPr>
          <p:nvPr>
            <p:ph type="body" sz="half" idx="2"/>
          </p:nvPr>
        </p:nvSpPr>
        <p:spPr>
          <a:xfrm>
            <a:off x="4710412" y="1828800"/>
            <a:ext cx="3976388" cy="3810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200" dirty="0" smtClean="0"/>
              <a:t>Consider:</a:t>
            </a:r>
          </a:p>
          <a:p>
            <a:r>
              <a:rPr lang="en-US" sz="2400" dirty="0" smtClean="0"/>
              <a:t>• level of physical function</a:t>
            </a:r>
          </a:p>
          <a:p>
            <a:r>
              <a:rPr lang="en-US" sz="2400" dirty="0" smtClean="0"/>
              <a:t>• personal goals</a:t>
            </a:r>
          </a:p>
          <a:p>
            <a:r>
              <a:rPr lang="en-US" sz="2400" dirty="0" smtClean="0"/>
              <a:t>• environment/setting</a:t>
            </a:r>
          </a:p>
          <a:p>
            <a:r>
              <a:rPr lang="en-US" sz="2400" dirty="0" smtClean="0"/>
              <a:t>• ease of use</a:t>
            </a:r>
          </a:p>
          <a:p>
            <a:r>
              <a:rPr lang="en-US" sz="2400" dirty="0" smtClean="0"/>
              <a:t>• equipment costs</a:t>
            </a:r>
            <a:endParaRPr lang="en-US" sz="2400" dirty="0"/>
          </a:p>
        </p:txBody>
      </p:sp>
      <p:pic>
        <p:nvPicPr>
          <p:cNvPr id="5" name="Picture 4" descr="All poles.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11002" y="1833679"/>
            <a:ext cx="4909087" cy="4191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7416800" y="6199203"/>
            <a:ext cx="184666" cy="369332"/>
          </a:xfrm>
          <a:prstGeom prst="rect">
            <a:avLst/>
          </a:prstGeom>
          <a:noFill/>
        </p:spPr>
        <p:txBody>
          <a:bodyPr wrap="none" rtlCol="0">
            <a:spAutoFit/>
          </a:bodyPr>
          <a:lstStyle/>
          <a:p>
            <a:endParaRPr lang="en-US" dirty="0"/>
          </a:p>
        </p:txBody>
      </p:sp>
      <p:sp>
        <p:nvSpPr>
          <p:cNvPr id="14" name="TextBox 13"/>
          <p:cNvSpPr txBox="1"/>
          <p:nvPr/>
        </p:nvSpPr>
        <p:spPr>
          <a:xfrm>
            <a:off x="3877187" y="6383869"/>
            <a:ext cx="4814138" cy="369332"/>
          </a:xfrm>
          <a:prstGeom prst="rect">
            <a:avLst/>
          </a:prstGeom>
          <a:noFill/>
        </p:spPr>
        <p:txBody>
          <a:bodyPr wrap="none" rtlCol="0">
            <a:spAutoFit/>
          </a:bodyPr>
          <a:lstStyle/>
          <a:p>
            <a:r>
              <a:rPr lang="en-US" dirty="0" smtClean="0">
                <a:solidFill>
                  <a:srgbClr val="FFFFFF"/>
                </a:solidFill>
              </a:rPr>
              <a:t>Poles courtesy of </a:t>
            </a:r>
            <a:r>
              <a:rPr lang="en-US" dirty="0" err="1" smtClean="0">
                <a:solidFill>
                  <a:srgbClr val="FFFFFF"/>
                </a:solidFill>
              </a:rPr>
              <a:t>Leki</a:t>
            </a:r>
            <a:r>
              <a:rPr lang="en-US" dirty="0" smtClean="0">
                <a:solidFill>
                  <a:srgbClr val="FFFFFF"/>
                </a:solidFill>
              </a:rPr>
              <a:t>, </a:t>
            </a:r>
            <a:r>
              <a:rPr lang="en-US" dirty="0" err="1" smtClean="0">
                <a:solidFill>
                  <a:srgbClr val="FFFFFF"/>
                </a:solidFill>
              </a:rPr>
              <a:t>KeenFit</a:t>
            </a:r>
            <a:r>
              <a:rPr lang="en-US" dirty="0" smtClean="0">
                <a:solidFill>
                  <a:srgbClr val="FFFFFF"/>
                </a:solidFill>
              </a:rPr>
              <a:t> &amp; </a:t>
            </a:r>
            <a:r>
              <a:rPr lang="en-US" dirty="0" err="1" smtClean="0">
                <a:solidFill>
                  <a:srgbClr val="FFFFFF"/>
                </a:solidFill>
              </a:rPr>
              <a:t>Exerstrider</a:t>
            </a:r>
            <a:endParaRPr lang="en-US" dirty="0">
              <a:solidFill>
                <a:srgbClr val="FFFFFF"/>
              </a:solidFill>
            </a:endParaRPr>
          </a:p>
        </p:txBody>
      </p:sp>
    </p:spTree>
    <p:extLst>
      <p:ext uri="{BB962C8B-B14F-4D97-AF65-F5344CB8AC3E}">
        <p14:creationId xmlns:p14="http://schemas.microsoft.com/office/powerpoint/2010/main" val="1547006528"/>
      </p:ext>
    </p:extLst>
  </p:cSld>
  <p:clrMapOvr>
    <a:masterClrMapping/>
  </p:clrMapOvr>
  <mc:AlternateContent xmlns:mc="http://schemas.openxmlformats.org/markup-compatibility/2006" xmlns:p14="http://schemas.microsoft.com/office/powerpoint/2010/main">
    <mc:Choice Requires="p14">
      <p:transition spd="slow" p14:dur="2000" advTm="95263"/>
    </mc:Choice>
    <mc:Fallback xmlns="">
      <p:transition xmlns:p14="http://schemas.microsoft.com/office/powerpoint/2010/main" spd="slow" advTm="95263"/>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2883</TotalTime>
  <Words>5146</Words>
  <Application>Microsoft Macintosh PowerPoint</Application>
  <PresentationFormat>On-screen Show (4:3)</PresentationFormat>
  <Paragraphs>275</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Revolution</vt:lpstr>
      <vt:lpstr>Bilateral Pole Walking:</vt:lpstr>
      <vt:lpstr>PowerPoint Presentation</vt:lpstr>
      <vt:lpstr>PowerPoint Presentation</vt:lpstr>
      <vt:lpstr>PowerPoint Presentation</vt:lpstr>
      <vt:lpstr>PowerPoint Presentation</vt:lpstr>
      <vt:lpstr>Bilateral Pole Walking</vt:lpstr>
      <vt:lpstr>Bilateral Pole Walking</vt:lpstr>
      <vt:lpstr>Bilateral Pole Walking</vt:lpstr>
      <vt:lpstr>What kind of walking poles are best? Which method is best?</vt:lpstr>
      <vt:lpstr>PowerPoint Presentation</vt:lpstr>
      <vt:lpstr>Bilateral Pole Walking Effects &amp; Evidence </vt:lpstr>
      <vt:lpstr>Bilateral Pole Walking Effects-  Searching the Research</vt:lpstr>
      <vt:lpstr>Bilateral Pole Walking:</vt:lpstr>
      <vt:lpstr>BPW: Young adult studies (5)</vt:lpstr>
      <vt:lpstr>BPW: Young adult studies-   Plantar pressure distribution –                                        central MT pressure</vt:lpstr>
      <vt:lpstr>Bilateral Pole Walking:</vt:lpstr>
      <vt:lpstr>BPW-Middle Aged Adult Studies (10)</vt:lpstr>
      <vt:lpstr>BPW – Wrist Forces</vt:lpstr>
      <vt:lpstr>NW- Review of injuries – (Knobloch, 2006)</vt:lpstr>
      <vt:lpstr>BPW – Systematic Review (Fritschi, 2012)</vt:lpstr>
      <vt:lpstr>Bilateral Pole Walking:</vt:lpstr>
      <vt:lpstr>BPW Effects: Elderly (67.3±1.6 yrs)</vt:lpstr>
      <vt:lpstr>BPW Effects: Elderly </vt:lpstr>
      <vt:lpstr>BPW Effects: Elderly w/ COPD</vt:lpstr>
      <vt:lpstr>BPW Effects: Elderly &amp; Parkinsons </vt:lpstr>
      <vt:lpstr>BPW Effects: Elderly &amp; Parkinsons </vt:lpstr>
      <vt:lpstr>BPW Effects:   Elderly &amp; Rehab Settings</vt:lpstr>
      <vt:lpstr>NW/W Elderly Rehab Setting</vt:lpstr>
      <vt:lpstr>Measuring BPW Effects</vt:lpstr>
      <vt:lpstr>PowerPoint Presentation</vt:lpstr>
      <vt:lpstr>PowerPoint Presentation</vt:lpstr>
      <vt:lpstr>PowerPoint Presentation</vt:lpstr>
    </vt:vector>
  </TitlesOfParts>
  <Manager/>
  <Company>Debra Gerber, PT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Bilateral Pole Walking</dc:title>
  <dc:subject/>
  <dc:creator>Debra Gerber</dc:creator>
  <cp:keywords/>
  <dc:description/>
  <cp:lastModifiedBy>Debra Gerber</cp:lastModifiedBy>
  <cp:revision>176</cp:revision>
  <cp:lastPrinted>2014-02-24T22:11:59Z</cp:lastPrinted>
  <dcterms:created xsi:type="dcterms:W3CDTF">2014-02-23T00:59:04Z</dcterms:created>
  <dcterms:modified xsi:type="dcterms:W3CDTF">2014-04-16T16:53:13Z</dcterms:modified>
  <cp:category/>
</cp:coreProperties>
</file>