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mv" ContentType="video/x-ms-wm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xml" ContentType="application/vnd.openxmlformats-officedocument.presentationml.tags+xml"/>
  <Override PartName="/ppt/notesSlides/notesSlide13.xml" ContentType="application/vnd.openxmlformats-officedocument.presentationml.notesSlide+xml"/>
  <Override PartName="/ppt/tags/tag2.xml" ContentType="application/vnd.openxmlformats-officedocument.presentationml.tags+xml"/>
  <Override PartName="/ppt/notesSlides/notesSlide14.xml" ContentType="application/vnd.openxmlformats-officedocument.presentationml.notesSlide+xml"/>
  <Override PartName="/ppt/tags/tag3.xml" ContentType="application/vnd.openxmlformats-officedocument.presentationml.tags+xml"/>
  <Override PartName="/ppt/notesSlides/notesSlide15.xml" ContentType="application/vnd.openxmlformats-officedocument.presentationml.notesSlide+xml"/>
  <Override PartName="/ppt/tags/tag4.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40"/>
  </p:notesMasterIdLst>
  <p:sldIdLst>
    <p:sldId id="277" r:id="rId2"/>
    <p:sldId id="306" r:id="rId3"/>
    <p:sldId id="319" r:id="rId4"/>
    <p:sldId id="312" r:id="rId5"/>
    <p:sldId id="313" r:id="rId6"/>
    <p:sldId id="297" r:id="rId7"/>
    <p:sldId id="263" r:id="rId8"/>
    <p:sldId id="261" r:id="rId9"/>
    <p:sldId id="323" r:id="rId10"/>
    <p:sldId id="324" r:id="rId11"/>
    <p:sldId id="310" r:id="rId12"/>
    <p:sldId id="315" r:id="rId13"/>
    <p:sldId id="320" r:id="rId14"/>
    <p:sldId id="321" r:id="rId15"/>
    <p:sldId id="325" r:id="rId16"/>
    <p:sldId id="322" r:id="rId17"/>
    <p:sldId id="314" r:id="rId18"/>
    <p:sldId id="316" r:id="rId19"/>
    <p:sldId id="307" r:id="rId20"/>
    <p:sldId id="326" r:id="rId21"/>
    <p:sldId id="327" r:id="rId22"/>
    <p:sldId id="328" r:id="rId23"/>
    <p:sldId id="330" r:id="rId24"/>
    <p:sldId id="331" r:id="rId25"/>
    <p:sldId id="338" r:id="rId26"/>
    <p:sldId id="339" r:id="rId27"/>
    <p:sldId id="340" r:id="rId28"/>
    <p:sldId id="341" r:id="rId29"/>
    <p:sldId id="342" r:id="rId30"/>
    <p:sldId id="343" r:id="rId31"/>
    <p:sldId id="264" r:id="rId32"/>
    <p:sldId id="332" r:id="rId33"/>
    <p:sldId id="333" r:id="rId34"/>
    <p:sldId id="335" r:id="rId35"/>
    <p:sldId id="334" r:id="rId36"/>
    <p:sldId id="336" r:id="rId37"/>
    <p:sldId id="337" r:id="rId38"/>
    <p:sldId id="27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CB6BBEF7-9717-4733-A929-535518E6EBF6}">
          <p14:sldIdLst>
            <p14:sldId id="277"/>
            <p14:sldId id="306"/>
            <p14:sldId id="319"/>
            <p14:sldId id="312"/>
            <p14:sldId id="313"/>
            <p14:sldId id="297"/>
            <p14:sldId id="263"/>
            <p14:sldId id="261"/>
            <p14:sldId id="323"/>
            <p14:sldId id="324"/>
            <p14:sldId id="310"/>
            <p14:sldId id="315"/>
            <p14:sldId id="320"/>
            <p14:sldId id="321"/>
            <p14:sldId id="325"/>
            <p14:sldId id="322"/>
          </p14:sldIdLst>
        </p14:section>
        <p14:section name="Author Your Presentation" id="{16378913-E5ED-4281-BAF5-F1F938CB0BED}">
          <p14:sldIdLst>
            <p14:sldId id="314"/>
            <p14:sldId id="316"/>
            <p14:sldId id="307"/>
            <p14:sldId id="326"/>
            <p14:sldId id="327"/>
            <p14:sldId id="328"/>
            <p14:sldId id="330"/>
            <p14:sldId id="331"/>
            <p14:sldId id="338"/>
            <p14:sldId id="339"/>
            <p14:sldId id="340"/>
            <p14:sldId id="341"/>
            <p14:sldId id="342"/>
            <p14:sldId id="343"/>
          </p14:sldIdLst>
        </p14:section>
        <p14:section name="Enrich Your Presentation" id="{E2D565D1-BA5E-44E6-A40E-50A644912248}">
          <p14:sldIdLst>
            <p14:sldId id="264"/>
            <p14:sldId id="332"/>
            <p14:sldId id="333"/>
            <p14:sldId id="335"/>
            <p14:sldId id="334"/>
            <p14:sldId id="336"/>
            <p14:sldId id="337"/>
          </p14:sldIdLst>
        </p14:section>
        <p14:section name="Deliver Your Presentation" id="{71D59651-8EFA-4415-9623-98B4C4A8699C}">
          <p14:sldIdLst/>
        </p14:section>
        <p14:section name="There's More!" id="{2E16B512-814A-4DC1-A986-25475E10E0EF}">
          <p14:sldIdLst>
            <p14:sldId id="276"/>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p:scale>
          <a:sx n="95" d="100"/>
          <a:sy n="95" d="100"/>
        </p:scale>
        <p:origin x="-762" y="1134"/>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503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699E3-9640-40FB-8B76-1F02885C7CE2}" type="doc">
      <dgm:prSet loTypeId="urn:microsoft.com/office/officeart/2005/8/layout/arrow4" loCatId="relationship" qsTypeId="urn:microsoft.com/office/officeart/2005/8/quickstyle/simple1" qsCatId="simple" csTypeId="urn:microsoft.com/office/officeart/2005/8/colors/accent1_2" csCatId="accent1" phldr="1"/>
      <dgm:spPr/>
      <dgm:t>
        <a:bodyPr/>
        <a:lstStyle/>
        <a:p>
          <a:endParaRPr lang="en-US"/>
        </a:p>
      </dgm:t>
    </dgm:pt>
    <dgm:pt modelId="{02C3B47E-EA2F-4467-9688-B1D369F00204}">
      <dgm:prSet phldrT="[Text]"/>
      <dgm:spPr/>
      <dgm:t>
        <a:bodyPr/>
        <a:lstStyle/>
        <a:p>
          <a:r>
            <a:rPr lang="en-US" dirty="0" smtClean="0"/>
            <a:t>*Discuss literature supporting ROM/Stretching for improved COPD management</a:t>
          </a:r>
        </a:p>
        <a:p>
          <a:r>
            <a:rPr lang="en-US" dirty="0" smtClean="0"/>
            <a:t>* Review specific exercises supported by available research which could be added to the management of a person with COPD</a:t>
          </a:r>
          <a:endParaRPr lang="en-US" dirty="0"/>
        </a:p>
      </dgm:t>
    </dgm:pt>
    <dgm:pt modelId="{0B76E019-F137-4D97-81C7-B4DC11E22902}" type="parTrans" cxnId="{B4E08E65-81EE-47DE-A0B2-8FA9DE3721F2}">
      <dgm:prSet/>
      <dgm:spPr/>
      <dgm:t>
        <a:bodyPr/>
        <a:lstStyle/>
        <a:p>
          <a:endParaRPr lang="en-US"/>
        </a:p>
      </dgm:t>
    </dgm:pt>
    <dgm:pt modelId="{2D71CB42-C94C-4A37-B343-AFBDE0B618A4}" type="sibTrans" cxnId="{B4E08E65-81EE-47DE-A0B2-8FA9DE3721F2}">
      <dgm:prSet/>
      <dgm:spPr/>
      <dgm:t>
        <a:bodyPr/>
        <a:lstStyle/>
        <a:p>
          <a:endParaRPr lang="en-US"/>
        </a:p>
      </dgm:t>
    </dgm:pt>
    <dgm:pt modelId="{DD292597-7618-4A4C-B63C-662F8A7AFE05}">
      <dgm:prSet phldrT="[Text]"/>
      <dgm:spPr/>
      <dgm:t>
        <a:bodyPr/>
        <a:lstStyle/>
        <a:p>
          <a:r>
            <a:rPr lang="en-US" dirty="0" smtClean="0"/>
            <a:t>*Review the pathophysiology of COPD</a:t>
          </a:r>
        </a:p>
        <a:p>
          <a:r>
            <a:rPr lang="en-US" dirty="0" smtClean="0"/>
            <a:t>* Review various types of breathing techniques beneficial for COPD</a:t>
          </a:r>
          <a:endParaRPr lang="en-US" dirty="0"/>
        </a:p>
      </dgm:t>
    </dgm:pt>
    <dgm:pt modelId="{780F605B-8724-45B1-81CE-EB9B0CAFB394}" type="parTrans" cxnId="{6F37C786-E1F2-47FB-ABED-FDA93F7B8DB4}">
      <dgm:prSet/>
      <dgm:spPr/>
      <dgm:t>
        <a:bodyPr/>
        <a:lstStyle/>
        <a:p>
          <a:endParaRPr lang="en-US"/>
        </a:p>
      </dgm:t>
    </dgm:pt>
    <dgm:pt modelId="{1B63BBE5-DCBF-4863-82A0-02ECB6C38E3D}" type="sibTrans" cxnId="{6F37C786-E1F2-47FB-ABED-FDA93F7B8DB4}">
      <dgm:prSet/>
      <dgm:spPr/>
      <dgm:t>
        <a:bodyPr/>
        <a:lstStyle/>
        <a:p>
          <a:endParaRPr lang="en-US"/>
        </a:p>
      </dgm:t>
    </dgm:pt>
    <dgm:pt modelId="{96BE7F72-FE3C-449E-8FE0-E582D45BFDD6}">
      <dgm:prSet/>
      <dgm:spPr/>
      <dgm:t>
        <a:bodyPr/>
        <a:lstStyle/>
        <a:p>
          <a:endParaRPr lang="en-US"/>
        </a:p>
      </dgm:t>
    </dgm:pt>
    <dgm:pt modelId="{08426D4F-EA14-4D81-97BE-BE8A244BDFCE}" type="parTrans" cxnId="{937C5A12-7246-4CE0-9703-71A5918CE5FD}">
      <dgm:prSet/>
      <dgm:spPr/>
      <dgm:t>
        <a:bodyPr/>
        <a:lstStyle/>
        <a:p>
          <a:endParaRPr lang="en-US"/>
        </a:p>
      </dgm:t>
    </dgm:pt>
    <dgm:pt modelId="{A4BC49E1-4E32-484A-AF59-D116F6721736}" type="sibTrans" cxnId="{937C5A12-7246-4CE0-9703-71A5918CE5FD}">
      <dgm:prSet/>
      <dgm:spPr/>
      <dgm:t>
        <a:bodyPr/>
        <a:lstStyle/>
        <a:p>
          <a:endParaRPr lang="en-US"/>
        </a:p>
      </dgm:t>
    </dgm:pt>
    <dgm:pt modelId="{388F194E-49FE-4003-BC1D-74F80BD8F4D5}">
      <dgm:prSet/>
      <dgm:spPr/>
      <dgm:t>
        <a:bodyPr/>
        <a:lstStyle/>
        <a:p>
          <a:endParaRPr lang="en-US"/>
        </a:p>
      </dgm:t>
    </dgm:pt>
    <dgm:pt modelId="{DAB56459-02A7-4A5E-92F3-2261E245D4F4}" type="parTrans" cxnId="{C69231EC-1AAE-48CE-9FC8-C1C45932BCD5}">
      <dgm:prSet/>
      <dgm:spPr/>
      <dgm:t>
        <a:bodyPr/>
        <a:lstStyle/>
        <a:p>
          <a:endParaRPr lang="en-US"/>
        </a:p>
      </dgm:t>
    </dgm:pt>
    <dgm:pt modelId="{24B7924F-DEE5-4887-B6E4-DB8A8763DC33}" type="sibTrans" cxnId="{C69231EC-1AAE-48CE-9FC8-C1C45932BCD5}">
      <dgm:prSet/>
      <dgm:spPr/>
      <dgm:t>
        <a:bodyPr/>
        <a:lstStyle/>
        <a:p>
          <a:endParaRPr lang="en-US"/>
        </a:p>
      </dgm:t>
    </dgm:pt>
    <dgm:pt modelId="{99CB3EE8-9B8A-4582-968C-618241F07619}">
      <dgm:prSet/>
      <dgm:spPr/>
      <dgm:t>
        <a:bodyPr/>
        <a:lstStyle/>
        <a:p>
          <a:endParaRPr lang="en-US"/>
        </a:p>
      </dgm:t>
    </dgm:pt>
    <dgm:pt modelId="{41D1DD9B-2FBE-4AC8-9198-BBBDBBEEF58E}" type="parTrans" cxnId="{38513417-1DCF-4A9D-A444-4022ED8ACA88}">
      <dgm:prSet/>
      <dgm:spPr/>
      <dgm:t>
        <a:bodyPr/>
        <a:lstStyle/>
        <a:p>
          <a:endParaRPr lang="en-US"/>
        </a:p>
      </dgm:t>
    </dgm:pt>
    <dgm:pt modelId="{59384E38-EBF3-4B39-B752-5B9F211ECB10}" type="sibTrans" cxnId="{38513417-1DCF-4A9D-A444-4022ED8ACA88}">
      <dgm:prSet/>
      <dgm:spPr/>
      <dgm:t>
        <a:bodyPr/>
        <a:lstStyle/>
        <a:p>
          <a:endParaRPr lang="en-US"/>
        </a:p>
      </dgm:t>
    </dgm:pt>
    <dgm:pt modelId="{6951206D-DC61-4681-B44B-9354BB21C25B}">
      <dgm:prSet/>
      <dgm:spPr/>
      <dgm:t>
        <a:bodyPr/>
        <a:lstStyle/>
        <a:p>
          <a:endParaRPr lang="en-US"/>
        </a:p>
      </dgm:t>
    </dgm:pt>
    <dgm:pt modelId="{9E5FE931-44FB-40D1-8201-5F1885E3EADE}" type="parTrans" cxnId="{DE748AA8-1BE1-43FD-9104-B3F65FA600FB}">
      <dgm:prSet/>
      <dgm:spPr/>
      <dgm:t>
        <a:bodyPr/>
        <a:lstStyle/>
        <a:p>
          <a:endParaRPr lang="en-US"/>
        </a:p>
      </dgm:t>
    </dgm:pt>
    <dgm:pt modelId="{C766720C-25C0-4913-9657-D876EC7669B8}" type="sibTrans" cxnId="{DE748AA8-1BE1-43FD-9104-B3F65FA600FB}">
      <dgm:prSet/>
      <dgm:spPr/>
      <dgm:t>
        <a:bodyPr/>
        <a:lstStyle/>
        <a:p>
          <a:endParaRPr lang="en-US"/>
        </a:p>
      </dgm:t>
    </dgm:pt>
    <dgm:pt modelId="{6392E66A-FA85-43F6-8392-1F87FE2F8975}" type="pres">
      <dgm:prSet presAssocID="{809699E3-9640-40FB-8B76-1F02885C7CE2}" presName="compositeShape" presStyleCnt="0">
        <dgm:presLayoutVars>
          <dgm:chMax val="2"/>
          <dgm:dir/>
          <dgm:resizeHandles val="exact"/>
        </dgm:presLayoutVars>
      </dgm:prSet>
      <dgm:spPr/>
      <dgm:t>
        <a:bodyPr/>
        <a:lstStyle/>
        <a:p>
          <a:endParaRPr lang="en-US"/>
        </a:p>
      </dgm:t>
    </dgm:pt>
    <dgm:pt modelId="{29611ED5-7760-4488-867D-BF4AA18CE0A2}" type="pres">
      <dgm:prSet presAssocID="{02C3B47E-EA2F-4467-9688-B1D369F00204}" presName="upArrow" presStyleLbl="node1" presStyleIdx="0" presStyleCnt="2" custLinFactY="-15516" custLinFactNeighborX="-73629" custLinFactNeighborY="-100000"/>
      <dgm:spPr/>
    </dgm:pt>
    <dgm:pt modelId="{59D1D2BA-C6B7-43FD-89EC-030BAE7A4495}" type="pres">
      <dgm:prSet presAssocID="{02C3B47E-EA2F-4467-9688-B1D369F00204}" presName="upArrowText" presStyleLbl="revTx" presStyleIdx="0" presStyleCnt="2" custLinFactNeighborX="14150" custLinFactNeighborY="-2625">
        <dgm:presLayoutVars>
          <dgm:chMax val="0"/>
          <dgm:bulletEnabled val="1"/>
        </dgm:presLayoutVars>
      </dgm:prSet>
      <dgm:spPr/>
      <dgm:t>
        <a:bodyPr/>
        <a:lstStyle/>
        <a:p>
          <a:endParaRPr lang="en-US"/>
        </a:p>
      </dgm:t>
    </dgm:pt>
    <dgm:pt modelId="{3ADB36BC-1D44-4D74-8DF7-57B859EF1CD1}" type="pres">
      <dgm:prSet presAssocID="{DD292597-7618-4A4C-B63C-662F8A7AFE05}" presName="downArrow" presStyleLbl="node1" presStyleIdx="1" presStyleCnt="2" custLinFactNeighborX="-75621" custLinFactNeighborY="13058"/>
      <dgm:spPr/>
    </dgm:pt>
    <dgm:pt modelId="{61E7902A-510E-4BCD-BE96-83DA8437049E}" type="pres">
      <dgm:prSet presAssocID="{DD292597-7618-4A4C-B63C-662F8A7AFE05}" presName="downArrowText" presStyleLbl="revTx" presStyleIdx="1" presStyleCnt="2" custLinFactNeighborX="-10090" custLinFactNeighborY="15418">
        <dgm:presLayoutVars>
          <dgm:chMax val="0"/>
          <dgm:bulletEnabled val="1"/>
        </dgm:presLayoutVars>
      </dgm:prSet>
      <dgm:spPr/>
      <dgm:t>
        <a:bodyPr/>
        <a:lstStyle/>
        <a:p>
          <a:endParaRPr lang="en-US"/>
        </a:p>
      </dgm:t>
    </dgm:pt>
  </dgm:ptLst>
  <dgm:cxnLst>
    <dgm:cxn modelId="{C69231EC-1AAE-48CE-9FC8-C1C45932BCD5}" srcId="{809699E3-9640-40FB-8B76-1F02885C7CE2}" destId="{388F194E-49FE-4003-BC1D-74F80BD8F4D5}" srcOrd="3" destOrd="0" parTransId="{DAB56459-02A7-4A5E-92F3-2261E245D4F4}" sibTransId="{24B7924F-DEE5-4887-B6E4-DB8A8763DC33}"/>
    <dgm:cxn modelId="{DE748AA8-1BE1-43FD-9104-B3F65FA600FB}" srcId="{809699E3-9640-40FB-8B76-1F02885C7CE2}" destId="{6951206D-DC61-4681-B44B-9354BB21C25B}" srcOrd="5" destOrd="0" parTransId="{9E5FE931-44FB-40D1-8201-5F1885E3EADE}" sibTransId="{C766720C-25C0-4913-9657-D876EC7669B8}"/>
    <dgm:cxn modelId="{52F85B2B-CB5F-4514-86F1-E0302E6148BB}" type="presOf" srcId="{DD292597-7618-4A4C-B63C-662F8A7AFE05}" destId="{61E7902A-510E-4BCD-BE96-83DA8437049E}" srcOrd="0" destOrd="0" presId="urn:microsoft.com/office/officeart/2005/8/layout/arrow4"/>
    <dgm:cxn modelId="{B4E08E65-81EE-47DE-A0B2-8FA9DE3721F2}" srcId="{809699E3-9640-40FB-8B76-1F02885C7CE2}" destId="{02C3B47E-EA2F-4467-9688-B1D369F00204}" srcOrd="0" destOrd="0" parTransId="{0B76E019-F137-4D97-81C7-B4DC11E22902}" sibTransId="{2D71CB42-C94C-4A37-B343-AFBDE0B618A4}"/>
    <dgm:cxn modelId="{38513417-1DCF-4A9D-A444-4022ED8ACA88}" srcId="{809699E3-9640-40FB-8B76-1F02885C7CE2}" destId="{99CB3EE8-9B8A-4582-968C-618241F07619}" srcOrd="4" destOrd="0" parTransId="{41D1DD9B-2FBE-4AC8-9198-BBBDBBEEF58E}" sibTransId="{59384E38-EBF3-4B39-B752-5B9F211ECB10}"/>
    <dgm:cxn modelId="{98BF854F-A8D2-47AC-8E9D-6D8C40AB5BED}" type="presOf" srcId="{02C3B47E-EA2F-4467-9688-B1D369F00204}" destId="{59D1D2BA-C6B7-43FD-89EC-030BAE7A4495}" srcOrd="0" destOrd="0" presId="urn:microsoft.com/office/officeart/2005/8/layout/arrow4"/>
    <dgm:cxn modelId="{6F37C786-E1F2-47FB-ABED-FDA93F7B8DB4}" srcId="{809699E3-9640-40FB-8B76-1F02885C7CE2}" destId="{DD292597-7618-4A4C-B63C-662F8A7AFE05}" srcOrd="1" destOrd="0" parTransId="{780F605B-8724-45B1-81CE-EB9B0CAFB394}" sibTransId="{1B63BBE5-DCBF-4863-82A0-02ECB6C38E3D}"/>
    <dgm:cxn modelId="{937C5A12-7246-4CE0-9703-71A5918CE5FD}" srcId="{809699E3-9640-40FB-8B76-1F02885C7CE2}" destId="{96BE7F72-FE3C-449E-8FE0-E582D45BFDD6}" srcOrd="2" destOrd="0" parTransId="{08426D4F-EA14-4D81-97BE-BE8A244BDFCE}" sibTransId="{A4BC49E1-4E32-484A-AF59-D116F6721736}"/>
    <dgm:cxn modelId="{D1B4B0BE-4717-422A-A938-D95E0E319C1A}" type="presOf" srcId="{809699E3-9640-40FB-8B76-1F02885C7CE2}" destId="{6392E66A-FA85-43F6-8392-1F87FE2F8975}" srcOrd="0" destOrd="0" presId="urn:microsoft.com/office/officeart/2005/8/layout/arrow4"/>
    <dgm:cxn modelId="{F4FDAC9D-3100-48D4-AA94-6DFF277A35FE}" type="presParOf" srcId="{6392E66A-FA85-43F6-8392-1F87FE2F8975}" destId="{29611ED5-7760-4488-867D-BF4AA18CE0A2}" srcOrd="0" destOrd="0" presId="urn:microsoft.com/office/officeart/2005/8/layout/arrow4"/>
    <dgm:cxn modelId="{A991F349-7FCB-4772-8B45-4112C1161216}" type="presParOf" srcId="{6392E66A-FA85-43F6-8392-1F87FE2F8975}" destId="{59D1D2BA-C6B7-43FD-89EC-030BAE7A4495}" srcOrd="1" destOrd="0" presId="urn:microsoft.com/office/officeart/2005/8/layout/arrow4"/>
    <dgm:cxn modelId="{24FC803B-5DFE-43CA-980A-E6A11969B6B6}" type="presParOf" srcId="{6392E66A-FA85-43F6-8392-1F87FE2F8975}" destId="{3ADB36BC-1D44-4D74-8DF7-57B859EF1CD1}" srcOrd="2" destOrd="0" presId="urn:microsoft.com/office/officeart/2005/8/layout/arrow4"/>
    <dgm:cxn modelId="{5DB6CF99-C3F1-482E-90B8-ED14DF7A90D0}" type="presParOf" srcId="{6392E66A-FA85-43F6-8392-1F87FE2F8975}" destId="{61E7902A-510E-4BCD-BE96-83DA8437049E}" srcOrd="3" destOrd="0" presId="urn:microsoft.com/office/officeart/2005/8/layout/arrow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DD0749-225F-44D3-B381-C55517943AA7}" type="doc">
      <dgm:prSet loTypeId="urn:microsoft.com/office/officeart/2005/8/layout/hProcess9" loCatId="process" qsTypeId="urn:microsoft.com/office/officeart/2005/8/quickstyle/simple1" qsCatId="simple" csTypeId="urn:microsoft.com/office/officeart/2005/8/colors/accent1_2" csCatId="accent1" phldr="1"/>
      <dgm:spPr/>
    </dgm:pt>
    <dgm:pt modelId="{1B060714-40FC-469B-AFE7-FB8CDF680BDA}">
      <dgm:prSet phldrT="[Text]"/>
      <dgm:spPr/>
      <dgm:t>
        <a:bodyPr/>
        <a:lstStyle/>
        <a:p>
          <a:r>
            <a:rPr lang="en-US" dirty="0" smtClean="0"/>
            <a:t>COPD</a:t>
          </a:r>
          <a:endParaRPr lang="en-US" dirty="0"/>
        </a:p>
      </dgm:t>
    </dgm:pt>
    <dgm:pt modelId="{0E3D588E-F2F3-46B9-B2EB-6CCD034755AF}" type="parTrans" cxnId="{CD4FAD36-6225-4F4A-9E82-AA7D974F49F6}">
      <dgm:prSet/>
      <dgm:spPr/>
      <dgm:t>
        <a:bodyPr/>
        <a:lstStyle/>
        <a:p>
          <a:endParaRPr lang="en-US"/>
        </a:p>
      </dgm:t>
    </dgm:pt>
    <dgm:pt modelId="{6C4C29BE-BD5B-4C42-8970-7637A2FE5074}" type="sibTrans" cxnId="{CD4FAD36-6225-4F4A-9E82-AA7D974F49F6}">
      <dgm:prSet/>
      <dgm:spPr/>
      <dgm:t>
        <a:bodyPr/>
        <a:lstStyle/>
        <a:p>
          <a:endParaRPr lang="en-US"/>
        </a:p>
      </dgm:t>
    </dgm:pt>
    <dgm:pt modelId="{6DD2FA82-26F3-4C03-8908-B0D905A48792}">
      <dgm:prSet phldrT="[Text]"/>
      <dgm:spPr/>
      <dgm:t>
        <a:bodyPr/>
        <a:lstStyle/>
        <a:p>
          <a:r>
            <a:rPr lang="en-US" dirty="0" smtClean="0"/>
            <a:t>Limits Home/Family Activity</a:t>
          </a:r>
          <a:endParaRPr lang="en-US" dirty="0"/>
        </a:p>
      </dgm:t>
    </dgm:pt>
    <dgm:pt modelId="{CEE87642-F238-4C75-B72E-F00287AEDCAD}" type="parTrans" cxnId="{81EBDC86-5593-402D-977C-722A92BFA13F}">
      <dgm:prSet/>
      <dgm:spPr/>
      <dgm:t>
        <a:bodyPr/>
        <a:lstStyle/>
        <a:p>
          <a:endParaRPr lang="en-US"/>
        </a:p>
      </dgm:t>
    </dgm:pt>
    <dgm:pt modelId="{1D649719-D430-4DCF-B307-6AE3D3C0038E}" type="sibTrans" cxnId="{81EBDC86-5593-402D-977C-722A92BFA13F}">
      <dgm:prSet/>
      <dgm:spPr/>
      <dgm:t>
        <a:bodyPr/>
        <a:lstStyle/>
        <a:p>
          <a:endParaRPr lang="en-US"/>
        </a:p>
      </dgm:t>
    </dgm:pt>
    <dgm:pt modelId="{3FA04D46-AC86-4123-95B6-3F52A7CD7583}">
      <dgm:prSet phldrT="[Text]"/>
      <dgm:spPr/>
      <dgm:t>
        <a:bodyPr/>
        <a:lstStyle/>
        <a:p>
          <a:r>
            <a:rPr lang="en-US" dirty="0" smtClean="0"/>
            <a:t>Limited Activity Tolerance, Limited walking distance</a:t>
          </a:r>
          <a:endParaRPr lang="en-US" dirty="0"/>
        </a:p>
      </dgm:t>
    </dgm:pt>
    <dgm:pt modelId="{17506CCB-1979-4EF4-8230-F29EF31F2F59}" type="parTrans" cxnId="{8A170954-47A1-4EC5-8381-E7A8B380A0D6}">
      <dgm:prSet/>
      <dgm:spPr/>
      <dgm:t>
        <a:bodyPr/>
        <a:lstStyle/>
        <a:p>
          <a:endParaRPr lang="en-US"/>
        </a:p>
      </dgm:t>
    </dgm:pt>
    <dgm:pt modelId="{8D0A6B19-DECD-4232-9799-20CC0D8F6570}" type="sibTrans" cxnId="{8A170954-47A1-4EC5-8381-E7A8B380A0D6}">
      <dgm:prSet/>
      <dgm:spPr/>
      <dgm:t>
        <a:bodyPr/>
        <a:lstStyle/>
        <a:p>
          <a:endParaRPr lang="en-US"/>
        </a:p>
      </dgm:t>
    </dgm:pt>
    <dgm:pt modelId="{40B97AD6-C834-4A19-864E-7F5D99AE27F5}" type="pres">
      <dgm:prSet presAssocID="{E2DD0749-225F-44D3-B381-C55517943AA7}" presName="CompostProcess" presStyleCnt="0">
        <dgm:presLayoutVars>
          <dgm:dir/>
          <dgm:resizeHandles val="exact"/>
        </dgm:presLayoutVars>
      </dgm:prSet>
      <dgm:spPr/>
    </dgm:pt>
    <dgm:pt modelId="{9CF1AE49-B932-4C90-853F-91697677E69F}" type="pres">
      <dgm:prSet presAssocID="{E2DD0749-225F-44D3-B381-C55517943AA7}" presName="arrow" presStyleLbl="bgShp" presStyleIdx="0" presStyleCnt="1" custLinFactNeighborX="-1471" custLinFactNeighborY="-19375"/>
      <dgm:spPr/>
    </dgm:pt>
    <dgm:pt modelId="{1C9E1D37-5E71-4235-8063-C3B10F6908B7}" type="pres">
      <dgm:prSet presAssocID="{E2DD0749-225F-44D3-B381-C55517943AA7}" presName="linearProcess" presStyleCnt="0"/>
      <dgm:spPr/>
    </dgm:pt>
    <dgm:pt modelId="{07BF6B59-1C8A-4A7D-812E-27E8A2A4C5F8}" type="pres">
      <dgm:prSet presAssocID="{1B060714-40FC-469B-AFE7-FB8CDF680BDA}" presName="textNode" presStyleLbl="node1" presStyleIdx="0" presStyleCnt="3">
        <dgm:presLayoutVars>
          <dgm:bulletEnabled val="1"/>
        </dgm:presLayoutVars>
      </dgm:prSet>
      <dgm:spPr/>
      <dgm:t>
        <a:bodyPr/>
        <a:lstStyle/>
        <a:p>
          <a:endParaRPr lang="en-US"/>
        </a:p>
      </dgm:t>
    </dgm:pt>
    <dgm:pt modelId="{ABD285F8-E15C-47AA-A8AD-AF4BB7AD6EAC}" type="pres">
      <dgm:prSet presAssocID="{6C4C29BE-BD5B-4C42-8970-7637A2FE5074}" presName="sibTrans" presStyleCnt="0"/>
      <dgm:spPr/>
    </dgm:pt>
    <dgm:pt modelId="{E620FAAA-757A-46F9-817B-37124D85E90F}" type="pres">
      <dgm:prSet presAssocID="{6DD2FA82-26F3-4C03-8908-B0D905A48792}" presName="textNode" presStyleLbl="node1" presStyleIdx="1" presStyleCnt="3" custLinFactNeighborX="-4447" custLinFactNeighborY="-250">
        <dgm:presLayoutVars>
          <dgm:bulletEnabled val="1"/>
        </dgm:presLayoutVars>
      </dgm:prSet>
      <dgm:spPr/>
      <dgm:t>
        <a:bodyPr/>
        <a:lstStyle/>
        <a:p>
          <a:endParaRPr lang="en-US"/>
        </a:p>
      </dgm:t>
    </dgm:pt>
    <dgm:pt modelId="{13B54EB5-A3C5-4C1A-955A-76847131ACCF}" type="pres">
      <dgm:prSet presAssocID="{1D649719-D430-4DCF-B307-6AE3D3C0038E}" presName="sibTrans" presStyleCnt="0"/>
      <dgm:spPr/>
    </dgm:pt>
    <dgm:pt modelId="{D25A08BC-930C-4F18-9039-05150CEA253C}" type="pres">
      <dgm:prSet presAssocID="{3FA04D46-AC86-4123-95B6-3F52A7CD7583}" presName="textNode" presStyleLbl="node1" presStyleIdx="2" presStyleCnt="3">
        <dgm:presLayoutVars>
          <dgm:bulletEnabled val="1"/>
        </dgm:presLayoutVars>
      </dgm:prSet>
      <dgm:spPr/>
      <dgm:t>
        <a:bodyPr/>
        <a:lstStyle/>
        <a:p>
          <a:endParaRPr lang="en-US"/>
        </a:p>
      </dgm:t>
    </dgm:pt>
  </dgm:ptLst>
  <dgm:cxnLst>
    <dgm:cxn modelId="{ED707903-1209-4C46-92F2-CC793F81D8E9}" type="presOf" srcId="{6DD2FA82-26F3-4C03-8908-B0D905A48792}" destId="{E620FAAA-757A-46F9-817B-37124D85E90F}" srcOrd="0" destOrd="0" presId="urn:microsoft.com/office/officeart/2005/8/layout/hProcess9"/>
    <dgm:cxn modelId="{81EBDC86-5593-402D-977C-722A92BFA13F}" srcId="{E2DD0749-225F-44D3-B381-C55517943AA7}" destId="{6DD2FA82-26F3-4C03-8908-B0D905A48792}" srcOrd="1" destOrd="0" parTransId="{CEE87642-F238-4C75-B72E-F00287AEDCAD}" sibTransId="{1D649719-D430-4DCF-B307-6AE3D3C0038E}"/>
    <dgm:cxn modelId="{8A170954-47A1-4EC5-8381-E7A8B380A0D6}" srcId="{E2DD0749-225F-44D3-B381-C55517943AA7}" destId="{3FA04D46-AC86-4123-95B6-3F52A7CD7583}" srcOrd="2" destOrd="0" parTransId="{17506CCB-1979-4EF4-8230-F29EF31F2F59}" sibTransId="{8D0A6B19-DECD-4232-9799-20CC0D8F6570}"/>
    <dgm:cxn modelId="{CD4FAD36-6225-4F4A-9E82-AA7D974F49F6}" srcId="{E2DD0749-225F-44D3-B381-C55517943AA7}" destId="{1B060714-40FC-469B-AFE7-FB8CDF680BDA}" srcOrd="0" destOrd="0" parTransId="{0E3D588E-F2F3-46B9-B2EB-6CCD034755AF}" sibTransId="{6C4C29BE-BD5B-4C42-8970-7637A2FE5074}"/>
    <dgm:cxn modelId="{95FEF168-B341-45A5-8C63-3A5EDE82C7B1}" type="presOf" srcId="{3FA04D46-AC86-4123-95B6-3F52A7CD7583}" destId="{D25A08BC-930C-4F18-9039-05150CEA253C}" srcOrd="0" destOrd="0" presId="urn:microsoft.com/office/officeart/2005/8/layout/hProcess9"/>
    <dgm:cxn modelId="{84CD8247-8D43-4767-9E83-2A691023ABCE}" type="presOf" srcId="{1B060714-40FC-469B-AFE7-FB8CDF680BDA}" destId="{07BF6B59-1C8A-4A7D-812E-27E8A2A4C5F8}" srcOrd="0" destOrd="0" presId="urn:microsoft.com/office/officeart/2005/8/layout/hProcess9"/>
    <dgm:cxn modelId="{BF05890C-97B8-4865-B1E8-20BADE3C1E73}" type="presOf" srcId="{E2DD0749-225F-44D3-B381-C55517943AA7}" destId="{40B97AD6-C834-4A19-864E-7F5D99AE27F5}" srcOrd="0" destOrd="0" presId="urn:microsoft.com/office/officeart/2005/8/layout/hProcess9"/>
    <dgm:cxn modelId="{D2CE3CB1-35D2-433F-AE21-E2A97F3F55B5}" type="presParOf" srcId="{40B97AD6-C834-4A19-864E-7F5D99AE27F5}" destId="{9CF1AE49-B932-4C90-853F-91697677E69F}" srcOrd="0" destOrd="0" presId="urn:microsoft.com/office/officeart/2005/8/layout/hProcess9"/>
    <dgm:cxn modelId="{627C291D-DA5E-4D37-A450-ABBBB536479C}" type="presParOf" srcId="{40B97AD6-C834-4A19-864E-7F5D99AE27F5}" destId="{1C9E1D37-5E71-4235-8063-C3B10F6908B7}" srcOrd="1" destOrd="0" presId="urn:microsoft.com/office/officeart/2005/8/layout/hProcess9"/>
    <dgm:cxn modelId="{3D3C5D34-9FF3-4BD9-8FFF-D6660D000EDF}" type="presParOf" srcId="{1C9E1D37-5E71-4235-8063-C3B10F6908B7}" destId="{07BF6B59-1C8A-4A7D-812E-27E8A2A4C5F8}" srcOrd="0" destOrd="0" presId="urn:microsoft.com/office/officeart/2005/8/layout/hProcess9"/>
    <dgm:cxn modelId="{7A5F6F9C-3615-4E98-8B7D-7B5C7852E474}" type="presParOf" srcId="{1C9E1D37-5E71-4235-8063-C3B10F6908B7}" destId="{ABD285F8-E15C-47AA-A8AD-AF4BB7AD6EAC}" srcOrd="1" destOrd="0" presId="urn:microsoft.com/office/officeart/2005/8/layout/hProcess9"/>
    <dgm:cxn modelId="{61EDFEB2-87C4-419F-885F-CC5DFA23A387}" type="presParOf" srcId="{1C9E1D37-5E71-4235-8063-C3B10F6908B7}" destId="{E620FAAA-757A-46F9-817B-37124D85E90F}" srcOrd="2" destOrd="0" presId="urn:microsoft.com/office/officeart/2005/8/layout/hProcess9"/>
    <dgm:cxn modelId="{98CF3704-416B-427B-A662-A977EF98A4CE}" type="presParOf" srcId="{1C9E1D37-5E71-4235-8063-C3B10F6908B7}" destId="{13B54EB5-A3C5-4C1A-955A-76847131ACCF}" srcOrd="3" destOrd="0" presId="urn:microsoft.com/office/officeart/2005/8/layout/hProcess9"/>
    <dgm:cxn modelId="{49484EF7-8678-4B0B-A63C-B30392618264}" type="presParOf" srcId="{1C9E1D37-5E71-4235-8063-C3B10F6908B7}" destId="{D25A08BC-930C-4F18-9039-05150CEA253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2DD0749-225F-44D3-B381-C55517943AA7}" type="doc">
      <dgm:prSet loTypeId="urn:microsoft.com/office/officeart/2005/8/layout/hProcess9" loCatId="process" qsTypeId="urn:microsoft.com/office/officeart/2005/8/quickstyle/simple1" qsCatId="simple" csTypeId="urn:microsoft.com/office/officeart/2005/8/colors/accent1_2" csCatId="accent1" phldr="1"/>
      <dgm:spPr/>
    </dgm:pt>
    <dgm:pt modelId="{1B060714-40FC-469B-AFE7-FB8CDF680BDA}">
      <dgm:prSet phldrT="[Text]"/>
      <dgm:spPr/>
      <dgm:t>
        <a:bodyPr/>
        <a:lstStyle/>
        <a:p>
          <a:r>
            <a:rPr lang="en-US" dirty="0" smtClean="0"/>
            <a:t>COPD</a:t>
          </a:r>
          <a:endParaRPr lang="en-US" dirty="0"/>
        </a:p>
      </dgm:t>
    </dgm:pt>
    <dgm:pt modelId="{0E3D588E-F2F3-46B9-B2EB-6CCD034755AF}" type="parTrans" cxnId="{CD4FAD36-6225-4F4A-9E82-AA7D974F49F6}">
      <dgm:prSet/>
      <dgm:spPr/>
      <dgm:t>
        <a:bodyPr/>
        <a:lstStyle/>
        <a:p>
          <a:endParaRPr lang="en-US"/>
        </a:p>
      </dgm:t>
    </dgm:pt>
    <dgm:pt modelId="{6C4C29BE-BD5B-4C42-8970-7637A2FE5074}" type="sibTrans" cxnId="{CD4FAD36-6225-4F4A-9E82-AA7D974F49F6}">
      <dgm:prSet/>
      <dgm:spPr/>
      <dgm:t>
        <a:bodyPr/>
        <a:lstStyle/>
        <a:p>
          <a:endParaRPr lang="en-US"/>
        </a:p>
      </dgm:t>
    </dgm:pt>
    <dgm:pt modelId="{6DD2FA82-26F3-4C03-8908-B0D905A48792}">
      <dgm:prSet phldrT="[Text]"/>
      <dgm:spPr/>
      <dgm:t>
        <a:bodyPr/>
        <a:lstStyle/>
        <a:p>
          <a:r>
            <a:rPr lang="en-US" dirty="0" smtClean="0"/>
            <a:t>Limits Home/Family Activity</a:t>
          </a:r>
          <a:endParaRPr lang="en-US" dirty="0"/>
        </a:p>
      </dgm:t>
    </dgm:pt>
    <dgm:pt modelId="{CEE87642-F238-4C75-B72E-F00287AEDCAD}" type="parTrans" cxnId="{81EBDC86-5593-402D-977C-722A92BFA13F}">
      <dgm:prSet/>
      <dgm:spPr/>
      <dgm:t>
        <a:bodyPr/>
        <a:lstStyle/>
        <a:p>
          <a:endParaRPr lang="en-US"/>
        </a:p>
      </dgm:t>
    </dgm:pt>
    <dgm:pt modelId="{1D649719-D430-4DCF-B307-6AE3D3C0038E}" type="sibTrans" cxnId="{81EBDC86-5593-402D-977C-722A92BFA13F}">
      <dgm:prSet/>
      <dgm:spPr/>
      <dgm:t>
        <a:bodyPr/>
        <a:lstStyle/>
        <a:p>
          <a:endParaRPr lang="en-US"/>
        </a:p>
      </dgm:t>
    </dgm:pt>
    <dgm:pt modelId="{3FA04D46-AC86-4123-95B6-3F52A7CD7583}">
      <dgm:prSet phldrT="[Text]"/>
      <dgm:spPr/>
      <dgm:t>
        <a:bodyPr/>
        <a:lstStyle/>
        <a:p>
          <a:r>
            <a:rPr lang="en-US" dirty="0" smtClean="0"/>
            <a:t>Limited Activity Tolerance, Limited walking distance</a:t>
          </a:r>
          <a:endParaRPr lang="en-US" dirty="0"/>
        </a:p>
      </dgm:t>
    </dgm:pt>
    <dgm:pt modelId="{17506CCB-1979-4EF4-8230-F29EF31F2F59}" type="parTrans" cxnId="{8A170954-47A1-4EC5-8381-E7A8B380A0D6}">
      <dgm:prSet/>
      <dgm:spPr/>
      <dgm:t>
        <a:bodyPr/>
        <a:lstStyle/>
        <a:p>
          <a:endParaRPr lang="en-US"/>
        </a:p>
      </dgm:t>
    </dgm:pt>
    <dgm:pt modelId="{8D0A6B19-DECD-4232-9799-20CC0D8F6570}" type="sibTrans" cxnId="{8A170954-47A1-4EC5-8381-E7A8B380A0D6}">
      <dgm:prSet/>
      <dgm:spPr/>
      <dgm:t>
        <a:bodyPr/>
        <a:lstStyle/>
        <a:p>
          <a:endParaRPr lang="en-US"/>
        </a:p>
      </dgm:t>
    </dgm:pt>
    <dgm:pt modelId="{40B97AD6-C834-4A19-864E-7F5D99AE27F5}" type="pres">
      <dgm:prSet presAssocID="{E2DD0749-225F-44D3-B381-C55517943AA7}" presName="CompostProcess" presStyleCnt="0">
        <dgm:presLayoutVars>
          <dgm:dir/>
          <dgm:resizeHandles val="exact"/>
        </dgm:presLayoutVars>
      </dgm:prSet>
      <dgm:spPr/>
    </dgm:pt>
    <dgm:pt modelId="{9CF1AE49-B932-4C90-853F-91697677E69F}" type="pres">
      <dgm:prSet presAssocID="{E2DD0749-225F-44D3-B381-C55517943AA7}" presName="arrow" presStyleLbl="bgShp" presStyleIdx="0" presStyleCnt="1" custLinFactNeighborX="-1471" custLinFactNeighborY="-19375"/>
      <dgm:spPr/>
    </dgm:pt>
    <dgm:pt modelId="{1C9E1D37-5E71-4235-8063-C3B10F6908B7}" type="pres">
      <dgm:prSet presAssocID="{E2DD0749-225F-44D3-B381-C55517943AA7}" presName="linearProcess" presStyleCnt="0"/>
      <dgm:spPr/>
    </dgm:pt>
    <dgm:pt modelId="{07BF6B59-1C8A-4A7D-812E-27E8A2A4C5F8}" type="pres">
      <dgm:prSet presAssocID="{1B060714-40FC-469B-AFE7-FB8CDF680BDA}" presName="textNode" presStyleLbl="node1" presStyleIdx="0" presStyleCnt="3">
        <dgm:presLayoutVars>
          <dgm:bulletEnabled val="1"/>
        </dgm:presLayoutVars>
      </dgm:prSet>
      <dgm:spPr/>
      <dgm:t>
        <a:bodyPr/>
        <a:lstStyle/>
        <a:p>
          <a:endParaRPr lang="en-US"/>
        </a:p>
      </dgm:t>
    </dgm:pt>
    <dgm:pt modelId="{ABD285F8-E15C-47AA-A8AD-AF4BB7AD6EAC}" type="pres">
      <dgm:prSet presAssocID="{6C4C29BE-BD5B-4C42-8970-7637A2FE5074}" presName="sibTrans" presStyleCnt="0"/>
      <dgm:spPr/>
    </dgm:pt>
    <dgm:pt modelId="{E620FAAA-757A-46F9-817B-37124D85E90F}" type="pres">
      <dgm:prSet presAssocID="{6DD2FA82-26F3-4C03-8908-B0D905A48792}" presName="textNode" presStyleLbl="node1" presStyleIdx="1" presStyleCnt="3" custLinFactNeighborX="-4447" custLinFactNeighborY="-250">
        <dgm:presLayoutVars>
          <dgm:bulletEnabled val="1"/>
        </dgm:presLayoutVars>
      </dgm:prSet>
      <dgm:spPr/>
      <dgm:t>
        <a:bodyPr/>
        <a:lstStyle/>
        <a:p>
          <a:endParaRPr lang="en-US"/>
        </a:p>
      </dgm:t>
    </dgm:pt>
    <dgm:pt modelId="{13B54EB5-A3C5-4C1A-955A-76847131ACCF}" type="pres">
      <dgm:prSet presAssocID="{1D649719-D430-4DCF-B307-6AE3D3C0038E}" presName="sibTrans" presStyleCnt="0"/>
      <dgm:spPr/>
    </dgm:pt>
    <dgm:pt modelId="{D25A08BC-930C-4F18-9039-05150CEA253C}" type="pres">
      <dgm:prSet presAssocID="{3FA04D46-AC86-4123-95B6-3F52A7CD7583}" presName="textNode" presStyleLbl="node1" presStyleIdx="2" presStyleCnt="3">
        <dgm:presLayoutVars>
          <dgm:bulletEnabled val="1"/>
        </dgm:presLayoutVars>
      </dgm:prSet>
      <dgm:spPr/>
      <dgm:t>
        <a:bodyPr/>
        <a:lstStyle/>
        <a:p>
          <a:endParaRPr lang="en-US"/>
        </a:p>
      </dgm:t>
    </dgm:pt>
  </dgm:ptLst>
  <dgm:cxnLst>
    <dgm:cxn modelId="{81EBDC86-5593-402D-977C-722A92BFA13F}" srcId="{E2DD0749-225F-44D3-B381-C55517943AA7}" destId="{6DD2FA82-26F3-4C03-8908-B0D905A48792}" srcOrd="1" destOrd="0" parTransId="{CEE87642-F238-4C75-B72E-F00287AEDCAD}" sibTransId="{1D649719-D430-4DCF-B307-6AE3D3C0038E}"/>
    <dgm:cxn modelId="{8A170954-47A1-4EC5-8381-E7A8B380A0D6}" srcId="{E2DD0749-225F-44D3-B381-C55517943AA7}" destId="{3FA04D46-AC86-4123-95B6-3F52A7CD7583}" srcOrd="2" destOrd="0" parTransId="{17506CCB-1979-4EF4-8230-F29EF31F2F59}" sibTransId="{8D0A6B19-DECD-4232-9799-20CC0D8F6570}"/>
    <dgm:cxn modelId="{CD4FAD36-6225-4F4A-9E82-AA7D974F49F6}" srcId="{E2DD0749-225F-44D3-B381-C55517943AA7}" destId="{1B060714-40FC-469B-AFE7-FB8CDF680BDA}" srcOrd="0" destOrd="0" parTransId="{0E3D588E-F2F3-46B9-B2EB-6CCD034755AF}" sibTransId="{6C4C29BE-BD5B-4C42-8970-7637A2FE5074}"/>
    <dgm:cxn modelId="{F0EAA89A-1E98-45A1-8BC4-FA81CA4CF3F7}" type="presOf" srcId="{6DD2FA82-26F3-4C03-8908-B0D905A48792}" destId="{E620FAAA-757A-46F9-817B-37124D85E90F}" srcOrd="0" destOrd="0" presId="urn:microsoft.com/office/officeart/2005/8/layout/hProcess9"/>
    <dgm:cxn modelId="{9C7C8493-1448-4397-AB5C-CAB492E5D3BC}" type="presOf" srcId="{1B060714-40FC-469B-AFE7-FB8CDF680BDA}" destId="{07BF6B59-1C8A-4A7D-812E-27E8A2A4C5F8}" srcOrd="0" destOrd="0" presId="urn:microsoft.com/office/officeart/2005/8/layout/hProcess9"/>
    <dgm:cxn modelId="{85CF4398-B7BA-42B4-87B9-C73A50F2FFE4}" type="presOf" srcId="{3FA04D46-AC86-4123-95B6-3F52A7CD7583}" destId="{D25A08BC-930C-4F18-9039-05150CEA253C}" srcOrd="0" destOrd="0" presId="urn:microsoft.com/office/officeart/2005/8/layout/hProcess9"/>
    <dgm:cxn modelId="{0DE26B66-CD9E-41A8-9059-AC31188935D8}" type="presOf" srcId="{E2DD0749-225F-44D3-B381-C55517943AA7}" destId="{40B97AD6-C834-4A19-864E-7F5D99AE27F5}" srcOrd="0" destOrd="0" presId="urn:microsoft.com/office/officeart/2005/8/layout/hProcess9"/>
    <dgm:cxn modelId="{76908119-CDBF-469A-87B3-225568E3E150}" type="presParOf" srcId="{40B97AD6-C834-4A19-864E-7F5D99AE27F5}" destId="{9CF1AE49-B932-4C90-853F-91697677E69F}" srcOrd="0" destOrd="0" presId="urn:microsoft.com/office/officeart/2005/8/layout/hProcess9"/>
    <dgm:cxn modelId="{3D33679E-7805-4195-BA1C-A3FDF4526916}" type="presParOf" srcId="{40B97AD6-C834-4A19-864E-7F5D99AE27F5}" destId="{1C9E1D37-5E71-4235-8063-C3B10F6908B7}" srcOrd="1" destOrd="0" presId="urn:microsoft.com/office/officeart/2005/8/layout/hProcess9"/>
    <dgm:cxn modelId="{83F366EB-C91A-4D73-B7EF-F3F6B08499DE}" type="presParOf" srcId="{1C9E1D37-5E71-4235-8063-C3B10F6908B7}" destId="{07BF6B59-1C8A-4A7D-812E-27E8A2A4C5F8}" srcOrd="0" destOrd="0" presId="urn:microsoft.com/office/officeart/2005/8/layout/hProcess9"/>
    <dgm:cxn modelId="{C58C7203-1A3F-4622-A64F-0C8793EDE77F}" type="presParOf" srcId="{1C9E1D37-5E71-4235-8063-C3B10F6908B7}" destId="{ABD285F8-E15C-47AA-A8AD-AF4BB7AD6EAC}" srcOrd="1" destOrd="0" presId="urn:microsoft.com/office/officeart/2005/8/layout/hProcess9"/>
    <dgm:cxn modelId="{F7234B9B-D74D-46FF-A334-64CE03FCC940}" type="presParOf" srcId="{1C9E1D37-5E71-4235-8063-C3B10F6908B7}" destId="{E620FAAA-757A-46F9-817B-37124D85E90F}" srcOrd="2" destOrd="0" presId="urn:microsoft.com/office/officeart/2005/8/layout/hProcess9"/>
    <dgm:cxn modelId="{907BD95C-4A85-4363-9136-667373C5C5E3}" type="presParOf" srcId="{1C9E1D37-5E71-4235-8063-C3B10F6908B7}" destId="{13B54EB5-A3C5-4C1A-955A-76847131ACCF}" srcOrd="3" destOrd="0" presId="urn:microsoft.com/office/officeart/2005/8/layout/hProcess9"/>
    <dgm:cxn modelId="{7292E906-9203-4929-80CF-378C081353C8}" type="presParOf" srcId="{1C9E1D37-5E71-4235-8063-C3B10F6908B7}" destId="{D25A08BC-930C-4F18-9039-05150CEA253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DD0749-225F-44D3-B381-C55517943AA7}" type="doc">
      <dgm:prSet loTypeId="urn:microsoft.com/office/officeart/2005/8/layout/hProcess9" loCatId="process" qsTypeId="urn:microsoft.com/office/officeart/2005/8/quickstyle/simple1" qsCatId="simple" csTypeId="urn:microsoft.com/office/officeart/2005/8/colors/accent1_2" csCatId="accent1" phldr="1"/>
      <dgm:spPr/>
    </dgm:pt>
    <dgm:pt modelId="{1B060714-40FC-469B-AFE7-FB8CDF680BDA}">
      <dgm:prSet phldrT="[Text]"/>
      <dgm:spPr/>
      <dgm:t>
        <a:bodyPr/>
        <a:lstStyle/>
        <a:p>
          <a:r>
            <a:rPr lang="en-US" dirty="0" smtClean="0"/>
            <a:t>COPD</a:t>
          </a:r>
          <a:endParaRPr lang="en-US" dirty="0"/>
        </a:p>
      </dgm:t>
    </dgm:pt>
    <dgm:pt modelId="{0E3D588E-F2F3-46B9-B2EB-6CCD034755AF}" type="parTrans" cxnId="{CD4FAD36-6225-4F4A-9E82-AA7D974F49F6}">
      <dgm:prSet/>
      <dgm:spPr/>
      <dgm:t>
        <a:bodyPr/>
        <a:lstStyle/>
        <a:p>
          <a:endParaRPr lang="en-US"/>
        </a:p>
      </dgm:t>
    </dgm:pt>
    <dgm:pt modelId="{6C4C29BE-BD5B-4C42-8970-7637A2FE5074}" type="sibTrans" cxnId="{CD4FAD36-6225-4F4A-9E82-AA7D974F49F6}">
      <dgm:prSet/>
      <dgm:spPr/>
      <dgm:t>
        <a:bodyPr/>
        <a:lstStyle/>
        <a:p>
          <a:endParaRPr lang="en-US"/>
        </a:p>
      </dgm:t>
    </dgm:pt>
    <dgm:pt modelId="{6DD2FA82-26F3-4C03-8908-B0D905A48792}">
      <dgm:prSet phldrT="[Text]"/>
      <dgm:spPr/>
      <dgm:t>
        <a:bodyPr/>
        <a:lstStyle/>
        <a:p>
          <a:r>
            <a:rPr lang="en-US" dirty="0" smtClean="0"/>
            <a:t>Limits Home/Family Activity</a:t>
          </a:r>
          <a:endParaRPr lang="en-US" dirty="0"/>
        </a:p>
      </dgm:t>
    </dgm:pt>
    <dgm:pt modelId="{CEE87642-F238-4C75-B72E-F00287AEDCAD}" type="parTrans" cxnId="{81EBDC86-5593-402D-977C-722A92BFA13F}">
      <dgm:prSet/>
      <dgm:spPr/>
      <dgm:t>
        <a:bodyPr/>
        <a:lstStyle/>
        <a:p>
          <a:endParaRPr lang="en-US"/>
        </a:p>
      </dgm:t>
    </dgm:pt>
    <dgm:pt modelId="{1D649719-D430-4DCF-B307-6AE3D3C0038E}" type="sibTrans" cxnId="{81EBDC86-5593-402D-977C-722A92BFA13F}">
      <dgm:prSet/>
      <dgm:spPr/>
      <dgm:t>
        <a:bodyPr/>
        <a:lstStyle/>
        <a:p>
          <a:endParaRPr lang="en-US"/>
        </a:p>
      </dgm:t>
    </dgm:pt>
    <dgm:pt modelId="{3FA04D46-AC86-4123-95B6-3F52A7CD7583}">
      <dgm:prSet phldrT="[Text]"/>
      <dgm:spPr/>
      <dgm:t>
        <a:bodyPr/>
        <a:lstStyle/>
        <a:p>
          <a:r>
            <a:rPr lang="en-US" dirty="0" smtClean="0"/>
            <a:t>Limited Activity Tolerance, Limited walking distance</a:t>
          </a:r>
          <a:endParaRPr lang="en-US" dirty="0"/>
        </a:p>
      </dgm:t>
    </dgm:pt>
    <dgm:pt modelId="{17506CCB-1979-4EF4-8230-F29EF31F2F59}" type="parTrans" cxnId="{8A170954-47A1-4EC5-8381-E7A8B380A0D6}">
      <dgm:prSet/>
      <dgm:spPr/>
      <dgm:t>
        <a:bodyPr/>
        <a:lstStyle/>
        <a:p>
          <a:endParaRPr lang="en-US"/>
        </a:p>
      </dgm:t>
    </dgm:pt>
    <dgm:pt modelId="{8D0A6B19-DECD-4232-9799-20CC0D8F6570}" type="sibTrans" cxnId="{8A170954-47A1-4EC5-8381-E7A8B380A0D6}">
      <dgm:prSet/>
      <dgm:spPr/>
      <dgm:t>
        <a:bodyPr/>
        <a:lstStyle/>
        <a:p>
          <a:endParaRPr lang="en-US"/>
        </a:p>
      </dgm:t>
    </dgm:pt>
    <dgm:pt modelId="{40B97AD6-C834-4A19-864E-7F5D99AE27F5}" type="pres">
      <dgm:prSet presAssocID="{E2DD0749-225F-44D3-B381-C55517943AA7}" presName="CompostProcess" presStyleCnt="0">
        <dgm:presLayoutVars>
          <dgm:dir/>
          <dgm:resizeHandles val="exact"/>
        </dgm:presLayoutVars>
      </dgm:prSet>
      <dgm:spPr/>
    </dgm:pt>
    <dgm:pt modelId="{9CF1AE49-B932-4C90-853F-91697677E69F}" type="pres">
      <dgm:prSet presAssocID="{E2DD0749-225F-44D3-B381-C55517943AA7}" presName="arrow" presStyleLbl="bgShp" presStyleIdx="0" presStyleCnt="1" custLinFactNeighborX="-1471" custLinFactNeighborY="-19375"/>
      <dgm:spPr/>
    </dgm:pt>
    <dgm:pt modelId="{1C9E1D37-5E71-4235-8063-C3B10F6908B7}" type="pres">
      <dgm:prSet presAssocID="{E2DD0749-225F-44D3-B381-C55517943AA7}" presName="linearProcess" presStyleCnt="0"/>
      <dgm:spPr/>
    </dgm:pt>
    <dgm:pt modelId="{07BF6B59-1C8A-4A7D-812E-27E8A2A4C5F8}" type="pres">
      <dgm:prSet presAssocID="{1B060714-40FC-469B-AFE7-FB8CDF680BDA}" presName="textNode" presStyleLbl="node1" presStyleIdx="0" presStyleCnt="3">
        <dgm:presLayoutVars>
          <dgm:bulletEnabled val="1"/>
        </dgm:presLayoutVars>
      </dgm:prSet>
      <dgm:spPr/>
      <dgm:t>
        <a:bodyPr/>
        <a:lstStyle/>
        <a:p>
          <a:endParaRPr lang="en-US"/>
        </a:p>
      </dgm:t>
    </dgm:pt>
    <dgm:pt modelId="{ABD285F8-E15C-47AA-A8AD-AF4BB7AD6EAC}" type="pres">
      <dgm:prSet presAssocID="{6C4C29BE-BD5B-4C42-8970-7637A2FE5074}" presName="sibTrans" presStyleCnt="0"/>
      <dgm:spPr/>
    </dgm:pt>
    <dgm:pt modelId="{E620FAAA-757A-46F9-817B-37124D85E90F}" type="pres">
      <dgm:prSet presAssocID="{6DD2FA82-26F3-4C03-8908-B0D905A48792}" presName="textNode" presStyleLbl="node1" presStyleIdx="1" presStyleCnt="3" custLinFactNeighborX="-4447" custLinFactNeighborY="-250">
        <dgm:presLayoutVars>
          <dgm:bulletEnabled val="1"/>
        </dgm:presLayoutVars>
      </dgm:prSet>
      <dgm:spPr/>
      <dgm:t>
        <a:bodyPr/>
        <a:lstStyle/>
        <a:p>
          <a:endParaRPr lang="en-US"/>
        </a:p>
      </dgm:t>
    </dgm:pt>
    <dgm:pt modelId="{13B54EB5-A3C5-4C1A-955A-76847131ACCF}" type="pres">
      <dgm:prSet presAssocID="{1D649719-D430-4DCF-B307-6AE3D3C0038E}" presName="sibTrans" presStyleCnt="0"/>
      <dgm:spPr/>
    </dgm:pt>
    <dgm:pt modelId="{D25A08BC-930C-4F18-9039-05150CEA253C}" type="pres">
      <dgm:prSet presAssocID="{3FA04D46-AC86-4123-95B6-3F52A7CD7583}" presName="textNode" presStyleLbl="node1" presStyleIdx="2" presStyleCnt="3">
        <dgm:presLayoutVars>
          <dgm:bulletEnabled val="1"/>
        </dgm:presLayoutVars>
      </dgm:prSet>
      <dgm:spPr/>
      <dgm:t>
        <a:bodyPr/>
        <a:lstStyle/>
        <a:p>
          <a:endParaRPr lang="en-US"/>
        </a:p>
      </dgm:t>
    </dgm:pt>
  </dgm:ptLst>
  <dgm:cxnLst>
    <dgm:cxn modelId="{52D28C4E-B4F8-468E-A7A2-5F6C8C19024F}" type="presOf" srcId="{6DD2FA82-26F3-4C03-8908-B0D905A48792}" destId="{E620FAAA-757A-46F9-817B-37124D85E90F}" srcOrd="0" destOrd="0" presId="urn:microsoft.com/office/officeart/2005/8/layout/hProcess9"/>
    <dgm:cxn modelId="{81EBDC86-5593-402D-977C-722A92BFA13F}" srcId="{E2DD0749-225F-44D3-B381-C55517943AA7}" destId="{6DD2FA82-26F3-4C03-8908-B0D905A48792}" srcOrd="1" destOrd="0" parTransId="{CEE87642-F238-4C75-B72E-F00287AEDCAD}" sibTransId="{1D649719-D430-4DCF-B307-6AE3D3C0038E}"/>
    <dgm:cxn modelId="{8A170954-47A1-4EC5-8381-E7A8B380A0D6}" srcId="{E2DD0749-225F-44D3-B381-C55517943AA7}" destId="{3FA04D46-AC86-4123-95B6-3F52A7CD7583}" srcOrd="2" destOrd="0" parTransId="{17506CCB-1979-4EF4-8230-F29EF31F2F59}" sibTransId="{8D0A6B19-DECD-4232-9799-20CC0D8F6570}"/>
    <dgm:cxn modelId="{B5F079D9-EE01-40F1-A741-0244DC566901}" type="presOf" srcId="{1B060714-40FC-469B-AFE7-FB8CDF680BDA}" destId="{07BF6B59-1C8A-4A7D-812E-27E8A2A4C5F8}" srcOrd="0" destOrd="0" presId="urn:microsoft.com/office/officeart/2005/8/layout/hProcess9"/>
    <dgm:cxn modelId="{CD4FAD36-6225-4F4A-9E82-AA7D974F49F6}" srcId="{E2DD0749-225F-44D3-B381-C55517943AA7}" destId="{1B060714-40FC-469B-AFE7-FB8CDF680BDA}" srcOrd="0" destOrd="0" parTransId="{0E3D588E-F2F3-46B9-B2EB-6CCD034755AF}" sibTransId="{6C4C29BE-BD5B-4C42-8970-7637A2FE5074}"/>
    <dgm:cxn modelId="{E17DF72A-70F9-4222-B76C-80DD1049DC65}" type="presOf" srcId="{E2DD0749-225F-44D3-B381-C55517943AA7}" destId="{40B97AD6-C834-4A19-864E-7F5D99AE27F5}" srcOrd="0" destOrd="0" presId="urn:microsoft.com/office/officeart/2005/8/layout/hProcess9"/>
    <dgm:cxn modelId="{205C33D6-F1C3-4D44-B791-472A1C74413E}" type="presOf" srcId="{3FA04D46-AC86-4123-95B6-3F52A7CD7583}" destId="{D25A08BC-930C-4F18-9039-05150CEA253C}" srcOrd="0" destOrd="0" presId="urn:microsoft.com/office/officeart/2005/8/layout/hProcess9"/>
    <dgm:cxn modelId="{50170400-3726-43F3-B9BA-A66470A9D04D}" type="presParOf" srcId="{40B97AD6-C834-4A19-864E-7F5D99AE27F5}" destId="{9CF1AE49-B932-4C90-853F-91697677E69F}" srcOrd="0" destOrd="0" presId="urn:microsoft.com/office/officeart/2005/8/layout/hProcess9"/>
    <dgm:cxn modelId="{16E99948-F12D-4EF8-9F5C-3FAB248E1E1A}" type="presParOf" srcId="{40B97AD6-C834-4A19-864E-7F5D99AE27F5}" destId="{1C9E1D37-5E71-4235-8063-C3B10F6908B7}" srcOrd="1" destOrd="0" presId="urn:microsoft.com/office/officeart/2005/8/layout/hProcess9"/>
    <dgm:cxn modelId="{D97BEF9E-7F11-4E5C-9B7E-E295C7AFEC91}" type="presParOf" srcId="{1C9E1D37-5E71-4235-8063-C3B10F6908B7}" destId="{07BF6B59-1C8A-4A7D-812E-27E8A2A4C5F8}" srcOrd="0" destOrd="0" presId="urn:microsoft.com/office/officeart/2005/8/layout/hProcess9"/>
    <dgm:cxn modelId="{7313B447-008C-4622-A9EC-2C84E90222B6}" type="presParOf" srcId="{1C9E1D37-5E71-4235-8063-C3B10F6908B7}" destId="{ABD285F8-E15C-47AA-A8AD-AF4BB7AD6EAC}" srcOrd="1" destOrd="0" presId="urn:microsoft.com/office/officeart/2005/8/layout/hProcess9"/>
    <dgm:cxn modelId="{51925E2C-DC21-44AF-81E4-9D81E73B0F9E}" type="presParOf" srcId="{1C9E1D37-5E71-4235-8063-C3B10F6908B7}" destId="{E620FAAA-757A-46F9-817B-37124D85E90F}" srcOrd="2" destOrd="0" presId="urn:microsoft.com/office/officeart/2005/8/layout/hProcess9"/>
    <dgm:cxn modelId="{AB74938A-61B4-48A6-B29B-B91937343677}" type="presParOf" srcId="{1C9E1D37-5E71-4235-8063-C3B10F6908B7}" destId="{13B54EB5-A3C5-4C1A-955A-76847131ACCF}" srcOrd="3" destOrd="0" presId="urn:microsoft.com/office/officeart/2005/8/layout/hProcess9"/>
    <dgm:cxn modelId="{B7823329-5687-4D16-92D7-878A01EFBB3D}" type="presParOf" srcId="{1C9E1D37-5E71-4235-8063-C3B10F6908B7}" destId="{D25A08BC-930C-4F18-9039-05150CEA253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DD0749-225F-44D3-B381-C55517943AA7}" type="doc">
      <dgm:prSet loTypeId="urn:microsoft.com/office/officeart/2005/8/layout/hProcess9" loCatId="process" qsTypeId="urn:microsoft.com/office/officeart/2005/8/quickstyle/simple1" qsCatId="simple" csTypeId="urn:microsoft.com/office/officeart/2005/8/colors/accent1_2" csCatId="accent1" phldr="1"/>
      <dgm:spPr/>
    </dgm:pt>
    <dgm:pt modelId="{1B060714-40FC-469B-AFE7-FB8CDF680BDA}">
      <dgm:prSet phldrT="[Text]"/>
      <dgm:spPr/>
      <dgm:t>
        <a:bodyPr/>
        <a:lstStyle/>
        <a:p>
          <a:r>
            <a:rPr lang="en-US" dirty="0" smtClean="0"/>
            <a:t>COPD</a:t>
          </a:r>
          <a:endParaRPr lang="en-US" dirty="0"/>
        </a:p>
      </dgm:t>
    </dgm:pt>
    <dgm:pt modelId="{0E3D588E-F2F3-46B9-B2EB-6CCD034755AF}" type="parTrans" cxnId="{CD4FAD36-6225-4F4A-9E82-AA7D974F49F6}">
      <dgm:prSet/>
      <dgm:spPr/>
      <dgm:t>
        <a:bodyPr/>
        <a:lstStyle/>
        <a:p>
          <a:endParaRPr lang="en-US"/>
        </a:p>
      </dgm:t>
    </dgm:pt>
    <dgm:pt modelId="{6C4C29BE-BD5B-4C42-8970-7637A2FE5074}" type="sibTrans" cxnId="{CD4FAD36-6225-4F4A-9E82-AA7D974F49F6}">
      <dgm:prSet/>
      <dgm:spPr/>
      <dgm:t>
        <a:bodyPr/>
        <a:lstStyle/>
        <a:p>
          <a:endParaRPr lang="en-US"/>
        </a:p>
      </dgm:t>
    </dgm:pt>
    <dgm:pt modelId="{6DD2FA82-26F3-4C03-8908-B0D905A48792}">
      <dgm:prSet phldrT="[Text]"/>
      <dgm:spPr/>
      <dgm:t>
        <a:bodyPr/>
        <a:lstStyle/>
        <a:p>
          <a:r>
            <a:rPr lang="en-US" dirty="0" smtClean="0"/>
            <a:t>Limits Home/Family Activity</a:t>
          </a:r>
          <a:endParaRPr lang="en-US" dirty="0"/>
        </a:p>
      </dgm:t>
    </dgm:pt>
    <dgm:pt modelId="{CEE87642-F238-4C75-B72E-F00287AEDCAD}" type="parTrans" cxnId="{81EBDC86-5593-402D-977C-722A92BFA13F}">
      <dgm:prSet/>
      <dgm:spPr/>
      <dgm:t>
        <a:bodyPr/>
        <a:lstStyle/>
        <a:p>
          <a:endParaRPr lang="en-US"/>
        </a:p>
      </dgm:t>
    </dgm:pt>
    <dgm:pt modelId="{1D649719-D430-4DCF-B307-6AE3D3C0038E}" type="sibTrans" cxnId="{81EBDC86-5593-402D-977C-722A92BFA13F}">
      <dgm:prSet/>
      <dgm:spPr/>
      <dgm:t>
        <a:bodyPr/>
        <a:lstStyle/>
        <a:p>
          <a:endParaRPr lang="en-US"/>
        </a:p>
      </dgm:t>
    </dgm:pt>
    <dgm:pt modelId="{3FA04D46-AC86-4123-95B6-3F52A7CD7583}">
      <dgm:prSet phldrT="[Text]"/>
      <dgm:spPr/>
      <dgm:t>
        <a:bodyPr/>
        <a:lstStyle/>
        <a:p>
          <a:r>
            <a:rPr lang="en-US" dirty="0" smtClean="0"/>
            <a:t>Limited Activity Tolerance, Limited walking distance</a:t>
          </a:r>
          <a:endParaRPr lang="en-US" dirty="0"/>
        </a:p>
      </dgm:t>
    </dgm:pt>
    <dgm:pt modelId="{17506CCB-1979-4EF4-8230-F29EF31F2F59}" type="parTrans" cxnId="{8A170954-47A1-4EC5-8381-E7A8B380A0D6}">
      <dgm:prSet/>
      <dgm:spPr/>
      <dgm:t>
        <a:bodyPr/>
        <a:lstStyle/>
        <a:p>
          <a:endParaRPr lang="en-US"/>
        </a:p>
      </dgm:t>
    </dgm:pt>
    <dgm:pt modelId="{8D0A6B19-DECD-4232-9799-20CC0D8F6570}" type="sibTrans" cxnId="{8A170954-47A1-4EC5-8381-E7A8B380A0D6}">
      <dgm:prSet/>
      <dgm:spPr/>
      <dgm:t>
        <a:bodyPr/>
        <a:lstStyle/>
        <a:p>
          <a:endParaRPr lang="en-US"/>
        </a:p>
      </dgm:t>
    </dgm:pt>
    <dgm:pt modelId="{40B97AD6-C834-4A19-864E-7F5D99AE27F5}" type="pres">
      <dgm:prSet presAssocID="{E2DD0749-225F-44D3-B381-C55517943AA7}" presName="CompostProcess" presStyleCnt="0">
        <dgm:presLayoutVars>
          <dgm:dir/>
          <dgm:resizeHandles val="exact"/>
        </dgm:presLayoutVars>
      </dgm:prSet>
      <dgm:spPr/>
    </dgm:pt>
    <dgm:pt modelId="{9CF1AE49-B932-4C90-853F-91697677E69F}" type="pres">
      <dgm:prSet presAssocID="{E2DD0749-225F-44D3-B381-C55517943AA7}" presName="arrow" presStyleLbl="bgShp" presStyleIdx="0" presStyleCnt="1" custLinFactNeighborX="-1471" custLinFactNeighborY="-19375"/>
      <dgm:spPr/>
    </dgm:pt>
    <dgm:pt modelId="{1C9E1D37-5E71-4235-8063-C3B10F6908B7}" type="pres">
      <dgm:prSet presAssocID="{E2DD0749-225F-44D3-B381-C55517943AA7}" presName="linearProcess" presStyleCnt="0"/>
      <dgm:spPr/>
    </dgm:pt>
    <dgm:pt modelId="{07BF6B59-1C8A-4A7D-812E-27E8A2A4C5F8}" type="pres">
      <dgm:prSet presAssocID="{1B060714-40FC-469B-AFE7-FB8CDF680BDA}" presName="textNode" presStyleLbl="node1" presStyleIdx="0" presStyleCnt="3">
        <dgm:presLayoutVars>
          <dgm:bulletEnabled val="1"/>
        </dgm:presLayoutVars>
      </dgm:prSet>
      <dgm:spPr/>
      <dgm:t>
        <a:bodyPr/>
        <a:lstStyle/>
        <a:p>
          <a:endParaRPr lang="en-US"/>
        </a:p>
      </dgm:t>
    </dgm:pt>
    <dgm:pt modelId="{ABD285F8-E15C-47AA-A8AD-AF4BB7AD6EAC}" type="pres">
      <dgm:prSet presAssocID="{6C4C29BE-BD5B-4C42-8970-7637A2FE5074}" presName="sibTrans" presStyleCnt="0"/>
      <dgm:spPr/>
    </dgm:pt>
    <dgm:pt modelId="{E620FAAA-757A-46F9-817B-37124D85E90F}" type="pres">
      <dgm:prSet presAssocID="{6DD2FA82-26F3-4C03-8908-B0D905A48792}" presName="textNode" presStyleLbl="node1" presStyleIdx="1" presStyleCnt="3" custLinFactNeighborX="-4447" custLinFactNeighborY="-250">
        <dgm:presLayoutVars>
          <dgm:bulletEnabled val="1"/>
        </dgm:presLayoutVars>
      </dgm:prSet>
      <dgm:spPr/>
      <dgm:t>
        <a:bodyPr/>
        <a:lstStyle/>
        <a:p>
          <a:endParaRPr lang="en-US"/>
        </a:p>
      </dgm:t>
    </dgm:pt>
    <dgm:pt modelId="{13B54EB5-A3C5-4C1A-955A-76847131ACCF}" type="pres">
      <dgm:prSet presAssocID="{1D649719-D430-4DCF-B307-6AE3D3C0038E}" presName="sibTrans" presStyleCnt="0"/>
      <dgm:spPr/>
    </dgm:pt>
    <dgm:pt modelId="{D25A08BC-930C-4F18-9039-05150CEA253C}" type="pres">
      <dgm:prSet presAssocID="{3FA04D46-AC86-4123-95B6-3F52A7CD7583}" presName="textNode" presStyleLbl="node1" presStyleIdx="2" presStyleCnt="3">
        <dgm:presLayoutVars>
          <dgm:bulletEnabled val="1"/>
        </dgm:presLayoutVars>
      </dgm:prSet>
      <dgm:spPr/>
      <dgm:t>
        <a:bodyPr/>
        <a:lstStyle/>
        <a:p>
          <a:endParaRPr lang="en-US"/>
        </a:p>
      </dgm:t>
    </dgm:pt>
  </dgm:ptLst>
  <dgm:cxnLst>
    <dgm:cxn modelId="{9F8EA801-6256-4EE8-AD85-93B694606C52}" type="presOf" srcId="{1B060714-40FC-469B-AFE7-FB8CDF680BDA}" destId="{07BF6B59-1C8A-4A7D-812E-27E8A2A4C5F8}" srcOrd="0" destOrd="0" presId="urn:microsoft.com/office/officeart/2005/8/layout/hProcess9"/>
    <dgm:cxn modelId="{81EBDC86-5593-402D-977C-722A92BFA13F}" srcId="{E2DD0749-225F-44D3-B381-C55517943AA7}" destId="{6DD2FA82-26F3-4C03-8908-B0D905A48792}" srcOrd="1" destOrd="0" parTransId="{CEE87642-F238-4C75-B72E-F00287AEDCAD}" sibTransId="{1D649719-D430-4DCF-B307-6AE3D3C0038E}"/>
    <dgm:cxn modelId="{8A170954-47A1-4EC5-8381-E7A8B380A0D6}" srcId="{E2DD0749-225F-44D3-B381-C55517943AA7}" destId="{3FA04D46-AC86-4123-95B6-3F52A7CD7583}" srcOrd="2" destOrd="0" parTransId="{17506CCB-1979-4EF4-8230-F29EF31F2F59}" sibTransId="{8D0A6B19-DECD-4232-9799-20CC0D8F6570}"/>
    <dgm:cxn modelId="{ABD5D2D0-A78D-41F5-BD7D-7E6D875F7255}" type="presOf" srcId="{6DD2FA82-26F3-4C03-8908-B0D905A48792}" destId="{E620FAAA-757A-46F9-817B-37124D85E90F}" srcOrd="0" destOrd="0" presId="urn:microsoft.com/office/officeart/2005/8/layout/hProcess9"/>
    <dgm:cxn modelId="{22E39F8B-31DC-43A5-B493-2F17EE3852DA}" type="presOf" srcId="{3FA04D46-AC86-4123-95B6-3F52A7CD7583}" destId="{D25A08BC-930C-4F18-9039-05150CEA253C}" srcOrd="0" destOrd="0" presId="urn:microsoft.com/office/officeart/2005/8/layout/hProcess9"/>
    <dgm:cxn modelId="{CD4FAD36-6225-4F4A-9E82-AA7D974F49F6}" srcId="{E2DD0749-225F-44D3-B381-C55517943AA7}" destId="{1B060714-40FC-469B-AFE7-FB8CDF680BDA}" srcOrd="0" destOrd="0" parTransId="{0E3D588E-F2F3-46B9-B2EB-6CCD034755AF}" sibTransId="{6C4C29BE-BD5B-4C42-8970-7637A2FE5074}"/>
    <dgm:cxn modelId="{53EF9DDB-4669-44DE-8DAF-070CB5F5BEF3}" type="presOf" srcId="{E2DD0749-225F-44D3-B381-C55517943AA7}" destId="{40B97AD6-C834-4A19-864E-7F5D99AE27F5}" srcOrd="0" destOrd="0" presId="urn:microsoft.com/office/officeart/2005/8/layout/hProcess9"/>
    <dgm:cxn modelId="{831D1223-0D5F-417D-96CC-E650F44EC299}" type="presParOf" srcId="{40B97AD6-C834-4A19-864E-7F5D99AE27F5}" destId="{9CF1AE49-B932-4C90-853F-91697677E69F}" srcOrd="0" destOrd="0" presId="urn:microsoft.com/office/officeart/2005/8/layout/hProcess9"/>
    <dgm:cxn modelId="{2D0F24C4-9873-4B7A-990E-DB33146DA69A}" type="presParOf" srcId="{40B97AD6-C834-4A19-864E-7F5D99AE27F5}" destId="{1C9E1D37-5E71-4235-8063-C3B10F6908B7}" srcOrd="1" destOrd="0" presId="urn:microsoft.com/office/officeart/2005/8/layout/hProcess9"/>
    <dgm:cxn modelId="{3DDFC98F-6A2C-42A4-B612-DAD06929A8E0}" type="presParOf" srcId="{1C9E1D37-5E71-4235-8063-C3B10F6908B7}" destId="{07BF6B59-1C8A-4A7D-812E-27E8A2A4C5F8}" srcOrd="0" destOrd="0" presId="urn:microsoft.com/office/officeart/2005/8/layout/hProcess9"/>
    <dgm:cxn modelId="{58BDB637-5D6E-4AA6-AF31-0181A5FEA7C7}" type="presParOf" srcId="{1C9E1D37-5E71-4235-8063-C3B10F6908B7}" destId="{ABD285F8-E15C-47AA-A8AD-AF4BB7AD6EAC}" srcOrd="1" destOrd="0" presId="urn:microsoft.com/office/officeart/2005/8/layout/hProcess9"/>
    <dgm:cxn modelId="{18D977AD-17BF-4922-B4BD-A7DAF8FE189F}" type="presParOf" srcId="{1C9E1D37-5E71-4235-8063-C3B10F6908B7}" destId="{E620FAAA-757A-46F9-817B-37124D85E90F}" srcOrd="2" destOrd="0" presId="urn:microsoft.com/office/officeart/2005/8/layout/hProcess9"/>
    <dgm:cxn modelId="{A935419D-C053-474E-A924-59DD4151BFB8}" type="presParOf" srcId="{1C9E1D37-5E71-4235-8063-C3B10F6908B7}" destId="{13B54EB5-A3C5-4C1A-955A-76847131ACCF}" srcOrd="3" destOrd="0" presId="urn:microsoft.com/office/officeart/2005/8/layout/hProcess9"/>
    <dgm:cxn modelId="{15AA9B05-3195-4DC8-8A8F-633A35FAB064}" type="presParOf" srcId="{1C9E1D37-5E71-4235-8063-C3B10F6908B7}" destId="{D25A08BC-930C-4F18-9039-05150CEA253C}"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611ED5-7760-4488-867D-BF4AA18CE0A2}">
      <dsp:nvSpPr>
        <dsp:cNvPr id="0" name=""/>
        <dsp:cNvSpPr/>
      </dsp:nvSpPr>
      <dsp:spPr>
        <a:xfrm>
          <a:off x="0" y="0"/>
          <a:ext cx="2489454" cy="2178715"/>
        </a:xfrm>
        <a:prstGeom prst="up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9D1D2BA-C6B7-43FD-89EC-030BAE7A4495}">
      <dsp:nvSpPr>
        <dsp:cNvPr id="0" name=""/>
        <dsp:cNvSpPr/>
      </dsp:nvSpPr>
      <dsp:spPr>
        <a:xfrm>
          <a:off x="3166057" y="0"/>
          <a:ext cx="4224528" cy="217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lvl="0" algn="l" defTabSz="844550">
            <a:lnSpc>
              <a:spcPct val="90000"/>
            </a:lnSpc>
            <a:spcBef>
              <a:spcPct val="0"/>
            </a:spcBef>
            <a:spcAft>
              <a:spcPct val="35000"/>
            </a:spcAft>
          </a:pPr>
          <a:r>
            <a:rPr lang="en-US" sz="1900" kern="1200" dirty="0" smtClean="0"/>
            <a:t>*Discuss literature supporting ROM/Stretching for improved COPD management</a:t>
          </a:r>
        </a:p>
        <a:p>
          <a:pPr lvl="0" algn="l" defTabSz="844550">
            <a:lnSpc>
              <a:spcPct val="90000"/>
            </a:lnSpc>
            <a:spcBef>
              <a:spcPct val="0"/>
            </a:spcBef>
            <a:spcAft>
              <a:spcPct val="35000"/>
            </a:spcAft>
          </a:pPr>
          <a:r>
            <a:rPr lang="en-US" sz="1900" kern="1200" dirty="0" smtClean="0"/>
            <a:t>* Review specific exercises supported by available research which could be added to the management of a person with COPD</a:t>
          </a:r>
          <a:endParaRPr lang="en-US" sz="1900" kern="1200" dirty="0"/>
        </a:p>
      </dsp:txBody>
      <dsp:txXfrm>
        <a:off x="3166057" y="0"/>
        <a:ext cx="4224528" cy="2178715"/>
      </dsp:txXfrm>
    </dsp:sp>
    <dsp:sp modelId="{3ADB36BC-1D44-4D74-8DF7-57B859EF1CD1}">
      <dsp:nvSpPr>
        <dsp:cNvPr id="0" name=""/>
        <dsp:cNvSpPr/>
      </dsp:nvSpPr>
      <dsp:spPr>
        <a:xfrm>
          <a:off x="0" y="2360274"/>
          <a:ext cx="2489454" cy="2178715"/>
        </a:xfrm>
        <a:prstGeom prst="downArrow">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E7902A-510E-4BCD-BE96-83DA8437049E}">
      <dsp:nvSpPr>
        <dsp:cNvPr id="0" name=""/>
        <dsp:cNvSpPr/>
      </dsp:nvSpPr>
      <dsp:spPr>
        <a:xfrm>
          <a:off x="2888868" y="2360274"/>
          <a:ext cx="4224528" cy="2178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0" rIns="135128" bIns="135128" numCol="1" spcCol="1270" anchor="ctr" anchorCtr="0">
          <a:noAutofit/>
        </a:bodyPr>
        <a:lstStyle/>
        <a:p>
          <a:pPr lvl="0" algn="l" defTabSz="844550">
            <a:lnSpc>
              <a:spcPct val="90000"/>
            </a:lnSpc>
            <a:spcBef>
              <a:spcPct val="0"/>
            </a:spcBef>
            <a:spcAft>
              <a:spcPct val="35000"/>
            </a:spcAft>
          </a:pPr>
          <a:r>
            <a:rPr lang="en-US" sz="1900" kern="1200" dirty="0" smtClean="0"/>
            <a:t>*Review the pathophysiology of COPD</a:t>
          </a:r>
        </a:p>
        <a:p>
          <a:pPr lvl="0" algn="l" defTabSz="844550">
            <a:lnSpc>
              <a:spcPct val="90000"/>
            </a:lnSpc>
            <a:spcBef>
              <a:spcPct val="0"/>
            </a:spcBef>
            <a:spcAft>
              <a:spcPct val="35000"/>
            </a:spcAft>
          </a:pPr>
          <a:r>
            <a:rPr lang="en-US" sz="1900" kern="1200" dirty="0" smtClean="0"/>
            <a:t>* Review various types of breathing techniques beneficial for COPD</a:t>
          </a:r>
          <a:endParaRPr lang="en-US" sz="1900" kern="1200" dirty="0"/>
        </a:p>
      </dsp:txBody>
      <dsp:txXfrm>
        <a:off x="2888868" y="2360274"/>
        <a:ext cx="4224528" cy="217871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1AE49-B932-4C90-853F-91697677E69F}">
      <dsp:nvSpPr>
        <dsp:cNvPr id="0" name=""/>
        <dsp:cNvSpPr/>
      </dsp:nvSpPr>
      <dsp:spPr>
        <a:xfrm>
          <a:off x="452412" y="0"/>
          <a:ext cx="6153150" cy="508000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F6B59-1C8A-4A7D-812E-27E8A2A4C5F8}">
      <dsp:nvSpPr>
        <dsp:cNvPr id="0" name=""/>
        <dsp:cNvSpPr/>
      </dsp:nvSpPr>
      <dsp:spPr>
        <a:xfrm>
          <a:off x="7776" y="1523999"/>
          <a:ext cx="2330053" cy="203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COPD</a:t>
          </a:r>
          <a:endParaRPr lang="en-US" sz="2400" kern="1200" dirty="0"/>
        </a:p>
      </dsp:txBody>
      <dsp:txXfrm>
        <a:off x="106970" y="1623193"/>
        <a:ext cx="2131665" cy="1833612"/>
      </dsp:txXfrm>
    </dsp:sp>
    <dsp:sp modelId="{E620FAAA-757A-46F9-817B-37124D85E90F}">
      <dsp:nvSpPr>
        <dsp:cNvPr id="0" name=""/>
        <dsp:cNvSpPr/>
      </dsp:nvSpPr>
      <dsp:spPr>
        <a:xfrm>
          <a:off x="2449286" y="1518920"/>
          <a:ext cx="2330053" cy="203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Limits Home/Family Activity</a:t>
          </a:r>
          <a:endParaRPr lang="en-US" sz="2400" kern="1200" dirty="0"/>
        </a:p>
      </dsp:txBody>
      <dsp:txXfrm>
        <a:off x="2548480" y="1618114"/>
        <a:ext cx="2131665" cy="1833612"/>
      </dsp:txXfrm>
    </dsp:sp>
    <dsp:sp modelId="{D25A08BC-930C-4F18-9039-05150CEA253C}">
      <dsp:nvSpPr>
        <dsp:cNvPr id="0" name=""/>
        <dsp:cNvSpPr/>
      </dsp:nvSpPr>
      <dsp:spPr>
        <a:xfrm>
          <a:off x="4901170" y="1523999"/>
          <a:ext cx="2330053" cy="2032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Limited Activity Tolerance, Limited walking distance</a:t>
          </a:r>
          <a:endParaRPr lang="en-US" sz="2400" kern="1200" dirty="0"/>
        </a:p>
      </dsp:txBody>
      <dsp:txXfrm>
        <a:off x="5000364" y="1623193"/>
        <a:ext cx="2131665" cy="183361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1AE49-B932-4C90-853F-91697677E69F}">
      <dsp:nvSpPr>
        <dsp:cNvPr id="0" name=""/>
        <dsp:cNvSpPr/>
      </dsp:nvSpPr>
      <dsp:spPr>
        <a:xfrm>
          <a:off x="314987" y="0"/>
          <a:ext cx="4284073" cy="46194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F6B59-1C8A-4A7D-812E-27E8A2A4C5F8}">
      <dsp:nvSpPr>
        <dsp:cNvPr id="0" name=""/>
        <dsp:cNvSpPr/>
      </dsp:nvSpPr>
      <dsp:spPr>
        <a:xfrm>
          <a:off x="5414" y="1385835"/>
          <a:ext cx="1622277" cy="1847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COPD</a:t>
          </a:r>
          <a:endParaRPr lang="en-US" sz="1800" kern="1200" dirty="0"/>
        </a:p>
      </dsp:txBody>
      <dsp:txXfrm>
        <a:off x="84607" y="1465028"/>
        <a:ext cx="1463891" cy="1689394"/>
      </dsp:txXfrm>
    </dsp:sp>
    <dsp:sp modelId="{E620FAAA-757A-46F9-817B-37124D85E90F}">
      <dsp:nvSpPr>
        <dsp:cNvPr id="0" name=""/>
        <dsp:cNvSpPr/>
      </dsp:nvSpPr>
      <dsp:spPr>
        <a:xfrm>
          <a:off x="1705292" y="1381215"/>
          <a:ext cx="1622277" cy="1847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Limits Home/Family Activity</a:t>
          </a:r>
          <a:endParaRPr lang="en-US" sz="1800" kern="1200" dirty="0"/>
        </a:p>
      </dsp:txBody>
      <dsp:txXfrm>
        <a:off x="1784485" y="1460408"/>
        <a:ext cx="1463891" cy="1689394"/>
      </dsp:txXfrm>
    </dsp:sp>
    <dsp:sp modelId="{D25A08BC-930C-4F18-9039-05150CEA253C}">
      <dsp:nvSpPr>
        <dsp:cNvPr id="0" name=""/>
        <dsp:cNvSpPr/>
      </dsp:nvSpPr>
      <dsp:spPr>
        <a:xfrm>
          <a:off x="3412394" y="1385835"/>
          <a:ext cx="1622277" cy="1847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Limited Activity Tolerance, Limited walking distance</a:t>
          </a:r>
          <a:endParaRPr lang="en-US" sz="1800" kern="1200" dirty="0"/>
        </a:p>
      </dsp:txBody>
      <dsp:txXfrm>
        <a:off x="3491587" y="1465028"/>
        <a:ext cx="1463891" cy="1689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1AE49-B932-4C90-853F-91697677E69F}">
      <dsp:nvSpPr>
        <dsp:cNvPr id="0" name=""/>
        <dsp:cNvSpPr/>
      </dsp:nvSpPr>
      <dsp:spPr>
        <a:xfrm>
          <a:off x="314987" y="0"/>
          <a:ext cx="4284073" cy="46194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F6B59-1C8A-4A7D-812E-27E8A2A4C5F8}">
      <dsp:nvSpPr>
        <dsp:cNvPr id="0" name=""/>
        <dsp:cNvSpPr/>
      </dsp:nvSpPr>
      <dsp:spPr>
        <a:xfrm>
          <a:off x="5414" y="1385835"/>
          <a:ext cx="1622277" cy="1847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COPD</a:t>
          </a:r>
          <a:endParaRPr lang="en-US" sz="1800" kern="1200" dirty="0"/>
        </a:p>
      </dsp:txBody>
      <dsp:txXfrm>
        <a:off x="84607" y="1465028"/>
        <a:ext cx="1463891" cy="1689394"/>
      </dsp:txXfrm>
    </dsp:sp>
    <dsp:sp modelId="{E620FAAA-757A-46F9-817B-37124D85E90F}">
      <dsp:nvSpPr>
        <dsp:cNvPr id="0" name=""/>
        <dsp:cNvSpPr/>
      </dsp:nvSpPr>
      <dsp:spPr>
        <a:xfrm>
          <a:off x="1705292" y="1381215"/>
          <a:ext cx="1622277" cy="1847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Limits Home/Family Activity</a:t>
          </a:r>
          <a:endParaRPr lang="en-US" sz="1800" kern="1200" dirty="0"/>
        </a:p>
      </dsp:txBody>
      <dsp:txXfrm>
        <a:off x="1784485" y="1460408"/>
        <a:ext cx="1463891" cy="1689394"/>
      </dsp:txXfrm>
    </dsp:sp>
    <dsp:sp modelId="{D25A08BC-930C-4F18-9039-05150CEA253C}">
      <dsp:nvSpPr>
        <dsp:cNvPr id="0" name=""/>
        <dsp:cNvSpPr/>
      </dsp:nvSpPr>
      <dsp:spPr>
        <a:xfrm>
          <a:off x="3412394" y="1385835"/>
          <a:ext cx="1622277" cy="1847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Limited Activity Tolerance, Limited walking distance</a:t>
          </a:r>
          <a:endParaRPr lang="en-US" sz="1800" kern="1200" dirty="0"/>
        </a:p>
      </dsp:txBody>
      <dsp:txXfrm>
        <a:off x="3491587" y="1465028"/>
        <a:ext cx="1463891" cy="168939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F1AE49-B932-4C90-853F-91697677E69F}">
      <dsp:nvSpPr>
        <dsp:cNvPr id="0" name=""/>
        <dsp:cNvSpPr/>
      </dsp:nvSpPr>
      <dsp:spPr>
        <a:xfrm>
          <a:off x="314987" y="0"/>
          <a:ext cx="4284073" cy="4619451"/>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BF6B59-1C8A-4A7D-812E-27E8A2A4C5F8}">
      <dsp:nvSpPr>
        <dsp:cNvPr id="0" name=""/>
        <dsp:cNvSpPr/>
      </dsp:nvSpPr>
      <dsp:spPr>
        <a:xfrm>
          <a:off x="5414" y="1385835"/>
          <a:ext cx="1622277" cy="1847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COPD</a:t>
          </a:r>
          <a:endParaRPr lang="en-US" sz="1800" kern="1200" dirty="0"/>
        </a:p>
      </dsp:txBody>
      <dsp:txXfrm>
        <a:off x="84607" y="1465028"/>
        <a:ext cx="1463891" cy="1689394"/>
      </dsp:txXfrm>
    </dsp:sp>
    <dsp:sp modelId="{E620FAAA-757A-46F9-817B-37124D85E90F}">
      <dsp:nvSpPr>
        <dsp:cNvPr id="0" name=""/>
        <dsp:cNvSpPr/>
      </dsp:nvSpPr>
      <dsp:spPr>
        <a:xfrm>
          <a:off x="1705292" y="1381215"/>
          <a:ext cx="1622277" cy="1847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Limits Home/Family Activity</a:t>
          </a:r>
          <a:endParaRPr lang="en-US" sz="1800" kern="1200" dirty="0"/>
        </a:p>
      </dsp:txBody>
      <dsp:txXfrm>
        <a:off x="1784485" y="1460408"/>
        <a:ext cx="1463891" cy="1689394"/>
      </dsp:txXfrm>
    </dsp:sp>
    <dsp:sp modelId="{D25A08BC-930C-4F18-9039-05150CEA253C}">
      <dsp:nvSpPr>
        <dsp:cNvPr id="0" name=""/>
        <dsp:cNvSpPr/>
      </dsp:nvSpPr>
      <dsp:spPr>
        <a:xfrm>
          <a:off x="3412394" y="1385835"/>
          <a:ext cx="1622277" cy="18477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Limited Activity Tolerance, Limited walking distance</a:t>
          </a:r>
          <a:endParaRPr lang="en-US" sz="1800" kern="1200" dirty="0"/>
        </a:p>
      </dsp:txBody>
      <dsp:txXfrm>
        <a:off x="3491587" y="1465028"/>
        <a:ext cx="1463891" cy="1689394"/>
      </dsp:txXfrm>
    </dsp:sp>
  </dsp:spTree>
</dsp:drawing>
</file>

<file path=ppt/diagrams/layout1.xml><?xml version="1.0" encoding="utf-8"?>
<dgm:layoutDef xmlns:dgm="http://schemas.openxmlformats.org/drawingml/2006/diagram" xmlns:a="http://schemas.openxmlformats.org/drawingml/2006/main" uniqueId="urn:microsoft.com/office/officeart/2005/8/layout/arrow4">
  <dgm:title val=""/>
  <dgm:desc val=""/>
  <dgm:catLst>
    <dgm:cat type="relationship" pri="8000"/>
    <dgm:cat type="process" pri="30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shape xmlns:r="http://schemas.openxmlformats.org/officeDocument/2006/relationships" r:blip="">
      <dgm:adjLst/>
    </dgm:shape>
    <dgm:presOf/>
    <dgm:choose name="Name0">
      <dgm:if name="Name1" func="var" arg="dir" op="equ" val="norm">
        <dgm:choose name="Name2">
          <dgm:if name="Name3" axis="ch" ptType="node" func="cnt" op="lte" val="1">
            <dgm:constrLst>
              <dgm:constr type="primFontSz" for="des" ptType="node" op="equ" val="65"/>
              <dgm:constr type="w" for="ch" forName="upArrow" refType="w" fact="0.33"/>
              <dgm:constr type="h" for="ch" forName="upArrow" refType="h"/>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dgm:constr type="b" for="ch" forName="upArrowText" refType="h" fact="0.48"/>
              <dgm:constr type="l" for="ch" forName="upArrowText" refType="w" refFor="ch" refForName="upArrow" fact="1.03"/>
            </dgm:constrLst>
          </dgm:if>
          <dgm:else name="Name4">
            <dgm:constrLst>
              <dgm:constr type="primFontSz" for="des" ptType="node" op="equ" val="65"/>
              <dgm:constr type="w" for="ch" forName="upArrow" refType="w" fact="0.33"/>
              <dgm:constr type="h" for="ch" forName="upArrow" refType="h" fact="0.48"/>
              <dgm:constr type="b" for="ch" forName="upArrow" refType="h" fact="0.48"/>
              <dgm:constr type="l" for="ch" forName="upArrow"/>
              <dgm:constr type="h" for="ch" forName="upArrow" refType="w" refFor="ch" refForName="upArrow" op="gte" fact="0.75"/>
              <dgm:constr type="w" for="ch" forName="upArrowText" refType="w" fact="0.56"/>
              <dgm:constr type="h" for="ch" forName="upArrowText" refType="h" fact="0.48"/>
              <dgm:constr type="b" for="ch" forName="upArrowText" refType="h" fact="0.48"/>
              <dgm:constr type="l" for="ch" forName="upArrowText" refType="w" refFor="ch" refForName="upArrow" fact="1.03"/>
              <dgm:constr type="w" for="ch" forName="downArrow" refType="w" fact="0.33"/>
              <dgm:constr type="h" for="ch" forName="downArrow" refType="h" fact="0.48"/>
              <dgm:constr type="t" for="ch" forName="downArrow" refType="h" fact="0.52"/>
              <dgm:constr type="l" for="ch" forName="downArrow" refType="w" refFor="ch" refForName="downArrow" fact="0.3"/>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refType="w" refFor="ch" refForName="downArrow" fact="1.33"/>
            </dgm:constrLst>
          </dgm:else>
        </dgm:choose>
      </dgm:if>
      <dgm:else name="Name5">
        <dgm:choose name="Name6">
          <dgm:if name="Name7" axis="ch" ptType="node" func="cnt" op="lte" val="1">
            <dgm:constrLst>
              <dgm:constr type="primFontSz" for="des" ptType="node" op="equ" val="65"/>
              <dgm:constr type="w" for="ch" forName="upArrow" refType="w" fact="0.33"/>
              <dgm:constr type="h" for="ch" forName="upArrow" refType="h"/>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dgm:constr type="t" for="ch" forName="upArrowText"/>
              <dgm:constr type="l" for="ch" forName="upArrowText" refType="w" fact="0.1"/>
            </dgm:constrLst>
          </dgm:if>
          <dgm:else name="Name8">
            <dgm:constrLst>
              <dgm:constr type="primFontSz" for="des" ptType="node" op="equ" val="65"/>
              <dgm:constr type="w" for="ch" forName="upArrow" refType="w" fact="0.33"/>
              <dgm:constr type="h" for="ch" forName="upArrow" refType="h" fact="0.48"/>
              <dgm:constr type="t" for="ch" forName="upArrow"/>
              <dgm:constr type="l" for="ch" forName="upArrow" refType="w" fact="0.67"/>
              <dgm:constr type="h" for="ch" forName="upArrow" refType="w" refFor="ch" refForName="upArrow" op="gte" fact="0.75"/>
              <dgm:constr type="w" for="ch" forName="upArrowText" refType="w" fact="0.56"/>
              <dgm:constr type="h" for="ch" forName="upArrowText" refType="h" fact="0.48"/>
              <dgm:constr type="t" for="ch" forName="upArrowText"/>
              <dgm:constr type="l" for="ch" forName="upArrowText" refType="w" fact="0.1"/>
              <dgm:constr type="w" for="ch" forName="downArrow" refType="w" fact="0.33"/>
              <dgm:constr type="h" for="ch" forName="downArrow" refType="h" fact="0.48"/>
              <dgm:constr type="t" for="ch" forName="downArrow" refType="h" fact="0.52"/>
              <dgm:constr type="l" for="ch" forName="downArrow" refType="w" fact="0.57"/>
              <dgm:constr type="h" for="ch" forName="downArrow" refType="w" refFor="ch" refForName="downArrow" op="gte" fact="0.75"/>
              <dgm:constr type="w" for="ch" forName="downArrowText" refType="w" fact="0.56"/>
              <dgm:constr type="h" for="ch" forName="downArrowText" refType="h" fact="0.48"/>
              <dgm:constr type="t" for="ch" forName="downArrowText" refType="h" fact="0.52"/>
              <dgm:constr type="l" for="ch" forName="downArrowText"/>
            </dgm:constrLst>
          </dgm:else>
        </dgm:choose>
      </dgm:else>
    </dgm:choose>
    <dgm:ruleLst/>
    <dgm:forEach name="Name9" axis="ch" ptType="node" cnt="1">
      <dgm:layoutNode name="upArrow" styleLbl="node1">
        <dgm:alg type="sp"/>
        <dgm:shape xmlns:r="http://schemas.openxmlformats.org/officeDocument/2006/relationships" type="upArrow" r:blip="">
          <dgm:adjLst/>
        </dgm:shape>
        <dgm:presOf/>
        <dgm:constrLst/>
        <dgm:ruleLst/>
      </dgm:layoutNode>
      <dgm:layoutNode name="upArrowText" styleLbl="revTx">
        <dgm:varLst>
          <dgm:chMax val="0"/>
          <dgm:bulletEnabled val="1"/>
        </dgm:varLst>
        <dgm:choose name="Name10">
          <dgm:if name="Name11" axis="root des" ptType="all node" func="maxDepth" op="gt" val="1">
            <dgm:alg type="tx">
              <dgm:param type="parTxLTRAlign" val="l"/>
              <dgm:param type="parTxRTLAlign" val="r"/>
              <dgm:param type="txAnchorVertCh" val="mid"/>
            </dgm:alg>
          </dgm:if>
          <dgm:else name="Name12">
            <dgm:choose name="Name13">
              <dgm:if name="Name14" func="var" arg="dir" op="equ" val="norm">
                <dgm:alg type="tx">
                  <dgm:param type="parTxLTRAlign" val="l"/>
                  <dgm:param type="parTxRTLAlign" val="l"/>
                  <dgm:param type="txAnchorVertCh" val="mid"/>
                </dgm:alg>
              </dgm:if>
              <dgm:else name="Name15">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forEach name="Name16" axis="ch" ptType="node" st="2" cnt="1">
      <dgm:layoutNode name="downArrow" styleLbl="node1">
        <dgm:alg type="sp"/>
        <dgm:shape xmlns:r="http://schemas.openxmlformats.org/officeDocument/2006/relationships" type="downArrow" r:blip="">
          <dgm:adjLst/>
        </dgm:shape>
        <dgm:presOf/>
        <dgm:constrLst/>
        <dgm:ruleLst/>
      </dgm:layoutNode>
      <dgm:layoutNode name="downArrowText" styleLbl="revTx">
        <dgm:varLst>
          <dgm:chMax val="0"/>
          <dgm:bulletEnabled val="1"/>
        </dgm:varLst>
        <dgm:choose name="Name17">
          <dgm:if name="Name18" axis="root des" ptType="all node" func="maxDepth" op="gt" val="1">
            <dgm:alg type="tx">
              <dgm:param type="parTxLTRAlign" val="l"/>
              <dgm:param type="parTxRTLAlign" val="r"/>
              <dgm:param type="txAnchorVertCh" val="mid"/>
            </dgm:alg>
          </dgm:if>
          <dgm:else name="Name19">
            <dgm:choose name="Name20">
              <dgm:if name="Name21" func="var" arg="dir" op="equ" val="norm">
                <dgm:alg type="tx">
                  <dgm:param type="parTxLTRAlign" val="l"/>
                  <dgm:param type="parTxRTLAlign" val="l"/>
                  <dgm:param type="txAnchorVertCh" val="mid"/>
                </dgm:alg>
              </dgm:if>
              <dgm:else name="Name22">
                <dgm:alg type="tx">
                  <dgm:param type="parTxLTRAlign" val="r"/>
                  <dgm:param type="parTxRTLAlign" val="r"/>
                  <dgm:param type="txAnchorVertCh" val="mid"/>
                </dgm:alg>
              </dgm:else>
            </dgm:choose>
          </dgm:else>
        </dgm:choose>
        <dgm:shape xmlns:r="http://schemas.openxmlformats.org/officeDocument/2006/relationships" type="rect" r:blip="">
          <dgm:adjLst/>
        </dgm:shape>
        <dgm:presOf axis="desOrSelf" ptType="node"/>
        <dgm:constrLst>
          <dgm:constr type="tMarg"/>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5.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830A1-3891-4B82-A120-081866556DA0}" type="datetimeFigureOut">
              <a:rPr lang="en-US" smtClean="0"/>
              <a:pPr/>
              <a:t>4/20/2014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CC9574-A819-4FE4-99A7-1E27AD09ADC2}" type="slidenum">
              <a:rPr lang="en-US" smtClean="0"/>
              <a:pPr/>
              <a:t>‹#›</a:t>
            </a:fld>
            <a:endParaRPr lang="en-US" dirty="0"/>
          </a:p>
        </p:txBody>
      </p:sp>
    </p:spTree>
    <p:extLst>
      <p:ext uri="{BB962C8B-B14F-4D97-AF65-F5344CB8AC3E}">
        <p14:creationId xmlns:p14="http://schemas.microsoft.com/office/powerpoint/2010/main" val="3409375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webmd.com/lung/copd/default.htm"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www.webmd.com/lung/copd/what-is-emphysema" TargetMode="Externa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webmd.com/lung/copd/default.htm"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www.webmd.com/lung/copd/what-is-emphysema"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webmd.com/lung/copd/default.htm"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www.webmd.com/lung/copd/what-is-emphysema"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This </a:t>
            </a:r>
            <a:r>
              <a:rPr lang="en-US" dirty="0" smtClean="0"/>
              <a:t>presentation demonstrates the new capabilities of PowerPoint and it is best viewed in Slide Show. These slides are designed to give you great ideas for the presentations you’ll create in PowerPoint 2010!</a:t>
            </a:r>
          </a:p>
          <a:p>
            <a:endParaRPr lang="en-US" dirty="0" smtClean="0"/>
          </a:p>
          <a:p>
            <a:r>
              <a:rPr lang="en-US" dirty="0" smtClean="0"/>
              <a:t>For more sample templates, click the File tab, and then on the New tab, click Sample Templates.</a:t>
            </a:r>
          </a:p>
        </p:txBody>
      </p:sp>
      <p:sp>
        <p:nvSpPr>
          <p:cNvPr id="4" name="Slide Number Placeholder 3"/>
          <p:cNvSpPr>
            <a:spLocks noGrp="1"/>
          </p:cNvSpPr>
          <p:nvPr>
            <p:ph type="sldNum" sz="quarter" idx="10"/>
          </p:nvPr>
        </p:nvSpPr>
        <p:spPr/>
        <p:txBody>
          <a:bodyPr/>
          <a:lstStyle/>
          <a:p>
            <a:fld id="{58CC9574-A819-4FE4-99A7-1E27AD09ADC2}"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Is Obstructive Lung Disease?</a:t>
            </a:r>
          </a:p>
          <a:p>
            <a:r>
              <a:rPr lang="en-US" sz="1200" kern="1200" dirty="0" smtClean="0">
                <a:solidFill>
                  <a:schemeClr val="tx1"/>
                </a:solidFill>
                <a:effectLst/>
                <a:latin typeface="+mn-lt"/>
                <a:ea typeface="+mn-ea"/>
                <a:cs typeface="+mn-cs"/>
              </a:rPr>
              <a:t>People with obstructive lung disease have shortness of breath due to difficulty exhaling all the air from the lungs. Because of damage to the lungs or narrowing of the airways inside the lungs, exhaled air comes out more slowly than normal. At the end of a full exhalation, an abnormally high amount of air may still linger in the lungs.</a:t>
            </a:r>
          </a:p>
          <a:p>
            <a:r>
              <a:rPr lang="en-US" sz="1200" kern="1200" dirty="0" smtClean="0">
                <a:solidFill>
                  <a:schemeClr val="tx1"/>
                </a:solidFill>
                <a:effectLst/>
                <a:latin typeface="+mn-lt"/>
                <a:ea typeface="+mn-ea"/>
                <a:cs typeface="+mn-cs"/>
              </a:rPr>
              <a:t>The most common causes of obstructive lung disease are:</a:t>
            </a:r>
          </a:p>
          <a:p>
            <a:r>
              <a:rPr lang="en-US" dirty="0" smtClean="0">
                <a:effectLst/>
              </a:rPr>
              <a:t>Chronic obstructive pulmonary disease (</a:t>
            </a:r>
            <a:r>
              <a:rPr lang="en-US" sz="1200" u="none" strike="noStrike" kern="1200" dirty="0" smtClean="0">
                <a:solidFill>
                  <a:schemeClr val="tx1"/>
                </a:solidFill>
                <a:effectLst/>
                <a:latin typeface="+mn-lt"/>
                <a:ea typeface="+mn-ea"/>
                <a:cs typeface="+mn-cs"/>
                <a:hlinkClick r:id="rId3"/>
              </a:rPr>
              <a:t>COPD</a:t>
            </a:r>
            <a:r>
              <a:rPr lang="en-US" dirty="0" smtClean="0">
                <a:effectLst/>
              </a:rPr>
              <a:t>), which includes </a:t>
            </a:r>
            <a:r>
              <a:rPr lang="en-US" sz="1200" u="none" strike="noStrike" kern="1200" dirty="0" smtClean="0">
                <a:solidFill>
                  <a:schemeClr val="tx1"/>
                </a:solidFill>
                <a:effectLst/>
                <a:latin typeface="+mn-lt"/>
                <a:ea typeface="+mn-ea"/>
                <a:cs typeface="+mn-cs"/>
                <a:hlinkClick r:id="rId4"/>
              </a:rPr>
              <a:t>emphysema</a:t>
            </a:r>
            <a:r>
              <a:rPr lang="en-US" dirty="0" smtClean="0">
                <a:effectLst/>
              </a:rPr>
              <a:t> and chronic bronchitis</a:t>
            </a:r>
          </a:p>
          <a:p>
            <a:r>
              <a:rPr lang="en-US" dirty="0" smtClean="0">
                <a:effectLst/>
              </a:rPr>
              <a:t>Asthma</a:t>
            </a:r>
          </a:p>
          <a:p>
            <a:r>
              <a:rPr lang="en-US" dirty="0" smtClean="0">
                <a:effectLst/>
              </a:rPr>
              <a:t>Bronchiectasis</a:t>
            </a:r>
          </a:p>
          <a:p>
            <a:r>
              <a:rPr lang="en-US" dirty="0" smtClean="0">
                <a:effectLst/>
              </a:rPr>
              <a:t>Cystic fibrosis</a:t>
            </a:r>
          </a:p>
          <a:p>
            <a:r>
              <a:rPr lang="en-US" sz="1200" kern="1200" dirty="0" smtClean="0">
                <a:solidFill>
                  <a:schemeClr val="tx1"/>
                </a:solidFill>
                <a:effectLst/>
                <a:latin typeface="+mn-lt"/>
                <a:ea typeface="+mn-ea"/>
                <a:cs typeface="+mn-cs"/>
              </a:rPr>
              <a:t>Obstructive lung disease makes it harder to breathe, especially during increased activity or exertion. As the rate of breathing increases, there is less time to breathe all the air out before the next inhalation.</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19</a:t>
            </a:fld>
            <a:endParaRPr lang="en-US" dirty="0"/>
          </a:p>
        </p:txBody>
      </p:sp>
    </p:spTree>
    <p:extLst>
      <p:ext uri="{BB962C8B-B14F-4D97-AF65-F5344CB8AC3E}">
        <p14:creationId xmlns:p14="http://schemas.microsoft.com/office/powerpoint/2010/main" val="8802409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73C5BCA-87A1-45BC-AE2A-2403D5D4D6EB}" type="slidenum">
              <a:rPr lang="en-US" altLang="en-US"/>
              <a:pPr/>
              <a:t>20</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pPr eaLnBrk="1" hangingPunct="1">
              <a:lnSpc>
                <a:spcPct val="90000"/>
              </a:lnSpc>
              <a:defRPr/>
            </a:pPr>
            <a:r>
              <a:rPr lang="en-US" altLang="en-US" sz="1200" dirty="0" smtClean="0"/>
              <a:t>Air becomes trapped in floppy alveoli and lungs enlarge over time</a:t>
            </a:r>
          </a:p>
          <a:p>
            <a:pPr eaLnBrk="1" hangingPunct="1">
              <a:lnSpc>
                <a:spcPct val="90000"/>
              </a:lnSpc>
              <a:defRPr/>
            </a:pPr>
            <a:r>
              <a:rPr lang="en-US" altLang="en-US" sz="1200" dirty="0" smtClean="0"/>
              <a:t>Enlarged lungs press on </a:t>
            </a:r>
            <a:r>
              <a:rPr lang="en-US" altLang="en-US" sz="1200" dirty="0" err="1" smtClean="0"/>
              <a:t>diaphragem</a:t>
            </a:r>
            <a:r>
              <a:rPr lang="en-US" altLang="en-US" sz="1200" dirty="0" smtClean="0"/>
              <a:t>, even at rest, this progressively flattens the diaphragm which becomes rigid</a:t>
            </a:r>
          </a:p>
          <a:p>
            <a:pPr eaLnBrk="1" hangingPunct="1">
              <a:lnSpc>
                <a:spcPct val="90000"/>
              </a:lnSpc>
              <a:defRPr/>
            </a:pPr>
            <a:r>
              <a:rPr lang="en-US" altLang="en-US" sz="1200" dirty="0" err="1" smtClean="0"/>
              <a:t>Intercostals</a:t>
            </a:r>
            <a:r>
              <a:rPr lang="en-US" altLang="en-US" sz="1200" dirty="0" smtClean="0"/>
              <a:t> shorten, ribs get stuck/rigid and no longer collapse on exhalation</a:t>
            </a:r>
          </a:p>
          <a:p>
            <a:pPr eaLnBrk="1" hangingPunct="1">
              <a:lnSpc>
                <a:spcPct val="90000"/>
              </a:lnSpc>
              <a:defRPr/>
            </a:pPr>
            <a:r>
              <a:rPr lang="en-US" altLang="en-US" sz="1200" dirty="0" smtClean="0"/>
              <a:t>Without the exhalation, they feel as if there isn’t </a:t>
            </a:r>
            <a:r>
              <a:rPr lang="en-US" altLang="en-US" sz="1200" dirty="0" err="1" smtClean="0"/>
              <a:t>anough</a:t>
            </a:r>
            <a:r>
              <a:rPr lang="en-US" altLang="en-US" sz="1200" dirty="0" smtClean="0"/>
              <a:t> breath and inhale before the exhale is complete.</a:t>
            </a:r>
          </a:p>
          <a:p>
            <a:pPr eaLnBrk="1" hangingPunct="1">
              <a:lnSpc>
                <a:spcPct val="90000"/>
              </a:lnSpc>
              <a:defRPr/>
            </a:pPr>
            <a:r>
              <a:rPr lang="en-US" altLang="en-US" dirty="0" smtClean="0"/>
              <a:t>Continuously, they take pre-mature breaths and the lungs become more and more over inflated</a:t>
            </a:r>
          </a:p>
          <a:p>
            <a:pPr eaLnBrk="1" hangingPunct="1">
              <a:lnSpc>
                <a:spcPct val="90000"/>
              </a:lnSpc>
              <a:defRPr/>
            </a:pPr>
            <a:r>
              <a:rPr lang="en-US" altLang="en-US" dirty="0" smtClean="0"/>
              <a:t>The over production of mucus and inflammation continues, increasing resistance to air flow, walls between air sacs collapsed.  The lungs react by enlarging to grab more air and exhalation is even more difficult.</a:t>
            </a:r>
          </a:p>
          <a:p>
            <a:pPr eaLnBrk="1" hangingPunct="1"/>
            <a:endParaRPr lang="en-US" alt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In normal breathing, there is a rise of the diaphragm with exhalation and a flattening with inhalation.  The </a:t>
            </a:r>
            <a:r>
              <a:rPr lang="en-US" altLang="en-US" dirty="0" err="1" smtClean="0"/>
              <a:t>diahragm</a:t>
            </a:r>
            <a:r>
              <a:rPr lang="en-US" altLang="en-US" dirty="0" smtClean="0"/>
              <a:t> and </a:t>
            </a:r>
            <a:r>
              <a:rPr lang="en-US" altLang="en-US" dirty="0" err="1" smtClean="0"/>
              <a:t>intercostals</a:t>
            </a:r>
            <a:r>
              <a:rPr lang="en-US" altLang="en-US" dirty="0" smtClean="0"/>
              <a:t> produce the movement for normal breath</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Chest is chronically enlarged.  The tightness in the </a:t>
            </a:r>
            <a:r>
              <a:rPr lang="en-US" altLang="en-US" dirty="0" err="1" smtClean="0"/>
              <a:t>intercostals</a:t>
            </a:r>
            <a:r>
              <a:rPr lang="en-US" altLang="en-US" dirty="0" smtClean="0"/>
              <a:t> prevents full exhalation and early inhalation.  The feeling is breathlessness and at times near suffocation.</a:t>
            </a:r>
          </a:p>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21</a:t>
            </a:fld>
            <a:endParaRPr lang="en-US" dirty="0"/>
          </a:p>
        </p:txBody>
      </p:sp>
    </p:spTree>
    <p:extLst>
      <p:ext uri="{BB962C8B-B14F-4D97-AF65-F5344CB8AC3E}">
        <p14:creationId xmlns:p14="http://schemas.microsoft.com/office/powerpoint/2010/main" val="30890142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pPr/>
              <a:t>22</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38</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2</a:t>
            </a:fld>
            <a:endParaRPr lang="en-US" dirty="0"/>
          </a:p>
        </p:txBody>
      </p:sp>
    </p:spTree>
    <p:extLst>
      <p:ext uri="{BB962C8B-B14F-4D97-AF65-F5344CB8AC3E}">
        <p14:creationId xmlns:p14="http://schemas.microsoft.com/office/powerpoint/2010/main" val="8802409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Is Obstructive Lung Disease?</a:t>
            </a:r>
          </a:p>
          <a:p>
            <a:r>
              <a:rPr lang="en-US" sz="1200" kern="1200" dirty="0" smtClean="0">
                <a:solidFill>
                  <a:schemeClr val="tx1"/>
                </a:solidFill>
                <a:effectLst/>
                <a:latin typeface="+mn-lt"/>
                <a:ea typeface="+mn-ea"/>
                <a:cs typeface="+mn-cs"/>
              </a:rPr>
              <a:t>People with obstructive lung disease have shortness of breath due to difficulty exhaling all the air from the lungs. Because of damage to the lungs or narrowing of the airways inside the lungs, exhaled air comes out more slowly than normal. At the end of a full exhalation, an abnormally high amount of air may still linger in the lungs.</a:t>
            </a:r>
          </a:p>
          <a:p>
            <a:r>
              <a:rPr lang="en-US" sz="1200" kern="1200" dirty="0" smtClean="0">
                <a:solidFill>
                  <a:schemeClr val="tx1"/>
                </a:solidFill>
                <a:effectLst/>
                <a:latin typeface="+mn-lt"/>
                <a:ea typeface="+mn-ea"/>
                <a:cs typeface="+mn-cs"/>
              </a:rPr>
              <a:t>The most common causes of obstructive lung disease are:</a:t>
            </a:r>
          </a:p>
          <a:p>
            <a:r>
              <a:rPr lang="en-US" dirty="0" smtClean="0">
                <a:effectLst/>
              </a:rPr>
              <a:t>Chronic obstructive pulmonary disease (</a:t>
            </a:r>
            <a:r>
              <a:rPr lang="en-US" sz="1200" u="none" strike="noStrike" kern="1200" dirty="0" smtClean="0">
                <a:solidFill>
                  <a:schemeClr val="tx1"/>
                </a:solidFill>
                <a:effectLst/>
                <a:latin typeface="+mn-lt"/>
                <a:ea typeface="+mn-ea"/>
                <a:cs typeface="+mn-cs"/>
                <a:hlinkClick r:id="rId3"/>
              </a:rPr>
              <a:t>COPD</a:t>
            </a:r>
            <a:r>
              <a:rPr lang="en-US" dirty="0" smtClean="0">
                <a:effectLst/>
              </a:rPr>
              <a:t>), which includes </a:t>
            </a:r>
            <a:r>
              <a:rPr lang="en-US" sz="1200" u="none" strike="noStrike" kern="1200" dirty="0" smtClean="0">
                <a:solidFill>
                  <a:schemeClr val="tx1"/>
                </a:solidFill>
                <a:effectLst/>
                <a:latin typeface="+mn-lt"/>
                <a:ea typeface="+mn-ea"/>
                <a:cs typeface="+mn-cs"/>
                <a:hlinkClick r:id="rId4"/>
              </a:rPr>
              <a:t>emphysema</a:t>
            </a:r>
            <a:r>
              <a:rPr lang="en-US" dirty="0" smtClean="0">
                <a:effectLst/>
              </a:rPr>
              <a:t> and chronic bronchitis</a:t>
            </a:r>
          </a:p>
          <a:p>
            <a:r>
              <a:rPr lang="en-US" dirty="0" smtClean="0">
                <a:effectLst/>
              </a:rPr>
              <a:t>Asthma</a:t>
            </a:r>
          </a:p>
          <a:p>
            <a:r>
              <a:rPr lang="en-US" dirty="0" smtClean="0">
                <a:effectLst/>
              </a:rPr>
              <a:t>Bronchiectasis</a:t>
            </a:r>
          </a:p>
          <a:p>
            <a:r>
              <a:rPr lang="en-US" dirty="0" smtClean="0">
                <a:effectLst/>
              </a:rPr>
              <a:t>Cystic fibrosis</a:t>
            </a:r>
          </a:p>
          <a:p>
            <a:r>
              <a:rPr lang="en-US" sz="1200" kern="1200" dirty="0" smtClean="0">
                <a:solidFill>
                  <a:schemeClr val="tx1"/>
                </a:solidFill>
                <a:effectLst/>
                <a:latin typeface="+mn-lt"/>
                <a:ea typeface="+mn-ea"/>
                <a:cs typeface="+mn-cs"/>
              </a:rPr>
              <a:t>Obstructive lung disease makes it harder to breathe, especially during increased activity or exertion. As the rate of breathing increases, there is less time to breathe all the air out before the next inhalation.</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4</a:t>
            </a:fld>
            <a:endParaRPr lang="en-US" dirty="0"/>
          </a:p>
        </p:txBody>
      </p:sp>
    </p:spTree>
    <p:extLst>
      <p:ext uri="{BB962C8B-B14F-4D97-AF65-F5344CB8AC3E}">
        <p14:creationId xmlns:p14="http://schemas.microsoft.com/office/powerpoint/2010/main" val="8802409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What Is Obstructive Lung Disease?</a:t>
            </a:r>
          </a:p>
          <a:p>
            <a:r>
              <a:rPr lang="en-US" sz="1200" kern="1200" dirty="0" smtClean="0">
                <a:solidFill>
                  <a:schemeClr val="tx1"/>
                </a:solidFill>
                <a:effectLst/>
                <a:latin typeface="+mn-lt"/>
                <a:ea typeface="+mn-ea"/>
                <a:cs typeface="+mn-cs"/>
              </a:rPr>
              <a:t>People with obstructive lung disease have shortness of breath due to difficulty exhaling all the air from the lungs. Because of damage to the lungs or narrowing of the airways inside the lungs, exhaled air comes out more slowly than normal. At the end of a full exhalation, an abnormally high amount of air may still linger in the lungs.</a:t>
            </a:r>
          </a:p>
          <a:p>
            <a:r>
              <a:rPr lang="en-US" sz="1200" kern="1200" dirty="0" smtClean="0">
                <a:solidFill>
                  <a:schemeClr val="tx1"/>
                </a:solidFill>
                <a:effectLst/>
                <a:latin typeface="+mn-lt"/>
                <a:ea typeface="+mn-ea"/>
                <a:cs typeface="+mn-cs"/>
              </a:rPr>
              <a:t>The most common causes of obstructive lung disease are:</a:t>
            </a:r>
          </a:p>
          <a:p>
            <a:r>
              <a:rPr lang="en-US" dirty="0" smtClean="0">
                <a:effectLst/>
              </a:rPr>
              <a:t>Chronic obstructive pulmonary disease (</a:t>
            </a:r>
            <a:r>
              <a:rPr lang="en-US" sz="1200" u="none" strike="noStrike" kern="1200" dirty="0" smtClean="0">
                <a:solidFill>
                  <a:schemeClr val="tx1"/>
                </a:solidFill>
                <a:effectLst/>
                <a:latin typeface="+mn-lt"/>
                <a:ea typeface="+mn-ea"/>
                <a:cs typeface="+mn-cs"/>
                <a:hlinkClick r:id="rId3"/>
              </a:rPr>
              <a:t>COPD</a:t>
            </a:r>
            <a:r>
              <a:rPr lang="en-US" dirty="0" smtClean="0">
                <a:effectLst/>
              </a:rPr>
              <a:t>), which includes </a:t>
            </a:r>
            <a:r>
              <a:rPr lang="en-US" sz="1200" u="none" strike="noStrike" kern="1200" dirty="0" smtClean="0">
                <a:solidFill>
                  <a:schemeClr val="tx1"/>
                </a:solidFill>
                <a:effectLst/>
                <a:latin typeface="+mn-lt"/>
                <a:ea typeface="+mn-ea"/>
                <a:cs typeface="+mn-cs"/>
                <a:hlinkClick r:id="rId4"/>
              </a:rPr>
              <a:t>emphysema</a:t>
            </a:r>
            <a:r>
              <a:rPr lang="en-US" dirty="0" smtClean="0">
                <a:effectLst/>
              </a:rPr>
              <a:t> and chronic bronchitis</a:t>
            </a:r>
          </a:p>
          <a:p>
            <a:r>
              <a:rPr lang="en-US" dirty="0" smtClean="0">
                <a:effectLst/>
              </a:rPr>
              <a:t>Asthma</a:t>
            </a:r>
          </a:p>
          <a:p>
            <a:r>
              <a:rPr lang="en-US" dirty="0" smtClean="0">
                <a:effectLst/>
              </a:rPr>
              <a:t>Bronchiectasis</a:t>
            </a:r>
          </a:p>
          <a:p>
            <a:r>
              <a:rPr lang="en-US" dirty="0" smtClean="0">
                <a:effectLst/>
              </a:rPr>
              <a:t>Cystic fibrosis</a:t>
            </a:r>
          </a:p>
          <a:p>
            <a:r>
              <a:rPr lang="en-US" sz="1200" kern="1200" dirty="0" smtClean="0">
                <a:solidFill>
                  <a:schemeClr val="tx1"/>
                </a:solidFill>
                <a:effectLst/>
                <a:latin typeface="+mn-lt"/>
                <a:ea typeface="+mn-ea"/>
                <a:cs typeface="+mn-cs"/>
              </a:rPr>
              <a:t>Obstructive lung disease makes it harder to breathe, especially during increased activity or exertion. As the rate of breathing increases, there is less time to breathe all the air out before the next inhalation.</a:t>
            </a:r>
          </a:p>
          <a:p>
            <a:r>
              <a:rPr lang="en-US" sz="1200" kern="1200" dirty="0" smtClean="0">
                <a:solidFill>
                  <a:schemeClr val="tx1"/>
                </a:solidFill>
                <a:effectLst/>
                <a:latin typeface="+mn-lt"/>
                <a:ea typeface="+mn-ea"/>
                <a:cs typeface="+mn-cs"/>
              </a:rPr>
              <a:t/>
            </a:r>
            <a:br>
              <a:rPr lang="en-US" sz="1200" kern="1200" dirty="0" smtClean="0">
                <a:solidFill>
                  <a:schemeClr val="tx1"/>
                </a:solidFill>
                <a:effectLst/>
                <a:latin typeface="+mn-lt"/>
                <a:ea typeface="+mn-ea"/>
                <a:cs typeface="+mn-cs"/>
              </a:rPr>
            </a:br>
            <a:endParaRPr lang="en-US" dirty="0"/>
          </a:p>
        </p:txBody>
      </p:sp>
      <p:sp>
        <p:nvSpPr>
          <p:cNvPr id="4" name="Slide Number Placeholder 3"/>
          <p:cNvSpPr>
            <a:spLocks noGrp="1"/>
          </p:cNvSpPr>
          <p:nvPr>
            <p:ph type="sldNum" sz="quarter" idx="10"/>
          </p:nvPr>
        </p:nvSpPr>
        <p:spPr/>
        <p:txBody>
          <a:bodyPr/>
          <a:lstStyle/>
          <a:p>
            <a:fld id="{58CC9574-A819-4FE4-99A7-1E27AD09ADC2}" type="slidenum">
              <a:rPr lang="en-US" smtClean="0"/>
              <a:pPr/>
              <a:t>5</a:t>
            </a:fld>
            <a:endParaRPr lang="en-US" dirty="0"/>
          </a:p>
        </p:txBody>
      </p:sp>
    </p:spTree>
    <p:extLst>
      <p:ext uri="{BB962C8B-B14F-4D97-AF65-F5344CB8AC3E}">
        <p14:creationId xmlns:p14="http://schemas.microsoft.com/office/powerpoint/2010/main" val="8802409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7</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fld id="{0E10C804-F582-4F1B-8E4C-B890B1348375}" type="slidenum">
              <a:rPr lang="en-US" altLang="en-US" smtClean="0">
                <a:latin typeface="Times New Roman" pitchFamily="18" charset="0"/>
              </a:rPr>
              <a:pPr/>
              <a:t>17</a:t>
            </a:fld>
            <a:endParaRPr lang="en-US" altLang="en-US" smtClean="0">
              <a:latin typeface="Times New Roman" pitchFamily="18" charset="0"/>
            </a:endParaRPr>
          </a:p>
        </p:txBody>
      </p:sp>
      <p:sp>
        <p:nvSpPr>
          <p:cNvPr id="185347" name="Rectangle 2"/>
          <p:cNvSpPr>
            <a:spLocks noGrp="1" noRot="1" noChangeAspect="1" noChangeArrowheads="1" noTextEdit="1"/>
          </p:cNvSpPr>
          <p:nvPr>
            <p:ph type="sldImg"/>
          </p:nvPr>
        </p:nvSpPr>
        <p:spPr>
          <a:ln/>
        </p:spPr>
      </p:sp>
      <p:sp>
        <p:nvSpPr>
          <p:cNvPr id="185348" name="Rectangle 3"/>
          <p:cNvSpPr>
            <a:spLocks noGrp="1" noChangeArrowheads="1"/>
          </p:cNvSpPr>
          <p:nvPr>
            <p:ph type="body" idx="1"/>
          </p:nvPr>
        </p:nvSpPr>
        <p:spPr>
          <a:xfrm>
            <a:off x="685800" y="4343400"/>
            <a:ext cx="5486400" cy="4114800"/>
          </a:xfrm>
          <a:noFill/>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2B891980-0BF3-461C-95D4-87E094E9751C}" type="slidenum">
              <a:rPr lang="en-US" smtClean="0">
                <a:solidFill>
                  <a:prstClr val="black"/>
                </a:solidFill>
              </a:rPr>
              <a:pPr/>
              <a:t>18</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sp>
        <p:nvSpPr>
          <p:cNvPr id="4" name="Date Placeholder 3"/>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4/20/2014</a:t>
            </a:fld>
            <a:endParaRPr lang="en-US" dirty="0"/>
          </a:p>
        </p:txBody>
      </p:sp>
      <p:sp>
        <p:nvSpPr>
          <p:cNvPr id="5" name="Footer Placeholder 4"/>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a:buNone/>
              <a:defRPr lang="en-US" sz="2200" kern="1200" dirty="0" smtClean="0">
                <a:solidFill>
                  <a:schemeClr val="tx1">
                    <a:lumMod val="75000"/>
                    <a:lumOff val="25000"/>
                  </a:schemeClr>
                </a:solidFill>
                <a:latin typeface="Calibri" pitchFamily="34" charset="0"/>
                <a:ea typeface="+mn-ea"/>
                <a:cs typeface="+mn-cs"/>
              </a:defRPr>
            </a:lvl1pPr>
          </a:lstStyle>
          <a:p>
            <a:pPr lvl="0"/>
            <a:r>
              <a:rPr lang="en-US" dirty="0" smtClean="0"/>
              <a:t>Click to edit Master subtitle style</a:t>
            </a:r>
            <a:endParaRPr lang="en-US" dirty="0"/>
          </a:p>
        </p:txBody>
      </p:sp>
      <p:sp>
        <p:nvSpPr>
          <p:cNvPr id="2" name="Title 1"/>
          <p:cNvSpPr>
            <a:spLocks noGrp="1"/>
          </p:cNvSpPr>
          <p:nvPr>
            <p:ph type="title"/>
          </p:nvPr>
        </p:nvSpPr>
        <p:spPr>
          <a:xfrm>
            <a:off x="106344" y="4114800"/>
            <a:ext cx="7315200" cy="914400"/>
          </a:xfrm>
        </p:spPr>
        <p:txBody>
          <a:bodyPr anchor="b" anchorCtr="0">
            <a:normAutofit/>
          </a:bodyPr>
          <a:lstStyle>
            <a:lvl1pPr marL="0" indent="0">
              <a:defRPr lang="en-US" sz="3600" b="1" kern="1200" baseline="0">
                <a:solidFill>
                  <a:schemeClr val="bg1"/>
                </a:solidFill>
                <a:latin typeface="Arial" pitchFamily="34" charset="0"/>
                <a:ea typeface="+mn-ea"/>
                <a:cs typeface="Arial" pitchFamily="34" charset="0"/>
              </a:defRPr>
            </a:lvl1pPr>
          </a:lstStyle>
          <a:p>
            <a:pPr marL="342900" lvl="0" indent="-342900" algn="l" defTabSz="914400" rtl="0" eaLnBrk="1" latinLnBrk="0" hangingPunct="1">
              <a:spcBef>
                <a:spcPct val="20000"/>
              </a:spcBef>
              <a:buFont typeface="Arial" pitchFamily="34" charset="0"/>
              <a:buNone/>
            </a:pPr>
            <a:r>
              <a:rPr lang="en-US" smtClean="0"/>
              <a:t>Click to edit Master title style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edia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4/20/2014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9" name="Media Placeholder 8"/>
          <p:cNvSpPr>
            <a:spLocks noGrp="1"/>
          </p:cNvSpPr>
          <p:nvPr>
            <p:ph type="media" sz="quarter" idx="13"/>
          </p:nvPr>
        </p:nvSpPr>
        <p:spPr>
          <a:xfrm>
            <a:off x="587022" y="838200"/>
            <a:ext cx="4873752" cy="3812822"/>
          </a:xfrm>
        </p:spPr>
        <p:txBody>
          <a:bodyPr/>
          <a:lstStyle>
            <a:lvl1pPr>
              <a:buNone/>
              <a:defRPr/>
            </a:lvl1pPr>
          </a:lstStyle>
          <a:p>
            <a:r>
              <a:rPr lang="en-US" smtClean="0"/>
              <a:t>Click icon to add media</a:t>
            </a:r>
            <a:endParaRPr lang="en-US" dirty="0"/>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a:buNone/>
              <a:defRPr sz="2400">
                <a:solidFill>
                  <a:schemeClr val="bg1"/>
                </a:solidFill>
              </a:defRPr>
            </a:lvl1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a:defRPr sz="1800" b="0" i="1">
                <a:solidFill>
                  <a:schemeClr val="bg1">
                    <a:lumMod val="85000"/>
                  </a:schemeClr>
                </a:solidFill>
                <a:latin typeface="Georgia" pitchFamily="18" charset="0"/>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562600"/>
            <a:ext cx="5486400" cy="60960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4/20/2014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and Vertical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58050E-B668-4FA7-85AD-C750C80A6E9B}" type="datetimeFigureOut">
              <a:rPr lang="en-US" smtClean="0"/>
              <a:pPr/>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40D5ECE-8B49-45CD-BE81-EF81920D1969}" type="slidenum">
              <a:rPr lang="en-US" smtClean="0"/>
              <a:pPr/>
              <a:t>‹#›</a:t>
            </a:fld>
            <a:endParaRPr lang="en-US" dirty="0"/>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a:defRPr lang="en-US" sz="2800" b="1" kern="1200" baseline="0" dirty="0">
                <a:solidFill>
                  <a:schemeClr val="bg1"/>
                </a:solidFill>
                <a:latin typeface="+mn-lt"/>
                <a:ea typeface="+mn-ea"/>
                <a:cs typeface="+mn-cs"/>
              </a:defRPr>
            </a:lvl1pPr>
          </a:lstStyle>
          <a:p>
            <a:r>
              <a:rPr lang="en-US" dirty="0" smtClean="0"/>
              <a:t>    Click to edit Master title style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5105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4/20/2014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Blank">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en-US" smtClean="0"/>
              <a:pPr/>
              <a:t>4/20/2014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3820FCD-5F4C-4989-BE05-0A8208BCBC21}"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a:defRPr sz="3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itle and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a:defRPr sz="3000" b="0">
                <a:solidFill>
                  <a:schemeClr val="tx1">
                    <a:lumMod val="85000"/>
                    <a:lumOff val="15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4/20/2014</a:t>
            </a:fld>
            <a:endParaRPr lang="en-US" dirty="0"/>
          </a:p>
        </p:txBody>
      </p:sp>
      <p:sp>
        <p:nvSpPr>
          <p:cNvPr id="5" name="Footer Placeholder 4"/>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solidFill>
                  <a:schemeClr val="tx1">
                    <a:lumMod val="85000"/>
                    <a:lumOff val="15000"/>
                  </a:schemeClr>
                </a:solidFill>
              </a:defRPr>
            </a:lvl1pPr>
          </a:lstStyle>
          <a:p>
            <a:fld id="{A258050E-B668-4FA7-85AD-C750C80A6E9B}" type="datetimeFigureOut">
              <a:rPr lang="en-US" smtClean="0"/>
              <a:pPr/>
              <a:t>4/20/2014</a:t>
            </a:fld>
            <a:endParaRPr lang="en-US" dirty="0"/>
          </a:p>
        </p:txBody>
      </p:sp>
      <p:sp>
        <p:nvSpPr>
          <p:cNvPr id="4" name="Footer Placeholder 3"/>
          <p:cNvSpPr>
            <a:spLocks noGrp="1"/>
          </p:cNvSpPr>
          <p:nvPr>
            <p:ph type="ftr" sz="quarter" idx="11"/>
          </p:nvPr>
        </p:nvSpPr>
        <p:spPr/>
        <p:txBody>
          <a:bodyPr/>
          <a:lstStyle>
            <a:lvl1pPr>
              <a:defRPr>
                <a:solidFill>
                  <a:schemeClr val="tx1">
                    <a:lumMod val="85000"/>
                    <a:lumOff val="15000"/>
                  </a:schemeClr>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tx1">
                    <a:lumMod val="85000"/>
                    <a:lumOff val="15000"/>
                  </a:schemeClr>
                </a:solidFill>
              </a:defRPr>
            </a:lvl1pPr>
          </a:lstStyle>
          <a:p>
            <a:fld id="{240D5ECE-8B49-45CD-BE81-EF81920D1969}" type="slidenum">
              <a:rPr lang="en-US" smtClean="0"/>
              <a:pPr/>
              <a:t>‹#›</a:t>
            </a:fld>
            <a:endParaRPr lang="en-US" dirty="0"/>
          </a:p>
        </p:txBody>
      </p:sp>
      <p:sp>
        <p:nvSpPr>
          <p:cNvPr id="6" name="Content Placeholder 2"/>
          <p:cNvSpPr>
            <a:spLocks noGrp="1"/>
          </p:cNvSpPr>
          <p:nvPr>
            <p:ph idx="1"/>
          </p:nvPr>
        </p:nvSpPr>
        <p:spPr>
          <a:xfrm>
            <a:off x="457200" y="1600200"/>
            <a:ext cx="8229600" cy="4525963"/>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Two Conten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a:defRPr sz="2800">
                <a:solidFill>
                  <a:schemeClr val="bg1"/>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76402"/>
            <a:ext cx="4038600" cy="3971455"/>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6400"/>
            <a:ext cx="4038600" cy="3971454"/>
          </a:xfrm>
        </p:spPr>
        <p:txBody>
          <a:bodyPr/>
          <a:lstStyle>
            <a:lvl1pPr>
              <a:defRPr sz="2800">
                <a:solidFill>
                  <a:schemeClr val="tx1">
                    <a:lumMod val="85000"/>
                    <a:lumOff val="15000"/>
                  </a:schemeClr>
                </a:solidFill>
              </a:defRPr>
            </a:lvl1pPr>
            <a:lvl2pPr>
              <a:defRPr sz="2400">
                <a:solidFill>
                  <a:schemeClr val="tx1">
                    <a:lumMod val="85000"/>
                    <a:lumOff val="15000"/>
                  </a:schemeClr>
                </a:solidFill>
              </a:defRPr>
            </a:lvl2pPr>
            <a:lvl3pPr>
              <a:defRPr sz="2000">
                <a:solidFill>
                  <a:schemeClr val="tx1">
                    <a:lumMod val="85000"/>
                    <a:lumOff val="15000"/>
                  </a:schemeClr>
                </a:solidFill>
              </a:defRPr>
            </a:lvl3pPr>
            <a:lvl4pPr>
              <a:defRPr sz="1800">
                <a:solidFill>
                  <a:schemeClr val="tx1">
                    <a:lumMod val="85000"/>
                    <a:lumOff val="15000"/>
                  </a:schemeClr>
                </a:solidFill>
              </a:defRPr>
            </a:lvl4pPr>
            <a:lvl5pPr>
              <a:defRPr sz="1800">
                <a:solidFill>
                  <a:schemeClr val="tx1">
                    <a:lumMod val="85000"/>
                    <a:lumOff val="15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258050E-B668-4FA7-85AD-C750C80A6E9B}" type="datetimeFigureOut">
              <a:rPr lang="en-US" smtClean="0"/>
              <a:pPr/>
              <a:t>4/20/2014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4/20/2014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a:defRPr/>
            </a:lvl1pPr>
          </a:lstStyle>
          <a:p>
            <a:r>
              <a:rPr lang="en-US" smtClean="0"/>
              <a:t>Click to edit Master 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Only: Emphas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en-US" smtClean="0"/>
              <a:pPr/>
              <a:t>4/20/2014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40D5ECE-8B49-45CD-BE81-EF81920D1969}" type="slidenum">
              <a:rPr lang="en-US" smtClean="0"/>
              <a:pPr/>
              <a:t>‹#›</a:t>
            </a:fld>
            <a:endParaRPr lang="en-US" dirty="0"/>
          </a:p>
        </p:txBody>
      </p:sp>
      <p:sp>
        <p:nvSpPr>
          <p:cNvPr id="6" name="Title 1"/>
          <p:cNvSpPr>
            <a:spLocks noGrp="1"/>
          </p:cNvSpPr>
          <p:nvPr>
            <p:ph type="title" hasCustomPrompt="1"/>
          </p:nvPr>
        </p:nvSpPr>
        <p:spPr>
          <a:xfrm>
            <a:off x="290400" y="3081000"/>
            <a:ext cx="8686800" cy="1095600"/>
          </a:xfrm>
        </p:spPr>
        <p:txBody>
          <a:bodyPr>
            <a:normAutofit/>
          </a:bodyPr>
          <a:lstStyle>
            <a:lvl1pPr algn="ctr">
              <a:defRPr lang="en-US" sz="4600" b="1" kern="1200" spc="-150" baseline="0" dirty="0" smtClean="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a:buNone/>
              <a:defRPr lang="en-US" sz="2800" kern="1200" dirty="0" smtClean="0">
                <a:solidFill>
                  <a:srgbClr val="2E507A">
                    <a:alpha val="81000"/>
                  </a:srgbClr>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with Text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4/20/2014</a:t>
            </a:fld>
            <a:endParaRPr lang="en-US" dirty="0"/>
          </a:p>
        </p:txBody>
      </p:sp>
      <p:sp>
        <p:nvSpPr>
          <p:cNvPr id="4" name="Footer Placeholder 3"/>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lang="en-US" sz="4000" kern="1200" dirty="0">
                <a:solidFill>
                  <a:schemeClr val="bg1"/>
                </a:solidFill>
                <a:latin typeface="+mn-lt"/>
                <a:ea typeface="+mn-ea"/>
                <a:cs typeface="+mn-cs"/>
              </a:defRPr>
            </a:lvl1pPr>
          </a:lstStyle>
          <a:p>
            <a:r>
              <a:rPr lang="en-US" smtClean="0"/>
              <a:t>Click to edit Master title style</a:t>
            </a:r>
            <a:endParaRPr lang="en-US" dirty="0"/>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a:buNone/>
              <a:defRPr lang="en-US" sz="1800" b="1" kern="1200" dirty="0" smtClean="0">
                <a:solidFill>
                  <a:schemeClr val="bg1">
                    <a:lumMod val="65000"/>
                  </a:schemeClr>
                </a:solidFill>
                <a:latin typeface="Calibri" pitchFamily="34" charset="0"/>
                <a:ea typeface="+mn-ea"/>
                <a:cs typeface="+mn-cs"/>
              </a:defRPr>
            </a:lvl1pPr>
          </a:lstStyle>
          <a:p>
            <a:pPr lvl="0"/>
            <a:r>
              <a:rPr lang="en-US" dirty="0" smtClean="0"/>
              <a:t>Click to edit Master subtitle style</a:t>
            </a: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803650" y="609600"/>
            <a:ext cx="5111750" cy="5334000"/>
          </a:xfrm>
        </p:spPr>
        <p:txBody>
          <a:bodyPr/>
          <a:lstStyle>
            <a:lvl1pPr>
              <a:defRPr sz="2800">
                <a:solidFill>
                  <a:schemeClr val="bg1"/>
                </a:solidFill>
              </a:defRPr>
            </a:lvl1pPr>
            <a:lvl2pPr>
              <a:defRPr sz="2800">
                <a:solidFill>
                  <a:schemeClr val="bg1"/>
                </a:solidFill>
              </a:defRPr>
            </a:lvl2pPr>
            <a:lvl3pPr>
              <a:defRPr sz="2400">
                <a:solidFill>
                  <a:schemeClr val="bg1"/>
                </a:solidFill>
              </a:defRPr>
            </a:lvl3pPr>
            <a:lvl4pPr>
              <a:defRPr sz="2000">
                <a:solidFill>
                  <a:schemeClr val="bg1"/>
                </a:solidFill>
              </a:defRPr>
            </a:lvl4pPr>
            <a:lvl5pPr>
              <a:defRPr sz="2000">
                <a:solidFill>
                  <a:schemeClr val="bg1"/>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228600" y="1435101"/>
            <a:ext cx="3008313" cy="3822699"/>
          </a:xfrm>
        </p:spPr>
        <p:txBody>
          <a:bodyPr/>
          <a:lstStyle>
            <a:lvl1pPr marL="0" indent="0">
              <a:buNone/>
              <a:defRPr sz="1400">
                <a:solidFill>
                  <a:schemeClr val="tx1">
                    <a:lumMod val="75000"/>
                    <a:lumOff val="2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A258050E-B668-4FA7-85AD-C750C80A6E9B}" type="datetimeFigureOut">
              <a:rPr lang="en-US" smtClean="0"/>
              <a:pPr/>
              <a:t>4/20/2014</a:t>
            </a:fld>
            <a:endParaRPr lang="en-US" dirty="0"/>
          </a:p>
        </p:txBody>
      </p:sp>
      <p:sp>
        <p:nvSpPr>
          <p:cNvPr id="6" name="Footer Placeholder 5"/>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240D5ECE-8B49-45CD-BE81-EF81920D1969}" type="slidenum">
              <a:rPr lang="en-US" smtClean="0"/>
              <a:pPr/>
              <a:t>‹#›</a:t>
            </a:fld>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6"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8050E-B668-4FA7-85AD-C750C80A6E9B}" type="datetimeFigureOut">
              <a:rPr lang="en-US" smtClean="0"/>
              <a:pPr/>
              <a:t>4/20/2014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0D5ECE-8B49-45CD-BE81-EF81920D1969}" type="slidenum">
              <a:rPr lang="en-US" smtClean="0"/>
              <a:pPr/>
              <a:t>‹#›</a:t>
            </a:fld>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4.xml"/><Relationship Id="rId1" Type="http://schemas.openxmlformats.org/officeDocument/2006/relationships/tags" Target="../tags/tag1.xml"/><Relationship Id="rId5" Type="http://schemas.openxmlformats.org/officeDocument/2006/relationships/image" Target="../media/image30.jpe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1.wmv"/><Relationship Id="rId1" Type="http://schemas.microsoft.com/office/2007/relationships/media" Target="../media/media1.wmv"/><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0.xml"/><Relationship Id="rId5" Type="http://schemas.openxmlformats.org/officeDocument/2006/relationships/image" Target="../media/image37.jpeg"/><Relationship Id="rId4" Type="http://schemas.openxmlformats.org/officeDocument/2006/relationships/image" Target="../media/image36.jpeg"/></Relationships>
</file>

<file path=ppt/slides/_rels/slide2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0.xml"/><Relationship Id="rId4" Type="http://schemas.openxmlformats.org/officeDocument/2006/relationships/image" Target="../media/image40.jpeg"/></Relationships>
</file>

<file path=ppt/slides/_rels/slide2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10.xml"/><Relationship Id="rId4" Type="http://schemas.openxmlformats.org/officeDocument/2006/relationships/image" Target="../media/image43.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video" Target="../media/media2.wmv"/><Relationship Id="rId1" Type="http://schemas.microsoft.com/office/2007/relationships/media" Target="../media/media2.wmv"/><Relationship Id="rId4" Type="http://schemas.openxmlformats.org/officeDocument/2006/relationships/image" Target="../media/image44.pn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2.xml"/><Relationship Id="rId6" Type="http://schemas.openxmlformats.org/officeDocument/2006/relationships/image" Target="../media/image45.png"/><Relationship Id="rId5" Type="http://schemas.openxmlformats.org/officeDocument/2006/relationships/image" Target="../media/image12.jpeg"/><Relationship Id="rId4" Type="http://schemas.openxmlformats.org/officeDocument/2006/relationships/image" Target="../media/image11.jpe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3.xml"/><Relationship Id="rId6" Type="http://schemas.openxmlformats.org/officeDocument/2006/relationships/image" Target="../media/image45.png"/><Relationship Id="rId5" Type="http://schemas.openxmlformats.org/officeDocument/2006/relationships/image" Target="../media/image12.jpeg"/><Relationship Id="rId4" Type="http://schemas.openxmlformats.org/officeDocument/2006/relationships/image" Target="../media/image11.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12.xml"/><Relationship Id="rId5" Type="http://schemas.openxmlformats.org/officeDocument/2006/relationships/image" Target="../media/image49.jpeg"/><Relationship Id="rId4" Type="http://schemas.openxmlformats.org/officeDocument/2006/relationships/image" Target="../media/image48.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notesSlide" Target="../notesSlides/notesSlide16.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tags" Target="../tags/tag4.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hyperlink" Target="http://www.goldcopd.com/" TargetMode="External"/><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hyperlink" Target="http://www.webmd.com/lung/copd/pulmonary-rehabilitation-for-copd" TargetMode="External"/><Relationship Id="rId2" Type="http://schemas.openxmlformats.org/officeDocument/2006/relationships/hyperlink" Target="http://www.acsm.org/docs/current-comments/exerciseforpersonswithcopd.pdf"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1316420"/>
            <a:ext cx="4953000" cy="1416269"/>
          </a:xfrm>
        </p:spPr>
        <p:txBody>
          <a:bodyPr>
            <a:normAutofit/>
          </a:bodyPr>
          <a:lstStyle/>
          <a:p>
            <a:r>
              <a:rPr lang="en-US" dirty="0" smtClean="0"/>
              <a:t>PRESENTED BY: Michelle Green, MS, PT</a:t>
            </a:r>
          </a:p>
        </p:txBody>
      </p:sp>
      <p:sp>
        <p:nvSpPr>
          <p:cNvPr id="5" name="Title 4"/>
          <p:cNvSpPr>
            <a:spLocks noGrp="1"/>
          </p:cNvSpPr>
          <p:nvPr>
            <p:ph type="title"/>
          </p:nvPr>
        </p:nvSpPr>
        <p:spPr>
          <a:xfrm>
            <a:off x="228600" y="3048000"/>
            <a:ext cx="7239000" cy="1828800"/>
          </a:xfrm>
        </p:spPr>
        <p:txBody>
          <a:bodyPr>
            <a:normAutofit/>
          </a:bodyPr>
          <a:lstStyle/>
          <a:p>
            <a:pPr algn="l"/>
            <a:r>
              <a:rPr lang="en-US" sz="2400" b="0" dirty="0" smtClean="0">
                <a:solidFill>
                  <a:srgbClr val="7BCF27"/>
                </a:solidFill>
                <a:latin typeface="Calibri" pitchFamily="34" charset="0"/>
              </a:rPr>
              <a:t>Live Better…</a:t>
            </a:r>
            <a:r>
              <a:rPr lang="en-US" sz="2400" b="0" dirty="0" smtClean="0">
                <a:solidFill>
                  <a:srgbClr val="262626"/>
                </a:solidFill>
              </a:rPr>
              <a:t/>
            </a:r>
            <a:br>
              <a:rPr lang="en-US" sz="2400" b="0" dirty="0" smtClean="0">
                <a:solidFill>
                  <a:srgbClr val="262626"/>
                </a:solidFill>
              </a:rPr>
            </a:br>
            <a:r>
              <a:rPr lang="en-US" sz="5600" b="0" dirty="0" smtClean="0">
                <a:solidFill>
                  <a:prstClr val="white"/>
                </a:solidFill>
              </a:rPr>
              <a:t>BREATHE BETTER</a:t>
            </a:r>
            <a:endParaRPr lang="en-US" sz="5600" b="0" dirty="0"/>
          </a:p>
        </p:txBody>
      </p:sp>
      <p:sp>
        <p:nvSpPr>
          <p:cNvPr id="2" name="TextBox 1"/>
          <p:cNvSpPr txBox="1"/>
          <p:nvPr/>
        </p:nvSpPr>
        <p:spPr>
          <a:xfrm>
            <a:off x="3276600" y="5257800"/>
            <a:ext cx="5638800" cy="646331"/>
          </a:xfrm>
          <a:prstGeom prst="rect">
            <a:avLst/>
          </a:prstGeom>
          <a:noFill/>
        </p:spPr>
        <p:txBody>
          <a:bodyPr wrap="square" rtlCol="0">
            <a:spAutoFit/>
          </a:bodyPr>
          <a:lstStyle/>
          <a:p>
            <a:r>
              <a:rPr lang="en-US" b="1" dirty="0" smtClean="0"/>
              <a:t>Maximizing the role of Physical/Occupational Therapy in the management of persons with COPD</a:t>
            </a:r>
            <a:endParaRPr lang="en-US" b="1"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501" y="194620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2362200" y="838200"/>
            <a:ext cx="6629400" cy="1970046"/>
          </a:xfrm>
        </p:spPr>
        <p:txBody>
          <a:bodyPr>
            <a:normAutofit/>
          </a:bodyPr>
          <a:lstStyle/>
          <a:p>
            <a:r>
              <a:rPr lang="en-US" sz="5400" dirty="0" smtClean="0"/>
              <a:t>Can we do more???</a:t>
            </a:r>
            <a:endParaRPr lang="en-US" sz="5400" dirty="0"/>
          </a:p>
        </p:txBody>
      </p:sp>
    </p:spTree>
    <p:extLst>
      <p:ext uri="{BB962C8B-B14F-4D97-AF65-F5344CB8AC3E}">
        <p14:creationId xmlns:p14="http://schemas.microsoft.com/office/powerpoint/2010/main" val="25680980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7200" y="152400"/>
            <a:ext cx="8153400" cy="914400"/>
          </a:xfrm>
        </p:spPr>
        <p:txBody>
          <a:bodyPr>
            <a:normAutofit/>
          </a:bodyPr>
          <a:lstStyle/>
          <a:p>
            <a:pPr algn="l"/>
            <a:r>
              <a:rPr lang="en-US" dirty="0" smtClean="0"/>
              <a:t>APTA VISION 2013:</a:t>
            </a:r>
          </a:p>
          <a:p>
            <a:pPr algn="l"/>
            <a:r>
              <a:rPr lang="en-US" b="0" dirty="0"/>
              <a:t>Transforming society by optimizing movement to improve the human experience</a:t>
            </a:r>
            <a:endParaRPr lang="en-US" dirty="0"/>
          </a:p>
        </p:txBody>
      </p:sp>
      <p:sp>
        <p:nvSpPr>
          <p:cNvPr id="4" name="Rectangle 3"/>
          <p:cNvSpPr/>
          <p:nvPr/>
        </p:nvSpPr>
        <p:spPr>
          <a:xfrm>
            <a:off x="152400" y="1828800"/>
            <a:ext cx="88392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026" descr="ddb20-c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57462"/>
            <a:ext cx="7543800" cy="44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33600" y="1143000"/>
            <a:ext cx="5410200" cy="923330"/>
          </a:xfrm>
          <a:prstGeom prst="rect">
            <a:avLst/>
          </a:prstGeom>
          <a:noFill/>
        </p:spPr>
        <p:txBody>
          <a:bodyPr wrap="square" rtlCol="0">
            <a:spAutoFit/>
          </a:bodyPr>
          <a:lstStyle/>
          <a:p>
            <a:pPr algn="ctr"/>
            <a:r>
              <a:rPr lang="en-US" sz="2000" b="1" dirty="0" smtClean="0">
                <a:solidFill>
                  <a:schemeClr val="bg1"/>
                </a:solidFill>
              </a:rPr>
              <a:t>ICF MODEL</a:t>
            </a:r>
          </a:p>
          <a:p>
            <a:pPr algn="ctr"/>
            <a:r>
              <a:rPr lang="en-US" sz="1400" b="1" i="1" dirty="0">
                <a:solidFill>
                  <a:schemeClr val="bg1"/>
                </a:solidFill>
              </a:rPr>
              <a:t>INTERNATIONAL CLASSIFICATION OF FUNCTION</a:t>
            </a:r>
          </a:p>
          <a:p>
            <a:pPr algn="ctr"/>
            <a:endParaRPr lang="en-US" sz="2000" b="1" dirty="0">
              <a:solidFill>
                <a:schemeClr val="bg1"/>
              </a:solidFill>
            </a:endParaRPr>
          </a:p>
        </p:txBody>
      </p:sp>
    </p:spTree>
    <p:extLst>
      <p:ext uri="{BB962C8B-B14F-4D97-AF65-F5344CB8AC3E}">
        <p14:creationId xmlns:p14="http://schemas.microsoft.com/office/powerpoint/2010/main" val="256882722"/>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457200" y="152400"/>
            <a:ext cx="8153400" cy="914400"/>
          </a:xfrm>
        </p:spPr>
        <p:txBody>
          <a:bodyPr>
            <a:normAutofit/>
          </a:bodyPr>
          <a:lstStyle/>
          <a:p>
            <a:pPr algn="ctr"/>
            <a:r>
              <a:rPr lang="en-US" dirty="0" smtClean="0"/>
              <a:t>TRADITIONALLY….. INTERVENTIONS DELIVERED BY THERAPISTS HAVE BEEN</a:t>
            </a:r>
            <a:endParaRPr lang="en-US" dirty="0"/>
          </a:p>
        </p:txBody>
      </p:sp>
      <p:sp>
        <p:nvSpPr>
          <p:cNvPr id="4" name="Rectangle 3"/>
          <p:cNvSpPr/>
          <p:nvPr/>
        </p:nvSpPr>
        <p:spPr>
          <a:xfrm>
            <a:off x="152400" y="1828800"/>
            <a:ext cx="8839200" cy="464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1026" descr="ddb20-c0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57462"/>
            <a:ext cx="7543800" cy="44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33600" y="1143000"/>
            <a:ext cx="5410200" cy="923330"/>
          </a:xfrm>
          <a:prstGeom prst="rect">
            <a:avLst/>
          </a:prstGeom>
          <a:noFill/>
        </p:spPr>
        <p:txBody>
          <a:bodyPr wrap="square" rtlCol="0">
            <a:spAutoFit/>
          </a:bodyPr>
          <a:lstStyle/>
          <a:p>
            <a:pPr algn="ctr"/>
            <a:r>
              <a:rPr lang="en-US" sz="2000" b="1" dirty="0" smtClean="0">
                <a:solidFill>
                  <a:schemeClr val="bg1"/>
                </a:solidFill>
              </a:rPr>
              <a:t>ICF MODEL</a:t>
            </a:r>
          </a:p>
          <a:p>
            <a:pPr algn="ctr"/>
            <a:r>
              <a:rPr lang="en-US" sz="1400" b="1" i="1" dirty="0">
                <a:solidFill>
                  <a:schemeClr val="bg1"/>
                </a:solidFill>
              </a:rPr>
              <a:t>INTERNATIONAL CLASSIFICATION OF FUNCTION</a:t>
            </a:r>
          </a:p>
          <a:p>
            <a:pPr algn="ctr"/>
            <a:endParaRPr lang="en-US" sz="2000" b="1" dirty="0">
              <a:solidFill>
                <a:schemeClr val="bg1"/>
              </a:solidFill>
            </a:endParaRPr>
          </a:p>
        </p:txBody>
      </p:sp>
      <p:cxnSp>
        <p:nvCxnSpPr>
          <p:cNvPr id="7" name="Straight Arrow Connector 6"/>
          <p:cNvCxnSpPr/>
          <p:nvPr/>
        </p:nvCxnSpPr>
        <p:spPr>
          <a:xfrm flipH="1">
            <a:off x="4953000" y="381000"/>
            <a:ext cx="3124200" cy="3276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400800" y="2133600"/>
            <a:ext cx="2362200" cy="2308324"/>
          </a:xfrm>
          <a:prstGeom prst="rect">
            <a:avLst/>
          </a:prstGeom>
          <a:solidFill>
            <a:schemeClr val="accent2">
              <a:lumMod val="40000"/>
              <a:lumOff val="60000"/>
            </a:schemeClr>
          </a:solidFill>
        </p:spPr>
        <p:txBody>
          <a:bodyPr wrap="square" rtlCol="0">
            <a:spAutoFit/>
          </a:bodyPr>
          <a:lstStyle/>
          <a:p>
            <a:r>
              <a:rPr lang="en-US" dirty="0" smtClean="0">
                <a:solidFill>
                  <a:srgbClr val="0070C0"/>
                </a:solidFill>
              </a:rPr>
              <a:t>If a patient is limited in walking distance, we assist and monitor them in walking.  Aiming to walk a greater distance.  Is that fixing the problem?</a:t>
            </a:r>
            <a:endParaRPr lang="en-US" dirty="0">
              <a:solidFill>
                <a:srgbClr val="0070C0"/>
              </a:solidFill>
            </a:endParaRPr>
          </a:p>
        </p:txBody>
      </p:sp>
    </p:spTree>
    <p:extLst>
      <p:ext uri="{BB962C8B-B14F-4D97-AF65-F5344CB8AC3E}">
        <p14:creationId xmlns:p14="http://schemas.microsoft.com/office/powerpoint/2010/main" val="561362823"/>
      </p:ext>
    </p:extLst>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393551013"/>
              </p:ext>
            </p:extLst>
          </p:nvPr>
        </p:nvGraphicFramePr>
        <p:xfrm>
          <a:off x="-10886" y="-3349"/>
          <a:ext cx="7239000" cy="508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2400" y="457200"/>
            <a:ext cx="1981200" cy="707886"/>
          </a:xfrm>
          <a:prstGeom prst="rect">
            <a:avLst/>
          </a:prstGeom>
          <a:noFill/>
        </p:spPr>
        <p:txBody>
          <a:bodyPr wrap="square" rtlCol="0">
            <a:spAutoFit/>
          </a:bodyPr>
          <a:lstStyle/>
          <a:p>
            <a:r>
              <a:rPr lang="en-US" sz="4000" dirty="0" smtClean="0">
                <a:solidFill>
                  <a:schemeClr val="tx2">
                    <a:lumMod val="40000"/>
                    <a:lumOff val="60000"/>
                  </a:schemeClr>
                </a:solidFill>
              </a:rPr>
              <a:t>IF….</a:t>
            </a:r>
            <a:endParaRPr lang="en-US" sz="4000" dirty="0">
              <a:solidFill>
                <a:schemeClr val="tx2">
                  <a:lumMod val="40000"/>
                  <a:lumOff val="60000"/>
                </a:schemeClr>
              </a:solidFill>
            </a:endParaRPr>
          </a:p>
        </p:txBody>
      </p:sp>
      <p:sp>
        <p:nvSpPr>
          <p:cNvPr id="8" name="TextBox 7"/>
          <p:cNvSpPr txBox="1"/>
          <p:nvPr/>
        </p:nvSpPr>
        <p:spPr>
          <a:xfrm>
            <a:off x="128954" y="3351514"/>
            <a:ext cx="1981200" cy="369332"/>
          </a:xfrm>
          <a:prstGeom prst="rect">
            <a:avLst/>
          </a:prstGeom>
          <a:solidFill>
            <a:schemeClr val="accent4">
              <a:lumMod val="40000"/>
              <a:lumOff val="60000"/>
            </a:schemeClr>
          </a:solidFill>
        </p:spPr>
        <p:txBody>
          <a:bodyPr wrap="square" rtlCol="0">
            <a:spAutoFit/>
          </a:bodyPr>
          <a:lstStyle/>
          <a:p>
            <a:pPr algn="ctr"/>
            <a:r>
              <a:rPr lang="en-US" dirty="0" smtClean="0"/>
              <a:t>Health Condition</a:t>
            </a:r>
            <a:endParaRPr lang="en-US" dirty="0"/>
          </a:p>
        </p:txBody>
      </p:sp>
      <p:sp>
        <p:nvSpPr>
          <p:cNvPr id="9" name="TextBox 8"/>
          <p:cNvSpPr txBox="1"/>
          <p:nvPr/>
        </p:nvSpPr>
        <p:spPr>
          <a:xfrm>
            <a:off x="2590800" y="3351514"/>
            <a:ext cx="1981200" cy="646331"/>
          </a:xfrm>
          <a:prstGeom prst="rect">
            <a:avLst/>
          </a:prstGeom>
          <a:solidFill>
            <a:schemeClr val="accent4">
              <a:lumMod val="40000"/>
              <a:lumOff val="60000"/>
            </a:schemeClr>
          </a:solidFill>
        </p:spPr>
        <p:txBody>
          <a:bodyPr wrap="square" rtlCol="0">
            <a:spAutoFit/>
          </a:bodyPr>
          <a:lstStyle/>
          <a:p>
            <a:pPr algn="ctr"/>
            <a:r>
              <a:rPr lang="en-US" dirty="0" smtClean="0"/>
              <a:t>Participation Limitation</a:t>
            </a:r>
            <a:endParaRPr lang="en-US" dirty="0"/>
          </a:p>
        </p:txBody>
      </p:sp>
      <p:sp>
        <p:nvSpPr>
          <p:cNvPr id="10" name="TextBox 9"/>
          <p:cNvSpPr txBox="1"/>
          <p:nvPr/>
        </p:nvSpPr>
        <p:spPr>
          <a:xfrm>
            <a:off x="5029200" y="3397681"/>
            <a:ext cx="1981200" cy="369332"/>
          </a:xfrm>
          <a:prstGeom prst="rect">
            <a:avLst/>
          </a:prstGeom>
          <a:solidFill>
            <a:schemeClr val="accent4">
              <a:lumMod val="40000"/>
              <a:lumOff val="60000"/>
            </a:schemeClr>
          </a:solidFill>
        </p:spPr>
        <p:txBody>
          <a:bodyPr wrap="square" rtlCol="0">
            <a:spAutoFit/>
          </a:bodyPr>
          <a:lstStyle/>
          <a:p>
            <a:pPr algn="ctr"/>
            <a:r>
              <a:rPr lang="en-US" dirty="0" smtClean="0"/>
              <a:t>Activity Limitation</a:t>
            </a:r>
            <a:endParaRPr lang="en-US" dirty="0"/>
          </a:p>
        </p:txBody>
      </p:sp>
    </p:spTree>
    <p:extLst>
      <p:ext uri="{BB962C8B-B14F-4D97-AF65-F5344CB8AC3E}">
        <p14:creationId xmlns:p14="http://schemas.microsoft.com/office/powerpoint/2010/main" val="3412754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87574534"/>
              </p:ext>
            </p:extLst>
          </p:nvPr>
        </p:nvGraphicFramePr>
        <p:xfrm>
          <a:off x="-10886" y="457199"/>
          <a:ext cx="5040086" cy="461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2400" y="457200"/>
            <a:ext cx="1981200" cy="707886"/>
          </a:xfrm>
          <a:prstGeom prst="rect">
            <a:avLst/>
          </a:prstGeom>
          <a:noFill/>
        </p:spPr>
        <p:txBody>
          <a:bodyPr wrap="square" rtlCol="0">
            <a:spAutoFit/>
          </a:bodyPr>
          <a:lstStyle/>
          <a:p>
            <a:r>
              <a:rPr lang="en-US" sz="4000" dirty="0" smtClean="0">
                <a:solidFill>
                  <a:schemeClr val="tx2">
                    <a:lumMod val="40000"/>
                    <a:lumOff val="60000"/>
                  </a:schemeClr>
                </a:solidFill>
              </a:rPr>
              <a:t>IF….</a:t>
            </a:r>
            <a:endParaRPr lang="en-US" sz="4000" dirty="0">
              <a:solidFill>
                <a:schemeClr val="tx2">
                  <a:lumMod val="40000"/>
                  <a:lumOff val="60000"/>
                </a:schemeClr>
              </a:solidFill>
            </a:endParaRPr>
          </a:p>
        </p:txBody>
      </p:sp>
      <p:sp>
        <p:nvSpPr>
          <p:cNvPr id="8" name="TextBox 7"/>
          <p:cNvSpPr txBox="1"/>
          <p:nvPr/>
        </p:nvSpPr>
        <p:spPr>
          <a:xfrm>
            <a:off x="128954" y="3536180"/>
            <a:ext cx="1318846" cy="261610"/>
          </a:xfrm>
          <a:prstGeom prst="rect">
            <a:avLst/>
          </a:prstGeom>
          <a:solidFill>
            <a:schemeClr val="accent4">
              <a:lumMod val="40000"/>
              <a:lumOff val="60000"/>
            </a:schemeClr>
          </a:solidFill>
        </p:spPr>
        <p:txBody>
          <a:bodyPr wrap="square" rtlCol="0">
            <a:spAutoFit/>
          </a:bodyPr>
          <a:lstStyle/>
          <a:p>
            <a:pPr algn="ctr"/>
            <a:r>
              <a:rPr lang="en-US" sz="1100" dirty="0" smtClean="0"/>
              <a:t>Health Condition</a:t>
            </a:r>
            <a:endParaRPr lang="en-US" sz="1100" dirty="0"/>
          </a:p>
        </p:txBody>
      </p:sp>
      <p:sp>
        <p:nvSpPr>
          <p:cNvPr id="9" name="TextBox 8"/>
          <p:cNvSpPr txBox="1"/>
          <p:nvPr/>
        </p:nvSpPr>
        <p:spPr>
          <a:xfrm>
            <a:off x="1943100" y="3515244"/>
            <a:ext cx="1295400" cy="430887"/>
          </a:xfrm>
          <a:prstGeom prst="rect">
            <a:avLst/>
          </a:prstGeom>
          <a:solidFill>
            <a:schemeClr val="accent4">
              <a:lumMod val="40000"/>
              <a:lumOff val="60000"/>
            </a:schemeClr>
          </a:solidFill>
        </p:spPr>
        <p:txBody>
          <a:bodyPr wrap="square" rtlCol="0">
            <a:spAutoFit/>
          </a:bodyPr>
          <a:lstStyle/>
          <a:p>
            <a:pPr algn="ctr"/>
            <a:r>
              <a:rPr lang="en-US" sz="1100" dirty="0" smtClean="0"/>
              <a:t>Participation Limitation</a:t>
            </a:r>
            <a:endParaRPr lang="en-US" sz="1100" dirty="0"/>
          </a:p>
        </p:txBody>
      </p:sp>
      <p:sp>
        <p:nvSpPr>
          <p:cNvPr id="10" name="TextBox 9"/>
          <p:cNvSpPr txBox="1"/>
          <p:nvPr/>
        </p:nvSpPr>
        <p:spPr>
          <a:xfrm>
            <a:off x="3733800" y="3536180"/>
            <a:ext cx="1143000" cy="430887"/>
          </a:xfrm>
          <a:prstGeom prst="rect">
            <a:avLst/>
          </a:prstGeom>
          <a:solidFill>
            <a:schemeClr val="accent4">
              <a:lumMod val="40000"/>
              <a:lumOff val="60000"/>
            </a:schemeClr>
          </a:solidFill>
        </p:spPr>
        <p:txBody>
          <a:bodyPr wrap="square" rtlCol="0">
            <a:spAutoFit/>
          </a:bodyPr>
          <a:lstStyle/>
          <a:p>
            <a:pPr algn="ctr"/>
            <a:r>
              <a:rPr lang="en-US" sz="1100" dirty="0" smtClean="0"/>
              <a:t>Activity Limitation</a:t>
            </a:r>
            <a:endParaRPr lang="en-US" sz="1100" dirty="0"/>
          </a:p>
        </p:txBody>
      </p:sp>
      <p:sp>
        <p:nvSpPr>
          <p:cNvPr id="2" name="Right Arrow 1"/>
          <p:cNvSpPr/>
          <p:nvPr/>
        </p:nvSpPr>
        <p:spPr>
          <a:xfrm>
            <a:off x="5105400" y="2438400"/>
            <a:ext cx="1219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24600" y="685800"/>
            <a:ext cx="2438400" cy="1200329"/>
          </a:xfrm>
          <a:prstGeom prst="rect">
            <a:avLst/>
          </a:prstGeom>
          <a:noFill/>
        </p:spPr>
        <p:txBody>
          <a:bodyPr wrap="square" rtlCol="0">
            <a:spAutoFit/>
          </a:bodyPr>
          <a:lstStyle/>
          <a:p>
            <a:r>
              <a:rPr lang="en-US" sz="3600" dirty="0" smtClean="0">
                <a:solidFill>
                  <a:schemeClr val="accent6"/>
                </a:solidFill>
                <a:latin typeface="Aharoni" panose="02010803020104030203" pitchFamily="2" charset="-79"/>
                <a:cs typeface="Aharoni" panose="02010803020104030203" pitchFamily="2" charset="-79"/>
              </a:rPr>
              <a:t>DYPSNEA</a:t>
            </a:r>
          </a:p>
          <a:p>
            <a:endParaRPr lang="en-US" sz="3600" dirty="0">
              <a:solidFill>
                <a:schemeClr val="accent6"/>
              </a:solidFill>
              <a:latin typeface="Aharoni" panose="02010803020104030203" pitchFamily="2" charset="-79"/>
              <a:cs typeface="Aharoni" panose="02010803020104030203" pitchFamily="2" charset="-79"/>
            </a:endParaRPr>
          </a:p>
        </p:txBody>
      </p:sp>
      <p:sp>
        <p:nvSpPr>
          <p:cNvPr id="11" name="TextBox 10"/>
          <p:cNvSpPr txBox="1"/>
          <p:nvPr/>
        </p:nvSpPr>
        <p:spPr>
          <a:xfrm>
            <a:off x="6858000" y="1271130"/>
            <a:ext cx="1143000" cy="261610"/>
          </a:xfrm>
          <a:prstGeom prst="rect">
            <a:avLst/>
          </a:prstGeom>
          <a:solidFill>
            <a:schemeClr val="accent4">
              <a:lumMod val="40000"/>
              <a:lumOff val="60000"/>
            </a:schemeClr>
          </a:solidFill>
        </p:spPr>
        <p:txBody>
          <a:bodyPr wrap="square" rtlCol="0">
            <a:spAutoFit/>
          </a:bodyPr>
          <a:lstStyle/>
          <a:p>
            <a:pPr algn="ctr"/>
            <a:r>
              <a:rPr lang="en-US" sz="1100" dirty="0" smtClean="0"/>
              <a:t>Impairment</a:t>
            </a:r>
            <a:endParaRPr lang="en-US" sz="1100" dirty="0"/>
          </a:p>
        </p:txBody>
      </p:sp>
      <p:sp>
        <p:nvSpPr>
          <p:cNvPr id="4" name="Down Arrow 3"/>
          <p:cNvSpPr/>
          <p:nvPr/>
        </p:nvSpPr>
        <p:spPr>
          <a:xfrm>
            <a:off x="7267052" y="1532740"/>
            <a:ext cx="266700" cy="10580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00800" y="2895600"/>
            <a:ext cx="2362200" cy="584775"/>
          </a:xfrm>
          <a:prstGeom prst="rect">
            <a:avLst/>
          </a:prstGeom>
          <a:noFill/>
        </p:spPr>
        <p:txBody>
          <a:bodyPr wrap="square" rtlCol="0">
            <a:spAutoFit/>
          </a:bodyPr>
          <a:lstStyle/>
          <a:p>
            <a:endParaRPr lang="en-US" sz="3200" dirty="0">
              <a:latin typeface="Aharoni" panose="02010803020104030203" pitchFamily="2" charset="-79"/>
              <a:cs typeface="Aharoni" panose="02010803020104030203" pitchFamily="2" charset="-79"/>
            </a:endParaRPr>
          </a:p>
        </p:txBody>
      </p:sp>
      <p:sp>
        <p:nvSpPr>
          <p:cNvPr id="13" name="TextBox 12"/>
          <p:cNvSpPr txBox="1"/>
          <p:nvPr/>
        </p:nvSpPr>
        <p:spPr>
          <a:xfrm>
            <a:off x="6781800" y="228600"/>
            <a:ext cx="1447800" cy="369332"/>
          </a:xfrm>
          <a:prstGeom prst="rect">
            <a:avLst/>
          </a:prstGeom>
          <a:noFill/>
        </p:spPr>
        <p:txBody>
          <a:bodyPr wrap="square" rtlCol="0">
            <a:spAutoFit/>
          </a:bodyPr>
          <a:lstStyle/>
          <a:p>
            <a:r>
              <a:rPr lang="en-US" dirty="0" smtClean="0">
                <a:solidFill>
                  <a:schemeClr val="bg1"/>
                </a:solidFill>
                <a:latin typeface="Aharoni" panose="02010803020104030203" pitchFamily="2" charset="-79"/>
                <a:cs typeface="Aharoni" panose="02010803020104030203" pitchFamily="2" charset="-79"/>
              </a:rPr>
              <a:t>WHY????</a:t>
            </a:r>
            <a:endParaRPr lang="en-US" dirty="0">
              <a:solidFill>
                <a:schemeClr val="bg1"/>
              </a:solidFill>
              <a:latin typeface="Aharoni" panose="02010803020104030203" pitchFamily="2" charset="-79"/>
              <a:cs typeface="Aharoni" panose="02010803020104030203" pitchFamily="2" charset="-79"/>
            </a:endParaRPr>
          </a:p>
        </p:txBody>
      </p:sp>
      <p:sp>
        <p:nvSpPr>
          <p:cNvPr id="14" name="TextBox 13"/>
          <p:cNvSpPr txBox="1"/>
          <p:nvPr/>
        </p:nvSpPr>
        <p:spPr>
          <a:xfrm>
            <a:off x="6324600" y="2743200"/>
            <a:ext cx="2667000" cy="1569660"/>
          </a:xfrm>
          <a:prstGeom prst="rect">
            <a:avLst/>
          </a:prstGeom>
          <a:noFill/>
        </p:spPr>
        <p:txBody>
          <a:bodyPr wrap="square" rtlCol="0">
            <a:spAutoFit/>
          </a:bodyPr>
          <a:lstStyle/>
          <a:p>
            <a:r>
              <a:rPr lang="en-US" sz="2400" dirty="0" smtClean="0">
                <a:solidFill>
                  <a:schemeClr val="bg1"/>
                </a:solidFill>
              </a:rPr>
              <a:t>WHAT</a:t>
            </a:r>
            <a:r>
              <a:rPr lang="en-US" dirty="0" smtClean="0">
                <a:solidFill>
                  <a:schemeClr val="bg1"/>
                </a:solidFill>
              </a:rPr>
              <a:t>, at the level of the body structures and function (impairment) causes the DYPSNEA.</a:t>
            </a:r>
          </a:p>
          <a:p>
            <a:endParaRPr lang="en-US" dirty="0">
              <a:solidFill>
                <a:schemeClr val="bg1"/>
              </a:solidFill>
            </a:endParaRPr>
          </a:p>
        </p:txBody>
      </p:sp>
    </p:spTree>
    <p:extLst>
      <p:ext uri="{BB962C8B-B14F-4D97-AF65-F5344CB8AC3E}">
        <p14:creationId xmlns:p14="http://schemas.microsoft.com/office/powerpoint/2010/main" val="2084227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488399485"/>
              </p:ext>
            </p:extLst>
          </p:nvPr>
        </p:nvGraphicFramePr>
        <p:xfrm>
          <a:off x="-10886" y="457199"/>
          <a:ext cx="5040086" cy="461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2400" y="457200"/>
            <a:ext cx="1981200" cy="707886"/>
          </a:xfrm>
          <a:prstGeom prst="rect">
            <a:avLst/>
          </a:prstGeom>
          <a:noFill/>
        </p:spPr>
        <p:txBody>
          <a:bodyPr wrap="square" rtlCol="0">
            <a:spAutoFit/>
          </a:bodyPr>
          <a:lstStyle/>
          <a:p>
            <a:r>
              <a:rPr lang="en-US" sz="4000" dirty="0" smtClean="0">
                <a:solidFill>
                  <a:schemeClr val="tx2">
                    <a:lumMod val="40000"/>
                    <a:lumOff val="60000"/>
                  </a:schemeClr>
                </a:solidFill>
              </a:rPr>
              <a:t>IF….</a:t>
            </a:r>
            <a:endParaRPr lang="en-US" sz="4000" dirty="0">
              <a:solidFill>
                <a:schemeClr val="tx2">
                  <a:lumMod val="40000"/>
                  <a:lumOff val="60000"/>
                </a:schemeClr>
              </a:solidFill>
            </a:endParaRPr>
          </a:p>
        </p:txBody>
      </p:sp>
      <p:sp>
        <p:nvSpPr>
          <p:cNvPr id="8" name="TextBox 7"/>
          <p:cNvSpPr txBox="1"/>
          <p:nvPr/>
        </p:nvSpPr>
        <p:spPr>
          <a:xfrm>
            <a:off x="128954" y="3536180"/>
            <a:ext cx="1318846" cy="261610"/>
          </a:xfrm>
          <a:prstGeom prst="rect">
            <a:avLst/>
          </a:prstGeom>
          <a:solidFill>
            <a:schemeClr val="accent4">
              <a:lumMod val="40000"/>
              <a:lumOff val="60000"/>
            </a:schemeClr>
          </a:solidFill>
        </p:spPr>
        <p:txBody>
          <a:bodyPr wrap="square" rtlCol="0">
            <a:spAutoFit/>
          </a:bodyPr>
          <a:lstStyle/>
          <a:p>
            <a:pPr algn="ctr"/>
            <a:r>
              <a:rPr lang="en-US" sz="1100" dirty="0" smtClean="0"/>
              <a:t>Health Condition</a:t>
            </a:r>
            <a:endParaRPr lang="en-US" sz="1100" dirty="0"/>
          </a:p>
        </p:txBody>
      </p:sp>
      <p:sp>
        <p:nvSpPr>
          <p:cNvPr id="9" name="TextBox 8"/>
          <p:cNvSpPr txBox="1"/>
          <p:nvPr/>
        </p:nvSpPr>
        <p:spPr>
          <a:xfrm>
            <a:off x="1943100" y="3515244"/>
            <a:ext cx="1295400" cy="430887"/>
          </a:xfrm>
          <a:prstGeom prst="rect">
            <a:avLst/>
          </a:prstGeom>
          <a:solidFill>
            <a:schemeClr val="accent4">
              <a:lumMod val="40000"/>
              <a:lumOff val="60000"/>
            </a:schemeClr>
          </a:solidFill>
        </p:spPr>
        <p:txBody>
          <a:bodyPr wrap="square" rtlCol="0">
            <a:spAutoFit/>
          </a:bodyPr>
          <a:lstStyle/>
          <a:p>
            <a:pPr algn="ctr"/>
            <a:r>
              <a:rPr lang="en-US" sz="1100" dirty="0" smtClean="0"/>
              <a:t>Participation Limitation</a:t>
            </a:r>
            <a:endParaRPr lang="en-US" sz="1100" dirty="0"/>
          </a:p>
        </p:txBody>
      </p:sp>
      <p:sp>
        <p:nvSpPr>
          <p:cNvPr id="10" name="TextBox 9"/>
          <p:cNvSpPr txBox="1"/>
          <p:nvPr/>
        </p:nvSpPr>
        <p:spPr>
          <a:xfrm>
            <a:off x="3733800" y="3536180"/>
            <a:ext cx="1143000" cy="430887"/>
          </a:xfrm>
          <a:prstGeom prst="rect">
            <a:avLst/>
          </a:prstGeom>
          <a:solidFill>
            <a:schemeClr val="accent4">
              <a:lumMod val="40000"/>
              <a:lumOff val="60000"/>
            </a:schemeClr>
          </a:solidFill>
        </p:spPr>
        <p:txBody>
          <a:bodyPr wrap="square" rtlCol="0">
            <a:spAutoFit/>
          </a:bodyPr>
          <a:lstStyle/>
          <a:p>
            <a:pPr algn="ctr"/>
            <a:r>
              <a:rPr lang="en-US" sz="1100" dirty="0" smtClean="0"/>
              <a:t>Activity Limitation</a:t>
            </a:r>
            <a:endParaRPr lang="en-US" sz="1100" dirty="0"/>
          </a:p>
        </p:txBody>
      </p:sp>
      <p:sp>
        <p:nvSpPr>
          <p:cNvPr id="2" name="Right Arrow 1"/>
          <p:cNvSpPr/>
          <p:nvPr/>
        </p:nvSpPr>
        <p:spPr>
          <a:xfrm>
            <a:off x="5105400" y="2438400"/>
            <a:ext cx="1219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24600" y="685800"/>
            <a:ext cx="2438400" cy="1200329"/>
          </a:xfrm>
          <a:prstGeom prst="rect">
            <a:avLst/>
          </a:prstGeom>
          <a:noFill/>
        </p:spPr>
        <p:txBody>
          <a:bodyPr wrap="square" rtlCol="0">
            <a:spAutoFit/>
          </a:bodyPr>
          <a:lstStyle/>
          <a:p>
            <a:r>
              <a:rPr lang="en-US" sz="3600" dirty="0" smtClean="0">
                <a:solidFill>
                  <a:schemeClr val="accent6"/>
                </a:solidFill>
                <a:latin typeface="Aharoni" panose="02010803020104030203" pitchFamily="2" charset="-79"/>
                <a:cs typeface="Aharoni" panose="02010803020104030203" pitchFamily="2" charset="-79"/>
              </a:rPr>
              <a:t>DYPSNEA</a:t>
            </a:r>
          </a:p>
          <a:p>
            <a:endParaRPr lang="en-US" sz="3600" dirty="0">
              <a:solidFill>
                <a:schemeClr val="accent6"/>
              </a:solidFill>
              <a:latin typeface="Aharoni" panose="02010803020104030203" pitchFamily="2" charset="-79"/>
              <a:cs typeface="Aharoni" panose="02010803020104030203" pitchFamily="2" charset="-79"/>
            </a:endParaRPr>
          </a:p>
        </p:txBody>
      </p:sp>
      <p:sp>
        <p:nvSpPr>
          <p:cNvPr id="11" name="TextBox 10"/>
          <p:cNvSpPr txBox="1"/>
          <p:nvPr/>
        </p:nvSpPr>
        <p:spPr>
          <a:xfrm>
            <a:off x="6858000" y="1271130"/>
            <a:ext cx="1143000" cy="261610"/>
          </a:xfrm>
          <a:prstGeom prst="rect">
            <a:avLst/>
          </a:prstGeom>
          <a:solidFill>
            <a:schemeClr val="accent4">
              <a:lumMod val="40000"/>
              <a:lumOff val="60000"/>
            </a:schemeClr>
          </a:solidFill>
        </p:spPr>
        <p:txBody>
          <a:bodyPr wrap="square" rtlCol="0">
            <a:spAutoFit/>
          </a:bodyPr>
          <a:lstStyle/>
          <a:p>
            <a:pPr algn="ctr"/>
            <a:r>
              <a:rPr lang="en-US" sz="1100" dirty="0" smtClean="0"/>
              <a:t>Impairment</a:t>
            </a:r>
            <a:endParaRPr lang="en-US" sz="1100" dirty="0"/>
          </a:p>
        </p:txBody>
      </p:sp>
      <p:sp>
        <p:nvSpPr>
          <p:cNvPr id="4" name="Down Arrow 3"/>
          <p:cNvSpPr/>
          <p:nvPr/>
        </p:nvSpPr>
        <p:spPr>
          <a:xfrm>
            <a:off x="7267052" y="1532740"/>
            <a:ext cx="266700" cy="10580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00800" y="2895600"/>
            <a:ext cx="2362200" cy="584775"/>
          </a:xfrm>
          <a:prstGeom prst="rect">
            <a:avLst/>
          </a:prstGeom>
          <a:noFill/>
        </p:spPr>
        <p:txBody>
          <a:bodyPr wrap="square" rtlCol="0">
            <a:spAutoFit/>
          </a:bodyPr>
          <a:lstStyle/>
          <a:p>
            <a:endParaRPr lang="en-US" sz="3200" dirty="0">
              <a:latin typeface="Aharoni" panose="02010803020104030203" pitchFamily="2" charset="-79"/>
              <a:cs typeface="Aharoni" panose="02010803020104030203" pitchFamily="2" charset="-79"/>
            </a:endParaRPr>
          </a:p>
        </p:txBody>
      </p:sp>
      <p:sp>
        <p:nvSpPr>
          <p:cNvPr id="13" name="TextBox 12"/>
          <p:cNvSpPr txBox="1"/>
          <p:nvPr/>
        </p:nvSpPr>
        <p:spPr>
          <a:xfrm>
            <a:off x="6781800" y="228600"/>
            <a:ext cx="1447800" cy="369332"/>
          </a:xfrm>
          <a:prstGeom prst="rect">
            <a:avLst/>
          </a:prstGeom>
          <a:noFill/>
        </p:spPr>
        <p:txBody>
          <a:bodyPr wrap="square" rtlCol="0">
            <a:spAutoFit/>
          </a:bodyPr>
          <a:lstStyle/>
          <a:p>
            <a:r>
              <a:rPr lang="en-US" dirty="0" smtClean="0">
                <a:solidFill>
                  <a:schemeClr val="bg1"/>
                </a:solidFill>
                <a:latin typeface="Aharoni" panose="02010803020104030203" pitchFamily="2" charset="-79"/>
                <a:cs typeface="Aharoni" panose="02010803020104030203" pitchFamily="2" charset="-79"/>
              </a:rPr>
              <a:t>WHY????</a:t>
            </a:r>
            <a:endParaRPr lang="en-US" dirty="0">
              <a:solidFill>
                <a:schemeClr val="bg1"/>
              </a:solidFill>
              <a:latin typeface="Aharoni" panose="02010803020104030203" pitchFamily="2" charset="-79"/>
              <a:cs typeface="Aharoni" panose="02010803020104030203" pitchFamily="2" charset="-79"/>
            </a:endParaRPr>
          </a:p>
        </p:txBody>
      </p:sp>
      <p:sp>
        <p:nvSpPr>
          <p:cNvPr id="14" name="TextBox 13"/>
          <p:cNvSpPr txBox="1"/>
          <p:nvPr/>
        </p:nvSpPr>
        <p:spPr>
          <a:xfrm>
            <a:off x="5628752" y="2895600"/>
            <a:ext cx="3276600" cy="1723549"/>
          </a:xfrm>
          <a:prstGeom prst="rect">
            <a:avLst/>
          </a:prstGeom>
          <a:noFill/>
        </p:spPr>
        <p:txBody>
          <a:bodyPr wrap="square" rtlCol="0">
            <a:spAutoFit/>
          </a:bodyPr>
          <a:lstStyle/>
          <a:p>
            <a:r>
              <a:rPr lang="en-US" dirty="0" smtClean="0">
                <a:solidFill>
                  <a:schemeClr val="bg1"/>
                </a:solidFill>
              </a:rPr>
              <a:t>IS </a:t>
            </a:r>
            <a:r>
              <a:rPr lang="en-US" sz="2400" b="1" dirty="0" smtClean="0">
                <a:solidFill>
                  <a:schemeClr val="bg1"/>
                </a:solidFill>
              </a:rPr>
              <a:t>STRENGTH TRAINING </a:t>
            </a:r>
            <a:r>
              <a:rPr lang="en-US" dirty="0" smtClean="0">
                <a:solidFill>
                  <a:schemeClr val="bg1"/>
                </a:solidFill>
              </a:rPr>
              <a:t>OF THE ARMS AND LEGS APPROPRIATE, TARGETED INTERVENTIONS WHICH WILL CHANGE </a:t>
            </a:r>
            <a:r>
              <a:rPr lang="en-US" sz="2800" b="1" dirty="0" smtClean="0">
                <a:solidFill>
                  <a:schemeClr val="bg1"/>
                </a:solidFill>
              </a:rPr>
              <a:t>DYPSNEA</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36637404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11625437"/>
              </p:ext>
            </p:extLst>
          </p:nvPr>
        </p:nvGraphicFramePr>
        <p:xfrm>
          <a:off x="-10886" y="457199"/>
          <a:ext cx="5040086" cy="46194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Box 6"/>
          <p:cNvSpPr txBox="1"/>
          <p:nvPr/>
        </p:nvSpPr>
        <p:spPr>
          <a:xfrm>
            <a:off x="152400" y="457200"/>
            <a:ext cx="1981200" cy="707886"/>
          </a:xfrm>
          <a:prstGeom prst="rect">
            <a:avLst/>
          </a:prstGeom>
          <a:noFill/>
        </p:spPr>
        <p:txBody>
          <a:bodyPr wrap="square" rtlCol="0">
            <a:spAutoFit/>
          </a:bodyPr>
          <a:lstStyle/>
          <a:p>
            <a:r>
              <a:rPr lang="en-US" sz="4000" dirty="0" smtClean="0">
                <a:solidFill>
                  <a:schemeClr val="tx2">
                    <a:lumMod val="40000"/>
                    <a:lumOff val="60000"/>
                  </a:schemeClr>
                </a:solidFill>
              </a:rPr>
              <a:t>IF….</a:t>
            </a:r>
            <a:endParaRPr lang="en-US" sz="4000" dirty="0">
              <a:solidFill>
                <a:schemeClr val="tx2">
                  <a:lumMod val="40000"/>
                  <a:lumOff val="60000"/>
                </a:schemeClr>
              </a:solidFill>
            </a:endParaRPr>
          </a:p>
        </p:txBody>
      </p:sp>
      <p:sp>
        <p:nvSpPr>
          <p:cNvPr id="8" name="TextBox 7"/>
          <p:cNvSpPr txBox="1"/>
          <p:nvPr/>
        </p:nvSpPr>
        <p:spPr>
          <a:xfrm>
            <a:off x="128954" y="3536180"/>
            <a:ext cx="1318846" cy="261610"/>
          </a:xfrm>
          <a:prstGeom prst="rect">
            <a:avLst/>
          </a:prstGeom>
          <a:solidFill>
            <a:schemeClr val="accent4">
              <a:lumMod val="40000"/>
              <a:lumOff val="60000"/>
            </a:schemeClr>
          </a:solidFill>
        </p:spPr>
        <p:txBody>
          <a:bodyPr wrap="square" rtlCol="0">
            <a:spAutoFit/>
          </a:bodyPr>
          <a:lstStyle/>
          <a:p>
            <a:pPr algn="ctr"/>
            <a:r>
              <a:rPr lang="en-US" sz="1100" dirty="0" smtClean="0"/>
              <a:t>Health Condition</a:t>
            </a:r>
            <a:endParaRPr lang="en-US" sz="1100" dirty="0"/>
          </a:p>
        </p:txBody>
      </p:sp>
      <p:sp>
        <p:nvSpPr>
          <p:cNvPr id="9" name="TextBox 8"/>
          <p:cNvSpPr txBox="1"/>
          <p:nvPr/>
        </p:nvSpPr>
        <p:spPr>
          <a:xfrm>
            <a:off x="1943100" y="3515244"/>
            <a:ext cx="1295400" cy="430887"/>
          </a:xfrm>
          <a:prstGeom prst="rect">
            <a:avLst/>
          </a:prstGeom>
          <a:solidFill>
            <a:schemeClr val="accent4">
              <a:lumMod val="40000"/>
              <a:lumOff val="60000"/>
            </a:schemeClr>
          </a:solidFill>
        </p:spPr>
        <p:txBody>
          <a:bodyPr wrap="square" rtlCol="0">
            <a:spAutoFit/>
          </a:bodyPr>
          <a:lstStyle/>
          <a:p>
            <a:pPr algn="ctr"/>
            <a:r>
              <a:rPr lang="en-US" sz="1100" dirty="0" smtClean="0"/>
              <a:t>Participation Limitation</a:t>
            </a:r>
            <a:endParaRPr lang="en-US" sz="1100" dirty="0"/>
          </a:p>
        </p:txBody>
      </p:sp>
      <p:sp>
        <p:nvSpPr>
          <p:cNvPr id="10" name="TextBox 9"/>
          <p:cNvSpPr txBox="1"/>
          <p:nvPr/>
        </p:nvSpPr>
        <p:spPr>
          <a:xfrm>
            <a:off x="3733800" y="3536180"/>
            <a:ext cx="1143000" cy="430887"/>
          </a:xfrm>
          <a:prstGeom prst="rect">
            <a:avLst/>
          </a:prstGeom>
          <a:solidFill>
            <a:schemeClr val="accent4">
              <a:lumMod val="40000"/>
              <a:lumOff val="60000"/>
            </a:schemeClr>
          </a:solidFill>
        </p:spPr>
        <p:txBody>
          <a:bodyPr wrap="square" rtlCol="0">
            <a:spAutoFit/>
          </a:bodyPr>
          <a:lstStyle/>
          <a:p>
            <a:pPr algn="ctr"/>
            <a:r>
              <a:rPr lang="en-US" sz="1100" dirty="0" smtClean="0"/>
              <a:t>Activity Limitation</a:t>
            </a:r>
            <a:endParaRPr lang="en-US" sz="1100" dirty="0"/>
          </a:p>
        </p:txBody>
      </p:sp>
      <p:sp>
        <p:nvSpPr>
          <p:cNvPr id="2" name="Right Arrow 1"/>
          <p:cNvSpPr/>
          <p:nvPr/>
        </p:nvSpPr>
        <p:spPr>
          <a:xfrm>
            <a:off x="5105400" y="2438400"/>
            <a:ext cx="1219200" cy="609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6324600" y="685800"/>
            <a:ext cx="2438400" cy="1200329"/>
          </a:xfrm>
          <a:prstGeom prst="rect">
            <a:avLst/>
          </a:prstGeom>
          <a:noFill/>
        </p:spPr>
        <p:txBody>
          <a:bodyPr wrap="square" rtlCol="0">
            <a:spAutoFit/>
          </a:bodyPr>
          <a:lstStyle/>
          <a:p>
            <a:r>
              <a:rPr lang="en-US" sz="3600" dirty="0" smtClean="0">
                <a:solidFill>
                  <a:schemeClr val="accent6"/>
                </a:solidFill>
                <a:latin typeface="Aharoni" panose="02010803020104030203" pitchFamily="2" charset="-79"/>
                <a:cs typeface="Aharoni" panose="02010803020104030203" pitchFamily="2" charset="-79"/>
              </a:rPr>
              <a:t>DYPSNEA</a:t>
            </a:r>
          </a:p>
          <a:p>
            <a:endParaRPr lang="en-US" sz="3600" dirty="0">
              <a:solidFill>
                <a:schemeClr val="accent6"/>
              </a:solidFill>
              <a:latin typeface="Aharoni" panose="02010803020104030203" pitchFamily="2" charset="-79"/>
              <a:cs typeface="Aharoni" panose="02010803020104030203" pitchFamily="2" charset="-79"/>
            </a:endParaRPr>
          </a:p>
        </p:txBody>
      </p:sp>
      <p:sp>
        <p:nvSpPr>
          <p:cNvPr id="11" name="TextBox 10"/>
          <p:cNvSpPr txBox="1"/>
          <p:nvPr/>
        </p:nvSpPr>
        <p:spPr>
          <a:xfrm>
            <a:off x="6858000" y="1271130"/>
            <a:ext cx="1143000" cy="261610"/>
          </a:xfrm>
          <a:prstGeom prst="rect">
            <a:avLst/>
          </a:prstGeom>
          <a:solidFill>
            <a:schemeClr val="accent4">
              <a:lumMod val="40000"/>
              <a:lumOff val="60000"/>
            </a:schemeClr>
          </a:solidFill>
        </p:spPr>
        <p:txBody>
          <a:bodyPr wrap="square" rtlCol="0">
            <a:spAutoFit/>
          </a:bodyPr>
          <a:lstStyle/>
          <a:p>
            <a:pPr algn="ctr"/>
            <a:r>
              <a:rPr lang="en-US" sz="1100" dirty="0" smtClean="0"/>
              <a:t>Impairment</a:t>
            </a:r>
            <a:endParaRPr lang="en-US" sz="1100" dirty="0"/>
          </a:p>
        </p:txBody>
      </p:sp>
      <p:sp>
        <p:nvSpPr>
          <p:cNvPr id="4" name="Down Arrow 3"/>
          <p:cNvSpPr/>
          <p:nvPr/>
        </p:nvSpPr>
        <p:spPr>
          <a:xfrm>
            <a:off x="7267052" y="1532740"/>
            <a:ext cx="266700" cy="105806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6400800" y="2895600"/>
            <a:ext cx="2362200" cy="584775"/>
          </a:xfrm>
          <a:prstGeom prst="rect">
            <a:avLst/>
          </a:prstGeom>
          <a:noFill/>
        </p:spPr>
        <p:txBody>
          <a:bodyPr wrap="square" rtlCol="0">
            <a:spAutoFit/>
          </a:bodyPr>
          <a:lstStyle/>
          <a:p>
            <a:endParaRPr lang="en-US" sz="3200" dirty="0">
              <a:latin typeface="Aharoni" panose="02010803020104030203" pitchFamily="2" charset="-79"/>
              <a:cs typeface="Aharoni" panose="02010803020104030203" pitchFamily="2" charset="-79"/>
            </a:endParaRPr>
          </a:p>
        </p:txBody>
      </p:sp>
      <p:sp>
        <p:nvSpPr>
          <p:cNvPr id="13" name="TextBox 12"/>
          <p:cNvSpPr txBox="1"/>
          <p:nvPr/>
        </p:nvSpPr>
        <p:spPr>
          <a:xfrm>
            <a:off x="6781800" y="228600"/>
            <a:ext cx="1447800" cy="369332"/>
          </a:xfrm>
          <a:prstGeom prst="rect">
            <a:avLst/>
          </a:prstGeom>
          <a:noFill/>
        </p:spPr>
        <p:txBody>
          <a:bodyPr wrap="square" rtlCol="0">
            <a:spAutoFit/>
          </a:bodyPr>
          <a:lstStyle/>
          <a:p>
            <a:r>
              <a:rPr lang="en-US" dirty="0" smtClean="0">
                <a:solidFill>
                  <a:schemeClr val="bg1"/>
                </a:solidFill>
                <a:latin typeface="Aharoni" panose="02010803020104030203" pitchFamily="2" charset="-79"/>
                <a:cs typeface="Aharoni" panose="02010803020104030203" pitchFamily="2" charset="-79"/>
              </a:rPr>
              <a:t>WHY????</a:t>
            </a:r>
            <a:endParaRPr lang="en-US" dirty="0">
              <a:solidFill>
                <a:schemeClr val="bg1"/>
              </a:solidFill>
              <a:latin typeface="Aharoni" panose="02010803020104030203" pitchFamily="2" charset="-79"/>
              <a:cs typeface="Aharoni" panose="02010803020104030203" pitchFamily="2" charset="-79"/>
            </a:endParaRPr>
          </a:p>
        </p:txBody>
      </p:sp>
      <p:sp>
        <p:nvSpPr>
          <p:cNvPr id="14" name="TextBox 13"/>
          <p:cNvSpPr txBox="1"/>
          <p:nvPr/>
        </p:nvSpPr>
        <p:spPr>
          <a:xfrm>
            <a:off x="6324600" y="2743200"/>
            <a:ext cx="2667000" cy="1569660"/>
          </a:xfrm>
          <a:prstGeom prst="rect">
            <a:avLst/>
          </a:prstGeom>
          <a:noFill/>
        </p:spPr>
        <p:txBody>
          <a:bodyPr wrap="square" rtlCol="0">
            <a:spAutoFit/>
          </a:bodyPr>
          <a:lstStyle/>
          <a:p>
            <a:r>
              <a:rPr lang="en-US" sz="2400" dirty="0" smtClean="0">
                <a:solidFill>
                  <a:schemeClr val="bg1"/>
                </a:solidFill>
              </a:rPr>
              <a:t>WHAT</a:t>
            </a:r>
            <a:r>
              <a:rPr lang="en-US" dirty="0" smtClean="0">
                <a:solidFill>
                  <a:schemeClr val="bg1"/>
                </a:solidFill>
              </a:rPr>
              <a:t>, at the level of the body structures and function (impairment) causes the DYPSNEA.</a:t>
            </a:r>
          </a:p>
          <a:p>
            <a:endParaRPr lang="en-US" dirty="0">
              <a:solidFill>
                <a:schemeClr val="bg1"/>
              </a:solidFill>
            </a:endParaRPr>
          </a:p>
        </p:txBody>
      </p:sp>
      <p:sp>
        <p:nvSpPr>
          <p:cNvPr id="5" name="TextBox 4"/>
          <p:cNvSpPr txBox="1"/>
          <p:nvPr/>
        </p:nvSpPr>
        <p:spPr>
          <a:xfrm>
            <a:off x="3733800" y="4114800"/>
            <a:ext cx="5257800" cy="646331"/>
          </a:xfrm>
          <a:prstGeom prst="rect">
            <a:avLst/>
          </a:prstGeom>
          <a:noFill/>
        </p:spPr>
        <p:txBody>
          <a:bodyPr wrap="square" rtlCol="0">
            <a:spAutoFit/>
          </a:bodyPr>
          <a:lstStyle/>
          <a:p>
            <a:r>
              <a:rPr lang="en-US" sz="3600" b="1" dirty="0" smtClean="0">
                <a:solidFill>
                  <a:schemeClr val="bg1"/>
                </a:solidFill>
              </a:rPr>
              <a:t>THAT IS WHAT WE TREAT!</a:t>
            </a:r>
            <a:endParaRPr lang="en-US" sz="3600" b="1" dirty="0">
              <a:solidFill>
                <a:schemeClr val="bg1"/>
              </a:solidFill>
            </a:endParaRPr>
          </a:p>
        </p:txBody>
      </p:sp>
    </p:spTree>
    <p:extLst>
      <p:ext uri="{BB962C8B-B14F-4D97-AF65-F5344CB8AC3E}">
        <p14:creationId xmlns:p14="http://schemas.microsoft.com/office/powerpoint/2010/main" val="42519714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026" descr="ddb20-c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141515"/>
            <a:ext cx="83058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7" name="Text Box 1027"/>
          <p:cNvSpPr txBox="1">
            <a:spLocks noChangeArrowheads="1"/>
          </p:cNvSpPr>
          <p:nvPr/>
        </p:nvSpPr>
        <p:spPr bwMode="auto">
          <a:xfrm>
            <a:off x="1524000" y="5275385"/>
            <a:ext cx="7696200" cy="989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50000"/>
              </a:spcBef>
            </a:pPr>
            <a:r>
              <a:rPr lang="en-US" altLang="en-US" sz="2400" b="1" dirty="0">
                <a:latin typeface="Verdana" pitchFamily="34" charset="0"/>
              </a:rPr>
              <a:t>ICF MODEL</a:t>
            </a:r>
          </a:p>
          <a:p>
            <a:pPr algn="ctr">
              <a:spcBef>
                <a:spcPct val="50000"/>
              </a:spcBef>
            </a:pPr>
            <a:r>
              <a:rPr lang="en-US" altLang="en-US" sz="1400" dirty="0">
                <a:latin typeface="Verdana" pitchFamily="34" charset="0"/>
              </a:rPr>
              <a:t>Werner AS, </a:t>
            </a:r>
            <a:r>
              <a:rPr lang="en-US" altLang="en-US" sz="1400" i="1" dirty="0">
                <a:latin typeface="Verdana" pitchFamily="34" charset="0"/>
              </a:rPr>
              <a:t>Use of the ICF Model as A Clinical Problem-Solving Tool in Physical Therapy and Rehabilitation Medicine</a:t>
            </a:r>
            <a:r>
              <a:rPr lang="en-US" altLang="en-US" sz="1400" dirty="0">
                <a:latin typeface="Verdana" pitchFamily="34" charset="0"/>
              </a:rPr>
              <a:t>. </a:t>
            </a:r>
            <a:r>
              <a:rPr lang="en-US" altLang="en-US" sz="1400" dirty="0" err="1">
                <a:latin typeface="Verdana" pitchFamily="34" charset="0"/>
              </a:rPr>
              <a:t>Phys</a:t>
            </a:r>
            <a:r>
              <a:rPr lang="en-US" altLang="en-US" sz="1400" dirty="0">
                <a:latin typeface="Verdana" pitchFamily="34" charset="0"/>
              </a:rPr>
              <a:t> </a:t>
            </a:r>
            <a:r>
              <a:rPr lang="en-US" altLang="en-US" sz="1400" dirty="0" err="1">
                <a:latin typeface="Verdana" pitchFamily="34" charset="0"/>
              </a:rPr>
              <a:t>Ther</a:t>
            </a:r>
            <a:r>
              <a:rPr lang="en-US" altLang="en-US" sz="1400" dirty="0">
                <a:latin typeface="Verdana" pitchFamily="34" charset="0"/>
              </a:rPr>
              <a:t> 2002: 82:11; 1098-1107</a:t>
            </a:r>
          </a:p>
        </p:txBody>
      </p:sp>
      <p:sp>
        <p:nvSpPr>
          <p:cNvPr id="3" name="TextBox 2"/>
          <p:cNvSpPr txBox="1"/>
          <p:nvPr/>
        </p:nvSpPr>
        <p:spPr>
          <a:xfrm>
            <a:off x="0" y="3505200"/>
            <a:ext cx="1752600" cy="2585323"/>
          </a:xfrm>
          <a:prstGeom prst="rect">
            <a:avLst/>
          </a:prstGeom>
          <a:noFill/>
        </p:spPr>
        <p:txBody>
          <a:bodyPr wrap="square" rtlCol="0">
            <a:spAutoFit/>
          </a:bodyPr>
          <a:lstStyle/>
          <a:p>
            <a:pPr algn="ctr"/>
            <a:r>
              <a:rPr lang="en-US" dirty="0" smtClean="0"/>
              <a:t>NEED TO FOCUS OUR INTERVENTIONS HERE….</a:t>
            </a:r>
          </a:p>
          <a:p>
            <a:pPr algn="ctr"/>
            <a:r>
              <a:rPr lang="en-US" dirty="0" smtClean="0"/>
              <a:t>ANSWERING</a:t>
            </a:r>
          </a:p>
          <a:p>
            <a:pPr algn="ctr"/>
            <a:r>
              <a:rPr lang="en-US" dirty="0" smtClean="0"/>
              <a:t>THE “WHY”</a:t>
            </a:r>
          </a:p>
          <a:p>
            <a:pPr algn="ctr"/>
            <a:r>
              <a:rPr lang="en-US" dirty="0" smtClean="0"/>
              <a:t>LEADS US TO TARGETED TREATMENTS</a:t>
            </a:r>
            <a:endParaRPr lang="en-US" dirty="0"/>
          </a:p>
        </p:txBody>
      </p:sp>
      <p:sp>
        <p:nvSpPr>
          <p:cNvPr id="4" name="Right Arrow 3"/>
          <p:cNvSpPr/>
          <p:nvPr/>
        </p:nvSpPr>
        <p:spPr>
          <a:xfrm rot="16200000">
            <a:off x="581025" y="2905125"/>
            <a:ext cx="819150" cy="4191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74027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9588" y="1524000"/>
            <a:ext cx="4648200" cy="2369641"/>
          </a:xfrm>
          <a:prstGeom prst="rect">
            <a:avLst/>
          </a:prstGeom>
          <a:noFill/>
        </p:spPr>
        <p:txBody>
          <a:bodyPr wrap="square" rtlCol="0" anchor="b">
            <a:normAutofit/>
          </a:bodyPr>
          <a:lstStyle/>
          <a:p>
            <a:r>
              <a:rPr lang="en-US" sz="4400" b="1" dirty="0" smtClean="0">
                <a:solidFill>
                  <a:srgbClr val="7BCF27"/>
                </a:solidFill>
              </a:rPr>
              <a:t>CLINICAL </a:t>
            </a:r>
          </a:p>
          <a:p>
            <a:r>
              <a:rPr lang="en-US" sz="4400" b="1" dirty="0" smtClean="0">
                <a:solidFill>
                  <a:srgbClr val="7BCF27"/>
                </a:solidFill>
              </a:rPr>
              <a:t>MANIFESTATIONS</a:t>
            </a:r>
            <a:endParaRPr lang="en-US" sz="4400" b="1" dirty="0">
              <a:solidFill>
                <a:srgbClr val="7BCF27"/>
              </a:solidFill>
            </a:endParaRPr>
          </a:p>
        </p:txBody>
      </p:sp>
    </p:spTree>
    <p:extLst>
      <p:ext uri="{BB962C8B-B14F-4D97-AF65-F5344CB8AC3E}">
        <p14:creationId xmlns:p14="http://schemas.microsoft.com/office/powerpoint/2010/main" val="2033883657"/>
      </p:ext>
    </p:extLst>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71875" y="1447800"/>
            <a:ext cx="5562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normal abnormal velle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809625"/>
            <a:ext cx="3267075"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10134600" y="1981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4114800" y="381000"/>
            <a:ext cx="4572000" cy="646331"/>
          </a:xfrm>
          <a:prstGeom prst="rect">
            <a:avLst/>
          </a:prstGeom>
          <a:noFill/>
        </p:spPr>
        <p:txBody>
          <a:bodyPr wrap="square" rtlCol="0">
            <a:spAutoFit/>
          </a:bodyPr>
          <a:lstStyle/>
          <a:p>
            <a:pPr algn="ctr"/>
            <a:r>
              <a:rPr lang="en-US" dirty="0" smtClean="0"/>
              <a:t>OBSTRUCTIVE LUNG DISEASE</a:t>
            </a:r>
          </a:p>
          <a:p>
            <a:pPr algn="ctr"/>
            <a:endParaRPr lang="en-US" dirty="0"/>
          </a:p>
        </p:txBody>
      </p:sp>
    </p:spTree>
    <p:extLst>
      <p:ext uri="{BB962C8B-B14F-4D97-AF65-F5344CB8AC3E}">
        <p14:creationId xmlns:p14="http://schemas.microsoft.com/office/powerpoint/2010/main" val="31598580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ircl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33400"/>
            <a:ext cx="5562600" cy="4802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5334000" y="685800"/>
            <a:ext cx="3429000" cy="369332"/>
          </a:xfrm>
          <a:prstGeom prst="rect">
            <a:avLst/>
          </a:prstGeom>
          <a:noFill/>
        </p:spPr>
        <p:txBody>
          <a:bodyPr wrap="square" rtlCol="0">
            <a:spAutoFit/>
          </a:bodyPr>
          <a:lstStyle/>
          <a:p>
            <a:r>
              <a:rPr lang="en-US" dirty="0" smtClean="0"/>
              <a:t>It negatively impacts quality of life.</a:t>
            </a:r>
            <a:endParaRPr lang="en-US" dirty="0"/>
          </a:p>
        </p:txBody>
      </p:sp>
    </p:spTree>
    <p:extLst>
      <p:ext uri="{BB962C8B-B14F-4D97-AF65-F5344CB8AC3E}">
        <p14:creationId xmlns:p14="http://schemas.microsoft.com/office/powerpoint/2010/main" val="2999973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defRPr/>
            </a:pPr>
            <a:r>
              <a:rPr lang="en-US" altLang="en-US" smtClean="0"/>
              <a:t>NORMAL BREATHING</a:t>
            </a:r>
          </a:p>
        </p:txBody>
      </p:sp>
      <p:pic>
        <p:nvPicPr>
          <p:cNvPr id="9219" name="Picture 4" descr="diaphrag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1600200"/>
            <a:ext cx="6629400"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5"/>
          <p:cNvSpPr txBox="1">
            <a:spLocks noChangeArrowheads="1"/>
          </p:cNvSpPr>
          <p:nvPr/>
        </p:nvSpPr>
        <p:spPr bwMode="auto">
          <a:xfrm>
            <a:off x="152400" y="5105400"/>
            <a:ext cx="8153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a:t>INHALATION:  </a:t>
            </a:r>
          </a:p>
          <a:p>
            <a:pPr algn="ctr">
              <a:spcBef>
                <a:spcPct val="50000"/>
              </a:spcBef>
            </a:pPr>
            <a:r>
              <a:rPr lang="en-US" altLang="en-US"/>
              <a:t>Domed-Diaphragm lowers and flattens. Intercostals contract and lift the ribs, volume of the chest increases and air fills lungs.</a:t>
            </a:r>
          </a:p>
        </p:txBody>
      </p:sp>
    </p:spTree>
    <p:extLst>
      <p:ext uri="{BB962C8B-B14F-4D97-AF65-F5344CB8AC3E}">
        <p14:creationId xmlns:p14="http://schemas.microsoft.com/office/powerpoint/2010/main" val="33436219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barrel ches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28600"/>
            <a:ext cx="46291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6"/>
          <p:cNvSpPr txBox="1">
            <a:spLocks noChangeArrowheads="1"/>
          </p:cNvSpPr>
          <p:nvPr/>
        </p:nvSpPr>
        <p:spPr bwMode="auto">
          <a:xfrm>
            <a:off x="5410200" y="2013020"/>
            <a:ext cx="32004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3200" b="1" dirty="0"/>
              <a:t>WHAT DOES COPD LOOK LIKE?</a:t>
            </a:r>
          </a:p>
        </p:txBody>
      </p:sp>
    </p:spTree>
    <p:extLst>
      <p:ext uri="{BB962C8B-B14F-4D97-AF65-F5344CB8AC3E}">
        <p14:creationId xmlns:p14="http://schemas.microsoft.com/office/powerpoint/2010/main" val="189928278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381000"/>
            <a:ext cx="7924800" cy="707886"/>
          </a:xfrm>
          <a:prstGeom prst="rect">
            <a:avLst/>
          </a:prstGeom>
          <a:noFill/>
        </p:spPr>
        <p:txBody>
          <a:bodyPr wrap="square" rtlCol="0">
            <a:normAutofit fontScale="85000" lnSpcReduction="10000"/>
          </a:bodyPr>
          <a:lstStyle/>
          <a:p>
            <a:pPr algn="ctr"/>
            <a:r>
              <a:rPr lang="en-US" sz="4000" b="1" dirty="0" smtClean="0">
                <a:solidFill>
                  <a:schemeClr val="tx1">
                    <a:lumMod val="85000"/>
                    <a:lumOff val="15000"/>
                  </a:schemeClr>
                </a:solidFill>
                <a:latin typeface="+mj-lt"/>
              </a:rPr>
              <a:t>WHAT DO OUR COPD PATIENTS LOOK LIKE?</a:t>
            </a:r>
            <a:endParaRPr lang="en-US" sz="4000" dirty="0">
              <a:solidFill>
                <a:schemeClr val="tx1">
                  <a:lumMod val="50000"/>
                  <a:lumOff val="50000"/>
                </a:schemeClr>
              </a:solidFill>
              <a:latin typeface="+mj-lt"/>
              <a:cs typeface="Arial" pitchFamily="34" charset="0"/>
            </a:endParaRPr>
          </a:p>
        </p:txBody>
      </p:sp>
      <p:cxnSp>
        <p:nvCxnSpPr>
          <p:cNvPr id="10" name="Straight Connector 9"/>
          <p:cNvCxnSpPr/>
          <p:nvPr/>
        </p:nvCxnSpPr>
        <p:spPr>
          <a:xfrm>
            <a:off x="1905000" y="2936809"/>
            <a:ext cx="5257800" cy="1588"/>
          </a:xfrm>
          <a:prstGeom prst="line">
            <a:avLst/>
          </a:prstGeom>
          <a:ln w="47625">
            <a:solidFill>
              <a:srgbClr val="E4E4E4"/>
            </a:solidFill>
          </a:ln>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477599" y="5836683"/>
            <a:ext cx="7973935" cy="400110"/>
          </a:xfrm>
          <a:prstGeom prst="rect">
            <a:avLst/>
          </a:prstGeom>
          <a:noFill/>
        </p:spPr>
        <p:txBody>
          <a:bodyPr wrap="none" rtlCol="0">
            <a:normAutofit/>
          </a:bodyPr>
          <a:lstStyle/>
          <a:p>
            <a:pPr algn="r"/>
            <a:r>
              <a:rPr lang="en-US" sz="2000" b="1" dirty="0" smtClean="0">
                <a:solidFill>
                  <a:schemeClr val="tx1">
                    <a:lumMod val="75000"/>
                    <a:lumOff val="25000"/>
                  </a:schemeClr>
                </a:solidFill>
              </a:rPr>
              <a:t>The faces of persons living with COPD</a:t>
            </a:r>
            <a:endParaRPr lang="en-US" sz="2000" b="1" dirty="0">
              <a:solidFill>
                <a:schemeClr val="tx1">
                  <a:lumMod val="75000"/>
                  <a:lumOff val="25000"/>
                </a:schemeClr>
              </a:solidFill>
            </a:endParaRPr>
          </a:p>
        </p:txBody>
      </p:sp>
      <p:sp>
        <p:nvSpPr>
          <p:cNvPr id="12" name="Rectangle 11"/>
          <p:cNvSpPr/>
          <p:nvPr/>
        </p:nvSpPr>
        <p:spPr>
          <a:xfrm>
            <a:off x="6404327" y="5965080"/>
            <a:ext cx="2739673" cy="11999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FF6600"/>
                </a:solidFill>
              </a:rPr>
              <a:t>           </a:t>
            </a:r>
            <a:endParaRPr lang="en-US" dirty="0">
              <a:solidFill>
                <a:srgbClr val="FF6600"/>
              </a:solidFill>
            </a:endParaRPr>
          </a:p>
        </p:txBody>
      </p:sp>
      <p:grpSp>
        <p:nvGrpSpPr>
          <p:cNvPr id="26" name="Group 25"/>
          <p:cNvGrpSpPr/>
          <p:nvPr/>
        </p:nvGrpSpPr>
        <p:grpSpPr>
          <a:xfrm>
            <a:off x="781548" y="990600"/>
            <a:ext cx="2057400" cy="2708434"/>
            <a:chOff x="762000" y="1557456"/>
            <a:chExt cx="2057400" cy="2708434"/>
          </a:xfrm>
        </p:grpSpPr>
        <p:sp>
          <p:nvSpPr>
            <p:cNvPr id="6" name="Oval 5"/>
            <p:cNvSpPr/>
            <p:nvPr/>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4" name="TextBox 13"/>
            <p:cNvSpPr txBox="1"/>
            <p:nvPr/>
          </p:nvSpPr>
          <p:spPr>
            <a:xfrm>
              <a:off x="1121392" y="1557456"/>
              <a:ext cx="1219200" cy="2708434"/>
            </a:xfrm>
            <a:prstGeom prst="rect">
              <a:avLst/>
            </a:prstGeom>
            <a:noFill/>
          </p:spPr>
          <p:txBody>
            <a:bodyPr wrap="square" rtlCol="0">
              <a:spAutoFit/>
            </a:bodyPr>
            <a:lstStyle/>
            <a:p>
              <a:r>
                <a:rPr lang="en-US" sz="17000" b="1" dirty="0" smtClean="0">
                  <a:solidFill>
                    <a:srgbClr val="F26200">
                      <a:alpha val="40000"/>
                    </a:srgbClr>
                  </a:solidFill>
                  <a:latin typeface="+mj-lt"/>
                  <a:cs typeface="Arial" pitchFamily="34" charset="0"/>
                </a:rPr>
                <a:t>1</a:t>
              </a:r>
              <a:endParaRPr lang="en-US" sz="17000" b="1" dirty="0">
                <a:solidFill>
                  <a:srgbClr val="F26200">
                    <a:alpha val="40000"/>
                  </a:srgbClr>
                </a:solidFill>
                <a:latin typeface="+mj-lt"/>
                <a:cs typeface="Arial" pitchFamily="34" charset="0"/>
              </a:endParaRPr>
            </a:p>
          </p:txBody>
        </p:sp>
        <p:sp>
          <p:nvSpPr>
            <p:cNvPr id="1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endParaRPr lang="en-US" sz="2400" b="1" dirty="0">
                <a:solidFill>
                  <a:schemeClr val="bg1"/>
                </a:solidFill>
                <a:effectLst>
                  <a:outerShdw blurRad="50800" dist="25400" dir="5400000" algn="t" rotWithShape="0">
                    <a:prstClr val="black">
                      <a:alpha val="15000"/>
                    </a:prstClr>
                  </a:outerShdw>
                </a:effectLst>
              </a:endParaRPr>
            </a:p>
          </p:txBody>
        </p:sp>
        <p:sp>
          <p:nvSpPr>
            <p:cNvPr id="19" name="Oval 1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grpSp>
        <p:nvGrpSpPr>
          <p:cNvPr id="23" name="Group 22"/>
          <p:cNvGrpSpPr/>
          <p:nvPr/>
        </p:nvGrpSpPr>
        <p:grpSpPr>
          <a:xfrm>
            <a:off x="6105668" y="1074747"/>
            <a:ext cx="2057400" cy="2708434"/>
            <a:chOff x="3543300" y="1591943"/>
            <a:chExt cx="2057400" cy="2708434"/>
          </a:xfrm>
        </p:grpSpPr>
        <p:sp>
          <p:nvSpPr>
            <p:cNvPr id="4" name="Oval 3"/>
            <p:cNvSpPr/>
            <p:nvPr/>
          </p:nvSpPr>
          <p:spPr>
            <a:xfrm>
              <a:off x="35433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15" name="TextBox 14"/>
            <p:cNvSpPr txBox="1"/>
            <p:nvPr/>
          </p:nvSpPr>
          <p:spPr>
            <a:xfrm>
              <a:off x="3933968" y="1591943"/>
              <a:ext cx="1219200" cy="2708434"/>
            </a:xfrm>
            <a:prstGeom prst="rect">
              <a:avLst/>
            </a:prstGeom>
            <a:noFill/>
          </p:spPr>
          <p:txBody>
            <a:bodyPr wrap="square" rtlCol="0">
              <a:spAutoFit/>
            </a:bodyPr>
            <a:lstStyle/>
            <a:p>
              <a:r>
                <a:rPr lang="en-US" sz="17000" b="1" dirty="0" smtClean="0">
                  <a:solidFill>
                    <a:srgbClr val="2A7A9E">
                      <a:alpha val="40000"/>
                    </a:srgbClr>
                  </a:solidFill>
                  <a:latin typeface="+mj-lt"/>
                  <a:cs typeface="Arial" pitchFamily="34" charset="0"/>
                </a:rPr>
                <a:t>2</a:t>
              </a:r>
              <a:endParaRPr lang="en-US" sz="17000" b="1" dirty="0">
                <a:solidFill>
                  <a:srgbClr val="2A7A9E">
                    <a:alpha val="40000"/>
                  </a:srgbClr>
                </a:solidFill>
                <a:latin typeface="+mj-lt"/>
                <a:cs typeface="Arial" pitchFamily="34" charset="0"/>
              </a:endParaRPr>
            </a:p>
          </p:txBody>
        </p:sp>
        <p:sp>
          <p:nvSpPr>
            <p:cNvPr id="16" name="TextBox 15"/>
            <p:cNvSpPr txBox="1"/>
            <p:nvPr/>
          </p:nvSpPr>
          <p:spPr>
            <a:xfrm>
              <a:off x="3601872" y="2701385"/>
              <a:ext cx="1931160" cy="665695"/>
            </a:xfrm>
            <a:prstGeom prst="rect">
              <a:avLst/>
            </a:prstGeom>
            <a:noFill/>
          </p:spPr>
          <p:txBody>
            <a:bodyPr wrap="square" rtlCol="0">
              <a:normAutofit/>
            </a:bodyPr>
            <a:lstStyle/>
            <a:p>
              <a:pPr algn="ctr">
                <a:lnSpc>
                  <a:spcPct val="80000"/>
                </a:lnSpc>
              </a:pPr>
              <a:endParaRPr lang="en-US" sz="2300" b="1" dirty="0">
                <a:solidFill>
                  <a:schemeClr val="bg1"/>
                </a:solidFill>
                <a:effectLst>
                  <a:outerShdw blurRad="50800" dist="25400" dir="5400000" algn="t" rotWithShape="0">
                    <a:prstClr val="black">
                      <a:alpha val="15000"/>
                    </a:prstClr>
                  </a:outerShdw>
                </a:effectLst>
              </a:endParaRPr>
            </a:p>
          </p:txBody>
        </p:sp>
        <p:sp>
          <p:nvSpPr>
            <p:cNvPr id="20" name="Oval 19"/>
            <p:cNvSpPr/>
            <p:nvPr/>
          </p:nvSpPr>
          <p:spPr>
            <a:xfrm>
              <a:off x="3782124" y="198863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grpSp>
      <p:pic>
        <p:nvPicPr>
          <p:cNvPr id="22" name="Picture 5" descr="blue bloat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95034" y="3568114"/>
            <a:ext cx="2247156" cy="2396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47058" y="3198782"/>
            <a:ext cx="1752600" cy="369332"/>
          </a:xfrm>
          <a:prstGeom prst="rect">
            <a:avLst/>
          </a:prstGeom>
          <a:solidFill>
            <a:schemeClr val="accent2">
              <a:lumMod val="40000"/>
              <a:lumOff val="60000"/>
            </a:schemeClr>
          </a:solidFill>
        </p:spPr>
        <p:txBody>
          <a:bodyPr wrap="square" rtlCol="0">
            <a:spAutoFit/>
          </a:bodyPr>
          <a:lstStyle/>
          <a:p>
            <a:r>
              <a:rPr lang="en-US" dirty="0" smtClean="0"/>
              <a:t>BLUE BLOATERS</a:t>
            </a:r>
            <a:endParaRPr lang="en-US" dirty="0"/>
          </a:p>
        </p:txBody>
      </p:sp>
      <p:sp>
        <p:nvSpPr>
          <p:cNvPr id="27" name="TextBox 26"/>
          <p:cNvSpPr txBox="1"/>
          <p:nvPr/>
        </p:nvSpPr>
        <p:spPr>
          <a:xfrm>
            <a:off x="6288360" y="3315528"/>
            <a:ext cx="1752600" cy="369332"/>
          </a:xfrm>
          <a:prstGeom prst="rect">
            <a:avLst/>
          </a:prstGeom>
          <a:solidFill>
            <a:schemeClr val="accent2">
              <a:lumMod val="40000"/>
              <a:lumOff val="60000"/>
            </a:schemeClr>
          </a:solidFill>
        </p:spPr>
        <p:txBody>
          <a:bodyPr wrap="square" rtlCol="0">
            <a:spAutoFit/>
          </a:bodyPr>
          <a:lstStyle/>
          <a:p>
            <a:pPr algn="ctr"/>
            <a:r>
              <a:rPr lang="en-US" dirty="0" smtClean="0"/>
              <a:t>PINK PUFFERS</a:t>
            </a:r>
            <a:endParaRPr lang="en-US" dirty="0"/>
          </a:p>
        </p:txBody>
      </p:sp>
      <p:sp>
        <p:nvSpPr>
          <p:cNvPr id="7" name="TextBox 6"/>
          <p:cNvSpPr txBox="1"/>
          <p:nvPr/>
        </p:nvSpPr>
        <p:spPr>
          <a:xfrm>
            <a:off x="1026876" y="1828800"/>
            <a:ext cx="1747248" cy="1200329"/>
          </a:xfrm>
          <a:prstGeom prst="rect">
            <a:avLst/>
          </a:prstGeom>
          <a:noFill/>
        </p:spPr>
        <p:txBody>
          <a:bodyPr wrap="square" rtlCol="0">
            <a:spAutoFit/>
          </a:bodyPr>
          <a:lstStyle/>
          <a:p>
            <a:r>
              <a:rPr lang="en-US" sz="1200" dirty="0" smtClean="0">
                <a:solidFill>
                  <a:schemeClr val="bg1"/>
                </a:solidFill>
              </a:rPr>
              <a:t>DUSTY COLOR</a:t>
            </a:r>
          </a:p>
          <a:p>
            <a:r>
              <a:rPr lang="en-US" sz="1200" dirty="0" smtClean="0">
                <a:solidFill>
                  <a:schemeClr val="bg1"/>
                </a:solidFill>
              </a:rPr>
              <a:t>HYPOXIA</a:t>
            </a:r>
          </a:p>
          <a:p>
            <a:r>
              <a:rPr lang="en-US" sz="1200" dirty="0" smtClean="0">
                <a:solidFill>
                  <a:schemeClr val="bg1"/>
                </a:solidFill>
              </a:rPr>
              <a:t>HYPERCAPNIA</a:t>
            </a:r>
          </a:p>
          <a:p>
            <a:r>
              <a:rPr lang="en-US" sz="1200" dirty="0" smtClean="0">
                <a:solidFill>
                  <a:schemeClr val="bg1"/>
                </a:solidFill>
              </a:rPr>
              <a:t>CARDIAC ENLARGEMENT</a:t>
            </a:r>
          </a:p>
          <a:p>
            <a:r>
              <a:rPr lang="en-US" sz="1200" dirty="0" smtClean="0">
                <a:solidFill>
                  <a:schemeClr val="bg1"/>
                </a:solidFill>
              </a:rPr>
              <a:t>USE OF ACCESSORY MUSCLES TO BREATH</a:t>
            </a:r>
            <a:endParaRPr lang="en-US" sz="1200" dirty="0">
              <a:solidFill>
                <a:schemeClr val="bg1"/>
              </a:solidFill>
            </a:endParaRPr>
          </a:p>
        </p:txBody>
      </p:sp>
      <p:pic>
        <p:nvPicPr>
          <p:cNvPr id="29" name="Picture 5" descr="pinkpuffe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04327" y="3636297"/>
            <a:ext cx="1600626" cy="226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404327" y="1752600"/>
            <a:ext cx="1691073" cy="1569660"/>
          </a:xfrm>
          <a:prstGeom prst="rect">
            <a:avLst/>
          </a:prstGeom>
          <a:noFill/>
        </p:spPr>
        <p:txBody>
          <a:bodyPr wrap="square" rtlCol="0">
            <a:spAutoFit/>
          </a:bodyPr>
          <a:lstStyle/>
          <a:p>
            <a:r>
              <a:rPr lang="en-US" sz="1200" dirty="0" smtClean="0">
                <a:solidFill>
                  <a:schemeClr val="bg1"/>
                </a:solidFill>
              </a:rPr>
              <a:t>INC. co2 RETENTION</a:t>
            </a:r>
          </a:p>
          <a:p>
            <a:r>
              <a:rPr lang="en-US" sz="1200" dirty="0" smtClean="0">
                <a:solidFill>
                  <a:schemeClr val="bg1"/>
                </a:solidFill>
              </a:rPr>
              <a:t>PURSED LIP BREATHING</a:t>
            </a:r>
          </a:p>
          <a:p>
            <a:r>
              <a:rPr lang="en-US" sz="1200" dirty="0" smtClean="0">
                <a:solidFill>
                  <a:schemeClr val="bg1"/>
                </a:solidFill>
              </a:rPr>
              <a:t>INCREASED  MUCUS</a:t>
            </a:r>
          </a:p>
          <a:p>
            <a:r>
              <a:rPr lang="en-US" sz="1200" dirty="0" smtClean="0">
                <a:solidFill>
                  <a:schemeClr val="bg1"/>
                </a:solidFill>
              </a:rPr>
              <a:t>SPEAKS IN SHORT         SENTENCES</a:t>
            </a:r>
          </a:p>
          <a:p>
            <a:r>
              <a:rPr lang="en-US" sz="1200" dirty="0" smtClean="0">
                <a:solidFill>
                  <a:schemeClr val="bg1"/>
                </a:solidFill>
              </a:rPr>
              <a:t>USE OF ACCESSORY MUSCLES TO BRATH</a:t>
            </a:r>
          </a:p>
          <a:p>
            <a:r>
              <a:rPr lang="en-US" sz="1200" dirty="0" smtClean="0">
                <a:solidFill>
                  <a:schemeClr val="bg1"/>
                </a:solidFill>
              </a:rPr>
              <a:t>WHEEZING</a:t>
            </a:r>
            <a:endParaRPr lang="en-US" sz="1200" dirty="0">
              <a:solidFill>
                <a:schemeClr val="bg1"/>
              </a:solidFill>
            </a:endParaRPr>
          </a:p>
        </p:txBody>
      </p:sp>
    </p:spTree>
    <p:custDataLst>
      <p:tags r:id="rId1"/>
    </p:custDataLst>
    <p:extLst>
      <p:ext uri="{BB962C8B-B14F-4D97-AF65-F5344CB8AC3E}">
        <p14:creationId xmlns:p14="http://schemas.microsoft.com/office/powerpoint/2010/main" val="235090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399"/>
            <a:ext cx="7239000" cy="782097"/>
          </a:xfrm>
        </p:spPr>
        <p:txBody>
          <a:bodyPr>
            <a:normAutofit fontScale="90000"/>
          </a:bodyPr>
          <a:lstStyle/>
          <a:p>
            <a:pPr algn="ctr"/>
            <a:r>
              <a:rPr lang="en-US" dirty="0" smtClean="0"/>
              <a:t>DYPSNEA is Multifactorial </a:t>
            </a:r>
            <a:br>
              <a:rPr lang="en-US" dirty="0" smtClean="0"/>
            </a:br>
            <a:r>
              <a:rPr lang="en-US" dirty="0" smtClean="0"/>
              <a:t>Changes in Chest Mechanics  are a Causative Factor</a:t>
            </a:r>
            <a:endParaRPr lang="en-US" dirty="0"/>
          </a:p>
        </p:txBody>
      </p:sp>
      <p:sp>
        <p:nvSpPr>
          <p:cNvPr id="10" name="TextBox 9"/>
          <p:cNvSpPr txBox="1"/>
          <p:nvPr/>
        </p:nvSpPr>
        <p:spPr>
          <a:xfrm>
            <a:off x="55266" y="1371600"/>
            <a:ext cx="4436347" cy="3139321"/>
          </a:xfrm>
          <a:prstGeom prst="rect">
            <a:avLst/>
          </a:prstGeom>
          <a:noFill/>
        </p:spPr>
        <p:txBody>
          <a:bodyPr wrap="square" rtlCol="0">
            <a:spAutoFit/>
          </a:bodyPr>
          <a:lstStyle/>
          <a:p>
            <a:r>
              <a:rPr lang="en-US" b="1" dirty="0" smtClean="0">
                <a:latin typeface="Aharoni" panose="02010803020104030203" pitchFamily="2" charset="-79"/>
                <a:cs typeface="Aharoni" panose="02010803020104030203" pitchFamily="2" charset="-79"/>
              </a:rPr>
              <a:t>PERIPHERAL MUSCLE CHANGES</a:t>
            </a:r>
          </a:p>
          <a:p>
            <a:endParaRPr lang="en-US" b="1" dirty="0" smtClean="0">
              <a:latin typeface="Aharoni" panose="02010803020104030203" pitchFamily="2" charset="-79"/>
              <a:cs typeface="Aharoni" panose="02010803020104030203" pitchFamily="2" charset="-79"/>
            </a:endParaRPr>
          </a:p>
          <a:p>
            <a:pPr marL="285750" indent="-285750">
              <a:buFontTx/>
              <a:buChar char="-"/>
            </a:pPr>
            <a:r>
              <a:rPr lang="en-US" dirty="0" smtClean="0">
                <a:latin typeface="Arial Narrow" panose="020B0606020202030204" pitchFamily="34" charset="0"/>
                <a:cs typeface="Aharoni" panose="02010803020104030203" pitchFamily="2" charset="-79"/>
              </a:rPr>
              <a:t>Increased use of accessory muscles</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err="1" smtClean="0">
                <a:latin typeface="Arial Narrow" panose="020B0606020202030204" pitchFamily="34" charset="0"/>
                <a:cs typeface="Aharoni" panose="02010803020104030203" pitchFamily="2" charset="-79"/>
              </a:rPr>
              <a:t>Intercostals</a:t>
            </a:r>
            <a:r>
              <a:rPr lang="en-US" dirty="0" smtClean="0">
                <a:latin typeface="Arial Narrow" panose="020B0606020202030204" pitchFamily="34" charset="0"/>
                <a:cs typeface="Aharoni" panose="02010803020104030203" pitchFamily="2" charset="-79"/>
              </a:rPr>
              <a:t> become shortened</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err="1" smtClean="0">
                <a:latin typeface="Arial Narrow" panose="020B0606020202030204" pitchFamily="34" charset="0"/>
                <a:cs typeface="Aharoni" panose="02010803020104030203" pitchFamily="2" charset="-79"/>
              </a:rPr>
              <a:t>Scalenes</a:t>
            </a:r>
            <a:r>
              <a:rPr lang="en-US" dirty="0" smtClean="0">
                <a:latin typeface="Arial Narrow" panose="020B0606020202030204" pitchFamily="34" charset="0"/>
                <a:cs typeface="Aharoni" panose="02010803020104030203" pitchFamily="2" charset="-79"/>
              </a:rPr>
              <a:t> and </a:t>
            </a:r>
            <a:r>
              <a:rPr lang="en-US" dirty="0" err="1" smtClean="0">
                <a:latin typeface="Arial Narrow" panose="020B0606020202030204" pitchFamily="34" charset="0"/>
                <a:cs typeface="Aharoni" panose="02010803020104030203" pitchFamily="2" charset="-79"/>
              </a:rPr>
              <a:t>Pec</a:t>
            </a:r>
            <a:r>
              <a:rPr lang="en-US" dirty="0" smtClean="0">
                <a:latin typeface="Arial Narrow" panose="020B0606020202030204" pitchFamily="34" charset="0"/>
                <a:cs typeface="Aharoni" panose="02010803020104030203" pitchFamily="2" charset="-79"/>
              </a:rPr>
              <a:t> Major Shorten</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smtClean="0">
                <a:latin typeface="Arial Narrow" panose="020B0606020202030204" pitchFamily="34" charset="0"/>
                <a:cs typeface="Aharoni" panose="02010803020104030203" pitchFamily="2" charset="-79"/>
              </a:rPr>
              <a:t>Flexibility in shoulders reduced</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smtClean="0">
                <a:latin typeface="Arial Narrow" panose="020B0606020202030204" pitchFamily="34" charset="0"/>
                <a:cs typeface="Aharoni" panose="02010803020104030203" pitchFamily="2" charset="-79"/>
              </a:rPr>
              <a:t>Shortened </a:t>
            </a:r>
            <a:r>
              <a:rPr lang="en-US" dirty="0" err="1" smtClean="0">
                <a:latin typeface="Arial Narrow" panose="020B0606020202030204" pitchFamily="34" charset="0"/>
                <a:cs typeface="Aharoni" panose="02010803020104030203" pitchFamily="2" charset="-79"/>
              </a:rPr>
              <a:t>Pec</a:t>
            </a:r>
            <a:r>
              <a:rPr lang="en-US" dirty="0" smtClean="0">
                <a:latin typeface="Arial Narrow" panose="020B0606020202030204" pitchFamily="34" charset="0"/>
                <a:cs typeface="Aharoni" panose="02010803020104030203" pitchFamily="2" charset="-79"/>
              </a:rPr>
              <a:t> Minor</a:t>
            </a:r>
            <a:endParaRPr lang="en-US" dirty="0">
              <a:latin typeface="Arial Narrow" panose="020B0606020202030204" pitchFamily="34" charset="0"/>
              <a:cs typeface="Aharoni" panose="02010803020104030203" pitchFamily="2" charset="-79"/>
            </a:endParaRPr>
          </a:p>
        </p:txBody>
      </p:sp>
      <p:sp>
        <p:nvSpPr>
          <p:cNvPr id="11" name="TextBox 10"/>
          <p:cNvSpPr txBox="1"/>
          <p:nvPr/>
        </p:nvSpPr>
        <p:spPr>
          <a:xfrm>
            <a:off x="4176765" y="1371600"/>
            <a:ext cx="4953000" cy="2308324"/>
          </a:xfrm>
          <a:prstGeom prst="rect">
            <a:avLst/>
          </a:prstGeom>
          <a:noFill/>
        </p:spPr>
        <p:txBody>
          <a:bodyPr wrap="square" rtlCol="0">
            <a:spAutoFit/>
          </a:bodyPr>
          <a:lstStyle/>
          <a:p>
            <a:r>
              <a:rPr lang="en-US" b="1" dirty="0">
                <a:latin typeface="Aharoni" panose="02010803020104030203" pitchFamily="2" charset="-79"/>
                <a:cs typeface="Aharoni" panose="02010803020104030203" pitchFamily="2" charset="-79"/>
              </a:rPr>
              <a:t>POSTURAL </a:t>
            </a:r>
            <a:r>
              <a:rPr lang="en-US" b="1" dirty="0" smtClean="0">
                <a:latin typeface="Aharoni" panose="02010803020104030203" pitchFamily="2" charset="-79"/>
                <a:cs typeface="Aharoni" panose="02010803020104030203" pitchFamily="2" charset="-79"/>
              </a:rPr>
              <a:t>CHANGES/DEFORMITIES</a:t>
            </a:r>
          </a:p>
          <a:p>
            <a:pPr algn="ctr"/>
            <a:endParaRPr lang="en-US" b="1" dirty="0" smtClean="0">
              <a:latin typeface="Aharoni" panose="02010803020104030203" pitchFamily="2" charset="-79"/>
              <a:cs typeface="Aharoni" panose="02010803020104030203" pitchFamily="2" charset="-79"/>
            </a:endParaRPr>
          </a:p>
          <a:p>
            <a:pPr marL="285750" indent="-285750">
              <a:buFontTx/>
              <a:buChar char="-"/>
            </a:pPr>
            <a:r>
              <a:rPr lang="en-US" dirty="0" smtClean="0">
                <a:latin typeface="Arial Narrow" panose="020B0606020202030204" pitchFamily="34" charset="0"/>
                <a:cs typeface="Aharoni" panose="02010803020104030203" pitchFamily="2" charset="-79"/>
              </a:rPr>
              <a:t>Elevated, protracted, abducted scapula</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smtClean="0">
                <a:latin typeface="Arial Narrow" panose="020B0606020202030204" pitchFamily="34" charset="0"/>
                <a:cs typeface="Aharoni" panose="02010803020104030203" pitchFamily="2" charset="-79"/>
              </a:rPr>
              <a:t>Medial rotation of the </a:t>
            </a:r>
            <a:r>
              <a:rPr lang="en-US" dirty="0" err="1" smtClean="0">
                <a:latin typeface="Arial Narrow" panose="020B0606020202030204" pitchFamily="34" charset="0"/>
                <a:cs typeface="Aharoni" panose="02010803020104030203" pitchFamily="2" charset="-79"/>
              </a:rPr>
              <a:t>humerus</a:t>
            </a:r>
            <a:endParaRPr lang="en-US" dirty="0" smtClean="0">
              <a:latin typeface="Arial Narrow" panose="020B0606020202030204" pitchFamily="34" charset="0"/>
              <a:cs typeface="Aharoni" panose="02010803020104030203" pitchFamily="2" charset="-79"/>
            </a:endParaRP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err="1" smtClean="0">
                <a:latin typeface="Arial Narrow" panose="020B0606020202030204" pitchFamily="34" charset="0"/>
                <a:cs typeface="Aharoni" panose="02010803020104030203" pitchFamily="2" charset="-79"/>
              </a:rPr>
              <a:t>Kyphotic</a:t>
            </a:r>
            <a:r>
              <a:rPr lang="en-US" dirty="0" smtClean="0">
                <a:latin typeface="Arial Narrow" panose="020B0606020202030204" pitchFamily="34" charset="0"/>
                <a:cs typeface="Aharoni" panose="02010803020104030203" pitchFamily="2" charset="-79"/>
              </a:rPr>
              <a:t> spinal deformities</a:t>
            </a:r>
          </a:p>
          <a:p>
            <a:pPr marL="285750" indent="-285750">
              <a:buFontTx/>
              <a:buChar char="-"/>
            </a:pPr>
            <a:endParaRPr lang="en-US" b="1" dirty="0">
              <a:latin typeface="Aharoni" panose="02010803020104030203" pitchFamily="2" charset="-79"/>
              <a:cs typeface="Aharoni" panose="02010803020104030203" pitchFamily="2" charset="-79"/>
            </a:endParaRPr>
          </a:p>
        </p:txBody>
      </p:sp>
      <p:pic>
        <p:nvPicPr>
          <p:cNvPr id="1027"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4648200" y="3645592"/>
            <a:ext cx="3386823" cy="2309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790873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399"/>
            <a:ext cx="7239000" cy="782097"/>
          </a:xfrm>
        </p:spPr>
        <p:txBody>
          <a:bodyPr>
            <a:normAutofit fontScale="90000"/>
          </a:bodyPr>
          <a:lstStyle/>
          <a:p>
            <a:pPr algn="ctr"/>
            <a:r>
              <a:rPr lang="en-US" dirty="0" smtClean="0"/>
              <a:t>DYPSNEA is Multifactorial </a:t>
            </a:r>
            <a:br>
              <a:rPr lang="en-US" dirty="0" smtClean="0"/>
            </a:br>
            <a:r>
              <a:rPr lang="en-US" dirty="0" smtClean="0"/>
              <a:t>Changes in Chest Mechanics  are a Causative Factor</a:t>
            </a:r>
            <a:endParaRPr lang="en-US" dirty="0"/>
          </a:p>
        </p:txBody>
      </p:sp>
      <p:sp>
        <p:nvSpPr>
          <p:cNvPr id="10" name="TextBox 9"/>
          <p:cNvSpPr txBox="1"/>
          <p:nvPr/>
        </p:nvSpPr>
        <p:spPr>
          <a:xfrm>
            <a:off x="211853" y="934497"/>
            <a:ext cx="4436347" cy="2862322"/>
          </a:xfrm>
          <a:prstGeom prst="rect">
            <a:avLst/>
          </a:prstGeom>
          <a:noFill/>
        </p:spPr>
        <p:txBody>
          <a:bodyPr wrap="square" rtlCol="0">
            <a:spAutoFit/>
          </a:bodyPr>
          <a:lstStyle/>
          <a:p>
            <a:r>
              <a:rPr lang="en-US" b="1" dirty="0" smtClean="0">
                <a:latin typeface="Aharoni" panose="02010803020104030203" pitchFamily="2" charset="-79"/>
                <a:cs typeface="Aharoni" panose="02010803020104030203" pitchFamily="2" charset="-79"/>
              </a:rPr>
              <a:t>PERIPHERAL MUSCLE CHANGES</a:t>
            </a:r>
          </a:p>
          <a:p>
            <a:pPr marL="285750" indent="-285750">
              <a:buFontTx/>
              <a:buChar char="-"/>
            </a:pPr>
            <a:r>
              <a:rPr lang="en-US" dirty="0" smtClean="0">
                <a:latin typeface="Arial Narrow" panose="020B0606020202030204" pitchFamily="34" charset="0"/>
                <a:cs typeface="Aharoni" panose="02010803020104030203" pitchFamily="2" charset="-79"/>
              </a:rPr>
              <a:t>Increased use of accessory muscles</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err="1" smtClean="0">
                <a:latin typeface="Arial Narrow" panose="020B0606020202030204" pitchFamily="34" charset="0"/>
                <a:cs typeface="Aharoni" panose="02010803020104030203" pitchFamily="2" charset="-79"/>
              </a:rPr>
              <a:t>Intercostals</a:t>
            </a:r>
            <a:r>
              <a:rPr lang="en-US" dirty="0" smtClean="0">
                <a:latin typeface="Arial Narrow" panose="020B0606020202030204" pitchFamily="34" charset="0"/>
                <a:cs typeface="Aharoni" panose="02010803020104030203" pitchFamily="2" charset="-79"/>
              </a:rPr>
              <a:t> become shortened</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err="1" smtClean="0">
                <a:latin typeface="Arial Narrow" panose="020B0606020202030204" pitchFamily="34" charset="0"/>
                <a:cs typeface="Aharoni" panose="02010803020104030203" pitchFamily="2" charset="-79"/>
              </a:rPr>
              <a:t>Scalenes</a:t>
            </a:r>
            <a:r>
              <a:rPr lang="en-US" dirty="0" smtClean="0">
                <a:latin typeface="Arial Narrow" panose="020B0606020202030204" pitchFamily="34" charset="0"/>
                <a:cs typeface="Aharoni" panose="02010803020104030203" pitchFamily="2" charset="-79"/>
              </a:rPr>
              <a:t> and </a:t>
            </a:r>
            <a:r>
              <a:rPr lang="en-US" dirty="0" err="1" smtClean="0">
                <a:latin typeface="Arial Narrow" panose="020B0606020202030204" pitchFamily="34" charset="0"/>
                <a:cs typeface="Aharoni" panose="02010803020104030203" pitchFamily="2" charset="-79"/>
              </a:rPr>
              <a:t>Pec</a:t>
            </a:r>
            <a:r>
              <a:rPr lang="en-US" dirty="0" smtClean="0">
                <a:latin typeface="Arial Narrow" panose="020B0606020202030204" pitchFamily="34" charset="0"/>
                <a:cs typeface="Aharoni" panose="02010803020104030203" pitchFamily="2" charset="-79"/>
              </a:rPr>
              <a:t> Major Shorten</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smtClean="0">
                <a:latin typeface="Arial Narrow" panose="020B0606020202030204" pitchFamily="34" charset="0"/>
                <a:cs typeface="Aharoni" panose="02010803020104030203" pitchFamily="2" charset="-79"/>
              </a:rPr>
              <a:t>Flexibility in shoulders reduced</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smtClean="0">
                <a:latin typeface="Arial Narrow" panose="020B0606020202030204" pitchFamily="34" charset="0"/>
                <a:cs typeface="Aharoni" panose="02010803020104030203" pitchFamily="2" charset="-79"/>
              </a:rPr>
              <a:t>Shortened </a:t>
            </a:r>
            <a:r>
              <a:rPr lang="en-US" dirty="0" err="1" smtClean="0">
                <a:latin typeface="Arial Narrow" panose="020B0606020202030204" pitchFamily="34" charset="0"/>
                <a:cs typeface="Aharoni" panose="02010803020104030203" pitchFamily="2" charset="-79"/>
              </a:rPr>
              <a:t>Pec</a:t>
            </a:r>
            <a:r>
              <a:rPr lang="en-US" dirty="0" smtClean="0">
                <a:latin typeface="Arial Narrow" panose="020B0606020202030204" pitchFamily="34" charset="0"/>
                <a:cs typeface="Aharoni" panose="02010803020104030203" pitchFamily="2" charset="-79"/>
              </a:rPr>
              <a:t> Minor</a:t>
            </a:r>
            <a:endParaRPr lang="en-US" dirty="0">
              <a:latin typeface="Arial Narrow" panose="020B0606020202030204" pitchFamily="34" charset="0"/>
              <a:cs typeface="Aharoni" panose="02010803020104030203" pitchFamily="2" charset="-79"/>
            </a:endParaRPr>
          </a:p>
        </p:txBody>
      </p:sp>
      <p:sp>
        <p:nvSpPr>
          <p:cNvPr id="11" name="TextBox 10"/>
          <p:cNvSpPr txBox="1"/>
          <p:nvPr/>
        </p:nvSpPr>
        <p:spPr>
          <a:xfrm>
            <a:off x="4191000" y="914400"/>
            <a:ext cx="4953000" cy="2031325"/>
          </a:xfrm>
          <a:prstGeom prst="rect">
            <a:avLst/>
          </a:prstGeom>
          <a:noFill/>
        </p:spPr>
        <p:txBody>
          <a:bodyPr wrap="square" rtlCol="0">
            <a:spAutoFit/>
          </a:bodyPr>
          <a:lstStyle/>
          <a:p>
            <a:pPr algn="ctr"/>
            <a:r>
              <a:rPr lang="en-US" b="1" dirty="0">
                <a:latin typeface="Aharoni" panose="02010803020104030203" pitchFamily="2" charset="-79"/>
                <a:cs typeface="Aharoni" panose="02010803020104030203" pitchFamily="2" charset="-79"/>
              </a:rPr>
              <a:t>POSTURAL </a:t>
            </a:r>
            <a:r>
              <a:rPr lang="en-US" b="1" dirty="0" smtClean="0">
                <a:latin typeface="Aharoni" panose="02010803020104030203" pitchFamily="2" charset="-79"/>
                <a:cs typeface="Aharoni" panose="02010803020104030203" pitchFamily="2" charset="-79"/>
              </a:rPr>
              <a:t>CHANGES/DEFORMITIES</a:t>
            </a:r>
          </a:p>
          <a:p>
            <a:pPr marL="285750" indent="-285750">
              <a:buFontTx/>
              <a:buChar char="-"/>
            </a:pPr>
            <a:r>
              <a:rPr lang="en-US" dirty="0" smtClean="0">
                <a:latin typeface="Arial Narrow" panose="020B0606020202030204" pitchFamily="34" charset="0"/>
                <a:cs typeface="Aharoni" panose="02010803020104030203" pitchFamily="2" charset="-79"/>
              </a:rPr>
              <a:t>Elevated, protracted, abducted scapula</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smtClean="0">
                <a:latin typeface="Arial Narrow" panose="020B0606020202030204" pitchFamily="34" charset="0"/>
                <a:cs typeface="Aharoni" panose="02010803020104030203" pitchFamily="2" charset="-79"/>
              </a:rPr>
              <a:t>Medial rotation of the </a:t>
            </a:r>
            <a:r>
              <a:rPr lang="en-US" dirty="0" err="1" smtClean="0">
                <a:latin typeface="Arial Narrow" panose="020B0606020202030204" pitchFamily="34" charset="0"/>
                <a:cs typeface="Aharoni" panose="02010803020104030203" pitchFamily="2" charset="-79"/>
              </a:rPr>
              <a:t>humerus</a:t>
            </a:r>
            <a:endParaRPr lang="en-US" dirty="0" smtClean="0">
              <a:latin typeface="Arial Narrow" panose="020B0606020202030204" pitchFamily="34" charset="0"/>
              <a:cs typeface="Aharoni" panose="02010803020104030203" pitchFamily="2" charset="-79"/>
            </a:endParaRP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err="1" smtClean="0">
                <a:latin typeface="Arial Narrow" panose="020B0606020202030204" pitchFamily="34" charset="0"/>
                <a:cs typeface="Aharoni" panose="02010803020104030203" pitchFamily="2" charset="-79"/>
              </a:rPr>
              <a:t>Kyphotic</a:t>
            </a:r>
            <a:r>
              <a:rPr lang="en-US" dirty="0" smtClean="0">
                <a:latin typeface="Arial Narrow" panose="020B0606020202030204" pitchFamily="34" charset="0"/>
                <a:cs typeface="Aharoni" panose="02010803020104030203" pitchFamily="2" charset="-79"/>
              </a:rPr>
              <a:t> spinal deformities</a:t>
            </a:r>
          </a:p>
          <a:p>
            <a:pPr marL="285750" indent="-285750">
              <a:buFontTx/>
              <a:buChar char="-"/>
            </a:pPr>
            <a:endParaRPr lang="en-US" b="1" dirty="0">
              <a:latin typeface="Aharoni" panose="02010803020104030203" pitchFamily="2" charset="-79"/>
              <a:cs typeface="Aharoni" panose="02010803020104030203" pitchFamily="2" charset="-79"/>
            </a:endParaRPr>
          </a:p>
        </p:txBody>
      </p:sp>
      <p:sp>
        <p:nvSpPr>
          <p:cNvPr id="2" name="TextBox 1"/>
          <p:cNvSpPr txBox="1"/>
          <p:nvPr/>
        </p:nvSpPr>
        <p:spPr>
          <a:xfrm>
            <a:off x="3581400" y="2945725"/>
            <a:ext cx="5105400" cy="2800767"/>
          </a:xfrm>
          <a:prstGeom prst="rect">
            <a:avLst/>
          </a:prstGeom>
          <a:noFill/>
        </p:spPr>
        <p:txBody>
          <a:bodyPr wrap="square" rtlCol="0">
            <a:spAutoFit/>
          </a:bodyPr>
          <a:lstStyle/>
          <a:p>
            <a:r>
              <a:rPr lang="en-US" sz="2400" b="1" u="sng" dirty="0" smtClean="0">
                <a:solidFill>
                  <a:schemeClr val="accent6"/>
                </a:solidFill>
              </a:rPr>
              <a:t>All Lead to:</a:t>
            </a:r>
          </a:p>
          <a:p>
            <a:pPr marL="342900" indent="-342900">
              <a:buFont typeface="Arial" charset="0"/>
              <a:buChar char="•"/>
            </a:pPr>
            <a:r>
              <a:rPr lang="en-US" sz="3200" b="1" dirty="0" smtClean="0">
                <a:solidFill>
                  <a:schemeClr val="accent6"/>
                </a:solidFill>
                <a:effectLst>
                  <a:outerShdw blurRad="38100" dist="38100" dir="2700000" algn="tl">
                    <a:srgbClr val="000000">
                      <a:alpha val="43137"/>
                    </a:srgbClr>
                  </a:outerShdw>
                </a:effectLst>
              </a:rPr>
              <a:t>CHEST WALL STIFFNESS </a:t>
            </a:r>
          </a:p>
          <a:p>
            <a:pPr marL="342900" indent="-342900">
              <a:buFont typeface="Arial" charset="0"/>
              <a:buChar char="•"/>
            </a:pPr>
            <a:r>
              <a:rPr lang="en-US" sz="2400" b="1" dirty="0" smtClean="0">
                <a:solidFill>
                  <a:schemeClr val="accent6"/>
                </a:solidFill>
              </a:rPr>
              <a:t>DISADVANTAGED MUSCLE LENGTHS </a:t>
            </a:r>
          </a:p>
          <a:p>
            <a:pPr marL="342900" indent="-342900">
              <a:buFont typeface="Arial" charset="0"/>
              <a:buChar char="•"/>
            </a:pPr>
            <a:r>
              <a:rPr lang="en-US" sz="2400" b="1" dirty="0" smtClean="0">
                <a:solidFill>
                  <a:schemeClr val="accent6"/>
                </a:solidFill>
              </a:rPr>
              <a:t>INCREASED WORK ON NORMAL MUSCLES OF RESPIRATION</a:t>
            </a:r>
          </a:p>
          <a:p>
            <a:pPr marL="342900" indent="-342900">
              <a:buFont typeface="Arial" charset="0"/>
              <a:buChar char="•"/>
            </a:pPr>
            <a:r>
              <a:rPr lang="en-US" sz="2400" b="1" dirty="0" smtClean="0">
                <a:solidFill>
                  <a:schemeClr val="accent6"/>
                </a:solidFill>
              </a:rPr>
              <a:t>INCREASED WORK LOAD ON DIAPHRAGM</a:t>
            </a:r>
            <a:endParaRPr lang="en-US" sz="2400" b="1" dirty="0">
              <a:solidFill>
                <a:schemeClr val="accent4"/>
              </a:solidFill>
            </a:endParaRPr>
          </a:p>
        </p:txBody>
      </p:sp>
      <p:sp>
        <p:nvSpPr>
          <p:cNvPr id="4" name="TextBox 3"/>
          <p:cNvSpPr txBox="1"/>
          <p:nvPr/>
        </p:nvSpPr>
        <p:spPr>
          <a:xfrm>
            <a:off x="211852" y="6339281"/>
            <a:ext cx="5503147" cy="369332"/>
          </a:xfrm>
          <a:prstGeom prst="rect">
            <a:avLst/>
          </a:prstGeom>
          <a:noFill/>
        </p:spPr>
        <p:txBody>
          <a:bodyPr wrap="square" rtlCol="0">
            <a:spAutoFit/>
          </a:bodyPr>
          <a:lstStyle/>
          <a:p>
            <a:r>
              <a:rPr lang="en-US" dirty="0" smtClean="0"/>
              <a:t>Putt 2008, Engel 2012, </a:t>
            </a:r>
            <a:r>
              <a:rPr lang="en-US" dirty="0" err="1" smtClean="0"/>
              <a:t>Zanotti</a:t>
            </a:r>
            <a:r>
              <a:rPr lang="en-US" dirty="0" smtClean="0"/>
              <a:t> 2011, </a:t>
            </a:r>
            <a:r>
              <a:rPr lang="en-US" dirty="0" err="1" smtClean="0"/>
              <a:t>Heneghan</a:t>
            </a:r>
            <a:r>
              <a:rPr lang="en-US" dirty="0" smtClean="0"/>
              <a:t> 2012</a:t>
            </a:r>
            <a:endParaRPr lang="en-US" dirty="0"/>
          </a:p>
        </p:txBody>
      </p:sp>
    </p:spTree>
    <p:extLst>
      <p:ext uri="{BB962C8B-B14F-4D97-AF65-F5344CB8AC3E}">
        <p14:creationId xmlns:p14="http://schemas.microsoft.com/office/powerpoint/2010/main" val="109019894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152399"/>
            <a:ext cx="7239000" cy="782097"/>
          </a:xfrm>
        </p:spPr>
        <p:txBody>
          <a:bodyPr>
            <a:normAutofit fontScale="90000"/>
          </a:bodyPr>
          <a:lstStyle/>
          <a:p>
            <a:pPr algn="ctr"/>
            <a:r>
              <a:rPr lang="en-US" dirty="0" smtClean="0"/>
              <a:t>DYPSNEA is Multifactorial </a:t>
            </a:r>
            <a:br>
              <a:rPr lang="en-US" dirty="0" smtClean="0"/>
            </a:br>
            <a:r>
              <a:rPr lang="en-US" dirty="0" smtClean="0"/>
              <a:t>Changes in Chest Mechanics  are a Causative Factor</a:t>
            </a:r>
            <a:endParaRPr lang="en-US" dirty="0"/>
          </a:p>
        </p:txBody>
      </p:sp>
      <p:sp>
        <p:nvSpPr>
          <p:cNvPr id="10" name="TextBox 9"/>
          <p:cNvSpPr txBox="1"/>
          <p:nvPr/>
        </p:nvSpPr>
        <p:spPr>
          <a:xfrm>
            <a:off x="211853" y="934497"/>
            <a:ext cx="4436347" cy="2862322"/>
          </a:xfrm>
          <a:prstGeom prst="rect">
            <a:avLst/>
          </a:prstGeom>
          <a:noFill/>
        </p:spPr>
        <p:txBody>
          <a:bodyPr wrap="square" rtlCol="0">
            <a:spAutoFit/>
          </a:bodyPr>
          <a:lstStyle/>
          <a:p>
            <a:r>
              <a:rPr lang="en-US" b="1" dirty="0" smtClean="0">
                <a:latin typeface="Aharoni" panose="02010803020104030203" pitchFamily="2" charset="-79"/>
                <a:cs typeface="Aharoni" panose="02010803020104030203" pitchFamily="2" charset="-79"/>
              </a:rPr>
              <a:t>PERIPHERAL MUSCLE CHANGES</a:t>
            </a:r>
          </a:p>
          <a:p>
            <a:pPr marL="285750" indent="-285750">
              <a:buFontTx/>
              <a:buChar char="-"/>
            </a:pPr>
            <a:r>
              <a:rPr lang="en-US" dirty="0" smtClean="0">
                <a:latin typeface="Arial Narrow" panose="020B0606020202030204" pitchFamily="34" charset="0"/>
                <a:cs typeface="Aharoni" panose="02010803020104030203" pitchFamily="2" charset="-79"/>
              </a:rPr>
              <a:t>Increased use of accessory muscles</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err="1" smtClean="0">
                <a:latin typeface="Arial Narrow" panose="020B0606020202030204" pitchFamily="34" charset="0"/>
                <a:cs typeface="Aharoni" panose="02010803020104030203" pitchFamily="2" charset="-79"/>
              </a:rPr>
              <a:t>Intercostals</a:t>
            </a:r>
            <a:r>
              <a:rPr lang="en-US" dirty="0" smtClean="0">
                <a:latin typeface="Arial Narrow" panose="020B0606020202030204" pitchFamily="34" charset="0"/>
                <a:cs typeface="Aharoni" panose="02010803020104030203" pitchFamily="2" charset="-79"/>
              </a:rPr>
              <a:t> become shortened</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err="1" smtClean="0">
                <a:latin typeface="Arial Narrow" panose="020B0606020202030204" pitchFamily="34" charset="0"/>
                <a:cs typeface="Aharoni" panose="02010803020104030203" pitchFamily="2" charset="-79"/>
              </a:rPr>
              <a:t>Scalenes</a:t>
            </a:r>
            <a:r>
              <a:rPr lang="en-US" dirty="0" smtClean="0">
                <a:latin typeface="Arial Narrow" panose="020B0606020202030204" pitchFamily="34" charset="0"/>
                <a:cs typeface="Aharoni" panose="02010803020104030203" pitchFamily="2" charset="-79"/>
              </a:rPr>
              <a:t> and </a:t>
            </a:r>
            <a:r>
              <a:rPr lang="en-US" dirty="0" err="1" smtClean="0">
                <a:latin typeface="Arial Narrow" panose="020B0606020202030204" pitchFamily="34" charset="0"/>
                <a:cs typeface="Aharoni" panose="02010803020104030203" pitchFamily="2" charset="-79"/>
              </a:rPr>
              <a:t>Pec</a:t>
            </a:r>
            <a:r>
              <a:rPr lang="en-US" dirty="0" smtClean="0">
                <a:latin typeface="Arial Narrow" panose="020B0606020202030204" pitchFamily="34" charset="0"/>
                <a:cs typeface="Aharoni" panose="02010803020104030203" pitchFamily="2" charset="-79"/>
              </a:rPr>
              <a:t> Major Shorten</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smtClean="0">
                <a:latin typeface="Arial Narrow" panose="020B0606020202030204" pitchFamily="34" charset="0"/>
                <a:cs typeface="Aharoni" panose="02010803020104030203" pitchFamily="2" charset="-79"/>
              </a:rPr>
              <a:t>Flexibility in shoulders reduced</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smtClean="0">
                <a:latin typeface="Arial Narrow" panose="020B0606020202030204" pitchFamily="34" charset="0"/>
                <a:cs typeface="Aharoni" panose="02010803020104030203" pitchFamily="2" charset="-79"/>
              </a:rPr>
              <a:t>Shortened </a:t>
            </a:r>
            <a:r>
              <a:rPr lang="en-US" dirty="0" err="1" smtClean="0">
                <a:latin typeface="Arial Narrow" panose="020B0606020202030204" pitchFamily="34" charset="0"/>
                <a:cs typeface="Aharoni" panose="02010803020104030203" pitchFamily="2" charset="-79"/>
              </a:rPr>
              <a:t>Pec</a:t>
            </a:r>
            <a:r>
              <a:rPr lang="en-US" dirty="0" smtClean="0">
                <a:latin typeface="Arial Narrow" panose="020B0606020202030204" pitchFamily="34" charset="0"/>
                <a:cs typeface="Aharoni" panose="02010803020104030203" pitchFamily="2" charset="-79"/>
              </a:rPr>
              <a:t> Minor</a:t>
            </a:r>
            <a:endParaRPr lang="en-US" dirty="0">
              <a:latin typeface="Arial Narrow" panose="020B0606020202030204" pitchFamily="34" charset="0"/>
              <a:cs typeface="Aharoni" panose="02010803020104030203" pitchFamily="2" charset="-79"/>
            </a:endParaRPr>
          </a:p>
        </p:txBody>
      </p:sp>
      <p:sp>
        <p:nvSpPr>
          <p:cNvPr id="11" name="TextBox 10"/>
          <p:cNvSpPr txBox="1"/>
          <p:nvPr/>
        </p:nvSpPr>
        <p:spPr>
          <a:xfrm>
            <a:off x="4191000" y="914400"/>
            <a:ext cx="4953000" cy="2031325"/>
          </a:xfrm>
          <a:prstGeom prst="rect">
            <a:avLst/>
          </a:prstGeom>
          <a:noFill/>
        </p:spPr>
        <p:txBody>
          <a:bodyPr wrap="square" rtlCol="0">
            <a:spAutoFit/>
          </a:bodyPr>
          <a:lstStyle/>
          <a:p>
            <a:pPr algn="ctr"/>
            <a:r>
              <a:rPr lang="en-US" b="1" dirty="0">
                <a:latin typeface="Aharoni" panose="02010803020104030203" pitchFamily="2" charset="-79"/>
                <a:cs typeface="Aharoni" panose="02010803020104030203" pitchFamily="2" charset="-79"/>
              </a:rPr>
              <a:t>POSTURAL </a:t>
            </a:r>
            <a:r>
              <a:rPr lang="en-US" b="1" dirty="0" smtClean="0">
                <a:latin typeface="Aharoni" panose="02010803020104030203" pitchFamily="2" charset="-79"/>
                <a:cs typeface="Aharoni" panose="02010803020104030203" pitchFamily="2" charset="-79"/>
              </a:rPr>
              <a:t>CHANGES/DEFORMITIES</a:t>
            </a:r>
          </a:p>
          <a:p>
            <a:pPr marL="285750" indent="-285750">
              <a:buFontTx/>
              <a:buChar char="-"/>
            </a:pPr>
            <a:r>
              <a:rPr lang="en-US" dirty="0" smtClean="0">
                <a:latin typeface="Arial Narrow" panose="020B0606020202030204" pitchFamily="34" charset="0"/>
                <a:cs typeface="Aharoni" panose="02010803020104030203" pitchFamily="2" charset="-79"/>
              </a:rPr>
              <a:t>Elevated, protracted, abducted scapula</a:t>
            </a: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smtClean="0">
                <a:latin typeface="Arial Narrow" panose="020B0606020202030204" pitchFamily="34" charset="0"/>
                <a:cs typeface="Aharoni" panose="02010803020104030203" pitchFamily="2" charset="-79"/>
              </a:rPr>
              <a:t>Medial rotation of the </a:t>
            </a:r>
            <a:r>
              <a:rPr lang="en-US" dirty="0" err="1" smtClean="0">
                <a:latin typeface="Arial Narrow" panose="020B0606020202030204" pitchFamily="34" charset="0"/>
                <a:cs typeface="Aharoni" panose="02010803020104030203" pitchFamily="2" charset="-79"/>
              </a:rPr>
              <a:t>humerus</a:t>
            </a:r>
            <a:endParaRPr lang="en-US" dirty="0" smtClean="0">
              <a:latin typeface="Arial Narrow" panose="020B0606020202030204" pitchFamily="34" charset="0"/>
              <a:cs typeface="Aharoni" panose="02010803020104030203" pitchFamily="2" charset="-79"/>
            </a:endParaRPr>
          </a:p>
          <a:p>
            <a:pPr marL="285750" indent="-285750">
              <a:buFontTx/>
              <a:buChar char="-"/>
            </a:pPr>
            <a:endParaRPr lang="en-US" dirty="0" smtClean="0">
              <a:latin typeface="Arial Narrow" panose="020B0606020202030204" pitchFamily="34" charset="0"/>
              <a:cs typeface="Aharoni" panose="02010803020104030203" pitchFamily="2" charset="-79"/>
            </a:endParaRPr>
          </a:p>
          <a:p>
            <a:pPr marL="285750" indent="-285750">
              <a:buFontTx/>
              <a:buChar char="-"/>
            </a:pPr>
            <a:r>
              <a:rPr lang="en-US" dirty="0" err="1" smtClean="0">
                <a:latin typeface="Arial Narrow" panose="020B0606020202030204" pitchFamily="34" charset="0"/>
                <a:cs typeface="Aharoni" panose="02010803020104030203" pitchFamily="2" charset="-79"/>
              </a:rPr>
              <a:t>Kyphotic</a:t>
            </a:r>
            <a:r>
              <a:rPr lang="en-US" dirty="0" smtClean="0">
                <a:latin typeface="Arial Narrow" panose="020B0606020202030204" pitchFamily="34" charset="0"/>
                <a:cs typeface="Aharoni" panose="02010803020104030203" pitchFamily="2" charset="-79"/>
              </a:rPr>
              <a:t> spinal deformities</a:t>
            </a:r>
          </a:p>
          <a:p>
            <a:pPr marL="285750" indent="-285750">
              <a:buFontTx/>
              <a:buChar char="-"/>
            </a:pPr>
            <a:endParaRPr lang="en-US" b="1" dirty="0">
              <a:latin typeface="Aharoni" panose="02010803020104030203" pitchFamily="2" charset="-79"/>
              <a:cs typeface="Aharoni" panose="02010803020104030203" pitchFamily="2" charset="-79"/>
            </a:endParaRPr>
          </a:p>
        </p:txBody>
      </p:sp>
      <p:sp>
        <p:nvSpPr>
          <p:cNvPr id="2" name="TextBox 1"/>
          <p:cNvSpPr txBox="1"/>
          <p:nvPr/>
        </p:nvSpPr>
        <p:spPr>
          <a:xfrm>
            <a:off x="3581400" y="2945725"/>
            <a:ext cx="5105400" cy="2800767"/>
          </a:xfrm>
          <a:prstGeom prst="rect">
            <a:avLst/>
          </a:prstGeom>
          <a:noFill/>
        </p:spPr>
        <p:txBody>
          <a:bodyPr wrap="square" rtlCol="0">
            <a:spAutoFit/>
          </a:bodyPr>
          <a:lstStyle/>
          <a:p>
            <a:r>
              <a:rPr lang="en-US" sz="2400" b="1" u="sng" dirty="0" smtClean="0">
                <a:solidFill>
                  <a:schemeClr val="accent6"/>
                </a:solidFill>
              </a:rPr>
              <a:t>All Lead to:</a:t>
            </a:r>
          </a:p>
          <a:p>
            <a:pPr marL="342900" indent="-342900">
              <a:buFont typeface="Arial" charset="0"/>
              <a:buChar char="•"/>
            </a:pPr>
            <a:r>
              <a:rPr lang="en-US" sz="3200" b="1" dirty="0" smtClean="0">
                <a:solidFill>
                  <a:schemeClr val="accent6"/>
                </a:solidFill>
                <a:effectLst>
                  <a:outerShdw blurRad="38100" dist="38100" dir="2700000" algn="tl">
                    <a:srgbClr val="000000">
                      <a:alpha val="43137"/>
                    </a:srgbClr>
                  </a:outerShdw>
                </a:effectLst>
              </a:rPr>
              <a:t>CHEST WALL STIFFNESS </a:t>
            </a:r>
          </a:p>
          <a:p>
            <a:pPr marL="342900" indent="-342900">
              <a:buFont typeface="Arial" charset="0"/>
              <a:buChar char="•"/>
            </a:pPr>
            <a:r>
              <a:rPr lang="en-US" sz="2400" b="1" dirty="0" smtClean="0">
                <a:solidFill>
                  <a:schemeClr val="accent6"/>
                </a:solidFill>
              </a:rPr>
              <a:t>DISADVANTAGED MUSCLE LENGTHS </a:t>
            </a:r>
          </a:p>
          <a:p>
            <a:pPr marL="342900" indent="-342900">
              <a:buFont typeface="Arial" charset="0"/>
              <a:buChar char="•"/>
            </a:pPr>
            <a:r>
              <a:rPr lang="en-US" sz="2400" b="1" dirty="0" smtClean="0">
                <a:solidFill>
                  <a:schemeClr val="accent6"/>
                </a:solidFill>
              </a:rPr>
              <a:t>INCREASED WORK ON NORMAL MUSCLES OF RESPIRATION</a:t>
            </a:r>
          </a:p>
          <a:p>
            <a:pPr marL="342900" indent="-342900">
              <a:buFont typeface="Arial" charset="0"/>
              <a:buChar char="•"/>
            </a:pPr>
            <a:r>
              <a:rPr lang="en-US" sz="2400" b="1" dirty="0" smtClean="0">
                <a:solidFill>
                  <a:schemeClr val="accent6"/>
                </a:solidFill>
              </a:rPr>
              <a:t>INCREASED WORK LOAD ON DIAPHRAGM</a:t>
            </a:r>
            <a:endParaRPr lang="en-US" sz="2400" b="1" dirty="0">
              <a:solidFill>
                <a:schemeClr val="accent4"/>
              </a:solidFill>
            </a:endParaRPr>
          </a:p>
        </p:txBody>
      </p:sp>
      <p:sp>
        <p:nvSpPr>
          <p:cNvPr id="4" name="TextBox 3"/>
          <p:cNvSpPr txBox="1"/>
          <p:nvPr/>
        </p:nvSpPr>
        <p:spPr>
          <a:xfrm>
            <a:off x="211852" y="6339281"/>
            <a:ext cx="5503147" cy="369332"/>
          </a:xfrm>
          <a:prstGeom prst="rect">
            <a:avLst/>
          </a:prstGeom>
          <a:noFill/>
        </p:spPr>
        <p:txBody>
          <a:bodyPr wrap="square" rtlCol="0">
            <a:spAutoFit/>
          </a:bodyPr>
          <a:lstStyle/>
          <a:p>
            <a:r>
              <a:rPr lang="en-US" dirty="0" smtClean="0"/>
              <a:t>Putt 2008, Engel 2012, </a:t>
            </a:r>
            <a:r>
              <a:rPr lang="en-US" dirty="0" err="1" smtClean="0"/>
              <a:t>Zanotti</a:t>
            </a:r>
            <a:r>
              <a:rPr lang="en-US" dirty="0" smtClean="0"/>
              <a:t> 2011, </a:t>
            </a:r>
            <a:r>
              <a:rPr lang="en-US" dirty="0" err="1" smtClean="0"/>
              <a:t>Heneghan</a:t>
            </a:r>
            <a:r>
              <a:rPr lang="en-US" dirty="0" smtClean="0"/>
              <a:t> 2012</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544600">
            <a:off x="2015533" y="3908894"/>
            <a:ext cx="1447800"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ight Arrow 4"/>
          <p:cNvSpPr/>
          <p:nvPr/>
        </p:nvSpPr>
        <p:spPr>
          <a:xfrm rot="20588088">
            <a:off x="2950870" y="3572913"/>
            <a:ext cx="1058421" cy="44743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82799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VI_1392.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1524000" y="1143000"/>
            <a:ext cx="6096000" cy="4572000"/>
          </a:xfrm>
          <a:prstGeom prst="rect">
            <a:avLst/>
          </a:prstGeom>
        </p:spPr>
      </p:pic>
      <p:sp>
        <p:nvSpPr>
          <p:cNvPr id="3" name="TextBox 2"/>
          <p:cNvSpPr txBox="1"/>
          <p:nvPr/>
        </p:nvSpPr>
        <p:spPr>
          <a:xfrm>
            <a:off x="1371600" y="304800"/>
            <a:ext cx="6324600" cy="923330"/>
          </a:xfrm>
          <a:prstGeom prst="rect">
            <a:avLst/>
          </a:prstGeom>
          <a:noFill/>
        </p:spPr>
        <p:txBody>
          <a:bodyPr wrap="square" rtlCol="0">
            <a:spAutoFit/>
          </a:bodyPr>
          <a:lstStyle/>
          <a:p>
            <a:r>
              <a:rPr lang="en-US" dirty="0" smtClean="0"/>
              <a:t>PRIOR TO EXERCISE:    72 year-old female, works full-time RN, smoking since 17, stopped 8 years ago.  Significantly limited by SOB.</a:t>
            </a:r>
            <a:endParaRPr lang="en-US" dirty="0"/>
          </a:p>
        </p:txBody>
      </p:sp>
    </p:spTree>
    <p:extLst>
      <p:ext uri="{BB962C8B-B14F-4D97-AF65-F5344CB8AC3E}">
        <p14:creationId xmlns:p14="http://schemas.microsoft.com/office/powerpoint/2010/main" val="243426611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04800" y="315476"/>
            <a:ext cx="4089400" cy="3037324"/>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495800" y="315476"/>
            <a:ext cx="3962400" cy="310515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6200000" flipV="1">
            <a:off x="1138605" y="3799740"/>
            <a:ext cx="3575537" cy="2681653"/>
          </a:xfrm>
          <a:prstGeom prst="rect">
            <a:avLst/>
          </a:prstGeom>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rot="16200000">
            <a:off x="3832609" y="3787390"/>
            <a:ext cx="3476730" cy="2607547"/>
          </a:xfrm>
          <a:prstGeom prst="rect">
            <a:avLst/>
          </a:prstGeom>
        </p:spPr>
      </p:pic>
    </p:spTree>
    <p:extLst>
      <p:ext uri="{BB962C8B-B14F-4D97-AF65-F5344CB8AC3E}">
        <p14:creationId xmlns:p14="http://schemas.microsoft.com/office/powerpoint/2010/main" val="21451784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6200000">
            <a:off x="-301625" y="873124"/>
            <a:ext cx="4851400" cy="363855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4737100" y="901700"/>
            <a:ext cx="4775199" cy="3581399"/>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6200000">
            <a:off x="2930666" y="3813590"/>
            <a:ext cx="3377085" cy="2532814"/>
          </a:xfrm>
          <a:prstGeom prst="rect">
            <a:avLst/>
          </a:prstGeom>
        </p:spPr>
      </p:pic>
    </p:spTree>
    <p:extLst>
      <p:ext uri="{BB962C8B-B14F-4D97-AF65-F5344CB8AC3E}">
        <p14:creationId xmlns:p14="http://schemas.microsoft.com/office/powerpoint/2010/main" val="4273451819"/>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rot="16200000">
            <a:off x="-234950" y="692150"/>
            <a:ext cx="4318000" cy="3238500"/>
          </a:xfrm>
          <a:prstGeom prst="rect">
            <a:avLst/>
          </a:prstGeom>
        </p:spPr>
      </p:pic>
      <p:pic>
        <p:nvPicPr>
          <p:cNvPr id="6" name="Picture 5"/>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rot="16200000">
            <a:off x="4939813" y="714898"/>
            <a:ext cx="4372707" cy="3279530"/>
          </a:xfrm>
          <a:prstGeom prst="rect">
            <a:avLst/>
          </a:prstGeom>
        </p:spPr>
      </p:pic>
      <p:pic>
        <p:nvPicPr>
          <p:cNvPr id="7" name="Picture 6"/>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rot="16200000">
            <a:off x="2540000" y="3265992"/>
            <a:ext cx="4064001" cy="3048001"/>
          </a:xfrm>
          <a:prstGeom prst="rect">
            <a:avLst/>
          </a:prstGeom>
        </p:spPr>
      </p:pic>
    </p:spTree>
    <p:extLst>
      <p:ext uri="{BB962C8B-B14F-4D97-AF65-F5344CB8AC3E}">
        <p14:creationId xmlns:p14="http://schemas.microsoft.com/office/powerpoint/2010/main" val="4032792452"/>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76200" y="914400"/>
            <a:ext cx="3228821" cy="523220"/>
          </a:xfrm>
          <a:prstGeom prst="rect">
            <a:avLst/>
          </a:prstGeom>
          <a:noFill/>
        </p:spPr>
        <p:txBody>
          <a:bodyPr wrap="square" rtlCol="0">
            <a:spAutoFit/>
          </a:bodyPr>
          <a:lstStyle/>
          <a:p>
            <a:r>
              <a:rPr lang="en-US" sz="2800" b="1" dirty="0" smtClean="0">
                <a:solidFill>
                  <a:schemeClr val="accent2">
                    <a:lumMod val="75000"/>
                  </a:schemeClr>
                </a:solidFill>
              </a:rPr>
              <a:t>OBJECTIVES</a:t>
            </a:r>
            <a:r>
              <a:rPr lang="en-US" sz="2800" dirty="0" smtClean="0"/>
              <a:t> </a:t>
            </a:r>
            <a:endParaRPr lang="en-US" sz="2800" dirty="0"/>
          </a:p>
        </p:txBody>
      </p:sp>
      <p:sp>
        <p:nvSpPr>
          <p:cNvPr id="13" name="Rectangle 12"/>
          <p:cNvSpPr/>
          <p:nvPr/>
        </p:nvSpPr>
        <p:spPr>
          <a:xfrm>
            <a:off x="381000" y="1676400"/>
            <a:ext cx="3200400" cy="304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1" name="Diagram 10"/>
          <p:cNvGraphicFramePr/>
          <p:nvPr>
            <p:extLst>
              <p:ext uri="{D42A27DB-BD31-4B8C-83A1-F6EECF244321}">
                <p14:modId xmlns:p14="http://schemas.microsoft.com/office/powerpoint/2010/main" val="2003994046"/>
              </p:ext>
            </p:extLst>
          </p:nvPr>
        </p:nvGraphicFramePr>
        <p:xfrm>
          <a:off x="381000" y="1494802"/>
          <a:ext cx="7543800" cy="45389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TextBox 13"/>
          <p:cNvSpPr txBox="1"/>
          <p:nvPr/>
        </p:nvSpPr>
        <p:spPr>
          <a:xfrm rot="16200000">
            <a:off x="786637" y="2489963"/>
            <a:ext cx="1693147" cy="523220"/>
          </a:xfrm>
          <a:prstGeom prst="rect">
            <a:avLst/>
          </a:prstGeom>
          <a:noFill/>
        </p:spPr>
        <p:txBody>
          <a:bodyPr wrap="square" rtlCol="0">
            <a:spAutoFit/>
          </a:bodyPr>
          <a:lstStyle/>
          <a:p>
            <a:r>
              <a:rPr lang="en-US" sz="2800" b="1" dirty="0" smtClean="0">
                <a:solidFill>
                  <a:schemeClr val="bg1"/>
                </a:solidFill>
              </a:rPr>
              <a:t>WILL DO</a:t>
            </a:r>
            <a:endParaRPr lang="en-US" sz="2800" b="1" dirty="0">
              <a:solidFill>
                <a:schemeClr val="bg1"/>
              </a:solidFill>
            </a:endParaRPr>
          </a:p>
        </p:txBody>
      </p:sp>
      <p:sp>
        <p:nvSpPr>
          <p:cNvPr id="15" name="TextBox 14"/>
          <p:cNvSpPr txBox="1"/>
          <p:nvPr/>
        </p:nvSpPr>
        <p:spPr>
          <a:xfrm rot="16200000">
            <a:off x="852409" y="4752944"/>
            <a:ext cx="1676401" cy="400110"/>
          </a:xfrm>
          <a:prstGeom prst="rect">
            <a:avLst/>
          </a:prstGeom>
          <a:noFill/>
        </p:spPr>
        <p:txBody>
          <a:bodyPr wrap="square" rtlCol="0">
            <a:spAutoFit/>
          </a:bodyPr>
          <a:lstStyle/>
          <a:p>
            <a:r>
              <a:rPr lang="en-US" sz="2000" b="1" dirty="0" smtClean="0">
                <a:solidFill>
                  <a:schemeClr val="bg1"/>
                </a:solidFill>
              </a:rPr>
              <a:t>WILL NOT DO</a:t>
            </a:r>
            <a:endParaRPr lang="en-US" sz="2000" b="1" dirty="0">
              <a:solidFill>
                <a:schemeClr val="bg1"/>
              </a:solidFill>
            </a:endParaRPr>
          </a:p>
        </p:txBody>
      </p:sp>
      <p:sp>
        <p:nvSpPr>
          <p:cNvPr id="18" name="Rectangle 17"/>
          <p:cNvSpPr/>
          <p:nvPr/>
        </p:nvSpPr>
        <p:spPr>
          <a:xfrm>
            <a:off x="2209800" y="3598147"/>
            <a:ext cx="6705600" cy="288053"/>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25965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MVI_1379.AVI">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812800" y="609600"/>
            <a:ext cx="7721600" cy="5105400"/>
          </a:xfrm>
          <a:prstGeom prst="rect">
            <a:avLst/>
          </a:prstGeom>
        </p:spPr>
      </p:pic>
    </p:spTree>
    <p:extLst>
      <p:ext uri="{BB962C8B-B14F-4D97-AF65-F5344CB8AC3E}">
        <p14:creationId xmlns:p14="http://schemas.microsoft.com/office/powerpoint/2010/main" val="110276834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28724" y="2217355"/>
            <a:ext cx="7229475" cy="461665"/>
          </a:xfrm>
          <a:prstGeom prst="rect">
            <a:avLst/>
          </a:prstGeom>
          <a:noFill/>
        </p:spPr>
        <p:txBody>
          <a:bodyPr wrap="square" rtlCol="0" anchor="b" anchorCtr="0">
            <a:normAutofit/>
          </a:bodyPr>
          <a:lstStyle/>
          <a:p>
            <a:endParaRPr lang="en-US" sz="2400" dirty="0">
              <a:solidFill>
                <a:prstClr val="black">
                  <a:lumMod val="50000"/>
                  <a:lumOff val="50000"/>
                </a:prstClr>
              </a:solidFill>
            </a:endParaRPr>
          </a:p>
        </p:txBody>
      </p:sp>
      <p:sp>
        <p:nvSpPr>
          <p:cNvPr id="7" name="Title 6"/>
          <p:cNvSpPr>
            <a:spLocks noGrp="1"/>
          </p:cNvSpPr>
          <p:nvPr>
            <p:ph type="title"/>
          </p:nvPr>
        </p:nvSpPr>
        <p:spPr>
          <a:xfrm>
            <a:off x="1143000" y="2217355"/>
            <a:ext cx="7543800" cy="1200329"/>
          </a:xfrm>
        </p:spPr>
        <p:txBody>
          <a:bodyPr wrap="square" tIns="0" bIns="0" anchor="t" anchorCtr="0">
            <a:noAutofit/>
          </a:bodyPr>
          <a:lstStyle/>
          <a:p>
            <a:pPr algn="ctr"/>
            <a:r>
              <a:rPr lang="en-US" sz="3600" b="1" dirty="0" smtClean="0">
                <a:solidFill>
                  <a:prstClr val="black">
                    <a:lumMod val="85000"/>
                    <a:lumOff val="15000"/>
                  </a:prstClr>
                </a:solidFill>
                <a:latin typeface="+mn-lt"/>
              </a:rPr>
              <a:t>DOES RESEARCH SUPPORT INTERVENTIONS TO ADDRESS THESE ISSUES?</a:t>
            </a:r>
            <a:endParaRPr lang="en-US" sz="3600" dirty="0">
              <a:latin typeface="+mn-l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41476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stretch>
            <a:fillRect/>
          </a:stretch>
        </p:blipFill>
        <p:spPr>
          <a:xfrm>
            <a:off x="0" y="762000"/>
            <a:ext cx="2445488" cy="2286000"/>
          </a:xfrm>
          <a:prstGeom prst="rect">
            <a:avLst/>
          </a:prstGeom>
        </p:spPr>
      </p:pic>
      <p:sp>
        <p:nvSpPr>
          <p:cNvPr id="4" name="TextBox 3"/>
          <p:cNvSpPr txBox="1"/>
          <p:nvPr/>
        </p:nvSpPr>
        <p:spPr>
          <a:xfrm>
            <a:off x="1228724" y="2217355"/>
            <a:ext cx="7229475" cy="461665"/>
          </a:xfrm>
          <a:prstGeom prst="rect">
            <a:avLst/>
          </a:prstGeom>
          <a:noFill/>
        </p:spPr>
        <p:txBody>
          <a:bodyPr wrap="square" rtlCol="0" anchor="b" anchorCtr="0">
            <a:normAutofit/>
          </a:bodyPr>
          <a:lstStyle/>
          <a:p>
            <a:endParaRPr lang="en-US" sz="2400" dirty="0">
              <a:solidFill>
                <a:prstClr val="black">
                  <a:lumMod val="50000"/>
                  <a:lumOff val="50000"/>
                </a:prstClr>
              </a:solidFill>
            </a:endParaRPr>
          </a:p>
        </p:txBody>
      </p:sp>
      <p:sp>
        <p:nvSpPr>
          <p:cNvPr id="7" name="Title 6"/>
          <p:cNvSpPr>
            <a:spLocks noGrp="1"/>
          </p:cNvSpPr>
          <p:nvPr>
            <p:ph type="title"/>
          </p:nvPr>
        </p:nvSpPr>
        <p:spPr>
          <a:xfrm>
            <a:off x="1143000" y="2217355"/>
            <a:ext cx="7543800" cy="1200329"/>
          </a:xfrm>
        </p:spPr>
        <p:txBody>
          <a:bodyPr wrap="square" tIns="0" bIns="0" anchor="t" anchorCtr="0">
            <a:noAutofit/>
          </a:bodyPr>
          <a:lstStyle/>
          <a:p>
            <a:pPr algn="ctr"/>
            <a:r>
              <a:rPr lang="en-US" sz="3600" b="1" dirty="0" smtClean="0">
                <a:solidFill>
                  <a:prstClr val="black">
                    <a:lumMod val="85000"/>
                    <a:lumOff val="15000"/>
                  </a:prstClr>
                </a:solidFill>
                <a:latin typeface="+mn-lt"/>
              </a:rPr>
              <a:t>DOES RESEARCH SUPPORT INTERVENTIONS TO ADDRESS THESE ISSUES?</a:t>
            </a:r>
            <a:endParaRPr lang="en-US" sz="3600" dirty="0">
              <a:latin typeface="+mn-lt"/>
            </a:endParaRPr>
          </a:p>
        </p:txBody>
      </p:sp>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72200" y="3414765"/>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396072" y="4078887"/>
            <a:ext cx="5776127" cy="1754326"/>
          </a:xfrm>
          <a:prstGeom prst="rect">
            <a:avLst/>
          </a:prstGeom>
          <a:noFill/>
        </p:spPr>
        <p:txBody>
          <a:bodyPr wrap="square" rtlCol="0">
            <a:spAutoFit/>
          </a:bodyPr>
          <a:lstStyle/>
          <a:p>
            <a:r>
              <a:rPr lang="en-US" dirty="0" err="1" smtClean="0"/>
              <a:t>Heneghan</a:t>
            </a:r>
            <a:r>
              <a:rPr lang="en-US" dirty="0" smtClean="0"/>
              <a:t> 2012-</a:t>
            </a:r>
          </a:p>
          <a:p>
            <a:r>
              <a:rPr lang="en-US" dirty="0" smtClean="0"/>
              <a:t>“</a:t>
            </a:r>
            <a:r>
              <a:rPr lang="en-US" i="1" dirty="0" smtClean="0"/>
              <a:t>…disappointing trend in COPD management”</a:t>
            </a:r>
          </a:p>
          <a:p>
            <a:r>
              <a:rPr lang="en-US" dirty="0" smtClean="0"/>
              <a:t>-Less Musculoskeletal Research</a:t>
            </a:r>
          </a:p>
          <a:p>
            <a:r>
              <a:rPr lang="en-US" dirty="0" smtClean="0"/>
              <a:t>-More Pharmacological research</a:t>
            </a:r>
          </a:p>
          <a:p>
            <a:r>
              <a:rPr lang="en-US" dirty="0" smtClean="0"/>
              <a:t>-Elusive ‘exercise’ recommendations</a:t>
            </a:r>
          </a:p>
          <a:p>
            <a:r>
              <a:rPr lang="en-US" i="1" dirty="0" smtClean="0"/>
              <a:t>“32% have skeletal muscle dysfunction…[we} can impact”.</a:t>
            </a:r>
            <a:endParaRPr lang="en-US" i="1" dirty="0"/>
          </a:p>
        </p:txBody>
      </p:sp>
    </p:spTree>
    <p:custDataLst>
      <p:tags r:id="rId1"/>
    </p:custDataLst>
    <p:extLst>
      <p:ext uri="{BB962C8B-B14F-4D97-AF65-F5344CB8AC3E}">
        <p14:creationId xmlns:p14="http://schemas.microsoft.com/office/powerpoint/2010/main" val="3141274734"/>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utoUpdateAnimBg="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7315200" cy="719667"/>
          </a:xfrm>
        </p:spPr>
        <p:txBody>
          <a:bodyPr>
            <a:normAutofit fontScale="90000"/>
          </a:bodyPr>
          <a:lstStyle/>
          <a:p>
            <a:r>
              <a:rPr lang="en-US" dirty="0" smtClean="0"/>
              <a:t>Literature Support for Addition of ROM/Stretching</a:t>
            </a:r>
            <a:endParaRPr lang="en-US" dirty="0"/>
          </a:p>
        </p:txBody>
      </p:sp>
      <p:sp>
        <p:nvSpPr>
          <p:cNvPr id="4" name="TextBox 3"/>
          <p:cNvSpPr txBox="1"/>
          <p:nvPr/>
        </p:nvSpPr>
        <p:spPr>
          <a:xfrm>
            <a:off x="0" y="1058426"/>
            <a:ext cx="3886200" cy="5986254"/>
          </a:xfrm>
          <a:prstGeom prst="rect">
            <a:avLst/>
          </a:prstGeom>
          <a:noFill/>
        </p:spPr>
        <p:txBody>
          <a:bodyPr wrap="square" rtlCol="0">
            <a:spAutoFit/>
          </a:bodyPr>
          <a:lstStyle/>
          <a:p>
            <a:r>
              <a:rPr lang="en-US" b="1" dirty="0" err="1" smtClean="0"/>
              <a:t>Zanotti</a:t>
            </a:r>
            <a:r>
              <a:rPr lang="en-US" b="1" dirty="0" smtClean="0"/>
              <a:t> 2011:n=20</a:t>
            </a:r>
          </a:p>
          <a:p>
            <a:r>
              <a:rPr lang="en-US" dirty="0" smtClean="0"/>
              <a:t>OMT with PR better outcomes than PR alone.</a:t>
            </a:r>
          </a:p>
          <a:p>
            <a:r>
              <a:rPr lang="en-US" i="1" dirty="0" smtClean="0"/>
              <a:t>Improved 6 MWT, Decreased RV</a:t>
            </a:r>
          </a:p>
          <a:p>
            <a:r>
              <a:rPr lang="en-US" i="1" dirty="0" smtClean="0"/>
              <a:t>OMT had </a:t>
            </a:r>
            <a:r>
              <a:rPr lang="en-US" i="1" dirty="0" err="1" smtClean="0"/>
              <a:t>dec.</a:t>
            </a:r>
            <a:r>
              <a:rPr lang="en-US" i="1" dirty="0" smtClean="0"/>
              <a:t> RV on its own</a:t>
            </a:r>
          </a:p>
          <a:p>
            <a:r>
              <a:rPr lang="en-US" sz="1100" dirty="0" smtClean="0"/>
              <a:t>Subjects reported “improved ease of breathing’ no test</a:t>
            </a:r>
            <a:endParaRPr lang="en-US" sz="1100" dirty="0"/>
          </a:p>
          <a:p>
            <a:endParaRPr lang="en-US" sz="1000" dirty="0" smtClean="0"/>
          </a:p>
          <a:p>
            <a:endParaRPr lang="en-US" sz="1000" dirty="0"/>
          </a:p>
          <a:p>
            <a:r>
              <a:rPr lang="en-US" b="1" dirty="0" smtClean="0"/>
              <a:t>Engel </a:t>
            </a:r>
            <a:r>
              <a:rPr lang="en-US" b="1" dirty="0"/>
              <a:t>2012: </a:t>
            </a:r>
            <a:r>
              <a:rPr lang="en-US" dirty="0"/>
              <a:t>n=15</a:t>
            </a:r>
          </a:p>
          <a:p>
            <a:r>
              <a:rPr lang="en-US" dirty="0"/>
              <a:t>Soft Tissue/Manipulation vs. EX</a:t>
            </a:r>
          </a:p>
          <a:p>
            <a:r>
              <a:rPr lang="en-US" dirty="0"/>
              <a:t>No significant difference in distance walked between sham and EX, DID improve when SM added. SM &amp; EX together decreased </a:t>
            </a:r>
            <a:r>
              <a:rPr lang="en-US" dirty="0" err="1"/>
              <a:t>dypsnea</a:t>
            </a:r>
            <a:r>
              <a:rPr lang="en-US" dirty="0"/>
              <a:t> rating scores. EX improved FVC, but not </a:t>
            </a:r>
            <a:r>
              <a:rPr lang="en-US" dirty="0" smtClean="0"/>
              <a:t>FUNCTION</a:t>
            </a:r>
          </a:p>
          <a:p>
            <a:endParaRPr lang="en-US" dirty="0"/>
          </a:p>
          <a:p>
            <a:r>
              <a:rPr lang="en-US" u="sng" dirty="0" smtClean="0"/>
              <a:t>Systematic Reviews:</a:t>
            </a:r>
          </a:p>
          <a:p>
            <a:r>
              <a:rPr lang="en-US" dirty="0" smtClean="0"/>
              <a:t>Langer, 2009 (n=103): No ROM recommendations because no studies involving ROM to include</a:t>
            </a:r>
            <a:endParaRPr lang="en-US" dirty="0"/>
          </a:p>
          <a:p>
            <a:endParaRPr lang="en-US" dirty="0" smtClean="0"/>
          </a:p>
          <a:p>
            <a:endParaRPr lang="en-US" sz="1000" dirty="0"/>
          </a:p>
        </p:txBody>
      </p:sp>
      <p:sp>
        <p:nvSpPr>
          <p:cNvPr id="5" name="TextBox 4"/>
          <p:cNvSpPr txBox="1"/>
          <p:nvPr/>
        </p:nvSpPr>
        <p:spPr>
          <a:xfrm>
            <a:off x="4419600" y="1056751"/>
            <a:ext cx="4457281" cy="6494085"/>
          </a:xfrm>
          <a:prstGeom prst="rect">
            <a:avLst/>
          </a:prstGeom>
          <a:noFill/>
        </p:spPr>
        <p:txBody>
          <a:bodyPr wrap="square" rtlCol="0">
            <a:spAutoFit/>
          </a:bodyPr>
          <a:lstStyle/>
          <a:p>
            <a:r>
              <a:rPr lang="en-US" b="1" dirty="0" err="1" smtClean="0"/>
              <a:t>Malagutti</a:t>
            </a:r>
            <a:r>
              <a:rPr lang="en-US" b="1" dirty="0" smtClean="0"/>
              <a:t> 2009: n=26</a:t>
            </a:r>
          </a:p>
          <a:p>
            <a:r>
              <a:rPr lang="en-US" dirty="0" smtClean="0"/>
              <a:t>Increased ability to expand chest wall, (lower ribs/abdominal cavity)  correlated with improved pulmonary function tests (incentive </a:t>
            </a:r>
            <a:r>
              <a:rPr lang="en-US" dirty="0" err="1" smtClean="0"/>
              <a:t>spirometry</a:t>
            </a:r>
            <a:r>
              <a:rPr lang="en-US" dirty="0" smtClean="0"/>
              <a:t>)</a:t>
            </a:r>
          </a:p>
          <a:p>
            <a:endParaRPr lang="en-US" b="1" dirty="0" smtClean="0"/>
          </a:p>
          <a:p>
            <a:r>
              <a:rPr lang="en-US" b="1" dirty="0" smtClean="0"/>
              <a:t>Putt </a:t>
            </a:r>
            <a:r>
              <a:rPr lang="en-US" b="1" dirty="0"/>
              <a:t>2008: n=10</a:t>
            </a:r>
          </a:p>
          <a:p>
            <a:r>
              <a:rPr lang="en-US" dirty="0"/>
              <a:t>Contract-Relax for the </a:t>
            </a:r>
            <a:r>
              <a:rPr lang="en-US" dirty="0" err="1"/>
              <a:t>Pec</a:t>
            </a:r>
            <a:r>
              <a:rPr lang="en-US" dirty="0"/>
              <a:t> Major.</a:t>
            </a:r>
          </a:p>
          <a:p>
            <a:r>
              <a:rPr lang="en-US" i="1" dirty="0"/>
              <a:t>Improved ROM &amp; Vital Capacity</a:t>
            </a:r>
          </a:p>
          <a:p>
            <a:r>
              <a:rPr lang="en-US" sz="1000" dirty="0"/>
              <a:t>No Functional Tests or </a:t>
            </a:r>
            <a:r>
              <a:rPr lang="en-US" sz="1000" dirty="0" err="1"/>
              <a:t>QoL</a:t>
            </a:r>
            <a:r>
              <a:rPr lang="en-US" sz="1000" dirty="0"/>
              <a:t> </a:t>
            </a:r>
            <a:r>
              <a:rPr lang="en-US" sz="1000" dirty="0" smtClean="0"/>
              <a:t>Measures</a:t>
            </a:r>
          </a:p>
          <a:p>
            <a:endParaRPr lang="en-US" sz="1000" dirty="0"/>
          </a:p>
          <a:p>
            <a:r>
              <a:rPr lang="en-US" b="1" dirty="0" err="1" smtClean="0"/>
              <a:t>Leelaryngrayub</a:t>
            </a:r>
            <a:r>
              <a:rPr lang="en-US" b="1" dirty="0" smtClean="0"/>
              <a:t> 2009: n=1</a:t>
            </a:r>
          </a:p>
          <a:p>
            <a:r>
              <a:rPr lang="en-US" dirty="0" smtClean="0"/>
              <a:t>Trunk rotation, </a:t>
            </a:r>
            <a:r>
              <a:rPr lang="en-US" dirty="0" err="1" smtClean="0"/>
              <a:t>Pec</a:t>
            </a:r>
            <a:r>
              <a:rPr lang="en-US" dirty="0" smtClean="0"/>
              <a:t> stretching, lateral thoracic stretch </a:t>
            </a:r>
            <a:r>
              <a:rPr lang="en-US" dirty="0" err="1" smtClean="0"/>
              <a:t>sidelying</a:t>
            </a:r>
            <a:r>
              <a:rPr lang="en-US" dirty="0" smtClean="0"/>
              <a:t>, thoracic extension improved  ETV, </a:t>
            </a:r>
            <a:r>
              <a:rPr lang="en-US" dirty="0" err="1" smtClean="0"/>
              <a:t>Dypsea</a:t>
            </a:r>
            <a:r>
              <a:rPr lang="en-US" dirty="0" smtClean="0"/>
              <a:t> Rating and Chest Expansion. No OOB</a:t>
            </a:r>
          </a:p>
          <a:p>
            <a:endParaRPr lang="en-US" b="1" dirty="0"/>
          </a:p>
          <a:p>
            <a:r>
              <a:rPr lang="en-US" b="1" dirty="0" smtClean="0"/>
              <a:t>Engel 2007: n=20</a:t>
            </a:r>
          </a:p>
          <a:p>
            <a:r>
              <a:rPr lang="en-US" dirty="0" err="1" smtClean="0"/>
              <a:t>Normals</a:t>
            </a:r>
            <a:r>
              <a:rPr lang="en-US" dirty="0" smtClean="0"/>
              <a:t>.  Manual Therapy &amp; Exercise Group increased FVC and FEV after manual therapy and even more after exercise. Give before EX!</a:t>
            </a:r>
          </a:p>
          <a:p>
            <a:endParaRPr lang="en-US" b="1" dirty="0" smtClean="0"/>
          </a:p>
          <a:p>
            <a:endParaRPr lang="en-US" dirty="0"/>
          </a:p>
          <a:p>
            <a:endParaRPr lang="en-US" dirty="0"/>
          </a:p>
        </p:txBody>
      </p:sp>
    </p:spTree>
    <p:extLst>
      <p:ext uri="{BB962C8B-B14F-4D97-AF65-F5344CB8AC3E}">
        <p14:creationId xmlns:p14="http://schemas.microsoft.com/office/powerpoint/2010/main" val="19553337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SHORT STORY…..</a:t>
            </a:r>
            <a:endParaRPr lang="en-US" dirty="0"/>
          </a:p>
        </p:txBody>
      </p:sp>
      <p:sp>
        <p:nvSpPr>
          <p:cNvPr id="3" name="Content Placeholder 2"/>
          <p:cNvSpPr>
            <a:spLocks noGrp="1"/>
          </p:cNvSpPr>
          <p:nvPr>
            <p:ph sz="half" idx="1"/>
          </p:nvPr>
        </p:nvSpPr>
        <p:spPr/>
        <p:txBody>
          <a:bodyPr>
            <a:normAutofit lnSpcReduction="10000"/>
          </a:bodyPr>
          <a:lstStyle/>
          <a:p>
            <a:pPr marL="0" indent="0">
              <a:buNone/>
            </a:pPr>
            <a:r>
              <a:rPr lang="en-US" b="1" dirty="0" smtClean="0">
                <a:solidFill>
                  <a:srgbClr val="FF0000"/>
                </a:solidFill>
              </a:rPr>
              <a:t>GOOD….</a:t>
            </a:r>
          </a:p>
          <a:p>
            <a:pPr marL="0" indent="0">
              <a:buNone/>
            </a:pPr>
            <a:r>
              <a:rPr lang="en-US" dirty="0" smtClean="0"/>
              <a:t>Studies HAVE been done showing benefit of ROM and manual therapy to the trunk, spine, UE and rib cage.</a:t>
            </a:r>
          </a:p>
          <a:p>
            <a:pPr marL="0" indent="0">
              <a:buNone/>
            </a:pPr>
            <a:endParaRPr lang="en-US" dirty="0"/>
          </a:p>
          <a:p>
            <a:pPr marL="0" indent="0">
              <a:buNone/>
            </a:pPr>
            <a:r>
              <a:rPr lang="en-US" dirty="0" smtClean="0"/>
              <a:t>Benefits shown in COPD and in </a:t>
            </a:r>
            <a:r>
              <a:rPr lang="en-US" dirty="0" err="1"/>
              <a:t>n</a:t>
            </a:r>
            <a:r>
              <a:rPr lang="en-US" dirty="0" err="1" smtClean="0"/>
              <a:t>ormals</a:t>
            </a:r>
            <a:r>
              <a:rPr lang="en-US" dirty="0" smtClean="0"/>
              <a:t>.</a:t>
            </a:r>
            <a:endParaRPr lang="en-US" dirty="0"/>
          </a:p>
        </p:txBody>
      </p:sp>
      <p:sp>
        <p:nvSpPr>
          <p:cNvPr id="4" name="Content Placeholder 3"/>
          <p:cNvSpPr>
            <a:spLocks noGrp="1"/>
          </p:cNvSpPr>
          <p:nvPr>
            <p:ph sz="half" idx="2"/>
          </p:nvPr>
        </p:nvSpPr>
        <p:spPr/>
        <p:txBody>
          <a:bodyPr>
            <a:normAutofit lnSpcReduction="10000"/>
          </a:bodyPr>
          <a:lstStyle/>
          <a:p>
            <a:pPr marL="0" indent="0">
              <a:buNone/>
            </a:pPr>
            <a:r>
              <a:rPr lang="en-US" b="1" dirty="0" smtClean="0">
                <a:solidFill>
                  <a:srgbClr val="FF0000"/>
                </a:solidFill>
              </a:rPr>
              <a:t>BAD…</a:t>
            </a:r>
            <a:r>
              <a:rPr lang="en-US" dirty="0" smtClean="0"/>
              <a:t>.</a:t>
            </a:r>
          </a:p>
          <a:p>
            <a:pPr marL="0" indent="0">
              <a:buNone/>
            </a:pPr>
            <a:r>
              <a:rPr lang="en-US" dirty="0" smtClean="0"/>
              <a:t>Studies have been of *</a:t>
            </a:r>
            <a:r>
              <a:rPr lang="en-US" i="1" dirty="0" smtClean="0"/>
              <a:t>questionable quality</a:t>
            </a:r>
            <a:r>
              <a:rPr lang="en-US" dirty="0" smtClean="0"/>
              <a:t> </a:t>
            </a:r>
          </a:p>
          <a:p>
            <a:pPr marL="0" indent="0">
              <a:buNone/>
            </a:pPr>
            <a:r>
              <a:rPr lang="en-US" i="1" dirty="0" smtClean="0"/>
              <a:t>*had low numbers</a:t>
            </a:r>
            <a:endParaRPr lang="en-US" dirty="0"/>
          </a:p>
          <a:p>
            <a:pPr marL="0" indent="0">
              <a:buNone/>
            </a:pPr>
            <a:r>
              <a:rPr lang="en-US" i="1" dirty="0" smtClean="0"/>
              <a:t>*poorly define interventions</a:t>
            </a:r>
            <a:r>
              <a:rPr lang="en-US" dirty="0" smtClean="0"/>
              <a:t> </a:t>
            </a:r>
          </a:p>
          <a:p>
            <a:pPr marL="0" indent="0">
              <a:buNone/>
            </a:pPr>
            <a:r>
              <a:rPr lang="en-US" i="1" dirty="0"/>
              <a:t>*</a:t>
            </a:r>
            <a:r>
              <a:rPr lang="en-US" i="1" dirty="0" smtClean="0"/>
              <a:t>limited use of functional outcome/ Q of L measures</a:t>
            </a:r>
            <a:endParaRPr lang="en-US" dirty="0"/>
          </a:p>
        </p:txBody>
      </p:sp>
    </p:spTree>
    <p:extLst>
      <p:ext uri="{BB962C8B-B14F-4D97-AF65-F5344CB8AC3E}">
        <p14:creationId xmlns:p14="http://schemas.microsoft.com/office/powerpoint/2010/main" val="262454834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152400"/>
            <a:ext cx="8915400" cy="719667"/>
          </a:xfrm>
        </p:spPr>
        <p:txBody>
          <a:bodyPr>
            <a:normAutofit fontScale="90000"/>
          </a:bodyPr>
          <a:lstStyle/>
          <a:p>
            <a:r>
              <a:rPr lang="en-US" dirty="0" smtClean="0"/>
              <a:t>APPLICATION: </a:t>
            </a:r>
            <a:r>
              <a:rPr lang="en-US" i="1" dirty="0" smtClean="0"/>
              <a:t>Targeted Exercises to Directly Impact MS Changes</a:t>
            </a:r>
            <a:endParaRPr lang="en-US" i="1" dirty="0"/>
          </a:p>
        </p:txBody>
      </p:sp>
      <p:pic>
        <p:nvPicPr>
          <p:cNvPr id="2" name="Picture 1"/>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flipH="1">
            <a:off x="2362200" y="1219200"/>
            <a:ext cx="2209800" cy="2946400"/>
          </a:xfrm>
          <a:prstGeom prst="rect">
            <a:avLst/>
          </a:prstGeom>
        </p:spPr>
      </p:pic>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6800" y="1193800"/>
            <a:ext cx="1981200" cy="2971800"/>
          </a:xfrm>
          <a:prstGeom prst="rect">
            <a:avLst/>
          </a:prstGeom>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0" y="3581400"/>
            <a:ext cx="2457450" cy="3276600"/>
          </a:xfrm>
          <a:prstGeom prst="rect">
            <a:avLst/>
          </a:prstGeom>
        </p:spPr>
      </p:pic>
      <p:pic>
        <p:nvPicPr>
          <p:cNvPr id="7" name="Picture 6"/>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6629400" y="3632200"/>
            <a:ext cx="2419350" cy="3225800"/>
          </a:xfrm>
          <a:prstGeom prst="rect">
            <a:avLst/>
          </a:prstGeom>
        </p:spPr>
      </p:pic>
      <p:sp>
        <p:nvSpPr>
          <p:cNvPr id="8" name="TextBox 7"/>
          <p:cNvSpPr txBox="1"/>
          <p:nvPr/>
        </p:nvSpPr>
        <p:spPr>
          <a:xfrm>
            <a:off x="2667000" y="4165600"/>
            <a:ext cx="1752600" cy="369332"/>
          </a:xfrm>
          <a:prstGeom prst="rect">
            <a:avLst/>
          </a:prstGeom>
          <a:noFill/>
        </p:spPr>
        <p:txBody>
          <a:bodyPr wrap="square" rtlCol="0">
            <a:spAutoFit/>
          </a:bodyPr>
          <a:lstStyle/>
          <a:p>
            <a:pPr algn="ctr"/>
            <a:r>
              <a:rPr lang="en-US" dirty="0" smtClean="0">
                <a:latin typeface="Arial Narrow" panose="020B0606020202030204" pitchFamily="34" charset="0"/>
              </a:rPr>
              <a:t>MERMAID</a:t>
            </a:r>
            <a:endParaRPr lang="en-US" dirty="0">
              <a:latin typeface="Arial Narrow" panose="020B0606020202030204" pitchFamily="34" charset="0"/>
            </a:endParaRPr>
          </a:p>
        </p:txBody>
      </p:sp>
      <p:sp>
        <p:nvSpPr>
          <p:cNvPr id="9" name="TextBox 8"/>
          <p:cNvSpPr txBox="1"/>
          <p:nvPr/>
        </p:nvSpPr>
        <p:spPr>
          <a:xfrm>
            <a:off x="4876800" y="4152760"/>
            <a:ext cx="1752600" cy="646331"/>
          </a:xfrm>
          <a:prstGeom prst="rect">
            <a:avLst/>
          </a:prstGeom>
          <a:noFill/>
        </p:spPr>
        <p:txBody>
          <a:bodyPr wrap="square" rtlCol="0">
            <a:spAutoFit/>
          </a:bodyPr>
          <a:lstStyle/>
          <a:p>
            <a:pPr algn="ctr"/>
            <a:r>
              <a:rPr lang="en-US" dirty="0" smtClean="0">
                <a:latin typeface="Arial Narrow" panose="020B0606020202030204" pitchFamily="34" charset="0"/>
              </a:rPr>
              <a:t>SEATED</a:t>
            </a:r>
          </a:p>
          <a:p>
            <a:pPr algn="ctr"/>
            <a:r>
              <a:rPr lang="en-US" dirty="0" smtClean="0">
                <a:latin typeface="Arial Narrow" panose="020B0606020202030204" pitchFamily="34" charset="0"/>
              </a:rPr>
              <a:t>TWIST</a:t>
            </a:r>
            <a:endParaRPr lang="en-US" dirty="0">
              <a:latin typeface="Arial Narrow" panose="020B0606020202030204" pitchFamily="34" charset="0"/>
            </a:endParaRPr>
          </a:p>
        </p:txBody>
      </p:sp>
      <p:sp>
        <p:nvSpPr>
          <p:cNvPr id="10" name="TextBox 9"/>
          <p:cNvSpPr txBox="1"/>
          <p:nvPr/>
        </p:nvSpPr>
        <p:spPr>
          <a:xfrm>
            <a:off x="6962775" y="3262868"/>
            <a:ext cx="1752600" cy="646331"/>
          </a:xfrm>
          <a:prstGeom prst="rect">
            <a:avLst/>
          </a:prstGeom>
          <a:noFill/>
        </p:spPr>
        <p:txBody>
          <a:bodyPr wrap="square" rtlCol="0">
            <a:spAutoFit/>
          </a:bodyPr>
          <a:lstStyle/>
          <a:p>
            <a:pPr algn="ctr"/>
            <a:r>
              <a:rPr lang="en-US" dirty="0" smtClean="0">
                <a:latin typeface="Arial Narrow" panose="020B0606020202030204" pitchFamily="34" charset="0"/>
              </a:rPr>
              <a:t>CHEST </a:t>
            </a:r>
          </a:p>
          <a:p>
            <a:pPr algn="ctr"/>
            <a:r>
              <a:rPr lang="en-US" dirty="0" smtClean="0">
                <a:latin typeface="Arial Narrow" panose="020B0606020202030204" pitchFamily="34" charset="0"/>
              </a:rPr>
              <a:t>OPENER</a:t>
            </a:r>
            <a:endParaRPr lang="en-US" dirty="0">
              <a:latin typeface="Arial Narrow" panose="020B0606020202030204" pitchFamily="34" charset="0"/>
            </a:endParaRPr>
          </a:p>
        </p:txBody>
      </p:sp>
      <p:sp>
        <p:nvSpPr>
          <p:cNvPr id="11" name="TextBox 10"/>
          <p:cNvSpPr txBox="1"/>
          <p:nvPr/>
        </p:nvSpPr>
        <p:spPr>
          <a:xfrm>
            <a:off x="352425" y="3212068"/>
            <a:ext cx="1752600" cy="646331"/>
          </a:xfrm>
          <a:prstGeom prst="rect">
            <a:avLst/>
          </a:prstGeom>
          <a:noFill/>
        </p:spPr>
        <p:txBody>
          <a:bodyPr wrap="square" rtlCol="0">
            <a:spAutoFit/>
          </a:bodyPr>
          <a:lstStyle/>
          <a:p>
            <a:pPr algn="ctr"/>
            <a:r>
              <a:rPr lang="en-US" dirty="0" smtClean="0">
                <a:latin typeface="Arial Narrow" panose="020B0606020202030204" pitchFamily="34" charset="0"/>
              </a:rPr>
              <a:t>THREAD</a:t>
            </a:r>
          </a:p>
          <a:p>
            <a:pPr algn="ctr"/>
            <a:r>
              <a:rPr lang="en-US" dirty="0" smtClean="0">
                <a:latin typeface="Arial Narrow" panose="020B0606020202030204" pitchFamily="34" charset="0"/>
              </a:rPr>
              <a:t>NEEDLE</a:t>
            </a:r>
            <a:endParaRPr lang="en-US" dirty="0">
              <a:latin typeface="Arial Narrow" panose="020B0606020202030204" pitchFamily="34" charset="0"/>
            </a:endParaRPr>
          </a:p>
        </p:txBody>
      </p:sp>
    </p:spTree>
    <p:extLst>
      <p:ext uri="{BB962C8B-B14F-4D97-AF65-F5344CB8AC3E}">
        <p14:creationId xmlns:p14="http://schemas.microsoft.com/office/powerpoint/2010/main" val="18756695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a:t>
            </a:r>
            <a:endParaRPr lang="en-US" dirty="0"/>
          </a:p>
        </p:txBody>
      </p:sp>
      <p:sp>
        <p:nvSpPr>
          <p:cNvPr id="3" name="Text Placeholder 2"/>
          <p:cNvSpPr>
            <a:spLocks noGrp="1"/>
          </p:cNvSpPr>
          <p:nvPr>
            <p:ph type="body" idx="1"/>
          </p:nvPr>
        </p:nvSpPr>
        <p:spPr/>
        <p:txBody>
          <a:bodyPr/>
          <a:lstStyle/>
          <a:p>
            <a:r>
              <a:rPr lang="en-US" dirty="0" smtClean="0"/>
              <a:t>Hospital, Outpatient Clinic, HEP, Other Diagnosis</a:t>
            </a:r>
            <a:endParaRPr lang="en-US" dirty="0"/>
          </a:p>
        </p:txBody>
      </p:sp>
    </p:spTree>
    <p:extLst>
      <p:ext uri="{BB962C8B-B14F-4D97-AF65-F5344CB8AC3E}">
        <p14:creationId xmlns:p14="http://schemas.microsoft.com/office/powerpoint/2010/main" val="2338172564"/>
      </p:ext>
    </p:extLst>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APPLICATIONS</a:t>
            </a:r>
            <a:endParaRPr lang="en-US" dirty="0"/>
          </a:p>
        </p:txBody>
      </p:sp>
      <p:sp>
        <p:nvSpPr>
          <p:cNvPr id="4" name="TextBox 3"/>
          <p:cNvSpPr txBox="1"/>
          <p:nvPr/>
        </p:nvSpPr>
        <p:spPr>
          <a:xfrm>
            <a:off x="914400" y="1219200"/>
            <a:ext cx="7010400" cy="3970318"/>
          </a:xfrm>
          <a:prstGeom prst="rect">
            <a:avLst/>
          </a:prstGeom>
          <a:noFill/>
        </p:spPr>
        <p:txBody>
          <a:bodyPr wrap="square" rtlCol="0">
            <a:spAutoFit/>
          </a:bodyPr>
          <a:lstStyle/>
          <a:p>
            <a:pPr marL="285750" indent="-285750">
              <a:buFont typeface="Wingdings" panose="05000000000000000000" pitchFamily="2" charset="2"/>
              <a:buChar char="§"/>
            </a:pPr>
            <a:r>
              <a:rPr lang="en-US" b="1" u="sng" dirty="0" smtClean="0"/>
              <a:t>Acute Care</a:t>
            </a:r>
            <a:r>
              <a:rPr lang="en-US" dirty="0" smtClean="0"/>
              <a:t>:  prior to walking, instruct in the ‘warm-up” stretches, educate on importance and provide HEP handout for carryover at home.  </a:t>
            </a:r>
          </a:p>
          <a:p>
            <a:endParaRPr lang="en-US" dirty="0" smtClean="0"/>
          </a:p>
          <a:p>
            <a:pPr marL="285750" indent="-285750">
              <a:buFont typeface="Wingdings" panose="05000000000000000000" pitchFamily="2" charset="2"/>
              <a:buChar char="§"/>
            </a:pPr>
            <a:r>
              <a:rPr lang="en-US" b="1" u="sng" dirty="0" smtClean="0"/>
              <a:t>Outpatient:</a:t>
            </a:r>
            <a:r>
              <a:rPr lang="en-US" dirty="0" smtClean="0"/>
              <a:t>  prior to initiation of exercise, perform ‘warm-up” exercises. Review HEP handout and encourage them as part of daily ADL activity to ease breathing throughout the day</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smtClean="0"/>
              <a:t>Other Diagnosis?</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b="1" u="sng" dirty="0" smtClean="0"/>
              <a:t>REMEMBER</a:t>
            </a:r>
            <a:r>
              <a:rPr lang="en-US" dirty="0" smtClean="0"/>
              <a:t>…. Strength and ROM exercises should primarily be </a:t>
            </a:r>
            <a:r>
              <a:rPr lang="en-US" b="1" i="1" dirty="0" smtClean="0"/>
              <a:t>specific</a:t>
            </a:r>
            <a:r>
              <a:rPr lang="en-US" dirty="0" smtClean="0"/>
              <a:t> to counteract impact of disease process</a:t>
            </a:r>
            <a:r>
              <a:rPr lang="en-US" b="1" i="1" dirty="0" smtClean="0"/>
              <a:t>….. then </a:t>
            </a:r>
            <a:r>
              <a:rPr lang="en-US" dirty="0" smtClean="0"/>
              <a:t>whole body with goal of general conditioning.</a:t>
            </a:r>
            <a:endParaRPr lang="en-US" dirty="0"/>
          </a:p>
          <a:p>
            <a:pPr lvl="3"/>
            <a:endParaRPr lang="en-US" dirty="0" smtClean="0"/>
          </a:p>
        </p:txBody>
      </p:sp>
    </p:spTree>
    <p:extLst>
      <p:ext uri="{BB962C8B-B14F-4D97-AF65-F5344CB8AC3E}">
        <p14:creationId xmlns:p14="http://schemas.microsoft.com/office/powerpoint/2010/main" val="2350415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3"/>
          <p:cNvSpPr txBox="1">
            <a:spLocks/>
          </p:cNvSpPr>
          <p:nvPr/>
        </p:nvSpPr>
        <p:spPr>
          <a:xfrm>
            <a:off x="228600" y="3703704"/>
            <a:ext cx="7315200" cy="1325496"/>
          </a:xfrm>
          <a:prstGeom prst="rect">
            <a:avLst/>
          </a:prstGeom>
          <a:noFill/>
          <a:ln>
            <a:noFill/>
          </a:ln>
        </p:spPr>
        <p:txBody>
          <a:bodyPr vert="horz" lIns="91440" tIns="45720" rIns="91440" bIns="45720" rtlCol="0" anchor="ctr">
            <a:normAutofit fontScale="85000" lnSpcReduction="10000"/>
            <a:scene3d>
              <a:camera prst="orthographicFront"/>
              <a:lightRig rig="soft" dir="t">
                <a:rot lat="0" lon="0" rev="17220000"/>
              </a:lightRig>
            </a:scene3d>
            <a:sp3d prstMaterial="softEdge"/>
          </a:bodyPr>
          <a:lstStyle/>
          <a:p>
            <a:pPr>
              <a:lnSpc>
                <a:spcPct val="87000"/>
              </a:lnSpc>
              <a:spcBef>
                <a:spcPct val="0"/>
              </a:spcBef>
              <a:defRPr/>
            </a:pPr>
            <a:r>
              <a:rPr lang="en-US" sz="4400" dirty="0" smtClean="0">
                <a:solidFill>
                  <a:srgbClr val="92D050"/>
                </a:solidFill>
              </a:rPr>
              <a:t/>
            </a:r>
            <a:br>
              <a:rPr lang="en-US" sz="4400" dirty="0" smtClean="0">
                <a:solidFill>
                  <a:srgbClr val="92D050"/>
                </a:solidFill>
              </a:rPr>
            </a:br>
            <a:r>
              <a:rPr lang="en-US" sz="5600" b="1" dirty="0" smtClean="0">
                <a:solidFill>
                  <a:srgbClr val="92D050"/>
                </a:solidFill>
                <a:latin typeface="Arial" pitchFamily="34" charset="0"/>
                <a:cs typeface="Arial" pitchFamily="34" charset="0"/>
              </a:rPr>
              <a:t>What’s Your Message?</a:t>
            </a:r>
            <a:endParaRPr lang="en-US"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8" name="Picture 7"/>
          <p:cNvPicPr>
            <a:picLocks noChangeAspect="1"/>
          </p:cNvPicPr>
          <p:nvPr/>
        </p:nvPicPr>
        <p:blipFill>
          <a:blip r:embed="rId5" cstate="print"/>
          <a:stretch>
            <a:fillRect/>
          </a:stretch>
        </p:blipFill>
        <p:spPr>
          <a:xfrm>
            <a:off x="3503486" y="20548"/>
            <a:ext cx="5624418" cy="2825496"/>
          </a:xfrm>
          <a:prstGeom prst="rect">
            <a:avLst/>
          </a:prstGeom>
        </p:spPr>
      </p:pic>
      <p:pic>
        <p:nvPicPr>
          <p:cNvPr id="9" name="Picture 8"/>
          <p:cNvPicPr>
            <a:picLocks noChangeAspect="1"/>
          </p:cNvPicPr>
          <p:nvPr/>
        </p:nvPicPr>
        <p:blipFill>
          <a:blip r:embed="rId6" cstate="print"/>
          <a:stretch>
            <a:fillRect/>
          </a:stretch>
        </p:blipFill>
        <p:spPr>
          <a:xfrm>
            <a:off x="20923" y="2818500"/>
            <a:ext cx="7668994" cy="2296266"/>
          </a:xfrm>
          <a:prstGeom prst="rect">
            <a:avLst/>
          </a:prstGeom>
        </p:spPr>
      </p:pic>
      <p:pic>
        <p:nvPicPr>
          <p:cNvPr id="10" name="Picture 9"/>
          <p:cNvPicPr>
            <a:picLocks noChangeAspect="1"/>
          </p:cNvPicPr>
          <p:nvPr/>
        </p:nvPicPr>
        <p:blipFill>
          <a:blip r:embed="rId7"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47F28"/>
              </a:solidFill>
            </a:endParaRPr>
          </a:p>
        </p:txBody>
      </p:sp>
      <p:grpSp>
        <p:nvGrpSpPr>
          <p:cNvPr id="20" name="Group 19"/>
          <p:cNvGrpSpPr/>
          <p:nvPr/>
        </p:nvGrpSpPr>
        <p:grpSpPr>
          <a:xfrm>
            <a:off x="0" y="5089818"/>
            <a:ext cx="9144000" cy="1768182"/>
            <a:chOff x="0" y="5089818"/>
            <a:chExt cx="9144000" cy="1768182"/>
          </a:xfrm>
        </p:grpSpPr>
        <p:pic>
          <p:nvPicPr>
            <p:cNvPr id="11" name="Picture 10"/>
            <p:cNvPicPr>
              <a:picLocks/>
            </p:cNvPicPr>
            <p:nvPr/>
          </p:nvPicPr>
          <p:blipFill>
            <a:blip r:embed="rId8"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Title 3"/>
          <p:cNvSpPr txBox="1">
            <a:spLocks/>
          </p:cNvSpPr>
          <p:nvPr/>
        </p:nvSpPr>
        <p:spPr>
          <a:xfrm>
            <a:off x="228600" y="3657600"/>
            <a:ext cx="7315200" cy="1325563"/>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87000"/>
              </a:lnSpc>
            </a:pPr>
            <a:r>
              <a:rPr lang="en-US" sz="5600" dirty="0" smtClean="0"/>
              <a:t/>
            </a:r>
            <a:br>
              <a:rPr lang="en-US" sz="5600" dirty="0" smtClean="0"/>
            </a:br>
            <a:r>
              <a:rPr lang="en-US" sz="5600" b="1" dirty="0" smtClean="0">
                <a:solidFill>
                  <a:schemeClr val="bg1"/>
                </a:solidFill>
                <a:latin typeface="Arial" pitchFamily="34" charset="0"/>
                <a:cs typeface="Arial" pitchFamily="34" charset="0"/>
              </a:rPr>
              <a:t>Thank You</a:t>
            </a:r>
            <a:endParaRPr lang="en-US" sz="5600" b="1" dirty="0">
              <a:solidFill>
                <a:schemeClr val="bg1"/>
              </a:solidFill>
              <a:latin typeface="Arial" pitchFamily="34" charset="0"/>
              <a:cs typeface="Arial" pitchFamily="34"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20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ircl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50512" y="838200"/>
            <a:ext cx="3355949"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10134600" y="1981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0" y="235690"/>
            <a:ext cx="4953000" cy="707886"/>
          </a:xfrm>
          <a:prstGeom prst="rect">
            <a:avLst/>
          </a:prstGeom>
          <a:noFill/>
        </p:spPr>
        <p:txBody>
          <a:bodyPr wrap="square" rtlCol="0">
            <a:spAutoFit/>
          </a:bodyPr>
          <a:lstStyle/>
          <a:p>
            <a:pPr algn="ctr"/>
            <a:r>
              <a:rPr lang="en-US" sz="4000" b="1" dirty="0" smtClean="0"/>
              <a:t>IS IT A REHAB ISSUE?</a:t>
            </a:r>
            <a:endParaRPr lang="en-US" sz="4000" b="1" dirty="0"/>
          </a:p>
        </p:txBody>
      </p:sp>
    </p:spTree>
    <p:extLst>
      <p:ext uri="{BB962C8B-B14F-4D97-AF65-F5344CB8AC3E}">
        <p14:creationId xmlns:p14="http://schemas.microsoft.com/office/powerpoint/2010/main" val="5598905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ircl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050512" y="838200"/>
            <a:ext cx="3355949" cy="2897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Straight Arrow Connector 3"/>
          <p:cNvCxnSpPr/>
          <p:nvPr/>
        </p:nvCxnSpPr>
        <p:spPr>
          <a:xfrm>
            <a:off x="10134600" y="1981200"/>
            <a:ext cx="9144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2286000" y="235690"/>
            <a:ext cx="4953000" cy="707886"/>
          </a:xfrm>
          <a:prstGeom prst="rect">
            <a:avLst/>
          </a:prstGeom>
          <a:noFill/>
        </p:spPr>
        <p:txBody>
          <a:bodyPr wrap="square" rtlCol="0">
            <a:spAutoFit/>
          </a:bodyPr>
          <a:lstStyle/>
          <a:p>
            <a:pPr algn="ctr"/>
            <a:r>
              <a:rPr lang="en-US" sz="4000" b="1" dirty="0" smtClean="0"/>
              <a:t>IS IT A REHAB ISSUE?</a:t>
            </a:r>
            <a:endParaRPr lang="en-US" sz="4000" b="1" dirty="0"/>
          </a:p>
        </p:txBody>
      </p:sp>
      <p:sp>
        <p:nvSpPr>
          <p:cNvPr id="3" name="TextBox 2"/>
          <p:cNvSpPr txBox="1"/>
          <p:nvPr/>
        </p:nvSpPr>
        <p:spPr>
          <a:xfrm>
            <a:off x="3394148" y="4920476"/>
            <a:ext cx="2362200" cy="707886"/>
          </a:xfrm>
          <a:prstGeom prst="rect">
            <a:avLst/>
          </a:prstGeom>
          <a:noFill/>
        </p:spPr>
        <p:txBody>
          <a:bodyPr wrap="square" rtlCol="0">
            <a:spAutoFit/>
          </a:bodyPr>
          <a:lstStyle/>
          <a:p>
            <a:pPr algn="ctr"/>
            <a:r>
              <a:rPr lang="en-US" sz="4000" b="1" dirty="0" smtClean="0"/>
              <a:t>YES!</a:t>
            </a:r>
            <a:endParaRPr lang="en-US" sz="4000" b="1" dirty="0"/>
          </a:p>
        </p:txBody>
      </p:sp>
      <p:sp>
        <p:nvSpPr>
          <p:cNvPr id="5" name="Right Arrow 4"/>
          <p:cNvSpPr/>
          <p:nvPr/>
        </p:nvSpPr>
        <p:spPr>
          <a:xfrm rot="18543381">
            <a:off x="4712188" y="3034594"/>
            <a:ext cx="3276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6553200" y="1066800"/>
            <a:ext cx="2133600" cy="646331"/>
          </a:xfrm>
          <a:prstGeom prst="rect">
            <a:avLst/>
          </a:prstGeom>
          <a:noFill/>
        </p:spPr>
        <p:txBody>
          <a:bodyPr wrap="square" rtlCol="0">
            <a:spAutoFit/>
          </a:bodyPr>
          <a:lstStyle/>
          <a:p>
            <a:r>
              <a:rPr lang="en-US" dirty="0" smtClean="0"/>
              <a:t>Reducing LOS in acute care hospitals</a:t>
            </a:r>
            <a:endParaRPr lang="en-US" dirty="0"/>
          </a:p>
        </p:txBody>
      </p:sp>
      <p:sp>
        <p:nvSpPr>
          <p:cNvPr id="8" name="Right Arrow 7"/>
          <p:cNvSpPr/>
          <p:nvPr/>
        </p:nvSpPr>
        <p:spPr>
          <a:xfrm rot="1223299">
            <a:off x="5298266" y="4836134"/>
            <a:ext cx="1700047" cy="53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7038779" y="4926187"/>
            <a:ext cx="1800421" cy="1200329"/>
          </a:xfrm>
          <a:prstGeom prst="rect">
            <a:avLst/>
          </a:prstGeom>
          <a:noFill/>
        </p:spPr>
        <p:txBody>
          <a:bodyPr wrap="square" rtlCol="0">
            <a:spAutoFit/>
          </a:bodyPr>
          <a:lstStyle/>
          <a:p>
            <a:r>
              <a:rPr lang="en-US" dirty="0" smtClean="0"/>
              <a:t>Reducing </a:t>
            </a:r>
          </a:p>
          <a:p>
            <a:r>
              <a:rPr lang="en-US" dirty="0" smtClean="0"/>
              <a:t>re-admissions</a:t>
            </a:r>
          </a:p>
          <a:p>
            <a:r>
              <a:rPr lang="en-US" dirty="0" smtClean="0"/>
              <a:t>Thru emergency department</a:t>
            </a:r>
            <a:endParaRPr lang="en-US" dirty="0"/>
          </a:p>
        </p:txBody>
      </p:sp>
      <p:sp>
        <p:nvSpPr>
          <p:cNvPr id="10" name="Right Arrow 9"/>
          <p:cNvSpPr/>
          <p:nvPr/>
        </p:nvSpPr>
        <p:spPr>
          <a:xfrm rot="13909588">
            <a:off x="1336508" y="3034593"/>
            <a:ext cx="3276600" cy="533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76200" y="762000"/>
            <a:ext cx="2209800" cy="1477328"/>
          </a:xfrm>
          <a:prstGeom prst="rect">
            <a:avLst/>
          </a:prstGeom>
          <a:noFill/>
        </p:spPr>
        <p:txBody>
          <a:bodyPr wrap="square" rtlCol="0">
            <a:spAutoFit/>
          </a:bodyPr>
          <a:lstStyle/>
          <a:p>
            <a:r>
              <a:rPr lang="en-US" dirty="0" smtClean="0"/>
              <a:t>Harnett County has</a:t>
            </a:r>
          </a:p>
          <a:p>
            <a:r>
              <a:rPr lang="en-US" dirty="0" smtClean="0"/>
              <a:t>16% higher incidence in COPD rate/100,000</a:t>
            </a:r>
          </a:p>
          <a:p>
            <a:r>
              <a:rPr lang="en-US" dirty="0" smtClean="0"/>
              <a:t>then average in other NC counties</a:t>
            </a:r>
            <a:endParaRPr lang="en-US" dirty="0"/>
          </a:p>
        </p:txBody>
      </p:sp>
      <p:sp>
        <p:nvSpPr>
          <p:cNvPr id="12" name="Right Arrow 11"/>
          <p:cNvSpPr/>
          <p:nvPr/>
        </p:nvSpPr>
        <p:spPr>
          <a:xfrm rot="9008881">
            <a:off x="2307116" y="4944268"/>
            <a:ext cx="1700047" cy="5380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228600" y="4741521"/>
            <a:ext cx="2133600" cy="1200329"/>
          </a:xfrm>
          <a:prstGeom prst="rect">
            <a:avLst/>
          </a:prstGeom>
          <a:noFill/>
        </p:spPr>
        <p:txBody>
          <a:bodyPr wrap="square" rtlCol="0">
            <a:spAutoFit/>
          </a:bodyPr>
          <a:lstStyle/>
          <a:p>
            <a:r>
              <a:rPr lang="en-US" dirty="0" smtClean="0"/>
              <a:t>Quality Indicators though ACA</a:t>
            </a:r>
          </a:p>
          <a:p>
            <a:endParaRPr lang="en-US" dirty="0"/>
          </a:p>
          <a:p>
            <a:r>
              <a:rPr lang="en-US" dirty="0" smtClean="0"/>
              <a:t>G Codes</a:t>
            </a:r>
            <a:endParaRPr lang="en-US" dirty="0"/>
          </a:p>
        </p:txBody>
      </p:sp>
      <p:sp>
        <p:nvSpPr>
          <p:cNvPr id="14" name="Oval 13"/>
          <p:cNvSpPr/>
          <p:nvPr/>
        </p:nvSpPr>
        <p:spPr>
          <a:xfrm>
            <a:off x="3368291" y="4419600"/>
            <a:ext cx="828725" cy="5065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5054638" y="4419600"/>
            <a:ext cx="812762" cy="5008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8861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99588" y="1524000"/>
            <a:ext cx="4648200" cy="2369641"/>
          </a:xfrm>
          <a:prstGeom prst="rect">
            <a:avLst/>
          </a:prstGeom>
          <a:noFill/>
        </p:spPr>
        <p:txBody>
          <a:bodyPr wrap="square" rtlCol="0" anchor="b">
            <a:normAutofit/>
          </a:bodyPr>
          <a:lstStyle/>
          <a:p>
            <a:r>
              <a:rPr lang="en-US" sz="4400" b="1" dirty="0" smtClean="0">
                <a:solidFill>
                  <a:srgbClr val="7BCF27"/>
                </a:solidFill>
              </a:rPr>
              <a:t>CURRENT </a:t>
            </a:r>
          </a:p>
          <a:p>
            <a:r>
              <a:rPr lang="en-US" sz="4400" b="1" dirty="0" smtClean="0">
                <a:solidFill>
                  <a:srgbClr val="7BCF27"/>
                </a:solidFill>
              </a:rPr>
              <a:t>STANDARD OF CARE</a:t>
            </a:r>
            <a:endParaRPr lang="en-US" sz="4400" b="1" dirty="0">
              <a:solidFill>
                <a:srgbClr val="7BCF27"/>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8" name="Oval 7"/>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prstClr val="white"/>
                </a:solidFill>
              </a:rPr>
              <a:t>       </a:t>
            </a:r>
            <a:endParaRPr lang="en-US" dirty="0">
              <a:solidFill>
                <a:prstClr val="white"/>
              </a:solidFill>
            </a:endParaRPr>
          </a:p>
        </p:txBody>
      </p:sp>
      <p:sp>
        <p:nvSpPr>
          <p:cNvPr id="9" name="Title 8"/>
          <p:cNvSpPr>
            <a:spLocks noGrp="1"/>
          </p:cNvSpPr>
          <p:nvPr>
            <p:ph type="title"/>
          </p:nvPr>
        </p:nvSpPr>
        <p:spPr/>
        <p:txBody>
          <a:bodyPr>
            <a:noAutofit/>
          </a:bodyPr>
          <a:lstStyle/>
          <a:p>
            <a:pPr lvl="0">
              <a:spcBef>
                <a:spcPts val="0"/>
              </a:spcBef>
            </a:pPr>
            <a:r>
              <a:rPr lang="en-US" sz="4000" cap="none" dirty="0" smtClean="0">
                <a:solidFill>
                  <a:prstClr val="black">
                    <a:lumMod val="85000"/>
                    <a:lumOff val="15000"/>
                  </a:prstClr>
                </a:solidFill>
                <a:ea typeface="+mn-ea"/>
                <a:cs typeface="+mn-cs"/>
              </a:rPr>
              <a:t>WHAT INTERVENTIONS ARE BEING DONE CURRENTLY?</a:t>
            </a:r>
            <a:endParaRPr lang="en-US" sz="4000" b="0" cap="none" dirty="0">
              <a:solidFill>
                <a:prstClr val="black">
                  <a:lumMod val="50000"/>
                  <a:lumOff val="50000"/>
                </a:prstClr>
              </a:solidFill>
              <a:ea typeface="+mn-ea"/>
              <a:cs typeface="+mn-cs"/>
            </a:endParaRPr>
          </a:p>
        </p:txBody>
      </p:sp>
      <p:sp>
        <p:nvSpPr>
          <p:cNvPr id="10" name="Text Placeholder 9"/>
          <p:cNvSpPr>
            <a:spLocks noGrp="1"/>
          </p:cNvSpPr>
          <p:nvPr>
            <p:ph type="body" idx="1"/>
          </p:nvPr>
        </p:nvSpPr>
        <p:spPr/>
        <p:txBody>
          <a:bodyPr/>
          <a:lstStyle/>
          <a:p>
            <a:pPr lvl="0">
              <a:spcBef>
                <a:spcPts val="0"/>
              </a:spcBef>
            </a:pPr>
            <a:r>
              <a:rPr lang="en-US" sz="1700" b="1" dirty="0" smtClean="0">
                <a:solidFill>
                  <a:prstClr val="black">
                    <a:lumMod val="75000"/>
                    <a:lumOff val="25000"/>
                  </a:prstClr>
                </a:solidFill>
              </a:rPr>
              <a:t>WHAT IS THE STANDARD OF TREATMENT?</a:t>
            </a:r>
            <a:endParaRPr lang="en-US" sz="1700" b="1" dirty="0">
              <a:solidFill>
                <a:prstClr val="black">
                  <a:lumMod val="75000"/>
                  <a:lumOff val="25000"/>
                </a:prstClr>
              </a:solidFill>
            </a:endParaRPr>
          </a:p>
        </p:txBody>
      </p:sp>
      <p:sp>
        <p:nvSpPr>
          <p:cNvPr id="2" name="AutoShape 2" descr="data:image/jpeg;base64,/9j/4AAQSkZJRgABAQAAAQABAAD/2wCEAAkGBhQQEBUUEBQUEBUUFRQXFRcVFRQXFBYUFBUVFBYUFBcXHSYeFxsjGhUUHy8gJCcpLCwsFR4xNTAqNSYrLCkBCQoKDgwOGg8PGiolHyQvLC8sKSwsLC8qLSkpKiwqLCwvLyksKSwsLCwsLCwsKSksLCkvKSwpLC4sLCwsLCwsLP/AABEIAOEA4QMBIgACEQEDEQH/xAAbAAABBQEBAAAAAAAAAAAAAAAAAQIEBQYHA//EAEIQAAEDAQQGBggFAwIHAQAAAAEAAgMRBAUhMQYSQVFhcRMiMoGRoQdCUmJyscHRFDOC4fAjksIWohVDU3Oy4vE0/8QAGwEAAQUBAQAAAAAAAAAAAAAAAAIDBAUGAQf/xAA0EQACAgECAwYFAwQCAwAAAAAAAQIDEQQxBRIhE0FRYYGxIjJxofCR0eEUI0LBYvEVM1P/2gAMAwEAAhEDEQA/AO4oQhAAhCEACEIQAISOcAKnALI376RIoats4E799f6Y7x2u7xTVt0KlmbwPVUzueILJrnOoKnABUN5ab2WCo6TpHD1Y+t4nsjxXNL20kntX5shLfYb1WD9Iz76qLZbskk7LTTecB4lU13Fv/mvVlxVwmKWbZei/c19t9KLz+TC1vF5Lj4Np81R2rTa1yf8AOLODA1vyFUsGi/tv7mj6n7KfFcUTfV1viJKqrOIWz3k/ToTo06av5Yr39zPT3vM/tzSu5yPp4Voo5mcfWce8lbWK72jsxgcmj7L1/Cn2fJQ5arxf3HVdBbIwrZXNyLm8iQpEN8zs7E0o5SP+VVsTZXeyfBeEtjae0wHm0fVcjqvB/c72sZboqLNpzbGf83X+NrXedKq8sXpRcPzoWu4xuI/2ur81Xy3NE71KciQoM2jY9R5HBwr5hTK+I2w2k/XqMyo01nzRXt7HQ7s02ss9AJOjcfVk6p7j2T4q9a6uIxXDbTdckebajeMQpF06Rz2U/wBKQhvsHrMP6Tl3UVrTxfP/ALF6og28Ji+tUvR/udrQsdcfpGilo20DoHe1WsZ7829+HFa9jwQCCCDkRiCOCuaroWrMHkp7aLKXiawOQhCeGQQhCABCEIAEIQgAQhCABCEIAFXX1f0VkZrSuxPZaMXOPAfXJQdKdLGWJtBR8rh1WbAPafuHz81yq3W6S0yl8hMj3fwNaNg4Ks1mvjT8MOsvYs9HoHd8c+kfcs9ItLprYaE9HHsjacObz6x8uCr7BdT5uyKN9o5d29W116O0o6bE7G7B8W/ktDBZq5YDy7lltRqm25zfqXvPCmPLWsIqbFcMceJGu7e76BW8dkJ4KXHAG5eK9FS265v5P1Ik7WzwZY2jPFerYwMgAvO02xkQrI4MHE/LeqS1aZxt/La6TieqPv5KMo3X7Zft+wmMJz2NChY46WzyYRMb+lrnn+dyeLReLso5e6Gn+Kkw4ZfLZfnoLenkvmaXqa5CyRmvJuccvfD/AOq8/wDVVoj/ADYx+pjmH7eS7Pheojuvz1QKhv5Wn6mtfZ2nMBR5LtB7Jp5hVNk00jdhI10fEdYffyV7ZrWyQVjcHjga+O5RpK+nfK9hDjZXuVs1kc3MVG8Kstd1MkzGqd4wPfvWqUeewtdwO8fVPV6zD+L9RyF2NzA226Xx49pu8bOY2KXcGlU1jPUOuzbG49X9PsniPNaGezOZmMN+xUt4XMHYx0a7dsP2KuKNW4tST9US+aFseWayjpFw6Sw2xtYzRwHWY7tD7jiFbLhMMz4JA5pdG9pwIwIK6bolpq21UjloyYD9MlNrdx4eHDV6PiCt+CfR/ZlHrOHur46+sfb+DUoQhWpUghCEACEIQAIQhAAqHSzSdtijwo6V9dRv+buA81Pvu92WWF0r9mAG1zjk0fzeuOXjeElpmMkh1nPOAGzc1o3BVuv1nYx5Y/M/sWeg0fbS55fKvuecsslolJcTI95xO0n6D5UWnum5hCKu6zzmdg4N+6LmukQtq7F5zO4eyFeWez7T3LHajUKCcpf9l3baksLYSCy7XeClIQs/bbK15kQW2wJWZvnSzVOpZ6OORfmK7mjbzSaU3u4u/DxVJNA+mZLsmDnh4gLTaI6FtszWyTAOmOOOIj4N97j4cbzhXCXqXzS2/PxIVKUKIdpZ1zsjNXVoLaLUektDjEDtfjIRwb6vfTkthd2gtlhpWPpXDbJ1v9vZ8loELdUaCmldFn6lVdrrre/C8EMjha0UaA0bgAB5J6EKaQgTXxhwoQCOIqnIQBQ3loTZZwf6YicfWj6p8B1T4LGXtoZaLEels7jK0bWCjwPebjUcq8guooUG/QU3LDWPoTaddbV0zleDOb3FpMJiGS0a/YfVdy3Hgr5VunOhw1XWizihGMjBkRte0bCMz48/DRq+enj1Xn+owY+83IO+h/dYDinDJaWWVt+dfzYtswth2te3evAuHNqKHFVdssOri3EfJWqCFU12ut9BMJuLMnb7vbKMcHDI/Q7ws7JG6J+NWuaQQQd2RBW3t1k1DUdk+R3Kqt9hEraZEZH6cldUX9M9xY12ZXkavQvTD8UOimIEzRgchIBtHvDaO/lq1wdr3wyAglj2GoIzBGRC65onpGLZDU0EjKCRvHY4cD9wtnw/W9quzm+vd5lJxDRdk+0h8r+38F4hCFbFQCEIQAIKFl9P79/D2fo2Gkk1WjeGesfOnfwTVtiqg5y7h2mp2zUI95i9NNIvxc9Gn+lGSGe8dr+/Zw5pdHbroOleMT2BuHtKpuqwdNIB6oxdy3d62kUeQHILFai5zk5SZqpKNMFXA9rNDU1OQU1NYygoErnUzWZutd0+noQJPLFJUS123Va5wyaCT3CqJJa8lX31/wDnk+H6hWOn0Sj8Vm/gOQh1WSP6Pbt/EWp88nW6PrY/9R5ND3AOPgumrFei5o6CU7ekFe5op9VtV6Bw6ChRHHeVXEZuV7Xh0BCEyaZrGlzyGtAqSTQAbyVPIG49RrVeUUX5sjI/icB81g9IfSC+UmKxAtBw6SnXd8A9Ucc+SpINGnydaZ9CcT6zu8k/dU+o4rCt4gs+fcW1PDW1zWvl8u86lZ78s8hpHNE87g9pPzU5cin0Uw6j6nc4fUZKw0W0qlsswgtJLoyQ3rGpjJyLTtblh4JOn4rGcuWax5nbeG4i5VSzju7zpqEIV0VAhC5PeVl/AXjQYMLqj/tyZjuNf7Qusrn/AKUrH+TKM+sw/wDk3/JVXFaFbQ893s+hZ8NsxbyPaSwWyFEuu1iSJjq4ljajbWmKlry6UXF4ZMaw8MbJGHAg5FUMseqSDsK0Co7bIHPJGX2FFK0reWu4foby0U172DXGs3tN8woVwX06yTtkbiMnt9phzHPaOICvis9e1j1H1HZd5HaFdaW5xksPqtickpxcJbM7VZbS2VjXsNWvAcDwIqvVYH0a39nZnnKrouWb2/5eK3y3enuV1amvxmT1NDoscH6fQEIQnyOBXGtLb4/FWp7wasb1GfC3b3mp710zS68/w9jkcDRxGo34n4eQqe5cku2y9JK1uytTyGJ/nFUXFrsYrX1f+i94TUkpWv6L/ZpLhsXRxAntPxPLYPD5q8sce3wUUKyjbQALG623EMeJJtlkUmiiSyax4J1olqaBeQRo9PyrnluIjHvFCZaYNdjmn1mkeIXoEoVkheSl0Iv0WKd8U/Ua8gEnJr24AngQc+S6dHIHAFpDgciDUHkQueXpcbJ8T1He0NvBw2qnbo/aY8IpKD3ZHs8QFb6TiLpjySWUM6jS16iXOpYfedMve/4bK2szwDsaMXu5N+uS5vfF/wA95SajBqRg1DK4D3pDtP8AAks+ijnO1p386Elx5uKvrNZWxt1WNDRw28Sdqb1XEJ3LlXRC6NPVp+q+KXj3IiXZdDYBh1nHN23kNwU0pxTSqpjrbbyxpWY0qp0jaZ6h+Zp9VpLROGNLnGgAxVNo1d7rfbQ9w6jCHv3BrewzvI8inaK5WTUYjkJKtOyWyOp2auo3Wz1W150FV6oQt0jKMFjvSfT8LHv6YU/setiueek+8dZ8ULcS0F7hxd1W+Wt4qFr5KNEsk3h8XLURwQLoJ6FnL6lWItrxtrzoVEssWoxrdzQPJehWBsjGT6ov5JNj5bS52ZP08l4FOKaUjCXRHUsbDSo1vs3SMI25jmFJKa5cTw8oWjN3dbnQTMkbmxwNN9M2nmKjvXb7JaWysa9hq17Q4ciKriV5w6slRk7rD6+a6L6N7y6SymM5xOI/Q7rN89Ydy1nCL/i5PHr6/nsQOK1c1asXd7P+TWoQhaMzpz/0pW3GGIe88/8Ai3/JUGi8HbfyaPmfonaeWrXt0m0MDWDuaCfMlTbhi1YG+9U+J+wWN4hZz2yfnj9DV0R7PTRXj/vqWsDauHNTZ5NUfJRLGOt3FOtL6u5Kgsh2t6i9khiSzI8wnBNCUKxQseEqaEqWjg6qWqaiq7k4KUiEhK4wEKj2y2NibrPNB5k7gNqda7UImF7sh57gFQ3TdMt5zknqRt7TtjR7Ld7j+6XXVK2SjFDiSSc5vCR5wwz3lMGRijR/awe087T/AALp9xXIyyRCOPHa5xzc7aT9ti9rsuuOzRiOFoa0eJO9x2lS1qtHoo6dZfWRS6vWO74Y9Iru/cEIUC+r5jskRkkPBoGbnbGhTpSUVl7EKMXJ8sdxl/36yxwl78Tkxu1ztw4bzsXL7GH2q0Onlx62sdxdsaOAw8Ai0WiW8ZzJIaNGGHZY3YxvH/6rqKIMaGtFAMlkeI653PljsvzJpNNp1po/8nv5eQpSFKUhVKx8aU0pxTSkMUNKaU4ppSGdKi9Y6xg+y7yd+9Faeje26ls1NkrHD9TeuPIOUOZmsx43tPliq+4rV0VphfukZ4EgHyJVtoLOScX4MXfDtKpQ8jt6ElELdGMOIX5Pr2mZ2+WTwDiB5ALU2OPVjYNzWjyCxk7tZ7jvc4+JJW3ZkOSwWolmWfqbGxYjFEqyOprHcF5VSsdRp40+pTQokI4lKX5sRsdWPCUJoSgp8B6VMqlqlZOD6oqm1RVdycwLVJVFUlVzJ0zmkErppmQMxxaKb3vwHgD5ldOuS6W2WBsTNgxO1zj2nHv+i53ohD016axx1TK/+3qjzcD3Lqa0vCaUoOzv2IHE7GuWpbYy/qCEIJV0U5Ht9vZBG6SQ6rWipPyA3k5UXJ7yvGW8rRU9VjeyNjG/Vx/mAUzS6/3W6cRQ4xMcQ3c5wwMh4Z04c1JsVjETA1ved53rLcT13O+zhsvuaLR6bsI88vmf2Q+CARtDWigH8qeKeUqaVQMlCJpSpCkM6NKQpSmlJYoQpjinFecpwKQKRHjzWed1Thm0+Y/+LQR5jmqK1Dru+J3zKm6d9WSVudZ/1G3ihc9/4rxQtL/XspP/AB6KaQUceBPkVt2nALH3rDqTyt9mSQeDitZZZNZjTva0+ICz96w8Fna8xTPcHBKExOBTCI44FOqmVS1Sjg+qWqZVLVdycHVRVNqiq7kB1UlUlUVRkCt9H7qXg8HayUd4e0/Qrp65Pck3QXqwnJ0hHdK0gebge5dYWs4VLNOPMq+KL+6peKQLJekK/wAwQiJho+YGp2tjGBPfl4rWE0zXIbwtf463OfmyuH/bZgPHP9SXxHUdjVhbv8Yjh1Css5pbR6/sSLiu/o2a7u04eDdg781ZlKmrFyeXkvG+Z5AppSlIkMBCmlKU0pLOiFIUpTSkMUIV4Wh2C9ioszqlcW45BdRrMwqK1Hru+J3zKvosws886xNNpNO9TNPux5blr/wnglW//wBN/wAohaP+gfgU/wDXrxMHpnZtS3TD2nBw/U0H7qfc09YWDgR3tP2IU30oWKk0Uo9dhaebDUeTvJUFyzdVw2tIcPkfp4qq4hXyWSXnn9SZRLtdPB+Xt0NEClXnHJrCoT6qtyJaH1S1TKpapWRI6qWqbVFV3IDqoqm1S1Rk4LVFU2qKoydM/pFGWSskbgcMfeYaj+cF1i7baJoWSNye1ruVRiO41Hcuc3xZekiIGY6w5jZ4VVp6O9IWiF8Mrg3o6vaXGg6PNw7jj+pXvCL1Gbg+/wD0RdfU7KVJbx9mW2nt89BZS1po+arBwb658MP1BYvR6yaseuc35fCMvr5Lzvu8TeNsqKiMYM4RjN3MnHvA2K3a0AADADAcgonEtT21nTZbD+np7ClRe76scmkpSU1VOR0EhQSkSGdEKQoKQpLFCFNKUppSWdGyPoFEXpM+p5LzSkh+KwhHuoxx3NPngqy5bN0lphZ7UjB3awJ8lLvN9Iqe0fIY/ZWPo5sWvbNY5RMc7vd1B83eCstBXzzS8WN3T5KpT8jqlUJULdmMM5p7dvTWN5Aq6Kkg5DB3+0nwXLrtn1JATkeqeTsF3KSMOBBxBBBG8HAhcTv26zZrQ+I5NPVO9hxafDzBWf4tT1Vnj0ZoOE25jKp/UurPLqOIOVfNT6qks8/SRh20dV3MZHvCn2S07D3fZZbZ4ZZzjnqTUVTaparuRgdVFU1Ku5ODqoqm1RVGQHJKpEiMgOqqO3aP6z9aMhoOYNcDwp8lLt18siw7btw2czsVaL6nkP8ATZXg1pcU7CM/8R6EZLqi2u67hC2gxJzP0HBSqrPvveeP8xlPiYW/ZTbFfjZDR3UPHI8iuTrmurOOEn1LJISglImBAJpSkppKSdAppSkppSWKArymkoE6R9AojnVXEsjkI5BACEj5dRpcdmXEnJODrKy9pqvoMminft/nBdC9G12dHZnSkYyuw+BmA89Y+C5zYbI6eVsbcXSOA8TiTyxPcu3WKyNhjbGzBrGho5AUWo4RR8XP4e7KnitvLWq13+y/k90IQtGZwFivSRcXSRi0MHWjwfxYTge4+RO5bVNljDmlrhUEEEHIg4EFM30q6twY/Rc6bFNdxw+7bVqOo7suwPDce5Wzm0NFE0muF1jnLDiw9aM727uYyP7p13WnpG6p7TRh7zR9QsNqaXCTzutzYRmppTjsy0s1qrg7PepSqVIgtdMDiPNQ8iJ196J1UtUxrwcsUtV3IxgdVFU2qKruQHVVffNv6JlG9p2XAbSp1Vn73b0loazfqNHNx/cJyqPNLAuCTfU0OhehTZmie0irD2Ge17z+HDb8+hwWdsbQ1jQwDINAA8AlghDGhrRQNAAG4AUCet5p9PCiKSXXvZmNTqZ3zbb6dyGyRBwo4BwOYIqPArC6YaCsDHTWVuoWgl8Y7JaMywbCN2R+e8SEJV9ELo8skJo1E6Jc0X6eJyK5LeXjUcaluR3t/ZWdVTS2cQW97G4Bsj2j4caeVFcVWB1EOSbRqpYeGu8CUlUVTSVGycFJXm+SibJNTiVHc6uaEsjkYZB76lIhCUPAAq29bTU6gybnxd+ymWu1dG3DtOy4D2lDuW6X2qZsTNuLj7LRm4/zMhStPU5yWPQS5KKcnsjXejW4sXWl4wxZHz9d3+P9y6CvGx2RsMbY2CjWAADgF7LdaalU1qC9fqY/U3u+xzfp9AQhCkEcEIQgCo0nuBtsgLDQPGMbtztx4HI/suPzQvgkLXAsew0I2ghd3WX0z0S/Ft6SIATNHLXb7J47j3cqriGj7Vc8N19y24frOyfZz+V/b+DDwWgSt1hgR2hu4jgnqlY90T9rXNJBBG7AtIVxZ5xKKtwI7Td3EbwsfbXyvK2NHsekchbkpUdsBzw+ShoTJxxTLMFLVVjXkZGi9m2w7RVcGnW+4m1VBfBLJ2vHuuHNp/YK3FqHJRb0s4lZ1SNZuIxz3hO1T5ZZORWH1OrWa0CRjXtxa4Bw5EVC9VzLQ7TX8MOhtFejB6rqVMdcwRtbXvHy6LY7wjmGtE9sg90g+NMlvdNqoXxTT696MxqdLOiTTXTuZISONBjgvK02tkY1pHNYN7iAPNYLTDTtsjHQ2Ukh2D5Mqja1m3Hf4b0q/UQpjmT9BOn0075Yiunj3GcdaOntz5Bk6R7x8NTTyoriqqLri6MEkdY+QUt05PBYHUT7SbZrHDZLZEl8gGajyTk5YLzQmMClBIEIQuiwTZZQxus7uG87kSyhg1ndw2k7gqa02kyOqeQAyHAJ2utzfkc3B73SvyLnOIAA44AALrGh2jX4OGr6dK+hedw2MB4fPuVXoPof0NJ5x/UI6jT6gO0+8fL5bRa/h2i7NdpNde5eBnuI6xT/ALVe3f5ghCFcFOCEIQAIQhAAhCEAZfS7QxtrHSRUZMB+mQDIO3HcfHhzGWKSCQtcHRvacQcCF3ZU+kGjEVsb1xqvA6r29ocD7Q4HyVVrOHq3M4b/AGZbaPiDq+CzrH2/g5nZbe2TB1GO/wBrvsV7ubTNRL90bmsbqSCrT2Xt7B+x4FR7Lebm4O67eOY5FZS7TSg2sYfgaGElJc0HlFmhNhmbJ2DjuOB/dOIoojWOjFZBCELh08LRY2vzwO8fXeoZutwPVI8wVZoTkbJR2ArP+GOJ6xHmSpUFhazHtHefoFJQuytlLcAQhCaAEITZZAztnV4be4LpwcvG02xsfvO3bvi+yh2m9CcGdUb/AFj9kl1XPLan6kLS47T6rRvcdik1aeU3j7HJNRWZdER3yOlcM3OOAAHgAAuiaH6D9CRNaQDJmxmYZxdvd8ueVno1obHY+sf6ktMXkYN3hg2c8/ktCtVouHKvE7N+5eBQaziPP/bq28fEEIQrgpgQhCABCEIAEIQgAQhCABCEIAZNC17S14DmnAggEEcQVir99GzX1dZCIz7Dq6h+E5t8xyW4QmLqK7liaH6dRZS8wf7HDrxuiazOpMx0Z2H1T8LhgUkN6PbmdcbnffNdvmga9pa9oc05hwBB5grM3n6O7NLUxh0DvcNW97T9KKlv4Q/8Hnye/wCfoXVXFYS6WrHmvz9zAx3ow5gs8x91IZK13Ze099D5qfbfRpaGflujmHPUd4Ow81RWrR60RduCQU26pI8W1Cp7eH2Q3i17FlDUVWfJJFl0ZSah3FUBJYaGrT3gpwtTtj3f3FRXp34j+GXuodxS9GdyoTan+27+4phkLtpd31R/TvxDDL10jR2nNHePkF4PvJgyq/kKDxKh2a55pPy4ZHcmO+dFeWL0d2qTtBkI951T4Nr8wpFehnPZNjM7q4fPJIpJb1eezRg4Z+JXlZbHJO/Vja6Rx2AEnmd3Mrot2ejSBlDM50x3dhngMT4rU2OwRwt1YmNjbuaAPHerejhEv8+nuV1vFa49K1l/b9zCXF6NXGjrW7VH/TYcT8Ttnd4reWOwshYGRMbG0bGined54r3QryjTV0r4F695S36qy9/G/TuBCEKQRgQhCABCEIAEIQgAQhCABCEIAEIQgAQhCABCEIAEgQhAFLpD2Vzu+dqEKj4huXvDtkR7r2Le6Nbe5CE1oPmQ9r/lZqSlQhaEzgIQhAAhCEACEIQAIQhAAhCEACEIQB//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501" y="1946209"/>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en-US" sz="3200" b="1" dirty="0" smtClean="0">
                <a:solidFill>
                  <a:prstClr val="white"/>
                </a:solidFill>
              </a:rPr>
              <a:t>CURRENT STANDARD OF CARE</a:t>
            </a:r>
            <a:endParaRPr lang="en-US" sz="3200" dirty="0">
              <a:solidFill>
                <a:prstClr val="white"/>
              </a:solidFill>
            </a:endParaRPr>
          </a:p>
        </p:txBody>
      </p:sp>
      <p:pic>
        <p:nvPicPr>
          <p:cNvPr id="1331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457200"/>
            <a:ext cx="5686425"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352800" y="6096000"/>
            <a:ext cx="5715000" cy="646331"/>
          </a:xfrm>
          <a:prstGeom prst="rect">
            <a:avLst/>
          </a:prstGeom>
          <a:noFill/>
        </p:spPr>
        <p:txBody>
          <a:bodyPr wrap="square" rtlCol="0">
            <a:spAutoFit/>
          </a:bodyPr>
          <a:lstStyle/>
          <a:p>
            <a:r>
              <a:rPr lang="en-US" dirty="0" smtClean="0"/>
              <a:t>Reference:  </a:t>
            </a:r>
            <a:r>
              <a:rPr lang="en-US" dirty="0" smtClean="0">
                <a:hlinkClick r:id="rId5"/>
              </a:rPr>
              <a:t>www.goldcopd.com</a:t>
            </a:r>
            <a:endParaRPr lang="en-US" dirty="0" smtClean="0"/>
          </a:p>
          <a:p>
            <a:r>
              <a:rPr lang="en-US" dirty="0" smtClean="0"/>
              <a:t>Global Initiative for Chronic Obstructive Lung Disease</a:t>
            </a:r>
            <a:endParaRPr lang="en-US" dirty="0"/>
          </a:p>
        </p:txBody>
      </p:sp>
      <p:sp>
        <p:nvSpPr>
          <p:cNvPr id="5" name="5-Point Star 4"/>
          <p:cNvSpPr/>
          <p:nvPr/>
        </p:nvSpPr>
        <p:spPr>
          <a:xfrm>
            <a:off x="7315200" y="2590800"/>
            <a:ext cx="457200" cy="380999"/>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457200"/>
            <a:ext cx="5849156" cy="645903"/>
          </a:xfrm>
        </p:spPr>
        <p:txBody>
          <a:bodyPr>
            <a:normAutofit fontScale="90000"/>
          </a:bodyPr>
          <a:lstStyle/>
          <a:p>
            <a:r>
              <a:rPr lang="en-US" dirty="0" smtClean="0"/>
              <a:t>Other Recommendations:</a:t>
            </a:r>
            <a:endParaRPr lang="en-US" dirty="0"/>
          </a:p>
        </p:txBody>
      </p:sp>
      <p:sp>
        <p:nvSpPr>
          <p:cNvPr id="3" name="TextBox 2"/>
          <p:cNvSpPr txBox="1"/>
          <p:nvPr/>
        </p:nvSpPr>
        <p:spPr>
          <a:xfrm>
            <a:off x="533400" y="1295400"/>
            <a:ext cx="8305800" cy="3416320"/>
          </a:xfrm>
          <a:prstGeom prst="rect">
            <a:avLst/>
          </a:prstGeom>
          <a:noFill/>
        </p:spPr>
        <p:txBody>
          <a:bodyPr wrap="square" rtlCol="0">
            <a:spAutoFit/>
          </a:bodyPr>
          <a:lstStyle/>
          <a:p>
            <a:r>
              <a:rPr lang="en-US" b="1" i="1" dirty="0" smtClean="0"/>
              <a:t>	American College of Sports Medicine (ACSM) Guidelines for COPD:</a:t>
            </a:r>
          </a:p>
          <a:p>
            <a:r>
              <a:rPr lang="en-US" dirty="0" smtClean="0">
                <a:latin typeface="Arial Narrow" panose="020B0606020202030204" pitchFamily="34" charset="0"/>
              </a:rPr>
              <a:t>	Aerobic </a:t>
            </a:r>
            <a:r>
              <a:rPr lang="en-US" dirty="0">
                <a:latin typeface="Arial Narrow" panose="020B0606020202030204" pitchFamily="34" charset="0"/>
              </a:rPr>
              <a:t>exercise (riding a </a:t>
            </a:r>
            <a:r>
              <a:rPr lang="en-US" dirty="0" smtClean="0">
                <a:latin typeface="Arial Narrow" panose="020B0606020202030204" pitchFamily="34" charset="0"/>
              </a:rPr>
              <a:t>stationary </a:t>
            </a:r>
            <a:r>
              <a:rPr lang="en-US" dirty="0">
                <a:latin typeface="Arial Narrow" panose="020B0606020202030204" pitchFamily="34" charset="0"/>
              </a:rPr>
              <a:t>bike or walking) and resistance exercise (lifting a </a:t>
            </a:r>
            <a:r>
              <a:rPr lang="en-US" dirty="0" smtClean="0">
                <a:latin typeface="Arial Narrow" panose="020B0606020202030204" pitchFamily="34" charset="0"/>
              </a:rPr>
              <a:t>	light </a:t>
            </a:r>
            <a:r>
              <a:rPr lang="en-US" dirty="0">
                <a:latin typeface="Arial Narrow" panose="020B0606020202030204" pitchFamily="34" charset="0"/>
              </a:rPr>
              <a:t>weight with the arms or </a:t>
            </a:r>
            <a:r>
              <a:rPr lang="en-US" dirty="0" smtClean="0">
                <a:latin typeface="Arial Narrow" panose="020B0606020202030204" pitchFamily="34" charset="0"/>
              </a:rPr>
              <a:t>legs</a:t>
            </a:r>
            <a:r>
              <a:rPr lang="en-US" dirty="0">
                <a:latin typeface="Arial Narrow" panose="020B0606020202030204" pitchFamily="34" charset="0"/>
              </a:rPr>
              <a:t>) can help restore and maintain functional </a:t>
            </a:r>
            <a:r>
              <a:rPr lang="en-US" dirty="0" smtClean="0">
                <a:latin typeface="Arial Narrow" panose="020B0606020202030204" pitchFamily="34" charset="0"/>
              </a:rPr>
              <a:t>	independence </a:t>
            </a:r>
            <a:r>
              <a:rPr lang="en-US" dirty="0">
                <a:latin typeface="Arial Narrow" panose="020B0606020202030204" pitchFamily="34" charset="0"/>
              </a:rPr>
              <a:t>in COPD</a:t>
            </a:r>
            <a:r>
              <a:rPr lang="en-US" dirty="0" smtClean="0">
                <a:latin typeface="Arial Narrow" panose="020B0606020202030204" pitchFamily="34" charset="0"/>
              </a:rPr>
              <a:t>.</a:t>
            </a:r>
          </a:p>
          <a:p>
            <a:r>
              <a:rPr lang="en-US" sz="1200" dirty="0" smtClean="0">
                <a:latin typeface="+mj-lt"/>
              </a:rPr>
              <a:t>	(</a:t>
            </a:r>
            <a:r>
              <a:rPr lang="en-US" sz="1200" dirty="0" smtClean="0">
                <a:latin typeface="+mj-lt"/>
                <a:hlinkClick r:id="rId2"/>
              </a:rPr>
              <a:t>http</a:t>
            </a:r>
            <a:r>
              <a:rPr lang="en-US" sz="1200" dirty="0">
                <a:latin typeface="+mj-lt"/>
                <a:hlinkClick r:id="rId2"/>
              </a:rPr>
              <a:t>://</a:t>
            </a:r>
            <a:r>
              <a:rPr lang="en-US" sz="1200" dirty="0" smtClean="0">
                <a:latin typeface="+mj-lt"/>
                <a:hlinkClick r:id="rId2"/>
              </a:rPr>
              <a:t>www.acsm.org/docs/current-comments/exerciseforpersonswithcopd.pdf</a:t>
            </a:r>
            <a:r>
              <a:rPr lang="en-US" sz="1200" dirty="0" smtClean="0">
                <a:latin typeface="+mj-lt"/>
              </a:rPr>
              <a:t>)</a:t>
            </a:r>
          </a:p>
          <a:p>
            <a:endParaRPr lang="en-US" sz="1200" dirty="0">
              <a:latin typeface="+mj-lt"/>
            </a:endParaRPr>
          </a:p>
          <a:p>
            <a:endParaRPr lang="en-US" sz="1200" dirty="0" smtClean="0">
              <a:latin typeface="+mj-lt"/>
            </a:endParaRPr>
          </a:p>
          <a:p>
            <a:r>
              <a:rPr lang="en-US" b="1" i="1" u="sng" dirty="0" smtClean="0"/>
              <a:t>WEB MD:</a:t>
            </a:r>
          </a:p>
          <a:p>
            <a:r>
              <a:rPr lang="en-US" dirty="0" smtClean="0">
                <a:latin typeface="Arial Narrow" panose="020B0606020202030204" pitchFamily="34" charset="0"/>
              </a:rPr>
              <a:t>Lower Body including walking/bike and strength; Upper Body strength; Breathing Muscle Training</a:t>
            </a:r>
          </a:p>
          <a:p>
            <a:r>
              <a:rPr lang="en-US" sz="1200" dirty="0" smtClean="0">
                <a:latin typeface="+mj-lt"/>
              </a:rPr>
              <a:t>(</a:t>
            </a:r>
            <a:r>
              <a:rPr lang="en-US" sz="1200" dirty="0" smtClean="0">
                <a:latin typeface="+mj-lt"/>
                <a:hlinkClick r:id="rId3"/>
              </a:rPr>
              <a:t>http</a:t>
            </a:r>
            <a:r>
              <a:rPr lang="en-US" sz="1200" dirty="0">
                <a:latin typeface="+mj-lt"/>
                <a:hlinkClick r:id="rId3"/>
              </a:rPr>
              <a:t>://</a:t>
            </a:r>
            <a:r>
              <a:rPr lang="en-US" sz="1200" dirty="0" smtClean="0">
                <a:latin typeface="+mj-lt"/>
                <a:hlinkClick r:id="rId3"/>
              </a:rPr>
              <a:t>www.webmd.com/lung/copd/pulmonary-rehabilitation-for-copd</a:t>
            </a:r>
            <a:r>
              <a:rPr lang="en-US" sz="1200" dirty="0" smtClean="0">
                <a:latin typeface="+mj-lt"/>
              </a:rPr>
              <a:t>)</a:t>
            </a:r>
          </a:p>
          <a:p>
            <a:endParaRPr lang="en-US" sz="1200" dirty="0">
              <a:latin typeface="+mj-lt"/>
            </a:endParaRPr>
          </a:p>
          <a:p>
            <a:r>
              <a:rPr lang="en-US" b="1" i="1" u="sng" dirty="0" smtClean="0">
                <a:latin typeface="+mj-lt"/>
              </a:rPr>
              <a:t>U.S. Department of Health &amp; Human Services</a:t>
            </a:r>
          </a:p>
          <a:p>
            <a:r>
              <a:rPr lang="en-US" dirty="0" smtClean="0">
                <a:latin typeface="Arial Narrow" panose="020B0606020202030204" pitchFamily="34" charset="0"/>
              </a:rPr>
              <a:t>Pulmonary </a:t>
            </a:r>
            <a:r>
              <a:rPr lang="en-US" dirty="0" err="1" smtClean="0">
                <a:latin typeface="Arial Narrow" panose="020B0606020202030204" pitchFamily="34" charset="0"/>
              </a:rPr>
              <a:t>physioltherapy</a:t>
            </a:r>
            <a:r>
              <a:rPr lang="en-US" dirty="0" smtClean="0">
                <a:latin typeface="Arial Narrow" panose="020B0606020202030204" pitchFamily="34" charset="0"/>
              </a:rPr>
              <a:t> for exercise, strength and breathing muscle training</a:t>
            </a:r>
          </a:p>
          <a:p>
            <a:r>
              <a:rPr lang="en-US" sz="1200" dirty="0" smtClean="0"/>
              <a:t>(http</a:t>
            </a:r>
            <a:r>
              <a:rPr lang="en-US" sz="1200" dirty="0"/>
              <a:t>://</a:t>
            </a:r>
            <a:r>
              <a:rPr lang="en-US" sz="1200" dirty="0" smtClean="0"/>
              <a:t>www.guideline.gov/content.aspx?id=23801)</a:t>
            </a:r>
            <a:endParaRPr lang="en-US" sz="1200" dirty="0"/>
          </a:p>
        </p:txBody>
      </p:sp>
    </p:spTree>
    <p:extLst>
      <p:ext uri="{BB962C8B-B14F-4D97-AF65-F5344CB8AC3E}">
        <p14:creationId xmlns:p14="http://schemas.microsoft.com/office/powerpoint/2010/main" val="526228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2"/>
</p:tagLst>
</file>

<file path=ppt/tags/tag2.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3.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ags/tag4.xml><?xml version="1.0" encoding="utf-8"?>
<p:tagLst xmlns:a="http://schemas.openxmlformats.org/drawingml/2006/main" xmlns:r="http://schemas.openxmlformats.org/officeDocument/2006/relationships" xmlns:p="http://schemas.openxmlformats.org/presentationml/2006/main">
  <p:tag name="TIMING" val="|1.6"/>
</p:tagLst>
</file>

<file path=ppt/theme/theme1.xml><?xml version="1.0" encoding="utf-8"?>
<a:theme xmlns:a="http://schemas.openxmlformats.org/drawingml/2006/main" name="Introducing PowerPoint 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1691</Words>
  <Application>Microsoft Office PowerPoint</Application>
  <PresentationFormat>On-screen Show (4:3)</PresentationFormat>
  <Paragraphs>317</Paragraphs>
  <Slides>38</Slides>
  <Notes>16</Notes>
  <HiddenSlides>0</HiddenSlides>
  <MMClips>2</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Introducing PowerPoint 2010</vt:lpstr>
      <vt:lpstr>Live Better… BREATHE BETTER</vt:lpstr>
      <vt:lpstr>PowerPoint Presentation</vt:lpstr>
      <vt:lpstr>PowerPoint Presentation</vt:lpstr>
      <vt:lpstr>PowerPoint Presentation</vt:lpstr>
      <vt:lpstr>PowerPoint Presentation</vt:lpstr>
      <vt:lpstr>PowerPoint Presentation</vt:lpstr>
      <vt:lpstr>WHAT INTERVENTIONS ARE BEING DONE CURRENTLY?</vt:lpstr>
      <vt:lpstr>PowerPoint Presentation</vt:lpstr>
      <vt:lpstr>Other Recommendations:</vt:lpstr>
      <vt:lpstr>Can we do more???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NORMAL BREATHING</vt:lpstr>
      <vt:lpstr>PowerPoint Presentation</vt:lpstr>
      <vt:lpstr>PowerPoint Presentation</vt:lpstr>
      <vt:lpstr>DYPSNEA is Multifactorial  Changes in Chest Mechanics  are a Causative Factor</vt:lpstr>
      <vt:lpstr>DYPSNEA is Multifactorial  Changes in Chest Mechanics  are a Causative Factor</vt:lpstr>
      <vt:lpstr>DYPSNEA is Multifactorial  Changes in Chest Mechanics  are a Causative Factor</vt:lpstr>
      <vt:lpstr>PowerPoint Presentation</vt:lpstr>
      <vt:lpstr>PowerPoint Presentation</vt:lpstr>
      <vt:lpstr>PowerPoint Presentation</vt:lpstr>
      <vt:lpstr>PowerPoint Presentation</vt:lpstr>
      <vt:lpstr>PowerPoint Presentation</vt:lpstr>
      <vt:lpstr>DOES RESEARCH SUPPORT INTERVENTIONS TO ADDRESS THESE ISSUES?</vt:lpstr>
      <vt:lpstr>DOES RESEARCH SUPPORT INTERVENTIONS TO ADDRESS THESE ISSUES?</vt:lpstr>
      <vt:lpstr>Literature Support for Addition of ROM/Stretching</vt:lpstr>
      <vt:lpstr>The SHORT STORY…..</vt:lpstr>
      <vt:lpstr>APPLICATION: Targeted Exercises to Directly Impact MS Changes</vt:lpstr>
      <vt:lpstr>APPLICATION</vt:lpstr>
      <vt:lpstr>APPLICATIONS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2014-03-07T12:38:14Z</dcterms:created>
  <dcterms:modified xsi:type="dcterms:W3CDTF">2014-04-20T18:46:23Z</dcterms:modified>
</cp:coreProperties>
</file>