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5"/>
  </p:notes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87" r:id="rId19"/>
    <p:sldId id="273" r:id="rId20"/>
    <p:sldId id="274" r:id="rId21"/>
    <p:sldId id="275" r:id="rId22"/>
    <p:sldId id="276" r:id="rId23"/>
    <p:sldId id="283" r:id="rId24"/>
    <p:sldId id="277" r:id="rId25"/>
    <p:sldId id="278" r:id="rId26"/>
    <p:sldId id="282" r:id="rId27"/>
    <p:sldId id="281" r:id="rId28"/>
    <p:sldId id="280" r:id="rId29"/>
    <p:sldId id="279" r:id="rId30"/>
    <p:sldId id="288" r:id="rId31"/>
    <p:sldId id="284" r:id="rId32"/>
    <p:sldId id="286"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2727" autoAdjust="0"/>
  </p:normalViewPr>
  <p:slideViewPr>
    <p:cSldViewPr snapToGrid="0" snapToObjects="1">
      <p:cViewPr>
        <p:scale>
          <a:sx n="63" d="100"/>
          <a:sy n="63" d="100"/>
        </p:scale>
        <p:origin x="-40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49122-F454-7242-86FC-E808BE95F6FA}" type="datetimeFigureOut">
              <a:rPr lang="en-US" smtClean="0"/>
              <a:t>4/12/14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F56EB-851B-1148-BA51-6B941999F209}" type="slidenum">
              <a:rPr lang="en-US" smtClean="0"/>
              <a:t>‹#›</a:t>
            </a:fld>
            <a:endParaRPr lang="en-US"/>
          </a:p>
        </p:txBody>
      </p:sp>
    </p:spTree>
    <p:extLst>
      <p:ext uri="{BB962C8B-B14F-4D97-AF65-F5344CB8AC3E}">
        <p14:creationId xmlns:p14="http://schemas.microsoft.com/office/powerpoint/2010/main" val="350385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woman should be thinking about her health whether or not she is planning on becoming pregnant</a:t>
            </a:r>
          </a:p>
          <a:p>
            <a:endParaRPr lang="en-US" dirty="0" smtClean="0"/>
          </a:p>
          <a:p>
            <a:pPr marL="0" indent="0">
              <a:buNone/>
            </a:pPr>
            <a:r>
              <a:rPr lang="en-US" dirty="0" smtClean="0"/>
              <a:t>1. Take 400-800 micrograms of folic acid every day</a:t>
            </a:r>
          </a:p>
          <a:p>
            <a:pPr marL="0" indent="0">
              <a:buNone/>
            </a:pPr>
            <a:r>
              <a:rPr lang="en-US" dirty="0" smtClean="0"/>
              <a:t>	2. Stop smoking and drinking alcohol</a:t>
            </a:r>
          </a:p>
          <a:p>
            <a:pPr marL="0" indent="0">
              <a:buNone/>
            </a:pPr>
            <a:r>
              <a:rPr lang="en-US" dirty="0" smtClean="0"/>
              <a:t>	3. Get medical conditions under control (asthma, diabetes, 	oral health, obesity, and epilepsy)</a:t>
            </a:r>
          </a:p>
          <a:p>
            <a:pPr marL="0" indent="0">
              <a:buNone/>
            </a:pPr>
            <a:r>
              <a:rPr lang="en-US" dirty="0" smtClean="0"/>
              <a:t>	4. Make sure vaccinations are up to date and communicate 	with doctor about over-the-counter-prescriptions</a:t>
            </a:r>
          </a:p>
          <a:p>
            <a:pPr marL="0" indent="0">
              <a:buNone/>
            </a:pPr>
            <a:r>
              <a:rPr lang="en-US" dirty="0" smtClean="0"/>
              <a:t>	5. Avoid contact with toxic substances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3</a:t>
            </a:fld>
            <a:endParaRPr lang="en-US"/>
          </a:p>
        </p:txBody>
      </p:sp>
    </p:spTree>
    <p:extLst>
      <p:ext uri="{BB962C8B-B14F-4D97-AF65-F5344CB8AC3E}">
        <p14:creationId xmlns:p14="http://schemas.microsoft.com/office/powerpoint/2010/main" val="237721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Low Back Pain is common during pregnancy and during postpartum period</a:t>
            </a:r>
          </a:p>
          <a:p>
            <a:r>
              <a:rPr lang="en-US" sz="1200" dirty="0" smtClean="0"/>
              <a:t>Several tips for managing back pain include:</a:t>
            </a:r>
          </a:p>
          <a:p>
            <a:pPr marL="457200" indent="-457200">
              <a:buFont typeface="+mj-lt"/>
              <a:buAutoNum type="arabicPeriod"/>
            </a:pPr>
            <a:r>
              <a:rPr lang="en-US" sz="1200" dirty="0" smtClean="0"/>
              <a:t>Avoid carrying objects on one hip (asymmetry)</a:t>
            </a:r>
          </a:p>
          <a:p>
            <a:pPr marL="457200" indent="-457200">
              <a:buFont typeface="+mj-lt"/>
              <a:buAutoNum type="arabicPeriod"/>
            </a:pPr>
            <a:r>
              <a:rPr lang="en-US" sz="1200" dirty="0" smtClean="0"/>
              <a:t>Avoid crossing legs</a:t>
            </a:r>
          </a:p>
          <a:p>
            <a:pPr marL="457200" indent="-457200">
              <a:buFont typeface="+mj-lt"/>
              <a:buAutoNum type="arabicPeriod"/>
            </a:pPr>
            <a:r>
              <a:rPr lang="en-US" sz="1200" dirty="0" smtClean="0"/>
              <a:t>Carry loads in the middle</a:t>
            </a:r>
          </a:p>
          <a:p>
            <a:pPr marL="457200" indent="-457200">
              <a:buFont typeface="+mj-lt"/>
              <a:buAutoNum type="arabicPeriod"/>
            </a:pPr>
            <a:r>
              <a:rPr lang="en-US" sz="1200" dirty="0" smtClean="0"/>
              <a:t>Change positions frequently</a:t>
            </a:r>
          </a:p>
          <a:p>
            <a:pPr marL="457200" indent="-457200">
              <a:buFont typeface="+mj-lt"/>
              <a:buAutoNum type="arabicPeriod"/>
            </a:pPr>
            <a:r>
              <a:rPr lang="en-US" sz="1200" dirty="0" smtClean="0"/>
              <a:t>Get muscles ready to move</a:t>
            </a:r>
          </a:p>
          <a:p>
            <a:pPr marL="457200" indent="-457200">
              <a:buFont typeface="+mj-lt"/>
              <a:buAutoNum type="arabicPeriod"/>
            </a:pPr>
            <a:r>
              <a:rPr lang="en-US" sz="1200" dirty="0" smtClean="0"/>
              <a:t>Support lumbar spine</a:t>
            </a:r>
          </a:p>
          <a:p>
            <a:pPr marL="457200" indent="-457200">
              <a:buFont typeface="+mj-lt"/>
              <a:buAutoNum type="arabicPeriod"/>
            </a:pPr>
            <a:r>
              <a:rPr lang="en-US" sz="1200" dirty="0" smtClean="0"/>
              <a:t>Watch body mechanics with ADL’s</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13</a:t>
            </a:fld>
            <a:endParaRPr lang="en-US"/>
          </a:p>
        </p:txBody>
      </p:sp>
    </p:spTree>
    <p:extLst>
      <p:ext uri="{BB962C8B-B14F-4D97-AF65-F5344CB8AC3E}">
        <p14:creationId xmlns:p14="http://schemas.microsoft.com/office/powerpoint/2010/main" val="194527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Doctors recommend that women should gain 2-4 </a:t>
            </a:r>
            <a:r>
              <a:rPr lang="en-US" sz="1200" dirty="0" err="1" smtClean="0"/>
              <a:t>lbs</a:t>
            </a:r>
            <a:r>
              <a:rPr lang="en-US" sz="1200" dirty="0" smtClean="0"/>
              <a:t> in the first trimester, and 3-4 </a:t>
            </a:r>
            <a:r>
              <a:rPr lang="en-US" sz="1200" dirty="0" err="1" smtClean="0"/>
              <a:t>lbs</a:t>
            </a:r>
            <a:r>
              <a:rPr lang="en-US" sz="1200" dirty="0" smtClean="0"/>
              <a:t> per month of the 2</a:t>
            </a:r>
            <a:r>
              <a:rPr lang="en-US" sz="1200" baseline="30000" dirty="0" smtClean="0"/>
              <a:t>nd</a:t>
            </a:r>
            <a:r>
              <a:rPr lang="en-US" sz="1200" dirty="0" smtClean="0"/>
              <a:t> and 3</a:t>
            </a:r>
            <a:r>
              <a:rPr lang="en-US" sz="1200" baseline="30000" dirty="0" smtClean="0"/>
              <a:t>rd</a:t>
            </a:r>
            <a:r>
              <a:rPr lang="en-US" sz="1200" dirty="0" smtClean="0"/>
              <a:t> trimesters. </a:t>
            </a:r>
          </a:p>
          <a:p>
            <a:r>
              <a:rPr lang="en-US" sz="1200" dirty="0" smtClean="0"/>
              <a:t>Most women need about 300 more calories per day the last 6 months of pregnancy than they did pre-pregnancy. These calories need to be full of nutrients! </a:t>
            </a:r>
          </a:p>
          <a:p>
            <a:r>
              <a:rPr lang="en-US" sz="1200" dirty="0" smtClean="0"/>
              <a:t>Pregnant women should drink 10 cups of fluid daily.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14</a:t>
            </a:fld>
            <a:endParaRPr lang="en-US"/>
          </a:p>
        </p:txBody>
      </p:sp>
    </p:spTree>
    <p:extLst>
      <p:ext uri="{BB962C8B-B14F-4D97-AF65-F5344CB8AC3E}">
        <p14:creationId xmlns:p14="http://schemas.microsoft.com/office/powerpoint/2010/main" val="362104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Vigorous intensity before can continue with okay from doctor</a:t>
            </a:r>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15</a:t>
            </a:fld>
            <a:endParaRPr lang="en-US"/>
          </a:p>
        </p:txBody>
      </p:sp>
    </p:spTree>
    <p:extLst>
      <p:ext uri="{BB962C8B-B14F-4D97-AF65-F5344CB8AC3E}">
        <p14:creationId xmlns:p14="http://schemas.microsoft.com/office/powerpoint/2010/main" val="193561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(better self-esteem and lower risk of anxiety and depression)</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16</a:t>
            </a:fld>
            <a:endParaRPr lang="en-US"/>
          </a:p>
        </p:txBody>
      </p:sp>
    </p:spTree>
    <p:extLst>
      <p:ext uri="{BB962C8B-B14F-4D97-AF65-F5344CB8AC3E}">
        <p14:creationId xmlns:p14="http://schemas.microsoft.com/office/powerpoint/2010/main" val="267832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Low impact activities at a moderate level of effort are comfortable and enjoyable </a:t>
            </a:r>
          </a:p>
          <a:p>
            <a:r>
              <a:rPr lang="en-US" sz="1200" dirty="0" smtClean="0"/>
              <a:t>Low impact activities include:</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17</a:t>
            </a:fld>
            <a:endParaRPr lang="en-US"/>
          </a:p>
        </p:txBody>
      </p:sp>
    </p:spTree>
    <p:extLst>
      <p:ext uri="{BB962C8B-B14F-4D97-AF65-F5344CB8AC3E}">
        <p14:creationId xmlns:p14="http://schemas.microsoft.com/office/powerpoint/2010/main" val="318592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Women should avoid activities where they can get hit in the abdomen or at an increased risk of falls, like</a:t>
            </a:r>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18</a:t>
            </a:fld>
            <a:endParaRPr lang="en-US"/>
          </a:p>
        </p:txBody>
      </p:sp>
    </p:spTree>
    <p:extLst>
      <p:ext uri="{BB962C8B-B14F-4D97-AF65-F5344CB8AC3E}">
        <p14:creationId xmlns:p14="http://schemas.microsoft.com/office/powerpoint/2010/main" val="415623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22</a:t>
            </a:fld>
            <a:endParaRPr lang="en-US"/>
          </a:p>
        </p:txBody>
      </p:sp>
    </p:spTree>
    <p:extLst>
      <p:ext uri="{BB962C8B-B14F-4D97-AF65-F5344CB8AC3E}">
        <p14:creationId xmlns:p14="http://schemas.microsoft.com/office/powerpoint/2010/main" val="145081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a woman is pregnant she should not wait to call the doctor or midwife if something is bothering or worrying her. Sometimes physical changes can be signs of a problem. </a:t>
            </a:r>
          </a:p>
          <a:p>
            <a:endParaRPr lang="en-US" dirty="0" smtClean="0"/>
          </a:p>
          <a:p>
            <a:pPr lvl="1"/>
            <a:r>
              <a:rPr lang="en-US" dirty="0" smtClean="0"/>
              <a:t>Bleeding or leaking fluid from the vagina</a:t>
            </a:r>
          </a:p>
          <a:p>
            <a:pPr lvl="1"/>
            <a:r>
              <a:rPr lang="en-US" dirty="0" smtClean="0"/>
              <a:t>Have sudden or sever swelling in the face, hands, or fingers</a:t>
            </a:r>
          </a:p>
          <a:p>
            <a:pPr lvl="1"/>
            <a:r>
              <a:rPr lang="en-US" dirty="0" smtClean="0"/>
              <a:t>Severe or long-lasting headaches</a:t>
            </a:r>
          </a:p>
          <a:p>
            <a:pPr lvl="1"/>
            <a:r>
              <a:rPr lang="en-US" dirty="0" smtClean="0"/>
              <a:t>Have discomfort, pain, or cramping in the lower abdomen</a:t>
            </a:r>
          </a:p>
          <a:p>
            <a:pPr lvl="1"/>
            <a:r>
              <a:rPr lang="en-US" dirty="0" smtClean="0"/>
              <a:t>Have a fever or chills</a:t>
            </a:r>
          </a:p>
          <a:p>
            <a:pPr lvl="1"/>
            <a:r>
              <a:rPr lang="en-US" dirty="0" smtClean="0"/>
              <a:t>Are vomiting or have persistent nausea</a:t>
            </a:r>
          </a:p>
          <a:p>
            <a:pPr lvl="1"/>
            <a:r>
              <a:rPr lang="en-US" dirty="0" smtClean="0"/>
              <a:t>Feel discomfort, pain, or burning with urination</a:t>
            </a:r>
          </a:p>
          <a:p>
            <a:pPr lvl="1"/>
            <a:r>
              <a:rPr lang="en-US" dirty="0" smtClean="0"/>
              <a:t>Have problems seeing or blurred vision </a:t>
            </a:r>
          </a:p>
          <a:p>
            <a:pPr lvl="1"/>
            <a:r>
              <a:rPr lang="en-US" dirty="0" smtClean="0"/>
              <a:t>Feeling dizzy </a:t>
            </a:r>
          </a:p>
          <a:p>
            <a:pPr lvl="1"/>
            <a:r>
              <a:rPr lang="en-US" dirty="0" smtClean="0"/>
              <a:t>Suspect the baby is moving less than normal after 28 weeks of pregnancy</a:t>
            </a:r>
          </a:p>
          <a:p>
            <a:pPr lvl="1"/>
            <a:r>
              <a:rPr lang="en-US" dirty="0" smtClean="0"/>
              <a:t>Have thoughts of harming herself or her baby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23</a:t>
            </a:fld>
            <a:endParaRPr lang="en-US"/>
          </a:p>
        </p:txBody>
      </p:sp>
    </p:spTree>
    <p:extLst>
      <p:ext uri="{BB962C8B-B14F-4D97-AF65-F5344CB8AC3E}">
        <p14:creationId xmlns:p14="http://schemas.microsoft.com/office/powerpoint/2010/main" val="310415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1 </a:t>
            </a:r>
            <a:r>
              <a:rPr lang="en-US" dirty="0" err="1" smtClean="0"/>
              <a:t>Prelabor</a:t>
            </a:r>
            <a:r>
              <a:rPr lang="en-US" dirty="0" smtClean="0"/>
              <a:t> – initiation of uterine contractions lasting up to 15 seconds, spaced 10-30 minutes apart, dilation of the cervix to 3 cm</a:t>
            </a:r>
          </a:p>
          <a:p>
            <a:r>
              <a:rPr lang="en-US" dirty="0" smtClean="0"/>
              <a:t>Stage 1 Active Labor – Cervical dilation greater than 2 cm, progressing to 8 cm, and contractions lasting up to 45 seconds, with interval 5-10 minutes apart</a:t>
            </a:r>
          </a:p>
          <a:p>
            <a:r>
              <a:rPr lang="en-US" dirty="0" smtClean="0"/>
              <a:t>Stage 1 Transition – The cervix dilates from 8 to 10 cm with contractions lasting for 90 seconds at intervals of 1-2 minutes. Once fully dilated, the mother is supposed to feel the urge to push</a:t>
            </a:r>
          </a:p>
          <a:p>
            <a:r>
              <a:rPr lang="en-US" dirty="0" smtClean="0"/>
              <a:t>Stage 2 Labor: Delivery – Complete cervical dilation with spontaneous expulsion efforts by the mother that end with the birth of the baby. Normal timing for this stage is 1-2 hours for a </a:t>
            </a:r>
            <a:r>
              <a:rPr lang="en-US" dirty="0" err="1" smtClean="0"/>
              <a:t>primigravida</a:t>
            </a:r>
            <a:r>
              <a:rPr lang="en-US" dirty="0" smtClean="0"/>
              <a:t> and ¼- 1 hour for a </a:t>
            </a:r>
            <a:r>
              <a:rPr lang="en-US" dirty="0" err="1" smtClean="0"/>
              <a:t>multigravid</a:t>
            </a:r>
            <a:r>
              <a:rPr lang="en-US" dirty="0" smtClean="0"/>
              <a:t> female</a:t>
            </a:r>
          </a:p>
          <a:p>
            <a:r>
              <a:rPr lang="en-US" dirty="0" smtClean="0"/>
              <a:t>Stage 3 Labor: Afterbirth – The placenta, amniotic sac, and umbilical cord are expelled within 1 hour</a:t>
            </a:r>
          </a:p>
          <a:p>
            <a:endParaRPr lang="en-US" dirty="0" smtClean="0"/>
          </a:p>
          <a:p>
            <a:endParaRPr lang="en-US" dirty="0" smtClean="0"/>
          </a:p>
          <a:p>
            <a:endParaRPr lang="en-US" dirty="0" smtClean="0"/>
          </a:p>
          <a:p>
            <a:endParaRPr lang="en-US" dirty="0" smtClean="0"/>
          </a:p>
          <a:p>
            <a:endParaRPr lang="en-US" dirty="0" smtClean="0"/>
          </a:p>
          <a:p>
            <a:r>
              <a:rPr lang="en-US" dirty="0" smtClean="0"/>
              <a:t>The newborn baby</a:t>
            </a:r>
            <a:r>
              <a:rPr lang="en-US" baseline="0" dirty="0" smtClean="0"/>
              <a:t> suckling at the breast stimulates oxytocin release from the posterior pituitary enhancing the uterine contractions that result in expulsion. </a:t>
            </a:r>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24</a:t>
            </a:fld>
            <a:endParaRPr lang="en-US"/>
          </a:p>
        </p:txBody>
      </p:sp>
    </p:spTree>
    <p:extLst>
      <p:ext uri="{BB962C8B-B14F-4D97-AF65-F5344CB8AC3E}">
        <p14:creationId xmlns:p14="http://schemas.microsoft.com/office/powerpoint/2010/main" val="395047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a:t>
            </a:r>
          </a:p>
          <a:p>
            <a:endParaRPr lang="en-US" dirty="0" smtClean="0"/>
          </a:p>
          <a:p>
            <a:r>
              <a:rPr lang="en-US" dirty="0" smtClean="0"/>
              <a:t>Certified nurse midwives are registered nurses who have completed advanced studies in women’s health care and midwifery. </a:t>
            </a:r>
          </a:p>
          <a:p>
            <a:r>
              <a:rPr lang="en-US" dirty="0" smtClean="0"/>
              <a:t>Most midwives practice in hospitals and birth centers and they are licensed in all 50 states and certified by national examination. </a:t>
            </a:r>
          </a:p>
          <a:p>
            <a:r>
              <a:rPr lang="en-US" dirty="0" smtClean="0"/>
              <a:t>There are also certified professional midwives. They are nationally credentialed, direct-entry midwives. They are educated in midwifery schools and/or through apprenticeship.</a:t>
            </a:r>
          </a:p>
          <a:p>
            <a:r>
              <a:rPr lang="en-US" dirty="0" smtClean="0"/>
              <a:t>Midwives provide services that are very holistic in nature focusing on all parts of treatment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that </a:t>
            </a:r>
            <a:r>
              <a:rPr lang="en-US" dirty="0" smtClean="0"/>
              <a:t>include monitoring physical, psychological, and social well-being of the mother throughout the child-bearing cycle; providing the mother with an individualized education, counseling, and prenatal care with continuous hands on assistance during labor and deliver as well as postpartum support for mother and baby; minimizing technological interventions and identifying and referring women to a physician if necessary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1F56EB-851B-1148-BA51-6B941999F209}" type="slidenum">
              <a:rPr lang="en-US" smtClean="0"/>
              <a:t>25</a:t>
            </a:fld>
            <a:endParaRPr lang="en-US"/>
          </a:p>
        </p:txBody>
      </p:sp>
    </p:spTree>
    <p:extLst>
      <p:ext uri="{BB962C8B-B14F-4D97-AF65-F5344CB8AC3E}">
        <p14:creationId xmlns:p14="http://schemas.microsoft.com/office/powerpoint/2010/main" val="147621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Genetic counseling may be recommended for a number of reasons. Single gene disorders can run in families. </a:t>
            </a:r>
          </a:p>
          <a:p>
            <a:r>
              <a:rPr lang="en-US" sz="1200" dirty="0" smtClean="0"/>
              <a:t>Genetic counseling may be used under the following circumstances:</a:t>
            </a:r>
          </a:p>
          <a:p>
            <a:pPr marL="0" indent="0">
              <a:buNone/>
            </a:pPr>
            <a:r>
              <a:rPr lang="en-US" sz="1200" dirty="0" smtClean="0"/>
              <a:t>	1. Family history of genetic condition, birth defect, chromosomal disorder or cancer</a:t>
            </a:r>
          </a:p>
          <a:p>
            <a:pPr marL="0" indent="0">
              <a:buNone/>
            </a:pPr>
            <a:r>
              <a:rPr lang="en-US" sz="1200" dirty="0" smtClean="0"/>
              <a:t>	2. Two or more pregnancy losses, a stillbirth, or a baby who died in infancy</a:t>
            </a:r>
          </a:p>
          <a:p>
            <a:pPr marL="0" indent="0">
              <a:buNone/>
            </a:pPr>
            <a:r>
              <a:rPr lang="en-US" sz="1200" dirty="0" smtClean="0"/>
              <a:t>	3. A prior child with a known inherited disorder, birth defect, or intellectual disability</a:t>
            </a:r>
          </a:p>
          <a:p>
            <a:pPr marL="0" indent="0">
              <a:buNone/>
            </a:pPr>
            <a:r>
              <a:rPr lang="en-US" sz="1200" dirty="0" smtClean="0"/>
              <a:t>	4. A woman who is 35 years or older</a:t>
            </a:r>
          </a:p>
          <a:p>
            <a:pPr marL="0" indent="0">
              <a:buNone/>
            </a:pPr>
            <a:r>
              <a:rPr lang="en-US" sz="1200" dirty="0" smtClean="0"/>
              <a:t>	5. Test results that suggest a genetic condition is present</a:t>
            </a:r>
          </a:p>
          <a:p>
            <a:pPr marL="0" indent="0">
              <a:buNone/>
            </a:pPr>
            <a:r>
              <a:rPr lang="en-US" sz="1200" dirty="0" smtClean="0"/>
              <a:t>	6. One’s ethnic background increases risk of getting or passing on a genetic disorder</a:t>
            </a:r>
          </a:p>
          <a:p>
            <a:pPr marL="0" indent="0">
              <a:buNone/>
            </a:pPr>
            <a:r>
              <a:rPr lang="en-US" sz="1200" dirty="0" smtClean="0"/>
              <a:t>	7. People related by  blood that want to have children together</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4</a:t>
            </a:fld>
            <a:endParaRPr lang="en-US"/>
          </a:p>
        </p:txBody>
      </p:sp>
    </p:spTree>
    <p:extLst>
      <p:ext uri="{BB962C8B-B14F-4D97-AF65-F5344CB8AC3E}">
        <p14:creationId xmlns:p14="http://schemas.microsoft.com/office/powerpoint/2010/main" val="248624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A woman who is delivering in a hospital is wise to develop a birth plan – which is a communication tool that outlines the woman’s priorities and concerns, while helping caregivers provide respectful and appropriate care. A good birth plan is brief and flexible, but can change because of the unpredictable nature of the birth process and likely to be disregarded by most busy health care professionals.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26</a:t>
            </a:fld>
            <a:endParaRPr lang="en-US"/>
          </a:p>
        </p:txBody>
      </p:sp>
    </p:spTree>
    <p:extLst>
      <p:ext uri="{BB962C8B-B14F-4D97-AF65-F5344CB8AC3E}">
        <p14:creationId xmlns:p14="http://schemas.microsoft.com/office/powerpoint/2010/main" val="360413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Home Vs.</a:t>
            </a:r>
            <a:r>
              <a:rPr lang="en-US" baseline="0" dirty="0" smtClean="0"/>
              <a:t> Hospital Birth </a:t>
            </a:r>
            <a:endParaRPr lang="en-US" dirty="0" smtClean="0"/>
          </a:p>
          <a:p>
            <a:endParaRPr lang="en-US" dirty="0" smtClean="0"/>
          </a:p>
          <a:p>
            <a:r>
              <a:rPr lang="en-US" dirty="0" smtClean="0"/>
              <a:t>Planned home births were associated with fewer maternal interventions including epidural analgesia, electronic fetal heart rate monitoring, episiotomy, and operative delivery </a:t>
            </a:r>
          </a:p>
          <a:p>
            <a:r>
              <a:rPr lang="en-US" dirty="0" smtClean="0"/>
              <a:t>Women who had home births were less likely to experience lacerations, hemorrhage, and infections</a:t>
            </a:r>
          </a:p>
          <a:p>
            <a:r>
              <a:rPr lang="en-US" dirty="0" smtClean="0"/>
              <a:t>Neonatal outcomes of planned home births revealed less frequent prematurity, low </a:t>
            </a:r>
            <a:r>
              <a:rPr lang="en-US" dirty="0" err="1" smtClean="0"/>
              <a:t>birthweight</a:t>
            </a:r>
            <a:r>
              <a:rPr lang="en-US" dirty="0" smtClean="0"/>
              <a:t>, and assisted newborn ventilation</a:t>
            </a:r>
          </a:p>
          <a:p>
            <a:r>
              <a:rPr lang="en-US" dirty="0" smtClean="0"/>
              <a:t>Planned home births were associated with significantly elevated neonatal mortality rates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27</a:t>
            </a:fld>
            <a:endParaRPr lang="en-US"/>
          </a:p>
        </p:txBody>
      </p:sp>
    </p:spTree>
    <p:extLst>
      <p:ext uri="{BB962C8B-B14F-4D97-AF65-F5344CB8AC3E}">
        <p14:creationId xmlns:p14="http://schemas.microsoft.com/office/powerpoint/2010/main" val="408206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1F56EB-851B-1148-BA51-6B941999F209}" type="slidenum">
              <a:rPr lang="en-US" smtClean="0"/>
              <a:t>28</a:t>
            </a:fld>
            <a:endParaRPr lang="en-US"/>
          </a:p>
        </p:txBody>
      </p:sp>
    </p:spTree>
    <p:extLst>
      <p:ext uri="{BB962C8B-B14F-4D97-AF65-F5344CB8AC3E}">
        <p14:creationId xmlns:p14="http://schemas.microsoft.com/office/powerpoint/2010/main" val="365375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29</a:t>
            </a:fld>
            <a:endParaRPr lang="en-US"/>
          </a:p>
        </p:txBody>
      </p:sp>
    </p:spTree>
    <p:extLst>
      <p:ext uri="{BB962C8B-B14F-4D97-AF65-F5344CB8AC3E}">
        <p14:creationId xmlns:p14="http://schemas.microsoft.com/office/powerpoint/2010/main" val="422942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provides instructional</a:t>
            </a:r>
            <a:r>
              <a:rPr lang="en-US" baseline="0" dirty="0" smtClean="0"/>
              <a:t> and emotional support to the mother, receives the baby upon birth and cuts the umbilical cord</a:t>
            </a:r>
          </a:p>
          <a:p>
            <a:r>
              <a:rPr lang="en-US" baseline="0" dirty="0" smtClean="0"/>
              <a:t>Babies are not aware enough at this point to feel pain</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30</a:t>
            </a:fld>
            <a:endParaRPr lang="en-US"/>
          </a:p>
        </p:txBody>
      </p:sp>
    </p:spTree>
    <p:extLst>
      <p:ext uri="{BB962C8B-B14F-4D97-AF65-F5344CB8AC3E}">
        <p14:creationId xmlns:p14="http://schemas.microsoft.com/office/powerpoint/2010/main" val="1667124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31</a:t>
            </a:fld>
            <a:endParaRPr lang="en-US"/>
          </a:p>
        </p:txBody>
      </p:sp>
    </p:spTree>
    <p:extLst>
      <p:ext uri="{BB962C8B-B14F-4D97-AF65-F5344CB8AC3E}">
        <p14:creationId xmlns:p14="http://schemas.microsoft.com/office/powerpoint/2010/main" val="346476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Excess weight of the mother is associated with several pregnancy and childbirth complications including high blood pressure, preeclampsia, preterm birth, and gestational diabetes </a:t>
            </a:r>
          </a:p>
          <a:p>
            <a:r>
              <a:rPr lang="en-US" sz="1200" dirty="0" smtClean="0"/>
              <a:t>There is also an increased risk of birth injury and C-section delivery </a:t>
            </a:r>
          </a:p>
          <a:p>
            <a:r>
              <a:rPr lang="en-US" sz="1200" dirty="0" smtClean="0"/>
              <a:t>Obesity increases the risk of birth defects, especially neural tube defects. </a:t>
            </a:r>
          </a:p>
          <a:p>
            <a:r>
              <a:rPr lang="en-US" sz="1200" dirty="0" smtClean="0"/>
              <a:t>Obesity can also make it harder for the health care provider to monitor the baby with ultrasound to hear the baby’s heartbeat.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5</a:t>
            </a:fld>
            <a:endParaRPr lang="en-US"/>
          </a:p>
        </p:txBody>
      </p:sp>
    </p:spTree>
    <p:extLst>
      <p:ext uri="{BB962C8B-B14F-4D97-AF65-F5344CB8AC3E}">
        <p14:creationId xmlns:p14="http://schemas.microsoft.com/office/powerpoint/2010/main" val="92452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There is an increased risk of having a low birth weight baby </a:t>
            </a:r>
          </a:p>
          <a:p>
            <a:pPr lvl="1"/>
            <a:r>
              <a:rPr lang="en-US" sz="2800" dirty="0" smtClean="0"/>
              <a:t>These low birth weight babies are at risk for problems during labor and may have health or behavioral problems</a:t>
            </a:r>
          </a:p>
          <a:p>
            <a:r>
              <a:rPr lang="en-US" sz="2800" dirty="0" smtClean="0"/>
              <a:t>Being underweight increases risk of preterm birth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6</a:t>
            </a:fld>
            <a:endParaRPr lang="en-US"/>
          </a:p>
        </p:txBody>
      </p:sp>
    </p:spTree>
    <p:extLst>
      <p:ext uri="{BB962C8B-B14F-4D97-AF65-F5344CB8AC3E}">
        <p14:creationId xmlns:p14="http://schemas.microsoft.com/office/powerpoint/2010/main" val="125789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a series of around 12 visits through pregnancy (more if it is a higher risk pregnancy). </a:t>
            </a:r>
          </a:p>
          <a:p>
            <a:r>
              <a:rPr lang="en-US" sz="1200" dirty="0" smtClean="0"/>
              <a:t>Visits start when the woman is 6-8 weeks pregnant and continue every 4 weeks after that</a:t>
            </a:r>
          </a:p>
          <a:p>
            <a:r>
              <a:rPr lang="en-US" sz="1200" dirty="0" smtClean="0"/>
              <a:t>There are many tests the woman must complete during pregnancy ranging from a CBC to a glucose screening test</a:t>
            </a:r>
          </a:p>
          <a:p>
            <a:r>
              <a:rPr lang="en-US" sz="1200" dirty="0" smtClean="0"/>
              <a:t>Ultrasonography is used in testing for the baby. Early ultrasound can help determine accurate gestational age. </a:t>
            </a:r>
          </a:p>
          <a:p>
            <a:endParaRPr lang="en-US" sz="1200" dirty="0" smtClean="0">
              <a:effectLst/>
              <a:latin typeface="Cambria"/>
              <a:ea typeface="ＭＳ 明朝"/>
              <a:cs typeface="Times New Roman"/>
            </a:endParaRPr>
          </a:p>
          <a:p>
            <a:endParaRPr lang="en-US" sz="1200" dirty="0" smtClean="0">
              <a:effectLst/>
              <a:latin typeface="Cambria"/>
              <a:ea typeface="ＭＳ 明朝"/>
              <a:cs typeface="Times New Roman"/>
            </a:endParaRPr>
          </a:p>
          <a:p>
            <a:endParaRPr lang="en-US" sz="1200" dirty="0" smtClean="0">
              <a:effectLst/>
              <a:latin typeface="Cambria"/>
              <a:ea typeface="ＭＳ 明朝"/>
              <a:cs typeface="Times New Roman"/>
            </a:endParaRPr>
          </a:p>
          <a:p>
            <a:r>
              <a:rPr lang="en-US" sz="1200" dirty="0" smtClean="0">
                <a:effectLst/>
                <a:latin typeface="Cambria"/>
                <a:ea typeface="ＭＳ 明朝"/>
                <a:cs typeface="Times New Roman"/>
              </a:rPr>
              <a:t>Early </a:t>
            </a:r>
            <a:r>
              <a:rPr lang="en-US" sz="1200" dirty="0" smtClean="0">
                <a:effectLst/>
                <a:latin typeface="Cambria"/>
                <a:ea typeface="ＭＳ 明朝"/>
                <a:cs typeface="Times New Roman"/>
              </a:rPr>
              <a:t>in pregnancy, tests include complete blood count (CBC), blood type, urinalysis, urine culture, rubella, hepatitis B, hepatitis C, STDs, HIV, and TB.</a:t>
            </a:r>
            <a:r>
              <a:rPr lang="en-US" dirty="0" smtClean="0">
                <a:effectLst/>
              </a:rPr>
              <a:t> </a:t>
            </a:r>
            <a:r>
              <a:rPr lang="en-US" sz="1200" dirty="0" smtClean="0">
                <a:effectLst/>
                <a:latin typeface="Cambria"/>
                <a:ea typeface="ＭＳ 明朝"/>
                <a:cs typeface="Times New Roman"/>
              </a:rPr>
              <a:t>Hepatitis B and C infect the liver and can be passed from the woman to the child if infected. Later in pregnancy, women have a repeat CBC, Rh antibody test, glucose screening test, and Group B streptococci (GBS).</a:t>
            </a:r>
            <a:r>
              <a:rPr lang="en-US" sz="1200" baseline="30000" dirty="0" smtClean="0">
                <a:effectLst/>
                <a:latin typeface="Cambria"/>
                <a:ea typeface="ＭＳ 明朝"/>
                <a:cs typeface="Times New Roman"/>
              </a:rPr>
              <a:t>5</a:t>
            </a:r>
            <a:r>
              <a:rPr lang="en-US" sz="1200" dirty="0" smtClean="0">
                <a:effectLst/>
                <a:latin typeface="Cambria"/>
                <a:ea typeface="ＭＳ 明朝"/>
                <a:cs typeface="Times New Roman"/>
              </a:rPr>
              <a:t> Glucose screening test measures level of glucose (sugar) in your blood. High glucose levels may be a sign of gestational diabetes. This test is done at 24-28 weeks of pregnancy. GBS is a bacteria that can be passed onto the baby.</a:t>
            </a:r>
            <a:r>
              <a:rPr lang="en-US" sz="1200" baseline="30000" dirty="0" smtClean="0">
                <a:effectLst/>
                <a:latin typeface="Cambria"/>
                <a:ea typeface="ＭＳ 明朝"/>
                <a:cs typeface="Times New Roman"/>
              </a:rPr>
              <a:t>4</a:t>
            </a:r>
            <a:r>
              <a:rPr lang="en-US" sz="1200" dirty="0" smtClean="0">
                <a:effectLst/>
                <a:latin typeface="Cambria"/>
                <a:ea typeface="ＭＳ 明朝"/>
                <a:cs typeface="Times New Roman"/>
              </a:rPr>
              <a:t> Diagnostic tests are also available to test for birth defects.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7</a:t>
            </a:fld>
            <a:endParaRPr lang="en-US"/>
          </a:p>
        </p:txBody>
      </p:sp>
    </p:spTree>
    <p:extLst>
      <p:ext uri="{BB962C8B-B14F-4D97-AF65-F5344CB8AC3E}">
        <p14:creationId xmlns:p14="http://schemas.microsoft.com/office/powerpoint/2010/main" val="357871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Folic acid </a:t>
            </a:r>
            <a:r>
              <a:rPr lang="en-US" sz="1200" dirty="0" smtClean="0"/>
              <a:t>should be taken to decrease risk of birth defects </a:t>
            </a:r>
          </a:p>
          <a:p>
            <a:r>
              <a:rPr lang="en-US" sz="1200" b="1" dirty="0" smtClean="0"/>
              <a:t>Omega-3 fatty acids </a:t>
            </a:r>
            <a:r>
              <a:rPr lang="en-US" sz="1200" dirty="0" smtClean="0"/>
              <a:t>help with vasodilation, inhibition of thrombosis, and reduction in inflammation </a:t>
            </a:r>
          </a:p>
          <a:p>
            <a:r>
              <a:rPr lang="en-US" sz="1200" b="1" dirty="0" smtClean="0"/>
              <a:t>Iron</a:t>
            </a:r>
            <a:r>
              <a:rPr lang="en-US" sz="1200" dirty="0" smtClean="0"/>
              <a:t> is important during pregnancy to maintain the increase in red blood cell mass and meet oxygen requirements of </a:t>
            </a:r>
            <a:r>
              <a:rPr lang="en-US" sz="1200" dirty="0" err="1" smtClean="0"/>
              <a:t>uteroplacental</a:t>
            </a:r>
            <a:r>
              <a:rPr lang="en-US" sz="1200" dirty="0" smtClean="0"/>
              <a:t> circulation</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8</a:t>
            </a:fld>
            <a:endParaRPr lang="en-US"/>
          </a:p>
        </p:txBody>
      </p:sp>
    </p:spTree>
    <p:extLst>
      <p:ext uri="{BB962C8B-B14F-4D97-AF65-F5344CB8AC3E}">
        <p14:creationId xmlns:p14="http://schemas.microsoft.com/office/powerpoint/2010/main" val="162208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t>Normal weight gain is 25-30 </a:t>
            </a:r>
            <a:r>
              <a:rPr lang="en-US" sz="1200" dirty="0" err="1" smtClean="0"/>
              <a:t>lbs</a:t>
            </a:r>
            <a:r>
              <a:rPr lang="en-US" sz="1200" dirty="0" smtClean="0"/>
              <a:t> for single pregnancy, but can be 50-60 </a:t>
            </a:r>
            <a:r>
              <a:rPr lang="en-US" sz="1200" dirty="0" err="1" smtClean="0"/>
              <a:t>lbs</a:t>
            </a:r>
            <a:r>
              <a:rPr lang="en-US" sz="1200" dirty="0" smtClean="0"/>
              <a:t> for a multiple pregnancy</a:t>
            </a:r>
          </a:p>
          <a:p>
            <a:pPr marL="457200" indent="-457200">
              <a:buFont typeface="+mj-lt"/>
              <a:buAutoNum type="arabicPeriod"/>
            </a:pPr>
            <a:r>
              <a:rPr lang="en-US" sz="1200" dirty="0" smtClean="0"/>
              <a:t>Cardiac output increases 30-50%</a:t>
            </a:r>
          </a:p>
          <a:p>
            <a:pPr marL="457200" indent="-457200">
              <a:buFont typeface="+mj-lt"/>
              <a:buAutoNum type="arabicPeriod"/>
            </a:pPr>
            <a:r>
              <a:rPr lang="en-US" sz="1200" dirty="0" smtClean="0"/>
              <a:t>Total blood volume increases 20-40%</a:t>
            </a:r>
          </a:p>
          <a:p>
            <a:pPr marL="457200" indent="-457200">
              <a:buFont typeface="+mj-lt"/>
              <a:buAutoNum type="arabicPeriod"/>
            </a:pPr>
            <a:r>
              <a:rPr lang="en-US" sz="1200" dirty="0" smtClean="0"/>
              <a:t>Blood pressure drops at the beginning of pregnancy, but then returns to pre-pregnancy levels. Blood Pressure should NOT get higher than pre-pregnancy levels. </a:t>
            </a:r>
          </a:p>
          <a:p>
            <a:pPr marL="457200" indent="-457200">
              <a:buFont typeface="+mj-lt"/>
              <a:buAutoNum type="arabicPeriod"/>
            </a:pPr>
            <a:r>
              <a:rPr lang="en-US" sz="1200" dirty="0" smtClean="0"/>
              <a:t>The increase in estrogen contributes to joint laxity </a:t>
            </a:r>
          </a:p>
          <a:p>
            <a:pPr marL="457200" indent="-457200">
              <a:buFont typeface="+mj-lt"/>
              <a:buAutoNum type="arabicPeriod"/>
            </a:pPr>
            <a:r>
              <a:rPr lang="en-US" sz="1200" dirty="0" smtClean="0"/>
              <a:t>The rectus </a:t>
            </a:r>
            <a:r>
              <a:rPr lang="en-US" sz="1200" dirty="0" err="1" smtClean="0"/>
              <a:t>adominis</a:t>
            </a:r>
            <a:r>
              <a:rPr lang="en-US" sz="1200" dirty="0" smtClean="0"/>
              <a:t> muscle is separated at the </a:t>
            </a:r>
            <a:r>
              <a:rPr lang="en-US" sz="1200" dirty="0" err="1" smtClean="0"/>
              <a:t>linea</a:t>
            </a:r>
            <a:r>
              <a:rPr lang="en-US" sz="1200" dirty="0" smtClean="0"/>
              <a:t> alba as the stomach grows</a:t>
            </a:r>
          </a:p>
          <a:p>
            <a:pPr marL="457200" indent="-457200">
              <a:buFont typeface="+mj-lt"/>
              <a:buAutoNum type="arabicPeriod"/>
            </a:pPr>
            <a:r>
              <a:rPr lang="en-US" sz="1200" dirty="0" smtClean="0"/>
              <a:t>20-50% of women suffer some degree of incontinence </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9</a:t>
            </a:fld>
            <a:endParaRPr lang="en-US"/>
          </a:p>
        </p:txBody>
      </p:sp>
    </p:spTree>
    <p:extLst>
      <p:ext uri="{BB962C8B-B14F-4D97-AF65-F5344CB8AC3E}">
        <p14:creationId xmlns:p14="http://schemas.microsoft.com/office/powerpoint/2010/main" val="28635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www.edcampchiropractic.com</a:t>
            </a:r>
            <a:r>
              <a:rPr lang="en-US" dirty="0" smtClean="0"/>
              <a:t>/</a:t>
            </a:r>
            <a:r>
              <a:rPr lang="en-US" dirty="0" err="1" smtClean="0"/>
              <a:t>wp</a:t>
            </a:r>
            <a:r>
              <a:rPr lang="en-US" dirty="0" smtClean="0"/>
              <a:t>-content/uploads/2010/02/pregnant-</a:t>
            </a:r>
            <a:r>
              <a:rPr lang="en-US" dirty="0" err="1" smtClean="0"/>
              <a:t>diagram.jpg</a:t>
            </a:r>
            <a:endParaRPr lang="en-US" dirty="0" smtClean="0"/>
          </a:p>
          <a:p>
            <a:endParaRPr lang="en-US" dirty="0" smtClean="0"/>
          </a:p>
          <a:p>
            <a:r>
              <a:rPr lang="en-US" dirty="0" smtClean="0"/>
              <a:t>Ask</a:t>
            </a:r>
            <a:r>
              <a:rPr lang="en-US" baseline="0" dirty="0" smtClean="0"/>
              <a:t> what postural dysfunctions or problems will they typically see? </a:t>
            </a:r>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10</a:t>
            </a:fld>
            <a:endParaRPr lang="en-US"/>
          </a:p>
        </p:txBody>
      </p:sp>
    </p:spTree>
    <p:extLst>
      <p:ext uri="{BB962C8B-B14F-4D97-AF65-F5344CB8AC3E}">
        <p14:creationId xmlns:p14="http://schemas.microsoft.com/office/powerpoint/2010/main" val="379197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Diastasis</a:t>
            </a:r>
            <a:r>
              <a:rPr lang="en-US" sz="1200" baseline="0" dirty="0" smtClean="0"/>
              <a:t> Recti</a:t>
            </a:r>
            <a:r>
              <a:rPr lang="en-US" sz="1200" dirty="0" smtClean="0"/>
              <a:t> should be examined at umbilical level and above and below. If the distance is greater than 2 fingers, exercises and/or wraps and supports should be started immediately</a:t>
            </a:r>
          </a:p>
          <a:p>
            <a:endParaRPr lang="en-US" dirty="0"/>
          </a:p>
        </p:txBody>
      </p:sp>
      <p:sp>
        <p:nvSpPr>
          <p:cNvPr id="4" name="Slide Number Placeholder 3"/>
          <p:cNvSpPr>
            <a:spLocks noGrp="1"/>
          </p:cNvSpPr>
          <p:nvPr>
            <p:ph type="sldNum" sz="quarter" idx="10"/>
          </p:nvPr>
        </p:nvSpPr>
        <p:spPr/>
        <p:txBody>
          <a:bodyPr/>
          <a:lstStyle/>
          <a:p>
            <a:fld id="{961F56EB-851B-1148-BA51-6B941999F209}" type="slidenum">
              <a:rPr lang="en-US" smtClean="0"/>
              <a:t>12</a:t>
            </a:fld>
            <a:endParaRPr lang="en-US"/>
          </a:p>
        </p:txBody>
      </p:sp>
    </p:spTree>
    <p:extLst>
      <p:ext uri="{BB962C8B-B14F-4D97-AF65-F5344CB8AC3E}">
        <p14:creationId xmlns:p14="http://schemas.microsoft.com/office/powerpoint/2010/main" val="183146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April 12,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April 12,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April 12,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April 12,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April 12, 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April 12,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April 12, 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April 12,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April 12,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April 12, 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1" Type="http://schemas.openxmlformats.org/officeDocument/2006/relationships/hyperlink" Target="http://www.academia.edu/386087/Maya_Childbirth_Traditions_in_a_Medical_Pluralist_Society_An_Ethnomedical_Perspective" TargetMode="External"/><Relationship Id="rId12" Type="http://schemas.openxmlformats.org/officeDocument/2006/relationships/hyperlink" Target="https://www.cia.gov/library/publications/the-world-factbook/geos/us.html" TargetMode="External"/><Relationship Id="rId13" Type="http://schemas.openxmlformats.org/officeDocument/2006/relationships/hyperlink" Target="https://www.cia.gov/library/publications/the-world-factbook/geos/gt.html" TargetMode="External"/><Relationship Id="rId1" Type="http://schemas.openxmlformats.org/officeDocument/2006/relationships/slideLayout" Target="../slideLayouts/slideLayout2.xml"/><Relationship Id="rId2" Type="http://schemas.openxmlformats.org/officeDocument/2006/relationships/hyperlink" Target="http://www.womenshelath.gov/pregnancy/before-you-get-pregnant/preconception-health.html" TargetMode="External"/><Relationship Id="rId3" Type="http://schemas.openxmlformats.org/officeDocument/2006/relationships/hyperlink" Target="http://www.acog.org/~/media/For%20Patients/faq056.pdf?dmc=1&amp;ts=20140317T1233031095" TargetMode="External"/><Relationship Id="rId4" Type="http://schemas.openxmlformats.org/officeDocument/2006/relationships/hyperlink" Target="http://www.acog.org/~/media/For%20Patients/faq133.pdf?dmc=1&amp;ts=20140317T1305081368" TargetMode="External"/><Relationship Id="rId5" Type="http://schemas.openxmlformats.org/officeDocument/2006/relationships/hyperlink" Target="http://www.aafp.org/afp/2005/0401/p1307.html" TargetMode="External"/><Relationship Id="rId6" Type="http://schemas.openxmlformats.org/officeDocument/2006/relationships/hyperlink" Target="http://www.womenshealth.gov/pregnancy/you-are-pregnant/staying-healthy.html" TargetMode="External"/><Relationship Id="rId7" Type="http://schemas.openxmlformats.org/officeDocument/2006/relationships/hyperlink" Target="http://womenshealth.gov/pregnancy/you-are-pregnant/pregnancy-complications.html" TargetMode="External"/><Relationship Id="rId8" Type="http://schemas.openxmlformats.org/officeDocument/2006/relationships/hyperlink" Target="http://www.mayoclinic.org/healthy-living/labor-and-delivery/in-depth/home-birth/art-20046878" TargetMode="External"/><Relationship Id="rId9" Type="http://schemas.openxmlformats.org/officeDocument/2006/relationships/hyperlink" Target="http://www.nlm.nih.gov/medlineplus/childbirthproblems.html" TargetMode="External"/><Relationship Id="rId10" Type="http://schemas.openxmlformats.org/officeDocument/2006/relationships/hyperlink" Target="http://www.womenshealth.gov/pregnancy/childbirth-beyond/recovering-from-birth.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Capstone Presentation</a:t>
            </a:r>
          </a:p>
          <a:p>
            <a:r>
              <a:rPr lang="en-US" dirty="0" smtClean="0"/>
              <a:t>Stephanie Lawson</a:t>
            </a:r>
          </a:p>
          <a:p>
            <a:r>
              <a:rPr lang="en-US" dirty="0" smtClean="0"/>
              <a:t>April 22, 2014</a:t>
            </a:r>
            <a:endParaRPr lang="en-US" dirty="0"/>
          </a:p>
        </p:txBody>
      </p:sp>
      <p:sp>
        <p:nvSpPr>
          <p:cNvPr id="3" name="Title 2"/>
          <p:cNvSpPr>
            <a:spLocks noGrp="1"/>
          </p:cNvSpPr>
          <p:nvPr>
            <p:ph type="title"/>
          </p:nvPr>
        </p:nvSpPr>
        <p:spPr/>
        <p:txBody>
          <a:bodyPr/>
          <a:lstStyle/>
          <a:p>
            <a:r>
              <a:rPr lang="en-US" dirty="0" smtClean="0"/>
              <a:t>Standard of care through pregnancy</a:t>
            </a:r>
            <a:endParaRPr lang="en-US" dirty="0"/>
          </a:p>
        </p:txBody>
      </p:sp>
      <p:pic>
        <p:nvPicPr>
          <p:cNvPr id="4" name="Picture 3"/>
          <p:cNvPicPr>
            <a:picLocks noChangeAspect="1"/>
          </p:cNvPicPr>
          <p:nvPr/>
        </p:nvPicPr>
        <p:blipFill>
          <a:blip r:embed="rId2"/>
          <a:stretch>
            <a:fillRect/>
          </a:stretch>
        </p:blipFill>
        <p:spPr>
          <a:xfrm>
            <a:off x="6618035" y="4254873"/>
            <a:ext cx="2095500" cy="2095500"/>
          </a:xfrm>
          <a:prstGeom prst="rect">
            <a:avLst/>
          </a:prstGeom>
        </p:spPr>
      </p:pic>
    </p:spTree>
    <p:extLst>
      <p:ext uri="{BB962C8B-B14F-4D97-AF65-F5344CB8AC3E}">
        <p14:creationId xmlns:p14="http://schemas.microsoft.com/office/powerpoint/2010/main" val="41153371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Postural changes</a:t>
            </a:r>
            <a:r>
              <a:rPr lang="en-US" baseline="30000" dirty="0" smtClean="0"/>
              <a:t>7 </a:t>
            </a:r>
            <a:endParaRPr lang="en-US" dirty="0"/>
          </a:p>
        </p:txBody>
      </p:sp>
      <p:sp>
        <p:nvSpPr>
          <p:cNvPr id="3" name="Content Placeholder 2"/>
          <p:cNvSpPr>
            <a:spLocks noGrp="1"/>
          </p:cNvSpPr>
          <p:nvPr>
            <p:ph sz="quarter" idx="13"/>
          </p:nvPr>
        </p:nvSpPr>
        <p:spPr/>
        <p:txBody>
          <a:bodyPr/>
          <a:lstStyle/>
          <a:p>
            <a:r>
              <a:rPr lang="en-US" sz="2800" dirty="0" smtClean="0"/>
              <a:t>Forward </a:t>
            </a:r>
            <a:r>
              <a:rPr lang="en-US" sz="2800" dirty="0" smtClean="0"/>
              <a:t>head</a:t>
            </a:r>
            <a:endParaRPr lang="en-US" sz="2800" dirty="0" smtClean="0"/>
          </a:p>
          <a:p>
            <a:r>
              <a:rPr lang="en-US" sz="2800" dirty="0" smtClean="0"/>
              <a:t>Rounded shoulders</a:t>
            </a:r>
          </a:p>
          <a:p>
            <a:r>
              <a:rPr lang="en-US" sz="2800" dirty="0" smtClean="0"/>
              <a:t>Hyperextended knees</a:t>
            </a:r>
          </a:p>
          <a:p>
            <a:r>
              <a:rPr lang="en-US" sz="2800" dirty="0" smtClean="0"/>
              <a:t>Pronated feet </a:t>
            </a:r>
          </a:p>
          <a:p>
            <a:r>
              <a:rPr lang="en-US" sz="2800" dirty="0" smtClean="0"/>
              <a:t>Widened base of support</a:t>
            </a:r>
          </a:p>
          <a:p>
            <a:r>
              <a:rPr lang="en-US" sz="2800" dirty="0" smtClean="0"/>
              <a:t>Increase cervical, thoracic, and lumbar curves </a:t>
            </a:r>
          </a:p>
          <a:p>
            <a:endParaRPr lang="en-US" dirty="0"/>
          </a:p>
        </p:txBody>
      </p:sp>
      <p:pic>
        <p:nvPicPr>
          <p:cNvPr id="4" name="Picture 3" descr="pregnant-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952" y="546056"/>
            <a:ext cx="3217473" cy="2889946"/>
          </a:xfrm>
          <a:prstGeom prst="rect">
            <a:avLst/>
          </a:prstGeom>
        </p:spPr>
      </p:pic>
    </p:spTree>
    <p:extLst>
      <p:ext uri="{BB962C8B-B14F-4D97-AF65-F5344CB8AC3E}">
        <p14:creationId xmlns:p14="http://schemas.microsoft.com/office/powerpoint/2010/main" val="568886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Postural </a:t>
            </a:r>
            <a:r>
              <a:rPr lang="en-US" dirty="0" smtClean="0"/>
              <a:t>Dysfunction</a:t>
            </a:r>
            <a:r>
              <a:rPr lang="en-US" baseline="30000" dirty="0" smtClean="0"/>
              <a:t>7</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sz="2800" dirty="0" smtClean="0"/>
              <a:t>Postural dysfunction can cause </a:t>
            </a:r>
          </a:p>
          <a:p>
            <a:pPr lvl="1"/>
            <a:r>
              <a:rPr lang="en-US" sz="2800" dirty="0" smtClean="0"/>
              <a:t>Thoracic outlet syndrome</a:t>
            </a:r>
          </a:p>
          <a:p>
            <a:pPr lvl="1"/>
            <a:r>
              <a:rPr lang="en-US" sz="2800" dirty="0" smtClean="0"/>
              <a:t>Carpal tunnel syndrome</a:t>
            </a:r>
          </a:p>
          <a:p>
            <a:pPr lvl="1"/>
            <a:r>
              <a:rPr lang="en-US" sz="2800" dirty="0" smtClean="0"/>
              <a:t>Low back pain</a:t>
            </a:r>
          </a:p>
          <a:p>
            <a:pPr lvl="1"/>
            <a:r>
              <a:rPr lang="en-US" sz="2800" dirty="0" smtClean="0"/>
              <a:t>Lumbar or sacral root irritation</a:t>
            </a:r>
          </a:p>
          <a:p>
            <a:pPr lvl="1"/>
            <a:r>
              <a:rPr lang="en-US" sz="2800" dirty="0" smtClean="0"/>
              <a:t>Pubic separation</a:t>
            </a:r>
          </a:p>
          <a:p>
            <a:pPr lvl="1"/>
            <a:r>
              <a:rPr lang="en-US" sz="2800" dirty="0" smtClean="0"/>
              <a:t>Occasional </a:t>
            </a:r>
            <a:r>
              <a:rPr lang="en-US" sz="2800" dirty="0" err="1" smtClean="0"/>
              <a:t>parasthesias</a:t>
            </a:r>
            <a:r>
              <a:rPr lang="en-US" sz="2800" dirty="0" smtClean="0"/>
              <a:t> </a:t>
            </a:r>
          </a:p>
          <a:p>
            <a:pPr lvl="1"/>
            <a:r>
              <a:rPr lang="en-US" sz="2800" dirty="0" smtClean="0"/>
              <a:t>Worsening of pre-existing conditions (like scoliosis or </a:t>
            </a:r>
            <a:r>
              <a:rPr lang="en-US" sz="2800" dirty="0" err="1" smtClean="0"/>
              <a:t>spondylolisthesis</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5565304" y="1098550"/>
            <a:ext cx="3131086" cy="2076046"/>
          </a:xfrm>
          <a:prstGeom prst="rect">
            <a:avLst/>
          </a:prstGeom>
        </p:spPr>
      </p:pic>
    </p:spTree>
    <p:extLst>
      <p:ext uri="{BB962C8B-B14F-4D97-AF65-F5344CB8AC3E}">
        <p14:creationId xmlns:p14="http://schemas.microsoft.com/office/powerpoint/2010/main" val="17635760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Therapy</a:t>
            </a:r>
            <a:r>
              <a:rPr lang="en-US" baseline="30000" dirty="0" smtClean="0"/>
              <a:t>8</a:t>
            </a:r>
            <a:r>
              <a:rPr lang="en-US" dirty="0" smtClean="0"/>
              <a:t> </a:t>
            </a:r>
            <a:endParaRPr lang="en-US" dirty="0"/>
          </a:p>
        </p:txBody>
      </p:sp>
      <p:sp>
        <p:nvSpPr>
          <p:cNvPr id="3" name="Content Placeholder 2"/>
          <p:cNvSpPr>
            <a:spLocks noGrp="1"/>
          </p:cNvSpPr>
          <p:nvPr>
            <p:ph sz="quarter" idx="13"/>
          </p:nvPr>
        </p:nvSpPr>
        <p:spPr/>
        <p:txBody>
          <a:bodyPr>
            <a:noAutofit/>
          </a:bodyPr>
          <a:lstStyle/>
          <a:p>
            <a:r>
              <a:rPr lang="en-US" sz="2400" dirty="0" smtClean="0"/>
              <a:t>PT’s </a:t>
            </a:r>
            <a:r>
              <a:rPr lang="en-US" sz="2400" dirty="0" smtClean="0"/>
              <a:t>can help with:</a:t>
            </a:r>
          </a:p>
          <a:p>
            <a:pPr lvl="1"/>
            <a:r>
              <a:rPr lang="en-US" sz="2400" dirty="0" smtClean="0"/>
              <a:t>Posture Correction</a:t>
            </a:r>
          </a:p>
          <a:p>
            <a:pPr lvl="1"/>
            <a:r>
              <a:rPr lang="en-US" sz="2400" dirty="0" smtClean="0"/>
              <a:t>Pain management strategies</a:t>
            </a:r>
          </a:p>
          <a:p>
            <a:pPr lvl="1"/>
            <a:r>
              <a:rPr lang="en-US" sz="2400" dirty="0" smtClean="0"/>
              <a:t>Provide external supports</a:t>
            </a:r>
          </a:p>
          <a:p>
            <a:pPr lvl="1"/>
            <a:r>
              <a:rPr lang="en-US" sz="2400" dirty="0" smtClean="0"/>
              <a:t>Create general exercise programs</a:t>
            </a:r>
          </a:p>
          <a:p>
            <a:pPr lvl="1"/>
            <a:r>
              <a:rPr lang="en-US" sz="2400" dirty="0" smtClean="0"/>
              <a:t>Modalities can assist with treatments </a:t>
            </a:r>
          </a:p>
          <a:p>
            <a:r>
              <a:rPr lang="en-US" sz="2400" dirty="0" smtClean="0"/>
              <a:t>Diastasis </a:t>
            </a:r>
            <a:r>
              <a:rPr lang="en-US" sz="2400" dirty="0" smtClean="0"/>
              <a:t>Recti</a:t>
            </a:r>
            <a:endParaRPr lang="en-US" sz="2400" dirty="0"/>
          </a:p>
        </p:txBody>
      </p:sp>
      <p:pic>
        <p:nvPicPr>
          <p:cNvPr id="4" name="Picture 3"/>
          <p:cNvPicPr>
            <a:picLocks noChangeAspect="1"/>
          </p:cNvPicPr>
          <p:nvPr/>
        </p:nvPicPr>
        <p:blipFill>
          <a:blip r:embed="rId3"/>
          <a:stretch>
            <a:fillRect/>
          </a:stretch>
        </p:blipFill>
        <p:spPr>
          <a:xfrm>
            <a:off x="2442991" y="4352498"/>
            <a:ext cx="3253882" cy="2185089"/>
          </a:xfrm>
          <a:prstGeom prst="rect">
            <a:avLst/>
          </a:prstGeom>
        </p:spPr>
      </p:pic>
    </p:spTree>
    <p:extLst>
      <p:ext uri="{BB962C8B-B14F-4D97-AF65-F5344CB8AC3E}">
        <p14:creationId xmlns:p14="http://schemas.microsoft.com/office/powerpoint/2010/main" val="3413934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Pain</a:t>
            </a:r>
            <a:r>
              <a:rPr lang="en-US" baseline="30000" dirty="0" smtClean="0"/>
              <a:t>8 </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sz="2800" dirty="0" smtClean="0"/>
              <a:t>Several </a:t>
            </a:r>
            <a:r>
              <a:rPr lang="en-US" sz="2800" dirty="0" smtClean="0"/>
              <a:t>tips for managing back pain include:</a:t>
            </a:r>
          </a:p>
          <a:p>
            <a:pPr marL="457200" indent="-457200">
              <a:buFont typeface="+mj-lt"/>
              <a:buAutoNum type="arabicPeriod"/>
            </a:pPr>
            <a:r>
              <a:rPr lang="en-US" sz="2800" dirty="0" smtClean="0"/>
              <a:t>Avoid carrying objects on one hip (asymmetry)</a:t>
            </a:r>
          </a:p>
          <a:p>
            <a:pPr marL="457200" indent="-457200">
              <a:buFont typeface="+mj-lt"/>
              <a:buAutoNum type="arabicPeriod"/>
            </a:pPr>
            <a:r>
              <a:rPr lang="en-US" sz="2800" dirty="0" smtClean="0"/>
              <a:t>Avoid crossing legs</a:t>
            </a:r>
          </a:p>
          <a:p>
            <a:pPr marL="457200" indent="-457200">
              <a:buFont typeface="+mj-lt"/>
              <a:buAutoNum type="arabicPeriod"/>
            </a:pPr>
            <a:r>
              <a:rPr lang="en-US" sz="2800" dirty="0" smtClean="0"/>
              <a:t>Carry loads in the middle</a:t>
            </a:r>
          </a:p>
          <a:p>
            <a:pPr marL="457200" indent="-457200">
              <a:buFont typeface="+mj-lt"/>
              <a:buAutoNum type="arabicPeriod"/>
            </a:pPr>
            <a:r>
              <a:rPr lang="en-US" sz="2800" dirty="0" smtClean="0"/>
              <a:t>Change positions frequently</a:t>
            </a:r>
          </a:p>
          <a:p>
            <a:pPr marL="457200" indent="-457200">
              <a:buFont typeface="+mj-lt"/>
              <a:buAutoNum type="arabicPeriod"/>
            </a:pPr>
            <a:r>
              <a:rPr lang="en-US" sz="2800" dirty="0" smtClean="0"/>
              <a:t>Get muscles ready to move</a:t>
            </a:r>
          </a:p>
          <a:p>
            <a:pPr marL="457200" indent="-457200">
              <a:buFont typeface="+mj-lt"/>
              <a:buAutoNum type="arabicPeriod"/>
            </a:pPr>
            <a:r>
              <a:rPr lang="en-US" sz="2800" dirty="0" smtClean="0"/>
              <a:t>Support lumbar spine</a:t>
            </a:r>
          </a:p>
          <a:p>
            <a:pPr marL="457200" indent="-457200">
              <a:buFont typeface="+mj-lt"/>
              <a:buAutoNum type="arabicPeriod"/>
            </a:pPr>
            <a:r>
              <a:rPr lang="en-US" sz="2800" dirty="0" smtClean="0"/>
              <a:t>Watch body mechanics with ADL’s</a:t>
            </a:r>
          </a:p>
          <a:p>
            <a:pPr marL="457200" indent="-457200">
              <a:buFont typeface="+mj-lt"/>
              <a:buAutoNum type="arabicPeriod"/>
            </a:pPr>
            <a:endParaRPr lang="en-US" dirty="0"/>
          </a:p>
        </p:txBody>
      </p:sp>
      <p:pic>
        <p:nvPicPr>
          <p:cNvPr id="4" name="Picture 3"/>
          <p:cNvPicPr>
            <a:picLocks noChangeAspect="1"/>
          </p:cNvPicPr>
          <p:nvPr/>
        </p:nvPicPr>
        <p:blipFill>
          <a:blip r:embed="rId3"/>
          <a:stretch>
            <a:fillRect/>
          </a:stretch>
        </p:blipFill>
        <p:spPr>
          <a:xfrm>
            <a:off x="6350816" y="3985270"/>
            <a:ext cx="2196283" cy="2543065"/>
          </a:xfrm>
          <a:prstGeom prst="rect">
            <a:avLst/>
          </a:prstGeom>
        </p:spPr>
      </p:pic>
    </p:spTree>
    <p:extLst>
      <p:ext uri="{BB962C8B-B14F-4D97-AF65-F5344CB8AC3E}">
        <p14:creationId xmlns:p14="http://schemas.microsoft.com/office/powerpoint/2010/main" val="1561519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r>
              <a:rPr lang="en-US" baseline="30000" dirty="0" smtClean="0"/>
              <a:t>9</a:t>
            </a:r>
            <a:endParaRPr lang="en-US" dirty="0"/>
          </a:p>
        </p:txBody>
      </p:sp>
      <p:sp>
        <p:nvSpPr>
          <p:cNvPr id="3" name="Content Placeholder 2"/>
          <p:cNvSpPr>
            <a:spLocks noGrp="1"/>
          </p:cNvSpPr>
          <p:nvPr>
            <p:ph sz="quarter" idx="13"/>
          </p:nvPr>
        </p:nvSpPr>
        <p:spPr/>
        <p:txBody>
          <a:bodyPr/>
          <a:lstStyle/>
          <a:p>
            <a:r>
              <a:rPr lang="en-US" sz="2800" dirty="0" smtClean="0"/>
              <a:t>Sensible and well-balanced meals combined with regular physical fitness is still the best idea for good health during pregnancy </a:t>
            </a:r>
          </a:p>
          <a:p>
            <a:endParaRPr lang="en-US" dirty="0"/>
          </a:p>
        </p:txBody>
      </p:sp>
      <p:pic>
        <p:nvPicPr>
          <p:cNvPr id="4" name="Picture 3"/>
          <p:cNvPicPr>
            <a:picLocks noChangeAspect="1"/>
          </p:cNvPicPr>
          <p:nvPr/>
        </p:nvPicPr>
        <p:blipFill>
          <a:blip r:embed="rId3"/>
          <a:stretch>
            <a:fillRect/>
          </a:stretch>
        </p:blipFill>
        <p:spPr>
          <a:xfrm>
            <a:off x="467244" y="2919062"/>
            <a:ext cx="5002909" cy="3317146"/>
          </a:xfrm>
          <a:prstGeom prst="rect">
            <a:avLst/>
          </a:prstGeom>
        </p:spPr>
      </p:pic>
    </p:spTree>
    <p:extLst>
      <p:ext uri="{BB962C8B-B14F-4D97-AF65-F5344CB8AC3E}">
        <p14:creationId xmlns:p14="http://schemas.microsoft.com/office/powerpoint/2010/main" val="16805853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a:t>
            </a:r>
            <a:r>
              <a:rPr lang="en-US" baseline="30000" dirty="0" smtClean="0"/>
              <a:t>9</a:t>
            </a:r>
            <a:r>
              <a:rPr lang="en-US" dirty="0" smtClean="0"/>
              <a:t> </a:t>
            </a:r>
            <a:endParaRPr lang="en-US" dirty="0"/>
          </a:p>
        </p:txBody>
      </p:sp>
      <p:sp>
        <p:nvSpPr>
          <p:cNvPr id="3" name="Content Placeholder 2"/>
          <p:cNvSpPr>
            <a:spLocks noGrp="1"/>
          </p:cNvSpPr>
          <p:nvPr>
            <p:ph sz="quarter" idx="13"/>
          </p:nvPr>
        </p:nvSpPr>
        <p:spPr/>
        <p:txBody>
          <a:bodyPr/>
          <a:lstStyle/>
          <a:p>
            <a:r>
              <a:rPr lang="en-US" sz="2800" dirty="0"/>
              <a:t>V</a:t>
            </a:r>
            <a:r>
              <a:rPr lang="en-US" sz="2800" dirty="0" smtClean="0"/>
              <a:t>ital </a:t>
            </a:r>
            <a:r>
              <a:rPr lang="en-US" sz="2800" dirty="0" smtClean="0"/>
              <a:t>in maintaining health and well being during pregnancy. </a:t>
            </a:r>
          </a:p>
          <a:p>
            <a:r>
              <a:rPr lang="en-US" sz="2800" dirty="0" smtClean="0"/>
              <a:t>K</a:t>
            </a:r>
            <a:r>
              <a:rPr lang="en-US" sz="2800" dirty="0" smtClean="0"/>
              <a:t>eeps </a:t>
            </a:r>
            <a:r>
              <a:rPr lang="en-US" sz="2800" dirty="0" smtClean="0"/>
              <a:t>the heart, bones, and mind healthy. </a:t>
            </a:r>
          </a:p>
          <a:p>
            <a:r>
              <a:rPr lang="en-US" sz="2800" dirty="0" smtClean="0"/>
              <a:t>At </a:t>
            </a:r>
            <a:r>
              <a:rPr lang="en-US" sz="2800" dirty="0" smtClean="0"/>
              <a:t>least 2.5 hours of moderate intensity aerobic activity a week</a:t>
            </a:r>
            <a:endParaRPr lang="en-US" sz="2800" dirty="0"/>
          </a:p>
          <a:p>
            <a:endParaRPr lang="en-US" dirty="0"/>
          </a:p>
        </p:txBody>
      </p:sp>
      <p:pic>
        <p:nvPicPr>
          <p:cNvPr id="4" name="Picture 3"/>
          <p:cNvPicPr>
            <a:picLocks noChangeAspect="1"/>
          </p:cNvPicPr>
          <p:nvPr/>
        </p:nvPicPr>
        <p:blipFill>
          <a:blip r:embed="rId3"/>
          <a:stretch>
            <a:fillRect/>
          </a:stretch>
        </p:blipFill>
        <p:spPr>
          <a:xfrm>
            <a:off x="4571999" y="3527475"/>
            <a:ext cx="4033657" cy="2708733"/>
          </a:xfrm>
          <a:prstGeom prst="rect">
            <a:avLst/>
          </a:prstGeom>
        </p:spPr>
      </p:pic>
      <p:pic>
        <p:nvPicPr>
          <p:cNvPr id="5" name="Picture 4"/>
          <p:cNvPicPr>
            <a:picLocks noChangeAspect="1"/>
          </p:cNvPicPr>
          <p:nvPr/>
        </p:nvPicPr>
        <p:blipFill>
          <a:blip r:embed="rId4"/>
          <a:stretch>
            <a:fillRect/>
          </a:stretch>
        </p:blipFill>
        <p:spPr>
          <a:xfrm>
            <a:off x="143915" y="3975608"/>
            <a:ext cx="3606800" cy="2260600"/>
          </a:xfrm>
          <a:prstGeom prst="rect">
            <a:avLst/>
          </a:prstGeom>
        </p:spPr>
      </p:pic>
    </p:spTree>
    <p:extLst>
      <p:ext uri="{BB962C8B-B14F-4D97-AF65-F5344CB8AC3E}">
        <p14:creationId xmlns:p14="http://schemas.microsoft.com/office/powerpoint/2010/main" val="38434278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Benefits</a:t>
            </a:r>
            <a:r>
              <a:rPr lang="en-US" baseline="30000" dirty="0" smtClean="0"/>
              <a:t>9</a:t>
            </a:r>
            <a:endParaRPr lang="en-US" dirty="0"/>
          </a:p>
        </p:txBody>
      </p:sp>
      <p:sp>
        <p:nvSpPr>
          <p:cNvPr id="3" name="Content Placeholder 2"/>
          <p:cNvSpPr>
            <a:spLocks noGrp="1"/>
          </p:cNvSpPr>
          <p:nvPr>
            <p:ph sz="quarter" idx="13"/>
          </p:nvPr>
        </p:nvSpPr>
        <p:spPr/>
        <p:txBody>
          <a:bodyPr>
            <a:normAutofit/>
          </a:bodyPr>
          <a:lstStyle/>
          <a:p>
            <a:r>
              <a:rPr lang="en-US" sz="2800" dirty="0" smtClean="0"/>
              <a:t>Ease and prevent aches and pains of pregnancy</a:t>
            </a:r>
          </a:p>
          <a:p>
            <a:r>
              <a:rPr lang="en-US" sz="2800" dirty="0" smtClean="0"/>
              <a:t>Better prepared for labor and recover faster</a:t>
            </a:r>
          </a:p>
          <a:p>
            <a:r>
              <a:rPr lang="en-US" sz="2800" dirty="0" smtClean="0"/>
              <a:t>Lose weight easier following delivery</a:t>
            </a:r>
          </a:p>
          <a:p>
            <a:r>
              <a:rPr lang="en-US" sz="2800" dirty="0" smtClean="0"/>
              <a:t>Improve sleep</a:t>
            </a:r>
          </a:p>
          <a:p>
            <a:r>
              <a:rPr lang="en-US" sz="2800" dirty="0" smtClean="0"/>
              <a:t>Emotional health can </a:t>
            </a:r>
            <a:r>
              <a:rPr lang="en-US" sz="2800" dirty="0" smtClean="0"/>
              <a:t>improve</a:t>
            </a:r>
          </a:p>
          <a:p>
            <a:r>
              <a:rPr lang="en-US" sz="2800" dirty="0" smtClean="0"/>
              <a:t> Risk </a:t>
            </a:r>
            <a:r>
              <a:rPr lang="en-US" sz="2800" dirty="0" smtClean="0"/>
              <a:t>of preterm delivery decreases </a:t>
            </a:r>
          </a:p>
        </p:txBody>
      </p:sp>
      <p:pic>
        <p:nvPicPr>
          <p:cNvPr id="4" name="Picture 3"/>
          <p:cNvPicPr>
            <a:picLocks noChangeAspect="1"/>
          </p:cNvPicPr>
          <p:nvPr/>
        </p:nvPicPr>
        <p:blipFill>
          <a:blip r:embed="rId3"/>
          <a:stretch>
            <a:fillRect/>
          </a:stretch>
        </p:blipFill>
        <p:spPr>
          <a:xfrm>
            <a:off x="6220999" y="2951511"/>
            <a:ext cx="2159000" cy="2400300"/>
          </a:xfrm>
          <a:prstGeom prst="rect">
            <a:avLst/>
          </a:prstGeom>
        </p:spPr>
      </p:pic>
    </p:spTree>
    <p:extLst>
      <p:ext uri="{BB962C8B-B14F-4D97-AF65-F5344CB8AC3E}">
        <p14:creationId xmlns:p14="http://schemas.microsoft.com/office/powerpoint/2010/main" val="18949762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Impact </a:t>
            </a:r>
            <a:r>
              <a:rPr lang="en-US" dirty="0" smtClean="0"/>
              <a:t>Activities</a:t>
            </a:r>
            <a:r>
              <a:rPr lang="en-US" baseline="30000" dirty="0" smtClean="0"/>
              <a:t>9</a:t>
            </a:r>
            <a:r>
              <a:rPr lang="en-US" dirty="0" smtClean="0"/>
              <a:t>					</a:t>
            </a:r>
            <a:endParaRPr lang="en-US" dirty="0"/>
          </a:p>
        </p:txBody>
      </p:sp>
      <p:sp>
        <p:nvSpPr>
          <p:cNvPr id="3" name="Content Placeholder 2"/>
          <p:cNvSpPr>
            <a:spLocks noGrp="1"/>
          </p:cNvSpPr>
          <p:nvPr>
            <p:ph sz="quarter" idx="13"/>
          </p:nvPr>
        </p:nvSpPr>
        <p:spPr/>
        <p:txBody>
          <a:bodyPr>
            <a:normAutofit/>
          </a:bodyPr>
          <a:lstStyle/>
          <a:p>
            <a:pPr lvl="1"/>
            <a:r>
              <a:rPr lang="en-US" sz="2900" dirty="0" smtClean="0"/>
              <a:t>Walking</a:t>
            </a:r>
            <a:endParaRPr lang="en-US" sz="2900" dirty="0" smtClean="0"/>
          </a:p>
          <a:p>
            <a:pPr lvl="1"/>
            <a:r>
              <a:rPr lang="en-US" sz="2900" dirty="0" smtClean="0"/>
              <a:t>Swimming</a:t>
            </a:r>
          </a:p>
          <a:p>
            <a:pPr lvl="1"/>
            <a:r>
              <a:rPr lang="en-US" sz="2900" dirty="0" smtClean="0"/>
              <a:t>Dancing</a:t>
            </a:r>
          </a:p>
          <a:p>
            <a:pPr lvl="1"/>
            <a:r>
              <a:rPr lang="en-US" sz="2900" dirty="0" smtClean="0"/>
              <a:t>Cycling</a:t>
            </a:r>
          </a:p>
          <a:p>
            <a:pPr lvl="1"/>
            <a:r>
              <a:rPr lang="en-US" sz="2900" dirty="0" smtClean="0"/>
              <a:t>Low impact aerobics </a:t>
            </a:r>
          </a:p>
          <a:p>
            <a:pPr lvl="1"/>
            <a:endParaRPr lang="en-US" sz="2900" dirty="0"/>
          </a:p>
          <a:p>
            <a:pPr lvl="1"/>
            <a:endParaRPr lang="en-US" dirty="0"/>
          </a:p>
          <a:p>
            <a:endParaRPr lang="en-US" dirty="0" smtClean="0"/>
          </a:p>
        </p:txBody>
      </p:sp>
      <p:pic>
        <p:nvPicPr>
          <p:cNvPr id="4" name="Picture 3"/>
          <p:cNvPicPr>
            <a:picLocks noChangeAspect="1"/>
          </p:cNvPicPr>
          <p:nvPr/>
        </p:nvPicPr>
        <p:blipFill>
          <a:blip r:embed="rId3"/>
          <a:stretch>
            <a:fillRect/>
          </a:stretch>
        </p:blipFill>
        <p:spPr>
          <a:xfrm>
            <a:off x="2806700" y="1769900"/>
            <a:ext cx="1985573" cy="1304600"/>
          </a:xfrm>
          <a:prstGeom prst="rect">
            <a:avLst/>
          </a:prstGeom>
        </p:spPr>
      </p:pic>
      <p:pic>
        <p:nvPicPr>
          <p:cNvPr id="5" name="Picture 4"/>
          <p:cNvPicPr>
            <a:picLocks noChangeAspect="1"/>
          </p:cNvPicPr>
          <p:nvPr/>
        </p:nvPicPr>
        <p:blipFill>
          <a:blip r:embed="rId4"/>
          <a:stretch>
            <a:fillRect/>
          </a:stretch>
        </p:blipFill>
        <p:spPr>
          <a:xfrm>
            <a:off x="5953319" y="1118700"/>
            <a:ext cx="1761747" cy="3308647"/>
          </a:xfrm>
          <a:prstGeom prst="rect">
            <a:avLst/>
          </a:prstGeom>
        </p:spPr>
      </p:pic>
      <p:pic>
        <p:nvPicPr>
          <p:cNvPr id="6" name="Picture 5"/>
          <p:cNvPicPr>
            <a:picLocks noChangeAspect="1"/>
          </p:cNvPicPr>
          <p:nvPr/>
        </p:nvPicPr>
        <p:blipFill>
          <a:blip r:embed="rId5"/>
          <a:stretch>
            <a:fillRect/>
          </a:stretch>
        </p:blipFill>
        <p:spPr>
          <a:xfrm>
            <a:off x="2201138" y="4081508"/>
            <a:ext cx="1613945" cy="2154700"/>
          </a:xfrm>
          <a:prstGeom prst="rect">
            <a:avLst/>
          </a:prstGeom>
        </p:spPr>
      </p:pic>
    </p:spTree>
    <p:extLst>
      <p:ext uri="{BB962C8B-B14F-4D97-AF65-F5344CB8AC3E}">
        <p14:creationId xmlns:p14="http://schemas.microsoft.com/office/powerpoint/2010/main" val="3190501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Impact Activities to Avoid</a:t>
            </a:r>
            <a:endParaRPr lang="en-US" dirty="0"/>
          </a:p>
        </p:txBody>
      </p:sp>
      <p:sp>
        <p:nvSpPr>
          <p:cNvPr id="3" name="Content Placeholder 2"/>
          <p:cNvSpPr>
            <a:spLocks noGrp="1"/>
          </p:cNvSpPr>
          <p:nvPr>
            <p:ph sz="quarter" idx="13"/>
          </p:nvPr>
        </p:nvSpPr>
        <p:spPr/>
        <p:txBody>
          <a:bodyPr>
            <a:normAutofit/>
          </a:bodyPr>
          <a:lstStyle/>
          <a:p>
            <a:pPr lvl="1"/>
            <a:r>
              <a:rPr lang="en-US" sz="2900" dirty="0" smtClean="0"/>
              <a:t>Kickboxing</a:t>
            </a:r>
            <a:r>
              <a:rPr lang="en-US" sz="2900" dirty="0"/>
              <a:t>				</a:t>
            </a:r>
          </a:p>
          <a:p>
            <a:pPr lvl="1"/>
            <a:r>
              <a:rPr lang="en-US" sz="2900" dirty="0"/>
              <a:t>Soccer</a:t>
            </a:r>
          </a:p>
          <a:p>
            <a:pPr lvl="1"/>
            <a:r>
              <a:rPr lang="en-US" sz="2900" dirty="0"/>
              <a:t>Basketball</a:t>
            </a:r>
          </a:p>
          <a:p>
            <a:pPr lvl="1"/>
            <a:r>
              <a:rPr lang="en-US" sz="2900" dirty="0"/>
              <a:t>Ice Hockey </a:t>
            </a:r>
          </a:p>
          <a:p>
            <a:pPr lvl="1"/>
            <a:r>
              <a:rPr lang="en-US" sz="2900" dirty="0"/>
              <a:t>Horseback riding</a:t>
            </a:r>
          </a:p>
          <a:p>
            <a:pPr lvl="1"/>
            <a:r>
              <a:rPr lang="en-US" sz="2900" dirty="0"/>
              <a:t>Skiing</a:t>
            </a:r>
          </a:p>
          <a:p>
            <a:pPr lvl="1"/>
            <a:r>
              <a:rPr lang="en-US" sz="2900" dirty="0"/>
              <a:t>Gymnastics</a:t>
            </a:r>
          </a:p>
          <a:p>
            <a:endParaRPr lang="en-US" dirty="0"/>
          </a:p>
        </p:txBody>
      </p:sp>
      <p:pic>
        <p:nvPicPr>
          <p:cNvPr id="4" name="Picture 3"/>
          <p:cNvPicPr>
            <a:picLocks noChangeAspect="1"/>
          </p:cNvPicPr>
          <p:nvPr/>
        </p:nvPicPr>
        <p:blipFill>
          <a:blip r:embed="rId3"/>
          <a:stretch>
            <a:fillRect/>
          </a:stretch>
        </p:blipFill>
        <p:spPr>
          <a:xfrm>
            <a:off x="3136900" y="1298448"/>
            <a:ext cx="1506713" cy="1500016"/>
          </a:xfrm>
          <a:prstGeom prst="rect">
            <a:avLst/>
          </a:prstGeom>
        </p:spPr>
      </p:pic>
      <p:pic>
        <p:nvPicPr>
          <p:cNvPr id="5" name="Picture 4"/>
          <p:cNvPicPr>
            <a:picLocks noChangeAspect="1"/>
          </p:cNvPicPr>
          <p:nvPr/>
        </p:nvPicPr>
        <p:blipFill>
          <a:blip r:embed="rId4"/>
          <a:stretch>
            <a:fillRect/>
          </a:stretch>
        </p:blipFill>
        <p:spPr>
          <a:xfrm>
            <a:off x="5548797" y="1686867"/>
            <a:ext cx="2213312" cy="2223193"/>
          </a:xfrm>
          <a:prstGeom prst="rect">
            <a:avLst/>
          </a:prstGeom>
        </p:spPr>
      </p:pic>
      <p:pic>
        <p:nvPicPr>
          <p:cNvPr id="6" name="Picture 5"/>
          <p:cNvPicPr>
            <a:picLocks noChangeAspect="1"/>
          </p:cNvPicPr>
          <p:nvPr/>
        </p:nvPicPr>
        <p:blipFill>
          <a:blip r:embed="rId5"/>
          <a:stretch>
            <a:fillRect/>
          </a:stretch>
        </p:blipFill>
        <p:spPr>
          <a:xfrm>
            <a:off x="3367909" y="3178732"/>
            <a:ext cx="1952721" cy="1462656"/>
          </a:xfrm>
          <a:prstGeom prst="rect">
            <a:avLst/>
          </a:prstGeom>
        </p:spPr>
      </p:pic>
      <p:pic>
        <p:nvPicPr>
          <p:cNvPr id="7" name="Picture 6"/>
          <p:cNvPicPr>
            <a:picLocks noChangeAspect="1"/>
          </p:cNvPicPr>
          <p:nvPr/>
        </p:nvPicPr>
        <p:blipFill>
          <a:blip r:embed="rId6"/>
          <a:stretch>
            <a:fillRect/>
          </a:stretch>
        </p:blipFill>
        <p:spPr>
          <a:xfrm>
            <a:off x="5548797" y="4452699"/>
            <a:ext cx="2381076" cy="1783509"/>
          </a:xfrm>
          <a:prstGeom prst="rect">
            <a:avLst/>
          </a:prstGeom>
        </p:spPr>
      </p:pic>
    </p:spTree>
    <p:extLst>
      <p:ext uri="{BB962C8B-B14F-4D97-AF65-F5344CB8AC3E}">
        <p14:creationId xmlns:p14="http://schemas.microsoft.com/office/powerpoint/2010/main" val="31553843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Follow while Exercising</a:t>
            </a:r>
            <a:r>
              <a:rPr lang="en-US" baseline="30000" dirty="0" smtClean="0"/>
              <a:t>9</a:t>
            </a:r>
            <a:r>
              <a:rPr lang="en-US" dirty="0" smtClean="0"/>
              <a:t> </a:t>
            </a:r>
            <a:endParaRPr lang="en-US" dirty="0"/>
          </a:p>
        </p:txBody>
      </p:sp>
      <p:sp>
        <p:nvSpPr>
          <p:cNvPr id="3" name="Content Placeholder 2"/>
          <p:cNvSpPr>
            <a:spLocks noGrp="1"/>
          </p:cNvSpPr>
          <p:nvPr>
            <p:ph sz="quarter" idx="13"/>
          </p:nvPr>
        </p:nvSpPr>
        <p:spPr/>
        <p:txBody>
          <a:bodyPr>
            <a:noAutofit/>
          </a:bodyPr>
          <a:lstStyle/>
          <a:p>
            <a:r>
              <a:rPr lang="en-US" sz="2600" dirty="0" smtClean="0"/>
              <a:t>Start slowly, progress gradually,</a:t>
            </a:r>
            <a:r>
              <a:rPr lang="en-US" sz="2600" dirty="0"/>
              <a:t> </a:t>
            </a:r>
            <a:r>
              <a:rPr lang="en-US" sz="2600" dirty="0" smtClean="0"/>
              <a:t>and cool down slowly</a:t>
            </a:r>
          </a:p>
          <a:p>
            <a:r>
              <a:rPr lang="en-US" sz="2600" dirty="0" smtClean="0"/>
              <a:t>RPE should be based on the pregnant woman being able to talk</a:t>
            </a:r>
          </a:p>
          <a:p>
            <a:r>
              <a:rPr lang="en-US" sz="2600" dirty="0" smtClean="0"/>
              <a:t>Exercising on the woman’s back is contraindicated after the first trimester</a:t>
            </a:r>
          </a:p>
          <a:p>
            <a:r>
              <a:rPr lang="en-US" sz="2600" dirty="0" smtClean="0"/>
              <a:t>Avoid jerky, bouncy, or high-impact activities</a:t>
            </a:r>
          </a:p>
          <a:p>
            <a:r>
              <a:rPr lang="en-US" sz="2600" dirty="0" smtClean="0"/>
              <a:t>Ligaments are more lax and thus can increase risk of injury</a:t>
            </a:r>
          </a:p>
          <a:p>
            <a:r>
              <a:rPr lang="en-US" sz="2600" dirty="0" smtClean="0"/>
              <a:t>Avoid exercising at high altitudes</a:t>
            </a:r>
          </a:p>
          <a:p>
            <a:r>
              <a:rPr lang="en-US" sz="2600" dirty="0" smtClean="0"/>
              <a:t>Drink lots of fluids before, during,</a:t>
            </a:r>
            <a:r>
              <a:rPr lang="en-US" sz="2600" dirty="0"/>
              <a:t> </a:t>
            </a:r>
            <a:r>
              <a:rPr lang="en-US" sz="2600" dirty="0" smtClean="0"/>
              <a:t>and after exercising</a:t>
            </a:r>
          </a:p>
          <a:p>
            <a:r>
              <a:rPr lang="en-US" sz="2600" dirty="0" smtClean="0"/>
              <a:t>Avoid extreme heat or humidity </a:t>
            </a:r>
          </a:p>
          <a:p>
            <a:r>
              <a:rPr lang="en-US" sz="2600" dirty="0" smtClean="0"/>
              <a:t>More frequent rest breaks may be required</a:t>
            </a:r>
          </a:p>
        </p:txBody>
      </p:sp>
    </p:spTree>
    <p:extLst>
      <p:ext uri="{BB962C8B-B14F-4D97-AF65-F5344CB8AC3E}">
        <p14:creationId xmlns:p14="http://schemas.microsoft.com/office/powerpoint/2010/main" val="8736935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sz="quarter" idx="13"/>
          </p:nvPr>
        </p:nvSpPr>
        <p:spPr/>
        <p:txBody>
          <a:bodyPr/>
          <a:lstStyle/>
          <a:p>
            <a:r>
              <a:rPr lang="en-US" dirty="0"/>
              <a:t>1.  Identify proper nutritional needs to be addressed during pregnancy</a:t>
            </a:r>
            <a:r>
              <a:rPr lang="en-US" dirty="0" smtClean="0"/>
              <a:t>.</a:t>
            </a:r>
            <a:endParaRPr lang="en-US" dirty="0"/>
          </a:p>
          <a:p>
            <a:r>
              <a:rPr lang="en-US" dirty="0"/>
              <a:t>2.  Identify proper exercise guidelines to follow during pregnancy</a:t>
            </a:r>
            <a:r>
              <a:rPr lang="en-US" dirty="0" smtClean="0"/>
              <a:t>.</a:t>
            </a:r>
            <a:endParaRPr lang="en-US" dirty="0"/>
          </a:p>
          <a:p>
            <a:r>
              <a:rPr lang="en-US" dirty="0"/>
              <a:t>3.  Define at risk nutritional and exercise behaviors for the pregnant women.</a:t>
            </a:r>
          </a:p>
          <a:p>
            <a:r>
              <a:rPr lang="en-US" dirty="0"/>
              <a:t>4.  Integrate knowledge attained and synthesize information for community educational purposes in Guatemala</a:t>
            </a:r>
            <a:r>
              <a:rPr lang="en-US" dirty="0" smtClean="0"/>
              <a:t>.</a:t>
            </a:r>
          </a:p>
          <a:p>
            <a:r>
              <a:rPr lang="en-US" dirty="0" smtClean="0"/>
              <a:t>5. Describe standard of care during pregnancy with regards to number of visits, tests, and red flags. </a:t>
            </a:r>
            <a:endParaRPr lang="en-US" dirty="0"/>
          </a:p>
          <a:p>
            <a:endParaRPr lang="en-US" dirty="0"/>
          </a:p>
        </p:txBody>
      </p:sp>
    </p:spTree>
    <p:extLst>
      <p:ext uri="{BB962C8B-B14F-4D97-AF65-F5344CB8AC3E}">
        <p14:creationId xmlns:p14="http://schemas.microsoft.com/office/powerpoint/2010/main" val="19834628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exercises while Pregnant</a:t>
            </a:r>
            <a:r>
              <a:rPr lang="en-US" baseline="30000" dirty="0" smtClean="0"/>
              <a:t>8</a:t>
            </a:r>
            <a:endParaRPr lang="en-US" dirty="0"/>
          </a:p>
        </p:txBody>
      </p:sp>
      <p:sp>
        <p:nvSpPr>
          <p:cNvPr id="3" name="Content Placeholder 2"/>
          <p:cNvSpPr>
            <a:spLocks noGrp="1"/>
          </p:cNvSpPr>
          <p:nvPr>
            <p:ph sz="quarter" idx="13"/>
          </p:nvPr>
        </p:nvSpPr>
        <p:spPr/>
        <p:txBody>
          <a:bodyPr>
            <a:normAutofit lnSpcReduction="10000"/>
          </a:bodyPr>
          <a:lstStyle/>
          <a:p>
            <a:pPr marL="457200" indent="-457200">
              <a:buFont typeface="+mj-lt"/>
              <a:buAutoNum type="arabicPeriod"/>
            </a:pPr>
            <a:r>
              <a:rPr lang="en-US" sz="2800" dirty="0" smtClean="0"/>
              <a:t>Cat-</a:t>
            </a:r>
            <a:r>
              <a:rPr lang="en-US" sz="2800" dirty="0" smtClean="0"/>
              <a:t>Camel</a:t>
            </a:r>
            <a:br>
              <a:rPr lang="en-US" sz="2800" dirty="0" smtClean="0"/>
            </a:br>
            <a:endParaRPr lang="en-US" sz="2800" dirty="0" smtClean="0"/>
          </a:p>
          <a:p>
            <a:pPr marL="457200" indent="-457200">
              <a:buFont typeface="+mj-lt"/>
              <a:buAutoNum type="arabicPeriod"/>
            </a:pPr>
            <a:r>
              <a:rPr lang="en-US" sz="2800" dirty="0" smtClean="0"/>
              <a:t>Wall </a:t>
            </a:r>
            <a:r>
              <a:rPr lang="en-US" sz="2800" dirty="0" smtClean="0"/>
              <a:t>Angels</a:t>
            </a:r>
            <a:br>
              <a:rPr lang="en-US" sz="2800" dirty="0" smtClean="0"/>
            </a:br>
            <a:endParaRPr lang="en-US" sz="2800" dirty="0" smtClean="0"/>
          </a:p>
          <a:p>
            <a:pPr marL="457200" indent="-457200">
              <a:buFont typeface="+mj-lt"/>
              <a:buAutoNum type="arabicPeriod"/>
            </a:pPr>
            <a:r>
              <a:rPr lang="en-US" sz="2800" dirty="0" smtClean="0"/>
              <a:t>Thoracic Push/Pull </a:t>
            </a:r>
            <a:r>
              <a:rPr lang="en-US" sz="2800" dirty="0" smtClean="0"/>
              <a:t>Exercise</a:t>
            </a:r>
            <a:br>
              <a:rPr lang="en-US" sz="2800" dirty="0" smtClean="0"/>
            </a:br>
            <a:endParaRPr lang="en-US" sz="2800" dirty="0" smtClean="0"/>
          </a:p>
          <a:p>
            <a:pPr marL="457200" indent="-457200">
              <a:buFont typeface="+mj-lt"/>
              <a:buAutoNum type="arabicPeriod"/>
            </a:pPr>
            <a:r>
              <a:rPr lang="en-US" sz="2800" dirty="0" smtClean="0"/>
              <a:t>Deep </a:t>
            </a:r>
            <a:r>
              <a:rPr lang="en-US" sz="2800" dirty="0" smtClean="0"/>
              <a:t>Squat</a:t>
            </a:r>
            <a:br>
              <a:rPr lang="en-US" sz="2800" dirty="0" smtClean="0"/>
            </a:br>
            <a:endParaRPr lang="en-US" sz="2800" dirty="0" smtClean="0"/>
          </a:p>
          <a:p>
            <a:pPr marL="457200" indent="-457200">
              <a:buFont typeface="+mj-lt"/>
              <a:buAutoNum type="arabicPeriod"/>
            </a:pPr>
            <a:r>
              <a:rPr lang="en-US" sz="2800" dirty="0" smtClean="0"/>
              <a:t>Cervical </a:t>
            </a:r>
            <a:r>
              <a:rPr lang="en-US" sz="2800" dirty="0" smtClean="0"/>
              <a:t>Retractions</a:t>
            </a:r>
            <a:br>
              <a:rPr lang="en-US" sz="2800" dirty="0" smtClean="0"/>
            </a:br>
            <a:endParaRPr lang="en-US" sz="2800" dirty="0" smtClean="0"/>
          </a:p>
          <a:p>
            <a:pPr marL="457200" indent="-457200">
              <a:buFont typeface="+mj-lt"/>
              <a:buAutoNum type="arabicPeriod"/>
            </a:pPr>
            <a:r>
              <a:rPr lang="en-US" sz="2800" dirty="0" smtClean="0"/>
              <a:t>Scapular Strengthening </a:t>
            </a:r>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4666862" y="1295401"/>
            <a:ext cx="3589199" cy="1299040"/>
          </a:xfrm>
          <a:prstGeom prst="rect">
            <a:avLst/>
          </a:prstGeom>
        </p:spPr>
      </p:pic>
      <p:pic>
        <p:nvPicPr>
          <p:cNvPr id="5" name="Picture 4"/>
          <p:cNvPicPr>
            <a:picLocks noChangeAspect="1"/>
          </p:cNvPicPr>
          <p:nvPr/>
        </p:nvPicPr>
        <p:blipFill>
          <a:blip r:embed="rId3"/>
          <a:stretch>
            <a:fillRect/>
          </a:stretch>
        </p:blipFill>
        <p:spPr>
          <a:xfrm>
            <a:off x="2897417" y="1491641"/>
            <a:ext cx="1402758" cy="1402758"/>
          </a:xfrm>
          <a:prstGeom prst="rect">
            <a:avLst/>
          </a:prstGeom>
        </p:spPr>
      </p:pic>
      <p:pic>
        <p:nvPicPr>
          <p:cNvPr id="6" name="Picture 5"/>
          <p:cNvPicPr>
            <a:picLocks noChangeAspect="1"/>
          </p:cNvPicPr>
          <p:nvPr/>
        </p:nvPicPr>
        <p:blipFill>
          <a:blip r:embed="rId4"/>
          <a:stretch>
            <a:fillRect/>
          </a:stretch>
        </p:blipFill>
        <p:spPr>
          <a:xfrm>
            <a:off x="4088477" y="3871615"/>
            <a:ext cx="2507209" cy="1596769"/>
          </a:xfrm>
          <a:prstGeom prst="rect">
            <a:avLst/>
          </a:prstGeom>
        </p:spPr>
      </p:pic>
      <p:pic>
        <p:nvPicPr>
          <p:cNvPr id="7" name="Picture 6"/>
          <p:cNvPicPr>
            <a:picLocks noChangeAspect="1"/>
          </p:cNvPicPr>
          <p:nvPr/>
        </p:nvPicPr>
        <p:blipFill>
          <a:blip r:embed="rId5"/>
          <a:stretch>
            <a:fillRect/>
          </a:stretch>
        </p:blipFill>
        <p:spPr>
          <a:xfrm>
            <a:off x="6938855" y="5233219"/>
            <a:ext cx="2153834" cy="1402316"/>
          </a:xfrm>
          <a:prstGeom prst="rect">
            <a:avLst/>
          </a:prstGeom>
        </p:spPr>
      </p:pic>
      <p:pic>
        <p:nvPicPr>
          <p:cNvPr id="8" name="Picture 7"/>
          <p:cNvPicPr>
            <a:picLocks noChangeAspect="1"/>
          </p:cNvPicPr>
          <p:nvPr/>
        </p:nvPicPr>
        <p:blipFill>
          <a:blip r:embed="rId6"/>
          <a:stretch>
            <a:fillRect/>
          </a:stretch>
        </p:blipFill>
        <p:spPr>
          <a:xfrm>
            <a:off x="6833661" y="2641475"/>
            <a:ext cx="1422400" cy="2349500"/>
          </a:xfrm>
          <a:prstGeom prst="rect">
            <a:avLst/>
          </a:prstGeom>
        </p:spPr>
      </p:pic>
    </p:spTree>
    <p:extLst>
      <p:ext uri="{BB962C8B-B14F-4D97-AF65-F5344CB8AC3E}">
        <p14:creationId xmlns:p14="http://schemas.microsoft.com/office/powerpoint/2010/main" val="3048314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during Exercise</a:t>
            </a:r>
            <a:r>
              <a:rPr lang="en-US" baseline="30000" dirty="0" smtClean="0"/>
              <a:t>9</a:t>
            </a:r>
            <a:r>
              <a:rPr lang="en-US" dirty="0" smtClean="0"/>
              <a:t>	</a:t>
            </a:r>
            <a:endParaRPr lang="en-US" dirty="0"/>
          </a:p>
        </p:txBody>
      </p:sp>
      <p:sp>
        <p:nvSpPr>
          <p:cNvPr id="3" name="Content Placeholder 2"/>
          <p:cNvSpPr>
            <a:spLocks noGrp="1"/>
          </p:cNvSpPr>
          <p:nvPr>
            <p:ph sz="quarter" idx="13"/>
          </p:nvPr>
        </p:nvSpPr>
        <p:spPr/>
        <p:txBody>
          <a:bodyPr>
            <a:noAutofit/>
          </a:bodyPr>
          <a:lstStyle/>
          <a:p>
            <a:pPr marL="454914" indent="-457200">
              <a:buFont typeface="+mj-lt"/>
              <a:buAutoNum type="arabicPeriod"/>
            </a:pPr>
            <a:r>
              <a:rPr lang="en-US" sz="2800" dirty="0" smtClean="0"/>
              <a:t>Dizziness</a:t>
            </a:r>
          </a:p>
          <a:p>
            <a:pPr marL="454914" indent="-457200">
              <a:buFont typeface="+mj-lt"/>
              <a:buAutoNum type="arabicPeriod"/>
            </a:pPr>
            <a:r>
              <a:rPr lang="en-US" sz="2800" dirty="0" smtClean="0"/>
              <a:t>Headache</a:t>
            </a:r>
          </a:p>
          <a:p>
            <a:pPr marL="454914" indent="-457200">
              <a:buFont typeface="+mj-lt"/>
              <a:buAutoNum type="arabicPeriod"/>
            </a:pPr>
            <a:r>
              <a:rPr lang="en-US" sz="2800" dirty="0" smtClean="0"/>
              <a:t>Chest pain</a:t>
            </a:r>
          </a:p>
          <a:p>
            <a:pPr marL="454914" indent="-457200">
              <a:buFont typeface="+mj-lt"/>
              <a:buAutoNum type="arabicPeriod"/>
            </a:pPr>
            <a:r>
              <a:rPr lang="en-US" sz="2800" dirty="0" smtClean="0"/>
              <a:t>Calf pain or swelling</a:t>
            </a:r>
          </a:p>
          <a:p>
            <a:pPr marL="454914" indent="-457200">
              <a:buFont typeface="+mj-lt"/>
              <a:buAutoNum type="arabicPeriod"/>
            </a:pPr>
            <a:r>
              <a:rPr lang="en-US" sz="2800" dirty="0" smtClean="0"/>
              <a:t>Abdominal Pain</a:t>
            </a:r>
          </a:p>
          <a:p>
            <a:pPr marL="454914" indent="-457200">
              <a:buFont typeface="+mj-lt"/>
              <a:buAutoNum type="arabicPeriod"/>
            </a:pPr>
            <a:r>
              <a:rPr lang="en-US" sz="2800" dirty="0" smtClean="0"/>
              <a:t>Blurred Vision</a:t>
            </a:r>
          </a:p>
          <a:p>
            <a:pPr marL="454914" indent="-457200">
              <a:buFont typeface="+mj-lt"/>
              <a:buAutoNum type="arabicPeriod"/>
            </a:pPr>
            <a:r>
              <a:rPr lang="en-US" sz="2800" dirty="0" smtClean="0"/>
              <a:t>Fluid leaking from vagina</a:t>
            </a:r>
          </a:p>
          <a:p>
            <a:pPr marL="454914" indent="-457200">
              <a:buFont typeface="+mj-lt"/>
              <a:buAutoNum type="arabicPeriod"/>
            </a:pPr>
            <a:r>
              <a:rPr lang="en-US" sz="2800" dirty="0" smtClean="0"/>
              <a:t>Vaginal bleeding</a:t>
            </a:r>
          </a:p>
          <a:p>
            <a:pPr marL="454914" indent="-457200">
              <a:buFont typeface="+mj-lt"/>
              <a:buAutoNum type="arabicPeriod"/>
            </a:pPr>
            <a:r>
              <a:rPr lang="en-US" sz="2800" dirty="0" smtClean="0"/>
              <a:t>Contractions</a:t>
            </a:r>
          </a:p>
          <a:p>
            <a:pPr marL="454914" indent="-457200">
              <a:buFont typeface="+mj-lt"/>
              <a:buAutoNum type="arabicPeriod"/>
            </a:pPr>
            <a:r>
              <a:rPr lang="en-US" sz="2800" dirty="0" smtClean="0"/>
              <a:t>Less fetal movement</a:t>
            </a:r>
            <a:endParaRPr lang="en-US" sz="2800" dirty="0"/>
          </a:p>
        </p:txBody>
      </p:sp>
      <p:pic>
        <p:nvPicPr>
          <p:cNvPr id="5" name="Picture 4"/>
          <p:cNvPicPr>
            <a:picLocks noChangeAspect="1"/>
          </p:cNvPicPr>
          <p:nvPr/>
        </p:nvPicPr>
        <p:blipFill>
          <a:blip r:embed="rId2"/>
          <a:stretch>
            <a:fillRect/>
          </a:stretch>
        </p:blipFill>
        <p:spPr>
          <a:xfrm>
            <a:off x="5630184" y="565150"/>
            <a:ext cx="2857500" cy="2857500"/>
          </a:xfrm>
          <a:prstGeom prst="rect">
            <a:avLst/>
          </a:prstGeom>
        </p:spPr>
      </p:pic>
    </p:spTree>
    <p:extLst>
      <p:ext uri="{BB962C8B-B14F-4D97-AF65-F5344CB8AC3E}">
        <p14:creationId xmlns:p14="http://schemas.microsoft.com/office/powerpoint/2010/main" val="1666239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Floor Exercises</a:t>
            </a:r>
            <a:r>
              <a:rPr lang="en-US" baseline="30000" dirty="0" smtClean="0"/>
              <a:t>9</a:t>
            </a:r>
            <a:r>
              <a:rPr lang="en-US" dirty="0" smtClean="0"/>
              <a:t>	</a:t>
            </a:r>
            <a:endParaRPr lang="en-US" dirty="0"/>
          </a:p>
        </p:txBody>
      </p:sp>
      <p:sp>
        <p:nvSpPr>
          <p:cNvPr id="3" name="Content Placeholder 2"/>
          <p:cNvSpPr>
            <a:spLocks noGrp="1"/>
          </p:cNvSpPr>
          <p:nvPr>
            <p:ph sz="quarter" idx="13"/>
          </p:nvPr>
        </p:nvSpPr>
        <p:spPr/>
        <p:txBody>
          <a:bodyPr>
            <a:noAutofit/>
          </a:bodyPr>
          <a:lstStyle/>
          <a:p>
            <a:r>
              <a:rPr lang="en-US" sz="2800" dirty="0" smtClean="0"/>
              <a:t>Pelvic Floor muscles support the rectum, vagina, and urethra in the pelvis </a:t>
            </a:r>
          </a:p>
          <a:p>
            <a:r>
              <a:rPr lang="en-US" sz="2800" dirty="0" smtClean="0"/>
              <a:t>Toning these muscles with pelvic floor exercises will help the woman push during delivery and recovery from birth</a:t>
            </a:r>
          </a:p>
          <a:p>
            <a:r>
              <a:rPr lang="en-US" sz="2800" dirty="0" smtClean="0"/>
              <a:t>Incontinence issues also decrease when women tone their pelvic floor muscles</a:t>
            </a:r>
          </a:p>
          <a:p>
            <a:r>
              <a:rPr lang="en-US" sz="2800" dirty="0" smtClean="0"/>
              <a:t>Women should hold 5-10 seconds, 10-15x, 3x a day </a:t>
            </a:r>
          </a:p>
          <a:p>
            <a:r>
              <a:rPr lang="en-US" sz="2800" dirty="0" smtClean="0"/>
              <a:t>PT’s or doctors should instruct pregnant women on how to perform pelvic floor muscle contractions correctly </a:t>
            </a:r>
            <a:endParaRPr lang="en-US" sz="2800" dirty="0"/>
          </a:p>
        </p:txBody>
      </p:sp>
    </p:spTree>
    <p:extLst>
      <p:ext uri="{BB962C8B-B14F-4D97-AF65-F5344CB8AC3E}">
        <p14:creationId xmlns:p14="http://schemas.microsoft.com/office/powerpoint/2010/main" val="32211554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call the </a:t>
            </a:r>
            <a:r>
              <a:rPr lang="en-US" dirty="0" smtClean="0"/>
              <a:t>doctor</a:t>
            </a:r>
            <a:r>
              <a:rPr lang="en-US" baseline="30000" dirty="0" smtClean="0"/>
              <a:t>10 </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dirty="0" smtClean="0"/>
              <a:t>CALL </a:t>
            </a:r>
            <a:r>
              <a:rPr lang="en-US" dirty="0" smtClean="0"/>
              <a:t>THE DOCTOR OR MIDWIFE AS SOON AS POSSIBLE IF SHE IS:</a:t>
            </a:r>
          </a:p>
          <a:p>
            <a:pPr lvl="1"/>
            <a:r>
              <a:rPr lang="en-US" dirty="0" smtClean="0"/>
              <a:t>Bleeding or leaking fluid from the vagina</a:t>
            </a:r>
          </a:p>
          <a:p>
            <a:pPr lvl="1"/>
            <a:r>
              <a:rPr lang="en-US" dirty="0"/>
              <a:t>S</a:t>
            </a:r>
            <a:r>
              <a:rPr lang="en-US" dirty="0" smtClean="0"/>
              <a:t>welling </a:t>
            </a:r>
            <a:r>
              <a:rPr lang="en-US" dirty="0" smtClean="0"/>
              <a:t>in the face, hands, or fingers</a:t>
            </a:r>
          </a:p>
          <a:p>
            <a:pPr lvl="1"/>
            <a:r>
              <a:rPr lang="en-US" dirty="0" smtClean="0"/>
              <a:t>Severe or long-lasting headaches</a:t>
            </a:r>
          </a:p>
          <a:p>
            <a:pPr lvl="1"/>
            <a:r>
              <a:rPr lang="en-US" dirty="0" smtClean="0"/>
              <a:t>Have discomfort, pain, or cramping in the lower abdomen</a:t>
            </a:r>
          </a:p>
          <a:p>
            <a:pPr lvl="1"/>
            <a:r>
              <a:rPr lang="en-US" dirty="0" smtClean="0"/>
              <a:t>Have a fever or chills</a:t>
            </a:r>
          </a:p>
          <a:p>
            <a:pPr lvl="1"/>
            <a:r>
              <a:rPr lang="en-US" dirty="0" smtClean="0"/>
              <a:t>Are vomiting or have persistent nausea</a:t>
            </a:r>
          </a:p>
          <a:p>
            <a:pPr lvl="1"/>
            <a:r>
              <a:rPr lang="en-US" dirty="0" smtClean="0"/>
              <a:t>Feel discomfort, pain, or burning with urination</a:t>
            </a:r>
          </a:p>
          <a:p>
            <a:pPr lvl="1"/>
            <a:r>
              <a:rPr lang="en-US" dirty="0" smtClean="0"/>
              <a:t>Have problems seeing or blurred vision </a:t>
            </a:r>
          </a:p>
          <a:p>
            <a:pPr lvl="1"/>
            <a:r>
              <a:rPr lang="en-US" dirty="0" smtClean="0"/>
              <a:t>Feeling dizzy </a:t>
            </a:r>
          </a:p>
          <a:p>
            <a:pPr lvl="1"/>
            <a:r>
              <a:rPr lang="en-US" dirty="0" smtClean="0"/>
              <a:t>Suspect the baby is moving less than normal after 28 weeks of pregnancy</a:t>
            </a:r>
          </a:p>
          <a:p>
            <a:pPr lvl="1"/>
            <a:r>
              <a:rPr lang="en-US" dirty="0" smtClean="0"/>
              <a:t>Have thoughts of harming herself or her baby </a:t>
            </a:r>
            <a:endParaRPr lang="en-US" dirty="0"/>
          </a:p>
        </p:txBody>
      </p:sp>
    </p:spTree>
    <p:extLst>
      <p:ext uri="{BB962C8B-B14F-4D97-AF65-F5344CB8AC3E}">
        <p14:creationId xmlns:p14="http://schemas.microsoft.com/office/powerpoint/2010/main" val="6204954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a:t>
            </a:r>
            <a:r>
              <a:rPr lang="en-US" dirty="0" smtClean="0"/>
              <a:t>Delivery</a:t>
            </a:r>
            <a:r>
              <a:rPr lang="en-US" baseline="30000" dirty="0" smtClean="0"/>
              <a:t>11</a:t>
            </a:r>
            <a:endParaRPr lang="en-US" dirty="0"/>
          </a:p>
        </p:txBody>
      </p:sp>
      <p:sp>
        <p:nvSpPr>
          <p:cNvPr id="3" name="Content Placeholder 2"/>
          <p:cNvSpPr>
            <a:spLocks noGrp="1"/>
          </p:cNvSpPr>
          <p:nvPr>
            <p:ph sz="quarter" idx="13"/>
          </p:nvPr>
        </p:nvSpPr>
        <p:spPr/>
        <p:txBody>
          <a:bodyPr>
            <a:normAutofit/>
          </a:bodyPr>
          <a:lstStyle/>
          <a:p>
            <a:r>
              <a:rPr lang="en-US" sz="3200" dirty="0" smtClean="0"/>
              <a:t>Stage 1 </a:t>
            </a:r>
            <a:r>
              <a:rPr lang="en-US" sz="3200" dirty="0" err="1" smtClean="0"/>
              <a:t>Prelabor</a:t>
            </a:r>
            <a:r>
              <a:rPr lang="en-US" sz="3200" dirty="0" smtClean="0"/>
              <a:t> </a:t>
            </a:r>
            <a:endParaRPr lang="en-US" sz="3200" dirty="0" smtClean="0"/>
          </a:p>
          <a:p>
            <a:r>
              <a:rPr lang="en-US" sz="3200" dirty="0" smtClean="0"/>
              <a:t>Stage </a:t>
            </a:r>
            <a:r>
              <a:rPr lang="en-US" sz="3200" dirty="0" smtClean="0"/>
              <a:t>1 Active </a:t>
            </a:r>
            <a:r>
              <a:rPr lang="en-US" sz="3200" dirty="0" smtClean="0"/>
              <a:t>Labor</a:t>
            </a:r>
          </a:p>
          <a:p>
            <a:r>
              <a:rPr lang="en-US" sz="3200" dirty="0" smtClean="0"/>
              <a:t>Stage </a:t>
            </a:r>
            <a:r>
              <a:rPr lang="en-US" sz="3200" dirty="0" smtClean="0"/>
              <a:t>1 Transition </a:t>
            </a:r>
            <a:endParaRPr lang="en-US" sz="3200" dirty="0"/>
          </a:p>
          <a:p>
            <a:r>
              <a:rPr lang="en-US" sz="3200" dirty="0" smtClean="0"/>
              <a:t>Stage </a:t>
            </a:r>
            <a:r>
              <a:rPr lang="en-US" sz="3200" dirty="0" smtClean="0"/>
              <a:t>2 Labor: Delivery </a:t>
            </a:r>
            <a:endParaRPr lang="en-US" sz="3200" dirty="0" smtClean="0"/>
          </a:p>
          <a:p>
            <a:r>
              <a:rPr lang="en-US" sz="3200" dirty="0" smtClean="0"/>
              <a:t>Stage </a:t>
            </a:r>
            <a:r>
              <a:rPr lang="en-US" sz="3200" dirty="0" smtClean="0"/>
              <a:t>3 Labor: </a:t>
            </a:r>
            <a:r>
              <a:rPr lang="en-US" sz="3200" dirty="0" smtClean="0"/>
              <a:t>Afterbirth</a:t>
            </a:r>
            <a:endParaRPr lang="en-US" sz="3200" dirty="0"/>
          </a:p>
        </p:txBody>
      </p:sp>
      <p:pic>
        <p:nvPicPr>
          <p:cNvPr id="4" name="Picture 3"/>
          <p:cNvPicPr>
            <a:picLocks noChangeAspect="1"/>
          </p:cNvPicPr>
          <p:nvPr/>
        </p:nvPicPr>
        <p:blipFill>
          <a:blip r:embed="rId3"/>
          <a:stretch>
            <a:fillRect/>
          </a:stretch>
        </p:blipFill>
        <p:spPr>
          <a:xfrm>
            <a:off x="5127696" y="1298448"/>
            <a:ext cx="3740079" cy="3421774"/>
          </a:xfrm>
          <a:prstGeom prst="rect">
            <a:avLst/>
          </a:prstGeom>
        </p:spPr>
      </p:pic>
    </p:spTree>
    <p:extLst>
      <p:ext uri="{BB962C8B-B14F-4D97-AF65-F5344CB8AC3E}">
        <p14:creationId xmlns:p14="http://schemas.microsoft.com/office/powerpoint/2010/main" val="2156436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Doctors or Midwives</a:t>
            </a:r>
            <a:r>
              <a:rPr lang="en-US" dirty="0" smtClean="0"/>
              <a:t>?</a:t>
            </a:r>
            <a:r>
              <a:rPr lang="en-US" baseline="30000" dirty="0" smtClean="0"/>
              <a:t>11</a:t>
            </a:r>
            <a:endParaRPr lang="en-US" dirty="0"/>
          </a:p>
        </p:txBody>
      </p:sp>
      <p:sp>
        <p:nvSpPr>
          <p:cNvPr id="3" name="Content Placeholder 2"/>
          <p:cNvSpPr>
            <a:spLocks noGrp="1"/>
          </p:cNvSpPr>
          <p:nvPr>
            <p:ph sz="quarter" idx="13"/>
          </p:nvPr>
        </p:nvSpPr>
        <p:spPr>
          <a:xfrm>
            <a:off x="272415" y="1298448"/>
            <a:ext cx="8595360" cy="4937760"/>
          </a:xfrm>
        </p:spPr>
        <p:txBody>
          <a:bodyPr>
            <a:normAutofit/>
          </a:bodyPr>
          <a:lstStyle/>
          <a:p>
            <a:r>
              <a:rPr lang="en-US" sz="2800" dirty="0" smtClean="0"/>
              <a:t>Physicians attended 91.5% of births in the US </a:t>
            </a:r>
          </a:p>
          <a:p>
            <a:r>
              <a:rPr lang="en-US" sz="2800" dirty="0" smtClean="0"/>
              <a:t>Midwives attended 7.9% of births in the US </a:t>
            </a:r>
          </a:p>
        </p:txBody>
      </p:sp>
      <p:pic>
        <p:nvPicPr>
          <p:cNvPr id="4" name="Picture 3"/>
          <p:cNvPicPr>
            <a:picLocks noChangeAspect="1"/>
          </p:cNvPicPr>
          <p:nvPr/>
        </p:nvPicPr>
        <p:blipFill>
          <a:blip r:embed="rId3"/>
          <a:stretch>
            <a:fillRect/>
          </a:stretch>
        </p:blipFill>
        <p:spPr>
          <a:xfrm>
            <a:off x="5498895" y="3123176"/>
            <a:ext cx="2286000" cy="2540000"/>
          </a:xfrm>
          <a:prstGeom prst="rect">
            <a:avLst/>
          </a:prstGeom>
        </p:spPr>
      </p:pic>
      <p:pic>
        <p:nvPicPr>
          <p:cNvPr id="5" name="Picture 4"/>
          <p:cNvPicPr>
            <a:picLocks noChangeAspect="1"/>
          </p:cNvPicPr>
          <p:nvPr/>
        </p:nvPicPr>
        <p:blipFill>
          <a:blip r:embed="rId4"/>
          <a:stretch>
            <a:fillRect/>
          </a:stretch>
        </p:blipFill>
        <p:spPr>
          <a:xfrm>
            <a:off x="862359" y="3123176"/>
            <a:ext cx="2952338" cy="2540000"/>
          </a:xfrm>
          <a:prstGeom prst="rect">
            <a:avLst/>
          </a:prstGeom>
        </p:spPr>
      </p:pic>
    </p:spTree>
    <p:extLst>
      <p:ext uri="{BB962C8B-B14F-4D97-AF65-F5344CB8AC3E}">
        <p14:creationId xmlns:p14="http://schemas.microsoft.com/office/powerpoint/2010/main" val="1923744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t>
            </a:r>
            <a:r>
              <a:rPr lang="en-US" dirty="0" smtClean="0"/>
              <a:t>Birth</a:t>
            </a:r>
            <a:r>
              <a:rPr lang="en-US" baseline="30000" dirty="0" smtClean="0"/>
              <a:t>11</a:t>
            </a:r>
            <a:r>
              <a:rPr lang="en-US" dirty="0" smtClean="0"/>
              <a:t> </a:t>
            </a:r>
            <a:endParaRPr lang="en-US" dirty="0"/>
          </a:p>
        </p:txBody>
      </p:sp>
      <p:sp>
        <p:nvSpPr>
          <p:cNvPr id="3" name="Content Placeholder 2"/>
          <p:cNvSpPr>
            <a:spLocks noGrp="1"/>
          </p:cNvSpPr>
          <p:nvPr>
            <p:ph sz="quarter" idx="13"/>
          </p:nvPr>
        </p:nvSpPr>
        <p:spPr/>
        <p:txBody>
          <a:bodyPr/>
          <a:lstStyle/>
          <a:p>
            <a:r>
              <a:rPr lang="en-US" dirty="0" smtClean="0"/>
              <a:t>In 2006, hospital births accounted for 99% of all births in the United States</a:t>
            </a:r>
          </a:p>
          <a:p>
            <a:r>
              <a:rPr lang="en-US" dirty="0" smtClean="0"/>
              <a:t>Lots of options are available in a hospital if anything were to go wrong</a:t>
            </a:r>
          </a:p>
          <a:p>
            <a:pPr marL="0" indent="0">
              <a:buNone/>
            </a:pPr>
            <a:endParaRPr lang="en-US" dirty="0"/>
          </a:p>
        </p:txBody>
      </p:sp>
      <p:pic>
        <p:nvPicPr>
          <p:cNvPr id="4" name="Picture 3"/>
          <p:cNvPicPr>
            <a:picLocks noChangeAspect="1"/>
          </p:cNvPicPr>
          <p:nvPr/>
        </p:nvPicPr>
        <p:blipFill>
          <a:blip r:embed="rId3"/>
          <a:stretch>
            <a:fillRect/>
          </a:stretch>
        </p:blipFill>
        <p:spPr>
          <a:xfrm>
            <a:off x="2539020" y="3422650"/>
            <a:ext cx="4164620" cy="2832554"/>
          </a:xfrm>
          <a:prstGeom prst="rect">
            <a:avLst/>
          </a:prstGeom>
        </p:spPr>
      </p:pic>
    </p:spTree>
    <p:extLst>
      <p:ext uri="{BB962C8B-B14F-4D97-AF65-F5344CB8AC3E}">
        <p14:creationId xmlns:p14="http://schemas.microsoft.com/office/powerpoint/2010/main" val="31652523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t>
            </a:r>
            <a:r>
              <a:rPr lang="en-US" dirty="0" smtClean="0"/>
              <a:t>Birth</a:t>
            </a:r>
            <a:r>
              <a:rPr lang="en-US" baseline="30000" dirty="0" smtClean="0"/>
              <a:t>12</a:t>
            </a:r>
            <a:r>
              <a:rPr lang="en-US" dirty="0" smtClean="0"/>
              <a:t>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Women will give birth in their </a:t>
            </a:r>
            <a:r>
              <a:rPr lang="en-US" dirty="0" smtClean="0"/>
              <a:t>home</a:t>
            </a:r>
            <a:endParaRPr lang="en-US" dirty="0" smtClean="0"/>
          </a:p>
          <a:p>
            <a:r>
              <a:rPr lang="en-US" dirty="0" smtClean="0"/>
              <a:t>Assisted </a:t>
            </a:r>
            <a:r>
              <a:rPr lang="en-US" dirty="0" smtClean="0"/>
              <a:t>by a midwife. </a:t>
            </a:r>
          </a:p>
          <a:p>
            <a:r>
              <a:rPr lang="en-US" dirty="0" smtClean="0"/>
              <a:t>During labor, the health care provider will periodically (instead of continuously) monitor the woman’s temperature, pulse, blood pressure, and baby’s heart rate</a:t>
            </a:r>
          </a:p>
          <a:p>
            <a:r>
              <a:rPr lang="en-US" dirty="0" smtClean="0"/>
              <a:t>Women may choose a home birth for many reasons, including:</a:t>
            </a:r>
          </a:p>
          <a:p>
            <a:pPr lvl="1"/>
            <a:r>
              <a:rPr lang="en-US" dirty="0" smtClean="0"/>
              <a:t>Wanting to give birth in a familiar, relaxing environment</a:t>
            </a:r>
          </a:p>
          <a:p>
            <a:pPr lvl="1"/>
            <a:r>
              <a:rPr lang="en-US" dirty="0" smtClean="0"/>
              <a:t>Desire to wear their own clothes, take a shower or bathe, eat, drink, and move around freely during labor</a:t>
            </a:r>
          </a:p>
          <a:p>
            <a:pPr lvl="1"/>
            <a:r>
              <a:rPr lang="en-US" dirty="0" smtClean="0"/>
              <a:t>Desire to control their own labor position or other aspects of the birthing process</a:t>
            </a:r>
          </a:p>
          <a:p>
            <a:pPr lvl="1"/>
            <a:r>
              <a:rPr lang="en-US" dirty="0" smtClean="0"/>
              <a:t>Desire to give birth without medical intervention, such as pain medication</a:t>
            </a:r>
          </a:p>
          <a:p>
            <a:pPr lvl="1"/>
            <a:r>
              <a:rPr lang="en-US" dirty="0" smtClean="0"/>
              <a:t>Cultural or religious norms or concerns</a:t>
            </a:r>
          </a:p>
          <a:p>
            <a:pPr lvl="1"/>
            <a:r>
              <a:rPr lang="en-US" dirty="0" smtClean="0"/>
              <a:t>A history of fast labor</a:t>
            </a:r>
          </a:p>
          <a:p>
            <a:pPr lvl="1"/>
            <a:r>
              <a:rPr lang="en-US" dirty="0" smtClean="0"/>
              <a:t>Lower cost </a:t>
            </a:r>
            <a:endParaRPr lang="en-US" dirty="0"/>
          </a:p>
        </p:txBody>
      </p:sp>
      <p:pic>
        <p:nvPicPr>
          <p:cNvPr id="4" name="Picture 3"/>
          <p:cNvPicPr>
            <a:picLocks noChangeAspect="1"/>
          </p:cNvPicPr>
          <p:nvPr/>
        </p:nvPicPr>
        <p:blipFill>
          <a:blip r:embed="rId3"/>
          <a:stretch>
            <a:fillRect/>
          </a:stretch>
        </p:blipFill>
        <p:spPr>
          <a:xfrm>
            <a:off x="6801973" y="139574"/>
            <a:ext cx="1383524" cy="1599700"/>
          </a:xfrm>
          <a:prstGeom prst="rect">
            <a:avLst/>
          </a:prstGeom>
        </p:spPr>
      </p:pic>
    </p:spTree>
    <p:extLst>
      <p:ext uri="{BB962C8B-B14F-4D97-AF65-F5344CB8AC3E}">
        <p14:creationId xmlns:p14="http://schemas.microsoft.com/office/powerpoint/2010/main" val="12974419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smtClean="0"/>
              <a:t>Complications</a:t>
            </a:r>
            <a:r>
              <a:rPr lang="en-US" baseline="30000" dirty="0" smtClean="0"/>
              <a:t>14</a:t>
            </a:r>
            <a:endParaRPr lang="en-US" dirty="0"/>
          </a:p>
        </p:txBody>
      </p:sp>
      <p:sp>
        <p:nvSpPr>
          <p:cNvPr id="3" name="Content Placeholder 2"/>
          <p:cNvSpPr>
            <a:spLocks noGrp="1"/>
          </p:cNvSpPr>
          <p:nvPr>
            <p:ph sz="quarter" idx="13"/>
          </p:nvPr>
        </p:nvSpPr>
        <p:spPr/>
        <p:txBody>
          <a:bodyPr>
            <a:normAutofit lnSpcReduction="10000"/>
          </a:bodyPr>
          <a:lstStyle/>
          <a:p>
            <a:r>
              <a:rPr lang="en-US" sz="2800" dirty="0"/>
              <a:t>Preterm (premature) labor, when labor starts before 37 completed weeks of pregnancy</a:t>
            </a:r>
          </a:p>
          <a:p>
            <a:r>
              <a:rPr lang="en-US" sz="2800" dirty="0" smtClean="0"/>
              <a:t>Nuchal Cord – the cord is wrapped around the baby’s neck</a:t>
            </a:r>
          </a:p>
          <a:p>
            <a:r>
              <a:rPr lang="en-US" sz="2800" dirty="0" smtClean="0"/>
              <a:t>The baby is in the breech position (head </a:t>
            </a:r>
            <a:r>
              <a:rPr lang="en-US" sz="2800" dirty="0"/>
              <a:t>up, bottom down; sideways; or feet </a:t>
            </a:r>
            <a:r>
              <a:rPr lang="en-US" sz="2800" dirty="0" smtClean="0"/>
              <a:t>first)</a:t>
            </a:r>
          </a:p>
          <a:p>
            <a:r>
              <a:rPr lang="en-US" sz="2800" dirty="0" smtClean="0"/>
              <a:t>Birth injuries</a:t>
            </a:r>
          </a:p>
          <a:p>
            <a:endParaRPr lang="en-US" sz="2800" dirty="0"/>
          </a:p>
          <a:p>
            <a:endParaRPr lang="en-US" sz="2800" dirty="0" smtClean="0"/>
          </a:p>
          <a:p>
            <a:r>
              <a:rPr lang="en-US" sz="2800" dirty="0" smtClean="0"/>
              <a:t>Some </a:t>
            </a:r>
            <a:r>
              <a:rPr lang="en-US" sz="2800" dirty="0" smtClean="0"/>
              <a:t>of these problems can result in a Caesarean Section Delivery </a:t>
            </a:r>
            <a:endParaRPr lang="en-US" sz="2800" dirty="0"/>
          </a:p>
        </p:txBody>
      </p:sp>
      <p:pic>
        <p:nvPicPr>
          <p:cNvPr id="4" name="Picture 3"/>
          <p:cNvPicPr>
            <a:picLocks noChangeAspect="1"/>
          </p:cNvPicPr>
          <p:nvPr/>
        </p:nvPicPr>
        <p:blipFill>
          <a:blip r:embed="rId3"/>
          <a:stretch>
            <a:fillRect/>
          </a:stretch>
        </p:blipFill>
        <p:spPr>
          <a:xfrm>
            <a:off x="5432417" y="3621541"/>
            <a:ext cx="2138375" cy="1712404"/>
          </a:xfrm>
          <a:prstGeom prst="rect">
            <a:avLst/>
          </a:prstGeom>
        </p:spPr>
      </p:pic>
    </p:spTree>
    <p:extLst>
      <p:ext uri="{BB962C8B-B14F-4D97-AF65-F5344CB8AC3E}">
        <p14:creationId xmlns:p14="http://schemas.microsoft.com/office/powerpoint/2010/main" val="7911260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a:t>
            </a:r>
            <a:r>
              <a:rPr lang="en-US" baseline="30000" dirty="0" smtClean="0"/>
              <a:t>15</a:t>
            </a:r>
            <a:r>
              <a:rPr lang="en-US" baseline="30000" dirty="0" smtClean="0"/>
              <a:t> </a:t>
            </a:r>
            <a:endParaRPr lang="en-US" dirty="0"/>
          </a:p>
        </p:txBody>
      </p:sp>
      <p:sp>
        <p:nvSpPr>
          <p:cNvPr id="3" name="Content Placeholder 2"/>
          <p:cNvSpPr>
            <a:spLocks noGrp="1"/>
          </p:cNvSpPr>
          <p:nvPr>
            <p:ph sz="quarter" idx="13"/>
          </p:nvPr>
        </p:nvSpPr>
        <p:spPr>
          <a:xfrm>
            <a:off x="272415" y="1674712"/>
            <a:ext cx="8595360" cy="4937760"/>
          </a:xfrm>
        </p:spPr>
        <p:txBody>
          <a:bodyPr/>
          <a:lstStyle/>
          <a:p>
            <a:r>
              <a:rPr lang="en-US" dirty="0" smtClean="0"/>
              <a:t>Labor and delivery is a very hard, traumatic, and exhausting time for a woman. Pregnant women should focus on the baby and recovering their own bodies following birth. </a:t>
            </a:r>
          </a:p>
          <a:p>
            <a:r>
              <a:rPr lang="en-US" dirty="0" smtClean="0"/>
              <a:t>Women can expect to lose 10 pounds right after giving birth and as fluid decreases. </a:t>
            </a:r>
          </a:p>
          <a:p>
            <a:r>
              <a:rPr lang="en-US" dirty="0" smtClean="0"/>
              <a:t>Gradual weight loss over several months is safest, especially with breastfeeding. </a:t>
            </a:r>
            <a:endParaRPr lang="en-US" dirty="0"/>
          </a:p>
          <a:p>
            <a:r>
              <a:rPr lang="en-US" dirty="0" smtClean="0"/>
              <a:t>A healthy diet and physical activity will aid in weight loss. Exercise should begin gradually and progress slowly. </a:t>
            </a:r>
          </a:p>
          <a:p>
            <a:r>
              <a:rPr lang="en-US" dirty="0" smtClean="0"/>
              <a:t>Be mindful that women may experience the “baby blues” following childbirth. Women may feel sad, weepy, and overwhelmed as they return home. All these emotions come from changing hormones, anxiety about caring for the baby, and lack of sleep. </a:t>
            </a:r>
          </a:p>
          <a:p>
            <a:endParaRPr lang="en-US" dirty="0"/>
          </a:p>
        </p:txBody>
      </p:sp>
      <p:pic>
        <p:nvPicPr>
          <p:cNvPr id="4" name="Picture 3"/>
          <p:cNvPicPr>
            <a:picLocks noChangeAspect="1"/>
          </p:cNvPicPr>
          <p:nvPr/>
        </p:nvPicPr>
        <p:blipFill>
          <a:blip r:embed="rId3"/>
          <a:stretch>
            <a:fillRect/>
          </a:stretch>
        </p:blipFill>
        <p:spPr>
          <a:xfrm>
            <a:off x="5809822" y="1"/>
            <a:ext cx="1575943" cy="1597144"/>
          </a:xfrm>
          <a:prstGeom prst="rect">
            <a:avLst/>
          </a:prstGeom>
        </p:spPr>
      </p:pic>
    </p:spTree>
    <p:extLst>
      <p:ext uri="{BB962C8B-B14F-4D97-AF65-F5344CB8AC3E}">
        <p14:creationId xmlns:p14="http://schemas.microsoft.com/office/powerpoint/2010/main" val="32452140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a:t>
            </a:r>
            <a:r>
              <a:rPr lang="en-US" baseline="30000" dirty="0" smtClean="0"/>
              <a:t>1 </a:t>
            </a:r>
            <a:r>
              <a:rPr lang="en-US" dirty="0" smtClean="0"/>
              <a:t>	</a:t>
            </a:r>
            <a:endParaRPr lang="en-US" dirty="0"/>
          </a:p>
        </p:txBody>
      </p:sp>
      <p:sp>
        <p:nvSpPr>
          <p:cNvPr id="3" name="Content Placeholder 2"/>
          <p:cNvSpPr>
            <a:spLocks noGrp="1"/>
          </p:cNvSpPr>
          <p:nvPr>
            <p:ph sz="quarter" idx="13"/>
          </p:nvPr>
        </p:nvSpPr>
        <p:spPr/>
        <p:txBody>
          <a:bodyPr/>
          <a:lstStyle/>
          <a:p>
            <a:pPr marL="0" indent="0">
              <a:buNone/>
            </a:pPr>
            <a:endParaRPr lang="en-US" baseline="30000" dirty="0"/>
          </a:p>
          <a:p>
            <a:r>
              <a:rPr lang="en-US" sz="2400" dirty="0" smtClean="0"/>
              <a:t>5 Things that are most important for preconception health care</a:t>
            </a:r>
            <a:r>
              <a:rPr lang="en-US" sz="2400" dirty="0" smtClean="0"/>
              <a:t>:</a:t>
            </a:r>
          </a:p>
          <a:p>
            <a:pPr marL="454914" indent="-457200">
              <a:buFont typeface="+mj-lt"/>
              <a:buAutoNum type="arabicPeriod"/>
            </a:pPr>
            <a:r>
              <a:rPr lang="en-US" sz="2400" dirty="0" smtClean="0"/>
              <a:t>Folic Acid</a:t>
            </a:r>
          </a:p>
          <a:p>
            <a:pPr marL="454914" indent="-457200">
              <a:buFont typeface="+mj-lt"/>
              <a:buAutoNum type="arabicPeriod"/>
            </a:pPr>
            <a:r>
              <a:rPr lang="en-US" sz="2400" dirty="0" smtClean="0"/>
              <a:t>Medical conditions under control</a:t>
            </a:r>
          </a:p>
          <a:p>
            <a:pPr marL="454914" indent="-457200">
              <a:buFont typeface="+mj-lt"/>
              <a:buAutoNum type="arabicPeriod"/>
            </a:pPr>
            <a:r>
              <a:rPr lang="en-US" sz="2400" dirty="0" smtClean="0"/>
              <a:t>Vaccinations</a:t>
            </a:r>
          </a:p>
          <a:p>
            <a:pPr marL="454914" indent="-457200">
              <a:buFont typeface="+mj-lt"/>
              <a:buAutoNum type="arabicPeriod"/>
            </a:pPr>
            <a:r>
              <a:rPr lang="en-US" sz="2400" dirty="0" smtClean="0"/>
              <a:t>No smoking or drinking</a:t>
            </a:r>
          </a:p>
          <a:p>
            <a:pPr marL="454914" indent="-457200">
              <a:buFont typeface="+mj-lt"/>
              <a:buAutoNum type="arabicPeriod"/>
            </a:pPr>
            <a:r>
              <a:rPr lang="en-US" sz="2400" dirty="0" smtClean="0"/>
              <a:t>Avoid toxic substance </a:t>
            </a:r>
            <a:endParaRPr lang="en-US" sz="2400" dirty="0" smtClean="0"/>
          </a:p>
          <a:p>
            <a:pPr marL="0" indent="0">
              <a:buNone/>
            </a:pPr>
            <a:r>
              <a:rPr lang="en-US" dirty="0" smtClean="0"/>
              <a:t>	</a:t>
            </a:r>
          </a:p>
        </p:txBody>
      </p:sp>
      <p:pic>
        <p:nvPicPr>
          <p:cNvPr id="4" name="Picture 3"/>
          <p:cNvPicPr>
            <a:picLocks noChangeAspect="1"/>
          </p:cNvPicPr>
          <p:nvPr/>
        </p:nvPicPr>
        <p:blipFill>
          <a:blip r:embed="rId3"/>
          <a:stretch>
            <a:fillRect/>
          </a:stretch>
        </p:blipFill>
        <p:spPr>
          <a:xfrm>
            <a:off x="5434796" y="1993900"/>
            <a:ext cx="1829760" cy="182976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407056" y="4114800"/>
            <a:ext cx="1371600" cy="137160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5892956" y="4114800"/>
            <a:ext cx="1371600" cy="1371600"/>
          </a:xfrm>
          <a:prstGeom prst="rect">
            <a:avLst/>
          </a:prstGeom>
        </p:spPr>
      </p:pic>
    </p:spTree>
    <p:extLst>
      <p:ext uri="{BB962C8B-B14F-4D97-AF65-F5344CB8AC3E}">
        <p14:creationId xmlns:p14="http://schemas.microsoft.com/office/powerpoint/2010/main" val="21963251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Culture</a:t>
            </a:r>
            <a:r>
              <a:rPr lang="en-US" baseline="30000" dirty="0" smtClean="0"/>
              <a:t>16</a:t>
            </a:r>
            <a:r>
              <a:rPr lang="en-US" dirty="0" smtClean="0"/>
              <a:t> </a:t>
            </a:r>
            <a:endParaRPr lang="en-US" dirty="0"/>
          </a:p>
        </p:txBody>
      </p:sp>
      <p:sp>
        <p:nvSpPr>
          <p:cNvPr id="3" name="Content Placeholder 2"/>
          <p:cNvSpPr>
            <a:spLocks noGrp="1"/>
          </p:cNvSpPr>
          <p:nvPr>
            <p:ph sz="quarter" idx="13"/>
          </p:nvPr>
        </p:nvSpPr>
        <p:spPr/>
        <p:txBody>
          <a:bodyPr/>
          <a:lstStyle/>
          <a:p>
            <a:r>
              <a:rPr lang="en-US" dirty="0" smtClean="0"/>
              <a:t>Prenatal care is limited </a:t>
            </a:r>
          </a:p>
          <a:p>
            <a:r>
              <a:rPr lang="en-US" dirty="0" smtClean="0"/>
              <a:t>Mayan mothers deliver in her home, surrounded by a midwife, her husband, and </a:t>
            </a:r>
            <a:r>
              <a:rPr lang="en-US" dirty="0" err="1" smtClean="0"/>
              <a:t>ayudantes</a:t>
            </a:r>
            <a:r>
              <a:rPr lang="en-US" dirty="0" smtClean="0"/>
              <a:t> (helpers)</a:t>
            </a:r>
          </a:p>
          <a:p>
            <a:r>
              <a:rPr lang="en-US" dirty="0" smtClean="0"/>
              <a:t>Group decisions are made instead of just by the birth attendant </a:t>
            </a:r>
          </a:p>
          <a:p>
            <a:r>
              <a:rPr lang="en-US" dirty="0" smtClean="0"/>
              <a:t>The </a:t>
            </a:r>
            <a:r>
              <a:rPr lang="en-US" dirty="0" err="1" smtClean="0"/>
              <a:t>partera’s</a:t>
            </a:r>
            <a:r>
              <a:rPr lang="en-US" dirty="0" smtClean="0"/>
              <a:t> (midwife) role is similar to the role of midwife in many cultures</a:t>
            </a:r>
          </a:p>
          <a:p>
            <a:r>
              <a:rPr lang="en-US" dirty="0" smtClean="0"/>
              <a:t>The newborn is not handled with a sense of delicacy or not much effort to support his/her head</a:t>
            </a:r>
          </a:p>
          <a:p>
            <a:r>
              <a:rPr lang="en-US" dirty="0" smtClean="0"/>
              <a:t>Mother and baby remain inside the home for 7 days </a:t>
            </a:r>
          </a:p>
          <a:p>
            <a:r>
              <a:rPr lang="en-US" dirty="0" smtClean="0"/>
              <a:t>Babies are held all the time except when they are asleep </a:t>
            </a:r>
            <a:endParaRPr lang="en-US" dirty="0"/>
          </a:p>
        </p:txBody>
      </p:sp>
      <p:pic>
        <p:nvPicPr>
          <p:cNvPr id="4" name="Picture 3"/>
          <p:cNvPicPr>
            <a:picLocks noChangeAspect="1"/>
          </p:cNvPicPr>
          <p:nvPr/>
        </p:nvPicPr>
        <p:blipFill>
          <a:blip r:embed="rId3"/>
          <a:stretch>
            <a:fillRect/>
          </a:stretch>
        </p:blipFill>
        <p:spPr>
          <a:xfrm>
            <a:off x="5537108" y="0"/>
            <a:ext cx="2489291" cy="1693084"/>
          </a:xfrm>
          <a:prstGeom prst="rect">
            <a:avLst/>
          </a:prstGeom>
        </p:spPr>
      </p:pic>
    </p:spTree>
    <p:extLst>
      <p:ext uri="{BB962C8B-B14F-4D97-AF65-F5344CB8AC3E}">
        <p14:creationId xmlns:p14="http://schemas.microsoft.com/office/powerpoint/2010/main" val="28391300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242272405"/>
              </p:ext>
            </p:extLst>
          </p:nvPr>
        </p:nvGraphicFramePr>
        <p:xfrm>
          <a:off x="276224" y="169328"/>
          <a:ext cx="8462961" cy="3476847"/>
        </p:xfrm>
        <a:graphic>
          <a:graphicData uri="http://schemas.openxmlformats.org/drawingml/2006/table">
            <a:tbl>
              <a:tblPr firstRow="1" bandRow="1">
                <a:tableStyleId>{18603FDC-E32A-4AB5-989C-0864C3EAD2B8}</a:tableStyleId>
              </a:tblPr>
              <a:tblGrid>
                <a:gridCol w="2820987"/>
                <a:gridCol w="2820987"/>
                <a:gridCol w="2820987"/>
              </a:tblGrid>
              <a:tr h="524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POPULATION</a:t>
                      </a:r>
                    </a:p>
                    <a:p>
                      <a:endParaRPr lang="en-US" dirty="0"/>
                    </a:p>
                  </a:txBody>
                  <a:tcPr/>
                </a:tc>
                <a:tc>
                  <a:txBody>
                    <a:bodyPr/>
                    <a:lstStyle/>
                    <a:p>
                      <a:r>
                        <a:rPr lang="en-US" dirty="0" smtClean="0"/>
                        <a:t>United States</a:t>
                      </a:r>
                      <a:r>
                        <a:rPr lang="en-US" baseline="30000" dirty="0" smtClean="0"/>
                        <a:t>17</a:t>
                      </a:r>
                      <a:endParaRPr lang="en-US" dirty="0"/>
                    </a:p>
                  </a:txBody>
                  <a:tcPr/>
                </a:tc>
                <a:tc>
                  <a:txBody>
                    <a:bodyPr/>
                    <a:lstStyle/>
                    <a:p>
                      <a:r>
                        <a:rPr lang="en-US" dirty="0" smtClean="0"/>
                        <a:t>Guatemala</a:t>
                      </a:r>
                      <a:r>
                        <a:rPr lang="en-US" baseline="30000" dirty="0" smtClean="0"/>
                        <a:t>18</a:t>
                      </a:r>
                      <a:endParaRPr lang="en-US" dirty="0"/>
                    </a:p>
                  </a:txBody>
                  <a:tcPr/>
                </a:tc>
              </a:tr>
              <a:tr h="1061430">
                <a:tc>
                  <a:txBody>
                    <a:bodyPr/>
                    <a:lstStyle/>
                    <a:p>
                      <a:r>
                        <a:rPr lang="en-US" dirty="0" smtClean="0"/>
                        <a:t>Median Age</a:t>
                      </a:r>
                      <a:r>
                        <a:rPr lang="en-US" baseline="0" dirty="0" smtClean="0"/>
                        <a:t> Average</a:t>
                      </a:r>
                    </a:p>
                    <a:p>
                      <a:r>
                        <a:rPr lang="en-US" baseline="0" dirty="0" smtClean="0"/>
                        <a:t>Male</a:t>
                      </a:r>
                    </a:p>
                    <a:p>
                      <a:r>
                        <a:rPr lang="en-US" baseline="0" dirty="0" smtClean="0"/>
                        <a:t>Female</a:t>
                      </a:r>
                      <a:endParaRPr lang="en-US" dirty="0" smtClean="0"/>
                    </a:p>
                  </a:txBody>
                  <a:tcPr/>
                </a:tc>
                <a:tc>
                  <a:txBody>
                    <a:bodyPr/>
                    <a:lstStyle/>
                    <a:p>
                      <a:r>
                        <a:rPr lang="en-US" dirty="0" smtClean="0"/>
                        <a:t>37.6 years</a:t>
                      </a:r>
                      <a:br>
                        <a:rPr lang="en-US" dirty="0" smtClean="0"/>
                      </a:br>
                      <a:r>
                        <a:rPr lang="en-US" dirty="0" smtClean="0"/>
                        <a:t>36.3 years</a:t>
                      </a:r>
                      <a:br>
                        <a:rPr lang="en-US" dirty="0" smtClean="0"/>
                      </a:br>
                      <a:r>
                        <a:rPr lang="en-US" dirty="0" smtClean="0"/>
                        <a:t>39 years</a:t>
                      </a:r>
                      <a:endParaRPr lang="en-US" dirty="0"/>
                    </a:p>
                  </a:txBody>
                  <a:tcPr/>
                </a:tc>
                <a:tc>
                  <a:txBody>
                    <a:bodyPr/>
                    <a:lstStyle/>
                    <a:p>
                      <a:r>
                        <a:rPr lang="en-US" dirty="0" smtClean="0"/>
                        <a:t>21 years</a:t>
                      </a:r>
                      <a:br>
                        <a:rPr lang="en-US" dirty="0" smtClean="0"/>
                      </a:br>
                      <a:r>
                        <a:rPr lang="en-US" dirty="0" smtClean="0"/>
                        <a:t>20.4 years</a:t>
                      </a:r>
                      <a:br>
                        <a:rPr lang="en-US" dirty="0" smtClean="0"/>
                      </a:br>
                      <a:r>
                        <a:rPr lang="en-US" dirty="0" smtClean="0"/>
                        <a:t>21.7 years</a:t>
                      </a:r>
                      <a:endParaRPr lang="en-US" dirty="0"/>
                    </a:p>
                  </a:txBody>
                  <a:tcPr/>
                </a:tc>
              </a:tr>
              <a:tr h="430469">
                <a:tc>
                  <a:txBody>
                    <a:bodyPr/>
                    <a:lstStyle/>
                    <a:p>
                      <a:r>
                        <a:rPr lang="en-US" dirty="0" smtClean="0"/>
                        <a:t>Birthrate</a:t>
                      </a:r>
                      <a:endParaRPr lang="en-US" dirty="0"/>
                    </a:p>
                  </a:txBody>
                  <a:tcPr/>
                </a:tc>
                <a:tc>
                  <a:txBody>
                    <a:bodyPr/>
                    <a:lstStyle/>
                    <a:p>
                      <a:r>
                        <a:rPr lang="en-US" dirty="0" smtClean="0"/>
                        <a:t>13.42/1000</a:t>
                      </a:r>
                      <a:endParaRPr lang="en-US" dirty="0"/>
                    </a:p>
                  </a:txBody>
                  <a:tcPr/>
                </a:tc>
                <a:tc>
                  <a:txBody>
                    <a:bodyPr/>
                    <a:lstStyle/>
                    <a:p>
                      <a:r>
                        <a:rPr lang="en-US" dirty="0" smtClean="0"/>
                        <a:t>25.46/1000</a:t>
                      </a:r>
                      <a:endParaRPr lang="en-US" dirty="0"/>
                    </a:p>
                  </a:txBody>
                  <a:tcPr/>
                </a:tc>
              </a:tr>
              <a:tr h="430469">
                <a:tc>
                  <a:txBody>
                    <a:bodyPr/>
                    <a:lstStyle/>
                    <a:p>
                      <a:r>
                        <a:rPr lang="en-US" dirty="0" err="1" smtClean="0"/>
                        <a:t>Deathrate</a:t>
                      </a:r>
                      <a:endParaRPr lang="en-US" dirty="0"/>
                    </a:p>
                  </a:txBody>
                  <a:tcPr/>
                </a:tc>
                <a:tc>
                  <a:txBody>
                    <a:bodyPr/>
                    <a:lstStyle/>
                    <a:p>
                      <a:r>
                        <a:rPr lang="en-US" dirty="0" smtClean="0"/>
                        <a:t>8.15/1000</a:t>
                      </a:r>
                      <a:endParaRPr lang="en-US" dirty="0"/>
                    </a:p>
                  </a:txBody>
                  <a:tcPr/>
                </a:tc>
                <a:tc>
                  <a:txBody>
                    <a:bodyPr/>
                    <a:lstStyle/>
                    <a:p>
                      <a:r>
                        <a:rPr lang="en-US" dirty="0" smtClean="0"/>
                        <a:t>4.82/1000</a:t>
                      </a:r>
                      <a:endParaRPr lang="en-US" dirty="0"/>
                    </a:p>
                  </a:txBody>
                  <a:tcPr/>
                </a:tc>
              </a:tr>
              <a:tr h="749599">
                <a:tc>
                  <a:txBody>
                    <a:bodyPr/>
                    <a:lstStyle/>
                    <a:p>
                      <a:r>
                        <a:rPr lang="en-US" dirty="0" smtClean="0"/>
                        <a:t>Life Expectancy</a:t>
                      </a:r>
                      <a:r>
                        <a:rPr lang="en-US" baseline="0" dirty="0" smtClean="0"/>
                        <a:t> Average</a:t>
                      </a:r>
                    </a:p>
                    <a:p>
                      <a:r>
                        <a:rPr lang="en-US" baseline="0" dirty="0" smtClean="0"/>
                        <a:t>Male</a:t>
                      </a:r>
                    </a:p>
                    <a:p>
                      <a:r>
                        <a:rPr lang="en-US" baseline="0" dirty="0" smtClean="0"/>
                        <a:t>Female</a:t>
                      </a:r>
                      <a:endParaRPr lang="en-US" dirty="0" smtClean="0"/>
                    </a:p>
                  </a:txBody>
                  <a:tcPr/>
                </a:tc>
                <a:tc>
                  <a:txBody>
                    <a:bodyPr/>
                    <a:lstStyle/>
                    <a:p>
                      <a:r>
                        <a:rPr lang="en-US" dirty="0" smtClean="0"/>
                        <a:t>79.56 years</a:t>
                      </a:r>
                      <a:br>
                        <a:rPr lang="en-US" dirty="0" smtClean="0"/>
                      </a:br>
                      <a:r>
                        <a:rPr lang="en-US" dirty="0" smtClean="0"/>
                        <a:t>77.11 years</a:t>
                      </a:r>
                      <a:br>
                        <a:rPr lang="en-US" dirty="0" smtClean="0"/>
                      </a:br>
                      <a:r>
                        <a:rPr lang="en-US" dirty="0" smtClean="0"/>
                        <a:t>81.94 years</a:t>
                      </a:r>
                      <a:endParaRPr lang="en-US" dirty="0"/>
                    </a:p>
                  </a:txBody>
                  <a:tcPr/>
                </a:tc>
                <a:tc>
                  <a:txBody>
                    <a:bodyPr/>
                    <a:lstStyle/>
                    <a:p>
                      <a:r>
                        <a:rPr lang="en-US" dirty="0" smtClean="0"/>
                        <a:t>71.74 years</a:t>
                      </a:r>
                      <a:br>
                        <a:rPr lang="en-US" dirty="0" smtClean="0"/>
                      </a:br>
                      <a:r>
                        <a:rPr lang="en-US" dirty="0" smtClean="0"/>
                        <a:t>69.82 years</a:t>
                      </a:r>
                      <a:br>
                        <a:rPr lang="en-US" dirty="0" smtClean="0"/>
                      </a:br>
                      <a:r>
                        <a:rPr lang="en-US" dirty="0" smtClean="0"/>
                        <a:t>73.76 years</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6697815"/>
              </p:ext>
            </p:extLst>
          </p:nvPr>
        </p:nvGraphicFramePr>
        <p:xfrm>
          <a:off x="276225" y="3909963"/>
          <a:ext cx="8462961" cy="2625545"/>
        </p:xfrm>
        <a:graphic>
          <a:graphicData uri="http://schemas.openxmlformats.org/drawingml/2006/table">
            <a:tbl>
              <a:tblPr firstRow="1" bandRow="1">
                <a:tableStyleId>{18603FDC-E32A-4AB5-989C-0864C3EAD2B8}</a:tableStyleId>
              </a:tblPr>
              <a:tblGrid>
                <a:gridCol w="2820987"/>
                <a:gridCol w="2820987"/>
                <a:gridCol w="2820987"/>
              </a:tblGrid>
              <a:tr h="525109">
                <a:tc>
                  <a:txBody>
                    <a:bodyPr/>
                    <a:lstStyle/>
                    <a:p>
                      <a:r>
                        <a:rPr lang="en-US" dirty="0" smtClean="0"/>
                        <a:t>MOTHER</a:t>
                      </a:r>
                      <a:endParaRPr lang="en-US" dirty="0"/>
                    </a:p>
                  </a:txBody>
                  <a:tcPr/>
                </a:tc>
                <a:tc>
                  <a:txBody>
                    <a:bodyPr/>
                    <a:lstStyle/>
                    <a:p>
                      <a:r>
                        <a:rPr lang="en-US" dirty="0" smtClean="0"/>
                        <a:t>UNITED STATES</a:t>
                      </a:r>
                      <a:r>
                        <a:rPr lang="en-US" baseline="30000" dirty="0" smtClean="0"/>
                        <a:t>17</a:t>
                      </a:r>
                      <a:endParaRPr lang="en-US" dirty="0"/>
                    </a:p>
                  </a:txBody>
                  <a:tcPr/>
                </a:tc>
                <a:tc>
                  <a:txBody>
                    <a:bodyPr/>
                    <a:lstStyle/>
                    <a:p>
                      <a:r>
                        <a:rPr lang="en-US" dirty="0" smtClean="0"/>
                        <a:t>GUATEMALA</a:t>
                      </a:r>
                      <a:r>
                        <a:rPr lang="en-US" baseline="30000" dirty="0" smtClean="0"/>
                        <a:t>18</a:t>
                      </a:r>
                      <a:endParaRPr lang="en-US" dirty="0"/>
                    </a:p>
                  </a:txBody>
                  <a:tcPr/>
                </a:tc>
              </a:tr>
              <a:tr h="525109">
                <a:tc>
                  <a:txBody>
                    <a:bodyPr/>
                    <a:lstStyle/>
                    <a:p>
                      <a:r>
                        <a:rPr lang="en-US" dirty="0" smtClean="0"/>
                        <a:t>Mother’s Mean Age</a:t>
                      </a:r>
                      <a:endParaRPr lang="en-US" dirty="0"/>
                    </a:p>
                  </a:txBody>
                  <a:tcPr/>
                </a:tc>
                <a:tc>
                  <a:txBody>
                    <a:bodyPr/>
                    <a:lstStyle/>
                    <a:p>
                      <a:r>
                        <a:rPr lang="en-US" dirty="0" smtClean="0"/>
                        <a:t>25</a:t>
                      </a:r>
                      <a:endParaRPr lang="en-US" dirty="0"/>
                    </a:p>
                  </a:txBody>
                  <a:tcPr/>
                </a:tc>
                <a:tc>
                  <a:txBody>
                    <a:bodyPr/>
                    <a:lstStyle/>
                    <a:p>
                      <a:r>
                        <a:rPr lang="en-US" dirty="0" smtClean="0"/>
                        <a:t>20.3</a:t>
                      </a:r>
                      <a:endParaRPr lang="en-US" dirty="0"/>
                    </a:p>
                  </a:txBody>
                  <a:tcPr/>
                </a:tc>
              </a:tr>
              <a:tr h="525109">
                <a:tc>
                  <a:txBody>
                    <a:bodyPr/>
                    <a:lstStyle/>
                    <a:p>
                      <a:r>
                        <a:rPr lang="en-US" dirty="0" smtClean="0"/>
                        <a:t>Maternal Mortality</a:t>
                      </a:r>
                      <a:endParaRPr lang="en-US" dirty="0"/>
                    </a:p>
                  </a:txBody>
                  <a:tcPr/>
                </a:tc>
                <a:tc>
                  <a:txBody>
                    <a:bodyPr/>
                    <a:lstStyle/>
                    <a:p>
                      <a:r>
                        <a:rPr lang="en-US" dirty="0" smtClean="0"/>
                        <a:t>21 deaths/100,000</a:t>
                      </a:r>
                      <a:endParaRPr lang="en-US" dirty="0"/>
                    </a:p>
                  </a:txBody>
                  <a:tcPr/>
                </a:tc>
                <a:tc>
                  <a:txBody>
                    <a:bodyPr/>
                    <a:lstStyle/>
                    <a:p>
                      <a:r>
                        <a:rPr lang="en-US" dirty="0" smtClean="0"/>
                        <a:t>120 deaths/100,000</a:t>
                      </a:r>
                      <a:endParaRPr lang="en-US" dirty="0"/>
                    </a:p>
                  </a:txBody>
                  <a:tcPr/>
                </a:tc>
              </a:tr>
              <a:tr h="525109">
                <a:tc>
                  <a:txBody>
                    <a:bodyPr/>
                    <a:lstStyle/>
                    <a:p>
                      <a:r>
                        <a:rPr lang="en-US" dirty="0" smtClean="0"/>
                        <a:t>Infant Mortality</a:t>
                      </a:r>
                      <a:endParaRPr lang="en-US" dirty="0"/>
                    </a:p>
                  </a:txBody>
                  <a:tcPr/>
                </a:tc>
                <a:tc>
                  <a:txBody>
                    <a:bodyPr/>
                    <a:lstStyle/>
                    <a:p>
                      <a:r>
                        <a:rPr lang="en-US" dirty="0" smtClean="0"/>
                        <a:t>6.17/1000</a:t>
                      </a:r>
                      <a:r>
                        <a:rPr lang="en-US" baseline="0" dirty="0" smtClean="0"/>
                        <a:t> births</a:t>
                      </a:r>
                      <a:endParaRPr lang="en-US" dirty="0"/>
                    </a:p>
                  </a:txBody>
                  <a:tcPr/>
                </a:tc>
                <a:tc>
                  <a:txBody>
                    <a:bodyPr/>
                    <a:lstStyle/>
                    <a:p>
                      <a:r>
                        <a:rPr lang="en-US" dirty="0" smtClean="0"/>
                        <a:t>23.51/1000 births</a:t>
                      </a:r>
                      <a:endParaRPr lang="en-US" dirty="0"/>
                    </a:p>
                  </a:txBody>
                  <a:tcPr/>
                </a:tc>
              </a:tr>
              <a:tr h="525109">
                <a:tc>
                  <a:txBody>
                    <a:bodyPr/>
                    <a:lstStyle/>
                    <a:p>
                      <a:r>
                        <a:rPr lang="en-US" dirty="0" smtClean="0"/>
                        <a:t>Fertility </a:t>
                      </a:r>
                    </a:p>
                  </a:txBody>
                  <a:tcPr/>
                </a:tc>
                <a:tc>
                  <a:txBody>
                    <a:bodyPr/>
                    <a:lstStyle/>
                    <a:p>
                      <a:r>
                        <a:rPr lang="en-US" dirty="0" smtClean="0"/>
                        <a:t>2.01</a:t>
                      </a:r>
                      <a:endParaRPr lang="en-US" dirty="0"/>
                    </a:p>
                  </a:txBody>
                  <a:tcPr/>
                </a:tc>
                <a:tc>
                  <a:txBody>
                    <a:bodyPr/>
                    <a:lstStyle/>
                    <a:p>
                      <a:r>
                        <a:rPr lang="en-US" dirty="0" smtClean="0"/>
                        <a:t>2.99</a:t>
                      </a:r>
                      <a:endParaRPr lang="en-US" dirty="0"/>
                    </a:p>
                  </a:txBody>
                  <a:tcPr/>
                </a:tc>
              </a:tr>
            </a:tbl>
          </a:graphicData>
        </a:graphic>
      </p:graphicFrame>
    </p:spTree>
    <p:extLst>
      <p:ext uri="{BB962C8B-B14F-4D97-AF65-F5344CB8AC3E}">
        <p14:creationId xmlns:p14="http://schemas.microsoft.com/office/powerpoint/2010/main" val="39951821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3"/>
          </p:nvPr>
        </p:nvSpPr>
        <p:spPr/>
        <p:txBody>
          <a:bodyPr>
            <a:normAutofit fontScale="40000" lnSpcReduction="20000"/>
          </a:bodyPr>
          <a:lstStyle/>
          <a:p>
            <a:pPr marL="454914" lvl="0" indent="-457200">
              <a:buFont typeface="+mj-lt"/>
              <a:buAutoNum type="arabicPeriod"/>
            </a:pPr>
            <a:r>
              <a:rPr lang="en-US" dirty="0"/>
              <a:t>Pregnancy and Preconception Health. </a:t>
            </a:r>
            <a:r>
              <a:rPr lang="en-US" dirty="0" err="1"/>
              <a:t>Womenshealth.gov</a:t>
            </a:r>
            <a:r>
              <a:rPr lang="en-US" dirty="0"/>
              <a:t>. </a:t>
            </a:r>
            <a:r>
              <a:rPr lang="en-US" u="sng" dirty="0">
                <a:hlinkClick r:id="rId2"/>
              </a:rPr>
              <a:t>http://www.womenshelath.gov/pregnancy/before-you-get-pregnant/preconception-health.html</a:t>
            </a:r>
            <a:r>
              <a:rPr lang="en-US" dirty="0"/>
              <a:t>. Accessed March 12, 2014. </a:t>
            </a:r>
          </a:p>
          <a:p>
            <a:pPr marL="454914" lvl="0" indent="-457200">
              <a:buFont typeface="+mj-lt"/>
              <a:buAutoNum type="arabicPeriod"/>
            </a:pPr>
            <a:r>
              <a:rPr lang="en-US" dirty="0"/>
              <a:t>Good Health Before Pregnancy: Preconception Care. The American College of Obstetricians and Gynecologists. </a:t>
            </a:r>
            <a:r>
              <a:rPr lang="en-US" u="sng" dirty="0">
                <a:hlinkClick r:id="rId3"/>
              </a:rPr>
              <a:t>http://www.acog.org/~/media/For%20Patients/faq056.pdf?dmc=1&amp;ts=20140317T1233031095</a:t>
            </a:r>
            <a:r>
              <a:rPr lang="en-US" dirty="0"/>
              <a:t>. Accessed March 12, 2014. </a:t>
            </a:r>
          </a:p>
          <a:p>
            <a:pPr marL="454914" lvl="0" indent="-457200">
              <a:buFont typeface="+mj-lt"/>
              <a:buAutoNum type="arabicPeriod"/>
            </a:pPr>
            <a:r>
              <a:rPr lang="en-US" dirty="0" err="1"/>
              <a:t>Akkerman</a:t>
            </a:r>
            <a:r>
              <a:rPr lang="en-US" dirty="0"/>
              <a:t> D, Cleland L, Croft G, </a:t>
            </a:r>
            <a:r>
              <a:rPr lang="en-US" dirty="0" err="1"/>
              <a:t>Eskuchen</a:t>
            </a:r>
            <a:r>
              <a:rPr lang="en-US" dirty="0"/>
              <a:t> K, Heim C, Levine A, </a:t>
            </a:r>
            <a:r>
              <a:rPr lang="en-US" dirty="0" err="1"/>
              <a:t>Setterlund</a:t>
            </a:r>
            <a:r>
              <a:rPr lang="en-US" dirty="0"/>
              <a:t> L, Stark C, Vickers J, Westby E. Institute for Clinical Systems Improvement. </a:t>
            </a:r>
            <a:r>
              <a:rPr lang="en-US" i="1" dirty="0"/>
              <a:t>Routine Prenatal Care. </a:t>
            </a:r>
            <a:r>
              <a:rPr lang="en-US" dirty="0"/>
              <a:t>Updated July 2012. </a:t>
            </a:r>
          </a:p>
          <a:p>
            <a:pPr marL="454914" lvl="0" indent="-457200">
              <a:buFont typeface="+mj-lt"/>
              <a:buAutoNum type="arabicPeriod"/>
            </a:pPr>
            <a:r>
              <a:rPr lang="en-US" dirty="0" err="1"/>
              <a:t>Sfakianaki</a:t>
            </a:r>
            <a:r>
              <a:rPr lang="en-US" dirty="0"/>
              <a:t> A. Prenatal vitamins: A review of the literature on benefits ad risks of various nutrient supplements. </a:t>
            </a:r>
            <a:r>
              <a:rPr lang="en-US" i="1" dirty="0"/>
              <a:t>Formulary</a:t>
            </a:r>
            <a:r>
              <a:rPr lang="en-US" dirty="0"/>
              <a:t>. 2013 Feb;48(2):77-82. </a:t>
            </a:r>
          </a:p>
          <a:p>
            <a:pPr marL="454914" lvl="0" indent="-457200">
              <a:buFont typeface="+mj-lt"/>
              <a:buAutoNum type="arabicPeriod"/>
            </a:pPr>
            <a:r>
              <a:rPr lang="en-US" dirty="0"/>
              <a:t>Routine Tests in Pregnancy. The American College of Obstetricians and Gynecologists. </a:t>
            </a:r>
            <a:r>
              <a:rPr lang="en-US" u="sng" dirty="0">
                <a:hlinkClick r:id="rId4"/>
              </a:rPr>
              <a:t>http://www.acog.org/~/media/For%20Patients/faq133.pdf?dmc=1&amp;ts=20140317T1305081368</a:t>
            </a:r>
            <a:r>
              <a:rPr lang="en-US" dirty="0"/>
              <a:t>. Accessed March 12, 2014. </a:t>
            </a:r>
          </a:p>
          <a:p>
            <a:pPr marL="454914" lvl="0" indent="-457200">
              <a:buFont typeface="+mj-lt"/>
              <a:buAutoNum type="arabicPeriod"/>
            </a:pPr>
            <a:r>
              <a:rPr lang="en-US" dirty="0"/>
              <a:t>Kirkham C, Harris S, </a:t>
            </a:r>
            <a:r>
              <a:rPr lang="en-US" dirty="0" err="1"/>
              <a:t>Grzybowski</a:t>
            </a:r>
            <a:r>
              <a:rPr lang="en-US" dirty="0"/>
              <a:t> S. Evidence-Based Prenatal Care: Part I. General Prenatal Care and Counseling Issues. </a:t>
            </a:r>
            <a:r>
              <a:rPr lang="en-US" i="1" dirty="0"/>
              <a:t>Am </a:t>
            </a:r>
            <a:r>
              <a:rPr lang="en-US" i="1" dirty="0" err="1"/>
              <a:t>Fam</a:t>
            </a:r>
            <a:r>
              <a:rPr lang="en-US" i="1" dirty="0"/>
              <a:t> Physician. </a:t>
            </a:r>
            <a:r>
              <a:rPr lang="en-US" dirty="0"/>
              <a:t>2005 April;71(7):1307-1316. </a:t>
            </a:r>
            <a:r>
              <a:rPr lang="en-US" u="sng" dirty="0">
                <a:hlinkClick r:id="rId5"/>
              </a:rPr>
              <a:t>http://www.aafp.org/afp/2005/0401/p1307.html</a:t>
            </a:r>
            <a:r>
              <a:rPr lang="en-US" dirty="0"/>
              <a:t>. Accessed March 12, 2014. </a:t>
            </a:r>
          </a:p>
          <a:p>
            <a:pPr marL="454914" lvl="0" indent="-457200">
              <a:buFont typeface="+mj-lt"/>
              <a:buAutoNum type="arabicPeriod"/>
            </a:pPr>
            <a:r>
              <a:rPr lang="en-US" dirty="0" err="1"/>
              <a:t>Figuers</a:t>
            </a:r>
            <a:r>
              <a:rPr lang="en-US" dirty="0"/>
              <a:t> C. The Childbearing Year. Duke’s Women’s Health Class at Duke University School of Medicine. May 7, 2013. </a:t>
            </a:r>
          </a:p>
          <a:p>
            <a:pPr marL="454914" lvl="0" indent="-457200">
              <a:buFont typeface="+mj-lt"/>
              <a:buAutoNum type="arabicPeriod"/>
            </a:pPr>
            <a:r>
              <a:rPr lang="en-US" dirty="0" err="1"/>
              <a:t>Figuers</a:t>
            </a:r>
            <a:r>
              <a:rPr lang="en-US" dirty="0"/>
              <a:t> C, </a:t>
            </a:r>
            <a:r>
              <a:rPr lang="en-US" dirty="0" err="1"/>
              <a:t>Pannullo</a:t>
            </a:r>
            <a:r>
              <a:rPr lang="en-US" dirty="0"/>
              <a:t> A. Prenatal and Postpartum Examination and Interventions. Duke’s Women’s Health Class at Duke University School of Medicine. May 16, 2013. </a:t>
            </a:r>
          </a:p>
          <a:p>
            <a:pPr marL="454914" lvl="0" indent="-457200">
              <a:buFont typeface="+mj-lt"/>
              <a:buAutoNum type="arabicPeriod"/>
            </a:pPr>
            <a:r>
              <a:rPr lang="en-US" dirty="0"/>
              <a:t>Pregnancy – Staying healthy and safe. </a:t>
            </a:r>
            <a:r>
              <a:rPr lang="en-US" dirty="0" err="1"/>
              <a:t>Womenshealth.gov</a:t>
            </a:r>
            <a:r>
              <a:rPr lang="en-US" dirty="0"/>
              <a:t>. </a:t>
            </a:r>
            <a:r>
              <a:rPr lang="en-US" u="sng" dirty="0">
                <a:hlinkClick r:id="rId6"/>
              </a:rPr>
              <a:t>http://www.womenshealth.gov/pregnancy/you-are-pregnant/staying-healthy.html</a:t>
            </a:r>
            <a:r>
              <a:rPr lang="en-US" dirty="0"/>
              <a:t>. Accessed March 12, 2014</a:t>
            </a:r>
            <a:r>
              <a:rPr lang="en-US" dirty="0" smtClean="0"/>
              <a:t>.</a:t>
            </a:r>
          </a:p>
          <a:p>
            <a:pPr marL="454914" indent="-457200">
              <a:buFont typeface="+mj-lt"/>
              <a:buAutoNum type="arabicPeriod"/>
            </a:pPr>
            <a:r>
              <a:rPr lang="en-US" dirty="0" smtClean="0"/>
              <a:t>Pregnancy complication. Pregnancy. </a:t>
            </a:r>
            <a:r>
              <a:rPr lang="en-US" dirty="0" err="1" smtClean="0"/>
              <a:t>Women’shealth.gov</a:t>
            </a:r>
            <a:r>
              <a:rPr lang="en-US" dirty="0" smtClean="0"/>
              <a:t>. </a:t>
            </a:r>
            <a:r>
              <a:rPr lang="en-US" dirty="0">
                <a:hlinkClick r:id="rId7"/>
              </a:rPr>
              <a:t>http://womenshealth.gov/pregnancy/you-are-pregnant/pregnancy-complications.html</a:t>
            </a:r>
            <a:r>
              <a:rPr lang="en-US" dirty="0"/>
              <a:t> </a:t>
            </a:r>
            <a:r>
              <a:rPr lang="en-US" dirty="0" smtClean="0"/>
              <a:t>. Accessed April 13, 2014</a:t>
            </a:r>
          </a:p>
          <a:p>
            <a:pPr marL="454914" lvl="0" indent="-457200">
              <a:buFont typeface="+mj-lt"/>
              <a:buAutoNum type="arabicPeriod"/>
            </a:pPr>
            <a:r>
              <a:rPr lang="en-US" dirty="0" smtClean="0"/>
              <a:t>Irion J</a:t>
            </a:r>
            <a:r>
              <a:rPr lang="en-US" dirty="0"/>
              <a:t> </a:t>
            </a:r>
            <a:r>
              <a:rPr lang="en-US" dirty="0" smtClean="0"/>
              <a:t>and Irion G. </a:t>
            </a:r>
            <a:r>
              <a:rPr lang="en-US" i="1" dirty="0" smtClean="0"/>
              <a:t>Women’s Health in Physical Therapy. </a:t>
            </a:r>
            <a:r>
              <a:rPr lang="en-US" dirty="0" smtClean="0"/>
              <a:t>2010. Lippincott Williams &amp; Wilkins, a </a:t>
            </a:r>
            <a:r>
              <a:rPr lang="en-US" dirty="0" err="1" smtClean="0"/>
              <a:t>Wolters</a:t>
            </a:r>
            <a:r>
              <a:rPr lang="en-US" dirty="0" smtClean="0"/>
              <a:t> Kluwer business. Baltimore, MD. </a:t>
            </a:r>
          </a:p>
          <a:p>
            <a:pPr marL="454914" indent="-457200">
              <a:buFont typeface="+mj-lt"/>
              <a:buAutoNum type="arabicPeriod"/>
            </a:pPr>
            <a:r>
              <a:rPr lang="en-US" dirty="0"/>
              <a:t>Labor and delivery, postpartum </a:t>
            </a:r>
            <a:r>
              <a:rPr lang="en-US" dirty="0" smtClean="0"/>
              <a:t>care. </a:t>
            </a:r>
            <a:r>
              <a:rPr lang="en-US" dirty="0"/>
              <a:t>Mayo Clinic. </a:t>
            </a:r>
            <a:r>
              <a:rPr lang="en-US" dirty="0">
                <a:hlinkClick r:id="rId8"/>
              </a:rPr>
              <a:t>http://www.mayoclinic.org/healthy-living/labor-and-delivery/in-depth/home-birth/art-</a:t>
            </a:r>
            <a:r>
              <a:rPr lang="en-US" dirty="0" smtClean="0">
                <a:hlinkClick r:id="rId8"/>
              </a:rPr>
              <a:t>20046878</a:t>
            </a:r>
            <a:r>
              <a:rPr lang="en-US" dirty="0" smtClean="0"/>
              <a:t>. Accessed April 13, 2014. </a:t>
            </a:r>
          </a:p>
          <a:p>
            <a:pPr marL="454914" indent="-457200">
              <a:buFont typeface="+mj-lt"/>
              <a:buAutoNum type="arabicPeriod"/>
            </a:pPr>
            <a:r>
              <a:rPr lang="en-US" dirty="0" smtClean="0"/>
              <a:t>Wax </a:t>
            </a:r>
            <a:r>
              <a:rPr lang="en-US" dirty="0"/>
              <a:t>JR, Lucas FL, Lamont M, </a:t>
            </a:r>
            <a:r>
              <a:rPr lang="en-US" dirty="0" err="1"/>
              <a:t>Pinette</a:t>
            </a:r>
            <a:r>
              <a:rPr lang="en-US" dirty="0"/>
              <a:t> MG, </a:t>
            </a:r>
            <a:r>
              <a:rPr lang="en-US" dirty="0" err="1"/>
              <a:t>Cartin</a:t>
            </a:r>
            <a:r>
              <a:rPr lang="en-US" dirty="0"/>
              <a:t> A, Blackstone J. Maternal and newborn outcomes in planned home birth </a:t>
            </a:r>
            <a:r>
              <a:rPr lang="en-US" dirty="0" err="1"/>
              <a:t>vs</a:t>
            </a:r>
            <a:r>
              <a:rPr lang="en-US" dirty="0"/>
              <a:t> planned hospital births: a </a:t>
            </a:r>
            <a:r>
              <a:rPr lang="en-US" dirty="0" err="1"/>
              <a:t>metaanalysis</a:t>
            </a:r>
            <a:r>
              <a:rPr lang="en-US" dirty="0"/>
              <a:t>. </a:t>
            </a:r>
            <a:r>
              <a:rPr lang="en-US" i="1" dirty="0"/>
              <a:t>Am J </a:t>
            </a:r>
            <a:r>
              <a:rPr lang="en-US" i="1" dirty="0" err="1"/>
              <a:t>Obstet</a:t>
            </a:r>
            <a:r>
              <a:rPr lang="en-US" i="1" dirty="0"/>
              <a:t> Gynecol. </a:t>
            </a:r>
            <a:r>
              <a:rPr lang="en-US" dirty="0"/>
              <a:t> 2010 Sep;203(3):243. </a:t>
            </a:r>
            <a:endParaRPr lang="en-US" dirty="0" smtClean="0"/>
          </a:p>
          <a:p>
            <a:pPr marL="454914" indent="-457200">
              <a:buFont typeface="+mj-lt"/>
              <a:buAutoNum type="arabicPeriod"/>
            </a:pPr>
            <a:r>
              <a:rPr lang="en-US" dirty="0" smtClean="0"/>
              <a:t>Childbirth Problems. Medline Plus. </a:t>
            </a:r>
            <a:r>
              <a:rPr lang="en-US" dirty="0">
                <a:hlinkClick r:id="rId9"/>
              </a:rPr>
              <a:t>http://www.nlm.nih.gov/medlineplus/</a:t>
            </a:r>
            <a:r>
              <a:rPr lang="en-US" dirty="0" smtClean="0">
                <a:hlinkClick r:id="rId9"/>
              </a:rPr>
              <a:t>childbirthproblems.html</a:t>
            </a:r>
            <a:r>
              <a:rPr lang="en-US" dirty="0" smtClean="0"/>
              <a:t>. Accessed April 13, 2014. </a:t>
            </a:r>
          </a:p>
          <a:p>
            <a:pPr marL="454914" indent="-457200">
              <a:buFont typeface="+mj-lt"/>
              <a:buAutoNum type="arabicPeriod"/>
            </a:pPr>
            <a:r>
              <a:rPr lang="en-US" dirty="0" smtClean="0"/>
              <a:t>Pregnancy </a:t>
            </a:r>
            <a:r>
              <a:rPr lang="en-US" dirty="0"/>
              <a:t>– Recovering from birth. </a:t>
            </a:r>
            <a:r>
              <a:rPr lang="en-US" dirty="0" err="1"/>
              <a:t>Womenshealth.gov</a:t>
            </a:r>
            <a:r>
              <a:rPr lang="en-US" dirty="0"/>
              <a:t>. </a:t>
            </a:r>
            <a:r>
              <a:rPr lang="en-US" u="sng" dirty="0">
                <a:hlinkClick r:id="rId10"/>
              </a:rPr>
              <a:t>http://www.womenshealth.gov/pregnancy/childbirth-beyond/recovering-from-birth.html</a:t>
            </a:r>
            <a:r>
              <a:rPr lang="en-US" dirty="0"/>
              <a:t>. Accessed March 12, 2014. </a:t>
            </a:r>
            <a:endParaRPr lang="en-US" dirty="0" smtClean="0"/>
          </a:p>
          <a:p>
            <a:pPr marL="454914" indent="-457200">
              <a:buFont typeface="+mj-lt"/>
              <a:buAutoNum type="arabicPeriod"/>
            </a:pPr>
            <a:r>
              <a:rPr lang="en-US" dirty="0" err="1" smtClean="0"/>
              <a:t>McGann</a:t>
            </a:r>
            <a:r>
              <a:rPr lang="en-US" dirty="0" smtClean="0"/>
              <a:t> B. Maya Childbirth Traditions in a Medical Pluralist Society: An </a:t>
            </a:r>
            <a:r>
              <a:rPr lang="en-US" dirty="0" err="1" smtClean="0"/>
              <a:t>Ethnomedical</a:t>
            </a:r>
            <a:r>
              <a:rPr lang="en-US" dirty="0"/>
              <a:t> Perspective. </a:t>
            </a:r>
            <a:r>
              <a:rPr lang="en-US" dirty="0">
                <a:hlinkClick r:id="rId11"/>
              </a:rPr>
              <a:t>http://www.academia.edu/386087/</a:t>
            </a:r>
            <a:r>
              <a:rPr lang="en-US" dirty="0" smtClean="0">
                <a:hlinkClick r:id="rId11"/>
              </a:rPr>
              <a:t>Maya_Childbirth_Traditions_in_a_Medical_Pluralist_Society_An_Ethnomedical_Perspective</a:t>
            </a:r>
            <a:r>
              <a:rPr lang="en-US" dirty="0" smtClean="0"/>
              <a:t>. Accessed April 21, 2014. </a:t>
            </a:r>
          </a:p>
          <a:p>
            <a:pPr marL="454914" indent="-457200">
              <a:buFont typeface="+mj-lt"/>
              <a:buAutoNum type="arabicPeriod"/>
            </a:pPr>
            <a:r>
              <a:rPr lang="en-US" dirty="0" smtClean="0"/>
              <a:t>United States. The World </a:t>
            </a:r>
            <a:r>
              <a:rPr lang="en-US" dirty="0" err="1" smtClean="0"/>
              <a:t>Factbook</a:t>
            </a:r>
            <a:r>
              <a:rPr lang="en-US" dirty="0" smtClean="0"/>
              <a:t>. CIA. </a:t>
            </a:r>
            <a:r>
              <a:rPr lang="en-US" dirty="0">
                <a:hlinkClick r:id="rId12"/>
              </a:rPr>
              <a:t>https://www.cia.gov/library/publications/the-world-factbook/geos/us.html</a:t>
            </a:r>
            <a:r>
              <a:rPr lang="en-US" dirty="0"/>
              <a:t> </a:t>
            </a:r>
            <a:r>
              <a:rPr lang="en-US" dirty="0" smtClean="0"/>
              <a:t>. Accessed April 13, 2014. </a:t>
            </a:r>
          </a:p>
          <a:p>
            <a:pPr marL="454914" indent="-457200">
              <a:buFont typeface="+mj-lt"/>
              <a:buAutoNum type="arabicPeriod"/>
            </a:pPr>
            <a:r>
              <a:rPr lang="en-US" dirty="0" smtClean="0"/>
              <a:t>Guatemala. The World </a:t>
            </a:r>
            <a:r>
              <a:rPr lang="en-US" dirty="0" err="1" smtClean="0"/>
              <a:t>Factbook</a:t>
            </a:r>
            <a:r>
              <a:rPr lang="en-US" dirty="0" smtClean="0"/>
              <a:t>. CIA. </a:t>
            </a:r>
            <a:r>
              <a:rPr lang="en-US" dirty="0">
                <a:hlinkClick r:id="rId13"/>
              </a:rPr>
              <a:t>https://www.cia.gov/library/publications/the-world-factbook/geos</a:t>
            </a:r>
            <a:r>
              <a:rPr lang="en-US" dirty="0" smtClean="0">
                <a:hlinkClick r:id="rId13"/>
              </a:rPr>
              <a:t>/gt.html</a:t>
            </a:r>
            <a:r>
              <a:rPr lang="en-US" dirty="0" smtClean="0"/>
              <a:t>. Accessed April 13, 2014. </a:t>
            </a:r>
            <a:endParaRPr lang="en-US" dirty="0"/>
          </a:p>
          <a:p>
            <a:pPr marL="0" indent="0">
              <a:buNone/>
            </a:pPr>
            <a:endParaRPr lang="en-US" dirty="0">
              <a:solidFill>
                <a:srgbClr val="2E2224"/>
              </a:solidFill>
            </a:endParaRPr>
          </a:p>
          <a:p>
            <a:endParaRPr lang="en-US" dirty="0">
              <a:solidFill>
                <a:srgbClr val="2E2224"/>
              </a:solidFill>
            </a:endParaRPr>
          </a:p>
        </p:txBody>
      </p:sp>
    </p:spTree>
    <p:extLst>
      <p:ext uri="{BB962C8B-B14F-4D97-AF65-F5344CB8AC3E}">
        <p14:creationId xmlns:p14="http://schemas.microsoft.com/office/powerpoint/2010/main" val="37373742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24492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a:t>
            </a:r>
            <a:r>
              <a:rPr lang="en-US" baseline="30000" dirty="0" smtClean="0"/>
              <a:t>1</a:t>
            </a:r>
            <a:endParaRPr lang="en-US" dirty="0"/>
          </a:p>
        </p:txBody>
      </p:sp>
      <p:sp>
        <p:nvSpPr>
          <p:cNvPr id="3" name="Content Placeholder 2"/>
          <p:cNvSpPr>
            <a:spLocks noGrp="1"/>
          </p:cNvSpPr>
          <p:nvPr>
            <p:ph sz="quarter" idx="13"/>
          </p:nvPr>
        </p:nvSpPr>
        <p:spPr/>
        <p:txBody>
          <a:bodyPr>
            <a:noAutofit/>
          </a:bodyPr>
          <a:lstStyle/>
          <a:p>
            <a:r>
              <a:rPr lang="en-US" sz="2400" dirty="0" smtClean="0"/>
              <a:t>Genetic counseling may be used </a:t>
            </a:r>
            <a:r>
              <a:rPr lang="en-US" sz="2400" dirty="0" smtClean="0"/>
              <a:t>under the following circumstances: </a:t>
            </a:r>
          </a:p>
          <a:p>
            <a:pPr marL="454914" indent="-457200">
              <a:buFont typeface="+mj-lt"/>
              <a:buAutoNum type="arabicPeriod"/>
            </a:pPr>
            <a:r>
              <a:rPr lang="en-US" sz="2400" dirty="0" smtClean="0"/>
              <a:t>Family history</a:t>
            </a:r>
          </a:p>
          <a:p>
            <a:pPr marL="454914" indent="-457200">
              <a:buFont typeface="+mj-lt"/>
              <a:buAutoNum type="arabicPeriod"/>
            </a:pPr>
            <a:r>
              <a:rPr lang="en-US" sz="2400" dirty="0" smtClean="0"/>
              <a:t>Miscarriages</a:t>
            </a:r>
          </a:p>
          <a:p>
            <a:pPr marL="454914" indent="-457200">
              <a:buFont typeface="+mj-lt"/>
              <a:buAutoNum type="arabicPeriod"/>
            </a:pPr>
            <a:r>
              <a:rPr lang="en-US" sz="2400" dirty="0" smtClean="0"/>
              <a:t>Child with inherited disorder</a:t>
            </a:r>
          </a:p>
          <a:p>
            <a:pPr marL="454914" indent="-457200">
              <a:buFont typeface="+mj-lt"/>
              <a:buAutoNum type="arabicPeriod"/>
            </a:pPr>
            <a:r>
              <a:rPr lang="en-US" sz="2400" dirty="0" smtClean="0"/>
              <a:t>Woman 35 or older</a:t>
            </a:r>
          </a:p>
          <a:p>
            <a:pPr marL="454914" indent="-457200">
              <a:buFont typeface="+mj-lt"/>
              <a:buAutoNum type="arabicPeriod"/>
            </a:pPr>
            <a:r>
              <a:rPr lang="en-US" sz="2400" dirty="0" smtClean="0"/>
              <a:t>Positive test results</a:t>
            </a:r>
          </a:p>
          <a:p>
            <a:pPr marL="454914" indent="-457200">
              <a:buFont typeface="+mj-lt"/>
              <a:buAutoNum type="arabicPeriod"/>
            </a:pPr>
            <a:r>
              <a:rPr lang="en-US" sz="2400" dirty="0" smtClean="0"/>
              <a:t>Ethnic background</a:t>
            </a:r>
          </a:p>
          <a:p>
            <a:pPr marL="454914" indent="-457200">
              <a:buFont typeface="+mj-lt"/>
              <a:buAutoNum type="arabicPeriod"/>
            </a:pPr>
            <a:r>
              <a:rPr lang="en-US" sz="2400" dirty="0" smtClean="0"/>
              <a:t>Related by blood </a:t>
            </a:r>
            <a:endParaRPr lang="en-US" sz="2400" dirty="0" smtClean="0"/>
          </a:p>
        </p:txBody>
      </p:sp>
      <p:pic>
        <p:nvPicPr>
          <p:cNvPr id="4" name="Picture 3"/>
          <p:cNvPicPr>
            <a:picLocks noChangeAspect="1"/>
          </p:cNvPicPr>
          <p:nvPr/>
        </p:nvPicPr>
        <p:blipFill>
          <a:blip r:embed="rId3"/>
          <a:stretch>
            <a:fillRect/>
          </a:stretch>
        </p:blipFill>
        <p:spPr>
          <a:xfrm>
            <a:off x="3744188" y="4636008"/>
            <a:ext cx="4419600" cy="1600200"/>
          </a:xfrm>
          <a:prstGeom prst="rect">
            <a:avLst/>
          </a:prstGeom>
        </p:spPr>
      </p:pic>
    </p:spTree>
    <p:extLst>
      <p:ext uri="{BB962C8B-B14F-4D97-AF65-F5344CB8AC3E}">
        <p14:creationId xmlns:p14="http://schemas.microsoft.com/office/powerpoint/2010/main" val="2952932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r>
              <a:rPr lang="en-US" baseline="30000" dirty="0" smtClean="0"/>
              <a:t>2</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sz="2400" dirty="0" smtClean="0"/>
              <a:t>Excess weight is associated with several pregnancy complications including: </a:t>
            </a:r>
          </a:p>
          <a:p>
            <a:pPr lvl="1"/>
            <a:r>
              <a:rPr lang="en-US" dirty="0" smtClean="0"/>
              <a:t>High Blood Pressure</a:t>
            </a:r>
          </a:p>
          <a:p>
            <a:pPr lvl="1"/>
            <a:r>
              <a:rPr lang="en-US" dirty="0" smtClean="0"/>
              <a:t>Preeclampsia</a:t>
            </a:r>
          </a:p>
          <a:p>
            <a:pPr lvl="1"/>
            <a:r>
              <a:rPr lang="en-US" dirty="0" smtClean="0"/>
              <a:t>Preterm Birth</a:t>
            </a:r>
          </a:p>
          <a:p>
            <a:pPr lvl="1"/>
            <a:r>
              <a:rPr lang="en-US" dirty="0" smtClean="0"/>
              <a:t>Gestational Diabetes </a:t>
            </a:r>
            <a:endParaRPr lang="en-US" dirty="0"/>
          </a:p>
        </p:txBody>
      </p:sp>
      <p:pic>
        <p:nvPicPr>
          <p:cNvPr id="4" name="Picture 3"/>
          <p:cNvPicPr>
            <a:picLocks noChangeAspect="1"/>
          </p:cNvPicPr>
          <p:nvPr/>
        </p:nvPicPr>
        <p:blipFill>
          <a:blip r:embed="rId3"/>
          <a:stretch>
            <a:fillRect/>
          </a:stretch>
        </p:blipFill>
        <p:spPr>
          <a:xfrm>
            <a:off x="2201594" y="3970413"/>
            <a:ext cx="4714884" cy="2098613"/>
          </a:xfrm>
          <a:prstGeom prst="rect">
            <a:avLst/>
          </a:prstGeom>
        </p:spPr>
      </p:pic>
    </p:spTree>
    <p:extLst>
      <p:ext uri="{BB962C8B-B14F-4D97-AF65-F5344CB8AC3E}">
        <p14:creationId xmlns:p14="http://schemas.microsoft.com/office/powerpoint/2010/main" val="40670644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Underweight</a:t>
            </a:r>
            <a:r>
              <a:rPr lang="en-US" baseline="30000" dirty="0" smtClean="0"/>
              <a:t>2</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sz="2800" dirty="0" smtClean="0"/>
              <a:t>Increased risk of having a low birth weight baby</a:t>
            </a:r>
          </a:p>
          <a:p>
            <a:r>
              <a:rPr lang="en-US" sz="2800" dirty="0" smtClean="0"/>
              <a:t>Increases risk of preterm birth </a:t>
            </a:r>
            <a:endParaRPr lang="en-US" sz="2800" dirty="0" smtClean="0"/>
          </a:p>
        </p:txBody>
      </p:sp>
      <p:pic>
        <p:nvPicPr>
          <p:cNvPr id="4" name="Picture 3"/>
          <p:cNvPicPr>
            <a:picLocks noChangeAspect="1"/>
          </p:cNvPicPr>
          <p:nvPr/>
        </p:nvPicPr>
        <p:blipFill>
          <a:blip r:embed="rId3"/>
          <a:stretch>
            <a:fillRect/>
          </a:stretch>
        </p:blipFill>
        <p:spPr>
          <a:xfrm>
            <a:off x="2145566" y="4007761"/>
            <a:ext cx="4820401" cy="2145579"/>
          </a:xfrm>
          <a:prstGeom prst="rect">
            <a:avLst/>
          </a:prstGeom>
        </p:spPr>
      </p:pic>
    </p:spTree>
    <p:extLst>
      <p:ext uri="{BB962C8B-B14F-4D97-AF65-F5344CB8AC3E}">
        <p14:creationId xmlns:p14="http://schemas.microsoft.com/office/powerpoint/2010/main" val="23946694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 Visits</a:t>
            </a:r>
            <a:r>
              <a:rPr lang="en-US" baseline="30000" dirty="0" smtClean="0"/>
              <a:t>3,5</a:t>
            </a:r>
            <a:endParaRPr lang="en-US" dirty="0"/>
          </a:p>
        </p:txBody>
      </p:sp>
      <p:sp>
        <p:nvSpPr>
          <p:cNvPr id="3" name="Content Placeholder 2"/>
          <p:cNvSpPr>
            <a:spLocks noGrp="1"/>
          </p:cNvSpPr>
          <p:nvPr>
            <p:ph sz="quarter" idx="13"/>
          </p:nvPr>
        </p:nvSpPr>
        <p:spPr/>
        <p:txBody>
          <a:bodyPr>
            <a:normAutofit/>
          </a:bodyPr>
          <a:lstStyle/>
          <a:p>
            <a:r>
              <a:rPr lang="en-US" sz="2800" dirty="0"/>
              <a:t>S</a:t>
            </a:r>
            <a:r>
              <a:rPr lang="en-US" sz="2800" dirty="0" smtClean="0"/>
              <a:t>eries </a:t>
            </a:r>
            <a:r>
              <a:rPr lang="en-US" sz="2800" dirty="0" smtClean="0"/>
              <a:t>of around 12 </a:t>
            </a:r>
            <a:r>
              <a:rPr lang="en-US" sz="2800" dirty="0" smtClean="0"/>
              <a:t>visits</a:t>
            </a:r>
            <a:endParaRPr lang="en-US" sz="2800" dirty="0" smtClean="0"/>
          </a:p>
          <a:p>
            <a:r>
              <a:rPr lang="en-US" sz="2800" dirty="0" smtClean="0"/>
              <a:t>There </a:t>
            </a:r>
            <a:r>
              <a:rPr lang="en-US" sz="2800" dirty="0" smtClean="0"/>
              <a:t>are many tests the woman must complete during pregnancy ranging from a CBC to a glucose screening test</a:t>
            </a:r>
          </a:p>
          <a:p>
            <a:r>
              <a:rPr lang="en-US" sz="2800" dirty="0" smtClean="0"/>
              <a:t>Ultrasonography is used in testing for the </a:t>
            </a:r>
            <a:r>
              <a:rPr lang="en-US" sz="2800" dirty="0" smtClean="0"/>
              <a:t>baby </a:t>
            </a:r>
            <a:endParaRPr lang="en-US" sz="2800" dirty="0"/>
          </a:p>
        </p:txBody>
      </p:sp>
      <p:pic>
        <p:nvPicPr>
          <p:cNvPr id="4" name="Picture 3"/>
          <p:cNvPicPr>
            <a:picLocks noChangeAspect="1"/>
          </p:cNvPicPr>
          <p:nvPr/>
        </p:nvPicPr>
        <p:blipFill>
          <a:blip r:embed="rId3"/>
          <a:stretch>
            <a:fillRect/>
          </a:stretch>
        </p:blipFill>
        <p:spPr>
          <a:xfrm>
            <a:off x="4732526" y="3759708"/>
            <a:ext cx="3289300" cy="2476500"/>
          </a:xfrm>
          <a:prstGeom prst="rect">
            <a:avLst/>
          </a:prstGeom>
        </p:spPr>
      </p:pic>
    </p:spTree>
    <p:extLst>
      <p:ext uri="{BB962C8B-B14F-4D97-AF65-F5344CB8AC3E}">
        <p14:creationId xmlns:p14="http://schemas.microsoft.com/office/powerpoint/2010/main" val="33197199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r>
              <a:rPr lang="en-US" baseline="30000" dirty="0" smtClean="0"/>
              <a:t>4 </a:t>
            </a:r>
            <a:endParaRPr lang="en-US" dirty="0"/>
          </a:p>
        </p:txBody>
      </p:sp>
      <p:sp>
        <p:nvSpPr>
          <p:cNvPr id="3" name="Content Placeholder 2"/>
          <p:cNvSpPr>
            <a:spLocks noGrp="1"/>
          </p:cNvSpPr>
          <p:nvPr>
            <p:ph sz="quarter" idx="13"/>
          </p:nvPr>
        </p:nvSpPr>
        <p:spPr/>
        <p:txBody>
          <a:bodyPr>
            <a:noAutofit/>
          </a:bodyPr>
          <a:lstStyle/>
          <a:p>
            <a:r>
              <a:rPr lang="en-US" sz="2800" dirty="0" smtClean="0"/>
              <a:t>Folic Acid</a:t>
            </a:r>
          </a:p>
          <a:p>
            <a:r>
              <a:rPr lang="en-US" sz="2800" dirty="0" smtClean="0"/>
              <a:t>Omega – 3 Fatty acids</a:t>
            </a:r>
          </a:p>
          <a:p>
            <a:r>
              <a:rPr lang="en-US" sz="2800" dirty="0" smtClean="0"/>
              <a:t>Iron </a:t>
            </a:r>
            <a:endParaRPr lang="en-US" sz="2800" dirty="0"/>
          </a:p>
        </p:txBody>
      </p:sp>
      <p:pic>
        <p:nvPicPr>
          <p:cNvPr id="4" name="Picture 3"/>
          <p:cNvPicPr>
            <a:picLocks noChangeAspect="1"/>
          </p:cNvPicPr>
          <p:nvPr/>
        </p:nvPicPr>
        <p:blipFill>
          <a:blip r:embed="rId3"/>
          <a:stretch>
            <a:fillRect/>
          </a:stretch>
        </p:blipFill>
        <p:spPr>
          <a:xfrm>
            <a:off x="3208648" y="3804461"/>
            <a:ext cx="2916922" cy="2848126"/>
          </a:xfrm>
          <a:prstGeom prst="rect">
            <a:avLst/>
          </a:prstGeom>
        </p:spPr>
      </p:pic>
    </p:spTree>
    <p:extLst>
      <p:ext uri="{BB962C8B-B14F-4D97-AF65-F5344CB8AC3E}">
        <p14:creationId xmlns:p14="http://schemas.microsoft.com/office/powerpoint/2010/main" val="2612346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Changes</a:t>
            </a:r>
            <a:r>
              <a:rPr lang="en-US" baseline="30000" dirty="0" smtClean="0"/>
              <a:t>7</a:t>
            </a:r>
            <a:endParaRPr lang="en-US"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US" sz="2800" dirty="0" smtClean="0"/>
              <a:t>Normal weight gain is 25-30 </a:t>
            </a:r>
            <a:r>
              <a:rPr lang="en-US" sz="2800" dirty="0" err="1" smtClean="0"/>
              <a:t>lbs</a:t>
            </a:r>
            <a:r>
              <a:rPr lang="en-US" sz="2800" dirty="0" smtClean="0"/>
              <a:t> </a:t>
            </a:r>
            <a:endParaRPr lang="en-US" sz="2800" dirty="0" smtClean="0"/>
          </a:p>
          <a:p>
            <a:pPr marL="457200" indent="-457200">
              <a:buFont typeface="+mj-lt"/>
              <a:buAutoNum type="arabicPeriod"/>
            </a:pPr>
            <a:r>
              <a:rPr lang="en-US" sz="2800" dirty="0" smtClean="0"/>
              <a:t>Cardiac </a:t>
            </a:r>
            <a:r>
              <a:rPr lang="en-US" sz="2800" dirty="0" smtClean="0"/>
              <a:t>output increases 30-50%</a:t>
            </a:r>
          </a:p>
          <a:p>
            <a:pPr marL="457200" indent="-457200">
              <a:buFont typeface="+mj-lt"/>
              <a:buAutoNum type="arabicPeriod"/>
            </a:pPr>
            <a:r>
              <a:rPr lang="en-US" sz="2800" dirty="0" smtClean="0"/>
              <a:t>Total blood volume increases 20-40%</a:t>
            </a:r>
          </a:p>
          <a:p>
            <a:pPr marL="457200" indent="-457200">
              <a:buFont typeface="+mj-lt"/>
              <a:buAutoNum type="arabicPeriod"/>
            </a:pPr>
            <a:r>
              <a:rPr lang="en-US" sz="2800" dirty="0" smtClean="0"/>
              <a:t>Blood pressure overall should not change</a:t>
            </a:r>
            <a:endParaRPr lang="en-US" sz="2800" dirty="0" smtClean="0"/>
          </a:p>
          <a:p>
            <a:pPr marL="457200" indent="-457200">
              <a:buFont typeface="+mj-lt"/>
              <a:buAutoNum type="arabicPeriod"/>
            </a:pPr>
            <a:r>
              <a:rPr lang="en-US" sz="2800" dirty="0" smtClean="0"/>
              <a:t>The increase in estrogen contributes to joint laxity </a:t>
            </a:r>
          </a:p>
          <a:p>
            <a:pPr marL="457200" indent="-457200">
              <a:buFont typeface="+mj-lt"/>
              <a:buAutoNum type="arabicPeriod"/>
            </a:pPr>
            <a:r>
              <a:rPr lang="en-US" sz="2800" dirty="0" smtClean="0"/>
              <a:t>The rectus </a:t>
            </a:r>
            <a:r>
              <a:rPr lang="en-US" sz="2800" dirty="0" err="1" smtClean="0"/>
              <a:t>adominis</a:t>
            </a:r>
            <a:r>
              <a:rPr lang="en-US" sz="2800" dirty="0" smtClean="0"/>
              <a:t> muscle is separated at the </a:t>
            </a:r>
            <a:r>
              <a:rPr lang="en-US" sz="2800" dirty="0" err="1" smtClean="0"/>
              <a:t>linea</a:t>
            </a:r>
            <a:r>
              <a:rPr lang="en-US" sz="2800" dirty="0" smtClean="0"/>
              <a:t> alba as the stomach grows</a:t>
            </a:r>
          </a:p>
          <a:p>
            <a:pPr marL="457200" indent="-457200">
              <a:buFont typeface="+mj-lt"/>
              <a:buAutoNum type="arabicPeriod"/>
            </a:pPr>
            <a:r>
              <a:rPr lang="en-US" sz="2800" dirty="0" smtClean="0"/>
              <a:t>20-50% of women suffer some degree of incontinence </a:t>
            </a:r>
          </a:p>
          <a:p>
            <a:pPr marL="0" indent="0">
              <a:buNone/>
            </a:pPr>
            <a:endParaRPr lang="en-US" dirty="0"/>
          </a:p>
        </p:txBody>
      </p:sp>
      <p:pic>
        <p:nvPicPr>
          <p:cNvPr id="4" name="Picture 3"/>
          <p:cNvPicPr>
            <a:picLocks noChangeAspect="1"/>
          </p:cNvPicPr>
          <p:nvPr/>
        </p:nvPicPr>
        <p:blipFill>
          <a:blip r:embed="rId3"/>
          <a:stretch>
            <a:fillRect/>
          </a:stretch>
        </p:blipFill>
        <p:spPr>
          <a:xfrm>
            <a:off x="6274533" y="0"/>
            <a:ext cx="2334241" cy="2334241"/>
          </a:xfrm>
          <a:prstGeom prst="rect">
            <a:avLst/>
          </a:prstGeom>
        </p:spPr>
      </p:pic>
    </p:spTree>
    <p:extLst>
      <p:ext uri="{BB962C8B-B14F-4D97-AF65-F5344CB8AC3E}">
        <p14:creationId xmlns:p14="http://schemas.microsoft.com/office/powerpoint/2010/main" val="20822909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15190</TotalTime>
  <Words>3415</Words>
  <Application>Microsoft Macintosh PowerPoint</Application>
  <PresentationFormat>On-screen Show (4:3)</PresentationFormat>
  <Paragraphs>393</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SOHO</vt:lpstr>
      <vt:lpstr>Standard of care through pregnancy</vt:lpstr>
      <vt:lpstr>OBJECTIVES </vt:lpstr>
      <vt:lpstr>Preconception1  </vt:lpstr>
      <vt:lpstr>Genetic Counseling1</vt:lpstr>
      <vt:lpstr>Obesity2 </vt:lpstr>
      <vt:lpstr>Underweight2 </vt:lpstr>
      <vt:lpstr>Doctor Visits3,5</vt:lpstr>
      <vt:lpstr>Vitamins4 </vt:lpstr>
      <vt:lpstr>Body Changes7</vt:lpstr>
      <vt:lpstr>Postural changes7 </vt:lpstr>
      <vt:lpstr>Postural Dysfunction7 </vt:lpstr>
      <vt:lpstr>Physical Therapy8 </vt:lpstr>
      <vt:lpstr>Back Pain8  </vt:lpstr>
      <vt:lpstr>Nutrition9</vt:lpstr>
      <vt:lpstr>Physical Activity9 </vt:lpstr>
      <vt:lpstr>Physical Activity Benefits9</vt:lpstr>
      <vt:lpstr>Low Impact Activities9     </vt:lpstr>
      <vt:lpstr>Low Impact Activities to Avoid</vt:lpstr>
      <vt:lpstr>Tips to Follow while Exercising9 </vt:lpstr>
      <vt:lpstr>Key exercises while Pregnant8</vt:lpstr>
      <vt:lpstr>Red Flags during Exercise9 </vt:lpstr>
      <vt:lpstr>Pelvic Floor Exercises9 </vt:lpstr>
      <vt:lpstr>When to call the doctor10  </vt:lpstr>
      <vt:lpstr>Labor and Delivery11</vt:lpstr>
      <vt:lpstr>Doctors or Midwives?11</vt:lpstr>
      <vt:lpstr>Hospital Birth11 </vt:lpstr>
      <vt:lpstr>Home Birth12 </vt:lpstr>
      <vt:lpstr>Possible Complications14</vt:lpstr>
      <vt:lpstr>Postpartum15 </vt:lpstr>
      <vt:lpstr>Mayan Culture16 </vt:lpstr>
      <vt:lpstr>PowerPoint Presentation</vt:lpstr>
      <vt:lpstr>References </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Lawson</dc:creator>
  <cp:lastModifiedBy>Stephanie Lawson</cp:lastModifiedBy>
  <cp:revision>60</cp:revision>
  <dcterms:created xsi:type="dcterms:W3CDTF">2014-04-07T17:35:39Z</dcterms:created>
  <dcterms:modified xsi:type="dcterms:W3CDTF">2014-04-22T03:20:38Z</dcterms:modified>
</cp:coreProperties>
</file>