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7" r:id="rId3"/>
    <p:sldId id="278" r:id="rId4"/>
    <p:sldId id="285" r:id="rId5"/>
    <p:sldId id="283" r:id="rId6"/>
    <p:sldId id="279" r:id="rId7"/>
    <p:sldId id="282" r:id="rId8"/>
    <p:sldId id="280" r:id="rId9"/>
    <p:sldId id="286" r:id="rId10"/>
    <p:sldId id="281" r:id="rId11"/>
    <p:sldId id="288" r:id="rId12"/>
    <p:sldId id="257" r:id="rId13"/>
    <p:sldId id="258" r:id="rId14"/>
    <p:sldId id="259" r:id="rId15"/>
    <p:sldId id="260" r:id="rId16"/>
    <p:sldId id="261" r:id="rId17"/>
    <p:sldId id="290" r:id="rId18"/>
    <p:sldId id="262" r:id="rId19"/>
    <p:sldId id="263" r:id="rId20"/>
    <p:sldId id="266" r:id="rId21"/>
    <p:sldId id="287" r:id="rId22"/>
    <p:sldId id="273" r:id="rId23"/>
    <p:sldId id="289" r:id="rId24"/>
    <p:sldId id="291"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980" autoAdjust="0"/>
  </p:normalViewPr>
  <p:slideViewPr>
    <p:cSldViewPr>
      <p:cViewPr>
        <p:scale>
          <a:sx n="60" d="100"/>
          <a:sy n="60" d="100"/>
        </p:scale>
        <p:origin x="-65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E3CB9-71B1-4194-A5D3-FC20DBDC2C66}" type="datetimeFigureOut">
              <a:rPr lang="en-US" smtClean="0"/>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E7ED1-902D-49A3-9277-C5CC5E1EA0E9}" type="slidenum">
              <a:rPr lang="en-US" smtClean="0"/>
              <a:t>‹#›</a:t>
            </a:fld>
            <a:endParaRPr lang="en-US"/>
          </a:p>
        </p:txBody>
      </p:sp>
    </p:spTree>
    <p:extLst>
      <p:ext uri="{BB962C8B-B14F-4D97-AF65-F5344CB8AC3E}">
        <p14:creationId xmlns:p14="http://schemas.microsoft.com/office/powerpoint/2010/main" val="316880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FE7ED1-902D-49A3-9277-C5CC5E1EA0E9}" type="slidenum">
              <a:rPr lang="en-US" smtClean="0"/>
              <a:t>1</a:t>
            </a:fld>
            <a:endParaRPr lang="en-US"/>
          </a:p>
        </p:txBody>
      </p:sp>
    </p:spTree>
    <p:extLst>
      <p:ext uri="{BB962C8B-B14F-4D97-AF65-F5344CB8AC3E}">
        <p14:creationId xmlns:p14="http://schemas.microsoft.com/office/powerpoint/2010/main" val="210911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u="none" kern="1200" dirty="0" smtClean="0">
                <a:solidFill>
                  <a:schemeClr val="tx1"/>
                </a:solidFill>
                <a:effectLst/>
                <a:latin typeface="+mn-lt"/>
                <a:ea typeface="+mn-ea"/>
                <a:cs typeface="+mn-cs"/>
              </a:rPr>
              <a:t>We</a:t>
            </a:r>
            <a:r>
              <a:rPr lang="en-US" sz="1200" u="none" kern="1200" baseline="0" dirty="0" smtClean="0">
                <a:solidFill>
                  <a:schemeClr val="tx1"/>
                </a:solidFill>
                <a:effectLst/>
                <a:latin typeface="+mn-lt"/>
                <a:ea typeface="+mn-ea"/>
                <a:cs typeface="+mn-cs"/>
              </a:rPr>
              <a:t> know what is recommended and that clearly women aren’t participating. We have a glimpse of barriers and also what motivates pregnant women to work hard to exercise despite MANY barriers.  Where do we fit in?!</a:t>
            </a:r>
            <a:endParaRPr lang="en-US" sz="1200" u="none" kern="1200" dirty="0" smtClean="0">
              <a:solidFill>
                <a:schemeClr val="tx1"/>
              </a:solidFill>
              <a:effectLst/>
              <a:latin typeface="+mn-lt"/>
              <a:ea typeface="+mn-ea"/>
              <a:cs typeface="+mn-cs"/>
            </a:endParaRPr>
          </a:p>
          <a:p>
            <a:pPr marL="171450" indent="-171450" rtl="0">
              <a:buFont typeface="Arial" panose="020B0604020202020204" pitchFamily="34" charset="0"/>
              <a:buChar char="•"/>
            </a:pPr>
            <a:r>
              <a:rPr lang="en-US" sz="1200" u="sng" kern="1200" dirty="0" err="1" smtClean="0">
                <a:solidFill>
                  <a:schemeClr val="tx1"/>
                </a:solidFill>
                <a:effectLst/>
                <a:latin typeface="+mn-lt"/>
                <a:ea typeface="+mn-ea"/>
                <a:cs typeface="+mn-cs"/>
              </a:rPr>
              <a:t>Haakstaed</a:t>
            </a:r>
            <a:r>
              <a:rPr lang="en-US" sz="1200" u="sng" kern="1200" baseline="0" dirty="0" smtClean="0">
                <a:solidFill>
                  <a:schemeClr val="tx1"/>
                </a:solidFill>
                <a:effectLst/>
                <a:latin typeface="+mn-lt"/>
                <a:ea typeface="+mn-ea"/>
                <a:cs typeface="+mn-cs"/>
              </a:rPr>
              <a:t> et al</a:t>
            </a:r>
            <a:r>
              <a:rPr lang="en-US" sz="1200" kern="1200" baseline="0" dirty="0" smtClean="0">
                <a:solidFill>
                  <a:schemeClr val="tx1"/>
                </a:solidFill>
                <a:effectLst/>
                <a:latin typeface="+mn-lt"/>
                <a:ea typeface="+mn-ea"/>
                <a:cs typeface="+mn-cs"/>
              </a:rPr>
              <a:t>: states </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researchers have suggested that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health professionals play a valuable role in</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encouraging exercise behavior in their patients.” During pregnancy there are many</a:t>
            </a:r>
            <a:r>
              <a:rPr lang="en-US" sz="1200" b="1" kern="1200" baseline="0" dirty="0" smtClean="0">
                <a:solidFill>
                  <a:schemeClr val="tx1"/>
                </a:solidFill>
                <a:effectLst/>
                <a:latin typeface="+mn-lt"/>
                <a:ea typeface="+mn-ea"/>
                <a:cs typeface="+mn-cs"/>
              </a:rPr>
              <a:t> visits to a HCP, so HCP are an “</a:t>
            </a:r>
            <a:r>
              <a:rPr lang="en-US" sz="1200" b="1" kern="1200" dirty="0" smtClean="0">
                <a:solidFill>
                  <a:schemeClr val="tx1"/>
                </a:solidFill>
                <a:effectLst/>
                <a:latin typeface="+mn-lt"/>
                <a:ea typeface="+mn-ea"/>
                <a:cs typeface="+mn-cs"/>
              </a:rPr>
              <a:t>open source for providing information on the benefits of regular exercise during</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pregnancy.”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It is in American College of Nurse-Midwifes vision, mission and values (which is similar to PT’s COE and values) to use current EBP and the “a</a:t>
            </a:r>
            <a:r>
              <a:rPr lang="en-US" dirty="0" smtClean="0"/>
              <a:t>dvance the health and well-being of women and newborns”,</a:t>
            </a:r>
            <a:r>
              <a:rPr lang="en-US" baseline="0" dirty="0" smtClean="0"/>
              <a:t> promotes excellence and high clinical standards.  Isn’t our duty to inform about the dangers of being inactive as well?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We’ve had extensive education and clinical training.</a:t>
            </a:r>
            <a:endParaRPr lang="en-US"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healthcare providers we can be on the lookout for barriers; support, encourage our patients; give them the tools to make staying active a little easier.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dirty="0" err="1" smtClean="0">
                <a:solidFill>
                  <a:schemeClr val="tx1"/>
                </a:solidFill>
                <a:effectLst/>
                <a:latin typeface="+mn-lt"/>
                <a:ea typeface="+mn-ea"/>
                <a:cs typeface="+mn-cs"/>
              </a:rPr>
              <a:t>Duncombe</a:t>
            </a:r>
            <a:r>
              <a:rPr lang="en-US" sz="1200" u="sng" kern="1200" baseline="0" dirty="0" smtClean="0">
                <a:solidFill>
                  <a:schemeClr val="tx1"/>
                </a:solidFill>
                <a:effectLst/>
                <a:latin typeface="+mn-lt"/>
                <a:ea typeface="+mn-ea"/>
                <a:cs typeface="+mn-cs"/>
              </a:rPr>
              <a:t> et al: “</a:t>
            </a:r>
            <a:r>
              <a:rPr lang="en-US" sz="1200" kern="1200" baseline="0" dirty="0" smtClean="0">
                <a:solidFill>
                  <a:schemeClr val="tx1"/>
                </a:solidFill>
                <a:effectLst/>
                <a:latin typeface="+mn-lt"/>
                <a:ea typeface="+mn-ea"/>
                <a:cs typeface="+mn-cs"/>
              </a:rPr>
              <a:t>pregnant women need to receive current information and instruction, so they can make informed decisions with their healthcare providers about exercise routines that are just right for them!! Exercise that will enhance their health and address each women’s unique barriers (i.e. develop a routine; find comfortable, enjoyable activities)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WAYS TO SUPPORT: (</a:t>
            </a:r>
            <a:r>
              <a:rPr lang="en-US" b="0" u="none" baseline="0" dirty="0" smtClean="0"/>
              <a:t>Common barriers: obstetric complaints, time, too much effort, other commitments)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baseline="0" dirty="0" smtClean="0">
                <a:sym typeface="Wingdings" panose="05000000000000000000" pitchFamily="2" charset="2"/>
              </a:rPr>
              <a:t>Educate</a:t>
            </a:r>
            <a:r>
              <a:rPr lang="en-US" baseline="0" dirty="0" smtClean="0">
                <a:sym typeface="Wingdings" panose="05000000000000000000" pitchFamily="2" charset="2"/>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ym typeface="Wingdings" panose="05000000000000000000" pitchFamily="2" charset="2"/>
              </a:rPr>
              <a:t>Exercise health benefits for mother and fetus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Communicate guidelines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They are safe, reduce fear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Habits</a:t>
            </a:r>
            <a:r>
              <a:rPr lang="en-US" baseline="0" dirty="0" smtClean="0"/>
              <a:t> adopted during pregnancy </a:t>
            </a:r>
            <a:r>
              <a:rPr lang="en-US" baseline="0" dirty="0" smtClean="0">
                <a:sym typeface="Wingdings" panose="05000000000000000000" pitchFamily="2" charset="2"/>
              </a:rPr>
              <a:t> effect health for the rest of you life</a:t>
            </a:r>
            <a:endParaRPr lang="en-US" baseline="0" dirty="0" smtClean="0"/>
          </a:p>
          <a:p>
            <a:pPr marL="171450" indent="-171450">
              <a:buFont typeface="Arial" panose="020B0604020202020204" pitchFamily="34" charset="0"/>
              <a:buChar char="•"/>
            </a:pPr>
            <a:r>
              <a:rPr lang="en-US" u="sng" baseline="0" dirty="0" smtClean="0"/>
              <a:t>Break barriers: </a:t>
            </a:r>
          </a:p>
          <a:p>
            <a:pPr marL="628650" lvl="1" indent="-171450">
              <a:buFont typeface="Arial" panose="020B0604020202020204" pitchFamily="34" charset="0"/>
              <a:buChar char="•"/>
            </a:pPr>
            <a:r>
              <a:rPr lang="en-US" baseline="0" dirty="0" smtClean="0"/>
              <a:t>Brainstorm ways to manage time and overcome barriers (exercise with children, only need to do a little each day!)</a:t>
            </a:r>
          </a:p>
          <a:p>
            <a:pPr marL="628650" lvl="1" indent="-171450">
              <a:buFont typeface="Arial" panose="020B0604020202020204" pitchFamily="34" charset="0"/>
              <a:buChar char="•"/>
            </a:pPr>
            <a:r>
              <a:rPr lang="en-US" baseline="0" dirty="0" smtClean="0"/>
              <a:t>If seems to daunting to get started </a:t>
            </a:r>
            <a:r>
              <a:rPr lang="en-US" baseline="0" dirty="0" smtClean="0">
                <a:sym typeface="Wingdings" panose="05000000000000000000" pitchFamily="2" charset="2"/>
              </a:rPr>
              <a:t> start small, give them ideas of easy, feasible activities (housework, gardening, aquatics, etc.)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Haakstad</a:t>
            </a:r>
            <a:r>
              <a:rPr lang="en-US" sz="1200" u="sng" kern="1200" baseline="0" dirty="0" smtClean="0">
                <a:solidFill>
                  <a:schemeClr val="tx1"/>
                </a:solidFill>
                <a:effectLst/>
                <a:latin typeface="+mn-lt"/>
                <a:ea typeface="+mn-ea"/>
                <a:cs typeface="+mn-cs"/>
              </a:rPr>
              <a:t> et al:</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moderate amount of exercise may be achieved in a variety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ways, and that it is important to select activities that are enjoyable, fits into daily routines and for which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high skills are not needed.</a:t>
            </a:r>
            <a:endParaRPr lang="en-US" sz="1200" kern="1200" baseline="0" dirty="0" smtClean="0">
              <a:solidFill>
                <a:schemeClr val="tx1"/>
              </a:solidFill>
              <a:effectLst/>
              <a:latin typeface="+mn-lt"/>
              <a:ea typeface="+mn-ea"/>
              <a:cs typeface="+mn-cs"/>
              <a:sym typeface="Wingdings" panose="05000000000000000000" pitchFamily="2" charset="2"/>
            </a:endParaRP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sym typeface="Wingdings" panose="05000000000000000000" pitchFamily="2" charset="2"/>
              </a:rPr>
              <a:t>If they don’t know options: </a:t>
            </a:r>
            <a:r>
              <a:rPr lang="en-US" baseline="0" dirty="0" smtClean="0">
                <a:sym typeface="Wingdings" panose="05000000000000000000" pitchFamily="2" charset="2"/>
              </a:rPr>
              <a:t>Expose them to the range of activities  that exist (stationary biking, aquatics, walking, dancing, hike, prenatal yoga)  </a:t>
            </a:r>
          </a:p>
          <a:p>
            <a:pPr marL="628650" lvl="1" indent="-171450">
              <a:buFont typeface="Arial" panose="020B0604020202020204" pitchFamily="34" charset="0"/>
              <a:buChar char="•"/>
            </a:pPr>
            <a:r>
              <a:rPr lang="en-US" baseline="0" dirty="0" smtClean="0">
                <a:sym typeface="Wingdings" panose="05000000000000000000" pitchFamily="2" charset="2"/>
              </a:rPr>
              <a:t>Find out what motivates them; </a:t>
            </a:r>
            <a:r>
              <a:rPr lang="en-US" baseline="0" dirty="0" smtClean="0"/>
              <a:t>Fun and enjoyable! </a:t>
            </a:r>
            <a:endParaRPr lang="en-US" baseline="0" dirty="0" smtClean="0">
              <a:sym typeface="Wingdings" panose="05000000000000000000" pitchFamily="2" charset="2"/>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smtClean="0">
                <a:sym typeface="Wingdings" panose="05000000000000000000" pitchFamily="2" charset="2"/>
              </a:rPr>
              <a:t>Haakstad</a:t>
            </a:r>
            <a:r>
              <a:rPr lang="en-US" baseline="0" dirty="0" smtClean="0">
                <a:sym typeface="Wingdings" panose="05000000000000000000" pitchFamily="2" charset="2"/>
              </a:rPr>
              <a:t> et al reported 85% exercise with their partner, so what about single mothers or moms whose partners may not be interested for have time??  Refer to prenatal classes to build community.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ym typeface="Wingdings" panose="05000000000000000000" pitchFamily="2" charset="2"/>
              </a:rPr>
              <a:t>Start a walking group!!: Walking was the most common activity performed in many studies: start a walking group! Guided- meet every X at this time. </a:t>
            </a:r>
            <a:r>
              <a:rPr lang="en-US" baseline="0" dirty="0" smtClean="0"/>
              <a:t>Does WBWC have an exercise group?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sng" kern="1200" dirty="0" err="1" smtClean="0">
                <a:solidFill>
                  <a:schemeClr val="tx1"/>
                </a:solidFill>
                <a:effectLst/>
                <a:latin typeface="+mn-lt"/>
                <a:ea typeface="+mn-ea"/>
                <a:cs typeface="+mn-cs"/>
              </a:rPr>
              <a:t>Maturi</a:t>
            </a:r>
            <a:r>
              <a:rPr lang="en-US" sz="1200" b="0" u="sng" kern="1200" baseline="0" dirty="0" smtClean="0">
                <a:solidFill>
                  <a:schemeClr val="tx1"/>
                </a:solidFill>
                <a:effectLst/>
                <a:latin typeface="+mn-lt"/>
                <a:ea typeface="+mn-ea"/>
                <a:cs typeface="+mn-cs"/>
              </a:rPr>
              <a:t> et al</a:t>
            </a:r>
            <a:r>
              <a:rPr lang="en-US" sz="1200" b="0" u="none" kern="1200" baseline="0" dirty="0" smtClean="0">
                <a:solidFill>
                  <a:schemeClr val="tx1"/>
                </a:solidFill>
                <a:effectLst/>
                <a:latin typeface="+mn-lt"/>
                <a:ea typeface="+mn-ea"/>
                <a:cs typeface="+mn-cs"/>
              </a:rPr>
              <a:t>: RCT looking at the influence of pedometer on 12 week walking program postpartum. Women in the EG had significantly increased their activity; </a:t>
            </a:r>
            <a:r>
              <a:rPr lang="en-US" sz="1200" u="none" kern="1200" dirty="0" smtClean="0">
                <a:solidFill>
                  <a:schemeClr val="tx1"/>
                </a:solidFill>
                <a:effectLst/>
                <a:latin typeface="+mn-lt"/>
                <a:ea typeface="+mn-ea"/>
                <a:cs typeface="+mn-cs"/>
              </a:rPr>
              <a:t>may recommend pedometer as motivation, affordable, accessible,</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simplistic, low literacy </a:t>
            </a:r>
            <a:r>
              <a:rPr lang="en-US" sz="1200" kern="1200" dirty="0" smtClean="0">
                <a:solidFill>
                  <a:schemeClr val="tx1"/>
                </a:solidFill>
                <a:effectLst/>
                <a:latin typeface="+mn-lt"/>
                <a:ea typeface="+mn-ea"/>
                <a:cs typeface="+mn-cs"/>
              </a:rPr>
              <a:t>friendly and understandable</a:t>
            </a:r>
            <a:endParaRPr lang="en-US" baseline="0" dirty="0" smtClean="0">
              <a:sym typeface="Wingdings" panose="05000000000000000000" pitchFamily="2" charset="2"/>
            </a:endParaRPr>
          </a:p>
          <a:p>
            <a:pPr marL="628650" lvl="1" indent="-171450">
              <a:buFont typeface="Arial" panose="020B0604020202020204" pitchFamily="34" charset="0"/>
              <a:buChar char="•"/>
            </a:pPr>
            <a:r>
              <a:rPr lang="en-US" baseline="0" dirty="0" smtClean="0">
                <a:sym typeface="Wingdings" panose="05000000000000000000" pitchFamily="2" charset="2"/>
              </a:rPr>
              <a:t>Remember cultural differences: increase activity for some if Spanish speaking group? </a:t>
            </a:r>
            <a:r>
              <a:rPr lang="en-US" baseline="0" dirty="0" smtClean="0"/>
              <a:t>Get around acculturation issue</a:t>
            </a:r>
          </a:p>
          <a:p>
            <a:pPr marL="628650" lvl="1" indent="-171450">
              <a:buFont typeface="Arial" panose="020B0604020202020204" pitchFamily="34" charset="0"/>
              <a:buChar char="•"/>
            </a:pPr>
            <a:r>
              <a:rPr lang="en-US" u="none" dirty="0" smtClean="0"/>
              <a:t>Gaston</a:t>
            </a:r>
            <a:r>
              <a:rPr lang="en-US" u="none" baseline="0" dirty="0" smtClean="0"/>
              <a:t> and Cramp make some great suggestions: keep in mind your lower income patient, diverse cultural backgrounds and those with multiple children (This falls more in your hands during the first visit – recognizing barriers)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baseline="0" dirty="0" smtClean="0"/>
              <a:t>Start the discussion early</a:t>
            </a:r>
            <a:r>
              <a:rPr lang="en-US" baseline="0" dirty="0" smtClean="0"/>
              <a:t>–Increase counseling and education.  How can we you that?  Consider using the </a:t>
            </a:r>
            <a:r>
              <a:rPr lang="en-US" b="1" baseline="0" dirty="0" smtClean="0"/>
              <a:t>Physical Therapy Vital Sign </a:t>
            </a:r>
            <a:r>
              <a:rPr lang="en-US" baseline="0" dirty="0" smtClean="0"/>
              <a:t>as soon as they come in for their initial appt. </a:t>
            </a:r>
            <a:endParaRPr lang="en-US" b="1" baseline="0" dirty="0" smtClean="0"/>
          </a:p>
        </p:txBody>
      </p:sp>
      <p:sp>
        <p:nvSpPr>
          <p:cNvPr id="4" name="Slide Number Placeholder 3"/>
          <p:cNvSpPr>
            <a:spLocks noGrp="1"/>
          </p:cNvSpPr>
          <p:nvPr>
            <p:ph type="sldNum" sz="quarter" idx="10"/>
          </p:nvPr>
        </p:nvSpPr>
        <p:spPr/>
        <p:txBody>
          <a:bodyPr/>
          <a:lstStyle/>
          <a:p>
            <a:fld id="{FFFE7ED1-902D-49A3-9277-C5CC5E1EA0E9}" type="slidenum">
              <a:rPr lang="en-US" smtClean="0"/>
              <a:t>10</a:t>
            </a:fld>
            <a:endParaRPr lang="en-US"/>
          </a:p>
        </p:txBody>
      </p:sp>
    </p:spTree>
    <p:extLst>
      <p:ext uri="{BB962C8B-B14F-4D97-AF65-F5344CB8AC3E}">
        <p14:creationId xmlns:p14="http://schemas.microsoft.com/office/powerpoint/2010/main" val="124982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Have</a:t>
            </a:r>
            <a:r>
              <a:rPr lang="en-US" baseline="0" dirty="0" smtClean="0"/>
              <a:t> any of you heard of this tool? Do you use an activity tool? Something to consider…</a:t>
            </a:r>
          </a:p>
          <a:p>
            <a:pPr marL="171450" indent="-171450">
              <a:buFont typeface="Arial" panose="020B0604020202020204" pitchFamily="34" charset="0"/>
              <a:buChar char="•"/>
            </a:pPr>
            <a:r>
              <a:rPr lang="en-US" dirty="0" smtClean="0"/>
              <a:t>Article written</a:t>
            </a:r>
            <a:r>
              <a:rPr lang="en-US" baseline="0" dirty="0" smtClean="0"/>
              <a:t> by Robert </a:t>
            </a:r>
            <a:r>
              <a:rPr lang="en-US" baseline="0" dirty="0" err="1" smtClean="0"/>
              <a:t>Sallis</a:t>
            </a:r>
            <a:r>
              <a:rPr lang="en-US" baseline="0" dirty="0" smtClean="0"/>
              <a:t> in Journal of Sports Medicine in 2011 called the PAVS the “fifth vital sign” – Not new news </a:t>
            </a:r>
            <a:r>
              <a:rPr lang="en-US" baseline="0" dirty="0" smtClean="0">
                <a:sym typeface="Wingdings" panose="05000000000000000000" pitchFamily="2" charset="2"/>
              </a:rPr>
              <a:t> being active and fit contributes to longevity and healthier live! We need to work towards this!</a:t>
            </a:r>
            <a:endParaRPr lang="en-US" dirty="0" smtClean="0"/>
          </a:p>
          <a:p>
            <a:pPr marL="0" indent="0">
              <a:buFont typeface="Arial" panose="020B0604020202020204" pitchFamily="34" charset="0"/>
              <a:buNone/>
            </a:pPr>
            <a:r>
              <a:rPr lang="en-US" dirty="0" smtClean="0"/>
              <a:t>WHY DESIGNED? </a:t>
            </a:r>
          </a:p>
          <a:p>
            <a:pPr marL="171450" indent="-171450">
              <a:buFont typeface="Arial" panose="020B0604020202020204" pitchFamily="34" charset="0"/>
              <a:buChar char="•"/>
            </a:pPr>
            <a:r>
              <a:rPr lang="en-US" dirty="0" smtClean="0"/>
              <a:t>PAVS</a:t>
            </a:r>
            <a:r>
              <a:rPr lang="en-US" baseline="0" dirty="0" smtClean="0"/>
              <a:t> was o</a:t>
            </a:r>
            <a:r>
              <a:rPr lang="en-US" dirty="0" smtClean="0"/>
              <a:t>riginally designed  to address the increasing</a:t>
            </a:r>
            <a:r>
              <a:rPr lang="en-US" baseline="0" dirty="0" smtClean="0"/>
              <a:t> rates of obesity, lack of adherence to exercise guidelines among many individuals, and inadequate counseling from healthcare providers</a:t>
            </a:r>
          </a:p>
          <a:p>
            <a:pPr marL="171450" indent="-171450">
              <a:buFont typeface="Arial" panose="020B0604020202020204" pitchFamily="34" charset="0"/>
              <a:buChar char="•"/>
            </a:pPr>
            <a:r>
              <a:rPr lang="en-US" dirty="0" smtClean="0"/>
              <a:t>There was a need for brief and valid</a:t>
            </a:r>
            <a:r>
              <a:rPr lang="en-US" baseline="0" dirty="0" smtClean="0"/>
              <a:t> tool, to be used but HCP to increase pt. education counseling and start this important discussion (We are working towards that now!! </a:t>
            </a:r>
            <a:r>
              <a:rPr lang="en-US" baseline="0" dirty="0" smtClean="0">
                <a:sym typeface="Wingdings" panose="05000000000000000000" pitchFamily="2" charset="2"/>
              </a:rPr>
              <a:t>)</a:t>
            </a:r>
          </a:p>
          <a:p>
            <a:pPr marL="0" indent="0">
              <a:buFont typeface="Arial" panose="020B0604020202020204" pitchFamily="34" charset="0"/>
              <a:buNone/>
            </a:pPr>
            <a:r>
              <a:rPr lang="en-US" baseline="0" dirty="0" smtClean="0">
                <a:sym typeface="Wingdings" panose="05000000000000000000" pitchFamily="2" charset="2"/>
              </a:rPr>
              <a:t>WHAT IS IT?</a:t>
            </a:r>
          </a:p>
          <a:p>
            <a:pPr marL="171450" indent="-171450">
              <a:buFont typeface="Arial" panose="020B0604020202020204" pitchFamily="34" charset="0"/>
              <a:buChar char="•"/>
            </a:pPr>
            <a:r>
              <a:rPr lang="en-US" baseline="0" dirty="0" smtClean="0">
                <a:sym typeface="Wingdings" panose="05000000000000000000" pitchFamily="2" charset="2"/>
              </a:rPr>
              <a:t>PAVS: measures PA, simple quick, 2 questions, </a:t>
            </a:r>
            <a:r>
              <a:rPr lang="en-US" baseline="0" dirty="0" err="1" smtClean="0">
                <a:sym typeface="Wingdings" panose="05000000000000000000" pitchFamily="2" charset="2"/>
              </a:rPr>
              <a:t>standardizable</a:t>
            </a:r>
            <a:endParaRPr lang="en-US" baseline="0" dirty="0" smtClean="0">
              <a:sym typeface="Wingdings" panose="05000000000000000000" pitchFamily="2" charset="2"/>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Process include: just when you are taking traditional vital signs, ask these 2 questions:</a:t>
            </a:r>
          </a:p>
          <a:p>
            <a:pPr marL="685800" lvl="1" indent="-228600">
              <a:buFont typeface="Arial" panose="020B0604020202020204" pitchFamily="34" charset="0"/>
              <a:buAutoNum type="arabicPeriod"/>
            </a:pPr>
            <a:r>
              <a:rPr lang="en-US" sz="1200" b="0" i="0" u="none" strike="noStrike" kern="1200" baseline="0" dirty="0" smtClean="0">
                <a:solidFill>
                  <a:schemeClr val="tx1"/>
                </a:solidFill>
                <a:latin typeface="+mn-lt"/>
                <a:ea typeface="+mn-ea"/>
                <a:cs typeface="+mn-cs"/>
              </a:rPr>
              <a:t>“On average, how many days per week do you engage in moderate or greater physical activity (like a brisk walk)?</a:t>
            </a:r>
          </a:p>
          <a:p>
            <a:pPr marL="685800" lvl="1" indent="-228600">
              <a:buFont typeface="Arial" panose="020B0604020202020204" pitchFamily="34" charset="0"/>
              <a:buAutoNum type="arabicPeriod"/>
            </a:pPr>
            <a:r>
              <a:rPr lang="en-US" sz="1200" b="0" i="0" u="none" strike="noStrike" kern="1200" baseline="0" dirty="0" smtClean="0">
                <a:solidFill>
                  <a:schemeClr val="tx1"/>
                </a:solidFill>
                <a:latin typeface="+mn-lt"/>
                <a:ea typeface="+mn-ea"/>
                <a:cs typeface="+mn-cs"/>
              </a:rPr>
              <a:t>“On those days, how many minutes do you engage in activity at this level?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Then multiple these number to find out average min/week of moderate or greater physical activity</a:t>
            </a:r>
          </a:p>
          <a:p>
            <a:r>
              <a:rPr lang="en-US" sz="1200" b="0" i="0" u="none" strike="noStrike" kern="1200" baseline="0" dirty="0" smtClean="0">
                <a:solidFill>
                  <a:schemeClr val="tx1"/>
                </a:solidFill>
                <a:latin typeface="+mn-lt"/>
                <a:ea typeface="+mn-ea"/>
                <a:cs typeface="+mn-cs"/>
              </a:rPr>
              <a:t>reported by each patient (rec is 150 per week). This gives you a baseline and you can assess what type to counseling they need to stay active an meet guidelines (do they need to slow down or get started?)</a:t>
            </a:r>
            <a:endParaRPr lang="en-US" baseline="0" dirty="0" smtClean="0">
              <a:sym typeface="Wingdings" panose="05000000000000000000" pitchFamily="2" charset="2"/>
            </a:endParaRPr>
          </a:p>
          <a:p>
            <a:pPr marL="0" indent="0">
              <a:buFont typeface="Arial" panose="020B0604020202020204" pitchFamily="34" charset="0"/>
              <a:buNone/>
            </a:pPr>
            <a:endParaRPr lang="en-US" b="1" u="sng" baseline="0" dirty="0" smtClean="0">
              <a:sym typeface="Wingdings" panose="05000000000000000000" pitchFamily="2" charset="2"/>
            </a:endParaRPr>
          </a:p>
          <a:p>
            <a:pPr marL="0" indent="0">
              <a:buFont typeface="Arial" panose="020B0604020202020204" pitchFamily="34" charset="0"/>
              <a:buNone/>
            </a:pPr>
            <a:r>
              <a:rPr lang="en-US" b="1" u="sng" baseline="0" dirty="0" smtClean="0">
                <a:sym typeface="Wingdings" panose="05000000000000000000" pitchFamily="2" charset="2"/>
              </a:rPr>
              <a:t>GOALS of Use:</a:t>
            </a:r>
          </a:p>
          <a:p>
            <a:pPr marL="228600" indent="-228600">
              <a:buFont typeface="Arial" panose="020B0604020202020204" pitchFamily="34" charset="0"/>
              <a:buAutoNum type="arabicPeriod"/>
            </a:pPr>
            <a:r>
              <a:rPr lang="en-US" baseline="0" dirty="0" smtClean="0">
                <a:sym typeface="Wingdings" panose="05000000000000000000" pitchFamily="2" charset="2"/>
              </a:rPr>
              <a:t>Increase exercise counseling done by HCP</a:t>
            </a:r>
          </a:p>
          <a:p>
            <a:pPr marL="228600" indent="-228600">
              <a:buFont typeface="Arial" panose="020B0604020202020204" pitchFamily="34" charset="0"/>
              <a:buAutoNum type="arabicPeriod"/>
            </a:pPr>
            <a:r>
              <a:rPr lang="en-US" baseline="0" dirty="0" smtClean="0">
                <a:sym typeface="Wingdings" panose="05000000000000000000" pitchFamily="2" charset="2"/>
              </a:rPr>
              <a:t>Get women thinking about exercise participation (the focus isn’t necessarily to change the behavior, but rather make the information available)</a:t>
            </a:r>
          </a:p>
          <a:p>
            <a:pPr marL="228600" indent="-228600">
              <a:buFont typeface="Arial" panose="020B0604020202020204" pitchFamily="34" charset="0"/>
              <a:buAutoNum type="arabicPeriod"/>
            </a:pPr>
            <a:r>
              <a:rPr lang="en-US" baseline="0" dirty="0" smtClean="0">
                <a:sym typeface="Wingdings" panose="05000000000000000000" pitchFamily="2" charset="2"/>
              </a:rPr>
              <a:t>Overcome the barriers discussed</a:t>
            </a:r>
          </a:p>
          <a:p>
            <a:pPr marL="228600" indent="-228600">
              <a:buFont typeface="Arial" panose="020B0604020202020204" pitchFamily="34" charset="0"/>
              <a:buAutoNum type="arabicPeriod"/>
            </a:pPr>
            <a:r>
              <a:rPr lang="en-US" baseline="0" dirty="0" smtClean="0">
                <a:sym typeface="Wingdings" panose="05000000000000000000" pitchFamily="2" charset="2"/>
              </a:rPr>
              <a:t>Start the conversation</a:t>
            </a:r>
          </a:p>
          <a:p>
            <a:pPr marL="228600" indent="-228600">
              <a:buFont typeface="Arial" panose="020B0604020202020204" pitchFamily="34" charset="0"/>
              <a:buAutoNum type="arabicPeriod"/>
            </a:pPr>
            <a:r>
              <a:rPr lang="en-US" baseline="0" dirty="0" smtClean="0">
                <a:sym typeface="Wingdings" panose="05000000000000000000" pitchFamily="2" charset="2"/>
              </a:rPr>
              <a:t>Ask, assess, advice, assist, arrange (5 A’s model)</a:t>
            </a:r>
          </a:p>
        </p:txBody>
      </p:sp>
      <p:sp>
        <p:nvSpPr>
          <p:cNvPr id="4" name="Slide Number Placeholder 3"/>
          <p:cNvSpPr>
            <a:spLocks noGrp="1"/>
          </p:cNvSpPr>
          <p:nvPr>
            <p:ph type="sldNum" sz="quarter" idx="10"/>
          </p:nvPr>
        </p:nvSpPr>
        <p:spPr/>
        <p:txBody>
          <a:bodyPr/>
          <a:lstStyle/>
          <a:p>
            <a:fld id="{FFFE7ED1-902D-49A3-9277-C5CC5E1EA0E9}" type="slidenum">
              <a:rPr lang="en-US" smtClean="0"/>
              <a:t>11</a:t>
            </a:fld>
            <a:endParaRPr lang="en-US"/>
          </a:p>
        </p:txBody>
      </p:sp>
    </p:spTree>
    <p:extLst>
      <p:ext uri="{BB962C8B-B14F-4D97-AF65-F5344CB8AC3E}">
        <p14:creationId xmlns:p14="http://schemas.microsoft.com/office/powerpoint/2010/main" val="247863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aseline="0" dirty="0" smtClean="0"/>
              <a:t>Referring back to our role as HCP, there was one important barrier that I want to address and focus our attention on.</a:t>
            </a:r>
          </a:p>
          <a:p>
            <a:pPr marL="171450" lvl="0" indent="-171450">
              <a:buFont typeface="Arial" panose="020B0604020202020204" pitchFamily="34" charset="0"/>
              <a:buChar char="•"/>
            </a:pPr>
            <a:r>
              <a:rPr lang="en-US" baseline="0" dirty="0" smtClean="0"/>
              <a:t>Do remember the #1 barrier to exercise described by women in the studies reviewed?</a:t>
            </a:r>
          </a:p>
          <a:p>
            <a:pPr marL="171450" indent="-171450">
              <a:buFont typeface="Arial" panose="020B0604020202020204" pitchFamily="34" charset="0"/>
              <a:buChar char="•"/>
            </a:pPr>
            <a:r>
              <a:rPr lang="en-US" dirty="0" smtClean="0"/>
              <a:t>That</a:t>
            </a:r>
            <a:r>
              <a:rPr lang="en-US" baseline="0" dirty="0" smtClean="0"/>
              <a:t>’s right!! Obstetric complaints were #1. Maternal health and comfort came up time and time again. And this is exactly where a PT fits in.</a:t>
            </a:r>
            <a:endParaRPr lang="en-US" dirty="0" smtClean="0"/>
          </a:p>
          <a:p>
            <a:pPr marL="171450" indent="-171450">
              <a:buFont typeface="Arial" panose="020B0604020202020204" pitchFamily="34" charset="0"/>
              <a:buChar char="•"/>
            </a:pPr>
            <a:r>
              <a:rPr lang="en-US" baseline="0" dirty="0" smtClean="0"/>
              <a:t>We know Obstetric complaints include: </a:t>
            </a:r>
            <a:r>
              <a:rPr lang="en-US" dirty="0" smtClean="0"/>
              <a:t>Nausea,</a:t>
            </a:r>
            <a:r>
              <a:rPr lang="en-US" baseline="0" dirty="0" smtClean="0"/>
              <a:t> </a:t>
            </a:r>
            <a:r>
              <a:rPr lang="en-US" dirty="0" smtClean="0"/>
              <a:t>Fatigue</a:t>
            </a:r>
            <a:r>
              <a:rPr lang="en-US" baseline="0" dirty="0" smtClean="0"/>
              <a:t> , </a:t>
            </a:r>
            <a:r>
              <a:rPr lang="en-US" dirty="0" smtClean="0"/>
              <a:t>Incontinence,</a:t>
            </a:r>
            <a:r>
              <a:rPr lang="en-US" baseline="0" dirty="0" smtClean="0"/>
              <a:t> </a:t>
            </a:r>
            <a:r>
              <a:rPr lang="en-US" dirty="0" smtClean="0"/>
              <a:t>Breast enlargement and tenderness,</a:t>
            </a:r>
            <a:r>
              <a:rPr lang="en-US" baseline="0" dirty="0" smtClean="0"/>
              <a:t> </a:t>
            </a:r>
            <a:r>
              <a:rPr lang="en-US" dirty="0" smtClean="0"/>
              <a:t>Back pain,</a:t>
            </a:r>
            <a:r>
              <a:rPr lang="en-US" baseline="0" dirty="0" smtClean="0"/>
              <a:t> </a:t>
            </a:r>
            <a:r>
              <a:rPr lang="en-US" dirty="0" smtClean="0"/>
              <a:t>Round ligament pain,</a:t>
            </a:r>
            <a:r>
              <a:rPr lang="en-US" baseline="0" dirty="0" smtClean="0"/>
              <a:t> </a:t>
            </a:r>
            <a:r>
              <a:rPr lang="en-US" dirty="0" smtClean="0"/>
              <a:t>Constipation</a:t>
            </a:r>
          </a:p>
          <a:p>
            <a:pPr marL="0" lvl="0" indent="0">
              <a:buFont typeface="Arial" panose="020B0604020202020204" pitchFamily="34" charset="0"/>
              <a:buNone/>
            </a:pPr>
            <a:endParaRPr lang="en-US" baseline="0" dirty="0" smtClean="0"/>
          </a:p>
          <a:p>
            <a:pPr marL="171450" lvl="0" indent="-171450">
              <a:buFont typeface="Arial" panose="020B0604020202020204" pitchFamily="34" charset="0"/>
              <a:buChar char="•"/>
            </a:pPr>
            <a:r>
              <a:rPr lang="en-US" baseline="0" dirty="0" smtClean="0"/>
              <a:t>This is where PT comes in and you may CONSIDER referring to PT:</a:t>
            </a:r>
          </a:p>
          <a:p>
            <a:pPr marL="628650" lvl="1" indent="-171450">
              <a:buFont typeface="Arial" panose="020B0604020202020204" pitchFamily="34" charset="0"/>
              <a:buChar char="•"/>
            </a:pPr>
            <a:r>
              <a:rPr lang="en-US" baseline="0" dirty="0" smtClean="0"/>
              <a:t>We can design exercise programs tailored to their individual needs- </a:t>
            </a:r>
          </a:p>
          <a:p>
            <a:pPr marL="628650" lvl="1" indent="-171450">
              <a:buFont typeface="Arial" panose="020B0604020202020204" pitchFamily="34" charset="0"/>
              <a:buChar char="•"/>
            </a:pPr>
            <a:r>
              <a:rPr lang="en-US" baseline="0" dirty="0" smtClean="0"/>
              <a:t>And PT’s in general can work to educate women in their childbearing years about the importance of exercise </a:t>
            </a:r>
            <a:r>
              <a:rPr lang="en-US" baseline="0" dirty="0" smtClean="0">
                <a:sym typeface="Wingdings" panose="05000000000000000000" pitchFamily="2" charset="2"/>
              </a:rPr>
              <a:t> </a:t>
            </a:r>
            <a:r>
              <a:rPr lang="en-US" baseline="0" dirty="0" smtClean="0"/>
              <a:t>establish healthier exercise routines before pregnancy.</a:t>
            </a:r>
          </a:p>
          <a:p>
            <a:pPr marL="628650" lvl="1" indent="-171450">
              <a:buFont typeface="Arial" panose="020B0604020202020204" pitchFamily="34" charset="0"/>
              <a:buChar char="•"/>
            </a:pPr>
            <a:r>
              <a:rPr lang="en-US" baseline="0" dirty="0" smtClean="0"/>
              <a:t>BUT the key here is really this #1 barrier reported by many, many women</a:t>
            </a:r>
          </a:p>
          <a:p>
            <a:pPr marL="628650" lvl="1" indent="-171450">
              <a:buFont typeface="Arial" panose="020B0604020202020204" pitchFamily="34" charset="0"/>
              <a:buChar char="•"/>
            </a:pPr>
            <a:r>
              <a:rPr lang="en-US" baseline="0" dirty="0" smtClean="0"/>
              <a:t>And PT’s can help in this area</a:t>
            </a:r>
          </a:p>
        </p:txBody>
      </p:sp>
      <p:sp>
        <p:nvSpPr>
          <p:cNvPr id="4" name="Slide Number Placeholder 3"/>
          <p:cNvSpPr>
            <a:spLocks noGrp="1"/>
          </p:cNvSpPr>
          <p:nvPr>
            <p:ph type="sldNum" sz="quarter" idx="10"/>
          </p:nvPr>
        </p:nvSpPr>
        <p:spPr/>
        <p:txBody>
          <a:bodyPr/>
          <a:lstStyle/>
          <a:p>
            <a:fld id="{FFFE7ED1-902D-49A3-9277-C5CC5E1EA0E9}" type="slidenum">
              <a:rPr lang="en-US" smtClean="0"/>
              <a:t>12</a:t>
            </a:fld>
            <a:endParaRPr lang="en-US"/>
          </a:p>
        </p:txBody>
      </p:sp>
    </p:spTree>
    <p:extLst>
      <p:ext uri="{BB962C8B-B14F-4D97-AF65-F5344CB8AC3E}">
        <p14:creationId xmlns:p14="http://schemas.microsoft.com/office/powerpoint/2010/main" val="399758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aseline="0" dirty="0" smtClean="0"/>
              <a:t>Licensed</a:t>
            </a:r>
            <a:r>
              <a:rPr lang="en-US" baseline="0" dirty="0" smtClean="0"/>
              <a:t>, trusted professionals that promote health, wellness, fitness, assess risk factors, implement disease prevention measures, diagnose and manage movement dysfunction and enhance functional status</a:t>
            </a:r>
          </a:p>
          <a:p>
            <a:pPr marL="171450" lvl="0" indent="-171450">
              <a:buFont typeface="Arial" panose="020B0604020202020204" pitchFamily="34" charset="0"/>
              <a:buChar char="•"/>
            </a:pPr>
            <a:r>
              <a:rPr lang="en-US" baseline="0" dirty="0" smtClean="0"/>
              <a:t>Functioning </a:t>
            </a:r>
            <a:r>
              <a:rPr lang="en-US" baseline="0" dirty="0" smtClean="0"/>
              <a:t>and QOL are so very important – many of use I’m sure have had personal experience with setbacks in which we couldn’t participate in an activity  due to discomfort - during pregnancy we want our mama’s happy and support their participation in life</a:t>
            </a:r>
          </a:p>
          <a:p>
            <a:pPr marL="171450" lvl="0" indent="-171450">
              <a:buFont typeface="Arial" panose="020B0604020202020204" pitchFamily="34" charset="0"/>
              <a:buChar char="•"/>
            </a:pPr>
            <a:r>
              <a:rPr lang="en-US" baseline="0" dirty="0" smtClean="0"/>
              <a:t>We have a very high level of knowledge regarding MSK conditions</a:t>
            </a:r>
          </a:p>
          <a:p>
            <a:pPr marL="171450" lvl="0" indent="-171450">
              <a:buFont typeface="Arial" panose="020B0604020202020204" pitchFamily="34" charset="0"/>
              <a:buChar char="•"/>
            </a:pPr>
            <a:r>
              <a:rPr lang="en-US" baseline="0" dirty="0" smtClean="0"/>
              <a:t>Our Education: DPT, must pass a national exam, state licensure</a:t>
            </a:r>
          </a:p>
          <a:p>
            <a:pPr marL="171450" lvl="0" indent="-171450">
              <a:buFont typeface="Arial" panose="020B0604020202020204" pitchFamily="34" charset="0"/>
              <a:buChar char="•"/>
            </a:pPr>
            <a:r>
              <a:rPr lang="en-US" baseline="0" dirty="0" smtClean="0"/>
              <a:t>Where we practice: hospitals, outpatient, inpatient, SNF, schools, fitness centers…</a:t>
            </a:r>
          </a:p>
          <a:p>
            <a:pPr marL="171450" lvl="0" indent="-171450">
              <a:buFont typeface="Arial" panose="020B0604020202020204" pitchFamily="34" charset="0"/>
              <a:buChar char="•"/>
            </a:pPr>
            <a:r>
              <a:rPr lang="en-US" baseline="0" dirty="0" smtClean="0"/>
              <a:t>We are in perfect position to support women through pregnancy and help alleviate some of the pregnancy complaints that prevent women from being active</a:t>
            </a:r>
          </a:p>
          <a:p>
            <a:pPr marL="171450" lvl="0" indent="-171450">
              <a:buFont typeface="Arial" panose="020B0604020202020204" pitchFamily="34" charset="0"/>
              <a:buChar char="•"/>
            </a:pPr>
            <a:r>
              <a:rPr lang="en-US" baseline="0" dirty="0" smtClean="0"/>
              <a:t>You may have considered referring women to PT after delivery (Nancy mentioned that might be that may be the case for incontinence, low/back pain, round ligament pain, diastasis recti), but perhaps consider during pregnancy too – to help get women feel more comfortable, and hopefully more likely to get out and be active, able to participate in meaningful activities</a:t>
            </a:r>
          </a:p>
          <a:p>
            <a:pPr marL="171450" lvl="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FFE7ED1-902D-49A3-9277-C5CC5E1EA0E9}" type="slidenum">
              <a:rPr lang="en-US" smtClean="0"/>
              <a:t>13</a:t>
            </a:fld>
            <a:endParaRPr lang="en-US"/>
          </a:p>
        </p:txBody>
      </p:sp>
    </p:spTree>
    <p:extLst>
      <p:ext uri="{BB962C8B-B14F-4D97-AF65-F5344CB8AC3E}">
        <p14:creationId xmlns:p14="http://schemas.microsoft.com/office/powerpoint/2010/main" val="3532373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You very well may already know this. I sure didn’t when I started school, which is one reason I wanted to explore this topic more.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great thing is there are PT’s that are certified and trained in women’s health and have spent time deepening their knowledge of issues specific to women.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May be through year long residency programs, followed by certification exam, continuing education, special course. (i.e. Herman &amp; Wallace Pelvic Floor series)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According to APTA’s Section on Women’s Health: “Physical therapists trained in the area of women’s health have further knowledge about issues directly related to women as they move through different stages of life, from childbearing years to the post menopausal period. Physical therapists can provide hands on treatment to address spinal and pelvic joint dysfunction, instruct in exercises to address muscle weakness and imbalance, and provide guidance and instruction related to modifications of activities of daily living that may be difficult during the prenatal and postpartum phase.”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err="1" smtClean="0">
                <a:solidFill>
                  <a:schemeClr val="tx1"/>
                </a:solidFill>
                <a:latin typeface="+mn-lt"/>
                <a:ea typeface="+mn-ea"/>
                <a:cs typeface="+mn-cs"/>
              </a:rPr>
              <a:t>Jenn</a:t>
            </a:r>
            <a:r>
              <a:rPr lang="en-US" sz="1200" b="0" i="0" u="none" strike="noStrike" kern="1200" baseline="0" dirty="0" smtClean="0">
                <a:solidFill>
                  <a:schemeClr val="tx1"/>
                </a:solidFill>
                <a:latin typeface="+mn-lt"/>
                <a:ea typeface="+mn-ea"/>
                <a:cs typeface="+mn-cs"/>
              </a:rPr>
              <a:t> and Elisha have different backgrounds and training in women’s health PT, feel free to ask them questions about their training, etc.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FFE7ED1-902D-49A3-9277-C5CC5E1EA0E9}" type="slidenum">
              <a:rPr lang="en-US" smtClean="0"/>
              <a:t>14</a:t>
            </a:fld>
            <a:endParaRPr lang="en-US"/>
          </a:p>
        </p:txBody>
      </p:sp>
    </p:spTree>
    <p:extLst>
      <p:ext uri="{BB962C8B-B14F-4D97-AF65-F5344CB8AC3E}">
        <p14:creationId xmlns:p14="http://schemas.microsoft.com/office/powerpoint/2010/main" val="265894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 we know, there are many physiological changes occurring during pregnancy: hormones changing, weight gain, postural changes </a:t>
            </a:r>
            <a:r>
              <a:rPr lang="en-US" sz="1200" b="0" i="0" u="none" strike="noStrike" kern="1200" baseline="0" dirty="0" smtClean="0">
                <a:solidFill>
                  <a:schemeClr val="tx1"/>
                </a:solidFill>
                <a:latin typeface="+mn-lt"/>
                <a:ea typeface="+mn-ea"/>
                <a:cs typeface="+mn-cs"/>
                <a:sym typeface="Wingdings" panose="05000000000000000000" pitchFamily="2" charset="2"/>
              </a:rPr>
              <a:t> biomechanical stress  </a:t>
            </a:r>
            <a:r>
              <a:rPr lang="en-US" sz="1200" b="0" i="0" u="none" strike="noStrike" kern="1200" baseline="0" dirty="0" smtClean="0">
                <a:solidFill>
                  <a:schemeClr val="tx1"/>
                </a:solidFill>
                <a:latin typeface="+mn-lt"/>
                <a:ea typeface="+mn-ea"/>
                <a:cs typeface="+mn-cs"/>
              </a:rPr>
              <a:t>all of which can create discomforts or exacerbate preexisting ones.</a:t>
            </a:r>
          </a:p>
          <a:p>
            <a:pPr marL="171450" indent="-171450">
              <a:buFont typeface="Arial" panose="020B0604020202020204" pitchFamily="34" charset="0"/>
              <a:buChar char="•"/>
            </a:pPr>
            <a:r>
              <a:rPr lang="en-US" sz="1200" b="0" i="0" u="sng" strike="noStrike" kern="1200" baseline="0" dirty="0" smtClean="0">
                <a:solidFill>
                  <a:schemeClr val="tx1"/>
                </a:solidFill>
                <a:latin typeface="+mn-lt"/>
                <a:ea typeface="+mn-ea"/>
                <a:cs typeface="+mn-cs"/>
              </a:rPr>
              <a:t>According to APTA SOWH</a:t>
            </a:r>
            <a:r>
              <a:rPr lang="en-US" sz="1200" b="0" i="0" u="none" strike="noStrike" kern="1200" baseline="0" dirty="0" smtClean="0">
                <a:solidFill>
                  <a:schemeClr val="tx1"/>
                </a:solidFill>
                <a:latin typeface="+mn-lt"/>
                <a:ea typeface="+mn-ea"/>
                <a:cs typeface="+mn-cs"/>
              </a:rPr>
              <a:t>: women with any of the following can be </a:t>
            </a:r>
            <a:r>
              <a:rPr lang="en-US" sz="1200" b="1" i="0" u="none" strike="noStrike" kern="1200" baseline="0" dirty="0" smtClean="0">
                <a:solidFill>
                  <a:schemeClr val="tx1"/>
                </a:solidFill>
                <a:latin typeface="+mn-lt"/>
                <a:ea typeface="+mn-ea"/>
                <a:cs typeface="+mn-cs"/>
              </a:rPr>
              <a:t>REFERRED</a:t>
            </a:r>
            <a:r>
              <a:rPr lang="en-US" sz="1200" b="0" i="0" u="none" strike="noStrike" kern="1200" baseline="0" dirty="0" smtClean="0">
                <a:solidFill>
                  <a:schemeClr val="tx1"/>
                </a:solidFill>
                <a:latin typeface="+mn-lt"/>
                <a:ea typeface="+mn-ea"/>
                <a:cs typeface="+mn-cs"/>
              </a:rPr>
              <a:t> to PT during pregnancy, these complaints are not new to you I’m sure; however, these are the obstetric complaints that keep women from  being active, cause discomfort intense enough to keep them from working. Women shouldn’t just have to suck it up and feel like these are normal aspects of pregnancy.  If there is an intervention to help alleviate these complaints…then I say go for 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Just talking</a:t>
            </a:r>
            <a:r>
              <a:rPr lang="en-US" sz="1200" kern="1200" baseline="0" dirty="0" smtClean="0">
                <a:solidFill>
                  <a:schemeClr val="tx1"/>
                </a:solidFill>
                <a:effectLst/>
                <a:latin typeface="+mn-lt"/>
                <a:ea typeface="+mn-ea"/>
                <a:cs typeface="+mn-cs"/>
              </a:rPr>
              <a:t> MSK pain in low back an pelvis: </a:t>
            </a:r>
            <a:r>
              <a:rPr lang="en-US" sz="1200" kern="1200" dirty="0" smtClean="0">
                <a:solidFill>
                  <a:schemeClr val="tx1"/>
                </a:solidFill>
                <a:effectLst/>
                <a:latin typeface="+mn-lt"/>
                <a:ea typeface="+mn-ea"/>
                <a:cs typeface="+mn-cs"/>
              </a:rPr>
              <a:t>Pain in the lumbar spine and pelvic girdle region is one of the most commonly reported complaints among pregnant women and is often referred to as “lumbopelvic pain” when not differentiated. It is estimated that 50-80% of women experience lumbopelvic pain at some point during pregnancy, and symptoms persist in up to 65% of women for as long as 12 months after delivery.  Lumbopelvic pain during pregnancy is described by one-third of women as a severe problem and interferes with everyday activities such as walking, housework, exercise, leisure, sexual life, personal relationships, and caring for other children.</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Women with lumbopelvic pain report a decrease in job performance, and up to 52% of women take sick leave during pregnancy.  Lumbopelvic pain often has considerable consequences on a women’s physical functioning and is correlated with a significantly lower health-related quality of life.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Growing evidence suggests that psychological determinates, such as stress, experienced in early pregnancy are strong predictors of developing lumbopelvic pain in later pregnancy.</a:t>
            </a:r>
            <a:r>
              <a:rPr lang="en-US"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Strong correlation between back pain in pregnancy with pain postpartum – negatively affect QOL</a:t>
            </a:r>
            <a:endParaRPr lang="en-US" sz="1200" kern="1200" baseline="300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is a big deal!</a:t>
            </a:r>
            <a:r>
              <a:rPr lang="en-US" sz="1200" kern="1200" baseline="0" dirty="0" smtClean="0">
                <a:solidFill>
                  <a:schemeClr val="tx1"/>
                </a:solidFill>
                <a:effectLst/>
                <a:latin typeface="+mn-lt"/>
                <a:ea typeface="+mn-ea"/>
                <a:cs typeface="+mn-cs"/>
              </a:rPr>
              <a:t>  What to address it early.</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 what will a PT do??</a:t>
            </a:r>
          </a:p>
        </p:txBody>
      </p:sp>
      <p:sp>
        <p:nvSpPr>
          <p:cNvPr id="4" name="Slide Number Placeholder 3"/>
          <p:cNvSpPr>
            <a:spLocks noGrp="1"/>
          </p:cNvSpPr>
          <p:nvPr>
            <p:ph type="sldNum" sz="quarter" idx="10"/>
          </p:nvPr>
        </p:nvSpPr>
        <p:spPr/>
        <p:txBody>
          <a:bodyPr/>
          <a:lstStyle/>
          <a:p>
            <a:fld id="{FFFE7ED1-902D-49A3-9277-C5CC5E1EA0E9}" type="slidenum">
              <a:rPr lang="en-US" smtClean="0"/>
              <a:t>15</a:t>
            </a:fld>
            <a:endParaRPr lang="en-US"/>
          </a:p>
        </p:txBody>
      </p:sp>
    </p:spTree>
    <p:extLst>
      <p:ext uri="{BB962C8B-B14F-4D97-AF65-F5344CB8AC3E}">
        <p14:creationId xmlns:p14="http://schemas.microsoft.com/office/powerpoint/2010/main" val="227308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smtClean="0"/>
              <a:t>During Pregnancy,</a:t>
            </a:r>
            <a:r>
              <a:rPr lang="en-US" u="none" baseline="0" dirty="0" smtClean="0"/>
              <a:t> MSK  concerns seem to get the most attention.  </a:t>
            </a:r>
          </a:p>
          <a:p>
            <a:pPr marL="171450" indent="-171450">
              <a:buFont typeface="Arial" panose="020B0604020202020204" pitchFamily="34" charset="0"/>
              <a:buChar char="•"/>
            </a:pPr>
            <a:r>
              <a:rPr lang="en-US" u="sng" dirty="0" smtClean="0"/>
              <a:t>PT</a:t>
            </a:r>
            <a:r>
              <a:rPr lang="en-US" u="sng" baseline="0" dirty="0" smtClean="0"/>
              <a:t> Options for MSK Dysfunction in Pregnancy include:</a:t>
            </a:r>
            <a:endParaRPr lang="en-US" u="sng" dirty="0" smtClean="0"/>
          </a:p>
          <a:p>
            <a:r>
              <a:rPr lang="en-US" dirty="0" smtClean="0"/>
              <a:t>Positioning education</a:t>
            </a:r>
          </a:p>
          <a:p>
            <a:r>
              <a:rPr lang="en-US" dirty="0" smtClean="0"/>
              <a:t>Postural exercise</a:t>
            </a:r>
          </a:p>
          <a:p>
            <a:r>
              <a:rPr lang="en-US" dirty="0" smtClean="0"/>
              <a:t>Correction of pelvic asymmetry (manipulate, mobilize, muscle energy techniques)</a:t>
            </a:r>
          </a:p>
          <a:p>
            <a:r>
              <a:rPr lang="en-US" dirty="0" smtClean="0"/>
              <a:t>External stabilization (belts)</a:t>
            </a:r>
          </a:p>
          <a:p>
            <a:r>
              <a:rPr lang="en-US" dirty="0" smtClean="0"/>
              <a:t>Manual therapy/Soft Tissue Mobilization</a:t>
            </a:r>
          </a:p>
          <a:p>
            <a:r>
              <a:rPr lang="en-US" dirty="0" smtClean="0"/>
              <a:t>Therapeutic Exercise &amp; Performance Education (lifting, carrying, caring for other children; ergonomics at work)</a:t>
            </a:r>
          </a:p>
          <a:p>
            <a:r>
              <a:rPr lang="en-US" dirty="0" smtClean="0"/>
              <a:t>Self management techniques (Posture, lifting, stability ball use, )</a:t>
            </a:r>
          </a:p>
          <a:p>
            <a:r>
              <a:rPr lang="en-US" dirty="0" smtClean="0"/>
              <a:t>Patient education about benefits of Exercise</a:t>
            </a:r>
          </a:p>
          <a:p>
            <a:r>
              <a:rPr lang="en-US" dirty="0" smtClean="0"/>
              <a:t>***Since these discussion</a:t>
            </a:r>
            <a:r>
              <a:rPr lang="en-US" baseline="0" dirty="0" smtClean="0"/>
              <a:t> if really a health promotion effort to support women to be more active during pregnancy </a:t>
            </a:r>
            <a:r>
              <a:rPr lang="en-US" baseline="0" dirty="0" smtClean="0">
                <a:sym typeface="Wingdings" panose="05000000000000000000" pitchFamily="2" charset="2"/>
              </a:rPr>
              <a:t> this is a reason to perform these interventions  increase comfort! Increase knowledge and awareness.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For some evaluations</a:t>
            </a:r>
            <a:r>
              <a:rPr lang="en-US" baseline="0" dirty="0" smtClean="0"/>
              <a:t> and </a:t>
            </a:r>
            <a:r>
              <a:rPr lang="en-US" dirty="0" smtClean="0"/>
              <a:t>interventions (which ones </a:t>
            </a:r>
            <a:r>
              <a:rPr lang="en-US" dirty="0" err="1" smtClean="0"/>
              <a:t>Jenn</a:t>
            </a:r>
            <a:r>
              <a:rPr lang="en-US" dirty="0" smtClean="0"/>
              <a:t>??</a:t>
            </a:r>
            <a:r>
              <a:rPr lang="en-US" baseline="0" dirty="0" smtClean="0"/>
              <a:t> Elisha?) PT’s may need to do a </a:t>
            </a:r>
            <a:r>
              <a:rPr lang="en-US" sz="1200" kern="1200" dirty="0" smtClean="0">
                <a:solidFill>
                  <a:schemeClr val="tx1"/>
                </a:solidFill>
                <a:effectLst/>
                <a:latin typeface="+mn-lt"/>
                <a:ea typeface="+mn-ea"/>
                <a:cs typeface="+mn-cs"/>
              </a:rPr>
              <a:t>internal assessment;</a:t>
            </a:r>
            <a:r>
              <a:rPr lang="en-US" sz="1200" kern="1200" baseline="0" dirty="0" smtClean="0">
                <a:solidFill>
                  <a:schemeClr val="tx1"/>
                </a:solidFill>
                <a:effectLst/>
                <a:latin typeface="+mn-lt"/>
                <a:ea typeface="+mn-ea"/>
                <a:cs typeface="+mn-cs"/>
              </a:rPr>
              <a:t> this needs approval from PCP during pregnancy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**Don’t forget how preexisting conditions factor into the mix!</a:t>
            </a:r>
          </a:p>
          <a:p>
            <a:endParaRPr lang="en-US" dirty="0"/>
          </a:p>
        </p:txBody>
      </p:sp>
      <p:sp>
        <p:nvSpPr>
          <p:cNvPr id="4" name="Slide Number Placeholder 3"/>
          <p:cNvSpPr>
            <a:spLocks noGrp="1"/>
          </p:cNvSpPr>
          <p:nvPr>
            <p:ph type="sldNum" sz="quarter" idx="10"/>
          </p:nvPr>
        </p:nvSpPr>
        <p:spPr/>
        <p:txBody>
          <a:bodyPr/>
          <a:lstStyle/>
          <a:p>
            <a:fld id="{FFFE7ED1-902D-49A3-9277-C5CC5E1EA0E9}" type="slidenum">
              <a:rPr lang="en-US" smtClean="0"/>
              <a:t>16</a:t>
            </a:fld>
            <a:endParaRPr lang="en-US"/>
          </a:p>
        </p:txBody>
      </p:sp>
    </p:spTree>
    <p:extLst>
      <p:ext uri="{BB962C8B-B14F-4D97-AF65-F5344CB8AC3E}">
        <p14:creationId xmlns:p14="http://schemas.microsoft.com/office/powerpoint/2010/main" val="35106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Want</a:t>
            </a:r>
            <a:r>
              <a:rPr lang="en-US" baseline="0" dirty="0" smtClean="0"/>
              <a:t> to touch briefly on the concept of exercise performance and why it is may actually benefit women to seek assistance from a PT vs unsupervised exercise (videotape, u tube, handout, maybe even a group class)</a:t>
            </a:r>
          </a:p>
          <a:p>
            <a:pPr marL="171450" indent="-171450">
              <a:buFont typeface="Arial" panose="020B0604020202020204" pitchFamily="34" charset="0"/>
              <a:buChar char="•"/>
            </a:pPr>
            <a:r>
              <a:rPr lang="en-US" baseline="0" dirty="0" smtClean="0"/>
              <a:t>I was interested in this topic last semester because of my love for yoga and group classes. I was actually quite surprised about what I discovered…</a:t>
            </a:r>
          </a:p>
          <a:p>
            <a:pPr marL="0" indent="0">
              <a:buFont typeface="Arial" panose="020B0604020202020204" pitchFamily="34" charset="0"/>
              <a:buNone/>
            </a:pPr>
            <a:r>
              <a:rPr lang="en-US" baseline="0" dirty="0" smtClean="0"/>
              <a:t>(All the following studies were RCT, women with lumbopelvic pain during pregnancy or postpartum; refer to evidence table for more information)</a:t>
            </a:r>
          </a:p>
          <a:p>
            <a:pPr marL="228600" indent="-228600">
              <a:buFont typeface="Arial" panose="020B0604020202020204" pitchFamily="34" charset="0"/>
              <a:buAutoNum type="arabicPeriod"/>
            </a:pPr>
            <a:r>
              <a:rPr lang="en-US" u="sng" baseline="0" dirty="0" err="1" smtClean="0"/>
              <a:t>Eggen</a:t>
            </a:r>
            <a:r>
              <a:rPr lang="en-US" u="sng" baseline="0" dirty="0" smtClean="0"/>
              <a:t> 2012: </a:t>
            </a:r>
          </a:p>
          <a:p>
            <a:pPr marL="171450" indent="-171450">
              <a:buFont typeface="Arial" panose="020B0604020202020204" pitchFamily="34" charset="0"/>
              <a:buChar char="•"/>
            </a:pPr>
            <a:r>
              <a:rPr lang="en-US" baseline="0" dirty="0" smtClean="0"/>
              <a:t>257 women</a:t>
            </a:r>
          </a:p>
          <a:p>
            <a:pPr marL="171450" indent="-171450">
              <a:buFont typeface="Arial" panose="020B0604020202020204" pitchFamily="34" charset="0"/>
              <a:buChar char="•"/>
            </a:pPr>
            <a:r>
              <a:rPr lang="en-US" baseline="0" dirty="0" smtClean="0"/>
              <a:t>EG: supervised group exercise</a:t>
            </a:r>
          </a:p>
          <a:p>
            <a:pPr marL="171450" indent="-171450">
              <a:buFont typeface="Arial" panose="020B0604020202020204" pitchFamily="34" charset="0"/>
              <a:buChar char="•"/>
            </a:pPr>
            <a:r>
              <a:rPr lang="en-US" baseline="0" dirty="0" smtClean="0"/>
              <a:t>CG: standard care (info and advice)</a:t>
            </a:r>
          </a:p>
          <a:p>
            <a:pPr marL="171450" indent="-171450">
              <a:buFont typeface="Arial" panose="020B0604020202020204" pitchFamily="34" charset="0"/>
              <a:buChar char="•"/>
            </a:pPr>
            <a:r>
              <a:rPr lang="en-US" b="1" baseline="0" dirty="0" smtClean="0"/>
              <a:t>Results: no difference on prevalence and severity of LBP or PGP with group exercise – PERFORMANCE? Can the teacher keep a good eye?</a:t>
            </a:r>
            <a:endParaRPr lang="en-US" baseline="0" dirty="0" smtClean="0"/>
          </a:p>
          <a:p>
            <a:pPr marL="0" indent="0">
              <a:buFont typeface="Arial" panose="020B0604020202020204" pitchFamily="34" charset="0"/>
              <a:buNone/>
            </a:pPr>
            <a:r>
              <a:rPr lang="en-US" u="sng" baseline="0" dirty="0" smtClean="0"/>
              <a:t>2. </a:t>
            </a:r>
            <a:r>
              <a:rPr lang="en-US" u="sng" baseline="0" dirty="0" err="1" smtClean="0"/>
              <a:t>Mens</a:t>
            </a:r>
            <a:r>
              <a:rPr lang="en-US" u="sng" baseline="0" dirty="0" smtClean="0"/>
              <a:t> 2000</a:t>
            </a:r>
          </a:p>
          <a:p>
            <a:pPr marL="171450" indent="-171450">
              <a:buFont typeface="Arial" panose="020B0604020202020204" pitchFamily="34" charset="0"/>
              <a:buChar char="•"/>
            </a:pPr>
            <a:r>
              <a:rPr lang="en-US" baseline="0" dirty="0" smtClean="0"/>
              <a:t>44 women (postpartum pelvic pain)</a:t>
            </a:r>
          </a:p>
          <a:p>
            <a:pPr marL="171450" indent="-171450">
              <a:buFont typeface="Arial" panose="020B0604020202020204" pitchFamily="34" charset="0"/>
              <a:buChar char="•"/>
            </a:pPr>
            <a:r>
              <a:rPr lang="en-US" baseline="0" dirty="0" smtClean="0"/>
              <a:t>EG: self-directed via videotape (exercises to target diagonal trunk musculature)</a:t>
            </a:r>
          </a:p>
          <a:p>
            <a:pPr marL="171450" indent="-171450">
              <a:buFont typeface="Arial" panose="020B0604020202020204" pitchFamily="34" charset="0"/>
              <a:buChar char="•"/>
            </a:pPr>
            <a:r>
              <a:rPr lang="en-US" baseline="0" dirty="0" smtClean="0"/>
              <a:t>CG: no exercise</a:t>
            </a:r>
          </a:p>
          <a:p>
            <a:pPr marL="171450" indent="-171450">
              <a:buFont typeface="Arial" panose="020B0604020202020204" pitchFamily="34" charset="0"/>
              <a:buChar char="•"/>
            </a:pPr>
            <a:r>
              <a:rPr lang="en-US" b="1" baseline="0" dirty="0" smtClean="0"/>
              <a:t>Results: no increased effect with videotape on pelvic pain, in fact many women had pain increase and dropped out – PERFORMANCE??? Of course may not the right intervention and studies need to be carefully critiqued</a:t>
            </a:r>
          </a:p>
          <a:p>
            <a:pPr marL="0" indent="0">
              <a:buFont typeface="Arial" panose="020B0604020202020204" pitchFamily="34" charset="0"/>
              <a:buNone/>
            </a:pPr>
            <a:r>
              <a:rPr lang="en-US" b="0" u="sng" baseline="0" dirty="0" smtClean="0"/>
              <a:t>3. </a:t>
            </a:r>
            <a:r>
              <a:rPr lang="en-US" u="sng" baseline="0" dirty="0" err="1" smtClean="0"/>
              <a:t>Stuge</a:t>
            </a:r>
            <a:r>
              <a:rPr lang="en-US" u="sng" baseline="0" dirty="0" smtClean="0"/>
              <a:t> 2004</a:t>
            </a:r>
          </a:p>
          <a:p>
            <a:pPr marL="171450" indent="-171450">
              <a:buFont typeface="Arial" panose="020B0604020202020204" pitchFamily="34" charset="0"/>
              <a:buChar char="•"/>
            </a:pPr>
            <a:r>
              <a:rPr lang="en-US" baseline="0" dirty="0" smtClean="0"/>
              <a:t>81 women postpartum</a:t>
            </a:r>
          </a:p>
          <a:p>
            <a:pPr marL="171450" indent="-171450">
              <a:buFont typeface="Arial" panose="020B0604020202020204" pitchFamily="34" charset="0"/>
              <a:buChar char="•"/>
            </a:pPr>
            <a:r>
              <a:rPr lang="en-US" baseline="0" dirty="0" smtClean="0"/>
              <a:t>EG: PT administered stabilizing exercise, HEP</a:t>
            </a:r>
          </a:p>
          <a:p>
            <a:pPr marL="171450" indent="-171450">
              <a:buFont typeface="Arial" panose="020B0604020202020204" pitchFamily="34" charset="0"/>
              <a:buChar char="•"/>
            </a:pPr>
            <a:r>
              <a:rPr lang="en-US" baseline="0" dirty="0" smtClean="0"/>
              <a:t>CG: usual PT</a:t>
            </a:r>
          </a:p>
          <a:p>
            <a:pPr marL="171450" indent="-171450">
              <a:buFont typeface="Arial" panose="020B0604020202020204" pitchFamily="34" charset="0"/>
              <a:buChar char="•"/>
            </a:pPr>
            <a:r>
              <a:rPr lang="en-US" b="1" baseline="0" dirty="0" smtClean="0"/>
              <a:t>Results: specific stabilization exercises reduce pain, improve QOL, improve functional abilities after childbirth with PGP </a:t>
            </a:r>
            <a:r>
              <a:rPr lang="en-US" b="1" baseline="0" dirty="0" smtClean="0">
                <a:sym typeface="Wingdings" panose="05000000000000000000" pitchFamily="2" charset="2"/>
              </a:rPr>
              <a:t> PT’s were able to watch performance closely</a:t>
            </a:r>
            <a:endParaRPr lang="en-US" b="1"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u="sng" baseline="0" dirty="0" smtClean="0"/>
              <a:t>Take Home Message:</a:t>
            </a:r>
          </a:p>
          <a:p>
            <a:pPr marL="171450" indent="-171450">
              <a:buFont typeface="Arial" panose="020B0604020202020204" pitchFamily="34" charset="0"/>
              <a:buChar char="•"/>
            </a:pPr>
            <a:r>
              <a:rPr lang="en-US" dirty="0" smtClean="0"/>
              <a:t>These</a:t>
            </a:r>
            <a:r>
              <a:rPr lang="en-US" baseline="0" dirty="0" smtClean="0"/>
              <a:t> </a:t>
            </a:r>
            <a:r>
              <a:rPr lang="en-US" dirty="0" smtClean="0"/>
              <a:t>studies highlight the important need for skilled, PT intervention and guidance and not just video instruction</a:t>
            </a:r>
            <a:r>
              <a:rPr lang="en-US" baseline="0" dirty="0" smtClean="0"/>
              <a:t> or a pamphlet with pictures. That may help some, but not for anyone and could actually exacerbate pain.</a:t>
            </a:r>
            <a:r>
              <a:rPr lang="en-US" dirty="0" smtClean="0"/>
              <a:t> PT’s  are "exercise experts" that can reduce the risk of injury and improve quality of movement during exercise.</a:t>
            </a:r>
          </a:p>
          <a:p>
            <a:pPr marL="171450" indent="-171450">
              <a:buFont typeface="Arial" panose="020B0604020202020204" pitchFamily="34" charset="0"/>
              <a:buChar char="•"/>
            </a:pPr>
            <a:r>
              <a:rPr lang="en-US" dirty="0" smtClean="0"/>
              <a:t>I wouldn’t discount group</a:t>
            </a:r>
            <a:r>
              <a:rPr lang="en-US" baseline="0" dirty="0" smtClean="0"/>
              <a:t> classes by any means and think they are great for many.  Our job to make recommendations…</a:t>
            </a:r>
            <a:endParaRPr lang="en-US" u="sng" baseline="0" dirty="0" smtClean="0"/>
          </a:p>
          <a:p>
            <a:pPr marL="0" indent="0">
              <a:buFont typeface="Arial" panose="020B0604020202020204" pitchFamily="34" charset="0"/>
              <a:buNone/>
            </a:pPr>
            <a:r>
              <a:rPr lang="en-US" u="sng" baseline="0" dirty="0" smtClean="0"/>
              <a:t>1. Martins 2013:</a:t>
            </a:r>
          </a:p>
          <a:p>
            <a:pPr marL="171450" indent="-171450">
              <a:buFont typeface="Arial" panose="020B0604020202020204" pitchFamily="34" charset="0"/>
              <a:buChar char="•"/>
            </a:pPr>
            <a:r>
              <a:rPr lang="en-US" baseline="0" dirty="0" smtClean="0"/>
              <a:t>60 women</a:t>
            </a:r>
          </a:p>
          <a:p>
            <a:pPr marL="171450" indent="-171450">
              <a:buFont typeface="Arial" panose="020B0604020202020204" pitchFamily="34" charset="0"/>
              <a:buChar char="•"/>
            </a:pPr>
            <a:r>
              <a:rPr lang="en-US" baseline="0" dirty="0" smtClean="0"/>
              <a:t>EG: group yoga class</a:t>
            </a:r>
          </a:p>
          <a:p>
            <a:pPr marL="171450" indent="-171450">
              <a:buFont typeface="Arial" panose="020B0604020202020204" pitchFamily="34" charset="0"/>
              <a:buChar char="•"/>
            </a:pPr>
            <a:r>
              <a:rPr lang="en-US" baseline="0" dirty="0" smtClean="0"/>
              <a:t>CG: postural </a:t>
            </a:r>
            <a:r>
              <a:rPr lang="en-US" baseline="0" dirty="0" err="1" smtClean="0"/>
              <a:t>ed</a:t>
            </a:r>
            <a:r>
              <a:rPr lang="en-US" baseline="0" dirty="0" smtClean="0"/>
              <a:t> via pamphlet</a:t>
            </a:r>
          </a:p>
          <a:p>
            <a:pPr marL="171450" indent="-171450">
              <a:buFont typeface="Arial" panose="020B0604020202020204" pitchFamily="34" charset="0"/>
              <a:buChar char="•"/>
            </a:pPr>
            <a:r>
              <a:rPr lang="en-US" b="1" baseline="0" dirty="0" smtClean="0"/>
              <a:t>Results: decreased pain intensity compared to self-guided postural orientation</a:t>
            </a:r>
          </a:p>
          <a:p>
            <a:pPr marL="0" indent="0">
              <a:buFont typeface="Arial" panose="020B0604020202020204" pitchFamily="34" charset="0"/>
              <a:buNone/>
            </a:pPr>
            <a:r>
              <a:rPr lang="en-US" u="sng" baseline="0" dirty="0" smtClean="0"/>
              <a:t>2. </a:t>
            </a:r>
            <a:r>
              <a:rPr lang="en-US" u="sng" baseline="0" dirty="0" err="1" smtClean="0"/>
              <a:t>Chuntharapat</a:t>
            </a:r>
            <a:r>
              <a:rPr lang="en-US" u="sng" baseline="0" dirty="0" smtClean="0"/>
              <a:t> 2008</a:t>
            </a:r>
          </a:p>
          <a:p>
            <a:pPr marL="171450" indent="-171450">
              <a:buFont typeface="Arial" panose="020B0604020202020204" pitchFamily="34" charset="0"/>
              <a:buChar char="•"/>
            </a:pPr>
            <a:r>
              <a:rPr lang="en-US" baseline="0" dirty="0" smtClean="0"/>
              <a:t>74 women (maternal comfort and labor pain)</a:t>
            </a:r>
          </a:p>
          <a:p>
            <a:pPr marL="171450" indent="-171450">
              <a:buFont typeface="Arial" panose="020B0604020202020204" pitchFamily="34" charset="0"/>
              <a:buChar char="•"/>
            </a:pPr>
            <a:r>
              <a:rPr lang="en-US" baseline="0" dirty="0" smtClean="0"/>
              <a:t>EG: supervised yoga</a:t>
            </a:r>
          </a:p>
          <a:p>
            <a:pPr marL="171450" indent="-171450">
              <a:buFont typeface="Arial" panose="020B0604020202020204" pitchFamily="34" charset="0"/>
              <a:buChar char="•"/>
            </a:pPr>
            <a:r>
              <a:rPr lang="en-US" baseline="0" dirty="0" smtClean="0"/>
              <a:t>CG: usual care</a:t>
            </a:r>
          </a:p>
          <a:p>
            <a:pPr marL="171450" indent="-171450">
              <a:buFont typeface="Arial" panose="020B0604020202020204" pitchFamily="34" charset="0"/>
              <a:buChar char="•"/>
            </a:pPr>
            <a:r>
              <a:rPr lang="en-US" b="1" baseline="0" dirty="0" smtClean="0"/>
              <a:t>Results: increased maternal comfort, decreased pain during labor and after delivery, shorter labor times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Group classes may be for some, but not everyone.  And this is where careful consideration takes place when you assess PA during evaluations: what is their familiarity with exercise? Do they have other MSK conditions? Sense of body awareness?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Consider: affordability and great social aspects</a:t>
            </a:r>
          </a:p>
          <a:p>
            <a:pPr marL="171450" indent="-171450">
              <a:buFont typeface="Arial" panose="020B0604020202020204" pitchFamily="34" charset="0"/>
              <a:buChar char="•"/>
            </a:pPr>
            <a:r>
              <a:rPr lang="en-US" b="0" dirty="0" smtClean="0"/>
              <a:t>Additionally,</a:t>
            </a:r>
            <a:r>
              <a:rPr lang="en-US" b="0" baseline="0" dirty="0" smtClean="0"/>
              <a:t> in regard to pain </a:t>
            </a:r>
            <a:r>
              <a:rPr lang="en-US" b="0" baseline="0" dirty="0" smtClean="0">
                <a:sym typeface="Wingdings" panose="05000000000000000000" pitchFamily="2" charset="2"/>
              </a:rPr>
              <a:t> </a:t>
            </a:r>
            <a:r>
              <a:rPr lang="en-US" b="0" baseline="0" dirty="0" smtClean="0"/>
              <a:t>w</a:t>
            </a:r>
            <a:r>
              <a:rPr lang="en-US" b="0" dirty="0" smtClean="0"/>
              <a:t>e need to assess what kind of support systems pts. have, knowledge of pain, coping strategies in order to keep pain from escalating and contributing to disability down the road. </a:t>
            </a:r>
          </a:p>
          <a:p>
            <a:pPr marL="171450" indent="-171450">
              <a:buFont typeface="Arial" panose="020B0604020202020204" pitchFamily="34" charset="0"/>
              <a:buChar char="•"/>
            </a:pPr>
            <a:r>
              <a:rPr lang="en-US" b="0" dirty="0" smtClean="0"/>
              <a:t>Bakker et al, 2013 (267 women): </a:t>
            </a:r>
            <a:r>
              <a:rPr lang="en-US" b="1" dirty="0" smtClean="0"/>
              <a:t>Found the STRESS</a:t>
            </a:r>
            <a:r>
              <a:rPr lang="en-US" b="1" baseline="0" dirty="0" smtClean="0"/>
              <a:t> early on in pregnancy was strongly correlated with lumbopelvic pain later in pregnancy, coping skills and anxiety were not. </a:t>
            </a:r>
            <a:r>
              <a:rPr lang="en-US" b="0" dirty="0" smtClean="0"/>
              <a:t>Perhaps use</a:t>
            </a:r>
            <a:r>
              <a:rPr lang="en-US" b="0" baseline="0" dirty="0" smtClean="0"/>
              <a:t> </a:t>
            </a:r>
            <a:r>
              <a:rPr lang="en-US" b="0" dirty="0" smtClean="0"/>
              <a:t>psychosocial outcome measures and interventions that support mental and emotional well-being. Treat the whole individual and decreases stress! Yoga and group calls may be a perfect avenue.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FFE7ED1-902D-49A3-9277-C5CC5E1EA0E9}" type="slidenum">
              <a:rPr lang="en-US" smtClean="0"/>
              <a:t>17</a:t>
            </a:fld>
            <a:endParaRPr lang="en-US"/>
          </a:p>
        </p:txBody>
      </p:sp>
    </p:spTree>
    <p:extLst>
      <p:ext uri="{BB962C8B-B14F-4D97-AF65-F5344CB8AC3E}">
        <p14:creationId xmlns:p14="http://schemas.microsoft.com/office/powerpoint/2010/main" val="3945175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  know Nancy mentioned</a:t>
            </a:r>
            <a:r>
              <a:rPr lang="en-US" baseline="0" dirty="0" smtClean="0"/>
              <a:t> that you have patients that you refer to PT after the baby is born (we talked about incontinence, DRA or diastasis  rectus abdominus and round ligament pain)</a:t>
            </a:r>
          </a:p>
          <a:p>
            <a:pPr marL="0" indent="0" algn="l">
              <a:buNone/>
            </a:pPr>
            <a:r>
              <a:rPr lang="en-US" u="sng" dirty="0" smtClean="0">
                <a:latin typeface="Garamond" panose="02020404030301010803" pitchFamily="18" charset="0"/>
              </a:rPr>
              <a:t>Why</a:t>
            </a:r>
            <a:r>
              <a:rPr lang="en-US" u="sng" baseline="0" dirty="0" smtClean="0">
                <a:latin typeface="Garamond" panose="02020404030301010803" pitchFamily="18" charset="0"/>
              </a:rPr>
              <a:t> else to refer to PT after delivery?</a:t>
            </a:r>
            <a:endParaRPr lang="en-US" u="sng" dirty="0" smtClean="0">
              <a:latin typeface="Garamond" panose="02020404030301010803" pitchFamily="18" charset="0"/>
            </a:endParaRPr>
          </a:p>
          <a:p>
            <a:pPr marL="171450" indent="-171450" algn="l">
              <a:buFont typeface="Arial" panose="020B0604020202020204" pitchFamily="34" charset="0"/>
              <a:buChar char="•"/>
            </a:pPr>
            <a:r>
              <a:rPr lang="en-US" dirty="0" smtClean="0">
                <a:latin typeface="Garamond" panose="02020404030301010803" pitchFamily="18" charset="0"/>
              </a:rPr>
              <a:t>All the same</a:t>
            </a:r>
            <a:r>
              <a:rPr lang="en-US" baseline="0" dirty="0" smtClean="0">
                <a:latin typeface="Garamond" panose="02020404030301010803" pitchFamily="18" charset="0"/>
              </a:rPr>
              <a:t> MSK issues discussed previously: (LBP, PGP, round ligament pain, sacrum, SI, neck, nerve symptoms, LE pain)</a:t>
            </a:r>
          </a:p>
          <a:p>
            <a:pPr marL="171450" indent="-171450" algn="l">
              <a:buFont typeface="Arial" panose="020B0604020202020204" pitchFamily="34" charset="0"/>
              <a:buChar char="•"/>
            </a:pPr>
            <a:r>
              <a:rPr lang="en-US" dirty="0" smtClean="0">
                <a:latin typeface="Garamond" panose="02020404030301010803" pitchFamily="18" charset="0"/>
              </a:rPr>
              <a:t>Address psychological well-being (80% mood fluctuations, 10-20%</a:t>
            </a:r>
            <a:r>
              <a:rPr lang="en-US" baseline="0" dirty="0" smtClean="0">
                <a:latin typeface="Garamond" panose="02020404030301010803" pitchFamily="18" charset="0"/>
              </a:rPr>
              <a:t> major depression)</a:t>
            </a:r>
          </a:p>
          <a:p>
            <a:pPr marL="171450" indent="-171450" algn="l">
              <a:buFont typeface="Arial" panose="020B0604020202020204" pitchFamily="34" charset="0"/>
              <a:buChar char="•"/>
            </a:pPr>
            <a:r>
              <a:rPr lang="en-US" dirty="0" smtClean="0">
                <a:latin typeface="Garamond" panose="02020404030301010803" pitchFamily="18" charset="0"/>
              </a:rPr>
              <a:t>Patient education and resources</a:t>
            </a:r>
          </a:p>
          <a:p>
            <a:pPr marL="171450" indent="-171450" algn="l">
              <a:buFont typeface="Arial" panose="020B0604020202020204" pitchFamily="34" charset="0"/>
              <a:buChar char="•"/>
            </a:pPr>
            <a:r>
              <a:rPr lang="en-US" dirty="0" smtClean="0">
                <a:latin typeface="Garamond" panose="02020404030301010803" pitchFamily="18" charset="0"/>
              </a:rPr>
              <a:t>Exercise appropriate an tailored to their needs </a:t>
            </a:r>
            <a:r>
              <a:rPr lang="en-US" dirty="0" smtClean="0">
                <a:latin typeface="Garamond" panose="02020404030301010803" pitchFamily="18" charset="0"/>
                <a:sym typeface="Wingdings" panose="05000000000000000000" pitchFamily="2" charset="2"/>
              </a:rPr>
              <a:t> address weight</a:t>
            </a:r>
            <a:r>
              <a:rPr lang="en-US" baseline="0" dirty="0" smtClean="0">
                <a:latin typeface="Garamond" panose="02020404030301010803" pitchFamily="18" charset="0"/>
                <a:sym typeface="Wingdings" panose="05000000000000000000" pitchFamily="2" charset="2"/>
              </a:rPr>
              <a:t> gain, CV health, physically active women postpartum have less mood disturbances and increased sense of well-being</a:t>
            </a:r>
          </a:p>
          <a:p>
            <a:pPr marL="171450" indent="-171450" algn="l">
              <a:buFont typeface="Arial" panose="020B0604020202020204" pitchFamily="34" charset="0"/>
              <a:buChar char="•"/>
            </a:pPr>
            <a:r>
              <a:rPr lang="en-US" b="0" dirty="0" smtClean="0">
                <a:latin typeface="Garamond" panose="02020404030301010803" pitchFamily="18" charset="0"/>
              </a:rPr>
              <a:t>Headaches</a:t>
            </a:r>
          </a:p>
          <a:p>
            <a:pPr marL="171450" indent="-171450" algn="l">
              <a:buFont typeface="Arial" panose="020B0604020202020204" pitchFamily="34" charset="0"/>
              <a:buChar char="•"/>
            </a:pPr>
            <a:r>
              <a:rPr lang="en-US" b="0" dirty="0" smtClean="0">
                <a:latin typeface="Garamond" panose="02020404030301010803" pitchFamily="18" charset="0"/>
              </a:rPr>
              <a:t>Endurance </a:t>
            </a:r>
          </a:p>
          <a:p>
            <a:pPr marL="171450" indent="-171450" algn="l">
              <a:buFont typeface="Arial" panose="020B0604020202020204" pitchFamily="34" charset="0"/>
              <a:buChar char="•"/>
            </a:pPr>
            <a:r>
              <a:rPr lang="en-US" b="0" dirty="0" smtClean="0">
                <a:latin typeface="Garamond" panose="02020404030301010803" pitchFamily="18" charset="0"/>
              </a:rPr>
              <a:t>Dys</a:t>
            </a:r>
            <a:r>
              <a:rPr lang="en-US" dirty="0" smtClean="0">
                <a:latin typeface="Garamond" panose="02020404030301010803" pitchFamily="18" charset="0"/>
              </a:rPr>
              <a:t>pareunia (perhaps there was</a:t>
            </a:r>
            <a:r>
              <a:rPr lang="en-US" baseline="0" dirty="0" smtClean="0">
                <a:latin typeface="Garamond" panose="02020404030301010803" pitchFamily="18" charset="0"/>
              </a:rPr>
              <a:t> poor episiotomy healing)</a:t>
            </a:r>
          </a:p>
          <a:p>
            <a:pPr marL="171450" indent="-171450" algn="l">
              <a:buFont typeface="Arial" panose="020B0604020202020204" pitchFamily="34" charset="0"/>
              <a:buChar char="•"/>
            </a:pPr>
            <a:r>
              <a:rPr lang="en-US" dirty="0" smtClean="0">
                <a:latin typeface="Garamond" panose="02020404030301010803" pitchFamily="18" charset="0"/>
              </a:rPr>
              <a:t>Varicosities: hemorrhoids, Varicose veins (may</a:t>
            </a:r>
            <a:r>
              <a:rPr lang="en-US" baseline="0" dirty="0" smtClean="0">
                <a:latin typeface="Garamond" panose="02020404030301010803" pitchFamily="18" charset="0"/>
              </a:rPr>
              <a:t> do compression interventions)</a:t>
            </a:r>
          </a:p>
          <a:p>
            <a:pPr marL="171450" indent="-171450" algn="l">
              <a:buFont typeface="Arial" panose="020B0604020202020204" pitchFamily="34" charset="0"/>
              <a:buChar char="•"/>
            </a:pPr>
            <a:r>
              <a:rPr lang="en-US" dirty="0" smtClean="0">
                <a:latin typeface="Garamond" panose="02020404030301010803" pitchFamily="18" charset="0"/>
              </a:rPr>
              <a:t>Incontinence: urinary of fecal</a:t>
            </a:r>
            <a:r>
              <a:rPr lang="en-US" baseline="0" dirty="0" smtClean="0">
                <a:latin typeface="Garamond" panose="02020404030301010803" pitchFamily="18" charset="0"/>
              </a:rPr>
              <a:t> (early intervention is key here! At risk post partum if have during pregnancy)</a:t>
            </a:r>
          </a:p>
          <a:p>
            <a:pPr marL="171450" indent="-171450" algn="l">
              <a:buFont typeface="Arial" panose="020B0604020202020204" pitchFamily="34" charset="0"/>
              <a:buChar char="•"/>
            </a:pPr>
            <a:r>
              <a:rPr lang="en-US" baseline="0" dirty="0" smtClean="0"/>
              <a:t>diastasis  rectus abdominus </a:t>
            </a:r>
          </a:p>
          <a:p>
            <a:pPr marL="171450" indent="-171450" algn="l">
              <a:buFont typeface="Arial" panose="020B0604020202020204" pitchFamily="34" charset="0"/>
              <a:buChar char="•"/>
            </a:pPr>
            <a:r>
              <a:rPr lang="en-US" dirty="0" smtClean="0">
                <a:latin typeface="Garamond" panose="02020404030301010803" pitchFamily="18" charset="0"/>
              </a:rPr>
              <a:t>Scar mobility (from cesarean)</a:t>
            </a:r>
          </a:p>
          <a:p>
            <a:pPr marL="0" indent="0" algn="l">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FFE7ED1-902D-49A3-9277-C5CC5E1EA0E9}" type="slidenum">
              <a:rPr lang="en-US" smtClean="0"/>
              <a:t>18</a:t>
            </a:fld>
            <a:endParaRPr lang="en-US"/>
          </a:p>
        </p:txBody>
      </p:sp>
    </p:spTree>
    <p:extLst>
      <p:ext uri="{BB962C8B-B14F-4D97-AF65-F5344CB8AC3E}">
        <p14:creationId xmlns:p14="http://schemas.microsoft.com/office/powerpoint/2010/main" val="2979639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a:t>
            </a:r>
            <a:r>
              <a:rPr lang="en-US" baseline="0" dirty="0" smtClean="0"/>
              <a:t> wanted to share with you with you a little bit about a educational lecture I attended at APTA CSM led by: </a:t>
            </a:r>
            <a:r>
              <a:rPr lang="en-US" sz="1200" b="0" i="0" u="none" strike="noStrike" kern="1200" baseline="0" dirty="0" smtClean="0">
                <a:solidFill>
                  <a:schemeClr val="tx1"/>
                </a:solidFill>
                <a:latin typeface="+mn-lt"/>
                <a:ea typeface="+mn-ea"/>
                <a:cs typeface="+mn-cs"/>
              </a:rPr>
              <a:t>Janet Chamberlin, PT, WCS Susan A. </a:t>
            </a:r>
            <a:r>
              <a:rPr lang="en-US" sz="1200" b="0" i="0" u="none" strike="noStrike" kern="1200" baseline="0" dirty="0" err="1" smtClean="0">
                <a:solidFill>
                  <a:schemeClr val="tx1"/>
                </a:solidFill>
                <a:latin typeface="+mn-lt"/>
                <a:ea typeface="+mn-ea"/>
                <a:cs typeface="+mn-cs"/>
              </a:rPr>
              <a:t>Steffes</a:t>
            </a:r>
            <a:r>
              <a:rPr lang="en-US" sz="1200" b="0" i="0" u="none" strike="noStrike" kern="1200" baseline="0" dirty="0" smtClean="0">
                <a:solidFill>
                  <a:schemeClr val="tx1"/>
                </a:solidFill>
                <a:latin typeface="+mn-lt"/>
                <a:ea typeface="+mn-ea"/>
                <a:cs typeface="+mn-cs"/>
              </a:rPr>
              <a:t>, PT, CD(DONA) – wonderful, knowledgeable, inspirational PT’s</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Their discussion, </a:t>
            </a:r>
            <a:r>
              <a:rPr lang="en-US" b="1" i="1" dirty="0" smtClean="0"/>
              <a:t>Emerging Role of PT during labor and delivery, </a:t>
            </a:r>
            <a:r>
              <a:rPr lang="en-US" dirty="0" smtClean="0"/>
              <a:t>was</a:t>
            </a:r>
            <a:r>
              <a:rPr lang="en-US" baseline="0" dirty="0" smtClean="0"/>
              <a:t> really interesting and it raised my awareness to the challenges many women may have with natural child birth due to preexisting orthopedic conditions and challenges with positions or joint mobility, pain</a:t>
            </a:r>
          </a:p>
          <a:p>
            <a:pPr marL="171450" indent="-171450">
              <a:buFont typeface="Arial" panose="020B0604020202020204" pitchFamily="34" charset="0"/>
              <a:buChar char="•"/>
            </a:pPr>
            <a:r>
              <a:rPr lang="en-US" dirty="0" smtClean="0"/>
              <a:t>The</a:t>
            </a:r>
            <a:r>
              <a:rPr lang="en-US" baseline="0" dirty="0" smtClean="0"/>
              <a:t> conditions that come to mind for me that may contribute to difficulties with movement and positioning during labor could be: </a:t>
            </a:r>
            <a:r>
              <a:rPr lang="en-US" dirty="0" smtClean="0"/>
              <a:t>Herniated disk,</a:t>
            </a:r>
            <a:r>
              <a:rPr lang="en-US" baseline="0" dirty="0" smtClean="0"/>
              <a:t> </a:t>
            </a:r>
            <a:r>
              <a:rPr lang="en-US" dirty="0" smtClean="0"/>
              <a:t>Spinal stenosis,</a:t>
            </a:r>
            <a:r>
              <a:rPr lang="en-US" baseline="0" dirty="0" smtClean="0"/>
              <a:t> </a:t>
            </a:r>
            <a:r>
              <a:rPr lang="en-US" dirty="0" smtClean="0"/>
              <a:t>SI dysfunction,</a:t>
            </a:r>
            <a:r>
              <a:rPr lang="en-US" baseline="0" dirty="0" smtClean="0"/>
              <a:t> </a:t>
            </a:r>
            <a:r>
              <a:rPr lang="en-US" dirty="0" smtClean="0"/>
              <a:t>Pubic symphysis separation, coccyx</a:t>
            </a:r>
            <a:r>
              <a:rPr lang="en-US" baseline="0" dirty="0" smtClean="0"/>
              <a:t> dysfunction</a:t>
            </a:r>
            <a:r>
              <a:rPr lang="en-US" dirty="0" smtClean="0"/>
              <a:t>,</a:t>
            </a:r>
            <a:r>
              <a:rPr lang="en-US" baseline="0" dirty="0" smtClean="0"/>
              <a:t> </a:t>
            </a:r>
            <a:r>
              <a:rPr lang="en-US" dirty="0" smtClean="0"/>
              <a:t>Spinal fusion, femoral neck injuries, hip labral tears, OA, RA,</a:t>
            </a:r>
            <a:r>
              <a:rPr lang="en-US" baseline="0" dirty="0" smtClean="0"/>
              <a:t> knee issues</a:t>
            </a:r>
            <a:endParaRPr lang="en-US" dirty="0" smtClean="0"/>
          </a:p>
          <a:p>
            <a:pPr marL="171450" indent="-171450">
              <a:buFont typeface="Arial" panose="020B0604020202020204" pitchFamily="34" charset="0"/>
              <a:buChar char="•"/>
            </a:pPr>
            <a:r>
              <a:rPr lang="en-US" dirty="0" smtClean="0"/>
              <a:t>Have</a:t>
            </a:r>
            <a:r>
              <a:rPr lang="en-US" baseline="0" dirty="0" smtClean="0"/>
              <a:t> you had experience with this and how does it change your approach?</a:t>
            </a:r>
            <a:endParaRPr lang="en-US" dirty="0" smtClean="0"/>
          </a:p>
          <a:p>
            <a:pPr marL="171450" indent="-171450">
              <a:buFont typeface="Arial" panose="020B0604020202020204" pitchFamily="34" charset="0"/>
              <a:buChar char="•"/>
            </a:pPr>
            <a:r>
              <a:rPr lang="en-US" baseline="0" dirty="0" smtClean="0"/>
              <a:t>I </a:t>
            </a:r>
            <a:r>
              <a:rPr lang="en-US" baseline="0" dirty="0" smtClean="0"/>
              <a:t>learned (which is your domain yes!) about the stages of labor (the stations) as well and how the maternal pelvis responds to childbirth and how it they way it moves (innominate, sacrum, hip joint, spine) to facilitate the process: </a:t>
            </a:r>
            <a:r>
              <a:rPr lang="en-US" baseline="0" dirty="0" smtClean="0">
                <a:sym typeface="Wingdings" panose="05000000000000000000" pitchFamily="2" charset="2"/>
              </a:rPr>
              <a:t>sacral </a:t>
            </a:r>
            <a:r>
              <a:rPr lang="en-US" baseline="0" dirty="0" err="1" smtClean="0">
                <a:sym typeface="Wingdings" panose="05000000000000000000" pitchFamily="2" charset="2"/>
              </a:rPr>
              <a:t>counternutation</a:t>
            </a:r>
            <a:r>
              <a:rPr lang="en-US" baseline="0" dirty="0" smtClean="0">
                <a:sym typeface="Wingdings" panose="05000000000000000000" pitchFamily="2" charset="2"/>
              </a:rPr>
              <a:t> /lumbar flexion nutation of sacrum/lumbar extension  opening of the pelvic outlet widening of outlet </a:t>
            </a:r>
            <a:endParaRPr lang="en-US" baseline="0" dirty="0" smtClean="0">
              <a:sym typeface="Wingdings" panose="05000000000000000000" pitchFamily="2" charset="2"/>
            </a:endParaRPr>
          </a:p>
          <a:p>
            <a:pPr marL="171450" indent="-171450">
              <a:buFont typeface="Arial" panose="020B0604020202020204" pitchFamily="34" charset="0"/>
              <a:buChar char="•"/>
            </a:pPr>
            <a:r>
              <a:rPr lang="en-US" baseline="0" dirty="0" smtClean="0">
                <a:sym typeface="Wingdings" panose="05000000000000000000" pitchFamily="2" charset="2"/>
              </a:rPr>
              <a:t>PT’s </a:t>
            </a:r>
            <a:r>
              <a:rPr lang="en-US" baseline="0" dirty="0" smtClean="0"/>
              <a:t>focus </a:t>
            </a:r>
            <a:r>
              <a:rPr lang="en-US" baseline="0" dirty="0" smtClean="0"/>
              <a:t>on proper biomechanics and when needed make adjustments to maintain comfort and healthy joint for patients, they also take into consideration psychosocial aspects of childbirth</a:t>
            </a:r>
          </a:p>
          <a:p>
            <a:pPr marL="171450" indent="-171450">
              <a:buFont typeface="Arial" panose="020B0604020202020204" pitchFamily="34" charset="0"/>
              <a:buChar char="•"/>
            </a:pPr>
            <a:r>
              <a:rPr lang="en-US" baseline="0" dirty="0" smtClean="0"/>
              <a:t>PT’s </a:t>
            </a:r>
            <a:r>
              <a:rPr lang="en-US" dirty="0" smtClean="0"/>
              <a:t>can help</a:t>
            </a:r>
            <a:r>
              <a:rPr lang="en-US" baseline="0" dirty="0" smtClean="0"/>
              <a:t> brainstorm with you about labor positions in order to not aggravate certain conditions or provide </a:t>
            </a:r>
            <a:r>
              <a:rPr lang="en-US" dirty="0" smtClean="0"/>
              <a:t>support and guidance on MSK </a:t>
            </a:r>
            <a:r>
              <a:rPr lang="en-US" dirty="0" smtClean="0"/>
              <a:t>considerations</a:t>
            </a:r>
          </a:p>
          <a:p>
            <a:pPr marL="171450" indent="-171450">
              <a:buFont typeface="Arial" panose="020B0604020202020204" pitchFamily="34" charset="0"/>
              <a:buChar char="•"/>
            </a:pPr>
            <a:r>
              <a:rPr lang="en-US" dirty="0" smtClean="0"/>
              <a:t>Or</a:t>
            </a:r>
            <a:r>
              <a:rPr lang="en-US" baseline="0" dirty="0" smtClean="0"/>
              <a:t> </a:t>
            </a:r>
            <a:r>
              <a:rPr lang="en-US" baseline="0" dirty="0" smtClean="0"/>
              <a:t>additionally assists their patients in labor support –</a:t>
            </a:r>
            <a:r>
              <a:rPr lang="en-US" sz="1200" b="0" i="0" u="none" strike="noStrike" kern="1200" baseline="0" dirty="0" smtClean="0">
                <a:solidFill>
                  <a:schemeClr val="tx1"/>
                </a:solidFill>
                <a:latin typeface="+mn-lt"/>
                <a:ea typeface="+mn-ea"/>
                <a:cs typeface="+mn-cs"/>
              </a:rPr>
              <a:t> Janet Chamberlin, PT, WCS and Susan A. </a:t>
            </a:r>
            <a:r>
              <a:rPr lang="en-US" sz="1200" b="0" i="0" u="none" strike="noStrike" kern="1200" baseline="0" dirty="0" err="1" smtClean="0">
                <a:solidFill>
                  <a:schemeClr val="tx1"/>
                </a:solidFill>
                <a:latin typeface="+mn-lt"/>
                <a:ea typeface="+mn-ea"/>
                <a:cs typeface="+mn-cs"/>
              </a:rPr>
              <a:t>Steffes</a:t>
            </a:r>
            <a:r>
              <a:rPr lang="en-US" sz="1200" b="0" i="0" u="none" strike="noStrike" kern="1200" baseline="0" dirty="0" smtClean="0">
                <a:solidFill>
                  <a:schemeClr val="tx1"/>
                </a:solidFill>
                <a:latin typeface="+mn-lt"/>
                <a:ea typeface="+mn-ea"/>
                <a:cs typeface="+mn-cs"/>
              </a:rPr>
              <a:t>, PT, CD(DONA) addressed how a recent systematic review of 15,000 women/21 RCTS</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Hodnett</a:t>
            </a:r>
            <a:r>
              <a:rPr lang="en-US" sz="1200" b="0" i="0" u="none" strike="noStrike" kern="1200" baseline="0" dirty="0" smtClean="0">
                <a:solidFill>
                  <a:schemeClr val="tx1"/>
                </a:solidFill>
                <a:latin typeface="+mn-lt"/>
                <a:ea typeface="+mn-ea"/>
                <a:cs typeface="+mn-cs"/>
              </a:rPr>
              <a:t> 2011 ) provided evidence that “</a:t>
            </a:r>
            <a:r>
              <a:rPr lang="en-US" dirty="0" smtClean="0"/>
              <a:t>skilled continuous labor support improves outcomes” for women and their</a:t>
            </a:r>
            <a:r>
              <a:rPr lang="en-US" baseline="0" dirty="0" smtClean="0"/>
              <a:t> babies. Compared with women that had no support </a:t>
            </a:r>
            <a:r>
              <a:rPr lang="en-US" baseline="0" dirty="0" smtClean="0">
                <a:sym typeface="Wingdings" panose="05000000000000000000" pitchFamily="2" charset="2"/>
              </a:rPr>
              <a:t> women with support</a:t>
            </a:r>
            <a:endParaRPr lang="en-US" dirty="0" smtClean="0"/>
          </a:p>
          <a:p>
            <a:r>
              <a:rPr lang="en-US" u="sng" dirty="0" smtClean="0"/>
              <a:t>“Women with labor support:</a:t>
            </a:r>
          </a:p>
          <a:p>
            <a:r>
              <a:rPr lang="en-US" dirty="0" smtClean="0"/>
              <a:t>28% less likely to have a cesarean section </a:t>
            </a:r>
          </a:p>
          <a:p>
            <a:r>
              <a:rPr lang="en-US" dirty="0" smtClean="0"/>
              <a:t>31% less likely to use synthetic oxytocin to speed up labor </a:t>
            </a:r>
          </a:p>
          <a:p>
            <a:r>
              <a:rPr lang="en-US" dirty="0" smtClean="0"/>
              <a:t>34% less likely to rate their childbirth experience negatively </a:t>
            </a:r>
          </a:p>
          <a:p>
            <a:pPr marL="171450" indent="-171450">
              <a:buFont typeface="Arial" panose="020B0604020202020204" pitchFamily="34" charset="0"/>
              <a:buChar char="•"/>
            </a:pPr>
            <a:r>
              <a:rPr lang="en-US" baseline="0" dirty="0" smtClean="0">
                <a:sym typeface="Wingdings" panose="05000000000000000000" pitchFamily="2" charset="2"/>
              </a:rPr>
              <a:t>Interestingly this support was not </a:t>
            </a:r>
            <a:r>
              <a:rPr lang="en-US" baseline="0" dirty="0" smtClean="0"/>
              <a:t>provided by someone in the women’s social network or clinical nurse. </a:t>
            </a:r>
            <a:r>
              <a:rPr lang="en-US" baseline="0" dirty="0" smtClean="0">
                <a:sym typeface="Wingdings" panose="05000000000000000000" pitchFamily="2" charset="2"/>
              </a:rPr>
              <a:t> so what this says to me is not a family member (different pressures, etc.) or a clinical nurse they haven't’ met, but someone to build a relationship with. Don’t  know how WBWC works but, seems like a close knit family-group, doulas too build relatonships….so this I good news! And for a women with orthopedic condition, perhaps here PT would serve this purpose as well.</a:t>
            </a:r>
          </a:p>
          <a:p>
            <a:pPr marL="171450" indent="-171450">
              <a:buFont typeface="Arial" panose="020B0604020202020204" pitchFamily="34" charset="0"/>
              <a:buChar char="•"/>
            </a:pPr>
            <a:endParaRPr lang="en-US" baseline="0" dirty="0" smtClean="0">
              <a:sym typeface="Wingdings" panose="05000000000000000000" pitchFamily="2" charset="2"/>
            </a:endParaRPr>
          </a:p>
          <a:p>
            <a:pPr marL="171450" indent="-171450">
              <a:buFont typeface="Arial" panose="020B0604020202020204" pitchFamily="34" charset="0"/>
              <a:buChar char="•"/>
            </a:pPr>
            <a:endParaRPr lang="en-US" baseline="0" dirty="0" smtClean="0">
              <a:sym typeface="Wingdings" panose="05000000000000000000" pitchFamily="2" charset="2"/>
            </a:endParaRPr>
          </a:p>
          <a:p>
            <a:pPr marL="0" indent="0">
              <a:buFont typeface="Arial" panose="020B0604020202020204" pitchFamily="34" charset="0"/>
              <a:buNone/>
            </a:pPr>
            <a:r>
              <a:rPr lang="en-US" b="1" u="sng" baseline="0" dirty="0" smtClean="0">
                <a:sym typeface="Wingdings" panose="05000000000000000000" pitchFamily="2" charset="2"/>
              </a:rPr>
              <a:t>Take Home Message:</a:t>
            </a:r>
          </a:p>
          <a:p>
            <a:pPr marL="0" indent="0">
              <a:buFont typeface="Arial" panose="020B0604020202020204" pitchFamily="34" charset="0"/>
              <a:buNone/>
            </a:pPr>
            <a:r>
              <a:rPr lang="en-US" baseline="0" dirty="0" smtClean="0">
                <a:sym typeface="Wingdings" panose="05000000000000000000" pitchFamily="2" charset="2"/>
              </a:rPr>
              <a:t>Some woman will benefit from the expert biomechanical advice from a PT and I sense an area for collaboration here and sharing insight, knowledge and experience to enable woman to have a better labor experience</a:t>
            </a: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FFFE7ED1-902D-49A3-9277-C5CC5E1EA0E9}" type="slidenum">
              <a:rPr lang="en-US" smtClean="0"/>
              <a:t>19</a:t>
            </a:fld>
            <a:endParaRPr lang="en-US"/>
          </a:p>
        </p:txBody>
      </p:sp>
    </p:spTree>
    <p:extLst>
      <p:ext uri="{BB962C8B-B14F-4D97-AF65-F5344CB8AC3E}">
        <p14:creationId xmlns:p14="http://schemas.microsoft.com/office/powerpoint/2010/main" val="144845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7ED1-902D-49A3-9277-C5CC5E1EA0E9}" type="slidenum">
              <a:rPr lang="en-US" smtClean="0"/>
              <a:t>2</a:t>
            </a:fld>
            <a:endParaRPr lang="en-US"/>
          </a:p>
        </p:txBody>
      </p:sp>
    </p:spTree>
    <p:extLst>
      <p:ext uri="{BB962C8B-B14F-4D97-AF65-F5344CB8AC3E}">
        <p14:creationId xmlns:p14="http://schemas.microsoft.com/office/powerpoint/2010/main" val="3743240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a:t>
            </a:r>
            <a:r>
              <a:rPr lang="en-US" baseline="0" dirty="0" smtClean="0"/>
              <a:t>really is a team effort to try and raise awareness about the benefits of exercise during pregnancy, how to get started, ideas and resources to make if accessible and fun….takes all of us: during initial </a:t>
            </a:r>
            <a:r>
              <a:rPr lang="en-US" baseline="0" dirty="0" err="1" smtClean="0"/>
              <a:t>eval</a:t>
            </a:r>
            <a:r>
              <a:rPr lang="en-US" baseline="0" dirty="0" smtClean="0"/>
              <a:t> and inquiry into PA, or as we are treating patients planning for a child.  Or nearing delivery if there are MSK concerns that  a PT can assist with to make natural delivery more likely…</a:t>
            </a:r>
            <a:endParaRPr lang="en-US" dirty="0"/>
          </a:p>
        </p:txBody>
      </p:sp>
      <p:sp>
        <p:nvSpPr>
          <p:cNvPr id="4" name="Slide Number Placeholder 3"/>
          <p:cNvSpPr>
            <a:spLocks noGrp="1"/>
          </p:cNvSpPr>
          <p:nvPr>
            <p:ph type="sldNum" sz="quarter" idx="10"/>
          </p:nvPr>
        </p:nvSpPr>
        <p:spPr/>
        <p:txBody>
          <a:bodyPr/>
          <a:lstStyle/>
          <a:p>
            <a:fld id="{FFFE7ED1-902D-49A3-9277-C5CC5E1EA0E9}" type="slidenum">
              <a:rPr lang="en-US" smtClean="0"/>
              <a:t>20</a:t>
            </a:fld>
            <a:endParaRPr lang="en-US"/>
          </a:p>
        </p:txBody>
      </p:sp>
    </p:spTree>
    <p:extLst>
      <p:ext uri="{BB962C8B-B14F-4D97-AF65-F5344CB8AC3E}">
        <p14:creationId xmlns:p14="http://schemas.microsoft.com/office/powerpoint/2010/main" val="2192588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Take </a:t>
            </a:r>
            <a:r>
              <a:rPr lang="en-US" baseline="0" dirty="0" smtClean="0"/>
              <a:t>Home Points:</a:t>
            </a:r>
          </a:p>
          <a:p>
            <a:pPr marL="228600" indent="-228600">
              <a:buFont typeface="Arial" panose="020B0604020202020204" pitchFamily="34" charset="0"/>
              <a:buAutoNum type="arabicPeriod"/>
            </a:pPr>
            <a:r>
              <a:rPr lang="en-US" sz="1200" dirty="0" smtClean="0">
                <a:latin typeface="Garamond" panose="02020404030301010803" pitchFamily="18" charset="0"/>
              </a:rPr>
              <a:t>In the absence of either medical or obstetric complications, pregnant women are recommended to accumulate </a:t>
            </a:r>
            <a:r>
              <a:rPr lang="en-US" sz="1200" b="1" dirty="0" smtClean="0">
                <a:latin typeface="Garamond" panose="02020404030301010803" pitchFamily="18" charset="0"/>
              </a:rPr>
              <a:t>30 minutes </a:t>
            </a:r>
            <a:r>
              <a:rPr lang="en-US" sz="1200" dirty="0" smtClean="0">
                <a:latin typeface="Garamond" panose="02020404030301010803" pitchFamily="18" charset="0"/>
              </a:rPr>
              <a:t>or more of </a:t>
            </a:r>
            <a:r>
              <a:rPr lang="en-US" sz="1200" b="1" dirty="0" smtClean="0">
                <a:latin typeface="Garamond" panose="02020404030301010803" pitchFamily="18" charset="0"/>
              </a:rPr>
              <a:t>moderate-intensity</a:t>
            </a:r>
            <a:r>
              <a:rPr lang="en-US" sz="1200" dirty="0" smtClean="0">
                <a:latin typeface="Garamond" panose="02020404030301010803" pitchFamily="18" charset="0"/>
              </a:rPr>
              <a:t> exercise on most, if not all, days of the week </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dirty="0" smtClean="0">
                <a:latin typeface="Garamond" panose="02020404030301010803" pitchFamily="18" charset="0"/>
              </a:rPr>
              <a:t>During</a:t>
            </a:r>
            <a:r>
              <a:rPr lang="en-US" sz="1200" baseline="0" dirty="0" smtClean="0">
                <a:latin typeface="Garamond" panose="02020404030301010803" pitchFamily="18" charset="0"/>
              </a:rPr>
              <a:t> pregnancy, women face many barriers and misbeliefs that </a:t>
            </a:r>
            <a:r>
              <a:rPr lang="en-US" baseline="0" dirty="0" smtClean="0"/>
              <a:t>keep them from following rec, guidelines for exercise during pregnancy and in fact those that exercised prior to pregnancy.</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aseline="0" dirty="0" smtClean="0"/>
              <a:t>The number one barrier to exercise is obstetric complaints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aseline="0" dirty="0" smtClean="0"/>
              <a:t>We have a role to discover motivators, support, encourage, educate - we are in a valuable position</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aseline="0" dirty="0" smtClean="0"/>
              <a:t>PAVS may be our first step in opening the discussion</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0" i="0" u="none" strike="noStrike" kern="1200" baseline="0" dirty="0" smtClean="0">
                <a:solidFill>
                  <a:schemeClr val="tx1"/>
                </a:solidFill>
                <a:latin typeface="+mn-lt"/>
                <a:ea typeface="+mn-ea"/>
                <a:cs typeface="+mn-cs"/>
              </a:rPr>
              <a:t>Women’s Health Pt’s are “Physical therapists trained in the area of women’s health have further knowledge about issues directly related to women as they move through different stages of life, from childbearing years to the post menopausal period.” and are best suited to treat the unique needs of women </a:t>
            </a:r>
            <a:r>
              <a:rPr lang="en-US" sz="1200" b="1" i="0" u="none" strike="noStrike" kern="1200" baseline="0" dirty="0" smtClean="0">
                <a:solidFill>
                  <a:schemeClr val="tx1"/>
                </a:solidFill>
                <a:latin typeface="+mn-lt"/>
                <a:ea typeface="+mn-ea"/>
                <a:cs typeface="+mn-cs"/>
              </a:rPr>
              <a:t>during and after pregnancy</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0" i="0" u="none" strike="noStrike" kern="1200" baseline="0" dirty="0" smtClean="0">
                <a:solidFill>
                  <a:schemeClr val="tx1"/>
                </a:solidFill>
                <a:latin typeface="+mn-lt"/>
                <a:ea typeface="+mn-ea"/>
                <a:cs typeface="+mn-cs"/>
              </a:rPr>
              <a:t>Consider consulting with PT for complex cases regarding labor positions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0" i="0" u="none" strike="noStrike" kern="1200" baseline="0" dirty="0" smtClean="0">
                <a:solidFill>
                  <a:schemeClr val="tx1"/>
                </a:solidFill>
                <a:latin typeface="+mn-lt"/>
                <a:ea typeface="+mn-ea"/>
                <a:cs typeface="+mn-cs"/>
              </a:rPr>
              <a:t>It takes a team to raise awareness and support our patients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sz="1200" dirty="0" smtClean="0">
              <a:latin typeface="Garamond" panose="02020404030301010803" pitchFamily="18" charset="0"/>
            </a:endParaRPr>
          </a:p>
          <a:p>
            <a:pPr marL="228600" indent="-228600">
              <a:buFont typeface="Arial" panose="020B0604020202020204" pitchFamily="34" charset="0"/>
              <a:buAutoNum type="arabicPeriod"/>
            </a:pPr>
            <a:endParaRPr lang="en-US" dirty="0" smtClean="0"/>
          </a:p>
        </p:txBody>
      </p:sp>
      <p:sp>
        <p:nvSpPr>
          <p:cNvPr id="4" name="Slide Number Placeholder 3"/>
          <p:cNvSpPr>
            <a:spLocks noGrp="1"/>
          </p:cNvSpPr>
          <p:nvPr>
            <p:ph type="sldNum" sz="quarter" idx="10"/>
          </p:nvPr>
        </p:nvSpPr>
        <p:spPr/>
        <p:txBody>
          <a:bodyPr/>
          <a:lstStyle/>
          <a:p>
            <a:fld id="{FFFE7ED1-902D-49A3-9277-C5CC5E1EA0E9}" type="slidenum">
              <a:rPr lang="en-US" smtClean="0"/>
              <a:t>21</a:t>
            </a:fld>
            <a:endParaRPr lang="en-US"/>
          </a:p>
        </p:txBody>
      </p:sp>
    </p:spTree>
    <p:extLst>
      <p:ext uri="{BB962C8B-B14F-4D97-AF65-F5344CB8AC3E}">
        <p14:creationId xmlns:p14="http://schemas.microsoft.com/office/powerpoint/2010/main" val="4278788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FFE7ED1-902D-49A3-9277-C5CC5E1EA0E9}" type="slidenum">
              <a:rPr lang="en-US" smtClean="0"/>
              <a:t>22</a:t>
            </a:fld>
            <a:endParaRPr lang="en-US"/>
          </a:p>
        </p:txBody>
      </p:sp>
    </p:spTree>
    <p:extLst>
      <p:ext uri="{BB962C8B-B14F-4D97-AF65-F5344CB8AC3E}">
        <p14:creationId xmlns:p14="http://schemas.microsoft.com/office/powerpoint/2010/main" val="518571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E7ED1-902D-49A3-9277-C5CC5E1EA0E9}" type="slidenum">
              <a:rPr lang="en-US" smtClean="0"/>
              <a:t>23</a:t>
            </a:fld>
            <a:endParaRPr lang="en-US"/>
          </a:p>
        </p:txBody>
      </p:sp>
    </p:spTree>
    <p:extLst>
      <p:ext uri="{BB962C8B-B14F-4D97-AF65-F5344CB8AC3E}">
        <p14:creationId xmlns:p14="http://schemas.microsoft.com/office/powerpoint/2010/main" val="234716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a:t>
            </a:r>
            <a:r>
              <a:rPr lang="en-US" baseline="0" dirty="0" smtClean="0"/>
              <a:t>is the most current set of guidelines, published in 2002, established the </a:t>
            </a:r>
            <a:r>
              <a:rPr lang="en-US" dirty="0" smtClean="0"/>
              <a:t>ACOG</a:t>
            </a:r>
            <a:r>
              <a:rPr lang="en-US" baseline="0" dirty="0" smtClean="0"/>
              <a:t>, which is the exact same recommendation for non-pregnant women. </a:t>
            </a:r>
          </a:p>
          <a:p>
            <a:pPr marL="171450" indent="-171450">
              <a:buFont typeface="Arial" panose="020B0604020202020204" pitchFamily="34" charset="0"/>
              <a:buChar char="•"/>
            </a:pPr>
            <a:r>
              <a:rPr lang="en-US" baseline="0" dirty="0" smtClean="0"/>
              <a:t>These recommendations are the same postpartum and in fact, although ACOG reports that no adverse effects have been noted with rapid resumption of exercise postpartum – it is advised to resume former activities gradually</a:t>
            </a:r>
          </a:p>
          <a:p>
            <a:pPr marL="171450" indent="-171450">
              <a:buFont typeface="Arial" panose="020B0604020202020204" pitchFamily="34" charset="0"/>
              <a:buChar char="•"/>
            </a:pPr>
            <a:r>
              <a:rPr lang="en-US" baseline="0" dirty="0" smtClean="0"/>
              <a:t>There are of course absolute (certain heart and lung disease, placenta </a:t>
            </a:r>
            <a:r>
              <a:rPr lang="en-US" baseline="0" dirty="0" err="1" smtClean="0"/>
              <a:t>praevia</a:t>
            </a:r>
            <a:r>
              <a:rPr lang="en-US" baseline="0" dirty="0" smtClean="0"/>
              <a:t> after 26 weeks, incompetent cervix, risks for premature labor…) and relative (orthopedic concerns, severe anemia, extreme underweight or overweight, poorly controlled diabetes, seizures, thyroid disorders…) contraindications to aerobic exercise.  Every women should have an evaluation and obtain clearance from their healthcare provider before beginning exercise program.</a:t>
            </a:r>
          </a:p>
          <a:p>
            <a:pPr marL="171450" indent="-171450">
              <a:buFont typeface="Arial" panose="020B0604020202020204" pitchFamily="34" charset="0"/>
              <a:buChar char="•"/>
            </a:pPr>
            <a:r>
              <a:rPr lang="en-US" dirty="0" smtClean="0"/>
              <a:t>“One continuous session and multiple shorter sessions (of at least 10 minutes) are both acceptable to accumulate desired amount of daily exercise. ” according to ACSM</a:t>
            </a:r>
          </a:p>
        </p:txBody>
      </p:sp>
      <p:sp>
        <p:nvSpPr>
          <p:cNvPr id="4" name="Slide Number Placeholder 3"/>
          <p:cNvSpPr>
            <a:spLocks noGrp="1"/>
          </p:cNvSpPr>
          <p:nvPr>
            <p:ph type="sldNum" sz="quarter" idx="10"/>
          </p:nvPr>
        </p:nvSpPr>
        <p:spPr/>
        <p:txBody>
          <a:bodyPr/>
          <a:lstStyle/>
          <a:p>
            <a:fld id="{FFFE7ED1-902D-49A3-9277-C5CC5E1EA0E9}" type="slidenum">
              <a:rPr lang="en-US" smtClean="0"/>
              <a:t>3</a:t>
            </a:fld>
            <a:endParaRPr lang="en-US"/>
          </a:p>
        </p:txBody>
      </p:sp>
    </p:spTree>
    <p:extLst>
      <p:ext uri="{BB962C8B-B14F-4D97-AF65-F5344CB8AC3E}">
        <p14:creationId xmlns:p14="http://schemas.microsoft.com/office/powerpoint/2010/main" val="175442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What is moderate and how will our patients know that is what they are doing? how does HR fit in? Nancy and I talked about many women having questions about HR.  Has anyone discussed how to find heart rate with their patients for exercise performance? What do you typically say?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CLEARLY, the most difficult part of exercise regime to prescribe is intensity – plus variation in literature. As I researched this topic I found lots of variation with what CDC, US </a:t>
            </a:r>
            <a:r>
              <a:rPr lang="en-US" baseline="0" dirty="0" err="1" smtClean="0"/>
              <a:t>Dept</a:t>
            </a:r>
            <a:r>
              <a:rPr lang="en-US" baseline="0" dirty="0" smtClean="0"/>
              <a:t> of HHS, ACSM (American college of sports medicine), and WHO report as moderate exercise. (In my readings: moderate was 3-4, 3-5, 3-6 Mets depending on author and although CDC reports moderate intensity exercise is 50-70% max heart rate, O’Toole et al provides a summary of new ACOG &amp; ACSM guidelines states that moderate exercise is 60-90% of MHR (which to me seemed high)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According to Center for Disease Control and Prevention - Moderate Exercise is 50-70% of MHR or 12 -14 RPE (how hard you feel like you are working) - equates to  “somewhat hard” or 4-6 on scale of 1 -10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MET is the ratio of a person's working metabolic rate relative to their resting metabolic rate. </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Women coming into WBWC are going different levels of experience with exercise and determining heart rate.  Many may need help figuring out what moderate exercise really is.  That first visit with them (when exercise is addressed) is a perfect opportunity to teach them how to figure it out how to gauge their exercise intensity.  Ideas of what to tell them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CONSIDER THIS THOUGH: many hemodynamic changes are occurring during pregnancy (increased in blood volume, HR, stroke volume, cardiac output and decrease in systemic vascular resistance). There is conflicting evidence on maternal heart rate response to steady, submaximal  exercise during pregnancy. In light of this, heart rate monitoring to guide exercise intensity during pregnancy is actually difficult.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CONSIDER: research suggests that women have a tendency to report lower RPE’s compared to objective, reliable measures of exercise intensity (VO2 max: max aerobic capacity)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light of these findings, use best clinical judgment – individual patient experience with exercise, being accustomed to monitoring heart rate, and assessing how hard they are working and exercise effects on their body.  Would you still use HR?  </a:t>
            </a:r>
          </a:p>
        </p:txBody>
      </p:sp>
      <p:sp>
        <p:nvSpPr>
          <p:cNvPr id="4" name="Slide Number Placeholder 3"/>
          <p:cNvSpPr>
            <a:spLocks noGrp="1"/>
          </p:cNvSpPr>
          <p:nvPr>
            <p:ph type="sldNum" sz="quarter" idx="10"/>
          </p:nvPr>
        </p:nvSpPr>
        <p:spPr/>
        <p:txBody>
          <a:bodyPr/>
          <a:lstStyle/>
          <a:p>
            <a:fld id="{FFFE7ED1-902D-49A3-9277-C5CC5E1EA0E9}" type="slidenum">
              <a:rPr lang="en-US" smtClean="0"/>
              <a:t>4</a:t>
            </a:fld>
            <a:endParaRPr lang="en-US"/>
          </a:p>
        </p:txBody>
      </p:sp>
    </p:spTree>
    <p:extLst>
      <p:ext uri="{BB962C8B-B14F-4D97-AF65-F5344CB8AC3E}">
        <p14:creationId xmlns:p14="http://schemas.microsoft.com/office/powerpoint/2010/main" val="364108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One</a:t>
            </a:r>
            <a:r>
              <a:rPr lang="en-US" baseline="0" dirty="0" smtClean="0"/>
              <a:t> way to be proactive -&gt; teach women how to find their pulse, calculate heart rate and use formula to figure out a target heart rate zone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you decide that HR zone is a good gauge </a:t>
            </a:r>
            <a:r>
              <a:rPr lang="en-US" dirty="0" smtClean="0">
                <a:sym typeface="Wingdings" panose="05000000000000000000" pitchFamily="2" charset="2"/>
              </a:rPr>
              <a:t> (and we are having this discussion</a:t>
            </a:r>
            <a:r>
              <a:rPr lang="en-US" baseline="0" dirty="0" smtClean="0">
                <a:sym typeface="Wingdings" panose="05000000000000000000" pitchFamily="2" charset="2"/>
              </a:rPr>
              <a:t> because how hard our patients work is important.   Of course every bit counts, but increased intensity (ACOG recommended levels) is correlated with the benefits) what formula to use and teach patients?</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Simple</a:t>
            </a:r>
            <a:r>
              <a:rPr lang="en-US" baseline="0" dirty="0" smtClean="0"/>
              <a:t> formula which some authors refer to as out dated: 220 –age = MHR x intensity (93 – 112)</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Vs. Karvonen Formula: which considers heart rate reserve (the difference between MHR and RHR)  Factoring in RHR provides information about cardiovascular fitness. This provides a better target heart rate. (above example - 123-136)</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see actually a big difference.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we changed the example above  to 90 bpm – less CV fitness (we know normal RHR is 60 -100 bpm and typically lower RHR corresponds with better CV fitness), our results would be </a:t>
            </a:r>
            <a:r>
              <a:rPr lang="en-US" baseline="0" dirty="0" smtClean="0">
                <a:sym typeface="Wingdings" panose="05000000000000000000" pitchFamily="2" charset="2"/>
              </a:rPr>
              <a:t> the same for simple formula and 108 – 118 for Karvonen Formula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ym typeface="Wingdings" panose="05000000000000000000" pitchFamily="2" charset="2"/>
              </a:rPr>
              <a:t>TAKE HOME MESSAGE: Karvonen Formula is more accurate to determine THR zone and factors in CV fitness; however simple formula easier perhaps for patients to determine. </a:t>
            </a:r>
            <a:endParaRPr lang="en-US" baseline="0" dirty="0" smtClean="0"/>
          </a:p>
        </p:txBody>
      </p:sp>
      <p:sp>
        <p:nvSpPr>
          <p:cNvPr id="4" name="Slide Number Placeholder 3"/>
          <p:cNvSpPr>
            <a:spLocks noGrp="1"/>
          </p:cNvSpPr>
          <p:nvPr>
            <p:ph type="sldNum" sz="quarter" idx="10"/>
          </p:nvPr>
        </p:nvSpPr>
        <p:spPr/>
        <p:txBody>
          <a:bodyPr/>
          <a:lstStyle/>
          <a:p>
            <a:fld id="{FFFE7ED1-902D-49A3-9277-C5CC5E1EA0E9}" type="slidenum">
              <a:rPr lang="en-US" smtClean="0"/>
              <a:t>5</a:t>
            </a:fld>
            <a:endParaRPr lang="en-US"/>
          </a:p>
        </p:txBody>
      </p:sp>
    </p:spTree>
    <p:extLst>
      <p:ext uri="{BB962C8B-B14F-4D97-AF65-F5344CB8AC3E}">
        <p14:creationId xmlns:p14="http://schemas.microsoft.com/office/powerpoint/2010/main" val="323388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We know guidelines</a:t>
            </a:r>
            <a:r>
              <a:rPr lang="en-US" baseline="0" dirty="0" smtClean="0"/>
              <a:t>, how to determine intensity, c</a:t>
            </a:r>
            <a:r>
              <a:rPr lang="en-US" dirty="0" smtClean="0"/>
              <a:t>urious</a:t>
            </a:r>
            <a:r>
              <a:rPr lang="en-US" baseline="0" dirty="0" smtClean="0"/>
              <a:t> to know adherence rates. As </a:t>
            </a:r>
            <a:r>
              <a:rPr lang="en-US" dirty="0" smtClean="0"/>
              <a:t>healthcare providers,</a:t>
            </a:r>
            <a:r>
              <a:rPr lang="en-US" baseline="0" dirty="0" smtClean="0"/>
              <a:t> if we have evidence-based research about an intervention that improves wellness and QOL, we hope our patients will adhere to our recommendations. Turns of the answer is “NO” – women are not following rec, guidelines for exercise during pregnancy and in fact those that exercised prior to pregnancy often drop way back.</a:t>
            </a:r>
            <a:endParaRPr lang="en-US" dirty="0" smtClean="0"/>
          </a:p>
          <a:p>
            <a:pPr marL="0" indent="0">
              <a:buFont typeface="Arial" panose="020B0604020202020204" pitchFamily="34" charset="0"/>
              <a:buNone/>
            </a:pPr>
            <a:r>
              <a:rPr lang="en-US" u="sng" dirty="0" smtClean="0"/>
              <a:t>1. </a:t>
            </a:r>
            <a:r>
              <a:rPr lang="en-US" u="sng" dirty="0" err="1" smtClean="0"/>
              <a:t>Gjestland</a:t>
            </a:r>
            <a:r>
              <a:rPr lang="en-US" u="sng" dirty="0" smtClean="0"/>
              <a:t> et al:</a:t>
            </a:r>
          </a:p>
          <a:p>
            <a:pPr marL="171450" indent="-171450">
              <a:buFont typeface="Arial" panose="020B0604020202020204" pitchFamily="34" charset="0"/>
              <a:buChar char="•"/>
            </a:pPr>
            <a:r>
              <a:rPr lang="en-US" dirty="0" smtClean="0"/>
              <a:t>Performed</a:t>
            </a:r>
            <a:r>
              <a:rPr lang="en-US" baseline="0" dirty="0" smtClean="0"/>
              <a:t> a study in 2013 providing questionnaires to 3482 women in Norway at </a:t>
            </a:r>
            <a:r>
              <a:rPr lang="en-US" dirty="0" smtClean="0"/>
              <a:t>mid pregnancy (17- 21 weeks), 32 weeks, 8 weeks and 2 years post partum;</a:t>
            </a:r>
            <a:r>
              <a:rPr lang="en-US"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Purpose: 1) describe exercise-level mid pregnancy; 2) examine </a:t>
            </a:r>
            <a:r>
              <a:rPr lang="en-US" baseline="0" dirty="0" err="1" smtClean="0"/>
              <a:t>sociodemographic</a:t>
            </a:r>
            <a:r>
              <a:rPr lang="en-US" baseline="0" dirty="0" smtClean="0"/>
              <a:t> variables (age, parity, education, marital status, smokers, pre-pregnancy BMI) associated with exercise; 3) analyze the association between exercise in mid-pregnancy and low back pain, pelvic girdle pain and depression in pregnancy week 32</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Method: how often (never, up to or &gt; 3 days/week)? How strenuous (sweating and breathing)? How long (10 min to &gt;60 min)? Inquired about LBP (12</a:t>
            </a:r>
            <a:r>
              <a:rPr lang="en-US" baseline="30000" dirty="0" smtClean="0"/>
              <a:t>th</a:t>
            </a:r>
            <a:r>
              <a:rPr lang="en-US" baseline="0" dirty="0" smtClean="0"/>
              <a:t> rib </a:t>
            </a:r>
            <a:r>
              <a:rPr lang="en-US" baseline="0" dirty="0" smtClean="0">
                <a:sym typeface="Wingdings" panose="05000000000000000000" pitchFamily="2" charset="2"/>
              </a:rPr>
              <a:t>gluteal fold with/without leg pain) </a:t>
            </a:r>
            <a:r>
              <a:rPr lang="en-US" baseline="0" dirty="0" smtClean="0"/>
              <a:t>and PGP (posterior iliac crest </a:t>
            </a:r>
            <a:r>
              <a:rPr lang="en-US" baseline="0" dirty="0" smtClean="0">
                <a:sym typeface="Wingdings" panose="05000000000000000000" pitchFamily="2" charset="2"/>
              </a:rPr>
              <a:t>gluteal fold with/without pain in pubic symphysis and radiating to thigh)</a:t>
            </a:r>
            <a:r>
              <a:rPr lang="en-US" baseline="0" dirty="0" smtClean="0"/>
              <a:t>, and depression</a:t>
            </a:r>
          </a:p>
          <a:p>
            <a:pPr marL="171450" indent="-171450">
              <a:buFont typeface="Arial" panose="020B0604020202020204" pitchFamily="34" charset="0"/>
              <a:buChar char="•"/>
            </a:pPr>
            <a:r>
              <a:rPr lang="en-US" baseline="0" dirty="0" smtClean="0"/>
              <a:t>Results: 14.6% exercised &gt;/= 3x per week, at moderate intensity for at least 20 min (GUIDELINES); 40% exercised 1-2x per week; ~30% exercised &lt;1x per week; women that exercised &gt;3x per week or 1 -2 x were </a:t>
            </a:r>
            <a:r>
              <a:rPr lang="en-US" baseline="0" dirty="0" err="1" smtClean="0"/>
              <a:t>primiparous</a:t>
            </a:r>
            <a:r>
              <a:rPr lang="en-US" baseline="0" dirty="0" smtClean="0"/>
              <a:t>  and higher education levels.</a:t>
            </a:r>
          </a:p>
          <a:p>
            <a:pPr marL="171450" indent="-171450">
              <a:buFont typeface="Arial" panose="020B0604020202020204" pitchFamily="34" charset="0"/>
              <a:buChar char="•"/>
            </a:pPr>
            <a:r>
              <a:rPr lang="en-US" baseline="0" dirty="0" smtClean="0"/>
              <a:t>Positives: minimal exclusion criteria, large study population and high response rate </a:t>
            </a:r>
            <a:r>
              <a:rPr lang="en-US" baseline="0" dirty="0" smtClean="0">
                <a:sym typeface="Wingdings" panose="05000000000000000000" pitchFamily="2" charset="2"/>
              </a:rPr>
              <a:t> </a:t>
            </a:r>
            <a:r>
              <a:rPr lang="en-US" b="1" baseline="0" dirty="0" smtClean="0">
                <a:sym typeface="Wingdings" panose="05000000000000000000" pitchFamily="2" charset="2"/>
              </a:rPr>
              <a:t>believe represents the pregnant population</a:t>
            </a:r>
          </a:p>
          <a:p>
            <a:pPr marL="0" indent="0">
              <a:buFont typeface="Arial" panose="020B0604020202020204" pitchFamily="34" charset="0"/>
              <a:buNone/>
            </a:pPr>
            <a:endParaRPr lang="en-US" baseline="0" dirty="0" smtClean="0">
              <a:sym typeface="Wingdings" panose="05000000000000000000" pitchFamily="2" charset="2"/>
            </a:endParaRPr>
          </a:p>
          <a:p>
            <a:pPr rtl="0"/>
            <a:r>
              <a:rPr lang="en-US" u="sng" baseline="0" dirty="0" smtClean="0">
                <a:sym typeface="Wingdings" panose="05000000000000000000" pitchFamily="2" charset="2"/>
              </a:rPr>
              <a:t>2. </a:t>
            </a:r>
            <a:r>
              <a:rPr lang="en-US" u="sng" baseline="0" dirty="0" err="1" smtClean="0">
                <a:sym typeface="Wingdings" panose="05000000000000000000" pitchFamily="2" charset="2"/>
              </a:rPr>
              <a:t>Evenson</a:t>
            </a:r>
            <a:r>
              <a:rPr lang="en-US" u="sng" baseline="0" dirty="0" smtClean="0">
                <a:sym typeface="Wingdings" panose="05000000000000000000" pitchFamily="2" charset="2"/>
              </a:rPr>
              <a:t> et al: </a:t>
            </a:r>
          </a:p>
          <a:p>
            <a:pPr marL="171450" indent="-171450" rtl="0">
              <a:buFont typeface="Arial" panose="020B0604020202020204" pitchFamily="34" charset="0"/>
              <a:buChar char="•"/>
            </a:pPr>
            <a:r>
              <a:rPr lang="en-US" baseline="0" dirty="0" smtClean="0">
                <a:sym typeface="Wingdings" panose="05000000000000000000" pitchFamily="2" charset="2"/>
              </a:rPr>
              <a:t>2004 – (US study - has also done research here at UNC!!) </a:t>
            </a:r>
          </a:p>
          <a:p>
            <a:pPr marL="171450" indent="-171450" rtl="0">
              <a:buFont typeface="Arial" panose="020B0604020202020204" pitchFamily="34" charset="0"/>
              <a:buChar char="•"/>
            </a:pPr>
            <a:r>
              <a:rPr lang="en-US" baseline="0" dirty="0" smtClean="0">
                <a:sym typeface="Wingdings" panose="05000000000000000000" pitchFamily="2" charset="2"/>
              </a:rPr>
              <a:t>Purpose: investigate participation and characteristics of leisure activities among pregnant women. Authors report a nationwide survey d</a:t>
            </a:r>
            <a:r>
              <a:rPr lang="en-US" sz="1200" kern="1200" dirty="0" smtClean="0">
                <a:solidFill>
                  <a:schemeClr val="tx1"/>
                </a:solidFill>
                <a:effectLst/>
                <a:latin typeface="+mn-lt"/>
                <a:ea typeface="+mn-ea"/>
                <a:cs typeface="+mn-cs"/>
              </a:rPr>
              <a:t>escribing the epidemiology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leisure activity during pregnancy had not been performed since 1988</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Method:</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ooled data from ~</a:t>
            </a:r>
            <a:r>
              <a:rPr lang="en-US" sz="1200" kern="1200" baseline="0" dirty="0" smtClean="0">
                <a:solidFill>
                  <a:schemeClr val="tx1"/>
                </a:solidFill>
                <a:effectLst/>
                <a:latin typeface="+mn-lt"/>
                <a:ea typeface="+mn-ea"/>
                <a:cs typeface="+mn-cs"/>
              </a:rPr>
              <a:t> 2000 pregnant women (18-44 </a:t>
            </a:r>
            <a:r>
              <a:rPr lang="en-US" sz="1200" kern="1200" baseline="0" dirty="0" err="1" smtClean="0">
                <a:solidFill>
                  <a:schemeClr val="tx1"/>
                </a:solidFill>
                <a:effectLst/>
                <a:latin typeface="+mn-lt"/>
                <a:ea typeface="+mn-ea"/>
                <a:cs typeface="+mn-cs"/>
              </a:rPr>
              <a:t>yrs</a:t>
            </a:r>
            <a:r>
              <a:rPr lang="en-US" sz="1200" kern="1200" baseline="0" dirty="0" smtClean="0">
                <a:solidFill>
                  <a:schemeClr val="tx1"/>
                </a:solidFill>
                <a:effectLst/>
                <a:latin typeface="+mn-lt"/>
                <a:ea typeface="+mn-ea"/>
                <a:cs typeface="+mn-cs"/>
              </a:rPr>
              <a:t> – through a surveillance system); </a:t>
            </a:r>
            <a:r>
              <a:rPr lang="en-US" baseline="0" dirty="0" smtClean="0">
                <a:sym typeface="Wingdings" panose="05000000000000000000" pitchFamily="2" charset="2"/>
              </a:rPr>
              <a:t>activity was assigned with METS, women described their leisure activity in the  past month and then were categorized into (sufficient, insufficient or inactive)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ym typeface="Wingdings" panose="05000000000000000000" pitchFamily="2" charset="2"/>
              </a:rPr>
              <a:t>Results: </a:t>
            </a:r>
            <a:r>
              <a:rPr lang="en-US" sz="1200" kern="1200" baseline="0" dirty="0" smtClean="0">
                <a:solidFill>
                  <a:schemeClr val="tx1"/>
                </a:solidFill>
                <a:effectLst/>
                <a:latin typeface="+mn-lt"/>
                <a:ea typeface="+mn-ea"/>
                <a:cs typeface="+mn-cs"/>
              </a:rPr>
              <a:t>less than 1/6 met guidelines in past month (with walking, swimming laps, weights lifting, gardening, aerobics); largest group was that inactivity group; 2/3 reported “any leisure activity”  which was on average 2 </a:t>
            </a:r>
            <a:r>
              <a:rPr lang="en-US" sz="1200" kern="1200" baseline="0" dirty="0" err="1" smtClean="0">
                <a:solidFill>
                  <a:schemeClr val="tx1"/>
                </a:solidFill>
                <a:effectLst/>
                <a:latin typeface="+mn-lt"/>
                <a:ea typeface="+mn-ea"/>
                <a:cs typeface="+mn-cs"/>
              </a:rPr>
              <a:t>hrs</a:t>
            </a:r>
            <a:r>
              <a:rPr lang="en-US" sz="1200" kern="1200" baseline="0" dirty="0" smtClean="0">
                <a:solidFill>
                  <a:schemeClr val="tx1"/>
                </a:solidFill>
                <a:effectLst/>
                <a:latin typeface="+mn-lt"/>
                <a:ea typeface="+mn-ea"/>
                <a:cs typeface="+mn-cs"/>
              </a:rPr>
              <a:t> per week total  and was walking (but perhaps not at moderate intensity, doesn’t fall into sufficient category)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Additional results: many women treat pregnancy like a “pause” reducing exercise or even stopping after 18 weeks  (even thought exercised before pregnancy) (</a:t>
            </a:r>
            <a:r>
              <a:rPr lang="en-US" sz="1200" kern="1200" baseline="0" dirty="0" err="1" smtClean="0">
                <a:solidFill>
                  <a:schemeClr val="tx1"/>
                </a:solidFill>
                <a:effectLst/>
                <a:latin typeface="+mn-lt"/>
                <a:ea typeface="+mn-ea"/>
                <a:cs typeface="+mn-cs"/>
              </a:rPr>
              <a:t>Univ</a:t>
            </a:r>
            <a:r>
              <a:rPr lang="en-US" sz="1200" kern="1200" baseline="0" dirty="0" smtClean="0">
                <a:solidFill>
                  <a:schemeClr val="tx1"/>
                </a:solidFill>
                <a:effectLst/>
                <a:latin typeface="+mn-lt"/>
                <a:ea typeface="+mn-ea"/>
                <a:cs typeface="+mn-cs"/>
              </a:rPr>
              <a:t> of Vermont: 41 % before </a:t>
            </a:r>
            <a:r>
              <a:rPr lang="en-US" sz="1200" kern="1200" baseline="0" dirty="0" smtClean="0">
                <a:solidFill>
                  <a:schemeClr val="tx1"/>
                </a:solidFill>
                <a:effectLst/>
                <a:latin typeface="+mn-lt"/>
                <a:ea typeface="+mn-ea"/>
                <a:cs typeface="+mn-cs"/>
                <a:sym typeface="Wingdings" panose="05000000000000000000" pitchFamily="2" charset="2"/>
              </a:rPr>
              <a:t> 14% by third trimester); sedentary remain sedentary; good news is many are not preforming the activities that ACOG recommends avoiding (contact sports, vigorous racquet sports etc.). We can feel security women are choosing safe activities.</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Highlights/Importance:</a:t>
            </a:r>
            <a:r>
              <a:rPr lang="en-US" sz="1200" kern="1200" baseline="0" dirty="0" smtClean="0">
                <a:solidFill>
                  <a:schemeClr val="tx1"/>
                </a:solidFill>
                <a:effectLst/>
                <a:latin typeface="+mn-lt"/>
                <a:ea typeface="+mn-ea"/>
                <a:cs typeface="+mn-cs"/>
              </a:rPr>
              <a:t> WALKING was the top activity for pregnant and </a:t>
            </a:r>
            <a:r>
              <a:rPr lang="en-US" sz="1200" kern="1200" dirty="0" smtClean="0">
                <a:solidFill>
                  <a:schemeClr val="tx1"/>
                </a:solidFill>
                <a:effectLst/>
                <a:latin typeface="+mn-lt"/>
                <a:ea typeface="+mn-ea"/>
                <a:cs typeface="+mn-cs"/>
              </a:rPr>
              <a:t>non-pregnant women, followed by</a:t>
            </a:r>
            <a:r>
              <a:rPr lang="en-US" sz="1200" kern="1200" baseline="0" dirty="0" smtClean="0">
                <a:solidFill>
                  <a:schemeClr val="tx1"/>
                </a:solidFill>
                <a:effectLst/>
                <a:latin typeface="+mn-lt"/>
                <a:ea typeface="+mn-ea"/>
                <a:cs typeface="+mn-cs"/>
              </a:rPr>
              <a:t> swimming, and gardening, and </a:t>
            </a:r>
            <a:r>
              <a:rPr lang="en-US" sz="1200" kern="1200" dirty="0" smtClean="0">
                <a:solidFill>
                  <a:schemeClr val="tx1"/>
                </a:solidFill>
                <a:effectLst/>
                <a:latin typeface="+mn-lt"/>
                <a:ea typeface="+mn-ea"/>
                <a:cs typeface="+mn-cs"/>
              </a:rPr>
              <a:t>indoor conditioning, which included activities such 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aerobics, weight lifting, and home exercises</a:t>
            </a:r>
            <a:r>
              <a:rPr lang="en-US" sz="1200" kern="1200" baseline="0" dirty="0" smtClean="0">
                <a:solidFill>
                  <a:schemeClr val="tx1"/>
                </a:solidFill>
                <a:effectLst/>
                <a:latin typeface="+mn-lt"/>
                <a:ea typeface="+mn-ea"/>
                <a:cs typeface="+mn-cs"/>
              </a:rPr>
              <a:t>. Support Walking group? Comfortable shoes? Have PT watch gait – prevent pain? Homestead pool?</a:t>
            </a:r>
            <a:endParaRPr lang="en-US" baseline="0" dirty="0" smtClean="0">
              <a:sym typeface="Wingdings" panose="05000000000000000000" pitchFamily="2" charset="2"/>
            </a:endParaRPr>
          </a:p>
          <a:p>
            <a:pPr marL="0" indent="0">
              <a:buFont typeface="Arial" panose="020B0604020202020204" pitchFamily="34" charset="0"/>
              <a:buNone/>
            </a:pPr>
            <a:endParaRPr lang="en-US" baseline="0" dirty="0" smtClean="0">
              <a:sym typeface="Wingdings" panose="05000000000000000000" pitchFamily="2" charset="2"/>
            </a:endParaRPr>
          </a:p>
          <a:p>
            <a:pPr marL="0" indent="0">
              <a:buFont typeface="Arial" panose="020B0604020202020204" pitchFamily="34" charset="0"/>
              <a:buNone/>
            </a:pPr>
            <a:r>
              <a:rPr lang="en-US" baseline="0" dirty="0" smtClean="0">
                <a:sym typeface="Wingdings" panose="05000000000000000000" pitchFamily="2" charset="2"/>
              </a:rPr>
              <a:t>3. </a:t>
            </a:r>
            <a:r>
              <a:rPr lang="en-US" baseline="0" dirty="0" err="1" smtClean="0">
                <a:sym typeface="Wingdings" panose="05000000000000000000" pitchFamily="2" charset="2"/>
              </a:rPr>
              <a:t>Haakstad</a:t>
            </a:r>
            <a:r>
              <a:rPr lang="en-US" baseline="0" dirty="0" smtClean="0">
                <a:sym typeface="Wingdings" panose="05000000000000000000" pitchFamily="2" charset="2"/>
              </a:rPr>
              <a:t> et al: (2009)</a:t>
            </a:r>
          </a:p>
          <a:p>
            <a:pPr marL="171450" indent="-171450">
              <a:buFont typeface="Arial" panose="020B0604020202020204" pitchFamily="34" charset="0"/>
              <a:buChar char="•"/>
            </a:pPr>
            <a:r>
              <a:rPr lang="en-US" baseline="0" dirty="0" smtClean="0">
                <a:sym typeface="Wingdings" panose="05000000000000000000" pitchFamily="2" charset="2"/>
              </a:rPr>
              <a:t>Purpose: used questionnaires to 467 women (again Norway) to identify exercise participation during pregnancy in third trimester</a:t>
            </a:r>
          </a:p>
          <a:p>
            <a:pPr marL="171450" indent="-171450">
              <a:buFont typeface="Arial" panose="020B0604020202020204" pitchFamily="34" charset="0"/>
              <a:buChar char="•"/>
            </a:pPr>
            <a:r>
              <a:rPr lang="en-US" baseline="0" dirty="0" smtClean="0">
                <a:sym typeface="Wingdings" panose="05000000000000000000" pitchFamily="2" charset="2"/>
              </a:rPr>
              <a:t>Results: 50/467 ( &lt;11%) followed ACOG guidelines; 25% exercised &lt;1x per week; of the 262 (more than half) that reported non-exercisers before pregnancy only 9 of that group started to exercise during pregnancy</a:t>
            </a:r>
          </a:p>
          <a:p>
            <a:pPr marL="171450" indent="-171450">
              <a:buFont typeface="Arial" panose="020B0604020202020204" pitchFamily="34" charset="0"/>
              <a:buChar char="•"/>
            </a:pPr>
            <a:r>
              <a:rPr lang="en-US" baseline="0" dirty="0" smtClean="0">
                <a:sym typeface="Wingdings" panose="05000000000000000000" pitchFamily="2" charset="2"/>
              </a:rPr>
              <a:t>Highlight: again see sedentary staying sedentary</a:t>
            </a:r>
            <a:endParaRPr lang="en-US" baseline="0" dirty="0" smtClean="0"/>
          </a:p>
        </p:txBody>
      </p:sp>
      <p:sp>
        <p:nvSpPr>
          <p:cNvPr id="4" name="Slide Number Placeholder 3"/>
          <p:cNvSpPr>
            <a:spLocks noGrp="1"/>
          </p:cNvSpPr>
          <p:nvPr>
            <p:ph type="sldNum" sz="quarter" idx="10"/>
          </p:nvPr>
        </p:nvSpPr>
        <p:spPr/>
        <p:txBody>
          <a:bodyPr/>
          <a:lstStyle/>
          <a:p>
            <a:fld id="{FFFE7ED1-902D-49A3-9277-C5CC5E1EA0E9}" type="slidenum">
              <a:rPr lang="en-US" smtClean="0"/>
              <a:t>6</a:t>
            </a:fld>
            <a:endParaRPr lang="en-US"/>
          </a:p>
        </p:txBody>
      </p:sp>
    </p:spTree>
    <p:extLst>
      <p:ext uri="{BB962C8B-B14F-4D97-AF65-F5344CB8AC3E}">
        <p14:creationId xmlns:p14="http://schemas.microsoft.com/office/powerpoint/2010/main" val="173233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a:t>
            </a:r>
            <a:r>
              <a:rPr lang="en-US" baseline="0" dirty="0" smtClean="0"/>
              <a:t>…why are we concerned that women are not participating?  What are the benefits they are missing out on?? (refer too 3 evidence tables for a more in-depth review of this literature)</a:t>
            </a:r>
          </a:p>
          <a:p>
            <a:endParaRPr lang="en-US" baseline="0" dirty="0" smtClean="0"/>
          </a:p>
          <a:p>
            <a:pPr marL="0" indent="0">
              <a:buNone/>
            </a:pPr>
            <a:r>
              <a:rPr lang="en-US" u="sng" baseline="0" dirty="0" smtClean="0"/>
              <a:t>1. </a:t>
            </a:r>
            <a:r>
              <a:rPr lang="en-US" u="sng" baseline="0" dirty="0" err="1" smtClean="0"/>
              <a:t>Gjestland</a:t>
            </a:r>
            <a:r>
              <a:rPr lang="en-US" u="sng" baseline="0" dirty="0" smtClean="0"/>
              <a:t> et al</a:t>
            </a:r>
            <a:r>
              <a:rPr lang="en-US" baseline="0" dirty="0" smtClean="0"/>
              <a:t>: </a:t>
            </a:r>
          </a:p>
          <a:p>
            <a:pPr marL="171450" indent="-171450">
              <a:buFont typeface="Arial" panose="020B0604020202020204" pitchFamily="34" charset="0"/>
              <a:buChar char="•"/>
            </a:pPr>
            <a:r>
              <a:rPr lang="en-US" baseline="0" dirty="0" smtClean="0"/>
              <a:t>In their survey found that ~ 50% of women reported LBP and PGP (we know it is common), and 8% reported depression in pregnancy at week 32</a:t>
            </a:r>
          </a:p>
          <a:p>
            <a:pPr marL="171450" indent="-171450">
              <a:buFont typeface="Arial" panose="020B0604020202020204" pitchFamily="34" charset="0"/>
              <a:buChar char="•"/>
            </a:pPr>
            <a:r>
              <a:rPr lang="en-US" baseline="0" dirty="0" smtClean="0"/>
              <a:t>RESULTS: women that reported exercise &gt;/= 3x per week during mid pregnancy were significantly </a:t>
            </a:r>
            <a:r>
              <a:rPr lang="en-US" b="1" baseline="0" dirty="0" smtClean="0"/>
              <a:t>less likely to experience PGP in late pregnancy</a:t>
            </a:r>
            <a:r>
              <a:rPr lang="en-US" baseline="0" dirty="0" smtClean="0"/>
              <a:t> (and there was a tendency towards a dose-response comparing 1-2 x with &gt; 3x)</a:t>
            </a:r>
          </a:p>
          <a:p>
            <a:pPr marL="171450" indent="-171450">
              <a:buFont typeface="Arial" panose="020B0604020202020204" pitchFamily="34" charset="0"/>
              <a:buChar char="•"/>
            </a:pPr>
            <a:r>
              <a:rPr lang="en-US" b="1" baseline="0" dirty="0" smtClean="0"/>
              <a:t>Women that reported exercise 1-2x per week were significantly less likely to report LBP and depression</a:t>
            </a:r>
          </a:p>
          <a:p>
            <a:pPr marL="171450" indent="-171450">
              <a:buFont typeface="Arial" panose="020B0604020202020204" pitchFamily="34" charset="0"/>
              <a:buChar char="•"/>
            </a:pPr>
            <a:r>
              <a:rPr lang="en-US" baseline="0" dirty="0" smtClean="0"/>
              <a:t>As always consider bias (no clinical diagnosis of LBP or PGP; self-report exercise)</a:t>
            </a:r>
          </a:p>
          <a:p>
            <a:pPr marL="0" indent="0">
              <a:buFont typeface="Arial" panose="020B0604020202020204" pitchFamily="34" charset="0"/>
              <a:buNone/>
            </a:pPr>
            <a:endParaRPr lang="en-US" u="sng" baseline="0" dirty="0" smtClean="0"/>
          </a:p>
          <a:p>
            <a:pPr marL="0" indent="0">
              <a:buFont typeface="Arial" panose="020B0604020202020204" pitchFamily="34" charset="0"/>
              <a:buNone/>
            </a:pPr>
            <a:r>
              <a:rPr lang="en-US" u="sng" baseline="0" dirty="0" smtClean="0"/>
              <a:t>2. </a:t>
            </a:r>
            <a:r>
              <a:rPr lang="en-US" u="sng" baseline="0" dirty="0" err="1" smtClean="0"/>
              <a:t>Chuntharapart</a:t>
            </a:r>
            <a:r>
              <a:rPr lang="en-US" u="sng" baseline="0" dirty="0" smtClean="0"/>
              <a:t> (2008)</a:t>
            </a:r>
          </a:p>
          <a:p>
            <a:pPr marL="171450" indent="-171450">
              <a:buFont typeface="Arial" panose="020B0604020202020204" pitchFamily="34" charset="0"/>
              <a:buChar char="•"/>
            </a:pPr>
            <a:r>
              <a:rPr lang="en-US" baseline="0" dirty="0" smtClean="0"/>
              <a:t>Supervised prenatal yoga 3x per week</a:t>
            </a:r>
          </a:p>
          <a:p>
            <a:pPr marL="171450" indent="-171450">
              <a:buFont typeface="Arial" panose="020B0604020202020204" pitchFamily="34" charset="0"/>
              <a:buChar char="•"/>
            </a:pPr>
            <a:r>
              <a:rPr lang="en-US" b="1" baseline="0" dirty="0" smtClean="0"/>
              <a:t>Increased maternal comfort, decreased pain during labor and after delivery, and shorter labor time compared to regular nursing care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u="sng" baseline="0" dirty="0" smtClean="0"/>
              <a:t>3. </a:t>
            </a:r>
            <a:r>
              <a:rPr lang="en-US" u="sng" baseline="0" dirty="0" err="1" smtClean="0"/>
              <a:t>Barakat</a:t>
            </a:r>
            <a:r>
              <a:rPr lang="en-US" u="sng" baseline="0" dirty="0" smtClean="0"/>
              <a:t> 2011: </a:t>
            </a:r>
          </a:p>
          <a:p>
            <a:pPr marL="171450" indent="-171450">
              <a:buFont typeface="Arial" panose="020B0604020202020204" pitchFamily="34" charset="0"/>
              <a:buChar char="•"/>
            </a:pPr>
            <a:r>
              <a:rPr lang="en-US" baseline="0" dirty="0" smtClean="0"/>
              <a:t>Participation in moderate PA throughout pregnancy</a:t>
            </a:r>
          </a:p>
          <a:p>
            <a:pPr marL="171450" indent="-171450">
              <a:buFont typeface="Arial" panose="020B0604020202020204" pitchFamily="34" charset="0"/>
              <a:buChar char="•"/>
            </a:pPr>
            <a:r>
              <a:rPr lang="en-US" baseline="0" dirty="0" smtClean="0"/>
              <a:t>RESULTS: </a:t>
            </a:r>
            <a:r>
              <a:rPr lang="en-US" b="1" baseline="0" dirty="0" smtClean="0"/>
              <a:t>improves maternal perception of health status; women in experimental group reported better health status ("very good"), gained less weight (yet, still within recommended amount), and experienced less type I lacerations during birth.</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u="sng" baseline="0" dirty="0" smtClean="0"/>
              <a:t>4. </a:t>
            </a:r>
            <a:r>
              <a:rPr lang="en-US" u="sng" baseline="0" dirty="0" err="1" smtClean="0"/>
              <a:t>Stafne</a:t>
            </a:r>
            <a:r>
              <a:rPr lang="en-US" u="sng" baseline="0" dirty="0" smtClean="0"/>
              <a:t> 2011: </a:t>
            </a:r>
          </a:p>
          <a:p>
            <a:pPr marL="171450" indent="-171450">
              <a:buFont typeface="Arial" panose="020B0604020202020204" pitchFamily="34" charset="0"/>
              <a:buChar char="•"/>
            </a:pPr>
            <a:r>
              <a:rPr lang="en-US" baseline="0" dirty="0" smtClean="0"/>
              <a:t>12 week exercise program (60 min supervised, 2x 45 min HEP)</a:t>
            </a:r>
          </a:p>
          <a:p>
            <a:pPr marL="171450" indent="-171450">
              <a:buFont typeface="Arial" panose="020B0604020202020204" pitchFamily="34" charset="0"/>
              <a:buChar char="•"/>
            </a:pPr>
            <a:r>
              <a:rPr lang="en-US" b="0" baseline="0" dirty="0" smtClean="0"/>
              <a:t>EG reported </a:t>
            </a:r>
            <a:r>
              <a:rPr lang="en-US" b="1" baseline="0" dirty="0" smtClean="0"/>
              <a:t>less sick leave and disability due to pain which the authors associate with women being able to handle the pain better</a:t>
            </a:r>
            <a:r>
              <a:rPr lang="en-US" baseline="0" dirty="0" smtClean="0"/>
              <a: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u="sng" baseline="0" dirty="0" smtClean="0"/>
              <a:t>5. </a:t>
            </a:r>
            <a:r>
              <a:rPr lang="en-US" u="sng" baseline="0" dirty="0" err="1" smtClean="0"/>
              <a:t>Barakat</a:t>
            </a:r>
            <a:r>
              <a:rPr lang="en-US" u="sng" baseline="0" dirty="0" smtClean="0"/>
              <a:t> 2012:</a:t>
            </a:r>
          </a:p>
          <a:p>
            <a:pPr marL="171450" indent="-171450">
              <a:buFont typeface="Arial" panose="020B0604020202020204" pitchFamily="34" charset="0"/>
              <a:buChar char="•"/>
            </a:pPr>
            <a:r>
              <a:rPr lang="en-US" b="0" baseline="0" dirty="0" smtClean="0"/>
              <a:t>EG group women that did develop GDM despite exercise, had a </a:t>
            </a:r>
            <a:r>
              <a:rPr lang="en-US" b="1" baseline="0" dirty="0" smtClean="0"/>
              <a:t>58% reduced risk of having a baby with </a:t>
            </a:r>
            <a:r>
              <a:rPr lang="en-US" b="1" baseline="0" dirty="0" err="1" smtClean="0"/>
              <a:t>macrosomia</a:t>
            </a:r>
            <a:r>
              <a:rPr lang="en-US" b="1" baseline="0" dirty="0" smtClean="0"/>
              <a:t> and 32% reduced risk of caesarean delivery. Lastly, gestational age at delivery was the same for EG and CG.</a:t>
            </a:r>
          </a:p>
          <a:p>
            <a:pPr marL="171450" indent="-171450">
              <a:buFont typeface="Arial" panose="020B0604020202020204" pitchFamily="34" charset="0"/>
              <a:buChar char="•"/>
            </a:pPr>
            <a:endParaRPr lang="en-US" b="1" baseline="0" dirty="0" smtClean="0"/>
          </a:p>
          <a:p>
            <a:pPr marL="0" indent="0">
              <a:buFont typeface="Arial" panose="020B0604020202020204" pitchFamily="34" charset="0"/>
              <a:buNone/>
            </a:pPr>
            <a:r>
              <a:rPr lang="en-US" b="0" u="sng" baseline="0" dirty="0" smtClean="0"/>
              <a:t>6. </a:t>
            </a:r>
            <a:r>
              <a:rPr lang="en-US" b="0" u="sng" baseline="0" dirty="0" err="1" smtClean="0"/>
              <a:t>Barakat</a:t>
            </a:r>
            <a:r>
              <a:rPr lang="en-US" b="0" u="sng" baseline="0" dirty="0" smtClean="0"/>
              <a:t> 2011:</a:t>
            </a:r>
          </a:p>
          <a:p>
            <a:pPr marL="171450" indent="-171450">
              <a:buFont typeface="Arial" panose="020B0604020202020204" pitchFamily="34" charset="0"/>
              <a:buChar char="•"/>
            </a:pPr>
            <a:r>
              <a:rPr lang="en-US" b="0" baseline="0" dirty="0" smtClean="0"/>
              <a:t>moderate-intensity exercise program during pregnancy</a:t>
            </a:r>
          </a:p>
          <a:p>
            <a:pPr marL="171450" indent="-171450">
              <a:buFont typeface="Arial" panose="020B0604020202020204" pitchFamily="34" charset="0"/>
              <a:buChar char="•"/>
            </a:pPr>
            <a:r>
              <a:rPr lang="en-US" b="1" baseline="0" dirty="0" smtClean="0"/>
              <a:t>improved levels of maternal glucose tolerance, a slightly lower total weight gain, and lower prevalence of GDM.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u="sng" baseline="0" dirty="0" smtClean="0"/>
              <a:t>7. </a:t>
            </a:r>
            <a:r>
              <a:rPr lang="en-US" u="sng" baseline="0" dirty="0" err="1" smtClean="0"/>
              <a:t>Grananth</a:t>
            </a:r>
            <a:r>
              <a:rPr lang="en-US" u="sng" baseline="0" dirty="0" smtClean="0"/>
              <a:t> 2003:</a:t>
            </a:r>
          </a:p>
          <a:p>
            <a:pPr marL="171450" indent="-171450">
              <a:buFont typeface="Arial" panose="020B0604020202020204" pitchFamily="34" charset="0"/>
              <a:buChar char="•"/>
            </a:pPr>
            <a:r>
              <a:rPr lang="en-US" baseline="0" dirty="0" smtClean="0"/>
              <a:t>Compared aquatic and land</a:t>
            </a:r>
          </a:p>
          <a:p>
            <a:pPr marL="171450" indent="-171450">
              <a:buFont typeface="Arial" panose="020B0604020202020204" pitchFamily="34" charset="0"/>
              <a:buChar char="•"/>
            </a:pPr>
            <a:r>
              <a:rPr lang="en-US" baseline="0" dirty="0" smtClean="0"/>
              <a:t>Results: </a:t>
            </a:r>
            <a:r>
              <a:rPr lang="en-US" b="1" baseline="0" dirty="0" smtClean="0"/>
              <a:t>reported less low back pain and less sick leave due to back pain compared to land-based therapy</a:t>
            </a:r>
            <a:r>
              <a:rPr lang="en-US" baseline="0" dirty="0" smtClean="0"/>
              <a: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u="sng" baseline="0" dirty="0" smtClean="0"/>
              <a:t>8. </a:t>
            </a:r>
            <a:r>
              <a:rPr lang="en-US" u="sng" baseline="0" dirty="0" err="1" smtClean="0"/>
              <a:t>Beddoe</a:t>
            </a:r>
            <a:r>
              <a:rPr lang="en-US" u="sng" baseline="0" dirty="0" smtClean="0"/>
              <a:t> (2009):</a:t>
            </a:r>
          </a:p>
          <a:p>
            <a:pPr marL="171450" indent="-171450">
              <a:buFont typeface="Arial" panose="020B0604020202020204" pitchFamily="34" charset="0"/>
              <a:buChar char="•"/>
            </a:pPr>
            <a:r>
              <a:rPr lang="en-US" u="none" baseline="0" dirty="0" smtClean="0"/>
              <a:t>Yoga intervention</a:t>
            </a:r>
          </a:p>
          <a:p>
            <a:pPr marL="171450" indent="-171450">
              <a:buFont typeface="Arial" panose="020B0604020202020204" pitchFamily="34" charset="0"/>
              <a:buChar char="•"/>
            </a:pPr>
            <a:r>
              <a:rPr lang="en-US" baseline="0" dirty="0" smtClean="0"/>
              <a:t>EG reported </a:t>
            </a:r>
            <a:r>
              <a:rPr lang="en-US" b="1" baseline="0" dirty="0" smtClean="0"/>
              <a:t>significant decreases in pain and decrease in interference in daily activity </a:t>
            </a:r>
            <a:r>
              <a:rPr lang="en-US" baseline="0" dirty="0" smtClean="0"/>
              <a:t>from baseline measurements and compared to women in their third trimester</a:t>
            </a:r>
          </a:p>
          <a:p>
            <a:pPr marL="171450" indent="-171450">
              <a:buFont typeface="Arial" panose="020B0604020202020204" pitchFamily="34" charset="0"/>
              <a:buChar char="•"/>
            </a:pPr>
            <a:r>
              <a:rPr lang="en-US" baseline="0" dirty="0" smtClean="0"/>
              <a:t>Women in their third trimester reported greater stress reductions and trait anxiety, although all women had a decrease in perceived stress compared to baseline scores.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9</a:t>
            </a:r>
            <a:r>
              <a:rPr lang="en-US" u="sng" baseline="0" dirty="0" smtClean="0"/>
              <a:t>. Robledo-Colonia (2012):</a:t>
            </a:r>
          </a:p>
          <a:p>
            <a:pPr marL="171450" indent="-171450">
              <a:buFont typeface="Arial" panose="020B0604020202020204" pitchFamily="34" charset="0"/>
              <a:buChar char="•"/>
            </a:pPr>
            <a:r>
              <a:rPr lang="en-US" u="none" baseline="0" dirty="0" smtClean="0"/>
              <a:t>3 month supervised exercise (3x 60 min classes) starting at 16-20 weeks gestation</a:t>
            </a:r>
          </a:p>
          <a:p>
            <a:pPr marL="171450" indent="-171450">
              <a:buFont typeface="Arial" panose="020B0604020202020204" pitchFamily="34" charset="0"/>
              <a:buChar char="•"/>
            </a:pPr>
            <a:r>
              <a:rPr lang="en-US" baseline="0" dirty="0" smtClean="0"/>
              <a:t>Exercise during pregnancy </a:t>
            </a:r>
            <a:r>
              <a:rPr lang="en-US" b="1" baseline="0" dirty="0" smtClean="0"/>
              <a:t>significantly reduces depressive symptoms </a:t>
            </a:r>
            <a:r>
              <a:rPr lang="en-US" baseline="0" dirty="0" smtClean="0"/>
              <a:t>when compared with a control group</a:t>
            </a:r>
          </a:p>
        </p:txBody>
      </p:sp>
      <p:sp>
        <p:nvSpPr>
          <p:cNvPr id="4" name="Slide Number Placeholder 3"/>
          <p:cNvSpPr>
            <a:spLocks noGrp="1"/>
          </p:cNvSpPr>
          <p:nvPr>
            <p:ph type="sldNum" sz="quarter" idx="10"/>
          </p:nvPr>
        </p:nvSpPr>
        <p:spPr/>
        <p:txBody>
          <a:bodyPr/>
          <a:lstStyle/>
          <a:p>
            <a:fld id="{FFFE7ED1-902D-49A3-9277-C5CC5E1EA0E9}" type="slidenum">
              <a:rPr lang="en-US" smtClean="0"/>
              <a:t>7</a:t>
            </a:fld>
            <a:endParaRPr lang="en-US"/>
          </a:p>
        </p:txBody>
      </p:sp>
    </p:spTree>
    <p:extLst>
      <p:ext uri="{BB962C8B-B14F-4D97-AF65-F5344CB8AC3E}">
        <p14:creationId xmlns:p14="http://schemas.microsoft.com/office/powerpoint/2010/main" val="60730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a:t>
            </a:r>
            <a:r>
              <a:rPr lang="en-US" baseline="0" dirty="0" smtClean="0"/>
              <a:t>e are many benefits.  </a:t>
            </a:r>
            <a:r>
              <a:rPr lang="en-US" dirty="0" smtClean="0"/>
              <a:t>We know that pregnancy is a time for many</a:t>
            </a:r>
            <a:r>
              <a:rPr lang="en-US" baseline="0" dirty="0" smtClean="0"/>
              <a:t> changes: </a:t>
            </a:r>
            <a:r>
              <a:rPr lang="en-US" dirty="0" smtClean="0"/>
              <a:t>social, biological,</a:t>
            </a:r>
            <a:r>
              <a:rPr lang="en-US" baseline="0" dirty="0" smtClean="0"/>
              <a:t> psychological and behavioral.  In light of these changes, it seems likely that sticking to or starting an exercise routine would be a challenge for many pregnant women.  </a:t>
            </a:r>
            <a:r>
              <a:rPr lang="en-US" dirty="0" smtClean="0"/>
              <a:t>Cleary</a:t>
            </a:r>
            <a:r>
              <a:rPr lang="en-US" baseline="0" dirty="0" smtClean="0"/>
              <a:t> there are barriers to participation. Pre-pregnancy exercisers are decreasing and even stopping, non exercisers are not starting. Many not doing enough to reap the benefits.  Currently, evaluation of barriers is necessary (what are they?), so we can gain insight about how to help our patients overcome the barriers and understand where they are getting their information. How may we support our patients to break through those barriers and misconceptions?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What are your thoughts?  What do you think or hear from your patients about why they don’t participate?</a:t>
            </a:r>
          </a:p>
          <a:p>
            <a:pPr marL="0" indent="0" rtl="0">
              <a:buFont typeface="Arial" panose="020B0604020202020204" pitchFamily="34" charset="0"/>
              <a:buNone/>
            </a:pPr>
            <a:r>
              <a:rPr lang="en-US" baseline="0" dirty="0" smtClean="0"/>
              <a:t>(Let’s take a look at the three articles we reviewed for adherence…which was quite low – and a few others…I sense a trend!)</a:t>
            </a:r>
          </a:p>
          <a:p>
            <a:pPr marL="0" indent="0" rtl="0">
              <a:buFont typeface="Arial" panose="020B0604020202020204" pitchFamily="34" charset="0"/>
              <a:buNone/>
            </a:pPr>
            <a:endParaRPr lang="en-US" baseline="0" dirty="0" smtClean="0"/>
          </a:p>
          <a:p>
            <a:pPr marL="0" indent="0" rtl="0">
              <a:buFont typeface="Arial" panose="020B0604020202020204" pitchFamily="34" charset="0"/>
              <a:buNone/>
            </a:pPr>
            <a:r>
              <a:rPr lang="en-US" baseline="0" dirty="0" smtClean="0"/>
              <a:t>1. </a:t>
            </a:r>
            <a:r>
              <a:rPr lang="en-US" u="sng" baseline="0" dirty="0" err="1" smtClean="0"/>
              <a:t>Haakstad</a:t>
            </a:r>
            <a:r>
              <a:rPr lang="en-US" u="sng" baseline="0" dirty="0" smtClean="0"/>
              <a:t> et al (2009): </a:t>
            </a:r>
            <a:r>
              <a:rPr lang="en-US" u="none" baseline="0" dirty="0" smtClean="0"/>
              <a:t>Norwegian study that looked at adherence saw that </a:t>
            </a:r>
            <a:r>
              <a:rPr lang="en-US" baseline="0" dirty="0" smtClean="0"/>
              <a:t>of the 416 that did not follow guidelines and were considered non-exercisers reported: top four reasons for lack of participation: </a:t>
            </a:r>
            <a:r>
              <a:rPr lang="en-US" sz="1200" b="1" kern="1200" dirty="0" smtClean="0">
                <a:solidFill>
                  <a:schemeClr val="tx1"/>
                </a:solidFill>
                <a:effectLst/>
                <a:latin typeface="+mn-lt"/>
                <a:ea typeface="+mn-ea"/>
                <a:cs typeface="+mn-cs"/>
              </a:rPr>
              <a:t>obstetric complications (#1</a:t>
            </a:r>
            <a:r>
              <a:rPr lang="en-US" sz="1200" b="1" kern="1200" baseline="0" dirty="0" smtClean="0">
                <a:solidFill>
                  <a:schemeClr val="tx1"/>
                </a:solidFill>
                <a:effectLst/>
                <a:latin typeface="+mn-lt"/>
                <a:ea typeface="+mn-ea"/>
                <a:cs typeface="+mn-cs"/>
              </a:rPr>
              <a:t> -28%)</a:t>
            </a:r>
            <a:r>
              <a:rPr lang="en-US" sz="1200" b="1" kern="1200" dirty="0" smtClean="0">
                <a:solidFill>
                  <a:schemeClr val="tx1"/>
                </a:solidFill>
                <a:effectLst/>
                <a:latin typeface="+mn-lt"/>
                <a:ea typeface="+mn-ea"/>
                <a:cs typeface="+mn-cs"/>
              </a:rPr>
              <a:t>, insufficient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time (#2 – 11%), too much effort to</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started (#3 – 10%), (other commitments) difficulties due to children and childcare (#4</a:t>
            </a:r>
            <a:r>
              <a:rPr lang="en-US" sz="1200" b="1" kern="1200" baseline="0" dirty="0" smtClean="0">
                <a:solidFill>
                  <a:schemeClr val="tx1"/>
                </a:solidFill>
                <a:effectLst/>
                <a:latin typeface="+mn-lt"/>
                <a:ea typeface="+mn-ea"/>
                <a:cs typeface="+mn-cs"/>
              </a:rPr>
              <a:t> ~10%)</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lack of interest, </a:t>
            </a:r>
            <a:r>
              <a:rPr lang="en-US" sz="1200" kern="1200" baseline="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ack of exercise companion, lack of availability of exercise options, negative experience with exercise,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 experience/never exercised, disease/handicap, fear of harm to the baby and advice from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health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professional to avoids;</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perhaps no partner is a barrier – 85% report exercising with another person</a:t>
            </a:r>
          </a:p>
          <a:p>
            <a:pPr marL="171450" indent="-171450" rtl="0">
              <a:buFont typeface="Arial" panose="020B0604020202020204" pitchFamily="34" charset="0"/>
              <a:buChar char="•"/>
            </a:pPr>
            <a:r>
              <a:rPr lang="en-US" sz="1200" b="1" kern="1200" baseline="0" dirty="0" smtClean="0">
                <a:solidFill>
                  <a:schemeClr val="tx1"/>
                </a:solidFill>
                <a:effectLst/>
                <a:latin typeface="+mn-lt"/>
                <a:ea typeface="+mn-ea"/>
                <a:cs typeface="+mn-cs"/>
              </a:rPr>
              <a:t>Prepregnancy inactivity </a:t>
            </a:r>
            <a:r>
              <a:rPr lang="en-US" sz="1200" kern="1200" baseline="0" dirty="0" smtClean="0">
                <a:solidFill>
                  <a:schemeClr val="tx1"/>
                </a:solidFill>
                <a:effectLst/>
                <a:latin typeface="+mn-lt"/>
                <a:ea typeface="+mn-ea"/>
                <a:cs typeface="+mn-cs"/>
              </a:rPr>
              <a:t>was the </a:t>
            </a:r>
            <a:r>
              <a:rPr lang="en-US" sz="1200" b="1" kern="1200" baseline="0" dirty="0" smtClean="0">
                <a:solidFill>
                  <a:schemeClr val="tx1"/>
                </a:solidFill>
                <a:effectLst/>
                <a:latin typeface="+mn-lt"/>
                <a:ea typeface="+mn-ea"/>
                <a:cs typeface="+mn-cs"/>
              </a:rPr>
              <a:t>strongest</a:t>
            </a:r>
            <a:r>
              <a:rPr lang="en-US" sz="1200" kern="1200" baseline="0" dirty="0" smtClean="0">
                <a:solidFill>
                  <a:schemeClr val="tx1"/>
                </a:solidFill>
                <a:effectLst/>
                <a:latin typeface="+mn-lt"/>
                <a:ea typeface="+mn-ea"/>
                <a:cs typeface="+mn-cs"/>
              </a:rPr>
              <a:t> predictor of non exercising in later pregnancy</a:t>
            </a:r>
          </a:p>
          <a:p>
            <a:pPr marL="171450" indent="-171450" rtl="0">
              <a:buFont typeface="Arial" panose="020B0604020202020204" pitchFamily="34" charset="0"/>
              <a:buChar char="•"/>
            </a:pPr>
            <a:r>
              <a:rPr lang="en-US" sz="1200" b="1" kern="1200" baseline="0" dirty="0" smtClean="0">
                <a:solidFill>
                  <a:schemeClr val="tx1"/>
                </a:solidFill>
                <a:effectLst/>
                <a:latin typeface="+mn-lt"/>
                <a:ea typeface="+mn-ea"/>
                <a:cs typeface="+mn-cs"/>
              </a:rPr>
              <a:t>Higher weight gain </a:t>
            </a:r>
            <a:r>
              <a:rPr lang="en-US" sz="1200" kern="1200" baseline="0" dirty="0" smtClean="0">
                <a:solidFill>
                  <a:schemeClr val="tx1"/>
                </a:solidFill>
                <a:effectLst/>
                <a:latin typeface="+mn-lt"/>
                <a:ea typeface="+mn-ea"/>
                <a:cs typeface="+mn-cs"/>
              </a:rPr>
              <a:t>and </a:t>
            </a:r>
            <a:r>
              <a:rPr lang="en-US" sz="1200" b="1" kern="1200" baseline="0" dirty="0" smtClean="0">
                <a:solidFill>
                  <a:schemeClr val="tx1"/>
                </a:solidFill>
                <a:effectLst/>
                <a:latin typeface="+mn-lt"/>
                <a:ea typeface="+mn-ea"/>
                <a:cs typeface="+mn-cs"/>
              </a:rPr>
              <a:t>no positive social role models in childhood </a:t>
            </a:r>
            <a:r>
              <a:rPr lang="en-US" sz="1200" kern="1200" baseline="0" dirty="0" smtClean="0">
                <a:solidFill>
                  <a:schemeClr val="tx1"/>
                </a:solidFill>
                <a:effectLst/>
                <a:latin typeface="+mn-lt"/>
                <a:ea typeface="+mn-ea"/>
                <a:cs typeface="+mn-cs"/>
              </a:rPr>
              <a:t>were significant barriers</a:t>
            </a:r>
          </a:p>
          <a:p>
            <a:pPr marL="171450" indent="-171450" rtl="0">
              <a:buFont typeface="Arial" panose="020B0604020202020204" pitchFamily="34" charset="0"/>
              <a:buChar char="•"/>
            </a:pPr>
            <a:r>
              <a:rPr lang="en-US" sz="1200" kern="1200" baseline="0" dirty="0" smtClean="0">
                <a:solidFill>
                  <a:schemeClr val="tx1"/>
                </a:solidFill>
                <a:effectLst/>
                <a:latin typeface="+mn-lt"/>
                <a:ea typeface="+mn-ea"/>
                <a:cs typeface="+mn-cs"/>
              </a:rPr>
              <a:t>Consider large cultural variation in attitude toward pregnancy</a:t>
            </a:r>
          </a:p>
          <a:p>
            <a:pPr marL="171450" indent="-171450" rtl="0">
              <a:buFont typeface="Arial" panose="020B0604020202020204" pitchFamily="34" charset="0"/>
              <a:buChar char="•"/>
            </a:pPr>
            <a:r>
              <a:rPr lang="en-US" sz="1200" kern="1200" baseline="0" dirty="0" smtClean="0">
                <a:solidFill>
                  <a:schemeClr val="tx1"/>
                </a:solidFill>
                <a:effectLst/>
                <a:latin typeface="+mn-lt"/>
                <a:ea typeface="+mn-ea"/>
                <a:cs typeface="+mn-cs"/>
              </a:rPr>
              <a:t>Advice to avoid or lack of discussion (</a:t>
            </a:r>
            <a:r>
              <a:rPr lang="en-US" sz="1200" b="1" kern="1200" baseline="0" dirty="0" smtClean="0">
                <a:solidFill>
                  <a:schemeClr val="tx1"/>
                </a:solidFill>
                <a:effectLst/>
                <a:latin typeface="+mn-lt"/>
                <a:ea typeface="+mn-ea"/>
                <a:cs typeface="+mn-cs"/>
              </a:rPr>
              <a:t>only 36% received advice about exercise at least 1x </a:t>
            </a:r>
            <a:r>
              <a:rPr lang="en-US" sz="1200" kern="1200" baseline="0" dirty="0" smtClean="0">
                <a:solidFill>
                  <a:schemeClr val="tx1"/>
                </a:solidFill>
                <a:effectLst/>
                <a:latin typeface="+mn-lt"/>
                <a:ea typeface="+mn-ea"/>
                <a:cs typeface="+mn-cs"/>
              </a:rPr>
              <a:t>– and who initiated the conversation?)</a:t>
            </a:r>
          </a:p>
          <a:p>
            <a:pPr marL="171450" indent="-171450" rtl="0">
              <a:buFont typeface="Arial" panose="020B0604020202020204" pitchFamily="34" charset="0"/>
              <a:buChar char="•"/>
            </a:pPr>
            <a:r>
              <a:rPr lang="en-US" sz="1200" b="1" kern="1200" baseline="0" dirty="0" smtClean="0">
                <a:solidFill>
                  <a:schemeClr val="tx1"/>
                </a:solidFill>
                <a:effectLst/>
                <a:latin typeface="+mn-lt"/>
                <a:ea typeface="+mn-ea"/>
                <a:cs typeface="+mn-cs"/>
              </a:rPr>
              <a:t>Residual dogma was not at the top of the list, but women did report fear of hurting their baby however we can be sure to tell them that </a:t>
            </a:r>
            <a:r>
              <a:rPr lang="en-US" sz="1200" b="1" kern="1200" dirty="0" smtClean="0">
                <a:solidFill>
                  <a:schemeClr val="tx1"/>
                </a:solidFill>
                <a:effectLst/>
                <a:latin typeface="+mn-lt"/>
                <a:ea typeface="+mn-ea"/>
                <a:cs typeface="+mn-cs"/>
              </a:rPr>
              <a:t>**the ACOG guideline from 2002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states that no published studies have shown that, in</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absence of medical</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complications, regular exercise during pregnancy will result in adverse effects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on the fetus. </a:t>
            </a:r>
          </a:p>
          <a:p>
            <a:pPr marL="0" indent="0" rtl="0">
              <a:buFont typeface="Arial" panose="020B0604020202020204" pitchFamily="34" charset="0"/>
              <a:buNone/>
            </a:pPr>
            <a:endParaRPr lang="en-US" u="none" baseline="0" dirty="0" smtClean="0"/>
          </a:p>
          <a:p>
            <a:pPr marL="0" indent="0">
              <a:buFont typeface="Arial" panose="020B0604020202020204" pitchFamily="34" charset="0"/>
              <a:buNone/>
            </a:pPr>
            <a:r>
              <a:rPr lang="en-US" u="none" baseline="0" dirty="0" smtClean="0"/>
              <a:t>2. </a:t>
            </a:r>
            <a:r>
              <a:rPr lang="en-US" u="sng" dirty="0" err="1" smtClean="0"/>
              <a:t>Gjestland</a:t>
            </a:r>
            <a:r>
              <a:rPr lang="en-US" u="sng" dirty="0" smtClean="0"/>
              <a:t> et al (2013):</a:t>
            </a:r>
            <a:r>
              <a:rPr lang="en-US" baseline="0" dirty="0" smtClean="0"/>
              <a:t> </a:t>
            </a:r>
          </a:p>
          <a:p>
            <a:pPr marL="171450" indent="-171450">
              <a:buFont typeface="Arial" panose="020B0604020202020204" pitchFamily="34" charset="0"/>
              <a:buChar char="•"/>
            </a:pPr>
            <a:r>
              <a:rPr lang="en-US" b="1" baseline="0" dirty="0" smtClean="0"/>
              <a:t>O</a:t>
            </a:r>
            <a:r>
              <a:rPr lang="en-US" b="1" dirty="0" smtClean="0"/>
              <a:t>ther commitments</a:t>
            </a:r>
            <a:r>
              <a:rPr lang="en-US" b="1" baseline="0" dirty="0" smtClean="0"/>
              <a:t> </a:t>
            </a:r>
            <a:r>
              <a:rPr lang="en-US" baseline="0" dirty="0" smtClean="0"/>
              <a:t>was reported as barrier. </a:t>
            </a:r>
          </a:p>
          <a:p>
            <a:pPr marL="171450" indent="-171450">
              <a:buFont typeface="Arial" panose="020B0604020202020204" pitchFamily="34" charset="0"/>
              <a:buChar char="•"/>
            </a:pPr>
            <a:r>
              <a:rPr lang="en-US" baseline="0" dirty="0" smtClean="0"/>
              <a:t>Researchers assessed role of </a:t>
            </a:r>
            <a:r>
              <a:rPr lang="en-US" baseline="0" dirty="0" err="1" smtClean="0"/>
              <a:t>sociodemographic</a:t>
            </a:r>
            <a:r>
              <a:rPr lang="en-US" baseline="0" dirty="0" smtClean="0"/>
              <a:t> variables  (age, education, ethnicity, gender, marital status, family size): </a:t>
            </a:r>
            <a:r>
              <a:rPr lang="en-US" u="none" dirty="0" smtClean="0"/>
              <a:t>Found</a:t>
            </a:r>
            <a:r>
              <a:rPr lang="en-US" u="none" baseline="0" dirty="0" smtClean="0"/>
              <a:t> association with education, family size and pre-pregnancy </a:t>
            </a:r>
            <a:r>
              <a:rPr lang="en-US" baseline="0" dirty="0" smtClean="0"/>
              <a:t>BMI &gt;30; </a:t>
            </a:r>
            <a:r>
              <a:rPr lang="en-US" b="1" baseline="0" dirty="0" smtClean="0"/>
              <a:t>women are more likely to exercise if no other children, more highly educated, less likely to be overweight (again we see other commitments and </a:t>
            </a:r>
            <a:r>
              <a:rPr lang="en-US" b="1" baseline="0" dirty="0" err="1" smtClean="0"/>
              <a:t>prepregnancy</a:t>
            </a:r>
            <a:r>
              <a:rPr lang="en-US" b="1" baseline="0" dirty="0" smtClean="0"/>
              <a:t> health/inactivity)</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Studies in the general population are consistent in this area, showing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higher education level reflects healthy living habits,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including participating in regular exercise</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3. </a:t>
            </a:r>
            <a:r>
              <a:rPr lang="en-US" sz="1200" u="sng" kern="1200" dirty="0" err="1" smtClean="0">
                <a:solidFill>
                  <a:schemeClr val="tx1"/>
                </a:solidFill>
                <a:effectLst/>
                <a:latin typeface="+mn-lt"/>
                <a:ea typeface="+mn-ea"/>
                <a:cs typeface="+mn-cs"/>
              </a:rPr>
              <a:t>Evenson</a:t>
            </a:r>
            <a:r>
              <a:rPr lang="en-US" sz="1200" u="sng" kern="1200" dirty="0" smtClean="0">
                <a:solidFill>
                  <a:schemeClr val="tx1"/>
                </a:solidFill>
                <a:effectLst/>
                <a:latin typeface="+mn-lt"/>
                <a:ea typeface="+mn-ea"/>
                <a:cs typeface="+mn-cs"/>
              </a:rPr>
              <a:t> et al: </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prevalence of any leisure activity significantly</a:t>
            </a:r>
            <a:r>
              <a:rPr lang="en-US" sz="1200" kern="1200" baseline="0" dirty="0" smtClean="0">
                <a:solidFill>
                  <a:schemeClr val="tx1"/>
                </a:solidFill>
                <a:effectLst/>
                <a:latin typeface="+mn-lt"/>
                <a:ea typeface="+mn-ea"/>
                <a:cs typeface="+mn-cs"/>
              </a:rPr>
              <a:t> increased with </a:t>
            </a:r>
            <a:r>
              <a:rPr lang="en-US" sz="1200" b="1" kern="1200" baseline="0" dirty="0" smtClean="0">
                <a:solidFill>
                  <a:schemeClr val="tx1"/>
                </a:solidFill>
                <a:effectLst/>
                <a:latin typeface="+mn-lt"/>
                <a:ea typeface="+mn-ea"/>
                <a:cs typeface="+mn-cs"/>
              </a:rPr>
              <a:t>higher education</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younger age </a:t>
            </a:r>
            <a:r>
              <a:rPr lang="en-US" sz="1200" kern="1200" baseline="0" dirty="0" smtClean="0">
                <a:solidFill>
                  <a:schemeClr val="tx1"/>
                </a:solidFill>
                <a:effectLst/>
                <a:latin typeface="+mn-lt"/>
                <a:ea typeface="+mn-ea"/>
                <a:cs typeface="+mn-cs"/>
              </a:rPr>
              <a:t>and </a:t>
            </a:r>
            <a:r>
              <a:rPr lang="en-US" sz="1200" b="1" kern="1200" baseline="0" dirty="0" smtClean="0">
                <a:solidFill>
                  <a:schemeClr val="tx1"/>
                </a:solidFill>
                <a:effectLst/>
                <a:latin typeface="+mn-lt"/>
                <a:ea typeface="+mn-ea"/>
                <a:cs typeface="+mn-cs"/>
              </a:rPr>
              <a:t>excellent – very good health compared </a:t>
            </a:r>
            <a:r>
              <a:rPr lang="en-US" sz="1200" kern="1200" baseline="0" dirty="0" smtClean="0">
                <a:solidFill>
                  <a:schemeClr val="tx1"/>
                </a:solidFill>
                <a:effectLst/>
                <a:latin typeface="+mn-lt"/>
                <a:ea typeface="+mn-ea"/>
                <a:cs typeface="+mn-cs"/>
              </a:rPr>
              <a:t>with fair to good.  </a:t>
            </a:r>
          </a:p>
          <a:p>
            <a:pPr marL="171450" indent="-171450" rtl="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0" indent="0" rtl="0">
              <a:buFont typeface="Arial" panose="020B0604020202020204" pitchFamily="34" charset="0"/>
              <a:buNone/>
            </a:pPr>
            <a:r>
              <a:rPr lang="en-US" sz="1200" kern="1200" baseline="0" dirty="0" smtClean="0">
                <a:solidFill>
                  <a:schemeClr val="tx1"/>
                </a:solidFill>
                <a:effectLst/>
                <a:latin typeface="+mn-lt"/>
                <a:ea typeface="+mn-ea"/>
                <a:cs typeface="+mn-cs"/>
              </a:rPr>
              <a:t>4. </a:t>
            </a:r>
            <a:r>
              <a:rPr lang="en-US" sz="1200" u="sng" kern="1200" baseline="0" dirty="0" smtClean="0">
                <a:solidFill>
                  <a:schemeClr val="tx1"/>
                </a:solidFill>
                <a:effectLst/>
                <a:latin typeface="+mn-lt"/>
                <a:ea typeface="+mn-ea"/>
                <a:cs typeface="+mn-cs"/>
              </a:rPr>
              <a:t>Gaston and Cramp (2011</a:t>
            </a:r>
            <a:r>
              <a:rPr lang="en-US" sz="1200" kern="1200" baseline="0" dirty="0" smtClean="0">
                <a:solidFill>
                  <a:schemeClr val="tx1"/>
                </a:solidFill>
                <a:effectLst/>
                <a:latin typeface="+mn-lt"/>
                <a:ea typeface="+mn-ea"/>
                <a:cs typeface="+mn-cs"/>
              </a:rPr>
              <a:t>) performed a review of patterns and determinants: assessed 25 articles published between 1986 – 2009; all used self-report measures of exercise at multiple time periods before/after delivery to evaluation changes in behavior.</a:t>
            </a:r>
          </a:p>
          <a:p>
            <a:pPr marL="171450" indent="-171450" rtl="0">
              <a:buFont typeface="Arial" panose="020B0604020202020204" pitchFamily="34" charset="0"/>
              <a:buChar char="•"/>
            </a:pPr>
            <a:r>
              <a:rPr lang="en-US" sz="1200" kern="1200" baseline="0" dirty="0" smtClean="0">
                <a:solidFill>
                  <a:schemeClr val="tx1"/>
                </a:solidFill>
                <a:effectLst/>
                <a:latin typeface="+mn-lt"/>
                <a:ea typeface="+mn-ea"/>
                <a:cs typeface="+mn-cs"/>
              </a:rPr>
              <a:t>Overall,  again confirm a decrease in frequency and intensity, few women meeting guidelines</a:t>
            </a:r>
          </a:p>
          <a:p>
            <a:pPr marL="171450" indent="-171450" rtl="0">
              <a:buFont typeface="Arial" panose="020B0604020202020204" pitchFamily="34" charset="0"/>
              <a:buChar char="•"/>
            </a:pPr>
            <a:r>
              <a:rPr lang="en-US" sz="1200" kern="1200" baseline="0" dirty="0" smtClean="0">
                <a:solidFill>
                  <a:schemeClr val="tx1"/>
                </a:solidFill>
                <a:effectLst/>
                <a:latin typeface="+mn-lt"/>
                <a:ea typeface="+mn-ea"/>
                <a:cs typeface="+mn-cs"/>
              </a:rPr>
              <a:t>Many variables came up, but seem to be inconsistences (i.e. 3 studies found younger age 2x more likely to meet guidelines, 4 studies found older age correlated with higher exercise levels, 7 found no association) </a:t>
            </a:r>
          </a:p>
          <a:p>
            <a:pPr marL="171450" indent="-171450" rtl="0">
              <a:buFont typeface="Arial" panose="020B0604020202020204" pitchFamily="34" charset="0"/>
              <a:buChar char="•"/>
            </a:pPr>
            <a:r>
              <a:rPr lang="en-US" sz="1200" b="1" kern="1200" baseline="0" dirty="0" smtClean="0">
                <a:solidFill>
                  <a:schemeClr val="tx1"/>
                </a:solidFill>
                <a:effectLst/>
                <a:latin typeface="+mn-lt"/>
                <a:ea typeface="+mn-ea"/>
                <a:cs typeface="+mn-cs"/>
              </a:rPr>
              <a:t>Only a few stood out as consistent predictors:  education level, income level, race or ethnicity (“all studies investigating ethnicity indicated Hispanic and Asian women were most likely to be inactive” and women that preferred to speak English </a:t>
            </a:r>
            <a:r>
              <a:rPr lang="en-US" sz="1200" b="1" kern="1200" baseline="0" dirty="0" smtClean="0">
                <a:solidFill>
                  <a:schemeClr val="tx1"/>
                </a:solidFill>
                <a:effectLst/>
                <a:latin typeface="+mn-lt"/>
                <a:ea typeface="+mn-ea"/>
                <a:cs typeface="+mn-cs"/>
                <a:sym typeface="Wingdings" panose="05000000000000000000" pitchFamily="2" charset="2"/>
              </a:rPr>
              <a:t> 2x more likely to participate in sports/exercise compared to women that preferred speaking only Spanish)</a:t>
            </a:r>
            <a:r>
              <a:rPr lang="en-US" sz="1200" b="1" kern="1200" baseline="0" dirty="0" smtClean="0">
                <a:solidFill>
                  <a:schemeClr val="tx1"/>
                </a:solidFill>
                <a:effectLst/>
                <a:latin typeface="+mn-lt"/>
                <a:ea typeface="+mn-ea"/>
                <a:cs typeface="+mn-cs"/>
              </a:rPr>
              <a:t>, having other children, level of physically active prior to pregnancy.</a:t>
            </a:r>
          </a:p>
          <a:p>
            <a:pPr marL="0" indent="0" rtl="0">
              <a:buFont typeface="Arial" panose="020B0604020202020204" pitchFamily="34" charset="0"/>
              <a:buNone/>
            </a:pPr>
            <a:endParaRPr lang="en-US" sz="1200" b="1" kern="1200" baseline="0" dirty="0" smtClean="0">
              <a:solidFill>
                <a:schemeClr val="tx1"/>
              </a:solidFill>
              <a:effectLst/>
              <a:latin typeface="+mn-lt"/>
              <a:ea typeface="+mn-ea"/>
              <a:cs typeface="+mn-cs"/>
            </a:endParaRPr>
          </a:p>
          <a:p>
            <a:pPr marL="0" indent="0" rtl="0">
              <a:buFont typeface="Arial" panose="020B0604020202020204" pitchFamily="34" charset="0"/>
              <a:buNone/>
            </a:pPr>
            <a:r>
              <a:rPr lang="en-US" sz="1200" u="sng" kern="1200" baseline="0" dirty="0" smtClean="0">
                <a:solidFill>
                  <a:schemeClr val="tx1"/>
                </a:solidFill>
                <a:effectLst/>
                <a:latin typeface="+mn-lt"/>
                <a:ea typeface="+mn-ea"/>
                <a:cs typeface="+mn-cs"/>
              </a:rPr>
              <a:t>5. Journal of Midwifery – </a:t>
            </a:r>
            <a:r>
              <a:rPr lang="en-US" sz="1200" u="sng" kern="1200" baseline="0" dirty="0" err="1" smtClean="0">
                <a:solidFill>
                  <a:schemeClr val="tx1"/>
                </a:solidFill>
                <a:effectLst/>
                <a:latin typeface="+mn-lt"/>
                <a:ea typeface="+mn-ea"/>
                <a:cs typeface="+mn-cs"/>
              </a:rPr>
              <a:t>Duncombe</a:t>
            </a:r>
            <a:r>
              <a:rPr lang="en-US" sz="1200" u="sng" kern="1200" baseline="0" dirty="0" smtClean="0">
                <a:solidFill>
                  <a:schemeClr val="tx1"/>
                </a:solidFill>
                <a:effectLst/>
                <a:latin typeface="+mn-lt"/>
                <a:ea typeface="+mn-ea"/>
                <a:cs typeface="+mn-cs"/>
              </a:rPr>
              <a:t> et al </a:t>
            </a:r>
            <a:r>
              <a:rPr lang="en-US" sz="1200" u="none" kern="1200" baseline="0" dirty="0" smtClean="0">
                <a:solidFill>
                  <a:schemeClr val="tx1"/>
                </a:solidFill>
                <a:effectLst/>
                <a:latin typeface="+mn-lt"/>
                <a:ea typeface="+mn-ea"/>
                <a:cs typeface="+mn-cs"/>
              </a:rPr>
              <a:t>(2011, Denver Co; 158 women; prospective questionnaire at 16-23 weeks): assessed inter and intra-personal factors, and environmental.</a:t>
            </a:r>
          </a:p>
          <a:p>
            <a:pPr marL="171450" indent="-171450" rtl="0">
              <a:buFont typeface="Arial" panose="020B0604020202020204" pitchFamily="34" charset="0"/>
              <a:buChar char="•"/>
            </a:pPr>
            <a:r>
              <a:rPr lang="en-US" sz="1200" kern="1200" baseline="0" dirty="0" smtClean="0">
                <a:solidFill>
                  <a:schemeClr val="tx1"/>
                </a:solidFill>
                <a:effectLst/>
                <a:latin typeface="+mn-lt"/>
                <a:ea typeface="+mn-ea"/>
                <a:cs typeface="+mn-cs"/>
              </a:rPr>
              <a:t>Barriers: </a:t>
            </a:r>
            <a:r>
              <a:rPr lang="en-US" sz="1200" b="1" kern="1200" baseline="0" dirty="0" smtClean="0">
                <a:solidFill>
                  <a:schemeClr val="tx1"/>
                </a:solidFill>
                <a:effectLst/>
                <a:latin typeface="+mn-lt"/>
                <a:ea typeface="+mn-ea"/>
                <a:cs typeface="+mn-cs"/>
              </a:rPr>
              <a:t>obstetric complaints (sick, fatigue, pain, body changes, uncomfortable), </a:t>
            </a:r>
            <a:r>
              <a:rPr lang="en-US" sz="1200" kern="1200" baseline="0" dirty="0" smtClean="0">
                <a:solidFill>
                  <a:schemeClr val="tx1"/>
                </a:solidFill>
                <a:effectLst/>
                <a:latin typeface="+mn-lt"/>
                <a:ea typeface="+mn-ea"/>
                <a:cs typeface="+mn-cs"/>
              </a:rPr>
              <a:t>lack time, </a:t>
            </a:r>
            <a:r>
              <a:rPr lang="en-US" sz="1200" b="1" kern="1200" baseline="0" dirty="0" smtClean="0">
                <a:solidFill>
                  <a:schemeClr val="tx1"/>
                </a:solidFill>
                <a:effectLst/>
                <a:latin typeface="+mn-lt"/>
                <a:ea typeface="+mn-ea"/>
                <a:cs typeface="+mn-cs"/>
              </a:rPr>
              <a:t>lack motivation</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misconceptions about safety of baby (this information was often provided by friends and family and reported in non-exercisers); </a:t>
            </a:r>
            <a:r>
              <a:rPr lang="en-US" sz="1200" b="0" kern="1200" baseline="0" dirty="0" smtClean="0">
                <a:solidFill>
                  <a:schemeClr val="tx1"/>
                </a:solidFill>
                <a:effectLst/>
                <a:latin typeface="+mn-lt"/>
                <a:ea typeface="+mn-ea"/>
                <a:cs typeface="+mn-cs"/>
              </a:rPr>
              <a:t>lack role models; </a:t>
            </a:r>
            <a:r>
              <a:rPr lang="en-US" sz="1200" b="1" kern="1200" baseline="0" dirty="0" smtClean="0">
                <a:solidFill>
                  <a:schemeClr val="tx1"/>
                </a:solidFill>
                <a:effectLst/>
                <a:latin typeface="+mn-lt"/>
                <a:ea typeface="+mn-ea"/>
                <a:cs typeface="+mn-cs"/>
              </a:rPr>
              <a:t>lack emotional support </a:t>
            </a:r>
            <a:r>
              <a:rPr lang="en-US" sz="1200" b="0" kern="1200" baseline="0" dirty="0" smtClean="0">
                <a:solidFill>
                  <a:schemeClr val="tx1"/>
                </a:solidFill>
                <a:effectLst/>
                <a:latin typeface="+mn-lt"/>
                <a:ea typeface="+mn-ea"/>
                <a:cs typeface="+mn-cs"/>
              </a:rPr>
              <a:t>(non-exercisers); </a:t>
            </a:r>
            <a:r>
              <a:rPr lang="en-US" sz="1200" b="1" kern="1200" baseline="0" dirty="0" smtClean="0">
                <a:solidFill>
                  <a:schemeClr val="tx1"/>
                </a:solidFill>
                <a:effectLst/>
                <a:latin typeface="+mn-lt"/>
                <a:ea typeface="+mn-ea"/>
                <a:cs typeface="+mn-cs"/>
              </a:rPr>
              <a:t>weather, access</a:t>
            </a:r>
          </a:p>
          <a:p>
            <a:pPr marL="0" indent="0" rtl="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indent="0" rtl="0">
              <a:buFont typeface="Arial" panose="020B0604020202020204" pitchFamily="34" charset="0"/>
              <a:buNone/>
            </a:pPr>
            <a:r>
              <a:rPr lang="en-US" sz="1200" u="sng" kern="1200" baseline="0" dirty="0" smtClean="0">
                <a:solidFill>
                  <a:schemeClr val="tx1"/>
                </a:solidFill>
                <a:effectLst/>
                <a:latin typeface="+mn-lt"/>
                <a:ea typeface="+mn-ea"/>
                <a:cs typeface="+mn-cs"/>
              </a:rPr>
              <a:t>6. Journal of Midwifery - Clarke et al (2003 – UK; 57 women; prospective survey): </a:t>
            </a:r>
            <a:r>
              <a:rPr lang="en-US" sz="1200" kern="1200" baseline="0" dirty="0" smtClean="0">
                <a:solidFill>
                  <a:schemeClr val="tx1"/>
                </a:solidFill>
                <a:effectLst/>
                <a:latin typeface="+mn-lt"/>
                <a:ea typeface="+mn-ea"/>
                <a:cs typeface="+mn-cs"/>
              </a:rPr>
              <a:t>looked at information sources and barriers</a:t>
            </a:r>
          </a:p>
          <a:p>
            <a:pPr marL="171450" indent="-171450" rtl="0">
              <a:buFont typeface="Arial" panose="020B0604020202020204" pitchFamily="34" charset="0"/>
              <a:buChar char="•"/>
            </a:pPr>
            <a:r>
              <a:rPr lang="en-US" sz="1200" kern="1200" baseline="0" dirty="0" smtClean="0">
                <a:solidFill>
                  <a:schemeClr val="tx1"/>
                </a:solidFill>
                <a:effectLst/>
                <a:latin typeface="+mn-lt"/>
                <a:ea typeface="+mn-ea"/>
                <a:cs typeface="+mn-cs"/>
              </a:rPr>
              <a:t>Again #</a:t>
            </a:r>
            <a:r>
              <a:rPr lang="en-US" sz="1200" b="1" kern="1200" baseline="0" dirty="0" smtClean="0">
                <a:solidFill>
                  <a:schemeClr val="tx1"/>
                </a:solidFill>
                <a:effectLst/>
                <a:latin typeface="+mn-lt"/>
                <a:ea typeface="+mn-ea"/>
                <a:cs typeface="+mn-cs"/>
              </a:rPr>
              <a:t>1 barrier: maternal physical health </a:t>
            </a:r>
            <a:r>
              <a:rPr lang="en-US" sz="1200" kern="1200" baseline="0" dirty="0" smtClean="0">
                <a:solidFill>
                  <a:schemeClr val="tx1"/>
                </a:solidFill>
                <a:effectLst/>
                <a:latin typeface="+mn-lt"/>
                <a:ea typeface="+mn-ea"/>
                <a:cs typeface="+mn-cs"/>
              </a:rPr>
              <a:t>(come see a PT! and PT’s need to promote exercise pre-pregnancy!) </a:t>
            </a:r>
          </a:p>
          <a:p>
            <a:pPr marL="171450" indent="-171450" rtl="0">
              <a:buFont typeface="Arial" panose="020B0604020202020204" pitchFamily="34" charset="0"/>
              <a:buChar char="•"/>
            </a:pPr>
            <a:r>
              <a:rPr lang="en-US" sz="1200" kern="1200" baseline="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2 social/cultural discourse that renounce exercise during pregnancy</a:t>
            </a:r>
            <a:endParaRPr lang="en-US" sz="1200" b="0" kern="1200" baseline="0" dirty="0" smtClean="0">
              <a:solidFill>
                <a:schemeClr val="tx1"/>
              </a:solidFill>
              <a:effectLst/>
              <a:latin typeface="+mn-lt"/>
              <a:ea typeface="+mn-ea"/>
              <a:cs typeface="+mn-cs"/>
            </a:endParaRPr>
          </a:p>
          <a:p>
            <a:pPr marL="171450" indent="-171450" rtl="0">
              <a:buFont typeface="Arial" panose="020B0604020202020204" pitchFamily="34" charset="0"/>
              <a:buChar char="•"/>
            </a:pPr>
            <a:r>
              <a:rPr lang="en-US" sz="1200" kern="1200" baseline="0" dirty="0" smtClean="0">
                <a:solidFill>
                  <a:schemeClr val="tx1"/>
                </a:solidFill>
                <a:effectLst/>
                <a:latin typeface="+mn-lt"/>
                <a:ea typeface="+mn-ea"/>
                <a:cs typeface="+mn-cs"/>
              </a:rPr>
              <a:t>women report being unaware of the positive health outcomes </a:t>
            </a:r>
          </a:p>
          <a:p>
            <a:pPr marL="171450" indent="-171450" rtl="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0" indent="0" rtl="0">
              <a:buFont typeface="Arial" panose="020B0604020202020204" pitchFamily="34" charset="0"/>
              <a:buNone/>
            </a:pPr>
            <a:r>
              <a:rPr lang="en-US" sz="1200" kern="1200" baseline="0" dirty="0" smtClean="0">
                <a:solidFill>
                  <a:schemeClr val="tx1"/>
                </a:solidFill>
                <a:effectLst/>
                <a:latin typeface="+mn-lt"/>
                <a:ea typeface="+mn-ea"/>
                <a:cs typeface="+mn-cs"/>
              </a:rPr>
              <a:t>OVERALL SOURCES REPORTED: </a:t>
            </a:r>
          </a:p>
          <a:p>
            <a:pPr marL="171450" indent="-171450" rtl="0">
              <a:buFont typeface="Arial" panose="020B0604020202020204" pitchFamily="34" charset="0"/>
              <a:buChar char="•"/>
            </a:pPr>
            <a:r>
              <a:rPr lang="en-US" sz="1200" kern="1200" baseline="0" dirty="0" smtClean="0">
                <a:solidFill>
                  <a:schemeClr val="tx1"/>
                </a:solidFill>
                <a:effectLst/>
                <a:latin typeface="+mn-lt"/>
                <a:ea typeface="+mn-ea"/>
                <a:cs typeface="+mn-cs"/>
              </a:rPr>
              <a:t>Clarke et al report many received exercise advice at least 1x during pregnancy; </a:t>
            </a:r>
            <a:r>
              <a:rPr lang="en-US" sz="1200" b="1" kern="1200" baseline="0" dirty="0" smtClean="0">
                <a:solidFill>
                  <a:schemeClr val="tx1"/>
                </a:solidFill>
                <a:effectLst/>
                <a:latin typeface="+mn-lt"/>
                <a:ea typeface="+mn-ea"/>
                <a:cs typeface="+mn-cs"/>
              </a:rPr>
              <a:t>&lt;1/5 reported receiving advice from healthcare provider</a:t>
            </a:r>
            <a:r>
              <a:rPr lang="en-US" sz="1200" kern="1200" baseline="0" dirty="0" smtClean="0">
                <a:solidFill>
                  <a:schemeClr val="tx1"/>
                </a:solidFill>
                <a:effectLst/>
                <a:latin typeface="+mn-lt"/>
                <a:ea typeface="+mn-ea"/>
                <a:cs typeface="+mn-cs"/>
              </a:rPr>
              <a:t>; more constant source is family, friends (and many were inaccurate perceptions of maternal exercise)</a:t>
            </a:r>
          </a:p>
          <a:p>
            <a:pPr marL="171450" indent="-171450" rtl="0">
              <a:buFont typeface="Arial" panose="020B0604020202020204" pitchFamily="34" charset="0"/>
              <a:buChar char="•"/>
            </a:pPr>
            <a:r>
              <a:rPr lang="en-US" sz="1200" b="0" kern="1200" baseline="0" dirty="0" err="1" smtClean="0">
                <a:solidFill>
                  <a:schemeClr val="tx1"/>
                </a:solidFill>
                <a:effectLst/>
                <a:latin typeface="+mn-lt"/>
                <a:ea typeface="+mn-ea"/>
                <a:cs typeface="+mn-cs"/>
              </a:rPr>
              <a:t>Duncombe</a:t>
            </a:r>
            <a:r>
              <a:rPr lang="en-US" sz="1200" b="0" kern="1200" baseline="0" dirty="0" smtClean="0">
                <a:solidFill>
                  <a:schemeClr val="tx1"/>
                </a:solidFill>
                <a:effectLst/>
                <a:latin typeface="+mn-lt"/>
                <a:ea typeface="+mn-ea"/>
                <a:cs typeface="+mn-cs"/>
              </a:rPr>
              <a:t> et al: women reported information/misconceptions about safety of baby were was often provided by friends and family and reported in non-exercisers</a:t>
            </a:r>
          </a:p>
          <a:p>
            <a:pPr marL="0" indent="0" rtl="0">
              <a:buFont typeface="Arial" panose="020B0604020202020204" pitchFamily="34" charset="0"/>
              <a:buNone/>
            </a:pPr>
            <a:endParaRPr lang="en-US" sz="1200" kern="1200" baseline="0" dirty="0" smtClean="0">
              <a:solidFill>
                <a:schemeClr val="tx1"/>
              </a:solidFill>
              <a:effectLst/>
              <a:latin typeface="+mn-lt"/>
              <a:ea typeface="+mn-ea"/>
              <a:cs typeface="+mn-cs"/>
              <a:sym typeface="Wingdings" panose="05000000000000000000" pitchFamily="2" charset="2"/>
            </a:endParaRPr>
          </a:p>
          <a:p>
            <a:pPr marL="0" indent="0" rtl="0">
              <a:buFont typeface="Arial" panose="020B0604020202020204" pitchFamily="34" charset="0"/>
              <a:buNone/>
            </a:pPr>
            <a:r>
              <a:rPr lang="en-US" sz="1200" b="1" u="sng" kern="1200" baseline="0" dirty="0" smtClean="0">
                <a:solidFill>
                  <a:schemeClr val="tx1"/>
                </a:solidFill>
                <a:effectLst/>
                <a:latin typeface="+mn-lt"/>
                <a:ea typeface="+mn-ea"/>
                <a:cs typeface="+mn-cs"/>
                <a:sym typeface="Wingdings" panose="05000000000000000000" pitchFamily="2" charset="2"/>
              </a:rPr>
              <a:t>Take Home Message: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Patient education is going to be key! </a:t>
            </a:r>
            <a:r>
              <a:rPr lang="en-US" sz="1200" kern="1200" dirty="0" smtClean="0">
                <a:solidFill>
                  <a:schemeClr val="tx1"/>
                </a:solidFill>
                <a:effectLst/>
                <a:latin typeface="+mn-lt"/>
                <a:ea typeface="+mn-ea"/>
                <a:cs typeface="+mn-cs"/>
              </a:rPr>
              <a:t>Results highlight the importance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precise and updated information on exercise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physical activity, based on the current guidelines,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 distributed to pregnant women </a:t>
            </a:r>
          </a:p>
          <a:p>
            <a:pPr marL="171450" indent="-171450" rtl="0">
              <a:buFont typeface="Arial" panose="020B0604020202020204" pitchFamily="34" charset="0"/>
              <a:buChar char="•"/>
            </a:pPr>
            <a:r>
              <a:rPr lang="en-US" baseline="0" dirty="0" smtClean="0"/>
              <a:t>AND Midwifes are in a perfect position to give necessary info and dispel some of the misconceptions that family and friends provide</a:t>
            </a: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Time and time again: </a:t>
            </a:r>
            <a:r>
              <a:rPr lang="en-US" sz="1200" b="1" kern="1200" baseline="0" dirty="0" smtClean="0">
                <a:solidFill>
                  <a:schemeClr val="tx1"/>
                </a:solidFill>
                <a:effectLst/>
                <a:latin typeface="+mn-lt"/>
                <a:ea typeface="+mn-ea"/>
                <a:cs typeface="+mn-cs"/>
              </a:rPr>
              <a:t>physical limitations and comfort are barriers </a:t>
            </a:r>
            <a:r>
              <a:rPr lang="en-US" sz="1200" kern="1200" baseline="0" dirty="0" smtClean="0">
                <a:solidFill>
                  <a:schemeClr val="tx1"/>
                </a:solidFill>
                <a:effectLst/>
                <a:latin typeface="+mn-lt"/>
                <a:ea typeface="+mn-ea"/>
                <a:cs typeface="+mn-cs"/>
                <a:sym typeface="Wingdings" panose="05000000000000000000" pitchFamily="2" charset="2"/>
              </a:rPr>
              <a:t> need for exercise program and techniques to help women feel more comfortable – think PT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sym typeface="Wingdings" panose="05000000000000000000" pitchFamily="2" charset="2"/>
              </a:rPr>
              <a:t>HCP need to maintain awareness that certain populations may have more barriers than others (work commitments, other children, lack social network, direction, need </a:t>
            </a:r>
            <a:r>
              <a:rPr lang="en-US" sz="1200" kern="1200" baseline="0" dirty="0" err="1" smtClean="0">
                <a:solidFill>
                  <a:schemeClr val="tx1"/>
                </a:solidFill>
                <a:effectLst/>
                <a:latin typeface="+mn-lt"/>
                <a:ea typeface="+mn-ea"/>
                <a:cs typeface="+mn-cs"/>
                <a:sym typeface="Wingdings" panose="05000000000000000000" pitchFamily="2" charset="2"/>
              </a:rPr>
              <a:t>idease</a:t>
            </a:r>
            <a:r>
              <a:rPr lang="en-US" sz="1200" kern="1200" baseline="0" dirty="0" smtClean="0">
                <a:solidFill>
                  <a:schemeClr val="tx1"/>
                </a:solidFill>
                <a:effectLst/>
                <a:latin typeface="+mn-lt"/>
                <a:ea typeface="+mn-ea"/>
                <a:cs typeface="+mn-cs"/>
                <a:sym typeface="Wingdings" panose="05000000000000000000" pitchFamily="2" charset="2"/>
              </a:rPr>
              <a:t>, etc…, obstetric complaints- think PT before delivery!!)</a:t>
            </a:r>
            <a:endParaRPr lang="en-US" baseline="0" dirty="0" smtClean="0"/>
          </a:p>
          <a:p>
            <a:pPr marL="171450" indent="-171450">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FFE7ED1-902D-49A3-9277-C5CC5E1EA0E9}" type="slidenum">
              <a:rPr lang="en-US" smtClean="0"/>
              <a:t>8</a:t>
            </a:fld>
            <a:endParaRPr lang="en-US"/>
          </a:p>
        </p:txBody>
      </p:sp>
    </p:spTree>
    <p:extLst>
      <p:ext uri="{BB962C8B-B14F-4D97-AF65-F5344CB8AC3E}">
        <p14:creationId xmlns:p14="http://schemas.microsoft.com/office/powerpoint/2010/main" val="212867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Many</a:t>
            </a:r>
            <a:r>
              <a:rPr lang="en-US" sz="1200" kern="1200" baseline="0" dirty="0" smtClean="0">
                <a:solidFill>
                  <a:schemeClr val="tx1"/>
                </a:solidFill>
                <a:effectLst/>
                <a:latin typeface="+mn-lt"/>
                <a:ea typeface="+mn-ea"/>
                <a:cs typeface="+mn-cs"/>
              </a:rPr>
              <a:t> of those barriers and beliefs are not a surprise; what motivates women deserves just as much attention.  A handful of the studies, discussing barriers looked at top motivators as well. </a:t>
            </a:r>
          </a:p>
          <a:p>
            <a:pPr marL="0" indent="0" rtl="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228600" indent="-228600" rtl="0">
              <a:buFont typeface="Arial" panose="020B0604020202020204" pitchFamily="34" charset="0"/>
              <a:buAutoNum type="arabicPeriod"/>
            </a:pPr>
            <a:r>
              <a:rPr lang="en-US" sz="1200" u="sng" kern="1200" dirty="0" err="1" smtClean="0">
                <a:solidFill>
                  <a:schemeClr val="tx1"/>
                </a:solidFill>
                <a:effectLst/>
                <a:latin typeface="+mn-lt"/>
                <a:ea typeface="+mn-ea"/>
                <a:cs typeface="+mn-cs"/>
              </a:rPr>
              <a:t>Haakstad</a:t>
            </a:r>
            <a:r>
              <a:rPr lang="en-US" sz="1200" u="sng" kern="1200" baseline="0" dirty="0" smtClean="0">
                <a:solidFill>
                  <a:schemeClr val="tx1"/>
                </a:solidFill>
                <a:effectLst/>
                <a:latin typeface="+mn-lt"/>
                <a:ea typeface="+mn-ea"/>
                <a:cs typeface="+mn-cs"/>
              </a:rPr>
              <a:t> et al: (</a:t>
            </a:r>
            <a:r>
              <a:rPr lang="en-US" sz="1200" kern="1200" baseline="0" dirty="0" smtClean="0">
                <a:solidFill>
                  <a:schemeClr val="tx1"/>
                </a:solidFill>
                <a:effectLst/>
                <a:latin typeface="+mn-lt"/>
                <a:ea typeface="+mn-ea"/>
                <a:cs typeface="+mn-cs"/>
              </a:rPr>
              <a:t>Women in third trimester) </a:t>
            </a:r>
            <a:r>
              <a:rPr lang="en-US" sz="1200" u="sng" kern="1200" baseline="0" dirty="0" smtClean="0">
                <a:solidFill>
                  <a:schemeClr val="tx1"/>
                </a:solidFill>
                <a:effectLst/>
                <a:latin typeface="+mn-lt"/>
                <a:ea typeface="+mn-ea"/>
                <a:cs typeface="+mn-cs"/>
              </a:rPr>
              <a:t> </a:t>
            </a:r>
          </a:p>
          <a:p>
            <a:pPr marL="171450" indent="-171450" rtl="0">
              <a:buFont typeface="Arial" panose="020B0604020202020204" pitchFamily="34" charset="0"/>
              <a:buChar char="•"/>
            </a:pPr>
            <a:r>
              <a:rPr lang="en-US" sz="1200" kern="1200" baseline="0" dirty="0" smtClean="0">
                <a:solidFill>
                  <a:schemeClr val="tx1"/>
                </a:solidFill>
                <a:effectLst/>
                <a:latin typeface="+mn-lt"/>
                <a:ea typeface="+mn-ea"/>
                <a:cs typeface="+mn-cs"/>
              </a:rPr>
              <a:t>Surveyed 11% of the original group because they were the only ones that followed guidelines – resulting in decreased power of study, but something to consider)  </a:t>
            </a:r>
          </a:p>
          <a:p>
            <a:pPr marL="171450" indent="-171450" rtl="0">
              <a:buFont typeface="Arial" panose="020B0604020202020204" pitchFamily="34" charset="0"/>
              <a:buChar char="•"/>
            </a:pPr>
            <a:r>
              <a:rPr lang="en-US" sz="1200" b="1" kern="1200" baseline="0" dirty="0" smtClean="0">
                <a:solidFill>
                  <a:schemeClr val="tx1"/>
                </a:solidFill>
                <a:effectLst/>
                <a:latin typeface="+mn-lt"/>
                <a:ea typeface="+mn-ea"/>
                <a:cs typeface="+mn-cs"/>
              </a:rPr>
              <a:t>What are the two main reasons you exercise? </a:t>
            </a:r>
            <a:r>
              <a:rPr lang="en-US" sz="1200" b="1" kern="1200" dirty="0" smtClean="0">
                <a:solidFill>
                  <a:schemeClr val="tx1"/>
                </a:solidFill>
                <a:effectLst/>
                <a:latin typeface="+mn-lt"/>
                <a:ea typeface="+mn-ea"/>
                <a:cs typeface="+mn-cs"/>
              </a:rPr>
              <a:t>prevention of health</a:t>
            </a:r>
            <a:r>
              <a:rPr lang="en-US" sz="1200" b="1" kern="1200" baseline="0" dirty="0" smtClean="0">
                <a:solidFill>
                  <a:schemeClr val="tx1"/>
                </a:solidFill>
                <a:effectLst/>
                <a:latin typeface="+mn-lt"/>
                <a:ea typeface="+mn-ea"/>
                <a:cs typeface="+mn-cs"/>
              </a:rPr>
              <a:t> c</a:t>
            </a:r>
            <a:r>
              <a:rPr lang="en-US" sz="1200" b="1" kern="1200" dirty="0" smtClean="0">
                <a:solidFill>
                  <a:schemeClr val="tx1"/>
                </a:solidFill>
                <a:effectLst/>
                <a:latin typeface="+mn-lt"/>
                <a:ea typeface="+mn-ea"/>
                <a:cs typeface="+mn-cs"/>
              </a:rPr>
              <a:t>omplaints</a:t>
            </a:r>
            <a:r>
              <a:rPr lang="en-US" sz="1200" b="1" kern="1200" baseline="0" dirty="0" smtClean="0">
                <a:solidFill>
                  <a:schemeClr val="tx1"/>
                </a:solidFill>
                <a:effectLst/>
                <a:latin typeface="+mn-lt"/>
                <a:ea typeface="+mn-ea"/>
                <a:cs typeface="+mn-cs"/>
              </a:rPr>
              <a:t> (60%); i</a:t>
            </a:r>
            <a:r>
              <a:rPr lang="en-US" sz="1200" b="1" kern="1200" dirty="0" smtClean="0">
                <a:solidFill>
                  <a:schemeClr val="tx1"/>
                </a:solidFill>
                <a:effectLst/>
                <a:latin typeface="+mn-lt"/>
                <a:ea typeface="+mn-ea"/>
                <a:cs typeface="+mn-cs"/>
              </a:rPr>
              <a:t>ncreasing physical fitness (50%); well-being and happiness(20%); appearance; relaxation/recreation; sports competitions; prevention of weight gain; increase self-confidence; decrease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stress/depression; obligation and for social reason</a:t>
            </a:r>
          </a:p>
          <a:p>
            <a:pPr marL="171450" indent="-171450" rtl="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kern="1200" baseline="0" dirty="0" smtClean="0">
                <a:solidFill>
                  <a:schemeClr val="tx1"/>
                </a:solidFill>
                <a:effectLst/>
                <a:latin typeface="+mn-lt"/>
                <a:ea typeface="+mn-ea"/>
                <a:cs typeface="+mn-cs"/>
              </a:rPr>
              <a:t>2. Journal of Midwifery – </a:t>
            </a:r>
            <a:r>
              <a:rPr lang="en-US" sz="1200" u="sng" kern="1200" baseline="0" dirty="0" err="1" smtClean="0">
                <a:solidFill>
                  <a:schemeClr val="tx1"/>
                </a:solidFill>
                <a:effectLst/>
                <a:latin typeface="+mn-lt"/>
                <a:ea typeface="+mn-ea"/>
                <a:cs typeface="+mn-cs"/>
              </a:rPr>
              <a:t>Duncombe</a:t>
            </a:r>
            <a:r>
              <a:rPr lang="en-US" sz="1200" u="sng" kern="1200" baseline="0" dirty="0" smtClean="0">
                <a:solidFill>
                  <a:schemeClr val="tx1"/>
                </a:solidFill>
                <a:effectLst/>
                <a:latin typeface="+mn-lt"/>
                <a:ea typeface="+mn-ea"/>
                <a:cs typeface="+mn-cs"/>
              </a:rPr>
              <a:t> et al </a:t>
            </a:r>
            <a:r>
              <a:rPr lang="en-US" sz="1200" u="none" kern="1200" baseline="0" dirty="0" smtClean="0">
                <a:solidFill>
                  <a:schemeClr val="tx1"/>
                </a:solidFill>
                <a:effectLst/>
                <a:latin typeface="+mn-lt"/>
                <a:ea typeface="+mn-ea"/>
                <a:cs typeface="+mn-cs"/>
              </a:rPr>
              <a:t>(2011, Denver Co; 158 women; prospective questionnaire at 16-23 weeks) Results demonstrate similarities, but a few others as well.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motivators:  increase energy, weight control, sense of well-being, enjoyable, </a:t>
            </a:r>
            <a:r>
              <a:rPr lang="en-US" sz="1200" b="1" kern="1200" baseline="0" dirty="0" smtClean="0">
                <a:solidFill>
                  <a:schemeClr val="tx1"/>
                </a:solidFill>
                <a:effectLst/>
                <a:latin typeface="+mn-lt"/>
                <a:ea typeface="+mn-ea"/>
                <a:cs typeface="+mn-cs"/>
              </a:rPr>
              <a:t>ease labor, sense of accountability from friends and family; other children facilitate their exercise behavior; access to parks/ trails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0" u="sng" baseline="0" dirty="0" smtClean="0"/>
              <a:t>3. Downs et al (2004; retrospective study of 74 postpartum </a:t>
            </a:r>
            <a:r>
              <a:rPr lang="en-US" u="sng" baseline="0" dirty="0" smtClean="0"/>
              <a:t>women): </a:t>
            </a:r>
            <a:r>
              <a:rPr lang="en-US" baseline="0" dirty="0" smtClean="0"/>
              <a:t>looked at #1 motivator before and after delivery</a:t>
            </a:r>
          </a:p>
          <a:p>
            <a:pPr marL="171450" indent="-171450">
              <a:buFont typeface="Arial" panose="020B0604020202020204" pitchFamily="34" charset="0"/>
              <a:buChar char="•"/>
            </a:pPr>
            <a:r>
              <a:rPr lang="en-US" b="1" baseline="0" dirty="0" smtClean="0"/>
              <a:t>During pregnancy: improve mood</a:t>
            </a:r>
          </a:p>
          <a:p>
            <a:pPr marL="171450" indent="-171450">
              <a:buFont typeface="Arial" panose="020B0604020202020204" pitchFamily="34" charset="0"/>
              <a:buChar char="•"/>
            </a:pPr>
            <a:r>
              <a:rPr lang="en-US" b="1" baseline="0" dirty="0" smtClean="0"/>
              <a:t>After delivery: assist with weight gain</a:t>
            </a:r>
          </a:p>
          <a:p>
            <a:pPr marL="0" indent="0">
              <a:buFont typeface="Arial" panose="020B0604020202020204" pitchFamily="34" charset="0"/>
              <a:buNone/>
            </a:pPr>
            <a:r>
              <a:rPr lang="en-US" baseline="0" dirty="0" smtClean="0"/>
              <a:t> </a:t>
            </a:r>
          </a:p>
          <a:p>
            <a:pPr marL="0" indent="0">
              <a:buFont typeface="Arial" panose="020B0604020202020204" pitchFamily="34" charset="0"/>
              <a:buNone/>
            </a:pPr>
            <a:r>
              <a:rPr lang="en-US" b="1" baseline="0" dirty="0" smtClean="0"/>
              <a:t>TAKE HOME MESSAGE</a:t>
            </a:r>
            <a:r>
              <a:rPr lang="en-US" baseline="0" dirty="0" smtClean="0"/>
              <a:t>: understanding motivators gives us insight into what drives women to get out and move, to make time in the busy schedule, to go at it alone when may not have a companion.  These are areas I think worth tapping into in order to help facilitate exercise participation, but really to help women achieve what they want to achieve in order to increase QOL. (if they want improved mood </a:t>
            </a:r>
            <a:r>
              <a:rPr lang="en-US" baseline="0" dirty="0" smtClean="0">
                <a:sym typeface="Wingdings" panose="05000000000000000000" pitchFamily="2" charset="2"/>
              </a:rPr>
              <a:t> recommend exercise – yes, but perhaps support/social group or mediation class etc.; </a:t>
            </a:r>
            <a:r>
              <a:rPr lang="en-US" baseline="0" dirty="0" smtClean="0"/>
              <a:t>bigger picture – improving their pregnancy experience)</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FE7ED1-902D-49A3-9277-C5CC5E1EA0E9}" type="slidenum">
              <a:rPr lang="en-US" smtClean="0"/>
              <a:t>9</a:t>
            </a:fld>
            <a:endParaRPr lang="en-US"/>
          </a:p>
        </p:txBody>
      </p:sp>
    </p:spTree>
    <p:extLst>
      <p:ext uri="{BB962C8B-B14F-4D97-AF65-F5344CB8AC3E}">
        <p14:creationId xmlns:p14="http://schemas.microsoft.com/office/powerpoint/2010/main" val="27806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251E97-FDDE-434F-9FEC-7AC7AD50DC9F}"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49868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51E97-FDDE-434F-9FEC-7AC7AD50DC9F}"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27108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51E97-FDDE-434F-9FEC-7AC7AD50DC9F}"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330769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51E97-FDDE-434F-9FEC-7AC7AD50DC9F}"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275604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51E97-FDDE-434F-9FEC-7AC7AD50DC9F}"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301843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251E97-FDDE-434F-9FEC-7AC7AD50DC9F}"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184260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251E97-FDDE-434F-9FEC-7AC7AD50DC9F}"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17051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251E97-FDDE-434F-9FEC-7AC7AD50DC9F}"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8866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51E97-FDDE-434F-9FEC-7AC7AD50DC9F}"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213814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51E97-FDDE-434F-9FEC-7AC7AD50DC9F}"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411953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51E97-FDDE-434F-9FEC-7AC7AD50DC9F}"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D19FE-3834-4B11-BD1A-C5A873161A39}" type="slidenum">
              <a:rPr lang="en-US" smtClean="0"/>
              <a:t>‹#›</a:t>
            </a:fld>
            <a:endParaRPr lang="en-US"/>
          </a:p>
        </p:txBody>
      </p:sp>
    </p:spTree>
    <p:extLst>
      <p:ext uri="{BB962C8B-B14F-4D97-AF65-F5344CB8AC3E}">
        <p14:creationId xmlns:p14="http://schemas.microsoft.com/office/powerpoint/2010/main" val="3440898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51E97-FDDE-434F-9FEC-7AC7AD50DC9F}" type="datetimeFigureOut">
              <a:rPr lang="en-US" smtClean="0"/>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D19FE-3834-4B11-BD1A-C5A873161A39}" type="slidenum">
              <a:rPr lang="en-US" smtClean="0"/>
              <a:t>‹#›</a:t>
            </a:fld>
            <a:endParaRPr lang="en-US"/>
          </a:p>
        </p:txBody>
      </p:sp>
    </p:spTree>
    <p:extLst>
      <p:ext uri="{BB962C8B-B14F-4D97-AF65-F5344CB8AC3E}">
        <p14:creationId xmlns:p14="http://schemas.microsoft.com/office/powerpoint/2010/main" val="185754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ealth.gov/paguidelines/guidelines/chapter7.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cdc.gov/physicalactivity/everyone/measuring/heartrate.html" TargetMode="External"/><Relationship Id="rId4" Type="http://schemas.openxmlformats.org/officeDocument/2006/relationships/hyperlink" Target="http://www.cdc.gov/physicalactivity/everyone/measuring/exertion.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pta.org/vision2020/" TargetMode="External"/><Relationship Id="rId2" Type="http://schemas.openxmlformats.org/officeDocument/2006/relationships/hyperlink" Target="http://www.midwife.org/Our-Mission-Vision-Valu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omenshealthapta.org/" TargetMode="External"/><Relationship Id="rId2" Type="http://schemas.openxmlformats.org/officeDocument/2006/relationships/hyperlink" Target="http://www.moveforwardpt.com/WhyTherapy/Mobility.aspx#.U03pNaJluS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3428999"/>
          </a:xfr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6000" b="1" dirty="0" smtClean="0">
                <a:solidFill>
                  <a:schemeClr val="accent2">
                    <a:lumMod val="50000"/>
                  </a:schemeClr>
                </a:solidFill>
                <a:latin typeface="Garamond" panose="02020404030301010803" pitchFamily="18" charset="0"/>
              </a:rPr>
              <a:t>Exercise During Pregnancy &amp; The Role Of Physical Therapy</a:t>
            </a:r>
            <a:endParaRPr lang="en-US" sz="6000" b="1" dirty="0">
              <a:solidFill>
                <a:schemeClr val="accent2">
                  <a:lumMod val="50000"/>
                </a:schemeClr>
              </a:solidFill>
              <a:latin typeface="Baskerville Old Face" panose="0202060208050502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499757"/>
            <a:ext cx="4485563" cy="3048000"/>
          </a:xfrm>
          <a:prstGeom prst="rect">
            <a:avLst/>
          </a:prstGeom>
          <a:ln w="76200">
            <a:solidFill>
              <a:schemeClr val="bg1"/>
            </a:solidFill>
          </a:ln>
        </p:spPr>
      </p:pic>
      <p:sp>
        <p:nvSpPr>
          <p:cNvPr id="6" name="Subtitle 2"/>
          <p:cNvSpPr>
            <a:spLocks noGrp="1"/>
          </p:cNvSpPr>
          <p:nvPr>
            <p:ph type="subTitle" idx="1"/>
          </p:nvPr>
        </p:nvSpPr>
        <p:spPr>
          <a:xfrm>
            <a:off x="685800" y="3962400"/>
            <a:ext cx="4038600" cy="2286000"/>
          </a:xfrm>
          <a:solidFill>
            <a:schemeClr val="accent2">
              <a:lumMod val="50000"/>
            </a:schemeClr>
          </a:solidFill>
          <a:ln w="76200">
            <a:solidFill>
              <a:schemeClr val="bg1"/>
            </a:solidFill>
          </a:ln>
        </p:spPr>
        <p:txBody>
          <a:bodyPr>
            <a:normAutofit fontScale="70000" lnSpcReduction="20000"/>
          </a:bodyPr>
          <a:lstStyle/>
          <a:p>
            <a:pPr algn="l"/>
            <a:endParaRPr lang="en-US" b="1" dirty="0" smtClean="0">
              <a:solidFill>
                <a:schemeClr val="bg1"/>
              </a:solidFill>
              <a:latin typeface="Garamond" panose="02020404030301010803" pitchFamily="18" charset="0"/>
            </a:endParaRPr>
          </a:p>
          <a:p>
            <a:pPr algn="l"/>
            <a:r>
              <a:rPr lang="en-US" b="1" dirty="0" smtClean="0">
                <a:solidFill>
                  <a:schemeClr val="bg1"/>
                </a:solidFill>
                <a:latin typeface="Garamond" panose="02020404030301010803" pitchFamily="18" charset="0"/>
              </a:rPr>
              <a:t>Presented </a:t>
            </a:r>
            <a:r>
              <a:rPr lang="en-US" b="1" dirty="0">
                <a:solidFill>
                  <a:schemeClr val="bg1"/>
                </a:solidFill>
                <a:latin typeface="Garamond" panose="02020404030301010803" pitchFamily="18" charset="0"/>
              </a:rPr>
              <a:t>by:</a:t>
            </a:r>
          </a:p>
          <a:p>
            <a:pPr algn="l"/>
            <a:r>
              <a:rPr lang="en-US" b="1" dirty="0">
                <a:solidFill>
                  <a:schemeClr val="bg1"/>
                </a:solidFill>
                <a:latin typeface="Garamond" panose="02020404030301010803" pitchFamily="18" charset="0"/>
              </a:rPr>
              <a:t>Chenin D. Duclos, SPT</a:t>
            </a:r>
          </a:p>
          <a:p>
            <a:pPr algn="l"/>
            <a:r>
              <a:rPr lang="en-US" b="1" dirty="0">
                <a:solidFill>
                  <a:schemeClr val="bg1"/>
                </a:solidFill>
                <a:latin typeface="Garamond" panose="02020404030301010803" pitchFamily="18" charset="0"/>
              </a:rPr>
              <a:t>DPT Capstone Presentation</a:t>
            </a:r>
          </a:p>
          <a:p>
            <a:pPr algn="l"/>
            <a:r>
              <a:rPr lang="en-US" b="1" dirty="0">
                <a:solidFill>
                  <a:schemeClr val="bg1"/>
                </a:solidFill>
                <a:latin typeface="Garamond" panose="02020404030301010803" pitchFamily="18" charset="0"/>
              </a:rPr>
              <a:t>Division of Physical  Therapy</a:t>
            </a:r>
          </a:p>
          <a:p>
            <a:pPr algn="l"/>
            <a:r>
              <a:rPr lang="en-US" b="1" dirty="0">
                <a:solidFill>
                  <a:schemeClr val="bg1"/>
                </a:solidFill>
                <a:latin typeface="Garamond" panose="02020404030301010803" pitchFamily="18" charset="0"/>
              </a:rPr>
              <a:t>UNC– Chapel Hill</a:t>
            </a:r>
          </a:p>
          <a:p>
            <a:pPr algn="r"/>
            <a:endParaRPr lang="en-US" dirty="0">
              <a:solidFill>
                <a:schemeClr val="tx1"/>
              </a:solidFill>
            </a:endParaRPr>
          </a:p>
        </p:txBody>
      </p:sp>
    </p:spTree>
    <p:extLst>
      <p:ext uri="{BB962C8B-B14F-4D97-AF65-F5344CB8AC3E}">
        <p14:creationId xmlns:p14="http://schemas.microsoft.com/office/powerpoint/2010/main" val="41689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smtClean="0">
                <a:latin typeface="Garamond" panose="02020404030301010803" pitchFamily="18" charset="0"/>
              </a:rPr>
              <a:t>What Is Our Role?</a:t>
            </a:r>
            <a:r>
              <a:rPr lang="en-US" sz="2000" b="1" u="sng" baseline="100000" dirty="0" smtClean="0">
                <a:latin typeface="Garamond" panose="02020404030301010803" pitchFamily="18" charset="0"/>
              </a:rPr>
              <a:t>7,16,17,20-23</a:t>
            </a:r>
            <a:endParaRPr lang="en-US" sz="6600" b="1" u="sng" dirty="0">
              <a:latin typeface="Garamond" panose="02020404030301010803" pitchFamily="18" charset="0"/>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marL="0" indent="0" algn="r">
              <a:buNone/>
            </a:pPr>
            <a:r>
              <a:rPr lang="en-US" dirty="0" smtClean="0">
                <a:latin typeface="Garamond" panose="02020404030301010803" pitchFamily="18" charset="0"/>
              </a:rPr>
              <a:t>We </a:t>
            </a:r>
            <a:r>
              <a:rPr lang="en-US" dirty="0">
                <a:latin typeface="Garamond" panose="02020404030301010803" pitchFamily="18" charset="0"/>
              </a:rPr>
              <a:t>are obligated by our code of ethics and </a:t>
            </a:r>
            <a:r>
              <a:rPr lang="en-US" dirty="0" smtClean="0">
                <a:latin typeface="Garamond" panose="02020404030301010803" pitchFamily="18" charset="0"/>
              </a:rPr>
              <a:t>values</a:t>
            </a:r>
          </a:p>
          <a:p>
            <a:pPr marL="0" indent="0" algn="r">
              <a:buNone/>
            </a:pPr>
            <a:endParaRPr lang="en-US" dirty="0" smtClean="0">
              <a:latin typeface="Garamond" panose="02020404030301010803" pitchFamily="18" charset="0"/>
            </a:endParaRPr>
          </a:p>
          <a:p>
            <a:pPr marL="0" indent="0" algn="r">
              <a:buNone/>
            </a:pPr>
            <a:r>
              <a:rPr lang="en-US" dirty="0" smtClean="0">
                <a:latin typeface="Garamond" panose="02020404030301010803" pitchFamily="18" charset="0"/>
              </a:rPr>
              <a:t>We </a:t>
            </a:r>
            <a:r>
              <a:rPr lang="en-US" dirty="0">
                <a:latin typeface="Garamond" panose="02020404030301010803" pitchFamily="18" charset="0"/>
              </a:rPr>
              <a:t>are vigilant, skilled, </a:t>
            </a:r>
            <a:r>
              <a:rPr lang="en-US" dirty="0" smtClean="0">
                <a:latin typeface="Garamond" panose="02020404030301010803" pitchFamily="18" charset="0"/>
              </a:rPr>
              <a:t>knowledgeable</a:t>
            </a:r>
          </a:p>
          <a:p>
            <a:pPr marL="0" indent="0" algn="r">
              <a:buNone/>
            </a:pPr>
            <a:endParaRPr lang="en-US" dirty="0" smtClean="0">
              <a:latin typeface="Garamond" panose="02020404030301010803" pitchFamily="18" charset="0"/>
            </a:endParaRPr>
          </a:p>
          <a:p>
            <a:pPr marL="0" indent="0" algn="r">
              <a:buNone/>
            </a:pPr>
            <a:r>
              <a:rPr lang="en-US" dirty="0" smtClean="0">
                <a:latin typeface="Garamond" panose="02020404030301010803" pitchFamily="18" charset="0"/>
              </a:rPr>
              <a:t>We have a valuable role</a:t>
            </a:r>
          </a:p>
          <a:p>
            <a:pPr marL="0" indent="0" algn="r">
              <a:buNone/>
            </a:pPr>
            <a:endParaRPr lang="en-US" dirty="0" smtClean="0">
              <a:latin typeface="Garamond" panose="02020404030301010803" pitchFamily="18" charset="0"/>
            </a:endParaRPr>
          </a:p>
          <a:p>
            <a:pPr marL="0" indent="0" algn="r">
              <a:buNone/>
            </a:pPr>
            <a:r>
              <a:rPr lang="en-US" dirty="0" smtClean="0">
                <a:latin typeface="Garamond" panose="02020404030301010803" pitchFamily="18" charset="0"/>
              </a:rPr>
              <a:t>We are an open source</a:t>
            </a:r>
          </a:p>
          <a:p>
            <a:pPr marL="0" indent="0" algn="r">
              <a:buNone/>
            </a:pPr>
            <a:endParaRPr lang="en-US" dirty="0" smtClean="0">
              <a:latin typeface="Garamond" panose="02020404030301010803" pitchFamily="18" charset="0"/>
            </a:endParaRPr>
          </a:p>
          <a:p>
            <a:pPr marL="0" indent="0" algn="r">
              <a:buNone/>
            </a:pPr>
            <a:r>
              <a:rPr lang="en-US" dirty="0" smtClean="0">
                <a:latin typeface="Garamond" panose="02020404030301010803" pitchFamily="18" charset="0"/>
              </a:rPr>
              <a:t>We are the first line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371850"/>
            <a:ext cx="3733800" cy="2800350"/>
          </a:xfrm>
          <a:prstGeom prst="rect">
            <a:avLst/>
          </a:prstGeom>
          <a:ln w="28575">
            <a:solidFill>
              <a:schemeClr val="tx1">
                <a:lumMod val="95000"/>
                <a:lumOff val="5000"/>
              </a:schemeClr>
            </a:solidFill>
          </a:ln>
        </p:spPr>
      </p:pic>
    </p:spTree>
    <p:extLst>
      <p:ext uri="{BB962C8B-B14F-4D97-AF65-F5344CB8AC3E}">
        <p14:creationId xmlns:p14="http://schemas.microsoft.com/office/powerpoint/2010/main" val="1080368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143000"/>
          </a:xfrm>
          <a:solidFill>
            <a:schemeClr val="accent1">
              <a:lumMod val="50000"/>
            </a:schemeClr>
          </a:solidFill>
          <a:ln w="28575">
            <a:solidFill>
              <a:schemeClr val="tx1"/>
            </a:solidFill>
          </a:ln>
        </p:spPr>
        <p:txBody>
          <a:bodyPr>
            <a:normAutofit/>
          </a:bodyPr>
          <a:lstStyle/>
          <a:p>
            <a:r>
              <a:rPr lang="en-US" sz="5400" b="1" dirty="0" smtClean="0">
                <a:solidFill>
                  <a:schemeClr val="bg1"/>
                </a:solidFill>
                <a:latin typeface="Garamond" panose="02020404030301010803" pitchFamily="18" charset="0"/>
              </a:rPr>
              <a:t>Physical Activity Vital Sign</a:t>
            </a:r>
            <a:r>
              <a:rPr lang="en-US" sz="2500" b="1" baseline="100000" dirty="0" smtClean="0">
                <a:solidFill>
                  <a:schemeClr val="bg1"/>
                </a:solidFill>
                <a:latin typeface="Garamond" panose="02020404030301010803" pitchFamily="18" charset="0"/>
              </a:rPr>
              <a:t>24</a:t>
            </a:r>
            <a:endParaRPr lang="en-US" sz="5400" b="1" dirty="0">
              <a:solidFill>
                <a:schemeClr val="bg1"/>
              </a:solidFill>
              <a:latin typeface="Garamond" panose="02020404030301010803"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2057400"/>
            <a:ext cx="5493471" cy="4114800"/>
          </a:xfrm>
          <a:ln w="28575">
            <a:solidFill>
              <a:schemeClr val="tx1"/>
            </a:solidFill>
          </a:ln>
        </p:spPr>
      </p:pic>
      <p:sp>
        <p:nvSpPr>
          <p:cNvPr id="5" name="TextBox 4"/>
          <p:cNvSpPr txBox="1"/>
          <p:nvPr/>
        </p:nvSpPr>
        <p:spPr>
          <a:xfrm>
            <a:off x="3581400" y="2819400"/>
            <a:ext cx="5181600" cy="2554545"/>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US" sz="3200" b="1" dirty="0" smtClean="0">
                <a:solidFill>
                  <a:schemeClr val="tx1">
                    <a:lumMod val="75000"/>
                    <a:lumOff val="25000"/>
                  </a:schemeClr>
                </a:solidFill>
                <a:latin typeface="Garamond" panose="02020404030301010803" pitchFamily="18" charset="0"/>
              </a:rPr>
              <a:t>Start The </a:t>
            </a:r>
            <a:r>
              <a:rPr lang="en-US" sz="3200" b="1" dirty="0">
                <a:solidFill>
                  <a:schemeClr val="tx1">
                    <a:lumMod val="75000"/>
                    <a:lumOff val="25000"/>
                  </a:schemeClr>
                </a:solidFill>
                <a:latin typeface="Garamond" panose="02020404030301010803" pitchFamily="18" charset="0"/>
              </a:rPr>
              <a:t>C</a:t>
            </a:r>
            <a:r>
              <a:rPr lang="en-US" sz="3200" b="1" dirty="0" smtClean="0">
                <a:solidFill>
                  <a:schemeClr val="tx1">
                    <a:lumMod val="75000"/>
                    <a:lumOff val="25000"/>
                  </a:schemeClr>
                </a:solidFill>
                <a:latin typeface="Garamond" panose="02020404030301010803" pitchFamily="18" charset="0"/>
              </a:rPr>
              <a:t>onversation</a:t>
            </a:r>
          </a:p>
          <a:p>
            <a:pPr algn="ctr"/>
            <a:endParaRPr lang="en-US" sz="3200" b="1" dirty="0" smtClean="0">
              <a:solidFill>
                <a:schemeClr val="tx1">
                  <a:lumMod val="75000"/>
                  <a:lumOff val="25000"/>
                </a:schemeClr>
              </a:solidFill>
              <a:latin typeface="Garamond" panose="02020404030301010803" pitchFamily="18" charset="0"/>
            </a:endParaRPr>
          </a:p>
          <a:p>
            <a:pPr algn="ctr"/>
            <a:r>
              <a:rPr lang="en-US" sz="3200" b="1" dirty="0" smtClean="0">
                <a:solidFill>
                  <a:schemeClr val="tx1">
                    <a:lumMod val="75000"/>
                    <a:lumOff val="25000"/>
                  </a:schemeClr>
                </a:solidFill>
                <a:latin typeface="Garamond" panose="02020404030301010803" pitchFamily="18" charset="0"/>
              </a:rPr>
              <a:t>Underscore The </a:t>
            </a:r>
            <a:r>
              <a:rPr lang="en-US" sz="3200" b="1" dirty="0">
                <a:solidFill>
                  <a:schemeClr val="tx1">
                    <a:lumMod val="75000"/>
                    <a:lumOff val="25000"/>
                  </a:schemeClr>
                </a:solidFill>
                <a:latin typeface="Garamond" panose="02020404030301010803" pitchFamily="18" charset="0"/>
              </a:rPr>
              <a:t>I</a:t>
            </a:r>
            <a:r>
              <a:rPr lang="en-US" sz="3200" b="1" dirty="0" smtClean="0">
                <a:solidFill>
                  <a:schemeClr val="tx1">
                    <a:lumMod val="75000"/>
                    <a:lumOff val="25000"/>
                  </a:schemeClr>
                </a:solidFill>
                <a:latin typeface="Garamond" panose="02020404030301010803" pitchFamily="18" charset="0"/>
              </a:rPr>
              <a:t>mportance</a:t>
            </a:r>
          </a:p>
          <a:p>
            <a:pPr algn="ctr"/>
            <a:endParaRPr lang="en-US" sz="3200" b="1" dirty="0" smtClean="0">
              <a:solidFill>
                <a:schemeClr val="tx1">
                  <a:lumMod val="75000"/>
                  <a:lumOff val="25000"/>
                </a:schemeClr>
              </a:solidFill>
              <a:latin typeface="Garamond" panose="02020404030301010803" pitchFamily="18" charset="0"/>
            </a:endParaRPr>
          </a:p>
          <a:p>
            <a:pPr algn="ctr"/>
            <a:r>
              <a:rPr lang="en-US" sz="3200" b="1" dirty="0" smtClean="0">
                <a:solidFill>
                  <a:schemeClr val="tx1">
                    <a:lumMod val="75000"/>
                    <a:lumOff val="25000"/>
                  </a:schemeClr>
                </a:solidFill>
                <a:latin typeface="Garamond" panose="02020404030301010803" pitchFamily="18" charset="0"/>
              </a:rPr>
              <a:t>Establish A </a:t>
            </a:r>
            <a:r>
              <a:rPr lang="en-US" sz="3200" b="1" dirty="0">
                <a:solidFill>
                  <a:schemeClr val="tx1">
                    <a:lumMod val="75000"/>
                    <a:lumOff val="25000"/>
                  </a:schemeClr>
                </a:solidFill>
                <a:latin typeface="Garamond" panose="02020404030301010803" pitchFamily="18" charset="0"/>
              </a:rPr>
              <a:t>B</a:t>
            </a:r>
            <a:r>
              <a:rPr lang="en-US" sz="3200" b="1" dirty="0" smtClean="0">
                <a:solidFill>
                  <a:schemeClr val="tx1">
                    <a:lumMod val="75000"/>
                    <a:lumOff val="25000"/>
                  </a:schemeClr>
                </a:solidFill>
                <a:latin typeface="Garamond" panose="02020404030301010803" pitchFamily="18" charset="0"/>
              </a:rPr>
              <a:t>aseline</a:t>
            </a:r>
            <a:endParaRPr lang="en-US" sz="3200" b="1" dirty="0">
              <a:solidFill>
                <a:schemeClr val="tx1">
                  <a:lumMod val="75000"/>
                  <a:lumOff val="25000"/>
                </a:schemeClr>
              </a:solidFill>
              <a:latin typeface="Garamond" panose="02020404030301010803" pitchFamily="18" charset="0"/>
            </a:endParaRPr>
          </a:p>
        </p:txBody>
      </p:sp>
    </p:spTree>
    <p:extLst>
      <p:ext uri="{BB962C8B-B14F-4D97-AF65-F5344CB8AC3E}">
        <p14:creationId xmlns:p14="http://schemas.microsoft.com/office/powerpoint/2010/main" val="43264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447800"/>
            <a:ext cx="6240698" cy="4690721"/>
          </a:xfrm>
          <a:prstGeom prst="rect">
            <a:avLst/>
          </a:prstGeom>
          <a:solidFill>
            <a:schemeClr val="accent3">
              <a:lumMod val="50000"/>
            </a:schemeClr>
          </a:solidFill>
          <a:ln w="76200">
            <a:solidFill>
              <a:schemeClr val="bg1"/>
            </a:solidFill>
          </a:ln>
        </p:spPr>
      </p:pic>
      <p:sp>
        <p:nvSpPr>
          <p:cNvPr id="5" name="TextBox 4"/>
          <p:cNvSpPr txBox="1"/>
          <p:nvPr/>
        </p:nvSpPr>
        <p:spPr>
          <a:xfrm>
            <a:off x="266700" y="2438400"/>
            <a:ext cx="8610600" cy="1200329"/>
          </a:xfrm>
          <a:prstGeom prst="rect">
            <a:avLst/>
          </a:prstGeom>
          <a:solidFill>
            <a:schemeClr val="accent3">
              <a:lumMod val="75000"/>
            </a:schemeClr>
          </a:solidFill>
          <a:ln w="76200">
            <a:solidFill>
              <a:schemeClr val="bg1"/>
            </a:solidFill>
          </a:ln>
        </p:spPr>
        <p:txBody>
          <a:bodyPr wrap="square" rtlCol="0">
            <a:spAutoFit/>
          </a:bodyPr>
          <a:lstStyle/>
          <a:p>
            <a:pPr algn="ctr"/>
            <a:r>
              <a:rPr lang="en-US" sz="7200" b="1" dirty="0">
                <a:solidFill>
                  <a:schemeClr val="bg1"/>
                </a:solidFill>
                <a:latin typeface="Garamond" panose="02020404030301010803" pitchFamily="18" charset="0"/>
              </a:rPr>
              <a:t>Obstetric </a:t>
            </a:r>
            <a:r>
              <a:rPr lang="en-US" sz="7200" b="1" dirty="0" smtClean="0">
                <a:solidFill>
                  <a:schemeClr val="bg1"/>
                </a:solidFill>
                <a:latin typeface="Garamond" panose="02020404030301010803" pitchFamily="18" charset="0"/>
              </a:rPr>
              <a:t>Complaints</a:t>
            </a:r>
            <a:endParaRPr lang="en-US" sz="7200" b="1" dirty="0">
              <a:solidFill>
                <a:schemeClr val="bg1"/>
              </a:solidFill>
              <a:latin typeface="Garamond" panose="02020404030301010803" pitchFamily="18" charset="0"/>
            </a:endParaRPr>
          </a:p>
        </p:txBody>
      </p:sp>
      <p:sp>
        <p:nvSpPr>
          <p:cNvPr id="2" name="TextBox 1"/>
          <p:cNvSpPr txBox="1"/>
          <p:nvPr/>
        </p:nvSpPr>
        <p:spPr>
          <a:xfrm>
            <a:off x="762000" y="247470"/>
            <a:ext cx="7391400" cy="1446550"/>
          </a:xfrm>
          <a:prstGeom prst="rect">
            <a:avLst/>
          </a:prstGeom>
          <a:solidFill>
            <a:schemeClr val="accent3">
              <a:lumMod val="60000"/>
              <a:lumOff val="40000"/>
            </a:schemeClr>
          </a:solidFill>
          <a:ln w="76200">
            <a:solidFill>
              <a:schemeClr val="bg1"/>
            </a:solidFill>
          </a:ln>
        </p:spPr>
        <p:txBody>
          <a:bodyPr wrap="square" rtlCol="0">
            <a:spAutoFit/>
          </a:bodyPr>
          <a:lstStyle/>
          <a:p>
            <a:pPr algn="ctr"/>
            <a:r>
              <a:rPr lang="en-US" sz="4400" b="1" dirty="0" smtClean="0">
                <a:solidFill>
                  <a:schemeClr val="bg1"/>
                </a:solidFill>
                <a:latin typeface="Garamond" panose="02020404030301010803" pitchFamily="18" charset="0"/>
              </a:rPr>
              <a:t>WAIT! There’s more…</a:t>
            </a:r>
          </a:p>
          <a:p>
            <a:pPr algn="ctr"/>
            <a:r>
              <a:rPr lang="en-US" sz="4400" b="1" dirty="0" smtClean="0">
                <a:solidFill>
                  <a:schemeClr val="bg1"/>
                </a:solidFill>
                <a:latin typeface="Garamond" panose="02020404030301010803" pitchFamily="18" charset="0"/>
              </a:rPr>
              <a:t>What was the #1 Barrier??</a:t>
            </a:r>
            <a:endParaRPr lang="en-US"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92052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86" y="304800"/>
            <a:ext cx="8382014" cy="3352800"/>
          </a:xfrm>
          <a:solidFill>
            <a:schemeClr val="accent1">
              <a:lumMod val="40000"/>
              <a:lumOff val="60000"/>
            </a:schemeClr>
          </a:solidFill>
          <a:ln>
            <a:solidFill>
              <a:schemeClr val="tx1">
                <a:lumMod val="75000"/>
                <a:lumOff val="25000"/>
              </a:schemeClr>
            </a:solidFill>
          </a:ln>
        </p:spPr>
        <p:txBody>
          <a:bodyPr>
            <a:noAutofit/>
          </a:bodyPr>
          <a:lstStyle/>
          <a:p>
            <a:r>
              <a:rPr lang="en-US" dirty="0" smtClean="0">
                <a:solidFill>
                  <a:schemeClr val="tx1">
                    <a:lumMod val="75000"/>
                    <a:lumOff val="25000"/>
                  </a:schemeClr>
                </a:solidFill>
                <a:latin typeface="Garamond" panose="02020404030301010803" pitchFamily="18" charset="0"/>
              </a:rPr>
              <a:t>“Physical therapists are health care professionals who </a:t>
            </a:r>
            <a:r>
              <a:rPr lang="en-US" b="1" dirty="0" smtClean="0">
                <a:solidFill>
                  <a:schemeClr val="tx1">
                    <a:lumMod val="75000"/>
                    <a:lumOff val="25000"/>
                  </a:schemeClr>
                </a:solidFill>
                <a:latin typeface="Garamond" panose="02020404030301010803" pitchFamily="18" charset="0"/>
              </a:rPr>
              <a:t>restore</a:t>
            </a:r>
            <a:r>
              <a:rPr lang="en-US" dirty="0" smtClean="0">
                <a:solidFill>
                  <a:schemeClr val="tx1">
                    <a:lumMod val="75000"/>
                    <a:lumOff val="25000"/>
                  </a:schemeClr>
                </a:solidFill>
                <a:latin typeface="Garamond" panose="02020404030301010803" pitchFamily="18" charset="0"/>
              </a:rPr>
              <a:t> and </a:t>
            </a:r>
            <a:r>
              <a:rPr lang="en-US" b="1" dirty="0" smtClean="0">
                <a:solidFill>
                  <a:schemeClr val="tx1">
                    <a:lumMod val="75000"/>
                    <a:lumOff val="25000"/>
                  </a:schemeClr>
                </a:solidFill>
                <a:latin typeface="Garamond" panose="02020404030301010803" pitchFamily="18" charset="0"/>
              </a:rPr>
              <a:t>improve</a:t>
            </a:r>
            <a:r>
              <a:rPr lang="en-US" dirty="0" smtClean="0">
                <a:solidFill>
                  <a:schemeClr val="tx1">
                    <a:lumMod val="75000"/>
                    <a:lumOff val="25000"/>
                  </a:schemeClr>
                </a:solidFill>
                <a:latin typeface="Garamond" panose="02020404030301010803" pitchFamily="18" charset="0"/>
              </a:rPr>
              <a:t> movement and </a:t>
            </a:r>
            <a:r>
              <a:rPr lang="en-US" b="1" dirty="0" smtClean="0">
                <a:solidFill>
                  <a:schemeClr val="tx1">
                    <a:lumMod val="75000"/>
                    <a:lumOff val="25000"/>
                  </a:schemeClr>
                </a:solidFill>
                <a:latin typeface="Garamond" panose="02020404030301010803" pitchFamily="18" charset="0"/>
              </a:rPr>
              <a:t>enable</a:t>
            </a:r>
            <a:r>
              <a:rPr lang="en-US" dirty="0" smtClean="0">
                <a:solidFill>
                  <a:schemeClr val="tx1">
                    <a:lumMod val="75000"/>
                    <a:lumOff val="25000"/>
                  </a:schemeClr>
                </a:solidFill>
                <a:latin typeface="Garamond" panose="02020404030301010803" pitchFamily="18" charset="0"/>
              </a:rPr>
              <a:t> individuals of all ages to have optimal functioning and quality of life”</a:t>
            </a:r>
            <a:r>
              <a:rPr lang="en-US" sz="2500" baseline="100000" dirty="0" smtClean="0">
                <a:solidFill>
                  <a:schemeClr val="tx1">
                    <a:lumMod val="75000"/>
                    <a:lumOff val="25000"/>
                  </a:schemeClr>
                </a:solidFill>
                <a:latin typeface="Garamond" panose="02020404030301010803" pitchFamily="18" charset="0"/>
              </a:rPr>
              <a:t>25</a:t>
            </a:r>
            <a:endParaRPr lang="en-US" dirty="0">
              <a:solidFill>
                <a:schemeClr val="tx1">
                  <a:lumMod val="75000"/>
                  <a:lumOff val="25000"/>
                </a:schemeClr>
              </a:solidFill>
              <a:latin typeface="Garamond" panose="020204040303010108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897630"/>
            <a:ext cx="6705572" cy="2503170"/>
          </a:xfrm>
          <a:prstGeom prst="rect">
            <a:avLst/>
          </a:prstGeom>
        </p:spPr>
      </p:pic>
    </p:spTree>
    <p:extLst>
      <p:ext uri="{BB962C8B-B14F-4D97-AF65-F5344CB8AC3E}">
        <p14:creationId xmlns:p14="http://schemas.microsoft.com/office/powerpoint/2010/main" val="2080203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5181600"/>
          </a:xfrm>
          <a:solidFill>
            <a:schemeClr val="accent2">
              <a:lumMod val="40000"/>
              <a:lumOff val="60000"/>
            </a:schemeClr>
          </a:solidFill>
          <a:ln>
            <a:solidFill>
              <a:schemeClr val="accent2">
                <a:lumMod val="50000"/>
              </a:schemeClr>
            </a:solidFill>
          </a:ln>
        </p:spPr>
        <p:txBody>
          <a:bodyPr>
            <a:normAutofit/>
          </a:bodyPr>
          <a:lstStyle/>
          <a:p>
            <a:r>
              <a:rPr lang="en-US" sz="5400" b="1" dirty="0" smtClean="0">
                <a:solidFill>
                  <a:schemeClr val="bg1"/>
                </a:solidFill>
                <a:latin typeface="Garamond" panose="02020404030301010803" pitchFamily="18" charset="0"/>
              </a:rPr>
              <a:t>Did you know some physical therapists have specialized training to meet the unique needs of a WOMAN?</a:t>
            </a:r>
            <a:r>
              <a:rPr lang="en-US" sz="2500" b="1" baseline="100000" dirty="0" smtClean="0">
                <a:solidFill>
                  <a:schemeClr val="bg1"/>
                </a:solidFill>
                <a:latin typeface="Garamond" panose="02020404030301010803" pitchFamily="18" charset="0"/>
              </a:rPr>
              <a:t>26</a:t>
            </a:r>
            <a:endParaRPr lang="en-US" sz="5400" b="1" dirty="0">
              <a:solidFill>
                <a:schemeClr val="bg1"/>
              </a:solidFill>
              <a:latin typeface="Garamond" panose="020204040303010108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676400"/>
          </a:xfrm>
          <a:prstGeom prst="rect">
            <a:avLst/>
          </a:prstGeom>
          <a:ln>
            <a:solidFill>
              <a:schemeClr val="accent2">
                <a:lumMod val="75000"/>
              </a:schemeClr>
            </a:solidFill>
          </a:ln>
        </p:spPr>
      </p:pic>
    </p:spTree>
    <p:extLst>
      <p:ext uri="{BB962C8B-B14F-4D97-AF65-F5344CB8AC3E}">
        <p14:creationId xmlns:p14="http://schemas.microsoft.com/office/powerpoint/2010/main" val="2038451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000" b="1" u="sng" dirty="0" smtClean="0">
                <a:latin typeface="Garamond" panose="02020404030301010803" pitchFamily="18" charset="0"/>
              </a:rPr>
              <a:t>Physical Therapy For Women With...</a:t>
            </a:r>
            <a:r>
              <a:rPr lang="en-US" sz="2000" b="1" u="sng" baseline="100000" dirty="0" smtClean="0">
                <a:latin typeface="Garamond" panose="02020404030301010803" pitchFamily="18" charset="0"/>
              </a:rPr>
              <a:t>26-30</a:t>
            </a:r>
            <a:endParaRPr lang="en-US" sz="4000" b="1" u="sng" dirty="0">
              <a:latin typeface="Garamond" panose="02020404030301010803" pitchFamily="18" charset="0"/>
            </a:endParaRPr>
          </a:p>
        </p:txBody>
      </p:sp>
      <p:sp>
        <p:nvSpPr>
          <p:cNvPr id="3" name="Content Placeholder 2"/>
          <p:cNvSpPr>
            <a:spLocks noGrp="1"/>
          </p:cNvSpPr>
          <p:nvPr>
            <p:ph idx="1"/>
          </p:nvPr>
        </p:nvSpPr>
        <p:spPr>
          <a:xfrm>
            <a:off x="533400" y="1295399"/>
            <a:ext cx="8229600" cy="5157019"/>
          </a:xfrm>
        </p:spPr>
        <p:txBody>
          <a:bodyPr>
            <a:noAutofit/>
          </a:bodyPr>
          <a:lstStyle/>
          <a:p>
            <a:pPr marL="0" indent="0" algn="ctr">
              <a:buNone/>
            </a:pPr>
            <a:r>
              <a:rPr lang="en-US" sz="2400" dirty="0" smtClean="0">
                <a:latin typeface="Garamond" panose="02020404030301010803" pitchFamily="18" charset="0"/>
              </a:rPr>
              <a:t>Back</a:t>
            </a:r>
            <a:r>
              <a:rPr lang="en-US" sz="2400" dirty="0">
                <a:latin typeface="Garamond" panose="02020404030301010803" pitchFamily="18" charset="0"/>
              </a:rPr>
              <a:t>, sacral, hip, pelvic, rib </a:t>
            </a:r>
            <a:r>
              <a:rPr lang="en-US" sz="2400" dirty="0" smtClean="0">
                <a:latin typeface="Garamond" panose="02020404030301010803" pitchFamily="18" charset="0"/>
              </a:rPr>
              <a:t>pain</a:t>
            </a:r>
          </a:p>
          <a:p>
            <a:pPr marL="0" indent="0" algn="ctr">
              <a:buNone/>
            </a:pPr>
            <a:r>
              <a:rPr lang="en-US" sz="2400" dirty="0" smtClean="0">
                <a:latin typeface="Garamond" panose="02020404030301010803" pitchFamily="18" charset="0"/>
              </a:rPr>
              <a:t>Pain </a:t>
            </a:r>
            <a:r>
              <a:rPr lang="en-US" sz="2400" dirty="0">
                <a:latin typeface="Garamond" panose="02020404030301010803" pitchFamily="18" charset="0"/>
              </a:rPr>
              <a:t>in the neck or upper </a:t>
            </a:r>
            <a:r>
              <a:rPr lang="en-US" sz="2400" dirty="0" smtClean="0">
                <a:latin typeface="Garamond" panose="02020404030301010803" pitchFamily="18" charset="0"/>
              </a:rPr>
              <a:t>back</a:t>
            </a:r>
            <a:endParaRPr lang="en-US" sz="2400" dirty="0">
              <a:latin typeface="Garamond" panose="02020404030301010803" pitchFamily="18" charset="0"/>
            </a:endParaRPr>
          </a:p>
          <a:p>
            <a:pPr marL="0" indent="0" algn="ctr">
              <a:buNone/>
            </a:pPr>
            <a:r>
              <a:rPr lang="en-US" sz="2400" dirty="0">
                <a:latin typeface="Garamond" panose="02020404030301010803" pitchFamily="18" charset="0"/>
              </a:rPr>
              <a:t>Sciatica, carpal tunnel, thoracic outlet or other nerve symptoms</a:t>
            </a:r>
          </a:p>
          <a:p>
            <a:pPr marL="0" indent="0" algn="ctr">
              <a:buNone/>
            </a:pPr>
            <a:r>
              <a:rPr lang="en-US" sz="2400" dirty="0">
                <a:latin typeface="Garamond" panose="02020404030301010803" pitchFamily="18" charset="0"/>
              </a:rPr>
              <a:t>Decreased ability to do normal daily </a:t>
            </a:r>
            <a:r>
              <a:rPr lang="en-US" sz="2400" dirty="0" smtClean="0">
                <a:latin typeface="Garamond" panose="02020404030301010803" pitchFamily="18" charset="0"/>
              </a:rPr>
              <a:t>activities</a:t>
            </a:r>
          </a:p>
          <a:p>
            <a:pPr marL="0" indent="0" algn="ctr">
              <a:buNone/>
            </a:pPr>
            <a:r>
              <a:rPr lang="en-US" sz="2400" dirty="0">
                <a:latin typeface="Garamond" panose="02020404030301010803" pitchFamily="18" charset="0"/>
              </a:rPr>
              <a:t>Desire to start or continue an exercise </a:t>
            </a:r>
            <a:r>
              <a:rPr lang="en-US" sz="2400" dirty="0" smtClean="0">
                <a:latin typeface="Garamond" panose="02020404030301010803" pitchFamily="18" charset="0"/>
              </a:rPr>
              <a:t>program</a:t>
            </a:r>
          </a:p>
          <a:p>
            <a:pPr marL="0" indent="0" algn="ctr">
              <a:buNone/>
            </a:pPr>
            <a:r>
              <a:rPr lang="en-US" sz="2400" dirty="0">
                <a:latin typeface="Garamond" panose="02020404030301010803" pitchFamily="18" charset="0"/>
              </a:rPr>
              <a:t>Postural i</a:t>
            </a:r>
            <a:r>
              <a:rPr lang="en-US" sz="2400" dirty="0" smtClean="0">
                <a:latin typeface="Garamond" panose="02020404030301010803" pitchFamily="18" charset="0"/>
              </a:rPr>
              <a:t>mpairments</a:t>
            </a:r>
          </a:p>
          <a:p>
            <a:pPr marL="0" indent="0" algn="ctr">
              <a:buNone/>
            </a:pPr>
            <a:r>
              <a:rPr lang="en-US" sz="2400" dirty="0" smtClean="0">
                <a:latin typeface="Garamond" panose="02020404030301010803" pitchFamily="18" charset="0"/>
              </a:rPr>
              <a:t>Headaches</a:t>
            </a:r>
            <a:endParaRPr lang="en-US" sz="2400" dirty="0">
              <a:latin typeface="Garamond" panose="02020404030301010803" pitchFamily="18" charset="0"/>
            </a:endParaRPr>
          </a:p>
          <a:p>
            <a:pPr marL="0" indent="0" algn="ctr">
              <a:buNone/>
            </a:pPr>
            <a:r>
              <a:rPr lang="en-US" sz="2400" dirty="0">
                <a:latin typeface="Garamond" panose="02020404030301010803" pitchFamily="18" charset="0"/>
              </a:rPr>
              <a:t>Weak or tight muscles</a:t>
            </a:r>
          </a:p>
          <a:p>
            <a:pPr marL="0" indent="0" algn="ctr">
              <a:buNone/>
            </a:pPr>
            <a:r>
              <a:rPr lang="en-US" sz="2400" dirty="0" smtClean="0">
                <a:latin typeface="Garamond" panose="02020404030301010803" pitchFamily="18" charset="0"/>
              </a:rPr>
              <a:t>Urinary incontinence</a:t>
            </a:r>
          </a:p>
          <a:p>
            <a:pPr marL="0" indent="0" algn="ctr">
              <a:buNone/>
            </a:pPr>
            <a:r>
              <a:rPr lang="en-US" sz="2400" dirty="0" smtClean="0">
                <a:latin typeface="Garamond" panose="02020404030301010803" pitchFamily="18" charset="0"/>
              </a:rPr>
              <a:t>Sexual dysfunction</a:t>
            </a:r>
          </a:p>
          <a:p>
            <a:endParaRPr lang="en-US" sz="2400" dirty="0"/>
          </a:p>
          <a:p>
            <a:endParaRPr lang="en-US" sz="2400" dirty="0" smtClean="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743575"/>
            <a:ext cx="2730500" cy="2733425"/>
          </a:xfrm>
          <a:prstGeom prst="rect">
            <a:avLst/>
          </a:prstGeom>
          <a:ln w="28575">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750" y="3718994"/>
            <a:ext cx="2711450" cy="2824427"/>
          </a:xfrm>
          <a:prstGeom prst="rect">
            <a:avLst/>
          </a:prstGeom>
          <a:ln w="38100">
            <a:solidFill>
              <a:schemeClr val="tx1">
                <a:lumMod val="95000"/>
                <a:lumOff val="5000"/>
              </a:schemeClr>
            </a:solidFill>
          </a:ln>
        </p:spPr>
      </p:pic>
    </p:spTree>
    <p:extLst>
      <p:ext uri="{BB962C8B-B14F-4D97-AF65-F5344CB8AC3E}">
        <p14:creationId xmlns:p14="http://schemas.microsoft.com/office/powerpoint/2010/main" val="3491474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52400"/>
            <a:ext cx="4724400" cy="1905000"/>
          </a:xfrm>
        </p:spPr>
        <p:txBody>
          <a:bodyPr>
            <a:normAutofit fontScale="90000"/>
          </a:bodyPr>
          <a:lstStyle/>
          <a:p>
            <a:r>
              <a:rPr lang="en-US" b="1" dirty="0" smtClean="0">
                <a:solidFill>
                  <a:schemeClr val="tx1">
                    <a:lumMod val="75000"/>
                    <a:lumOff val="25000"/>
                  </a:schemeClr>
                </a:solidFill>
                <a:latin typeface="Garamond" panose="02020404030301010803" pitchFamily="18" charset="0"/>
              </a:rPr>
              <a:t>PT Interventions For MSK Dysfunction in Pregnancy</a:t>
            </a:r>
            <a:r>
              <a:rPr lang="en-US" sz="3500" b="1" baseline="80000" dirty="0" smtClean="0">
                <a:solidFill>
                  <a:schemeClr val="tx1">
                    <a:lumMod val="75000"/>
                    <a:lumOff val="25000"/>
                  </a:schemeClr>
                </a:solidFill>
                <a:latin typeface="Garamond" panose="02020404030301010803" pitchFamily="18" charset="0"/>
              </a:rPr>
              <a:t>31</a:t>
            </a:r>
            <a:endParaRPr lang="en-US" dirty="0">
              <a:solidFill>
                <a:schemeClr val="tx1">
                  <a:lumMod val="75000"/>
                  <a:lumOff val="25000"/>
                </a:schemeClr>
              </a:solidFill>
            </a:endParaRPr>
          </a:p>
        </p:txBody>
      </p:sp>
      <p:sp>
        <p:nvSpPr>
          <p:cNvPr id="3" name="Content Placeholder 2"/>
          <p:cNvSpPr>
            <a:spLocks noGrp="1"/>
          </p:cNvSpPr>
          <p:nvPr>
            <p:ph idx="1"/>
          </p:nvPr>
        </p:nvSpPr>
        <p:spPr>
          <a:xfrm>
            <a:off x="0" y="2133600"/>
            <a:ext cx="9144000" cy="4724400"/>
          </a:xfrm>
          <a:solidFill>
            <a:schemeClr val="accent3">
              <a:lumMod val="20000"/>
              <a:lumOff val="80000"/>
            </a:schemeClr>
          </a:solidFill>
          <a:ln w="28575">
            <a:solidFill>
              <a:schemeClr val="accent3">
                <a:lumMod val="75000"/>
              </a:schemeClr>
            </a:solidFill>
          </a:ln>
        </p:spPr>
        <p:txBody>
          <a:bodyPr>
            <a:noAutofit/>
          </a:bodyPr>
          <a:lstStyle/>
          <a:p>
            <a:pPr marL="0" indent="0" algn="r">
              <a:buNone/>
            </a:pPr>
            <a:r>
              <a:rPr lang="en-US" dirty="0" smtClean="0">
                <a:solidFill>
                  <a:schemeClr val="tx1">
                    <a:lumMod val="75000"/>
                    <a:lumOff val="25000"/>
                  </a:schemeClr>
                </a:solidFill>
                <a:latin typeface="Garamond" panose="02020404030301010803" pitchFamily="18" charset="0"/>
              </a:rPr>
              <a:t>Positioning education</a:t>
            </a:r>
          </a:p>
          <a:p>
            <a:pPr marL="0" indent="0" algn="r">
              <a:buNone/>
            </a:pPr>
            <a:r>
              <a:rPr lang="en-US" dirty="0" smtClean="0">
                <a:solidFill>
                  <a:schemeClr val="tx1">
                    <a:lumMod val="75000"/>
                    <a:lumOff val="25000"/>
                  </a:schemeClr>
                </a:solidFill>
                <a:latin typeface="Garamond" panose="02020404030301010803" pitchFamily="18" charset="0"/>
              </a:rPr>
              <a:t>Postural exercise</a:t>
            </a:r>
          </a:p>
          <a:p>
            <a:pPr marL="0" indent="0" algn="r">
              <a:buNone/>
            </a:pPr>
            <a:r>
              <a:rPr lang="en-US" dirty="0" smtClean="0">
                <a:solidFill>
                  <a:schemeClr val="tx1">
                    <a:lumMod val="75000"/>
                    <a:lumOff val="25000"/>
                  </a:schemeClr>
                </a:solidFill>
                <a:latin typeface="Garamond" panose="02020404030301010803" pitchFamily="18" charset="0"/>
              </a:rPr>
              <a:t>Correction of pelvic asymmetry</a:t>
            </a:r>
          </a:p>
          <a:p>
            <a:pPr marL="0" indent="0" algn="r">
              <a:buNone/>
            </a:pPr>
            <a:r>
              <a:rPr lang="en-US" dirty="0" smtClean="0">
                <a:solidFill>
                  <a:schemeClr val="tx1">
                    <a:lumMod val="75000"/>
                    <a:lumOff val="25000"/>
                  </a:schemeClr>
                </a:solidFill>
                <a:latin typeface="Garamond" panose="02020404030301010803" pitchFamily="18" charset="0"/>
              </a:rPr>
              <a:t>External stabilization</a:t>
            </a:r>
          </a:p>
          <a:p>
            <a:pPr marL="0" indent="0" algn="r">
              <a:buNone/>
            </a:pPr>
            <a:r>
              <a:rPr lang="en-US" dirty="0" smtClean="0">
                <a:solidFill>
                  <a:schemeClr val="tx1">
                    <a:lumMod val="75000"/>
                    <a:lumOff val="25000"/>
                  </a:schemeClr>
                </a:solidFill>
                <a:latin typeface="Garamond" panose="02020404030301010803" pitchFamily="18" charset="0"/>
              </a:rPr>
              <a:t>Manual therapy </a:t>
            </a:r>
          </a:p>
          <a:p>
            <a:pPr marL="0" indent="0" algn="r">
              <a:buNone/>
            </a:pPr>
            <a:r>
              <a:rPr lang="en-US" dirty="0" smtClean="0">
                <a:solidFill>
                  <a:schemeClr val="tx1">
                    <a:lumMod val="75000"/>
                    <a:lumOff val="25000"/>
                  </a:schemeClr>
                </a:solidFill>
                <a:latin typeface="Garamond" panose="02020404030301010803" pitchFamily="18" charset="0"/>
              </a:rPr>
              <a:t>Self-management techniques </a:t>
            </a:r>
          </a:p>
          <a:p>
            <a:pPr marL="0" indent="0" algn="r">
              <a:buNone/>
            </a:pPr>
            <a:r>
              <a:rPr lang="en-US" dirty="0" smtClean="0">
                <a:solidFill>
                  <a:schemeClr val="tx1">
                    <a:lumMod val="75000"/>
                    <a:lumOff val="25000"/>
                  </a:schemeClr>
                </a:solidFill>
                <a:latin typeface="Garamond" panose="02020404030301010803" pitchFamily="18" charset="0"/>
              </a:rPr>
              <a:t>Patient education about benefits of exercise</a:t>
            </a:r>
          </a:p>
          <a:p>
            <a:pPr marL="0" indent="0" algn="r">
              <a:buNone/>
            </a:pPr>
            <a:r>
              <a:rPr lang="en-US" dirty="0">
                <a:solidFill>
                  <a:schemeClr val="tx1">
                    <a:lumMod val="75000"/>
                    <a:lumOff val="25000"/>
                  </a:schemeClr>
                </a:solidFill>
                <a:latin typeface="Garamond" panose="02020404030301010803" pitchFamily="18" charset="0"/>
              </a:rPr>
              <a:t>Therapeutic </a:t>
            </a:r>
            <a:r>
              <a:rPr lang="en-US" dirty="0" smtClean="0">
                <a:solidFill>
                  <a:schemeClr val="tx1">
                    <a:lumMod val="75000"/>
                    <a:lumOff val="25000"/>
                  </a:schemeClr>
                </a:solidFill>
                <a:latin typeface="Garamond" panose="02020404030301010803" pitchFamily="18" charset="0"/>
              </a:rPr>
              <a:t>exercise &amp; </a:t>
            </a:r>
            <a:r>
              <a:rPr lang="en-US" dirty="0">
                <a:solidFill>
                  <a:schemeClr val="tx1">
                    <a:lumMod val="75000"/>
                    <a:lumOff val="25000"/>
                  </a:schemeClr>
                </a:solidFill>
                <a:latin typeface="Garamond" panose="02020404030301010803" pitchFamily="18" charset="0"/>
              </a:rPr>
              <a:t>p</a:t>
            </a:r>
            <a:r>
              <a:rPr lang="en-US" dirty="0" smtClean="0">
                <a:solidFill>
                  <a:schemeClr val="tx1">
                    <a:lumMod val="75000"/>
                    <a:lumOff val="25000"/>
                  </a:schemeClr>
                </a:solidFill>
                <a:latin typeface="Garamond" panose="02020404030301010803" pitchFamily="18" charset="0"/>
              </a:rPr>
              <a:t>roper exercise performance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68427"/>
            <a:ext cx="2514600" cy="3349446"/>
          </a:xfrm>
          <a:prstGeom prst="rect">
            <a:avLst/>
          </a:prstGeom>
          <a:ln w="28575">
            <a:solidFill>
              <a:schemeClr val="accent3">
                <a:lumMod val="75000"/>
              </a:schemeClr>
            </a:solidFill>
          </a:ln>
        </p:spPr>
      </p:pic>
    </p:spTree>
    <p:extLst>
      <p:ext uri="{BB962C8B-B14F-4D97-AF65-F5344CB8AC3E}">
        <p14:creationId xmlns:p14="http://schemas.microsoft.com/office/powerpoint/2010/main" val="523634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696200" cy="2057400"/>
          </a:xfrm>
          <a:solidFill>
            <a:schemeClr val="accent1">
              <a:lumMod val="40000"/>
              <a:lumOff val="60000"/>
            </a:schemeClr>
          </a:solidFill>
          <a:ln w="38100">
            <a:solidFill>
              <a:schemeClr val="tx1">
                <a:lumMod val="75000"/>
                <a:lumOff val="25000"/>
              </a:schemeClr>
            </a:solidFill>
          </a:ln>
        </p:spPr>
        <p:txBody>
          <a:bodyPr>
            <a:normAutofit fontScale="90000"/>
          </a:bodyPr>
          <a:lstStyle/>
          <a:p>
            <a:r>
              <a:rPr lang="en-US" sz="7200" b="1" dirty="0" smtClean="0">
                <a:solidFill>
                  <a:schemeClr val="tx1">
                    <a:lumMod val="75000"/>
                    <a:lumOff val="25000"/>
                  </a:schemeClr>
                </a:solidFill>
                <a:latin typeface="Garamond" panose="02020404030301010803" pitchFamily="18" charset="0"/>
              </a:rPr>
              <a:t>How Important Is Performance?</a:t>
            </a:r>
            <a:r>
              <a:rPr lang="en-US" sz="3000" b="1" baseline="100000" dirty="0" smtClean="0">
                <a:solidFill>
                  <a:schemeClr val="tx1">
                    <a:lumMod val="75000"/>
                    <a:lumOff val="25000"/>
                  </a:schemeClr>
                </a:solidFill>
                <a:latin typeface="Garamond" panose="02020404030301010803" pitchFamily="18" charset="0"/>
              </a:rPr>
              <a:t>8,27,29,30,32,33</a:t>
            </a:r>
            <a:endParaRPr lang="en-US" sz="7200" b="1" dirty="0">
              <a:solidFill>
                <a:schemeClr val="tx1">
                  <a:lumMod val="75000"/>
                  <a:lumOff val="25000"/>
                </a:schemeClr>
              </a:solidFill>
              <a:latin typeface="Garamond" panose="02020404030301010803" pitchFamily="18" charset="0"/>
            </a:endParaRPr>
          </a:p>
        </p:txBody>
      </p:sp>
      <p:sp>
        <p:nvSpPr>
          <p:cNvPr id="5" name="TextBox 4"/>
          <p:cNvSpPr txBox="1"/>
          <p:nvPr/>
        </p:nvSpPr>
        <p:spPr>
          <a:xfrm>
            <a:off x="838200" y="5562600"/>
            <a:ext cx="7620000" cy="1077218"/>
          </a:xfrm>
          <a:prstGeom prst="rect">
            <a:avLst/>
          </a:prstGeom>
          <a:solidFill>
            <a:schemeClr val="accent1">
              <a:lumMod val="50000"/>
            </a:schemeClr>
          </a:solidFill>
          <a:ln w="38100">
            <a:solidFill>
              <a:schemeClr val="tx1">
                <a:lumMod val="75000"/>
                <a:lumOff val="25000"/>
              </a:schemeClr>
            </a:solidFill>
          </a:ln>
        </p:spPr>
        <p:txBody>
          <a:bodyPr wrap="square" rtlCol="0">
            <a:spAutoFit/>
          </a:bodyPr>
          <a:lstStyle/>
          <a:p>
            <a:pPr algn="ctr"/>
            <a:r>
              <a:rPr lang="en-US" sz="3200" b="1" dirty="0" smtClean="0">
                <a:solidFill>
                  <a:schemeClr val="bg1"/>
                </a:solidFill>
                <a:latin typeface="Garamond" panose="02020404030301010803" pitchFamily="18" charset="0"/>
              </a:rPr>
              <a:t>* VERY * </a:t>
            </a:r>
          </a:p>
          <a:p>
            <a:pPr algn="ctr"/>
            <a:r>
              <a:rPr lang="en-US" sz="3200" b="1" dirty="0">
                <a:solidFill>
                  <a:schemeClr val="bg1"/>
                </a:solidFill>
                <a:latin typeface="Garamond" panose="02020404030301010803" pitchFamily="18" charset="0"/>
              </a:rPr>
              <a:t>d</a:t>
            </a:r>
            <a:r>
              <a:rPr lang="en-US" sz="3200" b="1" dirty="0" smtClean="0">
                <a:solidFill>
                  <a:schemeClr val="bg1"/>
                </a:solidFill>
                <a:latin typeface="Garamond" panose="02020404030301010803" pitchFamily="18" charset="0"/>
              </a:rPr>
              <a:t>on’t want to provoke pain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299" y="2693132"/>
            <a:ext cx="3925801" cy="2615565"/>
          </a:xfrm>
          <a:prstGeom prst="rect">
            <a:avLst/>
          </a:prstGeom>
          <a:ln w="38100">
            <a:solidFill>
              <a:schemeClr val="tx1">
                <a:lumMod val="85000"/>
                <a:lumOff val="15000"/>
              </a:schemeClr>
            </a:solidFill>
          </a:ln>
        </p:spPr>
      </p:pic>
    </p:spTree>
    <p:extLst>
      <p:ext uri="{BB962C8B-B14F-4D97-AF65-F5344CB8AC3E}">
        <p14:creationId xmlns:p14="http://schemas.microsoft.com/office/powerpoint/2010/main" val="37376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Autofit/>
          </a:bodyPr>
          <a:lstStyle/>
          <a:p>
            <a:r>
              <a:rPr lang="en-US" sz="5400" b="1" u="sng" dirty="0" smtClean="0">
                <a:latin typeface="Garamond" panose="02020404030301010803" pitchFamily="18" charset="0"/>
              </a:rPr>
              <a:t>Physical Therapy </a:t>
            </a:r>
            <a:br>
              <a:rPr lang="en-US" sz="5400" b="1" u="sng" dirty="0" smtClean="0">
                <a:latin typeface="Garamond" panose="02020404030301010803" pitchFamily="18" charset="0"/>
              </a:rPr>
            </a:br>
            <a:r>
              <a:rPr lang="en-US" sz="5400" b="1" u="sng" dirty="0" smtClean="0">
                <a:latin typeface="Garamond" panose="02020404030301010803" pitchFamily="18" charset="0"/>
              </a:rPr>
              <a:t>After The Baby Is Born</a:t>
            </a:r>
            <a:r>
              <a:rPr lang="en-US" sz="3000" b="1" u="sng" baseline="100000" dirty="0" smtClean="0">
                <a:latin typeface="Garamond" panose="02020404030301010803" pitchFamily="18" charset="0"/>
              </a:rPr>
              <a:t>31</a:t>
            </a:r>
            <a:endParaRPr lang="en-US" sz="5400" b="1" u="sng" dirty="0">
              <a:latin typeface="Garamond" panose="02020404030301010803" pitchFamily="18" charset="0"/>
            </a:endParaRPr>
          </a:p>
        </p:txBody>
      </p:sp>
      <p:sp>
        <p:nvSpPr>
          <p:cNvPr id="3" name="Content Placeholder 2"/>
          <p:cNvSpPr>
            <a:spLocks noGrp="1"/>
          </p:cNvSpPr>
          <p:nvPr>
            <p:ph idx="1"/>
          </p:nvPr>
        </p:nvSpPr>
        <p:spPr>
          <a:xfrm>
            <a:off x="0" y="1752600"/>
            <a:ext cx="9144000" cy="5029200"/>
          </a:xfrm>
        </p:spPr>
        <p:txBody>
          <a:bodyPr>
            <a:normAutofit fontScale="85000" lnSpcReduction="20000"/>
          </a:bodyPr>
          <a:lstStyle/>
          <a:p>
            <a:pPr marL="0" indent="0" algn="ctr">
              <a:buNone/>
            </a:pPr>
            <a:r>
              <a:rPr lang="en-US" dirty="0" smtClean="0">
                <a:latin typeface="Garamond" panose="02020404030301010803" pitchFamily="18" charset="0"/>
              </a:rPr>
              <a:t>All the same MSK dysfunctions as during pregnancy</a:t>
            </a:r>
          </a:p>
          <a:p>
            <a:pPr marL="0" indent="0" algn="ctr">
              <a:buNone/>
            </a:pPr>
            <a:r>
              <a:rPr lang="en-US" dirty="0" smtClean="0">
                <a:latin typeface="Garamond" panose="02020404030301010803" pitchFamily="18" charset="0"/>
              </a:rPr>
              <a:t>Address psychological well-being</a:t>
            </a:r>
          </a:p>
          <a:p>
            <a:pPr marL="0" indent="0" algn="ctr">
              <a:buNone/>
            </a:pPr>
            <a:r>
              <a:rPr lang="en-US" dirty="0" smtClean="0">
                <a:latin typeface="Garamond" panose="02020404030301010803" pitchFamily="18" charset="0"/>
              </a:rPr>
              <a:t>Patient education &amp; resources</a:t>
            </a:r>
          </a:p>
          <a:p>
            <a:pPr marL="0" indent="0" algn="ctr">
              <a:buNone/>
            </a:pPr>
            <a:r>
              <a:rPr lang="en-US" dirty="0" smtClean="0">
                <a:latin typeface="Garamond" panose="02020404030301010803" pitchFamily="18" charset="0"/>
              </a:rPr>
              <a:t>Exercise programs tailored to NEW needs</a:t>
            </a:r>
          </a:p>
          <a:p>
            <a:pPr marL="0" indent="0" algn="ctr">
              <a:buNone/>
            </a:pPr>
            <a:r>
              <a:rPr lang="en-US" dirty="0" smtClean="0">
                <a:latin typeface="Garamond" panose="02020404030301010803" pitchFamily="18" charset="0"/>
              </a:rPr>
              <a:t>Headaches</a:t>
            </a:r>
          </a:p>
          <a:p>
            <a:pPr marL="0" indent="0" algn="ctr">
              <a:buNone/>
            </a:pPr>
            <a:r>
              <a:rPr lang="en-US" dirty="0" smtClean="0">
                <a:latin typeface="Garamond" panose="02020404030301010803" pitchFamily="18" charset="0"/>
              </a:rPr>
              <a:t>Endurance</a:t>
            </a:r>
          </a:p>
          <a:p>
            <a:pPr marL="0" indent="0" algn="ctr">
              <a:buNone/>
            </a:pPr>
            <a:r>
              <a:rPr lang="en-US" dirty="0" smtClean="0">
                <a:latin typeface="Garamond" panose="02020404030301010803" pitchFamily="18" charset="0"/>
              </a:rPr>
              <a:t>Dyspareunia </a:t>
            </a:r>
          </a:p>
          <a:p>
            <a:pPr marL="0" indent="0" algn="ctr">
              <a:buNone/>
            </a:pPr>
            <a:r>
              <a:rPr lang="en-US" dirty="0" smtClean="0">
                <a:latin typeface="Garamond" panose="02020404030301010803" pitchFamily="18" charset="0"/>
              </a:rPr>
              <a:t>Incontinence</a:t>
            </a:r>
          </a:p>
          <a:p>
            <a:pPr marL="0" indent="0" algn="ctr">
              <a:buNone/>
            </a:pPr>
            <a:r>
              <a:rPr lang="en-US" dirty="0" smtClean="0">
                <a:latin typeface="Garamond" panose="02020404030301010803" pitchFamily="18" charset="0"/>
              </a:rPr>
              <a:t>Scar mobility</a:t>
            </a:r>
          </a:p>
          <a:p>
            <a:pPr marL="0" indent="0" algn="ctr">
              <a:buNone/>
            </a:pPr>
            <a:r>
              <a:rPr lang="en-US" dirty="0" smtClean="0">
                <a:latin typeface="Garamond" panose="02020404030301010803" pitchFamily="18" charset="0"/>
              </a:rPr>
              <a:t>Varicosities</a:t>
            </a:r>
          </a:p>
          <a:p>
            <a:pPr marL="0" indent="0" algn="ctr">
              <a:buNone/>
            </a:pPr>
            <a:r>
              <a:rPr lang="en-US" dirty="0" smtClean="0">
                <a:latin typeface="Garamond" panose="02020404030301010803" pitchFamily="18" charset="0"/>
              </a:rPr>
              <a:t>Diastasis </a:t>
            </a:r>
            <a:r>
              <a:rPr lang="en-US" dirty="0">
                <a:latin typeface="Garamond" panose="02020404030301010803" pitchFamily="18" charset="0"/>
              </a:rPr>
              <a:t>rectus abdominus </a:t>
            </a:r>
            <a:endParaRPr lang="en-US" dirty="0" smtClean="0">
              <a:latin typeface="Garamond" panose="02020404030301010803" pitchFamily="18" charset="0"/>
            </a:endParaRPr>
          </a:p>
          <a:p>
            <a:pPr marL="0" indent="0" algn="ctr">
              <a:buNone/>
            </a:pPr>
            <a:r>
              <a:rPr lang="en-US" dirty="0" smtClean="0">
                <a:latin typeface="Garamond" panose="02020404030301010803" pitchFamily="18" charset="0"/>
              </a:rPr>
              <a:t>Ergonomic, body mechanics, postural </a:t>
            </a:r>
            <a:r>
              <a:rPr lang="en-US" dirty="0">
                <a:latin typeface="Garamond" panose="02020404030301010803" pitchFamily="18" charset="0"/>
              </a:rPr>
              <a:t>a</a:t>
            </a:r>
            <a:r>
              <a:rPr lang="en-US" dirty="0" smtClean="0">
                <a:latin typeface="Garamond" panose="02020404030301010803" pitchFamily="18" charset="0"/>
              </a:rPr>
              <a:t>dvice</a:t>
            </a:r>
          </a:p>
          <a:p>
            <a:pPr marL="0" indent="0" algn="ctr">
              <a:buNone/>
            </a:pPr>
            <a:endParaRPr lang="en-US" dirty="0">
              <a:latin typeface="Garamond" panose="02020404030301010803" pitchFamily="18" charset="0"/>
            </a:endParaRPr>
          </a:p>
          <a:p>
            <a:pPr marL="0" indent="0" algn="ctr">
              <a:buNone/>
            </a:pPr>
            <a:endParaRPr lang="en-US" dirty="0" smtClean="0">
              <a:latin typeface="Garamond" panose="020204040303010108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60470"/>
            <a:ext cx="3048000" cy="2030730"/>
          </a:xfrm>
          <a:prstGeom prst="rect">
            <a:avLst/>
          </a:prstGeom>
          <a:ln w="38100">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760470"/>
            <a:ext cx="3048000" cy="2030730"/>
          </a:xfrm>
          <a:prstGeom prst="rect">
            <a:avLst/>
          </a:prstGeom>
          <a:ln w="38100">
            <a:solidFill>
              <a:schemeClr val="tx1"/>
            </a:solidFill>
          </a:ln>
        </p:spPr>
      </p:pic>
    </p:spTree>
    <p:extLst>
      <p:ext uri="{BB962C8B-B14F-4D97-AF65-F5344CB8AC3E}">
        <p14:creationId xmlns:p14="http://schemas.microsoft.com/office/powerpoint/2010/main" val="2582244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8604"/>
            <a:ext cx="8458200" cy="1951196"/>
          </a:xfrm>
          <a:solidFill>
            <a:schemeClr val="accent3">
              <a:lumMod val="75000"/>
            </a:schemeClr>
          </a:solidFill>
          <a:ln w="38100">
            <a:solidFill>
              <a:schemeClr val="accent2">
                <a:lumMod val="75000"/>
              </a:schemeClr>
            </a:solidFill>
          </a:ln>
        </p:spPr>
        <p:txBody>
          <a:bodyPr>
            <a:noAutofit/>
          </a:bodyPr>
          <a:lstStyle/>
          <a:p>
            <a:r>
              <a:rPr lang="en-US" b="1" dirty="0" smtClean="0">
                <a:solidFill>
                  <a:schemeClr val="bg1"/>
                </a:solidFill>
                <a:latin typeface="Garamond" panose="02020404030301010803" pitchFamily="18" charset="0"/>
              </a:rPr>
              <a:t>The Patient With Spinal Fusion: Labor &amp; Delivery</a:t>
            </a:r>
            <a:r>
              <a:rPr lang="en-US" sz="3000" b="1" baseline="100000" dirty="0" smtClean="0">
                <a:solidFill>
                  <a:schemeClr val="bg1"/>
                </a:solidFill>
                <a:latin typeface="Garamond" panose="02020404030301010803" pitchFamily="18" charset="0"/>
              </a:rPr>
              <a:t>34-37</a:t>
            </a:r>
            <a:endParaRPr lang="en-US" b="1" dirty="0">
              <a:solidFill>
                <a:schemeClr val="bg1"/>
              </a:solidFill>
              <a:latin typeface="Garamond" panose="02020404030301010803" pitchFamily="18" charset="0"/>
            </a:endParaRPr>
          </a:p>
        </p:txBody>
      </p:sp>
      <p:sp>
        <p:nvSpPr>
          <p:cNvPr id="8" name="TextBox 7"/>
          <p:cNvSpPr txBox="1"/>
          <p:nvPr/>
        </p:nvSpPr>
        <p:spPr>
          <a:xfrm>
            <a:off x="4673600" y="2508171"/>
            <a:ext cx="4038600" cy="3539430"/>
          </a:xfrm>
          <a:prstGeom prst="rect">
            <a:avLst/>
          </a:prstGeom>
          <a:solidFill>
            <a:schemeClr val="accent3">
              <a:lumMod val="60000"/>
              <a:lumOff val="40000"/>
            </a:schemeClr>
          </a:solidFill>
          <a:ln w="38100">
            <a:solidFill>
              <a:schemeClr val="accent2">
                <a:lumMod val="75000"/>
              </a:schemeClr>
            </a:solidFill>
          </a:ln>
        </p:spPr>
        <p:txBody>
          <a:bodyPr wrap="square" rtlCol="0">
            <a:spAutoFit/>
          </a:bodyPr>
          <a:lstStyle/>
          <a:p>
            <a:pPr algn="ctr"/>
            <a:endParaRPr lang="en-US" sz="3200" b="1" dirty="0" smtClean="0">
              <a:solidFill>
                <a:schemeClr val="bg1"/>
              </a:solidFill>
              <a:latin typeface="Garamond" panose="02020404030301010803" pitchFamily="18" charset="0"/>
            </a:endParaRPr>
          </a:p>
          <a:p>
            <a:pPr algn="ctr"/>
            <a:r>
              <a:rPr lang="en-US" sz="2400" b="1" dirty="0" smtClean="0">
                <a:solidFill>
                  <a:schemeClr val="bg1"/>
                </a:solidFill>
                <a:latin typeface="Garamond" panose="02020404030301010803" pitchFamily="18" charset="0"/>
              </a:rPr>
              <a:t>Assist </a:t>
            </a:r>
            <a:r>
              <a:rPr lang="en-US" sz="2400" b="1" dirty="0">
                <a:solidFill>
                  <a:schemeClr val="bg1"/>
                </a:solidFill>
                <a:latin typeface="Garamond" panose="02020404030301010803" pitchFamily="18" charset="0"/>
              </a:rPr>
              <a:t>with labor position </a:t>
            </a:r>
            <a:r>
              <a:rPr lang="en-US" sz="2400" b="1" dirty="0" smtClean="0">
                <a:solidFill>
                  <a:schemeClr val="bg1"/>
                </a:solidFill>
                <a:latin typeface="Garamond" panose="02020404030301010803" pitchFamily="18" charset="0"/>
              </a:rPr>
              <a:t>ideas to </a:t>
            </a:r>
            <a:r>
              <a:rPr lang="en-US" sz="2400" b="1" dirty="0">
                <a:solidFill>
                  <a:schemeClr val="bg1"/>
                </a:solidFill>
                <a:latin typeface="Garamond" panose="02020404030301010803" pitchFamily="18" charset="0"/>
              </a:rPr>
              <a:t>deal with preexisting orthopedic </a:t>
            </a:r>
            <a:r>
              <a:rPr lang="en-US" sz="2400" b="1" dirty="0" smtClean="0">
                <a:solidFill>
                  <a:schemeClr val="bg1"/>
                </a:solidFill>
                <a:latin typeface="Garamond" panose="02020404030301010803" pitchFamily="18" charset="0"/>
              </a:rPr>
              <a:t>conditions </a:t>
            </a:r>
            <a:r>
              <a:rPr lang="en-US" sz="2400" b="1" dirty="0">
                <a:solidFill>
                  <a:schemeClr val="bg1"/>
                </a:solidFill>
                <a:latin typeface="Garamond" panose="02020404030301010803" pitchFamily="18" charset="0"/>
              </a:rPr>
              <a:t>and ease </a:t>
            </a:r>
            <a:r>
              <a:rPr lang="en-US" sz="2400" b="1" dirty="0" smtClean="0">
                <a:solidFill>
                  <a:schemeClr val="bg1"/>
                </a:solidFill>
                <a:latin typeface="Garamond" panose="02020404030301010803" pitchFamily="18" charset="0"/>
              </a:rPr>
              <a:t>labor</a:t>
            </a:r>
          </a:p>
          <a:p>
            <a:pPr algn="ctr"/>
            <a:r>
              <a:rPr lang="en-US" sz="2400" b="1" dirty="0" smtClean="0">
                <a:solidFill>
                  <a:schemeClr val="bg1"/>
                </a:solidFill>
                <a:latin typeface="Garamond" panose="02020404030301010803" pitchFamily="18" charset="0"/>
              </a:rPr>
              <a:t>&amp;</a:t>
            </a:r>
          </a:p>
          <a:p>
            <a:pPr algn="ctr"/>
            <a:r>
              <a:rPr lang="en-US" sz="2400" b="1" dirty="0" smtClean="0">
                <a:solidFill>
                  <a:schemeClr val="bg1"/>
                </a:solidFill>
                <a:latin typeface="Garamond" panose="02020404030301010803" pitchFamily="18" charset="0"/>
              </a:rPr>
              <a:t>Promote  continuous labor support</a:t>
            </a:r>
            <a:endParaRPr lang="en-US" sz="2400" b="1" dirty="0">
              <a:solidFill>
                <a:schemeClr val="bg1"/>
              </a:solidFill>
              <a:latin typeface="Garamond" panose="02020404030301010803" pitchFamily="18" charset="0"/>
            </a:endParaRPr>
          </a:p>
          <a:p>
            <a:pPr algn="ctr"/>
            <a:endParaRPr lang="en-US" sz="2400" b="1" dirty="0" smtClean="0">
              <a:solidFill>
                <a:schemeClr val="bg1"/>
              </a:solidFill>
              <a:latin typeface="Garamond" panose="02020404030301010803"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33970"/>
            <a:ext cx="4038600" cy="3790630"/>
          </a:xfrm>
          <a:prstGeom prst="rect">
            <a:avLst/>
          </a:prstGeom>
        </p:spPr>
      </p:pic>
    </p:spTree>
    <p:extLst>
      <p:ext uri="{BB962C8B-B14F-4D97-AF65-F5344CB8AC3E}">
        <p14:creationId xmlns:p14="http://schemas.microsoft.com/office/powerpoint/2010/main" val="1507853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09650"/>
          </a:xfrm>
          <a:solidFill>
            <a:schemeClr val="accent2">
              <a:lumMod val="40000"/>
              <a:lumOff val="60000"/>
            </a:schemeClr>
          </a:solidFill>
          <a:ln>
            <a:solidFill>
              <a:schemeClr val="tx1">
                <a:lumMod val="75000"/>
                <a:lumOff val="25000"/>
              </a:schemeClr>
            </a:solidFill>
          </a:ln>
        </p:spPr>
        <p:txBody>
          <a:bodyPr>
            <a:normAutofit/>
          </a:bodyPr>
          <a:lstStyle/>
          <a:p>
            <a:r>
              <a:rPr lang="en-US" sz="6000" b="1" dirty="0" smtClean="0">
                <a:solidFill>
                  <a:schemeClr val="bg1"/>
                </a:solidFill>
                <a:latin typeface="Garamond" panose="02020404030301010803" pitchFamily="18" charset="0"/>
              </a:rPr>
              <a:t>Learning Objectives</a:t>
            </a:r>
            <a:endParaRPr lang="en-US" sz="60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533400" y="1295400"/>
            <a:ext cx="8153400" cy="5105400"/>
          </a:xfrm>
          <a:solidFill>
            <a:schemeClr val="bg1"/>
          </a:solidFill>
        </p:spPr>
        <p:txBody>
          <a:bodyPr>
            <a:noAutofit/>
          </a:bodyPr>
          <a:lstStyle/>
          <a:p>
            <a:pPr marL="285750" indent="-285750"/>
            <a:r>
              <a:rPr lang="en-US" sz="2400" dirty="0" smtClean="0">
                <a:solidFill>
                  <a:schemeClr val="tx1">
                    <a:lumMod val="75000"/>
                    <a:lumOff val="25000"/>
                  </a:schemeClr>
                </a:solidFill>
                <a:latin typeface="Garamond" panose="02020404030301010803" pitchFamily="18" charset="0"/>
              </a:rPr>
              <a:t>Review </a:t>
            </a:r>
            <a:r>
              <a:rPr lang="en-US" sz="2400" dirty="0">
                <a:solidFill>
                  <a:schemeClr val="tx1">
                    <a:lumMod val="75000"/>
                    <a:lumOff val="25000"/>
                  </a:schemeClr>
                </a:solidFill>
                <a:latin typeface="Garamond" panose="02020404030301010803" pitchFamily="18" charset="0"/>
              </a:rPr>
              <a:t>current exercise guidelines and investigate level of adherence among </a:t>
            </a:r>
            <a:r>
              <a:rPr lang="en-US" sz="2400" dirty="0" smtClean="0">
                <a:solidFill>
                  <a:schemeClr val="tx1">
                    <a:lumMod val="75000"/>
                    <a:lumOff val="25000"/>
                  </a:schemeClr>
                </a:solidFill>
                <a:latin typeface="Garamond" panose="02020404030301010803" pitchFamily="18" charset="0"/>
              </a:rPr>
              <a:t>pregnant women</a:t>
            </a:r>
          </a:p>
          <a:p>
            <a:pPr marL="285750" indent="-285750"/>
            <a:r>
              <a:rPr lang="en-US" sz="2400" dirty="0">
                <a:solidFill>
                  <a:schemeClr val="tx1">
                    <a:lumMod val="75000"/>
                    <a:lumOff val="25000"/>
                  </a:schemeClr>
                </a:solidFill>
                <a:latin typeface="Garamond" panose="02020404030301010803" pitchFamily="18" charset="0"/>
              </a:rPr>
              <a:t>Understand current research-based effects of exercise during and after </a:t>
            </a:r>
            <a:r>
              <a:rPr lang="en-US" sz="2400" dirty="0" smtClean="0">
                <a:solidFill>
                  <a:schemeClr val="tx1">
                    <a:lumMod val="75000"/>
                    <a:lumOff val="25000"/>
                  </a:schemeClr>
                </a:solidFill>
                <a:latin typeface="Garamond" panose="02020404030301010803" pitchFamily="18" charset="0"/>
              </a:rPr>
              <a:t>pregnancy</a:t>
            </a:r>
            <a:endParaRPr lang="en-US" sz="2400" dirty="0">
              <a:solidFill>
                <a:schemeClr val="tx1">
                  <a:lumMod val="75000"/>
                  <a:lumOff val="25000"/>
                </a:schemeClr>
              </a:solidFill>
              <a:latin typeface="Garamond" panose="02020404030301010803" pitchFamily="18" charset="0"/>
            </a:endParaRPr>
          </a:p>
          <a:p>
            <a:pPr marL="285750" indent="-285750"/>
            <a:r>
              <a:rPr lang="en-US" sz="2400" dirty="0">
                <a:solidFill>
                  <a:schemeClr val="tx1">
                    <a:lumMod val="75000"/>
                    <a:lumOff val="25000"/>
                  </a:schemeClr>
                </a:solidFill>
                <a:latin typeface="Garamond" panose="02020404030301010803" pitchFamily="18" charset="0"/>
              </a:rPr>
              <a:t>Become familiar with women’s behaviors, barriers, and information sources about </a:t>
            </a:r>
            <a:r>
              <a:rPr lang="en-US" sz="2400" dirty="0" smtClean="0">
                <a:solidFill>
                  <a:schemeClr val="tx1">
                    <a:lumMod val="75000"/>
                    <a:lumOff val="25000"/>
                  </a:schemeClr>
                </a:solidFill>
                <a:latin typeface="Garamond" panose="02020404030301010803" pitchFamily="18" charset="0"/>
              </a:rPr>
              <a:t>exercise </a:t>
            </a:r>
            <a:r>
              <a:rPr lang="en-US" sz="2400" dirty="0">
                <a:solidFill>
                  <a:schemeClr val="tx1">
                    <a:lumMod val="75000"/>
                    <a:lumOff val="25000"/>
                  </a:schemeClr>
                </a:solidFill>
                <a:latin typeface="Garamond" panose="02020404030301010803" pitchFamily="18" charset="0"/>
              </a:rPr>
              <a:t>during </a:t>
            </a:r>
            <a:r>
              <a:rPr lang="en-US" sz="2400" dirty="0" smtClean="0">
                <a:solidFill>
                  <a:schemeClr val="tx1">
                    <a:lumMod val="75000"/>
                    <a:lumOff val="25000"/>
                  </a:schemeClr>
                </a:solidFill>
                <a:latin typeface="Garamond" panose="02020404030301010803" pitchFamily="18" charset="0"/>
              </a:rPr>
              <a:t>pregnancy</a:t>
            </a:r>
            <a:endParaRPr lang="en-US" sz="2400" dirty="0">
              <a:solidFill>
                <a:schemeClr val="tx1">
                  <a:lumMod val="75000"/>
                  <a:lumOff val="25000"/>
                </a:schemeClr>
              </a:solidFill>
              <a:latin typeface="Garamond" panose="02020404030301010803" pitchFamily="18" charset="0"/>
            </a:endParaRPr>
          </a:p>
          <a:p>
            <a:pPr marL="285750" indent="-285750"/>
            <a:r>
              <a:rPr lang="en-US" sz="2400" dirty="0" smtClean="0">
                <a:solidFill>
                  <a:schemeClr val="tx1">
                    <a:lumMod val="75000"/>
                    <a:lumOff val="25000"/>
                  </a:schemeClr>
                </a:solidFill>
                <a:latin typeface="Garamond" panose="02020404030301010803" pitchFamily="18" charset="0"/>
              </a:rPr>
              <a:t>Discuss </a:t>
            </a:r>
            <a:r>
              <a:rPr lang="en-US" sz="2400" dirty="0">
                <a:solidFill>
                  <a:schemeClr val="tx1">
                    <a:lumMod val="75000"/>
                    <a:lumOff val="25000"/>
                  </a:schemeClr>
                </a:solidFill>
                <a:latin typeface="Garamond" panose="02020404030301010803" pitchFamily="18" charset="0"/>
              </a:rPr>
              <a:t>our role as interdisciplinary, </a:t>
            </a:r>
            <a:r>
              <a:rPr lang="en-US" sz="2400" dirty="0" smtClean="0">
                <a:solidFill>
                  <a:schemeClr val="tx1">
                    <a:lumMod val="75000"/>
                    <a:lumOff val="25000"/>
                  </a:schemeClr>
                </a:solidFill>
                <a:latin typeface="Garamond" panose="02020404030301010803" pitchFamily="18" charset="0"/>
              </a:rPr>
              <a:t>healthcare </a:t>
            </a:r>
            <a:r>
              <a:rPr lang="en-US" sz="2400" dirty="0">
                <a:solidFill>
                  <a:schemeClr val="tx1">
                    <a:lumMod val="75000"/>
                    <a:lumOff val="25000"/>
                  </a:schemeClr>
                </a:solidFill>
                <a:latin typeface="Garamond" panose="02020404030301010803" pitchFamily="18" charset="0"/>
              </a:rPr>
              <a:t>practitioners in the promotion </a:t>
            </a:r>
            <a:r>
              <a:rPr lang="en-US" sz="2400" dirty="0" smtClean="0">
                <a:solidFill>
                  <a:schemeClr val="tx1">
                    <a:lumMod val="75000"/>
                    <a:lumOff val="25000"/>
                  </a:schemeClr>
                </a:solidFill>
                <a:latin typeface="Garamond" panose="02020404030301010803" pitchFamily="18" charset="0"/>
              </a:rPr>
              <a:t>of exercise </a:t>
            </a:r>
            <a:r>
              <a:rPr lang="en-US" sz="2400" dirty="0">
                <a:solidFill>
                  <a:schemeClr val="tx1">
                    <a:lumMod val="75000"/>
                    <a:lumOff val="25000"/>
                  </a:schemeClr>
                </a:solidFill>
                <a:latin typeface="Garamond" panose="02020404030301010803" pitchFamily="18" charset="0"/>
              </a:rPr>
              <a:t>during pregnancy and explore the use </a:t>
            </a:r>
            <a:r>
              <a:rPr lang="en-US" sz="2400" dirty="0" smtClean="0">
                <a:solidFill>
                  <a:schemeClr val="tx1">
                    <a:lumMod val="75000"/>
                    <a:lumOff val="25000"/>
                  </a:schemeClr>
                </a:solidFill>
                <a:latin typeface="Garamond" panose="02020404030301010803" pitchFamily="18" charset="0"/>
              </a:rPr>
              <a:t>of the </a:t>
            </a:r>
            <a:r>
              <a:rPr lang="en-US" sz="2400" dirty="0">
                <a:solidFill>
                  <a:schemeClr val="tx1">
                    <a:lumMod val="75000"/>
                    <a:lumOff val="25000"/>
                  </a:schemeClr>
                </a:solidFill>
                <a:latin typeface="Garamond" panose="02020404030301010803" pitchFamily="18" charset="0"/>
              </a:rPr>
              <a:t>Physical Activity Vital </a:t>
            </a:r>
            <a:r>
              <a:rPr lang="en-US" sz="2400" dirty="0" smtClean="0">
                <a:solidFill>
                  <a:schemeClr val="tx1">
                    <a:lumMod val="75000"/>
                    <a:lumOff val="25000"/>
                  </a:schemeClr>
                </a:solidFill>
                <a:latin typeface="Garamond" panose="02020404030301010803" pitchFamily="18" charset="0"/>
              </a:rPr>
              <a:t>Sign</a:t>
            </a:r>
            <a:endParaRPr lang="en-US" sz="2400" dirty="0">
              <a:solidFill>
                <a:schemeClr val="tx1">
                  <a:lumMod val="75000"/>
                  <a:lumOff val="25000"/>
                </a:schemeClr>
              </a:solidFill>
              <a:latin typeface="Garamond" panose="02020404030301010803" pitchFamily="18" charset="0"/>
            </a:endParaRPr>
          </a:p>
          <a:p>
            <a:pPr marL="285750" indent="-285750"/>
            <a:r>
              <a:rPr lang="en-US" sz="2400" dirty="0">
                <a:solidFill>
                  <a:schemeClr val="tx1">
                    <a:lumMod val="75000"/>
                    <a:lumOff val="25000"/>
                  </a:schemeClr>
                </a:solidFill>
                <a:latin typeface="Garamond" panose="02020404030301010803" pitchFamily="18" charset="0"/>
              </a:rPr>
              <a:t>Become familiar with the role of physical therapy, specifically Women’s Health PT, during pregnancy: who to refer, when to refer and how we can </a:t>
            </a:r>
            <a:r>
              <a:rPr lang="en-US" sz="2400" dirty="0" smtClean="0">
                <a:solidFill>
                  <a:schemeClr val="tx1">
                    <a:lumMod val="75000"/>
                    <a:lumOff val="25000"/>
                  </a:schemeClr>
                </a:solidFill>
                <a:latin typeface="Garamond" panose="02020404030301010803" pitchFamily="18" charset="0"/>
              </a:rPr>
              <a:t>help</a:t>
            </a:r>
            <a:endParaRPr lang="en-US" sz="2400" dirty="0">
              <a:solidFill>
                <a:schemeClr val="tx1">
                  <a:lumMod val="75000"/>
                  <a:lumOff val="25000"/>
                </a:schemeClr>
              </a:solidFill>
              <a:latin typeface="Garamond" panose="02020404030301010803" pitchFamily="18" charset="0"/>
            </a:endParaRPr>
          </a:p>
          <a:p>
            <a:pPr marL="285750" indent="-285750"/>
            <a:r>
              <a:rPr lang="en-US" sz="2400" dirty="0">
                <a:solidFill>
                  <a:schemeClr val="tx1">
                    <a:lumMod val="75000"/>
                    <a:lumOff val="25000"/>
                  </a:schemeClr>
                </a:solidFill>
                <a:latin typeface="Garamond" panose="02020404030301010803" pitchFamily="18" charset="0"/>
              </a:rPr>
              <a:t>Meet the Women’s Health PT’s in your </a:t>
            </a:r>
            <a:r>
              <a:rPr lang="en-US" sz="2400" dirty="0" smtClean="0">
                <a:solidFill>
                  <a:schemeClr val="tx1">
                    <a:lumMod val="75000"/>
                    <a:lumOff val="25000"/>
                  </a:schemeClr>
                </a:solidFill>
                <a:latin typeface="Garamond" panose="02020404030301010803" pitchFamily="18" charset="0"/>
              </a:rPr>
              <a:t>area</a:t>
            </a:r>
            <a:endParaRPr lang="en-US" sz="2400" dirty="0">
              <a:solidFill>
                <a:schemeClr val="tx1">
                  <a:lumMod val="75000"/>
                  <a:lumOff val="25000"/>
                </a:schemeClr>
              </a:solidFill>
              <a:latin typeface="Garamond" panose="02020404030301010803" pitchFamily="18" charset="0"/>
            </a:endParaRPr>
          </a:p>
          <a:p>
            <a:endParaRPr lang="en-US" sz="2400" dirty="0">
              <a:solidFill>
                <a:schemeClr val="tx1">
                  <a:lumMod val="75000"/>
                  <a:lumOff val="25000"/>
                </a:schemeClr>
              </a:solidFill>
            </a:endParaRPr>
          </a:p>
        </p:txBody>
      </p:sp>
    </p:spTree>
    <p:extLst>
      <p:ext uri="{BB962C8B-B14F-4D97-AF65-F5344CB8AC3E}">
        <p14:creationId xmlns:p14="http://schemas.microsoft.com/office/powerpoint/2010/main" val="1498101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3657600" cy="4267201"/>
          </a:xfrm>
          <a:solidFill>
            <a:schemeClr val="accent1">
              <a:lumMod val="40000"/>
              <a:lumOff val="60000"/>
            </a:schemeClr>
          </a:solidFill>
          <a:ln w="28575">
            <a:solidFill>
              <a:schemeClr val="tx1">
                <a:lumMod val="75000"/>
                <a:lumOff val="25000"/>
              </a:schemeClr>
            </a:solidFill>
          </a:ln>
        </p:spPr>
        <p:txBody>
          <a:bodyPr>
            <a:noAutofit/>
          </a:bodyPr>
          <a:lstStyle/>
          <a:p>
            <a:pPr marL="0" indent="0" algn="ctr">
              <a:buNone/>
            </a:pPr>
            <a:r>
              <a:rPr lang="en-US" b="1" dirty="0">
                <a:solidFill>
                  <a:schemeClr val="bg1"/>
                </a:solidFill>
                <a:latin typeface="Garamond" panose="02020404030301010803" pitchFamily="18" charset="0"/>
              </a:rPr>
              <a:t>Patient, </a:t>
            </a:r>
            <a:r>
              <a:rPr lang="en-US" b="1" dirty="0" smtClean="0">
                <a:solidFill>
                  <a:schemeClr val="bg1"/>
                </a:solidFill>
                <a:latin typeface="Garamond" panose="02020404030301010803" pitchFamily="18" charset="0"/>
              </a:rPr>
              <a:t>Family, </a:t>
            </a:r>
            <a:r>
              <a:rPr lang="en-US" b="1" dirty="0">
                <a:solidFill>
                  <a:schemeClr val="bg1"/>
                </a:solidFill>
                <a:latin typeface="Garamond" panose="02020404030301010803" pitchFamily="18" charset="0"/>
              </a:rPr>
              <a:t>Midwives</a:t>
            </a:r>
            <a:r>
              <a:rPr lang="en-US" b="1" dirty="0" smtClean="0">
                <a:solidFill>
                  <a:schemeClr val="bg1"/>
                </a:solidFill>
                <a:latin typeface="Garamond" panose="02020404030301010803" pitchFamily="18" charset="0"/>
              </a:rPr>
              <a:t>, WHNP’s, Lactation team, RN’s, LMBT’s, </a:t>
            </a:r>
            <a:r>
              <a:rPr lang="en-US" b="1" dirty="0">
                <a:solidFill>
                  <a:schemeClr val="bg1"/>
                </a:solidFill>
                <a:latin typeface="Garamond" panose="02020404030301010803" pitchFamily="18" charset="0"/>
              </a:rPr>
              <a:t>WBWC Support Staff, </a:t>
            </a:r>
            <a:r>
              <a:rPr lang="en-US" b="1" dirty="0" smtClean="0">
                <a:solidFill>
                  <a:schemeClr val="bg1"/>
                </a:solidFill>
                <a:latin typeface="Garamond" panose="02020404030301010803" pitchFamily="18" charset="0"/>
              </a:rPr>
              <a:t>Phlebotomist, Lab team, Doulas, PT’s </a:t>
            </a:r>
            <a:endParaRPr lang="en-US" b="1" dirty="0">
              <a:solidFill>
                <a:schemeClr val="bg1"/>
              </a:solidFill>
              <a:latin typeface="Garamond" panose="020204040303010108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763" y="533400"/>
            <a:ext cx="4392037" cy="5867400"/>
          </a:xfrm>
          <a:prstGeom prst="rect">
            <a:avLst/>
          </a:prstGeom>
          <a:ln w="28575">
            <a:solidFill>
              <a:schemeClr val="tx1">
                <a:lumMod val="75000"/>
                <a:lumOff val="25000"/>
              </a:schemeClr>
            </a:solidFill>
          </a:ln>
        </p:spPr>
      </p:pic>
      <p:sp>
        <p:nvSpPr>
          <p:cNvPr id="10" name="TextBox 9"/>
          <p:cNvSpPr txBox="1"/>
          <p:nvPr/>
        </p:nvSpPr>
        <p:spPr>
          <a:xfrm>
            <a:off x="228600" y="5029200"/>
            <a:ext cx="8706992" cy="1200329"/>
          </a:xfrm>
          <a:prstGeom prst="rect">
            <a:avLst/>
          </a:prstGeom>
          <a:solidFill>
            <a:schemeClr val="accent1">
              <a:lumMod val="50000"/>
            </a:schemeClr>
          </a:solidFill>
          <a:ln w="38100">
            <a:solidFill>
              <a:schemeClr val="tx1">
                <a:lumMod val="75000"/>
                <a:lumOff val="25000"/>
              </a:schemeClr>
            </a:solidFill>
          </a:ln>
        </p:spPr>
        <p:txBody>
          <a:bodyPr wrap="square" rtlCol="0">
            <a:spAutoFit/>
          </a:bodyPr>
          <a:lstStyle/>
          <a:p>
            <a:r>
              <a:rPr lang="en-US" sz="7200" b="1" dirty="0" smtClean="0">
                <a:solidFill>
                  <a:schemeClr val="bg1"/>
                </a:solidFill>
                <a:latin typeface="Garamond" panose="02020404030301010803" pitchFamily="18" charset="0"/>
              </a:rPr>
              <a:t>It’s </a:t>
            </a:r>
            <a:r>
              <a:rPr lang="en-US" sz="7200" b="1" dirty="0">
                <a:solidFill>
                  <a:schemeClr val="bg1"/>
                </a:solidFill>
                <a:latin typeface="Garamond" panose="02020404030301010803" pitchFamily="18" charset="0"/>
              </a:rPr>
              <a:t>A Team Approach</a:t>
            </a:r>
            <a:endParaRPr lang="en-US" sz="7200" dirty="0"/>
          </a:p>
        </p:txBody>
      </p:sp>
    </p:spTree>
    <p:extLst>
      <p:ext uri="{BB962C8B-B14F-4D97-AF65-F5344CB8AC3E}">
        <p14:creationId xmlns:p14="http://schemas.microsoft.com/office/powerpoint/2010/main" val="2407025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a:solidFill>
            <a:schemeClr val="accent1">
              <a:lumMod val="40000"/>
              <a:lumOff val="60000"/>
            </a:schemeClr>
          </a:solidFill>
          <a:ln w="38100">
            <a:solidFill>
              <a:schemeClr val="tx1">
                <a:lumMod val="95000"/>
                <a:lumOff val="5000"/>
              </a:schemeClr>
            </a:solidFill>
          </a:ln>
        </p:spPr>
        <p:txBody>
          <a:bodyPr>
            <a:normAutofit/>
          </a:bodyPr>
          <a:lstStyle/>
          <a:p>
            <a:r>
              <a:rPr lang="en-US" sz="6600" b="1" dirty="0" smtClean="0">
                <a:latin typeface="Garamond" panose="02020404030301010803" pitchFamily="18" charset="0"/>
              </a:rPr>
              <a:t>Take Home Messages</a:t>
            </a:r>
            <a:endParaRPr lang="en-US" sz="6600" b="1" dirty="0">
              <a:latin typeface="Garamond" panose="020204040303010108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09600"/>
            <a:ext cx="2436877" cy="3657600"/>
          </a:xfrm>
          <a:prstGeom prst="rect">
            <a:avLst/>
          </a:prstGeom>
          <a:solidFill>
            <a:schemeClr val="tx1"/>
          </a:solidFill>
          <a:ln w="28575">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609600"/>
            <a:ext cx="2436877" cy="3657600"/>
          </a:xfrm>
          <a:prstGeom prst="rect">
            <a:avLst/>
          </a:prstGeom>
          <a:ln w="38100">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609600"/>
            <a:ext cx="2436877" cy="3657600"/>
          </a:xfrm>
          <a:prstGeom prst="rect">
            <a:avLst/>
          </a:prstGeom>
          <a:ln w="38100">
            <a:solidFill>
              <a:schemeClr val="tx1">
                <a:lumMod val="95000"/>
                <a:lumOff val="5000"/>
              </a:schemeClr>
            </a:solidFill>
          </a:ln>
        </p:spPr>
      </p:pic>
    </p:spTree>
    <p:extLst>
      <p:ext uri="{BB962C8B-B14F-4D97-AF65-F5344CB8AC3E}">
        <p14:creationId xmlns:p14="http://schemas.microsoft.com/office/powerpoint/2010/main" val="3743229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333" r="-3333"/>
          <a:stretch/>
        </p:blipFill>
        <p:spPr>
          <a:xfrm>
            <a:off x="-381000" y="0"/>
            <a:ext cx="9829800" cy="6858000"/>
          </a:xfrm>
          <a:prstGeom prst="rect">
            <a:avLst/>
          </a:prstGeom>
        </p:spPr>
      </p:pic>
      <p:sp>
        <p:nvSpPr>
          <p:cNvPr id="13" name="TextBox 12"/>
          <p:cNvSpPr txBox="1"/>
          <p:nvPr/>
        </p:nvSpPr>
        <p:spPr>
          <a:xfrm>
            <a:off x="0" y="5011341"/>
            <a:ext cx="9144000" cy="1846659"/>
          </a:xfrm>
          <a:prstGeom prst="rect">
            <a:avLst/>
          </a:prstGeom>
          <a:noFill/>
        </p:spPr>
        <p:txBody>
          <a:bodyPr wrap="square" rtlCol="0">
            <a:spAutoFit/>
          </a:bodyPr>
          <a:lstStyle/>
          <a:p>
            <a:r>
              <a:rPr lang="en-US" sz="9600" b="1" dirty="0">
                <a:solidFill>
                  <a:schemeClr val="bg1"/>
                </a:solidFill>
                <a:latin typeface="Garamond" panose="02020404030301010803" pitchFamily="18" charset="0"/>
              </a:rPr>
              <a:t>Questions</a:t>
            </a:r>
            <a:endParaRPr lang="en-US" b="1" dirty="0">
              <a:solidFill>
                <a:schemeClr val="bg1"/>
              </a:solidFill>
              <a:latin typeface="Garamond" panose="02020404030301010803" pitchFamily="18" charset="0"/>
            </a:endParaRPr>
          </a:p>
          <a:p>
            <a:endParaRPr lang="en-US" dirty="0"/>
          </a:p>
        </p:txBody>
      </p:sp>
    </p:spTree>
    <p:extLst>
      <p:ext uri="{BB962C8B-B14F-4D97-AF65-F5344CB8AC3E}">
        <p14:creationId xmlns:p14="http://schemas.microsoft.com/office/powerpoint/2010/main" val="1600289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w="19050">
            <a:solidFill>
              <a:schemeClr val="tx1">
                <a:lumMod val="75000"/>
                <a:lumOff val="25000"/>
              </a:schemeClr>
            </a:solidFill>
          </a:ln>
        </p:spPr>
        <p:txBody>
          <a:bodyPr>
            <a:normAutofit/>
          </a:bodyPr>
          <a:lstStyle/>
          <a:p>
            <a:r>
              <a:rPr lang="en-US" sz="6600" b="1" dirty="0" smtClean="0">
                <a:solidFill>
                  <a:schemeClr val="bg1"/>
                </a:solidFill>
                <a:latin typeface="Garamond" panose="02020404030301010803" pitchFamily="18" charset="0"/>
              </a:rPr>
              <a:t>References</a:t>
            </a:r>
            <a:endParaRPr lang="en-US" sz="66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1447800"/>
            <a:ext cx="8229600" cy="5105400"/>
          </a:xfrm>
        </p:spPr>
        <p:txBody>
          <a:bodyPr>
            <a:normAutofit fontScale="25000" lnSpcReduction="20000"/>
          </a:bodyPr>
          <a:lstStyle/>
          <a:p>
            <a:pPr marL="0" indent="0">
              <a:buNone/>
            </a:pPr>
            <a:r>
              <a:rPr lang="en-US" sz="4000" dirty="0" smtClean="0">
                <a:latin typeface="Garamond" panose="02020404030301010803" pitchFamily="18" charset="0"/>
              </a:rPr>
              <a:t>1. Committee </a:t>
            </a:r>
            <a:r>
              <a:rPr lang="en-US" sz="4000" dirty="0">
                <a:latin typeface="Garamond" panose="02020404030301010803" pitchFamily="18" charset="0"/>
              </a:rPr>
              <a:t>on Obstetric Practice. ACOG committee opinion. exercise during pregnancy and the postpartum period. number 267, January 2002. </a:t>
            </a:r>
            <a:r>
              <a:rPr lang="en-US" sz="4000" dirty="0" err="1">
                <a:latin typeface="Garamond" panose="02020404030301010803" pitchFamily="18" charset="0"/>
              </a:rPr>
              <a:t>american</a:t>
            </a:r>
            <a:r>
              <a:rPr lang="en-US" sz="4000" dirty="0">
                <a:latin typeface="Garamond" panose="02020404030301010803" pitchFamily="18" charset="0"/>
              </a:rPr>
              <a:t> college of obstetricians and gynecologists. </a:t>
            </a:r>
            <a:r>
              <a:rPr lang="en-US" sz="4000" i="1" dirty="0" err="1">
                <a:latin typeface="Garamond" panose="02020404030301010803" pitchFamily="18" charset="0"/>
              </a:rPr>
              <a:t>Int</a:t>
            </a:r>
            <a:r>
              <a:rPr lang="en-US" sz="4000" i="1" dirty="0">
                <a:latin typeface="Garamond" panose="02020404030301010803" pitchFamily="18" charset="0"/>
              </a:rPr>
              <a:t> J </a:t>
            </a:r>
            <a:r>
              <a:rPr lang="en-US" sz="4000" i="1" dirty="0" err="1">
                <a:latin typeface="Garamond" panose="02020404030301010803" pitchFamily="18" charset="0"/>
              </a:rPr>
              <a:t>Gynaecol</a:t>
            </a:r>
            <a:r>
              <a:rPr lang="en-US" sz="4000" i="1" dirty="0">
                <a:latin typeface="Garamond" panose="02020404030301010803" pitchFamily="18" charset="0"/>
              </a:rPr>
              <a:t> Obstet</a:t>
            </a:r>
            <a:r>
              <a:rPr lang="en-US" sz="4000" dirty="0">
                <a:latin typeface="Garamond" panose="02020404030301010803" pitchFamily="18" charset="0"/>
              </a:rPr>
              <a:t>. 2002;77(1):79-81</a:t>
            </a:r>
            <a:r>
              <a:rPr lang="en-US" sz="4000" dirty="0" smtClean="0">
                <a:latin typeface="Garamond" panose="02020404030301010803" pitchFamily="18" charset="0"/>
              </a:rPr>
              <a:t>.</a:t>
            </a:r>
          </a:p>
          <a:p>
            <a:pPr marL="0" indent="0">
              <a:buNone/>
            </a:pPr>
            <a:endParaRPr lang="en-US" sz="4000" dirty="0">
              <a:latin typeface="Garamond" panose="02020404030301010803" pitchFamily="18" charset="0"/>
            </a:endParaRPr>
          </a:p>
          <a:p>
            <a:pPr marL="0" indent="0">
              <a:buNone/>
            </a:pPr>
            <a:r>
              <a:rPr lang="en-US" sz="4000" dirty="0" smtClean="0">
                <a:latin typeface="Garamond" panose="02020404030301010803" pitchFamily="18" charset="0"/>
              </a:rPr>
              <a:t>2</a:t>
            </a:r>
            <a:r>
              <a:rPr lang="en-US" sz="4000" dirty="0">
                <a:latin typeface="Garamond" panose="02020404030301010803" pitchFamily="18" charset="0"/>
              </a:rPr>
              <a:t>. U.S. Department of National Health and Human Services. Ch. 7. Additional considerations for some adults. Physical Activity Guidelines for Americans. Website. Available at: </a:t>
            </a:r>
            <a:r>
              <a:rPr lang="en-US" sz="4000" u="sng" dirty="0">
                <a:latin typeface="Garamond" panose="02020404030301010803" pitchFamily="18" charset="0"/>
                <a:hlinkClick r:id="rId3"/>
              </a:rPr>
              <a:t>http://www.health.gov/paguidelines/guidelines/chapter7.aspx</a:t>
            </a:r>
            <a:r>
              <a:rPr lang="en-US" sz="4000" dirty="0">
                <a:latin typeface="Garamond" panose="02020404030301010803" pitchFamily="18" charset="0"/>
              </a:rPr>
              <a:t>. Updated 2008. Accessed 3/15, 2014.</a:t>
            </a:r>
          </a:p>
          <a:p>
            <a:pPr marL="0" indent="0">
              <a:buNone/>
            </a:pPr>
            <a:endParaRPr lang="en-US" sz="4000" dirty="0" smtClean="0">
              <a:latin typeface="Garamond" panose="02020404030301010803" pitchFamily="18" charset="0"/>
            </a:endParaRPr>
          </a:p>
          <a:p>
            <a:pPr marL="0" indent="0">
              <a:buNone/>
            </a:pPr>
            <a:r>
              <a:rPr lang="en-US" sz="4000" dirty="0" smtClean="0">
                <a:latin typeface="Garamond" panose="02020404030301010803" pitchFamily="18" charset="0"/>
              </a:rPr>
              <a:t>3</a:t>
            </a:r>
            <a:r>
              <a:rPr lang="en-US" sz="4000" dirty="0">
                <a:latin typeface="Garamond" panose="02020404030301010803" pitchFamily="18" charset="0"/>
              </a:rPr>
              <a:t>. Centers for Disease Control and Preventions. Perceived exertion (Borg rating of perceived exertion scale). Physical Activity Website. Available at: </a:t>
            </a:r>
            <a:r>
              <a:rPr lang="en-US" sz="4000" u="sng" dirty="0">
                <a:latin typeface="Garamond" panose="02020404030301010803" pitchFamily="18" charset="0"/>
                <a:hlinkClick r:id="rId4"/>
              </a:rPr>
              <a:t>http://www.cdc.gov/physicalactivity/everyone/measuring/exertion.html</a:t>
            </a:r>
            <a:r>
              <a:rPr lang="en-US" sz="4000" dirty="0">
                <a:latin typeface="Garamond" panose="02020404030301010803" pitchFamily="18" charset="0"/>
              </a:rPr>
              <a:t>. Updated 2011. Accessed 3/15, </a:t>
            </a:r>
            <a:r>
              <a:rPr lang="en-US" sz="4000" dirty="0" smtClean="0">
                <a:latin typeface="Garamond" panose="02020404030301010803" pitchFamily="18" charset="0"/>
              </a:rPr>
              <a:t>2014.</a:t>
            </a:r>
          </a:p>
          <a:p>
            <a:pPr marL="0" indent="0">
              <a:buNone/>
            </a:pPr>
            <a:endParaRPr lang="en-US" sz="4000" dirty="0">
              <a:latin typeface="Garamond" panose="02020404030301010803" pitchFamily="18" charset="0"/>
            </a:endParaRPr>
          </a:p>
          <a:p>
            <a:pPr marL="0" indent="0">
              <a:buNone/>
            </a:pPr>
            <a:r>
              <a:rPr lang="en-US" sz="4000" dirty="0" smtClean="0">
                <a:latin typeface="Garamond" panose="02020404030301010803" pitchFamily="18" charset="0"/>
              </a:rPr>
              <a:t>4</a:t>
            </a:r>
            <a:r>
              <a:rPr lang="en-US" sz="4000" dirty="0">
                <a:latin typeface="Garamond" panose="02020404030301010803" pitchFamily="18" charset="0"/>
              </a:rPr>
              <a:t>. Centers for Disease Control and Prevention. Target heart rate and estimated maximum heart rate. Physical Activity Website. Available at </a:t>
            </a:r>
            <a:r>
              <a:rPr lang="en-US" sz="4000" u="sng" dirty="0">
                <a:latin typeface="Garamond" panose="02020404030301010803" pitchFamily="18" charset="0"/>
                <a:hlinkClick r:id="rId5"/>
              </a:rPr>
              <a:t>http://www.cdc.gov/physicalactivity/everyone/measuring/heartrate.html</a:t>
            </a:r>
            <a:r>
              <a:rPr lang="en-US" sz="4000" dirty="0">
                <a:latin typeface="Garamond" panose="02020404030301010803" pitchFamily="18" charset="0"/>
              </a:rPr>
              <a:t>. Updated 2011. Accessed 03/15, </a:t>
            </a:r>
            <a:r>
              <a:rPr lang="en-US" sz="4000" dirty="0" smtClean="0">
                <a:latin typeface="Garamond" panose="02020404030301010803" pitchFamily="18" charset="0"/>
              </a:rPr>
              <a:t>2014.</a:t>
            </a:r>
          </a:p>
          <a:p>
            <a:pPr marL="0" indent="0">
              <a:buNone/>
            </a:pPr>
            <a:endParaRPr lang="en-US" sz="4000" dirty="0">
              <a:latin typeface="Garamond" panose="02020404030301010803" pitchFamily="18" charset="0"/>
            </a:endParaRPr>
          </a:p>
          <a:p>
            <a:pPr marL="0" indent="0">
              <a:buNone/>
            </a:pPr>
            <a:r>
              <a:rPr lang="en-US" sz="4000" dirty="0" smtClean="0">
                <a:latin typeface="Garamond" panose="02020404030301010803" pitchFamily="18" charset="0"/>
              </a:rPr>
              <a:t>5</a:t>
            </a:r>
            <a:r>
              <a:rPr lang="en-US" sz="4000" dirty="0">
                <a:latin typeface="Garamond" panose="02020404030301010803" pitchFamily="18" charset="0"/>
              </a:rPr>
              <a:t>. </a:t>
            </a:r>
            <a:r>
              <a:rPr lang="en-US" sz="4000" dirty="0" err="1">
                <a:latin typeface="Garamond" panose="02020404030301010803" pitchFamily="18" charset="0"/>
              </a:rPr>
              <a:t>Gjestland</a:t>
            </a:r>
            <a:r>
              <a:rPr lang="en-US" sz="4000" dirty="0">
                <a:latin typeface="Garamond" panose="02020404030301010803" pitchFamily="18" charset="0"/>
              </a:rPr>
              <a:t> K, Bo K, Owe KM, Eberhard-Gran M. Do pregnant women follow exercise guidelines? prevalence data among 3482 women, and prediction of low-back pain, pelvic girdle pain and depression. </a:t>
            </a:r>
            <a:r>
              <a:rPr lang="en-US" sz="4000" i="1" dirty="0">
                <a:latin typeface="Garamond" panose="02020404030301010803" pitchFamily="18" charset="0"/>
              </a:rPr>
              <a:t>Br J Sports Med</a:t>
            </a:r>
            <a:r>
              <a:rPr lang="en-US" sz="4000" dirty="0">
                <a:latin typeface="Garamond" panose="02020404030301010803" pitchFamily="18" charset="0"/>
              </a:rPr>
              <a:t>. 2013;47(8):515-520. </a:t>
            </a:r>
            <a:r>
              <a:rPr lang="en-US" sz="4000" dirty="0" err="1">
                <a:latin typeface="Garamond" panose="02020404030301010803" pitchFamily="18" charset="0"/>
              </a:rPr>
              <a:t>doi</a:t>
            </a:r>
            <a:r>
              <a:rPr lang="en-US" sz="4000" dirty="0">
                <a:latin typeface="Garamond" panose="02020404030301010803" pitchFamily="18" charset="0"/>
              </a:rPr>
              <a:t>: 10.1136/bjsports-2012-091344; 10.1136/bjsports-2012-091344.</a:t>
            </a:r>
          </a:p>
          <a:p>
            <a:pPr marL="0" indent="0">
              <a:buNone/>
            </a:pPr>
            <a:endParaRPr lang="en-US" sz="4000" dirty="0">
              <a:latin typeface="Garamond" panose="02020404030301010803" pitchFamily="18" charset="0"/>
            </a:endParaRPr>
          </a:p>
          <a:p>
            <a:pPr marL="0" indent="0">
              <a:buNone/>
            </a:pPr>
            <a:r>
              <a:rPr lang="en-US" sz="4000" dirty="0" smtClean="0">
                <a:latin typeface="Garamond" panose="02020404030301010803" pitchFamily="18" charset="0"/>
              </a:rPr>
              <a:t>6</a:t>
            </a:r>
            <a:r>
              <a:rPr lang="en-US" sz="4000" dirty="0">
                <a:latin typeface="Garamond" panose="02020404030301010803" pitchFamily="18" charset="0"/>
              </a:rPr>
              <a:t>. </a:t>
            </a:r>
            <a:r>
              <a:rPr lang="en-US" sz="4000" dirty="0" err="1">
                <a:latin typeface="Garamond" panose="02020404030301010803" pitchFamily="18" charset="0"/>
              </a:rPr>
              <a:t>Evenson</a:t>
            </a:r>
            <a:r>
              <a:rPr lang="en-US" sz="4000" dirty="0">
                <a:latin typeface="Garamond" panose="02020404030301010803" pitchFamily="18" charset="0"/>
              </a:rPr>
              <a:t> KR, </a:t>
            </a:r>
            <a:r>
              <a:rPr lang="en-US" sz="4000" dirty="0" err="1">
                <a:latin typeface="Garamond" panose="02020404030301010803" pitchFamily="18" charset="0"/>
              </a:rPr>
              <a:t>Savitz</a:t>
            </a:r>
            <a:r>
              <a:rPr lang="en-US" sz="4000" dirty="0">
                <a:latin typeface="Garamond" panose="02020404030301010803" pitchFamily="18" charset="0"/>
              </a:rPr>
              <a:t> DA, Huston SL. Leisure-time physical activity among pregnant women in the US. </a:t>
            </a:r>
            <a:r>
              <a:rPr lang="en-US" sz="4000" i="1" dirty="0" err="1">
                <a:latin typeface="Garamond" panose="02020404030301010803" pitchFamily="18" charset="0"/>
              </a:rPr>
              <a:t>Paediatr</a:t>
            </a:r>
            <a:r>
              <a:rPr lang="en-US" sz="4000" i="1" dirty="0">
                <a:latin typeface="Garamond" panose="02020404030301010803" pitchFamily="18" charset="0"/>
              </a:rPr>
              <a:t> </a:t>
            </a:r>
            <a:r>
              <a:rPr lang="en-US" sz="4000" i="1" dirty="0" err="1">
                <a:latin typeface="Garamond" panose="02020404030301010803" pitchFamily="18" charset="0"/>
              </a:rPr>
              <a:t>Perinat</a:t>
            </a:r>
            <a:r>
              <a:rPr lang="en-US" sz="4000" i="1" dirty="0">
                <a:latin typeface="Garamond" panose="02020404030301010803" pitchFamily="18" charset="0"/>
              </a:rPr>
              <a:t> </a:t>
            </a:r>
            <a:r>
              <a:rPr lang="en-US" sz="4000" i="1" dirty="0" err="1">
                <a:latin typeface="Garamond" panose="02020404030301010803" pitchFamily="18" charset="0"/>
              </a:rPr>
              <a:t>Epidemiol</a:t>
            </a:r>
            <a:r>
              <a:rPr lang="en-US" sz="4000" dirty="0">
                <a:latin typeface="Garamond" panose="02020404030301010803" pitchFamily="18" charset="0"/>
              </a:rPr>
              <a:t>. 2004;18(6):400-407. </a:t>
            </a:r>
            <a:r>
              <a:rPr lang="en-US" sz="4000" dirty="0" err="1">
                <a:latin typeface="Garamond" panose="02020404030301010803" pitchFamily="18" charset="0"/>
              </a:rPr>
              <a:t>doi</a:t>
            </a:r>
            <a:r>
              <a:rPr lang="en-US" sz="4000" dirty="0">
                <a:latin typeface="Garamond" panose="02020404030301010803" pitchFamily="18" charset="0"/>
              </a:rPr>
              <a:t>: 10.1111/j.1365-3016.2004.00595.x. </a:t>
            </a:r>
          </a:p>
          <a:p>
            <a:pPr marL="0" indent="0">
              <a:buNone/>
            </a:pPr>
            <a:endParaRPr lang="en-US" sz="4000" dirty="0">
              <a:latin typeface="Garamond" panose="02020404030301010803" pitchFamily="18" charset="0"/>
            </a:endParaRPr>
          </a:p>
          <a:p>
            <a:pPr marL="0" indent="0">
              <a:buNone/>
            </a:pPr>
            <a:r>
              <a:rPr lang="en-US" sz="4000" dirty="0" smtClean="0">
                <a:latin typeface="Garamond" panose="02020404030301010803" pitchFamily="18" charset="0"/>
              </a:rPr>
              <a:t>7</a:t>
            </a:r>
            <a:r>
              <a:rPr lang="en-US" sz="4000" dirty="0">
                <a:latin typeface="Garamond" panose="02020404030301010803" pitchFamily="18" charset="0"/>
              </a:rPr>
              <a:t>. </a:t>
            </a:r>
            <a:r>
              <a:rPr lang="en-US" sz="4000" dirty="0" err="1">
                <a:latin typeface="Garamond" panose="02020404030301010803" pitchFamily="18" charset="0"/>
              </a:rPr>
              <a:t>Haakstad</a:t>
            </a:r>
            <a:r>
              <a:rPr lang="en-US" sz="4000" dirty="0">
                <a:latin typeface="Garamond" panose="02020404030301010803" pitchFamily="18" charset="0"/>
              </a:rPr>
              <a:t> LA, </a:t>
            </a:r>
            <a:r>
              <a:rPr lang="en-US" sz="4000" dirty="0" err="1">
                <a:latin typeface="Garamond" panose="02020404030301010803" pitchFamily="18" charset="0"/>
              </a:rPr>
              <a:t>Voldner</a:t>
            </a:r>
            <a:r>
              <a:rPr lang="en-US" sz="4000" dirty="0">
                <a:latin typeface="Garamond" panose="02020404030301010803" pitchFamily="18" charset="0"/>
              </a:rPr>
              <a:t> N, </a:t>
            </a:r>
            <a:r>
              <a:rPr lang="en-US" sz="4000" dirty="0" err="1">
                <a:latin typeface="Garamond" panose="02020404030301010803" pitchFamily="18" charset="0"/>
              </a:rPr>
              <a:t>Henriksen</a:t>
            </a:r>
            <a:r>
              <a:rPr lang="en-US" sz="4000" dirty="0">
                <a:latin typeface="Garamond" panose="02020404030301010803" pitchFamily="18" charset="0"/>
              </a:rPr>
              <a:t> T, Bo K. Why do pregnant women stop exercising in the third trimester? </a:t>
            </a:r>
            <a:r>
              <a:rPr lang="en-US" sz="4000" i="1" dirty="0" err="1">
                <a:latin typeface="Garamond" panose="02020404030301010803" pitchFamily="18" charset="0"/>
              </a:rPr>
              <a:t>Acta</a:t>
            </a:r>
            <a:r>
              <a:rPr lang="en-US" sz="4000" i="1" dirty="0">
                <a:latin typeface="Garamond" panose="02020404030301010803" pitchFamily="18" charset="0"/>
              </a:rPr>
              <a:t> </a:t>
            </a:r>
            <a:r>
              <a:rPr lang="en-US" sz="4000" i="1" dirty="0" err="1">
                <a:latin typeface="Garamond" panose="02020404030301010803" pitchFamily="18" charset="0"/>
              </a:rPr>
              <a:t>Obstet</a:t>
            </a:r>
            <a:r>
              <a:rPr lang="en-US" sz="4000" i="1" dirty="0">
                <a:latin typeface="Garamond" panose="02020404030301010803" pitchFamily="18" charset="0"/>
              </a:rPr>
              <a:t> </a:t>
            </a:r>
            <a:r>
              <a:rPr lang="en-US" sz="4000" i="1" dirty="0" err="1">
                <a:latin typeface="Garamond" panose="02020404030301010803" pitchFamily="18" charset="0"/>
              </a:rPr>
              <a:t>Gynecol</a:t>
            </a:r>
            <a:r>
              <a:rPr lang="en-US" sz="4000" i="1" dirty="0">
                <a:latin typeface="Garamond" panose="02020404030301010803" pitchFamily="18" charset="0"/>
              </a:rPr>
              <a:t> Scand</a:t>
            </a:r>
            <a:r>
              <a:rPr lang="en-US" sz="4000" dirty="0">
                <a:latin typeface="Garamond" panose="02020404030301010803" pitchFamily="18" charset="0"/>
              </a:rPr>
              <a:t>. 2009;88(11):1267-1275. </a:t>
            </a:r>
            <a:r>
              <a:rPr lang="en-US" sz="4000" dirty="0" err="1">
                <a:latin typeface="Garamond" panose="02020404030301010803" pitchFamily="18" charset="0"/>
              </a:rPr>
              <a:t>doi</a:t>
            </a:r>
            <a:r>
              <a:rPr lang="en-US" sz="4000" dirty="0">
                <a:latin typeface="Garamond" panose="02020404030301010803" pitchFamily="18" charset="0"/>
              </a:rPr>
              <a:t>: 10.3109/00016340903284901; 10.3109/00016340903284901. </a:t>
            </a:r>
          </a:p>
          <a:p>
            <a:pPr marL="0" indent="0">
              <a:buNone/>
            </a:pPr>
            <a:endParaRPr lang="en-US" sz="4000" dirty="0" smtClean="0">
              <a:latin typeface="Garamond" panose="02020404030301010803" pitchFamily="18" charset="0"/>
            </a:endParaRPr>
          </a:p>
          <a:p>
            <a:pPr marL="0" indent="0">
              <a:buNone/>
            </a:pPr>
            <a:r>
              <a:rPr lang="en-US" sz="4000" dirty="0" smtClean="0">
                <a:latin typeface="Garamond" panose="02020404030301010803" pitchFamily="18" charset="0"/>
              </a:rPr>
              <a:t>8</a:t>
            </a:r>
            <a:r>
              <a:rPr lang="en-US" sz="4000" dirty="0">
                <a:latin typeface="Garamond" panose="02020404030301010803" pitchFamily="18" charset="0"/>
              </a:rPr>
              <a:t>. </a:t>
            </a:r>
            <a:r>
              <a:rPr lang="en-US" sz="4000" dirty="0" err="1">
                <a:latin typeface="Garamond" panose="02020404030301010803" pitchFamily="18" charset="0"/>
              </a:rPr>
              <a:t>Chuntharapat</a:t>
            </a:r>
            <a:r>
              <a:rPr lang="en-US" sz="4000" dirty="0">
                <a:latin typeface="Garamond" panose="02020404030301010803" pitchFamily="18" charset="0"/>
              </a:rPr>
              <a:t> S, </a:t>
            </a:r>
            <a:r>
              <a:rPr lang="en-US" sz="4000" dirty="0" err="1">
                <a:latin typeface="Garamond" panose="02020404030301010803" pitchFamily="18" charset="0"/>
              </a:rPr>
              <a:t>Petpichetchian</a:t>
            </a:r>
            <a:r>
              <a:rPr lang="en-US" sz="4000" dirty="0">
                <a:latin typeface="Garamond" panose="02020404030301010803" pitchFamily="18" charset="0"/>
              </a:rPr>
              <a:t> W, </a:t>
            </a:r>
            <a:r>
              <a:rPr lang="en-US" sz="4000" dirty="0" err="1">
                <a:latin typeface="Garamond" panose="02020404030301010803" pitchFamily="18" charset="0"/>
              </a:rPr>
              <a:t>Hatthakit</a:t>
            </a:r>
            <a:r>
              <a:rPr lang="en-US" sz="4000" dirty="0">
                <a:latin typeface="Garamond" panose="02020404030301010803" pitchFamily="18" charset="0"/>
              </a:rPr>
              <a:t> U. Yoga during pregnancy: Effects on maternal comfort, labor pain and birth outcomes. </a:t>
            </a:r>
            <a:r>
              <a:rPr lang="en-US" sz="4000" i="1" dirty="0">
                <a:latin typeface="Garamond" panose="02020404030301010803" pitchFamily="18" charset="0"/>
              </a:rPr>
              <a:t>Complement </a:t>
            </a:r>
            <a:r>
              <a:rPr lang="en-US" sz="4000" i="1" dirty="0" err="1">
                <a:latin typeface="Garamond" panose="02020404030301010803" pitchFamily="18" charset="0"/>
              </a:rPr>
              <a:t>Ther</a:t>
            </a:r>
            <a:r>
              <a:rPr lang="en-US" sz="4000" i="1" dirty="0">
                <a:latin typeface="Garamond" panose="02020404030301010803" pitchFamily="18" charset="0"/>
              </a:rPr>
              <a:t> </a:t>
            </a:r>
            <a:r>
              <a:rPr lang="en-US" sz="4000" i="1" dirty="0" err="1">
                <a:latin typeface="Garamond" panose="02020404030301010803" pitchFamily="18" charset="0"/>
              </a:rPr>
              <a:t>Clin</a:t>
            </a:r>
            <a:r>
              <a:rPr lang="en-US" sz="4000" i="1" dirty="0">
                <a:latin typeface="Garamond" panose="02020404030301010803" pitchFamily="18" charset="0"/>
              </a:rPr>
              <a:t> </a:t>
            </a:r>
            <a:r>
              <a:rPr lang="en-US" sz="4000" i="1" dirty="0" err="1">
                <a:latin typeface="Garamond" panose="02020404030301010803" pitchFamily="18" charset="0"/>
              </a:rPr>
              <a:t>Pract</a:t>
            </a:r>
            <a:r>
              <a:rPr lang="en-US" sz="4000" dirty="0">
                <a:latin typeface="Garamond" panose="02020404030301010803" pitchFamily="18" charset="0"/>
              </a:rPr>
              <a:t>. 2008;14(2):105-115. </a:t>
            </a:r>
            <a:r>
              <a:rPr lang="en-US" sz="4000" dirty="0" err="1">
                <a:latin typeface="Garamond" panose="02020404030301010803" pitchFamily="18" charset="0"/>
              </a:rPr>
              <a:t>doi</a:t>
            </a:r>
            <a:r>
              <a:rPr lang="en-US" sz="4000" dirty="0">
                <a:latin typeface="Garamond" panose="02020404030301010803" pitchFamily="18" charset="0"/>
              </a:rPr>
              <a:t>: 10.1016/j.ctcp.2007.12.007; 10.1016/j.ctcp.2007.12.007. </a:t>
            </a:r>
          </a:p>
          <a:p>
            <a:pPr marL="0" indent="0">
              <a:buNone/>
            </a:pPr>
            <a:endParaRPr lang="en-US" sz="4000" dirty="0" smtClean="0">
              <a:latin typeface="Garamond" panose="02020404030301010803" pitchFamily="18" charset="0"/>
            </a:endParaRPr>
          </a:p>
          <a:p>
            <a:pPr marL="0" indent="0">
              <a:buNone/>
            </a:pPr>
            <a:r>
              <a:rPr lang="en-US" sz="4000" dirty="0" smtClean="0">
                <a:latin typeface="Garamond" panose="02020404030301010803" pitchFamily="18" charset="0"/>
              </a:rPr>
              <a:t>9</a:t>
            </a:r>
            <a:r>
              <a:rPr lang="en-US" sz="4000" dirty="0">
                <a:latin typeface="Garamond" panose="02020404030301010803" pitchFamily="18" charset="0"/>
              </a:rPr>
              <a:t>. </a:t>
            </a:r>
            <a:r>
              <a:rPr lang="en-US" sz="4000" dirty="0" err="1">
                <a:latin typeface="Garamond" panose="02020404030301010803" pitchFamily="18" charset="0"/>
              </a:rPr>
              <a:t>Barakat</a:t>
            </a:r>
            <a:r>
              <a:rPr lang="en-US" sz="4000" dirty="0">
                <a:latin typeface="Garamond" panose="02020404030301010803" pitchFamily="18" charset="0"/>
              </a:rPr>
              <a:t> R, </a:t>
            </a:r>
            <a:r>
              <a:rPr lang="en-US" sz="4000" dirty="0" err="1">
                <a:latin typeface="Garamond" panose="02020404030301010803" pitchFamily="18" charset="0"/>
              </a:rPr>
              <a:t>Pelaez</a:t>
            </a:r>
            <a:r>
              <a:rPr lang="en-US" sz="4000" dirty="0">
                <a:latin typeface="Garamond" panose="02020404030301010803" pitchFamily="18" charset="0"/>
              </a:rPr>
              <a:t> M, </a:t>
            </a:r>
            <a:r>
              <a:rPr lang="en-US" sz="4000" dirty="0" err="1">
                <a:latin typeface="Garamond" panose="02020404030301010803" pitchFamily="18" charset="0"/>
              </a:rPr>
              <a:t>Montejo</a:t>
            </a:r>
            <a:r>
              <a:rPr lang="en-US" sz="4000" dirty="0">
                <a:latin typeface="Garamond" panose="02020404030301010803" pitchFamily="18" charset="0"/>
              </a:rPr>
              <a:t> R, </a:t>
            </a:r>
            <a:r>
              <a:rPr lang="en-US" sz="4000" dirty="0" err="1">
                <a:latin typeface="Garamond" panose="02020404030301010803" pitchFamily="18" charset="0"/>
              </a:rPr>
              <a:t>Luaces</a:t>
            </a:r>
            <a:r>
              <a:rPr lang="en-US" sz="4000" dirty="0">
                <a:latin typeface="Garamond" panose="02020404030301010803" pitchFamily="18" charset="0"/>
              </a:rPr>
              <a:t> M, </a:t>
            </a:r>
            <a:r>
              <a:rPr lang="en-US" sz="4000" dirty="0" err="1">
                <a:latin typeface="Garamond" panose="02020404030301010803" pitchFamily="18" charset="0"/>
              </a:rPr>
              <a:t>Zakynthinaki</a:t>
            </a:r>
            <a:r>
              <a:rPr lang="en-US" sz="4000" dirty="0">
                <a:latin typeface="Garamond" panose="02020404030301010803" pitchFamily="18" charset="0"/>
              </a:rPr>
              <a:t> M. Exercise during pregnancy improves maternal health perception: A randomized controlled trial. </a:t>
            </a:r>
            <a:r>
              <a:rPr lang="en-US" sz="4000" i="1" dirty="0">
                <a:latin typeface="Garamond" panose="02020404030301010803" pitchFamily="18" charset="0"/>
              </a:rPr>
              <a:t>Am J </a:t>
            </a:r>
            <a:r>
              <a:rPr lang="en-US" sz="4000" i="1" dirty="0" err="1">
                <a:latin typeface="Garamond" panose="02020404030301010803" pitchFamily="18" charset="0"/>
              </a:rPr>
              <a:t>Obstet</a:t>
            </a:r>
            <a:r>
              <a:rPr lang="en-US" sz="4000" i="1" dirty="0">
                <a:latin typeface="Garamond" panose="02020404030301010803" pitchFamily="18" charset="0"/>
              </a:rPr>
              <a:t> Gynecol</a:t>
            </a:r>
            <a:r>
              <a:rPr lang="en-US" sz="4000" dirty="0">
                <a:latin typeface="Garamond" panose="02020404030301010803" pitchFamily="18" charset="0"/>
              </a:rPr>
              <a:t>. 2011;204(5):402.e1-402.e7. </a:t>
            </a:r>
            <a:r>
              <a:rPr lang="en-US" sz="4000" dirty="0" err="1">
                <a:latin typeface="Garamond" panose="02020404030301010803" pitchFamily="18" charset="0"/>
              </a:rPr>
              <a:t>doi</a:t>
            </a:r>
            <a:r>
              <a:rPr lang="en-US" sz="4000" dirty="0">
                <a:latin typeface="Garamond" panose="02020404030301010803" pitchFamily="18" charset="0"/>
              </a:rPr>
              <a:t>: 10.1016/j.ajog.2011.01.043; 10.1016/j.ajog.2011.01.043. </a:t>
            </a:r>
          </a:p>
          <a:p>
            <a:pPr marL="0" indent="0">
              <a:buNone/>
            </a:pPr>
            <a:r>
              <a:rPr lang="en-US" sz="4000" dirty="0">
                <a:latin typeface="Garamond" panose="02020404030301010803" pitchFamily="18" charset="0"/>
              </a:rPr>
              <a:t> </a:t>
            </a:r>
          </a:p>
          <a:p>
            <a:pPr marL="0" indent="0">
              <a:buNone/>
            </a:pPr>
            <a:r>
              <a:rPr lang="en-US" sz="4000" dirty="0">
                <a:latin typeface="Garamond" panose="02020404030301010803" pitchFamily="18" charset="0"/>
              </a:rPr>
              <a:t>10. </a:t>
            </a:r>
            <a:r>
              <a:rPr lang="en-US" sz="4000" dirty="0" err="1">
                <a:latin typeface="Garamond" panose="02020404030301010803" pitchFamily="18" charset="0"/>
              </a:rPr>
              <a:t>Stafne</a:t>
            </a:r>
            <a:r>
              <a:rPr lang="en-US" sz="4000" dirty="0">
                <a:latin typeface="Garamond" panose="02020404030301010803" pitchFamily="18" charset="0"/>
              </a:rPr>
              <a:t> SN, Salvesen KA, </a:t>
            </a:r>
            <a:r>
              <a:rPr lang="en-US" sz="4000" dirty="0" err="1">
                <a:latin typeface="Garamond" panose="02020404030301010803" pitchFamily="18" charset="0"/>
              </a:rPr>
              <a:t>Romundstad</a:t>
            </a:r>
            <a:r>
              <a:rPr lang="en-US" sz="4000" dirty="0">
                <a:latin typeface="Garamond" panose="02020404030301010803" pitchFamily="18" charset="0"/>
              </a:rPr>
              <a:t> PR, </a:t>
            </a:r>
            <a:r>
              <a:rPr lang="en-US" sz="4000" dirty="0" err="1">
                <a:latin typeface="Garamond" panose="02020404030301010803" pitchFamily="18" charset="0"/>
              </a:rPr>
              <a:t>Stuge</a:t>
            </a:r>
            <a:r>
              <a:rPr lang="en-US" sz="4000" dirty="0">
                <a:latin typeface="Garamond" panose="02020404030301010803" pitchFamily="18" charset="0"/>
              </a:rPr>
              <a:t> B, </a:t>
            </a:r>
            <a:r>
              <a:rPr lang="en-US" sz="4000" dirty="0" err="1">
                <a:latin typeface="Garamond" panose="02020404030301010803" pitchFamily="18" charset="0"/>
              </a:rPr>
              <a:t>Morkved</a:t>
            </a:r>
            <a:r>
              <a:rPr lang="en-US" sz="4000" dirty="0">
                <a:latin typeface="Garamond" panose="02020404030301010803" pitchFamily="18" charset="0"/>
              </a:rPr>
              <a:t> S. Does regular exercise during pregnancy influence lumbopelvic pain? A randomized controlled trial. </a:t>
            </a:r>
            <a:r>
              <a:rPr lang="en-US" sz="4000" i="1" dirty="0" err="1">
                <a:latin typeface="Garamond" panose="02020404030301010803" pitchFamily="18" charset="0"/>
              </a:rPr>
              <a:t>Acta</a:t>
            </a:r>
            <a:r>
              <a:rPr lang="en-US" sz="4000" i="1" dirty="0">
                <a:latin typeface="Garamond" panose="02020404030301010803" pitchFamily="18" charset="0"/>
              </a:rPr>
              <a:t> </a:t>
            </a:r>
            <a:r>
              <a:rPr lang="en-US" sz="4000" i="1" dirty="0" err="1">
                <a:latin typeface="Garamond" panose="02020404030301010803" pitchFamily="18" charset="0"/>
              </a:rPr>
              <a:t>Obstet</a:t>
            </a:r>
            <a:r>
              <a:rPr lang="en-US" sz="4000" i="1" dirty="0">
                <a:latin typeface="Garamond" panose="02020404030301010803" pitchFamily="18" charset="0"/>
              </a:rPr>
              <a:t> </a:t>
            </a:r>
            <a:r>
              <a:rPr lang="en-US" sz="4000" i="1" dirty="0" err="1">
                <a:latin typeface="Garamond" panose="02020404030301010803" pitchFamily="18" charset="0"/>
              </a:rPr>
              <a:t>Gynecol</a:t>
            </a:r>
            <a:r>
              <a:rPr lang="en-US" sz="4000" i="1" dirty="0">
                <a:latin typeface="Garamond" panose="02020404030301010803" pitchFamily="18" charset="0"/>
              </a:rPr>
              <a:t> Scand</a:t>
            </a:r>
            <a:r>
              <a:rPr lang="en-US" sz="4000" dirty="0">
                <a:latin typeface="Garamond" panose="02020404030301010803" pitchFamily="18" charset="0"/>
              </a:rPr>
              <a:t>. 2012;91(5):552-559. </a:t>
            </a:r>
            <a:r>
              <a:rPr lang="en-US" sz="4000" dirty="0" err="1">
                <a:latin typeface="Garamond" panose="02020404030301010803" pitchFamily="18" charset="0"/>
              </a:rPr>
              <a:t>doi</a:t>
            </a:r>
            <a:r>
              <a:rPr lang="en-US" sz="4000" dirty="0">
                <a:latin typeface="Garamond" panose="02020404030301010803" pitchFamily="18" charset="0"/>
              </a:rPr>
              <a:t>: 10.1111/j.1600-0412.2012.01382.x; 10.1111/j.1600-0412.2012.01382.x. </a:t>
            </a:r>
          </a:p>
          <a:p>
            <a:pPr marL="0" indent="0">
              <a:buNone/>
            </a:pPr>
            <a:endParaRPr lang="en-US" sz="4000" dirty="0">
              <a:latin typeface="Garamond" panose="02020404030301010803" pitchFamily="18" charset="0"/>
            </a:endParaRPr>
          </a:p>
          <a:p>
            <a:pPr marL="0" indent="0">
              <a:buNone/>
            </a:pPr>
            <a:r>
              <a:rPr lang="en-US" sz="4000" dirty="0" smtClean="0">
                <a:latin typeface="Garamond" panose="02020404030301010803" pitchFamily="18" charset="0"/>
              </a:rPr>
              <a:t>11</a:t>
            </a:r>
            <a:r>
              <a:rPr lang="en-US" sz="4000" dirty="0">
                <a:latin typeface="Garamond" panose="02020404030301010803" pitchFamily="18" charset="0"/>
              </a:rPr>
              <a:t>. </a:t>
            </a:r>
            <a:r>
              <a:rPr lang="en-US" sz="4000" dirty="0" err="1">
                <a:latin typeface="Garamond" panose="02020404030301010803" pitchFamily="18" charset="0"/>
              </a:rPr>
              <a:t>Barakat</a:t>
            </a:r>
            <a:r>
              <a:rPr lang="en-US" sz="4000" dirty="0">
                <a:latin typeface="Garamond" panose="02020404030301010803" pitchFamily="18" charset="0"/>
              </a:rPr>
              <a:t> R, </a:t>
            </a:r>
            <a:r>
              <a:rPr lang="en-US" sz="4000" dirty="0" err="1">
                <a:latin typeface="Garamond" panose="02020404030301010803" pitchFamily="18" charset="0"/>
              </a:rPr>
              <a:t>Pelaez</a:t>
            </a:r>
            <a:r>
              <a:rPr lang="en-US" sz="4000" dirty="0">
                <a:latin typeface="Garamond" panose="02020404030301010803" pitchFamily="18" charset="0"/>
              </a:rPr>
              <a:t> M, Lopez C, Lucia A, Ruiz JR. Exercise during pregnancy and gestational diabetes-related adverse effects: A </a:t>
            </a:r>
            <a:r>
              <a:rPr lang="en-US" sz="4000" dirty="0" err="1">
                <a:latin typeface="Garamond" panose="02020404030301010803" pitchFamily="18" charset="0"/>
              </a:rPr>
              <a:t>randomised</a:t>
            </a:r>
            <a:r>
              <a:rPr lang="en-US" sz="4000" dirty="0">
                <a:latin typeface="Garamond" panose="02020404030301010803" pitchFamily="18" charset="0"/>
              </a:rPr>
              <a:t> controlled trial. </a:t>
            </a:r>
            <a:r>
              <a:rPr lang="en-US" sz="4000" i="1" dirty="0">
                <a:latin typeface="Garamond" panose="02020404030301010803" pitchFamily="18" charset="0"/>
              </a:rPr>
              <a:t>Br J Sports Med</a:t>
            </a:r>
            <a:r>
              <a:rPr lang="en-US" sz="4000" dirty="0">
                <a:latin typeface="Garamond" panose="02020404030301010803" pitchFamily="18" charset="0"/>
              </a:rPr>
              <a:t>. 2013;47(10):630-636. </a:t>
            </a:r>
            <a:r>
              <a:rPr lang="en-US" sz="4000" dirty="0" err="1">
                <a:latin typeface="Garamond" panose="02020404030301010803" pitchFamily="18" charset="0"/>
              </a:rPr>
              <a:t>doi</a:t>
            </a:r>
            <a:r>
              <a:rPr lang="en-US" sz="4000" dirty="0">
                <a:latin typeface="Garamond" panose="02020404030301010803" pitchFamily="18" charset="0"/>
              </a:rPr>
              <a:t>: 10.1136/bjsports-2012-091788; 10.1136/bjsports-2012-091788. </a:t>
            </a:r>
          </a:p>
          <a:p>
            <a:pPr marL="0" indent="0">
              <a:buNone/>
            </a:pPr>
            <a:endParaRPr lang="en-US" sz="4000" dirty="0">
              <a:latin typeface="Garamond" panose="02020404030301010803" pitchFamily="18" charset="0"/>
            </a:endParaRPr>
          </a:p>
          <a:p>
            <a:pPr marL="0" indent="0">
              <a:buNone/>
            </a:pPr>
            <a:r>
              <a:rPr lang="en-US" sz="4000" dirty="0" smtClean="0">
                <a:latin typeface="Garamond" panose="02020404030301010803" pitchFamily="18" charset="0"/>
              </a:rPr>
              <a:t>12</a:t>
            </a:r>
            <a:r>
              <a:rPr lang="en-US" sz="4000" dirty="0">
                <a:latin typeface="Garamond" panose="02020404030301010803" pitchFamily="18" charset="0"/>
              </a:rPr>
              <a:t>. </a:t>
            </a:r>
            <a:r>
              <a:rPr lang="en-US" sz="4000" dirty="0" err="1">
                <a:latin typeface="Garamond" panose="02020404030301010803" pitchFamily="18" charset="0"/>
              </a:rPr>
              <a:t>Barakat</a:t>
            </a:r>
            <a:r>
              <a:rPr lang="en-US" sz="4000" dirty="0">
                <a:latin typeface="Garamond" panose="02020404030301010803" pitchFamily="18" charset="0"/>
              </a:rPr>
              <a:t> R, Cordero Y, </a:t>
            </a:r>
            <a:r>
              <a:rPr lang="en-US" sz="4000" dirty="0" err="1">
                <a:latin typeface="Garamond" panose="02020404030301010803" pitchFamily="18" charset="0"/>
              </a:rPr>
              <a:t>Coteron</a:t>
            </a:r>
            <a:r>
              <a:rPr lang="en-US" sz="4000" dirty="0">
                <a:latin typeface="Garamond" panose="02020404030301010803" pitchFamily="18" charset="0"/>
              </a:rPr>
              <a:t> J, </a:t>
            </a:r>
            <a:r>
              <a:rPr lang="en-US" sz="4000" dirty="0" err="1">
                <a:latin typeface="Garamond" panose="02020404030301010803" pitchFamily="18" charset="0"/>
              </a:rPr>
              <a:t>Luaces</a:t>
            </a:r>
            <a:r>
              <a:rPr lang="en-US" sz="4000" dirty="0">
                <a:latin typeface="Garamond" panose="02020404030301010803" pitchFamily="18" charset="0"/>
              </a:rPr>
              <a:t> M, </a:t>
            </a:r>
            <a:r>
              <a:rPr lang="en-US" sz="4000" dirty="0" err="1">
                <a:latin typeface="Garamond" panose="02020404030301010803" pitchFamily="18" charset="0"/>
              </a:rPr>
              <a:t>Montejo</a:t>
            </a:r>
            <a:r>
              <a:rPr lang="en-US" sz="4000" dirty="0">
                <a:latin typeface="Garamond" panose="02020404030301010803" pitchFamily="18" charset="0"/>
              </a:rPr>
              <a:t> R. Exercise during pregnancy improves maternal glucose screen at 24-28 weeks: A </a:t>
            </a:r>
            <a:r>
              <a:rPr lang="en-US" sz="4000" dirty="0" err="1">
                <a:latin typeface="Garamond" panose="02020404030301010803" pitchFamily="18" charset="0"/>
              </a:rPr>
              <a:t>randomised</a:t>
            </a:r>
            <a:r>
              <a:rPr lang="en-US" sz="4000" dirty="0">
                <a:latin typeface="Garamond" panose="02020404030301010803" pitchFamily="18" charset="0"/>
              </a:rPr>
              <a:t> controlled trial. </a:t>
            </a:r>
            <a:r>
              <a:rPr lang="en-US" sz="4000" i="1" dirty="0">
                <a:latin typeface="Garamond" panose="02020404030301010803" pitchFamily="18" charset="0"/>
              </a:rPr>
              <a:t>Br J Sports Med</a:t>
            </a:r>
            <a:r>
              <a:rPr lang="en-US" sz="4000" dirty="0">
                <a:latin typeface="Garamond" panose="02020404030301010803" pitchFamily="18" charset="0"/>
              </a:rPr>
              <a:t>. 2012;46(9):656-661. </a:t>
            </a:r>
            <a:r>
              <a:rPr lang="en-US" sz="4000" dirty="0" err="1">
                <a:latin typeface="Garamond" panose="02020404030301010803" pitchFamily="18" charset="0"/>
              </a:rPr>
              <a:t>doi</a:t>
            </a:r>
            <a:r>
              <a:rPr lang="en-US" sz="4000" dirty="0">
                <a:latin typeface="Garamond" panose="02020404030301010803" pitchFamily="18" charset="0"/>
              </a:rPr>
              <a:t>: 10.1136/bjsports-2011-090009; 10.1136/bjsports-2011-090009. </a:t>
            </a:r>
          </a:p>
          <a:p>
            <a:pPr marL="0" indent="0">
              <a:buNone/>
            </a:pPr>
            <a:endParaRPr lang="en-US" sz="4000" dirty="0">
              <a:latin typeface="Garamond" panose="02020404030301010803" pitchFamily="18" charset="0"/>
            </a:endParaRPr>
          </a:p>
          <a:p>
            <a:pPr marL="0" indent="0">
              <a:buNone/>
            </a:pPr>
            <a:endParaRPr lang="en-US" sz="4000" dirty="0">
              <a:latin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2443204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w="19050">
            <a:solidFill>
              <a:schemeClr val="tx1">
                <a:lumMod val="85000"/>
                <a:lumOff val="15000"/>
              </a:schemeClr>
            </a:solidFill>
          </a:ln>
        </p:spPr>
        <p:txBody>
          <a:bodyPr>
            <a:normAutofit/>
          </a:bodyPr>
          <a:lstStyle/>
          <a:p>
            <a:r>
              <a:rPr lang="en-US" sz="6600" b="1" dirty="0" smtClean="0">
                <a:solidFill>
                  <a:schemeClr val="bg1"/>
                </a:solidFill>
                <a:latin typeface="Garamond" panose="02020404030301010803" pitchFamily="18" charset="0"/>
              </a:rPr>
              <a:t>References</a:t>
            </a:r>
            <a:endParaRPr lang="en-US" sz="66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1447800"/>
            <a:ext cx="8229600" cy="5181600"/>
          </a:xfrm>
        </p:spPr>
        <p:txBody>
          <a:bodyPr>
            <a:noAutofit/>
          </a:bodyPr>
          <a:lstStyle/>
          <a:p>
            <a:pPr marL="0" indent="0">
              <a:buNone/>
            </a:pPr>
            <a:r>
              <a:rPr lang="en-US" sz="1000" dirty="0">
                <a:latin typeface="Garamond" panose="02020404030301010803" pitchFamily="18" charset="0"/>
              </a:rPr>
              <a:t>13. </a:t>
            </a:r>
            <a:r>
              <a:rPr lang="en-US" sz="1000" dirty="0" err="1">
                <a:latin typeface="Garamond" panose="02020404030301010803" pitchFamily="18" charset="0"/>
              </a:rPr>
              <a:t>Granath</a:t>
            </a:r>
            <a:r>
              <a:rPr lang="en-US" sz="1000" dirty="0">
                <a:latin typeface="Garamond" panose="02020404030301010803" pitchFamily="18" charset="0"/>
              </a:rPr>
              <a:t> AB, </a:t>
            </a:r>
            <a:r>
              <a:rPr lang="en-US" sz="1000" dirty="0" err="1">
                <a:latin typeface="Garamond" panose="02020404030301010803" pitchFamily="18" charset="0"/>
              </a:rPr>
              <a:t>Hellgren</a:t>
            </a:r>
            <a:r>
              <a:rPr lang="en-US" sz="1000" dirty="0">
                <a:latin typeface="Garamond" panose="02020404030301010803" pitchFamily="18" charset="0"/>
              </a:rPr>
              <a:t> MS, </a:t>
            </a:r>
            <a:r>
              <a:rPr lang="en-US" sz="1000" dirty="0" err="1">
                <a:latin typeface="Garamond" panose="02020404030301010803" pitchFamily="18" charset="0"/>
              </a:rPr>
              <a:t>Gunnarsson</a:t>
            </a:r>
            <a:r>
              <a:rPr lang="en-US" sz="1000" dirty="0">
                <a:latin typeface="Garamond" panose="02020404030301010803" pitchFamily="18" charset="0"/>
              </a:rPr>
              <a:t> RK. Water aerobics reduces sick leave due to low back pain during pregnancy. </a:t>
            </a:r>
            <a:r>
              <a:rPr lang="en-US" sz="1000" i="1" dirty="0">
                <a:latin typeface="Garamond" panose="02020404030301010803" pitchFamily="18" charset="0"/>
              </a:rPr>
              <a:t>J </a:t>
            </a:r>
            <a:r>
              <a:rPr lang="en-US" sz="1000" i="1" dirty="0" err="1">
                <a:latin typeface="Garamond" panose="02020404030301010803" pitchFamily="18" charset="0"/>
              </a:rPr>
              <a:t>Obstet</a:t>
            </a:r>
            <a:r>
              <a:rPr lang="en-US" sz="1000" i="1" dirty="0">
                <a:latin typeface="Garamond" panose="02020404030301010803" pitchFamily="18" charset="0"/>
              </a:rPr>
              <a:t> </a:t>
            </a:r>
            <a:r>
              <a:rPr lang="en-US" sz="1000" i="1" dirty="0" err="1">
                <a:latin typeface="Garamond" panose="02020404030301010803" pitchFamily="18" charset="0"/>
              </a:rPr>
              <a:t>Gynecol</a:t>
            </a:r>
            <a:r>
              <a:rPr lang="en-US" sz="1000" i="1" dirty="0">
                <a:latin typeface="Garamond" panose="02020404030301010803" pitchFamily="18" charset="0"/>
              </a:rPr>
              <a:t> Neonatal </a:t>
            </a:r>
            <a:r>
              <a:rPr lang="en-US" sz="1000" i="1" dirty="0" err="1">
                <a:latin typeface="Garamond" panose="02020404030301010803" pitchFamily="18" charset="0"/>
              </a:rPr>
              <a:t>Nurs</a:t>
            </a:r>
            <a:r>
              <a:rPr lang="en-US" sz="1000" dirty="0">
                <a:latin typeface="Garamond" panose="02020404030301010803" pitchFamily="18" charset="0"/>
              </a:rPr>
              <a:t>. 2006;35(4):465-471. </a:t>
            </a:r>
            <a:r>
              <a:rPr lang="en-US" sz="1000" dirty="0" err="1">
                <a:latin typeface="Garamond" panose="02020404030301010803" pitchFamily="18" charset="0"/>
              </a:rPr>
              <a:t>doi</a:t>
            </a:r>
            <a:r>
              <a:rPr lang="en-US" sz="1000" dirty="0">
                <a:latin typeface="Garamond" panose="02020404030301010803" pitchFamily="18" charset="0"/>
              </a:rPr>
              <a:t>: 10.1111/j.1552-6909.2006.00066.x. </a:t>
            </a:r>
          </a:p>
          <a:p>
            <a:pPr marL="0" indent="0">
              <a:buNone/>
            </a:pPr>
            <a:endParaRPr lang="en-US" sz="1000" dirty="0">
              <a:latin typeface="Garamond" panose="02020404030301010803" pitchFamily="18" charset="0"/>
            </a:endParaRPr>
          </a:p>
          <a:p>
            <a:pPr marL="0" indent="0">
              <a:buNone/>
            </a:pPr>
            <a:r>
              <a:rPr lang="en-US" sz="1000" dirty="0">
                <a:latin typeface="Garamond" panose="02020404030301010803" pitchFamily="18" charset="0"/>
              </a:rPr>
              <a:t>14. </a:t>
            </a:r>
            <a:r>
              <a:rPr lang="en-US" sz="1000" dirty="0" err="1">
                <a:latin typeface="Garamond" panose="02020404030301010803" pitchFamily="18" charset="0"/>
              </a:rPr>
              <a:t>Beddoe</a:t>
            </a:r>
            <a:r>
              <a:rPr lang="en-US" sz="1000" dirty="0">
                <a:latin typeface="Garamond" panose="02020404030301010803" pitchFamily="18" charset="0"/>
              </a:rPr>
              <a:t> AE, Paul Yang CP, Kennedy HP, Weiss SJ, Lee KA. The effects of mindfulness-based yoga during pregnancy on maternal psychological and physical distress. </a:t>
            </a:r>
            <a:r>
              <a:rPr lang="en-US" sz="1000" i="1" dirty="0">
                <a:latin typeface="Garamond" panose="02020404030301010803" pitchFamily="18" charset="0"/>
              </a:rPr>
              <a:t>J </a:t>
            </a:r>
            <a:r>
              <a:rPr lang="en-US" sz="1000" i="1" dirty="0" err="1">
                <a:latin typeface="Garamond" panose="02020404030301010803" pitchFamily="18" charset="0"/>
              </a:rPr>
              <a:t>Obstet</a:t>
            </a:r>
            <a:r>
              <a:rPr lang="en-US" sz="1000" i="1" dirty="0">
                <a:latin typeface="Garamond" panose="02020404030301010803" pitchFamily="18" charset="0"/>
              </a:rPr>
              <a:t> </a:t>
            </a:r>
            <a:r>
              <a:rPr lang="en-US" sz="1000" i="1" dirty="0" err="1">
                <a:latin typeface="Garamond" panose="02020404030301010803" pitchFamily="18" charset="0"/>
              </a:rPr>
              <a:t>Gynecol</a:t>
            </a:r>
            <a:r>
              <a:rPr lang="en-US" sz="1000" i="1" dirty="0">
                <a:latin typeface="Garamond" panose="02020404030301010803" pitchFamily="18" charset="0"/>
              </a:rPr>
              <a:t> Neonatal </a:t>
            </a:r>
            <a:r>
              <a:rPr lang="en-US" sz="1000" i="1" dirty="0" err="1">
                <a:latin typeface="Garamond" panose="02020404030301010803" pitchFamily="18" charset="0"/>
              </a:rPr>
              <a:t>Nurs</a:t>
            </a:r>
            <a:r>
              <a:rPr lang="en-US" sz="1000" dirty="0">
                <a:latin typeface="Garamond" panose="02020404030301010803" pitchFamily="18" charset="0"/>
              </a:rPr>
              <a:t>. 2009;38(3):310-319. </a:t>
            </a:r>
            <a:r>
              <a:rPr lang="en-US" sz="1000" dirty="0" err="1">
                <a:latin typeface="Garamond" panose="02020404030301010803" pitchFamily="18" charset="0"/>
              </a:rPr>
              <a:t>doi</a:t>
            </a:r>
            <a:r>
              <a:rPr lang="en-US" sz="1000" dirty="0">
                <a:latin typeface="Garamond" panose="02020404030301010803" pitchFamily="18" charset="0"/>
              </a:rPr>
              <a:t>: 10.1111/j.1552-6909.2009.01023.x; 10.1111/j.1552-6909.2009.01023.x. </a:t>
            </a:r>
          </a:p>
          <a:p>
            <a:pPr marL="0" indent="0">
              <a:buNone/>
            </a:pPr>
            <a:endParaRPr lang="en-US" sz="1000" dirty="0" smtClean="0">
              <a:latin typeface="Garamond" panose="02020404030301010803" pitchFamily="18" charset="0"/>
            </a:endParaRPr>
          </a:p>
          <a:p>
            <a:pPr marL="0" indent="0">
              <a:buNone/>
            </a:pPr>
            <a:r>
              <a:rPr lang="en-US" sz="1000" dirty="0" smtClean="0">
                <a:latin typeface="Garamond" panose="02020404030301010803" pitchFamily="18" charset="0"/>
              </a:rPr>
              <a:t>15</a:t>
            </a:r>
            <a:r>
              <a:rPr lang="en-US" sz="1000" dirty="0">
                <a:latin typeface="Garamond" panose="02020404030301010803" pitchFamily="18" charset="0"/>
              </a:rPr>
              <a:t>. Robledo-Colonia AF, Sandoval-</a:t>
            </a:r>
            <a:r>
              <a:rPr lang="en-US" sz="1000" dirty="0" err="1">
                <a:latin typeface="Garamond" panose="02020404030301010803" pitchFamily="18" charset="0"/>
              </a:rPr>
              <a:t>Restrepo</a:t>
            </a:r>
            <a:r>
              <a:rPr lang="en-US" sz="1000" dirty="0">
                <a:latin typeface="Garamond" panose="02020404030301010803" pitchFamily="18" charset="0"/>
              </a:rPr>
              <a:t> N, </a:t>
            </a:r>
            <a:r>
              <a:rPr lang="en-US" sz="1000" dirty="0" err="1">
                <a:latin typeface="Garamond" panose="02020404030301010803" pitchFamily="18" charset="0"/>
              </a:rPr>
              <a:t>Mosquera-Valderrama</a:t>
            </a:r>
            <a:r>
              <a:rPr lang="en-US" sz="1000" dirty="0">
                <a:latin typeface="Garamond" panose="02020404030301010803" pitchFamily="18" charset="0"/>
              </a:rPr>
              <a:t> YF, Escobar-Hurtado C, Ramirez-Velez R. Aerobic exercise training during pregnancy reduces depressive symptoms in nulliparous women: A </a:t>
            </a:r>
            <a:r>
              <a:rPr lang="en-US" sz="1000" dirty="0" err="1">
                <a:latin typeface="Garamond" panose="02020404030301010803" pitchFamily="18" charset="0"/>
              </a:rPr>
              <a:t>randomised</a:t>
            </a:r>
            <a:r>
              <a:rPr lang="en-US" sz="1000" dirty="0">
                <a:latin typeface="Garamond" panose="02020404030301010803" pitchFamily="18" charset="0"/>
              </a:rPr>
              <a:t> trial. </a:t>
            </a:r>
            <a:r>
              <a:rPr lang="en-US" sz="1000" i="1" dirty="0">
                <a:latin typeface="Garamond" panose="02020404030301010803" pitchFamily="18" charset="0"/>
              </a:rPr>
              <a:t>J </a:t>
            </a:r>
            <a:r>
              <a:rPr lang="en-US" sz="1000" i="1" dirty="0" err="1">
                <a:latin typeface="Garamond" panose="02020404030301010803" pitchFamily="18" charset="0"/>
              </a:rPr>
              <a:t>Physiother</a:t>
            </a:r>
            <a:r>
              <a:rPr lang="en-US" sz="1000" dirty="0">
                <a:latin typeface="Garamond" panose="02020404030301010803" pitchFamily="18" charset="0"/>
              </a:rPr>
              <a:t>. 2012;58(1):9-15. </a:t>
            </a:r>
            <a:r>
              <a:rPr lang="en-US" sz="1000" dirty="0" err="1">
                <a:latin typeface="Garamond" panose="02020404030301010803" pitchFamily="18" charset="0"/>
              </a:rPr>
              <a:t>doi</a:t>
            </a:r>
            <a:r>
              <a:rPr lang="en-US" sz="1000" dirty="0">
                <a:latin typeface="Garamond" panose="02020404030301010803" pitchFamily="18" charset="0"/>
              </a:rPr>
              <a:t>: 10.1016/S1836-9553(12)70067-X; 10.1016/S1836-9553(12)70067-X. </a:t>
            </a:r>
          </a:p>
          <a:p>
            <a:pPr marL="0" indent="0">
              <a:buNone/>
            </a:pPr>
            <a:endParaRPr lang="en-US" sz="1000" dirty="0" smtClean="0">
              <a:latin typeface="Garamond" panose="02020404030301010803" pitchFamily="18" charset="0"/>
            </a:endParaRPr>
          </a:p>
          <a:p>
            <a:pPr marL="0" indent="0">
              <a:buNone/>
            </a:pPr>
            <a:r>
              <a:rPr lang="en-US" sz="1000" dirty="0" smtClean="0">
                <a:latin typeface="Garamond" panose="02020404030301010803" pitchFamily="18" charset="0"/>
              </a:rPr>
              <a:t>16</a:t>
            </a:r>
            <a:r>
              <a:rPr lang="en-US" sz="1000" dirty="0">
                <a:latin typeface="Garamond" panose="02020404030301010803" pitchFamily="18" charset="0"/>
              </a:rPr>
              <a:t>. Gaston A, Cramp A. Exercise during pregnancy: A review of patterns and determinants. </a:t>
            </a:r>
            <a:r>
              <a:rPr lang="en-US" sz="1000" i="1" dirty="0">
                <a:latin typeface="Garamond" panose="02020404030301010803" pitchFamily="18" charset="0"/>
              </a:rPr>
              <a:t>J </a:t>
            </a:r>
            <a:r>
              <a:rPr lang="en-US" sz="1000" i="1" dirty="0" err="1">
                <a:latin typeface="Garamond" panose="02020404030301010803" pitchFamily="18" charset="0"/>
              </a:rPr>
              <a:t>Sci</a:t>
            </a:r>
            <a:r>
              <a:rPr lang="en-US" sz="1000" i="1" dirty="0">
                <a:latin typeface="Garamond" panose="02020404030301010803" pitchFamily="18" charset="0"/>
              </a:rPr>
              <a:t> Med Sport</a:t>
            </a:r>
            <a:r>
              <a:rPr lang="en-US" sz="1000" dirty="0">
                <a:latin typeface="Garamond" panose="02020404030301010803" pitchFamily="18" charset="0"/>
              </a:rPr>
              <a:t>. 2011;14(4):299-305. </a:t>
            </a:r>
            <a:r>
              <a:rPr lang="en-US" sz="1000" dirty="0" err="1">
                <a:latin typeface="Garamond" panose="02020404030301010803" pitchFamily="18" charset="0"/>
              </a:rPr>
              <a:t>doi</a:t>
            </a:r>
            <a:r>
              <a:rPr lang="en-US" sz="1000" dirty="0">
                <a:latin typeface="Garamond" panose="02020404030301010803" pitchFamily="18" charset="0"/>
              </a:rPr>
              <a:t>: 10.1016/j.jsams.2011.02.006 [</a:t>
            </a:r>
            <a:r>
              <a:rPr lang="en-US" sz="1000" dirty="0" err="1">
                <a:latin typeface="Garamond" panose="02020404030301010803" pitchFamily="18" charset="0"/>
              </a:rPr>
              <a:t>doi</a:t>
            </a:r>
            <a:r>
              <a:rPr lang="en-US" sz="1000" dirty="0">
                <a:latin typeface="Garamond" panose="02020404030301010803" pitchFamily="18" charset="0"/>
              </a:rPr>
              <a:t>].</a:t>
            </a:r>
          </a:p>
          <a:p>
            <a:pPr marL="0" indent="0">
              <a:buNone/>
            </a:pPr>
            <a:endParaRPr lang="en-US" sz="1000" dirty="0" smtClean="0">
              <a:latin typeface="Garamond" panose="02020404030301010803" pitchFamily="18" charset="0"/>
            </a:endParaRPr>
          </a:p>
          <a:p>
            <a:pPr marL="0" indent="0">
              <a:buNone/>
            </a:pPr>
            <a:r>
              <a:rPr lang="en-US" sz="1000" dirty="0" smtClean="0">
                <a:latin typeface="Garamond" panose="02020404030301010803" pitchFamily="18" charset="0"/>
              </a:rPr>
              <a:t>17</a:t>
            </a:r>
            <a:r>
              <a:rPr lang="en-US" sz="1000" dirty="0">
                <a:latin typeface="Garamond" panose="02020404030301010803" pitchFamily="18" charset="0"/>
              </a:rPr>
              <a:t>. </a:t>
            </a:r>
            <a:r>
              <a:rPr lang="en-US" sz="1000" dirty="0" err="1">
                <a:latin typeface="Garamond" panose="02020404030301010803" pitchFamily="18" charset="0"/>
              </a:rPr>
              <a:t>Duncombe</a:t>
            </a:r>
            <a:r>
              <a:rPr lang="en-US" sz="1000" dirty="0">
                <a:latin typeface="Garamond" panose="02020404030301010803" pitchFamily="18" charset="0"/>
              </a:rPr>
              <a:t> D, Wertheim EH, </a:t>
            </a:r>
            <a:r>
              <a:rPr lang="en-US" sz="1000" dirty="0" err="1">
                <a:latin typeface="Garamond" panose="02020404030301010803" pitchFamily="18" charset="0"/>
              </a:rPr>
              <a:t>Skouteris</a:t>
            </a:r>
            <a:r>
              <a:rPr lang="en-US" sz="1000" dirty="0">
                <a:latin typeface="Garamond" panose="02020404030301010803" pitchFamily="18" charset="0"/>
              </a:rPr>
              <a:t> H, Paxton SJ, Kelly L. Factors related to exercise over the course of pregnancy including women's beliefs about the safety of exercise during pregnancy. </a:t>
            </a:r>
            <a:r>
              <a:rPr lang="en-US" sz="1000" i="1" dirty="0">
                <a:latin typeface="Garamond" panose="02020404030301010803" pitchFamily="18" charset="0"/>
              </a:rPr>
              <a:t>Midwifery</a:t>
            </a:r>
            <a:r>
              <a:rPr lang="en-US" sz="1000" dirty="0">
                <a:latin typeface="Garamond" panose="02020404030301010803" pitchFamily="18" charset="0"/>
              </a:rPr>
              <a:t>. 2009;25(4):430-438. </a:t>
            </a:r>
            <a:r>
              <a:rPr lang="en-US" sz="1000" dirty="0" err="1">
                <a:latin typeface="Garamond" panose="02020404030301010803" pitchFamily="18" charset="0"/>
              </a:rPr>
              <a:t>doi</a:t>
            </a:r>
            <a:r>
              <a:rPr lang="en-US" sz="1000" dirty="0">
                <a:latin typeface="Garamond" panose="02020404030301010803" pitchFamily="18" charset="0"/>
              </a:rPr>
              <a:t>: S0266-6138(07)00045-9 [</a:t>
            </a:r>
            <a:r>
              <a:rPr lang="en-US" sz="1000" dirty="0" err="1">
                <a:latin typeface="Garamond" panose="02020404030301010803" pitchFamily="18" charset="0"/>
              </a:rPr>
              <a:t>pii</a:t>
            </a:r>
            <a:r>
              <a:rPr lang="en-US" sz="1000" dirty="0">
                <a:latin typeface="Garamond" panose="02020404030301010803" pitchFamily="18" charset="0"/>
              </a:rPr>
              <a:t>]. </a:t>
            </a:r>
          </a:p>
          <a:p>
            <a:pPr marL="0" indent="0">
              <a:buNone/>
            </a:pPr>
            <a:endParaRPr lang="en-US" sz="1000" dirty="0" smtClean="0">
              <a:latin typeface="Garamond" panose="02020404030301010803" pitchFamily="18" charset="0"/>
            </a:endParaRPr>
          </a:p>
          <a:p>
            <a:pPr marL="0" indent="0">
              <a:buNone/>
            </a:pPr>
            <a:r>
              <a:rPr lang="en-US" sz="1000" dirty="0" smtClean="0">
                <a:latin typeface="Garamond" panose="02020404030301010803" pitchFamily="18" charset="0"/>
              </a:rPr>
              <a:t>18</a:t>
            </a:r>
            <a:r>
              <a:rPr lang="en-US" sz="1000" dirty="0">
                <a:latin typeface="Garamond" panose="02020404030301010803" pitchFamily="18" charset="0"/>
              </a:rPr>
              <a:t>. Clarke PE, Gross H. Women's </a:t>
            </a:r>
            <a:r>
              <a:rPr lang="en-US" sz="1000" dirty="0" err="1">
                <a:latin typeface="Garamond" panose="02020404030301010803" pitchFamily="18" charset="0"/>
              </a:rPr>
              <a:t>behaviour</a:t>
            </a:r>
            <a:r>
              <a:rPr lang="en-US" sz="1000" dirty="0">
                <a:latin typeface="Garamond" panose="02020404030301010803" pitchFamily="18" charset="0"/>
              </a:rPr>
              <a:t>, beliefs and information sources about physical exercise in pregnancy. </a:t>
            </a:r>
            <a:r>
              <a:rPr lang="en-US" sz="1000" i="1" dirty="0">
                <a:latin typeface="Garamond" panose="02020404030301010803" pitchFamily="18" charset="0"/>
              </a:rPr>
              <a:t>Midwifery</a:t>
            </a:r>
            <a:r>
              <a:rPr lang="en-US" sz="1000" dirty="0">
                <a:latin typeface="Garamond" panose="02020404030301010803" pitchFamily="18" charset="0"/>
              </a:rPr>
              <a:t>. 2004;20(2):133-141. </a:t>
            </a:r>
            <a:r>
              <a:rPr lang="en-US" sz="1000" dirty="0" err="1">
                <a:latin typeface="Garamond" panose="02020404030301010803" pitchFamily="18" charset="0"/>
              </a:rPr>
              <a:t>doi</a:t>
            </a:r>
            <a:r>
              <a:rPr lang="en-US" sz="1000" dirty="0">
                <a:latin typeface="Garamond" panose="02020404030301010803" pitchFamily="18" charset="0"/>
              </a:rPr>
              <a:t>: 10.1016/j.midw.2003.11.003 [</a:t>
            </a:r>
            <a:r>
              <a:rPr lang="en-US" sz="1000" dirty="0" err="1">
                <a:latin typeface="Garamond" panose="02020404030301010803" pitchFamily="18" charset="0"/>
              </a:rPr>
              <a:t>doi</a:t>
            </a:r>
            <a:r>
              <a:rPr lang="en-US" sz="1000" dirty="0">
                <a:latin typeface="Garamond" panose="02020404030301010803" pitchFamily="18" charset="0"/>
              </a:rPr>
              <a:t>]. </a:t>
            </a:r>
          </a:p>
          <a:p>
            <a:pPr marL="0" indent="0">
              <a:buNone/>
            </a:pPr>
            <a:endParaRPr lang="en-US" sz="1000" dirty="0" smtClean="0">
              <a:latin typeface="Garamond" panose="02020404030301010803" pitchFamily="18" charset="0"/>
            </a:endParaRPr>
          </a:p>
          <a:p>
            <a:pPr marL="0" indent="0">
              <a:buNone/>
            </a:pPr>
            <a:r>
              <a:rPr lang="en-US" sz="1000" dirty="0" smtClean="0">
                <a:latin typeface="Garamond" panose="02020404030301010803" pitchFamily="18" charset="0"/>
              </a:rPr>
              <a:t>19</a:t>
            </a:r>
            <a:r>
              <a:rPr lang="en-US" sz="1000" dirty="0">
                <a:latin typeface="Garamond" panose="02020404030301010803" pitchFamily="18" charset="0"/>
              </a:rPr>
              <a:t>. Symons Downs D, </a:t>
            </a:r>
            <a:r>
              <a:rPr lang="en-US" sz="1000" dirty="0" err="1">
                <a:latin typeface="Garamond" panose="02020404030301010803" pitchFamily="18" charset="0"/>
              </a:rPr>
              <a:t>Hausenblas</a:t>
            </a:r>
            <a:r>
              <a:rPr lang="en-US" sz="1000" dirty="0">
                <a:latin typeface="Garamond" panose="02020404030301010803" pitchFamily="18" charset="0"/>
              </a:rPr>
              <a:t> HA. Women's exercise beliefs and behaviors during their pregnancy and postpartum. </a:t>
            </a:r>
            <a:r>
              <a:rPr lang="en-US" sz="1000" i="1" dirty="0">
                <a:latin typeface="Garamond" panose="02020404030301010803" pitchFamily="18" charset="0"/>
              </a:rPr>
              <a:t>J Midwifery </a:t>
            </a:r>
            <a:r>
              <a:rPr lang="en-US" sz="1000" i="1" dirty="0" err="1">
                <a:latin typeface="Garamond" panose="02020404030301010803" pitchFamily="18" charset="0"/>
              </a:rPr>
              <a:t>Womens</a:t>
            </a:r>
            <a:r>
              <a:rPr lang="en-US" sz="1000" i="1" dirty="0">
                <a:latin typeface="Garamond" panose="02020404030301010803" pitchFamily="18" charset="0"/>
              </a:rPr>
              <a:t> Health</a:t>
            </a:r>
            <a:r>
              <a:rPr lang="en-US" sz="1000" dirty="0">
                <a:latin typeface="Garamond" panose="02020404030301010803" pitchFamily="18" charset="0"/>
              </a:rPr>
              <a:t>. 2004;49(2):138-144. </a:t>
            </a:r>
            <a:r>
              <a:rPr lang="en-US" sz="1000" dirty="0" err="1">
                <a:latin typeface="Garamond" panose="02020404030301010803" pitchFamily="18" charset="0"/>
              </a:rPr>
              <a:t>doi</a:t>
            </a:r>
            <a:r>
              <a:rPr lang="en-US" sz="1000" dirty="0">
                <a:latin typeface="Garamond" panose="02020404030301010803" pitchFamily="18" charset="0"/>
              </a:rPr>
              <a:t>: 10.1016/j.jmwh.2003.11.009 [</a:t>
            </a:r>
            <a:r>
              <a:rPr lang="en-US" sz="1000" dirty="0" err="1">
                <a:latin typeface="Garamond" panose="02020404030301010803" pitchFamily="18" charset="0"/>
              </a:rPr>
              <a:t>doi</a:t>
            </a:r>
            <a:r>
              <a:rPr lang="en-US" sz="1000" dirty="0">
                <a:latin typeface="Garamond" panose="02020404030301010803" pitchFamily="18" charset="0"/>
              </a:rPr>
              <a:t>].</a:t>
            </a:r>
          </a:p>
          <a:p>
            <a:pPr marL="0" indent="0">
              <a:buNone/>
            </a:pPr>
            <a:endParaRPr lang="en-US" sz="1000" dirty="0" smtClean="0">
              <a:latin typeface="Garamond" panose="02020404030301010803" pitchFamily="18" charset="0"/>
            </a:endParaRPr>
          </a:p>
          <a:p>
            <a:pPr marL="0" indent="0">
              <a:buNone/>
            </a:pPr>
            <a:r>
              <a:rPr lang="en-US" sz="1000" dirty="0" smtClean="0">
                <a:latin typeface="Garamond" panose="02020404030301010803" pitchFamily="18" charset="0"/>
              </a:rPr>
              <a:t>20</a:t>
            </a:r>
            <a:r>
              <a:rPr lang="en-US" sz="1000" dirty="0">
                <a:latin typeface="Garamond" panose="02020404030301010803" pitchFamily="18" charset="0"/>
              </a:rPr>
              <a:t>. American College of Nurse-Midwives. The Story of ACNM: Website. Available at: </a:t>
            </a:r>
            <a:r>
              <a:rPr lang="en-US" sz="1000" u="sng" dirty="0">
                <a:latin typeface="Garamond" panose="02020404030301010803" pitchFamily="18" charset="0"/>
                <a:hlinkClick r:id="rId2"/>
              </a:rPr>
              <a:t>http://www.midwife.org/Our-Mission-Vision-Values</a:t>
            </a:r>
            <a:r>
              <a:rPr lang="en-US" sz="1000" dirty="0">
                <a:latin typeface="Garamond" panose="02020404030301010803" pitchFamily="18" charset="0"/>
              </a:rPr>
              <a:t>. Updated 2012. Accessed 3/15,2014</a:t>
            </a:r>
            <a:r>
              <a:rPr lang="en-US" sz="1000" dirty="0" smtClean="0">
                <a:latin typeface="Garamond" panose="02020404030301010803" pitchFamily="18" charset="0"/>
              </a:rPr>
              <a:t>.</a:t>
            </a:r>
          </a:p>
          <a:p>
            <a:pPr marL="0" indent="0">
              <a:buNone/>
            </a:pPr>
            <a:endParaRPr lang="en-US" sz="1000" dirty="0">
              <a:latin typeface="Garamond" panose="02020404030301010803" pitchFamily="18" charset="0"/>
            </a:endParaRPr>
          </a:p>
          <a:p>
            <a:pPr marL="0" indent="0">
              <a:buNone/>
            </a:pPr>
            <a:r>
              <a:rPr lang="en-US" sz="1000" dirty="0" smtClean="0">
                <a:latin typeface="Garamond" panose="02020404030301010803" pitchFamily="18" charset="0"/>
              </a:rPr>
              <a:t>21</a:t>
            </a:r>
            <a:r>
              <a:rPr lang="en-US" sz="1000" dirty="0">
                <a:latin typeface="Garamond" panose="02020404030301010803" pitchFamily="18" charset="0"/>
              </a:rPr>
              <a:t>. American Physical Therapy Association. Vision 2020. APTA. Website. Available at </a:t>
            </a:r>
            <a:r>
              <a:rPr lang="en-US" sz="1000" u="sng" dirty="0">
                <a:latin typeface="Garamond" panose="02020404030301010803" pitchFamily="18" charset="0"/>
                <a:hlinkClick r:id="rId3"/>
              </a:rPr>
              <a:t>https://www.apta.org/vision2020/</a:t>
            </a:r>
            <a:r>
              <a:rPr lang="en-US" sz="1000" dirty="0">
                <a:latin typeface="Garamond" panose="02020404030301010803" pitchFamily="18" charset="0"/>
              </a:rPr>
              <a:t>. Updated 2014. Accessed 3/15, 2014. </a:t>
            </a:r>
          </a:p>
          <a:p>
            <a:pPr marL="0" indent="0">
              <a:buNone/>
            </a:pPr>
            <a:endParaRPr lang="en-US" sz="1000" dirty="0" smtClean="0">
              <a:latin typeface="Garamond" panose="02020404030301010803" pitchFamily="18" charset="0"/>
            </a:endParaRPr>
          </a:p>
          <a:p>
            <a:pPr marL="0" indent="0">
              <a:buNone/>
            </a:pPr>
            <a:r>
              <a:rPr lang="en-US" sz="1000" dirty="0" smtClean="0">
                <a:latin typeface="Garamond" panose="02020404030301010803" pitchFamily="18" charset="0"/>
              </a:rPr>
              <a:t>22</a:t>
            </a:r>
            <a:r>
              <a:rPr lang="en-US" sz="1000" dirty="0">
                <a:latin typeface="Garamond" panose="02020404030301010803" pitchFamily="18" charset="0"/>
              </a:rPr>
              <a:t>. </a:t>
            </a:r>
            <a:r>
              <a:rPr lang="en-US" sz="1000" dirty="0" err="1">
                <a:latin typeface="Garamond" panose="02020404030301010803" pitchFamily="18" charset="0"/>
              </a:rPr>
              <a:t>Maturi</a:t>
            </a:r>
            <a:r>
              <a:rPr lang="en-US" sz="1000" dirty="0">
                <a:latin typeface="Garamond" panose="02020404030301010803" pitchFamily="18" charset="0"/>
              </a:rPr>
              <a:t> MS, </a:t>
            </a:r>
            <a:r>
              <a:rPr lang="en-US" sz="1000" dirty="0" err="1">
                <a:latin typeface="Garamond" panose="02020404030301010803" pitchFamily="18" charset="0"/>
              </a:rPr>
              <a:t>Afshary</a:t>
            </a:r>
            <a:r>
              <a:rPr lang="en-US" sz="1000" dirty="0">
                <a:latin typeface="Garamond" panose="02020404030301010803" pitchFamily="18" charset="0"/>
              </a:rPr>
              <a:t> P, </a:t>
            </a:r>
            <a:r>
              <a:rPr lang="en-US" sz="1000" dirty="0" err="1">
                <a:latin typeface="Garamond" panose="02020404030301010803" pitchFamily="18" charset="0"/>
              </a:rPr>
              <a:t>Abedi</a:t>
            </a:r>
            <a:r>
              <a:rPr lang="en-US" sz="1000" dirty="0">
                <a:latin typeface="Garamond" panose="02020404030301010803" pitchFamily="18" charset="0"/>
              </a:rPr>
              <a:t> P. Effect of physical activity intervention based on a pedometer on physical activity level and anthropometric measures after childbirth: A randomized controlled trial. </a:t>
            </a:r>
            <a:r>
              <a:rPr lang="en-US" sz="1000" i="1" dirty="0">
                <a:latin typeface="Garamond" panose="02020404030301010803" pitchFamily="18" charset="0"/>
              </a:rPr>
              <a:t>BMC Pregnancy Childbirth</a:t>
            </a:r>
            <a:r>
              <a:rPr lang="en-US" sz="1000" dirty="0">
                <a:latin typeface="Garamond" panose="02020404030301010803" pitchFamily="18" charset="0"/>
              </a:rPr>
              <a:t>. 2011;11:103-2393-11-103. </a:t>
            </a:r>
            <a:r>
              <a:rPr lang="en-US" sz="1000" dirty="0" err="1">
                <a:latin typeface="Garamond" panose="02020404030301010803" pitchFamily="18" charset="0"/>
              </a:rPr>
              <a:t>doi</a:t>
            </a:r>
            <a:r>
              <a:rPr lang="en-US" sz="1000" dirty="0">
                <a:latin typeface="Garamond" panose="02020404030301010803" pitchFamily="18" charset="0"/>
              </a:rPr>
              <a:t>: 10.1186/1471-2393-11-103; 10.1186/1471-2393-11-103. </a:t>
            </a:r>
          </a:p>
          <a:p>
            <a:pPr marL="0" indent="0">
              <a:buNone/>
            </a:pPr>
            <a:endParaRPr lang="en-US" sz="1000" dirty="0" smtClean="0">
              <a:latin typeface="Garamond" panose="02020404030301010803" pitchFamily="18" charset="0"/>
            </a:endParaRPr>
          </a:p>
        </p:txBody>
      </p:sp>
    </p:spTree>
    <p:extLst>
      <p:ext uri="{BB962C8B-B14F-4D97-AF65-F5344CB8AC3E}">
        <p14:creationId xmlns:p14="http://schemas.microsoft.com/office/powerpoint/2010/main" val="290967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w="19050">
            <a:solidFill>
              <a:schemeClr val="tx1">
                <a:lumMod val="85000"/>
                <a:lumOff val="15000"/>
              </a:schemeClr>
            </a:solidFill>
          </a:ln>
        </p:spPr>
        <p:txBody>
          <a:bodyPr>
            <a:normAutofit/>
          </a:bodyPr>
          <a:lstStyle/>
          <a:p>
            <a:r>
              <a:rPr lang="en-US" sz="6600" b="1" dirty="0" smtClean="0">
                <a:solidFill>
                  <a:schemeClr val="bg1"/>
                </a:solidFill>
                <a:latin typeface="Garamond" panose="02020404030301010803" pitchFamily="18" charset="0"/>
              </a:rPr>
              <a:t>References</a:t>
            </a:r>
            <a:endParaRPr lang="en-US" sz="66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1447800"/>
            <a:ext cx="8229600" cy="5211763"/>
          </a:xfrm>
        </p:spPr>
        <p:txBody>
          <a:bodyPr>
            <a:normAutofit fontScale="25000" lnSpcReduction="20000"/>
          </a:bodyPr>
          <a:lstStyle/>
          <a:p>
            <a:pPr marL="0" indent="0">
              <a:buNone/>
            </a:pPr>
            <a:r>
              <a:rPr lang="en-US" sz="4000" dirty="0" smtClean="0">
                <a:latin typeface="Garamond" panose="02020404030301010803" pitchFamily="18" charset="0"/>
              </a:rPr>
              <a:t>23.</a:t>
            </a:r>
            <a:r>
              <a:rPr lang="en-US" sz="4000" dirty="0">
                <a:latin typeface="Garamond" panose="02020404030301010803" pitchFamily="18" charset="0"/>
              </a:rPr>
              <a:t> </a:t>
            </a:r>
            <a:r>
              <a:rPr lang="en-US" sz="4000" dirty="0" smtClean="0">
                <a:latin typeface="Garamond" panose="02020404030301010803" pitchFamily="18" charset="0"/>
              </a:rPr>
              <a:t> </a:t>
            </a:r>
            <a:r>
              <a:rPr lang="en-US" sz="4000" dirty="0">
                <a:latin typeface="Garamond" panose="02020404030301010803" pitchFamily="18" charset="0"/>
              </a:rPr>
              <a:t>Ferreira CW, </a:t>
            </a:r>
            <a:r>
              <a:rPr lang="en-US" sz="4000" dirty="0" err="1">
                <a:latin typeface="Garamond" panose="02020404030301010803" pitchFamily="18" charset="0"/>
              </a:rPr>
              <a:t>Alburquerque-Sendi</a:t>
            </a:r>
            <a:r>
              <a:rPr lang="en-US" sz="4000" dirty="0">
                <a:latin typeface="Garamond" panose="02020404030301010803" pitchFamily="18" charset="0"/>
              </a:rPr>
              <a:t> NF. Effectiveness of physical therapy for pregnancy-related low back and/or pelvic pain after delivery: A systematic review. </a:t>
            </a:r>
            <a:r>
              <a:rPr lang="en-US" sz="4000" i="1" dirty="0" err="1">
                <a:latin typeface="Garamond" panose="02020404030301010803" pitchFamily="18" charset="0"/>
              </a:rPr>
              <a:t>Physiother</a:t>
            </a:r>
            <a:r>
              <a:rPr lang="en-US" sz="4000" i="1" dirty="0">
                <a:latin typeface="Garamond" panose="02020404030301010803" pitchFamily="18" charset="0"/>
              </a:rPr>
              <a:t> Theory </a:t>
            </a:r>
            <a:r>
              <a:rPr lang="en-US" sz="4000" i="1" dirty="0" err="1">
                <a:latin typeface="Garamond" panose="02020404030301010803" pitchFamily="18" charset="0"/>
              </a:rPr>
              <a:t>Pract</a:t>
            </a:r>
            <a:r>
              <a:rPr lang="en-US" sz="4000" dirty="0">
                <a:latin typeface="Garamond" panose="02020404030301010803" pitchFamily="18" charset="0"/>
              </a:rPr>
              <a:t>. 2013;29(6):419-431. </a:t>
            </a:r>
            <a:r>
              <a:rPr lang="en-US" sz="4000" dirty="0" err="1">
                <a:latin typeface="Garamond" panose="02020404030301010803" pitchFamily="18" charset="0"/>
              </a:rPr>
              <a:t>doi</a:t>
            </a:r>
            <a:r>
              <a:rPr lang="en-US" sz="4000" dirty="0">
                <a:latin typeface="Garamond" panose="02020404030301010803" pitchFamily="18" charset="0"/>
              </a:rPr>
              <a:t>: 10.3109/09593985.2012.748114; 10.3109/09593985.2012.748114. </a:t>
            </a:r>
          </a:p>
          <a:p>
            <a:pPr marL="0" indent="0">
              <a:buNone/>
            </a:pPr>
            <a:endParaRPr lang="en-US" sz="4000" dirty="0">
              <a:latin typeface="Garamond" panose="02020404030301010803" pitchFamily="18" charset="0"/>
            </a:endParaRPr>
          </a:p>
          <a:p>
            <a:pPr marL="0" indent="0">
              <a:buNone/>
            </a:pPr>
            <a:r>
              <a:rPr lang="en-US" sz="4000" dirty="0">
                <a:latin typeface="Garamond" panose="02020404030301010803" pitchFamily="18" charset="0"/>
              </a:rPr>
              <a:t>24.  </a:t>
            </a:r>
            <a:r>
              <a:rPr lang="en-US" sz="4000" dirty="0" err="1">
                <a:latin typeface="Garamond" panose="02020404030301010803" pitchFamily="18" charset="0"/>
              </a:rPr>
              <a:t>Sallis</a:t>
            </a:r>
            <a:r>
              <a:rPr lang="en-US" sz="4000" dirty="0">
                <a:latin typeface="Garamond" panose="02020404030301010803" pitchFamily="18" charset="0"/>
              </a:rPr>
              <a:t> R. Developing healthcare systems to support exercise: Exercise as the fifth vital sign. </a:t>
            </a:r>
            <a:r>
              <a:rPr lang="en-US" sz="4000" i="1" dirty="0">
                <a:latin typeface="Garamond" panose="02020404030301010803" pitchFamily="18" charset="0"/>
              </a:rPr>
              <a:t>Br J Sports Med</a:t>
            </a:r>
            <a:r>
              <a:rPr lang="en-US" sz="4000" dirty="0">
                <a:latin typeface="Garamond" panose="02020404030301010803" pitchFamily="18" charset="0"/>
              </a:rPr>
              <a:t>. 2011;45(6):473-474. </a:t>
            </a:r>
            <a:r>
              <a:rPr lang="en-US" sz="4000" dirty="0" err="1">
                <a:latin typeface="Garamond" panose="02020404030301010803" pitchFamily="18" charset="0"/>
              </a:rPr>
              <a:t>doi</a:t>
            </a:r>
            <a:r>
              <a:rPr lang="en-US" sz="4000" dirty="0">
                <a:latin typeface="Garamond" panose="02020404030301010803" pitchFamily="18" charset="0"/>
              </a:rPr>
              <a:t>: 10.1136/bjsm.2010.083469 [</a:t>
            </a:r>
            <a:r>
              <a:rPr lang="en-US" sz="4000" dirty="0" err="1">
                <a:latin typeface="Garamond" panose="02020404030301010803" pitchFamily="18" charset="0"/>
              </a:rPr>
              <a:t>doi</a:t>
            </a:r>
            <a:r>
              <a:rPr lang="en-US" sz="4000" dirty="0">
                <a:latin typeface="Garamond" panose="02020404030301010803" pitchFamily="18" charset="0"/>
              </a:rPr>
              <a:t>].</a:t>
            </a:r>
          </a:p>
          <a:p>
            <a:pPr marL="0" indent="0">
              <a:buNone/>
            </a:pPr>
            <a:endParaRPr lang="en-US" sz="4000" dirty="0">
              <a:latin typeface="Garamond" panose="02020404030301010803" pitchFamily="18" charset="0"/>
            </a:endParaRPr>
          </a:p>
          <a:p>
            <a:pPr marL="0" indent="0">
              <a:buNone/>
            </a:pPr>
            <a:r>
              <a:rPr lang="en-US" sz="4000" dirty="0">
                <a:latin typeface="Garamond" panose="02020404030301010803" pitchFamily="18" charset="0"/>
              </a:rPr>
              <a:t>25.  American Physical Therapy Association. Move Forward. APTA. Website. Available at: </a:t>
            </a:r>
            <a:r>
              <a:rPr lang="en-US" sz="4000" u="sng" dirty="0">
                <a:latin typeface="Garamond" panose="02020404030301010803" pitchFamily="18" charset="0"/>
                <a:hlinkClick r:id="rId2"/>
              </a:rPr>
              <a:t>http://www.moveforwardpt.com/WhyTherapy/Mobility.aspx#.U03pNaJluSo</a:t>
            </a:r>
            <a:r>
              <a:rPr lang="en-US" sz="4000" dirty="0">
                <a:latin typeface="Garamond" panose="02020404030301010803" pitchFamily="18" charset="0"/>
              </a:rPr>
              <a:t>.  Updated 2014. Accessed 3/15, 2014.</a:t>
            </a:r>
          </a:p>
          <a:p>
            <a:pPr marL="0" indent="0">
              <a:buNone/>
            </a:pPr>
            <a:endParaRPr lang="en-US" sz="4000" dirty="0">
              <a:latin typeface="Garamond" panose="02020404030301010803" pitchFamily="18" charset="0"/>
            </a:endParaRPr>
          </a:p>
          <a:p>
            <a:pPr marL="0" indent="0">
              <a:buNone/>
            </a:pPr>
            <a:r>
              <a:rPr lang="en-US" sz="4000" dirty="0">
                <a:latin typeface="Garamond" panose="02020404030301010803" pitchFamily="18" charset="0"/>
              </a:rPr>
              <a:t>26. Section on Women’s Health. Prenatal and Postnatal Periods. APTA. PDF made available by SOWH. Available at: </a:t>
            </a:r>
            <a:r>
              <a:rPr lang="en-US" sz="4000" u="sng" dirty="0">
                <a:latin typeface="Garamond" panose="02020404030301010803" pitchFamily="18" charset="0"/>
                <a:hlinkClick r:id="rId3"/>
              </a:rPr>
              <a:t>http://www.womenshealthapta.org/</a:t>
            </a:r>
            <a:r>
              <a:rPr lang="en-US" sz="4000" dirty="0">
                <a:latin typeface="Garamond" panose="02020404030301010803" pitchFamily="18" charset="0"/>
              </a:rPr>
              <a:t>. Accessed 3/15, 2014.</a:t>
            </a:r>
          </a:p>
          <a:p>
            <a:pPr marL="0" indent="0">
              <a:buNone/>
            </a:pPr>
            <a:endParaRPr lang="en-US" sz="4000" dirty="0">
              <a:latin typeface="Garamond" panose="02020404030301010803" pitchFamily="18" charset="0"/>
            </a:endParaRPr>
          </a:p>
          <a:p>
            <a:pPr marL="0" indent="0">
              <a:buNone/>
            </a:pPr>
            <a:r>
              <a:rPr lang="en-US" sz="4000" dirty="0">
                <a:latin typeface="Garamond" panose="02020404030301010803" pitchFamily="18" charset="0"/>
              </a:rPr>
              <a:t>27. Bakker EC, van </a:t>
            </a:r>
            <a:r>
              <a:rPr lang="en-US" sz="4000" dirty="0" err="1">
                <a:latin typeface="Garamond" panose="02020404030301010803" pitchFamily="18" charset="0"/>
              </a:rPr>
              <a:t>Nimwegen-Matzinger</a:t>
            </a:r>
            <a:r>
              <a:rPr lang="en-US" sz="4000" dirty="0">
                <a:latin typeface="Garamond" panose="02020404030301010803" pitchFamily="18" charset="0"/>
              </a:rPr>
              <a:t> CW, </a:t>
            </a:r>
            <a:r>
              <a:rPr lang="en-US" sz="4000" dirty="0" err="1">
                <a:latin typeface="Garamond" panose="02020404030301010803" pitchFamily="18" charset="0"/>
              </a:rPr>
              <a:t>Ekkel</a:t>
            </a:r>
            <a:r>
              <a:rPr lang="en-US" sz="4000" dirty="0">
                <a:latin typeface="Garamond" panose="02020404030301010803" pitchFamily="18" charset="0"/>
              </a:rPr>
              <a:t>-van der </a:t>
            </a:r>
            <a:r>
              <a:rPr lang="en-US" sz="4000" dirty="0" err="1">
                <a:latin typeface="Garamond" panose="02020404030301010803" pitchFamily="18" charset="0"/>
              </a:rPr>
              <a:t>Voorden</a:t>
            </a:r>
            <a:r>
              <a:rPr lang="en-US" sz="4000" dirty="0">
                <a:latin typeface="Garamond" panose="02020404030301010803" pitchFamily="18" charset="0"/>
              </a:rPr>
              <a:t> W, </a:t>
            </a:r>
            <a:r>
              <a:rPr lang="en-US" sz="4000" dirty="0" err="1">
                <a:latin typeface="Garamond" panose="02020404030301010803" pitchFamily="18" charset="0"/>
              </a:rPr>
              <a:t>Nijkamp</a:t>
            </a:r>
            <a:r>
              <a:rPr lang="en-US" sz="4000" dirty="0">
                <a:latin typeface="Garamond" panose="02020404030301010803" pitchFamily="18" charset="0"/>
              </a:rPr>
              <a:t> MD, </a:t>
            </a:r>
            <a:r>
              <a:rPr lang="en-US" sz="4000" dirty="0" err="1">
                <a:latin typeface="Garamond" panose="02020404030301010803" pitchFamily="18" charset="0"/>
              </a:rPr>
              <a:t>Vollink</a:t>
            </a:r>
            <a:r>
              <a:rPr lang="en-US" sz="4000" dirty="0">
                <a:latin typeface="Garamond" panose="02020404030301010803" pitchFamily="18" charset="0"/>
              </a:rPr>
              <a:t> T. Psychological determinants of pregnancy-related lumbopelvic pain: A prospective cohort study. </a:t>
            </a:r>
            <a:r>
              <a:rPr lang="en-US" sz="4000" i="1" dirty="0" err="1">
                <a:latin typeface="Garamond" panose="02020404030301010803" pitchFamily="18" charset="0"/>
              </a:rPr>
              <a:t>Acta</a:t>
            </a:r>
            <a:r>
              <a:rPr lang="en-US" sz="4000" i="1" dirty="0">
                <a:latin typeface="Garamond" panose="02020404030301010803" pitchFamily="18" charset="0"/>
              </a:rPr>
              <a:t> </a:t>
            </a:r>
            <a:r>
              <a:rPr lang="en-US" sz="4000" i="1" dirty="0" err="1">
                <a:latin typeface="Garamond" panose="02020404030301010803" pitchFamily="18" charset="0"/>
              </a:rPr>
              <a:t>Obstet</a:t>
            </a:r>
            <a:r>
              <a:rPr lang="en-US" sz="4000" i="1" dirty="0">
                <a:latin typeface="Garamond" panose="02020404030301010803" pitchFamily="18" charset="0"/>
              </a:rPr>
              <a:t> </a:t>
            </a:r>
            <a:r>
              <a:rPr lang="en-US" sz="4000" i="1" dirty="0" err="1">
                <a:latin typeface="Garamond" panose="02020404030301010803" pitchFamily="18" charset="0"/>
              </a:rPr>
              <a:t>Gynecol</a:t>
            </a:r>
            <a:r>
              <a:rPr lang="en-US" sz="4000" i="1" dirty="0">
                <a:latin typeface="Garamond" panose="02020404030301010803" pitchFamily="18" charset="0"/>
              </a:rPr>
              <a:t> Scand</a:t>
            </a:r>
            <a:r>
              <a:rPr lang="en-US" sz="4000" dirty="0">
                <a:latin typeface="Garamond" panose="02020404030301010803" pitchFamily="18" charset="0"/>
              </a:rPr>
              <a:t>. 2013;92(7):797-803. </a:t>
            </a:r>
            <a:r>
              <a:rPr lang="en-US" sz="4000" dirty="0" err="1">
                <a:latin typeface="Garamond" panose="02020404030301010803" pitchFamily="18" charset="0"/>
              </a:rPr>
              <a:t>doi</a:t>
            </a:r>
            <a:r>
              <a:rPr lang="en-US" sz="4000" dirty="0">
                <a:latin typeface="Garamond" panose="02020404030301010803" pitchFamily="18" charset="0"/>
              </a:rPr>
              <a:t>: 10.1111/aogs.12131; 10.1111/aogs.12131.</a:t>
            </a:r>
          </a:p>
          <a:p>
            <a:pPr marL="0" indent="0">
              <a:buNone/>
            </a:pPr>
            <a:endParaRPr lang="en-US" sz="4000" dirty="0">
              <a:latin typeface="Garamond" panose="02020404030301010803" pitchFamily="18" charset="0"/>
            </a:endParaRPr>
          </a:p>
          <a:p>
            <a:pPr marL="0" indent="0">
              <a:buNone/>
            </a:pPr>
            <a:r>
              <a:rPr lang="en-US" sz="4000" dirty="0">
                <a:latin typeface="Garamond" panose="02020404030301010803" pitchFamily="18" charset="0"/>
              </a:rPr>
              <a:t>28. Olsson C, Nilsson-</a:t>
            </a:r>
            <a:r>
              <a:rPr lang="en-US" sz="4000" dirty="0" err="1">
                <a:latin typeface="Garamond" panose="02020404030301010803" pitchFamily="18" charset="0"/>
              </a:rPr>
              <a:t>Wikmar</a:t>
            </a:r>
            <a:r>
              <a:rPr lang="en-US" sz="4000" dirty="0">
                <a:latin typeface="Garamond" panose="02020404030301010803" pitchFamily="18" charset="0"/>
              </a:rPr>
              <a:t> L. Health-related quality of life and physical ability among pregnant women with and without back pain in late pregnancy. </a:t>
            </a:r>
            <a:r>
              <a:rPr lang="en-US" sz="4000" i="1" dirty="0" err="1">
                <a:latin typeface="Garamond" panose="02020404030301010803" pitchFamily="18" charset="0"/>
              </a:rPr>
              <a:t>Acta</a:t>
            </a:r>
            <a:r>
              <a:rPr lang="en-US" sz="4000" i="1" dirty="0">
                <a:latin typeface="Garamond" panose="02020404030301010803" pitchFamily="18" charset="0"/>
              </a:rPr>
              <a:t> </a:t>
            </a:r>
            <a:r>
              <a:rPr lang="en-US" sz="4000" i="1" dirty="0" err="1">
                <a:latin typeface="Garamond" panose="02020404030301010803" pitchFamily="18" charset="0"/>
              </a:rPr>
              <a:t>Obstet</a:t>
            </a:r>
            <a:r>
              <a:rPr lang="en-US" sz="4000" i="1" dirty="0">
                <a:latin typeface="Garamond" panose="02020404030301010803" pitchFamily="18" charset="0"/>
              </a:rPr>
              <a:t> </a:t>
            </a:r>
            <a:r>
              <a:rPr lang="en-US" sz="4000" i="1" dirty="0" err="1">
                <a:latin typeface="Garamond" panose="02020404030301010803" pitchFamily="18" charset="0"/>
              </a:rPr>
              <a:t>Gynecol</a:t>
            </a:r>
            <a:r>
              <a:rPr lang="en-US" sz="4000" i="1" dirty="0">
                <a:latin typeface="Garamond" panose="02020404030301010803" pitchFamily="18" charset="0"/>
              </a:rPr>
              <a:t> Scand</a:t>
            </a:r>
            <a:r>
              <a:rPr lang="en-US" sz="4000" dirty="0">
                <a:latin typeface="Garamond" panose="02020404030301010803" pitchFamily="18" charset="0"/>
              </a:rPr>
              <a:t>. 2004;83(4):351-357.</a:t>
            </a:r>
          </a:p>
          <a:p>
            <a:pPr marL="0" indent="0">
              <a:buNone/>
            </a:pPr>
            <a:endParaRPr lang="en-US" sz="4000" dirty="0">
              <a:latin typeface="Garamond" panose="02020404030301010803" pitchFamily="18" charset="0"/>
            </a:endParaRPr>
          </a:p>
          <a:p>
            <a:pPr marL="0" indent="0">
              <a:buNone/>
            </a:pPr>
            <a:r>
              <a:rPr lang="en-US" sz="4000" dirty="0">
                <a:latin typeface="Garamond" panose="02020404030301010803" pitchFamily="18" charset="0"/>
              </a:rPr>
              <a:t>29. </a:t>
            </a:r>
            <a:r>
              <a:rPr lang="en-US" sz="4000" dirty="0" err="1">
                <a:latin typeface="Garamond" panose="02020404030301010803" pitchFamily="18" charset="0"/>
              </a:rPr>
              <a:t>Eggen</a:t>
            </a:r>
            <a:r>
              <a:rPr lang="en-US" sz="4000" dirty="0">
                <a:latin typeface="Garamond" panose="02020404030301010803" pitchFamily="18" charset="0"/>
              </a:rPr>
              <a:t> MH, </a:t>
            </a:r>
            <a:r>
              <a:rPr lang="en-US" sz="4000" dirty="0" err="1">
                <a:latin typeface="Garamond" panose="02020404030301010803" pitchFamily="18" charset="0"/>
              </a:rPr>
              <a:t>Stuge</a:t>
            </a:r>
            <a:r>
              <a:rPr lang="en-US" sz="4000" dirty="0">
                <a:latin typeface="Garamond" panose="02020404030301010803" pitchFamily="18" charset="0"/>
              </a:rPr>
              <a:t> B, </a:t>
            </a:r>
            <a:r>
              <a:rPr lang="en-US" sz="4000" dirty="0" err="1">
                <a:latin typeface="Garamond" panose="02020404030301010803" pitchFamily="18" charset="0"/>
              </a:rPr>
              <a:t>Mowinckel</a:t>
            </a:r>
            <a:r>
              <a:rPr lang="en-US" sz="4000" dirty="0">
                <a:latin typeface="Garamond" panose="02020404030301010803" pitchFamily="18" charset="0"/>
              </a:rPr>
              <a:t> P, Jensen KS, Hagen KB. Can supervised group exercises including ergonomic advice reduce the prevalence and severity of low back pain and pelvic girdle pain in pregnancy? A randomized controlled trial. </a:t>
            </a:r>
            <a:r>
              <a:rPr lang="en-US" sz="4000" i="1" dirty="0" err="1">
                <a:latin typeface="Garamond" panose="02020404030301010803" pitchFamily="18" charset="0"/>
              </a:rPr>
              <a:t>Phys</a:t>
            </a:r>
            <a:r>
              <a:rPr lang="en-US" sz="4000" i="1" dirty="0">
                <a:latin typeface="Garamond" panose="02020404030301010803" pitchFamily="18" charset="0"/>
              </a:rPr>
              <a:t> </a:t>
            </a:r>
            <a:r>
              <a:rPr lang="en-US" sz="4000" i="1" dirty="0" err="1">
                <a:latin typeface="Garamond" panose="02020404030301010803" pitchFamily="18" charset="0"/>
              </a:rPr>
              <a:t>Ther</a:t>
            </a:r>
            <a:r>
              <a:rPr lang="en-US" sz="4000" dirty="0">
                <a:latin typeface="Garamond" panose="02020404030301010803" pitchFamily="18" charset="0"/>
              </a:rPr>
              <a:t>. 2012;92(6):781-790. </a:t>
            </a:r>
            <a:r>
              <a:rPr lang="en-US" sz="4000" dirty="0" err="1">
                <a:latin typeface="Garamond" panose="02020404030301010803" pitchFamily="18" charset="0"/>
              </a:rPr>
              <a:t>doi</a:t>
            </a:r>
            <a:r>
              <a:rPr lang="en-US" sz="4000" dirty="0">
                <a:latin typeface="Garamond" panose="02020404030301010803" pitchFamily="18" charset="0"/>
              </a:rPr>
              <a:t>: 10.2522/ptj.20110119; 10.2522/ptj.20110119</a:t>
            </a:r>
          </a:p>
          <a:p>
            <a:pPr marL="0" indent="0">
              <a:buNone/>
            </a:pPr>
            <a:endParaRPr lang="en-US" sz="4000" dirty="0">
              <a:latin typeface="Garamond" panose="02020404030301010803" pitchFamily="18" charset="0"/>
            </a:endParaRPr>
          </a:p>
          <a:p>
            <a:pPr marL="0" indent="0">
              <a:buNone/>
            </a:pPr>
            <a:r>
              <a:rPr lang="en-US" sz="4000" dirty="0">
                <a:latin typeface="Garamond" panose="02020404030301010803" pitchFamily="18" charset="0"/>
              </a:rPr>
              <a:t>30. Martins RF, Pinto E Silva JL. Treatment of pregnancy-related lumbar and pelvic girdle pain by the yoga method: A randomized controlled study. </a:t>
            </a:r>
            <a:r>
              <a:rPr lang="en-US" sz="4000" i="1" dirty="0">
                <a:latin typeface="Garamond" panose="02020404030301010803" pitchFamily="18" charset="0"/>
              </a:rPr>
              <a:t>J </a:t>
            </a:r>
            <a:r>
              <a:rPr lang="en-US" sz="4000" i="1" dirty="0" err="1">
                <a:latin typeface="Garamond" panose="02020404030301010803" pitchFamily="18" charset="0"/>
              </a:rPr>
              <a:t>Altern</a:t>
            </a:r>
            <a:r>
              <a:rPr lang="en-US" sz="4000" i="1" dirty="0">
                <a:latin typeface="Garamond" panose="02020404030301010803" pitchFamily="18" charset="0"/>
              </a:rPr>
              <a:t> Complement Med</a:t>
            </a:r>
            <a:r>
              <a:rPr lang="en-US" sz="4000" dirty="0">
                <a:latin typeface="Garamond" panose="02020404030301010803" pitchFamily="18" charset="0"/>
              </a:rPr>
              <a:t>. 2013. </a:t>
            </a:r>
            <a:r>
              <a:rPr lang="en-US" sz="4000" dirty="0" err="1">
                <a:latin typeface="Garamond" panose="02020404030301010803" pitchFamily="18" charset="0"/>
              </a:rPr>
              <a:t>doi</a:t>
            </a:r>
            <a:r>
              <a:rPr lang="en-US" sz="4000" dirty="0">
                <a:latin typeface="Garamond" panose="02020404030301010803" pitchFamily="18" charset="0"/>
              </a:rPr>
              <a:t>: 10.1089/acm.2012.0715.</a:t>
            </a:r>
          </a:p>
          <a:p>
            <a:pPr marL="0" indent="0">
              <a:buNone/>
            </a:pPr>
            <a:endParaRPr lang="en-US" sz="4000" dirty="0" smtClean="0">
              <a:latin typeface="Garamond" panose="02020404030301010803" pitchFamily="18" charset="0"/>
            </a:endParaRPr>
          </a:p>
          <a:p>
            <a:pPr marL="0" indent="0">
              <a:buNone/>
            </a:pPr>
            <a:r>
              <a:rPr lang="en-US" sz="4000" dirty="0" smtClean="0">
                <a:latin typeface="Garamond" panose="02020404030301010803" pitchFamily="18" charset="0"/>
              </a:rPr>
              <a:t>31</a:t>
            </a:r>
            <a:r>
              <a:rPr lang="en-US" sz="4000" dirty="0">
                <a:latin typeface="Garamond" panose="02020404030301010803" pitchFamily="18" charset="0"/>
              </a:rPr>
              <a:t>.  George S, Clinton S. Antepartum/Postpartum Module Resident Version. Centers for Rehab Services </a:t>
            </a:r>
            <a:r>
              <a:rPr lang="en-US" sz="4000" dirty="0" err="1">
                <a:latin typeface="Garamond" panose="02020404030301010803" pitchFamily="18" charset="0"/>
              </a:rPr>
              <a:t>WomenRehab</a:t>
            </a:r>
            <a:r>
              <a:rPr lang="en-US" sz="4000" dirty="0">
                <a:latin typeface="Garamond" panose="02020404030301010803" pitchFamily="18" charset="0"/>
              </a:rPr>
              <a:t> Physical Therapy Residency Program. Manual for WH Residency. </a:t>
            </a:r>
          </a:p>
          <a:p>
            <a:pPr marL="0" indent="0">
              <a:buNone/>
            </a:pPr>
            <a:endParaRPr lang="en-US" sz="4000" dirty="0">
              <a:latin typeface="Garamond" panose="02020404030301010803" pitchFamily="18" charset="0"/>
            </a:endParaRPr>
          </a:p>
          <a:p>
            <a:pPr marL="0" indent="0">
              <a:buNone/>
            </a:pPr>
            <a:r>
              <a:rPr lang="en-US" sz="4000" dirty="0">
                <a:latin typeface="Garamond" panose="02020404030301010803" pitchFamily="18" charset="0"/>
              </a:rPr>
              <a:t>32. </a:t>
            </a:r>
            <a:r>
              <a:rPr lang="en-US" sz="4000" dirty="0" err="1">
                <a:latin typeface="Garamond" panose="02020404030301010803" pitchFamily="18" charset="0"/>
              </a:rPr>
              <a:t>Stuge</a:t>
            </a:r>
            <a:r>
              <a:rPr lang="en-US" sz="4000" dirty="0">
                <a:latin typeface="Garamond" panose="02020404030301010803" pitchFamily="18" charset="0"/>
              </a:rPr>
              <a:t> B, Hilde G, </a:t>
            </a:r>
            <a:r>
              <a:rPr lang="en-US" sz="4000" dirty="0" err="1">
                <a:latin typeface="Garamond" panose="02020404030301010803" pitchFamily="18" charset="0"/>
              </a:rPr>
              <a:t>Vøllestad</a:t>
            </a:r>
            <a:r>
              <a:rPr lang="en-US" sz="4000" dirty="0">
                <a:latin typeface="Garamond" panose="02020404030301010803" pitchFamily="18" charset="0"/>
              </a:rPr>
              <a:t> N. Physical therapy for pregnancy‐related low back and pelvic pain: A systematic review. </a:t>
            </a:r>
            <a:r>
              <a:rPr lang="en-US" sz="4000" i="1" dirty="0" err="1">
                <a:latin typeface="Garamond" panose="02020404030301010803" pitchFamily="18" charset="0"/>
              </a:rPr>
              <a:t>Acta</a:t>
            </a:r>
            <a:r>
              <a:rPr lang="en-US" sz="4000" i="1" dirty="0">
                <a:latin typeface="Garamond" panose="02020404030301010803" pitchFamily="18" charset="0"/>
              </a:rPr>
              <a:t> </a:t>
            </a:r>
            <a:r>
              <a:rPr lang="en-US" sz="4000" i="1" dirty="0" err="1">
                <a:latin typeface="Garamond" panose="02020404030301010803" pitchFamily="18" charset="0"/>
              </a:rPr>
              <a:t>Obstet</a:t>
            </a:r>
            <a:r>
              <a:rPr lang="en-US" sz="4000" i="1" dirty="0">
                <a:latin typeface="Garamond" panose="02020404030301010803" pitchFamily="18" charset="0"/>
              </a:rPr>
              <a:t> </a:t>
            </a:r>
            <a:r>
              <a:rPr lang="en-US" sz="4000" i="1" dirty="0" err="1">
                <a:latin typeface="Garamond" panose="02020404030301010803" pitchFamily="18" charset="0"/>
              </a:rPr>
              <a:t>Gynecol</a:t>
            </a:r>
            <a:r>
              <a:rPr lang="en-US" sz="4000" i="1" dirty="0">
                <a:latin typeface="Garamond" panose="02020404030301010803" pitchFamily="18" charset="0"/>
              </a:rPr>
              <a:t> Scand</a:t>
            </a:r>
            <a:r>
              <a:rPr lang="en-US" sz="4000" dirty="0">
                <a:latin typeface="Garamond" panose="02020404030301010803" pitchFamily="18" charset="0"/>
              </a:rPr>
              <a:t>. 2003;82(11):983-990.</a:t>
            </a:r>
          </a:p>
          <a:p>
            <a:pPr marL="0" indent="0">
              <a:buNone/>
            </a:pPr>
            <a:endParaRPr lang="en-US" sz="4000" dirty="0">
              <a:latin typeface="Garamond" panose="02020404030301010803" pitchFamily="18" charset="0"/>
            </a:endParaRPr>
          </a:p>
          <a:p>
            <a:pPr marL="0" indent="0">
              <a:buNone/>
            </a:pPr>
            <a:r>
              <a:rPr lang="en-US" sz="4000" dirty="0">
                <a:latin typeface="Garamond" panose="02020404030301010803" pitchFamily="18" charset="0"/>
              </a:rPr>
              <a:t>33. </a:t>
            </a:r>
            <a:r>
              <a:rPr lang="en-US" sz="4000" dirty="0" err="1">
                <a:latin typeface="Garamond" panose="02020404030301010803" pitchFamily="18" charset="0"/>
              </a:rPr>
              <a:t>Mens</a:t>
            </a:r>
            <a:r>
              <a:rPr lang="en-US" sz="4000" dirty="0">
                <a:latin typeface="Garamond" panose="02020404030301010803" pitchFamily="18" charset="0"/>
              </a:rPr>
              <a:t> JM, </a:t>
            </a:r>
            <a:r>
              <a:rPr lang="en-US" sz="4000" dirty="0" err="1">
                <a:latin typeface="Garamond" panose="02020404030301010803" pitchFamily="18" charset="0"/>
              </a:rPr>
              <a:t>Snijders</a:t>
            </a:r>
            <a:r>
              <a:rPr lang="en-US" sz="4000" dirty="0">
                <a:latin typeface="Garamond" panose="02020404030301010803" pitchFamily="18" charset="0"/>
              </a:rPr>
              <a:t> CJ, </a:t>
            </a:r>
            <a:r>
              <a:rPr lang="en-US" sz="4000" dirty="0" err="1">
                <a:latin typeface="Garamond" panose="02020404030301010803" pitchFamily="18" charset="0"/>
              </a:rPr>
              <a:t>Stam</a:t>
            </a:r>
            <a:r>
              <a:rPr lang="en-US" sz="4000" dirty="0">
                <a:latin typeface="Garamond" panose="02020404030301010803" pitchFamily="18" charset="0"/>
              </a:rPr>
              <a:t> HJ. Diagonal trunk muscle exercises in </a:t>
            </a:r>
            <a:r>
              <a:rPr lang="en-US" sz="4000" dirty="0" err="1">
                <a:latin typeface="Garamond" panose="02020404030301010803" pitchFamily="18" charset="0"/>
              </a:rPr>
              <a:t>peripartum</a:t>
            </a:r>
            <a:r>
              <a:rPr lang="en-US" sz="4000" dirty="0">
                <a:latin typeface="Garamond" panose="02020404030301010803" pitchFamily="18" charset="0"/>
              </a:rPr>
              <a:t> pelvic pain: A randomized clinical trial. </a:t>
            </a:r>
            <a:r>
              <a:rPr lang="en-US" sz="4000" i="1" dirty="0" err="1">
                <a:latin typeface="Garamond" panose="02020404030301010803" pitchFamily="18" charset="0"/>
              </a:rPr>
              <a:t>Phys</a:t>
            </a:r>
            <a:r>
              <a:rPr lang="en-US" sz="4000" i="1" dirty="0">
                <a:latin typeface="Garamond" panose="02020404030301010803" pitchFamily="18" charset="0"/>
              </a:rPr>
              <a:t> </a:t>
            </a:r>
            <a:r>
              <a:rPr lang="en-US" sz="4000" i="1" dirty="0" err="1">
                <a:latin typeface="Garamond" panose="02020404030301010803" pitchFamily="18" charset="0"/>
              </a:rPr>
              <a:t>Ther</a:t>
            </a:r>
            <a:r>
              <a:rPr lang="en-US" sz="4000" dirty="0">
                <a:latin typeface="Garamond" panose="02020404030301010803" pitchFamily="18" charset="0"/>
              </a:rPr>
              <a:t>. 2000;80(12):1164-1173.</a:t>
            </a:r>
          </a:p>
          <a:p>
            <a:pPr marL="0" indent="0">
              <a:buNone/>
            </a:pPr>
            <a:endParaRPr lang="en-US" sz="4000" dirty="0" smtClean="0">
              <a:latin typeface="Garamond" panose="02020404030301010803" pitchFamily="18" charset="0"/>
            </a:endParaRPr>
          </a:p>
          <a:p>
            <a:pPr marL="0" indent="0">
              <a:buNone/>
            </a:pPr>
            <a:r>
              <a:rPr lang="en-US" sz="4000" dirty="0" smtClean="0">
                <a:latin typeface="Garamond" panose="02020404030301010803" pitchFamily="18" charset="0"/>
              </a:rPr>
              <a:t>34</a:t>
            </a:r>
            <a:r>
              <a:rPr lang="en-US" sz="4000" dirty="0">
                <a:latin typeface="Garamond" panose="02020404030301010803" pitchFamily="18" charset="0"/>
              </a:rPr>
              <a:t>. </a:t>
            </a:r>
            <a:r>
              <a:rPr lang="en-US" sz="4000" dirty="0" err="1">
                <a:latin typeface="Garamond" panose="02020404030301010803" pitchFamily="18" charset="0"/>
              </a:rPr>
              <a:t>Steffes</a:t>
            </a:r>
            <a:r>
              <a:rPr lang="en-US" sz="4000" dirty="0">
                <a:latin typeface="Garamond" panose="02020404030301010803" pitchFamily="18" charset="0"/>
              </a:rPr>
              <a:t> S, Chamberlin J.  Emerging Role of PT in Labor and Delivery. Presented at APTA – CSM, Women’s Health Sections. Las Vegas, NV. 2014.</a:t>
            </a:r>
          </a:p>
          <a:p>
            <a:pPr marL="0" indent="0">
              <a:buNone/>
            </a:pPr>
            <a:endParaRPr lang="en-US" sz="4000" dirty="0" smtClean="0">
              <a:latin typeface="Garamond" panose="02020404030301010803" pitchFamily="18" charset="0"/>
            </a:endParaRPr>
          </a:p>
          <a:p>
            <a:pPr marL="0" indent="0">
              <a:buNone/>
            </a:pPr>
            <a:r>
              <a:rPr lang="en-US" sz="4000" dirty="0" smtClean="0">
                <a:latin typeface="Garamond" panose="02020404030301010803" pitchFamily="18" charset="0"/>
              </a:rPr>
              <a:t>35</a:t>
            </a:r>
            <a:r>
              <a:rPr lang="en-US" sz="4000" dirty="0">
                <a:latin typeface="Garamond" panose="02020404030301010803" pitchFamily="18" charset="0"/>
              </a:rPr>
              <a:t>. </a:t>
            </a:r>
            <a:r>
              <a:rPr lang="en-US" sz="4000" dirty="0" err="1">
                <a:latin typeface="Garamond" panose="02020404030301010803" pitchFamily="18" charset="0"/>
              </a:rPr>
              <a:t>Hodnett</a:t>
            </a:r>
            <a:r>
              <a:rPr lang="en-US" sz="4000" dirty="0">
                <a:latin typeface="Garamond" panose="02020404030301010803" pitchFamily="18" charset="0"/>
              </a:rPr>
              <a:t> ED, Gates S, </a:t>
            </a:r>
            <a:r>
              <a:rPr lang="en-US" sz="4000" dirty="0" err="1">
                <a:latin typeface="Garamond" panose="02020404030301010803" pitchFamily="18" charset="0"/>
              </a:rPr>
              <a:t>Hofmeyr</a:t>
            </a:r>
            <a:r>
              <a:rPr lang="en-US" sz="4000" dirty="0">
                <a:latin typeface="Garamond" panose="02020404030301010803" pitchFamily="18" charset="0"/>
              </a:rPr>
              <a:t> GJ, </a:t>
            </a:r>
            <a:r>
              <a:rPr lang="en-US" sz="4000" dirty="0" err="1">
                <a:latin typeface="Garamond" panose="02020404030301010803" pitchFamily="18" charset="0"/>
              </a:rPr>
              <a:t>Sakala</a:t>
            </a:r>
            <a:r>
              <a:rPr lang="en-US" sz="4000" dirty="0">
                <a:latin typeface="Garamond" panose="02020404030301010803" pitchFamily="18" charset="0"/>
              </a:rPr>
              <a:t> C, Weston J. Continuous support for women during childbirth. </a:t>
            </a:r>
            <a:r>
              <a:rPr lang="en-US" sz="4000" i="1" dirty="0">
                <a:latin typeface="Garamond" panose="02020404030301010803" pitchFamily="18" charset="0"/>
              </a:rPr>
              <a:t>Cochrane Database </a:t>
            </a:r>
            <a:r>
              <a:rPr lang="en-US" sz="4000" i="1" dirty="0" err="1">
                <a:latin typeface="Garamond" panose="02020404030301010803" pitchFamily="18" charset="0"/>
              </a:rPr>
              <a:t>Syst</a:t>
            </a:r>
            <a:r>
              <a:rPr lang="en-US" sz="4000" i="1" dirty="0">
                <a:latin typeface="Garamond" panose="02020404030301010803" pitchFamily="18" charset="0"/>
              </a:rPr>
              <a:t> Rev</a:t>
            </a:r>
            <a:r>
              <a:rPr lang="en-US" sz="4000" dirty="0">
                <a:latin typeface="Garamond" panose="02020404030301010803" pitchFamily="18" charset="0"/>
              </a:rPr>
              <a:t>. 2011;(2):CD003766. </a:t>
            </a:r>
            <a:r>
              <a:rPr lang="en-US" sz="4000" dirty="0" err="1">
                <a:latin typeface="Garamond" panose="02020404030301010803" pitchFamily="18" charset="0"/>
              </a:rPr>
              <a:t>doi</a:t>
            </a:r>
            <a:r>
              <a:rPr lang="en-US" sz="4000" dirty="0">
                <a:latin typeface="Garamond" panose="02020404030301010803" pitchFamily="18" charset="0"/>
              </a:rPr>
              <a:t>(2):CD003766. </a:t>
            </a:r>
            <a:r>
              <a:rPr lang="en-US" sz="4000" dirty="0" err="1">
                <a:latin typeface="Garamond" panose="02020404030301010803" pitchFamily="18" charset="0"/>
              </a:rPr>
              <a:t>doi</a:t>
            </a:r>
            <a:r>
              <a:rPr lang="en-US" sz="4000" dirty="0">
                <a:latin typeface="Garamond" panose="02020404030301010803" pitchFamily="18" charset="0"/>
              </a:rPr>
              <a:t>: 10.1002/14651858.CD003766.pub3 [</a:t>
            </a:r>
            <a:r>
              <a:rPr lang="en-US" sz="4000" dirty="0" err="1">
                <a:latin typeface="Garamond" panose="02020404030301010803" pitchFamily="18" charset="0"/>
              </a:rPr>
              <a:t>doi</a:t>
            </a:r>
            <a:r>
              <a:rPr lang="en-US" sz="4000" dirty="0">
                <a:latin typeface="Garamond" panose="02020404030301010803" pitchFamily="18" charset="0"/>
              </a:rPr>
              <a:t>].</a:t>
            </a:r>
          </a:p>
          <a:p>
            <a:pPr marL="0" indent="0">
              <a:buNone/>
            </a:pPr>
            <a:endParaRPr lang="en-US" dirty="0"/>
          </a:p>
        </p:txBody>
      </p:sp>
    </p:spTree>
    <p:extLst>
      <p:ext uri="{BB962C8B-B14F-4D97-AF65-F5344CB8AC3E}">
        <p14:creationId xmlns:p14="http://schemas.microsoft.com/office/powerpoint/2010/main" val="981930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886200" cy="6172200"/>
          </a:xfrm>
          <a:solidFill>
            <a:schemeClr val="accent3">
              <a:lumMod val="60000"/>
              <a:lumOff val="40000"/>
            </a:schemeClr>
          </a:solidFill>
          <a:ln>
            <a:solidFill>
              <a:schemeClr val="tx1">
                <a:lumMod val="75000"/>
                <a:lumOff val="25000"/>
              </a:schemeClr>
            </a:solidFill>
          </a:ln>
        </p:spPr>
        <p:txBody>
          <a:bodyPr>
            <a:normAutofit/>
          </a:bodyPr>
          <a:lstStyle/>
          <a:p>
            <a:r>
              <a:rPr lang="en-US" sz="2800" dirty="0" smtClean="0">
                <a:latin typeface="Garamond" panose="02020404030301010803" pitchFamily="18" charset="0"/>
              </a:rPr>
              <a:t>In </a:t>
            </a:r>
            <a:r>
              <a:rPr lang="en-US" sz="2800" dirty="0">
                <a:latin typeface="Garamond" panose="02020404030301010803" pitchFamily="18" charset="0"/>
              </a:rPr>
              <a:t>the absence of either medical or obstetric complications, pregnant women </a:t>
            </a:r>
            <a:r>
              <a:rPr lang="en-US" sz="2800" dirty="0" smtClean="0">
                <a:latin typeface="Garamond" panose="02020404030301010803" pitchFamily="18" charset="0"/>
              </a:rPr>
              <a:t>are recommended to accumulate </a:t>
            </a:r>
            <a:r>
              <a:rPr lang="en-US" sz="2800" b="1" dirty="0" smtClean="0">
                <a:latin typeface="Garamond" panose="02020404030301010803" pitchFamily="18" charset="0"/>
              </a:rPr>
              <a:t>30 </a:t>
            </a:r>
            <a:r>
              <a:rPr lang="en-US" sz="2800" b="1" dirty="0">
                <a:latin typeface="Garamond" panose="02020404030301010803" pitchFamily="18" charset="0"/>
              </a:rPr>
              <a:t>minutes </a:t>
            </a:r>
            <a:r>
              <a:rPr lang="en-US" sz="2800" dirty="0">
                <a:latin typeface="Garamond" panose="02020404030301010803" pitchFamily="18" charset="0"/>
              </a:rPr>
              <a:t>or more of </a:t>
            </a:r>
            <a:r>
              <a:rPr lang="en-US" sz="2800" b="1" dirty="0" smtClean="0">
                <a:latin typeface="Garamond" panose="02020404030301010803" pitchFamily="18" charset="0"/>
              </a:rPr>
              <a:t>moderate-intensity</a:t>
            </a:r>
            <a:r>
              <a:rPr lang="en-US" sz="2800" dirty="0" smtClean="0">
                <a:latin typeface="Garamond" panose="02020404030301010803" pitchFamily="18" charset="0"/>
              </a:rPr>
              <a:t> </a:t>
            </a:r>
            <a:r>
              <a:rPr lang="en-US" sz="2800" dirty="0">
                <a:latin typeface="Garamond" panose="02020404030301010803" pitchFamily="18" charset="0"/>
              </a:rPr>
              <a:t>exercise </a:t>
            </a:r>
            <a:r>
              <a:rPr lang="en-US" sz="2800" dirty="0" smtClean="0">
                <a:latin typeface="Garamond" panose="02020404030301010803" pitchFamily="18" charset="0"/>
              </a:rPr>
              <a:t>on </a:t>
            </a:r>
            <a:r>
              <a:rPr lang="en-US" sz="2800" dirty="0">
                <a:latin typeface="Garamond" panose="02020404030301010803" pitchFamily="18" charset="0"/>
              </a:rPr>
              <a:t>most, if not all, days of the </a:t>
            </a:r>
            <a:r>
              <a:rPr lang="en-US" sz="2800" dirty="0" smtClean="0">
                <a:latin typeface="Garamond" panose="02020404030301010803" pitchFamily="18" charset="0"/>
              </a:rPr>
              <a:t>week.</a:t>
            </a:r>
            <a:r>
              <a:rPr lang="en-US" sz="2800" baseline="30000" dirty="0" smtClean="0">
                <a:latin typeface="Garamond" panose="02020404030301010803" pitchFamily="18" charset="0"/>
              </a:rPr>
              <a:t>1</a:t>
            </a:r>
            <a:r>
              <a:rPr lang="en-US" sz="2800" dirty="0" smtClean="0">
                <a:latin typeface="Garamond" panose="02020404030301010803" pitchFamily="18" charset="0"/>
              </a:rPr>
              <a:t> </a:t>
            </a:r>
            <a:r>
              <a:rPr lang="en-US" sz="2800" dirty="0" smtClean="0"/>
              <a:t> </a:t>
            </a:r>
            <a:endParaRPr lang="en-US" sz="2800" dirty="0">
              <a:latin typeface="Garamond" panose="02020404030301010803" pitchFamily="18" charset="0"/>
            </a:endParaRPr>
          </a:p>
        </p:txBody>
      </p:sp>
      <p:pic>
        <p:nvPicPr>
          <p:cNvPr id="1026" name="Picture 2" descr="C:\Users\Chenin Duclos\Desktop\capstone material\photos\images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36957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04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lumMod val="75000"/>
                <a:lumOff val="25000"/>
              </a:schemeClr>
            </a:solidFill>
          </a:ln>
        </p:spPr>
        <p:txBody>
          <a:bodyPr>
            <a:normAutofit/>
          </a:bodyPr>
          <a:lstStyle/>
          <a:p>
            <a:r>
              <a:rPr lang="en-US" b="1" dirty="0" smtClean="0">
                <a:latin typeface="Garamond" panose="02020404030301010803" pitchFamily="18" charset="0"/>
              </a:rPr>
              <a:t>What Is Moderate Exercise?</a:t>
            </a:r>
            <a:r>
              <a:rPr lang="en-US" sz="2000" b="1" baseline="100000" dirty="0" smtClean="0">
                <a:latin typeface="Garamond" panose="02020404030301010803" pitchFamily="18" charset="0"/>
              </a:rPr>
              <a:t>1-4</a:t>
            </a:r>
            <a:endParaRPr lang="en-US" b="1" dirty="0">
              <a:latin typeface="Garamond" panose="02020404030301010803"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2971800"/>
            <a:ext cx="2986825" cy="2190750"/>
          </a:xfrm>
        </p:spPr>
      </p:pic>
      <p:sp>
        <p:nvSpPr>
          <p:cNvPr id="5" name="TextBox 4"/>
          <p:cNvSpPr txBox="1"/>
          <p:nvPr/>
        </p:nvSpPr>
        <p:spPr>
          <a:xfrm>
            <a:off x="0" y="1586805"/>
            <a:ext cx="9144000" cy="1384995"/>
          </a:xfrm>
          <a:prstGeom prst="rect">
            <a:avLst/>
          </a:prstGeom>
          <a:solidFill>
            <a:schemeClr val="bg1"/>
          </a:solidFill>
          <a:ln>
            <a:noFill/>
          </a:ln>
        </p:spPr>
        <p:txBody>
          <a:bodyPr wrap="square" rtlCol="0">
            <a:spAutoFit/>
          </a:bodyPr>
          <a:lstStyle/>
          <a:p>
            <a:pPr algn="ctr"/>
            <a:r>
              <a:rPr lang="en-US" sz="2800" dirty="0">
                <a:latin typeface="Garamond" panose="02020404030301010803" pitchFamily="18" charset="0"/>
              </a:rPr>
              <a:t>50-70% </a:t>
            </a:r>
            <a:r>
              <a:rPr lang="en-US" sz="2800" dirty="0" smtClean="0">
                <a:latin typeface="Garamond" panose="02020404030301010803" pitchFamily="18" charset="0"/>
              </a:rPr>
              <a:t>of maximum heart rate (MHR) </a:t>
            </a:r>
          </a:p>
          <a:p>
            <a:pPr algn="ctr"/>
            <a:r>
              <a:rPr lang="en-US" sz="2800" dirty="0" smtClean="0">
                <a:latin typeface="Garamond" panose="02020404030301010803" pitchFamily="18" charset="0"/>
              </a:rPr>
              <a:t>12 -14 on Borg Rating of Perceived Exertion Scale (6-20; RPE) </a:t>
            </a:r>
          </a:p>
          <a:p>
            <a:pPr algn="ctr"/>
            <a:r>
              <a:rPr lang="en-US" sz="2800" dirty="0" smtClean="0">
                <a:latin typeface="Garamond" panose="02020404030301010803" pitchFamily="18" charset="0"/>
              </a:rPr>
              <a:t>3-5 metabolic equivalents (Mets)</a:t>
            </a:r>
          </a:p>
        </p:txBody>
      </p:sp>
      <p:sp>
        <p:nvSpPr>
          <p:cNvPr id="6" name="TextBox 5"/>
          <p:cNvSpPr txBox="1"/>
          <p:nvPr/>
        </p:nvSpPr>
        <p:spPr>
          <a:xfrm>
            <a:off x="0" y="3117771"/>
            <a:ext cx="8991600" cy="381642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algn="r"/>
            <a:endParaRPr lang="en-US" sz="3200" b="1" dirty="0" smtClean="0">
              <a:latin typeface="Garamond" panose="02020404030301010803" pitchFamily="18" charset="0"/>
            </a:endParaRPr>
          </a:p>
          <a:p>
            <a:pPr algn="r"/>
            <a:r>
              <a:rPr lang="en-US" sz="3400" b="1" dirty="0" smtClean="0">
                <a:latin typeface="Garamond" panose="02020404030301010803" pitchFamily="18" charset="0"/>
              </a:rPr>
              <a:t>What To Say To The </a:t>
            </a:r>
            <a:r>
              <a:rPr lang="en-US" sz="3400" b="1" dirty="0">
                <a:latin typeface="Garamond" panose="02020404030301010803" pitchFamily="18" charset="0"/>
              </a:rPr>
              <a:t>P</a:t>
            </a:r>
            <a:r>
              <a:rPr lang="en-US" sz="3400" b="1" dirty="0" smtClean="0">
                <a:latin typeface="Garamond" panose="02020404030301010803" pitchFamily="18" charset="0"/>
              </a:rPr>
              <a:t>atient?</a:t>
            </a:r>
            <a:endParaRPr lang="en-US" sz="3400" dirty="0" smtClean="0">
              <a:latin typeface="Garamond" panose="02020404030301010803" pitchFamily="18" charset="0"/>
            </a:endParaRPr>
          </a:p>
          <a:p>
            <a:pPr algn="r"/>
            <a:r>
              <a:rPr lang="en-US" sz="2800" dirty="0" smtClean="0">
                <a:latin typeface="Garamond" panose="02020404030301010803" pitchFamily="18" charset="0"/>
              </a:rPr>
              <a:t>“Somewhat hard”</a:t>
            </a:r>
          </a:p>
          <a:p>
            <a:pPr algn="r"/>
            <a:r>
              <a:rPr lang="en-US" sz="2800" dirty="0">
                <a:latin typeface="Garamond" panose="02020404030301010803" pitchFamily="18" charset="0"/>
              </a:rPr>
              <a:t>Be able to carry on a </a:t>
            </a:r>
            <a:r>
              <a:rPr lang="en-US" sz="2800" dirty="0" smtClean="0">
                <a:latin typeface="Garamond" panose="02020404030301010803" pitchFamily="18" charset="0"/>
              </a:rPr>
              <a:t>conversation</a:t>
            </a:r>
            <a:endParaRPr lang="en-US" sz="2800" b="1" dirty="0" smtClean="0">
              <a:latin typeface="Garamond" panose="02020404030301010803" pitchFamily="18" charset="0"/>
            </a:endParaRPr>
          </a:p>
          <a:p>
            <a:pPr algn="r"/>
            <a:r>
              <a:rPr lang="en-US" sz="2800" dirty="0">
                <a:latin typeface="Garamond" panose="02020404030301010803" pitchFamily="18" charset="0"/>
              </a:rPr>
              <a:t>4-6 on a scale of </a:t>
            </a:r>
            <a:r>
              <a:rPr lang="en-US" sz="2800" dirty="0" smtClean="0">
                <a:latin typeface="Garamond" panose="02020404030301010803" pitchFamily="18" charset="0"/>
              </a:rPr>
              <a:t>1-10 (1 </a:t>
            </a:r>
            <a:r>
              <a:rPr lang="en-US" sz="2800" dirty="0">
                <a:latin typeface="Garamond" panose="02020404030301010803" pitchFamily="18" charset="0"/>
                <a:sym typeface="Wingdings" panose="05000000000000000000" pitchFamily="2" charset="2"/>
              </a:rPr>
              <a:t>=</a:t>
            </a:r>
            <a:r>
              <a:rPr lang="en-US" sz="2800" dirty="0" smtClean="0">
                <a:latin typeface="Garamond" panose="02020404030301010803" pitchFamily="18" charset="0"/>
                <a:sym typeface="Wingdings" panose="05000000000000000000" pitchFamily="2" charset="2"/>
              </a:rPr>
              <a:t> </a:t>
            </a:r>
            <a:r>
              <a:rPr lang="en-US" sz="2800" dirty="0" smtClean="0">
                <a:latin typeface="Garamond" panose="02020404030301010803" pitchFamily="18" charset="0"/>
              </a:rPr>
              <a:t>extremely easy, 10 = extremely hard)</a:t>
            </a:r>
          </a:p>
          <a:p>
            <a:pPr algn="r"/>
            <a:r>
              <a:rPr lang="en-US" sz="2800" dirty="0" smtClean="0">
                <a:latin typeface="Garamond" panose="02020404030301010803" pitchFamily="18" charset="0"/>
              </a:rPr>
              <a:t>Brisk walk, speed your HR and  breathing, but not out breath</a:t>
            </a:r>
          </a:p>
          <a:p>
            <a:pPr algn="r"/>
            <a:r>
              <a:rPr lang="en-US" sz="2800" dirty="0" smtClean="0">
                <a:latin typeface="Garamond" panose="02020404030301010803" pitchFamily="18" charset="0"/>
              </a:rPr>
              <a:t>Use HR?</a:t>
            </a:r>
            <a:endParaRPr lang="en-US" dirty="0" smtClean="0"/>
          </a:p>
          <a:p>
            <a:pPr marL="285750" indent="-285750" algn="r">
              <a:buFont typeface="Arial" panose="020B0604020202020204" pitchFamily="34" charset="0"/>
              <a:buChar char="•"/>
            </a:pPr>
            <a:endParaRPr lang="en-US" dirty="0"/>
          </a:p>
        </p:txBody>
      </p:sp>
    </p:spTree>
    <p:extLst>
      <p:ext uri="{BB962C8B-B14F-4D97-AF65-F5344CB8AC3E}">
        <p14:creationId xmlns:p14="http://schemas.microsoft.com/office/powerpoint/2010/main" val="91156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 calcmode="lin" valueType="num">
                                      <p:cBhvr>
                                        <p:cTn id="1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6">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p:cTn id="1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6">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 calcmode="lin" valueType="num">
                                      <p:cBhvr>
                                        <p:cTn id="2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6">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p:cTn id="27"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6">
                                            <p:txEl>
                                              <p:pRg st="6" end="6"/>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 calcmode="lin" valueType="num">
                                      <p:cBhvr>
                                        <p:cTn id="3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tx1">
                <a:lumMod val="75000"/>
                <a:lumOff val="25000"/>
              </a:schemeClr>
            </a:solidFill>
          </a:ln>
        </p:spPr>
        <p:txBody>
          <a:bodyPr>
            <a:normAutofit/>
          </a:bodyPr>
          <a:lstStyle/>
          <a:p>
            <a:r>
              <a:rPr lang="en-US" sz="5400" b="1" dirty="0" smtClean="0">
                <a:solidFill>
                  <a:schemeClr val="bg1"/>
                </a:solidFill>
                <a:latin typeface="Garamond" panose="02020404030301010803" pitchFamily="18" charset="0"/>
              </a:rPr>
              <a:t>How To Use Heart Rate </a:t>
            </a:r>
            <a:endParaRPr lang="en-US" sz="54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1524000"/>
            <a:ext cx="8229600" cy="762000"/>
          </a:xfrm>
        </p:spPr>
        <p:txBody>
          <a:bodyPr>
            <a:normAutofit/>
          </a:bodyPr>
          <a:lstStyle/>
          <a:p>
            <a:pPr marL="0" indent="0" algn="ctr">
              <a:buNone/>
            </a:pPr>
            <a:r>
              <a:rPr lang="en-US" i="1" dirty="0" smtClean="0">
                <a:solidFill>
                  <a:schemeClr val="tx1">
                    <a:lumMod val="75000"/>
                    <a:lumOff val="25000"/>
                  </a:schemeClr>
                </a:solidFill>
              </a:rPr>
              <a:t>34 yo &gt; beginner &gt; resting heart rate = 60 bpm</a:t>
            </a:r>
            <a:endParaRPr lang="en-US" i="1" dirty="0">
              <a:solidFill>
                <a:schemeClr val="tx1">
                  <a:lumMod val="75000"/>
                  <a:lumOff val="25000"/>
                </a:schemeClr>
              </a:solidFill>
            </a:endParaRPr>
          </a:p>
          <a:p>
            <a:pPr marL="0" indent="0">
              <a:buNone/>
            </a:pPr>
            <a:endParaRPr lang="en-US" dirty="0">
              <a:solidFill>
                <a:schemeClr val="tx1">
                  <a:lumMod val="75000"/>
                  <a:lumOff val="25000"/>
                </a:schemeClr>
              </a:solidFill>
            </a:endParaRPr>
          </a:p>
          <a:p>
            <a:pPr marL="0" indent="0" algn="ctr">
              <a:buNone/>
            </a:pPr>
            <a:endParaRPr lang="en-US" dirty="0" smtClean="0">
              <a:solidFill>
                <a:schemeClr val="tx1">
                  <a:lumMod val="75000"/>
                  <a:lumOff val="25000"/>
                </a:schemeClr>
              </a:solidFill>
            </a:endParaRPr>
          </a:p>
        </p:txBody>
      </p:sp>
      <p:sp>
        <p:nvSpPr>
          <p:cNvPr id="4" name="TextBox 3"/>
          <p:cNvSpPr txBox="1"/>
          <p:nvPr/>
        </p:nvSpPr>
        <p:spPr>
          <a:xfrm>
            <a:off x="742950" y="2286000"/>
            <a:ext cx="3657600" cy="3416320"/>
          </a:xfrm>
          <a:prstGeom prst="rect">
            <a:avLst/>
          </a:prstGeom>
          <a:noFill/>
        </p:spPr>
        <p:txBody>
          <a:bodyPr wrap="square" rtlCol="0">
            <a:spAutoFit/>
          </a:bodyPr>
          <a:lstStyle/>
          <a:p>
            <a:pPr algn="ctr"/>
            <a:r>
              <a:rPr lang="en-US" sz="2800" b="1" u="sng" dirty="0">
                <a:solidFill>
                  <a:schemeClr val="tx1">
                    <a:lumMod val="75000"/>
                    <a:lumOff val="25000"/>
                  </a:schemeClr>
                </a:solidFill>
                <a:latin typeface="Garamond" panose="02020404030301010803" pitchFamily="18" charset="0"/>
              </a:rPr>
              <a:t>OPTION 1: </a:t>
            </a:r>
            <a:endParaRPr lang="en-US" sz="2800" b="1" u="sng" dirty="0" smtClean="0">
              <a:solidFill>
                <a:schemeClr val="tx1">
                  <a:lumMod val="75000"/>
                  <a:lumOff val="25000"/>
                </a:schemeClr>
              </a:solidFill>
              <a:latin typeface="Garamond" panose="02020404030301010803" pitchFamily="18" charset="0"/>
            </a:endParaRPr>
          </a:p>
          <a:p>
            <a:pPr algn="ctr"/>
            <a:r>
              <a:rPr lang="en-US" sz="2800" b="1" dirty="0">
                <a:solidFill>
                  <a:schemeClr val="tx1">
                    <a:lumMod val="75000"/>
                    <a:lumOff val="25000"/>
                  </a:schemeClr>
                </a:solidFill>
                <a:latin typeface="Garamond" panose="02020404030301010803" pitchFamily="18" charset="0"/>
              </a:rPr>
              <a:t>S</a:t>
            </a:r>
            <a:r>
              <a:rPr lang="en-US" sz="2800" b="1" dirty="0" smtClean="0">
                <a:solidFill>
                  <a:schemeClr val="tx1">
                    <a:lumMod val="75000"/>
                    <a:lumOff val="25000"/>
                  </a:schemeClr>
                </a:solidFill>
                <a:latin typeface="Garamond" panose="02020404030301010803" pitchFamily="18" charset="0"/>
              </a:rPr>
              <a:t>imple</a:t>
            </a:r>
            <a:r>
              <a:rPr lang="en-US" sz="2800" b="1" dirty="0">
                <a:solidFill>
                  <a:schemeClr val="tx1">
                    <a:lumMod val="75000"/>
                    <a:lumOff val="25000"/>
                  </a:schemeClr>
                </a:solidFill>
                <a:latin typeface="Garamond" panose="02020404030301010803" pitchFamily="18" charset="0"/>
              </a:rPr>
              <a:t>, </a:t>
            </a:r>
            <a:r>
              <a:rPr lang="en-US" sz="2800" b="1" dirty="0" smtClean="0">
                <a:solidFill>
                  <a:schemeClr val="tx1">
                    <a:lumMod val="75000"/>
                    <a:lumOff val="25000"/>
                  </a:schemeClr>
                </a:solidFill>
                <a:latin typeface="Garamond" panose="02020404030301010803" pitchFamily="18" charset="0"/>
              </a:rPr>
              <a:t>Easy </a:t>
            </a:r>
            <a:r>
              <a:rPr lang="en-US" sz="2800" b="1" dirty="0">
                <a:solidFill>
                  <a:schemeClr val="tx1">
                    <a:lumMod val="75000"/>
                    <a:lumOff val="25000"/>
                  </a:schemeClr>
                </a:solidFill>
                <a:latin typeface="Garamond" panose="02020404030301010803" pitchFamily="18" charset="0"/>
              </a:rPr>
              <a:t>to </a:t>
            </a:r>
            <a:r>
              <a:rPr lang="en-US" sz="2800" b="1" dirty="0" smtClean="0">
                <a:solidFill>
                  <a:schemeClr val="tx1">
                    <a:lumMod val="75000"/>
                    <a:lumOff val="25000"/>
                  </a:schemeClr>
                </a:solidFill>
                <a:latin typeface="Garamond" panose="02020404030301010803" pitchFamily="18" charset="0"/>
              </a:rPr>
              <a:t>use</a:t>
            </a:r>
            <a:endParaRPr lang="en-US" sz="2800" b="1" dirty="0">
              <a:solidFill>
                <a:schemeClr val="tx1">
                  <a:lumMod val="75000"/>
                  <a:lumOff val="25000"/>
                </a:schemeClr>
              </a:solidFill>
              <a:latin typeface="Garamond" panose="02020404030301010803" pitchFamily="18" charset="0"/>
            </a:endParaRPr>
          </a:p>
          <a:p>
            <a:pPr algn="ctr"/>
            <a:endParaRPr lang="en-US" sz="2000" u="sng" dirty="0">
              <a:solidFill>
                <a:schemeClr val="tx1">
                  <a:lumMod val="75000"/>
                  <a:lumOff val="25000"/>
                </a:schemeClr>
              </a:solidFill>
              <a:latin typeface="Garamond" panose="02020404030301010803" pitchFamily="18" charset="0"/>
            </a:endParaRPr>
          </a:p>
          <a:p>
            <a:r>
              <a:rPr lang="en-US" sz="2000" dirty="0" smtClean="0">
                <a:solidFill>
                  <a:schemeClr val="tx1">
                    <a:lumMod val="75000"/>
                    <a:lumOff val="25000"/>
                  </a:schemeClr>
                </a:solidFill>
                <a:latin typeface="Garamond" panose="02020404030301010803" pitchFamily="18" charset="0"/>
              </a:rPr>
              <a:t>Step 1</a:t>
            </a:r>
            <a:r>
              <a:rPr lang="en-US" sz="2000" dirty="0">
                <a:solidFill>
                  <a:schemeClr val="tx1">
                    <a:lumMod val="75000"/>
                    <a:lumOff val="25000"/>
                  </a:schemeClr>
                </a:solidFill>
                <a:latin typeface="Garamond" panose="02020404030301010803" pitchFamily="18" charset="0"/>
              </a:rPr>
              <a:t>: </a:t>
            </a:r>
            <a:endParaRPr lang="en-US" sz="2000" dirty="0" smtClean="0">
              <a:solidFill>
                <a:schemeClr val="tx1">
                  <a:lumMod val="75000"/>
                  <a:lumOff val="25000"/>
                </a:schemeClr>
              </a:solidFill>
              <a:latin typeface="Garamond" panose="02020404030301010803" pitchFamily="18" charset="0"/>
            </a:endParaRPr>
          </a:p>
          <a:p>
            <a:r>
              <a:rPr lang="en-US" sz="2000" dirty="0" smtClean="0">
                <a:solidFill>
                  <a:schemeClr val="tx1">
                    <a:lumMod val="75000"/>
                    <a:lumOff val="25000"/>
                  </a:schemeClr>
                </a:solidFill>
                <a:latin typeface="Garamond" panose="02020404030301010803" pitchFamily="18" charset="0"/>
              </a:rPr>
              <a:t>220 </a:t>
            </a:r>
            <a:r>
              <a:rPr lang="en-US" sz="2000" dirty="0">
                <a:solidFill>
                  <a:schemeClr val="tx1">
                    <a:lumMod val="75000"/>
                    <a:lumOff val="25000"/>
                  </a:schemeClr>
                </a:solidFill>
                <a:latin typeface="Garamond" panose="02020404030301010803" pitchFamily="18" charset="0"/>
              </a:rPr>
              <a:t>– age = </a:t>
            </a:r>
            <a:r>
              <a:rPr lang="en-US" sz="2000" dirty="0" smtClean="0">
                <a:solidFill>
                  <a:schemeClr val="tx1">
                    <a:lumMod val="75000"/>
                    <a:lumOff val="25000"/>
                  </a:schemeClr>
                </a:solidFill>
                <a:latin typeface="Garamond" panose="02020404030301010803" pitchFamily="18" charset="0"/>
              </a:rPr>
              <a:t>MHR </a:t>
            </a:r>
            <a:r>
              <a:rPr lang="en-US" sz="2000" dirty="0" smtClean="0">
                <a:solidFill>
                  <a:schemeClr val="tx1">
                    <a:lumMod val="75000"/>
                    <a:lumOff val="25000"/>
                  </a:schemeClr>
                </a:solidFill>
                <a:latin typeface="Garamond" panose="02020404030301010803" pitchFamily="18" charset="0"/>
                <a:sym typeface="Wingdings" panose="05000000000000000000" pitchFamily="2" charset="2"/>
              </a:rPr>
              <a:t></a:t>
            </a:r>
            <a:endParaRPr lang="en-US" sz="2000" dirty="0">
              <a:solidFill>
                <a:schemeClr val="tx1">
                  <a:lumMod val="75000"/>
                  <a:lumOff val="25000"/>
                </a:schemeClr>
              </a:solidFill>
              <a:latin typeface="Garamond" panose="02020404030301010803" pitchFamily="18" charset="0"/>
              <a:sym typeface="Wingdings" panose="05000000000000000000" pitchFamily="2" charset="2"/>
            </a:endParaRPr>
          </a:p>
          <a:p>
            <a:r>
              <a:rPr lang="en-US" sz="2000" dirty="0" smtClean="0">
                <a:solidFill>
                  <a:schemeClr val="tx1">
                    <a:lumMod val="75000"/>
                    <a:lumOff val="25000"/>
                  </a:schemeClr>
                </a:solidFill>
                <a:latin typeface="Garamond" panose="02020404030301010803" pitchFamily="18" charset="0"/>
              </a:rPr>
              <a:t>220 </a:t>
            </a:r>
            <a:r>
              <a:rPr lang="en-US" sz="2000" dirty="0">
                <a:solidFill>
                  <a:schemeClr val="tx1">
                    <a:lumMod val="75000"/>
                    <a:lumOff val="25000"/>
                  </a:schemeClr>
                </a:solidFill>
                <a:latin typeface="Garamond" panose="02020404030301010803" pitchFamily="18" charset="0"/>
              </a:rPr>
              <a:t>– 34 = 186</a:t>
            </a:r>
          </a:p>
          <a:p>
            <a:endParaRPr lang="en-US" sz="2000" dirty="0">
              <a:solidFill>
                <a:schemeClr val="tx1">
                  <a:lumMod val="75000"/>
                  <a:lumOff val="25000"/>
                </a:schemeClr>
              </a:solidFill>
              <a:latin typeface="Garamond" panose="02020404030301010803" pitchFamily="18" charset="0"/>
            </a:endParaRPr>
          </a:p>
          <a:p>
            <a:r>
              <a:rPr lang="en-US" sz="2000" dirty="0" smtClean="0">
                <a:solidFill>
                  <a:schemeClr val="tx1">
                    <a:lumMod val="75000"/>
                    <a:lumOff val="25000"/>
                  </a:schemeClr>
                </a:solidFill>
                <a:latin typeface="Garamond" panose="02020404030301010803" pitchFamily="18" charset="0"/>
              </a:rPr>
              <a:t>Step 2</a:t>
            </a:r>
            <a:r>
              <a:rPr lang="en-US" sz="2000" dirty="0">
                <a:solidFill>
                  <a:schemeClr val="tx1">
                    <a:lumMod val="75000"/>
                    <a:lumOff val="25000"/>
                  </a:schemeClr>
                </a:solidFill>
                <a:latin typeface="Garamond" panose="02020404030301010803" pitchFamily="18" charset="0"/>
              </a:rPr>
              <a:t>: </a:t>
            </a:r>
            <a:endParaRPr lang="en-US" sz="2000" dirty="0" smtClean="0">
              <a:solidFill>
                <a:schemeClr val="tx1">
                  <a:lumMod val="75000"/>
                  <a:lumOff val="25000"/>
                </a:schemeClr>
              </a:solidFill>
              <a:latin typeface="Garamond" panose="02020404030301010803" pitchFamily="18" charset="0"/>
            </a:endParaRPr>
          </a:p>
          <a:p>
            <a:r>
              <a:rPr lang="en-US" sz="2000" dirty="0" smtClean="0">
                <a:solidFill>
                  <a:schemeClr val="tx1">
                    <a:lumMod val="75000"/>
                    <a:lumOff val="25000"/>
                  </a:schemeClr>
                </a:solidFill>
                <a:latin typeface="Garamond" panose="02020404030301010803" pitchFamily="18" charset="0"/>
              </a:rPr>
              <a:t>Training </a:t>
            </a:r>
            <a:r>
              <a:rPr lang="en-US" sz="2000" dirty="0">
                <a:solidFill>
                  <a:schemeClr val="tx1">
                    <a:lumMod val="75000"/>
                    <a:lumOff val="25000"/>
                  </a:schemeClr>
                </a:solidFill>
                <a:latin typeface="Garamond" panose="02020404030301010803" pitchFamily="18" charset="0"/>
              </a:rPr>
              <a:t>%  x MHR</a:t>
            </a:r>
            <a:r>
              <a:rPr lang="en-US" sz="2000" dirty="0">
                <a:solidFill>
                  <a:schemeClr val="tx1">
                    <a:lumMod val="75000"/>
                    <a:lumOff val="25000"/>
                  </a:schemeClr>
                </a:solidFill>
                <a:latin typeface="Garamond" panose="02020404030301010803" pitchFamily="18" charset="0"/>
                <a:sym typeface="Wingdings" panose="05000000000000000000" pitchFamily="2" charset="2"/>
              </a:rPr>
              <a:t> </a:t>
            </a:r>
            <a:r>
              <a:rPr lang="en-US" sz="2000" dirty="0">
                <a:solidFill>
                  <a:schemeClr val="tx1">
                    <a:lumMod val="75000"/>
                    <a:lumOff val="25000"/>
                  </a:schemeClr>
                </a:solidFill>
                <a:latin typeface="Garamond" panose="02020404030301010803" pitchFamily="18" charset="0"/>
              </a:rPr>
              <a:t> </a:t>
            </a:r>
          </a:p>
          <a:p>
            <a:r>
              <a:rPr lang="en-US" sz="2000" dirty="0" smtClean="0">
                <a:solidFill>
                  <a:schemeClr val="tx1">
                    <a:lumMod val="75000"/>
                    <a:lumOff val="25000"/>
                  </a:schemeClr>
                </a:solidFill>
                <a:latin typeface="Garamond" panose="02020404030301010803" pitchFamily="18" charset="0"/>
              </a:rPr>
              <a:t>(</a:t>
            </a:r>
            <a:r>
              <a:rPr lang="en-US" sz="2000" dirty="0">
                <a:solidFill>
                  <a:schemeClr val="tx1">
                    <a:lumMod val="75000"/>
                    <a:lumOff val="25000"/>
                  </a:schemeClr>
                </a:solidFill>
                <a:latin typeface="Garamond" panose="02020404030301010803" pitchFamily="18" charset="0"/>
              </a:rPr>
              <a:t>50-60%) x 186 =  </a:t>
            </a:r>
            <a:r>
              <a:rPr lang="en-US" sz="2000" b="1" dirty="0">
                <a:solidFill>
                  <a:schemeClr val="tx1">
                    <a:lumMod val="75000"/>
                    <a:lumOff val="25000"/>
                  </a:schemeClr>
                </a:solidFill>
                <a:latin typeface="Garamond" panose="02020404030301010803" pitchFamily="18" charset="0"/>
              </a:rPr>
              <a:t>93 – 112 bpm</a:t>
            </a:r>
          </a:p>
        </p:txBody>
      </p:sp>
      <p:sp>
        <p:nvSpPr>
          <p:cNvPr id="5" name="TextBox 4"/>
          <p:cNvSpPr txBox="1"/>
          <p:nvPr/>
        </p:nvSpPr>
        <p:spPr>
          <a:xfrm>
            <a:off x="4572000" y="2286000"/>
            <a:ext cx="4286250" cy="3416320"/>
          </a:xfrm>
          <a:prstGeom prst="rect">
            <a:avLst/>
          </a:prstGeom>
          <a:noFill/>
        </p:spPr>
        <p:txBody>
          <a:bodyPr wrap="square" rtlCol="0">
            <a:spAutoFit/>
          </a:bodyPr>
          <a:lstStyle/>
          <a:p>
            <a:pPr algn="ctr"/>
            <a:r>
              <a:rPr lang="en-US" sz="2800" b="1" u="sng" dirty="0">
                <a:solidFill>
                  <a:schemeClr val="tx1">
                    <a:lumMod val="75000"/>
                    <a:lumOff val="25000"/>
                  </a:schemeClr>
                </a:solidFill>
                <a:latin typeface="Garamond" panose="02020404030301010803" pitchFamily="18" charset="0"/>
              </a:rPr>
              <a:t>OPTION 2</a:t>
            </a:r>
            <a:r>
              <a:rPr lang="en-US" sz="2800" b="1" u="sng" dirty="0" smtClean="0">
                <a:solidFill>
                  <a:schemeClr val="tx1">
                    <a:lumMod val="75000"/>
                    <a:lumOff val="25000"/>
                  </a:schemeClr>
                </a:solidFill>
                <a:latin typeface="Garamond" panose="02020404030301010803" pitchFamily="18" charset="0"/>
              </a:rPr>
              <a:t>: </a:t>
            </a:r>
          </a:p>
          <a:p>
            <a:pPr algn="ctr"/>
            <a:r>
              <a:rPr lang="en-US" sz="2800" b="1" dirty="0" smtClean="0">
                <a:solidFill>
                  <a:schemeClr val="tx1">
                    <a:lumMod val="75000"/>
                    <a:lumOff val="25000"/>
                  </a:schemeClr>
                </a:solidFill>
                <a:latin typeface="Garamond" panose="02020404030301010803" pitchFamily="18" charset="0"/>
              </a:rPr>
              <a:t>Karvonen Formula</a:t>
            </a:r>
            <a:endParaRPr lang="en-US" sz="2800" b="1" dirty="0">
              <a:solidFill>
                <a:schemeClr val="tx1">
                  <a:lumMod val="75000"/>
                  <a:lumOff val="25000"/>
                </a:schemeClr>
              </a:solidFill>
              <a:latin typeface="Garamond" panose="02020404030301010803" pitchFamily="18" charset="0"/>
            </a:endParaRPr>
          </a:p>
          <a:p>
            <a:endParaRPr lang="en-US" sz="2000" dirty="0" smtClean="0">
              <a:solidFill>
                <a:schemeClr val="tx1">
                  <a:lumMod val="75000"/>
                  <a:lumOff val="25000"/>
                </a:schemeClr>
              </a:solidFill>
              <a:latin typeface="Garamond" panose="02020404030301010803" pitchFamily="18" charset="0"/>
            </a:endParaRPr>
          </a:p>
          <a:p>
            <a:r>
              <a:rPr lang="en-US" sz="2000" dirty="0" smtClean="0">
                <a:solidFill>
                  <a:schemeClr val="tx1">
                    <a:lumMod val="75000"/>
                    <a:lumOff val="25000"/>
                  </a:schemeClr>
                </a:solidFill>
                <a:latin typeface="Garamond" panose="02020404030301010803" pitchFamily="18" charset="0"/>
              </a:rPr>
              <a:t>Step </a:t>
            </a:r>
            <a:r>
              <a:rPr lang="en-US" sz="2000" dirty="0">
                <a:solidFill>
                  <a:schemeClr val="tx1">
                    <a:lumMod val="75000"/>
                    <a:lumOff val="25000"/>
                  </a:schemeClr>
                </a:solidFill>
                <a:latin typeface="Garamond" panose="02020404030301010803" pitchFamily="18" charset="0"/>
              </a:rPr>
              <a:t>1: </a:t>
            </a:r>
          </a:p>
          <a:p>
            <a:r>
              <a:rPr lang="en-US" sz="2000" dirty="0" smtClean="0">
                <a:solidFill>
                  <a:schemeClr val="tx1">
                    <a:lumMod val="75000"/>
                    <a:lumOff val="25000"/>
                  </a:schemeClr>
                </a:solidFill>
                <a:latin typeface="Garamond" panose="02020404030301010803" pitchFamily="18" charset="0"/>
              </a:rPr>
              <a:t>MHR </a:t>
            </a:r>
            <a:r>
              <a:rPr lang="en-US" sz="2000" dirty="0">
                <a:solidFill>
                  <a:schemeClr val="tx1">
                    <a:lumMod val="75000"/>
                    <a:lumOff val="25000"/>
                  </a:schemeClr>
                </a:solidFill>
                <a:latin typeface="Garamond" panose="02020404030301010803" pitchFamily="18" charset="0"/>
              </a:rPr>
              <a:t>– RHR = </a:t>
            </a:r>
            <a:r>
              <a:rPr lang="en-US" sz="2000" dirty="0" smtClean="0">
                <a:solidFill>
                  <a:schemeClr val="tx1">
                    <a:lumMod val="75000"/>
                    <a:lumOff val="25000"/>
                  </a:schemeClr>
                </a:solidFill>
                <a:latin typeface="Garamond" panose="02020404030301010803" pitchFamily="18" charset="0"/>
              </a:rPr>
              <a:t>HRR</a:t>
            </a:r>
            <a:r>
              <a:rPr lang="en-US" sz="2000" dirty="0" smtClean="0">
                <a:solidFill>
                  <a:schemeClr val="tx1">
                    <a:lumMod val="75000"/>
                    <a:lumOff val="25000"/>
                  </a:schemeClr>
                </a:solidFill>
                <a:latin typeface="Garamond" panose="02020404030301010803" pitchFamily="18" charset="0"/>
                <a:sym typeface="Wingdings" panose="05000000000000000000" pitchFamily="2" charset="2"/>
              </a:rPr>
              <a:t></a:t>
            </a:r>
            <a:endParaRPr lang="en-US" sz="2000" dirty="0">
              <a:solidFill>
                <a:schemeClr val="tx1">
                  <a:lumMod val="75000"/>
                  <a:lumOff val="25000"/>
                </a:schemeClr>
              </a:solidFill>
              <a:latin typeface="Garamond" panose="02020404030301010803" pitchFamily="18" charset="0"/>
            </a:endParaRPr>
          </a:p>
          <a:p>
            <a:r>
              <a:rPr lang="en-US" sz="2000" dirty="0" smtClean="0">
                <a:solidFill>
                  <a:schemeClr val="tx1">
                    <a:lumMod val="75000"/>
                    <a:lumOff val="25000"/>
                  </a:schemeClr>
                </a:solidFill>
                <a:latin typeface="Garamond" panose="02020404030301010803" pitchFamily="18" charset="0"/>
              </a:rPr>
              <a:t>186 </a:t>
            </a:r>
            <a:r>
              <a:rPr lang="en-US" sz="2000" dirty="0">
                <a:solidFill>
                  <a:schemeClr val="tx1">
                    <a:lumMod val="75000"/>
                    <a:lumOff val="25000"/>
                  </a:schemeClr>
                </a:solidFill>
                <a:latin typeface="Garamond" panose="02020404030301010803" pitchFamily="18" charset="0"/>
              </a:rPr>
              <a:t>– 60 = 126</a:t>
            </a:r>
          </a:p>
          <a:p>
            <a:endParaRPr lang="en-US" sz="2000" dirty="0">
              <a:solidFill>
                <a:schemeClr val="tx1">
                  <a:lumMod val="75000"/>
                  <a:lumOff val="25000"/>
                </a:schemeClr>
              </a:solidFill>
              <a:latin typeface="Garamond" panose="02020404030301010803" pitchFamily="18" charset="0"/>
            </a:endParaRPr>
          </a:p>
          <a:p>
            <a:r>
              <a:rPr lang="en-US" sz="2000" dirty="0" smtClean="0">
                <a:solidFill>
                  <a:schemeClr val="tx1">
                    <a:lumMod val="75000"/>
                    <a:lumOff val="25000"/>
                  </a:schemeClr>
                </a:solidFill>
                <a:latin typeface="Garamond" panose="02020404030301010803" pitchFamily="18" charset="0"/>
              </a:rPr>
              <a:t>Step 2</a:t>
            </a:r>
            <a:r>
              <a:rPr lang="en-US" sz="2000" dirty="0">
                <a:solidFill>
                  <a:schemeClr val="tx1">
                    <a:lumMod val="75000"/>
                    <a:lumOff val="25000"/>
                  </a:schemeClr>
                </a:solidFill>
                <a:latin typeface="Garamond" panose="02020404030301010803" pitchFamily="18" charset="0"/>
              </a:rPr>
              <a:t>:</a:t>
            </a:r>
          </a:p>
          <a:p>
            <a:r>
              <a:rPr lang="en-US" sz="2000" dirty="0" smtClean="0">
                <a:solidFill>
                  <a:schemeClr val="tx1">
                    <a:lumMod val="75000"/>
                    <a:lumOff val="25000"/>
                  </a:schemeClr>
                </a:solidFill>
                <a:latin typeface="Garamond" panose="02020404030301010803" pitchFamily="18" charset="0"/>
              </a:rPr>
              <a:t>(</a:t>
            </a:r>
            <a:r>
              <a:rPr lang="en-US" sz="2000" dirty="0">
                <a:solidFill>
                  <a:schemeClr val="tx1">
                    <a:lumMod val="75000"/>
                    <a:lumOff val="25000"/>
                  </a:schemeClr>
                </a:solidFill>
                <a:latin typeface="Garamond" panose="02020404030301010803" pitchFamily="18" charset="0"/>
              </a:rPr>
              <a:t>HRR X </a:t>
            </a:r>
            <a:r>
              <a:rPr lang="en-US" sz="2000" dirty="0" smtClean="0">
                <a:solidFill>
                  <a:schemeClr val="tx1">
                    <a:lumMod val="75000"/>
                    <a:lumOff val="25000"/>
                  </a:schemeClr>
                </a:solidFill>
                <a:latin typeface="Garamond" panose="02020404030301010803" pitchFamily="18" charset="0"/>
              </a:rPr>
              <a:t>training %) </a:t>
            </a:r>
            <a:r>
              <a:rPr lang="en-US" sz="2000" dirty="0">
                <a:solidFill>
                  <a:schemeClr val="tx1">
                    <a:lumMod val="75000"/>
                    <a:lumOff val="25000"/>
                  </a:schemeClr>
                </a:solidFill>
                <a:latin typeface="Garamond" panose="02020404030301010803" pitchFamily="18" charset="0"/>
              </a:rPr>
              <a:t>+ </a:t>
            </a:r>
            <a:r>
              <a:rPr lang="en-US" sz="2000" dirty="0" smtClean="0">
                <a:solidFill>
                  <a:schemeClr val="tx1">
                    <a:lumMod val="75000"/>
                    <a:lumOff val="25000"/>
                  </a:schemeClr>
                </a:solidFill>
                <a:latin typeface="Garamond" panose="02020404030301010803" pitchFamily="18" charset="0"/>
              </a:rPr>
              <a:t>RHR</a:t>
            </a:r>
            <a:r>
              <a:rPr lang="en-US" sz="2000" dirty="0" smtClean="0">
                <a:solidFill>
                  <a:schemeClr val="tx1">
                    <a:lumMod val="75000"/>
                    <a:lumOff val="25000"/>
                  </a:schemeClr>
                </a:solidFill>
                <a:latin typeface="Garamond" panose="02020404030301010803" pitchFamily="18" charset="0"/>
                <a:sym typeface="Wingdings" panose="05000000000000000000" pitchFamily="2" charset="2"/>
              </a:rPr>
              <a:t></a:t>
            </a:r>
            <a:endParaRPr lang="en-US" sz="2000" dirty="0">
              <a:solidFill>
                <a:schemeClr val="tx1">
                  <a:lumMod val="75000"/>
                  <a:lumOff val="25000"/>
                </a:schemeClr>
              </a:solidFill>
              <a:latin typeface="Garamond" panose="02020404030301010803" pitchFamily="18" charset="0"/>
            </a:endParaRPr>
          </a:p>
          <a:p>
            <a:r>
              <a:rPr lang="en-US" sz="2000" dirty="0" smtClean="0">
                <a:solidFill>
                  <a:schemeClr val="tx1">
                    <a:lumMod val="75000"/>
                    <a:lumOff val="25000"/>
                  </a:schemeClr>
                </a:solidFill>
                <a:latin typeface="Garamond" panose="02020404030301010803" pitchFamily="18" charset="0"/>
              </a:rPr>
              <a:t>(</a:t>
            </a:r>
            <a:r>
              <a:rPr lang="en-US" sz="2000" dirty="0">
                <a:solidFill>
                  <a:schemeClr val="tx1">
                    <a:lumMod val="75000"/>
                    <a:lumOff val="25000"/>
                  </a:schemeClr>
                </a:solidFill>
                <a:latin typeface="Garamond" panose="02020404030301010803" pitchFamily="18" charset="0"/>
              </a:rPr>
              <a:t>126 x (50-60%)) + 60 = </a:t>
            </a:r>
            <a:r>
              <a:rPr lang="en-US" sz="2000" b="1" dirty="0">
                <a:solidFill>
                  <a:schemeClr val="tx1">
                    <a:lumMod val="75000"/>
                    <a:lumOff val="25000"/>
                  </a:schemeClr>
                </a:solidFill>
                <a:latin typeface="Garamond" panose="02020404030301010803" pitchFamily="18" charset="0"/>
              </a:rPr>
              <a:t>123 – </a:t>
            </a:r>
            <a:r>
              <a:rPr lang="en-US" sz="2000" b="1" dirty="0" smtClean="0">
                <a:solidFill>
                  <a:schemeClr val="tx1">
                    <a:lumMod val="75000"/>
                    <a:lumOff val="25000"/>
                  </a:schemeClr>
                </a:solidFill>
                <a:latin typeface="Garamond" panose="02020404030301010803" pitchFamily="18" charset="0"/>
              </a:rPr>
              <a:t>136 bpm</a:t>
            </a:r>
          </a:p>
        </p:txBody>
      </p:sp>
      <p:sp>
        <p:nvSpPr>
          <p:cNvPr id="7" name="TextBox 6"/>
          <p:cNvSpPr txBox="1"/>
          <p:nvPr/>
        </p:nvSpPr>
        <p:spPr>
          <a:xfrm>
            <a:off x="457200" y="5956488"/>
            <a:ext cx="8229600" cy="646331"/>
          </a:xfrm>
          <a:prstGeom prst="rect">
            <a:avLst/>
          </a:prstGeom>
          <a:solidFill>
            <a:schemeClr val="accent2">
              <a:lumMod val="20000"/>
              <a:lumOff val="80000"/>
            </a:schemeClr>
          </a:solidFill>
          <a:ln>
            <a:solidFill>
              <a:schemeClr val="tx1">
                <a:lumMod val="75000"/>
                <a:lumOff val="25000"/>
              </a:schemeClr>
            </a:solidFill>
          </a:ln>
        </p:spPr>
        <p:txBody>
          <a:bodyPr wrap="square" rtlCol="0">
            <a:spAutoFit/>
          </a:bodyPr>
          <a:lstStyle/>
          <a:p>
            <a:pPr algn="ctr"/>
            <a:r>
              <a:rPr lang="en-US" sz="3600" b="1" dirty="0" smtClean="0">
                <a:solidFill>
                  <a:schemeClr val="tx1">
                    <a:lumMod val="75000"/>
                    <a:lumOff val="25000"/>
                  </a:schemeClr>
                </a:solidFill>
                <a:latin typeface="Garamond" panose="02020404030301010803" pitchFamily="18" charset="0"/>
              </a:rPr>
              <a:t>There is a difference.  How to choose? </a:t>
            </a:r>
            <a:endParaRPr lang="en-US" sz="3600" b="1" dirty="0">
              <a:solidFill>
                <a:schemeClr val="tx1">
                  <a:lumMod val="75000"/>
                  <a:lumOff val="25000"/>
                </a:schemeClr>
              </a:solidFill>
              <a:latin typeface="Garamond" panose="02020404030301010803" pitchFamily="18" charset="0"/>
            </a:endParaRPr>
          </a:p>
        </p:txBody>
      </p:sp>
    </p:spTree>
    <p:extLst>
      <p:ext uri="{BB962C8B-B14F-4D97-AF65-F5344CB8AC3E}">
        <p14:creationId xmlns:p14="http://schemas.microsoft.com/office/powerpoint/2010/main" val="38870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4">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p:cTn id="2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4">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p:cTn id="2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4">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 calcmode="lin" valueType="num">
                                      <p:cBhvr>
                                        <p:cTn id="3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4">
                                            <p:txEl>
                                              <p:pRg st="7" end="7"/>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p:cTn id="37"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4">
                                            <p:txEl>
                                              <p:pRg st="8" end="8"/>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 calcmode="lin" valueType="num">
                                      <p:cBhvr>
                                        <p:cTn id="42"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p:cTn id="4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5">
                                            <p:txEl>
                                              <p:pRg st="0" end="0"/>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 calcmode="lin" valueType="num">
                                      <p:cBhvr>
                                        <p:cTn id="5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5">
                                            <p:txEl>
                                              <p:pRg st="1" end="1"/>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 calcmode="lin" valueType="num">
                                      <p:cBhvr>
                                        <p:cTn id="5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61" dur="500"/>
                                        <p:tgtEl>
                                          <p:spTgt spid="5">
                                            <p:txEl>
                                              <p:pRg st="3" end="3"/>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5">
                                            <p:txEl>
                                              <p:pRg st="4" end="4"/>
                                            </p:txEl>
                                          </p:spTgt>
                                        </p:tgtEl>
                                        <p:attrNameLst>
                                          <p:attrName>style.visibility</p:attrName>
                                        </p:attrNameLst>
                                      </p:cBhvr>
                                      <p:to>
                                        <p:strVal val="visible"/>
                                      </p:to>
                                    </p:set>
                                    <p:anim calcmode="lin" valueType="num">
                                      <p:cBhvr>
                                        <p:cTn id="6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5">
                                            <p:txEl>
                                              <p:pRg st="4" end="4"/>
                                            </p:txEl>
                                          </p:spTgt>
                                        </p:tgtEl>
                                      </p:cBhvr>
                                    </p:animEffect>
                                  </p:childTnLst>
                                </p:cTn>
                              </p:par>
                              <p:par>
                                <p:cTn id="67" presetID="53" presetClass="entr" presetSubtype="16" fill="hold" nodeType="with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 calcmode="lin" valueType="num">
                                      <p:cBhvr>
                                        <p:cTn id="6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7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71" dur="500"/>
                                        <p:tgtEl>
                                          <p:spTgt spid="5">
                                            <p:txEl>
                                              <p:pRg st="5" end="5"/>
                                            </p:txEl>
                                          </p:spTgt>
                                        </p:tgtEl>
                                      </p:cBhvr>
                                    </p:animEffect>
                                  </p:childTnLst>
                                </p:cTn>
                              </p:par>
                              <p:par>
                                <p:cTn id="72" presetID="53" presetClass="entr" presetSubtype="16" fill="hold" nodeType="withEffect">
                                  <p:stCondLst>
                                    <p:cond delay="0"/>
                                  </p:stCondLst>
                                  <p:childTnLst>
                                    <p:set>
                                      <p:cBhvr>
                                        <p:cTn id="73" dur="1" fill="hold">
                                          <p:stCondLst>
                                            <p:cond delay="0"/>
                                          </p:stCondLst>
                                        </p:cTn>
                                        <p:tgtEl>
                                          <p:spTgt spid="5">
                                            <p:txEl>
                                              <p:pRg st="7" end="7"/>
                                            </p:txEl>
                                          </p:spTgt>
                                        </p:tgtEl>
                                        <p:attrNameLst>
                                          <p:attrName>style.visibility</p:attrName>
                                        </p:attrNameLst>
                                      </p:cBhvr>
                                      <p:to>
                                        <p:strVal val="visible"/>
                                      </p:to>
                                    </p:set>
                                    <p:anim calcmode="lin" valueType="num">
                                      <p:cBhvr>
                                        <p:cTn id="74"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75"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76" dur="500"/>
                                        <p:tgtEl>
                                          <p:spTgt spid="5">
                                            <p:txEl>
                                              <p:pRg st="7" end="7"/>
                                            </p:txEl>
                                          </p:spTgt>
                                        </p:tgtEl>
                                      </p:cBhvr>
                                    </p:animEffect>
                                  </p:childTnLst>
                                </p:cTn>
                              </p:par>
                              <p:par>
                                <p:cTn id="77" presetID="53" presetClass="entr" presetSubtype="16" fill="hold" nodeType="withEffect">
                                  <p:stCondLst>
                                    <p:cond delay="0"/>
                                  </p:stCondLst>
                                  <p:childTnLst>
                                    <p:set>
                                      <p:cBhvr>
                                        <p:cTn id="78" dur="1" fill="hold">
                                          <p:stCondLst>
                                            <p:cond delay="0"/>
                                          </p:stCondLst>
                                        </p:cTn>
                                        <p:tgtEl>
                                          <p:spTgt spid="5">
                                            <p:txEl>
                                              <p:pRg st="8" end="8"/>
                                            </p:txEl>
                                          </p:spTgt>
                                        </p:tgtEl>
                                        <p:attrNameLst>
                                          <p:attrName>style.visibility</p:attrName>
                                        </p:attrNameLst>
                                      </p:cBhvr>
                                      <p:to>
                                        <p:strVal val="visible"/>
                                      </p:to>
                                    </p:set>
                                    <p:anim calcmode="lin" valueType="num">
                                      <p:cBhvr>
                                        <p:cTn id="79"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80"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81" dur="500"/>
                                        <p:tgtEl>
                                          <p:spTgt spid="5">
                                            <p:txEl>
                                              <p:pRg st="8" end="8"/>
                                            </p:txEl>
                                          </p:spTgt>
                                        </p:tgtEl>
                                      </p:cBhvr>
                                    </p:animEffect>
                                  </p:childTnLst>
                                </p:cTn>
                              </p:par>
                              <p:par>
                                <p:cTn id="82" presetID="53" presetClass="entr" presetSubtype="16" fill="hold" nodeType="withEffect">
                                  <p:stCondLst>
                                    <p:cond delay="0"/>
                                  </p:stCondLst>
                                  <p:childTnLst>
                                    <p:set>
                                      <p:cBhvr>
                                        <p:cTn id="83" dur="1" fill="hold">
                                          <p:stCondLst>
                                            <p:cond delay="0"/>
                                          </p:stCondLst>
                                        </p:cTn>
                                        <p:tgtEl>
                                          <p:spTgt spid="5">
                                            <p:txEl>
                                              <p:pRg st="9" end="9"/>
                                            </p:txEl>
                                          </p:spTgt>
                                        </p:tgtEl>
                                        <p:attrNameLst>
                                          <p:attrName>style.visibility</p:attrName>
                                        </p:attrNameLst>
                                      </p:cBhvr>
                                      <p:to>
                                        <p:strVal val="visible"/>
                                      </p:to>
                                    </p:set>
                                    <p:anim calcmode="lin" valueType="num">
                                      <p:cBhvr>
                                        <p:cTn id="84"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85"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86" dur="500"/>
                                        <p:tgtEl>
                                          <p:spTgt spid="5">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xEl>
                                              <p:pRg st="0" end="0"/>
                                            </p:txEl>
                                          </p:spTgt>
                                        </p:tgtEl>
                                        <p:attrNameLst>
                                          <p:attrName>style.visibility</p:attrName>
                                        </p:attrNameLst>
                                      </p:cBhvr>
                                      <p:to>
                                        <p:strVal val="visible"/>
                                      </p:to>
                                    </p:set>
                                    <p:anim calcmode="lin" valueType="num">
                                      <p:cBhvr additive="base">
                                        <p:cTn id="9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5999"/>
            <a:ext cx="8229600" cy="1752601"/>
          </a:xfrm>
        </p:spPr>
        <p:txBody>
          <a:bodyPr>
            <a:normAutofit/>
          </a:bodyPr>
          <a:lstStyle/>
          <a:p>
            <a:pPr marL="0" indent="0" algn="ctr">
              <a:buNone/>
            </a:pPr>
            <a:endParaRPr lang="en-US" sz="6600" dirty="0" smtClean="0"/>
          </a:p>
          <a:p>
            <a:pPr marL="0" indent="0" algn="ctr">
              <a:buNone/>
            </a:pPr>
            <a:endParaRPr lang="en-US" sz="6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758798"/>
            <a:ext cx="6088424" cy="3429000"/>
          </a:xfrm>
          <a:prstGeom prst="rect">
            <a:avLst/>
          </a:prstGeom>
        </p:spPr>
      </p:pic>
      <p:sp>
        <p:nvSpPr>
          <p:cNvPr id="7" name="TextBox 6"/>
          <p:cNvSpPr txBox="1"/>
          <p:nvPr/>
        </p:nvSpPr>
        <p:spPr>
          <a:xfrm>
            <a:off x="445844" y="304800"/>
            <a:ext cx="5562600" cy="3416320"/>
          </a:xfrm>
          <a:prstGeom prst="rect">
            <a:avLst/>
          </a:prstGeom>
          <a:solidFill>
            <a:schemeClr val="accent3">
              <a:lumMod val="75000"/>
            </a:schemeClr>
          </a:solidFill>
          <a:ln w="76200">
            <a:solidFill>
              <a:schemeClr val="bg1"/>
            </a:solidFill>
          </a:ln>
        </p:spPr>
        <p:txBody>
          <a:bodyPr wrap="square" rtlCol="0">
            <a:spAutoFit/>
          </a:bodyPr>
          <a:lstStyle/>
          <a:p>
            <a:pPr algn="ctr"/>
            <a:r>
              <a:rPr lang="en-US" sz="5400" b="1" dirty="0" smtClean="0">
                <a:solidFill>
                  <a:schemeClr val="bg1"/>
                </a:solidFill>
                <a:latin typeface="Garamond" panose="02020404030301010803" pitchFamily="18" charset="0"/>
              </a:rPr>
              <a:t>Do Pregnant </a:t>
            </a:r>
            <a:r>
              <a:rPr lang="en-US" sz="5400" b="1" dirty="0">
                <a:solidFill>
                  <a:schemeClr val="bg1"/>
                </a:solidFill>
                <a:latin typeface="Garamond" panose="02020404030301010803" pitchFamily="18" charset="0"/>
              </a:rPr>
              <a:t>Women </a:t>
            </a:r>
            <a:br>
              <a:rPr lang="en-US" sz="5400" b="1" dirty="0">
                <a:solidFill>
                  <a:schemeClr val="bg1"/>
                </a:solidFill>
                <a:latin typeface="Garamond" panose="02020404030301010803" pitchFamily="18" charset="0"/>
              </a:rPr>
            </a:br>
            <a:r>
              <a:rPr lang="en-US" sz="5400" b="1" dirty="0">
                <a:solidFill>
                  <a:schemeClr val="bg1"/>
                </a:solidFill>
                <a:latin typeface="Garamond" panose="02020404030301010803" pitchFamily="18" charset="0"/>
              </a:rPr>
              <a:t>Follow These </a:t>
            </a:r>
            <a:r>
              <a:rPr lang="en-US" sz="5400" b="1" dirty="0" smtClean="0">
                <a:solidFill>
                  <a:schemeClr val="bg1"/>
                </a:solidFill>
                <a:latin typeface="Garamond" panose="02020404030301010803" pitchFamily="18" charset="0"/>
              </a:rPr>
              <a:t>Guidelines?</a:t>
            </a:r>
            <a:r>
              <a:rPr lang="en-US" sz="3500" b="1" baseline="100000" dirty="0" smtClean="0">
                <a:solidFill>
                  <a:schemeClr val="bg1"/>
                </a:solidFill>
                <a:latin typeface="Garamond" panose="02020404030301010803" pitchFamily="18" charset="0"/>
              </a:rPr>
              <a:t>5-7</a:t>
            </a:r>
            <a:endParaRPr lang="en-US" sz="5400" b="1" dirty="0">
              <a:solidFill>
                <a:schemeClr val="bg1"/>
              </a:solidFill>
              <a:latin typeface="Garamond" panose="02020404030301010803" pitchFamily="18" charset="0"/>
            </a:endParaRPr>
          </a:p>
        </p:txBody>
      </p:sp>
      <p:sp>
        <p:nvSpPr>
          <p:cNvPr id="8" name="TextBox 7"/>
          <p:cNvSpPr txBox="1"/>
          <p:nvPr/>
        </p:nvSpPr>
        <p:spPr>
          <a:xfrm>
            <a:off x="342155" y="4343400"/>
            <a:ext cx="5769977" cy="830997"/>
          </a:xfrm>
          <a:prstGeom prst="rect">
            <a:avLst/>
          </a:prstGeom>
          <a:solidFill>
            <a:schemeClr val="accent3">
              <a:lumMod val="60000"/>
              <a:lumOff val="40000"/>
            </a:schemeClr>
          </a:solidFill>
          <a:ln w="76200">
            <a:solidFill>
              <a:schemeClr val="bg1"/>
            </a:solidFill>
          </a:ln>
        </p:spPr>
        <p:txBody>
          <a:bodyPr wrap="none" rtlCol="0">
            <a:spAutoFit/>
          </a:bodyPr>
          <a:lstStyle/>
          <a:p>
            <a:r>
              <a:rPr lang="en-US" sz="4800" b="1" dirty="0" smtClean="0">
                <a:solidFill>
                  <a:schemeClr val="bg1"/>
                </a:solidFill>
                <a:latin typeface="Garamond" panose="02020404030301010803" pitchFamily="18" charset="0"/>
              </a:rPr>
              <a:t>Unfortunately … NO</a:t>
            </a:r>
            <a:endParaRPr lang="en-US" sz="4800" b="1" dirty="0">
              <a:solidFill>
                <a:schemeClr val="bg1"/>
              </a:solidFill>
              <a:latin typeface="Garamond" panose="02020404030301010803" pitchFamily="18" charset="0"/>
            </a:endParaRPr>
          </a:p>
        </p:txBody>
      </p:sp>
      <p:sp>
        <p:nvSpPr>
          <p:cNvPr id="9" name="TextBox 8"/>
          <p:cNvSpPr txBox="1"/>
          <p:nvPr/>
        </p:nvSpPr>
        <p:spPr>
          <a:xfrm>
            <a:off x="5403897" y="1268343"/>
            <a:ext cx="3446777" cy="707886"/>
          </a:xfrm>
          <a:prstGeom prst="rect">
            <a:avLst/>
          </a:prstGeom>
          <a:solidFill>
            <a:schemeClr val="accent3">
              <a:lumMod val="60000"/>
              <a:lumOff val="40000"/>
            </a:schemeClr>
          </a:solidFill>
          <a:ln w="76200">
            <a:solidFill>
              <a:schemeClr val="bg1"/>
            </a:solidFill>
          </a:ln>
        </p:spPr>
        <p:txBody>
          <a:bodyPr wrap="none" rtlCol="0">
            <a:spAutoFit/>
          </a:bodyPr>
          <a:lstStyle/>
          <a:p>
            <a:r>
              <a:rPr lang="en-US" sz="4000" b="1" dirty="0" smtClean="0">
                <a:solidFill>
                  <a:schemeClr val="bg1"/>
                </a:solidFill>
              </a:rPr>
              <a:t>11%, 14%, 17% </a:t>
            </a:r>
            <a:endParaRPr lang="en-US" sz="4000" b="1" dirty="0">
              <a:solidFill>
                <a:schemeClr val="bg1"/>
              </a:solidFill>
            </a:endParaRPr>
          </a:p>
        </p:txBody>
      </p:sp>
    </p:spTree>
    <p:extLst>
      <p:ext uri="{BB962C8B-B14F-4D97-AF65-F5344CB8AC3E}">
        <p14:creationId xmlns:p14="http://schemas.microsoft.com/office/powerpoint/2010/main" val="2152528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0"/>
            <a:ext cx="5867400" cy="3048000"/>
          </a:xfrm>
          <a:prstGeom prst="rect">
            <a:avLst/>
          </a:prstGeom>
        </p:spPr>
      </p:pic>
      <p:sp>
        <p:nvSpPr>
          <p:cNvPr id="16" name="Rectangle 15"/>
          <p:cNvSpPr/>
          <p:nvPr/>
        </p:nvSpPr>
        <p:spPr>
          <a:xfrm>
            <a:off x="0" y="2887682"/>
            <a:ext cx="9144000" cy="3970318"/>
          </a:xfrm>
          <a:prstGeom prst="rect">
            <a:avLst/>
          </a:prstGeom>
          <a:solidFill>
            <a:srgbClr val="7030A0"/>
          </a:solidFill>
          <a:ln w="12700">
            <a:solidFill>
              <a:schemeClr val="tx1"/>
            </a:solidFill>
          </a:ln>
        </p:spPr>
        <p:txBody>
          <a:bodyPr wrap="square">
            <a:spAutoFit/>
          </a:bodyPr>
          <a:lstStyle/>
          <a:p>
            <a:pPr algn="ctr"/>
            <a:r>
              <a:rPr lang="en-US" sz="6000" b="1" dirty="0">
                <a:solidFill>
                  <a:schemeClr val="bg1"/>
                </a:solidFill>
                <a:latin typeface="Garamond" panose="02020404030301010803" pitchFamily="18" charset="0"/>
              </a:rPr>
              <a:t>REDUCE</a:t>
            </a:r>
          </a:p>
          <a:p>
            <a:pPr algn="ctr"/>
            <a:r>
              <a:rPr lang="en-US" b="1" dirty="0" smtClean="0">
                <a:solidFill>
                  <a:schemeClr val="bg1"/>
                </a:solidFill>
                <a:latin typeface="Garamond" panose="02020404030301010803" pitchFamily="18" charset="0"/>
              </a:rPr>
              <a:t>gestational </a:t>
            </a:r>
            <a:r>
              <a:rPr lang="en-US" b="1" dirty="0">
                <a:solidFill>
                  <a:schemeClr val="bg1"/>
                </a:solidFill>
                <a:latin typeface="Garamond" panose="02020404030301010803" pitchFamily="18" charset="0"/>
              </a:rPr>
              <a:t>diabetes,  preeclampsia,  preterm birth, depression, anxiety, MSK pain, </a:t>
            </a:r>
            <a:endParaRPr lang="en-US" b="1" dirty="0" smtClean="0">
              <a:solidFill>
                <a:schemeClr val="bg1"/>
              </a:solidFill>
              <a:latin typeface="Garamond" panose="02020404030301010803" pitchFamily="18" charset="0"/>
            </a:endParaRPr>
          </a:p>
          <a:p>
            <a:pPr algn="ctr"/>
            <a:r>
              <a:rPr lang="en-US" b="1" dirty="0" smtClean="0">
                <a:solidFill>
                  <a:schemeClr val="bg1"/>
                </a:solidFill>
                <a:latin typeface="Garamond" panose="02020404030301010803" pitchFamily="18" charset="0"/>
              </a:rPr>
              <a:t>medical </a:t>
            </a:r>
            <a:r>
              <a:rPr lang="en-US" b="1" dirty="0">
                <a:solidFill>
                  <a:schemeClr val="bg1"/>
                </a:solidFill>
                <a:latin typeface="Garamond" panose="02020404030301010803" pitchFamily="18" charset="0"/>
              </a:rPr>
              <a:t>intervention during labor</a:t>
            </a:r>
          </a:p>
          <a:p>
            <a:pPr algn="ctr"/>
            <a:r>
              <a:rPr lang="en-US" sz="6000" b="1" dirty="0">
                <a:solidFill>
                  <a:schemeClr val="bg1"/>
                </a:solidFill>
                <a:latin typeface="Garamond" panose="02020404030301010803" pitchFamily="18" charset="0"/>
              </a:rPr>
              <a:t>IMPROVE</a:t>
            </a:r>
          </a:p>
          <a:p>
            <a:pPr algn="ctr"/>
            <a:r>
              <a:rPr lang="en-US" b="1" dirty="0" smtClean="0">
                <a:solidFill>
                  <a:schemeClr val="bg1"/>
                </a:solidFill>
                <a:latin typeface="Garamond" panose="02020404030301010803" pitchFamily="18" charset="0"/>
              </a:rPr>
              <a:t>maternal </a:t>
            </a:r>
            <a:r>
              <a:rPr lang="en-US" b="1" dirty="0">
                <a:solidFill>
                  <a:schemeClr val="bg1"/>
                </a:solidFill>
                <a:latin typeface="Garamond" panose="02020404030301010803" pitchFamily="18" charset="0"/>
              </a:rPr>
              <a:t>glucose, well-being, self-image, self-esteem, labor </a:t>
            </a:r>
            <a:r>
              <a:rPr lang="en-US" b="1" dirty="0" smtClean="0">
                <a:solidFill>
                  <a:schemeClr val="bg1"/>
                </a:solidFill>
                <a:latin typeface="Garamond" panose="02020404030301010803" pitchFamily="18" charset="0"/>
              </a:rPr>
              <a:t>time </a:t>
            </a:r>
            <a:endParaRPr lang="en-US" b="1" dirty="0">
              <a:solidFill>
                <a:schemeClr val="bg1"/>
              </a:solidFill>
              <a:latin typeface="Garamond" panose="02020404030301010803" pitchFamily="18" charset="0"/>
            </a:endParaRPr>
          </a:p>
          <a:p>
            <a:pPr algn="ctr"/>
            <a:r>
              <a:rPr lang="en-US" sz="6000" b="1" dirty="0">
                <a:solidFill>
                  <a:schemeClr val="bg1"/>
                </a:solidFill>
                <a:latin typeface="Garamond" panose="02020404030301010803" pitchFamily="18" charset="0"/>
              </a:rPr>
              <a:t>MAINTAIN</a:t>
            </a:r>
          </a:p>
          <a:p>
            <a:pPr algn="ctr"/>
            <a:r>
              <a:rPr lang="en-US" b="1" dirty="0">
                <a:solidFill>
                  <a:schemeClr val="bg1"/>
                </a:solidFill>
                <a:latin typeface="Garamond" panose="02020404030301010803" pitchFamily="18" charset="0"/>
              </a:rPr>
              <a:t>participation in your work </a:t>
            </a:r>
            <a:r>
              <a:rPr lang="en-US" b="1" dirty="0" smtClean="0">
                <a:solidFill>
                  <a:schemeClr val="bg1"/>
                </a:solidFill>
                <a:latin typeface="Garamond" panose="02020404030301010803" pitchFamily="18" charset="0"/>
              </a:rPr>
              <a:t>, healthy </a:t>
            </a:r>
            <a:r>
              <a:rPr lang="en-US" b="1" dirty="0">
                <a:solidFill>
                  <a:schemeClr val="bg1"/>
                </a:solidFill>
                <a:latin typeface="Garamond" panose="02020404030301010803" pitchFamily="18" charset="0"/>
              </a:rPr>
              <a:t>weight for you and your baby</a:t>
            </a:r>
          </a:p>
        </p:txBody>
      </p:sp>
      <p:sp>
        <p:nvSpPr>
          <p:cNvPr id="17" name="TextBox 16"/>
          <p:cNvSpPr txBox="1"/>
          <p:nvPr/>
        </p:nvSpPr>
        <p:spPr>
          <a:xfrm>
            <a:off x="266700" y="220979"/>
            <a:ext cx="3848100" cy="2123658"/>
          </a:xfrm>
          <a:prstGeom prst="rect">
            <a:avLst/>
          </a:prstGeom>
          <a:solidFill>
            <a:schemeClr val="bg1"/>
          </a:solidFill>
        </p:spPr>
        <p:txBody>
          <a:bodyPr wrap="square" rtlCol="0">
            <a:spAutoFit/>
          </a:bodyPr>
          <a:lstStyle/>
          <a:p>
            <a:pPr algn="ctr"/>
            <a:r>
              <a:rPr lang="en-US" sz="4400" b="1" dirty="0">
                <a:latin typeface="Garamond" panose="02020404030301010803" pitchFamily="18" charset="0"/>
              </a:rPr>
              <a:t>Why Exercise During </a:t>
            </a:r>
            <a:r>
              <a:rPr lang="en-US" sz="4400" b="1" dirty="0" smtClean="0">
                <a:latin typeface="Garamond" panose="02020404030301010803" pitchFamily="18" charset="0"/>
              </a:rPr>
              <a:t>Pregnancy?</a:t>
            </a:r>
            <a:r>
              <a:rPr lang="en-US" sz="3000" b="1" baseline="100000" dirty="0" smtClean="0">
                <a:latin typeface="Garamond" panose="02020404030301010803" pitchFamily="18" charset="0"/>
              </a:rPr>
              <a:t>5,8-15</a:t>
            </a:r>
            <a:endParaRPr lang="en-US" sz="4400" b="1" dirty="0">
              <a:latin typeface="Garamond" panose="02020404030301010803" pitchFamily="18" charset="0"/>
            </a:endParaRPr>
          </a:p>
        </p:txBody>
      </p:sp>
    </p:spTree>
    <p:extLst>
      <p:ext uri="{BB962C8B-B14F-4D97-AF65-F5344CB8AC3E}">
        <p14:creationId xmlns:p14="http://schemas.microsoft.com/office/powerpoint/2010/main" val="1315225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76600"/>
            <a:ext cx="3962400" cy="3352800"/>
          </a:xfrm>
          <a:solidFill>
            <a:schemeClr val="accent1">
              <a:lumMod val="40000"/>
              <a:lumOff val="60000"/>
            </a:schemeClr>
          </a:solidFill>
          <a:ln w="76200">
            <a:solidFill>
              <a:schemeClr val="tx1">
                <a:lumMod val="75000"/>
                <a:lumOff val="25000"/>
              </a:schemeClr>
            </a:solidFill>
          </a:ln>
        </p:spPr>
        <p:txBody>
          <a:bodyPr>
            <a:noAutofit/>
          </a:bodyPr>
          <a:lstStyle/>
          <a:p>
            <a:r>
              <a:rPr lang="en-US" sz="5400" b="1" dirty="0" smtClean="0">
                <a:solidFill>
                  <a:schemeClr val="tx1">
                    <a:lumMod val="75000"/>
                    <a:lumOff val="25000"/>
                  </a:schemeClr>
                </a:solidFill>
                <a:latin typeface="Garamond" panose="02020404030301010803" pitchFamily="18" charset="0"/>
              </a:rPr>
              <a:t>Barriers, Beliefs, Information Sources</a:t>
            </a:r>
            <a:r>
              <a:rPr lang="en-US" sz="2500" b="1" baseline="100000" dirty="0" smtClean="0">
                <a:solidFill>
                  <a:schemeClr val="tx1">
                    <a:lumMod val="75000"/>
                    <a:lumOff val="25000"/>
                  </a:schemeClr>
                </a:solidFill>
                <a:latin typeface="Garamond" panose="02020404030301010803" pitchFamily="18" charset="0"/>
              </a:rPr>
              <a:t>5-7,16-18</a:t>
            </a:r>
            <a:r>
              <a:rPr lang="en-US" sz="5400" b="1" dirty="0" smtClean="0">
                <a:solidFill>
                  <a:schemeClr val="tx1">
                    <a:lumMod val="75000"/>
                    <a:lumOff val="25000"/>
                  </a:schemeClr>
                </a:solidFill>
                <a:latin typeface="Garamond" panose="02020404030301010803" pitchFamily="18" charset="0"/>
              </a:rPr>
              <a:t> </a:t>
            </a:r>
            <a:endParaRPr lang="en-US" sz="5400" b="1" dirty="0">
              <a:solidFill>
                <a:schemeClr val="tx1">
                  <a:lumMod val="75000"/>
                  <a:lumOff val="25000"/>
                </a:schemeClr>
              </a:solidFill>
              <a:latin typeface="Garamond" panose="02020404030301010803" pitchFamily="18" charset="0"/>
            </a:endParaRPr>
          </a:p>
        </p:txBody>
      </p:sp>
      <p:sp>
        <p:nvSpPr>
          <p:cNvPr id="3" name="Content Placeholder 2"/>
          <p:cNvSpPr>
            <a:spLocks noGrp="1"/>
          </p:cNvSpPr>
          <p:nvPr>
            <p:ph idx="1"/>
          </p:nvPr>
        </p:nvSpPr>
        <p:spPr>
          <a:xfrm>
            <a:off x="4343400" y="228600"/>
            <a:ext cx="4572000" cy="6400800"/>
          </a:xfrm>
          <a:solidFill>
            <a:schemeClr val="accent1">
              <a:lumMod val="50000"/>
            </a:schemeClr>
          </a:solidFill>
          <a:ln w="76200">
            <a:solidFill>
              <a:schemeClr val="tx1">
                <a:lumMod val="75000"/>
                <a:lumOff val="25000"/>
              </a:schemeClr>
            </a:solidFill>
          </a:ln>
        </p:spPr>
        <p:txBody>
          <a:bodyPr>
            <a:normAutofit fontScale="92500" lnSpcReduction="10000"/>
          </a:bodyPr>
          <a:lstStyle/>
          <a:p>
            <a:pPr marL="0" indent="0" algn="ctr">
              <a:buNone/>
            </a:pPr>
            <a:r>
              <a:rPr lang="en-US" sz="2400" b="1" dirty="0" smtClean="0">
                <a:solidFill>
                  <a:schemeClr val="bg1"/>
                </a:solidFill>
                <a:latin typeface="Garamond" panose="02020404030301010803" pitchFamily="18" charset="0"/>
              </a:rPr>
              <a:t>Obstetric complaints </a:t>
            </a:r>
          </a:p>
          <a:p>
            <a:pPr marL="0" indent="0" algn="ctr">
              <a:buNone/>
            </a:pPr>
            <a:r>
              <a:rPr lang="en-US" sz="2400" b="1" dirty="0" smtClean="0">
                <a:solidFill>
                  <a:schemeClr val="bg1"/>
                </a:solidFill>
                <a:latin typeface="Garamond" panose="02020404030301010803" pitchFamily="18" charset="0"/>
              </a:rPr>
              <a:t>Lack of time </a:t>
            </a:r>
          </a:p>
          <a:p>
            <a:pPr marL="0" indent="0" algn="ctr">
              <a:buNone/>
            </a:pPr>
            <a:r>
              <a:rPr lang="en-US" sz="2400" b="1" dirty="0" smtClean="0">
                <a:solidFill>
                  <a:schemeClr val="bg1"/>
                </a:solidFill>
                <a:latin typeface="Garamond" panose="02020404030301010803" pitchFamily="18" charset="0"/>
              </a:rPr>
              <a:t>Too much effort to get started </a:t>
            </a:r>
          </a:p>
          <a:p>
            <a:pPr marL="0" indent="0" algn="ctr">
              <a:buNone/>
            </a:pPr>
            <a:r>
              <a:rPr lang="en-US" sz="2400" b="1" dirty="0" smtClean="0">
                <a:solidFill>
                  <a:schemeClr val="bg1"/>
                </a:solidFill>
                <a:latin typeface="Garamond" panose="02020404030301010803" pitchFamily="18" charset="0"/>
              </a:rPr>
              <a:t>Other commitments </a:t>
            </a:r>
          </a:p>
          <a:p>
            <a:pPr marL="0" indent="0" algn="ctr">
              <a:buNone/>
            </a:pPr>
            <a:r>
              <a:rPr lang="en-US" sz="2400" b="1" dirty="0" smtClean="0">
                <a:solidFill>
                  <a:schemeClr val="bg1"/>
                </a:solidFill>
                <a:latin typeface="Garamond" panose="02020404030301010803" pitchFamily="18" charset="0"/>
              </a:rPr>
              <a:t>Prepregnancy inactivity and health </a:t>
            </a:r>
          </a:p>
          <a:p>
            <a:pPr marL="0" indent="0" algn="ctr">
              <a:buNone/>
            </a:pPr>
            <a:r>
              <a:rPr lang="en-US" sz="2400" b="1" dirty="0">
                <a:solidFill>
                  <a:schemeClr val="bg1"/>
                </a:solidFill>
                <a:latin typeface="Garamond" panose="02020404030301010803" pitchFamily="18" charset="0"/>
              </a:rPr>
              <a:t>Higher weight </a:t>
            </a:r>
            <a:r>
              <a:rPr lang="en-US" sz="2400" b="1" dirty="0" smtClean="0">
                <a:solidFill>
                  <a:schemeClr val="bg1"/>
                </a:solidFill>
                <a:latin typeface="Garamond" panose="02020404030301010803" pitchFamily="18" charset="0"/>
              </a:rPr>
              <a:t>gain</a:t>
            </a:r>
          </a:p>
          <a:p>
            <a:pPr marL="0" indent="0" algn="ctr">
              <a:buNone/>
            </a:pPr>
            <a:r>
              <a:rPr lang="en-US" sz="2400" b="1" dirty="0">
                <a:solidFill>
                  <a:schemeClr val="bg1"/>
                </a:solidFill>
                <a:latin typeface="Garamond" panose="02020404030301010803" pitchFamily="18" charset="0"/>
              </a:rPr>
              <a:t>Lack positive role models </a:t>
            </a:r>
            <a:endParaRPr lang="en-US" sz="2400" b="1" dirty="0" smtClean="0">
              <a:solidFill>
                <a:schemeClr val="bg1"/>
              </a:solidFill>
              <a:latin typeface="Garamond" panose="02020404030301010803" pitchFamily="18" charset="0"/>
            </a:endParaRPr>
          </a:p>
          <a:p>
            <a:pPr marL="0" indent="0" algn="ctr">
              <a:buNone/>
            </a:pPr>
            <a:r>
              <a:rPr lang="en-US" sz="2400" b="1" dirty="0">
                <a:solidFill>
                  <a:schemeClr val="bg1"/>
                </a:solidFill>
                <a:latin typeface="Garamond" panose="02020404030301010803" pitchFamily="18" charset="0"/>
              </a:rPr>
              <a:t>Cultural </a:t>
            </a:r>
            <a:r>
              <a:rPr lang="en-US" sz="2400" b="1" dirty="0" smtClean="0">
                <a:solidFill>
                  <a:schemeClr val="bg1"/>
                </a:solidFill>
                <a:latin typeface="Garamond" panose="02020404030301010803" pitchFamily="18" charset="0"/>
              </a:rPr>
              <a:t>variation</a:t>
            </a:r>
          </a:p>
          <a:p>
            <a:pPr marL="0" indent="0" algn="ctr">
              <a:buNone/>
            </a:pPr>
            <a:r>
              <a:rPr lang="en-US" sz="2400" b="1" dirty="0">
                <a:solidFill>
                  <a:schemeClr val="bg1"/>
                </a:solidFill>
                <a:latin typeface="Garamond" panose="02020404030301010803" pitchFamily="18" charset="0"/>
              </a:rPr>
              <a:t>Advice from health provider to </a:t>
            </a:r>
            <a:r>
              <a:rPr lang="en-US" sz="2400" b="1" dirty="0" smtClean="0">
                <a:solidFill>
                  <a:schemeClr val="bg1"/>
                </a:solidFill>
                <a:latin typeface="Garamond" panose="02020404030301010803" pitchFamily="18" charset="0"/>
              </a:rPr>
              <a:t>avoid</a:t>
            </a:r>
          </a:p>
          <a:p>
            <a:pPr marL="0" indent="0" algn="ctr">
              <a:buNone/>
            </a:pPr>
            <a:r>
              <a:rPr lang="en-US" sz="2400" b="1" dirty="0">
                <a:solidFill>
                  <a:schemeClr val="bg1"/>
                </a:solidFill>
                <a:latin typeface="Garamond" panose="02020404030301010803" pitchFamily="18" charset="0"/>
              </a:rPr>
              <a:t>Residual </a:t>
            </a:r>
            <a:r>
              <a:rPr lang="en-US" sz="2400" b="1" dirty="0" smtClean="0">
                <a:solidFill>
                  <a:schemeClr val="bg1"/>
                </a:solidFill>
                <a:latin typeface="Garamond" panose="02020404030301010803" pitchFamily="18" charset="0"/>
              </a:rPr>
              <a:t>dogma – Fear </a:t>
            </a:r>
          </a:p>
          <a:p>
            <a:pPr marL="0" indent="0" algn="ctr">
              <a:buNone/>
            </a:pPr>
            <a:r>
              <a:rPr lang="en-US" sz="2400" b="1" dirty="0" smtClean="0">
                <a:solidFill>
                  <a:schemeClr val="bg1"/>
                </a:solidFill>
                <a:latin typeface="Garamond" panose="02020404030301010803" pitchFamily="18" charset="0"/>
              </a:rPr>
              <a:t>Sociodemographic variables </a:t>
            </a:r>
          </a:p>
          <a:p>
            <a:pPr marL="0" indent="0" algn="ctr">
              <a:buNone/>
            </a:pPr>
            <a:r>
              <a:rPr lang="en-US" sz="2400" b="1" dirty="0" smtClean="0">
                <a:solidFill>
                  <a:schemeClr val="bg1"/>
                </a:solidFill>
                <a:latin typeface="Garamond" panose="02020404030301010803" pitchFamily="18" charset="0"/>
              </a:rPr>
              <a:t>Lack interest &amp; options</a:t>
            </a:r>
          </a:p>
          <a:p>
            <a:pPr marL="0" indent="0" algn="ctr">
              <a:buNone/>
            </a:pPr>
            <a:r>
              <a:rPr lang="en-US" sz="2400" b="1" dirty="0" smtClean="0">
                <a:solidFill>
                  <a:schemeClr val="bg1"/>
                </a:solidFill>
                <a:latin typeface="Garamond" panose="02020404030301010803" pitchFamily="18" charset="0"/>
              </a:rPr>
              <a:t>Don’t want to alone, lack companion</a:t>
            </a:r>
          </a:p>
          <a:p>
            <a:pPr marL="0" indent="0" algn="ctr">
              <a:buNone/>
            </a:pPr>
            <a:r>
              <a:rPr lang="en-US" sz="2400" b="1" dirty="0" smtClean="0">
                <a:solidFill>
                  <a:schemeClr val="bg1"/>
                </a:solidFill>
                <a:latin typeface="Garamond" panose="02020404030301010803" pitchFamily="18" charset="0"/>
              </a:rPr>
              <a:t>Previous negative experiences</a:t>
            </a:r>
          </a:p>
          <a:p>
            <a:pPr marL="0" indent="0" algn="ctr">
              <a:buNone/>
            </a:pPr>
            <a:r>
              <a:rPr lang="en-US" sz="2400" b="1" dirty="0" smtClean="0">
                <a:solidFill>
                  <a:schemeClr val="bg1"/>
                </a:solidFill>
                <a:latin typeface="Garamond" panose="02020404030301010803" pitchFamily="18" charset="0"/>
              </a:rPr>
              <a:t>Access</a:t>
            </a:r>
          </a:p>
          <a:p>
            <a:pPr marL="0" indent="0" algn="ctr">
              <a:buNone/>
            </a:pPr>
            <a:r>
              <a:rPr lang="en-US" sz="2400" b="1" dirty="0" smtClean="0">
                <a:solidFill>
                  <a:schemeClr val="bg1"/>
                </a:solidFill>
                <a:latin typeface="Garamond" panose="02020404030301010803" pitchFamily="18" charset="0"/>
              </a:rPr>
              <a:t>Health conditions </a:t>
            </a:r>
          </a:p>
          <a:p>
            <a:pPr marL="0" indent="0" algn="ctr">
              <a:buNone/>
            </a:pPr>
            <a:r>
              <a:rPr lang="en-US" sz="2400" b="1" dirty="0" smtClean="0">
                <a:solidFill>
                  <a:schemeClr val="bg1"/>
                </a:solidFill>
                <a:latin typeface="Garamond" panose="02020404030301010803" pitchFamily="18" charset="0"/>
              </a:rPr>
              <a:t>Lack emotional support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0"/>
            <a:ext cx="3810000" cy="2792444"/>
          </a:xfrm>
          <a:prstGeom prst="rect">
            <a:avLst/>
          </a:prstGeom>
          <a:ln w="76200">
            <a:solidFill>
              <a:schemeClr val="tx1">
                <a:lumMod val="75000"/>
                <a:lumOff val="25000"/>
              </a:schemeClr>
            </a:solidFill>
          </a:ln>
        </p:spPr>
      </p:pic>
    </p:spTree>
    <p:extLst>
      <p:ext uri="{BB962C8B-B14F-4D97-AF65-F5344CB8AC3E}">
        <p14:creationId xmlns:p14="http://schemas.microsoft.com/office/powerpoint/2010/main" val="376750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500"/>
                                        <p:tgtEl>
                                          <p:spTgt spid="3">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fade">
                                      <p:cBhvr>
                                        <p:cTn id="5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5181600"/>
            <a:ext cx="8725277" cy="1143000"/>
          </a:xfrm>
          <a:solidFill>
            <a:schemeClr val="accent2">
              <a:lumMod val="20000"/>
              <a:lumOff val="80000"/>
            </a:schemeClr>
          </a:solidFill>
        </p:spPr>
        <p:txBody>
          <a:bodyPr>
            <a:noAutofit/>
          </a:bodyPr>
          <a:lstStyle/>
          <a:p>
            <a:r>
              <a:rPr lang="en-US" sz="8800" b="1" dirty="0" smtClean="0">
                <a:latin typeface="Garamond" panose="02020404030301010803" pitchFamily="18" charset="0"/>
              </a:rPr>
              <a:t>MOTIVATORS</a:t>
            </a:r>
            <a:r>
              <a:rPr lang="en-US" sz="2000" b="1" baseline="100000" dirty="0" smtClean="0">
                <a:latin typeface="Garamond" panose="02020404030301010803" pitchFamily="18" charset="0"/>
              </a:rPr>
              <a:t>7,17,19</a:t>
            </a:r>
            <a:endParaRPr lang="en-US" sz="8800" b="1" dirty="0">
              <a:latin typeface="Garamond" panose="02020404030301010803" pitchFamily="18" charset="0"/>
            </a:endParaRPr>
          </a:p>
        </p:txBody>
      </p:sp>
      <p:sp>
        <p:nvSpPr>
          <p:cNvPr id="4" name="TextBox 3"/>
          <p:cNvSpPr txBox="1"/>
          <p:nvPr/>
        </p:nvSpPr>
        <p:spPr>
          <a:xfrm>
            <a:off x="609600" y="228600"/>
            <a:ext cx="7799496" cy="2923877"/>
          </a:xfrm>
          <a:prstGeom prst="rect">
            <a:avLst/>
          </a:prstGeom>
          <a:noFill/>
        </p:spPr>
        <p:txBody>
          <a:bodyPr wrap="square" rtlCol="0">
            <a:spAutoFit/>
          </a:bodyPr>
          <a:lstStyle/>
          <a:p>
            <a:pPr algn="ctr"/>
            <a:r>
              <a:rPr lang="en-US" sz="4800" b="1" dirty="0" smtClean="0">
                <a:latin typeface="Garamond" panose="02020404030301010803" pitchFamily="18" charset="0"/>
              </a:rPr>
              <a:t>Prevent Health </a:t>
            </a:r>
            <a:r>
              <a:rPr lang="en-US" sz="4800" b="1" dirty="0">
                <a:latin typeface="Garamond" panose="02020404030301010803" pitchFamily="18" charset="0"/>
              </a:rPr>
              <a:t>C</a:t>
            </a:r>
            <a:r>
              <a:rPr lang="en-US" sz="4800" b="1" dirty="0" smtClean="0">
                <a:latin typeface="Garamond" panose="02020404030301010803" pitchFamily="18" charset="0"/>
              </a:rPr>
              <a:t>omplaints</a:t>
            </a:r>
          </a:p>
          <a:p>
            <a:pPr algn="ctr"/>
            <a:r>
              <a:rPr lang="en-US" sz="4800" b="1" dirty="0" smtClean="0">
                <a:latin typeface="Garamond" panose="02020404030301010803" pitchFamily="18" charset="0"/>
              </a:rPr>
              <a:t>Increase </a:t>
            </a:r>
            <a:r>
              <a:rPr lang="en-US" sz="4800" b="1" dirty="0">
                <a:latin typeface="Garamond" panose="02020404030301010803" pitchFamily="18" charset="0"/>
              </a:rPr>
              <a:t>P</a:t>
            </a:r>
            <a:r>
              <a:rPr lang="en-US" sz="4800" b="1" dirty="0" smtClean="0">
                <a:latin typeface="Garamond" panose="02020404030301010803" pitchFamily="18" charset="0"/>
              </a:rPr>
              <a:t>hysical </a:t>
            </a:r>
            <a:r>
              <a:rPr lang="en-US" sz="4800" b="1" dirty="0">
                <a:latin typeface="Garamond" panose="02020404030301010803" pitchFamily="18" charset="0"/>
              </a:rPr>
              <a:t>F</a:t>
            </a:r>
            <a:r>
              <a:rPr lang="en-US" sz="4800" b="1" dirty="0" smtClean="0">
                <a:latin typeface="Garamond" panose="02020404030301010803" pitchFamily="18" charset="0"/>
              </a:rPr>
              <a:t>itness</a:t>
            </a:r>
          </a:p>
          <a:p>
            <a:pPr algn="ctr"/>
            <a:r>
              <a:rPr lang="en-US" sz="4800" b="1" dirty="0">
                <a:latin typeface="Garamond" panose="02020404030301010803" pitchFamily="18" charset="0"/>
              </a:rPr>
              <a:t>Well-being &amp; </a:t>
            </a:r>
            <a:r>
              <a:rPr lang="en-US" sz="4800" b="1" dirty="0" smtClean="0">
                <a:latin typeface="Garamond" panose="02020404030301010803" pitchFamily="18" charset="0"/>
              </a:rPr>
              <a:t>Happiness</a:t>
            </a:r>
            <a:endParaRPr lang="en-US" sz="4800" b="1" dirty="0">
              <a:latin typeface="Garamond" panose="02020404030301010803" pitchFamily="18" charset="0"/>
            </a:endParaRPr>
          </a:p>
          <a:p>
            <a:pPr algn="ctr"/>
            <a:endParaRPr lang="en-US" sz="4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906730"/>
            <a:ext cx="2728210" cy="1817670"/>
          </a:xfrm>
          <a:prstGeom prst="rect">
            <a:avLst/>
          </a:prstGeom>
          <a:ln>
            <a:solidFill>
              <a:schemeClr val="tx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906730"/>
            <a:ext cx="2728210" cy="1817670"/>
          </a:xfrm>
          <a:prstGeom prst="rect">
            <a:avLst/>
          </a:prstGeom>
          <a:ln>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890106"/>
            <a:ext cx="2781677" cy="1834294"/>
          </a:xfrm>
          <a:prstGeom prst="rect">
            <a:avLst/>
          </a:prstGeom>
          <a:ln>
            <a:solidFill>
              <a:schemeClr val="tx1"/>
            </a:solidFill>
          </a:ln>
        </p:spPr>
      </p:pic>
    </p:spTree>
    <p:extLst>
      <p:ext uri="{BB962C8B-B14F-4D97-AF65-F5344CB8AC3E}">
        <p14:creationId xmlns:p14="http://schemas.microsoft.com/office/powerpoint/2010/main" val="780184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5062</TotalTime>
  <Words>9045</Words>
  <Application>Microsoft Office PowerPoint</Application>
  <PresentationFormat>On-screen Show (4:3)</PresentationFormat>
  <Paragraphs>544</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Exercise During Pregnancy &amp; The Role Of Physical Therapy</vt:lpstr>
      <vt:lpstr>Learning Objectives</vt:lpstr>
      <vt:lpstr>In the absence of either medical or obstetric complications, pregnant women are recommended to accumulate 30 minutes or more of moderate-intensity exercise on most, if not all, days of the week.1  </vt:lpstr>
      <vt:lpstr>What Is Moderate Exercise?1-4</vt:lpstr>
      <vt:lpstr>How To Use Heart Rate </vt:lpstr>
      <vt:lpstr>PowerPoint Presentation</vt:lpstr>
      <vt:lpstr>PowerPoint Presentation</vt:lpstr>
      <vt:lpstr>Barriers, Beliefs, Information Sources5-7,16-18 </vt:lpstr>
      <vt:lpstr>MOTIVATORS7,17,19</vt:lpstr>
      <vt:lpstr>What Is Our Role?7,16,17,20-23</vt:lpstr>
      <vt:lpstr>Physical Activity Vital Sign24</vt:lpstr>
      <vt:lpstr>PowerPoint Presentation</vt:lpstr>
      <vt:lpstr>“Physical therapists are health care professionals who restore and improve movement and enable individuals of all ages to have optimal functioning and quality of life”25</vt:lpstr>
      <vt:lpstr>Did you know some physical therapists have specialized training to meet the unique needs of a WOMAN?26</vt:lpstr>
      <vt:lpstr>Physical Therapy For Women With...26-30</vt:lpstr>
      <vt:lpstr>PT Interventions For MSK Dysfunction in Pregnancy31</vt:lpstr>
      <vt:lpstr>How Important Is Performance?8,27,29,30,32,33</vt:lpstr>
      <vt:lpstr>Physical Therapy  After The Baby Is Born31</vt:lpstr>
      <vt:lpstr>The Patient With Spinal Fusion: Labor &amp; Delivery34-37</vt:lpstr>
      <vt:lpstr>PowerPoint Presentation</vt:lpstr>
      <vt:lpstr>Take Home Messages</vt:lpstr>
      <vt:lpstr>PowerPoint Presentation</vt:lpstr>
      <vt:lpstr>References</vt:lpstr>
      <vt:lpstr>References</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Role of Physical Therapy</dc:title>
  <dc:creator>Chenin Duclos</dc:creator>
  <cp:lastModifiedBy>Chenin Duclos</cp:lastModifiedBy>
  <cp:revision>180</cp:revision>
  <dcterms:created xsi:type="dcterms:W3CDTF">2014-03-17T03:58:42Z</dcterms:created>
  <dcterms:modified xsi:type="dcterms:W3CDTF">2014-04-16T18:40:08Z</dcterms:modified>
</cp:coreProperties>
</file>