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38"/>
  </p:notesMasterIdLst>
  <p:sldIdLst>
    <p:sldId id="256" r:id="rId2"/>
    <p:sldId id="257" r:id="rId3"/>
    <p:sldId id="258" r:id="rId4"/>
    <p:sldId id="259" r:id="rId5"/>
    <p:sldId id="273" r:id="rId6"/>
    <p:sldId id="278" r:id="rId7"/>
    <p:sldId id="280" r:id="rId8"/>
    <p:sldId id="274" r:id="rId9"/>
    <p:sldId id="275" r:id="rId10"/>
    <p:sldId id="276" r:id="rId11"/>
    <p:sldId id="277" r:id="rId12"/>
    <p:sldId id="272" r:id="rId13"/>
    <p:sldId id="260" r:id="rId14"/>
    <p:sldId id="261" r:id="rId15"/>
    <p:sldId id="282" r:id="rId16"/>
    <p:sldId id="281" r:id="rId17"/>
    <p:sldId id="283" r:id="rId18"/>
    <p:sldId id="264" r:id="rId19"/>
    <p:sldId id="265" r:id="rId20"/>
    <p:sldId id="266" r:id="rId21"/>
    <p:sldId id="267" r:id="rId22"/>
    <p:sldId id="271" r:id="rId23"/>
    <p:sldId id="284" r:id="rId24"/>
    <p:sldId id="285" r:id="rId25"/>
    <p:sldId id="263" r:id="rId26"/>
    <p:sldId id="286" r:id="rId27"/>
    <p:sldId id="287" r:id="rId28"/>
    <p:sldId id="294" r:id="rId29"/>
    <p:sldId id="288" r:id="rId30"/>
    <p:sldId id="289" r:id="rId31"/>
    <p:sldId id="290" r:id="rId32"/>
    <p:sldId id="291" r:id="rId33"/>
    <p:sldId id="269" r:id="rId34"/>
    <p:sldId id="270" r:id="rId35"/>
    <p:sldId id="292" r:id="rId36"/>
    <p:sldId id="293" r:id="rId3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655" autoAdjust="0"/>
  </p:normalViewPr>
  <p:slideViewPr>
    <p:cSldViewPr snapToGrid="0" snapToObjects="1">
      <p:cViewPr varScale="1">
        <p:scale>
          <a:sx n="70" d="100"/>
          <a:sy n="70" d="100"/>
        </p:scale>
        <p:origin x="-1024" y="-104"/>
      </p:cViewPr>
      <p:guideLst>
        <p:guide orient="horz" pos="2160"/>
        <p:guide pos="2880"/>
      </p:guideLst>
    </p:cSldViewPr>
  </p:slideViewPr>
  <p:notesTextViewPr>
    <p:cViewPr>
      <p:scale>
        <a:sx n="100" d="100"/>
        <a:sy n="100" d="100"/>
      </p:scale>
      <p:origin x="0" y="576"/>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notesMaster" Target="notesMasters/notesMaster1.xml"/><Relationship Id="rId39" Type="http://schemas.openxmlformats.org/officeDocument/2006/relationships/printerSettings" Target="printerSettings/printerSettings1.bin"/><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B66FED-5351-7F43-8533-09CB5F62FB51}" type="datetimeFigureOut">
              <a:rPr lang="en-US" smtClean="0"/>
              <a:t>4/21/14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D9F902-98AB-8043-B3BE-5CAFBBF3FE41}" type="slidenum">
              <a:rPr lang="en-US" smtClean="0"/>
              <a:t>‹#›</a:t>
            </a:fld>
            <a:endParaRPr lang="en-US"/>
          </a:p>
        </p:txBody>
      </p:sp>
    </p:spTree>
    <p:extLst>
      <p:ext uri="{BB962C8B-B14F-4D97-AF65-F5344CB8AC3E}">
        <p14:creationId xmlns:p14="http://schemas.microsoft.com/office/powerpoint/2010/main" val="103609655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Hello!  My name is Casey, and I</a:t>
            </a:r>
            <a:r>
              <a:rPr lang="en-US" baseline="0" dirty="0" smtClean="0"/>
              <a:t> am going to talk to you about the treatment and management of </a:t>
            </a:r>
            <a:r>
              <a:rPr lang="en-US" baseline="0" dirty="0" err="1" smtClean="0"/>
              <a:t>spina</a:t>
            </a:r>
            <a:r>
              <a:rPr lang="en-US" baseline="0" dirty="0" smtClean="0"/>
              <a:t> </a:t>
            </a:r>
            <a:r>
              <a:rPr lang="en-US" baseline="0" dirty="0" smtClean="0"/>
              <a:t>bifida! </a:t>
            </a:r>
            <a:endParaRPr lang="en-US" dirty="0"/>
          </a:p>
        </p:txBody>
      </p:sp>
      <p:sp>
        <p:nvSpPr>
          <p:cNvPr id="4" name="Slide Number Placeholder 3"/>
          <p:cNvSpPr>
            <a:spLocks noGrp="1"/>
          </p:cNvSpPr>
          <p:nvPr>
            <p:ph type="sldNum" sz="quarter" idx="10"/>
          </p:nvPr>
        </p:nvSpPr>
        <p:spPr/>
        <p:txBody>
          <a:bodyPr/>
          <a:lstStyle/>
          <a:p>
            <a:fld id="{F8D9F902-98AB-8043-B3BE-5CAFBBF3FE41}" type="slidenum">
              <a:rPr lang="en-US" smtClean="0"/>
              <a:t>1</a:t>
            </a:fld>
            <a:endParaRPr lang="en-US"/>
          </a:p>
        </p:txBody>
      </p:sp>
    </p:spTree>
    <p:extLst>
      <p:ext uri="{BB962C8B-B14F-4D97-AF65-F5344CB8AC3E}">
        <p14:creationId xmlns:p14="http://schemas.microsoft.com/office/powerpoint/2010/main" val="39328034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Some</a:t>
            </a:r>
            <a:r>
              <a:rPr lang="en-US" baseline="0" dirty="0" smtClean="0"/>
              <a:t> of these children are going to have spasticity in some muscle groups, while other muscle groups might be flaccid. (demonstration:) so you’re going to feel tightness and resistance to motion at some joints, and when you increase the speed of passive range of motion, you’ll feel a greater catch – that’s the spasticity.  Other muscle groups/joints might be completely limp – these are the flaccid muscles. </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http://</a:t>
            </a:r>
            <a:r>
              <a:rPr lang="en-US" dirty="0" err="1" smtClean="0"/>
              <a:t>www.alzinfo.org</a:t>
            </a:r>
            <a:r>
              <a:rPr lang="en-US" dirty="0" smtClean="0"/>
              <a:t>/clinical-stages-of-</a:t>
            </a:r>
            <a:r>
              <a:rPr lang="en-US" dirty="0" err="1" smtClean="0"/>
              <a:t>alzheimers</a:t>
            </a:r>
            <a:endParaRPr lang="en-US" dirty="0" smtClean="0"/>
          </a:p>
          <a:p>
            <a:endParaRPr lang="en-US" dirty="0"/>
          </a:p>
        </p:txBody>
      </p:sp>
      <p:sp>
        <p:nvSpPr>
          <p:cNvPr id="4" name="Slide Number Placeholder 3"/>
          <p:cNvSpPr>
            <a:spLocks noGrp="1"/>
          </p:cNvSpPr>
          <p:nvPr>
            <p:ph type="sldNum" sz="quarter" idx="10"/>
          </p:nvPr>
        </p:nvSpPr>
        <p:spPr/>
        <p:txBody>
          <a:bodyPr/>
          <a:lstStyle/>
          <a:p>
            <a:fld id="{F8D9F902-98AB-8043-B3BE-5CAFBBF3FE41}" type="slidenum">
              <a:rPr lang="en-US" smtClean="0"/>
              <a:t>10</a:t>
            </a:fld>
            <a:endParaRPr lang="en-US"/>
          </a:p>
        </p:txBody>
      </p:sp>
    </p:spTree>
    <p:extLst>
      <p:ext uri="{BB962C8B-B14F-4D97-AF65-F5344CB8AC3E}">
        <p14:creationId xmlns:p14="http://schemas.microsoft.com/office/powerpoint/2010/main" val="6076340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Less than 5% of children with </a:t>
            </a:r>
            <a:r>
              <a:rPr lang="en-US" dirty="0" err="1" smtClean="0"/>
              <a:t>myelomeningocele</a:t>
            </a:r>
            <a:r>
              <a:rPr lang="en-US" dirty="0" smtClean="0"/>
              <a:t> develop voluntary</a:t>
            </a:r>
            <a:r>
              <a:rPr lang="en-US" baseline="0" dirty="0" smtClean="0"/>
              <a:t> control of their urinary and anal sphincter.</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http://</a:t>
            </a:r>
            <a:r>
              <a:rPr lang="en-US" dirty="0" err="1" smtClean="0"/>
              <a:t>codyandchelseagroves.blogspot.com</a:t>
            </a:r>
            <a:r>
              <a:rPr lang="en-US" dirty="0" smtClean="0"/>
              <a:t>/2011/01/our-run-down-on-cloth-</a:t>
            </a:r>
            <a:r>
              <a:rPr lang="en-US" dirty="0" err="1" smtClean="0"/>
              <a:t>diapers.html</a:t>
            </a:r>
            <a:endParaRPr lang="en-US" dirty="0" smtClean="0"/>
          </a:p>
          <a:p>
            <a:endParaRPr lang="en-US" dirty="0"/>
          </a:p>
        </p:txBody>
      </p:sp>
      <p:sp>
        <p:nvSpPr>
          <p:cNvPr id="4" name="Slide Number Placeholder 3"/>
          <p:cNvSpPr>
            <a:spLocks noGrp="1"/>
          </p:cNvSpPr>
          <p:nvPr>
            <p:ph type="sldNum" sz="quarter" idx="10"/>
          </p:nvPr>
        </p:nvSpPr>
        <p:spPr/>
        <p:txBody>
          <a:bodyPr/>
          <a:lstStyle/>
          <a:p>
            <a:fld id="{F8D9F902-98AB-8043-B3BE-5CAFBBF3FE41}" type="slidenum">
              <a:rPr lang="en-US" smtClean="0"/>
              <a:t>11</a:t>
            </a:fld>
            <a:endParaRPr lang="en-US"/>
          </a:p>
        </p:txBody>
      </p:sp>
    </p:spTree>
    <p:extLst>
      <p:ext uri="{BB962C8B-B14F-4D97-AF65-F5344CB8AC3E}">
        <p14:creationId xmlns:p14="http://schemas.microsoft.com/office/powerpoint/2010/main" val="24611218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a:t>
            </a:r>
            <a:r>
              <a:rPr lang="en-US" baseline="0" dirty="0" smtClean="0"/>
              <a:t> big question when we get a new patient with </a:t>
            </a:r>
            <a:r>
              <a:rPr lang="en-US" baseline="0" dirty="0" err="1" smtClean="0"/>
              <a:t>spina</a:t>
            </a:r>
            <a:r>
              <a:rPr lang="en-US" baseline="0" dirty="0" smtClean="0"/>
              <a:t> bifida is:  Should I expect this child to walk?  This is a difficult question to answer, and many different factors come into play.  The things listed above are positive prognostic factors – things that, if they are present, lead to better outcomes as far as ambulation and mobility goes. These are the things we want to see!</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baseline="0" dirty="0" smtClean="0"/>
              <a:t>Hip flexion contracture less than 20 degrees, or no contracture at all (demonstrate)</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baseline="0" dirty="0" smtClean="0"/>
              <a:t>Good use of their arms and hands – this will allow for better ability to use assistive devices, help with transfers, etc.</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baseline="0" dirty="0" smtClean="0"/>
              <a:t>Lumbosacral level lesions – so they have some muscle function in their legs.  We especially want to see strength in (demonstrate) hip flexors, hip extensors, </a:t>
            </a:r>
            <a:r>
              <a:rPr lang="en-US" baseline="0" dirty="0" err="1" smtClean="0"/>
              <a:t>dorsiflexors</a:t>
            </a:r>
            <a:r>
              <a:rPr lang="en-US" baseline="0" dirty="0" smtClean="0"/>
              <a:t>, and knee flexors and extensors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Now, if you will also take a look at the handout in front of you…This shows a chart that can help you determine if you should expect the child to walk, and to what extent. From top to bottom, the chart shows highest functional ambulation to lowest functional ambulation.</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Before we go over the chart, you’ll notice “muscle grades” – at the bottom of the handout these are defined.  </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baseline="0" dirty="0" smtClean="0"/>
              <a:t>Grade 1 = trace...if you put your hand on the muscle (demonstrate: biceps) and ask the child to (for instance) bend the elbow, you won’t see any movement, but you’ll feel a little twitch or contraction.  </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baseline="0" dirty="0" smtClean="0"/>
              <a:t>Grade 2 = poor…if you support the extremity (demonstrate w/ biceps), they are able to move it</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baseline="0" dirty="0" smtClean="0"/>
              <a:t>Grade 3 = fair…the individual can move the extremity against gravity (demonstrate)</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baseline="0" dirty="0" smtClean="0"/>
              <a:t>Grade 4 = good…they can hold against moderate resistance</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baseline="0" dirty="0" smtClean="0"/>
              <a:t>Grade 5 = normal…they an hold against maximal resistance</a:t>
            </a:r>
          </a:p>
          <a:p>
            <a:pPr marL="171450" marR="0" indent="-171450" algn="l" defTabSz="457200" rtl="0" eaLnBrk="1" fontAlgn="auto" latinLnBrk="0" hangingPunct="1">
              <a:lnSpc>
                <a:spcPct val="100000"/>
              </a:lnSpc>
              <a:spcBef>
                <a:spcPts val="0"/>
              </a:spcBef>
              <a:spcAft>
                <a:spcPts val="0"/>
              </a:spcAft>
              <a:buClrTx/>
              <a:buSzTx/>
              <a:buFontTx/>
              <a:buChar char="-"/>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So now, if you look at the chart….</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baseline="0" dirty="0" smtClean="0"/>
              <a:t>Level 1: normal strength in lower extremities, but weak foot muscles, and good to normal plantar flexion strength (demonstrate: so they should be able to stand on their toes/walk on their toes). These are our community walkers, they are able to keep up with their peers.</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baseline="0" dirty="0" smtClean="0"/>
              <a:t>Level 2: fair or less </a:t>
            </a:r>
            <a:r>
              <a:rPr lang="en-US" baseline="0" dirty="0" err="1" smtClean="0"/>
              <a:t>plantarflexion</a:t>
            </a:r>
            <a:r>
              <a:rPr lang="en-US" baseline="0" dirty="0" smtClean="0"/>
              <a:t> strength, so may or may not be able to go up on their toes; they are able to flex their knees against gravity (demonstrate) and maybe against resistance, and they have weak hip extension and abduction strength (demonstrate)—they may be able to move into these positions against gravity, or may need to be in a gravity minimized position to do so.  These patients may also be community walkers, but use </a:t>
            </a:r>
            <a:r>
              <a:rPr lang="en-US" baseline="0" dirty="0" err="1" smtClean="0"/>
              <a:t>orthoses</a:t>
            </a:r>
            <a:r>
              <a:rPr lang="en-US" baseline="0" dirty="0" smtClean="0"/>
              <a:t>, and wheelchairs for long distances. </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baseline="0" dirty="0" smtClean="0"/>
              <a:t>Level 3:  good to normal hip flexion and knee extension strength (so can hold against moderate to maximal resistance in these positions), they may or may not be able to perform knee flexion against gravity, and have trace hip extension/abduction and below knee musculature (so if you ask them to kick their leg back, for instance, you may feel the muscle kind of twitch, but there will be no visible movement). These individuals may walk short distances, like down the hallway, with </a:t>
            </a:r>
            <a:r>
              <a:rPr lang="en-US" baseline="0" dirty="0" err="1" smtClean="0"/>
              <a:t>orthoses</a:t>
            </a:r>
            <a:r>
              <a:rPr lang="en-US" baseline="0" dirty="0" smtClean="0"/>
              <a:t> and walking aid, but use a wheelchair for outdoors and long distances.</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baseline="0" dirty="0" smtClean="0"/>
              <a:t>Grade 4:  may be able to flex the hip in a gravity-minimized position, and elevate their pelvis against gravity, but no muscle strength below the hips.  These are our short distance walkers with </a:t>
            </a:r>
            <a:r>
              <a:rPr lang="en-US" baseline="0" dirty="0" err="1" smtClean="0"/>
              <a:t>orthoses</a:t>
            </a:r>
            <a:r>
              <a:rPr lang="en-US" baseline="0" dirty="0" smtClean="0"/>
              <a:t> and walking aid, though less so than level 3’s.  They also use a wheelchair for indoor and outdoor use.</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baseline="0" dirty="0" smtClean="0"/>
              <a:t>Level 5:  no muscle activity in legs or hips. MIGHT walk a little during therapy, but use a wheelchair for their primary means of mobility. </a:t>
            </a:r>
          </a:p>
          <a:p>
            <a:endParaRPr lang="en-US" dirty="0" smtClean="0"/>
          </a:p>
          <a:p>
            <a:r>
              <a:rPr lang="en-US" dirty="0" smtClean="0"/>
              <a:t>Image credit:</a:t>
            </a:r>
          </a:p>
          <a:p>
            <a:r>
              <a:rPr lang="en-US" dirty="0" smtClean="0"/>
              <a:t>http://</a:t>
            </a:r>
            <a:r>
              <a:rPr lang="en-US" dirty="0" err="1" smtClean="0"/>
              <a:t>vivecsharing.blogspot.com</a:t>
            </a:r>
            <a:r>
              <a:rPr lang="en-US" dirty="0" smtClean="0"/>
              <a:t>/2013/07/funny-pictures-of-smiley-</a:t>
            </a:r>
            <a:r>
              <a:rPr lang="en-US" dirty="0" err="1" smtClean="0"/>
              <a:t>faces.html</a:t>
            </a:r>
            <a:endParaRPr lang="en-US" dirty="0"/>
          </a:p>
        </p:txBody>
      </p:sp>
      <p:sp>
        <p:nvSpPr>
          <p:cNvPr id="4" name="Slide Number Placeholder 3"/>
          <p:cNvSpPr>
            <a:spLocks noGrp="1"/>
          </p:cNvSpPr>
          <p:nvPr>
            <p:ph type="sldNum" sz="quarter" idx="10"/>
          </p:nvPr>
        </p:nvSpPr>
        <p:spPr/>
        <p:txBody>
          <a:bodyPr/>
          <a:lstStyle/>
          <a:p>
            <a:fld id="{F8D9F902-98AB-8043-B3BE-5CAFBBF3FE41}" type="slidenum">
              <a:rPr lang="en-US" smtClean="0"/>
              <a:t>12</a:t>
            </a:fld>
            <a:endParaRPr lang="en-US"/>
          </a:p>
        </p:txBody>
      </p:sp>
    </p:spTree>
    <p:extLst>
      <p:ext uri="{BB962C8B-B14F-4D97-AF65-F5344CB8AC3E}">
        <p14:creationId xmlns:p14="http://schemas.microsoft.com/office/powerpoint/2010/main" val="34724208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And now, </a:t>
            </a:r>
            <a:r>
              <a:rPr lang="en-US" baseline="0" dirty="0" smtClean="0"/>
              <a:t>the things listed above are negative prognostic factors – things that, if they are present, lead to worse outcomes as far as ambulation and mobility goes.  </a:t>
            </a:r>
            <a:endParaRPr lang="en-US" dirty="0" smtClean="0"/>
          </a:p>
          <a:p>
            <a:pPr marL="171450" indent="-171450">
              <a:buFontTx/>
              <a:buChar char="-"/>
            </a:pPr>
            <a:endParaRPr lang="en-US" baseline="0" dirty="0" smtClean="0"/>
          </a:p>
          <a:p>
            <a:pPr marL="171450" indent="-171450">
              <a:buFontTx/>
              <a:buChar char="-"/>
            </a:pPr>
            <a:r>
              <a:rPr lang="en-US" baseline="0" dirty="0" smtClean="0"/>
              <a:t>Hip flexion contracture – if they have a contracture &gt;20 degrees (demonstrate)</a:t>
            </a:r>
          </a:p>
          <a:p>
            <a:pPr marL="171450" indent="-171450">
              <a:buFontTx/>
              <a:buChar char="-"/>
            </a:pPr>
            <a:r>
              <a:rPr lang="en-US" baseline="0" dirty="0" smtClean="0"/>
              <a:t>History of shunt revisions, particularly after age 2</a:t>
            </a:r>
          </a:p>
          <a:p>
            <a:pPr marL="171450" indent="-171450">
              <a:buFontTx/>
              <a:buChar char="-"/>
            </a:pPr>
            <a:r>
              <a:rPr lang="en-US" baseline="0" dirty="0" smtClean="0"/>
              <a:t>Progressive neurological deterioration - If you’re seeing signs of worsening function</a:t>
            </a:r>
          </a:p>
          <a:p>
            <a:pPr marL="171450" indent="-171450">
              <a:buFontTx/>
              <a:buChar char="-"/>
            </a:pPr>
            <a:r>
              <a:rPr lang="en-US" baseline="0" dirty="0" smtClean="0"/>
              <a:t>Thoracic level lesions – no muscle function in their lower extremities at all</a:t>
            </a:r>
            <a:endParaRPr lang="en-US" dirty="0" smtClean="0"/>
          </a:p>
          <a:p>
            <a:endParaRPr lang="en-US" dirty="0" smtClean="0"/>
          </a:p>
          <a:p>
            <a:r>
              <a:rPr lang="en-US" dirty="0" smtClean="0"/>
              <a:t>Image credit:</a:t>
            </a:r>
          </a:p>
          <a:p>
            <a:r>
              <a:rPr lang="en-US" dirty="0" smtClean="0"/>
              <a:t>http://</a:t>
            </a:r>
            <a:r>
              <a:rPr lang="en-US" dirty="0" err="1" smtClean="0"/>
              <a:t>www.clipartbest.com</a:t>
            </a:r>
            <a:r>
              <a:rPr lang="en-US" dirty="0" smtClean="0"/>
              <a:t>/animated-question-mark-gif</a:t>
            </a:r>
          </a:p>
          <a:p>
            <a:r>
              <a:rPr lang="en-US" dirty="0" smtClean="0"/>
              <a:t>http://4vector.com/free-vector/free-vector-vector-clip-art-question-mark-icon-clip-art-104760</a:t>
            </a:r>
          </a:p>
          <a:p>
            <a:r>
              <a:rPr lang="en-US" dirty="0" smtClean="0"/>
              <a:t>http://</a:t>
            </a:r>
            <a:r>
              <a:rPr lang="en-US" dirty="0" err="1" smtClean="0"/>
              <a:t>sweetclipart.com</a:t>
            </a:r>
            <a:r>
              <a:rPr lang="en-US" dirty="0" smtClean="0"/>
              <a:t>/simple-blue-question-mark-1146</a:t>
            </a:r>
          </a:p>
          <a:p>
            <a:r>
              <a:rPr lang="en-US" dirty="0" smtClean="0"/>
              <a:t>http://</a:t>
            </a:r>
            <a:r>
              <a:rPr lang="en-US" dirty="0" err="1" smtClean="0"/>
              <a:t>pwhatley.wordpress.com</a:t>
            </a:r>
            <a:r>
              <a:rPr lang="en-US" dirty="0" smtClean="0"/>
              <a:t>/2008/06/26/and-still-it-keeps-coming-vp-somebody-stop-me-before-i-order-again/</a:t>
            </a:r>
            <a:r>
              <a:rPr lang="en-US" dirty="0" err="1" smtClean="0"/>
              <a:t>sadface</a:t>
            </a:r>
            <a:r>
              <a:rPr lang="en-US" dirty="0" smtClean="0"/>
              <a:t>/</a:t>
            </a:r>
          </a:p>
          <a:p>
            <a:endParaRPr lang="en-US" dirty="0"/>
          </a:p>
        </p:txBody>
      </p:sp>
      <p:sp>
        <p:nvSpPr>
          <p:cNvPr id="4" name="Slide Number Placeholder 3"/>
          <p:cNvSpPr>
            <a:spLocks noGrp="1"/>
          </p:cNvSpPr>
          <p:nvPr>
            <p:ph type="sldNum" sz="quarter" idx="10"/>
          </p:nvPr>
        </p:nvSpPr>
        <p:spPr/>
        <p:txBody>
          <a:bodyPr/>
          <a:lstStyle/>
          <a:p>
            <a:fld id="{F8D9F902-98AB-8043-B3BE-5CAFBBF3FE41}" type="slidenum">
              <a:rPr lang="en-US" smtClean="0"/>
              <a:t>13</a:t>
            </a:fld>
            <a:endParaRPr lang="en-US"/>
          </a:p>
        </p:txBody>
      </p:sp>
    </p:spTree>
    <p:extLst>
      <p:ext uri="{BB962C8B-B14F-4D97-AF65-F5344CB8AC3E}">
        <p14:creationId xmlns:p14="http://schemas.microsoft.com/office/powerpoint/2010/main" val="38925315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Interventions.  These</a:t>
            </a:r>
            <a:r>
              <a:rPr lang="en-US" baseline="0" dirty="0" smtClean="0"/>
              <a:t> are some of the key focuses for physical therapy: stretching, positioning, education (patients and caregivers), strengthening, and endurance exercises.  We are going to go through these in more detail on the following slides. </a:t>
            </a:r>
            <a:endParaRPr lang="en-US" dirty="0" smtClean="0"/>
          </a:p>
          <a:p>
            <a:endParaRPr lang="en-US" dirty="0" smtClean="0"/>
          </a:p>
          <a:p>
            <a:r>
              <a:rPr lang="en-US" dirty="0" smtClean="0"/>
              <a:t>Image credit:</a:t>
            </a:r>
          </a:p>
          <a:p>
            <a:r>
              <a:rPr lang="en-US" dirty="0" smtClean="0"/>
              <a:t>http://</a:t>
            </a:r>
            <a:r>
              <a:rPr lang="en-US" dirty="0" err="1" smtClean="0"/>
              <a:t>masonsbjournal.blogspot.com</a:t>
            </a:r>
            <a:r>
              <a:rPr lang="en-US" dirty="0" smtClean="0"/>
              <a:t>/2012/06/part-of-physical-therapy-</a:t>
            </a:r>
            <a:r>
              <a:rPr lang="en-US" dirty="0" err="1" smtClean="0"/>
              <a:t>routine.htmlhttp</a:t>
            </a:r>
            <a:r>
              <a:rPr lang="en-US" dirty="0" smtClean="0"/>
              <a:t>://ww1.prweb.com/</a:t>
            </a:r>
            <a:r>
              <a:rPr lang="en-US" dirty="0" err="1" smtClean="0"/>
              <a:t>prfiles</a:t>
            </a:r>
            <a:r>
              <a:rPr lang="en-US" dirty="0" smtClean="0"/>
              <a:t>/2013/01/11/10475520/muscle-arm-</a:t>
            </a:r>
            <a:r>
              <a:rPr lang="en-US" dirty="0" err="1" smtClean="0"/>
              <a:t>jpg.jpg</a:t>
            </a:r>
            <a:endParaRPr lang="en-US" dirty="0" smtClean="0"/>
          </a:p>
        </p:txBody>
      </p:sp>
      <p:sp>
        <p:nvSpPr>
          <p:cNvPr id="4" name="Slide Number Placeholder 3"/>
          <p:cNvSpPr>
            <a:spLocks noGrp="1"/>
          </p:cNvSpPr>
          <p:nvPr>
            <p:ph type="sldNum" sz="quarter" idx="10"/>
          </p:nvPr>
        </p:nvSpPr>
        <p:spPr/>
        <p:txBody>
          <a:bodyPr/>
          <a:lstStyle/>
          <a:p>
            <a:fld id="{F8D9F902-98AB-8043-B3BE-5CAFBBF3FE41}" type="slidenum">
              <a:rPr lang="en-US" smtClean="0"/>
              <a:t>14</a:t>
            </a:fld>
            <a:endParaRPr lang="en-US"/>
          </a:p>
        </p:txBody>
      </p:sp>
    </p:spTree>
    <p:extLst>
      <p:ext uri="{BB962C8B-B14F-4D97-AF65-F5344CB8AC3E}">
        <p14:creationId xmlns:p14="http://schemas.microsoft.com/office/powerpoint/2010/main" val="29845797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physical therapists, one of the big issues we’re going to be working on with these</a:t>
            </a:r>
            <a:r>
              <a:rPr lang="en-US" baseline="0" dirty="0" smtClean="0"/>
              <a:t> patients is the prevention and management of contractures.  Hip and knee flexion contractures are common (which also lead to crouch gait), hip abduction contractures, ankle plantar flexion contractures, and potentially upper extremity contractures as a result of spasticity or poor postural habits. </a:t>
            </a:r>
          </a:p>
          <a:p>
            <a:endParaRPr lang="en-US" baseline="0" dirty="0" smtClean="0"/>
          </a:p>
          <a:p>
            <a:r>
              <a:rPr lang="en-US" dirty="0" smtClean="0"/>
              <a:t>Ok! So now the fun part! We are going to practice all of these stretches on each other!  So, if you</a:t>
            </a:r>
            <a:r>
              <a:rPr lang="en-US" baseline="0" dirty="0" smtClean="0"/>
              <a:t> would, find a partner…and then I’ll demonstrate up here and we can all practice for a couple of minutes on each other.  </a:t>
            </a:r>
            <a:endParaRPr lang="en-US" dirty="0" smtClean="0"/>
          </a:p>
          <a:p>
            <a:endParaRPr lang="en-US" dirty="0" smtClean="0"/>
          </a:p>
          <a:p>
            <a:r>
              <a:rPr lang="en-US" dirty="0" smtClean="0"/>
              <a:t>Image credit:</a:t>
            </a:r>
          </a:p>
          <a:p>
            <a:r>
              <a:rPr lang="en-US" dirty="0" smtClean="0"/>
              <a:t>http://</a:t>
            </a:r>
            <a:r>
              <a:rPr lang="en-US" dirty="0" err="1" smtClean="0"/>
              <a:t>www.dinf.ne.jp</a:t>
            </a:r>
            <a:r>
              <a:rPr lang="en-US" dirty="0" smtClean="0"/>
              <a:t>/doc/</a:t>
            </a:r>
            <a:r>
              <a:rPr lang="en-US" dirty="0" err="1" smtClean="0"/>
              <a:t>english</a:t>
            </a:r>
            <a:r>
              <a:rPr lang="en-US" dirty="0" smtClean="0"/>
              <a:t>/global/</a:t>
            </a:r>
            <a:r>
              <a:rPr lang="en-US" dirty="0" err="1" smtClean="0"/>
              <a:t>david</a:t>
            </a:r>
            <a:r>
              <a:rPr lang="en-US" dirty="0" smtClean="0"/>
              <a:t>/dwe002/dwe00244.html#385</a:t>
            </a:r>
          </a:p>
          <a:p>
            <a:r>
              <a:rPr lang="en-US" dirty="0" smtClean="0"/>
              <a:t>http://</a:t>
            </a:r>
            <a:r>
              <a:rPr lang="en-US" dirty="0" err="1" smtClean="0"/>
              <a:t>thesportsphysio.wordpress.com</a:t>
            </a:r>
            <a:r>
              <a:rPr lang="en-US" dirty="0" smtClean="0"/>
              <a:t>/2012/11/13/the-sporting-groin-part-1/</a:t>
            </a:r>
          </a:p>
          <a:p>
            <a:endParaRPr lang="en-US" dirty="0"/>
          </a:p>
        </p:txBody>
      </p:sp>
      <p:sp>
        <p:nvSpPr>
          <p:cNvPr id="4" name="Slide Number Placeholder 3"/>
          <p:cNvSpPr>
            <a:spLocks noGrp="1"/>
          </p:cNvSpPr>
          <p:nvPr>
            <p:ph type="sldNum" sz="quarter" idx="10"/>
          </p:nvPr>
        </p:nvSpPr>
        <p:spPr/>
        <p:txBody>
          <a:bodyPr/>
          <a:lstStyle/>
          <a:p>
            <a:fld id="{F8D9F902-98AB-8043-B3BE-5CAFBBF3FE41}" type="slidenum">
              <a:rPr lang="en-US" smtClean="0"/>
              <a:t>15</a:t>
            </a:fld>
            <a:endParaRPr lang="en-US"/>
          </a:p>
        </p:txBody>
      </p:sp>
    </p:spTree>
    <p:extLst>
      <p:ext uri="{BB962C8B-B14F-4D97-AF65-F5344CB8AC3E}">
        <p14:creationId xmlns:p14="http://schemas.microsoft.com/office/powerpoint/2010/main" val="26189094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credit:</a:t>
            </a:r>
          </a:p>
          <a:p>
            <a:r>
              <a:rPr lang="en-US" dirty="0" smtClean="0"/>
              <a:t>http://</a:t>
            </a:r>
            <a:r>
              <a:rPr lang="en-US" dirty="0" err="1" smtClean="0"/>
              <a:t>www.dinf.ne.jp</a:t>
            </a:r>
            <a:r>
              <a:rPr lang="en-US" dirty="0" smtClean="0"/>
              <a:t>/doc/</a:t>
            </a:r>
            <a:r>
              <a:rPr lang="en-US" dirty="0" err="1" smtClean="0"/>
              <a:t>english</a:t>
            </a:r>
            <a:r>
              <a:rPr lang="en-US" dirty="0" smtClean="0"/>
              <a:t>/global/</a:t>
            </a:r>
            <a:r>
              <a:rPr lang="en-US" dirty="0" err="1" smtClean="0"/>
              <a:t>david</a:t>
            </a:r>
            <a:r>
              <a:rPr lang="en-US" dirty="0" smtClean="0"/>
              <a:t>/dwe002/dwe00244.html#385</a:t>
            </a:r>
          </a:p>
          <a:p>
            <a:endParaRPr lang="en-US" dirty="0"/>
          </a:p>
        </p:txBody>
      </p:sp>
      <p:sp>
        <p:nvSpPr>
          <p:cNvPr id="4" name="Slide Number Placeholder 3"/>
          <p:cNvSpPr>
            <a:spLocks noGrp="1"/>
          </p:cNvSpPr>
          <p:nvPr>
            <p:ph type="sldNum" sz="quarter" idx="10"/>
          </p:nvPr>
        </p:nvSpPr>
        <p:spPr/>
        <p:txBody>
          <a:bodyPr/>
          <a:lstStyle/>
          <a:p>
            <a:fld id="{F8D9F902-98AB-8043-B3BE-5CAFBBF3FE41}" type="slidenum">
              <a:rPr lang="en-US" smtClean="0"/>
              <a:t>16</a:t>
            </a:fld>
            <a:endParaRPr lang="en-US"/>
          </a:p>
        </p:txBody>
      </p:sp>
    </p:spTree>
    <p:extLst>
      <p:ext uri="{BB962C8B-B14F-4D97-AF65-F5344CB8AC3E}">
        <p14:creationId xmlns:p14="http://schemas.microsoft.com/office/powerpoint/2010/main" val="18218080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credit:</a:t>
            </a:r>
          </a:p>
          <a:p>
            <a:r>
              <a:rPr lang="en-US" dirty="0" smtClean="0"/>
              <a:t>http://</a:t>
            </a:r>
            <a:r>
              <a:rPr lang="en-US" dirty="0" err="1" smtClean="0"/>
              <a:t>www.dinf.ne.jp</a:t>
            </a:r>
            <a:r>
              <a:rPr lang="en-US" dirty="0" smtClean="0"/>
              <a:t>/doc/</a:t>
            </a:r>
            <a:r>
              <a:rPr lang="en-US" dirty="0" err="1" smtClean="0"/>
              <a:t>english</a:t>
            </a:r>
            <a:r>
              <a:rPr lang="en-US" dirty="0" smtClean="0"/>
              <a:t>/global/</a:t>
            </a:r>
            <a:r>
              <a:rPr lang="en-US" dirty="0" err="1" smtClean="0"/>
              <a:t>david</a:t>
            </a:r>
            <a:r>
              <a:rPr lang="en-US" dirty="0" smtClean="0"/>
              <a:t>/dwe002/dwe00244.html#385</a:t>
            </a:r>
          </a:p>
          <a:p>
            <a:endParaRPr lang="en-US" dirty="0"/>
          </a:p>
        </p:txBody>
      </p:sp>
      <p:sp>
        <p:nvSpPr>
          <p:cNvPr id="4" name="Slide Number Placeholder 3"/>
          <p:cNvSpPr>
            <a:spLocks noGrp="1"/>
          </p:cNvSpPr>
          <p:nvPr>
            <p:ph type="sldNum" sz="quarter" idx="10"/>
          </p:nvPr>
        </p:nvSpPr>
        <p:spPr/>
        <p:txBody>
          <a:bodyPr/>
          <a:lstStyle/>
          <a:p>
            <a:fld id="{F8D9F902-98AB-8043-B3BE-5CAFBBF3FE41}" type="slidenum">
              <a:rPr lang="en-US" smtClean="0"/>
              <a:t>17</a:t>
            </a:fld>
            <a:endParaRPr lang="en-US"/>
          </a:p>
        </p:txBody>
      </p:sp>
    </p:spTree>
    <p:extLst>
      <p:ext uri="{BB962C8B-B14F-4D97-AF65-F5344CB8AC3E}">
        <p14:creationId xmlns:p14="http://schemas.microsoft.com/office/powerpoint/2010/main" val="29102522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 Ok, that’s all for stretching.  Let’s come back together and talk about positioning.  </a:t>
            </a:r>
          </a:p>
          <a:p>
            <a:pPr marL="171450" indent="-171450">
              <a:buFontTx/>
              <a:buChar char="-"/>
            </a:pPr>
            <a:r>
              <a:rPr lang="en-US" baseline="0" dirty="0" smtClean="0"/>
              <a:t>Proper posturing is necessary in order to help the patient perform functional tasks, to minimize stress on joints and deforming forces, to permit the muscles to function at their optimal length, to minimize discomfort and chance for skin breakdown, and minimize the chances for joint contractures and musculoskeletal pain.  </a:t>
            </a:r>
          </a:p>
          <a:p>
            <a:pPr marL="171450" indent="-171450">
              <a:buFontTx/>
              <a:buChar char="-"/>
            </a:pPr>
            <a:r>
              <a:rPr lang="en-US" baseline="0" dirty="0" smtClean="0"/>
              <a:t>We want to keep them in neutral alignment to the best of our ability. This means: in sitting: head in neutral, elbows at 90 degrees (demonstrate), that natural curve of the spine, equal weight-bearing, hips at 90 degrees (demonstrate), knees at 90 degrees (demonstrate), ankles in neutral alignment, knees facing forward (not in or out – demonstrate).  In supine: again, that neutral alignment, and using pillows to cushion bony prominences to prevent pressure sores.  Prone: this is a great position to encourage play in—to help stretch the hip flexors and help prevent hip flexion contractures!</a:t>
            </a:r>
          </a:p>
          <a:p>
            <a:endParaRPr lang="en-US" baseline="0" dirty="0" smtClean="0"/>
          </a:p>
          <a:p>
            <a:r>
              <a:rPr lang="en-US" baseline="0" dirty="0" smtClean="0"/>
              <a:t>Image credit:</a:t>
            </a:r>
          </a:p>
          <a:p>
            <a:r>
              <a:rPr lang="en-US" baseline="0" dirty="0" smtClean="0"/>
              <a:t>http://</a:t>
            </a:r>
            <a:r>
              <a:rPr lang="en-US" baseline="0" dirty="0" err="1" smtClean="0"/>
              <a:t>calder.med.miami.edu</a:t>
            </a:r>
            <a:r>
              <a:rPr lang="en-US" baseline="0" dirty="0" smtClean="0"/>
              <a:t>/</a:t>
            </a:r>
            <a:r>
              <a:rPr lang="en-US" baseline="0" dirty="0" err="1" smtClean="0"/>
              <a:t>pointis</a:t>
            </a:r>
            <a:r>
              <a:rPr lang="en-US" baseline="0" dirty="0" smtClean="0"/>
              <a:t>/</a:t>
            </a:r>
            <a:r>
              <a:rPr lang="en-US" baseline="0" dirty="0" err="1" smtClean="0"/>
              <a:t>relieve.html</a:t>
            </a:r>
            <a:endParaRPr lang="en-US" baseline="0" dirty="0" smtClean="0"/>
          </a:p>
          <a:p>
            <a:r>
              <a:rPr lang="en-US" dirty="0" smtClean="0"/>
              <a:t>http://</a:t>
            </a:r>
            <a:r>
              <a:rPr lang="en-US" dirty="0" err="1" smtClean="0"/>
              <a:t>www.assistireland.ie</a:t>
            </a:r>
            <a:r>
              <a:rPr lang="en-US" dirty="0" smtClean="0"/>
              <a:t>/</a:t>
            </a:r>
            <a:r>
              <a:rPr lang="en-US" dirty="0" err="1" smtClean="0"/>
              <a:t>eng</a:t>
            </a:r>
            <a:r>
              <a:rPr lang="en-US" dirty="0" smtClean="0"/>
              <a:t>/Information/</a:t>
            </a:r>
            <a:r>
              <a:rPr lang="en-US" dirty="0" err="1" smtClean="0"/>
              <a:t>Information_Sheets</a:t>
            </a:r>
            <a:r>
              <a:rPr lang="en-US" dirty="0" smtClean="0"/>
              <a:t>/</a:t>
            </a:r>
            <a:r>
              <a:rPr lang="en-US" dirty="0" err="1" smtClean="0"/>
              <a:t>Choosing_a_Standard_Self-Propelled_Wheelchair.html</a:t>
            </a:r>
            <a:endParaRPr lang="en-US" dirty="0" smtClean="0"/>
          </a:p>
          <a:p>
            <a:r>
              <a:rPr lang="en-US" dirty="0" smtClean="0"/>
              <a:t>http://</a:t>
            </a:r>
            <a:r>
              <a:rPr lang="en-US" dirty="0" err="1" smtClean="0"/>
              <a:t>www.cdc.gov</a:t>
            </a:r>
            <a:r>
              <a:rPr lang="en-US" dirty="0" smtClean="0"/>
              <a:t>/</a:t>
            </a:r>
            <a:r>
              <a:rPr lang="en-US" dirty="0" err="1" smtClean="0"/>
              <a:t>ncbddd</a:t>
            </a:r>
            <a:r>
              <a:rPr lang="en-US" dirty="0" smtClean="0"/>
              <a:t>/</a:t>
            </a:r>
            <a:r>
              <a:rPr lang="en-US" dirty="0" err="1" smtClean="0"/>
              <a:t>spinabifida</a:t>
            </a:r>
            <a:r>
              <a:rPr lang="en-US" dirty="0" smtClean="0"/>
              <a:t>/</a:t>
            </a:r>
            <a:r>
              <a:rPr lang="en-US" dirty="0" err="1" smtClean="0"/>
              <a:t>infant.html</a:t>
            </a:r>
            <a:endParaRPr lang="en-US" dirty="0" smtClean="0"/>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-If they are favoring one side, put toys/etc. on the opposite</a:t>
            </a:r>
            <a:r>
              <a:rPr lang="en-US" baseline="0" dirty="0" smtClean="0"/>
              <a:t> side </a:t>
            </a:r>
          </a:p>
          <a:p>
            <a:endParaRPr lang="en-US" dirty="0"/>
          </a:p>
        </p:txBody>
      </p:sp>
      <p:sp>
        <p:nvSpPr>
          <p:cNvPr id="4" name="Slide Number Placeholder 3"/>
          <p:cNvSpPr>
            <a:spLocks noGrp="1"/>
          </p:cNvSpPr>
          <p:nvPr>
            <p:ph type="sldNum" sz="quarter" idx="10"/>
          </p:nvPr>
        </p:nvSpPr>
        <p:spPr/>
        <p:txBody>
          <a:bodyPr/>
          <a:lstStyle/>
          <a:p>
            <a:fld id="{F8D9F902-98AB-8043-B3BE-5CAFBBF3FE41}" type="slidenum">
              <a:rPr lang="en-US" smtClean="0"/>
              <a:t>18</a:t>
            </a:fld>
            <a:endParaRPr lang="en-US"/>
          </a:p>
        </p:txBody>
      </p:sp>
    </p:spTree>
    <p:extLst>
      <p:ext uri="{BB962C8B-B14F-4D97-AF65-F5344CB8AC3E}">
        <p14:creationId xmlns:p14="http://schemas.microsoft.com/office/powerpoint/2010/main" val="41848331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I</a:t>
            </a:r>
            <a:r>
              <a:rPr lang="en-US" baseline="0" dirty="0" smtClean="0"/>
              <a:t> mentioned earlier, skin breakdown occurs in 85-95% of all children with </a:t>
            </a:r>
            <a:r>
              <a:rPr lang="en-US" baseline="0" dirty="0" err="1" smtClean="0"/>
              <a:t>myelomeningocele</a:t>
            </a:r>
            <a:r>
              <a:rPr lang="en-US" baseline="0" dirty="0" smtClean="0"/>
              <a:t> by the time they reach adulthood.  Causes of this: </a:t>
            </a:r>
          </a:p>
          <a:p>
            <a:pPr marL="171450" indent="-171450">
              <a:buFontTx/>
              <a:buChar char="-"/>
            </a:pPr>
            <a:r>
              <a:rPr lang="en-US" baseline="0" dirty="0" smtClean="0"/>
              <a:t>there is a lack of oxygen to the tissues due to excessive pressure</a:t>
            </a:r>
          </a:p>
          <a:p>
            <a:pPr marL="171450" indent="-171450">
              <a:buFontTx/>
              <a:buChar char="-"/>
            </a:pPr>
            <a:r>
              <a:rPr lang="en-US" baseline="0" dirty="0" smtClean="0"/>
              <a:t>Can be caused by improper fitting casts/orthotic devices</a:t>
            </a:r>
          </a:p>
          <a:p>
            <a:pPr marL="171450" indent="-171450">
              <a:buFontTx/>
              <a:buChar char="-"/>
            </a:pPr>
            <a:r>
              <a:rPr lang="en-US" baseline="0" dirty="0" smtClean="0"/>
              <a:t>Excessive weight-bearing over bony prominences – for example, the sacrum and </a:t>
            </a:r>
            <a:r>
              <a:rPr lang="en-US" baseline="0" dirty="0" err="1" smtClean="0"/>
              <a:t>ischial</a:t>
            </a:r>
            <a:r>
              <a:rPr lang="en-US" baseline="0" dirty="0" smtClean="0"/>
              <a:t> </a:t>
            </a:r>
            <a:r>
              <a:rPr lang="en-US" baseline="0" dirty="0" err="1" smtClean="0"/>
              <a:t>tuberocities</a:t>
            </a:r>
            <a:r>
              <a:rPr lang="en-US" baseline="0" dirty="0" smtClean="0"/>
              <a:t> (bony part of the bottom) are common sites of pressure ulcers for wheelchair users</a:t>
            </a:r>
          </a:p>
          <a:p>
            <a:pPr marL="171450" indent="-171450">
              <a:buFontTx/>
              <a:buChar char="-"/>
            </a:pPr>
            <a:r>
              <a:rPr lang="en-US" baseline="0" dirty="0" smtClean="0"/>
              <a:t>More commonly happen with individuals who are obese</a:t>
            </a:r>
          </a:p>
          <a:p>
            <a:pPr marL="171450" indent="-171450">
              <a:buFontTx/>
              <a:buChar char="-"/>
            </a:pPr>
            <a:r>
              <a:rPr lang="en-US" baseline="0" dirty="0" smtClean="0"/>
              <a:t>And in Individuals with poor circulation</a:t>
            </a:r>
          </a:p>
          <a:p>
            <a:pPr marL="171450" indent="-171450">
              <a:buFontTx/>
              <a:buChar char="-"/>
            </a:pPr>
            <a:endParaRPr lang="en-US" dirty="0" smtClean="0"/>
          </a:p>
          <a:p>
            <a:r>
              <a:rPr lang="en-US" dirty="0" smtClean="0"/>
              <a:t>So,</a:t>
            </a:r>
            <a:r>
              <a:rPr lang="en-US" baseline="0" dirty="0" smtClean="0"/>
              <a:t> how do we help prevent pressure ulcers?</a:t>
            </a:r>
          </a:p>
          <a:p>
            <a:pPr marL="171450" indent="-171450">
              <a:buFontTx/>
              <a:buChar char="-"/>
            </a:pPr>
            <a:r>
              <a:rPr lang="en-US" baseline="0" dirty="0" smtClean="0"/>
              <a:t>Help the patient develop awareness of what areas of their body that don’t have sensation, and encourage them to do skin inspections daily.  If they can’t see the areas themselves, instruct a caregiver on how to do this.  </a:t>
            </a:r>
          </a:p>
          <a:p>
            <a:pPr marL="171450" indent="-171450">
              <a:buFontTx/>
              <a:buChar char="-"/>
            </a:pPr>
            <a:r>
              <a:rPr lang="en-US" baseline="0" dirty="0" smtClean="0"/>
              <a:t>Pressure relief through weight shifting—like in the pictures above—should be done AT LEAST every 2 hours. (Explain pictures)</a:t>
            </a:r>
          </a:p>
          <a:p>
            <a:pPr marL="171450" indent="-171450">
              <a:buFontTx/>
              <a:buChar char="-"/>
            </a:pPr>
            <a:r>
              <a:rPr lang="en-US" baseline="0" dirty="0" smtClean="0"/>
              <a:t>It is also best to provide some cushion over bony prominences—such as the spine, </a:t>
            </a:r>
            <a:r>
              <a:rPr lang="en-US" baseline="0" dirty="0" err="1" smtClean="0"/>
              <a:t>ischial</a:t>
            </a:r>
            <a:r>
              <a:rPr lang="en-US" baseline="0" dirty="0" smtClean="0"/>
              <a:t> </a:t>
            </a:r>
            <a:r>
              <a:rPr lang="en-US" baseline="0" dirty="0" err="1" smtClean="0"/>
              <a:t>tuberocities</a:t>
            </a:r>
            <a:r>
              <a:rPr lang="en-US" baseline="0" dirty="0" smtClean="0"/>
              <a:t> (bony part of the bottom), and sacrum (point)</a:t>
            </a:r>
          </a:p>
          <a:p>
            <a:pPr marL="171450" indent="-171450">
              <a:buFontTx/>
              <a:buChar char="-"/>
            </a:pPr>
            <a:endParaRPr lang="en-US" baseline="0" dirty="0" smtClean="0"/>
          </a:p>
          <a:p>
            <a:pPr marL="171450" indent="-171450">
              <a:buFontTx/>
              <a:buChar char="-"/>
            </a:pPr>
            <a:endParaRPr lang="en-US" baseline="0" dirty="0" smtClean="0"/>
          </a:p>
          <a:p>
            <a:pPr marL="171450" indent="-171450">
              <a:buFontTx/>
              <a:buChar char="-"/>
            </a:pPr>
            <a:r>
              <a:rPr lang="en-US" dirty="0" smtClean="0"/>
              <a:t>http://</a:t>
            </a:r>
            <a:r>
              <a:rPr lang="en-US" dirty="0" err="1" smtClean="0"/>
              <a:t>blog.birthbalance.com</a:t>
            </a:r>
            <a:r>
              <a:rPr lang="en-US" dirty="0" smtClean="0"/>
              <a:t>/?cat=36</a:t>
            </a:r>
          </a:p>
          <a:p>
            <a:r>
              <a:rPr lang="en-US" dirty="0" smtClean="0"/>
              <a:t>http://</a:t>
            </a:r>
            <a:r>
              <a:rPr lang="en-US" dirty="0" err="1" smtClean="0"/>
              <a:t>calder.med.miami.edu</a:t>
            </a:r>
            <a:r>
              <a:rPr lang="en-US" dirty="0" smtClean="0"/>
              <a:t>/</a:t>
            </a:r>
            <a:r>
              <a:rPr lang="en-US" dirty="0" err="1" smtClean="0"/>
              <a:t>pointis</a:t>
            </a:r>
            <a:r>
              <a:rPr lang="en-US" dirty="0" smtClean="0"/>
              <a:t>/</a:t>
            </a:r>
            <a:r>
              <a:rPr lang="en-US" dirty="0" err="1" smtClean="0"/>
              <a:t>relieve.html</a:t>
            </a:r>
            <a:endParaRPr lang="en-US" dirty="0" smtClean="0"/>
          </a:p>
          <a:p>
            <a:r>
              <a:rPr lang="en-US" dirty="0" smtClean="0"/>
              <a:t>http://</a:t>
            </a:r>
            <a:r>
              <a:rPr lang="en-US" dirty="0" err="1" smtClean="0"/>
              <a:t>sci.washington.edu</a:t>
            </a:r>
            <a:r>
              <a:rPr lang="en-US" dirty="0" smtClean="0"/>
              <a:t>/info/pamphlets/</a:t>
            </a:r>
            <a:r>
              <a:rPr lang="en-US" dirty="0" err="1" smtClean="0"/>
              <a:t>msktc-pressure_relief.asp</a:t>
            </a:r>
            <a:endParaRPr lang="en-US" dirty="0"/>
          </a:p>
        </p:txBody>
      </p:sp>
      <p:sp>
        <p:nvSpPr>
          <p:cNvPr id="4" name="Slide Number Placeholder 3"/>
          <p:cNvSpPr>
            <a:spLocks noGrp="1"/>
          </p:cNvSpPr>
          <p:nvPr>
            <p:ph type="sldNum" sz="quarter" idx="10"/>
          </p:nvPr>
        </p:nvSpPr>
        <p:spPr/>
        <p:txBody>
          <a:bodyPr/>
          <a:lstStyle/>
          <a:p>
            <a:fld id="{F8D9F902-98AB-8043-B3BE-5CAFBBF3FE41}" type="slidenum">
              <a:rPr lang="en-US" smtClean="0"/>
              <a:t>19</a:t>
            </a:fld>
            <a:endParaRPr lang="en-US"/>
          </a:p>
        </p:txBody>
      </p:sp>
    </p:spTree>
    <p:extLst>
      <p:ext uri="{BB962C8B-B14F-4D97-AF65-F5344CB8AC3E}">
        <p14:creationId xmlns:p14="http://schemas.microsoft.com/office/powerpoint/2010/main" val="31523236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 the next hour, I plan</a:t>
            </a:r>
            <a:r>
              <a:rPr lang="en-US" baseline="0" dirty="0" smtClean="0"/>
              <a:t> on discussing the common impairments that a child with </a:t>
            </a:r>
            <a:r>
              <a:rPr lang="en-US" baseline="0" dirty="0" err="1" smtClean="0"/>
              <a:t>spina</a:t>
            </a:r>
            <a:r>
              <a:rPr lang="en-US" baseline="0" dirty="0" smtClean="0"/>
              <a:t> bifida may have and discuss prevention and management strategies for those impairments, identify the factors that influence whether or not you should expect the child to walk, </a:t>
            </a:r>
            <a:r>
              <a:rPr lang="en-US" baseline="0" dirty="0" smtClean="0"/>
              <a:t>and together </a:t>
            </a:r>
            <a:r>
              <a:rPr lang="en-US" baseline="0" dirty="0" smtClean="0"/>
              <a:t>we are going to try some different stretching and strengthening intervention </a:t>
            </a:r>
            <a:r>
              <a:rPr lang="en-US" baseline="0" dirty="0" smtClean="0"/>
              <a:t>techniques!</a:t>
            </a:r>
            <a:endParaRPr lang="en-US" dirty="0"/>
          </a:p>
        </p:txBody>
      </p:sp>
      <p:sp>
        <p:nvSpPr>
          <p:cNvPr id="4" name="Slide Number Placeholder 3"/>
          <p:cNvSpPr>
            <a:spLocks noGrp="1"/>
          </p:cNvSpPr>
          <p:nvPr>
            <p:ph type="sldNum" sz="quarter" idx="10"/>
          </p:nvPr>
        </p:nvSpPr>
        <p:spPr/>
        <p:txBody>
          <a:bodyPr/>
          <a:lstStyle/>
          <a:p>
            <a:fld id="{F8D9F902-98AB-8043-B3BE-5CAFBBF3FE41}" type="slidenum">
              <a:rPr lang="en-US" smtClean="0"/>
              <a:t>2</a:t>
            </a:fld>
            <a:endParaRPr lang="en-US"/>
          </a:p>
        </p:txBody>
      </p:sp>
    </p:spTree>
    <p:extLst>
      <p:ext uri="{BB962C8B-B14F-4D97-AF65-F5344CB8AC3E}">
        <p14:creationId xmlns:p14="http://schemas.microsoft.com/office/powerpoint/2010/main" val="1843233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Shunt malfunction is a very serious thing.  It can lead to worsening</a:t>
            </a:r>
            <a:r>
              <a:rPr lang="en-US" baseline="0" dirty="0" smtClean="0"/>
              <a:t> function and have a lasting, negative impact on the individual’s life.  Listed on this slide are signs and symptoms of shunt malfunction…changes in speech, fever, recurring headache, decreased activity, personality changes, malaise…any notable, unexplained changes in the child’s function, behavior, or health – think possible shunt malfunction.  Immediately refer this patient to a doctor for further evaluation!</a:t>
            </a:r>
            <a:endParaRPr lang="en-US" dirty="0"/>
          </a:p>
        </p:txBody>
      </p:sp>
      <p:sp>
        <p:nvSpPr>
          <p:cNvPr id="4" name="Slide Number Placeholder 3"/>
          <p:cNvSpPr>
            <a:spLocks noGrp="1"/>
          </p:cNvSpPr>
          <p:nvPr>
            <p:ph type="sldNum" sz="quarter" idx="10"/>
          </p:nvPr>
        </p:nvSpPr>
        <p:spPr/>
        <p:txBody>
          <a:bodyPr/>
          <a:lstStyle/>
          <a:p>
            <a:fld id="{F8D9F902-98AB-8043-B3BE-5CAFBBF3FE41}" type="slidenum">
              <a:rPr lang="en-US" smtClean="0"/>
              <a:t>20</a:t>
            </a:fld>
            <a:endParaRPr lang="en-US"/>
          </a:p>
        </p:txBody>
      </p:sp>
    </p:spTree>
    <p:extLst>
      <p:ext uri="{BB962C8B-B14F-4D97-AF65-F5344CB8AC3E}">
        <p14:creationId xmlns:p14="http://schemas.microsoft.com/office/powerpoint/2010/main" val="34223785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Obesity…</a:t>
            </a:r>
          </a:p>
          <a:p>
            <a:r>
              <a:rPr lang="en-US" b="1" dirty="0" smtClean="0"/>
              <a:t>Why is it common?</a:t>
            </a:r>
          </a:p>
          <a:p>
            <a:r>
              <a:rPr lang="en-US" dirty="0" smtClean="0"/>
              <a:t>Obesity is common in  these patients because impaired mobility often leads to an increasingly</a:t>
            </a:r>
            <a:r>
              <a:rPr lang="en-US" baseline="0" dirty="0" smtClean="0"/>
              <a:t> sedentary lifestyle, and therefore weight gain…the heavier they are, the more difficult it is to get around…and so there is a cycle of decreased mobility and increased weight gain. </a:t>
            </a:r>
          </a:p>
          <a:p>
            <a:r>
              <a:rPr lang="en-US" b="1" baseline="0" dirty="0" smtClean="0"/>
              <a:t>Why is it important to prevent?</a:t>
            </a:r>
          </a:p>
          <a:p>
            <a:r>
              <a:rPr lang="en-US" b="0" baseline="0" dirty="0" smtClean="0"/>
              <a:t>Obesity can complicate wheelchair fitting.  It can affect independence and ability to perform transfers, mobility, and self-care activities.  It can negatively affect self-image, and it also increases the risk for skin breakdown. </a:t>
            </a:r>
          </a:p>
          <a:p>
            <a:r>
              <a:rPr lang="en-US" b="1" baseline="0" dirty="0" smtClean="0"/>
              <a:t>So how do we prevent this weight gain? </a:t>
            </a:r>
          </a:p>
          <a:p>
            <a:r>
              <a:rPr lang="en-US" b="0" baseline="0" dirty="0" smtClean="0"/>
              <a:t>Through exercise and diet.  Now the key to exercise it to make it fun!  What does the individual enjoy to do? Swim? Toss a ball? Wheelchair races? Whatever the child enjoys to do – encourage him/her to do it!  Make it fun.  As far as diet goes, it is helpful for family members to model healthy eating habits, and make healthy eating a lifestyle for the whole family.  Encourage the consumption of fruits, vegetables, and grains.</a:t>
            </a:r>
            <a:endParaRPr lang="en-US" b="0" dirty="0" smtClean="0"/>
          </a:p>
          <a:p>
            <a:endParaRPr lang="en-US" dirty="0" smtClean="0"/>
          </a:p>
          <a:p>
            <a:r>
              <a:rPr lang="en-US" dirty="0" smtClean="0"/>
              <a:t>Image credit:</a:t>
            </a:r>
          </a:p>
          <a:p>
            <a:r>
              <a:rPr lang="en-US" dirty="0" smtClean="0"/>
              <a:t>http://</a:t>
            </a:r>
            <a:r>
              <a:rPr lang="en-US" dirty="0" err="1" smtClean="0"/>
              <a:t>www.uwec.edu</a:t>
            </a:r>
            <a:r>
              <a:rPr lang="en-US" dirty="0" smtClean="0"/>
              <a:t>/</a:t>
            </a:r>
            <a:r>
              <a:rPr lang="en-US" dirty="0" err="1" smtClean="0"/>
              <a:t>newsreleases</a:t>
            </a:r>
            <a:r>
              <a:rPr lang="en-US" dirty="0" smtClean="0"/>
              <a:t>/11/</a:t>
            </a:r>
            <a:r>
              <a:rPr lang="en-US" dirty="0" err="1" smtClean="0"/>
              <a:t>apr</a:t>
            </a:r>
            <a:r>
              <a:rPr lang="en-US" dirty="0" smtClean="0"/>
              <a:t>/0420Pride.htm</a:t>
            </a:r>
          </a:p>
          <a:p>
            <a:r>
              <a:rPr lang="en-US" dirty="0" smtClean="0"/>
              <a:t>http://</a:t>
            </a:r>
            <a:r>
              <a:rPr lang="en-US" dirty="0" err="1" smtClean="0"/>
              <a:t>www.cincinnatichildrens.org</a:t>
            </a:r>
            <a:r>
              <a:rPr lang="en-US" dirty="0" smtClean="0"/>
              <a:t>/service/o/</a:t>
            </a:r>
            <a:r>
              <a:rPr lang="en-US" dirty="0" err="1" smtClean="0"/>
              <a:t>ot-pt</a:t>
            </a:r>
            <a:r>
              <a:rPr lang="en-US" dirty="0" smtClean="0"/>
              <a:t>/aquatic-therapy/aquatic</a:t>
            </a:r>
          </a:p>
          <a:p>
            <a:r>
              <a:rPr lang="en-US" dirty="0" smtClean="0"/>
              <a:t>http://goldfish2care4.com/goldfish-</a:t>
            </a:r>
            <a:r>
              <a:rPr lang="en-US" dirty="0" err="1" smtClean="0"/>
              <a:t>feeding.html</a:t>
            </a:r>
            <a:endParaRPr lang="en-US" dirty="0"/>
          </a:p>
        </p:txBody>
      </p:sp>
      <p:sp>
        <p:nvSpPr>
          <p:cNvPr id="4" name="Slide Number Placeholder 3"/>
          <p:cNvSpPr>
            <a:spLocks noGrp="1"/>
          </p:cNvSpPr>
          <p:nvPr>
            <p:ph type="sldNum" sz="quarter" idx="10"/>
          </p:nvPr>
        </p:nvSpPr>
        <p:spPr/>
        <p:txBody>
          <a:bodyPr/>
          <a:lstStyle/>
          <a:p>
            <a:fld id="{F8D9F902-98AB-8043-B3BE-5CAFBBF3FE41}" type="slidenum">
              <a:rPr lang="en-US" smtClean="0"/>
              <a:t>21</a:t>
            </a:fld>
            <a:endParaRPr lang="en-US"/>
          </a:p>
        </p:txBody>
      </p:sp>
    </p:spTree>
    <p:extLst>
      <p:ext uri="{BB962C8B-B14F-4D97-AF65-F5344CB8AC3E}">
        <p14:creationId xmlns:p14="http://schemas.microsoft.com/office/powerpoint/2010/main" val="3768343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Strengthening.</a:t>
            </a:r>
            <a:r>
              <a:rPr lang="en-US" baseline="0" dirty="0" smtClean="0"/>
              <a:t>  We want to strengthen all innervated muscle groups!  </a:t>
            </a:r>
          </a:p>
          <a:p>
            <a:endParaRPr lang="en-US" baseline="0" dirty="0" smtClean="0"/>
          </a:p>
          <a:p>
            <a:r>
              <a:rPr lang="en-US" dirty="0" smtClean="0"/>
              <a:t>I broke strengthening exercises up into strengthening for young children, and strengthening for adolescents</a:t>
            </a:r>
            <a:r>
              <a:rPr lang="en-US" baseline="0" dirty="0" smtClean="0"/>
              <a:t> and adults.  Pictured here are some great ideas for strengthening back and abdominals for young children…balancing on the ball, having to stay upright, you can move them side to side a little, or rock the ball front to back.  For more advanced patients, you can also do assisted sit ups (pictured on the right)…you can use a rocking motion to give momentum to help them sit up from this position. </a:t>
            </a:r>
            <a:endParaRPr lang="en-US" dirty="0" smtClean="0"/>
          </a:p>
          <a:p>
            <a:endParaRPr lang="en-US" dirty="0" smtClean="0"/>
          </a:p>
          <a:p>
            <a:r>
              <a:rPr lang="en-US" dirty="0" smtClean="0"/>
              <a:t>Image credit:</a:t>
            </a:r>
          </a:p>
          <a:p>
            <a:r>
              <a:rPr lang="en-US" dirty="0" smtClean="0"/>
              <a:t>http://</a:t>
            </a:r>
            <a:r>
              <a:rPr lang="en-US" dirty="0" err="1" smtClean="0"/>
              <a:t>www.milestonemom.com</a:t>
            </a:r>
            <a:r>
              <a:rPr lang="en-US" dirty="0" smtClean="0"/>
              <a:t>/how-to-make-your-child-physically-strong/</a:t>
            </a:r>
          </a:p>
          <a:p>
            <a:r>
              <a:rPr lang="en-US" dirty="0" smtClean="0"/>
              <a:t>http://</a:t>
            </a:r>
            <a:r>
              <a:rPr lang="en-US" dirty="0" err="1" smtClean="0"/>
              <a:t>www.sheknows.com</a:t>
            </a:r>
            <a:r>
              <a:rPr lang="en-US" dirty="0" smtClean="0"/>
              <a:t>/how-to/articles/825727/5-exercises-kids-love</a:t>
            </a:r>
          </a:p>
        </p:txBody>
      </p:sp>
      <p:sp>
        <p:nvSpPr>
          <p:cNvPr id="4" name="Slide Number Placeholder 3"/>
          <p:cNvSpPr>
            <a:spLocks noGrp="1"/>
          </p:cNvSpPr>
          <p:nvPr>
            <p:ph type="sldNum" sz="quarter" idx="10"/>
          </p:nvPr>
        </p:nvSpPr>
        <p:spPr/>
        <p:txBody>
          <a:bodyPr/>
          <a:lstStyle/>
          <a:p>
            <a:fld id="{F8D9F902-98AB-8043-B3BE-5CAFBBF3FE41}" type="slidenum">
              <a:rPr lang="en-US" smtClean="0"/>
              <a:t>22</a:t>
            </a:fld>
            <a:endParaRPr lang="en-US"/>
          </a:p>
        </p:txBody>
      </p:sp>
    </p:spTree>
    <p:extLst>
      <p:ext uri="{BB962C8B-B14F-4D97-AF65-F5344CB8AC3E}">
        <p14:creationId xmlns:p14="http://schemas.microsoft.com/office/powerpoint/2010/main" val="13880660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Here are some ideas for arm strengthening.  Having them prop themselves up on the ball, or putting their belly on the ball</a:t>
            </a:r>
            <a:r>
              <a:rPr lang="en-US" baseline="0" dirty="0" smtClean="0"/>
              <a:t> and having them hold themselves up on their arms with their hands on the floor.</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Image credit:</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http://</a:t>
            </a:r>
            <a:r>
              <a:rPr lang="en-US" dirty="0" err="1" smtClean="0"/>
              <a:t>masonsbjournal.blogspot.com</a:t>
            </a:r>
            <a:r>
              <a:rPr lang="en-US" dirty="0" smtClean="0"/>
              <a:t>/2012/09/physical-therapy-with-</a:t>
            </a:r>
            <a:r>
              <a:rPr lang="en-US" dirty="0" err="1" smtClean="0"/>
              <a:t>peanut.html</a:t>
            </a:r>
            <a:endParaRPr lang="en-US" dirty="0" smtClean="0"/>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http://</a:t>
            </a:r>
            <a:r>
              <a:rPr lang="en-US" dirty="0" err="1" smtClean="0"/>
              <a:t>noahsdad.com</a:t>
            </a:r>
            <a:r>
              <a:rPr lang="en-US" dirty="0" smtClean="0"/>
              <a:t>/learning-crawl-exercise-ball/</a:t>
            </a:r>
          </a:p>
          <a:p>
            <a:endParaRPr lang="en-US" dirty="0"/>
          </a:p>
        </p:txBody>
      </p:sp>
      <p:sp>
        <p:nvSpPr>
          <p:cNvPr id="4" name="Slide Number Placeholder 3"/>
          <p:cNvSpPr>
            <a:spLocks noGrp="1"/>
          </p:cNvSpPr>
          <p:nvPr>
            <p:ph type="sldNum" sz="quarter" idx="10"/>
          </p:nvPr>
        </p:nvSpPr>
        <p:spPr/>
        <p:txBody>
          <a:bodyPr/>
          <a:lstStyle/>
          <a:p>
            <a:fld id="{F8D9F902-98AB-8043-B3BE-5CAFBBF3FE41}" type="slidenum">
              <a:rPr lang="en-US" smtClean="0"/>
              <a:t>23</a:t>
            </a:fld>
            <a:endParaRPr lang="en-US"/>
          </a:p>
        </p:txBody>
      </p:sp>
    </p:spTree>
    <p:extLst>
      <p:ext uri="{BB962C8B-B14F-4D97-AF65-F5344CB8AC3E}">
        <p14:creationId xmlns:p14="http://schemas.microsoft.com/office/powerpoint/2010/main" val="7757270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for advanced</a:t>
            </a:r>
            <a:r>
              <a:rPr lang="en-US" baseline="0" dirty="0" smtClean="0"/>
              <a:t> patients who do have at least “good” hip flexion strength. You can assist them by holding their hips, and have them march or bounce their feet off of the floor (or stool if you need some height in front of them).</a:t>
            </a:r>
          </a:p>
          <a:p>
            <a:endParaRPr lang="en-US" dirty="0" smtClean="0"/>
          </a:p>
          <a:p>
            <a:r>
              <a:rPr lang="en-US" dirty="0" smtClean="0"/>
              <a:t>Image credit:</a:t>
            </a:r>
          </a:p>
          <a:p>
            <a:r>
              <a:rPr lang="en-US" dirty="0" smtClean="0"/>
              <a:t>http://</a:t>
            </a:r>
            <a:r>
              <a:rPr lang="en-US" dirty="0" err="1" smtClean="0"/>
              <a:t>starfishtherapies.wordpress.com</a:t>
            </a:r>
            <a:r>
              <a:rPr lang="en-US" dirty="0" smtClean="0"/>
              <a:t>/tag/therapy-ball/</a:t>
            </a:r>
            <a:endParaRPr lang="en-US" dirty="0"/>
          </a:p>
        </p:txBody>
      </p:sp>
      <p:sp>
        <p:nvSpPr>
          <p:cNvPr id="4" name="Slide Number Placeholder 3"/>
          <p:cNvSpPr>
            <a:spLocks noGrp="1"/>
          </p:cNvSpPr>
          <p:nvPr>
            <p:ph type="sldNum" sz="quarter" idx="10"/>
          </p:nvPr>
        </p:nvSpPr>
        <p:spPr/>
        <p:txBody>
          <a:bodyPr/>
          <a:lstStyle/>
          <a:p>
            <a:fld id="{F8D9F902-98AB-8043-B3BE-5CAFBBF3FE41}" type="slidenum">
              <a:rPr lang="en-US" smtClean="0"/>
              <a:t>24</a:t>
            </a:fld>
            <a:endParaRPr lang="en-US"/>
          </a:p>
        </p:txBody>
      </p:sp>
    </p:spTree>
    <p:extLst>
      <p:ext uri="{BB962C8B-B14F-4D97-AF65-F5344CB8AC3E}">
        <p14:creationId xmlns:p14="http://schemas.microsoft.com/office/powerpoint/2010/main" val="8969125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Alright, let’s get moving again!  We are going to practice strengthening exercises for adolescents and adults together!</a:t>
            </a:r>
            <a:r>
              <a:rPr lang="en-US" baseline="0" dirty="0" smtClean="0"/>
              <a:t>  I’ll demonstrate, and then we can all practice.  We’re going to pass out resistance bands, and then we’ll get started. </a:t>
            </a:r>
          </a:p>
          <a:p>
            <a:endParaRPr lang="en-US" baseline="0" dirty="0" smtClean="0"/>
          </a:p>
          <a:p>
            <a:r>
              <a:rPr lang="en-US" baseline="0" dirty="0" smtClean="0"/>
              <a:t>Ok, the first exercise is to strengthen the elbow flexors (point). (explain while demonstrating) Now you try!</a:t>
            </a:r>
            <a:endParaRPr lang="en-US" dirty="0" smtClean="0"/>
          </a:p>
          <a:p>
            <a:endParaRPr lang="en-US" dirty="0" smtClean="0"/>
          </a:p>
          <a:p>
            <a:r>
              <a:rPr lang="en-US" dirty="0" smtClean="0"/>
              <a:t>Image credit:</a:t>
            </a:r>
          </a:p>
          <a:p>
            <a:r>
              <a:rPr lang="en-US" dirty="0" smtClean="0"/>
              <a:t>http://</a:t>
            </a:r>
            <a:r>
              <a:rPr lang="en-US" dirty="0" err="1" smtClean="0"/>
              <a:t>www.ncpad.org</a:t>
            </a:r>
            <a:r>
              <a:rPr lang="en-US" dirty="0" smtClean="0"/>
              <a:t>/239/1580/</a:t>
            </a:r>
            <a:r>
              <a:rPr lang="en-US" dirty="0" err="1" smtClean="0"/>
              <a:t>Exercises~for~Individuals~with~Spina~Bifida</a:t>
            </a:r>
            <a:endParaRPr lang="en-US" dirty="0"/>
          </a:p>
        </p:txBody>
      </p:sp>
      <p:sp>
        <p:nvSpPr>
          <p:cNvPr id="4" name="Slide Number Placeholder 3"/>
          <p:cNvSpPr>
            <a:spLocks noGrp="1"/>
          </p:cNvSpPr>
          <p:nvPr>
            <p:ph type="sldNum" sz="quarter" idx="10"/>
          </p:nvPr>
        </p:nvSpPr>
        <p:spPr/>
        <p:txBody>
          <a:bodyPr/>
          <a:lstStyle/>
          <a:p>
            <a:fld id="{F8D9F902-98AB-8043-B3BE-5CAFBBF3FE41}" type="slidenum">
              <a:rPr lang="en-US" smtClean="0"/>
              <a:t>25</a:t>
            </a:fld>
            <a:endParaRPr lang="en-US"/>
          </a:p>
        </p:txBody>
      </p:sp>
    </p:spTree>
    <p:extLst>
      <p:ext uri="{BB962C8B-B14F-4D97-AF65-F5344CB8AC3E}">
        <p14:creationId xmlns:p14="http://schemas.microsoft.com/office/powerpoint/2010/main" val="30249715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Now, elbow extensors (point)! </a:t>
            </a:r>
            <a:r>
              <a:rPr lang="en-US" baseline="0" dirty="0" smtClean="0"/>
              <a:t>(explain while demonstrating) Now you try!</a:t>
            </a:r>
            <a:endParaRPr lang="en-US" dirty="0" smtClean="0"/>
          </a:p>
          <a:p>
            <a:endParaRPr lang="en-US" dirty="0" smtClean="0"/>
          </a:p>
          <a:p>
            <a:endParaRPr lang="en-US" dirty="0" smtClean="0"/>
          </a:p>
          <a:p>
            <a:r>
              <a:rPr lang="en-US" dirty="0" smtClean="0"/>
              <a:t>Image credit:</a:t>
            </a:r>
          </a:p>
          <a:p>
            <a:r>
              <a:rPr lang="en-US" dirty="0" smtClean="0"/>
              <a:t>http://</a:t>
            </a:r>
            <a:r>
              <a:rPr lang="en-US" dirty="0" err="1" smtClean="0"/>
              <a:t>www.ncpad.org</a:t>
            </a:r>
            <a:r>
              <a:rPr lang="en-US" dirty="0" smtClean="0"/>
              <a:t>/239/1580/</a:t>
            </a:r>
            <a:r>
              <a:rPr lang="en-US" dirty="0" err="1" smtClean="0"/>
              <a:t>Exercises~for~Individuals~with~Spina~Bifida</a:t>
            </a:r>
            <a:endParaRPr lang="en-US" dirty="0" smtClean="0"/>
          </a:p>
          <a:p>
            <a:endParaRPr lang="en-US" dirty="0"/>
          </a:p>
        </p:txBody>
      </p:sp>
      <p:sp>
        <p:nvSpPr>
          <p:cNvPr id="4" name="Slide Number Placeholder 3"/>
          <p:cNvSpPr>
            <a:spLocks noGrp="1"/>
          </p:cNvSpPr>
          <p:nvPr>
            <p:ph type="sldNum" sz="quarter" idx="10"/>
          </p:nvPr>
        </p:nvSpPr>
        <p:spPr/>
        <p:txBody>
          <a:bodyPr/>
          <a:lstStyle/>
          <a:p>
            <a:fld id="{F8D9F902-98AB-8043-B3BE-5CAFBBF3FE41}" type="slidenum">
              <a:rPr lang="en-US" smtClean="0"/>
              <a:t>26</a:t>
            </a:fld>
            <a:endParaRPr lang="en-US"/>
          </a:p>
        </p:txBody>
      </p:sp>
    </p:spTree>
    <p:extLst>
      <p:ext uri="{BB962C8B-B14F-4D97-AF65-F5344CB8AC3E}">
        <p14:creationId xmlns:p14="http://schemas.microsoft.com/office/powerpoint/2010/main" val="24110453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Moving on to chest (point). </a:t>
            </a:r>
            <a:r>
              <a:rPr lang="en-US" baseline="0" dirty="0" smtClean="0"/>
              <a:t>(explain while demonstrating) Now you try!</a:t>
            </a:r>
            <a:endParaRPr lang="en-US" dirty="0" smtClean="0"/>
          </a:p>
          <a:p>
            <a:endParaRPr lang="en-US" dirty="0" smtClean="0"/>
          </a:p>
          <a:p>
            <a:endParaRPr lang="en-US" dirty="0" smtClean="0"/>
          </a:p>
          <a:p>
            <a:r>
              <a:rPr lang="en-US" dirty="0" smtClean="0"/>
              <a:t>Image credit:</a:t>
            </a:r>
          </a:p>
          <a:p>
            <a:r>
              <a:rPr lang="en-US" dirty="0" smtClean="0"/>
              <a:t>http://</a:t>
            </a:r>
            <a:r>
              <a:rPr lang="en-US" dirty="0" err="1" smtClean="0"/>
              <a:t>www.ncpad.org</a:t>
            </a:r>
            <a:r>
              <a:rPr lang="en-US" dirty="0" smtClean="0"/>
              <a:t>/239/1580/</a:t>
            </a:r>
            <a:r>
              <a:rPr lang="en-US" dirty="0" err="1" smtClean="0"/>
              <a:t>Exercises~for~Individuals~with~Spina~Bifida</a:t>
            </a:r>
            <a:endParaRPr lang="en-US" dirty="0" smtClean="0"/>
          </a:p>
          <a:p>
            <a:endParaRPr lang="en-US" dirty="0"/>
          </a:p>
        </p:txBody>
      </p:sp>
      <p:sp>
        <p:nvSpPr>
          <p:cNvPr id="4" name="Slide Number Placeholder 3"/>
          <p:cNvSpPr>
            <a:spLocks noGrp="1"/>
          </p:cNvSpPr>
          <p:nvPr>
            <p:ph type="sldNum" sz="quarter" idx="10"/>
          </p:nvPr>
        </p:nvSpPr>
        <p:spPr/>
        <p:txBody>
          <a:bodyPr/>
          <a:lstStyle/>
          <a:p>
            <a:fld id="{F8D9F902-98AB-8043-B3BE-5CAFBBF3FE41}" type="slidenum">
              <a:rPr lang="en-US" smtClean="0"/>
              <a:t>27</a:t>
            </a:fld>
            <a:endParaRPr lang="en-US"/>
          </a:p>
        </p:txBody>
      </p:sp>
    </p:spTree>
    <p:extLst>
      <p:ext uri="{BB962C8B-B14F-4D97-AF65-F5344CB8AC3E}">
        <p14:creationId xmlns:p14="http://schemas.microsoft.com/office/powerpoint/2010/main" val="25473248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Now,</a:t>
            </a:r>
            <a:r>
              <a:rPr lang="en-US" baseline="0" dirty="0" smtClean="0"/>
              <a:t> </a:t>
            </a:r>
            <a:r>
              <a:rPr lang="en-US" dirty="0" smtClean="0"/>
              <a:t>abdominal</a:t>
            </a:r>
            <a:r>
              <a:rPr lang="en-US" baseline="0" dirty="0" smtClean="0"/>
              <a:t> strengthening</a:t>
            </a:r>
            <a:r>
              <a:rPr lang="en-US" dirty="0" smtClean="0"/>
              <a:t>.  </a:t>
            </a:r>
            <a:r>
              <a:rPr lang="en-US" baseline="0" dirty="0" smtClean="0"/>
              <a:t>(explain while demonstrating) Now you try!</a:t>
            </a:r>
            <a:endParaRPr lang="en-US" dirty="0" smtClean="0"/>
          </a:p>
          <a:p>
            <a:endParaRPr lang="en-US" dirty="0" smtClean="0"/>
          </a:p>
          <a:p>
            <a:endParaRPr lang="en-US" dirty="0" smtClean="0"/>
          </a:p>
          <a:p>
            <a:r>
              <a:rPr lang="en-US" dirty="0" smtClean="0"/>
              <a:t>Image credit: http://</a:t>
            </a:r>
            <a:r>
              <a:rPr lang="en-US" dirty="0" err="1" smtClean="0"/>
              <a:t>www.oandp.org</a:t>
            </a:r>
            <a:endParaRPr lang="en-US" dirty="0"/>
          </a:p>
        </p:txBody>
      </p:sp>
      <p:sp>
        <p:nvSpPr>
          <p:cNvPr id="4" name="Slide Number Placeholder 3"/>
          <p:cNvSpPr>
            <a:spLocks noGrp="1"/>
          </p:cNvSpPr>
          <p:nvPr>
            <p:ph type="sldNum" sz="quarter" idx="10"/>
          </p:nvPr>
        </p:nvSpPr>
        <p:spPr/>
        <p:txBody>
          <a:bodyPr/>
          <a:lstStyle/>
          <a:p>
            <a:fld id="{F8D9F902-98AB-8043-B3BE-5CAFBBF3FE41}" type="slidenum">
              <a:rPr lang="en-US" smtClean="0"/>
              <a:t>28</a:t>
            </a:fld>
            <a:endParaRPr lang="en-US"/>
          </a:p>
        </p:txBody>
      </p:sp>
    </p:spTree>
    <p:extLst>
      <p:ext uri="{BB962C8B-B14F-4D97-AF65-F5344CB8AC3E}">
        <p14:creationId xmlns:p14="http://schemas.microsoft.com/office/powerpoint/2010/main" val="30130725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Ok, shown on this slide</a:t>
            </a:r>
            <a:r>
              <a:rPr lang="en-US" baseline="0" dirty="0" smtClean="0"/>
              <a:t> are two exercises for shoulder strengthening.  Let’s start with the top one (explain while demonstrating) Now you try!</a:t>
            </a:r>
            <a:endParaRPr lang="en-US" dirty="0" smtClean="0"/>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Ok, now the bottom one.</a:t>
            </a:r>
            <a:r>
              <a:rPr lang="en-US" baseline="0" dirty="0" smtClean="0"/>
              <a:t> (explain while demonstrating) Now you try!</a:t>
            </a:r>
            <a:endParaRPr lang="en-US" dirty="0" smtClean="0"/>
          </a:p>
          <a:p>
            <a:endParaRPr lang="en-US" dirty="0" smtClean="0"/>
          </a:p>
          <a:p>
            <a:endParaRPr lang="en-US" dirty="0" smtClean="0"/>
          </a:p>
          <a:p>
            <a:r>
              <a:rPr lang="en-US" dirty="0" smtClean="0"/>
              <a:t>Image credit:</a:t>
            </a:r>
          </a:p>
          <a:p>
            <a:r>
              <a:rPr lang="en-US" dirty="0" smtClean="0"/>
              <a:t>http://</a:t>
            </a:r>
            <a:r>
              <a:rPr lang="en-US" dirty="0" err="1" smtClean="0"/>
              <a:t>www.ncpad.org</a:t>
            </a:r>
            <a:r>
              <a:rPr lang="en-US" dirty="0" smtClean="0"/>
              <a:t>/239/1580/</a:t>
            </a:r>
            <a:r>
              <a:rPr lang="en-US" dirty="0" err="1" smtClean="0"/>
              <a:t>Exercises~for~Individuals~with~Spina~Bifida</a:t>
            </a:r>
            <a:endParaRPr lang="en-US" dirty="0" smtClean="0"/>
          </a:p>
          <a:p>
            <a:endParaRPr lang="en-US" dirty="0"/>
          </a:p>
        </p:txBody>
      </p:sp>
      <p:sp>
        <p:nvSpPr>
          <p:cNvPr id="4" name="Slide Number Placeholder 3"/>
          <p:cNvSpPr>
            <a:spLocks noGrp="1"/>
          </p:cNvSpPr>
          <p:nvPr>
            <p:ph type="sldNum" sz="quarter" idx="10"/>
          </p:nvPr>
        </p:nvSpPr>
        <p:spPr/>
        <p:txBody>
          <a:bodyPr/>
          <a:lstStyle/>
          <a:p>
            <a:fld id="{F8D9F902-98AB-8043-B3BE-5CAFBBF3FE41}" type="slidenum">
              <a:rPr lang="en-US" smtClean="0"/>
              <a:t>29</a:t>
            </a:fld>
            <a:endParaRPr lang="en-US"/>
          </a:p>
        </p:txBody>
      </p:sp>
    </p:spTree>
    <p:extLst>
      <p:ext uri="{BB962C8B-B14F-4D97-AF65-F5344CB8AC3E}">
        <p14:creationId xmlns:p14="http://schemas.microsoft.com/office/powerpoint/2010/main" val="3593221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baseline="0" dirty="0" smtClean="0"/>
              <a:t>So, what is </a:t>
            </a:r>
            <a:r>
              <a:rPr lang="en-US" baseline="0" dirty="0" err="1" smtClean="0"/>
              <a:t>spina</a:t>
            </a:r>
            <a:r>
              <a:rPr lang="en-US" baseline="0" dirty="0" smtClean="0"/>
              <a:t> bifida?  It is a defective development of any part, especially the lower segments, of the spinal cord.  There are several different classifications of </a:t>
            </a:r>
            <a:r>
              <a:rPr lang="en-US" baseline="0" dirty="0" err="1" smtClean="0"/>
              <a:t>spina</a:t>
            </a:r>
            <a:r>
              <a:rPr lang="en-US" baseline="0" dirty="0" smtClean="0"/>
              <a:t> bifida, including </a:t>
            </a:r>
            <a:r>
              <a:rPr lang="en-US" baseline="0" dirty="0" err="1" smtClean="0"/>
              <a:t>aperta</a:t>
            </a:r>
            <a:r>
              <a:rPr lang="en-US" baseline="0" dirty="0" smtClean="0"/>
              <a:t>, which means visible or open, and </a:t>
            </a:r>
            <a:r>
              <a:rPr lang="en-US" baseline="0" dirty="0" err="1" smtClean="0"/>
              <a:t>occulta</a:t>
            </a:r>
            <a:r>
              <a:rPr lang="en-US" baseline="0" dirty="0" smtClean="0"/>
              <a:t>, which means hidden or not visible.  A type of </a:t>
            </a:r>
            <a:r>
              <a:rPr lang="en-US" baseline="0" dirty="0" err="1" smtClean="0"/>
              <a:t>spina</a:t>
            </a:r>
            <a:r>
              <a:rPr lang="en-US" baseline="0" dirty="0" smtClean="0"/>
              <a:t> bifida </a:t>
            </a:r>
            <a:r>
              <a:rPr lang="en-US" baseline="0" dirty="0" err="1" smtClean="0"/>
              <a:t>aperta</a:t>
            </a:r>
            <a:r>
              <a:rPr lang="en-US" baseline="0" dirty="0" smtClean="0"/>
              <a:t>, </a:t>
            </a:r>
            <a:r>
              <a:rPr lang="en-US" baseline="0" dirty="0" err="1" smtClean="0"/>
              <a:t>myelomeningocele</a:t>
            </a:r>
            <a:r>
              <a:rPr lang="en-US" baseline="0" dirty="0" smtClean="0"/>
              <a:t>, is the most severe form of </a:t>
            </a:r>
            <a:r>
              <a:rPr lang="en-US" baseline="0" dirty="0" err="1" smtClean="0"/>
              <a:t>spina</a:t>
            </a:r>
            <a:r>
              <a:rPr lang="en-US" baseline="0" dirty="0" smtClean="0"/>
              <a:t> bifida, and it is what most of our “</a:t>
            </a:r>
            <a:r>
              <a:rPr lang="en-US" baseline="0" dirty="0" err="1" smtClean="0"/>
              <a:t>spina</a:t>
            </a:r>
            <a:r>
              <a:rPr lang="en-US" baseline="0" dirty="0" smtClean="0"/>
              <a:t> bifida patients” have.  In </a:t>
            </a:r>
            <a:r>
              <a:rPr lang="en-US" baseline="0" dirty="0" err="1" smtClean="0"/>
              <a:t>myelomeningocele</a:t>
            </a:r>
            <a:r>
              <a:rPr lang="en-US" baseline="0" dirty="0" smtClean="0"/>
              <a:t>, parts of the spinal cord and nerves come through the open part of the spine and it causes nerve damage and other disabilities.  This is the type of </a:t>
            </a:r>
            <a:r>
              <a:rPr lang="en-US" baseline="0" dirty="0" err="1" smtClean="0"/>
              <a:t>spina</a:t>
            </a:r>
            <a:r>
              <a:rPr lang="en-US" baseline="0" dirty="0" smtClean="0"/>
              <a:t> bifida we are going to be talking about today. </a:t>
            </a:r>
          </a:p>
          <a:p>
            <a:endParaRPr lang="en-US" baseline="0" dirty="0" smtClean="0"/>
          </a:p>
          <a:p>
            <a:r>
              <a:rPr lang="en-US" baseline="0" dirty="0" smtClean="0"/>
              <a:t>Some of the causes of </a:t>
            </a:r>
            <a:r>
              <a:rPr lang="en-US" baseline="0" dirty="0" err="1" smtClean="0"/>
              <a:t>spina</a:t>
            </a:r>
            <a:r>
              <a:rPr lang="en-US" baseline="0" dirty="0" smtClean="0"/>
              <a:t> bifida are thought to be genetic, teratogens (like alcohol intake by the mother during pregnancy, or taking anticonvulsant medicine—</a:t>
            </a:r>
            <a:r>
              <a:rPr lang="en-US" baseline="0" dirty="0" err="1" smtClean="0"/>
              <a:t>valproic</a:t>
            </a:r>
            <a:r>
              <a:rPr lang="en-US" baseline="0" dirty="0" smtClean="0"/>
              <a:t> acid—during pregnancy), and also poor nutrition (especially a diet low in folic acid!)  Folic acid can be found in leafy vegetables, citrus fruits, beans, and whole grains…and also may be taken in the pill form. </a:t>
            </a:r>
          </a:p>
          <a:p>
            <a:endParaRPr lang="en-US" baseline="0" dirty="0" smtClean="0"/>
          </a:p>
          <a:p>
            <a:endParaRPr lang="en-US" baseline="0" dirty="0" smtClean="0"/>
          </a:p>
          <a:p>
            <a:r>
              <a:rPr lang="en-US" baseline="0" dirty="0" smtClean="0"/>
              <a:t>Image credit: </a:t>
            </a:r>
            <a:r>
              <a:rPr lang="en-US" baseline="0" dirty="0" err="1" smtClean="0"/>
              <a:t>www.glogster.com</a:t>
            </a:r>
            <a:endParaRPr lang="en-US" dirty="0"/>
          </a:p>
        </p:txBody>
      </p:sp>
      <p:sp>
        <p:nvSpPr>
          <p:cNvPr id="4" name="Slide Number Placeholder 3"/>
          <p:cNvSpPr>
            <a:spLocks noGrp="1"/>
          </p:cNvSpPr>
          <p:nvPr>
            <p:ph type="sldNum" sz="quarter" idx="10"/>
          </p:nvPr>
        </p:nvSpPr>
        <p:spPr/>
        <p:txBody>
          <a:bodyPr/>
          <a:lstStyle/>
          <a:p>
            <a:fld id="{F8D9F902-98AB-8043-B3BE-5CAFBBF3FE41}" type="slidenum">
              <a:rPr lang="en-US" smtClean="0"/>
              <a:t>3</a:t>
            </a:fld>
            <a:endParaRPr lang="en-US"/>
          </a:p>
        </p:txBody>
      </p:sp>
    </p:spTree>
    <p:extLst>
      <p:ext uri="{BB962C8B-B14F-4D97-AF65-F5344CB8AC3E}">
        <p14:creationId xmlns:p14="http://schemas.microsoft.com/office/powerpoint/2010/main" val="3373604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remaining of the exercises are for</a:t>
            </a:r>
            <a:r>
              <a:rPr lang="en-US" baseline="0" dirty="0" smtClean="0"/>
              <a:t> hip and leg strengthening.  Of course, if your patient doesn’t have any use of their legs and can’t move through these ranges against gravity to begin with, you’re not going to strengthen these muscle groups with resistance bands!  If they have the ability to move through the range in a gravity-minimized position, strengthen in that position, not against gravity.</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Here we have hip flexor strengthening. (explain while demonstrating) Now you try!</a:t>
            </a:r>
            <a:endParaRPr lang="en-US" dirty="0" smtClean="0"/>
          </a:p>
          <a:p>
            <a:endParaRPr lang="en-US" dirty="0" smtClean="0"/>
          </a:p>
          <a:p>
            <a:endParaRPr lang="en-US" dirty="0" smtClean="0"/>
          </a:p>
          <a:p>
            <a:r>
              <a:rPr lang="en-US" dirty="0" smtClean="0"/>
              <a:t>Image credit:</a:t>
            </a:r>
          </a:p>
          <a:p>
            <a:r>
              <a:rPr lang="en-US" dirty="0" smtClean="0"/>
              <a:t>http://</a:t>
            </a:r>
            <a:r>
              <a:rPr lang="en-US" dirty="0" err="1" smtClean="0"/>
              <a:t>www.ncpad.org</a:t>
            </a:r>
            <a:r>
              <a:rPr lang="en-US" dirty="0" smtClean="0"/>
              <a:t>/239/1580/</a:t>
            </a:r>
            <a:r>
              <a:rPr lang="en-US" dirty="0" err="1" smtClean="0"/>
              <a:t>Exercises~for~Individuals~with~Spina~Bifida</a:t>
            </a:r>
            <a:endParaRPr lang="en-US" dirty="0" smtClean="0"/>
          </a:p>
          <a:p>
            <a:endParaRPr lang="en-US" dirty="0"/>
          </a:p>
        </p:txBody>
      </p:sp>
      <p:sp>
        <p:nvSpPr>
          <p:cNvPr id="4" name="Slide Number Placeholder 3"/>
          <p:cNvSpPr>
            <a:spLocks noGrp="1"/>
          </p:cNvSpPr>
          <p:nvPr>
            <p:ph type="sldNum" sz="quarter" idx="10"/>
          </p:nvPr>
        </p:nvSpPr>
        <p:spPr/>
        <p:txBody>
          <a:bodyPr/>
          <a:lstStyle/>
          <a:p>
            <a:fld id="{F8D9F902-98AB-8043-B3BE-5CAFBBF3FE41}" type="slidenum">
              <a:rPr lang="en-US" smtClean="0"/>
              <a:t>30</a:t>
            </a:fld>
            <a:endParaRPr lang="en-US"/>
          </a:p>
        </p:txBody>
      </p:sp>
    </p:spTree>
    <p:extLst>
      <p:ext uri="{BB962C8B-B14F-4D97-AF65-F5344CB8AC3E}">
        <p14:creationId xmlns:p14="http://schemas.microsoft.com/office/powerpoint/2010/main" val="2808613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Moving on to hip abductors. </a:t>
            </a:r>
            <a:r>
              <a:rPr lang="en-US" baseline="0" dirty="0" smtClean="0"/>
              <a:t>(explain while demonstrating) Now you try!</a:t>
            </a:r>
            <a:endParaRPr lang="en-US" dirty="0" smtClean="0"/>
          </a:p>
          <a:p>
            <a:endParaRPr lang="en-US" dirty="0" smtClean="0"/>
          </a:p>
          <a:p>
            <a:endParaRPr lang="en-US" dirty="0" smtClean="0"/>
          </a:p>
          <a:p>
            <a:r>
              <a:rPr lang="en-US" dirty="0" smtClean="0"/>
              <a:t>Image credit:</a:t>
            </a:r>
          </a:p>
          <a:p>
            <a:r>
              <a:rPr lang="en-US" dirty="0" smtClean="0"/>
              <a:t>http://</a:t>
            </a:r>
            <a:r>
              <a:rPr lang="en-US" dirty="0" err="1" smtClean="0"/>
              <a:t>www.ncpad.org</a:t>
            </a:r>
            <a:r>
              <a:rPr lang="en-US" dirty="0" smtClean="0"/>
              <a:t>/239/1580/</a:t>
            </a:r>
            <a:r>
              <a:rPr lang="en-US" dirty="0" err="1" smtClean="0"/>
              <a:t>Exercises~for~Individuals~with~Spina~Bifida</a:t>
            </a:r>
            <a:endParaRPr lang="en-US" dirty="0" smtClean="0"/>
          </a:p>
          <a:p>
            <a:endParaRPr lang="en-US" dirty="0"/>
          </a:p>
        </p:txBody>
      </p:sp>
      <p:sp>
        <p:nvSpPr>
          <p:cNvPr id="4" name="Slide Number Placeholder 3"/>
          <p:cNvSpPr>
            <a:spLocks noGrp="1"/>
          </p:cNvSpPr>
          <p:nvPr>
            <p:ph type="sldNum" sz="quarter" idx="10"/>
          </p:nvPr>
        </p:nvSpPr>
        <p:spPr/>
        <p:txBody>
          <a:bodyPr/>
          <a:lstStyle/>
          <a:p>
            <a:fld id="{F8D9F902-98AB-8043-B3BE-5CAFBBF3FE41}" type="slidenum">
              <a:rPr lang="en-US" smtClean="0"/>
              <a:t>31</a:t>
            </a:fld>
            <a:endParaRPr lang="en-US"/>
          </a:p>
        </p:txBody>
      </p:sp>
    </p:spTree>
    <p:extLst>
      <p:ext uri="{BB962C8B-B14F-4D97-AF65-F5344CB8AC3E}">
        <p14:creationId xmlns:p14="http://schemas.microsoft.com/office/powerpoint/2010/main" val="5111109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And lastly, hip extensors. </a:t>
            </a:r>
            <a:r>
              <a:rPr lang="en-US" baseline="0" dirty="0" smtClean="0"/>
              <a:t>(explain while demonstrating) Now you try!</a:t>
            </a:r>
            <a:endParaRPr lang="en-US" dirty="0" smtClean="0"/>
          </a:p>
          <a:p>
            <a:endParaRPr lang="en-US" dirty="0" smtClean="0"/>
          </a:p>
          <a:p>
            <a:endParaRPr lang="en-US" dirty="0" smtClean="0"/>
          </a:p>
          <a:p>
            <a:r>
              <a:rPr lang="en-US" dirty="0" smtClean="0"/>
              <a:t>Image credit:</a:t>
            </a:r>
          </a:p>
          <a:p>
            <a:r>
              <a:rPr lang="en-US" dirty="0" smtClean="0"/>
              <a:t>http://</a:t>
            </a:r>
            <a:r>
              <a:rPr lang="en-US" dirty="0" err="1" smtClean="0"/>
              <a:t>www.ncpad.org</a:t>
            </a:r>
            <a:r>
              <a:rPr lang="en-US" dirty="0" smtClean="0"/>
              <a:t>/239/1580/</a:t>
            </a:r>
            <a:r>
              <a:rPr lang="en-US" dirty="0" err="1" smtClean="0"/>
              <a:t>Exercises~for~Individuals~with~Spina~Bifida</a:t>
            </a:r>
            <a:endParaRPr lang="en-US" dirty="0" smtClean="0"/>
          </a:p>
          <a:p>
            <a:endParaRPr lang="en-US" dirty="0"/>
          </a:p>
        </p:txBody>
      </p:sp>
      <p:sp>
        <p:nvSpPr>
          <p:cNvPr id="4" name="Slide Number Placeholder 3"/>
          <p:cNvSpPr>
            <a:spLocks noGrp="1"/>
          </p:cNvSpPr>
          <p:nvPr>
            <p:ph type="sldNum" sz="quarter" idx="10"/>
          </p:nvPr>
        </p:nvSpPr>
        <p:spPr/>
        <p:txBody>
          <a:bodyPr/>
          <a:lstStyle/>
          <a:p>
            <a:fld id="{F8D9F902-98AB-8043-B3BE-5CAFBBF3FE41}" type="slidenum">
              <a:rPr lang="en-US" smtClean="0"/>
              <a:t>32</a:t>
            </a:fld>
            <a:endParaRPr lang="en-US"/>
          </a:p>
        </p:txBody>
      </p:sp>
    </p:spTree>
    <p:extLst>
      <p:ext uri="{BB962C8B-B14F-4D97-AF65-F5344CB8AC3E}">
        <p14:creationId xmlns:p14="http://schemas.microsoft.com/office/powerpoint/2010/main" val="19714659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smtClean="0"/>
              <a:t>Endurance exercise</a:t>
            </a:r>
            <a:r>
              <a:rPr lang="en-US" baseline="0" dirty="0" smtClean="0"/>
              <a:t> is important for weight control and enhancing aerobic capacity/heart health.  These individuals benefit from low-impact activities to minimize joint stress.</a:t>
            </a:r>
            <a:endParaRPr lang="en-US" dirty="0" smtClean="0"/>
          </a:p>
          <a:p>
            <a:pPr marL="0" indent="0">
              <a:buFontTx/>
              <a:buNone/>
            </a:pPr>
            <a:r>
              <a:rPr lang="en-US" dirty="0" smtClean="0"/>
              <a:t>Like we talked</a:t>
            </a:r>
            <a:r>
              <a:rPr lang="en-US" baseline="0" dirty="0" smtClean="0"/>
              <a:t> about with the obesity slide, we want to figure out what activities the child enjoys—and gear exercise intervention toward things that are fun for that child!  Swimming, tossing a ball, wheelchair races…use your creativity!</a:t>
            </a:r>
            <a:endParaRPr lang="en-US" dirty="0" smtClean="0"/>
          </a:p>
          <a:p>
            <a:pPr marL="0" indent="0">
              <a:buFontTx/>
              <a:buNone/>
            </a:pPr>
            <a:endParaRPr lang="en-US" dirty="0" smtClean="0"/>
          </a:p>
          <a:p>
            <a:pPr marL="0" indent="0">
              <a:buFontTx/>
              <a:buNone/>
            </a:pPr>
            <a:r>
              <a:rPr lang="en-US" dirty="0" smtClean="0"/>
              <a:t>Image credit:</a:t>
            </a:r>
          </a:p>
          <a:p>
            <a:pPr marL="0" indent="0">
              <a:buFontTx/>
              <a:buNone/>
            </a:pPr>
            <a:r>
              <a:rPr lang="en-US" dirty="0" smtClean="0"/>
              <a:t>http://</a:t>
            </a:r>
            <a:r>
              <a:rPr lang="en-US" dirty="0" err="1" smtClean="0"/>
              <a:t>www.wdsra.com</a:t>
            </a:r>
            <a:r>
              <a:rPr lang="en-US" dirty="0" smtClean="0"/>
              <a:t>/Programs/adapted-</a:t>
            </a:r>
            <a:r>
              <a:rPr lang="en-US" dirty="0" err="1" smtClean="0"/>
              <a:t>sports.htm</a:t>
            </a:r>
            <a:endParaRPr lang="en-US" dirty="0" smtClean="0"/>
          </a:p>
          <a:p>
            <a:pPr marL="0" indent="0">
              <a:buFontTx/>
              <a:buNone/>
            </a:pPr>
            <a:r>
              <a:rPr lang="en-US" dirty="0" smtClean="0"/>
              <a:t>https://</a:t>
            </a:r>
            <a:r>
              <a:rPr lang="en-US" dirty="0" err="1" smtClean="0"/>
              <a:t>www.msu.edu</a:t>
            </a:r>
            <a:r>
              <a:rPr lang="en-US" dirty="0" smtClean="0"/>
              <a:t>/~</a:t>
            </a:r>
            <a:r>
              <a:rPr lang="en-US" dirty="0" err="1" smtClean="0"/>
              <a:t>pedrazaj</a:t>
            </a:r>
            <a:r>
              <a:rPr lang="en-US" dirty="0" smtClean="0"/>
              <a:t>/</a:t>
            </a:r>
            <a:r>
              <a:rPr lang="en-US" dirty="0" err="1" smtClean="0"/>
              <a:t>adaptedsports</a:t>
            </a:r>
            <a:r>
              <a:rPr lang="en-US" dirty="0" smtClean="0"/>
              <a:t>/</a:t>
            </a:r>
            <a:r>
              <a:rPr lang="en-US" dirty="0" err="1" smtClean="0"/>
              <a:t>sports.html</a:t>
            </a:r>
            <a:endParaRPr lang="en-US" dirty="0" smtClean="0"/>
          </a:p>
          <a:p>
            <a:pPr marL="0" indent="0">
              <a:buFontTx/>
              <a:buNone/>
            </a:pPr>
            <a:r>
              <a:rPr lang="en-US" dirty="0" smtClean="0"/>
              <a:t>http://</a:t>
            </a:r>
            <a:r>
              <a:rPr lang="en-US" dirty="0" err="1" smtClean="0"/>
              <a:t>www.northernillinois.usta.com</a:t>
            </a:r>
            <a:r>
              <a:rPr lang="en-US" dirty="0" smtClean="0"/>
              <a:t>/news/</a:t>
            </a:r>
            <a:r>
              <a:rPr lang="en-US" dirty="0" err="1" smtClean="0"/>
              <a:t>michigan_teen_plays_for_hs_tennis_team_in_wheelchair</a:t>
            </a:r>
            <a:r>
              <a:rPr lang="en-US" dirty="0" smtClean="0"/>
              <a:t>/</a:t>
            </a:r>
          </a:p>
          <a:p>
            <a:pPr marL="0" indent="0">
              <a:buFontTx/>
              <a:buNone/>
            </a:pPr>
            <a:r>
              <a:rPr lang="en-US" dirty="0" smtClean="0"/>
              <a:t>http://</a:t>
            </a:r>
            <a:r>
              <a:rPr lang="en-US" dirty="0" err="1" smtClean="0"/>
              <a:t>www.aspenmp.com</a:t>
            </a:r>
            <a:r>
              <a:rPr lang="en-US" dirty="0" smtClean="0"/>
              <a:t>/</a:t>
            </a:r>
            <a:r>
              <a:rPr lang="en-US" dirty="0" err="1" smtClean="0"/>
              <a:t>index.php</a:t>
            </a:r>
            <a:r>
              <a:rPr lang="en-US" dirty="0" smtClean="0"/>
              <a:t>/about-us/</a:t>
            </a:r>
            <a:r>
              <a:rPr lang="en-US" dirty="0" err="1" smtClean="0"/>
              <a:t>caf</a:t>
            </a:r>
            <a:r>
              <a:rPr lang="en-US" dirty="0" smtClean="0"/>
              <a:t>/</a:t>
            </a:r>
            <a:r>
              <a:rPr lang="en-US" dirty="0" err="1" smtClean="0"/>
              <a:t>lourdes-mack</a:t>
            </a:r>
            <a:r>
              <a:rPr lang="en-US" dirty="0" smtClean="0"/>
              <a:t>/</a:t>
            </a:r>
          </a:p>
          <a:p>
            <a:pPr marL="171450" indent="-171450">
              <a:buFontTx/>
              <a:buChar char="-"/>
            </a:pPr>
            <a:endParaRPr lang="en-US" dirty="0" smtClean="0"/>
          </a:p>
          <a:p>
            <a:pPr marL="171450" indent="-171450">
              <a:buFontTx/>
              <a:buChar char="-"/>
            </a:pPr>
            <a:r>
              <a:rPr lang="en-US" dirty="0" smtClean="0"/>
              <a:t>Physical activity</a:t>
            </a:r>
            <a:r>
              <a:rPr lang="en-US" baseline="0" dirty="0" smtClean="0"/>
              <a:t> is important to: improve fitness, balance, and coordination, maintain muscle length and increase muscle strength, provide opportunities for friendships, independence and improved self-esteem, prevent obesity, prevent constipation  (http://</a:t>
            </a:r>
            <a:r>
              <a:rPr lang="en-US" baseline="0" dirty="0" err="1" smtClean="0"/>
              <a:t>kidshealth.schn.health.nsw.gov.au</a:t>
            </a:r>
            <a:r>
              <a:rPr lang="en-US" baseline="0" dirty="0" smtClean="0"/>
              <a:t>/fact-sheets/be-active-</a:t>
            </a:r>
            <a:r>
              <a:rPr lang="en-US" baseline="0" dirty="0" err="1" smtClean="0"/>
              <a:t>spina</a:t>
            </a:r>
            <a:r>
              <a:rPr lang="en-US" baseline="0" dirty="0" smtClean="0"/>
              <a:t>-bifida)</a:t>
            </a:r>
          </a:p>
          <a:p>
            <a:pPr marL="171450" indent="-171450">
              <a:buFontTx/>
              <a:buChar char="-"/>
            </a:pPr>
            <a:r>
              <a:rPr lang="en-US" baseline="0" dirty="0" smtClean="0"/>
              <a:t>Swimming</a:t>
            </a:r>
          </a:p>
          <a:p>
            <a:pPr marL="171450" indent="-171450">
              <a:buFontTx/>
              <a:buChar char="-"/>
            </a:pPr>
            <a:r>
              <a:rPr lang="en-US" baseline="0" dirty="0" smtClean="0"/>
              <a:t>Basketball, tennis, team sports…what are the child’s interests? Make it fun!</a:t>
            </a:r>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F8D9F902-98AB-8043-B3BE-5CAFBBF3FE41}" type="slidenum">
              <a:rPr lang="en-US" smtClean="0"/>
              <a:t>33</a:t>
            </a:fld>
            <a:endParaRPr lang="en-US"/>
          </a:p>
        </p:txBody>
      </p:sp>
    </p:spTree>
    <p:extLst>
      <p:ext uri="{BB962C8B-B14F-4D97-AF65-F5344CB8AC3E}">
        <p14:creationId xmlns:p14="http://schemas.microsoft.com/office/powerpoint/2010/main" val="9937544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credit:  </a:t>
            </a:r>
          </a:p>
          <a:p>
            <a:r>
              <a:rPr lang="en-US" dirty="0" smtClean="0"/>
              <a:t>http://</a:t>
            </a:r>
            <a:r>
              <a:rPr lang="en-US" dirty="0" err="1" smtClean="0"/>
              <a:t>traciecook.wordpress.com</a:t>
            </a:r>
            <a:r>
              <a:rPr lang="en-US" dirty="0" smtClean="0"/>
              <a:t>/author/</a:t>
            </a:r>
            <a:r>
              <a:rPr lang="en-US" dirty="0" err="1" smtClean="0"/>
              <a:t>traciecook</a:t>
            </a:r>
            <a:r>
              <a:rPr lang="en-US" dirty="0" smtClean="0"/>
              <a:t>/</a:t>
            </a:r>
            <a:endParaRPr lang="en-US" dirty="0"/>
          </a:p>
        </p:txBody>
      </p:sp>
      <p:sp>
        <p:nvSpPr>
          <p:cNvPr id="4" name="Slide Number Placeholder 3"/>
          <p:cNvSpPr>
            <a:spLocks noGrp="1"/>
          </p:cNvSpPr>
          <p:nvPr>
            <p:ph type="sldNum" sz="quarter" idx="10"/>
          </p:nvPr>
        </p:nvSpPr>
        <p:spPr/>
        <p:txBody>
          <a:bodyPr/>
          <a:lstStyle/>
          <a:p>
            <a:fld id="{F8D9F902-98AB-8043-B3BE-5CAFBBF3FE41}" type="slidenum">
              <a:rPr lang="en-US" smtClean="0"/>
              <a:t>34</a:t>
            </a:fld>
            <a:endParaRPr lang="en-US"/>
          </a:p>
        </p:txBody>
      </p:sp>
    </p:spTree>
    <p:extLst>
      <p:ext uri="{BB962C8B-B14F-4D97-AF65-F5344CB8AC3E}">
        <p14:creationId xmlns:p14="http://schemas.microsoft.com/office/powerpoint/2010/main" val="32081326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makes </a:t>
            </a:r>
            <a:r>
              <a:rPr lang="en-US" dirty="0" err="1" smtClean="0"/>
              <a:t>spina</a:t>
            </a:r>
            <a:r>
              <a:rPr lang="en-US" dirty="0" smtClean="0"/>
              <a:t> bifida such a challenging</a:t>
            </a:r>
            <a:r>
              <a:rPr lang="en-US" baseline="0" dirty="0" smtClean="0"/>
              <a:t> diagnosis to treat, is that it presents in many different ways!  There are numerous impairments that come along with this disease, and each child is going to have different combinations of impairments, and different levels of impairments.  I am going to talk a little bit about the most common impairments seen in </a:t>
            </a:r>
            <a:r>
              <a:rPr lang="en-US" baseline="0" dirty="0" err="1" smtClean="0"/>
              <a:t>myelomeningocele</a:t>
            </a:r>
            <a:r>
              <a:rPr lang="en-US" baseline="0" dirty="0" smtClean="0"/>
              <a:t>. </a:t>
            </a:r>
            <a:endParaRPr lang="en-US" dirty="0" smtClean="0"/>
          </a:p>
        </p:txBody>
      </p:sp>
      <p:sp>
        <p:nvSpPr>
          <p:cNvPr id="4" name="Slide Number Placeholder 3"/>
          <p:cNvSpPr>
            <a:spLocks noGrp="1"/>
          </p:cNvSpPr>
          <p:nvPr>
            <p:ph type="sldNum" sz="quarter" idx="10"/>
          </p:nvPr>
        </p:nvSpPr>
        <p:spPr/>
        <p:txBody>
          <a:bodyPr/>
          <a:lstStyle/>
          <a:p>
            <a:fld id="{F8D9F902-98AB-8043-B3BE-5CAFBBF3FE41}" type="slidenum">
              <a:rPr lang="en-US" smtClean="0"/>
              <a:t>4</a:t>
            </a:fld>
            <a:endParaRPr lang="en-US"/>
          </a:p>
        </p:txBody>
      </p:sp>
    </p:spTree>
    <p:extLst>
      <p:ext uri="{BB962C8B-B14F-4D97-AF65-F5344CB8AC3E}">
        <p14:creationId xmlns:p14="http://schemas.microsoft.com/office/powerpoint/2010/main" val="20496381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Musculoskeletal deformities:</a:t>
            </a:r>
            <a:r>
              <a:rPr lang="en-US" baseline="0" dirty="0" smtClean="0"/>
              <a:t>  many of these children are going to have joint contractures, limb deformities, abnormal posture, and osteoporosis.</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What does this mean for us?  These deformities are going to negatively affect their positioning, body image, weight-bearing in sitting and standing, activities of daily living and mobility, and they’re going to have to use more energy than their peers to perform these activities of daily living.  </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http://</a:t>
            </a:r>
            <a:r>
              <a:rPr lang="en-US" dirty="0" err="1" smtClean="0"/>
              <a:t>www.leckey.com</a:t>
            </a:r>
            <a:r>
              <a:rPr lang="en-US" dirty="0" smtClean="0"/>
              <a:t>/case-histories/</a:t>
            </a:r>
            <a:r>
              <a:rPr lang="en-US" dirty="0" err="1" smtClean="0"/>
              <a:t>yuna-sleepform</a:t>
            </a:r>
            <a:r>
              <a:rPr lang="en-US" dirty="0" smtClean="0"/>
              <a:t>/</a:t>
            </a:r>
          </a:p>
          <a:p>
            <a:endParaRPr lang="en-US" dirty="0"/>
          </a:p>
        </p:txBody>
      </p:sp>
      <p:sp>
        <p:nvSpPr>
          <p:cNvPr id="4" name="Slide Number Placeholder 3"/>
          <p:cNvSpPr>
            <a:spLocks noGrp="1"/>
          </p:cNvSpPr>
          <p:nvPr>
            <p:ph type="sldNum" sz="quarter" idx="10"/>
          </p:nvPr>
        </p:nvSpPr>
        <p:spPr/>
        <p:txBody>
          <a:bodyPr/>
          <a:lstStyle/>
          <a:p>
            <a:fld id="{F8D9F902-98AB-8043-B3BE-5CAFBBF3FE41}" type="slidenum">
              <a:rPr lang="en-US" smtClean="0"/>
              <a:t>5</a:t>
            </a:fld>
            <a:endParaRPr lang="en-US"/>
          </a:p>
        </p:txBody>
      </p:sp>
    </p:spTree>
    <p:extLst>
      <p:ext uri="{BB962C8B-B14F-4D97-AF65-F5344CB8AC3E}">
        <p14:creationId xmlns:p14="http://schemas.microsoft.com/office/powerpoint/2010/main" val="2566726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Motor</a:t>
            </a:r>
            <a:r>
              <a:rPr lang="en-US" baseline="0" dirty="0" smtClean="0"/>
              <a:t> </a:t>
            </a:r>
            <a:r>
              <a:rPr lang="en-US" dirty="0" smtClean="0"/>
              <a:t>paralysis: this is based on lesion</a:t>
            </a:r>
            <a:r>
              <a:rPr lang="en-US" baseline="0" dirty="0" smtClean="0"/>
              <a:t> level. The muscles below the lesion level are going to be weak</a:t>
            </a:r>
            <a:r>
              <a:rPr lang="en-US" baseline="0" dirty="0" smtClean="0">
                <a:sym typeface="Wingdings"/>
              </a:rPr>
              <a:t> flaccid.  </a:t>
            </a:r>
            <a:r>
              <a:rPr lang="en-US" dirty="0" smtClean="0"/>
              <a:t>One</a:t>
            </a:r>
            <a:r>
              <a:rPr lang="en-US" baseline="0" dirty="0" smtClean="0"/>
              <a:t> of our main focuses in physical therapy is going to be on strengthening the muscles that are innervated in order to maximize the child’s functional mobility.</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http://</a:t>
            </a:r>
            <a:r>
              <a:rPr lang="en-US" dirty="0" err="1" smtClean="0"/>
              <a:t>www.johnflorence.com</a:t>
            </a:r>
            <a:r>
              <a:rPr lang="en-US" dirty="0" smtClean="0"/>
              <a:t>/</a:t>
            </a:r>
          </a:p>
          <a:p>
            <a:endParaRPr lang="en-US" dirty="0"/>
          </a:p>
        </p:txBody>
      </p:sp>
      <p:sp>
        <p:nvSpPr>
          <p:cNvPr id="4" name="Slide Number Placeholder 3"/>
          <p:cNvSpPr>
            <a:spLocks noGrp="1"/>
          </p:cNvSpPr>
          <p:nvPr>
            <p:ph type="sldNum" sz="quarter" idx="10"/>
          </p:nvPr>
        </p:nvSpPr>
        <p:spPr/>
        <p:txBody>
          <a:bodyPr/>
          <a:lstStyle/>
          <a:p>
            <a:fld id="{F8D9F902-98AB-8043-B3BE-5CAFBBF3FE41}" type="slidenum">
              <a:rPr lang="en-US" smtClean="0"/>
              <a:t>6</a:t>
            </a:fld>
            <a:endParaRPr lang="en-US"/>
          </a:p>
        </p:txBody>
      </p:sp>
    </p:spTree>
    <p:extLst>
      <p:ext uri="{BB962C8B-B14F-4D97-AF65-F5344CB8AC3E}">
        <p14:creationId xmlns:p14="http://schemas.microsoft.com/office/powerpoint/2010/main" val="10699568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Sensory deficits</a:t>
            </a:r>
            <a:r>
              <a:rPr lang="en-US" baseline="0" dirty="0" smtClean="0"/>
              <a:t> often don’t correlated with motor levels.  Regardless, it is important to pay attention to where the child does and doesn’t have sensation in order to prevent skin breakdown.  Skin breakdown occurs in 85-95% of all children with </a:t>
            </a:r>
            <a:r>
              <a:rPr lang="en-US" baseline="0" dirty="0" err="1" smtClean="0"/>
              <a:t>myelomeningocele</a:t>
            </a:r>
            <a:r>
              <a:rPr lang="en-US" baseline="0" dirty="0" smtClean="0"/>
              <a:t> by the time they reach adulthood. </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http://</a:t>
            </a:r>
            <a:r>
              <a:rPr lang="en-US" dirty="0" err="1" smtClean="0"/>
              <a:t>plasticsurgery.about.com</a:t>
            </a:r>
            <a:r>
              <a:rPr lang="en-US" dirty="0" smtClean="0"/>
              <a:t>/od/</a:t>
            </a:r>
            <a:r>
              <a:rPr lang="en-US" dirty="0" err="1" smtClean="0"/>
              <a:t>reconstructiveprocedures</a:t>
            </a:r>
            <a:r>
              <a:rPr lang="en-US" dirty="0" smtClean="0"/>
              <a:t>/p/All-About-Pressure-</a:t>
            </a:r>
            <a:r>
              <a:rPr lang="en-US" dirty="0" err="1" smtClean="0"/>
              <a:t>Ulcers.htm</a:t>
            </a:r>
            <a:endParaRPr lang="en-US" dirty="0" smtClean="0"/>
          </a:p>
          <a:p>
            <a:endParaRPr lang="en-US" dirty="0"/>
          </a:p>
        </p:txBody>
      </p:sp>
      <p:sp>
        <p:nvSpPr>
          <p:cNvPr id="4" name="Slide Number Placeholder 3"/>
          <p:cNvSpPr>
            <a:spLocks noGrp="1"/>
          </p:cNvSpPr>
          <p:nvPr>
            <p:ph type="sldNum" sz="quarter" idx="10"/>
          </p:nvPr>
        </p:nvSpPr>
        <p:spPr/>
        <p:txBody>
          <a:bodyPr/>
          <a:lstStyle/>
          <a:p>
            <a:fld id="{F8D9F902-98AB-8043-B3BE-5CAFBBF3FE41}" type="slidenum">
              <a:rPr lang="en-US" smtClean="0"/>
              <a:t>7</a:t>
            </a:fld>
            <a:endParaRPr lang="en-US"/>
          </a:p>
        </p:txBody>
      </p:sp>
    </p:spTree>
    <p:extLst>
      <p:ext uri="{BB962C8B-B14F-4D97-AF65-F5344CB8AC3E}">
        <p14:creationId xmlns:p14="http://schemas.microsoft.com/office/powerpoint/2010/main" val="35965952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25% or more of children with </a:t>
            </a:r>
            <a:r>
              <a:rPr lang="en-US" dirty="0" err="1" smtClean="0"/>
              <a:t>myelomeningocele</a:t>
            </a:r>
            <a:r>
              <a:rPr lang="en-US" dirty="0" smtClean="0"/>
              <a:t> are born</a:t>
            </a:r>
            <a:r>
              <a:rPr lang="en-US" baseline="0" dirty="0" smtClean="0"/>
              <a:t> with hydrocephalus, and another 60% develop it after surgical closure of their lesion. </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http://</a:t>
            </a:r>
            <a:r>
              <a:rPr lang="en-US" dirty="0" err="1" smtClean="0"/>
              <a:t>dxline.info</a:t>
            </a:r>
            <a:r>
              <a:rPr lang="en-US" dirty="0" smtClean="0"/>
              <a:t>/diseases/hydrocephalus</a:t>
            </a:r>
          </a:p>
          <a:p>
            <a:endParaRPr lang="en-US" dirty="0"/>
          </a:p>
        </p:txBody>
      </p:sp>
      <p:sp>
        <p:nvSpPr>
          <p:cNvPr id="4" name="Slide Number Placeholder 3"/>
          <p:cNvSpPr>
            <a:spLocks noGrp="1"/>
          </p:cNvSpPr>
          <p:nvPr>
            <p:ph type="sldNum" sz="quarter" idx="10"/>
          </p:nvPr>
        </p:nvSpPr>
        <p:spPr/>
        <p:txBody>
          <a:bodyPr/>
          <a:lstStyle/>
          <a:p>
            <a:fld id="{F8D9F902-98AB-8043-B3BE-5CAFBBF3FE41}" type="slidenum">
              <a:rPr lang="en-US" smtClean="0"/>
              <a:t>8</a:t>
            </a:fld>
            <a:endParaRPr lang="en-US"/>
          </a:p>
        </p:txBody>
      </p:sp>
    </p:spTree>
    <p:extLst>
      <p:ext uri="{BB962C8B-B14F-4D97-AF65-F5344CB8AC3E}">
        <p14:creationId xmlns:p14="http://schemas.microsoft.com/office/powerpoint/2010/main" val="32952360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Up to 73% of children with </a:t>
            </a:r>
            <a:r>
              <a:rPr lang="en-US" dirty="0" err="1" smtClean="0"/>
              <a:t>spina</a:t>
            </a:r>
            <a:r>
              <a:rPr lang="en-US" baseline="0" dirty="0" smtClean="0"/>
              <a:t> bifida are allergic to latex.  So, we need to make sure anytime we use gloves with them, or resistance bands, that they are LATEX-FREE! </a:t>
            </a:r>
            <a:endParaRPr lang="en-US" dirty="0" smtClean="0"/>
          </a:p>
          <a:p>
            <a:endParaRPr lang="en-US" dirty="0" smtClean="0"/>
          </a:p>
          <a:p>
            <a:r>
              <a:rPr lang="en-US" dirty="0" smtClean="0"/>
              <a:t>http://</a:t>
            </a:r>
            <a:r>
              <a:rPr lang="en-US" dirty="0" err="1" smtClean="0"/>
              <a:t>www.firstaidglobal.com</a:t>
            </a:r>
            <a:r>
              <a:rPr lang="en-US" dirty="0" smtClean="0"/>
              <a:t>/</a:t>
            </a:r>
            <a:r>
              <a:rPr lang="en-US" dirty="0" err="1" smtClean="0"/>
              <a:t>glovescatalog.htm</a:t>
            </a:r>
            <a:endParaRPr lang="en-US" dirty="0"/>
          </a:p>
        </p:txBody>
      </p:sp>
      <p:sp>
        <p:nvSpPr>
          <p:cNvPr id="4" name="Slide Number Placeholder 3"/>
          <p:cNvSpPr>
            <a:spLocks noGrp="1"/>
          </p:cNvSpPr>
          <p:nvPr>
            <p:ph type="sldNum" sz="quarter" idx="10"/>
          </p:nvPr>
        </p:nvSpPr>
        <p:spPr/>
        <p:txBody>
          <a:bodyPr/>
          <a:lstStyle/>
          <a:p>
            <a:fld id="{F8D9F902-98AB-8043-B3BE-5CAFBBF3FE41}" type="slidenum">
              <a:rPr lang="en-US" smtClean="0"/>
              <a:t>9</a:t>
            </a:fld>
            <a:endParaRPr lang="en-US"/>
          </a:p>
        </p:txBody>
      </p:sp>
    </p:spTree>
    <p:extLst>
      <p:ext uri="{BB962C8B-B14F-4D97-AF65-F5344CB8AC3E}">
        <p14:creationId xmlns:p14="http://schemas.microsoft.com/office/powerpoint/2010/main" val="27912434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54F4E42C-CC91-344F-A19A-07A9D3C82BBD}" type="datetimeFigureOut">
              <a:rPr lang="en-US" smtClean="0"/>
              <a:t>4/21/14</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1" name="Rectangle 10"/>
          <p:cNvSpPr/>
          <p:nvPr/>
        </p:nvSpPr>
        <p:spPr>
          <a:xfrm>
            <a:off x="4624388" y="228600"/>
            <a:ext cx="205740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6802438" y="2377440"/>
            <a:ext cx="20574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54F4E42C-CC91-344F-A19A-07A9D3C82BBD}" type="datetimeFigureOut">
              <a:rPr lang="en-US" smtClean="0"/>
              <a:t>4/21/14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039F29-24B2-D64A-899E-53DF8D94EA58}" type="slidenum">
              <a:rPr lang="en-US" smtClean="0"/>
              <a:t>‹#›</a:t>
            </a:fld>
            <a:endParaRPr lang="en-US"/>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Rectangle 5"/>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TextBox 7"/>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54F4E42C-CC91-344F-A19A-07A9D3C82BBD}" type="datetimeFigureOut">
              <a:rPr lang="en-US" smtClean="0"/>
              <a:t>4/21/14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039F29-24B2-D64A-899E-53DF8D94EA58}"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54F4E42C-CC91-344F-A19A-07A9D3C82BBD}" type="datetimeFigureOut">
              <a:rPr lang="en-US" smtClean="0"/>
              <a:t>4/21/14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039F29-24B2-D64A-899E-53DF8D94EA58}"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US" smtClean="0"/>
              <a:t>Click to edit Master title style</a:t>
            </a:r>
            <a:endParaRPr dirty="0"/>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381093" y="3733800"/>
            <a:ext cx="325526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54F4E42C-CC91-344F-A19A-07A9D3C82BBD}" type="datetimeFigureOut">
              <a:rPr lang="en-US" smtClean="0"/>
              <a:t>4/21/14</a:t>
            </a:fld>
            <a:endParaRPr lang="en-US"/>
          </a:p>
        </p:txBody>
      </p:sp>
      <p:sp>
        <p:nvSpPr>
          <p:cNvPr id="6" name="Footer Placeholder 5"/>
          <p:cNvSpPr>
            <a:spLocks noGrp="1"/>
          </p:cNvSpPr>
          <p:nvPr>
            <p:ph type="ftr" sz="quarter" idx="11"/>
          </p:nvPr>
        </p:nvSpPr>
        <p:spPr>
          <a:xfrm>
            <a:off x="3859305" y="6423585"/>
            <a:ext cx="3316941" cy="365125"/>
          </a:xfrm>
        </p:spPr>
        <p:txBody>
          <a:bodyPr/>
          <a:lstStyle/>
          <a:p>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6" y="228600"/>
            <a:ext cx="3460658"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169404" y="3995737"/>
            <a:ext cx="3898272"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54F4E42C-CC91-344F-A19A-07A9D3C82BBD}" type="datetimeFigureOut">
              <a:rPr lang="en-US" smtClean="0"/>
              <a:t>4/21/14</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BB039F29-24B2-D64A-899E-53DF8D94EA58}" type="slidenum">
              <a:rPr lang="en-US" smtClean="0"/>
              <a:t>‹#›</a:t>
            </a:fld>
            <a:endParaRPr lang="en-US"/>
          </a:p>
        </p:txBody>
      </p:sp>
      <p:sp>
        <p:nvSpPr>
          <p:cNvPr id="10" name="TextBox 9"/>
          <p:cNvSpPr txBox="1"/>
          <p:nvPr/>
        </p:nvSpPr>
        <p:spPr>
          <a:xfrm>
            <a:off x="3990110"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F4E42C-CC91-344F-A19A-07A9D3C82BBD}" type="datetimeFigureOut">
              <a:rPr lang="en-US" smtClean="0"/>
              <a:t>4/21/14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039F29-24B2-D64A-899E-53DF8D94EA58}" type="slidenum">
              <a:rPr lang="en-US" smtClean="0"/>
              <a:t>‹#›</a:t>
            </a:fld>
            <a:endParaRPr lang="en-US"/>
          </a:p>
        </p:txBody>
      </p:sp>
      <p:sp>
        <p:nvSpPr>
          <p:cNvPr id="8" name="Rectangle 7"/>
          <p:cNvSpPr/>
          <p:nvPr/>
        </p:nvSpPr>
        <p:spPr>
          <a:xfrm>
            <a:off x="6802438" y="22860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680243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327212" y="4632792"/>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8" name="Rectangle 7"/>
          <p:cNvSpPr/>
          <p:nvPr/>
        </p:nvSpPr>
        <p:spPr>
          <a:xfrm>
            <a:off x="282574" y="228600"/>
            <a:ext cx="63871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5212262" y="6235607"/>
            <a:ext cx="1348398" cy="365125"/>
          </a:xfrm>
        </p:spPr>
        <p:txBody>
          <a:bodyPr/>
          <a:lstStyle>
            <a:lvl1pPr>
              <a:defRPr>
                <a:solidFill>
                  <a:schemeClr val="bg1"/>
                </a:solidFill>
              </a:defRPr>
            </a:lvl1pPr>
          </a:lstStyle>
          <a:p>
            <a:fld id="{54F4E42C-CC91-344F-A19A-07A9D3C82BBD}" type="datetimeFigureOut">
              <a:rPr lang="en-US" smtClean="0"/>
              <a:t>4/21/14</a:t>
            </a:fld>
            <a:endParaRPr lang="en-US"/>
          </a:p>
        </p:txBody>
      </p:sp>
      <p:sp>
        <p:nvSpPr>
          <p:cNvPr id="6" name="Footer Placeholder 5"/>
          <p:cNvSpPr>
            <a:spLocks noGrp="1"/>
          </p:cNvSpPr>
          <p:nvPr>
            <p:ph type="ftr" sz="quarter" idx="11"/>
          </p:nvPr>
        </p:nvSpPr>
        <p:spPr>
          <a:xfrm>
            <a:off x="381095" y="6235607"/>
            <a:ext cx="46481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BB039F29-24B2-D64A-899E-53DF8D94EA58}" type="slidenum">
              <a:rPr lang="en-US" smtClean="0"/>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6802438" y="2374940"/>
            <a:ext cx="2057400" cy="2039112"/>
          </a:xfrm>
        </p:spPr>
        <p:txBody>
          <a:bodyPr/>
          <a:lstStyle>
            <a:lvl1pPr>
              <a:buNone/>
              <a:defRPr/>
            </a:lvl1pPr>
          </a:lstStyle>
          <a:p>
            <a:r>
              <a:rPr lang="en-US" smtClean="0"/>
              <a:t>Drag picture to placeholder or click icon to add</a:t>
            </a:r>
            <a:endParaRPr/>
          </a:p>
        </p:txBody>
      </p:sp>
      <p:sp>
        <p:nvSpPr>
          <p:cNvPr id="13" name="Picture Placeholder 12"/>
          <p:cNvSpPr>
            <a:spLocks noGrp="1"/>
          </p:cNvSpPr>
          <p:nvPr>
            <p:ph type="pic" sz="quarter" idx="14"/>
          </p:nvPr>
        </p:nvSpPr>
        <p:spPr>
          <a:xfrm>
            <a:off x="6802438" y="4535424"/>
            <a:ext cx="2057400" cy="2039112"/>
          </a:xfrm>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8" name="Rectangle 7"/>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048000" y="6235607"/>
            <a:ext cx="1348398" cy="365125"/>
          </a:xfrm>
        </p:spPr>
        <p:txBody>
          <a:bodyPr/>
          <a:lstStyle>
            <a:lvl1pPr>
              <a:defRPr>
                <a:solidFill>
                  <a:schemeClr val="bg1"/>
                </a:solidFill>
              </a:defRPr>
            </a:lvl1pPr>
          </a:lstStyle>
          <a:p>
            <a:fld id="{54F4E42C-CC91-344F-A19A-07A9D3C82BBD}" type="datetimeFigureOut">
              <a:rPr lang="en-US" smtClean="0"/>
              <a:t>4/21/14</a:t>
            </a:fld>
            <a:endParaRPr lang="en-US"/>
          </a:p>
        </p:txBody>
      </p:sp>
      <p:sp>
        <p:nvSpPr>
          <p:cNvPr id="6" name="Footer Placeholder 5"/>
          <p:cNvSpPr>
            <a:spLocks noGrp="1"/>
          </p:cNvSpPr>
          <p:nvPr>
            <p:ph type="ftr" sz="quarter" idx="11"/>
          </p:nvPr>
        </p:nvSpPr>
        <p:spPr>
          <a:xfrm>
            <a:off x="381095" y="6235607"/>
            <a:ext cx="25907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BB039F29-24B2-D64A-899E-53DF8D94EA58}" type="slidenum">
              <a:rPr lang="en-US" smtClean="0"/>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4388" y="4534726"/>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4624388" y="228600"/>
            <a:ext cx="2057400" cy="2039112"/>
          </a:xfrm>
        </p:spPr>
        <p:txBody>
          <a:bodyPr/>
          <a:lstStyle>
            <a:lvl1pPr>
              <a:buNone/>
              <a:defRPr/>
            </a:lvl1pPr>
          </a:lstStyle>
          <a:p>
            <a:r>
              <a:rPr lang="en-US" smtClean="0"/>
              <a:t>Drag picture to placeholder or click icon to add</a:t>
            </a:r>
            <a:endParaRPr/>
          </a:p>
        </p:txBody>
      </p:sp>
      <p:sp>
        <p:nvSpPr>
          <p:cNvPr id="13" name="Picture Placeholder 12"/>
          <p:cNvSpPr>
            <a:spLocks noGrp="1"/>
          </p:cNvSpPr>
          <p:nvPr>
            <p:ph type="pic" sz="quarter" idx="14"/>
          </p:nvPr>
        </p:nvSpPr>
        <p:spPr>
          <a:xfrm>
            <a:off x="4624388" y="2381663"/>
            <a:ext cx="2057400" cy="2039112"/>
          </a:xfrm>
        </p:spPr>
        <p:txBody>
          <a:bodyPr/>
          <a:lstStyle>
            <a:lvl1pPr>
              <a:buNone/>
              <a:defRPr/>
            </a:lvl1pPr>
          </a:lstStyle>
          <a:p>
            <a:r>
              <a:rPr lang="en-US" smtClean="0"/>
              <a:t>Drag picture to placeholder or click icon to add</a:t>
            </a:r>
            <a:endParaRPr/>
          </a:p>
        </p:txBody>
      </p:sp>
      <p:sp>
        <p:nvSpPr>
          <p:cNvPr id="14" name="Picture Placeholder 12"/>
          <p:cNvSpPr>
            <a:spLocks noGrp="1"/>
          </p:cNvSpPr>
          <p:nvPr>
            <p:ph type="pic" sz="quarter" idx="15"/>
          </p:nvPr>
        </p:nvSpPr>
        <p:spPr>
          <a:xfrm>
            <a:off x="6803136" y="2381662"/>
            <a:ext cx="2057400" cy="4187952"/>
          </a:xfrm>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365248"/>
            <a:ext cx="42401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953000" y="3995737"/>
            <a:ext cx="3108960"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54F4E42C-CC91-344F-A19A-07A9D3C82BBD}" type="datetimeFigureOut">
              <a:rPr lang="en-US" smtClean="0"/>
              <a:t>4/21/14</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BB039F29-24B2-D64A-899E-53DF8D94EA58}" type="slidenum">
              <a:rPr lang="en-US" smtClean="0"/>
              <a:t>‹#›</a:t>
            </a:fld>
            <a:endParaRPr lang="en-US"/>
          </a:p>
        </p:txBody>
      </p:sp>
      <p:sp>
        <p:nvSpPr>
          <p:cNvPr id="10" name="TextBox 9"/>
          <p:cNvSpPr txBox="1"/>
          <p:nvPr/>
        </p:nvSpPr>
        <p:spPr>
          <a:xfrm>
            <a:off x="4750361"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
        <p:nvSpPr>
          <p:cNvPr id="14" name="Picture Placeholder 12"/>
          <p:cNvSpPr>
            <a:spLocks noGrp="1"/>
          </p:cNvSpPr>
          <p:nvPr>
            <p:ph type="pic" sz="quarter" idx="13"/>
          </p:nvPr>
        </p:nvSpPr>
        <p:spPr>
          <a:xfrm>
            <a:off x="277905" y="228600"/>
            <a:ext cx="2057400" cy="2039112"/>
          </a:xfrm>
        </p:spPr>
        <p:txBody>
          <a:bodyPr/>
          <a:lstStyle>
            <a:lvl1pPr>
              <a:buNone/>
              <a:defRPr/>
            </a:lvl1pPr>
          </a:lstStyle>
          <a:p>
            <a:r>
              <a:rPr lang="en-US" smtClean="0"/>
              <a:t>Drag picture to placeholder or click icon to add</a:t>
            </a:r>
            <a:endParaRPr/>
          </a:p>
        </p:txBody>
      </p:sp>
      <p:sp>
        <p:nvSpPr>
          <p:cNvPr id="15" name="Picture Placeholder 12"/>
          <p:cNvSpPr>
            <a:spLocks noGrp="1"/>
          </p:cNvSpPr>
          <p:nvPr>
            <p:ph type="pic" sz="quarter" idx="14"/>
          </p:nvPr>
        </p:nvSpPr>
        <p:spPr>
          <a:xfrm>
            <a:off x="2460625" y="228600"/>
            <a:ext cx="2057400" cy="2039112"/>
          </a:xfrm>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54F4E42C-CC91-344F-A19A-07A9D3C82BBD}" type="datetimeFigureOut">
              <a:rPr lang="en-US" smtClean="0"/>
              <a:t>4/21/14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039F29-24B2-D64A-899E-53DF8D94EA5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Rectangle 6"/>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54F4E42C-CC91-344F-A19A-07A9D3C82BBD}" type="datetimeFigureOut">
              <a:rPr lang="en-US" smtClean="0"/>
              <a:t>4/21/14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039F29-24B2-D64A-899E-53DF8D94EA58}" type="slidenum">
              <a:rPr lang="en-US" smtClean="0"/>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Rectangle 9"/>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10" name="Rectangle 9"/>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995772" y="954742"/>
            <a:ext cx="681318" cy="517142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54F4E42C-CC91-344F-A19A-07A9D3C82BBD}" type="datetimeFigureOut">
              <a:rPr lang="en-US" smtClean="0"/>
              <a:t>4/21/14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039F29-24B2-D64A-899E-53DF8D94EA58}" type="slidenum">
              <a:rPr lang="en-US" smtClean="0"/>
              <a:t>‹#›</a:t>
            </a:fld>
            <a:endParaRPr lang="en-US"/>
          </a:p>
        </p:txBody>
      </p:sp>
      <p:sp>
        <p:nvSpPr>
          <p:cNvPr id="9" name="TextBox 8"/>
          <p:cNvSpPr txBox="1"/>
          <p:nvPr/>
        </p:nvSpPr>
        <p:spPr>
          <a:xfrm rot="16200000">
            <a:off x="8593111" y="561668"/>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8474" y="134471"/>
            <a:ext cx="7556313" cy="995082"/>
          </a:xfrm>
        </p:spPr>
        <p:txBody>
          <a:bodyPr anchor="b" anchorCtr="0"/>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54F4E42C-CC91-344F-A19A-07A9D3C82BBD}" type="datetimeFigureOut">
              <a:rPr lang="en-US" smtClean="0"/>
              <a:t>4/21/14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039F29-24B2-D64A-899E-53DF8D94EA58}" type="slidenum">
              <a:rPr lang="en-US" smtClean="0"/>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54F4E42C-CC91-344F-A19A-07A9D3C82BBD}" type="datetimeFigureOut">
              <a:rPr lang="en-US" smtClean="0"/>
              <a:t>4/21/14</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en-US" smtClean="0"/>
              <a:t>Drag picture to placeholder or click icon to add</a:t>
            </a:r>
            <a:endParaRPr/>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en-US" smtClean="0"/>
              <a:t>Drag picture to placeholder or click icon to add</a:t>
            </a:r>
            <a:endParaRPr/>
          </a:p>
        </p:txBody>
      </p:sp>
      <p:sp>
        <p:nvSpPr>
          <p:cNvPr id="1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658907" y="228600"/>
            <a:ext cx="820093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86000" y="3124200"/>
            <a:ext cx="5638800" cy="1362075"/>
          </a:xfrm>
        </p:spPr>
        <p:txBody>
          <a:bodyPr anchor="b" anchorCtr="0">
            <a:normAutofit/>
          </a:bodyPr>
          <a:lstStyle>
            <a:lvl1pPr algn="l">
              <a:defRPr sz="3200" b="0"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2286000" y="4495800"/>
            <a:ext cx="5638800" cy="1500187"/>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58906" y="6248774"/>
            <a:ext cx="1474694" cy="365125"/>
          </a:xfrm>
        </p:spPr>
        <p:txBody>
          <a:bodyPr/>
          <a:lstStyle>
            <a:lvl1pPr algn="l">
              <a:defRPr>
                <a:solidFill>
                  <a:schemeClr val="bg1"/>
                </a:solidFill>
              </a:defRPr>
            </a:lvl1pPr>
          </a:lstStyle>
          <a:p>
            <a:fld id="{54F4E42C-CC91-344F-A19A-07A9D3C82BBD}" type="datetimeFigureOut">
              <a:rPr lang="en-US" smtClean="0"/>
              <a:t>4/21/14</a:t>
            </a:fld>
            <a:endParaRPr lang="en-US"/>
          </a:p>
        </p:txBody>
      </p:sp>
      <p:sp>
        <p:nvSpPr>
          <p:cNvPr id="5" name="Footer Placeholder 4"/>
          <p:cNvSpPr>
            <a:spLocks noGrp="1"/>
          </p:cNvSpPr>
          <p:nvPr>
            <p:ph type="ftr" sz="quarter" idx="11"/>
          </p:nvPr>
        </p:nvSpPr>
        <p:spPr>
          <a:xfrm>
            <a:off x="2286000" y="6248774"/>
            <a:ext cx="5638800" cy="365125"/>
          </a:xfrm>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a:xfrm>
            <a:off x="8305800" y="6248774"/>
            <a:ext cx="554038" cy="365125"/>
          </a:xfrm>
        </p:spPr>
        <p:txBody>
          <a:bodyPr/>
          <a:lstStyle/>
          <a:p>
            <a:fld id="{BB039F29-24B2-D64A-899E-53DF8D94EA58}" type="slidenum">
              <a:rPr lang="en-US" smtClean="0"/>
              <a:t>‹#›</a:t>
            </a:fld>
            <a:endParaRPr lang="en-US"/>
          </a:p>
        </p:txBody>
      </p:sp>
      <p:sp>
        <p:nvSpPr>
          <p:cNvPr id="8" name="TextBox 7"/>
          <p:cNvSpPr txBox="1"/>
          <p:nvPr/>
        </p:nvSpPr>
        <p:spPr>
          <a:xfrm>
            <a:off x="2003612" y="3110754"/>
            <a:ext cx="260909" cy="615553"/>
          </a:xfrm>
          <a:prstGeom prst="rect">
            <a:avLst/>
          </a:prstGeom>
          <a:noFill/>
        </p:spPr>
        <p:txBody>
          <a:bodyPr wrap="square" lIns="0" tIns="0" rIns="0" bIns="0" rtlCol="0">
            <a:spAutoFit/>
          </a:bodyPr>
          <a:lstStyle/>
          <a:p>
            <a:r>
              <a:rPr sz="4000" b="1">
                <a:solidFill>
                  <a:schemeClr val="accent1">
                    <a:lumMod val="60000"/>
                    <a:lumOff val="40000"/>
                  </a:schemeClr>
                </a:solidFill>
              </a:rPr>
              <a:t>+</a:t>
            </a:r>
          </a:p>
        </p:txBody>
      </p:sp>
      <p:sp>
        <p:nvSpPr>
          <p:cNvPr id="9" name="Rectangle 8"/>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1" name="Rectangle 10"/>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54F4E42C-CC91-344F-A19A-07A9D3C82BBD}" type="datetimeFigureOut">
              <a:rPr lang="en-US" smtClean="0"/>
              <a:t>4/21/14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039F29-24B2-D64A-899E-53DF8D94EA5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Rectangle 9"/>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TextBox 11"/>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54F4E42C-CC91-344F-A19A-07A9D3C82BBD}" type="datetimeFigureOut">
              <a:rPr lang="en-US" smtClean="0"/>
              <a:t>4/21/14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039F29-24B2-D64A-899E-53DF8D94EA58}" type="slidenum">
              <a:rPr lang="en-US" smtClean="0"/>
              <a:t>‹#›</a:t>
            </a:fld>
            <a:endParaRPr lang="en-US"/>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54F4E42C-CC91-344F-A19A-07A9D3C82BBD}" type="datetimeFigureOut">
              <a:rPr lang="en-US" smtClean="0"/>
              <a:t>4/21/14</a:t>
            </a:fld>
            <a:endParaRPr lang="en-US"/>
          </a:p>
        </p:txBody>
      </p:sp>
      <p:sp>
        <p:nvSpPr>
          <p:cNvPr id="6" name="Footer Placeholder 5"/>
          <p:cNvSpPr>
            <a:spLocks noGrp="1"/>
          </p:cNvSpPr>
          <p:nvPr>
            <p:ph type="ftr" sz="quarter" idx="11"/>
          </p:nvPr>
        </p:nvSpPr>
        <p:spPr/>
        <p:txBody>
          <a:bodyPr/>
          <a:lstStyle/>
          <a:p>
            <a:endParaRPr lang="en-US"/>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Rectangle 13"/>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Slide Number Placeholder 6"/>
          <p:cNvSpPr>
            <a:spLocks noGrp="1"/>
          </p:cNvSpPr>
          <p:nvPr>
            <p:ph type="sldNum" sz="quarter" idx="12"/>
          </p:nvPr>
        </p:nvSpPr>
        <p:spPr>
          <a:xfrm>
            <a:off x="8305800" y="242234"/>
            <a:ext cx="554038" cy="365125"/>
          </a:xfrm>
        </p:spPr>
        <p:txBody>
          <a:bodyPr/>
          <a:lstStyle/>
          <a:p>
            <a:fld id="{BB039F29-24B2-D64A-899E-53DF8D94EA5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54F4E42C-CC91-344F-A19A-07A9D3C82BBD}" type="datetimeFigureOut">
              <a:rPr lang="en-US" smtClean="0"/>
              <a:t>4/21/14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039F29-24B2-D64A-899E-53DF8D94EA58}" type="slidenum">
              <a:rPr lang="en-US" smtClean="0"/>
              <a:t>‹#›</a:t>
            </a:fld>
            <a:endParaRPr lang="en-US"/>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en-US" smtClean="0"/>
              <a:t>Click to edit Master title style</a:t>
            </a:r>
            <a:endParaRPr/>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fld id="{54F4E42C-CC91-344F-A19A-07A9D3C82BBD}" type="datetimeFigureOut">
              <a:rPr lang="en-US" smtClean="0"/>
              <a:t>4/21/14</a:t>
            </a:fld>
            <a:endParaRPr lang="en-US"/>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305800" y="242234"/>
            <a:ext cx="554038" cy="365125"/>
          </a:xfrm>
          <a:prstGeom prst="rect">
            <a:avLst/>
          </a:prstGeom>
        </p:spPr>
        <p:txBody>
          <a:bodyPr vert="horz" lIns="91440" tIns="45720" rIns="91440" bIns="45720" rtlCol="0" anchor="ctr"/>
          <a:lstStyle>
            <a:lvl1pPr algn="r">
              <a:defRPr sz="1400">
                <a:solidFill>
                  <a:schemeClr val="bg1"/>
                </a:solidFill>
              </a:defRPr>
            </a:lvl1pPr>
          </a:lstStyle>
          <a:p>
            <a:fld id="{BB039F29-24B2-D64A-899E-53DF8D94EA5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 id="2147483702" r:id="rId18"/>
    <p:sldLayoutId id="2147483703" r:id="rId19"/>
    <p:sldLayoutId id="2147483704" r:id="rId20"/>
  </p:sldLayoutIdLst>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9.gi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1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4" Type="http://schemas.openxmlformats.org/officeDocument/2006/relationships/image" Target="../media/image13.gif"/><Relationship Id="rId5" Type="http://schemas.openxmlformats.org/officeDocument/2006/relationships/image" Target="../media/image14.png"/><Relationship Id="rId6" Type="http://schemas.openxmlformats.org/officeDocument/2006/relationships/image" Target="../media/image15.jp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4"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18.gif"/><Relationship Id="rId4" Type="http://schemas.openxmlformats.org/officeDocument/2006/relationships/image" Target="../media/image19.png"/><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20.gif"/><Relationship Id="rId4" Type="http://schemas.openxmlformats.org/officeDocument/2006/relationships/image" Target="../media/image21.gif"/><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22.gif"/><Relationship Id="rId4" Type="http://schemas.openxmlformats.org/officeDocument/2006/relationships/image" Target="../media/image23.gif"/><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g"/><Relationship Id="rId4" Type="http://schemas.openxmlformats.org/officeDocument/2006/relationships/image" Target="../media/image25.png"/><Relationship Id="rId5" Type="http://schemas.openxmlformats.org/officeDocument/2006/relationships/image" Target="../media/image26.gif"/><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27.gif"/><Relationship Id="rId4" Type="http://schemas.openxmlformats.org/officeDocument/2006/relationships/image" Target="../media/image28.jpg"/><Relationship Id="rId5" Type="http://schemas.openxmlformats.org/officeDocument/2006/relationships/image" Target="../media/image29.jp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g"/><Relationship Id="rId4" Type="http://schemas.openxmlformats.org/officeDocument/2006/relationships/image" Target="../media/image31.jpg"/><Relationship Id="rId5" Type="http://schemas.openxmlformats.org/officeDocument/2006/relationships/image" Target="../media/image32.jp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33.jpg"/><Relationship Id="rId4" Type="http://schemas.openxmlformats.org/officeDocument/2006/relationships/image" Target="../media/image34.jpg"/><Relationship Id="rId5" Type="http://schemas.openxmlformats.org/officeDocument/2006/relationships/image" Target="../media/image35.jp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36.jpg"/><Relationship Id="rId4" Type="http://schemas.openxmlformats.org/officeDocument/2006/relationships/image" Target="../media/image37.png"/><Relationship Id="rId5" Type="http://schemas.openxmlformats.org/officeDocument/2006/relationships/image" Target="../media/image38.jpg"/><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3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40.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41.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42.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8.xml"/><Relationship Id="rId3" Type="http://schemas.openxmlformats.org/officeDocument/2006/relationships/image" Target="../media/image43.png"/></Relationships>
</file>

<file path=ppt/slides/_rels/slide29.xml.rels><?xml version="1.0" encoding="UTF-8" standalone="yes"?>
<Relationships xmlns="http://schemas.openxmlformats.org/package/2006/relationships"><Relationship Id="rId3" Type="http://schemas.openxmlformats.org/officeDocument/2006/relationships/image" Target="../media/image44.jpg"/><Relationship Id="rId4" Type="http://schemas.openxmlformats.org/officeDocument/2006/relationships/image" Target="../media/image45.jpg"/><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46.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47.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48.jpeg"/></Relationships>
</file>

<file path=ppt/slides/_rels/slide33.xml.rels><?xml version="1.0" encoding="UTF-8" standalone="yes"?>
<Relationships xmlns="http://schemas.openxmlformats.org/package/2006/relationships"><Relationship Id="rId3" Type="http://schemas.openxmlformats.org/officeDocument/2006/relationships/image" Target="../media/image49.jpg"/><Relationship Id="rId4" Type="http://schemas.openxmlformats.org/officeDocument/2006/relationships/image" Target="../media/image50.jpg"/><Relationship Id="rId5" Type="http://schemas.openxmlformats.org/officeDocument/2006/relationships/image" Target="../media/image51.jpg"/><Relationship Id="rId6" Type="http://schemas.openxmlformats.org/officeDocument/2006/relationships/image" Target="../media/image52.jpg"/><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4.xml"/><Relationship Id="rId3" Type="http://schemas.openxmlformats.org/officeDocument/2006/relationships/image" Target="../media/image53.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png"/><Relationship Id="rId5" Type="http://schemas.openxmlformats.org/officeDocument/2006/relationships/image" Target="../media/image4.jpeg"/><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9404" y="4624668"/>
            <a:ext cx="8689796" cy="1686484"/>
          </a:xfrm>
        </p:spPr>
        <p:txBody>
          <a:bodyPr>
            <a:normAutofit/>
          </a:bodyPr>
          <a:lstStyle/>
          <a:p>
            <a:r>
              <a:rPr lang="en-US" sz="5400" b="1" dirty="0" err="1" smtClean="0"/>
              <a:t>Spina</a:t>
            </a:r>
            <a:r>
              <a:rPr lang="en-US" sz="5400" b="1" dirty="0" smtClean="0"/>
              <a:t> Bifida</a:t>
            </a:r>
            <a:r>
              <a:rPr lang="en-US" sz="4800" dirty="0" smtClean="0"/>
              <a:t/>
            </a:r>
            <a:br>
              <a:rPr lang="en-US" sz="4800" dirty="0" smtClean="0"/>
            </a:br>
            <a:r>
              <a:rPr lang="en-US" sz="3000" dirty="0" smtClean="0"/>
              <a:t>Treatment &amp; Management</a:t>
            </a:r>
            <a:endParaRPr lang="en-US" sz="3000" dirty="0"/>
          </a:p>
        </p:txBody>
      </p:sp>
      <p:sp>
        <p:nvSpPr>
          <p:cNvPr id="3" name="Subtitle 2"/>
          <p:cNvSpPr>
            <a:spLocks noGrp="1"/>
          </p:cNvSpPr>
          <p:nvPr>
            <p:ph type="subTitle" idx="1"/>
          </p:nvPr>
        </p:nvSpPr>
        <p:spPr>
          <a:xfrm>
            <a:off x="5646679" y="5821802"/>
            <a:ext cx="3192521" cy="748553"/>
          </a:xfrm>
        </p:spPr>
        <p:txBody>
          <a:bodyPr>
            <a:noAutofit/>
          </a:bodyPr>
          <a:lstStyle/>
          <a:p>
            <a:pPr algn="ctr"/>
            <a:r>
              <a:rPr lang="en-US" sz="2000" dirty="0" smtClean="0"/>
              <a:t>Casey Poff</a:t>
            </a:r>
          </a:p>
          <a:p>
            <a:pPr algn="ctr"/>
            <a:r>
              <a:rPr lang="en-US" sz="2000" dirty="0" smtClean="0"/>
              <a:t>April 2014</a:t>
            </a:r>
            <a:endParaRPr lang="en-US" sz="2000" dirty="0"/>
          </a:p>
        </p:txBody>
      </p:sp>
    </p:spTree>
    <p:extLst>
      <p:ext uri="{BB962C8B-B14F-4D97-AF65-F5344CB8AC3E}">
        <p14:creationId xmlns:p14="http://schemas.microsoft.com/office/powerpoint/2010/main" val="44980329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ntracture.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4128" y="2086048"/>
            <a:ext cx="4327296" cy="3756093"/>
          </a:xfrm>
          <a:prstGeom prst="rect">
            <a:avLst/>
          </a:prstGeom>
        </p:spPr>
      </p:pic>
      <p:sp>
        <p:nvSpPr>
          <p:cNvPr id="5" name="TextBox 4"/>
          <p:cNvSpPr txBox="1"/>
          <p:nvPr/>
        </p:nvSpPr>
        <p:spPr>
          <a:xfrm>
            <a:off x="740869" y="229335"/>
            <a:ext cx="6685461" cy="1384995"/>
          </a:xfrm>
          <a:prstGeom prst="rect">
            <a:avLst/>
          </a:prstGeom>
          <a:noFill/>
        </p:spPr>
        <p:txBody>
          <a:bodyPr wrap="square" rtlCol="0">
            <a:spAutoFit/>
          </a:bodyPr>
          <a:lstStyle/>
          <a:p>
            <a:r>
              <a:rPr lang="en-US" sz="4800" dirty="0" smtClean="0">
                <a:solidFill>
                  <a:srgbClr val="663366"/>
                </a:solidFill>
              </a:rPr>
              <a:t>Impairments:</a:t>
            </a:r>
          </a:p>
          <a:p>
            <a:r>
              <a:rPr lang="en-US" sz="3600" dirty="0" smtClean="0">
                <a:solidFill>
                  <a:srgbClr val="663366"/>
                </a:solidFill>
              </a:rPr>
              <a:t>Spasticity</a:t>
            </a:r>
            <a:r>
              <a:rPr lang="en-US" sz="3600" baseline="30000" dirty="0" smtClean="0">
                <a:solidFill>
                  <a:srgbClr val="663366"/>
                </a:solidFill>
              </a:rPr>
              <a:t>1</a:t>
            </a:r>
            <a:endParaRPr lang="en-US" sz="3600" dirty="0">
              <a:solidFill>
                <a:srgbClr val="663366"/>
              </a:solidFill>
            </a:endParaRPr>
          </a:p>
        </p:txBody>
      </p:sp>
    </p:spTree>
    <p:extLst>
      <p:ext uri="{BB962C8B-B14F-4D97-AF65-F5344CB8AC3E}">
        <p14:creationId xmlns:p14="http://schemas.microsoft.com/office/powerpoint/2010/main" val="30707725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loth-Diapers-Are-Healthier-For-Your-Baby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7950" y="2286472"/>
            <a:ext cx="3924033" cy="3637250"/>
          </a:xfrm>
          <a:prstGeom prst="rect">
            <a:avLst/>
          </a:prstGeom>
        </p:spPr>
      </p:pic>
      <p:sp>
        <p:nvSpPr>
          <p:cNvPr id="3" name="TextBox 2"/>
          <p:cNvSpPr txBox="1"/>
          <p:nvPr/>
        </p:nvSpPr>
        <p:spPr>
          <a:xfrm>
            <a:off x="582111" y="264617"/>
            <a:ext cx="7443971" cy="1384995"/>
          </a:xfrm>
          <a:prstGeom prst="rect">
            <a:avLst/>
          </a:prstGeom>
          <a:noFill/>
        </p:spPr>
        <p:txBody>
          <a:bodyPr wrap="square" rtlCol="0">
            <a:spAutoFit/>
          </a:bodyPr>
          <a:lstStyle/>
          <a:p>
            <a:r>
              <a:rPr lang="en-US" sz="4800" dirty="0" smtClean="0">
                <a:solidFill>
                  <a:srgbClr val="663366"/>
                </a:solidFill>
              </a:rPr>
              <a:t>Impairments:</a:t>
            </a:r>
          </a:p>
          <a:p>
            <a:r>
              <a:rPr lang="en-US" sz="3600" dirty="0" smtClean="0">
                <a:solidFill>
                  <a:srgbClr val="663366"/>
                </a:solidFill>
              </a:rPr>
              <a:t>No bowel/bladder control</a:t>
            </a:r>
            <a:r>
              <a:rPr lang="en-US" sz="3600" baseline="30000" dirty="0" smtClean="0">
                <a:solidFill>
                  <a:srgbClr val="663366"/>
                </a:solidFill>
              </a:rPr>
              <a:t>1</a:t>
            </a:r>
            <a:endParaRPr lang="en-US" sz="3600" dirty="0">
              <a:solidFill>
                <a:srgbClr val="663366"/>
              </a:solidFill>
            </a:endParaRPr>
          </a:p>
        </p:txBody>
      </p:sp>
    </p:spTree>
    <p:extLst>
      <p:ext uri="{BB962C8B-B14F-4D97-AF65-F5344CB8AC3E}">
        <p14:creationId xmlns:p14="http://schemas.microsoft.com/office/powerpoint/2010/main" val="12609483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t>Functional Prognosis</a:t>
            </a:r>
            <a:br>
              <a:rPr lang="en-US" sz="5400" dirty="0"/>
            </a:br>
            <a:r>
              <a:rPr lang="en-US" dirty="0"/>
              <a:t>Should I expect this child to walk?</a:t>
            </a:r>
          </a:p>
        </p:txBody>
      </p:sp>
      <p:sp>
        <p:nvSpPr>
          <p:cNvPr id="3" name="Content Placeholder 2"/>
          <p:cNvSpPr>
            <a:spLocks noGrp="1"/>
          </p:cNvSpPr>
          <p:nvPr>
            <p:ph idx="1"/>
          </p:nvPr>
        </p:nvSpPr>
        <p:spPr>
          <a:xfrm>
            <a:off x="498474" y="1981200"/>
            <a:ext cx="7556313" cy="4626038"/>
          </a:xfrm>
        </p:spPr>
        <p:txBody>
          <a:bodyPr>
            <a:normAutofit/>
          </a:bodyPr>
          <a:lstStyle/>
          <a:p>
            <a:r>
              <a:rPr lang="en-US" sz="2200" dirty="0" smtClean="0"/>
              <a:t>No/minimal hip flexion contracture</a:t>
            </a:r>
            <a:r>
              <a:rPr lang="en-US" sz="2200" baseline="30000" dirty="0" smtClean="0"/>
              <a:t>8</a:t>
            </a:r>
            <a:r>
              <a:rPr lang="en-US" sz="2200" dirty="0" smtClean="0"/>
              <a:t> </a:t>
            </a:r>
            <a:r>
              <a:rPr lang="en-US" sz="2200" dirty="0" smtClean="0">
                <a:sym typeface="Wingdings"/>
              </a:rPr>
              <a:t></a:t>
            </a:r>
          </a:p>
          <a:p>
            <a:r>
              <a:rPr lang="en-US" sz="2200" dirty="0" smtClean="0">
                <a:sym typeface="Wingdings"/>
              </a:rPr>
              <a:t>Upper limb/hand function</a:t>
            </a:r>
            <a:r>
              <a:rPr lang="en-US" sz="2200" baseline="30000" dirty="0" smtClean="0">
                <a:sym typeface="Wingdings"/>
              </a:rPr>
              <a:t>6,7</a:t>
            </a:r>
            <a:r>
              <a:rPr lang="en-US" sz="2200" dirty="0" smtClean="0">
                <a:sym typeface="Wingdings"/>
              </a:rPr>
              <a:t> </a:t>
            </a:r>
          </a:p>
          <a:p>
            <a:r>
              <a:rPr lang="en-US" sz="2200" dirty="0" smtClean="0">
                <a:sym typeface="Wingdings"/>
              </a:rPr>
              <a:t>Typical cognition/intelligence</a:t>
            </a:r>
            <a:r>
              <a:rPr lang="en-US" sz="2200" baseline="30000" dirty="0" smtClean="0">
                <a:sym typeface="Wingdings"/>
              </a:rPr>
              <a:t>6,8</a:t>
            </a:r>
            <a:r>
              <a:rPr lang="en-US" sz="2200" dirty="0" smtClean="0">
                <a:sym typeface="Wingdings"/>
              </a:rPr>
              <a:t> </a:t>
            </a:r>
          </a:p>
          <a:p>
            <a:r>
              <a:rPr lang="en-US" sz="2200" dirty="0" smtClean="0">
                <a:sym typeface="Wingdings"/>
              </a:rPr>
              <a:t>Lumbosacral level lesions</a:t>
            </a:r>
            <a:r>
              <a:rPr lang="en-US" sz="2200" baseline="30000" dirty="0" smtClean="0">
                <a:sym typeface="Wingdings"/>
              </a:rPr>
              <a:t>7,11</a:t>
            </a:r>
            <a:r>
              <a:rPr lang="en-US" sz="2200" dirty="0" smtClean="0">
                <a:sym typeface="Wingdings"/>
              </a:rPr>
              <a:t> </a:t>
            </a:r>
          </a:p>
          <a:p>
            <a:r>
              <a:rPr lang="en-US" sz="2200" dirty="0" err="1" smtClean="0">
                <a:sym typeface="Wingdings"/>
              </a:rPr>
              <a:t>Visuospatial</a:t>
            </a:r>
            <a:r>
              <a:rPr lang="en-US" sz="2200" dirty="0" smtClean="0">
                <a:sym typeface="Wingdings"/>
              </a:rPr>
              <a:t> function</a:t>
            </a:r>
            <a:r>
              <a:rPr lang="en-US" sz="2200" baseline="30000" dirty="0" smtClean="0">
                <a:sym typeface="Wingdings"/>
              </a:rPr>
              <a:t>7</a:t>
            </a:r>
            <a:r>
              <a:rPr lang="en-US" sz="2200" dirty="0" smtClean="0">
                <a:sym typeface="Wingdings"/>
              </a:rPr>
              <a:t> </a:t>
            </a:r>
          </a:p>
          <a:p>
            <a:r>
              <a:rPr lang="en-US" sz="2200" dirty="0">
                <a:sym typeface="Wingdings"/>
              </a:rPr>
              <a:t>Hip &amp; knee extensor strength</a:t>
            </a:r>
            <a:r>
              <a:rPr lang="en-US" sz="2200" baseline="30000" dirty="0">
                <a:sym typeface="Wingdings"/>
              </a:rPr>
              <a:t>8,10</a:t>
            </a:r>
            <a:r>
              <a:rPr lang="en-US" sz="2200" dirty="0">
                <a:sym typeface="Wingdings"/>
              </a:rPr>
              <a:t> </a:t>
            </a:r>
            <a:r>
              <a:rPr lang="en-US" sz="2200" dirty="0" smtClean="0">
                <a:sym typeface="Wingdings"/>
              </a:rPr>
              <a:t></a:t>
            </a:r>
          </a:p>
          <a:p>
            <a:r>
              <a:rPr lang="en-US" sz="2200" dirty="0" smtClean="0">
                <a:sym typeface="Wingdings"/>
              </a:rPr>
              <a:t>(and absence of the negative prognostic indicators on </a:t>
            </a:r>
            <a:r>
              <a:rPr lang="en-US" sz="2200" dirty="0" smtClean="0">
                <a:sym typeface="Wingdings"/>
              </a:rPr>
              <a:t>following </a:t>
            </a:r>
            <a:r>
              <a:rPr lang="en-US" sz="2200" dirty="0" smtClean="0">
                <a:sym typeface="Wingdings"/>
              </a:rPr>
              <a:t>slide) </a:t>
            </a:r>
            <a:r>
              <a:rPr lang="en-US" dirty="0" smtClean="0">
                <a:sym typeface="Wingdings"/>
              </a:rPr>
              <a:t></a:t>
            </a:r>
            <a:endParaRPr lang="en-US" dirty="0"/>
          </a:p>
        </p:txBody>
      </p:sp>
      <p:pic>
        <p:nvPicPr>
          <p:cNvPr id="4" name="Picture 3" descr="happy.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1074" y="2329055"/>
            <a:ext cx="3073400" cy="2641600"/>
          </a:xfrm>
          <a:prstGeom prst="rect">
            <a:avLst/>
          </a:prstGeom>
        </p:spPr>
      </p:pic>
    </p:spTree>
    <p:extLst>
      <p:ext uri="{BB962C8B-B14F-4D97-AF65-F5344CB8AC3E}">
        <p14:creationId xmlns:p14="http://schemas.microsoft.com/office/powerpoint/2010/main" val="306067502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346" y="0"/>
            <a:ext cx="7820325" cy="1880060"/>
          </a:xfrm>
        </p:spPr>
        <p:txBody>
          <a:bodyPr/>
          <a:lstStyle/>
          <a:p>
            <a:r>
              <a:rPr lang="en-US" sz="4800" dirty="0" smtClean="0"/>
              <a:t>Functional Prognosis</a:t>
            </a:r>
            <a:br>
              <a:rPr lang="en-US" sz="4800" dirty="0" smtClean="0"/>
            </a:br>
            <a:r>
              <a:rPr lang="en-US" sz="3400" dirty="0" smtClean="0"/>
              <a:t>Should I expect this child to walk?</a:t>
            </a:r>
            <a:endParaRPr lang="en-US" sz="3400" dirty="0"/>
          </a:p>
        </p:txBody>
      </p:sp>
      <p:sp>
        <p:nvSpPr>
          <p:cNvPr id="9" name="Content Placeholder 8"/>
          <p:cNvSpPr>
            <a:spLocks noGrp="1"/>
          </p:cNvSpPr>
          <p:nvPr>
            <p:ph idx="1"/>
          </p:nvPr>
        </p:nvSpPr>
        <p:spPr>
          <a:xfrm>
            <a:off x="498474" y="1509174"/>
            <a:ext cx="7967302" cy="5348826"/>
          </a:xfrm>
        </p:spPr>
        <p:txBody>
          <a:bodyPr>
            <a:noAutofit/>
          </a:bodyPr>
          <a:lstStyle/>
          <a:p>
            <a:pPr marL="137160">
              <a:lnSpc>
                <a:spcPts val="2400"/>
              </a:lnSpc>
              <a:spcBef>
                <a:spcPts val="1400"/>
              </a:spcBef>
            </a:pPr>
            <a:r>
              <a:rPr lang="en-US" dirty="0" smtClean="0"/>
              <a:t>Hip flexion contracture</a:t>
            </a:r>
            <a:r>
              <a:rPr lang="en-US" baseline="30000" dirty="0" smtClean="0"/>
              <a:t>8</a:t>
            </a:r>
            <a:r>
              <a:rPr lang="en-US" dirty="0" smtClean="0"/>
              <a:t> </a:t>
            </a:r>
            <a:r>
              <a:rPr lang="en-US" dirty="0" smtClean="0">
                <a:sym typeface="Wingdings"/>
              </a:rPr>
              <a:t></a:t>
            </a:r>
          </a:p>
          <a:p>
            <a:pPr marL="137160">
              <a:lnSpc>
                <a:spcPts val="2400"/>
              </a:lnSpc>
              <a:spcBef>
                <a:spcPts val="1400"/>
              </a:spcBef>
            </a:pPr>
            <a:r>
              <a:rPr lang="en-US" dirty="0" smtClean="0">
                <a:sym typeface="Wingdings"/>
              </a:rPr>
              <a:t>Shunt revisions</a:t>
            </a:r>
            <a:r>
              <a:rPr lang="en-US" baseline="30000" dirty="0" smtClean="0">
                <a:sym typeface="Wingdings"/>
              </a:rPr>
              <a:t>8,12,13</a:t>
            </a:r>
            <a:r>
              <a:rPr lang="en-US" dirty="0" smtClean="0">
                <a:sym typeface="Wingdings"/>
              </a:rPr>
              <a:t> </a:t>
            </a:r>
          </a:p>
          <a:p>
            <a:pPr marL="137160">
              <a:lnSpc>
                <a:spcPts val="2400"/>
              </a:lnSpc>
              <a:spcBef>
                <a:spcPts val="1400"/>
              </a:spcBef>
            </a:pPr>
            <a:r>
              <a:rPr lang="en-US" dirty="0" smtClean="0">
                <a:sym typeface="Wingdings"/>
              </a:rPr>
              <a:t>Obesity</a:t>
            </a:r>
            <a:r>
              <a:rPr lang="en-US" baseline="30000" dirty="0" smtClean="0">
                <a:sym typeface="Wingdings"/>
              </a:rPr>
              <a:t>11</a:t>
            </a:r>
            <a:r>
              <a:rPr lang="en-US" dirty="0" smtClean="0">
                <a:sym typeface="Wingdings"/>
              </a:rPr>
              <a:t> </a:t>
            </a:r>
          </a:p>
          <a:p>
            <a:pPr marL="137160">
              <a:lnSpc>
                <a:spcPts val="2400"/>
              </a:lnSpc>
              <a:spcBef>
                <a:spcPts val="1400"/>
              </a:spcBef>
            </a:pPr>
            <a:r>
              <a:rPr lang="en-US" dirty="0" smtClean="0">
                <a:sym typeface="Wingdings"/>
              </a:rPr>
              <a:t>Spasticity</a:t>
            </a:r>
            <a:r>
              <a:rPr lang="en-US" baseline="30000" dirty="0" smtClean="0">
                <a:sym typeface="Wingdings"/>
              </a:rPr>
              <a:t>14</a:t>
            </a:r>
            <a:r>
              <a:rPr lang="en-US" dirty="0" smtClean="0">
                <a:sym typeface="Wingdings"/>
              </a:rPr>
              <a:t> </a:t>
            </a:r>
          </a:p>
          <a:p>
            <a:pPr marL="137160">
              <a:lnSpc>
                <a:spcPts val="2400"/>
              </a:lnSpc>
              <a:spcBef>
                <a:spcPts val="1400"/>
              </a:spcBef>
            </a:pPr>
            <a:r>
              <a:rPr lang="en-US" dirty="0" smtClean="0">
                <a:sym typeface="Wingdings"/>
              </a:rPr>
              <a:t>History/presence of hydrocephalus</a:t>
            </a:r>
            <a:r>
              <a:rPr lang="en-US" baseline="30000" dirty="0" smtClean="0">
                <a:sym typeface="Wingdings"/>
              </a:rPr>
              <a:t>6,7</a:t>
            </a:r>
            <a:r>
              <a:rPr lang="en-US" dirty="0" smtClean="0">
                <a:sym typeface="Wingdings"/>
              </a:rPr>
              <a:t> </a:t>
            </a:r>
          </a:p>
          <a:p>
            <a:pPr marL="137160">
              <a:lnSpc>
                <a:spcPts val="2400"/>
              </a:lnSpc>
              <a:spcBef>
                <a:spcPts val="1400"/>
              </a:spcBef>
            </a:pPr>
            <a:r>
              <a:rPr lang="en-US" dirty="0" smtClean="0">
                <a:sym typeface="Wingdings"/>
              </a:rPr>
              <a:t>Pressure ulcers</a:t>
            </a:r>
            <a:r>
              <a:rPr lang="en-US" baseline="30000" dirty="0" smtClean="0">
                <a:sym typeface="Wingdings"/>
              </a:rPr>
              <a:t>11</a:t>
            </a:r>
            <a:r>
              <a:rPr lang="en-US" dirty="0" smtClean="0">
                <a:sym typeface="Wingdings"/>
              </a:rPr>
              <a:t> </a:t>
            </a:r>
          </a:p>
          <a:p>
            <a:pPr marL="137160">
              <a:lnSpc>
                <a:spcPts val="2400"/>
              </a:lnSpc>
              <a:spcBef>
                <a:spcPts val="1400"/>
              </a:spcBef>
            </a:pPr>
            <a:r>
              <a:rPr lang="en-US" dirty="0" smtClean="0">
                <a:sym typeface="Wingdings"/>
              </a:rPr>
              <a:t>Feeding/respiratory difficulty</a:t>
            </a:r>
            <a:r>
              <a:rPr lang="en-US" baseline="30000" dirty="0" smtClean="0">
                <a:sym typeface="Wingdings"/>
              </a:rPr>
              <a:t>7</a:t>
            </a:r>
            <a:r>
              <a:rPr lang="en-US" dirty="0" smtClean="0">
                <a:sym typeface="Wingdings"/>
              </a:rPr>
              <a:t> </a:t>
            </a:r>
          </a:p>
          <a:p>
            <a:pPr marL="137160">
              <a:lnSpc>
                <a:spcPts val="2400"/>
              </a:lnSpc>
              <a:spcBef>
                <a:spcPts val="1400"/>
              </a:spcBef>
            </a:pPr>
            <a:r>
              <a:rPr lang="en-US" dirty="0" smtClean="0">
                <a:sym typeface="Wingdings"/>
              </a:rPr>
              <a:t>Severe scoliosis</a:t>
            </a:r>
            <a:r>
              <a:rPr lang="en-US" baseline="30000" dirty="0" smtClean="0">
                <a:sym typeface="Wingdings"/>
              </a:rPr>
              <a:t>7,8 </a:t>
            </a:r>
            <a:r>
              <a:rPr lang="en-US" dirty="0" smtClean="0">
                <a:sym typeface="Wingdings"/>
              </a:rPr>
              <a:t> </a:t>
            </a:r>
          </a:p>
          <a:p>
            <a:pPr marL="137160">
              <a:lnSpc>
                <a:spcPts val="2400"/>
              </a:lnSpc>
              <a:spcBef>
                <a:spcPts val="1400"/>
              </a:spcBef>
            </a:pPr>
            <a:r>
              <a:rPr lang="en-US" dirty="0" smtClean="0">
                <a:sym typeface="Wingdings"/>
              </a:rPr>
              <a:t>General low tone</a:t>
            </a:r>
            <a:r>
              <a:rPr lang="en-US" baseline="30000" dirty="0" smtClean="0">
                <a:sym typeface="Wingdings"/>
              </a:rPr>
              <a:t>12</a:t>
            </a:r>
            <a:r>
              <a:rPr lang="en-US" dirty="0" smtClean="0">
                <a:sym typeface="Wingdings"/>
              </a:rPr>
              <a:t> </a:t>
            </a:r>
          </a:p>
          <a:p>
            <a:pPr marL="137160">
              <a:lnSpc>
                <a:spcPts val="2400"/>
              </a:lnSpc>
              <a:spcBef>
                <a:spcPts val="1400"/>
              </a:spcBef>
            </a:pPr>
            <a:r>
              <a:rPr lang="en-US" dirty="0" smtClean="0">
                <a:sym typeface="Wingdings"/>
              </a:rPr>
              <a:t>Progressive neurological deterioration</a:t>
            </a:r>
            <a:r>
              <a:rPr lang="en-US" baseline="30000" dirty="0" smtClean="0">
                <a:sym typeface="Wingdings"/>
              </a:rPr>
              <a:t>14</a:t>
            </a:r>
            <a:r>
              <a:rPr lang="en-US" dirty="0" smtClean="0">
                <a:sym typeface="Wingdings"/>
              </a:rPr>
              <a:t> </a:t>
            </a:r>
          </a:p>
          <a:p>
            <a:pPr marL="137160">
              <a:lnSpc>
                <a:spcPts val="2400"/>
              </a:lnSpc>
              <a:spcBef>
                <a:spcPts val="1400"/>
              </a:spcBef>
            </a:pPr>
            <a:r>
              <a:rPr lang="en-US" dirty="0" smtClean="0">
                <a:sym typeface="Wingdings"/>
              </a:rPr>
              <a:t>Thoracic level lesion (or above)</a:t>
            </a:r>
            <a:r>
              <a:rPr lang="en-US" baseline="30000" dirty="0" smtClean="0">
                <a:sym typeface="Wingdings"/>
              </a:rPr>
              <a:t>12</a:t>
            </a:r>
            <a:r>
              <a:rPr lang="en-US" dirty="0" smtClean="0">
                <a:sym typeface="Wingdings"/>
              </a:rPr>
              <a:t> </a:t>
            </a:r>
            <a:endParaRPr lang="en-US" dirty="0"/>
          </a:p>
        </p:txBody>
      </p:sp>
      <p:pic>
        <p:nvPicPr>
          <p:cNvPr id="10" name="Picture 9" descr="sa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1016" y="3864825"/>
            <a:ext cx="2933700" cy="2781300"/>
          </a:xfrm>
          <a:prstGeom prst="rect">
            <a:avLst/>
          </a:prstGeom>
        </p:spPr>
      </p:pic>
      <p:pic>
        <p:nvPicPr>
          <p:cNvPr id="11" name="Picture 10" descr="question mark1.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75347" y="2562096"/>
            <a:ext cx="1195998" cy="1667149"/>
          </a:xfrm>
          <a:prstGeom prst="rect">
            <a:avLst/>
          </a:prstGeom>
        </p:spPr>
      </p:pic>
      <p:pic>
        <p:nvPicPr>
          <p:cNvPr id="12" name="Picture 11" descr="question mark 2.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38024" y="1880060"/>
            <a:ext cx="1114801" cy="1655562"/>
          </a:xfrm>
          <a:prstGeom prst="rect">
            <a:avLst/>
          </a:prstGeom>
        </p:spPr>
      </p:pic>
      <p:pic>
        <p:nvPicPr>
          <p:cNvPr id="13" name="Picture 12" descr="question mark3.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52825" y="2436936"/>
            <a:ext cx="1025901" cy="1792309"/>
          </a:xfrm>
          <a:prstGeom prst="rect">
            <a:avLst/>
          </a:prstGeom>
        </p:spPr>
      </p:pic>
    </p:spTree>
    <p:extLst>
      <p:ext uri="{BB962C8B-B14F-4D97-AF65-F5344CB8AC3E}">
        <p14:creationId xmlns:p14="http://schemas.microsoft.com/office/powerpoint/2010/main" val="373665959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Interventions</a:t>
            </a:r>
            <a:endParaRPr lang="en-US" sz="4800" dirty="0"/>
          </a:p>
        </p:txBody>
      </p:sp>
      <p:sp>
        <p:nvSpPr>
          <p:cNvPr id="3" name="Content Placeholder 2"/>
          <p:cNvSpPr>
            <a:spLocks noGrp="1"/>
          </p:cNvSpPr>
          <p:nvPr>
            <p:ph idx="1"/>
          </p:nvPr>
        </p:nvSpPr>
        <p:spPr>
          <a:xfrm>
            <a:off x="498474" y="1328616"/>
            <a:ext cx="7556313" cy="4797548"/>
          </a:xfrm>
        </p:spPr>
        <p:txBody>
          <a:bodyPr>
            <a:noAutofit/>
          </a:bodyPr>
          <a:lstStyle/>
          <a:p>
            <a:r>
              <a:rPr lang="en-US" b="1" dirty="0" smtClean="0"/>
              <a:t>Stretching</a:t>
            </a:r>
          </a:p>
          <a:p>
            <a:r>
              <a:rPr lang="en-US" b="1" dirty="0" smtClean="0"/>
              <a:t>Positioning</a:t>
            </a:r>
          </a:p>
          <a:p>
            <a:pPr lvl="1"/>
            <a:r>
              <a:rPr lang="en-US" sz="2000" dirty="0" smtClean="0"/>
              <a:t>Wheelchair</a:t>
            </a:r>
          </a:p>
          <a:p>
            <a:pPr lvl="1"/>
            <a:r>
              <a:rPr lang="en-US" sz="2000" dirty="0" smtClean="0"/>
              <a:t>Supine</a:t>
            </a:r>
          </a:p>
          <a:p>
            <a:pPr lvl="1"/>
            <a:r>
              <a:rPr lang="en-US" sz="2000" dirty="0" smtClean="0"/>
              <a:t>Prone</a:t>
            </a:r>
          </a:p>
          <a:p>
            <a:r>
              <a:rPr lang="en-US" b="1" dirty="0" smtClean="0"/>
              <a:t>Education</a:t>
            </a:r>
          </a:p>
          <a:p>
            <a:pPr lvl="1"/>
            <a:r>
              <a:rPr lang="en-US" sz="2000" dirty="0" smtClean="0"/>
              <a:t>Preventing skin breakdown/pressure ulcers</a:t>
            </a:r>
          </a:p>
          <a:p>
            <a:pPr lvl="1"/>
            <a:r>
              <a:rPr lang="en-US" sz="2000" dirty="0" smtClean="0"/>
              <a:t>Signs of shunt malfunction</a:t>
            </a:r>
          </a:p>
          <a:p>
            <a:pPr lvl="1"/>
            <a:r>
              <a:rPr lang="en-US" sz="2000" dirty="0" smtClean="0"/>
              <a:t>Exercise &amp; healthy diet to prevent obesity</a:t>
            </a:r>
          </a:p>
          <a:p>
            <a:r>
              <a:rPr lang="en-US" b="1" dirty="0" smtClean="0"/>
              <a:t>Strengthening</a:t>
            </a:r>
          </a:p>
          <a:p>
            <a:r>
              <a:rPr lang="en-US" b="1" dirty="0" smtClean="0"/>
              <a:t>Endurance exercise</a:t>
            </a:r>
            <a:endParaRPr lang="en-US" b="1" dirty="0"/>
          </a:p>
        </p:txBody>
      </p:sp>
      <p:pic>
        <p:nvPicPr>
          <p:cNvPr id="5" name="Picture 4" descr="stretch.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8190" y="1600200"/>
            <a:ext cx="2811780" cy="1988820"/>
          </a:xfrm>
          <a:prstGeom prst="rect">
            <a:avLst/>
          </a:prstGeom>
        </p:spPr>
      </p:pic>
      <p:pic>
        <p:nvPicPr>
          <p:cNvPr id="6" name="Picture 5"/>
          <p:cNvPicPr>
            <a:picLocks noChangeAspect="1"/>
          </p:cNvPicPr>
          <p:nvPr/>
        </p:nvPicPr>
        <p:blipFill>
          <a:blip r:embed="rId4"/>
          <a:stretch>
            <a:fillRect/>
          </a:stretch>
        </p:blipFill>
        <p:spPr>
          <a:xfrm>
            <a:off x="6337536" y="4325071"/>
            <a:ext cx="2561667" cy="2318983"/>
          </a:xfrm>
          <a:prstGeom prst="rect">
            <a:avLst/>
          </a:prstGeom>
        </p:spPr>
      </p:pic>
    </p:spTree>
    <p:extLst>
      <p:ext uri="{BB962C8B-B14F-4D97-AF65-F5344CB8AC3E}">
        <p14:creationId xmlns:p14="http://schemas.microsoft.com/office/powerpoint/2010/main" val="252412044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t>Stretching</a:t>
            </a:r>
          </a:p>
        </p:txBody>
      </p:sp>
      <p:sp>
        <p:nvSpPr>
          <p:cNvPr id="5" name="Text Placeholder 4"/>
          <p:cNvSpPr>
            <a:spLocks noGrp="1"/>
          </p:cNvSpPr>
          <p:nvPr>
            <p:ph type="body" idx="1"/>
          </p:nvPr>
        </p:nvSpPr>
        <p:spPr>
          <a:xfrm>
            <a:off x="497541" y="1858861"/>
            <a:ext cx="3657600" cy="534715"/>
          </a:xfrm>
        </p:spPr>
        <p:txBody>
          <a:bodyPr/>
          <a:lstStyle/>
          <a:p>
            <a:r>
              <a:rPr lang="en-US" sz="2800" dirty="0" smtClean="0"/>
              <a:t>Hip Flexors</a:t>
            </a:r>
            <a:endParaRPr lang="en-US" sz="2800" dirty="0"/>
          </a:p>
        </p:txBody>
      </p:sp>
      <p:sp>
        <p:nvSpPr>
          <p:cNvPr id="6" name="Text Placeholder 5"/>
          <p:cNvSpPr>
            <a:spLocks noGrp="1"/>
          </p:cNvSpPr>
          <p:nvPr>
            <p:ph type="body" sz="quarter" idx="3"/>
          </p:nvPr>
        </p:nvSpPr>
        <p:spPr>
          <a:xfrm>
            <a:off x="4399878" y="1858861"/>
            <a:ext cx="3657600" cy="534715"/>
          </a:xfrm>
        </p:spPr>
        <p:txBody>
          <a:bodyPr/>
          <a:lstStyle/>
          <a:p>
            <a:r>
              <a:rPr lang="en-US" sz="2800" dirty="0" smtClean="0"/>
              <a:t>Hamstrings</a:t>
            </a:r>
            <a:endParaRPr lang="en-US" sz="2800" dirty="0"/>
          </a:p>
        </p:txBody>
      </p:sp>
      <p:pic>
        <p:nvPicPr>
          <p:cNvPr id="8" name="Content Placeholder 7" descr="knee.gif"/>
          <p:cNvPicPr>
            <a:picLocks noGrp="1" noChangeAspect="1"/>
          </p:cNvPicPr>
          <p:nvPr>
            <p:ph sz="quarter" idx="4"/>
          </p:nvPr>
        </p:nvPicPr>
        <p:blipFill>
          <a:blip r:embed="rId3">
            <a:extLst>
              <a:ext uri="{28A0092B-C50C-407E-A947-70E740481C1C}">
                <a14:useLocalDpi xmlns:a14="http://schemas.microsoft.com/office/drawing/2010/main" val="0"/>
              </a:ext>
            </a:extLst>
          </a:blip>
          <a:srcRect l="12586" r="12586"/>
          <a:stretch>
            <a:fillRect/>
          </a:stretch>
        </p:blipFill>
        <p:spPr>
          <a:prstGeom prst="rect">
            <a:avLst/>
          </a:prstGeom>
        </p:spPr>
      </p:pic>
      <p:sp>
        <p:nvSpPr>
          <p:cNvPr id="9" name="Rectangle 8"/>
          <p:cNvSpPr/>
          <p:nvPr/>
        </p:nvSpPr>
        <p:spPr>
          <a:xfrm>
            <a:off x="497541" y="3202394"/>
            <a:ext cx="1380039" cy="386496"/>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957198" y="5355728"/>
            <a:ext cx="1159682" cy="51532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2"/>
          </p:nvPr>
        </p:nvSpPr>
        <p:spPr>
          <a:xfrm>
            <a:off x="2116879" y="4889500"/>
            <a:ext cx="2038261" cy="1236662"/>
          </a:xfrm>
        </p:spPr>
        <p:txBody>
          <a:bodyPr/>
          <a:lstStyle/>
          <a:p>
            <a:r>
              <a:rPr lang="en-US" dirty="0" err="1" smtClean="0"/>
              <a:t>sf</a:t>
            </a:r>
            <a:endParaRPr lang="en-US" dirty="0"/>
          </a:p>
        </p:txBody>
      </p:sp>
      <p:pic>
        <p:nvPicPr>
          <p:cNvPr id="11" name="Picture 10"/>
          <p:cNvPicPr>
            <a:picLocks noChangeAspect="1"/>
          </p:cNvPicPr>
          <p:nvPr/>
        </p:nvPicPr>
        <p:blipFill>
          <a:blip r:embed="rId4"/>
          <a:stretch>
            <a:fillRect/>
          </a:stretch>
        </p:blipFill>
        <p:spPr>
          <a:xfrm>
            <a:off x="573226" y="2825737"/>
            <a:ext cx="3582026" cy="3116363"/>
          </a:xfrm>
          <a:prstGeom prst="rect">
            <a:avLst/>
          </a:prstGeom>
        </p:spPr>
      </p:pic>
    </p:spTree>
    <p:extLst>
      <p:ext uri="{BB962C8B-B14F-4D97-AF65-F5344CB8AC3E}">
        <p14:creationId xmlns:p14="http://schemas.microsoft.com/office/powerpoint/2010/main" val="25177008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Stretching</a:t>
            </a:r>
            <a:endParaRPr lang="en-US" sz="4800" dirty="0"/>
          </a:p>
        </p:txBody>
      </p:sp>
      <p:sp>
        <p:nvSpPr>
          <p:cNvPr id="5" name="Text Placeholder 4"/>
          <p:cNvSpPr>
            <a:spLocks noGrp="1"/>
          </p:cNvSpPr>
          <p:nvPr>
            <p:ph type="body" idx="1"/>
          </p:nvPr>
        </p:nvSpPr>
        <p:spPr>
          <a:xfrm>
            <a:off x="497541" y="1877265"/>
            <a:ext cx="3657600" cy="516311"/>
          </a:xfrm>
        </p:spPr>
        <p:txBody>
          <a:bodyPr/>
          <a:lstStyle/>
          <a:p>
            <a:r>
              <a:rPr lang="en-US" sz="2800" dirty="0" smtClean="0"/>
              <a:t>Heel Cord</a:t>
            </a:r>
            <a:endParaRPr lang="en-US" sz="2800" dirty="0"/>
          </a:p>
        </p:txBody>
      </p:sp>
      <p:sp>
        <p:nvSpPr>
          <p:cNvPr id="6" name="Text Placeholder 5"/>
          <p:cNvSpPr>
            <a:spLocks noGrp="1"/>
          </p:cNvSpPr>
          <p:nvPr>
            <p:ph type="body" sz="quarter" idx="3"/>
          </p:nvPr>
        </p:nvSpPr>
        <p:spPr>
          <a:xfrm>
            <a:off x="4399878" y="1877265"/>
            <a:ext cx="3657600" cy="516311"/>
          </a:xfrm>
        </p:spPr>
        <p:txBody>
          <a:bodyPr/>
          <a:lstStyle/>
          <a:p>
            <a:r>
              <a:rPr lang="en-US" sz="2800" dirty="0" smtClean="0"/>
              <a:t>Elbow Flexors</a:t>
            </a:r>
            <a:endParaRPr lang="en-US" sz="2800" dirty="0"/>
          </a:p>
        </p:txBody>
      </p:sp>
      <p:pic>
        <p:nvPicPr>
          <p:cNvPr id="7" name="Content Placeholder 3" descr="ankle.gif"/>
          <p:cNvPicPr>
            <a:picLocks noGrp="1" noChangeAspect="1"/>
          </p:cNvPicPr>
          <p:nvPr>
            <p:ph sz="half" idx="2"/>
          </p:nvPr>
        </p:nvPicPr>
        <p:blipFill>
          <a:blip r:embed="rId3">
            <a:extLst>
              <a:ext uri="{28A0092B-C50C-407E-A947-70E740481C1C}">
                <a14:useLocalDpi xmlns:a14="http://schemas.microsoft.com/office/drawing/2010/main" val="0"/>
              </a:ext>
            </a:extLst>
          </a:blip>
          <a:srcRect l="16854" r="16854"/>
          <a:stretch>
            <a:fillRect/>
          </a:stretch>
        </p:blipFill>
        <p:spPr/>
      </p:pic>
      <p:sp>
        <p:nvSpPr>
          <p:cNvPr id="9" name="Content Placeholder 8"/>
          <p:cNvSpPr>
            <a:spLocks noGrp="1"/>
          </p:cNvSpPr>
          <p:nvPr>
            <p:ph sz="quarter" idx="4"/>
          </p:nvPr>
        </p:nvSpPr>
        <p:spPr>
          <a:xfrm>
            <a:off x="9144000" y="5550393"/>
            <a:ext cx="1140825" cy="1325570"/>
          </a:xfrm>
        </p:spPr>
        <p:txBody>
          <a:bodyPr/>
          <a:lstStyle/>
          <a:p>
            <a:r>
              <a:rPr lang="en-US" dirty="0" err="1" smtClean="0"/>
              <a:t>dfg</a:t>
            </a:r>
            <a:endParaRPr lang="en-US" dirty="0"/>
          </a:p>
        </p:txBody>
      </p:sp>
      <p:pic>
        <p:nvPicPr>
          <p:cNvPr id="10" name="Picture 9" descr="elbow.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76448" y="2962692"/>
            <a:ext cx="3781030" cy="2098562"/>
          </a:xfrm>
          <a:prstGeom prst="rect">
            <a:avLst/>
          </a:prstGeom>
        </p:spPr>
      </p:pic>
      <p:sp>
        <p:nvSpPr>
          <p:cNvPr id="11" name="Rectangle 10"/>
          <p:cNvSpPr/>
          <p:nvPr/>
        </p:nvSpPr>
        <p:spPr>
          <a:xfrm>
            <a:off x="368153" y="2595043"/>
            <a:ext cx="1288535" cy="699374"/>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1509428" y="5426788"/>
            <a:ext cx="1693504" cy="699374"/>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3510873" y="4601140"/>
            <a:ext cx="889005" cy="1525021"/>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711217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Stretching</a:t>
            </a:r>
            <a:endParaRPr lang="en-US" sz="4800" dirty="0"/>
          </a:p>
        </p:txBody>
      </p:sp>
      <p:sp>
        <p:nvSpPr>
          <p:cNvPr id="3" name="Content Placeholder 2"/>
          <p:cNvSpPr>
            <a:spLocks noGrp="1"/>
          </p:cNvSpPr>
          <p:nvPr>
            <p:ph sz="half" idx="2"/>
          </p:nvPr>
        </p:nvSpPr>
        <p:spPr>
          <a:xfrm>
            <a:off x="-717899" y="6625642"/>
            <a:ext cx="497007" cy="1320014"/>
          </a:xfrm>
        </p:spPr>
        <p:txBody>
          <a:bodyPr/>
          <a:lstStyle/>
          <a:p>
            <a:endParaRPr lang="en-US" dirty="0"/>
          </a:p>
        </p:txBody>
      </p:sp>
      <p:sp>
        <p:nvSpPr>
          <p:cNvPr id="5" name="Text Placeholder 4"/>
          <p:cNvSpPr>
            <a:spLocks noGrp="1"/>
          </p:cNvSpPr>
          <p:nvPr>
            <p:ph type="body" idx="1"/>
          </p:nvPr>
        </p:nvSpPr>
        <p:spPr>
          <a:xfrm>
            <a:off x="497541" y="1877265"/>
            <a:ext cx="3657600" cy="516311"/>
          </a:xfrm>
        </p:spPr>
        <p:txBody>
          <a:bodyPr/>
          <a:lstStyle/>
          <a:p>
            <a:r>
              <a:rPr lang="en-US" sz="2800" dirty="0" smtClean="0"/>
              <a:t>Shoulders</a:t>
            </a:r>
            <a:endParaRPr lang="en-US" sz="2800" dirty="0"/>
          </a:p>
        </p:txBody>
      </p:sp>
      <p:sp>
        <p:nvSpPr>
          <p:cNvPr id="6" name="Text Placeholder 5"/>
          <p:cNvSpPr>
            <a:spLocks noGrp="1"/>
          </p:cNvSpPr>
          <p:nvPr>
            <p:ph type="body" sz="quarter" idx="3"/>
          </p:nvPr>
        </p:nvSpPr>
        <p:spPr>
          <a:xfrm>
            <a:off x="4399878" y="1877265"/>
            <a:ext cx="3657600" cy="516311"/>
          </a:xfrm>
        </p:spPr>
        <p:txBody>
          <a:bodyPr/>
          <a:lstStyle/>
          <a:p>
            <a:r>
              <a:rPr lang="en-US" sz="2800" dirty="0" smtClean="0"/>
              <a:t>Wrists</a:t>
            </a:r>
            <a:endParaRPr lang="en-US" sz="2800" dirty="0"/>
          </a:p>
        </p:txBody>
      </p:sp>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165669" y="2944730"/>
            <a:ext cx="4173622" cy="2318974"/>
          </a:xfrm>
          <a:prstGeom prst="rect">
            <a:avLst/>
          </a:prstGeom>
          <a:noFill/>
          <a:ln>
            <a:noFill/>
          </a:ln>
        </p:spPr>
      </p:pic>
      <p:sp>
        <p:nvSpPr>
          <p:cNvPr id="9" name="Content Placeholder 8"/>
          <p:cNvSpPr>
            <a:spLocks noGrp="1"/>
          </p:cNvSpPr>
          <p:nvPr>
            <p:ph sz="quarter" idx="4"/>
          </p:nvPr>
        </p:nvSpPr>
        <p:spPr>
          <a:xfrm>
            <a:off x="-681083" y="6202337"/>
            <a:ext cx="681083" cy="846610"/>
          </a:xfrm>
        </p:spPr>
        <p:txBody>
          <a:bodyPr/>
          <a:lstStyle/>
          <a:p>
            <a:pPr marL="0" indent="0">
              <a:buNone/>
            </a:pPr>
            <a:endParaRPr lang="en-US" dirty="0"/>
          </a:p>
        </p:txBody>
      </p:sp>
      <p:pic>
        <p:nvPicPr>
          <p:cNvPr id="10" name="Picture 9" descr="wrist.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7492" y="2944730"/>
            <a:ext cx="3514535" cy="1711624"/>
          </a:xfrm>
          <a:prstGeom prst="rect">
            <a:avLst/>
          </a:prstGeom>
        </p:spPr>
      </p:pic>
    </p:spTree>
    <p:extLst>
      <p:ext uri="{BB962C8B-B14F-4D97-AF65-F5344CB8AC3E}">
        <p14:creationId xmlns:p14="http://schemas.microsoft.com/office/powerpoint/2010/main" val="4391576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Positioning</a:t>
            </a:r>
            <a:endParaRPr lang="en-US" sz="4800" dirty="0"/>
          </a:p>
        </p:txBody>
      </p:sp>
      <p:sp>
        <p:nvSpPr>
          <p:cNvPr id="3" name="Content Placeholder 2"/>
          <p:cNvSpPr>
            <a:spLocks noGrp="1"/>
          </p:cNvSpPr>
          <p:nvPr>
            <p:ph idx="1"/>
          </p:nvPr>
        </p:nvSpPr>
        <p:spPr>
          <a:xfrm>
            <a:off x="498474" y="1600200"/>
            <a:ext cx="7556313" cy="4525963"/>
          </a:xfrm>
        </p:spPr>
        <p:txBody>
          <a:bodyPr>
            <a:normAutofit lnSpcReduction="10000"/>
          </a:bodyPr>
          <a:lstStyle/>
          <a:p>
            <a:pPr marL="0" indent="0">
              <a:buNone/>
            </a:pPr>
            <a:r>
              <a:rPr lang="en-US" sz="3400" dirty="0" smtClean="0"/>
              <a:t>		Wheelchair</a:t>
            </a:r>
          </a:p>
          <a:p>
            <a:pPr marL="0" indent="0">
              <a:buNone/>
            </a:pPr>
            <a:endParaRPr lang="en-US" dirty="0" smtClean="0"/>
          </a:p>
          <a:p>
            <a:pPr marL="0" indent="0">
              <a:buNone/>
            </a:pPr>
            <a:r>
              <a:rPr lang="en-US" sz="3400" dirty="0" smtClean="0"/>
              <a:t>				</a:t>
            </a:r>
          </a:p>
          <a:p>
            <a:pPr marL="0" indent="0">
              <a:buNone/>
            </a:pPr>
            <a:r>
              <a:rPr lang="en-US" sz="3400" dirty="0" smtClean="0"/>
              <a:t>Supine</a:t>
            </a:r>
          </a:p>
          <a:p>
            <a:pPr marL="0" indent="0">
              <a:buNone/>
            </a:pPr>
            <a:endParaRPr lang="en-US" dirty="0" smtClean="0"/>
          </a:p>
          <a:p>
            <a:pPr marL="0" indent="0">
              <a:buNone/>
            </a:pPr>
            <a:r>
              <a:rPr lang="en-US" sz="3400" dirty="0" smtClean="0"/>
              <a:t>	</a:t>
            </a:r>
          </a:p>
          <a:p>
            <a:pPr marL="0" indent="0">
              <a:buNone/>
            </a:pPr>
            <a:r>
              <a:rPr lang="en-US" sz="3400" dirty="0"/>
              <a:t>	</a:t>
            </a:r>
            <a:r>
              <a:rPr lang="en-US" sz="3400" dirty="0" smtClean="0"/>
              <a:t>		Prone</a:t>
            </a:r>
            <a:endParaRPr lang="en-US" sz="3400" dirty="0"/>
          </a:p>
        </p:txBody>
      </p:sp>
      <p:pic>
        <p:nvPicPr>
          <p:cNvPr id="4" name="Picture 3" descr="pron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2655" y="4714724"/>
            <a:ext cx="2902132" cy="1965368"/>
          </a:xfrm>
          <a:prstGeom prst="rect">
            <a:avLst/>
          </a:prstGeom>
        </p:spPr>
      </p:pic>
      <p:pic>
        <p:nvPicPr>
          <p:cNvPr id="5" name="Picture 4" descr="wc positio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99955" y="484094"/>
            <a:ext cx="2076875" cy="2751860"/>
          </a:xfrm>
          <a:prstGeom prst="rect">
            <a:avLst/>
          </a:prstGeom>
        </p:spPr>
      </p:pic>
      <p:pic>
        <p:nvPicPr>
          <p:cNvPr id="7" name="Picture 6" descr="supine.gi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65874" y="3066126"/>
            <a:ext cx="3817843" cy="1387412"/>
          </a:xfrm>
          <a:prstGeom prst="rect">
            <a:avLst/>
          </a:prstGeom>
        </p:spPr>
      </p:pic>
    </p:spTree>
    <p:extLst>
      <p:ext uri="{BB962C8B-B14F-4D97-AF65-F5344CB8AC3E}">
        <p14:creationId xmlns:p14="http://schemas.microsoft.com/office/powerpoint/2010/main" val="277356088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1338" y="484094"/>
            <a:ext cx="7723449" cy="1116106"/>
          </a:xfrm>
        </p:spPr>
        <p:txBody>
          <a:bodyPr/>
          <a:lstStyle/>
          <a:p>
            <a:r>
              <a:rPr lang="en-US" sz="4600" dirty="0" smtClean="0"/>
              <a:t>Preventing Pressure Ulcers</a:t>
            </a:r>
            <a:r>
              <a:rPr lang="en-US" sz="4600" baseline="30000" dirty="0" smtClean="0"/>
              <a:t>1</a:t>
            </a:r>
            <a:endParaRPr lang="en-US" sz="4600" dirty="0"/>
          </a:p>
        </p:txBody>
      </p:sp>
      <p:sp>
        <p:nvSpPr>
          <p:cNvPr id="7" name="Content Placeholder 6"/>
          <p:cNvSpPr>
            <a:spLocks noGrp="1"/>
          </p:cNvSpPr>
          <p:nvPr>
            <p:ph idx="1"/>
          </p:nvPr>
        </p:nvSpPr>
        <p:spPr>
          <a:xfrm>
            <a:off x="171387" y="1326911"/>
            <a:ext cx="8063503" cy="5254459"/>
          </a:xfrm>
        </p:spPr>
        <p:txBody>
          <a:bodyPr>
            <a:normAutofit fontScale="92500" lnSpcReduction="10000"/>
          </a:bodyPr>
          <a:lstStyle/>
          <a:p>
            <a:r>
              <a:rPr lang="en-US" sz="3600" dirty="0" smtClean="0"/>
              <a:t> Pressure relief every 2 hours!</a:t>
            </a:r>
          </a:p>
          <a:p>
            <a:pPr marL="0" indent="0">
              <a:buNone/>
            </a:pPr>
            <a:endParaRPr lang="en-US" sz="3600" dirty="0"/>
          </a:p>
          <a:p>
            <a:pPr marL="0" indent="0">
              <a:buNone/>
            </a:pPr>
            <a:endParaRPr lang="en-US" sz="3600" dirty="0" smtClean="0"/>
          </a:p>
          <a:p>
            <a:pPr marL="0" indent="0">
              <a:buNone/>
            </a:pPr>
            <a:endParaRPr lang="en-US" sz="3600" dirty="0"/>
          </a:p>
          <a:p>
            <a:pPr marL="0" indent="0">
              <a:buNone/>
            </a:pPr>
            <a:endParaRPr lang="en-US" sz="3600" dirty="0" smtClean="0"/>
          </a:p>
          <a:p>
            <a:r>
              <a:rPr lang="en-US" sz="3600" dirty="0" smtClean="0"/>
              <a:t> Skin inspections daily</a:t>
            </a:r>
          </a:p>
          <a:p>
            <a:r>
              <a:rPr lang="en-US" sz="3600" dirty="0" smtClean="0"/>
              <a:t> Cushioning/padding over bony prominences</a:t>
            </a:r>
            <a:endParaRPr lang="en-US" sz="3600" dirty="0"/>
          </a:p>
        </p:txBody>
      </p:sp>
      <p:pic>
        <p:nvPicPr>
          <p:cNvPr id="8" name="Picture 7" descr="side lean.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5224" y="2000922"/>
            <a:ext cx="2522196" cy="2898256"/>
          </a:xfrm>
          <a:prstGeom prst="rect">
            <a:avLst/>
          </a:prstGeom>
        </p:spPr>
      </p:pic>
      <p:pic>
        <p:nvPicPr>
          <p:cNvPr id="9" name="Picture 8" descr="push-up-wheel-chair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81287" y="2007144"/>
            <a:ext cx="2267796" cy="2840471"/>
          </a:xfrm>
          <a:prstGeom prst="rect">
            <a:avLst/>
          </a:prstGeom>
        </p:spPr>
      </p:pic>
      <p:pic>
        <p:nvPicPr>
          <p:cNvPr id="10" name="Picture 9" descr="forward_lean.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1387" y="2000922"/>
            <a:ext cx="3175000" cy="2527300"/>
          </a:xfrm>
          <a:prstGeom prst="rect">
            <a:avLst/>
          </a:prstGeom>
        </p:spPr>
      </p:pic>
    </p:spTree>
    <p:extLst>
      <p:ext uri="{BB962C8B-B14F-4D97-AF65-F5344CB8AC3E}">
        <p14:creationId xmlns:p14="http://schemas.microsoft.com/office/powerpoint/2010/main" val="95685047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Learning Objectives</a:t>
            </a:r>
            <a:endParaRPr lang="en-US" sz="4800" dirty="0"/>
          </a:p>
        </p:txBody>
      </p:sp>
      <p:sp>
        <p:nvSpPr>
          <p:cNvPr id="3" name="Content Placeholder 2"/>
          <p:cNvSpPr>
            <a:spLocks noGrp="1"/>
          </p:cNvSpPr>
          <p:nvPr>
            <p:ph idx="1"/>
          </p:nvPr>
        </p:nvSpPr>
        <p:spPr>
          <a:xfrm>
            <a:off x="498474" y="1605590"/>
            <a:ext cx="7556313" cy="4851074"/>
          </a:xfrm>
        </p:spPr>
        <p:txBody>
          <a:bodyPr>
            <a:normAutofit/>
          </a:bodyPr>
          <a:lstStyle/>
          <a:p>
            <a:pPr marL="0" indent="0">
              <a:buNone/>
            </a:pPr>
            <a:endParaRPr lang="en-US" dirty="0" smtClean="0"/>
          </a:p>
          <a:p>
            <a:r>
              <a:rPr lang="en-US" sz="2600" dirty="0" smtClean="0"/>
              <a:t>Discuss the common impairments that a child with </a:t>
            </a:r>
            <a:r>
              <a:rPr lang="en-US" sz="2600" dirty="0" err="1" smtClean="0"/>
              <a:t>spina</a:t>
            </a:r>
            <a:r>
              <a:rPr lang="en-US" sz="2600" dirty="0" smtClean="0"/>
              <a:t> bifida may have</a:t>
            </a:r>
          </a:p>
          <a:p>
            <a:r>
              <a:rPr lang="en-US" sz="2600" dirty="0" smtClean="0"/>
              <a:t>Identify the factors that influence whether or not you should expect the child to walk</a:t>
            </a:r>
          </a:p>
          <a:p>
            <a:r>
              <a:rPr lang="en-US" sz="2600" dirty="0" smtClean="0"/>
              <a:t>Discuss and practice intervention techniques</a:t>
            </a:r>
          </a:p>
          <a:p>
            <a:r>
              <a:rPr lang="en-US" sz="2600" dirty="0" smtClean="0"/>
              <a:t>Discuss prevention and management strategies</a:t>
            </a:r>
            <a:endParaRPr lang="en-US" sz="2600" dirty="0"/>
          </a:p>
        </p:txBody>
      </p:sp>
    </p:spTree>
    <p:extLst>
      <p:ext uri="{BB962C8B-B14F-4D97-AF65-F5344CB8AC3E}">
        <p14:creationId xmlns:p14="http://schemas.microsoft.com/office/powerpoint/2010/main" val="299301623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Shunt Malfunction</a:t>
            </a:r>
            <a:r>
              <a:rPr lang="en-US" sz="4800" baseline="30000" dirty="0" smtClean="0"/>
              <a:t>1</a:t>
            </a:r>
            <a:endParaRPr lang="en-US" sz="4800" dirty="0"/>
          </a:p>
        </p:txBody>
      </p:sp>
      <p:sp>
        <p:nvSpPr>
          <p:cNvPr id="3" name="Content Placeholder 2"/>
          <p:cNvSpPr>
            <a:spLocks noGrp="1"/>
          </p:cNvSpPr>
          <p:nvPr>
            <p:ph idx="1"/>
          </p:nvPr>
        </p:nvSpPr>
        <p:spPr>
          <a:xfrm>
            <a:off x="498474" y="1367692"/>
            <a:ext cx="7556313" cy="5236308"/>
          </a:xfrm>
        </p:spPr>
        <p:txBody>
          <a:bodyPr>
            <a:normAutofit lnSpcReduction="10000"/>
          </a:bodyPr>
          <a:lstStyle/>
          <a:p>
            <a:r>
              <a:rPr lang="en-US" dirty="0" smtClean="0"/>
              <a:t>Can lead to progressive neurological dysfunction</a:t>
            </a:r>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smtClean="0"/>
          </a:p>
          <a:p>
            <a:endParaRPr lang="en-US" dirty="0" smtClean="0"/>
          </a:p>
          <a:p>
            <a:endParaRPr lang="en-US" dirty="0"/>
          </a:p>
          <a:p>
            <a:r>
              <a:rPr lang="en-US" dirty="0" smtClean="0"/>
              <a:t>See signs/symptoms?  Now what?</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319067952"/>
              </p:ext>
            </p:extLst>
          </p:nvPr>
        </p:nvGraphicFramePr>
        <p:xfrm>
          <a:off x="273538" y="1798711"/>
          <a:ext cx="8596924" cy="4214031"/>
        </p:xfrm>
        <a:graphic>
          <a:graphicData uri="http://schemas.openxmlformats.org/drawingml/2006/table">
            <a:tbl>
              <a:tblPr firstRow="1" bandRow="1">
                <a:tableStyleId>{5C22544A-7EE6-4342-B048-85BDC9FD1C3A}</a:tableStyleId>
              </a:tblPr>
              <a:tblGrid>
                <a:gridCol w="4298462"/>
                <a:gridCol w="4298462"/>
              </a:tblGrid>
              <a:tr h="586797">
                <a:tc>
                  <a:txBody>
                    <a:bodyPr/>
                    <a:lstStyle/>
                    <a:p>
                      <a:r>
                        <a:rPr lang="en-US" dirty="0" smtClean="0"/>
                        <a:t>Signs of shunt</a:t>
                      </a:r>
                      <a:r>
                        <a:rPr lang="en-US" baseline="0" dirty="0" smtClean="0"/>
                        <a:t> malfunction</a:t>
                      </a:r>
                      <a:endParaRPr lang="en-US" dirty="0"/>
                    </a:p>
                  </a:txBody>
                  <a:tcPr/>
                </a:tc>
                <a:tc>
                  <a:txBody>
                    <a:bodyPr/>
                    <a:lstStyle/>
                    <a:p>
                      <a:endParaRPr lang="en-US" dirty="0"/>
                    </a:p>
                  </a:txBody>
                  <a:tcPr/>
                </a:tc>
              </a:tr>
              <a:tr h="335313">
                <a:tc>
                  <a:txBody>
                    <a:bodyPr/>
                    <a:lstStyle/>
                    <a:p>
                      <a:r>
                        <a:rPr lang="en-US" dirty="0" smtClean="0"/>
                        <a:t>Changes in speech</a:t>
                      </a:r>
                    </a:p>
                  </a:txBody>
                  <a:tcPr/>
                </a:tc>
                <a:tc>
                  <a:txBody>
                    <a:bodyPr/>
                    <a:lstStyle/>
                    <a:p>
                      <a:r>
                        <a:rPr lang="en-US" dirty="0" smtClean="0"/>
                        <a:t>Onset or worsening of scoliosis</a:t>
                      </a:r>
                    </a:p>
                  </a:txBody>
                  <a:tcPr/>
                </a:tc>
              </a:tr>
              <a:tr h="335313">
                <a:tc>
                  <a:txBody>
                    <a:bodyPr/>
                    <a:lstStyle/>
                    <a:p>
                      <a:r>
                        <a:rPr lang="en-US" dirty="0" smtClean="0"/>
                        <a:t>Fever and malaise</a:t>
                      </a:r>
                      <a:endParaRPr lang="en-US" dirty="0"/>
                    </a:p>
                  </a:txBody>
                  <a:tcPr/>
                </a:tc>
                <a:tc>
                  <a:txBody>
                    <a:bodyPr/>
                    <a:lstStyle/>
                    <a:p>
                      <a:r>
                        <a:rPr lang="en-US" dirty="0" smtClean="0"/>
                        <a:t>Personality changes</a:t>
                      </a:r>
                      <a:endParaRPr lang="en-US" dirty="0"/>
                    </a:p>
                  </a:txBody>
                  <a:tcPr/>
                </a:tc>
              </a:tr>
              <a:tr h="335313">
                <a:tc>
                  <a:txBody>
                    <a:bodyPr/>
                    <a:lstStyle/>
                    <a:p>
                      <a:r>
                        <a:rPr lang="en-US" dirty="0" smtClean="0"/>
                        <a:t>Recurring headache</a:t>
                      </a:r>
                      <a:endParaRPr lang="en-US" dirty="0"/>
                    </a:p>
                  </a:txBody>
                  <a:tcPr/>
                </a:tc>
                <a:tc>
                  <a:txBody>
                    <a:bodyPr/>
                    <a:lstStyle/>
                    <a:p>
                      <a:r>
                        <a:rPr lang="en-US" dirty="0" smtClean="0"/>
                        <a:t>Decreased or static</a:t>
                      </a:r>
                      <a:r>
                        <a:rPr lang="en-US" baseline="0" dirty="0" smtClean="0"/>
                        <a:t> grip strength</a:t>
                      </a:r>
                      <a:endParaRPr lang="en-US" dirty="0"/>
                    </a:p>
                  </a:txBody>
                  <a:tcPr/>
                </a:tc>
              </a:tr>
              <a:tr h="335313">
                <a:tc>
                  <a:txBody>
                    <a:bodyPr/>
                    <a:lstStyle/>
                    <a:p>
                      <a:r>
                        <a:rPr lang="en-US" dirty="0" smtClean="0"/>
                        <a:t>Decreased activity level</a:t>
                      </a:r>
                      <a:endParaRPr lang="en-US" dirty="0"/>
                    </a:p>
                  </a:txBody>
                  <a:tcPr/>
                </a:tc>
                <a:tc>
                  <a:txBody>
                    <a:bodyPr/>
                    <a:lstStyle/>
                    <a:p>
                      <a:r>
                        <a:rPr lang="en-US" dirty="0" smtClean="0"/>
                        <a:t>Difficult to arouse in the morning</a:t>
                      </a:r>
                      <a:endParaRPr lang="en-US" dirty="0"/>
                    </a:p>
                  </a:txBody>
                  <a:tcPr/>
                </a:tc>
              </a:tr>
              <a:tr h="586797">
                <a:tc>
                  <a:txBody>
                    <a:bodyPr/>
                    <a:lstStyle/>
                    <a:p>
                      <a:r>
                        <a:rPr lang="en-US" dirty="0" smtClean="0"/>
                        <a:t>Decreased school performance</a:t>
                      </a:r>
                      <a:endParaRPr lang="en-US" dirty="0"/>
                    </a:p>
                  </a:txBody>
                  <a:tcPr/>
                </a:tc>
                <a:tc>
                  <a:txBody>
                    <a:bodyPr/>
                    <a:lstStyle/>
                    <a:p>
                      <a:r>
                        <a:rPr lang="en-US" dirty="0" smtClean="0"/>
                        <a:t>Decreased </a:t>
                      </a:r>
                      <a:r>
                        <a:rPr lang="en-US" dirty="0" err="1" smtClean="0"/>
                        <a:t>visuomotor</a:t>
                      </a:r>
                      <a:r>
                        <a:rPr lang="en-US" dirty="0" smtClean="0"/>
                        <a:t> coordination</a:t>
                      </a:r>
                      <a:endParaRPr lang="en-US" dirty="0"/>
                    </a:p>
                  </a:txBody>
                  <a:tcPr/>
                </a:tc>
              </a:tr>
              <a:tr h="586797">
                <a:tc>
                  <a:txBody>
                    <a:bodyPr/>
                    <a:lstStyle/>
                    <a:p>
                      <a:r>
                        <a:rPr lang="en-US" dirty="0" smtClean="0"/>
                        <a:t>Onset</a:t>
                      </a:r>
                      <a:r>
                        <a:rPr lang="en-US" baseline="0" dirty="0" smtClean="0"/>
                        <a:t> of or increased strabismus</a:t>
                      </a:r>
                      <a:endParaRPr lang="en-US" dirty="0"/>
                    </a:p>
                  </a:txBody>
                  <a:tcPr/>
                </a:tc>
                <a:tc>
                  <a:txBody>
                    <a:bodyPr/>
                    <a:lstStyle/>
                    <a:p>
                      <a:r>
                        <a:rPr lang="en-US" dirty="0" smtClean="0"/>
                        <a:t>Decreased visual acuity or diplopia</a:t>
                      </a:r>
                      <a:endParaRPr lang="en-US" dirty="0"/>
                    </a:p>
                  </a:txBody>
                  <a:tcPr/>
                </a:tc>
              </a:tr>
              <a:tr h="586797">
                <a:tc>
                  <a:txBody>
                    <a:bodyPr/>
                    <a:lstStyle/>
                    <a:p>
                      <a:r>
                        <a:rPr lang="en-US" dirty="0" smtClean="0"/>
                        <a:t>Changes in appetite and</a:t>
                      </a:r>
                      <a:r>
                        <a:rPr lang="en-US" baseline="0" dirty="0" smtClean="0"/>
                        <a:t> weight</a:t>
                      </a:r>
                      <a:endParaRPr lang="en-US" dirty="0"/>
                    </a:p>
                  </a:txBody>
                  <a:tcPr/>
                </a:tc>
                <a:tc>
                  <a:txBody>
                    <a:bodyPr/>
                    <a:lstStyle/>
                    <a:p>
                      <a:r>
                        <a:rPr lang="en-US" dirty="0" smtClean="0"/>
                        <a:t>Decreased</a:t>
                      </a:r>
                      <a:r>
                        <a:rPr lang="en-US" baseline="0" dirty="0" smtClean="0"/>
                        <a:t> </a:t>
                      </a:r>
                      <a:r>
                        <a:rPr lang="en-US" baseline="0" dirty="0" err="1" smtClean="0"/>
                        <a:t>visuoperceptual</a:t>
                      </a:r>
                      <a:r>
                        <a:rPr lang="en-US" baseline="0" dirty="0" smtClean="0"/>
                        <a:t> coordination</a:t>
                      </a:r>
                      <a:endParaRPr lang="en-US" dirty="0"/>
                    </a:p>
                  </a:txBody>
                  <a:tcPr/>
                </a:tc>
              </a:tr>
              <a:tr h="335313">
                <a:tc>
                  <a:txBody>
                    <a:bodyPr/>
                    <a:lstStyle/>
                    <a:p>
                      <a:r>
                        <a:rPr lang="en-US" sz="1700" dirty="0" smtClean="0"/>
                        <a:t>Incontinence begins</a:t>
                      </a:r>
                      <a:r>
                        <a:rPr lang="en-US" sz="1700" baseline="0" dirty="0" smtClean="0"/>
                        <a:t> or </a:t>
                      </a:r>
                      <a:r>
                        <a:rPr lang="en-US" sz="1700" dirty="0" smtClean="0"/>
                        <a:t>worsens</a:t>
                      </a:r>
                      <a:endParaRPr lang="en-US" sz="1700" dirty="0"/>
                    </a:p>
                  </a:txBody>
                  <a:tcPr/>
                </a:tc>
                <a:tc>
                  <a:txBody>
                    <a:bodyPr/>
                    <a:lstStyle/>
                    <a:p>
                      <a:r>
                        <a:rPr lang="en-US" sz="1700" dirty="0" smtClean="0"/>
                        <a:t>Onset or increased frequency</a:t>
                      </a:r>
                      <a:r>
                        <a:rPr lang="en-US" sz="1700" baseline="0" dirty="0" smtClean="0"/>
                        <a:t> of seizures</a:t>
                      </a:r>
                      <a:endParaRPr lang="en-US" sz="1700" dirty="0"/>
                    </a:p>
                  </a:txBody>
                  <a:tcPr/>
                </a:tc>
              </a:tr>
            </a:tbl>
          </a:graphicData>
        </a:graphic>
      </p:graphicFrame>
    </p:spTree>
    <p:extLst>
      <p:ext uri="{BB962C8B-B14F-4D97-AF65-F5344CB8AC3E}">
        <p14:creationId xmlns:p14="http://schemas.microsoft.com/office/powerpoint/2010/main" val="357766028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Preventing Obesity</a:t>
            </a:r>
            <a:r>
              <a:rPr lang="en-US" sz="4800" baseline="30000" dirty="0" smtClean="0"/>
              <a:t>1</a:t>
            </a:r>
            <a:endParaRPr lang="en-US" sz="4800" dirty="0"/>
          </a:p>
        </p:txBody>
      </p:sp>
      <p:sp>
        <p:nvSpPr>
          <p:cNvPr id="3" name="Content Placeholder 2"/>
          <p:cNvSpPr>
            <a:spLocks noGrp="1"/>
          </p:cNvSpPr>
          <p:nvPr>
            <p:ph idx="1"/>
          </p:nvPr>
        </p:nvSpPr>
        <p:spPr/>
        <p:txBody>
          <a:bodyPr>
            <a:normAutofit fontScale="92500" lnSpcReduction="10000"/>
          </a:bodyPr>
          <a:lstStyle/>
          <a:p>
            <a:r>
              <a:rPr lang="en-US" sz="3600" dirty="0" smtClean="0"/>
              <a:t> Why is it common?</a:t>
            </a:r>
          </a:p>
          <a:p>
            <a:r>
              <a:rPr lang="en-US" sz="3600" dirty="0" smtClean="0"/>
              <a:t> Why is it important to prevent it?</a:t>
            </a:r>
          </a:p>
          <a:p>
            <a:r>
              <a:rPr lang="en-US" sz="3600" dirty="0" smtClean="0"/>
              <a:t>Prevention:</a:t>
            </a:r>
          </a:p>
          <a:p>
            <a:pPr lvl="1"/>
            <a:r>
              <a:rPr lang="en-US" sz="3400" dirty="0" smtClean="0"/>
              <a:t> Exercise	</a:t>
            </a:r>
          </a:p>
          <a:p>
            <a:pPr lvl="2"/>
            <a:r>
              <a:rPr lang="en-US" sz="3400" dirty="0" smtClean="0"/>
              <a:t>Make it fun!</a:t>
            </a:r>
          </a:p>
          <a:p>
            <a:pPr lvl="1"/>
            <a:r>
              <a:rPr lang="en-US" sz="3400" dirty="0" smtClean="0"/>
              <a:t>Diet</a:t>
            </a:r>
          </a:p>
          <a:p>
            <a:pPr lvl="2"/>
            <a:r>
              <a:rPr lang="en-US" sz="3400" dirty="0" smtClean="0"/>
              <a:t>Healthy eating = family lifestyle</a:t>
            </a:r>
            <a:endParaRPr lang="en-US" sz="3400" dirty="0"/>
          </a:p>
        </p:txBody>
      </p:sp>
      <p:pic>
        <p:nvPicPr>
          <p:cNvPr id="4" name="Picture 3" descr="volleybal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87282" y="4098479"/>
            <a:ext cx="1509833" cy="2348629"/>
          </a:xfrm>
          <a:prstGeom prst="rect">
            <a:avLst/>
          </a:prstGeom>
        </p:spPr>
      </p:pic>
      <p:pic>
        <p:nvPicPr>
          <p:cNvPr id="5" name="Picture 4" descr="aquatic.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0480" y="3255963"/>
            <a:ext cx="1784806" cy="2016831"/>
          </a:xfrm>
          <a:prstGeom prst="rect">
            <a:avLst/>
          </a:prstGeom>
        </p:spPr>
      </p:pic>
      <p:pic>
        <p:nvPicPr>
          <p:cNvPr id="6" name="Picture 5" descr="fruits and veg.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23835" y="662564"/>
            <a:ext cx="1818364" cy="1670719"/>
          </a:xfrm>
          <a:prstGeom prst="rect">
            <a:avLst/>
          </a:prstGeom>
        </p:spPr>
      </p:pic>
    </p:spTree>
    <p:extLst>
      <p:ext uri="{BB962C8B-B14F-4D97-AF65-F5344CB8AC3E}">
        <p14:creationId xmlns:p14="http://schemas.microsoft.com/office/powerpoint/2010/main" val="343183939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Strengthening:</a:t>
            </a:r>
            <a:br>
              <a:rPr lang="en-US" sz="4800" dirty="0" smtClean="0"/>
            </a:br>
            <a:r>
              <a:rPr lang="en-US" dirty="0" smtClean="0"/>
              <a:t>Young Children</a:t>
            </a:r>
            <a:endParaRPr lang="en-US" dirty="0"/>
          </a:p>
        </p:txBody>
      </p:sp>
      <p:pic>
        <p:nvPicPr>
          <p:cNvPr id="4" name="Content Placeholder 3" descr="sitting balance.jpg"/>
          <p:cNvPicPr>
            <a:picLocks noGrp="1" noChangeAspect="1"/>
          </p:cNvPicPr>
          <p:nvPr>
            <p:ph idx="1"/>
          </p:nvPr>
        </p:nvPicPr>
        <p:blipFill>
          <a:blip r:embed="rId3">
            <a:extLst>
              <a:ext uri="{28A0092B-C50C-407E-A947-70E740481C1C}">
                <a14:useLocalDpi xmlns:a14="http://schemas.microsoft.com/office/drawing/2010/main" val="0"/>
              </a:ext>
            </a:extLst>
          </a:blip>
          <a:srcRect t="2713" b="2713"/>
          <a:stretch>
            <a:fillRect/>
          </a:stretch>
        </p:blipFill>
        <p:spPr>
          <a:xfrm>
            <a:off x="1078967" y="1912053"/>
            <a:ext cx="3751222" cy="2057707"/>
          </a:xfrm>
        </p:spPr>
      </p:pic>
      <p:pic>
        <p:nvPicPr>
          <p:cNvPr id="5" name="Picture 4" descr="crunche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34023" y="2040885"/>
            <a:ext cx="3458615" cy="3977407"/>
          </a:xfrm>
          <a:prstGeom prst="rect">
            <a:avLst/>
          </a:prstGeom>
        </p:spPr>
      </p:pic>
      <p:pic>
        <p:nvPicPr>
          <p:cNvPr id="8" name="Picture 7" descr="weight bearing through arm.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8967" y="4098592"/>
            <a:ext cx="3751222" cy="2110062"/>
          </a:xfrm>
          <a:prstGeom prst="rect">
            <a:avLst/>
          </a:prstGeom>
        </p:spPr>
      </p:pic>
      <p:sp>
        <p:nvSpPr>
          <p:cNvPr id="3" name="TextBox 2"/>
          <p:cNvSpPr txBox="1"/>
          <p:nvPr/>
        </p:nvSpPr>
        <p:spPr>
          <a:xfrm>
            <a:off x="3736753" y="6208654"/>
            <a:ext cx="2980759" cy="646331"/>
          </a:xfrm>
          <a:prstGeom prst="rect">
            <a:avLst/>
          </a:prstGeom>
          <a:noFill/>
        </p:spPr>
        <p:txBody>
          <a:bodyPr wrap="square" rtlCol="0">
            <a:spAutoFit/>
          </a:bodyPr>
          <a:lstStyle/>
          <a:p>
            <a:r>
              <a:rPr lang="en-US" sz="3600" dirty="0" smtClean="0">
                <a:solidFill>
                  <a:srgbClr val="663366"/>
                </a:solidFill>
              </a:rPr>
              <a:t>Core</a:t>
            </a:r>
            <a:endParaRPr lang="en-US" sz="3600" dirty="0">
              <a:solidFill>
                <a:srgbClr val="663366"/>
              </a:solidFill>
            </a:endParaRPr>
          </a:p>
        </p:txBody>
      </p:sp>
    </p:spTree>
    <p:extLst>
      <p:ext uri="{BB962C8B-B14F-4D97-AF65-F5344CB8AC3E}">
        <p14:creationId xmlns:p14="http://schemas.microsoft.com/office/powerpoint/2010/main" val="177705778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Strengthening:</a:t>
            </a:r>
            <a:br>
              <a:rPr lang="en-US" sz="4800" dirty="0" smtClean="0"/>
            </a:br>
            <a:r>
              <a:rPr lang="en-US" dirty="0" smtClean="0"/>
              <a:t>Young Children</a:t>
            </a:r>
            <a:endParaRPr lang="en-US" dirty="0"/>
          </a:p>
        </p:txBody>
      </p:sp>
      <p:sp>
        <p:nvSpPr>
          <p:cNvPr id="3" name="Content Placeholder 2"/>
          <p:cNvSpPr>
            <a:spLocks noGrp="1"/>
          </p:cNvSpPr>
          <p:nvPr>
            <p:ph idx="1"/>
          </p:nvPr>
        </p:nvSpPr>
        <p:spPr>
          <a:xfrm>
            <a:off x="2468093" y="5877011"/>
            <a:ext cx="5171082" cy="540225"/>
          </a:xfrm>
        </p:spPr>
        <p:txBody>
          <a:bodyPr>
            <a:noAutofit/>
          </a:bodyPr>
          <a:lstStyle/>
          <a:p>
            <a:pPr marL="0" indent="0">
              <a:buNone/>
            </a:pPr>
            <a:r>
              <a:rPr lang="en-US" sz="3600" dirty="0" smtClean="0">
                <a:solidFill>
                  <a:srgbClr val="663366"/>
                </a:solidFill>
              </a:rPr>
              <a:t>Upper Extremities</a:t>
            </a:r>
            <a:endParaRPr lang="en-US" sz="3600" dirty="0">
              <a:solidFill>
                <a:srgbClr val="663366"/>
              </a:solidFill>
            </a:endParaRPr>
          </a:p>
        </p:txBody>
      </p:sp>
      <p:pic>
        <p:nvPicPr>
          <p:cNvPr id="4" name="Picture 3" descr="boy-on-ball-on-tummy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90368" y="1919684"/>
            <a:ext cx="2168248" cy="3248313"/>
          </a:xfrm>
          <a:prstGeom prst="rect">
            <a:avLst/>
          </a:prstGeom>
        </p:spPr>
      </p:pic>
      <p:pic>
        <p:nvPicPr>
          <p:cNvPr id="5" name="Picture 4" descr="prone prop.png"/>
          <p:cNvPicPr>
            <a:picLocks noChangeAspect="1"/>
          </p:cNvPicPr>
          <p:nvPr/>
        </p:nvPicPr>
        <p:blipFill rotWithShape="1">
          <a:blip r:embed="rId4">
            <a:extLst>
              <a:ext uri="{28A0092B-C50C-407E-A947-70E740481C1C}">
                <a14:useLocalDpi xmlns:a14="http://schemas.microsoft.com/office/drawing/2010/main" val="0"/>
              </a:ext>
            </a:extLst>
          </a:blip>
          <a:srcRect l="37607" r="-35397"/>
          <a:stretch/>
        </p:blipFill>
        <p:spPr>
          <a:xfrm>
            <a:off x="356616" y="2558359"/>
            <a:ext cx="4050792" cy="2609638"/>
          </a:xfrm>
          <a:prstGeom prst="rect">
            <a:avLst/>
          </a:prstGeom>
        </p:spPr>
      </p:pic>
      <p:pic>
        <p:nvPicPr>
          <p:cNvPr id="6" name="Picture 5" descr="sitting.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54829" y="2411123"/>
            <a:ext cx="2947356" cy="2609638"/>
          </a:xfrm>
          <a:prstGeom prst="rect">
            <a:avLst/>
          </a:prstGeom>
        </p:spPr>
      </p:pic>
    </p:spTree>
    <p:extLst>
      <p:ext uri="{BB962C8B-B14F-4D97-AF65-F5344CB8AC3E}">
        <p14:creationId xmlns:p14="http://schemas.microsoft.com/office/powerpoint/2010/main" val="28202185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Strengthening:</a:t>
            </a:r>
            <a:br>
              <a:rPr lang="en-US" sz="4800" dirty="0" smtClean="0"/>
            </a:br>
            <a:r>
              <a:rPr lang="en-US" dirty="0" smtClean="0"/>
              <a:t>Young Children</a:t>
            </a:r>
            <a:endParaRPr lang="en-US" dirty="0"/>
          </a:p>
        </p:txBody>
      </p:sp>
      <p:sp>
        <p:nvSpPr>
          <p:cNvPr id="3" name="Content Placeholder 2"/>
          <p:cNvSpPr>
            <a:spLocks noGrp="1"/>
          </p:cNvSpPr>
          <p:nvPr>
            <p:ph idx="1"/>
          </p:nvPr>
        </p:nvSpPr>
        <p:spPr>
          <a:xfrm>
            <a:off x="3167584" y="5754136"/>
            <a:ext cx="4305923" cy="779484"/>
          </a:xfrm>
        </p:spPr>
        <p:txBody>
          <a:bodyPr>
            <a:normAutofit/>
          </a:bodyPr>
          <a:lstStyle/>
          <a:p>
            <a:pPr marL="0" indent="0">
              <a:buNone/>
            </a:pPr>
            <a:r>
              <a:rPr lang="en-US" sz="3600" dirty="0" smtClean="0">
                <a:solidFill>
                  <a:srgbClr val="663366"/>
                </a:solidFill>
              </a:rPr>
              <a:t>Hip Flexors</a:t>
            </a:r>
            <a:endParaRPr lang="en-US" sz="3600" dirty="0">
              <a:solidFill>
                <a:srgbClr val="663366"/>
              </a:solidFill>
            </a:endParaRPr>
          </a:p>
        </p:txBody>
      </p:sp>
      <p:pic>
        <p:nvPicPr>
          <p:cNvPr id="4" name="Picture 3" descr="march.png"/>
          <p:cNvPicPr/>
          <p:nvPr/>
        </p:nvPicPr>
        <p:blipFill rotWithShape="1">
          <a:blip r:embed="rId3">
            <a:extLst>
              <a:ext uri="{28A0092B-C50C-407E-A947-70E740481C1C}">
                <a14:useLocalDpi xmlns:a14="http://schemas.microsoft.com/office/drawing/2010/main" val="0"/>
              </a:ext>
            </a:extLst>
          </a:blip>
          <a:srcRect r="34574"/>
          <a:stretch/>
        </p:blipFill>
        <p:spPr bwMode="auto">
          <a:xfrm>
            <a:off x="2845440" y="2153334"/>
            <a:ext cx="3615645" cy="320239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793218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484094"/>
            <a:ext cx="7556313" cy="1613878"/>
          </a:xfrm>
        </p:spPr>
        <p:txBody>
          <a:bodyPr/>
          <a:lstStyle/>
          <a:p>
            <a:r>
              <a:rPr lang="en-US" sz="4800" dirty="0" smtClean="0"/>
              <a:t>Strengthening:</a:t>
            </a:r>
            <a:br>
              <a:rPr lang="en-US" sz="4800" dirty="0" smtClean="0"/>
            </a:br>
            <a:r>
              <a:rPr lang="en-US" dirty="0"/>
              <a:t>A</a:t>
            </a:r>
            <a:r>
              <a:rPr lang="en-US" dirty="0" smtClean="0"/>
              <a:t>dolescents &amp; Adults</a:t>
            </a:r>
            <a:endParaRPr lang="en-US" dirty="0"/>
          </a:p>
        </p:txBody>
      </p:sp>
      <p:sp>
        <p:nvSpPr>
          <p:cNvPr id="3" name="TextBox 2"/>
          <p:cNvSpPr txBox="1"/>
          <p:nvPr/>
        </p:nvSpPr>
        <p:spPr>
          <a:xfrm>
            <a:off x="2613886" y="5973366"/>
            <a:ext cx="4970065" cy="646331"/>
          </a:xfrm>
          <a:prstGeom prst="rect">
            <a:avLst/>
          </a:prstGeom>
          <a:noFill/>
        </p:spPr>
        <p:txBody>
          <a:bodyPr wrap="square" rtlCol="0">
            <a:spAutoFit/>
          </a:bodyPr>
          <a:lstStyle/>
          <a:p>
            <a:r>
              <a:rPr lang="en-US" sz="3600" dirty="0" smtClean="0">
                <a:solidFill>
                  <a:srgbClr val="663366"/>
                </a:solidFill>
              </a:rPr>
              <a:t>Elbow Flexors</a:t>
            </a:r>
            <a:endParaRPr lang="en-US" sz="3600" dirty="0">
              <a:solidFill>
                <a:srgbClr val="663366"/>
              </a:solidFill>
            </a:endParaRPr>
          </a:p>
        </p:txBody>
      </p:sp>
      <p:sp>
        <p:nvSpPr>
          <p:cNvPr id="4" name="Content Placeholder 3"/>
          <p:cNvSpPr>
            <a:spLocks noGrp="1"/>
          </p:cNvSpPr>
          <p:nvPr>
            <p:ph idx="1"/>
          </p:nvPr>
        </p:nvSpPr>
        <p:spPr>
          <a:xfrm>
            <a:off x="10197837" y="5495039"/>
            <a:ext cx="470836" cy="420749"/>
          </a:xfrm>
        </p:spPr>
        <p:txBody>
          <a:bodyPr/>
          <a:lstStyle/>
          <a:p>
            <a:pPr marL="0" indent="0">
              <a:buNone/>
            </a:pPr>
            <a:endParaRPr lang="en-US" dirty="0"/>
          </a:p>
        </p:txBody>
      </p:sp>
      <p:pic>
        <p:nvPicPr>
          <p:cNvPr id="14" name="Picture 13"/>
          <p:cNvPicPr/>
          <p:nvPr/>
        </p:nvPicPr>
        <p:blipFill>
          <a:blip r:embed="rId3">
            <a:extLst>
              <a:ext uri="{28A0092B-C50C-407E-A947-70E740481C1C}">
                <a14:useLocalDpi xmlns:a14="http://schemas.microsoft.com/office/drawing/2010/main" val="0"/>
              </a:ext>
            </a:extLst>
          </a:blip>
          <a:srcRect/>
          <a:stretch>
            <a:fillRect/>
          </a:stretch>
        </p:blipFill>
        <p:spPr bwMode="auto">
          <a:xfrm>
            <a:off x="994014" y="2553184"/>
            <a:ext cx="7060774" cy="2581689"/>
          </a:xfrm>
          <a:prstGeom prst="rect">
            <a:avLst/>
          </a:prstGeom>
          <a:noFill/>
          <a:ln>
            <a:noFill/>
          </a:ln>
        </p:spPr>
      </p:pic>
    </p:spTree>
    <p:extLst>
      <p:ext uri="{BB962C8B-B14F-4D97-AF65-F5344CB8AC3E}">
        <p14:creationId xmlns:p14="http://schemas.microsoft.com/office/powerpoint/2010/main" val="109852453"/>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t>Strengthening:</a:t>
            </a:r>
            <a:br>
              <a:rPr lang="en-US" sz="4800" dirty="0"/>
            </a:br>
            <a:r>
              <a:rPr lang="en-US" dirty="0"/>
              <a:t>Adolescents &amp; Adults</a:t>
            </a:r>
          </a:p>
        </p:txBody>
      </p:sp>
      <p:sp>
        <p:nvSpPr>
          <p:cNvPr id="3" name="Content Placeholder 2"/>
          <p:cNvSpPr>
            <a:spLocks noGrp="1"/>
          </p:cNvSpPr>
          <p:nvPr>
            <p:ph idx="1"/>
          </p:nvPr>
        </p:nvSpPr>
        <p:spPr>
          <a:xfrm>
            <a:off x="2687518" y="5685731"/>
            <a:ext cx="4041919" cy="880863"/>
          </a:xfrm>
        </p:spPr>
        <p:txBody>
          <a:bodyPr>
            <a:normAutofit/>
          </a:bodyPr>
          <a:lstStyle/>
          <a:p>
            <a:pPr marL="0" indent="0">
              <a:buNone/>
            </a:pPr>
            <a:r>
              <a:rPr lang="en-US" sz="3600" dirty="0" smtClean="0">
                <a:solidFill>
                  <a:srgbClr val="663366"/>
                </a:solidFill>
              </a:rPr>
              <a:t>Elbow Extensors</a:t>
            </a:r>
            <a:endParaRPr lang="en-US" sz="3600" dirty="0">
              <a:solidFill>
                <a:srgbClr val="663366"/>
              </a:solidFill>
            </a:endParaRPr>
          </a:p>
        </p:txBody>
      </p:sp>
      <p:pic>
        <p:nvPicPr>
          <p:cNvPr id="4" name="Picture 3" descr="extensio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4588" y="2001499"/>
            <a:ext cx="4163183" cy="3684232"/>
          </a:xfrm>
          <a:prstGeom prst="rect">
            <a:avLst/>
          </a:prstGeom>
        </p:spPr>
      </p:pic>
    </p:spTree>
    <p:extLst>
      <p:ext uri="{BB962C8B-B14F-4D97-AF65-F5344CB8AC3E}">
        <p14:creationId xmlns:p14="http://schemas.microsoft.com/office/powerpoint/2010/main" val="23231839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t>Strengthening:</a:t>
            </a:r>
            <a:br>
              <a:rPr lang="en-US" sz="4800" dirty="0"/>
            </a:br>
            <a:r>
              <a:rPr lang="en-US" dirty="0"/>
              <a:t>Adolescents &amp; Adults</a:t>
            </a:r>
          </a:p>
        </p:txBody>
      </p:sp>
      <p:sp>
        <p:nvSpPr>
          <p:cNvPr id="3" name="Content Placeholder 2"/>
          <p:cNvSpPr>
            <a:spLocks noGrp="1"/>
          </p:cNvSpPr>
          <p:nvPr>
            <p:ph idx="1"/>
          </p:nvPr>
        </p:nvSpPr>
        <p:spPr>
          <a:xfrm>
            <a:off x="3663123" y="5866710"/>
            <a:ext cx="2827014" cy="991290"/>
          </a:xfrm>
        </p:spPr>
        <p:txBody>
          <a:bodyPr>
            <a:normAutofit/>
          </a:bodyPr>
          <a:lstStyle/>
          <a:p>
            <a:pPr marL="0" indent="0">
              <a:buNone/>
            </a:pPr>
            <a:r>
              <a:rPr lang="en-US" sz="3600" dirty="0" smtClean="0">
                <a:solidFill>
                  <a:srgbClr val="663366"/>
                </a:solidFill>
              </a:rPr>
              <a:t>Chest</a:t>
            </a:r>
            <a:endParaRPr lang="en-US" sz="3600" dirty="0">
              <a:solidFill>
                <a:srgbClr val="663366"/>
              </a:solidFill>
            </a:endParaRPr>
          </a:p>
        </p:txBody>
      </p:sp>
      <p:pic>
        <p:nvPicPr>
          <p:cNvPr id="4" name="Picture 3" descr="forward reach.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5287" y="2171979"/>
            <a:ext cx="4439125" cy="3443924"/>
          </a:xfrm>
          <a:prstGeom prst="rect">
            <a:avLst/>
          </a:prstGeom>
        </p:spPr>
      </p:pic>
    </p:spTree>
    <p:extLst>
      <p:ext uri="{BB962C8B-B14F-4D97-AF65-F5344CB8AC3E}">
        <p14:creationId xmlns:p14="http://schemas.microsoft.com/office/powerpoint/2010/main" val="6783455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t>Strengthening:</a:t>
            </a:r>
            <a:br>
              <a:rPr lang="en-US" sz="4800" dirty="0"/>
            </a:br>
            <a:r>
              <a:rPr lang="en-US" dirty="0"/>
              <a:t>Adolescents &amp; Adults</a:t>
            </a:r>
          </a:p>
        </p:txBody>
      </p:sp>
      <p:pic>
        <p:nvPicPr>
          <p:cNvPr id="7" name="Picture 6"/>
          <p:cNvPicPr>
            <a:picLocks noChangeAspect="1"/>
          </p:cNvPicPr>
          <p:nvPr/>
        </p:nvPicPr>
        <p:blipFill>
          <a:blip r:embed="rId3"/>
          <a:stretch>
            <a:fillRect/>
          </a:stretch>
        </p:blipFill>
        <p:spPr>
          <a:xfrm>
            <a:off x="3111646" y="1968500"/>
            <a:ext cx="2962877" cy="3985156"/>
          </a:xfrm>
          <a:prstGeom prst="rect">
            <a:avLst/>
          </a:prstGeom>
        </p:spPr>
      </p:pic>
      <p:sp>
        <p:nvSpPr>
          <p:cNvPr id="8" name="TextBox 7"/>
          <p:cNvSpPr txBox="1"/>
          <p:nvPr/>
        </p:nvSpPr>
        <p:spPr>
          <a:xfrm>
            <a:off x="2982039" y="5972061"/>
            <a:ext cx="3276562" cy="646331"/>
          </a:xfrm>
          <a:prstGeom prst="rect">
            <a:avLst/>
          </a:prstGeom>
          <a:noFill/>
        </p:spPr>
        <p:txBody>
          <a:bodyPr wrap="square" rtlCol="0">
            <a:spAutoFit/>
          </a:bodyPr>
          <a:lstStyle/>
          <a:p>
            <a:pPr algn="ctr"/>
            <a:r>
              <a:rPr lang="en-US" sz="3600" dirty="0" smtClean="0">
                <a:solidFill>
                  <a:srgbClr val="663366"/>
                </a:solidFill>
              </a:rPr>
              <a:t>Core</a:t>
            </a:r>
            <a:endParaRPr lang="en-US" sz="3600" dirty="0">
              <a:solidFill>
                <a:srgbClr val="663366"/>
              </a:solidFill>
            </a:endParaRPr>
          </a:p>
        </p:txBody>
      </p:sp>
    </p:spTree>
    <p:extLst>
      <p:ext uri="{BB962C8B-B14F-4D97-AF65-F5344CB8AC3E}">
        <p14:creationId xmlns:p14="http://schemas.microsoft.com/office/powerpoint/2010/main" val="2735211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t>Strengthening:</a:t>
            </a:r>
            <a:br>
              <a:rPr lang="en-US" sz="4800" dirty="0"/>
            </a:br>
            <a:r>
              <a:rPr lang="en-US" dirty="0"/>
              <a:t>Adolescents &amp; Adults</a:t>
            </a:r>
          </a:p>
        </p:txBody>
      </p:sp>
      <p:sp>
        <p:nvSpPr>
          <p:cNvPr id="3" name="Content Placeholder 2"/>
          <p:cNvSpPr>
            <a:spLocks noGrp="1"/>
          </p:cNvSpPr>
          <p:nvPr>
            <p:ph idx="1"/>
          </p:nvPr>
        </p:nvSpPr>
        <p:spPr>
          <a:xfrm>
            <a:off x="3129300" y="5935984"/>
            <a:ext cx="3397652" cy="936076"/>
          </a:xfrm>
        </p:spPr>
        <p:txBody>
          <a:bodyPr>
            <a:normAutofit/>
          </a:bodyPr>
          <a:lstStyle/>
          <a:p>
            <a:pPr marL="0" indent="0">
              <a:buNone/>
            </a:pPr>
            <a:r>
              <a:rPr lang="en-US" sz="3600" dirty="0" smtClean="0">
                <a:solidFill>
                  <a:srgbClr val="663366"/>
                </a:solidFill>
              </a:rPr>
              <a:t>Shoulders</a:t>
            </a:r>
            <a:endParaRPr lang="en-US" sz="3600" dirty="0">
              <a:solidFill>
                <a:srgbClr val="663366"/>
              </a:solidFill>
            </a:endParaRPr>
          </a:p>
        </p:txBody>
      </p:sp>
      <p:pic>
        <p:nvPicPr>
          <p:cNvPr id="4" name="Picture 3" descr="upright row.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8242" y="2009757"/>
            <a:ext cx="4388710" cy="1941907"/>
          </a:xfrm>
          <a:prstGeom prst="rect">
            <a:avLst/>
          </a:prstGeom>
        </p:spPr>
      </p:pic>
      <p:pic>
        <p:nvPicPr>
          <p:cNvPr id="5" name="Picture 4" descr="overhead reach.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67407" y="4166287"/>
            <a:ext cx="5309091" cy="1769697"/>
          </a:xfrm>
          <a:prstGeom prst="rect">
            <a:avLst/>
          </a:prstGeom>
        </p:spPr>
      </p:pic>
    </p:spTree>
    <p:extLst>
      <p:ext uri="{BB962C8B-B14F-4D97-AF65-F5344CB8AC3E}">
        <p14:creationId xmlns:p14="http://schemas.microsoft.com/office/powerpoint/2010/main" val="28307504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err="1" smtClean="0"/>
              <a:t>Spina</a:t>
            </a:r>
            <a:r>
              <a:rPr lang="en-US" sz="4800" dirty="0" smtClean="0"/>
              <a:t> Bifida</a:t>
            </a:r>
            <a:endParaRPr lang="en-US" sz="4800" dirty="0"/>
          </a:p>
        </p:txBody>
      </p:sp>
      <p:sp>
        <p:nvSpPr>
          <p:cNvPr id="3" name="Content Placeholder 2"/>
          <p:cNvSpPr>
            <a:spLocks noGrp="1"/>
          </p:cNvSpPr>
          <p:nvPr>
            <p:ph idx="1"/>
          </p:nvPr>
        </p:nvSpPr>
        <p:spPr>
          <a:xfrm>
            <a:off x="498474" y="1617841"/>
            <a:ext cx="7556313" cy="4525963"/>
          </a:xfrm>
        </p:spPr>
        <p:txBody>
          <a:bodyPr>
            <a:noAutofit/>
          </a:bodyPr>
          <a:lstStyle/>
          <a:p>
            <a:r>
              <a:rPr lang="en-US" sz="2800" dirty="0" smtClean="0"/>
              <a:t>Defective development of any part of the spinal cord</a:t>
            </a:r>
            <a:r>
              <a:rPr lang="en-US" sz="2800" baseline="30000" dirty="0" smtClean="0"/>
              <a:t>1</a:t>
            </a:r>
          </a:p>
          <a:p>
            <a:pPr lvl="1"/>
            <a:r>
              <a:rPr lang="en-US" sz="2400" dirty="0" err="1"/>
              <a:t>Aperta</a:t>
            </a:r>
            <a:endParaRPr lang="en-US" sz="2400" dirty="0"/>
          </a:p>
          <a:p>
            <a:pPr lvl="2"/>
            <a:r>
              <a:rPr lang="en-US" sz="2400" dirty="0" err="1"/>
              <a:t>myelomeningocele</a:t>
            </a:r>
            <a:endParaRPr lang="en-US" sz="2400" dirty="0"/>
          </a:p>
          <a:p>
            <a:pPr lvl="1"/>
            <a:r>
              <a:rPr lang="en-US" sz="2400" dirty="0" err="1" smtClean="0"/>
              <a:t>Occulta</a:t>
            </a:r>
            <a:endParaRPr lang="en-US" sz="2400" dirty="0" smtClean="0"/>
          </a:p>
          <a:p>
            <a:pPr marL="228600" lvl="1" indent="0">
              <a:buNone/>
            </a:pPr>
            <a:endParaRPr lang="en-US" sz="2400" baseline="30000" dirty="0" smtClean="0"/>
          </a:p>
          <a:p>
            <a:r>
              <a:rPr lang="en-US" sz="2800" dirty="0" smtClean="0"/>
              <a:t>Causes</a:t>
            </a:r>
            <a:r>
              <a:rPr lang="en-US" sz="2800" baseline="30000" dirty="0" smtClean="0"/>
              <a:t>1</a:t>
            </a:r>
            <a:endParaRPr lang="en-US" sz="2800" dirty="0" smtClean="0"/>
          </a:p>
          <a:p>
            <a:pPr lvl="1"/>
            <a:r>
              <a:rPr lang="en-US" sz="2400" dirty="0" smtClean="0"/>
              <a:t>Genetics</a:t>
            </a:r>
          </a:p>
          <a:p>
            <a:pPr lvl="1"/>
            <a:r>
              <a:rPr lang="en-US" sz="2400" dirty="0" smtClean="0"/>
              <a:t>Teratogens</a:t>
            </a:r>
          </a:p>
          <a:p>
            <a:pPr lvl="1"/>
            <a:r>
              <a:rPr lang="en-US" sz="2400" dirty="0" smtClean="0"/>
              <a:t>Nutritional deficiencies</a:t>
            </a:r>
          </a:p>
        </p:txBody>
      </p:sp>
      <p:pic>
        <p:nvPicPr>
          <p:cNvPr id="4" name="Picture 3" descr="spina bifid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2018" y="3403098"/>
            <a:ext cx="3975294" cy="3035679"/>
          </a:xfrm>
          <a:prstGeom prst="rect">
            <a:avLst/>
          </a:prstGeom>
        </p:spPr>
      </p:pic>
    </p:spTree>
    <p:extLst>
      <p:ext uri="{BB962C8B-B14F-4D97-AF65-F5344CB8AC3E}">
        <p14:creationId xmlns:p14="http://schemas.microsoft.com/office/powerpoint/2010/main" val="1952362617"/>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t>Strengthening:</a:t>
            </a:r>
            <a:br>
              <a:rPr lang="en-US" sz="4800" dirty="0"/>
            </a:br>
            <a:r>
              <a:rPr lang="en-US" dirty="0"/>
              <a:t>Adolescents &amp; Adults</a:t>
            </a:r>
          </a:p>
        </p:txBody>
      </p:sp>
      <p:sp>
        <p:nvSpPr>
          <p:cNvPr id="3" name="Content Placeholder 2"/>
          <p:cNvSpPr>
            <a:spLocks noGrp="1"/>
          </p:cNvSpPr>
          <p:nvPr>
            <p:ph idx="1"/>
          </p:nvPr>
        </p:nvSpPr>
        <p:spPr>
          <a:xfrm>
            <a:off x="3112360" y="5931279"/>
            <a:ext cx="3348725" cy="926721"/>
          </a:xfrm>
        </p:spPr>
        <p:txBody>
          <a:bodyPr>
            <a:normAutofit/>
          </a:bodyPr>
          <a:lstStyle/>
          <a:p>
            <a:pPr marL="0" indent="0">
              <a:buNone/>
            </a:pPr>
            <a:r>
              <a:rPr lang="en-US" sz="3600" dirty="0" smtClean="0">
                <a:solidFill>
                  <a:srgbClr val="663366"/>
                </a:solidFill>
              </a:rPr>
              <a:t>Hip Flexors</a:t>
            </a:r>
            <a:endParaRPr lang="en-US" sz="3600" dirty="0">
              <a:solidFill>
                <a:srgbClr val="663366"/>
              </a:solidFill>
            </a:endParaRPr>
          </a:p>
        </p:txBody>
      </p:sp>
      <p:pic>
        <p:nvPicPr>
          <p:cNvPr id="4" name="Picture 3" descr="hip flexio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7783" y="2256693"/>
            <a:ext cx="4513302" cy="3501470"/>
          </a:xfrm>
          <a:prstGeom prst="rect">
            <a:avLst/>
          </a:prstGeom>
        </p:spPr>
      </p:pic>
    </p:spTree>
    <p:extLst>
      <p:ext uri="{BB962C8B-B14F-4D97-AF65-F5344CB8AC3E}">
        <p14:creationId xmlns:p14="http://schemas.microsoft.com/office/powerpoint/2010/main" val="4891134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t>Strengthening:</a:t>
            </a:r>
            <a:br>
              <a:rPr lang="en-US" sz="4800" dirty="0"/>
            </a:br>
            <a:r>
              <a:rPr lang="en-US" dirty="0"/>
              <a:t>Adolescents &amp; Adults</a:t>
            </a:r>
          </a:p>
        </p:txBody>
      </p:sp>
      <p:sp>
        <p:nvSpPr>
          <p:cNvPr id="3" name="Content Placeholder 2"/>
          <p:cNvSpPr>
            <a:spLocks noGrp="1"/>
          </p:cNvSpPr>
          <p:nvPr>
            <p:ph idx="1"/>
          </p:nvPr>
        </p:nvSpPr>
        <p:spPr>
          <a:xfrm>
            <a:off x="2632293" y="5829901"/>
            <a:ext cx="3434467" cy="1028099"/>
          </a:xfrm>
        </p:spPr>
        <p:txBody>
          <a:bodyPr>
            <a:normAutofit/>
          </a:bodyPr>
          <a:lstStyle/>
          <a:p>
            <a:pPr marL="0" indent="0">
              <a:buNone/>
            </a:pPr>
            <a:r>
              <a:rPr lang="en-US" sz="3600" dirty="0" smtClean="0">
                <a:solidFill>
                  <a:srgbClr val="663366"/>
                </a:solidFill>
              </a:rPr>
              <a:t>Hip Abductors</a:t>
            </a:r>
            <a:endParaRPr lang="en-US" sz="3600" dirty="0">
              <a:solidFill>
                <a:srgbClr val="663366"/>
              </a:solidFill>
            </a:endParaRPr>
          </a:p>
        </p:txBody>
      </p:sp>
      <p:pic>
        <p:nvPicPr>
          <p:cNvPr id="4" name="Picture 3" descr="abductio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7372" y="2447807"/>
            <a:ext cx="6425402" cy="2843099"/>
          </a:xfrm>
          <a:prstGeom prst="rect">
            <a:avLst/>
          </a:prstGeom>
        </p:spPr>
      </p:pic>
    </p:spTree>
    <p:extLst>
      <p:ext uri="{BB962C8B-B14F-4D97-AF65-F5344CB8AC3E}">
        <p14:creationId xmlns:p14="http://schemas.microsoft.com/office/powerpoint/2010/main" val="33195168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t>Strengthening:</a:t>
            </a:r>
            <a:br>
              <a:rPr lang="en-US" sz="4800" dirty="0"/>
            </a:br>
            <a:r>
              <a:rPr lang="en-US" dirty="0"/>
              <a:t>Adolescents &amp; Adults</a:t>
            </a:r>
          </a:p>
        </p:txBody>
      </p:sp>
      <p:sp>
        <p:nvSpPr>
          <p:cNvPr id="3" name="Content Placeholder 2"/>
          <p:cNvSpPr>
            <a:spLocks noGrp="1"/>
          </p:cNvSpPr>
          <p:nvPr>
            <p:ph idx="1"/>
          </p:nvPr>
        </p:nvSpPr>
        <p:spPr>
          <a:xfrm>
            <a:off x="2958309" y="5958733"/>
            <a:ext cx="3397652" cy="899267"/>
          </a:xfrm>
        </p:spPr>
        <p:txBody>
          <a:bodyPr>
            <a:normAutofit/>
          </a:bodyPr>
          <a:lstStyle/>
          <a:p>
            <a:pPr marL="0" indent="0">
              <a:buNone/>
            </a:pPr>
            <a:r>
              <a:rPr lang="en-US" sz="3600" dirty="0" smtClean="0">
                <a:solidFill>
                  <a:srgbClr val="663366"/>
                </a:solidFill>
              </a:rPr>
              <a:t>Hip Extensors</a:t>
            </a:r>
            <a:endParaRPr lang="en-US" sz="3600" dirty="0">
              <a:solidFill>
                <a:srgbClr val="663366"/>
              </a:solidFill>
            </a:endParaRPr>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838988" y="2359931"/>
            <a:ext cx="7399875" cy="3120283"/>
          </a:xfrm>
          <a:prstGeom prst="rect">
            <a:avLst/>
          </a:prstGeom>
          <a:noFill/>
          <a:ln>
            <a:noFill/>
          </a:ln>
        </p:spPr>
      </p:pic>
    </p:spTree>
    <p:extLst>
      <p:ext uri="{BB962C8B-B14F-4D97-AF65-F5344CB8AC3E}">
        <p14:creationId xmlns:p14="http://schemas.microsoft.com/office/powerpoint/2010/main" val="31135210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Endurance Exercises</a:t>
            </a:r>
            <a:r>
              <a:rPr lang="en-US" sz="4800" baseline="30000" dirty="0" smtClean="0"/>
              <a:t>1</a:t>
            </a:r>
            <a:endParaRPr lang="en-US" sz="4800" dirty="0"/>
          </a:p>
        </p:txBody>
      </p:sp>
      <p:pic>
        <p:nvPicPr>
          <p:cNvPr id="5" name="Picture 4" descr="swimming 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087" y="4391799"/>
            <a:ext cx="5282390" cy="2043805"/>
          </a:xfrm>
          <a:prstGeom prst="rect">
            <a:avLst/>
          </a:prstGeom>
        </p:spPr>
      </p:pic>
      <p:sp>
        <p:nvSpPr>
          <p:cNvPr id="6" name="Content Placeholder 5"/>
          <p:cNvSpPr>
            <a:spLocks noGrp="1"/>
          </p:cNvSpPr>
          <p:nvPr>
            <p:ph idx="1"/>
          </p:nvPr>
        </p:nvSpPr>
        <p:spPr/>
        <p:txBody>
          <a:bodyPr/>
          <a:lstStyle/>
          <a:p>
            <a:r>
              <a:rPr lang="en-US" dirty="0" err="1" smtClean="0"/>
              <a:t>sdfsd</a:t>
            </a:r>
            <a:endParaRPr lang="en-US" dirty="0"/>
          </a:p>
        </p:txBody>
      </p:sp>
      <p:pic>
        <p:nvPicPr>
          <p:cNvPr id="7" name="Picture 6" descr="Windy-City- Warriors-softball .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16217" y="1410730"/>
            <a:ext cx="2218083" cy="2803657"/>
          </a:xfrm>
          <a:prstGeom prst="rect">
            <a:avLst/>
          </a:prstGeom>
        </p:spPr>
      </p:pic>
      <p:pic>
        <p:nvPicPr>
          <p:cNvPr id="8" name="Picture 7" descr="basketball.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34300" y="2313471"/>
            <a:ext cx="3409700" cy="3416955"/>
          </a:xfrm>
          <a:prstGeom prst="rect">
            <a:avLst/>
          </a:prstGeom>
        </p:spPr>
      </p:pic>
      <p:pic>
        <p:nvPicPr>
          <p:cNvPr id="9" name="Picture 8" descr="tennis.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7087" y="1645514"/>
            <a:ext cx="2921981" cy="2097228"/>
          </a:xfrm>
          <a:prstGeom prst="rect">
            <a:avLst/>
          </a:prstGeom>
        </p:spPr>
      </p:pic>
    </p:spTree>
    <p:extLst>
      <p:ext uri="{BB962C8B-B14F-4D97-AF65-F5344CB8AC3E}">
        <p14:creationId xmlns:p14="http://schemas.microsoft.com/office/powerpoint/2010/main" val="3174748227"/>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0770" y="645623"/>
            <a:ext cx="5638800" cy="1362075"/>
          </a:xfrm>
        </p:spPr>
        <p:txBody>
          <a:bodyPr>
            <a:normAutofit/>
          </a:bodyPr>
          <a:lstStyle/>
          <a:p>
            <a:pPr algn="ctr"/>
            <a:r>
              <a:rPr lang="en-US" sz="6000" dirty="0" smtClean="0"/>
              <a:t>Questions?</a:t>
            </a:r>
            <a:endParaRPr lang="en-US" sz="6000" dirty="0"/>
          </a:p>
        </p:txBody>
      </p:sp>
      <p:sp>
        <p:nvSpPr>
          <p:cNvPr id="3" name="Text Placeholder 2"/>
          <p:cNvSpPr>
            <a:spLocks noGrp="1"/>
          </p:cNvSpPr>
          <p:nvPr>
            <p:ph type="body" idx="1"/>
          </p:nvPr>
        </p:nvSpPr>
        <p:spPr>
          <a:xfrm>
            <a:off x="9358924" y="5995987"/>
            <a:ext cx="429846" cy="310295"/>
          </a:xfrm>
        </p:spPr>
        <p:txBody>
          <a:bodyPr/>
          <a:lstStyle/>
          <a:p>
            <a:endParaRPr lang="en-US" dirty="0"/>
          </a:p>
        </p:txBody>
      </p:sp>
      <p:pic>
        <p:nvPicPr>
          <p:cNvPr id="5" name="Picture 4" descr="qquestio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29269" y="2007698"/>
            <a:ext cx="1821962" cy="4462783"/>
          </a:xfrm>
          <a:prstGeom prst="rect">
            <a:avLst/>
          </a:prstGeom>
        </p:spPr>
      </p:pic>
    </p:spTree>
    <p:extLst>
      <p:ext uri="{BB962C8B-B14F-4D97-AF65-F5344CB8AC3E}">
        <p14:creationId xmlns:p14="http://schemas.microsoft.com/office/powerpoint/2010/main" val="1803584148"/>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References</a:t>
            </a:r>
            <a:endParaRPr lang="en-US" sz="4800" dirty="0"/>
          </a:p>
        </p:txBody>
      </p:sp>
      <p:sp>
        <p:nvSpPr>
          <p:cNvPr id="3" name="Content Placeholder 2"/>
          <p:cNvSpPr>
            <a:spLocks noGrp="1"/>
          </p:cNvSpPr>
          <p:nvPr>
            <p:ph idx="1"/>
          </p:nvPr>
        </p:nvSpPr>
        <p:spPr>
          <a:xfrm>
            <a:off x="498474" y="1435557"/>
            <a:ext cx="8005860" cy="5282110"/>
          </a:xfrm>
        </p:spPr>
        <p:txBody>
          <a:bodyPr>
            <a:normAutofit fontScale="92500" lnSpcReduction="10000"/>
          </a:bodyPr>
          <a:lstStyle/>
          <a:p>
            <a:pPr marL="457200" indent="-457200">
              <a:buAutoNum type="arabicPeriod"/>
            </a:pPr>
            <a:r>
              <a:rPr lang="en-US" sz="1600" dirty="0" smtClean="0"/>
              <a:t>Campbell </a:t>
            </a:r>
            <a:r>
              <a:rPr lang="en-US" sz="1600" dirty="0"/>
              <a:t>S, </a:t>
            </a:r>
            <a:r>
              <a:rPr lang="en-US" sz="1600" dirty="0" err="1"/>
              <a:t>Palisano</a:t>
            </a:r>
            <a:r>
              <a:rPr lang="en-US" sz="1600" dirty="0"/>
              <a:t> R, </a:t>
            </a:r>
            <a:r>
              <a:rPr lang="en-US" sz="1600" dirty="0" err="1"/>
              <a:t>Orlin</a:t>
            </a:r>
            <a:r>
              <a:rPr lang="en-US" sz="1600" dirty="0"/>
              <a:t> M. </a:t>
            </a:r>
            <a:r>
              <a:rPr lang="en-US" sz="1600" i="1" dirty="0"/>
              <a:t>Physical therapy for children. </a:t>
            </a:r>
            <a:r>
              <a:rPr lang="en-US" sz="1600" dirty="0"/>
              <a:t>4</a:t>
            </a:r>
            <a:r>
              <a:rPr lang="en-US" sz="1600" baseline="30000" dirty="0"/>
              <a:t>th</a:t>
            </a:r>
            <a:r>
              <a:rPr lang="en-US" sz="1600" dirty="0"/>
              <a:t> ed. Missouri: Elsevier Inc.; 2012: 598-604. </a:t>
            </a:r>
            <a:endParaRPr lang="en-US" sz="1600" dirty="0" smtClean="0"/>
          </a:p>
          <a:p>
            <a:pPr marL="457200" indent="-457200">
              <a:buAutoNum type="arabicPeriod"/>
            </a:pPr>
            <a:r>
              <a:rPr lang="en-US" sz="1600" dirty="0" err="1"/>
              <a:t>Reigel</a:t>
            </a:r>
            <a:r>
              <a:rPr lang="en-US" sz="1600" dirty="0"/>
              <a:t> DH. (1991) </a:t>
            </a:r>
            <a:r>
              <a:rPr lang="en-US" sz="1600" dirty="0" err="1"/>
              <a:t>Spina</a:t>
            </a:r>
            <a:r>
              <a:rPr lang="en-US" sz="1600" dirty="0"/>
              <a:t> bifida from infancy through the school years.  In F.L. Rowley-Kelly &amp; D.H. </a:t>
            </a:r>
            <a:r>
              <a:rPr lang="en-US" sz="1600" dirty="0" err="1"/>
              <a:t>Reigel</a:t>
            </a:r>
            <a:r>
              <a:rPr lang="en-US" sz="1600" dirty="0"/>
              <a:t> (Eds.), </a:t>
            </a:r>
            <a:r>
              <a:rPr lang="en-US" sz="1600" i="1" dirty="0"/>
              <a:t>Teaching the students with </a:t>
            </a:r>
            <a:r>
              <a:rPr lang="en-US" sz="1600" i="1" dirty="0" err="1"/>
              <a:t>spina</a:t>
            </a:r>
            <a:r>
              <a:rPr lang="en-US" sz="1600" i="1" dirty="0"/>
              <a:t> bifida. </a:t>
            </a:r>
            <a:r>
              <a:rPr lang="en-US" sz="1600" dirty="0"/>
              <a:t>(pp. 1-28).  Boca Raton, FL: CRC Press</a:t>
            </a:r>
            <a:r>
              <a:rPr lang="en-US" sz="1600" dirty="0" smtClean="0"/>
              <a:t>.</a:t>
            </a:r>
          </a:p>
          <a:p>
            <a:pPr marL="457200" indent="-457200">
              <a:buAutoNum type="arabicPeriod"/>
            </a:pPr>
            <a:r>
              <a:rPr lang="en-US" sz="1600" dirty="0" smtClean="0"/>
              <a:t> </a:t>
            </a:r>
            <a:r>
              <a:rPr lang="en-US" sz="1600" dirty="0"/>
              <a:t>Shapiro E, Kelly KJ, </a:t>
            </a:r>
            <a:r>
              <a:rPr lang="en-US" sz="1600" dirty="0" err="1"/>
              <a:t>Setlock</a:t>
            </a:r>
            <a:r>
              <a:rPr lang="en-US" sz="1600" dirty="0"/>
              <a:t> MA, et al. Complications of latex allergy. </a:t>
            </a:r>
            <a:r>
              <a:rPr lang="en-US" sz="1600" i="1" dirty="0"/>
              <a:t>Dialogues in Pediatric Urology. </a:t>
            </a:r>
            <a:r>
              <a:rPr lang="en-US" sz="1600" dirty="0"/>
              <a:t>1992; 15: 1-5. </a:t>
            </a:r>
            <a:endParaRPr lang="en-US" sz="1600" dirty="0" smtClean="0"/>
          </a:p>
          <a:p>
            <a:pPr marL="457200" indent="-457200">
              <a:buAutoNum type="arabicPeriod"/>
            </a:pPr>
            <a:r>
              <a:rPr lang="en-US" sz="1600" dirty="0" err="1"/>
              <a:t>Zsolt</a:t>
            </a:r>
            <a:r>
              <a:rPr lang="en-US" sz="1600" dirty="0"/>
              <a:t> S, </a:t>
            </a:r>
            <a:r>
              <a:rPr lang="en-US" sz="1600" dirty="0" err="1"/>
              <a:t>Seidl</a:t>
            </a:r>
            <a:r>
              <a:rPr lang="en-US" sz="1600" dirty="0"/>
              <a:t> R, </a:t>
            </a:r>
            <a:r>
              <a:rPr lang="en-US" sz="1600" dirty="0" err="1"/>
              <a:t>Bernert</a:t>
            </a:r>
            <a:r>
              <a:rPr lang="en-US" sz="1600" dirty="0"/>
              <a:t> G, et al. Latex sensitization in </a:t>
            </a:r>
            <a:r>
              <a:rPr lang="en-US" sz="1600" dirty="0" err="1"/>
              <a:t>spina</a:t>
            </a:r>
            <a:r>
              <a:rPr lang="en-US" sz="1600" dirty="0"/>
              <a:t> bifida appears disease-associated. </a:t>
            </a:r>
            <a:r>
              <a:rPr lang="en-US" sz="1600" i="1" dirty="0"/>
              <a:t>Journal of Pediatrics. </a:t>
            </a:r>
            <a:r>
              <a:rPr lang="en-US" sz="1600" dirty="0"/>
              <a:t>1999; 134: 344-348. </a:t>
            </a:r>
            <a:endParaRPr lang="en-US" sz="1600" dirty="0" smtClean="0"/>
          </a:p>
          <a:p>
            <a:pPr marL="457200" indent="-457200">
              <a:buAutoNum type="arabicPeriod"/>
            </a:pPr>
            <a:r>
              <a:rPr lang="en-US" sz="1600" dirty="0" err="1"/>
              <a:t>Shurtleff</a:t>
            </a:r>
            <a:r>
              <a:rPr lang="en-US" sz="1600" dirty="0"/>
              <a:t> DB. (1986a) Decubitus formation and skin breakdown. In DB </a:t>
            </a:r>
            <a:r>
              <a:rPr lang="en-US" sz="1600" dirty="0" err="1"/>
              <a:t>Shurtleff</a:t>
            </a:r>
            <a:r>
              <a:rPr lang="en-US" sz="1600" dirty="0"/>
              <a:t> (Ed.), </a:t>
            </a:r>
            <a:r>
              <a:rPr lang="en-US" sz="1600" i="1" dirty="0" err="1"/>
              <a:t>Myelodysplasias</a:t>
            </a:r>
            <a:r>
              <a:rPr lang="en-US" sz="1600" i="1" dirty="0"/>
              <a:t> and </a:t>
            </a:r>
            <a:r>
              <a:rPr lang="en-US" sz="1600" i="1" dirty="0" err="1"/>
              <a:t>exstrophies</a:t>
            </a:r>
            <a:r>
              <a:rPr lang="en-US" sz="1600" i="1" dirty="0"/>
              <a:t>: Significance, prevention, and treatment. </a:t>
            </a:r>
            <a:r>
              <a:rPr lang="en-US" sz="1600" dirty="0"/>
              <a:t>(pp. 299-312). Orlando, FL: </a:t>
            </a:r>
            <a:r>
              <a:rPr lang="en-US" sz="1600" dirty="0" err="1"/>
              <a:t>Grune</a:t>
            </a:r>
            <a:r>
              <a:rPr lang="en-US" sz="1600" dirty="0"/>
              <a:t> &amp; Stratton. </a:t>
            </a:r>
            <a:endParaRPr lang="en-US" sz="1600" dirty="0" smtClean="0"/>
          </a:p>
          <a:p>
            <a:pPr marL="457200" indent="-457200">
              <a:buAutoNum type="arabicPeriod"/>
            </a:pPr>
            <a:r>
              <a:rPr lang="en-US" sz="1600" dirty="0" err="1"/>
              <a:t>Schoenmakers</a:t>
            </a:r>
            <a:r>
              <a:rPr lang="en-US" sz="1600" dirty="0"/>
              <a:t> MA, </a:t>
            </a:r>
            <a:r>
              <a:rPr lang="en-US" sz="1600" dirty="0" err="1"/>
              <a:t>Uiterwaal</a:t>
            </a:r>
            <a:r>
              <a:rPr lang="en-US" sz="1600" dirty="0"/>
              <a:t> CS, </a:t>
            </a:r>
            <a:r>
              <a:rPr lang="en-US" sz="1600" dirty="0" err="1"/>
              <a:t>Gulmans</a:t>
            </a:r>
            <a:r>
              <a:rPr lang="en-US" sz="1600" dirty="0"/>
              <a:t> VA, et al. Determinants of functional independence and quality of life in children with </a:t>
            </a:r>
            <a:r>
              <a:rPr lang="en-US" sz="1600" dirty="0" err="1"/>
              <a:t>spina</a:t>
            </a:r>
            <a:r>
              <a:rPr lang="en-US" sz="1600" dirty="0"/>
              <a:t> bifida.  </a:t>
            </a:r>
            <a:r>
              <a:rPr lang="en-US" sz="1600" i="1" dirty="0" err="1"/>
              <a:t>Clin</a:t>
            </a:r>
            <a:r>
              <a:rPr lang="en-US" sz="1600" i="1" dirty="0"/>
              <a:t> </a:t>
            </a:r>
            <a:r>
              <a:rPr lang="en-US" sz="1600" i="1" dirty="0" err="1"/>
              <a:t>Rehabil</a:t>
            </a:r>
            <a:r>
              <a:rPr lang="en-US" sz="1600" i="1" dirty="0"/>
              <a:t>. </a:t>
            </a:r>
            <a:r>
              <a:rPr lang="en-US" sz="1600" dirty="0"/>
              <a:t>2005; 19(6): 677-685. </a:t>
            </a:r>
            <a:endParaRPr lang="en-US" sz="1600" dirty="0" smtClean="0"/>
          </a:p>
          <a:p>
            <a:pPr marL="457200" indent="-457200">
              <a:buFont typeface="Wingdings" pitchFamily="2" charset="2"/>
              <a:buAutoNum type="arabicPeriod"/>
            </a:pPr>
            <a:r>
              <a:rPr lang="en-US" sz="1600" dirty="0" err="1"/>
              <a:t>Norrlin</a:t>
            </a:r>
            <a:r>
              <a:rPr lang="en-US" sz="1600" dirty="0"/>
              <a:t> S, </a:t>
            </a:r>
            <a:r>
              <a:rPr lang="en-US" sz="1600" dirty="0" err="1"/>
              <a:t>Strinnholm</a:t>
            </a:r>
            <a:r>
              <a:rPr lang="en-US" sz="1600" dirty="0"/>
              <a:t> M, </a:t>
            </a:r>
            <a:r>
              <a:rPr lang="en-US" sz="1600" dirty="0" err="1"/>
              <a:t>Carlsson</a:t>
            </a:r>
            <a:r>
              <a:rPr lang="en-US" sz="1600" dirty="0"/>
              <a:t> M, Dahl M. Factors of significance for mobility in children with </a:t>
            </a:r>
            <a:r>
              <a:rPr lang="en-US" sz="1600" dirty="0" err="1"/>
              <a:t>myelomeningocele</a:t>
            </a:r>
            <a:r>
              <a:rPr lang="en-US" sz="1600" dirty="0"/>
              <a:t>.  </a:t>
            </a:r>
            <a:r>
              <a:rPr lang="en-US" sz="1600" i="1" dirty="0" err="1"/>
              <a:t>Acta</a:t>
            </a:r>
            <a:r>
              <a:rPr lang="en-US" sz="1600" i="1" dirty="0"/>
              <a:t> </a:t>
            </a:r>
            <a:r>
              <a:rPr lang="en-US" sz="1600" i="1" dirty="0" err="1"/>
              <a:t>Paediatr</a:t>
            </a:r>
            <a:r>
              <a:rPr lang="en-US" sz="1600" i="1" dirty="0"/>
              <a:t>. </a:t>
            </a:r>
            <a:r>
              <a:rPr lang="en-US" sz="1600" dirty="0"/>
              <a:t>2003; 92: 204-210. </a:t>
            </a:r>
          </a:p>
          <a:p>
            <a:pPr marL="457200" indent="-457200">
              <a:buAutoNum type="arabicPeriod"/>
            </a:pPr>
            <a:endParaRPr lang="en-US" sz="1600" dirty="0"/>
          </a:p>
        </p:txBody>
      </p:sp>
    </p:spTree>
    <p:extLst>
      <p:ext uri="{BB962C8B-B14F-4D97-AF65-F5344CB8AC3E}">
        <p14:creationId xmlns:p14="http://schemas.microsoft.com/office/powerpoint/2010/main" val="40859456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References</a:t>
            </a:r>
            <a:endParaRPr lang="en-US" sz="4800" dirty="0"/>
          </a:p>
        </p:txBody>
      </p:sp>
      <p:sp>
        <p:nvSpPr>
          <p:cNvPr id="3" name="Content Placeholder 2"/>
          <p:cNvSpPr>
            <a:spLocks noGrp="1"/>
          </p:cNvSpPr>
          <p:nvPr>
            <p:ph idx="1"/>
          </p:nvPr>
        </p:nvSpPr>
        <p:spPr>
          <a:xfrm>
            <a:off x="498474" y="1581795"/>
            <a:ext cx="7556313" cy="5208492"/>
          </a:xfrm>
        </p:spPr>
        <p:txBody>
          <a:bodyPr>
            <a:normAutofit fontScale="92500" lnSpcReduction="20000"/>
          </a:bodyPr>
          <a:lstStyle/>
          <a:p>
            <a:pPr marL="457200" indent="-457200">
              <a:buAutoNum type="arabicPeriod" startAt="8"/>
            </a:pPr>
            <a:r>
              <a:rPr lang="en-US" sz="1600" dirty="0" err="1" smtClean="0"/>
              <a:t>Danielsson</a:t>
            </a:r>
            <a:r>
              <a:rPr lang="en-US" sz="1600" dirty="0" smtClean="0"/>
              <a:t> </a:t>
            </a:r>
            <a:r>
              <a:rPr lang="en-US" sz="1600" dirty="0"/>
              <a:t>AJ, </a:t>
            </a:r>
            <a:r>
              <a:rPr lang="en-US" sz="1600" dirty="0" err="1"/>
              <a:t>Bartonek</a:t>
            </a:r>
            <a:r>
              <a:rPr lang="en-US" sz="1600" dirty="0"/>
              <a:t> A, </a:t>
            </a:r>
            <a:r>
              <a:rPr lang="en-US" sz="1600" dirty="0" err="1"/>
              <a:t>Levey</a:t>
            </a:r>
            <a:r>
              <a:rPr lang="en-US" sz="1600" dirty="0"/>
              <a:t> E, et al. Associations between </a:t>
            </a:r>
            <a:r>
              <a:rPr lang="en-US" sz="1600" dirty="0" err="1"/>
              <a:t>orthopaedic</a:t>
            </a:r>
            <a:r>
              <a:rPr lang="en-US" sz="1600" dirty="0"/>
              <a:t> findings, ambulation and health-related quality of life in children with </a:t>
            </a:r>
            <a:r>
              <a:rPr lang="en-US" sz="1600" dirty="0" err="1"/>
              <a:t>myelomeningocele</a:t>
            </a:r>
            <a:r>
              <a:rPr lang="en-US" sz="1600" dirty="0"/>
              <a:t>.  </a:t>
            </a:r>
            <a:r>
              <a:rPr lang="en-US" sz="1600" i="1" dirty="0"/>
              <a:t>J Child </a:t>
            </a:r>
            <a:r>
              <a:rPr lang="en-US" sz="1600" i="1" dirty="0" err="1"/>
              <a:t>Orthop</a:t>
            </a:r>
            <a:r>
              <a:rPr lang="en-US" sz="1600" i="1" dirty="0"/>
              <a:t>. </a:t>
            </a:r>
            <a:r>
              <a:rPr lang="en-US" sz="1600" dirty="0"/>
              <a:t>2008; 2: 45-54. </a:t>
            </a:r>
            <a:endParaRPr lang="en-US" sz="1600" dirty="0" smtClean="0"/>
          </a:p>
          <a:p>
            <a:pPr marL="457200" indent="-457200">
              <a:buAutoNum type="arabicPeriod" startAt="8"/>
            </a:pPr>
            <a:r>
              <a:rPr lang="en-US" sz="1600" dirty="0"/>
              <a:t>Bar-Or O. Pathophysiological factors which limit the exercise capacity of the sick child. </a:t>
            </a:r>
            <a:r>
              <a:rPr lang="en-US" sz="1600" i="1" dirty="0"/>
              <a:t>Medicine and Science in Sports and Exercise. </a:t>
            </a:r>
            <a:r>
              <a:rPr lang="en-US" sz="1600" dirty="0"/>
              <a:t>1986; 18: 276-282. </a:t>
            </a:r>
            <a:endParaRPr lang="en-US" sz="1600" dirty="0" smtClean="0"/>
          </a:p>
          <a:p>
            <a:pPr marL="457200" indent="-457200">
              <a:buFont typeface="Wingdings" pitchFamily="2" charset="2"/>
              <a:buAutoNum type="arabicPeriod" startAt="8"/>
            </a:pPr>
            <a:r>
              <a:rPr lang="en-US" sz="1600" dirty="0" err="1"/>
              <a:t>Agre</a:t>
            </a:r>
            <a:r>
              <a:rPr lang="en-US" sz="1600" dirty="0"/>
              <a:t> JC, Findley TW, McNally MC, et al. Physical activity capacity in children with </a:t>
            </a:r>
            <a:r>
              <a:rPr lang="en-US" sz="1600" dirty="0" err="1"/>
              <a:t>myelomeningocele</a:t>
            </a:r>
            <a:r>
              <a:rPr lang="en-US" sz="1600" dirty="0"/>
              <a:t>. </a:t>
            </a:r>
            <a:r>
              <a:rPr lang="en-US" sz="1600" i="1" dirty="0"/>
              <a:t>Archives of Physical Medicine and Rehabilitation. </a:t>
            </a:r>
            <a:r>
              <a:rPr lang="en-US" sz="1600" dirty="0"/>
              <a:t>1987; 68: 372-377.</a:t>
            </a:r>
          </a:p>
          <a:p>
            <a:pPr marL="457200" indent="-457200">
              <a:buFont typeface="Wingdings" pitchFamily="2" charset="2"/>
              <a:buAutoNum type="arabicPeriod" startAt="8"/>
            </a:pPr>
            <a:r>
              <a:rPr lang="en-US" sz="1600" dirty="0"/>
              <a:t>Diaz </a:t>
            </a:r>
            <a:r>
              <a:rPr lang="en-US" sz="1600" dirty="0" err="1"/>
              <a:t>Llopis</a:t>
            </a:r>
            <a:r>
              <a:rPr lang="en-US" sz="1600" dirty="0"/>
              <a:t> I, Bea Munoz M, Martinez </a:t>
            </a:r>
            <a:r>
              <a:rPr lang="en-US" sz="1600" dirty="0" err="1"/>
              <a:t>Agullo</a:t>
            </a:r>
            <a:r>
              <a:rPr lang="en-US" sz="1600" dirty="0"/>
              <a:t> E, et al. Ambulation in patients with </a:t>
            </a:r>
            <a:r>
              <a:rPr lang="en-US" sz="1600" dirty="0" err="1"/>
              <a:t>myelomeningocele</a:t>
            </a:r>
            <a:r>
              <a:rPr lang="en-US" sz="1600" dirty="0"/>
              <a:t>: a study of 1500 patients.  </a:t>
            </a:r>
            <a:r>
              <a:rPr lang="en-US" sz="1600" i="1" dirty="0"/>
              <a:t>Paraplegia. </a:t>
            </a:r>
            <a:r>
              <a:rPr lang="en-US" sz="1600" dirty="0"/>
              <a:t>1993; 31(1): 28-32</a:t>
            </a:r>
            <a:r>
              <a:rPr lang="en-US" sz="1600" dirty="0" smtClean="0"/>
              <a:t>.</a:t>
            </a:r>
          </a:p>
          <a:p>
            <a:pPr marL="457200" indent="-457200">
              <a:buFont typeface="Wingdings" pitchFamily="2" charset="2"/>
              <a:buAutoNum type="arabicPeriod" startAt="8"/>
            </a:pPr>
            <a:r>
              <a:rPr lang="en-US" sz="1600" dirty="0" err="1"/>
              <a:t>Bartonek</a:t>
            </a:r>
            <a:r>
              <a:rPr lang="en-US" sz="1600" dirty="0"/>
              <a:t> A, </a:t>
            </a:r>
            <a:r>
              <a:rPr lang="en-US" sz="1600" dirty="0" err="1"/>
              <a:t>Saraste</a:t>
            </a:r>
            <a:r>
              <a:rPr lang="en-US" sz="1600" dirty="0"/>
              <a:t> H. Factors influencing ambulation in </a:t>
            </a:r>
            <a:r>
              <a:rPr lang="en-US" sz="1600" dirty="0" err="1"/>
              <a:t>myelomeningocele</a:t>
            </a:r>
            <a:r>
              <a:rPr lang="en-US" sz="1600" dirty="0"/>
              <a:t>: a cross-sectional study. </a:t>
            </a:r>
            <a:r>
              <a:rPr lang="en-US" sz="1600" i="1" dirty="0"/>
              <a:t>Developmental Medicine &amp; Child Neurology. </a:t>
            </a:r>
            <a:r>
              <a:rPr lang="en-US" sz="1600" dirty="0"/>
              <a:t>2001; 43: 253-260. </a:t>
            </a:r>
            <a:endParaRPr lang="en-US" sz="1600" dirty="0" smtClean="0"/>
          </a:p>
          <a:p>
            <a:pPr marL="457200" indent="-457200">
              <a:buFont typeface="Wingdings" pitchFamily="2" charset="2"/>
              <a:buAutoNum type="arabicPeriod" startAt="8"/>
            </a:pPr>
            <a:r>
              <a:rPr lang="en-US" sz="1600" dirty="0" err="1"/>
              <a:t>Oakeshott</a:t>
            </a:r>
            <a:r>
              <a:rPr lang="en-US" sz="1600" dirty="0"/>
              <a:t> P, Hunt GM, </a:t>
            </a:r>
            <a:r>
              <a:rPr lang="en-US" sz="1600" dirty="0" err="1"/>
              <a:t>Poulton</a:t>
            </a:r>
            <a:r>
              <a:rPr lang="en-US" sz="1600" dirty="0"/>
              <a:t> A, Reid F. Open </a:t>
            </a:r>
            <a:r>
              <a:rPr lang="en-US" sz="1600" dirty="0" err="1"/>
              <a:t>spina</a:t>
            </a:r>
            <a:r>
              <a:rPr lang="en-US" sz="1600" dirty="0"/>
              <a:t> bifida:  birth findings predict long-term outcome.  </a:t>
            </a:r>
            <a:r>
              <a:rPr lang="en-US" sz="1600" i="1" dirty="0"/>
              <a:t>Arch Dis Child. </a:t>
            </a:r>
            <a:r>
              <a:rPr lang="en-US" sz="1600" dirty="0"/>
              <a:t>2012; 97: 474-476. </a:t>
            </a:r>
            <a:endParaRPr lang="en-US" sz="1600" dirty="0" smtClean="0"/>
          </a:p>
          <a:p>
            <a:pPr marL="457200" indent="-457200">
              <a:buFont typeface="Wingdings" pitchFamily="2" charset="2"/>
              <a:buAutoNum type="arabicPeriod" startAt="8"/>
            </a:pPr>
            <a:r>
              <a:rPr lang="en-US" sz="1600" dirty="0" err="1"/>
              <a:t>Bartonek</a:t>
            </a:r>
            <a:r>
              <a:rPr lang="en-US" sz="1600" dirty="0"/>
              <a:t> A. Motor development toward ambulation in preschool children with </a:t>
            </a:r>
            <a:r>
              <a:rPr lang="en-US" sz="1600" dirty="0" err="1"/>
              <a:t>myelomeningocele</a:t>
            </a:r>
            <a:r>
              <a:rPr lang="en-US" sz="1600" dirty="0"/>
              <a:t>—a prospective study.  </a:t>
            </a:r>
            <a:r>
              <a:rPr lang="en-US" sz="1600" i="1" dirty="0"/>
              <a:t>Pediatric Physical Therapy. </a:t>
            </a:r>
            <a:r>
              <a:rPr lang="en-US" sz="1600" dirty="0"/>
              <a:t>2010; 22: 52-60. </a:t>
            </a:r>
            <a:endParaRPr lang="en-US" sz="1600" dirty="0" smtClean="0"/>
          </a:p>
          <a:p>
            <a:pPr marL="457200" indent="-457200">
              <a:buFont typeface="Wingdings" pitchFamily="2" charset="2"/>
              <a:buAutoNum type="arabicPeriod" startAt="8"/>
            </a:pPr>
            <a:endParaRPr lang="en-US" sz="1600" dirty="0"/>
          </a:p>
          <a:p>
            <a:pPr marL="457200" indent="-457200">
              <a:buAutoNum type="arabicPeriod" startAt="8"/>
            </a:pPr>
            <a:endParaRPr lang="en-US" dirty="0" smtClean="0"/>
          </a:p>
          <a:p>
            <a:pPr marL="457200" indent="-457200">
              <a:buAutoNum type="arabicPeriod" startAt="8"/>
            </a:pPr>
            <a:endParaRPr lang="en-US" dirty="0" smtClean="0"/>
          </a:p>
          <a:p>
            <a:pPr marL="0" indent="0">
              <a:buNone/>
            </a:pPr>
            <a:endParaRPr lang="en-US" dirty="0"/>
          </a:p>
        </p:txBody>
      </p:sp>
    </p:spTree>
    <p:extLst>
      <p:ext uri="{BB962C8B-B14F-4D97-AF65-F5344CB8AC3E}">
        <p14:creationId xmlns:p14="http://schemas.microsoft.com/office/powerpoint/2010/main" val="23798842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4610" y="2618825"/>
            <a:ext cx="7556313" cy="1116106"/>
          </a:xfrm>
        </p:spPr>
        <p:txBody>
          <a:bodyPr/>
          <a:lstStyle/>
          <a:p>
            <a:r>
              <a:rPr lang="en-US" sz="8500" dirty="0" smtClean="0"/>
              <a:t>Impairments</a:t>
            </a:r>
            <a:endParaRPr lang="en-US" sz="8500" dirty="0"/>
          </a:p>
        </p:txBody>
      </p:sp>
      <p:sp>
        <p:nvSpPr>
          <p:cNvPr id="4" name="TextBox 3"/>
          <p:cNvSpPr txBox="1"/>
          <p:nvPr/>
        </p:nvSpPr>
        <p:spPr>
          <a:xfrm>
            <a:off x="4532923" y="1600200"/>
            <a:ext cx="4318000" cy="369332"/>
          </a:xfrm>
          <a:prstGeom prst="rect">
            <a:avLst/>
          </a:prstGeom>
          <a:noFill/>
        </p:spPr>
        <p:txBody>
          <a:bodyPr wrap="square" rtlCol="0">
            <a:spAutoFit/>
          </a:bodyPr>
          <a:lstStyle/>
          <a:p>
            <a:pPr marL="285750" indent="-285750">
              <a:buFont typeface="Arial"/>
              <a:buChar char="•"/>
            </a:pPr>
            <a:endParaRPr lang="en-US" dirty="0"/>
          </a:p>
        </p:txBody>
      </p:sp>
      <p:sp>
        <p:nvSpPr>
          <p:cNvPr id="3" name="Content Placeholder 2"/>
          <p:cNvSpPr>
            <a:spLocks noGrp="1"/>
          </p:cNvSpPr>
          <p:nvPr>
            <p:ph idx="1"/>
          </p:nvPr>
        </p:nvSpPr>
        <p:spPr>
          <a:xfrm>
            <a:off x="-520070" y="2775052"/>
            <a:ext cx="260035" cy="959879"/>
          </a:xfrm>
        </p:spPr>
        <p:txBody>
          <a:bodyPr/>
          <a:lstStyle/>
          <a:p>
            <a:endParaRPr lang="en-US" dirty="0"/>
          </a:p>
        </p:txBody>
      </p:sp>
    </p:spTree>
    <p:extLst>
      <p:ext uri="{BB962C8B-B14F-4D97-AF65-F5344CB8AC3E}">
        <p14:creationId xmlns:p14="http://schemas.microsoft.com/office/powerpoint/2010/main" val="400689644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indswep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2067" y="2692536"/>
            <a:ext cx="2186277" cy="2905254"/>
          </a:xfrm>
          <a:prstGeom prst="rect">
            <a:avLst/>
          </a:prstGeom>
        </p:spPr>
      </p:pic>
      <p:pic>
        <p:nvPicPr>
          <p:cNvPr id="3" name="Picture 2" descr="dt12"/>
          <p:cNvPicPr>
            <a:picLocks noChangeAspect="1" noChangeArrowheads="1"/>
          </p:cNvPicPr>
          <p:nvPr/>
        </p:nvPicPr>
        <p:blipFill>
          <a:blip r:embed="rId4">
            <a:extLst>
              <a:ext uri="{28A0092B-C50C-407E-A947-70E740481C1C}">
                <a14:useLocalDpi xmlns:a14="http://schemas.microsoft.com/office/drawing/2010/main" val="0"/>
              </a:ext>
            </a:extLst>
          </a:blip>
          <a:srcRect l="14044" r="14044"/>
          <a:stretch>
            <a:fillRect/>
          </a:stretch>
        </p:blipFill>
        <p:spPr bwMode="auto">
          <a:xfrm>
            <a:off x="6325821" y="2692536"/>
            <a:ext cx="2080602" cy="2859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Content Placeholder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07019" y="2692536"/>
            <a:ext cx="2178940" cy="2905254"/>
          </a:xfrm>
          <a:prstGeom prst="rect">
            <a:avLst/>
          </a:prstGeom>
        </p:spPr>
      </p:pic>
      <p:sp>
        <p:nvSpPr>
          <p:cNvPr id="5" name="TextBox 4"/>
          <p:cNvSpPr txBox="1"/>
          <p:nvPr/>
        </p:nvSpPr>
        <p:spPr>
          <a:xfrm>
            <a:off x="362067" y="476311"/>
            <a:ext cx="7187742" cy="1384995"/>
          </a:xfrm>
          <a:prstGeom prst="rect">
            <a:avLst/>
          </a:prstGeom>
          <a:noFill/>
        </p:spPr>
        <p:txBody>
          <a:bodyPr wrap="square" rtlCol="0">
            <a:spAutoFit/>
          </a:bodyPr>
          <a:lstStyle/>
          <a:p>
            <a:r>
              <a:rPr lang="en-US" sz="4800" dirty="0" smtClean="0">
                <a:solidFill>
                  <a:schemeClr val="accent1"/>
                </a:solidFill>
              </a:rPr>
              <a:t>Impairments:</a:t>
            </a:r>
          </a:p>
          <a:p>
            <a:r>
              <a:rPr lang="en-US" sz="3600" dirty="0" smtClean="0">
                <a:solidFill>
                  <a:schemeClr val="accent1"/>
                </a:solidFill>
              </a:rPr>
              <a:t>Musculoskeletal deformities</a:t>
            </a:r>
            <a:r>
              <a:rPr lang="en-US" sz="3600" baseline="30000" dirty="0" smtClean="0">
                <a:solidFill>
                  <a:schemeClr val="accent1"/>
                </a:solidFill>
              </a:rPr>
              <a:t>1</a:t>
            </a:r>
            <a:endParaRPr lang="en-US" sz="3600" dirty="0">
              <a:solidFill>
                <a:schemeClr val="accent1"/>
              </a:solidFill>
            </a:endParaRPr>
          </a:p>
        </p:txBody>
      </p:sp>
    </p:spTree>
    <p:extLst>
      <p:ext uri="{BB962C8B-B14F-4D97-AF65-F5344CB8AC3E}">
        <p14:creationId xmlns:p14="http://schemas.microsoft.com/office/powerpoint/2010/main" val="42102415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alk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8047" y="1945108"/>
            <a:ext cx="2940148" cy="4155411"/>
          </a:xfrm>
          <a:prstGeom prst="rect">
            <a:avLst/>
          </a:prstGeom>
        </p:spPr>
      </p:pic>
      <p:sp>
        <p:nvSpPr>
          <p:cNvPr id="3" name="TextBox 2"/>
          <p:cNvSpPr txBox="1"/>
          <p:nvPr/>
        </p:nvSpPr>
        <p:spPr>
          <a:xfrm>
            <a:off x="846707" y="388105"/>
            <a:ext cx="6472045" cy="1384995"/>
          </a:xfrm>
          <a:prstGeom prst="rect">
            <a:avLst/>
          </a:prstGeom>
          <a:noFill/>
        </p:spPr>
        <p:txBody>
          <a:bodyPr wrap="square" rtlCol="0">
            <a:spAutoFit/>
          </a:bodyPr>
          <a:lstStyle/>
          <a:p>
            <a:r>
              <a:rPr lang="en-US" sz="4800" dirty="0" smtClean="0">
                <a:solidFill>
                  <a:srgbClr val="663366"/>
                </a:solidFill>
              </a:rPr>
              <a:t>Impairments:</a:t>
            </a:r>
          </a:p>
          <a:p>
            <a:r>
              <a:rPr lang="en-US" sz="3600" dirty="0" smtClean="0">
                <a:solidFill>
                  <a:srgbClr val="663366"/>
                </a:solidFill>
              </a:rPr>
              <a:t>Motor paralysis</a:t>
            </a:r>
            <a:r>
              <a:rPr lang="en-US" sz="3600" baseline="30000" dirty="0" smtClean="0">
                <a:solidFill>
                  <a:srgbClr val="663366"/>
                </a:solidFill>
              </a:rPr>
              <a:t>1</a:t>
            </a:r>
            <a:endParaRPr lang="en-US" sz="3600" dirty="0">
              <a:solidFill>
                <a:srgbClr val="663366"/>
              </a:solidFill>
            </a:endParaRPr>
          </a:p>
        </p:txBody>
      </p:sp>
    </p:spTree>
    <p:extLst>
      <p:ext uri="{BB962C8B-B14F-4D97-AF65-F5344CB8AC3E}">
        <p14:creationId xmlns:p14="http://schemas.microsoft.com/office/powerpoint/2010/main" val="36691753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edsore_Sacrum_Greater_Trochant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8837" y="2329943"/>
            <a:ext cx="3657600" cy="2926080"/>
          </a:xfrm>
          <a:prstGeom prst="rect">
            <a:avLst/>
          </a:prstGeom>
        </p:spPr>
      </p:pic>
      <p:sp>
        <p:nvSpPr>
          <p:cNvPr id="3" name="TextBox 2"/>
          <p:cNvSpPr txBox="1"/>
          <p:nvPr/>
        </p:nvSpPr>
        <p:spPr>
          <a:xfrm>
            <a:off x="652670" y="405747"/>
            <a:ext cx="8035741" cy="1384995"/>
          </a:xfrm>
          <a:prstGeom prst="rect">
            <a:avLst/>
          </a:prstGeom>
          <a:noFill/>
        </p:spPr>
        <p:txBody>
          <a:bodyPr wrap="square" rtlCol="0">
            <a:spAutoFit/>
          </a:bodyPr>
          <a:lstStyle/>
          <a:p>
            <a:r>
              <a:rPr lang="en-US" sz="4800" dirty="0" smtClean="0">
                <a:solidFill>
                  <a:srgbClr val="663366"/>
                </a:solidFill>
              </a:rPr>
              <a:t>Impairments:</a:t>
            </a:r>
          </a:p>
          <a:p>
            <a:r>
              <a:rPr lang="en-US" sz="3600" dirty="0" smtClean="0">
                <a:solidFill>
                  <a:srgbClr val="663366"/>
                </a:solidFill>
              </a:rPr>
              <a:t>Sensory Deficits &amp; Skin Breakdown</a:t>
            </a:r>
            <a:r>
              <a:rPr lang="en-US" sz="3600" baseline="30000" dirty="0" smtClean="0">
                <a:solidFill>
                  <a:srgbClr val="663366"/>
                </a:solidFill>
              </a:rPr>
              <a:t>1,5</a:t>
            </a:r>
            <a:endParaRPr lang="en-US" sz="3600" dirty="0">
              <a:solidFill>
                <a:srgbClr val="663366"/>
              </a:solidFill>
            </a:endParaRPr>
          </a:p>
        </p:txBody>
      </p:sp>
      <p:sp>
        <p:nvSpPr>
          <p:cNvPr id="4" name="Rectangle 3"/>
          <p:cNvSpPr/>
          <p:nvPr/>
        </p:nvSpPr>
        <p:spPr>
          <a:xfrm>
            <a:off x="4709810" y="3863414"/>
            <a:ext cx="1426627" cy="139260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08778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ydrocephalu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42702" y="2260724"/>
            <a:ext cx="4583508" cy="3066906"/>
          </a:xfrm>
          <a:prstGeom prst="rect">
            <a:avLst/>
          </a:prstGeom>
        </p:spPr>
      </p:pic>
      <p:sp>
        <p:nvSpPr>
          <p:cNvPr id="4" name="TextBox 3"/>
          <p:cNvSpPr txBox="1"/>
          <p:nvPr/>
        </p:nvSpPr>
        <p:spPr>
          <a:xfrm>
            <a:off x="335155" y="310419"/>
            <a:ext cx="7091176" cy="1661993"/>
          </a:xfrm>
          <a:prstGeom prst="rect">
            <a:avLst/>
          </a:prstGeom>
          <a:noFill/>
        </p:spPr>
        <p:txBody>
          <a:bodyPr wrap="square" rtlCol="0">
            <a:spAutoFit/>
          </a:bodyPr>
          <a:lstStyle/>
          <a:p>
            <a:r>
              <a:rPr lang="en-US" sz="4800" dirty="0">
                <a:solidFill>
                  <a:schemeClr val="accent1"/>
                </a:solidFill>
              </a:rPr>
              <a:t>Impairments</a:t>
            </a:r>
            <a:r>
              <a:rPr lang="en-US" sz="4800" dirty="0" smtClean="0">
                <a:solidFill>
                  <a:schemeClr val="accent1"/>
                </a:solidFill>
              </a:rPr>
              <a:t>:</a:t>
            </a:r>
          </a:p>
          <a:p>
            <a:r>
              <a:rPr lang="en-US" sz="3600" dirty="0" smtClean="0">
                <a:solidFill>
                  <a:schemeClr val="accent1"/>
                </a:solidFill>
              </a:rPr>
              <a:t>Hydrocephalus</a:t>
            </a:r>
            <a:r>
              <a:rPr lang="en-US" sz="3600" baseline="30000" dirty="0" smtClean="0">
                <a:solidFill>
                  <a:schemeClr val="accent1"/>
                </a:solidFill>
              </a:rPr>
              <a:t>2</a:t>
            </a:r>
            <a:endParaRPr lang="en-US" sz="3600" dirty="0">
              <a:solidFill>
                <a:schemeClr val="accent1"/>
              </a:solidFill>
            </a:endParaRPr>
          </a:p>
          <a:p>
            <a:endParaRPr lang="en-US" dirty="0"/>
          </a:p>
        </p:txBody>
      </p:sp>
    </p:spTree>
    <p:extLst>
      <p:ext uri="{BB962C8B-B14F-4D97-AF65-F5344CB8AC3E}">
        <p14:creationId xmlns:p14="http://schemas.microsoft.com/office/powerpoint/2010/main" val="25268978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8633" y="264617"/>
            <a:ext cx="7514529" cy="1661993"/>
          </a:xfrm>
          <a:prstGeom prst="rect">
            <a:avLst/>
          </a:prstGeom>
          <a:noFill/>
        </p:spPr>
        <p:txBody>
          <a:bodyPr wrap="square" rtlCol="0">
            <a:spAutoFit/>
          </a:bodyPr>
          <a:lstStyle/>
          <a:p>
            <a:r>
              <a:rPr lang="en-US" sz="4800" dirty="0">
                <a:solidFill>
                  <a:schemeClr val="accent1"/>
                </a:solidFill>
              </a:rPr>
              <a:t>Impairments:</a:t>
            </a:r>
          </a:p>
          <a:p>
            <a:r>
              <a:rPr lang="en-US" sz="3600" dirty="0" smtClean="0">
                <a:solidFill>
                  <a:schemeClr val="accent1"/>
                </a:solidFill>
              </a:rPr>
              <a:t>Latex Allergy</a:t>
            </a:r>
            <a:r>
              <a:rPr lang="en-US" sz="3600" baseline="30000" dirty="0" smtClean="0">
                <a:solidFill>
                  <a:schemeClr val="accent1"/>
                </a:solidFill>
              </a:rPr>
              <a:t>3,4</a:t>
            </a:r>
            <a:endParaRPr lang="en-US" sz="3600" dirty="0">
              <a:solidFill>
                <a:schemeClr val="accent1"/>
              </a:solidFill>
            </a:endParaRPr>
          </a:p>
          <a:p>
            <a:endParaRPr lang="en-US" dirty="0"/>
          </a:p>
        </p:txBody>
      </p:sp>
      <p:pic>
        <p:nvPicPr>
          <p:cNvPr id="3" name="Picture 2" descr="latex.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6581" y="1926610"/>
            <a:ext cx="4421800" cy="3912745"/>
          </a:xfrm>
          <a:prstGeom prst="rect">
            <a:avLst/>
          </a:prstGeom>
        </p:spPr>
      </p:pic>
    </p:spTree>
    <p:extLst>
      <p:ext uri="{BB962C8B-B14F-4D97-AF65-F5344CB8AC3E}">
        <p14:creationId xmlns:p14="http://schemas.microsoft.com/office/powerpoint/2010/main" val="664670520"/>
      </p:ext>
    </p:extLst>
  </p:cSld>
  <p:clrMapOvr>
    <a:masterClrMapping/>
  </p:clrMapOvr>
</p:sld>
</file>

<file path=ppt/theme/theme1.xml><?xml version="1.0" encoding="utf-8"?>
<a:theme xmlns:a="http://schemas.openxmlformats.org/drawingml/2006/main" name="Advantage">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Advantage.thmx</Template>
  <TotalTime>13803</TotalTime>
  <Words>4760</Words>
  <Application>Microsoft Macintosh PowerPoint</Application>
  <PresentationFormat>On-screen Show (4:3)</PresentationFormat>
  <Paragraphs>404</Paragraphs>
  <Slides>36</Slides>
  <Notes>34</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Advantage</vt:lpstr>
      <vt:lpstr>Spina Bifida Treatment &amp; Management</vt:lpstr>
      <vt:lpstr>Learning Objectives</vt:lpstr>
      <vt:lpstr>Spina Bifida</vt:lpstr>
      <vt:lpstr>Impairments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Functional Prognosis Should I expect this child to walk?</vt:lpstr>
      <vt:lpstr>Functional Prognosis Should I expect this child to walk?</vt:lpstr>
      <vt:lpstr>Interventions</vt:lpstr>
      <vt:lpstr>Stretching</vt:lpstr>
      <vt:lpstr>Stretching</vt:lpstr>
      <vt:lpstr>Stretching</vt:lpstr>
      <vt:lpstr>Positioning</vt:lpstr>
      <vt:lpstr>Preventing Pressure Ulcers1</vt:lpstr>
      <vt:lpstr>Shunt Malfunction1</vt:lpstr>
      <vt:lpstr>Preventing Obesity1</vt:lpstr>
      <vt:lpstr>Strengthening: Young Children</vt:lpstr>
      <vt:lpstr>Strengthening: Young Children</vt:lpstr>
      <vt:lpstr>Strengthening: Young Children</vt:lpstr>
      <vt:lpstr>Strengthening: Adolescents &amp; Adults</vt:lpstr>
      <vt:lpstr>Strengthening: Adolescents &amp; Adults</vt:lpstr>
      <vt:lpstr>Strengthening: Adolescents &amp; Adults</vt:lpstr>
      <vt:lpstr>Strengthening: Adolescents &amp; Adults</vt:lpstr>
      <vt:lpstr>Strengthening: Adolescents &amp; Adults</vt:lpstr>
      <vt:lpstr>Strengthening: Adolescents &amp; Adults</vt:lpstr>
      <vt:lpstr>Strengthening: Adolescents &amp; Adults</vt:lpstr>
      <vt:lpstr>Strengthening: Adolescents &amp; Adults</vt:lpstr>
      <vt:lpstr>Endurance Exercises1</vt:lpstr>
      <vt:lpstr>Questions?</vt:lpstr>
      <vt:lpstr>References</vt:lpstr>
      <vt:lpstr>References</vt:lpstr>
    </vt:vector>
  </TitlesOfParts>
  <Company>University of North Carolina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Spina Bifida</dc:title>
  <dc:creator>Casey  Poff</dc:creator>
  <cp:lastModifiedBy>Casey  Poff</cp:lastModifiedBy>
  <cp:revision>83</cp:revision>
  <dcterms:created xsi:type="dcterms:W3CDTF">2014-04-01T14:59:09Z</dcterms:created>
  <dcterms:modified xsi:type="dcterms:W3CDTF">2014-04-22T01:51:44Z</dcterms:modified>
</cp:coreProperties>
</file>