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73" r:id="rId6"/>
    <p:sldId id="278" r:id="rId7"/>
    <p:sldId id="280" r:id="rId8"/>
    <p:sldId id="274" r:id="rId9"/>
    <p:sldId id="275" r:id="rId10"/>
    <p:sldId id="276" r:id="rId11"/>
    <p:sldId id="277" r:id="rId12"/>
    <p:sldId id="272" r:id="rId13"/>
    <p:sldId id="260" r:id="rId14"/>
    <p:sldId id="261" r:id="rId15"/>
    <p:sldId id="282" r:id="rId16"/>
    <p:sldId id="281" r:id="rId17"/>
    <p:sldId id="283" r:id="rId18"/>
    <p:sldId id="264" r:id="rId19"/>
    <p:sldId id="265" r:id="rId20"/>
    <p:sldId id="266" r:id="rId21"/>
    <p:sldId id="267" r:id="rId22"/>
    <p:sldId id="271" r:id="rId23"/>
    <p:sldId id="284" r:id="rId24"/>
    <p:sldId id="285" r:id="rId25"/>
    <p:sldId id="263" r:id="rId26"/>
    <p:sldId id="286" r:id="rId27"/>
    <p:sldId id="287" r:id="rId28"/>
    <p:sldId id="294" r:id="rId29"/>
    <p:sldId id="288" r:id="rId30"/>
    <p:sldId id="289" r:id="rId31"/>
    <p:sldId id="290" r:id="rId32"/>
    <p:sldId id="291" r:id="rId33"/>
    <p:sldId id="269" r:id="rId34"/>
    <p:sldId id="270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85" autoAdjust="0"/>
  </p:normalViewPr>
  <p:slideViewPr>
    <p:cSldViewPr snapToGrid="0" snapToObjects="1">
      <p:cViewPr>
        <p:scale>
          <a:sx n="72" d="100"/>
          <a:sy n="72" d="100"/>
        </p:scale>
        <p:origin x="-8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66FED-5351-7F43-8533-09CB5F62FB51}" type="datetimeFigureOut">
              <a:rPr lang="en-US" smtClean="0"/>
              <a:t>4/21/14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9F902-98AB-8043-B3BE-5CAFBBF3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Image credit: </a:t>
            </a:r>
            <a:r>
              <a:rPr lang="en-US" baseline="0" dirty="0" err="1" smtClean="0"/>
              <a:t>www.glogster.com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vivecsharing.blogspot.com</a:t>
            </a:r>
            <a:r>
              <a:rPr lang="en-US" dirty="0" smtClean="0"/>
              <a:t>/2013/07/funny-pictures-of-smiley-</a:t>
            </a:r>
            <a:r>
              <a:rPr lang="en-US" dirty="0" err="1" smtClean="0"/>
              <a:t>faces.html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20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www.clipartbest.com</a:t>
            </a:r>
            <a:r>
              <a:rPr lang="en-US" dirty="0" smtClean="0"/>
              <a:t>/animated-question-mark-gif</a:t>
            </a:r>
          </a:p>
          <a:p>
            <a:r>
              <a:rPr lang="en-US" dirty="0" smtClean="0"/>
              <a:t>http://4vector.com/free-vector/free-vector-vector-clip-art-question-mark-icon-clip-art-104760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sweetclipart.com</a:t>
            </a:r>
            <a:r>
              <a:rPr lang="en-US" dirty="0" smtClean="0"/>
              <a:t>/simple-blue-question-mark-1146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pwhatley.wordpress.com</a:t>
            </a:r>
            <a:r>
              <a:rPr lang="en-US" dirty="0" smtClean="0"/>
              <a:t>/2008/06/26/and-still-it-keeps-coming-vp-somebody-stop-me-before-i-order-again/</a:t>
            </a:r>
            <a:r>
              <a:rPr lang="en-US" dirty="0" err="1" smtClean="0"/>
              <a:t>sadface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3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masonsbjournal.blogspot.com</a:t>
            </a:r>
            <a:r>
              <a:rPr lang="en-US" dirty="0" smtClean="0"/>
              <a:t>/2012/06/part-of-physical-therapy-</a:t>
            </a:r>
            <a:r>
              <a:rPr lang="en-US" dirty="0" err="1" smtClean="0"/>
              <a:t>routine.htmlhttp</a:t>
            </a:r>
            <a:r>
              <a:rPr lang="en-US" dirty="0" smtClean="0"/>
              <a:t>://ww1.prweb.com/</a:t>
            </a:r>
            <a:r>
              <a:rPr lang="en-US" dirty="0" err="1" smtClean="0"/>
              <a:t>prfiles</a:t>
            </a:r>
            <a:r>
              <a:rPr lang="en-US" dirty="0" smtClean="0"/>
              <a:t>/2013/01/11/10475520/muscle-arm-</a:t>
            </a:r>
            <a:r>
              <a:rPr lang="en-US" dirty="0" err="1" smtClean="0"/>
              <a:t>jpg.jpg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www.dinf.ne.jp</a:t>
            </a:r>
            <a:r>
              <a:rPr lang="en-US" dirty="0" smtClean="0"/>
              <a:t>/doc/</a:t>
            </a:r>
            <a:r>
              <a:rPr lang="en-US" dirty="0" err="1" smtClean="0"/>
              <a:t>english</a:t>
            </a:r>
            <a:r>
              <a:rPr lang="en-US" dirty="0" smtClean="0"/>
              <a:t>/global/</a:t>
            </a:r>
            <a:r>
              <a:rPr lang="en-US" dirty="0" err="1" smtClean="0"/>
              <a:t>david</a:t>
            </a:r>
            <a:r>
              <a:rPr lang="en-US" dirty="0" smtClean="0"/>
              <a:t>/dwe002/dwe00244.html#385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thesportsphysio.wordpress.com</a:t>
            </a:r>
            <a:r>
              <a:rPr lang="en-US" dirty="0" smtClean="0"/>
              <a:t>/2012/11/13/the-sporting-groin-part-1/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09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www.dinf.ne.jp</a:t>
            </a:r>
            <a:r>
              <a:rPr lang="en-US" dirty="0" smtClean="0"/>
              <a:t>/doc/</a:t>
            </a:r>
            <a:r>
              <a:rPr lang="en-US" dirty="0" err="1" smtClean="0"/>
              <a:t>english</a:t>
            </a:r>
            <a:r>
              <a:rPr lang="en-US" dirty="0" smtClean="0"/>
              <a:t>/global/</a:t>
            </a:r>
            <a:r>
              <a:rPr lang="en-US" dirty="0" err="1" smtClean="0"/>
              <a:t>david</a:t>
            </a:r>
            <a:r>
              <a:rPr lang="en-US" dirty="0" smtClean="0"/>
              <a:t>/dwe002/dwe00244.html#385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8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www.dinf.ne.jp</a:t>
            </a:r>
            <a:r>
              <a:rPr lang="en-US" dirty="0" smtClean="0"/>
              <a:t>/doc/</a:t>
            </a:r>
            <a:r>
              <a:rPr lang="en-US" dirty="0" err="1" smtClean="0"/>
              <a:t>english</a:t>
            </a:r>
            <a:r>
              <a:rPr lang="en-US" dirty="0" smtClean="0"/>
              <a:t>/global/</a:t>
            </a:r>
            <a:r>
              <a:rPr lang="en-US" dirty="0" err="1" smtClean="0"/>
              <a:t>david</a:t>
            </a:r>
            <a:r>
              <a:rPr lang="en-US" dirty="0" smtClean="0"/>
              <a:t>/dwe002/dwe00244.html#385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52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Image credit:</a:t>
            </a:r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calder.med.miami.edu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pointis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relieve.html</a:t>
            </a:r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www.assistireland.ie</a:t>
            </a:r>
            <a:r>
              <a:rPr lang="en-US" dirty="0" smtClean="0"/>
              <a:t>/</a:t>
            </a:r>
            <a:r>
              <a:rPr lang="en-US" dirty="0" err="1" smtClean="0"/>
              <a:t>eng</a:t>
            </a:r>
            <a:r>
              <a:rPr lang="en-US" dirty="0" smtClean="0"/>
              <a:t>/Information/</a:t>
            </a:r>
            <a:r>
              <a:rPr lang="en-US" dirty="0" err="1" smtClean="0"/>
              <a:t>Information_Sheets</a:t>
            </a:r>
            <a:r>
              <a:rPr lang="en-US" dirty="0" smtClean="0"/>
              <a:t>/</a:t>
            </a:r>
            <a:r>
              <a:rPr lang="en-US" dirty="0" err="1" smtClean="0"/>
              <a:t>Choosing_a_Standard_Self-Propelled_Wheelchair.html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ncbddd</a:t>
            </a:r>
            <a:r>
              <a:rPr lang="en-US" dirty="0" smtClean="0"/>
              <a:t>/</a:t>
            </a:r>
            <a:r>
              <a:rPr lang="en-US" dirty="0" err="1" smtClean="0"/>
              <a:t>spinabifida</a:t>
            </a:r>
            <a:r>
              <a:rPr lang="en-US" dirty="0" smtClean="0"/>
              <a:t>/</a:t>
            </a:r>
            <a:r>
              <a:rPr lang="en-US" dirty="0" err="1" smtClean="0"/>
              <a:t>infant.html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-If they are favoring one side, put toys/etc. on the opposite</a:t>
            </a:r>
            <a:r>
              <a:rPr lang="en-US" baseline="0" dirty="0" smtClean="0"/>
              <a:t> side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3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blog.birthbalance.com</a:t>
            </a:r>
            <a:r>
              <a:rPr lang="en-US" dirty="0" smtClean="0"/>
              <a:t>/?cat=36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calder.med.miami.edu</a:t>
            </a:r>
            <a:r>
              <a:rPr lang="en-US" dirty="0" smtClean="0"/>
              <a:t>/</a:t>
            </a:r>
            <a:r>
              <a:rPr lang="en-US" dirty="0" err="1" smtClean="0"/>
              <a:t>pointis</a:t>
            </a:r>
            <a:r>
              <a:rPr lang="en-US" dirty="0" smtClean="0"/>
              <a:t>/</a:t>
            </a:r>
            <a:r>
              <a:rPr lang="en-US" dirty="0" err="1" smtClean="0"/>
              <a:t>relieve.html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sci.washington.edu</a:t>
            </a:r>
            <a:r>
              <a:rPr lang="en-US" dirty="0" smtClean="0"/>
              <a:t>/info/pamphlets/</a:t>
            </a:r>
            <a:r>
              <a:rPr lang="en-US" dirty="0" err="1" smtClean="0"/>
              <a:t>msktc-pressure_relief.asp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3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www.uwec.edu</a:t>
            </a:r>
            <a:r>
              <a:rPr lang="en-US" dirty="0" smtClean="0"/>
              <a:t>/</a:t>
            </a:r>
            <a:r>
              <a:rPr lang="en-US" dirty="0" err="1" smtClean="0"/>
              <a:t>newsreleases</a:t>
            </a:r>
            <a:r>
              <a:rPr lang="en-US" dirty="0" smtClean="0"/>
              <a:t>/11/</a:t>
            </a:r>
            <a:r>
              <a:rPr lang="en-US" dirty="0" err="1" smtClean="0"/>
              <a:t>apr</a:t>
            </a:r>
            <a:r>
              <a:rPr lang="en-US" dirty="0" smtClean="0"/>
              <a:t>/0420Pride.htm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www.cincinnatichildrens.org</a:t>
            </a:r>
            <a:r>
              <a:rPr lang="en-US" dirty="0" smtClean="0"/>
              <a:t>/service/o/</a:t>
            </a:r>
            <a:r>
              <a:rPr lang="en-US" dirty="0" err="1" smtClean="0"/>
              <a:t>ot-pt</a:t>
            </a:r>
            <a:r>
              <a:rPr lang="en-US" dirty="0" smtClean="0"/>
              <a:t>/aquatic-therapy/aquatic</a:t>
            </a:r>
          </a:p>
          <a:p>
            <a:r>
              <a:rPr lang="en-US" dirty="0" smtClean="0"/>
              <a:t>http://goldfish2care4.com/goldfish-</a:t>
            </a:r>
            <a:r>
              <a:rPr lang="en-US" dirty="0" err="1" smtClean="0"/>
              <a:t>feeding.html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www.milestonemom.com</a:t>
            </a:r>
            <a:r>
              <a:rPr lang="en-US" dirty="0" smtClean="0"/>
              <a:t>/how-to-make-your-child-physically-strong/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www.sheknows.com</a:t>
            </a:r>
            <a:r>
              <a:rPr lang="en-US" dirty="0" smtClean="0"/>
              <a:t>/how-to/articles/825727/5-exercises-kids-love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6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8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credit: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masonsbjournal.blogspot.com</a:t>
            </a:r>
            <a:r>
              <a:rPr lang="en-US" dirty="0" smtClean="0"/>
              <a:t>/2012/09/physical-therapy-with-</a:t>
            </a:r>
            <a:r>
              <a:rPr lang="en-US" dirty="0" err="1" smtClean="0"/>
              <a:t>peanut.html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noahsdad.com</a:t>
            </a:r>
            <a:r>
              <a:rPr lang="en-US" dirty="0" smtClean="0"/>
              <a:t>/learning-crawl-exercise-ball/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27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starfishtherapies.wordpress.com</a:t>
            </a:r>
            <a:r>
              <a:rPr lang="en-US" dirty="0" smtClean="0"/>
              <a:t>/tag/therapy-ball/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2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www.ncpad.org</a:t>
            </a:r>
            <a:r>
              <a:rPr lang="en-US" dirty="0" smtClean="0"/>
              <a:t>/239/1580/</a:t>
            </a:r>
            <a:r>
              <a:rPr lang="en-US" dirty="0" err="1" smtClean="0"/>
              <a:t>Exercises~for~Individuals~with~Spina~Bifida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1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www.ncpad.org</a:t>
            </a:r>
            <a:r>
              <a:rPr lang="en-US" dirty="0" smtClean="0"/>
              <a:t>/239/1580/</a:t>
            </a:r>
            <a:r>
              <a:rPr lang="en-US" dirty="0" err="1" smtClean="0"/>
              <a:t>Exercises~for~Individuals~with~Spina~Bifida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5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www.ncpad.org</a:t>
            </a:r>
            <a:r>
              <a:rPr lang="en-US" dirty="0" smtClean="0"/>
              <a:t>/239/1580/</a:t>
            </a:r>
            <a:r>
              <a:rPr lang="en-US" dirty="0" err="1" smtClean="0"/>
              <a:t>Exercises~for~Individuals~with~Spina~Bifida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24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credit: http://</a:t>
            </a:r>
            <a:r>
              <a:rPr lang="en-US" dirty="0" err="1" smtClean="0"/>
              <a:t>www.oandp.org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8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www.ncpad.org</a:t>
            </a:r>
            <a:r>
              <a:rPr lang="en-US" dirty="0" smtClean="0"/>
              <a:t>/239/1580/</a:t>
            </a:r>
            <a:r>
              <a:rPr lang="en-US" dirty="0" err="1" smtClean="0"/>
              <a:t>Exercises~for~Individuals~with~Spina~Bifida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1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www.ncpad.org</a:t>
            </a:r>
            <a:r>
              <a:rPr lang="en-US" dirty="0" smtClean="0"/>
              <a:t>/239/1580/</a:t>
            </a:r>
            <a:r>
              <a:rPr lang="en-US" dirty="0" err="1" smtClean="0"/>
              <a:t>Exercises~for~Individuals~with~Spina~Bifida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www.ncpad.org</a:t>
            </a:r>
            <a:r>
              <a:rPr lang="en-US" dirty="0" smtClean="0"/>
              <a:t>/239/1580/</a:t>
            </a:r>
            <a:r>
              <a:rPr lang="en-US" dirty="0" err="1" smtClean="0"/>
              <a:t>Exercises~for~Individuals~with~Spina~Bifida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10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www.ncpad.org</a:t>
            </a:r>
            <a:r>
              <a:rPr lang="en-US" dirty="0" smtClean="0"/>
              <a:t>/239/1580/</a:t>
            </a:r>
            <a:r>
              <a:rPr lang="en-US" dirty="0" err="1" smtClean="0"/>
              <a:t>Exercises~for~Individuals~with~Spina~Bifida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6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www.leckey.com</a:t>
            </a:r>
            <a:r>
              <a:rPr lang="en-US" dirty="0" smtClean="0"/>
              <a:t>/case-histories/</a:t>
            </a:r>
            <a:r>
              <a:rPr lang="en-US" dirty="0" err="1" smtClean="0"/>
              <a:t>yuna-sleepform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Image credit:</a:t>
            </a:r>
          </a:p>
          <a:p>
            <a:pPr marL="0" indent="0">
              <a:buFontTx/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www.wdsra.com</a:t>
            </a:r>
            <a:r>
              <a:rPr lang="en-US" dirty="0" smtClean="0"/>
              <a:t>/Programs/adapted-</a:t>
            </a:r>
            <a:r>
              <a:rPr lang="en-US" dirty="0" err="1" smtClean="0"/>
              <a:t>sports.htm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www.msu.edu</a:t>
            </a:r>
            <a:r>
              <a:rPr lang="en-US" dirty="0" smtClean="0"/>
              <a:t>/~</a:t>
            </a:r>
            <a:r>
              <a:rPr lang="en-US" dirty="0" err="1" smtClean="0"/>
              <a:t>pedrazaj</a:t>
            </a:r>
            <a:r>
              <a:rPr lang="en-US" dirty="0" smtClean="0"/>
              <a:t>/</a:t>
            </a:r>
            <a:r>
              <a:rPr lang="en-US" dirty="0" err="1" smtClean="0"/>
              <a:t>adaptedsports</a:t>
            </a:r>
            <a:r>
              <a:rPr lang="en-US" dirty="0" smtClean="0"/>
              <a:t>/</a:t>
            </a:r>
            <a:r>
              <a:rPr lang="en-US" dirty="0" err="1" smtClean="0"/>
              <a:t>sports.html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www.northernillinois.usta.com</a:t>
            </a:r>
            <a:r>
              <a:rPr lang="en-US" dirty="0" smtClean="0"/>
              <a:t>/news/</a:t>
            </a:r>
            <a:r>
              <a:rPr lang="en-US" dirty="0" err="1" smtClean="0"/>
              <a:t>michigan_teen_plays_for_hs_tennis_team_in_wheelchair</a:t>
            </a:r>
            <a:r>
              <a:rPr lang="en-US" dirty="0" smtClean="0"/>
              <a:t>/</a:t>
            </a:r>
          </a:p>
          <a:p>
            <a:pPr marL="0" indent="0">
              <a:buFontTx/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www.aspenmp.com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r>
              <a:rPr lang="en-US" dirty="0" smtClean="0"/>
              <a:t>/about-us/</a:t>
            </a:r>
            <a:r>
              <a:rPr lang="en-US" dirty="0" err="1" smtClean="0"/>
              <a:t>caf</a:t>
            </a:r>
            <a:r>
              <a:rPr lang="en-US" dirty="0" smtClean="0"/>
              <a:t>/</a:t>
            </a:r>
            <a:r>
              <a:rPr lang="en-US" dirty="0" err="1" smtClean="0"/>
              <a:t>lourdes-mack</a:t>
            </a:r>
            <a:r>
              <a:rPr lang="en-US" dirty="0" smtClean="0"/>
              <a:t>/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Physical activity</a:t>
            </a:r>
            <a:r>
              <a:rPr lang="en-US" baseline="0" dirty="0" smtClean="0"/>
              <a:t> is important to: improve fitness, balance, and coordination, maintain muscle length and increase muscle strength, provide opportunities for friendships, independence and improved self-esteem, prevent obesity, prevent constipation  (http://</a:t>
            </a:r>
            <a:r>
              <a:rPr lang="en-US" baseline="0" dirty="0" err="1" smtClean="0"/>
              <a:t>kidshealth.schn.health.nsw.gov.au</a:t>
            </a:r>
            <a:r>
              <a:rPr lang="en-US" baseline="0" dirty="0" smtClean="0"/>
              <a:t>/fact-sheets/be-active-</a:t>
            </a:r>
            <a:r>
              <a:rPr lang="en-US" baseline="0" dirty="0" err="1" smtClean="0"/>
              <a:t>spina</a:t>
            </a:r>
            <a:r>
              <a:rPr lang="en-US" baseline="0" dirty="0" smtClean="0"/>
              <a:t>-bifida)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Swimming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Basketball, tennis, team sports…what are the child’s interests? Make it fun!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544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 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traciecook.wordpress.com</a:t>
            </a:r>
            <a:r>
              <a:rPr lang="en-US" dirty="0" smtClean="0"/>
              <a:t>/author/</a:t>
            </a:r>
            <a:r>
              <a:rPr lang="en-US" dirty="0" err="1" smtClean="0"/>
              <a:t>traciecook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www.johnflorence.com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5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plasticsurgery.about.com</a:t>
            </a:r>
            <a:r>
              <a:rPr lang="en-US" dirty="0" smtClean="0"/>
              <a:t>/od/</a:t>
            </a:r>
            <a:r>
              <a:rPr lang="en-US" dirty="0" err="1" smtClean="0"/>
              <a:t>reconstructiveprocedures</a:t>
            </a:r>
            <a:r>
              <a:rPr lang="en-US" dirty="0" smtClean="0"/>
              <a:t>/p/All-About-Pressure-</a:t>
            </a:r>
            <a:r>
              <a:rPr lang="en-US" dirty="0" err="1" smtClean="0"/>
              <a:t>Ulcers.htm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9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dxline.info</a:t>
            </a:r>
            <a:r>
              <a:rPr lang="en-US" dirty="0" smtClean="0"/>
              <a:t>/diseases/hydrocephalus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3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www.firstaidglobal.com</a:t>
            </a:r>
            <a:r>
              <a:rPr lang="en-US" dirty="0" smtClean="0"/>
              <a:t>/</a:t>
            </a:r>
            <a:r>
              <a:rPr lang="en-US" dirty="0" err="1" smtClean="0"/>
              <a:t>glovescatalog.htm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4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www.alzinfo.org</a:t>
            </a:r>
            <a:r>
              <a:rPr lang="en-US" dirty="0" smtClean="0"/>
              <a:t>/clinical-stages-of-</a:t>
            </a:r>
            <a:r>
              <a:rPr lang="en-US" dirty="0" err="1" smtClean="0"/>
              <a:t>alzheimers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codyandchelseagroves.blogspot.com</a:t>
            </a:r>
            <a:r>
              <a:rPr lang="en-US" dirty="0" smtClean="0"/>
              <a:t>/2011/01/our-run-down-on-cloth-</a:t>
            </a:r>
            <a:r>
              <a:rPr lang="en-US" dirty="0" err="1" smtClean="0"/>
              <a:t>diapers.html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F902-98AB-8043-B3BE-5CAFBBF3FE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F4E42C-CC91-344F-A19A-07A9D3C82BB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B039F29-24B2-D64A-899E-53DF8D94EA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gif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5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4" y="4624668"/>
            <a:ext cx="8689796" cy="168648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 </a:t>
            </a:r>
            <a:r>
              <a:rPr lang="en-US" sz="5400" b="1" dirty="0" err="1" smtClean="0"/>
              <a:t>Espina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Bífida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000" dirty="0" smtClean="0"/>
              <a:t>El </a:t>
            </a:r>
            <a:r>
              <a:rPr lang="en-US" sz="3000" dirty="0" err="1" smtClean="0"/>
              <a:t>Tratamiento</a:t>
            </a:r>
            <a:r>
              <a:rPr lang="en-US" sz="3000" dirty="0" smtClean="0"/>
              <a:t> &amp; </a:t>
            </a:r>
            <a:r>
              <a:rPr lang="en-US" sz="3000" dirty="0" err="1" smtClean="0"/>
              <a:t>Mantenimiento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6679" y="5821802"/>
            <a:ext cx="3192521" cy="748553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Casey Poff</a:t>
            </a:r>
          </a:p>
          <a:p>
            <a:pPr algn="ctr"/>
            <a:r>
              <a:rPr lang="en-US" sz="2000" dirty="0" err="1" smtClean="0"/>
              <a:t>Abril</a:t>
            </a:r>
            <a:r>
              <a:rPr lang="en-US" sz="2000" dirty="0" smtClean="0"/>
              <a:t>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980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ractur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28" y="2086048"/>
            <a:ext cx="4327296" cy="3756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869" y="229335"/>
            <a:ext cx="6685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663366"/>
                </a:solidFill>
              </a:rPr>
              <a:t>Impedimentos</a:t>
            </a:r>
            <a:r>
              <a:rPr lang="en-US" sz="4800" dirty="0" smtClean="0">
                <a:solidFill>
                  <a:srgbClr val="663366"/>
                </a:solidFill>
              </a:rPr>
              <a:t>:</a:t>
            </a:r>
          </a:p>
          <a:p>
            <a:r>
              <a:rPr lang="en-US" sz="3600" dirty="0" smtClean="0">
                <a:solidFill>
                  <a:srgbClr val="663366"/>
                </a:solidFill>
              </a:rPr>
              <a:t>Espasticidad</a:t>
            </a:r>
            <a:r>
              <a:rPr lang="en-US" sz="3600" baseline="30000" dirty="0" smtClean="0">
                <a:solidFill>
                  <a:srgbClr val="663366"/>
                </a:solidFill>
              </a:rPr>
              <a:t>1</a:t>
            </a:r>
            <a:endParaRPr lang="en-US" sz="3600" dirty="0">
              <a:solidFill>
                <a:srgbClr val="66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7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th-Diapers-Are-Healthier-For-Your-Baby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50" y="2286472"/>
            <a:ext cx="3924033" cy="363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597" y="264617"/>
            <a:ext cx="8572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663366"/>
                </a:solidFill>
              </a:rPr>
              <a:t>Impedimentos</a:t>
            </a:r>
            <a:r>
              <a:rPr lang="en-US" sz="4800" dirty="0" smtClean="0">
                <a:solidFill>
                  <a:srgbClr val="663366"/>
                </a:solidFill>
              </a:rPr>
              <a:t>:</a:t>
            </a:r>
          </a:p>
          <a:p>
            <a:r>
              <a:rPr lang="es-ES_tradnl" sz="3200" dirty="0">
                <a:solidFill>
                  <a:srgbClr val="663366"/>
                </a:solidFill>
              </a:rPr>
              <a:t>Perdida de control en los intestinos y </a:t>
            </a:r>
            <a:r>
              <a:rPr lang="es-ES_tradnl" sz="3200" dirty="0" smtClean="0">
                <a:solidFill>
                  <a:srgbClr val="663366"/>
                </a:solidFill>
              </a:rPr>
              <a:t>vejiga</a:t>
            </a:r>
            <a:r>
              <a:rPr lang="en-US" sz="3200" baseline="30000" dirty="0" smtClean="0">
                <a:solidFill>
                  <a:srgbClr val="663366"/>
                </a:solidFill>
              </a:rPr>
              <a:t>1</a:t>
            </a:r>
            <a:endParaRPr lang="en-US" sz="3200" dirty="0">
              <a:solidFill>
                <a:srgbClr val="66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4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>
                <a:solidFill>
                  <a:srgbClr val="663366"/>
                </a:solidFill>
              </a:rPr>
              <a:t>Pronóstico</a:t>
            </a:r>
            <a:r>
              <a:rPr lang="en-US" sz="4800" dirty="0">
                <a:solidFill>
                  <a:srgbClr val="663366"/>
                </a:solidFill>
              </a:rPr>
              <a:t> </a:t>
            </a:r>
            <a:r>
              <a:rPr lang="en-US" sz="4800" dirty="0" err="1">
                <a:solidFill>
                  <a:srgbClr val="663366"/>
                </a:solidFill>
              </a:rPr>
              <a:t>Funcional</a:t>
            </a:r>
            <a:r>
              <a:rPr lang="en-US" sz="4800" dirty="0">
                <a:solidFill>
                  <a:srgbClr val="663366"/>
                </a:solidFill>
              </a:rPr>
              <a:t> </a:t>
            </a:r>
            <a:br>
              <a:rPr lang="en-US" sz="4800" dirty="0">
                <a:solidFill>
                  <a:srgbClr val="663366"/>
                </a:solidFill>
              </a:rPr>
            </a:br>
            <a:r>
              <a:rPr lang="en-US" sz="3400" dirty="0" err="1">
                <a:solidFill>
                  <a:srgbClr val="663366"/>
                </a:solidFill>
              </a:rPr>
              <a:t>Espero</a:t>
            </a:r>
            <a:r>
              <a:rPr lang="en-US" sz="3400" dirty="0">
                <a:solidFill>
                  <a:srgbClr val="663366"/>
                </a:solidFill>
              </a:rPr>
              <a:t> </a:t>
            </a:r>
            <a:r>
              <a:rPr lang="en-US" sz="3400" dirty="0" err="1">
                <a:solidFill>
                  <a:srgbClr val="663366"/>
                </a:solidFill>
              </a:rPr>
              <a:t>que</a:t>
            </a:r>
            <a:r>
              <a:rPr lang="en-US" sz="3400" dirty="0">
                <a:solidFill>
                  <a:srgbClr val="663366"/>
                </a:solidFill>
              </a:rPr>
              <a:t> </a:t>
            </a:r>
            <a:r>
              <a:rPr lang="en-US" sz="3400" dirty="0" err="1">
                <a:solidFill>
                  <a:srgbClr val="663366"/>
                </a:solidFill>
              </a:rPr>
              <a:t>este</a:t>
            </a:r>
            <a:r>
              <a:rPr lang="en-US" sz="3400" dirty="0">
                <a:solidFill>
                  <a:srgbClr val="663366"/>
                </a:solidFill>
              </a:rPr>
              <a:t> </a:t>
            </a:r>
            <a:r>
              <a:rPr lang="es-ES_tradnl" sz="3400" dirty="0">
                <a:solidFill>
                  <a:srgbClr val="663366"/>
                </a:solidFill>
              </a:rPr>
              <a:t>niño vas a caminar?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626038"/>
          </a:xfrm>
        </p:spPr>
        <p:txBody>
          <a:bodyPr>
            <a:normAutofit/>
          </a:bodyPr>
          <a:lstStyle/>
          <a:p>
            <a:r>
              <a:rPr lang="es-ES_tradnl" sz="2200" dirty="0">
                <a:solidFill>
                  <a:srgbClr val="663366"/>
                </a:solidFill>
              </a:rPr>
              <a:t>No tienes contracturas para flexión de la </a:t>
            </a:r>
            <a:r>
              <a:rPr lang="es-ES_tradnl" sz="2200" dirty="0" smtClean="0">
                <a:solidFill>
                  <a:srgbClr val="663366"/>
                </a:solidFill>
              </a:rPr>
              <a:t>cadera</a:t>
            </a:r>
            <a:r>
              <a:rPr lang="en-US" sz="2200" baseline="30000" dirty="0" smtClean="0">
                <a:solidFill>
                  <a:srgbClr val="663366"/>
                </a:solidFill>
              </a:rPr>
              <a:t>8</a:t>
            </a:r>
            <a:r>
              <a:rPr lang="en-US" sz="2200" dirty="0" smtClean="0">
                <a:solidFill>
                  <a:srgbClr val="663366"/>
                </a:solidFill>
              </a:rPr>
              <a:t> </a:t>
            </a:r>
            <a:r>
              <a:rPr lang="en-US" sz="2200" dirty="0" smtClean="0">
                <a:solidFill>
                  <a:srgbClr val="663366"/>
                </a:solidFill>
                <a:sym typeface="Wingdings"/>
              </a:rPr>
              <a:t></a:t>
            </a:r>
          </a:p>
          <a:p>
            <a:r>
              <a:rPr lang="es-ES_tradnl" sz="2200" dirty="0">
                <a:solidFill>
                  <a:srgbClr val="663366"/>
                </a:solidFill>
                <a:sym typeface="Wingdings"/>
              </a:rPr>
              <a:t>Función en los brazos y </a:t>
            </a:r>
            <a:r>
              <a:rPr lang="es-ES_tradnl" sz="2200" dirty="0" smtClean="0">
                <a:solidFill>
                  <a:srgbClr val="663366"/>
                </a:solidFill>
                <a:sym typeface="Wingdings"/>
              </a:rPr>
              <a:t>manos</a:t>
            </a:r>
            <a:r>
              <a:rPr lang="en-US" sz="2200" baseline="30000" dirty="0" smtClean="0">
                <a:solidFill>
                  <a:srgbClr val="663366"/>
                </a:solidFill>
                <a:sym typeface="Wingdings"/>
              </a:rPr>
              <a:t>6,7</a:t>
            </a:r>
            <a:r>
              <a:rPr lang="en-US" sz="2200" dirty="0" smtClean="0">
                <a:solidFill>
                  <a:srgbClr val="663366"/>
                </a:solidFill>
                <a:sym typeface="Wingdings"/>
              </a:rPr>
              <a:t> </a:t>
            </a:r>
          </a:p>
          <a:p>
            <a:r>
              <a:rPr lang="es-ES_tradnl" sz="2200" dirty="0">
                <a:solidFill>
                  <a:srgbClr val="663366"/>
                </a:solidFill>
                <a:sym typeface="Wingdings"/>
              </a:rPr>
              <a:t>Inteligencia </a:t>
            </a:r>
            <a:r>
              <a:rPr lang="es-ES_tradnl" sz="2200" dirty="0" smtClean="0">
                <a:solidFill>
                  <a:srgbClr val="663366"/>
                </a:solidFill>
                <a:sym typeface="Wingdings"/>
              </a:rPr>
              <a:t>típica</a:t>
            </a:r>
            <a:r>
              <a:rPr lang="en-US" sz="2200" baseline="30000" dirty="0" smtClean="0">
                <a:solidFill>
                  <a:srgbClr val="663366"/>
                </a:solidFill>
                <a:sym typeface="Wingdings"/>
              </a:rPr>
              <a:t>6,8</a:t>
            </a:r>
            <a:r>
              <a:rPr lang="en-US" sz="2200" dirty="0" smtClean="0">
                <a:solidFill>
                  <a:srgbClr val="663366"/>
                </a:solidFill>
                <a:sym typeface="Wingdings"/>
              </a:rPr>
              <a:t> </a:t>
            </a:r>
          </a:p>
          <a:p>
            <a:r>
              <a:rPr lang="es-ES_tradnl" sz="2200" dirty="0">
                <a:solidFill>
                  <a:srgbClr val="663366"/>
                </a:solidFill>
                <a:sym typeface="Wingdings"/>
              </a:rPr>
              <a:t>Lesión en el nivel lumbral o </a:t>
            </a:r>
            <a:r>
              <a:rPr lang="es-ES_tradnl" sz="2200" dirty="0" smtClean="0">
                <a:solidFill>
                  <a:srgbClr val="663366"/>
                </a:solidFill>
                <a:sym typeface="Wingdings"/>
              </a:rPr>
              <a:t>sacra</a:t>
            </a:r>
            <a:r>
              <a:rPr lang="en-US" sz="2200" baseline="30000" dirty="0" smtClean="0">
                <a:solidFill>
                  <a:srgbClr val="663366"/>
                </a:solidFill>
                <a:sym typeface="Wingdings"/>
              </a:rPr>
              <a:t>7,11</a:t>
            </a:r>
            <a:r>
              <a:rPr lang="en-US" sz="2200" dirty="0" smtClean="0">
                <a:solidFill>
                  <a:srgbClr val="663366"/>
                </a:solidFill>
                <a:sym typeface="Wingdings"/>
              </a:rPr>
              <a:t> </a:t>
            </a:r>
          </a:p>
          <a:p>
            <a:r>
              <a:rPr lang="es-ES_tradnl" sz="2200" dirty="0">
                <a:solidFill>
                  <a:srgbClr val="663366"/>
                </a:solidFill>
                <a:sym typeface="Wingdings"/>
              </a:rPr>
              <a:t>Función espacial y </a:t>
            </a:r>
            <a:r>
              <a:rPr lang="es-ES_tradnl" sz="2200" dirty="0" smtClean="0">
                <a:solidFill>
                  <a:srgbClr val="663366"/>
                </a:solidFill>
                <a:sym typeface="Wingdings"/>
              </a:rPr>
              <a:t>visual</a:t>
            </a:r>
            <a:r>
              <a:rPr lang="en-US" sz="2200" baseline="30000" dirty="0" smtClean="0">
                <a:solidFill>
                  <a:srgbClr val="663366"/>
                </a:solidFill>
                <a:sym typeface="Wingdings"/>
              </a:rPr>
              <a:t>7</a:t>
            </a:r>
            <a:r>
              <a:rPr lang="en-US" sz="2200" dirty="0" smtClean="0">
                <a:solidFill>
                  <a:srgbClr val="663366"/>
                </a:solidFill>
                <a:sym typeface="Wingdings"/>
              </a:rPr>
              <a:t> </a:t>
            </a:r>
          </a:p>
          <a:p>
            <a:r>
              <a:rPr lang="es-ES_tradnl" sz="2200" dirty="0">
                <a:solidFill>
                  <a:srgbClr val="663366"/>
                </a:solidFill>
                <a:sym typeface="Wingdings"/>
              </a:rPr>
              <a:t>Fuerza para extensión en la cadera y rodilla </a:t>
            </a:r>
            <a:r>
              <a:rPr lang="en-US" sz="2200" baseline="30000" dirty="0">
                <a:solidFill>
                  <a:srgbClr val="663366"/>
                </a:solidFill>
                <a:sym typeface="Wingdings"/>
              </a:rPr>
              <a:t>8,10</a:t>
            </a:r>
            <a:r>
              <a:rPr lang="en-US" sz="2200" dirty="0">
                <a:solidFill>
                  <a:srgbClr val="663366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srgbClr val="663366"/>
                </a:solidFill>
                <a:sym typeface="Wingdings"/>
              </a:rPr>
              <a:t></a:t>
            </a:r>
          </a:p>
          <a:p>
            <a:r>
              <a:rPr lang="es-ES_tradnl" sz="2200" dirty="0">
                <a:solidFill>
                  <a:srgbClr val="663366"/>
                </a:solidFill>
                <a:sym typeface="Wingdings"/>
              </a:rPr>
              <a:t>Ausencia de los indicadores </a:t>
            </a:r>
            <a:r>
              <a:rPr lang="es-ES_tradnl" sz="2200" dirty="0" smtClean="0">
                <a:solidFill>
                  <a:srgbClr val="663366"/>
                </a:solidFill>
                <a:sym typeface="Wingdings"/>
              </a:rPr>
              <a:t>negativos</a:t>
            </a:r>
            <a:r>
              <a:rPr lang="en-US" sz="2200" dirty="0" smtClean="0">
                <a:solidFill>
                  <a:srgbClr val="663366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</a:t>
            </a:r>
            <a:endParaRPr lang="en-US" dirty="0">
              <a:solidFill>
                <a:srgbClr val="663366"/>
              </a:solidFill>
            </a:endParaRPr>
          </a:p>
        </p:txBody>
      </p:sp>
      <p:pic>
        <p:nvPicPr>
          <p:cNvPr id="4" name="Picture 3" descr="hap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560677"/>
            <a:ext cx="2608152" cy="22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7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46" y="0"/>
            <a:ext cx="7820325" cy="1880060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663366"/>
                </a:solidFill>
              </a:rPr>
              <a:t>Pronóstico</a:t>
            </a:r>
            <a:r>
              <a:rPr lang="en-US" sz="4800" dirty="0" smtClean="0">
                <a:solidFill>
                  <a:srgbClr val="663366"/>
                </a:solidFill>
              </a:rPr>
              <a:t> </a:t>
            </a:r>
            <a:r>
              <a:rPr lang="en-US" sz="4800" dirty="0" err="1" smtClean="0">
                <a:solidFill>
                  <a:srgbClr val="663366"/>
                </a:solidFill>
              </a:rPr>
              <a:t>Funcional</a:t>
            </a:r>
            <a:r>
              <a:rPr lang="en-US" sz="4800" dirty="0" smtClean="0">
                <a:solidFill>
                  <a:srgbClr val="663366"/>
                </a:solidFill>
              </a:rPr>
              <a:t> </a:t>
            </a:r>
            <a:br>
              <a:rPr lang="en-US" sz="4800" dirty="0" smtClean="0">
                <a:solidFill>
                  <a:srgbClr val="663366"/>
                </a:solidFill>
              </a:rPr>
            </a:br>
            <a:r>
              <a:rPr lang="en-US" sz="3400" dirty="0" err="1" smtClean="0">
                <a:solidFill>
                  <a:srgbClr val="663366"/>
                </a:solidFill>
              </a:rPr>
              <a:t>Espero</a:t>
            </a:r>
            <a:r>
              <a:rPr lang="en-US" sz="3400" dirty="0" smtClean="0">
                <a:solidFill>
                  <a:srgbClr val="663366"/>
                </a:solidFill>
              </a:rPr>
              <a:t> </a:t>
            </a:r>
            <a:r>
              <a:rPr lang="en-US" sz="3400" dirty="0" err="1" smtClean="0">
                <a:solidFill>
                  <a:srgbClr val="663366"/>
                </a:solidFill>
              </a:rPr>
              <a:t>que</a:t>
            </a:r>
            <a:r>
              <a:rPr lang="en-US" sz="3400" dirty="0" smtClean="0">
                <a:solidFill>
                  <a:srgbClr val="663366"/>
                </a:solidFill>
              </a:rPr>
              <a:t> </a:t>
            </a:r>
            <a:r>
              <a:rPr lang="en-US" sz="3400" dirty="0" err="1" smtClean="0">
                <a:solidFill>
                  <a:srgbClr val="663366"/>
                </a:solidFill>
              </a:rPr>
              <a:t>este</a:t>
            </a:r>
            <a:r>
              <a:rPr lang="en-US" sz="3400" dirty="0" smtClean="0">
                <a:solidFill>
                  <a:srgbClr val="663366"/>
                </a:solidFill>
              </a:rPr>
              <a:t> </a:t>
            </a:r>
            <a:r>
              <a:rPr lang="es-ES_tradnl" sz="3200" dirty="0" smtClean="0">
                <a:solidFill>
                  <a:srgbClr val="663366"/>
                </a:solidFill>
              </a:rPr>
              <a:t>niño vas a caminar?</a:t>
            </a:r>
            <a:endParaRPr lang="en-US" sz="3400" dirty="0">
              <a:solidFill>
                <a:srgbClr val="66336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8474" y="1509174"/>
            <a:ext cx="7967302" cy="5348826"/>
          </a:xfrm>
        </p:spPr>
        <p:txBody>
          <a:bodyPr>
            <a:noAutofit/>
          </a:bodyPr>
          <a:lstStyle/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n-US" dirty="0" err="1" smtClean="0">
                <a:solidFill>
                  <a:srgbClr val="663366"/>
                </a:solidFill>
              </a:rPr>
              <a:t>Contracciones</a:t>
            </a:r>
            <a:r>
              <a:rPr lang="en-US" dirty="0" smtClean="0">
                <a:solidFill>
                  <a:srgbClr val="663366"/>
                </a:solidFill>
              </a:rPr>
              <a:t> de los </a:t>
            </a:r>
            <a:r>
              <a:rPr lang="en-US" dirty="0" err="1" smtClean="0">
                <a:solidFill>
                  <a:srgbClr val="663366"/>
                </a:solidFill>
              </a:rPr>
              <a:t>flexores</a:t>
            </a:r>
            <a:r>
              <a:rPr lang="en-US" dirty="0" smtClean="0">
                <a:solidFill>
                  <a:srgbClr val="663366"/>
                </a:solidFill>
              </a:rPr>
              <a:t> de la cadera</a:t>
            </a:r>
            <a:r>
              <a:rPr lang="en-US" baseline="30000" dirty="0" smtClean="0">
                <a:solidFill>
                  <a:srgbClr val="663366"/>
                </a:solidFill>
              </a:rPr>
              <a:t>8</a:t>
            </a:r>
            <a:r>
              <a:rPr lang="en-US" dirty="0" smtClean="0">
                <a:solidFill>
                  <a:srgbClr val="663366"/>
                </a:solidFill>
              </a:rPr>
              <a:t> 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</a:t>
            </a:r>
          </a:p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s-ES_tradnl" dirty="0">
                <a:solidFill>
                  <a:srgbClr val="663366"/>
                </a:solidFill>
                <a:sym typeface="Wingdings"/>
              </a:rPr>
              <a:t>Revisiones a un </a:t>
            </a:r>
            <a:r>
              <a:rPr lang="es-ES_tradnl" dirty="0" smtClean="0">
                <a:solidFill>
                  <a:srgbClr val="663366"/>
                </a:solidFill>
                <a:sym typeface="Wingdings"/>
              </a:rPr>
              <a:t>desviación</a:t>
            </a:r>
            <a:r>
              <a:rPr lang="en-US" baseline="30000" dirty="0" smtClean="0">
                <a:solidFill>
                  <a:srgbClr val="663366"/>
                </a:solidFill>
                <a:sym typeface="Wingdings"/>
              </a:rPr>
              <a:t>8,12,13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 </a:t>
            </a:r>
          </a:p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n-US" dirty="0" smtClean="0">
                <a:solidFill>
                  <a:srgbClr val="663366"/>
                </a:solidFill>
                <a:sym typeface="Wingdings"/>
              </a:rPr>
              <a:t>Obesidad</a:t>
            </a:r>
            <a:r>
              <a:rPr lang="en-US" baseline="30000" dirty="0" smtClean="0">
                <a:solidFill>
                  <a:srgbClr val="663366"/>
                </a:solidFill>
                <a:sym typeface="Wingdings"/>
              </a:rPr>
              <a:t>11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 </a:t>
            </a:r>
          </a:p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n-US" dirty="0" smtClean="0">
                <a:solidFill>
                  <a:srgbClr val="663366"/>
                </a:solidFill>
                <a:sym typeface="Wingdings"/>
              </a:rPr>
              <a:t>Espasticidad</a:t>
            </a:r>
            <a:r>
              <a:rPr lang="en-US" baseline="30000" dirty="0" smtClean="0">
                <a:solidFill>
                  <a:srgbClr val="663366"/>
                </a:solidFill>
                <a:sym typeface="Wingdings"/>
              </a:rPr>
              <a:t>14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  </a:t>
            </a:r>
          </a:p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s-ES_tradnl" dirty="0">
                <a:solidFill>
                  <a:srgbClr val="663366"/>
                </a:solidFill>
                <a:sym typeface="Wingdings"/>
              </a:rPr>
              <a:t>Historia o presencia de </a:t>
            </a:r>
            <a:r>
              <a:rPr lang="es-ES_tradnl" dirty="0" smtClean="0">
                <a:solidFill>
                  <a:srgbClr val="663366"/>
                </a:solidFill>
                <a:sym typeface="Wingdings"/>
              </a:rPr>
              <a:t>hidrocéfalo</a:t>
            </a:r>
            <a:r>
              <a:rPr lang="en-US" baseline="30000" dirty="0" smtClean="0">
                <a:solidFill>
                  <a:srgbClr val="663366"/>
                </a:solidFill>
                <a:sym typeface="Wingdings"/>
              </a:rPr>
              <a:t>6,7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 </a:t>
            </a:r>
          </a:p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s-ES_tradnl" dirty="0">
                <a:solidFill>
                  <a:srgbClr val="663366"/>
                </a:solidFill>
                <a:sym typeface="Wingdings"/>
              </a:rPr>
              <a:t>Ulceras de </a:t>
            </a:r>
            <a:r>
              <a:rPr lang="es-ES_tradnl" dirty="0" smtClean="0">
                <a:solidFill>
                  <a:srgbClr val="663366"/>
                </a:solidFill>
                <a:sym typeface="Wingdings"/>
              </a:rPr>
              <a:t>presión</a:t>
            </a:r>
            <a:r>
              <a:rPr lang="en-US" baseline="30000" dirty="0" smtClean="0">
                <a:solidFill>
                  <a:srgbClr val="663366"/>
                </a:solidFill>
                <a:sym typeface="Wingdings"/>
              </a:rPr>
              <a:t>11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 </a:t>
            </a:r>
          </a:p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s-ES_tradnl" dirty="0">
                <a:solidFill>
                  <a:srgbClr val="663366"/>
                </a:solidFill>
                <a:sym typeface="Wingdings"/>
              </a:rPr>
              <a:t>Dificultades con el alimento o </a:t>
            </a:r>
            <a:r>
              <a:rPr lang="es-ES_tradnl" dirty="0" smtClean="0">
                <a:solidFill>
                  <a:srgbClr val="663366"/>
                </a:solidFill>
                <a:sym typeface="Wingdings"/>
              </a:rPr>
              <a:t>respiración</a:t>
            </a:r>
            <a:r>
              <a:rPr lang="en-US" baseline="30000" dirty="0" smtClean="0">
                <a:solidFill>
                  <a:srgbClr val="663366"/>
                </a:solidFill>
                <a:sym typeface="Wingdings"/>
              </a:rPr>
              <a:t>7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 </a:t>
            </a:r>
          </a:p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s-ES_tradnl" dirty="0">
                <a:solidFill>
                  <a:srgbClr val="663366"/>
                </a:solidFill>
                <a:sym typeface="Wingdings"/>
              </a:rPr>
              <a:t>Escoliosis</a:t>
            </a:r>
            <a:r>
              <a:rPr lang="en-US" baseline="30000" dirty="0" smtClean="0">
                <a:solidFill>
                  <a:srgbClr val="663366"/>
                </a:solidFill>
                <a:sym typeface="Wingdings"/>
              </a:rPr>
              <a:t>7,8 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 </a:t>
            </a:r>
          </a:p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s-ES_tradnl" dirty="0">
                <a:solidFill>
                  <a:srgbClr val="663366"/>
                </a:solidFill>
                <a:sym typeface="Wingdings"/>
              </a:rPr>
              <a:t>Tono bajo en </a:t>
            </a:r>
            <a:r>
              <a:rPr lang="es-ES_tradnl" dirty="0" smtClean="0">
                <a:solidFill>
                  <a:srgbClr val="663366"/>
                </a:solidFill>
                <a:sym typeface="Wingdings"/>
              </a:rPr>
              <a:t>general</a:t>
            </a:r>
            <a:r>
              <a:rPr lang="en-US" baseline="30000" dirty="0" smtClean="0">
                <a:solidFill>
                  <a:srgbClr val="663366"/>
                </a:solidFill>
                <a:sym typeface="Wingdings"/>
              </a:rPr>
              <a:t>12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 </a:t>
            </a:r>
          </a:p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s-ES_tradnl" dirty="0">
                <a:solidFill>
                  <a:srgbClr val="663366"/>
                </a:solidFill>
                <a:sym typeface="Wingdings"/>
              </a:rPr>
              <a:t>Deterioración progresiva y </a:t>
            </a:r>
            <a:r>
              <a:rPr lang="es-ES_tradnl" dirty="0" smtClean="0">
                <a:solidFill>
                  <a:srgbClr val="663366"/>
                </a:solidFill>
                <a:sym typeface="Wingdings"/>
              </a:rPr>
              <a:t>neurológica</a:t>
            </a:r>
            <a:r>
              <a:rPr lang="en-US" baseline="30000" dirty="0" smtClean="0">
                <a:solidFill>
                  <a:srgbClr val="663366"/>
                </a:solidFill>
                <a:sym typeface="Wingdings"/>
              </a:rPr>
              <a:t>14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 </a:t>
            </a:r>
          </a:p>
          <a:p>
            <a:pPr marL="137160">
              <a:lnSpc>
                <a:spcPts val="2400"/>
              </a:lnSpc>
              <a:spcBef>
                <a:spcPts val="1400"/>
              </a:spcBef>
            </a:pPr>
            <a:r>
              <a:rPr lang="es-ES_tradnl" dirty="0">
                <a:solidFill>
                  <a:srgbClr val="663366"/>
                </a:solidFill>
                <a:sym typeface="Wingdings"/>
              </a:rPr>
              <a:t>Lesión a el nivel </a:t>
            </a:r>
            <a:r>
              <a:rPr lang="es-ES_tradnl" dirty="0" smtClean="0">
                <a:solidFill>
                  <a:srgbClr val="663366"/>
                </a:solidFill>
                <a:sym typeface="Wingdings"/>
              </a:rPr>
              <a:t>torácico</a:t>
            </a:r>
            <a:r>
              <a:rPr lang="en-US" baseline="30000" dirty="0" smtClean="0">
                <a:solidFill>
                  <a:srgbClr val="663366"/>
                </a:solidFill>
                <a:sym typeface="Wingdings"/>
              </a:rPr>
              <a:t>12</a:t>
            </a:r>
            <a:r>
              <a:rPr lang="en-US" dirty="0" smtClean="0">
                <a:solidFill>
                  <a:srgbClr val="663366"/>
                </a:solidFill>
                <a:sym typeface="Wingdings"/>
              </a:rPr>
              <a:t> </a:t>
            </a:r>
            <a:endParaRPr lang="en-US" dirty="0">
              <a:solidFill>
                <a:srgbClr val="663366"/>
              </a:solidFill>
            </a:endParaRPr>
          </a:p>
        </p:txBody>
      </p:sp>
      <p:pic>
        <p:nvPicPr>
          <p:cNvPr id="10" name="Picture 9" descr="s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26" y="3864825"/>
            <a:ext cx="2933700" cy="2781300"/>
          </a:xfrm>
          <a:prstGeom prst="rect">
            <a:avLst/>
          </a:prstGeom>
        </p:spPr>
      </p:pic>
      <p:pic>
        <p:nvPicPr>
          <p:cNvPr id="11" name="Picture 10" descr="question mark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47" y="2562096"/>
            <a:ext cx="1195998" cy="1667149"/>
          </a:xfrm>
          <a:prstGeom prst="rect">
            <a:avLst/>
          </a:prstGeom>
        </p:spPr>
      </p:pic>
      <p:pic>
        <p:nvPicPr>
          <p:cNvPr id="12" name="Picture 11" descr="question mark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24" y="1880060"/>
            <a:ext cx="1114801" cy="1655562"/>
          </a:xfrm>
          <a:prstGeom prst="rect">
            <a:avLst/>
          </a:prstGeom>
        </p:spPr>
      </p:pic>
      <p:pic>
        <p:nvPicPr>
          <p:cNvPr id="13" name="Picture 12" descr="question mark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25" y="2436936"/>
            <a:ext cx="1025901" cy="17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60706"/>
            <a:ext cx="7556313" cy="1116106"/>
          </a:xfrm>
        </p:spPr>
        <p:txBody>
          <a:bodyPr/>
          <a:lstStyle/>
          <a:p>
            <a:r>
              <a:rPr lang="en-US" sz="4800" dirty="0" err="1" smtClean="0"/>
              <a:t>Intervenciónes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922869"/>
            <a:ext cx="7556313" cy="4797548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663366"/>
                </a:solidFill>
              </a:rPr>
              <a:t>Estirar</a:t>
            </a:r>
            <a:endParaRPr lang="en-US" b="1" dirty="0" smtClean="0">
              <a:solidFill>
                <a:srgbClr val="663366"/>
              </a:solidFill>
            </a:endParaRPr>
          </a:p>
          <a:p>
            <a:r>
              <a:rPr lang="en-US" b="1" dirty="0" err="1" smtClean="0">
                <a:solidFill>
                  <a:srgbClr val="663366"/>
                </a:solidFill>
              </a:rPr>
              <a:t>Posicionar</a:t>
            </a:r>
            <a:endParaRPr lang="en-US" b="1" dirty="0" smtClean="0">
              <a:solidFill>
                <a:srgbClr val="663366"/>
              </a:solidFill>
            </a:endParaRPr>
          </a:p>
          <a:p>
            <a:pPr lvl="1"/>
            <a:r>
              <a:rPr lang="en-US" sz="2000" dirty="0" smtClean="0">
                <a:solidFill>
                  <a:srgbClr val="663366"/>
                </a:solidFill>
              </a:rPr>
              <a:t>Silla de </a:t>
            </a:r>
            <a:r>
              <a:rPr lang="en-US" sz="2000" dirty="0" err="1" smtClean="0">
                <a:solidFill>
                  <a:srgbClr val="663366"/>
                </a:solidFill>
              </a:rPr>
              <a:t>ruedas</a:t>
            </a:r>
            <a:endParaRPr lang="en-US" sz="2000" dirty="0" smtClean="0">
              <a:solidFill>
                <a:srgbClr val="663366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663366"/>
                </a:solidFill>
              </a:rPr>
              <a:t>Yacer</a:t>
            </a:r>
            <a:r>
              <a:rPr lang="en-US" sz="2000" dirty="0" smtClean="0">
                <a:solidFill>
                  <a:srgbClr val="663366"/>
                </a:solidFill>
              </a:rPr>
              <a:t> de </a:t>
            </a:r>
            <a:r>
              <a:rPr lang="en-US" sz="2000" dirty="0" err="1" smtClean="0">
                <a:solidFill>
                  <a:srgbClr val="663366"/>
                </a:solidFill>
              </a:rPr>
              <a:t>espaldas</a:t>
            </a:r>
            <a:endParaRPr lang="en-US" sz="2000" dirty="0" smtClean="0">
              <a:solidFill>
                <a:srgbClr val="663366"/>
              </a:solidFill>
            </a:endParaRPr>
          </a:p>
          <a:p>
            <a:pPr lvl="1"/>
            <a:r>
              <a:rPr lang="en-US" sz="2000" dirty="0" smtClean="0">
                <a:solidFill>
                  <a:srgbClr val="663366"/>
                </a:solidFill>
              </a:rPr>
              <a:t>Boca </a:t>
            </a:r>
            <a:r>
              <a:rPr lang="en-US" sz="2000" dirty="0" err="1" smtClean="0">
                <a:solidFill>
                  <a:srgbClr val="663366"/>
                </a:solidFill>
              </a:rPr>
              <a:t>abajo</a:t>
            </a:r>
            <a:r>
              <a:rPr lang="en-US" sz="2000" dirty="0" smtClean="0">
                <a:solidFill>
                  <a:srgbClr val="663366"/>
                </a:solidFill>
              </a:rPr>
              <a:t> </a:t>
            </a:r>
          </a:p>
          <a:p>
            <a:r>
              <a:rPr lang="en-US" b="1" dirty="0" err="1" smtClean="0">
                <a:solidFill>
                  <a:srgbClr val="663366"/>
                </a:solidFill>
              </a:rPr>
              <a:t>Educación</a:t>
            </a:r>
            <a:endParaRPr lang="en-US" b="1" dirty="0" smtClean="0">
              <a:solidFill>
                <a:srgbClr val="663366"/>
              </a:solidFill>
            </a:endParaRPr>
          </a:p>
          <a:p>
            <a:pPr lvl="1"/>
            <a:r>
              <a:rPr lang="es-ES_tradnl" sz="2000" dirty="0">
                <a:solidFill>
                  <a:srgbClr val="663366"/>
                </a:solidFill>
              </a:rPr>
              <a:t>Prevenir </a:t>
            </a:r>
            <a:r>
              <a:rPr lang="es-ES_tradnl" sz="2000" dirty="0">
                <a:solidFill>
                  <a:srgbClr val="663366"/>
                </a:solidFill>
                <a:sym typeface="Wingdings"/>
              </a:rPr>
              <a:t>las ulceras de </a:t>
            </a:r>
            <a:r>
              <a:rPr lang="es-ES_tradnl" sz="2000" dirty="0" smtClean="0">
                <a:solidFill>
                  <a:srgbClr val="663366"/>
                </a:solidFill>
                <a:sym typeface="Wingdings"/>
              </a:rPr>
              <a:t>presión</a:t>
            </a:r>
          </a:p>
          <a:p>
            <a:pPr lvl="1"/>
            <a:r>
              <a:rPr lang="es-ES_tradnl" sz="2000" dirty="0">
                <a:solidFill>
                  <a:srgbClr val="663366"/>
                </a:solidFill>
              </a:rPr>
              <a:t>Signos </a:t>
            </a:r>
            <a:r>
              <a:rPr lang="es-ES_tradnl" sz="2000" dirty="0">
                <a:solidFill>
                  <a:srgbClr val="663366"/>
                </a:solidFill>
                <a:sym typeface="Wingdings"/>
              </a:rPr>
              <a:t>de disfunción a un desviación </a:t>
            </a:r>
            <a:endParaRPr lang="es-ES_tradnl" sz="2000" dirty="0">
              <a:solidFill>
                <a:srgbClr val="663366"/>
              </a:solidFill>
            </a:endParaRPr>
          </a:p>
          <a:p>
            <a:pPr lvl="1"/>
            <a:r>
              <a:rPr lang="es-ES_tradnl" sz="2000" dirty="0">
                <a:solidFill>
                  <a:srgbClr val="663366"/>
                </a:solidFill>
              </a:rPr>
              <a:t>Ejercicio y alimentación nutritiva para prevenir la </a:t>
            </a:r>
            <a:r>
              <a:rPr lang="es-ES_tradnl" sz="2000" dirty="0" smtClean="0">
                <a:solidFill>
                  <a:srgbClr val="663366"/>
                </a:solidFill>
              </a:rPr>
              <a:t>obesidad</a:t>
            </a:r>
          </a:p>
          <a:p>
            <a:r>
              <a:rPr lang="en-US" b="1" dirty="0" err="1" smtClean="0">
                <a:solidFill>
                  <a:srgbClr val="663366"/>
                </a:solidFill>
              </a:rPr>
              <a:t>Fortalecimiento</a:t>
            </a:r>
            <a:endParaRPr lang="en-US" b="1" dirty="0" smtClean="0">
              <a:solidFill>
                <a:srgbClr val="663366"/>
              </a:solidFill>
            </a:endParaRPr>
          </a:p>
          <a:p>
            <a:r>
              <a:rPr lang="en-US" b="1" dirty="0">
                <a:solidFill>
                  <a:srgbClr val="663366"/>
                </a:solidFill>
              </a:rPr>
              <a:t>Los </a:t>
            </a:r>
            <a:r>
              <a:rPr lang="en-US" b="1" dirty="0" err="1">
                <a:solidFill>
                  <a:srgbClr val="663366"/>
                </a:solidFill>
              </a:rPr>
              <a:t>Ejercicios</a:t>
            </a:r>
            <a:r>
              <a:rPr lang="en-US" b="1" dirty="0">
                <a:solidFill>
                  <a:srgbClr val="663366"/>
                </a:solidFill>
              </a:rPr>
              <a:t> de </a:t>
            </a:r>
            <a:r>
              <a:rPr lang="en-US" b="1" dirty="0" smtClean="0">
                <a:solidFill>
                  <a:srgbClr val="663366"/>
                </a:solidFill>
              </a:rPr>
              <a:t>Resistencia</a:t>
            </a:r>
            <a:endParaRPr lang="en-US" b="1" dirty="0">
              <a:solidFill>
                <a:srgbClr val="663366"/>
              </a:solidFill>
            </a:endParaRPr>
          </a:p>
        </p:txBody>
      </p:sp>
      <p:pic>
        <p:nvPicPr>
          <p:cNvPr id="5" name="Picture 4" descr="stret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90" y="1600200"/>
            <a:ext cx="2811780" cy="1988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925" y="4821610"/>
            <a:ext cx="1985735" cy="17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Estirar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858861"/>
            <a:ext cx="3657600" cy="534715"/>
          </a:xfrm>
        </p:spPr>
        <p:txBody>
          <a:bodyPr/>
          <a:lstStyle/>
          <a:p>
            <a:r>
              <a:rPr lang="en-US" sz="2800" dirty="0" smtClean="0"/>
              <a:t>Flexor de la </a:t>
            </a:r>
            <a:r>
              <a:rPr lang="en-US" sz="2800" dirty="0" err="1" smtClean="0"/>
              <a:t>Cadera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9878" y="1858861"/>
            <a:ext cx="3657600" cy="966876"/>
          </a:xfrm>
        </p:spPr>
        <p:txBody>
          <a:bodyPr/>
          <a:lstStyle/>
          <a:p>
            <a:r>
              <a:rPr lang="en-US" sz="2800" dirty="0" smtClean="0"/>
              <a:t>Los </a:t>
            </a:r>
            <a:r>
              <a:rPr lang="en-US" sz="2800" dirty="0" err="1" smtClean="0"/>
              <a:t>Músculos</a:t>
            </a:r>
            <a:r>
              <a:rPr lang="en-US" sz="2800" dirty="0" smtClean="0"/>
              <a:t> </a:t>
            </a:r>
            <a:r>
              <a:rPr lang="en-US" sz="2800" dirty="0" err="1" smtClean="0"/>
              <a:t>Isquiotibiales</a:t>
            </a:r>
            <a:endParaRPr lang="en-US" sz="2800" dirty="0"/>
          </a:p>
        </p:txBody>
      </p:sp>
      <p:pic>
        <p:nvPicPr>
          <p:cNvPr id="8" name="Content Placeholder 7" descr="knee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12586"/>
          <a:stretch>
            <a:fillRect/>
          </a:stretch>
        </p:blipFill>
        <p:spPr>
          <a:xfrm>
            <a:off x="4397187" y="2825737"/>
            <a:ext cx="3657600" cy="3678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7541" y="3202394"/>
            <a:ext cx="1380039" cy="386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7198" y="5355728"/>
            <a:ext cx="1159682" cy="515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16395" y="5080653"/>
            <a:ext cx="1138746" cy="1045509"/>
          </a:xfrm>
        </p:spPr>
        <p:txBody>
          <a:bodyPr>
            <a:normAutofit/>
          </a:bodyPr>
          <a:lstStyle/>
          <a:p>
            <a:r>
              <a:rPr lang="en-US" dirty="0" err="1" smtClean="0"/>
              <a:t>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6" y="2825737"/>
            <a:ext cx="3582026" cy="31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0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Estirar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877265"/>
            <a:ext cx="3657600" cy="516311"/>
          </a:xfrm>
        </p:spPr>
        <p:txBody>
          <a:bodyPr/>
          <a:lstStyle/>
          <a:p>
            <a:r>
              <a:rPr lang="en-US" sz="2800" dirty="0" err="1" smtClean="0"/>
              <a:t>Tendón</a:t>
            </a:r>
            <a:r>
              <a:rPr lang="en-US" sz="2800" dirty="0" smtClean="0"/>
              <a:t> de </a:t>
            </a:r>
            <a:r>
              <a:rPr lang="en-US" sz="2800" dirty="0" err="1" smtClean="0"/>
              <a:t>Aquiles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9878" y="1877265"/>
            <a:ext cx="3657600" cy="516311"/>
          </a:xfrm>
        </p:spPr>
        <p:txBody>
          <a:bodyPr/>
          <a:lstStyle/>
          <a:p>
            <a:r>
              <a:rPr lang="en-US" sz="2800" dirty="0" smtClean="0"/>
              <a:t>Flexor del </a:t>
            </a:r>
            <a:r>
              <a:rPr lang="en-US" sz="2800" dirty="0" err="1" smtClean="0"/>
              <a:t>Codo</a:t>
            </a:r>
            <a:endParaRPr lang="en-US" sz="2800" dirty="0"/>
          </a:p>
        </p:txBody>
      </p:sp>
      <p:pic>
        <p:nvPicPr>
          <p:cNvPr id="7" name="Content Placeholder 3" descr="ankle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r="16854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9144000" y="5550393"/>
            <a:ext cx="1140825" cy="1325570"/>
          </a:xfrm>
        </p:spPr>
        <p:txBody>
          <a:bodyPr/>
          <a:lstStyle/>
          <a:p>
            <a:r>
              <a:rPr lang="en-US" dirty="0" err="1" smtClean="0"/>
              <a:t>dfg</a:t>
            </a:r>
            <a:endParaRPr lang="en-US" dirty="0"/>
          </a:p>
        </p:txBody>
      </p:sp>
      <p:pic>
        <p:nvPicPr>
          <p:cNvPr id="10" name="Picture 9" descr="elbo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48" y="2962692"/>
            <a:ext cx="3781030" cy="2098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153" y="2595043"/>
            <a:ext cx="1288535" cy="69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09428" y="5426788"/>
            <a:ext cx="1693504" cy="69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10873" y="4601140"/>
            <a:ext cx="889005" cy="1525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2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Estirar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717899" y="6625642"/>
            <a:ext cx="497007" cy="13200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877265"/>
            <a:ext cx="3657600" cy="516311"/>
          </a:xfrm>
        </p:spPr>
        <p:txBody>
          <a:bodyPr/>
          <a:lstStyle/>
          <a:p>
            <a:r>
              <a:rPr lang="en-US" sz="2800" dirty="0" smtClean="0"/>
              <a:t>Los </a:t>
            </a:r>
            <a:r>
              <a:rPr lang="en-US" sz="2800" dirty="0" err="1" smtClean="0"/>
              <a:t>Hombros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9878" y="1877265"/>
            <a:ext cx="3657600" cy="516311"/>
          </a:xfrm>
        </p:spPr>
        <p:txBody>
          <a:bodyPr/>
          <a:lstStyle/>
          <a:p>
            <a:r>
              <a:rPr lang="en-US" sz="2800" dirty="0" smtClean="0"/>
              <a:t>Las </a:t>
            </a:r>
            <a:r>
              <a:rPr lang="en-US" sz="2800" dirty="0" err="1" smtClean="0"/>
              <a:t>Muñecas</a:t>
            </a:r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9" y="2944730"/>
            <a:ext cx="4173622" cy="23189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-681083" y="6202337"/>
            <a:ext cx="681083" cy="84661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wris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92" y="2944730"/>
            <a:ext cx="3514535" cy="17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57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solidFill>
                  <a:srgbClr val="663366"/>
                </a:solidFill>
              </a:rPr>
              <a:t>Posicionar</a:t>
            </a:r>
            <a:endParaRPr lang="en-US" sz="4800" dirty="0">
              <a:solidFill>
                <a:srgbClr val="66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663366"/>
                </a:solidFill>
              </a:rPr>
              <a:t>		</a:t>
            </a:r>
            <a:r>
              <a:rPr lang="en-US" sz="2800" dirty="0" smtClean="0">
                <a:solidFill>
                  <a:srgbClr val="663366"/>
                </a:solidFill>
              </a:rPr>
              <a:t>Silla de </a:t>
            </a:r>
            <a:r>
              <a:rPr lang="en-US" sz="2800" dirty="0" err="1" smtClean="0">
                <a:solidFill>
                  <a:srgbClr val="663366"/>
                </a:solidFill>
              </a:rPr>
              <a:t>ruedas</a:t>
            </a:r>
            <a:endParaRPr lang="en-US" sz="2800" dirty="0" smtClean="0">
              <a:solidFill>
                <a:srgbClr val="663366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663366"/>
              </a:solidFill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663366"/>
                </a:solidFill>
              </a:rPr>
              <a:t>				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663366"/>
                </a:solidFill>
              </a:rPr>
              <a:t>Yacer</a:t>
            </a:r>
            <a:r>
              <a:rPr lang="en-US" sz="2800" dirty="0" smtClean="0">
                <a:solidFill>
                  <a:srgbClr val="663366"/>
                </a:solidFill>
              </a:rPr>
              <a:t> de </a:t>
            </a:r>
            <a:r>
              <a:rPr lang="en-US" sz="2800" dirty="0" err="1" smtClean="0">
                <a:solidFill>
                  <a:srgbClr val="663366"/>
                </a:solidFill>
              </a:rPr>
              <a:t>espaldas</a:t>
            </a:r>
            <a:r>
              <a:rPr lang="en-US" sz="2800" dirty="0" smtClean="0">
                <a:solidFill>
                  <a:srgbClr val="663366"/>
                </a:solidFill>
              </a:rPr>
              <a:t> / </a:t>
            </a:r>
            <a:r>
              <a:rPr lang="en-US" sz="2800" dirty="0" err="1" smtClean="0">
                <a:solidFill>
                  <a:srgbClr val="663366"/>
                </a:solidFill>
              </a:rPr>
              <a:t>Supino</a:t>
            </a:r>
            <a:endParaRPr lang="en-US" sz="2800" dirty="0" smtClean="0">
              <a:solidFill>
                <a:srgbClr val="663366"/>
              </a:solidFill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663366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663366"/>
                </a:solidFill>
              </a:rPr>
              <a:t>	</a:t>
            </a:r>
            <a:r>
              <a:rPr lang="en-US" sz="3400" dirty="0" smtClean="0">
                <a:solidFill>
                  <a:srgbClr val="663366"/>
                </a:solidFill>
              </a:rPr>
              <a:t>		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663366"/>
                </a:solidFill>
              </a:rPr>
              <a:t>Boca Abajo/ </a:t>
            </a:r>
            <a:r>
              <a:rPr lang="en-US" sz="2800" dirty="0" err="1" smtClean="0">
                <a:solidFill>
                  <a:srgbClr val="663366"/>
                </a:solidFill>
              </a:rPr>
              <a:t>Acostado</a:t>
            </a:r>
            <a:endParaRPr lang="en-US" sz="2800" dirty="0">
              <a:solidFill>
                <a:srgbClr val="663366"/>
              </a:solidFill>
            </a:endParaRPr>
          </a:p>
        </p:txBody>
      </p:sp>
      <p:pic>
        <p:nvPicPr>
          <p:cNvPr id="4" name="Picture 3" descr="pr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55" y="4714724"/>
            <a:ext cx="2902132" cy="1965368"/>
          </a:xfrm>
          <a:prstGeom prst="rect">
            <a:avLst/>
          </a:prstGeom>
        </p:spPr>
      </p:pic>
      <p:pic>
        <p:nvPicPr>
          <p:cNvPr id="5" name="Picture 4" descr="wc posi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26" y="484094"/>
            <a:ext cx="2076875" cy="2751860"/>
          </a:xfrm>
          <a:prstGeom prst="rect">
            <a:avLst/>
          </a:prstGeom>
        </p:spPr>
      </p:pic>
      <p:pic>
        <p:nvPicPr>
          <p:cNvPr id="7" name="Picture 6" descr="supin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46" y="3054058"/>
            <a:ext cx="3817843" cy="13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6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87" y="16752"/>
            <a:ext cx="7723449" cy="1116106"/>
          </a:xfrm>
        </p:spPr>
        <p:txBody>
          <a:bodyPr/>
          <a:lstStyle/>
          <a:p>
            <a:r>
              <a:rPr lang="es-ES_tradnl" sz="4000" dirty="0">
                <a:solidFill>
                  <a:srgbClr val="663366"/>
                </a:solidFill>
              </a:rPr>
              <a:t>Prevenir los puntos de presión </a:t>
            </a:r>
            <a:br>
              <a:rPr lang="es-ES_tradnl" sz="4000" dirty="0">
                <a:solidFill>
                  <a:srgbClr val="663366"/>
                </a:solidFill>
              </a:rPr>
            </a:br>
            <a:r>
              <a:rPr lang="es-ES_tradnl" sz="4000" dirty="0">
                <a:solidFill>
                  <a:srgbClr val="663366"/>
                </a:solidFill>
              </a:rPr>
              <a:t>y las ulceras</a:t>
            </a:r>
            <a:r>
              <a:rPr lang="en-US" sz="4000" baseline="30000" dirty="0" smtClean="0">
                <a:solidFill>
                  <a:srgbClr val="663366"/>
                </a:solidFill>
              </a:rPr>
              <a:t>1</a:t>
            </a:r>
            <a:endParaRPr lang="en-US" sz="4000" dirty="0">
              <a:solidFill>
                <a:srgbClr val="66336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1387" y="1326911"/>
            <a:ext cx="8207489" cy="525445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663366"/>
                </a:solidFill>
              </a:rPr>
              <a:t> ¡</a:t>
            </a:r>
            <a:r>
              <a:rPr lang="en-US" sz="3600" dirty="0" err="1" smtClean="0">
                <a:solidFill>
                  <a:srgbClr val="663366"/>
                </a:solidFill>
              </a:rPr>
              <a:t>Aliviar</a:t>
            </a:r>
            <a:r>
              <a:rPr lang="en-US" sz="3600" dirty="0" smtClean="0">
                <a:solidFill>
                  <a:srgbClr val="663366"/>
                </a:solidFill>
              </a:rPr>
              <a:t> la </a:t>
            </a:r>
            <a:r>
              <a:rPr lang="en-US" sz="3600" dirty="0" err="1" smtClean="0">
                <a:solidFill>
                  <a:srgbClr val="663366"/>
                </a:solidFill>
              </a:rPr>
              <a:t>presión</a:t>
            </a:r>
            <a:r>
              <a:rPr lang="en-US" sz="3600" dirty="0" smtClean="0">
                <a:solidFill>
                  <a:srgbClr val="663366"/>
                </a:solidFill>
              </a:rPr>
              <a:t> </a:t>
            </a:r>
            <a:r>
              <a:rPr lang="en-US" sz="3600" dirty="0" err="1" smtClean="0">
                <a:solidFill>
                  <a:srgbClr val="663366"/>
                </a:solidFill>
              </a:rPr>
              <a:t>cada</a:t>
            </a:r>
            <a:r>
              <a:rPr lang="en-US" sz="3600" dirty="0" smtClean="0">
                <a:solidFill>
                  <a:srgbClr val="663366"/>
                </a:solidFill>
              </a:rPr>
              <a:t> dos </a:t>
            </a:r>
            <a:r>
              <a:rPr lang="en-US" sz="3600" dirty="0" err="1" smtClean="0">
                <a:solidFill>
                  <a:srgbClr val="663366"/>
                </a:solidFill>
              </a:rPr>
              <a:t>horas</a:t>
            </a:r>
            <a:r>
              <a:rPr lang="en-US" sz="3600" dirty="0" smtClean="0">
                <a:solidFill>
                  <a:srgbClr val="663366"/>
                </a:solidFill>
              </a:rPr>
              <a:t>! </a:t>
            </a:r>
          </a:p>
          <a:p>
            <a:pPr marL="0" indent="0">
              <a:buNone/>
            </a:pPr>
            <a:endParaRPr lang="en-US" sz="3600" dirty="0">
              <a:solidFill>
                <a:srgbClr val="663366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663366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663366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663366"/>
              </a:solidFill>
            </a:endParaRPr>
          </a:p>
          <a:p>
            <a:r>
              <a:rPr lang="en-US" sz="3600" dirty="0" smtClean="0">
                <a:solidFill>
                  <a:srgbClr val="663366"/>
                </a:solidFill>
              </a:rPr>
              <a:t> </a:t>
            </a:r>
            <a:r>
              <a:rPr lang="en-US" sz="3600" dirty="0" err="1" smtClean="0">
                <a:solidFill>
                  <a:srgbClr val="663366"/>
                </a:solidFill>
              </a:rPr>
              <a:t>Revisar</a:t>
            </a:r>
            <a:r>
              <a:rPr lang="en-US" sz="3600" dirty="0" smtClean="0">
                <a:solidFill>
                  <a:srgbClr val="663366"/>
                </a:solidFill>
              </a:rPr>
              <a:t> la </a:t>
            </a:r>
            <a:r>
              <a:rPr lang="en-US" sz="3600" dirty="0" err="1" smtClean="0">
                <a:solidFill>
                  <a:srgbClr val="663366"/>
                </a:solidFill>
              </a:rPr>
              <a:t>piel</a:t>
            </a:r>
            <a:r>
              <a:rPr lang="en-US" sz="3600" dirty="0" smtClean="0">
                <a:solidFill>
                  <a:srgbClr val="663366"/>
                </a:solidFill>
              </a:rPr>
              <a:t> a </a:t>
            </a:r>
            <a:r>
              <a:rPr lang="en-US" sz="3600" dirty="0" err="1" smtClean="0">
                <a:solidFill>
                  <a:srgbClr val="663366"/>
                </a:solidFill>
              </a:rPr>
              <a:t>diaria</a:t>
            </a:r>
            <a:r>
              <a:rPr lang="en-US" sz="3600" dirty="0" smtClean="0">
                <a:solidFill>
                  <a:srgbClr val="663366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663366"/>
                </a:solidFill>
              </a:rPr>
              <a:t> </a:t>
            </a:r>
            <a:r>
              <a:rPr lang="es-ES_tradnl" sz="3600" dirty="0">
                <a:solidFill>
                  <a:srgbClr val="663366"/>
                </a:solidFill>
              </a:rPr>
              <a:t>Acomode los huesos con protección 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 descr="side lea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24" y="2000922"/>
            <a:ext cx="2522196" cy="2898256"/>
          </a:xfrm>
          <a:prstGeom prst="rect">
            <a:avLst/>
          </a:prstGeom>
        </p:spPr>
      </p:pic>
      <p:pic>
        <p:nvPicPr>
          <p:cNvPr id="9" name="Picture 8" descr="push-up-wheel-chai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87" y="2007144"/>
            <a:ext cx="2267796" cy="2840471"/>
          </a:xfrm>
          <a:prstGeom prst="rect">
            <a:avLst/>
          </a:prstGeom>
        </p:spPr>
      </p:pic>
      <p:pic>
        <p:nvPicPr>
          <p:cNvPr id="10" name="Picture 9" descr="forward_le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2000922"/>
            <a:ext cx="3175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solidFill>
                  <a:srgbClr val="663366"/>
                </a:solidFill>
              </a:rPr>
              <a:t>Objetivos</a:t>
            </a:r>
            <a:endParaRPr lang="en-US" sz="4800" dirty="0">
              <a:solidFill>
                <a:srgbClr val="66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5590"/>
            <a:ext cx="7556313" cy="4851074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rgbClr val="663366"/>
                </a:solidFill>
              </a:rPr>
              <a:t>Describir y identificar</a:t>
            </a:r>
            <a:r>
              <a:rPr lang="es-ES_tradnl" sz="3600" dirty="0" smtClean="0">
                <a:solidFill>
                  <a:srgbClr val="663366"/>
                </a:solidFill>
              </a:rPr>
              <a:t>:</a:t>
            </a:r>
            <a:endParaRPr lang="es-ES_tradnl" sz="3600" dirty="0">
              <a:solidFill>
                <a:srgbClr val="663366"/>
              </a:solidFill>
            </a:endParaRPr>
          </a:p>
          <a:p>
            <a:pPr lvl="1"/>
            <a:r>
              <a:rPr lang="es-ES_tradnl" sz="2800" dirty="0">
                <a:solidFill>
                  <a:srgbClr val="663366"/>
                </a:solidFill>
              </a:rPr>
              <a:t>Los impedimentos comunes que un niño con espina bífida tienes</a:t>
            </a:r>
          </a:p>
          <a:p>
            <a:pPr lvl="1"/>
            <a:r>
              <a:rPr lang="es-ES_tradnl" sz="2800" dirty="0">
                <a:solidFill>
                  <a:srgbClr val="663366"/>
                </a:solidFill>
              </a:rPr>
              <a:t>Las influencias para el caminar</a:t>
            </a:r>
          </a:p>
          <a:p>
            <a:pPr lvl="1"/>
            <a:r>
              <a:rPr lang="es-ES_tradnl" sz="2800" dirty="0">
                <a:solidFill>
                  <a:srgbClr val="663366"/>
                </a:solidFill>
              </a:rPr>
              <a:t>Las técnicas y intervenciones</a:t>
            </a:r>
          </a:p>
          <a:p>
            <a:pPr lvl="1"/>
            <a:r>
              <a:rPr lang="es-ES_tradnl" sz="2800" dirty="0">
                <a:solidFill>
                  <a:srgbClr val="663366"/>
                </a:solidFill>
              </a:rPr>
              <a:t>Las estragáis para prevenir y mantener la salud para un niño con espina bífida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01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50" y="52924"/>
            <a:ext cx="8661112" cy="1388506"/>
          </a:xfrm>
        </p:spPr>
        <p:txBody>
          <a:bodyPr/>
          <a:lstStyle/>
          <a:p>
            <a:r>
              <a:rPr lang="es-ES_tradnl" sz="4600" dirty="0">
                <a:solidFill>
                  <a:srgbClr val="663366"/>
                </a:solidFill>
              </a:rPr>
              <a:t>Disfunción de un </a:t>
            </a:r>
            <a:r>
              <a:rPr lang="es-ES_tradnl" sz="4600" dirty="0" smtClean="0">
                <a:solidFill>
                  <a:srgbClr val="663366"/>
                </a:solidFill>
              </a:rPr>
              <a:t>desviación</a:t>
            </a:r>
            <a:r>
              <a:rPr lang="en-US" sz="4600" baseline="30000" dirty="0" smtClean="0">
                <a:solidFill>
                  <a:srgbClr val="663366"/>
                </a:solidFill>
              </a:rPr>
              <a:t>1</a:t>
            </a:r>
            <a:endParaRPr lang="en-US" sz="4600" dirty="0">
              <a:solidFill>
                <a:srgbClr val="66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776211"/>
            <a:ext cx="7556313" cy="59450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sz="2400" dirty="0">
                <a:solidFill>
                  <a:srgbClr val="663366"/>
                </a:solidFill>
              </a:rPr>
              <a:t>Puede llegar a disfunción neurológicas y progresivas  </a:t>
            </a:r>
            <a:endParaRPr lang="es-ES_tradnl" sz="2400" dirty="0" smtClean="0">
              <a:solidFill>
                <a:srgbClr val="663366"/>
              </a:solidFill>
            </a:endParaRPr>
          </a:p>
          <a:p>
            <a:pPr marL="0" indent="0">
              <a:buNone/>
            </a:pPr>
            <a:endParaRPr lang="es-ES_trad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663366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663366"/>
                </a:solidFill>
              </a:rPr>
              <a:t>¿</a:t>
            </a:r>
            <a:r>
              <a:rPr lang="en-US" sz="2400" dirty="0" err="1" smtClean="0">
                <a:solidFill>
                  <a:srgbClr val="663366"/>
                </a:solidFill>
              </a:rPr>
              <a:t>Signos</a:t>
            </a:r>
            <a:r>
              <a:rPr lang="en-US" sz="2400" dirty="0">
                <a:solidFill>
                  <a:srgbClr val="663366"/>
                </a:solidFill>
              </a:rPr>
              <a:t>/</a:t>
            </a:r>
            <a:r>
              <a:rPr lang="en-US" sz="2400" dirty="0" err="1">
                <a:solidFill>
                  <a:srgbClr val="663366"/>
                </a:solidFill>
              </a:rPr>
              <a:t>síntomas</a:t>
            </a:r>
            <a:r>
              <a:rPr lang="en-US" sz="2400" dirty="0">
                <a:solidFill>
                  <a:srgbClr val="663366"/>
                </a:solidFill>
              </a:rPr>
              <a:t>? ¿y </a:t>
            </a:r>
            <a:r>
              <a:rPr lang="en-US" sz="2400" dirty="0" err="1">
                <a:solidFill>
                  <a:srgbClr val="663366"/>
                </a:solidFill>
              </a:rPr>
              <a:t>ahora</a:t>
            </a:r>
            <a:r>
              <a:rPr lang="en-US" sz="2400" dirty="0">
                <a:solidFill>
                  <a:srgbClr val="663366"/>
                </a:solidFill>
              </a:rPr>
              <a:t> </a:t>
            </a:r>
            <a:r>
              <a:rPr lang="en-US" sz="2400" dirty="0" err="1">
                <a:solidFill>
                  <a:srgbClr val="663366"/>
                </a:solidFill>
              </a:rPr>
              <a:t>qué</a:t>
            </a:r>
            <a:r>
              <a:rPr lang="en-US" sz="2400" dirty="0">
                <a:solidFill>
                  <a:srgbClr val="663366"/>
                </a:solidFill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69955"/>
              </p:ext>
            </p:extLst>
          </p:nvPr>
        </p:nvGraphicFramePr>
        <p:xfrm>
          <a:off x="273538" y="1268191"/>
          <a:ext cx="8596924" cy="493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462"/>
                <a:gridCol w="4298462"/>
              </a:tblGrid>
              <a:tr h="6373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Signs of shunt</a:t>
                      </a:r>
                      <a:r>
                        <a:rPr lang="en-US" sz="1800" baseline="0" dirty="0" smtClean="0"/>
                        <a:t> malfunction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64216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Cambios o defectos del habla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Comienzo o disminución de escoliosis </a:t>
                      </a:r>
                      <a:endParaRPr lang="en-US" sz="1800" dirty="0" smtClean="0"/>
                    </a:p>
                  </a:txBody>
                  <a:tcPr/>
                </a:tc>
              </a:tr>
              <a:tr h="364216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Fiebre y enfermedad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Cambios en la personalidad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364216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Dólar de cabeza recurrente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Disminución de fuerza sujeción </a:t>
                      </a:r>
                      <a:endParaRPr lang="en-US" sz="1800" dirty="0"/>
                    </a:p>
                  </a:txBody>
                  <a:tcPr/>
                </a:tc>
              </a:tr>
              <a:tr h="614115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Disminución de nivel de actividad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Dificultad para levantarse en la mañana </a:t>
                      </a:r>
                      <a:endParaRPr lang="en-US" sz="1800" dirty="0"/>
                    </a:p>
                  </a:txBody>
                  <a:tcPr/>
                </a:tc>
              </a:tr>
              <a:tr h="637377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Disminución de cumplimiento escolar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Disminución de coordinación visuales y motor </a:t>
                      </a:r>
                      <a:endParaRPr lang="en-US" sz="1800" dirty="0"/>
                    </a:p>
                  </a:txBody>
                  <a:tcPr/>
                </a:tc>
              </a:tr>
              <a:tr h="637377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Comienzo o aumento de estrabismo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Disminución de acuidad visual o visón doble </a:t>
                      </a:r>
                      <a:endParaRPr lang="en-US" sz="1800" dirty="0"/>
                    </a:p>
                  </a:txBody>
                  <a:tcPr/>
                </a:tc>
              </a:tr>
              <a:tr h="637377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Cambios en apetitos o peso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Disminución de coordinación visuales y de percepción </a:t>
                      </a:r>
                      <a:endParaRPr lang="en-US" sz="1800" dirty="0"/>
                    </a:p>
                  </a:txBody>
                  <a:tcPr/>
                </a:tc>
              </a:tr>
              <a:tr h="629037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Comienzo o deterioro de incontinencia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Comienzo o aumento en frecuencias de ataque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6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5725361" cy="1116106"/>
          </a:xfrm>
        </p:spPr>
        <p:txBody>
          <a:bodyPr/>
          <a:lstStyle/>
          <a:p>
            <a:r>
              <a:rPr lang="en-US" sz="4800" dirty="0" err="1" smtClean="0"/>
              <a:t>Prevenirse</a:t>
            </a:r>
            <a:r>
              <a:rPr lang="en-US" sz="4800" dirty="0" smtClean="0"/>
              <a:t> la Obesidad</a:t>
            </a:r>
            <a:r>
              <a:rPr lang="en-US" sz="4800" baseline="30000" dirty="0" smtClean="0"/>
              <a:t>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704799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rgbClr val="663366"/>
                </a:solidFill>
              </a:rPr>
              <a:t>¿</a:t>
            </a:r>
            <a:r>
              <a:rPr lang="en-US" sz="3600" dirty="0" err="1" smtClean="0">
                <a:solidFill>
                  <a:srgbClr val="663366"/>
                </a:solidFill>
              </a:rPr>
              <a:t>Por</a:t>
            </a:r>
            <a:r>
              <a:rPr lang="en-US" sz="3600" dirty="0" smtClean="0">
                <a:solidFill>
                  <a:srgbClr val="663366"/>
                </a:solidFill>
              </a:rPr>
              <a:t> </a:t>
            </a:r>
            <a:r>
              <a:rPr lang="en-US" sz="3600" dirty="0" err="1" smtClean="0">
                <a:solidFill>
                  <a:srgbClr val="663366"/>
                </a:solidFill>
              </a:rPr>
              <a:t>qué</a:t>
            </a:r>
            <a:r>
              <a:rPr lang="en-US" sz="3600" dirty="0" smtClean="0">
                <a:solidFill>
                  <a:srgbClr val="663366"/>
                </a:solidFill>
              </a:rPr>
              <a:t> </a:t>
            </a:r>
            <a:r>
              <a:rPr lang="en-US" sz="3600" dirty="0" err="1" smtClean="0">
                <a:solidFill>
                  <a:srgbClr val="663366"/>
                </a:solidFill>
              </a:rPr>
              <a:t>es</a:t>
            </a:r>
            <a:r>
              <a:rPr lang="en-US" sz="3600" dirty="0" smtClean="0">
                <a:solidFill>
                  <a:srgbClr val="663366"/>
                </a:solidFill>
              </a:rPr>
              <a:t> tan </a:t>
            </a:r>
            <a:r>
              <a:rPr lang="en-US" sz="3600" dirty="0" err="1" smtClean="0">
                <a:solidFill>
                  <a:srgbClr val="663366"/>
                </a:solidFill>
              </a:rPr>
              <a:t>común</a:t>
            </a:r>
            <a:r>
              <a:rPr lang="en-US" sz="3600" dirty="0" smtClean="0">
                <a:solidFill>
                  <a:srgbClr val="663366"/>
                </a:solidFill>
              </a:rPr>
              <a:t>? </a:t>
            </a:r>
          </a:p>
          <a:p>
            <a:r>
              <a:rPr lang="en-US" sz="3600" dirty="0" smtClean="0">
                <a:solidFill>
                  <a:srgbClr val="663366"/>
                </a:solidFill>
              </a:rPr>
              <a:t>¿</a:t>
            </a:r>
            <a:r>
              <a:rPr lang="en-US" sz="3600" dirty="0" err="1" smtClean="0">
                <a:solidFill>
                  <a:srgbClr val="663366"/>
                </a:solidFill>
              </a:rPr>
              <a:t>Por</a:t>
            </a:r>
            <a:r>
              <a:rPr lang="en-US" sz="3600" dirty="0" smtClean="0">
                <a:solidFill>
                  <a:srgbClr val="663366"/>
                </a:solidFill>
              </a:rPr>
              <a:t> </a:t>
            </a:r>
            <a:r>
              <a:rPr lang="en-US" sz="3600" dirty="0" err="1" smtClean="0">
                <a:solidFill>
                  <a:srgbClr val="663366"/>
                </a:solidFill>
              </a:rPr>
              <a:t>qué</a:t>
            </a:r>
            <a:r>
              <a:rPr lang="en-US" sz="3600" dirty="0" smtClean="0">
                <a:solidFill>
                  <a:srgbClr val="663366"/>
                </a:solidFill>
              </a:rPr>
              <a:t> </a:t>
            </a:r>
            <a:r>
              <a:rPr lang="en-US" sz="3600" dirty="0" err="1" smtClean="0">
                <a:solidFill>
                  <a:srgbClr val="663366"/>
                </a:solidFill>
              </a:rPr>
              <a:t>debería</a:t>
            </a:r>
            <a:r>
              <a:rPr lang="en-US" sz="3600" dirty="0" smtClean="0">
                <a:solidFill>
                  <a:srgbClr val="663366"/>
                </a:solidFill>
              </a:rPr>
              <a:t> </a:t>
            </a:r>
            <a:r>
              <a:rPr lang="en-US" sz="3600" dirty="0" err="1" smtClean="0">
                <a:solidFill>
                  <a:srgbClr val="663366"/>
                </a:solidFill>
              </a:rPr>
              <a:t>prevenirlo</a:t>
            </a:r>
            <a:r>
              <a:rPr lang="en-US" sz="3600" dirty="0" smtClean="0">
                <a:solidFill>
                  <a:srgbClr val="663366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663366"/>
                </a:solidFill>
              </a:rPr>
              <a:t>La </a:t>
            </a:r>
            <a:r>
              <a:rPr lang="en-US" sz="3600" dirty="0" err="1" smtClean="0">
                <a:solidFill>
                  <a:srgbClr val="663366"/>
                </a:solidFill>
              </a:rPr>
              <a:t>Prevención</a:t>
            </a:r>
            <a:r>
              <a:rPr lang="en-US" sz="3600" dirty="0" smtClean="0">
                <a:solidFill>
                  <a:srgbClr val="663366"/>
                </a:solidFill>
              </a:rPr>
              <a:t>:</a:t>
            </a:r>
          </a:p>
          <a:p>
            <a:pPr lvl="1"/>
            <a:r>
              <a:rPr lang="en-US" sz="3400" dirty="0" smtClean="0">
                <a:solidFill>
                  <a:srgbClr val="663366"/>
                </a:solidFill>
              </a:rPr>
              <a:t> </a:t>
            </a:r>
            <a:r>
              <a:rPr lang="en-US" sz="3400" dirty="0" err="1" smtClean="0">
                <a:solidFill>
                  <a:srgbClr val="663366"/>
                </a:solidFill>
              </a:rPr>
              <a:t>Hacer</a:t>
            </a:r>
            <a:r>
              <a:rPr lang="en-US" sz="3400" dirty="0" smtClean="0">
                <a:solidFill>
                  <a:srgbClr val="663366"/>
                </a:solidFill>
              </a:rPr>
              <a:t> </a:t>
            </a:r>
            <a:r>
              <a:rPr lang="en-US" sz="3400" dirty="0" err="1" smtClean="0">
                <a:solidFill>
                  <a:srgbClr val="663366"/>
                </a:solidFill>
              </a:rPr>
              <a:t>ejercicio</a:t>
            </a:r>
            <a:r>
              <a:rPr lang="en-US" sz="3400" dirty="0" smtClean="0">
                <a:solidFill>
                  <a:srgbClr val="663366"/>
                </a:solidFill>
              </a:rPr>
              <a:t>	</a:t>
            </a:r>
          </a:p>
          <a:p>
            <a:pPr lvl="2"/>
            <a:r>
              <a:rPr lang="en-US" sz="3400" dirty="0" err="1">
                <a:solidFill>
                  <a:srgbClr val="663366"/>
                </a:solidFill>
              </a:rPr>
              <a:t>Ambiete</a:t>
            </a:r>
            <a:r>
              <a:rPr lang="en-US" sz="3400" dirty="0">
                <a:solidFill>
                  <a:srgbClr val="663366"/>
                </a:solidFill>
              </a:rPr>
              <a:t> </a:t>
            </a:r>
            <a:r>
              <a:rPr lang="en-US" sz="3400" dirty="0" err="1">
                <a:solidFill>
                  <a:srgbClr val="663366"/>
                </a:solidFill>
              </a:rPr>
              <a:t>divertido</a:t>
            </a:r>
            <a:r>
              <a:rPr lang="en-US" sz="3400" dirty="0">
                <a:solidFill>
                  <a:srgbClr val="663366"/>
                </a:solidFill>
              </a:rPr>
              <a:t> </a:t>
            </a:r>
            <a:endParaRPr lang="en-US" sz="3400" dirty="0" smtClean="0">
              <a:solidFill>
                <a:srgbClr val="663366"/>
              </a:solidFill>
            </a:endParaRPr>
          </a:p>
          <a:p>
            <a:pPr lvl="1"/>
            <a:r>
              <a:rPr lang="en-US" sz="3400" dirty="0" smtClean="0">
                <a:solidFill>
                  <a:srgbClr val="663366"/>
                </a:solidFill>
              </a:rPr>
              <a:t>La </a:t>
            </a:r>
            <a:r>
              <a:rPr lang="en-US" sz="3400" dirty="0" err="1" smtClean="0">
                <a:solidFill>
                  <a:srgbClr val="663366"/>
                </a:solidFill>
              </a:rPr>
              <a:t>Dieta</a:t>
            </a:r>
            <a:endParaRPr lang="en-US" sz="3400" dirty="0" smtClean="0">
              <a:solidFill>
                <a:srgbClr val="663366"/>
              </a:solidFill>
            </a:endParaRPr>
          </a:p>
          <a:p>
            <a:pPr lvl="2"/>
            <a:r>
              <a:rPr lang="en-US" sz="3400" dirty="0" err="1" smtClean="0">
                <a:solidFill>
                  <a:srgbClr val="663366"/>
                </a:solidFill>
              </a:rPr>
              <a:t>Una</a:t>
            </a:r>
            <a:r>
              <a:rPr lang="en-US" sz="3400" dirty="0" smtClean="0">
                <a:solidFill>
                  <a:srgbClr val="663366"/>
                </a:solidFill>
              </a:rPr>
              <a:t> </a:t>
            </a:r>
            <a:r>
              <a:rPr lang="en-US" sz="3400" dirty="0" err="1" smtClean="0">
                <a:solidFill>
                  <a:srgbClr val="663366"/>
                </a:solidFill>
              </a:rPr>
              <a:t>alimentación</a:t>
            </a:r>
            <a:r>
              <a:rPr lang="en-US" sz="3400" dirty="0" smtClean="0">
                <a:solidFill>
                  <a:srgbClr val="663366"/>
                </a:solidFill>
              </a:rPr>
              <a:t> </a:t>
            </a:r>
            <a:r>
              <a:rPr lang="en-US" sz="3400" dirty="0" err="1" smtClean="0">
                <a:solidFill>
                  <a:srgbClr val="663366"/>
                </a:solidFill>
              </a:rPr>
              <a:t>equilibrada</a:t>
            </a:r>
            <a:r>
              <a:rPr lang="en-US" sz="3400" dirty="0" smtClean="0">
                <a:solidFill>
                  <a:srgbClr val="663366"/>
                </a:solidFill>
              </a:rPr>
              <a:t>=</a:t>
            </a:r>
            <a:r>
              <a:rPr lang="es-ES_tradnl" sz="3400" dirty="0" smtClean="0">
                <a:solidFill>
                  <a:srgbClr val="663366"/>
                </a:solidFill>
              </a:rPr>
              <a:t>que     sea </a:t>
            </a:r>
            <a:r>
              <a:rPr lang="es-ES_tradnl" sz="3400" dirty="0">
                <a:solidFill>
                  <a:srgbClr val="663366"/>
                </a:solidFill>
              </a:rPr>
              <a:t>parte de la vida diaria de la familia</a:t>
            </a:r>
            <a:endParaRPr lang="en-US" sz="3400" dirty="0">
              <a:solidFill>
                <a:srgbClr val="663366"/>
              </a:solidFill>
            </a:endParaRPr>
          </a:p>
        </p:txBody>
      </p:sp>
      <p:pic>
        <p:nvPicPr>
          <p:cNvPr id="4" name="Picture 3" descr="volleyb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45" y="2157951"/>
            <a:ext cx="1509833" cy="2348629"/>
          </a:xfrm>
          <a:prstGeom prst="rect">
            <a:avLst/>
          </a:prstGeom>
        </p:spPr>
      </p:pic>
      <p:pic>
        <p:nvPicPr>
          <p:cNvPr id="5" name="Picture 4" descr="aquat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0" y="3090064"/>
            <a:ext cx="1595665" cy="1803102"/>
          </a:xfrm>
          <a:prstGeom prst="rect">
            <a:avLst/>
          </a:prstGeom>
        </p:spPr>
      </p:pic>
      <p:pic>
        <p:nvPicPr>
          <p:cNvPr id="6" name="Picture 5" descr="fruits and ve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40" y="186313"/>
            <a:ext cx="1818364" cy="16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Fortalecimiento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dirty="0" smtClean="0"/>
              <a:t>Los </a:t>
            </a:r>
            <a:r>
              <a:rPr lang="en-US" dirty="0" err="1" smtClean="0"/>
              <a:t>Niños</a:t>
            </a:r>
            <a:endParaRPr lang="en-US" dirty="0"/>
          </a:p>
        </p:txBody>
      </p:sp>
      <p:pic>
        <p:nvPicPr>
          <p:cNvPr id="4" name="Content Placeholder 3" descr="sitting balanc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 b="2713"/>
          <a:stretch>
            <a:fillRect/>
          </a:stretch>
        </p:blipFill>
        <p:spPr>
          <a:xfrm>
            <a:off x="1078967" y="1912053"/>
            <a:ext cx="3751222" cy="2057707"/>
          </a:xfrm>
        </p:spPr>
      </p:pic>
      <p:pic>
        <p:nvPicPr>
          <p:cNvPr id="5" name="Picture 4" descr="crunch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23" y="2040885"/>
            <a:ext cx="3458615" cy="3977407"/>
          </a:xfrm>
          <a:prstGeom prst="rect">
            <a:avLst/>
          </a:prstGeom>
        </p:spPr>
      </p:pic>
      <p:pic>
        <p:nvPicPr>
          <p:cNvPr id="8" name="Picture 7" descr="weight bearing through ar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7" y="4098592"/>
            <a:ext cx="3751222" cy="2110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5900" y="6208654"/>
            <a:ext cx="693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3366"/>
                </a:solidFill>
              </a:rPr>
              <a:t>El </a:t>
            </a:r>
            <a:r>
              <a:rPr lang="en-US" sz="3600" dirty="0" err="1" smtClean="0">
                <a:solidFill>
                  <a:srgbClr val="663366"/>
                </a:solidFill>
              </a:rPr>
              <a:t>Estomago</a:t>
            </a:r>
            <a:r>
              <a:rPr lang="en-US" sz="3600" dirty="0" smtClean="0">
                <a:solidFill>
                  <a:srgbClr val="663366"/>
                </a:solidFill>
              </a:rPr>
              <a:t> y la </a:t>
            </a:r>
            <a:r>
              <a:rPr lang="en-US" sz="3600" dirty="0" err="1" smtClean="0">
                <a:solidFill>
                  <a:srgbClr val="663366"/>
                </a:solidFill>
              </a:rPr>
              <a:t>Espalda</a:t>
            </a:r>
            <a:endParaRPr lang="en-US" sz="3600" dirty="0">
              <a:solidFill>
                <a:srgbClr val="66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5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Fortalecimiento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en-US" sz="4800" dirty="0"/>
              <a:t>Los </a:t>
            </a:r>
            <a:r>
              <a:rPr lang="en-US" sz="4800" dirty="0" err="1"/>
              <a:t>Niños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520" y="5877011"/>
            <a:ext cx="6597775" cy="5402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663366"/>
                </a:solidFill>
              </a:rPr>
              <a:t>Los Brazos</a:t>
            </a:r>
            <a:endParaRPr lang="en-US" sz="3600" dirty="0">
              <a:solidFill>
                <a:srgbClr val="663366"/>
              </a:solidFill>
            </a:endParaRPr>
          </a:p>
        </p:txBody>
      </p:sp>
      <p:pic>
        <p:nvPicPr>
          <p:cNvPr id="4" name="Picture 3" descr="boy-on-ball-on-tummy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8" y="1919684"/>
            <a:ext cx="2168248" cy="3248313"/>
          </a:xfrm>
          <a:prstGeom prst="rect">
            <a:avLst/>
          </a:prstGeom>
        </p:spPr>
      </p:pic>
      <p:pic>
        <p:nvPicPr>
          <p:cNvPr id="5" name="Picture 4" descr="prone pro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7" r="-35397"/>
          <a:stretch/>
        </p:blipFill>
        <p:spPr>
          <a:xfrm>
            <a:off x="356616" y="2558359"/>
            <a:ext cx="4050792" cy="2609638"/>
          </a:xfrm>
          <a:prstGeom prst="rect">
            <a:avLst/>
          </a:prstGeom>
        </p:spPr>
      </p:pic>
      <p:pic>
        <p:nvPicPr>
          <p:cNvPr id="6" name="Picture 5" descr="sitt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29" y="2411123"/>
            <a:ext cx="2947356" cy="26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8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Fortalecimiento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en-US" sz="4800" dirty="0"/>
              <a:t>Los </a:t>
            </a:r>
            <a:r>
              <a:rPr lang="en-US" sz="4800" dirty="0" err="1"/>
              <a:t>Niños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5754136"/>
            <a:ext cx="5339907" cy="779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63366"/>
                </a:solidFill>
              </a:rPr>
              <a:t>Flexor de la </a:t>
            </a:r>
            <a:r>
              <a:rPr lang="en-US" sz="3600" dirty="0" err="1" smtClean="0">
                <a:solidFill>
                  <a:srgbClr val="663366"/>
                </a:solidFill>
              </a:rPr>
              <a:t>Cadera</a:t>
            </a:r>
            <a:endParaRPr lang="en-US" sz="3600" dirty="0">
              <a:solidFill>
                <a:srgbClr val="663366"/>
              </a:solidFill>
            </a:endParaRPr>
          </a:p>
        </p:txBody>
      </p:sp>
      <p:pic>
        <p:nvPicPr>
          <p:cNvPr id="4" name="Picture 3" descr="march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4"/>
          <a:stretch/>
        </p:blipFill>
        <p:spPr bwMode="auto">
          <a:xfrm>
            <a:off x="2845440" y="2153334"/>
            <a:ext cx="3615645" cy="3202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932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613878"/>
          </a:xfrm>
        </p:spPr>
        <p:txBody>
          <a:bodyPr/>
          <a:lstStyle/>
          <a:p>
            <a:r>
              <a:rPr lang="en-US" sz="4800" dirty="0" err="1" smtClean="0"/>
              <a:t>Fortalecimiento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dirty="0"/>
              <a:t>Los </a:t>
            </a:r>
            <a:r>
              <a:rPr lang="en-US" dirty="0" err="1"/>
              <a:t>Adolescentes</a:t>
            </a:r>
            <a:r>
              <a:rPr lang="en-US" dirty="0"/>
              <a:t> y Los </a:t>
            </a:r>
            <a:r>
              <a:rPr lang="en-US" dirty="0" err="1"/>
              <a:t>Adultos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3886" y="5973366"/>
            <a:ext cx="497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3366"/>
                </a:solidFill>
              </a:rPr>
              <a:t>Flexor del </a:t>
            </a:r>
            <a:r>
              <a:rPr lang="en-US" sz="3600" dirty="0" err="1" smtClean="0">
                <a:solidFill>
                  <a:srgbClr val="663366"/>
                </a:solidFill>
              </a:rPr>
              <a:t>Codo</a:t>
            </a:r>
            <a:endParaRPr lang="en-US" sz="3600" dirty="0">
              <a:solidFill>
                <a:srgbClr val="6633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97837" y="5495039"/>
            <a:ext cx="470836" cy="4207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4" y="2553184"/>
            <a:ext cx="7060774" cy="2581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5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Fortalecimiento</a:t>
            </a:r>
            <a:r>
              <a:rPr lang="en-US" sz="4800" dirty="0" smtClean="0"/>
              <a:t>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/>
              <a:t>Los </a:t>
            </a:r>
            <a:r>
              <a:rPr lang="en-US" dirty="0" err="1"/>
              <a:t>Adolescentes</a:t>
            </a:r>
            <a:r>
              <a:rPr lang="en-US" dirty="0"/>
              <a:t> y Los </a:t>
            </a:r>
            <a:r>
              <a:rPr lang="en-US" dirty="0" err="1"/>
              <a:t>Adultos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518" y="5685731"/>
            <a:ext cx="4041919" cy="8808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63366"/>
                </a:solidFill>
              </a:rPr>
              <a:t>Extensor del </a:t>
            </a:r>
            <a:r>
              <a:rPr lang="en-US" sz="3600" dirty="0" err="1" smtClean="0">
                <a:solidFill>
                  <a:srgbClr val="663366"/>
                </a:solidFill>
              </a:rPr>
              <a:t>Codo</a:t>
            </a:r>
            <a:endParaRPr lang="en-US" sz="3600" dirty="0">
              <a:solidFill>
                <a:srgbClr val="663366"/>
              </a:solidFill>
            </a:endParaRPr>
          </a:p>
        </p:txBody>
      </p:sp>
      <p:pic>
        <p:nvPicPr>
          <p:cNvPr id="4" name="Picture 3" descr="exten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88" y="2001499"/>
            <a:ext cx="4163183" cy="36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3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Fortalecimiento</a:t>
            </a:r>
            <a:r>
              <a:rPr lang="en-US" sz="4800" dirty="0" smtClean="0"/>
              <a:t>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/>
              <a:t>Los </a:t>
            </a:r>
            <a:r>
              <a:rPr lang="en-US" dirty="0" err="1"/>
              <a:t>Adolescentes</a:t>
            </a:r>
            <a:r>
              <a:rPr lang="en-US" dirty="0"/>
              <a:t> y Los </a:t>
            </a:r>
            <a:r>
              <a:rPr lang="en-US" dirty="0" err="1"/>
              <a:t>Adultos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123" y="5866710"/>
            <a:ext cx="2827014" cy="991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63366"/>
                </a:solidFill>
              </a:rPr>
              <a:t>El </a:t>
            </a:r>
            <a:r>
              <a:rPr lang="en-US" sz="3600" dirty="0" err="1" smtClean="0">
                <a:solidFill>
                  <a:srgbClr val="663366"/>
                </a:solidFill>
              </a:rPr>
              <a:t>Pecho</a:t>
            </a:r>
            <a:endParaRPr lang="en-US" sz="3600" dirty="0">
              <a:solidFill>
                <a:srgbClr val="663366"/>
              </a:solidFill>
            </a:endParaRPr>
          </a:p>
        </p:txBody>
      </p:sp>
      <p:pic>
        <p:nvPicPr>
          <p:cNvPr id="4" name="Picture 3" descr="forward rea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87" y="2171979"/>
            <a:ext cx="4439125" cy="34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4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Fortalecimiento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en-US" dirty="0"/>
              <a:t>Los </a:t>
            </a:r>
            <a:r>
              <a:rPr lang="en-US" dirty="0" err="1"/>
              <a:t>Adolescentes</a:t>
            </a:r>
            <a:r>
              <a:rPr lang="en-US" dirty="0"/>
              <a:t> y Los </a:t>
            </a:r>
            <a:r>
              <a:rPr lang="en-US" dirty="0" err="1"/>
              <a:t>Adultos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46" y="1968500"/>
            <a:ext cx="2962877" cy="3985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4657" y="6156764"/>
            <a:ext cx="606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63366"/>
                </a:solidFill>
              </a:rPr>
              <a:t>El </a:t>
            </a:r>
            <a:r>
              <a:rPr lang="en-US" sz="3600" dirty="0" err="1" smtClean="0">
                <a:solidFill>
                  <a:srgbClr val="663366"/>
                </a:solidFill>
              </a:rPr>
              <a:t>Estomago</a:t>
            </a:r>
            <a:endParaRPr lang="en-US" sz="3600" dirty="0">
              <a:solidFill>
                <a:srgbClr val="66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Fortalecimiento</a:t>
            </a:r>
            <a:r>
              <a:rPr lang="en-US" sz="4800" dirty="0" smtClean="0"/>
              <a:t>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/>
              <a:t>Los </a:t>
            </a:r>
            <a:r>
              <a:rPr lang="en-US" dirty="0" err="1"/>
              <a:t>Adolescentes</a:t>
            </a:r>
            <a:r>
              <a:rPr lang="en-US" dirty="0"/>
              <a:t> y Los </a:t>
            </a:r>
            <a:r>
              <a:rPr lang="en-US" dirty="0" err="1"/>
              <a:t>Adultos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300" y="5935984"/>
            <a:ext cx="3397652" cy="936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63366"/>
                </a:solidFill>
              </a:rPr>
              <a:t>Los </a:t>
            </a:r>
            <a:r>
              <a:rPr lang="en-US" sz="3600" dirty="0" err="1" smtClean="0">
                <a:solidFill>
                  <a:srgbClr val="663366"/>
                </a:solidFill>
              </a:rPr>
              <a:t>Hombros</a:t>
            </a:r>
            <a:endParaRPr lang="en-US" sz="3600" dirty="0">
              <a:solidFill>
                <a:srgbClr val="663366"/>
              </a:solidFill>
            </a:endParaRPr>
          </a:p>
        </p:txBody>
      </p:sp>
      <p:pic>
        <p:nvPicPr>
          <p:cNvPr id="4" name="Picture 3" descr="upright 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42" y="2009757"/>
            <a:ext cx="4388710" cy="1941907"/>
          </a:xfrm>
          <a:prstGeom prst="rect">
            <a:avLst/>
          </a:prstGeom>
        </p:spPr>
      </p:pic>
      <p:pic>
        <p:nvPicPr>
          <p:cNvPr id="5" name="Picture 4" descr="overhead rea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07" y="4166287"/>
            <a:ext cx="5309091" cy="17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La </a:t>
            </a:r>
            <a:r>
              <a:rPr lang="en-US" sz="4800" dirty="0" err="1" smtClean="0"/>
              <a:t>Espina</a:t>
            </a:r>
            <a:r>
              <a:rPr lang="en-US" sz="4800" dirty="0" smtClean="0"/>
              <a:t> </a:t>
            </a:r>
            <a:r>
              <a:rPr lang="en-US" sz="4800" dirty="0" err="1" smtClean="0"/>
              <a:t>Bífida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17841"/>
            <a:ext cx="7556313" cy="452596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663366"/>
                </a:solidFill>
              </a:rPr>
              <a:t>Inhabilidades</a:t>
            </a:r>
            <a:r>
              <a:rPr lang="en-US" sz="2800" dirty="0" smtClean="0">
                <a:solidFill>
                  <a:srgbClr val="663366"/>
                </a:solidFill>
              </a:rPr>
              <a:t> de </a:t>
            </a:r>
            <a:r>
              <a:rPr lang="en-US" sz="2800" dirty="0" err="1" smtClean="0">
                <a:solidFill>
                  <a:srgbClr val="663366"/>
                </a:solidFill>
              </a:rPr>
              <a:t>desarollo</a:t>
            </a:r>
            <a:r>
              <a:rPr lang="en-US" sz="2800" dirty="0" smtClean="0">
                <a:solidFill>
                  <a:srgbClr val="663366"/>
                </a:solidFill>
              </a:rPr>
              <a:t> en la espina</a:t>
            </a:r>
            <a:r>
              <a:rPr lang="en-US" sz="2800" baseline="30000" dirty="0" smtClean="0">
                <a:solidFill>
                  <a:srgbClr val="663366"/>
                </a:solidFill>
              </a:rPr>
              <a:t>1</a:t>
            </a:r>
          </a:p>
          <a:p>
            <a:pPr lvl="1"/>
            <a:r>
              <a:rPr lang="en-US" sz="2400" dirty="0" err="1" smtClean="0">
                <a:solidFill>
                  <a:srgbClr val="663366"/>
                </a:solidFill>
              </a:rPr>
              <a:t>Abierta</a:t>
            </a:r>
            <a:endParaRPr lang="en-US" sz="2400" dirty="0" smtClean="0">
              <a:solidFill>
                <a:srgbClr val="663366"/>
              </a:solidFill>
            </a:endParaRPr>
          </a:p>
          <a:p>
            <a:pPr lvl="1"/>
            <a:r>
              <a:rPr lang="en-US" sz="2400" dirty="0" err="1">
                <a:solidFill>
                  <a:srgbClr val="663366"/>
                </a:solidFill>
              </a:rPr>
              <a:t>M</a:t>
            </a:r>
            <a:r>
              <a:rPr lang="en-US" sz="2400" dirty="0" err="1" smtClean="0">
                <a:solidFill>
                  <a:srgbClr val="663366"/>
                </a:solidFill>
              </a:rPr>
              <a:t>ielomeningocele</a:t>
            </a:r>
            <a:endParaRPr lang="en-US" sz="2400" dirty="0">
              <a:solidFill>
                <a:srgbClr val="663366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663366"/>
                </a:solidFill>
              </a:rPr>
              <a:t>Oculta</a:t>
            </a:r>
            <a:endParaRPr lang="en-US" sz="2400" dirty="0" smtClean="0">
              <a:solidFill>
                <a:srgbClr val="663366"/>
              </a:solidFill>
            </a:endParaRPr>
          </a:p>
          <a:p>
            <a:pPr marL="228600" lvl="1" indent="0">
              <a:buNone/>
            </a:pPr>
            <a:endParaRPr lang="en-US" sz="2400" baseline="30000" dirty="0" smtClean="0"/>
          </a:p>
          <a:p>
            <a:r>
              <a:rPr lang="en-US" sz="2800" dirty="0" smtClean="0">
                <a:solidFill>
                  <a:srgbClr val="663366"/>
                </a:solidFill>
              </a:rPr>
              <a:t>Etiología</a:t>
            </a:r>
            <a:r>
              <a:rPr lang="en-US" sz="2800" baseline="30000" dirty="0" smtClean="0">
                <a:solidFill>
                  <a:srgbClr val="663366"/>
                </a:solidFill>
              </a:rPr>
              <a:t>1</a:t>
            </a:r>
            <a:endParaRPr lang="en-US" sz="2800" dirty="0" smtClean="0">
              <a:solidFill>
                <a:srgbClr val="663366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663366"/>
                </a:solidFill>
              </a:rPr>
              <a:t>Genética</a:t>
            </a:r>
            <a:endParaRPr lang="en-US" sz="2400" dirty="0" smtClean="0">
              <a:solidFill>
                <a:srgbClr val="663366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663366"/>
                </a:solidFill>
              </a:rPr>
              <a:t>Teratogénico</a:t>
            </a:r>
            <a:endParaRPr lang="en-US" sz="2400" dirty="0" smtClean="0">
              <a:solidFill>
                <a:srgbClr val="663366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663366"/>
                </a:solidFill>
              </a:rPr>
              <a:t>Falta</a:t>
            </a:r>
            <a:r>
              <a:rPr lang="en-US" sz="2400" dirty="0" smtClean="0">
                <a:solidFill>
                  <a:srgbClr val="663366"/>
                </a:solidFill>
              </a:rPr>
              <a:t> de </a:t>
            </a:r>
            <a:r>
              <a:rPr lang="en-US" sz="2400" dirty="0" err="1" smtClean="0">
                <a:solidFill>
                  <a:srgbClr val="663366"/>
                </a:solidFill>
              </a:rPr>
              <a:t>nutrición</a:t>
            </a:r>
            <a:endParaRPr lang="en-US" sz="2400" dirty="0" smtClean="0">
              <a:solidFill>
                <a:srgbClr val="663366"/>
              </a:solidFill>
            </a:endParaRPr>
          </a:p>
        </p:txBody>
      </p:sp>
      <p:pic>
        <p:nvPicPr>
          <p:cNvPr id="4" name="Picture 3" descr="spina bifi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8" y="3403098"/>
            <a:ext cx="3975294" cy="303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Fortalecimiento</a:t>
            </a:r>
            <a:r>
              <a:rPr lang="en-US" sz="4800" dirty="0" smtClean="0"/>
              <a:t>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/>
              <a:t>Los </a:t>
            </a:r>
            <a:r>
              <a:rPr lang="en-US" dirty="0" err="1"/>
              <a:t>Adolescentes</a:t>
            </a:r>
            <a:r>
              <a:rPr lang="en-US" dirty="0"/>
              <a:t> y Los </a:t>
            </a:r>
            <a:r>
              <a:rPr lang="en-US" dirty="0" err="1"/>
              <a:t>Adultos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490" y="5931279"/>
            <a:ext cx="4644192" cy="926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63366"/>
                </a:solidFill>
              </a:rPr>
              <a:t>Flexor de la </a:t>
            </a:r>
            <a:r>
              <a:rPr lang="en-US" sz="3600" dirty="0" err="1" smtClean="0">
                <a:solidFill>
                  <a:srgbClr val="663366"/>
                </a:solidFill>
              </a:rPr>
              <a:t>Cadera</a:t>
            </a:r>
            <a:endParaRPr lang="en-US" sz="3600" dirty="0">
              <a:solidFill>
                <a:srgbClr val="663366"/>
              </a:solidFill>
            </a:endParaRPr>
          </a:p>
        </p:txBody>
      </p:sp>
      <p:pic>
        <p:nvPicPr>
          <p:cNvPr id="4" name="Picture 3" descr="hip flex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83" y="2256693"/>
            <a:ext cx="4513302" cy="35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13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Fortalecimiento</a:t>
            </a:r>
            <a:r>
              <a:rPr lang="en-US" sz="4800" dirty="0" smtClean="0"/>
              <a:t>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 smtClean="0"/>
              <a:t>Los </a:t>
            </a:r>
            <a:r>
              <a:rPr lang="en-US" dirty="0" err="1" smtClean="0"/>
              <a:t>Adolescentes</a:t>
            </a:r>
            <a:r>
              <a:rPr lang="en-US" dirty="0" smtClean="0"/>
              <a:t> y Los </a:t>
            </a:r>
            <a:r>
              <a:rPr lang="en-US" dirty="0" err="1" smtClean="0"/>
              <a:t>Adultos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173" y="5829901"/>
            <a:ext cx="4868568" cy="10280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63366"/>
                </a:solidFill>
              </a:rPr>
              <a:t>Abductor de la </a:t>
            </a:r>
            <a:r>
              <a:rPr lang="en-US" sz="3600" dirty="0" err="1" smtClean="0">
                <a:solidFill>
                  <a:srgbClr val="663366"/>
                </a:solidFill>
              </a:rPr>
              <a:t>Cadera</a:t>
            </a:r>
            <a:r>
              <a:rPr lang="en-US" sz="3600" dirty="0" smtClean="0">
                <a:solidFill>
                  <a:srgbClr val="663366"/>
                </a:solidFill>
              </a:rPr>
              <a:t> </a:t>
            </a:r>
            <a:endParaRPr lang="en-US" sz="3600" dirty="0">
              <a:solidFill>
                <a:srgbClr val="663366"/>
              </a:solidFill>
            </a:endParaRPr>
          </a:p>
        </p:txBody>
      </p:sp>
      <p:pic>
        <p:nvPicPr>
          <p:cNvPr id="4" name="Picture 3" descr="abdu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72" y="2447807"/>
            <a:ext cx="6425402" cy="28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16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Fortalecimiento</a:t>
            </a:r>
            <a:r>
              <a:rPr lang="en-US" sz="4800" dirty="0" smtClean="0"/>
              <a:t>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/>
              <a:t>Los </a:t>
            </a:r>
            <a:r>
              <a:rPr lang="en-US" dirty="0" err="1"/>
              <a:t>Adolescentes</a:t>
            </a:r>
            <a:r>
              <a:rPr lang="en-US" dirty="0"/>
              <a:t> y Los </a:t>
            </a:r>
            <a:r>
              <a:rPr lang="en-US" dirty="0" err="1"/>
              <a:t>Adultos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930" y="5958733"/>
            <a:ext cx="4868568" cy="899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63366"/>
                </a:solidFill>
              </a:rPr>
              <a:t>Extensor de la </a:t>
            </a:r>
            <a:r>
              <a:rPr lang="en-US" sz="3600" dirty="0" err="1" smtClean="0">
                <a:solidFill>
                  <a:srgbClr val="663366"/>
                </a:solidFill>
              </a:rPr>
              <a:t>Cadera</a:t>
            </a:r>
            <a:r>
              <a:rPr lang="en-US" sz="3600" dirty="0" smtClean="0">
                <a:solidFill>
                  <a:srgbClr val="663366"/>
                </a:solidFill>
              </a:rPr>
              <a:t> </a:t>
            </a:r>
            <a:endParaRPr lang="en-US" sz="3600" dirty="0">
              <a:solidFill>
                <a:srgbClr val="663366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8" y="2359931"/>
            <a:ext cx="7399875" cy="3120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521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731126" cy="1116106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Ejercicios</a:t>
            </a:r>
            <a:r>
              <a:rPr lang="en-US" dirty="0" smtClean="0"/>
              <a:t> de Resistencia</a:t>
            </a:r>
            <a:r>
              <a:rPr lang="en-US" sz="4800" baseline="30000" dirty="0" smtClean="0"/>
              <a:t>1</a:t>
            </a:r>
            <a:endParaRPr lang="en-US" sz="4800" dirty="0"/>
          </a:p>
        </p:txBody>
      </p:sp>
      <p:pic>
        <p:nvPicPr>
          <p:cNvPr id="5" name="Picture 4" descr="swimming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7" y="4391799"/>
            <a:ext cx="5282390" cy="204380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sdfsd</a:t>
            </a:r>
            <a:endParaRPr lang="en-US" dirty="0"/>
          </a:p>
        </p:txBody>
      </p:sp>
      <p:pic>
        <p:nvPicPr>
          <p:cNvPr id="7" name="Picture 6" descr="Windy-City- Warriors-softball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17" y="1410730"/>
            <a:ext cx="2218083" cy="2803657"/>
          </a:xfrm>
          <a:prstGeom prst="rect">
            <a:avLst/>
          </a:prstGeom>
        </p:spPr>
      </p:pic>
      <p:pic>
        <p:nvPicPr>
          <p:cNvPr id="8" name="Picture 7" descr="basketb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00" y="2313471"/>
            <a:ext cx="3409700" cy="3416955"/>
          </a:xfrm>
          <a:prstGeom prst="rect">
            <a:avLst/>
          </a:prstGeom>
        </p:spPr>
      </p:pic>
      <p:pic>
        <p:nvPicPr>
          <p:cNvPr id="9" name="Picture 8" descr="tenni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7" y="1645514"/>
            <a:ext cx="2921981" cy="20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4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70" y="645623"/>
            <a:ext cx="5638800" cy="13620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¿</a:t>
            </a:r>
            <a:r>
              <a:rPr lang="en-US" sz="6000" i="1" dirty="0" err="1" smtClean="0"/>
              <a:t>Preguntas</a:t>
            </a:r>
            <a:r>
              <a:rPr lang="en-US" sz="6000" i="1" dirty="0" smtClean="0"/>
              <a:t>?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924" y="5995987"/>
            <a:ext cx="429846" cy="3102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qques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69" y="2007698"/>
            <a:ext cx="1821962" cy="446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err="1" smtClean="0"/>
              <a:t>Referencias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35557"/>
            <a:ext cx="8005860" cy="528211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1600" dirty="0" smtClean="0"/>
              <a:t>Campbell </a:t>
            </a:r>
            <a:r>
              <a:rPr lang="en-US" sz="1600" dirty="0"/>
              <a:t>S, </a:t>
            </a:r>
            <a:r>
              <a:rPr lang="en-US" sz="1600" dirty="0" err="1"/>
              <a:t>Palisano</a:t>
            </a:r>
            <a:r>
              <a:rPr lang="en-US" sz="1600" dirty="0"/>
              <a:t> R, </a:t>
            </a:r>
            <a:r>
              <a:rPr lang="en-US" sz="1600" dirty="0" err="1"/>
              <a:t>Orlin</a:t>
            </a:r>
            <a:r>
              <a:rPr lang="en-US" sz="1600" dirty="0"/>
              <a:t> M. </a:t>
            </a:r>
            <a:r>
              <a:rPr lang="en-US" sz="1600" i="1" dirty="0"/>
              <a:t>Physical therapy for children. </a:t>
            </a:r>
            <a:r>
              <a:rPr lang="en-US" sz="1600" dirty="0"/>
              <a:t>4</a:t>
            </a:r>
            <a:r>
              <a:rPr lang="en-US" sz="1600" baseline="30000" dirty="0"/>
              <a:t>th</a:t>
            </a:r>
            <a:r>
              <a:rPr lang="en-US" sz="1600" dirty="0"/>
              <a:t> ed. Missouri: Elsevier Inc.; 2012: 598-604. </a:t>
            </a:r>
            <a:endParaRPr lang="en-US" sz="1600" dirty="0" smtClean="0"/>
          </a:p>
          <a:p>
            <a:pPr marL="457200" indent="-457200">
              <a:buAutoNum type="arabicPeriod"/>
            </a:pPr>
            <a:r>
              <a:rPr lang="en-US" sz="1600" dirty="0" err="1"/>
              <a:t>Reigel</a:t>
            </a:r>
            <a:r>
              <a:rPr lang="en-US" sz="1600" dirty="0"/>
              <a:t> DH. (1991) </a:t>
            </a:r>
            <a:r>
              <a:rPr lang="en-US" sz="1600" dirty="0" err="1"/>
              <a:t>Spina</a:t>
            </a:r>
            <a:r>
              <a:rPr lang="en-US" sz="1600" dirty="0"/>
              <a:t> bifida from infancy through the school years.  In F.L. Rowley-Kelly &amp; D.H. </a:t>
            </a:r>
            <a:r>
              <a:rPr lang="en-US" sz="1600" dirty="0" err="1"/>
              <a:t>Reigel</a:t>
            </a:r>
            <a:r>
              <a:rPr lang="en-US" sz="1600" dirty="0"/>
              <a:t> (Eds.), </a:t>
            </a:r>
            <a:r>
              <a:rPr lang="en-US" sz="1600" i="1" dirty="0"/>
              <a:t>Teaching the students with </a:t>
            </a:r>
            <a:r>
              <a:rPr lang="en-US" sz="1600" i="1" dirty="0" err="1"/>
              <a:t>spina</a:t>
            </a:r>
            <a:r>
              <a:rPr lang="en-US" sz="1600" i="1" dirty="0"/>
              <a:t> bifida. </a:t>
            </a:r>
            <a:r>
              <a:rPr lang="en-US" sz="1600" dirty="0"/>
              <a:t>(pp. 1-28).  Boca Raton, FL: CRC Press</a:t>
            </a:r>
            <a:r>
              <a:rPr lang="en-US" sz="16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1600" dirty="0" smtClean="0"/>
              <a:t> </a:t>
            </a:r>
            <a:r>
              <a:rPr lang="en-US" sz="1600" dirty="0"/>
              <a:t>Shapiro E, Kelly KJ, </a:t>
            </a:r>
            <a:r>
              <a:rPr lang="en-US" sz="1600" dirty="0" err="1"/>
              <a:t>Setlock</a:t>
            </a:r>
            <a:r>
              <a:rPr lang="en-US" sz="1600" dirty="0"/>
              <a:t> MA, et al. Complications of latex allergy. </a:t>
            </a:r>
            <a:r>
              <a:rPr lang="en-US" sz="1600" i="1" dirty="0"/>
              <a:t>Dialogues in Pediatric Urology. </a:t>
            </a:r>
            <a:r>
              <a:rPr lang="en-US" sz="1600" dirty="0"/>
              <a:t>1992; 15: 1-5. </a:t>
            </a:r>
            <a:endParaRPr lang="en-US" sz="1600" dirty="0" smtClean="0"/>
          </a:p>
          <a:p>
            <a:pPr marL="457200" indent="-457200">
              <a:buAutoNum type="arabicPeriod"/>
            </a:pPr>
            <a:r>
              <a:rPr lang="en-US" sz="1600" dirty="0" err="1"/>
              <a:t>Zsolt</a:t>
            </a:r>
            <a:r>
              <a:rPr lang="en-US" sz="1600" dirty="0"/>
              <a:t> S, </a:t>
            </a:r>
            <a:r>
              <a:rPr lang="en-US" sz="1600" dirty="0" err="1"/>
              <a:t>Seidl</a:t>
            </a:r>
            <a:r>
              <a:rPr lang="en-US" sz="1600" dirty="0"/>
              <a:t> R, </a:t>
            </a:r>
            <a:r>
              <a:rPr lang="en-US" sz="1600" dirty="0" err="1"/>
              <a:t>Bernert</a:t>
            </a:r>
            <a:r>
              <a:rPr lang="en-US" sz="1600" dirty="0"/>
              <a:t> G, et al. Latex sensitization in </a:t>
            </a:r>
            <a:r>
              <a:rPr lang="en-US" sz="1600" dirty="0" err="1"/>
              <a:t>spina</a:t>
            </a:r>
            <a:r>
              <a:rPr lang="en-US" sz="1600" dirty="0"/>
              <a:t> bifida appears disease-associated. </a:t>
            </a:r>
            <a:r>
              <a:rPr lang="en-US" sz="1600" i="1" dirty="0"/>
              <a:t>Journal of Pediatrics. </a:t>
            </a:r>
            <a:r>
              <a:rPr lang="en-US" sz="1600" dirty="0"/>
              <a:t>1999; 134: 344-348. </a:t>
            </a:r>
            <a:endParaRPr lang="en-US" sz="1600" dirty="0" smtClean="0"/>
          </a:p>
          <a:p>
            <a:pPr marL="457200" indent="-457200">
              <a:buAutoNum type="arabicPeriod"/>
            </a:pPr>
            <a:r>
              <a:rPr lang="en-US" sz="1600" dirty="0" err="1"/>
              <a:t>Shurtleff</a:t>
            </a:r>
            <a:r>
              <a:rPr lang="en-US" sz="1600" dirty="0"/>
              <a:t> DB. (1986a) Decubitus formation and skin breakdown. In DB </a:t>
            </a:r>
            <a:r>
              <a:rPr lang="en-US" sz="1600" dirty="0" err="1"/>
              <a:t>Shurtleff</a:t>
            </a:r>
            <a:r>
              <a:rPr lang="en-US" sz="1600" dirty="0"/>
              <a:t> (Ed.), </a:t>
            </a:r>
            <a:r>
              <a:rPr lang="en-US" sz="1600" i="1" dirty="0" err="1"/>
              <a:t>Myelodysplasias</a:t>
            </a:r>
            <a:r>
              <a:rPr lang="en-US" sz="1600" i="1" dirty="0"/>
              <a:t> and </a:t>
            </a:r>
            <a:r>
              <a:rPr lang="en-US" sz="1600" i="1" dirty="0" err="1"/>
              <a:t>exstrophies</a:t>
            </a:r>
            <a:r>
              <a:rPr lang="en-US" sz="1600" i="1" dirty="0"/>
              <a:t>: Significance, prevention, and treatment. </a:t>
            </a:r>
            <a:r>
              <a:rPr lang="en-US" sz="1600" dirty="0"/>
              <a:t>(pp. 299-312). Orlando, FL: </a:t>
            </a:r>
            <a:r>
              <a:rPr lang="en-US" sz="1600" dirty="0" err="1"/>
              <a:t>Grune</a:t>
            </a:r>
            <a:r>
              <a:rPr lang="en-US" sz="1600" dirty="0"/>
              <a:t> &amp; Stratton. </a:t>
            </a:r>
            <a:endParaRPr lang="en-US" sz="1600" dirty="0" smtClean="0"/>
          </a:p>
          <a:p>
            <a:pPr marL="457200" indent="-457200">
              <a:buAutoNum type="arabicPeriod"/>
            </a:pPr>
            <a:r>
              <a:rPr lang="en-US" sz="1600" dirty="0" err="1"/>
              <a:t>Schoenmakers</a:t>
            </a:r>
            <a:r>
              <a:rPr lang="en-US" sz="1600" dirty="0"/>
              <a:t> MA, </a:t>
            </a:r>
            <a:r>
              <a:rPr lang="en-US" sz="1600" dirty="0" err="1"/>
              <a:t>Uiterwaal</a:t>
            </a:r>
            <a:r>
              <a:rPr lang="en-US" sz="1600" dirty="0"/>
              <a:t> CS, </a:t>
            </a:r>
            <a:r>
              <a:rPr lang="en-US" sz="1600" dirty="0" err="1"/>
              <a:t>Gulmans</a:t>
            </a:r>
            <a:r>
              <a:rPr lang="en-US" sz="1600" dirty="0"/>
              <a:t> VA, et al. Determinants of functional independence and quality of life in children with </a:t>
            </a:r>
            <a:r>
              <a:rPr lang="en-US" sz="1600" dirty="0" err="1"/>
              <a:t>spina</a:t>
            </a:r>
            <a:r>
              <a:rPr lang="en-US" sz="1600" dirty="0"/>
              <a:t> bifida.  </a:t>
            </a:r>
            <a:r>
              <a:rPr lang="en-US" sz="1600" i="1" dirty="0" err="1"/>
              <a:t>Clin</a:t>
            </a:r>
            <a:r>
              <a:rPr lang="en-US" sz="1600" i="1" dirty="0"/>
              <a:t> </a:t>
            </a:r>
            <a:r>
              <a:rPr lang="en-US" sz="1600" i="1" dirty="0" err="1"/>
              <a:t>Rehabil</a:t>
            </a:r>
            <a:r>
              <a:rPr lang="en-US" sz="1600" i="1" dirty="0"/>
              <a:t>. </a:t>
            </a:r>
            <a:r>
              <a:rPr lang="en-US" sz="1600" dirty="0"/>
              <a:t>2005; 19(6): 677-685. </a:t>
            </a:r>
            <a:endParaRPr lang="en-US" sz="1600" dirty="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1600" dirty="0" err="1"/>
              <a:t>Norrlin</a:t>
            </a:r>
            <a:r>
              <a:rPr lang="en-US" sz="1600" dirty="0"/>
              <a:t> S, </a:t>
            </a:r>
            <a:r>
              <a:rPr lang="en-US" sz="1600" dirty="0" err="1"/>
              <a:t>Strinnholm</a:t>
            </a:r>
            <a:r>
              <a:rPr lang="en-US" sz="1600" dirty="0"/>
              <a:t> M, </a:t>
            </a:r>
            <a:r>
              <a:rPr lang="en-US" sz="1600" dirty="0" err="1"/>
              <a:t>Carlsson</a:t>
            </a:r>
            <a:r>
              <a:rPr lang="en-US" sz="1600" dirty="0"/>
              <a:t> M, Dahl M. Factors of significance for mobility in children with </a:t>
            </a:r>
            <a:r>
              <a:rPr lang="en-US" sz="1600" dirty="0" err="1"/>
              <a:t>myelomeningocele</a:t>
            </a:r>
            <a:r>
              <a:rPr lang="en-US" sz="1600" dirty="0"/>
              <a:t>.  </a:t>
            </a:r>
            <a:r>
              <a:rPr lang="en-US" sz="1600" i="1" dirty="0" err="1"/>
              <a:t>Acta</a:t>
            </a:r>
            <a:r>
              <a:rPr lang="en-US" sz="1600" i="1" dirty="0"/>
              <a:t> </a:t>
            </a:r>
            <a:r>
              <a:rPr lang="en-US" sz="1600" i="1" dirty="0" err="1"/>
              <a:t>Paediatr</a:t>
            </a:r>
            <a:r>
              <a:rPr lang="en-US" sz="1600" i="1" dirty="0"/>
              <a:t>. </a:t>
            </a:r>
            <a:r>
              <a:rPr lang="en-US" sz="1600" dirty="0"/>
              <a:t>2003; 92: 204-210. </a:t>
            </a:r>
          </a:p>
          <a:p>
            <a:pPr marL="457200" indent="-45720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5945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err="1" smtClean="0"/>
              <a:t>Referencias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81795"/>
            <a:ext cx="7556313" cy="520849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 startAt="8"/>
            </a:pPr>
            <a:r>
              <a:rPr lang="en-US" sz="1600" dirty="0" err="1" smtClean="0"/>
              <a:t>Danielsson</a:t>
            </a:r>
            <a:r>
              <a:rPr lang="en-US" sz="1600" dirty="0" smtClean="0"/>
              <a:t> </a:t>
            </a:r>
            <a:r>
              <a:rPr lang="en-US" sz="1600" dirty="0"/>
              <a:t>AJ, </a:t>
            </a:r>
            <a:r>
              <a:rPr lang="en-US" sz="1600" dirty="0" err="1"/>
              <a:t>Bartonek</a:t>
            </a:r>
            <a:r>
              <a:rPr lang="en-US" sz="1600" dirty="0"/>
              <a:t> A, </a:t>
            </a:r>
            <a:r>
              <a:rPr lang="en-US" sz="1600" dirty="0" err="1"/>
              <a:t>Levey</a:t>
            </a:r>
            <a:r>
              <a:rPr lang="en-US" sz="1600" dirty="0"/>
              <a:t> E, et al. Associations between </a:t>
            </a:r>
            <a:r>
              <a:rPr lang="en-US" sz="1600" dirty="0" err="1"/>
              <a:t>orthopaedic</a:t>
            </a:r>
            <a:r>
              <a:rPr lang="en-US" sz="1600" dirty="0"/>
              <a:t> findings, ambulation and health-related quality of life in children with </a:t>
            </a:r>
            <a:r>
              <a:rPr lang="en-US" sz="1600" dirty="0" err="1"/>
              <a:t>myelomeningocele</a:t>
            </a:r>
            <a:r>
              <a:rPr lang="en-US" sz="1600" dirty="0"/>
              <a:t>.  </a:t>
            </a:r>
            <a:r>
              <a:rPr lang="en-US" sz="1600" i="1" dirty="0"/>
              <a:t>J Child </a:t>
            </a:r>
            <a:r>
              <a:rPr lang="en-US" sz="1600" i="1" dirty="0" err="1"/>
              <a:t>Orthop</a:t>
            </a:r>
            <a:r>
              <a:rPr lang="en-US" sz="1600" i="1" dirty="0"/>
              <a:t>. </a:t>
            </a:r>
            <a:r>
              <a:rPr lang="en-US" sz="1600" dirty="0"/>
              <a:t>2008; 2: 45-54. </a:t>
            </a:r>
            <a:endParaRPr lang="en-US" sz="1600" dirty="0" smtClean="0"/>
          </a:p>
          <a:p>
            <a:pPr marL="457200" indent="-457200">
              <a:buAutoNum type="arabicPeriod" startAt="8"/>
            </a:pPr>
            <a:r>
              <a:rPr lang="en-US" sz="1600" dirty="0"/>
              <a:t>Bar-Or O. Pathophysiological factors which limit the exercise capacity of the sick child. </a:t>
            </a:r>
            <a:r>
              <a:rPr lang="en-US" sz="1600" i="1" dirty="0"/>
              <a:t>Medicine and Science in Sports and Exercise. </a:t>
            </a:r>
            <a:r>
              <a:rPr lang="en-US" sz="1600" dirty="0"/>
              <a:t>1986; 18: 276-282. </a:t>
            </a:r>
            <a:endParaRPr lang="en-US" sz="1600" dirty="0" smtClean="0"/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sz="1600" dirty="0" err="1"/>
              <a:t>Agre</a:t>
            </a:r>
            <a:r>
              <a:rPr lang="en-US" sz="1600" dirty="0"/>
              <a:t> JC, Findley TW, McNally MC, et al. Physical activity capacity in children with </a:t>
            </a:r>
            <a:r>
              <a:rPr lang="en-US" sz="1600" dirty="0" err="1"/>
              <a:t>myelomeningocele</a:t>
            </a:r>
            <a:r>
              <a:rPr lang="en-US" sz="1600" dirty="0"/>
              <a:t>. </a:t>
            </a:r>
            <a:r>
              <a:rPr lang="en-US" sz="1600" i="1" dirty="0"/>
              <a:t>Archives of Physical Medicine and Rehabilitation. </a:t>
            </a:r>
            <a:r>
              <a:rPr lang="en-US" sz="1600" dirty="0"/>
              <a:t>1987; 68: 372-377.</a:t>
            </a:r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sz="1600" dirty="0"/>
              <a:t>Diaz </a:t>
            </a:r>
            <a:r>
              <a:rPr lang="en-US" sz="1600" dirty="0" err="1"/>
              <a:t>Llopis</a:t>
            </a:r>
            <a:r>
              <a:rPr lang="en-US" sz="1600" dirty="0"/>
              <a:t> I, Bea Munoz M, Martinez </a:t>
            </a:r>
            <a:r>
              <a:rPr lang="en-US" sz="1600" dirty="0" err="1"/>
              <a:t>Agullo</a:t>
            </a:r>
            <a:r>
              <a:rPr lang="en-US" sz="1600" dirty="0"/>
              <a:t> E, et al. Ambulation in patients with </a:t>
            </a:r>
            <a:r>
              <a:rPr lang="en-US" sz="1600" dirty="0" err="1"/>
              <a:t>myelomeningocele</a:t>
            </a:r>
            <a:r>
              <a:rPr lang="en-US" sz="1600" dirty="0"/>
              <a:t>: a study of 1500 patients.  </a:t>
            </a:r>
            <a:r>
              <a:rPr lang="en-US" sz="1600" i="1" dirty="0"/>
              <a:t>Paraplegia. </a:t>
            </a:r>
            <a:r>
              <a:rPr lang="en-US" sz="1600" dirty="0"/>
              <a:t>1993; 31(1): 28-32</a:t>
            </a:r>
            <a:r>
              <a:rPr lang="en-US" sz="1600" dirty="0" smtClean="0"/>
              <a:t>.</a:t>
            </a:r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sz="1600" dirty="0" err="1"/>
              <a:t>Bartonek</a:t>
            </a:r>
            <a:r>
              <a:rPr lang="en-US" sz="1600" dirty="0"/>
              <a:t> A, </a:t>
            </a:r>
            <a:r>
              <a:rPr lang="en-US" sz="1600" dirty="0" err="1"/>
              <a:t>Saraste</a:t>
            </a:r>
            <a:r>
              <a:rPr lang="en-US" sz="1600" dirty="0"/>
              <a:t> H. Factors influencing ambulation in </a:t>
            </a:r>
            <a:r>
              <a:rPr lang="en-US" sz="1600" dirty="0" err="1"/>
              <a:t>myelomeningocele</a:t>
            </a:r>
            <a:r>
              <a:rPr lang="en-US" sz="1600" dirty="0"/>
              <a:t>: a cross-sectional study. </a:t>
            </a:r>
            <a:r>
              <a:rPr lang="en-US" sz="1600" i="1" dirty="0"/>
              <a:t>Developmental Medicine &amp; Child Neurology. </a:t>
            </a:r>
            <a:r>
              <a:rPr lang="en-US" sz="1600" dirty="0"/>
              <a:t>2001; 43: 253-260. </a:t>
            </a:r>
            <a:endParaRPr lang="en-US" sz="1600" dirty="0" smtClean="0"/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sz="1600" dirty="0" err="1"/>
              <a:t>Oakeshott</a:t>
            </a:r>
            <a:r>
              <a:rPr lang="en-US" sz="1600" dirty="0"/>
              <a:t> P, Hunt GM, </a:t>
            </a:r>
            <a:r>
              <a:rPr lang="en-US" sz="1600" dirty="0" err="1"/>
              <a:t>Poulton</a:t>
            </a:r>
            <a:r>
              <a:rPr lang="en-US" sz="1600" dirty="0"/>
              <a:t> A, Reid F. Open </a:t>
            </a:r>
            <a:r>
              <a:rPr lang="en-US" sz="1600" dirty="0" err="1"/>
              <a:t>spina</a:t>
            </a:r>
            <a:r>
              <a:rPr lang="en-US" sz="1600" dirty="0"/>
              <a:t> bifida:  birth findings predict long-term outcome.  </a:t>
            </a:r>
            <a:r>
              <a:rPr lang="en-US" sz="1600" i="1" dirty="0"/>
              <a:t>Arch Dis Child. </a:t>
            </a:r>
            <a:r>
              <a:rPr lang="en-US" sz="1600" dirty="0"/>
              <a:t>2012; 97: 474-476. </a:t>
            </a:r>
            <a:endParaRPr lang="en-US" sz="1600" dirty="0" smtClean="0"/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sz="1600" dirty="0" err="1"/>
              <a:t>Bartonek</a:t>
            </a:r>
            <a:r>
              <a:rPr lang="en-US" sz="1600" dirty="0"/>
              <a:t> A. Motor development toward ambulation in preschool children with </a:t>
            </a:r>
            <a:r>
              <a:rPr lang="en-US" sz="1600" dirty="0" err="1"/>
              <a:t>myelomeningocele</a:t>
            </a:r>
            <a:r>
              <a:rPr lang="en-US" sz="1600" dirty="0"/>
              <a:t>—a prospective study.  </a:t>
            </a:r>
            <a:r>
              <a:rPr lang="en-US" sz="1600" i="1" dirty="0"/>
              <a:t>Pediatric Physical Therapy. </a:t>
            </a:r>
            <a:r>
              <a:rPr lang="en-US" sz="1600" dirty="0"/>
              <a:t>2010; 22: 52-60. </a:t>
            </a:r>
            <a:endParaRPr lang="en-US" sz="1600" dirty="0" smtClean="0"/>
          </a:p>
          <a:p>
            <a:pPr marL="457200" indent="-457200">
              <a:buFont typeface="Wingdings" pitchFamily="2" charset="2"/>
              <a:buAutoNum type="arabicPeriod" startAt="8"/>
            </a:pPr>
            <a:endParaRPr lang="en-US" sz="1600" dirty="0"/>
          </a:p>
          <a:p>
            <a:pPr marL="457200" indent="-457200">
              <a:buAutoNum type="arabicPeriod" startAt="8"/>
            </a:pPr>
            <a:endParaRPr lang="en-US" dirty="0" smtClean="0"/>
          </a:p>
          <a:p>
            <a:pPr marL="457200" indent="-457200">
              <a:buAutoNum type="arabicPeriod" startAt="8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8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610" y="2618825"/>
            <a:ext cx="7556313" cy="1116106"/>
          </a:xfrm>
        </p:spPr>
        <p:txBody>
          <a:bodyPr/>
          <a:lstStyle/>
          <a:p>
            <a:r>
              <a:rPr lang="en-US" sz="8500" dirty="0" err="1" smtClean="0">
                <a:solidFill>
                  <a:srgbClr val="663366"/>
                </a:solidFill>
              </a:rPr>
              <a:t>Impedimentos</a:t>
            </a:r>
            <a:endParaRPr lang="en-US" sz="8500" dirty="0">
              <a:solidFill>
                <a:srgbClr val="66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2923" y="1600200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0070" y="2775052"/>
            <a:ext cx="260035" cy="95987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swe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7" y="2692536"/>
            <a:ext cx="2186277" cy="2905254"/>
          </a:xfrm>
          <a:prstGeom prst="rect">
            <a:avLst/>
          </a:prstGeom>
        </p:spPr>
      </p:pic>
      <p:pic>
        <p:nvPicPr>
          <p:cNvPr id="3" name="Picture 2" descr="dt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r="14044"/>
          <a:stretch>
            <a:fillRect/>
          </a:stretch>
        </p:blipFill>
        <p:spPr bwMode="auto">
          <a:xfrm>
            <a:off x="6325821" y="2692536"/>
            <a:ext cx="2080602" cy="285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19" y="2692536"/>
            <a:ext cx="2178940" cy="2905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067" y="476311"/>
            <a:ext cx="7187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663366"/>
                </a:solidFill>
              </a:rPr>
              <a:t>Impedimentos</a:t>
            </a:r>
            <a:r>
              <a:rPr lang="en-US" sz="4800" dirty="0" smtClean="0">
                <a:solidFill>
                  <a:srgbClr val="663366"/>
                </a:solidFill>
              </a:rPr>
              <a:t>:</a:t>
            </a:r>
          </a:p>
          <a:p>
            <a:r>
              <a:rPr lang="en-US" sz="3600" dirty="0" err="1" smtClean="0">
                <a:solidFill>
                  <a:srgbClr val="663366"/>
                </a:solidFill>
              </a:rPr>
              <a:t>Deformidades</a:t>
            </a:r>
            <a:r>
              <a:rPr lang="en-US" sz="3600" dirty="0" smtClean="0">
                <a:solidFill>
                  <a:srgbClr val="663366"/>
                </a:solidFill>
              </a:rPr>
              <a:t> de los musculos</a:t>
            </a:r>
            <a:r>
              <a:rPr lang="en-US" sz="3600" baseline="30000" dirty="0" smtClean="0">
                <a:solidFill>
                  <a:srgbClr val="663366"/>
                </a:solidFill>
              </a:rPr>
              <a:t>1</a:t>
            </a:r>
            <a:endParaRPr lang="en-US" sz="3600" dirty="0">
              <a:solidFill>
                <a:srgbClr val="66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4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7" y="1945108"/>
            <a:ext cx="2940148" cy="4155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707" y="388105"/>
            <a:ext cx="6472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663366"/>
                </a:solidFill>
              </a:rPr>
              <a:t>Impedimentos</a:t>
            </a:r>
            <a:r>
              <a:rPr lang="en-US" sz="4800" dirty="0" smtClean="0">
                <a:solidFill>
                  <a:srgbClr val="663366"/>
                </a:solidFill>
              </a:rPr>
              <a:t>:</a:t>
            </a:r>
          </a:p>
          <a:p>
            <a:r>
              <a:rPr lang="es-ES_tradnl" sz="3600" dirty="0">
                <a:solidFill>
                  <a:srgbClr val="663366"/>
                </a:solidFill>
              </a:rPr>
              <a:t>Parálisis </a:t>
            </a:r>
            <a:r>
              <a:rPr lang="es-ES_tradnl" sz="3600" dirty="0" smtClean="0">
                <a:solidFill>
                  <a:srgbClr val="663366"/>
                </a:solidFill>
              </a:rPr>
              <a:t>motor</a:t>
            </a:r>
            <a:r>
              <a:rPr lang="en-US" sz="3600" baseline="30000" dirty="0" smtClean="0">
                <a:solidFill>
                  <a:srgbClr val="663366"/>
                </a:solidFill>
              </a:rPr>
              <a:t>1</a:t>
            </a:r>
            <a:endParaRPr lang="en-US" sz="3600" dirty="0">
              <a:solidFill>
                <a:srgbClr val="66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7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dsore_Sacrum_Greater_Trocha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37" y="2894460"/>
            <a:ext cx="3657600" cy="2926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155" y="390951"/>
            <a:ext cx="8749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663366"/>
                </a:solidFill>
              </a:rPr>
              <a:t>Impedimentos</a:t>
            </a:r>
            <a:r>
              <a:rPr lang="en-US" sz="4800" dirty="0" smtClean="0">
                <a:solidFill>
                  <a:srgbClr val="663366"/>
                </a:solidFill>
              </a:rPr>
              <a:t>:</a:t>
            </a:r>
          </a:p>
          <a:p>
            <a:r>
              <a:rPr lang="es-ES_tradnl" sz="3200" dirty="0">
                <a:solidFill>
                  <a:srgbClr val="663366"/>
                </a:solidFill>
              </a:rPr>
              <a:t>Deficiencia de la sensación y descomposición de la piel </a:t>
            </a:r>
            <a:r>
              <a:rPr lang="en-US" sz="3600" baseline="30000" dirty="0" smtClean="0">
                <a:solidFill>
                  <a:srgbClr val="663366"/>
                </a:solidFill>
              </a:rPr>
              <a:t>1,5</a:t>
            </a:r>
            <a:endParaRPr lang="en-US" sz="3600" dirty="0">
              <a:solidFill>
                <a:srgbClr val="6633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9810" y="3863414"/>
            <a:ext cx="1426627" cy="1392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ocephal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02" y="2260724"/>
            <a:ext cx="4583508" cy="3066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155" y="310419"/>
            <a:ext cx="70911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663366"/>
                </a:solidFill>
              </a:rPr>
              <a:t>Impedimentos</a:t>
            </a:r>
            <a:r>
              <a:rPr lang="en-US" sz="4800" dirty="0" smtClean="0">
                <a:solidFill>
                  <a:srgbClr val="663366"/>
                </a:solidFill>
              </a:rPr>
              <a:t>: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Hidrocefalia</a:t>
            </a:r>
            <a:r>
              <a:rPr lang="en-US" sz="3600" baseline="30000" dirty="0" smtClean="0">
                <a:solidFill>
                  <a:schemeClr val="accent1"/>
                </a:solidFill>
              </a:rPr>
              <a:t>2</a:t>
            </a:r>
            <a:endParaRPr lang="en-US" sz="36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33" y="264617"/>
            <a:ext cx="75145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663366"/>
                </a:solidFill>
              </a:rPr>
              <a:t>Impedimentos</a:t>
            </a:r>
            <a:r>
              <a:rPr lang="en-US" sz="4800" dirty="0" smtClean="0">
                <a:solidFill>
                  <a:srgbClr val="663366"/>
                </a:solidFill>
              </a:rPr>
              <a:t>:</a:t>
            </a:r>
            <a:endParaRPr lang="en-US" sz="4800" dirty="0">
              <a:solidFill>
                <a:srgbClr val="663366"/>
              </a:solidFill>
            </a:endParaRPr>
          </a:p>
          <a:p>
            <a:r>
              <a:rPr lang="en-US" sz="3600" dirty="0" err="1" smtClean="0">
                <a:solidFill>
                  <a:srgbClr val="663366"/>
                </a:solidFill>
              </a:rPr>
              <a:t>Alergia</a:t>
            </a:r>
            <a:r>
              <a:rPr lang="en-US" sz="3600" dirty="0" smtClean="0">
                <a:solidFill>
                  <a:srgbClr val="663366"/>
                </a:solidFill>
              </a:rPr>
              <a:t> al Látex</a:t>
            </a:r>
            <a:r>
              <a:rPr lang="en-US" sz="3600" baseline="30000" dirty="0" smtClean="0">
                <a:solidFill>
                  <a:srgbClr val="663366"/>
                </a:solidFill>
              </a:rPr>
              <a:t>3,4</a:t>
            </a:r>
            <a:endParaRPr lang="en-US" sz="3600" dirty="0">
              <a:solidFill>
                <a:srgbClr val="663366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lat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81" y="1926610"/>
            <a:ext cx="4421800" cy="39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70520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15417</TotalTime>
  <Words>1937</Words>
  <Application>Microsoft Macintosh PowerPoint</Application>
  <PresentationFormat>On-screen Show (4:3)</PresentationFormat>
  <Paragraphs>278</Paragraphs>
  <Slides>36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Advantage</vt:lpstr>
      <vt:lpstr>La Espina Bífida El Tratamiento &amp; Mantenimiento</vt:lpstr>
      <vt:lpstr>Objetivos</vt:lpstr>
      <vt:lpstr>La Espina Bífida</vt:lpstr>
      <vt:lpstr>Impedimentos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Pronóstico Funcional  Espero que este niño vas a caminar?</vt:lpstr>
      <vt:lpstr>Pronóstico Funcional  Espero que este niño vas a caminar?</vt:lpstr>
      <vt:lpstr>Intervenciónes</vt:lpstr>
      <vt:lpstr>Estirar</vt:lpstr>
      <vt:lpstr>Estirar</vt:lpstr>
      <vt:lpstr>Estirar</vt:lpstr>
      <vt:lpstr>Posicionar</vt:lpstr>
      <vt:lpstr>Prevenir los puntos de presión  y las ulceras1</vt:lpstr>
      <vt:lpstr>Disfunción de un desviación1</vt:lpstr>
      <vt:lpstr>Prevenirse la Obesidad1</vt:lpstr>
      <vt:lpstr>Fortalecimiento: Los Niños</vt:lpstr>
      <vt:lpstr>Fortalecimiento: Los Niños</vt:lpstr>
      <vt:lpstr>Fortalecimiento: Los Niños</vt:lpstr>
      <vt:lpstr>Fortalecimiento: Los Adolescentes y Los Adultos</vt:lpstr>
      <vt:lpstr>Fortalecimiento: Los Adolescentes y Los Adultos</vt:lpstr>
      <vt:lpstr>Fortalecimiento: Los Adolescentes y Los Adultos</vt:lpstr>
      <vt:lpstr>Fortalecimiento: Los Adolescentes y Los Adultos</vt:lpstr>
      <vt:lpstr>Fortalecimiento: Los Adolescentes y Los Adultos</vt:lpstr>
      <vt:lpstr>Fortalecimiento: Los Adolescentes y Los Adultos</vt:lpstr>
      <vt:lpstr>Fortalecimiento: Los Adolescentes y Los Adultos</vt:lpstr>
      <vt:lpstr>Fortalecimiento: Los Adolescentes y Los Adultos</vt:lpstr>
      <vt:lpstr>Los Ejercicios de Resistencia1</vt:lpstr>
      <vt:lpstr>¿Preguntas?</vt:lpstr>
      <vt:lpstr>Referencias</vt:lpstr>
      <vt:lpstr>Referencias</vt:lpstr>
    </vt:vector>
  </TitlesOfParts>
  <Company>University of North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 Bifida</dc:title>
  <dc:creator>Casey  Poff</dc:creator>
  <cp:lastModifiedBy>Casey  Poff</cp:lastModifiedBy>
  <cp:revision>80</cp:revision>
  <dcterms:created xsi:type="dcterms:W3CDTF">2014-04-01T14:59:09Z</dcterms:created>
  <dcterms:modified xsi:type="dcterms:W3CDTF">2014-04-22T01:21:23Z</dcterms:modified>
</cp:coreProperties>
</file>