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9" r:id="rId1"/>
  </p:sldMasterIdLst>
  <p:notesMasterIdLst>
    <p:notesMasterId r:id="rId48"/>
  </p:notesMasterIdLst>
  <p:handoutMasterIdLst>
    <p:handoutMasterId r:id="rId49"/>
  </p:handoutMasterIdLst>
  <p:sldIdLst>
    <p:sldId id="328" r:id="rId2"/>
    <p:sldId id="258" r:id="rId3"/>
    <p:sldId id="321" r:id="rId4"/>
    <p:sldId id="264" r:id="rId5"/>
    <p:sldId id="260" r:id="rId6"/>
    <p:sldId id="333" r:id="rId7"/>
    <p:sldId id="320" r:id="rId8"/>
    <p:sldId id="314" r:id="rId9"/>
    <p:sldId id="270" r:id="rId10"/>
    <p:sldId id="266" r:id="rId11"/>
    <p:sldId id="288" r:id="rId12"/>
    <p:sldId id="269" r:id="rId13"/>
    <p:sldId id="272" r:id="rId14"/>
    <p:sldId id="330" r:id="rId15"/>
    <p:sldId id="334" r:id="rId16"/>
    <p:sldId id="332" r:id="rId17"/>
    <p:sldId id="331" r:id="rId18"/>
    <p:sldId id="318" r:id="rId19"/>
    <p:sldId id="273" r:id="rId20"/>
    <p:sldId id="329" r:id="rId21"/>
    <p:sldId id="299" r:id="rId22"/>
    <p:sldId id="274" r:id="rId23"/>
    <p:sldId id="322" r:id="rId24"/>
    <p:sldId id="277" r:id="rId25"/>
    <p:sldId id="282" r:id="rId26"/>
    <p:sldId id="271" r:id="rId27"/>
    <p:sldId id="289" r:id="rId28"/>
    <p:sldId id="291" r:id="rId29"/>
    <p:sldId id="292" r:id="rId30"/>
    <p:sldId id="338" r:id="rId31"/>
    <p:sldId id="339" r:id="rId32"/>
    <p:sldId id="340" r:id="rId33"/>
    <p:sldId id="342" r:id="rId34"/>
    <p:sldId id="336" r:id="rId35"/>
    <p:sldId id="344" r:id="rId36"/>
    <p:sldId id="343" r:id="rId37"/>
    <p:sldId id="294" r:id="rId38"/>
    <p:sldId id="345" r:id="rId39"/>
    <p:sldId id="350" r:id="rId40"/>
    <p:sldId id="335" r:id="rId41"/>
    <p:sldId id="326" r:id="rId42"/>
    <p:sldId id="296" r:id="rId43"/>
    <p:sldId id="304" r:id="rId44"/>
    <p:sldId id="347" r:id="rId45"/>
    <p:sldId id="308" r:id="rId46"/>
    <p:sldId id="306" r:id="rId4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91BB19F-5572-1C45-BCA0-203929E82ED3}">
          <p14:sldIdLst>
            <p14:sldId id="328"/>
            <p14:sldId id="258"/>
            <p14:sldId id="321"/>
            <p14:sldId id="264"/>
            <p14:sldId id="260"/>
            <p14:sldId id="333"/>
            <p14:sldId id="320"/>
            <p14:sldId id="314"/>
            <p14:sldId id="270"/>
            <p14:sldId id="266"/>
            <p14:sldId id="288"/>
            <p14:sldId id="269"/>
            <p14:sldId id="272"/>
            <p14:sldId id="330"/>
            <p14:sldId id="334"/>
            <p14:sldId id="332"/>
            <p14:sldId id="331"/>
            <p14:sldId id="318"/>
            <p14:sldId id="273"/>
            <p14:sldId id="329"/>
            <p14:sldId id="299"/>
            <p14:sldId id="274"/>
            <p14:sldId id="322"/>
            <p14:sldId id="277"/>
            <p14:sldId id="282"/>
            <p14:sldId id="271"/>
            <p14:sldId id="289"/>
            <p14:sldId id="291"/>
            <p14:sldId id="292"/>
            <p14:sldId id="338"/>
            <p14:sldId id="339"/>
            <p14:sldId id="340"/>
            <p14:sldId id="342"/>
            <p14:sldId id="336"/>
            <p14:sldId id="344"/>
            <p14:sldId id="343"/>
            <p14:sldId id="294"/>
            <p14:sldId id="345"/>
            <p14:sldId id="350"/>
            <p14:sldId id="335"/>
            <p14:sldId id="326"/>
            <p14:sldId id="296"/>
            <p14:sldId id="304"/>
            <p14:sldId id="347"/>
            <p14:sldId id="308"/>
            <p14:sldId id="306"/>
          </p14:sldIdLst>
        </p14:section>
        <p14:section name="Untitled Section" id="{48D2C754-13A8-1849-8C1E-42A8D0E43F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8000"/>
    <a:srgbClr val="F8FF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0175" autoAdjust="0"/>
  </p:normalViewPr>
  <p:slideViewPr>
    <p:cSldViewPr snapToGrid="0" snapToObjects="1">
      <p:cViewPr>
        <p:scale>
          <a:sx n="72" d="100"/>
          <a:sy n="72" d="100"/>
        </p:scale>
        <p:origin x="-2152" y="-8"/>
      </p:cViewPr>
      <p:guideLst>
        <p:guide orient="horz" pos="2160"/>
        <p:guide pos="2880"/>
      </p:guideLst>
    </p:cSldViewPr>
  </p:slideViewPr>
  <p:outlineViewPr>
    <p:cViewPr>
      <p:scale>
        <a:sx n="33" d="100"/>
        <a:sy n="33" d="100"/>
      </p:scale>
      <p:origin x="0" y="493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F44C495D-53DF-2F46-853B-D782ACB9A615}" type="datetimeFigureOut">
              <a:rPr lang="en-US" smtClean="0"/>
              <a:t>4/23/14</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72CC36E2-58DA-9F44-BA8A-200E8A483E70}" type="slidenum">
              <a:rPr lang="en-US" smtClean="0"/>
              <a:t>‹#›</a:t>
            </a:fld>
            <a:endParaRPr lang="en-US" dirty="0"/>
          </a:p>
        </p:txBody>
      </p:sp>
    </p:spTree>
    <p:extLst>
      <p:ext uri="{BB962C8B-B14F-4D97-AF65-F5344CB8AC3E}">
        <p14:creationId xmlns:p14="http://schemas.microsoft.com/office/powerpoint/2010/main" val="200121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1CA42599-9FA4-E443-A445-74993D27A07C}" type="datetimeFigureOut">
              <a:rPr lang="en-US" smtClean="0"/>
              <a:t>4/23/14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6767AC93-95B2-F241-AE5C-E19DEFD8079E}" type="slidenum">
              <a:rPr lang="en-US" smtClean="0"/>
              <a:t>‹#›</a:t>
            </a:fld>
            <a:endParaRPr lang="en-US" dirty="0"/>
          </a:p>
        </p:txBody>
      </p:sp>
    </p:spTree>
    <p:extLst>
      <p:ext uri="{BB962C8B-B14F-4D97-AF65-F5344CB8AC3E}">
        <p14:creationId xmlns:p14="http://schemas.microsoft.com/office/powerpoint/2010/main" val="13039736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1</a:t>
            </a:fld>
            <a:endParaRPr lang="en-US" dirty="0"/>
          </a:p>
        </p:txBody>
      </p:sp>
    </p:spTree>
    <p:extLst>
      <p:ext uri="{BB962C8B-B14F-4D97-AF65-F5344CB8AC3E}">
        <p14:creationId xmlns:p14="http://schemas.microsoft.com/office/powerpoint/2010/main" val="47101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FB968E-96D2-7A47-99DC-4AB0B5816356}" type="slidenum">
              <a:rPr lang="en-US"/>
              <a:pPr>
                <a:defRPr/>
              </a:pPr>
              <a:t>10</a:t>
            </a:fld>
            <a:endParaRPr lang="en-US" dirty="0"/>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pPr>
              <a:lnSpc>
                <a:spcPct val="120000"/>
              </a:lnSpc>
              <a:spcBef>
                <a:spcPts val="0"/>
              </a:spcBef>
              <a:defRPr/>
            </a:pPr>
            <a:r>
              <a:rPr lang="en-US" sz="1200" dirty="0" smtClean="0"/>
              <a:t>The horse’s movement</a:t>
            </a:r>
            <a:r>
              <a:rPr lang="en-US" sz="1200" baseline="0" dirty="0" smtClean="0"/>
              <a:t> or gait has characteristics that are similar to human movement or walking. It is</a:t>
            </a:r>
            <a:r>
              <a:rPr lang="en-US" sz="1200" dirty="0" smtClean="0"/>
              <a:t> repetitive, rhythmic and three dimensional</a:t>
            </a:r>
            <a:r>
              <a:rPr lang="en-US" sz="1200" baseline="0" dirty="0" smtClean="0"/>
              <a:t>. </a:t>
            </a:r>
            <a:endParaRPr lang="en-US" sz="1200" dirty="0" smtClean="0"/>
          </a:p>
          <a:p>
            <a:pPr marL="0" indent="0">
              <a:lnSpc>
                <a:spcPct val="120000"/>
              </a:lnSpc>
              <a:spcBef>
                <a:spcPts val="0"/>
              </a:spcBef>
              <a:buNone/>
              <a:defRPr/>
            </a:pPr>
            <a:endParaRPr lang="en-US" sz="1200" dirty="0" smtClean="0"/>
          </a:p>
          <a:p>
            <a:pPr>
              <a:lnSpc>
                <a:spcPct val="120000"/>
              </a:lnSpc>
              <a:spcBef>
                <a:spcPts val="0"/>
              </a:spcBef>
              <a:defRPr/>
            </a:pPr>
            <a:r>
              <a:rPr lang="en-US" sz="1200" dirty="0" smtClean="0"/>
              <a:t>When</a:t>
            </a:r>
            <a:r>
              <a:rPr lang="en-US" sz="1200" baseline="0" dirty="0" smtClean="0"/>
              <a:t> using the horse’s movement as a treatment tool, t</a:t>
            </a:r>
            <a:r>
              <a:rPr lang="en-US" sz="1200" dirty="0" smtClean="0"/>
              <a:t>he horse’s movement is transmitted to the child positioned on top of the horse.</a:t>
            </a:r>
          </a:p>
          <a:p>
            <a:pPr>
              <a:lnSpc>
                <a:spcPct val="120000"/>
              </a:lnSpc>
              <a:spcBef>
                <a:spcPts val="0"/>
              </a:spcBef>
              <a:defRPr/>
            </a:pPr>
            <a:endParaRPr lang="en-US" sz="1200" dirty="0" smtClean="0"/>
          </a:p>
          <a:p>
            <a:pPr>
              <a:lnSpc>
                <a:spcPct val="120000"/>
              </a:lnSpc>
              <a:spcBef>
                <a:spcPts val="0"/>
              </a:spcBef>
              <a:defRPr/>
            </a:pPr>
            <a:r>
              <a:rPr lang="en-US" sz="1200" dirty="0" smtClean="0">
                <a:solidFill>
                  <a:srgbClr val="000000"/>
                </a:solidFill>
              </a:rPr>
              <a:t>In response to the horse’s movement, the child uses his or her body to actively to maintain balance</a:t>
            </a:r>
            <a:r>
              <a:rPr lang="en-US" sz="1200" baseline="0" dirty="0" smtClean="0">
                <a:solidFill>
                  <a:srgbClr val="000000"/>
                </a:solidFill>
              </a:rPr>
              <a:t> and </a:t>
            </a:r>
            <a:r>
              <a:rPr lang="en-US" sz="1200" dirty="0" smtClean="0">
                <a:solidFill>
                  <a:srgbClr val="000000"/>
                </a:solidFill>
              </a:rPr>
              <a:t>posture or complete a goal directed task.</a:t>
            </a:r>
          </a:p>
          <a:p>
            <a:pPr marL="0" indent="0">
              <a:lnSpc>
                <a:spcPct val="120000"/>
              </a:lnSpc>
              <a:spcBef>
                <a:spcPts val="0"/>
              </a:spcBef>
              <a:buNone/>
              <a:defRPr/>
            </a:pPr>
            <a:endParaRPr lang="en-US" sz="1200" dirty="0" smtClean="0">
              <a:solidFill>
                <a:srgbClr val="000000"/>
              </a:solidFill>
            </a:endParaRPr>
          </a:p>
          <a:p>
            <a:pPr>
              <a:lnSpc>
                <a:spcPct val="120000"/>
              </a:lnSpc>
              <a:spcBef>
                <a:spcPts val="0"/>
              </a:spcBef>
              <a:defRPr/>
            </a:pPr>
            <a:r>
              <a:rPr lang="en-US" sz="1200" dirty="0" smtClean="0">
                <a:solidFill>
                  <a:srgbClr val="000000"/>
                </a:solidFill>
              </a:rPr>
              <a:t>The horse</a:t>
            </a:r>
            <a:r>
              <a:rPr lang="en-US" sz="1200" dirty="0" smtClean="0">
                <a:solidFill>
                  <a:srgbClr val="000000"/>
                </a:solidFill>
                <a:latin typeface="Arial"/>
              </a:rPr>
              <a:t>’s</a:t>
            </a:r>
            <a:r>
              <a:rPr lang="en-US" sz="1200" dirty="0" smtClean="0">
                <a:solidFill>
                  <a:srgbClr val="000000"/>
                </a:solidFill>
              </a:rPr>
              <a:t> movement, the child</a:t>
            </a:r>
            <a:r>
              <a:rPr lang="en-US" sz="1200" dirty="0" smtClean="0">
                <a:solidFill>
                  <a:srgbClr val="000000"/>
                </a:solidFill>
                <a:latin typeface="Arial"/>
              </a:rPr>
              <a:t>’</a:t>
            </a:r>
            <a:r>
              <a:rPr lang="en-US" sz="1200" dirty="0" smtClean="0">
                <a:solidFill>
                  <a:srgbClr val="000000"/>
                </a:solidFill>
              </a:rPr>
              <a:t>s position, the activities, and the environment can be changed to challenge the child and to target therapy goals.</a:t>
            </a:r>
          </a:p>
          <a:p>
            <a:pPr>
              <a:lnSpc>
                <a:spcPct val="120000"/>
              </a:lnSpc>
              <a:spcBef>
                <a:spcPts val="0"/>
              </a:spcBef>
              <a:defRPr/>
            </a:pPr>
            <a:endParaRPr lang="en-US" sz="1200" dirty="0" smtClean="0">
              <a:solidFill>
                <a:srgbClr val="FFFFFF"/>
              </a:solidFill>
            </a:endParaRPr>
          </a:p>
          <a:p>
            <a:pPr>
              <a:lnSpc>
                <a:spcPct val="120000"/>
              </a:lnSpc>
              <a:spcBef>
                <a:spcPts val="0"/>
              </a:spcBef>
              <a:defRPr/>
            </a:pPr>
            <a:r>
              <a:rPr lang="en-US" sz="1200" dirty="0" smtClean="0"/>
              <a:t>The interaction</a:t>
            </a:r>
            <a:r>
              <a:rPr lang="en-US" sz="1200" baseline="0" dirty="0" smtClean="0"/>
              <a:t> between the horse and child, </a:t>
            </a:r>
            <a:r>
              <a:rPr lang="en-US" sz="1200" dirty="0" smtClean="0"/>
              <a:t>may</a:t>
            </a:r>
            <a:r>
              <a:rPr lang="en-US" sz="1200" baseline="0" dirty="0" smtClean="0"/>
              <a:t> </a:t>
            </a:r>
            <a:r>
              <a:rPr lang="en-US" sz="1200" dirty="0" smtClean="0"/>
              <a:t>motivate the child to give greater effort and to try more challenging skills.</a:t>
            </a:r>
          </a:p>
          <a:p>
            <a:pPr eaLnBrk="1" hangingPunct="1">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0B559B-B4BE-664E-A26E-57BAA332DC3E}" type="slidenum">
              <a:rPr lang="en-US"/>
              <a:pPr>
                <a:defRPr/>
              </a:pPr>
              <a:t>11</a:t>
            </a:fld>
            <a:endParaRPr lang="en-US" dirty="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horse’s movement or gait should be fluid,</a:t>
            </a:r>
            <a:r>
              <a:rPr lang="en-US" sz="1200" baseline="0" dirty="0" smtClean="0"/>
              <a:t> rhythmical, symmetrical and consistent. The horse’s gait </a:t>
            </a:r>
            <a:r>
              <a:rPr lang="en-US" sz="1200" dirty="0" smtClean="0"/>
              <a:t>may be changed to get a different response from the child. </a:t>
            </a:r>
          </a:p>
          <a:p>
            <a:pPr marL="0" indent="0">
              <a:buNone/>
              <a:defRPr/>
            </a:pPr>
            <a:endParaRPr lang="en-US" sz="1200" dirty="0" smtClean="0"/>
          </a:p>
          <a:p>
            <a:pPr marL="0" indent="0">
              <a:buNone/>
              <a:defRPr/>
            </a:pPr>
            <a:r>
              <a:rPr lang="en-US" sz="1200" dirty="0" smtClean="0"/>
              <a:t>The two gaits used in </a:t>
            </a:r>
            <a:r>
              <a:rPr lang="en-US" sz="1200" dirty="0" err="1" smtClean="0"/>
              <a:t>hippotherapy</a:t>
            </a:r>
            <a:r>
              <a:rPr lang="en-US" sz="1200" baseline="0" dirty="0" smtClean="0"/>
              <a:t> are the walk and the trot</a:t>
            </a:r>
            <a:endParaRPr lang="en-US" sz="1200" dirty="0" smtClean="0">
              <a:cs typeface="+mn-cs"/>
            </a:endParaRPr>
          </a:p>
          <a:p>
            <a:pPr marL="0" indent="0">
              <a:buNone/>
              <a:defRPr/>
            </a:pPr>
            <a:endParaRPr lang="en-US" sz="1200" dirty="0" smtClean="0">
              <a:cs typeface="+mn-cs"/>
            </a:endParaRPr>
          </a:p>
          <a:p>
            <a:pPr marL="0" indent="0">
              <a:buFont typeface="+mj-lt"/>
              <a:buNone/>
              <a:defRPr/>
            </a:pPr>
            <a:r>
              <a:rPr lang="en-US" sz="1200" baseline="0" dirty="0" smtClean="0">
                <a:cs typeface="+mn-cs"/>
              </a:rPr>
              <a:t>The walk is the most </a:t>
            </a:r>
            <a:r>
              <a:rPr lang="en-US" sz="1200" dirty="0" smtClean="0">
                <a:cs typeface="+mn-cs"/>
              </a:rPr>
              <a:t>common gait used for </a:t>
            </a:r>
            <a:r>
              <a:rPr lang="en-US" sz="1200" dirty="0" err="1" smtClean="0">
                <a:cs typeface="+mn-cs"/>
              </a:rPr>
              <a:t>hippotherapy</a:t>
            </a:r>
            <a:r>
              <a:rPr lang="en-US" sz="1200" dirty="0" smtClean="0">
                <a:cs typeface="+mn-cs"/>
              </a:rPr>
              <a:t>.</a:t>
            </a:r>
            <a:r>
              <a:rPr lang="en-US" sz="1200" baseline="0" dirty="0" smtClean="0">
                <a:cs typeface="+mn-cs"/>
              </a:rPr>
              <a:t> It is a </a:t>
            </a:r>
            <a:r>
              <a:rPr lang="en-US" sz="1200" dirty="0" smtClean="0">
                <a:cs typeface="+mn-cs"/>
              </a:rPr>
              <a:t>4 beat gait with a rhythmical sequence of</a:t>
            </a:r>
            <a:r>
              <a:rPr lang="en-US" sz="1200" dirty="0" smtClean="0"/>
              <a:t> left hind leg, left front leg, right hind leg, right front leg movement.</a:t>
            </a:r>
          </a:p>
          <a:p>
            <a:pPr marL="0" indent="0">
              <a:buNone/>
              <a:defRPr/>
            </a:pPr>
            <a:endParaRPr lang="en-US" sz="1200" dirty="0" smtClean="0">
              <a:cs typeface="+mn-cs"/>
            </a:endParaRPr>
          </a:p>
          <a:p>
            <a:pPr marL="0" indent="0">
              <a:buFont typeface="+mj-lt"/>
              <a:buNone/>
              <a:defRPr/>
            </a:pPr>
            <a:r>
              <a:rPr lang="en-US" sz="1200" dirty="0" smtClean="0">
                <a:cs typeface="+mn-cs"/>
              </a:rPr>
              <a:t>The trot</a:t>
            </a:r>
            <a:r>
              <a:rPr lang="en-US" sz="1200" baseline="0" dirty="0" smtClean="0">
                <a:cs typeface="+mn-cs"/>
              </a:rPr>
              <a:t> is used less frequently in </a:t>
            </a:r>
            <a:r>
              <a:rPr lang="en-US" sz="1200" baseline="0" dirty="0" err="1" smtClean="0">
                <a:cs typeface="+mn-cs"/>
              </a:rPr>
              <a:t>hippotherapy</a:t>
            </a:r>
            <a:r>
              <a:rPr lang="en-US" sz="1200" dirty="0" smtClean="0">
                <a:cs typeface="+mn-cs"/>
              </a:rPr>
              <a:t>. It is a 2 beat gait with </a:t>
            </a:r>
            <a:r>
              <a:rPr lang="en-US" sz="1200" dirty="0" smtClean="0"/>
              <a:t>diagonal pairs of legs moving forward at same time. </a:t>
            </a:r>
            <a:r>
              <a:rPr lang="en-US" sz="1200" dirty="0" smtClean="0">
                <a:cs typeface="+mn-cs"/>
              </a:rPr>
              <a:t>The</a:t>
            </a:r>
            <a:r>
              <a:rPr lang="en-US" sz="1200" baseline="0" dirty="0" smtClean="0">
                <a:cs typeface="+mn-cs"/>
              </a:rPr>
              <a:t> trot is more</a:t>
            </a:r>
            <a:r>
              <a:rPr lang="en-US" sz="1200" dirty="0" smtClean="0">
                <a:cs typeface="+mn-cs"/>
              </a:rPr>
              <a:t> rapid than the walk,</a:t>
            </a:r>
            <a:r>
              <a:rPr lang="en-US" sz="1200" baseline="0" dirty="0" smtClean="0">
                <a:cs typeface="+mn-cs"/>
              </a:rPr>
              <a:t> so</a:t>
            </a:r>
            <a:r>
              <a:rPr lang="en-US" sz="1200" dirty="0" smtClean="0">
                <a:cs typeface="+mn-cs"/>
              </a:rPr>
              <a:t> the child must have adequate head and trunk control.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DAF96F-7DCB-3241-B2F6-CC74A329FAD9}" type="slidenum">
              <a:rPr lang="en-US"/>
              <a:pPr>
                <a:defRPr/>
              </a:pPr>
              <a:t>12</a:t>
            </a:fld>
            <a:endParaRPr lang="en-US" dirty="0"/>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B5F889-0CFE-1740-A9E5-E8CE81B40062}" type="slidenum">
              <a:rPr lang="en-US"/>
              <a:pPr>
                <a:defRPr/>
              </a:pPr>
              <a:t>13</a:t>
            </a:fld>
            <a:endParaRPr lang="en-US" dirty="0"/>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p:txBody>
          <a:bodyPr/>
          <a:lstStyle/>
          <a:p>
            <a:pPr eaLnBrk="1" hangingPunct="1">
              <a:defRPr/>
            </a:pPr>
            <a:r>
              <a:rPr lang="en-US" baseline="0" dirty="0" smtClean="0">
                <a:cs typeface="+mn-cs"/>
              </a:rPr>
              <a:t>While this is not a complete list, children with the following conditions may benefit from </a:t>
            </a:r>
            <a:r>
              <a:rPr lang="en-US" baseline="0" dirty="0" err="1" smtClean="0">
                <a:cs typeface="+mn-cs"/>
              </a:rPr>
              <a:t>hippotherapy</a:t>
            </a:r>
            <a:r>
              <a:rPr lang="en-US" baseline="0" dirty="0" smtClean="0">
                <a:cs typeface="+mn-cs"/>
              </a:rPr>
              <a:t>.</a:t>
            </a: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Hippotherapy is a physical therapy treatment that has gained popularity and has been reported to improve physical and psychosocial function.</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a:t>
            </a:r>
            <a:r>
              <a:rPr lang="en-US" sz="1200" kern="1200" dirty="0" err="1" smtClean="0">
                <a:solidFill>
                  <a:schemeClr val="tx1"/>
                </a:solidFill>
                <a:effectLst/>
                <a:latin typeface="+mn-lt"/>
                <a:ea typeface="+mn-ea"/>
                <a:cs typeface="+mn-cs"/>
              </a:rPr>
              <a:t>hippotherapy</a:t>
            </a:r>
            <a:r>
              <a:rPr lang="en-US" sz="1200" kern="1200" dirty="0" smtClean="0">
                <a:solidFill>
                  <a:schemeClr val="tx1"/>
                </a:solidFill>
                <a:effectLst/>
                <a:latin typeface="+mn-lt"/>
                <a:ea typeface="+mn-ea"/>
                <a:cs typeface="+mn-cs"/>
              </a:rPr>
              <a:t> may be viewed as engaging and enjoyable, physical therapists are obligated to base clinical decision-making on more than positive claims and anecdotal evidence.</a:t>
            </a:r>
            <a:r>
              <a:rPr lang="en-US" sz="1200" kern="1200" baseline="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a:t>
            </a:r>
            <a:r>
              <a:rPr lang="en-US" sz="1200" kern="1200" baseline="0" dirty="0" smtClean="0">
                <a:solidFill>
                  <a:schemeClr val="tx1"/>
                </a:solidFill>
                <a:effectLst/>
                <a:latin typeface="+mn-lt"/>
                <a:ea typeface="+mn-ea"/>
                <a:cs typeface="+mn-cs"/>
              </a:rPr>
              <a:t> to achieve the best physical therapy outcomes, it important to have research evidence to support a chosen physical therapy treatment. This slide and the next two slides highlight the research evidence supporting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as a treatment to improve function in children with neurological and musculoskeletal conditions.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a:t>
            </a:r>
            <a:r>
              <a:rPr lang="en-US" sz="1200" kern="1200" baseline="0" dirty="0" smtClean="0">
                <a:solidFill>
                  <a:schemeClr val="tx1"/>
                </a:solidFill>
                <a:effectLst/>
                <a:latin typeface="+mn-lt"/>
                <a:ea typeface="+mn-ea"/>
                <a:cs typeface="+mn-cs"/>
              </a:rPr>
              <a:t>h e</a:t>
            </a:r>
            <a:r>
              <a:rPr lang="en-US" sz="1200" kern="1200" dirty="0" smtClean="0">
                <a:solidFill>
                  <a:schemeClr val="tx1"/>
                </a:solidFill>
                <a:effectLst/>
                <a:latin typeface="+mn-lt"/>
                <a:ea typeface="+mn-ea"/>
                <a:cs typeface="+mn-cs"/>
              </a:rPr>
              <a:t>vidence for children with cerebral</a:t>
            </a:r>
            <a:r>
              <a:rPr lang="en-US" sz="1200" kern="1200" baseline="0" dirty="0" smtClean="0">
                <a:solidFill>
                  <a:schemeClr val="tx1"/>
                </a:solidFill>
                <a:effectLst/>
                <a:latin typeface="+mn-lt"/>
                <a:ea typeface="+mn-ea"/>
                <a:cs typeface="+mn-cs"/>
              </a:rPr>
              <a:t> palsy:</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Cerebral</a:t>
            </a:r>
            <a:r>
              <a:rPr lang="en-US" sz="1200" kern="1200" baseline="0" dirty="0" smtClean="0">
                <a:solidFill>
                  <a:schemeClr val="tx1"/>
                </a:solidFill>
                <a:effectLst/>
                <a:latin typeface="+mn-lt"/>
                <a:ea typeface="+mn-ea"/>
                <a:cs typeface="+mn-cs"/>
              </a:rPr>
              <a:t> palsy </a:t>
            </a:r>
            <a:r>
              <a:rPr lang="en-US" sz="1200" kern="1200" dirty="0" smtClean="0">
                <a:solidFill>
                  <a:schemeClr val="tx1"/>
                </a:solidFill>
                <a:effectLst/>
                <a:latin typeface="+mn-lt"/>
                <a:ea typeface="+mn-ea"/>
                <a:cs typeface="+mn-cs"/>
              </a:rPr>
              <a:t>is “a group of permanent disorders of the development of movement and posture, causing activity limitation, that are attributed to non-progressive disturbances that occurred in the developing fetal or infant brain”.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Cerebral palsy is the most common cause of motor disability in children and the most common neurologic condition seen by pediatric physical therapists,</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it is not surprising that the</a:t>
            </a:r>
            <a:r>
              <a:rPr lang="en-US" sz="1200" kern="1200" baseline="0" dirty="0" smtClean="0">
                <a:solidFill>
                  <a:schemeClr val="tx1"/>
                </a:solidFill>
                <a:effectLst/>
                <a:latin typeface="+mn-lt"/>
                <a:ea typeface="+mn-ea"/>
                <a:cs typeface="+mn-cs"/>
              </a:rPr>
              <a:t> majority of research </a:t>
            </a:r>
            <a:r>
              <a:rPr lang="en-US" sz="1200" kern="1200" dirty="0" smtClean="0">
                <a:solidFill>
                  <a:schemeClr val="tx1"/>
                </a:solidFill>
                <a:effectLst/>
                <a:latin typeface="+mn-lt"/>
                <a:ea typeface="+mn-ea"/>
                <a:cs typeface="+mn-cs"/>
              </a:rPr>
              <a:t>studies on </a:t>
            </a:r>
            <a:r>
              <a:rPr lang="en-US" sz="1200" kern="1200" dirty="0" err="1" smtClean="0">
                <a:solidFill>
                  <a:schemeClr val="tx1"/>
                </a:solidFill>
                <a:effectLst/>
                <a:latin typeface="+mn-lt"/>
                <a:ea typeface="+mn-ea"/>
                <a:cs typeface="+mn-cs"/>
              </a:rPr>
              <a:t>hippotherapy</a:t>
            </a:r>
            <a:r>
              <a:rPr lang="en-US" sz="1200" kern="1200" dirty="0" smtClean="0">
                <a:solidFill>
                  <a:schemeClr val="tx1"/>
                </a:solidFill>
                <a:effectLst/>
                <a:latin typeface="+mn-lt"/>
                <a:ea typeface="+mn-ea"/>
                <a:cs typeface="+mn-cs"/>
              </a:rPr>
              <a:t> have involved children with CP.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Researchers</a:t>
            </a:r>
            <a:r>
              <a:rPr lang="en-US" sz="1200" kern="1200" baseline="0" dirty="0" smtClean="0">
                <a:solidFill>
                  <a:schemeClr val="tx1"/>
                </a:solidFill>
                <a:effectLst/>
                <a:latin typeface="+mn-lt"/>
                <a:ea typeface="+mn-ea"/>
                <a:cs typeface="+mn-cs"/>
              </a:rPr>
              <a:t> have reported that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may improve… see the bulleted list on this and the next two slides. The lead researcher’s first name and the year of the study’s publication are in parentheses. The last three slides in this presentation provide references for the research studies.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67AC93-95B2-F241-AE5C-E19DEFD8079E}" type="slidenum">
              <a:rPr lang="en-US" smtClean="0"/>
              <a:t>14</a:t>
            </a:fld>
            <a:endParaRPr lang="en-US" dirty="0"/>
          </a:p>
        </p:txBody>
      </p:sp>
    </p:spTree>
    <p:extLst>
      <p:ext uri="{BB962C8B-B14F-4D97-AF65-F5344CB8AC3E}">
        <p14:creationId xmlns:p14="http://schemas.microsoft.com/office/powerpoint/2010/main" val="7336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67AC93-95B2-F241-AE5C-E19DEFD8079E}" type="slidenum">
              <a:rPr lang="en-US" smtClean="0"/>
              <a:t>15</a:t>
            </a:fld>
            <a:endParaRPr lang="en-US" dirty="0"/>
          </a:p>
        </p:txBody>
      </p:sp>
    </p:spTree>
    <p:extLst>
      <p:ext uri="{BB962C8B-B14F-4D97-AF65-F5344CB8AC3E}">
        <p14:creationId xmlns:p14="http://schemas.microsoft.com/office/powerpoint/2010/main" val="273913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67AC93-95B2-F241-AE5C-E19DEFD8079E}" type="slidenum">
              <a:rPr lang="en-US" smtClean="0"/>
              <a:t>16</a:t>
            </a:fld>
            <a:endParaRPr lang="en-US" dirty="0"/>
          </a:p>
        </p:txBody>
      </p:sp>
    </p:spTree>
    <p:extLst>
      <p:ext uri="{BB962C8B-B14F-4D97-AF65-F5344CB8AC3E}">
        <p14:creationId xmlns:p14="http://schemas.microsoft.com/office/powerpoint/2010/main" val="244913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literature supports </a:t>
            </a:r>
            <a:r>
              <a:rPr lang="en-US" sz="1200" kern="1200" dirty="0" err="1" smtClean="0">
                <a:solidFill>
                  <a:schemeClr val="tx1"/>
                </a:solidFill>
                <a:effectLst/>
                <a:latin typeface="+mn-lt"/>
                <a:ea typeface="+mn-ea"/>
                <a:cs typeface="+mn-cs"/>
              </a:rPr>
              <a:t>hippotherapy</a:t>
            </a:r>
            <a:r>
              <a:rPr lang="en-US" sz="1200" kern="1200" dirty="0" smtClean="0">
                <a:solidFill>
                  <a:schemeClr val="tx1"/>
                </a:solidFill>
                <a:effectLst/>
                <a:latin typeface="+mn-lt"/>
                <a:ea typeface="+mn-ea"/>
                <a:cs typeface="+mn-cs"/>
              </a:rPr>
              <a:t> for children</a:t>
            </a:r>
            <a:r>
              <a:rPr lang="en-US" sz="1200" kern="1200" baseline="0" dirty="0" smtClean="0">
                <a:solidFill>
                  <a:schemeClr val="tx1"/>
                </a:solidFill>
                <a:effectLst/>
                <a:latin typeface="+mn-lt"/>
                <a:ea typeface="+mn-ea"/>
                <a:cs typeface="+mn-cs"/>
              </a:rPr>
              <a:t> with cerebral palsy</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children with a variety of neurological and musculoskeletal conditions receive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Though the research studies are few, it</a:t>
            </a:r>
            <a:r>
              <a:rPr lang="en-US" sz="1200" kern="1200" dirty="0" smtClean="0">
                <a:solidFill>
                  <a:schemeClr val="tx1"/>
                </a:solidFill>
                <a:effectLst/>
                <a:latin typeface="+mn-lt"/>
                <a:ea typeface="+mn-ea"/>
                <a:cs typeface="+mn-cs"/>
              </a:rPr>
              <a:t> is important to review the evidence for </a:t>
            </a:r>
            <a:r>
              <a:rPr lang="en-US" sz="1200" kern="1200" dirty="0" err="1" smtClean="0">
                <a:solidFill>
                  <a:schemeClr val="tx1"/>
                </a:solidFill>
                <a:effectLst/>
                <a:latin typeface="+mn-lt"/>
                <a:ea typeface="+mn-ea"/>
                <a:cs typeface="+mn-cs"/>
              </a:rPr>
              <a:t>hippotherapy</a:t>
            </a:r>
            <a:r>
              <a:rPr lang="en-US" sz="1200" kern="1200" dirty="0" smtClean="0">
                <a:solidFill>
                  <a:schemeClr val="tx1"/>
                </a:solidFill>
                <a:effectLst/>
                <a:latin typeface="+mn-lt"/>
                <a:ea typeface="+mn-ea"/>
                <a:cs typeface="+mn-cs"/>
              </a:rPr>
              <a:t> for children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conditions</a:t>
            </a:r>
            <a:r>
              <a:rPr lang="en-US" sz="1200" kern="1200" baseline="0" dirty="0" smtClean="0">
                <a:solidFill>
                  <a:schemeClr val="tx1"/>
                </a:solidFill>
                <a:effectLst/>
                <a:latin typeface="+mn-lt"/>
                <a:ea typeface="+mn-ea"/>
                <a:cs typeface="+mn-cs"/>
              </a:rPr>
              <a:t> other than cerebral palsy.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children with Down syndrome,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has been reported to have a positive effect on gross motor function.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a study involving children with balance problems related to a variety of neurological conditions,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was reported to improve balance and functional performance in daily life skills.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Last, in a group of children with conditions including brain injury, </a:t>
            </a:r>
            <a:r>
              <a:rPr lang="en-US" sz="1200" kern="1200" baseline="0" dirty="0" err="1" smtClean="0">
                <a:solidFill>
                  <a:schemeClr val="tx1"/>
                </a:solidFill>
                <a:effectLst/>
                <a:latin typeface="+mn-lt"/>
                <a:ea typeface="+mn-ea"/>
                <a:cs typeface="+mn-cs"/>
              </a:rPr>
              <a:t>Guillain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Barre</a:t>
            </a:r>
            <a:r>
              <a:rPr lang="en-US" sz="1200" kern="1200" baseline="0" dirty="0" smtClean="0">
                <a:solidFill>
                  <a:schemeClr val="tx1"/>
                </a:solidFill>
                <a:effectLst/>
                <a:latin typeface="+mn-lt"/>
                <a:ea typeface="+mn-ea"/>
                <a:cs typeface="+mn-cs"/>
              </a:rPr>
              <a:t> syndrome, cerebral palsy, and cerebrovascular accident,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was reported to improve trunk and pelvic alignment.</a:t>
            </a:r>
            <a:endParaRPr lang="en-US" dirty="0" smtClean="0">
              <a:effectLst/>
            </a:endParaRPr>
          </a:p>
        </p:txBody>
      </p:sp>
      <p:sp>
        <p:nvSpPr>
          <p:cNvPr id="4" name="Slide Number Placeholder 3"/>
          <p:cNvSpPr>
            <a:spLocks noGrp="1"/>
          </p:cNvSpPr>
          <p:nvPr>
            <p:ph type="sldNum" sz="quarter" idx="10"/>
          </p:nvPr>
        </p:nvSpPr>
        <p:spPr/>
        <p:txBody>
          <a:bodyPr/>
          <a:lstStyle/>
          <a:p>
            <a:fld id="{6767AC93-95B2-F241-AE5C-E19DEFD8079E}" type="slidenum">
              <a:rPr lang="en-US" smtClean="0"/>
              <a:t>17</a:t>
            </a:fld>
            <a:endParaRPr lang="en-US" dirty="0"/>
          </a:p>
        </p:txBody>
      </p:sp>
    </p:spTree>
    <p:extLst>
      <p:ext uri="{BB962C8B-B14F-4D97-AF65-F5344CB8AC3E}">
        <p14:creationId xmlns:p14="http://schemas.microsoft.com/office/powerpoint/2010/main" val="80547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encouraging evidence for </a:t>
            </a:r>
            <a:r>
              <a:rPr lang="en-US" sz="1200" kern="120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positively impact function,</a:t>
            </a:r>
            <a:r>
              <a:rPr lang="en-US" dirty="0" smtClean="0">
                <a:effectLst/>
              </a:rPr>
              <a:t> additional</a:t>
            </a:r>
            <a:r>
              <a:rPr lang="en-US" baseline="0" dirty="0" smtClean="0">
                <a:effectLst/>
              </a:rPr>
              <a:t> research is needed. </a:t>
            </a:r>
            <a:endParaRPr lang="en-US" sz="1200" dirty="0" smtClean="0"/>
          </a:p>
          <a:p>
            <a:endParaRPr lang="en-US" sz="1200" dirty="0" smtClean="0"/>
          </a:p>
          <a:p>
            <a:pPr marL="171450" indent="-171450">
              <a:buFont typeface="Arial"/>
              <a:buChar char="•"/>
            </a:pPr>
            <a:r>
              <a:rPr lang="en-US" sz="1200" dirty="0" smtClean="0"/>
              <a:t>Studies with more participants (meaning</a:t>
            </a:r>
            <a:r>
              <a:rPr lang="en-US" sz="1200" baseline="0" dirty="0" smtClean="0"/>
              <a:t> </a:t>
            </a:r>
            <a:r>
              <a:rPr lang="en-US" sz="1200" dirty="0" smtClean="0"/>
              <a:t>larger sample sizes).</a:t>
            </a:r>
          </a:p>
          <a:p>
            <a:pPr marL="171450" indent="-171450">
              <a:buFont typeface="Arial"/>
              <a:buChar char="•"/>
            </a:pPr>
            <a:endParaRPr lang="en-US" sz="1200" dirty="0" smtClean="0"/>
          </a:p>
          <a:p>
            <a:pPr marL="171450" indent="-171450">
              <a:buFont typeface="Arial"/>
              <a:buChar char="•"/>
            </a:pPr>
            <a:r>
              <a:rPr lang="en-US" sz="1200" dirty="0" smtClean="0"/>
              <a:t>Studies examining</a:t>
            </a:r>
            <a:r>
              <a:rPr lang="en-US" sz="1200" baseline="0" dirty="0" smtClean="0"/>
              <a:t> the</a:t>
            </a:r>
            <a:r>
              <a:rPr lang="en-US" sz="1200" dirty="0" smtClean="0"/>
              <a:t> effects of</a:t>
            </a:r>
            <a:r>
              <a:rPr lang="en-US" sz="1200" baseline="0" dirty="0" smtClean="0"/>
              <a:t> </a:t>
            </a:r>
            <a:r>
              <a:rPr lang="en-US" sz="1200" baseline="0" dirty="0" err="1" smtClean="0"/>
              <a:t>hippotherapy</a:t>
            </a:r>
            <a:r>
              <a:rPr lang="en-US" sz="1200" baseline="0" dirty="0" smtClean="0"/>
              <a:t> on function in children with a variety of </a:t>
            </a:r>
            <a:r>
              <a:rPr lang="en-US" sz="1200" dirty="0" smtClean="0"/>
              <a:t>neurological</a:t>
            </a:r>
            <a:r>
              <a:rPr lang="en-US" sz="1200" baseline="0" dirty="0" smtClean="0"/>
              <a:t> and musculoskeletal</a:t>
            </a:r>
            <a:r>
              <a:rPr lang="en-US" sz="1200" dirty="0" smtClean="0"/>
              <a:t> conditions. </a:t>
            </a:r>
          </a:p>
          <a:p>
            <a:pPr marL="171450" indent="-171450">
              <a:buFont typeface="Arial"/>
              <a:buChar char="•"/>
            </a:pPr>
            <a:endParaRPr lang="en-US" sz="1200" dirty="0" smtClean="0"/>
          </a:p>
          <a:p>
            <a:pPr marL="171450" indent="-171450">
              <a:buFont typeface="Arial"/>
              <a:buChar char="•"/>
            </a:pPr>
            <a:r>
              <a:rPr lang="en-US" sz="1200" dirty="0" smtClean="0"/>
              <a:t>Studies that determine the best dosage (meaning</a:t>
            </a:r>
            <a:r>
              <a:rPr lang="en-US" sz="1200" baseline="0" dirty="0" smtClean="0"/>
              <a:t> </a:t>
            </a:r>
            <a:r>
              <a:rPr lang="en-US" sz="1200" dirty="0" smtClean="0"/>
              <a:t>intensity, frequency and duration) of </a:t>
            </a:r>
            <a:r>
              <a:rPr lang="en-US" sz="1200" dirty="0" err="1" smtClean="0"/>
              <a:t>hippotherapy</a:t>
            </a:r>
            <a:r>
              <a:rPr lang="en-US" sz="1200" dirty="0" smtClean="0"/>
              <a:t>. </a:t>
            </a:r>
          </a:p>
          <a:p>
            <a:pPr marL="171450" indent="-171450">
              <a:buFont typeface="Arial"/>
              <a:buChar char="•"/>
            </a:pPr>
            <a:endParaRPr lang="en-US" sz="1200" dirty="0" smtClean="0"/>
          </a:p>
          <a:p>
            <a:pPr marL="171450" indent="-171450">
              <a:buFont typeface="Arial"/>
              <a:buChar char="•"/>
            </a:pPr>
            <a:r>
              <a:rPr lang="en-US" sz="1200" dirty="0" smtClean="0"/>
              <a:t>Studies that investigate the effects of </a:t>
            </a:r>
            <a:r>
              <a:rPr lang="en-US" sz="1200" dirty="0" err="1" smtClean="0"/>
              <a:t>hippotherapy</a:t>
            </a:r>
            <a:r>
              <a:rPr lang="en-US" sz="1200" dirty="0" smtClean="0"/>
              <a:t> on participation and quality of life. Most studies measure </a:t>
            </a:r>
            <a:r>
              <a:rPr lang="en-US" sz="1200" baseline="0" dirty="0" smtClean="0"/>
              <a:t>impairments like muscle tone and balance and activities like sitting and walking, but to address all components of a child’s health and function, aspects of participation like psychosocial function and quality of life also need to be measured. </a:t>
            </a:r>
          </a:p>
          <a:p>
            <a:pPr marL="0" indent="0">
              <a:buFont typeface="Arial"/>
              <a:buNone/>
            </a:pPr>
            <a:endParaRPr lang="en-US" sz="1200" dirty="0" smtClean="0"/>
          </a:p>
          <a:p>
            <a:pPr marL="171450" indent="-171450">
              <a:buFont typeface="Arial"/>
              <a:buChar char="•"/>
            </a:pPr>
            <a:r>
              <a:rPr lang="en-US" sz="1200" dirty="0" smtClean="0"/>
              <a:t>Studies that examine the long term effects of </a:t>
            </a:r>
            <a:r>
              <a:rPr lang="en-US" sz="1200" dirty="0" err="1" smtClean="0"/>
              <a:t>hippotherapy</a:t>
            </a:r>
            <a:r>
              <a:rPr lang="en-US" sz="1200" dirty="0" smtClean="0"/>
              <a:t>… after therapy has ended.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18</a:t>
            </a:fld>
            <a:endParaRPr lang="en-US" dirty="0"/>
          </a:p>
        </p:txBody>
      </p:sp>
    </p:spTree>
    <p:extLst>
      <p:ext uri="{BB962C8B-B14F-4D97-AF65-F5344CB8AC3E}">
        <p14:creationId xmlns:p14="http://schemas.microsoft.com/office/powerpoint/2010/main" val="251536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74A9E2-1BA3-5648-81B9-5790F22855FF}" type="slidenum">
              <a:rPr lang="en-US"/>
              <a:pPr>
                <a:defRPr/>
              </a:pPr>
              <a:t>19</a:t>
            </a:fld>
            <a:endParaRPr lang="en-US" dirty="0"/>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p:txBody>
          <a:bodyPr/>
          <a:lstStyle/>
          <a:p>
            <a:pPr eaLnBrk="1" hangingPunct="1">
              <a:defRPr/>
            </a:pPr>
            <a:r>
              <a:rPr lang="en-US" baseline="0" dirty="0" smtClean="0">
                <a:cs typeface="+mn-cs"/>
              </a:rPr>
              <a:t>When parents are considering </a:t>
            </a:r>
            <a:r>
              <a:rPr lang="en-US" baseline="0" dirty="0" err="1" smtClean="0">
                <a:cs typeface="+mn-cs"/>
              </a:rPr>
              <a:t>hippotherapy</a:t>
            </a:r>
            <a:r>
              <a:rPr lang="en-US" baseline="0" dirty="0" smtClean="0">
                <a:cs typeface="+mn-cs"/>
              </a:rPr>
              <a:t> for their child, they also have to consider contra-indications to </a:t>
            </a:r>
            <a:r>
              <a:rPr lang="en-US" baseline="0" dirty="0" err="1" smtClean="0">
                <a:cs typeface="+mn-cs"/>
              </a:rPr>
              <a:t>hippotherapy</a:t>
            </a:r>
            <a:r>
              <a:rPr lang="en-US" baseline="0" dirty="0" smtClean="0">
                <a:cs typeface="+mn-cs"/>
              </a:rPr>
              <a:t>. </a:t>
            </a:r>
          </a:p>
          <a:p>
            <a:pPr eaLnBrk="1" hangingPunct="1">
              <a:defRPr/>
            </a:pPr>
            <a:endParaRPr lang="en-US" baseline="0" dirty="0" smtClean="0">
              <a:cs typeface="+mn-cs"/>
            </a:endParaRPr>
          </a:p>
          <a:p>
            <a:pPr eaLnBrk="1" hangingPunct="1">
              <a:defRPr/>
            </a:pPr>
            <a:r>
              <a:rPr lang="en-US" sz="1200" kern="1200" dirty="0" err="1" smtClean="0">
                <a:solidFill>
                  <a:schemeClr val="tx1"/>
                </a:solidFill>
                <a:latin typeface="+mn-lt"/>
                <a:ea typeface="+mn-ea"/>
                <a:cs typeface="+mn-cs"/>
              </a:rPr>
              <a:t>Hippotherapy</a:t>
            </a:r>
            <a:r>
              <a:rPr lang="en-US" sz="1200" kern="1200" dirty="0" smtClean="0">
                <a:solidFill>
                  <a:schemeClr val="tx1"/>
                </a:solidFill>
                <a:latin typeface="+mn-lt"/>
                <a:ea typeface="+mn-ea"/>
                <a:cs typeface="+mn-cs"/>
              </a:rPr>
              <a:t> may not be appropriate </a:t>
            </a:r>
            <a:r>
              <a:rPr lang="en-US" sz="1200" dirty="0" smtClean="0"/>
              <a:t>f</a:t>
            </a:r>
            <a:r>
              <a:rPr lang="en-US" sz="1200" kern="1200" dirty="0" smtClean="0">
                <a:solidFill>
                  <a:schemeClr val="tx1"/>
                </a:solidFill>
                <a:latin typeface="+mn-lt"/>
                <a:ea typeface="+mn-ea"/>
                <a:cs typeface="+mn-cs"/>
              </a:rPr>
              <a:t>or children who have… (see bulleted list)</a:t>
            </a: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Children with neurological</a:t>
            </a:r>
            <a:r>
              <a:rPr lang="en-US" baseline="0" dirty="0" smtClean="0"/>
              <a:t> and musculoskeletal conditions often receive physical therapy improve their function. </a:t>
            </a:r>
            <a:r>
              <a:rPr lang="en-US" sz="1200" kern="1200" baseline="0" dirty="0" err="1" smtClean="0">
                <a:solidFill>
                  <a:schemeClr val="tx1"/>
                </a:solidFill>
                <a:effectLst/>
                <a:latin typeface="+mn-lt"/>
                <a:ea typeface="+mn-ea"/>
                <a:cs typeface="+mn-cs"/>
              </a:rPr>
              <a:t>Hippotherapy</a:t>
            </a:r>
            <a:r>
              <a:rPr lang="en-US" sz="1200" kern="1200" dirty="0" smtClean="0">
                <a:solidFill>
                  <a:schemeClr val="tx1"/>
                </a:solidFill>
                <a:effectLst/>
                <a:latin typeface="+mn-lt"/>
                <a:ea typeface="+mn-ea"/>
                <a:cs typeface="+mn-cs"/>
              </a:rPr>
              <a:t> is a physical therapy treatment</a:t>
            </a:r>
            <a:r>
              <a:rPr lang="en-US" sz="1200" kern="1200" baseline="0" dirty="0" smtClean="0">
                <a:solidFill>
                  <a:schemeClr val="tx1"/>
                </a:solidFill>
                <a:effectLst/>
                <a:latin typeface="+mn-lt"/>
                <a:ea typeface="+mn-ea"/>
                <a:cs typeface="+mn-cs"/>
              </a:rPr>
              <a:t> that has</a:t>
            </a:r>
            <a:r>
              <a:rPr lang="en-US" sz="1200" kern="1200" dirty="0" smtClean="0">
                <a:solidFill>
                  <a:schemeClr val="tx1"/>
                </a:solidFill>
                <a:effectLst/>
                <a:latin typeface="+mn-lt"/>
                <a:ea typeface="+mn-ea"/>
                <a:cs typeface="+mn-cs"/>
              </a:rPr>
              <a:t> potential to positively</a:t>
            </a:r>
            <a:r>
              <a:rPr lang="en-US" sz="1200" kern="1200" baseline="0" dirty="0" smtClean="0">
                <a:solidFill>
                  <a:schemeClr val="tx1"/>
                </a:solidFill>
                <a:effectLst/>
                <a:latin typeface="+mn-lt"/>
                <a:ea typeface="+mn-ea"/>
                <a:cs typeface="+mn-cs"/>
              </a:rPr>
              <a:t> impact </a:t>
            </a:r>
            <a:r>
              <a:rPr lang="en-US" sz="1200" kern="1200" dirty="0" smtClean="0">
                <a:solidFill>
                  <a:schemeClr val="tx1"/>
                </a:solidFill>
                <a:effectLst/>
                <a:latin typeface="+mn-lt"/>
                <a:ea typeface="+mn-ea"/>
                <a:cs typeface="+mn-cs"/>
              </a:rPr>
              <a:t>function. When one</a:t>
            </a:r>
            <a:r>
              <a:rPr lang="en-US" sz="1200" kern="1200" baseline="0" dirty="0" smtClean="0">
                <a:solidFill>
                  <a:schemeClr val="tx1"/>
                </a:solidFill>
                <a:effectLst/>
                <a:latin typeface="+mn-lt"/>
                <a:ea typeface="+mn-ea"/>
                <a:cs typeface="+mn-cs"/>
              </a:rPr>
              <a:t> considers the</a:t>
            </a:r>
            <a:r>
              <a:rPr lang="en-US" sz="1200" kern="1200" dirty="0" smtClean="0">
                <a:solidFill>
                  <a:schemeClr val="tx1"/>
                </a:solidFill>
                <a:effectLst/>
                <a:latin typeface="+mn-lt"/>
                <a:ea typeface="+mn-ea"/>
                <a:cs typeface="+mn-cs"/>
              </a:rPr>
              <a:t> growing number of</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hippotherapy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programs, the resources a family commits to having their child participate in therapy, the appropriateness of HPOT</a:t>
            </a:r>
            <a:r>
              <a:rPr lang="en-US" sz="1200" kern="1200" baseline="0" dirty="0" smtClean="0">
                <a:solidFill>
                  <a:schemeClr val="tx1"/>
                </a:solidFill>
                <a:effectLst/>
                <a:latin typeface="+mn-lt"/>
                <a:ea typeface="+mn-ea"/>
                <a:cs typeface="+mn-cs"/>
              </a:rPr>
              <a:t> for a child’s individual needs, </a:t>
            </a:r>
            <a:r>
              <a:rPr lang="en-US" sz="1200" kern="1200" dirty="0" smtClean="0">
                <a:solidFill>
                  <a:schemeClr val="tx1"/>
                </a:solidFill>
                <a:effectLst/>
                <a:latin typeface="+mn-lt"/>
                <a:ea typeface="+mn-ea"/>
                <a:cs typeface="+mn-cs"/>
              </a:rPr>
              <a:t>and safety factors related to </a:t>
            </a:r>
            <a:r>
              <a:rPr lang="en-US" sz="1200" kern="1200" dirty="0" err="1" smtClean="0">
                <a:solidFill>
                  <a:schemeClr val="tx1"/>
                </a:solidFill>
                <a:effectLst/>
                <a:latin typeface="+mn-lt"/>
                <a:ea typeface="+mn-ea"/>
                <a:cs typeface="+mn-cs"/>
              </a:rPr>
              <a:t>hippotherapy</a:t>
            </a:r>
            <a:r>
              <a:rPr lang="en-US" sz="1200" kern="1200" dirty="0" smtClean="0">
                <a:solidFill>
                  <a:schemeClr val="tx1"/>
                </a:solidFill>
                <a:effectLst/>
                <a:latin typeface="+mn-lt"/>
                <a:ea typeface="+mn-ea"/>
                <a:cs typeface="+mn-cs"/>
              </a:rPr>
              <a:t>, it is important for parents to make informed decisions based on sound sources of information. The purpose of this presentation</a:t>
            </a:r>
            <a:r>
              <a:rPr lang="en-US" sz="1200" kern="1200" baseline="0" dirty="0" smtClean="0">
                <a:solidFill>
                  <a:schemeClr val="tx1"/>
                </a:solidFill>
                <a:effectLst/>
                <a:latin typeface="+mn-lt"/>
                <a:ea typeface="+mn-ea"/>
                <a:cs typeface="+mn-cs"/>
              </a:rPr>
              <a:t> is :</a:t>
            </a:r>
            <a:r>
              <a:rPr lang="en-US" sz="1200" dirty="0" smtClean="0">
                <a:cs typeface="+mn-cs"/>
              </a:rPr>
              <a:t> 1) to educate parents about </a:t>
            </a:r>
            <a:r>
              <a:rPr lang="en-US" sz="1200" dirty="0" err="1" smtClean="0">
                <a:cs typeface="+mn-cs"/>
              </a:rPr>
              <a:t>hippotherapy</a:t>
            </a:r>
            <a:r>
              <a:rPr lang="en-US" sz="1200" dirty="0" smtClean="0">
                <a:cs typeface="+mn-cs"/>
              </a:rPr>
              <a:t> and how it can be can be used as a treatment to improve function in children who have neurological and musculoskeletal conditions</a:t>
            </a:r>
            <a:r>
              <a:rPr lang="en-US" sz="1200" baseline="0" dirty="0" smtClean="0">
                <a:cs typeface="+mn-cs"/>
              </a:rPr>
              <a:t> and 2) to provide </a:t>
            </a:r>
            <a:r>
              <a:rPr lang="en-US" sz="1200" dirty="0" smtClean="0">
                <a:cs typeface="+mn-cs"/>
              </a:rPr>
              <a:t>parents with</a:t>
            </a:r>
            <a:r>
              <a:rPr lang="en-US" sz="1200" baseline="0" dirty="0" smtClean="0">
                <a:cs typeface="+mn-cs"/>
              </a:rPr>
              <a:t> sound information to</a:t>
            </a:r>
            <a:r>
              <a:rPr lang="en-US" sz="1200" dirty="0" smtClean="0">
                <a:cs typeface="+mn-cs"/>
              </a:rPr>
              <a:t> make </a:t>
            </a:r>
            <a:r>
              <a:rPr lang="en-US" dirty="0" smtClean="0"/>
              <a:t>informed</a:t>
            </a:r>
            <a:r>
              <a:rPr lang="en-US" sz="1200" dirty="0" smtClean="0">
                <a:cs typeface="+mn-cs"/>
              </a:rPr>
              <a:t> decisions about </a:t>
            </a:r>
            <a:r>
              <a:rPr lang="en-US" sz="1200" dirty="0" err="1" smtClean="0">
                <a:cs typeface="+mn-cs"/>
              </a:rPr>
              <a:t>hippotherapy</a:t>
            </a:r>
            <a:r>
              <a:rPr lang="en-US" sz="1200" dirty="0" smtClean="0">
                <a:cs typeface="+mn-cs"/>
              </a:rPr>
              <a:t> for their child.</a:t>
            </a:r>
          </a:p>
          <a:p>
            <a:pPr marL="0" marR="0" indent="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cs typeface="+mn-cs"/>
              </a:rPr>
              <a:t>While </a:t>
            </a:r>
            <a:r>
              <a:rPr lang="en-US" sz="1200" dirty="0" err="1" smtClean="0">
                <a:cs typeface="+mn-cs"/>
              </a:rPr>
              <a:t>hippotherapy</a:t>
            </a:r>
            <a:r>
              <a:rPr lang="en-US" dirty="0" smtClean="0"/>
              <a:t> is</a:t>
            </a:r>
            <a:r>
              <a:rPr lang="en-US" sz="1200" dirty="0" smtClean="0">
                <a:cs typeface="+mn-cs"/>
              </a:rPr>
              <a:t> used by physical, occupational </a:t>
            </a:r>
            <a:r>
              <a:rPr lang="en-US" dirty="0" smtClean="0"/>
              <a:t>and</a:t>
            </a:r>
            <a:r>
              <a:rPr lang="en-US" sz="1200" dirty="0" smtClean="0">
                <a:cs typeface="+mn-cs"/>
              </a:rPr>
              <a:t> speech therapists, the focus of this presentation will be the use of </a:t>
            </a:r>
            <a:r>
              <a:rPr lang="en-US" sz="1200" dirty="0" err="1" smtClean="0">
                <a:cs typeface="+mn-cs"/>
              </a:rPr>
              <a:t>hippotherapy</a:t>
            </a:r>
            <a:r>
              <a:rPr lang="en-US" sz="1200" dirty="0" smtClean="0">
                <a:cs typeface="+mn-cs"/>
              </a:rPr>
              <a:t> by physical therapists.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2</a:t>
            </a:fld>
            <a:endParaRPr lang="en-US" dirty="0"/>
          </a:p>
        </p:txBody>
      </p:sp>
    </p:spTree>
    <p:extLst>
      <p:ext uri="{BB962C8B-B14F-4D97-AF65-F5344CB8AC3E}">
        <p14:creationId xmlns:p14="http://schemas.microsoft.com/office/powerpoint/2010/main" val="842488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74A9E2-1BA3-5648-81B9-5790F22855FF}" type="slidenum">
              <a:rPr lang="en-US"/>
              <a:pPr>
                <a:defRPr/>
              </a:pPr>
              <a:t>20</a:t>
            </a:fld>
            <a:endParaRPr lang="en-US" dirty="0"/>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p:txBody>
          <a:bodyPr/>
          <a:lstStyle/>
          <a:p>
            <a:r>
              <a:rPr lang="en-US" sz="2000" b="1" dirty="0" smtClean="0"/>
              <a:t>Severe activity limitations </a:t>
            </a:r>
          </a:p>
          <a:p>
            <a:pPr lvl="1">
              <a:buFont typeface="Lucida Grande"/>
              <a:buChar char="-"/>
            </a:pPr>
            <a:r>
              <a:rPr lang="en-US" baseline="0" dirty="0" smtClean="0"/>
              <a:t> Hamill et al. suggested that </a:t>
            </a:r>
            <a:r>
              <a:rPr lang="en-US" baseline="0" dirty="0" err="1" smtClean="0"/>
              <a:t>h</a:t>
            </a:r>
            <a:r>
              <a:rPr lang="en-US" dirty="0" err="1" smtClean="0"/>
              <a:t>ippotherapy</a:t>
            </a:r>
            <a:r>
              <a:rPr lang="en-US" dirty="0" smtClean="0"/>
              <a:t> may be less effective for children with more severe activity limitations</a:t>
            </a:r>
            <a:r>
              <a:rPr lang="en-US" baseline="0" dirty="0" smtClean="0"/>
              <a:t> (Gross Motor Function Classification level V)</a:t>
            </a:r>
            <a:r>
              <a:rPr lang="en-US" dirty="0" smtClean="0"/>
              <a:t> and who have difficulty sitting without support.</a:t>
            </a:r>
          </a:p>
          <a:p>
            <a:endParaRPr lang="en-US" dirty="0" smtClean="0"/>
          </a:p>
          <a:p>
            <a:r>
              <a:rPr lang="en-US" sz="2000" b="1" dirty="0" smtClean="0"/>
              <a:t>Medical instability </a:t>
            </a:r>
          </a:p>
          <a:p>
            <a:pPr lvl="1">
              <a:buFont typeface="Wingdings" charset="2"/>
              <a:buNone/>
            </a:pPr>
            <a:r>
              <a:rPr lang="en-US" dirty="0" smtClean="0"/>
              <a:t>Murphy et al. suggested that medical status and stability (illnesses</a:t>
            </a:r>
            <a:r>
              <a:rPr lang="en-US" baseline="0" dirty="0" smtClean="0"/>
              <a:t> and seizures) </a:t>
            </a:r>
            <a:r>
              <a:rPr lang="en-US" dirty="0" smtClean="0"/>
              <a:t>may</a:t>
            </a:r>
            <a:r>
              <a:rPr lang="en-US" baseline="0" dirty="0" smtClean="0"/>
              <a:t> affect a child’s </a:t>
            </a:r>
            <a:r>
              <a:rPr lang="en-US" dirty="0" smtClean="0"/>
              <a:t>response to </a:t>
            </a:r>
            <a:r>
              <a:rPr lang="en-US" dirty="0" err="1" smtClean="0"/>
              <a:t>hippotherapy</a:t>
            </a:r>
            <a:r>
              <a:rPr lang="en-US" dirty="0" smtClean="0"/>
              <a:t> and should be considered prior to initiating</a:t>
            </a:r>
            <a:r>
              <a:rPr lang="en-US" baseline="0" dirty="0" smtClean="0"/>
              <a:t> treatment</a:t>
            </a:r>
            <a:r>
              <a:rPr lang="en-US" dirty="0" smtClean="0"/>
              <a:t>. </a:t>
            </a:r>
          </a:p>
          <a:p>
            <a:pPr eaLnBrk="1" hangingPunct="1">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340767-99E5-7C41-B08C-B24C8B20D2FE}" type="slidenum">
              <a:rPr lang="en-US"/>
              <a:pPr>
                <a:defRPr/>
              </a:pPr>
              <a:t>21</a:t>
            </a:fld>
            <a:endParaRPr lang="en-US" dirty="0"/>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pPr eaLnBrk="1" hangingPunct="1">
              <a:defRPr/>
            </a:pPr>
            <a:r>
              <a:rPr lang="en-US" sz="1200" dirty="0" smtClean="0">
                <a:cs typeface="+mn-cs"/>
              </a:rPr>
              <a:t>A common question that parents have about </a:t>
            </a:r>
            <a:r>
              <a:rPr lang="en-US" sz="1200" dirty="0" err="1" smtClean="0">
                <a:cs typeface="+mn-cs"/>
              </a:rPr>
              <a:t>hippotherapy</a:t>
            </a:r>
            <a:r>
              <a:rPr lang="en-US" sz="1200" baseline="0" dirty="0" smtClean="0">
                <a:cs typeface="+mn-cs"/>
              </a:rPr>
              <a:t> is whether insurance pays for treatment. </a:t>
            </a:r>
          </a:p>
          <a:p>
            <a:pPr eaLnBrk="1" hangingPunct="1">
              <a:defRPr/>
            </a:pPr>
            <a:endParaRPr lang="en-US" sz="1200" dirty="0" smtClean="0">
              <a:cs typeface="+mn-cs"/>
            </a:endParaRPr>
          </a:p>
          <a:p>
            <a:pPr eaLnBrk="1" hangingPunct="1">
              <a:defRPr/>
            </a:pPr>
            <a:r>
              <a:rPr lang="en-US" sz="1200" dirty="0" smtClean="0">
                <a:cs typeface="+mn-cs"/>
              </a:rPr>
              <a:t>Some insurance plans pay</a:t>
            </a:r>
            <a:r>
              <a:rPr lang="en-US" sz="1200" baseline="0" dirty="0" smtClean="0">
                <a:cs typeface="+mn-cs"/>
              </a:rPr>
              <a:t> for</a:t>
            </a:r>
            <a:r>
              <a:rPr lang="en-US" sz="1200" dirty="0" smtClean="0">
                <a:cs typeface="+mn-cs"/>
              </a:rPr>
              <a:t> </a:t>
            </a:r>
            <a:r>
              <a:rPr lang="en-US" sz="1200" dirty="0" smtClean="0"/>
              <a:t>physical therapy using </a:t>
            </a:r>
            <a:r>
              <a:rPr lang="en-US" sz="1200" dirty="0" err="1" smtClean="0"/>
              <a:t>hippotherapy</a:t>
            </a:r>
            <a:r>
              <a:rPr lang="en-US" sz="1200" dirty="0" smtClean="0"/>
              <a:t> or “the horse’s movement</a:t>
            </a:r>
            <a:r>
              <a:rPr lang="en-US" sz="1200" baseline="0" dirty="0" smtClean="0"/>
              <a:t> as a treatment tool”; however, c</a:t>
            </a:r>
            <a:r>
              <a:rPr lang="en-US" sz="1200" dirty="0" smtClean="0">
                <a:cs typeface="+mn-cs"/>
              </a:rPr>
              <a:t>opays may be required.</a:t>
            </a:r>
          </a:p>
          <a:p>
            <a:pPr eaLnBrk="1" hangingPunct="1">
              <a:buFontTx/>
              <a:buNone/>
              <a:defRPr/>
            </a:pPr>
            <a:endParaRPr lang="en-US" sz="1200" dirty="0" smtClean="0">
              <a:cs typeface="+mn-cs"/>
            </a:endParaRPr>
          </a:p>
          <a:p>
            <a:pPr eaLnBrk="1" hangingPunct="1">
              <a:defRPr/>
            </a:pPr>
            <a:r>
              <a:rPr lang="en-US" sz="1200" dirty="0" smtClean="0">
                <a:cs typeface="+mn-cs"/>
              </a:rPr>
              <a:t>Some insurance plans do not pay</a:t>
            </a:r>
            <a:r>
              <a:rPr lang="en-US" sz="1200" baseline="0" dirty="0" smtClean="0">
                <a:cs typeface="+mn-cs"/>
              </a:rPr>
              <a:t> for</a:t>
            </a:r>
            <a:r>
              <a:rPr lang="en-US" sz="1200" dirty="0" smtClean="0">
                <a:cs typeface="+mn-cs"/>
              </a:rPr>
              <a:t> </a:t>
            </a:r>
            <a:r>
              <a:rPr lang="en-US" sz="1200" dirty="0" err="1" smtClean="0"/>
              <a:t>hippotherapy</a:t>
            </a:r>
            <a:r>
              <a:rPr lang="en-US" sz="1200" baseline="0" dirty="0" smtClean="0">
                <a:cs typeface="+mn-cs"/>
              </a:rPr>
              <a:t> and consider it an investigational or experimental treatment.</a:t>
            </a:r>
            <a:endParaRPr lang="en-US" sz="1200" dirty="0" smtClean="0">
              <a:cs typeface="+mn-cs"/>
            </a:endParaRPr>
          </a:p>
          <a:p>
            <a:pPr eaLnBrk="1" hangingPunct="1">
              <a:defRPr/>
            </a:pPr>
            <a:endParaRPr lang="en-US" sz="1200" dirty="0" smtClean="0">
              <a:cs typeface="+mn-cs"/>
            </a:endParaRPr>
          </a:p>
          <a:p>
            <a:pPr eaLnBrk="1" hangingPunct="1">
              <a:defRPr/>
            </a:pPr>
            <a:r>
              <a:rPr lang="en-US" sz="1200" dirty="0" smtClean="0">
                <a:cs typeface="+mn-cs"/>
              </a:rPr>
              <a:t>Some </a:t>
            </a:r>
            <a:r>
              <a:rPr lang="en-US" sz="1200" dirty="0" err="1" smtClean="0">
                <a:cs typeface="+mn-cs"/>
              </a:rPr>
              <a:t>hippotherapy</a:t>
            </a:r>
            <a:r>
              <a:rPr lang="en-US" sz="1200" dirty="0" smtClean="0">
                <a:cs typeface="+mn-cs"/>
              </a:rPr>
              <a:t> programs do not participate in insurance plans, and services have to be paid out-of-pocket.</a:t>
            </a:r>
          </a:p>
          <a:p>
            <a:pPr eaLnBrk="1" hangingPunct="1">
              <a:defRPr/>
            </a:pPr>
            <a:endParaRPr lang="en-US" dirty="0" smtClean="0">
              <a:cs typeface="+mn-cs"/>
            </a:endParaRPr>
          </a:p>
          <a:p>
            <a:pPr eaLnBrk="1" hangingPunct="1">
              <a:defRPr/>
            </a:pPr>
            <a:r>
              <a:rPr lang="en-US" dirty="0" smtClean="0">
                <a:cs typeface="+mn-cs"/>
              </a:rPr>
              <a:t>For more information</a:t>
            </a:r>
            <a:r>
              <a:rPr lang="en-US" baseline="0" dirty="0" smtClean="0">
                <a:cs typeface="+mn-cs"/>
              </a:rPr>
              <a:t>, c</a:t>
            </a:r>
            <a:r>
              <a:rPr lang="en-US" dirty="0" smtClean="0">
                <a:cs typeface="+mn-cs"/>
              </a:rPr>
              <a:t>ontact</a:t>
            </a:r>
            <a:r>
              <a:rPr lang="en-US" baseline="0" dirty="0" smtClean="0">
                <a:cs typeface="+mn-cs"/>
              </a:rPr>
              <a:t> your insurance representative and your physical therapy provider.</a:t>
            </a: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3B810F-7092-664D-BD7D-81BFC5DF8F94}" type="slidenum">
              <a:rPr lang="en-US"/>
              <a:pPr>
                <a:defRPr/>
              </a:pPr>
              <a:t>22</a:t>
            </a:fld>
            <a:endParaRPr lang="en-US" dirty="0"/>
          </a:p>
        </p:txBody>
      </p:sp>
      <p:sp>
        <p:nvSpPr>
          <p:cNvPr id="14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p:txBody>
          <a:bodyPr/>
          <a:lstStyle/>
          <a:p>
            <a:pPr marL="0" indent="0" eaLnBrk="1" hangingPunct="1">
              <a:lnSpc>
                <a:spcPct val="90000"/>
              </a:lnSpc>
              <a:buFont typeface="+mj-lt"/>
              <a:buNone/>
              <a:defRPr/>
            </a:pPr>
            <a:r>
              <a:rPr lang="en-US" sz="2000" dirty="0" smtClean="0">
                <a:solidFill>
                  <a:srgbClr val="000000"/>
                </a:solidFill>
              </a:rPr>
              <a:t>Getting services started:</a:t>
            </a:r>
          </a:p>
          <a:p>
            <a:pPr marL="0" indent="0" eaLnBrk="1" hangingPunct="1">
              <a:lnSpc>
                <a:spcPct val="90000"/>
              </a:lnSpc>
              <a:buFont typeface="+mj-lt"/>
              <a:buNone/>
              <a:defRPr/>
            </a:pPr>
            <a:endParaRPr lang="en-US" sz="2000" dirty="0" smtClean="0">
              <a:solidFill>
                <a:srgbClr val="000000"/>
              </a:solidFill>
            </a:endParaRPr>
          </a:p>
          <a:p>
            <a:pPr marL="457200" indent="-457200" eaLnBrk="1" hangingPunct="1">
              <a:lnSpc>
                <a:spcPct val="90000"/>
              </a:lnSpc>
              <a:buFont typeface="+mj-lt"/>
              <a:buAutoNum type="arabicParenR"/>
              <a:defRPr/>
            </a:pPr>
            <a:r>
              <a:rPr lang="en-US" sz="2000" dirty="0" smtClean="0">
                <a:solidFill>
                  <a:srgbClr val="000000"/>
                </a:solidFill>
              </a:rPr>
              <a:t>Even though people</a:t>
            </a:r>
            <a:r>
              <a:rPr lang="en-US" sz="2000" baseline="0" dirty="0" smtClean="0">
                <a:solidFill>
                  <a:srgbClr val="000000"/>
                </a:solidFill>
              </a:rPr>
              <a:t> in North Carolina have direct access to physical therapy, some insurance plans and most providers require a doctor’s order to receive physical therapy that includes </a:t>
            </a:r>
            <a:r>
              <a:rPr lang="en-US" sz="2000" baseline="0" dirty="0" err="1" smtClean="0">
                <a:solidFill>
                  <a:srgbClr val="000000"/>
                </a:solidFill>
              </a:rPr>
              <a:t>hippotherapy</a:t>
            </a:r>
            <a:r>
              <a:rPr lang="en-US" sz="2000" baseline="0" dirty="0" smtClean="0">
                <a:solidFill>
                  <a:srgbClr val="000000"/>
                </a:solidFill>
              </a:rPr>
              <a:t>. </a:t>
            </a:r>
          </a:p>
          <a:p>
            <a:pPr marL="457200" indent="-457200" eaLnBrk="1" hangingPunct="1">
              <a:lnSpc>
                <a:spcPct val="90000"/>
              </a:lnSpc>
              <a:buFont typeface="+mj-lt"/>
              <a:buAutoNum type="arabicParenR"/>
              <a:defRPr/>
            </a:pPr>
            <a:endParaRPr lang="en-US" sz="2000" baseline="0" dirty="0" smtClean="0">
              <a:solidFill>
                <a:srgbClr val="000000"/>
              </a:solidFill>
            </a:endParaRPr>
          </a:p>
          <a:p>
            <a:pPr marL="457200" indent="-457200" eaLnBrk="1" hangingPunct="1">
              <a:lnSpc>
                <a:spcPct val="90000"/>
              </a:lnSpc>
              <a:buFont typeface="+mj-lt"/>
              <a:buAutoNum type="arabicParenR"/>
              <a:defRPr/>
            </a:pPr>
            <a:r>
              <a:rPr lang="en-US" sz="2000" dirty="0" smtClean="0">
                <a:solidFill>
                  <a:srgbClr val="000000"/>
                </a:solidFill>
              </a:rPr>
              <a:t>After receiving a doctor’s order, the child</a:t>
            </a:r>
            <a:r>
              <a:rPr lang="en-US" sz="2000" baseline="0" dirty="0" smtClean="0">
                <a:solidFill>
                  <a:srgbClr val="000000"/>
                </a:solidFill>
              </a:rPr>
              <a:t> will be evaluated by the physical </a:t>
            </a:r>
            <a:r>
              <a:rPr lang="en-US" sz="2000" dirty="0" smtClean="0">
                <a:solidFill>
                  <a:srgbClr val="000000"/>
                </a:solidFill>
              </a:rPr>
              <a:t>therapist.</a:t>
            </a:r>
          </a:p>
          <a:p>
            <a:pPr marL="0" indent="0" eaLnBrk="1" hangingPunct="1">
              <a:lnSpc>
                <a:spcPct val="90000"/>
              </a:lnSpc>
              <a:buNone/>
              <a:defRPr/>
            </a:pPr>
            <a:endParaRPr lang="en-US" sz="2000" dirty="0" smtClean="0">
              <a:solidFill>
                <a:srgbClr val="000000"/>
              </a:solidFill>
            </a:endParaRPr>
          </a:p>
          <a:p>
            <a:pPr marL="457200" indent="-457200" eaLnBrk="1" hangingPunct="1">
              <a:lnSpc>
                <a:spcPct val="90000"/>
              </a:lnSpc>
              <a:buFont typeface="+mj-lt"/>
              <a:buAutoNum type="arabicParenR"/>
              <a:defRPr/>
            </a:pPr>
            <a:r>
              <a:rPr lang="en-US" sz="2000" dirty="0" smtClean="0">
                <a:solidFill>
                  <a:srgbClr val="000000"/>
                </a:solidFill>
              </a:rPr>
              <a:t>The therapist will consider</a:t>
            </a:r>
            <a:r>
              <a:rPr lang="en-US" sz="2000" baseline="0" dirty="0" smtClean="0">
                <a:solidFill>
                  <a:srgbClr val="000000"/>
                </a:solidFill>
              </a:rPr>
              <a:t> the following:</a:t>
            </a:r>
            <a:endParaRPr lang="en-US" sz="2000" dirty="0" smtClean="0">
              <a:solidFill>
                <a:srgbClr val="000000"/>
              </a:solidFill>
            </a:endParaRPr>
          </a:p>
          <a:p>
            <a:pPr marL="0" indent="0" eaLnBrk="1" hangingPunct="1">
              <a:lnSpc>
                <a:spcPct val="90000"/>
              </a:lnSpc>
              <a:buNone/>
              <a:defRPr/>
            </a:pPr>
            <a:r>
              <a:rPr lang="en-US" sz="2000" dirty="0" smtClean="0">
                <a:solidFill>
                  <a:srgbClr val="000000"/>
                </a:solidFill>
              </a:rPr>
              <a:t> </a:t>
            </a:r>
          </a:p>
          <a:p>
            <a:pPr lvl="1" eaLnBrk="1" hangingPunct="1">
              <a:lnSpc>
                <a:spcPct val="90000"/>
              </a:lnSpc>
              <a:buFont typeface="Wingdings" charset="0"/>
              <a:buChar char="ü"/>
              <a:defRPr/>
            </a:pPr>
            <a:r>
              <a:rPr lang="en-US" dirty="0" smtClean="0">
                <a:solidFill>
                  <a:srgbClr val="000000"/>
                </a:solidFill>
              </a:rPr>
              <a:t> Will HPOT be a useful treatment?</a:t>
            </a:r>
          </a:p>
          <a:p>
            <a:pPr lvl="1" eaLnBrk="1" hangingPunct="1">
              <a:lnSpc>
                <a:spcPct val="90000"/>
              </a:lnSpc>
              <a:buFont typeface="Wingdings" charset="0"/>
              <a:buChar char="ü"/>
              <a:defRPr/>
            </a:pPr>
            <a:r>
              <a:rPr lang="en-US" dirty="0" smtClean="0">
                <a:solidFill>
                  <a:srgbClr val="000000"/>
                </a:solidFill>
              </a:rPr>
              <a:t> Are there contraindications?</a:t>
            </a:r>
          </a:p>
          <a:p>
            <a:pPr lvl="1" eaLnBrk="1" hangingPunct="1">
              <a:lnSpc>
                <a:spcPct val="90000"/>
              </a:lnSpc>
              <a:buFont typeface="Wingdings" charset="0"/>
              <a:buChar char="ü"/>
              <a:defRPr/>
            </a:pPr>
            <a:r>
              <a:rPr lang="en-US" dirty="0" smtClean="0">
                <a:solidFill>
                  <a:srgbClr val="000000"/>
                </a:solidFill>
              </a:rPr>
              <a:t> What precautions should be taken?</a:t>
            </a:r>
          </a:p>
          <a:p>
            <a:pPr lvl="1" eaLnBrk="1" hangingPunct="1">
              <a:lnSpc>
                <a:spcPct val="90000"/>
              </a:lnSpc>
              <a:buFont typeface="Wingdings" charset="0"/>
              <a:buChar char="ü"/>
              <a:defRPr/>
            </a:pPr>
            <a:r>
              <a:rPr lang="en-US" dirty="0" smtClean="0">
                <a:solidFill>
                  <a:srgbClr val="000000"/>
                </a:solidFill>
              </a:rPr>
              <a:t> What are the potential benefits?</a:t>
            </a:r>
          </a:p>
          <a:p>
            <a:pPr lvl="1" eaLnBrk="1" hangingPunct="1">
              <a:lnSpc>
                <a:spcPct val="90000"/>
              </a:lnSpc>
              <a:buFont typeface="Wingdings" charset="0"/>
              <a:buChar char="ü"/>
              <a:defRPr/>
            </a:pPr>
            <a:r>
              <a:rPr lang="en-US" dirty="0" smtClean="0">
                <a:solidFill>
                  <a:srgbClr val="000000"/>
                </a:solidFill>
              </a:rPr>
              <a:t> Can the HPOT team meet the child</a:t>
            </a:r>
            <a:r>
              <a:rPr lang="ja-JP" altLang="en-US" dirty="0" smtClean="0">
                <a:solidFill>
                  <a:srgbClr val="000000"/>
                </a:solidFill>
              </a:rPr>
              <a:t>’</a:t>
            </a:r>
            <a:r>
              <a:rPr lang="en-US" dirty="0" smtClean="0">
                <a:solidFill>
                  <a:srgbClr val="000000"/>
                </a:solidFill>
              </a:rPr>
              <a:t>s needs?</a:t>
            </a:r>
          </a:p>
          <a:p>
            <a:pPr lvl="1" eaLnBrk="1" hangingPunct="1">
              <a:lnSpc>
                <a:spcPct val="90000"/>
              </a:lnSpc>
              <a:buFont typeface="Wingdings" charset="0"/>
              <a:buChar char="ü"/>
              <a:defRPr/>
            </a:pPr>
            <a:endParaRPr lang="en-US" sz="2000" dirty="0" smtClean="0">
              <a:solidFill>
                <a:srgbClr val="000000"/>
              </a:solidFill>
            </a:endParaRPr>
          </a:p>
          <a:p>
            <a:pPr marL="457200" lvl="0" indent="-457200" eaLnBrk="1" hangingPunct="1">
              <a:lnSpc>
                <a:spcPct val="90000"/>
              </a:lnSpc>
              <a:buFont typeface="+mj-lt"/>
              <a:buAutoNum type="arabicParenR" startAt="4"/>
              <a:defRPr/>
            </a:pPr>
            <a:r>
              <a:rPr lang="en-US" sz="2000" dirty="0" smtClean="0">
                <a:solidFill>
                  <a:srgbClr val="000000"/>
                </a:solidFill>
              </a:rPr>
              <a:t>If HPOT is appropriate, the therapist and family will develop goals (have</a:t>
            </a:r>
            <a:r>
              <a:rPr lang="en-US" sz="2000" baseline="0" dirty="0" smtClean="0">
                <a:solidFill>
                  <a:srgbClr val="000000"/>
                </a:solidFill>
              </a:rPr>
              <a:t> to be </a:t>
            </a:r>
            <a:r>
              <a:rPr lang="en-US" sz="2000" dirty="0" smtClean="0">
                <a:solidFill>
                  <a:srgbClr val="000000"/>
                </a:solidFill>
              </a:rPr>
              <a:t>functional, measurable and relevant to the child</a:t>
            </a:r>
            <a:r>
              <a:rPr lang="ja-JP" altLang="en-US" sz="2000" dirty="0" smtClean="0">
                <a:solidFill>
                  <a:srgbClr val="000000"/>
                </a:solidFill>
              </a:rPr>
              <a:t>’</a:t>
            </a:r>
            <a:r>
              <a:rPr lang="en-US" sz="2000" dirty="0" smtClean="0">
                <a:solidFill>
                  <a:srgbClr val="000000"/>
                </a:solidFill>
              </a:rPr>
              <a:t>s needs</a:t>
            </a:r>
            <a:r>
              <a:rPr lang="en-US" sz="2000" baseline="0" dirty="0" smtClean="0">
                <a:solidFill>
                  <a:srgbClr val="000000"/>
                </a:solidFill>
              </a:rPr>
              <a:t>)</a:t>
            </a:r>
            <a:r>
              <a:rPr lang="en-US" sz="2000" dirty="0" smtClean="0">
                <a:solidFill>
                  <a:srgbClr val="000000"/>
                </a:solidFill>
              </a:rPr>
              <a:t> and a plan of care so that treatment can get started.</a:t>
            </a:r>
          </a:p>
          <a:p>
            <a:pPr eaLnBrk="1" hangingPunct="1">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the initial evaluation and also for re-evaluations, the physical therapist may use different </a:t>
            </a:r>
            <a:r>
              <a:rPr lang="en-US" dirty="0" smtClean="0"/>
              <a:t>measures to evaluate</a:t>
            </a:r>
            <a:r>
              <a:rPr lang="en-US" baseline="0" dirty="0" smtClean="0"/>
              <a:t> balance, coordination, strength, fine and gross motor function, functional mobility, self-care skills, and social function</a:t>
            </a:r>
            <a:r>
              <a:rPr lang="en-US" dirty="0" smtClean="0"/>
              <a: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Common measures used by physical therapists are the: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 typeface="Arial"/>
              <a:buChar char="•"/>
            </a:pPr>
            <a:r>
              <a:rPr lang="en-US" sz="1200" dirty="0" smtClean="0"/>
              <a:t>Bruininks Oseretsky Test of Motor Performance (BOT-MP)</a:t>
            </a:r>
            <a:r>
              <a:rPr lang="en-US" sz="1200" baseline="0" dirty="0" smtClean="0"/>
              <a:t> – To evaluate </a:t>
            </a:r>
            <a:r>
              <a:rPr lang="en-US" sz="1200" kern="1200" baseline="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ine and gross motor skills, balance coordination,</a:t>
            </a:r>
            <a:r>
              <a:rPr lang="en-US" sz="1200" kern="1200" baseline="0" dirty="0" smtClean="0">
                <a:solidFill>
                  <a:schemeClr val="tx1"/>
                </a:solidFill>
                <a:effectLst/>
                <a:latin typeface="+mn-lt"/>
                <a:ea typeface="+mn-ea"/>
                <a:cs typeface="+mn-cs"/>
              </a:rPr>
              <a:t> strength.</a:t>
            </a:r>
            <a:endParaRPr lang="en-US" sz="1200" dirty="0" smtClean="0"/>
          </a:p>
          <a:p>
            <a:pPr marL="171450" indent="-171450">
              <a:buFont typeface="Arial"/>
              <a:buChar char="•"/>
            </a:pPr>
            <a:endParaRPr lang="en-US" sz="1200" dirty="0" smtClean="0"/>
          </a:p>
          <a:p>
            <a:pPr marL="171450" indent="-171450">
              <a:buFont typeface="Arial"/>
              <a:buChar char="•"/>
            </a:pPr>
            <a:r>
              <a:rPr lang="en-US" sz="1200" dirty="0" smtClean="0"/>
              <a:t>Gross Motor Function Measure (GMFM)</a:t>
            </a:r>
            <a:r>
              <a:rPr lang="en-US" sz="1200" baseline="0" dirty="0" smtClean="0"/>
              <a:t> – To evaluate gross motor skills.</a:t>
            </a:r>
            <a:endParaRPr lang="en-US" sz="1200" dirty="0" smtClean="0"/>
          </a:p>
          <a:p>
            <a:pPr marL="171450" indent="-171450">
              <a:buFont typeface="Arial"/>
              <a:buChar char="•"/>
            </a:pPr>
            <a:endParaRPr lang="en-US" sz="1200" dirty="0" smtClean="0"/>
          </a:p>
          <a:p>
            <a:pPr marL="171450" indent="-171450">
              <a:buFont typeface="Arial"/>
              <a:buChar char="•"/>
            </a:pPr>
            <a:r>
              <a:rPr lang="en-US" sz="1200" dirty="0" smtClean="0"/>
              <a:t>Peabody Developmental Motor Scales, 2</a:t>
            </a:r>
            <a:r>
              <a:rPr lang="en-US" sz="1200" baseline="30000" dirty="0" smtClean="0"/>
              <a:t>nd</a:t>
            </a:r>
            <a:r>
              <a:rPr lang="en-US" sz="1200" dirty="0" smtClean="0"/>
              <a:t> Edition (PDMS-2)</a:t>
            </a:r>
            <a:r>
              <a:rPr lang="en-US" sz="1200" baseline="0" dirty="0" smtClean="0"/>
              <a:t> – To evaluate f</a:t>
            </a:r>
            <a:r>
              <a:rPr lang="en-US" sz="1200" dirty="0" smtClean="0"/>
              <a:t>ine</a:t>
            </a:r>
            <a:r>
              <a:rPr lang="en-US" sz="1200" baseline="0" dirty="0" smtClean="0"/>
              <a:t> and gross motor skills.</a:t>
            </a:r>
            <a:endParaRPr lang="en-US" sz="1200" dirty="0" smtClean="0"/>
          </a:p>
          <a:p>
            <a:pPr marL="171450" indent="-171450">
              <a:buFont typeface="Arial"/>
              <a:buChar char="•"/>
            </a:pPr>
            <a:endParaRPr lang="en-US" sz="1200" dirty="0" smtClean="0"/>
          </a:p>
          <a:p>
            <a:pPr marL="171450" indent="-171450">
              <a:buFont typeface="Arial"/>
              <a:buChar char="•"/>
            </a:pPr>
            <a:r>
              <a:rPr lang="en-US" sz="1200" dirty="0" smtClean="0"/>
              <a:t>Pediatric Balance Scale (PBS)</a:t>
            </a:r>
            <a:r>
              <a:rPr lang="en-US" sz="1200" baseline="0" dirty="0" smtClean="0"/>
              <a:t> – To evaluate b</a:t>
            </a:r>
            <a:r>
              <a:rPr lang="en-US" sz="1200" dirty="0" smtClean="0"/>
              <a:t>alance.</a:t>
            </a:r>
          </a:p>
          <a:p>
            <a:pPr marL="171450" indent="-171450">
              <a:buFont typeface="Arial"/>
              <a:buChar char="•"/>
            </a:pPr>
            <a:endParaRPr lang="en-US" sz="1200" dirty="0" smtClean="0"/>
          </a:p>
          <a:p>
            <a:pPr marL="171450" indent="-171450">
              <a:buFont typeface="Arial"/>
              <a:buChar char="•"/>
            </a:pPr>
            <a:r>
              <a:rPr lang="en-US" sz="1200" dirty="0" smtClean="0"/>
              <a:t>Pediatric Evaluation of Disability Inventory (PEDI)</a:t>
            </a:r>
            <a:r>
              <a:rPr lang="en-US" sz="1200" baseline="0" dirty="0" smtClean="0"/>
              <a:t> – To evaluate s</a:t>
            </a:r>
            <a:r>
              <a:rPr lang="en-US" baseline="0" dirty="0" smtClean="0"/>
              <a:t>elf care, mobility and social function.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reason for administering these and other tests and measures are to get a baseline level of the child’s function and over time, determine if the child is making progress with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23</a:t>
            </a:fld>
            <a:endParaRPr lang="en-US" dirty="0"/>
          </a:p>
        </p:txBody>
      </p:sp>
    </p:spTree>
    <p:extLst>
      <p:ext uri="{BB962C8B-B14F-4D97-AF65-F5344CB8AC3E}">
        <p14:creationId xmlns:p14="http://schemas.microsoft.com/office/powerpoint/2010/main" val="362448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62B9FF-5846-D044-BA24-D8F4D800E7F1}" type="slidenum">
              <a:rPr lang="en-US"/>
              <a:pPr>
                <a:defRPr/>
              </a:pPr>
              <a:t>24</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97786E-117A-DB4C-9344-094CADC9486B}" type="slidenum">
              <a:rPr lang="en-US"/>
              <a:pPr>
                <a:defRPr/>
              </a:pPr>
              <a:t>25</a:t>
            </a:fld>
            <a:endParaRPr lang="en-US" dirty="0"/>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pPr>
              <a:lnSpc>
                <a:spcPct val="110000"/>
              </a:lnSpc>
              <a:spcBef>
                <a:spcPts val="0"/>
              </a:spcBef>
              <a:defRPr/>
            </a:pPr>
            <a:r>
              <a:rPr lang="en-US" sz="1200" dirty="0" smtClean="0">
                <a:cs typeface="+mn-cs"/>
              </a:rPr>
              <a:t>After</a:t>
            </a:r>
            <a:r>
              <a:rPr lang="en-US" sz="1200" baseline="0" dirty="0" smtClean="0">
                <a:cs typeface="+mn-cs"/>
              </a:rPr>
              <a:t> the evaluation has been performed, the therapist will select the </a:t>
            </a:r>
            <a:r>
              <a:rPr lang="en-US" sz="1200" baseline="0" dirty="0" err="1" smtClean="0">
                <a:cs typeface="+mn-cs"/>
              </a:rPr>
              <a:t>hippotherpay</a:t>
            </a:r>
            <a:r>
              <a:rPr lang="en-US" sz="1200" baseline="0" dirty="0" smtClean="0">
                <a:cs typeface="+mn-cs"/>
              </a:rPr>
              <a:t> horse. </a:t>
            </a:r>
            <a:r>
              <a:rPr lang="en-US" sz="1200" dirty="0" smtClean="0">
                <a:cs typeface="+mn-cs"/>
              </a:rPr>
              <a:t>The </a:t>
            </a:r>
            <a:r>
              <a:rPr lang="en-US" sz="1200" dirty="0" err="1" smtClean="0">
                <a:cs typeface="+mn-cs"/>
              </a:rPr>
              <a:t>hippotherapy</a:t>
            </a:r>
            <a:r>
              <a:rPr lang="en-US" sz="1200" dirty="0" smtClean="0">
                <a:cs typeface="+mn-cs"/>
              </a:rPr>
              <a:t> horse should have</a:t>
            </a:r>
            <a:r>
              <a:rPr lang="en-US" sz="1200" dirty="0" smtClean="0"/>
              <a:t> good bone structure, musculature, body proportions, and</a:t>
            </a:r>
            <a:r>
              <a:rPr lang="en-US" sz="1200" dirty="0" smtClean="0">
                <a:cs typeface="+mn-cs"/>
              </a:rPr>
              <a:t> movement quality. This is also known as </a:t>
            </a:r>
            <a:r>
              <a:rPr lang="en-US" sz="1200" i="1" dirty="0" smtClean="0">
                <a:cs typeface="+mn-cs"/>
              </a:rPr>
              <a:t>conformation</a:t>
            </a:r>
            <a:r>
              <a:rPr lang="en-US" sz="1200" dirty="0" smtClean="0">
                <a:cs typeface="+mn-cs"/>
              </a:rPr>
              <a:t>.</a:t>
            </a:r>
          </a:p>
          <a:p>
            <a:pPr>
              <a:lnSpc>
                <a:spcPct val="110000"/>
              </a:lnSpc>
              <a:spcBef>
                <a:spcPts val="0"/>
              </a:spcBef>
              <a:defRPr/>
            </a:pPr>
            <a:endParaRPr lang="en-US" sz="1200" dirty="0" smtClean="0">
              <a:cs typeface="+mn-cs"/>
            </a:endParaRPr>
          </a:p>
          <a:p>
            <a:pPr>
              <a:lnSpc>
                <a:spcPct val="110000"/>
              </a:lnSpc>
              <a:spcBef>
                <a:spcPts val="0"/>
              </a:spcBef>
              <a:defRPr/>
            </a:pPr>
            <a:r>
              <a:rPr lang="en-US" sz="1200" dirty="0" smtClean="0"/>
              <a:t>The horse must have a good “temperament” (meaning attitude, mood</a:t>
            </a:r>
            <a:r>
              <a:rPr lang="en-US" sz="1200" baseline="0" dirty="0" smtClean="0"/>
              <a:t> or behavior) </a:t>
            </a:r>
            <a:r>
              <a:rPr lang="en-US" sz="1200" dirty="0" smtClean="0"/>
              <a:t>and be highly trained to work with children who have disabilities</a:t>
            </a:r>
          </a:p>
          <a:p>
            <a:pPr marL="0" indent="0">
              <a:lnSpc>
                <a:spcPct val="110000"/>
              </a:lnSpc>
              <a:spcBef>
                <a:spcPts val="0"/>
              </a:spcBef>
              <a:buNone/>
              <a:defRPr/>
            </a:pPr>
            <a:endParaRPr lang="en-US" sz="1200" dirty="0" smtClean="0">
              <a:cs typeface="+mn-cs"/>
            </a:endParaRPr>
          </a:p>
          <a:p>
            <a:pPr>
              <a:lnSpc>
                <a:spcPct val="110000"/>
              </a:lnSpc>
              <a:spcBef>
                <a:spcPts val="0"/>
              </a:spcBef>
              <a:defRPr/>
            </a:pPr>
            <a:r>
              <a:rPr lang="en-US" sz="1200" dirty="0" smtClean="0">
                <a:cs typeface="+mn-cs"/>
              </a:rPr>
              <a:t>The horse should be the right size for the child. A</a:t>
            </a:r>
            <a:r>
              <a:rPr lang="en-US" sz="1200" baseline="0" dirty="0" smtClean="0">
                <a:cs typeface="+mn-cs"/>
              </a:rPr>
              <a:t> good fit in more ways than one.</a:t>
            </a:r>
            <a:endParaRPr lang="en-US" sz="1200" dirty="0" smtClean="0">
              <a:cs typeface="+mn-cs"/>
            </a:endParaRPr>
          </a:p>
          <a:p>
            <a:pPr eaLnBrk="1" hangingPunct="1">
              <a:lnSpc>
                <a:spcPct val="110000"/>
              </a:lnSpc>
              <a:spcBef>
                <a:spcPts val="0"/>
              </a:spcBef>
              <a:buFontTx/>
              <a:buNone/>
              <a:defRPr/>
            </a:pPr>
            <a:endParaRPr lang="en-US" sz="1200" dirty="0" smtClean="0">
              <a:cs typeface="+mn-cs"/>
            </a:endParaRPr>
          </a:p>
          <a:p>
            <a:pPr eaLnBrk="1" hangingPunct="1">
              <a:lnSpc>
                <a:spcPct val="110000"/>
              </a:lnSpc>
              <a:spcBef>
                <a:spcPts val="0"/>
              </a:spcBef>
              <a:defRPr/>
            </a:pPr>
            <a:r>
              <a:rPr lang="en-US" sz="1200" dirty="0" smtClean="0">
                <a:cs typeface="+mn-cs"/>
              </a:rPr>
              <a:t>To</a:t>
            </a:r>
            <a:r>
              <a:rPr lang="en-US" sz="1200" baseline="0" dirty="0" smtClean="0">
                <a:cs typeface="+mn-cs"/>
              </a:rPr>
              <a:t> protect the horse and the child, the </a:t>
            </a:r>
            <a:r>
              <a:rPr lang="en-US" sz="1200" dirty="0" smtClean="0">
                <a:cs typeface="+mn-cs"/>
              </a:rPr>
              <a:t>child should not weigh more</a:t>
            </a:r>
            <a:r>
              <a:rPr lang="en-US" sz="1200" baseline="0" dirty="0" smtClean="0">
                <a:cs typeface="+mn-cs"/>
              </a:rPr>
              <a:t> than</a:t>
            </a:r>
            <a:r>
              <a:rPr lang="en-US" sz="1200" dirty="0" smtClean="0">
                <a:cs typeface="+mn-cs"/>
              </a:rPr>
              <a:t> 20% of the horse</a:t>
            </a:r>
            <a:r>
              <a:rPr lang="ja-JP" altLang="en-US" sz="1200" dirty="0" smtClean="0">
                <a:latin typeface="Arial"/>
                <a:cs typeface="+mn-cs"/>
              </a:rPr>
              <a:t>’</a:t>
            </a:r>
            <a:r>
              <a:rPr lang="en-US" sz="1200" dirty="0" smtClean="0">
                <a:cs typeface="+mn-cs"/>
              </a:rPr>
              <a:t>s body weight.</a:t>
            </a:r>
          </a:p>
          <a:p>
            <a:pPr eaLnBrk="1" hangingPunct="1">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AB5B27-6E12-834B-A52D-AB305CCFC400}" type="slidenum">
              <a:rPr lang="en-US"/>
              <a:pPr>
                <a:defRPr/>
              </a:pPr>
              <a:t>26</a:t>
            </a:fld>
            <a:endParaRPr lang="en-US" dirty="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eaLnBrk="1" hangingPunct="1">
              <a:lnSpc>
                <a:spcPct val="80000"/>
              </a:lnSpc>
              <a:buFontTx/>
              <a:buNone/>
              <a:defRPr/>
            </a:pPr>
            <a:r>
              <a:rPr lang="en-US" sz="1400" b="0" dirty="0" smtClean="0">
                <a:cs typeface="+mn-cs"/>
              </a:rPr>
              <a:t>The HPOT team includes 4 key members:</a:t>
            </a:r>
          </a:p>
          <a:p>
            <a:pPr eaLnBrk="1" hangingPunct="1">
              <a:lnSpc>
                <a:spcPct val="80000"/>
              </a:lnSpc>
              <a:buFontTx/>
              <a:buNone/>
              <a:defRPr/>
            </a:pPr>
            <a:endParaRPr lang="en-US" sz="1400" b="1" dirty="0" smtClean="0">
              <a:cs typeface="+mn-cs"/>
            </a:endParaRPr>
          </a:p>
          <a:p>
            <a:pPr marL="342900" indent="-342900" eaLnBrk="1" hangingPunct="1">
              <a:lnSpc>
                <a:spcPct val="80000"/>
              </a:lnSpc>
              <a:buFont typeface="+mj-lt"/>
              <a:buAutoNum type="arabicPeriod"/>
              <a:defRPr/>
            </a:pPr>
            <a:r>
              <a:rPr lang="en-US" sz="1400" b="1" dirty="0" smtClean="0">
                <a:cs typeface="+mn-cs"/>
              </a:rPr>
              <a:t>Licensed Therapist or Therapist Assistant</a:t>
            </a:r>
            <a:r>
              <a:rPr lang="en-US" sz="1400" b="1" baseline="0" dirty="0" smtClean="0">
                <a:cs typeface="+mn-cs"/>
              </a:rPr>
              <a:t> - </a:t>
            </a:r>
            <a:r>
              <a:rPr lang="en-US" sz="1200" dirty="0" smtClean="0">
                <a:cs typeface="+mn-cs"/>
              </a:rPr>
              <a:t>Leads the therapy session, directs the horse handler and side walker and focuses on the child</a:t>
            </a:r>
            <a:r>
              <a:rPr lang="en-US" sz="1200" dirty="0" smtClean="0">
                <a:latin typeface="Arial"/>
                <a:cs typeface="+mn-cs"/>
              </a:rPr>
              <a:t>’s</a:t>
            </a:r>
            <a:r>
              <a:rPr lang="en-US" sz="1200" dirty="0" smtClean="0">
                <a:cs typeface="+mn-cs"/>
              </a:rPr>
              <a:t> response and safety.</a:t>
            </a:r>
          </a:p>
          <a:p>
            <a:pPr eaLnBrk="1" hangingPunct="1">
              <a:lnSpc>
                <a:spcPct val="80000"/>
              </a:lnSpc>
              <a:buFontTx/>
              <a:buNone/>
              <a:defRPr/>
            </a:pPr>
            <a:endParaRPr lang="en-US" sz="1400" b="1" dirty="0" smtClean="0">
              <a:cs typeface="+mn-cs"/>
            </a:endParaRPr>
          </a:p>
          <a:p>
            <a:pPr marL="342900" indent="-342900" eaLnBrk="1" hangingPunct="1">
              <a:lnSpc>
                <a:spcPct val="80000"/>
              </a:lnSpc>
              <a:buFont typeface="+mj-lt"/>
              <a:buAutoNum type="arabicPeriod"/>
              <a:defRPr/>
            </a:pPr>
            <a:r>
              <a:rPr lang="en-US" sz="1400" b="1" dirty="0" smtClean="0">
                <a:cs typeface="+mn-cs"/>
              </a:rPr>
              <a:t>Horse Handler or Certified Riding</a:t>
            </a:r>
            <a:r>
              <a:rPr lang="en-US" sz="1400" b="1" baseline="0" dirty="0" smtClean="0">
                <a:cs typeface="+mn-cs"/>
              </a:rPr>
              <a:t> Instructor - </a:t>
            </a:r>
            <a:r>
              <a:rPr lang="en-US" sz="1200" dirty="0" smtClean="0">
                <a:cs typeface="+mn-cs"/>
              </a:rPr>
              <a:t>Prepares the horse for the therapy session</a:t>
            </a:r>
            <a:r>
              <a:rPr lang="en-US" sz="1200" dirty="0" smtClean="0"/>
              <a:t>, maintains control of the horse during the therapy session, and </a:t>
            </a:r>
            <a:r>
              <a:rPr lang="en-US" sz="1200" dirty="0" smtClean="0">
                <a:cs typeface="+mn-cs"/>
              </a:rPr>
              <a:t>communicates with and</a:t>
            </a:r>
            <a:r>
              <a:rPr lang="en-US" sz="1200" baseline="0" dirty="0" smtClean="0">
                <a:cs typeface="+mn-cs"/>
              </a:rPr>
              <a:t> advises </a:t>
            </a:r>
            <a:r>
              <a:rPr lang="en-US" sz="1200" dirty="0" smtClean="0">
                <a:cs typeface="+mn-cs"/>
              </a:rPr>
              <a:t>the therapist or assistant about safety.</a:t>
            </a:r>
          </a:p>
          <a:p>
            <a:pPr eaLnBrk="1" hangingPunct="1">
              <a:lnSpc>
                <a:spcPct val="80000"/>
              </a:lnSpc>
              <a:buFontTx/>
              <a:buNone/>
              <a:defRPr/>
            </a:pPr>
            <a:endParaRPr lang="en-US" sz="1200" dirty="0" smtClean="0">
              <a:cs typeface="+mn-cs"/>
            </a:endParaRPr>
          </a:p>
          <a:p>
            <a:pPr marL="342900" indent="-342900" eaLnBrk="1" hangingPunct="1">
              <a:lnSpc>
                <a:spcPct val="80000"/>
              </a:lnSpc>
              <a:buFont typeface="+mj-lt"/>
              <a:buAutoNum type="arabicPeriod"/>
              <a:defRPr/>
            </a:pPr>
            <a:r>
              <a:rPr lang="en-US" sz="1400" b="1" dirty="0" smtClean="0">
                <a:cs typeface="+mn-cs"/>
              </a:rPr>
              <a:t>Side Walker</a:t>
            </a:r>
            <a:r>
              <a:rPr lang="en-US" sz="1400" b="1" baseline="0" dirty="0" smtClean="0">
                <a:cs typeface="+mn-cs"/>
              </a:rPr>
              <a:t> - </a:t>
            </a:r>
            <a:r>
              <a:rPr lang="en-US" sz="1200" dirty="0" smtClean="0">
                <a:cs typeface="+mn-cs"/>
              </a:rPr>
              <a:t>Under the therapist</a:t>
            </a:r>
            <a:r>
              <a:rPr lang="ja-JP" altLang="en-US" sz="1200" dirty="0" smtClean="0">
                <a:latin typeface="Arial"/>
                <a:cs typeface="+mn-cs"/>
              </a:rPr>
              <a:t>’</a:t>
            </a:r>
            <a:r>
              <a:rPr lang="en-US" sz="1200" dirty="0" smtClean="0">
                <a:cs typeface="+mn-cs"/>
              </a:rPr>
              <a:t>s direction, assists with preparing the horse and the child for treatment and during treatment, </a:t>
            </a:r>
            <a:r>
              <a:rPr lang="en-US" sz="1200" dirty="0" smtClean="0"/>
              <a:t>assists</a:t>
            </a:r>
            <a:r>
              <a:rPr lang="en-US" sz="1200" dirty="0" smtClean="0">
                <a:cs typeface="+mn-cs"/>
              </a:rPr>
              <a:t> with activities.</a:t>
            </a:r>
          </a:p>
          <a:p>
            <a:pPr eaLnBrk="1" hangingPunct="1">
              <a:lnSpc>
                <a:spcPct val="80000"/>
              </a:lnSpc>
              <a:buFontTx/>
              <a:buNone/>
              <a:defRPr/>
            </a:pPr>
            <a:endParaRPr lang="en-US" sz="1400" b="1" dirty="0" smtClean="0">
              <a:cs typeface="+mn-cs"/>
            </a:endParaRPr>
          </a:p>
          <a:p>
            <a:pPr marL="342900" indent="-342900" eaLnBrk="1" hangingPunct="1">
              <a:lnSpc>
                <a:spcPct val="80000"/>
              </a:lnSpc>
              <a:buFont typeface="+mj-lt"/>
              <a:buAutoNum type="arabicPeriod"/>
              <a:defRPr/>
            </a:pPr>
            <a:r>
              <a:rPr lang="en-US" sz="1400" b="1" dirty="0" smtClean="0">
                <a:cs typeface="+mn-cs"/>
              </a:rPr>
              <a:t>Horse</a:t>
            </a:r>
            <a:r>
              <a:rPr lang="en-US" sz="1400" b="1" baseline="0" dirty="0" smtClean="0">
                <a:cs typeface="+mn-cs"/>
              </a:rPr>
              <a:t> - </a:t>
            </a:r>
            <a:r>
              <a:rPr lang="en-US" sz="1200" dirty="0" smtClean="0">
                <a:cs typeface="+mn-cs"/>
              </a:rPr>
              <a:t>In</a:t>
            </a:r>
            <a:r>
              <a:rPr lang="en-US" sz="1200" baseline="0" dirty="0" smtClean="0">
                <a:cs typeface="+mn-cs"/>
              </a:rPr>
              <a:t> addition to having good physical characteristics as mentioned in a previous slide, the horse s</a:t>
            </a:r>
            <a:r>
              <a:rPr lang="en-US" sz="1200" dirty="0" smtClean="0">
                <a:cs typeface="+mn-cs"/>
              </a:rPr>
              <a:t>hould be well-trained and </a:t>
            </a:r>
            <a:r>
              <a:rPr lang="en-US" sz="1200" dirty="0" smtClean="0"/>
              <a:t>responsive </a:t>
            </a:r>
            <a:r>
              <a:rPr lang="en-US" sz="1200" dirty="0" smtClean="0">
                <a:cs typeface="+mn-cs"/>
              </a:rPr>
              <a:t>to the horse handler.</a:t>
            </a:r>
          </a:p>
          <a:p>
            <a:pPr eaLnBrk="1" hangingPunct="1">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398328-4EDA-A445-AC32-2F9031729EEE}" type="slidenum">
              <a:rPr lang="en-US"/>
              <a:pPr>
                <a:defRPr/>
              </a:pPr>
              <a:t>27</a:t>
            </a:fld>
            <a:endParaRPr lang="en-US" dirty="0"/>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pPr eaLnBrk="1" hangingPunct="1">
              <a:defRPr/>
            </a:pPr>
            <a:r>
              <a:rPr lang="en-US" i="1" dirty="0" smtClean="0">
                <a:cs typeface="+mn-cs"/>
              </a:rPr>
              <a:t>Tack</a:t>
            </a:r>
            <a:r>
              <a:rPr lang="en-US" baseline="0" dirty="0" smtClean="0">
                <a:cs typeface="+mn-cs"/>
              </a:rPr>
              <a:t> is another word for the equipment or the accessories used with horses.</a:t>
            </a:r>
          </a:p>
          <a:p>
            <a:pPr eaLnBrk="1" hangingPunct="1">
              <a:defRPr/>
            </a:pPr>
            <a:endParaRPr lang="en-US" baseline="0" dirty="0" smtClean="0">
              <a:cs typeface="+mn-cs"/>
            </a:endParaRPr>
          </a:p>
          <a:p>
            <a:pPr eaLnBrk="1" hangingPunct="1">
              <a:defRPr/>
            </a:pPr>
            <a:r>
              <a:rPr lang="en-US" baseline="0" dirty="0" smtClean="0">
                <a:cs typeface="+mn-cs"/>
              </a:rPr>
              <a:t>Common equipment or tack used in </a:t>
            </a:r>
            <a:r>
              <a:rPr lang="en-US" baseline="0" dirty="0" err="1" smtClean="0">
                <a:cs typeface="+mn-cs"/>
              </a:rPr>
              <a:t>hippotherapy</a:t>
            </a:r>
            <a:r>
              <a:rPr lang="en-US" baseline="0" dirty="0" smtClean="0">
                <a:cs typeface="+mn-cs"/>
              </a:rPr>
              <a:t> is listed in the slide above.</a:t>
            </a:r>
          </a:p>
          <a:p>
            <a:pPr eaLnBrk="1" hangingPunct="1">
              <a:defRPr/>
            </a:pPr>
            <a:endParaRPr lang="en-US" baseline="0" dirty="0" smtClean="0">
              <a:cs typeface="+mn-cs"/>
            </a:endParaRPr>
          </a:p>
          <a:p>
            <a:pPr eaLnBrk="1" hangingPunct="1">
              <a:defRPr/>
            </a:pPr>
            <a:r>
              <a:rPr lang="en-US" baseline="0" dirty="0" smtClean="0">
                <a:cs typeface="+mn-cs"/>
              </a:rPr>
              <a:t>First, all children must wear an approved helmet for head protection. Other equipment to ensure the child’s safety includes gait belts, safety stirrups and pads. With </a:t>
            </a:r>
            <a:r>
              <a:rPr lang="en-US" baseline="0" dirty="0" err="1" smtClean="0">
                <a:cs typeface="+mn-cs"/>
              </a:rPr>
              <a:t>hippotherapy</a:t>
            </a:r>
            <a:r>
              <a:rPr lang="en-US" baseline="0" dirty="0" smtClean="0">
                <a:cs typeface="+mn-cs"/>
              </a:rPr>
              <a:t>, it is common to only use a pad between the horse and the child. The reason for this is to minimize the distance between the horse and the child, so that the child can experience the horse’s movement without any dampening of the movement. In some cases, when the horse’s back needs more protection or when the child needs a more supportive surface, a saddle will be used.</a:t>
            </a:r>
          </a:p>
          <a:p>
            <a:pPr eaLnBrk="1" hangingPunct="1">
              <a:defRPr/>
            </a:pPr>
            <a:endParaRPr lang="en-US" baseline="0" dirty="0" smtClean="0">
              <a:cs typeface="+mn-cs"/>
            </a:endParaRPr>
          </a:p>
          <a:p>
            <a:pPr eaLnBrk="1" hangingPunct="1">
              <a:defRPr/>
            </a:pPr>
            <a:r>
              <a:rPr lang="en-US" baseline="0" dirty="0" smtClean="0">
                <a:cs typeface="+mn-cs"/>
              </a:rPr>
              <a:t>Surcingles, cinches and girths help hold pads and saddles in place. </a:t>
            </a:r>
          </a:p>
          <a:p>
            <a:pPr eaLnBrk="1" hangingPunct="1">
              <a:defRPr/>
            </a:pPr>
            <a:endParaRPr lang="en-US" baseline="0" dirty="0" smtClean="0">
              <a:cs typeface="+mn-cs"/>
            </a:endParaRPr>
          </a:p>
          <a:p>
            <a:pPr eaLnBrk="1" hangingPunct="1">
              <a:defRPr/>
            </a:pPr>
            <a:r>
              <a:rPr lang="en-US" baseline="0" dirty="0" smtClean="0">
                <a:cs typeface="+mn-cs"/>
              </a:rPr>
              <a:t>To control the horse and maintain the horse’s position, lead ropes, reins, halters, and bits and bridles are used.</a:t>
            </a:r>
          </a:p>
          <a:p>
            <a:pPr eaLnBrk="1" hangingPunct="1">
              <a:defRPr/>
            </a:pPr>
            <a:endParaRPr lang="en-US" baseline="0" dirty="0" smtClean="0">
              <a:cs typeface="+mn-cs"/>
            </a:endParaRPr>
          </a:p>
          <a:p>
            <a:pPr eaLnBrk="1" hangingPunct="1">
              <a:defRPr/>
            </a:pPr>
            <a:r>
              <a:rPr lang="en-US" baseline="0" dirty="0" smtClean="0">
                <a:cs typeface="+mn-cs"/>
              </a:rPr>
              <a:t>To engage the child in different activities while on the horse, games and toys may be used.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FE92CB-2AAD-1D46-8D64-AB443ECDB0F7}" type="slidenum">
              <a:rPr lang="en-US"/>
              <a:pPr>
                <a:defRPr/>
              </a:pPr>
              <a:t>28</a:t>
            </a:fld>
            <a:endParaRPr lang="en-US" dirty="0"/>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r>
              <a:rPr lang="en-US" sz="1200" dirty="0" smtClean="0">
                <a:cs typeface="+mn-cs"/>
              </a:rPr>
              <a:t>Transfers are performed with the help of the therapist and if</a:t>
            </a:r>
            <a:r>
              <a:rPr lang="en-US" sz="1200" baseline="0" dirty="0" smtClean="0">
                <a:cs typeface="+mn-cs"/>
              </a:rPr>
              <a:t> needed, the</a:t>
            </a:r>
            <a:r>
              <a:rPr lang="en-US" sz="1200" dirty="0" smtClean="0">
                <a:cs typeface="+mn-cs"/>
              </a:rPr>
              <a:t> side walker.</a:t>
            </a:r>
          </a:p>
          <a:p>
            <a:pPr eaLnBrk="1" hangingPunct="1">
              <a:buFontTx/>
              <a:buNone/>
              <a:defRPr/>
            </a:pPr>
            <a:endParaRPr lang="en-US" sz="1200" dirty="0" smtClean="0">
              <a:cs typeface="+mn-cs"/>
            </a:endParaRPr>
          </a:p>
          <a:p>
            <a:pPr eaLnBrk="1" hangingPunct="1">
              <a:defRPr/>
            </a:pPr>
            <a:r>
              <a:rPr lang="en-US" sz="1200" dirty="0" smtClean="0">
                <a:cs typeface="+mn-cs"/>
              </a:rPr>
              <a:t>A mounting step may</a:t>
            </a:r>
            <a:r>
              <a:rPr lang="en-US" sz="1200" baseline="0" dirty="0" smtClean="0">
                <a:cs typeface="+mn-cs"/>
              </a:rPr>
              <a:t> be used for</a:t>
            </a:r>
            <a:r>
              <a:rPr lang="en-US" sz="1200" dirty="0" smtClean="0">
                <a:cs typeface="+mn-cs"/>
              </a:rPr>
              <a:t> bigger children who can stand and walk.</a:t>
            </a:r>
          </a:p>
          <a:p>
            <a:pPr eaLnBrk="1" hangingPunct="1">
              <a:buFontTx/>
              <a:buNone/>
              <a:defRPr/>
            </a:pPr>
            <a:endParaRPr lang="en-US" sz="1200" dirty="0" smtClean="0">
              <a:cs typeface="+mn-cs"/>
            </a:endParaRPr>
          </a:p>
          <a:p>
            <a:pPr eaLnBrk="1" hangingPunct="1">
              <a:defRPr/>
            </a:pPr>
            <a:r>
              <a:rPr lang="en-US" sz="1200" dirty="0" smtClean="0">
                <a:cs typeface="+mn-cs"/>
              </a:rPr>
              <a:t>A</a:t>
            </a:r>
            <a:r>
              <a:rPr lang="en-US" sz="1200" baseline="0" dirty="0" smtClean="0">
                <a:cs typeface="+mn-cs"/>
              </a:rPr>
              <a:t> m</a:t>
            </a:r>
            <a:r>
              <a:rPr lang="en-US" sz="1200" dirty="0" smtClean="0">
                <a:cs typeface="+mn-cs"/>
              </a:rPr>
              <a:t>ounting ramp or platform may</a:t>
            </a:r>
            <a:r>
              <a:rPr lang="en-US" sz="1200" baseline="0" dirty="0" smtClean="0">
                <a:cs typeface="+mn-cs"/>
              </a:rPr>
              <a:t> be used </a:t>
            </a:r>
            <a:r>
              <a:rPr lang="en-US" sz="1200" dirty="0" smtClean="0">
                <a:cs typeface="+mn-cs"/>
              </a:rPr>
              <a:t>for smaller children or children who need more assistance. For example, children who are transferring from a wheelchair.</a:t>
            </a:r>
          </a:p>
          <a:p>
            <a:pPr eaLnBrk="1" hangingPunct="1">
              <a:defRPr/>
            </a:pPr>
            <a:endParaRPr lang="en-US" sz="1200" dirty="0" smtClean="0">
              <a:cs typeface="+mn-cs"/>
            </a:endParaRPr>
          </a:p>
          <a:p>
            <a:pPr eaLnBrk="1" hangingPunct="1">
              <a:defRPr/>
            </a:pPr>
            <a:r>
              <a:rPr lang="en-US" sz="1200" dirty="0" smtClean="0">
                <a:cs typeface="+mn-cs"/>
              </a:rPr>
              <a:t>Transfers on and off the horse, provide the child with</a:t>
            </a:r>
            <a:r>
              <a:rPr lang="en-US" sz="1200" baseline="0" dirty="0" smtClean="0">
                <a:cs typeface="+mn-cs"/>
              </a:rPr>
              <a:t> an opportunities to work on balance, coordination, and motor planning skills.</a:t>
            </a:r>
            <a:endParaRPr lang="en-US" sz="1200" dirty="0" smtClean="0">
              <a:cs typeface="+mn-cs"/>
            </a:endParaRPr>
          </a:p>
          <a:p>
            <a:pPr eaLnBrk="1" hangingPunct="1">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E126A8-9524-F340-A414-04C5E11FD8FF}" type="slidenum">
              <a:rPr lang="en-US"/>
              <a:pPr>
                <a:defRPr/>
              </a:pPr>
              <a:t>29</a:t>
            </a:fld>
            <a:endParaRPr lang="en-US" dirty="0"/>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pPr>
              <a:defRPr/>
            </a:pPr>
            <a:r>
              <a:rPr lang="en-US" sz="1200" dirty="0" smtClean="0"/>
              <a:t>Once</a:t>
            </a:r>
            <a:r>
              <a:rPr lang="en-US" sz="1200" baseline="0" dirty="0" smtClean="0"/>
              <a:t> the child transfers to the horse, he or she may assume different positions on the horse. Common positions include: forward sitting, backward sitting, side sitting, prone or stomach lying, and supine or back lying. </a:t>
            </a:r>
          </a:p>
          <a:p>
            <a:pPr>
              <a:defRPr/>
            </a:pPr>
            <a:endParaRPr lang="en-US" sz="1200" baseline="0" dirty="0" smtClean="0"/>
          </a:p>
          <a:p>
            <a:pPr>
              <a:defRPr/>
            </a:pPr>
            <a:r>
              <a:rPr lang="en-US" sz="1200" baseline="0" dirty="0" smtClean="0"/>
              <a:t>The next 7 slides include pictures of the various positions used in </a:t>
            </a:r>
            <a:r>
              <a:rPr lang="en-US" sz="1200" baseline="0" dirty="0" err="1" smtClean="0"/>
              <a:t>hippotherapy</a:t>
            </a:r>
            <a:r>
              <a:rPr lang="en-US" sz="1200" baseline="0" dirty="0" smtClean="0"/>
              <a:t>. In combination with the horse’s movement, the positions allow the child to experience a variety of sensory input (somatosensory, vestibular, and visual) and use different responses (active movement and righting and equilibrium reactions) to maintain their balance and position and to accomplish goal directed tasks. </a:t>
            </a:r>
          </a:p>
          <a:p>
            <a:pPr>
              <a:defRPr/>
            </a:pPr>
            <a:endParaRPr lang="en-US" sz="1200" baseline="0" dirty="0" smtClean="0"/>
          </a:p>
          <a:p>
            <a:pPr>
              <a:defRPr/>
            </a:pPr>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learning</a:t>
            </a:r>
            <a:r>
              <a:rPr lang="en-US" baseline="0" dirty="0" smtClean="0"/>
              <a:t> objectives for this presentation:</a:t>
            </a:r>
          </a:p>
          <a:p>
            <a:endParaRPr lang="en-US" baseline="0" dirty="0" smtClean="0"/>
          </a:p>
          <a:p>
            <a:pPr marL="457200" lvl="0" indent="-457200">
              <a:buFont typeface="+mj-lt"/>
              <a:buAutoNum type="arabicPeriod"/>
            </a:pPr>
            <a:r>
              <a:rPr lang="en-US" dirty="0" smtClean="0"/>
              <a:t>Parents will gain knowledge about </a:t>
            </a:r>
            <a:r>
              <a:rPr lang="en-US" dirty="0" err="1" smtClean="0"/>
              <a:t>hippotherapy</a:t>
            </a:r>
            <a:r>
              <a:rPr lang="en-US" dirty="0" smtClean="0"/>
              <a:t> as a physical therapy treatment to improve function in children with neurological and musculoskeletal conditions.</a:t>
            </a:r>
          </a:p>
          <a:p>
            <a:pPr marL="457200" lvl="0" indent="-457200">
              <a:buFont typeface="+mj-lt"/>
              <a:buAutoNum type="arabicPeriod"/>
            </a:pPr>
            <a:endParaRPr lang="en-US" dirty="0" smtClean="0"/>
          </a:p>
          <a:p>
            <a:pPr marL="457200" lvl="0" indent="-457200">
              <a:buFont typeface="+mj-lt"/>
              <a:buAutoNum type="arabicPeriod"/>
            </a:pPr>
            <a:r>
              <a:rPr lang="en-US" dirty="0" smtClean="0"/>
              <a:t>Parents will understand the differences between </a:t>
            </a:r>
            <a:r>
              <a:rPr lang="en-US" dirty="0" err="1" smtClean="0"/>
              <a:t>hippotherapy</a:t>
            </a:r>
            <a:r>
              <a:rPr lang="en-US" dirty="0" smtClean="0"/>
              <a:t> and other horse-related activities for children with disabilities.</a:t>
            </a:r>
          </a:p>
          <a:p>
            <a:pPr marL="457200" lvl="0" indent="-457200">
              <a:buFont typeface="+mj-lt"/>
              <a:buAutoNum type="arabicPeriod"/>
            </a:pPr>
            <a:endParaRPr lang="en-US" dirty="0" smtClean="0"/>
          </a:p>
          <a:p>
            <a:pPr marL="457200" lvl="0" indent="-457200">
              <a:buFont typeface="+mj-lt"/>
              <a:buAutoNum type="arabicPeriod"/>
            </a:pPr>
            <a:r>
              <a:rPr lang="en-US" dirty="0" smtClean="0"/>
              <a:t>Parents will understand how </a:t>
            </a:r>
            <a:r>
              <a:rPr lang="en-US" dirty="0" err="1" smtClean="0"/>
              <a:t>hippotherapy</a:t>
            </a:r>
            <a:r>
              <a:rPr lang="en-US" dirty="0" smtClean="0"/>
              <a:t> is part of the child’s physical therapy plan of care.</a:t>
            </a:r>
          </a:p>
          <a:p>
            <a:pPr marL="457200" lvl="0" indent="-457200">
              <a:buFont typeface="+mj-lt"/>
              <a:buAutoNum type="arabicPeriod"/>
            </a:pPr>
            <a:endParaRPr lang="en-US" dirty="0" smtClean="0"/>
          </a:p>
          <a:p>
            <a:pPr marL="457200" lvl="0" indent="-457200">
              <a:buFont typeface="+mj-lt"/>
              <a:buAutoNum type="arabicPeriod"/>
            </a:pPr>
            <a:r>
              <a:rPr lang="en-US" dirty="0" smtClean="0"/>
              <a:t>Parents will learn about the benefits of </a:t>
            </a:r>
            <a:r>
              <a:rPr lang="en-US" dirty="0" err="1" smtClean="0"/>
              <a:t>hippotherapy</a:t>
            </a:r>
            <a:r>
              <a:rPr lang="en-US" dirty="0" smtClean="0"/>
              <a:t> for children with neurological and musculoskeletal conditions. </a:t>
            </a:r>
          </a:p>
          <a:p>
            <a:pPr marL="457200" lvl="0" indent="-457200">
              <a:buFont typeface="+mj-lt"/>
              <a:buAutoNum type="arabicPeriod"/>
            </a:pPr>
            <a:endParaRPr lang="en-US" dirty="0" smtClean="0"/>
          </a:p>
          <a:p>
            <a:pPr marL="457200" lvl="0" indent="-457200">
              <a:buFont typeface="+mj-lt"/>
              <a:buAutoNum type="arabicPeriod"/>
            </a:pPr>
            <a:r>
              <a:rPr lang="en-US" dirty="0" smtClean="0"/>
              <a:t>Parents will be able to choose a qualified </a:t>
            </a:r>
            <a:r>
              <a:rPr lang="en-US" dirty="0" err="1" smtClean="0"/>
              <a:t>hippotherapy</a:t>
            </a:r>
            <a:r>
              <a:rPr lang="en-US" dirty="0" smtClean="0"/>
              <a:t> provider.</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a:t>
            </a:fld>
            <a:endParaRPr lang="en-US" dirty="0"/>
          </a:p>
        </p:txBody>
      </p:sp>
    </p:spTree>
    <p:extLst>
      <p:ext uri="{BB962C8B-B14F-4D97-AF65-F5344CB8AC3E}">
        <p14:creationId xmlns:p14="http://schemas.microsoft.com/office/powerpoint/2010/main" val="2577378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Promotes:</a:t>
            </a:r>
          </a:p>
          <a:p>
            <a:pPr marL="171450" indent="-171450">
              <a:buFont typeface="Arial"/>
              <a:buChar char="•"/>
            </a:pPr>
            <a:r>
              <a:rPr lang="en-US" sz="1200" dirty="0" smtClean="0"/>
              <a:t>Posterior pelvic tilt.</a:t>
            </a:r>
          </a:p>
          <a:p>
            <a:pPr marL="171450" indent="-171450">
              <a:buFont typeface="Arial"/>
              <a:buChar char="•"/>
            </a:pPr>
            <a:r>
              <a:rPr lang="en-US" sz="1200" dirty="0" smtClean="0"/>
              <a:t>Opportunity to experience visual flow.</a:t>
            </a:r>
          </a:p>
          <a:p>
            <a:pPr marL="171450" indent="-171450">
              <a:buFont typeface="Arial"/>
              <a:buChar char="•"/>
            </a:pPr>
            <a:r>
              <a:rPr lang="en-US" sz="1200" dirty="0" smtClean="0"/>
              <a:t>Requires less hip abduction and external rotation than backward sitting so may be better</a:t>
            </a:r>
            <a:r>
              <a:rPr lang="en-US" sz="1200" baseline="0" dirty="0" smtClean="0"/>
              <a:t> for children with adductor or inner thigh tightness.</a:t>
            </a:r>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30</a:t>
            </a:fld>
            <a:endParaRPr lang="en-US" dirty="0"/>
          </a:p>
        </p:txBody>
      </p:sp>
    </p:spTree>
    <p:extLst>
      <p:ext uri="{BB962C8B-B14F-4D97-AF65-F5344CB8AC3E}">
        <p14:creationId xmlns:p14="http://schemas.microsoft.com/office/powerpoint/2010/main" val="1185303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Promotes:</a:t>
            </a:r>
            <a:r>
              <a:rPr lang="en-US" sz="1200" baseline="0" dirty="0" smtClean="0"/>
              <a:t> </a:t>
            </a:r>
            <a:endParaRPr lang="en-US" sz="1200" dirty="0" smtClean="0"/>
          </a:p>
          <a:p>
            <a:pPr marL="171450" indent="-171450">
              <a:buFont typeface="Arial"/>
              <a:buChar char="•"/>
            </a:pPr>
            <a:r>
              <a:rPr lang="en-US" sz="1200" dirty="0" smtClean="0"/>
              <a:t>Anterior pelvic tilt and trunk extension.</a:t>
            </a:r>
          </a:p>
          <a:p>
            <a:pPr marL="171450" indent="-171450">
              <a:buFont typeface="Arial"/>
              <a:buChar char="•"/>
            </a:pPr>
            <a:r>
              <a:rPr lang="en-US" sz="1200" dirty="0" smtClean="0"/>
              <a:t>Different position for visual flow and sensory input.</a:t>
            </a:r>
          </a:p>
          <a:p>
            <a:pPr marL="171450" indent="-171450">
              <a:buFont typeface="Arial"/>
              <a:buChar char="•"/>
            </a:pPr>
            <a:r>
              <a:rPr lang="en-US" sz="1200" dirty="0" smtClean="0"/>
              <a:t>Upper extremity weight bearing on the larger surface area of the horse’s rump.</a:t>
            </a:r>
          </a:p>
          <a:p>
            <a:pPr marL="171450" indent="-171450">
              <a:buFont typeface="Arial"/>
              <a:buChar char="•"/>
            </a:pPr>
            <a:r>
              <a:rPr lang="en-US" sz="1200" baseline="0" dirty="0" smtClean="0"/>
              <a:t>A wider</a:t>
            </a:r>
            <a:r>
              <a:rPr lang="en-US" sz="1200" dirty="0" smtClean="0"/>
              <a:t> base of support so children must have sufficient hip abduction and external rotation.</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31</a:t>
            </a:fld>
            <a:endParaRPr lang="en-US" dirty="0"/>
          </a:p>
        </p:txBody>
      </p:sp>
    </p:spTree>
    <p:extLst>
      <p:ext uri="{BB962C8B-B14F-4D97-AF65-F5344CB8AC3E}">
        <p14:creationId xmlns:p14="http://schemas.microsoft.com/office/powerpoint/2010/main" val="221235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Promotes:</a:t>
            </a:r>
            <a:r>
              <a:rPr lang="en-US" sz="1200" baseline="0" dirty="0" smtClean="0"/>
              <a:t> </a:t>
            </a:r>
            <a:endParaRPr lang="en-US" sz="1200" dirty="0" smtClean="0"/>
          </a:p>
          <a:p>
            <a:pPr marL="171450" indent="-171450">
              <a:buFont typeface="Arial"/>
              <a:buChar char="•"/>
            </a:pPr>
            <a:r>
              <a:rPr lang="en-US" sz="1200" dirty="0" smtClean="0"/>
              <a:t>Lateral (left and right) pelvic weight shifts.</a:t>
            </a:r>
          </a:p>
          <a:p>
            <a:pPr marL="171450" indent="-171450">
              <a:buFont typeface="Arial"/>
              <a:buChar char="•"/>
            </a:pPr>
            <a:r>
              <a:rPr lang="en-US" sz="1200" dirty="0" smtClean="0"/>
              <a:t>Increased balance challenge.</a:t>
            </a:r>
          </a:p>
          <a:p>
            <a:pPr marL="171450" indent="-171450">
              <a:buFont typeface="Arial"/>
              <a:buChar char="•"/>
            </a:pPr>
            <a:r>
              <a:rPr lang="en-US" sz="1200" dirty="0" smtClean="0"/>
              <a:t>Use</a:t>
            </a:r>
            <a:r>
              <a:rPr lang="en-US" sz="1200" baseline="0" dirty="0" smtClean="0"/>
              <a:t> of</a:t>
            </a:r>
            <a:r>
              <a:rPr lang="en-US" sz="1200" dirty="0" smtClean="0"/>
              <a:t> trunk flexors or extensors, depending on the direction of the horse’s turn.</a:t>
            </a:r>
          </a:p>
          <a:p>
            <a:pPr marL="171450" indent="-171450">
              <a:buFont typeface="Arial"/>
              <a:buChar char="•"/>
            </a:pPr>
            <a:r>
              <a:rPr lang="en-US" sz="1200" dirty="0" smtClean="0"/>
              <a:t>Lateral upper extremity weight bearing</a:t>
            </a:r>
            <a:r>
              <a:rPr lang="en-US" sz="1200" baseline="0" dirty="0" smtClean="0"/>
              <a:t> and s</a:t>
            </a:r>
            <a:r>
              <a:rPr lang="en-US" sz="1200" dirty="0" smtClean="0"/>
              <a:t>capular (shoulder</a:t>
            </a:r>
            <a:r>
              <a:rPr lang="en-US" sz="1200" baseline="0" dirty="0" smtClean="0"/>
              <a:t> blade) </a:t>
            </a:r>
            <a:r>
              <a:rPr lang="en-US" sz="1200" dirty="0" smtClean="0"/>
              <a:t>retraction and shoulder girdle stabilization.</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32</a:t>
            </a:fld>
            <a:endParaRPr lang="en-US" dirty="0"/>
          </a:p>
        </p:txBody>
      </p:sp>
    </p:spTree>
    <p:extLst>
      <p:ext uri="{BB962C8B-B14F-4D97-AF65-F5344CB8AC3E}">
        <p14:creationId xmlns:p14="http://schemas.microsoft.com/office/powerpoint/2010/main" val="2558928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modified side sitting, one hip</a:t>
            </a:r>
            <a:r>
              <a:rPr lang="en-US" sz="1200" baseline="0" dirty="0" smtClean="0"/>
              <a:t> is externally rotated (turned out) and the hip and knee are flexed (bent).</a:t>
            </a:r>
            <a:endParaRPr lang="en-US" sz="1200" dirty="0" smtClean="0"/>
          </a:p>
          <a:p>
            <a:endParaRPr lang="en-US" sz="1200" dirty="0" smtClean="0"/>
          </a:p>
          <a:p>
            <a:r>
              <a:rPr lang="en-US" sz="1200" dirty="0" smtClean="0"/>
              <a:t>Promotes:</a:t>
            </a:r>
            <a:r>
              <a:rPr lang="en-US" sz="1200" baseline="0" dirty="0" smtClean="0"/>
              <a:t> </a:t>
            </a:r>
            <a:endParaRPr lang="en-US" sz="1200" dirty="0" smtClean="0"/>
          </a:p>
          <a:p>
            <a:pPr marL="171450" indent="-171450">
              <a:buFont typeface="Arial"/>
              <a:buChar char="•"/>
            </a:pPr>
            <a:r>
              <a:rPr lang="en-US" sz="1200" dirty="0" smtClean="0"/>
              <a:t>Trunk/pelvic dissociation</a:t>
            </a:r>
          </a:p>
          <a:p>
            <a:pPr marL="171450" indent="-171450">
              <a:buFont typeface="Arial"/>
              <a:buChar char="•"/>
            </a:pPr>
            <a:r>
              <a:rPr lang="en-US" sz="1200" dirty="0" smtClean="0"/>
              <a:t>Trunk rotation</a:t>
            </a:r>
          </a:p>
          <a:p>
            <a:pPr marL="171450" indent="-171450">
              <a:buFont typeface="Arial"/>
              <a:buChar char="•"/>
            </a:pPr>
            <a:r>
              <a:rPr lang="en-US" sz="1200" dirty="0" smtClean="0"/>
              <a:t>Increased weighting bearing on one hip,</a:t>
            </a:r>
            <a:r>
              <a:rPr lang="en-US" sz="1200" baseline="0" dirty="0" smtClean="0"/>
              <a:t> </a:t>
            </a:r>
            <a:r>
              <a:rPr lang="en-US" sz="1200" dirty="0" smtClean="0"/>
              <a:t>depending on left or right side sitting position</a:t>
            </a:r>
            <a:r>
              <a:rPr lang="en-US" sz="1200" baseline="0" dirty="0" smtClean="0"/>
              <a:t>.</a:t>
            </a:r>
            <a:endParaRPr lang="en-US" sz="1200" dirty="0" smtClean="0"/>
          </a:p>
          <a:p>
            <a:pPr marL="171450" indent="-171450">
              <a:buFont typeface="Arial"/>
              <a:buChar char="•"/>
            </a:pPr>
            <a:r>
              <a:rPr lang="en-US" sz="1200" dirty="0" smtClean="0"/>
              <a:t>Trunk lengthening or shortening, depending on</a:t>
            </a:r>
            <a:r>
              <a:rPr lang="en-US" sz="1200" baseline="0" dirty="0" smtClean="0"/>
              <a:t> left or right side sitting position</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33</a:t>
            </a:fld>
            <a:endParaRPr lang="en-US" dirty="0"/>
          </a:p>
        </p:txBody>
      </p:sp>
    </p:spTree>
    <p:extLst>
      <p:ext uri="{BB962C8B-B14F-4D97-AF65-F5344CB8AC3E}">
        <p14:creationId xmlns:p14="http://schemas.microsoft.com/office/powerpoint/2010/main" val="158188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Promotes: </a:t>
            </a:r>
          </a:p>
          <a:p>
            <a:pPr marL="171450" indent="-171450">
              <a:buFont typeface="Arial"/>
              <a:buChar char="•"/>
            </a:pPr>
            <a:r>
              <a:rPr lang="en-US" sz="1200" dirty="0" smtClean="0"/>
              <a:t>Muscle relaxation</a:t>
            </a:r>
          </a:p>
          <a:p>
            <a:pPr marL="171450" indent="-171450">
              <a:buFont typeface="Arial"/>
              <a:buChar char="•"/>
            </a:pPr>
            <a:r>
              <a:rPr lang="en-US" sz="1200" dirty="0" smtClean="0"/>
              <a:t>Head, trunk and hip extension</a:t>
            </a:r>
          </a:p>
          <a:p>
            <a:pPr marL="171450" indent="-171450">
              <a:buFont typeface="Arial"/>
              <a:buChar char="•"/>
            </a:pPr>
            <a:r>
              <a:rPr lang="en-US" sz="1200" dirty="0" smtClean="0"/>
              <a:t>Elongation (stretch) of hamstrings</a:t>
            </a:r>
          </a:p>
          <a:p>
            <a:pPr marL="171450" indent="-171450">
              <a:buFont typeface="Arial"/>
              <a:buChar char="•"/>
            </a:pPr>
            <a:r>
              <a:rPr lang="en-US" sz="1200" dirty="0" smtClean="0"/>
              <a:t>In</a:t>
            </a:r>
            <a:r>
              <a:rPr lang="en-US" sz="1200" baseline="0" dirty="0" smtClean="0"/>
              <a:t> this position, child can work on elbow </a:t>
            </a:r>
            <a:r>
              <a:rPr lang="en-US" sz="1200" dirty="0" smtClean="0"/>
              <a:t>propping.</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34</a:t>
            </a:fld>
            <a:endParaRPr lang="en-US" dirty="0"/>
          </a:p>
        </p:txBody>
      </p:sp>
    </p:spTree>
    <p:extLst>
      <p:ext uri="{BB962C8B-B14F-4D97-AF65-F5344CB8AC3E}">
        <p14:creationId xmlns:p14="http://schemas.microsoft.com/office/powerpoint/2010/main" val="1718511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Promotes:</a:t>
            </a:r>
          </a:p>
          <a:p>
            <a:pPr marL="171450" indent="-171450">
              <a:buFont typeface="Arial"/>
              <a:buChar char="•"/>
            </a:pPr>
            <a:r>
              <a:rPr lang="en-US" sz="1200" dirty="0" smtClean="0"/>
              <a:t>Hamstrings or hip flexor stretch,</a:t>
            </a:r>
            <a:r>
              <a:rPr lang="en-US" sz="1200" baseline="0" dirty="0" smtClean="0"/>
              <a:t> </a:t>
            </a:r>
            <a:r>
              <a:rPr lang="en-US" sz="1200" dirty="0" smtClean="0"/>
              <a:t>depending on leg position.</a:t>
            </a:r>
          </a:p>
          <a:p>
            <a:pPr marL="171450" indent="-171450">
              <a:buFont typeface="Arial"/>
              <a:buChar char="•"/>
            </a:pPr>
            <a:r>
              <a:rPr lang="en-US" sz="1200" dirty="0" smtClean="0"/>
              <a:t>Scapular retraction and shoulder girdle stabilization</a:t>
            </a:r>
          </a:p>
          <a:p>
            <a:pPr marL="171450" indent="-171450">
              <a:buFont typeface="Arial"/>
              <a:buChar char="•"/>
            </a:pPr>
            <a:r>
              <a:rPr lang="en-US" sz="1200" dirty="0" smtClean="0"/>
              <a:t>In this position,</a:t>
            </a:r>
            <a:r>
              <a:rPr lang="en-US" sz="1200" baseline="0" dirty="0" smtClean="0"/>
              <a:t> child can work on elbow propping.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35</a:t>
            </a:fld>
            <a:endParaRPr lang="en-US" dirty="0"/>
          </a:p>
        </p:txBody>
      </p:sp>
    </p:spTree>
    <p:extLst>
      <p:ext uri="{BB962C8B-B14F-4D97-AF65-F5344CB8AC3E}">
        <p14:creationId xmlns:p14="http://schemas.microsoft.com/office/powerpoint/2010/main" val="1126326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Promotes:</a:t>
            </a:r>
          </a:p>
          <a:p>
            <a:pPr marL="171450" indent="-171450">
              <a:buFont typeface="Arial"/>
              <a:buChar char="•"/>
            </a:pPr>
            <a:r>
              <a:rPr lang="en-US" sz="1200" dirty="0" smtClean="0"/>
              <a:t>Midline orientation</a:t>
            </a:r>
          </a:p>
          <a:p>
            <a:pPr marL="171450" indent="-171450">
              <a:buFont typeface="Arial"/>
              <a:buChar char="•"/>
            </a:pPr>
            <a:r>
              <a:rPr lang="en-US" sz="1200" dirty="0" smtClean="0"/>
              <a:t>Pectoral (chest muscle) stretch</a:t>
            </a:r>
          </a:p>
          <a:p>
            <a:pPr marL="171450" indent="-171450">
              <a:buFont typeface="Arial"/>
              <a:buChar char="•"/>
            </a:pPr>
            <a:r>
              <a:rPr lang="en-US" sz="1200" dirty="0" smtClean="0"/>
              <a:t>Rib cage expansion</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36</a:t>
            </a:fld>
            <a:endParaRPr lang="en-US" dirty="0"/>
          </a:p>
        </p:txBody>
      </p:sp>
    </p:spTree>
    <p:extLst>
      <p:ext uri="{BB962C8B-B14F-4D97-AF65-F5344CB8AC3E}">
        <p14:creationId xmlns:p14="http://schemas.microsoft.com/office/powerpoint/2010/main" val="162170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6700E7-EE41-7B4E-8F2F-5773CD02A343}" type="slidenum">
              <a:rPr lang="en-US"/>
              <a:pPr>
                <a:defRPr/>
              </a:pPr>
              <a:t>37</a:t>
            </a:fld>
            <a:endParaRPr lang="en-US" dirty="0"/>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You may be</a:t>
            </a:r>
            <a:r>
              <a:rPr lang="en-US" sz="1200" baseline="0" dirty="0" smtClean="0"/>
              <a:t> wondering what a typical session is like?</a:t>
            </a:r>
            <a:endParaRPr lang="en-US" sz="1200" dirty="0" smtClean="0"/>
          </a:p>
          <a:p>
            <a:pPr>
              <a:defRPr/>
            </a:pPr>
            <a:endParaRPr lang="en-US" sz="1200" dirty="0" smtClean="0"/>
          </a:p>
          <a:p>
            <a:pPr>
              <a:defRPr/>
            </a:pPr>
            <a:r>
              <a:rPr lang="en-US" sz="1200" dirty="0" smtClean="0"/>
              <a:t>Treatment</a:t>
            </a:r>
            <a:r>
              <a:rPr lang="en-US" sz="1200" baseline="0" dirty="0" smtClean="0"/>
              <a:t> m</a:t>
            </a:r>
            <a:r>
              <a:rPr lang="en-US" sz="1200" dirty="0" smtClean="0"/>
              <a:t>ay take place in an outdoor or an indoor arena. </a:t>
            </a:r>
          </a:p>
          <a:p>
            <a:pPr>
              <a:defRPr/>
            </a:pPr>
            <a:endParaRPr lang="en-US" sz="1200" dirty="0" smtClean="0"/>
          </a:p>
          <a:p>
            <a:pPr>
              <a:defRPr/>
            </a:pPr>
            <a:r>
              <a:rPr lang="en-US" sz="1200" dirty="0" err="1" smtClean="0"/>
              <a:t>Hippotherapy</a:t>
            </a:r>
            <a:r>
              <a:rPr lang="en-US" sz="1200" baseline="0" dirty="0" smtClean="0"/>
              <a:t> may</a:t>
            </a:r>
            <a:r>
              <a:rPr lang="en-US" sz="1200" dirty="0" smtClean="0"/>
              <a:t> be used at the beginning, middle or end of a therapy session.</a:t>
            </a:r>
          </a:p>
          <a:p>
            <a:pPr>
              <a:defRPr/>
            </a:pPr>
            <a:endParaRPr lang="en-US" sz="1200" dirty="0" smtClean="0"/>
          </a:p>
          <a:p>
            <a:pPr>
              <a:defRPr/>
            </a:pPr>
            <a:r>
              <a:rPr lang="en-US" sz="1200" dirty="0" smtClean="0"/>
              <a:t>Therapy</a:t>
            </a:r>
            <a:r>
              <a:rPr lang="en-US" sz="1200" baseline="0" dirty="0" smtClean="0"/>
              <a:t> a</a:t>
            </a:r>
            <a:r>
              <a:rPr lang="en-US" sz="1200" dirty="0" smtClean="0"/>
              <a:t>ctivities are performed on and off the horse. Activities are based</a:t>
            </a:r>
            <a:r>
              <a:rPr lang="en-US" sz="1200" baseline="0" dirty="0" smtClean="0"/>
              <a:t> on the child’s therapy goals. Activities may involve the head, trunk, pelvis, arms and legs. Activities are chosen to develop balance, coordination, flexibility, fine and gross motor skills, posture, range of motion, and strength. </a:t>
            </a:r>
          </a:p>
          <a:p>
            <a:pPr>
              <a:defRPr/>
            </a:pPr>
            <a:endParaRPr lang="en-US" sz="1200" dirty="0" smtClean="0"/>
          </a:p>
          <a:p>
            <a:pPr>
              <a:defRPr/>
            </a:pPr>
            <a:r>
              <a:rPr lang="en-US" sz="1200" dirty="0" smtClean="0"/>
              <a:t>In addition, other therapy equipment may be used.</a:t>
            </a:r>
            <a:r>
              <a:rPr lang="en-US" sz="1200" baseline="0" dirty="0" smtClean="0"/>
              <a:t> For example, steps, treadmills, and cycles may be used for aerobic training.</a:t>
            </a:r>
            <a:endParaRPr lang="en-US" sz="1200" dirty="0" smtClean="0"/>
          </a:p>
          <a:p>
            <a:pPr>
              <a:defRPr/>
            </a:pPr>
            <a:endParaRPr lang="en-US" sz="1200" dirty="0" smtClean="0"/>
          </a:p>
          <a:p>
            <a:pPr>
              <a:defRPr/>
            </a:pPr>
            <a:r>
              <a:rPr lang="en-US" sz="1200" dirty="0" smtClean="0"/>
              <a:t>After each treatment session, the therapist will document </a:t>
            </a:r>
            <a:r>
              <a:rPr lang="en-US" sz="1200" baseline="0" dirty="0" smtClean="0"/>
              <a:t>all </a:t>
            </a:r>
            <a:r>
              <a:rPr lang="en-US" sz="1200" dirty="0" smtClean="0"/>
              <a:t>therapy activities, the child’s response and the child’s progress towards goals. </a:t>
            </a:r>
          </a:p>
          <a:p>
            <a:endParaRPr lang="en-US" dirty="0" smtClean="0"/>
          </a:p>
          <a:p>
            <a:endParaRPr lang="en-US" dirty="0" smtClean="0"/>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38</a:t>
            </a:fld>
            <a:endParaRPr lang="en-US" dirty="0"/>
          </a:p>
        </p:txBody>
      </p:sp>
    </p:spTree>
    <p:extLst>
      <p:ext uri="{BB962C8B-B14F-4D97-AF65-F5344CB8AC3E}">
        <p14:creationId xmlns:p14="http://schemas.microsoft.com/office/powerpoint/2010/main" val="2905577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sample session comes from a research study protocol (</a:t>
            </a:r>
            <a:r>
              <a:rPr lang="en-US" sz="1200" dirty="0" err="1" smtClean="0"/>
              <a:t>Silkwood-Sherer</a:t>
            </a:r>
            <a:r>
              <a:rPr lang="en-US" sz="1200" dirty="0" smtClean="0"/>
              <a:t> et al., 2012)</a:t>
            </a:r>
            <a:r>
              <a:rPr lang="en-US" baseline="0" dirty="0" smtClean="0"/>
              <a:t>. Since treatment is individualized for every child, not all treatments will include these activities or this duration for activities. However, this sample represents the range of activities that can be performed during a </a:t>
            </a:r>
            <a:r>
              <a:rPr lang="en-US" baseline="0" dirty="0" err="1" smtClean="0"/>
              <a:t>hippotherapy</a:t>
            </a:r>
            <a:r>
              <a:rPr lang="en-US" baseline="0" dirty="0" smtClean="0"/>
              <a:t> session. </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39</a:t>
            </a:fld>
            <a:endParaRPr lang="en-US" dirty="0"/>
          </a:p>
        </p:txBody>
      </p:sp>
    </p:spTree>
    <p:extLst>
      <p:ext uri="{BB962C8B-B14F-4D97-AF65-F5344CB8AC3E}">
        <p14:creationId xmlns:p14="http://schemas.microsoft.com/office/powerpoint/2010/main" val="215337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70000"/>
              </a:lnSpc>
              <a:spcBef>
                <a:spcPts val="0"/>
              </a:spcBef>
              <a:spcAft>
                <a:spcPts val="0"/>
              </a:spcAft>
              <a:buClrTx/>
              <a:buSzTx/>
              <a:buFontTx/>
              <a:buNone/>
              <a:tabLst/>
              <a:defRPr/>
            </a:pPr>
            <a:r>
              <a:rPr lang="en-US" baseline="0" dirty="0" smtClean="0">
                <a:cs typeface="+mn-cs"/>
              </a:rPr>
              <a:t>Photo Source: http://sport.uk.msn.com/olympics-2012/news/articles.aspx?cp-documentid=250237979</a:t>
            </a:r>
          </a:p>
          <a:p>
            <a:pPr marL="0" marR="0" indent="0" algn="l" defTabSz="457200" rtl="0" eaLnBrk="1" fontAlgn="auto" latinLnBrk="0" hangingPunct="1">
              <a:lnSpc>
                <a:spcPct val="170000"/>
              </a:lnSpc>
              <a:spcBef>
                <a:spcPts val="0"/>
              </a:spcBef>
              <a:spcAft>
                <a:spcPts val="0"/>
              </a:spcAft>
              <a:buClrTx/>
              <a:buSzTx/>
              <a:buFontTx/>
              <a:buNone/>
              <a:tabLst/>
              <a:defRPr/>
            </a:pPr>
            <a:endParaRPr lang="en-US" baseline="0" dirty="0" smtClean="0">
              <a:cs typeface="+mn-cs"/>
            </a:endParaRPr>
          </a:p>
          <a:p>
            <a:pPr marL="0" marR="0" indent="0" algn="l" defTabSz="457200" rtl="0" eaLnBrk="1" fontAlgn="auto" latinLnBrk="0" hangingPunct="1">
              <a:lnSpc>
                <a:spcPct val="170000"/>
              </a:lnSpc>
              <a:spcBef>
                <a:spcPts val="0"/>
              </a:spcBef>
              <a:spcAft>
                <a:spcPts val="0"/>
              </a:spcAft>
              <a:buClrTx/>
              <a:buSzTx/>
              <a:buFontTx/>
              <a:buNone/>
              <a:tabLst/>
              <a:defRPr/>
            </a:pPr>
            <a:r>
              <a:rPr lang="en-US" baseline="0" dirty="0" smtClean="0">
                <a:cs typeface="+mn-cs"/>
              </a:rPr>
              <a:t>Let’s start with a bit of history…</a:t>
            </a:r>
          </a:p>
          <a:p>
            <a:pPr marL="0" marR="0" indent="0" algn="l" defTabSz="457200" rtl="0" eaLnBrk="1" fontAlgn="auto" latinLnBrk="0" hangingPunct="1">
              <a:lnSpc>
                <a:spcPct val="170000"/>
              </a:lnSpc>
              <a:spcBef>
                <a:spcPts val="0"/>
              </a:spcBef>
              <a:spcAft>
                <a:spcPts val="0"/>
              </a:spcAft>
              <a:buClrTx/>
              <a:buSzTx/>
              <a:buFontTx/>
              <a:buNone/>
              <a:tabLst/>
              <a:defRPr/>
            </a:pPr>
            <a:r>
              <a:rPr lang="en-US" baseline="0" dirty="0" smtClean="0">
                <a:cs typeface="+mn-cs"/>
              </a:rPr>
              <a:t>The horse (also called an equine) has a long history of being used to improve physical and mental well-being. In the early 1900s, the horse was used for both therapeutic and recreational purposes, and in </a:t>
            </a:r>
            <a:r>
              <a:rPr lang="en-US" sz="1200" baseline="0" dirty="0" smtClean="0">
                <a:solidFill>
                  <a:srgbClr val="F8FF1D"/>
                </a:solidFill>
              </a:rPr>
              <a:t>1952, at the Helsinki Olympic games, </a:t>
            </a:r>
            <a:r>
              <a:rPr lang="en-US" sz="1200" dirty="0" smtClean="0"/>
              <a:t>Lis Hartel, a woman with leg paralysis from polio, won</a:t>
            </a:r>
            <a:r>
              <a:rPr lang="en-US" sz="1200" baseline="0" dirty="0" smtClean="0"/>
              <a:t> an</a:t>
            </a:r>
            <a:r>
              <a:rPr lang="en-US" sz="1200" dirty="0" smtClean="0"/>
              <a:t> Olympic silver medal in an equestrian event, called dressage. Lis led the way to establish horseback riding programs for individuals with disabilities across</a:t>
            </a:r>
            <a:r>
              <a:rPr lang="en-US" sz="1200" baseline="0" dirty="0" smtClean="0"/>
              <a:t> </a:t>
            </a:r>
            <a:r>
              <a:rPr lang="en-US" sz="1200" dirty="0" smtClean="0"/>
              <a:t>Europe. </a:t>
            </a:r>
          </a:p>
          <a:p>
            <a:pPr marL="0" indent="0">
              <a:lnSpc>
                <a:spcPct val="170000"/>
              </a:lnSpc>
              <a:spcBef>
                <a:spcPts val="0"/>
              </a:spcBef>
              <a:buNone/>
              <a:defRPr/>
            </a:pPr>
            <a:endParaRPr lang="en-US" sz="1200" dirty="0" smtClean="0">
              <a:solidFill>
                <a:schemeClr val="tx1"/>
              </a:solidFill>
            </a:endParaRPr>
          </a:p>
          <a:p>
            <a:pPr marL="0" indent="0">
              <a:lnSpc>
                <a:spcPct val="170000"/>
              </a:lnSpc>
              <a:spcBef>
                <a:spcPts val="0"/>
              </a:spcBef>
              <a:buNone/>
              <a:defRPr/>
            </a:pPr>
            <a:r>
              <a:rPr lang="en-US" sz="1200" dirty="0" smtClean="0">
                <a:solidFill>
                  <a:srgbClr val="F8FF1D"/>
                </a:solidFill>
              </a:rPr>
              <a:t>1960’s</a:t>
            </a:r>
            <a:r>
              <a:rPr lang="en-US" sz="1200" dirty="0" smtClean="0"/>
              <a:t>	 In</a:t>
            </a:r>
            <a:r>
              <a:rPr lang="en-US" sz="1200" baseline="0" dirty="0" smtClean="0"/>
              <a:t> </a:t>
            </a:r>
            <a:r>
              <a:rPr lang="en-US" sz="1200" dirty="0" smtClean="0"/>
              <a:t>Austria, Germany, and Switzerland,</a:t>
            </a:r>
            <a:r>
              <a:rPr lang="en-US" sz="1200" baseline="0" dirty="0" smtClean="0"/>
              <a:t> </a:t>
            </a:r>
            <a:r>
              <a:rPr lang="en-US" sz="1200" baseline="0" dirty="0" err="1" smtClean="0"/>
              <a:t>hippotherapy</a:t>
            </a:r>
            <a:r>
              <a:rPr lang="en-US" sz="1200" baseline="0" dirty="0" smtClean="0"/>
              <a:t> was being used </a:t>
            </a:r>
            <a:r>
              <a:rPr lang="en-US" sz="1200" dirty="0" smtClean="0"/>
              <a:t>as an addition to physical therapy.</a:t>
            </a:r>
          </a:p>
          <a:p>
            <a:pPr marL="0" indent="0">
              <a:lnSpc>
                <a:spcPct val="170000"/>
              </a:lnSpc>
              <a:spcBef>
                <a:spcPts val="0"/>
              </a:spcBef>
              <a:buNone/>
              <a:defRPr/>
            </a:pPr>
            <a:endParaRPr lang="en-US" sz="1200" dirty="0" smtClean="0"/>
          </a:p>
          <a:p>
            <a:pPr marL="0" indent="0">
              <a:lnSpc>
                <a:spcPct val="170000"/>
              </a:lnSpc>
              <a:spcBef>
                <a:spcPts val="0"/>
              </a:spcBef>
              <a:buNone/>
              <a:defRPr/>
            </a:pPr>
            <a:r>
              <a:rPr lang="en-US" sz="1200" dirty="0" smtClean="0">
                <a:solidFill>
                  <a:srgbClr val="F8FF1D"/>
                </a:solidFill>
              </a:rPr>
              <a:t>1987</a:t>
            </a:r>
            <a:r>
              <a:rPr lang="en-US" sz="1200" dirty="0" smtClean="0"/>
              <a:t>	A group of physical and occupational therapists from North America went to Germany to learn more about </a:t>
            </a:r>
            <a:r>
              <a:rPr lang="en-US" sz="1200" dirty="0" err="1" smtClean="0"/>
              <a:t>hippotherapy</a:t>
            </a:r>
            <a:r>
              <a:rPr lang="en-US" sz="1200" dirty="0" smtClean="0"/>
              <a:t> and to develop a program to educate therapists.</a:t>
            </a:r>
          </a:p>
          <a:p>
            <a:pPr marL="0" indent="0">
              <a:lnSpc>
                <a:spcPct val="170000"/>
              </a:lnSpc>
              <a:spcBef>
                <a:spcPts val="0"/>
              </a:spcBef>
              <a:buNone/>
              <a:defRPr/>
            </a:pPr>
            <a:endParaRPr lang="en-US" sz="1200" dirty="0" smtClean="0"/>
          </a:p>
          <a:p>
            <a:pPr marL="0" indent="0">
              <a:lnSpc>
                <a:spcPct val="170000"/>
              </a:lnSpc>
              <a:spcBef>
                <a:spcPts val="0"/>
              </a:spcBef>
              <a:buNone/>
              <a:defRPr/>
            </a:pPr>
            <a:r>
              <a:rPr lang="en-US" sz="1200" dirty="0" smtClean="0">
                <a:solidFill>
                  <a:srgbClr val="F8FF1D"/>
                </a:solidFill>
              </a:rPr>
              <a:t>1992</a:t>
            </a:r>
            <a:r>
              <a:rPr lang="en-US" sz="1200" dirty="0" smtClean="0"/>
              <a:t>	The American Hipppotherapy Association was established to promote education, communication, and research among professionals using the movement of the horse as</a:t>
            </a:r>
            <a:r>
              <a:rPr lang="en-US" sz="1200" baseline="0" dirty="0" smtClean="0"/>
              <a:t> </a:t>
            </a:r>
            <a:r>
              <a:rPr lang="en-US" sz="1200" dirty="0" smtClean="0"/>
              <a:t>a treatment tool.</a:t>
            </a:r>
          </a:p>
          <a:p>
            <a:pPr marL="0" marR="0" indent="0" algn="l" defTabSz="457200" rtl="0" eaLnBrk="1" fontAlgn="auto" latinLnBrk="0" hangingPunct="1">
              <a:lnSpc>
                <a:spcPct val="170000"/>
              </a:lnSpc>
              <a:spcBef>
                <a:spcPts val="0"/>
              </a:spcBef>
              <a:spcAft>
                <a:spcPts val="0"/>
              </a:spcAft>
              <a:buClrTx/>
              <a:buSzTx/>
              <a:buFontTx/>
              <a:buNone/>
              <a:tabLst/>
              <a:defRPr/>
            </a:pPr>
            <a:endParaRPr lang="en-US" dirty="0" smtClean="0">
              <a:cs typeface="+mn-cs"/>
            </a:endParaRPr>
          </a:p>
          <a:p>
            <a:pPr marL="0" indent="0">
              <a:lnSpc>
                <a:spcPct val="170000"/>
              </a:lnSpc>
              <a:spcBef>
                <a:spcPts val="0"/>
              </a:spcBef>
              <a:buNone/>
              <a:defRPr/>
            </a:pPr>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4</a:t>
            </a:fld>
            <a:endParaRPr lang="en-US" dirty="0"/>
          </a:p>
        </p:txBody>
      </p:sp>
    </p:spTree>
    <p:extLst>
      <p:ext uri="{BB962C8B-B14F-4D97-AF65-F5344CB8AC3E}">
        <p14:creationId xmlns:p14="http://schemas.microsoft.com/office/powerpoint/2010/main" val="2446814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therapy provided in a clinic, the</a:t>
            </a:r>
            <a:r>
              <a:rPr lang="en-US" baseline="0" dirty="0" smtClean="0"/>
              <a:t> treatment length, frequency and duration </a:t>
            </a:r>
            <a:r>
              <a:rPr lang="en-US" dirty="0" smtClean="0"/>
              <a:t>depend on the child’s needs as outlined in the therapy plan of care</a:t>
            </a:r>
            <a:r>
              <a:rPr lang="en-US" baseline="0" dirty="0" smtClean="0"/>
              <a:t> </a:t>
            </a:r>
            <a:r>
              <a:rPr lang="en-US" dirty="0" smtClean="0"/>
              <a:t>but</a:t>
            </a:r>
            <a:r>
              <a:rPr lang="en-US" baseline="0" dirty="0" smtClean="0"/>
              <a:t> may also depend on </a:t>
            </a:r>
            <a:r>
              <a:rPr lang="en-US" dirty="0" smtClean="0"/>
              <a:t>the</a:t>
            </a:r>
            <a:r>
              <a:rPr lang="en-US" baseline="0" dirty="0" smtClean="0"/>
              <a:t> child’s</a:t>
            </a:r>
            <a:r>
              <a:rPr lang="en-US" dirty="0" smtClean="0"/>
              <a:t> insurance plan. </a:t>
            </a:r>
          </a:p>
          <a:p>
            <a:endParaRPr lang="en-US" dirty="0" smtClean="0"/>
          </a:p>
          <a:p>
            <a:r>
              <a:rPr lang="en-US" dirty="0" smtClean="0"/>
              <a:t>Treatment duration also depends on the child’s response to and progress with therapy.</a:t>
            </a:r>
          </a:p>
          <a:p>
            <a:endParaRPr lang="en-US" dirty="0" smtClean="0"/>
          </a:p>
          <a:p>
            <a:r>
              <a:rPr lang="en-US" dirty="0" smtClean="0"/>
              <a:t>To get the best response, children should attend all therapy sessions and participate in all activities outlined in the therapy plan</a:t>
            </a:r>
            <a:r>
              <a:rPr lang="en-US" baseline="0" dirty="0" smtClean="0"/>
              <a:t> of care, this may include a home exercise program</a:t>
            </a:r>
            <a:r>
              <a:rPr lang="en-US" dirty="0" smtClean="0"/>
              <a:t>. </a:t>
            </a:r>
          </a:p>
          <a:p>
            <a:pPr marL="0" indent="0">
              <a:buNone/>
            </a:pPr>
            <a:endParaRPr lang="en-US" dirty="0" smtClean="0"/>
          </a:p>
          <a:p>
            <a:r>
              <a:rPr lang="en-US" dirty="0" smtClean="0"/>
              <a:t>Research has suggested that</a:t>
            </a:r>
            <a:r>
              <a:rPr lang="en-US" baseline="0" dirty="0" smtClean="0"/>
              <a:t> positive effects may be seen with sessions ranging from </a:t>
            </a:r>
            <a:r>
              <a:rPr lang="en-US" dirty="0" smtClean="0"/>
              <a:t>30-60</a:t>
            </a:r>
            <a:r>
              <a:rPr lang="en-US" baseline="0" dirty="0" smtClean="0"/>
              <a:t> minutes, </a:t>
            </a:r>
            <a:r>
              <a:rPr lang="en-US" dirty="0" smtClean="0"/>
              <a:t>1-2</a:t>
            </a:r>
            <a:r>
              <a:rPr lang="en-US" baseline="0" dirty="0" smtClean="0"/>
              <a:t> times per week for 8-</a:t>
            </a:r>
            <a:r>
              <a:rPr lang="en-US" dirty="0" smtClean="0"/>
              <a:t>12 weeks.</a:t>
            </a:r>
          </a:p>
          <a:p>
            <a:endParaRPr lang="en-US" dirty="0" smtClean="0"/>
          </a:p>
          <a:p>
            <a:r>
              <a:rPr lang="en-US" dirty="0" smtClean="0"/>
              <a:t>When a child meets his or her therapy goals, he or she will be discharged from therapy.</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40</a:t>
            </a:fld>
            <a:endParaRPr lang="en-US" dirty="0"/>
          </a:p>
        </p:txBody>
      </p:sp>
    </p:spTree>
    <p:extLst>
      <p:ext uri="{BB962C8B-B14F-4D97-AF65-F5344CB8AC3E}">
        <p14:creationId xmlns:p14="http://schemas.microsoft.com/office/powerpoint/2010/main" val="265919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goal of therapy is to improve function.</a:t>
            </a:r>
          </a:p>
          <a:p>
            <a:endParaRPr lang="en-US" sz="1200" dirty="0" smtClean="0"/>
          </a:p>
          <a:p>
            <a:r>
              <a:rPr lang="en-US" sz="1200" dirty="0" smtClean="0"/>
              <a:t>With improved function it is</a:t>
            </a:r>
            <a:r>
              <a:rPr lang="en-US" sz="1200" baseline="0" dirty="0" smtClean="0"/>
              <a:t> anticipated that a</a:t>
            </a:r>
            <a:r>
              <a:rPr lang="en-US" sz="1200" dirty="0" smtClean="0"/>
              <a:t> child will be more independent</a:t>
            </a:r>
            <a:r>
              <a:rPr lang="en-US" sz="1200" baseline="0" dirty="0" smtClean="0"/>
              <a:t> and increase his or her </a:t>
            </a:r>
            <a:r>
              <a:rPr lang="en-US" sz="1200" dirty="0" smtClean="0"/>
              <a:t>participation in physical activity whether</a:t>
            </a:r>
            <a:r>
              <a:rPr lang="en-US" sz="1200" baseline="0" dirty="0" smtClean="0"/>
              <a:t> </a:t>
            </a:r>
            <a:r>
              <a:rPr lang="en-US" sz="1200" dirty="0" smtClean="0"/>
              <a:t>with the family, at school or in the community.</a:t>
            </a:r>
          </a:p>
          <a:p>
            <a:endParaRPr lang="en-US" sz="1200" dirty="0" smtClean="0"/>
          </a:p>
          <a:p>
            <a:r>
              <a:rPr lang="en-US" sz="1200" dirty="0" smtClean="0"/>
              <a:t>If your child responded well to </a:t>
            </a:r>
            <a:r>
              <a:rPr lang="en-US" sz="1200" dirty="0" err="1" smtClean="0"/>
              <a:t>hippotherapy</a:t>
            </a:r>
            <a:r>
              <a:rPr lang="en-US" sz="1200" dirty="0" smtClean="0"/>
              <a:t> and enjoyed the interaction with the horse, equine assisted activities and therapeutic riding should be considered.</a:t>
            </a:r>
          </a:p>
          <a:p>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41</a:t>
            </a:fld>
            <a:endParaRPr lang="en-US" dirty="0"/>
          </a:p>
        </p:txBody>
      </p:sp>
    </p:spTree>
    <p:extLst>
      <p:ext uri="{BB962C8B-B14F-4D97-AF65-F5344CB8AC3E}">
        <p14:creationId xmlns:p14="http://schemas.microsoft.com/office/powerpoint/2010/main" val="3611170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9AA0C1-4B27-A549-BC26-BAB3C5934466}" type="slidenum">
              <a:rPr lang="en-US"/>
              <a:pPr>
                <a:defRPr/>
              </a:pPr>
              <a:t>42</a:t>
            </a:fld>
            <a:endParaRPr lang="en-US" dirty="0"/>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p:txBody>
          <a:bodyPr/>
          <a:lstStyle/>
          <a:p>
            <a:pPr eaLnBrk="1" hangingPunct="1">
              <a:defRPr/>
            </a:pPr>
            <a:r>
              <a:rPr lang="en-US" sz="1200" dirty="0" smtClean="0">
                <a:cs typeface="+mn-cs"/>
              </a:rPr>
              <a:t>Hippotherapy is using the horse’s movement as a treatment tool. </a:t>
            </a:r>
          </a:p>
          <a:p>
            <a:pPr eaLnBrk="1" hangingPunct="1">
              <a:defRPr/>
            </a:pPr>
            <a:endParaRPr lang="en-US" sz="1200" dirty="0" smtClean="0"/>
          </a:p>
          <a:p>
            <a:pPr eaLnBrk="1" hangingPunct="1">
              <a:defRPr/>
            </a:pPr>
            <a:r>
              <a:rPr lang="en-US" sz="1200" dirty="0" smtClean="0">
                <a:cs typeface="+mn-cs"/>
              </a:rPr>
              <a:t>Hippotherapy is a physical, occupational and speech therapy treatment.</a:t>
            </a:r>
          </a:p>
          <a:p>
            <a:pPr marL="0" indent="0" eaLnBrk="1" hangingPunct="1">
              <a:buNone/>
              <a:defRPr/>
            </a:pPr>
            <a:endParaRPr lang="en-US" sz="1200" dirty="0" smtClean="0">
              <a:cs typeface="+mn-cs"/>
            </a:endParaRPr>
          </a:p>
          <a:p>
            <a:pPr eaLnBrk="1" hangingPunct="1">
              <a:defRPr/>
            </a:pPr>
            <a:r>
              <a:rPr lang="en-US" sz="1200" dirty="0" smtClean="0">
                <a:cs typeface="+mn-cs"/>
              </a:rPr>
              <a:t>The horse’s movement is transmitted to the child and requires the child to respond actively to maintain </a:t>
            </a:r>
            <a:r>
              <a:rPr lang="en-US" sz="1200" dirty="0" smtClean="0"/>
              <a:t>balance and posture</a:t>
            </a:r>
            <a:r>
              <a:rPr lang="en-US" sz="1200" dirty="0" smtClean="0">
                <a:cs typeface="+mn-cs"/>
              </a:rPr>
              <a:t>.</a:t>
            </a:r>
          </a:p>
          <a:p>
            <a:pPr marL="0" indent="0" eaLnBrk="1" hangingPunct="1">
              <a:buNone/>
              <a:defRPr/>
            </a:pPr>
            <a:endParaRPr lang="en-US" sz="1200" dirty="0" smtClean="0">
              <a:cs typeface="+mn-cs"/>
            </a:endParaRPr>
          </a:p>
          <a:p>
            <a:pPr eaLnBrk="1" hangingPunct="1">
              <a:defRPr/>
            </a:pPr>
            <a:r>
              <a:rPr lang="en-US" sz="1200" dirty="0" smtClean="0">
                <a:cs typeface="+mn-cs"/>
              </a:rPr>
              <a:t>Different variables </a:t>
            </a:r>
            <a:r>
              <a:rPr lang="en-US" sz="1200" dirty="0" smtClean="0"/>
              <a:t>(the horse, child’s position, equipment, environment) </a:t>
            </a:r>
            <a:r>
              <a:rPr lang="en-US" sz="1200" dirty="0" smtClean="0">
                <a:cs typeface="+mn-cs"/>
              </a:rPr>
              <a:t>can be changed to meet the child’s therapy needs.</a:t>
            </a:r>
          </a:p>
          <a:p>
            <a:pPr eaLnBrk="1" hangingPunct="1">
              <a:defRPr/>
            </a:pPr>
            <a:endParaRPr lang="en-US" sz="1200" dirty="0" smtClean="0">
              <a:cs typeface="+mn-cs"/>
            </a:endParaRPr>
          </a:p>
          <a:p>
            <a:pPr eaLnBrk="1" hangingPunct="1">
              <a:defRPr/>
            </a:pPr>
            <a:r>
              <a:rPr lang="en-US" sz="1200" dirty="0" smtClean="0">
                <a:cs typeface="+mn-cs"/>
              </a:rPr>
              <a:t>For safe and effective treatment, the </a:t>
            </a:r>
            <a:r>
              <a:rPr lang="en-US" sz="1200" dirty="0" err="1" smtClean="0">
                <a:cs typeface="+mn-cs"/>
              </a:rPr>
              <a:t>hippotherapy</a:t>
            </a:r>
            <a:r>
              <a:rPr lang="en-US" sz="1200" dirty="0" smtClean="0">
                <a:cs typeface="+mn-cs"/>
              </a:rPr>
              <a:t> team must be highly trained and </a:t>
            </a:r>
            <a:r>
              <a:rPr lang="en-US" sz="1200" dirty="0" err="1" smtClean="0">
                <a:cs typeface="+mn-cs"/>
              </a:rPr>
              <a:t>hippotherapy</a:t>
            </a:r>
            <a:r>
              <a:rPr lang="en-US" sz="1200" dirty="0" smtClean="0">
                <a:cs typeface="+mn-cs"/>
              </a:rPr>
              <a:t> must be an appropriate treatment for the child.</a:t>
            </a:r>
          </a:p>
          <a:p>
            <a:pPr eaLnBrk="1" hangingPunct="1">
              <a:defRPr/>
            </a:pPr>
            <a:endParaRPr lang="en-US" sz="1200" dirty="0" smtClean="0">
              <a:cs typeface="+mn-cs"/>
            </a:endParaRPr>
          </a:p>
          <a:p>
            <a:pPr eaLnBrk="1" hangingPunct="1">
              <a:defRPr/>
            </a:pPr>
            <a:r>
              <a:rPr lang="en-US" sz="1200" dirty="0" smtClean="0">
                <a:cs typeface="+mn-cs"/>
              </a:rPr>
              <a:t>Hippotherapy</a:t>
            </a:r>
            <a:r>
              <a:rPr lang="en-US" sz="1200" baseline="0" dirty="0" smtClean="0">
                <a:cs typeface="+mn-cs"/>
              </a:rPr>
              <a:t> is one part of the child’s larger therapy plan of care.</a:t>
            </a:r>
            <a:endParaRPr lang="en-US" sz="1200" dirty="0" smtClean="0">
              <a:cs typeface="+mn-cs"/>
            </a:endParaRPr>
          </a:p>
          <a:p>
            <a:pPr marL="0" indent="0" eaLnBrk="1" hangingPunct="1">
              <a:buFontTx/>
              <a:buNone/>
              <a:defRPr/>
            </a:pPr>
            <a:endParaRPr lang="en-US" sz="1200" dirty="0" smtClean="0">
              <a:cs typeface="+mn-cs"/>
            </a:endParaRPr>
          </a:p>
          <a:p>
            <a:pPr eaLnBrk="1" hangingPunct="1">
              <a:defRPr/>
            </a:pPr>
            <a:r>
              <a:rPr lang="en-US" sz="1200" dirty="0" smtClean="0">
                <a:cs typeface="+mn-cs"/>
              </a:rPr>
              <a:t>Goal – Improve function! For</a:t>
            </a:r>
            <a:r>
              <a:rPr lang="en-US" sz="1200" baseline="0" dirty="0" smtClean="0">
                <a:cs typeface="+mn-cs"/>
              </a:rPr>
              <a:t> example, better reaching, sitting, standing or walking.</a:t>
            </a:r>
            <a:endParaRPr lang="en-US" sz="1200" dirty="0" smtClean="0">
              <a:cs typeface="+mn-cs"/>
            </a:endParaRPr>
          </a:p>
          <a:p>
            <a:pPr eaLnBrk="1" hangingPunct="1">
              <a:defRPr/>
            </a:pPr>
            <a:endParaRPr lang="en-US"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50E1F9-95B8-394A-80BA-20A9236EC35F}" type="slidenum">
              <a:rPr lang="en-US"/>
              <a:pPr>
                <a:defRPr/>
              </a:pPr>
              <a:t>43</a:t>
            </a:fld>
            <a:endParaRPr lang="en-US" dirty="0"/>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67AC93-95B2-F241-AE5C-E19DEFD8079E}" type="slidenum">
              <a:rPr lang="en-US" smtClean="0"/>
              <a:t>44</a:t>
            </a:fld>
            <a:endParaRPr lang="en-US" dirty="0"/>
          </a:p>
        </p:txBody>
      </p:sp>
    </p:spTree>
    <p:extLst>
      <p:ext uri="{BB962C8B-B14F-4D97-AF65-F5344CB8AC3E}">
        <p14:creationId xmlns:p14="http://schemas.microsoft.com/office/powerpoint/2010/main" val="318920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What is </a:t>
            </a:r>
            <a:r>
              <a:rPr lang="en-US" sz="1200" dirty="0" err="1" smtClean="0">
                <a:solidFill>
                  <a:srgbClr val="FFFFFF"/>
                </a:solidFill>
              </a:rPr>
              <a:t>hippotherapy</a:t>
            </a:r>
            <a:r>
              <a:rPr lang="en-US" sz="1200" baseline="0" dirty="0" smtClean="0">
                <a:solidFill>
                  <a:srgbClr val="FFFFFF"/>
                </a:solidFill>
              </a:rPr>
              <a:t>?</a:t>
            </a:r>
            <a:endParaRPr lang="en-US"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Hippotherapy is the use of the horse’s movement as a</a:t>
            </a:r>
            <a:r>
              <a:rPr lang="en-US" sz="1200" baseline="0" dirty="0" smtClean="0">
                <a:solidFill>
                  <a:srgbClr val="FFFFFF"/>
                </a:solidFill>
              </a:rPr>
              <a:t> </a:t>
            </a:r>
            <a:r>
              <a:rPr lang="en-US" sz="1200" dirty="0" smtClean="0">
                <a:solidFill>
                  <a:srgbClr val="FFFFFF"/>
                </a:solidFill>
              </a:rPr>
              <a:t>treatment by physical, occupational and speech therapists to address impairments, activity limitations and participation restrictions in people who have neurological and musculoskeletal conditions. </a:t>
            </a:r>
            <a:r>
              <a:rPr lang="en-US" dirty="0" smtClean="0"/>
              <a:t>The goal of </a:t>
            </a:r>
            <a:r>
              <a:rPr lang="en-US" dirty="0" err="1" smtClean="0"/>
              <a:t>hippotherapy</a:t>
            </a:r>
            <a:r>
              <a:rPr lang="en-US" dirty="0" smtClean="0"/>
              <a:t> is</a:t>
            </a:r>
            <a:r>
              <a:rPr lang="en-US" baseline="0" dirty="0" smtClean="0"/>
              <a:t> to improve a person’s function by reducing impairments and increasing activity and participation.  </a:t>
            </a:r>
            <a:endParaRPr lang="en-US" dirty="0"/>
          </a:p>
        </p:txBody>
      </p:sp>
      <p:sp>
        <p:nvSpPr>
          <p:cNvPr id="4" name="Slide Number Placeholder 3"/>
          <p:cNvSpPr>
            <a:spLocks noGrp="1"/>
          </p:cNvSpPr>
          <p:nvPr>
            <p:ph type="sldNum" sz="quarter" idx="10"/>
          </p:nvPr>
        </p:nvSpPr>
        <p:spPr/>
        <p:txBody>
          <a:bodyPr/>
          <a:lstStyle/>
          <a:p>
            <a:fld id="{6767AC93-95B2-F241-AE5C-E19DEFD8079E}" type="slidenum">
              <a:rPr lang="en-US" smtClean="0"/>
              <a:t>5</a:t>
            </a:fld>
            <a:endParaRPr lang="en-US" dirty="0"/>
          </a:p>
        </p:txBody>
      </p:sp>
    </p:spTree>
    <p:extLst>
      <p:ext uri="{BB962C8B-B14F-4D97-AF65-F5344CB8AC3E}">
        <p14:creationId xmlns:p14="http://schemas.microsoft.com/office/powerpoint/2010/main" val="44141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err="1" smtClean="0">
                <a:cs typeface="+mn-cs"/>
              </a:rPr>
              <a:t>Hippotherapy</a:t>
            </a:r>
            <a:r>
              <a:rPr lang="en-US" baseline="0" dirty="0" smtClean="0">
                <a:cs typeface="+mn-cs"/>
              </a:rPr>
              <a:t> is a funny sounding word, and the terminology associated with it can be confusing. </a:t>
            </a:r>
          </a:p>
          <a:p>
            <a:pPr eaLnBrk="1" hangingPunct="1">
              <a:defRPr/>
            </a:pPr>
            <a:endParaRPr lang="en-US" baseline="0" dirty="0" smtClean="0">
              <a:cs typeface="+mn-cs"/>
            </a:endParaRPr>
          </a:p>
          <a:p>
            <a:pPr eaLnBrk="1" hangingPunct="1">
              <a:defRPr/>
            </a:pPr>
            <a:r>
              <a:rPr lang="en-US" sz="1200" dirty="0" smtClean="0">
                <a:solidFill>
                  <a:srgbClr val="FFFFFF"/>
                </a:solidFill>
              </a:rPr>
              <a:t>Hippotherapy</a:t>
            </a:r>
            <a:r>
              <a:rPr lang="en-US" sz="1200" baseline="0" dirty="0" smtClean="0">
                <a:solidFill>
                  <a:srgbClr val="FFFFFF"/>
                </a:solidFill>
              </a:rPr>
              <a:t> c</a:t>
            </a:r>
            <a:r>
              <a:rPr lang="en-US" sz="1200" dirty="0" smtClean="0">
                <a:solidFill>
                  <a:srgbClr val="FFFFFF"/>
                </a:solidFill>
              </a:rPr>
              <a:t>omes from the Greek word </a:t>
            </a:r>
            <a:r>
              <a:rPr lang="ja-JP" altLang="en-US" sz="1200" dirty="0" smtClean="0">
                <a:solidFill>
                  <a:srgbClr val="FFFFFF"/>
                </a:solidFill>
                <a:latin typeface="Arial"/>
              </a:rPr>
              <a:t>“</a:t>
            </a:r>
            <a:r>
              <a:rPr lang="en-US" sz="1200" dirty="0" smtClean="0">
                <a:solidFill>
                  <a:srgbClr val="FFFFFF"/>
                </a:solidFill>
              </a:rPr>
              <a:t>hippos</a:t>
            </a:r>
            <a:r>
              <a:rPr lang="ja-JP" altLang="en-US" sz="1200" dirty="0" smtClean="0">
                <a:solidFill>
                  <a:srgbClr val="FFFFFF"/>
                </a:solidFill>
                <a:latin typeface="Arial"/>
              </a:rPr>
              <a:t>”</a:t>
            </a:r>
            <a:r>
              <a:rPr lang="en-US" sz="1200" dirty="0" smtClean="0">
                <a:solidFill>
                  <a:srgbClr val="FFFFFF"/>
                </a:solidFill>
              </a:rPr>
              <a:t> meaning horse</a:t>
            </a:r>
            <a:r>
              <a:rPr lang="en-US" sz="1200" baseline="0" dirty="0" smtClean="0">
                <a:solidFill>
                  <a:srgbClr val="FFFFFF"/>
                </a:solidFill>
              </a:rPr>
              <a:t> and literally means “therapy with the help of the horse”.</a:t>
            </a:r>
            <a:endParaRPr lang="en-US" sz="1200" dirty="0" smtClean="0">
              <a:solidFill>
                <a:srgbClr val="FFFFFF"/>
              </a:solidFill>
              <a:cs typeface="+mn-cs"/>
            </a:endParaRPr>
          </a:p>
          <a:p>
            <a:pPr>
              <a:lnSpc>
                <a:spcPct val="90000"/>
              </a:lnSpc>
              <a:defRPr/>
            </a:pPr>
            <a:endParaRPr lang="en-US" sz="1200" dirty="0" smtClean="0">
              <a:solidFill>
                <a:srgbClr val="FFFFFF"/>
              </a:solidFill>
              <a:cs typeface="+mn-cs"/>
            </a:endParaRPr>
          </a:p>
          <a:p>
            <a:pPr>
              <a:lnSpc>
                <a:spcPct val="90000"/>
              </a:lnSpc>
              <a:defRPr/>
            </a:pPr>
            <a:r>
              <a:rPr lang="en-US" sz="1200" dirty="0" smtClean="0">
                <a:solidFill>
                  <a:srgbClr val="FFFFFF"/>
                </a:solidFill>
              </a:rPr>
              <a:t>Hippotherapy, which is</a:t>
            </a:r>
            <a:r>
              <a:rPr lang="en-US" sz="1200" baseline="0" dirty="0" smtClean="0">
                <a:solidFill>
                  <a:srgbClr val="FFFFFF"/>
                </a:solidFill>
              </a:rPr>
              <a:t> abbreviated HPOT, </a:t>
            </a:r>
            <a:r>
              <a:rPr lang="en-US" sz="1200" dirty="0" smtClean="0">
                <a:solidFill>
                  <a:srgbClr val="FFFFFF"/>
                </a:solidFill>
              </a:rPr>
              <a:t>is a form of equine assisted therapy</a:t>
            </a:r>
            <a:r>
              <a:rPr lang="en-US" sz="1200" baseline="0" dirty="0" smtClean="0">
                <a:solidFill>
                  <a:srgbClr val="FFFFFF"/>
                </a:solidFill>
              </a:rPr>
              <a:t> used by physical, occupational and speech therapists.</a:t>
            </a:r>
            <a:endParaRPr lang="en-US" sz="1200" dirty="0" smtClean="0">
              <a:solidFill>
                <a:srgbClr val="FFFFFF"/>
              </a:solidFill>
            </a:endParaRPr>
          </a:p>
          <a:p>
            <a:pPr>
              <a:lnSpc>
                <a:spcPct val="90000"/>
              </a:lnSpc>
              <a:defRPr/>
            </a:pPr>
            <a:endParaRPr lang="en-US" sz="1200" dirty="0" smtClean="0">
              <a:solidFill>
                <a:srgbClr val="FFFFFF"/>
              </a:solidFill>
            </a:endParaRPr>
          </a:p>
          <a:p>
            <a:pPr marL="0" marR="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FFFFF"/>
                </a:solidFill>
                <a:cs typeface="+mn-cs"/>
              </a:rPr>
              <a:t>The word “equine” also means “horse”</a:t>
            </a:r>
            <a:r>
              <a:rPr lang="en-US" sz="1200" baseline="0" dirty="0" smtClean="0">
                <a:solidFill>
                  <a:srgbClr val="FFFFFF"/>
                </a:solidFill>
                <a:cs typeface="+mn-cs"/>
              </a:rPr>
              <a:t> and</a:t>
            </a:r>
            <a:r>
              <a:rPr lang="en-US" sz="1200" dirty="0" smtClean="0">
                <a:solidFill>
                  <a:srgbClr val="FFFFFF"/>
                </a:solidFill>
              </a:rPr>
              <a:t> </a:t>
            </a:r>
            <a:r>
              <a:rPr lang="en-US" sz="1200" baseline="0" dirty="0" smtClean="0">
                <a:solidFill>
                  <a:srgbClr val="FFFFFF"/>
                </a:solidFill>
              </a:rPr>
              <a:t>the words may be used interchangeably.</a:t>
            </a:r>
          </a:p>
          <a:p>
            <a:pPr marL="0" marR="0" indent="0" algn="l" defTabSz="457200" rtl="0" eaLnBrk="1" fontAlgn="auto" latinLnBrk="0" hangingPunct="1">
              <a:lnSpc>
                <a:spcPct val="90000"/>
              </a:lnSpc>
              <a:spcBef>
                <a:spcPts val="0"/>
              </a:spcBef>
              <a:spcAft>
                <a:spcPts val="0"/>
              </a:spcAft>
              <a:buClrTx/>
              <a:buSzTx/>
              <a:buFontTx/>
              <a:buNone/>
              <a:tabLst/>
              <a:defRPr/>
            </a:pPr>
            <a:endParaRPr lang="en-US" sz="1200" baseline="0" dirty="0" smtClean="0">
              <a:solidFill>
                <a:srgbClr val="FFFFFF"/>
              </a:solidFill>
            </a:endParaRPr>
          </a:p>
          <a:p>
            <a:pPr marL="0" marR="0" indent="0" algn="l" defTabSz="457200" rtl="0" eaLnBrk="1" fontAlgn="auto" latinLnBrk="0" hangingPunct="1">
              <a:lnSpc>
                <a:spcPct val="90000"/>
              </a:lnSpc>
              <a:spcBef>
                <a:spcPts val="0"/>
              </a:spcBef>
              <a:spcAft>
                <a:spcPts val="0"/>
              </a:spcAft>
              <a:buClrTx/>
              <a:buSzTx/>
              <a:buFontTx/>
              <a:buNone/>
              <a:tabLst/>
              <a:defRPr/>
            </a:pPr>
            <a:r>
              <a:rPr lang="en-US" sz="1200" dirty="0" smtClean="0"/>
              <a:t>Equine assisted therapy (EAT) and </a:t>
            </a:r>
            <a:r>
              <a:rPr lang="en-US" sz="1200" dirty="0" err="1" smtClean="0"/>
              <a:t>hippotherapy</a:t>
            </a:r>
            <a:r>
              <a:rPr lang="en-US" sz="1200" dirty="0" smtClean="0"/>
              <a:t> should not be confused with equine assisted activities (EAA) and therapeutic riding (TR).</a:t>
            </a:r>
          </a:p>
          <a:p>
            <a:pPr marL="0" marR="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FFFFF"/>
              </a:solidFill>
            </a:endParaRPr>
          </a:p>
        </p:txBody>
      </p:sp>
      <p:sp>
        <p:nvSpPr>
          <p:cNvPr id="4" name="Slide Number Placeholder 3"/>
          <p:cNvSpPr>
            <a:spLocks noGrp="1"/>
          </p:cNvSpPr>
          <p:nvPr>
            <p:ph type="sldNum" sz="quarter" idx="10"/>
          </p:nvPr>
        </p:nvSpPr>
        <p:spPr/>
        <p:txBody>
          <a:bodyPr/>
          <a:lstStyle/>
          <a:p>
            <a:fld id="{6767AC93-95B2-F241-AE5C-E19DEFD8079E}" type="slidenum">
              <a:rPr lang="en-US" smtClean="0"/>
              <a:t>6</a:t>
            </a:fld>
            <a:endParaRPr lang="en-US" dirty="0"/>
          </a:p>
        </p:txBody>
      </p:sp>
    </p:spTree>
    <p:extLst>
      <p:ext uri="{BB962C8B-B14F-4D97-AF65-F5344CB8AC3E}">
        <p14:creationId xmlns:p14="http://schemas.microsoft.com/office/powerpoint/2010/main" val="387992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1BA9AD-A876-D340-925B-B12444CD26B8}" type="slidenum">
              <a:rPr lang="en-US"/>
              <a:pPr>
                <a:defRPr/>
              </a:pPr>
              <a:t>7</a:t>
            </a:fld>
            <a:endParaRPr lang="en-US" dirty="0"/>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baseline="0" dirty="0" smtClean="0">
                <a:cs typeface="+mn-cs"/>
              </a:rPr>
              <a:t>Since many of the therapy programs that offer equine assisted therapy or </a:t>
            </a:r>
            <a:r>
              <a:rPr lang="en-US" baseline="0" dirty="0" err="1" smtClean="0">
                <a:cs typeface="+mn-cs"/>
              </a:rPr>
              <a:t>hippotherapy</a:t>
            </a:r>
            <a:r>
              <a:rPr lang="en-US" baseline="0" dirty="0" smtClean="0">
                <a:cs typeface="+mn-cs"/>
              </a:rPr>
              <a:t> also offer equine assisted activities or therapeutic riding, </a:t>
            </a:r>
            <a:r>
              <a:rPr lang="en-US" baseline="0" smtClean="0">
                <a:cs typeface="+mn-cs"/>
              </a:rPr>
              <a:t>it is </a:t>
            </a:r>
            <a:r>
              <a:rPr lang="en-US" baseline="0" dirty="0" smtClean="0">
                <a:cs typeface="+mn-cs"/>
              </a:rPr>
              <a:t>important to understand the differences.</a:t>
            </a:r>
          </a:p>
          <a:p>
            <a:pPr eaLnBrk="1" hangingPunct="1">
              <a:defRPr/>
            </a:pPr>
            <a:endParaRPr lang="en-US" baseline="0" dirty="0" smtClean="0">
              <a:cs typeface="+mn-cs"/>
            </a:endParaRPr>
          </a:p>
          <a:p>
            <a:pPr eaLnBrk="1" hangingPunct="1">
              <a:defRPr/>
            </a:pPr>
            <a:r>
              <a:rPr lang="en-US" baseline="0" dirty="0" err="1" smtClean="0">
                <a:cs typeface="+mn-cs"/>
              </a:rPr>
              <a:t>Hippotherapy</a:t>
            </a:r>
            <a:r>
              <a:rPr lang="en-US" baseline="0" dirty="0" smtClean="0">
                <a:cs typeface="+mn-cs"/>
              </a:rPr>
              <a:t> and therapeutic riding differ in many respects, but this table highlights the main differences that are related to purpose, provider, and duration. </a:t>
            </a: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1BA9AD-A876-D340-925B-B12444CD26B8}" type="slidenum">
              <a:rPr lang="en-US"/>
              <a:pPr>
                <a:defRPr/>
              </a:pPr>
              <a:t>8</a:t>
            </a:fld>
            <a:endParaRPr lang="en-US" dirty="0"/>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pPr eaLnBrk="1" hangingPunct="1">
              <a:defRPr/>
            </a:pPr>
            <a:r>
              <a:rPr lang="en-US" dirty="0" smtClean="0">
                <a:cs typeface="+mn-cs"/>
              </a:rPr>
              <a:t>Hippotherapy</a:t>
            </a:r>
            <a:r>
              <a:rPr lang="en-US" baseline="0" dirty="0" smtClean="0">
                <a:cs typeface="+mn-cs"/>
              </a:rPr>
              <a:t> and equine assisted activities do have similarities, though. </a:t>
            </a:r>
          </a:p>
          <a:p>
            <a:pPr eaLnBrk="1" hangingPunct="1">
              <a:defRPr/>
            </a:pPr>
            <a:endParaRPr lang="en-US" baseline="0" dirty="0" smtClean="0">
              <a:cs typeface="+mn-cs"/>
            </a:endParaRPr>
          </a:p>
          <a:p>
            <a:pPr>
              <a:lnSpc>
                <a:spcPct val="90000"/>
              </a:lnSpc>
              <a:defRPr/>
            </a:pPr>
            <a:r>
              <a:rPr lang="en-US" sz="1200" dirty="0" smtClean="0"/>
              <a:t>Both involve specially trained horses.</a:t>
            </a:r>
          </a:p>
          <a:p>
            <a:pPr>
              <a:lnSpc>
                <a:spcPct val="90000"/>
              </a:lnSpc>
              <a:defRPr/>
            </a:pPr>
            <a:endParaRPr lang="en-US" sz="1200" dirty="0" smtClean="0"/>
          </a:p>
          <a:p>
            <a:pPr>
              <a:lnSpc>
                <a:spcPct val="90000"/>
              </a:lnSpc>
              <a:defRPr/>
            </a:pPr>
            <a:r>
              <a:rPr lang="en-US" sz="1200" dirty="0" smtClean="0"/>
              <a:t>Both are provided by individuals with special training and certification.</a:t>
            </a:r>
            <a:endParaRPr lang="en-US" baseline="0" dirty="0" smtClean="0">
              <a:cs typeface="+mn-cs"/>
            </a:endParaRPr>
          </a:p>
          <a:p>
            <a:pPr eaLnBrk="1" hangingPunct="1">
              <a:defRPr/>
            </a:pPr>
            <a:endParaRPr lang="en-US"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cs typeface="+mn-cs"/>
              </a:rPr>
              <a:t>Both have been reported by researchers to improve function in children with neurological conditions like cerebral palsy.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(Whalen and Case-Smith, 2012; Zadnikar and Kastrin, 2011, Sterba JA, 2007; Snider et al. 2007)</a:t>
            </a:r>
          </a:p>
          <a:p>
            <a:pPr eaLnBrk="1" hangingPunct="1">
              <a:defRPr/>
            </a:pPr>
            <a:endParaRPr lang="en-US" baseline="0" dirty="0" smtClean="0">
              <a:cs typeface="+mn-cs"/>
            </a:endParaRPr>
          </a:p>
          <a:p>
            <a:pPr eaLnBrk="1" hangingPunct="1">
              <a:defRPr/>
            </a:pPr>
            <a:endParaRPr lang="en-US" baseline="0"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53FD51-75B0-1F46-9784-DCE362427CF2}" type="slidenum">
              <a:rPr lang="en-US"/>
              <a:pPr>
                <a:defRPr/>
              </a:pPr>
              <a:t>9</a:t>
            </a:fld>
            <a:endParaRPr lang="en-US" dirty="0"/>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r>
              <a:rPr lang="en-US" dirty="0" smtClean="0">
                <a:cs typeface="+mn-cs"/>
              </a:rPr>
              <a:t>When considering</a:t>
            </a:r>
            <a:r>
              <a:rPr lang="en-US" baseline="0" dirty="0" smtClean="0">
                <a:cs typeface="+mn-cs"/>
              </a:rPr>
              <a:t> </a:t>
            </a:r>
            <a:r>
              <a:rPr lang="en-US" baseline="0" dirty="0" err="1" smtClean="0">
                <a:cs typeface="+mn-cs"/>
              </a:rPr>
              <a:t>hippotherapy</a:t>
            </a:r>
            <a:r>
              <a:rPr lang="en-US" baseline="0" dirty="0" smtClean="0">
                <a:cs typeface="+mn-cs"/>
              </a:rPr>
              <a:t> for your child, remember only </a:t>
            </a:r>
            <a:r>
              <a:rPr lang="en-US" sz="1200" baseline="0" dirty="0" smtClean="0">
                <a:cs typeface="+mn-cs"/>
              </a:rPr>
              <a:t>p</a:t>
            </a:r>
            <a:r>
              <a:rPr lang="en-US" sz="1200" dirty="0" smtClean="0"/>
              <a:t>hysical, occupational or speech therapists</a:t>
            </a:r>
            <a:r>
              <a:rPr lang="en-US" sz="1200" baseline="0" dirty="0" smtClean="0"/>
              <a:t> can use </a:t>
            </a:r>
            <a:r>
              <a:rPr lang="en-US" sz="1200" baseline="0" dirty="0" err="1" smtClean="0"/>
              <a:t>hippotherapy</a:t>
            </a:r>
            <a:r>
              <a:rPr lang="en-US" sz="1200" baseline="0" dirty="0" smtClean="0"/>
              <a:t> as a treatment.</a:t>
            </a:r>
            <a:endParaRPr lang="en-US" sz="1200" dirty="0" smtClean="0"/>
          </a:p>
          <a:p>
            <a:pPr eaLnBrk="1" hangingPunct="1">
              <a:defRPr/>
            </a:pPr>
            <a:endParaRPr lang="en-US" sz="1200" dirty="0" smtClean="0"/>
          </a:p>
          <a:p>
            <a:pPr eaLnBrk="1" hangingPunct="1">
              <a:defRPr/>
            </a:pPr>
            <a:r>
              <a:rPr lang="en-US" sz="1200" dirty="0" smtClean="0"/>
              <a:t>Physical therapist assistants or certified occupational therapist assistants can also use</a:t>
            </a:r>
            <a:r>
              <a:rPr lang="en-US" sz="1200" baseline="0" dirty="0" smtClean="0"/>
              <a:t> </a:t>
            </a:r>
            <a:r>
              <a:rPr lang="en-US" sz="1200" baseline="0" dirty="0" err="1" smtClean="0"/>
              <a:t>hippotherapy</a:t>
            </a:r>
            <a:r>
              <a:rPr lang="en-US" sz="1200" baseline="0" dirty="0" smtClean="0"/>
              <a:t> as a treatment</a:t>
            </a:r>
            <a:r>
              <a:rPr lang="en-US" sz="1200" dirty="0" smtClean="0"/>
              <a:t> but only after the physical</a:t>
            </a:r>
            <a:r>
              <a:rPr lang="en-US" sz="1200" baseline="0" dirty="0" smtClean="0"/>
              <a:t> or</a:t>
            </a:r>
            <a:r>
              <a:rPr lang="en-US" sz="1200" dirty="0" smtClean="0"/>
              <a:t> occupational</a:t>
            </a:r>
            <a:r>
              <a:rPr lang="en-US" sz="1200" baseline="0" dirty="0" smtClean="0"/>
              <a:t> therapist</a:t>
            </a:r>
            <a:r>
              <a:rPr lang="en-US" sz="1200" dirty="0" smtClean="0"/>
              <a:t> has completed</a:t>
            </a:r>
            <a:r>
              <a:rPr lang="en-US" sz="1200" baseline="0" dirty="0" smtClean="0"/>
              <a:t> the</a:t>
            </a:r>
            <a:r>
              <a:rPr lang="en-US" sz="1200" dirty="0" smtClean="0"/>
              <a:t> child’s initial evaluation</a:t>
            </a:r>
            <a:r>
              <a:rPr lang="en-US" sz="1200" baseline="0" dirty="0" smtClean="0"/>
              <a:t>. The the physical or occupational therapist will also perform periodic re-evaluations to assess the child’s response to treatment and progress.</a:t>
            </a:r>
            <a:endParaRPr lang="en-US" sz="1200" dirty="0" smtClean="0"/>
          </a:p>
          <a:p>
            <a:pPr marL="0" indent="0" eaLnBrk="1" hangingPunct="1">
              <a:buNone/>
              <a:defRPr/>
            </a:pPr>
            <a:endParaRPr lang="en-US" sz="1200" dirty="0" smtClean="0"/>
          </a:p>
          <a:p>
            <a:pPr eaLnBrk="1" hangingPunct="1">
              <a:defRPr/>
            </a:pPr>
            <a:r>
              <a:rPr lang="en-US" sz="1200" dirty="0" smtClean="0"/>
              <a:t>Also</a:t>
            </a:r>
            <a:r>
              <a:rPr lang="en-US" sz="1200" baseline="0" dirty="0" smtClean="0"/>
              <a:t> r</a:t>
            </a:r>
            <a:r>
              <a:rPr lang="en-US" sz="1200" dirty="0" smtClean="0"/>
              <a:t>emember, look for therapists and assistants who have had training through the American</a:t>
            </a:r>
            <a:r>
              <a:rPr lang="en-US" sz="1200" baseline="0" dirty="0" smtClean="0"/>
              <a:t> </a:t>
            </a:r>
            <a:r>
              <a:rPr lang="en-US" sz="1200" baseline="0" dirty="0" err="1" smtClean="0"/>
              <a:t>Hippotherapy</a:t>
            </a:r>
            <a:r>
              <a:rPr lang="en-US" sz="1200" baseline="0" dirty="0" smtClean="0"/>
              <a:t> Association</a:t>
            </a:r>
            <a:r>
              <a:rPr lang="en-US" sz="1200" dirty="0" smtClean="0"/>
              <a:t> and who adhere to American </a:t>
            </a:r>
            <a:r>
              <a:rPr lang="en-US" sz="1200" dirty="0" err="1" smtClean="0"/>
              <a:t>Hippotherapy</a:t>
            </a:r>
            <a:r>
              <a:rPr lang="en-US" sz="1200" dirty="0" smtClean="0"/>
              <a:t> Association and Professional Association of Therapeutic</a:t>
            </a:r>
            <a:r>
              <a:rPr lang="en-US" sz="1200" baseline="0" dirty="0" smtClean="0"/>
              <a:t> </a:t>
            </a:r>
            <a:r>
              <a:rPr lang="en-US" sz="1200" dirty="0" smtClean="0"/>
              <a:t>Horsemanship</a:t>
            </a:r>
            <a:r>
              <a:rPr lang="en-US" sz="1200" baseline="0" dirty="0" smtClean="0"/>
              <a:t> International</a:t>
            </a:r>
            <a:r>
              <a:rPr lang="en-US" sz="1200" dirty="0" smtClean="0"/>
              <a:t> standards.</a:t>
            </a:r>
          </a:p>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0D57E9-0F6F-854D-B865-12899CFB5802}" type="datetime1">
              <a:rPr lang="en-US" smtClean="0"/>
              <a:t>4/23/14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CC975-8BFE-1141-B94A-A41A70A076CD}" type="datetime1">
              <a:rPr lang="en-US" smtClean="0"/>
              <a:t>4/23/14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EF652-FB48-AE46-8321-B371C52BCB68}" type="datetime1">
              <a:rPr lang="en-US" smtClean="0"/>
              <a:t>4/23/14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6E40B10-836D-694E-8B06-6489740FB9B8}" type="datetime1">
              <a:rPr lang="en-US" smtClean="0"/>
              <a:t>4/23/14</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87208643-7CF5-5841-B3BA-465BC7550348}" type="slidenum">
              <a:rPr lang="en-US"/>
              <a:pPr>
                <a:defRPr/>
              </a:pPr>
              <a:t>‹#›</a:t>
            </a:fld>
            <a:endParaRPr lang="en-US" dirty="0"/>
          </a:p>
        </p:txBody>
      </p:sp>
    </p:spTree>
    <p:extLst>
      <p:ext uri="{BB962C8B-B14F-4D97-AF65-F5344CB8AC3E}">
        <p14:creationId xmlns:p14="http://schemas.microsoft.com/office/powerpoint/2010/main" val="92246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9DCD5F4-ED17-6746-92CD-15887C0DD12F}" type="datetime1">
              <a:rPr lang="en-US" smtClean="0"/>
              <a:t>4/23/14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560BE68-AF1C-0A4C-8D78-5EF017B432E9}" type="slidenum">
              <a:rPr lang="en-US"/>
              <a:pPr>
                <a:defRPr/>
              </a:pPr>
              <a:t>‹#›</a:t>
            </a:fld>
            <a:endParaRPr lang="en-US" dirty="0"/>
          </a:p>
        </p:txBody>
      </p:sp>
    </p:spTree>
    <p:extLst>
      <p:ext uri="{BB962C8B-B14F-4D97-AF65-F5344CB8AC3E}">
        <p14:creationId xmlns:p14="http://schemas.microsoft.com/office/powerpoint/2010/main" val="243431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4F14B-69A7-1542-A120-8A7B55B1A3D0}" type="datetime1">
              <a:rPr lang="en-US" smtClean="0"/>
              <a:t>4/23/14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76E75-D391-D648-B091-57AE97C9C853}" type="datetime1">
              <a:rPr lang="en-US" smtClean="0"/>
              <a:t>4/23/14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29563-0B0A-4843-AFF3-06890906318D}"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FB3663-92B5-B647-9389-C0C34053D6DB}" type="datetime1">
              <a:rPr lang="en-US" smtClean="0"/>
              <a:t>4/23/14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A49418-7481-184E-AC2F-FD9A6072F5B4}" type="datetime1">
              <a:rPr lang="en-US" smtClean="0"/>
              <a:t>4/23/14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729563-0B0A-4843-AFF3-06890906318D}"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7F0DEA-BF21-3F46-B7EA-6FF44D65CDDF}" type="datetime1">
              <a:rPr lang="en-US" smtClean="0"/>
              <a:t>4/23/14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550A-7B12-8941-9C86-33FA406E5F7C}" type="datetime1">
              <a:rPr lang="en-US" smtClean="0"/>
              <a:t>4/23/14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DA81F-A533-C444-9BC5-2C45DE9A47A1}" type="datetime1">
              <a:rPr lang="en-US" smtClean="0"/>
              <a:t>4/23/14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876C3-DA26-CA43-AFC1-43F2BC73484D}" type="datetime1">
              <a:rPr lang="en-US" smtClean="0"/>
              <a:t>4/23/14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29563-0B0A-4843-AFF3-0689090631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4ADA4E-3EA2-1F44-A310-8005D51D25E0}" type="datetime1">
              <a:rPr lang="en-US" smtClean="0"/>
              <a:t>4/23/14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D729563-0B0A-4843-AFF3-0689090631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Lst>
  <p:hf hdr="0" ftr="0" dt="0"/>
  <p:txStyles>
    <p:titleStyle>
      <a:lvl1pPr algn="l" defTabSz="914400" rtl="0" eaLnBrk="1" latinLnBrk="0" hangingPunct="1">
        <a:spcBef>
          <a:spcPct val="0"/>
        </a:spcBef>
        <a:buNone/>
        <a:defRPr sz="3200" b="1" kern="1200" spc="-100" baseline="0">
          <a:solidFill>
            <a:srgbClr val="3366FF"/>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emf"/><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ww.americanhippotherapyassociation.org" TargetMode="External"/><Relationship Id="rId4" Type="http://schemas.openxmlformats.org/officeDocument/2006/relationships/hyperlink" Target="http://www.pathintl.org"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nSpc>
                <a:spcPct val="150000"/>
              </a:lnSpc>
            </a:pPr>
            <a:r>
              <a:rPr lang="en-US" sz="4400" b="1" cap="none" dirty="0" smtClean="0">
                <a:solidFill>
                  <a:srgbClr val="3366FF"/>
                </a:solidFill>
              </a:rPr>
              <a:t>Hippotherapy for Children</a:t>
            </a:r>
            <a:r>
              <a:rPr lang="en-US" cap="none" dirty="0" smtClean="0">
                <a:solidFill>
                  <a:srgbClr val="3366FF"/>
                </a:solidFill>
              </a:rPr>
              <a:t/>
            </a:r>
            <a:br>
              <a:rPr lang="en-US" cap="none" dirty="0" smtClean="0">
                <a:solidFill>
                  <a:srgbClr val="3366FF"/>
                </a:solidFill>
              </a:rPr>
            </a:br>
            <a:r>
              <a:rPr lang="en-US" sz="4000" cap="none" dirty="0" smtClean="0">
                <a:solidFill>
                  <a:srgbClr val="3366FF"/>
                </a:solidFill>
              </a:rPr>
              <a:t>A Guide for Parents</a:t>
            </a:r>
            <a:endParaRPr lang="en-US" sz="4000" cap="none" dirty="0">
              <a:solidFill>
                <a:srgbClr val="3366FF"/>
              </a:solidFill>
            </a:endParaRPr>
          </a:p>
        </p:txBody>
      </p:sp>
      <p:sp>
        <p:nvSpPr>
          <p:cNvPr id="6" name="Subtitle 5"/>
          <p:cNvSpPr>
            <a:spLocks noGrp="1"/>
          </p:cNvSpPr>
          <p:nvPr>
            <p:ph type="subTitle" idx="1"/>
          </p:nvPr>
        </p:nvSpPr>
        <p:spPr>
          <a:xfrm>
            <a:off x="685800" y="3822738"/>
            <a:ext cx="6400800" cy="1752600"/>
          </a:xfrm>
        </p:spPr>
        <p:txBody>
          <a:bodyPr/>
          <a:lstStyle/>
          <a:p>
            <a:r>
              <a:rPr lang="en-US" dirty="0" smtClean="0"/>
              <a:t>Delane Frutiger Clark, PT</a:t>
            </a:r>
          </a:p>
          <a:p>
            <a:r>
              <a:rPr lang="en-US" dirty="0" smtClean="0"/>
              <a:t>Shining Hope Farms</a:t>
            </a:r>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1</a:t>
            </a:fld>
            <a:endParaRPr lang="en-US" dirty="0"/>
          </a:p>
        </p:txBody>
      </p:sp>
    </p:spTree>
    <p:extLst>
      <p:ext uri="{BB962C8B-B14F-4D97-AF65-F5344CB8AC3E}">
        <p14:creationId xmlns:p14="http://schemas.microsoft.com/office/powerpoint/2010/main" val="2701855955"/>
      </p:ext>
    </p:extLst>
  </p:cSld>
  <p:clrMapOvr>
    <a:masterClrMapping/>
  </p:clrMapOvr>
  <mc:AlternateContent xmlns:mc="http://schemas.openxmlformats.org/markup-compatibility/2006" xmlns:p14="http://schemas.microsoft.com/office/powerpoint/2010/main">
    <mc:Choice Requires="p14">
      <p:transition spd="slow" p14:dur="2000" advTm="8369"/>
    </mc:Choice>
    <mc:Fallback xmlns="">
      <p:transition xmlns:p14="http://schemas.microsoft.com/office/powerpoint/2010/main" spd="slow" advTm="8369"/>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normAutofit/>
          </a:bodyPr>
          <a:lstStyle/>
          <a:p>
            <a:pPr>
              <a:defRPr/>
            </a:pPr>
            <a:r>
              <a:rPr lang="en-US" sz="2800" dirty="0" smtClean="0">
                <a:cs typeface="+mj-cs"/>
              </a:rPr>
              <a:t>Why Use </a:t>
            </a:r>
            <a:r>
              <a:rPr lang="en-US" sz="2800" dirty="0" smtClean="0"/>
              <a:t>the Horse?</a:t>
            </a:r>
            <a:endParaRPr lang="en-US" sz="2800" dirty="0" smtClean="0">
              <a:cs typeface="+mj-cs"/>
            </a:endParaRPr>
          </a:p>
        </p:txBody>
      </p:sp>
      <p:sp>
        <p:nvSpPr>
          <p:cNvPr id="41989" name="Rectangle 5"/>
          <p:cNvSpPr>
            <a:spLocks noGrp="1" noChangeArrowheads="1"/>
          </p:cNvSpPr>
          <p:nvPr>
            <p:ph idx="1"/>
          </p:nvPr>
        </p:nvSpPr>
        <p:spPr/>
        <p:txBody>
          <a:bodyPr>
            <a:normAutofit/>
          </a:bodyPr>
          <a:lstStyle/>
          <a:p>
            <a:pPr>
              <a:lnSpc>
                <a:spcPct val="120000"/>
              </a:lnSpc>
              <a:spcBef>
                <a:spcPts val="0"/>
              </a:spcBef>
              <a:defRPr/>
            </a:pPr>
            <a:r>
              <a:rPr lang="en-US" sz="2000" dirty="0" smtClean="0"/>
              <a:t>The horse’s movement is: </a:t>
            </a:r>
          </a:p>
          <a:p>
            <a:pPr lvl="1">
              <a:lnSpc>
                <a:spcPct val="120000"/>
              </a:lnSpc>
              <a:spcBef>
                <a:spcPts val="0"/>
              </a:spcBef>
              <a:buFont typeface="Wingdings" charset="2"/>
              <a:buChar char="ü"/>
              <a:defRPr/>
            </a:pPr>
            <a:r>
              <a:rPr lang="en-US" dirty="0"/>
              <a:t> </a:t>
            </a:r>
            <a:r>
              <a:rPr lang="en-US" dirty="0" smtClean="0"/>
              <a:t>Repetitive, rhythmic, and three dimensional.</a:t>
            </a:r>
          </a:p>
          <a:p>
            <a:pPr lvl="1">
              <a:lnSpc>
                <a:spcPct val="120000"/>
              </a:lnSpc>
              <a:spcBef>
                <a:spcPts val="0"/>
              </a:spcBef>
              <a:buFont typeface="Wingdings" charset="2"/>
              <a:buChar char="ü"/>
              <a:defRPr/>
            </a:pPr>
            <a:r>
              <a:rPr lang="en-US" dirty="0"/>
              <a:t> </a:t>
            </a:r>
            <a:r>
              <a:rPr lang="en-US" dirty="0" smtClean="0"/>
              <a:t>Transmitted to the child on top of the horse.</a:t>
            </a:r>
          </a:p>
          <a:p>
            <a:pPr>
              <a:lnSpc>
                <a:spcPct val="120000"/>
              </a:lnSpc>
              <a:spcBef>
                <a:spcPts val="0"/>
              </a:spcBef>
              <a:defRPr/>
            </a:pPr>
            <a:endParaRPr lang="en-US" sz="2000" dirty="0"/>
          </a:p>
          <a:p>
            <a:pPr>
              <a:lnSpc>
                <a:spcPct val="120000"/>
              </a:lnSpc>
              <a:spcBef>
                <a:spcPts val="0"/>
              </a:spcBef>
              <a:defRPr/>
            </a:pPr>
            <a:r>
              <a:rPr lang="en-US" sz="2000" dirty="0" smtClean="0">
                <a:solidFill>
                  <a:srgbClr val="000000"/>
                </a:solidFill>
              </a:rPr>
              <a:t>In response to the horse’s movement, the child actively uses his or her body to maintain balance</a:t>
            </a:r>
            <a:r>
              <a:rPr lang="en-US" sz="2000" dirty="0">
                <a:solidFill>
                  <a:srgbClr val="000000"/>
                </a:solidFill>
              </a:rPr>
              <a:t> </a:t>
            </a:r>
            <a:r>
              <a:rPr lang="en-US" sz="2000" dirty="0" smtClean="0">
                <a:solidFill>
                  <a:srgbClr val="000000"/>
                </a:solidFill>
              </a:rPr>
              <a:t>and posture for a goal directed task.</a:t>
            </a:r>
          </a:p>
          <a:p>
            <a:pPr>
              <a:lnSpc>
                <a:spcPct val="120000"/>
              </a:lnSpc>
              <a:spcBef>
                <a:spcPts val="0"/>
              </a:spcBef>
              <a:defRPr/>
            </a:pPr>
            <a:endParaRPr lang="en-US" sz="2600" dirty="0">
              <a:solidFill>
                <a:srgbClr val="000000"/>
              </a:solidFill>
            </a:endParaRPr>
          </a:p>
          <a:p>
            <a:pPr>
              <a:lnSpc>
                <a:spcPct val="120000"/>
              </a:lnSpc>
              <a:spcBef>
                <a:spcPts val="0"/>
              </a:spcBef>
              <a:defRPr/>
            </a:pPr>
            <a:r>
              <a:rPr lang="en-US" sz="2000" dirty="0">
                <a:solidFill>
                  <a:srgbClr val="000000"/>
                </a:solidFill>
              </a:rPr>
              <a:t>H</a:t>
            </a:r>
            <a:r>
              <a:rPr lang="en-US" sz="2000" dirty="0" smtClean="0">
                <a:solidFill>
                  <a:srgbClr val="000000"/>
                </a:solidFill>
              </a:rPr>
              <a:t>orse</a:t>
            </a:r>
            <a:r>
              <a:rPr lang="en-US" sz="2000" dirty="0" smtClean="0">
                <a:solidFill>
                  <a:srgbClr val="000000"/>
                </a:solidFill>
                <a:latin typeface="Arial"/>
              </a:rPr>
              <a:t>’s</a:t>
            </a:r>
            <a:r>
              <a:rPr lang="en-US" sz="2000" dirty="0" smtClean="0">
                <a:solidFill>
                  <a:srgbClr val="000000"/>
                </a:solidFill>
              </a:rPr>
              <a:t> movement, child</a:t>
            </a:r>
            <a:r>
              <a:rPr lang="en-US" sz="2000" dirty="0" smtClean="0">
                <a:solidFill>
                  <a:srgbClr val="000000"/>
                </a:solidFill>
                <a:latin typeface="Arial"/>
              </a:rPr>
              <a:t>’</a:t>
            </a:r>
            <a:r>
              <a:rPr lang="en-US" sz="2000" dirty="0" smtClean="0">
                <a:solidFill>
                  <a:srgbClr val="000000"/>
                </a:solidFill>
              </a:rPr>
              <a:t>s position, activities, and environment can be changed to provide challenge and target therapy goals.</a:t>
            </a:r>
          </a:p>
          <a:p>
            <a:pPr>
              <a:lnSpc>
                <a:spcPct val="120000"/>
              </a:lnSpc>
              <a:spcBef>
                <a:spcPts val="0"/>
              </a:spcBef>
              <a:defRPr/>
            </a:pPr>
            <a:endParaRPr lang="en-US" sz="2000" dirty="0">
              <a:solidFill>
                <a:srgbClr val="FFFFFF"/>
              </a:solidFill>
            </a:endParaRPr>
          </a:p>
          <a:p>
            <a:pPr>
              <a:lnSpc>
                <a:spcPct val="120000"/>
              </a:lnSpc>
              <a:spcBef>
                <a:spcPts val="0"/>
              </a:spcBef>
              <a:defRPr/>
            </a:pPr>
            <a:r>
              <a:rPr lang="en-US" sz="2000" dirty="0"/>
              <a:t>M</a:t>
            </a:r>
            <a:r>
              <a:rPr lang="en-US" sz="2000" dirty="0" smtClean="0"/>
              <a:t>ay motivate the child.</a:t>
            </a:r>
            <a:endParaRPr lang="en-US" sz="2000" dirty="0">
              <a:solidFill>
                <a:srgbClr val="FFFFFF"/>
              </a:solidFill>
            </a:endParaRPr>
          </a:p>
          <a:p>
            <a:pPr eaLnBrk="1" hangingPunct="1">
              <a:defRPr/>
            </a:pPr>
            <a:endParaRPr lang="en-US" dirty="0" smtClean="0">
              <a:solidFill>
                <a:srgbClr val="292934"/>
              </a:solidFill>
              <a:cs typeface="+mn-cs"/>
            </a:endParaRPr>
          </a:p>
          <a:p>
            <a:pPr eaLnBrk="1" hangingPunct="1">
              <a:defRPr/>
            </a:pPr>
            <a:endParaRPr lang="en-US" sz="1400" dirty="0" smtClean="0">
              <a:solidFill>
                <a:srgbClr val="292934"/>
              </a:solidFill>
              <a:cs typeface="+mn-cs"/>
            </a:endParaRPr>
          </a:p>
          <a:p>
            <a:pPr eaLnBrk="1" hangingPunct="1">
              <a:defRPr/>
            </a:pPr>
            <a:endParaRPr lang="en-US" sz="1600" dirty="0" smtClean="0">
              <a:cs typeface="+mn-cs"/>
            </a:endParaRPr>
          </a:p>
        </p:txBody>
      </p:sp>
      <p:sp>
        <p:nvSpPr>
          <p:cNvPr id="2" name="Slide Number Placeholder 1"/>
          <p:cNvSpPr>
            <a:spLocks noGrp="1"/>
          </p:cNvSpPr>
          <p:nvPr>
            <p:ph type="sldNum" sz="quarter" idx="12"/>
          </p:nvPr>
        </p:nvSpPr>
        <p:spPr/>
        <p:txBody>
          <a:bodyPr/>
          <a:lstStyle/>
          <a:p>
            <a:pPr>
              <a:defRPr/>
            </a:pPr>
            <a:fld id="{0560BE68-AF1C-0A4C-8D78-5EF017B432E9}" type="slidenum">
              <a:rPr lang="en-US" smtClean="0"/>
              <a:pPr>
                <a:defRPr/>
              </a:pPr>
              <a:t>10</a:t>
            </a:fld>
            <a:endParaRPr lang="en-US" dirty="0"/>
          </a:p>
        </p:txBody>
      </p:sp>
      <p:pic>
        <p:nvPicPr>
          <p:cNvPr id="3" name="Picture 2" descr="samm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455" y="522620"/>
            <a:ext cx="1560345" cy="2340517"/>
          </a:xfrm>
          <a:prstGeom prst="rect">
            <a:avLst/>
          </a:prstGeom>
        </p:spPr>
      </p:pic>
    </p:spTree>
    <p:extLst>
      <p:ext uri="{BB962C8B-B14F-4D97-AF65-F5344CB8AC3E}">
        <p14:creationId xmlns:p14="http://schemas.microsoft.com/office/powerpoint/2010/main" val="14653025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defRPr/>
            </a:pPr>
            <a:r>
              <a:rPr lang="en-US" sz="2800" dirty="0" smtClean="0">
                <a:cs typeface="+mj-cs"/>
              </a:rPr>
              <a:t>The Horse’s Movement or “Gait”</a:t>
            </a:r>
          </a:p>
        </p:txBody>
      </p:sp>
      <p:sp>
        <p:nvSpPr>
          <p:cNvPr id="30725" name="Rectangle 5"/>
          <p:cNvSpPr>
            <a:spLocks noGrp="1" noChangeArrowheads="1"/>
          </p:cNvSpPr>
          <p:nvPr>
            <p:ph idx="1"/>
          </p:nvPr>
        </p:nvSpPr>
        <p:spPr/>
        <p:txBody>
          <a:bodyPr>
            <a:noAutofit/>
          </a:bodyPr>
          <a:lstStyle/>
          <a:p>
            <a:pPr marL="0" indent="0">
              <a:buNone/>
              <a:defRPr/>
            </a:pPr>
            <a:r>
              <a:rPr lang="en-US" sz="2000" b="1" dirty="0" smtClean="0"/>
              <a:t>Walk</a:t>
            </a:r>
            <a:endParaRPr lang="en-US" sz="2000" b="1" dirty="0"/>
          </a:p>
          <a:p>
            <a:pPr>
              <a:defRPr/>
            </a:pPr>
            <a:r>
              <a:rPr lang="en-US" sz="2000" dirty="0" smtClean="0">
                <a:cs typeface="+mn-cs"/>
              </a:rPr>
              <a:t>Used most frequently</a:t>
            </a:r>
          </a:p>
          <a:p>
            <a:pPr>
              <a:defRPr/>
            </a:pPr>
            <a:r>
              <a:rPr lang="en-US" sz="2000" dirty="0" smtClean="0"/>
              <a:t>4 beat gait </a:t>
            </a:r>
            <a:endParaRPr lang="en-US" sz="2000" dirty="0" smtClean="0">
              <a:cs typeface="+mn-cs"/>
            </a:endParaRPr>
          </a:p>
          <a:p>
            <a:pPr marL="0" indent="0">
              <a:buNone/>
              <a:defRPr/>
            </a:pPr>
            <a:endParaRPr lang="en-US" sz="2000" b="1" dirty="0" smtClean="0">
              <a:cs typeface="+mn-cs"/>
            </a:endParaRPr>
          </a:p>
          <a:p>
            <a:pPr marL="0" indent="0">
              <a:buNone/>
              <a:defRPr/>
            </a:pPr>
            <a:r>
              <a:rPr lang="en-US" sz="2000" b="1" dirty="0" smtClean="0">
                <a:cs typeface="+mn-cs"/>
              </a:rPr>
              <a:t>Trot</a:t>
            </a:r>
          </a:p>
          <a:p>
            <a:pPr>
              <a:defRPr/>
            </a:pPr>
            <a:r>
              <a:rPr lang="en-US" sz="2000" dirty="0" smtClean="0"/>
              <a:t>Used less frequently</a:t>
            </a:r>
          </a:p>
          <a:p>
            <a:pPr>
              <a:defRPr/>
            </a:pPr>
            <a:r>
              <a:rPr lang="en-US" sz="2000" dirty="0" smtClean="0"/>
              <a:t>2 beat gait</a:t>
            </a:r>
            <a:r>
              <a:rPr lang="en-US" sz="2000" dirty="0" smtClean="0">
                <a:cs typeface="+mn-cs"/>
              </a:rPr>
              <a:t> </a:t>
            </a:r>
          </a:p>
          <a:p>
            <a:pPr>
              <a:defRPr/>
            </a:pPr>
            <a:r>
              <a:rPr lang="en-US" sz="2000" dirty="0" smtClean="0"/>
              <a:t>More </a:t>
            </a:r>
            <a:r>
              <a:rPr lang="en-US" sz="2000" dirty="0"/>
              <a:t>rapid than the </a:t>
            </a:r>
            <a:r>
              <a:rPr lang="en-US" sz="2000" dirty="0" smtClean="0"/>
              <a:t>walk</a:t>
            </a:r>
          </a:p>
          <a:p>
            <a:pPr>
              <a:defRPr/>
            </a:pPr>
            <a:r>
              <a:rPr lang="en-US" sz="2000" dirty="0" smtClean="0"/>
              <a:t>Requires head </a:t>
            </a:r>
            <a:r>
              <a:rPr lang="en-US" sz="2000" dirty="0"/>
              <a:t>and trunk </a:t>
            </a:r>
            <a:r>
              <a:rPr lang="en-US" sz="2000" dirty="0" smtClean="0"/>
              <a:t>control</a:t>
            </a:r>
            <a:endParaRPr lang="en-US" sz="2000" dirty="0"/>
          </a:p>
          <a:p>
            <a:pPr marL="0" indent="0">
              <a:buNone/>
              <a:defRPr/>
            </a:pPr>
            <a:endParaRPr lang="en-US" sz="2000" dirty="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11</a:t>
            </a:fld>
            <a:endParaRPr lang="en-US" dirty="0"/>
          </a:p>
        </p:txBody>
      </p:sp>
    </p:spTree>
    <p:extLst>
      <p:ext uri="{BB962C8B-B14F-4D97-AF65-F5344CB8AC3E}">
        <p14:creationId xmlns:p14="http://schemas.microsoft.com/office/powerpoint/2010/main" val="988731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2800" dirty="0" smtClean="0">
                <a:cs typeface="+mj-cs"/>
              </a:rPr>
              <a:t>Reported Benefits </a:t>
            </a:r>
            <a:r>
              <a:rPr lang="en-US" sz="2800" dirty="0"/>
              <a:t>o</a:t>
            </a:r>
            <a:r>
              <a:rPr lang="en-US" sz="2800" dirty="0" smtClean="0">
                <a:cs typeface="+mj-cs"/>
              </a:rPr>
              <a:t>f Hippotherapy</a:t>
            </a:r>
          </a:p>
        </p:txBody>
      </p:sp>
      <p:sp>
        <p:nvSpPr>
          <p:cNvPr id="61444" name="Rectangle 4"/>
          <p:cNvSpPr>
            <a:spLocks noGrp="1" noChangeArrowheads="1"/>
          </p:cNvSpPr>
          <p:nvPr>
            <p:ph sz="half" idx="1"/>
          </p:nvPr>
        </p:nvSpPr>
        <p:spPr/>
        <p:txBody>
          <a:bodyPr>
            <a:normAutofit/>
          </a:bodyPr>
          <a:lstStyle/>
          <a:p>
            <a:pPr eaLnBrk="1" hangingPunct="1">
              <a:defRPr/>
            </a:pPr>
            <a:r>
              <a:rPr lang="en-US" sz="2000" dirty="0" smtClean="0">
                <a:cs typeface="+mn-cs"/>
              </a:rPr>
              <a:t>Arousal and Attention</a:t>
            </a:r>
          </a:p>
          <a:p>
            <a:pPr eaLnBrk="1" hangingPunct="1">
              <a:defRPr/>
            </a:pPr>
            <a:r>
              <a:rPr lang="en-US" sz="2000" dirty="0" smtClean="0">
                <a:cs typeface="+mn-cs"/>
              </a:rPr>
              <a:t>Alignment</a:t>
            </a:r>
          </a:p>
          <a:p>
            <a:pPr eaLnBrk="1" hangingPunct="1">
              <a:defRPr/>
            </a:pPr>
            <a:r>
              <a:rPr lang="en-US" sz="2000" dirty="0" smtClean="0">
                <a:cs typeface="+mn-cs"/>
              </a:rPr>
              <a:t>Balance</a:t>
            </a:r>
          </a:p>
          <a:p>
            <a:pPr eaLnBrk="1" hangingPunct="1">
              <a:defRPr/>
            </a:pPr>
            <a:r>
              <a:rPr lang="en-US" sz="2000" dirty="0" smtClean="0"/>
              <a:t>Coordination</a:t>
            </a:r>
            <a:endParaRPr lang="en-US" sz="2000" dirty="0" smtClean="0">
              <a:cs typeface="+mn-cs"/>
            </a:endParaRPr>
          </a:p>
          <a:p>
            <a:pPr eaLnBrk="1" hangingPunct="1">
              <a:defRPr/>
            </a:pPr>
            <a:r>
              <a:rPr lang="en-US" sz="2000" dirty="0" smtClean="0"/>
              <a:t>Body Awareness</a:t>
            </a:r>
          </a:p>
          <a:p>
            <a:pPr eaLnBrk="1" hangingPunct="1">
              <a:defRPr/>
            </a:pPr>
            <a:r>
              <a:rPr lang="en-US" sz="2000" dirty="0" smtClean="0">
                <a:cs typeface="+mn-cs"/>
              </a:rPr>
              <a:t>Bilateral Integration</a:t>
            </a:r>
          </a:p>
          <a:p>
            <a:pPr eaLnBrk="1" hangingPunct="1">
              <a:defRPr/>
            </a:pPr>
            <a:r>
              <a:rPr lang="en-US" sz="2000" dirty="0" smtClean="0">
                <a:cs typeface="+mn-cs"/>
              </a:rPr>
              <a:t>Midline Body </a:t>
            </a:r>
            <a:r>
              <a:rPr lang="en-US" sz="2000" dirty="0" smtClean="0"/>
              <a:t>O</a:t>
            </a:r>
            <a:r>
              <a:rPr lang="en-US" sz="2000" dirty="0" smtClean="0">
                <a:cs typeface="+mn-cs"/>
              </a:rPr>
              <a:t>rientation</a:t>
            </a:r>
          </a:p>
          <a:p>
            <a:pPr eaLnBrk="1" hangingPunct="1">
              <a:defRPr/>
            </a:pPr>
            <a:r>
              <a:rPr lang="en-US" sz="2000" dirty="0" smtClean="0"/>
              <a:t>Postural Control</a:t>
            </a:r>
            <a:endParaRPr lang="en-US" sz="2000" dirty="0" smtClean="0">
              <a:cs typeface="+mn-cs"/>
            </a:endParaRPr>
          </a:p>
          <a:p>
            <a:pPr eaLnBrk="1" hangingPunct="1">
              <a:defRPr/>
            </a:pPr>
            <a:r>
              <a:rPr lang="en-US" sz="2000" dirty="0" smtClean="0">
                <a:cs typeface="+mn-cs"/>
              </a:rPr>
              <a:t>Flexibility</a:t>
            </a:r>
          </a:p>
          <a:p>
            <a:pPr eaLnBrk="1" hangingPunct="1">
              <a:defRPr/>
            </a:pPr>
            <a:r>
              <a:rPr lang="en-US" sz="2000" dirty="0" smtClean="0">
                <a:cs typeface="+mn-cs"/>
              </a:rPr>
              <a:t>Hip, Pelvic, and Spine </a:t>
            </a:r>
            <a:r>
              <a:rPr lang="en-US" sz="2000" dirty="0"/>
              <a:t>M</a:t>
            </a:r>
            <a:r>
              <a:rPr lang="en-US" sz="2000" dirty="0" smtClean="0">
                <a:cs typeface="+mn-cs"/>
              </a:rPr>
              <a:t>obility </a:t>
            </a:r>
          </a:p>
        </p:txBody>
      </p:sp>
      <p:sp>
        <p:nvSpPr>
          <p:cNvPr id="61445" name="Rectangle 5"/>
          <p:cNvSpPr>
            <a:spLocks noGrp="1" noChangeArrowheads="1"/>
          </p:cNvSpPr>
          <p:nvPr>
            <p:ph sz="half" idx="2"/>
          </p:nvPr>
        </p:nvSpPr>
        <p:spPr/>
        <p:txBody>
          <a:bodyPr>
            <a:normAutofit/>
          </a:bodyPr>
          <a:lstStyle/>
          <a:p>
            <a:pPr eaLnBrk="1" hangingPunct="1">
              <a:defRPr/>
            </a:pPr>
            <a:r>
              <a:rPr lang="en-US" sz="2000" dirty="0" smtClean="0">
                <a:cs typeface="+mn-cs"/>
              </a:rPr>
              <a:t>Muscle Tone</a:t>
            </a:r>
          </a:p>
          <a:p>
            <a:pPr eaLnBrk="1" hangingPunct="1">
              <a:defRPr/>
            </a:pPr>
            <a:r>
              <a:rPr lang="en-US" sz="2000" dirty="0" smtClean="0">
                <a:cs typeface="+mn-cs"/>
              </a:rPr>
              <a:t>Strength</a:t>
            </a:r>
          </a:p>
          <a:p>
            <a:pPr eaLnBrk="1" hangingPunct="1">
              <a:defRPr/>
            </a:pPr>
            <a:r>
              <a:rPr lang="en-US" sz="2000" dirty="0" smtClean="0">
                <a:cs typeface="+mn-cs"/>
              </a:rPr>
              <a:t>Circulation</a:t>
            </a:r>
          </a:p>
          <a:p>
            <a:pPr eaLnBrk="1" hangingPunct="1">
              <a:defRPr/>
            </a:pPr>
            <a:r>
              <a:rPr lang="en-US" sz="2000" dirty="0" smtClean="0"/>
              <a:t>Endurance</a:t>
            </a:r>
            <a:endParaRPr lang="en-US" sz="2000" dirty="0" smtClean="0">
              <a:cs typeface="+mn-cs"/>
            </a:endParaRPr>
          </a:p>
          <a:p>
            <a:pPr eaLnBrk="1" hangingPunct="1">
              <a:defRPr/>
            </a:pPr>
            <a:r>
              <a:rPr lang="en-US" sz="2000" dirty="0" smtClean="0">
                <a:cs typeface="+mn-cs"/>
              </a:rPr>
              <a:t>Respiratory Function</a:t>
            </a:r>
          </a:p>
          <a:p>
            <a:pPr eaLnBrk="1" hangingPunct="1">
              <a:defRPr/>
            </a:pPr>
            <a:r>
              <a:rPr lang="en-US" sz="2000" dirty="0" smtClean="0">
                <a:cs typeface="+mn-cs"/>
              </a:rPr>
              <a:t>Speech and Language Skills</a:t>
            </a:r>
          </a:p>
          <a:p>
            <a:pPr eaLnBrk="1" hangingPunct="1">
              <a:defRPr/>
            </a:pPr>
            <a:r>
              <a:rPr lang="en-US" sz="2000" dirty="0" smtClean="0">
                <a:cs typeface="+mn-cs"/>
              </a:rPr>
              <a:t>Problem Solving and </a:t>
            </a:r>
            <a:r>
              <a:rPr lang="en-US" sz="2000" dirty="0" smtClean="0"/>
              <a:t>M</a:t>
            </a:r>
            <a:r>
              <a:rPr lang="en-US" sz="2000" dirty="0" smtClean="0">
                <a:cs typeface="+mn-cs"/>
              </a:rPr>
              <a:t>otor Planning Skills</a:t>
            </a:r>
          </a:p>
          <a:p>
            <a:pPr eaLnBrk="1" hangingPunct="1">
              <a:defRPr/>
            </a:pPr>
            <a:r>
              <a:rPr lang="en-US" sz="2000" dirty="0" smtClean="0">
                <a:cs typeface="+mn-cs"/>
              </a:rPr>
              <a:t>Self confidence</a:t>
            </a:r>
          </a:p>
          <a:p>
            <a:pPr eaLnBrk="1" hangingPunct="1">
              <a:defRPr/>
            </a:pPr>
            <a:endParaRPr lang="en-US" sz="1800" dirty="0" smtClean="0">
              <a:cs typeface="+mn-cs"/>
            </a:endParaRPr>
          </a:p>
          <a:p>
            <a:pPr eaLnBrk="1" hangingPunct="1">
              <a:defRPr/>
            </a:pPr>
            <a:endParaRPr lang="en-US" sz="1800" dirty="0">
              <a:cs typeface="+mn-cs"/>
            </a:endParaRPr>
          </a:p>
          <a:p>
            <a:pPr marL="0" indent="0" eaLnBrk="1" hangingPunct="1">
              <a:buNone/>
              <a:defRPr/>
            </a:pPr>
            <a:r>
              <a:rPr lang="en-US" sz="1400" dirty="0" smtClean="0">
                <a:cs typeface="+mn-cs"/>
              </a:rPr>
              <a:t>Source: American Hippotherapy Association</a:t>
            </a:r>
          </a:p>
        </p:txBody>
      </p:sp>
      <p:sp>
        <p:nvSpPr>
          <p:cNvPr id="2" name="Slide Number Placeholder 1"/>
          <p:cNvSpPr>
            <a:spLocks noGrp="1"/>
          </p:cNvSpPr>
          <p:nvPr>
            <p:ph type="sldNum" sz="quarter" idx="12"/>
          </p:nvPr>
        </p:nvSpPr>
        <p:spPr/>
        <p:txBody>
          <a:bodyPr/>
          <a:lstStyle/>
          <a:p>
            <a:fld id="{0D729563-0B0A-4843-AFF3-06890906318D}" type="slidenum">
              <a:rPr lang="en-US" smtClean="0"/>
              <a:pPr/>
              <a:t>12</a:t>
            </a:fld>
            <a:endParaRPr lang="en-US" dirty="0"/>
          </a:p>
        </p:txBody>
      </p:sp>
    </p:spTree>
    <p:extLst>
      <p:ext uri="{BB962C8B-B14F-4D97-AF65-F5344CB8AC3E}">
        <p14:creationId xmlns:p14="http://schemas.microsoft.com/office/powerpoint/2010/main" val="5169296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2800" dirty="0" smtClean="0">
                <a:cs typeface="+mj-cs"/>
              </a:rPr>
              <a:t>Who Might </a:t>
            </a:r>
            <a:r>
              <a:rPr lang="en-US" sz="2800" dirty="0">
                <a:cs typeface="+mj-cs"/>
              </a:rPr>
              <a:t>B</a:t>
            </a:r>
            <a:r>
              <a:rPr lang="en-US" sz="2800" dirty="0" smtClean="0">
                <a:cs typeface="+mj-cs"/>
              </a:rPr>
              <a:t>enefit </a:t>
            </a:r>
            <a:r>
              <a:rPr lang="en-US" sz="2800" dirty="0"/>
              <a:t>f</a:t>
            </a:r>
            <a:r>
              <a:rPr lang="en-US" sz="2800" dirty="0" smtClean="0">
                <a:cs typeface="+mj-cs"/>
              </a:rPr>
              <a:t>rom Hippotherapy?</a:t>
            </a:r>
          </a:p>
        </p:txBody>
      </p:sp>
      <p:sp>
        <p:nvSpPr>
          <p:cNvPr id="96259" name="Rectangle 3"/>
          <p:cNvSpPr>
            <a:spLocks noGrp="1" noChangeArrowheads="1"/>
          </p:cNvSpPr>
          <p:nvPr>
            <p:ph idx="1"/>
          </p:nvPr>
        </p:nvSpPr>
        <p:spPr>
          <a:xfrm>
            <a:off x="457200" y="1600199"/>
            <a:ext cx="8229600" cy="4909387"/>
          </a:xfrm>
        </p:spPr>
        <p:txBody>
          <a:bodyPr>
            <a:normAutofit fontScale="47500" lnSpcReduction="20000"/>
          </a:bodyPr>
          <a:lstStyle/>
          <a:p>
            <a:pPr marL="0" indent="0">
              <a:lnSpc>
                <a:spcPct val="90000"/>
              </a:lnSpc>
              <a:buNone/>
              <a:defRPr/>
            </a:pPr>
            <a:r>
              <a:rPr lang="en-US" sz="4200" b="1" dirty="0" smtClean="0">
                <a:cs typeface="+mn-cs"/>
              </a:rPr>
              <a:t>Children with:</a:t>
            </a:r>
          </a:p>
          <a:p>
            <a:pPr marL="0" indent="0">
              <a:lnSpc>
                <a:spcPct val="90000"/>
              </a:lnSpc>
              <a:buNone/>
              <a:defRPr/>
            </a:pPr>
            <a:endParaRPr lang="en-US" sz="4200" dirty="0" smtClean="0">
              <a:cs typeface="+mn-cs"/>
            </a:endParaRPr>
          </a:p>
          <a:p>
            <a:pPr>
              <a:lnSpc>
                <a:spcPct val="90000"/>
              </a:lnSpc>
              <a:defRPr/>
            </a:pPr>
            <a:r>
              <a:rPr lang="en-US" sz="4200" dirty="0" smtClean="0">
                <a:cs typeface="+mn-cs"/>
              </a:rPr>
              <a:t>Autism</a:t>
            </a:r>
          </a:p>
          <a:p>
            <a:pPr marL="571500" indent="-571500">
              <a:lnSpc>
                <a:spcPct val="90000"/>
              </a:lnSpc>
              <a:defRPr/>
            </a:pPr>
            <a:endParaRPr lang="en-US" sz="4200" dirty="0" smtClean="0">
              <a:cs typeface="+mn-cs"/>
            </a:endParaRPr>
          </a:p>
          <a:p>
            <a:pPr>
              <a:lnSpc>
                <a:spcPct val="90000"/>
              </a:lnSpc>
              <a:defRPr/>
            </a:pPr>
            <a:r>
              <a:rPr lang="en-US" sz="4200" dirty="0" smtClean="0">
                <a:cs typeface="+mn-cs"/>
              </a:rPr>
              <a:t>Cerebral Palsy</a:t>
            </a:r>
          </a:p>
          <a:p>
            <a:pPr>
              <a:lnSpc>
                <a:spcPct val="90000"/>
              </a:lnSpc>
              <a:defRPr/>
            </a:pPr>
            <a:endParaRPr lang="en-US" sz="4200" dirty="0" smtClean="0">
              <a:cs typeface="+mn-cs"/>
            </a:endParaRPr>
          </a:p>
          <a:p>
            <a:pPr>
              <a:lnSpc>
                <a:spcPct val="90000"/>
              </a:lnSpc>
              <a:defRPr/>
            </a:pPr>
            <a:r>
              <a:rPr lang="en-US" sz="4200" dirty="0" smtClean="0">
                <a:cs typeface="+mn-cs"/>
              </a:rPr>
              <a:t>Developmental Delay</a:t>
            </a:r>
          </a:p>
          <a:p>
            <a:pPr>
              <a:lnSpc>
                <a:spcPct val="90000"/>
              </a:lnSpc>
              <a:defRPr/>
            </a:pPr>
            <a:endParaRPr lang="en-US" sz="4200" dirty="0" smtClean="0">
              <a:cs typeface="+mn-cs"/>
            </a:endParaRPr>
          </a:p>
          <a:p>
            <a:pPr>
              <a:lnSpc>
                <a:spcPct val="90000"/>
              </a:lnSpc>
              <a:defRPr/>
            </a:pPr>
            <a:r>
              <a:rPr lang="en-US" sz="4200" dirty="0" smtClean="0">
                <a:cs typeface="+mn-cs"/>
              </a:rPr>
              <a:t>Down </a:t>
            </a:r>
            <a:r>
              <a:rPr lang="en-US" sz="4200" dirty="0">
                <a:cs typeface="+mn-cs"/>
              </a:rPr>
              <a:t>S</a:t>
            </a:r>
            <a:r>
              <a:rPr lang="en-US" sz="4200" dirty="0" smtClean="0">
                <a:cs typeface="+mn-cs"/>
              </a:rPr>
              <a:t>yndrome and other genetic disorders</a:t>
            </a:r>
          </a:p>
          <a:p>
            <a:pPr>
              <a:lnSpc>
                <a:spcPct val="90000"/>
              </a:lnSpc>
              <a:defRPr/>
            </a:pPr>
            <a:endParaRPr lang="en-US" sz="4200" dirty="0" smtClean="0">
              <a:cs typeface="+mn-cs"/>
            </a:endParaRPr>
          </a:p>
          <a:p>
            <a:pPr>
              <a:lnSpc>
                <a:spcPct val="90000"/>
              </a:lnSpc>
              <a:defRPr/>
            </a:pPr>
            <a:r>
              <a:rPr lang="en-US" sz="4200" dirty="0" smtClean="0">
                <a:cs typeface="+mn-cs"/>
              </a:rPr>
              <a:t>Muscular Dystrophy</a:t>
            </a:r>
          </a:p>
          <a:p>
            <a:pPr>
              <a:lnSpc>
                <a:spcPct val="90000"/>
              </a:lnSpc>
              <a:defRPr/>
            </a:pPr>
            <a:endParaRPr lang="en-US" sz="4200" dirty="0" smtClean="0">
              <a:cs typeface="+mn-cs"/>
            </a:endParaRPr>
          </a:p>
          <a:p>
            <a:pPr>
              <a:lnSpc>
                <a:spcPct val="90000"/>
              </a:lnSpc>
              <a:defRPr/>
            </a:pPr>
            <a:r>
              <a:rPr lang="en-US" sz="4200" dirty="0" smtClean="0">
                <a:cs typeface="+mn-cs"/>
              </a:rPr>
              <a:t>Spina Bifida</a:t>
            </a:r>
          </a:p>
          <a:p>
            <a:pPr>
              <a:lnSpc>
                <a:spcPct val="90000"/>
              </a:lnSpc>
              <a:defRPr/>
            </a:pPr>
            <a:endParaRPr lang="en-US" sz="4200" dirty="0" smtClean="0">
              <a:cs typeface="+mn-cs"/>
            </a:endParaRPr>
          </a:p>
          <a:p>
            <a:pPr>
              <a:lnSpc>
                <a:spcPct val="90000"/>
              </a:lnSpc>
              <a:defRPr/>
            </a:pPr>
            <a:r>
              <a:rPr lang="en-US" sz="4200" dirty="0" smtClean="0">
                <a:cs typeface="+mn-cs"/>
              </a:rPr>
              <a:t>Spinal Cord Injury</a:t>
            </a:r>
          </a:p>
          <a:p>
            <a:pPr>
              <a:lnSpc>
                <a:spcPct val="90000"/>
              </a:lnSpc>
              <a:defRPr/>
            </a:pPr>
            <a:endParaRPr lang="en-US" sz="4200" dirty="0">
              <a:cs typeface="+mn-cs"/>
            </a:endParaRPr>
          </a:p>
          <a:p>
            <a:pPr>
              <a:lnSpc>
                <a:spcPct val="90000"/>
              </a:lnSpc>
              <a:defRPr/>
            </a:pPr>
            <a:r>
              <a:rPr lang="en-US" sz="4200" dirty="0" smtClean="0">
                <a:cs typeface="+mn-cs"/>
              </a:rPr>
              <a:t>Traumatic Brain Injury</a:t>
            </a:r>
          </a:p>
          <a:p>
            <a:pPr eaLnBrk="1" hangingPunct="1">
              <a:lnSpc>
                <a:spcPct val="90000"/>
              </a:lnSpc>
              <a:buFontTx/>
              <a:buNone/>
              <a:defRPr/>
            </a:pPr>
            <a:r>
              <a:rPr lang="en-US" sz="1800" dirty="0" smtClean="0">
                <a:cs typeface="+mn-cs"/>
              </a:rPr>
              <a:t>		</a:t>
            </a:r>
          </a:p>
          <a:p>
            <a:pPr eaLnBrk="1" hangingPunct="1">
              <a:lnSpc>
                <a:spcPct val="90000"/>
              </a:lnSpc>
              <a:defRPr/>
            </a:pPr>
            <a:endParaRPr lang="en-US" sz="1800" dirty="0" smtClean="0">
              <a:cs typeface="+mn-cs"/>
            </a:endParaRPr>
          </a:p>
          <a:p>
            <a:pPr eaLnBrk="1" hangingPunct="1">
              <a:lnSpc>
                <a:spcPct val="90000"/>
              </a:lnSpc>
              <a:defRPr/>
            </a:pPr>
            <a:endParaRPr lang="en-US" sz="2800"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13</a:t>
            </a:fld>
            <a:endParaRPr lang="en-US" dirty="0"/>
          </a:p>
        </p:txBody>
      </p:sp>
      <p:pic>
        <p:nvPicPr>
          <p:cNvPr id="4" name="Picture 3" descr="550779_10152261974795591_1845093659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22" y="1700410"/>
            <a:ext cx="2107177" cy="3739168"/>
          </a:xfrm>
          <a:prstGeom prst="rect">
            <a:avLst/>
          </a:prstGeom>
        </p:spPr>
      </p:pic>
    </p:spTree>
    <p:extLst>
      <p:ext uri="{BB962C8B-B14F-4D97-AF65-F5344CB8AC3E}">
        <p14:creationId xmlns:p14="http://schemas.microsoft.com/office/powerpoint/2010/main" val="31688958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Research Evidence for Children with Cerebral Palsy</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err="1" smtClean="0"/>
              <a:t>Hippotherapy</a:t>
            </a:r>
            <a:r>
              <a:rPr lang="en-US" sz="2000" b="1" dirty="0" smtClean="0"/>
              <a:t> may improve: </a:t>
            </a:r>
          </a:p>
          <a:p>
            <a:pPr marL="0" indent="0">
              <a:buNone/>
            </a:pPr>
            <a:endParaRPr lang="en-US" sz="2000" b="1" dirty="0" smtClean="0"/>
          </a:p>
          <a:p>
            <a:r>
              <a:rPr lang="en-US" sz="2000" dirty="0" smtClean="0"/>
              <a:t>Standing postural alignment.                                                            (</a:t>
            </a:r>
            <a:r>
              <a:rPr lang="en-US" sz="2000" dirty="0" err="1" smtClean="0"/>
              <a:t>Bertoti</a:t>
            </a:r>
            <a:r>
              <a:rPr lang="en-US" sz="2000" dirty="0" smtClean="0"/>
              <a:t> DB, 1988)</a:t>
            </a:r>
          </a:p>
          <a:p>
            <a:endParaRPr lang="en-US" sz="2000" dirty="0" smtClean="0"/>
          </a:p>
          <a:p>
            <a:r>
              <a:rPr lang="en-US" sz="2000" dirty="0" smtClean="0"/>
              <a:t>Energy expenditure and gross motor skills related to walking running, and jumping.                                                                               (McGibbon et al. 1998)</a:t>
            </a:r>
          </a:p>
          <a:p>
            <a:pPr marL="0" indent="0">
              <a:buNone/>
            </a:pPr>
            <a:endParaRPr lang="en-US" sz="2000" dirty="0" smtClean="0"/>
          </a:p>
          <a:p>
            <a:r>
              <a:rPr lang="en-US" sz="2000" dirty="0" smtClean="0"/>
              <a:t>Postural control and coordination.                                                   (Haehl et al. 1999)</a:t>
            </a:r>
          </a:p>
          <a:p>
            <a:endParaRPr lang="en-US" sz="2000" dirty="0"/>
          </a:p>
          <a:p>
            <a:r>
              <a:rPr lang="en-US" sz="2000" dirty="0"/>
              <a:t>Muscle symmetry and relaxation of muscle </a:t>
            </a:r>
            <a:r>
              <a:rPr lang="en-US" sz="2000" dirty="0" smtClean="0"/>
              <a:t>tone.                           (</a:t>
            </a:r>
            <a:r>
              <a:rPr lang="en-US" sz="2000" dirty="0"/>
              <a:t>Benda et al. 2003)</a:t>
            </a:r>
          </a:p>
          <a:p>
            <a:endParaRPr lang="en-US" sz="2200" dirty="0" smtClean="0"/>
          </a:p>
          <a:p>
            <a:endParaRPr lang="en-US" sz="1200" dirty="0" smtClean="0"/>
          </a:p>
          <a:p>
            <a:pPr marL="0" indent="0">
              <a:buNone/>
            </a:pPr>
            <a:endParaRPr lang="en-US" sz="1200"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14</a:t>
            </a:fld>
            <a:endParaRPr lang="en-US" dirty="0"/>
          </a:p>
        </p:txBody>
      </p:sp>
      <p:pic>
        <p:nvPicPr>
          <p:cNvPr id="5" name="Picture 4" descr="resear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92" y="1259385"/>
            <a:ext cx="1366308" cy="1366308"/>
          </a:xfrm>
          <a:prstGeom prst="rect">
            <a:avLst/>
          </a:prstGeom>
        </p:spPr>
      </p:pic>
    </p:spTree>
    <p:extLst>
      <p:ext uri="{BB962C8B-B14F-4D97-AF65-F5344CB8AC3E}">
        <p14:creationId xmlns:p14="http://schemas.microsoft.com/office/powerpoint/2010/main" val="741411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Research Evidence for Children with Cerebral Palsy</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err="1" smtClean="0"/>
              <a:t>Hippotherapy</a:t>
            </a:r>
            <a:r>
              <a:rPr lang="en-US" sz="2000" b="1" dirty="0" smtClean="0"/>
              <a:t> may improve: </a:t>
            </a:r>
          </a:p>
          <a:p>
            <a:pPr marL="0" indent="0">
              <a:buNone/>
            </a:pPr>
            <a:endParaRPr lang="en-US" sz="2000" dirty="0" smtClean="0"/>
          </a:p>
          <a:p>
            <a:r>
              <a:rPr lang="en-US" sz="2000" dirty="0" smtClean="0"/>
              <a:t>Gross motor skills and functional performance </a:t>
            </a:r>
            <a:r>
              <a:rPr lang="en-US" sz="2000" dirty="0"/>
              <a:t> </a:t>
            </a:r>
            <a:r>
              <a:rPr lang="en-US" sz="2000" dirty="0" smtClean="0"/>
              <a:t>                        including social function.                                                               (Casady and Nichols-Larsen 2004)</a:t>
            </a:r>
          </a:p>
          <a:p>
            <a:pPr marL="0" indent="0">
              <a:buNone/>
            </a:pPr>
            <a:endParaRPr lang="en-US" sz="2000" dirty="0" smtClean="0"/>
          </a:p>
          <a:p>
            <a:r>
              <a:rPr lang="en-US" sz="2000" dirty="0"/>
              <a:t>Muscle symmetry and gross motor </a:t>
            </a:r>
            <a:r>
              <a:rPr lang="en-US" sz="2000" dirty="0" smtClean="0"/>
              <a:t>function.                          (</a:t>
            </a:r>
            <a:r>
              <a:rPr lang="en-US" sz="2000" dirty="0"/>
              <a:t>McGibbon et al. 2009</a:t>
            </a:r>
            <a:r>
              <a:rPr lang="en-US" sz="2000" dirty="0" smtClean="0"/>
              <a:t>)</a:t>
            </a:r>
          </a:p>
          <a:p>
            <a:endParaRPr lang="en-US" sz="2000" dirty="0"/>
          </a:p>
          <a:p>
            <a:r>
              <a:rPr lang="en-US" sz="2000" dirty="0"/>
              <a:t>Gross motor function, participation and psychosocial </a:t>
            </a:r>
            <a:r>
              <a:rPr lang="en-US" sz="2000" dirty="0" smtClean="0"/>
              <a:t>function.         (</a:t>
            </a:r>
            <a:r>
              <a:rPr lang="en-US" sz="2000" dirty="0"/>
              <a:t>Frank et al. 2011</a:t>
            </a:r>
            <a:r>
              <a:rPr lang="en-US" sz="2000" dirty="0" smtClean="0"/>
              <a:t>)</a:t>
            </a:r>
          </a:p>
          <a:p>
            <a:endParaRPr lang="en-US" sz="2000" dirty="0"/>
          </a:p>
          <a:p>
            <a:r>
              <a:rPr lang="en-US" sz="2000" dirty="0"/>
              <a:t>Balance, gross motor function, walking speed, stride length, and pelvic alignment (Kwon et al. 2011)</a:t>
            </a:r>
          </a:p>
          <a:p>
            <a:endParaRPr lang="en-US" sz="2200" dirty="0"/>
          </a:p>
          <a:p>
            <a:endParaRPr lang="en-US" sz="2200" dirty="0"/>
          </a:p>
          <a:p>
            <a:endParaRPr lang="en-US" sz="1200" dirty="0" smtClean="0"/>
          </a:p>
          <a:p>
            <a:pPr marL="0" indent="0">
              <a:buNone/>
            </a:pPr>
            <a:endParaRPr lang="en-US" sz="1200"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15</a:t>
            </a:fld>
            <a:endParaRPr lang="en-US" dirty="0"/>
          </a:p>
        </p:txBody>
      </p:sp>
      <p:pic>
        <p:nvPicPr>
          <p:cNvPr id="5" name="Picture 4" descr="resear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92" y="1259385"/>
            <a:ext cx="1366308" cy="1366308"/>
          </a:xfrm>
          <a:prstGeom prst="rect">
            <a:avLst/>
          </a:prstGeom>
        </p:spPr>
      </p:pic>
    </p:spTree>
    <p:extLst>
      <p:ext uri="{BB962C8B-B14F-4D97-AF65-F5344CB8AC3E}">
        <p14:creationId xmlns:p14="http://schemas.microsoft.com/office/powerpoint/2010/main" val="8523966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Research Evidence </a:t>
            </a:r>
            <a:r>
              <a:rPr lang="en-US" sz="2800" dirty="0"/>
              <a:t>f</a:t>
            </a:r>
            <a:r>
              <a:rPr lang="en-US" sz="2800" dirty="0" smtClean="0"/>
              <a:t>or Children with Cerebral Palsy</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err="1" smtClean="0"/>
              <a:t>Hippotherapy</a:t>
            </a:r>
            <a:r>
              <a:rPr lang="en-US" sz="2000" b="1" dirty="0" smtClean="0"/>
              <a:t> may improve: </a:t>
            </a:r>
          </a:p>
          <a:p>
            <a:pPr marL="0" indent="0">
              <a:buNone/>
            </a:pPr>
            <a:endParaRPr lang="en-US" sz="2000" dirty="0"/>
          </a:p>
          <a:p>
            <a:r>
              <a:rPr lang="en-US" sz="2000" dirty="0"/>
              <a:t>Head and trunk stability and reaching  </a:t>
            </a:r>
            <a:r>
              <a:rPr lang="en-US" sz="2000" dirty="0" smtClean="0"/>
              <a:t>                                      (</a:t>
            </a:r>
            <a:r>
              <a:rPr lang="en-US" sz="2000" dirty="0"/>
              <a:t>Shurtleff et al. 2009; Shurtleff and Engsberg 2010; </a:t>
            </a:r>
            <a:r>
              <a:rPr lang="en-US" sz="2000" dirty="0" smtClean="0"/>
              <a:t>                   Shurtleff </a:t>
            </a:r>
            <a:r>
              <a:rPr lang="en-US" sz="2000" dirty="0"/>
              <a:t>and Engsberg 2012) </a:t>
            </a:r>
            <a:endParaRPr lang="en-US" sz="2000" dirty="0" smtClean="0"/>
          </a:p>
          <a:p>
            <a:endParaRPr lang="en-US" sz="2000" dirty="0"/>
          </a:p>
          <a:p>
            <a:r>
              <a:rPr lang="en-US" sz="2000" dirty="0" smtClean="0"/>
              <a:t>Sitting balance.                                                                                  (</a:t>
            </a:r>
            <a:r>
              <a:rPr lang="en-US" sz="2000" dirty="0"/>
              <a:t>Kang et al. 2012)</a:t>
            </a:r>
          </a:p>
          <a:p>
            <a:endParaRPr lang="en-US" sz="2000" dirty="0"/>
          </a:p>
          <a:p>
            <a:r>
              <a:rPr lang="en-US" sz="2000" dirty="0"/>
              <a:t>Gross motor </a:t>
            </a:r>
            <a:r>
              <a:rPr lang="en-US" sz="2000" dirty="0" smtClean="0"/>
              <a:t>function.                                                                  (</a:t>
            </a:r>
            <a:r>
              <a:rPr lang="en-US" sz="2000" dirty="0"/>
              <a:t>Chang et al. 2012)</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16</a:t>
            </a:fld>
            <a:endParaRPr lang="en-US" dirty="0"/>
          </a:p>
        </p:txBody>
      </p:sp>
      <p:pic>
        <p:nvPicPr>
          <p:cNvPr id="5" name="Picture 4" descr="resear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92" y="1259385"/>
            <a:ext cx="1366308" cy="1366308"/>
          </a:xfrm>
          <a:prstGeom prst="rect">
            <a:avLst/>
          </a:prstGeom>
        </p:spPr>
      </p:pic>
    </p:spTree>
    <p:extLst>
      <p:ext uri="{BB962C8B-B14F-4D97-AF65-F5344CB8AC3E}">
        <p14:creationId xmlns:p14="http://schemas.microsoft.com/office/powerpoint/2010/main" val="19687436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Research Evidence For Children with Other Conditions</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err="1" smtClean="0"/>
              <a:t>Hippotherapy</a:t>
            </a:r>
            <a:r>
              <a:rPr lang="en-US" sz="2000" b="1" dirty="0" smtClean="0"/>
              <a:t> may improve:</a:t>
            </a:r>
          </a:p>
          <a:p>
            <a:endParaRPr lang="en-US" sz="2000" dirty="0" smtClean="0"/>
          </a:p>
          <a:p>
            <a:r>
              <a:rPr lang="en-US" sz="2000" dirty="0" smtClean="0"/>
              <a:t>Gross </a:t>
            </a:r>
            <a:r>
              <a:rPr lang="en-US" sz="2000" dirty="0"/>
              <a:t>motor </a:t>
            </a:r>
            <a:r>
              <a:rPr lang="en-US" sz="2000" dirty="0" smtClean="0"/>
              <a:t>function in children with Down syndrome.      (</a:t>
            </a:r>
            <a:r>
              <a:rPr lang="en-US" sz="2000" dirty="0"/>
              <a:t>Champagne and Dugas 2010</a:t>
            </a:r>
            <a:r>
              <a:rPr lang="en-US" sz="2000" dirty="0" smtClean="0"/>
              <a:t>)</a:t>
            </a:r>
          </a:p>
          <a:p>
            <a:pPr marL="0" indent="0">
              <a:buNone/>
            </a:pPr>
            <a:endParaRPr lang="en-US" sz="2000" dirty="0"/>
          </a:p>
          <a:p>
            <a:r>
              <a:rPr lang="en-US" sz="2000" dirty="0" smtClean="0"/>
              <a:t>Balance </a:t>
            </a:r>
            <a:r>
              <a:rPr lang="en-US" sz="2000" dirty="0"/>
              <a:t>and functional performance in daily life </a:t>
            </a:r>
            <a:r>
              <a:rPr lang="en-US" sz="2000" dirty="0" smtClean="0"/>
              <a:t>skills in children with autism, cerebellar hypoplasia, cerebral palsy, developmental coordination disorder, Down syndrome, developmental delay, and visual impairment.                                                                                (</a:t>
            </a:r>
            <a:r>
              <a:rPr lang="en-US" sz="2000" dirty="0"/>
              <a:t>Silkwood-Sherer et al. 2012</a:t>
            </a:r>
            <a:r>
              <a:rPr lang="en-US" sz="2000" dirty="0" smtClean="0"/>
              <a:t>)</a:t>
            </a:r>
          </a:p>
          <a:p>
            <a:endParaRPr lang="en-US" sz="2000" dirty="0"/>
          </a:p>
          <a:p>
            <a:r>
              <a:rPr lang="en-US" sz="2000" dirty="0"/>
              <a:t>Trunk and pelvic alignment </a:t>
            </a:r>
            <a:r>
              <a:rPr lang="en-US" sz="2000" dirty="0" smtClean="0"/>
              <a:t>in children with brain injury, Guillain Barre syndrome, cerebral palsy, and cerebrovascular accident.                                  (</a:t>
            </a:r>
            <a:r>
              <a:rPr lang="en-US" sz="2000" dirty="0"/>
              <a:t>Encheff et al. 2012)</a:t>
            </a:r>
          </a:p>
          <a:p>
            <a:endParaRPr lang="en-US" sz="2000" dirty="0"/>
          </a:p>
          <a:p>
            <a:endParaRPr lang="en-US" dirty="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17</a:t>
            </a:fld>
            <a:endParaRPr lang="en-US" dirty="0"/>
          </a:p>
        </p:txBody>
      </p:sp>
      <p:pic>
        <p:nvPicPr>
          <p:cNvPr id="5" name="Picture 4" descr="resear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92" y="1277026"/>
            <a:ext cx="1366308" cy="1366308"/>
          </a:xfrm>
          <a:prstGeom prst="rect">
            <a:avLst/>
          </a:prstGeom>
        </p:spPr>
      </p:pic>
    </p:spTree>
    <p:extLst>
      <p:ext uri="{BB962C8B-B14F-4D97-AF65-F5344CB8AC3E}">
        <p14:creationId xmlns:p14="http://schemas.microsoft.com/office/powerpoint/2010/main" val="3602623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Additional </a:t>
            </a:r>
            <a:r>
              <a:rPr lang="en-US" sz="2800" dirty="0"/>
              <a:t>R</a:t>
            </a:r>
            <a:r>
              <a:rPr lang="en-US" sz="2800" dirty="0" smtClean="0"/>
              <a:t>esearch </a:t>
            </a:r>
            <a:r>
              <a:rPr lang="en-US" sz="2800" dirty="0"/>
              <a:t>I</a:t>
            </a:r>
            <a:r>
              <a:rPr lang="en-US" sz="2800" dirty="0" smtClean="0"/>
              <a:t>s </a:t>
            </a:r>
            <a:r>
              <a:rPr lang="en-US" sz="2800" dirty="0"/>
              <a:t>N</a:t>
            </a:r>
            <a:r>
              <a:rPr lang="en-US" sz="2800" dirty="0" smtClean="0"/>
              <a:t>eeded?</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smtClean="0"/>
              <a:t>Studies… </a:t>
            </a:r>
          </a:p>
          <a:p>
            <a:pPr marL="0" indent="0">
              <a:buNone/>
            </a:pPr>
            <a:endParaRPr lang="en-US" sz="2000" dirty="0"/>
          </a:p>
          <a:p>
            <a:pPr lvl="1"/>
            <a:r>
              <a:rPr lang="en-US" dirty="0" smtClean="0"/>
              <a:t>With a larger number of participants.</a:t>
            </a:r>
          </a:p>
          <a:p>
            <a:pPr lvl="1"/>
            <a:endParaRPr lang="en-US" dirty="0" smtClean="0"/>
          </a:p>
          <a:p>
            <a:pPr lvl="1"/>
            <a:r>
              <a:rPr lang="en-US" dirty="0"/>
              <a:t>W</a:t>
            </a:r>
            <a:r>
              <a:rPr lang="en-US" dirty="0" smtClean="0"/>
              <a:t>ith children who have different pediatric conditions.</a:t>
            </a:r>
          </a:p>
          <a:p>
            <a:pPr lvl="1"/>
            <a:endParaRPr lang="en-US" dirty="0" smtClean="0"/>
          </a:p>
          <a:p>
            <a:pPr lvl="1"/>
            <a:r>
              <a:rPr lang="en-US" dirty="0"/>
              <a:t>T</a:t>
            </a:r>
            <a:r>
              <a:rPr lang="en-US" dirty="0" smtClean="0"/>
              <a:t>hat determine the best intensity, frequency and duration. </a:t>
            </a:r>
            <a:endParaRPr lang="en-US" dirty="0"/>
          </a:p>
          <a:p>
            <a:pPr lvl="1"/>
            <a:endParaRPr lang="en-US" dirty="0" smtClean="0"/>
          </a:p>
          <a:p>
            <a:pPr lvl="1"/>
            <a:r>
              <a:rPr lang="en-US" dirty="0"/>
              <a:t>T</a:t>
            </a:r>
            <a:r>
              <a:rPr lang="en-US" dirty="0" smtClean="0"/>
              <a:t>hat examine the effects of </a:t>
            </a:r>
            <a:r>
              <a:rPr lang="en-US" dirty="0" err="1" smtClean="0"/>
              <a:t>hippotherapy</a:t>
            </a:r>
            <a:r>
              <a:rPr lang="en-US" dirty="0" smtClean="0"/>
              <a:t> on participation and quality of life.</a:t>
            </a:r>
          </a:p>
          <a:p>
            <a:pPr lvl="1"/>
            <a:endParaRPr lang="en-US" dirty="0"/>
          </a:p>
          <a:p>
            <a:pPr lvl="1"/>
            <a:r>
              <a:rPr lang="en-US" dirty="0"/>
              <a:t>T</a:t>
            </a:r>
            <a:r>
              <a:rPr lang="en-US" dirty="0" smtClean="0"/>
              <a:t>hat examine the long term effects of </a:t>
            </a:r>
            <a:r>
              <a:rPr lang="en-US" dirty="0" err="1" smtClean="0"/>
              <a:t>hippotherapy</a:t>
            </a:r>
            <a:r>
              <a:rPr lang="en-US" dirty="0" smtClean="0"/>
              <a:t>.</a:t>
            </a:r>
          </a:p>
          <a:p>
            <a:pPr marL="0" indent="0">
              <a:buNone/>
            </a:pPr>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18</a:t>
            </a:fld>
            <a:endParaRPr lang="en-US" dirty="0"/>
          </a:p>
        </p:txBody>
      </p:sp>
      <p:pic>
        <p:nvPicPr>
          <p:cNvPr id="5" name="Picture 4" descr="resear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92" y="1259385"/>
            <a:ext cx="1366308" cy="1366308"/>
          </a:xfrm>
          <a:prstGeom prst="rect">
            <a:avLst/>
          </a:prstGeom>
        </p:spPr>
      </p:pic>
    </p:spTree>
    <p:extLst>
      <p:ext uri="{BB962C8B-B14F-4D97-AF65-F5344CB8AC3E}">
        <p14:creationId xmlns:p14="http://schemas.microsoft.com/office/powerpoint/2010/main" val="24842712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eaLnBrk="1" hangingPunct="1">
              <a:defRPr/>
            </a:pPr>
            <a:r>
              <a:rPr lang="en-US" sz="2800" dirty="0" smtClean="0">
                <a:cs typeface="+mj-cs"/>
              </a:rPr>
              <a:t>Hippotherapy May </a:t>
            </a:r>
            <a:r>
              <a:rPr lang="en-US" sz="2800" dirty="0">
                <a:cs typeface="+mj-cs"/>
              </a:rPr>
              <a:t>N</a:t>
            </a:r>
            <a:r>
              <a:rPr lang="en-US" sz="2800" dirty="0" smtClean="0">
                <a:cs typeface="+mj-cs"/>
              </a:rPr>
              <a:t>ot Be Appropriate </a:t>
            </a:r>
            <a:br>
              <a:rPr lang="en-US" sz="2800" dirty="0" smtClean="0">
                <a:cs typeface="+mj-cs"/>
              </a:rPr>
            </a:br>
            <a:r>
              <a:rPr lang="en-US" sz="2800" dirty="0"/>
              <a:t>f</a:t>
            </a:r>
            <a:r>
              <a:rPr lang="en-US" sz="2800" dirty="0" smtClean="0">
                <a:cs typeface="+mj-cs"/>
              </a:rPr>
              <a:t>or Children </a:t>
            </a:r>
            <a:r>
              <a:rPr lang="en-US" sz="2800" dirty="0">
                <a:cs typeface="+mj-cs"/>
              </a:rPr>
              <a:t>W</a:t>
            </a:r>
            <a:r>
              <a:rPr lang="en-US" sz="2800" dirty="0" smtClean="0">
                <a:cs typeface="+mj-cs"/>
              </a:rPr>
              <a:t>ho </a:t>
            </a:r>
            <a:r>
              <a:rPr lang="en-US" sz="2800" dirty="0">
                <a:cs typeface="+mj-cs"/>
              </a:rPr>
              <a:t>H</a:t>
            </a:r>
            <a:r>
              <a:rPr lang="en-US" sz="2800" dirty="0" smtClean="0">
                <a:cs typeface="+mj-cs"/>
              </a:rPr>
              <a:t>ave:</a:t>
            </a:r>
          </a:p>
        </p:txBody>
      </p:sp>
      <p:sp>
        <p:nvSpPr>
          <p:cNvPr id="99331" name="Rectangle 3"/>
          <p:cNvSpPr>
            <a:spLocks noGrp="1" noChangeArrowheads="1"/>
          </p:cNvSpPr>
          <p:nvPr>
            <p:ph sz="half" idx="1"/>
          </p:nvPr>
        </p:nvSpPr>
        <p:spPr/>
        <p:txBody>
          <a:bodyPr>
            <a:noAutofit/>
          </a:bodyPr>
          <a:lstStyle/>
          <a:p>
            <a:pPr eaLnBrk="1" hangingPunct="1">
              <a:lnSpc>
                <a:spcPct val="200000"/>
              </a:lnSpc>
              <a:defRPr/>
            </a:pPr>
            <a:r>
              <a:rPr lang="en-US" sz="2000" dirty="0" smtClean="0">
                <a:cs typeface="+mn-cs"/>
              </a:rPr>
              <a:t>Active mental health disorder</a:t>
            </a:r>
          </a:p>
          <a:p>
            <a:pPr>
              <a:lnSpc>
                <a:spcPct val="200000"/>
              </a:lnSpc>
              <a:defRPr/>
            </a:pPr>
            <a:r>
              <a:rPr lang="en-US" sz="2000" dirty="0" smtClean="0">
                <a:cs typeface="+mn-cs"/>
              </a:rPr>
              <a:t>Acute herniated disc</a:t>
            </a:r>
          </a:p>
          <a:p>
            <a:pPr eaLnBrk="1" hangingPunct="1">
              <a:lnSpc>
                <a:spcPct val="200000"/>
              </a:lnSpc>
              <a:defRPr/>
            </a:pPr>
            <a:r>
              <a:rPr lang="en-US" sz="2000" dirty="0" smtClean="0">
                <a:cs typeface="+mn-cs"/>
              </a:rPr>
              <a:t>Allergies to horses</a:t>
            </a:r>
          </a:p>
          <a:p>
            <a:pPr eaLnBrk="1" hangingPunct="1">
              <a:lnSpc>
                <a:spcPct val="200000"/>
              </a:lnSpc>
              <a:defRPr/>
            </a:pPr>
            <a:r>
              <a:rPr lang="en-US" sz="2000" dirty="0" smtClean="0">
                <a:cs typeface="+mn-cs"/>
              </a:rPr>
              <a:t>Atlanto-axial or spinal instability</a:t>
            </a:r>
          </a:p>
          <a:p>
            <a:pPr eaLnBrk="1" hangingPunct="1">
              <a:lnSpc>
                <a:spcPct val="200000"/>
              </a:lnSpc>
              <a:defRPr/>
            </a:pPr>
            <a:r>
              <a:rPr lang="en-US" sz="2000" dirty="0" smtClean="0">
                <a:cs typeface="+mn-cs"/>
              </a:rPr>
              <a:t>Fractures</a:t>
            </a:r>
          </a:p>
          <a:p>
            <a:pPr eaLnBrk="1" hangingPunct="1">
              <a:lnSpc>
                <a:spcPct val="200000"/>
              </a:lnSpc>
              <a:defRPr/>
            </a:pPr>
            <a:r>
              <a:rPr lang="en-US" sz="2000" dirty="0" smtClean="0">
                <a:cs typeface="+mn-cs"/>
              </a:rPr>
              <a:t>Hip subluxation or dislocation</a:t>
            </a:r>
          </a:p>
          <a:p>
            <a:pPr>
              <a:lnSpc>
                <a:spcPct val="200000"/>
              </a:lnSpc>
              <a:defRPr/>
            </a:pPr>
            <a:r>
              <a:rPr lang="en-US" sz="2000" dirty="0"/>
              <a:t>Hemophilia</a:t>
            </a:r>
          </a:p>
          <a:p>
            <a:pPr eaLnBrk="1" hangingPunct="1">
              <a:lnSpc>
                <a:spcPct val="200000"/>
              </a:lnSpc>
              <a:defRPr/>
            </a:pPr>
            <a:endParaRPr lang="en-US" sz="2000" dirty="0" smtClean="0">
              <a:cs typeface="+mn-cs"/>
            </a:endParaRPr>
          </a:p>
        </p:txBody>
      </p:sp>
      <p:sp>
        <p:nvSpPr>
          <p:cNvPr id="3" name="Content Placeholder 2"/>
          <p:cNvSpPr>
            <a:spLocks noGrp="1"/>
          </p:cNvSpPr>
          <p:nvPr>
            <p:ph sz="half" idx="2"/>
          </p:nvPr>
        </p:nvSpPr>
        <p:spPr/>
        <p:txBody>
          <a:bodyPr>
            <a:noAutofit/>
          </a:bodyPr>
          <a:lstStyle/>
          <a:p>
            <a:pPr>
              <a:lnSpc>
                <a:spcPct val="200000"/>
              </a:lnSpc>
              <a:defRPr/>
            </a:pPr>
            <a:r>
              <a:rPr lang="en-US" sz="2000" dirty="0" smtClean="0"/>
              <a:t>Neurological </a:t>
            </a:r>
            <a:r>
              <a:rPr lang="en-US" sz="2000" dirty="0"/>
              <a:t>signs caused by Chiari II malformation </a:t>
            </a:r>
            <a:r>
              <a:rPr lang="en-US" sz="2000" dirty="0" smtClean="0"/>
              <a:t>or </a:t>
            </a:r>
            <a:r>
              <a:rPr lang="en-US" sz="2000" dirty="0"/>
              <a:t>tethered spinal cord </a:t>
            </a:r>
          </a:p>
          <a:p>
            <a:pPr>
              <a:lnSpc>
                <a:spcPct val="200000"/>
              </a:lnSpc>
              <a:defRPr/>
            </a:pPr>
            <a:r>
              <a:rPr lang="en-US" sz="2000" dirty="0" smtClean="0"/>
              <a:t>Uncontrolled seizures</a:t>
            </a:r>
          </a:p>
          <a:p>
            <a:pPr>
              <a:lnSpc>
                <a:spcPct val="200000"/>
              </a:lnSpc>
              <a:defRPr/>
            </a:pPr>
            <a:r>
              <a:rPr lang="en-US" sz="2000" dirty="0" smtClean="0"/>
              <a:t>Urinary catheters</a:t>
            </a:r>
          </a:p>
          <a:p>
            <a:pPr>
              <a:lnSpc>
                <a:spcPct val="200000"/>
              </a:lnSpc>
              <a:defRPr/>
            </a:pPr>
            <a:r>
              <a:rPr lang="en-US" sz="2000" dirty="0" smtClean="0"/>
              <a:t>Wounds</a:t>
            </a:r>
          </a:p>
          <a:p>
            <a:pPr marL="0" indent="0">
              <a:lnSpc>
                <a:spcPct val="200000"/>
              </a:lnSpc>
              <a:buNone/>
              <a:defRPr/>
            </a:pPr>
            <a:r>
              <a:rPr lang="en-US" sz="1400" dirty="0" smtClean="0"/>
              <a:t>Source: American Hippotherapy Association</a:t>
            </a:r>
          </a:p>
          <a:p>
            <a:pPr marL="0" indent="0">
              <a:lnSpc>
                <a:spcPct val="200000"/>
              </a:lnSpc>
              <a:buNone/>
              <a:defRPr/>
            </a:pPr>
            <a:endParaRPr lang="en-US" sz="1400" dirty="0"/>
          </a:p>
        </p:txBody>
      </p:sp>
      <p:sp>
        <p:nvSpPr>
          <p:cNvPr id="2" name="Slide Number Placeholder 1"/>
          <p:cNvSpPr>
            <a:spLocks noGrp="1"/>
          </p:cNvSpPr>
          <p:nvPr>
            <p:ph type="sldNum" sz="quarter" idx="12"/>
          </p:nvPr>
        </p:nvSpPr>
        <p:spPr/>
        <p:txBody>
          <a:bodyPr/>
          <a:lstStyle/>
          <a:p>
            <a:fld id="{0D729563-0B0A-4843-AFF3-06890906318D}" type="slidenum">
              <a:rPr lang="en-US" smtClean="0"/>
              <a:pPr/>
              <a:t>19</a:t>
            </a:fld>
            <a:endParaRPr lang="en-US" dirty="0"/>
          </a:p>
        </p:txBody>
      </p:sp>
    </p:spTree>
    <p:extLst>
      <p:ext uri="{BB962C8B-B14F-4D97-AF65-F5344CB8AC3E}">
        <p14:creationId xmlns:p14="http://schemas.microsoft.com/office/powerpoint/2010/main" val="115886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cs typeface="+mj-cs"/>
              </a:rPr>
              <a:t>Purpose</a:t>
            </a:r>
            <a:endParaRPr lang="en-US" sz="2800" dirty="0"/>
          </a:p>
        </p:txBody>
      </p:sp>
      <p:sp>
        <p:nvSpPr>
          <p:cNvPr id="3" name="Content Placeholder 2"/>
          <p:cNvSpPr>
            <a:spLocks noGrp="1"/>
          </p:cNvSpPr>
          <p:nvPr>
            <p:ph idx="1"/>
          </p:nvPr>
        </p:nvSpPr>
        <p:spPr/>
        <p:txBody>
          <a:bodyPr>
            <a:normAutofit/>
          </a:bodyPr>
          <a:lstStyle/>
          <a:p>
            <a:pPr>
              <a:buFont typeface="Arial"/>
              <a:buChar char="•"/>
            </a:pPr>
            <a:r>
              <a:rPr lang="en-US" sz="2000" dirty="0" smtClean="0"/>
              <a:t>To educate parents about </a:t>
            </a:r>
            <a:r>
              <a:rPr lang="en-US" sz="2000" dirty="0" err="1" smtClean="0"/>
              <a:t>hippotherapy</a:t>
            </a:r>
            <a:r>
              <a:rPr lang="en-US" sz="2000" dirty="0" smtClean="0"/>
              <a:t> as a physical therapy treatment to improve function in children who have neurological and musculoskeletal conditions.</a:t>
            </a:r>
          </a:p>
          <a:p>
            <a:pPr>
              <a:buFont typeface="Arial"/>
              <a:buChar char="•"/>
            </a:pPr>
            <a:endParaRPr lang="en-US" sz="2000" dirty="0"/>
          </a:p>
          <a:p>
            <a:pPr>
              <a:buFont typeface="Arial"/>
              <a:buChar char="•"/>
            </a:pPr>
            <a:r>
              <a:rPr lang="en-US" sz="2000" dirty="0" smtClean="0"/>
              <a:t>To provide parents will sound information so they can make informed decisions about </a:t>
            </a:r>
            <a:r>
              <a:rPr lang="en-US" sz="2000" dirty="0" err="1" smtClean="0"/>
              <a:t>hippotherapy</a:t>
            </a:r>
            <a:r>
              <a:rPr lang="en-US" sz="2000" dirty="0" smtClean="0"/>
              <a:t> for their child. </a:t>
            </a:r>
          </a:p>
          <a:p>
            <a:pPr marL="0" indent="0">
              <a:buNone/>
            </a:pPr>
            <a:endParaRPr lang="en-US" sz="2000" dirty="0" smtClean="0"/>
          </a:p>
          <a:p>
            <a:pPr>
              <a:buFont typeface="Arial"/>
              <a:buChar char="•"/>
            </a:pPr>
            <a:endParaRPr lang="en-US" sz="2000" dirty="0"/>
          </a:p>
          <a:p>
            <a:pPr>
              <a:buFont typeface="Arial"/>
              <a:buChar char="•"/>
            </a:pPr>
            <a:endParaRPr lang="en-US" sz="2000" dirty="0" smtClean="0"/>
          </a:p>
          <a:p>
            <a:pPr marL="0" indent="0">
              <a:buNone/>
            </a:pPr>
            <a:endParaRPr lang="en-US" sz="2400" dirty="0">
              <a:cs typeface="+mn-cs"/>
            </a:endParaRPr>
          </a:p>
          <a:p>
            <a:pPr marL="0" indent="0">
              <a:buNone/>
            </a:pPr>
            <a:endParaRPr lang="en-US" sz="2400" dirty="0">
              <a:cs typeface="+mn-cs"/>
            </a:endParaRPr>
          </a:p>
          <a:p>
            <a:pPr marL="0" indent="0">
              <a:buNone/>
            </a:pPr>
            <a:endParaRPr lang="en-US" sz="2400" dirty="0" smtClean="0">
              <a:cs typeface="+mn-cs"/>
            </a:endParaRPr>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2</a:t>
            </a:fld>
            <a:endParaRPr lang="en-US" dirty="0"/>
          </a:p>
        </p:txBody>
      </p:sp>
    </p:spTree>
    <p:extLst>
      <p:ext uri="{BB962C8B-B14F-4D97-AF65-F5344CB8AC3E}">
        <p14:creationId xmlns:p14="http://schemas.microsoft.com/office/powerpoint/2010/main" val="2648705731"/>
      </p:ext>
    </p:extLst>
  </p:cSld>
  <p:clrMapOvr>
    <a:masterClrMapping/>
  </p:clrMapOvr>
  <mc:AlternateContent xmlns:mc="http://schemas.openxmlformats.org/markup-compatibility/2006" xmlns:p14="http://schemas.microsoft.com/office/powerpoint/2010/main">
    <mc:Choice Requires="p14">
      <p:transition spd="slow" p14:dur="2000" advTm="3308"/>
    </mc:Choice>
    <mc:Fallback xmlns="">
      <p:transition xmlns:p14="http://schemas.microsoft.com/office/powerpoint/2010/main" spd="slow" advTm="3308"/>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eaLnBrk="1" hangingPunct="1">
              <a:defRPr/>
            </a:pPr>
            <a:r>
              <a:rPr lang="en-US" sz="2800" dirty="0" smtClean="0">
                <a:cs typeface="+mj-cs"/>
              </a:rPr>
              <a:t>Hippotherapy May </a:t>
            </a:r>
            <a:r>
              <a:rPr lang="en-US" sz="2800" dirty="0">
                <a:cs typeface="+mj-cs"/>
              </a:rPr>
              <a:t>N</a:t>
            </a:r>
            <a:r>
              <a:rPr lang="en-US" sz="2800" dirty="0" smtClean="0">
                <a:cs typeface="+mj-cs"/>
              </a:rPr>
              <a:t>ot Be Appropriate </a:t>
            </a:r>
            <a:br>
              <a:rPr lang="en-US" sz="2800" dirty="0" smtClean="0">
                <a:cs typeface="+mj-cs"/>
              </a:rPr>
            </a:br>
            <a:r>
              <a:rPr lang="en-US" sz="2800" dirty="0"/>
              <a:t>f</a:t>
            </a:r>
            <a:r>
              <a:rPr lang="en-US" sz="2800" dirty="0" smtClean="0">
                <a:cs typeface="+mj-cs"/>
              </a:rPr>
              <a:t>or Children </a:t>
            </a:r>
            <a:r>
              <a:rPr lang="en-US" sz="2800" dirty="0" smtClean="0"/>
              <a:t>With</a:t>
            </a:r>
            <a:r>
              <a:rPr lang="en-US" sz="2800" dirty="0" smtClean="0">
                <a:cs typeface="+mj-cs"/>
              </a:rPr>
              <a:t>:</a:t>
            </a:r>
          </a:p>
        </p:txBody>
      </p:sp>
      <p:sp>
        <p:nvSpPr>
          <p:cNvPr id="3" name="Content Placeholder 2"/>
          <p:cNvSpPr>
            <a:spLocks noGrp="1"/>
          </p:cNvSpPr>
          <p:nvPr>
            <p:ph idx="1"/>
          </p:nvPr>
        </p:nvSpPr>
        <p:spPr/>
        <p:txBody>
          <a:bodyPr>
            <a:normAutofit/>
          </a:bodyPr>
          <a:lstStyle/>
          <a:p>
            <a:r>
              <a:rPr lang="en-US" sz="2000" b="1" dirty="0" smtClean="0"/>
              <a:t>Severe activity limitations </a:t>
            </a:r>
          </a:p>
          <a:p>
            <a:pPr lvl="1">
              <a:buFont typeface="Lucida Grande"/>
              <a:buChar char="-"/>
            </a:pPr>
            <a:r>
              <a:rPr lang="en-US" dirty="0" smtClean="0"/>
              <a:t>Hippotherapy may be less effective for children who have difficulty sitting without support.                                                                 (Hamill et al, 2007)</a:t>
            </a:r>
          </a:p>
          <a:p>
            <a:endParaRPr lang="en-US" dirty="0"/>
          </a:p>
          <a:p>
            <a:r>
              <a:rPr lang="en-US" sz="2000" b="1" dirty="0" smtClean="0"/>
              <a:t>Medical instability </a:t>
            </a:r>
          </a:p>
          <a:p>
            <a:pPr lvl="1">
              <a:buFont typeface="Lucida Grande"/>
              <a:buChar char="-"/>
            </a:pPr>
            <a:r>
              <a:rPr lang="en-US" dirty="0"/>
              <a:t>M</a:t>
            </a:r>
            <a:r>
              <a:rPr lang="en-US" dirty="0" smtClean="0"/>
              <a:t>edical status and stability should </a:t>
            </a:r>
            <a:r>
              <a:rPr lang="en-US" dirty="0"/>
              <a:t>be considered prior to </a:t>
            </a:r>
            <a:r>
              <a:rPr lang="en-US" dirty="0" smtClean="0"/>
              <a:t>initiating treatment.                                                                                 (Murphy et al. 2008)</a:t>
            </a:r>
            <a:endParaRPr lang="en-US" dirty="0"/>
          </a:p>
          <a:p>
            <a:endParaRPr lang="en-US" sz="2000" dirty="0" smtClean="0"/>
          </a:p>
          <a:p>
            <a:endParaRPr lang="en-US" sz="2000" dirty="0"/>
          </a:p>
          <a:p>
            <a:endParaRPr lang="en-US" sz="20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smtClean="0"/>
          </a:p>
        </p:txBody>
      </p:sp>
      <p:sp>
        <p:nvSpPr>
          <p:cNvPr id="2" name="Slide Number Placeholder 1"/>
          <p:cNvSpPr>
            <a:spLocks noGrp="1"/>
          </p:cNvSpPr>
          <p:nvPr>
            <p:ph type="sldNum" sz="quarter" idx="12"/>
          </p:nvPr>
        </p:nvSpPr>
        <p:spPr/>
        <p:txBody>
          <a:bodyPr/>
          <a:lstStyle/>
          <a:p>
            <a:fld id="{0D729563-0B0A-4843-AFF3-06890906318D}" type="slidenum">
              <a:rPr lang="en-US" smtClean="0"/>
              <a:pPr/>
              <a:t>20</a:t>
            </a:fld>
            <a:endParaRPr lang="en-US" dirty="0"/>
          </a:p>
        </p:txBody>
      </p:sp>
    </p:spTree>
    <p:extLst>
      <p:ext uri="{BB962C8B-B14F-4D97-AF65-F5344CB8AC3E}">
        <p14:creationId xmlns:p14="http://schemas.microsoft.com/office/powerpoint/2010/main" val="18800502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z="2800" dirty="0" smtClean="0"/>
              <a:t>Does </a:t>
            </a:r>
            <a:r>
              <a:rPr lang="en-US" sz="2800" dirty="0"/>
              <a:t>I</a:t>
            </a:r>
            <a:r>
              <a:rPr lang="en-US" sz="2800" dirty="0" smtClean="0"/>
              <a:t>nsurance Pay for Hippotherapy</a:t>
            </a:r>
            <a:r>
              <a:rPr lang="en-US" sz="2800" dirty="0" smtClean="0">
                <a:cs typeface="+mj-cs"/>
              </a:rPr>
              <a:t>?</a:t>
            </a:r>
          </a:p>
        </p:txBody>
      </p:sp>
      <p:sp>
        <p:nvSpPr>
          <p:cNvPr id="154627" name="Rectangle 3"/>
          <p:cNvSpPr>
            <a:spLocks noGrp="1" noChangeArrowheads="1"/>
          </p:cNvSpPr>
          <p:nvPr>
            <p:ph idx="1"/>
          </p:nvPr>
        </p:nvSpPr>
        <p:spPr/>
        <p:txBody>
          <a:bodyPr>
            <a:normAutofit/>
          </a:bodyPr>
          <a:lstStyle/>
          <a:p>
            <a:pPr eaLnBrk="1" hangingPunct="1">
              <a:defRPr/>
            </a:pPr>
            <a:r>
              <a:rPr lang="en-US" sz="2000" dirty="0" smtClean="0"/>
              <a:t>Some</a:t>
            </a:r>
            <a:r>
              <a:rPr lang="en-US" sz="2000" dirty="0" smtClean="0">
                <a:cs typeface="+mn-cs"/>
              </a:rPr>
              <a:t> insurance plans </a:t>
            </a:r>
            <a:r>
              <a:rPr lang="en-US" sz="2000" dirty="0" smtClean="0"/>
              <a:t>pay.</a:t>
            </a:r>
          </a:p>
          <a:p>
            <a:pPr eaLnBrk="1" hangingPunct="1">
              <a:defRPr/>
            </a:pPr>
            <a:endParaRPr lang="en-US" sz="2000" dirty="0">
              <a:cs typeface="+mn-cs"/>
            </a:endParaRPr>
          </a:p>
          <a:p>
            <a:pPr eaLnBrk="1" hangingPunct="1">
              <a:defRPr/>
            </a:pPr>
            <a:r>
              <a:rPr lang="en-US" sz="2000" dirty="0" smtClean="0"/>
              <a:t>Copay may be required.</a:t>
            </a:r>
          </a:p>
          <a:p>
            <a:pPr eaLnBrk="1" hangingPunct="1">
              <a:defRPr/>
            </a:pPr>
            <a:endParaRPr lang="en-US" sz="2000" dirty="0" smtClean="0">
              <a:cs typeface="+mn-cs"/>
            </a:endParaRPr>
          </a:p>
          <a:p>
            <a:pPr eaLnBrk="1" hangingPunct="1">
              <a:defRPr/>
            </a:pPr>
            <a:r>
              <a:rPr lang="en-US" sz="2000" dirty="0" smtClean="0">
                <a:cs typeface="+mn-cs"/>
              </a:rPr>
              <a:t>Some insurance plans </a:t>
            </a:r>
            <a:r>
              <a:rPr lang="en-US" sz="2000" u="sng" dirty="0" smtClean="0">
                <a:cs typeface="+mn-cs"/>
              </a:rPr>
              <a:t>do not</a:t>
            </a:r>
            <a:r>
              <a:rPr lang="en-US" sz="2000" dirty="0" smtClean="0">
                <a:cs typeface="+mn-cs"/>
              </a:rPr>
              <a:t> </a:t>
            </a:r>
            <a:r>
              <a:rPr lang="en-US" sz="2000" dirty="0" smtClean="0"/>
              <a:t>pay</a:t>
            </a:r>
            <a:r>
              <a:rPr lang="en-US" sz="2000" dirty="0" smtClean="0">
                <a:cs typeface="+mn-cs"/>
              </a:rPr>
              <a:t>.</a:t>
            </a:r>
          </a:p>
          <a:p>
            <a:pPr eaLnBrk="1" hangingPunct="1">
              <a:defRPr/>
            </a:pPr>
            <a:endParaRPr lang="en-US" sz="2000" dirty="0">
              <a:cs typeface="+mn-cs"/>
            </a:endParaRPr>
          </a:p>
          <a:p>
            <a:pPr eaLnBrk="1" hangingPunct="1">
              <a:defRPr/>
            </a:pPr>
            <a:r>
              <a:rPr lang="en-US" sz="2000" dirty="0" smtClean="0">
                <a:cs typeface="+mn-cs"/>
              </a:rPr>
              <a:t>Some </a:t>
            </a:r>
            <a:r>
              <a:rPr lang="en-US" sz="2000" dirty="0" err="1" smtClean="0">
                <a:cs typeface="+mn-cs"/>
              </a:rPr>
              <a:t>hippotherapy</a:t>
            </a:r>
            <a:r>
              <a:rPr lang="en-US" sz="2000" dirty="0" smtClean="0">
                <a:cs typeface="+mn-cs"/>
              </a:rPr>
              <a:t> providers do not accept insurance.</a:t>
            </a:r>
          </a:p>
          <a:p>
            <a:pPr marL="0" indent="0" eaLnBrk="1" hangingPunct="1">
              <a:buNone/>
              <a:defRPr/>
            </a:pPr>
            <a:endParaRPr lang="en-US" sz="2000" dirty="0" smtClean="0">
              <a:cs typeface="+mn-cs"/>
            </a:endParaRPr>
          </a:p>
          <a:p>
            <a:pPr marL="0" indent="0" eaLnBrk="1" hangingPunct="1">
              <a:buFontTx/>
              <a:buNone/>
              <a:defRPr/>
            </a:pPr>
            <a:endParaRPr lang="en-US" dirty="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21</a:t>
            </a:fld>
            <a:endParaRPr lang="en-US" dirty="0"/>
          </a:p>
        </p:txBody>
      </p:sp>
    </p:spTree>
    <p:extLst>
      <p:ext uri="{BB962C8B-B14F-4D97-AF65-F5344CB8AC3E}">
        <p14:creationId xmlns:p14="http://schemas.microsoft.com/office/powerpoint/2010/main" val="41224572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z="2800" dirty="0" smtClean="0">
                <a:cs typeface="+mj-cs"/>
              </a:rPr>
              <a:t>Hippotherapy: </a:t>
            </a:r>
            <a:r>
              <a:rPr lang="en-US" sz="2800" dirty="0" smtClean="0"/>
              <a:t>Getting Treatment Started </a:t>
            </a:r>
            <a:endParaRPr lang="en-US" sz="2800" dirty="0" smtClean="0">
              <a:cs typeface="+mj-cs"/>
            </a:endParaRPr>
          </a:p>
        </p:txBody>
      </p:sp>
      <p:sp>
        <p:nvSpPr>
          <p:cNvPr id="97283" name="Rectangle 3"/>
          <p:cNvSpPr>
            <a:spLocks noGrp="1" noChangeArrowheads="1"/>
          </p:cNvSpPr>
          <p:nvPr>
            <p:ph idx="1"/>
          </p:nvPr>
        </p:nvSpPr>
        <p:spPr/>
        <p:txBody>
          <a:bodyPr>
            <a:normAutofit/>
          </a:bodyPr>
          <a:lstStyle/>
          <a:p>
            <a:pPr marL="457200" indent="-457200" eaLnBrk="1" hangingPunct="1">
              <a:lnSpc>
                <a:spcPct val="90000"/>
              </a:lnSpc>
              <a:buFont typeface="+mj-lt"/>
              <a:buAutoNum type="arabicParenR"/>
              <a:defRPr/>
            </a:pPr>
            <a:r>
              <a:rPr lang="en-US" sz="2000" dirty="0">
                <a:solidFill>
                  <a:srgbClr val="000000"/>
                </a:solidFill>
              </a:rPr>
              <a:t>D</a:t>
            </a:r>
            <a:r>
              <a:rPr lang="en-US" sz="2000" dirty="0" smtClean="0">
                <a:solidFill>
                  <a:srgbClr val="000000"/>
                </a:solidFill>
              </a:rPr>
              <a:t>octor’s order.</a:t>
            </a:r>
            <a:endParaRPr lang="en-US" sz="2000" dirty="0">
              <a:solidFill>
                <a:srgbClr val="000000"/>
              </a:solidFill>
            </a:endParaRPr>
          </a:p>
          <a:p>
            <a:pPr marL="457200" indent="-457200" eaLnBrk="1" hangingPunct="1">
              <a:lnSpc>
                <a:spcPct val="90000"/>
              </a:lnSpc>
              <a:buFont typeface="+mj-lt"/>
              <a:buAutoNum type="arabicParenR"/>
              <a:defRPr/>
            </a:pPr>
            <a:endParaRPr lang="en-US" sz="2000" dirty="0" smtClean="0">
              <a:solidFill>
                <a:srgbClr val="000000"/>
              </a:solidFill>
            </a:endParaRPr>
          </a:p>
          <a:p>
            <a:pPr marL="457200" indent="-457200" eaLnBrk="1" hangingPunct="1">
              <a:lnSpc>
                <a:spcPct val="90000"/>
              </a:lnSpc>
              <a:buFont typeface="+mj-lt"/>
              <a:buAutoNum type="arabicParenR"/>
              <a:defRPr/>
            </a:pPr>
            <a:r>
              <a:rPr lang="en-US" sz="2000" dirty="0">
                <a:solidFill>
                  <a:srgbClr val="000000"/>
                </a:solidFill>
              </a:rPr>
              <a:t>I</a:t>
            </a:r>
            <a:r>
              <a:rPr lang="en-US" sz="2000" dirty="0" smtClean="0">
                <a:solidFill>
                  <a:srgbClr val="000000"/>
                </a:solidFill>
              </a:rPr>
              <a:t>nitial physical therapy evaluation.</a:t>
            </a:r>
          </a:p>
          <a:p>
            <a:pPr marL="0" indent="0" eaLnBrk="1" hangingPunct="1">
              <a:lnSpc>
                <a:spcPct val="90000"/>
              </a:lnSpc>
              <a:buNone/>
              <a:defRPr/>
            </a:pPr>
            <a:endParaRPr lang="en-US" sz="2000" dirty="0" smtClean="0">
              <a:solidFill>
                <a:srgbClr val="000000"/>
              </a:solidFill>
            </a:endParaRPr>
          </a:p>
          <a:p>
            <a:pPr marL="457200" indent="-457200" eaLnBrk="1" hangingPunct="1">
              <a:lnSpc>
                <a:spcPct val="90000"/>
              </a:lnSpc>
              <a:buFont typeface="+mj-lt"/>
              <a:buAutoNum type="arabicParenR"/>
              <a:defRPr/>
            </a:pPr>
            <a:r>
              <a:rPr lang="en-US" sz="2000" dirty="0" smtClean="0">
                <a:solidFill>
                  <a:srgbClr val="000000"/>
                </a:solidFill>
              </a:rPr>
              <a:t>Therapist will consider:</a:t>
            </a:r>
          </a:p>
          <a:p>
            <a:pPr marL="0" indent="0" eaLnBrk="1" hangingPunct="1">
              <a:lnSpc>
                <a:spcPct val="90000"/>
              </a:lnSpc>
              <a:buNone/>
              <a:defRPr/>
            </a:pPr>
            <a:r>
              <a:rPr lang="en-US" sz="2000" dirty="0">
                <a:solidFill>
                  <a:srgbClr val="000000"/>
                </a:solidFill>
              </a:rPr>
              <a:t> </a:t>
            </a:r>
          </a:p>
          <a:p>
            <a:pPr lvl="1" eaLnBrk="1" hangingPunct="1">
              <a:lnSpc>
                <a:spcPct val="90000"/>
              </a:lnSpc>
              <a:buFont typeface="Wingdings" charset="0"/>
              <a:buChar char="ü"/>
              <a:defRPr/>
            </a:pPr>
            <a:r>
              <a:rPr lang="en-US" dirty="0" smtClean="0">
                <a:solidFill>
                  <a:srgbClr val="000000"/>
                </a:solidFill>
              </a:rPr>
              <a:t> Will </a:t>
            </a:r>
            <a:r>
              <a:rPr lang="en-US" dirty="0" err="1" smtClean="0">
                <a:solidFill>
                  <a:srgbClr val="000000"/>
                </a:solidFill>
              </a:rPr>
              <a:t>hippotherapy</a:t>
            </a:r>
            <a:r>
              <a:rPr lang="en-US" dirty="0" smtClean="0">
                <a:solidFill>
                  <a:srgbClr val="000000"/>
                </a:solidFill>
              </a:rPr>
              <a:t> </a:t>
            </a:r>
            <a:r>
              <a:rPr lang="en-US" dirty="0">
                <a:solidFill>
                  <a:srgbClr val="000000"/>
                </a:solidFill>
              </a:rPr>
              <a:t>be a useful treatment?</a:t>
            </a:r>
          </a:p>
          <a:p>
            <a:pPr lvl="1" eaLnBrk="1" hangingPunct="1">
              <a:lnSpc>
                <a:spcPct val="90000"/>
              </a:lnSpc>
              <a:buFont typeface="Wingdings" charset="0"/>
              <a:buChar char="ü"/>
              <a:defRPr/>
            </a:pPr>
            <a:r>
              <a:rPr lang="en-US" dirty="0">
                <a:solidFill>
                  <a:srgbClr val="000000"/>
                </a:solidFill>
              </a:rPr>
              <a:t> </a:t>
            </a:r>
            <a:r>
              <a:rPr lang="en-US" dirty="0" smtClean="0">
                <a:solidFill>
                  <a:srgbClr val="000000"/>
                </a:solidFill>
              </a:rPr>
              <a:t>Are </a:t>
            </a:r>
            <a:r>
              <a:rPr lang="en-US" dirty="0">
                <a:solidFill>
                  <a:srgbClr val="000000"/>
                </a:solidFill>
              </a:rPr>
              <a:t>there contraindications?</a:t>
            </a:r>
          </a:p>
          <a:p>
            <a:pPr lvl="1" eaLnBrk="1" hangingPunct="1">
              <a:lnSpc>
                <a:spcPct val="90000"/>
              </a:lnSpc>
              <a:buFont typeface="Wingdings" charset="0"/>
              <a:buChar char="ü"/>
              <a:defRPr/>
            </a:pPr>
            <a:r>
              <a:rPr lang="en-US" dirty="0">
                <a:solidFill>
                  <a:srgbClr val="000000"/>
                </a:solidFill>
              </a:rPr>
              <a:t> </a:t>
            </a:r>
            <a:r>
              <a:rPr lang="en-US" dirty="0" smtClean="0">
                <a:solidFill>
                  <a:srgbClr val="000000"/>
                </a:solidFill>
              </a:rPr>
              <a:t>What </a:t>
            </a:r>
            <a:r>
              <a:rPr lang="en-US" dirty="0">
                <a:solidFill>
                  <a:srgbClr val="000000"/>
                </a:solidFill>
              </a:rPr>
              <a:t>precautions should be taken?</a:t>
            </a:r>
          </a:p>
          <a:p>
            <a:pPr lvl="1" eaLnBrk="1" hangingPunct="1">
              <a:lnSpc>
                <a:spcPct val="90000"/>
              </a:lnSpc>
              <a:buFont typeface="Wingdings" charset="0"/>
              <a:buChar char="ü"/>
              <a:defRPr/>
            </a:pPr>
            <a:r>
              <a:rPr lang="en-US" dirty="0">
                <a:solidFill>
                  <a:srgbClr val="000000"/>
                </a:solidFill>
              </a:rPr>
              <a:t> </a:t>
            </a:r>
            <a:r>
              <a:rPr lang="en-US" dirty="0" smtClean="0">
                <a:solidFill>
                  <a:srgbClr val="000000"/>
                </a:solidFill>
              </a:rPr>
              <a:t>What </a:t>
            </a:r>
            <a:r>
              <a:rPr lang="en-US" dirty="0">
                <a:solidFill>
                  <a:srgbClr val="000000"/>
                </a:solidFill>
              </a:rPr>
              <a:t>are the potential benefits?</a:t>
            </a:r>
          </a:p>
          <a:p>
            <a:pPr lvl="1" eaLnBrk="1" hangingPunct="1">
              <a:lnSpc>
                <a:spcPct val="90000"/>
              </a:lnSpc>
              <a:buFont typeface="Wingdings" charset="0"/>
              <a:buChar char="ü"/>
              <a:defRPr/>
            </a:pPr>
            <a:r>
              <a:rPr lang="en-US" dirty="0">
                <a:solidFill>
                  <a:srgbClr val="000000"/>
                </a:solidFill>
              </a:rPr>
              <a:t> </a:t>
            </a:r>
            <a:r>
              <a:rPr lang="en-US" dirty="0" smtClean="0">
                <a:solidFill>
                  <a:srgbClr val="000000"/>
                </a:solidFill>
              </a:rPr>
              <a:t>Can </a:t>
            </a:r>
            <a:r>
              <a:rPr lang="en-US" dirty="0">
                <a:solidFill>
                  <a:srgbClr val="000000"/>
                </a:solidFill>
              </a:rPr>
              <a:t>the </a:t>
            </a:r>
            <a:r>
              <a:rPr lang="en-US" dirty="0" err="1" smtClean="0">
                <a:solidFill>
                  <a:srgbClr val="000000"/>
                </a:solidFill>
              </a:rPr>
              <a:t>hippotherapy</a:t>
            </a:r>
            <a:r>
              <a:rPr lang="en-US" dirty="0" smtClean="0">
                <a:solidFill>
                  <a:srgbClr val="000000"/>
                </a:solidFill>
              </a:rPr>
              <a:t> </a:t>
            </a:r>
            <a:r>
              <a:rPr lang="en-US" dirty="0">
                <a:solidFill>
                  <a:srgbClr val="000000"/>
                </a:solidFill>
              </a:rPr>
              <a:t>team meet the </a:t>
            </a:r>
            <a:r>
              <a:rPr lang="en-US" dirty="0" smtClean="0">
                <a:solidFill>
                  <a:srgbClr val="000000"/>
                </a:solidFill>
              </a:rPr>
              <a:t>child’s </a:t>
            </a:r>
            <a:r>
              <a:rPr lang="en-US" dirty="0">
                <a:solidFill>
                  <a:srgbClr val="000000"/>
                </a:solidFill>
              </a:rPr>
              <a:t>needs</a:t>
            </a:r>
            <a:r>
              <a:rPr lang="en-US" dirty="0" smtClean="0">
                <a:solidFill>
                  <a:srgbClr val="000000"/>
                </a:solidFill>
              </a:rPr>
              <a:t>?</a:t>
            </a:r>
          </a:p>
          <a:p>
            <a:pPr marL="274320" lvl="1" indent="0" eaLnBrk="1" hangingPunct="1">
              <a:lnSpc>
                <a:spcPct val="90000"/>
              </a:lnSpc>
              <a:buNone/>
              <a:defRPr/>
            </a:pPr>
            <a:endParaRPr lang="en-US" dirty="0" smtClean="0">
              <a:solidFill>
                <a:srgbClr val="000000"/>
              </a:solidFill>
            </a:endParaRPr>
          </a:p>
          <a:p>
            <a:pPr marL="457200" indent="-457200">
              <a:lnSpc>
                <a:spcPct val="90000"/>
              </a:lnSpc>
              <a:buFont typeface="+mj-lt"/>
              <a:buAutoNum type="arabicParenR" startAt="4"/>
              <a:defRPr/>
            </a:pPr>
            <a:r>
              <a:rPr lang="en-US" sz="2000" dirty="0" smtClean="0">
                <a:solidFill>
                  <a:srgbClr val="000000"/>
                </a:solidFill>
              </a:rPr>
              <a:t>If </a:t>
            </a:r>
            <a:r>
              <a:rPr lang="en-US" sz="2000" dirty="0" err="1" smtClean="0">
                <a:solidFill>
                  <a:srgbClr val="000000"/>
                </a:solidFill>
              </a:rPr>
              <a:t>hippotherapy</a:t>
            </a:r>
            <a:r>
              <a:rPr lang="en-US" sz="2000" dirty="0" smtClean="0">
                <a:solidFill>
                  <a:srgbClr val="000000"/>
                </a:solidFill>
              </a:rPr>
              <a:t> is the right treatment, a plan of care will be developed and treatment will be started.</a:t>
            </a: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defRPr/>
            </a:pPr>
            <a:endParaRPr lang="en-US" sz="2000" dirty="0" smtClean="0">
              <a:cs typeface="+mn-cs"/>
            </a:endParaRPr>
          </a:p>
          <a:p>
            <a:pPr eaLnBrk="1" hangingPunct="1">
              <a:lnSpc>
                <a:spcPct val="90000"/>
              </a:lnSpc>
              <a:defRPr/>
            </a:pPr>
            <a:endParaRPr lang="en-US" sz="2000"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22</a:t>
            </a:fld>
            <a:endParaRPr lang="en-US" dirty="0"/>
          </a:p>
        </p:txBody>
      </p:sp>
      <p:pic>
        <p:nvPicPr>
          <p:cNvPr id="3" name="Picture 2" descr="DSC_04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660" y="1524000"/>
            <a:ext cx="1841352" cy="2750661"/>
          </a:xfrm>
          <a:prstGeom prst="rect">
            <a:avLst/>
          </a:prstGeom>
        </p:spPr>
      </p:pic>
    </p:spTree>
    <p:extLst>
      <p:ext uri="{BB962C8B-B14F-4D97-AF65-F5344CB8AC3E}">
        <p14:creationId xmlns:p14="http://schemas.microsoft.com/office/powerpoint/2010/main" val="38595845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Hippotherapy: Common Physical Therapy Outcome Measures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endParaRPr lang="en-US" dirty="0"/>
          </a:p>
          <a:p>
            <a:r>
              <a:rPr lang="en-US" sz="2000" dirty="0" smtClean="0"/>
              <a:t>Bruininks Oseretsky Test of Motor Performance (BOT-MP)</a:t>
            </a:r>
          </a:p>
          <a:p>
            <a:endParaRPr lang="en-US" sz="2000" dirty="0" smtClean="0"/>
          </a:p>
          <a:p>
            <a:r>
              <a:rPr lang="en-US" sz="2000" dirty="0" smtClean="0"/>
              <a:t>Gross Motor Function Measure (GMFM)</a:t>
            </a:r>
          </a:p>
          <a:p>
            <a:endParaRPr lang="en-US" sz="2000" dirty="0" smtClean="0"/>
          </a:p>
          <a:p>
            <a:r>
              <a:rPr lang="en-US" sz="2000" dirty="0" smtClean="0"/>
              <a:t>Peabody Developmental Motor Scales, 2</a:t>
            </a:r>
            <a:r>
              <a:rPr lang="en-US" sz="2000" baseline="30000" dirty="0" smtClean="0"/>
              <a:t>nd</a:t>
            </a:r>
            <a:r>
              <a:rPr lang="en-US" sz="2000" dirty="0" smtClean="0"/>
              <a:t> Edition (PDMS-2)</a:t>
            </a:r>
          </a:p>
          <a:p>
            <a:endParaRPr lang="en-US" sz="2000" dirty="0" smtClean="0"/>
          </a:p>
          <a:p>
            <a:r>
              <a:rPr lang="en-US" sz="2000" dirty="0" smtClean="0"/>
              <a:t>Pediatric </a:t>
            </a:r>
            <a:r>
              <a:rPr lang="en-US" sz="2000" dirty="0"/>
              <a:t>Balance Scale (PBS</a:t>
            </a:r>
            <a:r>
              <a:rPr lang="en-US" sz="2000" dirty="0" smtClean="0"/>
              <a:t>)</a:t>
            </a:r>
          </a:p>
          <a:p>
            <a:endParaRPr lang="en-US" sz="2000" dirty="0" smtClean="0"/>
          </a:p>
          <a:p>
            <a:r>
              <a:rPr lang="en-US" sz="2000" dirty="0" smtClean="0"/>
              <a:t>Pediatric Evaluation of Disability Inventory (PEDI)</a:t>
            </a:r>
            <a:endParaRPr lang="en-US" sz="2000" dirty="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23</a:t>
            </a:fld>
            <a:endParaRPr lang="en-US" dirty="0"/>
          </a:p>
        </p:txBody>
      </p:sp>
    </p:spTree>
    <p:extLst>
      <p:ext uri="{BB962C8B-B14F-4D97-AF65-F5344CB8AC3E}">
        <p14:creationId xmlns:p14="http://schemas.microsoft.com/office/powerpoint/2010/main" val="19429563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z="2800" dirty="0" err="1" smtClean="0">
                <a:cs typeface="+mj-cs"/>
              </a:rPr>
              <a:t>Hippotherapy</a:t>
            </a:r>
            <a:r>
              <a:rPr lang="en-US" sz="2800" dirty="0" smtClean="0"/>
              <a:t>: </a:t>
            </a:r>
            <a:r>
              <a:rPr lang="en-US" sz="2800" dirty="0" smtClean="0">
                <a:cs typeface="+mj-cs"/>
              </a:rPr>
              <a:t>Prior </a:t>
            </a:r>
            <a:r>
              <a:rPr lang="en-US" sz="2800" dirty="0"/>
              <a:t>t</a:t>
            </a:r>
            <a:r>
              <a:rPr lang="en-US" sz="2800" dirty="0" smtClean="0"/>
              <a:t>o</a:t>
            </a:r>
            <a:r>
              <a:rPr lang="en-US" sz="2800" dirty="0" smtClean="0">
                <a:cs typeface="+mj-cs"/>
              </a:rPr>
              <a:t> </a:t>
            </a:r>
            <a:r>
              <a:rPr lang="en-US" sz="2800" dirty="0" smtClean="0"/>
              <a:t>T</a:t>
            </a:r>
            <a:r>
              <a:rPr lang="en-US" sz="2800" dirty="0" smtClean="0">
                <a:cs typeface="+mj-cs"/>
              </a:rPr>
              <a:t>reatment</a:t>
            </a:r>
          </a:p>
        </p:txBody>
      </p:sp>
      <p:sp>
        <p:nvSpPr>
          <p:cNvPr id="101379" name="Rectangle 3"/>
          <p:cNvSpPr>
            <a:spLocks noGrp="1" noChangeArrowheads="1"/>
          </p:cNvSpPr>
          <p:nvPr>
            <p:ph idx="1"/>
          </p:nvPr>
        </p:nvSpPr>
        <p:spPr>
          <a:xfrm>
            <a:off x="457200" y="1600200"/>
            <a:ext cx="8486148" cy="4876800"/>
          </a:xfrm>
        </p:spPr>
        <p:txBody>
          <a:bodyPr>
            <a:normAutofit/>
          </a:bodyPr>
          <a:lstStyle/>
          <a:p>
            <a:pPr marL="0" indent="0" eaLnBrk="1" hangingPunct="1">
              <a:buNone/>
              <a:defRPr/>
            </a:pPr>
            <a:r>
              <a:rPr lang="en-US" sz="2000" b="1" dirty="0" smtClean="0">
                <a:cs typeface="+mn-cs"/>
              </a:rPr>
              <a:t>The therapist will…</a:t>
            </a:r>
          </a:p>
          <a:p>
            <a:pPr marL="0" indent="0" eaLnBrk="1" hangingPunct="1">
              <a:buNone/>
              <a:defRPr/>
            </a:pPr>
            <a:endParaRPr lang="en-US" sz="2000" b="1" dirty="0" smtClean="0">
              <a:cs typeface="+mn-cs"/>
            </a:endParaRPr>
          </a:p>
          <a:p>
            <a:pPr eaLnBrk="1" hangingPunct="1">
              <a:defRPr/>
            </a:pPr>
            <a:r>
              <a:rPr lang="en-US" sz="2000" dirty="0" smtClean="0">
                <a:cs typeface="+mn-cs"/>
              </a:rPr>
              <a:t>Select therapy horse and other team members.</a:t>
            </a:r>
          </a:p>
          <a:p>
            <a:pPr marL="0" indent="0" eaLnBrk="1" hangingPunct="1">
              <a:buNone/>
              <a:defRPr/>
            </a:pPr>
            <a:endParaRPr lang="en-US" sz="2000" dirty="0">
              <a:cs typeface="+mn-cs"/>
            </a:endParaRPr>
          </a:p>
          <a:p>
            <a:pPr eaLnBrk="1" hangingPunct="1">
              <a:defRPr/>
            </a:pPr>
            <a:r>
              <a:rPr lang="en-US" sz="2000" dirty="0" smtClean="0">
                <a:cs typeface="+mn-cs"/>
              </a:rPr>
              <a:t>Select appropriate equipment.</a:t>
            </a:r>
          </a:p>
          <a:p>
            <a:pPr eaLnBrk="1" hangingPunct="1">
              <a:defRPr/>
            </a:pPr>
            <a:endParaRPr lang="en-US" sz="2000" dirty="0" smtClean="0">
              <a:cs typeface="+mn-cs"/>
            </a:endParaRPr>
          </a:p>
          <a:p>
            <a:pPr eaLnBrk="1" hangingPunct="1">
              <a:defRPr/>
            </a:pPr>
            <a:r>
              <a:rPr lang="en-US" sz="2000" dirty="0" smtClean="0">
                <a:cs typeface="+mn-cs"/>
              </a:rPr>
              <a:t>Determine how child will transfer on/off horse.</a:t>
            </a:r>
          </a:p>
          <a:p>
            <a:pPr eaLnBrk="1" hangingPunct="1">
              <a:defRPr/>
            </a:pPr>
            <a:endParaRPr lang="en-US" sz="2000" dirty="0" smtClean="0">
              <a:cs typeface="+mn-cs"/>
            </a:endParaRPr>
          </a:p>
          <a:p>
            <a:pPr eaLnBrk="1" hangingPunct="1">
              <a:defRPr/>
            </a:pPr>
            <a:r>
              <a:rPr lang="en-US" sz="2000" dirty="0" smtClean="0"/>
              <a:t>Select</a:t>
            </a:r>
            <a:r>
              <a:rPr lang="en-US" sz="2000" dirty="0" smtClean="0">
                <a:cs typeface="+mn-cs"/>
              </a:rPr>
              <a:t> activities to be performed before, during, and after </a:t>
            </a:r>
            <a:r>
              <a:rPr lang="en-US" sz="2000" dirty="0" err="1" smtClean="0">
                <a:cs typeface="+mn-cs"/>
              </a:rPr>
              <a:t>hippotherapy</a:t>
            </a:r>
            <a:r>
              <a:rPr lang="en-US" sz="2000" dirty="0" smtClean="0">
                <a:cs typeface="+mn-cs"/>
              </a:rPr>
              <a:t>.</a:t>
            </a:r>
          </a:p>
          <a:p>
            <a:pPr eaLnBrk="1" hangingPunct="1">
              <a:defRPr/>
            </a:pPr>
            <a:endParaRPr lang="en-US" sz="2000" dirty="0" smtClean="0">
              <a:cs typeface="+mn-cs"/>
            </a:endParaRPr>
          </a:p>
          <a:p>
            <a:pPr eaLnBrk="1" hangingPunct="1">
              <a:defRPr/>
            </a:pPr>
            <a:r>
              <a:rPr lang="en-US" sz="2000" dirty="0" smtClean="0">
                <a:cs typeface="+mn-cs"/>
              </a:rPr>
              <a:t>Determine how treatment will progress.</a:t>
            </a:r>
          </a:p>
          <a:p>
            <a:pPr marL="0" indent="0" eaLnBrk="1" hangingPunct="1">
              <a:buNone/>
              <a:defRPr/>
            </a:pPr>
            <a:endParaRPr lang="en-US" sz="1800" dirty="0" smtClean="0">
              <a:cs typeface="+mn-cs"/>
            </a:endParaRPr>
          </a:p>
          <a:p>
            <a:pPr eaLnBrk="1" hangingPunct="1">
              <a:defRPr/>
            </a:pPr>
            <a:endParaRPr lang="en-US" dirty="0" smtClean="0">
              <a:cs typeface="+mn-cs"/>
            </a:endParaRPr>
          </a:p>
          <a:p>
            <a:pPr eaLnBrk="1" hangingPunct="1">
              <a:defRPr/>
            </a:pPr>
            <a:endParaRPr lang="en-US"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24</a:t>
            </a:fld>
            <a:endParaRPr lang="en-US" dirty="0"/>
          </a:p>
        </p:txBody>
      </p:sp>
    </p:spTree>
    <p:extLst>
      <p:ext uri="{BB962C8B-B14F-4D97-AF65-F5344CB8AC3E}">
        <p14:creationId xmlns:p14="http://schemas.microsoft.com/office/powerpoint/2010/main" val="30652479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hangingPunct="1">
              <a:defRPr/>
            </a:pPr>
            <a:r>
              <a:rPr lang="en-US" sz="2800" dirty="0" smtClean="0">
                <a:cs typeface="+mj-cs"/>
              </a:rPr>
              <a:t/>
            </a:r>
            <a:br>
              <a:rPr lang="en-US" sz="2800" dirty="0" smtClean="0">
                <a:cs typeface="+mj-cs"/>
              </a:rPr>
            </a:br>
            <a:r>
              <a:rPr lang="en-US" sz="2800" dirty="0" smtClean="0">
                <a:cs typeface="+mj-cs"/>
              </a:rPr>
              <a:t>The Hippotherapy Horse</a:t>
            </a:r>
          </a:p>
        </p:txBody>
      </p:sp>
      <p:sp>
        <p:nvSpPr>
          <p:cNvPr id="9" name="Text Placeholder 8"/>
          <p:cNvSpPr>
            <a:spLocks noGrp="1"/>
          </p:cNvSpPr>
          <p:nvPr>
            <p:ph type="body" sz="half" idx="1"/>
          </p:nvPr>
        </p:nvSpPr>
        <p:spPr/>
        <p:txBody>
          <a:bodyPr>
            <a:normAutofit/>
          </a:bodyPr>
          <a:lstStyle/>
          <a:p>
            <a:pPr>
              <a:lnSpc>
                <a:spcPct val="110000"/>
              </a:lnSpc>
              <a:spcBef>
                <a:spcPts val="0"/>
              </a:spcBef>
              <a:defRPr/>
            </a:pPr>
            <a:r>
              <a:rPr lang="en-US" sz="2000" dirty="0"/>
              <a:t>Good bone structure, musculature, body proportions, and movement.</a:t>
            </a:r>
          </a:p>
          <a:p>
            <a:pPr>
              <a:lnSpc>
                <a:spcPct val="110000"/>
              </a:lnSpc>
              <a:spcBef>
                <a:spcPts val="0"/>
              </a:spcBef>
              <a:defRPr/>
            </a:pPr>
            <a:endParaRPr lang="en-US" sz="2000" dirty="0"/>
          </a:p>
          <a:p>
            <a:pPr>
              <a:lnSpc>
                <a:spcPct val="110000"/>
              </a:lnSpc>
              <a:spcBef>
                <a:spcPts val="0"/>
              </a:spcBef>
              <a:defRPr/>
            </a:pPr>
            <a:r>
              <a:rPr lang="en-US" sz="2000" dirty="0"/>
              <a:t>Good “temperament”.</a:t>
            </a:r>
          </a:p>
          <a:p>
            <a:pPr>
              <a:lnSpc>
                <a:spcPct val="110000"/>
              </a:lnSpc>
              <a:spcBef>
                <a:spcPts val="0"/>
              </a:spcBef>
              <a:defRPr/>
            </a:pPr>
            <a:endParaRPr lang="en-US" sz="2000" dirty="0"/>
          </a:p>
          <a:p>
            <a:pPr>
              <a:lnSpc>
                <a:spcPct val="110000"/>
              </a:lnSpc>
              <a:spcBef>
                <a:spcPts val="0"/>
              </a:spcBef>
              <a:defRPr/>
            </a:pPr>
            <a:r>
              <a:rPr lang="en-US" sz="2000" dirty="0"/>
              <a:t>Well-trained.</a:t>
            </a:r>
          </a:p>
          <a:p>
            <a:pPr>
              <a:lnSpc>
                <a:spcPct val="110000"/>
              </a:lnSpc>
              <a:spcBef>
                <a:spcPts val="0"/>
              </a:spcBef>
              <a:defRPr/>
            </a:pPr>
            <a:endParaRPr lang="en-US" sz="2000" dirty="0"/>
          </a:p>
          <a:p>
            <a:pPr>
              <a:lnSpc>
                <a:spcPct val="110000"/>
              </a:lnSpc>
              <a:spcBef>
                <a:spcPts val="0"/>
              </a:spcBef>
              <a:defRPr/>
            </a:pPr>
            <a:r>
              <a:rPr lang="en-US" sz="2000" dirty="0"/>
              <a:t>Right size for child.</a:t>
            </a:r>
          </a:p>
          <a:p>
            <a:pPr>
              <a:lnSpc>
                <a:spcPct val="110000"/>
              </a:lnSpc>
              <a:spcBef>
                <a:spcPts val="0"/>
              </a:spcBef>
              <a:buNone/>
              <a:defRPr/>
            </a:pPr>
            <a:endParaRPr lang="en-US" sz="2000" dirty="0"/>
          </a:p>
          <a:p>
            <a:pPr>
              <a:lnSpc>
                <a:spcPct val="110000"/>
              </a:lnSpc>
              <a:spcBef>
                <a:spcPts val="0"/>
              </a:spcBef>
              <a:defRPr/>
            </a:pPr>
            <a:r>
              <a:rPr lang="en-US" sz="2000" dirty="0"/>
              <a:t>Child’s weight should not be     </a:t>
            </a:r>
            <a:r>
              <a:rPr lang="en-US" sz="2000" dirty="0" smtClean="0"/>
              <a:t> &gt; </a:t>
            </a:r>
            <a:r>
              <a:rPr lang="en-US" sz="2000" dirty="0"/>
              <a:t>20% horse</a:t>
            </a:r>
            <a:r>
              <a:rPr lang="ja-JP" altLang="en-US" sz="2000" dirty="0"/>
              <a:t>’</a:t>
            </a:r>
            <a:r>
              <a:rPr lang="en-US" sz="2000" dirty="0"/>
              <a:t>s body weight.</a:t>
            </a:r>
          </a:p>
          <a:p>
            <a:endParaRPr lang="en-US" sz="2000" dirty="0"/>
          </a:p>
        </p:txBody>
      </p:sp>
      <p:sp>
        <p:nvSpPr>
          <p:cNvPr id="106499" name="Rectangle 3"/>
          <p:cNvSpPr>
            <a:spLocks noGrp="1" noChangeArrowheads="1"/>
          </p:cNvSpPr>
          <p:nvPr>
            <p:ph sz="quarter" idx="2"/>
          </p:nvPr>
        </p:nvSpPr>
        <p:spPr/>
        <p:txBody>
          <a:bodyPr>
            <a:normAutofit/>
          </a:bodyPr>
          <a:lstStyle/>
          <a:p>
            <a:pPr eaLnBrk="1" hangingPunct="1">
              <a:lnSpc>
                <a:spcPct val="90000"/>
              </a:lnSpc>
              <a:buFontTx/>
              <a:buNone/>
              <a:defRPr/>
            </a:pPr>
            <a:endParaRPr lang="en-US" sz="16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buFontTx/>
              <a:buNone/>
              <a:defRPr/>
            </a:pPr>
            <a:endParaRPr lang="en-US" sz="2000" dirty="0" smtClean="0">
              <a:cs typeface="+mn-cs"/>
            </a:endParaRPr>
          </a:p>
          <a:p>
            <a:pPr eaLnBrk="1" hangingPunct="1">
              <a:lnSpc>
                <a:spcPct val="90000"/>
              </a:lnSpc>
              <a:defRPr/>
            </a:pPr>
            <a:endParaRPr lang="en-US" sz="2000" dirty="0" smtClean="0">
              <a:cs typeface="+mn-cs"/>
            </a:endParaRPr>
          </a:p>
        </p:txBody>
      </p:sp>
      <p:pic>
        <p:nvPicPr>
          <p:cNvPr id="8" name="Content Placeholder 7" descr="horsebdy3.jpg"/>
          <p:cNvPicPr>
            <a:picLocks noGrp="1" noChangeAspect="1"/>
          </p:cNvPicPr>
          <p:nvPr>
            <p:ph sz="quarter" idx="3"/>
          </p:nvPr>
        </p:nvPicPr>
        <p:blipFill>
          <a:blip r:embed="rId3">
            <a:extLst>
              <a:ext uri="{28A0092B-C50C-407E-A947-70E740481C1C}">
                <a14:useLocalDpi xmlns:a14="http://schemas.microsoft.com/office/drawing/2010/main" val="0"/>
              </a:ext>
            </a:extLst>
          </a:blip>
          <a:srcRect l="-14492" r="-14492"/>
          <a:stretch>
            <a:fillRect/>
          </a:stretch>
        </p:blipFill>
        <p:spPr>
          <a:xfrm>
            <a:off x="4648200" y="1600200"/>
            <a:ext cx="4038600" cy="2187575"/>
          </a:xfrm>
        </p:spPr>
      </p:pic>
      <p:sp>
        <p:nvSpPr>
          <p:cNvPr id="2" name="Slide Number Placeholder 1"/>
          <p:cNvSpPr>
            <a:spLocks noGrp="1"/>
          </p:cNvSpPr>
          <p:nvPr>
            <p:ph type="sldNum" sz="quarter" idx="12"/>
          </p:nvPr>
        </p:nvSpPr>
        <p:spPr/>
        <p:txBody>
          <a:bodyPr/>
          <a:lstStyle/>
          <a:p>
            <a:pPr>
              <a:defRPr/>
            </a:pPr>
            <a:fld id="{0560BE68-AF1C-0A4C-8D78-5EF017B432E9}" type="slidenum">
              <a:rPr lang="en-US" smtClean="0"/>
              <a:pPr>
                <a:defRPr/>
              </a:pPr>
              <a:t>25</a:t>
            </a:fld>
            <a:endParaRPr lang="en-US" dirty="0"/>
          </a:p>
        </p:txBody>
      </p:sp>
      <p:pic>
        <p:nvPicPr>
          <p:cNvPr id="14" name="Picture 13"/>
          <p:cNvPicPr>
            <a:picLocks noChangeAspect="1"/>
          </p:cNvPicPr>
          <p:nvPr/>
        </p:nvPicPr>
        <p:blipFill>
          <a:blip r:embed="rId4"/>
          <a:stretch>
            <a:fillRect/>
          </a:stretch>
        </p:blipFill>
        <p:spPr>
          <a:xfrm>
            <a:off x="5762597" y="3992768"/>
            <a:ext cx="1857403" cy="2426607"/>
          </a:xfrm>
          <a:prstGeom prst="rect">
            <a:avLst/>
          </a:prstGeom>
        </p:spPr>
      </p:pic>
    </p:spTree>
    <p:extLst>
      <p:ext uri="{BB962C8B-B14F-4D97-AF65-F5344CB8AC3E}">
        <p14:creationId xmlns:p14="http://schemas.microsoft.com/office/powerpoint/2010/main" val="4024401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defRPr/>
            </a:pPr>
            <a:r>
              <a:rPr lang="en-US" sz="2800" dirty="0" smtClean="0">
                <a:cs typeface="+mj-cs"/>
              </a:rPr>
              <a:t>The Hippotherapy Team</a:t>
            </a:r>
          </a:p>
        </p:txBody>
      </p:sp>
      <p:sp>
        <p:nvSpPr>
          <p:cNvPr id="83972" name="Rectangle 4"/>
          <p:cNvSpPr>
            <a:spLocks noGrp="1" noChangeArrowheads="1"/>
          </p:cNvSpPr>
          <p:nvPr>
            <p:ph sz="half" idx="1"/>
          </p:nvPr>
        </p:nvSpPr>
        <p:spPr/>
        <p:txBody>
          <a:bodyPr>
            <a:normAutofit/>
          </a:bodyPr>
          <a:lstStyle/>
          <a:p>
            <a:pPr eaLnBrk="1" hangingPunct="1">
              <a:lnSpc>
                <a:spcPct val="80000"/>
              </a:lnSpc>
              <a:buFontTx/>
              <a:buNone/>
              <a:defRPr/>
            </a:pPr>
            <a:r>
              <a:rPr lang="en-US" sz="2000" b="1" dirty="0" smtClean="0"/>
              <a:t>Therapist</a:t>
            </a:r>
          </a:p>
          <a:p>
            <a:pPr eaLnBrk="1" hangingPunct="1">
              <a:lnSpc>
                <a:spcPct val="80000"/>
              </a:lnSpc>
              <a:defRPr/>
            </a:pPr>
            <a:r>
              <a:rPr lang="en-US" sz="2000" dirty="0" smtClean="0"/>
              <a:t>Leads therapy session, ensures child’s safety.</a:t>
            </a:r>
            <a:endParaRPr lang="en-US" sz="2000" dirty="0"/>
          </a:p>
          <a:p>
            <a:pPr eaLnBrk="1" hangingPunct="1">
              <a:lnSpc>
                <a:spcPct val="80000"/>
              </a:lnSpc>
              <a:buFontTx/>
              <a:buNone/>
              <a:defRPr/>
            </a:pPr>
            <a:endParaRPr lang="en-US" sz="2000" dirty="0"/>
          </a:p>
          <a:p>
            <a:pPr eaLnBrk="1" hangingPunct="1">
              <a:lnSpc>
                <a:spcPct val="80000"/>
              </a:lnSpc>
              <a:buFontTx/>
              <a:buNone/>
              <a:defRPr/>
            </a:pPr>
            <a:r>
              <a:rPr lang="en-US" sz="2000" b="1" dirty="0" smtClean="0"/>
              <a:t>Horse Handler</a:t>
            </a:r>
          </a:p>
          <a:p>
            <a:pPr eaLnBrk="1" hangingPunct="1">
              <a:lnSpc>
                <a:spcPct val="80000"/>
              </a:lnSpc>
              <a:defRPr/>
            </a:pPr>
            <a:r>
              <a:rPr lang="en-US" sz="2000" dirty="0" smtClean="0"/>
              <a:t>Prepares horse, </a:t>
            </a:r>
            <a:r>
              <a:rPr lang="en-US" sz="2000" dirty="0"/>
              <a:t>maintains control </a:t>
            </a:r>
            <a:r>
              <a:rPr lang="en-US" sz="2000" dirty="0" smtClean="0"/>
              <a:t>of horse, ensures safety.</a:t>
            </a:r>
          </a:p>
          <a:p>
            <a:pPr eaLnBrk="1" hangingPunct="1">
              <a:lnSpc>
                <a:spcPct val="80000"/>
              </a:lnSpc>
              <a:buFontTx/>
              <a:buNone/>
              <a:defRPr/>
            </a:pPr>
            <a:endParaRPr lang="en-US" sz="2000" b="1" dirty="0" smtClean="0"/>
          </a:p>
          <a:p>
            <a:pPr eaLnBrk="1" hangingPunct="1">
              <a:lnSpc>
                <a:spcPct val="80000"/>
              </a:lnSpc>
              <a:buFontTx/>
              <a:buNone/>
              <a:defRPr/>
            </a:pPr>
            <a:r>
              <a:rPr lang="en-US" sz="2000" b="1" dirty="0" smtClean="0"/>
              <a:t>Side Walker</a:t>
            </a:r>
          </a:p>
          <a:p>
            <a:pPr eaLnBrk="1" hangingPunct="1">
              <a:lnSpc>
                <a:spcPct val="80000"/>
              </a:lnSpc>
              <a:defRPr/>
            </a:pPr>
            <a:r>
              <a:rPr lang="en-US" sz="2000" dirty="0" smtClean="0"/>
              <a:t>Under therapist</a:t>
            </a:r>
            <a:r>
              <a:rPr lang="en-US" sz="2000" dirty="0" smtClean="0">
                <a:latin typeface="Arial"/>
              </a:rPr>
              <a:t>’</a:t>
            </a:r>
            <a:r>
              <a:rPr lang="en-US" sz="2000" dirty="0" smtClean="0"/>
              <a:t>s direction, </a:t>
            </a:r>
            <a:r>
              <a:rPr lang="en-US" sz="2000" dirty="0"/>
              <a:t>a</a:t>
            </a:r>
            <a:r>
              <a:rPr lang="en-US" sz="2000" dirty="0" smtClean="0"/>
              <a:t>ssists with activities.</a:t>
            </a:r>
          </a:p>
          <a:p>
            <a:pPr eaLnBrk="1" hangingPunct="1">
              <a:lnSpc>
                <a:spcPct val="80000"/>
              </a:lnSpc>
              <a:buFontTx/>
              <a:buNone/>
              <a:defRPr/>
            </a:pPr>
            <a:endParaRPr lang="en-US" sz="2000" dirty="0" smtClean="0"/>
          </a:p>
          <a:p>
            <a:pPr eaLnBrk="1" hangingPunct="1">
              <a:lnSpc>
                <a:spcPct val="80000"/>
              </a:lnSpc>
              <a:buFontTx/>
              <a:buNone/>
              <a:defRPr/>
            </a:pPr>
            <a:r>
              <a:rPr lang="en-US" sz="2000" b="1" dirty="0" smtClean="0"/>
              <a:t>Horse</a:t>
            </a:r>
          </a:p>
          <a:p>
            <a:pPr eaLnBrk="1" hangingPunct="1">
              <a:lnSpc>
                <a:spcPct val="80000"/>
              </a:lnSpc>
              <a:defRPr/>
            </a:pPr>
            <a:r>
              <a:rPr lang="en-US" sz="2000" dirty="0"/>
              <a:t>S</a:t>
            </a:r>
            <a:r>
              <a:rPr lang="en-US" sz="2000" dirty="0" smtClean="0"/>
              <a:t>hould be responsive to horse handler.</a:t>
            </a:r>
          </a:p>
          <a:p>
            <a:pPr eaLnBrk="1" hangingPunct="1">
              <a:lnSpc>
                <a:spcPct val="80000"/>
              </a:lnSpc>
              <a:buFontTx/>
              <a:buNone/>
              <a:defRPr/>
            </a:pPr>
            <a:endParaRPr lang="en-US" sz="1800"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26</a:t>
            </a:fld>
            <a:endParaRPr lang="en-US" dirty="0"/>
          </a:p>
        </p:txBody>
      </p:sp>
      <p:pic>
        <p:nvPicPr>
          <p:cNvPr id="7"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2183" r="-12183"/>
          <a:stretch>
            <a:fillRect/>
          </a:stretch>
        </p:blipFill>
        <p:spPr>
          <a:xfrm>
            <a:off x="5027885" y="1541641"/>
            <a:ext cx="3658915" cy="4274717"/>
          </a:xfrm>
        </p:spPr>
      </p:pic>
    </p:spTree>
    <p:extLst>
      <p:ext uri="{BB962C8B-B14F-4D97-AF65-F5344CB8AC3E}">
        <p14:creationId xmlns:p14="http://schemas.microsoft.com/office/powerpoint/2010/main" val="32485648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2800" dirty="0" smtClean="0">
                <a:cs typeface="+mj-cs"/>
              </a:rPr>
              <a:t>Hippotherapy Equipment </a:t>
            </a:r>
            <a:r>
              <a:rPr lang="en-US" sz="2800" dirty="0"/>
              <a:t>a</a:t>
            </a:r>
            <a:r>
              <a:rPr lang="en-US" sz="2800" dirty="0" smtClean="0">
                <a:cs typeface="+mj-cs"/>
              </a:rPr>
              <a:t>nd Tack</a:t>
            </a:r>
          </a:p>
        </p:txBody>
      </p:sp>
      <p:sp>
        <p:nvSpPr>
          <p:cNvPr id="105475" name="Rectangle 3"/>
          <p:cNvSpPr>
            <a:spLocks noGrp="1" noChangeArrowheads="1"/>
          </p:cNvSpPr>
          <p:nvPr>
            <p:ph idx="1"/>
          </p:nvPr>
        </p:nvSpPr>
        <p:spPr/>
        <p:txBody>
          <a:bodyPr>
            <a:normAutofit/>
          </a:bodyPr>
          <a:lstStyle/>
          <a:p>
            <a:pPr eaLnBrk="1" hangingPunct="1">
              <a:defRPr/>
            </a:pPr>
            <a:r>
              <a:rPr lang="en-US" sz="2000" dirty="0" smtClean="0">
                <a:cs typeface="+mn-cs"/>
              </a:rPr>
              <a:t>Helmets</a:t>
            </a:r>
          </a:p>
          <a:p>
            <a:pPr>
              <a:defRPr/>
            </a:pPr>
            <a:r>
              <a:rPr lang="en-US" sz="2000" dirty="0" smtClean="0"/>
              <a:t>Gait </a:t>
            </a:r>
            <a:r>
              <a:rPr lang="en-US" sz="2000" dirty="0"/>
              <a:t>Belt </a:t>
            </a:r>
            <a:endParaRPr lang="en-US" sz="2000" dirty="0" smtClean="0"/>
          </a:p>
          <a:p>
            <a:pPr>
              <a:defRPr/>
            </a:pPr>
            <a:r>
              <a:rPr lang="en-US" sz="2000" dirty="0"/>
              <a:t>Safety </a:t>
            </a:r>
            <a:r>
              <a:rPr lang="en-US" sz="2000" dirty="0" smtClean="0"/>
              <a:t>stirrups</a:t>
            </a:r>
          </a:p>
          <a:p>
            <a:pPr>
              <a:defRPr/>
            </a:pPr>
            <a:r>
              <a:rPr lang="en-US" sz="2000" dirty="0" smtClean="0"/>
              <a:t>Pads</a:t>
            </a:r>
          </a:p>
          <a:p>
            <a:pPr>
              <a:defRPr/>
            </a:pPr>
            <a:r>
              <a:rPr lang="en-US" sz="2000" dirty="0" smtClean="0"/>
              <a:t>Saddles</a:t>
            </a:r>
          </a:p>
          <a:p>
            <a:pPr>
              <a:defRPr/>
            </a:pPr>
            <a:r>
              <a:rPr lang="en-US" sz="2000" dirty="0"/>
              <a:t>Surcingles </a:t>
            </a:r>
          </a:p>
          <a:p>
            <a:pPr>
              <a:defRPr/>
            </a:pPr>
            <a:r>
              <a:rPr lang="en-US" sz="2000" dirty="0"/>
              <a:t>Cinches and </a:t>
            </a:r>
            <a:r>
              <a:rPr lang="en-US" sz="2000" dirty="0" smtClean="0"/>
              <a:t>Girths</a:t>
            </a:r>
            <a:endParaRPr lang="en-US" sz="2000" dirty="0">
              <a:cs typeface="+mn-cs"/>
            </a:endParaRPr>
          </a:p>
          <a:p>
            <a:pPr eaLnBrk="1" hangingPunct="1">
              <a:defRPr/>
            </a:pPr>
            <a:r>
              <a:rPr lang="en-US" sz="2000" dirty="0" smtClean="0">
                <a:cs typeface="+mn-cs"/>
              </a:rPr>
              <a:t>Lead Ropes</a:t>
            </a:r>
          </a:p>
          <a:p>
            <a:pPr eaLnBrk="1" hangingPunct="1">
              <a:defRPr/>
            </a:pPr>
            <a:r>
              <a:rPr lang="en-US" sz="2000" dirty="0" smtClean="0"/>
              <a:t>Reins</a:t>
            </a:r>
            <a:endParaRPr lang="en-US" sz="2000" dirty="0" smtClean="0">
              <a:cs typeface="+mn-cs"/>
            </a:endParaRPr>
          </a:p>
          <a:p>
            <a:pPr eaLnBrk="1" hangingPunct="1">
              <a:defRPr/>
            </a:pPr>
            <a:r>
              <a:rPr lang="en-US" sz="2000" dirty="0" smtClean="0"/>
              <a:t>Halters</a:t>
            </a:r>
            <a:endParaRPr lang="en-US" sz="2000" dirty="0" smtClean="0">
              <a:cs typeface="+mn-cs"/>
            </a:endParaRPr>
          </a:p>
          <a:p>
            <a:pPr eaLnBrk="1" hangingPunct="1">
              <a:defRPr/>
            </a:pPr>
            <a:r>
              <a:rPr lang="en-US" sz="2000" dirty="0" smtClean="0">
                <a:cs typeface="+mn-cs"/>
              </a:rPr>
              <a:t>Bits and Bridles</a:t>
            </a:r>
          </a:p>
          <a:p>
            <a:pPr eaLnBrk="1" hangingPunct="1">
              <a:defRPr/>
            </a:pPr>
            <a:r>
              <a:rPr lang="en-US" sz="2000" dirty="0" smtClean="0">
                <a:cs typeface="+mn-cs"/>
              </a:rPr>
              <a:t>Toys and Games</a:t>
            </a:r>
          </a:p>
          <a:p>
            <a:pPr eaLnBrk="1" hangingPunct="1">
              <a:defRPr/>
            </a:pPr>
            <a:endParaRPr lang="en-US" sz="1800"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27</a:t>
            </a:fld>
            <a:endParaRPr lang="en-US" dirty="0"/>
          </a:p>
        </p:txBody>
      </p:sp>
      <p:pic>
        <p:nvPicPr>
          <p:cNvPr id="6" name="Picture 9" descr="HPOT 028"/>
          <p:cNvPicPr>
            <a:picLocks noChangeAspect="1" noChangeArrowheads="1"/>
          </p:cNvPicPr>
          <p:nvPr/>
        </p:nvPicPr>
        <p:blipFill>
          <a:blip r:embed="rId3">
            <a:extLst>
              <a:ext uri="{28A0092B-C50C-407E-A947-70E740481C1C}">
                <a14:useLocalDpi xmlns:a14="http://schemas.microsoft.com/office/drawing/2010/main" val="0"/>
              </a:ext>
            </a:extLst>
          </a:blip>
          <a:srcRect l="-19281" r="-19281"/>
          <a:stretch>
            <a:fillRect/>
          </a:stretch>
        </p:blipFill>
        <p:spPr>
          <a:xfrm>
            <a:off x="3421320" y="1746477"/>
            <a:ext cx="3279479" cy="1775096"/>
          </a:xfrm>
          <a:prstGeom prst="rect">
            <a:avLst/>
          </a:prstGeom>
          <a:extLst>
            <a:ext uri="{909E8E84-426E-40dd-AFC4-6F175D3DCCD1}">
              <a14:hiddenFill xmlns:a14="http://schemas.microsoft.com/office/drawing/2010/main">
                <a:solidFill>
                  <a:srgbClr val="FFFFFF"/>
                </a:solidFill>
              </a14:hiddenFill>
            </a:ext>
          </a:extLst>
        </p:spPr>
      </p:pic>
      <p:pic>
        <p:nvPicPr>
          <p:cNvPr id="8" name="Picture 10" descr="HPOT 033"/>
          <p:cNvPicPr>
            <a:picLocks noChangeAspect="1" noChangeArrowheads="1"/>
          </p:cNvPicPr>
          <p:nvPr/>
        </p:nvPicPr>
        <p:blipFill>
          <a:blip r:embed="rId4">
            <a:extLst>
              <a:ext uri="{28A0092B-C50C-407E-A947-70E740481C1C}">
                <a14:useLocalDpi xmlns:a14="http://schemas.microsoft.com/office/drawing/2010/main" val="0"/>
              </a:ext>
            </a:extLst>
          </a:blip>
          <a:srcRect l="-19281" r="-19281"/>
          <a:stretch>
            <a:fillRect/>
          </a:stretch>
        </p:blipFill>
        <p:spPr>
          <a:xfrm>
            <a:off x="6024720" y="1746477"/>
            <a:ext cx="3279479" cy="1775096"/>
          </a:xfrm>
          <a:prstGeom prst="rect">
            <a:avLst/>
          </a:prstGeom>
          <a:extLst>
            <a:ext uri="{909E8E84-426E-40dd-AFC4-6F175D3DCCD1}">
              <a14:hiddenFill xmlns:a14="http://schemas.microsoft.com/office/drawing/2010/main">
                <a:solidFill>
                  <a:srgbClr val="FFFFFF"/>
                </a:solidFill>
              </a14:hiddenFill>
            </a:ext>
          </a:extLst>
        </p:spPr>
      </p:pic>
      <p:pic>
        <p:nvPicPr>
          <p:cNvPr id="10" name="Picture 12" descr="HPOT 037"/>
          <p:cNvPicPr>
            <a:picLocks noChangeAspect="1" noChangeArrowheads="1"/>
          </p:cNvPicPr>
          <p:nvPr/>
        </p:nvPicPr>
        <p:blipFill>
          <a:blip r:embed="rId5">
            <a:extLst>
              <a:ext uri="{28A0092B-C50C-407E-A947-70E740481C1C}">
                <a14:useLocalDpi xmlns:a14="http://schemas.microsoft.com/office/drawing/2010/main" val="0"/>
              </a:ext>
            </a:extLst>
          </a:blip>
          <a:srcRect l="-73077" r="-73077"/>
          <a:stretch>
            <a:fillRect/>
          </a:stretch>
        </p:blipFill>
        <p:spPr bwMode="auto">
          <a:xfrm>
            <a:off x="3067882" y="3762178"/>
            <a:ext cx="403860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12" name="Picture 11" descr="HPOT 005"/>
          <p:cNvPicPr>
            <a:picLocks noChangeAspect="1" noChangeArrowheads="1"/>
          </p:cNvPicPr>
          <p:nvPr/>
        </p:nvPicPr>
        <p:blipFill>
          <a:blip r:embed="rId6">
            <a:extLst>
              <a:ext uri="{28A0092B-C50C-407E-A947-70E740481C1C}">
                <a14:useLocalDpi xmlns:a14="http://schemas.microsoft.com/office/drawing/2010/main" val="0"/>
              </a:ext>
            </a:extLst>
          </a:blip>
          <a:srcRect l="-19231" r="-19231"/>
          <a:stretch>
            <a:fillRect/>
          </a:stretch>
        </p:blipFill>
        <p:spPr>
          <a:xfrm>
            <a:off x="6007080" y="3797461"/>
            <a:ext cx="3363175" cy="182172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269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2800" dirty="0" smtClean="0">
                <a:cs typeface="+mj-cs"/>
              </a:rPr>
              <a:t>How Does </a:t>
            </a:r>
            <a:r>
              <a:rPr lang="en-US" sz="2800" dirty="0"/>
              <a:t>a</a:t>
            </a:r>
            <a:r>
              <a:rPr lang="en-US" sz="2800" dirty="0" smtClean="0">
                <a:cs typeface="+mj-cs"/>
              </a:rPr>
              <a:t> Child </a:t>
            </a:r>
            <a:r>
              <a:rPr lang="en-US" sz="2800" dirty="0">
                <a:cs typeface="+mj-cs"/>
              </a:rPr>
              <a:t>T</a:t>
            </a:r>
            <a:r>
              <a:rPr lang="en-US" sz="2800" dirty="0" smtClean="0">
                <a:cs typeface="+mj-cs"/>
              </a:rPr>
              <a:t>ransfer </a:t>
            </a:r>
            <a:r>
              <a:rPr lang="en-US" sz="2800" dirty="0"/>
              <a:t>t</a:t>
            </a:r>
            <a:r>
              <a:rPr lang="en-US" sz="2800" dirty="0" smtClean="0">
                <a:cs typeface="+mj-cs"/>
              </a:rPr>
              <a:t>o </a:t>
            </a:r>
            <a:r>
              <a:rPr lang="en-US" sz="2800" dirty="0" smtClean="0"/>
              <a:t>t</a:t>
            </a:r>
            <a:r>
              <a:rPr lang="en-US" sz="2800" dirty="0" smtClean="0">
                <a:cs typeface="+mj-cs"/>
              </a:rPr>
              <a:t>he Horse?</a:t>
            </a:r>
          </a:p>
        </p:txBody>
      </p:sp>
      <p:sp>
        <p:nvSpPr>
          <p:cNvPr id="40963" name="Rectangle 3"/>
          <p:cNvSpPr>
            <a:spLocks noGrp="1" noChangeArrowheads="1"/>
          </p:cNvSpPr>
          <p:nvPr>
            <p:ph type="body" sz="half" idx="1"/>
          </p:nvPr>
        </p:nvSpPr>
        <p:spPr>
          <a:xfrm>
            <a:off x="457199" y="1600200"/>
            <a:ext cx="4570413" cy="4525963"/>
          </a:xfrm>
        </p:spPr>
        <p:txBody>
          <a:bodyPr/>
          <a:lstStyle/>
          <a:p>
            <a:pPr eaLnBrk="1" hangingPunct="1">
              <a:buFontTx/>
              <a:buNone/>
              <a:defRPr/>
            </a:pPr>
            <a:endParaRPr lang="en-US" sz="2000" dirty="0" smtClean="0">
              <a:cs typeface="+mn-cs"/>
            </a:endParaRPr>
          </a:p>
          <a:p>
            <a:pPr eaLnBrk="1" hangingPunct="1">
              <a:defRPr/>
            </a:pPr>
            <a:r>
              <a:rPr lang="en-US" sz="2000" dirty="0" smtClean="0">
                <a:cs typeface="+mn-cs"/>
              </a:rPr>
              <a:t>Mounting </a:t>
            </a:r>
            <a:r>
              <a:rPr lang="en-US" sz="2000" dirty="0" smtClean="0"/>
              <a:t>st</a:t>
            </a:r>
            <a:r>
              <a:rPr lang="en-US" sz="2000" dirty="0" smtClean="0">
                <a:cs typeface="+mn-cs"/>
              </a:rPr>
              <a:t>ep – </a:t>
            </a:r>
            <a:r>
              <a:rPr lang="en-US" sz="2000" dirty="0"/>
              <a:t>B</a:t>
            </a:r>
            <a:r>
              <a:rPr lang="en-US" sz="2000" dirty="0" smtClean="0">
                <a:cs typeface="+mn-cs"/>
              </a:rPr>
              <a:t>igger children who can stand and walk.</a:t>
            </a:r>
          </a:p>
          <a:p>
            <a:pPr eaLnBrk="1" hangingPunct="1">
              <a:buFontTx/>
              <a:buNone/>
              <a:defRPr/>
            </a:pPr>
            <a:endParaRPr lang="en-US" sz="2000" dirty="0" smtClean="0">
              <a:cs typeface="+mn-cs"/>
            </a:endParaRPr>
          </a:p>
          <a:p>
            <a:pPr eaLnBrk="1" hangingPunct="1">
              <a:defRPr/>
            </a:pPr>
            <a:r>
              <a:rPr lang="en-US" sz="2000" dirty="0" smtClean="0">
                <a:cs typeface="+mn-cs"/>
              </a:rPr>
              <a:t>Mounting </a:t>
            </a:r>
            <a:r>
              <a:rPr lang="en-US" sz="2000" dirty="0"/>
              <a:t>r</a:t>
            </a:r>
            <a:r>
              <a:rPr lang="en-US" sz="2000" dirty="0" smtClean="0">
                <a:cs typeface="+mn-cs"/>
              </a:rPr>
              <a:t>amp or </a:t>
            </a:r>
            <a:r>
              <a:rPr lang="en-US" sz="2000" dirty="0"/>
              <a:t>p</a:t>
            </a:r>
            <a:r>
              <a:rPr lang="en-US" sz="2000" dirty="0" smtClean="0">
                <a:cs typeface="+mn-cs"/>
              </a:rPr>
              <a:t>latform – </a:t>
            </a:r>
            <a:r>
              <a:rPr lang="en-US" sz="2000" dirty="0" smtClean="0"/>
              <a:t>S</a:t>
            </a:r>
            <a:r>
              <a:rPr lang="en-US" sz="2000" dirty="0" smtClean="0">
                <a:cs typeface="+mn-cs"/>
              </a:rPr>
              <a:t>maller children or children who need more assist.</a:t>
            </a:r>
          </a:p>
          <a:p>
            <a:pPr eaLnBrk="1" hangingPunct="1">
              <a:defRPr/>
            </a:pPr>
            <a:endParaRPr lang="en-US" sz="2000" dirty="0" smtClean="0">
              <a:cs typeface="+mn-cs"/>
            </a:endParaRPr>
          </a:p>
          <a:p>
            <a:pPr eaLnBrk="1" hangingPunct="1">
              <a:buFontTx/>
              <a:buNone/>
              <a:defRPr/>
            </a:pPr>
            <a:endParaRPr lang="en-US" sz="2000" dirty="0" smtClean="0">
              <a:cs typeface="+mn-cs"/>
            </a:endParaRPr>
          </a:p>
        </p:txBody>
      </p:sp>
      <p:pic>
        <p:nvPicPr>
          <p:cNvPr id="40972" name="Picture 1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200422" y="1524491"/>
            <a:ext cx="1684174" cy="2515864"/>
          </a:xfrm>
          <a:extLst>
            <a:ext uri="{909E8E84-426E-40dd-AFC4-6F175D3DCCD1}">
              <a14:hiddenFill xmlns:a14="http://schemas.microsoft.com/office/drawing/2010/main">
                <a:solidFill>
                  <a:srgbClr val="FFFFFF"/>
                </a:solidFill>
              </a14:hiddenFill>
            </a:ext>
          </a:extLst>
        </p:spPr>
      </p:pic>
      <p:pic>
        <p:nvPicPr>
          <p:cNvPr id="40974" name="Picture 1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t="-11510" b="-11510"/>
          <a:stretch>
            <a:fillRect/>
          </a:stretch>
        </p:blipFill>
        <p:spPr>
          <a:xfrm>
            <a:off x="5407025" y="3991512"/>
            <a:ext cx="3279775" cy="2187575"/>
          </a:xfrm>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7208643-7CF5-5841-B3BA-465BC7550348}" type="slidenum">
              <a:rPr lang="en-US" smtClean="0"/>
              <a:pPr>
                <a:defRPr/>
              </a:pPr>
              <a:t>28</a:t>
            </a:fld>
            <a:endParaRPr lang="en-US" dirty="0"/>
          </a:p>
        </p:txBody>
      </p:sp>
    </p:spTree>
    <p:extLst>
      <p:ext uri="{BB962C8B-B14F-4D97-AF65-F5344CB8AC3E}">
        <p14:creationId xmlns:p14="http://schemas.microsoft.com/office/powerpoint/2010/main" val="6269973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defRPr/>
            </a:pPr>
            <a:r>
              <a:rPr lang="en-US" sz="2800" b="1" dirty="0" smtClean="0">
                <a:cs typeface="+mj-cs"/>
              </a:rPr>
              <a:t>Positions on Horse</a:t>
            </a:r>
          </a:p>
        </p:txBody>
      </p:sp>
      <p:sp>
        <p:nvSpPr>
          <p:cNvPr id="118787" name="Rectangle 3"/>
          <p:cNvSpPr>
            <a:spLocks noGrp="1" noChangeArrowheads="1"/>
          </p:cNvSpPr>
          <p:nvPr>
            <p:ph idx="1"/>
          </p:nvPr>
        </p:nvSpPr>
        <p:spPr/>
        <p:txBody>
          <a:bodyPr>
            <a:normAutofit/>
          </a:bodyPr>
          <a:lstStyle/>
          <a:p>
            <a:pPr>
              <a:lnSpc>
                <a:spcPct val="90000"/>
              </a:lnSpc>
              <a:defRPr/>
            </a:pPr>
            <a:endParaRPr lang="en-US" sz="2000" dirty="0" smtClean="0"/>
          </a:p>
          <a:p>
            <a:pPr>
              <a:lnSpc>
                <a:spcPct val="90000"/>
              </a:lnSpc>
              <a:defRPr/>
            </a:pPr>
            <a:r>
              <a:rPr lang="en-US" sz="2000" dirty="0" smtClean="0"/>
              <a:t>F</a:t>
            </a:r>
            <a:r>
              <a:rPr lang="en-US" sz="2000" dirty="0" smtClean="0">
                <a:cs typeface="+mn-cs"/>
              </a:rPr>
              <a:t>orward sitting</a:t>
            </a:r>
          </a:p>
          <a:p>
            <a:pPr eaLnBrk="1" hangingPunct="1">
              <a:lnSpc>
                <a:spcPct val="90000"/>
              </a:lnSpc>
              <a:defRPr/>
            </a:pPr>
            <a:endParaRPr lang="en-US" sz="2000" dirty="0" smtClean="0">
              <a:cs typeface="+mn-cs"/>
            </a:endParaRPr>
          </a:p>
          <a:p>
            <a:pPr eaLnBrk="1" hangingPunct="1">
              <a:lnSpc>
                <a:spcPct val="90000"/>
              </a:lnSpc>
              <a:defRPr/>
            </a:pPr>
            <a:r>
              <a:rPr lang="en-US" sz="2000" dirty="0" smtClean="0"/>
              <a:t>B</a:t>
            </a:r>
            <a:r>
              <a:rPr lang="en-US" sz="2000" dirty="0" smtClean="0">
                <a:cs typeface="+mn-cs"/>
              </a:rPr>
              <a:t>ackward sitting</a:t>
            </a:r>
          </a:p>
          <a:p>
            <a:pPr eaLnBrk="1" hangingPunct="1">
              <a:lnSpc>
                <a:spcPct val="90000"/>
              </a:lnSpc>
              <a:defRPr/>
            </a:pPr>
            <a:endParaRPr lang="en-US" sz="2000" dirty="0">
              <a:cs typeface="+mn-cs"/>
            </a:endParaRPr>
          </a:p>
          <a:p>
            <a:pPr eaLnBrk="1" hangingPunct="1">
              <a:lnSpc>
                <a:spcPct val="90000"/>
              </a:lnSpc>
              <a:defRPr/>
            </a:pPr>
            <a:r>
              <a:rPr lang="en-US" sz="2000" dirty="0" smtClean="0">
                <a:cs typeface="+mn-cs"/>
              </a:rPr>
              <a:t>Side-sitting</a:t>
            </a:r>
          </a:p>
          <a:p>
            <a:pPr eaLnBrk="1" hangingPunct="1">
              <a:lnSpc>
                <a:spcPct val="90000"/>
              </a:lnSpc>
              <a:defRPr/>
            </a:pPr>
            <a:endParaRPr lang="en-US" sz="2000" dirty="0"/>
          </a:p>
          <a:p>
            <a:pPr>
              <a:lnSpc>
                <a:spcPct val="90000"/>
              </a:lnSpc>
              <a:defRPr/>
            </a:pPr>
            <a:r>
              <a:rPr lang="en-US" sz="2000" dirty="0" smtClean="0"/>
              <a:t>Stomach lying</a:t>
            </a:r>
            <a:endParaRPr lang="en-US" sz="2000" dirty="0"/>
          </a:p>
          <a:p>
            <a:pPr>
              <a:lnSpc>
                <a:spcPct val="90000"/>
              </a:lnSpc>
              <a:defRPr/>
            </a:pPr>
            <a:endParaRPr lang="en-US" sz="2000" dirty="0"/>
          </a:p>
          <a:p>
            <a:pPr>
              <a:lnSpc>
                <a:spcPct val="90000"/>
              </a:lnSpc>
              <a:defRPr/>
            </a:pPr>
            <a:r>
              <a:rPr lang="en-US" sz="2000" dirty="0" smtClean="0"/>
              <a:t>Back lying</a:t>
            </a:r>
            <a:endParaRPr lang="en-US" sz="2000" dirty="0"/>
          </a:p>
          <a:p>
            <a:pPr eaLnBrk="1" hangingPunct="1">
              <a:lnSpc>
                <a:spcPct val="90000"/>
              </a:lnSpc>
              <a:defRPr/>
            </a:pPr>
            <a:endParaRPr lang="en-US" sz="2000" dirty="0" smtClean="0">
              <a:cs typeface="+mn-cs"/>
            </a:endParaRPr>
          </a:p>
          <a:p>
            <a:pPr eaLnBrk="1" hangingPunct="1">
              <a:lnSpc>
                <a:spcPct val="90000"/>
              </a:lnSpc>
              <a:defRPr/>
            </a:pPr>
            <a:endParaRPr lang="en-US" sz="2000" dirty="0"/>
          </a:p>
          <a:p>
            <a:pPr eaLnBrk="1" hangingPunct="1">
              <a:lnSpc>
                <a:spcPct val="90000"/>
              </a:lnSpc>
              <a:defRPr/>
            </a:pPr>
            <a:endParaRPr lang="en-US" sz="2000" dirty="0" smtClean="0">
              <a:cs typeface="+mn-cs"/>
            </a:endParaRPr>
          </a:p>
          <a:p>
            <a:pPr eaLnBrk="1" hangingPunct="1">
              <a:lnSpc>
                <a:spcPct val="90000"/>
              </a:lnSpc>
              <a:defRPr/>
            </a:pPr>
            <a:endParaRPr lang="en-US" sz="2000" dirty="0">
              <a:cs typeface="+mn-cs"/>
            </a:endParaRPr>
          </a:p>
          <a:p>
            <a:pPr eaLnBrk="1" hangingPunct="1">
              <a:lnSpc>
                <a:spcPct val="90000"/>
              </a:lnSpc>
              <a:defRPr/>
            </a:pPr>
            <a:endParaRPr lang="en-US" sz="2000" dirty="0" smtClean="0">
              <a:cs typeface="+mn-cs"/>
            </a:endParaRPr>
          </a:p>
          <a:p>
            <a:pPr marL="0" indent="0" eaLnBrk="1" hangingPunct="1">
              <a:lnSpc>
                <a:spcPct val="90000"/>
              </a:lnSpc>
              <a:buFontTx/>
              <a:buNone/>
              <a:defRPr/>
            </a:pPr>
            <a:endParaRPr lang="en-US" sz="2000" dirty="0" smtClean="0">
              <a:cs typeface="+mn-cs"/>
            </a:endParaRPr>
          </a:p>
        </p:txBody>
      </p:sp>
      <p:sp>
        <p:nvSpPr>
          <p:cNvPr id="2" name="Slide Number Placeholder 1"/>
          <p:cNvSpPr>
            <a:spLocks noGrp="1"/>
          </p:cNvSpPr>
          <p:nvPr>
            <p:ph type="sldNum" sz="quarter" idx="12"/>
          </p:nvPr>
        </p:nvSpPr>
        <p:spPr/>
        <p:txBody>
          <a:bodyPr/>
          <a:lstStyle/>
          <a:p>
            <a:pPr>
              <a:defRPr/>
            </a:pPr>
            <a:fld id="{0560BE68-AF1C-0A4C-8D78-5EF017B432E9}" type="slidenum">
              <a:rPr lang="en-US" smtClean="0"/>
              <a:pPr>
                <a:defRPr/>
              </a:pPr>
              <a:t>29</a:t>
            </a:fld>
            <a:endParaRPr lang="en-US" dirty="0"/>
          </a:p>
        </p:txBody>
      </p:sp>
    </p:spTree>
    <p:extLst>
      <p:ext uri="{BB962C8B-B14F-4D97-AF65-F5344CB8AC3E}">
        <p14:creationId xmlns:p14="http://schemas.microsoft.com/office/powerpoint/2010/main" val="3254453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Learning Objectives</a:t>
            </a:r>
            <a:endParaRPr lang="en-US" sz="28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2900" b="1" dirty="0" smtClean="0"/>
              <a:t>Parents will…</a:t>
            </a:r>
          </a:p>
          <a:p>
            <a:pPr marL="457200" lvl="0" indent="-457200">
              <a:buFont typeface="+mj-lt"/>
              <a:buAutoNum type="arabicPeriod"/>
            </a:pPr>
            <a:endParaRPr lang="en-US" sz="2900" dirty="0"/>
          </a:p>
          <a:p>
            <a:pPr marL="457200" lvl="0" indent="-457200">
              <a:buFont typeface="+mj-lt"/>
              <a:buAutoNum type="arabicPeriod"/>
            </a:pPr>
            <a:r>
              <a:rPr lang="en-US" sz="2900" dirty="0" smtClean="0"/>
              <a:t>Gain knowledge about </a:t>
            </a:r>
            <a:r>
              <a:rPr lang="en-US" sz="2900" dirty="0" err="1" smtClean="0"/>
              <a:t>hippotherapy</a:t>
            </a:r>
            <a:r>
              <a:rPr lang="en-US" sz="2900" dirty="0" smtClean="0"/>
              <a:t> as a physical therapy </a:t>
            </a:r>
            <a:r>
              <a:rPr lang="en-US" sz="2900" dirty="0" smtClean="0"/>
              <a:t>treatment.</a:t>
            </a:r>
            <a:endParaRPr lang="en-US" sz="2900" dirty="0" smtClean="0"/>
          </a:p>
          <a:p>
            <a:pPr marL="457200" lvl="0" indent="-457200">
              <a:buFont typeface="+mj-lt"/>
              <a:buAutoNum type="arabicPeriod"/>
            </a:pPr>
            <a:endParaRPr lang="en-US" sz="2900" dirty="0" smtClean="0"/>
          </a:p>
          <a:p>
            <a:pPr marL="457200" lvl="0" indent="-457200">
              <a:buFont typeface="+mj-lt"/>
              <a:buAutoNum type="arabicPeriod"/>
            </a:pPr>
            <a:r>
              <a:rPr lang="en-US" sz="2900" dirty="0"/>
              <a:t>U</a:t>
            </a:r>
            <a:r>
              <a:rPr lang="en-US" sz="2900" dirty="0" smtClean="0"/>
              <a:t>nderstand the difference between </a:t>
            </a:r>
            <a:r>
              <a:rPr lang="en-US" sz="2900" dirty="0" err="1" smtClean="0"/>
              <a:t>hippotherapy</a:t>
            </a:r>
            <a:r>
              <a:rPr lang="en-US" sz="2900" dirty="0"/>
              <a:t> </a:t>
            </a:r>
            <a:r>
              <a:rPr lang="en-US" sz="2900" dirty="0" smtClean="0"/>
              <a:t>and other horse-related activities for children.</a:t>
            </a:r>
            <a:endParaRPr lang="en-US" sz="2900" dirty="0"/>
          </a:p>
          <a:p>
            <a:pPr marL="457200" lvl="0" indent="-457200">
              <a:buFont typeface="+mj-lt"/>
              <a:buAutoNum type="arabicPeriod"/>
            </a:pPr>
            <a:endParaRPr lang="en-US" sz="2900" dirty="0" smtClean="0"/>
          </a:p>
          <a:p>
            <a:pPr marL="457200" lvl="0" indent="-457200">
              <a:buFont typeface="+mj-lt"/>
              <a:buAutoNum type="arabicPeriod"/>
            </a:pPr>
            <a:r>
              <a:rPr lang="en-US" sz="2900" dirty="0"/>
              <a:t>U</a:t>
            </a:r>
            <a:r>
              <a:rPr lang="en-US" sz="2900" dirty="0" smtClean="0"/>
              <a:t>nderstand </a:t>
            </a:r>
            <a:r>
              <a:rPr lang="en-US" sz="2900" dirty="0"/>
              <a:t>how </a:t>
            </a:r>
            <a:r>
              <a:rPr lang="en-US" sz="2900" dirty="0" err="1" smtClean="0"/>
              <a:t>hippotherapy</a:t>
            </a:r>
            <a:r>
              <a:rPr lang="en-US" sz="2900" dirty="0" smtClean="0"/>
              <a:t> </a:t>
            </a:r>
            <a:r>
              <a:rPr lang="en-US" sz="2900" dirty="0"/>
              <a:t>is </a:t>
            </a:r>
            <a:r>
              <a:rPr lang="en-US" sz="2900" dirty="0" smtClean="0"/>
              <a:t>part of the child’s </a:t>
            </a:r>
            <a:r>
              <a:rPr lang="en-US" sz="2900" dirty="0"/>
              <a:t>physical therapy plan of care.</a:t>
            </a:r>
          </a:p>
          <a:p>
            <a:pPr marL="457200" lvl="0" indent="-457200">
              <a:buFont typeface="+mj-lt"/>
              <a:buAutoNum type="arabicPeriod"/>
            </a:pPr>
            <a:endParaRPr lang="en-US" sz="2900" dirty="0" smtClean="0"/>
          </a:p>
          <a:p>
            <a:pPr marL="457200" lvl="0" indent="-457200">
              <a:buFont typeface="+mj-lt"/>
              <a:buAutoNum type="arabicPeriod"/>
            </a:pPr>
            <a:r>
              <a:rPr lang="en-US" sz="2900" dirty="0"/>
              <a:t>G</a:t>
            </a:r>
            <a:r>
              <a:rPr lang="en-US" sz="2900" dirty="0" smtClean="0"/>
              <a:t>ain knowledge of the benefits of </a:t>
            </a:r>
            <a:r>
              <a:rPr lang="en-US" sz="2900" dirty="0" err="1" smtClean="0"/>
              <a:t>hippotherapy</a:t>
            </a:r>
            <a:r>
              <a:rPr lang="en-US" sz="2900" dirty="0" smtClean="0"/>
              <a:t> for children who have neurological and musculoskeletal conditions. </a:t>
            </a:r>
            <a:endParaRPr lang="en-US" sz="2900" dirty="0"/>
          </a:p>
          <a:p>
            <a:pPr marL="457200" lvl="0" indent="-457200">
              <a:buFont typeface="+mj-lt"/>
              <a:buAutoNum type="arabicPeriod"/>
            </a:pPr>
            <a:endParaRPr lang="en-US" sz="2900" dirty="0" smtClean="0"/>
          </a:p>
          <a:p>
            <a:pPr marL="457200" lvl="0" indent="-457200">
              <a:buFont typeface="+mj-lt"/>
              <a:buAutoNum type="arabicPeriod"/>
            </a:pPr>
            <a:r>
              <a:rPr lang="en-US" sz="2900" dirty="0"/>
              <a:t>B</a:t>
            </a:r>
            <a:r>
              <a:rPr lang="en-US" sz="2900" dirty="0" smtClean="0"/>
              <a:t>e able to make an informed decision about </a:t>
            </a:r>
            <a:r>
              <a:rPr lang="en-US" sz="2900" dirty="0" err="1" smtClean="0"/>
              <a:t>hippotherapy</a:t>
            </a:r>
            <a:r>
              <a:rPr lang="en-US" sz="2900" dirty="0" smtClean="0"/>
              <a:t> for their child.</a:t>
            </a:r>
            <a:endParaRPr lang="en-US" sz="2900" dirty="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3</a:t>
            </a:fld>
            <a:endParaRPr lang="en-US" dirty="0"/>
          </a:p>
        </p:txBody>
      </p:sp>
    </p:spTree>
    <p:extLst>
      <p:ext uri="{BB962C8B-B14F-4D97-AF65-F5344CB8AC3E}">
        <p14:creationId xmlns:p14="http://schemas.microsoft.com/office/powerpoint/2010/main" val="2584868834"/>
      </p:ext>
    </p:extLst>
  </p:cSld>
  <p:clrMapOvr>
    <a:masterClrMapping/>
  </p:clrMapOvr>
  <mc:AlternateContent xmlns:mc="http://schemas.openxmlformats.org/markup-compatibility/2006" xmlns:p14="http://schemas.microsoft.com/office/powerpoint/2010/main">
    <mc:Choice Requires="p14">
      <p:transition spd="slow" p14:dur="2000" advTm="3144"/>
    </mc:Choice>
    <mc:Fallback xmlns="">
      <p:transition xmlns:p14="http://schemas.microsoft.com/office/powerpoint/2010/main" spd="slow" advTm="3144"/>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Forward Sitting</a:t>
            </a:r>
            <a:endParaRPr lang="en-US" sz="2800" dirty="0"/>
          </a:p>
        </p:txBody>
      </p:sp>
      <p:pic>
        <p:nvPicPr>
          <p:cNvPr id="6" name="Content Placeholder 5" descr="AA3.jpeg"/>
          <p:cNvPicPr>
            <a:picLocks noGrp="1" noChangeAspect="1"/>
          </p:cNvPicPr>
          <p:nvPr>
            <p:ph sz="half" idx="2"/>
          </p:nvPr>
        </p:nvPicPr>
        <p:blipFill>
          <a:blip r:embed="rId3">
            <a:extLst>
              <a:ext uri="{28A0092B-C50C-407E-A947-70E740481C1C}">
                <a14:useLocalDpi xmlns:a14="http://schemas.microsoft.com/office/drawing/2010/main" val="0"/>
              </a:ext>
            </a:extLst>
          </a:blip>
          <a:srcRect l="-12082" r="-12082"/>
          <a:stretch>
            <a:fillRect/>
          </a:stretch>
        </p:blipFill>
        <p:spPr>
          <a:xfrm>
            <a:off x="898290" y="1993450"/>
            <a:ext cx="2932008" cy="3514669"/>
          </a:xfrm>
        </p:spPr>
      </p:pic>
      <p:pic>
        <p:nvPicPr>
          <p:cNvPr id="10" name="Content Placeholder 9" descr="AA.jpeg"/>
          <p:cNvPicPr>
            <a:picLocks noGrp="1" noChangeAspect="1"/>
          </p:cNvPicPr>
          <p:nvPr>
            <p:ph sz="quarter" idx="4"/>
          </p:nvPr>
        </p:nvPicPr>
        <p:blipFill>
          <a:blip r:embed="rId4">
            <a:extLst>
              <a:ext uri="{28A0092B-C50C-407E-A947-70E740481C1C}">
                <a14:useLocalDpi xmlns:a14="http://schemas.microsoft.com/office/drawing/2010/main" val="0"/>
              </a:ext>
            </a:extLst>
          </a:blip>
          <a:srcRect t="-29915" b="-29915"/>
          <a:stretch>
            <a:fillRect/>
          </a:stretch>
        </p:blipFill>
        <p:spPr>
          <a:xfrm>
            <a:off x="4754880" y="1524000"/>
            <a:ext cx="3931920" cy="4713288"/>
          </a:xfrm>
        </p:spPr>
      </p:pic>
      <p:sp>
        <p:nvSpPr>
          <p:cNvPr id="4" name="Slide Number Placeholder 3"/>
          <p:cNvSpPr>
            <a:spLocks noGrp="1"/>
          </p:cNvSpPr>
          <p:nvPr>
            <p:ph type="sldNum" sz="quarter" idx="12"/>
          </p:nvPr>
        </p:nvSpPr>
        <p:spPr/>
        <p:txBody>
          <a:bodyPr/>
          <a:lstStyle/>
          <a:p>
            <a:fld id="{0D729563-0B0A-4843-AFF3-06890906318D}" type="slidenum">
              <a:rPr lang="en-US" smtClean="0"/>
              <a:pPr/>
              <a:t>30</a:t>
            </a:fld>
            <a:endParaRPr lang="en-US" dirty="0"/>
          </a:p>
        </p:txBody>
      </p:sp>
    </p:spTree>
    <p:extLst>
      <p:ext uri="{BB962C8B-B14F-4D97-AF65-F5344CB8AC3E}">
        <p14:creationId xmlns:p14="http://schemas.microsoft.com/office/powerpoint/2010/main" val="6714200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Backward Sitting</a:t>
            </a:r>
            <a:endParaRPr lang="en-US" sz="2800" dirty="0"/>
          </a:p>
        </p:txBody>
      </p:sp>
      <p:pic>
        <p:nvPicPr>
          <p:cNvPr id="6" name="Content Placeholder 5" descr="163438_1711228013510_2491431_n.jpg"/>
          <p:cNvPicPr>
            <a:picLocks noGrp="1" noChangeAspect="1"/>
          </p:cNvPicPr>
          <p:nvPr>
            <p:ph idx="1"/>
          </p:nvPr>
        </p:nvPicPr>
        <p:blipFill>
          <a:blip r:embed="rId3">
            <a:extLst>
              <a:ext uri="{28A0092B-C50C-407E-A947-70E740481C1C}">
                <a14:useLocalDpi xmlns:a14="http://schemas.microsoft.com/office/drawing/2010/main" val="0"/>
              </a:ext>
            </a:extLst>
          </a:blip>
          <a:srcRect l="-13281" r="-13281"/>
          <a:stretch>
            <a:fillRect/>
          </a:stretch>
        </p:blipFill>
        <p:spPr>
          <a:xfrm>
            <a:off x="2202574" y="1958168"/>
            <a:ext cx="5256581" cy="3115011"/>
          </a:xfrm>
        </p:spPr>
      </p:pic>
      <p:sp>
        <p:nvSpPr>
          <p:cNvPr id="4" name="Slide Number Placeholder 3"/>
          <p:cNvSpPr>
            <a:spLocks noGrp="1"/>
          </p:cNvSpPr>
          <p:nvPr>
            <p:ph type="sldNum" sz="quarter" idx="12"/>
          </p:nvPr>
        </p:nvSpPr>
        <p:spPr/>
        <p:txBody>
          <a:bodyPr/>
          <a:lstStyle/>
          <a:p>
            <a:fld id="{0D729563-0B0A-4843-AFF3-06890906318D}" type="slidenum">
              <a:rPr lang="en-US" smtClean="0"/>
              <a:pPr/>
              <a:t>31</a:t>
            </a:fld>
            <a:endParaRPr lang="en-US" dirty="0"/>
          </a:p>
        </p:txBody>
      </p:sp>
    </p:spTree>
    <p:extLst>
      <p:ext uri="{BB962C8B-B14F-4D97-AF65-F5344CB8AC3E}">
        <p14:creationId xmlns:p14="http://schemas.microsoft.com/office/powerpoint/2010/main" val="32001467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Side Sitting			</a:t>
            </a:r>
            <a:endParaRPr lang="en-US" sz="2800" dirty="0"/>
          </a:p>
        </p:txBody>
      </p:sp>
      <p:pic>
        <p:nvPicPr>
          <p:cNvPr id="12" name="Content Placeholder 11" descr="305764_10150851161990591_592086403_n.jpg"/>
          <p:cNvPicPr>
            <a:picLocks noGrp="1" noChangeAspect="1"/>
          </p:cNvPicPr>
          <p:nvPr>
            <p:ph idx="1"/>
          </p:nvPr>
        </p:nvPicPr>
        <p:blipFill>
          <a:blip r:embed="rId3">
            <a:extLst>
              <a:ext uri="{28A0092B-C50C-407E-A947-70E740481C1C}">
                <a14:useLocalDpi xmlns:a14="http://schemas.microsoft.com/office/drawing/2010/main" val="0"/>
              </a:ext>
            </a:extLst>
          </a:blip>
          <a:srcRect l="-13281" r="-13281"/>
          <a:stretch>
            <a:fillRect/>
          </a:stretch>
        </p:blipFill>
        <p:spPr>
          <a:xfrm>
            <a:off x="2328446" y="2102042"/>
            <a:ext cx="4885472" cy="2895095"/>
          </a:xfrm>
        </p:spPr>
      </p:pic>
      <p:sp>
        <p:nvSpPr>
          <p:cNvPr id="4" name="Slide Number Placeholder 3"/>
          <p:cNvSpPr>
            <a:spLocks noGrp="1"/>
          </p:cNvSpPr>
          <p:nvPr>
            <p:ph type="sldNum" sz="quarter" idx="12"/>
          </p:nvPr>
        </p:nvSpPr>
        <p:spPr/>
        <p:txBody>
          <a:bodyPr/>
          <a:lstStyle/>
          <a:p>
            <a:fld id="{0D729563-0B0A-4843-AFF3-06890906318D}" type="slidenum">
              <a:rPr lang="en-US" smtClean="0"/>
              <a:pPr/>
              <a:t>32</a:t>
            </a:fld>
            <a:endParaRPr lang="en-US" dirty="0"/>
          </a:p>
        </p:txBody>
      </p:sp>
    </p:spTree>
    <p:extLst>
      <p:ext uri="{BB962C8B-B14F-4D97-AF65-F5344CB8AC3E}">
        <p14:creationId xmlns:p14="http://schemas.microsoft.com/office/powerpoint/2010/main" val="20578389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
            </a:r>
            <a:br>
              <a:rPr lang="en-US" sz="2800" dirty="0" smtClean="0"/>
            </a:br>
            <a:r>
              <a:rPr lang="en-US" sz="3100" dirty="0" smtClean="0"/>
              <a:t>Modified Side Sitting </a:t>
            </a:r>
            <a:br>
              <a:rPr lang="en-US" sz="3100" dirty="0" smtClean="0"/>
            </a:br>
            <a:r>
              <a:rPr lang="en-US" sz="2800" dirty="0" smtClean="0"/>
              <a:t>		</a:t>
            </a:r>
            <a:endParaRPr lang="en-US" sz="2800" dirty="0"/>
          </a:p>
        </p:txBody>
      </p:sp>
      <p:pic>
        <p:nvPicPr>
          <p:cNvPr id="6" name="Content Placeholder 5" descr="IMG_0456.JPG"/>
          <p:cNvPicPr>
            <a:picLocks noGrp="1" noChangeAspect="1"/>
          </p:cNvPicPr>
          <p:nvPr>
            <p:ph idx="1"/>
          </p:nvPr>
        </p:nvPicPr>
        <p:blipFill>
          <a:blip r:embed="rId3" cstate="print">
            <a:extLst>
              <a:ext uri="{28A0092B-C50C-407E-A947-70E740481C1C}">
                <a14:useLocalDpi xmlns:a14="http://schemas.microsoft.com/office/drawing/2010/main" val="0"/>
              </a:ext>
            </a:extLst>
          </a:blip>
          <a:srcRect t="10521" b="10521"/>
          <a:stretch>
            <a:fillRect/>
          </a:stretch>
        </p:blipFill>
        <p:spPr>
          <a:xfrm>
            <a:off x="2399005" y="2373859"/>
            <a:ext cx="4365064" cy="2586705"/>
          </a:xfrm>
        </p:spPr>
      </p:pic>
      <p:sp>
        <p:nvSpPr>
          <p:cNvPr id="4" name="Slide Number Placeholder 3"/>
          <p:cNvSpPr>
            <a:spLocks noGrp="1"/>
          </p:cNvSpPr>
          <p:nvPr>
            <p:ph type="sldNum" sz="quarter" idx="12"/>
          </p:nvPr>
        </p:nvSpPr>
        <p:spPr/>
        <p:txBody>
          <a:bodyPr/>
          <a:lstStyle/>
          <a:p>
            <a:fld id="{0D729563-0B0A-4843-AFF3-06890906318D}" type="slidenum">
              <a:rPr lang="en-US" smtClean="0"/>
              <a:pPr/>
              <a:t>33</a:t>
            </a:fld>
            <a:endParaRPr lang="en-US" dirty="0"/>
          </a:p>
        </p:txBody>
      </p:sp>
    </p:spTree>
    <p:extLst>
      <p:ext uri="{BB962C8B-B14F-4D97-AF65-F5344CB8AC3E}">
        <p14:creationId xmlns:p14="http://schemas.microsoft.com/office/powerpoint/2010/main" val="23041634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Lying On Stomach </a:t>
            </a:r>
            <a:br>
              <a:rPr lang="en-US" sz="2800" dirty="0" smtClean="0"/>
            </a:br>
            <a:r>
              <a:rPr lang="en-US" sz="2800" dirty="0" smtClean="0"/>
              <a:t>(Prone Over Horse’s Barrel)</a:t>
            </a:r>
            <a:endParaRPr lang="en-US" sz="2800" dirty="0"/>
          </a:p>
        </p:txBody>
      </p:sp>
      <p:pic>
        <p:nvPicPr>
          <p:cNvPr id="10" name="Content Placeholder 9" descr="prone.jpeg"/>
          <p:cNvPicPr>
            <a:picLocks noGrp="1" noChangeAspect="1"/>
          </p:cNvPicPr>
          <p:nvPr>
            <p:ph idx="1"/>
          </p:nvPr>
        </p:nvPicPr>
        <p:blipFill>
          <a:blip r:embed="rId3">
            <a:extLst>
              <a:ext uri="{28A0092B-C50C-407E-A947-70E740481C1C}">
                <a14:useLocalDpi xmlns:a14="http://schemas.microsoft.com/office/drawing/2010/main" val="0"/>
              </a:ext>
            </a:extLst>
          </a:blip>
          <a:srcRect l="-13281" r="-13281"/>
          <a:stretch>
            <a:fillRect/>
          </a:stretch>
        </p:blipFill>
        <p:spPr>
          <a:xfrm>
            <a:off x="1922732" y="2293350"/>
            <a:ext cx="5291554" cy="3135736"/>
          </a:xfrm>
        </p:spPr>
      </p:pic>
      <p:sp>
        <p:nvSpPr>
          <p:cNvPr id="5" name="Slide Number Placeholder 4"/>
          <p:cNvSpPr>
            <a:spLocks noGrp="1"/>
          </p:cNvSpPr>
          <p:nvPr>
            <p:ph type="sldNum" sz="quarter" idx="12"/>
          </p:nvPr>
        </p:nvSpPr>
        <p:spPr/>
        <p:txBody>
          <a:bodyPr/>
          <a:lstStyle/>
          <a:p>
            <a:pPr>
              <a:defRPr/>
            </a:pPr>
            <a:fld id="{0560BE68-AF1C-0A4C-8D78-5EF017B432E9}" type="slidenum">
              <a:rPr lang="en-US" smtClean="0"/>
              <a:pPr>
                <a:defRPr/>
              </a:pPr>
              <a:t>34</a:t>
            </a:fld>
            <a:endParaRPr lang="en-US" dirty="0"/>
          </a:p>
        </p:txBody>
      </p:sp>
    </p:spTree>
    <p:extLst>
      <p:ext uri="{BB962C8B-B14F-4D97-AF65-F5344CB8AC3E}">
        <p14:creationId xmlns:p14="http://schemas.microsoft.com/office/powerpoint/2010/main" val="17992955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Lying </a:t>
            </a:r>
            <a:r>
              <a:rPr lang="en-US" sz="2800" dirty="0"/>
              <a:t>O</a:t>
            </a:r>
            <a:r>
              <a:rPr lang="en-US" sz="2800" dirty="0" smtClean="0"/>
              <a:t>n Stomach </a:t>
            </a:r>
            <a:br>
              <a:rPr lang="en-US" sz="2800" dirty="0" smtClean="0"/>
            </a:br>
            <a:r>
              <a:rPr lang="en-US" sz="2800" dirty="0" smtClean="0"/>
              <a:t>(Prone </a:t>
            </a:r>
            <a:r>
              <a:rPr lang="en-US" sz="2800" dirty="0"/>
              <a:t>O</a:t>
            </a:r>
            <a:r>
              <a:rPr lang="en-US" sz="2800" dirty="0" smtClean="0"/>
              <a:t>n Horse’s Rump)</a:t>
            </a:r>
            <a:endParaRPr lang="en-US" sz="2800" dirty="0"/>
          </a:p>
        </p:txBody>
      </p:sp>
      <p:sp>
        <p:nvSpPr>
          <p:cNvPr id="7" name="Content Placeholder 6"/>
          <p:cNvSpPr>
            <a:spLocks noGrp="1"/>
          </p:cNvSpPr>
          <p:nvPr>
            <p:ph idx="1"/>
          </p:nvPr>
        </p:nvSpPr>
        <p:spPr/>
        <p:txBody>
          <a:bodyPr/>
          <a:lstStyle/>
          <a:p>
            <a:endParaRPr lang="en-US" sz="2000" dirty="0" smtClean="0"/>
          </a:p>
          <a:p>
            <a:endParaRPr lang="en-US" dirty="0"/>
          </a:p>
        </p:txBody>
      </p:sp>
      <p:sp>
        <p:nvSpPr>
          <p:cNvPr id="5" name="Slide Number Placeholder 4"/>
          <p:cNvSpPr>
            <a:spLocks noGrp="1"/>
          </p:cNvSpPr>
          <p:nvPr>
            <p:ph type="sldNum" sz="quarter" idx="12"/>
          </p:nvPr>
        </p:nvSpPr>
        <p:spPr/>
        <p:txBody>
          <a:bodyPr/>
          <a:lstStyle/>
          <a:p>
            <a:pPr>
              <a:defRPr/>
            </a:pPr>
            <a:fld id="{0560BE68-AF1C-0A4C-8D78-5EF017B432E9}" type="slidenum">
              <a:rPr lang="en-US" smtClean="0"/>
              <a:pPr>
                <a:defRPr/>
              </a:pPr>
              <a:t>35</a:t>
            </a:fld>
            <a:endParaRPr lang="en-US" dirty="0"/>
          </a:p>
        </p:txBody>
      </p:sp>
      <p:pic>
        <p:nvPicPr>
          <p:cNvPr id="3" name="Content Placeholder 2" descr="IMG_5804.JPG"/>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t="-39923" b="-39923"/>
          <a:stretch>
            <a:fillRect/>
          </a:stretch>
        </p:blipFill>
        <p:spPr>
          <a:xfrm>
            <a:off x="2610681" y="1689100"/>
            <a:ext cx="3932238" cy="4713288"/>
          </a:xfrm>
        </p:spPr>
      </p:pic>
    </p:spTree>
    <p:extLst>
      <p:ext uri="{BB962C8B-B14F-4D97-AF65-F5344CB8AC3E}">
        <p14:creationId xmlns:p14="http://schemas.microsoft.com/office/powerpoint/2010/main" val="14832390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Lying On Back </a:t>
            </a:r>
            <a:br>
              <a:rPr lang="en-US" sz="2800" dirty="0" smtClean="0"/>
            </a:br>
            <a:r>
              <a:rPr lang="en-US" sz="2800" dirty="0" smtClean="0"/>
              <a:t>(Supine On Horse’s Rump)</a:t>
            </a:r>
            <a:endParaRPr lang="en-US" sz="2800" dirty="0"/>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rcRect l="-13304" r="-13304"/>
          <a:stretch>
            <a:fillRect/>
          </a:stretch>
        </p:blipFill>
        <p:spPr>
          <a:xfrm>
            <a:off x="1760076" y="2205145"/>
            <a:ext cx="5630974" cy="3336874"/>
          </a:xfrm>
        </p:spPr>
      </p:pic>
      <p:sp>
        <p:nvSpPr>
          <p:cNvPr id="5" name="Slide Number Placeholder 4"/>
          <p:cNvSpPr>
            <a:spLocks noGrp="1"/>
          </p:cNvSpPr>
          <p:nvPr>
            <p:ph type="sldNum" sz="quarter" idx="12"/>
          </p:nvPr>
        </p:nvSpPr>
        <p:spPr/>
        <p:txBody>
          <a:bodyPr/>
          <a:lstStyle/>
          <a:p>
            <a:pPr>
              <a:defRPr/>
            </a:pPr>
            <a:fld id="{0560BE68-AF1C-0A4C-8D78-5EF017B432E9}" type="slidenum">
              <a:rPr lang="en-US" smtClean="0"/>
              <a:pPr>
                <a:defRPr/>
              </a:pPr>
              <a:t>36</a:t>
            </a:fld>
            <a:endParaRPr lang="en-US" dirty="0"/>
          </a:p>
        </p:txBody>
      </p:sp>
    </p:spTree>
    <p:extLst>
      <p:ext uri="{BB962C8B-B14F-4D97-AF65-F5344CB8AC3E}">
        <p14:creationId xmlns:p14="http://schemas.microsoft.com/office/powerpoint/2010/main" val="15931926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z="2800" dirty="0" smtClean="0">
                <a:cs typeface="+mj-cs"/>
              </a:rPr>
              <a:t>Hippotherapy: Other Things </a:t>
            </a:r>
            <a:r>
              <a:rPr lang="en-US" sz="2800" dirty="0">
                <a:cs typeface="+mj-cs"/>
              </a:rPr>
              <a:t>Y</a:t>
            </a:r>
            <a:r>
              <a:rPr lang="en-US" sz="2800" dirty="0" smtClean="0">
                <a:cs typeface="+mj-cs"/>
              </a:rPr>
              <a:t>ou </a:t>
            </a:r>
            <a:r>
              <a:rPr lang="en-US" sz="2800" dirty="0">
                <a:cs typeface="+mj-cs"/>
              </a:rPr>
              <a:t>M</a:t>
            </a:r>
            <a:r>
              <a:rPr lang="en-US" sz="2800" dirty="0" smtClean="0">
                <a:cs typeface="+mj-cs"/>
              </a:rPr>
              <a:t>ay See</a:t>
            </a:r>
          </a:p>
        </p:txBody>
      </p:sp>
      <p:sp>
        <p:nvSpPr>
          <p:cNvPr id="132103" name="Rectangle 7"/>
          <p:cNvSpPr>
            <a:spLocks noGrp="1" noChangeArrowheads="1"/>
          </p:cNvSpPr>
          <p:nvPr>
            <p:ph idx="1"/>
          </p:nvPr>
        </p:nvSpPr>
        <p:spPr/>
        <p:txBody>
          <a:bodyPr/>
          <a:lstStyle/>
          <a:p>
            <a:pPr>
              <a:defRPr/>
            </a:pPr>
            <a:r>
              <a:rPr lang="en-US" sz="2000" dirty="0"/>
              <a:t>Horse handler may </a:t>
            </a:r>
            <a:r>
              <a:rPr lang="en-US" sz="2000" dirty="0" smtClean="0"/>
              <a:t>lead </a:t>
            </a:r>
            <a:r>
              <a:rPr lang="en-US" sz="2000" dirty="0"/>
              <a:t>horse </a:t>
            </a:r>
            <a:r>
              <a:rPr lang="en-US" sz="2000" dirty="0" smtClean="0"/>
              <a:t>from </a:t>
            </a:r>
            <a:r>
              <a:rPr lang="en-US" sz="2000" dirty="0"/>
              <a:t>front or </a:t>
            </a:r>
            <a:r>
              <a:rPr lang="en-US" sz="2000" dirty="0" smtClean="0"/>
              <a:t>from back (“</a:t>
            </a:r>
            <a:r>
              <a:rPr lang="en-US" sz="2000" dirty="0"/>
              <a:t>long </a:t>
            </a:r>
            <a:r>
              <a:rPr lang="en-US" sz="2000" dirty="0" smtClean="0"/>
              <a:t>lining”).</a:t>
            </a:r>
          </a:p>
          <a:p>
            <a:pPr eaLnBrk="1" hangingPunct="1">
              <a:defRPr/>
            </a:pPr>
            <a:endParaRPr lang="en-US" sz="2000" dirty="0"/>
          </a:p>
          <a:p>
            <a:pPr eaLnBrk="1" hangingPunct="1">
              <a:defRPr/>
            </a:pPr>
            <a:r>
              <a:rPr lang="en-US" sz="2000" dirty="0"/>
              <a:t>H</a:t>
            </a:r>
            <a:r>
              <a:rPr lang="en-US" sz="2000" dirty="0" smtClean="0"/>
              <a:t>orse may be led in different figures or patterns:</a:t>
            </a:r>
          </a:p>
          <a:p>
            <a:pPr lvl="1" eaLnBrk="1" hangingPunct="1">
              <a:defRPr/>
            </a:pPr>
            <a:r>
              <a:rPr lang="en-US" dirty="0" smtClean="0"/>
              <a:t>Straight lines</a:t>
            </a:r>
          </a:p>
          <a:p>
            <a:pPr lvl="1" eaLnBrk="1" hangingPunct="1">
              <a:defRPr/>
            </a:pPr>
            <a:r>
              <a:rPr lang="en-US" dirty="0" smtClean="0"/>
              <a:t>Turns</a:t>
            </a:r>
          </a:p>
          <a:p>
            <a:pPr lvl="1" eaLnBrk="1" hangingPunct="1">
              <a:defRPr/>
            </a:pPr>
            <a:r>
              <a:rPr lang="en-US" dirty="0" smtClean="0"/>
              <a:t>Circles</a:t>
            </a:r>
          </a:p>
          <a:p>
            <a:pPr lvl="1" eaLnBrk="1" hangingPunct="1">
              <a:defRPr/>
            </a:pPr>
            <a:r>
              <a:rPr lang="en-US" dirty="0" smtClean="0"/>
              <a:t>Serpentines </a:t>
            </a:r>
          </a:p>
          <a:p>
            <a:pPr lvl="1" eaLnBrk="1" hangingPunct="1">
              <a:defRPr/>
            </a:pPr>
            <a:r>
              <a:rPr lang="en-US" dirty="0" smtClean="0"/>
              <a:t>Figure Eights</a:t>
            </a:r>
          </a:p>
          <a:p>
            <a:pPr lvl="1" eaLnBrk="1" hangingPunct="1">
              <a:defRPr/>
            </a:pPr>
            <a:r>
              <a:rPr lang="en-US" dirty="0" smtClean="0"/>
              <a:t>Up and down hills/slopes</a:t>
            </a:r>
          </a:p>
          <a:p>
            <a:pPr eaLnBrk="1" hangingPunct="1">
              <a:defRPr/>
            </a:pPr>
            <a:endParaRPr lang="en-US" sz="2000" dirty="0" smtClean="0"/>
          </a:p>
          <a:p>
            <a:pPr eaLnBrk="1" hangingPunct="1">
              <a:defRPr/>
            </a:pPr>
            <a:r>
              <a:rPr lang="en-US" sz="2000" dirty="0" smtClean="0"/>
              <a:t>Therapist’s hands may support child and assist child with movements.</a:t>
            </a:r>
          </a:p>
          <a:p>
            <a:pPr marL="0" indent="0" eaLnBrk="1" hangingPunct="1">
              <a:buNone/>
              <a:defRPr/>
            </a:pPr>
            <a:endParaRPr lang="en-US" sz="2000" dirty="0" smtClean="0">
              <a:cs typeface="+mn-cs"/>
            </a:endParaRPr>
          </a:p>
          <a:p>
            <a:pPr eaLnBrk="1" hangingPunct="1">
              <a:buFontTx/>
              <a:buNone/>
              <a:defRPr/>
            </a:pPr>
            <a:endParaRPr lang="en-US" sz="2000" dirty="0" smtClean="0">
              <a:cs typeface="+mn-cs"/>
            </a:endParaRPr>
          </a:p>
          <a:p>
            <a:pPr eaLnBrk="1" hangingPunct="1">
              <a:buFontTx/>
              <a:buNone/>
              <a:defRPr/>
            </a:pPr>
            <a:endParaRPr lang="en-US" sz="2000" dirty="0" smtClean="0">
              <a:cs typeface="+mn-cs"/>
            </a:endParaRPr>
          </a:p>
          <a:p>
            <a:pPr eaLnBrk="1" hangingPunct="1">
              <a:buFontTx/>
              <a:buNone/>
              <a:defRPr/>
            </a:pPr>
            <a:endParaRPr lang="en-US" sz="2000" dirty="0" smtClean="0">
              <a:cs typeface="+mn-cs"/>
            </a:endParaRPr>
          </a:p>
          <a:p>
            <a:pPr eaLnBrk="1" hangingPunct="1">
              <a:buFontTx/>
              <a:buNone/>
              <a:defRPr/>
            </a:pPr>
            <a:endParaRPr lang="en-US" sz="2000" dirty="0" smtClean="0">
              <a:cs typeface="+mn-cs"/>
            </a:endParaRPr>
          </a:p>
          <a:p>
            <a:pPr eaLnBrk="1" hangingPunct="1">
              <a:buFontTx/>
              <a:buNone/>
              <a:defRPr/>
            </a:pPr>
            <a:endParaRPr lang="en-US" sz="2000" dirty="0" smtClean="0">
              <a:cs typeface="+mn-cs"/>
            </a:endParaRPr>
          </a:p>
          <a:p>
            <a:pPr eaLnBrk="1" hangingPunct="1">
              <a:buFontTx/>
              <a:buNone/>
              <a:defRPr/>
            </a:pPr>
            <a:endParaRPr lang="en-US" sz="2000" dirty="0" smtClean="0">
              <a:cs typeface="+mn-cs"/>
            </a:endParaRPr>
          </a:p>
          <a:p>
            <a:pPr eaLnBrk="1" hangingPunct="1">
              <a:buFontTx/>
              <a:buNone/>
              <a:defRPr/>
            </a:pPr>
            <a:endParaRPr lang="en-US" dirty="0" smtClean="0">
              <a:cs typeface="+mn-cs"/>
            </a:endParaRPr>
          </a:p>
          <a:p>
            <a:pPr eaLnBrk="1" hangingPunct="1">
              <a:buFontTx/>
              <a:buNone/>
              <a:defRPr/>
            </a:pPr>
            <a:endParaRPr lang="en-US"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37</a:t>
            </a:fld>
            <a:endParaRPr lang="en-US" dirty="0"/>
          </a:p>
        </p:txBody>
      </p:sp>
    </p:spTree>
    <p:extLst>
      <p:ext uri="{BB962C8B-B14F-4D97-AF65-F5344CB8AC3E}">
        <p14:creationId xmlns:p14="http://schemas.microsoft.com/office/powerpoint/2010/main" val="23142527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Typical Session</a:t>
            </a:r>
            <a:endParaRPr lang="en-US" sz="2800" dirty="0"/>
          </a:p>
        </p:txBody>
      </p:sp>
      <p:sp>
        <p:nvSpPr>
          <p:cNvPr id="3" name="Content Placeholder 2"/>
          <p:cNvSpPr>
            <a:spLocks noGrp="1"/>
          </p:cNvSpPr>
          <p:nvPr>
            <p:ph idx="1"/>
          </p:nvPr>
        </p:nvSpPr>
        <p:spPr/>
        <p:txBody>
          <a:bodyPr>
            <a:normAutofit/>
          </a:bodyPr>
          <a:lstStyle/>
          <a:p>
            <a:pPr>
              <a:defRPr/>
            </a:pPr>
            <a:r>
              <a:rPr lang="en-US" sz="2000" dirty="0" smtClean="0"/>
              <a:t>May </a:t>
            </a:r>
            <a:r>
              <a:rPr lang="en-US" sz="2000" dirty="0"/>
              <a:t>take place in an outdoor or an indoor arena. </a:t>
            </a:r>
          </a:p>
          <a:p>
            <a:pPr>
              <a:defRPr/>
            </a:pPr>
            <a:endParaRPr lang="en-US" sz="2000" dirty="0"/>
          </a:p>
          <a:p>
            <a:pPr>
              <a:defRPr/>
            </a:pPr>
            <a:r>
              <a:rPr lang="en-US" sz="2000" dirty="0"/>
              <a:t>May be used at the beginning, middle or end of a therapy session.</a:t>
            </a:r>
          </a:p>
          <a:p>
            <a:pPr>
              <a:defRPr/>
            </a:pPr>
            <a:endParaRPr lang="en-US" sz="2000" dirty="0"/>
          </a:p>
          <a:p>
            <a:pPr>
              <a:defRPr/>
            </a:pPr>
            <a:r>
              <a:rPr lang="en-US" sz="2000" dirty="0"/>
              <a:t>Activities </a:t>
            </a:r>
            <a:r>
              <a:rPr lang="en-US" sz="2000" dirty="0" smtClean="0"/>
              <a:t>performed </a:t>
            </a:r>
            <a:r>
              <a:rPr lang="en-US" sz="2000" dirty="0"/>
              <a:t>on and off the horse.</a:t>
            </a:r>
          </a:p>
          <a:p>
            <a:pPr>
              <a:defRPr/>
            </a:pPr>
            <a:endParaRPr lang="en-US" sz="2000" dirty="0"/>
          </a:p>
          <a:p>
            <a:pPr>
              <a:defRPr/>
            </a:pPr>
            <a:r>
              <a:rPr lang="en-US" sz="2000" dirty="0"/>
              <a:t>Other therapy equipment may be used.</a:t>
            </a:r>
          </a:p>
          <a:p>
            <a:pPr>
              <a:defRPr/>
            </a:pPr>
            <a:endParaRPr lang="en-US" sz="2000" dirty="0"/>
          </a:p>
          <a:p>
            <a:pPr>
              <a:defRPr/>
            </a:pPr>
            <a:r>
              <a:rPr lang="en-US" sz="2000" dirty="0"/>
              <a:t>T</a:t>
            </a:r>
            <a:r>
              <a:rPr lang="en-US" sz="2000" dirty="0" smtClean="0"/>
              <a:t>herapist documents therapy activities</a:t>
            </a:r>
            <a:r>
              <a:rPr lang="en-US" sz="2000" dirty="0"/>
              <a:t>, the child’s response </a:t>
            </a:r>
            <a:r>
              <a:rPr lang="en-US" sz="2000" dirty="0" smtClean="0"/>
              <a:t>and </a:t>
            </a:r>
            <a:r>
              <a:rPr lang="en-US" sz="2000" dirty="0"/>
              <a:t>the child’s progress towards </a:t>
            </a:r>
            <a:r>
              <a:rPr lang="en-US" sz="2000" dirty="0" smtClean="0"/>
              <a:t>therapy goals. </a:t>
            </a:r>
            <a:endParaRPr lang="en-US" sz="2000"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38</a:t>
            </a:fld>
            <a:endParaRPr lang="en-US" dirty="0"/>
          </a:p>
        </p:txBody>
      </p:sp>
    </p:spTree>
    <p:extLst>
      <p:ext uri="{BB962C8B-B14F-4D97-AF65-F5344CB8AC3E}">
        <p14:creationId xmlns:p14="http://schemas.microsoft.com/office/powerpoint/2010/main" val="32272171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
            </a:r>
            <a:br>
              <a:rPr lang="en-US" sz="2800" dirty="0" smtClean="0"/>
            </a:br>
            <a:r>
              <a:rPr lang="en-US" sz="3100" dirty="0" err="1" smtClean="0"/>
              <a:t>Hippotherapy</a:t>
            </a:r>
            <a:r>
              <a:rPr lang="en-US" sz="3100" dirty="0" smtClean="0"/>
              <a:t>: Sample Session </a:t>
            </a:r>
            <a:br>
              <a:rPr lang="en-US" sz="3100" dirty="0" smtClean="0"/>
            </a:br>
            <a:r>
              <a:rPr lang="en-US" sz="3100" dirty="0" smtClean="0"/>
              <a:t>(</a:t>
            </a:r>
            <a:r>
              <a:rPr lang="en-US" sz="3100" dirty="0" err="1"/>
              <a:t>Silkwood-Sherer</a:t>
            </a:r>
            <a:r>
              <a:rPr lang="en-US" sz="3100" dirty="0"/>
              <a:t> et al. 2012)</a:t>
            </a:r>
            <a:br>
              <a:rPr lang="en-US" sz="3100" dirty="0"/>
            </a:b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7149535"/>
              </p:ext>
            </p:extLst>
          </p:nvPr>
        </p:nvGraphicFramePr>
        <p:xfrm>
          <a:off x="457200" y="1688405"/>
          <a:ext cx="8229498" cy="4747874"/>
        </p:xfrm>
        <a:graphic>
          <a:graphicData uri="http://schemas.openxmlformats.org/drawingml/2006/table">
            <a:tbl>
              <a:tblPr firstRow="1" bandRow="1">
                <a:tableStyleId>{5C22544A-7EE6-4342-B048-85BDC9FD1C3A}</a:tableStyleId>
              </a:tblPr>
              <a:tblGrid>
                <a:gridCol w="1552509"/>
                <a:gridCol w="6676989"/>
              </a:tblGrid>
              <a:tr h="356646">
                <a:tc>
                  <a:txBody>
                    <a:bodyPr/>
                    <a:lstStyle/>
                    <a:p>
                      <a:pPr algn="ctr"/>
                      <a:r>
                        <a:rPr lang="en-US" sz="1600" dirty="0" smtClean="0"/>
                        <a:t>Duration</a:t>
                      </a:r>
                      <a:r>
                        <a:rPr lang="en-US" sz="1600" baseline="0" dirty="0" smtClean="0"/>
                        <a:t> </a:t>
                      </a:r>
                      <a:endParaRPr lang="en-US" sz="1600" dirty="0"/>
                    </a:p>
                  </a:txBody>
                  <a:tcPr marL="89794" marR="89794"/>
                </a:tc>
                <a:tc>
                  <a:txBody>
                    <a:bodyPr/>
                    <a:lstStyle/>
                    <a:p>
                      <a:pPr algn="ctr"/>
                      <a:r>
                        <a:rPr lang="en-US" sz="1600" dirty="0" smtClean="0"/>
                        <a:t>Activity</a:t>
                      </a:r>
                      <a:r>
                        <a:rPr lang="en-US" sz="1600" baseline="0" dirty="0" smtClean="0"/>
                        <a:t> </a:t>
                      </a:r>
                      <a:endParaRPr lang="en-US" sz="1600" dirty="0"/>
                    </a:p>
                  </a:txBody>
                  <a:tcPr marL="89794" marR="89794"/>
                </a:tc>
              </a:tr>
              <a:tr h="726699">
                <a:tc>
                  <a:txBody>
                    <a:bodyPr/>
                    <a:lstStyle/>
                    <a:p>
                      <a:r>
                        <a:rPr lang="en-US" sz="1600" dirty="0" smtClean="0"/>
                        <a:t>5 minutes</a:t>
                      </a:r>
                      <a:endParaRPr lang="en-US" sz="1600" dirty="0"/>
                    </a:p>
                  </a:txBody>
                  <a:tcPr marL="89794" marR="897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Warm up. Child sitting forward. Horse led at walk along straight lines and gentle curves.</a:t>
                      </a:r>
                    </a:p>
                    <a:p>
                      <a:endParaRPr lang="en-US" sz="1600" dirty="0"/>
                    </a:p>
                  </a:txBody>
                  <a:tcPr marL="89794" marR="89794"/>
                </a:tc>
              </a:tr>
              <a:tr h="1372654">
                <a:tc>
                  <a:txBody>
                    <a:bodyPr/>
                    <a:lstStyle/>
                    <a:p>
                      <a:r>
                        <a:rPr lang="en-US" sz="1600" dirty="0" smtClean="0"/>
                        <a:t>15-20</a:t>
                      </a:r>
                      <a:r>
                        <a:rPr lang="en-US" sz="1600" baseline="0" dirty="0" smtClean="0"/>
                        <a:t> minutes</a:t>
                      </a:r>
                      <a:endParaRPr lang="en-US" sz="1600" dirty="0"/>
                    </a:p>
                  </a:txBody>
                  <a:tcPr marL="89794" marR="897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Activities to challenge balance and posture in forward sitting. Horse led in circles, weaving cones, and serpentine pattern. Starts and stops. Acceleration and deceleration. Uneven terrain. Progress the child from eyes open to eyes closed. Repeat with child backward sitting.</a:t>
                      </a:r>
                    </a:p>
                    <a:p>
                      <a:endParaRPr lang="en-US" sz="1600" dirty="0"/>
                    </a:p>
                  </a:txBody>
                  <a:tcPr marL="89794" marR="89794"/>
                </a:tc>
              </a:tr>
              <a:tr h="1372654">
                <a:tc>
                  <a:txBody>
                    <a:bodyPr/>
                    <a:lstStyle/>
                    <a:p>
                      <a:r>
                        <a:rPr lang="en-US" sz="1600" dirty="0" smtClean="0"/>
                        <a:t>10-15 minutes</a:t>
                      </a:r>
                      <a:endParaRPr lang="en-US" sz="1600" dirty="0"/>
                    </a:p>
                  </a:txBody>
                  <a:tcPr marL="89794" marR="897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Child</a:t>
                      </a:r>
                      <a:r>
                        <a:rPr lang="en-US" sz="1600" baseline="0" dirty="0" smtClean="0"/>
                        <a:t> changes positions </a:t>
                      </a:r>
                      <a:r>
                        <a:rPr lang="en-US" sz="1600" dirty="0" smtClean="0"/>
                        <a:t>(forward, backward, and side sitting, supine, prone,</a:t>
                      </a:r>
                      <a:r>
                        <a:rPr lang="en-US" sz="1600" baseline="0" dirty="0" smtClean="0"/>
                        <a:t> </a:t>
                      </a:r>
                      <a:r>
                        <a:rPr lang="en-US" sz="1600" dirty="0" smtClean="0"/>
                        <a:t>all-fours, kneeling</a:t>
                      </a:r>
                      <a:r>
                        <a:rPr lang="en-US" sz="1600" baseline="0" dirty="0" smtClean="0"/>
                        <a:t>). </a:t>
                      </a:r>
                      <a:r>
                        <a:rPr lang="en-US" sz="1600" dirty="0" smtClean="0"/>
                        <a:t>Motor planning activities</a:t>
                      </a:r>
                      <a:r>
                        <a:rPr lang="en-US" sz="1600" baseline="0" dirty="0" smtClean="0"/>
                        <a:t> and </a:t>
                      </a:r>
                      <a:r>
                        <a:rPr lang="en-US" sz="1600" dirty="0" smtClean="0"/>
                        <a:t>arm and leg exercises</a:t>
                      </a:r>
                      <a:r>
                        <a:rPr lang="en-US" sz="1600" baseline="0" dirty="0" smtClean="0"/>
                        <a:t> (</a:t>
                      </a:r>
                      <a:r>
                        <a:rPr lang="en-US" sz="1600" dirty="0" smtClean="0"/>
                        <a:t>reaching tasks; use stirrups for sit-stand-sit and standing)</a:t>
                      </a:r>
                    </a:p>
                  </a:txBody>
                  <a:tcPr marL="89794" marR="89794"/>
                </a:tc>
              </a:tr>
              <a:tr h="726699">
                <a:tc>
                  <a:txBody>
                    <a:bodyPr/>
                    <a:lstStyle/>
                    <a:p>
                      <a:r>
                        <a:rPr lang="en-US" sz="1600" dirty="0" smtClean="0"/>
                        <a:t>5 minutes</a:t>
                      </a:r>
                      <a:endParaRPr lang="en-US" sz="1600" dirty="0"/>
                    </a:p>
                  </a:txBody>
                  <a:tcPr marL="89794" marR="897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Cool down. Child sitting forward. Horse led at</a:t>
                      </a:r>
                      <a:r>
                        <a:rPr lang="en-US" sz="1600" baseline="0" dirty="0" smtClean="0"/>
                        <a:t> </a:t>
                      </a:r>
                      <a:r>
                        <a:rPr lang="en-US" sz="1600" dirty="0" smtClean="0"/>
                        <a:t>walk along straight lines and gentle curves.</a:t>
                      </a:r>
                    </a:p>
                    <a:p>
                      <a:endParaRPr lang="en-US" sz="1600" dirty="0"/>
                    </a:p>
                  </a:txBody>
                  <a:tcPr marL="89794" marR="89794"/>
                </a:tc>
              </a:tr>
            </a:tbl>
          </a:graphicData>
        </a:graphic>
      </p:graphicFrame>
      <p:sp>
        <p:nvSpPr>
          <p:cNvPr id="4" name="Slide Number Placeholder 3"/>
          <p:cNvSpPr>
            <a:spLocks noGrp="1"/>
          </p:cNvSpPr>
          <p:nvPr>
            <p:ph type="sldNum" sz="quarter" idx="12"/>
          </p:nvPr>
        </p:nvSpPr>
        <p:spPr/>
        <p:txBody>
          <a:bodyPr/>
          <a:lstStyle/>
          <a:p>
            <a:fld id="{0D729563-0B0A-4843-AFF3-06890906318D}" type="slidenum">
              <a:rPr lang="en-US" smtClean="0"/>
              <a:pPr/>
              <a:t>39</a:t>
            </a:fld>
            <a:endParaRPr lang="en-US" dirty="0"/>
          </a:p>
        </p:txBody>
      </p:sp>
    </p:spTree>
    <p:extLst>
      <p:ext uri="{BB962C8B-B14F-4D97-AF65-F5344CB8AC3E}">
        <p14:creationId xmlns:p14="http://schemas.microsoft.com/office/powerpoint/2010/main" val="2455960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History</a:t>
            </a:r>
            <a:endParaRPr lang="en-US" sz="2800" dirty="0"/>
          </a:p>
        </p:txBody>
      </p:sp>
      <p:sp>
        <p:nvSpPr>
          <p:cNvPr id="3" name="Content Placeholder 2"/>
          <p:cNvSpPr>
            <a:spLocks noGrp="1"/>
          </p:cNvSpPr>
          <p:nvPr>
            <p:ph sz="half" idx="1"/>
          </p:nvPr>
        </p:nvSpPr>
        <p:spPr>
          <a:xfrm>
            <a:off x="457199" y="1673352"/>
            <a:ext cx="6122423" cy="4718304"/>
          </a:xfrm>
        </p:spPr>
        <p:txBody>
          <a:bodyPr>
            <a:noAutofit/>
          </a:bodyPr>
          <a:lstStyle/>
          <a:p>
            <a:pPr marL="0" indent="0">
              <a:lnSpc>
                <a:spcPct val="150000"/>
              </a:lnSpc>
              <a:spcBef>
                <a:spcPts val="0"/>
              </a:spcBef>
              <a:buNone/>
              <a:defRPr/>
            </a:pPr>
            <a:r>
              <a:rPr lang="en-US" sz="1800" b="1" dirty="0" smtClean="0">
                <a:solidFill>
                  <a:srgbClr val="008000"/>
                </a:solidFill>
              </a:rPr>
              <a:t>1952</a:t>
            </a:r>
            <a:r>
              <a:rPr lang="en-US" sz="1800" dirty="0" smtClean="0"/>
              <a:t> </a:t>
            </a:r>
          </a:p>
          <a:p>
            <a:pPr>
              <a:lnSpc>
                <a:spcPct val="150000"/>
              </a:lnSpc>
              <a:spcBef>
                <a:spcPts val="0"/>
              </a:spcBef>
              <a:defRPr/>
            </a:pPr>
            <a:r>
              <a:rPr lang="en-US" sz="1800" dirty="0" err="1" smtClean="0"/>
              <a:t>Lis</a:t>
            </a:r>
            <a:r>
              <a:rPr lang="en-US" sz="1800" dirty="0" smtClean="0"/>
              <a:t> </a:t>
            </a:r>
            <a:r>
              <a:rPr lang="en-US" sz="1800" dirty="0" err="1" smtClean="0"/>
              <a:t>Hartel</a:t>
            </a:r>
            <a:r>
              <a:rPr lang="en-US" sz="1800" dirty="0" smtClean="0"/>
              <a:t>, whose legs were paralyzed from polio, won an Olympic silver medal in an equestrian event.</a:t>
            </a:r>
            <a:endParaRPr lang="en-US" sz="1800" b="1" dirty="0" smtClean="0">
              <a:solidFill>
                <a:srgbClr val="008000"/>
              </a:solidFill>
            </a:endParaRPr>
          </a:p>
          <a:p>
            <a:pPr marL="0" indent="0">
              <a:lnSpc>
                <a:spcPct val="150000"/>
              </a:lnSpc>
              <a:spcBef>
                <a:spcPts val="0"/>
              </a:spcBef>
              <a:buNone/>
              <a:defRPr/>
            </a:pPr>
            <a:r>
              <a:rPr lang="en-US" sz="1800" b="1" dirty="0" smtClean="0">
                <a:solidFill>
                  <a:srgbClr val="008000"/>
                </a:solidFill>
              </a:rPr>
              <a:t>1960’s</a:t>
            </a:r>
            <a:r>
              <a:rPr lang="en-US" sz="1800" b="1" dirty="0" smtClean="0">
                <a:solidFill>
                  <a:srgbClr val="3366FF"/>
                </a:solidFill>
              </a:rPr>
              <a:t> </a:t>
            </a:r>
          </a:p>
          <a:p>
            <a:pPr>
              <a:lnSpc>
                <a:spcPct val="150000"/>
              </a:lnSpc>
              <a:spcBef>
                <a:spcPts val="0"/>
              </a:spcBef>
              <a:defRPr/>
            </a:pPr>
            <a:r>
              <a:rPr lang="en-US" sz="1800" dirty="0" smtClean="0"/>
              <a:t>In Europe, </a:t>
            </a:r>
            <a:r>
              <a:rPr lang="en-US" sz="1800" dirty="0" err="1" smtClean="0"/>
              <a:t>hippotherapy</a:t>
            </a:r>
            <a:r>
              <a:rPr lang="en-US" sz="1800" dirty="0" smtClean="0"/>
              <a:t> used with physical therapy.</a:t>
            </a:r>
            <a:endParaRPr lang="en-US" sz="1800" b="1" dirty="0" smtClean="0">
              <a:solidFill>
                <a:srgbClr val="008000"/>
              </a:solidFill>
            </a:endParaRPr>
          </a:p>
          <a:p>
            <a:pPr marL="0" indent="0">
              <a:lnSpc>
                <a:spcPct val="150000"/>
              </a:lnSpc>
              <a:spcBef>
                <a:spcPts val="0"/>
              </a:spcBef>
              <a:buNone/>
              <a:defRPr/>
            </a:pPr>
            <a:r>
              <a:rPr lang="en-US" sz="1800" b="1" dirty="0" smtClean="0">
                <a:solidFill>
                  <a:srgbClr val="008000"/>
                </a:solidFill>
              </a:rPr>
              <a:t>1987</a:t>
            </a:r>
            <a:r>
              <a:rPr lang="en-US" sz="1800" b="1" dirty="0" smtClean="0">
                <a:solidFill>
                  <a:srgbClr val="3366FF"/>
                </a:solidFill>
              </a:rPr>
              <a:t> </a:t>
            </a:r>
          </a:p>
          <a:p>
            <a:pPr>
              <a:lnSpc>
                <a:spcPct val="150000"/>
              </a:lnSpc>
              <a:spcBef>
                <a:spcPts val="0"/>
              </a:spcBef>
              <a:defRPr/>
            </a:pPr>
            <a:r>
              <a:rPr lang="en-US" sz="1800" dirty="0" smtClean="0"/>
              <a:t>Physical and occupational therapists from North America went to Germany to learn more about </a:t>
            </a:r>
            <a:r>
              <a:rPr lang="en-US" sz="1800" dirty="0" err="1" smtClean="0"/>
              <a:t>hippotherapy</a:t>
            </a:r>
            <a:r>
              <a:rPr lang="en-US" sz="1800" dirty="0" smtClean="0"/>
              <a:t>. </a:t>
            </a:r>
            <a:endParaRPr lang="en-US" sz="1800" b="1" dirty="0" smtClean="0">
              <a:solidFill>
                <a:srgbClr val="008000"/>
              </a:solidFill>
            </a:endParaRPr>
          </a:p>
          <a:p>
            <a:pPr marL="0" indent="0">
              <a:lnSpc>
                <a:spcPct val="150000"/>
              </a:lnSpc>
              <a:spcBef>
                <a:spcPts val="0"/>
              </a:spcBef>
              <a:buNone/>
              <a:defRPr/>
            </a:pPr>
            <a:r>
              <a:rPr lang="en-US" sz="1800" b="1" dirty="0" smtClean="0">
                <a:solidFill>
                  <a:srgbClr val="008000"/>
                </a:solidFill>
              </a:rPr>
              <a:t>1992</a:t>
            </a:r>
            <a:r>
              <a:rPr lang="en-US" sz="1800" b="1" dirty="0" smtClean="0">
                <a:solidFill>
                  <a:srgbClr val="3366FF"/>
                </a:solidFill>
              </a:rPr>
              <a:t> </a:t>
            </a:r>
          </a:p>
          <a:p>
            <a:pPr>
              <a:lnSpc>
                <a:spcPct val="150000"/>
              </a:lnSpc>
              <a:spcBef>
                <a:spcPts val="0"/>
              </a:spcBef>
              <a:defRPr/>
            </a:pPr>
            <a:r>
              <a:rPr lang="en-US" sz="1800" dirty="0" smtClean="0"/>
              <a:t>American </a:t>
            </a:r>
            <a:r>
              <a:rPr lang="en-US" sz="1800" dirty="0" err="1" smtClean="0"/>
              <a:t>Hipppotherapy</a:t>
            </a:r>
            <a:r>
              <a:rPr lang="en-US" sz="1800" dirty="0" smtClean="0"/>
              <a:t> Association (AHA).</a:t>
            </a:r>
            <a:endParaRPr lang="en-US" sz="1800" dirty="0"/>
          </a:p>
        </p:txBody>
      </p:sp>
      <p:pic>
        <p:nvPicPr>
          <p:cNvPr id="7" name="Content Placeholder 6" descr="lis hartel.jpeg"/>
          <p:cNvPicPr>
            <a:picLocks noGrp="1" noChangeAspect="1"/>
          </p:cNvPicPr>
          <p:nvPr>
            <p:ph sz="half" idx="2"/>
          </p:nvPr>
        </p:nvPicPr>
        <p:blipFill>
          <a:blip r:embed="rId3">
            <a:extLst>
              <a:ext uri="{28A0092B-C50C-407E-A947-70E740481C1C}">
                <a14:useLocalDpi xmlns:a14="http://schemas.microsoft.com/office/drawing/2010/main" val="0"/>
              </a:ext>
            </a:extLst>
          </a:blip>
          <a:srcRect t="-8415" b="-8415"/>
          <a:stretch>
            <a:fillRect/>
          </a:stretch>
        </p:blipFill>
        <p:spPr>
          <a:xfrm>
            <a:off x="6579623" y="533400"/>
            <a:ext cx="2399003" cy="2802760"/>
          </a:xfrm>
        </p:spPr>
      </p:pic>
      <p:sp>
        <p:nvSpPr>
          <p:cNvPr id="4" name="Slide Number Placeholder 3"/>
          <p:cNvSpPr>
            <a:spLocks noGrp="1"/>
          </p:cNvSpPr>
          <p:nvPr>
            <p:ph type="sldNum" sz="quarter" idx="12"/>
          </p:nvPr>
        </p:nvSpPr>
        <p:spPr/>
        <p:txBody>
          <a:bodyPr/>
          <a:lstStyle/>
          <a:p>
            <a:fld id="{0D729563-0B0A-4843-AFF3-06890906318D}" type="slidenum">
              <a:rPr lang="en-US" smtClean="0"/>
              <a:pPr/>
              <a:t>4</a:t>
            </a:fld>
            <a:endParaRPr lang="en-US" dirty="0"/>
          </a:p>
        </p:txBody>
      </p:sp>
    </p:spTree>
    <p:extLst>
      <p:ext uri="{BB962C8B-B14F-4D97-AF65-F5344CB8AC3E}">
        <p14:creationId xmlns:p14="http://schemas.microsoft.com/office/powerpoint/2010/main" val="22359407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Treatment Length, Frequency, Duration</a:t>
            </a:r>
            <a:endParaRPr lang="en-US" sz="2800" dirty="0"/>
          </a:p>
        </p:txBody>
      </p:sp>
      <p:sp>
        <p:nvSpPr>
          <p:cNvPr id="3" name="Content Placeholder 2"/>
          <p:cNvSpPr>
            <a:spLocks noGrp="1"/>
          </p:cNvSpPr>
          <p:nvPr>
            <p:ph idx="1"/>
          </p:nvPr>
        </p:nvSpPr>
        <p:spPr/>
        <p:txBody>
          <a:bodyPr>
            <a:normAutofit/>
          </a:bodyPr>
          <a:lstStyle/>
          <a:p>
            <a:pPr>
              <a:defRPr/>
            </a:pPr>
            <a:endParaRPr lang="en-US" sz="2000" dirty="0" smtClean="0"/>
          </a:p>
          <a:p>
            <a:pPr>
              <a:defRPr/>
            </a:pPr>
            <a:r>
              <a:rPr lang="en-US" sz="2000" dirty="0" smtClean="0"/>
              <a:t>30</a:t>
            </a:r>
            <a:r>
              <a:rPr lang="en-US" sz="2000" dirty="0"/>
              <a:t>-60 </a:t>
            </a:r>
            <a:r>
              <a:rPr lang="en-US" sz="2000" dirty="0" smtClean="0"/>
              <a:t>minute sessions</a:t>
            </a:r>
          </a:p>
          <a:p>
            <a:pPr>
              <a:defRPr/>
            </a:pPr>
            <a:endParaRPr lang="en-US" sz="2000" dirty="0"/>
          </a:p>
          <a:p>
            <a:pPr>
              <a:defRPr/>
            </a:pPr>
            <a:r>
              <a:rPr lang="en-US" sz="2000" dirty="0" smtClean="0"/>
              <a:t>1</a:t>
            </a:r>
            <a:r>
              <a:rPr lang="en-US" sz="2000" dirty="0"/>
              <a:t>-2 times per </a:t>
            </a:r>
            <a:r>
              <a:rPr lang="en-US" sz="2000" dirty="0" smtClean="0"/>
              <a:t>week</a:t>
            </a:r>
            <a:endParaRPr lang="en-US" sz="2000" dirty="0"/>
          </a:p>
          <a:p>
            <a:pPr>
              <a:defRPr/>
            </a:pPr>
            <a:endParaRPr lang="en-US" sz="2000" dirty="0"/>
          </a:p>
          <a:p>
            <a:pPr>
              <a:defRPr/>
            </a:pPr>
            <a:r>
              <a:rPr lang="en-US" sz="2000" dirty="0"/>
              <a:t>8-12 weeks or longer depending on the child’s needs, goals and </a:t>
            </a:r>
            <a:r>
              <a:rPr lang="en-US" sz="2000" dirty="0" smtClean="0"/>
              <a:t>progress</a:t>
            </a:r>
            <a:endParaRPr lang="en-US" sz="2000" dirty="0"/>
          </a:p>
          <a:p>
            <a:pPr marL="0" indent="0">
              <a:buNone/>
              <a:defRPr/>
            </a:pPr>
            <a:endParaRPr lang="en-US" sz="2000"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40</a:t>
            </a:fld>
            <a:endParaRPr lang="en-US" dirty="0"/>
          </a:p>
        </p:txBody>
      </p:sp>
    </p:spTree>
    <p:extLst>
      <p:ext uri="{BB962C8B-B14F-4D97-AF65-F5344CB8AC3E}">
        <p14:creationId xmlns:p14="http://schemas.microsoft.com/office/powerpoint/2010/main" val="11524213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Will My Child Do After Discharge?</a:t>
            </a:r>
            <a:endParaRPr lang="en-US" sz="2800"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Physical activities with family, at school or in community.</a:t>
            </a:r>
          </a:p>
          <a:p>
            <a:endParaRPr lang="en-US" sz="2000" dirty="0"/>
          </a:p>
          <a:p>
            <a:r>
              <a:rPr lang="en-US" sz="2000" dirty="0"/>
              <a:t>E</a:t>
            </a:r>
            <a:r>
              <a:rPr lang="en-US" sz="2000" dirty="0" smtClean="0"/>
              <a:t>quine assisted activities and therapeutic riding.</a:t>
            </a:r>
            <a:endParaRPr lang="en-US" sz="2000"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41</a:t>
            </a:fld>
            <a:endParaRPr lang="en-US" dirty="0"/>
          </a:p>
        </p:txBody>
      </p:sp>
      <p:pic>
        <p:nvPicPr>
          <p:cNvPr id="6" name="Content Placeholder 5"/>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37623" b="-37623"/>
          <a:stretch/>
        </p:blipFill>
        <p:spPr>
          <a:xfrm>
            <a:off x="2856204" y="2746386"/>
            <a:ext cx="3422111" cy="4295126"/>
          </a:xfrm>
        </p:spPr>
      </p:pic>
    </p:spTree>
    <p:extLst>
      <p:ext uri="{BB962C8B-B14F-4D97-AF65-F5344CB8AC3E}">
        <p14:creationId xmlns:p14="http://schemas.microsoft.com/office/powerpoint/2010/main" val="15465229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z="2800" dirty="0" smtClean="0">
                <a:cs typeface="+mj-cs"/>
              </a:rPr>
              <a:t>Hippotherapy: Summary</a:t>
            </a:r>
          </a:p>
        </p:txBody>
      </p:sp>
      <p:sp>
        <p:nvSpPr>
          <p:cNvPr id="136195" name="Rectangle 3"/>
          <p:cNvSpPr>
            <a:spLocks noGrp="1" noChangeArrowheads="1"/>
          </p:cNvSpPr>
          <p:nvPr>
            <p:ph idx="1"/>
          </p:nvPr>
        </p:nvSpPr>
        <p:spPr/>
        <p:txBody>
          <a:bodyPr>
            <a:normAutofit lnSpcReduction="10000"/>
          </a:bodyPr>
          <a:lstStyle/>
          <a:p>
            <a:pPr eaLnBrk="1" hangingPunct="1">
              <a:defRPr/>
            </a:pPr>
            <a:r>
              <a:rPr lang="en-US" sz="2000" dirty="0"/>
              <a:t>U</a:t>
            </a:r>
            <a:r>
              <a:rPr lang="en-US" sz="2000" dirty="0" smtClean="0"/>
              <a:t>se of the horse’s movement as a treatment tool by physical, occupational and speech therapists.</a:t>
            </a:r>
          </a:p>
          <a:p>
            <a:pPr eaLnBrk="1" hangingPunct="1">
              <a:defRPr/>
            </a:pPr>
            <a:endParaRPr lang="en-US" sz="2000" dirty="0"/>
          </a:p>
          <a:p>
            <a:pPr eaLnBrk="1" hangingPunct="1">
              <a:defRPr/>
            </a:pPr>
            <a:r>
              <a:rPr lang="en-US" sz="2000" dirty="0"/>
              <a:t>H</a:t>
            </a:r>
            <a:r>
              <a:rPr lang="en-US" sz="2000" dirty="0" smtClean="0"/>
              <a:t>ippotherapy team should be well trained.</a:t>
            </a:r>
          </a:p>
          <a:p>
            <a:pPr eaLnBrk="1" hangingPunct="1">
              <a:defRPr/>
            </a:pPr>
            <a:endParaRPr lang="en-US" sz="2000" dirty="0" smtClean="0"/>
          </a:p>
          <a:p>
            <a:pPr>
              <a:defRPr/>
            </a:pPr>
            <a:r>
              <a:rPr lang="en-US" sz="2000" dirty="0"/>
              <a:t>C</a:t>
            </a:r>
            <a:r>
              <a:rPr lang="en-US" sz="2000" dirty="0" smtClean="0"/>
              <a:t>hild positioned on horse, responds to horse’s movement by actively using head, arms, trunk, pelvis, and legs to maintain balance and posture or perform a task.</a:t>
            </a:r>
          </a:p>
          <a:p>
            <a:pPr marL="0" indent="0" eaLnBrk="1" hangingPunct="1">
              <a:buNone/>
              <a:defRPr/>
            </a:pPr>
            <a:endParaRPr lang="en-US" sz="2000" dirty="0" smtClean="0"/>
          </a:p>
          <a:p>
            <a:pPr eaLnBrk="1" hangingPunct="1">
              <a:defRPr/>
            </a:pPr>
            <a:r>
              <a:rPr lang="en-US" sz="2000" dirty="0"/>
              <a:t>H</a:t>
            </a:r>
            <a:r>
              <a:rPr lang="en-US" sz="2000" dirty="0" smtClean="0"/>
              <a:t>orse’s movement, child’s position, equipment</a:t>
            </a:r>
            <a:r>
              <a:rPr lang="en-US" sz="2000" dirty="0"/>
              <a:t>, </a:t>
            </a:r>
            <a:r>
              <a:rPr lang="en-US" sz="2000" dirty="0" smtClean="0"/>
              <a:t>and environment can be changed to meet child’s therapy needs.</a:t>
            </a:r>
          </a:p>
          <a:p>
            <a:pPr eaLnBrk="1" hangingPunct="1">
              <a:defRPr/>
            </a:pPr>
            <a:endParaRPr lang="en-US" sz="2000" dirty="0"/>
          </a:p>
          <a:p>
            <a:pPr>
              <a:defRPr/>
            </a:pPr>
            <a:r>
              <a:rPr lang="en-US" sz="2000" dirty="0"/>
              <a:t>Hippotherapy is one part </a:t>
            </a:r>
            <a:r>
              <a:rPr lang="en-US" sz="2000" dirty="0" smtClean="0"/>
              <a:t>of </a:t>
            </a:r>
            <a:r>
              <a:rPr lang="en-US" sz="2000" dirty="0"/>
              <a:t>larger therapy plan of care. </a:t>
            </a:r>
            <a:endParaRPr lang="en-US" sz="2000" dirty="0" smtClean="0"/>
          </a:p>
          <a:p>
            <a:pPr marL="0" indent="0" eaLnBrk="1" hangingPunct="1">
              <a:buFontTx/>
              <a:buNone/>
              <a:defRPr/>
            </a:pPr>
            <a:endParaRPr lang="en-US" sz="2000" dirty="0" smtClean="0"/>
          </a:p>
          <a:p>
            <a:pPr eaLnBrk="1" hangingPunct="1">
              <a:defRPr/>
            </a:pPr>
            <a:r>
              <a:rPr lang="en-US" sz="2000" dirty="0"/>
              <a:t>G</a:t>
            </a:r>
            <a:r>
              <a:rPr lang="en-US" sz="2000" dirty="0" smtClean="0"/>
              <a:t>oal is to improve function.</a:t>
            </a:r>
          </a:p>
          <a:p>
            <a:pPr eaLnBrk="1" hangingPunct="1">
              <a:defRPr/>
            </a:pPr>
            <a:endParaRPr lang="en-US" sz="1800"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42</a:t>
            </a:fld>
            <a:endParaRPr lang="en-US" dirty="0"/>
          </a:p>
        </p:txBody>
      </p:sp>
    </p:spTree>
    <p:extLst>
      <p:ext uri="{BB962C8B-B14F-4D97-AF65-F5344CB8AC3E}">
        <p14:creationId xmlns:p14="http://schemas.microsoft.com/office/powerpoint/2010/main" val="12602368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en-US" sz="2800" dirty="0" smtClean="0">
                <a:cs typeface="+mj-cs"/>
              </a:rPr>
              <a:t>Where Can I </a:t>
            </a:r>
            <a:r>
              <a:rPr lang="en-US" sz="2800" dirty="0">
                <a:cs typeface="+mj-cs"/>
              </a:rPr>
              <a:t>F</a:t>
            </a:r>
            <a:r>
              <a:rPr lang="en-US" sz="2800" dirty="0" smtClean="0">
                <a:cs typeface="+mj-cs"/>
              </a:rPr>
              <a:t>ind More Information?</a:t>
            </a:r>
          </a:p>
        </p:txBody>
      </p:sp>
      <p:sp>
        <p:nvSpPr>
          <p:cNvPr id="156675" name="Rectangle 3"/>
          <p:cNvSpPr>
            <a:spLocks noGrp="1" noChangeArrowheads="1"/>
          </p:cNvSpPr>
          <p:nvPr>
            <p:ph idx="1"/>
          </p:nvPr>
        </p:nvSpPr>
        <p:spPr/>
        <p:txBody>
          <a:bodyPr>
            <a:normAutofit/>
          </a:bodyPr>
          <a:lstStyle/>
          <a:p>
            <a:pPr eaLnBrk="1" hangingPunct="1">
              <a:defRPr/>
            </a:pPr>
            <a:r>
              <a:rPr lang="en-US" sz="2000" dirty="0" smtClean="0">
                <a:solidFill>
                  <a:srgbClr val="000000"/>
                </a:solidFill>
              </a:rPr>
              <a:t>American Hippotherapy Association                                              (AHA) </a:t>
            </a:r>
            <a:r>
              <a:rPr lang="en-US" sz="2000" u="sng" dirty="0" smtClean="0">
                <a:solidFill>
                  <a:srgbClr val="FF6600"/>
                </a:solidFill>
                <a:hlinkClick r:id="rId3"/>
              </a:rPr>
              <a:t>http://www.americanhippotherapyassociation.org</a:t>
            </a:r>
            <a:endParaRPr lang="en-US" sz="2000" u="sng" dirty="0" smtClean="0">
              <a:solidFill>
                <a:srgbClr val="FF6600"/>
              </a:solidFill>
            </a:endParaRPr>
          </a:p>
          <a:p>
            <a:pPr eaLnBrk="1" hangingPunct="1">
              <a:defRPr/>
            </a:pPr>
            <a:endParaRPr lang="en-US" sz="2000" u="sng" dirty="0" smtClean="0">
              <a:solidFill>
                <a:srgbClr val="000000"/>
              </a:solidFill>
            </a:endParaRPr>
          </a:p>
          <a:p>
            <a:pPr eaLnBrk="1" hangingPunct="1">
              <a:defRPr/>
            </a:pPr>
            <a:r>
              <a:rPr lang="en-US" sz="2000" dirty="0" smtClean="0">
                <a:solidFill>
                  <a:srgbClr val="000000"/>
                </a:solidFill>
              </a:rPr>
              <a:t>Professional </a:t>
            </a:r>
            <a:r>
              <a:rPr lang="en-US" sz="2000" dirty="0">
                <a:solidFill>
                  <a:srgbClr val="000000"/>
                </a:solidFill>
              </a:rPr>
              <a:t>Association of Therapeutic Horsemanship </a:t>
            </a:r>
            <a:r>
              <a:rPr lang="en-US" sz="2000" dirty="0" smtClean="0">
                <a:solidFill>
                  <a:srgbClr val="000000"/>
                </a:solidFill>
              </a:rPr>
              <a:t>International (PATH Intl.) </a:t>
            </a:r>
            <a:r>
              <a:rPr lang="en-US" sz="2000" u="sng" dirty="0" smtClean="0">
                <a:solidFill>
                  <a:srgbClr val="000000"/>
                </a:solidFill>
                <a:hlinkClick r:id="rId4"/>
              </a:rPr>
              <a:t>http://www.pathintl.org</a:t>
            </a:r>
            <a:endParaRPr lang="en-US" sz="2000" u="sng" dirty="0" smtClean="0">
              <a:solidFill>
                <a:srgbClr val="000000"/>
              </a:solidFill>
            </a:endParaRPr>
          </a:p>
          <a:p>
            <a:pPr marL="0" indent="0" eaLnBrk="1" hangingPunct="1">
              <a:buNone/>
              <a:defRPr/>
            </a:pPr>
            <a:r>
              <a:rPr lang="en-US" sz="2000" dirty="0" smtClean="0">
                <a:solidFill>
                  <a:srgbClr val="000000"/>
                </a:solidFill>
              </a:rPr>
              <a:t>                                                                                                                   </a:t>
            </a:r>
          </a:p>
        </p:txBody>
      </p:sp>
      <p:sp>
        <p:nvSpPr>
          <p:cNvPr id="2" name="Slide Number Placeholder 1"/>
          <p:cNvSpPr>
            <a:spLocks noGrp="1"/>
          </p:cNvSpPr>
          <p:nvPr>
            <p:ph type="sldNum" sz="quarter" idx="12"/>
          </p:nvPr>
        </p:nvSpPr>
        <p:spPr/>
        <p:txBody>
          <a:bodyPr/>
          <a:lstStyle/>
          <a:p>
            <a:fld id="{0D729563-0B0A-4843-AFF3-06890906318D}" type="slidenum">
              <a:rPr lang="en-US" smtClean="0"/>
              <a:pPr/>
              <a:t>43</a:t>
            </a:fld>
            <a:endParaRPr lang="en-US" dirty="0"/>
          </a:p>
        </p:txBody>
      </p:sp>
    </p:spTree>
    <p:extLst>
      <p:ext uri="{BB962C8B-B14F-4D97-AF65-F5344CB8AC3E}">
        <p14:creationId xmlns:p14="http://schemas.microsoft.com/office/powerpoint/2010/main" val="11122737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Research Studies: References</a:t>
            </a:r>
            <a:endParaRPr lang="en-US" sz="2800" dirty="0"/>
          </a:p>
        </p:txBody>
      </p:sp>
      <p:sp>
        <p:nvSpPr>
          <p:cNvPr id="3" name="Content Placeholder 2"/>
          <p:cNvSpPr>
            <a:spLocks noGrp="1"/>
          </p:cNvSpPr>
          <p:nvPr>
            <p:ph idx="1"/>
          </p:nvPr>
        </p:nvSpPr>
        <p:spPr/>
        <p:txBody>
          <a:bodyPr>
            <a:normAutofit lnSpcReduction="10000"/>
          </a:bodyPr>
          <a:lstStyle/>
          <a:p>
            <a:pPr marL="228600" indent="-228600">
              <a:lnSpc>
                <a:spcPct val="120000"/>
              </a:lnSpc>
              <a:spcBef>
                <a:spcPts val="0"/>
              </a:spcBef>
              <a:buFont typeface="+mj-lt"/>
              <a:buAutoNum type="arabicPeriod"/>
              <a:defRPr/>
            </a:pPr>
            <a:r>
              <a:rPr lang="en-US" sz="1200" dirty="0"/>
              <a:t>Benda W, </a:t>
            </a:r>
            <a:r>
              <a:rPr lang="en-US" sz="1200" dirty="0" err="1"/>
              <a:t>McGibbon</a:t>
            </a:r>
            <a:r>
              <a:rPr lang="en-US" sz="1200" dirty="0"/>
              <a:t> NH, Grant KL. Improvements in muscle symmetry in children with cerebral palsy after equine-assisted therapy (</a:t>
            </a:r>
            <a:r>
              <a:rPr lang="en-US" sz="1200" dirty="0" err="1"/>
              <a:t>hippotherapy</a:t>
            </a:r>
            <a:r>
              <a:rPr lang="en-US" sz="1200" dirty="0"/>
              <a:t>). Journal of Alternative and Complementary Medicine. 2003; 9(6):817-25. </a:t>
            </a:r>
          </a:p>
          <a:p>
            <a:pPr marL="228600" indent="-228600">
              <a:lnSpc>
                <a:spcPct val="120000"/>
              </a:lnSpc>
              <a:spcBef>
                <a:spcPts val="0"/>
              </a:spcBef>
              <a:buFont typeface="+mj-lt"/>
              <a:buAutoNum type="arabicPeriod"/>
              <a:defRPr/>
            </a:pPr>
            <a:endParaRPr lang="en-US" sz="1200" dirty="0"/>
          </a:p>
          <a:p>
            <a:pPr marL="228600" indent="-228600">
              <a:lnSpc>
                <a:spcPct val="120000"/>
              </a:lnSpc>
              <a:spcBef>
                <a:spcPts val="0"/>
              </a:spcBef>
              <a:buFont typeface="+mj-lt"/>
              <a:buAutoNum type="arabicPeriod"/>
              <a:defRPr/>
            </a:pPr>
            <a:r>
              <a:rPr lang="en-US" sz="1200" dirty="0" err="1"/>
              <a:t>Bertoti</a:t>
            </a:r>
            <a:r>
              <a:rPr lang="en-US" sz="1200" dirty="0"/>
              <a:t> DB. Effect of Therapeutic Horseback Riding on Posture in Children with Cerebral Palsy. Physical Therapy. 1988;68(10):1505-1512. </a:t>
            </a:r>
            <a:endParaRPr lang="en-US" sz="1200" dirty="0" smtClean="0"/>
          </a:p>
          <a:p>
            <a:pPr marL="228600" indent="-228600">
              <a:lnSpc>
                <a:spcPct val="120000"/>
              </a:lnSpc>
              <a:spcBef>
                <a:spcPts val="0"/>
              </a:spcBef>
              <a:buFont typeface="+mj-lt"/>
              <a:buAutoNum type="arabicPeriod"/>
              <a:defRPr/>
            </a:pPr>
            <a:endParaRPr lang="en-US" sz="1200" dirty="0"/>
          </a:p>
          <a:p>
            <a:pPr marL="228600" indent="-228600">
              <a:lnSpc>
                <a:spcPct val="120000"/>
              </a:lnSpc>
              <a:spcBef>
                <a:spcPts val="0"/>
              </a:spcBef>
              <a:buFont typeface="+mj-lt"/>
              <a:buAutoNum type="arabicPeriod"/>
            </a:pPr>
            <a:r>
              <a:rPr lang="en-US" sz="1200" dirty="0"/>
              <a:t>Champagne D and </a:t>
            </a:r>
            <a:r>
              <a:rPr lang="en-US" sz="1200" dirty="0" err="1"/>
              <a:t>Dugas</a:t>
            </a:r>
            <a:r>
              <a:rPr lang="en-US" sz="1200" dirty="0"/>
              <a:t> C. Improving Gross Motor Function and Postural Control with Hippotherapy in Children with Down Syndrome: Case Reports. Physiotherapy Theory and Practice. 2010; 26(8):564-571. </a:t>
            </a:r>
            <a:endParaRPr lang="en-US" sz="1200" dirty="0" smtClean="0"/>
          </a:p>
          <a:p>
            <a:pPr marL="228600" indent="-228600">
              <a:lnSpc>
                <a:spcPct val="120000"/>
              </a:lnSpc>
              <a:spcBef>
                <a:spcPts val="0"/>
              </a:spcBef>
              <a:buFont typeface="+mj-lt"/>
              <a:buAutoNum type="arabicPeriod"/>
            </a:pPr>
            <a:endParaRPr lang="en-US" sz="1200" dirty="0"/>
          </a:p>
          <a:p>
            <a:pPr marL="228600" indent="-228600">
              <a:lnSpc>
                <a:spcPct val="120000"/>
              </a:lnSpc>
              <a:spcBef>
                <a:spcPts val="0"/>
              </a:spcBef>
              <a:buFont typeface="+mj-lt"/>
              <a:buAutoNum type="arabicPeriod"/>
            </a:pPr>
            <a:r>
              <a:rPr lang="en-US" sz="1200" dirty="0"/>
              <a:t>Chang HJ, Kwon J, Lee J, Kim Y. The Effects of Hippotherapy on the Motor Function of Children with Spastic Bilateral Cerebral Palsy. J </a:t>
            </a:r>
            <a:r>
              <a:rPr lang="en-US" sz="1200" dirty="0" err="1"/>
              <a:t>Phys</a:t>
            </a:r>
            <a:r>
              <a:rPr lang="en-US" sz="1200" dirty="0"/>
              <a:t> </a:t>
            </a:r>
            <a:r>
              <a:rPr lang="en-US" sz="1200" dirty="0" err="1"/>
              <a:t>Ther</a:t>
            </a:r>
            <a:r>
              <a:rPr lang="en-US" sz="1200" dirty="0"/>
              <a:t> Sci. 2012; 24 (12): 1277–1280. </a:t>
            </a:r>
            <a:endParaRPr lang="en-US" sz="1200" dirty="0" smtClean="0"/>
          </a:p>
          <a:p>
            <a:pPr marL="228600" indent="-228600">
              <a:lnSpc>
                <a:spcPct val="120000"/>
              </a:lnSpc>
              <a:spcBef>
                <a:spcPts val="0"/>
              </a:spcBef>
              <a:buFont typeface="+mj-lt"/>
              <a:buAutoNum type="arabicPeriod"/>
            </a:pPr>
            <a:endParaRPr lang="en-US" sz="1200" dirty="0"/>
          </a:p>
          <a:p>
            <a:pPr marL="228600" indent="-228600">
              <a:lnSpc>
                <a:spcPct val="120000"/>
              </a:lnSpc>
              <a:spcBef>
                <a:spcPts val="0"/>
              </a:spcBef>
              <a:buFont typeface="+mj-lt"/>
              <a:buAutoNum type="arabicPeriod"/>
            </a:pPr>
            <a:r>
              <a:rPr lang="en-US" sz="1200" dirty="0" err="1"/>
              <a:t>Casady</a:t>
            </a:r>
            <a:r>
              <a:rPr lang="en-US" sz="1200" dirty="0"/>
              <a:t> RL and Nichols-Larsen DS. The Effect of Hippotherapy on Ten Children with Cerebral Palsy. Pediatric Physical Therapy. 2004; 16:165-172. </a:t>
            </a:r>
            <a:endParaRPr lang="en-US" sz="1200" dirty="0" smtClean="0"/>
          </a:p>
          <a:p>
            <a:pPr marL="228600" indent="-228600">
              <a:lnSpc>
                <a:spcPct val="120000"/>
              </a:lnSpc>
              <a:spcBef>
                <a:spcPts val="0"/>
              </a:spcBef>
              <a:buFont typeface="+mj-lt"/>
              <a:buAutoNum type="arabicPeriod"/>
            </a:pPr>
            <a:endParaRPr lang="en-US" sz="1200" dirty="0"/>
          </a:p>
          <a:p>
            <a:pPr marL="228600" indent="-228600">
              <a:lnSpc>
                <a:spcPct val="120000"/>
              </a:lnSpc>
              <a:spcBef>
                <a:spcPts val="0"/>
              </a:spcBef>
              <a:buFont typeface="+mj-lt"/>
              <a:buAutoNum type="arabicPeriod"/>
            </a:pPr>
            <a:r>
              <a:rPr lang="en-US" sz="1200" dirty="0" err="1" smtClean="0"/>
              <a:t>Encheff</a:t>
            </a:r>
            <a:r>
              <a:rPr lang="en-US" sz="1200" dirty="0" smtClean="0"/>
              <a:t> </a:t>
            </a:r>
            <a:r>
              <a:rPr lang="en-US" sz="1200" dirty="0"/>
              <a:t>JL, Armstrong C, Masterson M, Fox C. </a:t>
            </a:r>
            <a:r>
              <a:rPr lang="en-US" sz="1200" dirty="0" err="1"/>
              <a:t>Hippotherapy</a:t>
            </a:r>
            <a:r>
              <a:rPr lang="en-US" sz="1200" dirty="0"/>
              <a:t> Effects on Trunk, Pelvic, and Hip Motion During Ambulation in Children With Neurological Impairments. Pediatric Physical Therapy. 2012; 24:242-250</a:t>
            </a:r>
            <a:r>
              <a:rPr lang="en-US" sz="1200" dirty="0" smtClean="0"/>
              <a:t>.</a:t>
            </a:r>
          </a:p>
          <a:p>
            <a:pPr marL="228600" indent="-228600">
              <a:lnSpc>
                <a:spcPct val="120000"/>
              </a:lnSpc>
              <a:spcBef>
                <a:spcPts val="0"/>
              </a:spcBef>
              <a:buFont typeface="+mj-lt"/>
              <a:buAutoNum type="arabicPeriod"/>
            </a:pPr>
            <a:endParaRPr lang="en-US" sz="1200" dirty="0"/>
          </a:p>
          <a:p>
            <a:pPr marL="228600" indent="-228600">
              <a:lnSpc>
                <a:spcPct val="120000"/>
              </a:lnSpc>
              <a:spcBef>
                <a:spcPts val="0"/>
              </a:spcBef>
              <a:buFont typeface="+mj-lt"/>
              <a:buAutoNum type="arabicPeriod"/>
            </a:pPr>
            <a:r>
              <a:rPr lang="en-US" sz="1200" dirty="0" smtClean="0"/>
              <a:t>Frank </a:t>
            </a:r>
            <a:r>
              <a:rPr lang="en-US" sz="1200" dirty="0"/>
              <a:t>A, McCloskey S, Dole RL. Effect of </a:t>
            </a:r>
            <a:r>
              <a:rPr lang="en-US" sz="1200" dirty="0" err="1"/>
              <a:t>Hippotherapy</a:t>
            </a:r>
            <a:r>
              <a:rPr lang="en-US" sz="1200" dirty="0"/>
              <a:t> on Perceived Self-Competence and Participation in a Child With Cerebral Palsy. Pediatric Physical Therapy. 2011; 23: 301-308. </a:t>
            </a:r>
            <a:endParaRPr lang="en-US" sz="1200" dirty="0" smtClean="0"/>
          </a:p>
          <a:p>
            <a:pPr marL="228600" indent="-228600">
              <a:lnSpc>
                <a:spcPct val="120000"/>
              </a:lnSpc>
              <a:spcBef>
                <a:spcPts val="0"/>
              </a:spcBef>
              <a:buFont typeface="+mj-lt"/>
              <a:buAutoNum type="arabicPeriod"/>
            </a:pPr>
            <a:endParaRPr lang="en-US" sz="1200" dirty="0"/>
          </a:p>
          <a:p>
            <a:pPr marL="228600" indent="-228600">
              <a:lnSpc>
                <a:spcPct val="120000"/>
              </a:lnSpc>
              <a:spcBef>
                <a:spcPts val="0"/>
              </a:spcBef>
              <a:buFont typeface="+mj-lt"/>
              <a:buAutoNum type="arabicPeriod"/>
            </a:pPr>
            <a:r>
              <a:rPr lang="en-US" sz="1200" dirty="0" err="1" smtClean="0"/>
              <a:t>Haehl</a:t>
            </a:r>
            <a:r>
              <a:rPr lang="en-US" sz="1200" dirty="0" smtClean="0"/>
              <a:t> </a:t>
            </a:r>
            <a:r>
              <a:rPr lang="en-US" sz="1200" dirty="0"/>
              <a:t>V, Giuliani C, Lewis C. The Influence of </a:t>
            </a:r>
            <a:r>
              <a:rPr lang="en-US" sz="1200" dirty="0" err="1"/>
              <a:t>Hippotherapy</a:t>
            </a:r>
            <a:r>
              <a:rPr lang="en-US" sz="1200" dirty="0"/>
              <a:t> on the Kinematics and Functional Performance of Two Children with Cerebral Palsy. Pediatric Physical Therapy. 1999;11:89-101.</a:t>
            </a:r>
          </a:p>
          <a:p>
            <a:pPr marL="457200" indent="-457200">
              <a:lnSpc>
                <a:spcPct val="120000"/>
              </a:lnSpc>
              <a:spcBef>
                <a:spcPts val="0"/>
              </a:spcBef>
              <a:buFont typeface="+mj-lt"/>
              <a:buAutoNum type="arabicPeriod"/>
            </a:pPr>
            <a:endParaRPr lang="en-US" sz="1200" dirty="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44</a:t>
            </a:fld>
            <a:endParaRPr lang="en-US" dirty="0"/>
          </a:p>
        </p:txBody>
      </p:sp>
    </p:spTree>
    <p:extLst>
      <p:ext uri="{BB962C8B-B14F-4D97-AF65-F5344CB8AC3E}">
        <p14:creationId xmlns:p14="http://schemas.microsoft.com/office/powerpoint/2010/main" val="2762412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Research Studies: References</a:t>
            </a:r>
            <a:endParaRPr lang="en-US" sz="2800" dirty="0"/>
          </a:p>
        </p:txBody>
      </p:sp>
      <p:sp>
        <p:nvSpPr>
          <p:cNvPr id="3" name="Content Placeholder 2"/>
          <p:cNvSpPr>
            <a:spLocks noGrp="1"/>
          </p:cNvSpPr>
          <p:nvPr>
            <p:ph idx="1"/>
          </p:nvPr>
        </p:nvSpPr>
        <p:spPr/>
        <p:txBody>
          <a:bodyPr>
            <a:normAutofit/>
          </a:bodyPr>
          <a:lstStyle/>
          <a:p>
            <a:pPr marL="228600" indent="-228600">
              <a:spcBef>
                <a:spcPts val="0"/>
              </a:spcBef>
              <a:buFont typeface="+mj-lt"/>
              <a:buAutoNum type="arabicPeriod" startAt="9"/>
              <a:defRPr/>
            </a:pPr>
            <a:r>
              <a:rPr lang="en-US" sz="1200" dirty="0" smtClean="0"/>
              <a:t>Hamill </a:t>
            </a:r>
            <a:r>
              <a:rPr lang="en-US" sz="1200" dirty="0"/>
              <a:t>D, Washington K, White OR. The effect of </a:t>
            </a:r>
            <a:r>
              <a:rPr lang="en-US" sz="1200" dirty="0" err="1"/>
              <a:t>hippotherapy</a:t>
            </a:r>
            <a:r>
              <a:rPr lang="en-US" sz="1200" dirty="0"/>
              <a:t> on postural control in sitting for children with cerebral </a:t>
            </a:r>
            <a:r>
              <a:rPr lang="en-US" sz="1200" dirty="0" smtClean="0"/>
              <a:t>palsy. Phys </a:t>
            </a:r>
            <a:r>
              <a:rPr lang="en-US" sz="1200" dirty="0"/>
              <a:t>Occup Ther Pediatr. 2007;27(4):23-42. </a:t>
            </a:r>
            <a:endParaRPr lang="en-US" sz="1200" dirty="0" smtClean="0"/>
          </a:p>
          <a:p>
            <a:pPr marL="228600" indent="-228600">
              <a:spcBef>
                <a:spcPts val="0"/>
              </a:spcBef>
              <a:buFont typeface="+mj-lt"/>
              <a:buAutoNum type="arabicPeriod" startAt="9"/>
              <a:defRPr/>
            </a:pPr>
            <a:endParaRPr lang="en-US" sz="1200" dirty="0"/>
          </a:p>
          <a:p>
            <a:pPr marL="228600" indent="-228600">
              <a:spcBef>
                <a:spcPts val="0"/>
              </a:spcBef>
              <a:buFont typeface="+mj-lt"/>
              <a:buAutoNum type="arabicPeriod" startAt="9"/>
            </a:pPr>
            <a:r>
              <a:rPr lang="en-US" sz="1200" dirty="0"/>
              <a:t>Kang H, Jung J, Yu J. Effects of Hippotherapy on the Sitting Balance of Children with Cerebral Palsy: a Randomized Control Trial. J Phys Ther Sci. 2012; 24(9):833-836. </a:t>
            </a:r>
            <a:endParaRPr lang="en-US" sz="1200" dirty="0" smtClean="0"/>
          </a:p>
          <a:p>
            <a:pPr marL="228600" indent="-228600">
              <a:spcBef>
                <a:spcPts val="0"/>
              </a:spcBef>
              <a:buFont typeface="+mj-lt"/>
              <a:buAutoNum type="arabicPeriod" startAt="9"/>
            </a:pPr>
            <a:endParaRPr lang="en-US" sz="1200" dirty="0"/>
          </a:p>
          <a:p>
            <a:pPr marL="228600" indent="-228600">
              <a:spcBef>
                <a:spcPts val="0"/>
              </a:spcBef>
              <a:buFont typeface="+mj-lt"/>
              <a:buAutoNum type="arabicPeriod" startAt="9"/>
            </a:pPr>
            <a:r>
              <a:rPr lang="en-US" sz="1200" dirty="0"/>
              <a:t>Kwon JY, Chang HJ, Lee JY, Ha Y, Lee PK, Kim YH. Effects of </a:t>
            </a:r>
            <a:r>
              <a:rPr lang="en-US" sz="1200" dirty="0" err="1"/>
              <a:t>hippotherapy</a:t>
            </a:r>
            <a:r>
              <a:rPr lang="en-US" sz="1200" dirty="0"/>
              <a:t> on gait parameters in children with bilateral spastic cerebral palsy. Arch </a:t>
            </a:r>
            <a:r>
              <a:rPr lang="en-US" sz="1200" dirty="0" err="1"/>
              <a:t>Phys</a:t>
            </a:r>
            <a:r>
              <a:rPr lang="en-US" sz="1200" dirty="0"/>
              <a:t> Med </a:t>
            </a:r>
            <a:r>
              <a:rPr lang="en-US" sz="1200" dirty="0" err="1"/>
              <a:t>Rehabil</a:t>
            </a:r>
            <a:r>
              <a:rPr lang="en-US" sz="1200" dirty="0"/>
              <a:t>. 2011; 92(5):774-779. </a:t>
            </a:r>
          </a:p>
          <a:p>
            <a:pPr marL="228600" indent="-228600">
              <a:spcBef>
                <a:spcPts val="0"/>
              </a:spcBef>
              <a:buFont typeface="+mj-lt"/>
              <a:buAutoNum type="arabicPeriod" startAt="9"/>
            </a:pPr>
            <a:endParaRPr lang="en-US" sz="1200" dirty="0"/>
          </a:p>
          <a:p>
            <a:pPr marL="228600" indent="-228600">
              <a:spcBef>
                <a:spcPts val="0"/>
              </a:spcBef>
              <a:buFont typeface="+mj-lt"/>
              <a:buAutoNum type="arabicPeriod" startAt="9"/>
            </a:pPr>
            <a:r>
              <a:rPr lang="en-US" sz="1200" dirty="0" err="1"/>
              <a:t>McGibbon</a:t>
            </a:r>
            <a:r>
              <a:rPr lang="en-US" sz="1200" dirty="0"/>
              <a:t> NH, Andrade A, Widener G, Cintas HL. Effect of Equine-Movement Therapy Program on Gait, Energy Expenditure, and Motor Function in Children with Spastic Cerebral Palsy: A Pilot Study. Developmental Medicine and Child Neurology. 1998; 40:754-762. </a:t>
            </a:r>
          </a:p>
          <a:p>
            <a:pPr marL="228600" indent="-228600">
              <a:spcBef>
                <a:spcPts val="0"/>
              </a:spcBef>
              <a:buFont typeface="+mj-lt"/>
              <a:buAutoNum type="arabicPeriod" startAt="9"/>
            </a:pPr>
            <a:endParaRPr lang="en-US" sz="1200" dirty="0"/>
          </a:p>
          <a:p>
            <a:pPr marL="228600" indent="-228600">
              <a:spcBef>
                <a:spcPts val="0"/>
              </a:spcBef>
              <a:buFont typeface="+mj-lt"/>
              <a:buAutoNum type="arabicPeriod" startAt="9"/>
            </a:pPr>
            <a:r>
              <a:rPr lang="en-US" sz="1200" dirty="0"/>
              <a:t>McGee MC, Reese NB. Immediate effects of a </a:t>
            </a:r>
            <a:r>
              <a:rPr lang="en-US" sz="1200" dirty="0" err="1"/>
              <a:t>hippotherapy</a:t>
            </a:r>
            <a:r>
              <a:rPr lang="en-US" sz="1200" dirty="0"/>
              <a:t> session on gait parameters in children with spastic cerebral palsy. PEDIATR PHYS THER. 2009;21(2):212-218.</a:t>
            </a:r>
          </a:p>
          <a:p>
            <a:pPr marL="228600" indent="-228600">
              <a:spcBef>
                <a:spcPts val="0"/>
              </a:spcBef>
              <a:buFont typeface="+mj-lt"/>
              <a:buAutoNum type="arabicPeriod" startAt="9"/>
            </a:pPr>
            <a:endParaRPr lang="en-US" sz="1200" dirty="0"/>
          </a:p>
          <a:p>
            <a:pPr marL="228600" indent="-228600">
              <a:spcBef>
                <a:spcPts val="0"/>
              </a:spcBef>
              <a:buFont typeface="+mj-lt"/>
              <a:buAutoNum type="arabicPeriod" startAt="9"/>
            </a:pPr>
            <a:r>
              <a:rPr lang="en-US" sz="1200" dirty="0" err="1"/>
              <a:t>McGibbon</a:t>
            </a:r>
            <a:r>
              <a:rPr lang="en-US" sz="1200" dirty="0"/>
              <a:t> NH, Benda W, Duncan BR, </a:t>
            </a:r>
            <a:r>
              <a:rPr lang="en-US" sz="1200" dirty="0" err="1"/>
              <a:t>Silkwood-Sherer</a:t>
            </a:r>
            <a:r>
              <a:rPr lang="en-US" sz="1200" dirty="0"/>
              <a:t> D. Immediate and long-term effects of </a:t>
            </a:r>
            <a:r>
              <a:rPr lang="en-US" sz="1200" dirty="0" err="1"/>
              <a:t>hippotherapy</a:t>
            </a:r>
            <a:r>
              <a:rPr lang="en-US" sz="1200" dirty="0"/>
              <a:t> on symmetry of adductor muscle activity and functional ability in children with spastic cerebral palsy. Arch </a:t>
            </a:r>
            <a:r>
              <a:rPr lang="en-US" sz="1200" dirty="0" err="1"/>
              <a:t>Phys</a:t>
            </a:r>
            <a:r>
              <a:rPr lang="en-US" sz="1200" dirty="0"/>
              <a:t> Med </a:t>
            </a:r>
            <a:r>
              <a:rPr lang="en-US" sz="1200" dirty="0" err="1"/>
              <a:t>Rehabil</a:t>
            </a:r>
            <a:r>
              <a:rPr lang="en-US" sz="1200" dirty="0"/>
              <a:t>. 2009;90(6):966-974</a:t>
            </a:r>
            <a:r>
              <a:rPr lang="en-US" sz="1200" dirty="0" smtClean="0"/>
              <a:t>.</a:t>
            </a:r>
          </a:p>
          <a:p>
            <a:pPr marL="228600" indent="-228600">
              <a:spcBef>
                <a:spcPts val="0"/>
              </a:spcBef>
              <a:buFont typeface="+mj-lt"/>
              <a:buAutoNum type="arabicPeriod" startAt="9"/>
            </a:pPr>
            <a:endParaRPr lang="en-US" sz="1200" dirty="0"/>
          </a:p>
          <a:p>
            <a:pPr marL="228600" indent="-228600">
              <a:spcBef>
                <a:spcPts val="0"/>
              </a:spcBef>
              <a:buFont typeface="+mj-lt"/>
              <a:buAutoNum type="arabicPeriod" startAt="9"/>
            </a:pPr>
            <a:r>
              <a:rPr lang="en-US" sz="1200" dirty="0"/>
              <a:t>Murphy D, Kahn-</a:t>
            </a:r>
            <a:r>
              <a:rPr lang="en-US" sz="1200" dirty="0" err="1"/>
              <a:t>D'Angelo</a:t>
            </a:r>
            <a:r>
              <a:rPr lang="en-US" sz="1200" dirty="0"/>
              <a:t> L, and Gleason J. The Effect of </a:t>
            </a:r>
            <a:r>
              <a:rPr lang="en-US" sz="1200" dirty="0" err="1"/>
              <a:t>Hippotherapy</a:t>
            </a:r>
            <a:r>
              <a:rPr lang="en-US" sz="1200" dirty="0"/>
              <a:t> Intervention on Functional Outcomes for Children with Disabilities: A Pilot Study. Pediatric Physical Therapy. 2008; 20:264-</a:t>
            </a:r>
            <a:r>
              <a:rPr lang="en-US" sz="1200" dirty="0" smtClean="0"/>
              <a:t>270</a:t>
            </a:r>
          </a:p>
          <a:p>
            <a:pPr marL="228600" indent="-228600">
              <a:spcBef>
                <a:spcPts val="0"/>
              </a:spcBef>
              <a:buFont typeface="+mj-lt"/>
              <a:buAutoNum type="arabicPeriod" startAt="9"/>
            </a:pPr>
            <a:endParaRPr lang="en-US" sz="1200" dirty="0"/>
          </a:p>
          <a:p>
            <a:pPr marL="228600" indent="-228600">
              <a:spcBef>
                <a:spcPts val="0"/>
              </a:spcBef>
              <a:buFont typeface="+mj-lt"/>
              <a:buAutoNum type="arabicPeriod" startAt="9"/>
            </a:pPr>
            <a:r>
              <a:rPr lang="en-US" sz="1200" dirty="0"/>
              <a:t>Shurtleff T, </a:t>
            </a:r>
            <a:r>
              <a:rPr lang="en-US" sz="1200" dirty="0" err="1"/>
              <a:t>Engsberg</a:t>
            </a:r>
            <a:r>
              <a:rPr lang="en-US" sz="1200" dirty="0"/>
              <a:t> J. Long-term effects of </a:t>
            </a:r>
            <a:r>
              <a:rPr lang="en-US" sz="1200" dirty="0" err="1"/>
              <a:t>hippotherapy</a:t>
            </a:r>
            <a:r>
              <a:rPr lang="en-US" sz="1200" dirty="0"/>
              <a:t> on one child with cerebral palsy: a research case study. British Journal of Occupational Therapy. 2012; 75(8): 359-366. </a:t>
            </a:r>
          </a:p>
          <a:p>
            <a:pPr marL="0" indent="0">
              <a:spcBef>
                <a:spcPts val="0"/>
              </a:spcBef>
              <a:buNone/>
            </a:pPr>
            <a:endParaRPr lang="en-US" sz="1200" dirty="0"/>
          </a:p>
          <a:p>
            <a:pPr marL="0" indent="0">
              <a:spcBef>
                <a:spcPts val="0"/>
              </a:spcBef>
              <a:buNone/>
            </a:pPr>
            <a:endParaRPr lang="en-US" sz="1300" dirty="0"/>
          </a:p>
          <a:p>
            <a:pPr marL="0" indent="0">
              <a:spcBef>
                <a:spcPts val="0"/>
              </a:spcBef>
              <a:buNone/>
            </a:pPr>
            <a:endParaRPr lang="en-US" sz="1600" dirty="0"/>
          </a:p>
          <a:p>
            <a:pPr marL="0" indent="0">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45</a:t>
            </a:fld>
            <a:endParaRPr lang="en-US" dirty="0"/>
          </a:p>
        </p:txBody>
      </p:sp>
    </p:spTree>
    <p:extLst>
      <p:ext uri="{BB962C8B-B14F-4D97-AF65-F5344CB8AC3E}">
        <p14:creationId xmlns:p14="http://schemas.microsoft.com/office/powerpoint/2010/main" val="37919162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Research Studies: References</a:t>
            </a:r>
            <a:endParaRPr lang="en-US" sz="2800" dirty="0"/>
          </a:p>
        </p:txBody>
      </p:sp>
      <p:sp>
        <p:nvSpPr>
          <p:cNvPr id="3" name="Content Placeholder 2"/>
          <p:cNvSpPr>
            <a:spLocks noGrp="1"/>
          </p:cNvSpPr>
          <p:nvPr>
            <p:ph idx="1"/>
          </p:nvPr>
        </p:nvSpPr>
        <p:spPr/>
        <p:txBody>
          <a:bodyPr>
            <a:normAutofit/>
          </a:bodyPr>
          <a:lstStyle/>
          <a:p>
            <a:pPr marL="228600" indent="-228600">
              <a:spcBef>
                <a:spcPts val="0"/>
              </a:spcBef>
              <a:buFont typeface="+mj-lt"/>
              <a:buAutoNum type="arabicPeriod" startAt="17"/>
            </a:pPr>
            <a:r>
              <a:rPr lang="en-US" sz="1200" dirty="0" smtClean="0"/>
              <a:t>Shurtleff </a:t>
            </a:r>
            <a:r>
              <a:rPr lang="en-US" sz="1200" dirty="0"/>
              <a:t>TL, Engsberg JR. Changes in trunk and head stability after </a:t>
            </a:r>
            <a:r>
              <a:rPr lang="en-US" sz="1200" dirty="0" err="1"/>
              <a:t>hippotherapy</a:t>
            </a:r>
            <a:r>
              <a:rPr lang="en-US" sz="1200" dirty="0"/>
              <a:t>, a pilot study. Physical and Occupational Therapy in Pediatrics. 2010; 30(2): 150-63. </a:t>
            </a:r>
          </a:p>
          <a:p>
            <a:pPr marL="228600" indent="-228600">
              <a:spcBef>
                <a:spcPts val="0"/>
              </a:spcBef>
              <a:buFont typeface="+mj-lt"/>
              <a:buAutoNum type="arabicPeriod" startAt="17"/>
            </a:pPr>
            <a:endParaRPr lang="en-US" sz="1200" dirty="0" smtClean="0"/>
          </a:p>
          <a:p>
            <a:pPr marL="228600" indent="-228600">
              <a:spcBef>
                <a:spcPts val="0"/>
              </a:spcBef>
              <a:buFont typeface="+mj-lt"/>
              <a:buAutoNum type="arabicPeriod" startAt="17"/>
            </a:pPr>
            <a:r>
              <a:rPr lang="en-US" sz="1200" dirty="0" smtClean="0"/>
              <a:t>Shurtleff </a:t>
            </a:r>
            <a:r>
              <a:rPr lang="en-US" sz="1200" dirty="0"/>
              <a:t>TL, Standeven J, Engsberg JR. Changes in dynamic trunk/head stability and functional reach after </a:t>
            </a:r>
            <a:r>
              <a:rPr lang="en-US" sz="1200" dirty="0" err="1"/>
              <a:t>hippotherapy</a:t>
            </a:r>
            <a:r>
              <a:rPr lang="en-US" sz="1200" dirty="0"/>
              <a:t>. Archives of Physical Medicine and Rehabilitation. 2009; 90(7): 1185-95. </a:t>
            </a:r>
            <a:endParaRPr lang="en-US" sz="1200" dirty="0" smtClean="0"/>
          </a:p>
          <a:p>
            <a:pPr marL="228600" indent="-228600">
              <a:spcBef>
                <a:spcPts val="0"/>
              </a:spcBef>
              <a:buFont typeface="+mj-lt"/>
              <a:buAutoNum type="arabicPeriod" startAt="17"/>
            </a:pPr>
            <a:endParaRPr lang="en-US" sz="1200" dirty="0" smtClean="0"/>
          </a:p>
          <a:p>
            <a:pPr marL="228600" indent="-228600">
              <a:spcBef>
                <a:spcPts val="0"/>
              </a:spcBef>
              <a:buFont typeface="+mj-lt"/>
              <a:buAutoNum type="arabicPeriod" startAt="17"/>
            </a:pPr>
            <a:r>
              <a:rPr lang="en-US" sz="1200" dirty="0"/>
              <a:t>Silkwood-Sherer DJ, Killian CB, Long TM, Martin KS. Hippotherapy-An Intervention to Habilitate Balance Deficits in Children with Movement Disorders: A Clinical Trial. Physical Therapy. 2012. 92(5):707-717. </a:t>
            </a:r>
            <a:endParaRPr lang="en-US" sz="1200" dirty="0" smtClean="0"/>
          </a:p>
          <a:p>
            <a:pPr marL="228600" indent="-228600">
              <a:spcBef>
                <a:spcPts val="0"/>
              </a:spcBef>
              <a:buFont typeface="+mj-lt"/>
              <a:buAutoNum type="arabicPeriod" startAt="17"/>
            </a:pPr>
            <a:endParaRPr lang="en-US" sz="1200" dirty="0"/>
          </a:p>
          <a:p>
            <a:pPr marL="228600" indent="-228600">
              <a:spcBef>
                <a:spcPts val="0"/>
              </a:spcBef>
              <a:buFont typeface="+mj-lt"/>
              <a:buAutoNum type="arabicPeriod" startAt="17"/>
            </a:pPr>
            <a:r>
              <a:rPr lang="en-US" sz="1200" dirty="0"/>
              <a:t>Snider L, </a:t>
            </a:r>
            <a:r>
              <a:rPr lang="en-US" sz="1200" dirty="0" err="1"/>
              <a:t>Korner-Bitensky</a:t>
            </a:r>
            <a:r>
              <a:rPr lang="en-US" sz="1200" dirty="0"/>
              <a:t> N, </a:t>
            </a:r>
            <a:r>
              <a:rPr lang="en-US" sz="1200" dirty="0" err="1"/>
              <a:t>Kammann</a:t>
            </a:r>
            <a:r>
              <a:rPr lang="en-US" sz="1200" dirty="0"/>
              <a:t> C, Warner S, </a:t>
            </a:r>
            <a:r>
              <a:rPr lang="en-US" sz="1200" dirty="0" err="1"/>
              <a:t>Saleh</a:t>
            </a:r>
            <a:r>
              <a:rPr lang="en-US" sz="1200" dirty="0"/>
              <a:t> M. Horseback riding as therapy for children with cerebral palsy: Is there evidence of its effectiveness? Journal of Physical and Occupational Therapy in Pediatrics. 2007; 27(2), 5-23. </a:t>
            </a:r>
          </a:p>
          <a:p>
            <a:pPr marL="228600" indent="-228600">
              <a:spcBef>
                <a:spcPts val="0"/>
              </a:spcBef>
              <a:buFont typeface="+mj-lt"/>
              <a:buAutoNum type="arabicPeriod" startAt="17"/>
            </a:pPr>
            <a:endParaRPr lang="en-US" sz="1200" dirty="0"/>
          </a:p>
          <a:p>
            <a:pPr marL="228600" indent="-228600">
              <a:spcBef>
                <a:spcPts val="0"/>
              </a:spcBef>
              <a:buFont typeface="+mj-lt"/>
              <a:buAutoNum type="arabicPeriod" startAt="17"/>
            </a:pPr>
            <a:r>
              <a:rPr lang="en-US" sz="1200" dirty="0" err="1"/>
              <a:t>Sterba</a:t>
            </a:r>
            <a:r>
              <a:rPr lang="en-US" sz="1200" dirty="0"/>
              <a:t> JA. Does horseback riding therapy or therapist-</a:t>
            </a:r>
            <a:r>
              <a:rPr lang="en-US" sz="1200" dirty="0" err="1"/>
              <a:t>direc</a:t>
            </a:r>
            <a:r>
              <a:rPr lang="en-US" sz="1200" dirty="0"/>
              <a:t>- ted </a:t>
            </a:r>
            <a:r>
              <a:rPr lang="en-US" sz="1200" dirty="0" err="1"/>
              <a:t>hippotherapy</a:t>
            </a:r>
            <a:r>
              <a:rPr lang="en-US" sz="1200" dirty="0"/>
              <a:t> rehabilitate children with cerebral palsy? </a:t>
            </a:r>
            <a:r>
              <a:rPr lang="en-US" sz="1200" dirty="0" err="1"/>
              <a:t>Dev</a:t>
            </a:r>
            <a:r>
              <a:rPr lang="en-US" sz="1200" dirty="0"/>
              <a:t> Med Child </a:t>
            </a:r>
            <a:r>
              <a:rPr lang="en-US" sz="1200" dirty="0" err="1"/>
              <a:t>Neurol</a:t>
            </a:r>
            <a:r>
              <a:rPr lang="en-US" sz="1200" dirty="0"/>
              <a:t> 2007; 49: 68–73. </a:t>
            </a:r>
          </a:p>
          <a:p>
            <a:pPr marL="228600" indent="-228600">
              <a:spcBef>
                <a:spcPts val="0"/>
              </a:spcBef>
              <a:buFont typeface="+mj-lt"/>
              <a:buAutoNum type="arabicPeriod" startAt="17"/>
            </a:pPr>
            <a:endParaRPr lang="en-US" sz="1200" dirty="0"/>
          </a:p>
          <a:p>
            <a:pPr marL="228600" lvl="0" indent="-228600">
              <a:spcBef>
                <a:spcPts val="0"/>
              </a:spcBef>
              <a:buFont typeface="+mj-lt"/>
              <a:buAutoNum type="arabicPeriod" startAt="17"/>
            </a:pPr>
            <a:r>
              <a:rPr lang="en-US" sz="1200" dirty="0"/>
              <a:t>Whalen CN, Case-Smith J. Therapeutic Effects of Horseback Riding Therapy on Gross Motor Function in Children with Cerebral Palsy: A Systematic Review. Physical and Occupational Therapy in Pediatrics. 2012. 32(3):229-242.</a:t>
            </a:r>
          </a:p>
          <a:p>
            <a:pPr marL="228600" lvl="0" indent="-228600">
              <a:spcBef>
                <a:spcPts val="0"/>
              </a:spcBef>
              <a:buFont typeface="+mj-lt"/>
              <a:buAutoNum type="arabicPeriod" startAt="17"/>
            </a:pPr>
            <a:endParaRPr lang="en-US" sz="1200" dirty="0"/>
          </a:p>
          <a:p>
            <a:pPr marL="228600" indent="-228600">
              <a:spcBef>
                <a:spcPts val="0"/>
              </a:spcBef>
              <a:buFont typeface="+mj-lt"/>
              <a:buAutoNum type="arabicPeriod" startAt="17"/>
            </a:pPr>
            <a:r>
              <a:rPr lang="en-US" sz="1200" dirty="0" err="1"/>
              <a:t>Zadnikar</a:t>
            </a:r>
            <a:r>
              <a:rPr lang="en-US" sz="1200" dirty="0"/>
              <a:t> M, </a:t>
            </a:r>
            <a:r>
              <a:rPr lang="en-US" sz="1200" dirty="0" err="1"/>
              <a:t>Kastrin</a:t>
            </a:r>
            <a:r>
              <a:rPr lang="en-US" sz="1200" dirty="0"/>
              <a:t> A. Effects of </a:t>
            </a:r>
            <a:r>
              <a:rPr lang="en-US" sz="1200" dirty="0" err="1"/>
              <a:t>hippotherapy</a:t>
            </a:r>
            <a:r>
              <a:rPr lang="en-US" sz="1200" dirty="0"/>
              <a:t> and therapeutic horseback riding on postural control or balance in children with cerebral palsy: A meta-analysis. </a:t>
            </a:r>
            <a:r>
              <a:rPr lang="en-US" sz="1200" i="1" dirty="0" err="1"/>
              <a:t>Dev</a:t>
            </a:r>
            <a:r>
              <a:rPr lang="en-US" sz="1200" i="1" dirty="0"/>
              <a:t> Med Child Neurol</a:t>
            </a:r>
            <a:r>
              <a:rPr lang="en-US" sz="1200" dirty="0"/>
              <a:t>. 2011;53(8):684-691.</a:t>
            </a:r>
          </a:p>
          <a:p>
            <a:pPr marL="438912" indent="-438912">
              <a:spcBef>
                <a:spcPts val="0"/>
              </a:spcBef>
              <a:buFont typeface="+mj-lt"/>
              <a:buAutoNum type="arabicPeriod" startAt="17"/>
            </a:pPr>
            <a:endParaRPr lang="en-US" sz="1200" dirty="0"/>
          </a:p>
          <a:p>
            <a:pPr marL="0" indent="0">
              <a:spcBef>
                <a:spcPts val="0"/>
              </a:spcBef>
              <a:buNone/>
            </a:pPr>
            <a:endParaRPr lang="en-US" sz="1600" dirty="0" smtClean="0"/>
          </a:p>
        </p:txBody>
      </p:sp>
      <p:sp>
        <p:nvSpPr>
          <p:cNvPr id="5" name="Slide Number Placeholder 4"/>
          <p:cNvSpPr>
            <a:spLocks noGrp="1"/>
          </p:cNvSpPr>
          <p:nvPr>
            <p:ph type="sldNum" sz="quarter" idx="12"/>
          </p:nvPr>
        </p:nvSpPr>
        <p:spPr/>
        <p:txBody>
          <a:bodyPr/>
          <a:lstStyle/>
          <a:p>
            <a:fld id="{0D729563-0B0A-4843-AFF3-06890906318D}" type="slidenum">
              <a:rPr lang="en-US" smtClean="0"/>
              <a:pPr/>
              <a:t>46</a:t>
            </a:fld>
            <a:endParaRPr lang="en-US" dirty="0"/>
          </a:p>
        </p:txBody>
      </p:sp>
    </p:spTree>
    <p:extLst>
      <p:ext uri="{BB962C8B-B14F-4D97-AF65-F5344CB8AC3E}">
        <p14:creationId xmlns:p14="http://schemas.microsoft.com/office/powerpoint/2010/main" val="345234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Hippotherapy?</a:t>
            </a:r>
            <a:endParaRPr lang="en-US" sz="2800" dirty="0"/>
          </a:p>
        </p:txBody>
      </p:sp>
      <p:sp>
        <p:nvSpPr>
          <p:cNvPr id="3" name="Content Placeholder 2"/>
          <p:cNvSpPr>
            <a:spLocks noGrp="1"/>
          </p:cNvSpPr>
          <p:nvPr>
            <p:ph idx="1"/>
          </p:nvPr>
        </p:nvSpPr>
        <p:spPr/>
        <p:txBody>
          <a:bodyPr>
            <a:normAutofit/>
          </a:bodyPr>
          <a:lstStyle/>
          <a:p>
            <a:pPr>
              <a:lnSpc>
                <a:spcPct val="90000"/>
              </a:lnSpc>
              <a:defRPr/>
            </a:pPr>
            <a:r>
              <a:rPr lang="en-US" sz="2000" dirty="0"/>
              <a:t>U</a:t>
            </a:r>
            <a:r>
              <a:rPr lang="en-US" sz="2000" dirty="0" smtClean="0"/>
              <a:t>se </a:t>
            </a:r>
            <a:r>
              <a:rPr lang="en-US" sz="2000" dirty="0"/>
              <a:t>of the horse’s movement as </a:t>
            </a:r>
            <a:r>
              <a:rPr lang="en-US" sz="2000" dirty="0" smtClean="0"/>
              <a:t>a treatment tool by </a:t>
            </a:r>
            <a:r>
              <a:rPr lang="en-US" sz="2000" dirty="0"/>
              <a:t>physical, occupational and speech therapists to improve function in people who have neurological and musculoskeletal conditions</a:t>
            </a:r>
            <a:r>
              <a:rPr lang="en-US" sz="2000" dirty="0" smtClean="0"/>
              <a:t>.</a:t>
            </a:r>
          </a:p>
          <a:p>
            <a:pPr marL="0" indent="0">
              <a:lnSpc>
                <a:spcPct val="90000"/>
              </a:lnSpc>
              <a:buNone/>
              <a:defRPr/>
            </a:pPr>
            <a:endParaRPr lang="en-US" sz="2000" dirty="0"/>
          </a:p>
          <a:p>
            <a:pPr>
              <a:lnSpc>
                <a:spcPct val="90000"/>
              </a:lnSpc>
              <a:defRPr/>
            </a:pPr>
            <a:r>
              <a:rPr lang="en-US" sz="2000" dirty="0" smtClean="0"/>
              <a:t>Goal is to improve function by decreasing impairments </a:t>
            </a:r>
            <a:r>
              <a:rPr lang="en-US" sz="2000" dirty="0"/>
              <a:t>and </a:t>
            </a:r>
            <a:r>
              <a:rPr lang="en-US" sz="2000" dirty="0" smtClean="0"/>
              <a:t>increasing </a:t>
            </a:r>
            <a:r>
              <a:rPr lang="en-US" sz="2000" dirty="0"/>
              <a:t>activity and participation</a:t>
            </a:r>
            <a:r>
              <a:rPr lang="en-US" sz="2000" dirty="0" smtClean="0"/>
              <a:t>.</a:t>
            </a:r>
            <a:endParaRPr lang="en-US" sz="2000" dirty="0"/>
          </a:p>
          <a:p>
            <a:pPr marL="0" indent="0">
              <a:lnSpc>
                <a:spcPct val="90000"/>
              </a:lnSpc>
              <a:buNone/>
              <a:defRPr/>
            </a:pPr>
            <a:endParaRPr lang="en-US" sz="2000" dirty="0"/>
          </a:p>
          <a:p>
            <a:pPr marL="0" indent="0">
              <a:lnSpc>
                <a:spcPct val="90000"/>
              </a:lnSpc>
              <a:buNone/>
              <a:defRPr/>
            </a:pPr>
            <a:endParaRPr lang="en-US" sz="1600" dirty="0"/>
          </a:p>
          <a:p>
            <a:pPr>
              <a:lnSpc>
                <a:spcPct val="90000"/>
              </a:lnSpc>
              <a:defRPr/>
            </a:pPr>
            <a:endParaRPr lang="en-US" sz="1600" dirty="0" smtClean="0"/>
          </a:p>
          <a:p>
            <a:pPr marL="0" indent="0">
              <a:lnSpc>
                <a:spcPct val="90000"/>
              </a:lnSpc>
              <a:buNone/>
              <a:defRPr/>
            </a:pPr>
            <a:endParaRPr lang="en-US" sz="2400" dirty="0"/>
          </a:p>
          <a:p>
            <a:pPr marL="0" indent="0">
              <a:lnSpc>
                <a:spcPct val="90000"/>
              </a:lnSpc>
              <a:buNone/>
              <a:defRPr/>
            </a:pP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0D729563-0B0A-4843-AFF3-06890906318D}" type="slidenum">
              <a:rPr lang="en-US" smtClean="0"/>
              <a:pPr/>
              <a:t>5</a:t>
            </a:fld>
            <a:endParaRPr lang="en-US" dirty="0"/>
          </a:p>
        </p:txBody>
      </p:sp>
      <p:pic>
        <p:nvPicPr>
          <p:cNvPr id="6" name="Picture 5" descr="miranda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991" y="3725200"/>
            <a:ext cx="3122233" cy="2341675"/>
          </a:xfrm>
          <a:prstGeom prst="rect">
            <a:avLst/>
          </a:prstGeom>
        </p:spPr>
      </p:pic>
    </p:spTree>
    <p:extLst>
      <p:ext uri="{BB962C8B-B14F-4D97-AF65-F5344CB8AC3E}">
        <p14:creationId xmlns:p14="http://schemas.microsoft.com/office/powerpoint/2010/main" val="8566300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Hippotherapy: The Word</a:t>
            </a:r>
            <a:endParaRPr lang="en-US" sz="2800" dirty="0"/>
          </a:p>
        </p:txBody>
      </p:sp>
      <p:sp>
        <p:nvSpPr>
          <p:cNvPr id="3" name="Content Placeholder 2"/>
          <p:cNvSpPr>
            <a:spLocks noGrp="1"/>
          </p:cNvSpPr>
          <p:nvPr>
            <p:ph idx="1"/>
          </p:nvPr>
        </p:nvSpPr>
        <p:spPr/>
        <p:txBody>
          <a:bodyPr/>
          <a:lstStyle/>
          <a:p>
            <a:endParaRPr lang="en-US" sz="2000" dirty="0" smtClean="0"/>
          </a:p>
          <a:p>
            <a:r>
              <a:rPr lang="en-US" sz="2000" dirty="0" smtClean="0"/>
              <a:t>Comes </a:t>
            </a:r>
            <a:r>
              <a:rPr lang="en-US" sz="2000" dirty="0"/>
              <a:t>from the Greek word </a:t>
            </a:r>
            <a:r>
              <a:rPr lang="ja-JP" altLang="en-US" sz="2000" dirty="0"/>
              <a:t>“</a:t>
            </a:r>
            <a:r>
              <a:rPr lang="en-US" sz="2000" dirty="0"/>
              <a:t>hippos</a:t>
            </a:r>
            <a:r>
              <a:rPr lang="ja-JP" altLang="en-US" sz="2000" dirty="0"/>
              <a:t>”</a:t>
            </a:r>
            <a:r>
              <a:rPr lang="en-US" sz="2000" dirty="0"/>
              <a:t> meaning horse</a:t>
            </a:r>
            <a:r>
              <a:rPr lang="en-US" sz="2000" dirty="0" smtClean="0"/>
              <a:t>.</a:t>
            </a:r>
          </a:p>
          <a:p>
            <a:pPr marL="0" indent="0">
              <a:buNone/>
            </a:pPr>
            <a:endParaRPr lang="en-US" sz="2000" dirty="0"/>
          </a:p>
          <a:p>
            <a:r>
              <a:rPr lang="en-US" sz="2000" dirty="0"/>
              <a:t>Hippotherapy </a:t>
            </a:r>
            <a:r>
              <a:rPr lang="en-US" sz="2000" dirty="0" smtClean="0"/>
              <a:t>(HPOT) is </a:t>
            </a:r>
            <a:r>
              <a:rPr lang="en-US" sz="2000" dirty="0"/>
              <a:t>a </a:t>
            </a:r>
            <a:r>
              <a:rPr lang="en-US" sz="2000" dirty="0" smtClean="0"/>
              <a:t>type </a:t>
            </a:r>
            <a:r>
              <a:rPr lang="en-US" sz="2000" dirty="0"/>
              <a:t>of equine assisted </a:t>
            </a:r>
            <a:r>
              <a:rPr lang="en-US" sz="2000" dirty="0" smtClean="0"/>
              <a:t>therapy (EAT).</a:t>
            </a:r>
          </a:p>
          <a:p>
            <a:endParaRPr lang="en-US" sz="2000" dirty="0"/>
          </a:p>
          <a:p>
            <a:r>
              <a:rPr lang="en-US" sz="2000" dirty="0"/>
              <a:t>The word “equine” also means “horse”. </a:t>
            </a:r>
            <a:endParaRPr lang="en-US" sz="2000" dirty="0" smtClean="0"/>
          </a:p>
          <a:p>
            <a:endParaRPr lang="en-US" sz="2000" dirty="0"/>
          </a:p>
          <a:p>
            <a:r>
              <a:rPr lang="en-US" sz="2000" dirty="0"/>
              <a:t>E</a:t>
            </a:r>
            <a:r>
              <a:rPr lang="en-US" sz="2000" dirty="0" smtClean="0"/>
              <a:t>quine assisted therapy and </a:t>
            </a:r>
            <a:r>
              <a:rPr lang="en-US" sz="2000" dirty="0" err="1" smtClean="0"/>
              <a:t>hippotherapy</a:t>
            </a:r>
            <a:r>
              <a:rPr lang="en-US" sz="2000" dirty="0" smtClean="0"/>
              <a:t> should not be confused with equine assisted activities (EAA)</a:t>
            </a:r>
            <a:r>
              <a:rPr lang="en-US" sz="2000" dirty="0"/>
              <a:t> </a:t>
            </a:r>
            <a:r>
              <a:rPr lang="en-US" sz="2000" dirty="0" smtClean="0"/>
              <a:t>and therapeutic </a:t>
            </a:r>
            <a:r>
              <a:rPr lang="en-US" sz="2000" dirty="0"/>
              <a:t>riding (TR</a:t>
            </a:r>
            <a:r>
              <a:rPr lang="en-US" sz="2000" dirty="0" smtClean="0"/>
              <a:t>).</a:t>
            </a:r>
          </a:p>
          <a:p>
            <a:pPr marL="0" indent="0">
              <a:buNone/>
            </a:pPr>
            <a:endParaRPr lang="en-US" dirty="0"/>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D729563-0B0A-4843-AFF3-06890906318D}" type="slidenum">
              <a:rPr lang="en-US" smtClean="0"/>
              <a:pPr/>
              <a:t>6</a:t>
            </a:fld>
            <a:endParaRPr lang="en-US" dirty="0"/>
          </a:p>
        </p:txBody>
      </p:sp>
      <p:sp>
        <p:nvSpPr>
          <p:cNvPr id="15" name="TextBox 14"/>
          <p:cNvSpPr txBox="1"/>
          <p:nvPr/>
        </p:nvSpPr>
        <p:spPr>
          <a:xfrm>
            <a:off x="2434284" y="53099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39720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en-US" sz="2800" dirty="0">
                <a:cs typeface="+mj-cs"/>
              </a:rPr>
              <a:t>H</a:t>
            </a:r>
            <a:r>
              <a:rPr lang="en-US" sz="2800" dirty="0" smtClean="0">
                <a:cs typeface="+mj-cs"/>
              </a:rPr>
              <a:t>ippotherapy </a:t>
            </a:r>
            <a:r>
              <a:rPr lang="en-US" sz="2800" dirty="0" smtClean="0"/>
              <a:t>and</a:t>
            </a:r>
            <a:r>
              <a:rPr lang="en-US" sz="2800" dirty="0" smtClean="0">
                <a:cs typeface="+mj-cs"/>
              </a:rPr>
              <a:t> </a:t>
            </a:r>
            <a:r>
              <a:rPr lang="en-US" sz="2800" dirty="0" smtClean="0"/>
              <a:t>Therapeutic Riding</a:t>
            </a:r>
            <a:r>
              <a:rPr lang="en-US" sz="2800" dirty="0" smtClean="0">
                <a:cs typeface="+mj-cs"/>
              </a:rPr>
              <a:t>: Differences </a:t>
            </a:r>
          </a:p>
        </p:txBody>
      </p:sp>
      <p:sp>
        <p:nvSpPr>
          <p:cNvPr id="3" name="Slide Number Placeholder 2"/>
          <p:cNvSpPr>
            <a:spLocks noGrp="1"/>
          </p:cNvSpPr>
          <p:nvPr>
            <p:ph type="sldNum" sz="quarter" idx="12"/>
          </p:nvPr>
        </p:nvSpPr>
        <p:spPr/>
        <p:txBody>
          <a:bodyPr/>
          <a:lstStyle/>
          <a:p>
            <a:fld id="{0D729563-0B0A-4843-AFF3-06890906318D}" type="slidenum">
              <a:rPr lang="en-US" smtClean="0"/>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77061265"/>
              </p:ext>
            </p:extLst>
          </p:nvPr>
        </p:nvGraphicFramePr>
        <p:xfrm>
          <a:off x="705591" y="1940527"/>
          <a:ext cx="7734253" cy="4191401"/>
        </p:xfrm>
        <a:graphic>
          <a:graphicData uri="http://schemas.openxmlformats.org/drawingml/2006/table">
            <a:tbl>
              <a:tblPr firstRow="1" bandRow="1">
                <a:tableStyleId>{2D5ABB26-0587-4C30-8999-92F81FD0307C}</a:tableStyleId>
              </a:tblPr>
              <a:tblGrid>
                <a:gridCol w="979448"/>
                <a:gridCol w="3368367"/>
                <a:gridCol w="3386438"/>
              </a:tblGrid>
              <a:tr h="550606">
                <a:tc>
                  <a:txBody>
                    <a:bodyPr/>
                    <a:lstStyle/>
                    <a:p>
                      <a:pPr algn="l"/>
                      <a:r>
                        <a:rPr lang="en-US" sz="1400" b="1" dirty="0" smtClean="0"/>
                        <a:t>Service</a:t>
                      </a:r>
                      <a:endParaRPr lang="en-US" sz="1400" b="1"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6600"/>
                          </a:solidFill>
                        </a:rPr>
                        <a:t>Equine Assisted Therapy</a:t>
                      </a:r>
                      <a:endParaRPr lang="en-US" sz="1400" b="1" baseline="0" dirty="0" smtClean="0">
                        <a:solidFill>
                          <a:srgbClr val="FF6600"/>
                        </a:solidFill>
                      </a:endParaRPr>
                    </a:p>
                    <a:p>
                      <a:pPr algn="ctr"/>
                      <a:r>
                        <a:rPr lang="en-US" sz="1400" b="1" dirty="0" smtClean="0">
                          <a:solidFill>
                            <a:srgbClr val="FF6600"/>
                          </a:solidFill>
                        </a:rPr>
                        <a:t>Hippotherapy </a:t>
                      </a:r>
                      <a:endParaRPr lang="en-US" sz="1400" b="1" i="0" dirty="0">
                        <a:solidFill>
                          <a:srgbClr val="FF66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6600"/>
                          </a:solidFill>
                        </a:rPr>
                        <a:t>Equine</a:t>
                      </a:r>
                      <a:r>
                        <a:rPr lang="en-US" sz="1400" b="1" baseline="0" dirty="0" smtClean="0">
                          <a:solidFill>
                            <a:srgbClr val="FF6600"/>
                          </a:solidFill>
                        </a:rPr>
                        <a:t> Assisted Activities </a:t>
                      </a:r>
                    </a:p>
                    <a:p>
                      <a:pPr algn="ctr"/>
                      <a:r>
                        <a:rPr lang="en-US" sz="1400" b="1" baseline="0" dirty="0" smtClean="0">
                          <a:solidFill>
                            <a:srgbClr val="FF6600"/>
                          </a:solidFill>
                        </a:rPr>
                        <a:t>Therapeutic Riding</a:t>
                      </a:r>
                      <a:endParaRPr lang="en-US" sz="1400" b="1" dirty="0">
                        <a:solidFill>
                          <a:srgbClr val="FF66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42432">
                <a:tc>
                  <a:txBody>
                    <a:bodyPr/>
                    <a:lstStyle/>
                    <a:p>
                      <a:pPr algn="l"/>
                      <a:r>
                        <a:rPr lang="en-US" sz="1400" b="1" dirty="0" smtClean="0"/>
                        <a:t>Purpose</a:t>
                      </a:r>
                      <a:endParaRPr lang="en-US" sz="1400" b="1"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To</a:t>
                      </a:r>
                      <a:r>
                        <a:rPr lang="en-US" sz="1400" baseline="0" dirty="0" smtClean="0"/>
                        <a:t> provide physical, occupational or speech therapy treatment </a:t>
                      </a:r>
                      <a:r>
                        <a:rPr lang="en-US" sz="1400" dirty="0" smtClean="0"/>
                        <a:t>aimed at improving</a:t>
                      </a:r>
                      <a:r>
                        <a:rPr lang="en-US" sz="1400" baseline="0" dirty="0" smtClean="0"/>
                        <a:t> function in people with disabilities.</a:t>
                      </a:r>
                      <a:endParaRPr lang="en-US" sz="1400" baseline="0" dirty="0" smtClean="0">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To teach riding</a:t>
                      </a:r>
                      <a:r>
                        <a:rPr lang="en-US" sz="1400" baseline="0" dirty="0" smtClean="0"/>
                        <a:t> skills to people with disabilities.</a:t>
                      </a:r>
                      <a:endParaRPr lang="en-US" sz="1400" dirty="0" smtClean="0"/>
                    </a:p>
                    <a:p>
                      <a:pPr algn="l"/>
                      <a:endParaRPr lang="en-US" sz="1400"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08448">
                <a:tc>
                  <a:txBody>
                    <a:bodyPr/>
                    <a:lstStyle/>
                    <a:p>
                      <a:pPr algn="l"/>
                      <a:r>
                        <a:rPr lang="en-US" sz="1400" b="1" dirty="0" smtClean="0"/>
                        <a:t>Provider</a:t>
                      </a:r>
                      <a:endParaRPr lang="en-US" sz="1400" b="1"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lgn="l">
                        <a:buFont typeface="Arial"/>
                        <a:buChar char="•"/>
                      </a:pPr>
                      <a:r>
                        <a:rPr lang="en-US" sz="1400" baseline="0" dirty="0" smtClean="0"/>
                        <a:t>Physical, occupational and speech therapists. </a:t>
                      </a:r>
                    </a:p>
                    <a:p>
                      <a:pPr marL="285750" indent="-285750" algn="l">
                        <a:buFont typeface="Arial"/>
                        <a:buChar char="•"/>
                      </a:pPr>
                      <a:r>
                        <a:rPr lang="en-US" sz="1400" baseline="0" dirty="0" smtClean="0"/>
                        <a:t>Physical therapist assistants and certified occupational therapist assistants.</a:t>
                      </a:r>
                    </a:p>
                    <a:p>
                      <a:pPr marL="285750" indent="-285750" algn="l">
                        <a:buFont typeface="Arial"/>
                        <a:buChar char="•"/>
                      </a:pPr>
                      <a:r>
                        <a:rPr lang="en-US" sz="1400" baseline="0" dirty="0" smtClean="0"/>
                        <a:t>Trained by American Hippotherapy Association (AHA).</a:t>
                      </a:r>
                    </a:p>
                    <a:p>
                      <a:pPr marL="285750" indent="-285750" algn="l">
                        <a:buFont typeface="Arial"/>
                        <a:buChar char="•"/>
                      </a:pPr>
                      <a:r>
                        <a:rPr lang="en-US" sz="1400" baseline="0" dirty="0" smtClean="0"/>
                        <a:t>One-on-one treatment.</a:t>
                      </a:r>
                      <a:endParaRPr lang="en-US" sz="1400"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lgn="l">
                        <a:buFont typeface="Arial"/>
                        <a:buChar char="•"/>
                      </a:pPr>
                      <a:r>
                        <a:rPr lang="en-US" sz="1400" dirty="0" smtClean="0"/>
                        <a:t>Certified</a:t>
                      </a:r>
                      <a:r>
                        <a:rPr lang="en-US" sz="1400" baseline="0" dirty="0" smtClean="0"/>
                        <a:t> r</a:t>
                      </a:r>
                      <a:r>
                        <a:rPr lang="en-US" sz="1400" dirty="0" smtClean="0"/>
                        <a:t>iding instructors. </a:t>
                      </a:r>
                    </a:p>
                    <a:p>
                      <a:pPr marL="285750" indent="-285750" algn="l">
                        <a:buFont typeface="Arial"/>
                        <a:buChar char="•"/>
                      </a:pPr>
                      <a:r>
                        <a:rPr lang="en-US" sz="1400" dirty="0" smtClean="0"/>
                        <a:t>Trained by Professional</a:t>
                      </a:r>
                      <a:r>
                        <a:rPr lang="en-US" sz="1400" baseline="0" dirty="0" smtClean="0"/>
                        <a:t> Association of Therapeutic Horsemanship International (PATH Intl.).</a:t>
                      </a:r>
                    </a:p>
                    <a:p>
                      <a:pPr marL="285750" indent="-285750" algn="l">
                        <a:buFont typeface="Arial"/>
                        <a:buChar char="•"/>
                      </a:pPr>
                      <a:r>
                        <a:rPr lang="en-US" sz="1400" baseline="0" dirty="0" smtClean="0"/>
                        <a:t>One-on-one or group lessons.</a:t>
                      </a:r>
                      <a:endParaRPr lang="en-US" sz="1400" i="0"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87536">
                <a:tc>
                  <a:txBody>
                    <a:bodyPr/>
                    <a:lstStyle/>
                    <a:p>
                      <a:pPr algn="l"/>
                      <a:r>
                        <a:rPr lang="en-US" sz="1400" b="1" dirty="0" smtClean="0"/>
                        <a:t>Duration </a:t>
                      </a:r>
                      <a:endParaRPr lang="en-US" sz="1400" b="1"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Weeks or months.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Determined by </a:t>
                      </a:r>
                      <a:r>
                        <a:rPr lang="en-US" sz="1400" baseline="0" dirty="0" smtClean="0"/>
                        <a:t>therapy plan of care and progress with therapy goals. </a:t>
                      </a:r>
                      <a:endParaRPr lang="en-US" sz="1400" dirty="0" smtClean="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lgn="l">
                        <a:buFont typeface="Arial"/>
                        <a:buChar char="•"/>
                      </a:pPr>
                      <a:r>
                        <a:rPr lang="en-US" sz="1400" baseline="0" dirty="0" smtClean="0"/>
                        <a:t>Life-long leisure or sport activity.</a:t>
                      </a:r>
                      <a:endParaRPr lang="en-US" sz="1400" dirty="0">
                        <a:solidFill>
                          <a:srgbClr val="000000"/>
                        </a:solidFill>
                        <a:latin typeface="+mn-lt"/>
                        <a:cs typeface="Chalkboard"/>
                      </a:endParaRPr>
                    </a:p>
                  </a:txBody>
                  <a:tcPr marT="45686" marB="4568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96736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eaLnBrk="1" hangingPunct="1">
              <a:defRPr/>
            </a:pPr>
            <a:r>
              <a:rPr lang="en-US" sz="2800" dirty="0">
                <a:cs typeface="+mj-cs"/>
              </a:rPr>
              <a:t>H</a:t>
            </a:r>
            <a:r>
              <a:rPr lang="en-US" sz="2800" dirty="0" smtClean="0">
                <a:cs typeface="+mj-cs"/>
              </a:rPr>
              <a:t>ippotherapy </a:t>
            </a:r>
            <a:r>
              <a:rPr lang="en-US" sz="2800" dirty="0" smtClean="0"/>
              <a:t>and</a:t>
            </a:r>
            <a:r>
              <a:rPr lang="en-US" sz="2800" dirty="0" smtClean="0">
                <a:cs typeface="+mj-cs"/>
              </a:rPr>
              <a:t> </a:t>
            </a:r>
            <a:r>
              <a:rPr lang="en-US" sz="2800" dirty="0" smtClean="0"/>
              <a:t>Therapeutic Riding</a:t>
            </a:r>
            <a:r>
              <a:rPr lang="en-US" sz="2800" dirty="0" smtClean="0">
                <a:cs typeface="+mj-cs"/>
              </a:rPr>
              <a:t>: Similarities</a:t>
            </a:r>
          </a:p>
        </p:txBody>
      </p:sp>
      <p:sp>
        <p:nvSpPr>
          <p:cNvPr id="4" name="Text Placeholder 3"/>
          <p:cNvSpPr>
            <a:spLocks noGrp="1"/>
          </p:cNvSpPr>
          <p:nvPr>
            <p:ph type="body" sz="half" idx="1"/>
          </p:nvPr>
        </p:nvSpPr>
        <p:spPr/>
        <p:txBody>
          <a:bodyPr>
            <a:normAutofit/>
          </a:bodyPr>
          <a:lstStyle/>
          <a:p>
            <a:pPr>
              <a:lnSpc>
                <a:spcPct val="90000"/>
              </a:lnSpc>
              <a:defRPr/>
            </a:pPr>
            <a:r>
              <a:rPr lang="en-US" sz="2000" dirty="0"/>
              <a:t>S</a:t>
            </a:r>
            <a:r>
              <a:rPr lang="en-US" sz="2000" dirty="0" smtClean="0"/>
              <a:t>pecially </a:t>
            </a:r>
            <a:r>
              <a:rPr lang="en-US" sz="2000" dirty="0"/>
              <a:t>trained horses.</a:t>
            </a:r>
          </a:p>
          <a:p>
            <a:pPr>
              <a:lnSpc>
                <a:spcPct val="90000"/>
              </a:lnSpc>
              <a:defRPr/>
            </a:pPr>
            <a:endParaRPr lang="en-US" sz="2000" dirty="0"/>
          </a:p>
          <a:p>
            <a:pPr>
              <a:lnSpc>
                <a:spcPct val="90000"/>
              </a:lnSpc>
              <a:defRPr/>
            </a:pPr>
            <a:r>
              <a:rPr lang="en-US" sz="2000" dirty="0" smtClean="0"/>
              <a:t>Providers with </a:t>
            </a:r>
            <a:r>
              <a:rPr lang="en-US" sz="2000" dirty="0"/>
              <a:t>special training and certification.</a:t>
            </a:r>
          </a:p>
          <a:p>
            <a:pPr>
              <a:lnSpc>
                <a:spcPct val="90000"/>
              </a:lnSpc>
              <a:defRPr/>
            </a:pPr>
            <a:endParaRPr lang="en-US" sz="2000" dirty="0"/>
          </a:p>
          <a:p>
            <a:pPr>
              <a:lnSpc>
                <a:spcPct val="90000"/>
              </a:lnSpc>
              <a:defRPr/>
            </a:pPr>
            <a:r>
              <a:rPr lang="en-US" sz="2000" dirty="0" smtClean="0"/>
              <a:t>May improve function in </a:t>
            </a:r>
            <a:r>
              <a:rPr lang="en-US" sz="2000" dirty="0"/>
              <a:t>children with </a:t>
            </a:r>
            <a:r>
              <a:rPr lang="en-US" sz="2000" dirty="0" smtClean="0"/>
              <a:t>neurological conditions. (</a:t>
            </a:r>
            <a:r>
              <a:rPr lang="en-US" sz="2000" dirty="0"/>
              <a:t>Whalen and Case-Smith, 2012; </a:t>
            </a:r>
            <a:r>
              <a:rPr lang="en-US" sz="2000" dirty="0" err="1" smtClean="0"/>
              <a:t>Zadnikar</a:t>
            </a:r>
            <a:r>
              <a:rPr lang="en-US" sz="2000" dirty="0" smtClean="0"/>
              <a:t> </a:t>
            </a:r>
            <a:r>
              <a:rPr lang="en-US" sz="2000" dirty="0"/>
              <a:t>and Kastrin, 2011, </a:t>
            </a:r>
            <a:r>
              <a:rPr lang="en-US" sz="2000" dirty="0" err="1" smtClean="0"/>
              <a:t>Sterba</a:t>
            </a:r>
            <a:r>
              <a:rPr lang="en-US" sz="2000" dirty="0" smtClean="0"/>
              <a:t> </a:t>
            </a:r>
            <a:r>
              <a:rPr lang="en-US" sz="2000" dirty="0"/>
              <a:t>JA, 2007; Snider et al. </a:t>
            </a:r>
            <a:r>
              <a:rPr lang="en-US" sz="2000" dirty="0" smtClean="0"/>
              <a:t>2007</a:t>
            </a:r>
            <a:r>
              <a:rPr lang="en-US" sz="2000" dirty="0"/>
              <a:t>)</a:t>
            </a:r>
          </a:p>
          <a:p>
            <a:endParaRPr lang="en-US" dirty="0"/>
          </a:p>
        </p:txBody>
      </p:sp>
      <p:sp>
        <p:nvSpPr>
          <p:cNvPr id="3" name="Slide Number Placeholder 2"/>
          <p:cNvSpPr>
            <a:spLocks noGrp="1"/>
          </p:cNvSpPr>
          <p:nvPr>
            <p:ph type="sldNum" sz="quarter" idx="12"/>
          </p:nvPr>
        </p:nvSpPr>
        <p:spPr/>
        <p:txBody>
          <a:bodyPr/>
          <a:lstStyle/>
          <a:p>
            <a:fld id="{0D729563-0B0A-4843-AFF3-06890906318D}" type="slidenum">
              <a:rPr lang="en-US" smtClean="0"/>
              <a:pPr/>
              <a:t>8</a:t>
            </a:fld>
            <a:endParaRPr lang="en-US" dirty="0"/>
          </a:p>
        </p:txBody>
      </p:sp>
      <p:pic>
        <p:nvPicPr>
          <p:cNvPr id="9" name="Content Placeholder 8" descr="therapy2.jpg"/>
          <p:cNvPicPr>
            <a:picLocks noGrp="1" noChangeAspect="1"/>
          </p:cNvPicPr>
          <p:nvPr>
            <p:ph sz="quarter" idx="3"/>
          </p:nvPr>
        </p:nvPicPr>
        <p:blipFill>
          <a:blip r:embed="rId3">
            <a:extLst>
              <a:ext uri="{28A0092B-C50C-407E-A947-70E740481C1C}">
                <a14:useLocalDpi xmlns:a14="http://schemas.microsoft.com/office/drawing/2010/main" val="0"/>
              </a:ext>
            </a:extLst>
          </a:blip>
          <a:srcRect l="-11451" r="-11451"/>
          <a:stretch>
            <a:fillRect/>
          </a:stretch>
        </p:blipFill>
        <p:spPr/>
      </p:pic>
      <p:pic>
        <p:nvPicPr>
          <p:cNvPr id="13" name="Content Placeholder 12" descr="eaap.jpg"/>
          <p:cNvPicPr>
            <a:picLocks noGrp="1" noChangeAspect="1"/>
          </p:cNvPicPr>
          <p:nvPr>
            <p:ph sz="quarter" idx="2"/>
          </p:nvPr>
        </p:nvPicPr>
        <p:blipFill>
          <a:blip r:embed="rId4">
            <a:extLst>
              <a:ext uri="{28A0092B-C50C-407E-A947-70E740481C1C}">
                <a14:useLocalDpi xmlns:a14="http://schemas.microsoft.com/office/drawing/2010/main" val="0"/>
              </a:ext>
            </a:extLst>
          </a:blip>
          <a:srcRect l="-11522" r="-11522"/>
          <a:stretch>
            <a:fillRect/>
          </a:stretch>
        </p:blipFill>
        <p:spPr/>
      </p:pic>
    </p:spTree>
    <p:extLst>
      <p:ext uri="{BB962C8B-B14F-4D97-AF65-F5344CB8AC3E}">
        <p14:creationId xmlns:p14="http://schemas.microsoft.com/office/powerpoint/2010/main" val="28029113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defRPr/>
            </a:pPr>
            <a:r>
              <a:rPr lang="en-US" sz="2800" dirty="0" smtClean="0">
                <a:cs typeface="+mj-cs"/>
              </a:rPr>
              <a:t>Who Can </a:t>
            </a:r>
            <a:r>
              <a:rPr lang="en-US" sz="2800" dirty="0">
                <a:cs typeface="+mj-cs"/>
              </a:rPr>
              <a:t>P</a:t>
            </a:r>
            <a:r>
              <a:rPr lang="en-US" sz="2800" dirty="0" smtClean="0">
                <a:cs typeface="+mj-cs"/>
              </a:rPr>
              <a:t>rovide </a:t>
            </a:r>
            <a:r>
              <a:rPr lang="en-US" sz="2800" dirty="0">
                <a:cs typeface="+mj-cs"/>
              </a:rPr>
              <a:t>H</a:t>
            </a:r>
            <a:r>
              <a:rPr lang="en-US" sz="2800" dirty="0" smtClean="0">
                <a:cs typeface="+mj-cs"/>
              </a:rPr>
              <a:t>ippotherapy?</a:t>
            </a:r>
          </a:p>
        </p:txBody>
      </p:sp>
      <p:sp>
        <p:nvSpPr>
          <p:cNvPr id="67587" name="Rectangle 3"/>
          <p:cNvSpPr>
            <a:spLocks noGrp="1" noChangeArrowheads="1"/>
          </p:cNvSpPr>
          <p:nvPr>
            <p:ph idx="1"/>
          </p:nvPr>
        </p:nvSpPr>
        <p:spPr>
          <a:xfrm>
            <a:off x="457200" y="1600200"/>
            <a:ext cx="8229600" cy="4876800"/>
          </a:xfrm>
        </p:spPr>
        <p:txBody>
          <a:bodyPr>
            <a:normAutofit/>
          </a:bodyPr>
          <a:lstStyle/>
          <a:p>
            <a:pPr eaLnBrk="1" hangingPunct="1">
              <a:defRPr/>
            </a:pPr>
            <a:endParaRPr lang="en-US" sz="2000" dirty="0" smtClean="0"/>
          </a:p>
          <a:p>
            <a:pPr eaLnBrk="1" hangingPunct="1">
              <a:defRPr/>
            </a:pPr>
            <a:r>
              <a:rPr lang="en-US" sz="2000" dirty="0" smtClean="0"/>
              <a:t>Physical, occupational, speech therapists, physical therapist assistants and certified occupational therapist assistants.</a:t>
            </a:r>
          </a:p>
          <a:p>
            <a:pPr marL="0" indent="0" eaLnBrk="1" hangingPunct="1">
              <a:buNone/>
              <a:defRPr/>
            </a:pPr>
            <a:endParaRPr lang="en-US" sz="2000" dirty="0" smtClean="0"/>
          </a:p>
          <a:p>
            <a:pPr eaLnBrk="1" hangingPunct="1">
              <a:defRPr/>
            </a:pPr>
            <a:r>
              <a:rPr lang="en-US" sz="2000" dirty="0"/>
              <a:t>T</a:t>
            </a:r>
            <a:r>
              <a:rPr lang="en-US" sz="2000" dirty="0" smtClean="0"/>
              <a:t>herapists and assistants with AHA training that adhere to              AHA and PATH Intl. standards.</a:t>
            </a:r>
          </a:p>
          <a:p>
            <a:pPr eaLnBrk="1" hangingPunct="1">
              <a:defRPr/>
            </a:pPr>
            <a:endParaRPr lang="en-US" dirty="0">
              <a:cs typeface="+mn-cs"/>
            </a:endParaRPr>
          </a:p>
          <a:p>
            <a:pPr marL="0" indent="0" eaLnBrk="1" hangingPunct="1">
              <a:buNone/>
              <a:defRPr/>
            </a:pPr>
            <a:endParaRPr lang="en-US" dirty="0" smtClean="0">
              <a:cs typeface="+mn-cs"/>
            </a:endParaRPr>
          </a:p>
          <a:p>
            <a:pPr eaLnBrk="1" hangingPunct="1">
              <a:defRPr/>
            </a:pPr>
            <a:endParaRPr lang="en-US" dirty="0">
              <a:cs typeface="+mn-cs"/>
            </a:endParaRPr>
          </a:p>
          <a:p>
            <a:pPr marL="0" indent="0" eaLnBrk="1" hangingPunct="1">
              <a:buNone/>
              <a:defRPr/>
            </a:pPr>
            <a:endParaRPr lang="en-US" dirty="0" smtClean="0">
              <a:cs typeface="+mn-cs"/>
            </a:endParaRPr>
          </a:p>
        </p:txBody>
      </p:sp>
      <p:sp>
        <p:nvSpPr>
          <p:cNvPr id="2" name="Slide Number Placeholder 1"/>
          <p:cNvSpPr>
            <a:spLocks noGrp="1"/>
          </p:cNvSpPr>
          <p:nvPr>
            <p:ph type="sldNum" sz="quarter" idx="12"/>
          </p:nvPr>
        </p:nvSpPr>
        <p:spPr/>
        <p:txBody>
          <a:bodyPr/>
          <a:lstStyle/>
          <a:p>
            <a:fld id="{0D729563-0B0A-4843-AFF3-06890906318D}" type="slidenum">
              <a:rPr lang="en-US" smtClean="0"/>
              <a:pPr/>
              <a:t>9</a:t>
            </a:fld>
            <a:endParaRPr lang="en-US" dirty="0"/>
          </a:p>
        </p:txBody>
      </p:sp>
      <p:pic>
        <p:nvPicPr>
          <p:cNvPr id="3" name="Picture 2" descr="AH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26" y="4692551"/>
            <a:ext cx="2272567" cy="971604"/>
          </a:xfrm>
          <a:prstGeom prst="rect">
            <a:avLst/>
          </a:prstGeom>
        </p:spPr>
      </p:pic>
      <p:pic>
        <p:nvPicPr>
          <p:cNvPr id="4" name="Picture 3" descr="pat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472" y="4219000"/>
            <a:ext cx="1582527" cy="1445155"/>
          </a:xfrm>
          <a:prstGeom prst="rect">
            <a:avLst/>
          </a:prstGeom>
        </p:spPr>
      </p:pic>
    </p:spTree>
    <p:extLst>
      <p:ext uri="{BB962C8B-B14F-4D97-AF65-F5344CB8AC3E}">
        <p14:creationId xmlns:p14="http://schemas.microsoft.com/office/powerpoint/2010/main" val="36073493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04">
      <a:dk1>
        <a:srgbClr val="292934"/>
      </a:dk1>
      <a:lt1>
        <a:srgbClr val="FFFFFF"/>
      </a:lt1>
      <a:dk2>
        <a:srgbClr val="D2533C"/>
      </a:dk2>
      <a:lt2>
        <a:srgbClr val="F3F2DC"/>
      </a:lt2>
      <a:accent1>
        <a:srgbClr val="0080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5213</TotalTime>
  <Words>6543</Words>
  <Application>Microsoft Macintosh PowerPoint</Application>
  <PresentationFormat>On-screen Show (4:3)</PresentationFormat>
  <Paragraphs>835</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Clarity</vt:lpstr>
      <vt:lpstr>Hippotherapy for Children A Guide for Parents</vt:lpstr>
      <vt:lpstr>Purpose</vt:lpstr>
      <vt:lpstr>Learning Objectives</vt:lpstr>
      <vt:lpstr>Hippotherapy: History</vt:lpstr>
      <vt:lpstr>What Is Hippotherapy?</vt:lpstr>
      <vt:lpstr>Hippotherapy: The Word</vt:lpstr>
      <vt:lpstr>Hippotherapy and Therapeutic Riding: Differences </vt:lpstr>
      <vt:lpstr>Hippotherapy and Therapeutic Riding: Similarities</vt:lpstr>
      <vt:lpstr>Who Can Provide Hippotherapy?</vt:lpstr>
      <vt:lpstr>Why Use the Horse?</vt:lpstr>
      <vt:lpstr>The Horse’s Movement or “Gait”</vt:lpstr>
      <vt:lpstr>Reported Benefits of Hippotherapy</vt:lpstr>
      <vt:lpstr>Who Might Benefit from Hippotherapy?</vt:lpstr>
      <vt:lpstr>Hippotherapy: Research Evidence for Children with Cerebral Palsy</vt:lpstr>
      <vt:lpstr>Hippotherapy: Research Evidence for Children with Cerebral Palsy</vt:lpstr>
      <vt:lpstr>Hippotherapy: Research Evidence for Children with Cerebral Palsy</vt:lpstr>
      <vt:lpstr>Hippotherapy: Research Evidence For Children with Other Conditions</vt:lpstr>
      <vt:lpstr>What Additional Research Is Needed?</vt:lpstr>
      <vt:lpstr>Hippotherapy May Not Be Appropriate  for Children Who Have:</vt:lpstr>
      <vt:lpstr>Hippotherapy May Not Be Appropriate  for Children With:</vt:lpstr>
      <vt:lpstr>Does Insurance Pay for Hippotherapy?</vt:lpstr>
      <vt:lpstr>Hippotherapy: Getting Treatment Started </vt:lpstr>
      <vt:lpstr> Hippotherapy: Common Physical Therapy Outcome Measures  </vt:lpstr>
      <vt:lpstr>Hippotherapy: Prior to Treatment</vt:lpstr>
      <vt:lpstr> The Hippotherapy Horse</vt:lpstr>
      <vt:lpstr>The Hippotherapy Team</vt:lpstr>
      <vt:lpstr>Hippotherapy Equipment and Tack</vt:lpstr>
      <vt:lpstr>How Does a Child Transfer to the Horse?</vt:lpstr>
      <vt:lpstr>Positions on Horse</vt:lpstr>
      <vt:lpstr>Forward Sitting</vt:lpstr>
      <vt:lpstr>Backward Sitting</vt:lpstr>
      <vt:lpstr>Side Sitting   </vt:lpstr>
      <vt:lpstr> Modified Side Sitting    </vt:lpstr>
      <vt:lpstr>Lying On Stomach  (Prone Over Horse’s Barrel)</vt:lpstr>
      <vt:lpstr>Lying On Stomach  (Prone On Horse’s Rump)</vt:lpstr>
      <vt:lpstr>Lying On Back  (Supine On Horse’s Rump)</vt:lpstr>
      <vt:lpstr>Hippotherapy: Other Things You May See</vt:lpstr>
      <vt:lpstr>Hippotherapy: Typical Session</vt:lpstr>
      <vt:lpstr> Hippotherapy: Sample Session  (Silkwood-Sherer et al. 2012) </vt:lpstr>
      <vt:lpstr>Hippotherapy: Treatment Length, Frequency, Duration</vt:lpstr>
      <vt:lpstr>What Will My Child Do After Discharge?</vt:lpstr>
      <vt:lpstr>Hippotherapy: Summary</vt:lpstr>
      <vt:lpstr>Where Can I Find More Information?</vt:lpstr>
      <vt:lpstr>Research Studies: References</vt:lpstr>
      <vt:lpstr>Research Studies: References</vt:lpstr>
      <vt:lpstr>Research Studies: 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Hippotherapy for Children: A Parents Guide</dc:title>
  <dc:subject/>
  <dc:creator>delane clark</dc:creator>
  <cp:keywords/>
  <dc:description/>
  <cp:lastModifiedBy>delane clark</cp:lastModifiedBy>
  <cp:revision>305</cp:revision>
  <cp:lastPrinted>2014-04-22T15:38:15Z</cp:lastPrinted>
  <dcterms:created xsi:type="dcterms:W3CDTF">2014-03-12T00:04:54Z</dcterms:created>
  <dcterms:modified xsi:type="dcterms:W3CDTF">2014-04-23T17:35:33Z</dcterms:modified>
  <cp:category/>
</cp:coreProperties>
</file>