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45"/>
  </p:notesMasterIdLst>
  <p:sldIdLst>
    <p:sldId id="256" r:id="rId2"/>
    <p:sldId id="288" r:id="rId3"/>
    <p:sldId id="291" r:id="rId4"/>
    <p:sldId id="307" r:id="rId5"/>
    <p:sldId id="257" r:id="rId6"/>
    <p:sldId id="296" r:id="rId7"/>
    <p:sldId id="293" r:id="rId8"/>
    <p:sldId id="263" r:id="rId9"/>
    <p:sldId id="268" r:id="rId10"/>
    <p:sldId id="290" r:id="rId11"/>
    <p:sldId id="258" r:id="rId12"/>
    <p:sldId id="297" r:id="rId13"/>
    <p:sldId id="298" r:id="rId14"/>
    <p:sldId id="264" r:id="rId15"/>
    <p:sldId id="265" r:id="rId16"/>
    <p:sldId id="299" r:id="rId17"/>
    <p:sldId id="269" r:id="rId18"/>
    <p:sldId id="300" r:id="rId19"/>
    <p:sldId id="274" r:id="rId20"/>
    <p:sldId id="282" r:id="rId21"/>
    <p:sldId id="295" r:id="rId22"/>
    <p:sldId id="280" r:id="rId23"/>
    <p:sldId id="284" r:id="rId24"/>
    <p:sldId id="271" r:id="rId25"/>
    <p:sldId id="275" r:id="rId26"/>
    <p:sldId id="276" r:id="rId27"/>
    <p:sldId id="277" r:id="rId28"/>
    <p:sldId id="281" r:id="rId29"/>
    <p:sldId id="285" r:id="rId30"/>
    <p:sldId id="286" r:id="rId31"/>
    <p:sldId id="287" r:id="rId32"/>
    <p:sldId id="272" r:id="rId33"/>
    <p:sldId id="301" r:id="rId34"/>
    <p:sldId id="305" r:id="rId35"/>
    <p:sldId id="306" r:id="rId36"/>
    <p:sldId id="273" r:id="rId37"/>
    <p:sldId id="267" r:id="rId38"/>
    <p:sldId id="302" r:id="rId39"/>
    <p:sldId id="289" r:id="rId40"/>
    <p:sldId id="259" r:id="rId41"/>
    <p:sldId id="278" r:id="rId42"/>
    <p:sldId id="304" r:id="rId43"/>
    <p:sldId id="292"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novo User" initials="LU" lastIdx="16"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72760" autoAdjust="0"/>
  </p:normalViewPr>
  <p:slideViewPr>
    <p:cSldViewPr>
      <p:cViewPr>
        <p:scale>
          <a:sx n="66" d="100"/>
          <a:sy n="66" d="100"/>
        </p:scale>
        <p:origin x="-1494"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3-18T11:30:45.308" idx="1">
    <p:pos x="10" y="10"/>
    <p:text>This is somewhat misleading, as it is not these 3 individual things that make up CC, but rather these in a sequence.  Maybe you could try to redesign this slide to represent your ideas more clearly.</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3DDA34-5F96-470E-B809-8259286293E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AC4DA06-8B38-402C-BB8D-C59FB18D7B94}">
      <dgm:prSet/>
      <dgm:spPr/>
      <dgm:t>
        <a:bodyPr/>
        <a:lstStyle/>
        <a:p>
          <a:pPr rtl="0"/>
          <a:r>
            <a:rPr lang="en-US" dirty="0" smtClean="0"/>
            <a:t>Thought processes</a:t>
          </a:r>
          <a:endParaRPr lang="en-US" dirty="0"/>
        </a:p>
      </dgm:t>
    </dgm:pt>
    <dgm:pt modelId="{24F465BC-64B1-49A4-B8CD-CD7EFEEAB8C2}" type="parTrans" cxnId="{06CCA978-EE3E-486D-A779-AB41AF9ABD0C}">
      <dgm:prSet/>
      <dgm:spPr/>
      <dgm:t>
        <a:bodyPr/>
        <a:lstStyle/>
        <a:p>
          <a:endParaRPr lang="en-US"/>
        </a:p>
      </dgm:t>
    </dgm:pt>
    <dgm:pt modelId="{E3A1146E-C2D8-4D10-ABE8-CB8F5CCEA93F}" type="sibTrans" cxnId="{06CCA978-EE3E-486D-A779-AB41AF9ABD0C}">
      <dgm:prSet/>
      <dgm:spPr/>
      <dgm:t>
        <a:bodyPr/>
        <a:lstStyle/>
        <a:p>
          <a:endParaRPr lang="en-US"/>
        </a:p>
      </dgm:t>
    </dgm:pt>
    <dgm:pt modelId="{2F41E2F3-6932-4A65-81D3-02D336CC576C}" type="pres">
      <dgm:prSet presAssocID="{963DDA34-5F96-470E-B809-8259286293EF}" presName="linear" presStyleCnt="0">
        <dgm:presLayoutVars>
          <dgm:animLvl val="lvl"/>
          <dgm:resizeHandles val="exact"/>
        </dgm:presLayoutVars>
      </dgm:prSet>
      <dgm:spPr/>
      <dgm:t>
        <a:bodyPr/>
        <a:lstStyle/>
        <a:p>
          <a:endParaRPr lang="en-US"/>
        </a:p>
      </dgm:t>
    </dgm:pt>
    <dgm:pt modelId="{00949BF8-7EEB-4C88-AA92-5B487B85B0A6}" type="pres">
      <dgm:prSet presAssocID="{3AC4DA06-8B38-402C-BB8D-C59FB18D7B94}" presName="parentText" presStyleLbl="node1" presStyleIdx="0" presStyleCnt="1">
        <dgm:presLayoutVars>
          <dgm:chMax val="0"/>
          <dgm:bulletEnabled val="1"/>
        </dgm:presLayoutVars>
      </dgm:prSet>
      <dgm:spPr/>
      <dgm:t>
        <a:bodyPr/>
        <a:lstStyle/>
        <a:p>
          <a:endParaRPr lang="en-US"/>
        </a:p>
      </dgm:t>
    </dgm:pt>
  </dgm:ptLst>
  <dgm:cxnLst>
    <dgm:cxn modelId="{2307EC0D-97B3-469B-A71F-8856C3F6A20D}" type="presOf" srcId="{3AC4DA06-8B38-402C-BB8D-C59FB18D7B94}" destId="{00949BF8-7EEB-4C88-AA92-5B487B85B0A6}" srcOrd="0" destOrd="0" presId="urn:microsoft.com/office/officeart/2005/8/layout/vList2"/>
    <dgm:cxn modelId="{3BABAC24-AEC1-4CB9-AC31-2849BF918810}" type="presOf" srcId="{963DDA34-5F96-470E-B809-8259286293EF}" destId="{2F41E2F3-6932-4A65-81D3-02D336CC576C}" srcOrd="0" destOrd="0" presId="urn:microsoft.com/office/officeart/2005/8/layout/vList2"/>
    <dgm:cxn modelId="{06CCA978-EE3E-486D-A779-AB41AF9ABD0C}" srcId="{963DDA34-5F96-470E-B809-8259286293EF}" destId="{3AC4DA06-8B38-402C-BB8D-C59FB18D7B94}" srcOrd="0" destOrd="0" parTransId="{24F465BC-64B1-49A4-B8CD-CD7EFEEAB8C2}" sibTransId="{E3A1146E-C2D8-4D10-ABE8-CB8F5CCEA93F}"/>
    <dgm:cxn modelId="{65145B76-83A7-445A-A382-6103FC3E2ADE}" type="presParOf" srcId="{2F41E2F3-6932-4A65-81D3-02D336CC576C}" destId="{00949BF8-7EEB-4C88-AA92-5B487B85B0A6}"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0DFFED-3A02-4FAF-A046-058BDD4A87F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25B4177-8771-4506-86AA-C3CE8F396CC1}">
      <dgm:prSet/>
      <dgm:spPr/>
      <dgm:t>
        <a:bodyPr/>
        <a:lstStyle/>
        <a:p>
          <a:pPr rtl="0"/>
          <a:r>
            <a:rPr lang="en-US" dirty="0" smtClean="0"/>
            <a:t>Health Behaviors</a:t>
          </a:r>
          <a:endParaRPr lang="en-US" dirty="0"/>
        </a:p>
      </dgm:t>
    </dgm:pt>
    <dgm:pt modelId="{89D84763-572A-4402-9073-6DDAD0DD7BF9}" type="parTrans" cxnId="{4FD8B179-9D23-43F5-A1FA-2A88AEAFD46B}">
      <dgm:prSet/>
      <dgm:spPr/>
      <dgm:t>
        <a:bodyPr/>
        <a:lstStyle/>
        <a:p>
          <a:endParaRPr lang="en-US"/>
        </a:p>
      </dgm:t>
    </dgm:pt>
    <dgm:pt modelId="{016E24C5-A2A4-4818-BD1B-D524D3796C44}" type="sibTrans" cxnId="{4FD8B179-9D23-43F5-A1FA-2A88AEAFD46B}">
      <dgm:prSet/>
      <dgm:spPr/>
      <dgm:t>
        <a:bodyPr/>
        <a:lstStyle/>
        <a:p>
          <a:endParaRPr lang="en-US"/>
        </a:p>
      </dgm:t>
    </dgm:pt>
    <dgm:pt modelId="{90127B21-E485-43F3-AF41-F84674A03CD3}" type="pres">
      <dgm:prSet presAssocID="{8E0DFFED-3A02-4FAF-A046-058BDD4A87F2}" presName="linear" presStyleCnt="0">
        <dgm:presLayoutVars>
          <dgm:animLvl val="lvl"/>
          <dgm:resizeHandles val="exact"/>
        </dgm:presLayoutVars>
      </dgm:prSet>
      <dgm:spPr/>
      <dgm:t>
        <a:bodyPr/>
        <a:lstStyle/>
        <a:p>
          <a:endParaRPr lang="en-US"/>
        </a:p>
      </dgm:t>
    </dgm:pt>
    <dgm:pt modelId="{67D8161C-5C2B-44F2-80AA-FBA9BDB707DD}" type="pres">
      <dgm:prSet presAssocID="{425B4177-8771-4506-86AA-C3CE8F396CC1}" presName="parentText" presStyleLbl="node1" presStyleIdx="0" presStyleCnt="1">
        <dgm:presLayoutVars>
          <dgm:chMax val="0"/>
          <dgm:bulletEnabled val="1"/>
        </dgm:presLayoutVars>
      </dgm:prSet>
      <dgm:spPr/>
      <dgm:t>
        <a:bodyPr/>
        <a:lstStyle/>
        <a:p>
          <a:endParaRPr lang="en-US"/>
        </a:p>
      </dgm:t>
    </dgm:pt>
  </dgm:ptLst>
  <dgm:cxnLst>
    <dgm:cxn modelId="{4FD8B179-9D23-43F5-A1FA-2A88AEAFD46B}" srcId="{8E0DFFED-3A02-4FAF-A046-058BDD4A87F2}" destId="{425B4177-8771-4506-86AA-C3CE8F396CC1}" srcOrd="0" destOrd="0" parTransId="{89D84763-572A-4402-9073-6DDAD0DD7BF9}" sibTransId="{016E24C5-A2A4-4818-BD1B-D524D3796C44}"/>
    <dgm:cxn modelId="{CD51157E-FF23-408B-BB66-1BEFFF15CEFF}" type="presOf" srcId="{8E0DFFED-3A02-4FAF-A046-058BDD4A87F2}" destId="{90127B21-E485-43F3-AF41-F84674A03CD3}" srcOrd="0" destOrd="0" presId="urn:microsoft.com/office/officeart/2005/8/layout/vList2"/>
    <dgm:cxn modelId="{501562A3-B5FA-4823-9213-144CEE820C6F}" type="presOf" srcId="{425B4177-8771-4506-86AA-C3CE8F396CC1}" destId="{67D8161C-5C2B-44F2-80AA-FBA9BDB707DD}" srcOrd="0" destOrd="0" presId="urn:microsoft.com/office/officeart/2005/8/layout/vList2"/>
    <dgm:cxn modelId="{A290C3E2-4F2C-47A6-B2DC-C27CE43D198D}" type="presParOf" srcId="{90127B21-E485-43F3-AF41-F84674A03CD3}" destId="{67D8161C-5C2B-44F2-80AA-FBA9BDB707DD}" srcOrd="0"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44FD61-A225-4F92-AD08-085CC956E9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B74926A-9656-43ED-AAF4-523C72ECB09F}">
      <dgm:prSet/>
      <dgm:spPr/>
      <dgm:t>
        <a:bodyPr/>
        <a:lstStyle/>
        <a:p>
          <a:pPr rtl="0"/>
          <a:r>
            <a:rPr lang="en-US" dirty="0" smtClean="0"/>
            <a:t>Health Beliefs</a:t>
          </a:r>
          <a:endParaRPr lang="en-US" dirty="0"/>
        </a:p>
      </dgm:t>
    </dgm:pt>
    <dgm:pt modelId="{A25BB70C-E6FF-4811-9085-6839E448BC58}" type="parTrans" cxnId="{2246260D-46C8-4DB8-B8DA-FEE34EBB8BB4}">
      <dgm:prSet/>
      <dgm:spPr/>
      <dgm:t>
        <a:bodyPr/>
        <a:lstStyle/>
        <a:p>
          <a:endParaRPr lang="en-US"/>
        </a:p>
      </dgm:t>
    </dgm:pt>
    <dgm:pt modelId="{A3A62D03-AC39-4CD0-B6B6-ECA7792BDB9F}" type="sibTrans" cxnId="{2246260D-46C8-4DB8-B8DA-FEE34EBB8BB4}">
      <dgm:prSet/>
      <dgm:spPr/>
      <dgm:t>
        <a:bodyPr/>
        <a:lstStyle/>
        <a:p>
          <a:endParaRPr lang="en-US"/>
        </a:p>
      </dgm:t>
    </dgm:pt>
    <dgm:pt modelId="{1CBA4540-F1F5-4656-B4A4-32CAE35A34D0}" type="pres">
      <dgm:prSet presAssocID="{C444FD61-A225-4F92-AD08-085CC956E92D}" presName="linear" presStyleCnt="0">
        <dgm:presLayoutVars>
          <dgm:animLvl val="lvl"/>
          <dgm:resizeHandles val="exact"/>
        </dgm:presLayoutVars>
      </dgm:prSet>
      <dgm:spPr/>
      <dgm:t>
        <a:bodyPr/>
        <a:lstStyle/>
        <a:p>
          <a:endParaRPr lang="en-US"/>
        </a:p>
      </dgm:t>
    </dgm:pt>
    <dgm:pt modelId="{97FB9825-7B71-4A4B-8F63-8975128152C5}" type="pres">
      <dgm:prSet presAssocID="{0B74926A-9656-43ED-AAF4-523C72ECB09F}" presName="parentText" presStyleLbl="node1" presStyleIdx="0" presStyleCnt="1">
        <dgm:presLayoutVars>
          <dgm:chMax val="0"/>
          <dgm:bulletEnabled val="1"/>
        </dgm:presLayoutVars>
      </dgm:prSet>
      <dgm:spPr/>
      <dgm:t>
        <a:bodyPr/>
        <a:lstStyle/>
        <a:p>
          <a:endParaRPr lang="en-US"/>
        </a:p>
      </dgm:t>
    </dgm:pt>
  </dgm:ptLst>
  <dgm:cxnLst>
    <dgm:cxn modelId="{2246260D-46C8-4DB8-B8DA-FEE34EBB8BB4}" srcId="{C444FD61-A225-4F92-AD08-085CC956E92D}" destId="{0B74926A-9656-43ED-AAF4-523C72ECB09F}" srcOrd="0" destOrd="0" parTransId="{A25BB70C-E6FF-4811-9085-6839E448BC58}" sibTransId="{A3A62D03-AC39-4CD0-B6B6-ECA7792BDB9F}"/>
    <dgm:cxn modelId="{B24FD8FC-7AEA-47B4-B821-FDAA5FB5F9EF}" type="presOf" srcId="{0B74926A-9656-43ED-AAF4-523C72ECB09F}" destId="{97FB9825-7B71-4A4B-8F63-8975128152C5}" srcOrd="0" destOrd="0" presId="urn:microsoft.com/office/officeart/2005/8/layout/vList2"/>
    <dgm:cxn modelId="{92386DA6-9240-4E89-AC5A-F08E05F2C6E9}" type="presOf" srcId="{C444FD61-A225-4F92-AD08-085CC956E92D}" destId="{1CBA4540-F1F5-4656-B4A4-32CAE35A34D0}" srcOrd="0" destOrd="0" presId="urn:microsoft.com/office/officeart/2005/8/layout/vList2"/>
    <dgm:cxn modelId="{5D87F1A3-1797-4803-96CE-3E93852C73E9}" type="presParOf" srcId="{1CBA4540-F1F5-4656-B4A4-32CAE35A34D0}" destId="{97FB9825-7B71-4A4B-8F63-8975128152C5}" srcOrd="0" destOrd="0" presId="urn:microsoft.com/office/officeart/2005/8/layout/vList2"/>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5345DF-577E-453A-B9D1-A9886C0DB70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DBEADFD-A60F-4F9F-8AC5-A71E5B40DD50}">
      <dgm:prSet/>
      <dgm:spPr/>
      <dgm:t>
        <a:bodyPr/>
        <a:lstStyle/>
        <a:p>
          <a:pPr rtl="0"/>
          <a:r>
            <a:rPr lang="en-US" dirty="0" smtClean="0"/>
            <a:t>Communication Styles</a:t>
          </a:r>
          <a:endParaRPr lang="en-US" dirty="0"/>
        </a:p>
      </dgm:t>
    </dgm:pt>
    <dgm:pt modelId="{28030EAF-44B5-45B9-916C-62CC2EC488F0}" type="parTrans" cxnId="{E6F3E390-9792-4C5E-960D-628C0F35E734}">
      <dgm:prSet/>
      <dgm:spPr/>
      <dgm:t>
        <a:bodyPr/>
        <a:lstStyle/>
        <a:p>
          <a:endParaRPr lang="en-US"/>
        </a:p>
      </dgm:t>
    </dgm:pt>
    <dgm:pt modelId="{542CBF43-541E-481E-BCF4-050FB68EA8E9}" type="sibTrans" cxnId="{E6F3E390-9792-4C5E-960D-628C0F35E734}">
      <dgm:prSet/>
      <dgm:spPr/>
      <dgm:t>
        <a:bodyPr/>
        <a:lstStyle/>
        <a:p>
          <a:endParaRPr lang="en-US"/>
        </a:p>
      </dgm:t>
    </dgm:pt>
    <dgm:pt modelId="{7619E213-C068-4BE9-9063-C087F28741D6}" type="pres">
      <dgm:prSet presAssocID="{025345DF-577E-453A-B9D1-A9886C0DB709}" presName="linear" presStyleCnt="0">
        <dgm:presLayoutVars>
          <dgm:animLvl val="lvl"/>
          <dgm:resizeHandles val="exact"/>
        </dgm:presLayoutVars>
      </dgm:prSet>
      <dgm:spPr/>
      <dgm:t>
        <a:bodyPr/>
        <a:lstStyle/>
        <a:p>
          <a:endParaRPr lang="en-US"/>
        </a:p>
      </dgm:t>
    </dgm:pt>
    <dgm:pt modelId="{F4E3FF9A-29C4-43AD-8499-8CEECB1016E4}" type="pres">
      <dgm:prSet presAssocID="{4DBEADFD-A60F-4F9F-8AC5-A71E5B40DD50}" presName="parentText" presStyleLbl="node1" presStyleIdx="0" presStyleCnt="1" custScaleY="161308">
        <dgm:presLayoutVars>
          <dgm:chMax val="0"/>
          <dgm:bulletEnabled val="1"/>
        </dgm:presLayoutVars>
      </dgm:prSet>
      <dgm:spPr/>
      <dgm:t>
        <a:bodyPr/>
        <a:lstStyle/>
        <a:p>
          <a:endParaRPr lang="en-US"/>
        </a:p>
      </dgm:t>
    </dgm:pt>
  </dgm:ptLst>
  <dgm:cxnLst>
    <dgm:cxn modelId="{BAA4E95A-FAA6-4EF9-BC38-24009E054525}" type="presOf" srcId="{4DBEADFD-A60F-4F9F-8AC5-A71E5B40DD50}" destId="{F4E3FF9A-29C4-43AD-8499-8CEECB1016E4}" srcOrd="0" destOrd="0" presId="urn:microsoft.com/office/officeart/2005/8/layout/vList2"/>
    <dgm:cxn modelId="{E6F3E390-9792-4C5E-960D-628C0F35E734}" srcId="{025345DF-577E-453A-B9D1-A9886C0DB709}" destId="{4DBEADFD-A60F-4F9F-8AC5-A71E5B40DD50}" srcOrd="0" destOrd="0" parTransId="{28030EAF-44B5-45B9-916C-62CC2EC488F0}" sibTransId="{542CBF43-541E-481E-BCF4-050FB68EA8E9}"/>
    <dgm:cxn modelId="{B1EE11B4-C802-45DD-9923-404F3F5856F3}" type="presOf" srcId="{025345DF-577E-453A-B9D1-A9886C0DB709}" destId="{7619E213-C068-4BE9-9063-C087F28741D6}" srcOrd="0" destOrd="0" presId="urn:microsoft.com/office/officeart/2005/8/layout/vList2"/>
    <dgm:cxn modelId="{89B3CE8F-C432-4394-BAC0-2332631181E3}" type="presParOf" srcId="{7619E213-C068-4BE9-9063-C087F28741D6}" destId="{F4E3FF9A-29C4-43AD-8499-8CEECB1016E4}" srcOrd="0" destOrd="0" presId="urn:microsoft.com/office/officeart/2005/8/layout/vList2"/>
  </dgm:cxnLst>
  <dgm:bg/>
  <dgm:whole/>
  <dgm:extLst>
    <a:ext uri="http://schemas.microsoft.com/office/drawing/2008/diagram">
      <dsp:dataModelExt xmlns:dsp="http://schemas.microsoft.com/office/drawing/2008/diagram" xmlns=""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5697EC-65D8-47CD-B203-1857EB241DF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F133C26-C8AF-48E2-9B1F-4E5451415E0E}">
      <dgm:prSet/>
      <dgm:spPr/>
      <dgm:t>
        <a:bodyPr/>
        <a:lstStyle/>
        <a:p>
          <a:pPr rtl="0"/>
          <a:r>
            <a:rPr lang="en-US" dirty="0" smtClean="0"/>
            <a:t>Value Systems</a:t>
          </a:r>
          <a:endParaRPr lang="en-US" dirty="0"/>
        </a:p>
      </dgm:t>
    </dgm:pt>
    <dgm:pt modelId="{17089E05-33C8-4F20-9B31-7510F19862D2}" type="parTrans" cxnId="{37946DBB-9F34-4730-B44E-5E8FF380CB95}">
      <dgm:prSet/>
      <dgm:spPr/>
      <dgm:t>
        <a:bodyPr/>
        <a:lstStyle/>
        <a:p>
          <a:endParaRPr lang="en-US"/>
        </a:p>
      </dgm:t>
    </dgm:pt>
    <dgm:pt modelId="{F0396040-80E7-4641-9583-EA289E7FF9A6}" type="sibTrans" cxnId="{37946DBB-9F34-4730-B44E-5E8FF380CB95}">
      <dgm:prSet/>
      <dgm:spPr/>
      <dgm:t>
        <a:bodyPr/>
        <a:lstStyle/>
        <a:p>
          <a:endParaRPr lang="en-US"/>
        </a:p>
      </dgm:t>
    </dgm:pt>
    <dgm:pt modelId="{F4E5064C-EBC7-48EE-8814-828C254E69E1}" type="pres">
      <dgm:prSet presAssocID="{7D5697EC-65D8-47CD-B203-1857EB241DFE}" presName="linear" presStyleCnt="0">
        <dgm:presLayoutVars>
          <dgm:animLvl val="lvl"/>
          <dgm:resizeHandles val="exact"/>
        </dgm:presLayoutVars>
      </dgm:prSet>
      <dgm:spPr/>
      <dgm:t>
        <a:bodyPr/>
        <a:lstStyle/>
        <a:p>
          <a:endParaRPr lang="en-US"/>
        </a:p>
      </dgm:t>
    </dgm:pt>
    <dgm:pt modelId="{F13D7ADF-0C7A-4A1E-B074-A78E4EC986A0}" type="pres">
      <dgm:prSet presAssocID="{3F133C26-C8AF-48E2-9B1F-4E5451415E0E}" presName="parentText" presStyleLbl="node1" presStyleIdx="0" presStyleCnt="1">
        <dgm:presLayoutVars>
          <dgm:chMax val="0"/>
          <dgm:bulletEnabled val="1"/>
        </dgm:presLayoutVars>
      </dgm:prSet>
      <dgm:spPr/>
      <dgm:t>
        <a:bodyPr/>
        <a:lstStyle/>
        <a:p>
          <a:endParaRPr lang="en-US"/>
        </a:p>
      </dgm:t>
    </dgm:pt>
  </dgm:ptLst>
  <dgm:cxnLst>
    <dgm:cxn modelId="{A86E9C26-D475-421F-B84F-6EBA75E093EC}" type="presOf" srcId="{3F133C26-C8AF-48E2-9B1F-4E5451415E0E}" destId="{F13D7ADF-0C7A-4A1E-B074-A78E4EC986A0}" srcOrd="0" destOrd="0" presId="urn:microsoft.com/office/officeart/2005/8/layout/vList2"/>
    <dgm:cxn modelId="{AD82D312-529B-4FF7-9101-2DE021814AC0}" type="presOf" srcId="{7D5697EC-65D8-47CD-B203-1857EB241DFE}" destId="{F4E5064C-EBC7-48EE-8814-828C254E69E1}" srcOrd="0" destOrd="0" presId="urn:microsoft.com/office/officeart/2005/8/layout/vList2"/>
    <dgm:cxn modelId="{37946DBB-9F34-4730-B44E-5E8FF380CB95}" srcId="{7D5697EC-65D8-47CD-B203-1857EB241DFE}" destId="{3F133C26-C8AF-48E2-9B1F-4E5451415E0E}" srcOrd="0" destOrd="0" parTransId="{17089E05-33C8-4F20-9B31-7510F19862D2}" sibTransId="{F0396040-80E7-4641-9583-EA289E7FF9A6}"/>
    <dgm:cxn modelId="{D2A01344-2B00-4A25-A04B-7864C1FE3483}" type="presParOf" srcId="{F4E5064C-EBC7-48EE-8814-828C254E69E1}" destId="{F13D7ADF-0C7A-4A1E-B074-A78E4EC986A0}" srcOrd="0" destOrd="0" presId="urn:microsoft.com/office/officeart/2005/8/layout/vList2"/>
  </dgm:cxnLst>
  <dgm:bg/>
  <dgm:whole/>
  <dgm:extLst>
    <a:ext uri="http://schemas.microsoft.com/office/drawing/2008/diagram">
      <dsp:dataModelExt xmlns:dsp="http://schemas.microsoft.com/office/drawing/2008/diagram" xmlns="" relId="rId2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0949BF8-7EEB-4C88-AA92-5B487B85B0A6}">
      <dsp:nvSpPr>
        <dsp:cNvPr id="0" name=""/>
        <dsp:cNvSpPr/>
      </dsp:nvSpPr>
      <dsp:spPr>
        <a:xfrm>
          <a:off x="0" y="36149"/>
          <a:ext cx="1752600" cy="994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Thought processes</a:t>
          </a:r>
          <a:endParaRPr lang="en-US" sz="2500" kern="1200" dirty="0"/>
        </a:p>
      </dsp:txBody>
      <dsp:txXfrm>
        <a:off x="0" y="36149"/>
        <a:ext cx="1752600" cy="9945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D8161C-5C2B-44F2-80AA-FBA9BDB707DD}">
      <dsp:nvSpPr>
        <dsp:cNvPr id="0" name=""/>
        <dsp:cNvSpPr/>
      </dsp:nvSpPr>
      <dsp:spPr>
        <a:xfrm>
          <a:off x="0" y="16259"/>
          <a:ext cx="1905000" cy="1034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Health Behaviors</a:t>
          </a:r>
          <a:endParaRPr lang="en-US" sz="2600" kern="1200" dirty="0"/>
        </a:p>
      </dsp:txBody>
      <dsp:txXfrm>
        <a:off x="0" y="16259"/>
        <a:ext cx="1905000" cy="103428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FB9825-7B71-4A4B-8F63-8975128152C5}">
      <dsp:nvSpPr>
        <dsp:cNvPr id="0" name=""/>
        <dsp:cNvSpPr/>
      </dsp:nvSpPr>
      <dsp:spPr>
        <a:xfrm>
          <a:off x="0" y="12900"/>
          <a:ext cx="1905000" cy="1193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t>Health Beliefs</a:t>
          </a:r>
          <a:endParaRPr lang="en-US" sz="3000" kern="1200" dirty="0"/>
        </a:p>
      </dsp:txBody>
      <dsp:txXfrm>
        <a:off x="0" y="12900"/>
        <a:ext cx="1905000" cy="11934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E3FF9A-29C4-43AD-8499-8CEECB1016E4}">
      <dsp:nvSpPr>
        <dsp:cNvPr id="0" name=""/>
        <dsp:cNvSpPr/>
      </dsp:nvSpPr>
      <dsp:spPr>
        <a:xfrm>
          <a:off x="0" y="140369"/>
          <a:ext cx="1828800" cy="10908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Communication Styles</a:t>
          </a:r>
          <a:endParaRPr lang="en-US" sz="1700" kern="1200" dirty="0"/>
        </a:p>
      </dsp:txBody>
      <dsp:txXfrm>
        <a:off x="0" y="140369"/>
        <a:ext cx="1828800" cy="109086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3D7ADF-0C7A-4A1E-B074-A78E4EC986A0}">
      <dsp:nvSpPr>
        <dsp:cNvPr id="0" name=""/>
        <dsp:cNvSpPr/>
      </dsp:nvSpPr>
      <dsp:spPr>
        <a:xfrm>
          <a:off x="0" y="72569"/>
          <a:ext cx="1676400" cy="10740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Value Systems</a:t>
          </a:r>
          <a:endParaRPr lang="en-US" sz="2700" kern="1200" dirty="0"/>
        </a:p>
      </dsp:txBody>
      <dsp:txXfrm>
        <a:off x="0" y="72569"/>
        <a:ext cx="1676400" cy="10740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124B55-48BB-4BF0-9E10-47618A8784CF}" type="datetimeFigureOut">
              <a:rPr lang="en-US" smtClean="0"/>
              <a:pPr/>
              <a:t>3/24/2014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367C9A-FA5C-40ED-BE69-0D2EDC9B449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apta.org/uploadedFiles/APTAorg/About_Us/Policies/APTA_Adopted_Plans/OperationalPlanCulturalCompetence.pdf"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www.apta.org/CulturalCompetence/" TargetMode="External"/><Relationship Id="rId5" Type="http://schemas.openxmlformats.org/officeDocument/2006/relationships/hyperlink" Target="http://www.apta.org/CulturalCompetence/Policies/" TargetMode="External"/><Relationship Id="rId4" Type="http://schemas.openxmlformats.org/officeDocument/2006/relationships/hyperlink" Target="http://www.apta.org/CulturalCompetence/Vision/"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Goal</a:t>
            </a:r>
            <a:r>
              <a:rPr lang="en-US" baseline="0" dirty="0" smtClean="0"/>
              <a:t> of this presentation is to increase cultural knowledge in order to enhance cultural awareness and skill development before departing for Guatemala. </a:t>
            </a:r>
          </a:p>
          <a:p>
            <a:pPr>
              <a:buFont typeface="Arial" pitchFamily="34" charset="0"/>
              <a:buChar char="•"/>
            </a:pPr>
            <a:r>
              <a:rPr lang="en-US" baseline="0" dirty="0" smtClean="0"/>
              <a:t>Professional </a:t>
            </a:r>
            <a:r>
              <a:rPr lang="en-US" baseline="0" dirty="0" smtClean="0"/>
              <a:t>development for </a:t>
            </a:r>
            <a:r>
              <a:rPr lang="en-US" baseline="0" smtClean="0"/>
              <a:t>future PT practice</a:t>
            </a:r>
            <a:r>
              <a:rPr lang="en-US" baseline="0" dirty="0" smtClean="0"/>
              <a:t>.</a:t>
            </a:r>
          </a:p>
          <a:p>
            <a:pPr>
              <a:buFont typeface="Arial" pitchFamily="34" charset="0"/>
              <a:buNone/>
            </a:pPr>
            <a:endParaRPr lang="en-US" baseline="0" dirty="0" smtClean="0"/>
          </a:p>
          <a:p>
            <a:endParaRPr lang="en-US" baseline="0" dirty="0" smtClean="0"/>
          </a:p>
          <a:p>
            <a:r>
              <a:rPr lang="en-US" baseline="0" dirty="0" smtClean="0"/>
              <a:t>Image: </a:t>
            </a:r>
            <a:r>
              <a:rPr lang="en-US" baseline="0" dirty="0" smtClean="0"/>
              <a:t>http://mrbtg.wordpress.com/2012/04/19/path-app-what-is-it/</a:t>
            </a:r>
          </a:p>
          <a:p>
            <a:endParaRPr lang="en-US" dirty="0"/>
          </a:p>
        </p:txBody>
      </p:sp>
      <p:sp>
        <p:nvSpPr>
          <p:cNvPr id="4" name="Slide Number Placeholder 3"/>
          <p:cNvSpPr>
            <a:spLocks noGrp="1"/>
          </p:cNvSpPr>
          <p:nvPr>
            <p:ph type="sldNum" sz="quarter" idx="10"/>
          </p:nvPr>
        </p:nvSpPr>
        <p:spPr/>
        <p:txBody>
          <a:bodyPr/>
          <a:lstStyle/>
          <a:p>
            <a:fld id="{9B367C9A-FA5C-40ED-BE69-0D2EDC9B449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promote the delivery of health care services that better address the needs of racial and ethnic minorities, it is increasingly important to improve the cultural competence of health care delivery systems and providers.”</a:t>
            </a:r>
          </a:p>
          <a:p>
            <a:endParaRPr lang="en-US" dirty="0" smtClean="0"/>
          </a:p>
          <a:p>
            <a:r>
              <a:rPr lang="en-US" dirty="0" smtClean="0"/>
              <a:t>U.S. population becoming more racially</a:t>
            </a:r>
            <a:r>
              <a:rPr lang="en-US" baseline="0" dirty="0" smtClean="0"/>
              <a:t> diverse and older:</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By 2060 the US population will be significantly older and more racially and ethnically diverse.</a:t>
            </a:r>
            <a:r>
              <a:rPr lang="en-US" sz="1200" kern="1200" baseline="30000" dirty="0" smtClean="0">
                <a:solidFill>
                  <a:schemeClr val="tx1"/>
                </a:solidFill>
                <a:latin typeface="+mn-lt"/>
                <a:ea typeface="+mn-ea"/>
                <a:cs typeface="+mn-cs"/>
              </a:rPr>
              <a:t>5</a:t>
            </a:r>
            <a:r>
              <a:rPr lang="en-US" sz="1200" kern="1200" dirty="0" smtClean="0">
                <a:solidFill>
                  <a:schemeClr val="tx1"/>
                </a:solidFill>
                <a:latin typeface="+mn-lt"/>
                <a:ea typeface="+mn-ea"/>
                <a:cs typeface="+mn-cs"/>
              </a:rPr>
              <a:t>More explicitly, the 65 and older population will double and the 85 and older group will triple by 2060. The United States will become majority-minority for the first time in 2043, and no group will make up a majority.</a:t>
            </a:r>
            <a:r>
              <a:rPr lang="en-US" sz="1200" kern="1200" baseline="30000" dirty="0" smtClean="0">
                <a:solidFill>
                  <a:schemeClr val="tx1"/>
                </a:solidFill>
                <a:latin typeface="+mn-lt"/>
                <a:ea typeface="+mn-ea"/>
                <a:cs typeface="+mn-cs"/>
              </a:rPr>
              <a:t>5</a:t>
            </a:r>
            <a:r>
              <a:rPr lang="en-US" sz="1200" kern="1200" dirty="0" smtClean="0">
                <a:solidFill>
                  <a:schemeClr val="tx1"/>
                </a:solidFill>
                <a:latin typeface="+mn-lt"/>
                <a:ea typeface="+mn-ea"/>
                <a:cs typeface="+mn-cs"/>
              </a:rPr>
              <a:t> As society grows older and becomes more diverse healthcare must accommodate these changes to provide optimal care that meet the needs of each patient.</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Pew Commission listed the provision of cultural sensitive care to a diverse society as one of the 21 competencies for health care professionals for the 21</a:t>
            </a:r>
            <a:r>
              <a:rPr lang="en-US" sz="1200" kern="1200" baseline="30000" dirty="0" smtClean="0">
                <a:solidFill>
                  <a:schemeClr val="tx1"/>
                </a:solidFill>
                <a:latin typeface="+mn-lt"/>
                <a:ea typeface="+mn-ea"/>
                <a:cs typeface="+mn-cs"/>
              </a:rPr>
              <a:t>st</a:t>
            </a:r>
            <a:r>
              <a:rPr lang="en-US" sz="1200" kern="1200" baseline="0" dirty="0" smtClean="0">
                <a:solidFill>
                  <a:schemeClr val="tx1"/>
                </a:solidFill>
                <a:latin typeface="+mn-lt"/>
                <a:ea typeface="+mn-ea"/>
                <a:cs typeface="+mn-cs"/>
              </a:rPr>
              <a:t> century. To provide appropriate and effective care, </a:t>
            </a:r>
            <a:r>
              <a:rPr lang="en-US" sz="1200" b="1" u="sng" kern="1200" baseline="0" dirty="0" smtClean="0">
                <a:solidFill>
                  <a:schemeClr val="tx1"/>
                </a:solidFill>
                <a:latin typeface="+mn-lt"/>
                <a:ea typeface="+mn-ea"/>
                <a:cs typeface="+mn-cs"/>
              </a:rPr>
              <a:t>HCPs need to understand how culturally learned values and customs affect people’s health beliefs and practices.</a:t>
            </a:r>
            <a:r>
              <a:rPr lang="en-US" sz="1200" b="1" u="sng" kern="1200" baseline="30000" dirty="0" smtClean="0">
                <a:solidFill>
                  <a:schemeClr val="tx1"/>
                </a:solidFill>
                <a:latin typeface="+mn-lt"/>
                <a:ea typeface="+mn-ea"/>
                <a:cs typeface="+mn-cs"/>
              </a:rPr>
              <a:t>11</a:t>
            </a:r>
            <a:endParaRPr lang="en-US" sz="1200" b="1" u="sng"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b="1" u="sng" kern="1200" dirty="0" smtClean="0">
                <a:solidFill>
                  <a:schemeClr val="tx1"/>
                </a:solidFill>
                <a:latin typeface="+mn-lt"/>
                <a:ea typeface="+mn-ea"/>
                <a:cs typeface="+mn-cs"/>
              </a:rPr>
              <a:t>Health disparities are extensive among ethnic groups and are often attributed to a lack of access that results from health care provider insensitivity to cultural needs of the patient.</a:t>
            </a:r>
            <a:r>
              <a:rPr lang="en-US" sz="1200" kern="1200" baseline="30000" dirty="0" smtClean="0">
                <a:solidFill>
                  <a:schemeClr val="tx1"/>
                </a:solidFill>
                <a:latin typeface="+mn-lt"/>
                <a:ea typeface="+mn-ea"/>
                <a:cs typeface="+mn-cs"/>
              </a:rPr>
              <a:t>6 </a:t>
            </a:r>
            <a:r>
              <a:rPr lang="en-US" sz="1200" kern="1200" baseline="0" dirty="0" smtClean="0">
                <a:solidFill>
                  <a:schemeClr val="tx1"/>
                </a:solidFill>
                <a:latin typeface="+mn-lt"/>
                <a:ea typeface="+mn-ea"/>
                <a:cs typeface="+mn-cs"/>
              </a:rPr>
              <a:t>Health disparities are multi-factorial and cultural competence will not totally eliminate health disparities, but can lessen health disparities.</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B367C9A-FA5C-40ED-BE69-0D2EDC9B449D}"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 model views cultural</a:t>
            </a:r>
            <a:r>
              <a:rPr lang="en-US" baseline="0" dirty="0" smtClean="0"/>
              <a:t> competence as an extension of patient centeredness. And </a:t>
            </a:r>
            <a:r>
              <a:rPr lang="en-US" sz="1200" b="0" i="0" kern="1200" baseline="0" dirty="0" smtClean="0">
                <a:solidFill>
                  <a:schemeClr val="tx1"/>
                </a:solidFill>
                <a:latin typeface="+mn-lt"/>
                <a:ea typeface="+mn-ea"/>
                <a:cs typeface="+mn-cs"/>
              </a:rPr>
              <a:t>a</a:t>
            </a:r>
            <a:r>
              <a:rPr lang="en-US" sz="1200" b="0" i="0" kern="1200" dirty="0" smtClean="0">
                <a:solidFill>
                  <a:schemeClr val="tx1"/>
                </a:solidFill>
                <a:latin typeface="+mn-lt"/>
                <a:ea typeface="+mn-ea"/>
                <a:cs typeface="+mn-cs"/>
              </a:rPr>
              <a:t>t the core of both patient centeredness and cultural competence is the importance of seeing the patient as a unique person.</a:t>
            </a:r>
            <a:endParaRPr lang="en-US" dirty="0"/>
          </a:p>
        </p:txBody>
      </p:sp>
      <p:sp>
        <p:nvSpPr>
          <p:cNvPr id="4" name="Slide Number Placeholder 3"/>
          <p:cNvSpPr>
            <a:spLocks noGrp="1"/>
          </p:cNvSpPr>
          <p:nvPr>
            <p:ph type="sldNum" sz="quarter" idx="10"/>
          </p:nvPr>
        </p:nvSpPr>
        <p:spPr/>
        <p:txBody>
          <a:bodyPr/>
          <a:lstStyle/>
          <a:p>
            <a:fld id="{9B367C9A-FA5C-40ED-BE69-0D2EDC9B449D}"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major constructs of the model </a:t>
            </a:r>
            <a:r>
              <a:rPr lang="en-US" sz="1200" i="1" kern="1200" baseline="0" dirty="0" smtClean="0">
                <a:solidFill>
                  <a:schemeClr val="tx1"/>
                </a:solidFill>
                <a:latin typeface="+mn-lt"/>
                <a:ea typeface="+mn-ea"/>
                <a:cs typeface="+mn-cs"/>
              </a:rPr>
              <a:t>The Process of Cultural Competence in the Delivery of Healthcare Services are cultural </a:t>
            </a:r>
            <a:r>
              <a:rPr lang="en-US" sz="1200" kern="1200" baseline="0" dirty="0" smtClean="0">
                <a:solidFill>
                  <a:schemeClr val="tx1"/>
                </a:solidFill>
                <a:latin typeface="+mn-lt"/>
                <a:ea typeface="+mn-ea"/>
                <a:cs typeface="+mn-cs"/>
              </a:rPr>
              <a:t>awareness, cultural knowledge, cultural skill, cultural encounters, and cultural desire.</a:t>
            </a:r>
            <a:r>
              <a:rPr lang="en-US" sz="1200" kern="1200" baseline="30000" dirty="0" smtClean="0">
                <a:solidFill>
                  <a:schemeClr val="tx1"/>
                </a:solidFill>
                <a:latin typeface="+mn-lt"/>
                <a:ea typeface="+mn-ea"/>
                <a:cs typeface="+mn-cs"/>
              </a:rPr>
              <a:t>3</a:t>
            </a:r>
          </a:p>
          <a:p>
            <a:endParaRPr lang="en-US" sz="1200" kern="1200" baseline="30000" dirty="0" smtClean="0">
              <a:solidFill>
                <a:schemeClr val="tx1"/>
              </a:solidFill>
              <a:latin typeface="+mn-lt"/>
              <a:ea typeface="+mn-ea"/>
              <a:cs typeface="+mn-cs"/>
            </a:endParaRPr>
          </a:p>
          <a:p>
            <a:r>
              <a:rPr lang="en-US" dirty="0" smtClean="0"/>
              <a:t>The Process of Cultural Competence in the Delivery of Healthcare Services (</a:t>
            </a:r>
            <a:r>
              <a:rPr lang="en-US" dirty="0" err="1" smtClean="0"/>
              <a:t>Campinha-Bacote</a:t>
            </a:r>
            <a:r>
              <a:rPr lang="en-US" dirty="0" smtClean="0"/>
              <a:t>, 1998a)</a:t>
            </a:r>
            <a:r>
              <a:rPr lang="en-US" baseline="30000" dirty="0" smtClean="0"/>
              <a:t>4</a:t>
            </a:r>
            <a:endParaRPr lang="en-US" dirty="0" smtClean="0"/>
          </a:p>
          <a:p>
            <a:pPr>
              <a:buFontTx/>
              <a:buChar char="-"/>
            </a:pPr>
            <a:r>
              <a:rPr lang="en-US" dirty="0" smtClean="0"/>
              <a:t>A model that views cultural competence as the ongoing process in which</a:t>
            </a:r>
            <a:r>
              <a:rPr lang="en-US" baseline="0" dirty="0" smtClean="0"/>
              <a:t> the healthcare provider continuously strives to achieve the ability to effectively   work within the cultural context of the client (individual, family, community)</a:t>
            </a:r>
          </a:p>
          <a:p>
            <a:pPr>
              <a:buFontTx/>
              <a:buChar char="-"/>
            </a:pPr>
            <a:endParaRPr lang="en-US" baseline="0" dirty="0" smtClean="0"/>
          </a:p>
          <a:p>
            <a:pPr>
              <a:buFontTx/>
              <a:buChar char="-"/>
            </a:pPr>
            <a:r>
              <a:rPr lang="en-US" baseline="0" dirty="0" smtClean="0"/>
              <a:t>Each construct have an interdependent relationship with each other, and regardless of when the PT enters into the process, all 5 constructs must me addressed and/or experienced. It is the intersection of these constructs that depicts the “true process” of cultural competence. As the intersection becomes larger, health care providers more deeply internalize the constructs on which cultural competence is based.</a:t>
            </a:r>
            <a:r>
              <a:rPr lang="en-US" baseline="30000" dirty="0" smtClean="0"/>
              <a:t>4</a:t>
            </a:r>
            <a:endParaRPr lang="en-US" dirty="0" smtClean="0"/>
          </a:p>
          <a:p>
            <a:endParaRPr lang="en-US" dirty="0" smtClean="0"/>
          </a:p>
          <a:p>
            <a:r>
              <a:rPr lang="en-US" dirty="0" smtClean="0"/>
              <a:t>To demonstrate cultural competency, the practitioner</a:t>
            </a:r>
            <a:r>
              <a:rPr lang="en-US" baseline="0" dirty="0" smtClean="0"/>
              <a:t> must understand his/her own cultural values and those of other cultures; accept cultural differences in communication, thought processes, and behaviors, and grasp how an individual’s culture impacts on his/her beliefs and actions.</a:t>
            </a:r>
            <a:r>
              <a:rPr lang="en-US" baseline="30000" dirty="0" smtClean="0"/>
              <a:t>8</a:t>
            </a:r>
            <a:r>
              <a:rPr lang="en-US" baseline="0" dirty="0" smtClean="0"/>
              <a:t> </a:t>
            </a:r>
          </a:p>
          <a:p>
            <a:pPr>
              <a:buFont typeface="Arial" pitchFamily="34" charset="0"/>
              <a:buChar char="•"/>
            </a:pPr>
            <a:r>
              <a:rPr lang="en-US" sz="1200" b="1" i="1" kern="1200" dirty="0" smtClean="0">
                <a:solidFill>
                  <a:schemeClr val="tx1"/>
                </a:solidFill>
                <a:latin typeface="+mn-lt"/>
                <a:ea typeface="+mn-ea"/>
                <a:cs typeface="+mn-cs"/>
              </a:rPr>
              <a:t>Cultural awareness</a:t>
            </a:r>
            <a:r>
              <a:rPr lang="en-US" sz="1200" b="0" i="1"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is defined as the process of conducting a self-examination of one’s own biases towards other cultures and the in-depth exploration of one’s cultural and professional background.</a:t>
            </a:r>
          </a:p>
          <a:p>
            <a:pPr>
              <a:buFont typeface="Arial" pitchFamily="34" charset="0"/>
              <a:buChar char="•"/>
            </a:pPr>
            <a:r>
              <a:rPr lang="en-US" sz="1200" b="1" i="1" kern="1200" dirty="0" smtClean="0">
                <a:solidFill>
                  <a:schemeClr val="tx1"/>
                </a:solidFill>
                <a:latin typeface="+mn-lt"/>
                <a:ea typeface="+mn-ea"/>
                <a:cs typeface="+mn-cs"/>
              </a:rPr>
              <a:t>Cultural knowledge</a:t>
            </a:r>
            <a:r>
              <a:rPr lang="en-US" sz="1200" b="0" i="0" kern="1200" dirty="0" smtClean="0">
                <a:solidFill>
                  <a:schemeClr val="tx1"/>
                </a:solidFill>
                <a:latin typeface="+mn-lt"/>
                <a:ea typeface="+mn-ea"/>
                <a:cs typeface="+mn-cs"/>
              </a:rPr>
              <a:t> is defined as the process in which the healthcare professional seeks and obtains a sound educational base about culturally diverse groups. </a:t>
            </a:r>
          </a:p>
          <a:p>
            <a:pPr>
              <a:buFont typeface="Arial" pitchFamily="34" charset="0"/>
              <a:buChar char="•"/>
            </a:pPr>
            <a:r>
              <a:rPr lang="en-US" sz="1200" b="1" i="1" kern="1200" dirty="0" smtClean="0">
                <a:solidFill>
                  <a:schemeClr val="tx1"/>
                </a:solidFill>
                <a:latin typeface="+mn-lt"/>
                <a:ea typeface="+mn-ea"/>
                <a:cs typeface="+mn-cs"/>
              </a:rPr>
              <a:t>Cultural skill</a:t>
            </a:r>
            <a:r>
              <a:rPr lang="en-US" sz="1200" b="0" i="0" kern="1200" dirty="0" smtClean="0">
                <a:solidFill>
                  <a:schemeClr val="tx1"/>
                </a:solidFill>
                <a:latin typeface="+mn-lt"/>
                <a:ea typeface="+mn-ea"/>
                <a:cs typeface="+mn-cs"/>
              </a:rPr>
              <a:t> is the ability to conduct a cultural assessment to collect relevant cultural data regarding the client’s presenting problem as well as accurately conducting a culturally-based physical assessment.</a:t>
            </a:r>
          </a:p>
          <a:p>
            <a:pPr>
              <a:buFont typeface="Arial" pitchFamily="34" charset="0"/>
              <a:buChar char="•"/>
            </a:pPr>
            <a:r>
              <a:rPr lang="en-US" sz="1200" b="1" i="1" kern="1200" dirty="0" smtClean="0">
                <a:solidFill>
                  <a:schemeClr val="tx1"/>
                </a:solidFill>
                <a:latin typeface="+mn-lt"/>
                <a:ea typeface="+mn-ea"/>
                <a:cs typeface="+mn-cs"/>
              </a:rPr>
              <a:t>Cultural encounter </a:t>
            </a:r>
            <a:r>
              <a:rPr lang="en-US" sz="1200" b="0" i="0" kern="1200" dirty="0" smtClean="0">
                <a:solidFill>
                  <a:schemeClr val="tx1"/>
                </a:solidFill>
                <a:latin typeface="+mn-lt"/>
                <a:ea typeface="+mn-ea"/>
                <a:cs typeface="+mn-cs"/>
              </a:rPr>
              <a:t>is the act of directly interacting with patients from culturally diverse backgrounds. </a:t>
            </a:r>
          </a:p>
          <a:p>
            <a:pPr>
              <a:buFont typeface="Arial" pitchFamily="34" charset="0"/>
              <a:buChar char="•"/>
            </a:pPr>
            <a:r>
              <a:rPr lang="en-US" sz="1200" b="1" i="1" kern="1200" dirty="0" smtClean="0">
                <a:solidFill>
                  <a:schemeClr val="tx1"/>
                </a:solidFill>
                <a:latin typeface="+mn-lt"/>
                <a:ea typeface="+mn-ea"/>
                <a:cs typeface="+mn-cs"/>
              </a:rPr>
              <a:t>Cultural desire</a:t>
            </a:r>
            <a:r>
              <a:rPr lang="en-US" sz="1200" b="0" i="0" kern="1200" dirty="0" smtClean="0">
                <a:solidFill>
                  <a:schemeClr val="tx1"/>
                </a:solidFill>
                <a:latin typeface="+mn-lt"/>
                <a:ea typeface="+mn-ea"/>
                <a:cs typeface="+mn-cs"/>
              </a:rPr>
              <a:t> is the motivation of the healthcare professional to “want to” engage in the process of becoming culturally aware, culturally knowledgeable, culturally skillful and seeking cultural encounters; not the “have to.</a:t>
            </a:r>
            <a:endParaRPr lang="en-US" baseline="0" dirty="0" smtClean="0"/>
          </a:p>
          <a:p>
            <a:r>
              <a:rPr lang="en-US" baseline="0" dirty="0" smtClean="0"/>
              <a:t>Provide example of my experience in Ghana and the difference in perceptions of “time” or  and “computer” situation at the hotel. </a:t>
            </a:r>
            <a:endParaRPr lang="en-US" dirty="0"/>
          </a:p>
        </p:txBody>
      </p:sp>
      <p:sp>
        <p:nvSpPr>
          <p:cNvPr id="4" name="Slide Number Placeholder 3"/>
          <p:cNvSpPr>
            <a:spLocks noGrp="1"/>
          </p:cNvSpPr>
          <p:nvPr>
            <p:ph type="sldNum" sz="quarter" idx="10"/>
          </p:nvPr>
        </p:nvSpPr>
        <p:spPr/>
        <p:txBody>
          <a:bodyPr/>
          <a:lstStyle/>
          <a:p>
            <a:fld id="{9B367C9A-FA5C-40ED-BE69-0D2EDC9B449D}"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of </a:t>
            </a:r>
            <a:r>
              <a:rPr lang="en-US" dirty="0" err="1" smtClean="0"/>
              <a:t>Camphina-Bacote</a:t>
            </a:r>
            <a:r>
              <a:rPr lang="en-US" dirty="0" smtClean="0"/>
              <a:t> process</a:t>
            </a:r>
            <a:r>
              <a:rPr lang="en-US" baseline="0" dirty="0" smtClean="0"/>
              <a:t> of cultural competence in the delivery of health care services.</a:t>
            </a:r>
            <a:endParaRPr lang="en-US" dirty="0"/>
          </a:p>
        </p:txBody>
      </p:sp>
      <p:sp>
        <p:nvSpPr>
          <p:cNvPr id="4" name="Slide Number Placeholder 3"/>
          <p:cNvSpPr>
            <a:spLocks noGrp="1"/>
          </p:cNvSpPr>
          <p:nvPr>
            <p:ph type="sldNum" sz="quarter" idx="10"/>
          </p:nvPr>
        </p:nvSpPr>
        <p:spPr/>
        <p:txBody>
          <a:bodyPr/>
          <a:lstStyle/>
          <a:p>
            <a:fld id="{9B367C9A-FA5C-40ED-BE69-0D2EDC9B449D}"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lgn="l"/>
            <a:r>
              <a:rPr lang="en-US" dirty="0" smtClean="0"/>
              <a:t>5 developmental stages:</a:t>
            </a:r>
            <a:r>
              <a:rPr lang="en-US" baseline="30000" dirty="0" smtClean="0"/>
              <a:t>7</a:t>
            </a:r>
            <a:endParaRPr lang="en-US" dirty="0" smtClean="0"/>
          </a:p>
          <a:p>
            <a:pPr lvl="1"/>
            <a:r>
              <a:rPr lang="en-US" dirty="0" smtClean="0"/>
              <a:t>Level 1: no insight on influence of culture</a:t>
            </a:r>
            <a:r>
              <a:rPr lang="en-US" baseline="0" dirty="0" smtClean="0"/>
              <a:t> on medical care</a:t>
            </a:r>
            <a:endParaRPr lang="en-US" dirty="0" smtClean="0"/>
          </a:p>
          <a:p>
            <a:pPr lvl="1"/>
            <a:r>
              <a:rPr lang="en-US" dirty="0" smtClean="0"/>
              <a:t>Level 2: minimal emphasis on culture in medical</a:t>
            </a:r>
            <a:r>
              <a:rPr lang="en-US" baseline="0" dirty="0" smtClean="0"/>
              <a:t> setting</a:t>
            </a:r>
            <a:endParaRPr lang="en-US" dirty="0" smtClean="0"/>
          </a:p>
          <a:p>
            <a:pPr lvl="1"/>
            <a:r>
              <a:rPr lang="en-US" dirty="0" smtClean="0"/>
              <a:t>Level 3: acceptance of the roles of cultural beliefs, values,</a:t>
            </a:r>
            <a:r>
              <a:rPr lang="en-US" baseline="0" dirty="0" smtClean="0"/>
              <a:t> and behaviors on health, disease, and treatment</a:t>
            </a:r>
            <a:endParaRPr lang="en-US" dirty="0" smtClean="0"/>
          </a:p>
          <a:p>
            <a:pPr lvl="1"/>
            <a:r>
              <a:rPr lang="en-US" dirty="0" smtClean="0"/>
              <a:t>Level 4: incorporation of cultural awareness in daily medical practice</a:t>
            </a:r>
          </a:p>
          <a:p>
            <a:pPr lvl="1"/>
            <a:r>
              <a:rPr lang="en-US" dirty="0" smtClean="0"/>
              <a:t>Level 5: integration of attention to culture</a:t>
            </a:r>
            <a:r>
              <a:rPr lang="en-US" baseline="0" dirty="0" smtClean="0"/>
              <a:t> into all areas of professional life</a:t>
            </a:r>
          </a:p>
          <a:p>
            <a:pPr lvl="1"/>
            <a:endParaRPr lang="en-US" baseline="0" dirty="0" smtClean="0"/>
          </a:p>
          <a:p>
            <a:pPr lvl="1" algn="l"/>
            <a:r>
              <a:rPr lang="en-US" baseline="0" dirty="0" smtClean="0"/>
              <a:t>Can be used to determine where students are developmentally on the continuum and if the desired level has been achieved. </a:t>
            </a:r>
            <a:endParaRPr lang="en-US" dirty="0" smtClean="0"/>
          </a:p>
          <a:p>
            <a:endParaRPr lang="en-US" dirty="0"/>
          </a:p>
        </p:txBody>
      </p:sp>
      <p:sp>
        <p:nvSpPr>
          <p:cNvPr id="4" name="Slide Number Placeholder 3"/>
          <p:cNvSpPr>
            <a:spLocks noGrp="1"/>
          </p:cNvSpPr>
          <p:nvPr>
            <p:ph type="sldNum" sz="quarter" idx="10"/>
          </p:nvPr>
        </p:nvSpPr>
        <p:spPr/>
        <p:txBody>
          <a:bodyPr/>
          <a:lstStyle/>
          <a:p>
            <a:fld id="{9B367C9A-FA5C-40ED-BE69-0D2EDC9B449D}"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model was originally developed to categorize an agency’s state of cultural competence, however, </a:t>
            </a:r>
            <a:r>
              <a:rPr lang="en-US" baseline="0" dirty="0" err="1" smtClean="0"/>
              <a:t>Dupre</a:t>
            </a:r>
            <a:r>
              <a:rPr lang="en-US" baseline="0" dirty="0" smtClean="0"/>
              <a:t> et al extrapolated the stages to identify the cultural competence stage of individual healthcare professionals. </a:t>
            </a:r>
            <a:endParaRPr lang="en-US" dirty="0" smtClean="0"/>
          </a:p>
          <a:p>
            <a:endParaRPr lang="en-US" dirty="0" smtClean="0"/>
          </a:p>
          <a:p>
            <a:r>
              <a:rPr lang="en-US" dirty="0" smtClean="0"/>
              <a:t>Cultural competency</a:t>
            </a:r>
            <a:r>
              <a:rPr lang="en-US" baseline="0" dirty="0" smtClean="0"/>
              <a:t> of an agency or company develops in stages along a continuum from cultural destructiveness (a stage where the agency’s behaviors are detrimental to those of another culture) to cultural competence (where the agency adapts care based on acceptance and respect of cultural differences.)</a:t>
            </a:r>
            <a:r>
              <a:rPr lang="en-US" baseline="30000" dirty="0" smtClean="0"/>
              <a:t>8</a:t>
            </a:r>
            <a:r>
              <a:rPr lang="en-US" baseline="0" dirty="0" smtClean="0"/>
              <a:t> </a:t>
            </a:r>
          </a:p>
          <a:p>
            <a:endParaRPr lang="en-US" baseline="0" dirty="0" smtClean="0"/>
          </a:p>
          <a:p>
            <a:r>
              <a:rPr lang="en-US" baseline="0" dirty="0" smtClean="0"/>
              <a:t>The highest stage is cultural proficiency (members of the agency practice evidence-based healthcare). And interventions are based on the best research evidence available and the clinicians’ experience and are individually tailored to match the client’s culture-specific background and preferences.</a:t>
            </a:r>
          </a:p>
          <a:p>
            <a:endParaRPr lang="en-US" baseline="0" dirty="0" smtClean="0"/>
          </a:p>
          <a:p>
            <a:r>
              <a:rPr lang="en-US" baseline="0" dirty="0" smtClean="0"/>
              <a:t>See description on next slide***</a:t>
            </a:r>
          </a:p>
          <a:p>
            <a:endParaRPr lang="en-US" baseline="0" dirty="0" smtClean="0"/>
          </a:p>
        </p:txBody>
      </p:sp>
      <p:sp>
        <p:nvSpPr>
          <p:cNvPr id="4" name="Slide Number Placeholder 3"/>
          <p:cNvSpPr>
            <a:spLocks noGrp="1"/>
          </p:cNvSpPr>
          <p:nvPr>
            <p:ph type="sldNum" sz="quarter" idx="10"/>
          </p:nvPr>
        </p:nvSpPr>
        <p:spPr/>
        <p:txBody>
          <a:bodyPr/>
          <a:lstStyle/>
          <a:p>
            <a:fld id="{9B367C9A-FA5C-40ED-BE69-0D2EDC9B449D}"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Dupre</a:t>
            </a:r>
            <a:r>
              <a:rPr lang="en-US" dirty="0" smtClean="0"/>
              <a:t> et al provides descriptions of behaviors and attitudes for each of Cross et al.’s stages.</a:t>
            </a:r>
            <a:r>
              <a:rPr lang="en-US" baseline="30000" dirty="0" smtClean="0"/>
              <a:t>8</a:t>
            </a:r>
            <a:endParaRPr lang="en-US" dirty="0"/>
          </a:p>
        </p:txBody>
      </p:sp>
      <p:sp>
        <p:nvSpPr>
          <p:cNvPr id="4" name="Slide Number Placeholder 3"/>
          <p:cNvSpPr>
            <a:spLocks noGrp="1"/>
          </p:cNvSpPr>
          <p:nvPr>
            <p:ph type="sldNum" sz="quarter" idx="10"/>
          </p:nvPr>
        </p:nvSpPr>
        <p:spPr/>
        <p:txBody>
          <a:bodyPr/>
          <a:lstStyle/>
          <a:p>
            <a:fld id="{9B367C9A-FA5C-40ED-BE69-0D2EDC9B449D}"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Main EE. Nursing student voices: reflections on an international service learning experience. Kentucky nurse. 2013-01;61:10-1.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Properties: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Credit-bearing course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Organized</a:t>
            </a:r>
            <a:r>
              <a:rPr lang="en-US" sz="1200" kern="1200" baseline="0" dirty="0" smtClean="0">
                <a:solidFill>
                  <a:schemeClr val="tx1"/>
                </a:solidFill>
                <a:latin typeface="+mn-lt"/>
                <a:ea typeface="+mn-ea"/>
                <a:cs typeface="+mn-cs"/>
              </a:rPr>
              <a:t> service 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Community service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Reflection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Connect with prior course content</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B367C9A-FA5C-40ED-BE69-0D2EDC9B449D}"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367C9A-FA5C-40ED-BE69-0D2EDC9B449D}" type="slidenum">
              <a:rPr lang="en-US" smtClean="0"/>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International learning experiences for nursing students were recommended as a means of acquiring greater cultural understanding and sensitivity as early as the 1980’s. This body</a:t>
            </a:r>
            <a:r>
              <a:rPr lang="en-US" baseline="0" dirty="0" smtClean="0"/>
              <a:t> of work led to the field of trans-cultural nursing that maintains that cultural competence care is essential to satisfying, meaningful, and beneficial care for clients.</a:t>
            </a:r>
            <a:r>
              <a:rPr lang="en-US" baseline="30000" dirty="0" smtClean="0"/>
              <a:t>13</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Research is limited within physical therapy; thus, the utilization of research from other healthcare fields is required.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B367C9A-FA5C-40ED-BE69-0D2EDC9B449D}"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a:t>
            </a:r>
            <a:r>
              <a:rPr lang="en-US" baseline="0" dirty="0" smtClean="0"/>
              <a:t> no one definition of culture. However, most scholars view culture as “”a socially constructed, dynamic perceptual lens through which an individual views and interprets the world.</a:t>
            </a:r>
            <a:r>
              <a:rPr lang="en-US" baseline="30000" dirty="0" smtClean="0"/>
              <a:t>”11</a:t>
            </a:r>
          </a:p>
          <a:p>
            <a:endParaRPr lang="en-US" dirty="0" smtClean="0"/>
          </a:p>
          <a:p>
            <a:r>
              <a:rPr lang="en-US" dirty="0" smtClean="0"/>
              <a:t>A person’s culture is closely</a:t>
            </a:r>
            <a:r>
              <a:rPr lang="en-US" baseline="0" dirty="0" smtClean="0"/>
              <a:t> interrelated to value systems, health beliefs and behaviors, and communication styles.</a:t>
            </a:r>
            <a:r>
              <a:rPr lang="en-US" baseline="30000" dirty="0" smtClean="0"/>
              <a:t>16</a:t>
            </a:r>
            <a:r>
              <a:rPr lang="en-US" baseline="0" dirty="0" smtClean="0"/>
              <a:t>  </a:t>
            </a:r>
          </a:p>
          <a:p>
            <a:endParaRPr lang="en-US" baseline="0" dirty="0" smtClean="0"/>
          </a:p>
          <a:p>
            <a:r>
              <a:rPr lang="en-US" baseline="0" dirty="0" smtClean="0"/>
              <a:t>To provide appropriate and effective care, health care practitioners (HCP) need to understand how culturally learned values and customs affect people’s health beliefs and practices.</a:t>
            </a:r>
            <a:r>
              <a:rPr lang="en-US" baseline="30000" dirty="0" smtClean="0"/>
              <a:t>11</a:t>
            </a:r>
            <a:r>
              <a:rPr lang="en-US" baseline="0" dirty="0" smtClean="0"/>
              <a:t> </a:t>
            </a:r>
          </a:p>
          <a:p>
            <a:endParaRPr lang="en-US" baseline="0" dirty="0" smtClean="0"/>
          </a:p>
          <a:p>
            <a:r>
              <a:rPr lang="en-US" baseline="0" dirty="0" smtClean="0"/>
              <a:t>They must use this knowledge to collaborate with individuals and communities to provide health care that is sensitive to and consistent with cultural values, beliefs, and customs.</a:t>
            </a:r>
            <a:r>
              <a:rPr lang="en-US" baseline="30000" dirty="0" smtClean="0"/>
              <a:t>11</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B367C9A-FA5C-40ED-BE69-0D2EDC9B449D}"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http://www.operationworld.org/nicr</a:t>
            </a:r>
          </a:p>
          <a:p>
            <a:r>
              <a:rPr lang="en-US" dirty="0" smtClean="0"/>
              <a:t>Findings:</a:t>
            </a:r>
          </a:p>
          <a:p>
            <a:r>
              <a:rPr lang="en-US" dirty="0" smtClean="0"/>
              <a:t>All 5 students met descriptive criteria of Cross et al.'s (1992) Stage 4: Cultural Precompetence. Characteristics of this stage is self-awareness of weakness in the ability to serve individuals of another culture but intention to improve, the desire to deliver quality care, a lack of information on what is possible.....</a:t>
            </a:r>
          </a:p>
          <a:p>
            <a:endParaRPr lang="en-US" dirty="0" smtClean="0"/>
          </a:p>
          <a:p>
            <a:r>
              <a:rPr lang="en-US" dirty="0" smtClean="0"/>
              <a:t>Applicability:</a:t>
            </a:r>
          </a:p>
          <a:p>
            <a:r>
              <a:rPr lang="en-US" dirty="0" smtClean="0"/>
              <a:t>These results suggest a 2 week international immersion experience can improve cultural sensitivity and cultural competence among DPT students. This serves as a service learning model to develop cultural competence. </a:t>
            </a:r>
            <a:endParaRPr lang="en-US" dirty="0"/>
          </a:p>
        </p:txBody>
      </p:sp>
      <p:sp>
        <p:nvSpPr>
          <p:cNvPr id="4" name="Slide Number Placeholder 3"/>
          <p:cNvSpPr>
            <a:spLocks noGrp="1"/>
          </p:cNvSpPr>
          <p:nvPr>
            <p:ph type="sldNum" sz="quarter" idx="10"/>
          </p:nvPr>
        </p:nvSpPr>
        <p:spPr/>
        <p:txBody>
          <a:bodyPr/>
          <a:lstStyle/>
          <a:p>
            <a:fld id="{9B367C9A-FA5C-40ED-BE69-0D2EDC9B449D}" type="slidenum">
              <a:rPr lang="en-US" smtClean="0"/>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http://www.jamaicagov.cn/</a:t>
            </a:r>
          </a:p>
          <a:p>
            <a:r>
              <a:rPr lang="en-US" dirty="0" smtClean="0"/>
              <a:t>All 3rd year DPT students at </a:t>
            </a:r>
            <a:r>
              <a:rPr lang="en-US" dirty="0" err="1" smtClean="0"/>
              <a:t>Archadia</a:t>
            </a:r>
            <a:r>
              <a:rPr lang="en-US" dirty="0" smtClean="0"/>
              <a:t> University.</a:t>
            </a:r>
          </a:p>
          <a:p>
            <a:endParaRPr lang="en-US" dirty="0" smtClean="0"/>
          </a:p>
          <a:p>
            <a:r>
              <a:rPr lang="en-US" dirty="0" smtClean="0"/>
              <a:t>Open-ended questionnaire; focus group discussion</a:t>
            </a:r>
          </a:p>
          <a:p>
            <a:endParaRPr lang="en-US" dirty="0" smtClean="0"/>
          </a:p>
          <a:p>
            <a:r>
              <a:rPr lang="en-US" dirty="0" smtClean="0"/>
              <a:t>Findings:</a:t>
            </a:r>
          </a:p>
          <a:p>
            <a:r>
              <a:rPr lang="en-US" dirty="0" smtClean="0"/>
              <a:t>PT students perceived that an 1-week international clinical experience has important, broadening, and lasting benefits to them as professionals, individuals, and members of a global society.</a:t>
            </a:r>
          </a:p>
          <a:p>
            <a:endParaRPr lang="en-US" dirty="0" smtClean="0"/>
          </a:p>
          <a:p>
            <a:r>
              <a:rPr lang="en-US" dirty="0" smtClean="0"/>
              <a:t>Applicability:</a:t>
            </a:r>
          </a:p>
          <a:p>
            <a:r>
              <a:rPr lang="en-US" dirty="0" smtClean="0"/>
              <a:t>Results suggest an international immersion experience may produce an expanded worldview, an expanded view of physical therapists practice, changes within themselves; and changes within themselves in the role of PT student. These are essential aspects of cultural competence.</a:t>
            </a:r>
            <a:endParaRPr lang="en-US" dirty="0"/>
          </a:p>
        </p:txBody>
      </p:sp>
      <p:sp>
        <p:nvSpPr>
          <p:cNvPr id="4" name="Slide Number Placeholder 3"/>
          <p:cNvSpPr>
            <a:spLocks noGrp="1"/>
          </p:cNvSpPr>
          <p:nvPr>
            <p:ph type="sldNum" sz="quarter" idx="10"/>
          </p:nvPr>
        </p:nvSpPr>
        <p:spPr/>
        <p:txBody>
          <a:bodyPr/>
          <a:lstStyle/>
          <a:p>
            <a:fld id="{9B367C9A-FA5C-40ED-BE69-0D2EDC9B449D}" type="slidenum">
              <a:rPr lang="en-US" smtClean="0"/>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Image: https://encrypted-tbn0.gstatic.com/images?q=tbn:ANd9GcRcpxR2ZJ5DCQSYNAXL2j8cAjkksvzjCe9Mlf3DQfY_hDzDge5T</a:t>
            </a:r>
          </a:p>
          <a:p>
            <a:endParaRPr lang="en-US" dirty="0" smtClean="0"/>
          </a:p>
          <a:p>
            <a:r>
              <a:rPr lang="en-US" dirty="0" smtClean="0"/>
              <a:t>Qualitative descriptive</a:t>
            </a:r>
            <a:r>
              <a:rPr lang="en-US" baseline="0" dirty="0" smtClean="0"/>
              <a:t> study that explores the impact of cultural immersion experience on student nurses’ cultural competency. Utilized the five constructs of cultural desire, cultural awareness, cultural skill, cultural knowledge, and cultural encounter by </a:t>
            </a:r>
            <a:r>
              <a:rPr lang="en-US" baseline="0" dirty="0" err="1" smtClean="0"/>
              <a:t>Campinha-Bacote</a:t>
            </a:r>
            <a:r>
              <a:rPr lang="en-US" baseline="0" dirty="0" smtClean="0"/>
              <a:t>. </a:t>
            </a:r>
          </a:p>
          <a:p>
            <a:endParaRPr lang="en-US" baseline="0" dirty="0" smtClean="0"/>
          </a:p>
          <a:p>
            <a:r>
              <a:rPr lang="en-US" baseline="0" dirty="0" smtClean="0"/>
              <a:t>3-credit elective designed to introduce nursing students to economic, political, health, and social issues among indigenous Mayan communities. Students attended one-on-one Spanish language classes while in Guatemala. </a:t>
            </a:r>
          </a:p>
          <a:p>
            <a:r>
              <a:rPr lang="en-US" baseline="0" dirty="0" smtClean="0"/>
              <a:t>This course was unique in that it included a combination of intensive language lessons, community service learning projects, and a research design that measured long-term outcomes. </a:t>
            </a:r>
          </a:p>
          <a:p>
            <a:r>
              <a:rPr lang="en-US" baseline="0" dirty="0" smtClean="0"/>
              <a:t>From a nursing education perspective, research on cultural competence suggests that prevalent nursing academic approaches fall short of preparing nurses to work with people of diverse cultures.</a:t>
            </a:r>
            <a:r>
              <a:rPr lang="en-US" baseline="30000" dirty="0" smtClean="0"/>
              <a:t>10</a:t>
            </a:r>
            <a:r>
              <a:rPr lang="en-US" baseline="0" dirty="0" smtClean="0"/>
              <a:t> </a:t>
            </a:r>
          </a:p>
          <a:p>
            <a:endParaRPr lang="en-US" baseline="0" dirty="0" smtClean="0"/>
          </a:p>
          <a:p>
            <a:r>
              <a:rPr lang="en-US" baseline="0" dirty="0" smtClean="0"/>
              <a:t>Sample:</a:t>
            </a:r>
          </a:p>
          <a:p>
            <a:r>
              <a:rPr lang="en-US" baseline="0" dirty="0" smtClean="0"/>
              <a:t>Range from 21-45 years; all females; mostly Caucasian</a:t>
            </a:r>
          </a:p>
          <a:p>
            <a:endParaRPr lang="en-US" baseline="0" dirty="0" smtClean="0"/>
          </a:p>
          <a:p>
            <a:r>
              <a:rPr lang="en-US" baseline="0" dirty="0" smtClean="0"/>
              <a:t>Method:</a:t>
            </a:r>
          </a:p>
          <a:p>
            <a:r>
              <a:rPr lang="en-US" dirty="0" smtClean="0"/>
              <a:t>data gathered through in-depth interviews and daily reflective journals</a:t>
            </a:r>
          </a:p>
          <a:p>
            <a:endParaRPr lang="en-US" dirty="0" smtClean="0"/>
          </a:p>
          <a:p>
            <a:r>
              <a:rPr lang="en-US" dirty="0" smtClean="0"/>
              <a:t>Findings:</a:t>
            </a:r>
          </a:p>
          <a:p>
            <a:r>
              <a:rPr lang="en-US" dirty="0" smtClean="0"/>
              <a:t>Three themes that emerged included: navigating daily life, broadening the lens, and making a difference.</a:t>
            </a:r>
          </a:p>
          <a:p>
            <a:endParaRPr lang="en-US" dirty="0" smtClean="0"/>
          </a:p>
          <a:p>
            <a:r>
              <a:rPr lang="en-US" dirty="0" smtClean="0"/>
              <a:t>Applicability:</a:t>
            </a:r>
            <a:r>
              <a:rPr lang="en-US" baseline="0" dirty="0" smtClean="0"/>
              <a:t> </a:t>
            </a:r>
          </a:p>
          <a:p>
            <a:r>
              <a:rPr lang="en-US" dirty="0" smtClean="0"/>
              <a:t>Though this study focused on nursing students it provides a framework for PT programs to adopt to develop cultural competency among students and better prepare them for treating diverse patients. </a:t>
            </a:r>
          </a:p>
          <a:p>
            <a:r>
              <a:rPr lang="en-US" dirty="0" smtClean="0"/>
              <a:t>Indication</a:t>
            </a:r>
            <a:r>
              <a:rPr lang="en-US" baseline="0" dirty="0" smtClean="0"/>
              <a:t> of expanded students’ awareness, knowledge, skills, and encounters with another culture.</a:t>
            </a:r>
            <a:endParaRPr lang="en-US" dirty="0"/>
          </a:p>
        </p:txBody>
      </p:sp>
      <p:sp>
        <p:nvSpPr>
          <p:cNvPr id="4" name="Slide Number Placeholder 3"/>
          <p:cNvSpPr>
            <a:spLocks noGrp="1"/>
          </p:cNvSpPr>
          <p:nvPr>
            <p:ph type="sldNum" sz="quarter" idx="10"/>
          </p:nvPr>
        </p:nvSpPr>
        <p:spPr/>
        <p:txBody>
          <a:bodyPr/>
          <a:lstStyle/>
          <a:p>
            <a:fld id="{9B367C9A-FA5C-40ED-BE69-0D2EDC9B449D}" type="slidenum">
              <a:rPr lang="en-US" smtClean="0"/>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none" dirty="0" smtClean="0"/>
              <a:t>Image: https://encrypted-tbn1.gstatic.com/images?q=tbn:ANd9GcSvJkUYtGSNVOVyjoh-Hh3Khms3UXDJ_sbkKRb66WL86l3GYz5UqA</a:t>
            </a:r>
          </a:p>
          <a:p>
            <a:r>
              <a:rPr lang="en-US" u="sng" dirty="0" smtClean="0"/>
              <a:t>Purpose:</a:t>
            </a:r>
            <a:r>
              <a:rPr lang="en-US" u="sng" baseline="0" dirty="0" smtClean="0"/>
              <a:t> </a:t>
            </a:r>
            <a:r>
              <a:rPr lang="en-US" baseline="0" dirty="0" smtClean="0"/>
              <a:t>sought to describe the educational strategies used and to explore student learning and cultural competence skill development that occurred before, during, and after a 1-week immersion experience in a small Mayan village in southern Belize.</a:t>
            </a:r>
            <a:r>
              <a:rPr lang="en-US" baseline="30000" dirty="0" smtClean="0"/>
              <a:t>11</a:t>
            </a:r>
          </a:p>
          <a:p>
            <a:endParaRPr lang="en-US" strike="noStrike" baseline="0" dirty="0" smtClean="0"/>
          </a:p>
          <a:p>
            <a:r>
              <a:rPr lang="en-US" strike="noStrike" baseline="0" dirty="0" smtClean="0"/>
              <a:t>Students enrolled in a research and study abroad course offered through the advanced Master of Science in Health Sciences program at the investigators university. </a:t>
            </a:r>
          </a:p>
          <a:p>
            <a:r>
              <a:rPr lang="en-US" strike="noStrike" baseline="0" dirty="0" smtClean="0"/>
              <a:t>Utilized the four strategies </a:t>
            </a:r>
            <a:r>
              <a:rPr lang="en-US" strike="noStrike" baseline="0" dirty="0" err="1" smtClean="0"/>
              <a:t>ussed</a:t>
            </a:r>
            <a:r>
              <a:rPr lang="en-US" strike="noStrike" baseline="0" dirty="0" smtClean="0"/>
              <a:t> in HCP education to develop cultural competence; </a:t>
            </a:r>
          </a:p>
          <a:p>
            <a:pPr marL="228600" indent="-228600">
              <a:buFont typeface="+mj-lt"/>
              <a:buAutoNum type="arabicPeriod"/>
            </a:pPr>
            <a:r>
              <a:rPr lang="en-US" strike="noStrike" baseline="0" dirty="0" smtClean="0"/>
              <a:t>first </a:t>
            </a:r>
            <a:r>
              <a:rPr lang="en-US" u="sng" strike="noStrike" baseline="0" dirty="0" smtClean="0"/>
              <a:t>the knowledge-oriented strategies </a:t>
            </a:r>
            <a:r>
              <a:rPr lang="en-US" strike="noStrike" baseline="0" dirty="0" smtClean="0"/>
              <a:t>that are the most rudimentary and focus on providing </a:t>
            </a:r>
            <a:r>
              <a:rPr lang="en-US" strike="noStrike" baseline="0" dirty="0" err="1" smtClean="0"/>
              <a:t>sutdents</a:t>
            </a:r>
            <a:r>
              <a:rPr lang="en-US" strike="noStrike" baseline="0" dirty="0" smtClean="0"/>
              <a:t> correct and sufficient information about their own and other cultures, using lectures, group discussions, and written and visual materials.</a:t>
            </a:r>
          </a:p>
          <a:p>
            <a:pPr marL="228600" indent="-228600">
              <a:buFont typeface="+mj-lt"/>
              <a:buAutoNum type="arabicPeriod"/>
            </a:pPr>
            <a:r>
              <a:rPr lang="en-US" strike="noStrike" baseline="0" dirty="0" smtClean="0"/>
              <a:t>Second, </a:t>
            </a:r>
            <a:r>
              <a:rPr lang="en-US" u="sng" strike="noStrike" baseline="0" dirty="0" smtClean="0"/>
              <a:t>awareness-oriented strategies </a:t>
            </a:r>
            <a:r>
              <a:rPr lang="en-US" strike="noStrike" baseline="0" dirty="0" smtClean="0"/>
              <a:t>that emphasize experiential processes and focus on students’ ability to see situations from their own and others’ viewpoint with accuracy. This is an experiential component provides through fieldwork and clinical education, role-playing and values clarification activities, or cultural immersion experiences in which to live and work. </a:t>
            </a:r>
          </a:p>
          <a:p>
            <a:pPr marL="228600" indent="-228600">
              <a:buFont typeface="+mj-lt"/>
              <a:buAutoNum type="arabicPeriod"/>
            </a:pPr>
            <a:r>
              <a:rPr lang="en-US" strike="noStrike" baseline="0" dirty="0" smtClean="0"/>
              <a:t>Third</a:t>
            </a:r>
            <a:r>
              <a:rPr lang="en-US" u="sng" strike="noStrike" baseline="0" dirty="0" smtClean="0"/>
              <a:t>, affect-oriented strategies </a:t>
            </a:r>
            <a:r>
              <a:rPr lang="en-US" strike="noStrike" baseline="0" dirty="0" smtClean="0"/>
              <a:t>focus on the emotions involved when dealing with value-laden diversity issues. The goal is to facilitate the students ability to empathize with others by participating in activities that require the student to process feelings. Strategies include role play, field experiences using resource people from the host culture, and cultural immersions. </a:t>
            </a:r>
          </a:p>
          <a:p>
            <a:pPr marL="228600" indent="-228600">
              <a:buFont typeface="+mj-lt"/>
              <a:buAutoNum type="arabicPeriod"/>
            </a:pPr>
            <a:r>
              <a:rPr lang="en-US" strike="noStrike" baseline="0" dirty="0" smtClean="0"/>
              <a:t>Fourth, </a:t>
            </a:r>
            <a:r>
              <a:rPr lang="en-US" u="sng" strike="noStrike" baseline="0" dirty="0" smtClean="0"/>
              <a:t>skill-oriented strategies </a:t>
            </a:r>
            <a:r>
              <a:rPr lang="en-US" strike="noStrike" baseline="0" dirty="0" smtClean="0"/>
              <a:t>strive to nurture the student’s ability to perform effectively in multicultural interactions. After the acquisition of knowledge , awareness and affective competencies, individuals are now able to incorporate cultural knowledge into service delivery. </a:t>
            </a:r>
          </a:p>
          <a:p>
            <a:endParaRPr lang="en-US" strike="noStrike" baseline="0" dirty="0" smtClean="0"/>
          </a:p>
          <a:p>
            <a:r>
              <a:rPr lang="en-US" u="sng" strike="noStrike" baseline="0" dirty="0" smtClean="0"/>
              <a:t>Findings:</a:t>
            </a:r>
          </a:p>
          <a:p>
            <a:r>
              <a:rPr lang="en-US" strike="noStrike" baseline="0" dirty="0" smtClean="0"/>
              <a:t>Students developed cultural competence beyond the knowledge and awareness levels. Themes include: anticipation, heightened vigilance, making connections with villagers, meaningful confusion, reflection, relevance to practice.</a:t>
            </a:r>
          </a:p>
          <a:p>
            <a:r>
              <a:rPr lang="en-US" u="sng" strike="noStrike" baseline="0" dirty="0" smtClean="0"/>
              <a:t>Applicability:</a:t>
            </a:r>
          </a:p>
          <a:p>
            <a:r>
              <a:rPr lang="en-US" strike="noStrike" baseline="0" dirty="0" smtClean="0"/>
              <a:t>These results allow students to understand the relationship between culture and professional practice. This study provides educational strategies to develop cultural competence during a 1-week immersion experience.</a:t>
            </a:r>
            <a:endParaRPr lang="en-US" strike="noStrike" baseline="0" dirty="0"/>
          </a:p>
        </p:txBody>
      </p:sp>
      <p:sp>
        <p:nvSpPr>
          <p:cNvPr id="4" name="Slide Number Placeholder 3"/>
          <p:cNvSpPr>
            <a:spLocks noGrp="1"/>
          </p:cNvSpPr>
          <p:nvPr>
            <p:ph type="sldNum" sz="quarter" idx="10"/>
          </p:nvPr>
        </p:nvSpPr>
        <p:spPr/>
        <p:txBody>
          <a:bodyPr/>
          <a:lstStyle/>
          <a:p>
            <a:fld id="{9B367C9A-FA5C-40ED-BE69-0D2EDC9B449D}" type="slidenum">
              <a:rPr lang="en-US" smtClean="0"/>
              <a:pPr/>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none" dirty="0" smtClean="0"/>
              <a:t>Image: http://static.ddmcdn.com/gif/willow/geography-of-honduras0.gif</a:t>
            </a:r>
          </a:p>
          <a:p>
            <a:r>
              <a:rPr lang="en-US" u="none" dirty="0" smtClean="0"/>
              <a:t>Students brought a mobile clinic to generally</a:t>
            </a:r>
            <a:r>
              <a:rPr lang="en-US" u="none" baseline="0" dirty="0" smtClean="0"/>
              <a:t> inaccessible areas and to engage with people from a cultures very different from their own, therefore, increasing cultural competence. </a:t>
            </a:r>
          </a:p>
          <a:p>
            <a:endParaRPr lang="en-US" u="none" dirty="0" smtClean="0"/>
          </a:p>
          <a:p>
            <a:r>
              <a:rPr lang="en-US" u="sng" dirty="0" smtClean="0"/>
              <a:t>Outcome measures:</a:t>
            </a:r>
            <a:r>
              <a:rPr lang="en-US" u="none" dirty="0" smtClean="0"/>
              <a:t> Results of CCA evaluation; and emergent themes from interviews, and follow-up interview questions &gt; 2 years after experience in Honduras.</a:t>
            </a:r>
            <a:endParaRPr lang="en-US" u="sng" dirty="0" smtClean="0"/>
          </a:p>
          <a:p>
            <a:endParaRPr lang="en-US" u="sng" dirty="0" smtClean="0"/>
          </a:p>
          <a:p>
            <a:r>
              <a:rPr lang="en-US" u="sng" dirty="0" smtClean="0"/>
              <a:t>Findings: </a:t>
            </a:r>
            <a:r>
              <a:rPr lang="en-US" dirty="0" smtClean="0"/>
              <a:t>Four themes emerged from interviews: stepping outside my world, connecting with cultural different people, awe of community and learning innovation. The sample size was too small to determine any statistical significance for the results of the quantitative portion of the study. Also, all of the respondents had some prior cultural training and likely had a higher level of cultural competence than the general population of health care students. Three students participated in a follow-up interview via email that determined the long-term impact of ISL. </a:t>
            </a:r>
          </a:p>
          <a:p>
            <a:endParaRPr lang="en-US" dirty="0" smtClean="0"/>
          </a:p>
          <a:p>
            <a:r>
              <a:rPr lang="en-US" u="sng" dirty="0" smtClean="0"/>
              <a:t>Applicability: </a:t>
            </a:r>
            <a:r>
              <a:rPr lang="en-US" dirty="0" smtClean="0"/>
              <a:t>Though this study focused on nursing students it provides evidence that a international service-learning experience increases the participants ability to provide culturally congruent care. It provides a framework for PT programs to adopt to develop cultural competency among students and better prepare them for treating diverse patients. </a:t>
            </a:r>
            <a:endParaRPr lang="en-US" dirty="0"/>
          </a:p>
        </p:txBody>
      </p:sp>
      <p:sp>
        <p:nvSpPr>
          <p:cNvPr id="4" name="Slide Number Placeholder 3"/>
          <p:cNvSpPr>
            <a:spLocks noGrp="1"/>
          </p:cNvSpPr>
          <p:nvPr>
            <p:ph type="sldNum" sz="quarter" idx="10"/>
          </p:nvPr>
        </p:nvSpPr>
        <p:spPr/>
        <p:txBody>
          <a:bodyPr/>
          <a:lstStyle/>
          <a:p>
            <a:fld id="{9B367C9A-FA5C-40ED-BE69-0D2EDC9B449D}" type="slidenum">
              <a:rPr lang="en-US" smtClean="0"/>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https://encrypted-tbn1.gstatic.com/images?q=tbn:ANd9GcRjRChg182-a2XqVSLpFM-HiNcrM5dI0YpJuFmiKmtjhBh8po38</a:t>
            </a:r>
          </a:p>
          <a:p>
            <a:r>
              <a:rPr lang="en-US" dirty="0" smtClean="0"/>
              <a:t>Senior undergraduate and graduate nursing students; 90% of the graduate students had previous short-term international travel experience; 30% of undergraduate students had such experiences. The 120 participants who remained in the U.S. were demographically similar to international group regarding gender and age. </a:t>
            </a:r>
          </a:p>
          <a:p>
            <a:endParaRPr lang="en-US" u="sng" dirty="0" smtClean="0"/>
          </a:p>
          <a:p>
            <a:r>
              <a:rPr lang="en-US" u="sng" dirty="0" smtClean="0"/>
              <a:t>Qualitative </a:t>
            </a:r>
            <a:r>
              <a:rPr lang="en-US" u="sng" dirty="0" smtClean="0"/>
              <a:t>portion: </a:t>
            </a:r>
            <a:r>
              <a:rPr lang="en-US" dirty="0" smtClean="0"/>
              <a:t>participant observation, field note transcriptions, journal entries. </a:t>
            </a:r>
          </a:p>
          <a:p>
            <a:r>
              <a:rPr lang="en-US" u="sng" dirty="0" smtClean="0"/>
              <a:t>Quantitative portion: </a:t>
            </a:r>
            <a:r>
              <a:rPr lang="en-US" dirty="0" smtClean="0"/>
              <a:t>results from the Cultural Self-Efficacy Scale (CSES)</a:t>
            </a:r>
          </a:p>
          <a:p>
            <a:endParaRPr lang="en-US" dirty="0" smtClean="0"/>
          </a:p>
          <a:p>
            <a:r>
              <a:rPr lang="en-US" u="sng" dirty="0" smtClean="0"/>
              <a:t>Findings:</a:t>
            </a:r>
            <a:r>
              <a:rPr lang="en-US" u="sng" baseline="0" dirty="0" smtClean="0"/>
              <a:t> </a:t>
            </a:r>
            <a:r>
              <a:rPr lang="en-US" dirty="0" smtClean="0"/>
              <a:t>Statistically significant increase in total CSES scores for all students with a mean score of 3.4 (self-efficacy in general cultural skills, mean3.4; self-efficacy in specific cultural skills, mean=3.2; p&lt;.05). And a statistically significant difference on post hoc analysis in general and specific cultural self-efficacy scores between students who participated in international clinical experiences and those who stayed in the U.S. Themes that emerged from student journals include cultural shock; fear of the unknown; being intimidated by the cultural differences; shame resulting from preconceived ideas; and powerlessness in the face of the oppression, poverty, and suffering. </a:t>
            </a:r>
          </a:p>
          <a:p>
            <a:r>
              <a:rPr lang="en-US" u="sng" dirty="0" smtClean="0"/>
              <a:t>Applicability: </a:t>
            </a:r>
            <a:r>
              <a:rPr lang="en-US" dirty="0" smtClean="0"/>
              <a:t>Though this study focused on nursing students it provides evidence that a international service-learning experience increases the participants ability to provide culturally congruent care. It provides a framework for PT programs to adopt to develop cultural competency among students and better prepare them for treating diverse patients. </a:t>
            </a:r>
          </a:p>
          <a:p>
            <a:endParaRPr lang="en-US" dirty="0"/>
          </a:p>
        </p:txBody>
      </p:sp>
      <p:sp>
        <p:nvSpPr>
          <p:cNvPr id="4" name="Slide Number Placeholder 3"/>
          <p:cNvSpPr>
            <a:spLocks noGrp="1"/>
          </p:cNvSpPr>
          <p:nvPr>
            <p:ph type="sldNum" sz="quarter" idx="10"/>
          </p:nvPr>
        </p:nvSpPr>
        <p:spPr/>
        <p:txBody>
          <a:bodyPr/>
          <a:lstStyle/>
          <a:p>
            <a:fld id="{9B367C9A-FA5C-40ED-BE69-0D2EDC9B449D}" type="slidenum">
              <a:rPr lang="en-US" smtClean="0"/>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http://www.watermissions.org/Websites/watermissions/Images/Projects/honduras%20with%20flag.jpg</a:t>
            </a:r>
          </a:p>
          <a:p>
            <a:endParaRPr lang="en-US" dirty="0" smtClean="0"/>
          </a:p>
          <a:p>
            <a:r>
              <a:rPr lang="en-US" u="sng" dirty="0" smtClean="0"/>
              <a:t>Findings:</a:t>
            </a:r>
            <a:r>
              <a:rPr lang="en-US" u="sng" baseline="0" dirty="0" smtClean="0"/>
              <a:t> </a:t>
            </a:r>
            <a:r>
              <a:rPr lang="en-US" baseline="0" dirty="0" smtClean="0"/>
              <a:t>Eight consistent themes included: expectations and emotions regarding the trip, developing a reciprocal relationship with the community, valuing interdisciplinary collaboration, acquiring knowledge that would impact their future nursing practice, growing personally, making future plans to continue doing service work, recognizing themselves as part of a larger social network and a shared responsibility for social problems, and buying into the interdisciplinary change projects. </a:t>
            </a:r>
          </a:p>
          <a:p>
            <a:endParaRPr lang="en-US" baseline="0" dirty="0" smtClean="0"/>
          </a:p>
          <a:p>
            <a:r>
              <a:rPr lang="en-US" u="sng" baseline="0" dirty="0" smtClean="0"/>
              <a:t>Applicability:  </a:t>
            </a:r>
            <a:r>
              <a:rPr lang="en-US" u="none" baseline="0" dirty="0" smtClean="0"/>
              <a:t>Findings indicate that ISL opportunities increase students awareness of their place in a global society and the potential contribution they make in society. </a:t>
            </a:r>
          </a:p>
          <a:p>
            <a:endParaRPr lang="en-US" u="sng" dirty="0"/>
          </a:p>
        </p:txBody>
      </p:sp>
      <p:sp>
        <p:nvSpPr>
          <p:cNvPr id="4" name="Slide Number Placeholder 3"/>
          <p:cNvSpPr>
            <a:spLocks noGrp="1"/>
          </p:cNvSpPr>
          <p:nvPr>
            <p:ph type="sldNum" sz="quarter" idx="10"/>
          </p:nvPr>
        </p:nvSpPr>
        <p:spPr/>
        <p:txBody>
          <a:bodyPr/>
          <a:lstStyle/>
          <a:p>
            <a:fld id="{9B367C9A-FA5C-40ED-BE69-0D2EDC9B449D}" type="slidenum">
              <a:rPr lang="en-US" smtClean="0"/>
              <a:pPr/>
              <a:t>31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https://encrypted-tbn3.gstatic.com/images?q=tbn:ANd9GcQWZzPJWEiLiB65qgKgoHV3iQ7kba1B-l88rFipfZj_HMBSmyMH1g</a:t>
            </a:r>
          </a:p>
          <a:p>
            <a:endParaRPr lang="en-US" dirty="0" smtClean="0"/>
          </a:p>
          <a:p>
            <a:r>
              <a:rPr lang="en-US" dirty="0" smtClean="0"/>
              <a:t>Benefits of ISL (1-4) given by Green et al. </a:t>
            </a:r>
          </a:p>
          <a:p>
            <a:r>
              <a:rPr lang="en-US" dirty="0" smtClean="0"/>
              <a:t>Main et al (5)</a:t>
            </a:r>
            <a:endParaRPr lang="en-US" dirty="0"/>
          </a:p>
        </p:txBody>
      </p:sp>
      <p:sp>
        <p:nvSpPr>
          <p:cNvPr id="4" name="Slide Number Placeholder 3"/>
          <p:cNvSpPr>
            <a:spLocks noGrp="1"/>
          </p:cNvSpPr>
          <p:nvPr>
            <p:ph type="sldNum" sz="quarter" idx="10"/>
          </p:nvPr>
        </p:nvSpPr>
        <p:spPr/>
        <p:txBody>
          <a:bodyPr/>
          <a:lstStyle/>
          <a:p>
            <a:fld id="{9B367C9A-FA5C-40ED-BE69-0D2EDC9B449D}" type="slidenum">
              <a:rPr lang="en-US" smtClean="0"/>
              <a:pPr/>
              <a:t>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Kollar</a:t>
            </a:r>
            <a:r>
              <a:rPr lang="en-US" baseline="0" dirty="0" smtClean="0"/>
              <a:t> et al focused on an international nursing education experience in Nicaragua offered to both undergraduate and graduate nursing students to learn and practice community health nursing in a developing country. It is a 2-week experience. Students had family assignments, community assessments, health clinics (prenatal, newborn, pediatrics, oral rehydration, epidemiology, and family planning). Long-term outcomes of the experience were sought from 12 former students who were asked to describe in their own </a:t>
            </a:r>
            <a:r>
              <a:rPr lang="en-US" baseline="0" dirty="0" err="1" smtClean="0"/>
              <a:t>workds</a:t>
            </a:r>
            <a:r>
              <a:rPr lang="en-US" baseline="0" dirty="0" smtClean="0"/>
              <a:t> the effect of the Nicaraguan experience in their lives both personally and professionally and to provide examples. </a:t>
            </a:r>
          </a:p>
          <a:p>
            <a:endParaRPr lang="en-US" baseline="0" dirty="0" smtClean="0"/>
          </a:p>
          <a:p>
            <a:r>
              <a:rPr lang="en-US" baseline="0" dirty="0" smtClean="0"/>
              <a:t>Students showed that gains made in the areas of substantive knowledge (learning a second language, about art, history, foreign policy, etc within the visiting country); perceptual understanding (open-mindedness,  a resistance to </a:t>
            </a:r>
            <a:r>
              <a:rPr lang="en-US" baseline="0" dirty="0" err="1" smtClean="0"/>
              <a:t>sterotypes</a:t>
            </a:r>
            <a:r>
              <a:rPr lang="en-US" baseline="0" dirty="0" smtClean="0"/>
              <a:t>, the ability to empathize with others, and </a:t>
            </a:r>
            <a:r>
              <a:rPr lang="en-US" baseline="0" dirty="0" err="1" smtClean="0"/>
              <a:t>nonchauvinism</a:t>
            </a:r>
            <a:r>
              <a:rPr lang="en-US" baseline="0" dirty="0" smtClean="0"/>
              <a:t>); personal growth (greater understanding in the realm of cognition, gaining a global perspective, etc.); and interpersonal connections (developing self and relationships) on nursing students had a direct impact on how, where, and why nurses chose to continue their professional practice after earning their BSN and MSN.</a:t>
            </a:r>
            <a:r>
              <a:rPr lang="en-US" baseline="30000" dirty="0" smtClean="0"/>
              <a:t>14</a:t>
            </a:r>
            <a:r>
              <a:rPr lang="en-US" baseline="0" dirty="0" smtClean="0"/>
              <a:t> </a:t>
            </a:r>
          </a:p>
          <a:p>
            <a:endParaRPr lang="en-US" baseline="0" dirty="0" smtClean="0"/>
          </a:p>
          <a:p>
            <a:r>
              <a:rPr lang="en-US" baseline="0" dirty="0" smtClean="0"/>
              <a:t>Overall, an international learning experience can leave a lasting imprint on how nurses learn more about cultural competence in providing nursing care for individuals from diverse cultures.</a:t>
            </a:r>
            <a:endParaRPr lang="en-US" dirty="0"/>
          </a:p>
        </p:txBody>
      </p:sp>
      <p:sp>
        <p:nvSpPr>
          <p:cNvPr id="4" name="Slide Number Placeholder 3"/>
          <p:cNvSpPr>
            <a:spLocks noGrp="1"/>
          </p:cNvSpPr>
          <p:nvPr>
            <p:ph type="sldNum" sz="quarter" idx="10"/>
          </p:nvPr>
        </p:nvSpPr>
        <p:spPr/>
        <p:txBody>
          <a:bodyPr/>
          <a:lstStyle/>
          <a:p>
            <a:fld id="{9B367C9A-FA5C-40ED-BE69-0D2EDC9B449D}" type="slidenum">
              <a:rPr lang="en-US" smtClean="0"/>
              <a:pPr/>
              <a:t>33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N=6;</a:t>
            </a:r>
            <a:r>
              <a:rPr lang="en-US" baseline="0" dirty="0" smtClean="0"/>
              <a:t> all were RNs in practice at the time of follow-up. Five had been practicing for 2 years and one practicing for 1 year. Five women and 1 man were subjects with a mean age of 24.8. </a:t>
            </a:r>
          </a:p>
          <a:p>
            <a:endParaRPr lang="en-US" baseline="0" dirty="0" smtClean="0"/>
          </a:p>
          <a:p>
            <a:r>
              <a:rPr lang="en-US" baseline="0" dirty="0" smtClean="0"/>
              <a:t>Results indicate that short-term international student experience in a developing country can have lasting effects on </a:t>
            </a:r>
            <a:r>
              <a:rPr lang="en-US" baseline="0" dirty="0" err="1" smtClean="0"/>
              <a:t>nurses’professional</a:t>
            </a:r>
            <a:r>
              <a:rPr lang="en-US" baseline="0" dirty="0" smtClean="0"/>
              <a:t> and personal lives. </a:t>
            </a:r>
          </a:p>
          <a:p>
            <a:r>
              <a:rPr lang="en-US" baseline="0" dirty="0" smtClean="0"/>
              <a:t>Also, international experiences should involve hands-on nursing care to create a lasting connection that leads to meaningful long-term effects. </a:t>
            </a:r>
          </a:p>
          <a:p>
            <a:endParaRPr lang="en-US" baseline="0" dirty="0" smtClean="0"/>
          </a:p>
          <a:p>
            <a:r>
              <a:rPr lang="en-US" baseline="0" dirty="0" smtClean="0"/>
              <a:t>“The lasting connections made with the Guatemalan people were evidenced in the nurses’ vivid recollections of particular families and groups of children. These enduring memories provided visual reminders of Guatemalan culture and helped establish an ever-present awareness of a global perspective.” (p.414) </a:t>
            </a:r>
            <a:endParaRPr lang="en-US" dirty="0" smtClean="0"/>
          </a:p>
        </p:txBody>
      </p:sp>
      <p:sp>
        <p:nvSpPr>
          <p:cNvPr id="4" name="Slide Number Placeholder 3"/>
          <p:cNvSpPr>
            <a:spLocks noGrp="1"/>
          </p:cNvSpPr>
          <p:nvPr>
            <p:ph type="sldNum" sz="quarter" idx="10"/>
          </p:nvPr>
        </p:nvSpPr>
        <p:spPr/>
        <p:txBody>
          <a:bodyPr/>
          <a:lstStyle/>
          <a:p>
            <a:fld id="{9B367C9A-FA5C-40ED-BE69-0D2EDC9B449D}" type="slidenum">
              <a:rPr lang="en-US" smtClean="0"/>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Various pictures from my time abroad in Ghana,</a:t>
            </a:r>
            <a:r>
              <a:rPr lang="en-US" baseline="0" dirty="0" smtClean="0"/>
              <a:t> West Africa and Tanzania, East Africa.</a:t>
            </a:r>
          </a:p>
          <a:p>
            <a:r>
              <a:rPr lang="en-US" baseline="0" dirty="0" err="1" smtClean="0"/>
              <a:t>Theyse</a:t>
            </a:r>
            <a:r>
              <a:rPr lang="en-US" baseline="0" dirty="0" smtClean="0"/>
              <a:t> pictures highlight aspects of the culture that I experienced while there. </a:t>
            </a:r>
            <a:endParaRPr lang="en-US" dirty="0"/>
          </a:p>
        </p:txBody>
      </p:sp>
      <p:sp>
        <p:nvSpPr>
          <p:cNvPr id="4" name="Slide Number Placeholder 3"/>
          <p:cNvSpPr>
            <a:spLocks noGrp="1"/>
          </p:cNvSpPr>
          <p:nvPr>
            <p:ph type="sldNum" sz="quarter" idx="10"/>
          </p:nvPr>
        </p:nvSpPr>
        <p:spPr/>
        <p:txBody>
          <a:bodyPr/>
          <a:lstStyle/>
          <a:p>
            <a:fld id="{9B367C9A-FA5C-40ED-BE69-0D2EDC9B449D}"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Evanson</a:t>
            </a:r>
            <a:r>
              <a:rPr lang="en-US" dirty="0" smtClean="0"/>
              <a:t> and </a:t>
            </a:r>
            <a:r>
              <a:rPr lang="en-US" dirty="0" err="1" smtClean="0"/>
              <a:t>Zust</a:t>
            </a:r>
            <a:r>
              <a:rPr lang="en-US" dirty="0" smtClean="0"/>
              <a:t> (2006)</a:t>
            </a:r>
            <a:r>
              <a:rPr lang="en-US" baseline="30000" dirty="0" smtClean="0"/>
              <a:t>13</a:t>
            </a:r>
          </a:p>
          <a:p>
            <a:endParaRPr lang="en-US" baseline="30000" dirty="0" smtClean="0"/>
          </a:p>
          <a:p>
            <a:r>
              <a:rPr lang="en-US" baseline="0" dirty="0" smtClean="0"/>
              <a:t>Data analysis revealed the overarching theme of “Bittersweet Knowledge”; its structure and three supporting themes are depicted in the figure above. </a:t>
            </a:r>
          </a:p>
          <a:p>
            <a:r>
              <a:rPr lang="en-US" baseline="0" dirty="0" smtClean="0"/>
              <a:t>The supporting theme “Coming to Understand” represents the positive side of the experience;</a:t>
            </a:r>
          </a:p>
          <a:p>
            <a:r>
              <a:rPr lang="en-US" baseline="0" dirty="0" smtClean="0"/>
              <a:t>“Unsettled Feelings” represents the uncomfortable side of the experience; and</a:t>
            </a:r>
          </a:p>
          <a:p>
            <a:r>
              <a:rPr lang="en-US" baseline="0" dirty="0" smtClean="0"/>
              <a:t>“Advocating for </a:t>
            </a:r>
            <a:r>
              <a:rPr lang="en-US" baseline="0" dirty="0" err="1" smtClean="0"/>
              <a:t>Change”represents</a:t>
            </a:r>
            <a:r>
              <a:rPr lang="en-US" baseline="0" dirty="0" smtClean="0"/>
              <a:t> the ongoing response to the experience.</a:t>
            </a:r>
          </a:p>
          <a:p>
            <a:endParaRPr lang="en-US" baseline="0" dirty="0" smtClean="0"/>
          </a:p>
          <a:p>
            <a:r>
              <a:rPr lang="en-US" baseline="0" dirty="0" smtClean="0"/>
              <a:t>“The knowledge and understanding of the Guatemalan people that the nurses gained was counter-balanced by unsettled feelings about their experience and an ongoing struggle to advocate for change in a meaningful way. The knowledge was bittersweet.” (p. 419)</a:t>
            </a:r>
            <a:endParaRPr lang="en-US" baseline="0" dirty="0"/>
          </a:p>
        </p:txBody>
      </p:sp>
      <p:sp>
        <p:nvSpPr>
          <p:cNvPr id="4" name="Slide Number Placeholder 3"/>
          <p:cNvSpPr>
            <a:spLocks noGrp="1"/>
          </p:cNvSpPr>
          <p:nvPr>
            <p:ph type="sldNum" sz="quarter" idx="10"/>
          </p:nvPr>
        </p:nvSpPr>
        <p:spPr/>
        <p:txBody>
          <a:bodyPr/>
          <a:lstStyle/>
          <a:p>
            <a:fld id="{9B367C9A-FA5C-40ED-BE69-0D2EDC9B449D}" type="slidenum">
              <a:rPr lang="en-US" smtClean="0"/>
              <a:pPr/>
              <a:t>35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https://encrypted-tbn0.gstatic.com/images?q=tbn:ANd9GcSpx9Mv81iqRMaDZ2vE-tSeDIK7eTTdufp0YyB5aeNMpGV7__iW</a:t>
            </a:r>
            <a:endParaRPr lang="en-US" dirty="0"/>
          </a:p>
        </p:txBody>
      </p:sp>
      <p:sp>
        <p:nvSpPr>
          <p:cNvPr id="4" name="Slide Number Placeholder 3"/>
          <p:cNvSpPr>
            <a:spLocks noGrp="1"/>
          </p:cNvSpPr>
          <p:nvPr>
            <p:ph type="sldNum" sz="quarter" idx="10"/>
          </p:nvPr>
        </p:nvSpPr>
        <p:spPr/>
        <p:txBody>
          <a:bodyPr/>
          <a:lstStyle/>
          <a:p>
            <a:fld id="{9B367C9A-FA5C-40ED-BE69-0D2EDC9B449D}" type="slidenum">
              <a:rPr lang="en-US" smtClean="0"/>
              <a:pPr/>
              <a:t>36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solidFill>
                  <a:srgbClr val="C00000"/>
                </a:solidFill>
              </a:rPr>
              <a:t>The information below was provided by Darcy Little (committee member):</a:t>
            </a:r>
          </a:p>
          <a:p>
            <a:endParaRPr lang="en-US" baseline="0" dirty="0" smtClean="0">
              <a:solidFill>
                <a:srgbClr val="C00000"/>
              </a:solidFill>
            </a:endParaRPr>
          </a:p>
          <a:p>
            <a:r>
              <a:rPr lang="en-US" sz="1200" b="0" i="0" kern="1200" dirty="0" smtClean="0">
                <a:solidFill>
                  <a:schemeClr val="tx1"/>
                </a:solidFill>
                <a:latin typeface="+mn-lt"/>
                <a:ea typeface="+mn-ea"/>
                <a:cs typeface="+mn-cs"/>
              </a:rPr>
              <a:t>PT is practiced differently in the hospital there than we are used to. I was very surprised the first year at how passive treatments seemed (modalities, massage on the </a:t>
            </a:r>
            <a:r>
              <a:rPr lang="en-US" sz="1200" b="0" i="0" kern="1200" dirty="0" err="1" smtClean="0">
                <a:solidFill>
                  <a:schemeClr val="tx1"/>
                </a:solidFill>
                <a:latin typeface="+mn-lt"/>
                <a:ea typeface="+mn-ea"/>
                <a:cs typeface="+mn-cs"/>
              </a:rPr>
              <a:t>ortho</a:t>
            </a:r>
            <a:r>
              <a:rPr lang="en-US" sz="1200" b="0" i="0" kern="1200" dirty="0" smtClean="0">
                <a:solidFill>
                  <a:schemeClr val="tx1"/>
                </a:solidFill>
                <a:latin typeface="+mn-lt"/>
                <a:ea typeface="+mn-ea"/>
                <a:cs typeface="+mn-cs"/>
              </a:rPr>
              <a:t> floor; PROM, dependent transfers I the </a:t>
            </a:r>
            <a:r>
              <a:rPr lang="en-US" sz="1200" b="0" i="0" kern="1200" dirty="0" err="1" smtClean="0">
                <a:solidFill>
                  <a:schemeClr val="tx1"/>
                </a:solidFill>
                <a:latin typeface="+mn-lt"/>
                <a:ea typeface="+mn-ea"/>
                <a:cs typeface="+mn-cs"/>
              </a:rPr>
              <a:t>neuo</a:t>
            </a:r>
            <a:r>
              <a:rPr lang="en-US" sz="1200" b="0" i="0" kern="1200" dirty="0" smtClean="0">
                <a:solidFill>
                  <a:schemeClr val="tx1"/>
                </a:solidFill>
                <a:latin typeface="+mn-lt"/>
                <a:ea typeface="+mn-ea"/>
                <a:cs typeface="+mn-cs"/>
              </a:rPr>
              <a:t> population). It’s important to remember that it is not our place to jump right in and point out how we would treat differently. To some degree their treatments are passive not only due to differences in education, but also due to limited resources. The </a:t>
            </a:r>
            <a:r>
              <a:rPr lang="en-US" sz="1200" b="0" i="0" kern="1200" dirty="0" err="1" smtClean="0">
                <a:solidFill>
                  <a:schemeClr val="tx1"/>
                </a:solidFill>
                <a:latin typeface="+mn-lt"/>
                <a:ea typeface="+mn-ea"/>
                <a:cs typeface="+mn-cs"/>
              </a:rPr>
              <a:t>patient:PT</a:t>
            </a:r>
            <a:r>
              <a:rPr lang="en-US" sz="1200" b="0" i="0" kern="1200" dirty="0" smtClean="0">
                <a:solidFill>
                  <a:schemeClr val="tx1"/>
                </a:solidFill>
                <a:latin typeface="+mn-lt"/>
                <a:ea typeface="+mn-ea"/>
                <a:cs typeface="+mn-cs"/>
              </a:rPr>
              <a:t> ratio in Las </a:t>
            </a:r>
            <a:r>
              <a:rPr lang="en-US" sz="1200" b="0" i="0" kern="1200" dirty="0" err="1" smtClean="0">
                <a:solidFill>
                  <a:schemeClr val="tx1"/>
                </a:solidFill>
                <a:latin typeface="+mn-lt"/>
                <a:ea typeface="+mn-ea"/>
                <a:cs typeface="+mn-cs"/>
              </a:rPr>
              <a:t>Obras</a:t>
            </a:r>
            <a:r>
              <a:rPr lang="en-US" sz="1200" b="0" i="0" kern="1200" dirty="0" smtClean="0">
                <a:solidFill>
                  <a:schemeClr val="tx1"/>
                </a:solidFill>
                <a:latin typeface="+mn-lt"/>
                <a:ea typeface="+mn-ea"/>
                <a:cs typeface="+mn-cs"/>
              </a:rPr>
              <a:t> is quite high. Respecting the education the Guatemalan therapists have, the time and energy they give daily to their patients, etc are all important to keep in mind as we observe their typical way of treating. Documentation is also quite limited and can be surprising to students. I would just challenge participants to take it all in the first few days, withholding judgment until getting more information/seeing more of their circumstances/talking with the therapists there. And if the participant still feels strongly negative about the treatment or documentation, I would challenge the student to continue demonstrating only respect and discuss their observations/</a:t>
            </a:r>
            <a:r>
              <a:rPr lang="en-US" sz="1200" b="0" i="0" kern="1200" dirty="0" err="1" smtClean="0">
                <a:solidFill>
                  <a:schemeClr val="tx1"/>
                </a:solidFill>
                <a:latin typeface="+mn-lt"/>
                <a:ea typeface="+mn-ea"/>
                <a:cs typeface="+mn-cs"/>
              </a:rPr>
              <a:t>judgements</a:t>
            </a:r>
            <a:r>
              <a:rPr lang="en-US" sz="1200" b="0" i="0" kern="1200" dirty="0" smtClean="0">
                <a:solidFill>
                  <a:schemeClr val="tx1"/>
                </a:solidFill>
                <a:latin typeface="+mn-lt"/>
                <a:ea typeface="+mn-ea"/>
                <a:cs typeface="+mn-cs"/>
              </a:rPr>
              <a:t> with the UNC leaders and seek to learn at least one thing from the Guatemalan therapist, who treats this difficult caseload daily.</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It can also be a bit of a shock to see the nutritional states of the kids, the severe joint contractures, etc. You quickly see what happens without the awesome early intervention programs we have in the States. </a:t>
            </a:r>
            <a:br>
              <a:rPr lang="en-US" sz="1200" b="0" i="0" kern="1200" dirty="0" smtClean="0">
                <a:solidFill>
                  <a:schemeClr val="tx1"/>
                </a:solidFill>
                <a:latin typeface="+mn-lt"/>
                <a:ea typeface="+mn-ea"/>
                <a:cs typeface="+mn-cs"/>
              </a:rPr>
            </a:b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In the past students have been fairly disgusted by the poor sewage system in Central America, as it means we can’t drink the tap water or throw toilet paper in the toilet (it has to be thrown in the trashcan). It is different and inconvenient compared to what we’re used to. I would challenge the UNC group to keep the negative comments to themselves, particularly when we are in public or in the van with our Guatemalan driver. Most people there understand much more English than they let on and it can be quite offensive/demeaning to hear the criticism. </a:t>
            </a:r>
            <a:br>
              <a:rPr lang="en-US" sz="1200" b="0" i="0" kern="1200" dirty="0" smtClean="0">
                <a:solidFill>
                  <a:schemeClr val="tx1"/>
                </a:solidFill>
                <a:latin typeface="+mn-lt"/>
                <a:ea typeface="+mn-ea"/>
                <a:cs typeface="+mn-cs"/>
              </a:rPr>
            </a:b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As university students from the US, our group will seem insanely rich so we will be asked for money and targeted to some degree, which can be disconcerting if you’re not expecting it.</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How to prepare….. Be open. Be open to other ways of life. Observe it first, without </a:t>
            </a:r>
            <a:r>
              <a:rPr lang="en-US" sz="1200" b="0" i="0" kern="1200" dirty="0" err="1" smtClean="0">
                <a:solidFill>
                  <a:schemeClr val="tx1"/>
                </a:solidFill>
                <a:latin typeface="+mn-lt"/>
                <a:ea typeface="+mn-ea"/>
                <a:cs typeface="+mn-cs"/>
              </a:rPr>
              <a:t>judgement</a:t>
            </a:r>
            <a:r>
              <a:rPr lang="en-US" sz="1200" b="0" i="0" kern="1200" dirty="0" smtClean="0">
                <a:solidFill>
                  <a:schemeClr val="tx1"/>
                </a:solidFill>
                <a:latin typeface="+mn-lt"/>
                <a:ea typeface="+mn-ea"/>
                <a:cs typeface="+mn-cs"/>
              </a:rPr>
              <a:t> initially. try to understand the difference, why it may be, etc. Be open to learning from the therapists and patients there. Be willing to be uncomfortable. To think outside the box as our traditional treatment tools may not be there. Remember there are people in the States that live in similar situations, townships in NC that don’t have running water or electricity. Seeing people in this environment can help guide our intervention strategies with people here, Latino or otherwise.</a:t>
            </a:r>
          </a:p>
          <a:p>
            <a:r>
              <a:rPr lang="en-US" dirty="0" smtClean="0"/>
              <a:t/>
            </a:r>
            <a:br>
              <a:rPr lang="en-US" dirty="0" smtClean="0"/>
            </a:br>
            <a:endParaRPr lang="en-US" sz="1200" b="0" i="0" kern="1200" dirty="0" smtClean="0">
              <a:solidFill>
                <a:schemeClr val="tx1"/>
              </a:solidFill>
              <a:latin typeface="+mn-lt"/>
              <a:ea typeface="+mn-ea"/>
              <a:cs typeface="+mn-cs"/>
            </a:endParaRPr>
          </a:p>
          <a:p>
            <a:r>
              <a:rPr lang="en-US" dirty="0" smtClean="0"/>
              <a:t/>
            </a:r>
            <a:br>
              <a:rPr lang="en-US" dirty="0" smtClean="0"/>
            </a:br>
            <a:endParaRPr lang="en-US" dirty="0">
              <a:solidFill>
                <a:srgbClr val="C00000"/>
              </a:solidFill>
            </a:endParaRPr>
          </a:p>
        </p:txBody>
      </p:sp>
      <p:sp>
        <p:nvSpPr>
          <p:cNvPr id="4" name="Slide Number Placeholder 3"/>
          <p:cNvSpPr>
            <a:spLocks noGrp="1"/>
          </p:cNvSpPr>
          <p:nvPr>
            <p:ph type="sldNum" sz="quarter" idx="10"/>
          </p:nvPr>
        </p:nvSpPr>
        <p:spPr/>
        <p:txBody>
          <a:bodyPr/>
          <a:lstStyle/>
          <a:p>
            <a:fld id="{9B367C9A-FA5C-40ED-BE69-0D2EDC9B449D}" type="slidenum">
              <a:rPr lang="en-US" smtClean="0"/>
              <a:pPr/>
              <a:t>37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0" kern="1200" dirty="0" smtClean="0">
                <a:solidFill>
                  <a:schemeClr val="tx1"/>
                </a:solidFill>
                <a:latin typeface="+mn-lt"/>
                <a:ea typeface="+mn-ea"/>
                <a:cs typeface="+mn-cs"/>
              </a:rPr>
              <a:t>Information  provided by Tara Marshall (committee</a:t>
            </a:r>
            <a:r>
              <a:rPr lang="en-US" sz="1200" b="0" i="0" kern="1200" baseline="0" dirty="0" smtClean="0">
                <a:solidFill>
                  <a:schemeClr val="tx1"/>
                </a:solidFill>
                <a:latin typeface="+mn-lt"/>
                <a:ea typeface="+mn-ea"/>
                <a:cs typeface="+mn-cs"/>
              </a:rPr>
              <a:t> member):</a:t>
            </a:r>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We stay in Antigua and primarily work out of a privately run facility (operated by the church). Antigua is fairly affluent, and the difference between the "wealthy" city and the rest of the country is stark. When we go to the more rural areas on the trip, it can be shocking to see what the majority of the towns in the country are like. </a:t>
            </a:r>
          </a:p>
          <a:p>
            <a:r>
              <a:rPr lang="en-US" sz="1200" b="0" i="0" kern="1200" dirty="0" smtClean="0">
                <a:solidFill>
                  <a:schemeClr val="tx1"/>
                </a:solidFill>
                <a:latin typeface="+mn-lt"/>
                <a:ea typeface="+mn-ea"/>
                <a:cs typeface="+mn-cs"/>
              </a:rPr>
              <a:t>- Most peoples' homes have dirt floors and are open air - may have a sheet metal roof and no walls. </a:t>
            </a:r>
            <a:br>
              <a:rPr lang="en-US" sz="1200" b="0" i="0" kern="1200" dirty="0" smtClean="0">
                <a:solidFill>
                  <a:schemeClr val="tx1"/>
                </a:solidFill>
                <a:latin typeface="+mn-lt"/>
                <a:ea typeface="+mn-ea"/>
                <a:cs typeface="+mn-cs"/>
              </a:rPr>
            </a:b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 The majority of families live on something like $2/day. </a:t>
            </a:r>
          </a:p>
          <a:p>
            <a:r>
              <a:rPr lang="en-US" sz="1200" b="0" i="0" kern="1200" dirty="0" smtClean="0">
                <a:solidFill>
                  <a:schemeClr val="tx1"/>
                </a:solidFill>
                <a:latin typeface="+mn-lt"/>
                <a:ea typeface="+mn-ea"/>
                <a:cs typeface="+mn-cs"/>
              </a:rPr>
              <a:t>- The cultural views on disability are very different than our own. The patients that reside in Las </a:t>
            </a:r>
            <a:r>
              <a:rPr lang="en-US" sz="1200" b="0" i="0" kern="1200" dirty="0" err="1" smtClean="0">
                <a:solidFill>
                  <a:schemeClr val="tx1"/>
                </a:solidFill>
                <a:latin typeface="+mn-lt"/>
                <a:ea typeface="+mn-ea"/>
                <a:cs typeface="+mn-cs"/>
              </a:rPr>
              <a:t>Obras</a:t>
            </a:r>
            <a:r>
              <a:rPr lang="en-US" sz="1200" b="0" i="0" kern="1200" dirty="0" smtClean="0">
                <a:solidFill>
                  <a:schemeClr val="tx1"/>
                </a:solidFill>
                <a:latin typeface="+mn-lt"/>
                <a:ea typeface="+mn-ea"/>
                <a:cs typeface="+mn-cs"/>
              </a:rPr>
              <a:t>, many were dropped off as babies or children in front of churches because their family could not or would not care for them. From a religious standpoint, I was told that there are 2 views on why a family would be given a disabled child (by God)... 1. God knows that they can handle it (He only puts you through that which you are capable of) or 2. As a punishment, a way to atone for your sins. </a:t>
            </a:r>
          </a:p>
          <a:p>
            <a:r>
              <a:rPr lang="en-US" sz="1200" b="0" i="0" kern="1200" dirty="0" smtClean="0">
                <a:solidFill>
                  <a:schemeClr val="tx1"/>
                </a:solidFill>
                <a:latin typeface="+mn-lt"/>
                <a:ea typeface="+mn-ea"/>
                <a:cs typeface="+mn-cs"/>
              </a:rPr>
              <a:t>- When we did health fairs, many of the people who came to them complained of low back and neck pain. We found out that some of the causes included carrying their babies, toddlers, and young children strapped to their backs all day (sometimes one in front and one in back!), carrying heavy loads on their heads (seriously, saw someone with a case of waters on her head, no hands!), and washing their clothes in sinks that are at roughly knee height, bent over all day. </a:t>
            </a:r>
          </a:p>
          <a:p>
            <a:r>
              <a:rPr lang="en-US" sz="1200" b="0" i="0" kern="1200" dirty="0" smtClean="0">
                <a:solidFill>
                  <a:schemeClr val="tx1"/>
                </a:solidFill>
                <a:latin typeface="+mn-lt"/>
                <a:ea typeface="+mn-ea"/>
                <a:cs typeface="+mn-cs"/>
              </a:rPr>
              <a:t>- You can buy antibiotics over the counter in </a:t>
            </a:r>
            <a:r>
              <a:rPr lang="en-US" sz="1200" b="0" i="0" kern="1200" dirty="0" err="1" smtClean="0">
                <a:solidFill>
                  <a:schemeClr val="tx1"/>
                </a:solidFill>
                <a:latin typeface="+mn-lt"/>
                <a:ea typeface="+mn-ea"/>
                <a:cs typeface="+mn-cs"/>
              </a:rPr>
              <a:t>farmacias</a:t>
            </a:r>
            <a:r>
              <a:rPr lang="en-US" sz="1200" b="0" i="0" kern="1200" dirty="0" smtClean="0">
                <a:solidFill>
                  <a:schemeClr val="tx1"/>
                </a:solidFill>
                <a:latin typeface="+mn-lt"/>
                <a:ea typeface="+mn-ea"/>
                <a:cs typeface="+mn-cs"/>
              </a:rPr>
              <a:t>,</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9B367C9A-FA5C-40ED-BE69-0D2EDC9B449D}" type="slidenum">
              <a:rPr lang="en-US" smtClean="0"/>
              <a:pPr/>
              <a:t>38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…..requires the characteristics above.</a:t>
            </a:r>
          </a:p>
          <a:p>
            <a:r>
              <a:rPr lang="en-US" dirty="0" smtClean="0"/>
              <a:t>Many successful health care professionals have some of the characteristics that are not conducive</a:t>
            </a:r>
            <a:r>
              <a:rPr lang="en-US" baseline="0" dirty="0" smtClean="0"/>
              <a:t> to working cross-culturally---that is they are task oriented, overachievers, and fearful of “failure”.</a:t>
            </a:r>
          </a:p>
          <a:p>
            <a:endParaRPr lang="en-US" baseline="0" dirty="0" smtClean="0"/>
          </a:p>
          <a:p>
            <a:r>
              <a:rPr lang="en-US" sz="1200" b="0" i="0" u="sng" kern="1200" dirty="0" smtClean="0">
                <a:solidFill>
                  <a:schemeClr val="tx1"/>
                </a:solidFill>
                <a:latin typeface="+mn-lt"/>
                <a:ea typeface="+mn-ea"/>
                <a:cs typeface="+mn-cs"/>
              </a:rPr>
              <a:t>How to prepare….. </a:t>
            </a:r>
            <a:r>
              <a:rPr lang="en-US" sz="1200" b="0" i="0" kern="1200" dirty="0" smtClean="0">
                <a:solidFill>
                  <a:schemeClr val="tx1"/>
                </a:solidFill>
                <a:latin typeface="+mn-lt"/>
                <a:ea typeface="+mn-ea"/>
                <a:cs typeface="+mn-cs"/>
              </a:rPr>
              <a:t>Be open. Be open to other ways of life. Observe it first, without </a:t>
            </a:r>
            <a:r>
              <a:rPr lang="en-US" sz="1200" b="0" i="0" kern="1200" dirty="0" err="1" smtClean="0">
                <a:solidFill>
                  <a:schemeClr val="tx1"/>
                </a:solidFill>
                <a:latin typeface="+mn-lt"/>
                <a:ea typeface="+mn-ea"/>
                <a:cs typeface="+mn-cs"/>
              </a:rPr>
              <a:t>judgement</a:t>
            </a:r>
            <a:r>
              <a:rPr lang="en-US" sz="1200" b="0" i="0" kern="1200" dirty="0" smtClean="0">
                <a:solidFill>
                  <a:schemeClr val="tx1"/>
                </a:solidFill>
                <a:latin typeface="+mn-lt"/>
                <a:ea typeface="+mn-ea"/>
                <a:cs typeface="+mn-cs"/>
              </a:rPr>
              <a:t> initially. try to understand the difference, why it may be, etc. Be open to learning from the therapists and patients there. Be willing to be uncomfortable. To think outside the box as our traditional treatment tools may not be there. Remember there are people in the States that live in similar situations, townships in NC that don’t have running water or electricity. Seeing people in this environment can help guide our intervention strategies with people here, Latino or otherwise. (Darcy Little)</a:t>
            </a:r>
          </a:p>
          <a:p>
            <a:r>
              <a:rPr lang="en-US" dirty="0" smtClean="0"/>
              <a:t/>
            </a:r>
            <a:br>
              <a:rPr lang="en-US" dirty="0" smtClean="0"/>
            </a:br>
            <a:endParaRPr lang="en-US" sz="1200" b="0" i="0" kern="1200" dirty="0" smtClean="0">
              <a:solidFill>
                <a:schemeClr val="tx1"/>
              </a:solidFill>
              <a:latin typeface="+mn-lt"/>
              <a:ea typeface="+mn-ea"/>
              <a:cs typeface="+mn-cs"/>
            </a:endParaRPr>
          </a:p>
          <a:p>
            <a:r>
              <a:rPr lang="en-US" dirty="0" smtClean="0"/>
              <a:t>Provide story of hotel incident</a:t>
            </a:r>
            <a:r>
              <a:rPr lang="en-US" baseline="0" dirty="0" smtClean="0"/>
              <a:t> when the internet crashed in Ghana.***</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9B367C9A-FA5C-40ED-BE69-0D2EDC9B449D}" type="slidenum">
              <a:rPr lang="en-US" smtClean="0"/>
              <a:pPr/>
              <a:t>39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367C9A-FA5C-40ED-BE69-0D2EDC9B449D}" type="slidenum">
              <a:rPr lang="en-US" smtClean="0"/>
              <a:pPr/>
              <a:t>41</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367C9A-FA5C-40ED-BE69-0D2EDC9B449D}" type="slidenum">
              <a:rPr lang="en-US" smtClean="0"/>
              <a:pPr/>
              <a:t>42</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Sun piercing the clouds </a:t>
            </a:r>
            <a:r>
              <a:rPr lang="en-US" smtClean="0"/>
              <a:t>in Ghana.</a:t>
            </a:r>
            <a:endParaRPr lang="en-US" dirty="0"/>
          </a:p>
        </p:txBody>
      </p:sp>
      <p:sp>
        <p:nvSpPr>
          <p:cNvPr id="4" name="Slide Number Placeholder 3"/>
          <p:cNvSpPr>
            <a:spLocks noGrp="1"/>
          </p:cNvSpPr>
          <p:nvPr>
            <p:ph type="sldNum" sz="quarter" idx="10"/>
          </p:nvPr>
        </p:nvSpPr>
        <p:spPr/>
        <p:txBody>
          <a:bodyPr/>
          <a:lstStyle/>
          <a:p>
            <a:fld id="{9B367C9A-FA5C-40ED-BE69-0D2EDC9B449D}" type="slidenum">
              <a:rPr lang="en-US" smtClean="0"/>
              <a:pPr/>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Definition (1) provided by APTA</a:t>
            </a:r>
            <a:r>
              <a:rPr lang="en-US" baseline="30000" dirty="0" smtClean="0"/>
              <a:t>1</a:t>
            </a:r>
            <a:endParaRPr lang="en-US" dirty="0" smtClean="0"/>
          </a:p>
          <a:p>
            <a:endParaRPr lang="en-US" dirty="0" smtClean="0"/>
          </a:p>
          <a:p>
            <a:r>
              <a:rPr lang="en-US" dirty="0" smtClean="0"/>
              <a:t>Cross et </a:t>
            </a:r>
            <a:r>
              <a:rPr lang="en-US" dirty="0" err="1" smtClean="0"/>
              <a:t>al</a:t>
            </a:r>
            <a:r>
              <a:rPr lang="en-US" baseline="0" dirty="0" err="1" smtClean="0"/>
              <a:t>.,</a:t>
            </a:r>
            <a:r>
              <a:rPr lang="en-US" dirty="0" err="1" smtClean="0"/>
              <a:t>Towards</a:t>
            </a:r>
            <a:r>
              <a:rPr lang="en-US" dirty="0" smtClean="0"/>
              <a:t> a culturally competent system of care, volume I</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-Cultural competence is a set of congruent behaviors, attitudes, and policies that come together in a system, agency, or among  professionals that enables effective work in cross-cultural situations. (Cross model)</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B367C9A-FA5C-40ED-BE69-0D2EDC9B449D}"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Campinha-Bacote</a:t>
            </a:r>
            <a:r>
              <a:rPr lang="en-US" dirty="0" smtClean="0"/>
              <a:t>, The Process of Cultural Competence in the Delivery of Healthcare Services. </a:t>
            </a:r>
          </a:p>
          <a:p>
            <a:endParaRPr lang="en-US" dirty="0"/>
          </a:p>
        </p:txBody>
      </p:sp>
      <p:sp>
        <p:nvSpPr>
          <p:cNvPr id="4" name="Slide Number Placeholder 3"/>
          <p:cNvSpPr>
            <a:spLocks noGrp="1"/>
          </p:cNvSpPr>
          <p:nvPr>
            <p:ph type="sldNum" sz="quarter" idx="10"/>
          </p:nvPr>
        </p:nvSpPr>
        <p:spPr/>
        <p:txBody>
          <a:bodyPr/>
          <a:lstStyle/>
          <a:p>
            <a:fld id="{9B367C9A-FA5C-40ED-BE69-0D2EDC9B449D}"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Simplified and graphic</a:t>
            </a:r>
            <a:r>
              <a:rPr lang="en-US" baseline="0" dirty="0" smtClean="0"/>
              <a:t> definition of </a:t>
            </a:r>
            <a:r>
              <a:rPr lang="en-US" baseline="0" dirty="0" smtClean="0"/>
              <a:t>cultural </a:t>
            </a:r>
            <a:r>
              <a:rPr lang="en-US" baseline="0" dirty="0" smtClean="0"/>
              <a:t>competence.</a:t>
            </a:r>
            <a:endParaRPr lang="en-US" baseline="0" dirty="0" smtClean="0"/>
          </a:p>
          <a:p>
            <a:endParaRPr lang="en-US" baseline="0" dirty="0" smtClean="0"/>
          </a:p>
          <a:p>
            <a:r>
              <a:rPr lang="en-US" u="sng" baseline="0" dirty="0" smtClean="0">
                <a:solidFill>
                  <a:srgbClr val="FF0000"/>
                </a:solidFill>
              </a:rPr>
              <a:t>A set of behaviors, attitudes, skills and policies that provide effective care within the cultural context of the patient (cross-cultural situations)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B367C9A-FA5C-40ED-BE69-0D2EDC9B449D}"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Developmental</a:t>
            </a:r>
            <a:r>
              <a:rPr lang="en-US" baseline="0" dirty="0" smtClean="0"/>
              <a:t> process; and education to promote cultural competence in PT should progress along a continuum that enhances the individuals knowledge, attitudes, and skills throughout the educational program, across varied teaching and learning experiences.</a:t>
            </a:r>
            <a:r>
              <a:rPr lang="en-US" baseline="30000" dirty="0" smtClean="0"/>
              <a:t>2</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B367C9A-FA5C-40ED-BE69-0D2EDC9B449D}"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Cultural competence is a component of evidence-based practice and the importance of cultural competence is supported by the APTA.</a:t>
            </a:r>
          </a:p>
          <a:p>
            <a:r>
              <a:rPr lang="en-US" u="sng" dirty="0" smtClean="0"/>
              <a:t>Definition:</a:t>
            </a:r>
            <a:r>
              <a:rPr lang="en-US" baseline="0" dirty="0" smtClean="0"/>
              <a:t> </a:t>
            </a:r>
            <a:r>
              <a:rPr lang="en-US" dirty="0" smtClean="0"/>
              <a:t>Cultural competence refers to the set of skills necessary to understand and respond effectively to the cultural needs </a:t>
            </a:r>
          </a:p>
          <a:p>
            <a:r>
              <a:rPr lang="en-US" dirty="0" smtClean="0"/>
              <a:t>of each patient/client.</a:t>
            </a:r>
          </a:p>
          <a:p>
            <a:endParaRPr lang="en-US" dirty="0" smtClean="0"/>
          </a:p>
          <a:p>
            <a:r>
              <a:rPr lang="en-US" sz="1200" b="0" i="0" kern="1200" dirty="0" smtClean="0">
                <a:solidFill>
                  <a:schemeClr val="tx1"/>
                </a:solidFill>
                <a:latin typeface="+mn-lt"/>
                <a:ea typeface="+mn-ea"/>
                <a:cs typeface="+mn-cs"/>
              </a:rPr>
              <a:t>The importance of cultural competence in patient care is supported by APTA's </a:t>
            </a:r>
            <a:r>
              <a:rPr lang="en-US" sz="1200" b="0" i="0" u="none" strike="noStrike" kern="1200" dirty="0" smtClean="0">
                <a:solidFill>
                  <a:schemeClr val="tx1"/>
                </a:solidFill>
                <a:latin typeface="+mn-lt"/>
                <a:ea typeface="+mn-ea"/>
                <a:cs typeface="+mn-cs"/>
                <a:hlinkClick r:id="rId3" tooltip="Operational Plan on Cultural Competence (.pdf)"/>
              </a:rPr>
              <a:t>Operational Plan on Cultural Competence (.</a:t>
            </a:r>
            <a:r>
              <a:rPr lang="en-US" sz="1200" b="0" i="0" u="none" strike="noStrike" kern="1200" dirty="0" err="1" smtClean="0">
                <a:solidFill>
                  <a:schemeClr val="tx1"/>
                </a:solidFill>
                <a:latin typeface="+mn-lt"/>
                <a:ea typeface="+mn-ea"/>
                <a:cs typeface="+mn-cs"/>
                <a:hlinkClick r:id="rId3" tooltip="Operational Plan on Cultural Competence (.pdf)"/>
              </a:rPr>
              <a:t>pdf</a:t>
            </a:r>
            <a:r>
              <a:rPr lang="en-US" sz="1200" b="0" i="0" u="none" strike="noStrike" kern="1200" dirty="0" smtClean="0">
                <a:solidFill>
                  <a:schemeClr val="tx1"/>
                </a:solidFill>
                <a:latin typeface="+mn-lt"/>
                <a:ea typeface="+mn-ea"/>
                <a:cs typeface="+mn-cs"/>
                <a:hlinkClick r:id="rId3" tooltip="Operational Plan on Cultural Competence (.pdf)"/>
              </a:rPr>
              <a:t>)</a:t>
            </a:r>
            <a:r>
              <a:rPr lang="en-US" sz="1200" b="0" i="0" kern="1200" dirty="0" smtClean="0">
                <a:solidFill>
                  <a:schemeClr val="tx1"/>
                </a:solidFill>
                <a:latin typeface="+mn-lt"/>
                <a:ea typeface="+mn-ea"/>
                <a:cs typeface="+mn-cs"/>
              </a:rPr>
              <a:t>,</a:t>
            </a:r>
          </a:p>
          <a:p>
            <a:r>
              <a:rPr lang="en-US" sz="1200" b="0" i="0" kern="1200" dirty="0" smtClean="0">
                <a:solidFill>
                  <a:schemeClr val="tx1"/>
                </a:solidFill>
                <a:latin typeface="+mn-lt"/>
                <a:ea typeface="+mn-ea"/>
                <a:cs typeface="+mn-cs"/>
              </a:rPr>
              <a:t>-</a:t>
            </a:r>
            <a:r>
              <a:rPr lang="en-US" sz="1200" b="0" i="0" u="sng" kern="1200" dirty="0" smtClean="0">
                <a:solidFill>
                  <a:schemeClr val="tx1"/>
                </a:solidFill>
                <a:latin typeface="+mn-lt"/>
                <a:ea typeface="+mn-ea"/>
                <a:cs typeface="+mn-cs"/>
              </a:rPr>
              <a:t>GOAL I: </a:t>
            </a:r>
            <a:r>
              <a:rPr lang="en-US" sz="1200" b="0" i="0" kern="1200" dirty="0" smtClean="0">
                <a:solidFill>
                  <a:schemeClr val="tx1"/>
                </a:solidFill>
                <a:latin typeface="+mn-lt"/>
                <a:ea typeface="+mn-ea"/>
                <a:cs typeface="+mn-cs"/>
              </a:rPr>
              <a:t>Facilitate the development of culturally competent physical therapists and physical </a:t>
            </a:r>
          </a:p>
          <a:p>
            <a:r>
              <a:rPr lang="en-US" sz="1200" b="0" i="0" kern="1200" dirty="0" smtClean="0">
                <a:solidFill>
                  <a:schemeClr val="tx1"/>
                </a:solidFill>
                <a:latin typeface="+mn-lt"/>
                <a:ea typeface="+mn-ea"/>
                <a:cs typeface="+mn-cs"/>
              </a:rPr>
              <a:t>therapist assistants.</a:t>
            </a:r>
          </a:p>
          <a:p>
            <a:r>
              <a:rPr lang="en-US" sz="1200" b="0" i="0" kern="1200" dirty="0" smtClean="0">
                <a:solidFill>
                  <a:schemeClr val="tx1"/>
                </a:solidFill>
                <a:latin typeface="+mn-lt"/>
                <a:ea typeface="+mn-ea"/>
                <a:cs typeface="+mn-cs"/>
              </a:rPr>
              <a:t>-</a:t>
            </a:r>
            <a:r>
              <a:rPr lang="en-US" sz="1200" b="0" i="0" u="sng" kern="1200" dirty="0" smtClean="0">
                <a:solidFill>
                  <a:schemeClr val="tx1"/>
                </a:solidFill>
                <a:latin typeface="+mn-lt"/>
                <a:ea typeface="+mn-ea"/>
                <a:cs typeface="+mn-cs"/>
              </a:rPr>
              <a:t>GOAL II: </a:t>
            </a:r>
            <a:r>
              <a:rPr lang="en-US" sz="1200" b="0" i="0" kern="1200" dirty="0" smtClean="0">
                <a:solidFill>
                  <a:schemeClr val="tx1"/>
                </a:solidFill>
                <a:latin typeface="+mn-lt"/>
                <a:ea typeface="+mn-ea"/>
                <a:cs typeface="+mn-cs"/>
              </a:rPr>
              <a:t>Increase the number of physical therapists and physical therapist assistants from </a:t>
            </a:r>
          </a:p>
          <a:p>
            <a:r>
              <a:rPr lang="en-US" sz="1200" b="0" i="0" kern="1200" dirty="0" smtClean="0">
                <a:solidFill>
                  <a:schemeClr val="tx1"/>
                </a:solidFill>
                <a:latin typeface="+mn-lt"/>
                <a:ea typeface="+mn-ea"/>
                <a:cs typeface="+mn-cs"/>
              </a:rPr>
              <a:t>racial/ethnic minority groups to reflect the changing demographics of US society</a:t>
            </a:r>
          </a:p>
          <a:p>
            <a:r>
              <a:rPr lang="en-US" sz="1200" b="0" i="0" kern="1200" dirty="0" smtClean="0">
                <a:solidFill>
                  <a:schemeClr val="tx1"/>
                </a:solidFill>
                <a:latin typeface="+mn-lt"/>
                <a:ea typeface="+mn-ea"/>
                <a:cs typeface="+mn-cs"/>
              </a:rPr>
              <a:t> the </a:t>
            </a:r>
            <a:r>
              <a:rPr lang="en-US" sz="1200" b="0" i="0" u="none" strike="noStrike" kern="1200" dirty="0" smtClean="0">
                <a:solidFill>
                  <a:schemeClr val="tx1"/>
                </a:solidFill>
                <a:latin typeface="+mn-lt"/>
                <a:ea typeface="+mn-ea"/>
                <a:cs typeface="+mn-cs"/>
                <a:hlinkClick r:id="rId4"/>
              </a:rPr>
              <a:t>vision for the profession</a:t>
            </a:r>
            <a:r>
              <a:rPr lang="en-US" sz="1200" b="0" i="0" kern="1200" dirty="0" smtClean="0">
                <a:solidFill>
                  <a:schemeClr val="tx1"/>
                </a:solidFill>
                <a:latin typeface="+mn-lt"/>
                <a:ea typeface="+mn-ea"/>
                <a:cs typeface="+mn-cs"/>
              </a:rPr>
              <a:t> </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numerous other </a:t>
            </a:r>
            <a:r>
              <a:rPr lang="en-US" sz="1200" b="0" i="0" u="none" strike="noStrike" kern="1200" dirty="0" smtClean="0">
                <a:solidFill>
                  <a:schemeClr val="tx1"/>
                </a:solidFill>
                <a:latin typeface="+mn-lt"/>
                <a:ea typeface="+mn-ea"/>
                <a:cs typeface="+mn-cs"/>
                <a:hlinkClick r:id="rId5"/>
              </a:rPr>
              <a:t>policies, guidelines, and strategic documents</a:t>
            </a:r>
            <a:r>
              <a:rPr lang="en-US" sz="1200" b="0" i="0" kern="1200" dirty="0" smtClean="0">
                <a:solidFill>
                  <a:schemeClr val="tx1"/>
                </a:solidFill>
                <a:latin typeface="+mn-lt"/>
                <a:ea typeface="+mn-ea"/>
                <a:cs typeface="+mn-cs"/>
              </a:rPr>
              <a:t>.</a:t>
            </a:r>
          </a:p>
          <a:p>
            <a:r>
              <a:rPr lang="en-US" sz="1200" b="0" i="0" u="sng" kern="1200" dirty="0" smtClean="0">
                <a:solidFill>
                  <a:schemeClr val="tx1"/>
                </a:solidFill>
                <a:latin typeface="+mn-lt"/>
                <a:ea typeface="+mn-ea"/>
                <a:cs typeface="+mn-cs"/>
              </a:rPr>
              <a:t>Policies, guidelines, and strategic documents:</a:t>
            </a:r>
            <a:r>
              <a:rPr lang="en-US" sz="1200" b="0" i="0" u="sng" kern="1200" baseline="30000" dirty="0" smtClean="0">
                <a:solidFill>
                  <a:schemeClr val="tx1"/>
                </a:solidFill>
                <a:latin typeface="+mn-lt"/>
                <a:ea typeface="+mn-ea"/>
                <a:cs typeface="+mn-cs"/>
              </a:rPr>
              <a:t>1</a:t>
            </a:r>
            <a:endParaRPr lang="en-US" sz="1200" b="0" i="0" u="sng"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-code of ethics</a:t>
            </a:r>
            <a:r>
              <a:rPr lang="en-US" sz="1200" b="0" i="0" kern="1200" baseline="0" dirty="0" smtClean="0">
                <a:solidFill>
                  <a:schemeClr val="tx1"/>
                </a:solidFill>
                <a:latin typeface="+mn-lt"/>
                <a:ea typeface="+mn-ea"/>
                <a:cs typeface="+mn-cs"/>
              </a:rPr>
              <a:t> for the physical therapist</a:t>
            </a:r>
          </a:p>
          <a:p>
            <a:r>
              <a:rPr lang="en-US" sz="1200" b="0" i="0" kern="1200" baseline="0" dirty="0" smtClean="0">
                <a:solidFill>
                  <a:schemeClr val="tx1"/>
                </a:solidFill>
                <a:latin typeface="+mn-lt"/>
                <a:ea typeface="+mn-ea"/>
                <a:cs typeface="+mn-cs"/>
              </a:rPr>
              <a:t>-APTA Education Strategic Plan</a:t>
            </a:r>
          </a:p>
          <a:p>
            <a:r>
              <a:rPr lang="en-US" sz="1200" b="0" i="0" kern="1200" baseline="0" dirty="0" smtClean="0">
                <a:solidFill>
                  <a:schemeClr val="tx1"/>
                </a:solidFill>
                <a:latin typeface="+mn-lt"/>
                <a:ea typeface="+mn-ea"/>
                <a:cs typeface="+mn-cs"/>
              </a:rPr>
              <a:t>-Competencies of the Transition DPT Graduate</a:t>
            </a:r>
          </a:p>
          <a:p>
            <a:r>
              <a:rPr lang="en-US" sz="1200" b="0" i="0" kern="1200" baseline="0" dirty="0" smtClean="0">
                <a:solidFill>
                  <a:schemeClr val="tx1"/>
                </a:solidFill>
                <a:latin typeface="+mn-lt"/>
                <a:ea typeface="+mn-ea"/>
                <a:cs typeface="+mn-cs"/>
              </a:rPr>
              <a:t>-Minimum required skills of physical therapist graduates at entry-level</a:t>
            </a:r>
          </a:p>
          <a:p>
            <a:r>
              <a:rPr lang="en-US" sz="1200" b="0" i="0" kern="1200" baseline="0" dirty="0" smtClean="0">
                <a:solidFill>
                  <a:schemeClr val="tx1"/>
                </a:solidFill>
                <a:latin typeface="+mn-lt"/>
                <a:ea typeface="+mn-ea"/>
                <a:cs typeface="+mn-cs"/>
              </a:rPr>
              <a:t>-Vision statement of the Physical therapy Profession</a:t>
            </a:r>
          </a:p>
          <a:p>
            <a:r>
              <a:rPr lang="en-US" sz="1200" b="0" i="0" kern="1200" baseline="0" dirty="0" smtClean="0">
                <a:solidFill>
                  <a:schemeClr val="tx1"/>
                </a:solidFill>
                <a:latin typeface="+mn-lt"/>
                <a:ea typeface="+mn-ea"/>
                <a:cs typeface="+mn-cs"/>
              </a:rPr>
              <a:t>-etc.</a:t>
            </a:r>
          </a:p>
          <a:p>
            <a:r>
              <a:rPr lang="en-US" sz="1200" b="0" i="0" u="sng" kern="1200" baseline="0" dirty="0" smtClean="0">
                <a:solidFill>
                  <a:schemeClr val="tx1"/>
                </a:solidFill>
                <a:latin typeface="+mn-lt"/>
                <a:ea typeface="+mn-ea"/>
                <a:cs typeface="+mn-cs"/>
              </a:rPr>
              <a:t>Policies related to diversity</a:t>
            </a:r>
            <a:r>
              <a:rPr lang="en-US" sz="1200" b="0" i="0" kern="1200" baseline="0" dirty="0" smtClean="0">
                <a:solidFill>
                  <a:schemeClr val="tx1"/>
                </a:solidFill>
                <a:latin typeface="+mn-lt"/>
                <a:ea typeface="+mn-ea"/>
                <a:cs typeface="+mn-cs"/>
              </a:rPr>
              <a:t>: cultural diversity in public relations, etc. </a:t>
            </a:r>
          </a:p>
          <a:p>
            <a:endParaRPr lang="en-US" sz="1200" b="0" i="0" kern="1200" dirty="0" smtClean="0">
              <a:solidFill>
                <a:schemeClr val="tx1"/>
              </a:solidFill>
              <a:latin typeface="+mn-lt"/>
              <a:ea typeface="+mn-ea"/>
              <a:cs typeface="+mn-cs"/>
            </a:endParaRPr>
          </a:p>
          <a:p>
            <a:pPr fontAlgn="base"/>
            <a:r>
              <a:rPr lang="en-US" sz="1200" b="0" i="0" kern="1200" dirty="0" smtClean="0">
                <a:solidFill>
                  <a:schemeClr val="tx1"/>
                </a:solidFill>
                <a:latin typeface="+mn-lt"/>
                <a:ea typeface="+mn-ea"/>
                <a:cs typeface="+mn-cs"/>
              </a:rPr>
              <a:t>Multiple areas of the Guiding Principles to achieve the vision relate directly to </a:t>
            </a:r>
            <a:r>
              <a:rPr lang="en-US" sz="1200" b="0" i="0" u="none" strike="noStrike" kern="1200" dirty="0" smtClean="0">
                <a:solidFill>
                  <a:schemeClr val="tx1"/>
                </a:solidFill>
                <a:latin typeface="+mn-lt"/>
                <a:ea typeface="+mn-ea"/>
                <a:cs typeface="+mn-cs"/>
                <a:hlinkClick r:id="rId6"/>
              </a:rPr>
              <a:t>cultural competence</a:t>
            </a:r>
            <a:r>
              <a:rPr lang="en-US" sz="1200" b="0" i="0" kern="1200" dirty="0" smtClean="0">
                <a:solidFill>
                  <a:schemeClr val="tx1"/>
                </a:solidFill>
                <a:latin typeface="+mn-lt"/>
                <a:ea typeface="+mn-ea"/>
                <a:cs typeface="+mn-cs"/>
              </a:rPr>
              <a:t>:</a:t>
            </a:r>
            <a:r>
              <a:rPr lang="en-US" sz="1200" b="0" i="0" kern="1200" baseline="30000" dirty="0" smtClean="0">
                <a:solidFill>
                  <a:schemeClr val="tx1"/>
                </a:solidFill>
                <a:latin typeface="+mn-lt"/>
                <a:ea typeface="+mn-ea"/>
                <a:cs typeface="+mn-cs"/>
              </a:rPr>
              <a:t>1</a:t>
            </a:r>
            <a:endParaRPr lang="en-US" sz="1200" b="0" i="0" kern="1200" dirty="0" smtClean="0">
              <a:solidFill>
                <a:schemeClr val="tx1"/>
              </a:solidFill>
              <a:latin typeface="+mn-lt"/>
              <a:ea typeface="+mn-ea"/>
              <a:cs typeface="+mn-cs"/>
            </a:endParaRPr>
          </a:p>
          <a:p>
            <a:pPr fontAlgn="base"/>
            <a:r>
              <a:rPr lang="en-US" sz="1200" b="1" i="0" kern="1200" dirty="0" smtClean="0">
                <a:solidFill>
                  <a:schemeClr val="tx1"/>
                </a:solidFill>
                <a:latin typeface="+mn-lt"/>
                <a:ea typeface="+mn-ea"/>
                <a:cs typeface="+mn-cs"/>
              </a:rPr>
              <a:t>Consumer-centricity.</a:t>
            </a:r>
            <a:r>
              <a:rPr lang="en-US" sz="1200" b="0" i="0" kern="1200" dirty="0" smtClean="0">
                <a:solidFill>
                  <a:schemeClr val="tx1"/>
                </a:solidFill>
                <a:latin typeface="+mn-lt"/>
                <a:ea typeface="+mn-ea"/>
                <a:cs typeface="+mn-cs"/>
              </a:rPr>
              <a:t> Patient/client/consumer values and goals will be central to all efforts in which the physical therapy profession will engage. </a:t>
            </a:r>
            <a:r>
              <a:rPr lang="en-US" sz="1200" b="0" i="1" kern="1200" dirty="0" smtClean="0">
                <a:solidFill>
                  <a:schemeClr val="tx1"/>
                </a:solidFill>
                <a:latin typeface="+mn-lt"/>
                <a:ea typeface="+mn-ea"/>
                <a:cs typeface="+mn-cs"/>
              </a:rPr>
              <a:t>The physical therapy profession embraces cultural competence as a necessary skill to ensure best practice in providing physical therapist services by responding to individual and cultural considerations, needs, and values.</a:t>
            </a:r>
            <a:endParaRPr lang="en-US" sz="1200" b="0" i="0" kern="1200" dirty="0" smtClean="0">
              <a:solidFill>
                <a:schemeClr val="tx1"/>
              </a:solidFill>
              <a:latin typeface="+mn-lt"/>
              <a:ea typeface="+mn-ea"/>
              <a:cs typeface="+mn-cs"/>
            </a:endParaRPr>
          </a:p>
          <a:p>
            <a:pPr fontAlgn="base"/>
            <a:r>
              <a:rPr lang="en-US" sz="1200" b="1" i="0" kern="1200" dirty="0" smtClean="0">
                <a:solidFill>
                  <a:schemeClr val="tx1"/>
                </a:solidFill>
                <a:latin typeface="+mn-lt"/>
                <a:ea typeface="+mn-ea"/>
                <a:cs typeface="+mn-cs"/>
              </a:rPr>
              <a:t>Access/Equity.</a:t>
            </a:r>
            <a:r>
              <a:rPr lang="en-US" sz="1200" b="0" i="0" kern="1200" dirty="0" smtClean="0">
                <a:solidFill>
                  <a:schemeClr val="tx1"/>
                </a:solidFill>
                <a:latin typeface="+mn-lt"/>
                <a:ea typeface="+mn-ea"/>
                <a:cs typeface="+mn-cs"/>
              </a:rPr>
              <a:t> The physical therapy profession will recognize health inequities and disparities and work to ameliorate them through innovative models of service delivery, advocacy, attention to the influence of the social determinants of health on the consumer, collaboration with community entities to expand the benefit provided by physical therapy, serving as a point of entry to the health care system, and direct outreach to consumers to educate and increase awareness.</a:t>
            </a:r>
          </a:p>
          <a:p>
            <a:pPr fontAlgn="base"/>
            <a:r>
              <a:rPr lang="en-US" sz="1200" b="1" i="0" kern="1200" dirty="0" smtClean="0">
                <a:solidFill>
                  <a:schemeClr val="tx1"/>
                </a:solidFill>
                <a:latin typeface="+mn-lt"/>
                <a:ea typeface="+mn-ea"/>
                <a:cs typeface="+mn-cs"/>
              </a:rPr>
              <a:t>Advocacy.</a:t>
            </a:r>
            <a:r>
              <a:rPr lang="en-US" sz="1200" b="0" i="0" kern="1200" dirty="0" smtClean="0">
                <a:solidFill>
                  <a:schemeClr val="tx1"/>
                </a:solidFill>
                <a:latin typeface="+mn-lt"/>
                <a:ea typeface="+mn-ea"/>
                <a:cs typeface="+mn-cs"/>
              </a:rPr>
              <a:t> The physical therapy profession will advocate for patients/clients/consumers both as individuals and as a population, in practice, education, and research settings to manage and promote change, adopt best practice standards and approaches, and ensure that systems are built to be consumer-centered.</a:t>
            </a:r>
          </a:p>
          <a:p>
            <a:pPr fontAlgn="base"/>
            <a:r>
              <a:rPr lang="en-US" sz="1200" b="0" i="0" kern="1200" dirty="0" smtClean="0">
                <a:solidFill>
                  <a:schemeClr val="tx1"/>
                </a:solidFill>
                <a:latin typeface="+mn-lt"/>
                <a:ea typeface="+mn-ea"/>
                <a:cs typeface="+mn-cs"/>
              </a:rPr>
              <a:t>**Thus, achievement of the vision and devotion to cultural competence go hand in hand.**</a:t>
            </a:r>
          </a:p>
          <a:p>
            <a:endParaRPr lang="en-US" dirty="0"/>
          </a:p>
        </p:txBody>
      </p:sp>
      <p:sp>
        <p:nvSpPr>
          <p:cNvPr id="4" name="Slide Number Placeholder 3"/>
          <p:cNvSpPr>
            <a:spLocks noGrp="1"/>
          </p:cNvSpPr>
          <p:nvPr>
            <p:ph type="sldNum" sz="quarter" idx="10"/>
          </p:nvPr>
        </p:nvSpPr>
        <p:spPr/>
        <p:txBody>
          <a:bodyPr/>
          <a:lstStyle/>
          <a:p>
            <a:fld id="{9B367C9A-FA5C-40ED-BE69-0D2EDC9B449D}"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Develop culturally</a:t>
            </a:r>
            <a:r>
              <a:rPr lang="en-US" baseline="0" dirty="0" smtClean="0"/>
              <a:t> sensitive examination and intervention techniques that allow the patient to be comfortable during the visit. </a:t>
            </a:r>
          </a:p>
          <a:p>
            <a:endParaRPr lang="en-US" dirty="0" smtClean="0"/>
          </a:p>
          <a:p>
            <a:r>
              <a:rPr lang="en-US" dirty="0" smtClean="0"/>
              <a:t>Adapt patient-therapist interaction, rehabilitation services </a:t>
            </a:r>
          </a:p>
          <a:p>
            <a:endParaRPr lang="en-US" dirty="0" smtClean="0"/>
          </a:p>
          <a:p>
            <a:r>
              <a:rPr lang="en-US" dirty="0" smtClean="0"/>
              <a:t>Create best plan of care</a:t>
            </a:r>
          </a:p>
          <a:p>
            <a:endParaRPr lang="en-US" dirty="0" smtClean="0"/>
          </a:p>
          <a:p>
            <a:r>
              <a:rPr lang="en-US" dirty="0" smtClean="0"/>
              <a:t>Enhance patient outcomes</a:t>
            </a:r>
          </a:p>
          <a:p>
            <a:endParaRPr lang="en-US" dirty="0"/>
          </a:p>
        </p:txBody>
      </p:sp>
      <p:sp>
        <p:nvSpPr>
          <p:cNvPr id="4" name="Slide Number Placeholder 3"/>
          <p:cNvSpPr>
            <a:spLocks noGrp="1"/>
          </p:cNvSpPr>
          <p:nvPr>
            <p:ph type="sldNum" sz="quarter" idx="10"/>
          </p:nvPr>
        </p:nvSpPr>
        <p:spPr/>
        <p:txBody>
          <a:bodyPr/>
          <a:lstStyle/>
          <a:p>
            <a:fld id="{9B367C9A-FA5C-40ED-BE69-0D2EDC9B449D}"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EF1B69EC-9860-4A89-BBD3-D6B27106D3D8}" type="datetimeFigureOut">
              <a:rPr lang="en-US" smtClean="0"/>
              <a:pPr/>
              <a:t>3/24/2014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4CAF15EA-CBB7-4CC9-A2FC-8E36706B63D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1B69EC-9860-4A89-BBD3-D6B27106D3D8}" type="datetimeFigureOut">
              <a:rPr lang="en-US" smtClean="0"/>
              <a:pPr/>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F15EA-CBB7-4CC9-A2FC-8E36706B63D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1B69EC-9860-4A89-BBD3-D6B27106D3D8}" type="datetimeFigureOut">
              <a:rPr lang="en-US" smtClean="0"/>
              <a:pPr/>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F15EA-CBB7-4CC9-A2FC-8E36706B63D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EF1B69EC-9860-4A89-BBD3-D6B27106D3D8}" type="datetimeFigureOut">
              <a:rPr lang="en-US" smtClean="0"/>
              <a:pPr/>
              <a:t>3/24/2014</a:t>
            </a:fld>
            <a:endParaRPr lang="en-US"/>
          </a:p>
        </p:txBody>
      </p:sp>
      <p:sp>
        <p:nvSpPr>
          <p:cNvPr id="9" name="Slide Number Placeholder 8"/>
          <p:cNvSpPr>
            <a:spLocks noGrp="1"/>
          </p:cNvSpPr>
          <p:nvPr>
            <p:ph type="sldNum" sz="quarter" idx="15"/>
          </p:nvPr>
        </p:nvSpPr>
        <p:spPr/>
        <p:txBody>
          <a:bodyPr rtlCol="0"/>
          <a:lstStyle/>
          <a:p>
            <a:fld id="{4CAF15EA-CBB7-4CC9-A2FC-8E36706B63D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EF1B69EC-9860-4A89-BBD3-D6B27106D3D8}" type="datetimeFigureOut">
              <a:rPr lang="en-US" smtClean="0"/>
              <a:pPr/>
              <a:t>3/24/2014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4CAF15EA-CBB7-4CC9-A2FC-8E36706B63D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F1B69EC-9860-4A89-BBD3-D6B27106D3D8}" type="datetimeFigureOut">
              <a:rPr lang="en-US" smtClean="0"/>
              <a:pPr/>
              <a:t>3/24/2014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F15EA-CBB7-4CC9-A2FC-8E36706B63D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F1B69EC-9860-4A89-BBD3-D6B27106D3D8}" type="datetimeFigureOut">
              <a:rPr lang="en-US" smtClean="0"/>
              <a:pPr/>
              <a:t>3/24/2014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AF15EA-CBB7-4CC9-A2FC-8E36706B63D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EF1B69EC-9860-4A89-BBD3-D6B27106D3D8}" type="datetimeFigureOut">
              <a:rPr lang="en-US" smtClean="0"/>
              <a:pPr/>
              <a:t>3/24/2014</a:t>
            </a:fld>
            <a:endParaRPr lang="en-US"/>
          </a:p>
        </p:txBody>
      </p:sp>
      <p:sp>
        <p:nvSpPr>
          <p:cNvPr id="7" name="Slide Number Placeholder 6"/>
          <p:cNvSpPr>
            <a:spLocks noGrp="1"/>
          </p:cNvSpPr>
          <p:nvPr>
            <p:ph type="sldNum" sz="quarter" idx="11"/>
          </p:nvPr>
        </p:nvSpPr>
        <p:spPr/>
        <p:txBody>
          <a:bodyPr rtlCol="0"/>
          <a:lstStyle/>
          <a:p>
            <a:fld id="{4CAF15EA-CBB7-4CC9-A2FC-8E36706B63D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1B69EC-9860-4A89-BBD3-D6B27106D3D8}" type="datetimeFigureOut">
              <a:rPr lang="en-US" smtClean="0"/>
              <a:pPr/>
              <a:t>3/24/2014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AF15EA-CBB7-4CC9-A2FC-8E36706B63D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EF1B69EC-9860-4A89-BBD3-D6B27106D3D8}" type="datetimeFigureOut">
              <a:rPr lang="en-US" smtClean="0"/>
              <a:pPr/>
              <a:t>3/24/2014</a:t>
            </a:fld>
            <a:endParaRPr lang="en-US"/>
          </a:p>
        </p:txBody>
      </p:sp>
      <p:sp>
        <p:nvSpPr>
          <p:cNvPr id="22" name="Slide Number Placeholder 21"/>
          <p:cNvSpPr>
            <a:spLocks noGrp="1"/>
          </p:cNvSpPr>
          <p:nvPr>
            <p:ph type="sldNum" sz="quarter" idx="15"/>
          </p:nvPr>
        </p:nvSpPr>
        <p:spPr/>
        <p:txBody>
          <a:bodyPr rtlCol="0"/>
          <a:lstStyle/>
          <a:p>
            <a:fld id="{4CAF15EA-CBB7-4CC9-A2FC-8E36706B63D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EF1B69EC-9860-4A89-BBD3-D6B27106D3D8}" type="datetimeFigureOut">
              <a:rPr lang="en-US" smtClean="0"/>
              <a:pPr/>
              <a:t>3/24/2014</a:t>
            </a:fld>
            <a:endParaRPr lang="en-US"/>
          </a:p>
        </p:txBody>
      </p:sp>
      <p:sp>
        <p:nvSpPr>
          <p:cNvPr id="18" name="Slide Number Placeholder 17"/>
          <p:cNvSpPr>
            <a:spLocks noGrp="1"/>
          </p:cNvSpPr>
          <p:nvPr>
            <p:ph type="sldNum" sz="quarter" idx="11"/>
          </p:nvPr>
        </p:nvSpPr>
        <p:spPr/>
        <p:txBody>
          <a:bodyPr rtlCol="0"/>
          <a:lstStyle/>
          <a:p>
            <a:fld id="{4CAF15EA-CBB7-4CC9-A2FC-8E36706B63D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F1B69EC-9860-4A89-BBD3-D6B27106D3D8}" type="datetimeFigureOut">
              <a:rPr lang="en-US" smtClean="0"/>
              <a:pPr/>
              <a:t>3/24/2014</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CAF15EA-CBB7-4CC9-A2FC-8E36706B63D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hyperlink" Target="http://www.census.gov/newsroom/releases/archives/population/cb12-243.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ncbi.nlm.nih.gov/pubmed/20586365"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The Journey of Cultural Competence</a:t>
            </a:r>
            <a:endParaRPr lang="en-US" dirty="0"/>
          </a:p>
        </p:txBody>
      </p:sp>
      <p:sp>
        <p:nvSpPr>
          <p:cNvPr id="3" name="Subtitle 2"/>
          <p:cNvSpPr>
            <a:spLocks noGrp="1"/>
          </p:cNvSpPr>
          <p:nvPr>
            <p:ph type="subTitle" idx="1"/>
          </p:nvPr>
        </p:nvSpPr>
        <p:spPr/>
        <p:txBody>
          <a:bodyPr>
            <a:normAutofit/>
          </a:bodyPr>
          <a:lstStyle/>
          <a:p>
            <a:r>
              <a:rPr lang="en-US" dirty="0" smtClean="0"/>
              <a:t>Beverly Knight</a:t>
            </a:r>
          </a:p>
          <a:p>
            <a:r>
              <a:rPr lang="en-US" dirty="0" smtClean="0"/>
              <a:t>Capstone Presentation</a:t>
            </a:r>
          </a:p>
          <a:p>
            <a:r>
              <a:rPr lang="en-US" dirty="0" smtClean="0"/>
              <a:t>March 25, 2014</a:t>
            </a:r>
            <a:endParaRPr lang="en-US" dirty="0"/>
          </a:p>
        </p:txBody>
      </p:sp>
      <p:sp>
        <p:nvSpPr>
          <p:cNvPr id="57346" name="AutoShape 2" descr="data:image/jpeg;base64,/9j/4AAQSkZJRgABAQAAAQABAAD/2wCEAAkGBxQSEhQUEhQWFRUXGBUaGRgXFxgaFxgXFxYXFhcYGBgYHCggGxwlHBgYITEhJSkrLi4uGB8zODMsNygtLisBCgoKDg0OGxAQGy8kHyQsLCwsLCwsLCwsLCwsLCwsLCwsLCwsLCwsLCwsLCwsLCwsLCwsLCwsLCwsLCwsLCwsLP/AABEIALcBEwMBIgACEQEDEQH/xAAcAAABBQEBAQAAAAAAAAAAAAAEAAECAwUGBwj/xABCEAABAgQDBAcFBQcEAgMAAAABAhEAAyExBBJBBVFhcQYTIoGRofAyQrHB0RRSkuHxBxUjU2JygjNDstIkooOTwv/EABoBAAMBAQEBAAAAAAAAAAAAAAECAwAEBQb/xAAwEQACAQMDAwIDBwUAAAAAAAAAAQIDERIEITETQVEUYSIycVKRobHB4fAFI0Jigf/aAAwDAQACEQMRAD8A3PtUQVi4tkYFDuokjdr30iAwIfeOMfN5RPoFGRWMbV3iwbRJNSTBH2BItU8osl4QbonKUR4wZPCzirQwR1ZVpFuGw7xvYPBBqxzSnvsLVrKmjBGEJForOEbSOvEgboGxWDBFBAbnHdnPHW3e6OSmSoqyRrYmUAawGpQdnAi0Kmx1q0ldFKExekgQLjVKS7MfGvlSMbaG2TL7IQpa7nLUAc9ItD4uBWrK51AniJieNTHDbN6Rzio5pHZ0vmpq5vypEsROUskso37DkDhFuk07Mnkmro7qXPSfeD84wukXS+XheyO0vdoOccziMPiFsJKuqGrB1H/Iw56IhfbnFc1TXUq8UjTgneb/AOE5ZtWigvZPTdeImZAkAam5HdHVYzGhKMxStemVIqXpWOT2d0eMsfwwmU/MnzjTTsyYwdZPM/IQ1R02/h4NCM0vi5L8QpAS8uUZZd93e2scbt/ZkyY6s4KnpYU5COt/cr+0X74ukbEHOGhVjDe4s6bmrHmUvohPWHJHjGhK6AqKhmWCOdY9IRs1rMIl9jCbGu8wz1kuwi0ke5h7J6P9QkJQWGvPfwjTWoBgpUW/Yw1Vl/WkQ/c4N1kxF1Lu7ZXppKyKZmISaOfhEFzEp0c8oIGyAPZLxanZzVJhs15Fw9jPOPI90whilHRuJgtWDG6LESBqLQ2SEszKVMmfdiKOtNktGyqVE0paGzEcTAmy16xUZat8dCuWDeIpwyd0Mqgjgc99nVvhjIVHQqkJitckQ3VFdMwDKVCjZMoQ0N1BcC+WqLkqgNAizOkXLdxjx2e0kHJWItQsRlrxIFg/egDzVEk4tf8AKVzC0xOUGM7HSYJQeN6URHIYKeaPLUOShG3gMeCGCVXarRzKWE7s87VUm90byWaA5ymBhwuKMUsNdo69XrFVgopWscMIbmJjsSvNldn0Zu4kmsc3tLElCg2Uqc2APkA4jWxyHU9zxjJnypnukDkBHPR9z3qUEo7AmKzrCVF7/lZ3i1CJgFSW4iIKwale1Xm8WysGoWLd0daasF3uXS8M9Wven0i9OF4RWJKzcxOTgAC+UeAjZCtBMrDgaReZcDjCmHOCBuHgXubYv6sd0ITECmZPx+EVpwYGgiYw8NsIy0NpWHUqmp5NFPUwhLjWFHStR91u94YB7iJB4kxhhWViW4oGPGsRXLW1CH5Rf1Zh8hg3ADJRN1IiWVVnHhBGQwhKg5AsV9Swe8UKB3AQX1ZiJlwVIDQKqKFZoPMuImWIdSQjiwDtQnVBvViFkEPmhcWAF4rUFRpFAiJTGzBgZeVUKNApEKDmDA8eG1l71GDJW255DBS24PHeyejaNwg6VsZAsBBlq6X2SsdLP7R53JxExRdWc8S5jrti7RUwBQctHKgT4bo3EbLSPyggYdo5q2ojNWsdFKjg/mLZSpag6QoG+7ugiRiFCxV5/GARKbWLZQ4mPMlEpKCsdBh8UMsBzJ4q5Ph+cDoXTWB5pMSwOWFBXZOYxgOctKblvXKLhxEQVJG6LRR1x2BFY2WNT4H6Qvt0vj+E/SC1YYbodOGG6LJxDf3BDtJI9lCldxgPF7TmKDJlqHIRtJww3RYJAisZxXYnKz7nJGdiSQQFU4xYidi+VXjqfs4h+oi3XXhE8F5Zj4bEzffv5QZKxJ1gwyRuhupG6JuafYdNEEzxD9aOEOZUQMqBsHYs64boXXxV1cNlg2RsUX9cIXWiKW4QmjWNYv62H62B3iQEGwLFipkVlRh8kLLBQGiBJiBeLwmHyQ2QriDNDNBfVw3VQchcQVoYpgvqoYyxByNgB5YaC+qEKNkbAz9s7ckYRutJ7QJGUZnIIDU5xr4FPWS0LylOZIVlVcOHY8Y8M6J4CbOxsoTiqZmUFBRzLSr3S4INCAQ7aCzGPo5EqnGE1NGNK0VuyHqJNXMs4eKlYeA+lnSMYVkIAVNLUIOUA721O6OYwv7TEB0zpfaSlyUG5oAwOjmIKhUkrpDqqzsDIh0SYz9k9KMPiJctYXlK1ZAk3zuzeY8RG6ExzzjKLs0U6rsUplRRNkxpy2iqeeMLZiRqu5nCSYtTJiZVXSIpKYdRZXJsfqIYSIvQhJ1i37LDqJN1Lcg6ZUPliybIISSKlqOWHed0eWdJv2hTUDIn+EoZgo0bKwYgEkg7tKi8XpUJVHZCSqJK9z04xFjHk2zf2nTTIX1namezLUlAzE3cgGtOAFOcZmx+mWOCzPWta05gAhZGQZyoB2Yu4+otHStDU3E9RHY9uCYWSOe6JdM5eLlzFLeWpBAUFsBXdW1I6KTiwtIUhQUkgEEVBBrEJUpRdmiinfgiZRiBlGLuuMP18Lgx7yBuqiJlQUZvCK1L4QVFjKTKDLO6GyxcVmIFfCHUGHIrTLeHyiJmYYiokwygzZjhMPliko4mGYw3SYrqF7cRDgQPmMILg9Fg6iCGhm4xU8KN0TdRFrDfDOIraIkwekDqIsKoeKa7j4Qo3RN1UeM9Fuma5ExIlJZA3gKUaM2l6XJsDwj3NG3kS8MZyz1hEvOcpSxpZNqaR8xyZeQOxFN3BrwThdords5Y9lnLBN2HgKcI76mnhNt2PNU21ZnQ9JekqsVMKu0z6kPlcsPz4ClIzZCXlHMC3aYgiwbNapDtSgrGatBe9OOt3EOJirilC/r1aGUFFWRTNt3Z0Oy5SJc0KExYCRmSQGZWUGjqBet/i8bCeluJSFJMzO47RJLuzO7i2gFI5WROKgBmYAJozOQL8zWvOCiqhq3Hk8RnBSfxK5aL22PSehHS4qUJOILElwoMOyAzrzD2RvFfn3OMx8hKQpU1DFiO0Kg8I+cJk9QsTvvugvD9IJrZCw0HPeTWIz0UJO4jnvc9c2z0skiVmkqJUFJoQUhnq53RTsDpUkgjFZUG6SATQnVntHl4KyQCSoeQ3OPGL0zkpPtMR4CHWlp42D1pHtOF29hFO05IYtVx8Y0ZO2cP/Pl/iEeIIWoDgdRCVMUAa+IbzP1hfRQfcWU7nq/Sjphh8NKJSoTFmgCd7UJMfPW28aqdMMxSiVly9yS9P0jd2ziBNliodKm4603xlyJB7RZiSGJA3hr2sPOL0aUaW6Jyd1YCl4kyssyUpTlOUZmLJZiA9B5UMSlbXmFKZZskluyHOY+zaxJcavUWERmywVF2DE2sHJt60iEjDJBLpKmJdqU3vHXs+SLuE7M2ZMxBWkTCkoQqYA/tFLOGBuxvzvHvH7PkqOAk5s2YZgXrqSG4MQ3Bo8RwEiYVJAVlVVSauAXe1uMd3sXpHiMNICDMQlR9osCSQMoqdWA8IjWpuorIpTqKG56dikkJLXY790MGYlTAAOTYAby8ebTun2ImIUjrALdoJYjk0c/tHa8xaTnmzFB7FSvmWiMdFJ8ss9Wl2PVcX0kwsssqcCf6XV5pBgEdN8HXtLFroPyjx6ZiVsWrqWr5wJLx+ZTBRB4+qxdaOmubknq59j3bDdJcJMAKZ6A5ZlHKpyWFD8YGx/S7ByVFKpwUQLIGbucUePEJ2NyXLhVmv6tE5gVlCja7tbnGWjhfkL1c7cHsknpzglZv4ikhId1JZ+0EhhcmrtugnZXSvCT1BCZozH7wyi7Bn3vHh0/EEJCi9bcYvVh1gJWHZQBDGtRrrDekh2Ynqpn0B9tk5lJ61AUj2gVANR9Yzdp9KMJIoqaFHcgZvMU848aw+ACsxmzChQLMxJ5nhA5wbEgkkb3oQ0FaOK3bM9U+yO/2r+09KSRJkvuKyz8WFtdYypf7UZ3WJzS5eR+0A7kUsSaGh8Y4iQjrFzEn3SKipYBqeHnBP7rSogJzDMey5S2WhJemnwiqoU12JurUe9z1rYvT3CTQhMxfVLLA5h2X/u3c4ltTp7hJNlKmGrZWCTb3izx5BidnmW6lsBdswcilq8WiBVJUCElTh6Fimws3owvp4XD6idj0tP7Snb/x0n/5H+KYO2Z+0WSogT0KRxS5ALmhHJvGPKMDichOaU4tY5dCfL4xqJkkJyzJbFQBSsBRKXejhLUoSeMN0Kb7C9afk9dXtqUouibLKdKjvvxeHjwdSFue0/eBbg8KB6aI/Xl4BSoJDElyLFVOBLO/jpEZK6U04OQeHmY1Z3Q/EAkjIfEfKBjsDFJ/2yeRHjcRNVKbW0kTU0VGaTl3eFfXxiSZ5IAv9YgcBPTeUvwJ+EQOYEOkhuBFX4xtuxVSNfDgeh6eLcRMo14CkTX0ZvWkX9cGD768vlEWty6exViJdHUT64QGksbMd47/AAg0rSQdXI8IonoAIYU3Q6EZrbGm53BrqOEPjJXafUeY9OIo2fL6p1lVCDQakcDpAB2gol1QqV3sK2dTsqa1DY7tYs2lKT1ajW3npHMScUoKBD04x0S8QJ8rKlLKcE8eb87QsvhGTuc1PlMAc3teXN9bRVKmLZgfGNPGZBQVNHO41oIy1U3318m+sPF3RN7EpQ9o2t36eMWyJypZO8uKgM14ghWUDMQKWHl6eHzjVyd/62hxWzqOikqRNYTT2kHs3BIIZKXG75Qb0sRLQtKZdEpqSKu4Yh3jjsFilJWFI9WrHb4uYjESU5GzpSey/vHceG6B1MNrck3ycrhpCnUpDEM708GN4ulYiYEpCpRLE1KQaENWnfHVdHZJlIdawkl+y4HI0grE4pJLBaRvNBDKtYxxu31oTJAlhlrcLowIZ2cgDjTdHKyVqzWuDYE6XoY9Nx2DE1N0rQLkh66BPH4RyiujSszy1J4dk0/CRD9VPdgvYzjg8iCZmRyEkOd96EbuIgqXjF9UoLFB2Qfeys1OB5tSD0bCmO6lP+P6xZM2Mv3VMGt2jozufGDnEGcfJhYuYgFAKQRYUJZ2qa8YuxW0VpmJkoUGSwSSCADvFyBasE4jo5MVqDV6t/1hHYSyzhDixBaukFTXk2cfJTPnKUJZWoKaiwFVAHs61ERUkzEJUFJSlQJZ1KICQSXvuNIM/cilEvLQATVlEkUYZdBWvdDJ2KtAAAoAoDtsWUGVZO6Dmhc15BpOzVrGVJHEuwJJIFQa2tD4jYago9vgQHJNO0wFgHjSkyp8tC0S0oSlRSWzi495ymhpEPsuIK87JzG/8Q5SwaqWtvHGCpxNnHyYYQEdlipJPYNuDa1tB6NnsErmLSCSomzsRU0LON/fF+N2XiJqipSZaXagNHZniOO2LNWlCVkEJFHUKXdqa/WNmjZxMnaUpcsMXyEulQJKdxraoFeUWyMTPUCkTFpBICA5Zia60BzP3aQedmTynLnQAzNmDDfudzv3xajY9QVqehByrajUbQMebxskDOIFNUhByrE4qoSd5UMxPZS2sKDP3WjVfrTyhRuobqRPT14Lc3pvrEDgHFx65wNKnzRQqJ0vbxglGNOoJ3On8vTR8ZlUR0dOJScCo2yn4xWnZZN0g8IvRjk2ICfERfJWl6a6E0hutNBVNGYvY0sgvJB7geWkZk/o1IL/AMLLyJHwjqjMr7XcD6+MLOd54OQfWsWhq5ruPh7nFDodLNisd7/EQLiOhCvdmK70/SPRELU9/lFap5etR64xVa+r2Nj7nmeK6KYhgHFLXF+YjNndGMQn/aJ4pIPk8etLxbXCuZrXxiP2hOgD8orH+o1F2Bb3PHjsycm8qY24JPyjY2AhSlJllKh2qDKrxLt6EeirykswPh9YtQhN8vn8GMNL+oZKziFJo4XaPRpWZWRCiA1crOTSge167hGTj8CqWUBTpzJNC9W05Wj1ZWIWkUqOY+kc3t7A9fMStZUSk9mzDfRjGo6xt2lwGTSPOcRJ3mo0rvinEAgDtO7FqtyjstpbAzIUlAGY0d2AtXy8zGLh+j81LCYxSKdlQegaxaPShXg1e5FyXky8FMZduyOOjcY1sDMWhQUAoA8/jug7Z/R5pyS7S6e0xPFwHDPHX7P2UhDkFJGgowoXFbiJ1dRBcbi8k8FNQqWM6CksNKENdzTwMRnS0+6R3pSfhBcyb6eB1L4fOOFVWBxCMTJPUywlhv7O/VtICp99Hek/DNFycWoNU8AbU7niSdoD3paFg0LgGnO47jFpVcnsFpMGVMfWWf8AE/WK1JH9HiofKK5uHkkuEFHiR5Q6MAgnsrHeVD4wVUl2JOA5HFH4j/0hsr/yz/n9UxNex1fep/f/ANodeyJgDspt7AjxEZ12uRem/BEI3oT3KSYkmUD7vmj5qgVeDVv8vyir7IvePMfON179xGjQOF/o/wCJ+CogZRH+0fAfWBBh1bx+KJJlr3p/EIPXfkFkGiSo/wCz4g/KEcPM/kptuP0gZAmD3kn/ACiTTN6fxQHqH5RsUOrBzNZKfwn6RQvZ6v5Q/AfGLv4nD8ZiKlTOH4/zjLUS8o1kDnZp/lf+phRf1q/SvzhQ3qH7GsWdcRcFqX138Aq0XfaH/NvrGFM22g1KVP8A0t3u8EScbLWCc6UEsz6i7Eh6/nHBPR1EruJ3W8GsvEf2m+rUFIZKwdG4ZhX6/lGfO3g31rlvy5xGUhYNFAvYHdUD1+sS6OwyTNeUpJJoQeBo7bmDwUhbe93jR+YMYayp05iz7hRt7jwgiUq/bDCnweFdIZNm2lYNiHrej+cUTUE3o/Gve5gZExY1SR+XGkRm4opDqbuH0r5Qqpy7DPgOCD91+Z15w6JPE+LN5RVhjMV7MtZ3HIr4gQfIws9qyV960geZgujU8Gxb7A5lD1XnDy5abmzbgB5QcnZ80+6gf5v/AMQYeRs9brJUhOVTPVgMqSbhLX8zGWnqMPSl4KJMp33d8Rn7MS1CB64xDrsk2VL60NME1RoKMpN2Jqc8XzloHvTFEHRhzukaQehOLu2kvqZ0/IBMwBFaNwI+AgKZJAuQODRuHFyf5az/AHAnyUojyh/tifclDxCf+AEWioL5p/cmRlp15MCTIzAHIqurMnxtF0nAkqskUNnUb09mnnBQnzUgASkUAF60YXUDA2Kw61l86wbMSW32i6qaaPl/kT6SRZjEhKVPNDsaKCSXbcCTFU/EyAKgrP8ASgj5n4QEtAD5kqLbhr3CHEkXSxG40PmIWVSD4jYVytwRlzUGgSRyWRxsYabLAALzByIUPTxZkbT4fUQ0uWoWI1cZfzaEz8C5u5BMpk5utb+5FeEJGGUqy0d4aLCVuOwkjWrGJqmjWX3jK48KwOpIa6YfseV1RzLnoSnVOahFy4JoOcVTcYM2aQXBd1oUza0bvgCZJlzPdPcWPexgqVhgkNUA+PjeKPU2hjYZS8F87ETFB1JEylz2F96khld4jNVi9yVJfRRbzFIsEpQJyH8RPkAw8ofr1JHaD1rlYsOTOfOJ5J9hX8XJA4s/dPcX+cVq2iBcGDftFHSH728lB3ivry1CC16P8GaAnHwI4e4F+8UnTxER+0jRo0VYiWAM+UHiB9YolzEKLGV2Xoey3MEKeGTj4FcAQYreaeuEIYgev0gmdPkJIGTM50KacTmIiM2dh8zFxxKS34maDf2BgUlfH4/SFBf2eVv/APb8oUDJBwOVGCWBRgbHQZRSxNG3jdxpNM2n8YhNwBS9k1009WkrEZCDmJDeyoO3F9Dx4xDP13Zy6XAoN3Df8I9JaipLax07vgNSED2lpKAwLgPqCluN34DSK5u0EFLIS4CiFBjZ2caCg84bZew1LNXXU1IGX9PlHYbN6KgM4Bbe7QzoR+aoy1OE5cI5fDYJcwvKl394lXJm3co6PZvRWYqs2YwOgH1rG8ZIkgUBPrRoE61a3JJbS3dSEah/ivvOyGnS5CMPsTDSQyu1/cSYv+2y0Uky0PwAjPVhifdJPqgb1eNPZmzCA5vStfg8Jty2WslskSROnKBK1ZE8GgbEbWlShUlZ+J4NFu2JAKDnUSBpQVEcAcSFTVULA03c60/WFk0o5CVarprY6fEdK1miBkSdQz677RmSceJqlBUwklRLvY9kAtu+kCGa7vStGIH61B84kvCg1AtUWD+t8cEp3+Y4nVk3uMMOBiEMaCUshqjtKQzOTTsxrSVKToFDmxHeO7eIxcMh8SQw/wBIEghrrNPK9425UkjVgPvGj7nOvO3GNWtsvYy34HWmpKT3EkHhq0LLM1oeANO8Q6s9ikcPqP1hjPWlNSkJexOUEU7njm3A0NnUKP8AKJdc1yzU0PjFsuYVAEpTbeHt60gcJJd3p90pPi4DQv1EaJdZU1FeAiClqTUJzHV1BvMxaEtd9WN68gKQGcQ1FTQL+0hI37yIMVd7CNMJkzlGhlgeB7qRROmnMGQk76pBHMEPDJlIVUhKy90j6GLRKSf9tX+STv8AVYa1nwK02DTpcwkMlA8+58w8WhJlqIOZI7qjvivbO2OoKEpSFZr5sz3Ap4mNMLqQL7qPyYjnFJZwgpPhgwRlmW1Blb1oawxnrA4cyPhGq7aMO6vdEurSWIbhv/OJ9byhOkYfWlwWLvoon5w83FKNC430S/wPCNlUpLVIiMxLimU0tQfWD1l4Bg/JirxygAAU0+8h/BmHlERjFJ7RGZtAkCp5kNGrNwJUKyx4OfGAF4TIezIQT/ckb6CkUjUg+35C2kVydtJJLgp3glNfIwQdrSj/ALZ5ivDdAM7rKjqZqXb2FpI86RfJILBUqcOJA/8AyLGumkPKMObfib4iQ6hYP+oNWdV+FYvlBIBHWLN/aSC1LggfGHm7PeylBxoQ/wDxipGz1Cy1HnVvKEcotchtLwJUqS9Z0wHc/wCUKLPs6t4MKBn7/wA+4134OZkYMr/1C6QKMGURY0NGoddY3Nj7MS4SlIFyWIrXyo1vOKMGTMValgAALAW7uOg4R2mxcIEt2VCnD9Y9/FUo+56VKkmzS2dgZaQ+RtdD3xfOnsKCnNoadPYMKV7/AIxlY3GAhu8vupq26ON3m7s9BJRRDFzgb62Y28O7xitSwWSM1STqeHyEZ6pyKaAHfRyLt6tElKFK2JBLNR3c04xXEGZsyJaSbPXkzOB8vGNiTLSAA3mYwMLMSa1Ltv3UYd0beFnOBxiM0F8Am28OFIN/H6mPKsfmkzTQ1sX+njHsk8PTSOF6UbIdyL8Bc/WKUrSWLOfUU8o3RzOFxCxcqWCaDLQbg+ulecHycRmUAqURShYO/cYxQSgn7o1Lu9Rbd4xp4PFKKXOjsXNtaerRzV6LXY8+wXKSUzVqYh0oCSq/ZUol/EecWonKIImy3qMtiHa9Q7OPOISphNG95gSaFtR3xYtMwgEMBrUU30Nxyjlbu9zXYVhsUohsoSdXBKd1naCEBIv2CzdknJ4eeprGepJIcBL3Zu1u8ISJ0ylSBybhY23xNxvwHPyanUVzCp3hR7ns3fEyo0Z61IJtGQMWpB0Sa2pvqfyi0bVbtKKTyzachc18IR0pGvE1DMvQ8e6IieNGbvLn4xmYfaiVmqikhrpcAPTtZe52EFygGJNQ5qFAjiHAbu0hJU3HkW/gdeLYgECtu0xNQzOIgMXL+8H3ZgTuDPxhuqlvTKSrQs7d/wAoh+6JVCZNR7wPj64QVh3E3MHpfOeZJSwBdOoYuseVPV43ZeNCQyF5bkgBJDkuSxJvUxzHSTD5cRIYMjNLcOS38Qq1NrR0CEy1gjKau4KX4bo79RtSprtYN32LRiZiw6ZoNdJUojxT9Y0JCFNUB/7VDnq0ASMFKTZAD/dDGm9tIIKgi5IFW3jmHp+UefN32j+QLvuX5lfd3b++1rw+e/Y8D9YGSlx2f+T6bnEJKJiUgBjTiX5dokV10hRcgsLeuUjvp8OERM9IoSrcwS96b3jMxEqe5yBGgYhRq93IvEsDiJ4LTUCguCbcvpDYbX2AqnsHfaUEPnWltDLUDSuhtDInSyW6xJr7yZo4fcZ++EJrmwG4uQrfr9YrmKJD/EkHzaF2GUi5DMyVyj/k1Wd2YejDokLbtKld0xL8KKN7+EAqS7g524LO5tOcZytkSVVZYZx/qL4PXUvxh1CL5f6/qFv2NlQVoU//AGI+Rh4xh0XlqqMzadrdT7sKHtR+1+H7gv7fj+wfsnDlLFraa7/ifOOt2ehh+v1jG2SGbNqdToGMawxIApzYdxj3a0m9j2KUbImpRD01F+Ot4wVzMxNR3NYkwdiMUcpY+8zuHtwNIxgh2OrkDcTRXrnCwiNOXYUyWVZgxPfrpflFoVmAITVtDRw24Xb48YqXLGY5QG45eTGnPyiUvKCxGpI7Lk6kB+AOu6KEwhM4hQDMOZqDo7XFY2cFPdq6toY5uYWykAcqORWNPB4je/hU7xfSFlHYaMtzps1OMDYzDhaTx3iK5M6jgUPD84IK93zjns0yp590h2IUupOr2FDzHq0c51fadSlU01D1LXv8o9Sx2Vi729av4Rxe29mBYJSDpRjoXZx304x1x/uKzOGtTSd0A4TaQAPtcHDDUih+kXCaSElJuBQ5qPq1y8ZaEZVEVuGDDLQGocvu3PSLcPihmtloRZiq4NN4caxx1dPi+DlaN2VO36tdr1JIfjRqWMGdlRDFLchwoNe8Rh4coZ6ngSXfkLkP8TEVKdXZehPZLVYhkghuNeEcMqV3sJdo3FywA6tRv9ejA3VPa3E0DaMRSISpywWd9ButZwb0ghE8u1AfAM0Ss4humCTpJObJRwP6vAE2hkpUMqkqINLEppzejjdug8qVwIbfbQs/HdESo0oCO56cH9NBzYrRFGJWlszLvUgk21UGPiYKTOTT2kbqhtN7HTRzWKRNIa/I/IgX+MWhQNG0csHVvFHrbc0TlvvYJzm1caFY2Wguag5t7MRdt4HhGn9tDe0TaxBBBsUkPQ04Rg7SUk7QQGcHO4O4IAqCNCI35gIBYltHHwaPQ1SjaC/1QpFOMy0KwDpc+MTkTVFjQg7iX1qd3dFKZJNSA2rBNaAnlEQg0YtSzDSlWFNfGOVqIjNBE1KmLhxUfeGg1Y31ipOIdTpS7aHeAKg2geZLNM1S9HJ32pEpaV0CSQ+iQ9GJoc7cIGERblM7HYnKoJlaMC9am9eXnA+z9rTUpaagkuBnzF7lgQ9RTyG+DZaHOZRmprqpTHXQkUgleCUpIOVJbeu//r+jcIbKCVsUBRfKZFGKSTdT3F2t3PEJ84ke4Rd1BwBq7ka68IoGAD9qUoGzhSaA1uA/6QwQqwBSAxrMYkcGf4b4TGPYPxBH2nLTNLctRm/uN6nnx4RhbRTjCXlkKSAxQ7A1cO4v4RuZFs7B6MCS451sw4wpsxSSxe4cCWW7iDTQAtpaHpzUXdJP6jP3OaOO2gKBxwyk3rcCFHQqStzlQW0or6wot1o/YiDE6TBThkAHPxpuiYmEhhwr5kVblChR6Ulue5F7AOLnuCAXOYHdelHgGYgHNXUHU7mZ+PCGhQ8ScnuXpLsblrXci12YMYkUsU6WA1qKWfWhe9PBoUYJZMIOp1FhcCr94+G6tuBmneTWnOvHX1vhQoHY19zbw7ioFDuNiz66QWhW97PDwo55F0NOQCK0B3/lGbi8EnmDTv0ff6rChQ0G7gmtjm9obNMslaCQ2YOCxG8UjmSh19olwxNXpoC6S8KFHT80bs4KkUpWHnTFB1HMFbnFXtazMIvk4oFwXKiWrRib74aFHFOCaOeSCUJQGT2kklyaWBCeNRbupEuvMshrkuA5OtKwoUcdruzOdvewSdqAKCT2Vci5uTVJbfCmqSoZSVJNapJHskOXvdoUKFcFGzQ8ZMslTaF1O5YUqH1tF01AbSlwQeVvz1hQojLZj2OUXM/8/R0oWXdVfdb598bknEFQcE0pmdrXAAqznzhQo9LVxV19F+oq5C84KgM3aN6ULAVYgh4aWpNMtX3uwPLz8OMKFHnNCt7i6t2Cgk5rADKNG1O8RAdkUJS7uXN9XA7jSFCgJ3M0ME0B7WhcqJGvF7t4QVLWoAAkE0dqbnfQiFCgMWIMZ6KAkkmxAbUB2p5wur1zGtKOFPm36XHhpChQ8o4pWNHhsqm4Q5aTFMRQ1KhSty3xgKZgFIqmeoGlwSC1KsflrChQ1Ob/AJYNkWolzAKzCTvADVrrWFChQc2Ni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7348" name="AutoShape 4" descr="data:image/jpeg;base64,/9j/4AAQSkZJRgABAQAAAQABAAD/2wCEAAkGBxQSEhQUEhQWFRUXGBUaGRgXFxgaFxgXFxYXFhcYGBgYHCggGxwlHBgYITEhJSkrLi4uGB8zODMsNygtLisBCgoKDg0OGxAQGy8kHyQsLCwsLCwsLCwsLCwsLCwsLCwsLCwsLCwsLCwsLCwsLCwsLCwsLCwsLCwsLCwsLCwsLP/AABEIALcBEwMBIgACEQEDEQH/xAAcAAABBQEBAQAAAAAAAAAAAAAEAAECAwUGBwj/xABCEAABAgQDBAcFBQcEAgMAAAABAhEAAyExBBJBBVFhcQYTIoGRofAyQrHB0RRSkuHxBxUjU2JygjNDstIkooOTwv/EABoBAAMBAQEBAAAAAAAAAAAAAAECAwAEBQb/xAAwEQACAQMDAwIDBwUAAAAAAAAAAQIDERIEITETQVEUYSIycVKRobHB4fAFI0Jigf/aAAwDAQACEQMRAD8A3PtUQVi4tkYFDuokjdr30iAwIfeOMfN5RPoFGRWMbV3iwbRJNSTBH2BItU8osl4QbonKUR4wZPCzirQwR1ZVpFuGw7xvYPBBqxzSnvsLVrKmjBGEJForOEbSOvEgboGxWDBFBAbnHdnPHW3e6OSmSoqyRrYmUAawGpQdnAi0Kmx1q0ldFKExekgQLjVKS7MfGvlSMbaG2TL7IQpa7nLUAc9ItD4uBWrK51AniJieNTHDbN6Rzio5pHZ0vmpq5vypEsROUskso37DkDhFuk07Mnkmro7qXPSfeD84wukXS+XheyO0vdoOccziMPiFsJKuqGrB1H/Iw56IhfbnFc1TXUq8UjTgneb/AOE5ZtWigvZPTdeImZAkAam5HdHVYzGhKMxStemVIqXpWOT2d0eMsfwwmU/MnzjTTsyYwdZPM/IQ1R02/h4NCM0vi5L8QpAS8uUZZd93e2scbt/ZkyY6s4KnpYU5COt/cr+0X74ukbEHOGhVjDe4s6bmrHmUvohPWHJHjGhK6AqKhmWCOdY9IRs1rMIl9jCbGu8wz1kuwi0ke5h7J6P9QkJQWGvPfwjTWoBgpUW/Yw1Vl/WkQ/c4N1kxF1Lu7ZXppKyKZmISaOfhEFzEp0c8oIGyAPZLxanZzVJhs15Fw9jPOPI90whilHRuJgtWDG6LESBqLQ2SEszKVMmfdiKOtNktGyqVE0paGzEcTAmy16xUZat8dCuWDeIpwyd0Mqgjgc99nVvhjIVHQqkJitckQ3VFdMwDKVCjZMoQ0N1BcC+WqLkqgNAizOkXLdxjx2e0kHJWItQsRlrxIFg/egDzVEk4tf8AKVzC0xOUGM7HSYJQeN6URHIYKeaPLUOShG3gMeCGCVXarRzKWE7s87VUm90byWaA5ymBhwuKMUsNdo69XrFVgopWscMIbmJjsSvNldn0Zu4kmsc3tLElCg2Uqc2APkA4jWxyHU9zxjJnypnukDkBHPR9z3qUEo7AmKzrCVF7/lZ3i1CJgFSW4iIKwale1Xm8WysGoWLd0daasF3uXS8M9Wven0i9OF4RWJKzcxOTgAC+UeAjZCtBMrDgaReZcDjCmHOCBuHgXubYv6sd0ITECmZPx+EVpwYGgiYw8NsIy0NpWHUqmp5NFPUwhLjWFHStR91u94YB7iJB4kxhhWViW4oGPGsRXLW1CH5Rf1Zh8hg3ADJRN1IiWVVnHhBGQwhKg5AsV9Swe8UKB3AQX1ZiJlwVIDQKqKFZoPMuImWIdSQjiwDtQnVBvViFkEPmhcWAF4rUFRpFAiJTGzBgZeVUKNApEKDmDA8eG1l71GDJW255DBS24PHeyejaNwg6VsZAsBBlq6X2SsdLP7R53JxExRdWc8S5jrti7RUwBQctHKgT4bo3EbLSPyggYdo5q2ojNWsdFKjg/mLZSpag6QoG+7ugiRiFCxV5/GARKbWLZQ4mPMlEpKCsdBh8UMsBzJ4q5Ph+cDoXTWB5pMSwOWFBXZOYxgOctKblvXKLhxEQVJG6LRR1x2BFY2WNT4H6Qvt0vj+E/SC1YYbodOGG6LJxDf3BDtJI9lCldxgPF7TmKDJlqHIRtJww3RYJAisZxXYnKz7nJGdiSQQFU4xYidi+VXjqfs4h+oi3XXhE8F5Zj4bEzffv5QZKxJ1gwyRuhupG6JuafYdNEEzxD9aOEOZUQMqBsHYs64boXXxV1cNlg2RsUX9cIXWiKW4QmjWNYv62H62B3iQEGwLFipkVlRh8kLLBQGiBJiBeLwmHyQ2QriDNDNBfVw3VQchcQVoYpgvqoYyxByNgB5YaC+qEKNkbAz9s7ckYRutJ7QJGUZnIIDU5xr4FPWS0LylOZIVlVcOHY8Y8M6J4CbOxsoTiqZmUFBRzLSr3S4INCAQ7aCzGPo5EqnGE1NGNK0VuyHqJNXMs4eKlYeA+lnSMYVkIAVNLUIOUA721O6OYwv7TEB0zpfaSlyUG5oAwOjmIKhUkrpDqqzsDIh0SYz9k9KMPiJctYXlK1ZAk3zuzeY8RG6ExzzjKLs0U6rsUplRRNkxpy2iqeeMLZiRqu5nCSYtTJiZVXSIpKYdRZXJsfqIYSIvQhJ1i37LDqJN1Lcg6ZUPliybIISSKlqOWHed0eWdJv2hTUDIn+EoZgo0bKwYgEkg7tKi8XpUJVHZCSqJK9z04xFjHk2zf2nTTIX1namezLUlAzE3cgGtOAFOcZmx+mWOCzPWta05gAhZGQZyoB2Yu4+otHStDU3E9RHY9uCYWSOe6JdM5eLlzFLeWpBAUFsBXdW1I6KTiwtIUhQUkgEEVBBrEJUpRdmiinfgiZRiBlGLuuMP18Lgx7yBuqiJlQUZvCK1L4QVFjKTKDLO6GyxcVmIFfCHUGHIrTLeHyiJmYYiokwygzZjhMPliko4mGYw3SYrqF7cRDgQPmMILg9Fg6iCGhm4xU8KN0TdRFrDfDOIraIkwekDqIsKoeKa7j4Qo3RN1UeM9Fuma5ExIlJZA3gKUaM2l6XJsDwj3NG3kS8MZyz1hEvOcpSxpZNqaR8xyZeQOxFN3BrwThdords5Y9lnLBN2HgKcI76mnhNt2PNU21ZnQ9JekqsVMKu0z6kPlcsPz4ClIzZCXlHMC3aYgiwbNapDtSgrGatBe9OOt3EOJirilC/r1aGUFFWRTNt3Z0Oy5SJc0KExYCRmSQGZWUGjqBet/i8bCeluJSFJMzO47RJLuzO7i2gFI5WROKgBmYAJozOQL8zWvOCiqhq3Hk8RnBSfxK5aL22PSehHS4qUJOILElwoMOyAzrzD2RvFfn3OMx8hKQpU1DFiO0Kg8I+cJk9QsTvvugvD9IJrZCw0HPeTWIz0UJO4jnvc9c2z0skiVmkqJUFJoQUhnq53RTsDpUkgjFZUG6SATQnVntHl4KyQCSoeQ3OPGL0zkpPtMR4CHWlp42D1pHtOF29hFO05IYtVx8Y0ZO2cP/Pl/iEeIIWoDgdRCVMUAa+IbzP1hfRQfcWU7nq/Sjphh8NKJSoTFmgCd7UJMfPW28aqdMMxSiVly9yS9P0jd2ziBNliodKm4603xlyJB7RZiSGJA3hr2sPOL0aUaW6Jyd1YCl4kyssyUpTlOUZmLJZiA9B5UMSlbXmFKZZskluyHOY+zaxJcavUWERmywVF2DE2sHJt60iEjDJBLpKmJdqU3vHXs+SLuE7M2ZMxBWkTCkoQqYA/tFLOGBuxvzvHvH7PkqOAk5s2YZgXrqSG4MQ3Bo8RwEiYVJAVlVVSauAXe1uMd3sXpHiMNICDMQlR9osCSQMoqdWA8IjWpuorIpTqKG56dikkJLXY790MGYlTAAOTYAby8ebTun2ImIUjrALdoJYjk0c/tHa8xaTnmzFB7FSvmWiMdFJ8ss9Wl2PVcX0kwsssqcCf6XV5pBgEdN8HXtLFroPyjx6ZiVsWrqWr5wJLx+ZTBRB4+qxdaOmubknq59j3bDdJcJMAKZ6A5ZlHKpyWFD8YGx/S7ByVFKpwUQLIGbucUePEJ2NyXLhVmv6tE5gVlCja7tbnGWjhfkL1c7cHsknpzglZv4ikhId1JZ+0EhhcmrtugnZXSvCT1BCZozH7wyi7Bn3vHh0/EEJCi9bcYvVh1gJWHZQBDGtRrrDekh2Ynqpn0B9tk5lJ61AUj2gVANR9Yzdp9KMJIoqaFHcgZvMU848aw+ACsxmzChQLMxJ5nhA5wbEgkkb3oQ0FaOK3bM9U+yO/2r+09KSRJkvuKyz8WFtdYypf7UZ3WJzS5eR+0A7kUsSaGh8Y4iQjrFzEn3SKipYBqeHnBP7rSogJzDMey5S2WhJemnwiqoU12JurUe9z1rYvT3CTQhMxfVLLA5h2X/u3c4ltTp7hJNlKmGrZWCTb3izx5BidnmW6lsBdswcilq8WiBVJUCElTh6Fimws3owvp4XD6idj0tP7Snb/x0n/5H+KYO2Z+0WSogT0KRxS5ALmhHJvGPKMDichOaU4tY5dCfL4xqJkkJyzJbFQBSsBRKXejhLUoSeMN0Kb7C9afk9dXtqUouibLKdKjvvxeHjwdSFue0/eBbg8KB6aI/Xl4BSoJDElyLFVOBLO/jpEZK6U04OQeHmY1Z3Q/EAkjIfEfKBjsDFJ/2yeRHjcRNVKbW0kTU0VGaTl3eFfXxiSZ5IAv9YgcBPTeUvwJ+EQOYEOkhuBFX4xtuxVSNfDgeh6eLcRMo14CkTX0ZvWkX9cGD768vlEWty6exViJdHUT64QGksbMd47/AAg0rSQdXI8IonoAIYU3Q6EZrbGm53BrqOEPjJXafUeY9OIo2fL6p1lVCDQakcDpAB2gol1QqV3sK2dTsqa1DY7tYs2lKT1ajW3npHMScUoKBD04x0S8QJ8rKlLKcE8eb87QsvhGTuc1PlMAc3teXN9bRVKmLZgfGNPGZBQVNHO41oIy1U3318m+sPF3RN7EpQ9o2t36eMWyJypZO8uKgM14ghWUDMQKWHl6eHzjVyd/62hxWzqOikqRNYTT2kHs3BIIZKXG75Qb0sRLQtKZdEpqSKu4Yh3jjsFilJWFI9WrHb4uYjESU5GzpSey/vHceG6B1MNrck3ycrhpCnUpDEM708GN4ulYiYEpCpRLE1KQaENWnfHVdHZJlIdawkl+y4HI0grE4pJLBaRvNBDKtYxxu31oTJAlhlrcLowIZ2cgDjTdHKyVqzWuDYE6XoY9Nx2DE1N0rQLkh66BPH4RyiujSszy1J4dk0/CRD9VPdgvYzjg8iCZmRyEkOd96EbuIgqXjF9UoLFB2Qfeys1OB5tSD0bCmO6lP+P6xZM2Mv3VMGt2jozufGDnEGcfJhYuYgFAKQRYUJZ2qa8YuxW0VpmJkoUGSwSSCADvFyBasE4jo5MVqDV6t/1hHYSyzhDixBaukFTXk2cfJTPnKUJZWoKaiwFVAHs61ERUkzEJUFJSlQJZ1KICQSXvuNIM/cilEvLQATVlEkUYZdBWvdDJ2KtAAAoAoDtsWUGVZO6Dmhc15BpOzVrGVJHEuwJJIFQa2tD4jYago9vgQHJNO0wFgHjSkyp8tC0S0oSlRSWzi495ymhpEPsuIK87JzG/8Q5SwaqWtvHGCpxNnHyYYQEdlipJPYNuDa1tB6NnsErmLSCSomzsRU0LON/fF+N2XiJqipSZaXagNHZniOO2LNWlCVkEJFHUKXdqa/WNmjZxMnaUpcsMXyEulQJKdxraoFeUWyMTPUCkTFpBICA5Zia60BzP3aQedmTynLnQAzNmDDfudzv3xajY9QVqehByrajUbQMebxskDOIFNUhByrE4qoSd5UMxPZS2sKDP3WjVfrTyhRuobqRPT14Lc3pvrEDgHFx65wNKnzRQqJ0vbxglGNOoJ3On8vTR8ZlUR0dOJScCo2yn4xWnZZN0g8IvRjk2ICfERfJWl6a6E0hutNBVNGYvY0sgvJB7geWkZk/o1IL/AMLLyJHwjqjMr7XcD6+MLOd54OQfWsWhq5ruPh7nFDodLNisd7/EQLiOhCvdmK70/SPRELU9/lFap5etR64xVa+r2Nj7nmeK6KYhgHFLXF+YjNndGMQn/aJ4pIPk8etLxbXCuZrXxiP2hOgD8orH+o1F2Bb3PHjsycm8qY24JPyjY2AhSlJllKh2qDKrxLt6EeirykswPh9YtQhN8vn8GMNL+oZKziFJo4XaPRpWZWRCiA1crOTSge167hGTj8CqWUBTpzJNC9W05Wj1ZWIWkUqOY+kc3t7A9fMStZUSk9mzDfRjGo6xt2lwGTSPOcRJ3mo0rvinEAgDtO7FqtyjstpbAzIUlAGY0d2AtXy8zGLh+j81LCYxSKdlQegaxaPShXg1e5FyXky8FMZduyOOjcY1sDMWhQUAoA8/jug7Z/R5pyS7S6e0xPFwHDPHX7P2UhDkFJGgowoXFbiJ1dRBcbi8k8FNQqWM6CksNKENdzTwMRnS0+6R3pSfhBcyb6eB1L4fOOFVWBxCMTJPUywlhv7O/VtICp99Hek/DNFycWoNU8AbU7niSdoD3paFg0LgGnO47jFpVcnsFpMGVMfWWf8AE/WK1JH9HiofKK5uHkkuEFHiR5Q6MAgnsrHeVD4wVUl2JOA5HFH4j/0hsr/yz/n9UxNex1fep/f/ANodeyJgDspt7AjxEZ12uRem/BEI3oT3KSYkmUD7vmj5qgVeDVv8vyir7IvePMfON179xGjQOF/o/wCJ+CogZRH+0fAfWBBh1bx+KJJlr3p/EIPXfkFkGiSo/wCz4g/KEcPM/kptuP0gZAmD3kn/ACiTTN6fxQHqH5RsUOrBzNZKfwn6RQvZ6v5Q/AfGLv4nD8ZiKlTOH4/zjLUS8o1kDnZp/lf+phRf1q/SvzhQ3qH7GsWdcRcFqX138Aq0XfaH/NvrGFM22g1KVP8A0t3u8EScbLWCc6UEsz6i7Eh6/nHBPR1EruJ3W8GsvEf2m+rUFIZKwdG4ZhX6/lGfO3g31rlvy5xGUhYNFAvYHdUD1+sS6OwyTNeUpJJoQeBo7bmDwUhbe93jR+YMYayp05iz7hRt7jwgiUq/bDCnweFdIZNm2lYNiHrej+cUTUE3o/Gve5gZExY1SR+XGkRm4opDqbuH0r5Qqpy7DPgOCD91+Z15w6JPE+LN5RVhjMV7MtZ3HIr4gQfIws9qyV960geZgujU8Gxb7A5lD1XnDy5abmzbgB5QcnZ80+6gf5v/AMQYeRs9brJUhOVTPVgMqSbhLX8zGWnqMPSl4KJMp33d8Rn7MS1CB64xDrsk2VL60NME1RoKMpN2Jqc8XzloHvTFEHRhzukaQehOLu2kvqZ0/IBMwBFaNwI+AgKZJAuQODRuHFyf5az/AHAnyUojyh/tifclDxCf+AEWioL5p/cmRlp15MCTIzAHIqurMnxtF0nAkqskUNnUb09mnnBQnzUgASkUAF60YXUDA2Kw61l86wbMSW32i6qaaPl/kT6SRZjEhKVPNDsaKCSXbcCTFU/EyAKgrP8ASgj5n4QEtAD5kqLbhr3CHEkXSxG40PmIWVSD4jYVytwRlzUGgSRyWRxsYabLAALzByIUPTxZkbT4fUQ0uWoWI1cZfzaEz8C5u5BMpk5utb+5FeEJGGUqy0d4aLCVuOwkjWrGJqmjWX3jK48KwOpIa6YfseV1RzLnoSnVOahFy4JoOcVTcYM2aQXBd1oUza0bvgCZJlzPdPcWPexgqVhgkNUA+PjeKPU2hjYZS8F87ETFB1JEylz2F96khld4jNVi9yVJfRRbzFIsEpQJyH8RPkAw8ofr1JHaD1rlYsOTOfOJ5J9hX8XJA4s/dPcX+cVq2iBcGDftFHSH728lB3ivry1CC16P8GaAnHwI4e4F+8UnTxER+0jRo0VYiWAM+UHiB9YolzEKLGV2Xoey3MEKeGTj4FcAQYreaeuEIYgev0gmdPkJIGTM50KacTmIiM2dh8zFxxKS34maDf2BgUlfH4/SFBf2eVv/APb8oUDJBwOVGCWBRgbHQZRSxNG3jdxpNM2n8YhNwBS9k1009WkrEZCDmJDeyoO3F9Dx4xDP13Zy6XAoN3Df8I9JaipLax07vgNSED2lpKAwLgPqCluN34DSK5u0EFLIS4CiFBjZ2caCg84bZew1LNXXU1IGX9PlHYbN6KgM4Bbe7QzoR+aoy1OE5cI5fDYJcwvKl394lXJm3co6PZvRWYqs2YwOgH1rG8ZIkgUBPrRoE61a3JJbS3dSEah/ivvOyGnS5CMPsTDSQyu1/cSYv+2y0Uky0PwAjPVhifdJPqgb1eNPZmzCA5vStfg8Jty2WslskSROnKBK1ZE8GgbEbWlShUlZ+J4NFu2JAKDnUSBpQVEcAcSFTVULA03c60/WFk0o5CVarprY6fEdK1miBkSdQz677RmSceJqlBUwklRLvY9kAtu+kCGa7vStGIH61B84kvCg1AtUWD+t8cEp3+Y4nVk3uMMOBiEMaCUshqjtKQzOTTsxrSVKToFDmxHeO7eIxcMh8SQw/wBIEghrrNPK9425UkjVgPvGj7nOvO3GNWtsvYy34HWmpKT3EkHhq0LLM1oeANO8Q6s9ikcPqP1hjPWlNSkJexOUEU7njm3A0NnUKP8AKJdc1yzU0PjFsuYVAEpTbeHt60gcJJd3p90pPi4DQv1EaJdZU1FeAiClqTUJzHV1BvMxaEtd9WN68gKQGcQ1FTQL+0hI37yIMVd7CNMJkzlGhlgeB7qRROmnMGQk76pBHMEPDJlIVUhKy90j6GLRKSf9tX+STv8AVYa1nwK02DTpcwkMlA8+58w8WhJlqIOZI7qjvivbO2OoKEpSFZr5sz3Ap4mNMLqQL7qPyYjnFJZwgpPhgwRlmW1Blb1oawxnrA4cyPhGq7aMO6vdEurSWIbhv/OJ9byhOkYfWlwWLvoon5w83FKNC430S/wPCNlUpLVIiMxLimU0tQfWD1l4Bg/JirxygAAU0+8h/BmHlERjFJ7RGZtAkCp5kNGrNwJUKyx4OfGAF4TIezIQT/ckb6CkUjUg+35C2kVydtJJLgp3glNfIwQdrSj/ALZ5ivDdAM7rKjqZqXb2FpI86RfJILBUqcOJA/8AyLGumkPKMObfib4iQ6hYP+oNWdV+FYvlBIBHWLN/aSC1LggfGHm7PeylBxoQ/wDxipGz1Cy1HnVvKEcotchtLwJUqS9Z0wHc/wCUKLPs6t4MKBn7/wA+4134OZkYMr/1C6QKMGURY0NGoddY3Nj7MS4SlIFyWIrXyo1vOKMGTMValgAALAW7uOg4R2mxcIEt2VCnD9Y9/FUo+56VKkmzS2dgZaQ+RtdD3xfOnsKCnNoadPYMKV7/AIxlY3GAhu8vupq26ON3m7s9BJRRDFzgb62Y28O7xitSwWSM1STqeHyEZ6pyKaAHfRyLt6tElKFK2JBLNR3c04xXEGZsyJaSbPXkzOB8vGNiTLSAA3mYwMLMSa1Ltv3UYd0beFnOBxiM0F8Am28OFIN/H6mPKsfmkzTQ1sX+njHsk8PTSOF6UbIdyL8Bc/WKUrSWLOfUU8o3RzOFxCxcqWCaDLQbg+ulecHycRmUAqURShYO/cYxQSgn7o1Lu9Rbd4xp4PFKKXOjsXNtaerRzV6LXY8+wXKSUzVqYh0oCSq/ZUol/EecWonKIImy3qMtiHa9Q7OPOISphNG95gSaFtR3xYtMwgEMBrUU30Nxyjlbu9zXYVhsUohsoSdXBKd1naCEBIv2CzdknJ4eeprGepJIcBL3Zu1u8ISJ0ylSBybhY23xNxvwHPyanUVzCp3hR7ns3fEyo0Z61IJtGQMWpB0Sa2pvqfyi0bVbtKKTyzachc18IR0pGvE1DMvQ8e6IieNGbvLn4xmYfaiVmqikhrpcAPTtZe52EFygGJNQ5qFAjiHAbu0hJU3HkW/gdeLYgECtu0xNQzOIgMXL+8H3ZgTuDPxhuqlvTKSrQs7d/wAoh+6JVCZNR7wPj64QVh3E3MHpfOeZJSwBdOoYuseVPV43ZeNCQyF5bkgBJDkuSxJvUxzHSTD5cRIYMjNLcOS38Qq1NrR0CEy1gjKau4KX4bo79RtSprtYN32LRiZiw6ZoNdJUojxT9Y0JCFNUB/7VDnq0ASMFKTZAD/dDGm9tIIKgi5IFW3jmHp+UefN32j+QLvuX5lfd3b++1rw+e/Y8D9YGSlx2f+T6bnEJKJiUgBjTiX5dokV10hRcgsLeuUjvp8OERM9IoSrcwS96b3jMxEqe5yBGgYhRq93IvEsDiJ4LTUCguCbcvpDYbX2AqnsHfaUEPnWltDLUDSuhtDInSyW6xJr7yZo4fcZ++EJrmwG4uQrfr9YrmKJD/EkHzaF2GUi5DMyVyj/k1Wd2YejDokLbtKld0xL8KKN7+EAqS7g524LO5tOcZytkSVVZYZx/qL4PXUvxh1CL5f6/qFv2NlQVoU//AGI+Rh4xh0XlqqMzadrdT7sKHtR+1+H7gv7fj+wfsnDlLFraa7/ifOOt2ehh+v1jG2SGbNqdToGMawxIApzYdxj3a0m9j2KUbImpRD01F+Ot4wVzMxNR3NYkwdiMUcpY+8zuHtwNIxgh2OrkDcTRXrnCwiNOXYUyWVZgxPfrpflFoVmAITVtDRw24Xb48YqXLGY5QG45eTGnPyiUvKCxGpI7Lk6kB+AOu6KEwhM4hQDMOZqDo7XFY2cFPdq6toY5uYWykAcqORWNPB4je/hU7xfSFlHYaMtzps1OMDYzDhaTx3iK5M6jgUPD84IK93zjns0yp590h2IUupOr2FDzHq0c51fadSlU01D1LXv8o9Sx2Vi729av4Rxe29mBYJSDpRjoXZx304x1x/uKzOGtTSd0A4TaQAPtcHDDUih+kXCaSElJuBQ5qPq1y8ZaEZVEVuGDDLQGocvu3PSLcPihmtloRZiq4NN4caxx1dPi+DlaN2VO36tdr1JIfjRqWMGdlRDFLchwoNe8Rh4coZ6ngSXfkLkP8TEVKdXZehPZLVYhkghuNeEcMqV3sJdo3FywA6tRv9ejA3VPa3E0DaMRSISpywWd9ButZwb0ghE8u1AfAM0Ss4humCTpJObJRwP6vAE2hkpUMqkqINLEppzejjdug8qVwIbfbQs/HdESo0oCO56cH9NBzYrRFGJWlszLvUgk21UGPiYKTOTT2kbqhtN7HTRzWKRNIa/I/IgX+MWhQNG0csHVvFHrbc0TlvvYJzm1caFY2Wguag5t7MRdt4HhGn9tDe0TaxBBBsUkPQ04Rg7SUk7QQGcHO4O4IAqCNCI35gIBYltHHwaPQ1SjaC/1QpFOMy0KwDpc+MTkTVFjQg7iX1qd3dFKZJNSA2rBNaAnlEQg0YtSzDSlWFNfGOVqIjNBE1KmLhxUfeGg1Y31ipOIdTpS7aHeAKg2geZLNM1S9HJ32pEpaV0CSQ+iQ9GJoc7cIGERblM7HYnKoJlaMC9am9eXnA+z9rTUpaagkuBnzF7lgQ9RTyG+DZaHOZRmprqpTHXQkUgleCUpIOVJbeu//r+jcIbKCVsUBRfKZFGKSTdT3F2t3PEJ84ke4Rd1BwBq7ka68IoGAD9qUoGzhSaA1uA/6QwQqwBSAxrMYkcGf4b4TGPYPxBH2nLTNLctRm/uN6nnx4RhbRTjCXlkKSAxQ7A1cO4v4RuZFs7B6MCS451sw4wpsxSSxe4cCWW7iDTQAtpaHpzUXdJP6jP3OaOO2gKBxwyk3rcCFHQqStzlQW0or6wot1o/YiDE6TBThkAHPxpuiYmEhhwr5kVblChR6Ulue5F7AOLnuCAXOYHdelHgGYgHNXUHU7mZ+PCGhQ8ScnuXpLsblrXci12YMYkUsU6WA1qKWfWhe9PBoUYJZMIOp1FhcCr94+G6tuBmneTWnOvHX1vhQoHY19zbw7ioFDuNiz66QWhW97PDwo55F0NOQCK0B3/lGbi8EnmDTv0ff6rChQ0G7gmtjm9obNMslaCQ2YOCxG8UjmSh19olwxNXpoC6S8KFHT80bs4KkUpWHnTFB1HMFbnFXtazMIvk4oFwXKiWrRib74aFHFOCaOeSCUJQGT2kklyaWBCeNRbupEuvMshrkuA5OtKwoUcdruzOdvewSdqAKCT2Vci5uTVJbfCmqSoZSVJNapJHskOXvdoUKFcFGzQ8ZMslTaF1O5YUqH1tF01AbSlwQeVvz1hQojLZj2OUXM/8/R0oWXdVfdb598bknEFQcE0pmdrXAAqznzhQo9LVxV19F+oq5C84KgM3aN6ULAVYgh4aWpNMtX3uwPLz8OMKFHnNCt7i6t2Cgk5rADKNG1O8RAdkUJS7uXN9XA7jSFCgJ3M0ME0B7WhcqJGvF7t4QVLWoAAkE0dqbnfQiFCgMWIMZ6KAkkmxAbUB2p5wur1zGtKOFPm36XHhpChQ8o4pWNHhsqm4Q5aTFMRQ1KhSty3xgKZgFIqmeoGlwSC1KsflrChQ1Ob/AJYNkWolzAKzCTvADVrrWFChQc2Ni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7350" name="AutoShape 6" descr="data:image/jpeg;base64,/9j/4AAQSkZJRgABAQAAAQABAAD/2wCEAAkGBxQSEhQUEhQWFRUXGBUaGRgXFxgaFxgXFxYXFhcYGBgYHCggGxwlHBgYITEhJSkrLi4uGB8zODMsNygtLisBCgoKDg0OGxAQGy8kHyQsLCwsLCwsLCwsLCwsLCwsLCwsLCwsLCwsLCwsLCwsLCwsLCwsLCwsLCwsLCwsLCwsLP/AABEIALcBEwMBIgACEQEDEQH/xAAcAAABBQEBAQAAAAAAAAAAAAAEAAECAwUGBwj/xABCEAABAgQDBAcFBQcEAgMAAAABAhEAAyExBBJBBVFhcQYTIoGRofAyQrHB0RRSkuHxBxUjU2JygjNDstIkooOTwv/EABoBAAMBAQEBAAAAAAAAAAAAAAECAwAEBQb/xAAwEQACAQMDAwIDBwUAAAAAAAAAAQIDERIEITETQVEUYSIycVKRobHB4fAFI0Jigf/aAAwDAQACEQMRAD8A3PtUQVi4tkYFDuokjdr30iAwIfeOMfN5RPoFGRWMbV3iwbRJNSTBH2BItU8osl4QbonKUR4wZPCzirQwR1ZVpFuGw7xvYPBBqxzSnvsLVrKmjBGEJForOEbSOvEgboGxWDBFBAbnHdnPHW3e6OSmSoqyRrYmUAawGpQdnAi0Kmx1q0ldFKExekgQLjVKS7MfGvlSMbaG2TL7IQpa7nLUAc9ItD4uBWrK51AniJieNTHDbN6Rzio5pHZ0vmpq5vypEsROUskso37DkDhFuk07Mnkmro7qXPSfeD84wukXS+XheyO0vdoOccziMPiFsJKuqGrB1H/Iw56IhfbnFc1TXUq8UjTgneb/AOE5ZtWigvZPTdeImZAkAam5HdHVYzGhKMxStemVIqXpWOT2d0eMsfwwmU/MnzjTTsyYwdZPM/IQ1R02/h4NCM0vi5L8QpAS8uUZZd93e2scbt/ZkyY6s4KnpYU5COt/cr+0X74ukbEHOGhVjDe4s6bmrHmUvohPWHJHjGhK6AqKhmWCOdY9IRs1rMIl9jCbGu8wz1kuwi0ke5h7J6P9QkJQWGvPfwjTWoBgpUW/Yw1Vl/WkQ/c4N1kxF1Lu7ZXppKyKZmISaOfhEFzEp0c8oIGyAPZLxanZzVJhs15Fw9jPOPI90whilHRuJgtWDG6LESBqLQ2SEszKVMmfdiKOtNktGyqVE0paGzEcTAmy16xUZat8dCuWDeIpwyd0Mqgjgc99nVvhjIVHQqkJitckQ3VFdMwDKVCjZMoQ0N1BcC+WqLkqgNAizOkXLdxjx2e0kHJWItQsRlrxIFg/egDzVEk4tf8AKVzC0xOUGM7HSYJQeN6URHIYKeaPLUOShG3gMeCGCVXarRzKWE7s87VUm90byWaA5ymBhwuKMUsNdo69XrFVgopWscMIbmJjsSvNldn0Zu4kmsc3tLElCg2Uqc2APkA4jWxyHU9zxjJnypnukDkBHPR9z3qUEo7AmKzrCVF7/lZ3i1CJgFSW4iIKwale1Xm8WysGoWLd0daasF3uXS8M9Wven0i9OF4RWJKzcxOTgAC+UeAjZCtBMrDgaReZcDjCmHOCBuHgXubYv6sd0ITECmZPx+EVpwYGgiYw8NsIy0NpWHUqmp5NFPUwhLjWFHStR91u94YB7iJB4kxhhWViW4oGPGsRXLW1CH5Rf1Zh8hg3ADJRN1IiWVVnHhBGQwhKg5AsV9Swe8UKB3AQX1ZiJlwVIDQKqKFZoPMuImWIdSQjiwDtQnVBvViFkEPmhcWAF4rUFRpFAiJTGzBgZeVUKNApEKDmDA8eG1l71GDJW255DBS24PHeyejaNwg6VsZAsBBlq6X2SsdLP7R53JxExRdWc8S5jrti7RUwBQctHKgT4bo3EbLSPyggYdo5q2ojNWsdFKjg/mLZSpag6QoG+7ugiRiFCxV5/GARKbWLZQ4mPMlEpKCsdBh8UMsBzJ4q5Ph+cDoXTWB5pMSwOWFBXZOYxgOctKblvXKLhxEQVJG6LRR1x2BFY2WNT4H6Qvt0vj+E/SC1YYbodOGG6LJxDf3BDtJI9lCldxgPF7TmKDJlqHIRtJww3RYJAisZxXYnKz7nJGdiSQQFU4xYidi+VXjqfs4h+oi3XXhE8F5Zj4bEzffv5QZKxJ1gwyRuhupG6JuafYdNEEzxD9aOEOZUQMqBsHYs64boXXxV1cNlg2RsUX9cIXWiKW4QmjWNYv62H62B3iQEGwLFipkVlRh8kLLBQGiBJiBeLwmHyQ2QriDNDNBfVw3VQchcQVoYpgvqoYyxByNgB5YaC+qEKNkbAz9s7ckYRutJ7QJGUZnIIDU5xr4FPWS0LylOZIVlVcOHY8Y8M6J4CbOxsoTiqZmUFBRzLSr3S4INCAQ7aCzGPo5EqnGE1NGNK0VuyHqJNXMs4eKlYeA+lnSMYVkIAVNLUIOUA721O6OYwv7TEB0zpfaSlyUG5oAwOjmIKhUkrpDqqzsDIh0SYz9k9KMPiJctYXlK1ZAk3zuzeY8RG6ExzzjKLs0U6rsUplRRNkxpy2iqeeMLZiRqu5nCSYtTJiZVXSIpKYdRZXJsfqIYSIvQhJ1i37LDqJN1Lcg6ZUPliybIISSKlqOWHed0eWdJv2hTUDIn+EoZgo0bKwYgEkg7tKi8XpUJVHZCSqJK9z04xFjHk2zf2nTTIX1namezLUlAzE3cgGtOAFOcZmx+mWOCzPWta05gAhZGQZyoB2Yu4+otHStDU3E9RHY9uCYWSOe6JdM5eLlzFLeWpBAUFsBXdW1I6KTiwtIUhQUkgEEVBBrEJUpRdmiinfgiZRiBlGLuuMP18Lgx7yBuqiJlQUZvCK1L4QVFjKTKDLO6GyxcVmIFfCHUGHIrTLeHyiJmYYiokwygzZjhMPliko4mGYw3SYrqF7cRDgQPmMILg9Fg6iCGhm4xU8KN0TdRFrDfDOIraIkwekDqIsKoeKa7j4Qo3RN1UeM9Fuma5ExIlJZA3gKUaM2l6XJsDwj3NG3kS8MZyz1hEvOcpSxpZNqaR8xyZeQOxFN3BrwThdords5Y9lnLBN2HgKcI76mnhNt2PNU21ZnQ9JekqsVMKu0z6kPlcsPz4ClIzZCXlHMC3aYgiwbNapDtSgrGatBe9OOt3EOJirilC/r1aGUFFWRTNt3Z0Oy5SJc0KExYCRmSQGZWUGjqBet/i8bCeluJSFJMzO47RJLuzO7i2gFI5WROKgBmYAJozOQL8zWvOCiqhq3Hk8RnBSfxK5aL22PSehHS4qUJOILElwoMOyAzrzD2RvFfn3OMx8hKQpU1DFiO0Kg8I+cJk9QsTvvugvD9IJrZCw0HPeTWIz0UJO4jnvc9c2z0skiVmkqJUFJoQUhnq53RTsDpUkgjFZUG6SATQnVntHl4KyQCSoeQ3OPGL0zkpPtMR4CHWlp42D1pHtOF29hFO05IYtVx8Y0ZO2cP/Pl/iEeIIWoDgdRCVMUAa+IbzP1hfRQfcWU7nq/Sjphh8NKJSoTFmgCd7UJMfPW28aqdMMxSiVly9yS9P0jd2ziBNliodKm4603xlyJB7RZiSGJA3hr2sPOL0aUaW6Jyd1YCl4kyssyUpTlOUZmLJZiA9B5UMSlbXmFKZZskluyHOY+zaxJcavUWERmywVF2DE2sHJt60iEjDJBLpKmJdqU3vHXs+SLuE7M2ZMxBWkTCkoQqYA/tFLOGBuxvzvHvH7PkqOAk5s2YZgXrqSG4MQ3Bo8RwEiYVJAVlVVSauAXe1uMd3sXpHiMNICDMQlR9osCSQMoqdWA8IjWpuorIpTqKG56dikkJLXY790MGYlTAAOTYAby8ebTun2ImIUjrALdoJYjk0c/tHa8xaTnmzFB7FSvmWiMdFJ8ss9Wl2PVcX0kwsssqcCf6XV5pBgEdN8HXtLFroPyjx6ZiVsWrqWr5wJLx+ZTBRB4+qxdaOmubknq59j3bDdJcJMAKZ6A5ZlHKpyWFD8YGx/S7ByVFKpwUQLIGbucUePEJ2NyXLhVmv6tE5gVlCja7tbnGWjhfkL1c7cHsknpzglZv4ikhId1JZ+0EhhcmrtugnZXSvCT1BCZozH7wyi7Bn3vHh0/EEJCi9bcYvVh1gJWHZQBDGtRrrDekh2Ynqpn0B9tk5lJ61AUj2gVANR9Yzdp9KMJIoqaFHcgZvMU848aw+ACsxmzChQLMxJ5nhA5wbEgkkb3oQ0FaOK3bM9U+yO/2r+09KSRJkvuKyz8WFtdYypf7UZ3WJzS5eR+0A7kUsSaGh8Y4iQjrFzEn3SKipYBqeHnBP7rSogJzDMey5S2WhJemnwiqoU12JurUe9z1rYvT3CTQhMxfVLLA5h2X/u3c4ltTp7hJNlKmGrZWCTb3izx5BidnmW6lsBdswcilq8WiBVJUCElTh6Fimws3owvp4XD6idj0tP7Snb/x0n/5H+KYO2Z+0WSogT0KRxS5ALmhHJvGPKMDichOaU4tY5dCfL4xqJkkJyzJbFQBSsBRKXejhLUoSeMN0Kb7C9afk9dXtqUouibLKdKjvvxeHjwdSFue0/eBbg8KB6aI/Xl4BSoJDElyLFVOBLO/jpEZK6U04OQeHmY1Z3Q/EAkjIfEfKBjsDFJ/2yeRHjcRNVKbW0kTU0VGaTl3eFfXxiSZ5IAv9YgcBPTeUvwJ+EQOYEOkhuBFX4xtuxVSNfDgeh6eLcRMo14CkTX0ZvWkX9cGD768vlEWty6exViJdHUT64QGksbMd47/AAg0rSQdXI8IonoAIYU3Q6EZrbGm53BrqOEPjJXafUeY9OIo2fL6p1lVCDQakcDpAB2gol1QqV3sK2dTsqa1DY7tYs2lKT1ajW3npHMScUoKBD04x0S8QJ8rKlLKcE8eb87QsvhGTuc1PlMAc3teXN9bRVKmLZgfGNPGZBQVNHO41oIy1U3318m+sPF3RN7EpQ9o2t36eMWyJypZO8uKgM14ghWUDMQKWHl6eHzjVyd/62hxWzqOikqRNYTT2kHs3BIIZKXG75Qb0sRLQtKZdEpqSKu4Yh3jjsFilJWFI9WrHb4uYjESU5GzpSey/vHceG6B1MNrck3ycrhpCnUpDEM708GN4ulYiYEpCpRLE1KQaENWnfHVdHZJlIdawkl+y4HI0grE4pJLBaRvNBDKtYxxu31oTJAlhlrcLowIZ2cgDjTdHKyVqzWuDYE6XoY9Nx2DE1N0rQLkh66BPH4RyiujSszy1J4dk0/CRD9VPdgvYzjg8iCZmRyEkOd96EbuIgqXjF9UoLFB2Qfeys1OB5tSD0bCmO6lP+P6xZM2Mv3VMGt2jozufGDnEGcfJhYuYgFAKQRYUJZ2qa8YuxW0VpmJkoUGSwSSCADvFyBasE4jo5MVqDV6t/1hHYSyzhDixBaukFTXk2cfJTPnKUJZWoKaiwFVAHs61ERUkzEJUFJSlQJZ1KICQSXvuNIM/cilEvLQATVlEkUYZdBWvdDJ2KtAAAoAoDtsWUGVZO6Dmhc15BpOzVrGVJHEuwJJIFQa2tD4jYago9vgQHJNO0wFgHjSkyp8tC0S0oSlRSWzi495ymhpEPsuIK87JzG/8Q5SwaqWtvHGCpxNnHyYYQEdlipJPYNuDa1tB6NnsErmLSCSomzsRU0LON/fF+N2XiJqipSZaXagNHZniOO2LNWlCVkEJFHUKXdqa/WNmjZxMnaUpcsMXyEulQJKdxraoFeUWyMTPUCkTFpBICA5Zia60BzP3aQedmTynLnQAzNmDDfudzv3xajY9QVqehByrajUbQMebxskDOIFNUhByrE4qoSd5UMxPZS2sKDP3WjVfrTyhRuobqRPT14Lc3pvrEDgHFx65wNKnzRQqJ0vbxglGNOoJ3On8vTR8ZlUR0dOJScCo2yn4xWnZZN0g8IvRjk2ICfERfJWl6a6E0hutNBVNGYvY0sgvJB7geWkZk/o1IL/AMLLyJHwjqjMr7XcD6+MLOd54OQfWsWhq5ruPh7nFDodLNisd7/EQLiOhCvdmK70/SPRELU9/lFap5etR64xVa+r2Nj7nmeK6KYhgHFLXF+YjNndGMQn/aJ4pIPk8etLxbXCuZrXxiP2hOgD8orH+o1F2Bb3PHjsycm8qY24JPyjY2AhSlJllKh2qDKrxLt6EeirykswPh9YtQhN8vn8GMNL+oZKziFJo4XaPRpWZWRCiA1crOTSge167hGTj8CqWUBTpzJNC9W05Wj1ZWIWkUqOY+kc3t7A9fMStZUSk9mzDfRjGo6xt2lwGTSPOcRJ3mo0rvinEAgDtO7FqtyjstpbAzIUlAGY0d2AtXy8zGLh+j81LCYxSKdlQegaxaPShXg1e5FyXky8FMZduyOOjcY1sDMWhQUAoA8/jug7Z/R5pyS7S6e0xPFwHDPHX7P2UhDkFJGgowoXFbiJ1dRBcbi8k8FNQqWM6CksNKENdzTwMRnS0+6R3pSfhBcyb6eB1L4fOOFVWBxCMTJPUywlhv7O/VtICp99Hek/DNFycWoNU8AbU7niSdoD3paFg0LgGnO47jFpVcnsFpMGVMfWWf8AE/WK1JH9HiofKK5uHkkuEFHiR5Q6MAgnsrHeVD4wVUl2JOA5HFH4j/0hsr/yz/n9UxNex1fep/f/ANodeyJgDspt7AjxEZ12uRem/BEI3oT3KSYkmUD7vmj5qgVeDVv8vyir7IvePMfON179xGjQOF/o/wCJ+CogZRH+0fAfWBBh1bx+KJJlr3p/EIPXfkFkGiSo/wCz4g/KEcPM/kptuP0gZAmD3kn/ACiTTN6fxQHqH5RsUOrBzNZKfwn6RQvZ6v5Q/AfGLv4nD8ZiKlTOH4/zjLUS8o1kDnZp/lf+phRf1q/SvzhQ3qH7GsWdcRcFqX138Aq0XfaH/NvrGFM22g1KVP8A0t3u8EScbLWCc6UEsz6i7Eh6/nHBPR1EruJ3W8GsvEf2m+rUFIZKwdG4ZhX6/lGfO3g31rlvy5xGUhYNFAvYHdUD1+sS6OwyTNeUpJJoQeBo7bmDwUhbe93jR+YMYayp05iz7hRt7jwgiUq/bDCnweFdIZNm2lYNiHrej+cUTUE3o/Gve5gZExY1SR+XGkRm4opDqbuH0r5Qqpy7DPgOCD91+Z15w6JPE+LN5RVhjMV7MtZ3HIr4gQfIws9qyV960geZgujU8Gxb7A5lD1XnDy5abmzbgB5QcnZ80+6gf5v/AMQYeRs9brJUhOVTPVgMqSbhLX8zGWnqMPSl4KJMp33d8Rn7MS1CB64xDrsk2VL60NME1RoKMpN2Jqc8XzloHvTFEHRhzukaQehOLu2kvqZ0/IBMwBFaNwI+AgKZJAuQODRuHFyf5az/AHAnyUojyh/tifclDxCf+AEWioL5p/cmRlp15MCTIzAHIqurMnxtF0nAkqskUNnUb09mnnBQnzUgASkUAF60YXUDA2Kw61l86wbMSW32i6qaaPl/kT6SRZjEhKVPNDsaKCSXbcCTFU/EyAKgrP8ASgj5n4QEtAD5kqLbhr3CHEkXSxG40PmIWVSD4jYVytwRlzUGgSRyWRxsYabLAALzByIUPTxZkbT4fUQ0uWoWI1cZfzaEz8C5u5BMpk5utb+5FeEJGGUqy0d4aLCVuOwkjWrGJqmjWX3jK48KwOpIa6YfseV1RzLnoSnVOahFy4JoOcVTcYM2aQXBd1oUza0bvgCZJlzPdPcWPexgqVhgkNUA+PjeKPU2hjYZS8F87ETFB1JEylz2F96khld4jNVi9yVJfRRbzFIsEpQJyH8RPkAw8ofr1JHaD1rlYsOTOfOJ5J9hX8XJA4s/dPcX+cVq2iBcGDftFHSH728lB3ivry1CC16P8GaAnHwI4e4F+8UnTxER+0jRo0VYiWAM+UHiB9YolzEKLGV2Xoey3MEKeGTj4FcAQYreaeuEIYgev0gmdPkJIGTM50KacTmIiM2dh8zFxxKS34maDf2BgUlfH4/SFBf2eVv/APb8oUDJBwOVGCWBRgbHQZRSxNG3jdxpNM2n8YhNwBS9k1009WkrEZCDmJDeyoO3F9Dx4xDP13Zy6XAoN3Df8I9JaipLax07vgNSED2lpKAwLgPqCluN34DSK5u0EFLIS4CiFBjZ2caCg84bZew1LNXXU1IGX9PlHYbN6KgM4Bbe7QzoR+aoy1OE5cI5fDYJcwvKl394lXJm3co6PZvRWYqs2YwOgH1rG8ZIkgUBPrRoE61a3JJbS3dSEah/ivvOyGnS5CMPsTDSQyu1/cSYv+2y0Uky0PwAjPVhifdJPqgb1eNPZmzCA5vStfg8Jty2WslskSROnKBK1ZE8GgbEbWlShUlZ+J4NFu2JAKDnUSBpQVEcAcSFTVULA03c60/WFk0o5CVarprY6fEdK1miBkSdQz677RmSceJqlBUwklRLvY9kAtu+kCGa7vStGIH61B84kvCg1AtUWD+t8cEp3+Y4nVk3uMMOBiEMaCUshqjtKQzOTTsxrSVKToFDmxHeO7eIxcMh8SQw/wBIEghrrNPK9425UkjVgPvGj7nOvO3GNWtsvYy34HWmpKT3EkHhq0LLM1oeANO8Q6s9ikcPqP1hjPWlNSkJexOUEU7njm3A0NnUKP8AKJdc1yzU0PjFsuYVAEpTbeHt60gcJJd3p90pPi4DQv1EaJdZU1FeAiClqTUJzHV1BvMxaEtd9WN68gKQGcQ1FTQL+0hI37yIMVd7CNMJkzlGhlgeB7qRROmnMGQk76pBHMEPDJlIVUhKy90j6GLRKSf9tX+STv8AVYa1nwK02DTpcwkMlA8+58w8WhJlqIOZI7qjvivbO2OoKEpSFZr5sz3Ap4mNMLqQL7qPyYjnFJZwgpPhgwRlmW1Blb1oawxnrA4cyPhGq7aMO6vdEurSWIbhv/OJ9byhOkYfWlwWLvoon5w83FKNC430S/wPCNlUpLVIiMxLimU0tQfWD1l4Bg/JirxygAAU0+8h/BmHlERjFJ7RGZtAkCp5kNGrNwJUKyx4OfGAF4TIezIQT/ckb6CkUjUg+35C2kVydtJJLgp3glNfIwQdrSj/ALZ5ivDdAM7rKjqZqXb2FpI86RfJILBUqcOJA/8AyLGumkPKMObfib4iQ6hYP+oNWdV+FYvlBIBHWLN/aSC1LggfGHm7PeylBxoQ/wDxipGz1Cy1HnVvKEcotchtLwJUqS9Z0wHc/wCUKLPs6t4MKBn7/wA+4134OZkYMr/1C6QKMGURY0NGoddY3Nj7MS4SlIFyWIrXyo1vOKMGTMValgAALAW7uOg4R2mxcIEt2VCnD9Y9/FUo+56VKkmzS2dgZaQ+RtdD3xfOnsKCnNoadPYMKV7/AIxlY3GAhu8vupq26ON3m7s9BJRRDFzgb62Y28O7xitSwWSM1STqeHyEZ6pyKaAHfRyLt6tElKFK2JBLNR3c04xXEGZsyJaSbPXkzOB8vGNiTLSAA3mYwMLMSa1Ltv3UYd0beFnOBxiM0F8Am28OFIN/H6mPKsfmkzTQ1sX+njHsk8PTSOF6UbIdyL8Bc/WKUrSWLOfUU8o3RzOFxCxcqWCaDLQbg+ulecHycRmUAqURShYO/cYxQSgn7o1Lu9Rbd4xp4PFKKXOjsXNtaerRzV6LXY8+wXKSUzVqYh0oCSq/ZUol/EecWonKIImy3qMtiHa9Q7OPOISphNG95gSaFtR3xYtMwgEMBrUU30Nxyjlbu9zXYVhsUohsoSdXBKd1naCEBIv2CzdknJ4eeprGepJIcBL3Zu1u8ISJ0ylSBybhY23xNxvwHPyanUVzCp3hR7ns3fEyo0Z61IJtGQMWpB0Sa2pvqfyi0bVbtKKTyzachc18IR0pGvE1DMvQ8e6IieNGbvLn4xmYfaiVmqikhrpcAPTtZe52EFygGJNQ5qFAjiHAbu0hJU3HkW/gdeLYgECtu0xNQzOIgMXL+8H3ZgTuDPxhuqlvTKSrQs7d/wAoh+6JVCZNR7wPj64QVh3E3MHpfOeZJSwBdOoYuseVPV43ZeNCQyF5bkgBJDkuSxJvUxzHSTD5cRIYMjNLcOS38Qq1NrR0CEy1gjKau4KX4bo79RtSprtYN32LRiZiw6ZoNdJUojxT9Y0JCFNUB/7VDnq0ASMFKTZAD/dDGm9tIIKgi5IFW3jmHp+UefN32j+QLvuX5lfd3b++1rw+e/Y8D9YGSlx2f+T6bnEJKJiUgBjTiX5dokV10hRcgsLeuUjvp8OERM9IoSrcwS96b3jMxEqe5yBGgYhRq93IvEsDiJ4LTUCguCbcvpDYbX2AqnsHfaUEPnWltDLUDSuhtDInSyW6xJr7yZo4fcZ++EJrmwG4uQrfr9YrmKJD/EkHzaF2GUi5DMyVyj/k1Wd2YejDokLbtKld0xL8KKN7+EAqS7g524LO5tOcZytkSVVZYZx/qL4PXUvxh1CL5f6/qFv2NlQVoU//AGI+Rh4xh0XlqqMzadrdT7sKHtR+1+H7gv7fj+wfsnDlLFraa7/ifOOt2ehh+v1jG2SGbNqdToGMawxIApzYdxj3a0m9j2KUbImpRD01F+Ot4wVzMxNR3NYkwdiMUcpY+8zuHtwNIxgh2OrkDcTRXrnCwiNOXYUyWVZgxPfrpflFoVmAITVtDRw24Xb48YqXLGY5QG45eTGnPyiUvKCxGpI7Lk6kB+AOu6KEwhM4hQDMOZqDo7XFY2cFPdq6toY5uYWykAcqORWNPB4je/hU7xfSFlHYaMtzps1OMDYzDhaTx3iK5M6jgUPD84IK93zjns0yp590h2IUupOr2FDzHq0c51fadSlU01D1LXv8o9Sx2Vi729av4Rxe29mBYJSDpRjoXZx304x1x/uKzOGtTSd0A4TaQAPtcHDDUih+kXCaSElJuBQ5qPq1y8ZaEZVEVuGDDLQGocvu3PSLcPihmtloRZiq4NN4caxx1dPi+DlaN2VO36tdr1JIfjRqWMGdlRDFLchwoNe8Rh4coZ6ngSXfkLkP8TEVKdXZehPZLVYhkghuNeEcMqV3sJdo3FywA6tRv9ejA3VPa3E0DaMRSISpywWd9ButZwb0ghE8u1AfAM0Ss4humCTpJObJRwP6vAE2hkpUMqkqINLEppzejjdug8qVwIbfbQs/HdESo0oCO56cH9NBzYrRFGJWlszLvUgk21UGPiYKTOTT2kbqhtN7HTRzWKRNIa/I/IgX+MWhQNG0csHVvFHrbc0TlvvYJzm1caFY2Wguag5t7MRdt4HhGn9tDe0TaxBBBsUkPQ04Rg7SUk7QQGcHO4O4IAqCNCI35gIBYltHHwaPQ1SjaC/1QpFOMy0KwDpc+MTkTVFjQg7iX1qd3dFKZJNSA2rBNaAnlEQg0YtSzDSlWFNfGOVqIjNBE1KmLhxUfeGg1Y31ipOIdTpS7aHeAKg2geZLNM1S9HJ32pEpaV0CSQ+iQ9GJoc7cIGERblM7HYnKoJlaMC9am9eXnA+z9rTUpaagkuBnzF7lgQ9RTyG+DZaHOZRmprqpTHXQkUgleCUpIOVJbeu//r+jcIbKCVsUBRfKZFGKSTdT3F2t3PEJ84ke4Rd1BwBq7ka68IoGAD9qUoGzhSaA1uA/6QwQqwBSAxrMYkcGf4b4TGPYPxBH2nLTNLctRm/uN6nnx4RhbRTjCXlkKSAxQ7A1cO4v4RuZFs7B6MCS451sw4wpsxSSxe4cCWW7iDTQAtpaHpzUXdJP6jP3OaOO2gKBxwyk3rcCFHQqStzlQW0or6wot1o/YiDE6TBThkAHPxpuiYmEhhwr5kVblChR6Ulue5F7AOLnuCAXOYHdelHgGYgHNXUHU7mZ+PCGhQ8ScnuXpLsblrXci12YMYkUsU6WA1qKWfWhe9PBoUYJZMIOp1FhcCr94+G6tuBmneTWnOvHX1vhQoHY19zbw7ioFDuNiz66QWhW97PDwo55F0NOQCK0B3/lGbi8EnmDTv0ff6rChQ0G7gmtjm9obNMslaCQ2YOCxG8UjmSh19olwxNXpoC6S8KFHT80bs4KkUpWHnTFB1HMFbnFXtazMIvk4oFwXKiWrRib74aFHFOCaOeSCUJQGT2kklyaWBCeNRbupEuvMshrkuA5OtKwoUcdruzOdvewSdqAKCT2Vci5uTVJbfCmqSoZSVJNapJHskOXvdoUKFcFGzQ8ZMslTaF1O5YUqH1tF01AbSlwQeVvz1hQojLZj2OUXM/8/R0oWXdVfdb598bknEFQcE0pmdrXAAqznzhQo9LVxV19F+oq5C84KgM3aN6ULAVYgh4aWpNMtX3uwPLz8OMKFHnNCt7i6t2Cgk5rADKNG1O8RAdkUJS7uXN9XA7jSFCgJ3M0ME0B7WhcqJGvF7t4QVLWoAAkE0dqbnfQiFCgMWIMZ6KAkkmxAbUB2p5wur1zGtKOFPm36XHhpChQ8o4pWNHhsqm4Q5aTFMRQ1KhSty3xgKZgFIqmeoGlwSC1KsflrChQ1Ob/AJYNkWolzAKzCTvADVrrWFChQc2Ni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7352" name="AutoShape 8" descr="data:image/jpeg;base64,/9j/4AAQSkZJRgABAQAAAQABAAD/2wCEAAkGBxQSEhQUEhQWFRUXGBUaGRgXFxgaFxgXFxYXFhcYGBgYHCggGxwlHBgYITEhJSkrLi4uGB8zODMsNygtLisBCgoKDg0OGxAQGy8kHyQsLCwsLCwsLCwsLCwsLCwsLCwsLCwsLCwsLCwsLCwsLCwsLCwsLCwsLCwsLCwsLCwsLP/AABEIALcBEwMBIgACEQEDEQH/xAAcAAABBQEBAQAAAAAAAAAAAAAEAAECAwUGBwj/xABCEAABAgQDBAcFBQcEAgMAAAABAhEAAyExBBJBBVFhcQYTIoGRofAyQrHB0RRSkuHxBxUjU2JygjNDstIkooOTwv/EABoBAAMBAQEBAAAAAAAAAAAAAAECAwAEBQb/xAAwEQACAQMDAwIDBwUAAAAAAAAAAQIDERIEITETQVEUYSIycVKRobHB4fAFI0Jigf/aAAwDAQACEQMRAD8A3PtUQVi4tkYFDuokjdr30iAwIfeOMfN5RPoFGRWMbV3iwbRJNSTBH2BItU8osl4QbonKUR4wZPCzirQwR1ZVpFuGw7xvYPBBqxzSnvsLVrKmjBGEJForOEbSOvEgboGxWDBFBAbnHdnPHW3e6OSmSoqyRrYmUAawGpQdnAi0Kmx1q0ldFKExekgQLjVKS7MfGvlSMbaG2TL7IQpa7nLUAc9ItD4uBWrK51AniJieNTHDbN6Rzio5pHZ0vmpq5vypEsROUskso37DkDhFuk07Mnkmro7qXPSfeD84wukXS+XheyO0vdoOccziMPiFsJKuqGrB1H/Iw56IhfbnFc1TXUq8UjTgneb/AOE5ZtWigvZPTdeImZAkAam5HdHVYzGhKMxStemVIqXpWOT2d0eMsfwwmU/MnzjTTsyYwdZPM/IQ1R02/h4NCM0vi5L8QpAS8uUZZd93e2scbt/ZkyY6s4KnpYU5COt/cr+0X74ukbEHOGhVjDe4s6bmrHmUvohPWHJHjGhK6AqKhmWCOdY9IRs1rMIl9jCbGu8wz1kuwi0ke5h7J6P9QkJQWGvPfwjTWoBgpUW/Yw1Vl/WkQ/c4N1kxF1Lu7ZXppKyKZmISaOfhEFzEp0c8oIGyAPZLxanZzVJhs15Fw9jPOPI90whilHRuJgtWDG6LESBqLQ2SEszKVMmfdiKOtNktGyqVE0paGzEcTAmy16xUZat8dCuWDeIpwyd0Mqgjgc99nVvhjIVHQqkJitckQ3VFdMwDKVCjZMoQ0N1BcC+WqLkqgNAizOkXLdxjx2e0kHJWItQsRlrxIFg/egDzVEk4tf8AKVzC0xOUGM7HSYJQeN6URHIYKeaPLUOShG3gMeCGCVXarRzKWE7s87VUm90byWaA5ymBhwuKMUsNdo69XrFVgopWscMIbmJjsSvNldn0Zu4kmsc3tLElCg2Uqc2APkA4jWxyHU9zxjJnypnukDkBHPR9z3qUEo7AmKzrCVF7/lZ3i1CJgFSW4iIKwale1Xm8WysGoWLd0daasF3uXS8M9Wven0i9OF4RWJKzcxOTgAC+UeAjZCtBMrDgaReZcDjCmHOCBuHgXubYv6sd0ITECmZPx+EVpwYGgiYw8NsIy0NpWHUqmp5NFPUwhLjWFHStR91u94YB7iJB4kxhhWViW4oGPGsRXLW1CH5Rf1Zh8hg3ADJRN1IiWVVnHhBGQwhKg5AsV9Swe8UKB3AQX1ZiJlwVIDQKqKFZoPMuImWIdSQjiwDtQnVBvViFkEPmhcWAF4rUFRpFAiJTGzBgZeVUKNApEKDmDA8eG1l71GDJW255DBS24PHeyejaNwg6VsZAsBBlq6X2SsdLP7R53JxExRdWc8S5jrti7RUwBQctHKgT4bo3EbLSPyggYdo5q2ojNWsdFKjg/mLZSpag6QoG+7ugiRiFCxV5/GARKbWLZQ4mPMlEpKCsdBh8UMsBzJ4q5Ph+cDoXTWB5pMSwOWFBXZOYxgOctKblvXKLhxEQVJG6LRR1x2BFY2WNT4H6Qvt0vj+E/SC1YYbodOGG6LJxDf3BDtJI9lCldxgPF7TmKDJlqHIRtJww3RYJAisZxXYnKz7nJGdiSQQFU4xYidi+VXjqfs4h+oi3XXhE8F5Zj4bEzffv5QZKxJ1gwyRuhupG6JuafYdNEEzxD9aOEOZUQMqBsHYs64boXXxV1cNlg2RsUX9cIXWiKW4QmjWNYv62H62B3iQEGwLFipkVlRh8kLLBQGiBJiBeLwmHyQ2QriDNDNBfVw3VQchcQVoYpgvqoYyxByNgB5YaC+qEKNkbAz9s7ckYRutJ7QJGUZnIIDU5xr4FPWS0LylOZIVlVcOHY8Y8M6J4CbOxsoTiqZmUFBRzLSr3S4INCAQ7aCzGPo5EqnGE1NGNK0VuyHqJNXMs4eKlYeA+lnSMYVkIAVNLUIOUA721O6OYwv7TEB0zpfaSlyUG5oAwOjmIKhUkrpDqqzsDIh0SYz9k9KMPiJctYXlK1ZAk3zuzeY8RG6ExzzjKLs0U6rsUplRRNkxpy2iqeeMLZiRqu5nCSYtTJiZVXSIpKYdRZXJsfqIYSIvQhJ1i37LDqJN1Lcg6ZUPliybIISSKlqOWHed0eWdJv2hTUDIn+EoZgo0bKwYgEkg7tKi8XpUJVHZCSqJK9z04xFjHk2zf2nTTIX1namezLUlAzE3cgGtOAFOcZmx+mWOCzPWta05gAhZGQZyoB2Yu4+otHStDU3E9RHY9uCYWSOe6JdM5eLlzFLeWpBAUFsBXdW1I6KTiwtIUhQUkgEEVBBrEJUpRdmiinfgiZRiBlGLuuMP18Lgx7yBuqiJlQUZvCK1L4QVFjKTKDLO6GyxcVmIFfCHUGHIrTLeHyiJmYYiokwygzZjhMPliko4mGYw3SYrqF7cRDgQPmMILg9Fg6iCGhm4xU8KN0TdRFrDfDOIraIkwekDqIsKoeKa7j4Qo3RN1UeM9Fuma5ExIlJZA3gKUaM2l6XJsDwj3NG3kS8MZyz1hEvOcpSxpZNqaR8xyZeQOxFN3BrwThdords5Y9lnLBN2HgKcI76mnhNt2PNU21ZnQ9JekqsVMKu0z6kPlcsPz4ClIzZCXlHMC3aYgiwbNapDtSgrGatBe9OOt3EOJirilC/r1aGUFFWRTNt3Z0Oy5SJc0KExYCRmSQGZWUGjqBet/i8bCeluJSFJMzO47RJLuzO7i2gFI5WROKgBmYAJozOQL8zWvOCiqhq3Hk8RnBSfxK5aL22PSehHS4qUJOILElwoMOyAzrzD2RvFfn3OMx8hKQpU1DFiO0Kg8I+cJk9QsTvvugvD9IJrZCw0HPeTWIz0UJO4jnvc9c2z0skiVmkqJUFJoQUhnq53RTsDpUkgjFZUG6SATQnVntHl4KyQCSoeQ3OPGL0zkpPtMR4CHWlp42D1pHtOF29hFO05IYtVx8Y0ZO2cP/Pl/iEeIIWoDgdRCVMUAa+IbzP1hfRQfcWU7nq/Sjphh8NKJSoTFmgCd7UJMfPW28aqdMMxSiVly9yS9P0jd2ziBNliodKm4603xlyJB7RZiSGJA3hr2sPOL0aUaW6Jyd1YCl4kyssyUpTlOUZmLJZiA9B5UMSlbXmFKZZskluyHOY+zaxJcavUWERmywVF2DE2sHJt60iEjDJBLpKmJdqU3vHXs+SLuE7M2ZMxBWkTCkoQqYA/tFLOGBuxvzvHvH7PkqOAk5s2YZgXrqSG4MQ3Bo8RwEiYVJAVlVVSauAXe1uMd3sXpHiMNICDMQlR9osCSQMoqdWA8IjWpuorIpTqKG56dikkJLXY790MGYlTAAOTYAby8ebTun2ImIUjrALdoJYjk0c/tHa8xaTnmzFB7FSvmWiMdFJ8ss9Wl2PVcX0kwsssqcCf6XV5pBgEdN8HXtLFroPyjx6ZiVsWrqWr5wJLx+ZTBRB4+qxdaOmubknq59j3bDdJcJMAKZ6A5ZlHKpyWFD8YGx/S7ByVFKpwUQLIGbucUePEJ2NyXLhVmv6tE5gVlCja7tbnGWjhfkL1c7cHsknpzglZv4ikhId1JZ+0EhhcmrtugnZXSvCT1BCZozH7wyi7Bn3vHh0/EEJCi9bcYvVh1gJWHZQBDGtRrrDekh2Ynqpn0B9tk5lJ61AUj2gVANR9Yzdp9KMJIoqaFHcgZvMU848aw+ACsxmzChQLMxJ5nhA5wbEgkkb3oQ0FaOK3bM9U+yO/2r+09KSRJkvuKyz8WFtdYypf7UZ3WJzS5eR+0A7kUsSaGh8Y4iQjrFzEn3SKipYBqeHnBP7rSogJzDMey5S2WhJemnwiqoU12JurUe9z1rYvT3CTQhMxfVLLA5h2X/u3c4ltTp7hJNlKmGrZWCTb3izx5BidnmW6lsBdswcilq8WiBVJUCElTh6Fimws3owvp4XD6idj0tP7Snb/x0n/5H+KYO2Z+0WSogT0KRxS5ALmhHJvGPKMDichOaU4tY5dCfL4xqJkkJyzJbFQBSsBRKXejhLUoSeMN0Kb7C9afk9dXtqUouibLKdKjvvxeHjwdSFue0/eBbg8KB6aI/Xl4BSoJDElyLFVOBLO/jpEZK6U04OQeHmY1Z3Q/EAkjIfEfKBjsDFJ/2yeRHjcRNVKbW0kTU0VGaTl3eFfXxiSZ5IAv9YgcBPTeUvwJ+EQOYEOkhuBFX4xtuxVSNfDgeh6eLcRMo14CkTX0ZvWkX9cGD768vlEWty6exViJdHUT64QGksbMd47/AAg0rSQdXI8IonoAIYU3Q6EZrbGm53BrqOEPjJXafUeY9OIo2fL6p1lVCDQakcDpAB2gol1QqV3sK2dTsqa1DY7tYs2lKT1ajW3npHMScUoKBD04x0S8QJ8rKlLKcE8eb87QsvhGTuc1PlMAc3teXN9bRVKmLZgfGNPGZBQVNHO41oIy1U3318m+sPF3RN7EpQ9o2t36eMWyJypZO8uKgM14ghWUDMQKWHl6eHzjVyd/62hxWzqOikqRNYTT2kHs3BIIZKXG75Qb0sRLQtKZdEpqSKu4Yh3jjsFilJWFI9WrHb4uYjESU5GzpSey/vHceG6B1MNrck3ycrhpCnUpDEM708GN4ulYiYEpCpRLE1KQaENWnfHVdHZJlIdawkl+y4HI0grE4pJLBaRvNBDKtYxxu31oTJAlhlrcLowIZ2cgDjTdHKyVqzWuDYE6XoY9Nx2DE1N0rQLkh66BPH4RyiujSszy1J4dk0/CRD9VPdgvYzjg8iCZmRyEkOd96EbuIgqXjF9UoLFB2Qfeys1OB5tSD0bCmO6lP+P6xZM2Mv3VMGt2jozufGDnEGcfJhYuYgFAKQRYUJZ2qa8YuxW0VpmJkoUGSwSSCADvFyBasE4jo5MVqDV6t/1hHYSyzhDixBaukFTXk2cfJTPnKUJZWoKaiwFVAHs61ERUkzEJUFJSlQJZ1KICQSXvuNIM/cilEvLQATVlEkUYZdBWvdDJ2KtAAAoAoDtsWUGVZO6Dmhc15BpOzVrGVJHEuwJJIFQa2tD4jYago9vgQHJNO0wFgHjSkyp8tC0S0oSlRSWzi495ymhpEPsuIK87JzG/8Q5SwaqWtvHGCpxNnHyYYQEdlipJPYNuDa1tB6NnsErmLSCSomzsRU0LON/fF+N2XiJqipSZaXagNHZniOO2LNWlCVkEJFHUKXdqa/WNmjZxMnaUpcsMXyEulQJKdxraoFeUWyMTPUCkTFpBICA5Zia60BzP3aQedmTynLnQAzNmDDfudzv3xajY9QVqehByrajUbQMebxskDOIFNUhByrE4qoSd5UMxPZS2sKDP3WjVfrTyhRuobqRPT14Lc3pvrEDgHFx65wNKnzRQqJ0vbxglGNOoJ3On8vTR8ZlUR0dOJScCo2yn4xWnZZN0g8IvRjk2ICfERfJWl6a6E0hutNBVNGYvY0sgvJB7geWkZk/o1IL/AMLLyJHwjqjMr7XcD6+MLOd54OQfWsWhq5ruPh7nFDodLNisd7/EQLiOhCvdmK70/SPRELU9/lFap5etR64xVa+r2Nj7nmeK6KYhgHFLXF+YjNndGMQn/aJ4pIPk8etLxbXCuZrXxiP2hOgD8orH+o1F2Bb3PHjsycm8qY24JPyjY2AhSlJllKh2qDKrxLt6EeirykswPh9YtQhN8vn8GMNL+oZKziFJo4XaPRpWZWRCiA1crOTSge167hGTj8CqWUBTpzJNC9W05Wj1ZWIWkUqOY+kc3t7A9fMStZUSk9mzDfRjGo6xt2lwGTSPOcRJ3mo0rvinEAgDtO7FqtyjstpbAzIUlAGY0d2AtXy8zGLh+j81LCYxSKdlQegaxaPShXg1e5FyXky8FMZduyOOjcY1sDMWhQUAoA8/jug7Z/R5pyS7S6e0xPFwHDPHX7P2UhDkFJGgowoXFbiJ1dRBcbi8k8FNQqWM6CksNKENdzTwMRnS0+6R3pSfhBcyb6eB1L4fOOFVWBxCMTJPUywlhv7O/VtICp99Hek/DNFycWoNU8AbU7niSdoD3paFg0LgGnO47jFpVcnsFpMGVMfWWf8AE/WK1JH9HiofKK5uHkkuEFHiR5Q6MAgnsrHeVD4wVUl2JOA5HFH4j/0hsr/yz/n9UxNex1fep/f/ANodeyJgDspt7AjxEZ12uRem/BEI3oT3KSYkmUD7vmj5qgVeDVv8vyir7IvePMfON179xGjQOF/o/wCJ+CogZRH+0fAfWBBh1bx+KJJlr3p/EIPXfkFkGiSo/wCz4g/KEcPM/kptuP0gZAmD3kn/ACiTTN6fxQHqH5RsUOrBzNZKfwn6RQvZ6v5Q/AfGLv4nD8ZiKlTOH4/zjLUS8o1kDnZp/lf+phRf1q/SvzhQ3qH7GsWdcRcFqX138Aq0XfaH/NvrGFM22g1KVP8A0t3u8EScbLWCc6UEsz6i7Eh6/nHBPR1EruJ3W8GsvEf2m+rUFIZKwdG4ZhX6/lGfO3g31rlvy5xGUhYNFAvYHdUD1+sS6OwyTNeUpJJoQeBo7bmDwUhbe93jR+YMYayp05iz7hRt7jwgiUq/bDCnweFdIZNm2lYNiHrej+cUTUE3o/Gve5gZExY1SR+XGkRm4opDqbuH0r5Qqpy7DPgOCD91+Z15w6JPE+LN5RVhjMV7MtZ3HIr4gQfIws9qyV960geZgujU8Gxb7A5lD1XnDy5abmzbgB5QcnZ80+6gf5v/AMQYeRs9brJUhOVTPVgMqSbhLX8zGWnqMPSl4KJMp33d8Rn7MS1CB64xDrsk2VL60NME1RoKMpN2Jqc8XzloHvTFEHRhzukaQehOLu2kvqZ0/IBMwBFaNwI+AgKZJAuQODRuHFyf5az/AHAnyUojyh/tifclDxCf+AEWioL5p/cmRlp15MCTIzAHIqurMnxtF0nAkqskUNnUb09mnnBQnzUgASkUAF60YXUDA2Kw61l86wbMSW32i6qaaPl/kT6SRZjEhKVPNDsaKCSXbcCTFU/EyAKgrP8ASgj5n4QEtAD5kqLbhr3CHEkXSxG40PmIWVSD4jYVytwRlzUGgSRyWRxsYabLAALzByIUPTxZkbT4fUQ0uWoWI1cZfzaEz8C5u5BMpk5utb+5FeEJGGUqy0d4aLCVuOwkjWrGJqmjWX3jK48KwOpIa6YfseV1RzLnoSnVOahFy4JoOcVTcYM2aQXBd1oUza0bvgCZJlzPdPcWPexgqVhgkNUA+PjeKPU2hjYZS8F87ETFB1JEylz2F96khld4jNVi9yVJfRRbzFIsEpQJyH8RPkAw8ofr1JHaD1rlYsOTOfOJ5J9hX8XJA4s/dPcX+cVq2iBcGDftFHSH728lB3ivry1CC16P8GaAnHwI4e4F+8UnTxER+0jRo0VYiWAM+UHiB9YolzEKLGV2Xoey3MEKeGTj4FcAQYreaeuEIYgev0gmdPkJIGTM50KacTmIiM2dh8zFxxKS34maDf2BgUlfH4/SFBf2eVv/APb8oUDJBwOVGCWBRgbHQZRSxNG3jdxpNM2n8YhNwBS9k1009WkrEZCDmJDeyoO3F9Dx4xDP13Zy6XAoN3Df8I9JaipLax07vgNSED2lpKAwLgPqCluN34DSK5u0EFLIS4CiFBjZ2caCg84bZew1LNXXU1IGX9PlHYbN6KgM4Bbe7QzoR+aoy1OE5cI5fDYJcwvKl394lXJm3co6PZvRWYqs2YwOgH1rG8ZIkgUBPrRoE61a3JJbS3dSEah/ivvOyGnS5CMPsTDSQyu1/cSYv+2y0Uky0PwAjPVhifdJPqgb1eNPZmzCA5vStfg8Jty2WslskSROnKBK1ZE8GgbEbWlShUlZ+J4NFu2JAKDnUSBpQVEcAcSFTVULA03c60/WFk0o5CVarprY6fEdK1miBkSdQz677RmSceJqlBUwklRLvY9kAtu+kCGa7vStGIH61B84kvCg1AtUWD+t8cEp3+Y4nVk3uMMOBiEMaCUshqjtKQzOTTsxrSVKToFDmxHeO7eIxcMh8SQw/wBIEghrrNPK9425UkjVgPvGj7nOvO3GNWtsvYy34HWmpKT3EkHhq0LLM1oeANO8Q6s9ikcPqP1hjPWlNSkJexOUEU7njm3A0NnUKP8AKJdc1yzU0PjFsuYVAEpTbeHt60gcJJd3p90pPi4DQv1EaJdZU1FeAiClqTUJzHV1BvMxaEtd9WN68gKQGcQ1FTQL+0hI37yIMVd7CNMJkzlGhlgeB7qRROmnMGQk76pBHMEPDJlIVUhKy90j6GLRKSf9tX+STv8AVYa1nwK02DTpcwkMlA8+58w8WhJlqIOZI7qjvivbO2OoKEpSFZr5sz3Ap4mNMLqQL7qPyYjnFJZwgpPhgwRlmW1Blb1oawxnrA4cyPhGq7aMO6vdEurSWIbhv/OJ9byhOkYfWlwWLvoon5w83FKNC430S/wPCNlUpLVIiMxLimU0tQfWD1l4Bg/JirxygAAU0+8h/BmHlERjFJ7RGZtAkCp5kNGrNwJUKyx4OfGAF4TIezIQT/ckb6CkUjUg+35C2kVydtJJLgp3glNfIwQdrSj/ALZ5ivDdAM7rKjqZqXb2FpI86RfJILBUqcOJA/8AyLGumkPKMObfib4iQ6hYP+oNWdV+FYvlBIBHWLN/aSC1LggfGHm7PeylBxoQ/wDxipGz1Cy1HnVvKEcotchtLwJUqS9Z0wHc/wCUKLPs6t4MKBn7/wA+4134OZkYMr/1C6QKMGURY0NGoddY3Nj7MS4SlIFyWIrXyo1vOKMGTMValgAALAW7uOg4R2mxcIEt2VCnD9Y9/FUo+56VKkmzS2dgZaQ+RtdD3xfOnsKCnNoadPYMKV7/AIxlY3GAhu8vupq26ON3m7s9BJRRDFzgb62Y28O7xitSwWSM1STqeHyEZ6pyKaAHfRyLt6tElKFK2JBLNR3c04xXEGZsyJaSbPXkzOB8vGNiTLSAA3mYwMLMSa1Ltv3UYd0beFnOBxiM0F8Am28OFIN/H6mPKsfmkzTQ1sX+njHsk8PTSOF6UbIdyL8Bc/WKUrSWLOfUU8o3RzOFxCxcqWCaDLQbg+ulecHycRmUAqURShYO/cYxQSgn7o1Lu9Rbd4xp4PFKKXOjsXNtaerRzV6LXY8+wXKSUzVqYh0oCSq/ZUol/EecWonKIImy3qMtiHa9Q7OPOISphNG95gSaFtR3xYtMwgEMBrUU30Nxyjlbu9zXYVhsUohsoSdXBKd1naCEBIv2CzdknJ4eeprGepJIcBL3Zu1u8ISJ0ylSBybhY23xNxvwHPyanUVzCp3hR7ns3fEyo0Z61IJtGQMWpB0Sa2pvqfyi0bVbtKKTyzachc18IR0pGvE1DMvQ8e6IieNGbvLn4xmYfaiVmqikhrpcAPTtZe52EFygGJNQ5qFAjiHAbu0hJU3HkW/gdeLYgECtu0xNQzOIgMXL+8H3ZgTuDPxhuqlvTKSrQs7d/wAoh+6JVCZNR7wPj64QVh3E3MHpfOeZJSwBdOoYuseVPV43ZeNCQyF5bkgBJDkuSxJvUxzHSTD5cRIYMjNLcOS38Qq1NrR0CEy1gjKau4KX4bo79RtSprtYN32LRiZiw6ZoNdJUojxT9Y0JCFNUB/7VDnq0ASMFKTZAD/dDGm9tIIKgi5IFW3jmHp+UefN32j+QLvuX5lfd3b++1rw+e/Y8D9YGSlx2f+T6bnEJKJiUgBjTiX5dokV10hRcgsLeuUjvp8OERM9IoSrcwS96b3jMxEqe5yBGgYhRq93IvEsDiJ4LTUCguCbcvpDYbX2AqnsHfaUEPnWltDLUDSuhtDInSyW6xJr7yZo4fcZ++EJrmwG4uQrfr9YrmKJD/EkHzaF2GUi5DMyVyj/k1Wd2YejDokLbtKld0xL8KKN7+EAqS7g524LO5tOcZytkSVVZYZx/qL4PXUvxh1CL5f6/qFv2NlQVoU//AGI+Rh4xh0XlqqMzadrdT7sKHtR+1+H7gv7fj+wfsnDlLFraa7/ifOOt2ehh+v1jG2SGbNqdToGMawxIApzYdxj3a0m9j2KUbImpRD01F+Ot4wVzMxNR3NYkwdiMUcpY+8zuHtwNIxgh2OrkDcTRXrnCwiNOXYUyWVZgxPfrpflFoVmAITVtDRw24Xb48YqXLGY5QG45eTGnPyiUvKCxGpI7Lk6kB+AOu6KEwhM4hQDMOZqDo7XFY2cFPdq6toY5uYWykAcqORWNPB4je/hU7xfSFlHYaMtzps1OMDYzDhaTx3iK5M6jgUPD84IK93zjns0yp590h2IUupOr2FDzHq0c51fadSlU01D1LXv8o9Sx2Vi729av4Rxe29mBYJSDpRjoXZx304x1x/uKzOGtTSd0A4TaQAPtcHDDUih+kXCaSElJuBQ5qPq1y8ZaEZVEVuGDDLQGocvu3PSLcPihmtloRZiq4NN4caxx1dPi+DlaN2VO36tdr1JIfjRqWMGdlRDFLchwoNe8Rh4coZ6ngSXfkLkP8TEVKdXZehPZLVYhkghuNeEcMqV3sJdo3FywA6tRv9ejA3VPa3E0DaMRSISpywWd9ButZwb0ghE8u1AfAM0Ss4humCTpJObJRwP6vAE2hkpUMqkqINLEppzejjdug8qVwIbfbQs/HdESo0oCO56cH9NBzYrRFGJWlszLvUgk21UGPiYKTOTT2kbqhtN7HTRzWKRNIa/I/IgX+MWhQNG0csHVvFHrbc0TlvvYJzm1caFY2Wguag5t7MRdt4HhGn9tDe0TaxBBBsUkPQ04Rg7SUk7QQGcHO4O4IAqCNCI35gIBYltHHwaPQ1SjaC/1QpFOMy0KwDpc+MTkTVFjQg7iX1qd3dFKZJNSA2rBNaAnlEQg0YtSzDSlWFNfGOVqIjNBE1KmLhxUfeGg1Y31ipOIdTpS7aHeAKg2geZLNM1S9HJ32pEpaV0CSQ+iQ9GJoc7cIGERblM7HYnKoJlaMC9am9eXnA+z9rTUpaagkuBnzF7lgQ9RTyG+DZaHOZRmprqpTHXQkUgleCUpIOVJbeu//r+jcIbKCVsUBRfKZFGKSTdT3F2t3PEJ84ke4Rd1BwBq7ka68IoGAD9qUoGzhSaA1uA/6QwQqwBSAxrMYkcGf4b4TGPYPxBH2nLTNLctRm/uN6nnx4RhbRTjCXlkKSAxQ7A1cO4v4RuZFs7B6MCS451sw4wpsxSSxe4cCWW7iDTQAtpaHpzUXdJP6jP3OaOO2gKBxwyk3rcCFHQqStzlQW0or6wot1o/YiDE6TBThkAHPxpuiYmEhhwr5kVblChR6Ulue5F7AOLnuCAXOYHdelHgGYgHNXUHU7mZ+PCGhQ8ScnuXpLsblrXci12YMYkUsU6WA1qKWfWhe9PBoUYJZMIOp1FhcCr94+G6tuBmneTWnOvHX1vhQoHY19zbw7ioFDuNiz66QWhW97PDwo55F0NOQCK0B3/lGbi8EnmDTv0ff6rChQ0G7gmtjm9obNMslaCQ2YOCxG8UjmSh19olwxNXpoC6S8KFHT80bs4KkUpWHnTFB1HMFbnFXtazMIvk4oFwXKiWrRib74aFHFOCaOeSCUJQGT2kklyaWBCeNRbupEuvMshrkuA5OtKwoUcdruzOdvewSdqAKCT2Vci5uTVJbfCmqSoZSVJNapJHskOXvdoUKFcFGzQ8ZMslTaF1O5YUqH1tF01AbSlwQeVvz1hQojLZj2OUXM/8/R0oWXdVfdb598bknEFQcE0pmdrXAAqznzhQo9LVxV19F+oq5C84KgM3aN6ULAVYgh4aWpNMtX3uwPLz8OMKFHnNCt7i6t2Cgk5rADKNG1O8RAdkUJS7uXN9XA7jSFCgJ3M0ME0B7WhcqJGvF7t4QVLWoAAkE0dqbnfQiFCgMWIMZ6KAkkmxAbUB2p5wur1zGtKOFPm36XHhpChQ8o4pWNHhsqm4Q5aTFMRQ1KhSty3xgKZgFIqmeoGlwSC1KsflrChQ1Ob/AJYNkWolzAKzCTvADVrrWFChQc2Ni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7354" name="Picture 10" descr="https://encrypted-tbn1.gstatic.com/images?q=tbn:ANd9GcRA1PFADYrWqaTRSMVkzmEbtrfQrEQeOCXUD57Q6sgBhSO6D-Yi"/>
          <p:cNvPicPr>
            <a:picLocks noChangeAspect="1" noChangeArrowheads="1"/>
          </p:cNvPicPr>
          <p:nvPr/>
        </p:nvPicPr>
        <p:blipFill>
          <a:blip r:embed="rId3" cstate="print"/>
          <a:srcRect/>
          <a:stretch>
            <a:fillRect/>
          </a:stretch>
        </p:blipFill>
        <p:spPr bwMode="auto">
          <a:xfrm>
            <a:off x="0" y="1"/>
            <a:ext cx="9144000" cy="2133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143000" y="762000"/>
            <a:ext cx="6858000" cy="16002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Benefits of Cultural Competence within Physical Therapy</a:t>
            </a:r>
            <a:endParaRPr lang="en-US" sz="2800" dirty="0"/>
          </a:p>
        </p:txBody>
      </p:sp>
      <p:sp>
        <p:nvSpPr>
          <p:cNvPr id="7" name="Rounded Rectangle 6"/>
          <p:cNvSpPr/>
          <p:nvPr/>
        </p:nvSpPr>
        <p:spPr>
          <a:xfrm>
            <a:off x="381000" y="4648200"/>
            <a:ext cx="20574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Adapt patient-therapist interaction &amp; rehab services</a:t>
            </a:r>
            <a:endParaRPr lang="en-US" dirty="0"/>
          </a:p>
        </p:txBody>
      </p:sp>
      <p:sp>
        <p:nvSpPr>
          <p:cNvPr id="8" name="Rounded Rectangle 7"/>
          <p:cNvSpPr/>
          <p:nvPr/>
        </p:nvSpPr>
        <p:spPr>
          <a:xfrm>
            <a:off x="3657600" y="4648200"/>
            <a:ext cx="21336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Create best plan of care</a:t>
            </a:r>
            <a:endParaRPr lang="en-US" sz="2000" dirty="0"/>
          </a:p>
        </p:txBody>
      </p:sp>
      <p:sp>
        <p:nvSpPr>
          <p:cNvPr id="9" name="Rounded Rectangle 8"/>
          <p:cNvSpPr/>
          <p:nvPr/>
        </p:nvSpPr>
        <p:spPr>
          <a:xfrm>
            <a:off x="6858000" y="4648200"/>
            <a:ext cx="18288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Enhance patient outcomes</a:t>
            </a:r>
            <a:endParaRPr lang="en-US" sz="2000" dirty="0"/>
          </a:p>
        </p:txBody>
      </p:sp>
      <p:cxnSp>
        <p:nvCxnSpPr>
          <p:cNvPr id="11" name="Straight Connector 10"/>
          <p:cNvCxnSpPr>
            <a:endCxn id="7" idx="0"/>
          </p:cNvCxnSpPr>
          <p:nvPr/>
        </p:nvCxnSpPr>
        <p:spPr>
          <a:xfrm flipH="1">
            <a:off x="1409700" y="2362200"/>
            <a:ext cx="647700" cy="228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8" idx="0"/>
          </p:cNvCxnSpPr>
          <p:nvPr/>
        </p:nvCxnSpPr>
        <p:spPr>
          <a:xfrm>
            <a:off x="4724400" y="2286000"/>
            <a:ext cx="0" cy="2362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9" idx="0"/>
          </p:cNvCxnSpPr>
          <p:nvPr/>
        </p:nvCxnSpPr>
        <p:spPr>
          <a:xfrm>
            <a:off x="7467600" y="2362200"/>
            <a:ext cx="304800" cy="2286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Aims of Cultural Competence</a:t>
            </a:r>
            <a:endParaRPr lang="en-US" dirty="0"/>
          </a:p>
        </p:txBody>
      </p:sp>
      <p:sp>
        <p:nvSpPr>
          <p:cNvPr id="3" name="Content Placeholder 2"/>
          <p:cNvSpPr>
            <a:spLocks noGrp="1"/>
          </p:cNvSpPr>
          <p:nvPr>
            <p:ph sz="quarter" idx="1"/>
          </p:nvPr>
        </p:nvSpPr>
        <p:spPr>
          <a:xfrm>
            <a:off x="609600" y="2133600"/>
            <a:ext cx="8077200" cy="1676399"/>
          </a:xfr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ctr">
              <a:buNone/>
            </a:pPr>
            <a:endParaRPr lang="en-US" dirty="0" smtClean="0"/>
          </a:p>
          <a:p>
            <a:pPr algn="ctr">
              <a:buNone/>
            </a:pPr>
            <a:r>
              <a:rPr lang="en-US" sz="3600" dirty="0" smtClean="0"/>
              <a:t>Meet the health care needs of all individuals</a:t>
            </a:r>
          </a:p>
        </p:txBody>
      </p:sp>
      <p:sp>
        <p:nvSpPr>
          <p:cNvPr id="4" name="Content Placeholder 2"/>
          <p:cNvSpPr txBox="1">
            <a:spLocks/>
          </p:cNvSpPr>
          <p:nvPr/>
        </p:nvSpPr>
        <p:spPr>
          <a:xfrm>
            <a:off x="609600" y="4724400"/>
            <a:ext cx="8077200" cy="1600199"/>
          </a:xfrm>
          <a:prstGeom prst="rect">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lt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noFill/>
                </a:ln>
                <a:solidFill>
                  <a:schemeClr val="lt1"/>
                </a:solidFill>
                <a:effectLst/>
                <a:uLnTx/>
                <a:uFillTx/>
                <a:latin typeface="+mn-lt"/>
                <a:ea typeface="+mn-ea"/>
                <a:cs typeface="+mn-cs"/>
              </a:rPr>
              <a:t>Eliminate/Lessen health disparities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916" y="2286000"/>
            <a:ext cx="8603637" cy="1754326"/>
          </a:xfrm>
          <a:prstGeom prst="rect">
            <a:avLst/>
          </a:prstGeom>
          <a:noFill/>
        </p:spPr>
        <p:txBody>
          <a:bodyPr wrap="none" lIns="91440" tIns="45720" rIns="91440" bIns="45720">
            <a:spAutoFit/>
          </a:bodyPr>
          <a:lstStyle/>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Models of </a:t>
            </a:r>
          </a:p>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Cultural Competence</a:t>
            </a:r>
            <a:endPar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4015" y="2971800"/>
            <a:ext cx="8103500" cy="1754326"/>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Campinha-Bacote</a:t>
            </a: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p>
          <a:p>
            <a:pPr algn="ctr"/>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Model</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Constructs of </a:t>
            </a:r>
            <a:r>
              <a:rPr lang="en-US" dirty="0" err="1" smtClean="0"/>
              <a:t>Campinha-Bacote</a:t>
            </a:r>
            <a:r>
              <a:rPr lang="en-US" dirty="0" smtClean="0"/>
              <a:t> Model (2002)</a:t>
            </a:r>
            <a:r>
              <a:rPr lang="en-US" baseline="30000" dirty="0" smtClean="0"/>
              <a:t>3</a:t>
            </a:r>
            <a:endParaRPr lang="en-US" dirty="0"/>
          </a:p>
        </p:txBody>
      </p:sp>
      <p:sp>
        <p:nvSpPr>
          <p:cNvPr id="3" name="Content Placeholder 2"/>
          <p:cNvSpPr>
            <a:spLocks noGrp="1"/>
          </p:cNvSpPr>
          <p:nvPr>
            <p:ph sz="quarter" idx="1"/>
          </p:nvPr>
        </p:nvSpPr>
        <p:spPr/>
        <p:txBody>
          <a:bodyPr/>
          <a:lstStyle/>
          <a:p>
            <a:r>
              <a:rPr lang="en-US" dirty="0" smtClean="0"/>
              <a:t>Cultural awareness</a:t>
            </a:r>
          </a:p>
          <a:p>
            <a:r>
              <a:rPr lang="en-US" dirty="0" smtClean="0"/>
              <a:t>Cultural knowledge</a:t>
            </a:r>
          </a:p>
          <a:p>
            <a:r>
              <a:rPr lang="en-US" dirty="0" smtClean="0"/>
              <a:t>Cultural skill</a:t>
            </a:r>
          </a:p>
          <a:p>
            <a:r>
              <a:rPr lang="en-US" dirty="0" smtClean="0"/>
              <a:t>Cultural encounters</a:t>
            </a:r>
          </a:p>
          <a:p>
            <a:r>
              <a:rPr lang="en-US" dirty="0" smtClean="0"/>
              <a:t>Cultural desire</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543834" y="381000"/>
            <a:ext cx="8219166" cy="59436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800" y="2667000"/>
            <a:ext cx="6096000" cy="1938992"/>
          </a:xfrm>
          <a:prstGeom prst="rect">
            <a:avLst/>
          </a:prstGeom>
          <a:noFill/>
        </p:spPr>
        <p:txBody>
          <a:bodyPr wrap="square" lIns="91440" tIns="45720" rIns="91440" bIns="45720">
            <a:spAutoFit/>
          </a:bodyPr>
          <a:lstStyle/>
          <a:p>
            <a:pPr algn="ctr"/>
            <a:r>
              <a:rPr lang="en-US" sz="6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Calhane-Pera</a:t>
            </a:r>
          </a:p>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6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Model</a:t>
            </a:r>
            <a:endParaRPr lang="en-US" sz="6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Calhane-Pera Model</a:t>
            </a:r>
            <a:endParaRPr lang="en-US" dirty="0"/>
          </a:p>
        </p:txBody>
      </p:sp>
      <p:sp>
        <p:nvSpPr>
          <p:cNvPr id="3" name="Content Placeholder 2"/>
          <p:cNvSpPr>
            <a:spLocks noGrp="1"/>
          </p:cNvSpPr>
          <p:nvPr>
            <p:ph sz="quarter" idx="1"/>
          </p:nvPr>
        </p:nvSpPr>
        <p:spPr/>
        <p:txBody>
          <a:bodyPr/>
          <a:lstStyle/>
          <a:p>
            <a:r>
              <a:rPr lang="en-US" dirty="0" smtClean="0"/>
              <a:t>5 Developmental Stages:</a:t>
            </a:r>
          </a:p>
          <a:p>
            <a:pPr lvl="1"/>
            <a:r>
              <a:rPr lang="en-US" dirty="0" smtClean="0"/>
              <a:t>Level 1: no insight</a:t>
            </a:r>
          </a:p>
          <a:p>
            <a:pPr lvl="1"/>
            <a:r>
              <a:rPr lang="en-US" dirty="0" smtClean="0"/>
              <a:t>Level 2: minimal emphasis</a:t>
            </a:r>
          </a:p>
          <a:p>
            <a:pPr lvl="1"/>
            <a:r>
              <a:rPr lang="en-US" dirty="0" smtClean="0"/>
              <a:t>Level 3: acceptance</a:t>
            </a:r>
          </a:p>
          <a:p>
            <a:pPr lvl="1"/>
            <a:r>
              <a:rPr lang="en-US" dirty="0" smtClean="0"/>
              <a:t>Level 4: incorporation</a:t>
            </a:r>
          </a:p>
          <a:p>
            <a:pPr lvl="1"/>
            <a:r>
              <a:rPr lang="en-US" dirty="0" smtClean="0"/>
              <a:t>Level 5: integration</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2819400"/>
            <a:ext cx="6477000" cy="1200329"/>
          </a:xfrm>
          <a:prstGeom prst="rect">
            <a:avLst/>
          </a:prstGeom>
          <a:noFill/>
        </p:spPr>
        <p:txBody>
          <a:bodyPr wrap="square" lIns="91440" tIns="45720" rIns="91440" bIns="45720">
            <a:spAutoFit/>
          </a:bodyPr>
          <a:lstStyle/>
          <a:p>
            <a:pPr algn="ctr"/>
            <a:r>
              <a:rPr lang="en-US" sz="72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Cross Model</a:t>
            </a:r>
            <a:endParaRPr lang="en-US" sz="72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Model (1992)</a:t>
            </a:r>
            <a:r>
              <a:rPr lang="en-US" baseline="30000" dirty="0" smtClean="0"/>
              <a:t>8</a:t>
            </a:r>
            <a:endParaRPr lang="en-US" dirty="0"/>
          </a:p>
        </p:txBody>
      </p:sp>
      <p:sp>
        <p:nvSpPr>
          <p:cNvPr id="3" name="Content Placeholder 2"/>
          <p:cNvSpPr>
            <a:spLocks noGrp="1"/>
          </p:cNvSpPr>
          <p:nvPr>
            <p:ph sz="quarter" idx="1"/>
          </p:nvPr>
        </p:nvSpPr>
        <p:spPr/>
        <p:txBody>
          <a:bodyPr/>
          <a:lstStyle/>
          <a:p>
            <a:r>
              <a:rPr lang="en-US" dirty="0" smtClean="0"/>
              <a:t>Cultural destructiveness</a:t>
            </a:r>
          </a:p>
          <a:p>
            <a:r>
              <a:rPr lang="en-US" dirty="0" smtClean="0"/>
              <a:t>Cultural incapacity</a:t>
            </a:r>
          </a:p>
          <a:p>
            <a:r>
              <a:rPr lang="en-US" dirty="0" smtClean="0"/>
              <a:t>Cultural blindness</a:t>
            </a:r>
          </a:p>
          <a:p>
            <a:r>
              <a:rPr lang="en-US" dirty="0" smtClean="0"/>
              <a:t>Cultural precompetence</a:t>
            </a:r>
          </a:p>
          <a:p>
            <a:r>
              <a:rPr lang="en-US" dirty="0" smtClean="0"/>
              <a:t>Cultural competence</a:t>
            </a:r>
          </a:p>
          <a:p>
            <a:r>
              <a:rPr lang="en-US" dirty="0" smtClean="0"/>
              <a:t>Cultural proficiency</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sz="quarter" idx="1"/>
          </p:nvPr>
        </p:nvSpPr>
        <p:spPr/>
        <p:txBody>
          <a:bodyPr>
            <a:normAutofit/>
          </a:bodyPr>
          <a:lstStyle/>
          <a:p>
            <a:pPr lvl="0"/>
            <a:r>
              <a:rPr lang="en-US" dirty="0" smtClean="0"/>
              <a:t>Define cultural competence</a:t>
            </a:r>
            <a:r>
              <a:rPr lang="en-US" dirty="0" smtClean="0">
                <a:solidFill>
                  <a:srgbClr val="FF0000"/>
                </a:solidFill>
              </a:rPr>
              <a:t>.</a:t>
            </a:r>
            <a:endParaRPr lang="en-US" dirty="0" smtClean="0"/>
          </a:p>
          <a:p>
            <a:pPr lvl="0"/>
            <a:r>
              <a:rPr lang="en-US" dirty="0" smtClean="0"/>
              <a:t>Learn about various models of cultural competence available for healthcare professionals.</a:t>
            </a:r>
          </a:p>
          <a:p>
            <a:pPr lvl="0"/>
            <a:r>
              <a:rPr lang="en-US" dirty="0" smtClean="0"/>
              <a:t>Understand the role of culture and cultural diversity in health, therapy, communication, etc.</a:t>
            </a:r>
          </a:p>
          <a:p>
            <a:pPr lvl="0"/>
            <a:r>
              <a:rPr lang="en-US" dirty="0" smtClean="0"/>
              <a:t>Understand the importance of cultural competence and the role it plays in physical therapy practice</a:t>
            </a:r>
            <a:r>
              <a:rPr lang="en-US" b="1" dirty="0" smtClean="0"/>
              <a:t>. </a:t>
            </a:r>
          </a:p>
          <a:p>
            <a:pPr lvl="0"/>
            <a:r>
              <a:rPr lang="en-US" dirty="0" smtClean="0"/>
              <a:t>Understand the impact of international immersion on the development of cultural competence. </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 y="124763"/>
            <a:ext cx="8991600" cy="673323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develop Cultural Competence</a:t>
            </a:r>
            <a:endParaRPr lang="en-US" dirty="0"/>
          </a:p>
        </p:txBody>
      </p:sp>
      <p:sp>
        <p:nvSpPr>
          <p:cNvPr id="3" name="Content Placeholder 2"/>
          <p:cNvSpPr>
            <a:spLocks noGrp="1"/>
          </p:cNvSpPr>
          <p:nvPr>
            <p:ph sz="quarter" idx="1"/>
          </p:nvPr>
        </p:nvSpPr>
        <p:spPr/>
        <p:txBody>
          <a:bodyPr/>
          <a:lstStyle/>
          <a:p>
            <a:r>
              <a:rPr lang="en-US" dirty="0" smtClean="0"/>
              <a:t>Curriculum</a:t>
            </a:r>
          </a:p>
          <a:p>
            <a:pPr lvl="1"/>
            <a:r>
              <a:rPr lang="en-US" dirty="0" smtClean="0"/>
              <a:t>Didactic </a:t>
            </a:r>
          </a:p>
          <a:p>
            <a:pPr lvl="1"/>
            <a:r>
              <a:rPr lang="en-US" dirty="0" smtClean="0"/>
              <a:t>Clinical</a:t>
            </a:r>
          </a:p>
          <a:p>
            <a:r>
              <a:rPr lang="en-US" dirty="0" smtClean="0"/>
              <a:t>Community-based programs</a:t>
            </a:r>
          </a:p>
          <a:p>
            <a:r>
              <a:rPr lang="en-US" dirty="0" smtClean="0"/>
              <a:t>Pro-bono services</a:t>
            </a:r>
          </a:p>
          <a:p>
            <a:r>
              <a:rPr lang="en-US" dirty="0" smtClean="0"/>
              <a:t>Immersion Learning Experience</a:t>
            </a:r>
          </a:p>
          <a:p>
            <a:pPr lvl="1"/>
            <a:r>
              <a:rPr lang="en-US" b="1" dirty="0" smtClean="0">
                <a:solidFill>
                  <a:schemeClr val="tx2"/>
                </a:solidFill>
              </a:rPr>
              <a:t>International service learning (ISL)</a:t>
            </a:r>
          </a:p>
          <a:p>
            <a:pPr lvl="1"/>
            <a:r>
              <a:rPr lang="en-US" b="1" dirty="0" smtClean="0"/>
              <a:t>National service learning</a:t>
            </a:r>
          </a:p>
          <a:p>
            <a:pPr lvl="1"/>
            <a:endParaRPr lang="en-US" dirty="0" smtClean="0"/>
          </a:p>
          <a:p>
            <a:pPr lvl="1"/>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International Service Learning (ISL)</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t>	“A course-based, credit-bearing educational experience in which students participate in an organized service activity that meets a community need and reflect on their service activity as a means of gaining deeper understanding of course content, a broader appreciation of the discipline, and enhanced sense of civic responsibility and/or a greater interest in an understanding of community life.”</a:t>
            </a:r>
            <a:r>
              <a:rPr lang="en-US" baseline="30000" dirty="0" smtClean="0"/>
              <a:t>12</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229600" cy="2590800"/>
          </a:xfrm>
          <a:effectLst>
            <a:outerShdw blurRad="50800" dist="50800" dir="5400000" algn="ctr" rotWithShape="0">
              <a:schemeClr val="tx2"/>
            </a:outerShdw>
          </a:effectLst>
        </p:spPr>
        <p:txBody>
          <a:bodyPr>
            <a:normAutofit fontScale="90000"/>
          </a:bodyPr>
          <a:lstStyle/>
          <a:p>
            <a:r>
              <a:rPr lang="en-US" sz="54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impact of ISL on the development of cultural competence among students…….</a:t>
            </a:r>
            <a:endParaRPr lang="en-US" sz="5400"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a:t>
            </a:r>
            <a:endParaRPr lang="en-US" dirty="0"/>
          </a:p>
        </p:txBody>
      </p:sp>
      <p:sp>
        <p:nvSpPr>
          <p:cNvPr id="3" name="Content Placeholder 2"/>
          <p:cNvSpPr>
            <a:spLocks noGrp="1"/>
          </p:cNvSpPr>
          <p:nvPr>
            <p:ph sz="quarter" idx="1"/>
          </p:nvPr>
        </p:nvSpPr>
        <p:spPr/>
        <p:txBody>
          <a:bodyPr/>
          <a:lstStyle/>
          <a:p>
            <a:r>
              <a:rPr lang="en-US" dirty="0" smtClean="0"/>
              <a:t>International learning experiences within nursing led to trans-cultural/international nursing.</a:t>
            </a:r>
          </a:p>
          <a:p>
            <a:pPr>
              <a:buNone/>
            </a:pPr>
            <a:endParaRPr lang="en-US" dirty="0" smtClean="0"/>
          </a:p>
          <a:p>
            <a:r>
              <a:rPr lang="en-US" dirty="0" smtClean="0"/>
              <a:t>Limited research within physical therapy.</a:t>
            </a:r>
          </a:p>
          <a:p>
            <a:pPr>
              <a:buNone/>
            </a:pPr>
            <a:endParaRPr lang="en-US" dirty="0" smtClean="0"/>
          </a:p>
          <a:p>
            <a:r>
              <a:rPr lang="en-US" dirty="0" smtClean="0"/>
              <a:t>Utilization of research from other healthcare fields (nursing, social work, psychology, medicine, etc.)</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Dupre</a:t>
            </a:r>
            <a:r>
              <a:rPr lang="en-US" dirty="0" smtClean="0"/>
              <a:t> &amp; </a:t>
            </a:r>
            <a:r>
              <a:rPr lang="en-US" dirty="0" err="1" smtClean="0"/>
              <a:t>Goodgold</a:t>
            </a:r>
            <a:r>
              <a:rPr lang="en-US" dirty="0" smtClean="0"/>
              <a:t> (2007)</a:t>
            </a:r>
            <a:r>
              <a:rPr lang="en-US" baseline="30000" dirty="0" smtClean="0"/>
              <a:t>8</a:t>
            </a:r>
            <a:r>
              <a:rPr lang="en-US" dirty="0" smtClean="0"/>
              <a:t> </a:t>
            </a:r>
            <a:endParaRPr lang="en-US" dirty="0"/>
          </a:p>
        </p:txBody>
      </p:sp>
      <p:sp>
        <p:nvSpPr>
          <p:cNvPr id="3" name="Content Placeholder 2"/>
          <p:cNvSpPr>
            <a:spLocks noGrp="1"/>
          </p:cNvSpPr>
          <p:nvPr>
            <p:ph sz="quarter" idx="1"/>
          </p:nvPr>
        </p:nvSpPr>
        <p:spPr/>
        <p:txBody>
          <a:bodyPr>
            <a:normAutofit/>
          </a:bodyPr>
          <a:lstStyle/>
          <a:p>
            <a:r>
              <a:rPr lang="en-US" dirty="0" smtClean="0"/>
              <a:t>Cultural encounters enhance the development of cultural competency</a:t>
            </a:r>
          </a:p>
          <a:p>
            <a:r>
              <a:rPr lang="en-US" dirty="0" smtClean="0"/>
              <a:t>N=6; 2</a:t>
            </a:r>
            <a:r>
              <a:rPr lang="en-US" baseline="30000" dirty="0" smtClean="0"/>
              <a:t>nd</a:t>
            </a:r>
            <a:r>
              <a:rPr lang="en-US" dirty="0" smtClean="0"/>
              <a:t> year PT students</a:t>
            </a:r>
          </a:p>
          <a:p>
            <a:r>
              <a:rPr lang="en-US" dirty="0" smtClean="0"/>
              <a:t>2 weeks in San Juan del Sur, Nicaragua</a:t>
            </a:r>
          </a:p>
          <a:p>
            <a:r>
              <a:rPr lang="en-US" u="sng" dirty="0" smtClean="0"/>
              <a:t>Outcome measure: </a:t>
            </a:r>
            <a:r>
              <a:rPr lang="en-US" dirty="0" smtClean="0"/>
              <a:t>Cross et al. model of cultural competence</a:t>
            </a:r>
          </a:p>
          <a:p>
            <a:r>
              <a:rPr lang="en-US" u="sng" dirty="0" smtClean="0"/>
              <a:t>Method: </a:t>
            </a:r>
            <a:r>
              <a:rPr lang="en-US" dirty="0" smtClean="0"/>
              <a:t>Observation, journal entries, and interviews</a:t>
            </a:r>
          </a:p>
          <a:p>
            <a:r>
              <a:rPr lang="en-US" b="1" dirty="0" smtClean="0"/>
              <a:t>Improved cultural sensitivity and competence </a:t>
            </a:r>
          </a:p>
          <a:p>
            <a:endParaRPr lang="en-US" dirty="0" smtClean="0"/>
          </a:p>
          <a:p>
            <a:endParaRPr lang="en-US" dirty="0"/>
          </a:p>
        </p:txBody>
      </p:sp>
      <p:pic>
        <p:nvPicPr>
          <p:cNvPr id="46082" name="Picture 2" descr="https://encrypted-tbn0.gstatic.com/images?q=tbn:ANd9GcQKW0yOanxLiNfaTjqFrRC2CVrKIe4fk135zhwN6i8rfjOOxwc7Cw"/>
          <p:cNvPicPr>
            <a:picLocks noChangeAspect="1" noChangeArrowheads="1"/>
          </p:cNvPicPr>
          <p:nvPr/>
        </p:nvPicPr>
        <p:blipFill>
          <a:blip r:embed="rId3" cstate="print"/>
          <a:srcRect/>
          <a:stretch>
            <a:fillRect/>
          </a:stretch>
        </p:blipFill>
        <p:spPr bwMode="auto">
          <a:xfrm>
            <a:off x="6324600" y="0"/>
            <a:ext cx="2362200" cy="1672119"/>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Sawyer &amp; </a:t>
            </a:r>
            <a:r>
              <a:rPr lang="en-US" dirty="0" err="1" smtClean="0"/>
              <a:t>Lopopolo</a:t>
            </a:r>
            <a:r>
              <a:rPr lang="en-US" dirty="0" smtClean="0"/>
              <a:t> (2004)</a:t>
            </a:r>
            <a:r>
              <a:rPr lang="en-US" baseline="30000" dirty="0" smtClean="0"/>
              <a:t>9</a:t>
            </a:r>
            <a:r>
              <a:rPr lang="en-US" dirty="0" smtClean="0"/>
              <a:t> </a:t>
            </a:r>
            <a:endParaRPr lang="en-US" dirty="0"/>
          </a:p>
        </p:txBody>
      </p:sp>
      <p:sp>
        <p:nvSpPr>
          <p:cNvPr id="3" name="Content Placeholder 2"/>
          <p:cNvSpPr>
            <a:spLocks noGrp="1"/>
          </p:cNvSpPr>
          <p:nvPr>
            <p:ph sz="quarter" idx="1"/>
          </p:nvPr>
        </p:nvSpPr>
        <p:spPr/>
        <p:txBody>
          <a:bodyPr>
            <a:normAutofit/>
          </a:bodyPr>
          <a:lstStyle/>
          <a:p>
            <a:r>
              <a:rPr lang="en-US" dirty="0" smtClean="0"/>
              <a:t>Perceived impact of a 1-week PT clinical experience in Jamaica on students</a:t>
            </a:r>
          </a:p>
          <a:p>
            <a:r>
              <a:rPr lang="en-US" dirty="0" smtClean="0"/>
              <a:t>N=8; 3</a:t>
            </a:r>
            <a:r>
              <a:rPr lang="en-US" baseline="30000" dirty="0" smtClean="0"/>
              <a:t>rd</a:t>
            </a:r>
            <a:r>
              <a:rPr lang="en-US" dirty="0" smtClean="0"/>
              <a:t> year PT students</a:t>
            </a:r>
          </a:p>
          <a:p>
            <a:r>
              <a:rPr lang="en-US" u="sng" dirty="0" smtClean="0"/>
              <a:t>Outcome measures: </a:t>
            </a:r>
            <a:r>
              <a:rPr lang="en-US" dirty="0" smtClean="0"/>
              <a:t>Emergent categories and themes </a:t>
            </a:r>
          </a:p>
          <a:p>
            <a:r>
              <a:rPr lang="en-US" u="sng" dirty="0" smtClean="0"/>
              <a:t>Method: </a:t>
            </a:r>
            <a:r>
              <a:rPr lang="en-US" dirty="0" smtClean="0"/>
              <a:t>Open-ended questionnaire, focus group discussion</a:t>
            </a:r>
          </a:p>
          <a:p>
            <a:r>
              <a:rPr lang="en-US" b="1" dirty="0" smtClean="0"/>
              <a:t>Expanded worldview &amp; view of PT practice and changes within self</a:t>
            </a:r>
          </a:p>
          <a:p>
            <a:endParaRPr lang="en-US" dirty="0"/>
          </a:p>
        </p:txBody>
      </p:sp>
      <p:pic>
        <p:nvPicPr>
          <p:cNvPr id="44034" name="Picture 2" descr="http://www.jamaicagov.cn/images/home_pic2.jpg"/>
          <p:cNvPicPr>
            <a:picLocks noChangeAspect="1" noChangeArrowheads="1"/>
          </p:cNvPicPr>
          <p:nvPr/>
        </p:nvPicPr>
        <p:blipFill>
          <a:blip r:embed="rId3" cstate="print"/>
          <a:srcRect/>
          <a:stretch>
            <a:fillRect/>
          </a:stretch>
        </p:blipFill>
        <p:spPr bwMode="auto">
          <a:xfrm>
            <a:off x="6248400" y="-1"/>
            <a:ext cx="2551072" cy="1492377"/>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Larson et al (2008)</a:t>
            </a:r>
            <a:r>
              <a:rPr lang="en-US" baseline="30000" dirty="0" smtClean="0"/>
              <a:t>10</a:t>
            </a:r>
            <a:endParaRPr lang="en-US" dirty="0"/>
          </a:p>
        </p:txBody>
      </p:sp>
      <p:sp>
        <p:nvSpPr>
          <p:cNvPr id="3" name="Content Placeholder 2"/>
          <p:cNvSpPr>
            <a:spLocks noGrp="1"/>
          </p:cNvSpPr>
          <p:nvPr>
            <p:ph sz="quarter" idx="1"/>
          </p:nvPr>
        </p:nvSpPr>
        <p:spPr/>
        <p:txBody>
          <a:bodyPr>
            <a:normAutofit/>
          </a:bodyPr>
          <a:lstStyle/>
          <a:p>
            <a:r>
              <a:rPr lang="en-US" dirty="0" smtClean="0"/>
              <a:t>International cultural immersion course in Guatemala. </a:t>
            </a:r>
          </a:p>
          <a:p>
            <a:r>
              <a:rPr lang="en-US" dirty="0" smtClean="0"/>
              <a:t>N= 13; junior and senior nursing students</a:t>
            </a:r>
          </a:p>
          <a:p>
            <a:r>
              <a:rPr lang="en-US" dirty="0" smtClean="0"/>
              <a:t>3-credit elective </a:t>
            </a:r>
          </a:p>
          <a:p>
            <a:r>
              <a:rPr lang="en-US" u="sng" dirty="0" smtClean="0"/>
              <a:t>Outcome measure:</a:t>
            </a:r>
            <a:r>
              <a:rPr lang="en-US" dirty="0" smtClean="0"/>
              <a:t> emergent themes and </a:t>
            </a:r>
            <a:r>
              <a:rPr lang="en-US" dirty="0" err="1" smtClean="0"/>
              <a:t>Campinha-Bacote</a:t>
            </a:r>
            <a:r>
              <a:rPr lang="en-US" dirty="0" smtClean="0"/>
              <a:t> model</a:t>
            </a:r>
          </a:p>
          <a:p>
            <a:r>
              <a:rPr lang="en-US" u="sng" dirty="0" smtClean="0"/>
              <a:t>Method: </a:t>
            </a:r>
            <a:r>
              <a:rPr lang="en-US" dirty="0" smtClean="0"/>
              <a:t>in-depth interviews and daily reflective journals</a:t>
            </a:r>
          </a:p>
          <a:p>
            <a:r>
              <a:rPr lang="en-US" b="1" dirty="0" smtClean="0"/>
              <a:t>Expanded awareness, knowledge and skills</a:t>
            </a:r>
          </a:p>
          <a:p>
            <a:pPr>
              <a:buNone/>
            </a:pPr>
            <a:endParaRPr lang="en-US" dirty="0"/>
          </a:p>
        </p:txBody>
      </p:sp>
      <p:sp>
        <p:nvSpPr>
          <p:cNvPr id="41986" name="AutoShape 2" descr="data:image/jpeg;base64,/9j/4AAQSkZJRgABAQAAAQABAAD/2wCEAAkGBxQTEhUUExMWFRQXGBcYGBcYGRwaFRwdGxcZFxcYGhccHSggGhonGxgYITEhJSkrLi4uFyAzODMsNygtLiwBCgoKDg0OGxAQGywmICQvNC8wLDQvLywsLy8sLCwsLyw0LCwsLC8vLC8sLC0sLCwsLywsLCwsLC8sLCwsLCwsLP/AABEIAPcAzAMBEQACEQEDEQH/xAAbAAACAwEBAQAAAAAAAAAAAAAAAwECBAUGB//EAEMQAAECBAMEBgcHAwMEAwEAAAECEQADEiEEMUEFIlFhEzJxgZGxQlJykqHR8BQVI1NiosEGM+GCs/FDVHOTssLSNP/EABsBAAICAwEAAAAAAAAAAAAAAAABAgMEBQYH/8QAQBEAAQMBBQQJAwMDAgUFAQAAAQACEQMEEiExQVFhcfAFEyIygZGhsdEUweEGUvEjM0JTskNigpLCFXKi0uIW/9oADAMBAAIRAxEAPwD02FwqKEbiOqn0RwHKMIla8nFJ2hICUgy5SSoqAIoBsx5Wu1zkIm12hSAxzUbPl1JdcpA4Ay6FZ6pLt4mAhu3nn+UpK1pwyPy0+6PlETgmHSpGGl+oj3R8oMUSj7Kj1Ee6PlClOUfZUeoj3R8oJRKPsqPUR7o+UEolT9kR+Wn3R8oJKUo+yI/LT7o+UElEo+yI/LT7o+UElEo+yI/LT7o+UElEo+yI/LT7o+UElErNj5ISglEpKlWtQ/wEMJg71XASSpyuUhOjUMXYEhzmASQ4sWcQFBO9a/siPy0+6PlCkpSj7Ij8tPuj5QSUSj7Ij8tPuj5QSUSqqwqPy0P7I+USA1KRcuevDIc7icz6I0J5RiVXkuXQWSm0UmkDNXlS0D0EkeyPhE2V9H+fOfvxVFpsV7tU8Ds2/HsqHDo1Qn3R8oqc8uMrMpUW023WhR9mR6ifdHyiMlWQEfZkeon3R8oJKICheHQ3UT7o+UX2Wn11ZtMnAlYturfT2d9UCS0Erzu2ZKaxup6o0HEx276bGQ1owAXmdGvUq3nvcSSZXtsL1EeynyEccc115zTYSSIEKhB01iYIOajBGShMvJzxdtXLxIvGMBAagE5P4j/MBDYmPX8JCclZjx8P8xCWjRSgqUZQOicEhks+wdlYdWGkFUqWVKlSySUgkkpBJPGNE81JJExPgu2tFe7XcwO1OHjsW/7jw/5Ev3RFfWO2qvrX7UfceH/Il+6IOsdtR1r9qPuPD/kS/dEHWO2o61+1H3Hh/wAiX7og6x21HWv2o+48P+RL90QdY7ajrX7UDYmH/Il+6IOsftSFV8Zo+48P+RL90QdY7an1r9qTitmYZFL4dBdQFkAtxJYWA4xZTD6kwchOfpxUH2h7YxKUnB4Q/wDQl+6niQTbSx+EXdRW2++wH7qH1Z2qZuzcOlSR9mlmr9ItdKRo2anuR3wgC5ph2XqYJ27oETtwT+oqAiScVyMCkAKAsBNnAAZACcsADk0Xs7oVtp7/AIN/2haIkqEQIRAhECFScbRtOh6JqWtp0GPx6rSfqK0CjYH7XQ0eJx9JXI2ns6YpSSE2KbOwe5uH0jo7VbqFOpdc7HxPsuKsHR9oqUrwbhPDZtXqML1EeynyEcsc11BzTYSSIEIgQoMMZ4oKoHLFu97NE8GyFHE4pkVqSqj+fr4xJ2iiMlb+m5REiUSzdDJA42QHfvMai0VmOosptmQXF2yScI8BiupqUag6Qr1XxBIDdsCZnxOC60YStRAhECEQIRAgoECQyRAmiBCrRxv5eEWdYf8AHD38+QoBm3FWitTXkML6f/mn/wC/MjZU+6FZae/4N/2hOiaoRAhBMSY28dyi50BQ0SDpw05591EtjEZpM7OOl6Cq0msNMxeJ8xG3zwXFfqqzWipUbVaCWAeRnHDyx81w9uEmYHL7oHxMbeoADgIXPUHOIN4zjmvY4XqI9lPkI405rsjmmwkkQIRAhQoWiTSAcUjkoQRpA4HVDY0Voimqy/5PnE3Z+XsojJO2LNCcJIKiw6KVoTmhIFheOeuF7yAu0tbgKzydp91v6ZOVQd2Zw7s7drRG47OCqLw2qoxCXZw+V7crcb8IkaTwJjBK+JhCcSg5LSe8cW87QGk8ZgovN2qZk5KSASxOXiB5qA74TabnAkac/ZBcBgUyIKRQIEhkiBNECEQIRAheSkel/wCSb/urjZM7o4Kdfv8Al7BLxCFuCgjI2Ls92/iMqm6mGkPCxXB8y1QlMzUjMP2WfTPPxhuNE90H847+CiBU1UywsoU5FZBYjIWt8fg0N5pte0AG7gSNeY+6TLzmk66c8fsmyUkBlFze/eW+DRTULS6WiP4+Va0ECCqT1R0PQ/R8Pea7dBgYOePwuP8A1F0t/SpizPOJMkSO7h7+y4O2euPZHmY31bvLlbKSWGdv2C9lheoj2U+Qjizmu0OabCSRAhECEQIWE409KZYlqKnZO8hNW6FGmpQKtfdPCK6lobTEEFbKz9FurUxVD28MZGMYwOZC0vO/7dfvyv8A9xR9bSVv/pJ/1G//AC+EuYqaL9AsZDrSm5enFtO1NqG60E678M1VV6MFMXnVWjT/ACjHAabVvwGFIw8uVMTdMtCVMdUpAN+0RqmuDXXmu9P5W7tLusqOMYEk+qbLwaASUpZ2cl9C4YHn9aRYazwIcfARrhnyeGax7gJ7IUzcEk5gHeq4F76jPM2MJloI1IwjdHA/ZN1LxUDCS2yLcyX9Kxc/qUO+Eata9v3AbsfQJ3WXUybKSsglLkZE2a4V25pHhEWudTBAdE6Z6EcNdvqmQHEGE5opVikQkhkiBNECEQIRAheRkGyvbm/7io2dMEtA3KVoIDydw9gmPFoYdcFjl40xWafi6VhJAvTZ7mokbgbfZnVcUgg6xYB2CWn5591Ak3gHD4WVO20tdCgbFmORSkgkkBhdstDFdxTvpg2uj1ViwNwnIip7Kya/G+UNtOXAEwNqi+oWtJaJIGW1ZjtdBIAStzTaz7zFI6zXCgY7axOusN43iTiYjKB9l5r0tSv1GlgutDcBJMSS46b58diw7UmBRSoZFAI7CSRF9UyQdyw7M0tBadCva4XqI9lPkI4w5rszmmwkkQIRAhECErESErTSoOHBbsII+IhEAiCraNZ9F9+mYOOPEQp2VN6JfQkAS1lRll8iACZdJysFKDHQ2DRrbZQu9sLoLJafqKeM32jHeJznyBndiu0RGCCWmQrnNDhByRCTRAhECFUIA0iZqOIglRDADKFzAGcgOWD8eENlJ9SbgJgSdw2qNStTpxfcBJgTqTpxVorVhWXE40IIBBuHcBwNL98X0qDqgJBCrNQNiVy14kLIomqDFZCaVAKdRLKILtq9rEc4z20nMBvMBwGMgxAGU+XFY5cDkfdasLiRLSQpS1kFQuDemx1OZ7BcRRVpGqQWgAYeuOwfc5q1rw0QZK6UtYUARcEAjsNxGC5paSDorwZEqwhIXjsH1QeJUfFRMblphkDYPWFCuJqknb7CPstEVoRAhLEhIZkps7WFnzbtgkpQrGUn1RochplBKayKwiEtShICQAlgLdkdb0JaGPpdW49oE4axn915/wDqmyVm1+uaDcIAJ0nER7Lj7YG+PZHmY2tbvLRWXuHivZYYfho9lPkI4yYK7RwTArxgLdRkkCrRFNQlTwyCMCkDOSmEmiBCpOkhYZQcWPeC4IIuCCHcQiARBVlKq+k4PYYKnZmK6NRkrVYuqWVKJUQ+8glRckEhr5HlGqtdG468MiujstY2mlfjFuDsPI4bYx3jeupInpWkKQpKknJSSCD2ERiEEZq9zS0w4QUyEoogQiBCSZ6KmKk1CzOHDtbvceIiYLw0gTB+ygWsLg4gSMjxTahEVNYMVOqWJSSASmp2CnTllw5mNvY6VCnRNoqi9GTZLfGduwCVqLa+1VKgoUTcBzfAd4BvuTCvh8IpJcrCuO6B2XGX+YjardZarLtOjdOhvHxkRB90WSxWyk8OqV741BaPCCDI9RuWlclJzSk9oHfGsFR4wBK2xaDormws1h3Qh2nYoOAVEJOb55/8fXfFpc0dkjLnP327lWGnMc88yvIbM/syvYSfEf5jYMxnh7fwrbUAKro/cfhaoioIgQiBCIEJc9Vmjd9B0Krq/Wt7owPjoN65r9T2qgyymjUm87EAbtTuXn9s9ceyPMx09bvLh7J3Dx+F7LC9RHsp8hHFnNdqc0wiAEjJKEuYoJu7D4WBPDgImJdhmokQk/akAOFaWsbsgKta+6QbfxFlx7jBH4xj32pGAJTpOISoEgvSSD2jOKnUy0gHVSBlGGnhaak5fXCB7CwwU02IIS58lKwUqSFA2IIcQKdOo+m4OYSCNQk4aXMkOJNBlu/RKcMT1qVgmkHNqTd+MYlayB5kYLb0elQ4BtcEn9wjLSRhPGRhwXT2ftJMzdIomAbyC75sSkkCtP6ha4jW1aTqZgrZi65t9hlu37HODuK2xUkiBCw4rZaJgW5IKyCSGcbqUsLfpBibahbCiWysytgSz6Rd1Es3pUlmZmBSGF2BIiYrFIsC6GBwwloCASWe5zuSf5/5ziDnlxTaICtilqCXQHIItxDirvZ25w6TWudDzAx9sPVDyQMFj+2zAnelbzaOzuwFgfoXYERk9RScey/Dw+RzlJVfWOAxCunErJYy2TWpLm1hSxAa7ufCEKVNovB2MTG/HDwwQXOOEaq+JmrCjYdHSXOoLKPhYeMVNbTNOZ7Xpp+fJWC9fA0XmdnpaVLB0QgftEZ4MGQp2iHVHcT7p4iTu6CeRzKobmQFMQU0QIRAhInm8db0DSe2iXk9lxwHDAlef/qy0Un120gDeaMTpBxA+871wts9ceyPMxta3eWisncPH4XssL1EeynyEcWc12pzTYSSXMkpV1gDmL87GJBxbkUQq/ZEW3Bblyp8rdkS6x+3nNKAply0gkAAPctzeBziWgnnJIZnnarpSBkPrL+IgSSpK0JCIEIgQsu0AQnpElly3Wk5AsC6VfpIcHxzAiurTFRpaVndH2jqqwBxDsD4nMbwcvLVdzDT0zEJWkgpUAQQXF+YjREQYXQOaWuLTorktAATkoEgZqYSaIEFAgSGSIE0QIVZmR0idObwgSovi7ikY9bSZhy/DWf2mFAvQNqspSXN8F5yQN1PYPKNmoP7xRLWFXSoHsIMSvECCq4BxCsD9fGETKYEKYSaCYkxpe4NGZw81F7wxpc7IY+SzTDcx3tgs/09nbT5z5/GS8p6atYtVsdUGWA8hz45SMVxNs9ceyPMxOt3lVZO4ePwvZYXqI9lPkI4s5rtTmmwkkQIXKxuCmqmKKVshXRuKiCKDUGbJy4PERKRClIhPTLndOpRUOibdS18k5nN6grkxHcwREFRIEb1GEROpSJigVBTqIyKaSGFs3Z+JBNgQAiBEhE4wo6OdSve3qhTdOVZKqd2xoYCp78MyYKWC14UKCE1l1Nc/wDAF+6EUimwkkuaoZZvpFtNv+WgUXOjAZrNszHrky0ylylsh0haQlQpD0qUlKqnLXtn3xqaljcSX6eq6o2yhWMh4DjiQZGOuJEcMcYWnCSZqkhSJqVpUkEKLk3Y2cEgEPYnWG+0Wc/4kRoMPYjFVmhVYS13qteEw0wHeUM7gGxtnlxa3DN4qq16bhgPPjx2T45Qm2k4aq2GkLQpRUuoKUSLmwKlkBjyKBbhEalSnUZDWwQPPL85oax7TJMz+fwtojEVwyRAmiBCrM/kf5+ETZnG1RflKxf1ApsLPPCVM/8AgYTBLgsiz/3mcR7riiNmsZceVsUpl0iZdpaXYsQgKFwVHOp2Fg0WdZJmFXc3rajBkOy7kvcPfoky73vdL5/OI3ufFShJGzVfhfiHczDHe3gonOxNxwYtlaHfzwSu5LdNVbw/zGy6HszqtoDhk3Hx09cVpun7ayzWQh2JdhG7X0ka46LNHbLy5cfbPXHsjzMY1bvLYWTuHj8L2WF6iPZT5COLOa7U5psJJECEQIRAhVWPGJtOMJHJRKSALa38YnWqOeRe0EeSro0m0wbupnzV4pVqhRiQEpErLiJKyQUkBnzJbIDIC+R8ddLWvYBB5zSg5pMuTO3jWH+D0htLDM21MTc6lAEYfk88EgDJSv6fkq+2L/tjo5YC6UhJKlsRoHSySX0qa921HSTqWAYF1Ng636S/VJN49nGcBgeBn20wn1kapXKi8x9aRYzuu5159VB2YVxFakMkQJogQiBC5/8AUH/807mhQ8bfzE6ffCtoYVGneuOY2Sx1ECEQIUVRYKTyQIziPHLzVTq9NrXOJENmd0YnyWZanLx3dhsgstEUxnmeK8p6V6RdbrQauQyA2DnHxURmLWrjbZ649keZjGrd5bCydw8fheywvUR7KfIRxZzXanNNhJIgQiBCIEIgQqM2Xh8onM5+ajEZKUrB1hFhGYTDgVDueX19d0SiG48885JZlXitSRAhK/pdgJ4AuJ63VoSWUBx3QoC73duA09rEVCuuBLqFI/8AKMOGE+MSPXae3GKopUyxB42i+nLmFsZY888FU8AOBlNEUKwZLDOxxSTuFW8zAFx+onIgi/z0ymWcPGcYTOEcNqrdUI0UK2iRnLXmzAOe62XA8jD+lByeOecUdaditgsapb1Sylh9eYbvygrWdtOIdM8/M/dJlQumQsm1p5OGXUKS6Etl1loHE8ePhESxragDTI54e3ysizEl2O/2K50ZiqRAhLnLbKN10LYxWql1RstA8Jkea5v9SdIvs1ANovh5OWsQcd2MYrnTiuqwJGmTNTq93q/jnHXXQMguAFW8O04454nb8c5KgVNd2sWYWtm+vZxhiVEilET7qZq5tRpDp7uGeb5w8UmildxOKxba649keZjHrd5ZNk7h4/C74x0wITQgPQmxBJ00Fy4tlzJaOXtFkNLtgy06jLgupstsbWJY4XXDQ58V1kO12fllGGstWhISdn4XpgZqlLCFWlhKqQUj0y2dRuP008TGttFqcHwwrpKNkZRphr2AuzMiYOzHZrvnctf3Oj1pv/sV84o+rq7VZ1dP/Tb5BZp+CSkt+ORxExR0J48m7SOMXsq1Xtm+Bx8PnyBUHNpg/wBtv/aEoSEVENPNncTFHQk65MzcXic1bs3xzzjsS/pT/bb5BXn7OApbpVOWP4irbwD58/hA2u8z24ww3yJSLKeH9Jp/6QtQ2Qj1pv8A7FfOMX6qrtVvV0v9NvkFCtlIHpTX/wDIr5xNtorHGcOefJRc2kP+G2eAVfuketOPZMP8mD6l5ydHH8BI0qf+k3yHytOzsCmSFJQCxUVXLlzdR74pqODoOuquL3OOIwAAA2QtbxSiTsS15gsTmLRcwgsLSd6rdN4OjcrImPbI8Cz+cRdTIx0UmvnBSpbZxFrC7JMujNVrJyHefk8Tutb3j4BRvOOQVkBog43jKk3ALmf1KfwG4zJP+8g/xE6I7YV9A9o8Hf7SuXGwWOqrW0Z1isFS1E3chErWdJdK0bA0GpMmYA1j2zWc9sdvSptpMDGNgBeW2is+0VTVqOlxz5hZZuFJLhTbwOrdSlu/jEicU2uAbjllPjOz0Szg1EXmPk/W01z+EPFMVGA5DnwQMIuzzLuni1s/GDFHWU9g19fDRc/aMspKQVVGnO/rKjHqnHJZVAtcCRt+wXsESgpCB+lN9QG+vjHM2a0voXnA8BoT+Bj5LpLZZWVyARridQPycOEp8tJAbPnrFNZ7KjrwEbRpO7craLH023XGYyOsb9+9Z8WoLIlE0hX9xRLUo1voVOEi+pIyjDtDnNbDcScoW66MpAuNZ+TNurtPLM+A1XoUgAABm0bJtI0ZlbmUFQ45/wDMEFEoB+vrtggolCiwgaJMJEwJVQQlNyAALnTxiTzecShogQplTUqDpIUOILjxERIIzTBlQDvHsbsOf8xYcKYnbPPOPgoDF6vFSmiBCIEIgQVRbNctlf8A5iTSQcFEgEJc8KCSU3Vo/bfL/PflFjHNJDTgOedPDNRcCMRmsn22cAXlXABAe5LgEAeJ8MoyBZ6Jyfh7bPj2lQ6xwzCtKxE4sDLbKpVm6zGkOdC+uTQnUqDZIfOwY7NcBrhptQH1DhEb+ZSdo4KbNdFVKXSpKmCmKVJUHFuevyMb9JrQ5o7Wue/eedul1FzmVCXYjEeY4JQ2Ar/uF+4j42uexhyiP1J2K69T/Z6lcNCl0BcxSQkoC0gIUFEMkm5NyKsgljodI3XRfSQstU3gSDgY26Hk6rQdPdGs6QoNbSF14MgkyI1GAnYdcvFKxGJp9BbVFLlgahTYgm3XF8o6mx9LUbVg2Qdi4W3dA2iyC84gt2ifXBbtmzipgkVJWAaTZ7OOw84fSFOl1f1BN1zcnZkcRqNoUOiqtYVjZA2+1+BYTgY1B0OGB4LTitlLTdIJDO1qhyIGfdGHYun7PV7FVwa7bjdO8E5cDCzekP0zaaXboNLm7MLw3EDA/wDTKwGN+DOK5oggwVxts9ceyPMxjVu8s+ydw8fheww9kJP6U+Qjjhj2V2bsDKZOmhKSpRZKQSTwAuYrVjGOqODGiScAjA4NkKmTUOuYyynUBI3JTch+4qjWOrOqPlpjTwJz+eY6QsbSYKQxA9TqfHTcANEieJY3lImJJKbAhqiQSEvq5biWLRkM609lrmnPbkNvgPaVQ67mQVJEs0paYyQd506kkEHnUWZnHENDHXSXAtk6Y6fwNsHYUdjLFbMIlCpgYLSpCQWLM1NN+bNGNWNRtKCQQT9591awAunFdBeY7f4P8tGIzJx3ff4VrswF5D+tyj7VgU4ogYIqm9JVaUZgQDJE0m1PWIez5xk2W9ceafew4xrCqqxebeyXCG2ESVbRGDlyZK0YczQvDzRMkkpXSk9FQEJmAFyz53jI6pzxT6wkyYxEHzmYVV8NvXQt+L/rAonTaMQlUpGAE4lKUzGmlaQFMCKiyhu1AXDtnCNmvhpu4kxswxw3IFW7InRcXaO2p83DY+SvEKWEYaXNCvwCsEqZSCZLpCTYs5IteJMpMa9jg3Mxr98Ui8lrhOm77LobR/qLEJmGVLxISmVhpUxEwqwwE0qBdazMIBlgikiWHz5RBlFkXnNzJEY4eWvFSdUcDAOm5Wx+3saU4uYJ4lHD4fCzghCELQVLllS01EElBIORfK/FNo0hdF2ZJGu33QXvMmcgFox+38Rhji0zcTUBh5E5CzKQShU2YZZSlIKQUvlWq1nJu8WUWVLha3UjPOBO/wBE3VHNkE6LjY7bU2dJxcmbN6VMmdgClR6Mr35oK0qVJ3CxTplk8XCk1pa5oiQ7boN+KjfLgQdI99y6O1/6snJxauixG4nFow5lKTKSkhwmYAkkzlkO9e6nhEadmp9X2hjdmcf48EOquvwDrHOq+jIS0a5z7yymthWiCkiBCIELygm40pSEywstda0pFKqACEgKDipy4se6N1SpWWj27QccwwYzqL2zeDBjitPVrWiv2LOOycC84RtuznuIBbPitplT0ino0LSxF0ghhMUkAgr1lMTzYWyjBNYOdfmDM4YQc8IGhyWwbRusuHERGOMjLGc8M9qZszAzAtK1ISnrOLku7JKb2s7g8sriNpa+lzWsYoOcS7XADXAb/LNamx9C0qFsdaGMAGmM5jExpszy2LskxoACTAW9JAEled2qtExbSgVLqpWWIlhnqdRF1AhmD3zjpOiOk7RZwKbhLPUcPj1C57pvoSyWgGs512pGAES7KJbmM8zGG3ALze2sKqsW9EajiY6Sr0jZyZB9CuSs3Rdoa0ggZ7V6vDB5afZT5COamDK6NwlVlI6WaE+hLpXM4FXoI/8AuexPrRhW6rcFwa+y3PRlG6zr3ZnBv/kfsPHYu4sfAxq2ESQdefdbF20IsWOfD60MIy0kJiCJVoimqlJ4+ETDgMhzzxUS0nVSlAH1fxhOeXZphoGSrOlJUClSQpJzBAIPaDCBIxCZEpcrBy0hky0JDFLBIAY3IYDLlDLnHMpXQolYCUkMmVLSGIYJSAxLkWGROkBe45lF0BUkYGUl0iWgBqbJAFJvTllfKLKj3GHTn9sJ53qDGgSOdqrjMPISiqYiUESgVAqSmlAFyQ4ZMKn1j3XWzJTddAk5JczESyVEywQp0kskldBZqc1AXb2TlZ3ccDE4j0RIKyztrYakqUkMoKBdDuhLsWZ1JJFhzhim/QpFzVvw2GkqTuykAdVqAOoWYhvRIPhFbnOBxKkAITFYGUSVGWgqU1RKQ5bJy12hX3REp3QtERTVJ8wJSSosOMW0KNSs8MpiSdFTXtFOhTNSqYaNV5fae0ghqZpLAAsFBLAC7A9a9gdQeyOrsPQz6hd9Qy6M9CZ2ZZfaIxkrmrb0/SptabMb5PgI384a6LFidqmalCAtSSHvvO55vkxOptwjaWToWhQqGoe1OkCN3OGK01t/UFprU7rWho1IJnevYbPS0qWL2SkXzsBnzjh+kZ+rqSZ7Rx8V3HRxBslMhsdkYbME4rEYwpuOKyrwUVHh8Yd1u1EnYuRiccZhKJRYAsqaMhxRL4r0Ksg7Z5ZlCz3v/b6n8blTaa7bMJfi85N2bz9hmeGcyZQSkJSGAyH1mecbICMFz1So6o8veZJXE2//AHE+yPNUTahq6fT0SUlqjSgJSM1KIASkdpIit7g0ElW2ega9UUxrrsGp8Aups7BGVLCagVE1LU2aiXUc8nsBoABpGlfVFR15wPn+F0TxAhmAGAG708dpV8VIWooZTUqctYkUqDXcZkZjSItczHA+/wAe6RDlzJeBxICU9KkME3ckqYlyd3gUpbVncRcX0yJgn7bszh7bFWGumFGIw+IQj+6AhIcqKi7ByoHde41e0On1bzAzOQhDrwxOQVsPg55Yie6CxJcuXVUprWcEAMzNZniFS6wlpGIU2yRIU/YcTvnpQCQ4pvvVC5BAHUDM7P4xC+zDBF1y0bNkz3BmFhv7pVUQK1UJNmJApNTvZucJ5Zom0HVdOKlNVmPp8M4myJxUXToqpWka+OcScx7jkkHNAzTCHisEtMhSIBzSJmClqJJlpJVm6RfLPwHgId921F0KitnSWP4SNT1Rmczlqwhh7tqTmiFpSkDINme8lyfEkxBSUwIRAhUnSgoMoAjnF1C0VaDr9JxB2qi0WalaGXKrQ4bCuBJ2EVuVgJ4AgKjtbV+pKFItFIX9py+38Lg7H+lrTVDnVT1eOA73sR4bVuwOxEIIUWURlZgP8xprf+oqtoYadJtwHPGSfaOcVvOjf0zSszxUquvkZDIDwkyfTcukpTaOY0DWSJJgc8/ddK50YDNAsLkaknIcT3QnG8U2tgQuJiMUZ5ZBKZHrCypl70nSXo/pOWtc59msn+T/ACWNbLYLN2G4v/2/LvbjkxICQAGSBYDIDgBGyAJyXPOeXEuccTqriAiEl5/b6vxAw9Ea/qVFrWgDHn1TaToukhYQZE1f9tCWP6SpIAm9gFQPALJ0jAtjHOZ2Vt+iajbz6f8Ak7I8MS3xwI3gDVejMaZbMqYE1VYtmzXeJsOMRMqLxhMwpSXEJwuuwKbTIxUwuKaw47GdGhKiCXzZmDAkkuLC2ZYB7kZxfdbfLQBhx+VTJLZnnySF7XlirrqKSoW/SKuIF3tBDtgHO+SpYb01O0AepvEr6MA2vQV9a9qQ+RMK63/IRhp8ceCUnTnxWTEY6XMYkqQUixDEaqUKnYj8FYfJ0uNIvpTTBDYIO3DaP/LaoON4gnCOfsr4XCrZ+kWXCSmoLBuMlBwwvln3xY6rTMdkDb3fTfxHpKiGu2n15hbV4EGguXQAxOejk9rfGMb6l3aEd7P1VvVARuWuMZWqFQBJ2SmBNECEQIRAhVUsD6fyiYYSJ/HuolwChydG7flDutGZnh8pS45BZsbjEygCp1LNkoTdSjayRwycmw1MSa01DdYMOc1JrYF95gDM6DnQYkrkYvDrnJV0qswaZaT+GktYn8xQN3IawYCNrZrOykQ5wkrVWnpNxllDsjb/AJH4G4Y7SUuidffBOdtDw6uXf3axsf6RjDnbmtNKiWjEXcpdgAbM+pACXbLPj3QOdRgATHO9EOWuTKVatjugFsnDucssoqc8f47VK6FyNvj8RPsDzVEQrG5LsYdujS+VAd8mpu8RKWN7DNW2NiD0Cyk1oQVCUolwpIAIDh3AU6XzITrmdLXa0VYbkuqcXljXVBDiMRvnZoSMY3oTtw7qaKlKYBiwuspBtUKWBJIKsoj1QznmPBV31GN2utMxAEp0qElQN7VTGmVMPRQxHE9kSpsF1xnHL009juUXEyMMFaTt2oP0dnbrO5dQpTu7yiEggWd9IgaMHNTvrRgdqdIuikDdKnCqgWVTa2XMtqNIi6ndEph0mFG03sEywoVXdNQByLDRwTvGwbnFgi6JOP25yVcdrAYfdYsLWpC1GQhD9G9KATdRE0sRvEJtq7OAXaG9t110k+PomMRIUSlLoKfswIJWovLACgGEsqSzFRGYF90ZWhGJm96+aBwRMEws8iWsFbAmWzJJU9i5FXwrLwC7t9UQTmF30JAAAAAFgBYeEY6tUwIWLGS5prpNmRSE2W4USt1VBwRTbdPWvcNeDSuDA3tdnPgqyHydi56kYtuyjIpPoELIJzuQWVqM4P6cpEOhX6PFlNzcpYgUBiVEEpLZhNJDnMnkymnKfaXVwtVCa2rpFTZVNvN3vFTokwpiYxV1LA+r+ENrHOyCC4DNQ5PLz8IlDG54+3nzxUZccsOefhWAAH14xFzi4yVJrQMAuP8AecyYAZSUoQbhcxyojiJYIYEXDqe9xGbTsJOLyse0W2jQcWYucM4wE8cZ8BGwpSMOxUokrmFnWpnLXCQzBKeQ4nUkxsaFNtPALTWu2VLRngBkBl+TvPsnOTlbmflFsAZ8+KxJJyUpDREmTKamEhVUeHZ8Yk0Y4pErg7fQOkGu6M+1UTDzoptAXQxJHQJTmVCWkJzqNjS2tgXHB4xq5AY6Vm9HNcbU0gZYncNvOu9elMaFbw5KTDaYIKCJCVhJFCEoqUqkAVKNSywZ1KOZOpidWp1jy6InYkxt0QpTN427jEnUtGmfEfKiH7R7qMRMUKaU1OWN2YMd7npbnBSZTdN90QMN6by4RdC5a8fORu9HXvM4SoCmtQKmu+6nN81ps0SIDjemOefJIEgQs+H2hMQhpeGpQClkJSR1jUqlNIbNTv6WnG2oGvd23SdsjnyVbbwHZEDYrzduzAqnoXeplb9JKRUw/DckjK2hzYtWKLIm97fKnfds58k7B7UmqmFJkEJqIqvk1ixF7530MJ1JgGDufCUw92o59FpnTpgWaQ40BZm3bt1ietyyi1tGmWC9n/OuWzeoF7r2HPhmlDFT2DoSLh+DOHzVZw/Y2rxYbPZ8YdPr7DTDjuUBVqahNmzZplpZhMdTi2QSqlnfM0+MVtpUhUIMluh8ROzIT8KRe4tG1aJmJSCEuApT0hRAKmzYZlhyikUDdLtBnGP49VN1QZbU2o8Pjb5/CK7rdvpj8eqnLtnPO5VS5AuwPD5xN11hIAy2/H5KiLzhJKriULpPRFKV2YqBUnvAIJtzgpvZfBqyRsCHNIb2M1zpuHn1qUg0utNisqTQl/RNgpTuWb0Ro5JZEJwVi2kvES0OtToISlSU0qWolQqpAl5kVBmNiMrtNgY4w0Y8702h84GN+AA3yUrYMmehATPUFEJQAzZhwrID9Px7TutFzlpe19VzmjAkrfPBKd3O3g4cPoWeG2JxVCyKRPHVKW5lyOTteLgaRzUTOirMRPJspLDJ9Tq7c/55RIGiMwUiCVKZU6z0PqefZr8+UHWU9CeefLei7uTJspby2IDdYaG6f4q8Yi17YdPOf4RGS5u3/wC4n2B5qipqubkulKVScMvQKSk/60FA/eUDvjDtjZpnctn0U7+o9m0exn2lehMaZbUqYE0QIWLaWM6Nt0F3Jc2CQzqYAk5jRuJEXUWyb05cwq6jtFml7dRlStgElzS7EAhWeTFJbrXytA6kSZwQHQISU/1ClRZIAIUmpyeqQXIKQXUFJIYtlmI2dj6GrWhpddMRhkJOmf8AG9ay2dNWWyuDXvEzjmY25Zc4K6dtXySpJUbJU6kgBVyGZzTl28HjAqWcswcII95Wwp1mvF5pkHLhCiXt9JQFlBAIDEkZlSkcyLpV3NxtWaOMSp38JS0/1MlqjLUxqKWIJISpr6A3Fn0Vwu+oOhRfTpm30hRRQagFkhx6HW+Fx/EIUTEp39FeVtxClU0l6gMw9ykZO774JGgBPajSIEovp20Zcwrl0PSAqpjq6KSd9OgXxzyMJhbBlN0ykTMLOKkqrYploDZurfEzVtUF29HtibagALRkeQoObqs82digQljfUBNI3TWXyAqpoe5vVpE2CnM87vz6JPLo554Jr4pxazqdqBZgxBe+tIIGlTCIHqznnzyVIXgurhqqU19Zg/b3Wfsil0TgrBkmQkLLtLB9IhgaVpNSFM7KAIuNQQSCOBOWcWUqhpuDgnDSC14kHA87RmN65mCxHSISpmJG8nVKvSSeYLjujetcHCQuZtNA0KrqZ0OB2jQ+IxT4aoRAhVl5RN+cqLclaIKSqoeMSB0KRC4O31/iB7bo81RMNOim07V0dnqE5UpCbplhC5nAEAGWknjUymGib2IfB6RJpTTOa2/RFMFhtQyMhp25hx8MW8SdRh0doIxHSVSiCkJDJJDE0zefrdH9PGrYWRB5y/K2DpnBZlKxjtTYqzdG6mhNs86gfeOjNKKcJdpWWvFhKQwJBlkqdIsATMe/FhYZP2xJrGOMj765JFxCbghOUpPTy0szvuliCWAvnzA79IHXT2af3xQ0HNy6XQJ9VOb5DPj23N+cY8lWwknZ8upSihLqAGQ0e/bfOM6n0laKVJtOm4gAk55z9t28rXVei7NWquq1WhxIAxGUa8Tt2AJ2HlhIYaW8LDyii1VnVahe7M4+JxKybLRbRpCm3IYDgMFGKlFaSkLUglt5LVC72qBHK4iFGoGPvObI2K57S4QDCJuISkgE3OTAngCSwLC4ubXiABOITkBYcZtNSJ0tASClRSKr3KiQQFDdSUgVMrrOyXIi6nSa6m5xdBGm1Qc8hwAGC0ScTJAKkrlgHfJBSAQbVHtNniotdMFSloTFY2WBV0iWZSncFwnrENmA2kK66YhO8FfpAoKpUCQ4LF2PAtkeUNsBwvDD7JOMgwuXjJWJISEkFQQQpQYJKjTcS1E2cKsSbKzJjI6ymHEtED18/hV3HEdrEpSxiwQBkSR6JA3FFJJN6a2B5C2cVjq4Uu0ujs4zWIm51EpyyZNrZ7xV3NEHBsS3nNMEzBWyK1NZcbtCXKYLJdTsAlSlMMzSkEsHF8riJspuf3QpBsicANpIA4YxjuXJ2eolKlF96ZNUH1SZiqD7lMbqg27TAWh6TcHWkwcAAPJon1lZPvggsZZA/F3nSxonokjVwDW5JAZovhYMK42ulqqS1w7hnAf3dasmvlBCLqSNuoZyN78TdSpJcIE5Tgve0lV8nV3xICRCRaZkK0/bqEqWkpNSBcA80g9rFWj5GI3U7q6qFOARkQ8JRXC2/wD3B7I81RJqm3JM2VjVS0ppNmS40Nh4HnHUW3oyhbaYvjtAYO1HyNx9FyFg6XtFgqm4ZaTi05H4O/zld+XtmWcyQwcvpn3nuEcPa+h7TZnXXCQciNfjgfUYr0Sw9LWe2svUziMxqOdowTl7TlB3VkWyOfAFr/5EYQslUmI9lsOtalT50pTTCAoy1FALCpJVSFAE5AukHkYuosrMmmDEieddpw2Kuo5joOwpW15tUqWRL6WWtSStBTUSihSnA4uE5vwzIiqlepVDjBGHjkpvh7RhIKTh9qzt1K5W/wDhgqAWEEkPMI3SwF2c3sHvEXU2mTO1MOOxVl7anPfDqYhLDedypYIcjgEkd7xLqWn/ACSNQjRMTtOaClHQbxYE71AJNy9OQF/lCc1pJdKbSRhCjDbbWtTdCR1X6xIdSk0ncaoAVcM3IiJpAaph5Oi347BoX1iRpZrhwWyOocEXERpl0wE3RmVn+6kuCamrC8xYpIKRlcOBz53i68y4YOI44znwj1G9Um9eAjA+n8+6unY8sF7+j+0oIuz/APTQP9PFzFPWHnnerroUTdiy1M9TALDPbfCwdOExWXLNhAKpHPOxBYFfDSkSxNWCpioqUVaG5LWDi+d8osrU3tLQ6MQCIIOHgT5KmnVZUa4tnAkGQRlxAkbxgnrxssFjMSCwOYyORPAWikNcdFfIUjFIdq0u9LVDP1c8+UF07ESEraGPlSm6SYlBL0vyYPyDkBza44xOkHE4eKl1L6gN0ExzyFz8T/UssJeWFrUyiwlrsw3SQQDSSQLczoWkKDpV7bOZ7ZA8R4+XOaphJR3lrUFTF9ZQDBvRQA5ZIByfNzmTG3pUhTbAXMW61mu+IhoyGfE5DE8N2QWiLFhKGhoUwkKCkcIYMGUKtPIH6+MPspYqwLwiIMJgyuFt/wDuJ9keaok1TalYbqJ9keUdy3uhed1O+eKagAGpg44h/oRVaKLKzLj8ir7JaqtmqdZTOI8vEL0OBnSpoCShIUPRIDdo8I4LpLo202FxeHEsP+X2PMH0XpXRXTFmt7Q2AHjNv3G0eo1W2TISKmSA5ewGYa/a4+EampUeQ0E6e8/bnNbhjWySAmpSBYBhFRJJkqwCFJMIYoVEDX6Aix5jsjT1POX5UGie0eedVZawASSABck2AHEmK1NVlLSoOkgg6i4OmY7PhDM6oSsLNKiakFBBIAJBJAURUGJYFgbscnAyjIrMaxgDHTt+33VTHEuMiE9CwQ4II4i4jGVqmBCpKnJU9KgpjSWLsRmDwNxbnE303si8IlIOByScZJC00qqA/TqGIKTyv/IIibAM2x46c/hVvOBBXOm7ISKKRMU6gCakgpCUsCQ12YJbnd4tYQb18gQMNZ5/hI6XRKZh9gIS28skKqGTMJipqUs2ilG+dzdrRSapPO6FMUwFi/qvDl0TiAqWgFK0topQNZsQQClJ0a5eMuwNa8lhIE7f4013Spvrmmy61pJmRG4HDMYukgZyYGqRVzzi9zHMJa4YjNU06jKjQ5pkESOCEzQMlDxhgPGUqL203iHQU040gOSGFvizW1eLGveTELDdYKWYJW1CwQCMiHEXkQYWoIgwrQkkQIULyPZEm5hJxgFSBCJnFNcHb/8AcT7I81RJqm1Kw3UT7I8o7lvdC87qd88U4QHRJuqgFsobmhwLXCQUMe5jg5pgjUZrp4bbKkppVfLeYki9yQLqs/OOW6R/TrHE1aGf7dvA6cMtkLs+if1O4RRtX/f8j7+e1bk7SVZpdT5EOH4mliWa9nzAztHMPsYYSHOgjMH20x4xqcsV2TLRfaHNxB1GR58diqvHzHA6AnUm7akDLPq/LSJNs9JovdYNg9pzyzQajiYu87FrXOXuEJsQCoZkOU27gVaaRjNp0+0C7EZb8/geatLnYQOPom4qTWhSCWCkkPrcNFAMGVYRIXPn7GC1VFd6aWZwbvcKJcDMc2N2AFoqwIhQupY2GlO8VlTFDOAwCAlI72Dk8X7ImyqSbsZ+/OCi5gGKZs7YiZJQUqshFADDJydG1Pwit9UumdVIMhL6LEhICQXKWUVLCt90uoP1UkVsA2Y3UxIlhPPPOqXaSCjFpIA1IDiggHo1l1Eh6Sul9eGcTL2O7xmOO1KHDJdDCqnCWszA63JSLZUi1mB3qgHYsztFbWsdUAmBqm4uDCVEnGqrpMsjjm2RuCzO4yfUMTGS6gwswdOzKdMDrG+MMZGirDyDlxWfaG1lo3QgVqUQirJgV1LIdyAEg6OVpGrxWKDCAWnj5D535eCyaPaLi/Ieu7nTauVNklf9xa5gJchSjQT7HVbkzd94vbTa3IKf1Dh3YHDPzzUzZIVY5X5Z2MZLKha2RpHz6LDcwF0JKsChmZrg2ztFjbRVJmfhRdTYBCsjCJAIAcFQUQS9w3H2RFlOtTc8GqXCBAIjfp4nIqiuy0NZ/RDTtBJHkfkJ0k0gBLhgABfIWidWzOY5zn1BGhBBLuDQfeAFjU7WysGtFFxdqCCA3bLiIw0iSdienEK4/CMXr8csPXnwV7ujqZGBIPpz4rTLXUOHHjGQ0tgELU1qTqb7jlcIHAeEF921V3RsVjCTXn9vLHSC46o81RYGu2KbSIWRcpakJoVSaGvx3SD4Ah+cdndeQIOi4IPph5vNnH5W1Abj39sSIOCqBBnDRESxUOzz/CIO1z/KOzz/AAn4bFKl9UkcRp4Rh2vo+jax/WaDGuR81sLF0paLEf6LiAdMx5fGK6uE20MlhjxFx4Zj4xy9t/TVUG9ZzI2HA+eR9F11g/VdBzbtoF07RiPkevFdGVi0K6qknk9/CNBWsNoo/wBym4eGHnkukoW+z1/7VRp8cfLNOjEwWXignshgE5JExmkrnJcB0+I+uEZDKNUAuDT5FVOqsJAJHmnBXZGOQRgVaDOSISeKIEYpeJnhCSpZCUgXJ8B3vZok0SYCYa52AC8/j8cqeWTXLlDtStZsz6pSOFiXuzXy6VG7ic1aS2mIwLvMD5O/IabsqMOyqqllgQEkukOQSz3FwLO3KLw0DJRfWc5t0gcdefVOhqlBESDo0US2TMoAhEkphoCISaIEIgQhJINjFoe5rBG0/ZUPosqO7Ynkpgnq4w+vdqBzwVLuj6JOEjx+ZVFF87xB1RztVfSoU6Y7I+fNcTbfXHsjzMSp5KT81qw3UT7I8o9Eb3QvGanfPFOEB0SbqoiSis6JChMUqs0kdTQG28OGRt5Xesd846Zc8FkO/stN3U48Mx6jmI0RYsdECEQIU1HiYgabCZgK4WiqBAcfMqCYkABkq3Pc7vGUQ1FWlzCkukkHiLRVVo06zbtRoI2ESr6Fpq0HXqTi07jC6GG2ytPWZQ8D4xorX+m7NVE0pYfMeR+xXRWP9V2qkYrgPHkfTD08V18JtJC7AseBsf8AMcrbeh7VZO05st2jEeOo8cF2Ng6bslt7NN0O/acD8HwJXG2pPMyctJO5KUkBIyKqErqUcy1YYcnvZsezsF29qt243GCM3DPdJEemKVGSsdECFBEW0XsYSXtnAgcdvgse0U6jw0U3XYIJwmQMx47VMVLIRAhECEQIQYYEmEiYEoAhuMnDJJogY5oiKkiBC4u2+uPZHmYtZkqn5rVhuon2R5R6I3uheNVO+eKaIDmEhkUjEzWYOxJz4B2JjX9IWsUmhjXAEmJwwEEk464QJ1IzyW56G6NdaXl7qZc1omIPaMgASNMZMaA5ZpMuZJMxcsTmWkJIJdjZ1XZmuMo0DatHrjDyMBDrxmZM4kmcxgZadi7qt0baxYGONIHtOltxsRDYEASMjiIO/JPws6oZh9Y6SwWnr6UuILhIMawYngc90wvP+lujzZK5AaQ0wRM4SJuk7QcPBNUpg5yEZq1YEmEtOISQ7tkL7uYcZtClSNNwMR9/ZWMwOzhwzjW+VocpXTEwqpnpNwQwqvpullX5GFKZpuGY2euSuVhncMzvo2bvwhqN0zGqonEJYl2ZnqBSz5dZrQSpGm7Z5Y+yvWHZw7Oz3bj2QKN0xMKvSptvC+Vxfs4wJ3HY4ZJqFMS2pc8zlGttXRdmrAktg7Rh/Pit1Yen7bZ3AX7zdjsfI5j23LKvBqKiUrCCS5Z3ObXz4WuOAEc1auja9mEuEtGo+405xXb2Hpmy2whrHQ4/4nA/B8PIK83ZxVLoK6i7gqctuUnN3u6mLi+mY1wdBlbctwUfd8yqrpTmrjkql052sktwJHCC8NiLp2qiNmzN15pLcVKydylweFqs+60F4JBpTZWCmCl5hUzOoqUD1ipW4DSqpJCWPVZxDvtukR+EXXXgZW9AOpeJV3McQWNujZJPqVXZ2VGtio+8dsAeg2CAubs/aZmU9XeIDAgkbi1aKJ9FrgRWWwrg6VC9q0qWFAMl2YubLSi7PmVixAPAKzibW685KDnc+KvJ2slQSaSyykJuM1IQtu1lKPZLMRuKV9ITt9KkukDrAXUAL9HlxLTU25Hk7NMjnnYi+Frw20AsgBOfMFgwN/1XDp0iJbCYdKxbb649keZibMlB+a1YbqJ9keUeiN7oXjVTvnimiA5hIZHnVLnIJZrEEERi2yzurMBZ3mmROWRBB3EEjdnjELP6NtjbNUN8S1wgxnmCCN4IB35YTKqieqtaxKSJigkFbXsGJdruws+gjSNs9br3EUjMDMtjM4kgkxlkJwyC7Cr0nRNhYx1oBbedkHEkQ2BBAxEnMxjmcVaTLpAEb+y0Opp3SZOJJ2kmT4bBoFxVvtX1NY1AIGAA2ACB4xnvlWWlwRxBEZBWIDBlZ52BSpFA3Rd6WDukpL2vY/CFCtZXc1144nfxlXOGDkubkFrZuk8H9EQQo9YYjnX5QrCg6n0v3KC/MCCExVI9PQQrmUKaTcEEHQ3zyhqF4h14JZwz3KiVWvbR2szanTXshQpirGQw8edFU4IOoud4EaWcBJItYskQQn1xgCMvmfupTgwGuSxfT1wvhxEK6g1ied0LSmB3dKrb3giGQCIKTXFpBGYTen5fH/Ecyf08Zwqen5XcD9YMj+yf+78KwnCMar0DaGnsEEeR58VnUP1XYnj+oHNPCR6fAU9MIpf0La2jBoPAj7wsln6k6OcYvkcQfsCprHGMV9gtLO8wjfp5rPpdJ2SqYp1Gk7Jx8s1YRjOIJwWY0EDFS8RUlUxJuvBQdmOPypiKmiBCIELi7b649keZi1mSqfmpk41ISAxsEv4DR3j0FrwAvIHUHF07ZV8PtFKyyQXcDTmXzy3Tfl2QdYCRHOaHWdzGknZ9x8pUva8tTM9w+nB2zZ9O0GAVmlN1kqNz55z4JiNoJJNlWJByZwkqIzzYGGHjNI0HwBO/zIE+yidtJCSQXszs2qSrjyA7VDmwarQkyzPcMOcQOeBVpm0UJJqJDPfixILNfMQGq0ZpNs73Ds4qDtKX62QfI8W4cfKDrWo+mqbFH3pLZ3Ldh+tR4wda1P6WplHqnyMQFOz24hokHAqt9MszTokq0QIRAhECEJiLu6VJveCqsFi1jpDOSQicViw2OlpSAqah3IutzZyxJvkDnFbajQIJWTUoVHOJa0xwTDtKTn0qM26wzcD+YfWs2hQ+mrftPkpVtKSHeaiwc7wy+hD61m1As1Yx2TjuS8RjpZZInIBN+uBYEBRzzYxF1RuUqTKFQdosMcPJIw+LWQAidLKt4NUCSyQLD2wo9nww6llo1++Gk+q2lLpC1WXuueG4bYz2GRlA4rp4aZMANZBL2PJhmzavGO7oOyu0I4H5lZI/VVsbGR4j4ITjOMVM6Aoh2LiRsw91fU/V1dzIbTaHbcSPL8qOlMWnoKynaPFUD9V24aN8vyrCfxEYNf8AT5/4LvP5A+y2ll/V7CItFMje3H0JHuVbpRGL/wCg2ra3zPws7/8Aq7D/AM3l+VxNtTt8WPVHmYmOhazMC5vr8JN/UtlqYta7yHys0zaCSE0TQndQ+6rQF/Rvp8Y6Q1AQIK4ttncCbzZxOo+VMrHpFX4gDpLFlWLAD0f40PECFfE58wg0HEYtPpt4qJGOA601JzfdURytSPp7GG1+0ofQJyYfMfKocWlv7qXb1Ta51ovusL9ukF8Rnz5J9U6e6fMbt+3H0TZu0E0oCJqAw3nQovYC27235CGaggQVBtndJLmndiPlUl4++9Nll8yEKBfIG6eHHU8IQftKk6hh2WHzHzt9N6WnGAE/iS7gOaDpk4oy+Xir+8c+CkaJI7p8/wD9Jn28AAJmSwwAaks7XtRxf4cLvrNh58lHqCSS5pPiP/tz7a5G1ZYBqm1XsaTlbNki+cWNqtGZVD7LUJ7LY8R8pv3vJ9f9qvlD65m1Q+krft9R8o+95Pr/ALVfKDrmbUfSVv2+o+Ufe8n1/wBqvlB1zNqPpK37fUfKPveT6/7VfKDrmbUfSVv2+o+UDa8n1/2q+UJ1VkHFSbZK0js+o+VVe15TFpl2tuqz00hms3akLJVnFvqPlLwu05QSxXe+h42chMRbVaAp1LNVLpA9R8q/3lh2pqFLM1JZsmZsmh9ZTiFH6avMxjxHypVtSQc1A/6VfKH1rEhZa4yHqPlCtqSDmoHXqq0uDlB1rECy1xkPUfKxYnHpK3TMDaOFWNLAizZkk8RbiIrdUBOBWRTs7gyC3Hw28fLf5po2mK36UUPlScnP6Xyp148ofWic1D6V1yLmPEfPH0Wr73k+v+1XyifXM2qn6St+31Hyj73k+v8AtV8oOuZtR9JW/b6j5R97yfX/AGq+UHXM2o+krft9R8o+95Pr/tV8oOuZtR9JW/b6j5XJ2vtKUVhl+iNFcTyjHq1Wk5rOstmqhhka7l//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988" name="AutoShape 4" descr="data:image/jpeg;base64,/9j/4AAQSkZJRgABAQAAAQABAAD/2wCEAAkGBxQTEhUUExMWFRQXGBcYGBcYGRwaFRwdGxcZFxcYGhccHSggGhonGxgYITEhJSkrLi4uFyAzODMsNygtLiwBCgoKDg0OGxAQGywmICQvNC8wLDQvLywsLy8sLCwsLyw0LCwsLC8vLC8sLC0sLCwsLywsLCwsLC8sLCwsLCwsLP/AABEIAPcAzAMBEQACEQEDEQH/xAAbAAACAwEBAQAAAAAAAAAAAAAAAwECBAUGB//EAEMQAAECBAMEBgcHAwMEAwEAAAECEQADEiEEMUEFIlFhEzJxgZGxQlJykqHR8BQVI1NiosEGM+GCs/FDVHOTssLSNP/EABsBAAICAwEAAAAAAAAAAAAAAAABAgMEBQYH/8QAQBEAAQMBBQQJAwMDAgUFAQAAAQACEQMEEiExQVFhcfAFEyIygZGhsdEUweEGUvEjM0JTskNigpLCFXKi0uIW/9oADAMBAAIRAxEAPwD02FwqKEbiOqn0RwHKMIla8nFJ2hICUgy5SSoqAIoBsx5Wu1zkIm12hSAxzUbPl1JdcpA4Ay6FZ6pLt4mAhu3nn+UpK1pwyPy0+6PlETgmHSpGGl+oj3R8oMUSj7Kj1Ee6PlClOUfZUeoj3R8oJRKPsqPUR7o+UEolT9kR+Wn3R8oJKUo+yI/LT7o+UElEo+yI/LT7o+UElEo+yI/LT7o+UElEo+yI/LT7o+UElErNj5ISglEpKlWtQ/wEMJg71XASSpyuUhOjUMXYEhzmASQ4sWcQFBO9a/siPy0+6PlCkpSj7Ij8tPuj5QSUSj7Ij8tPuj5QSUSqqwqPy0P7I+USA1KRcuevDIc7icz6I0J5RiVXkuXQWSm0UmkDNXlS0D0EkeyPhE2V9H+fOfvxVFpsV7tU8Ds2/HsqHDo1Qn3R8oqc8uMrMpUW023WhR9mR6ifdHyiMlWQEfZkeon3R8oJKICheHQ3UT7o+UX2Wn11ZtMnAlYturfT2d9UCS0Erzu2ZKaxup6o0HEx276bGQ1owAXmdGvUq3nvcSSZXtsL1EeynyEccc115zTYSSIEKhB01iYIOajBGShMvJzxdtXLxIvGMBAagE5P4j/MBDYmPX8JCclZjx8P8xCWjRSgqUZQOicEhks+wdlYdWGkFUqWVKlSySUgkkpBJPGNE81JJExPgu2tFe7XcwO1OHjsW/7jw/5Ev3RFfWO2qvrX7UfceH/Il+6IOsdtR1r9qPuPD/kS/dEHWO2o61+1H3Hh/wAiX7og6x21HWv2o+48P+RL90QdY7ajrX7UDYmH/Il+6IOsftSFV8Zo+48P+RL90QdY7an1r9qTitmYZFL4dBdQFkAtxJYWA4xZTD6kwchOfpxUH2h7YxKUnB4Q/wDQl+6niQTbSx+EXdRW2++wH7qH1Z2qZuzcOlSR9mlmr9ItdKRo2anuR3wgC5ph2XqYJ27oETtwT+oqAiScVyMCkAKAsBNnAAZACcsADk0Xs7oVtp7/AIN/2haIkqEQIRAhECFScbRtOh6JqWtp0GPx6rSfqK0CjYH7XQ0eJx9JXI2ns6YpSSE2KbOwe5uH0jo7VbqFOpdc7HxPsuKsHR9oqUrwbhPDZtXqML1EeynyEcsc11BzTYSSIEIgQoMMZ4oKoHLFu97NE8GyFHE4pkVqSqj+fr4xJ2iiMlb+m5REiUSzdDJA42QHfvMai0VmOosptmQXF2yScI8BiupqUag6Qr1XxBIDdsCZnxOC60YStRAhECEQIRAgoECQyRAmiBCrRxv5eEWdYf8AHD38+QoBm3FWitTXkML6f/mn/wC/MjZU+6FZae/4N/2hOiaoRAhBMSY28dyi50BQ0SDpw05591EtjEZpM7OOl6Cq0msNMxeJ8xG3zwXFfqqzWipUbVaCWAeRnHDyx81w9uEmYHL7oHxMbeoADgIXPUHOIN4zjmvY4XqI9lPkI405rsjmmwkkQIRAhQoWiTSAcUjkoQRpA4HVDY0Voimqy/5PnE3Z+XsojJO2LNCcJIKiw6KVoTmhIFheOeuF7yAu0tbgKzydp91v6ZOVQd2Zw7s7drRG47OCqLw2qoxCXZw+V7crcb8IkaTwJjBK+JhCcSg5LSe8cW87QGk8ZgovN2qZk5KSASxOXiB5qA74TabnAkac/ZBcBgUyIKRQIEhkiBNECEQIRAheSkel/wCSb/urjZM7o4Kdfv8Al7BLxCFuCgjI2Ls92/iMqm6mGkPCxXB8y1QlMzUjMP2WfTPPxhuNE90H847+CiBU1UywsoU5FZBYjIWt8fg0N5pte0AG7gSNeY+6TLzmk66c8fsmyUkBlFze/eW+DRTULS6WiP4+Va0ECCqT1R0PQ/R8Pea7dBgYOePwuP8A1F0t/SpizPOJMkSO7h7+y4O2euPZHmY31bvLlbKSWGdv2C9lheoj2U+Qjizmu0OabCSRAhECEQIWE409KZYlqKnZO8hNW6FGmpQKtfdPCK6lobTEEFbKz9FurUxVD28MZGMYwOZC0vO/7dfvyv8A9xR9bSVv/pJ/1G//AC+EuYqaL9AsZDrSm5enFtO1NqG60E678M1VV6MFMXnVWjT/ACjHAabVvwGFIw8uVMTdMtCVMdUpAN+0RqmuDXXmu9P5W7tLusqOMYEk+qbLwaASUpZ2cl9C4YHn9aRYazwIcfARrhnyeGax7gJ7IUzcEk5gHeq4F76jPM2MJloI1IwjdHA/ZN1LxUDCS2yLcyX9Kxc/qUO+Eata9v3AbsfQJ3WXUybKSsglLkZE2a4V25pHhEWudTBAdE6Z6EcNdvqmQHEGE5opVikQkhkiBNECEQIRAheRkGyvbm/7io2dMEtA3KVoIDydw9gmPFoYdcFjl40xWafi6VhJAvTZ7mokbgbfZnVcUgg6xYB2CWn5591Ak3gHD4WVO20tdCgbFmORSkgkkBhdstDFdxTvpg2uj1ViwNwnIip7Kya/G+UNtOXAEwNqi+oWtJaJIGW1ZjtdBIAStzTaz7zFI6zXCgY7axOusN43iTiYjKB9l5r0tSv1GlgutDcBJMSS46b58diw7UmBRSoZFAI7CSRF9UyQdyw7M0tBadCva4XqI9lPkI4w5rszmmwkkQIRAhECErESErTSoOHBbsII+IhEAiCraNZ9F9+mYOOPEQp2VN6JfQkAS1lRll8iACZdJysFKDHQ2DRrbZQu9sLoLJafqKeM32jHeJznyBndiu0RGCCWmQrnNDhByRCTRAhECFUIA0iZqOIglRDADKFzAGcgOWD8eENlJ9SbgJgSdw2qNStTpxfcBJgTqTpxVorVhWXE40IIBBuHcBwNL98X0qDqgJBCrNQNiVy14kLIomqDFZCaVAKdRLKILtq9rEc4z20nMBvMBwGMgxAGU+XFY5cDkfdasLiRLSQpS1kFQuDemx1OZ7BcRRVpGqQWgAYeuOwfc5q1rw0QZK6UtYUARcEAjsNxGC5paSDorwZEqwhIXjsH1QeJUfFRMblphkDYPWFCuJqknb7CPstEVoRAhLEhIZkps7WFnzbtgkpQrGUn1RochplBKayKwiEtShICQAlgLdkdb0JaGPpdW49oE4axn915/wDqmyVm1+uaDcIAJ0nER7Lj7YG+PZHmY2tbvLRWXuHivZYYfho9lPkI4yYK7RwTArxgLdRkkCrRFNQlTwyCMCkDOSmEmiBCpOkhYZQcWPeC4IIuCCHcQiARBVlKq+k4PYYKnZmK6NRkrVYuqWVKJUQ+8glRckEhr5HlGqtdG468MiujstY2mlfjFuDsPI4bYx3jeupInpWkKQpKknJSSCD2ERiEEZq9zS0w4QUyEoogQiBCSZ6KmKk1CzOHDtbvceIiYLw0gTB+ygWsLg4gSMjxTahEVNYMVOqWJSSASmp2CnTllw5mNvY6VCnRNoqi9GTZLfGduwCVqLa+1VKgoUTcBzfAd4BvuTCvh8IpJcrCuO6B2XGX+YjardZarLtOjdOhvHxkRB90WSxWyk8OqV741BaPCCDI9RuWlclJzSk9oHfGsFR4wBK2xaDormws1h3Qh2nYoOAVEJOb55/8fXfFpc0dkjLnP327lWGnMc88yvIbM/syvYSfEf5jYMxnh7fwrbUAKro/cfhaoioIgQiBCIEJc9Vmjd9B0Krq/Wt7owPjoN65r9T2qgyymjUm87EAbtTuXn9s9ceyPMx09bvLh7J3Dx+F7LC9RHsp8hHFnNdqc0wiAEjJKEuYoJu7D4WBPDgImJdhmokQk/akAOFaWsbsgKta+6QbfxFlx7jBH4xj32pGAJTpOISoEgvSSD2jOKnUy0gHVSBlGGnhaak5fXCB7CwwU02IIS58lKwUqSFA2IIcQKdOo+m4OYSCNQk4aXMkOJNBlu/RKcMT1qVgmkHNqTd+MYlayB5kYLb0elQ4BtcEn9wjLSRhPGRhwXT2ftJMzdIomAbyC75sSkkCtP6ha4jW1aTqZgrZi65t9hlu37HODuK2xUkiBCw4rZaJgW5IKyCSGcbqUsLfpBibahbCiWysytgSz6Rd1Es3pUlmZmBSGF2BIiYrFIsC6GBwwloCASWe5zuSf5/5ziDnlxTaICtilqCXQHIItxDirvZ25w6TWudDzAx9sPVDyQMFj+2zAnelbzaOzuwFgfoXYERk9RScey/Dw+RzlJVfWOAxCunErJYy2TWpLm1hSxAa7ufCEKVNovB2MTG/HDwwQXOOEaq+JmrCjYdHSXOoLKPhYeMVNbTNOZ7Xpp+fJWC9fA0XmdnpaVLB0QgftEZ4MGQp2iHVHcT7p4iTu6CeRzKobmQFMQU0QIRAhInm8db0DSe2iXk9lxwHDAlef/qy0Un120gDeaMTpBxA+871wts9ceyPMxta3eWisncPH4XssL1EeynyEcWc12pzTYSSXMkpV1gDmL87GJBxbkUQq/ZEW3Bblyp8rdkS6x+3nNKAply0gkAAPctzeBziWgnnJIZnnarpSBkPrL+IgSSpK0JCIEIgQsu0AQnpElly3Wk5AsC6VfpIcHxzAiurTFRpaVndH2jqqwBxDsD4nMbwcvLVdzDT0zEJWkgpUAQQXF+YjREQYXQOaWuLTorktAATkoEgZqYSaIEFAgSGSIE0QIVZmR0idObwgSovi7ikY9bSZhy/DWf2mFAvQNqspSXN8F5yQN1PYPKNmoP7xRLWFXSoHsIMSvECCq4BxCsD9fGETKYEKYSaCYkxpe4NGZw81F7wxpc7IY+SzTDcx3tgs/09nbT5z5/GS8p6atYtVsdUGWA8hz45SMVxNs9ceyPMxOt3lVZO4ePwvZYXqI9lPkI4s5rtTmmwkkQIXKxuCmqmKKVshXRuKiCKDUGbJy4PERKRClIhPTLndOpRUOibdS18k5nN6grkxHcwREFRIEb1GEROpSJigVBTqIyKaSGFs3Z+JBNgQAiBEhE4wo6OdSve3qhTdOVZKqd2xoYCp78MyYKWC14UKCE1l1Nc/wDAF+6EUimwkkuaoZZvpFtNv+WgUXOjAZrNszHrky0ylylsh0haQlQpD0qUlKqnLXtn3xqaljcSX6eq6o2yhWMh4DjiQZGOuJEcMcYWnCSZqkhSJqVpUkEKLk3Y2cEgEPYnWG+0Wc/4kRoMPYjFVmhVYS13qteEw0wHeUM7gGxtnlxa3DN4qq16bhgPPjx2T45Qm2k4aq2GkLQpRUuoKUSLmwKlkBjyKBbhEalSnUZDWwQPPL85oax7TJMz+fwtojEVwyRAmiBCrM/kf5+ETZnG1RflKxf1ApsLPPCVM/8AgYTBLgsiz/3mcR7riiNmsZceVsUpl0iZdpaXYsQgKFwVHOp2Fg0WdZJmFXc3rajBkOy7kvcPfoky73vdL5/OI3ufFShJGzVfhfiHczDHe3gonOxNxwYtlaHfzwSu5LdNVbw/zGy6HszqtoDhk3Hx09cVpun7ayzWQh2JdhG7X0ka46LNHbLy5cfbPXHsjzMY1bvLYWTuHj8L2WF6iPZT5COLOa7U5psJJECEQIRAhVWPGJtOMJHJRKSALa38YnWqOeRe0EeSro0m0wbupnzV4pVqhRiQEpErLiJKyQUkBnzJbIDIC+R8ddLWvYBB5zSg5pMuTO3jWH+D0htLDM21MTc6lAEYfk88EgDJSv6fkq+2L/tjo5YC6UhJKlsRoHSySX0qa921HSTqWAYF1Ng636S/VJN49nGcBgeBn20wn1kapXKi8x9aRYzuu5159VB2YVxFakMkQJogQiBC5/8AUH/807mhQ8bfzE6ffCtoYVGneuOY2Sx1ECEQIUVRYKTyQIziPHLzVTq9NrXOJENmd0YnyWZanLx3dhsgstEUxnmeK8p6V6RdbrQauQyA2DnHxURmLWrjbZ649keZjGrd5bCydw8fheywvUR7KfIRxZzXanNNhJIgQiBCIEIgQqM2Xh8onM5+ajEZKUrB1hFhGYTDgVDueX19d0SiG48885JZlXitSRAhK/pdgJ4AuJ63VoSWUBx3QoC73duA09rEVCuuBLqFI/8AKMOGE+MSPXae3GKopUyxB42i+nLmFsZY888FU8AOBlNEUKwZLDOxxSTuFW8zAFx+onIgi/z0ymWcPGcYTOEcNqrdUI0UK2iRnLXmzAOe62XA8jD+lByeOecUdaditgsapb1Sylh9eYbvygrWdtOIdM8/M/dJlQumQsm1p5OGXUKS6Etl1loHE8ePhESxragDTI54e3ysizEl2O/2K50ZiqRAhLnLbKN10LYxWql1RstA8Jkea5v9SdIvs1ANovh5OWsQcd2MYrnTiuqwJGmTNTq93q/jnHXXQMguAFW8O04454nb8c5KgVNd2sWYWtm+vZxhiVEilET7qZq5tRpDp7uGeb5w8UmildxOKxba649keZjHrd5ZNk7h4/C74x0wITQgPQmxBJ00Fy4tlzJaOXtFkNLtgy06jLgupstsbWJY4XXDQ58V1kO12fllGGstWhISdn4XpgZqlLCFWlhKqQUj0y2dRuP008TGttFqcHwwrpKNkZRphr2AuzMiYOzHZrvnctf3Oj1pv/sV84o+rq7VZ1dP/Tb5BZp+CSkt+ORxExR0J48m7SOMXsq1Xtm+Bx8PnyBUHNpg/wBtv/aEoSEVENPNncTFHQk65MzcXic1bs3xzzjsS/pT/bb5BXn7OApbpVOWP4irbwD58/hA2u8z24ww3yJSLKeH9Jp/6QtQ2Qj1pv8A7FfOMX6qrtVvV0v9NvkFCtlIHpTX/wDIr5xNtorHGcOefJRc2kP+G2eAVfuketOPZMP8mD6l5ydHH8BI0qf+k3yHytOzsCmSFJQCxUVXLlzdR74pqODoOuquL3OOIwAAA2QtbxSiTsS15gsTmLRcwgsLSd6rdN4OjcrImPbI8Cz+cRdTIx0UmvnBSpbZxFrC7JMujNVrJyHefk8Tutb3j4BRvOOQVkBog43jKk3ALmf1KfwG4zJP+8g/xE6I7YV9A9o8Hf7SuXGwWOqrW0Z1isFS1E3chErWdJdK0bA0GpMmYA1j2zWc9sdvSptpMDGNgBeW2is+0VTVqOlxz5hZZuFJLhTbwOrdSlu/jEicU2uAbjllPjOz0Szg1EXmPk/W01z+EPFMVGA5DnwQMIuzzLuni1s/GDFHWU9g19fDRc/aMspKQVVGnO/rKjHqnHJZVAtcCRt+wXsESgpCB+lN9QG+vjHM2a0voXnA8BoT+Bj5LpLZZWVyARridQPycOEp8tJAbPnrFNZ7KjrwEbRpO7craLH023XGYyOsb9+9Z8WoLIlE0hX9xRLUo1voVOEi+pIyjDtDnNbDcScoW66MpAuNZ+TNurtPLM+A1XoUgAABm0bJtI0ZlbmUFQ45/wDMEFEoB+vrtggolCiwgaJMJEwJVQQlNyAALnTxiTzecShogQplTUqDpIUOILjxERIIzTBlQDvHsbsOf8xYcKYnbPPOPgoDF6vFSmiBCIEIgQVRbNctlf8A5iTSQcFEgEJc8KCSU3Vo/bfL/PflFjHNJDTgOedPDNRcCMRmsn22cAXlXABAe5LgEAeJ8MoyBZ6Jyfh7bPj2lQ6xwzCtKxE4sDLbKpVm6zGkOdC+uTQnUqDZIfOwY7NcBrhptQH1DhEb+ZSdo4KbNdFVKXSpKmCmKVJUHFuevyMb9JrQ5o7Wue/eedul1FzmVCXYjEeY4JQ2Ar/uF+4j42uexhyiP1J2K69T/Z6lcNCl0BcxSQkoC0gIUFEMkm5NyKsgljodI3XRfSQstU3gSDgY26Hk6rQdPdGs6QoNbSF14MgkyI1GAnYdcvFKxGJp9BbVFLlgahTYgm3XF8o6mx9LUbVg2Qdi4W3dA2iyC84gt2ifXBbtmzipgkVJWAaTZ7OOw84fSFOl1f1BN1zcnZkcRqNoUOiqtYVjZA2+1+BYTgY1B0OGB4LTitlLTdIJDO1qhyIGfdGHYun7PV7FVwa7bjdO8E5cDCzekP0zaaXboNLm7MLw3EDA/wDTKwGN+DOK5oggwVxts9ceyPMxjVu8s+ydw8fheww9kJP6U+Qjjhj2V2bsDKZOmhKSpRZKQSTwAuYrVjGOqODGiScAjA4NkKmTUOuYyynUBI3JTch+4qjWOrOqPlpjTwJz+eY6QsbSYKQxA9TqfHTcANEieJY3lImJJKbAhqiQSEvq5biWLRkM609lrmnPbkNvgPaVQ67mQVJEs0paYyQd506kkEHnUWZnHENDHXSXAtk6Y6fwNsHYUdjLFbMIlCpgYLSpCQWLM1NN+bNGNWNRtKCQQT9591awAunFdBeY7f4P8tGIzJx3ff4VrswF5D+tyj7VgU4ogYIqm9JVaUZgQDJE0m1PWIez5xk2W9ceafew4xrCqqxebeyXCG2ESVbRGDlyZK0YczQvDzRMkkpXSk9FQEJmAFyz53jI6pzxT6wkyYxEHzmYVV8NvXQt+L/rAonTaMQlUpGAE4lKUzGmlaQFMCKiyhu1AXDtnCNmvhpu4kxswxw3IFW7InRcXaO2p83DY+SvEKWEYaXNCvwCsEqZSCZLpCTYs5IteJMpMa9jg3Mxr98Ui8lrhOm77LobR/qLEJmGVLxISmVhpUxEwqwwE0qBdazMIBlgikiWHz5RBlFkXnNzJEY4eWvFSdUcDAOm5Wx+3saU4uYJ4lHD4fCzghCELQVLllS01EElBIORfK/FNo0hdF2ZJGu33QXvMmcgFox+38Rhji0zcTUBh5E5CzKQShU2YZZSlIKQUvlWq1nJu8WUWVLha3UjPOBO/wBE3VHNkE6LjY7bU2dJxcmbN6VMmdgClR6Mr35oK0qVJ3CxTplk8XCk1pa5oiQ7boN+KjfLgQdI99y6O1/6snJxauixG4nFow5lKTKSkhwmYAkkzlkO9e6nhEadmp9X2hjdmcf48EOquvwDrHOq+jIS0a5z7yymthWiCkiBCIELygm40pSEywstda0pFKqACEgKDipy4se6N1SpWWj27QccwwYzqL2zeDBjitPVrWiv2LOOycC84RtuznuIBbPitplT0ino0LSxF0ghhMUkAgr1lMTzYWyjBNYOdfmDM4YQc8IGhyWwbRusuHERGOMjLGc8M9qZszAzAtK1ISnrOLku7JKb2s7g8sriNpa+lzWsYoOcS7XADXAb/LNamx9C0qFsdaGMAGmM5jExpszy2LskxoACTAW9JAEled2qtExbSgVLqpWWIlhnqdRF1AhmD3zjpOiOk7RZwKbhLPUcPj1C57pvoSyWgGs512pGAES7KJbmM8zGG3ALze2sKqsW9EajiY6Sr0jZyZB9CuSs3Rdoa0ggZ7V6vDB5afZT5COamDK6NwlVlI6WaE+hLpXM4FXoI/8AuexPrRhW6rcFwa+y3PRlG6zr3ZnBv/kfsPHYu4sfAxq2ESQdefdbF20IsWOfD60MIy0kJiCJVoimqlJ4+ETDgMhzzxUS0nVSlAH1fxhOeXZphoGSrOlJUClSQpJzBAIPaDCBIxCZEpcrBy0hky0JDFLBIAY3IYDLlDLnHMpXQolYCUkMmVLSGIYJSAxLkWGROkBe45lF0BUkYGUl0iWgBqbJAFJvTllfKLKj3GHTn9sJ53qDGgSOdqrjMPISiqYiUESgVAqSmlAFyQ4ZMKn1j3XWzJTddAk5JczESyVEywQp0kskldBZqc1AXb2TlZ3ccDE4j0RIKyztrYakqUkMoKBdDuhLsWZ1JJFhzhim/QpFzVvw2GkqTuykAdVqAOoWYhvRIPhFbnOBxKkAITFYGUSVGWgqU1RKQ5bJy12hX3REp3QtERTVJ8wJSSosOMW0KNSs8MpiSdFTXtFOhTNSqYaNV5fae0ghqZpLAAsFBLAC7A9a9gdQeyOrsPQz6hd9Qy6M9CZ2ZZfaIxkrmrb0/SptabMb5PgI384a6LFidqmalCAtSSHvvO55vkxOptwjaWToWhQqGoe1OkCN3OGK01t/UFprU7rWho1IJnevYbPS0qWL2SkXzsBnzjh+kZ+rqSZ7Rx8V3HRxBslMhsdkYbME4rEYwpuOKyrwUVHh8Yd1u1EnYuRiccZhKJRYAsqaMhxRL4r0Ksg7Z5ZlCz3v/b6n8blTaa7bMJfi85N2bz9hmeGcyZQSkJSGAyH1mecbICMFz1So6o8veZJXE2//AHE+yPNUTahq6fT0SUlqjSgJSM1KIASkdpIit7g0ElW2ega9UUxrrsGp8Aups7BGVLCagVE1LU2aiXUc8nsBoABpGlfVFR15wPn+F0TxAhmAGAG708dpV8VIWooZTUqctYkUqDXcZkZjSItczHA+/wAe6RDlzJeBxICU9KkME3ckqYlyd3gUpbVncRcX0yJgn7bszh7bFWGumFGIw+IQj+6AhIcqKi7ByoHde41e0On1bzAzOQhDrwxOQVsPg55Yie6CxJcuXVUprWcEAMzNZniFS6wlpGIU2yRIU/YcTvnpQCQ4pvvVC5BAHUDM7P4xC+zDBF1y0bNkz3BmFhv7pVUQK1UJNmJApNTvZucJ5Zom0HVdOKlNVmPp8M4myJxUXToqpWka+OcScx7jkkHNAzTCHisEtMhSIBzSJmClqJJlpJVm6RfLPwHgId921F0KitnSWP4SNT1Rmczlqwhh7tqTmiFpSkDINme8lyfEkxBSUwIRAhUnSgoMoAjnF1C0VaDr9JxB2qi0WalaGXKrQ4bCuBJ2EVuVgJ4AgKjtbV+pKFItFIX9py+38Lg7H+lrTVDnVT1eOA73sR4bVuwOxEIIUWURlZgP8xprf+oqtoYadJtwHPGSfaOcVvOjf0zSszxUquvkZDIDwkyfTcukpTaOY0DWSJJgc8/ddK50YDNAsLkaknIcT3QnG8U2tgQuJiMUZ5ZBKZHrCypl70nSXo/pOWtc59msn+T/ACWNbLYLN2G4v/2/LvbjkxICQAGSBYDIDgBGyAJyXPOeXEuccTqriAiEl5/b6vxAw9Ea/qVFrWgDHn1TaToukhYQZE1f9tCWP6SpIAm9gFQPALJ0jAtjHOZ2Vt+iajbz6f8Ak7I8MS3xwI3gDVejMaZbMqYE1VYtmzXeJsOMRMqLxhMwpSXEJwuuwKbTIxUwuKaw47GdGhKiCXzZmDAkkuLC2ZYB7kZxfdbfLQBhx+VTJLZnnySF7XlirrqKSoW/SKuIF3tBDtgHO+SpYb01O0AepvEr6MA2vQV9a9qQ+RMK63/IRhp8ceCUnTnxWTEY6XMYkqQUixDEaqUKnYj8FYfJ0uNIvpTTBDYIO3DaP/LaoON4gnCOfsr4XCrZ+kWXCSmoLBuMlBwwvln3xY6rTMdkDb3fTfxHpKiGu2n15hbV4EGguXQAxOejk9rfGMb6l3aEd7P1VvVARuWuMZWqFQBJ2SmBNECEQIRAhVUsD6fyiYYSJ/HuolwChydG7flDutGZnh8pS45BZsbjEygCp1LNkoTdSjayRwycmw1MSa01DdYMOc1JrYF95gDM6DnQYkrkYvDrnJV0qswaZaT+GktYn8xQN3IawYCNrZrOykQ5wkrVWnpNxllDsjb/AJH4G4Y7SUuidffBOdtDw6uXf3axsf6RjDnbmtNKiWjEXcpdgAbM+pACXbLPj3QOdRgATHO9EOWuTKVatjugFsnDucssoqc8f47VK6FyNvj8RPsDzVEQrG5LsYdujS+VAd8mpu8RKWN7DNW2NiD0Cyk1oQVCUolwpIAIDh3AU6XzITrmdLXa0VYbkuqcXljXVBDiMRvnZoSMY3oTtw7qaKlKYBiwuspBtUKWBJIKsoj1QznmPBV31GN2utMxAEp0qElQN7VTGmVMPRQxHE9kSpsF1xnHL009juUXEyMMFaTt2oP0dnbrO5dQpTu7yiEggWd9IgaMHNTvrRgdqdIuikDdKnCqgWVTa2XMtqNIi6ndEph0mFG03sEywoVXdNQByLDRwTvGwbnFgi6JOP25yVcdrAYfdYsLWpC1GQhD9G9KATdRE0sRvEJtq7OAXaG9t110k+PomMRIUSlLoKfswIJWovLACgGEsqSzFRGYF90ZWhGJm96+aBwRMEws8iWsFbAmWzJJU9i5FXwrLwC7t9UQTmF30JAAAAAFgBYeEY6tUwIWLGS5prpNmRSE2W4USt1VBwRTbdPWvcNeDSuDA3tdnPgqyHydi56kYtuyjIpPoELIJzuQWVqM4P6cpEOhX6PFlNzcpYgUBiVEEpLZhNJDnMnkymnKfaXVwtVCa2rpFTZVNvN3vFTokwpiYxV1LA+r+ENrHOyCC4DNQ5PLz8IlDG54+3nzxUZccsOefhWAAH14xFzi4yVJrQMAuP8AecyYAZSUoQbhcxyojiJYIYEXDqe9xGbTsJOLyse0W2jQcWYucM4wE8cZ8BGwpSMOxUokrmFnWpnLXCQzBKeQ4nUkxsaFNtPALTWu2VLRngBkBl+TvPsnOTlbmflFsAZ8+KxJJyUpDREmTKamEhVUeHZ8Yk0Y4pErg7fQOkGu6M+1UTDzoptAXQxJHQJTmVCWkJzqNjS2tgXHB4xq5AY6Vm9HNcbU0gZYncNvOu9elMaFbw5KTDaYIKCJCVhJFCEoqUqkAVKNSywZ1KOZOpidWp1jy6InYkxt0QpTN427jEnUtGmfEfKiH7R7qMRMUKaU1OWN2YMd7npbnBSZTdN90QMN6by4RdC5a8fORu9HXvM4SoCmtQKmu+6nN81ps0SIDjemOefJIEgQs+H2hMQhpeGpQClkJSR1jUqlNIbNTv6WnG2oGvd23SdsjnyVbbwHZEDYrzduzAqnoXeplb9JKRUw/DckjK2hzYtWKLIm97fKnfds58k7B7UmqmFJkEJqIqvk1ixF7530MJ1JgGDufCUw92o59FpnTpgWaQ40BZm3bt1ietyyi1tGmWC9n/OuWzeoF7r2HPhmlDFT2DoSLh+DOHzVZw/Y2rxYbPZ8YdPr7DTDjuUBVqahNmzZplpZhMdTi2QSqlnfM0+MVtpUhUIMluh8ROzIT8KRe4tG1aJmJSCEuApT0hRAKmzYZlhyikUDdLtBnGP49VN1QZbU2o8Pjb5/CK7rdvpj8eqnLtnPO5VS5AuwPD5xN11hIAy2/H5KiLzhJKriULpPRFKV2YqBUnvAIJtzgpvZfBqyRsCHNIb2M1zpuHn1qUg0utNisqTQl/RNgpTuWb0Ro5JZEJwVi2kvES0OtToISlSU0qWolQqpAl5kVBmNiMrtNgY4w0Y8702h84GN+AA3yUrYMmehATPUFEJQAzZhwrID9Px7TutFzlpe19VzmjAkrfPBKd3O3g4cPoWeG2JxVCyKRPHVKW5lyOTteLgaRzUTOirMRPJspLDJ9Tq7c/55RIGiMwUiCVKZU6z0PqefZr8+UHWU9CeefLei7uTJspby2IDdYaG6f4q8Yi17YdPOf4RGS5u3/wC4n2B5qipqubkulKVScMvQKSk/60FA/eUDvjDtjZpnctn0U7+o9m0exn2lehMaZbUqYE0QIWLaWM6Nt0F3Jc2CQzqYAk5jRuJEXUWyb05cwq6jtFml7dRlStgElzS7EAhWeTFJbrXytA6kSZwQHQISU/1ClRZIAIUmpyeqQXIKQXUFJIYtlmI2dj6GrWhpddMRhkJOmf8AG9ay2dNWWyuDXvEzjmY25Zc4K6dtXySpJUbJU6kgBVyGZzTl28HjAqWcswcII95Wwp1mvF5pkHLhCiXt9JQFlBAIDEkZlSkcyLpV3NxtWaOMSp38JS0/1MlqjLUxqKWIJISpr6A3Fn0Vwu+oOhRfTpm30hRRQagFkhx6HW+Fx/EIUTEp39FeVtxClU0l6gMw9ykZO774JGgBPajSIEovp20Zcwrl0PSAqpjq6KSd9OgXxzyMJhbBlN0ykTMLOKkqrYploDZurfEzVtUF29HtibagALRkeQoObqs82digQljfUBNI3TWXyAqpoe5vVpE2CnM87vz6JPLo554Jr4pxazqdqBZgxBe+tIIGlTCIHqznnzyVIXgurhqqU19Zg/b3Wfsil0TgrBkmQkLLtLB9IhgaVpNSFM7KAIuNQQSCOBOWcWUqhpuDgnDSC14kHA87RmN65mCxHSISpmJG8nVKvSSeYLjujetcHCQuZtNA0KrqZ0OB2jQ+IxT4aoRAhVl5RN+cqLclaIKSqoeMSB0KRC4O31/iB7bo81RMNOim07V0dnqE5UpCbplhC5nAEAGWknjUymGib2IfB6RJpTTOa2/RFMFhtQyMhp25hx8MW8SdRh0doIxHSVSiCkJDJJDE0zefrdH9PGrYWRB5y/K2DpnBZlKxjtTYqzdG6mhNs86gfeOjNKKcJdpWWvFhKQwJBlkqdIsATMe/FhYZP2xJrGOMj765JFxCbghOUpPTy0szvuliCWAvnzA79IHXT2af3xQ0HNy6XQJ9VOb5DPj23N+cY8lWwknZ8upSihLqAGQ0e/bfOM6n0laKVJtOm4gAk55z9t28rXVei7NWquq1WhxIAxGUa8Tt2AJ2HlhIYaW8LDyii1VnVahe7M4+JxKybLRbRpCm3IYDgMFGKlFaSkLUglt5LVC72qBHK4iFGoGPvObI2K57S4QDCJuISkgE3OTAngCSwLC4ubXiABOITkBYcZtNSJ0tASClRSKr3KiQQFDdSUgVMrrOyXIi6nSa6m5xdBGm1Qc8hwAGC0ScTJAKkrlgHfJBSAQbVHtNniotdMFSloTFY2WBV0iWZSncFwnrENmA2kK66YhO8FfpAoKpUCQ4LF2PAtkeUNsBwvDD7JOMgwuXjJWJISEkFQQQpQYJKjTcS1E2cKsSbKzJjI6ymHEtED18/hV3HEdrEpSxiwQBkSR6JA3FFJJN6a2B5C2cVjq4Uu0ujs4zWIm51EpyyZNrZ7xV3NEHBsS3nNMEzBWyK1NZcbtCXKYLJdTsAlSlMMzSkEsHF8riJspuf3QpBsicANpIA4YxjuXJ2eolKlF96ZNUH1SZiqD7lMbqg27TAWh6TcHWkwcAAPJon1lZPvggsZZA/F3nSxonokjVwDW5JAZovhYMK42ulqqS1w7hnAf3dasmvlBCLqSNuoZyN78TdSpJcIE5Tgve0lV8nV3xICRCRaZkK0/bqEqWkpNSBcA80g9rFWj5GI3U7q6qFOARkQ8JRXC2/wD3B7I81RJqm3JM2VjVS0ppNmS40Nh4HnHUW3oyhbaYvjtAYO1HyNx9FyFg6XtFgqm4ZaTi05H4O/zld+XtmWcyQwcvpn3nuEcPa+h7TZnXXCQciNfjgfUYr0Sw9LWe2svUziMxqOdowTl7TlB3VkWyOfAFr/5EYQslUmI9lsOtalT50pTTCAoy1FALCpJVSFAE5AukHkYuosrMmmDEieddpw2Kuo5joOwpW15tUqWRL6WWtSStBTUSihSnA4uE5vwzIiqlepVDjBGHjkpvh7RhIKTh9qzt1K5W/wDhgqAWEEkPMI3SwF2c3sHvEXU2mTO1MOOxVl7anPfDqYhLDedypYIcjgEkd7xLqWn/ACSNQjRMTtOaClHQbxYE71AJNy9OQF/lCc1pJdKbSRhCjDbbWtTdCR1X6xIdSk0ncaoAVcM3IiJpAaph5Oi347BoX1iRpZrhwWyOocEXERpl0wE3RmVn+6kuCamrC8xYpIKRlcOBz53i68y4YOI44znwj1G9Um9eAjA+n8+6unY8sF7+j+0oIuz/APTQP9PFzFPWHnnerroUTdiy1M9TALDPbfCwdOExWXLNhAKpHPOxBYFfDSkSxNWCpioqUVaG5LWDi+d8osrU3tLQ6MQCIIOHgT5KmnVZUa4tnAkGQRlxAkbxgnrxssFjMSCwOYyORPAWikNcdFfIUjFIdq0u9LVDP1c8+UF07ESEraGPlSm6SYlBL0vyYPyDkBza44xOkHE4eKl1L6gN0ExzyFz8T/UssJeWFrUyiwlrsw3SQQDSSQLczoWkKDpV7bOZ7ZA8R4+XOaphJR3lrUFTF9ZQDBvRQA5ZIByfNzmTG3pUhTbAXMW61mu+IhoyGfE5DE8N2QWiLFhKGhoUwkKCkcIYMGUKtPIH6+MPspYqwLwiIMJgyuFt/wDuJ9keaok1TalYbqJ9keUdy3uhed1O+eKagAGpg44h/oRVaKLKzLj8ir7JaqtmqdZTOI8vEL0OBnSpoCShIUPRIDdo8I4LpLo202FxeHEsP+X2PMH0XpXRXTFmt7Q2AHjNv3G0eo1W2TISKmSA5ewGYa/a4+EampUeQ0E6e8/bnNbhjWySAmpSBYBhFRJJkqwCFJMIYoVEDX6Aix5jsjT1POX5UGie0eedVZawASSABck2AHEmK1NVlLSoOkgg6i4OmY7PhDM6oSsLNKiakFBBIAJBJAURUGJYFgbscnAyjIrMaxgDHTt+33VTHEuMiE9CwQ4II4i4jGVqmBCpKnJU9KgpjSWLsRmDwNxbnE303si8IlIOByScZJC00qqA/TqGIKTyv/IIibAM2x46c/hVvOBBXOm7ISKKRMU6gCakgpCUsCQ12YJbnd4tYQb18gQMNZ5/hI6XRKZh9gIS28skKqGTMJipqUs2ilG+dzdrRSapPO6FMUwFi/qvDl0TiAqWgFK0topQNZsQQClJ0a5eMuwNa8lhIE7f4013Spvrmmy61pJmRG4HDMYukgZyYGqRVzzi9zHMJa4YjNU06jKjQ5pkESOCEzQMlDxhgPGUqL203iHQU040gOSGFvizW1eLGveTELDdYKWYJW1CwQCMiHEXkQYWoIgwrQkkQIULyPZEm5hJxgFSBCJnFNcHb/8AcT7I81RJqm1Kw3UT7I8o7lvdC87qd88U4QHRJuqgFsobmhwLXCQUMe5jg5pgjUZrp4bbKkppVfLeYki9yQLqs/OOW6R/TrHE1aGf7dvA6cMtkLs+if1O4RRtX/f8j7+e1bk7SVZpdT5EOH4mliWa9nzAztHMPsYYSHOgjMH20x4xqcsV2TLRfaHNxB1GR58diqvHzHA6AnUm7akDLPq/LSJNs9JovdYNg9pzyzQajiYu87FrXOXuEJsQCoZkOU27gVaaRjNp0+0C7EZb8/geatLnYQOPom4qTWhSCWCkkPrcNFAMGVYRIXPn7GC1VFd6aWZwbvcKJcDMc2N2AFoqwIhQupY2GlO8VlTFDOAwCAlI72Dk8X7ImyqSbsZ+/OCi5gGKZs7YiZJQUqshFADDJydG1Pwit9UumdVIMhL6LEhICQXKWUVLCt90uoP1UkVsA2Y3UxIlhPPPOqXaSCjFpIA1IDiggHo1l1Eh6Sul9eGcTL2O7xmOO1KHDJdDCqnCWszA63JSLZUi1mB3qgHYsztFbWsdUAmBqm4uDCVEnGqrpMsjjm2RuCzO4yfUMTGS6gwswdOzKdMDrG+MMZGirDyDlxWfaG1lo3QgVqUQirJgV1LIdyAEg6OVpGrxWKDCAWnj5D535eCyaPaLi/Ieu7nTauVNklf9xa5gJchSjQT7HVbkzd94vbTa3IKf1Dh3YHDPzzUzZIVY5X5Z2MZLKha2RpHz6LDcwF0JKsChmZrg2ztFjbRVJmfhRdTYBCsjCJAIAcFQUQS9w3H2RFlOtTc8GqXCBAIjfp4nIqiuy0NZ/RDTtBJHkfkJ0k0gBLhgABfIWidWzOY5zn1BGhBBLuDQfeAFjU7WysGtFFxdqCCA3bLiIw0iSdienEK4/CMXr8csPXnwV7ujqZGBIPpz4rTLXUOHHjGQ0tgELU1qTqb7jlcIHAeEF921V3RsVjCTXn9vLHSC46o81RYGu2KbSIWRcpakJoVSaGvx3SD4Ah+cdndeQIOi4IPph5vNnH5W1Abj39sSIOCqBBnDRESxUOzz/CIO1z/KOzz/AAn4bFKl9UkcRp4Rh2vo+jax/WaDGuR81sLF0paLEf6LiAdMx5fGK6uE20MlhjxFx4Zj4xy9t/TVUG9ZzI2HA+eR9F11g/VdBzbtoF07RiPkevFdGVi0K6qknk9/CNBWsNoo/wBym4eGHnkukoW+z1/7VRp8cfLNOjEwWXignshgE5JExmkrnJcB0+I+uEZDKNUAuDT5FVOqsJAJHmnBXZGOQRgVaDOSISeKIEYpeJnhCSpZCUgXJ8B3vZok0SYCYa52AC8/j8cqeWTXLlDtStZsz6pSOFiXuzXy6VG7ic1aS2mIwLvMD5O/IabsqMOyqqllgQEkukOQSz3FwLO3KLw0DJRfWc5t0gcdefVOhqlBESDo0US2TMoAhEkphoCISaIEIgQhJINjFoe5rBG0/ZUPosqO7Ynkpgnq4w+vdqBzwVLuj6JOEjx+ZVFF87xB1RztVfSoU6Y7I+fNcTbfXHsjzMSp5KT81qw3UT7I8o9Eb3QvGanfPFOEB0SbqoiSis6JChMUqs0kdTQG28OGRt5Xesd846Zc8FkO/stN3U48Mx6jmI0RYsdECEQIU1HiYgabCZgK4WiqBAcfMqCYkABkq3Pc7vGUQ1FWlzCkukkHiLRVVo06zbtRoI2ESr6Fpq0HXqTi07jC6GG2ytPWZQ8D4xorX+m7NVE0pYfMeR+xXRWP9V2qkYrgPHkfTD08V18JtJC7AseBsf8AMcrbeh7VZO05st2jEeOo8cF2Ng6bslt7NN0O/acD8HwJXG2pPMyctJO5KUkBIyKqErqUcy1YYcnvZsezsF29qt243GCM3DPdJEemKVGSsdECFBEW0XsYSXtnAgcdvgse0U6jw0U3XYIJwmQMx47VMVLIRAhECEQIQYYEmEiYEoAhuMnDJJogY5oiKkiBC4u2+uPZHmYtZkqn5rVhuon2R5R6I3uheNVO+eKaIDmEhkUjEzWYOxJz4B2JjX9IWsUmhjXAEmJwwEEk464QJ1IzyW56G6NdaXl7qZc1omIPaMgASNMZMaA5ZpMuZJMxcsTmWkJIJdjZ1XZmuMo0DatHrjDyMBDrxmZM4kmcxgZadi7qt0baxYGONIHtOltxsRDYEASMjiIO/JPws6oZh9Y6SwWnr6UuILhIMawYngc90wvP+lujzZK5AaQ0wRM4SJuk7QcPBNUpg5yEZq1YEmEtOISQ7tkL7uYcZtClSNNwMR9/ZWMwOzhwzjW+VocpXTEwqpnpNwQwqvpullX5GFKZpuGY2euSuVhncMzvo2bvwhqN0zGqonEJYl2ZnqBSz5dZrQSpGm7Z5Y+yvWHZw7Oz3bj2QKN0xMKvSptvC+Vxfs4wJ3HY4ZJqFMS2pc8zlGttXRdmrAktg7Rh/Pit1Yen7bZ3AX7zdjsfI5j23LKvBqKiUrCCS5Z3ObXz4WuOAEc1auja9mEuEtGo+405xXb2Hpmy2whrHQ4/4nA/B8PIK83ZxVLoK6i7gqctuUnN3u6mLi+mY1wdBlbctwUfd8yqrpTmrjkql052sktwJHCC8NiLp2qiNmzN15pLcVKydylweFqs+60F4JBpTZWCmCl5hUzOoqUD1ipW4DSqpJCWPVZxDvtukR+EXXXgZW9AOpeJV3McQWNujZJPqVXZ2VGtio+8dsAeg2CAubs/aZmU9XeIDAgkbi1aKJ9FrgRWWwrg6VC9q0qWFAMl2YubLSi7PmVixAPAKzibW685KDnc+KvJ2slQSaSyykJuM1IQtu1lKPZLMRuKV9ITt9KkukDrAXUAL9HlxLTU25Hk7NMjnnYi+Frw20AsgBOfMFgwN/1XDp0iJbCYdKxbb649keZibMlB+a1YbqJ9keUeiN7oXjVTvnimiA5hIZHnVLnIJZrEEERi2yzurMBZ3mmROWRBB3EEjdnjELP6NtjbNUN8S1wgxnmCCN4IB35YTKqieqtaxKSJigkFbXsGJdruws+gjSNs9br3EUjMDMtjM4kgkxlkJwyC7Cr0nRNhYx1oBbedkHEkQ2BBAxEnMxjmcVaTLpAEb+y0Opp3SZOJJ2kmT4bBoFxVvtX1NY1AIGAA2ACB4xnvlWWlwRxBEZBWIDBlZ52BSpFA3Rd6WDukpL2vY/CFCtZXc1144nfxlXOGDkubkFrZuk8H9EQQo9YYjnX5QrCg6n0v3KC/MCCExVI9PQQrmUKaTcEEHQ3zyhqF4h14JZwz3KiVWvbR2szanTXshQpirGQw8edFU4IOoud4EaWcBJItYskQQn1xgCMvmfupTgwGuSxfT1wvhxEK6g1ied0LSmB3dKrb3giGQCIKTXFpBGYTen5fH/Ecyf08Zwqen5XcD9YMj+yf+78KwnCMar0DaGnsEEeR58VnUP1XYnj+oHNPCR6fAU9MIpf0La2jBoPAj7wsln6k6OcYvkcQfsCprHGMV9gtLO8wjfp5rPpdJ2SqYp1Gk7Jx8s1YRjOIJwWY0EDFS8RUlUxJuvBQdmOPypiKmiBCIELi7b649keZi1mSqfmpk41ISAxsEv4DR3j0FrwAvIHUHF07ZV8PtFKyyQXcDTmXzy3Tfl2QdYCRHOaHWdzGknZ9x8pUva8tTM9w+nB2zZ9O0GAVmlN1kqNz55z4JiNoJJNlWJByZwkqIzzYGGHjNI0HwBO/zIE+yidtJCSQXszs2qSrjyA7VDmwarQkyzPcMOcQOeBVpm0UJJqJDPfixILNfMQGq0ZpNs73Ds4qDtKX62QfI8W4cfKDrWo+mqbFH3pLZ3Ldh+tR4wda1P6WplHqnyMQFOz24hokHAqt9MszTokq0QIRAhECEJiLu6VJveCqsFi1jpDOSQicViw2OlpSAqah3IutzZyxJvkDnFbajQIJWTUoVHOJa0xwTDtKTn0qM26wzcD+YfWs2hQ+mrftPkpVtKSHeaiwc7wy+hD61m1As1Yx2TjuS8RjpZZInIBN+uBYEBRzzYxF1RuUqTKFQdosMcPJIw+LWQAidLKt4NUCSyQLD2wo9nww6llo1++Gk+q2lLpC1WXuueG4bYz2GRlA4rp4aZMANZBL2PJhmzavGO7oOyu0I4H5lZI/VVsbGR4j4ITjOMVM6Aoh2LiRsw91fU/V1dzIbTaHbcSPL8qOlMWnoKynaPFUD9V24aN8vyrCfxEYNf8AT5/4LvP5A+y2ll/V7CItFMje3H0JHuVbpRGL/wCg2ra3zPws7/8Aq7D/AM3l+VxNtTt8WPVHmYmOhazMC5vr8JN/UtlqYta7yHys0zaCSE0TQndQ+6rQF/Rvp8Y6Q1AQIK4ttncCbzZxOo+VMrHpFX4gDpLFlWLAD0f40PECFfE58wg0HEYtPpt4qJGOA601JzfdURytSPp7GG1+0ofQJyYfMfKocWlv7qXb1Ta51ovusL9ukF8Rnz5J9U6e6fMbt+3H0TZu0E0oCJqAw3nQovYC27235CGaggQVBtndJLmndiPlUl4++9Nll8yEKBfIG6eHHU8IQftKk6hh2WHzHzt9N6WnGAE/iS7gOaDpk4oy+Xir+8c+CkaJI7p8/wD9Jn28AAJmSwwAaks7XtRxf4cLvrNh58lHqCSS5pPiP/tz7a5G1ZYBqm1XsaTlbNki+cWNqtGZVD7LUJ7LY8R8pv3vJ9f9qvlD65m1Q+krft9R8o+95Pr/ALVfKDrmbUfSVv2+o+Ufe8n1/wBqvlB1zNqPpK37fUfKPveT6/7VfKDrmbUfSVv2+o+UDa8n1/2q+UJ1VkHFSbZK0js+o+VVe15TFpl2tuqz00hms3akLJVnFvqPlLwu05QSxXe+h42chMRbVaAp1LNVLpA9R8q/3lh2pqFLM1JZsmZsmh9ZTiFH6avMxjxHypVtSQc1A/6VfKH1rEhZa4yHqPlCtqSDmoHXqq0uDlB1rECy1xkPUfKxYnHpK3TMDaOFWNLAizZkk8RbiIrdUBOBWRTs7gyC3Hw28fLf5po2mK36UUPlScnP6Xyp148ofWic1D6V1yLmPEfPH0Wr73k+v+1XyifXM2qn6St+31Hyj73k+v8AtV8oOuZtR9JW/b6j5R97yfX/AGq+UHXM2o+krft9R8o+95Pr/tV8oOuZtR9JW/b6j5XJ2vtKUVhl+iNFcTyjHq1Wk5rOstmqhhka7l//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992" name="AutoShape 8" descr="data:image/jpeg;base64,/9j/4AAQSkZJRgABAQAAAQABAAD/2wCEAAkGBxQTEhUUExMWFRQXGBcYGBcYGRwaFRwdGxcZFxcYGhccHSggGhonGxgYITEhJSkrLi4uFyAzODMsNygtLiwBCgoKDg0OGxAQGywmICQvNC8wLDQvLywsLy8sLCwsLyw0LCwsLC8vLC8sLC0sLCwsLywsLCwsLC8sLCwsLCwsLP/AABEIAPcAzAMBEQACEQEDEQH/xAAbAAACAwEBAQAAAAAAAAAAAAAAAwECBAUGB//EAEMQAAECBAMEBgcHAwMEAwEAAAECEQADEiEEMUEFIlFhEzJxgZGxQlJykqHR8BQVI1NiosEGM+GCs/FDVHOTssLSNP/EABsBAAICAwEAAAAAAAAAAAAAAAABAgMEBQYH/8QAQBEAAQMBBQQJAwMDAgUFAQAAAQACEQMEEiExQVFhcfAFEyIygZGhsdEUweEGUvEjM0JTskNigpLCFXKi0uIW/9oADAMBAAIRAxEAPwD02FwqKEbiOqn0RwHKMIla8nFJ2hICUgy5SSoqAIoBsx5Wu1zkIm12hSAxzUbPl1JdcpA4Ay6FZ6pLt4mAhu3nn+UpK1pwyPy0+6PlETgmHSpGGl+oj3R8oMUSj7Kj1Ee6PlClOUfZUeoj3R8oJRKPsqPUR7o+UEolT9kR+Wn3R8oJKUo+yI/LT7o+UElEo+yI/LT7o+UElEo+yI/LT7o+UElEo+yI/LT7o+UElErNj5ISglEpKlWtQ/wEMJg71XASSpyuUhOjUMXYEhzmASQ4sWcQFBO9a/siPy0+6PlCkpSj7Ij8tPuj5QSUSj7Ij8tPuj5QSUSqqwqPy0P7I+USA1KRcuevDIc7icz6I0J5RiVXkuXQWSm0UmkDNXlS0D0EkeyPhE2V9H+fOfvxVFpsV7tU8Ds2/HsqHDo1Qn3R8oqc8uMrMpUW023WhR9mR6ifdHyiMlWQEfZkeon3R8oJKICheHQ3UT7o+UX2Wn11ZtMnAlYturfT2d9UCS0Erzu2ZKaxup6o0HEx276bGQ1owAXmdGvUq3nvcSSZXtsL1EeynyEccc115zTYSSIEKhB01iYIOajBGShMvJzxdtXLxIvGMBAagE5P4j/MBDYmPX8JCclZjx8P8xCWjRSgqUZQOicEhks+wdlYdWGkFUqWVKlSySUgkkpBJPGNE81JJExPgu2tFe7XcwO1OHjsW/7jw/5Ev3RFfWO2qvrX7UfceH/Il+6IOsdtR1r9qPuPD/kS/dEHWO2o61+1H3Hh/wAiX7og6x21HWv2o+48P+RL90QdY7ajrX7UDYmH/Il+6IOsftSFV8Zo+48P+RL90QdY7an1r9qTitmYZFL4dBdQFkAtxJYWA4xZTD6kwchOfpxUH2h7YxKUnB4Q/wDQl+6niQTbSx+EXdRW2++wH7qH1Z2qZuzcOlSR9mlmr9ItdKRo2anuR3wgC5ph2XqYJ27oETtwT+oqAiScVyMCkAKAsBNnAAZACcsADk0Xs7oVtp7/AIN/2haIkqEQIRAhECFScbRtOh6JqWtp0GPx6rSfqK0CjYH7XQ0eJx9JXI2ns6YpSSE2KbOwe5uH0jo7VbqFOpdc7HxPsuKsHR9oqUrwbhPDZtXqML1EeynyEcsc11BzTYSSIEIgQoMMZ4oKoHLFu97NE8GyFHE4pkVqSqj+fr4xJ2iiMlb+m5REiUSzdDJA42QHfvMai0VmOosptmQXF2yScI8BiupqUag6Qr1XxBIDdsCZnxOC60YStRAhECEQIRAgoECQyRAmiBCrRxv5eEWdYf8AHD38+QoBm3FWitTXkML6f/mn/wC/MjZU+6FZae/4N/2hOiaoRAhBMSY28dyi50BQ0SDpw05591EtjEZpM7OOl6Cq0msNMxeJ8xG3zwXFfqqzWipUbVaCWAeRnHDyx81w9uEmYHL7oHxMbeoADgIXPUHOIN4zjmvY4XqI9lPkI405rsjmmwkkQIRAhQoWiTSAcUjkoQRpA4HVDY0Voimqy/5PnE3Z+XsojJO2LNCcJIKiw6KVoTmhIFheOeuF7yAu0tbgKzydp91v6ZOVQd2Zw7s7drRG47OCqLw2qoxCXZw+V7crcb8IkaTwJjBK+JhCcSg5LSe8cW87QGk8ZgovN2qZk5KSASxOXiB5qA74TabnAkac/ZBcBgUyIKRQIEhkiBNECEQIRAheSkel/wCSb/urjZM7o4Kdfv8Al7BLxCFuCgjI2Ls92/iMqm6mGkPCxXB8y1QlMzUjMP2WfTPPxhuNE90H847+CiBU1UywsoU5FZBYjIWt8fg0N5pte0AG7gSNeY+6TLzmk66c8fsmyUkBlFze/eW+DRTULS6WiP4+Va0ECCqT1R0PQ/R8Pea7dBgYOePwuP8A1F0t/SpizPOJMkSO7h7+y4O2euPZHmY31bvLlbKSWGdv2C9lheoj2U+Qjizmu0OabCSRAhECEQIWE409KZYlqKnZO8hNW6FGmpQKtfdPCK6lobTEEFbKz9FurUxVD28MZGMYwOZC0vO/7dfvyv8A9xR9bSVv/pJ/1G//AC+EuYqaL9AsZDrSm5enFtO1NqG60E678M1VV6MFMXnVWjT/ACjHAabVvwGFIw8uVMTdMtCVMdUpAN+0RqmuDXXmu9P5W7tLusqOMYEk+qbLwaASUpZ2cl9C4YHn9aRYazwIcfARrhnyeGax7gJ7IUzcEk5gHeq4F76jPM2MJloI1IwjdHA/ZN1LxUDCS2yLcyX9Kxc/qUO+Eata9v3AbsfQJ3WXUybKSsglLkZE2a4V25pHhEWudTBAdE6Z6EcNdvqmQHEGE5opVikQkhkiBNECEQIRAheRkGyvbm/7io2dMEtA3KVoIDydw9gmPFoYdcFjl40xWafi6VhJAvTZ7mokbgbfZnVcUgg6xYB2CWn5591Ak3gHD4WVO20tdCgbFmORSkgkkBhdstDFdxTvpg2uj1ViwNwnIip7Kya/G+UNtOXAEwNqi+oWtJaJIGW1ZjtdBIAStzTaz7zFI6zXCgY7axOusN43iTiYjKB9l5r0tSv1GlgutDcBJMSS46b58diw7UmBRSoZFAI7CSRF9UyQdyw7M0tBadCva4XqI9lPkI4w5rszmmwkkQIRAhECErESErTSoOHBbsII+IhEAiCraNZ9F9+mYOOPEQp2VN6JfQkAS1lRll8iACZdJysFKDHQ2DRrbZQu9sLoLJafqKeM32jHeJznyBndiu0RGCCWmQrnNDhByRCTRAhECFUIA0iZqOIglRDADKFzAGcgOWD8eENlJ9SbgJgSdw2qNStTpxfcBJgTqTpxVorVhWXE40IIBBuHcBwNL98X0qDqgJBCrNQNiVy14kLIomqDFZCaVAKdRLKILtq9rEc4z20nMBvMBwGMgxAGU+XFY5cDkfdasLiRLSQpS1kFQuDemx1OZ7BcRRVpGqQWgAYeuOwfc5q1rw0QZK6UtYUARcEAjsNxGC5paSDorwZEqwhIXjsH1QeJUfFRMblphkDYPWFCuJqknb7CPstEVoRAhLEhIZkps7WFnzbtgkpQrGUn1RochplBKayKwiEtShICQAlgLdkdb0JaGPpdW49oE4axn915/wDqmyVm1+uaDcIAJ0nER7Lj7YG+PZHmY2tbvLRWXuHivZYYfho9lPkI4yYK7RwTArxgLdRkkCrRFNQlTwyCMCkDOSmEmiBCpOkhYZQcWPeC4IIuCCHcQiARBVlKq+k4PYYKnZmK6NRkrVYuqWVKJUQ+8glRckEhr5HlGqtdG468MiujstY2mlfjFuDsPI4bYx3jeupInpWkKQpKknJSSCD2ERiEEZq9zS0w4QUyEoogQiBCSZ6KmKk1CzOHDtbvceIiYLw0gTB+ygWsLg4gSMjxTahEVNYMVOqWJSSASmp2CnTllw5mNvY6VCnRNoqi9GTZLfGduwCVqLa+1VKgoUTcBzfAd4BvuTCvh8IpJcrCuO6B2XGX+YjardZarLtOjdOhvHxkRB90WSxWyk8OqV741BaPCCDI9RuWlclJzSk9oHfGsFR4wBK2xaDormws1h3Qh2nYoOAVEJOb55/8fXfFpc0dkjLnP327lWGnMc88yvIbM/syvYSfEf5jYMxnh7fwrbUAKro/cfhaoioIgQiBCIEJc9Vmjd9B0Krq/Wt7owPjoN65r9T2qgyymjUm87EAbtTuXn9s9ceyPMx09bvLh7J3Dx+F7LC9RHsp8hHFnNdqc0wiAEjJKEuYoJu7D4WBPDgImJdhmokQk/akAOFaWsbsgKta+6QbfxFlx7jBH4xj32pGAJTpOISoEgvSSD2jOKnUy0gHVSBlGGnhaak5fXCB7CwwU02IIS58lKwUqSFA2IIcQKdOo+m4OYSCNQk4aXMkOJNBlu/RKcMT1qVgmkHNqTd+MYlayB5kYLb0elQ4BtcEn9wjLSRhPGRhwXT2ftJMzdIomAbyC75sSkkCtP6ha4jW1aTqZgrZi65t9hlu37HODuK2xUkiBCw4rZaJgW5IKyCSGcbqUsLfpBibahbCiWysytgSz6Rd1Es3pUlmZmBSGF2BIiYrFIsC6GBwwloCASWe5zuSf5/5ziDnlxTaICtilqCXQHIItxDirvZ25w6TWudDzAx9sPVDyQMFj+2zAnelbzaOzuwFgfoXYERk9RScey/Dw+RzlJVfWOAxCunErJYy2TWpLm1hSxAa7ufCEKVNovB2MTG/HDwwQXOOEaq+JmrCjYdHSXOoLKPhYeMVNbTNOZ7Xpp+fJWC9fA0XmdnpaVLB0QgftEZ4MGQp2iHVHcT7p4iTu6CeRzKobmQFMQU0QIRAhInm8db0DSe2iXk9lxwHDAlef/qy0Un120gDeaMTpBxA+871wts9ceyPMxta3eWisncPH4XssL1EeynyEcWc12pzTYSSXMkpV1gDmL87GJBxbkUQq/ZEW3Bblyp8rdkS6x+3nNKAply0gkAAPctzeBziWgnnJIZnnarpSBkPrL+IgSSpK0JCIEIgQsu0AQnpElly3Wk5AsC6VfpIcHxzAiurTFRpaVndH2jqqwBxDsD4nMbwcvLVdzDT0zEJWkgpUAQQXF+YjREQYXQOaWuLTorktAATkoEgZqYSaIEFAgSGSIE0QIVZmR0idObwgSovi7ikY9bSZhy/DWf2mFAvQNqspSXN8F5yQN1PYPKNmoP7xRLWFXSoHsIMSvECCq4BxCsD9fGETKYEKYSaCYkxpe4NGZw81F7wxpc7IY+SzTDcx3tgs/09nbT5z5/GS8p6atYtVsdUGWA8hz45SMVxNs9ceyPMxOt3lVZO4ePwvZYXqI9lPkI4s5rtTmmwkkQIXKxuCmqmKKVshXRuKiCKDUGbJy4PERKRClIhPTLndOpRUOibdS18k5nN6grkxHcwREFRIEb1GEROpSJigVBTqIyKaSGFs3Z+JBNgQAiBEhE4wo6OdSve3qhTdOVZKqd2xoYCp78MyYKWC14UKCE1l1Nc/wDAF+6EUimwkkuaoZZvpFtNv+WgUXOjAZrNszHrky0ylylsh0haQlQpD0qUlKqnLXtn3xqaljcSX6eq6o2yhWMh4DjiQZGOuJEcMcYWnCSZqkhSJqVpUkEKLk3Y2cEgEPYnWG+0Wc/4kRoMPYjFVmhVYS13qteEw0wHeUM7gGxtnlxa3DN4qq16bhgPPjx2T45Qm2k4aq2GkLQpRUuoKUSLmwKlkBjyKBbhEalSnUZDWwQPPL85oax7TJMz+fwtojEVwyRAmiBCrM/kf5+ETZnG1RflKxf1ApsLPPCVM/8AgYTBLgsiz/3mcR7riiNmsZceVsUpl0iZdpaXYsQgKFwVHOp2Fg0WdZJmFXc3rajBkOy7kvcPfoky73vdL5/OI3ufFShJGzVfhfiHczDHe3gonOxNxwYtlaHfzwSu5LdNVbw/zGy6HszqtoDhk3Hx09cVpun7ayzWQh2JdhG7X0ka46LNHbLy5cfbPXHsjzMY1bvLYWTuHj8L2WF6iPZT5COLOa7U5psJJECEQIRAhVWPGJtOMJHJRKSALa38YnWqOeRe0EeSro0m0wbupnzV4pVqhRiQEpErLiJKyQUkBnzJbIDIC+R8ddLWvYBB5zSg5pMuTO3jWH+D0htLDM21MTc6lAEYfk88EgDJSv6fkq+2L/tjo5YC6UhJKlsRoHSySX0qa921HSTqWAYF1Ng636S/VJN49nGcBgeBn20wn1kapXKi8x9aRYzuu5159VB2YVxFakMkQJogQiBC5/8AUH/807mhQ8bfzE6ffCtoYVGneuOY2Sx1ECEQIUVRYKTyQIziPHLzVTq9NrXOJENmd0YnyWZanLx3dhsgstEUxnmeK8p6V6RdbrQauQyA2DnHxURmLWrjbZ649keZjGrd5bCydw8fheywvUR7KfIRxZzXanNNhJIgQiBCIEIgQqM2Xh8onM5+ajEZKUrB1hFhGYTDgVDueX19d0SiG48885JZlXitSRAhK/pdgJ4AuJ63VoSWUBx3QoC73duA09rEVCuuBLqFI/8AKMOGE+MSPXae3GKopUyxB42i+nLmFsZY888FU8AOBlNEUKwZLDOxxSTuFW8zAFx+onIgi/z0ymWcPGcYTOEcNqrdUI0UK2iRnLXmzAOe62XA8jD+lByeOecUdaditgsapb1Sylh9eYbvygrWdtOIdM8/M/dJlQumQsm1p5OGXUKS6Etl1loHE8ePhESxragDTI54e3ysizEl2O/2K50ZiqRAhLnLbKN10LYxWql1RstA8Jkea5v9SdIvs1ANovh5OWsQcd2MYrnTiuqwJGmTNTq93q/jnHXXQMguAFW8O04454nb8c5KgVNd2sWYWtm+vZxhiVEilET7qZq5tRpDp7uGeb5w8UmildxOKxba649keZjHrd5ZNk7h4/C74x0wITQgPQmxBJ00Fy4tlzJaOXtFkNLtgy06jLgupstsbWJY4XXDQ58V1kO12fllGGstWhISdn4XpgZqlLCFWlhKqQUj0y2dRuP008TGttFqcHwwrpKNkZRphr2AuzMiYOzHZrvnctf3Oj1pv/sV84o+rq7VZ1dP/Tb5BZp+CSkt+ORxExR0J48m7SOMXsq1Xtm+Bx8PnyBUHNpg/wBtv/aEoSEVENPNncTFHQk65MzcXic1bs3xzzjsS/pT/bb5BXn7OApbpVOWP4irbwD58/hA2u8z24ww3yJSLKeH9Jp/6QtQ2Qj1pv8A7FfOMX6qrtVvV0v9NvkFCtlIHpTX/wDIr5xNtorHGcOefJRc2kP+G2eAVfuketOPZMP8mD6l5ydHH8BI0qf+k3yHytOzsCmSFJQCxUVXLlzdR74pqODoOuquL3OOIwAAA2QtbxSiTsS15gsTmLRcwgsLSd6rdN4OjcrImPbI8Cz+cRdTIx0UmvnBSpbZxFrC7JMujNVrJyHefk8Tutb3j4BRvOOQVkBog43jKk3ALmf1KfwG4zJP+8g/xE6I7YV9A9o8Hf7SuXGwWOqrW0Z1isFS1E3chErWdJdK0bA0GpMmYA1j2zWc9sdvSptpMDGNgBeW2is+0VTVqOlxz5hZZuFJLhTbwOrdSlu/jEicU2uAbjllPjOz0Szg1EXmPk/W01z+EPFMVGA5DnwQMIuzzLuni1s/GDFHWU9g19fDRc/aMspKQVVGnO/rKjHqnHJZVAtcCRt+wXsESgpCB+lN9QG+vjHM2a0voXnA8BoT+Bj5LpLZZWVyARridQPycOEp8tJAbPnrFNZ7KjrwEbRpO7craLH023XGYyOsb9+9Z8WoLIlE0hX9xRLUo1voVOEi+pIyjDtDnNbDcScoW66MpAuNZ+TNurtPLM+A1XoUgAABm0bJtI0ZlbmUFQ45/wDMEFEoB+vrtggolCiwgaJMJEwJVQQlNyAALnTxiTzecShogQplTUqDpIUOILjxERIIzTBlQDvHsbsOf8xYcKYnbPPOPgoDF6vFSmiBCIEIgQVRbNctlf8A5iTSQcFEgEJc8KCSU3Vo/bfL/PflFjHNJDTgOedPDNRcCMRmsn22cAXlXABAe5LgEAeJ8MoyBZ6Jyfh7bPj2lQ6xwzCtKxE4sDLbKpVm6zGkOdC+uTQnUqDZIfOwY7NcBrhptQH1DhEb+ZSdo4KbNdFVKXSpKmCmKVJUHFuevyMb9JrQ5o7Wue/eedul1FzmVCXYjEeY4JQ2Ar/uF+4j42uexhyiP1J2K69T/Z6lcNCl0BcxSQkoC0gIUFEMkm5NyKsgljodI3XRfSQstU3gSDgY26Hk6rQdPdGs6QoNbSF14MgkyI1GAnYdcvFKxGJp9BbVFLlgahTYgm3XF8o6mx9LUbVg2Qdi4W3dA2iyC84gt2ifXBbtmzipgkVJWAaTZ7OOw84fSFOl1f1BN1zcnZkcRqNoUOiqtYVjZA2+1+BYTgY1B0OGB4LTitlLTdIJDO1qhyIGfdGHYun7PV7FVwa7bjdO8E5cDCzekP0zaaXboNLm7MLw3EDA/wDTKwGN+DOK5oggwVxts9ceyPMxjVu8s+ydw8fheww9kJP6U+Qjjhj2V2bsDKZOmhKSpRZKQSTwAuYrVjGOqODGiScAjA4NkKmTUOuYyynUBI3JTch+4qjWOrOqPlpjTwJz+eY6QsbSYKQxA9TqfHTcANEieJY3lImJJKbAhqiQSEvq5biWLRkM609lrmnPbkNvgPaVQ67mQVJEs0paYyQd506kkEHnUWZnHENDHXSXAtk6Y6fwNsHYUdjLFbMIlCpgYLSpCQWLM1NN+bNGNWNRtKCQQT9591awAunFdBeY7f4P8tGIzJx3ff4VrswF5D+tyj7VgU4ogYIqm9JVaUZgQDJE0m1PWIez5xk2W9ceafew4xrCqqxebeyXCG2ESVbRGDlyZK0YczQvDzRMkkpXSk9FQEJmAFyz53jI6pzxT6wkyYxEHzmYVV8NvXQt+L/rAonTaMQlUpGAE4lKUzGmlaQFMCKiyhu1AXDtnCNmvhpu4kxswxw3IFW7InRcXaO2p83DY+SvEKWEYaXNCvwCsEqZSCZLpCTYs5IteJMpMa9jg3Mxr98Ui8lrhOm77LobR/qLEJmGVLxISmVhpUxEwqwwE0qBdazMIBlgikiWHz5RBlFkXnNzJEY4eWvFSdUcDAOm5Wx+3saU4uYJ4lHD4fCzghCELQVLllS01EElBIORfK/FNo0hdF2ZJGu33QXvMmcgFox+38Rhji0zcTUBh5E5CzKQShU2YZZSlIKQUvlWq1nJu8WUWVLha3UjPOBO/wBE3VHNkE6LjY7bU2dJxcmbN6VMmdgClR6Mr35oK0qVJ3CxTplk8XCk1pa5oiQ7boN+KjfLgQdI99y6O1/6snJxauixG4nFow5lKTKSkhwmYAkkzlkO9e6nhEadmp9X2hjdmcf48EOquvwDrHOq+jIS0a5z7yymthWiCkiBCIELygm40pSEywstda0pFKqACEgKDipy4se6N1SpWWj27QccwwYzqL2zeDBjitPVrWiv2LOOycC84RtuznuIBbPitplT0ino0LSxF0ghhMUkAgr1lMTzYWyjBNYOdfmDM4YQc8IGhyWwbRusuHERGOMjLGc8M9qZszAzAtK1ISnrOLku7JKb2s7g8sriNpa+lzWsYoOcS7XADXAb/LNamx9C0qFsdaGMAGmM5jExpszy2LskxoACTAW9JAEled2qtExbSgVLqpWWIlhnqdRF1AhmD3zjpOiOk7RZwKbhLPUcPj1C57pvoSyWgGs512pGAES7KJbmM8zGG3ALze2sKqsW9EajiY6Sr0jZyZB9CuSs3Rdoa0ggZ7V6vDB5afZT5COamDK6NwlVlI6WaE+hLpXM4FXoI/8AuexPrRhW6rcFwa+y3PRlG6zr3ZnBv/kfsPHYu4sfAxq2ESQdefdbF20IsWOfD60MIy0kJiCJVoimqlJ4+ETDgMhzzxUS0nVSlAH1fxhOeXZphoGSrOlJUClSQpJzBAIPaDCBIxCZEpcrBy0hky0JDFLBIAY3IYDLlDLnHMpXQolYCUkMmVLSGIYJSAxLkWGROkBe45lF0BUkYGUl0iWgBqbJAFJvTllfKLKj3GHTn9sJ53qDGgSOdqrjMPISiqYiUESgVAqSmlAFyQ4ZMKn1j3XWzJTddAk5JczESyVEywQp0kskldBZqc1AXb2TlZ3ccDE4j0RIKyztrYakqUkMoKBdDuhLsWZ1JJFhzhim/QpFzVvw2GkqTuykAdVqAOoWYhvRIPhFbnOBxKkAITFYGUSVGWgqU1RKQ5bJy12hX3REp3QtERTVJ8wJSSosOMW0KNSs8MpiSdFTXtFOhTNSqYaNV5fae0ghqZpLAAsFBLAC7A9a9gdQeyOrsPQz6hd9Qy6M9CZ2ZZfaIxkrmrb0/SptabMb5PgI384a6LFidqmalCAtSSHvvO55vkxOptwjaWToWhQqGoe1OkCN3OGK01t/UFprU7rWho1IJnevYbPS0qWL2SkXzsBnzjh+kZ+rqSZ7Rx8V3HRxBslMhsdkYbME4rEYwpuOKyrwUVHh8Yd1u1EnYuRiccZhKJRYAsqaMhxRL4r0Ksg7Z5ZlCz3v/b6n8blTaa7bMJfi85N2bz9hmeGcyZQSkJSGAyH1mecbICMFz1So6o8veZJXE2//AHE+yPNUTahq6fT0SUlqjSgJSM1KIASkdpIit7g0ElW2ega9UUxrrsGp8Aups7BGVLCagVE1LU2aiXUc8nsBoABpGlfVFR15wPn+F0TxAhmAGAG708dpV8VIWooZTUqctYkUqDXcZkZjSItczHA+/wAe6RDlzJeBxICU9KkME3ckqYlyd3gUpbVncRcX0yJgn7bszh7bFWGumFGIw+IQj+6AhIcqKi7ByoHde41e0On1bzAzOQhDrwxOQVsPg55Yie6CxJcuXVUprWcEAMzNZniFS6wlpGIU2yRIU/YcTvnpQCQ4pvvVC5BAHUDM7P4xC+zDBF1y0bNkz3BmFhv7pVUQK1UJNmJApNTvZucJ5Zom0HVdOKlNVmPp8M4myJxUXToqpWka+OcScx7jkkHNAzTCHisEtMhSIBzSJmClqJJlpJVm6RfLPwHgId921F0KitnSWP4SNT1Rmczlqwhh7tqTmiFpSkDINme8lyfEkxBSUwIRAhUnSgoMoAjnF1C0VaDr9JxB2qi0WalaGXKrQ4bCuBJ2EVuVgJ4AgKjtbV+pKFItFIX9py+38Lg7H+lrTVDnVT1eOA73sR4bVuwOxEIIUWURlZgP8xprf+oqtoYadJtwHPGSfaOcVvOjf0zSszxUquvkZDIDwkyfTcukpTaOY0DWSJJgc8/ddK50YDNAsLkaknIcT3QnG8U2tgQuJiMUZ5ZBKZHrCypl70nSXo/pOWtc59msn+T/ACWNbLYLN2G4v/2/LvbjkxICQAGSBYDIDgBGyAJyXPOeXEuccTqriAiEl5/b6vxAw9Ea/qVFrWgDHn1TaToukhYQZE1f9tCWP6SpIAm9gFQPALJ0jAtjHOZ2Vt+iajbz6f8Ak7I8MS3xwI3gDVejMaZbMqYE1VYtmzXeJsOMRMqLxhMwpSXEJwuuwKbTIxUwuKaw47GdGhKiCXzZmDAkkuLC2ZYB7kZxfdbfLQBhx+VTJLZnnySF7XlirrqKSoW/SKuIF3tBDtgHO+SpYb01O0AepvEr6MA2vQV9a9qQ+RMK63/IRhp8ceCUnTnxWTEY6XMYkqQUixDEaqUKnYj8FYfJ0uNIvpTTBDYIO3DaP/LaoON4gnCOfsr4XCrZ+kWXCSmoLBuMlBwwvln3xY6rTMdkDb3fTfxHpKiGu2n15hbV4EGguXQAxOejk9rfGMb6l3aEd7P1VvVARuWuMZWqFQBJ2SmBNECEQIRAhVUsD6fyiYYSJ/HuolwChydG7flDutGZnh8pS45BZsbjEygCp1LNkoTdSjayRwycmw1MSa01DdYMOc1JrYF95gDM6DnQYkrkYvDrnJV0qswaZaT+GktYn8xQN3IawYCNrZrOykQ5wkrVWnpNxllDsjb/AJH4G4Y7SUuidffBOdtDw6uXf3axsf6RjDnbmtNKiWjEXcpdgAbM+pACXbLPj3QOdRgATHO9EOWuTKVatjugFsnDucssoqc8f47VK6FyNvj8RPsDzVEQrG5LsYdujS+VAd8mpu8RKWN7DNW2NiD0Cyk1oQVCUolwpIAIDh3AU6XzITrmdLXa0VYbkuqcXljXVBDiMRvnZoSMY3oTtw7qaKlKYBiwuspBtUKWBJIKsoj1QznmPBV31GN2utMxAEp0qElQN7VTGmVMPRQxHE9kSpsF1xnHL009juUXEyMMFaTt2oP0dnbrO5dQpTu7yiEggWd9IgaMHNTvrRgdqdIuikDdKnCqgWVTa2XMtqNIi6ndEph0mFG03sEywoVXdNQByLDRwTvGwbnFgi6JOP25yVcdrAYfdYsLWpC1GQhD9G9KATdRE0sRvEJtq7OAXaG9t110k+PomMRIUSlLoKfswIJWovLACgGEsqSzFRGYF90ZWhGJm96+aBwRMEws8iWsFbAmWzJJU9i5FXwrLwC7t9UQTmF30JAAAAAFgBYeEY6tUwIWLGS5prpNmRSE2W4USt1VBwRTbdPWvcNeDSuDA3tdnPgqyHydi56kYtuyjIpPoELIJzuQWVqM4P6cpEOhX6PFlNzcpYgUBiVEEpLZhNJDnMnkymnKfaXVwtVCa2rpFTZVNvN3vFTokwpiYxV1LA+r+ENrHOyCC4DNQ5PLz8IlDG54+3nzxUZccsOefhWAAH14xFzi4yVJrQMAuP8AecyYAZSUoQbhcxyojiJYIYEXDqe9xGbTsJOLyse0W2jQcWYucM4wE8cZ8BGwpSMOxUokrmFnWpnLXCQzBKeQ4nUkxsaFNtPALTWu2VLRngBkBl+TvPsnOTlbmflFsAZ8+KxJJyUpDREmTKamEhVUeHZ8Yk0Y4pErg7fQOkGu6M+1UTDzoptAXQxJHQJTmVCWkJzqNjS2tgXHB4xq5AY6Vm9HNcbU0gZYncNvOu9elMaFbw5KTDaYIKCJCVhJFCEoqUqkAVKNSywZ1KOZOpidWp1jy6InYkxt0QpTN427jEnUtGmfEfKiH7R7qMRMUKaU1OWN2YMd7npbnBSZTdN90QMN6by4RdC5a8fORu9HXvM4SoCmtQKmu+6nN81ps0SIDjemOefJIEgQs+H2hMQhpeGpQClkJSR1jUqlNIbNTv6WnG2oGvd23SdsjnyVbbwHZEDYrzduzAqnoXeplb9JKRUw/DckjK2hzYtWKLIm97fKnfds58k7B7UmqmFJkEJqIqvk1ixF7530MJ1JgGDufCUw92o59FpnTpgWaQ40BZm3bt1ietyyi1tGmWC9n/OuWzeoF7r2HPhmlDFT2DoSLh+DOHzVZw/Y2rxYbPZ8YdPr7DTDjuUBVqahNmzZplpZhMdTi2QSqlnfM0+MVtpUhUIMluh8ROzIT8KRe4tG1aJmJSCEuApT0hRAKmzYZlhyikUDdLtBnGP49VN1QZbU2o8Pjb5/CK7rdvpj8eqnLtnPO5VS5AuwPD5xN11hIAy2/H5KiLzhJKriULpPRFKV2YqBUnvAIJtzgpvZfBqyRsCHNIb2M1zpuHn1qUg0utNisqTQl/RNgpTuWb0Ro5JZEJwVi2kvES0OtToISlSU0qWolQqpAl5kVBmNiMrtNgY4w0Y8702h84GN+AA3yUrYMmehATPUFEJQAzZhwrID9Px7TutFzlpe19VzmjAkrfPBKd3O3g4cPoWeG2JxVCyKRPHVKW5lyOTteLgaRzUTOirMRPJspLDJ9Tq7c/55RIGiMwUiCVKZU6z0PqefZr8+UHWU9CeefLei7uTJspby2IDdYaG6f4q8Yi17YdPOf4RGS5u3/wC4n2B5qipqubkulKVScMvQKSk/60FA/eUDvjDtjZpnctn0U7+o9m0exn2lehMaZbUqYE0QIWLaWM6Nt0F3Jc2CQzqYAk5jRuJEXUWyb05cwq6jtFml7dRlStgElzS7EAhWeTFJbrXytA6kSZwQHQISU/1ClRZIAIUmpyeqQXIKQXUFJIYtlmI2dj6GrWhpddMRhkJOmf8AG9ay2dNWWyuDXvEzjmY25Zc4K6dtXySpJUbJU6kgBVyGZzTl28HjAqWcswcII95Wwp1mvF5pkHLhCiXt9JQFlBAIDEkZlSkcyLpV3NxtWaOMSp38JS0/1MlqjLUxqKWIJISpr6A3Fn0Vwu+oOhRfTpm30hRRQagFkhx6HW+Fx/EIUTEp39FeVtxClU0l6gMw9ykZO774JGgBPajSIEovp20Zcwrl0PSAqpjq6KSd9OgXxzyMJhbBlN0ykTMLOKkqrYploDZurfEzVtUF29HtibagALRkeQoObqs82digQljfUBNI3TWXyAqpoe5vVpE2CnM87vz6JPLo554Jr4pxazqdqBZgxBe+tIIGlTCIHqznnzyVIXgurhqqU19Zg/b3Wfsil0TgrBkmQkLLtLB9IhgaVpNSFM7KAIuNQQSCOBOWcWUqhpuDgnDSC14kHA87RmN65mCxHSISpmJG8nVKvSSeYLjujetcHCQuZtNA0KrqZ0OB2jQ+IxT4aoRAhVl5RN+cqLclaIKSqoeMSB0KRC4O31/iB7bo81RMNOim07V0dnqE5UpCbplhC5nAEAGWknjUymGib2IfB6RJpTTOa2/RFMFhtQyMhp25hx8MW8SdRh0doIxHSVSiCkJDJJDE0zefrdH9PGrYWRB5y/K2DpnBZlKxjtTYqzdG6mhNs86gfeOjNKKcJdpWWvFhKQwJBlkqdIsATMe/FhYZP2xJrGOMj765JFxCbghOUpPTy0szvuliCWAvnzA79IHXT2af3xQ0HNy6XQJ9VOb5DPj23N+cY8lWwknZ8upSihLqAGQ0e/bfOM6n0laKVJtOm4gAk55z9t28rXVei7NWquq1WhxIAxGUa8Tt2AJ2HlhIYaW8LDyii1VnVahe7M4+JxKybLRbRpCm3IYDgMFGKlFaSkLUglt5LVC72qBHK4iFGoGPvObI2K57S4QDCJuISkgE3OTAngCSwLC4ubXiABOITkBYcZtNSJ0tASClRSKr3KiQQFDdSUgVMrrOyXIi6nSa6m5xdBGm1Qc8hwAGC0ScTJAKkrlgHfJBSAQbVHtNniotdMFSloTFY2WBV0iWZSncFwnrENmA2kK66YhO8FfpAoKpUCQ4LF2PAtkeUNsBwvDD7JOMgwuXjJWJISEkFQQQpQYJKjTcS1E2cKsSbKzJjI6ymHEtED18/hV3HEdrEpSxiwQBkSR6JA3FFJJN6a2B5C2cVjq4Uu0ujs4zWIm51EpyyZNrZ7xV3NEHBsS3nNMEzBWyK1NZcbtCXKYLJdTsAlSlMMzSkEsHF8riJspuf3QpBsicANpIA4YxjuXJ2eolKlF96ZNUH1SZiqD7lMbqg27TAWh6TcHWkwcAAPJon1lZPvggsZZA/F3nSxonokjVwDW5JAZovhYMK42ulqqS1w7hnAf3dasmvlBCLqSNuoZyN78TdSpJcIE5Tgve0lV8nV3xICRCRaZkK0/bqEqWkpNSBcA80g9rFWj5GI3U7q6qFOARkQ8JRXC2/wD3B7I81RJqm3JM2VjVS0ppNmS40Nh4HnHUW3oyhbaYvjtAYO1HyNx9FyFg6XtFgqm4ZaTi05H4O/zld+XtmWcyQwcvpn3nuEcPa+h7TZnXXCQciNfjgfUYr0Sw9LWe2svUziMxqOdowTl7TlB3VkWyOfAFr/5EYQslUmI9lsOtalT50pTTCAoy1FALCpJVSFAE5AukHkYuosrMmmDEieddpw2Kuo5joOwpW15tUqWRL6WWtSStBTUSihSnA4uE5vwzIiqlepVDjBGHjkpvh7RhIKTh9qzt1K5W/wDhgqAWEEkPMI3SwF2c3sHvEXU2mTO1MOOxVl7anPfDqYhLDedypYIcjgEkd7xLqWn/ACSNQjRMTtOaClHQbxYE71AJNy9OQF/lCc1pJdKbSRhCjDbbWtTdCR1X6xIdSk0ncaoAVcM3IiJpAaph5Oi347BoX1iRpZrhwWyOocEXERpl0wE3RmVn+6kuCamrC8xYpIKRlcOBz53i68y4YOI44znwj1G9Um9eAjA+n8+6unY8sF7+j+0oIuz/APTQP9PFzFPWHnnerroUTdiy1M9TALDPbfCwdOExWXLNhAKpHPOxBYFfDSkSxNWCpioqUVaG5LWDi+d8osrU3tLQ6MQCIIOHgT5KmnVZUa4tnAkGQRlxAkbxgnrxssFjMSCwOYyORPAWikNcdFfIUjFIdq0u9LVDP1c8+UF07ESEraGPlSm6SYlBL0vyYPyDkBza44xOkHE4eKl1L6gN0ExzyFz8T/UssJeWFrUyiwlrsw3SQQDSSQLczoWkKDpV7bOZ7ZA8R4+XOaphJR3lrUFTF9ZQDBvRQA5ZIByfNzmTG3pUhTbAXMW61mu+IhoyGfE5DE8N2QWiLFhKGhoUwkKCkcIYMGUKtPIH6+MPspYqwLwiIMJgyuFt/wDuJ9keaok1TalYbqJ9keUdy3uhed1O+eKagAGpg44h/oRVaKLKzLj8ir7JaqtmqdZTOI8vEL0OBnSpoCShIUPRIDdo8I4LpLo202FxeHEsP+X2PMH0XpXRXTFmt7Q2AHjNv3G0eo1W2TISKmSA5ewGYa/a4+EampUeQ0E6e8/bnNbhjWySAmpSBYBhFRJJkqwCFJMIYoVEDX6Aix5jsjT1POX5UGie0eedVZawASSABck2AHEmK1NVlLSoOkgg6i4OmY7PhDM6oSsLNKiakFBBIAJBJAURUGJYFgbscnAyjIrMaxgDHTt+33VTHEuMiE9CwQ4II4i4jGVqmBCpKnJU9KgpjSWLsRmDwNxbnE303si8IlIOByScZJC00qqA/TqGIKTyv/IIibAM2x46c/hVvOBBXOm7ISKKRMU6gCakgpCUsCQ12YJbnd4tYQb18gQMNZ5/hI6XRKZh9gIS28skKqGTMJipqUs2ilG+dzdrRSapPO6FMUwFi/qvDl0TiAqWgFK0topQNZsQQClJ0a5eMuwNa8lhIE7f4013Spvrmmy61pJmRG4HDMYukgZyYGqRVzzi9zHMJa4YjNU06jKjQ5pkESOCEzQMlDxhgPGUqL203iHQU040gOSGFvizW1eLGveTELDdYKWYJW1CwQCMiHEXkQYWoIgwrQkkQIULyPZEm5hJxgFSBCJnFNcHb/8AcT7I81RJqm1Kw3UT7I8o7lvdC87qd88U4QHRJuqgFsobmhwLXCQUMe5jg5pgjUZrp4bbKkppVfLeYki9yQLqs/OOW6R/TrHE1aGf7dvA6cMtkLs+if1O4RRtX/f8j7+e1bk7SVZpdT5EOH4mliWa9nzAztHMPsYYSHOgjMH20x4xqcsV2TLRfaHNxB1GR58diqvHzHA6AnUm7akDLPq/LSJNs9JovdYNg9pzyzQajiYu87FrXOXuEJsQCoZkOU27gVaaRjNp0+0C7EZb8/geatLnYQOPom4qTWhSCWCkkPrcNFAMGVYRIXPn7GC1VFd6aWZwbvcKJcDMc2N2AFoqwIhQupY2GlO8VlTFDOAwCAlI72Dk8X7ImyqSbsZ+/OCi5gGKZs7YiZJQUqshFADDJydG1Pwit9UumdVIMhL6LEhICQXKWUVLCt90uoP1UkVsA2Y3UxIlhPPPOqXaSCjFpIA1IDiggHo1l1Eh6Sul9eGcTL2O7xmOO1KHDJdDCqnCWszA63JSLZUi1mB3qgHYsztFbWsdUAmBqm4uDCVEnGqrpMsjjm2RuCzO4yfUMTGS6gwswdOzKdMDrG+MMZGirDyDlxWfaG1lo3QgVqUQirJgV1LIdyAEg6OVpGrxWKDCAWnj5D535eCyaPaLi/Ieu7nTauVNklf9xa5gJchSjQT7HVbkzd94vbTa3IKf1Dh3YHDPzzUzZIVY5X5Z2MZLKha2RpHz6LDcwF0JKsChmZrg2ztFjbRVJmfhRdTYBCsjCJAIAcFQUQS9w3H2RFlOtTc8GqXCBAIjfp4nIqiuy0NZ/RDTtBJHkfkJ0k0gBLhgABfIWidWzOY5zn1BGhBBLuDQfeAFjU7WysGtFFxdqCCA3bLiIw0iSdienEK4/CMXr8csPXnwV7ujqZGBIPpz4rTLXUOHHjGQ0tgELU1qTqb7jlcIHAeEF921V3RsVjCTXn9vLHSC46o81RYGu2KbSIWRcpakJoVSaGvx3SD4Ah+cdndeQIOi4IPph5vNnH5W1Abj39sSIOCqBBnDRESxUOzz/CIO1z/KOzz/AAn4bFKl9UkcRp4Rh2vo+jax/WaDGuR81sLF0paLEf6LiAdMx5fGK6uE20MlhjxFx4Zj4xy9t/TVUG9ZzI2HA+eR9F11g/VdBzbtoF07RiPkevFdGVi0K6qknk9/CNBWsNoo/wBym4eGHnkukoW+z1/7VRp8cfLNOjEwWXignshgE5JExmkrnJcB0+I+uEZDKNUAuDT5FVOqsJAJHmnBXZGOQRgVaDOSISeKIEYpeJnhCSpZCUgXJ8B3vZok0SYCYa52AC8/j8cqeWTXLlDtStZsz6pSOFiXuzXy6VG7ic1aS2mIwLvMD5O/IabsqMOyqqllgQEkukOQSz3FwLO3KLw0DJRfWc5t0gcdefVOhqlBESDo0US2TMoAhEkphoCISaIEIgQhJINjFoe5rBG0/ZUPosqO7Ynkpgnq4w+vdqBzwVLuj6JOEjx+ZVFF87xB1RztVfSoU6Y7I+fNcTbfXHsjzMSp5KT81qw3UT7I8o9Eb3QvGanfPFOEB0SbqoiSis6JChMUqs0kdTQG28OGRt5Xesd846Zc8FkO/stN3U48Mx6jmI0RYsdECEQIU1HiYgabCZgK4WiqBAcfMqCYkABkq3Pc7vGUQ1FWlzCkukkHiLRVVo06zbtRoI2ESr6Fpq0HXqTi07jC6GG2ytPWZQ8D4xorX+m7NVE0pYfMeR+xXRWP9V2qkYrgPHkfTD08V18JtJC7AseBsf8AMcrbeh7VZO05st2jEeOo8cF2Ng6bslt7NN0O/acD8HwJXG2pPMyctJO5KUkBIyKqErqUcy1YYcnvZsezsF29qt243GCM3DPdJEemKVGSsdECFBEW0XsYSXtnAgcdvgse0U6jw0U3XYIJwmQMx47VMVLIRAhECEQIQYYEmEiYEoAhuMnDJJogY5oiKkiBC4u2+uPZHmYtZkqn5rVhuon2R5R6I3uheNVO+eKaIDmEhkUjEzWYOxJz4B2JjX9IWsUmhjXAEmJwwEEk464QJ1IzyW56G6NdaXl7qZc1omIPaMgASNMZMaA5ZpMuZJMxcsTmWkJIJdjZ1XZmuMo0DatHrjDyMBDrxmZM4kmcxgZadi7qt0baxYGONIHtOltxsRDYEASMjiIO/JPws6oZh9Y6SwWnr6UuILhIMawYngc90wvP+lujzZK5AaQ0wRM4SJuk7QcPBNUpg5yEZq1YEmEtOISQ7tkL7uYcZtClSNNwMR9/ZWMwOzhwzjW+VocpXTEwqpnpNwQwqvpullX5GFKZpuGY2euSuVhncMzvo2bvwhqN0zGqonEJYl2ZnqBSz5dZrQSpGm7Z5Y+yvWHZw7Oz3bj2QKN0xMKvSptvC+Vxfs4wJ3HY4ZJqFMS2pc8zlGttXRdmrAktg7Rh/Pit1Yen7bZ3AX7zdjsfI5j23LKvBqKiUrCCS5Z3ObXz4WuOAEc1auja9mEuEtGo+405xXb2Hpmy2whrHQ4/4nA/B8PIK83ZxVLoK6i7gqctuUnN3u6mLi+mY1wdBlbctwUfd8yqrpTmrjkql052sktwJHCC8NiLp2qiNmzN15pLcVKydylweFqs+60F4JBpTZWCmCl5hUzOoqUD1ipW4DSqpJCWPVZxDvtukR+EXXXgZW9AOpeJV3McQWNujZJPqVXZ2VGtio+8dsAeg2CAubs/aZmU9XeIDAgkbi1aKJ9FrgRWWwrg6VC9q0qWFAMl2YubLSi7PmVixAPAKzibW685KDnc+KvJ2slQSaSyykJuM1IQtu1lKPZLMRuKV9ITt9KkukDrAXUAL9HlxLTU25Hk7NMjnnYi+Frw20AsgBOfMFgwN/1XDp0iJbCYdKxbb649keZibMlB+a1YbqJ9keUeiN7oXjVTvnimiA5hIZHnVLnIJZrEEERi2yzurMBZ3mmROWRBB3EEjdnjELP6NtjbNUN8S1wgxnmCCN4IB35YTKqieqtaxKSJigkFbXsGJdruws+gjSNs9br3EUjMDMtjM4kgkxlkJwyC7Cr0nRNhYx1oBbedkHEkQ2BBAxEnMxjmcVaTLpAEb+y0Opp3SZOJJ2kmT4bBoFxVvtX1NY1AIGAA2ACB4xnvlWWlwRxBEZBWIDBlZ52BSpFA3Rd6WDukpL2vY/CFCtZXc1144nfxlXOGDkubkFrZuk8H9EQQo9YYjnX5QrCg6n0v3KC/MCCExVI9PQQrmUKaTcEEHQ3zyhqF4h14JZwz3KiVWvbR2szanTXshQpirGQw8edFU4IOoud4EaWcBJItYskQQn1xgCMvmfupTgwGuSxfT1wvhxEK6g1ied0LSmB3dKrb3giGQCIKTXFpBGYTen5fH/Ecyf08Zwqen5XcD9YMj+yf+78KwnCMar0DaGnsEEeR58VnUP1XYnj+oHNPCR6fAU9MIpf0La2jBoPAj7wsln6k6OcYvkcQfsCprHGMV9gtLO8wjfp5rPpdJ2SqYp1Gk7Jx8s1YRjOIJwWY0EDFS8RUlUxJuvBQdmOPypiKmiBCIELi7b649keZi1mSqfmpk41ISAxsEv4DR3j0FrwAvIHUHF07ZV8PtFKyyQXcDTmXzy3Tfl2QdYCRHOaHWdzGknZ9x8pUva8tTM9w+nB2zZ9O0GAVmlN1kqNz55z4JiNoJJNlWJByZwkqIzzYGGHjNI0HwBO/zIE+yidtJCSQXszs2qSrjyA7VDmwarQkyzPcMOcQOeBVpm0UJJqJDPfixILNfMQGq0ZpNs73Ds4qDtKX62QfI8W4cfKDrWo+mqbFH3pLZ3Ldh+tR4wda1P6WplHqnyMQFOz24hokHAqt9MszTokq0QIRAhECEJiLu6VJveCqsFi1jpDOSQicViw2OlpSAqah3IutzZyxJvkDnFbajQIJWTUoVHOJa0xwTDtKTn0qM26wzcD+YfWs2hQ+mrftPkpVtKSHeaiwc7wy+hD61m1As1Yx2TjuS8RjpZZInIBN+uBYEBRzzYxF1RuUqTKFQdosMcPJIw+LWQAidLKt4NUCSyQLD2wo9nww6llo1++Gk+q2lLpC1WXuueG4bYz2GRlA4rp4aZMANZBL2PJhmzavGO7oOyu0I4H5lZI/VVsbGR4j4ITjOMVM6Aoh2LiRsw91fU/V1dzIbTaHbcSPL8qOlMWnoKynaPFUD9V24aN8vyrCfxEYNf8AT5/4LvP5A+y2ll/V7CItFMje3H0JHuVbpRGL/wCg2ra3zPws7/8Aq7D/AM3l+VxNtTt8WPVHmYmOhazMC5vr8JN/UtlqYta7yHys0zaCSE0TQndQ+6rQF/Rvp8Y6Q1AQIK4ttncCbzZxOo+VMrHpFX4gDpLFlWLAD0f40PECFfE58wg0HEYtPpt4qJGOA601JzfdURytSPp7GG1+0ofQJyYfMfKocWlv7qXb1Ta51ovusL9ukF8Rnz5J9U6e6fMbt+3H0TZu0E0oCJqAw3nQovYC27235CGaggQVBtndJLmndiPlUl4++9Nll8yEKBfIG6eHHU8IQftKk6hh2WHzHzt9N6WnGAE/iS7gOaDpk4oy+Xir+8c+CkaJI7p8/wD9Jn28AAJmSwwAaks7XtRxf4cLvrNh58lHqCSS5pPiP/tz7a5G1ZYBqm1XsaTlbNki+cWNqtGZVD7LUJ7LY8R8pv3vJ9f9qvlD65m1Q+krft9R8o+95Pr/ALVfKDrmbUfSVv2+o+Ufe8n1/wBqvlB1zNqPpK37fUfKPveT6/7VfKDrmbUfSVv2+o+UDa8n1/2q+UJ1VkHFSbZK0js+o+VVe15TFpl2tuqz00hms3akLJVnFvqPlLwu05QSxXe+h42chMRbVaAp1LNVLpA9R8q/3lh2pqFLM1JZsmZsmh9ZTiFH6avMxjxHypVtSQc1A/6VfKH1rEhZa4yHqPlCtqSDmoHXqq0uDlB1rECy1xkPUfKxYnHpK3TMDaOFWNLAizZkk8RbiIrdUBOBWRTs7gyC3Hw28fLf5po2mK36UUPlScnP6Xyp148ofWic1D6V1yLmPEfPH0Wr73k+v+1XyifXM2qn6St+31Hyj73k+v8AtV8oOuZtR9JW/b6j5R97yfX/AGq+UHXM2o+krft9R8o+95Pr/tV8oOuZtR9JW/b6j5XJ2vtKUVhl+iNFcTyjHq1Wk5rOstmqhhka7l//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994" name="AutoShape 10" descr="data:image/jpeg;base64,/9j/4AAQSkZJRgABAQAAAQABAAD/2wCEAAkGBxQTEhUUExMWFRQXGBcYGBcYGRwaFRwdGxcZFxcYGhccHSggGhonGxgYITEhJSkrLi4uFyAzODMsNygtLiwBCgoKDg0OGxAQGywmICQvNC8wLDQvLywsLy8sLCwsLyw0LCwsLC8vLC8sLC0sLCwsLywsLCwsLC8sLCwsLCwsLP/AABEIAPcAzAMBEQACEQEDEQH/xAAbAAACAwEBAQAAAAAAAAAAAAAAAwECBAUGB//EAEMQAAECBAMEBgcHAwMEAwEAAAECEQADEiEEMUEFIlFhEzJxgZGxQlJykqHR8BQVI1NiosEGM+GCs/FDVHOTssLSNP/EABsBAAICAwEAAAAAAAAAAAAAAAABAgMEBQYH/8QAQBEAAQMBBQQJAwMDAgUFAQAAAQACEQMEEiExQVFhcfAFEyIygZGhsdEUweEGUvEjM0JTskNigpLCFXKi0uIW/9oADAMBAAIRAxEAPwD02FwqKEbiOqn0RwHKMIla8nFJ2hICUgy5SSoqAIoBsx5Wu1zkIm12hSAxzUbPl1JdcpA4Ay6FZ6pLt4mAhu3nn+UpK1pwyPy0+6PlETgmHSpGGl+oj3R8oMUSj7Kj1Ee6PlClOUfZUeoj3R8oJRKPsqPUR7o+UEolT9kR+Wn3R8oJKUo+yI/LT7o+UElEo+yI/LT7o+UElEo+yI/LT7o+UElEo+yI/LT7o+UElErNj5ISglEpKlWtQ/wEMJg71XASSpyuUhOjUMXYEhzmASQ4sWcQFBO9a/siPy0+6PlCkpSj7Ij8tPuj5QSUSj7Ij8tPuj5QSUSqqwqPy0P7I+USA1KRcuevDIc7icz6I0J5RiVXkuXQWSm0UmkDNXlS0D0EkeyPhE2V9H+fOfvxVFpsV7tU8Ds2/HsqHDo1Qn3R8oqc8uMrMpUW023WhR9mR6ifdHyiMlWQEfZkeon3R8oJKICheHQ3UT7o+UX2Wn11ZtMnAlYturfT2d9UCS0Erzu2ZKaxup6o0HEx276bGQ1owAXmdGvUq3nvcSSZXtsL1EeynyEccc115zTYSSIEKhB01iYIOajBGShMvJzxdtXLxIvGMBAagE5P4j/MBDYmPX8JCclZjx8P8xCWjRSgqUZQOicEhks+wdlYdWGkFUqWVKlSySUgkkpBJPGNE81JJExPgu2tFe7XcwO1OHjsW/7jw/5Ev3RFfWO2qvrX7UfceH/Il+6IOsdtR1r9qPuPD/kS/dEHWO2o61+1H3Hh/wAiX7og6x21HWv2o+48P+RL90QdY7ajrX7UDYmH/Il+6IOsftSFV8Zo+48P+RL90QdY7an1r9qTitmYZFL4dBdQFkAtxJYWA4xZTD6kwchOfpxUH2h7YxKUnB4Q/wDQl+6niQTbSx+EXdRW2++wH7qH1Z2qZuzcOlSR9mlmr9ItdKRo2anuR3wgC5ph2XqYJ27oETtwT+oqAiScVyMCkAKAsBNnAAZACcsADk0Xs7oVtp7/AIN/2haIkqEQIRAhECFScbRtOh6JqWtp0GPx6rSfqK0CjYH7XQ0eJx9JXI2ns6YpSSE2KbOwe5uH0jo7VbqFOpdc7HxPsuKsHR9oqUrwbhPDZtXqML1EeynyEcsc11BzTYSSIEIgQoMMZ4oKoHLFu97NE8GyFHE4pkVqSqj+fr4xJ2iiMlb+m5REiUSzdDJA42QHfvMai0VmOosptmQXF2yScI8BiupqUag6Qr1XxBIDdsCZnxOC60YStRAhECEQIRAgoECQyRAmiBCrRxv5eEWdYf8AHD38+QoBm3FWitTXkML6f/mn/wC/MjZU+6FZae/4N/2hOiaoRAhBMSY28dyi50BQ0SDpw05591EtjEZpM7OOl6Cq0msNMxeJ8xG3zwXFfqqzWipUbVaCWAeRnHDyx81w9uEmYHL7oHxMbeoADgIXPUHOIN4zjmvY4XqI9lPkI405rsjmmwkkQIRAhQoWiTSAcUjkoQRpA4HVDY0Voimqy/5PnE3Z+XsojJO2LNCcJIKiw6KVoTmhIFheOeuF7yAu0tbgKzydp91v6ZOVQd2Zw7s7drRG47OCqLw2qoxCXZw+V7crcb8IkaTwJjBK+JhCcSg5LSe8cW87QGk8ZgovN2qZk5KSASxOXiB5qA74TabnAkac/ZBcBgUyIKRQIEhkiBNECEQIRAheSkel/wCSb/urjZM7o4Kdfv8Al7BLxCFuCgjI2Ls92/iMqm6mGkPCxXB8y1QlMzUjMP2WfTPPxhuNE90H847+CiBU1UywsoU5FZBYjIWt8fg0N5pte0AG7gSNeY+6TLzmk66c8fsmyUkBlFze/eW+DRTULS6WiP4+Va0ECCqT1R0PQ/R8Pea7dBgYOePwuP8A1F0t/SpizPOJMkSO7h7+y4O2euPZHmY31bvLlbKSWGdv2C9lheoj2U+Qjizmu0OabCSRAhECEQIWE409KZYlqKnZO8hNW6FGmpQKtfdPCK6lobTEEFbKz9FurUxVD28MZGMYwOZC0vO/7dfvyv8A9xR9bSVv/pJ/1G//AC+EuYqaL9AsZDrSm5enFtO1NqG60E678M1VV6MFMXnVWjT/ACjHAabVvwGFIw8uVMTdMtCVMdUpAN+0RqmuDXXmu9P5W7tLusqOMYEk+qbLwaASUpZ2cl9C4YHn9aRYazwIcfARrhnyeGax7gJ7IUzcEk5gHeq4F76jPM2MJloI1IwjdHA/ZN1LxUDCS2yLcyX9Kxc/qUO+Eata9v3AbsfQJ3WXUybKSsglLkZE2a4V25pHhEWudTBAdE6Z6EcNdvqmQHEGE5opVikQkhkiBNECEQIRAheRkGyvbm/7io2dMEtA3KVoIDydw9gmPFoYdcFjl40xWafi6VhJAvTZ7mokbgbfZnVcUgg6xYB2CWn5591Ak3gHD4WVO20tdCgbFmORSkgkkBhdstDFdxTvpg2uj1ViwNwnIip7Kya/G+UNtOXAEwNqi+oWtJaJIGW1ZjtdBIAStzTaz7zFI6zXCgY7axOusN43iTiYjKB9l5r0tSv1GlgutDcBJMSS46b58diw7UmBRSoZFAI7CSRF9UyQdyw7M0tBadCva4XqI9lPkI4w5rszmmwkkQIRAhECErESErTSoOHBbsII+IhEAiCraNZ9F9+mYOOPEQp2VN6JfQkAS1lRll8iACZdJysFKDHQ2DRrbZQu9sLoLJafqKeM32jHeJznyBndiu0RGCCWmQrnNDhByRCTRAhECFUIA0iZqOIglRDADKFzAGcgOWD8eENlJ9SbgJgSdw2qNStTpxfcBJgTqTpxVorVhWXE40IIBBuHcBwNL98X0qDqgJBCrNQNiVy14kLIomqDFZCaVAKdRLKILtq9rEc4z20nMBvMBwGMgxAGU+XFY5cDkfdasLiRLSQpS1kFQuDemx1OZ7BcRRVpGqQWgAYeuOwfc5q1rw0QZK6UtYUARcEAjsNxGC5paSDorwZEqwhIXjsH1QeJUfFRMblphkDYPWFCuJqknb7CPstEVoRAhLEhIZkps7WFnzbtgkpQrGUn1RochplBKayKwiEtShICQAlgLdkdb0JaGPpdW49oE4axn915/wDqmyVm1+uaDcIAJ0nER7Lj7YG+PZHmY2tbvLRWXuHivZYYfho9lPkI4yYK7RwTArxgLdRkkCrRFNQlTwyCMCkDOSmEmiBCpOkhYZQcWPeC4IIuCCHcQiARBVlKq+k4PYYKnZmK6NRkrVYuqWVKJUQ+8glRckEhr5HlGqtdG468MiujstY2mlfjFuDsPI4bYx3jeupInpWkKQpKknJSSCD2ERiEEZq9zS0w4QUyEoogQiBCSZ6KmKk1CzOHDtbvceIiYLw0gTB+ygWsLg4gSMjxTahEVNYMVOqWJSSASmp2CnTllw5mNvY6VCnRNoqi9GTZLfGduwCVqLa+1VKgoUTcBzfAd4BvuTCvh8IpJcrCuO6B2XGX+YjardZarLtOjdOhvHxkRB90WSxWyk8OqV741BaPCCDI9RuWlclJzSk9oHfGsFR4wBK2xaDormws1h3Qh2nYoOAVEJOb55/8fXfFpc0dkjLnP327lWGnMc88yvIbM/syvYSfEf5jYMxnh7fwrbUAKro/cfhaoioIgQiBCIEJc9Vmjd9B0Krq/Wt7owPjoN65r9T2qgyymjUm87EAbtTuXn9s9ceyPMx09bvLh7J3Dx+F7LC9RHsp8hHFnNdqc0wiAEjJKEuYoJu7D4WBPDgImJdhmokQk/akAOFaWsbsgKta+6QbfxFlx7jBH4xj32pGAJTpOISoEgvSSD2jOKnUy0gHVSBlGGnhaak5fXCB7CwwU02IIS58lKwUqSFA2IIcQKdOo+m4OYSCNQk4aXMkOJNBlu/RKcMT1qVgmkHNqTd+MYlayB5kYLb0elQ4BtcEn9wjLSRhPGRhwXT2ftJMzdIomAbyC75sSkkCtP6ha4jW1aTqZgrZi65t9hlu37HODuK2xUkiBCw4rZaJgW5IKyCSGcbqUsLfpBibahbCiWysytgSz6Rd1Es3pUlmZmBSGF2BIiYrFIsC6GBwwloCASWe5zuSf5/5ziDnlxTaICtilqCXQHIItxDirvZ25w6TWudDzAx9sPVDyQMFj+2zAnelbzaOzuwFgfoXYERk9RScey/Dw+RzlJVfWOAxCunErJYy2TWpLm1hSxAa7ufCEKVNovB2MTG/HDwwQXOOEaq+JmrCjYdHSXOoLKPhYeMVNbTNOZ7Xpp+fJWC9fA0XmdnpaVLB0QgftEZ4MGQp2iHVHcT7p4iTu6CeRzKobmQFMQU0QIRAhInm8db0DSe2iXk9lxwHDAlef/qy0Un120gDeaMTpBxA+871wts9ceyPMxta3eWisncPH4XssL1EeynyEcWc12pzTYSSXMkpV1gDmL87GJBxbkUQq/ZEW3Bblyp8rdkS6x+3nNKAply0gkAAPctzeBziWgnnJIZnnarpSBkPrL+IgSSpK0JCIEIgQsu0AQnpElly3Wk5AsC6VfpIcHxzAiurTFRpaVndH2jqqwBxDsD4nMbwcvLVdzDT0zEJWkgpUAQQXF+YjREQYXQOaWuLTorktAATkoEgZqYSaIEFAgSGSIE0QIVZmR0idObwgSovi7ikY9bSZhy/DWf2mFAvQNqspSXN8F5yQN1PYPKNmoP7xRLWFXSoHsIMSvECCq4BxCsD9fGETKYEKYSaCYkxpe4NGZw81F7wxpc7IY+SzTDcx3tgs/09nbT5z5/GS8p6atYtVsdUGWA8hz45SMVxNs9ceyPMxOt3lVZO4ePwvZYXqI9lPkI4s5rtTmmwkkQIXKxuCmqmKKVshXRuKiCKDUGbJy4PERKRClIhPTLndOpRUOibdS18k5nN6grkxHcwREFRIEb1GEROpSJigVBTqIyKaSGFs3Z+JBNgQAiBEhE4wo6OdSve3qhTdOVZKqd2xoYCp78MyYKWC14UKCE1l1Nc/wDAF+6EUimwkkuaoZZvpFtNv+WgUXOjAZrNszHrky0ylylsh0haQlQpD0qUlKqnLXtn3xqaljcSX6eq6o2yhWMh4DjiQZGOuJEcMcYWnCSZqkhSJqVpUkEKLk3Y2cEgEPYnWG+0Wc/4kRoMPYjFVmhVYS13qteEw0wHeUM7gGxtnlxa3DN4qq16bhgPPjx2T45Qm2k4aq2GkLQpRUuoKUSLmwKlkBjyKBbhEalSnUZDWwQPPL85oax7TJMz+fwtojEVwyRAmiBCrM/kf5+ETZnG1RflKxf1ApsLPPCVM/8AgYTBLgsiz/3mcR7riiNmsZceVsUpl0iZdpaXYsQgKFwVHOp2Fg0WdZJmFXc3rajBkOy7kvcPfoky73vdL5/OI3ufFShJGzVfhfiHczDHe3gonOxNxwYtlaHfzwSu5LdNVbw/zGy6HszqtoDhk3Hx09cVpun7ayzWQh2JdhG7X0ka46LNHbLy5cfbPXHsjzMY1bvLYWTuHj8L2WF6iPZT5COLOa7U5psJJECEQIRAhVWPGJtOMJHJRKSALa38YnWqOeRe0EeSro0m0wbupnzV4pVqhRiQEpErLiJKyQUkBnzJbIDIC+R8ddLWvYBB5zSg5pMuTO3jWH+D0htLDM21MTc6lAEYfk88EgDJSv6fkq+2L/tjo5YC6UhJKlsRoHSySX0qa921HSTqWAYF1Ng636S/VJN49nGcBgeBn20wn1kapXKi8x9aRYzuu5159VB2YVxFakMkQJogQiBC5/8AUH/807mhQ8bfzE6ffCtoYVGneuOY2Sx1ECEQIUVRYKTyQIziPHLzVTq9NrXOJENmd0YnyWZanLx3dhsgstEUxnmeK8p6V6RdbrQauQyA2DnHxURmLWrjbZ649keZjGrd5bCydw8fheywvUR7KfIRxZzXanNNhJIgQiBCIEIgQqM2Xh8onM5+ajEZKUrB1hFhGYTDgVDueX19d0SiG48885JZlXitSRAhK/pdgJ4AuJ63VoSWUBx3QoC73duA09rEVCuuBLqFI/8AKMOGE+MSPXae3GKopUyxB42i+nLmFsZY888FU8AOBlNEUKwZLDOxxSTuFW8zAFx+onIgi/z0ymWcPGcYTOEcNqrdUI0UK2iRnLXmzAOe62XA8jD+lByeOecUdaditgsapb1Sylh9eYbvygrWdtOIdM8/M/dJlQumQsm1p5OGXUKS6Etl1loHE8ePhESxragDTI54e3ysizEl2O/2K50ZiqRAhLnLbKN10LYxWql1RstA8Jkea5v9SdIvs1ANovh5OWsQcd2MYrnTiuqwJGmTNTq93q/jnHXXQMguAFW8O04454nb8c5KgVNd2sWYWtm+vZxhiVEilET7qZq5tRpDp7uGeb5w8UmildxOKxba649keZjHrd5ZNk7h4/C74x0wITQgPQmxBJ00Fy4tlzJaOXtFkNLtgy06jLgupstsbWJY4XXDQ58V1kO12fllGGstWhISdn4XpgZqlLCFWlhKqQUj0y2dRuP008TGttFqcHwwrpKNkZRphr2AuzMiYOzHZrvnctf3Oj1pv/sV84o+rq7VZ1dP/Tb5BZp+CSkt+ORxExR0J48m7SOMXsq1Xtm+Bx8PnyBUHNpg/wBtv/aEoSEVENPNncTFHQk65MzcXic1bs3xzzjsS/pT/bb5BXn7OApbpVOWP4irbwD58/hA2u8z24ww3yJSLKeH9Jp/6QtQ2Qj1pv8A7FfOMX6qrtVvV0v9NvkFCtlIHpTX/wDIr5xNtorHGcOefJRc2kP+G2eAVfuketOPZMP8mD6l5ydHH8BI0qf+k3yHytOzsCmSFJQCxUVXLlzdR74pqODoOuquL3OOIwAAA2QtbxSiTsS15gsTmLRcwgsLSd6rdN4OjcrImPbI8Cz+cRdTIx0UmvnBSpbZxFrC7JMujNVrJyHefk8Tutb3j4BRvOOQVkBog43jKk3ALmf1KfwG4zJP+8g/xE6I7YV9A9o8Hf7SuXGwWOqrW0Z1isFS1E3chErWdJdK0bA0GpMmYA1j2zWc9sdvSptpMDGNgBeW2is+0VTVqOlxz5hZZuFJLhTbwOrdSlu/jEicU2uAbjllPjOz0Szg1EXmPk/W01z+EPFMVGA5DnwQMIuzzLuni1s/GDFHWU9g19fDRc/aMspKQVVGnO/rKjHqnHJZVAtcCRt+wXsESgpCB+lN9QG+vjHM2a0voXnA8BoT+Bj5LpLZZWVyARridQPycOEp8tJAbPnrFNZ7KjrwEbRpO7craLH023XGYyOsb9+9Z8WoLIlE0hX9xRLUo1voVOEi+pIyjDtDnNbDcScoW66MpAuNZ+TNurtPLM+A1XoUgAABm0bJtI0ZlbmUFQ45/wDMEFEoB+vrtggolCiwgaJMJEwJVQQlNyAALnTxiTzecShogQplTUqDpIUOILjxERIIzTBlQDvHsbsOf8xYcKYnbPPOPgoDF6vFSmiBCIEIgQVRbNctlf8A5iTSQcFEgEJc8KCSU3Vo/bfL/PflFjHNJDTgOedPDNRcCMRmsn22cAXlXABAe5LgEAeJ8MoyBZ6Jyfh7bPj2lQ6xwzCtKxE4sDLbKpVm6zGkOdC+uTQnUqDZIfOwY7NcBrhptQH1DhEb+ZSdo4KbNdFVKXSpKmCmKVJUHFuevyMb9JrQ5o7Wue/eedul1FzmVCXYjEeY4JQ2Ar/uF+4j42uexhyiP1J2K69T/Z6lcNCl0BcxSQkoC0gIUFEMkm5NyKsgljodI3XRfSQstU3gSDgY26Hk6rQdPdGs6QoNbSF14MgkyI1GAnYdcvFKxGJp9BbVFLlgahTYgm3XF8o6mx9LUbVg2Qdi4W3dA2iyC84gt2ifXBbtmzipgkVJWAaTZ7OOw84fSFOl1f1BN1zcnZkcRqNoUOiqtYVjZA2+1+BYTgY1B0OGB4LTitlLTdIJDO1qhyIGfdGHYun7PV7FVwa7bjdO8E5cDCzekP0zaaXboNLm7MLw3EDA/wDTKwGN+DOK5oggwVxts9ceyPMxjVu8s+ydw8fheww9kJP6U+Qjjhj2V2bsDKZOmhKSpRZKQSTwAuYrVjGOqODGiScAjA4NkKmTUOuYyynUBI3JTch+4qjWOrOqPlpjTwJz+eY6QsbSYKQxA9TqfHTcANEieJY3lImJJKbAhqiQSEvq5biWLRkM609lrmnPbkNvgPaVQ67mQVJEs0paYyQd506kkEHnUWZnHENDHXSXAtk6Y6fwNsHYUdjLFbMIlCpgYLSpCQWLM1NN+bNGNWNRtKCQQT9591awAunFdBeY7f4P8tGIzJx3ff4VrswF5D+tyj7VgU4ogYIqm9JVaUZgQDJE0m1PWIez5xk2W9ceafew4xrCqqxebeyXCG2ESVbRGDlyZK0YczQvDzRMkkpXSk9FQEJmAFyz53jI6pzxT6wkyYxEHzmYVV8NvXQt+L/rAonTaMQlUpGAE4lKUzGmlaQFMCKiyhu1AXDtnCNmvhpu4kxswxw3IFW7InRcXaO2p83DY+SvEKWEYaXNCvwCsEqZSCZLpCTYs5IteJMpMa9jg3Mxr98Ui8lrhOm77LobR/qLEJmGVLxISmVhpUxEwqwwE0qBdazMIBlgikiWHz5RBlFkXnNzJEY4eWvFSdUcDAOm5Wx+3saU4uYJ4lHD4fCzghCELQVLllS01EElBIORfK/FNo0hdF2ZJGu33QXvMmcgFox+38Rhji0zcTUBh5E5CzKQShU2YZZSlIKQUvlWq1nJu8WUWVLha3UjPOBO/wBE3VHNkE6LjY7bU2dJxcmbN6VMmdgClR6Mr35oK0qVJ3CxTplk8XCk1pa5oiQ7boN+KjfLgQdI99y6O1/6snJxauixG4nFow5lKTKSkhwmYAkkzlkO9e6nhEadmp9X2hjdmcf48EOquvwDrHOq+jIS0a5z7yymthWiCkiBCIELygm40pSEywstda0pFKqACEgKDipy4se6N1SpWWj27QccwwYzqL2zeDBjitPVrWiv2LOOycC84RtuznuIBbPitplT0ino0LSxF0ghhMUkAgr1lMTzYWyjBNYOdfmDM4YQc8IGhyWwbRusuHERGOMjLGc8M9qZszAzAtK1ISnrOLku7JKb2s7g8sriNpa+lzWsYoOcS7XADXAb/LNamx9C0qFsdaGMAGmM5jExpszy2LskxoACTAW9JAEled2qtExbSgVLqpWWIlhnqdRF1AhmD3zjpOiOk7RZwKbhLPUcPj1C57pvoSyWgGs512pGAES7KJbmM8zGG3ALze2sKqsW9EajiY6Sr0jZyZB9CuSs3Rdoa0ggZ7V6vDB5afZT5COamDK6NwlVlI6WaE+hLpXM4FXoI/8AuexPrRhW6rcFwa+y3PRlG6zr3ZnBv/kfsPHYu4sfAxq2ESQdefdbF20IsWOfD60MIy0kJiCJVoimqlJ4+ETDgMhzzxUS0nVSlAH1fxhOeXZphoGSrOlJUClSQpJzBAIPaDCBIxCZEpcrBy0hky0JDFLBIAY3IYDLlDLnHMpXQolYCUkMmVLSGIYJSAxLkWGROkBe45lF0BUkYGUl0iWgBqbJAFJvTllfKLKj3GHTn9sJ53qDGgSOdqrjMPISiqYiUESgVAqSmlAFyQ4ZMKn1j3XWzJTddAk5JczESyVEywQp0kskldBZqc1AXb2TlZ3ccDE4j0RIKyztrYakqUkMoKBdDuhLsWZ1JJFhzhim/QpFzVvw2GkqTuykAdVqAOoWYhvRIPhFbnOBxKkAITFYGUSVGWgqU1RKQ5bJy12hX3REp3QtERTVJ8wJSSosOMW0KNSs8MpiSdFTXtFOhTNSqYaNV5fae0ghqZpLAAsFBLAC7A9a9gdQeyOrsPQz6hd9Qy6M9CZ2ZZfaIxkrmrb0/SptabMb5PgI384a6LFidqmalCAtSSHvvO55vkxOptwjaWToWhQqGoe1OkCN3OGK01t/UFprU7rWho1IJnevYbPS0qWL2SkXzsBnzjh+kZ+rqSZ7Rx8V3HRxBslMhsdkYbME4rEYwpuOKyrwUVHh8Yd1u1EnYuRiccZhKJRYAsqaMhxRL4r0Ksg7Z5ZlCz3v/b6n8blTaa7bMJfi85N2bz9hmeGcyZQSkJSGAyH1mecbICMFz1So6o8veZJXE2//AHE+yPNUTahq6fT0SUlqjSgJSM1KIASkdpIit7g0ElW2ega9UUxrrsGp8Aups7BGVLCagVE1LU2aiXUc8nsBoABpGlfVFR15wPn+F0TxAhmAGAG708dpV8VIWooZTUqctYkUqDXcZkZjSItczHA+/wAe6RDlzJeBxICU9KkME3ckqYlyd3gUpbVncRcX0yJgn7bszh7bFWGumFGIw+IQj+6AhIcqKi7ByoHde41e0On1bzAzOQhDrwxOQVsPg55Yie6CxJcuXVUprWcEAMzNZniFS6wlpGIU2yRIU/YcTvnpQCQ4pvvVC5BAHUDM7P4xC+zDBF1y0bNkz3BmFhv7pVUQK1UJNmJApNTvZucJ5Zom0HVdOKlNVmPp8M4myJxUXToqpWka+OcScx7jkkHNAzTCHisEtMhSIBzSJmClqJJlpJVm6RfLPwHgId921F0KitnSWP4SNT1Rmczlqwhh7tqTmiFpSkDINme8lyfEkxBSUwIRAhUnSgoMoAjnF1C0VaDr9JxB2qi0WalaGXKrQ4bCuBJ2EVuVgJ4AgKjtbV+pKFItFIX9py+38Lg7H+lrTVDnVT1eOA73sR4bVuwOxEIIUWURlZgP8xprf+oqtoYadJtwHPGSfaOcVvOjf0zSszxUquvkZDIDwkyfTcukpTaOY0DWSJJgc8/ddK50YDNAsLkaknIcT3QnG8U2tgQuJiMUZ5ZBKZHrCypl70nSXo/pOWtc59msn+T/ACWNbLYLN2G4v/2/LvbjkxICQAGSBYDIDgBGyAJyXPOeXEuccTqriAiEl5/b6vxAw9Ea/qVFrWgDHn1TaToukhYQZE1f9tCWP6SpIAm9gFQPALJ0jAtjHOZ2Vt+iajbz6f8Ak7I8MS3xwI3gDVejMaZbMqYE1VYtmzXeJsOMRMqLxhMwpSXEJwuuwKbTIxUwuKaw47GdGhKiCXzZmDAkkuLC2ZYB7kZxfdbfLQBhx+VTJLZnnySF7XlirrqKSoW/SKuIF3tBDtgHO+SpYb01O0AepvEr6MA2vQV9a9qQ+RMK63/IRhp8ceCUnTnxWTEY6XMYkqQUixDEaqUKnYj8FYfJ0uNIvpTTBDYIO3DaP/LaoON4gnCOfsr4XCrZ+kWXCSmoLBuMlBwwvln3xY6rTMdkDb3fTfxHpKiGu2n15hbV4EGguXQAxOejk9rfGMb6l3aEd7P1VvVARuWuMZWqFQBJ2SmBNECEQIRAhVUsD6fyiYYSJ/HuolwChydG7flDutGZnh8pS45BZsbjEygCp1LNkoTdSjayRwycmw1MSa01DdYMOc1JrYF95gDM6DnQYkrkYvDrnJV0qswaZaT+GktYn8xQN3IawYCNrZrOykQ5wkrVWnpNxllDsjb/AJH4G4Y7SUuidffBOdtDw6uXf3axsf6RjDnbmtNKiWjEXcpdgAbM+pACXbLPj3QOdRgATHO9EOWuTKVatjugFsnDucssoqc8f47VK6FyNvj8RPsDzVEQrG5LsYdujS+VAd8mpu8RKWN7DNW2NiD0Cyk1oQVCUolwpIAIDh3AU6XzITrmdLXa0VYbkuqcXljXVBDiMRvnZoSMY3oTtw7qaKlKYBiwuspBtUKWBJIKsoj1QznmPBV31GN2utMxAEp0qElQN7VTGmVMPRQxHE9kSpsF1xnHL009juUXEyMMFaTt2oP0dnbrO5dQpTu7yiEggWd9IgaMHNTvrRgdqdIuikDdKnCqgWVTa2XMtqNIi6ndEph0mFG03sEywoVXdNQByLDRwTvGwbnFgi6JOP25yVcdrAYfdYsLWpC1GQhD9G9KATdRE0sRvEJtq7OAXaG9t110k+PomMRIUSlLoKfswIJWovLACgGEsqSzFRGYF90ZWhGJm96+aBwRMEws8iWsFbAmWzJJU9i5FXwrLwC7t9UQTmF30JAAAAAFgBYeEY6tUwIWLGS5prpNmRSE2W4USt1VBwRTbdPWvcNeDSuDA3tdnPgqyHydi56kYtuyjIpPoELIJzuQWVqM4P6cpEOhX6PFlNzcpYgUBiVEEpLZhNJDnMnkymnKfaXVwtVCa2rpFTZVNvN3vFTokwpiYxV1LA+r+ENrHOyCC4DNQ5PLz8IlDG54+3nzxUZccsOefhWAAH14xFzi4yVJrQMAuP8AecyYAZSUoQbhcxyojiJYIYEXDqe9xGbTsJOLyse0W2jQcWYucM4wE8cZ8BGwpSMOxUokrmFnWpnLXCQzBKeQ4nUkxsaFNtPALTWu2VLRngBkBl+TvPsnOTlbmflFsAZ8+KxJJyUpDREmTKamEhVUeHZ8Yk0Y4pErg7fQOkGu6M+1UTDzoptAXQxJHQJTmVCWkJzqNjS2tgXHB4xq5AY6Vm9HNcbU0gZYncNvOu9elMaFbw5KTDaYIKCJCVhJFCEoqUqkAVKNSywZ1KOZOpidWp1jy6InYkxt0QpTN427jEnUtGmfEfKiH7R7qMRMUKaU1OWN2YMd7npbnBSZTdN90QMN6by4RdC5a8fORu9HXvM4SoCmtQKmu+6nN81ps0SIDjemOefJIEgQs+H2hMQhpeGpQClkJSR1jUqlNIbNTv6WnG2oGvd23SdsjnyVbbwHZEDYrzduzAqnoXeplb9JKRUw/DckjK2hzYtWKLIm97fKnfds58k7B7UmqmFJkEJqIqvk1ixF7530MJ1JgGDufCUw92o59FpnTpgWaQ40BZm3bt1ietyyi1tGmWC9n/OuWzeoF7r2HPhmlDFT2DoSLh+DOHzVZw/Y2rxYbPZ8YdPr7DTDjuUBVqahNmzZplpZhMdTi2QSqlnfM0+MVtpUhUIMluh8ROzIT8KRe4tG1aJmJSCEuApT0hRAKmzYZlhyikUDdLtBnGP49VN1QZbU2o8Pjb5/CK7rdvpj8eqnLtnPO5VS5AuwPD5xN11hIAy2/H5KiLzhJKriULpPRFKV2YqBUnvAIJtzgpvZfBqyRsCHNIb2M1zpuHn1qUg0utNisqTQl/RNgpTuWb0Ro5JZEJwVi2kvES0OtToISlSU0qWolQqpAl5kVBmNiMrtNgY4w0Y8702h84GN+AA3yUrYMmehATPUFEJQAzZhwrID9Px7TutFzlpe19VzmjAkrfPBKd3O3g4cPoWeG2JxVCyKRPHVKW5lyOTteLgaRzUTOirMRPJspLDJ9Tq7c/55RIGiMwUiCVKZU6z0PqefZr8+UHWU9CeefLei7uTJspby2IDdYaG6f4q8Yi17YdPOf4RGS5u3/wC4n2B5qipqubkulKVScMvQKSk/60FA/eUDvjDtjZpnctn0U7+o9m0exn2lehMaZbUqYE0QIWLaWM6Nt0F3Jc2CQzqYAk5jRuJEXUWyb05cwq6jtFml7dRlStgElzS7EAhWeTFJbrXytA6kSZwQHQISU/1ClRZIAIUmpyeqQXIKQXUFJIYtlmI2dj6GrWhpddMRhkJOmf8AG9ay2dNWWyuDXvEzjmY25Zc4K6dtXySpJUbJU6kgBVyGZzTl28HjAqWcswcII95Wwp1mvF5pkHLhCiXt9JQFlBAIDEkZlSkcyLpV3NxtWaOMSp38JS0/1MlqjLUxqKWIJISpr6A3Fn0Vwu+oOhRfTpm30hRRQagFkhx6HW+Fx/EIUTEp39FeVtxClU0l6gMw9ykZO774JGgBPajSIEovp20Zcwrl0PSAqpjq6KSd9OgXxzyMJhbBlN0ykTMLOKkqrYploDZurfEzVtUF29HtibagALRkeQoObqs82digQljfUBNI3TWXyAqpoe5vVpE2CnM87vz6JPLo554Jr4pxazqdqBZgxBe+tIIGlTCIHqznnzyVIXgurhqqU19Zg/b3Wfsil0TgrBkmQkLLtLB9IhgaVpNSFM7KAIuNQQSCOBOWcWUqhpuDgnDSC14kHA87RmN65mCxHSISpmJG8nVKvSSeYLjujetcHCQuZtNA0KrqZ0OB2jQ+IxT4aoRAhVl5RN+cqLclaIKSqoeMSB0KRC4O31/iB7bo81RMNOim07V0dnqE5UpCbplhC5nAEAGWknjUymGib2IfB6RJpTTOa2/RFMFhtQyMhp25hx8MW8SdRh0doIxHSVSiCkJDJJDE0zefrdH9PGrYWRB5y/K2DpnBZlKxjtTYqzdG6mhNs86gfeOjNKKcJdpWWvFhKQwJBlkqdIsATMe/FhYZP2xJrGOMj765JFxCbghOUpPTy0szvuliCWAvnzA79IHXT2af3xQ0HNy6XQJ9VOb5DPj23N+cY8lWwknZ8upSihLqAGQ0e/bfOM6n0laKVJtOm4gAk55z9t28rXVei7NWquq1WhxIAxGUa8Tt2AJ2HlhIYaW8LDyii1VnVahe7M4+JxKybLRbRpCm3IYDgMFGKlFaSkLUglt5LVC72qBHK4iFGoGPvObI2K57S4QDCJuISkgE3OTAngCSwLC4ubXiABOITkBYcZtNSJ0tASClRSKr3KiQQFDdSUgVMrrOyXIi6nSa6m5xdBGm1Qc8hwAGC0ScTJAKkrlgHfJBSAQbVHtNniotdMFSloTFY2WBV0iWZSncFwnrENmA2kK66YhO8FfpAoKpUCQ4LF2PAtkeUNsBwvDD7JOMgwuXjJWJISEkFQQQpQYJKjTcS1E2cKsSbKzJjI6ymHEtED18/hV3HEdrEpSxiwQBkSR6JA3FFJJN6a2B5C2cVjq4Uu0ujs4zWIm51EpyyZNrZ7xV3NEHBsS3nNMEzBWyK1NZcbtCXKYLJdTsAlSlMMzSkEsHF8riJspuf3QpBsicANpIA4YxjuXJ2eolKlF96ZNUH1SZiqD7lMbqg27TAWh6TcHWkwcAAPJon1lZPvggsZZA/F3nSxonokjVwDW5JAZovhYMK42ulqqS1w7hnAf3dasmvlBCLqSNuoZyN78TdSpJcIE5Tgve0lV8nV3xICRCRaZkK0/bqEqWkpNSBcA80g9rFWj5GI3U7q6qFOARkQ8JRXC2/wD3B7I81RJqm3JM2VjVS0ppNmS40Nh4HnHUW3oyhbaYvjtAYO1HyNx9FyFg6XtFgqm4ZaTi05H4O/zld+XtmWcyQwcvpn3nuEcPa+h7TZnXXCQciNfjgfUYr0Sw9LWe2svUziMxqOdowTl7TlB3VkWyOfAFr/5EYQslUmI9lsOtalT50pTTCAoy1FALCpJVSFAE5AukHkYuosrMmmDEieddpw2Kuo5joOwpW15tUqWRL6WWtSStBTUSihSnA4uE5vwzIiqlepVDjBGHjkpvh7RhIKTh9qzt1K5W/wDhgqAWEEkPMI3SwF2c3sHvEXU2mTO1MOOxVl7anPfDqYhLDedypYIcjgEkd7xLqWn/ACSNQjRMTtOaClHQbxYE71AJNy9OQF/lCc1pJdKbSRhCjDbbWtTdCR1X6xIdSk0ncaoAVcM3IiJpAaph5Oi347BoX1iRpZrhwWyOocEXERpl0wE3RmVn+6kuCamrC8xYpIKRlcOBz53i68y4YOI44znwj1G9Um9eAjA+n8+6unY8sF7+j+0oIuz/APTQP9PFzFPWHnnerroUTdiy1M9TALDPbfCwdOExWXLNhAKpHPOxBYFfDSkSxNWCpioqUVaG5LWDi+d8osrU3tLQ6MQCIIOHgT5KmnVZUa4tnAkGQRlxAkbxgnrxssFjMSCwOYyORPAWikNcdFfIUjFIdq0u9LVDP1c8+UF07ESEraGPlSm6SYlBL0vyYPyDkBza44xOkHE4eKl1L6gN0ExzyFz8T/UssJeWFrUyiwlrsw3SQQDSSQLczoWkKDpV7bOZ7ZA8R4+XOaphJR3lrUFTF9ZQDBvRQA5ZIByfNzmTG3pUhTbAXMW61mu+IhoyGfE5DE8N2QWiLFhKGhoUwkKCkcIYMGUKtPIH6+MPspYqwLwiIMJgyuFt/wDuJ9keaok1TalYbqJ9keUdy3uhed1O+eKagAGpg44h/oRVaKLKzLj8ir7JaqtmqdZTOI8vEL0OBnSpoCShIUPRIDdo8I4LpLo202FxeHEsP+X2PMH0XpXRXTFmt7Q2AHjNv3G0eo1W2TISKmSA5ewGYa/a4+EampUeQ0E6e8/bnNbhjWySAmpSBYBhFRJJkqwCFJMIYoVEDX6Aix5jsjT1POX5UGie0eedVZawASSABck2AHEmK1NVlLSoOkgg6i4OmY7PhDM6oSsLNKiakFBBIAJBJAURUGJYFgbscnAyjIrMaxgDHTt+33VTHEuMiE9CwQ4II4i4jGVqmBCpKnJU9KgpjSWLsRmDwNxbnE303si8IlIOByScZJC00qqA/TqGIKTyv/IIibAM2x46c/hVvOBBXOm7ISKKRMU6gCakgpCUsCQ12YJbnd4tYQb18gQMNZ5/hI6XRKZh9gIS28skKqGTMJipqUs2ilG+dzdrRSapPO6FMUwFi/qvDl0TiAqWgFK0topQNZsQQClJ0a5eMuwNa8lhIE7f4013Spvrmmy61pJmRG4HDMYukgZyYGqRVzzi9zHMJa4YjNU06jKjQ5pkESOCEzQMlDxhgPGUqL203iHQU040gOSGFvizW1eLGveTELDdYKWYJW1CwQCMiHEXkQYWoIgwrQkkQIULyPZEm5hJxgFSBCJnFNcHb/8AcT7I81RJqm1Kw3UT7I8o7lvdC87qd88U4QHRJuqgFsobmhwLXCQUMe5jg5pgjUZrp4bbKkppVfLeYki9yQLqs/OOW6R/TrHE1aGf7dvA6cMtkLs+if1O4RRtX/f8j7+e1bk7SVZpdT5EOH4mliWa9nzAztHMPsYYSHOgjMH20x4xqcsV2TLRfaHNxB1GR58diqvHzHA6AnUm7akDLPq/LSJNs9JovdYNg9pzyzQajiYu87FrXOXuEJsQCoZkOU27gVaaRjNp0+0C7EZb8/geatLnYQOPom4qTWhSCWCkkPrcNFAMGVYRIXPn7GC1VFd6aWZwbvcKJcDMc2N2AFoqwIhQupY2GlO8VlTFDOAwCAlI72Dk8X7ImyqSbsZ+/OCi5gGKZs7YiZJQUqshFADDJydG1Pwit9UumdVIMhL6LEhICQXKWUVLCt90uoP1UkVsA2Y3UxIlhPPPOqXaSCjFpIA1IDiggHo1l1Eh6Sul9eGcTL2O7xmOO1KHDJdDCqnCWszA63JSLZUi1mB3qgHYsztFbWsdUAmBqm4uDCVEnGqrpMsjjm2RuCzO4yfUMTGS6gwswdOzKdMDrG+MMZGirDyDlxWfaG1lo3QgVqUQirJgV1LIdyAEg6OVpGrxWKDCAWnj5D535eCyaPaLi/Ieu7nTauVNklf9xa5gJchSjQT7HVbkzd94vbTa3IKf1Dh3YHDPzzUzZIVY5X5Z2MZLKha2RpHz6LDcwF0JKsChmZrg2ztFjbRVJmfhRdTYBCsjCJAIAcFQUQS9w3H2RFlOtTc8GqXCBAIjfp4nIqiuy0NZ/RDTtBJHkfkJ0k0gBLhgABfIWidWzOY5zn1BGhBBLuDQfeAFjU7WysGtFFxdqCCA3bLiIw0iSdienEK4/CMXr8csPXnwV7ujqZGBIPpz4rTLXUOHHjGQ0tgELU1qTqb7jlcIHAeEF921V3RsVjCTXn9vLHSC46o81RYGu2KbSIWRcpakJoVSaGvx3SD4Ah+cdndeQIOi4IPph5vNnH5W1Abj39sSIOCqBBnDRESxUOzz/CIO1z/KOzz/AAn4bFKl9UkcRp4Rh2vo+jax/WaDGuR81sLF0paLEf6LiAdMx5fGK6uE20MlhjxFx4Zj4xy9t/TVUG9ZzI2HA+eR9F11g/VdBzbtoF07RiPkevFdGVi0K6qknk9/CNBWsNoo/wBym4eGHnkukoW+z1/7VRp8cfLNOjEwWXignshgE5JExmkrnJcB0+I+uEZDKNUAuDT5FVOqsJAJHmnBXZGOQRgVaDOSISeKIEYpeJnhCSpZCUgXJ8B3vZok0SYCYa52AC8/j8cqeWTXLlDtStZsz6pSOFiXuzXy6VG7ic1aS2mIwLvMD5O/IabsqMOyqqllgQEkukOQSz3FwLO3KLw0DJRfWc5t0gcdefVOhqlBESDo0US2TMoAhEkphoCISaIEIgQhJINjFoe5rBG0/ZUPosqO7Ynkpgnq4w+vdqBzwVLuj6JOEjx+ZVFF87xB1RztVfSoU6Y7I+fNcTbfXHsjzMSp5KT81qw3UT7I8o9Eb3QvGanfPFOEB0SbqoiSis6JChMUqs0kdTQG28OGRt5Xesd846Zc8FkO/stN3U48Mx6jmI0RYsdECEQIU1HiYgabCZgK4WiqBAcfMqCYkABkq3Pc7vGUQ1FWlzCkukkHiLRVVo06zbtRoI2ESr6Fpq0HXqTi07jC6GG2ytPWZQ8D4xorX+m7NVE0pYfMeR+xXRWP9V2qkYrgPHkfTD08V18JtJC7AseBsf8AMcrbeh7VZO05st2jEeOo8cF2Ng6bslt7NN0O/acD8HwJXG2pPMyctJO5KUkBIyKqErqUcy1YYcnvZsezsF29qt243GCM3DPdJEemKVGSsdECFBEW0XsYSXtnAgcdvgse0U6jw0U3XYIJwmQMx47VMVLIRAhECEQIQYYEmEiYEoAhuMnDJJogY5oiKkiBC4u2+uPZHmYtZkqn5rVhuon2R5R6I3uheNVO+eKaIDmEhkUjEzWYOxJz4B2JjX9IWsUmhjXAEmJwwEEk464QJ1IzyW56G6NdaXl7qZc1omIPaMgASNMZMaA5ZpMuZJMxcsTmWkJIJdjZ1XZmuMo0DatHrjDyMBDrxmZM4kmcxgZadi7qt0baxYGONIHtOltxsRDYEASMjiIO/JPws6oZh9Y6SwWnr6UuILhIMawYngc90wvP+lujzZK5AaQ0wRM4SJuk7QcPBNUpg5yEZq1YEmEtOISQ7tkL7uYcZtClSNNwMR9/ZWMwOzhwzjW+VocpXTEwqpnpNwQwqvpullX5GFKZpuGY2euSuVhncMzvo2bvwhqN0zGqonEJYl2ZnqBSz5dZrQSpGm7Z5Y+yvWHZw7Oz3bj2QKN0xMKvSptvC+Vxfs4wJ3HY4ZJqFMS2pc8zlGttXRdmrAktg7Rh/Pit1Yen7bZ3AX7zdjsfI5j23LKvBqKiUrCCS5Z3ObXz4WuOAEc1auja9mEuEtGo+405xXb2Hpmy2whrHQ4/4nA/B8PIK83ZxVLoK6i7gqctuUnN3u6mLi+mY1wdBlbctwUfd8yqrpTmrjkql052sktwJHCC8NiLp2qiNmzN15pLcVKydylweFqs+60F4JBpTZWCmCl5hUzOoqUD1ipW4DSqpJCWPVZxDvtukR+EXXXgZW9AOpeJV3McQWNujZJPqVXZ2VGtio+8dsAeg2CAubs/aZmU9XeIDAgkbi1aKJ9FrgRWWwrg6VC9q0qWFAMl2YubLSi7PmVixAPAKzibW685KDnc+KvJ2slQSaSyykJuM1IQtu1lKPZLMRuKV9ITt9KkukDrAXUAL9HlxLTU25Hk7NMjnnYi+Frw20AsgBOfMFgwN/1XDp0iJbCYdKxbb649keZibMlB+a1YbqJ9keUeiN7oXjVTvnimiA5hIZHnVLnIJZrEEERi2yzurMBZ3mmROWRBB3EEjdnjELP6NtjbNUN8S1wgxnmCCN4IB35YTKqieqtaxKSJigkFbXsGJdruws+gjSNs9br3EUjMDMtjM4kgkxlkJwyC7Cr0nRNhYx1oBbedkHEkQ2BBAxEnMxjmcVaTLpAEb+y0Opp3SZOJJ2kmT4bBoFxVvtX1NY1AIGAA2ACB4xnvlWWlwRxBEZBWIDBlZ52BSpFA3Rd6WDukpL2vY/CFCtZXc1144nfxlXOGDkubkFrZuk8H9EQQo9YYjnX5QrCg6n0v3KC/MCCExVI9PQQrmUKaTcEEHQ3zyhqF4h14JZwz3KiVWvbR2szanTXshQpirGQw8edFU4IOoud4EaWcBJItYskQQn1xgCMvmfupTgwGuSxfT1wvhxEK6g1ied0LSmB3dKrb3giGQCIKTXFpBGYTen5fH/Ecyf08Zwqen5XcD9YMj+yf+78KwnCMar0DaGnsEEeR58VnUP1XYnj+oHNPCR6fAU9MIpf0La2jBoPAj7wsln6k6OcYvkcQfsCprHGMV9gtLO8wjfp5rPpdJ2SqYp1Gk7Jx8s1YRjOIJwWY0EDFS8RUlUxJuvBQdmOPypiKmiBCIELi7b649keZi1mSqfmpk41ISAxsEv4DR3j0FrwAvIHUHF07ZV8PtFKyyQXcDTmXzy3Tfl2QdYCRHOaHWdzGknZ9x8pUva8tTM9w+nB2zZ9O0GAVmlN1kqNz55z4JiNoJJNlWJByZwkqIzzYGGHjNI0HwBO/zIE+yidtJCSQXszs2qSrjyA7VDmwarQkyzPcMOcQOeBVpm0UJJqJDPfixILNfMQGq0ZpNs73Ds4qDtKX62QfI8W4cfKDrWo+mqbFH3pLZ3Ldh+tR4wda1P6WplHqnyMQFOz24hokHAqt9MszTokq0QIRAhECEJiLu6VJveCqsFi1jpDOSQicViw2OlpSAqah3IutzZyxJvkDnFbajQIJWTUoVHOJa0xwTDtKTn0qM26wzcD+YfWs2hQ+mrftPkpVtKSHeaiwc7wy+hD61m1As1Yx2TjuS8RjpZZInIBN+uBYEBRzzYxF1RuUqTKFQdosMcPJIw+LWQAidLKt4NUCSyQLD2wo9nww6llo1++Gk+q2lLpC1WXuueG4bYz2GRlA4rp4aZMANZBL2PJhmzavGO7oOyu0I4H5lZI/VVsbGR4j4ITjOMVM6Aoh2LiRsw91fU/V1dzIbTaHbcSPL8qOlMWnoKynaPFUD9V24aN8vyrCfxEYNf8AT5/4LvP5A+y2ll/V7CItFMje3H0JHuVbpRGL/wCg2ra3zPws7/8Aq7D/AM3l+VxNtTt8WPVHmYmOhazMC5vr8JN/UtlqYta7yHys0zaCSE0TQndQ+6rQF/Rvp8Y6Q1AQIK4ttncCbzZxOo+VMrHpFX4gDpLFlWLAD0f40PECFfE58wg0HEYtPpt4qJGOA601JzfdURytSPp7GG1+0ofQJyYfMfKocWlv7qXb1Ta51ovusL9ukF8Rnz5J9U6e6fMbt+3H0TZu0E0oCJqAw3nQovYC27235CGaggQVBtndJLmndiPlUl4++9Nll8yEKBfIG6eHHU8IQftKk6hh2WHzHzt9N6WnGAE/iS7gOaDpk4oy+Xir+8c+CkaJI7p8/wD9Jn28AAJmSwwAaks7XtRxf4cLvrNh58lHqCSS5pPiP/tz7a5G1ZYBqm1XsaTlbNki+cWNqtGZVD7LUJ7LY8R8pv3vJ9f9qvlD65m1Q+krft9R8o+95Pr/ALVfKDrmbUfSVv2+o+Ufe8n1/wBqvlB1zNqPpK37fUfKPveT6/7VfKDrmbUfSVv2+o+UDa8n1/2q+UJ1VkHFSbZK0js+o+VVe15TFpl2tuqz00hms3akLJVnFvqPlLwu05QSxXe+h42chMRbVaAp1LNVLpA9R8q/3lh2pqFLM1JZsmZsmh9ZTiFH6avMxjxHypVtSQc1A/6VfKH1rEhZa4yHqPlCtqSDmoHXqq0uDlB1rECy1xkPUfKxYnHpK3TMDaOFWNLAizZkk8RbiIrdUBOBWRTs7gyC3Hw28fLf5po2mK36UUPlScnP6Xyp148ofWic1D6V1yLmPEfPH0Wr73k+v+1XyifXM2qn6St+31Hyj73k+v8AtV8oOuZtR9JW/b6j5R97yfX/AGq+UHXM2o+krft9R8o+95Pr/tV8oOuZtR9JW/b6j5XJ2vtKUVhl+iNFcTyjHq1Wk5rOstmqhhka7l//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996" name="Picture 12" descr="https://encrypted-tbn0.gstatic.com/images?q=tbn:ANd9GcRcpxR2ZJ5DCQSYNAXL2j8cAjkksvzjCe9Mlf3DQfY_hDzDge5T"/>
          <p:cNvPicPr>
            <a:picLocks noChangeAspect="1" noChangeArrowheads="1"/>
          </p:cNvPicPr>
          <p:nvPr/>
        </p:nvPicPr>
        <p:blipFill>
          <a:blip r:embed="rId3" cstate="print"/>
          <a:srcRect/>
          <a:stretch>
            <a:fillRect/>
          </a:stretch>
        </p:blipFill>
        <p:spPr bwMode="auto">
          <a:xfrm>
            <a:off x="6477000" y="0"/>
            <a:ext cx="2390775" cy="1692346"/>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Ekelman</a:t>
            </a:r>
            <a:r>
              <a:rPr lang="en-US" dirty="0" smtClean="0"/>
              <a:t> et al (2003)</a:t>
            </a:r>
            <a:r>
              <a:rPr lang="en-US" baseline="30000" dirty="0" smtClean="0"/>
              <a:t>11</a:t>
            </a:r>
            <a:endParaRPr lang="en-US" dirty="0"/>
          </a:p>
        </p:txBody>
      </p:sp>
      <p:sp>
        <p:nvSpPr>
          <p:cNvPr id="3" name="Content Placeholder 2"/>
          <p:cNvSpPr>
            <a:spLocks noGrp="1"/>
          </p:cNvSpPr>
          <p:nvPr>
            <p:ph sz="quarter" idx="1"/>
          </p:nvPr>
        </p:nvSpPr>
        <p:spPr/>
        <p:txBody>
          <a:bodyPr/>
          <a:lstStyle/>
          <a:p>
            <a:r>
              <a:rPr lang="en-US" dirty="0" smtClean="0"/>
              <a:t>1 week immersion in a Mayan village in southern Belize</a:t>
            </a:r>
          </a:p>
          <a:p>
            <a:r>
              <a:rPr lang="en-US" dirty="0" smtClean="0"/>
              <a:t>N=5; 4 OT, 1 PT</a:t>
            </a:r>
          </a:p>
          <a:p>
            <a:r>
              <a:rPr lang="en-US" u="sng" dirty="0" smtClean="0"/>
              <a:t>Outcome measure: </a:t>
            </a:r>
            <a:r>
              <a:rPr lang="en-US" dirty="0" smtClean="0"/>
              <a:t>emergent themes</a:t>
            </a:r>
          </a:p>
          <a:p>
            <a:r>
              <a:rPr lang="en-US" u="sng" dirty="0" smtClean="0"/>
              <a:t>Method: </a:t>
            </a:r>
            <a:r>
              <a:rPr lang="en-US" dirty="0" smtClean="0"/>
              <a:t>journal entries, reflection papers, field notes, and transcription notes from a videotape of a formal discussion</a:t>
            </a:r>
          </a:p>
          <a:p>
            <a:r>
              <a:rPr lang="en-US" b="1" dirty="0" smtClean="0"/>
              <a:t>Development of cultural competence beyond knowledge and awareness levels. </a:t>
            </a:r>
          </a:p>
          <a:p>
            <a:endParaRPr lang="en-US" dirty="0" smtClean="0"/>
          </a:p>
          <a:p>
            <a:endParaRPr lang="en-US" dirty="0" smtClean="0"/>
          </a:p>
          <a:p>
            <a:endParaRPr lang="en-US" dirty="0"/>
          </a:p>
        </p:txBody>
      </p:sp>
      <p:pic>
        <p:nvPicPr>
          <p:cNvPr id="39938" name="Picture 2" descr="https://encrypted-tbn1.gstatic.com/images?q=tbn:ANd9GcSvJkUYtGSNVOVyjoh-Hh3Khms3UXDJ_sbkKRb66WL86l3GYz5UqA"/>
          <p:cNvPicPr>
            <a:picLocks noChangeAspect="1" noChangeArrowheads="1"/>
          </p:cNvPicPr>
          <p:nvPr/>
        </p:nvPicPr>
        <p:blipFill>
          <a:blip r:embed="rId3" cstate="print"/>
          <a:srcRect/>
          <a:stretch>
            <a:fillRect/>
          </a:stretch>
        </p:blipFill>
        <p:spPr bwMode="auto">
          <a:xfrm>
            <a:off x="6705600" y="1"/>
            <a:ext cx="2438400" cy="171052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et al (2011)</a:t>
            </a:r>
            <a:r>
              <a:rPr lang="en-US" baseline="30000" dirty="0" smtClean="0"/>
              <a:t>13</a:t>
            </a:r>
            <a:r>
              <a:rPr lang="en-US" dirty="0" smtClean="0"/>
              <a:t> </a:t>
            </a:r>
            <a:endParaRPr lang="en-US" dirty="0"/>
          </a:p>
        </p:txBody>
      </p:sp>
      <p:sp>
        <p:nvSpPr>
          <p:cNvPr id="3" name="Content Placeholder 2"/>
          <p:cNvSpPr>
            <a:spLocks noGrp="1"/>
          </p:cNvSpPr>
          <p:nvPr>
            <p:ph sz="quarter" idx="1"/>
          </p:nvPr>
        </p:nvSpPr>
        <p:spPr/>
        <p:txBody>
          <a:bodyPr/>
          <a:lstStyle/>
          <a:p>
            <a:r>
              <a:rPr lang="en-US" dirty="0" smtClean="0"/>
              <a:t>The value of a 10 day ISL experience in Honduras  for health care students. </a:t>
            </a:r>
          </a:p>
          <a:p>
            <a:r>
              <a:rPr lang="en-US" dirty="0" smtClean="0"/>
              <a:t>N= not provided; nurse practitioner students, BSN students, medical students</a:t>
            </a:r>
          </a:p>
          <a:p>
            <a:r>
              <a:rPr lang="en-US" u="sng" dirty="0" smtClean="0"/>
              <a:t>Outcome measures: </a:t>
            </a:r>
            <a:r>
              <a:rPr lang="en-US" dirty="0" smtClean="0"/>
              <a:t>results of CCA evaluation; and emergent themes from interviews, and follow-up interview questions &gt; 2 years after experience in Honduras. </a:t>
            </a:r>
          </a:p>
          <a:p>
            <a:r>
              <a:rPr lang="en-US" u="sng" dirty="0" smtClean="0"/>
              <a:t>Method:</a:t>
            </a:r>
            <a:r>
              <a:rPr lang="en-US" dirty="0" smtClean="0"/>
              <a:t> pretest and posttest using Cultural Competence Assessment (CCA) tool; interviews</a:t>
            </a:r>
          </a:p>
          <a:p>
            <a:r>
              <a:rPr lang="en-US" dirty="0" smtClean="0"/>
              <a:t> </a:t>
            </a:r>
          </a:p>
        </p:txBody>
      </p:sp>
      <p:sp>
        <p:nvSpPr>
          <p:cNvPr id="37890" name="AutoShape 2" descr="data:image/jpeg;base64,/9j/4AAQSkZJRgABAQAAAQABAAD/2wCEAAkGBhQSERUSERMUFRUWFxAYGBcWGBwYFxgaFBchGBYYFxgaGzIeGRwkGRgUIDIhJCgpLCwsGh4xNTIqNSYrLikBCQoKDgwOGg8PGjQkHyQ1LC01LC80LyksKSoqLCwsLCwsMCwpLCwtNDItLCwsLC8sLC0sLCwpLCksLC0vLCwsLP/AABEIAL0BCwMBIgACEQEDEQH/xAAbAAEAAgMBAQAAAAAAAAAAAAAABAUDBgcCAf/EAEUQAAIBAgMDBgoIBQMEAwAAAAECAwARBBIhBTFBBhMiUWGRFjI0UlNxcoGx0QcUFSOSocHSM0JiorJzgvAkQ8Lho7PT/8QAGgEAAgMBAQAAAAAAAAAAAAAAAAMBAgQFBv/EADMRAAIBAgQDBgYBBAMAAAAAAAABAgMRBBIhMRNBUQVhkcHh8CJxgaGx0RQyQ1LxI0Li/9oADAMBAAIRAxEAPwDoWz9nxmKMmNCSkZJKgkkqLk6VI+zYvRR/gX5U2b/Bj/04/wDEVJrzkpO71OnGKsRvs2L0Uf4F+VPs2L0Uf4F+VSaVGaXUtlXQhT4KJVvzKNbgEW/wrEmHjIBGGUg6g2j+dWVRWQocyi6neutxrqy9+oq8ZPbmVcUYsNsxNS0SC7EgFVNhYdXvrN9mxeij/AvyrNHKGF1NxXuqucrkqKI32bF6KP8AAvyp9mxeij/AvyqTSozS6k5V0K/G7PiCG0cf8v8AKvnDsrP9mxeij/Avyr7jfFt1tGO9xUirZnlWvvQjKrkb7Ni9FH+BflVZgthQOgZolJJkudR/OeANhV5ULZv8PszTEeoysR+VdTs13cr93mc/G6ONu/yI/g5h/Qr3t86eDmH9Cve3zqypXYsjBmfUrfBzD+hXvb508HMP6Fe9vnVlSiyDM+pW+DmH9Cve3zp4OYf0K97fOrKlFkGZ9St8HMP6Fe9vnTwcw/oV72+dWVKLIMz6lb4OYf0K97fOng5h/Qr3t86sqUWQZn1K3wcw/oV72+dPBzD+hXvb51ZUosgzPqVvg5h/Qr3t86eDmH9Cve3zqypRZBmfUrfBzD+hXvb508HMP6Fe9vnVlSiyDM+pW+DmH9Cve3zp4OYf0K97fOrKlFkGZ9St8HMP6Fe9vnWk7W+7nkRCVVXYAAmwF/XXSK5xt7ymX23+NLqJWG0m2zoOzf4Mf+nH/iKk1G2b/Bj/ANOP/EVJryst2duOyFKUqpIpXwmvHPr5y94osBjnhsc6DpC1wP5hxB4E23VlilDC43f80PUa8fXE89PxD51jwzgu5UgiybjcX1v77ZavZta8iul9CVSlKoWMGM8Ue3F/mKz1Hxf8vtp8a+4rE5FvYkkgKo3sTuHZuJvwAJ4VdRcrRW7KOSjdvYY3EZELDU6BR1s2ijvIr5hociKnmqo7ha9Y4sMxYPIQWF8qjxFuLG19WNrjMeBNgLmpNeiweHdCGu7OPiK3FldbIUpStggUpSgBSlKAFKUoAUpUA4orGJWOYsubJuAuM3RyoWNh16cdOEpXKuSW5PpUCbGMdFFjmsvS32dUa+mm89e415O0yCWK9EAAgG5DAOSALdLcuum8dtTlZXiIsaVB+1N114m/jadRF03aHfbcbXtWRZ3ZGsuVwNBcHUqGGpAF+lbqv2VGVk509iVSq+PaY3DMwA8ZtDcjMAQqWG8L13IFjUvDTZ1DWte+mvAkcQDw4gUNNApJ7GWlKVBcVzjb3lMvtv8AGuj1zjb3lMvtv8aVU2G0tzoOzf4Mf+nH/iKk1V8n9oCSGMEZWCLoeKjohlPEXGvUfcTaV5erBwm1I7VOSlFNClKw4mUiyr4zXA7Osn1fKqJXLvQxsOcYg+Itrjzm369g+PqrL9WXzV7hVHtHaDrK0EUsUCQxJLNNKue3OOyooBdQL83IzMT1ADW4lJyijCEl+cyDB5njHQf6yQsbJ0j0S2u82HE0xp8iia5lrkHUK+hbbqotscqeZWcczLnjhnlTMq5ZRFYMVIe+VSyE3ynKbgGssfKZCyK0cwJ5gOSoyxPObRJIQ2jMcu7MBmW5GYVXJK1wzxLmlawv0gQFc/N4nLzYlvzWnNXs8u/xEOh47iAwN6k7f5QmJZ4wkqOIMU8UhVebZooi5CnMTcb+koByta9jRw5XtYM8bXLnEQ5gLGxBBGl93WKh4rOrI7AFULXyA3AZCt8vEAnW2teU20BLHC8coMgAWQqObZhHzhUENmvlDHVQOiRe4qzplKpKjJSsUqQVWLiQDtWPUqS4GpKAsq+thpu4b+ypEk6qMzMoXfckAW67moe1dsLGCqm7m49XrrhnKzF4nDYtY48S1pLMvRUZM7lQo01AtXYpY/iPK1Z/P0MUsBOMc99OtvU7g/KOEbmZvZRiO+1j7q9JyhgP85X2lYfmRauTcsExOGwqSJipLx5Ufogc4WY9I9RGgt1VL5EzSth/rGIxDOHDEBrAIEZgTm7bX7KS+0JKHEsrXtzv+DYuzIupwru9r8rfnzOq/a0Ppovxr86xS7dgX/uqexLuf7b1zN+X2CDZee94Ryvfl/OrTFbbgjjWV5UEbeK17htL6W31Eu0pr+01fv8AQmHZNN68ZNLu/wDRtz8qI7aJITwuFA782ndUI8pZb+LGB1dI/wB1/wBK0yXl5glAPPA3voFYnTrGXT31cYPHJLGJY2DIQSGG7Tfe+62u+s1XtDFLW2X6fu5so9mYRtrNm+v6sbEOVWmsJv7Yt8L291YvCaW/iR26rt8f/Vcz5Vcr4XiZMNi2SRLkZFa0nDKHtp13FZuQ+1lTAGXES2HOyAu5J1IFhff10yWKxXDz7a2tbfx8hMcFg+Jk1el730Xh5nVcPykiI6eaM9RBI9zKCD+R7K9QT4aQ5FYG97KWYb94VSRpqdBp2VocHKrCvG0omXIhVWYhgAW3DUa3twr7Bykw0sTyCVTHGQHYghQTu8Ya8N1Mj2nVX9VPwuhc+yKMv6Ki7r2fn5HSHwineON95BBvmuCDcG5vXkbPj80brcbWy5d17Xy6X32rRtk/Slg4xllxAZL2DWcsvYRlzMv9Wtt2vC+2t9IeAwwQyYlDnAZRGDISp3HoA2B7bV14VVOOZfo4dSjklla17tfAvGwKHeCdLasx4Ea3OpszC511NZGhBBGupubEg301uDcbhVXye5W4XHBjhZQ+W2ZbFWW+4lWANu3dVftL6StnwTGCXEAOps2VXZVO4hmVSAQd/Vxq2bvK5OVjYPqSbgLCyiwJA6NrGwO8WGu/Qa1ljjCgKosBuFRdk7XixUQmw7h4yWAYAi5U5TowB3iplTe5FkhSlKCRXONveUy+2/xro9c4295TL7b/ABpVTYbS3Nv2Lhg+Eh1KsFurDepue8HcQdDVjhsWSckgCuBfTxWA/mTs6xvHHgTE5OeSw+z+pqbicOHFjcEG6sN6kbiP+agkHQ0mvho14a78mTTrSpSbXgSKjYYZmZzvuygdQU/EnXurEMcV6MoAO4MPEY20HWpPUfcTWfBpZF7QCT1ki5NcCpSnSupqzOvCpGprEr9obJl576xhpERyixusiF43VWLIbK6srKWexB1DEEbiKlORciqkaTpk5vZ6yXjOZjgnzKVOeyhhoQQ1raHU1ttKWqkkXcEzU4+Q5zys0kf3kW0IsyxWlYYtwwaVy3TKAZQNBbq3DNByUYYhcRIMLIx+rmQtCSytCAA0DF7pcKmjXsVuN9q2alTxZEcOJrI5HnmOZ50eQvhL5eLW+8tm3aeL+dR8XyHaSWVzJEM/12zc1eUjFRNGFeTPqseYZVAAsBx1rbqUKrJcwdOLNXHJbJilxTyRWSQyZjH97Y4cwc1zhbSME5goHHr1OXaXKAsCseg4k7z6uqpnKRfuxrax3ddazVKlR6G7CYeE7t+AvXNfpJQHGwKdxjjB4aGVq6VWuYzkDhZXaRxKWYkn7w7yb6aaDsqcLVjTnmkasXRlVp5IFDy05IQYfCtJGZcweMDO+YanXS3VXxmb7BGTrIa3m8+b/p7q2XGci8PKkaPzpWNSq/eHcTfXTU676z7J5LQYYOsYYrIAGV2zKRrwItrc07+THIk2207+9RH8SXEk4pJONvXY1TZkEP2JISFvaYk2F+cD/d6772yW7DUfYUOfY+J5xQyoZTGWF8pyrcrfd0id3EmrrDcitnzMWiLEAjMqyHKD1ai/Xxq6x/JmCWFIGUrGhuqoco9/XvJ9etWliIJ211d/l9ykMNNpPTSOXR79+xpWwsFGdj4qQope8ozEAt0QpXXeLE/nXrZUjDYc+S9+ccG3mlkD/wBpPuJrY/AbCJGYvvQsjx3Gc6soOXh2nuFTtkclYMNnEYYiQWYO2YEeojtoniYO71eqfpuEMJUVlovhcfHnsalsrDxfYkzWQsedzEgXzhrJqeOXLb19tTOReHV9lyq6hhmxJsRcXCAg+up0PIDBPd1V8pzWGchQQSpsCL6G9rk1abD5KQ4Zm5kPdwFIZswOvVbfUVK8HFqLd27+m5anh5xlGUkrKNt/vsaZyFjRsDjBIFItfpWsDzbZTruN9xqZ9GMCvh8QrqGUulwwuD0eINbRL9EGHUc6Y3NzrHnOUdWg1t2XqNhPo4gXMiLMOcAUjOdRmDdXWO69Nq1IyUkr/FZ7bW+pnoRayvT4brfe/wBDTvo62PDiOfWaNXAENr3uLlr2INxuFT8XiMu1lXARgYhQEDO1olKR26KAX0jFt5B16PGt52H9E8WHmEqZ1IvvkzDUWII476tdsfRXgcTIJZEcPpmKOVz2FrsOu3EWq3HiqzqXduXc/HuESiuAqVk3fV9V4d5on0RSsdsYsuVzFMQW5vRCfrCE5B1Xvbsqu2PsjaEAxEuzWhxmGdn5xgI5A4S+kkUoDqbE3A330uLGuibN+jHAx4rn443RoZI8irIwQFY0YE65ibknfY8a+Yj6IcAxZgJ0zliwSUgNmN8pFrW1NgK7ULygn118TiyklJr3oYvoe2ys+BZUgSHmpGBCFijFwGzDOxIPWL23W32reqg7G2JDhIhDh4wiC5sLkknezE6sTpqeodVTqctEKbuxSlKkgVzjb3lMvtv8a6PXONveUy+2/wAaVU2G0tzdeTnksPs/qasqreTnksPs/qasqYthb3PE0IdSrC6kEEHiDUZZmi0kOaPhJxXq5zs/rHvA31MpSq1GFaOWS9CYTlTeaJ6Vri41Br7UE4Rk1hIA3mNvEPXlI1QnsuOyvQ2kB46SIe1Cw/El1/OuFWwNWm/hV13fo6lPFwkvi0fvmTKVD+14fSp31lhx0bmyOjHqDAnu31ldKcVdxZoVWDdlJGevMj2BJ4AnurzPNlF7XNwAOJJ3CsQgLG8lraWUG49Z6z+VVS5su30KvGbHklIcsuoGhuLdlUmJw5RirbxW8VEx2zElHSFj1jf/AO6iSU9zTRxEqdk9UabSp2O2Q8W/pA8R+vVXiPZcjLnCm3592+k8OXQ6SxFNq9yJQmvpW2+qjlNgJJYCsLOshIAKvlHSNmz9a5bnr6t9RGN5WegyUrRco6+ZDxYc2ysyq085zAORcgGJrJqV8bf0TpfhUYYiRXa/P3FjILSHpN9YUZF4qTzIGXo6L1VZ8ldmyQQBJmdnBK6tmUBdE5vqXLbt333VZYfBqhYqDdrXJZmOl7DpE2AubAaC5p7qKN47meNKUrS28ihUy5DbneezR789svN9C1+hbNv43zXqN9YbIRGJtJAVLc8WBWKE5SL31LSHp9HRtDet2wGzzM2UaCxueoV5HJ5oDzaIxBJN7s2YniWYkk6DeeAq0ZNq9hc8ilkcrGnZ3VwFEpdQrKi5wCDPOZL26IJQCxb+m1bbyBwTm7OGyq7lSwkFwVUjLzvTIzFt/Vw3Ve7J5OBHMsgGayjr0Uki/DQs3fV7UuS+pjqVP+sdhSlKWJFKVgxuIyIzDU8B1sTZR72IqYxcmormRKSim3yMOA15xuuWX+082PyQVKrFhYMiKm/KAL9Z4n3m599Za9dGOVKPQ89e+rFKUqwClKUAK5xt7ymX23+NdHrnG3vKZfbf40qpsNpbm68nPJYfZ/U1ZVW8nPJYfZ/U1ZUxbC3uKUpUkClKUAfcx6zVNylxhQQgLAxkl5u+I/hr91JJckC9/u7e+riqblLst5lhyRwy83NzjRzGyMOakj3822oMinxeFR8g33MGzw5nkVObHNJhGCoTzTGZXz2v4o6IswG7eDwx7I5Yh0kmnCRRqzqFUSPIpRyrI4CWL6L0VuRe1txNhsnZ7JLJI6ogePCKEjNwhiVwyjojojMANBoNwqom2DiWkmmAihaQYdWSGaRefEUuZ2eURho2Md4wQCQCbndbLWwtOtrJa9UOp1pU9IvQnQ8ronmTJIhheItmscwkM6QIrDenScqQwFjvtap0/KKBCAznxzGWCOUVgwQh3C5U6TKt2IF9OBrW4uRDlHWTmwTFjwpDM5SSbECaFg7jMcthdt9xWHGckcY0Sx85G4KXYNLLGEmeYzTMAi2mDFioLjQDcbm+CfZ3+LNccZ/kX8/KhPrMUEbAkyTpJdWAHNQu7ZHICEq6oGsTlvY2NZI+V2FKNJztkXmiSyOukpyxMoZbsjHQMoIPXVBLsTEu3NPEBCsu0XDo4aQjGpMPFNgCjTkb+lYHS1j9j2Ti5WRpYUjaNcAg6YKMMPiFmdyQLrmyAKljbW51pP8ABntb8dS/8uHX8ljyhcMY2W9mQHUFTY6i4IuDbgdRVRW1vsoSHNPlkNrAAFVXrtrcntJ9QGt9c2jg+alZNcuhS+twRqL8bG4693XSsTgJ04cS/wA10On2f2hCclRatvZ9SPV7s7YSSRqzE3N93rt1VUYTDGRwg41uODwojQICSBff261hgrK5sxdWzUYsx4DZyxAhb67yeypVKVY524pSlAClKUAKh4rWWJeA5x/wAKPzkB91TKiS/wAdP9Of/KOtmBV68fr+GZcY7UX9PyiRSlK9KccUpSgBSlKAFc4295TL7b/Guj1zjb3lMvtv8aVU2G0tzdeTnksPs/qasqreTnksPs/qasqYthb3FKUqSBSlKAFKUoAUpSgBSlKAFKUoAVWYTBRlikq3kGY3Yk5gT46gnTqIG7duIJs6w4nDBxqSCNVYb1PWPluI0NIr0nVg4p2L055JKVrnqDBomqKB6q9ztZWI4A/CsGExlzkeyyAajgw85OtfzG41JdLgjrBHfXmakJQllnudyE4zjmiaDgOU0xw8Indy6w4l5cpCNIhwf1iFwwHRNjbMNzo3VWywbeZmkEcN44RZ5XlVRnEQkygEagBkBckWJOhsawzcioWEXSkBjw0mFuLdJGj5sFtLZlBci3Fmr3ieSSvzqiaVY5ltJGMhUtzYjEgLIWBsqEgHKSouDc3ZKVNlEpojYTlmZQixwrI7TvD93MrRDJEJi4ly9JebPmg30tR+WoDzR82juhiCLHMr5zLNzCrIQv3TZyhIOawJ1JBFT8HycCSiZpZJJOdeUlsouzwCAiyqAFCqCAKrZeRqxxGz4iXJHHHEqGJXjEUqyxmO4Cl1dQbuTmtreo/47h8ZN2dylMkwheEo/OTxt0wwBiijlJByi6kSi2gOmoF7COOWY/6QlEC4lcMQDMvOqcRotost3UEqC1xvNgbGo+yeTEjKZJJJ4ZTiJpVYmIy5ZIlhYSWUxgsEzWUdDogbqlYfkUic2FmlCIMDdOhZzg7c0WOXNayi4BAvrob3GqaYLPY2Oobazj+mNv8A5HH/AOZ76l1Dg1llbq5tPwrnP/2flWns6N61+if68xGNdqdur9fIlUpSvQnKFKUoAUpSgBXONveUy+2/xro9c4295TL7b/GlVNhtLc3Xk55LD7P6mrKq3k55LD7P6mrKmLYW9xSlKkgUpSgBSlKAFKUoAUpSgBSleZJQouxsLgXPabD8yKCD1Svite9uBsfXXxpAN/8ASPxGw/P4GgDxicMHFjcW1UjxlPBlPA/HcbivmDxJN0ewdfGtuIPiuvYbe43HCs1YMVhi1mU5XW+U8Nd6t1qbC/qBGoFZcVh1Xhbmth1Gq6Ur8uZKqJJinzsqIpyhCczlb5r6CyHq417wuLD3BGV18ZTvHaOtTwbj67gYpehMrcJFyHqzLdk7wZB7gK4uFox43Dqr/Z0cRVfCz02ZMLjQ5ykFXG9DvFtLg7mG7UaaivZxQGa+gUgE+sA/AiseNjQoTILhQW0vmFhvUjUH1a1WMvSMbydBiSrkccniub2JCFSGtbQ313663Z6jecXp05r9meGNlpF7+9y1bHxi/SGm/wD57j3HqNfcRjFW2oubWHXcgD8yKgRQXJOcLY5VvlNvGuDZt/T/AC3deaXDI1gJAFKoLaElUJKkG+65367hWB04J7+/D39zUqlRrb34+/sTYpgwupuKjYLfIeuV/wAgq/8AjXvDqsYykqDqTbS9t5sSToLVj2b/AA83ntI/udyy/wBpWt/Z0bTk1t7/AEZsZJuMU9/f7JVKUrsmAUpSgBSlKAFc4295TL7b/Guj1zjb3lMvtv8AGlVNhtLc3Xk55LD7P6mrKq3k55LD7P6mrKmLYW9xSlKkgUpSgBSlKAFKUoAUpSgBWDGQZwF4E69gyn/yy1nqLj3boqma7E+LlvopP82ls2WpW5WW2pFTDyaEr09GvcWU52Zxv4jKvq9VfV2YAbZLj7u5v42VDv1ubudb/OssWOZjlCgnSxuwUixudVvvHC41GulYjjDmzaldMoDHUnM2ulrEKg7Ae01f4hNoFhApCqDvCqD6wNa915S9ula/YSR3kCvVLHow4nCK9r6MPFYWzKetT+m48b1gYlvuZb3PiOugYr0gR5ri17HTS4uLgTah7RW5jUkhTILsN4IBygHhmOl+23EVmxFKM4ZnutU+atqMpzcZWWz0a5O5jON6OSYqjXS7X+7azAmzcCbHomxF+I1rwdkXA6QNjcbxYahSCNxCiOx617anHApwGXS110Nuo9Y9d6iHYwGq5QesLzbfiiINZKfacbWmvfvvNFTAO94u/v3yMWBwrugcsMxU9Z6Q6JPZ/wBzcLDNp2js9icmh8ZixDbyrADMd46Z4k7/AHzYsM6qFDKoGgAUn8ya9fWCn8S1vPG7/cD4v5iubKs3J5fA2KgsqzbldtLBNkZmYW6TEC9ukWzabiMrbzwB3Vbmsb4tLaspvwBvf3DfUbZkujR6/dkBbgglD4h137mW/wDTXS7PquScZfMx4qkoNSXMm0pSuoZBSlKAFKUoAVzjb3lMvtv8a6PXONveUy+2/wAaVU2G0tzdeTnksPs/qasqreTnksPs/qasqYthb3FKUqSBSlKAFKUoAUpSgBSlKAFYppApBsS2oUC1+s7yABoNSeqstYZ0a6smUkBhZiQOlbW4B4qPzoRV7GGNIbA9Ff57E5WGXS++4tqOreN1ZMke7obr2uPFK5b+rLYXqP8AUGAKgg6xtmuVJK2uDZTYXBYHW193GvI2YbgEjKLCxYnTMhIta25XF+Nxu3VfTqL16E+K2UZTccCDf8+Ne6xwR5RY77ufxMW/WslUGrYVFxpuUjG8sjdgWJ1Zif7R629dSqiY05SkvBMwbsR7XPuIQnsBpdXNkeXezLRtdX2Iu0cVM04w8DpGRGZXkZOc0LZEVVzAakOSSdAoFtbjDNyuijz51kCoJ/vMq5JGw+kyp07gg5vGAHRaxIUmpe0tkNJIs0MzQyqrJmCq6sjEHKytobMLgggi53gkVWSbHySG07nL9YkjTmOcEbYkkyM+Xx1JMtlNtHbfYW8zTgp6JX+W52pyyat2JScoX56RDh5AqQQy74rku7qVvz2Xcm+9ui5Jtlvi2ryi/wCiTExOIg8mHUu6hsgecRSXUGxK9IaEjTQkVHi5IKYVWKe6c3AusaujGCczx9G4GS7upj3ZcoBGXWyw/J4Lh44OcJ5uVJc2UAkrPz9rDQC+mnCh5E/qSnJordmcprIrSBnkdIciRIqiXnZZVieMM11LxxZyGbKqgG++pU+2lXFRo0ckbMmubJYqbEghXLAo7rqQB/EsTWMcjwusczIylDEcoIjySzOoyk9JcuJeO2nRA1Br3heSYXEGd5OcvzhYGNQWMsaxvmYG5XoDKu5QSNdLNpVY06mdC6lOU4ZS9pUTDyFG5pzfzGO9h5p63X8xY9dS69FCanFSjszjtNOz3FKUq4ClKUAK5xt7ymX23+NdHrnG3vKZfbf40qpsNpbm68nPJYfZ/U1ZVW8nPJYfZ/U1ZUxbC3uKUpUkClKUAKUpQApSlAClKUAKUpQApSlAClKUAKUpQBEXCOgtE9gNyMAVA80EdIDq1Nuq2lRcbOGtcGOfoqvSIvmYC4I0kQXuQRprcCrWvhFZ5YeDkppWa5rS/wA/mW4ksrjfTv18CK33ctxokhsex/5W/wB249oXrNTqxSxBgVYAg6EHcajBJI/FPOL5rGzj1Pub/dY/1VixmCdR56e/NdTVhsSqayy2/BOpUaHHqxy6q2/K4KnttfxvWLipNcWcJQdpKzOpGcZq8XcxzwK6lWFwf+AjqI6xuqJzjxizguo/nXVgP604+tb+oVPqIYg7sG1C2AHC5FyT27q04bEzovTboIr0I1fn1M6OCAQQQQCCNxB3EV9qBNAYFzRtZAQShF1ALdLKfGXeTqSOyp5Fego1oVo5onInCVN5ZClKU4qK5xt7ymX23+NdHrnG3vKZfbf40qpsNpbm68nPJYfZ/U1ZVpWD5SyQosQVCEuASGudfarN4ZS+ZH3N+6pU1Yh05XNvpWoeGUvmR9zfup4ZS+ZH3N+6pzojhyNvpWoeGUvmR9zfup4ZS+ZH3N+6jOg4cjb6VqHhlL5kfc37qeGUvmR9zfuozoOHI2+lah4ZS+ZH3N+6nhlL5kfc37qM6DhyNvpWoeGUvmR9zfup4ZS+ZH3N+6jOg4cjb6VqHhlL5kfc37qeGUvmR9zfuozoOHI2+lah4ZS+ZH3N+6nhlL5kfc37qM6DhyNvpWoeGUvmR9zfup4ZS+ZH3N+6jOg4cjb6VqHhlL5kfc37qeGUvmR9zfuozoOHI2+lah4ZS+ZH3N+6nhlL5kfc37qM6DhyNvpWoeGUvmR9zfup4ZS+ZH3N+6jOg4cja54FcWYXGhHAgjcQRqD2ivGAkJUhjcozqTuJseiTbiVKmtX8MpfMj7m/dXzD8r2TNeNSWbNoSAOiFtx82sWMhxqdorU0Ye9Od3sbnUSUZHBU6uwup3HrYdVgPVWtry3fjGp9RIrz4Ztmzc0u4jxjxN+rsrlxwlVcvwb3XgzcGW4sdQeBqvw5aMFOacgM+Urly5WYsoF3BFgctrcKovDhvRL+I/Knhw3ol/EflT8PDEUG8sd+v+xNbhVbXe3vobC20APHSRB5zAFR6ypOX1mwqQjgi4IIO4g3B9RFat4cN6JfxH5VFflMpJPMBSd5R2S/ryWv766FOvV/uQ8GvN+ZjnRiv6JePovI26fFZSEUFnIvlFhYecxOij48AbGtS2nyekeZ3LICzFrXJtfW17C/dWTD8rsgssKi+pOYkk9ZJ1J7TWddstL08oF+Gp3afpS51K0paRsvv+RlOnCKu3r77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7892" name="AutoShape 4" descr="data:image/jpeg;base64,/9j/4AAQSkZJRgABAQAAAQABAAD/2wCEAAkGBhQSERUSERMUFRUWFxAYGBcWGBwYFxgaFBchGBYYFxgaGzIeGRwkGRgUIDIhJCgpLCwsGh4xNTIqNSYrLikBCQoKDgwOGg8PGjQkHyQ1LC01LC80LyksKSoqLCwsLCwsMCwpLCwtNDItLCwsLC8sLC0sLCwpLCksLC0vLCwsLP/AABEIAL0BCwMBIgACEQEDEQH/xAAbAAEAAgMBAQAAAAAAAAAAAAAABAUDBgcCAf/EAEUQAAIBAgMDBgoIBQMEAwAAAAECAwARBBIhBTFBBhMiUWGRFjI0UlNxcoGx0QcUFSOSocHSM0JiorJzgvAkQ8Lho7PT/8QAGgEAAgMBAQAAAAAAAAAAAAAAAAMBAgQFBv/EADMRAAIBAgQDBgYBBAMAAAAAAAABAgMRBBIhMRNBUQVhkcHh8CJxgaGx0RQyQ1LxI0Li/9oADAMBAAIRAxEAPwDoWz9nxmKMmNCSkZJKgkkqLk6VI+zYvRR/gX5U2b/Bj/04/wDEVJrzkpO71OnGKsRvs2L0Uf4F+VPs2L0Uf4F+VSaVGaXUtlXQhT4KJVvzKNbgEW/wrEmHjIBGGUg6g2j+dWVRWQocyi6neutxrqy9+oq8ZPbmVcUYsNsxNS0SC7EgFVNhYdXvrN9mxeij/AvyrNHKGF1NxXuqucrkqKI32bF6KP8AAvyp9mxeij/AvyqTSozS6k5V0K/G7PiCG0cf8v8AKvnDsrP9mxeij/Avyr7jfFt1tGO9xUirZnlWvvQjKrkb7Ni9FH+BflVZgthQOgZolJJkudR/OeANhV5ULZv8PszTEeoysR+VdTs13cr93mc/G6ONu/yI/g5h/Qr3t86eDmH9Cve3zqypXYsjBmfUrfBzD+hXvb508HMP6Fe9vnVlSiyDM+pW+DmH9Cve3zp4OYf0K97fOrKlFkGZ9St8HMP6Fe9vnTwcw/oV72+dWVKLIMz6lb4OYf0K97fOng5h/Qr3t86sqUWQZn1K3wcw/oV72+dPBzD+hXvb51ZUosgzPqVvg5h/Qr3t86eDmH9Cve3zqypRZBmfUrfBzD+hXvb508HMP6Fe9vnVlSiyDM+pW+DmH9Cve3zp4OYf0K97fOrKlFkGZ9St8HMP6Fe9vnWk7W+7nkRCVVXYAAmwF/XXSK5xt7ymX23+NLqJWG0m2zoOzf4Mf+nH/iKk1G2b/Bj/ANOP/EVJryst2duOyFKUqpIpXwmvHPr5y94osBjnhsc6DpC1wP5hxB4E23VlilDC43f80PUa8fXE89PxD51jwzgu5UgiybjcX1v77ZavZta8iul9CVSlKoWMGM8Ue3F/mKz1Hxf8vtp8a+4rE5FvYkkgKo3sTuHZuJvwAJ4VdRcrRW7KOSjdvYY3EZELDU6BR1s2ijvIr5hociKnmqo7ha9Y4sMxYPIQWF8qjxFuLG19WNrjMeBNgLmpNeiweHdCGu7OPiK3FldbIUpStggUpSgBSlKAFKUoAUpUA4orGJWOYsubJuAuM3RyoWNh16cdOEpXKuSW5PpUCbGMdFFjmsvS32dUa+mm89e415O0yCWK9EAAgG5DAOSALdLcuum8dtTlZXiIsaVB+1N114m/jadRF03aHfbcbXtWRZ3ZGsuVwNBcHUqGGpAF+lbqv2VGVk509iVSq+PaY3DMwA8ZtDcjMAQqWG8L13IFjUvDTZ1DWte+mvAkcQDw4gUNNApJ7GWlKVBcVzjb3lMvtv8AGuj1zjb3lMvtv8aVU2G0tzoOzf4Mf+nH/iKk1V8n9oCSGMEZWCLoeKjohlPEXGvUfcTaV5erBwm1I7VOSlFNClKw4mUiyr4zXA7Osn1fKqJXLvQxsOcYg+Itrjzm369g+PqrL9WXzV7hVHtHaDrK0EUsUCQxJLNNKue3OOyooBdQL83IzMT1ADW4lJyijCEl+cyDB5njHQf6yQsbJ0j0S2u82HE0xp8iia5lrkHUK+hbbqotscqeZWcczLnjhnlTMq5ZRFYMVIe+VSyE3ynKbgGssfKZCyK0cwJ5gOSoyxPObRJIQ2jMcu7MBmW5GYVXJK1wzxLmlawv0gQFc/N4nLzYlvzWnNXs8u/xEOh47iAwN6k7f5QmJZ4wkqOIMU8UhVebZooi5CnMTcb+koByta9jRw5XtYM8bXLnEQ5gLGxBBGl93WKh4rOrI7AFULXyA3AZCt8vEAnW2teU20BLHC8coMgAWQqObZhHzhUENmvlDHVQOiRe4qzplKpKjJSsUqQVWLiQDtWPUqS4GpKAsq+thpu4b+ypEk6qMzMoXfckAW67moe1dsLGCqm7m49XrrhnKzF4nDYtY48S1pLMvRUZM7lQo01AtXYpY/iPK1Z/P0MUsBOMc99OtvU7g/KOEbmZvZRiO+1j7q9JyhgP85X2lYfmRauTcsExOGwqSJipLx5Ufogc4WY9I9RGgt1VL5EzSth/rGIxDOHDEBrAIEZgTm7bX7KS+0JKHEsrXtzv+DYuzIupwru9r8rfnzOq/a0Ppovxr86xS7dgX/uqexLuf7b1zN+X2CDZee94Ryvfl/OrTFbbgjjWV5UEbeK17htL6W31Eu0pr+01fv8AQmHZNN68ZNLu/wDRtz8qI7aJITwuFA782ndUI8pZb+LGB1dI/wB1/wBK0yXl5glAPPA3voFYnTrGXT31cYPHJLGJY2DIQSGG7Tfe+62u+s1XtDFLW2X6fu5so9mYRtrNm+v6sbEOVWmsJv7Yt8L291YvCaW/iR26rt8f/Vcz5Vcr4XiZMNi2SRLkZFa0nDKHtp13FZuQ+1lTAGXES2HOyAu5J1IFhff10yWKxXDz7a2tbfx8hMcFg+Jk1el730Xh5nVcPykiI6eaM9RBI9zKCD+R7K9QT4aQ5FYG97KWYb94VSRpqdBp2VocHKrCvG0omXIhVWYhgAW3DUa3twr7Bykw0sTyCVTHGQHYghQTu8Ya8N1Mj2nVX9VPwuhc+yKMv6Ki7r2fn5HSHwineON95BBvmuCDcG5vXkbPj80brcbWy5d17Xy6X32rRtk/Slg4xllxAZL2DWcsvYRlzMv9Wtt2vC+2t9IeAwwQyYlDnAZRGDISp3HoA2B7bV14VVOOZfo4dSjklla17tfAvGwKHeCdLasx4Ea3OpszC511NZGhBBGupubEg301uDcbhVXye5W4XHBjhZQ+W2ZbFWW+4lWANu3dVftL6StnwTGCXEAOps2VXZVO4hmVSAQd/Vxq2bvK5OVjYPqSbgLCyiwJA6NrGwO8WGu/Qa1ljjCgKosBuFRdk7XixUQmw7h4yWAYAi5U5TowB3iplTe5FkhSlKCRXONveUy+2/xro9c4295TL7b/ABpVTYbS3Nv2Lhg+Eh1KsFurDepue8HcQdDVjhsWSckgCuBfTxWA/mTs6xvHHgTE5OeSw+z+pqbicOHFjcEG6sN6kbiP+agkHQ0mvho14a78mTTrSpSbXgSKjYYZmZzvuygdQU/EnXurEMcV6MoAO4MPEY20HWpPUfcTWfBpZF7QCT1ki5NcCpSnSupqzOvCpGprEr9obJl576xhpERyixusiF43VWLIbK6srKWexB1DEEbiKlORciqkaTpk5vZ6yXjOZjgnzKVOeyhhoQQ1raHU1ttKWqkkXcEzU4+Q5zys0kf3kW0IsyxWlYYtwwaVy3TKAZQNBbq3DNByUYYhcRIMLIx+rmQtCSytCAA0DF7pcKmjXsVuN9q2alTxZEcOJrI5HnmOZ50eQvhL5eLW+8tm3aeL+dR8XyHaSWVzJEM/12zc1eUjFRNGFeTPqseYZVAAsBx1rbqUKrJcwdOLNXHJbJilxTyRWSQyZjH97Y4cwc1zhbSME5goHHr1OXaXKAsCseg4k7z6uqpnKRfuxrax3ddazVKlR6G7CYeE7t+AvXNfpJQHGwKdxjjB4aGVq6VWuYzkDhZXaRxKWYkn7w7yb6aaDsqcLVjTnmkasXRlVp5IFDy05IQYfCtJGZcweMDO+YanXS3VXxmb7BGTrIa3m8+b/p7q2XGci8PKkaPzpWNSq/eHcTfXTU676z7J5LQYYOsYYrIAGV2zKRrwItrc07+THIk2207+9RH8SXEk4pJONvXY1TZkEP2JISFvaYk2F+cD/d6772yW7DUfYUOfY+J5xQyoZTGWF8pyrcrfd0id3EmrrDcitnzMWiLEAjMqyHKD1ai/Xxq6x/JmCWFIGUrGhuqoco9/XvJ9etWliIJ211d/l9ykMNNpPTSOXR79+xpWwsFGdj4qQope8ozEAt0QpXXeLE/nXrZUjDYc+S9+ccG3mlkD/wBpPuJrY/AbCJGYvvQsjx3Gc6soOXh2nuFTtkclYMNnEYYiQWYO2YEeojtoniYO71eqfpuEMJUVlovhcfHnsalsrDxfYkzWQsedzEgXzhrJqeOXLb19tTOReHV9lyq6hhmxJsRcXCAg+up0PIDBPd1V8pzWGchQQSpsCL6G9rk1abD5KQ4Zm5kPdwFIZswOvVbfUVK8HFqLd27+m5anh5xlGUkrKNt/vsaZyFjRsDjBIFItfpWsDzbZTruN9xqZ9GMCvh8QrqGUulwwuD0eINbRL9EGHUc6Y3NzrHnOUdWg1t2XqNhPo4gXMiLMOcAUjOdRmDdXWO69Nq1IyUkr/FZ7bW+pnoRayvT4brfe/wBDTvo62PDiOfWaNXAENr3uLlr2INxuFT8XiMu1lXARgYhQEDO1olKR26KAX0jFt5B16PGt52H9E8WHmEqZ1IvvkzDUWII476tdsfRXgcTIJZEcPpmKOVz2FrsOu3EWq3HiqzqXduXc/HuESiuAqVk3fV9V4d5on0RSsdsYsuVzFMQW5vRCfrCE5B1Xvbsqu2PsjaEAxEuzWhxmGdn5xgI5A4S+kkUoDqbE3A330uLGuibN+jHAx4rn443RoZI8irIwQFY0YE65ibknfY8a+Yj6IcAxZgJ0zliwSUgNmN8pFrW1NgK7ULygn118TiyklJr3oYvoe2ys+BZUgSHmpGBCFijFwGzDOxIPWL23W32reqg7G2JDhIhDh4wiC5sLkknezE6sTpqeodVTqctEKbuxSlKkgVzjb3lMvtv8a6PXONveUy+2/wAaVU2G0tzdeTnksPs/qasqreTnksPs/qasqYthb3PE0IdSrC6kEEHiDUZZmi0kOaPhJxXq5zs/rHvA31MpSq1GFaOWS9CYTlTeaJ6Vri41Br7UE4Rk1hIA3mNvEPXlI1QnsuOyvQ2kB46SIe1Cw/El1/OuFWwNWm/hV13fo6lPFwkvi0fvmTKVD+14fSp31lhx0bmyOjHqDAnu31ldKcVdxZoVWDdlJGevMj2BJ4AnurzPNlF7XNwAOJJ3CsQgLG8lraWUG49Z6z+VVS5su30KvGbHklIcsuoGhuLdlUmJw5RirbxW8VEx2zElHSFj1jf/AO6iSU9zTRxEqdk9UabSp2O2Q8W/pA8R+vVXiPZcjLnCm3592+k8OXQ6SxFNq9yJQmvpW2+qjlNgJJYCsLOshIAKvlHSNmz9a5bnr6t9RGN5WegyUrRco6+ZDxYc2ysyq085zAORcgGJrJqV8bf0TpfhUYYiRXa/P3FjILSHpN9YUZF4qTzIGXo6L1VZ8ldmyQQBJmdnBK6tmUBdE5vqXLbt333VZYfBqhYqDdrXJZmOl7DpE2AubAaC5p7qKN47meNKUrS28ihUy5DbneezR789svN9C1+hbNv43zXqN9YbIRGJtJAVLc8WBWKE5SL31LSHp9HRtDet2wGzzM2UaCxueoV5HJ5oDzaIxBJN7s2YniWYkk6DeeAq0ZNq9hc8ilkcrGnZ3VwFEpdQrKi5wCDPOZL26IJQCxb+m1bbyBwTm7OGyq7lSwkFwVUjLzvTIzFt/Vw3Ve7J5OBHMsgGayjr0Uki/DQs3fV7UuS+pjqVP+sdhSlKWJFKVgxuIyIzDU8B1sTZR72IqYxcmormRKSim3yMOA15xuuWX+082PyQVKrFhYMiKm/KAL9Z4n3m599Za9dGOVKPQ89e+rFKUqwClKUAK5xt7ymX23+NdHrnG3vKZfbf40qpsNpbm68nPJYfZ/U1ZVW8nPJYfZ/U1ZUxbC3uKUpUkClKUAfcx6zVNylxhQQgLAxkl5u+I/hr91JJckC9/u7e+riqblLst5lhyRwy83NzjRzGyMOakj3822oMinxeFR8g33MGzw5nkVObHNJhGCoTzTGZXz2v4o6IswG7eDwx7I5Yh0kmnCRRqzqFUSPIpRyrI4CWL6L0VuRe1txNhsnZ7JLJI6ogePCKEjNwhiVwyjojojMANBoNwqom2DiWkmmAihaQYdWSGaRefEUuZ2eURho2Md4wQCQCbndbLWwtOtrJa9UOp1pU9IvQnQ8ronmTJIhheItmscwkM6QIrDenScqQwFjvtap0/KKBCAznxzGWCOUVgwQh3C5U6TKt2IF9OBrW4uRDlHWTmwTFjwpDM5SSbECaFg7jMcthdt9xWHGckcY0Sx85G4KXYNLLGEmeYzTMAi2mDFioLjQDcbm+CfZ3+LNccZ/kX8/KhPrMUEbAkyTpJdWAHNQu7ZHICEq6oGsTlvY2NZI+V2FKNJztkXmiSyOukpyxMoZbsjHQMoIPXVBLsTEu3NPEBCsu0XDo4aQjGpMPFNgCjTkb+lYHS1j9j2Ti5WRpYUjaNcAg6YKMMPiFmdyQLrmyAKljbW51pP8ABntb8dS/8uHX8ljyhcMY2W9mQHUFTY6i4IuDbgdRVRW1vsoSHNPlkNrAAFVXrtrcntJ9QGt9c2jg+alZNcuhS+twRqL8bG4693XSsTgJ04cS/wA10On2f2hCclRatvZ9SPV7s7YSSRqzE3N93rt1VUYTDGRwg41uODwojQICSBff261hgrK5sxdWzUYsx4DZyxAhb67yeypVKVY524pSlAClKUAKh4rWWJeA5x/wAKPzkB91TKiS/wAdP9Of/KOtmBV68fr+GZcY7UX9PyiRSlK9KccUpSgBSlKAFc4295TL7b/Guj1zjb3lMvtv8aVU2G0tzdeTnksPs/qasqreTnksPs/qasqYthb3FKUqSBSlKAFKUoAUpSgBSlKAFKUoAVWYTBRlikq3kGY3Yk5gT46gnTqIG7duIJs6w4nDBxqSCNVYb1PWPluI0NIr0nVg4p2L055JKVrnqDBomqKB6q9ztZWI4A/CsGExlzkeyyAajgw85OtfzG41JdLgjrBHfXmakJQllnudyE4zjmiaDgOU0xw8Indy6w4l5cpCNIhwf1iFwwHRNjbMNzo3VWywbeZmkEcN44RZ5XlVRnEQkygEagBkBckWJOhsawzcioWEXSkBjw0mFuLdJGj5sFtLZlBci3Fmr3ieSSvzqiaVY5ltJGMhUtzYjEgLIWBsqEgHKSouDc3ZKVNlEpojYTlmZQixwrI7TvD93MrRDJEJi4ly9JebPmg30tR+WoDzR82juhiCLHMr5zLNzCrIQv3TZyhIOawJ1JBFT8HycCSiZpZJJOdeUlsouzwCAiyqAFCqCAKrZeRqxxGz4iXJHHHEqGJXjEUqyxmO4Cl1dQbuTmtreo/47h8ZN2dylMkwheEo/OTxt0wwBiijlJByi6kSi2gOmoF7COOWY/6QlEC4lcMQDMvOqcRotost3UEqC1xvNgbGo+yeTEjKZJJJ4ZTiJpVYmIy5ZIlhYSWUxgsEzWUdDogbqlYfkUic2FmlCIMDdOhZzg7c0WOXNayi4BAvrob3GqaYLPY2Oobazj+mNv8A5HH/AOZ76l1Dg1llbq5tPwrnP/2flWns6N61+if68xGNdqdur9fIlUpSvQnKFKUoAUpSgBXONveUy+2/xro9c4295TL7b/GlVNhtLc3Xk55LD7P6mrKq3k55LD7P6mrKmLYW9xSlKkgUpSgBSlKAFKUoAUpSgBSleZJQouxsLgXPabD8yKCD1Svite9uBsfXXxpAN/8ASPxGw/P4GgDxicMHFjcW1UjxlPBlPA/HcbivmDxJN0ewdfGtuIPiuvYbe43HCs1YMVhi1mU5XW+U8Nd6t1qbC/qBGoFZcVh1Xhbmth1Gq6Ur8uZKqJJinzsqIpyhCczlb5r6CyHq417wuLD3BGV18ZTvHaOtTwbj67gYpehMrcJFyHqzLdk7wZB7gK4uFox43Dqr/Z0cRVfCz02ZMLjQ5ykFXG9DvFtLg7mG7UaaivZxQGa+gUgE+sA/AiseNjQoTILhQW0vmFhvUjUH1a1WMvSMbydBiSrkccniub2JCFSGtbQ313663Z6jecXp05r9meGNlpF7+9y1bHxi/SGm/wD57j3HqNfcRjFW2oubWHXcgD8yKgRQXJOcLY5VvlNvGuDZt/T/AC3deaXDI1gJAFKoLaElUJKkG+65367hWB04J7+/D39zUqlRrb34+/sTYpgwupuKjYLfIeuV/wAgq/8AjXvDqsYykqDqTbS9t5sSToLVj2b/AA83ntI/udyy/wBpWt/Z0bTk1t7/AEZsZJuMU9/f7JVKUrsmAUpSgBSlKAFc4295TL7b/Guj1zjb3lMvtv8AGlVNhtLc3Xk55LD7P6mrKq3k55LD7P6mrKmLYW9xSlKkgUpSgBSlKAFKUoAUpSgBWDGQZwF4E69gyn/yy1nqLj3boqma7E+LlvopP82ls2WpW5WW2pFTDyaEr09GvcWU52Zxv4jKvq9VfV2YAbZLj7u5v42VDv1ubudb/OssWOZjlCgnSxuwUixudVvvHC41GulYjjDmzaldMoDHUnM2ulrEKg7Ae01f4hNoFhApCqDvCqD6wNa915S9ula/YSR3kCvVLHow4nCK9r6MPFYWzKetT+m48b1gYlvuZb3PiOugYr0gR5ri17HTS4uLgTah7RW5jUkhTILsN4IBygHhmOl+23EVmxFKM4ZnutU+atqMpzcZWWz0a5O5jON6OSYqjXS7X+7azAmzcCbHomxF+I1rwdkXA6QNjcbxYahSCNxCiOx617anHApwGXS110Nuo9Y9d6iHYwGq5QesLzbfiiINZKfacbWmvfvvNFTAO94u/v3yMWBwrugcsMxU9Z6Q6JPZ/wBzcLDNp2js9icmh8ZixDbyrADMd46Z4k7/AHzYsM6qFDKoGgAUn8ya9fWCn8S1vPG7/cD4v5iubKs3J5fA2KgsqzbldtLBNkZmYW6TEC9ukWzabiMrbzwB3Vbmsb4tLaspvwBvf3DfUbZkujR6/dkBbgglD4h137mW/wDTXS7PquScZfMx4qkoNSXMm0pSuoZBSlKAFKUoAVzjb3lMvtv8a6PXONveUy+2/wAaVU2G0tzdeTnksPs/qasqreTnksPs/qasqYthb3FKUqSBSlKAFKUoAUpSgBSlKAFYppApBsS2oUC1+s7yABoNSeqstYZ0a6smUkBhZiQOlbW4B4qPzoRV7GGNIbA9Ff57E5WGXS++4tqOreN1ZMke7obr2uPFK5b+rLYXqP8AUGAKgg6xtmuVJK2uDZTYXBYHW193GvI2YbgEjKLCxYnTMhIta25XF+Nxu3VfTqL16E+K2UZTccCDf8+Ne6xwR5RY77ufxMW/WslUGrYVFxpuUjG8sjdgWJ1Zif7R629dSqiY05SkvBMwbsR7XPuIQnsBpdXNkeXezLRtdX2Iu0cVM04w8DpGRGZXkZOc0LZEVVzAakOSSdAoFtbjDNyuijz51kCoJ/vMq5JGw+kyp07gg5vGAHRaxIUmpe0tkNJIs0MzQyqrJmCq6sjEHKytobMLgggi53gkVWSbHySG07nL9YkjTmOcEbYkkyM+Xx1JMtlNtHbfYW8zTgp6JX+W52pyyat2JScoX56RDh5AqQQy74rku7qVvz2Xcm+9ui5Jtlvi2ryi/wCiTExOIg8mHUu6hsgecRSXUGxK9IaEjTQkVHi5IKYVWKe6c3AusaujGCczx9G4GS7upj3ZcoBGXWyw/J4Lh44OcJ5uVJc2UAkrPz9rDQC+mnCh5E/qSnJordmcprIrSBnkdIciRIqiXnZZVieMM11LxxZyGbKqgG++pU+2lXFRo0ckbMmubJYqbEghXLAo7rqQB/EsTWMcjwusczIylDEcoIjySzOoyk9JcuJeO2nRA1Br3heSYXEGd5OcvzhYGNQWMsaxvmYG5XoDKu5QSNdLNpVY06mdC6lOU4ZS9pUTDyFG5pzfzGO9h5p63X8xY9dS69FCanFSjszjtNOz3FKUq4ClKUAK5xt7ymX23+NdHrnG3vKZfbf40qpsNpbm68nPJYfZ/U1ZVW8nPJYfZ/U1ZUxbC3uKUpUkClKUAKUpQApSlAClKUAKUpQApSlAClKUAKUpQBEXCOgtE9gNyMAVA80EdIDq1Nuq2lRcbOGtcGOfoqvSIvmYC4I0kQXuQRprcCrWvhFZ5YeDkppWa5rS/wA/mW4ksrjfTv18CK33ctxokhsex/5W/wB249oXrNTqxSxBgVYAg6EHcajBJI/FPOL5rGzj1Pub/dY/1VixmCdR56e/NdTVhsSqayy2/BOpUaHHqxy6q2/K4KnttfxvWLipNcWcJQdpKzOpGcZq8XcxzwK6lWFwf+AjqI6xuqJzjxizguo/nXVgP604+tb+oVPqIYg7sG1C2AHC5FyT27q04bEzovTboIr0I1fn1M6OCAQQQQCCNxB3EV9qBNAYFzRtZAQShF1ALdLKfGXeTqSOyp5Fego1oVo5onInCVN5ZClKU4qK5xt7ymX23+NdHrnG3vKZfbf40qpsNpbm68nPJYfZ/U1ZVpWD5SyQosQVCEuASGudfarN4ZS+ZH3N+6pU1Yh05XNvpWoeGUvmR9zfup4ZS+ZH3N+6pzojhyNvpWoeGUvmR9zfup4ZS+ZH3N+6jOg4cjb6VqHhlL5kfc37qeGUvmR9zfuozoOHI2+lah4ZS+ZH3N+6nhlL5kfc37qM6DhyNvpWoeGUvmR9zfup4ZS+ZH3N+6jOg4cjb6VqHhlL5kfc37qeGUvmR9zfuozoOHI2+lah4ZS+ZH3N+6nhlL5kfc37qM6DhyNvpWoeGUvmR9zfup4ZS+ZH3N+6jOg4cjb6VqHhlL5kfc37qeGUvmR9zfuozoOHI2+lah4ZS+ZH3N+6nhlL5kfc37qM6DhyNvpWoeGUvmR9zfup4ZS+ZH3N+6jOg4cja54FcWYXGhHAgjcQRqD2ivGAkJUhjcozqTuJseiTbiVKmtX8MpfMj7m/dXzD8r2TNeNSWbNoSAOiFtx82sWMhxqdorU0Ye9Od3sbnUSUZHBU6uwup3HrYdVgPVWtry3fjGp9RIrz4Ztmzc0u4jxjxN+rsrlxwlVcvwb3XgzcGW4sdQeBqvw5aMFOacgM+Urly5WYsoF3BFgctrcKovDhvRL+I/Knhw3ol/EflT8PDEUG8sd+v+xNbhVbXe3vobC20APHSRB5zAFR6ypOX1mwqQjgi4IIO4g3B9RFat4cN6JfxH5VFflMpJPMBSd5R2S/ryWv766FOvV/uQ8GvN+ZjnRiv6JePovI26fFZSEUFnIvlFhYecxOij48AbGtS2nyekeZ3LICzFrXJtfW17C/dWTD8rsgssKi+pOYkk9ZJ1J7TWddstL08oF+Gp3afpS51K0paRsvv+RlOnCKu3r77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7894" name="AutoShape 6" descr="data:image/jpeg;base64,/9j/4AAQSkZJRgABAQAAAQABAAD/2wCEAAkGBhQSERUSERMUFRUWFxAYGBcWGBwYFxgaFBchGBYYFxgaGzIeGRwkGRgUIDIhJCgpLCwsGh4xNTIqNSYrLikBCQoKDgwOGg8PGjQkHyQ1LC01LC80LyksKSoqLCwsLCwsMCwpLCwtNDItLCwsLC8sLC0sLCwpLCksLC0vLCwsLP/AABEIAL0BCwMBIgACEQEDEQH/xAAbAAEAAgMBAQAAAAAAAAAAAAAABAUDBgcCAf/EAEUQAAIBAgMDBgoIBQMEAwAAAAECAwARBBIhBTFBBhMiUWGRFjI0UlNxcoGx0QcUFSOSocHSM0JiorJzgvAkQ8Lho7PT/8QAGgEAAgMBAQAAAAAAAAAAAAAAAAMBAgQFBv/EADMRAAIBAgQDBgYBBAMAAAAAAAABAgMRBBIhMRNBUQVhkcHh8CJxgaGx0RQyQ1LxI0Li/9oADAMBAAIRAxEAPwDoWz9nxmKMmNCSkZJKgkkqLk6VI+zYvRR/gX5U2b/Bj/04/wDEVJrzkpO71OnGKsRvs2L0Uf4F+VPs2L0Uf4F+VSaVGaXUtlXQhT4KJVvzKNbgEW/wrEmHjIBGGUg6g2j+dWVRWQocyi6neutxrqy9+oq8ZPbmVcUYsNsxNS0SC7EgFVNhYdXvrN9mxeij/AvyrNHKGF1NxXuqucrkqKI32bF6KP8AAvyp9mxeij/AvyqTSozS6k5V0K/G7PiCG0cf8v8AKvnDsrP9mxeij/Avyr7jfFt1tGO9xUirZnlWvvQjKrkb7Ni9FH+BflVZgthQOgZolJJkudR/OeANhV5ULZv8PszTEeoysR+VdTs13cr93mc/G6ONu/yI/g5h/Qr3t86eDmH9Cve3zqypXYsjBmfUrfBzD+hXvb508HMP6Fe9vnVlSiyDM+pW+DmH9Cve3zp4OYf0K97fOrKlFkGZ9St8HMP6Fe9vnTwcw/oV72+dWVKLIMz6lb4OYf0K97fOng5h/Qr3t86sqUWQZn1K3wcw/oV72+dPBzD+hXvb51ZUosgzPqVvg5h/Qr3t86eDmH9Cve3zqypRZBmfUrfBzD+hXvb508HMP6Fe9vnVlSiyDM+pW+DmH9Cve3zp4OYf0K97fOrKlFkGZ9St8HMP6Fe9vnWk7W+7nkRCVVXYAAmwF/XXSK5xt7ymX23+NLqJWG0m2zoOzf4Mf+nH/iKk1G2b/Bj/ANOP/EVJryst2duOyFKUqpIpXwmvHPr5y94osBjnhsc6DpC1wP5hxB4E23VlilDC43f80PUa8fXE89PxD51jwzgu5UgiybjcX1v77ZavZta8iul9CVSlKoWMGM8Ue3F/mKz1Hxf8vtp8a+4rE5FvYkkgKo3sTuHZuJvwAJ4VdRcrRW7KOSjdvYY3EZELDU6BR1s2ijvIr5hociKnmqo7ha9Y4sMxYPIQWF8qjxFuLG19WNrjMeBNgLmpNeiweHdCGu7OPiK3FldbIUpStggUpSgBSlKAFKUoAUpUA4orGJWOYsubJuAuM3RyoWNh16cdOEpXKuSW5PpUCbGMdFFjmsvS32dUa+mm89e415O0yCWK9EAAgG5DAOSALdLcuum8dtTlZXiIsaVB+1N114m/jadRF03aHfbcbXtWRZ3ZGsuVwNBcHUqGGpAF+lbqv2VGVk509iVSq+PaY3DMwA8ZtDcjMAQqWG8L13IFjUvDTZ1DWte+mvAkcQDw4gUNNApJ7GWlKVBcVzjb3lMvtv8AGuj1zjb3lMvtv8aVU2G0tzoOzf4Mf+nH/iKk1V8n9oCSGMEZWCLoeKjohlPEXGvUfcTaV5erBwm1I7VOSlFNClKw4mUiyr4zXA7Osn1fKqJXLvQxsOcYg+Itrjzm369g+PqrL9WXzV7hVHtHaDrK0EUsUCQxJLNNKue3OOyooBdQL83IzMT1ADW4lJyijCEl+cyDB5njHQf6yQsbJ0j0S2u82HE0xp8iia5lrkHUK+hbbqotscqeZWcczLnjhnlTMq5ZRFYMVIe+VSyE3ynKbgGssfKZCyK0cwJ5gOSoyxPObRJIQ2jMcu7MBmW5GYVXJK1wzxLmlawv0gQFc/N4nLzYlvzWnNXs8u/xEOh47iAwN6k7f5QmJZ4wkqOIMU8UhVebZooi5CnMTcb+koByta9jRw5XtYM8bXLnEQ5gLGxBBGl93WKh4rOrI7AFULXyA3AZCt8vEAnW2teU20BLHC8coMgAWQqObZhHzhUENmvlDHVQOiRe4qzplKpKjJSsUqQVWLiQDtWPUqS4GpKAsq+thpu4b+ypEk6qMzMoXfckAW67moe1dsLGCqm7m49XrrhnKzF4nDYtY48S1pLMvRUZM7lQo01AtXYpY/iPK1Z/P0MUsBOMc99OtvU7g/KOEbmZvZRiO+1j7q9JyhgP85X2lYfmRauTcsExOGwqSJipLx5Ufogc4WY9I9RGgt1VL5EzSth/rGIxDOHDEBrAIEZgTm7bX7KS+0JKHEsrXtzv+DYuzIupwru9r8rfnzOq/a0Ppovxr86xS7dgX/uqexLuf7b1zN+X2CDZee94Ryvfl/OrTFbbgjjWV5UEbeK17htL6W31Eu0pr+01fv8AQmHZNN68ZNLu/wDRtz8qI7aJITwuFA782ndUI8pZb+LGB1dI/wB1/wBK0yXl5glAPPA3voFYnTrGXT31cYPHJLGJY2DIQSGG7Tfe+62u+s1XtDFLW2X6fu5so9mYRtrNm+v6sbEOVWmsJv7Yt8L291YvCaW/iR26rt8f/Vcz5Vcr4XiZMNi2SRLkZFa0nDKHtp13FZuQ+1lTAGXES2HOyAu5J1IFhff10yWKxXDz7a2tbfx8hMcFg+Jk1el730Xh5nVcPykiI6eaM9RBI9zKCD+R7K9QT4aQ5FYG97KWYb94VSRpqdBp2VocHKrCvG0omXIhVWYhgAW3DUa3twr7Bykw0sTyCVTHGQHYghQTu8Ya8N1Mj2nVX9VPwuhc+yKMv6Ki7r2fn5HSHwineON95BBvmuCDcG5vXkbPj80brcbWy5d17Xy6X32rRtk/Slg4xllxAZL2DWcsvYRlzMv9Wtt2vC+2t9IeAwwQyYlDnAZRGDISp3HoA2B7bV14VVOOZfo4dSjklla17tfAvGwKHeCdLasx4Ea3OpszC511NZGhBBGupubEg301uDcbhVXye5W4XHBjhZQ+W2ZbFWW+4lWANu3dVftL6StnwTGCXEAOps2VXZVO4hmVSAQd/Vxq2bvK5OVjYPqSbgLCyiwJA6NrGwO8WGu/Qa1ljjCgKosBuFRdk7XixUQmw7h4yWAYAi5U5TowB3iplTe5FkhSlKCRXONveUy+2/xro9c4295TL7b/ABpVTYbS3Nv2Lhg+Eh1KsFurDepue8HcQdDVjhsWSckgCuBfTxWA/mTs6xvHHgTE5OeSw+z+pqbicOHFjcEG6sN6kbiP+agkHQ0mvho14a78mTTrSpSbXgSKjYYZmZzvuygdQU/EnXurEMcV6MoAO4MPEY20HWpPUfcTWfBpZF7QCT1ki5NcCpSnSupqzOvCpGprEr9obJl576xhpERyixusiF43VWLIbK6srKWexB1DEEbiKlORciqkaTpk5vZ6yXjOZjgnzKVOeyhhoQQ1raHU1ttKWqkkXcEzU4+Q5zys0kf3kW0IsyxWlYYtwwaVy3TKAZQNBbq3DNByUYYhcRIMLIx+rmQtCSytCAA0DF7pcKmjXsVuN9q2alTxZEcOJrI5HnmOZ50eQvhL5eLW+8tm3aeL+dR8XyHaSWVzJEM/12zc1eUjFRNGFeTPqseYZVAAsBx1rbqUKrJcwdOLNXHJbJilxTyRWSQyZjH97Y4cwc1zhbSME5goHHr1OXaXKAsCseg4k7z6uqpnKRfuxrax3ddazVKlR6G7CYeE7t+AvXNfpJQHGwKdxjjB4aGVq6VWuYzkDhZXaRxKWYkn7w7yb6aaDsqcLVjTnmkasXRlVp5IFDy05IQYfCtJGZcweMDO+YanXS3VXxmb7BGTrIa3m8+b/p7q2XGci8PKkaPzpWNSq/eHcTfXTU676z7J5LQYYOsYYrIAGV2zKRrwItrc07+THIk2207+9RH8SXEk4pJONvXY1TZkEP2JISFvaYk2F+cD/d6772yW7DUfYUOfY+J5xQyoZTGWF8pyrcrfd0id3EmrrDcitnzMWiLEAjMqyHKD1ai/Xxq6x/JmCWFIGUrGhuqoco9/XvJ9etWliIJ211d/l9ykMNNpPTSOXR79+xpWwsFGdj4qQope8ozEAt0QpXXeLE/nXrZUjDYc+S9+ccG3mlkD/wBpPuJrY/AbCJGYvvQsjx3Gc6soOXh2nuFTtkclYMNnEYYiQWYO2YEeojtoniYO71eqfpuEMJUVlovhcfHnsalsrDxfYkzWQsedzEgXzhrJqeOXLb19tTOReHV9lyq6hhmxJsRcXCAg+up0PIDBPd1V8pzWGchQQSpsCL6G9rk1abD5KQ4Zm5kPdwFIZswOvVbfUVK8HFqLd27+m5anh5xlGUkrKNt/vsaZyFjRsDjBIFItfpWsDzbZTruN9xqZ9GMCvh8QrqGUulwwuD0eINbRL9EGHUc6Y3NzrHnOUdWg1t2XqNhPo4gXMiLMOcAUjOdRmDdXWO69Nq1IyUkr/FZ7bW+pnoRayvT4brfe/wBDTvo62PDiOfWaNXAENr3uLlr2INxuFT8XiMu1lXARgYhQEDO1olKR26KAX0jFt5B16PGt52H9E8WHmEqZ1IvvkzDUWII476tdsfRXgcTIJZEcPpmKOVz2FrsOu3EWq3HiqzqXduXc/HuESiuAqVk3fV9V4d5on0RSsdsYsuVzFMQW5vRCfrCE5B1Xvbsqu2PsjaEAxEuzWhxmGdn5xgI5A4S+kkUoDqbE3A330uLGuibN+jHAx4rn443RoZI8irIwQFY0YE65ibknfY8a+Yj6IcAxZgJ0zliwSUgNmN8pFrW1NgK7ULygn118TiyklJr3oYvoe2ys+BZUgSHmpGBCFijFwGzDOxIPWL23W32reqg7G2JDhIhDh4wiC5sLkknezE6sTpqeodVTqctEKbuxSlKkgVzjb3lMvtv8a6PXONveUy+2/wAaVU2G0tzdeTnksPs/qasqreTnksPs/qasqYthb3PE0IdSrC6kEEHiDUZZmi0kOaPhJxXq5zs/rHvA31MpSq1GFaOWS9CYTlTeaJ6Vri41Br7UE4Rk1hIA3mNvEPXlI1QnsuOyvQ2kB46SIe1Cw/El1/OuFWwNWm/hV13fo6lPFwkvi0fvmTKVD+14fSp31lhx0bmyOjHqDAnu31ldKcVdxZoVWDdlJGevMj2BJ4AnurzPNlF7XNwAOJJ3CsQgLG8lraWUG49Z6z+VVS5su30KvGbHklIcsuoGhuLdlUmJw5RirbxW8VEx2zElHSFj1jf/AO6iSU9zTRxEqdk9UabSp2O2Q8W/pA8R+vVXiPZcjLnCm3592+k8OXQ6SxFNq9yJQmvpW2+qjlNgJJYCsLOshIAKvlHSNmz9a5bnr6t9RGN5WegyUrRco6+ZDxYc2ysyq085zAORcgGJrJqV8bf0TpfhUYYiRXa/P3FjILSHpN9YUZF4qTzIGXo6L1VZ8ldmyQQBJmdnBK6tmUBdE5vqXLbt333VZYfBqhYqDdrXJZmOl7DpE2AubAaC5p7qKN47meNKUrS28ihUy5DbneezR789svN9C1+hbNv43zXqN9YbIRGJtJAVLc8WBWKE5SL31LSHp9HRtDet2wGzzM2UaCxueoV5HJ5oDzaIxBJN7s2YniWYkk6DeeAq0ZNq9hc8ilkcrGnZ3VwFEpdQrKi5wCDPOZL26IJQCxb+m1bbyBwTm7OGyq7lSwkFwVUjLzvTIzFt/Vw3Ve7J5OBHMsgGayjr0Uki/DQs3fV7UuS+pjqVP+sdhSlKWJFKVgxuIyIzDU8B1sTZR72IqYxcmormRKSim3yMOA15xuuWX+082PyQVKrFhYMiKm/KAL9Z4n3m599Za9dGOVKPQ89e+rFKUqwClKUAK5xt7ymX23+NdHrnG3vKZfbf40qpsNpbm68nPJYfZ/U1ZVW8nPJYfZ/U1ZUxbC3uKUpUkClKUAfcx6zVNylxhQQgLAxkl5u+I/hr91JJckC9/u7e+riqblLst5lhyRwy83NzjRzGyMOakj3822oMinxeFR8g33MGzw5nkVObHNJhGCoTzTGZXz2v4o6IswG7eDwx7I5Yh0kmnCRRqzqFUSPIpRyrI4CWL6L0VuRe1txNhsnZ7JLJI6ogePCKEjNwhiVwyjojojMANBoNwqom2DiWkmmAihaQYdWSGaRefEUuZ2eURho2Md4wQCQCbndbLWwtOtrJa9UOp1pU9IvQnQ8ronmTJIhheItmscwkM6QIrDenScqQwFjvtap0/KKBCAznxzGWCOUVgwQh3C5U6TKt2IF9OBrW4uRDlHWTmwTFjwpDM5SSbECaFg7jMcthdt9xWHGckcY0Sx85G4KXYNLLGEmeYzTMAi2mDFioLjQDcbm+CfZ3+LNccZ/kX8/KhPrMUEbAkyTpJdWAHNQu7ZHICEq6oGsTlvY2NZI+V2FKNJztkXmiSyOukpyxMoZbsjHQMoIPXVBLsTEu3NPEBCsu0XDo4aQjGpMPFNgCjTkb+lYHS1j9j2Ti5WRpYUjaNcAg6YKMMPiFmdyQLrmyAKljbW51pP8ABntb8dS/8uHX8ljyhcMY2W9mQHUFTY6i4IuDbgdRVRW1vsoSHNPlkNrAAFVXrtrcntJ9QGt9c2jg+alZNcuhS+twRqL8bG4693XSsTgJ04cS/wA10On2f2hCclRatvZ9SPV7s7YSSRqzE3N93rt1VUYTDGRwg41uODwojQICSBff261hgrK5sxdWzUYsx4DZyxAhb67yeypVKVY524pSlAClKUAKh4rWWJeA5x/wAKPzkB91TKiS/wAdP9Of/KOtmBV68fr+GZcY7UX9PyiRSlK9KccUpSgBSlKAFc4295TL7b/Guj1zjb3lMvtv8aVU2G0tzdeTnksPs/qasqreTnksPs/qasqYthb3FKUqSBSlKAFKUoAUpSgBSlKAFKUoAVWYTBRlikq3kGY3Yk5gT46gnTqIG7duIJs6w4nDBxqSCNVYb1PWPluI0NIr0nVg4p2L055JKVrnqDBomqKB6q9ztZWI4A/CsGExlzkeyyAajgw85OtfzG41JdLgjrBHfXmakJQllnudyE4zjmiaDgOU0xw8Indy6w4l5cpCNIhwf1iFwwHRNjbMNzo3VWywbeZmkEcN44RZ5XlVRnEQkygEagBkBckWJOhsawzcioWEXSkBjw0mFuLdJGj5sFtLZlBci3Fmr3ieSSvzqiaVY5ltJGMhUtzYjEgLIWBsqEgHKSouDc3ZKVNlEpojYTlmZQixwrI7TvD93MrRDJEJi4ly9JebPmg30tR+WoDzR82juhiCLHMr5zLNzCrIQv3TZyhIOawJ1JBFT8HycCSiZpZJJOdeUlsouzwCAiyqAFCqCAKrZeRqxxGz4iXJHHHEqGJXjEUqyxmO4Cl1dQbuTmtreo/47h8ZN2dylMkwheEo/OTxt0wwBiijlJByi6kSi2gOmoF7COOWY/6QlEC4lcMQDMvOqcRotost3UEqC1xvNgbGo+yeTEjKZJJJ4ZTiJpVYmIy5ZIlhYSWUxgsEzWUdDogbqlYfkUic2FmlCIMDdOhZzg7c0WOXNayi4BAvrob3GqaYLPY2Oobazj+mNv8A5HH/AOZ76l1Dg1llbq5tPwrnP/2flWns6N61+if68xGNdqdur9fIlUpSvQnKFKUoAUpSgBXONveUy+2/xro9c4295TL7b/GlVNhtLc3Xk55LD7P6mrKq3k55LD7P6mrKmLYW9xSlKkgUpSgBSlKAFKUoAUpSgBSleZJQouxsLgXPabD8yKCD1Svite9uBsfXXxpAN/8ASPxGw/P4GgDxicMHFjcW1UjxlPBlPA/HcbivmDxJN0ewdfGtuIPiuvYbe43HCs1YMVhi1mU5XW+U8Nd6t1qbC/qBGoFZcVh1Xhbmth1Gq6Ur8uZKqJJinzsqIpyhCczlb5r6CyHq417wuLD3BGV18ZTvHaOtTwbj67gYpehMrcJFyHqzLdk7wZB7gK4uFox43Dqr/Z0cRVfCz02ZMLjQ5ykFXG9DvFtLg7mG7UaaivZxQGa+gUgE+sA/AiseNjQoTILhQW0vmFhvUjUH1a1WMvSMbydBiSrkccniub2JCFSGtbQ313663Z6jecXp05r9meGNlpF7+9y1bHxi/SGm/wD57j3HqNfcRjFW2oubWHXcgD8yKgRQXJOcLY5VvlNvGuDZt/T/AC3deaXDI1gJAFKoLaElUJKkG+65367hWB04J7+/D39zUqlRrb34+/sTYpgwupuKjYLfIeuV/wAgq/8AjXvDqsYykqDqTbS9t5sSToLVj2b/AA83ntI/udyy/wBpWt/Z0bTk1t7/AEZsZJuMU9/f7JVKUrsmAUpSgBSlKAFc4295TL7b/Guj1zjb3lMvtv8AGlVNhtLc3Xk55LD7P6mrKq3k55LD7P6mrKmLYW9xSlKkgUpSgBSlKAFKUoAUpSgBWDGQZwF4E69gyn/yy1nqLj3boqma7E+LlvopP82ls2WpW5WW2pFTDyaEr09GvcWU52Zxv4jKvq9VfV2YAbZLj7u5v42VDv1ubudb/OssWOZjlCgnSxuwUixudVvvHC41GulYjjDmzaldMoDHUnM2ulrEKg7Ae01f4hNoFhApCqDvCqD6wNa915S9ula/YSR3kCvVLHow4nCK9r6MPFYWzKetT+m48b1gYlvuZb3PiOugYr0gR5ri17HTS4uLgTah7RW5jUkhTILsN4IBygHhmOl+23EVmxFKM4ZnutU+atqMpzcZWWz0a5O5jON6OSYqjXS7X+7azAmzcCbHomxF+I1rwdkXA6QNjcbxYahSCNxCiOx617anHApwGXS110Nuo9Y9d6iHYwGq5QesLzbfiiINZKfacbWmvfvvNFTAO94u/v3yMWBwrugcsMxU9Z6Q6JPZ/wBzcLDNp2js9icmh8ZixDbyrADMd46Z4k7/AHzYsM6qFDKoGgAUn8ya9fWCn8S1vPG7/cD4v5iubKs3J5fA2KgsqzbldtLBNkZmYW6TEC9ukWzabiMrbzwB3Vbmsb4tLaspvwBvf3DfUbZkujR6/dkBbgglD4h137mW/wDTXS7PquScZfMx4qkoNSXMm0pSuoZBSlKAFKUoAVzjb3lMvtv8a6PXONveUy+2/wAaVU2G0tzdeTnksPs/qasqreTnksPs/qasqYthb3FKUqSBSlKAFKUoAUpSgBSlKAFYppApBsS2oUC1+s7yABoNSeqstYZ0a6smUkBhZiQOlbW4B4qPzoRV7GGNIbA9Ff57E5WGXS++4tqOreN1ZMke7obr2uPFK5b+rLYXqP8AUGAKgg6xtmuVJK2uDZTYXBYHW193GvI2YbgEjKLCxYnTMhIta25XF+Nxu3VfTqL16E+K2UZTccCDf8+Ne6xwR5RY77ufxMW/WslUGrYVFxpuUjG8sjdgWJ1Zif7R629dSqiY05SkvBMwbsR7XPuIQnsBpdXNkeXezLRtdX2Iu0cVM04w8DpGRGZXkZOc0LZEVVzAakOSSdAoFtbjDNyuijz51kCoJ/vMq5JGw+kyp07gg5vGAHRaxIUmpe0tkNJIs0MzQyqrJmCq6sjEHKytobMLgggi53gkVWSbHySG07nL9YkjTmOcEbYkkyM+Xx1JMtlNtHbfYW8zTgp6JX+W52pyyat2JScoX56RDh5AqQQy74rku7qVvz2Xcm+9ui5Jtlvi2ryi/wCiTExOIg8mHUu6hsgecRSXUGxK9IaEjTQkVHi5IKYVWKe6c3AusaujGCczx9G4GS7upj3ZcoBGXWyw/J4Lh44OcJ5uVJc2UAkrPz9rDQC+mnCh5E/qSnJordmcprIrSBnkdIciRIqiXnZZVieMM11LxxZyGbKqgG++pU+2lXFRo0ckbMmubJYqbEghXLAo7rqQB/EsTWMcjwusczIylDEcoIjySzOoyk9JcuJeO2nRA1Br3heSYXEGd5OcvzhYGNQWMsaxvmYG5XoDKu5QSNdLNpVY06mdC6lOU4ZS9pUTDyFG5pzfzGO9h5p63X8xY9dS69FCanFSjszjtNOz3FKUq4ClKUAK5xt7ymX23+NdHrnG3vKZfbf40qpsNpbm68nPJYfZ/U1ZVW8nPJYfZ/U1ZUxbC3uKUpUkClKUAKUpQApSlAClKUAKUpQApSlAClKUAKUpQBEXCOgtE9gNyMAVA80EdIDq1Nuq2lRcbOGtcGOfoqvSIvmYC4I0kQXuQRprcCrWvhFZ5YeDkppWa5rS/wA/mW4ksrjfTv18CK33ctxokhsex/5W/wB249oXrNTqxSxBgVYAg6EHcajBJI/FPOL5rGzj1Pub/dY/1VixmCdR56e/NdTVhsSqayy2/BOpUaHHqxy6q2/K4KnttfxvWLipNcWcJQdpKzOpGcZq8XcxzwK6lWFwf+AjqI6xuqJzjxizguo/nXVgP604+tb+oVPqIYg7sG1C2AHC5FyT27q04bEzovTboIr0I1fn1M6OCAQQQQCCNxB3EV9qBNAYFzRtZAQShF1ALdLKfGXeTqSOyp5Fego1oVo5onInCVN5ZClKU4qK5xt7ymX23+NdHrnG3vKZfbf40qpsNpbm68nPJYfZ/U1ZVpWD5SyQosQVCEuASGudfarN4ZS+ZH3N+6pU1Yh05XNvpWoeGUvmR9zfup4ZS+ZH3N+6pzojhyNvpWoeGUvmR9zfup4ZS+ZH3N+6jOg4cjb6VqHhlL5kfc37qeGUvmR9zfuozoOHI2+lah4ZS+ZH3N+6nhlL5kfc37qM6DhyNvpWoeGUvmR9zfup4ZS+ZH3N+6jOg4cjb6VqHhlL5kfc37qeGUvmR9zfuozoOHI2+lah4ZS+ZH3N+6nhlL5kfc37qM6DhyNvpWoeGUvmR9zfup4ZS+ZH3N+6jOg4cjb6VqHhlL5kfc37qeGUvmR9zfuozoOHI2+lah4ZS+ZH3N+6nhlL5kfc37qM6DhyNvpWoeGUvmR9zfup4ZS+ZH3N+6jOg4cja54FcWYXGhHAgjcQRqD2ivGAkJUhjcozqTuJseiTbiVKmtX8MpfMj7m/dXzD8r2TNeNSWbNoSAOiFtx82sWMhxqdorU0Ye9Od3sbnUSUZHBU6uwup3HrYdVgPVWtry3fjGp9RIrz4Ztmzc0u4jxjxN+rsrlxwlVcvwb3XgzcGW4sdQeBqvw5aMFOacgM+Urly5WYsoF3BFgctrcKovDhvRL+I/Knhw3ol/EflT8PDEUG8sd+v+xNbhVbXe3vobC20APHSRB5zAFR6ypOX1mwqQjgi4IIO4g3B9RFat4cN6JfxH5VFflMpJPMBSd5R2S/ryWv766FOvV/uQ8GvN+ZjnRiv6JePovI26fFZSEUFnIvlFhYecxOij48AbGtS2nyekeZ3LICzFrXJtfW17C/dWTD8rsgssKi+pOYkk9ZJ1J7TWddstL08oF+Gp3afpS51K0paRsvv+RlOnCKu3r77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7896" name="AutoShape 8" descr="data:image/jpeg;base64,/9j/4AAQSkZJRgABAQAAAQABAAD/2wCEAAkGBhQSERUSERMUFRUWFxAYGBcWGBwYFxgaFBchGBYYFxgaGzIeGRwkGRgUIDIhJCgpLCwsGh4xNTIqNSYrLikBCQoKDgwOGg8PGjQkHyQ1LC01LC80LyksKSoqLCwsLCwsMCwpLCwtNDItLCwsLC8sLC0sLCwpLCksLC0vLCwsLP/AABEIAL0BCwMBIgACEQEDEQH/xAAbAAEAAgMBAQAAAAAAAAAAAAAABAUDBgcCAf/EAEUQAAIBAgMDBgoIBQMEAwAAAAECAwARBBIhBTFBBhMiUWGRFjI0UlNxcoGx0QcUFSOSocHSM0JiorJzgvAkQ8Lho7PT/8QAGgEAAgMBAQAAAAAAAAAAAAAAAAMBAgQFBv/EADMRAAIBAgQDBgYBBAMAAAAAAAABAgMRBBIhMRNBUQVhkcHh8CJxgaGx0RQyQ1LxI0Li/9oADAMBAAIRAxEAPwDoWz9nxmKMmNCSkZJKgkkqLk6VI+zYvRR/gX5U2b/Bj/04/wDEVJrzkpO71OnGKsRvs2L0Uf4F+VPs2L0Uf4F+VSaVGaXUtlXQhT4KJVvzKNbgEW/wrEmHjIBGGUg6g2j+dWVRWQocyi6neutxrqy9+oq8ZPbmVcUYsNsxNS0SC7EgFVNhYdXvrN9mxeij/AvyrNHKGF1NxXuqucrkqKI32bF6KP8AAvyp9mxeij/AvyqTSozS6k5V0K/G7PiCG0cf8v8AKvnDsrP9mxeij/Avyr7jfFt1tGO9xUirZnlWvvQjKrkb7Ni9FH+BflVZgthQOgZolJJkudR/OeANhV5ULZv8PszTEeoysR+VdTs13cr93mc/G6ONu/yI/g5h/Qr3t86eDmH9Cve3zqypXYsjBmfUrfBzD+hXvb508HMP6Fe9vnVlSiyDM+pW+DmH9Cve3zp4OYf0K97fOrKlFkGZ9St8HMP6Fe9vnTwcw/oV72+dWVKLIMz6lb4OYf0K97fOng5h/Qr3t86sqUWQZn1K3wcw/oV72+dPBzD+hXvb51ZUosgzPqVvg5h/Qr3t86eDmH9Cve3zqypRZBmfUrfBzD+hXvb508HMP6Fe9vnVlSiyDM+pW+DmH9Cve3zp4OYf0K97fOrKlFkGZ9St8HMP6Fe9vnWk7W+7nkRCVVXYAAmwF/XXSK5xt7ymX23+NLqJWG0m2zoOzf4Mf+nH/iKk1G2b/Bj/ANOP/EVJryst2duOyFKUqpIpXwmvHPr5y94osBjnhsc6DpC1wP5hxB4E23VlilDC43f80PUa8fXE89PxD51jwzgu5UgiybjcX1v77ZavZta8iul9CVSlKoWMGM8Ue3F/mKz1Hxf8vtp8a+4rE5FvYkkgKo3sTuHZuJvwAJ4VdRcrRW7KOSjdvYY3EZELDU6BR1s2ijvIr5hociKnmqo7ha9Y4sMxYPIQWF8qjxFuLG19WNrjMeBNgLmpNeiweHdCGu7OPiK3FldbIUpStggUpSgBSlKAFKUoAUpUA4orGJWOYsubJuAuM3RyoWNh16cdOEpXKuSW5PpUCbGMdFFjmsvS32dUa+mm89e415O0yCWK9EAAgG5DAOSALdLcuum8dtTlZXiIsaVB+1N114m/jadRF03aHfbcbXtWRZ3ZGsuVwNBcHUqGGpAF+lbqv2VGVk509iVSq+PaY3DMwA8ZtDcjMAQqWG8L13IFjUvDTZ1DWte+mvAkcQDw4gUNNApJ7GWlKVBcVzjb3lMvtv8AGuj1zjb3lMvtv8aVU2G0tzoOzf4Mf+nH/iKk1V8n9oCSGMEZWCLoeKjohlPEXGvUfcTaV5erBwm1I7VOSlFNClKw4mUiyr4zXA7Osn1fKqJXLvQxsOcYg+Itrjzm369g+PqrL9WXzV7hVHtHaDrK0EUsUCQxJLNNKue3OOyooBdQL83IzMT1ADW4lJyijCEl+cyDB5njHQf6yQsbJ0j0S2u82HE0xp8iia5lrkHUK+hbbqotscqeZWcczLnjhnlTMq5ZRFYMVIe+VSyE3ynKbgGssfKZCyK0cwJ5gOSoyxPObRJIQ2jMcu7MBmW5GYVXJK1wzxLmlawv0gQFc/N4nLzYlvzWnNXs8u/xEOh47iAwN6k7f5QmJZ4wkqOIMU8UhVebZooi5CnMTcb+koByta9jRw5XtYM8bXLnEQ5gLGxBBGl93WKh4rOrI7AFULXyA3AZCt8vEAnW2teU20BLHC8coMgAWQqObZhHzhUENmvlDHVQOiRe4qzplKpKjJSsUqQVWLiQDtWPUqS4GpKAsq+thpu4b+ypEk6qMzMoXfckAW67moe1dsLGCqm7m49XrrhnKzF4nDYtY48S1pLMvRUZM7lQo01AtXYpY/iPK1Z/P0MUsBOMc99OtvU7g/KOEbmZvZRiO+1j7q9JyhgP85X2lYfmRauTcsExOGwqSJipLx5Ufogc4WY9I9RGgt1VL5EzSth/rGIxDOHDEBrAIEZgTm7bX7KS+0JKHEsrXtzv+DYuzIupwru9r8rfnzOq/a0Ppovxr86xS7dgX/uqexLuf7b1zN+X2CDZee94Ryvfl/OrTFbbgjjWV5UEbeK17htL6W31Eu0pr+01fv8AQmHZNN68ZNLu/wDRtz8qI7aJITwuFA782ndUI8pZb+LGB1dI/wB1/wBK0yXl5glAPPA3voFYnTrGXT31cYPHJLGJY2DIQSGG7Tfe+62u+s1XtDFLW2X6fu5so9mYRtrNm+v6sbEOVWmsJv7Yt8L291YvCaW/iR26rt8f/Vcz5Vcr4XiZMNi2SRLkZFa0nDKHtp13FZuQ+1lTAGXES2HOyAu5J1IFhff10yWKxXDz7a2tbfx8hMcFg+Jk1el730Xh5nVcPykiI6eaM9RBI9zKCD+R7K9QT4aQ5FYG97KWYb94VSRpqdBp2VocHKrCvG0omXIhVWYhgAW3DUa3twr7Bykw0sTyCVTHGQHYghQTu8Ya8N1Mj2nVX9VPwuhc+yKMv6Ki7r2fn5HSHwineON95BBvmuCDcG5vXkbPj80brcbWy5d17Xy6X32rRtk/Slg4xllxAZL2DWcsvYRlzMv9Wtt2vC+2t9IeAwwQyYlDnAZRGDISp3HoA2B7bV14VVOOZfo4dSjklla17tfAvGwKHeCdLasx4Ea3OpszC511NZGhBBGupubEg301uDcbhVXye5W4XHBjhZQ+W2ZbFWW+4lWANu3dVftL6StnwTGCXEAOps2VXZVO4hmVSAQd/Vxq2bvK5OVjYPqSbgLCyiwJA6NrGwO8WGu/Qa1ljjCgKosBuFRdk7XixUQmw7h4yWAYAi5U5TowB3iplTe5FkhSlKCRXONveUy+2/xro9c4295TL7b/ABpVTYbS3Nv2Lhg+Eh1KsFurDepue8HcQdDVjhsWSckgCuBfTxWA/mTs6xvHHgTE5OeSw+z+pqbicOHFjcEG6sN6kbiP+agkHQ0mvho14a78mTTrSpSbXgSKjYYZmZzvuygdQU/EnXurEMcV6MoAO4MPEY20HWpPUfcTWfBpZF7QCT1ki5NcCpSnSupqzOvCpGprEr9obJl576xhpERyixusiF43VWLIbK6srKWexB1DEEbiKlORciqkaTpk5vZ6yXjOZjgnzKVOeyhhoQQ1raHU1ttKWqkkXcEzU4+Q5zys0kf3kW0IsyxWlYYtwwaVy3TKAZQNBbq3DNByUYYhcRIMLIx+rmQtCSytCAA0DF7pcKmjXsVuN9q2alTxZEcOJrI5HnmOZ50eQvhL5eLW+8tm3aeL+dR8XyHaSWVzJEM/12zc1eUjFRNGFeTPqseYZVAAsBx1rbqUKrJcwdOLNXHJbJilxTyRWSQyZjH97Y4cwc1zhbSME5goHHr1OXaXKAsCseg4k7z6uqpnKRfuxrax3ddazVKlR6G7CYeE7t+AvXNfpJQHGwKdxjjB4aGVq6VWuYzkDhZXaRxKWYkn7w7yb6aaDsqcLVjTnmkasXRlVp5IFDy05IQYfCtJGZcweMDO+YanXS3VXxmb7BGTrIa3m8+b/p7q2XGci8PKkaPzpWNSq/eHcTfXTU676z7J5LQYYOsYYrIAGV2zKRrwItrc07+THIk2207+9RH8SXEk4pJONvXY1TZkEP2JISFvaYk2F+cD/d6772yW7DUfYUOfY+J5xQyoZTGWF8pyrcrfd0id3EmrrDcitnzMWiLEAjMqyHKD1ai/Xxq6x/JmCWFIGUrGhuqoco9/XvJ9etWliIJ211d/l9ykMNNpPTSOXR79+xpWwsFGdj4qQope8ozEAt0QpXXeLE/nXrZUjDYc+S9+ccG3mlkD/wBpPuJrY/AbCJGYvvQsjx3Gc6soOXh2nuFTtkclYMNnEYYiQWYO2YEeojtoniYO71eqfpuEMJUVlovhcfHnsalsrDxfYkzWQsedzEgXzhrJqeOXLb19tTOReHV9lyq6hhmxJsRcXCAg+up0PIDBPd1V8pzWGchQQSpsCL6G9rk1abD5KQ4Zm5kPdwFIZswOvVbfUVK8HFqLd27+m5anh5xlGUkrKNt/vsaZyFjRsDjBIFItfpWsDzbZTruN9xqZ9GMCvh8QrqGUulwwuD0eINbRL9EGHUc6Y3NzrHnOUdWg1t2XqNhPo4gXMiLMOcAUjOdRmDdXWO69Nq1IyUkr/FZ7bW+pnoRayvT4brfe/wBDTvo62PDiOfWaNXAENr3uLlr2INxuFT8XiMu1lXARgYhQEDO1olKR26KAX0jFt5B16PGt52H9E8WHmEqZ1IvvkzDUWII476tdsfRXgcTIJZEcPpmKOVz2FrsOu3EWq3HiqzqXduXc/HuESiuAqVk3fV9V4d5on0RSsdsYsuVzFMQW5vRCfrCE5B1Xvbsqu2PsjaEAxEuzWhxmGdn5xgI5A4S+kkUoDqbE3A330uLGuibN+jHAx4rn443RoZI8irIwQFY0YE65ibknfY8a+Yj6IcAxZgJ0zliwSUgNmN8pFrW1NgK7ULygn118TiyklJr3oYvoe2ys+BZUgSHmpGBCFijFwGzDOxIPWL23W32reqg7G2JDhIhDh4wiC5sLkknezE6sTpqeodVTqctEKbuxSlKkgVzjb3lMvtv8a6PXONveUy+2/wAaVU2G0tzdeTnksPs/qasqreTnksPs/qasqYthb3PE0IdSrC6kEEHiDUZZmi0kOaPhJxXq5zs/rHvA31MpSq1GFaOWS9CYTlTeaJ6Vri41Br7UE4Rk1hIA3mNvEPXlI1QnsuOyvQ2kB46SIe1Cw/El1/OuFWwNWm/hV13fo6lPFwkvi0fvmTKVD+14fSp31lhx0bmyOjHqDAnu31ldKcVdxZoVWDdlJGevMj2BJ4AnurzPNlF7XNwAOJJ3CsQgLG8lraWUG49Z6z+VVS5su30KvGbHklIcsuoGhuLdlUmJw5RirbxW8VEx2zElHSFj1jf/AO6iSU9zTRxEqdk9UabSp2O2Q8W/pA8R+vVXiPZcjLnCm3592+k8OXQ6SxFNq9yJQmvpW2+qjlNgJJYCsLOshIAKvlHSNmz9a5bnr6t9RGN5WegyUrRco6+ZDxYc2ysyq085zAORcgGJrJqV8bf0TpfhUYYiRXa/P3FjILSHpN9YUZF4qTzIGXo6L1VZ8ldmyQQBJmdnBK6tmUBdE5vqXLbt333VZYfBqhYqDdrXJZmOl7DpE2AubAaC5p7qKN47meNKUrS28ihUy5DbneezR789svN9C1+hbNv43zXqN9YbIRGJtJAVLc8WBWKE5SL31LSHp9HRtDet2wGzzM2UaCxueoV5HJ5oDzaIxBJN7s2YniWYkk6DeeAq0ZNq9hc8ilkcrGnZ3VwFEpdQrKi5wCDPOZL26IJQCxb+m1bbyBwTm7OGyq7lSwkFwVUjLzvTIzFt/Vw3Ve7J5OBHMsgGayjr0Uki/DQs3fV7UuS+pjqVP+sdhSlKWJFKVgxuIyIzDU8B1sTZR72IqYxcmormRKSim3yMOA15xuuWX+082PyQVKrFhYMiKm/KAL9Z4n3m599Za9dGOVKPQ89e+rFKUqwClKUAK5xt7ymX23+NdHrnG3vKZfbf40qpsNpbm68nPJYfZ/U1ZVW8nPJYfZ/U1ZUxbC3uKUpUkClKUAfcx6zVNylxhQQgLAxkl5u+I/hr91JJckC9/u7e+riqblLst5lhyRwy83NzjRzGyMOakj3822oMinxeFR8g33MGzw5nkVObHNJhGCoTzTGZXz2v4o6IswG7eDwx7I5Yh0kmnCRRqzqFUSPIpRyrI4CWL6L0VuRe1txNhsnZ7JLJI6ogePCKEjNwhiVwyjojojMANBoNwqom2DiWkmmAihaQYdWSGaRefEUuZ2eURho2Md4wQCQCbndbLWwtOtrJa9UOp1pU9IvQnQ8ronmTJIhheItmscwkM6QIrDenScqQwFjvtap0/KKBCAznxzGWCOUVgwQh3C5U6TKt2IF9OBrW4uRDlHWTmwTFjwpDM5SSbECaFg7jMcthdt9xWHGckcY0Sx85G4KXYNLLGEmeYzTMAi2mDFioLjQDcbm+CfZ3+LNccZ/kX8/KhPrMUEbAkyTpJdWAHNQu7ZHICEq6oGsTlvY2NZI+V2FKNJztkXmiSyOukpyxMoZbsjHQMoIPXVBLsTEu3NPEBCsu0XDo4aQjGpMPFNgCjTkb+lYHS1j9j2Ti5WRpYUjaNcAg6YKMMPiFmdyQLrmyAKljbW51pP8ABntb8dS/8uHX8ljyhcMY2W9mQHUFTY6i4IuDbgdRVRW1vsoSHNPlkNrAAFVXrtrcntJ9QGt9c2jg+alZNcuhS+twRqL8bG4693XSsTgJ04cS/wA10On2f2hCclRatvZ9SPV7s7YSSRqzE3N93rt1VUYTDGRwg41uODwojQICSBff261hgrK5sxdWzUYsx4DZyxAhb67yeypVKVY524pSlAClKUAKh4rWWJeA5x/wAKPzkB91TKiS/wAdP9Of/KOtmBV68fr+GZcY7UX9PyiRSlK9KccUpSgBSlKAFc4295TL7b/Guj1zjb3lMvtv8aVU2G0tzdeTnksPs/qasqreTnksPs/qasqYthb3FKUqSBSlKAFKUoAUpSgBSlKAFKUoAVWYTBRlikq3kGY3Yk5gT46gnTqIG7duIJs6w4nDBxqSCNVYb1PWPluI0NIr0nVg4p2L055JKVrnqDBomqKB6q9ztZWI4A/CsGExlzkeyyAajgw85OtfzG41JdLgjrBHfXmakJQllnudyE4zjmiaDgOU0xw8Indy6w4l5cpCNIhwf1iFwwHRNjbMNzo3VWywbeZmkEcN44RZ5XlVRnEQkygEagBkBckWJOhsawzcioWEXSkBjw0mFuLdJGj5sFtLZlBci3Fmr3ieSSvzqiaVY5ltJGMhUtzYjEgLIWBsqEgHKSouDc3ZKVNlEpojYTlmZQixwrI7TvD93MrRDJEJi4ly9JebPmg30tR+WoDzR82juhiCLHMr5zLNzCrIQv3TZyhIOawJ1JBFT8HycCSiZpZJJOdeUlsouzwCAiyqAFCqCAKrZeRqxxGz4iXJHHHEqGJXjEUqyxmO4Cl1dQbuTmtreo/47h8ZN2dylMkwheEo/OTxt0wwBiijlJByi6kSi2gOmoF7COOWY/6QlEC4lcMQDMvOqcRotost3UEqC1xvNgbGo+yeTEjKZJJJ4ZTiJpVYmIy5ZIlhYSWUxgsEzWUdDogbqlYfkUic2FmlCIMDdOhZzg7c0WOXNayi4BAvrob3GqaYLPY2Oobazj+mNv8A5HH/AOZ76l1Dg1llbq5tPwrnP/2flWns6N61+if68xGNdqdur9fIlUpSvQnKFKUoAUpSgBXONveUy+2/xro9c4295TL7b/GlVNhtLc3Xk55LD7P6mrKq3k55LD7P6mrKmLYW9xSlKkgUpSgBSlKAFKUoAUpSgBSleZJQouxsLgXPabD8yKCD1Svite9uBsfXXxpAN/8ASPxGw/P4GgDxicMHFjcW1UjxlPBlPA/HcbivmDxJN0ewdfGtuIPiuvYbe43HCs1YMVhi1mU5XW+U8Nd6t1qbC/qBGoFZcVh1Xhbmth1Gq6Ur8uZKqJJinzsqIpyhCczlb5r6CyHq417wuLD3BGV18ZTvHaOtTwbj67gYpehMrcJFyHqzLdk7wZB7gK4uFox43Dqr/Z0cRVfCz02ZMLjQ5ykFXG9DvFtLg7mG7UaaivZxQGa+gUgE+sA/AiseNjQoTILhQW0vmFhvUjUH1a1WMvSMbydBiSrkccniub2JCFSGtbQ313663Z6jecXp05r9meGNlpF7+9y1bHxi/SGm/wD57j3HqNfcRjFW2oubWHXcgD8yKgRQXJOcLY5VvlNvGuDZt/T/AC3deaXDI1gJAFKoLaElUJKkG+65367hWB04J7+/D39zUqlRrb34+/sTYpgwupuKjYLfIeuV/wAgq/8AjXvDqsYykqDqTbS9t5sSToLVj2b/AA83ntI/udyy/wBpWt/Z0bTk1t7/AEZsZJuMU9/f7JVKUrsmAUpSgBSlKAFc4295TL7b/Guj1zjb3lMvtv8AGlVNhtLc3Xk55LD7P6mrKq3k55LD7P6mrKmLYW9xSlKkgUpSgBSlKAFKUoAUpSgBWDGQZwF4E69gyn/yy1nqLj3boqma7E+LlvopP82ls2WpW5WW2pFTDyaEr09GvcWU52Zxv4jKvq9VfV2YAbZLj7u5v42VDv1ubudb/OssWOZjlCgnSxuwUixudVvvHC41GulYjjDmzaldMoDHUnM2ulrEKg7Ae01f4hNoFhApCqDvCqD6wNa915S9ula/YSR3kCvVLHow4nCK9r6MPFYWzKetT+m48b1gYlvuZb3PiOugYr0gR5ri17HTS4uLgTah7RW5jUkhTILsN4IBygHhmOl+23EVmxFKM4ZnutU+atqMpzcZWWz0a5O5jON6OSYqjXS7X+7azAmzcCbHomxF+I1rwdkXA6QNjcbxYahSCNxCiOx617anHApwGXS110Nuo9Y9d6iHYwGq5QesLzbfiiINZKfacbWmvfvvNFTAO94u/v3yMWBwrugcsMxU9Z6Q6JPZ/wBzcLDNp2js9icmh8ZixDbyrADMd46Z4k7/AHzYsM6qFDKoGgAUn8ya9fWCn8S1vPG7/cD4v5iubKs3J5fA2KgsqzbldtLBNkZmYW6TEC9ukWzabiMrbzwB3Vbmsb4tLaspvwBvf3DfUbZkujR6/dkBbgglD4h137mW/wDTXS7PquScZfMx4qkoNSXMm0pSuoZBSlKAFKUoAVzjb3lMvtv8a6PXONveUy+2/wAaVU2G0tzdeTnksPs/qasqreTnksPs/qasqYthb3FKUqSBSlKAFKUoAUpSgBSlKAFYppApBsS2oUC1+s7yABoNSeqstYZ0a6smUkBhZiQOlbW4B4qPzoRV7GGNIbA9Ff57E5WGXS++4tqOreN1ZMke7obr2uPFK5b+rLYXqP8AUGAKgg6xtmuVJK2uDZTYXBYHW193GvI2YbgEjKLCxYnTMhIta25XF+Nxu3VfTqL16E+K2UZTccCDf8+Ne6xwR5RY77ufxMW/WslUGrYVFxpuUjG8sjdgWJ1Zif7R629dSqiY05SkvBMwbsR7XPuIQnsBpdXNkeXezLRtdX2Iu0cVM04w8DpGRGZXkZOc0LZEVVzAakOSSdAoFtbjDNyuijz51kCoJ/vMq5JGw+kyp07gg5vGAHRaxIUmpe0tkNJIs0MzQyqrJmCq6sjEHKytobMLgggi53gkVWSbHySG07nL9YkjTmOcEbYkkyM+Xx1JMtlNtHbfYW8zTgp6JX+W52pyyat2JScoX56RDh5AqQQy74rku7qVvz2Xcm+9ui5Jtlvi2ryi/wCiTExOIg8mHUu6hsgecRSXUGxK9IaEjTQkVHi5IKYVWKe6c3AusaujGCczx9G4GS7upj3ZcoBGXWyw/J4Lh44OcJ5uVJc2UAkrPz9rDQC+mnCh5E/qSnJordmcprIrSBnkdIciRIqiXnZZVieMM11LxxZyGbKqgG++pU+2lXFRo0ckbMmubJYqbEghXLAo7rqQB/EsTWMcjwusczIylDEcoIjySzOoyk9JcuJeO2nRA1Br3heSYXEGd5OcvzhYGNQWMsaxvmYG5XoDKu5QSNdLNpVY06mdC6lOU4ZS9pUTDyFG5pzfzGO9h5p63X8xY9dS69FCanFSjszjtNOz3FKUq4ClKUAK5xt7ymX23+NdHrnG3vKZfbf40qpsNpbm68nPJYfZ/U1ZVW8nPJYfZ/U1ZUxbC3uKUpUkClKUAKUpQApSlAClKUAKUpQApSlAClKUAKUpQBEXCOgtE9gNyMAVA80EdIDq1Nuq2lRcbOGtcGOfoqvSIvmYC4I0kQXuQRprcCrWvhFZ5YeDkppWa5rS/wA/mW4ksrjfTv18CK33ctxokhsex/5W/wB249oXrNTqxSxBgVYAg6EHcajBJI/FPOL5rGzj1Pub/dY/1VixmCdR56e/NdTVhsSqayy2/BOpUaHHqxy6q2/K4KnttfxvWLipNcWcJQdpKzOpGcZq8XcxzwK6lWFwf+AjqI6xuqJzjxizguo/nXVgP604+tb+oVPqIYg7sG1C2AHC5FyT27q04bEzovTboIr0I1fn1M6OCAQQQQCCNxB3EV9qBNAYFzRtZAQShF1ALdLKfGXeTqSOyp5Fego1oVo5onInCVN5ZClKU4qK5xt7ymX23+NdHrnG3vKZfbf40qpsNpbm68nPJYfZ/U1ZVpWD5SyQosQVCEuASGudfarN4ZS+ZH3N+6pU1Yh05XNvpWoeGUvmR9zfup4ZS+ZH3N+6pzojhyNvpWoeGUvmR9zfup4ZS+ZH3N+6jOg4cjb6VqHhlL5kfc37qeGUvmR9zfuozoOHI2+lah4ZS+ZH3N+6nhlL5kfc37qM6DhyNvpWoeGUvmR9zfup4ZS+ZH3N+6jOg4cjb6VqHhlL5kfc37qeGUvmR9zfuozoOHI2+lah4ZS+ZH3N+6nhlL5kfc37qM6DhyNvpWoeGUvmR9zfup4ZS+ZH3N+6jOg4cjb6VqHhlL5kfc37qeGUvmR9zfuozoOHI2+lah4ZS+ZH3N+6nhlL5kfc37qM6DhyNvpWoeGUvmR9zfup4ZS+ZH3N+6jOg4cja54FcWYXGhHAgjcQRqD2ivGAkJUhjcozqTuJseiTbiVKmtX8MpfMj7m/dXzD8r2TNeNSWbNoSAOiFtx82sWMhxqdorU0Ye9Od3sbnUSUZHBU6uwup3HrYdVgPVWtry3fjGp9RIrz4Ztmzc0u4jxjxN+rsrlxwlVcvwb3XgzcGW4sdQeBqvw5aMFOacgM+Urly5WYsoF3BFgctrcKovDhvRL+I/Knhw3ol/EflT8PDEUG8sd+v+xNbhVbXe3vobC20APHSRB5zAFR6ypOX1mwqQjgi4IIO4g3B9RFat4cN6JfxH5VFflMpJPMBSd5R2S/ryWv766FOvV/uQ8GvN+ZjnRiv6JePovI26fFZSEUFnIvlFhYecxOij48AbGtS2nyekeZ3LICzFrXJtfW17C/dWTD8rsgssKi+pOYkk9ZJ1J7TWddstL08oF+Gp3afpS51K0paRsvv+RlOnCKu3r77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7898" name="Picture 10" descr="http://static.ddmcdn.com/gif/willow/geography-of-honduras0.gif"/>
          <p:cNvPicPr>
            <a:picLocks noChangeAspect="1" noChangeArrowheads="1"/>
          </p:cNvPicPr>
          <p:nvPr/>
        </p:nvPicPr>
        <p:blipFill>
          <a:blip r:embed="rId3" cstate="print"/>
          <a:srcRect/>
          <a:stretch>
            <a:fillRect/>
          </a:stretch>
        </p:blipFill>
        <p:spPr bwMode="auto">
          <a:xfrm>
            <a:off x="6553200" y="1"/>
            <a:ext cx="2295525" cy="207690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048000" y="1143000"/>
            <a:ext cx="3276600" cy="16764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CULTURE</a:t>
            </a:r>
            <a:endParaRPr lang="en-US" sz="3200" dirty="0"/>
          </a:p>
        </p:txBody>
      </p:sp>
      <p:graphicFrame>
        <p:nvGraphicFramePr>
          <p:cNvPr id="10" name="Diagram 9"/>
          <p:cNvGraphicFramePr/>
          <p:nvPr/>
        </p:nvGraphicFramePr>
        <p:xfrm>
          <a:off x="533400" y="4038600"/>
          <a:ext cx="1752600" cy="106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nvGraphicFramePr>
        <p:xfrm>
          <a:off x="3581400" y="4038600"/>
          <a:ext cx="1905000" cy="1066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nvGraphicFramePr>
        <p:xfrm>
          <a:off x="6781800" y="3962400"/>
          <a:ext cx="1905000" cy="12192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7" name="Diagram 6"/>
          <p:cNvGraphicFramePr/>
          <p:nvPr/>
        </p:nvGraphicFramePr>
        <p:xfrm>
          <a:off x="7086600" y="228600"/>
          <a:ext cx="1828800" cy="13716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2" name="Diagram 11"/>
          <p:cNvGraphicFramePr/>
          <p:nvPr/>
        </p:nvGraphicFramePr>
        <p:xfrm>
          <a:off x="381000" y="457200"/>
          <a:ext cx="1676400" cy="121920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cxnSp>
        <p:nvCxnSpPr>
          <p:cNvPr id="14" name="Straight Connector 13"/>
          <p:cNvCxnSpPr/>
          <p:nvPr/>
        </p:nvCxnSpPr>
        <p:spPr>
          <a:xfrm flipH="1">
            <a:off x="1981200" y="2286000"/>
            <a:ext cx="1143000" cy="1752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2" idx="4"/>
          </p:cNvCxnSpPr>
          <p:nvPr/>
        </p:nvCxnSpPr>
        <p:spPr>
          <a:xfrm flipH="1">
            <a:off x="4648200" y="2819400"/>
            <a:ext cx="3810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172200" y="2362200"/>
            <a:ext cx="1371600" cy="167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096000" y="1219200"/>
            <a:ext cx="10668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1981200" y="1447800"/>
            <a:ext cx="1066800" cy="381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 Clair et al (1999)</a:t>
            </a:r>
            <a:endParaRPr lang="en-US" dirty="0"/>
          </a:p>
        </p:txBody>
      </p:sp>
      <p:sp>
        <p:nvSpPr>
          <p:cNvPr id="3" name="Content Placeholder 2"/>
          <p:cNvSpPr>
            <a:spLocks noGrp="1"/>
          </p:cNvSpPr>
          <p:nvPr>
            <p:ph sz="quarter" idx="1"/>
          </p:nvPr>
        </p:nvSpPr>
        <p:spPr/>
        <p:txBody>
          <a:bodyPr/>
          <a:lstStyle/>
          <a:p>
            <a:r>
              <a:rPr lang="en-US" dirty="0" smtClean="0"/>
              <a:t>Immersion for 3 weeks in Jamaica, Northern Ireland and England or 2 weeks in Ghana.</a:t>
            </a:r>
          </a:p>
          <a:p>
            <a:r>
              <a:rPr lang="en-US" dirty="0" smtClean="0"/>
              <a:t>N=80; undergraduate and graduate nursing students</a:t>
            </a:r>
          </a:p>
          <a:p>
            <a:r>
              <a:rPr lang="en-US" dirty="0" smtClean="0"/>
              <a:t>Method: </a:t>
            </a:r>
            <a:r>
              <a:rPr lang="en-US" dirty="0" smtClean="0"/>
              <a:t>participant </a:t>
            </a:r>
            <a:r>
              <a:rPr lang="en-US" dirty="0" smtClean="0"/>
              <a:t>observation, field note transcriptions, journal </a:t>
            </a:r>
            <a:r>
              <a:rPr lang="en-US" dirty="0" smtClean="0"/>
              <a:t>entries (qualitative portion). Results </a:t>
            </a:r>
            <a:r>
              <a:rPr lang="en-US" dirty="0" smtClean="0"/>
              <a:t>from the Cultural Self-Efficacy Scale (CSES</a:t>
            </a:r>
            <a:r>
              <a:rPr lang="en-US" dirty="0" smtClean="0"/>
              <a:t>) (quantitative portion)</a:t>
            </a:r>
            <a:endParaRPr lang="en-US" dirty="0" smtClean="0"/>
          </a:p>
          <a:p>
            <a:r>
              <a:rPr lang="en-US" dirty="0" smtClean="0"/>
              <a:t>Outcome Measures: CSES and emergent themes</a:t>
            </a:r>
          </a:p>
          <a:p>
            <a:endParaRPr lang="en-US" dirty="0" smtClean="0"/>
          </a:p>
          <a:p>
            <a:endParaRPr lang="en-US" dirty="0"/>
          </a:p>
        </p:txBody>
      </p:sp>
      <p:sp>
        <p:nvSpPr>
          <p:cNvPr id="27650" name="AutoShape 2" descr="data:image/jpeg;base64,/9j/4AAQSkZJRgABAQAAAQABAAD/2wCEAAkGBxQTEhUUEhQVFhUWGBsWGRgXFx0YHxcYGhoYGBgbHRgYHSggGBomHBgaIjEiJSksLi4uGB8zODMsNygtLisBCgoKDg0OGxAQGywkICYsLCwtLCwsLCwsLywsLCwsLCwsLCwsLCwsLCwsLCwsLCwsLCwsLCwsLCwsLCwsLCwsLP/AABEIAKQBMwMBEQACEQEDEQH/xAAbAAABBQEBAAAAAAAAAAAAAAAEAQIDBQYAB//EAEIQAAIBAwIDBQYDBwIEBgMAAAECEQADIRIxBAVBIlFhcYEGEzKRscFCofAUI1JictHSkuEzQ4KiBxVTk7LxFjTC/8QAGwEBAAIDAQEAAAAAAAAAAAAAAAECAwQFBgf/xAA1EQACAQIEAwYGAgIDAQEBAAAAAQIDEQQSITEFQVETYXGBofAikbHB0eEyUkLxFGKiIyQG/9oADAMBAAIRAxEAPwD2LmzXIX3TBTMklQQVAiMkRllyO6gAdPG/x2v/AGuuT/61AOI4oN2binAkNbUkYzGm4uD4zQXEc8YASrW4lj27cwJMZW4oxtt/egHXTxZko1uCeyCgI05iYuSTkZ/RAa/7ZqYB7cHKhrYld+64JExv3UBY8NdcIBcUlgBqI0gExkgasCgJBxEiQjR5r/lQHG+cDQ2dsr/lQC++P8Df9v8AlQCftB/gb5r0/wCqgOPEEbo2cbr/AJUAvvj/AAN81/yoBBfJ/A2Mbr/lQHHiMToaPNev/VQC++P8Df8Ab/lQHe+P8DfNf8qA735/gb5r/lQHG8f4G/7f8qA73520NPmv+VAd74/wN81/yoDhfP8AA3zX/KgO98f4W+a/5UB3vj/A35f3oBP2nE6Wjwg/egOPEfytny/vQXO/aP5X+Q/vQHDiZ2Vu7Yf3oDv2n+Vvl/vSxFxf2j+VvlQk4cR/K2PD/elhcQ8SAJKsB5UsRewpv/yt8qEnftGY0tPl/vQXO/aP5W+VAcOI/lbPhQDTxQkLDSQSBHQRP1FAO/aB3MMgZHUxH1FATUBDc+Nf6W+qUBI248/saAXrQDRsfX6mgFf7j60AvWgEXr5/YUAh+H5UBQcf7VIs+5U3SrQQDHfkY7a43E9K1Z4uKuoatcve5uU8HN2c/hT5+9jN8d7Z8VPZRbYA6qTO4kFvpFdPD0ozpxlLdq5jlSgpNXuC2vavjWIVW1E/hFsGe/AE1mdCmldh04pGg4X2muqP33u7jSYFuRHm2VPpPjXn8XxbC0nam8z9Pn+DBJrkOb2tbpbH+onv8PL8657478P8NfH39Ct2Vd3nvEEn96wBPQKOngK1KvGKzvl5+/epSz6gycyvCD767/qJ/ImteOOrJ3dSX1+rsTqXXLPaYr/xm1ADfTBmR1BzA8BXVwvFbL/6u/lrf5u/yRN+poeWcy99JW26r0Zog+WZP+1dXD4nttVFpdXbX1uSmGrt8/qa2iRW6ef2NAcT9KARGHeN6XBxOB6UBHxPFJbgu6qP5iB3d9Sk3sCG7zK2q69QYMQF05k7b7DPUmKlQbdiGx1rjUeVUlsHIBKyDBGoYBB6TRxa3JCjVQMtXAxJBB6Y7wSCPQioTT2ANxfNLNqBcuKhJgBsScZE7jIk7CsihKWyCQVGB6VQhinceR+1CTlG9AN/D6UQY5tx5/Y0AvWgEXb1P1oBDsPSgI3/AOIv9D/VKAS/sf60+qUARQEF341/pb6pQErbjz+xoBLiyCJIkRI3G+1CGRra3OptzicbmpuLDTw+B23+Y6keFLkZe8G4/m6Wm0kMT1MQFGDJZoG2cTsa1quJVOWWzf0Xm7L5XYcrEfC8zBYs1y37tsLB/EFk6iRCmOhNVhiYN5syyvRWfnr0JuVtziobR+09ojsoyaytycQxHmMnIMiKq7xlbPvsmr2fd+/KxsUI3g3lvbd3tpzXv1KbieX237Q1Le0ybCWnEtkalBEhSc9Y761Z0YT+L/K2yVteu1/e50qeIqQWTTK3bM3fTpva/uxTW+TXrl4J7t0DMACbbAKD1I6Y+mTua9Dh6kY0Y9yWhpVZJOWt99mb7g+VLw1oC2q6oKu6qAzb5JM4np0rmY+rXcc1N27rX+X+maqd9zK8w4a4rEuDv8UYM+IEfKvH4inXzOdRPxaa/SMb0AszWs1oCNrwBgz/AKSengKuqM5K6+qIHIQQI8NxH1qsouMtQFcuQG6updYnK6gurwlt/LrtW3gIKVZXV+66X1t8uYZ6PZWAABGBju8K9otEXFG3zqQK3Tz+xoDLcy5XdFwdt2tHLEnUFHUFTM9+cfKuRXwdaVVKMnlb1u7pLmrPe/fp8ilncI5HwSbhAGkw6ywIGxhpVGmPzrZoYWEJNuKT6q7089EyUi+NpYHZG4bbr3+fjW8WHuoOCAR3GgG+7BmQDkbjuAilwA8ZzexaWHuoI7OkGTPcEWWJ8AKuoSlsgkywnb9dKoQcNz5D70JKXnPLbF9Qb6MjFtAIYBo1lVggkFTOqO45E4rNCcov4QtDPtzteFvW7Q4vXaUQV0C7Ekmbl0NOqeijAAx35ezc4t5dffIta6vY1nL+bWbzRbu23YDIVp7s+XjWtKEo7oiwWUJJIYjbGPuP1FRcrYYbR0/Geucd3lUproQ1pucvxDt6snGMY8BOPvUXT2Js1uT9f141BI22cep+tVjK4OOw9KsCN/8AiL/S/wBUoDr2x/rX6rQE9AQXR21/pb6pQEfF8ZatlRcuIhJ2ZgOh7z4GrKMnshYntMrZUggjBBkHfqKizQOC4Pr9TUEHXRjafDvoSY2/xPFKrPdHYDQVuKCDnbIyuNwe6vPOrjoqVSp/FPZpfLw7/kU8SNea2IYjhk94c9rtLONpyBvjGw9Mb4hh7Nuks3fqgrFnzC7cK8O9uzbuJgsdEwWjVEt2Oskz59/YdWclCcEmnz8emunqbmGjBwkpSs7ad/joUd60o4f3zJacavd2wmsC2JZiWKsDHcP5t+labaVLtLJ62Vk9NeZ04pusqSbjpd3tq7LbvAOC52li6z27FoEYDTcJcSZ3YgTvnbxr0lKnmpRV9LL6HNqQlJ69Tecp51Z4heww1wSUPxDvx18xWCdOUNzWlFx3LO4gIgiQcEHqINYmrqzIPPub8B7q6wAOmTpJHrHpMeMV47H4SVCpJpfDfR/b8FCua0DuAa0lOS2YsIowPSoe7Bcez3Ah7yayB8TKOraSARB9c52PdNdvhmETmpO90r6rTpoQldm7VQPICvS7GQbaYFZBBBEgjYg7GojJSSa2A5ht5/Y1IEZJxkeIqHqgcCOpG56+NTcHEYHp9RQDiM/rwoDL894hr3Epwas1pW7bvlSwCjsIdmwc7j5EVsU0oxc3qWSsrlxw3AWOGtHQq21AMt19WOT61gqVXrKbKt33AOH9qLLDUwZe0wE9Qq6p+gjvPma59HiVKpHNtq1r3amPOjLc39troQqirLKF96rEEPHa7Mdkgkx4Qa7NCEKiU07p6rwMygmYm/fZzLszHvYlvzNbi02MySQxOlSGab2Y5qlhy6WtTAFdTMZg6c4wNjgdDkneuBxfH1cK46Xi+/n8uhr1XJM1Z9sxpxa7U5BbEeB3nbpXJlx1ZVaGvp78jFmLXg+dW7nD67jJa1akGpgRIB74nGYNdLD42FWkqkmo3vzRmpQlU/jFvwKDmHGcBY4hXCq4J1sUl4czkHXG+SsdJqtOFGVdRppNvX93udBrEOi3NtJaK+nlsaDkPNOGvM5sXGJOSrM8jxCOcDP4RFdB0ZU9Xz8zQlfZlvbiPU9fE1RySdmVsKVwPSrEWIeJGVII1AGAT8QMSPyGfDumqOpGLs2riw0sGXUP41/+SAgjvBEelWTutBYMoSU3tLxotJqNw2iVIVgmvMpiIjNZKUc0rWuSldnlPGE6yS4ckklxJ1HvlgCflXSWxsx22sQ2LsHUhIPeMH5imjLbm89kb95uEuabja9bBSxJgaUMZmNz868jxvGVcPikqbssu3mzHOCa0KziOKvK/auPrU9WOCMfQn51wnjK7lfOzUasPTm14Aj3jEEQQxnHhO3pVo4/Eq/x3v19/QEb30MnQ0+LyJx00gx60dajJuTg78ryuvpt5iw5+c+7sm3bQoXIJcPMx00kbevXrtW7hsXGNJwhDLrvf8o6vDsH2yc29tLW7iPl/OGtudKj3bNqa3AIPhkeP5Cs1HESjN5V8Ld2vQ6dfBRlBOUviS/k2XXsvynWL1y9ataSZT4CB8eoSAYSDG/pXps7UIrZ2V0cGtJZvhbZmeZ8Ktm8gtuCw0k6ZKq87K2Cw+W8eW2pOUG2iyeaLuen8JxRcwVIgnMGMY6gEHfGcZkzXIoVXUTzRaa3X4fM12rGb9r4W6IQdpQxfMkiRA6AARt4VxONSy2io78/DkUa1KG2JMAEk7ACSfQVwI05TajFXZBd8r9m2dZuTbGIEZP9q7WF4POd3Vbj0ta5Ni/4Xg7PDlROYMFjPcMdF9K7lKnTwscuZ+LdyUugfZvq06TNZadanUvkdyWrDhsfWsoG8RdVQCxAE7kx0NAZT2j5+S3u7FzEdpl752DD7Vx+IY9032cN+pVmT4/3m7l+3JDEHtbjc4aP7VzoZptVKqbv1vZo7PDsLRrQlJrXb9h/Iee8dp/dj36Jp1JAJUHYY7QGMRIxXtZUqSSWxoShBabF/wAZ7ZIumSBNt9ar2mS5C6VDfD1OSI7Oe6saoNmNU2yhue3l0zFq3iNJaWIIG5IgE7bAbfLL/wAaPUv2S6g3De0PEPrDGbLAqUMkARsrHtfnXK4viaNClkesny6rnfppz+pjrRjGNuYhce6AOTrmBIxpIM9J2j/q7xXkozhGgoy1vK9lyWzvyv08zVKLmVsg9dJyckjVnMHrFes4BjHXpOE3rHZWS08jaoyugEiu+Zjra7em9UqSywcuiZD2L5VCwAIGftXzGtXqV5OdR3ZoSbbuxwNYrEA90mM1t0oxvdHqOHUMMv8A6UpNu2vd5WQDxr5A9a9TwGjZSq37reo4pU1ULd9wcrO9eiOQbb/w94YwXS7ADEPaCDOCFOomQO10A2ivK8exs6NRRUNd4z6X3srW7hlTNo10gAliBjcx3D9edcB8VxUllza9V9OnoR2cSS3xeRBDYP261tYXi2IjdVFmS301Xv2ysqa5DLl4agRjVcUMD4QQ3n2Y8RHcK9Dh8VTrq9N3MTTW5aVsEFZzw3NB90oa4UbSCJEyhyD5YnrFXp2za7A8s5oLpuE3gQ8weyBsIA7IjERjurowy2+E2ouNtA6x7KcS8xb2APaxJImFOxIBycCZE1V14LmU7VF/7Ozwllk4gG0S7MCwkEQogMJGrBxvivK8cwlXEV4zpRzKyWnW75b+ZbOmF8+5etxfeIQCBJMYZcZkdwrzKTTyspUhfUy5NSaw2aJXJQNeYGINbtGLitT0nC6U6cJKatqbX2X9n7QtpduDWzgMO5ARII7m8elegwWGgoKo9W9fA0MfjJyqOnF2S08QnieWW+Gs32tKoX3bSraiGGk4YM0MS2JI2MCurFuUlc5+ZyauZbheLs8W6o9n3VwToNkDS0S2llMdxiD1rYnGUIuzuu8yPNBaM9B4K8jDsNq0symOjAmRtj9b1z6VNU4qC5GBg3POXC+kDDLlSe/qD4H+1YMZhViKThz5fvuIZV+zvKWtXWa4IKiFM4MjP5fWtDh3D50KjlUXKys/mQtzRq4geldksMvW0eNQBrFVowqxyzRKdh1iyqYVQPIVNOlCmrQViG7ihsZ8dge+rxvzBR+1XNLlrQtvGqSW6iMQB671zuJYqdCKybv3sVb1sZPlfDo98e8a5BkkLJLEAwNic1x8LGNSsoVF9b3EdXYi59wtxrjl1ACTpBZUhFMLCs2cR3mulKhWqVMi0Wy2WnhuejwtXDUaKa356N6+NvkZ2zxxQEKxUNEjyMjfqDsdx0ivU04WglLVrmcyeWTvYfYtm40DtM0nfLHfc7k/mamrVjShnlsiCe1y9zmInI1SMeUTXNxPGcLQeVtt9352KSqRjuWF6FSO7H5V4bEVO1qyn1dzSm76g12+AJOwquHw8601TgrtlUruyAeL41WUgTmOnjXqOFcIr4fEKpUtZJ7Pr9jPTpuMrsryT0j1mvUGYK5XwzXbqICo1MB17yemdgPzrTx1dUaE5vWy/XMGp5hywi+1u0rMBsMmBCkyT59a+b5nK8nzNSpD42olaVIJBBB8RUGIH4hjG35/7Vs0Es251uEZu2bS0tqD3eG1kRPymu3w/iTwsXBQzX13/wBnaxeFVZqTlbkDCy2oDQ+TpBKkAnuBOK9fTqKUVLuuefm1GTXQ2XJvZO9ZvWbjlYGpmAJ7JiFXxMmcY7JztPJ4rXpzw0qd9XoubfPQoqnQ2fuyQBpPTcH7ivIUeE4qU7ONu9v2yzqRsS21FvCgFm2UCO6ST0XaT9zB9NgsH/xoON799vehhlK7B7NsamPbBDqpBSF3tmVkfDsN8x4VtxpxhG0Uku4rzLepJB75OpYEnS3WBuu/WPIGpQBH5b7wq3EEPGQgwiGCJHVmzGo7bgKatnt/EB9m0FAVcAAAdfzOTVW76gbesh0ZWEgyD+dE2ndEMpOD4BrWpCS1qewCsaRqJKzORBHQDeMYHnuOUFdV4Rtf+T79LPz96mWlL/FlFz3lRtkuvwE/6STt5V5+5WpC2qKS9bX8QBE9RPd/as1Nz/xdjJh8NOu2ocgFLCqMKB5Ct9zk92ewjCK2RY8Dz69wwHu2GnVJQgEGd/EbdDXW4PedR029LN277o5nE6FNxz212uae17Vi9wt92sglAAU1SCGxJMYEk48DXddHLNK5wXTtJK552P0fvW89jYsekeyls2bZAZLnb/AcQVBEkxB8PGvIVuK5cTmlFxTWqe91fYxVI32NOjzkd1deE1OKktma4BxXKi7ltcA9NI7gN53qwOTk6YOp/KR1ifw0BJZ5WisDkxODEd20dxoAq/eCAsZgdwJ+lQ3ZXBTNxxU6wjHVOAGwNu7vEwa5TxMVUjXbtF6Wv6l8u6IvaHmSe7Uq6rdwygpqZZyd/gMAiTH5VsYzEUqcLt67rS78jGyn4Dmdi1ca65cuxyFAQCSG6mfw7TtMiubSxGHp1XVjmblyS2Wnv7FYmU5pxb3nLXI3YrpAOCxbdQJ/XhWSOLarKpHWz5q3l6npcHCnVoNRTXJ+KtqVrdwNerw9ZVqamuZz6tNwk4hPKi/vV03FRt1dyFVSB1MEfMVTG5exanFyXNLcxl9x/G3HYJeNslAADbJzIE+R22A3rweNhRhK9DNzvm+hq1rN6AHEv2DE47z9zvWpa7RFGhKvNU48yqusxkHr4Y+U5/Kt/DzdCSnTdn77j0tHh8IU8k0m+tvbA3UdD8gR9Sa9dg6mMbSrRVrb3V/TQ5eIhQV3Tk79LCWVkgE6QTBO8CcmBkxW/UlJRbiru2i6moescs4fh7dtXtKgVtLagPixgyfCfmfGvmeKr4qrUcKrbaurPkZHaxPx/MFS3rDDIIU7y2Ix1z9K1VFrRmOpJRVzFrauXNTBWbMkgFqyWuaNnK7ArwxWxQazO51+EThGUr7uyXX6fM3Hsne4RNKWmm6xgllILdlmgTsIU4HUdd69XgI0cj7J3atdleISryknVVlyXI1RGf141vHOK2zcBbtMJBkyR44ia8/gadetinXqbK6/S7vuZZWUbIlvccAFErqZgo7WJwN+pyOzuZ8yO3CU7PtElrpr8iiV9iRHRIJaS8DVvqJIAyMAZx0zWTMrXFnewDxXGobtsC8O0+n3agNrYFTJYAldOhh0BMjpUwlGSdrPz8vqS4SitUXNCpDc+Mf0t9UoB7Hbz+xoBZzQDZwfX70AzibYYQZ3G3SqVKcakXGWzBQ8wJ0OHMKVI1EjE420zM+NeLxEKcaklHSzat4aepn/AMdTGXFnEnfpH3FYozcNUiMNip4eTlD1Bbyx1P5f2rcp1M/I9JgcW8RDXRrcfwthHYC47AEgAKoJJOOpgb91dbhdeNKrd7vRfMrxGM5U/hW2rBeI4RkBYZQkqGkdqCegJ7vpXroyT05nDUk/EgtESJyCambai2tyW9D1Lk/ArbQooGuSTClUmN4JJ2gZO9efUqeKkqso/EtNdbeZqTk+pY8uDhQLmmYG3Tw3P1NbMb21KI67wepife3FnoGxsNhFWJG2uDiD7250MFpFAGlhP68KA6RnagKb2gd0tG5bCHSM6pwJ6dIrncRi+zzqKduuunctiLtbHnnHMWJe4AxO+ogjbx226V51VZ1HrJ+PPwRBFelCPw6gCuBpYRONp+dZ3TbSclyIQLfvyTAJO3w9042I3q9Kna3v9nqcBBUsOu/V+9tgri+T3E1C6Avu1VzqZRAO0ad5OI7xXTwlLFQq5Kby9ea+RWticNOmpSvLkvehXcDYZ7ioql2bAUdcePz9K9JiY1HRahK0upx6jstDQcdwJtGGKT3K4YgwMEDY18+xWHrUn8bTb31u/M0blbxStp7Od5zHrNY6Ulf49zr8Lr06bala72fjyBkDTkAeTT9hWZpcmekTd9V6llyz2fbiDiFWRLfPb+LatilxSvhrNSuuj2/Ry8f/AMeN018Xd9zTWPZThNOhllh+LWZPjggflWKfHcc551Ky6WVjiaB9t9Cqq2LgCwoIZBIGAfjk7de/zrnTTnJylNXevPn5C4Ff5FauEtcNwltUK7KSDPTSD6eeaiMnF6elzE6MXqyz5Vwi2kKqIzOSCTgdaxVHdmSEVFWRmPaPkoRS6XVUdo6WgkknAUCOzkeXjW5h5q7uje4e+zk4wWsreW4f7McldRYuOSGa97wQACEW1dXM5hi/TvHp6vhlLsqTclZy5czFxPEqpUyp3t9TQ8w41rpNnhnGqdNy6IItDOoTsbvQL0mTHXpxjl1kvLr+jmq3MLTgLekAydIgdtpwdyZyfE5rElbZEEicOgXSNiQckn8yZqQBrwtv3pRkVhpDhio3VsCfxEYM77TNY3Si+RkVaa2fthTIqiFCiXUwIE9pSTjxM+tXUbbIo5N7sMoCG58a/wBLfVKAkbcef2NAL1oBo2Pr9TQCv9x9aAquL4VXBRxI/RBBrxOOoypV5J83fyZsK0omC41dLOFUkBiAARsNsk1hUU93Y1noyu4pm/hOPEZmtujCK5nf4RG1OUrcyPh7rq6uoYMp1AkgiRtjatylKMJxk2t1yOnVg6kXFp6p8yC3dZRAkR1BII8jONule5jlksy1TPOSjZu5v/ZHk3ulF1w5uMp6DSobMzvMRnzrTr1c3wrY1ZzzacjXxtWuYzuvpQDbiE7MVz0ju8Qf0KIhohOpQCAX7wSBAAJ7OMkmBBI3mcVOhKQ3l/G+9E6HQjssrCCGhSROzDO4xUyjYlqxNeD/AICox1Unv6hhFVIMDxPD3numyrXNMgHtP8yDiOua8nlrzqdms2ttHdrzuyJWvZGgs8JYsoNJsi4DGt2XUQSC2ogYMEiBPnXbpwo0IWTjdc21e3O4BOL5Ars6IdSAFwHUn3bdND7lSOgnbMzU9gnenH+OujW3Sz6fMi2pmOG5YyRxBFwtbuGUKFB2YVTMAntEZEEEVrQouhBTtdrkdqhKLX/GUrJrfx1/RYn2y4nUdVtCmBpIgCYPfNWjja7lovKzM74ZQtbM/G6AeTKLt4si20dGFxdHZIAOxHwsNgcfiG1bFKpjZNtXS6SvbyNPF0qdJJRlmLb2l5c5uh7aBtQlvdnEgCTnqZ/KtPiGAnUq5qcd1r4nLM4/C3CGgXNQBwoDERIyACa47g1JU8t2t1Z38S9KSjUi5LS4nBctutdFt9VtiNQ7BaQZgRqTSYB37utZakFTV2vfyZ6Wvj1BXi03fr798z0HlPB+5ti3MwN4jcsdpPfXJqzUnc49WpKpNzluwvTIz+s1ROzKDBbwIJ6ePd31a+uxA5Uhp8Dv6UvdAS+WCOyAMwBYLOTAGMA5rqUuFSq0lOEk3a9l6LxZilVtfQquVWLPFKrcR7u44kour4cwR7uZPw5Jn5V2uGYSiqSnu3r4dxSGIqJOztcLNi1e4nQBKW1DHSxADnUIxvK9f5fOdlunXr5d8uu+zf6MGjZd8Nw621CIoVVEBVEAb7AVvtt6syHFCdmIgnaM58RRMho5EIGSTkbxj5CjCQIoH7We/wByM+GswPr86gkJvbH+tPqlAEUBBd+Nf6W+qUBIx2x1+xoBZzt+s0A0HBx3/U0Al4EiMjbIjGR30APc4QzOtyQMTpj8gJ9e+tTF4SGIg01ryfQmMmmeecz4c22JnUJwQSoO0wAYkEwf/qvM1KOSSjyfO3zXino/2ZcLQderkvYrXcucAycDqT5eNXpU2rRWp6fDUlh6OWT21uWB5DfSNa6AwkF2HhiFlhv3VvLh9eXJL35mGXE8PHZt+X5sG+zvsup4l14kGVVbioGkOrFhJg5AI2/R9PCcoUILnaz8Ujh4ispScobNs9AiFgCAAQI6CsBqD5qF3gSc+lSCG+qT29zgfrpvUq/Iq7cxOHKYKwTg4M7x40d+ZKtyCJz8/tUEgHG8xVLbtqggGJjJzAHea0I4+k6cpp7X308iWmjz7iuZXnlnuOQ24AgH/pXpA6+Fedq4qrWk7vV8rtL5bGNgrXQ2AG79iNvE1rRp5Hrb0YNNyz2hVP8Ai29TACGEE4Gx1GQJ7u812qHF0tKkfNfcsmcvtav/ADrOrVMlT3GR2WwY86y4fi2f+cfl+zdwmEniE8rSt9zMe0fMve20VUYKSWInBYDSsSxAgFu6S3rXTwlepWqJ046c2/8AfcbLwkaCfaO75JAPIuJNq+jRqzpiNgxgwe/PWu1UjeLNWoro9El9W3Z6grBBA8T9q0DVBOL5lZsBmbUHO4UuC5zGQNOmI69D5VycZWhSm77+G4zJIrOUM3E3zdddSDGScR8ImRqIjr4zuK5eGhLEVnUqR0tpf0/Ziu27mg4bjVVvdGdQA6YySZnYesVoYzAVYNzS+G/Lp9TdhJNBS8UveOuxB+lacMPVm/hi/kTmSIf2C03a0STBkHf1B8T86t2tRO1xZBhORg7Hu8KwpaEk3DSda5GxkRP6xXqeBzcqEoPk/qa9ValXw/LA2q2rutq3iElD7yDqkncRpM5yTW/DDxk3CLaiuSutef2fia+Xktgvh+UW7bFVUqrQRpdlJgEHKsCY38NVZaGHp0G1BJJl4xtsWq4xB2HWfzJraJB3KT2oByZJjAJ6ztk1KvbQq8t9R1or+HvEwR3nx75pK/MmNuRBfZUvq7GNSaMkRIZdIHiSxrHKcYq8n3E3Jr7eB+Nc4708auAqoJB7y9sZg6W+qdKAhu8S63FVk1KT8Sg4mYkREbDBJ6wBtS8k9VoXtFrR6ho3/XjVyg0bH1+poBX+4+tAL1oCp43lVu8bikxqhsDZohXHmAQR1gbRWpWw9OvdeD8+TXvVFoTlTmpR0aPPuX3Rb4i37xXAS4uqViIIz3jvrj0Y9lVTm0rPU9RUnKvhXZateJ6Lx3Obdt7a/G1w6QEKncrkycDIruTxEYtR3b6HnKeGnOMpbJK7uA81Le+luHDgLpDKRIQEP+IRMrgGM7HNbkNrXMS2I+H5i+pkY3DpEkgrrkkaQbcY6yZGVOIiqVHCNtdXsLKxd2OLUqCdQ8GEHbeBVE09ipLbvBjgzipBIOtANXYelAKdx6/agKG7dVLrBrpEYhn23IxOMZ+VeY4pKrOq4qOi2/JnppWK/iuTpdUvaIBk7fCflsfEVyqmjSnuRKmpbGb4uwVYqwIYbj076rFZdTA1Z2BntgnIU46isudpfC2iqB+MgwCJiTB88VsYa6uzvcGjdTdtNPuHcjQXVbhmGLg1W4js3VBII8COyfSu3wzEunVy8mbHE6PwKquX0f4KC5aZSVYkMCQQQJBGCDjvr1i1V7nJvc2fsjxruNJtM+kH95tqkjBJwW7XQ1xOI1JUpx7OSu2vh5/68jDOnHc1XGchtXVJYMGK/wAROkx3TBisOJwVLEa1Frbq9PBbehrNXB14Q2LekAvpkgE7jOOyPliscKHYxUL3XK5CGWbTXDLAoYEAQ2876lkVdRu7Ite2xXcPwF7hgfej3ikyGUKWA1EBTgE4IPXu2BqFSqRvnd/extSdKTTgraa+PUCve2Ko6WLVs3nOkdkgDUSIAaCC3kYn8tB//wA/UrTlUlPKnqtNfsHKxqb10iDpJ3U+Gx/DPlWhR4LVm2pSSS6alHVXIKsq0xEbNv8AX9dK7EcFkUaVObilZ6bvV3v4+0Y82rbJrVoImJACnAk95MDqc10YxUdtiluRHxtlA633P/DVxsDAIBY7apheneapOMU+0fJP36GaEpOPZx5ten+wphOxI2yI7/GsvIxLc5B9T9aAScD0qE09UER3B+9T+h//AJW6kDLlqAYLZuKckn8anrMDPyiKqo22AXVgQXfjX+lvqlASMMjPX7GgFjO/6zQDQMHPf9TQCuPHqPrQCxnegGg5O+T3eA8MVFwA815Yl5O0qloEFht6qQR86pUowqK01cy0q9Sk7wdjM8Z7NaLmpLtm0wBIUnEQQTDk79+YzWq8FGLzUnlfobseISlHJWWZfJhHI+NJtKOIKuSxUqxkg6jA0LaiSMjvBrYw0pyheW6vc1sVCManwfx0sWNvnC3NQsQVSVLEECcyBsTiM+PXpGLxMMPZT3ZgUGPuS0H4mztqOMR546A9awUq9OrUTha9nf0DTQXw5AglDIG4tkET8yTvnxreKh6+v6FARNZDASW26MR9KArRy5rd+5cRrre8WILAqsRkSZnH5+NXc7xUbEt6WBrhuI51e87REbHrHQEDJFeV4lQl2rlK2uz99DLB6EfENsQjM0E6oWVx01EA7flWhFPZtJFzHcx4w3WPvWgjG/u8Ce6PGipuH8Vfyuasm29SJlkkScAZB+9Vk8uttyqAuKDTg/POP/utuhZI9RwuKWHvDe+viA8TeKhe1pYEEEYiDI9ZH5V2eFYdVKrm1ouvUtxCrlpZL6v6Fmr2+MYXb3ELZgBXIGtnYD4wvcRHfBB6V6NXgssVc4OsdEej+ynB2rdr9yHNtodbjkS+oDOmBpwB0FaVWKlUzySzbGGbbepcsOyfI1UoDcbuN5H0P+/1rFV1RVi8HE7jURO4mJImO6rQVokobxbiVVp05M+PTI2G+9TLV2sSnY8m5/7MXbYHEW+3bdzGndCXhRAG04BB39K6FKonHK97GTNc9K9mkcWLT3l93dKkOAAJYNEkADtH71y8Q6dKp2rk0trcte7r3lLckF37xVyRmeyCe8DwG07+vdVbWrOfVJfK/wCeZRsePfxta/1N/jWySO5jdXQRrQE6lGo4mCMx+dUlrFpF46STZ1jirYhFuLsAACOkj6iKsrJWKu7dx3EG4APdwcmZH0iKN2IIuEvsyyxXoVC9QNzJMb1hp141HoTaxC1677wHRsGgYBK9mczG4Gf5hjeMxAVcEiTqHaUQY/iTeMdPzoSGUBBdPbX+lvqlAJqhhnVnuErhjnw7sVGtySbVn9eNSQNBwfX6mgFc/UUAs5oBFOT5/YUAhPZ+VACvzS2L4sExcK6gI3Gdj39k71idaCqdm9/f4MqozdPtFtsVvtZxNi3YutcClnQ2hgFiWnHkCAf+nyrapKTkkikE2zzTlAvFwtohpM6dIIMAz8R0gxOek04jGh2TnW5c+evh3m0eltwwyVRRnA0ATgiSOsajXg4VpQknmd+tyjWgDy29cS9ovHRrlgymBqjqB2TsfyrtYDiNSpUyVGmuuxrSWV2ZqLIO5Yt6AD0gT+dd0DtYCg56bAnu7qA66gbDAEHoRI6dDQAl3lqEiAqgDYIv1iQPKsVajCtHLIlOwI3KrSiSrPO4gsMTBgyBAMTWkuGU9LyfovsW7RlLzLkVsWy4LJCs0FY2yZ1Mc5O2PKsOJ4dRXxRbTs31vz1MbXMyqrJwxIxvp6/0jxn0riSaXL6/cqiK+OnqDud/E1kopPVHo+FUUodqpPmmuRT370kdn1GZ+W1ex4dhJ4eLcnvytszBi8RGq9Ftz6l37N+zT8WwOVtA9p9tt1Wd29MflW/VqqC7zQnNR8T1jg7IQaQxIEATGAAAB2QK5xqj7h7Jg9DQFdbuP+1MjEFPdA92dTDbyn5VqqU/+S48sq+d2Uv8QWnCWw5YKJJ1T499bRYj5szC0zW1DOoMCNUjr2ZGrHSfKrRinJXJRmOS81tG21u3bB1Qz2HaV7RlmQlW1KZmNoI26xUjXjXu9YW0fNNdfL1JZZ8v5tcvIjlRbdh8IOtYJEHUVXcEHw+YrlcR4hChJwhrJehaMLloullhjJ7gI3A9J+2az5VWpRVS7ulya7/fcUvZnC6Liwr6YmRGcMQDvsSreYraTzO3v3p5lb3JeMTUFAfSQwM98A4IBEgnpVpK5eMrAo4IqzPrElVU9lpKrOMPMwTB72Jqrprdbl1Vb+F7fcm4Xhipcm6zBiey0QuT8JADbQMk7TuTV7OyRSUkyDh+BW12veuw7IhnkDIk1q1Iqm3U2Sttpbk/LustiE7kfFWlVwXuxMnUTsQ1sKImDuPl4mtiU4xWaT0IuiwvMIifxr9UqwuE0JILvxr/AEt9UoCK/e1YtkEhirEGII3EgYOapmUtEy+Vx1aJeG4hH1aGDaTpMGYYbg+NITjO+V3tp5icJQtmVrq/kMuXyCFAmSZJJGMzEAyfDHnWQoEP08xUAXrQCL18/sKAQ7fKgGtZUsG0rqAIDQJAPQHcCoyq97ak5pWy30Mn/wCIfLi1oXFVYtnU8KC0HEgxODvHn0rZw7SlZl6TSZmPZO9wyvruuyOJ0AjSsFYkkjfJ3jaufxuGLqU8lKN4c+u/TobB6LqmI/W9eFasQZb2o4iWTsXIGoZQ7g7z3GMd9Z1SajpJfMwVeQDwnM7tvCXGAmYmR8jirUcZXopKEml05GE3HJOLa9aS4w0zIgbHIhs56Hr1PhXr8HWlWpKpJW3/ANluRYHceR+1bQOG59PvUX1Ag2qQDcRwCO0tJBwRJiI+nhVZQjJNNdwPO+Z8GbN+4skgHGehEr4TBHzNeTxsVCq6fJfQiNk9SkKETLMTkGTNZoyTSstD2dBwlTUobNFdZSGyCMiTIwJya9rhqtOdNOm7pL3c8/VhOEnmWp7faVbKIltRpAgAEDu+ZOTNc+rWUPim93bzZztWySyzMZ2E7YPSP7VrqcqlRShJZO7m9b38NCbWRM3wnyNbZUq73F3g7zbVUBUK5O4z06/lE1gpyqOpJSjZK1n1K3dw7g7jMAWABI6E58cgRWcsECgMzxnswBcF+yxVlYNpBgMCQWtgiNIJnP8AOcbRsRraZZE30sTXuKualUcLeUkGSzKRJj8SF+vUx9q5+I4dQrS7SVm/Pl3E5mkPNxyxJtiCYw5kYEEdjBkbdQR5VjjTipyqPn+krfLbvRRu4wcuNyGhlKTDNAaYEkSsFTqaRGYHfU9j2kk9rbPn47c+fUo43M5zu3xNq4ts67yG4NHvNnYQVyTIzI3E1y5QxNOrkk80bprNz8+vLv6HR4dlTm5t6Lfx3018y24TmrXiAzpw92SNOsliylgttluASe0M5nyrp9rGVryUX4636evmHScW7Rcl4aW6392CuE9pS9021tvrg/unXQykMZOokqykERG0Z3FdGVJxV/U02i34Yro1LmYnS2sSDBAMxgz8qxONtLEEV4ZUwyKuoHbAJUg5BEAr6TPStahaN6eW1tuatd2s/tyJZDwy6bl5Tea4ddttJHwAsIztmOndSjFxqTTm3fW3Rajs5JZns9vIuK2SAXinhgYJhHMASTBTAHU1DdlclK7sQvx0syIP3qjUEYFZlcZ7pMEiYM1j7VNuMf5JXs9DKqTSUpfxbtdagHGXeKAb3Nq3bIIZtUEPJyVYEbAHVqAO0Vgm69vgil9/DbzuvAz040G12km1y7vHfysM5Rz83C6XEZXDRoCliAYEkgfDJ37s7ZqKGLzNxmrPoTiMHkipRd1128vkX7zjzrdNEXrQCL18/sKAQ7fKgHUAy7aDBlYAqwgg9QZBFSnbVAwX/wCMXOH4hGw9oFjqGCIBgMD1JgYn0rFxbFR/4ck9G7L35XNmNTMaL37AglNAyTLKR12E79ceteJcItWTv5Mkrfam8YVIwe1qjGJEedYFsY6r0sUvLOH13UU5BdQR3jGr8prYwtNVa0INbtfLn6GuekWxCiIAgV7nYsOO49ftQHDegGrMVGoFbp5/Y1IPMvaHiNfEXNcyGKjcQASBse6vLYvtXWk++3LZbG5Dh+InFSirp67oz98y0hoGw7O4z1/vVqSstVqd3BUXTopPR87kvC8G154VGciD2VdgP9II/XlWzRjWd40nbzt8zJiKlGCzVffgbDn3N7fCqoRGF5raoGZTbUFIhlV4yCTsO6eleloU8yWZ6I8wlnk3yNbwnFpABuWy0ZhgZIUaoAPga17JbLQwhAuAqYI2qbgdcnpE/wCxqUQRC48/D+Y+e9TZdSLvoPe2xIhyBmQAM/PaKqyyFZJUAgEYOROQQR+dSiBxmR5H7VBJDfuxtBPTG2BnetLHY2GFhd6t7ImMXJgLXWOZgxGJ/vWPDYyVemp2sVnGzKPn3tIFu2dEk2nbWrDfs6ZBn+Zo8vnjxOPjGccvJ6nXwfD51KcnLS6Vn6/Y0t/grV7QzKrxDqfzBkHI8Nq6M6dOpZyV7ao5sKtSk2ou19GLpTWWAV7qDYQWUEtBgt2Z7WeuayKa/jcpaVr8gDkF4qHsMUV7bkqiiItM2pDAx16Y9ay1Fe0vdyA25xAaUBKkqYJUj67VoPFU1V7G7zMWe5VcnDks3vtdrUqqhyQQbZ3npP5ie83UJqs5OXw2/j39Sqvfc0lZyxBc+Nf6W+qUBIVAIgbn7GguNIgkyYiSInv2xPp4Co2J30Ar/L7V9AxUyR2WyrKJBETtkDBHTIrH2dOpaTXv6mWNWpSvFPx5roFs51RBjeTEHyzNWkp30ZhIQbRMyJOTk7z3Vl+KxT4SZLoGACZkiBjAGJ2HhVG7MyJXQ5TKgwRMYO42xiiIasSVIE6/L71DBV+0XEaLLHEwY89h9a5PGJJU4rv+if5LQdrsyNvmjzDszAxPaIMZG48681CpleyJVR8xeIf3t4IrsySFUtJ+IiTBzg48hWRR7WcYJJNtLRe/Eicrs13KuR27J1CWbaT47wOlepwvDqOHeaOr6v3YokWBthlAYAggYOa3mk9GWTa1R19lHxEAHGfGBFWRV25kC+6B3XEH4ttz34qdSPhCV2qpYVunn9jQHn//AIg8CBeFyI1pvkSyz+cR8q5GPi4zUlzPQcImpU3B7rbwf7Moig7Nt/NNaLuuXodZWfP1Nx7C2NFtnYtFwhQAj/hYidQEdcQa6nD6TjFzvvy8Lnn+K11Oappfx5+Niw5j7Mm5xPD3Nf7qyqjSxLHsGRkzJOJJM4612I1bQatqzmKdk0aFbYk4G/2FazinuUFb4T5GrAW4D036fI1KIZCA87rsPwnvz1qfhI1J1qpYaNh6UBBxpPZieoMd3/3Fc7itSpTwzlTdndfItBJy1BVG/n9hXi5ylJ3k7myiudLxGDbEGcas+B8K9Vw3L2Ct3/U1qn8jG+0PCXEvM1wKA7ErpMz3+W9aeLp5Zt9T1HDa0Z0VFf42Rb+w/N2S4LByj/D/ACNBJ9DG3f5mtrhuJcZKi9nt3czW4rhE4ust1a/fyN2bQZWBGGkHxGeo867q0dzzwNZ4JV06WaQRqJOpnBmAzMC0AtIAI2HlVpO4CriA4Pcf7VjyLRvkCs4Dh7aK4tAQLqrMZJX3YaT1OoGrEJFvQkgujtr/AEt9UoCRlEjHX7GgFCidv1mgGhRBx3/U0ArKMY60BF73PwN3bDPjvtU2K3JLeZMR5+QqCxxGB6fagHac0A2M7DYfeqvNdWBlPbK6wSGCxqMBZJODuI8R+VcPjE4ylGF9V8tf9B/xMuLoONLCcSVOPGuIqVndyXzKGz9nOQtafXc0Ex2QsnSO/I6/lXpsDw9UHnlrL36sskaIDeumSNUYHpQCXcZiYBwBvtQgYLomNJz3r+u+ockmk3qwSKMVJIrDbz+xoCu9oeWm/ZZF06uyyzgAg528JHrWDE0nVpuK3NnB11Qqqb25mX4D2DMj3rrp6hSxJ8ATEedaUMBLMnOWncdKrxWGVqnF37zZ8PwyogVZgaQASTAEQBO1dNJJWRxW23dk8Z/XhUkCKMnz+woDmHZPkaAUjb9dDUkCaRPpUEigUIGqMD0oBt+3OAOh+orBiabqUZQXNMstGDpwp6wM/YVwaXA5uzqSt1S3/BkdXoc3BjSY3jwrt0cJClTUI3MMtdTF+3Cdq1Ig9v8A/muXxOOWcV3P7Hd4JrGfivud7C8t13zdPw2h82YMB8hJ+VOGUc0+0fL6v9Gbi9fJT7Nf5fRfs3K2m1SGXRmVK5mTs04HhBrvHnRDbCAtnJBPWM7x+tqSlYjkTFQSDjvqGlKz6Aq+Xjs3D1/aGGwH/MXu8qm4sXFCSC78a/0t9UoCRmyPP7GgFnNANU4Pr9TQCsdvP+9ALOaARTk+f2FAITgen1FAOnNAIDk+Q+9AY72weWA6AP8APsz+UfOvL8Yj/wDoT62/BDeha8g5SioHdAWaDDAHTvESOya6nD8DTp01OUfidnry8NNAi81Z9K6hIoO9AIhwPSgOJyPI/agO61DinqAW9zC2nZYmYnAJ7+4YqQO4fjkuHsGYOZBHQ942oAkHP68aARD9T9aAQnA9PqKAdOf14UAiMM+f2FVjOMleLuBGPZPkasADjeYWzNtlZgZWOzDYIIEtUSipJp7EML4e+GAIwI2PTPhU2JJg1SQIGwPSgOLZHkftUEiht/10FCBoYaakAvMeES4BKW3YTp1qCAYMek1jnTjLdJ9LmSnVlB6NrrZjOS2ytpQ1tLTRlE2GTAkbmImooqSprNFJ9Fsi1eSdR2k5Lq92HI2PU/WshiKtbOk4uMxaAwMR54HZOekfStWpiF2nYw1lz7l1f2FtLh9sBOvn4nHSsmHoKhTUFyDd3cC4NNIuKSJN8tj+Zkf5wwmsxFy1oSQXfjX+lvqlAStuP10NAAcFxzMcrI/iXRC4O8XGPhigB7fMnjdO/dPEn/neVAS2OPdj8MgHZdM5Bif3hj/Y0AWeKP8A6Vz/ALf8qAlstMmCM7HfYd1AKdh6fUUA7rQCDc+Q+9AY3m3DtcvaNgCwmNpJPQbkAR5CvOYrCTq4xLZN7++fTv1I3RrLlzQEEM34ZyTtuT967GIxHYKKUW76e+rLJXJuvpW2QKKAamw9KAU7j1+1AL1oCn5xe06JCgEntNIExESPCTk9PkBNyy9+6BaBB3ztE7tk/ntQBP7fb31iNvlvQCLx1vbWvXr6/egJWCuo6iVIIPcQRkeIoCXrQDLSASAIz9hWKlRhSWWCsiW7it8J8jWUgG4QtCreNs3RkhNokwQDkDA9RWKlKVss2s3d0uQr8wrr6VlJFFANGw9KAU7jyP2oBV6/roKAaPhoBX3Hn9jQCjf9eNAIn3P1oCNbYAmIJj6iscKcU3K1m99r+dgR8UCWVcZBaTB06SMgEfFkR8+kG+twc1sKsDYOv/yXr1PjUgKoAHmRIiEdpV17EYJ0xuR3dKpOTjsm/C33aBBw/FuiKDZvsVGSdEnG/wAYrGqs/wCj/wDP5LRipOzdvH9XGW+NuB2PuL+kgQoFvB6/inpjPU+FT2sv6P0/Jk7KP916/gS/x76WC8NfDZgxb36bucelZ4q6u3buKOKT3Xr+CXhuNMqDYvjvdlTuO+hvoKifwq617l+7EW7yc3jrn95oj4dG5zk9me7Y1h7WX9H/AOfyRYbc40jUBbvZ2IQdw/iP1FO1l/R/+fyQRWeOYIA1u8xwSdAHWcQRinay/o/T8kxV3Ybc5g5dSLV8KAZGhcnEbnbfYjpU9q/6v0/Jl7Jf3Xr+Bx5qQf8A9fiDj+BfHvastP4ld6eP6uVlBL/JP5/gr7ze8Ui5Y4ksfxBVXugSpBjE99VqUITWv3KOPeWt64YUKbigHJ0knSAerKesek1iVWX9Jen5Fu865zNQcK7eQ2+ZFO2l/R+n5IYLa5j8epbzAnA0qNI7sEH5ztTtZf0l6fkXIW48i2EtrxC6YzCMY65cnpkT3CpVRrTK/T8md009c0fX8BFvnDQJsXi0Z0qvzEvtir0pOWklbx/Vys6cVtJP5/gbb5m+ok2eJIOw0JA+Rmd+tZsi6opl7yfibnvLUAXEYwfhIIMzEgGPSteVVp2yt/L8kWHNdCgdi6/Q9jJER1AFV7Z/0l6fkNAYuIH1GzciIC+6QZOCZidvH8R8Kds/6S9PyQOucSsHTw9wNmGFpcd289MbVPav+r9PyZY001fMl8/wPtcyKoAbN8kR/wAsD8gQKtGbk7Wa8bfkOkkr5l6/gY3NX1gizxGmMr7tcnpmdv7DxrPl70Uy94XY48MD2LqE7BkzsM4kVhqTcHZJvwt+URY61xBCdvWzRmEO/cIUVj7Z/wBJen5FgW/xsurLbvA7MfdZK5MTBO8Y7iesVHaa3yO/l+Styc81z/wb/wD7Zq3av+r9PyZIQzc0vEh4XmbAHXbvtJMfuthJjYDMRPjU9q/6v0/Jfsf+y9+RHxHNWKgJa4lSCM+5Bkdd5rYy96MVgvh+Z6j/AMK8sD8Vsju7prHUeRdfAWHcPfYM5YuQT2R7s4G+eyMySOuAOpNYe2f9Jen5FiHieYHSQiXg3f7owfmDj0qe1f8AV+n5K3H/APmUAfu75I3/AHRzgie6p7V/1fp+S0FmdtvEgTmTe8JKXtEYHujM48Nt+vWnav8Aq/T8mXsf+y+Yl3mhhtNriZOQfdSB5T0/uazRWZX2MbjZ2uP4XmhIVWtcROJY2oHf0/tSayq+/gRYEN6CytdYEhwCdQKzoIyRKkgHbaMVg7b/AKv5fsiw61xQa5bUO7EaQd4YiCZxBgZk5wKtGpd2ysg0FZCTqA6gOoDqA6gOoDqA6gOoDqA6gEdZBB64oAVeXIP4v9TdPWgF/wDL0/m/1N+ec0Bw4BO493xHz76A5OAQbah/1t5d9AOvcEj6dQnTtJP987daAnAoCPiOHVxDCRvuR0I6edANu8GjBQRhdhPhFARHltvuPTr3YFAKvLbY/D+u/wA/7mgGjldvu/W8eU0BLw/BonwiP19aAIoDqA6gOoDqA6gOoDqA6gOoDqA6gEigOigFo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2" name="AutoShape 4" descr="data:image/jpeg;base64,/9j/4AAQSkZJRgABAQAAAQABAAD/2wCEAAkGBxQTEhUUEhQVFhUWGBsWGRgXFx0YHxcYGhoYGBgbHRgYHSggGBomHBgaIjEiJSksLi4uGB8zODMsNygtLisBCgoKDg0OGxAQGywkICYsLCwtLCwsLCwsLywsLCwsLCwsLCwsLCwsLCwsLCwsLCwsLCwsLCwsLCwsLCwsLCwsLP/AABEIAKQBMwMBEQACEQEDEQH/xAAbAAABBQEBAAAAAAAAAAAAAAAEAQIDBQYAB//EAEIQAAIBAwIDBQYDBwIEBgMAAAECEQADIRIxBAVBIlFhcYEGEzKRscFCofAUI1JictHSkuEzQ4KiBxVTk7LxFjTC/8QAGwEBAAIDAQEAAAAAAAAAAAAAAAECAwQFBgf/xAA1EQACAQIEAwYGAgIDAQEBAAAAAQIDEQQSITEFQVETYXGBofAikbHB0eEyUkLxFGKiIyQG/9oADAMBAAIRAxEAPwD2LmzXIX3TBTMklQQVAiMkRllyO6gAdPG/x2v/AGuuT/61AOI4oN2binAkNbUkYzGm4uD4zQXEc8YASrW4lj27cwJMZW4oxtt/egHXTxZko1uCeyCgI05iYuSTkZ/RAa/7ZqYB7cHKhrYld+64JExv3UBY8NdcIBcUlgBqI0gExkgasCgJBxEiQjR5r/lQHG+cDQ2dsr/lQC++P8Df9v8AlQCftB/gb5r0/wCqgOPEEbo2cbr/AJUAvvj/AAN81/yoBBfJ/A2Mbr/lQHHiMToaPNev/VQC++P8Df8Ab/lQHe+P8DfNf8qA735/gb5r/lQHG8f4G/7f8qA73520NPmv+VAd74/wN81/yoDhfP8AA3zX/KgO98f4W+a/5UB3vj/A35f3oBP2nE6Wjwg/egOPEfytny/vQXO/aP5X+Q/vQHDiZ2Vu7Yf3oDv2n+Vvl/vSxFxf2j+VvlQk4cR/K2PD/elhcQ8SAJKsB5UsRewpv/yt8qEnftGY0tPl/vQXO/aP5W+VAcOI/lbPhQDTxQkLDSQSBHQRP1FAO/aB3MMgZHUxH1FATUBDc+Nf6W+qUBI248/saAXrQDRsfX6mgFf7j60AvWgEXr5/YUAh+H5UBQcf7VIs+5U3SrQQDHfkY7a43E9K1Z4uKuoatcve5uU8HN2c/hT5+9jN8d7Z8VPZRbYA6qTO4kFvpFdPD0ozpxlLdq5jlSgpNXuC2vavjWIVW1E/hFsGe/AE1mdCmldh04pGg4X2muqP33u7jSYFuRHm2VPpPjXn8XxbC0nam8z9Pn+DBJrkOb2tbpbH+onv8PL8657478P8NfH39Ct2Vd3nvEEn96wBPQKOngK1KvGKzvl5+/epSz6gycyvCD767/qJ/ImteOOrJ3dSX1+rsTqXXLPaYr/xm1ADfTBmR1BzA8BXVwvFbL/6u/lrf5u/yRN+poeWcy99JW26r0Zog+WZP+1dXD4nttVFpdXbX1uSmGrt8/qa2iRW6ef2NAcT9KARGHeN6XBxOB6UBHxPFJbgu6qP5iB3d9Sk3sCG7zK2q69QYMQF05k7b7DPUmKlQbdiGx1rjUeVUlsHIBKyDBGoYBB6TRxa3JCjVQMtXAxJBB6Y7wSCPQioTT2ANxfNLNqBcuKhJgBsScZE7jIk7CsihKWyCQVGB6VQhinceR+1CTlG9AN/D6UQY5tx5/Y0AvWgEXb1P1oBDsPSgI3/AOIv9D/VKAS/sf60+qUARQEF341/pb6pQErbjz+xoBLiyCJIkRI3G+1CGRra3OptzicbmpuLDTw+B23+Y6keFLkZe8G4/m6Wm0kMT1MQFGDJZoG2cTsa1quJVOWWzf0Xm7L5XYcrEfC8zBYs1y37tsLB/EFk6iRCmOhNVhiYN5syyvRWfnr0JuVtziobR+09ojsoyaytycQxHmMnIMiKq7xlbPvsmr2fd+/KxsUI3g3lvbd3tpzXv1KbieX237Q1Le0ybCWnEtkalBEhSc9Y761Z0YT+L/K2yVteu1/e50qeIqQWTTK3bM3fTpva/uxTW+TXrl4J7t0DMACbbAKD1I6Y+mTua9Dh6kY0Y9yWhpVZJOWt99mb7g+VLw1oC2q6oKu6qAzb5JM4np0rmY+rXcc1N27rX+X+maqd9zK8w4a4rEuDv8UYM+IEfKvH4inXzOdRPxaa/SMb0AszWs1oCNrwBgz/AKSengKuqM5K6+qIHIQQI8NxH1qsouMtQFcuQG6updYnK6gurwlt/LrtW3gIKVZXV+66X1t8uYZ6PZWAABGBju8K9otEXFG3zqQK3Tz+xoDLcy5XdFwdt2tHLEnUFHUFTM9+cfKuRXwdaVVKMnlb1u7pLmrPe/fp8ilncI5HwSbhAGkw6ywIGxhpVGmPzrZoYWEJNuKT6q7089EyUi+NpYHZG4bbr3+fjW8WHuoOCAR3GgG+7BmQDkbjuAilwA8ZzexaWHuoI7OkGTPcEWWJ8AKuoSlsgkywnb9dKoQcNz5D70JKXnPLbF9Qb6MjFtAIYBo1lVggkFTOqO45E4rNCcov4QtDPtzteFvW7Q4vXaUQV0C7Ekmbl0NOqeijAAx35ezc4t5dffIta6vY1nL+bWbzRbu23YDIVp7s+XjWtKEo7oiwWUJJIYjbGPuP1FRcrYYbR0/Geucd3lUproQ1pucvxDt6snGMY8BOPvUXT2Js1uT9f141BI22cep+tVjK4OOw9KsCN/8AiL/S/wBUoDr2x/rX6rQE9AQXR21/pb6pQEfF8ZatlRcuIhJ2ZgOh7z4GrKMnshYntMrZUggjBBkHfqKizQOC4Pr9TUEHXRjafDvoSY2/xPFKrPdHYDQVuKCDnbIyuNwe6vPOrjoqVSp/FPZpfLw7/kU8SNea2IYjhk94c9rtLONpyBvjGw9Mb4hh7Nuks3fqgrFnzC7cK8O9uzbuJgsdEwWjVEt2Oskz59/YdWclCcEmnz8emunqbmGjBwkpSs7ad/joUd60o4f3zJacavd2wmsC2JZiWKsDHcP5t+labaVLtLJ62Vk9NeZ04pusqSbjpd3tq7LbvAOC52li6z27FoEYDTcJcSZ3YgTvnbxr0lKnmpRV9LL6HNqQlJ69Tecp51Z4heww1wSUPxDvx18xWCdOUNzWlFx3LO4gIgiQcEHqINYmrqzIPPub8B7q6wAOmTpJHrHpMeMV47H4SVCpJpfDfR/b8FCua0DuAa0lOS2YsIowPSoe7Bcez3Ah7yayB8TKOraSARB9c52PdNdvhmETmpO90r6rTpoQldm7VQPICvS7GQbaYFZBBBEgjYg7GojJSSa2A5ht5/Y1IEZJxkeIqHqgcCOpG56+NTcHEYHp9RQDiM/rwoDL894hr3Epwas1pW7bvlSwCjsIdmwc7j5EVsU0oxc3qWSsrlxw3AWOGtHQq21AMt19WOT61gqVXrKbKt33AOH9qLLDUwZe0wE9Qq6p+gjvPma59HiVKpHNtq1r3amPOjLc39troQqirLKF96rEEPHa7Mdkgkx4Qa7NCEKiU07p6rwMygmYm/fZzLszHvYlvzNbi02MySQxOlSGab2Y5qlhy6WtTAFdTMZg6c4wNjgdDkneuBxfH1cK46Xi+/n8uhr1XJM1Z9sxpxa7U5BbEeB3nbpXJlx1ZVaGvp78jFmLXg+dW7nD67jJa1akGpgRIB74nGYNdLD42FWkqkmo3vzRmpQlU/jFvwKDmHGcBY4hXCq4J1sUl4czkHXG+SsdJqtOFGVdRppNvX93udBrEOi3NtJaK+nlsaDkPNOGvM5sXGJOSrM8jxCOcDP4RFdB0ZU9Xz8zQlfZlvbiPU9fE1RySdmVsKVwPSrEWIeJGVII1AGAT8QMSPyGfDumqOpGLs2riw0sGXUP41/+SAgjvBEelWTutBYMoSU3tLxotJqNw2iVIVgmvMpiIjNZKUc0rWuSldnlPGE6yS4ckklxJ1HvlgCflXSWxsx22sQ2LsHUhIPeMH5imjLbm89kb95uEuabja9bBSxJgaUMZmNz868jxvGVcPikqbssu3mzHOCa0KziOKvK/auPrU9WOCMfQn51wnjK7lfOzUasPTm14Aj3jEEQQxnHhO3pVo4/Eq/x3v19/QEb30MnQ0+LyJx00gx60dajJuTg78ryuvpt5iw5+c+7sm3bQoXIJcPMx00kbevXrtW7hsXGNJwhDLrvf8o6vDsH2yc29tLW7iPl/OGtudKj3bNqa3AIPhkeP5Cs1HESjN5V8Ld2vQ6dfBRlBOUviS/k2XXsvynWL1y9ataSZT4CB8eoSAYSDG/pXps7UIrZ2V0cGtJZvhbZmeZ8Ktm8gtuCw0k6ZKq87K2Cw+W8eW2pOUG2iyeaLuen8JxRcwVIgnMGMY6gEHfGcZkzXIoVXUTzRaa3X4fM12rGb9r4W6IQdpQxfMkiRA6AARt4VxONSy2io78/DkUa1KG2JMAEk7ACSfQVwI05TajFXZBd8r9m2dZuTbGIEZP9q7WF4POd3Vbj0ta5Ni/4Xg7PDlROYMFjPcMdF9K7lKnTwscuZ+LdyUugfZvq06TNZadanUvkdyWrDhsfWsoG8RdVQCxAE7kx0NAZT2j5+S3u7FzEdpl752DD7Vx+IY9032cN+pVmT4/3m7l+3JDEHtbjc4aP7VzoZptVKqbv1vZo7PDsLRrQlJrXb9h/Iee8dp/dj36Jp1JAJUHYY7QGMRIxXtZUqSSWxoShBabF/wAZ7ZIumSBNt9ar2mS5C6VDfD1OSI7Oe6saoNmNU2yhue3l0zFq3iNJaWIIG5IgE7bAbfLL/wAaPUv2S6g3De0PEPrDGbLAqUMkARsrHtfnXK4viaNClkesny6rnfppz+pjrRjGNuYhce6AOTrmBIxpIM9J2j/q7xXkozhGgoy1vK9lyWzvyv08zVKLmVsg9dJyckjVnMHrFes4BjHXpOE3rHZWS08jaoyugEiu+Zjra7em9UqSywcuiZD2L5VCwAIGftXzGtXqV5OdR3ZoSbbuxwNYrEA90mM1t0oxvdHqOHUMMv8A6UpNu2vd5WQDxr5A9a9TwGjZSq37reo4pU1ULd9wcrO9eiOQbb/w94YwXS7ADEPaCDOCFOomQO10A2ivK8exs6NRRUNd4z6X3srW7hlTNo10gAliBjcx3D9edcB8VxUllza9V9OnoR2cSS3xeRBDYP261tYXi2IjdVFmS301Xv2ysqa5DLl4agRjVcUMD4QQ3n2Y8RHcK9Dh8VTrq9N3MTTW5aVsEFZzw3NB90oa4UbSCJEyhyD5YnrFXp2za7A8s5oLpuE3gQ8weyBsIA7IjERjurowy2+E2ouNtA6x7KcS8xb2APaxJImFOxIBycCZE1V14LmU7VF/7Ozwllk4gG0S7MCwkEQogMJGrBxvivK8cwlXEV4zpRzKyWnW75b+ZbOmF8+5etxfeIQCBJMYZcZkdwrzKTTyspUhfUy5NSaw2aJXJQNeYGINbtGLitT0nC6U6cJKatqbX2X9n7QtpduDWzgMO5ARII7m8elegwWGgoKo9W9fA0MfjJyqOnF2S08QnieWW+Gs32tKoX3bSraiGGk4YM0MS2JI2MCurFuUlc5+ZyauZbheLs8W6o9n3VwToNkDS0S2llMdxiD1rYnGUIuzuu8yPNBaM9B4K8jDsNq0symOjAmRtj9b1z6VNU4qC5GBg3POXC+kDDLlSe/qD4H+1YMZhViKThz5fvuIZV+zvKWtXWa4IKiFM4MjP5fWtDh3D50KjlUXKys/mQtzRq4geldksMvW0eNQBrFVowqxyzRKdh1iyqYVQPIVNOlCmrQViG7ihsZ8dge+rxvzBR+1XNLlrQtvGqSW6iMQB671zuJYqdCKybv3sVb1sZPlfDo98e8a5BkkLJLEAwNic1x8LGNSsoVF9b3EdXYi59wtxrjl1ACTpBZUhFMLCs2cR3mulKhWqVMi0Wy2WnhuejwtXDUaKa356N6+NvkZ2zxxQEKxUNEjyMjfqDsdx0ivU04WglLVrmcyeWTvYfYtm40DtM0nfLHfc7k/mamrVjShnlsiCe1y9zmInI1SMeUTXNxPGcLQeVtt9352KSqRjuWF6FSO7H5V4bEVO1qyn1dzSm76g12+AJOwquHw8601TgrtlUruyAeL41WUgTmOnjXqOFcIr4fEKpUtZJ7Pr9jPTpuMrsryT0j1mvUGYK5XwzXbqICo1MB17yemdgPzrTx1dUaE5vWy/XMGp5hywi+1u0rMBsMmBCkyT59a+b5nK8nzNSpD42olaVIJBBB8RUGIH4hjG35/7Vs0Es251uEZu2bS0tqD3eG1kRPymu3w/iTwsXBQzX13/wBnaxeFVZqTlbkDCy2oDQ+TpBKkAnuBOK9fTqKUVLuuefm1GTXQ2XJvZO9ZvWbjlYGpmAJ7JiFXxMmcY7JztPJ4rXpzw0qd9XoubfPQoqnQ2fuyQBpPTcH7ivIUeE4qU7ONu9v2yzqRsS21FvCgFm2UCO6ST0XaT9zB9NgsH/xoON799vehhlK7B7NsamPbBDqpBSF3tmVkfDsN8x4VtxpxhG0Uku4rzLepJB75OpYEnS3WBuu/WPIGpQBH5b7wq3EEPGQgwiGCJHVmzGo7bgKatnt/EB9m0FAVcAAAdfzOTVW76gbesh0ZWEgyD+dE2ndEMpOD4BrWpCS1qewCsaRqJKzORBHQDeMYHnuOUFdV4Rtf+T79LPz96mWlL/FlFz3lRtkuvwE/6STt5V5+5WpC2qKS9bX8QBE9RPd/as1Nz/xdjJh8NOu2ocgFLCqMKB5Ct9zk92ewjCK2RY8Dz69wwHu2GnVJQgEGd/EbdDXW4PedR029LN277o5nE6FNxz212uae17Vi9wt92sglAAU1SCGxJMYEk48DXddHLNK5wXTtJK552P0fvW89jYsekeyls2bZAZLnb/AcQVBEkxB8PGvIVuK5cTmlFxTWqe91fYxVI32NOjzkd1deE1OKktma4BxXKi7ltcA9NI7gN53qwOTk6YOp/KR1ifw0BJZ5WisDkxODEd20dxoAq/eCAsZgdwJ+lQ3ZXBTNxxU6wjHVOAGwNu7vEwa5TxMVUjXbtF6Wv6l8u6IvaHmSe7Uq6rdwygpqZZyd/gMAiTH5VsYzEUqcLt67rS78jGyn4Dmdi1ca65cuxyFAQCSG6mfw7TtMiubSxGHp1XVjmblyS2Wnv7FYmU5pxb3nLXI3YrpAOCxbdQJ/XhWSOLarKpHWz5q3l6npcHCnVoNRTXJ+KtqVrdwNerw9ZVqamuZz6tNwk4hPKi/vV03FRt1dyFVSB1MEfMVTG5exanFyXNLcxl9x/G3HYJeNslAADbJzIE+R22A3rweNhRhK9DNzvm+hq1rN6AHEv2DE47z9zvWpa7RFGhKvNU48yqusxkHr4Y+U5/Kt/DzdCSnTdn77j0tHh8IU8k0m+tvbA3UdD8gR9Sa9dg6mMbSrRVrb3V/TQ5eIhQV3Tk79LCWVkgE6QTBO8CcmBkxW/UlJRbiru2i6moescs4fh7dtXtKgVtLagPixgyfCfmfGvmeKr4qrUcKrbaurPkZHaxPx/MFS3rDDIIU7y2Ix1z9K1VFrRmOpJRVzFrauXNTBWbMkgFqyWuaNnK7ArwxWxQazO51+EThGUr7uyXX6fM3Hsne4RNKWmm6xgllILdlmgTsIU4HUdd69XgI0cj7J3atdleISryknVVlyXI1RGf141vHOK2zcBbtMJBkyR44ia8/gadetinXqbK6/S7vuZZWUbIlvccAFErqZgo7WJwN+pyOzuZ8yO3CU7PtElrpr8iiV9iRHRIJaS8DVvqJIAyMAZx0zWTMrXFnewDxXGobtsC8O0+n3agNrYFTJYAldOhh0BMjpUwlGSdrPz8vqS4SitUXNCpDc+Mf0t9UoB7Hbz+xoBZzQDZwfX70AzibYYQZ3G3SqVKcakXGWzBQ8wJ0OHMKVI1EjE420zM+NeLxEKcaklHSzat4aepn/AMdTGXFnEnfpH3FYozcNUiMNip4eTlD1Bbyx1P5f2rcp1M/I9JgcW8RDXRrcfwthHYC47AEgAKoJJOOpgb91dbhdeNKrd7vRfMrxGM5U/hW2rBeI4RkBYZQkqGkdqCegJ7vpXroyT05nDUk/EgtESJyCambai2tyW9D1Lk/ArbQooGuSTClUmN4JJ2gZO9efUqeKkqso/EtNdbeZqTk+pY8uDhQLmmYG3Tw3P1NbMb21KI67wepife3FnoGxsNhFWJG2uDiD7250MFpFAGlhP68KA6RnagKb2gd0tG5bCHSM6pwJ6dIrncRi+zzqKduuunctiLtbHnnHMWJe4AxO+ogjbx226V51VZ1HrJ+PPwRBFelCPw6gCuBpYRONp+dZ3TbSclyIQLfvyTAJO3w9042I3q9Kna3v9nqcBBUsOu/V+9tgri+T3E1C6Avu1VzqZRAO0ad5OI7xXTwlLFQq5Kby9ea+RWticNOmpSvLkvehXcDYZ7ioql2bAUdcePz9K9JiY1HRahK0upx6jstDQcdwJtGGKT3K4YgwMEDY18+xWHrUn8bTb31u/M0blbxStp7Od5zHrNY6Ulf49zr8Lr06bala72fjyBkDTkAeTT9hWZpcmekTd9V6llyz2fbiDiFWRLfPb+LatilxSvhrNSuuj2/Ry8f/AMeN018Xd9zTWPZThNOhllh+LWZPjggflWKfHcc551Ky6WVjiaB9t9Cqq2LgCwoIZBIGAfjk7de/zrnTTnJylNXevPn5C4Ff5FauEtcNwltUK7KSDPTSD6eeaiMnF6elzE6MXqyz5Vwi2kKqIzOSCTgdaxVHdmSEVFWRmPaPkoRS6XVUdo6WgkknAUCOzkeXjW5h5q7uje4e+zk4wWsreW4f7McldRYuOSGa97wQACEW1dXM5hi/TvHp6vhlLsqTclZy5czFxPEqpUyp3t9TQ8w41rpNnhnGqdNy6IItDOoTsbvQL0mTHXpxjl1kvLr+jmq3MLTgLekAydIgdtpwdyZyfE5rElbZEEicOgXSNiQckn8yZqQBrwtv3pRkVhpDhio3VsCfxEYM77TNY3Si+RkVaa2fthTIqiFCiXUwIE9pSTjxM+tXUbbIo5N7sMoCG58a/wBLfVKAkbcef2NAL1oBo2Pr9TQCv9x9aAquL4VXBRxI/RBBrxOOoypV5J83fyZsK0omC41dLOFUkBiAARsNsk1hUU93Y1noyu4pm/hOPEZmtujCK5nf4RG1OUrcyPh7rq6uoYMp1AkgiRtjatylKMJxk2t1yOnVg6kXFp6p8yC3dZRAkR1BII8jONule5jlksy1TPOSjZu5v/ZHk3ulF1w5uMp6DSobMzvMRnzrTr1c3wrY1ZzzacjXxtWuYzuvpQDbiE7MVz0ju8Qf0KIhohOpQCAX7wSBAAJ7OMkmBBI3mcVOhKQ3l/G+9E6HQjssrCCGhSROzDO4xUyjYlqxNeD/AICox1Unv6hhFVIMDxPD3numyrXNMgHtP8yDiOua8nlrzqdms2ttHdrzuyJWvZGgs8JYsoNJsi4DGt2XUQSC2ogYMEiBPnXbpwo0IWTjdc21e3O4BOL5Ars6IdSAFwHUn3bdND7lSOgnbMzU9gnenH+OujW3Sz6fMi2pmOG5YyRxBFwtbuGUKFB2YVTMAntEZEEEVrQouhBTtdrkdqhKLX/GUrJrfx1/RYn2y4nUdVtCmBpIgCYPfNWjja7lovKzM74ZQtbM/G6AeTKLt4si20dGFxdHZIAOxHwsNgcfiG1bFKpjZNtXS6SvbyNPF0qdJJRlmLb2l5c5uh7aBtQlvdnEgCTnqZ/KtPiGAnUq5qcd1r4nLM4/C3CGgXNQBwoDERIyACa47g1JU8t2t1Z38S9KSjUi5LS4nBctutdFt9VtiNQ7BaQZgRqTSYB37utZakFTV2vfyZ6Wvj1BXi03fr798z0HlPB+5ti3MwN4jcsdpPfXJqzUnc49WpKpNzluwvTIz+s1ROzKDBbwIJ6ePd31a+uxA5Uhp8Dv6UvdAS+WCOyAMwBYLOTAGMA5rqUuFSq0lOEk3a9l6LxZilVtfQquVWLPFKrcR7u44kour4cwR7uZPw5Jn5V2uGYSiqSnu3r4dxSGIqJOztcLNi1e4nQBKW1DHSxADnUIxvK9f5fOdlunXr5d8uu+zf6MGjZd8Nw621CIoVVEBVEAb7AVvtt6syHFCdmIgnaM58RRMho5EIGSTkbxj5CjCQIoH7We/wByM+GswPr86gkJvbH+tPqlAEUBBd+Nf6W+qUBIx2x1+xoBZzt+s0A0HBx3/U0Al4EiMjbIjGR30APc4QzOtyQMTpj8gJ9e+tTF4SGIg01ryfQmMmmeecz4c22JnUJwQSoO0wAYkEwf/qvM1KOSSjyfO3zXino/2ZcLQderkvYrXcucAycDqT5eNXpU2rRWp6fDUlh6OWT21uWB5DfSNa6AwkF2HhiFlhv3VvLh9eXJL35mGXE8PHZt+X5sG+zvsup4l14kGVVbioGkOrFhJg5AI2/R9PCcoUILnaz8Ujh4ispScobNs9AiFgCAAQI6CsBqD5qF3gSc+lSCG+qT29zgfrpvUq/Iq7cxOHKYKwTg4M7x40d+ZKtyCJz8/tUEgHG8xVLbtqggGJjJzAHea0I4+k6cpp7X308iWmjz7iuZXnlnuOQ24AgH/pXpA6+Fedq4qrWk7vV8rtL5bGNgrXQ2AG79iNvE1rRp5Hrb0YNNyz2hVP8Ai29TACGEE4Gx1GQJ7u812qHF0tKkfNfcsmcvtav/ADrOrVMlT3GR2WwY86y4fi2f+cfl+zdwmEniE8rSt9zMe0fMve20VUYKSWInBYDSsSxAgFu6S3rXTwlepWqJ046c2/8AfcbLwkaCfaO75JAPIuJNq+jRqzpiNgxgwe/PWu1UjeLNWoro9El9W3Z6grBBA8T9q0DVBOL5lZsBmbUHO4UuC5zGQNOmI69D5VycZWhSm77+G4zJIrOUM3E3zdddSDGScR8ImRqIjr4zuK5eGhLEVnUqR0tpf0/Ziu27mg4bjVVvdGdQA6YySZnYesVoYzAVYNzS+G/Lp9TdhJNBS8UveOuxB+lacMPVm/hi/kTmSIf2C03a0STBkHf1B8T86t2tRO1xZBhORg7Hu8KwpaEk3DSda5GxkRP6xXqeBzcqEoPk/qa9ValXw/LA2q2rutq3iElD7yDqkncRpM5yTW/DDxk3CLaiuSutef2fia+Xktgvh+UW7bFVUqrQRpdlJgEHKsCY38NVZaGHp0G1BJJl4xtsWq4xB2HWfzJraJB3KT2oByZJjAJ6ztk1KvbQq8t9R1or+HvEwR3nx75pK/MmNuRBfZUvq7GNSaMkRIZdIHiSxrHKcYq8n3E3Jr7eB+Nc4708auAqoJB7y9sZg6W+qdKAhu8S63FVk1KT8Sg4mYkREbDBJ6wBtS8k9VoXtFrR6ho3/XjVyg0bH1+poBX+4+tAL1oCp43lVu8bikxqhsDZohXHmAQR1gbRWpWw9OvdeD8+TXvVFoTlTmpR0aPPuX3Rb4i37xXAS4uqViIIz3jvrj0Y9lVTm0rPU9RUnKvhXZateJ6Lx3Obdt7a/G1w6QEKncrkycDIruTxEYtR3b6HnKeGnOMpbJK7uA81Le+luHDgLpDKRIQEP+IRMrgGM7HNbkNrXMS2I+H5i+pkY3DpEkgrrkkaQbcY6yZGVOIiqVHCNtdXsLKxd2OLUqCdQ8GEHbeBVE09ipLbvBjgzipBIOtANXYelAKdx6/agKG7dVLrBrpEYhn23IxOMZ+VeY4pKrOq4qOi2/JnppWK/iuTpdUvaIBk7fCflsfEVyqmjSnuRKmpbGb4uwVYqwIYbj076rFZdTA1Z2BntgnIU46isudpfC2iqB+MgwCJiTB88VsYa6uzvcGjdTdtNPuHcjQXVbhmGLg1W4js3VBII8COyfSu3wzEunVy8mbHE6PwKquX0f4KC5aZSVYkMCQQQJBGCDjvr1i1V7nJvc2fsjxruNJtM+kH95tqkjBJwW7XQ1xOI1JUpx7OSu2vh5/68jDOnHc1XGchtXVJYMGK/wAROkx3TBisOJwVLEa1Frbq9PBbehrNXB14Q2LekAvpkgE7jOOyPliscKHYxUL3XK5CGWbTXDLAoYEAQ2876lkVdRu7Ite2xXcPwF7hgfej3ikyGUKWA1EBTgE4IPXu2BqFSqRvnd/extSdKTTgraa+PUCve2Ko6WLVs3nOkdkgDUSIAaCC3kYn8tB//wA/UrTlUlPKnqtNfsHKxqb10iDpJ3U+Gx/DPlWhR4LVm2pSSS6alHVXIKsq0xEbNv8AX9dK7EcFkUaVObilZ6bvV3v4+0Y82rbJrVoImJACnAk95MDqc10YxUdtiluRHxtlA633P/DVxsDAIBY7apheneapOMU+0fJP36GaEpOPZx5ten+wphOxI2yI7/GsvIxLc5B9T9aAScD0qE09UER3B+9T+h//AJW6kDLlqAYLZuKckn8anrMDPyiKqo22AXVgQXfjX+lvqlASMMjPX7GgFjO/6zQDQMHPf9TQCuPHqPrQCxnegGg5O+T3eA8MVFwA815Yl5O0qloEFht6qQR86pUowqK01cy0q9Sk7wdjM8Z7NaLmpLtm0wBIUnEQQTDk79+YzWq8FGLzUnlfobseISlHJWWZfJhHI+NJtKOIKuSxUqxkg6jA0LaiSMjvBrYw0pyheW6vc1sVCManwfx0sWNvnC3NQsQVSVLEECcyBsTiM+PXpGLxMMPZT3ZgUGPuS0H4mztqOMR546A9awUq9OrUTha9nf0DTQXw5AglDIG4tkET8yTvnxreKh6+v6FARNZDASW26MR9KArRy5rd+5cRrre8WILAqsRkSZnH5+NXc7xUbEt6WBrhuI51e87REbHrHQEDJFeV4lQl2rlK2uz99DLB6EfENsQjM0E6oWVx01EA7flWhFPZtJFzHcx4w3WPvWgjG/u8Ce6PGipuH8Vfyuasm29SJlkkScAZB+9Vk8uttyqAuKDTg/POP/utuhZI9RwuKWHvDe+viA8TeKhe1pYEEEYiDI9ZH5V2eFYdVKrm1ouvUtxCrlpZL6v6Fmr2+MYXb3ELZgBXIGtnYD4wvcRHfBB6V6NXgssVc4OsdEej+ynB2rdr9yHNtodbjkS+oDOmBpwB0FaVWKlUzySzbGGbbepcsOyfI1UoDcbuN5H0P+/1rFV1RVi8HE7jURO4mJImO6rQVokobxbiVVp05M+PTI2G+9TLV2sSnY8m5/7MXbYHEW+3bdzGndCXhRAG04BB39K6FKonHK97GTNc9K9mkcWLT3l93dKkOAAJYNEkADtH71y8Q6dKp2rk0trcte7r3lLckF37xVyRmeyCe8DwG07+vdVbWrOfVJfK/wCeZRsePfxta/1N/jWySO5jdXQRrQE6lGo4mCMx+dUlrFpF46STZ1jirYhFuLsAACOkj6iKsrJWKu7dx3EG4APdwcmZH0iKN2IIuEvsyyxXoVC9QNzJMb1hp141HoTaxC1677wHRsGgYBK9mczG4Gf5hjeMxAVcEiTqHaUQY/iTeMdPzoSGUBBdPbX+lvqlAJqhhnVnuErhjnw7sVGtySbVn9eNSQNBwfX6mgFc/UUAs5oBFOT5/YUAhPZ+VACvzS2L4sExcK6gI3Gdj39k71idaCqdm9/f4MqozdPtFtsVvtZxNi3YutcClnQ2hgFiWnHkCAf+nyrapKTkkikE2zzTlAvFwtohpM6dIIMAz8R0gxOek04jGh2TnW5c+evh3m0eltwwyVRRnA0ATgiSOsajXg4VpQknmd+tyjWgDy29cS9ovHRrlgymBqjqB2TsfyrtYDiNSpUyVGmuuxrSWV2ZqLIO5Yt6AD0gT+dd0DtYCg56bAnu7qA66gbDAEHoRI6dDQAl3lqEiAqgDYIv1iQPKsVajCtHLIlOwI3KrSiSrPO4gsMTBgyBAMTWkuGU9LyfovsW7RlLzLkVsWy4LJCs0FY2yZ1Mc5O2PKsOJ4dRXxRbTs31vz1MbXMyqrJwxIxvp6/0jxn0riSaXL6/cqiK+OnqDud/E1kopPVHo+FUUodqpPmmuRT370kdn1GZ+W1ex4dhJ4eLcnvytszBi8RGq9Ftz6l37N+zT8WwOVtA9p9tt1Wd29MflW/VqqC7zQnNR8T1jg7IQaQxIEATGAAAB2QK5xqj7h7Jg9DQFdbuP+1MjEFPdA92dTDbyn5VqqU/+S48sq+d2Uv8QWnCWw5YKJJ1T499bRYj5szC0zW1DOoMCNUjr2ZGrHSfKrRinJXJRmOS81tG21u3bB1Qz2HaV7RlmQlW1KZmNoI26xUjXjXu9YW0fNNdfL1JZZ8v5tcvIjlRbdh8IOtYJEHUVXcEHw+YrlcR4hChJwhrJehaMLloullhjJ7gI3A9J+2az5VWpRVS7ulya7/fcUvZnC6Liwr6YmRGcMQDvsSreYraTzO3v3p5lb3JeMTUFAfSQwM98A4IBEgnpVpK5eMrAo4IqzPrElVU9lpKrOMPMwTB72Jqrprdbl1Vb+F7fcm4Xhipcm6zBiey0QuT8JADbQMk7TuTV7OyRSUkyDh+BW12veuw7IhnkDIk1q1Iqm3U2Sttpbk/LustiE7kfFWlVwXuxMnUTsQ1sKImDuPl4mtiU4xWaT0IuiwvMIifxr9UqwuE0JILvxr/AEt9UoCK/e1YtkEhirEGII3EgYOapmUtEy+Vx1aJeG4hH1aGDaTpMGYYbg+NITjO+V3tp5icJQtmVrq/kMuXyCFAmSZJJGMzEAyfDHnWQoEP08xUAXrQCL18/sKAQ7fKgGtZUsG0rqAIDQJAPQHcCoyq97ak5pWy30Mn/wCIfLi1oXFVYtnU8KC0HEgxODvHn0rZw7SlZl6TSZmPZO9wyvruuyOJ0AjSsFYkkjfJ3jaufxuGLqU8lKN4c+u/TobB6LqmI/W9eFasQZb2o4iWTsXIGoZQ7g7z3GMd9Z1SajpJfMwVeQDwnM7tvCXGAmYmR8jirUcZXopKEml05GE3HJOLa9aS4w0zIgbHIhs56Hr1PhXr8HWlWpKpJW3/ANluRYHceR+1bQOG59PvUX1Ag2qQDcRwCO0tJBwRJiI+nhVZQjJNNdwPO+Z8GbN+4skgHGehEr4TBHzNeTxsVCq6fJfQiNk9SkKETLMTkGTNZoyTSstD2dBwlTUobNFdZSGyCMiTIwJya9rhqtOdNOm7pL3c8/VhOEnmWp7faVbKIltRpAgAEDu+ZOTNc+rWUPim93bzZztWySyzMZ2E7YPSP7VrqcqlRShJZO7m9b38NCbWRM3wnyNbZUq73F3g7zbVUBUK5O4z06/lE1gpyqOpJSjZK1n1K3dw7g7jMAWABI6E58cgRWcsECgMzxnswBcF+yxVlYNpBgMCQWtgiNIJnP8AOcbRsRraZZE30sTXuKualUcLeUkGSzKRJj8SF+vUx9q5+I4dQrS7SVm/Pl3E5mkPNxyxJtiCYw5kYEEdjBkbdQR5VjjTipyqPn+krfLbvRRu4wcuNyGhlKTDNAaYEkSsFTqaRGYHfU9j2kk9rbPn47c+fUo43M5zu3xNq4ts67yG4NHvNnYQVyTIzI3E1y5QxNOrkk80bprNz8+vLv6HR4dlTm5t6Lfx3018y24TmrXiAzpw92SNOsliylgttluASe0M5nyrp9rGVryUX4636evmHScW7Rcl4aW6392CuE9pS9021tvrg/unXQykMZOokqykERG0Z3FdGVJxV/U02i34Yro1LmYnS2sSDBAMxgz8qxONtLEEV4ZUwyKuoHbAJUg5BEAr6TPStahaN6eW1tuatd2s/tyJZDwy6bl5Tea4ddttJHwAsIztmOndSjFxqTTm3fW3Rajs5JZns9vIuK2SAXinhgYJhHMASTBTAHU1DdlclK7sQvx0syIP3qjUEYFZlcZ7pMEiYM1j7VNuMf5JXs9DKqTSUpfxbtdagHGXeKAb3Nq3bIIZtUEPJyVYEbAHVqAO0Vgm69vgil9/DbzuvAz040G12km1y7vHfysM5Rz83C6XEZXDRoCliAYEkgfDJ37s7ZqKGLzNxmrPoTiMHkipRd1128vkX7zjzrdNEXrQCL18/sKAQ7fKgHUAy7aDBlYAqwgg9QZBFSnbVAwX/wCMXOH4hGw9oFjqGCIBgMD1JgYn0rFxbFR/4ck9G7L35XNmNTMaL37AglNAyTLKR12E79ceteJcItWTv5Mkrfam8YVIwe1qjGJEedYFsY6r0sUvLOH13UU5BdQR3jGr8prYwtNVa0INbtfLn6GuekWxCiIAgV7nYsOO49ftQHDegGrMVGoFbp5/Y1IPMvaHiNfEXNcyGKjcQASBse6vLYvtXWk++3LZbG5Dh+InFSirp67oz98y0hoGw7O4z1/vVqSstVqd3BUXTopPR87kvC8G154VGciD2VdgP9II/XlWzRjWd40nbzt8zJiKlGCzVffgbDn3N7fCqoRGF5raoGZTbUFIhlV4yCTsO6eleloU8yWZ6I8wlnk3yNbwnFpABuWy0ZhgZIUaoAPga17JbLQwhAuAqYI2qbgdcnpE/wCxqUQRC48/D+Y+e9TZdSLvoPe2xIhyBmQAM/PaKqyyFZJUAgEYOROQQR+dSiBxmR5H7VBJDfuxtBPTG2BnetLHY2GFhd6t7ImMXJgLXWOZgxGJ/vWPDYyVemp2sVnGzKPn3tIFu2dEk2nbWrDfs6ZBn+Zo8vnjxOPjGccvJ6nXwfD51KcnLS6Vn6/Y0t/grV7QzKrxDqfzBkHI8Nq6M6dOpZyV7ao5sKtSk2ou19GLpTWWAV7qDYQWUEtBgt2Z7WeuayKa/jcpaVr8gDkF4qHsMUV7bkqiiItM2pDAx16Y9ay1Fe0vdyA25xAaUBKkqYJUj67VoPFU1V7G7zMWe5VcnDks3vtdrUqqhyQQbZ3npP5ie83UJqs5OXw2/j39Sqvfc0lZyxBc+Nf6W+qUBIVAIgbn7GguNIgkyYiSInv2xPp4Co2J30Ar/L7V9AxUyR2WyrKJBETtkDBHTIrH2dOpaTXv6mWNWpSvFPx5roFs51RBjeTEHyzNWkp30ZhIQbRMyJOTk7z3Vl+KxT4SZLoGACZkiBjAGJ2HhVG7MyJXQ5TKgwRMYO42xiiIasSVIE6/L71DBV+0XEaLLHEwY89h9a5PGJJU4rv+if5LQdrsyNvmjzDszAxPaIMZG48681CpleyJVR8xeIf3t4IrsySFUtJ+IiTBzg48hWRR7WcYJJNtLRe/Eicrs13KuR27J1CWbaT47wOlepwvDqOHeaOr6v3YokWBthlAYAggYOa3mk9GWTa1R19lHxEAHGfGBFWRV25kC+6B3XEH4ttz34qdSPhCV2qpYVunn9jQHn//AIg8CBeFyI1pvkSyz+cR8q5GPi4zUlzPQcImpU3B7rbwf7Moig7Nt/NNaLuuXodZWfP1Nx7C2NFtnYtFwhQAj/hYidQEdcQa6nD6TjFzvvy8Lnn+K11Oappfx5+Niw5j7Mm5xPD3Nf7qyqjSxLHsGRkzJOJJM4612I1bQatqzmKdk0aFbYk4G/2FazinuUFb4T5GrAW4D036fI1KIZCA87rsPwnvz1qfhI1J1qpYaNh6UBBxpPZieoMd3/3Fc7itSpTwzlTdndfItBJy1BVG/n9hXi5ylJ3k7myiudLxGDbEGcas+B8K9Vw3L2Ct3/U1qn8jG+0PCXEvM1wKA7ErpMz3+W9aeLp5Zt9T1HDa0Z0VFf42Rb+w/N2S4LByj/D/ACNBJ9DG3f5mtrhuJcZKi9nt3czW4rhE4ust1a/fyN2bQZWBGGkHxGeo867q0dzzwNZ4JV06WaQRqJOpnBmAzMC0AtIAI2HlVpO4CriA4Pcf7VjyLRvkCs4Dh7aK4tAQLqrMZJX3YaT1OoGrEJFvQkgujtr/AEt9UoCRlEjHX7GgFCidv1mgGhRBx3/U0ArKMY60BF73PwN3bDPjvtU2K3JLeZMR5+QqCxxGB6fagHac0A2M7DYfeqvNdWBlPbK6wSGCxqMBZJODuI8R+VcPjE4ylGF9V8tf9B/xMuLoONLCcSVOPGuIqVndyXzKGz9nOQtafXc0Ex2QsnSO/I6/lXpsDw9UHnlrL36sskaIDeumSNUYHpQCXcZiYBwBvtQgYLomNJz3r+u+ockmk3qwSKMVJIrDbz+xoCu9oeWm/ZZF06uyyzgAg528JHrWDE0nVpuK3NnB11Qqqb25mX4D2DMj3rrp6hSxJ8ATEedaUMBLMnOWncdKrxWGVqnF37zZ8PwyogVZgaQASTAEQBO1dNJJWRxW23dk8Z/XhUkCKMnz+woDmHZPkaAUjb9dDUkCaRPpUEigUIGqMD0oBt+3OAOh+orBiabqUZQXNMstGDpwp6wM/YVwaXA5uzqSt1S3/BkdXoc3BjSY3jwrt0cJClTUI3MMtdTF+3Cdq1Ig9v8A/muXxOOWcV3P7Hd4JrGfivud7C8t13zdPw2h82YMB8hJ+VOGUc0+0fL6v9Gbi9fJT7Nf5fRfs3K2m1SGXRmVK5mTs04HhBrvHnRDbCAtnJBPWM7x+tqSlYjkTFQSDjvqGlKz6Aq+Xjs3D1/aGGwH/MXu8qm4sXFCSC78a/0t9UoCRmyPP7GgFnNANU4Pr9TQCsdvP+9ALOaARTk+f2FAITgen1FAOnNAIDk+Q+9AY72weWA6AP8APsz+UfOvL8Yj/wDoT62/BDeha8g5SioHdAWaDDAHTvESOya6nD8DTp01OUfidnry8NNAi81Z9K6hIoO9AIhwPSgOJyPI/agO61DinqAW9zC2nZYmYnAJ7+4YqQO4fjkuHsGYOZBHQ942oAkHP68aARD9T9aAQnA9PqKAdOf14UAiMM+f2FVjOMleLuBGPZPkasADjeYWzNtlZgZWOzDYIIEtUSipJp7EML4e+GAIwI2PTPhU2JJg1SQIGwPSgOLZHkftUEiht/10FCBoYaakAvMeES4BKW3YTp1qCAYMek1jnTjLdJ9LmSnVlB6NrrZjOS2ytpQ1tLTRlE2GTAkbmImooqSprNFJ9Fsi1eSdR2k5Lq92HI2PU/WshiKtbOk4uMxaAwMR54HZOekfStWpiF2nYw1lz7l1f2FtLh9sBOvn4nHSsmHoKhTUFyDd3cC4NNIuKSJN8tj+Zkf5wwmsxFy1oSQXfjX+lvqlAStuP10NAAcFxzMcrI/iXRC4O8XGPhigB7fMnjdO/dPEn/neVAS2OPdj8MgHZdM5Bif3hj/Y0AWeKP8A6Vz/ALf8qAlstMmCM7HfYd1AKdh6fUUA7rQCDc+Q+9AY3m3DtcvaNgCwmNpJPQbkAR5CvOYrCTq4xLZN7++fTv1I3RrLlzQEEM34ZyTtuT967GIxHYKKUW76e+rLJXJuvpW2QKKAamw9KAU7j1+1AL1oCn5xe06JCgEntNIExESPCTk9PkBNyy9+6BaBB3ztE7tk/ntQBP7fb31iNvlvQCLx1vbWvXr6/egJWCuo6iVIIPcQRkeIoCXrQDLSASAIz9hWKlRhSWWCsiW7it8J8jWUgG4QtCreNs3RkhNokwQDkDA9RWKlKVss2s3d0uQr8wrr6VlJFFANGw9KAU7jyP2oBV6/roKAaPhoBX3Hn9jQCjf9eNAIn3P1oCNbYAmIJj6iscKcU3K1m99r+dgR8UCWVcZBaTB06SMgEfFkR8+kG+twc1sKsDYOv/yXr1PjUgKoAHmRIiEdpV17EYJ0xuR3dKpOTjsm/C33aBBw/FuiKDZvsVGSdEnG/wAYrGqs/wCj/wDP5LRipOzdvH9XGW+NuB2PuL+kgQoFvB6/inpjPU+FT2sv6P0/Jk7KP916/gS/x76WC8NfDZgxb36bucelZ4q6u3buKOKT3Xr+CXhuNMqDYvjvdlTuO+hvoKifwq617l+7EW7yc3jrn95oj4dG5zk9me7Y1h7WX9H/AOfyRYbc40jUBbvZ2IQdw/iP1FO1l/R/+fyQRWeOYIA1u8xwSdAHWcQRinay/o/T8kxV3Ybc5g5dSLV8KAZGhcnEbnbfYjpU9q/6v0/Jl7Jf3Xr+Bx5qQf8A9fiDj+BfHvastP4ld6eP6uVlBL/JP5/gr7ze8Ui5Y4ksfxBVXugSpBjE99VqUITWv3KOPeWt64YUKbigHJ0knSAerKesek1iVWX9Jen5Fu865zNQcK7eQ2+ZFO2l/R+n5IYLa5j8epbzAnA0qNI7sEH5ztTtZf0l6fkXIW48i2EtrxC6YzCMY65cnpkT3CpVRrTK/T8md009c0fX8BFvnDQJsXi0Z0qvzEvtir0pOWklbx/Vys6cVtJP5/gbb5m+ok2eJIOw0JA+Rmd+tZsi6opl7yfibnvLUAXEYwfhIIMzEgGPSteVVp2yt/L8kWHNdCgdi6/Q9jJER1AFV7Z/0l6fkNAYuIH1GzciIC+6QZOCZidvH8R8Kds/6S9PyQOucSsHTw9wNmGFpcd289MbVPav+r9PyZY001fMl8/wPtcyKoAbN8kR/wAsD8gQKtGbk7Wa8bfkOkkr5l6/gY3NX1gizxGmMr7tcnpmdv7DxrPl70Uy94XY48MD2LqE7BkzsM4kVhqTcHZJvwt+URY61xBCdvWzRmEO/cIUVj7Z/wBJen5FgW/xsurLbvA7MfdZK5MTBO8Y7iesVHaa3yO/l+Styc81z/wb/wD7Zq3av+r9PyZIQzc0vEh4XmbAHXbvtJMfuthJjYDMRPjU9q/6v0/Jfsf+y9+RHxHNWKgJa4lSCM+5Bkdd5rYy96MVgvh+Z6j/AMK8sD8Vsju7prHUeRdfAWHcPfYM5YuQT2R7s4G+eyMySOuAOpNYe2f9Jen5FiHieYHSQiXg3f7owfmDj0qe1f8AV+n5K3H/APmUAfu75I3/AHRzgie6p7V/1fp+S0FmdtvEgTmTe8JKXtEYHujM48Nt+vWnav8Aq/T8mXsf+y+Yl3mhhtNriZOQfdSB5T0/uazRWZX2MbjZ2uP4XmhIVWtcROJY2oHf0/tSayq+/gRYEN6CytdYEhwCdQKzoIyRKkgHbaMVg7b/AKv5fsiw61xQa5bUO7EaQd4YiCZxBgZk5wKtGpd2ysg0FZCTqA6gOoDqA6gOoDqA6gOoDqA6gEdZBB64oAVeXIP4v9TdPWgF/wDL0/m/1N+ec0Bw4BO493xHz76A5OAQbah/1t5d9AOvcEj6dQnTtJP987daAnAoCPiOHVxDCRvuR0I6edANu8GjBQRhdhPhFARHltvuPTr3YFAKvLbY/D+u/wA/7mgGjldvu/W8eU0BLw/BonwiP19aAIoDqA6gOoDqA6gOoDqA6gOoDqA6gEigOigFo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654" name="Picture 6" descr="https://encrypted-tbn1.gstatic.com/images?q=tbn:ANd9GcRjRChg182-a2XqVSLpFM-HiNcrM5dI0YpJuFmiKmtjhBh8po38"/>
          <p:cNvPicPr>
            <a:picLocks noChangeAspect="1" noChangeArrowheads="1"/>
          </p:cNvPicPr>
          <p:nvPr/>
        </p:nvPicPr>
        <p:blipFill>
          <a:blip r:embed="rId3" cstate="print"/>
          <a:srcRect/>
          <a:stretch>
            <a:fillRect/>
          </a:stretch>
        </p:blipFill>
        <p:spPr bwMode="auto">
          <a:xfrm>
            <a:off x="5791200" y="0"/>
            <a:ext cx="2943225" cy="1552576"/>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et al (2013)</a:t>
            </a:r>
            <a:endParaRPr lang="en-US" dirty="0"/>
          </a:p>
        </p:txBody>
      </p:sp>
      <p:sp>
        <p:nvSpPr>
          <p:cNvPr id="3" name="Content Placeholder 2"/>
          <p:cNvSpPr>
            <a:spLocks noGrp="1"/>
          </p:cNvSpPr>
          <p:nvPr>
            <p:ph sz="quarter" idx="1"/>
          </p:nvPr>
        </p:nvSpPr>
        <p:spPr/>
        <p:txBody>
          <a:bodyPr/>
          <a:lstStyle/>
          <a:p>
            <a:r>
              <a:rPr lang="en-US" dirty="0" smtClean="0"/>
              <a:t>International service learning experience in Belize</a:t>
            </a:r>
          </a:p>
          <a:p>
            <a:r>
              <a:rPr lang="en-US" dirty="0" smtClean="0"/>
              <a:t>N=9; BSN and MSN students</a:t>
            </a:r>
          </a:p>
          <a:p>
            <a:r>
              <a:rPr lang="en-US" u="sng" dirty="0" smtClean="0"/>
              <a:t>Outcome Measure: </a:t>
            </a:r>
            <a:r>
              <a:rPr lang="en-US" dirty="0" smtClean="0"/>
              <a:t>emergent themes</a:t>
            </a:r>
          </a:p>
          <a:p>
            <a:r>
              <a:rPr lang="en-US" u="sng" dirty="0" smtClean="0"/>
              <a:t>Method: </a:t>
            </a:r>
            <a:r>
              <a:rPr lang="en-US" dirty="0" smtClean="0"/>
              <a:t>journal entries</a:t>
            </a:r>
          </a:p>
          <a:p>
            <a:r>
              <a:rPr lang="en-US" b="1" dirty="0" smtClean="0"/>
              <a:t>Increased awareness of their place in a global society and the potential contribution they can make in society.</a:t>
            </a:r>
            <a:endParaRPr lang="en-US" b="1" dirty="0"/>
          </a:p>
        </p:txBody>
      </p:sp>
      <p:pic>
        <p:nvPicPr>
          <p:cNvPr id="33794" name="Picture 2" descr="https://encrypted-tbn2.gstatic.com/images?q=tbn:ANd9GcS1z1nnNJN1xIQ5vPBFUNt2WpzS7mARNoMWJv1FNjynAcH08s_3"/>
          <p:cNvPicPr>
            <a:picLocks noChangeAspect="1" noChangeArrowheads="1"/>
          </p:cNvPicPr>
          <p:nvPr/>
        </p:nvPicPr>
        <p:blipFill>
          <a:blip r:embed="rId3" cstate="print"/>
          <a:srcRect/>
          <a:stretch>
            <a:fillRect/>
          </a:stretch>
        </p:blipFill>
        <p:spPr bwMode="auto">
          <a:xfrm>
            <a:off x="7010400" y="0"/>
            <a:ext cx="1914525" cy="16764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ISL</a:t>
            </a:r>
            <a:r>
              <a:rPr lang="en-US" baseline="30000" dirty="0" smtClean="0"/>
              <a:t>12-13</a:t>
            </a:r>
            <a:endParaRPr lang="en-US" dirty="0"/>
          </a:p>
        </p:txBody>
      </p:sp>
      <p:sp>
        <p:nvSpPr>
          <p:cNvPr id="3" name="Content Placeholder 2"/>
          <p:cNvSpPr>
            <a:spLocks noGrp="1"/>
          </p:cNvSpPr>
          <p:nvPr>
            <p:ph sz="quarter" idx="1"/>
          </p:nvPr>
        </p:nvSpPr>
        <p:spPr/>
        <p:txBody>
          <a:bodyPr/>
          <a:lstStyle/>
          <a:p>
            <a:r>
              <a:rPr lang="en-US" dirty="0" smtClean="0"/>
              <a:t>Personal and professional growth</a:t>
            </a:r>
          </a:p>
          <a:p>
            <a:r>
              <a:rPr lang="en-US" dirty="0" smtClean="0"/>
              <a:t>Improved communication skills</a:t>
            </a:r>
          </a:p>
          <a:p>
            <a:r>
              <a:rPr lang="en-US" dirty="0" smtClean="0"/>
              <a:t>Expanded worldview and greater openness to cultural differences</a:t>
            </a:r>
          </a:p>
          <a:p>
            <a:r>
              <a:rPr lang="en-US" dirty="0" smtClean="0"/>
              <a:t>Culturally focused practice</a:t>
            </a:r>
          </a:p>
          <a:p>
            <a:r>
              <a:rPr lang="en-US" dirty="0" smtClean="0"/>
              <a:t>Strengthens interpersonal skills, self-efficacy and social responsibility</a:t>
            </a:r>
          </a:p>
        </p:txBody>
      </p:sp>
      <p:sp>
        <p:nvSpPr>
          <p:cNvPr id="31746" name="AutoShape 2" descr="data:image/jpeg;base64,/9j/4AAQSkZJRgABAQAAAQABAAD/2wCEAAkGBxITEhUUExQWFhUXGBUaGBgXFhkdGBgXFxcWGBwXFxoYHCggGB0lHBgcITEiJSkrLi4uFx8zODMsNygtLisBCgoKDg0OGxAQGy4mICQvLCwsLCwsNywsNCwsLCwsLDUsLCwsLCwsLSwsLCwsLCwsLCwsLCwsLDQsLCwsLCwsLf/AABEIAJ8BPgMBIgACEQEDEQH/xAAbAAACAwEBAQAAAAAAAAAAAAAABQECBAMGB//EADoQAAIBAgQDBQYGAQQCAwAAAAECEQADBBIhMQVBURMiYXGBMpGhsdHwBiNCUsHhFBVygpIz8UNTo//EABoBAAIDAQEAAAAAAAAAAAAAAAADAQIEBQb/xAAwEQACAgEDAwIEBAcBAAAAAAAAAQIDEQQhMRITQVFhInGB8BQjocEFMpGx0eHxQv/aAAwDAQACEQMRAD8A+40UUUAFFFFABRRRQAUUUUAFFcLmLQc58qy3OIHkI86soNlHOKGNc7t5V9pgPM15vG8cCmGcDzaB7qwYq/mXUjXbU/CDNZrNRCOy3fy2BScniKPUHjFmYDT5D61zucYQdPU15JL2UQNfHWPmT8a53XLb7SD02+dLjqnneOxqjor5+339T2B4ix2A931rjc4g3NgPd9K8y+OulSCQROkGNPExS5bzywDAkg91YnL+0SdSepgVqWoi3iKKPRziszl9/M9f/qU//J7m/iZ+FZW4qpMKXdomEkmOsDUjxivPYayDdt2EzJoWPZiMqiTOxSS2mo5mvV4Dhy2e9bt6tObfWI1Y7nnHLeiVz7fWsIpOmFdnQ8v6/f7E4WxccSylRGmZtfdGnrFcry2lc2yVL5c0aTBnWNwNOdd+JcYNpJZBmJAVSWUNqJ72UxoZiNY84wcLwTIHe5lN66xa4RtOwUHchQAPSjTWWzeZcCbowXBr7BRsAKlegPxroaol1TpINa3KKeGxCTxk5vjcsyzLHMyBpzkyCK7jGMNM59TP81ituyO4YsQxBUkd1dNUkajUT3v3adKyXb2pOw+FZNRqO0ltl+hKyODxdlYKSSTtCEj/ALAQNutaE4v4r7/5mKRZjQZ6++scv4isbRLpy9T0I4wkSR7iDXW3xS0f1R5gj47V5iiKS9dPOyRZTZ7JLgOoIPkZq1eJe4yiV384+IrVwrjrmAToRuWDCegI3+da6NR3eVgt3D1lFYLXEgdx6itdq+rbH61pcWiymnwdKKKKgsFFFFABRRRQAUUUUAFFFFABRRRQAVDMBqdKy4jGgaLqfh/dL7l0tuZpka2xUrUuDdex4HsifE7VhxN13/VHyqhNc8RdCKWaYAnTUnoB1JMADqRTVCKEucpFPDONyIDCZAkjfcDUjkKzZbZAY3lhpCkXEhiNCFM946jbrSfHjBKWd3ujtLdy4QB7S3g1rKB+9e9p0DTIGkYxMMFcu90lbt1GP5Sg3CoB7oIGUDDbMIadjOinP2Q1VIYPh7KlhbCO8wZZCQ2ogiZnQ6b6GsF5o1JEQNQREHaCNIrXfS01wj81ma8rFVkMWWxbO+hChCCSSGkkVwWwqzbUn8oKpnbQESG0BgqQdBB0rDf8XxHS0cq63vj5vk4owOoIPkZqqpduP2doKIEs7TlAJiAB7R9dKLV9WJCkGN4+u1Wts6sWDwMsQNPMk/fOkw6VL40dC3rlD8t7+pe/w0W/buu76dAoHkBFcbOFZ0C4cLbbUHOIIX/7AoEsfBiOXlVXxqSZJJ/2sST4aa+lMvw2Je62QicgzHckDUAcgNPWa10/mTw44Rz9SuzWpRnmXrn1NvC8HZwua473GMDM7ZmPdkiFUQBqdAOdcv8AJxWJly74a0RCIgXtGBnvXGKnISOS7dTTaKiNa1uiDll/6OT3ZYEVzhi2YbDWEe5zd3AbnqXYFifrTeyzZBnK58veyzlmNcs6x511doEwT5Ca87jOLM7OFm2lsgMzEKrGTKd9DMBddozCico1b+obyXy+/qNcZfYSO7E75uXu/mvPpjGBlxAuM2VQyghQco2IJMjN4ZgKYYu7bcq+dSwGhYyAI1jUAMZ1JWeUVk4UiqBbZSS1xmLrCqWZiZ0PUgak6AeNcy/plZJt59Ddp4tvEY+MP/PgYWVgAEs3i2/wEVY/eldxg7onMEECdHBPoIqhUzEQfGudPqzlmWUHF4ZSaKYJwt5GYac4In486Ynhto8vialVtkqts83atxsT6lj8zVUvocuVwcxIWNZImRp5TPTWnWI4KdcrcjvofeKX4b8PIIQmIdGC5jqUVQpUmSNFA0/bHWmQhH/3n6EqtmQ3bbQpKkOGAHJgs5hB3571pw6oq5Cgy9AK0XuAWEK/mFSMpWWMaOzaiQDLMRr5Vqfhgygo0rHPw6QKbGUqnmp/1LqlSeHsKhaIP5dyJ/S538Fbf51vw11joy5SPGQfI1ka0CII06GjDOyELOYHbMe8NNgefr762aTVJy6ZLDfpx/QXdp51rLHVrFsvOR41ss41TvofHb30ltYlSSs6gAkfqAPUb12rodMZrKEqyUR9RSexiGXbbodv6pjh8UreB6fTrSpQaHxsUjvRRRVBgUUUUAFFFUuXAok0ATccASTApZicWW0Gg+fnXPEXi5125CuOWtEK8bszTszsi1QTUGetAmmCiQKpesq4ysoYaGCARoQRIO+oFXnw+VVJnTbqelQ+NwXIsv2beqrbQLBU90RBzyBpoPzH2/eetc7gQSWCwWZjIEFmDAnXSSHaf9xrYuEJQOPYKhhm0METqORrNIrzVl1rk220aN1ycWFpoByHUEezMhQgPnlUDyFD2dSUCKzTmbKMxDNmblqSQN/PXY9svhWTE8QVWyKDcuftXlP7jsvz8KiMrZvpi2yMs53gEGa44VZ0BMnynctpPOqWFuXZNq33OTOSC3iAR3R51u4ZwkljdviXPsrMhB0H1pzHKuxTo9s2bv0LfirIrEXshTw7hjBCLkCde7ynzrXhsB2aOqsZbN3jyJBE6VtoraoJCXZJ8v3FFnh15ezHa6KLQud5ify7xuysKASw7pmNObVytcIvBMpu5tbZIL3AGyi4GQldQDmU5hqcoBEAU6apFV7US3dkJv8AR7pVpxDluyCKczAFuydCz84lgdNZAJ1FWxmHDWUEy6DT9QJk8yq++Bz9Wd2wG3naNGYfIikWI4fiLg7G3kWVK9p2z6LJEhQozNl11O53MTWXUtwSUcb7bmrStSzKXjDWDnwvFp2nZubhObKSls5REZizN3QBI2J3q7i4hBaRubblg6bSCHheUGIHPpTfGcLt4fCuiHIhXKAgCxmAUkGDruZMmazWbQuhGReztMO0IBIZmKxD24AEaGZM5R0BpEdPXP8Ake5ezUTz1yWM/sZ7OOxfaJGVw7AMzW2ZFXKWkERuFygzGuxrTi7mIzMbttyCzZAqg5UkBR3dTO8kc+UVz4dhXsXLrBEcuRlPeBIC/qaCEMkwAAPfpqtcVxBbv2CoiTF3MpJMR/4xpGu4PgarZQ4w+KP1yUlNXS9PYpgMZdW8TcusbYAC2VCEyZkvPfJEHQHYbGK73OJAsSbIurplaFBjeIcyNeRG80tuYkO7aZM0TlZhMGROupn5Ve8ELaqoLeG5rLOcVFLyv1Race1Lpln2HK8TtpbzJaI5sqgDL5xoemk0u/ze1JbIybb/ADGgpZfxWQ5VUiByXQz0p1YtA4dbmU5jvy2MSRGtVf8ALlmuCVUOuXnz/o6WeIXF5z510ucSYggqutYBrUNMaQD4jT3TVMsb0Qe+C0Vi7Vt7ltFyFmV4LGQSIVQQTmTlOhjQ1rQ6akE+Gnwk1DqDvrBBHgRzplM+iSbRF1fXHCZa06NNxCvaAQ0CCY/SwJke/lWjCYkPOmVhEqSJE8zlJjn7qydijuSyw5Qpm1AKtqREgTIBnw91+E4Dss5jvO5JOmqjRAIGgCwI8Oe57VbcpKSezX6nEtj0trGBgDU1Ug0CtAo34XG8m9/1pgDSHLWrCYrLofZ+VJnX5Q6FvhjSigGikmgCaUYu/mPgNvrWviN2BlHP5Uup1UfJntn4CqB/pV6oiAEkACTr4mAJPUwAPQU4SWAqaKKAIJrPxEkWbuXfs3A0nUqQD7zXcff397VaoaysAnhjKwIRRyyj5V40WRjHe7mfsCxyD2e0g+3pqVJ2nkAYp3jOJWUVu3uG0CDqSchER3fHX2fdNLcfxFMPYVLBW6+VEQiOzUkQHaCYAALegE61y64xrm3Yt/BslmaXSB4HZUl4JaNCSZ05Dw8Krwe1kDlrbZmYsTlnQ7CfCtTWg9tMxa4YElGykkjfusAKz/5GJtgza7UE9wWxDBYMdqbrgSI3G81vwlLqx4M+Mrka5agL9yahbkjYg9COcfHfcaVenCwy/cmoirUUAUjXeh2gSSfQT8hVh9/frVbqAgggEdCJFAGDE4lDvPMbR5xTnBW7Ytk2ySIPnttqNK8azPMFMvUbR6U3wuJKKpE6iNBI6a+FcG22U5dUjuR0nbqxnf8AQ9Cyi4pDBoI2ZRzHiK8/mKRlU+S5RHoYpjiuMwu0HmTsKT4m8WGbMSSQZnek9fxLAquaU+3Jc7F8YzBZDEa8v6pbbvF2G51AObQjWZUsOR+e4rZav5u6wn+qsMOvSp7vT8MjRfbXX8Elv8i9zBqw11I2YxmHwrgUa3Pee5mOgMCAdMqkAD/sfWu4UMCpjTXQCcsDUggjQmPdXM4i2qhZDco0n3CI91XcenGVlP7+jKYWphh8/f8Ac52sXbkG7bcAzulxwvmbMifCfrTccUW7aORhG0MlxGIEaqt2CR4xSDA4trl5EssClszda2vcCgEC1JJEk8hsBXpL9kMIPoYEg9RNaqtJ3KsrKfj75OZO1x+DwL0uFZjLr+5ZFccTeHd7yowmdoYeAaSI86u+Ha2oElz1aATrzgQKX4lmvXFw6GPZe8QTKKCGCyCIZjHpPWsMKbO72iYWyjw9h9hLQeyGQ52BMkEHT09PfXMWzEwY68q64Af465QyrZQHTITlA70zmkmPf81GIxPaBwLhy3khh3lb8wDUDTK0Eb+VNu07qliXHqbKdUunH39+5OPxID20XW7nQhRuBrJPQRI1pphMWXE5CNWB1GhUkHx5fGuPDcGqMzIqBGCFMoObQEHOT4iB5V3xF8oyiCQ7AacieZ8Jj311dPBVVrfb/Ji1NnXN5WGaag1NFajMRU1UVagDbw/EfpPp9KYUipxhruZQefPzpFkcbmiqedhbjHlz4ae6uNQbgOsjWozDqKclhCG8vJaNCelSqaVFtx1rpmG08qMgkVCVGXWKm4w0EirOwifKjIYKKnKgrpNdCwiZ5VS2wIiaMhgrdtSu5E9N6WY7AR3hnbXMRKleQ2fb/jTjMDImuZMn31ScFNdMi8ZOD6oij8FheyC9or3DmZ4K6FnLMe6fZliB5UzxF8Byp0jSSQM2k6D4a13wCIGcrkDmAdpMbTG9WxV3Qhis8on1msN18oSxF8GquEHvJc+pjFxXgKc2vLUDLrqRtrWjs6wYS8cxGYAFeYB1HoTz+FScWwidNYMHx5Sup/iatRrVLClyKtqhnMHsbVWaGWosjQ97N4afwKuW06etb8mfBXJr51zxFrYzBGxzMo35xXa0wIGu01KsDrpzqHvsSkLLl1nZVKAkAAuCCI8SzZjHU1xx2DvQSrJkH7dZMDSQa23MNmJZXyt+kwIHnEEj1rIMBiGE3b6cz3bZhZicpe4x5c9PCuZLRSUng6Fer6Vz+hs4Zh1e0HdWBOxGs+QWYE9aOJYW2oGXMG8em2oI61XDWblq24tXizE6G+S6jyClY8tqvgWuKQ9yDII2IMjzJpFlHZaygpnDqc14F+A4bcylzt1O515ADautiwFYkGSfHn0ifGrLxRi1wqqBpMaCRy35nx8apw1S7kuCNP0qd5/aKU68vJpto627J7cDNeD2AAYVbm5fTNMa78q85ivw4cxa/cbs9e6n5aZR+5wSzCOhFN7PGDlIKq8NAYgiQCACQaW8SxNzGBrClckgXWEwqSMyAzq5GnhNOq6sqMf+Ge7rrXS3/wAGvDlTsbZtqFtlVKqBEKRI2rSqaCTQsBABAA0HgByqQAB1rtHOwcsRYnTnypdwqO1vd5YlB4llUz56ED0PSnDsJFZcVgEe4jsJKHMuuklSssOehO/WkupOxWLnglYw0zsF1j7+9ax8RwrM9uHygZwYjWcpUQdDqD/2NbiRmERtFccSM0g6TseYI8aL8OG6yXqjmWzF1tHa6EhhbtoQzl2Be5cytlTLHdUbtzJjSK2Y7B57YXWJUdSADvJ6RM+HjWXh2JusjFsvdZwZDAwCYPjpGo0ma54y8wVWDZJuoNTm7rOJUa89vD0qnXXXGMF5GdudjlN+P7mjh+cFldw2+UAawsAkmTOp5660xCelZc9nW5KyoYEzsCwJnprWxiIHP1p0NljIhooU1FWuiouttt76Lx1q5UrWzhtzUj1rDmHUVPaxsR76iSysEweHkswgkdKiu+NSHPjr9+tcKlPKIksPBDH+PnUzUGgGpIJJqGOlTUGgCZoBqFNTQAA1VRpHn86tUCgBJjbhRmVRl11I59DWn/JuMoztJ16bGNNN9vjWniGGzrp7Q2+lL+BHNcVHAIM7E8gT08IiuJrKJRltwzrp9/TpRxmPJ0qXJO9buIcOKSwMrO3MSY9d6XOk8yPIxXPacTntNbM7W7zLsa7Lj9QH5mB5mfpWRRAj51mwmHN3Elm0SzlyrO7ss5z5AwPI9a3aGy12KKe37FWlgfqf5+dTNQOf3yFTXdFCzFcbS3cdIkpbd5zgS6IbnZxEjud7N6RVV42S9u21sjOqknO3dz9rA71teVrnBObuhopr9/CPlUNsfvbaluMvUYpR9BXh+OowJYBFFlLrZrgzQ1vtIRMv5gA0Laa8q5DFNdQNbi3qVZEKwGQkQWC96QQZ00YU5j6enSsuOc8gCd9THxg9BWTWR/Ly38jTpXGViWDz923cBzAkTty191beH3WEmWJgAwTr6SB8JplhcF2oOcezyU6mZ2JgcudXe4LNtrc5SfZDqGJkazkaBsDPwrm5yjr23Ra6cZYi4nYLZVtfltccKXgCAQSzL1aFMeYp/gcIlm2tu2MqLsP5PUnea8/iMa4NoHLm7a0o03JcKY1P6C1POI49LKM7bKCTG8D+eXma6WjlGNeZepy/4h1dxL2Nc0KxioJoArec8sG1FSz66Gq0UBkidaLmoiaOdTUNJ7ME2uBbYNwXHSAtvKDJ5uSZjXYADzk1hxOGvlgXAZLYuMMmgZyBk7pbkJ9TTfF4G3cjOoJGx2InoRqK5LgcghHcf7mLfFtfjWf8Oltzjj1NP4hv2zz6HHh6ObTSmrE919BBAIGg2Ex6Guoa6ryZAIGgYFQdZ0IB9fHlWrDYa4W9qRGggf8AZj9IqWVWZrYYZljNlIlecHpp8DRZGLj0p4aXqRCxxl1NZXyOAxo1zaaMZ5QOvTTX0NdMJjRdBKmQCQCDIMRqDz108waT2+FAqjhjebte0kkgBSCvcBJAhSRAiZmmyYVVgrOk6eBiQB6D3CrUKxRxZyhMseDTUpbLaCordwxN29P5P8U2TwshBZeDtj7OZZG4+XOlVPqV43D5TI2PwNLrl4G2w8oy1FTRFOEE0VANTQBWrVBFAoAy8TW9lXsQS2dZAyarBkE3NFExqAx8NTWIpjc1wgEiZUflQwF9SFtcxNnMD2nMiOtVu8Ezdpmu6XWRnhYPcu51g59CE7k+CnlFTY4GFdG7TNle6xzJmYm6LUmcw72ZCZj9W2lIkpNmiLiljJ0FnFkBpYHs8SSv5MB8x7BT3d8rawYlBrvN8DgrodrlxVDhlKlAoDflIGzAanvBtTzBjSsuD4AqKqi43dkyEhpOGOHJBBgb5gYnkZ3q54MctpQ6J2Wq5LGVc+ZSHIz6mFIOuudqrKDksNFlYovKY4v4+wslQoub+zzbUkkDxPOld28pJMrqdgRz5Vl4ksXDA05eVRw+0WOVVBO/KdI0FcWyDez8HTt0sJVdSfudcTiUtjM7BRtrzPQDcnwFX/DwLdrcIIDuMsgjuqoUGDtMT61nS2GxagpJto0yPZzRHroafeldH+H6dRj3PLOLJ+AG9Wqhmf7/AKq2v2f6rpFCaq2xqdfs/wBVVpg/X+qAL0m43bYMGWNdDJI1HkOlONfs/wBVzvYQXYU6a7g+B8KRqIdVbNOjt7dqb48ivCuwA9vMdisnfyrhxi1ctoWdj3gx10Pd17xGo3FenRxb7uUAKPaYkCFTctlgbV5dwMfeFxlnDW82XMZS8+2ZQR7Ajc7k9BXJpodkjddqIdSm1wRwjgaIiX2LXL5UMGZmAXMJyqswogx1POuLK9/ELZIXJbK3bpBJmDNtDI3LDNHRfGvTRyjSs2BwNuyCLaRmMtqSSYiSWJJ0FdWWnUpxl4Xj3OW5t5b5NLHl98/p8atVJ12+VTPhWgoWqKJ+4NVLfcGgCy1NVzDrWO/xILet24kNlzNJ7hclbfKNWWNSIkb1DaXJKi5PY3qhOwmtGHwvNvQV5+z+KYt5hbEDsQ8uZV7guF0jLLMuRRlGve20g6cZ+ILtvP8AlK2W8bQCsxJiy16Yy9IEefritttltHZfqaYVRW7PRhR0pS+ETDW8RdVZntbsAakkFmHjJn31iufimGICAqLRYMGJBu9kbwtg5YIyDfeeVc+J8eFy1cRQGD27IUo+7XjcVlkKYyi2xJgnQ6VkjXYvryOeGduE2itm2G3CKPhWuuOCuK1tGWcpVSJ3AjY+I2PiDV1zSZiNI685n4V2EYHyXtyY01MaeNOrFvKoFZsBh47x35eHjW2kWSy8GiqGFkKhlBEHapopY0U4vDFNd1+96zzT0il+JwUart0+lPhZ4ZnnVjdGEg0Dzq1QRTRIZfuTUFB0qZqaAIFTUEUA0ABoqaigBbxS0xEmNNomY8fvlSRsS9vvezGkqSxg6aKEM77V6u4gYEden8V5vieDy6QrFSpEjQMNZjWOcVzdTTifX4Z2dDqOqt1eUnj3GPAMN3TebObl0ye0AVgAAoUKoAUQoMRzptXO1cDCVIIOxFdK6MUksI48m29yrVaooWpIJqrbGrVVtjQBaoP3Bg+8bVNFACt+A2CO+Huaz+bduOCZkSHYg6+FM1UAQNhtUH7+/varVCSXANt8hUE1NVFSBIFTRUE0ABNAFAFTQAVzv49bQDFbjnZVRZPxIA9TVyaAKrOPUsExeHkytxfEMfy8OEX9154b/qk6f8qcYF2ZAXgP+rKTlnwmsQH19Ky4niGKIKWrVtOQuM5aNdwgAnTqd/jhu0ywlWt/maIW+ZDDivFreHWbj6n2VAl2PRVGpPwHOKS4ZL164L98ZQARbtSYUHdn/c508o9TfAcKVGLsTcut7Vx9WPgP2jwFbmfUKBLHYDfxPkJ1/wDVOp06r3lyUna5bIsW6zW7B4T9Teg/k11wuDA1bU/AVrpk7PCJhV5YUUUUkeFFFFABRRRQBwv4VW8D1H89aX3sMy77dR96U3oq8ZtC5VqQhqKbXsGreB8PpWO7g2HiPD6U5WJiJVyRmBoIoIqNauUCetWqM1V8v6oAtFcMVhhcGu42/sc665j5VJXx91Q0msMmMnF5XIuwme1Fs2iVJYhkYECTmlsxB1JOwO1MLYIEEyevWjzqSoqIx6VgJSy8stVSYNVDDMVjUBTy1kTp8vSrZasQGYdRUMwg6irA0NsaADMOoqMw6ipmg6/zQBC9atXRcKx/T7x9a5Nb6iPT5fWoyicMihlkEHY0QPs1EdPv31JBYmgCoiOfvqJPSgC1RQPuaJoAkUE1EVZFJ0A91AGbGYNbq5bkskyUkhWjYOB7Q8Dp4VjucXRXNpIZhHcTMWG2jBVOT1gbV6C1gGPtafOteGwaJ7KgTqTG560mc14Gxrb5EXD8Lirhm4iWU6Zi1w+g0X3mneBwKWhCjU7sdWbzP8bCdBWmikvfcfGKXAUUUUFgooooAKKKKACiiigAooooAKKKKAKXLStuAazXOHjkSPiK2UVKk1wVcU+RS+AcdG++hrg1sjcEef8AdPaKYrX5FuleBBrUaeX37qdth0O6j78q5NgE5SPX61ZWoo6WKpqUSdp9x+Q/itzcN6N8P5Brm2Evr/43Ec1Ox8JIJWpdixsQq3ncouAbcMFmCQVkNy7wMEeeh0rBf4jZDuAXhA5ctbdQoTeGZQH5xlJ2rU2Jxwgf41o6akYggT4A2zVcZxCQUvYW7kO8myVMGeV2SPNaWpvORrhHGBbiOOWECsxZcy3Ggrr+WYZCJ0cNIjqN9qY/6tZVboa3cm0yq0opLO+XKqAMSSQykeBoXB4VkM2FVWzCCoghirHRZABKqdI1Wul9sIxbOqkswYyhILquUEiIMKIqHOTLKEUSPxJh+0W2J7yK4YAZcrI1wHfNGVTrEDSdxU2ePIRaItXYvNCEqoB7ucN7Wi5ZP/E864W7GEJBtgLlyxC7ZQwHtKdg7DyYiu+DweHthQiABWLrp7LFcpIgft0qhcnBcftXioUPBQOzEAKisGI7QzpOQ6CfGp4Vcs3x26BpJIPaEyu2gQkhJEHSNCDzrE9jDmOzwhu5UKDJ2a9wggqe0uLpDEeprvhEupm7LB27YOsG6qgtAGotqwGg3E7UAOhHn9+6q3EB3ApUycQb9WGtely6ffNv5V1Th+JI72Jg9bVlFP8A+mcVJBm4zftWMgAd7lw5UUQSY9pjm/SBufKorTgvw9Ztu1w5rl1vauXDLkdNAAo8AAKZJZUbAe6mRswhUqssTpYJ2BPy+laLfD25kD400oqHayVSvJlt4FRvJrSqgbCKmiqNt8jFFLgKKKKgkKKKKACiiigAoooo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48" name="AutoShape 4" descr="data:image/jpeg;base64,/9j/4AAQSkZJRgABAQAAAQABAAD/2wCEAAkGBxITEhUUExQWFhUXGBUaGBgXFhkdGBgXFxcWGBwXFxoYHCggGB0lHBgcITEiJSkrLi4uFx8zODMsNygtLisBCgoKDg0OGxAQGy4mICQvLCwsLCwsNywsNCwsLCwsLDUsLCwsLCwsLSwsLCwsLCwsLCwsLCwsLDQsLCwsLCwsLf/AABEIAJ8BPgMBIgACEQEDEQH/xAAbAAACAwEBAQAAAAAAAAAAAAAABQECBAMGB//EADoQAAIBAgQDBQYGAQQCAwAAAAECEQADBBIhMQVBURMiYXGBMpGhsdHwBiNCUsHhFBVygpIz8UNTo//EABoBAAIDAQEAAAAAAAAAAAAAAAADAQIEBQb/xAAwEQACAgEDAwIEBAcBAAAAAAAAAQIDEQQhMRITQVFhInGB8BQjocEFMpGx0eHxQv/aAAwDAQACEQMRAD8A+40UUUAFFFFABRRRQAUUUUAFFcLmLQc58qy3OIHkI86soNlHOKGNc7t5V9pgPM15vG8cCmGcDzaB7qwYq/mXUjXbU/CDNZrNRCOy3fy2BScniKPUHjFmYDT5D61zucYQdPU15JL2UQNfHWPmT8a53XLb7SD02+dLjqnneOxqjor5+339T2B4ix2A931rjc4g3NgPd9K8y+OulSCQROkGNPExS5bzywDAkg91YnL+0SdSepgVqWoi3iKKPRziszl9/M9f/qU//J7m/iZ+FZW4qpMKXdomEkmOsDUjxivPYayDdt2EzJoWPZiMqiTOxSS2mo5mvV4Dhy2e9bt6tObfWI1Y7nnHLeiVz7fWsIpOmFdnQ8v6/f7E4WxccSylRGmZtfdGnrFcry2lc2yVL5c0aTBnWNwNOdd+JcYNpJZBmJAVSWUNqJ72UxoZiNY84wcLwTIHe5lN66xa4RtOwUHchQAPSjTWWzeZcCbowXBr7BRsAKlegPxroaol1TpINa3KKeGxCTxk5vjcsyzLHMyBpzkyCK7jGMNM59TP81ituyO4YsQxBUkd1dNUkajUT3v3adKyXb2pOw+FZNRqO0ltl+hKyODxdlYKSSTtCEj/ALAQNutaE4v4r7/5mKRZjQZ6++scv4isbRLpy9T0I4wkSR7iDXW3xS0f1R5gj47V5iiKS9dPOyRZTZ7JLgOoIPkZq1eJe4yiV384+IrVwrjrmAToRuWDCegI3+da6NR3eVgt3D1lFYLXEgdx6itdq+rbH61pcWiymnwdKKKKgsFFFFABRRRQAUUUUAFFFFABRRRQAVDMBqdKy4jGgaLqfh/dL7l0tuZpka2xUrUuDdex4HsifE7VhxN13/VHyqhNc8RdCKWaYAnTUnoB1JMADqRTVCKEucpFPDONyIDCZAkjfcDUjkKzZbZAY3lhpCkXEhiNCFM946jbrSfHjBKWd3ujtLdy4QB7S3g1rKB+9e9p0DTIGkYxMMFcu90lbt1GP5Sg3CoB7oIGUDDbMIadjOinP2Q1VIYPh7KlhbCO8wZZCQ2ogiZnQ6b6GsF5o1JEQNQREHaCNIrXfS01wj81ma8rFVkMWWxbO+hChCCSSGkkVwWwqzbUn8oKpnbQESG0BgqQdBB0rDf8XxHS0cq63vj5vk4owOoIPkZqqpduP2doKIEs7TlAJiAB7R9dKLV9WJCkGN4+u1Wts6sWDwMsQNPMk/fOkw6VL40dC3rlD8t7+pe/w0W/buu76dAoHkBFcbOFZ0C4cLbbUHOIIX/7AoEsfBiOXlVXxqSZJJ/2sST4aa+lMvw2Je62QicgzHckDUAcgNPWa10/mTw44Rz9SuzWpRnmXrn1NvC8HZwua473GMDM7ZmPdkiFUQBqdAOdcv8AJxWJly74a0RCIgXtGBnvXGKnISOS7dTTaKiNa1uiDll/6OT3ZYEVzhi2YbDWEe5zd3AbnqXYFifrTeyzZBnK58veyzlmNcs6x511doEwT5Ca87jOLM7OFm2lsgMzEKrGTKd9DMBddozCico1b+obyXy+/qNcZfYSO7E75uXu/mvPpjGBlxAuM2VQyghQco2IJMjN4ZgKYYu7bcq+dSwGhYyAI1jUAMZ1JWeUVk4UiqBbZSS1xmLrCqWZiZ0PUgak6AeNcy/plZJt59Ddp4tvEY+MP/PgYWVgAEs3i2/wEVY/eldxg7onMEECdHBPoIqhUzEQfGudPqzlmWUHF4ZSaKYJwt5GYac4In486Ynhto8vialVtkqts83atxsT6lj8zVUvocuVwcxIWNZImRp5TPTWnWI4KdcrcjvofeKX4b8PIIQmIdGC5jqUVQpUmSNFA0/bHWmQhH/3n6EqtmQ3bbQpKkOGAHJgs5hB3571pw6oq5Cgy9AK0XuAWEK/mFSMpWWMaOzaiQDLMRr5Vqfhgygo0rHPw6QKbGUqnmp/1LqlSeHsKhaIP5dyJ/S538Fbf51vw11joy5SPGQfI1ka0CII06GjDOyELOYHbMe8NNgefr762aTVJy6ZLDfpx/QXdp51rLHVrFsvOR41ss41TvofHb30ltYlSSs6gAkfqAPUb12rodMZrKEqyUR9RSexiGXbbodv6pjh8UreB6fTrSpQaHxsUjvRRRVBgUUUUAFFFUuXAok0ATccASTApZicWW0Gg+fnXPEXi5125CuOWtEK8bszTszsi1QTUGetAmmCiQKpesq4ysoYaGCARoQRIO+oFXnw+VVJnTbqelQ+NwXIsv2beqrbQLBU90RBzyBpoPzH2/eetc7gQSWCwWZjIEFmDAnXSSHaf9xrYuEJQOPYKhhm0METqORrNIrzVl1rk220aN1ycWFpoByHUEezMhQgPnlUDyFD2dSUCKzTmbKMxDNmblqSQN/PXY9svhWTE8QVWyKDcuftXlP7jsvz8KiMrZvpi2yMs53gEGa44VZ0BMnynctpPOqWFuXZNq33OTOSC3iAR3R51u4ZwkljdviXPsrMhB0H1pzHKuxTo9s2bv0LfirIrEXshTw7hjBCLkCde7ynzrXhsB2aOqsZbN3jyJBE6VtoraoJCXZJ8v3FFnh15ezHa6KLQud5ify7xuysKASw7pmNObVytcIvBMpu5tbZIL3AGyi4GQldQDmU5hqcoBEAU6apFV7US3dkJv8AR7pVpxDluyCKczAFuydCz84lgdNZAJ1FWxmHDWUEy6DT9QJk8yq++Bz9Wd2wG3naNGYfIikWI4fiLg7G3kWVK9p2z6LJEhQozNl11O53MTWXUtwSUcb7bmrStSzKXjDWDnwvFp2nZubhObKSls5REZizN3QBI2J3q7i4hBaRubblg6bSCHheUGIHPpTfGcLt4fCuiHIhXKAgCxmAUkGDruZMmazWbQuhGReztMO0IBIZmKxD24AEaGZM5R0BpEdPXP8Ake5ezUTz1yWM/sZ7OOxfaJGVw7AMzW2ZFXKWkERuFygzGuxrTi7mIzMbttyCzZAqg5UkBR3dTO8kc+UVz4dhXsXLrBEcuRlPeBIC/qaCEMkwAAPfpqtcVxBbv2CoiTF3MpJMR/4xpGu4PgarZQ4w+KP1yUlNXS9PYpgMZdW8TcusbYAC2VCEyZkvPfJEHQHYbGK73OJAsSbIurplaFBjeIcyNeRG80tuYkO7aZM0TlZhMGROupn5Ve8ELaqoLeG5rLOcVFLyv1Race1Lpln2HK8TtpbzJaI5sqgDL5xoemk0u/ze1JbIybb/ADGgpZfxWQ5VUiByXQz0p1YtA4dbmU5jvy2MSRGtVf8ALlmuCVUOuXnz/o6WeIXF5z510ucSYggqutYBrUNMaQD4jT3TVMsb0Qe+C0Vi7Vt7ltFyFmV4LGQSIVQQTmTlOhjQ1rQ6akE+Gnwk1DqDvrBBHgRzplM+iSbRF1fXHCZa06NNxCvaAQ0CCY/SwJke/lWjCYkPOmVhEqSJE8zlJjn7qydijuSyw5Qpm1AKtqREgTIBnw91+E4Dss5jvO5JOmqjRAIGgCwI8Oe57VbcpKSezX6nEtj0trGBgDU1Ug0CtAo34XG8m9/1pgDSHLWrCYrLofZ+VJnX5Q6FvhjSigGikmgCaUYu/mPgNvrWviN2BlHP5Uup1UfJntn4CqB/pV6oiAEkACTr4mAJPUwAPQU4SWAqaKKAIJrPxEkWbuXfs3A0nUqQD7zXcff397VaoaysAnhjKwIRRyyj5V40WRjHe7mfsCxyD2e0g+3pqVJ2nkAYp3jOJWUVu3uG0CDqSchER3fHX2fdNLcfxFMPYVLBW6+VEQiOzUkQHaCYAALegE61y64xrm3Yt/BslmaXSB4HZUl4JaNCSZ05Dw8Krwe1kDlrbZmYsTlnQ7CfCtTWg9tMxa4YElGykkjfusAKz/5GJtgza7UE9wWxDBYMdqbrgSI3G81vwlLqx4M+Mrka5agL9yahbkjYg9COcfHfcaVenCwy/cmoirUUAUjXeh2gSSfQT8hVh9/frVbqAgggEdCJFAGDE4lDvPMbR5xTnBW7Ytk2ySIPnttqNK8azPMFMvUbR6U3wuJKKpE6iNBI6a+FcG22U5dUjuR0nbqxnf8AQ9Cyi4pDBoI2ZRzHiK8/mKRlU+S5RHoYpjiuMwu0HmTsKT4m8WGbMSSQZnek9fxLAquaU+3Jc7F8YzBZDEa8v6pbbvF2G51AObQjWZUsOR+e4rZav5u6wn+qsMOvSp7vT8MjRfbXX8Elv8i9zBqw11I2YxmHwrgUa3Pee5mOgMCAdMqkAD/sfWu4UMCpjTXQCcsDUggjQmPdXM4i2qhZDco0n3CI91XcenGVlP7+jKYWphh8/f8Ac52sXbkG7bcAzulxwvmbMifCfrTccUW7aORhG0MlxGIEaqt2CR4xSDA4trl5EssClszda2vcCgEC1JJEk8hsBXpL9kMIPoYEg9RNaqtJ3KsrKfj75OZO1x+DwL0uFZjLr+5ZFccTeHd7yowmdoYeAaSI86u+Ha2oElz1aATrzgQKX4lmvXFw6GPZe8QTKKCGCyCIZjHpPWsMKbO72iYWyjw9h9hLQeyGQ52BMkEHT09PfXMWzEwY68q64Af465QyrZQHTITlA70zmkmPf81GIxPaBwLhy3khh3lb8wDUDTK0Eb+VNu07qliXHqbKdUunH39+5OPxID20XW7nQhRuBrJPQRI1pphMWXE5CNWB1GhUkHx5fGuPDcGqMzIqBGCFMoObQEHOT4iB5V3xF8oyiCQ7AacieZ8Jj311dPBVVrfb/Ji1NnXN5WGaag1NFajMRU1UVagDbw/EfpPp9KYUipxhruZQefPzpFkcbmiqedhbjHlz4ae6uNQbgOsjWozDqKclhCG8vJaNCelSqaVFtx1rpmG08qMgkVCVGXWKm4w0EirOwifKjIYKKnKgrpNdCwiZ5VS2wIiaMhgrdtSu5E9N6WY7AR3hnbXMRKleQ2fb/jTjMDImuZMn31ScFNdMi8ZOD6oij8FheyC9or3DmZ4K6FnLMe6fZliB5UzxF8Byp0jSSQM2k6D4a13wCIGcrkDmAdpMbTG9WxV3Qhis8on1msN18oSxF8GquEHvJc+pjFxXgKc2vLUDLrqRtrWjs6wYS8cxGYAFeYB1HoTz+FScWwidNYMHx5Sup/iatRrVLClyKtqhnMHsbVWaGWosjQ97N4afwKuW06etb8mfBXJr51zxFrYzBGxzMo35xXa0wIGu01KsDrpzqHvsSkLLl1nZVKAkAAuCCI8SzZjHU1xx2DvQSrJkH7dZMDSQa23MNmJZXyt+kwIHnEEj1rIMBiGE3b6cz3bZhZicpe4x5c9PCuZLRSUng6Fer6Vz+hs4Zh1e0HdWBOxGs+QWYE9aOJYW2oGXMG8em2oI61XDWblq24tXizE6G+S6jyClY8tqvgWuKQ9yDII2IMjzJpFlHZaygpnDqc14F+A4bcylzt1O515ADautiwFYkGSfHn0ifGrLxRi1wqqBpMaCRy35nx8apw1S7kuCNP0qd5/aKU68vJpto627J7cDNeD2AAYVbm5fTNMa78q85ivw4cxa/cbs9e6n5aZR+5wSzCOhFN7PGDlIKq8NAYgiQCACQaW8SxNzGBrClckgXWEwqSMyAzq5GnhNOq6sqMf+Ge7rrXS3/wAGvDlTsbZtqFtlVKqBEKRI2rSqaCTQsBABAA0HgByqQAB1rtHOwcsRYnTnypdwqO1vd5YlB4llUz56ED0PSnDsJFZcVgEe4jsJKHMuuklSssOehO/WkupOxWLnglYw0zsF1j7+9ax8RwrM9uHygZwYjWcpUQdDqD/2NbiRmERtFccSM0g6TseYI8aL8OG6yXqjmWzF1tHa6EhhbtoQzl2Be5cytlTLHdUbtzJjSK2Y7B57YXWJUdSADvJ6RM+HjWXh2JusjFsvdZwZDAwCYPjpGo0ma54y8wVWDZJuoNTm7rOJUa89vD0qnXXXGMF5GdudjlN+P7mjh+cFldw2+UAawsAkmTOp5660xCelZc9nW5KyoYEzsCwJnprWxiIHP1p0NljIhooU1FWuiouttt76Lx1q5UrWzhtzUj1rDmHUVPaxsR76iSysEweHkswgkdKiu+NSHPjr9+tcKlPKIksPBDH+PnUzUGgGpIJJqGOlTUGgCZoBqFNTQAA1VRpHn86tUCgBJjbhRmVRl11I59DWn/JuMoztJ16bGNNN9vjWniGGzrp7Q2+lL+BHNcVHAIM7E8gT08IiuJrKJRltwzrp9/TpRxmPJ0qXJO9buIcOKSwMrO3MSY9d6XOk8yPIxXPacTntNbM7W7zLsa7Lj9QH5mB5mfpWRRAj51mwmHN3Elm0SzlyrO7ss5z5AwPI9a3aGy12KKe37FWlgfqf5+dTNQOf3yFTXdFCzFcbS3cdIkpbd5zgS6IbnZxEjud7N6RVV42S9u21sjOqknO3dz9rA71teVrnBObuhopr9/CPlUNsfvbaluMvUYpR9BXh+OowJYBFFlLrZrgzQ1vtIRMv5gA0Laa8q5DFNdQNbi3qVZEKwGQkQWC96QQZ00YU5j6enSsuOc8gCd9THxg9BWTWR/Ly38jTpXGViWDz923cBzAkTty191beH3WEmWJgAwTr6SB8JplhcF2oOcezyU6mZ2JgcudXe4LNtrc5SfZDqGJkazkaBsDPwrm5yjr23Ra6cZYi4nYLZVtfltccKXgCAQSzL1aFMeYp/gcIlm2tu2MqLsP5PUnea8/iMa4NoHLm7a0o03JcKY1P6C1POI49LKM7bKCTG8D+eXma6WjlGNeZepy/4h1dxL2Nc0KxioJoArec8sG1FSz66Gq0UBkidaLmoiaOdTUNJ7ME2uBbYNwXHSAtvKDJ5uSZjXYADzk1hxOGvlgXAZLYuMMmgZyBk7pbkJ9TTfF4G3cjOoJGx2InoRqK5LgcghHcf7mLfFtfjWf8Oltzjj1NP4hv2zz6HHh6ObTSmrE919BBAIGg2Ex6Guoa6ryZAIGgYFQdZ0IB9fHlWrDYa4W9qRGggf8AZj9IqWVWZrYYZljNlIlecHpp8DRZGLj0p4aXqRCxxl1NZXyOAxo1zaaMZ5QOvTTX0NdMJjRdBKmQCQCDIMRqDz108waT2+FAqjhjebte0kkgBSCvcBJAhSRAiZmmyYVVgrOk6eBiQB6D3CrUKxRxZyhMseDTUpbLaCordwxN29P5P8U2TwshBZeDtj7OZZG4+XOlVPqV43D5TI2PwNLrl4G2w8oy1FTRFOEE0VANTQBWrVBFAoAy8TW9lXsQS2dZAyarBkE3NFExqAx8NTWIpjc1wgEiZUflQwF9SFtcxNnMD2nMiOtVu8Ezdpmu6XWRnhYPcu51g59CE7k+CnlFTY4GFdG7TNle6xzJmYm6LUmcw72ZCZj9W2lIkpNmiLiljJ0FnFkBpYHs8SSv5MB8x7BT3d8rawYlBrvN8DgrodrlxVDhlKlAoDflIGzAanvBtTzBjSsuD4AqKqi43dkyEhpOGOHJBBgb5gYnkZ3q54MctpQ6J2Wq5LGVc+ZSHIz6mFIOuudqrKDksNFlYovKY4v4+wslQoub+zzbUkkDxPOld28pJMrqdgRz5Vl4ksXDA05eVRw+0WOVVBO/KdI0FcWyDez8HTt0sJVdSfudcTiUtjM7BRtrzPQDcnwFX/DwLdrcIIDuMsgjuqoUGDtMT61nS2GxagpJto0yPZzRHroafeldH+H6dRj3PLOLJ+AG9Wqhmf7/AKq2v2f6rpFCaq2xqdfs/wBVVpg/X+qAL0m43bYMGWNdDJI1HkOlONfs/wBVzvYQXYU6a7g+B8KRqIdVbNOjt7dqb48ivCuwA9vMdisnfyrhxi1ctoWdj3gx10Pd17xGo3FenRxb7uUAKPaYkCFTctlgbV5dwMfeFxlnDW82XMZS8+2ZQR7Ajc7k9BXJpodkjddqIdSm1wRwjgaIiX2LXL5UMGZmAXMJyqswogx1POuLK9/ELZIXJbK3bpBJmDNtDI3LDNHRfGvTRyjSs2BwNuyCLaRmMtqSSYiSWJJ0FdWWnUpxl4Xj3OW5t5b5NLHl98/p8atVJ12+VTPhWgoWqKJ+4NVLfcGgCy1NVzDrWO/xILet24kNlzNJ7hclbfKNWWNSIkb1DaXJKi5PY3qhOwmtGHwvNvQV5+z+KYt5hbEDsQ8uZV7guF0jLLMuRRlGve20g6cZ+ILtvP8AlK2W8bQCsxJiy16Yy9IEefritttltHZfqaYVRW7PRhR0pS+ETDW8RdVZntbsAakkFmHjJn31iufimGICAqLRYMGJBu9kbwtg5YIyDfeeVc+J8eFy1cRQGD27IUo+7XjcVlkKYyi2xJgnQ6VkjXYvryOeGduE2itm2G3CKPhWuuOCuK1tGWcpVSJ3AjY+I2PiDV1zSZiNI685n4V2EYHyXtyY01MaeNOrFvKoFZsBh47x35eHjW2kWSy8GiqGFkKhlBEHapopY0U4vDFNd1+96zzT0il+JwUart0+lPhZ4ZnnVjdGEg0Dzq1QRTRIZfuTUFB0qZqaAIFTUEUA0ABoqaigBbxS0xEmNNomY8fvlSRsS9vvezGkqSxg6aKEM77V6u4gYEden8V5vieDy6QrFSpEjQMNZjWOcVzdTTifX4Z2dDqOqt1eUnj3GPAMN3TebObl0ye0AVgAAoUKoAUQoMRzptXO1cDCVIIOxFdK6MUksI48m29yrVaooWpIJqrbGrVVtjQBaoP3Bg+8bVNFACt+A2CO+Huaz+bduOCZkSHYg6+FM1UAQNhtUH7+/varVCSXANt8hUE1NVFSBIFTRUE0ABNAFAFTQAVzv49bQDFbjnZVRZPxIA9TVyaAKrOPUsExeHkytxfEMfy8OEX9154b/qk6f8qcYF2ZAXgP+rKTlnwmsQH19Ky4niGKIKWrVtOQuM5aNdwgAnTqd/jhu0ywlWt/maIW+ZDDivFreHWbj6n2VAl2PRVGpPwHOKS4ZL164L98ZQARbtSYUHdn/c508o9TfAcKVGLsTcut7Vx9WPgP2jwFbmfUKBLHYDfxPkJ1/wDVOp06r3lyUna5bIsW6zW7B4T9Teg/k11wuDA1bU/AVrpk7PCJhV5YUUUUkeFFFFABRRRQBwv4VW8D1H89aX3sMy77dR96U3oq8ZtC5VqQhqKbXsGreB8PpWO7g2HiPD6U5WJiJVyRmBoIoIqNauUCetWqM1V8v6oAtFcMVhhcGu42/sc665j5VJXx91Q0msMmMnF5XIuwme1Fs2iVJYhkYECTmlsxB1JOwO1MLYIEEyevWjzqSoqIx6VgJSy8stVSYNVDDMVjUBTy1kTp8vSrZasQGYdRUMwg6irA0NsaADMOoqMw6ipmg6/zQBC9atXRcKx/T7x9a5Nb6iPT5fWoyicMihlkEHY0QPs1EdPv31JBYmgCoiOfvqJPSgC1RQPuaJoAkUE1EVZFJ0A91AGbGYNbq5bkskyUkhWjYOB7Q8Dp4VjucXRXNpIZhHcTMWG2jBVOT1gbV6C1gGPtafOteGwaJ7KgTqTG560mc14Gxrb5EXD8Lirhm4iWU6Zi1w+g0X3mneBwKWhCjU7sdWbzP8bCdBWmikvfcfGKXAUUUUFgooooAKKKKACiiigAooooAKKKKAKXLStuAazXOHjkSPiK2UVKk1wVcU+RS+AcdG++hrg1sjcEef8AdPaKYrX5FuleBBrUaeX37qdth0O6j78q5NgE5SPX61ZWoo6WKpqUSdp9x+Q/itzcN6N8P5Brm2Evr/43Ec1Ox8JIJWpdixsQq3ncouAbcMFmCQVkNy7wMEeeh0rBf4jZDuAXhA5ctbdQoTeGZQH5xlJ2rU2Jxwgf41o6akYggT4A2zVcZxCQUvYW7kO8myVMGeV2SPNaWpvORrhHGBbiOOWECsxZcy3Ggrr+WYZCJ0cNIjqN9qY/6tZVboa3cm0yq0opLO+XKqAMSSQykeBoXB4VkM2FVWzCCoghirHRZABKqdI1Wul9sIxbOqkswYyhILquUEiIMKIqHOTLKEUSPxJh+0W2J7yK4YAZcrI1wHfNGVTrEDSdxU2ePIRaItXYvNCEqoB7ucN7Wi5ZP/E864W7GEJBtgLlyxC7ZQwHtKdg7DyYiu+DweHthQiABWLrp7LFcpIgft0qhcnBcftXioUPBQOzEAKisGI7QzpOQ6CfGp4Vcs3x26BpJIPaEyu2gQkhJEHSNCDzrE9jDmOzwhu5UKDJ2a9wggqe0uLpDEeprvhEupm7LB27YOsG6qgtAGotqwGg3E7UAOhHn9+6q3EB3ApUycQb9WGtely6ffNv5V1Th+JI72Jg9bVlFP8A+mcVJBm4zftWMgAd7lw5UUQSY9pjm/SBufKorTgvw9Ztu1w5rl1vauXDLkdNAAo8AAKZJZUbAe6mRswhUqssTpYJ2BPy+laLfD25kD400oqHayVSvJlt4FRvJrSqgbCKmiqNt8jFFLgKKKKgkKKKKACiiigAoooo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1750" name="Picture 6" descr="https://encrypted-tbn3.gstatic.com/images?q=tbn:ANd9GcQWZzPJWEiLiB65qgKgoHV3iQ7kba1B-l88rFipfZj_HMBSmyMH1g"/>
          <p:cNvPicPr>
            <a:picLocks noChangeAspect="1" noChangeArrowheads="1"/>
          </p:cNvPicPr>
          <p:nvPr/>
        </p:nvPicPr>
        <p:blipFill>
          <a:blip r:embed="rId3" cstate="print"/>
          <a:srcRect/>
          <a:stretch>
            <a:fillRect/>
          </a:stretch>
        </p:blipFill>
        <p:spPr bwMode="auto">
          <a:xfrm>
            <a:off x="5257800" y="0"/>
            <a:ext cx="3505200" cy="17526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Long-Term Impact of ISL</a:t>
            </a:r>
            <a:endParaRPr lang="en-US" dirty="0"/>
          </a:p>
        </p:txBody>
      </p:sp>
      <p:sp>
        <p:nvSpPr>
          <p:cNvPr id="3" name="Content Placeholder 2"/>
          <p:cNvSpPr>
            <a:spLocks noGrp="1"/>
          </p:cNvSpPr>
          <p:nvPr>
            <p:ph sz="quarter" idx="1"/>
          </p:nvPr>
        </p:nvSpPr>
        <p:spPr/>
        <p:txBody>
          <a:bodyPr/>
          <a:lstStyle/>
          <a:p>
            <a:r>
              <a:rPr lang="en-US" dirty="0" err="1" smtClean="0"/>
              <a:t>Kollar</a:t>
            </a:r>
            <a:r>
              <a:rPr lang="en-US" dirty="0" smtClean="0"/>
              <a:t> (2002)</a:t>
            </a:r>
            <a:r>
              <a:rPr lang="en-US" baseline="30000" dirty="0" smtClean="0"/>
              <a:t>14</a:t>
            </a:r>
          </a:p>
          <a:p>
            <a:pPr lvl="1"/>
            <a:r>
              <a:rPr lang="en-US" dirty="0" smtClean="0"/>
              <a:t>N=12; 2-weeks in Guatemala</a:t>
            </a:r>
          </a:p>
          <a:p>
            <a:pPr lvl="1"/>
            <a:r>
              <a:rPr lang="en-US" dirty="0" smtClean="0"/>
              <a:t>Gains in substantive knowledge, perceptual understanding, personal growth and interpersonal connections.</a:t>
            </a:r>
          </a:p>
          <a:p>
            <a:pPr lvl="1"/>
            <a:r>
              <a:rPr lang="en-US" dirty="0" smtClean="0"/>
              <a:t>Impact on personal and professional life.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Impact Continued….</a:t>
            </a:r>
            <a:endParaRPr lang="en-US" dirty="0"/>
          </a:p>
        </p:txBody>
      </p:sp>
      <p:sp>
        <p:nvSpPr>
          <p:cNvPr id="3" name="Content Placeholder 2"/>
          <p:cNvSpPr>
            <a:spLocks noGrp="1"/>
          </p:cNvSpPr>
          <p:nvPr>
            <p:ph sz="quarter" idx="1"/>
          </p:nvPr>
        </p:nvSpPr>
        <p:spPr/>
        <p:txBody>
          <a:bodyPr/>
          <a:lstStyle/>
          <a:p>
            <a:r>
              <a:rPr lang="en-US" dirty="0" err="1" smtClean="0"/>
              <a:t>Evanson</a:t>
            </a:r>
            <a:r>
              <a:rPr lang="en-US" dirty="0" smtClean="0"/>
              <a:t> (2006)</a:t>
            </a:r>
            <a:r>
              <a:rPr lang="en-US" baseline="30000" dirty="0" smtClean="0"/>
              <a:t>13</a:t>
            </a:r>
          </a:p>
          <a:p>
            <a:pPr lvl="1"/>
            <a:r>
              <a:rPr lang="en-US" dirty="0" smtClean="0"/>
              <a:t>N=6; 1-week ISL in San Lucas </a:t>
            </a:r>
            <a:r>
              <a:rPr lang="en-US" dirty="0" err="1" smtClean="0"/>
              <a:t>Toliman</a:t>
            </a:r>
            <a:r>
              <a:rPr lang="en-US" dirty="0" smtClean="0"/>
              <a:t>, Guatemala</a:t>
            </a:r>
          </a:p>
          <a:p>
            <a:pPr lvl="1"/>
            <a:r>
              <a:rPr lang="en-US" dirty="0" smtClean="0"/>
              <a:t>Baccalaureate nursing students</a:t>
            </a:r>
          </a:p>
          <a:p>
            <a:pPr lvl="1"/>
            <a:r>
              <a:rPr lang="en-US" dirty="0" smtClean="0"/>
              <a:t>Method: individual written narratives and a focus group</a:t>
            </a:r>
          </a:p>
          <a:p>
            <a:pPr lvl="1"/>
            <a:r>
              <a:rPr lang="en-US" dirty="0" smtClean="0"/>
              <a:t>Outcomes: emergent themes (next slide)</a:t>
            </a:r>
          </a:p>
          <a:p>
            <a:pPr lvl="1"/>
            <a:endParaRPr lang="en-US" dirty="0" smtClean="0"/>
          </a:p>
          <a:p>
            <a:pPr lvl="1"/>
            <a:endParaRPr lang="en-US" dirty="0" smtClean="0"/>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1371600"/>
            <a:ext cx="9144000" cy="5486400"/>
          </a:xfrm>
          <a:prstGeom prst="rect">
            <a:avLst/>
          </a:prstGeom>
          <a:noFill/>
          <a:ln w="9525">
            <a:noFill/>
            <a:miter lim="800000"/>
            <a:headEnd/>
            <a:tailEnd/>
          </a:ln>
        </p:spPr>
      </p:pic>
      <p:sp>
        <p:nvSpPr>
          <p:cNvPr id="3" name="Rectangle 2"/>
          <p:cNvSpPr/>
          <p:nvPr/>
        </p:nvSpPr>
        <p:spPr>
          <a:xfrm>
            <a:off x="762000" y="0"/>
            <a:ext cx="7529116" cy="1446550"/>
          </a:xfrm>
          <a:prstGeom prst="rect">
            <a:avLst/>
          </a:prstGeom>
          <a:noFill/>
        </p:spPr>
        <p:txBody>
          <a:bodyPr wrap="square" lIns="91440" tIns="45720" rIns="91440" bIns="45720">
            <a:spAutoFit/>
          </a:bodyPr>
          <a:lstStyle/>
          <a:p>
            <a:pPr algn="ctr"/>
            <a:r>
              <a:rPr lang="en-US"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Major &amp; Supporting </a:t>
            </a:r>
          </a:p>
          <a:p>
            <a:pPr algn="ctr"/>
            <a:r>
              <a:rPr lang="en-US"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Themes</a:t>
            </a:r>
            <a:r>
              <a:rPr lang="en-US" sz="4400" b="1" cap="none" spc="0" baseline="30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13</a:t>
            </a:r>
            <a:endParaRPr lang="en-US"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of Cultural Competence Research </a:t>
            </a:r>
            <a:endParaRPr lang="en-US" dirty="0"/>
          </a:p>
        </p:txBody>
      </p:sp>
      <p:sp>
        <p:nvSpPr>
          <p:cNvPr id="3" name="Content Placeholder 2"/>
          <p:cNvSpPr>
            <a:spLocks noGrp="1"/>
          </p:cNvSpPr>
          <p:nvPr>
            <p:ph sz="quarter" idx="1"/>
          </p:nvPr>
        </p:nvSpPr>
        <p:spPr/>
        <p:txBody>
          <a:bodyPr/>
          <a:lstStyle/>
          <a:p>
            <a:r>
              <a:rPr lang="en-US" dirty="0" smtClean="0"/>
              <a:t>Small sample size</a:t>
            </a:r>
          </a:p>
          <a:p>
            <a:r>
              <a:rPr lang="en-US" dirty="0" smtClean="0"/>
              <a:t>Utilization of various models</a:t>
            </a:r>
          </a:p>
          <a:p>
            <a:r>
              <a:rPr lang="en-US" dirty="0" smtClean="0"/>
              <a:t>Varied curriculum guidelines</a:t>
            </a:r>
          </a:p>
          <a:p>
            <a:r>
              <a:rPr lang="en-US" dirty="0" smtClean="0"/>
              <a:t>Lack of follow-up; long-term impact of ISL on practice</a:t>
            </a:r>
          </a:p>
          <a:p>
            <a:r>
              <a:rPr lang="en-US" dirty="0" smtClean="0"/>
              <a:t>Limited research within physical </a:t>
            </a:r>
          </a:p>
          <a:p>
            <a:pPr>
              <a:buNone/>
            </a:pPr>
            <a:r>
              <a:rPr lang="en-US" dirty="0" smtClean="0"/>
              <a:t>	therapy</a:t>
            </a:r>
          </a:p>
        </p:txBody>
      </p:sp>
      <p:pic>
        <p:nvPicPr>
          <p:cNvPr id="29700" name="Picture 4" descr="https://encrypted-tbn0.gstatic.com/images?q=tbn:ANd9GcSpx9Mv81iqRMaDZ2vE-tSeDIK7eTTdufp0YyB5aeNMpGV7__iW"/>
          <p:cNvPicPr>
            <a:picLocks noChangeAspect="1" noChangeArrowheads="1"/>
          </p:cNvPicPr>
          <p:nvPr/>
        </p:nvPicPr>
        <p:blipFill>
          <a:blip r:embed="rId3" cstate="print"/>
          <a:srcRect/>
          <a:stretch>
            <a:fillRect/>
          </a:stretch>
        </p:blipFill>
        <p:spPr bwMode="auto">
          <a:xfrm>
            <a:off x="5791200" y="3352800"/>
            <a:ext cx="2860737" cy="219075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Examples of past cultural encounters in Guatemala</a:t>
            </a:r>
            <a:endParaRPr lang="en-US" dirty="0"/>
          </a:p>
        </p:txBody>
      </p:sp>
      <p:sp>
        <p:nvSpPr>
          <p:cNvPr id="3" name="Content Placeholder 2"/>
          <p:cNvSpPr>
            <a:spLocks noGrp="1"/>
          </p:cNvSpPr>
          <p:nvPr>
            <p:ph sz="quarter" idx="1"/>
          </p:nvPr>
        </p:nvSpPr>
        <p:spPr/>
        <p:txBody>
          <a:bodyPr/>
          <a:lstStyle/>
          <a:p>
            <a:r>
              <a:rPr lang="en-US" dirty="0" smtClean="0"/>
              <a:t>PT is practiced differently in the hospital</a:t>
            </a:r>
          </a:p>
          <a:p>
            <a:r>
              <a:rPr lang="en-US" dirty="0" smtClean="0"/>
              <a:t>Documentation is limited</a:t>
            </a:r>
          </a:p>
          <a:p>
            <a:r>
              <a:rPr lang="en-US" dirty="0" err="1" smtClean="0"/>
              <a:t>Patient:PT</a:t>
            </a:r>
            <a:r>
              <a:rPr lang="en-US" dirty="0" smtClean="0"/>
              <a:t> ratio in Las </a:t>
            </a:r>
            <a:r>
              <a:rPr lang="en-US" dirty="0" err="1" smtClean="0"/>
              <a:t>Obras</a:t>
            </a:r>
            <a:r>
              <a:rPr lang="en-US" dirty="0" smtClean="0"/>
              <a:t> is high</a:t>
            </a:r>
          </a:p>
          <a:p>
            <a:r>
              <a:rPr lang="en-US" dirty="0" smtClean="0"/>
              <a:t>Nutritional states and condition of the kids</a:t>
            </a:r>
          </a:p>
          <a:p>
            <a:r>
              <a:rPr lang="en-US" dirty="0" smtClean="0"/>
              <a:t>Different sewage system compared to the U.S.</a:t>
            </a:r>
          </a:p>
          <a:p>
            <a:r>
              <a:rPr lang="en-US" dirty="0" smtClean="0"/>
              <a:t>Perception of student wealth </a:t>
            </a:r>
          </a:p>
          <a:p>
            <a:endParaRPr lang="en-US" dirty="0" smtClean="0"/>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encounters continued….. </a:t>
            </a:r>
            <a:endParaRPr lang="en-US" dirty="0"/>
          </a:p>
        </p:txBody>
      </p:sp>
      <p:sp>
        <p:nvSpPr>
          <p:cNvPr id="3" name="Content Placeholder 2"/>
          <p:cNvSpPr>
            <a:spLocks noGrp="1"/>
          </p:cNvSpPr>
          <p:nvPr>
            <p:ph sz="quarter" idx="1"/>
          </p:nvPr>
        </p:nvSpPr>
        <p:spPr/>
        <p:txBody>
          <a:bodyPr/>
          <a:lstStyle/>
          <a:p>
            <a:r>
              <a:rPr lang="en-US" dirty="0" smtClean="0"/>
              <a:t>Antigua versus the rest of the country</a:t>
            </a:r>
          </a:p>
          <a:p>
            <a:r>
              <a:rPr lang="en-US" dirty="0" smtClean="0"/>
              <a:t>Local homes significantly different than our homes</a:t>
            </a:r>
          </a:p>
          <a:p>
            <a:r>
              <a:rPr lang="en-US" dirty="0" smtClean="0"/>
              <a:t>Cost of living; $2/day</a:t>
            </a:r>
          </a:p>
          <a:p>
            <a:r>
              <a:rPr lang="en-US" dirty="0" smtClean="0"/>
              <a:t>Cultural views on disability</a:t>
            </a:r>
          </a:p>
          <a:p>
            <a:r>
              <a:rPr lang="en-US" u="sng" dirty="0" smtClean="0"/>
              <a:t>Unique causes of low back and </a:t>
            </a:r>
          </a:p>
          <a:p>
            <a:pPr>
              <a:buNone/>
            </a:pPr>
            <a:r>
              <a:rPr lang="en-US" dirty="0" smtClean="0"/>
              <a:t>	</a:t>
            </a:r>
            <a:r>
              <a:rPr lang="en-US" u="sng" dirty="0" smtClean="0"/>
              <a:t>neck pain</a:t>
            </a:r>
          </a:p>
          <a:p>
            <a:r>
              <a:rPr lang="en-US" dirty="0" smtClean="0"/>
              <a:t>Can buy antibiotics over the counter </a:t>
            </a:r>
          </a:p>
          <a:p>
            <a:pPr>
              <a:buNone/>
            </a:pPr>
            <a:r>
              <a:rPr lang="en-US" dirty="0" smtClean="0"/>
              <a:t>	in </a:t>
            </a:r>
            <a:r>
              <a:rPr lang="en-US" dirty="0" err="1" smtClean="0"/>
              <a:t>farmacias</a:t>
            </a:r>
            <a:r>
              <a:rPr lang="en-US" dirty="0" smtClean="0"/>
              <a:t>. </a:t>
            </a:r>
          </a:p>
        </p:txBody>
      </p:sp>
      <p:pic>
        <p:nvPicPr>
          <p:cNvPr id="5" name="Picture 4" descr="FILE0003.JPG"/>
          <p:cNvPicPr>
            <a:picLocks noChangeAspect="1"/>
          </p:cNvPicPr>
          <p:nvPr/>
        </p:nvPicPr>
        <p:blipFill>
          <a:blip r:embed="rId3" cstate="print"/>
          <a:stretch>
            <a:fillRect/>
          </a:stretch>
        </p:blipFill>
        <p:spPr>
          <a:xfrm>
            <a:off x="7086600" y="0"/>
            <a:ext cx="2057400" cy="2667000"/>
          </a:xfrm>
          <a:prstGeom prst="rect">
            <a:avLst/>
          </a:prstGeom>
        </p:spPr>
      </p:pic>
      <p:pic>
        <p:nvPicPr>
          <p:cNvPr id="6" name="Picture 5" descr="SANY0430.JPG"/>
          <p:cNvPicPr>
            <a:picLocks noChangeAspect="1"/>
          </p:cNvPicPr>
          <p:nvPr/>
        </p:nvPicPr>
        <p:blipFill>
          <a:blip r:embed="rId4" cstate="print"/>
          <a:stretch>
            <a:fillRect/>
          </a:stretch>
        </p:blipFill>
        <p:spPr>
          <a:xfrm>
            <a:off x="7086600" y="2133600"/>
            <a:ext cx="2057400" cy="2209800"/>
          </a:xfrm>
          <a:prstGeom prst="rect">
            <a:avLst/>
          </a:prstGeom>
        </p:spPr>
      </p:pic>
      <p:pic>
        <p:nvPicPr>
          <p:cNvPr id="7" name="Picture 6" descr="SANY0595.JPG"/>
          <p:cNvPicPr>
            <a:picLocks noChangeAspect="1"/>
          </p:cNvPicPr>
          <p:nvPr/>
        </p:nvPicPr>
        <p:blipFill>
          <a:blip r:embed="rId5" cstate="print"/>
          <a:stretch>
            <a:fillRect/>
          </a:stretch>
        </p:blipFill>
        <p:spPr>
          <a:xfrm>
            <a:off x="7086600" y="4343400"/>
            <a:ext cx="2057400" cy="27178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successful  cross-cultural encounter requires……</a:t>
            </a:r>
            <a:r>
              <a:rPr lang="en-US" baseline="30000" dirty="0" smtClean="0"/>
              <a:t>16</a:t>
            </a:r>
            <a:endParaRPr lang="en-US" dirty="0"/>
          </a:p>
        </p:txBody>
      </p:sp>
      <p:sp>
        <p:nvSpPr>
          <p:cNvPr id="7" name="Rounded Rectangle 6"/>
          <p:cNvSpPr/>
          <p:nvPr/>
        </p:nvSpPr>
        <p:spPr>
          <a:xfrm>
            <a:off x="533400" y="1981200"/>
            <a:ext cx="27432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 sense of adventure</a:t>
            </a:r>
            <a:endParaRPr lang="en-US" sz="2400" b="1" dirty="0"/>
          </a:p>
        </p:txBody>
      </p:sp>
      <p:sp>
        <p:nvSpPr>
          <p:cNvPr id="8" name="Rounded Rectangle 7"/>
          <p:cNvSpPr/>
          <p:nvPr/>
        </p:nvSpPr>
        <p:spPr>
          <a:xfrm>
            <a:off x="533400" y="3581400"/>
            <a:ext cx="27432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Patience</a:t>
            </a:r>
            <a:endParaRPr lang="en-US" sz="2400" b="1" dirty="0"/>
          </a:p>
        </p:txBody>
      </p:sp>
      <p:sp>
        <p:nvSpPr>
          <p:cNvPr id="9" name="Rounded Rectangle 8"/>
          <p:cNvSpPr/>
          <p:nvPr/>
        </p:nvSpPr>
        <p:spPr>
          <a:xfrm>
            <a:off x="533400" y="5181600"/>
            <a:ext cx="2743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Flexibility</a:t>
            </a:r>
            <a:endParaRPr lang="en-US" sz="2400" b="1" dirty="0"/>
          </a:p>
        </p:txBody>
      </p:sp>
      <p:sp>
        <p:nvSpPr>
          <p:cNvPr id="11" name="Rounded Rectangle 10"/>
          <p:cNvSpPr/>
          <p:nvPr/>
        </p:nvSpPr>
        <p:spPr>
          <a:xfrm>
            <a:off x="5334000" y="1981200"/>
            <a:ext cx="27432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Tolerance for ambiguity &amp; differences</a:t>
            </a:r>
            <a:endParaRPr lang="en-US" sz="2400" b="1" dirty="0"/>
          </a:p>
        </p:txBody>
      </p:sp>
      <p:sp>
        <p:nvSpPr>
          <p:cNvPr id="12" name="Rounded Rectangle 11"/>
          <p:cNvSpPr/>
          <p:nvPr/>
        </p:nvSpPr>
        <p:spPr>
          <a:xfrm>
            <a:off x="5334000" y="3581400"/>
            <a:ext cx="27432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 sense of humor</a:t>
            </a:r>
            <a:endParaRPr lang="en-US" sz="2400" b="1" dirty="0"/>
          </a:p>
        </p:txBody>
      </p:sp>
      <p:sp>
        <p:nvSpPr>
          <p:cNvPr id="13" name="Rounded Rectangle 12"/>
          <p:cNvSpPr/>
          <p:nvPr/>
        </p:nvSpPr>
        <p:spPr>
          <a:xfrm>
            <a:off x="5334000" y="5105400"/>
            <a:ext cx="27432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Cultural sensitivity</a:t>
            </a:r>
            <a:endParaRPr lang="en-US" sz="24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frica 160.JPG"/>
          <p:cNvPicPr>
            <a:picLocks noChangeAspect="1"/>
          </p:cNvPicPr>
          <p:nvPr/>
        </p:nvPicPr>
        <p:blipFill>
          <a:blip r:embed="rId3" cstate="print"/>
          <a:stretch>
            <a:fillRect/>
          </a:stretch>
        </p:blipFill>
        <p:spPr>
          <a:xfrm>
            <a:off x="0" y="152401"/>
            <a:ext cx="4343399" cy="3581399"/>
          </a:xfrm>
          <a:prstGeom prst="rect">
            <a:avLst/>
          </a:prstGeom>
        </p:spPr>
      </p:pic>
      <p:pic>
        <p:nvPicPr>
          <p:cNvPr id="3" name="Picture 2" descr="Africa 146.JPG"/>
          <p:cNvPicPr>
            <a:picLocks noChangeAspect="1"/>
          </p:cNvPicPr>
          <p:nvPr/>
        </p:nvPicPr>
        <p:blipFill>
          <a:blip r:embed="rId4" cstate="print"/>
          <a:stretch>
            <a:fillRect/>
          </a:stretch>
        </p:blipFill>
        <p:spPr>
          <a:xfrm>
            <a:off x="4343400" y="0"/>
            <a:ext cx="4800600" cy="3505200"/>
          </a:xfrm>
          <a:prstGeom prst="rect">
            <a:avLst/>
          </a:prstGeom>
        </p:spPr>
      </p:pic>
      <p:pic>
        <p:nvPicPr>
          <p:cNvPr id="5" name="Picture 4" descr="Africa 008.JPG"/>
          <p:cNvPicPr>
            <a:picLocks noChangeAspect="1"/>
          </p:cNvPicPr>
          <p:nvPr/>
        </p:nvPicPr>
        <p:blipFill>
          <a:blip r:embed="rId5" cstate="print"/>
          <a:stretch>
            <a:fillRect/>
          </a:stretch>
        </p:blipFill>
        <p:spPr>
          <a:xfrm>
            <a:off x="0" y="3657600"/>
            <a:ext cx="3600490" cy="2667000"/>
          </a:xfrm>
          <a:prstGeom prst="rect">
            <a:avLst/>
          </a:prstGeom>
        </p:spPr>
      </p:pic>
      <p:pic>
        <p:nvPicPr>
          <p:cNvPr id="6" name="Picture 5" descr="P8230151.JPG"/>
          <p:cNvPicPr>
            <a:picLocks noChangeAspect="1"/>
          </p:cNvPicPr>
          <p:nvPr/>
        </p:nvPicPr>
        <p:blipFill>
          <a:blip r:embed="rId6" cstate="print"/>
          <a:stretch>
            <a:fillRect/>
          </a:stretch>
        </p:blipFill>
        <p:spPr>
          <a:xfrm>
            <a:off x="3352800" y="3200400"/>
            <a:ext cx="2647950" cy="3657600"/>
          </a:xfrm>
          <a:prstGeom prst="rect">
            <a:avLst/>
          </a:prstGeom>
        </p:spPr>
      </p:pic>
      <p:pic>
        <p:nvPicPr>
          <p:cNvPr id="7" name="Picture 6" descr="P8230154.JPG"/>
          <p:cNvPicPr>
            <a:picLocks noChangeAspect="1"/>
          </p:cNvPicPr>
          <p:nvPr/>
        </p:nvPicPr>
        <p:blipFill>
          <a:blip r:embed="rId7" cstate="print"/>
          <a:stretch>
            <a:fillRect/>
          </a:stretch>
        </p:blipFill>
        <p:spPr>
          <a:xfrm>
            <a:off x="5486400" y="3429000"/>
            <a:ext cx="3657600" cy="3429000"/>
          </a:xfrm>
          <a:prstGeom prst="rect">
            <a:avLst/>
          </a:prstGeom>
        </p:spPr>
      </p:pic>
      <p:pic>
        <p:nvPicPr>
          <p:cNvPr id="8" name="Picture 7" descr="SANY0583.JPG"/>
          <p:cNvPicPr>
            <a:picLocks noChangeAspect="1"/>
          </p:cNvPicPr>
          <p:nvPr/>
        </p:nvPicPr>
        <p:blipFill>
          <a:blip r:embed="rId8" cstate="print"/>
          <a:stretch>
            <a:fillRect/>
          </a:stretch>
        </p:blipFill>
        <p:spPr>
          <a:xfrm>
            <a:off x="0" y="3657600"/>
            <a:ext cx="3505200" cy="32004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
          </p:nvPr>
        </p:nvSpPr>
        <p:spPr>
          <a:xfrm>
            <a:off x="457200" y="1600200"/>
            <a:ext cx="7924800" cy="5029200"/>
          </a:xfrm>
        </p:spPr>
        <p:txBody>
          <a:bodyPr>
            <a:normAutofit fontScale="77500" lnSpcReduction="20000"/>
          </a:bodyPr>
          <a:lstStyle/>
          <a:p>
            <a:pPr>
              <a:buFont typeface="+mj-lt"/>
              <a:buAutoNum type="arabicPeriod"/>
            </a:pPr>
            <a:r>
              <a:rPr lang="en-US" sz="2500" dirty="0" smtClean="0"/>
              <a:t>APTA. Cultural Competence in Physical Therapy. APTA. Updated September 12, 2013. Accessed February 13, 2014.</a:t>
            </a:r>
          </a:p>
          <a:p>
            <a:pPr lvl="0">
              <a:buFont typeface="+mj-lt"/>
              <a:buAutoNum type="arabicPeriod"/>
            </a:pPr>
            <a:r>
              <a:rPr lang="en-US" sz="2500" dirty="0" smtClean="0"/>
              <a:t>Committee on Cultural Competence. Blueprint for Teaching Cultural Competence in Physical </a:t>
            </a:r>
            <a:r>
              <a:rPr lang="en-US" sz="2500" dirty="0" err="1" smtClean="0"/>
              <a:t>Thearpy</a:t>
            </a:r>
            <a:r>
              <a:rPr lang="en-US" sz="2500" dirty="0" smtClean="0"/>
              <a:t> Education [PDF]. Alexandria, VA: American Physical Therapy Association; 2008.</a:t>
            </a:r>
          </a:p>
          <a:p>
            <a:pPr>
              <a:buFont typeface="+mj-lt"/>
              <a:buAutoNum type="arabicPeriod"/>
            </a:pPr>
            <a:r>
              <a:rPr lang="en-US" sz="2500" dirty="0" err="1" smtClean="0"/>
              <a:t>Campinha-Bacote</a:t>
            </a:r>
            <a:r>
              <a:rPr lang="en-US" sz="2500" dirty="0" smtClean="0"/>
              <a:t>, J. The process of Cultural Competence in the Delivery of Healthcare Services: A model of care. 2002; 13(3): 181-184.</a:t>
            </a:r>
          </a:p>
          <a:p>
            <a:pPr>
              <a:buFont typeface="+mj-lt"/>
              <a:buAutoNum type="arabicPeriod"/>
            </a:pPr>
            <a:r>
              <a:rPr lang="en-US" sz="2500" dirty="0" err="1" smtClean="0"/>
              <a:t>Campinha-Bacote</a:t>
            </a:r>
            <a:r>
              <a:rPr lang="en-US" sz="2500" dirty="0" smtClean="0"/>
              <a:t> J. Delivering patient-centered care in the midst of a cultural conflict: the role of cultural competence. Online journal of issues in nursing. 2011-05-31;16:5.</a:t>
            </a:r>
          </a:p>
          <a:p>
            <a:pPr lvl="0">
              <a:buFont typeface="+mj-lt"/>
              <a:buAutoNum type="arabicPeriod"/>
            </a:pPr>
            <a:r>
              <a:rPr lang="en-US" sz="2500" dirty="0" smtClean="0"/>
              <a:t>U.S. Census Bureau Projections Show a Slower Growing, Older, More Diverse Nation a Half Century from Now. U.S. Department of Commerce: United States Census Bureau. Available at: </a:t>
            </a:r>
            <a:r>
              <a:rPr lang="en-US" sz="2500" u="sng" dirty="0" smtClean="0">
                <a:hlinkClick r:id="rId2"/>
              </a:rPr>
              <a:t>http://www.census.gov/newsroom/releases/archives/population/cb12-243.html</a:t>
            </a:r>
            <a:r>
              <a:rPr lang="en-US" sz="2500" dirty="0" smtClean="0"/>
              <a:t> Posted December 12, 2012. Accessed November 14, 2013.  </a:t>
            </a:r>
          </a:p>
          <a:p>
            <a:pPr lvl="0">
              <a:buFont typeface="+mj-lt"/>
              <a:buAutoNum type="arabicPeriod"/>
            </a:pPr>
            <a:r>
              <a:rPr lang="en-US" sz="2500" dirty="0" smtClean="0"/>
              <a:t>Saver, C. Cultural Competency benefits patients, therapists. Therapy Insider. June 2007; 6-9.</a:t>
            </a:r>
          </a:p>
          <a:p>
            <a:pPr>
              <a:buFont typeface="+mj-lt"/>
              <a:buAutoNum type="arabicPeriod"/>
            </a:pPr>
            <a:endParaRPr lang="en-US" sz="1600" dirty="0" smtClean="0"/>
          </a:p>
          <a:p>
            <a:pPr lvl="0">
              <a:buFont typeface="+mj-lt"/>
              <a:buAutoNum type="arabicPeriod"/>
            </a:pPr>
            <a:endParaRPr lang="en-US" sz="1600" dirty="0" smtClean="0"/>
          </a:p>
          <a:p>
            <a:pPr>
              <a:buFont typeface="+mj-lt"/>
              <a:buAutoNum type="arabicPeriod"/>
            </a:pPr>
            <a:endParaRPr lang="en-US" sz="16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
          </p:nvPr>
        </p:nvSpPr>
        <p:spPr/>
        <p:txBody>
          <a:bodyPr>
            <a:normAutofit fontScale="92500"/>
          </a:bodyPr>
          <a:lstStyle/>
          <a:p>
            <a:pPr marL="342900" indent="-342900">
              <a:buFont typeface="+mj-lt"/>
              <a:buAutoNum type="arabicPeriod" startAt="7"/>
            </a:pPr>
            <a:r>
              <a:rPr lang="en-US" sz="1800" dirty="0" smtClean="0"/>
              <a:t>Blue AV et al. Applying Theory to Assess Cultural Competency. </a:t>
            </a:r>
            <a:r>
              <a:rPr lang="en-US" sz="1800" i="1" dirty="0" smtClean="0"/>
              <a:t>Med </a:t>
            </a:r>
            <a:r>
              <a:rPr lang="en-US" sz="1800" i="1" dirty="0" err="1" smtClean="0"/>
              <a:t>Educ</a:t>
            </a:r>
            <a:r>
              <a:rPr lang="en-US" sz="1800" i="1" dirty="0" smtClean="0"/>
              <a:t> Online.</a:t>
            </a:r>
            <a:r>
              <a:rPr lang="en-US" sz="1800" dirty="0" smtClean="0"/>
              <a:t> 2005;10:1-5.</a:t>
            </a:r>
          </a:p>
          <a:p>
            <a:pPr marL="342900" indent="-342900">
              <a:buFont typeface="+mj-lt"/>
              <a:buAutoNum type="arabicPeriod" startAt="7"/>
            </a:pPr>
            <a:r>
              <a:rPr lang="en-US" sz="1800" dirty="0" err="1" smtClean="0"/>
              <a:t>Dupre</a:t>
            </a:r>
            <a:r>
              <a:rPr lang="en-US" sz="1800" dirty="0" smtClean="0"/>
              <a:t> A-M, </a:t>
            </a:r>
            <a:r>
              <a:rPr lang="en-US" sz="1800" dirty="0" err="1" smtClean="0"/>
              <a:t>Goodgold</a:t>
            </a:r>
            <a:r>
              <a:rPr lang="en-US" sz="1800" dirty="0" smtClean="0"/>
              <a:t> S. Development of physical therapy student cultural competency through international community service. J. Cult. Divers. 2007;14:126–134.</a:t>
            </a:r>
          </a:p>
          <a:p>
            <a:pPr marL="342900" indent="-342900">
              <a:buFont typeface="+mj-lt"/>
              <a:buAutoNum type="arabicPeriod" startAt="7"/>
            </a:pPr>
            <a:r>
              <a:rPr lang="en-US" sz="1800" dirty="0" smtClean="0"/>
              <a:t>Sawyer KL, </a:t>
            </a:r>
            <a:r>
              <a:rPr lang="en-US" sz="1800" dirty="0" err="1" smtClean="0"/>
              <a:t>Lopopolo</a:t>
            </a:r>
            <a:r>
              <a:rPr lang="en-US" sz="1800" dirty="0" smtClean="0"/>
              <a:t> R. Perceived impact on physical therapist students of an international pro bono clinical education experience in a developing country. J Phys </a:t>
            </a:r>
            <a:r>
              <a:rPr lang="en-US" sz="1800" dirty="0" err="1" smtClean="0"/>
              <a:t>Ther</a:t>
            </a:r>
            <a:r>
              <a:rPr lang="en-US" sz="1800" dirty="0" smtClean="0"/>
              <a:t> Educ. 2004; 18(2):40-47.</a:t>
            </a:r>
          </a:p>
          <a:p>
            <a:pPr marL="342900" lvl="0" indent="-342900">
              <a:buFont typeface="+mj-lt"/>
              <a:buAutoNum type="arabicPeriod" startAt="7"/>
            </a:pPr>
            <a:r>
              <a:rPr lang="en-US" sz="1800" dirty="0" smtClean="0"/>
              <a:t>Larson KL, </a:t>
            </a:r>
            <a:r>
              <a:rPr lang="en-US" sz="1800" dirty="0" err="1" smtClean="0"/>
              <a:t>Ott</a:t>
            </a:r>
            <a:r>
              <a:rPr lang="en-US" sz="1800" dirty="0" smtClean="0"/>
              <a:t> M, Miles JM. International cultural immersion: en vivo reflections in cultural competence. J. Cult. Divers. 2010;17:44–50. Available at: </a:t>
            </a:r>
            <a:r>
              <a:rPr lang="en-US" sz="1800" dirty="0" smtClean="0">
                <a:hlinkClick r:id="rId3"/>
              </a:rPr>
              <a:t>http://www.ncbi.nlm.nih.gov/pubmed/20586365</a:t>
            </a:r>
            <a:r>
              <a:rPr lang="en-US" sz="1800" dirty="0" smtClean="0"/>
              <a:t>.</a:t>
            </a:r>
          </a:p>
          <a:p>
            <a:pPr marL="342900" indent="-342900">
              <a:buFont typeface="+mj-lt"/>
              <a:buAutoNum type="arabicPeriod" startAt="7"/>
            </a:pPr>
            <a:r>
              <a:rPr lang="en-US" sz="1800" dirty="0" err="1" smtClean="0"/>
              <a:t>Ekelman</a:t>
            </a:r>
            <a:r>
              <a:rPr lang="en-US" sz="1800" dirty="0" smtClean="0"/>
              <a:t> B et al. Developing Cultural </a:t>
            </a:r>
            <a:r>
              <a:rPr lang="en-US" sz="1800" dirty="0" err="1" smtClean="0"/>
              <a:t>Comptence</a:t>
            </a:r>
            <a:r>
              <a:rPr lang="en-US" sz="1800" dirty="0" smtClean="0"/>
              <a:t> in Occupational and Physical Therapy Education: A Field Immersion Approach. Journal of Allied Health. 2003; 32(2):131-137.</a:t>
            </a:r>
          </a:p>
          <a:p>
            <a:pPr marL="342900" lvl="0" indent="-342900">
              <a:buFont typeface="+mj-lt"/>
              <a:buAutoNum type="arabicPeriod" startAt="7"/>
            </a:pPr>
            <a:r>
              <a:rPr lang="en-US" sz="1800" dirty="0" smtClean="0"/>
              <a:t>Main EE. Nursing student voices: reflections on an international service learning experience. Kentucky nurse. 2013-01;61:10-1.</a:t>
            </a:r>
          </a:p>
          <a:p>
            <a:pPr>
              <a:buFont typeface="Arial" pitchFamily="34" charset="0"/>
              <a:buAutoNum type="arabicPeriod" startAt="7"/>
            </a:pPr>
            <a:endParaRPr lang="en-US" sz="1400" dirty="0" smtClean="0"/>
          </a:p>
          <a:p>
            <a:pPr lvl="0">
              <a:buAutoNum type="arabicPeriod" startAt="7"/>
            </a:pPr>
            <a:endParaRPr lang="en-US" sz="1400" dirty="0" smtClean="0"/>
          </a:p>
          <a:p>
            <a:pPr lvl="0">
              <a:buAutoNum type="arabicPeriod" startAt="7"/>
            </a:pPr>
            <a:endParaRPr lang="en-US" sz="1400" dirty="0" smtClean="0"/>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
          </p:nvPr>
        </p:nvSpPr>
        <p:spPr/>
        <p:txBody>
          <a:bodyPr>
            <a:normAutofit/>
          </a:bodyPr>
          <a:lstStyle/>
          <a:p>
            <a:pPr marL="457200" indent="-457200">
              <a:buFont typeface="+mj-lt"/>
              <a:buAutoNum type="arabicPeriod" startAt="13"/>
            </a:pPr>
            <a:r>
              <a:rPr lang="en-US" sz="1800" dirty="0" err="1" smtClean="0"/>
              <a:t>Evanson</a:t>
            </a:r>
            <a:r>
              <a:rPr lang="en-US" sz="1800" dirty="0" smtClean="0"/>
              <a:t> TA. “Bittersweet Knowledge”: The Long-Term Effects of an International Experience. Journal of Nursing </a:t>
            </a:r>
            <a:r>
              <a:rPr lang="en-US" sz="1800" dirty="0" err="1" smtClean="0"/>
              <a:t>Education.October</a:t>
            </a:r>
            <a:r>
              <a:rPr lang="en-US" sz="1800" dirty="0" smtClean="0"/>
              <a:t> 2006; 45(10):412-419.</a:t>
            </a:r>
          </a:p>
          <a:p>
            <a:pPr marL="457200" indent="-457200">
              <a:buFont typeface="+mj-lt"/>
              <a:buAutoNum type="arabicPeriod" startAt="13"/>
            </a:pPr>
            <a:r>
              <a:rPr lang="en-US" sz="1800" dirty="0" err="1" smtClean="0"/>
              <a:t>Kollar</a:t>
            </a:r>
            <a:r>
              <a:rPr lang="en-US" sz="1800" dirty="0" smtClean="0"/>
              <a:t> SJ, </a:t>
            </a:r>
            <a:r>
              <a:rPr lang="en-US" sz="1800" dirty="0" err="1" smtClean="0"/>
              <a:t>Ailinger</a:t>
            </a:r>
            <a:r>
              <a:rPr lang="en-US" sz="1800" dirty="0" smtClean="0"/>
              <a:t> RL. International Clinical Experiences: Long-term Impact on Students. Nurse Educator. January/February 2002; 27(1): 28-31. </a:t>
            </a:r>
            <a:endParaRPr lang="en-US" sz="1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ANY0620.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4"/>
          <p:cNvSpPr/>
          <p:nvPr/>
        </p:nvSpPr>
        <p:spPr>
          <a:xfrm>
            <a:off x="2667000" y="762000"/>
            <a:ext cx="6109365" cy="1107996"/>
          </a:xfrm>
          <a:prstGeom prst="rect">
            <a:avLst/>
          </a:prstGeom>
          <a:noFill/>
        </p:spPr>
        <p:txBody>
          <a:bodyPr wrap="none" lIns="91440" tIns="45720" rIns="91440" bIns="45720">
            <a:spAutoFit/>
          </a:bodyPr>
          <a:lstStyle/>
          <a:p>
            <a:pPr algn="ctr"/>
            <a:r>
              <a:rPr lang="en-US" sz="6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QUESTIONS</a:t>
            </a: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Cultural Competence?</a:t>
            </a:r>
            <a:endParaRPr lang="en-US" dirty="0"/>
          </a:p>
        </p:txBody>
      </p:sp>
      <p:sp>
        <p:nvSpPr>
          <p:cNvPr id="3" name="Content Placeholder 2"/>
          <p:cNvSpPr>
            <a:spLocks noGrp="1"/>
          </p:cNvSpPr>
          <p:nvPr>
            <p:ph sz="quarter" idx="1"/>
          </p:nvPr>
        </p:nvSpPr>
        <p:spPr/>
        <p:txBody>
          <a:bodyPr>
            <a:normAutofit/>
          </a:bodyPr>
          <a:lstStyle/>
          <a:p>
            <a:pPr>
              <a:buNone/>
            </a:pPr>
            <a:r>
              <a:rPr lang="en-US" sz="3200" dirty="0" smtClean="0"/>
              <a:t>	Cultural competence is a set of congruent behaviors, attitudes, and policies that come together in a system, agency, or among professionals and enable that system, agency, or those professionals to work effectively in cross-cultural situations. (APTA)</a:t>
            </a:r>
          </a:p>
          <a:p>
            <a:pPr>
              <a:buNone/>
            </a:pPr>
            <a:endParaRPr lang="en-US" sz="1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Cultural Competence?</a:t>
            </a:r>
            <a:endParaRPr lang="en-US" dirty="0"/>
          </a:p>
        </p:txBody>
      </p:sp>
      <p:sp>
        <p:nvSpPr>
          <p:cNvPr id="3" name="Content Placeholder 2"/>
          <p:cNvSpPr>
            <a:spLocks noGrp="1"/>
          </p:cNvSpPr>
          <p:nvPr>
            <p:ph sz="quarter" idx="1"/>
          </p:nvPr>
        </p:nvSpPr>
        <p:spPr/>
        <p:txBody>
          <a:bodyPr>
            <a:normAutofit/>
          </a:bodyPr>
          <a:lstStyle/>
          <a:p>
            <a:r>
              <a:rPr lang="en-US" dirty="0" smtClean="0"/>
              <a:t>Cultural competence is “the process in which the healthcare professional continually strives to achieve the ability and availability to effectively work within the cultural context of the client—family, individual, or community.” </a:t>
            </a:r>
          </a:p>
          <a:p>
            <a:r>
              <a:rPr lang="en-US" dirty="0" smtClean="0"/>
              <a:t>Five constructs of cultural competence (</a:t>
            </a:r>
            <a:r>
              <a:rPr lang="en-US" dirty="0" err="1" smtClean="0"/>
              <a:t>Campinha-Bacote</a:t>
            </a:r>
            <a:r>
              <a:rPr lang="en-US" dirty="0" smtClean="0"/>
              <a:t> model)</a:t>
            </a:r>
          </a:p>
          <a:p>
            <a:pPr lvl="1"/>
            <a:r>
              <a:rPr lang="en-US" dirty="0" smtClean="0"/>
              <a:t>cultural awareness</a:t>
            </a:r>
          </a:p>
          <a:p>
            <a:pPr lvl="1"/>
            <a:r>
              <a:rPr lang="en-US" dirty="0" smtClean="0"/>
              <a:t>cultural knowledge</a:t>
            </a:r>
          </a:p>
          <a:p>
            <a:pPr lvl="1"/>
            <a:r>
              <a:rPr lang="en-US" dirty="0" smtClean="0"/>
              <a:t>cultural skill</a:t>
            </a:r>
          </a:p>
          <a:p>
            <a:pPr lvl="1"/>
            <a:r>
              <a:rPr lang="en-US" dirty="0" smtClean="0"/>
              <a:t>cultural encounters</a:t>
            </a:r>
          </a:p>
          <a:p>
            <a:pPr lvl="1"/>
            <a:r>
              <a:rPr lang="en-US" dirty="0" smtClean="0"/>
              <a:t>cultural desire</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876800" y="304800"/>
            <a:ext cx="2743200" cy="167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Behaviors</a:t>
            </a:r>
          </a:p>
          <a:p>
            <a:pPr algn="ctr"/>
            <a:r>
              <a:rPr lang="en-US" sz="2400" b="1" dirty="0" smtClean="0"/>
              <a:t>Attitudes</a:t>
            </a:r>
          </a:p>
          <a:p>
            <a:pPr algn="ctr"/>
            <a:r>
              <a:rPr lang="en-US" sz="2400" b="1" dirty="0" smtClean="0">
                <a:solidFill>
                  <a:schemeClr val="bg1"/>
                </a:solidFill>
              </a:rPr>
              <a:t>Skills</a:t>
            </a:r>
          </a:p>
          <a:p>
            <a:pPr algn="ctr"/>
            <a:r>
              <a:rPr lang="en-US" sz="2400" b="1" dirty="0" smtClean="0"/>
              <a:t>Policies</a:t>
            </a:r>
            <a:endParaRPr lang="en-US" sz="2400" b="1" dirty="0"/>
          </a:p>
        </p:txBody>
      </p:sp>
      <p:sp>
        <p:nvSpPr>
          <p:cNvPr id="5" name="Rounded Rectangle 4"/>
          <p:cNvSpPr/>
          <p:nvPr/>
        </p:nvSpPr>
        <p:spPr>
          <a:xfrm>
            <a:off x="5029200" y="5257800"/>
            <a:ext cx="27432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Cultural Context</a:t>
            </a:r>
            <a:endParaRPr lang="en-US" sz="2400" b="1" dirty="0"/>
          </a:p>
        </p:txBody>
      </p:sp>
      <p:sp>
        <p:nvSpPr>
          <p:cNvPr id="6" name="Rounded Rectangle 5"/>
          <p:cNvSpPr/>
          <p:nvPr/>
        </p:nvSpPr>
        <p:spPr>
          <a:xfrm>
            <a:off x="4953000" y="3124200"/>
            <a:ext cx="28194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Effective care</a:t>
            </a:r>
            <a:endParaRPr lang="en-US" sz="2400" b="1" dirty="0"/>
          </a:p>
        </p:txBody>
      </p:sp>
      <p:sp>
        <p:nvSpPr>
          <p:cNvPr id="7" name="Oval 6"/>
          <p:cNvSpPr/>
          <p:nvPr/>
        </p:nvSpPr>
        <p:spPr>
          <a:xfrm>
            <a:off x="381000" y="2209800"/>
            <a:ext cx="2743200" cy="25146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CULTURAL </a:t>
            </a:r>
            <a:r>
              <a:rPr lang="en-US" sz="1600" b="1" dirty="0" smtClean="0"/>
              <a:t>COMPETENCE</a:t>
            </a:r>
            <a:endParaRPr lang="en-US" sz="1600" b="1" dirty="0" smtClean="0"/>
          </a:p>
        </p:txBody>
      </p:sp>
      <p:cxnSp>
        <p:nvCxnSpPr>
          <p:cNvPr id="12" name="Straight Arrow Connector 11"/>
          <p:cNvCxnSpPr/>
          <p:nvPr/>
        </p:nvCxnSpPr>
        <p:spPr>
          <a:xfrm>
            <a:off x="6248400" y="22098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248400" y="44196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 process…….</a:t>
            </a:r>
            <a:endParaRPr lang="en-US" dirty="0"/>
          </a:p>
        </p:txBody>
      </p:sp>
      <p:sp>
        <p:nvSpPr>
          <p:cNvPr id="3" name="Content Placeholder 2"/>
          <p:cNvSpPr>
            <a:spLocks noGrp="1"/>
          </p:cNvSpPr>
          <p:nvPr>
            <p:ph sz="quarter" idx="1"/>
          </p:nvPr>
        </p:nvSpPr>
        <p:spPr/>
        <p:txBody>
          <a:bodyPr/>
          <a:lstStyle/>
          <a:p>
            <a:r>
              <a:rPr lang="en-US" dirty="0" smtClean="0"/>
              <a:t>Not an end point</a:t>
            </a:r>
          </a:p>
          <a:p>
            <a:r>
              <a:rPr lang="en-US" dirty="0" smtClean="0"/>
              <a:t>“Cultural competence is the process of becoming, not a state of being.”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Competence within APTA</a:t>
            </a:r>
            <a:endParaRPr lang="en-US" dirty="0"/>
          </a:p>
        </p:txBody>
      </p:sp>
      <p:sp>
        <p:nvSpPr>
          <p:cNvPr id="3" name="Content Placeholder 2"/>
          <p:cNvSpPr>
            <a:spLocks noGrp="1"/>
          </p:cNvSpPr>
          <p:nvPr>
            <p:ph sz="quarter" idx="1"/>
          </p:nvPr>
        </p:nvSpPr>
        <p:spPr/>
        <p:txBody>
          <a:bodyPr/>
          <a:lstStyle/>
          <a:p>
            <a:r>
              <a:rPr lang="en-US" dirty="0" smtClean="0"/>
              <a:t>Supported by APTA; several documents highlighting cultural competence within PT.</a:t>
            </a:r>
          </a:p>
          <a:p>
            <a:pPr lvl="1"/>
            <a:r>
              <a:rPr lang="en-US" dirty="0" smtClean="0"/>
              <a:t>Operational plan of Cultural Competence</a:t>
            </a:r>
          </a:p>
          <a:p>
            <a:pPr lvl="1"/>
            <a:r>
              <a:rPr lang="en-US" dirty="0" smtClean="0"/>
              <a:t>Policies, guidelines, and strategic documents</a:t>
            </a:r>
          </a:p>
          <a:p>
            <a:pPr lvl="1"/>
            <a:r>
              <a:rPr lang="en-US" dirty="0" smtClean="0"/>
              <a:t>Guiding Principles to achieve the vision</a:t>
            </a:r>
          </a:p>
          <a:p>
            <a:pPr lvl="2"/>
            <a:r>
              <a:rPr lang="en-US" dirty="0" smtClean="0"/>
              <a:t>Consumer-centricity</a:t>
            </a:r>
          </a:p>
          <a:p>
            <a:pPr lvl="2"/>
            <a:r>
              <a:rPr lang="en-US" dirty="0" smtClean="0"/>
              <a:t>Access/equity</a:t>
            </a:r>
          </a:p>
          <a:p>
            <a:pPr lvl="2"/>
            <a:r>
              <a:rPr lang="en-US" dirty="0" smtClean="0"/>
              <a:t>Advocacy</a:t>
            </a:r>
          </a:p>
          <a:p>
            <a:pPr lvl="1"/>
            <a:endParaRPr lang="en-US"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11887</TotalTime>
  <Words>5061</Words>
  <Application>Microsoft Office PowerPoint</Application>
  <PresentationFormat>On-screen Show (4:3)</PresentationFormat>
  <Paragraphs>482</Paragraphs>
  <Slides>43</Slides>
  <Notes>37</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Oriel</vt:lpstr>
      <vt:lpstr>The Journey of Cultural Competence</vt:lpstr>
      <vt:lpstr>Learning Objectives</vt:lpstr>
      <vt:lpstr>Slide 3</vt:lpstr>
      <vt:lpstr>Slide 4</vt:lpstr>
      <vt:lpstr>What is Cultural Competence?</vt:lpstr>
      <vt:lpstr>What is Cultural Competence?</vt:lpstr>
      <vt:lpstr>Slide 7</vt:lpstr>
      <vt:lpstr>It’s a process…….</vt:lpstr>
      <vt:lpstr>Cultural Competence within APTA</vt:lpstr>
      <vt:lpstr>Slide 10</vt:lpstr>
      <vt:lpstr>Aims of Cultural Competence</vt:lpstr>
      <vt:lpstr>Slide 12</vt:lpstr>
      <vt:lpstr>Slide 13</vt:lpstr>
      <vt:lpstr>Constructs of Campinha-Bacote Model (2002)3</vt:lpstr>
      <vt:lpstr>Slide 15</vt:lpstr>
      <vt:lpstr>Slide 16</vt:lpstr>
      <vt:lpstr>Calhane-Pera Model</vt:lpstr>
      <vt:lpstr>Slide 18</vt:lpstr>
      <vt:lpstr>Cross Model (1992)8</vt:lpstr>
      <vt:lpstr>Slide 20</vt:lpstr>
      <vt:lpstr>Ways to develop Cultural Competence</vt:lpstr>
      <vt:lpstr>International Service Learning (ISL)</vt:lpstr>
      <vt:lpstr>The impact of ISL on the development of cultural competence among students…….</vt:lpstr>
      <vt:lpstr>Research</vt:lpstr>
      <vt:lpstr>Dupre &amp; Goodgold (2007)8 </vt:lpstr>
      <vt:lpstr>Sawyer &amp; Lopopolo (2004)9 </vt:lpstr>
      <vt:lpstr>Larson et al (2008)10</vt:lpstr>
      <vt:lpstr>Ekelman et al (2003)11</vt:lpstr>
      <vt:lpstr>Green et al (2011)13 </vt:lpstr>
      <vt:lpstr>St. Clair et al (1999)</vt:lpstr>
      <vt:lpstr>Main et al (2013)</vt:lpstr>
      <vt:lpstr>Benefits of ISL12-13</vt:lpstr>
      <vt:lpstr>Long-Term Impact of ISL</vt:lpstr>
      <vt:lpstr>Long Term Impact Continued….</vt:lpstr>
      <vt:lpstr>Slide 35</vt:lpstr>
      <vt:lpstr>Limitations of Cultural Competence Research </vt:lpstr>
      <vt:lpstr>Examples of past cultural encounters in Guatemala</vt:lpstr>
      <vt:lpstr>Past encounters continued….. </vt:lpstr>
      <vt:lpstr>A successful  cross-cultural encounter requires……16</vt:lpstr>
      <vt:lpstr>References:</vt:lpstr>
      <vt:lpstr>References:</vt:lpstr>
      <vt:lpstr>References</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Journey of Cultural Competence</dc:title>
  <dc:creator>Beverly</dc:creator>
  <cp:lastModifiedBy>Beverly</cp:lastModifiedBy>
  <cp:revision>95</cp:revision>
  <dcterms:created xsi:type="dcterms:W3CDTF">2014-02-17T01:36:05Z</dcterms:created>
  <dcterms:modified xsi:type="dcterms:W3CDTF">2014-03-25T04:02:58Z</dcterms:modified>
</cp:coreProperties>
</file>