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1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9" r:id="rId3"/>
    <p:sldId id="258" r:id="rId4"/>
    <p:sldId id="280" r:id="rId5"/>
    <p:sldId id="281" r:id="rId6"/>
    <p:sldId id="282" r:id="rId7"/>
    <p:sldId id="259" r:id="rId8"/>
    <p:sldId id="260" r:id="rId9"/>
    <p:sldId id="270" r:id="rId10"/>
    <p:sldId id="263" r:id="rId11"/>
    <p:sldId id="285" r:id="rId12"/>
    <p:sldId id="284" r:id="rId13"/>
    <p:sldId id="283" r:id="rId14"/>
    <p:sldId id="264" r:id="rId15"/>
    <p:sldId id="261" r:id="rId16"/>
    <p:sldId id="286" r:id="rId17"/>
    <p:sldId id="271" r:id="rId18"/>
    <p:sldId id="269" r:id="rId19"/>
    <p:sldId id="278" r:id="rId20"/>
    <p:sldId id="272" r:id="rId21"/>
    <p:sldId id="290" r:id="rId22"/>
    <p:sldId id="265" r:id="rId23"/>
    <p:sldId id="273" r:id="rId24"/>
    <p:sldId id="291" r:id="rId25"/>
    <p:sldId id="292" r:id="rId26"/>
    <p:sldId id="293" r:id="rId27"/>
    <p:sldId id="294" r:id="rId28"/>
    <p:sldId id="295" r:id="rId29"/>
    <p:sldId id="262" r:id="rId30"/>
    <p:sldId id="257" r:id="rId31"/>
    <p:sldId id="289" r:id="rId32"/>
    <p:sldId id="288" r:id="rId33"/>
    <p:sldId id="287" r:id="rId34"/>
    <p:sldId id="267" r:id="rId35"/>
    <p:sldId id="266" r:id="rId36"/>
    <p:sldId id="268" r:id="rId37"/>
    <p:sldId id="275" r:id="rId38"/>
    <p:sldId id="296" r:id="rId39"/>
    <p:sldId id="276" r:id="rId40"/>
    <p:sldId id="277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FF02"/>
    <a:srgbClr val="BB3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7" autoAdjust="0"/>
    <p:restoredTop sz="73312" autoAdjust="0"/>
  </p:normalViewPr>
  <p:slideViewPr>
    <p:cSldViewPr snapToGrid="0" snapToObjects="1">
      <p:cViewPr varScale="1">
        <p:scale>
          <a:sx n="69" d="100"/>
          <a:sy n="69" d="100"/>
        </p:scale>
        <p:origin x="-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93E5F-9854-8842-8815-4FF0DDB96483}" type="datetimeFigureOut">
              <a:rPr lang="en-US" smtClean="0"/>
              <a:t>4/17/14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0716E-ACAE-9445-B544-D31E7F161C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135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4035D-821C-0648-AC79-5BD75210F6C0}" type="datetimeFigureOut">
              <a:rPr lang="en-US" smtClean="0"/>
              <a:t>4/17/14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B47B2-182A-E846-AA13-89E78EA4B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65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9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Kinesthetic awareness: coordination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can have good RTC strength, but you also need control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Restore scapular motion: if muscles have trigger points/muscle spasm, will restrict motion (strain/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counterstrain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dry needling)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-Scapular motion: functional motor control/dynamic stability important within this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48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Left: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Closed chain: better co-contractions (best way to develop NM control)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Toss ball against wall…to the left, middle, right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94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Left: Synergistic muscle activation: getting retraction plus ER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Right: IR with TB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Towel roll between arm and 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54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30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Capsular shift…open is still gold standard, but arthroscopy saves the supraspinatus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31% failure: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2011; 47%: Bell, 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69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Inherited; runs true in families (i.e. if parent has hypermobility type, child will have hypermobility type)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known as Benign Joint Hypermobility Syndrome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6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Hypermobility: most common; autosomal dominant (no biochemical marker; no genetic testing available); dislocations/subluxations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shoulder, patella, and TMJ); velvety skin with/without extensibility, bruising; chronic pain out of proportion to physical and radiological findings (may be muscle spasm, arthritis)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Classical: autosomal dominant (collagen type V); atrophic scars, bruising, hiatal hernia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Vascular: autosomal dominant (collagen type III; can diagnose with skin biopsy); lack of subcutaneous fat; large eyes/thin nose/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lobeless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ears/short stature; shorter life expectancy; arterial rupture could be fatal; complications with pregnancy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**If a patient with vascular EDS has severe/ripping, chest, abdominal, back pain (diffuse or localized), they should get MRI/CT scan immediately (could have aortic aneurysm/dissection); cerebral arterial rupture may present as altered mental status; carotid-cavernous fistula may present as redness/pain in one or both eyes, pulsating sensation in head (http://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www.ednf.org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/vascular-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veds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-emergency-information)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Kyphoscoliosis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very rare; autosomal recessive (deficiency of collagen modifying enzyme; diagnosed with urine test);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hypotonia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causes gross motor developmental delays; loss of ambulation by 10-30 years old; atrophic scarring, bruising;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marfanoid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habitus; micro cornea; osteopenia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Arthrochalasia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very rare; autosomal dominant (collagen type I; diagnosed with skin biopsy); recurrent subluxations; bruising, scarring; muscle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hyptonia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kyphoscoliosis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mild osteopenia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Dermatosparaxis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very rare; autosomal recessive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procollagen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something or other; diagnosed with skin biopsy)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*Joint laxity can get worse with age, in some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6515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Exclusion of other disorders: may take years to get a diagnosis of EDS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 testing is not available for hypermobility 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12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Heart and blood vessels: aortic dilation/aneurysm; mitral valve prolapse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Eyes: dislocated lens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Bones: tall, thin build; long arms, legs, fingers, toes; scoliosis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Lungs: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pectus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excavatum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carinatum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pneumothorax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04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87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87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470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910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29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98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9663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398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078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15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66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Pacey: don’t stretch into hyperextension, but work on stabilization exercises (very gentle) in hyper-ranges…Pacey found that exercising in both neutral and hyperextension range improved strength and reduced pain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Bracing: ankle, knees, fingers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/>
              </a:rPr>
              <a:t>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bracing for sports…not usually at rest (muscles start to rely on brace)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Orthotics: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planus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Taping: retrains the muscles to know what normal is, proprioceptive awareness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**Be careful with thin skin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Brace: sully stabilizer helps with MDI…can individualize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because of various straps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89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IGHL: Abduction and ER: prevents anterior/inferior stress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Abduction and IR: prevents posterior/inferior 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483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9705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Kinesthetic awareness: need to know when joint is moving too far (safety range)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PT can change how much force you’re putting on joint…can control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955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Stress on anterior structures- MGHL, anterior band of IGHL…stop before elbows go behind trunk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 up with plus: round back…good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serratus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Core stability important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15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673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Lifelong process…must be consistent with performing stabilization exercises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051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Injured easily: pain is not proportional to physical or radiological findings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Postural orthostatic tachycardia syndrome (may be due to fragility of blood vessels…blood flow sluggish)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1873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321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64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0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637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Humeral head has 3-4x greater surface area than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glenoid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Humeral head faces medially, posteriorly, superiorly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Glenoid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faces laterally, anteriorly, superiorly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30-180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ABDUCTION: GH:ST = 2:1 motion (for every 2 degrees the GH joint allows, the ST joint moves 1 degree)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0-30 = 30 GH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30-90 = 30 GH, 30 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90-180 = 60 GH, 30 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 motion comes from AC and SC joints (about half and half)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68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common instability is in anterior direction (due to the orientation of the humeral head on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glenoid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TUBS stands for </a:t>
            </a:r>
            <a:r>
              <a:rPr lang="en-US" b="1" baseline="0" dirty="0" smtClean="0"/>
              <a:t>T</a:t>
            </a:r>
            <a:r>
              <a:rPr lang="en-US" baseline="0" dirty="0" smtClean="0"/>
              <a:t>raumatic </a:t>
            </a:r>
            <a:r>
              <a:rPr lang="en-US" b="1" baseline="0" dirty="0" smtClean="0"/>
              <a:t>U</a:t>
            </a:r>
            <a:r>
              <a:rPr lang="en-US" baseline="0" dirty="0" smtClean="0"/>
              <a:t>nilateral/unidirectional instability caused by </a:t>
            </a:r>
            <a:r>
              <a:rPr lang="en-US" b="1" baseline="0" dirty="0" err="1" smtClean="0"/>
              <a:t>B</a:t>
            </a:r>
            <a:r>
              <a:rPr lang="en-US" baseline="0" dirty="0" err="1" smtClean="0"/>
              <a:t>ankart</a:t>
            </a:r>
            <a:r>
              <a:rPr lang="en-US" baseline="0" dirty="0" smtClean="0"/>
              <a:t> lesion usually needing </a:t>
            </a:r>
            <a:r>
              <a:rPr lang="en-US" b="1" baseline="0" dirty="0" smtClean="0"/>
              <a:t>S</a:t>
            </a:r>
            <a:r>
              <a:rPr lang="en-US" baseline="0" dirty="0" smtClean="0"/>
              <a:t>urgery and AMBRII stands for </a:t>
            </a:r>
            <a:r>
              <a:rPr lang="en-US" b="1" baseline="0" dirty="0" err="1" smtClean="0"/>
              <a:t>A</a:t>
            </a:r>
            <a:r>
              <a:rPr lang="en-US" baseline="0" dirty="0" err="1" smtClean="0"/>
              <a:t>traumatic</a:t>
            </a:r>
            <a:r>
              <a:rPr lang="en-US" baseline="0" dirty="0" smtClean="0"/>
              <a:t>, </a:t>
            </a:r>
            <a:r>
              <a:rPr lang="en-US" b="1" baseline="0" dirty="0" smtClean="0"/>
              <a:t>M</a:t>
            </a:r>
            <a:r>
              <a:rPr lang="en-US" baseline="0" dirty="0" smtClean="0"/>
              <a:t>ultidirectional instability, usually </a:t>
            </a:r>
            <a:r>
              <a:rPr lang="en-US" b="1" baseline="0" dirty="0" smtClean="0"/>
              <a:t>B</a:t>
            </a:r>
            <a:r>
              <a:rPr lang="en-US" baseline="0" dirty="0" smtClean="0"/>
              <a:t>ilateral involvement, </a:t>
            </a:r>
            <a:r>
              <a:rPr lang="en-US" b="1" baseline="0" dirty="0" smtClean="0"/>
              <a:t>R</a:t>
            </a:r>
            <a:r>
              <a:rPr lang="en-US" baseline="0" dirty="0" smtClean="0"/>
              <a:t>ehab is the first treatment, but may need </a:t>
            </a:r>
            <a:r>
              <a:rPr lang="en-US" b="1" baseline="0" dirty="0" smtClean="0"/>
              <a:t>I</a:t>
            </a:r>
            <a:r>
              <a:rPr lang="en-US" baseline="0" dirty="0" smtClean="0"/>
              <a:t>nferior capsular shift and tightening of rotator </a:t>
            </a:r>
            <a:r>
              <a:rPr lang="en-US" b="1" baseline="0" dirty="0" smtClean="0"/>
              <a:t>I</a:t>
            </a:r>
            <a:r>
              <a:rPr lang="en-US" baseline="0" dirty="0" smtClean="0"/>
              <a:t>nterval.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25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Apprehension/relocation = crank test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most instability is anterior, several tests for anterior instability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B47B2-182A-E846-AA13-89E78EA4B8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9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4F569-884C-5040-B524-A9141C6A116C}" type="datetime1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0A6A-F89C-F44D-A0EA-6CE5DB397A09}" type="datetime1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E9613-A254-2B4C-9E0B-B49ADFFF11A0}" type="datetime1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535D-56D8-174B-B5E9-9FBAF38BD1C2}" type="datetime1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83E20-896A-7A48-A445-6D13F4759369}" type="datetime1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F09A0-E1D3-8849-A89C-871D55AD1C44}" type="datetime1">
              <a:rPr lang="en-US" smtClean="0"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652F8-CB57-AA43-9F9A-A9A75F6D17FB}" type="datetime1">
              <a:rPr lang="en-US" smtClean="0"/>
              <a:t>4/17/14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3C83B-CF9B-0C49-99EB-9299767F4E6B}" type="datetime1">
              <a:rPr lang="en-US" smtClean="0"/>
              <a:t>4/17/14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1838-C2A6-9B43-936B-60CECAF8640A}" type="datetime1">
              <a:rPr lang="en-US" smtClean="0"/>
              <a:t>4/17/14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815A-5B8B-A841-B99A-38718E498A7D}" type="datetime1">
              <a:rPr lang="en-US" smtClean="0"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42226-4BF3-2C45-95B5-833B63A58C16}" type="datetime1">
              <a:rPr lang="en-US" smtClean="0"/>
              <a:t>4/17/14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BEBDD1F-E11D-3347-AAEF-0D73D0C62C05}" type="datetime1">
              <a:rPr lang="en-US" smtClean="0"/>
              <a:t>4/17/14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BB4D8B0-8B08-D147-93C3-3856B63986D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rthobullets.com/sports/3032/glenohumeral-joint-anatomy-stabilizer-and-biomechanics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books/NBK1279/" TargetMode="External"/><Relationship Id="rId4" Type="http://schemas.openxmlformats.org/officeDocument/2006/relationships/hyperlink" Target="http://www.nhlbi.nih.gov/health/health-topics/topics/mar/signs.html" TargetMode="External"/><Relationship Id="rId5" Type="http://schemas.openxmlformats.org/officeDocument/2006/relationships/hyperlink" Target="http://ghr.nlm.nih.gov/condition/cutis-laxa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dnf.or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sers.com/management.html" TargetMode="External"/><Relationship Id="rId4" Type="http://schemas.openxmlformats.org/officeDocument/2006/relationships/hyperlink" Target="http://hydroco.com/hydroco-benefits-of-water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ysio-pedia.com/Ehlers-Danlos_Syndrom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Multidirectional Instability and Ehlers-</a:t>
            </a:r>
            <a:r>
              <a:rPr lang="en-US" dirty="0" err="1" smtClean="0"/>
              <a:t>Danlos</a:t>
            </a:r>
            <a:r>
              <a:rPr lang="en-US" dirty="0" smtClean="0"/>
              <a:t> Syndrome: Evaluation and Treatment of the Shoulder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07383"/>
            <a:ext cx="6400800" cy="134033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Jessica Rolle, SPT</a:t>
            </a:r>
          </a:p>
          <a:p>
            <a:r>
              <a:rPr lang="en-US" sz="2400" dirty="0" smtClean="0"/>
              <a:t>Spring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6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37" y="2589931"/>
            <a:ext cx="7690960" cy="2936060"/>
          </a:xfrm>
        </p:spPr>
        <p:txBody>
          <a:bodyPr>
            <a:normAutofit/>
          </a:bodyPr>
          <a:lstStyle/>
          <a:p>
            <a:r>
              <a:rPr lang="en-US" sz="2800" dirty="0"/>
              <a:t>Develop neuromuscular </a:t>
            </a:r>
            <a:r>
              <a:rPr lang="en-US" sz="2800" dirty="0" smtClean="0"/>
              <a:t>control</a:t>
            </a:r>
            <a:endParaRPr lang="en-US" sz="2800" baseline="30000" dirty="0" smtClean="0"/>
          </a:p>
          <a:p>
            <a:pPr lvl="1"/>
            <a:r>
              <a:rPr lang="en-US" sz="2400" dirty="0" smtClean="0"/>
              <a:t>Stabilization</a:t>
            </a:r>
            <a:r>
              <a:rPr lang="en-US" sz="2400" dirty="0"/>
              <a:t>, proprioception, </a:t>
            </a:r>
            <a:r>
              <a:rPr lang="en-US" sz="2400" dirty="0" smtClean="0"/>
              <a:t>kinesthetic awareness</a:t>
            </a:r>
          </a:p>
          <a:p>
            <a:r>
              <a:rPr lang="en-US" sz="2800" dirty="0" smtClean="0"/>
              <a:t>Strengthen dynamic stabilizers</a:t>
            </a:r>
          </a:p>
          <a:p>
            <a:r>
              <a:rPr lang="en-US" sz="2800" dirty="0"/>
              <a:t>Restore scapular </a:t>
            </a:r>
            <a:r>
              <a:rPr lang="en-US" sz="2800" dirty="0" smtClean="0"/>
              <a:t>motion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Rehab for MDI</a:t>
            </a:r>
            <a:r>
              <a:rPr lang="en-US" baseline="30000" dirty="0" smtClean="0"/>
              <a:t>7-9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62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Neuromuscular Control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68262" y="2188992"/>
            <a:ext cx="4340037" cy="391434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95" y="2188992"/>
            <a:ext cx="4229354" cy="40742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62116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www.perfectlyfitonline.com</a:t>
            </a:r>
            <a:r>
              <a:rPr lang="en-US" sz="1400" dirty="0"/>
              <a:t>/2010/11/basic-exercise-for-</a:t>
            </a:r>
            <a:r>
              <a:rPr lang="en-US" sz="1400" dirty="0" err="1"/>
              <a:t>serratus</a:t>
            </a:r>
            <a:r>
              <a:rPr lang="en-US" sz="1400" dirty="0"/>
              <a:t>-anterior/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10106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utahshoulderknee.com</a:t>
            </a:r>
            <a:r>
              <a:rPr lang="en-US" sz="1400" dirty="0"/>
              <a:t>/words/physical-therapy/shoulder/rotator-cuff-exercise-program-non-operative/</a:t>
            </a:r>
          </a:p>
        </p:txBody>
      </p:sp>
    </p:spTree>
    <p:extLst>
      <p:ext uri="{BB962C8B-B14F-4D97-AF65-F5344CB8AC3E}">
        <p14:creationId xmlns:p14="http://schemas.microsoft.com/office/powerpoint/2010/main" val="196374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Strengthen Dynamic Stabilizers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499" y="2242295"/>
            <a:ext cx="3961869" cy="388418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107714"/>
            <a:ext cx="47668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www.thera-bandacademy.com</a:t>
            </a:r>
            <a:r>
              <a:rPr lang="en-US" sz="1400" dirty="0"/>
              <a:t>/</a:t>
            </a:r>
            <a:r>
              <a:rPr lang="en-US" sz="1400" dirty="0" err="1"/>
              <a:t>tba</a:t>
            </a:r>
            <a:r>
              <a:rPr lang="en-US" sz="1400" dirty="0"/>
              <a:t>-exercise-program/Upper-Body-Workout-with-</a:t>
            </a:r>
            <a:r>
              <a:rPr lang="en-US" sz="1400" dirty="0" err="1"/>
              <a:t>Thera</a:t>
            </a:r>
            <a:r>
              <a:rPr lang="en-US" sz="1400" dirty="0"/>
              <a:t>-Band-Elastic-Bands</a:t>
            </a:r>
          </a:p>
        </p:txBody>
      </p:sp>
      <p:sp>
        <p:nvSpPr>
          <p:cNvPr id="8" name="Rectangle 7"/>
          <p:cNvSpPr/>
          <p:nvPr/>
        </p:nvSpPr>
        <p:spPr>
          <a:xfrm>
            <a:off x="4766838" y="61264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utahshoulderknee.com</a:t>
            </a:r>
            <a:r>
              <a:rPr lang="en-US" sz="1400" dirty="0"/>
              <a:t>/words/physical-therapy/shoulder/rotator-cuff-exercise-program-non-operative/</a:t>
            </a:r>
          </a:p>
        </p:txBody>
      </p:sp>
    </p:spTree>
    <p:extLst>
      <p:ext uri="{BB962C8B-B14F-4D97-AF65-F5344CB8AC3E}">
        <p14:creationId xmlns:p14="http://schemas.microsoft.com/office/powerpoint/2010/main" val="155411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Restore Scapular Motion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Content Placeholder 3"/>
          <p:cNvPicPr>
            <a:picLocks noGrp="1" noChangeAspect="1"/>
          </p:cNvPicPr>
          <p:nvPr>
            <p:ph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20" b="2920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12648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www.triggerpointnc.com</a:t>
            </a:r>
            <a:r>
              <a:rPr lang="en-US" sz="1400" dirty="0"/>
              <a:t>/trigger-point-</a:t>
            </a:r>
            <a:r>
              <a:rPr lang="en-US" sz="1400" dirty="0" err="1"/>
              <a:t>therapy.asp</a:t>
            </a:r>
            <a:r>
              <a:rPr lang="en-US" sz="1400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96642" y="6150665"/>
            <a:ext cx="35901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www.lindept.com</a:t>
            </a:r>
            <a:r>
              <a:rPr lang="en-US" sz="1400" dirty="0"/>
              <a:t>/dry%20needling.htm</a:t>
            </a:r>
          </a:p>
        </p:txBody>
      </p:sp>
    </p:spTree>
    <p:extLst>
      <p:ext uri="{BB962C8B-B14F-4D97-AF65-F5344CB8AC3E}">
        <p14:creationId xmlns:p14="http://schemas.microsoft.com/office/powerpoint/2010/main" val="56567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21467"/>
            <a:ext cx="7408333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Thermal shrinkage</a:t>
            </a:r>
          </a:p>
          <a:p>
            <a:pPr lvl="1"/>
            <a:r>
              <a:rPr lang="en-US" dirty="0" smtClean="0"/>
              <a:t>31-47% failure rate within 2 years</a:t>
            </a:r>
            <a:r>
              <a:rPr lang="en-US" baseline="30000" dirty="0" smtClean="0"/>
              <a:t>10,11</a:t>
            </a:r>
            <a:r>
              <a:rPr lang="en-US" dirty="0" smtClean="0"/>
              <a:t> </a:t>
            </a:r>
          </a:p>
          <a:p>
            <a:r>
              <a:rPr lang="en-US" dirty="0" smtClean="0"/>
              <a:t>Capsular shift/capsular plication</a:t>
            </a:r>
          </a:p>
          <a:p>
            <a:pPr lvl="1"/>
            <a:r>
              <a:rPr lang="en-US" dirty="0" smtClean="0"/>
              <a:t>Arthroscopic or open</a:t>
            </a:r>
          </a:p>
          <a:p>
            <a:pPr lvl="1"/>
            <a:r>
              <a:rPr lang="en-US" dirty="0" smtClean="0"/>
              <a:t>Satisfactory results</a:t>
            </a:r>
            <a:r>
              <a:rPr lang="en-US" baseline="30000" dirty="0" smtClean="0"/>
              <a:t>11</a:t>
            </a:r>
          </a:p>
          <a:p>
            <a:r>
              <a:rPr lang="en-US" dirty="0" smtClean="0"/>
              <a:t>Rotator interval closure</a:t>
            </a:r>
          </a:p>
          <a:p>
            <a:pPr lvl="1"/>
            <a:r>
              <a:rPr lang="en-US" dirty="0" smtClean="0"/>
              <a:t>May help with anterior stability, but not posterior or inferior directions</a:t>
            </a:r>
            <a:r>
              <a:rPr lang="en-US" baseline="30000" dirty="0" smtClean="0"/>
              <a:t>12</a:t>
            </a:r>
            <a:endParaRPr lang="en-US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Options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87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2203450"/>
            <a:ext cx="8368121" cy="4051300"/>
          </a:xfrm>
        </p:spPr>
        <p:txBody>
          <a:bodyPr>
            <a:normAutofit/>
          </a:bodyPr>
          <a:lstStyle/>
          <a:p>
            <a:r>
              <a:rPr lang="en-US" dirty="0" smtClean="0"/>
              <a:t>What is it?</a:t>
            </a:r>
          </a:p>
          <a:p>
            <a:pPr lvl="1"/>
            <a:r>
              <a:rPr lang="en-US" dirty="0" smtClean="0"/>
              <a:t>Connective tissue disorder- collagen deficiency</a:t>
            </a:r>
          </a:p>
          <a:p>
            <a:pPr lvl="1"/>
            <a:r>
              <a:rPr lang="en-US" dirty="0" smtClean="0"/>
              <a:t>6 subtypes</a:t>
            </a:r>
          </a:p>
          <a:p>
            <a:pPr lvl="1"/>
            <a:r>
              <a:rPr lang="en-US" dirty="0" smtClean="0"/>
              <a:t>Typical characteristics</a:t>
            </a:r>
            <a:r>
              <a:rPr lang="en-US" baseline="30000" dirty="0" smtClean="0"/>
              <a:t>13</a:t>
            </a:r>
          </a:p>
          <a:p>
            <a:pPr lvl="2"/>
            <a:r>
              <a:rPr lang="en-US" dirty="0" smtClean="0"/>
              <a:t>Skin extensibility</a:t>
            </a:r>
          </a:p>
          <a:p>
            <a:pPr lvl="2"/>
            <a:r>
              <a:rPr lang="en-US" dirty="0" smtClean="0"/>
              <a:t>Tissue fragility</a:t>
            </a:r>
          </a:p>
          <a:p>
            <a:pPr lvl="2"/>
            <a:r>
              <a:rPr lang="en-US" dirty="0" smtClean="0"/>
              <a:t>Joint hypermobility/ligamentous laxity</a:t>
            </a:r>
          </a:p>
          <a:p>
            <a:r>
              <a:rPr lang="en-US" dirty="0" smtClean="0"/>
              <a:t>Prevalence</a:t>
            </a:r>
            <a:r>
              <a:rPr lang="en-US" baseline="30000" dirty="0" smtClean="0"/>
              <a:t>13</a:t>
            </a:r>
          </a:p>
          <a:p>
            <a:pPr lvl="1"/>
            <a:r>
              <a:rPr lang="en-US" dirty="0" smtClean="0"/>
              <a:t>1 in 2,500 to 1 in 5,000 individuals worldwide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Ehlers-</a:t>
            </a:r>
            <a:r>
              <a:rPr lang="en-US" dirty="0" err="1" smtClean="0"/>
              <a:t>Danlos</a:t>
            </a:r>
            <a:r>
              <a:rPr lang="en-US" dirty="0" smtClean="0"/>
              <a:t> Syndrome (EDS)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443443"/>
              </p:ext>
            </p:extLst>
          </p:nvPr>
        </p:nvGraphicFramePr>
        <p:xfrm>
          <a:off x="1" y="0"/>
          <a:ext cx="9143999" cy="68579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9547"/>
                <a:gridCol w="3487401"/>
                <a:gridCol w="3187051"/>
              </a:tblGrid>
              <a:tr h="9311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+mj-lt"/>
                        </a:rPr>
                        <a:t>Subtypes of EDS</a:t>
                      </a:r>
                      <a:r>
                        <a:rPr lang="en-US" sz="3200" b="0" baseline="30000" dirty="0" smtClean="0">
                          <a:solidFill>
                            <a:schemeClr val="tx1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53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Characteristics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Importance for PTs</a:t>
                      </a:r>
                      <a:endParaRPr lang="en-US" dirty="0"/>
                    </a:p>
                  </a:txBody>
                  <a:tcPr/>
                </a:tc>
              </a:tr>
              <a:tr h="932688">
                <a:tc>
                  <a:txBody>
                    <a:bodyPr/>
                    <a:lstStyle/>
                    <a:p>
                      <a:r>
                        <a:rPr lang="en-US" dirty="0" smtClean="0"/>
                        <a:t>Hypermobility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Joint hypermobility</a:t>
                      </a:r>
                      <a:r>
                        <a:rPr lang="en-US" baseline="0" dirty="0" smtClean="0"/>
                        <a:t>, skin involvement, chronic pain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Dislocations, subluxations, sprains, </a:t>
                      </a:r>
                      <a:r>
                        <a:rPr lang="en-US" dirty="0" err="1" smtClean="0"/>
                        <a:t>pes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planus</a:t>
                      </a:r>
                      <a:r>
                        <a:rPr lang="en-US" baseline="0" dirty="0" smtClean="0"/>
                        <a:t>, posture</a:t>
                      </a:r>
                      <a:endParaRPr lang="en-US" dirty="0"/>
                    </a:p>
                  </a:txBody>
                  <a:tcPr/>
                </a:tc>
              </a:tr>
              <a:tr h="932688">
                <a:tc>
                  <a:txBody>
                    <a:bodyPr/>
                    <a:lstStyle/>
                    <a:p>
                      <a:r>
                        <a:rPr lang="en-US" dirty="0" smtClean="0"/>
                        <a:t>Classical</a:t>
                      </a:r>
                      <a:r>
                        <a:rPr lang="en-US" baseline="0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Skin </a:t>
                      </a:r>
                      <a:r>
                        <a:rPr lang="en-US" dirty="0" err="1" smtClean="0"/>
                        <a:t>hyperextensibility</a:t>
                      </a:r>
                      <a:r>
                        <a:rPr lang="en-US" dirty="0" smtClean="0"/>
                        <a:t>, skin fragility, joint hypermobility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Dislocations, subluxations</a:t>
                      </a:r>
                      <a:endParaRPr lang="en-US" dirty="0"/>
                    </a:p>
                  </a:txBody>
                  <a:tcPr/>
                </a:tc>
              </a:tr>
              <a:tr h="883759">
                <a:tc>
                  <a:txBody>
                    <a:bodyPr/>
                    <a:lstStyle/>
                    <a:p>
                      <a:r>
                        <a:rPr lang="en-US" dirty="0" smtClean="0"/>
                        <a:t>Vascular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Arterial/intestinal/uterine fragility, thin skin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</a:t>
                      </a:r>
                      <a:r>
                        <a:rPr lang="en-US" baseline="0" dirty="0" smtClean="0"/>
                        <a:t> arterial or organ rupture, clubfoot</a:t>
                      </a:r>
                      <a:endParaRPr lang="en-US" dirty="0"/>
                    </a:p>
                  </a:txBody>
                  <a:tcPr/>
                </a:tc>
              </a:tr>
              <a:tr h="90846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Kyphoscoliosis</a:t>
                      </a:r>
                      <a:r>
                        <a:rPr lang="en-US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Joint laxity, muscle </a:t>
                      </a:r>
                      <a:r>
                        <a:rPr lang="en-US" dirty="0" err="1" smtClean="0"/>
                        <a:t>hypotonia</a:t>
                      </a:r>
                      <a:r>
                        <a:rPr lang="en-US" dirty="0" smtClean="0"/>
                        <a:t>, scoliosis, tissue and eye fragility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Gross motor development, ambulation, posture</a:t>
                      </a:r>
                      <a:endParaRPr lang="en-US" dirty="0"/>
                    </a:p>
                  </a:txBody>
                  <a:tcPr/>
                </a:tc>
              </a:tr>
              <a:tr h="89611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Arthrochalasia</a:t>
                      </a:r>
                      <a:r>
                        <a:rPr lang="en-US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Congenital hip dislocation, joint hypermobility, skin involvement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Dislocations, subluxations</a:t>
                      </a:r>
                      <a:endParaRPr lang="en-US" dirty="0"/>
                    </a:p>
                  </a:txBody>
                  <a:tcPr/>
                </a:tc>
              </a:tr>
              <a:tr h="87782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Dermatosparaxis</a:t>
                      </a:r>
                      <a:r>
                        <a:rPr lang="en-US" dirty="0" smtClean="0"/>
                        <a:t>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Skin fragility,</a:t>
                      </a:r>
                      <a:r>
                        <a:rPr lang="en-US" baseline="0" dirty="0" smtClean="0"/>
                        <a:t> bruising, sagging skin, large hernias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Bruising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29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37342"/>
            <a:ext cx="7408333" cy="3450696"/>
          </a:xfrm>
        </p:spPr>
        <p:txBody>
          <a:bodyPr>
            <a:normAutofit/>
          </a:bodyPr>
          <a:lstStyle/>
          <a:p>
            <a:r>
              <a:rPr lang="en-US" dirty="0" smtClean="0"/>
              <a:t>Patient presentation</a:t>
            </a:r>
          </a:p>
          <a:p>
            <a:pPr lvl="1"/>
            <a:r>
              <a:rPr lang="en-US" dirty="0" smtClean="0"/>
              <a:t>Characteristics described on previous slide</a:t>
            </a:r>
          </a:p>
          <a:p>
            <a:r>
              <a:rPr lang="en-US" dirty="0" smtClean="0"/>
              <a:t>Diagnosis</a:t>
            </a:r>
          </a:p>
          <a:p>
            <a:pPr lvl="1"/>
            <a:r>
              <a:rPr lang="en-US" dirty="0" smtClean="0"/>
              <a:t>Typically made by exclusion of other disorders</a:t>
            </a:r>
          </a:p>
          <a:p>
            <a:pPr lvl="1"/>
            <a:r>
              <a:rPr lang="en-US" dirty="0" smtClean="0"/>
              <a:t>Clinical presentation plus family history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enetic testing</a:t>
            </a:r>
            <a:r>
              <a:rPr lang="en-US" baseline="30000" dirty="0" smtClean="0"/>
              <a:t>13</a:t>
            </a:r>
            <a:endParaRPr lang="en-US" baseline="30000" dirty="0"/>
          </a:p>
          <a:p>
            <a:r>
              <a:rPr lang="en-US" dirty="0"/>
              <a:t>Special tests</a:t>
            </a:r>
          </a:p>
          <a:p>
            <a:pPr lvl="1"/>
            <a:r>
              <a:rPr lang="en-US" dirty="0" err="1"/>
              <a:t>Beighton</a:t>
            </a:r>
            <a:r>
              <a:rPr lang="en-US" dirty="0"/>
              <a:t> </a:t>
            </a:r>
            <a:r>
              <a:rPr lang="en-US" dirty="0" smtClean="0"/>
              <a:t>score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2346326"/>
            <a:ext cx="7512050" cy="4035424"/>
          </a:xfrm>
        </p:spPr>
        <p:txBody>
          <a:bodyPr>
            <a:normAutofit/>
          </a:bodyPr>
          <a:lstStyle/>
          <a:p>
            <a:r>
              <a:rPr lang="en-US" dirty="0" err="1" smtClean="0"/>
              <a:t>Marfan</a:t>
            </a:r>
            <a:r>
              <a:rPr lang="en-US" dirty="0" smtClean="0"/>
              <a:t> syndrome</a:t>
            </a:r>
            <a:r>
              <a:rPr lang="en-US" baseline="30000" dirty="0" smtClean="0"/>
              <a:t>14,15</a:t>
            </a:r>
          </a:p>
          <a:p>
            <a:pPr lvl="1"/>
            <a:r>
              <a:rPr lang="en-US" dirty="0" smtClean="0"/>
              <a:t>Affects heart, blood vessels, eyes, bones, lungs</a:t>
            </a:r>
          </a:p>
          <a:p>
            <a:r>
              <a:rPr lang="en-US" dirty="0" smtClean="0"/>
              <a:t>Cutis Laxa</a:t>
            </a:r>
            <a:r>
              <a:rPr lang="en-US" baseline="30000" dirty="0" smtClean="0"/>
              <a:t>16</a:t>
            </a:r>
          </a:p>
          <a:p>
            <a:pPr lvl="1"/>
            <a:r>
              <a:rPr lang="en-US" dirty="0" smtClean="0"/>
              <a:t>Sagging, loose skin</a:t>
            </a:r>
            <a:endParaRPr lang="en-US" dirty="0"/>
          </a:p>
          <a:p>
            <a:r>
              <a:rPr lang="en-US" dirty="0" err="1"/>
              <a:t>Loeys</a:t>
            </a:r>
            <a:r>
              <a:rPr lang="en-US" dirty="0"/>
              <a:t>-Dietz </a:t>
            </a:r>
            <a:r>
              <a:rPr lang="en-US" dirty="0" smtClean="0"/>
              <a:t>syndrome</a:t>
            </a:r>
            <a:r>
              <a:rPr lang="en-US" baseline="30000" dirty="0" smtClean="0"/>
              <a:t>14</a:t>
            </a:r>
          </a:p>
          <a:p>
            <a:pPr lvl="1"/>
            <a:r>
              <a:rPr lang="en-US" dirty="0" smtClean="0"/>
              <a:t>Vascular involvement</a:t>
            </a:r>
            <a:endParaRPr lang="en-US" dirty="0"/>
          </a:p>
          <a:p>
            <a:r>
              <a:rPr lang="en-US" dirty="0"/>
              <a:t>Williams </a:t>
            </a:r>
            <a:r>
              <a:rPr lang="en-US" dirty="0" smtClean="0"/>
              <a:t>syndrome</a:t>
            </a:r>
            <a:r>
              <a:rPr lang="en-US" baseline="30000" dirty="0" smtClean="0"/>
              <a:t>14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Joint laxity, low muscle tone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2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8125" y="2792767"/>
            <a:ext cx="6301555" cy="3033357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Beighton</a:t>
            </a:r>
            <a:r>
              <a:rPr lang="en-US" dirty="0"/>
              <a:t> </a:t>
            </a:r>
            <a:r>
              <a:rPr lang="en-US" dirty="0" smtClean="0"/>
              <a:t>Score for Hypermobility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29686" y="5824496"/>
            <a:ext cx="616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38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8570"/>
            <a:ext cx="8369272" cy="44371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learner will be able to:</a:t>
            </a:r>
          </a:p>
          <a:p>
            <a:r>
              <a:rPr lang="en-US" dirty="0" smtClean="0"/>
              <a:t>screen </a:t>
            </a:r>
            <a:r>
              <a:rPr lang="en-US" dirty="0"/>
              <a:t>for hypermobility </a:t>
            </a:r>
            <a:r>
              <a:rPr lang="en-US" dirty="0" smtClean="0"/>
              <a:t>using the </a:t>
            </a:r>
            <a:r>
              <a:rPr lang="en-US" dirty="0" err="1"/>
              <a:t>Beighton</a:t>
            </a:r>
            <a:r>
              <a:rPr lang="en-US" dirty="0"/>
              <a:t> </a:t>
            </a:r>
            <a:r>
              <a:rPr lang="en-US" dirty="0" smtClean="0"/>
              <a:t>score</a:t>
            </a:r>
            <a:endParaRPr lang="en-US" dirty="0"/>
          </a:p>
          <a:p>
            <a:r>
              <a:rPr lang="en-US" dirty="0" smtClean="0"/>
              <a:t>identify </a:t>
            </a:r>
            <a:r>
              <a:rPr lang="en-US" dirty="0"/>
              <a:t>diagnostic criteria and special tests used for instability and </a:t>
            </a:r>
            <a:r>
              <a:rPr lang="en-US" dirty="0" smtClean="0"/>
              <a:t>hypermobility</a:t>
            </a:r>
            <a:endParaRPr lang="en-US" dirty="0"/>
          </a:p>
          <a:p>
            <a:r>
              <a:rPr lang="en-US" dirty="0" smtClean="0"/>
              <a:t>develop </a:t>
            </a:r>
            <a:r>
              <a:rPr lang="en-US" dirty="0"/>
              <a:t>basic treatment strategies for multidirectional instability of the </a:t>
            </a:r>
            <a:r>
              <a:rPr lang="en-US" dirty="0" smtClean="0"/>
              <a:t>shoulder</a:t>
            </a:r>
            <a:endParaRPr lang="en-US" dirty="0"/>
          </a:p>
          <a:p>
            <a:r>
              <a:rPr lang="en-US" dirty="0" smtClean="0"/>
              <a:t>develop </a:t>
            </a:r>
            <a:r>
              <a:rPr lang="en-US" dirty="0"/>
              <a:t>basic treatment strategies for shoulder hypermobility in patients with </a:t>
            </a:r>
            <a:r>
              <a:rPr lang="en-US" dirty="0" smtClean="0"/>
              <a:t>EDS</a:t>
            </a:r>
            <a:endParaRPr lang="en-US" dirty="0"/>
          </a:p>
          <a:p>
            <a:r>
              <a:rPr lang="en-US" dirty="0" smtClean="0"/>
              <a:t>recognize </a:t>
            </a:r>
            <a:r>
              <a:rPr lang="en-US" dirty="0"/>
              <a:t>important characteristics of EDS to be aware of during evaluation/treatment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7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"/>
          <a:stretch/>
        </p:blipFill>
        <p:spPr>
          <a:xfrm>
            <a:off x="1285875" y="1591056"/>
            <a:ext cx="6524626" cy="45500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Beighton</a:t>
            </a:r>
            <a:r>
              <a:rPr lang="en-US" dirty="0"/>
              <a:t> </a:t>
            </a:r>
            <a:r>
              <a:rPr lang="en-US" dirty="0" smtClean="0"/>
              <a:t>Score for Hypermobility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90566" y="6129419"/>
            <a:ext cx="77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52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Study: </a:t>
            </a:r>
            <a:r>
              <a:rPr lang="en-US" dirty="0"/>
              <a:t>Meet Meaghan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IMG_normal Meagha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132" y="1749806"/>
            <a:ext cx="3584994" cy="477999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0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8825" y="2124076"/>
            <a:ext cx="7512050" cy="414655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/>
              </a:rPr>
              <a:t>21 </a:t>
            </a:r>
            <a:r>
              <a:rPr lang="en-US" dirty="0" err="1" smtClean="0">
                <a:sym typeface="Wingdings"/>
              </a:rPr>
              <a:t>yo</a:t>
            </a:r>
            <a:r>
              <a:rPr lang="en-US" dirty="0" smtClean="0">
                <a:sym typeface="Wingdings"/>
              </a:rPr>
              <a:t> female</a:t>
            </a:r>
          </a:p>
          <a:p>
            <a:r>
              <a:rPr lang="en-US" dirty="0" smtClean="0">
                <a:sym typeface="Wingdings"/>
              </a:rPr>
              <a:t>EDS- Hypermobility Type</a:t>
            </a:r>
          </a:p>
          <a:p>
            <a:r>
              <a:rPr lang="en-US" dirty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 right shoulder dislocations; 7 subluxations</a:t>
            </a:r>
          </a:p>
          <a:p>
            <a:r>
              <a:rPr lang="en-US" dirty="0" smtClean="0">
                <a:sym typeface="Wingdings"/>
              </a:rPr>
              <a:t>Cervical and lumbar spine pain</a:t>
            </a:r>
          </a:p>
          <a:p>
            <a:r>
              <a:rPr lang="en-US" dirty="0" smtClean="0">
                <a:sym typeface="Wingdings"/>
              </a:rPr>
              <a:t>TMJ issues</a:t>
            </a:r>
          </a:p>
          <a:p>
            <a:r>
              <a:rPr lang="en-US" dirty="0" smtClean="0">
                <a:sym typeface="Wingdings"/>
              </a:rPr>
              <a:t>Ankle sprains</a:t>
            </a:r>
          </a:p>
          <a:p>
            <a:r>
              <a:rPr lang="en-US" dirty="0" smtClean="0">
                <a:sym typeface="Wingdings"/>
              </a:rPr>
              <a:t>Knee pain</a:t>
            </a:r>
          </a:p>
          <a:p>
            <a:r>
              <a:rPr lang="en-US" dirty="0" smtClean="0">
                <a:sym typeface="Wingdings"/>
              </a:rPr>
              <a:t>Orthostatic hypotension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1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</a:t>
            </a:r>
            <a:endParaRPr lang="en-US" dirty="0"/>
          </a:p>
        </p:txBody>
      </p:sp>
      <p:pic>
        <p:nvPicPr>
          <p:cNvPr id="4" name="Picture 3" descr="IMG_shoulder 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0449" y="2047829"/>
            <a:ext cx="5041524" cy="3781143"/>
          </a:xfrm>
          <a:prstGeom prst="rect">
            <a:avLst/>
          </a:prstGeom>
        </p:spPr>
      </p:pic>
      <p:pic>
        <p:nvPicPr>
          <p:cNvPr id="6" name="Picture 5" descr="IMG_shoulder IR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72475" y="2044834"/>
            <a:ext cx="5044942" cy="378370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7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</a:t>
            </a:r>
            <a:endParaRPr lang="en-US" dirty="0"/>
          </a:p>
        </p:txBody>
      </p:sp>
      <p:pic>
        <p:nvPicPr>
          <p:cNvPr id="4" name="Picture 3" descr="IMG_pinky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5155" y="2047087"/>
            <a:ext cx="5035564" cy="3776673"/>
          </a:xfrm>
          <a:prstGeom prst="rect">
            <a:avLst/>
          </a:prstGeom>
        </p:spPr>
      </p:pic>
      <p:pic>
        <p:nvPicPr>
          <p:cNvPr id="5" name="Picture 4" descr="IMG_thumb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80681" y="2047084"/>
            <a:ext cx="5035566" cy="377667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2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</a:t>
            </a:r>
            <a:endParaRPr lang="en-US" dirty="0"/>
          </a:p>
        </p:txBody>
      </p:sp>
      <p:pic>
        <p:nvPicPr>
          <p:cNvPr id="4" name="Picture 3" descr="IMG_elbow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9511" y="2039044"/>
            <a:ext cx="4971254" cy="3728441"/>
          </a:xfrm>
          <a:prstGeom prst="rect">
            <a:avLst/>
          </a:prstGeom>
        </p:spPr>
      </p:pic>
      <p:pic>
        <p:nvPicPr>
          <p:cNvPr id="5" name="Picture 4" descr="IMG_knee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397293" y="2039042"/>
            <a:ext cx="4971255" cy="372844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6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</a:t>
            </a:r>
            <a:endParaRPr lang="en-US" dirty="0"/>
          </a:p>
        </p:txBody>
      </p:sp>
      <p:pic>
        <p:nvPicPr>
          <p:cNvPr id="4" name="Picture 3" descr="IMG_hands on floo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020790" y="2126639"/>
            <a:ext cx="5183526" cy="388764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5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Examination</a:t>
            </a:r>
            <a:endParaRPr lang="en-US" dirty="0"/>
          </a:p>
        </p:txBody>
      </p:sp>
      <p:pic>
        <p:nvPicPr>
          <p:cNvPr id="4" name="Picture 3" descr="IMG_elbow ski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3012" y="1964726"/>
            <a:ext cx="4771243" cy="4062867"/>
          </a:xfrm>
          <a:prstGeom prst="rect">
            <a:avLst/>
          </a:prstGeom>
        </p:spPr>
      </p:pic>
      <p:pic>
        <p:nvPicPr>
          <p:cNvPr id="5" name="Picture 4" descr="IMG_skin nec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219723" y="2055793"/>
            <a:ext cx="5105230" cy="382892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800" dirty="0" smtClean="0"/>
              <a:t>For PTs: Listen to your patient!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For patients: Do your exercises consistently!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Meaghan’s Advice…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2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500" y="2457450"/>
            <a:ext cx="7861300" cy="3813175"/>
          </a:xfrm>
        </p:spPr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n-US" dirty="0" smtClean="0"/>
              <a:t>xercising in neutral vs. hypermobile range</a:t>
            </a:r>
            <a:r>
              <a:rPr lang="en-US" baseline="30000" dirty="0" smtClean="0"/>
              <a:t>19</a:t>
            </a:r>
          </a:p>
          <a:p>
            <a:r>
              <a:rPr lang="en-US" dirty="0" smtClean="0"/>
              <a:t>Closed kinetic chain exercises improve proprioception</a:t>
            </a:r>
            <a:r>
              <a:rPr lang="en-US" dirty="0"/>
              <a:t> </a:t>
            </a:r>
            <a:r>
              <a:rPr lang="en-US" dirty="0" smtClean="0"/>
              <a:t>and balance</a:t>
            </a:r>
            <a:r>
              <a:rPr lang="en-US" baseline="30000" dirty="0" smtClean="0"/>
              <a:t>20</a:t>
            </a:r>
          </a:p>
          <a:p>
            <a:r>
              <a:rPr lang="en-US" dirty="0" smtClean="0"/>
              <a:t>Modalities for </a:t>
            </a:r>
            <a:r>
              <a:rPr lang="en-US" dirty="0"/>
              <a:t>pain </a:t>
            </a:r>
            <a:r>
              <a:rPr lang="en-US" dirty="0" smtClean="0"/>
              <a:t>management</a:t>
            </a:r>
            <a:r>
              <a:rPr lang="en-US" baseline="30000" dirty="0" smtClean="0"/>
              <a:t>14,21</a:t>
            </a:r>
          </a:p>
          <a:p>
            <a:r>
              <a:rPr lang="en-US" dirty="0" smtClean="0"/>
              <a:t>Bracing, assistive devices, orthotics</a:t>
            </a:r>
            <a:r>
              <a:rPr lang="en-US" baseline="30000" dirty="0" smtClean="0"/>
              <a:t>14,22</a:t>
            </a:r>
          </a:p>
          <a:p>
            <a:r>
              <a:rPr lang="en-US" dirty="0" smtClean="0"/>
              <a:t>Taping</a:t>
            </a:r>
          </a:p>
          <a:p>
            <a:r>
              <a:rPr lang="en-US" dirty="0" smtClean="0"/>
              <a:t>Aquatic therapy</a:t>
            </a:r>
            <a:r>
              <a:rPr lang="en-US" baseline="30000" dirty="0" smtClean="0"/>
              <a:t>23,24</a:t>
            </a:r>
          </a:p>
          <a:p>
            <a:r>
              <a:rPr lang="en-US" dirty="0" smtClean="0"/>
              <a:t>Use pain as a guide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Rehab for 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26892"/>
            <a:ext cx="8229600" cy="402327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Static stabilizers</a:t>
            </a:r>
            <a:r>
              <a:rPr lang="en-US" sz="2800" baseline="30000" dirty="0" smtClean="0"/>
              <a:t>1,2</a:t>
            </a:r>
          </a:p>
          <a:p>
            <a:pPr lvl="1"/>
            <a:r>
              <a:rPr lang="en-US" sz="2400" dirty="0" smtClean="0"/>
              <a:t>Capsule, labrum</a:t>
            </a:r>
            <a:endParaRPr lang="en-US" sz="2400" dirty="0"/>
          </a:p>
          <a:p>
            <a:pPr lvl="1"/>
            <a:r>
              <a:rPr lang="en-US" sz="2400" dirty="0" smtClean="0"/>
              <a:t>Ligaments</a:t>
            </a:r>
          </a:p>
          <a:p>
            <a:pPr lvl="2"/>
            <a:r>
              <a:rPr lang="en-US" sz="2200" dirty="0" smtClean="0"/>
              <a:t>SGHL: resists inferior motion</a:t>
            </a:r>
          </a:p>
          <a:p>
            <a:pPr lvl="2"/>
            <a:r>
              <a:rPr lang="en-US" sz="2200" dirty="0" smtClean="0"/>
              <a:t>MGHL: resists anterior and ER motion</a:t>
            </a:r>
          </a:p>
          <a:p>
            <a:pPr lvl="2"/>
            <a:r>
              <a:rPr lang="en-US" sz="2200" dirty="0" smtClean="0"/>
              <a:t>IGHL: anterior band resists anterior/inferior motion, posterior band resists posterior/inferior motion</a:t>
            </a:r>
          </a:p>
          <a:p>
            <a:pPr lvl="2"/>
            <a:r>
              <a:rPr lang="en-US" sz="2200" dirty="0" err="1" smtClean="0"/>
              <a:t>Coracohumeral</a:t>
            </a:r>
            <a:r>
              <a:rPr lang="en-US" sz="2200" dirty="0" smtClean="0"/>
              <a:t> ligament: resists posterior and inferior motion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Shoulder Anatomy: GH Joint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57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2505075"/>
            <a:ext cx="7718425" cy="3368675"/>
          </a:xfrm>
        </p:spPr>
        <p:txBody>
          <a:bodyPr>
            <a:normAutofit/>
          </a:bodyPr>
          <a:lstStyle/>
          <a:p>
            <a:r>
              <a:rPr lang="en-US" dirty="0" smtClean="0"/>
              <a:t>Develop neuromuscular control</a:t>
            </a:r>
            <a:endParaRPr lang="en-US" dirty="0"/>
          </a:p>
          <a:p>
            <a:pPr lvl="1"/>
            <a:r>
              <a:rPr lang="en-US" dirty="0" smtClean="0"/>
              <a:t>Stabilization, proprioception, kinesthetic awareness</a:t>
            </a:r>
            <a:r>
              <a:rPr lang="en-US" baseline="30000" dirty="0" smtClean="0"/>
              <a:t>13,21, 25</a:t>
            </a:r>
          </a:p>
          <a:p>
            <a:r>
              <a:rPr lang="en-US" dirty="0" smtClean="0"/>
              <a:t>Strengthen dynamic stabilizers</a:t>
            </a:r>
          </a:p>
          <a:p>
            <a:pPr lvl="1"/>
            <a:r>
              <a:rPr lang="en-US" dirty="0" smtClean="0"/>
              <a:t>Low resistance, high reps</a:t>
            </a:r>
            <a:r>
              <a:rPr lang="en-US" baseline="30000" dirty="0" smtClean="0"/>
              <a:t>21</a:t>
            </a:r>
          </a:p>
          <a:p>
            <a:r>
              <a:rPr lang="en-US" dirty="0"/>
              <a:t>Restore scapular motion </a:t>
            </a:r>
            <a:endParaRPr lang="en-US" dirty="0" smtClean="0"/>
          </a:p>
          <a:p>
            <a:r>
              <a:rPr lang="en-US" dirty="0" smtClean="0"/>
              <a:t>Maintain good posture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Rehab for Shoulder with EDS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 Neuromuscular Control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49" r="-5449"/>
          <a:stretch>
            <a:fillRect/>
          </a:stretch>
        </p:blipFill>
        <p:spPr>
          <a:xfrm>
            <a:off x="4788509" y="1993900"/>
            <a:ext cx="4355491" cy="392747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"/>
          <a:stretch/>
        </p:blipFill>
        <p:spPr>
          <a:xfrm>
            <a:off x="298450" y="1993301"/>
            <a:ext cx="4554652" cy="392807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31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6509" y="5968957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www.youtube.com</a:t>
            </a:r>
            <a:r>
              <a:rPr lang="en-US" sz="1400" dirty="0"/>
              <a:t>/</a:t>
            </a:r>
            <a:r>
              <a:rPr lang="en-US" sz="1400" dirty="0" err="1"/>
              <a:t>watch?v</a:t>
            </a:r>
            <a:r>
              <a:rPr lang="en-US" sz="1400" dirty="0"/>
              <a:t>=ywsxrw-VZ7g </a:t>
            </a:r>
          </a:p>
        </p:txBody>
      </p:sp>
      <p:sp>
        <p:nvSpPr>
          <p:cNvPr id="5" name="Rectangle 4"/>
          <p:cNvSpPr/>
          <p:nvPr/>
        </p:nvSpPr>
        <p:spPr>
          <a:xfrm>
            <a:off x="6701235" y="5921375"/>
            <a:ext cx="1585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www.hep2go.com</a:t>
            </a:r>
          </a:p>
        </p:txBody>
      </p:sp>
    </p:spTree>
    <p:extLst>
      <p:ext uri="{BB962C8B-B14F-4D97-AF65-F5344CB8AC3E}">
        <p14:creationId xmlns:p14="http://schemas.microsoft.com/office/powerpoint/2010/main" val="278723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Strengthen Dynamic Stabilizers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78" y="1741313"/>
            <a:ext cx="4575350" cy="45753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128" y="1741313"/>
            <a:ext cx="4315403" cy="45753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32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" y="6268330"/>
            <a:ext cx="1585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www.hep2go.com</a:t>
            </a:r>
          </a:p>
        </p:txBody>
      </p:sp>
      <p:sp>
        <p:nvSpPr>
          <p:cNvPr id="9" name="Rectangle 8"/>
          <p:cNvSpPr/>
          <p:nvPr/>
        </p:nvSpPr>
        <p:spPr>
          <a:xfrm>
            <a:off x="7101435" y="6316663"/>
            <a:ext cx="1585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www.hep2go.com</a:t>
            </a:r>
          </a:p>
        </p:txBody>
      </p:sp>
    </p:spTree>
    <p:extLst>
      <p:ext uri="{BB962C8B-B14F-4D97-AF65-F5344CB8AC3E}">
        <p14:creationId xmlns:p14="http://schemas.microsoft.com/office/powerpoint/2010/main" val="203824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Restore Scapular Motion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481262"/>
            <a:ext cx="4041647" cy="3645218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5152" y="2481262"/>
            <a:ext cx="4041648" cy="3645218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33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1600" y="61346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www.mkburnabyphysio.com</a:t>
            </a:r>
            <a:r>
              <a:rPr lang="en-US" sz="1400" dirty="0"/>
              <a:t>/</a:t>
            </a:r>
            <a:r>
              <a:rPr lang="en-US" sz="1400" dirty="0" err="1"/>
              <a:t>burnaby</a:t>
            </a:r>
            <a:r>
              <a:rPr lang="en-US" sz="1400" dirty="0"/>
              <a:t>-massage-physiotherapy-</a:t>
            </a:r>
            <a:r>
              <a:rPr lang="en-US" sz="1400" dirty="0" err="1"/>
              <a:t>myofascial</a:t>
            </a:r>
            <a:r>
              <a:rPr lang="en-US" sz="1400" dirty="0"/>
              <a:t>-</a:t>
            </a:r>
            <a:r>
              <a:rPr lang="en-US" sz="1400" dirty="0" err="1"/>
              <a:t>treatment.php</a:t>
            </a:r>
            <a:endParaRPr lang="en-US" sz="1400" dirty="0"/>
          </a:p>
        </p:txBody>
      </p:sp>
      <p:sp>
        <p:nvSpPr>
          <p:cNvPr id="5" name="Rectangle 4"/>
          <p:cNvSpPr/>
          <p:nvPr/>
        </p:nvSpPr>
        <p:spPr>
          <a:xfrm>
            <a:off x="6269439" y="6135787"/>
            <a:ext cx="19212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www.htibw.com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7186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341818"/>
            <a:ext cx="4057100" cy="3436682"/>
          </a:xfrm>
        </p:spPr>
        <p:txBody>
          <a:bodyPr>
            <a:normAutofit/>
          </a:bodyPr>
          <a:lstStyle/>
          <a:p>
            <a:r>
              <a:rPr lang="en-US" dirty="0" smtClean="0"/>
              <a:t>Avoid stretching into hypermobile range</a:t>
            </a:r>
          </a:p>
          <a:p>
            <a:r>
              <a:rPr lang="en-US" dirty="0" smtClean="0"/>
              <a:t>Avoid high-impact activities and heavy lifting that place extra stress on joints</a:t>
            </a:r>
            <a:r>
              <a:rPr lang="en-US" baseline="30000" dirty="0" smtClean="0"/>
              <a:t>14,21</a:t>
            </a:r>
            <a:endParaRPr lang="en-US" baseline="30000" dirty="0"/>
          </a:p>
          <a:p>
            <a:r>
              <a:rPr lang="en-US" dirty="0" smtClean="0"/>
              <a:t>Maintenance of HEP is critical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551" y="2387457"/>
            <a:ext cx="4172499" cy="33910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36551" y="577850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http</a:t>
            </a:r>
            <a:r>
              <a:rPr lang="en-US" sz="1400" dirty="0"/>
              <a:t>://</a:t>
            </a:r>
            <a:r>
              <a:rPr lang="en-US" sz="1400" dirty="0" err="1"/>
              <a:t>www.telegraph.co.uk</a:t>
            </a:r>
            <a:r>
              <a:rPr lang="en-US" sz="1400" dirty="0"/>
              <a:t>/sport/</a:t>
            </a:r>
            <a:r>
              <a:rPr lang="en-US" sz="1400" dirty="0" err="1"/>
              <a:t>olympics</a:t>
            </a:r>
            <a:r>
              <a:rPr lang="en-US" sz="1400" dirty="0"/>
              <a:t>/9128157/London-2012-Olympics-Hungarian-weight-lifter-Janos-Baranyai-ready-to-prove-himself-after-horror-injury.html</a:t>
            </a:r>
          </a:p>
        </p:txBody>
      </p:sp>
    </p:spTree>
    <p:extLst>
      <p:ext uri="{BB962C8B-B14F-4D97-AF65-F5344CB8AC3E}">
        <p14:creationId xmlns:p14="http://schemas.microsoft.com/office/powerpoint/2010/main" val="234112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4" y="2457451"/>
            <a:ext cx="8004175" cy="3702050"/>
          </a:xfrm>
        </p:spPr>
        <p:txBody>
          <a:bodyPr>
            <a:normAutofit/>
          </a:bodyPr>
          <a:lstStyle/>
          <a:p>
            <a:r>
              <a:rPr lang="en-US" dirty="0" smtClean="0"/>
              <a:t>May bruise and injure easily</a:t>
            </a:r>
          </a:p>
          <a:p>
            <a:r>
              <a:rPr lang="en-US" dirty="0" smtClean="0"/>
              <a:t>Will likely not need stretching as part of treatment plan</a:t>
            </a:r>
          </a:p>
          <a:p>
            <a:r>
              <a:rPr lang="en-US" dirty="0" smtClean="0"/>
              <a:t>Avoid </a:t>
            </a:r>
            <a:r>
              <a:rPr lang="en-US" dirty="0"/>
              <a:t>manipulations, grade III/IV </a:t>
            </a:r>
            <a:r>
              <a:rPr lang="en-US" dirty="0" smtClean="0"/>
              <a:t>mobilizations</a:t>
            </a:r>
          </a:p>
          <a:p>
            <a:r>
              <a:rPr lang="en-US" dirty="0" smtClean="0"/>
              <a:t>Avoid mechanical traction</a:t>
            </a:r>
          </a:p>
          <a:p>
            <a:r>
              <a:rPr lang="en-US" dirty="0" smtClean="0"/>
              <a:t>Use caution when performing Sharp-Purser, Transverse Ligament Test</a:t>
            </a:r>
          </a:p>
          <a:p>
            <a:r>
              <a:rPr lang="en-US" dirty="0" smtClean="0"/>
              <a:t>Be aware of POTS</a:t>
            </a:r>
            <a:r>
              <a:rPr lang="en-US" baseline="30000" dirty="0" smtClean="0"/>
              <a:t>13</a:t>
            </a:r>
            <a:endParaRPr lang="en-US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Considerations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6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Melbourne Instability Shoulder Scale (MISS)</a:t>
            </a:r>
          </a:p>
          <a:p>
            <a:r>
              <a:rPr lang="en-US" dirty="0" smtClean="0"/>
              <a:t>Western Ontario Shoulder Instability Index (WOSI)</a:t>
            </a:r>
          </a:p>
          <a:p>
            <a:r>
              <a:rPr lang="en-US" dirty="0" smtClean="0"/>
              <a:t>Simple Shoulder Test (SST)</a:t>
            </a:r>
          </a:p>
          <a:p>
            <a:r>
              <a:rPr lang="en-US" dirty="0" smtClean="0"/>
              <a:t>Shoulder </a:t>
            </a:r>
            <a:r>
              <a:rPr lang="en-US" dirty="0"/>
              <a:t>Rating Questionnaire (SRQ</a:t>
            </a:r>
            <a:r>
              <a:rPr lang="en-US" dirty="0" smtClean="0"/>
              <a:t>)</a:t>
            </a:r>
          </a:p>
          <a:p>
            <a:r>
              <a:rPr lang="en-US" dirty="0" smtClean="0"/>
              <a:t>Disabilities of the Arm, Shoulder, and Hand Questionnaire (DASH)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Measures</a:t>
            </a:r>
            <a:r>
              <a:rPr lang="en-US" baseline="30000" dirty="0" smtClean="0"/>
              <a:t>26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3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MDI and EDS have similar presentations in the shoulder</a:t>
            </a:r>
          </a:p>
          <a:p>
            <a:r>
              <a:rPr lang="en-US" dirty="0" smtClean="0"/>
              <a:t>Most important treatment = neuromuscular control and stability exercises</a:t>
            </a:r>
          </a:p>
          <a:p>
            <a:r>
              <a:rPr lang="en-US" dirty="0" smtClean="0"/>
              <a:t>Listen to your patient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Mike </a:t>
            </a:r>
            <a:r>
              <a:rPr lang="en-US" dirty="0" err="1" smtClean="0"/>
              <a:t>McMorris</a:t>
            </a:r>
            <a:r>
              <a:rPr lang="en-US" dirty="0" smtClean="0"/>
              <a:t>, PT, DPT, OCS</a:t>
            </a:r>
          </a:p>
          <a:p>
            <a:r>
              <a:rPr lang="en-US" dirty="0" smtClean="0"/>
              <a:t>Rob Woodside, PT, DPT, COMT, CSCS</a:t>
            </a:r>
          </a:p>
          <a:p>
            <a:r>
              <a:rPr lang="en-US" dirty="0" smtClean="0"/>
              <a:t>Mike Gross, PT, PhD</a:t>
            </a:r>
          </a:p>
          <a:p>
            <a:r>
              <a:rPr lang="en-US" dirty="0" smtClean="0"/>
              <a:t>Meaghan Rolle</a:t>
            </a:r>
          </a:p>
          <a:p>
            <a:r>
              <a:rPr lang="en-US" dirty="0" smtClean="0"/>
              <a:t>First year students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38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84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0160" y="2452526"/>
            <a:ext cx="3142714" cy="31553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91088" y="5784687"/>
            <a:ext cx="2300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twitter.com</a:t>
            </a:r>
            <a:r>
              <a:rPr lang="en-US" sz="1400" dirty="0"/>
              <a:t>/UNC_PT</a:t>
            </a:r>
          </a:p>
        </p:txBody>
      </p:sp>
    </p:spTree>
    <p:extLst>
      <p:ext uri="{BB962C8B-B14F-4D97-AF65-F5344CB8AC3E}">
        <p14:creationId xmlns:p14="http://schemas.microsoft.com/office/powerpoint/2010/main" val="188777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40"/>
          <a:stretch/>
        </p:blipFill>
        <p:spPr bwMode="auto">
          <a:xfrm>
            <a:off x="4829592" y="593837"/>
            <a:ext cx="4100277" cy="519607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 rot="20787916">
            <a:off x="5623286" y="2025007"/>
            <a:ext cx="2217866" cy="716341"/>
          </a:xfrm>
          <a:prstGeom prst="ellipse">
            <a:avLst/>
          </a:prstGeom>
          <a:noFill/>
          <a:ln w="57150" cmpd="sng">
            <a:solidFill>
              <a:srgbClr val="31FF0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creen Shot 2014-02-01 at 3.20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06" y="709308"/>
            <a:ext cx="4524698" cy="534453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1896" y="6250163"/>
            <a:ext cx="176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Lateral View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87663" y="6250759"/>
            <a:ext cx="1972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Anterior View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21389" y="339976"/>
            <a:ext cx="1764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8481535" y="339976"/>
            <a:ext cx="5868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276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159" y="2141894"/>
            <a:ext cx="8197641" cy="434083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1. O’Brien </a:t>
            </a:r>
            <a:r>
              <a:rPr lang="en-US" dirty="0"/>
              <a:t>SJ, </a:t>
            </a:r>
            <a:r>
              <a:rPr lang="en-US" dirty="0" err="1"/>
              <a:t>Neves</a:t>
            </a:r>
            <a:r>
              <a:rPr lang="en-US" dirty="0"/>
              <a:t> MC, </a:t>
            </a:r>
            <a:r>
              <a:rPr lang="en-US" dirty="0" err="1"/>
              <a:t>Arnoczky</a:t>
            </a:r>
            <a:r>
              <a:rPr lang="en-US" dirty="0"/>
              <a:t> SP, et al. The anatomy and histology of the inferior </a:t>
            </a:r>
            <a:r>
              <a:rPr lang="en-US" dirty="0" err="1"/>
              <a:t>glenohumeral</a:t>
            </a:r>
            <a:r>
              <a:rPr lang="en-US" dirty="0"/>
              <a:t> ligament complex of the shoulder. </a:t>
            </a:r>
            <a:r>
              <a:rPr lang="en-US" i="1" dirty="0"/>
              <a:t>Am J Sports Med</a:t>
            </a:r>
            <a:r>
              <a:rPr lang="en-US" dirty="0"/>
              <a:t>. 1990;18(5):449-456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Burkart</a:t>
            </a:r>
            <a:r>
              <a:rPr lang="en-US" dirty="0" smtClean="0"/>
              <a:t> AC, </a:t>
            </a:r>
            <a:r>
              <a:rPr lang="en-US" dirty="0" err="1" smtClean="0"/>
              <a:t>Debski</a:t>
            </a:r>
            <a:r>
              <a:rPr lang="en-US" dirty="0" smtClean="0"/>
              <a:t> RE. Anatomy and function of the </a:t>
            </a:r>
            <a:r>
              <a:rPr lang="en-US" dirty="0" err="1" smtClean="0"/>
              <a:t>glenohumeral</a:t>
            </a:r>
            <a:r>
              <a:rPr lang="en-US" dirty="0" smtClean="0"/>
              <a:t> ligaments in anterior shoulder instability.  </a:t>
            </a:r>
            <a:r>
              <a:rPr lang="en-US" i="1" dirty="0" err="1" smtClean="0"/>
              <a:t>Clin</a:t>
            </a:r>
            <a:r>
              <a:rPr lang="en-US" i="1" dirty="0" smtClean="0"/>
              <a:t> </a:t>
            </a:r>
            <a:r>
              <a:rPr lang="en-US" i="1" dirty="0" err="1" smtClean="0"/>
              <a:t>Orthop</a:t>
            </a:r>
            <a:r>
              <a:rPr lang="en-US" i="1" dirty="0" smtClean="0"/>
              <a:t> </a:t>
            </a:r>
            <a:r>
              <a:rPr lang="en-US" i="1" dirty="0" err="1" smtClean="0"/>
              <a:t>Relat</a:t>
            </a:r>
            <a:r>
              <a:rPr lang="en-US" i="1" dirty="0" smtClean="0"/>
              <a:t> Res</a:t>
            </a:r>
            <a:r>
              <a:rPr lang="en-US" dirty="0" smtClean="0"/>
              <a:t>. 2002;400:32-39.</a:t>
            </a:r>
          </a:p>
          <a:p>
            <a:pPr marL="0" indent="0">
              <a:buNone/>
            </a:pPr>
            <a:r>
              <a:rPr lang="en-US" dirty="0" smtClean="0"/>
              <a:t>3. Neumann </a:t>
            </a:r>
            <a:r>
              <a:rPr lang="en-US" dirty="0"/>
              <a:t>D. Kinesiology of the Musculoskeletal System: Foundations for Rehabilitation, 2</a:t>
            </a:r>
            <a:r>
              <a:rPr lang="en-US" baseline="30000" dirty="0"/>
              <a:t>nd</a:t>
            </a:r>
            <a:r>
              <a:rPr lang="en-US" dirty="0"/>
              <a:t> ed. 2009.</a:t>
            </a:r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Hughes M. </a:t>
            </a:r>
            <a:r>
              <a:rPr lang="en-US" dirty="0" err="1"/>
              <a:t>Glenohumeral</a:t>
            </a:r>
            <a:r>
              <a:rPr lang="en-US" dirty="0"/>
              <a:t> joint anatomy, stabilizer, and biomechanics. </a:t>
            </a:r>
            <a:r>
              <a:rPr lang="en-US" i="1" dirty="0" err="1"/>
              <a:t>Orthobullets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http://www.orthobullets.com/sports/3032/glenohumeral-joint-anatomy-stabilizer-and-biomechanics</a:t>
            </a:r>
            <a:r>
              <a:rPr lang="en-US" dirty="0"/>
              <a:t>. Updated 01/04/14. Accessed 01/20/14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McMorris</a:t>
            </a:r>
            <a:r>
              <a:rPr lang="en-US" dirty="0" smtClean="0"/>
              <a:t> </a:t>
            </a:r>
            <a:r>
              <a:rPr lang="en-US" dirty="0"/>
              <a:t>M. </a:t>
            </a:r>
            <a:r>
              <a:rPr lang="en-US" i="1" dirty="0" err="1"/>
              <a:t>Scapulohumeral</a:t>
            </a:r>
            <a:r>
              <a:rPr lang="en-US" i="1" dirty="0"/>
              <a:t> Rhythm</a:t>
            </a:r>
            <a:r>
              <a:rPr lang="en-US" dirty="0"/>
              <a:t>. [PowerPoint]. Chapel Hill, NC: University of North Carolina at Chapel Hill, Division of Physical Therapy; 2011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6. Magee </a:t>
            </a:r>
            <a:r>
              <a:rPr lang="en-US" dirty="0"/>
              <a:t>DJ. </a:t>
            </a:r>
            <a:r>
              <a:rPr lang="en-US" i="1" dirty="0"/>
              <a:t>Orthopedic Physical Assessment</a:t>
            </a:r>
            <a:r>
              <a:rPr lang="en-US" dirty="0"/>
              <a:t>. 5</a:t>
            </a:r>
            <a:r>
              <a:rPr lang="en-US" baseline="30000" dirty="0"/>
              <a:t>th</a:t>
            </a:r>
            <a:r>
              <a:rPr lang="en-US" dirty="0"/>
              <a:t> ed. St. Louis, MO: Saunders Elsevier; 2008.</a:t>
            </a:r>
          </a:p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dirty="0" err="1" smtClean="0"/>
              <a:t>Wilk</a:t>
            </a:r>
            <a:r>
              <a:rPr lang="en-US" dirty="0" smtClean="0"/>
              <a:t> </a:t>
            </a:r>
            <a:r>
              <a:rPr lang="en-US" dirty="0"/>
              <a:t>KE, </a:t>
            </a:r>
            <a:r>
              <a:rPr lang="en-US" dirty="0" err="1"/>
              <a:t>Macrina</a:t>
            </a:r>
            <a:r>
              <a:rPr lang="en-US" dirty="0"/>
              <a:t> LC, </a:t>
            </a:r>
            <a:r>
              <a:rPr lang="en-US" dirty="0" err="1"/>
              <a:t>Reinold</a:t>
            </a:r>
            <a:r>
              <a:rPr lang="en-US" dirty="0"/>
              <a:t> MM. Non-operative rehabilitation for traumatic and </a:t>
            </a:r>
            <a:r>
              <a:rPr lang="en-US" dirty="0" err="1"/>
              <a:t>atraumatic</a:t>
            </a:r>
            <a:r>
              <a:rPr lang="en-US" dirty="0"/>
              <a:t> </a:t>
            </a:r>
            <a:r>
              <a:rPr lang="en-US" dirty="0" err="1"/>
              <a:t>glenohumeral</a:t>
            </a:r>
            <a:r>
              <a:rPr lang="en-US" dirty="0"/>
              <a:t> instability. </a:t>
            </a:r>
            <a:r>
              <a:rPr lang="en-US" i="1" dirty="0"/>
              <a:t>N Am J Sports </a:t>
            </a:r>
            <a:r>
              <a:rPr lang="en-US" i="1" dirty="0" err="1"/>
              <a:t>Phys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dirty="0"/>
              <a:t>. 2006;1(1):16-31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 err="1" smtClean="0"/>
              <a:t>Cordasco</a:t>
            </a:r>
            <a:r>
              <a:rPr lang="en-US" dirty="0" smtClean="0"/>
              <a:t> FA. Understanding multidirectional instability of the shoulder. </a:t>
            </a:r>
            <a:r>
              <a:rPr lang="en-US" i="1" dirty="0" smtClean="0"/>
              <a:t>J </a:t>
            </a:r>
            <a:r>
              <a:rPr lang="en-US" i="1" dirty="0" err="1" smtClean="0"/>
              <a:t>Athl</a:t>
            </a:r>
            <a:r>
              <a:rPr lang="en-US" i="1" dirty="0" smtClean="0"/>
              <a:t> Train</a:t>
            </a:r>
            <a:r>
              <a:rPr lang="en-US" dirty="0" smtClean="0"/>
              <a:t>. 2000;35(3):278-285.</a:t>
            </a:r>
          </a:p>
          <a:p>
            <a:pPr marL="0" indent="0">
              <a:buNone/>
            </a:pPr>
            <a:r>
              <a:rPr lang="en-US" dirty="0" smtClean="0"/>
              <a:t>9. </a:t>
            </a:r>
            <a:r>
              <a:rPr lang="en-US" dirty="0" err="1" smtClean="0"/>
              <a:t>Gaskill</a:t>
            </a:r>
            <a:r>
              <a:rPr lang="en-US" dirty="0" smtClean="0"/>
              <a:t> T, Taylor DC, Millett PJ. Management of multidirectional instability of the shoulder. </a:t>
            </a:r>
            <a:r>
              <a:rPr lang="en-US" i="1" dirty="0" smtClean="0"/>
              <a:t>J Am </a:t>
            </a:r>
            <a:r>
              <a:rPr lang="en-US" i="1" dirty="0" err="1" smtClean="0"/>
              <a:t>Acad</a:t>
            </a:r>
            <a:r>
              <a:rPr lang="en-US" i="1" dirty="0" smtClean="0"/>
              <a:t> </a:t>
            </a:r>
            <a:r>
              <a:rPr lang="en-US" i="1" dirty="0" err="1" smtClean="0"/>
              <a:t>Orthop</a:t>
            </a:r>
            <a:r>
              <a:rPr lang="en-US" i="1" dirty="0" smtClean="0"/>
              <a:t> Surg</a:t>
            </a:r>
            <a:r>
              <a:rPr lang="en-US" dirty="0" smtClean="0"/>
              <a:t>. 2011;19(12):758-767.</a:t>
            </a:r>
          </a:p>
          <a:p>
            <a:pPr marL="0" indent="0">
              <a:buNone/>
            </a:pPr>
            <a:r>
              <a:rPr lang="en-US" dirty="0" smtClean="0"/>
              <a:t>10. </a:t>
            </a:r>
            <a:r>
              <a:rPr lang="en-US" dirty="0" err="1" smtClean="0"/>
              <a:t>Toth</a:t>
            </a:r>
            <a:r>
              <a:rPr lang="en-US" dirty="0" smtClean="0"/>
              <a:t> AP, Warren RF, </a:t>
            </a:r>
            <a:r>
              <a:rPr lang="en-US" dirty="0" err="1" smtClean="0"/>
              <a:t>Petrigliano</a:t>
            </a:r>
            <a:r>
              <a:rPr lang="en-US" dirty="0" smtClean="0"/>
              <a:t> FA, et al. Thermal shrinkage for shoulder instability. </a:t>
            </a:r>
            <a:r>
              <a:rPr lang="en-US" i="1" dirty="0" smtClean="0"/>
              <a:t>HSS J</a:t>
            </a:r>
            <a:r>
              <a:rPr lang="en-US" dirty="0" smtClean="0"/>
              <a:t>. 2011;7(2):108-114.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2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2210396"/>
            <a:ext cx="8400211" cy="42063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/>
              <a:t>11. Bell JE. Arthroscopic management of multidirectional instability. </a:t>
            </a:r>
            <a:r>
              <a:rPr lang="en-US" sz="1300" i="1" dirty="0" err="1"/>
              <a:t>Orthop</a:t>
            </a:r>
            <a:r>
              <a:rPr lang="en-US" sz="1300" i="1" dirty="0"/>
              <a:t> </a:t>
            </a:r>
            <a:r>
              <a:rPr lang="en-US" sz="1300" i="1" dirty="0" err="1"/>
              <a:t>Clin</a:t>
            </a:r>
            <a:r>
              <a:rPr lang="en-US" sz="1300" i="1" dirty="0"/>
              <a:t> North Am</a:t>
            </a:r>
            <a:r>
              <a:rPr lang="en-US" sz="1300" dirty="0"/>
              <a:t>. 2010;41(3):357-365.</a:t>
            </a:r>
          </a:p>
          <a:p>
            <a:pPr marL="0" indent="0">
              <a:buNone/>
            </a:pPr>
            <a:r>
              <a:rPr lang="en-US" sz="1300" dirty="0"/>
              <a:t>12. </a:t>
            </a:r>
            <a:r>
              <a:rPr lang="en-US" sz="1300" dirty="0" err="1"/>
              <a:t>Provencher</a:t>
            </a:r>
            <a:r>
              <a:rPr lang="en-US" sz="1300" dirty="0"/>
              <a:t> MT, </a:t>
            </a:r>
            <a:r>
              <a:rPr lang="en-US" sz="1300" dirty="0" err="1"/>
              <a:t>Mologne</a:t>
            </a:r>
            <a:r>
              <a:rPr lang="en-US" sz="1300" dirty="0"/>
              <a:t> TS, </a:t>
            </a:r>
            <a:r>
              <a:rPr lang="en-US" sz="1300" dirty="0" err="1"/>
              <a:t>Hongo</a:t>
            </a:r>
            <a:r>
              <a:rPr lang="en-US" sz="1300" dirty="0"/>
              <a:t> M, Zhao K, </a:t>
            </a:r>
            <a:r>
              <a:rPr lang="en-US" sz="1300" dirty="0" err="1"/>
              <a:t>Tasto</a:t>
            </a:r>
            <a:r>
              <a:rPr lang="en-US" sz="1300" dirty="0"/>
              <a:t> JP, An KN. Arthroscopic versus open rotator interval closure: biomechanical evaluation of stability and motion</a:t>
            </a:r>
            <a:r>
              <a:rPr lang="en-US" sz="1300" i="1" dirty="0"/>
              <a:t>. Arthroscopy</a:t>
            </a:r>
            <a:r>
              <a:rPr lang="en-US" sz="1300" dirty="0"/>
              <a:t>. 2007;23(6):583-592</a:t>
            </a:r>
            <a:r>
              <a:rPr lang="en-US" sz="1300" dirty="0" smtClean="0"/>
              <a:t>.</a:t>
            </a:r>
          </a:p>
          <a:p>
            <a:pPr marL="0" indent="0">
              <a:buNone/>
            </a:pPr>
            <a:r>
              <a:rPr lang="en-US" sz="1300" dirty="0" smtClean="0"/>
              <a:t>13. The Ehlers-</a:t>
            </a:r>
            <a:r>
              <a:rPr lang="en-US" sz="1300" dirty="0" err="1" smtClean="0"/>
              <a:t>Danlos</a:t>
            </a:r>
            <a:r>
              <a:rPr lang="en-US" sz="1300" dirty="0" smtClean="0"/>
              <a:t> </a:t>
            </a:r>
            <a:r>
              <a:rPr lang="en-US" sz="1300" dirty="0"/>
              <a:t>National Foundation. </a:t>
            </a:r>
            <a:r>
              <a:rPr lang="en-US" sz="1300" dirty="0">
                <a:hlinkClick r:id="rId2"/>
              </a:rPr>
              <a:t>http://</a:t>
            </a:r>
            <a:r>
              <a:rPr lang="en-US" sz="1300" dirty="0" smtClean="0">
                <a:hlinkClick r:id="rId2"/>
              </a:rPr>
              <a:t>www.ednf.org</a:t>
            </a:r>
            <a:r>
              <a:rPr lang="en-US" sz="1300" dirty="0" smtClean="0"/>
              <a:t>. Updated 2014. Accessed Sep 2013-Feb 2014.</a:t>
            </a:r>
          </a:p>
          <a:p>
            <a:pPr marL="0" indent="0">
              <a:buNone/>
            </a:pPr>
            <a:r>
              <a:rPr lang="en-US" sz="1300" dirty="0" smtClean="0"/>
              <a:t>14. </a:t>
            </a:r>
            <a:r>
              <a:rPr lang="en-US" sz="1300" dirty="0"/>
              <a:t>Levy HP. Ehlers-</a:t>
            </a:r>
            <a:r>
              <a:rPr lang="en-US" sz="1300" dirty="0" err="1"/>
              <a:t>danlos</a:t>
            </a:r>
            <a:r>
              <a:rPr lang="en-US" sz="1300" dirty="0"/>
              <a:t> syndrome, hypermobility type. </a:t>
            </a:r>
            <a:r>
              <a:rPr lang="en-US" sz="1300" i="1" dirty="0"/>
              <a:t>Gene Reviews</a:t>
            </a:r>
            <a:r>
              <a:rPr lang="en-US" sz="1300" dirty="0"/>
              <a:t>. </a:t>
            </a:r>
            <a:r>
              <a:rPr lang="en-US" sz="1300" dirty="0">
                <a:hlinkClick r:id="rId3"/>
              </a:rPr>
              <a:t>http://www.ncbi.nlm.nih.gov/books/NBK1279/</a:t>
            </a:r>
            <a:r>
              <a:rPr lang="en-US" sz="1300" dirty="0"/>
              <a:t>. Updated 2012. Accessed 01/15/14.</a:t>
            </a:r>
          </a:p>
          <a:p>
            <a:pPr marL="0" indent="0">
              <a:buNone/>
            </a:pPr>
            <a:r>
              <a:rPr lang="en-US" sz="1300" dirty="0" smtClean="0"/>
              <a:t>15. What Are the Signs and Symptoms of </a:t>
            </a:r>
            <a:r>
              <a:rPr lang="en-US" sz="1300" dirty="0" err="1" smtClean="0"/>
              <a:t>Marfan</a:t>
            </a:r>
            <a:r>
              <a:rPr lang="en-US" sz="1300" dirty="0" smtClean="0"/>
              <a:t> </a:t>
            </a:r>
            <a:r>
              <a:rPr lang="en-US" sz="1300" dirty="0"/>
              <a:t>Syndrome? </a:t>
            </a:r>
            <a:r>
              <a:rPr lang="en-US" sz="1300" dirty="0" smtClean="0"/>
              <a:t>National Institutes of Health. </a:t>
            </a:r>
            <a:r>
              <a:rPr lang="en-US" sz="1300" dirty="0" smtClean="0">
                <a:hlinkClick r:id="rId4"/>
              </a:rPr>
              <a:t>http</a:t>
            </a:r>
            <a:r>
              <a:rPr lang="en-US" sz="1300" dirty="0">
                <a:hlinkClick r:id="rId4"/>
              </a:rPr>
              <a:t>://www.nhlbi.nih.gov/health/health-topics/topics/mar/</a:t>
            </a:r>
            <a:r>
              <a:rPr lang="en-US" sz="1300" dirty="0" smtClean="0">
                <a:hlinkClick r:id="rId4"/>
              </a:rPr>
              <a:t>signs.html</a:t>
            </a:r>
            <a:r>
              <a:rPr lang="en-US" sz="1300" dirty="0" smtClean="0"/>
              <a:t>. Updated 10/01/10. Accessed 01/21/14.</a:t>
            </a:r>
          </a:p>
          <a:p>
            <a:pPr marL="0" indent="0">
              <a:buNone/>
            </a:pPr>
            <a:r>
              <a:rPr lang="en-US" sz="1300" dirty="0" smtClean="0"/>
              <a:t>16. Cutis </a:t>
            </a:r>
            <a:r>
              <a:rPr lang="en-US" sz="1300" dirty="0" err="1" smtClean="0"/>
              <a:t>Laxa</a:t>
            </a:r>
            <a:r>
              <a:rPr lang="en-US" sz="1300" dirty="0" smtClean="0"/>
              <a:t>. Genetics Home Reference. </a:t>
            </a:r>
            <a:r>
              <a:rPr lang="en-US" sz="1300" dirty="0">
                <a:hlinkClick r:id="rId5"/>
              </a:rPr>
              <a:t>http://ghr.nlm.nih.gov/condition/cutis-</a:t>
            </a:r>
            <a:r>
              <a:rPr lang="en-US" sz="1300" dirty="0" smtClean="0">
                <a:hlinkClick r:id="rId5"/>
              </a:rPr>
              <a:t>laxa</a:t>
            </a:r>
            <a:r>
              <a:rPr lang="en-US" sz="1300" dirty="0" smtClean="0"/>
              <a:t>. Updated 06/2014. Accessed 01/21/14.</a:t>
            </a:r>
          </a:p>
          <a:p>
            <a:pPr marL="0" indent="0">
              <a:buNone/>
            </a:pPr>
            <a:r>
              <a:rPr lang="en-US" sz="1300" dirty="0" smtClean="0"/>
              <a:t>17. </a:t>
            </a:r>
            <a:r>
              <a:rPr lang="en-US" sz="1300" dirty="0" err="1"/>
              <a:t>Sanches</a:t>
            </a:r>
            <a:r>
              <a:rPr lang="en-US" sz="1300" dirty="0"/>
              <a:t> SHB, Osorio FL, </a:t>
            </a:r>
            <a:r>
              <a:rPr lang="en-US" sz="1300" dirty="0" err="1"/>
              <a:t>Udina</a:t>
            </a:r>
            <a:r>
              <a:rPr lang="en-US" sz="1300" dirty="0"/>
              <a:t> M, Martin-Santos R, </a:t>
            </a:r>
            <a:r>
              <a:rPr lang="en-US" sz="1300" dirty="0" err="1"/>
              <a:t>Crippa</a:t>
            </a:r>
            <a:r>
              <a:rPr lang="en-US" sz="1300" dirty="0"/>
              <a:t> JAS. Anxiety and joint hypermobility association: a systematic review. </a:t>
            </a:r>
            <a:r>
              <a:rPr lang="en-US" sz="1300" i="1" dirty="0"/>
              <a:t>Rev Bras </a:t>
            </a:r>
            <a:r>
              <a:rPr lang="en-US" sz="1300" i="1" dirty="0" err="1"/>
              <a:t>Psiquiatr</a:t>
            </a:r>
            <a:r>
              <a:rPr lang="en-US" sz="1300" dirty="0"/>
              <a:t>. 2012;34(Suppl1):553-568.</a:t>
            </a:r>
          </a:p>
          <a:p>
            <a:pPr marL="0" indent="0">
              <a:buNone/>
            </a:pPr>
            <a:r>
              <a:rPr lang="en-US" sz="1300" dirty="0" smtClean="0"/>
              <a:t>18. </a:t>
            </a:r>
            <a:r>
              <a:rPr lang="en-US" sz="1300" dirty="0" err="1"/>
              <a:t>Pasinato</a:t>
            </a:r>
            <a:r>
              <a:rPr lang="en-US" sz="1300" dirty="0"/>
              <a:t> F, Souza JA, Correa ECR, da Silva AMT. </a:t>
            </a:r>
            <a:r>
              <a:rPr lang="en-US" sz="1300" dirty="0" err="1"/>
              <a:t>Temporomandibular</a:t>
            </a:r>
            <a:r>
              <a:rPr lang="en-US" sz="1300" dirty="0"/>
              <a:t> disorder and generalized joint hypermobility: application of diagnostic criteria. </a:t>
            </a:r>
            <a:r>
              <a:rPr lang="en-US" sz="1300" i="1" dirty="0" err="1"/>
              <a:t>Braz</a:t>
            </a:r>
            <a:r>
              <a:rPr lang="en-US" sz="1300" i="1" dirty="0"/>
              <a:t> J </a:t>
            </a:r>
            <a:r>
              <a:rPr lang="en-US" sz="1300" i="1" dirty="0" err="1"/>
              <a:t>Otorhinolaryngol</a:t>
            </a:r>
            <a:r>
              <a:rPr lang="en-US" sz="1300" dirty="0"/>
              <a:t>. 2011;77(4):418-425</a:t>
            </a:r>
            <a:r>
              <a:rPr lang="en-US" sz="1300" dirty="0" smtClean="0"/>
              <a:t>.</a:t>
            </a:r>
          </a:p>
          <a:p>
            <a:pPr marL="0" indent="0">
              <a:buNone/>
            </a:pPr>
            <a:r>
              <a:rPr lang="en-US" sz="1300" dirty="0" smtClean="0"/>
              <a:t>19. </a:t>
            </a:r>
            <a:r>
              <a:rPr lang="en-US" sz="1300" dirty="0"/>
              <a:t>Pacey V, </a:t>
            </a:r>
            <a:r>
              <a:rPr lang="en-US" sz="1300" dirty="0" err="1"/>
              <a:t>Tofts</a:t>
            </a:r>
            <a:r>
              <a:rPr lang="en-US" sz="1300" dirty="0"/>
              <a:t> L, Adams RD, </a:t>
            </a:r>
            <a:r>
              <a:rPr lang="en-US" sz="1300" dirty="0" err="1"/>
              <a:t>Munns</a:t>
            </a:r>
            <a:r>
              <a:rPr lang="en-US" sz="1300" dirty="0"/>
              <a:t> CF, Nicholson LL. Exercise in children with joint hypermobility syndrome and knee pain: a </a:t>
            </a:r>
            <a:r>
              <a:rPr lang="en-US" sz="1300" dirty="0" err="1"/>
              <a:t>randomised</a:t>
            </a:r>
            <a:r>
              <a:rPr lang="en-US" sz="1300" dirty="0"/>
              <a:t> controlled trial comparing exercise into hypermobile versus neutral knee extension. </a:t>
            </a:r>
            <a:r>
              <a:rPr lang="en-US" sz="1300" i="1" dirty="0" err="1"/>
              <a:t>Pediatr</a:t>
            </a:r>
            <a:r>
              <a:rPr lang="en-US" sz="1300" i="1" dirty="0"/>
              <a:t> </a:t>
            </a:r>
            <a:r>
              <a:rPr lang="en-US" sz="1300" i="1" dirty="0" err="1"/>
              <a:t>Rheumatol</a:t>
            </a:r>
            <a:r>
              <a:rPr lang="en-US" sz="1300" i="1" dirty="0"/>
              <a:t> Online J</a:t>
            </a:r>
            <a:r>
              <a:rPr lang="en-US" sz="1300" dirty="0"/>
              <a:t>. 2013;11(1):30-41. </a:t>
            </a:r>
            <a:endParaRPr lang="en-US" sz="1300" dirty="0" smtClean="0"/>
          </a:p>
          <a:p>
            <a:pPr marL="0" indent="0">
              <a:buNone/>
            </a:pPr>
            <a:r>
              <a:rPr lang="en-US" sz="1300" dirty="0" smtClean="0"/>
              <a:t>20. </a:t>
            </a:r>
            <a:r>
              <a:rPr lang="en-US" sz="1300" dirty="0"/>
              <a:t>Ferrell WR, Tennant N, </a:t>
            </a:r>
            <a:r>
              <a:rPr lang="en-US" sz="1300" dirty="0" err="1"/>
              <a:t>Sturrock</a:t>
            </a:r>
            <a:r>
              <a:rPr lang="en-US" sz="1300" dirty="0"/>
              <a:t> RD. Amelioration of symptoms by enhancement of proprioception in patients with joint hypermobility syndrome. </a:t>
            </a:r>
            <a:r>
              <a:rPr lang="en-US" sz="1300" i="1" dirty="0"/>
              <a:t>Arthritis Rheum</a:t>
            </a:r>
            <a:r>
              <a:rPr lang="en-US" sz="1300" dirty="0"/>
              <a:t>. 2004;50(10):3323-3328. </a:t>
            </a:r>
          </a:p>
          <a:p>
            <a:pPr marL="0" indent="0">
              <a:buNone/>
            </a:pPr>
            <a:endParaRPr lang="en-US" sz="1300" dirty="0"/>
          </a:p>
          <a:p>
            <a:endParaRPr lang="en-US" sz="1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41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References, cont’d.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958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57828"/>
            <a:ext cx="8229599" cy="37923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21. Ehlers-</a:t>
            </a:r>
            <a:r>
              <a:rPr lang="en-US" dirty="0" err="1"/>
              <a:t>Danlos</a:t>
            </a:r>
            <a:r>
              <a:rPr lang="en-US" dirty="0"/>
              <a:t> Syndrome. </a:t>
            </a:r>
            <a:r>
              <a:rPr lang="en-US" dirty="0" err="1"/>
              <a:t>Physiopedia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http://www.physio-pedia.com/Ehlers-Danlos_Syndrome</a:t>
            </a:r>
            <a:r>
              <a:rPr lang="en-US" dirty="0"/>
              <a:t>. Accessed 01/26/14.</a:t>
            </a:r>
          </a:p>
          <a:p>
            <a:pPr marL="0" indent="0">
              <a:buNone/>
            </a:pPr>
            <a:r>
              <a:rPr lang="en-US" dirty="0"/>
              <a:t>22. Management of Ehlers-</a:t>
            </a:r>
            <a:r>
              <a:rPr lang="en-US" dirty="0" err="1"/>
              <a:t>Danlos</a:t>
            </a:r>
            <a:r>
              <a:rPr lang="en-US" dirty="0"/>
              <a:t> Syndrome. </a:t>
            </a:r>
            <a:r>
              <a:rPr lang="en-US" dirty="0" err="1"/>
              <a:t>EDSers</a:t>
            </a:r>
            <a:r>
              <a:rPr lang="en-US" dirty="0"/>
              <a:t> United. </a:t>
            </a:r>
            <a:r>
              <a:rPr lang="en-US" dirty="0">
                <a:hlinkClick r:id="rId3"/>
              </a:rPr>
              <a:t>https://www.edsers.com/management.html</a:t>
            </a:r>
            <a:r>
              <a:rPr lang="en-US" dirty="0"/>
              <a:t>. Accessed 01/26/14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23. </a:t>
            </a:r>
            <a:r>
              <a:rPr lang="en-US" dirty="0" err="1" smtClean="0"/>
              <a:t>Hinman</a:t>
            </a:r>
            <a:r>
              <a:rPr lang="en-US" dirty="0" smtClean="0"/>
              <a:t> </a:t>
            </a:r>
            <a:r>
              <a:rPr lang="en-US" dirty="0"/>
              <a:t>RS, Heywood SE, Day AR. Aquatic physical therapy for hip and knee osteoarthritis: results of a single-blind randomized controlled trial. </a:t>
            </a:r>
            <a:r>
              <a:rPr lang="en-US" i="1" dirty="0" err="1"/>
              <a:t>Phys</a:t>
            </a:r>
            <a:r>
              <a:rPr lang="en-US" i="1" dirty="0"/>
              <a:t> </a:t>
            </a:r>
            <a:r>
              <a:rPr lang="en-US" i="1" dirty="0" err="1"/>
              <a:t>Ther</a:t>
            </a:r>
            <a:r>
              <a:rPr lang="en-US" dirty="0"/>
              <a:t>. 2007;87(1):32-43.</a:t>
            </a:r>
          </a:p>
          <a:p>
            <a:pPr marL="0" indent="0">
              <a:buNone/>
            </a:pPr>
            <a:r>
              <a:rPr lang="en-US" dirty="0" smtClean="0"/>
              <a:t>24. Benefits </a:t>
            </a:r>
            <a:r>
              <a:rPr lang="en-US" dirty="0"/>
              <a:t>of Exercising in Water. </a:t>
            </a:r>
            <a:r>
              <a:rPr lang="en-US" dirty="0" err="1"/>
              <a:t>Koslex</a:t>
            </a:r>
            <a:r>
              <a:rPr lang="en-US" dirty="0"/>
              <a:t>. </a:t>
            </a:r>
            <a:r>
              <a:rPr lang="en-US" dirty="0">
                <a:hlinkClick r:id="rId4"/>
              </a:rPr>
              <a:t>http://hydroco.com/hydroco-benefits-of-water.html</a:t>
            </a:r>
            <a:r>
              <a:rPr lang="en-US" dirty="0"/>
              <a:t>. Accessed 02/1/14.</a:t>
            </a:r>
          </a:p>
          <a:p>
            <a:pPr marL="0" indent="0">
              <a:buNone/>
            </a:pPr>
            <a:r>
              <a:rPr lang="en-US" dirty="0" smtClean="0"/>
              <a:t>25. </a:t>
            </a:r>
            <a:r>
              <a:rPr lang="en-US" dirty="0" err="1"/>
              <a:t>Sahin</a:t>
            </a:r>
            <a:r>
              <a:rPr lang="en-US" dirty="0"/>
              <a:t> N, </a:t>
            </a:r>
            <a:r>
              <a:rPr lang="en-US" dirty="0" err="1"/>
              <a:t>Baskent</a:t>
            </a:r>
            <a:r>
              <a:rPr lang="en-US" dirty="0"/>
              <a:t> A, </a:t>
            </a:r>
            <a:r>
              <a:rPr lang="en-US" dirty="0" err="1"/>
              <a:t>Cakmak</a:t>
            </a:r>
            <a:r>
              <a:rPr lang="en-US" dirty="0"/>
              <a:t> A, </a:t>
            </a:r>
            <a:r>
              <a:rPr lang="en-US" dirty="0" err="1"/>
              <a:t>Salli</a:t>
            </a:r>
            <a:r>
              <a:rPr lang="en-US" dirty="0"/>
              <a:t> A, </a:t>
            </a:r>
            <a:r>
              <a:rPr lang="en-US" dirty="0" err="1"/>
              <a:t>Ugurlu</a:t>
            </a:r>
            <a:r>
              <a:rPr lang="en-US" dirty="0"/>
              <a:t> H, </a:t>
            </a:r>
            <a:r>
              <a:rPr lang="en-US" dirty="0" err="1"/>
              <a:t>Berker</a:t>
            </a:r>
            <a:r>
              <a:rPr lang="en-US" dirty="0"/>
              <a:t> E. Evaluation of knee proprioception and effects of proprioception exercise in patients with benign joint hypermobility syndrome. </a:t>
            </a:r>
            <a:r>
              <a:rPr lang="en-US" i="1" dirty="0" err="1"/>
              <a:t>Rheumatol</a:t>
            </a:r>
            <a:r>
              <a:rPr lang="en-US" i="1" dirty="0"/>
              <a:t> Int</a:t>
            </a:r>
            <a:r>
              <a:rPr lang="en-US" dirty="0"/>
              <a:t>. 2008;28(10):995-1000.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26. </a:t>
            </a:r>
            <a:r>
              <a:rPr lang="en-US" dirty="0" err="1"/>
              <a:t>Plancher</a:t>
            </a:r>
            <a:r>
              <a:rPr lang="en-US" dirty="0"/>
              <a:t> KD, </a:t>
            </a:r>
            <a:r>
              <a:rPr lang="en-US" dirty="0" err="1"/>
              <a:t>Lipnick</a:t>
            </a:r>
            <a:r>
              <a:rPr lang="en-US" dirty="0"/>
              <a:t> SL. Analysis of evidence-based medicine for shoulder instability. </a:t>
            </a:r>
            <a:r>
              <a:rPr lang="en-US" i="1" dirty="0"/>
              <a:t>Arthroscopy</a:t>
            </a:r>
            <a:r>
              <a:rPr lang="en-US" dirty="0"/>
              <a:t>. 2009;25(8):897-908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42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References, cont’d.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29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4764"/>
            <a:ext cx="8229600" cy="3146693"/>
          </a:xfrm>
        </p:spPr>
        <p:txBody>
          <a:bodyPr/>
          <a:lstStyle/>
          <a:p>
            <a:r>
              <a:rPr lang="en-US" sz="2800" dirty="0"/>
              <a:t>Dynamic </a:t>
            </a:r>
            <a:r>
              <a:rPr lang="en-US" sz="2800" dirty="0" smtClean="0"/>
              <a:t>stabilizers</a:t>
            </a:r>
            <a:r>
              <a:rPr lang="en-US" sz="2800" baseline="30000" dirty="0" smtClean="0"/>
              <a:t>4</a:t>
            </a:r>
          </a:p>
          <a:p>
            <a:pPr lvl="1"/>
            <a:r>
              <a:rPr lang="en-US" sz="2400" dirty="0" smtClean="0"/>
              <a:t>Rotator cuff: </a:t>
            </a:r>
            <a:r>
              <a:rPr lang="en-US" sz="2400" dirty="0"/>
              <a:t>supraspinatus, </a:t>
            </a:r>
            <a:r>
              <a:rPr lang="en-US" sz="2400" dirty="0" err="1"/>
              <a:t>infraspinatus</a:t>
            </a:r>
            <a:r>
              <a:rPr lang="en-US" sz="2400" dirty="0"/>
              <a:t>, </a:t>
            </a:r>
            <a:r>
              <a:rPr lang="en-US" sz="2400" dirty="0" err="1"/>
              <a:t>teres</a:t>
            </a:r>
            <a:r>
              <a:rPr lang="en-US" sz="2400" dirty="0"/>
              <a:t> minor, </a:t>
            </a:r>
            <a:r>
              <a:rPr lang="en-US" sz="2400" dirty="0" err="1"/>
              <a:t>subscapularis</a:t>
            </a:r>
            <a:endParaRPr lang="en-US" sz="2400" dirty="0"/>
          </a:p>
          <a:p>
            <a:pPr lvl="1"/>
            <a:r>
              <a:rPr lang="en-US" sz="2400" dirty="0"/>
              <a:t>Biceps, </a:t>
            </a:r>
            <a:r>
              <a:rPr lang="en-US" sz="2400" dirty="0" smtClean="0"/>
              <a:t>triceps, </a:t>
            </a:r>
            <a:r>
              <a:rPr lang="en-US" sz="2400" dirty="0" err="1" smtClean="0"/>
              <a:t>pec</a:t>
            </a:r>
            <a:r>
              <a:rPr lang="en-US" sz="2400" dirty="0" smtClean="0"/>
              <a:t> </a:t>
            </a:r>
            <a:r>
              <a:rPr lang="en-US" sz="2400" dirty="0"/>
              <a:t>major/minor, deltoid, </a:t>
            </a:r>
            <a:r>
              <a:rPr lang="en-US" sz="2400" dirty="0" smtClean="0"/>
              <a:t>trapezius, </a:t>
            </a:r>
            <a:r>
              <a:rPr lang="en-US" sz="2400" dirty="0" err="1"/>
              <a:t>teres</a:t>
            </a:r>
            <a:r>
              <a:rPr lang="en-US" sz="2400" dirty="0"/>
              <a:t> major, </a:t>
            </a:r>
            <a:r>
              <a:rPr lang="en-US" sz="2400" dirty="0" err="1"/>
              <a:t>serratus</a:t>
            </a:r>
            <a:r>
              <a:rPr lang="en-US" sz="2400" dirty="0"/>
              <a:t> anterior, rhomboids, </a:t>
            </a:r>
            <a:r>
              <a:rPr lang="en-US" sz="2400" dirty="0" err="1"/>
              <a:t>lat</a:t>
            </a:r>
            <a:r>
              <a:rPr lang="en-US" sz="2400" dirty="0"/>
              <a:t> </a:t>
            </a:r>
            <a:r>
              <a:rPr lang="en-US" sz="2400" dirty="0" err="1"/>
              <a:t>dorsi</a:t>
            </a:r>
            <a:endParaRPr lang="en-US" sz="2400" dirty="0"/>
          </a:p>
          <a:p>
            <a:pPr marL="0" lvl="1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Shoulder Anatomy: GH Joint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676" y="1023538"/>
            <a:ext cx="7389426" cy="449330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60630" y="5926997"/>
            <a:ext cx="3783369" cy="539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www.nlm.nih.gov</a:t>
            </a:r>
            <a:r>
              <a:rPr lang="en-US" sz="1400" dirty="0"/>
              <a:t>/</a:t>
            </a:r>
            <a:r>
              <a:rPr lang="en-US" sz="1400" dirty="0" err="1"/>
              <a:t>medlineplus</a:t>
            </a:r>
            <a:r>
              <a:rPr lang="en-US" sz="1400" dirty="0"/>
              <a:t>/</a:t>
            </a:r>
            <a:r>
              <a:rPr lang="en-US" sz="1400" dirty="0" err="1"/>
              <a:t>ency</a:t>
            </a:r>
            <a:r>
              <a:rPr lang="en-US" sz="1400" dirty="0"/>
              <a:t>/</a:t>
            </a:r>
            <a:r>
              <a:rPr lang="en-US" sz="1400" dirty="0" err="1"/>
              <a:t>imagepages</a:t>
            </a:r>
            <a:r>
              <a:rPr lang="en-US" sz="1400" dirty="0"/>
              <a:t>/19622.htm </a:t>
            </a:r>
          </a:p>
        </p:txBody>
      </p:sp>
      <p:sp>
        <p:nvSpPr>
          <p:cNvPr id="7" name="Rectangle 6"/>
          <p:cNvSpPr/>
          <p:nvPr/>
        </p:nvSpPr>
        <p:spPr>
          <a:xfrm>
            <a:off x="6795631" y="5163088"/>
            <a:ext cx="1745762" cy="5796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0" h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69" y="2111561"/>
            <a:ext cx="4408604" cy="3975276"/>
          </a:xfrm>
        </p:spPr>
        <p:txBody>
          <a:bodyPr>
            <a:normAutofit/>
          </a:bodyPr>
          <a:lstStyle/>
          <a:p>
            <a:r>
              <a:rPr lang="en-US" dirty="0" err="1" smtClean="0"/>
              <a:t>Glenohumeral</a:t>
            </a:r>
            <a:r>
              <a:rPr lang="en-US" dirty="0" smtClean="0"/>
              <a:t> Joint</a:t>
            </a:r>
          </a:p>
          <a:p>
            <a:pPr lvl="1"/>
            <a:r>
              <a:rPr lang="en-US" dirty="0" smtClean="0"/>
              <a:t>One of the least stable joints in the body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</a:t>
            </a:r>
            <a:r>
              <a:rPr lang="en-US" dirty="0" smtClean="0">
                <a:ea typeface="Wingdings"/>
                <a:cs typeface="Wingdings"/>
              </a:rPr>
              <a:t> </a:t>
            </a:r>
            <a:r>
              <a:rPr lang="en-US" dirty="0" smtClean="0"/>
              <a:t>mobility = 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</a:t>
            </a:r>
            <a:r>
              <a:rPr lang="en-US" dirty="0" smtClean="0">
                <a:ea typeface="Wingdings"/>
                <a:cs typeface="Wingdings"/>
              </a:rPr>
              <a:t> </a:t>
            </a:r>
            <a:r>
              <a:rPr lang="en-US" dirty="0" smtClean="0"/>
              <a:t>stability</a:t>
            </a:r>
          </a:p>
          <a:p>
            <a:pPr lvl="1"/>
            <a:r>
              <a:rPr lang="en-US" dirty="0" smtClean="0"/>
              <a:t>Must rely on musculature and ligaments</a:t>
            </a:r>
          </a:p>
          <a:p>
            <a:pPr lvl="1"/>
            <a:r>
              <a:rPr lang="en-US" dirty="0" smtClean="0"/>
              <a:t>0-30 </a:t>
            </a:r>
            <a:r>
              <a:rPr lang="en-US" dirty="0" err="1" smtClean="0"/>
              <a:t>deg</a:t>
            </a:r>
            <a:r>
              <a:rPr lang="en-US" dirty="0" smtClean="0"/>
              <a:t> </a:t>
            </a:r>
            <a:r>
              <a:rPr lang="en-US" dirty="0" err="1" smtClean="0"/>
              <a:t>abd</a:t>
            </a:r>
            <a:r>
              <a:rPr lang="en-US" dirty="0" smtClean="0"/>
              <a:t> = GH;</a:t>
            </a:r>
          </a:p>
          <a:p>
            <a:pPr marL="301943" lvl="1" indent="0">
              <a:buNone/>
            </a:pPr>
            <a:r>
              <a:rPr lang="en-US" dirty="0"/>
              <a:t>	 </a:t>
            </a:r>
            <a:r>
              <a:rPr lang="en-US" dirty="0" smtClean="0"/>
              <a:t>   30-180 </a:t>
            </a:r>
            <a:r>
              <a:rPr lang="en-US" dirty="0" err="1" smtClean="0"/>
              <a:t>deg</a:t>
            </a:r>
            <a:r>
              <a:rPr lang="en-US" dirty="0" smtClean="0"/>
              <a:t> </a:t>
            </a:r>
            <a:r>
              <a:rPr lang="en-US" dirty="0" err="1" smtClean="0"/>
              <a:t>abd</a:t>
            </a:r>
            <a:r>
              <a:rPr lang="en-US" dirty="0" smtClean="0"/>
              <a:t> = GH + ST</a:t>
            </a:r>
            <a:r>
              <a:rPr lang="en-US" baseline="30000" dirty="0" smtClean="0"/>
              <a:t>5,6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Biomechanics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5492" y="1778994"/>
            <a:ext cx="3984392" cy="447279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55492" y="6251791"/>
            <a:ext cx="3984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www.sportsinjuryclinic.net</a:t>
            </a:r>
            <a:r>
              <a:rPr lang="en-US" sz="1400" dirty="0"/>
              <a:t>/sport-injuries/shoulder-pain/dislocated-shoulder</a:t>
            </a:r>
          </a:p>
        </p:txBody>
      </p:sp>
    </p:spTree>
    <p:extLst>
      <p:ext uri="{BB962C8B-B14F-4D97-AF65-F5344CB8AC3E}">
        <p14:creationId xmlns:p14="http://schemas.microsoft.com/office/powerpoint/2010/main" val="406606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44531"/>
            <a:ext cx="7408333" cy="3450696"/>
          </a:xfrm>
        </p:spPr>
        <p:txBody>
          <a:bodyPr/>
          <a:lstStyle/>
          <a:p>
            <a:r>
              <a:rPr lang="en-US" sz="2800" dirty="0" smtClean="0"/>
              <a:t>Traumatic (TUBS)</a:t>
            </a:r>
          </a:p>
          <a:p>
            <a:r>
              <a:rPr lang="en-US" sz="2800" dirty="0" err="1" smtClean="0"/>
              <a:t>Atraumatic</a:t>
            </a:r>
            <a:r>
              <a:rPr lang="en-US" sz="2800" dirty="0" smtClean="0"/>
              <a:t> (AMBRII) </a:t>
            </a:r>
          </a:p>
          <a:p>
            <a:pPr lvl="1"/>
            <a:r>
              <a:rPr lang="en-US" sz="2400" dirty="0" smtClean="0"/>
              <a:t>Multidirectional instability (MDI): laxity of the </a:t>
            </a:r>
            <a:r>
              <a:rPr lang="en-US" sz="2400" dirty="0" err="1" smtClean="0"/>
              <a:t>glenohumeral</a:t>
            </a:r>
            <a:r>
              <a:rPr lang="en-US" sz="2400" dirty="0" smtClean="0"/>
              <a:t> joint in multiple directions</a:t>
            </a:r>
          </a:p>
          <a:p>
            <a:pPr lvl="1"/>
            <a:r>
              <a:rPr lang="en-US" sz="2400" dirty="0" smtClean="0"/>
              <a:t>Ehlers-</a:t>
            </a:r>
            <a:r>
              <a:rPr lang="en-US" sz="2400" dirty="0" err="1" smtClean="0"/>
              <a:t>Danlos</a:t>
            </a:r>
            <a:r>
              <a:rPr lang="en-US" sz="2400" dirty="0" smtClean="0"/>
              <a:t> syndrome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 Instability</a:t>
            </a:r>
            <a:r>
              <a:rPr lang="en-US" baseline="30000" dirty="0" smtClean="0"/>
              <a:t>5,6</a:t>
            </a:r>
            <a:endParaRPr lang="en-US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32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067" y="2441333"/>
            <a:ext cx="7408333" cy="368483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Patient presentation</a:t>
            </a:r>
          </a:p>
          <a:p>
            <a:pPr lvl="1"/>
            <a:r>
              <a:rPr lang="en-US" dirty="0" smtClean="0"/>
              <a:t>Pain, muscle guarding, subluxation, dislocation</a:t>
            </a:r>
          </a:p>
          <a:p>
            <a:r>
              <a:rPr lang="en-US" dirty="0" smtClean="0"/>
              <a:t>Special tests</a:t>
            </a:r>
            <a:r>
              <a:rPr lang="en-US" baseline="30000" dirty="0" smtClean="0"/>
              <a:t>6</a:t>
            </a:r>
          </a:p>
          <a:p>
            <a:pPr lvl="1"/>
            <a:r>
              <a:rPr lang="en-US" dirty="0" smtClean="0"/>
              <a:t>Sulcus test: superior capsule, SGHL</a:t>
            </a:r>
          </a:p>
          <a:p>
            <a:pPr lvl="1"/>
            <a:r>
              <a:rPr lang="en-US" dirty="0" smtClean="0"/>
              <a:t>Rockwood test: IGHL (anterior band)</a:t>
            </a:r>
          </a:p>
          <a:p>
            <a:pPr lvl="1"/>
            <a:r>
              <a:rPr lang="en-US" dirty="0" smtClean="0"/>
              <a:t>Anterior load and shift: anterior capsule, MGHL, IGHL</a:t>
            </a:r>
          </a:p>
          <a:p>
            <a:pPr lvl="1"/>
            <a:r>
              <a:rPr lang="en-US" dirty="0" smtClean="0"/>
              <a:t>Apprehension/relocation test: anterior capsule</a:t>
            </a:r>
          </a:p>
          <a:p>
            <a:pPr lvl="1"/>
            <a:r>
              <a:rPr lang="en-US" dirty="0" smtClean="0"/>
              <a:t>Push-pull test: posterior capsule</a:t>
            </a:r>
          </a:p>
          <a:p>
            <a:pPr lvl="1"/>
            <a:r>
              <a:rPr lang="en-US" dirty="0" smtClean="0"/>
              <a:t>Jerk test: posterior capsule, posterior labrum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MDI Examination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D8B0-8B08-D147-93C3-3856B63986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1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28201</TotalTime>
  <Words>2845</Words>
  <Application>Microsoft Macintosh PowerPoint</Application>
  <PresentationFormat>On-screen Show (4:3)</PresentationFormat>
  <Paragraphs>366</Paragraphs>
  <Slides>42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Waveform</vt:lpstr>
      <vt:lpstr>Multidirectional Instability and Ehlers-Danlos Syndrome: Evaluation and Treatment of the Shoulder</vt:lpstr>
      <vt:lpstr>Objectives</vt:lpstr>
      <vt:lpstr>Shoulder Anatomy: GH Joint</vt:lpstr>
      <vt:lpstr>PowerPoint Presentation</vt:lpstr>
      <vt:lpstr>Shoulder Anatomy: GH Joint</vt:lpstr>
      <vt:lpstr>PowerPoint Presentation</vt:lpstr>
      <vt:lpstr>Biomechanics</vt:lpstr>
      <vt:lpstr>Shoulder Instability5,6</vt:lpstr>
      <vt:lpstr>MDI Examination</vt:lpstr>
      <vt:lpstr>Rehab for MDI7-9</vt:lpstr>
      <vt:lpstr>Develop Neuromuscular Control</vt:lpstr>
      <vt:lpstr>Strengthen Dynamic Stabilizers</vt:lpstr>
      <vt:lpstr>Restore Scapular Motion</vt:lpstr>
      <vt:lpstr>Surgical Options</vt:lpstr>
      <vt:lpstr>Ehlers-Danlos Syndrome (EDS)</vt:lpstr>
      <vt:lpstr>PowerPoint Presentation</vt:lpstr>
      <vt:lpstr>Examination</vt:lpstr>
      <vt:lpstr>Differential Diagnosis</vt:lpstr>
      <vt:lpstr>Beighton Score for Hypermobility</vt:lpstr>
      <vt:lpstr>Beighton Score for Hypermobility</vt:lpstr>
      <vt:lpstr>Case Study: Meet Meaghan!</vt:lpstr>
      <vt:lpstr>History</vt:lpstr>
      <vt:lpstr>Examination</vt:lpstr>
      <vt:lpstr>Examination</vt:lpstr>
      <vt:lpstr>Examination</vt:lpstr>
      <vt:lpstr>Examination</vt:lpstr>
      <vt:lpstr>Examination</vt:lpstr>
      <vt:lpstr>Meaghan’s Advice…</vt:lpstr>
      <vt:lpstr>General Rehab for EDS</vt:lpstr>
      <vt:lpstr>Rehab for Shoulder with EDS</vt:lpstr>
      <vt:lpstr>Develop Neuromuscular Control</vt:lpstr>
      <vt:lpstr>Strengthen Dynamic Stabilizers</vt:lpstr>
      <vt:lpstr>Restore Scapular Motion</vt:lpstr>
      <vt:lpstr>Patient Education</vt:lpstr>
      <vt:lpstr>Special Considerations</vt:lpstr>
      <vt:lpstr>Outcome Measures26</vt:lpstr>
      <vt:lpstr>Bottom Line</vt:lpstr>
      <vt:lpstr>Thank you!</vt:lpstr>
      <vt:lpstr>Questions?</vt:lpstr>
      <vt:lpstr>References</vt:lpstr>
      <vt:lpstr>References, cont’d.</vt:lpstr>
      <vt:lpstr>References, cont’d.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Multidirectional Instability and Ehlers-Danlos Syndrome: Evaluation and Treatment of the Shoulder</dc:title>
  <dc:creator>Jessica Rolle</dc:creator>
  <cp:lastModifiedBy>Jessica Rolle</cp:lastModifiedBy>
  <cp:revision>204</cp:revision>
  <dcterms:created xsi:type="dcterms:W3CDTF">2014-01-19T16:50:14Z</dcterms:created>
  <dcterms:modified xsi:type="dcterms:W3CDTF">2014-04-17T18:36:30Z</dcterms:modified>
</cp:coreProperties>
</file>