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9"/>
  </p:notesMasterIdLst>
  <p:sldIdLst>
    <p:sldId id="256" r:id="rId2"/>
    <p:sldId id="257" r:id="rId3"/>
    <p:sldId id="258" r:id="rId4"/>
    <p:sldId id="312" r:id="rId5"/>
    <p:sldId id="263" r:id="rId6"/>
    <p:sldId id="262" r:id="rId7"/>
    <p:sldId id="264" r:id="rId8"/>
    <p:sldId id="266" r:id="rId9"/>
    <p:sldId id="267" r:id="rId10"/>
    <p:sldId id="275" r:id="rId11"/>
    <p:sldId id="268" r:id="rId12"/>
    <p:sldId id="269" r:id="rId13"/>
    <p:sldId id="272" r:id="rId14"/>
    <p:sldId id="273" r:id="rId15"/>
    <p:sldId id="270" r:id="rId16"/>
    <p:sldId id="271" r:id="rId17"/>
    <p:sldId id="276" r:id="rId18"/>
    <p:sldId id="277" r:id="rId19"/>
    <p:sldId id="279" r:id="rId20"/>
    <p:sldId id="278" r:id="rId21"/>
    <p:sldId id="280" r:id="rId22"/>
    <p:sldId id="282" r:id="rId23"/>
    <p:sldId id="283" r:id="rId24"/>
    <p:sldId id="284" r:id="rId25"/>
    <p:sldId id="285" r:id="rId26"/>
    <p:sldId id="286" r:id="rId27"/>
    <p:sldId id="287" r:id="rId28"/>
    <p:sldId id="288" r:id="rId29"/>
    <p:sldId id="291" r:id="rId30"/>
    <p:sldId id="292" r:id="rId31"/>
    <p:sldId id="293" r:id="rId32"/>
    <p:sldId id="294" r:id="rId33"/>
    <p:sldId id="295" r:id="rId34"/>
    <p:sldId id="296" r:id="rId35"/>
    <p:sldId id="297" r:id="rId36"/>
    <p:sldId id="298" r:id="rId37"/>
    <p:sldId id="300" r:id="rId38"/>
    <p:sldId id="301" r:id="rId39"/>
    <p:sldId id="303" r:id="rId40"/>
    <p:sldId id="304" r:id="rId41"/>
    <p:sldId id="306" r:id="rId42"/>
    <p:sldId id="307" r:id="rId43"/>
    <p:sldId id="308" r:id="rId44"/>
    <p:sldId id="309" r:id="rId45"/>
    <p:sldId id="310" r:id="rId46"/>
    <p:sldId id="311" r:id="rId47"/>
    <p:sldId id="31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38" autoAdjust="0"/>
  </p:normalViewPr>
  <p:slideViewPr>
    <p:cSldViewPr snapToGrid="0" snapToObjects="1">
      <p:cViewPr>
        <p:scale>
          <a:sx n="41" d="100"/>
          <a:sy n="41" d="100"/>
        </p:scale>
        <p:origin x="-192" y="-376"/>
      </p:cViewPr>
      <p:guideLst>
        <p:guide orient="horz" pos="2160"/>
        <p:guide pos="2880"/>
      </p:guideLst>
    </p:cSldViewPr>
  </p:slideViewPr>
  <p:notesTextViewPr>
    <p:cViewPr>
      <p:scale>
        <a:sx n="100" d="100"/>
        <a:sy n="100" d="100"/>
      </p:scale>
      <p:origin x="0" y="228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4C98B-9227-1C4B-A716-72EEEBABCEFB}" type="datetimeFigureOut">
              <a:rPr lang="en-US" smtClean="0"/>
              <a:t>4/16/14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3FB09-8C53-E940-9D90-5BDD52EBAD29}" type="slidenum">
              <a:rPr lang="en-US" smtClean="0"/>
              <a:t>‹#›</a:t>
            </a:fld>
            <a:endParaRPr lang="en-US"/>
          </a:p>
        </p:txBody>
      </p:sp>
    </p:spTree>
    <p:extLst>
      <p:ext uri="{BB962C8B-B14F-4D97-AF65-F5344CB8AC3E}">
        <p14:creationId xmlns:p14="http://schemas.microsoft.com/office/powerpoint/2010/main" val="1413953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Welcome to this presentation on Physical Therapy in the Acute Care Setting.  This presentation is designed for physical therapy students as a general overview of the acute care setting.  Students may navigate the presentation</a:t>
            </a:r>
            <a:r>
              <a:rPr lang="en-US" baseline="0" dirty="0" smtClean="0">
                <a:cs typeface="+mn-cs"/>
              </a:rPr>
              <a:t> at a self-selected speed, and will take a quiz on the PHYT 720 Sakai site afterwards. </a:t>
            </a:r>
            <a:endParaRPr lang="en-US" dirty="0" smtClean="0"/>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1</a:t>
            </a:fld>
            <a:endParaRPr lang="en-US"/>
          </a:p>
        </p:txBody>
      </p:sp>
    </p:spTree>
    <p:extLst>
      <p:ext uri="{BB962C8B-B14F-4D97-AF65-F5344CB8AC3E}">
        <p14:creationId xmlns:p14="http://schemas.microsoft.com/office/powerpoint/2010/main" val="349364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“drive by” can</a:t>
            </a:r>
            <a:r>
              <a:rPr lang="en-US" baseline="0" dirty="0" smtClean="0"/>
              <a:t> be done to visually assess challenges and/or barriers to treatment by slowly walking past a patient’s room and looking in.  This includes assessing if there is family present in the room, if the patient is awake, what lines/leads/tubes the patient is connected to, and the general state that the patient is in. As a student, this can be helpful to prepare yourself ahead of time for any unexpected encounters. </a:t>
            </a:r>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10</a:t>
            </a:fld>
            <a:endParaRPr lang="en-US"/>
          </a:p>
        </p:txBody>
      </p:sp>
    </p:spTree>
    <p:extLst>
      <p:ext uri="{BB962C8B-B14F-4D97-AF65-F5344CB8AC3E}">
        <p14:creationId xmlns:p14="http://schemas.microsoft.com/office/powerpoint/2010/main" val="76217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When evaluating a patient one of the first steps is conducting a thorough chart review.  The chart review can provide vital information regarding the patient</a:t>
            </a:r>
            <a:r>
              <a:rPr lang="ja-JP" altLang="en-US" dirty="0" smtClean="0">
                <a:latin typeface="Arial"/>
                <a:cs typeface="+mn-cs"/>
              </a:rPr>
              <a:t>’</a:t>
            </a:r>
            <a:r>
              <a:rPr lang="en-US" dirty="0" smtClean="0">
                <a:cs typeface="+mn-cs"/>
              </a:rPr>
              <a:t>s status.  As a physical therapist it is your responsibility to decide when to see and when not to see a patient.  Knowing when to hold or modify treatment is essential.  There may be some clues in the initial chart review to assist in this decision.  </a:t>
            </a:r>
          </a:p>
          <a:p>
            <a:pPr eaLnBrk="1" hangingPunct="1">
              <a:defRPr/>
            </a:pPr>
            <a:endParaRPr lang="en-US" dirty="0" smtClean="0">
              <a:cs typeface="+mn-cs"/>
            </a:endParaRPr>
          </a:p>
          <a:p>
            <a:pPr eaLnBrk="1" hangingPunct="1">
              <a:defRPr/>
            </a:pPr>
            <a:r>
              <a:rPr lang="en-US" dirty="0" smtClean="0">
                <a:cs typeface="+mn-cs"/>
              </a:rPr>
              <a:t>Every clinician has their own individual way to conduct a thorough chart review.  This is a template of steps in conducting a chart review to get you started and increase your comfort level with such a task.  You will develop your own style on your clinical rotation in acute care.</a:t>
            </a:r>
          </a:p>
          <a:p>
            <a:pPr eaLnBrk="1" hangingPunct="1">
              <a:defRPr/>
            </a:pPr>
            <a:endParaRPr lang="en-US" dirty="0" smtClean="0">
              <a:cs typeface="+mn-cs"/>
            </a:endParaRPr>
          </a:p>
          <a:p>
            <a:pPr eaLnBrk="1" hangingPunct="1">
              <a:defRPr/>
            </a:pPr>
            <a:r>
              <a:rPr lang="en-US" dirty="0" smtClean="0">
                <a:cs typeface="+mn-cs"/>
              </a:rPr>
              <a:t>The chart may seem scary at first and it may take a little bit of time to become completely comfortable looking through all the information.</a:t>
            </a:r>
            <a:r>
              <a:rPr lang="en-US" baseline="0" dirty="0" smtClean="0">
                <a:cs typeface="+mn-cs"/>
              </a:rPr>
              <a:t>  </a:t>
            </a:r>
            <a:r>
              <a:rPr lang="en-US" dirty="0" smtClean="0">
                <a:cs typeface="+mn-cs"/>
              </a:rPr>
              <a:t>Keep in mind: Charts my be handwritten, computerized, or a combination.  All of this may vary depending on the facility.</a:t>
            </a:r>
          </a:p>
          <a:p>
            <a:pPr eaLnBrk="1" hangingPunct="1">
              <a:defRPr/>
            </a:pPr>
            <a:endParaRPr lang="en-US" dirty="0" smtClean="0">
              <a:cs typeface="+mn-cs"/>
            </a:endParaRPr>
          </a:p>
          <a:p>
            <a:pPr eaLnBrk="1" hangingPunct="1">
              <a:defRPr/>
            </a:pPr>
            <a:r>
              <a:rPr lang="en-US" dirty="0" smtClean="0">
                <a:cs typeface="+mn-cs"/>
              </a:rPr>
              <a:t>Questions to ask yourself initially include…</a:t>
            </a:r>
          </a:p>
          <a:p>
            <a:pPr eaLnBrk="1" hangingPunct="1">
              <a:buFontTx/>
              <a:buChar char="•"/>
              <a:defRPr/>
            </a:pPr>
            <a:endParaRPr lang="en-US" dirty="0" smtClean="0">
              <a:cs typeface="+mn-cs"/>
            </a:endParaRPr>
          </a:p>
          <a:p>
            <a:pPr marL="171450" indent="-171450" eaLnBrk="1" hangingPunct="1">
              <a:buFont typeface="Arial"/>
              <a:buChar char="•"/>
              <a:defRPr/>
            </a:pPr>
            <a:r>
              <a:rPr lang="en-US" dirty="0" smtClean="0">
                <a:cs typeface="+mn-cs"/>
              </a:rPr>
              <a:t>You want to ensure that you have an order from the physician to evaluate this patient.  In addition the doctor may have also given specific instructions for the PT or other staff depending on the patient</a:t>
            </a:r>
            <a:r>
              <a:rPr lang="ja-JP" altLang="en-US" dirty="0" smtClean="0">
                <a:latin typeface="Arial"/>
                <a:cs typeface="+mn-cs"/>
              </a:rPr>
              <a:t>’</a:t>
            </a:r>
            <a:r>
              <a:rPr lang="en-US" dirty="0" smtClean="0">
                <a:cs typeface="+mn-cs"/>
              </a:rPr>
              <a:t>s diagnosis, regarding weight-bearing status on the upper or lower extremities, restrictions with ROM, spinal precautions, guidelines for monitoring blood pressure or vital signs or the patient may be on bed rest, etc.</a:t>
            </a:r>
          </a:p>
          <a:p>
            <a:pPr marL="171450" indent="-171450" eaLnBrk="1" hangingPunct="1">
              <a:buFont typeface="Arial"/>
              <a:buChar char="•"/>
              <a:defRPr/>
            </a:pPr>
            <a:r>
              <a:rPr lang="en-US" dirty="0" smtClean="0">
                <a:cs typeface="+mn-cs"/>
              </a:rPr>
              <a:t>Has this patient already been evaluated by a PT during this admission? – Check the section of the chart where the therapy evaluations (special diagnostics section at CMC) are located first so you are not duplicating an evaluation.  </a:t>
            </a:r>
          </a:p>
          <a:p>
            <a:pPr marL="171450" indent="-171450" eaLnBrk="1" hangingPunct="1">
              <a:buFont typeface="Arial"/>
              <a:buChar char="•"/>
              <a:defRPr/>
            </a:pPr>
            <a:r>
              <a:rPr lang="en-US" dirty="0" smtClean="0">
                <a:cs typeface="+mn-cs"/>
              </a:rPr>
              <a:t>In addition if an occupational therapist has already evaluated a patient you may be able to get some insight from reading there evaluation regarding medical/social history and even their functional mobility or level of participation with the OT. </a:t>
            </a:r>
          </a:p>
          <a:p>
            <a:pPr eaLnBrk="1" hangingPunct="1">
              <a:defRPr/>
            </a:pPr>
            <a:endParaRPr lang="en-US" dirty="0" smtClean="0">
              <a:cs typeface="+mn-cs"/>
            </a:endParaRPr>
          </a:p>
          <a:p>
            <a:pPr eaLnBrk="1" hangingPunct="1">
              <a:defRPr/>
            </a:pPr>
            <a:r>
              <a:rPr lang="en-US" dirty="0" smtClean="0">
                <a:cs typeface="+mn-cs"/>
              </a:rPr>
              <a:t>As a side note – It may be important to look at the time of the PT order and particular any orders or progress notes after that time to determine if it is still safe to see the patient.  </a:t>
            </a:r>
          </a:p>
          <a:p>
            <a:pPr eaLnBrk="1" hangingPunct="1">
              <a:defRPr/>
            </a:pPr>
            <a:endParaRPr lang="en-US"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For example:  If it is a recent trauma admission one wants to investigate if the patient is cleared for mobilization.  Have their spines been cleared (requires imaging and MD clearance)? Do they need to wear an Aspen collar (neck brace), TLSO (</a:t>
            </a:r>
            <a:r>
              <a:rPr lang="en-US" dirty="0" err="1" smtClean="0">
                <a:cs typeface="+mn-cs"/>
              </a:rPr>
              <a:t>thoraco</a:t>
            </a:r>
            <a:r>
              <a:rPr lang="en-US" dirty="0" smtClean="0">
                <a:cs typeface="+mn-cs"/>
              </a:rPr>
              <a:t>-</a:t>
            </a:r>
            <a:r>
              <a:rPr lang="en-US" dirty="0" err="1" smtClean="0">
                <a:cs typeface="+mn-cs"/>
              </a:rPr>
              <a:t>lumar</a:t>
            </a:r>
            <a:r>
              <a:rPr lang="en-US" dirty="0" smtClean="0">
                <a:cs typeface="+mn-cs"/>
              </a:rPr>
              <a:t>-sacral </a:t>
            </a:r>
            <a:r>
              <a:rPr lang="en-US" dirty="0" err="1" smtClean="0">
                <a:cs typeface="+mn-cs"/>
              </a:rPr>
              <a:t>orthosis</a:t>
            </a:r>
            <a:r>
              <a:rPr lang="en-US" dirty="0" smtClean="0">
                <a:cs typeface="+mn-cs"/>
              </a:rPr>
              <a:t>) for mobilization?</a:t>
            </a:r>
            <a:r>
              <a:rPr lang="en-US" baseline="0" dirty="0" smtClean="0">
                <a:cs typeface="+mn-cs"/>
              </a:rPr>
              <a:t> Do they have restrictions or spinal precautions? </a:t>
            </a: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p:txBody>
      </p:sp>
      <p:sp>
        <p:nvSpPr>
          <p:cNvPr id="4" name="Slide Number Placeholder 3"/>
          <p:cNvSpPr>
            <a:spLocks noGrp="1"/>
          </p:cNvSpPr>
          <p:nvPr>
            <p:ph type="sldNum" sz="quarter" idx="10"/>
          </p:nvPr>
        </p:nvSpPr>
        <p:spPr/>
        <p:txBody>
          <a:bodyPr/>
          <a:lstStyle/>
          <a:p>
            <a:fld id="{D173FB09-8C53-E940-9D90-5BDD52EBAD29}" type="slidenum">
              <a:rPr lang="en-US" smtClean="0"/>
              <a:t>11</a:t>
            </a:fld>
            <a:endParaRPr lang="en-US"/>
          </a:p>
        </p:txBody>
      </p:sp>
    </p:spTree>
    <p:extLst>
      <p:ext uri="{BB962C8B-B14F-4D97-AF65-F5344CB8AC3E}">
        <p14:creationId xmlns:p14="http://schemas.microsoft.com/office/powerpoint/2010/main" val="109056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Some possible red flags include</a:t>
            </a:r>
            <a:r>
              <a:rPr lang="en-US" baseline="0" dirty="0" smtClean="0">
                <a:cs typeface="+mn-cs"/>
              </a:rPr>
              <a:t> an ultrasound/Doppler that is ordered to rule out a DVT.  If DVT is suspected, you should NOT be mobilizing a patient until suspicion of DVT is ruled out. A CT/MRI due to altered mental status, cardiac testing, scheduled surgery or other procedure, and/or pending discharge are also reasons that PT should be held until clarification or clearance is obtained. </a:t>
            </a:r>
          </a:p>
          <a:p>
            <a:pPr eaLnBrk="1" hangingPunct="1">
              <a:defRPr/>
            </a:pPr>
            <a:endParaRPr lang="en-US" dirty="0" smtClean="0">
              <a:cs typeface="+mn-cs"/>
            </a:endParaRPr>
          </a:p>
          <a:p>
            <a:pPr eaLnBrk="1" hangingPunct="1">
              <a:defRPr/>
            </a:pPr>
            <a:r>
              <a:rPr lang="en-US" dirty="0" smtClean="0">
                <a:cs typeface="+mn-cs"/>
              </a:rPr>
              <a:t>Remember your final decision to initiate mobility/modify treatment/ etc. should be based on all the knowledge you have about a patient and varies accordingly.</a:t>
            </a:r>
          </a:p>
          <a:p>
            <a:pPr eaLnBrk="1" hangingPunct="1">
              <a:defRPr/>
            </a:pPr>
            <a:endParaRPr lang="en-US" dirty="0" smtClean="0">
              <a:cs typeface="+mn-cs"/>
            </a:endParaRPr>
          </a:p>
          <a:p>
            <a:pPr eaLnBrk="1" hangingPunct="1">
              <a:defRPr/>
            </a:pPr>
            <a:endParaRPr lang="en-US" dirty="0" smtClean="0">
              <a:cs typeface="+mn-cs"/>
            </a:endParaRPr>
          </a:p>
        </p:txBody>
      </p:sp>
      <p:sp>
        <p:nvSpPr>
          <p:cNvPr id="4" name="Slide Number Placeholder 3"/>
          <p:cNvSpPr>
            <a:spLocks noGrp="1"/>
          </p:cNvSpPr>
          <p:nvPr>
            <p:ph type="sldNum" sz="quarter" idx="10"/>
          </p:nvPr>
        </p:nvSpPr>
        <p:spPr/>
        <p:txBody>
          <a:bodyPr/>
          <a:lstStyle/>
          <a:p>
            <a:fld id="{D173FB09-8C53-E940-9D90-5BDD52EBAD29}" type="slidenum">
              <a:rPr lang="en-US" smtClean="0"/>
              <a:t>12</a:t>
            </a:fld>
            <a:endParaRPr lang="en-US"/>
          </a:p>
        </p:txBody>
      </p:sp>
    </p:spTree>
    <p:extLst>
      <p:ext uri="{BB962C8B-B14F-4D97-AF65-F5344CB8AC3E}">
        <p14:creationId xmlns:p14="http://schemas.microsoft.com/office/powerpoint/2010/main" val="114413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 next step may include looking in the progress notes section of the chart.  This section is designed to promote communication between all disciplines working with a patient.  It also includes the doctors daily notes.  These notes may provide insight into any changes in patient status since PT was ordered, the plan of care for this patient and may even have specific instructions for the PT.</a:t>
            </a:r>
          </a:p>
          <a:p>
            <a:pPr eaLnBrk="1" hangingPunct="1">
              <a:defRPr/>
            </a:pPr>
            <a:endParaRPr lang="en-US" dirty="0" smtClean="0">
              <a:cs typeface="+mn-cs"/>
            </a:endParaRPr>
          </a:p>
          <a:p>
            <a:pPr eaLnBrk="1" hangingPunct="1">
              <a:defRPr/>
            </a:pPr>
            <a:r>
              <a:rPr lang="en-US" dirty="0" smtClean="0">
                <a:cs typeface="+mn-cs"/>
              </a:rPr>
              <a:t>If the chart is really thick you may want to find the most recent MD consult (ID, renal, Pulmonary, etc.) and it should have a good summary of what has happened since the patient</a:t>
            </a:r>
            <a:r>
              <a:rPr lang="ja-JP" altLang="en-US" dirty="0" smtClean="0">
                <a:latin typeface="Arial"/>
                <a:cs typeface="+mn-cs"/>
              </a:rPr>
              <a:t>’</a:t>
            </a:r>
            <a:r>
              <a:rPr lang="en-US" dirty="0" smtClean="0">
                <a:cs typeface="+mn-cs"/>
              </a:rPr>
              <a:t>s admission.</a:t>
            </a:r>
          </a:p>
          <a:p>
            <a:pPr eaLnBrk="1" hangingPunct="1">
              <a:buFontTx/>
              <a:buNone/>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13</a:t>
            </a:fld>
            <a:endParaRPr lang="en-US"/>
          </a:p>
        </p:txBody>
      </p:sp>
    </p:spTree>
    <p:extLst>
      <p:ext uri="{BB962C8B-B14F-4D97-AF65-F5344CB8AC3E}">
        <p14:creationId xmlns:p14="http://schemas.microsoft.com/office/powerpoint/2010/main" val="13171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Another section of the chart to review is the History and Physical section (H&amp;P). This section contains a summary of the patient</a:t>
            </a:r>
            <a:r>
              <a:rPr lang="ja-JP" altLang="en-US" dirty="0" smtClean="0">
                <a:latin typeface="Arial"/>
                <a:cs typeface="+mn-cs"/>
              </a:rPr>
              <a:t>’</a:t>
            </a:r>
            <a:r>
              <a:rPr lang="en-US" dirty="0" smtClean="0">
                <a:cs typeface="+mn-cs"/>
              </a:rPr>
              <a:t>s </a:t>
            </a:r>
          </a:p>
          <a:p>
            <a:pPr eaLnBrk="1" hangingPunct="1">
              <a:buFontTx/>
              <a:buChar char="•"/>
              <a:defRPr/>
            </a:pPr>
            <a:r>
              <a:rPr lang="en-US" dirty="0" smtClean="0">
                <a:cs typeface="+mn-cs"/>
              </a:rPr>
              <a:t>History of present illness and admitting diagnosis</a:t>
            </a:r>
          </a:p>
          <a:p>
            <a:pPr eaLnBrk="1" hangingPunct="1">
              <a:buFontTx/>
              <a:buChar char="•"/>
              <a:defRPr/>
            </a:pPr>
            <a:r>
              <a:rPr lang="en-US" dirty="0" smtClean="0">
                <a:cs typeface="+mn-cs"/>
              </a:rPr>
              <a:t>Past Medical History</a:t>
            </a:r>
          </a:p>
          <a:p>
            <a:pPr eaLnBrk="1" hangingPunct="1">
              <a:buFontTx/>
              <a:buChar char="•"/>
              <a:defRPr/>
            </a:pPr>
            <a:r>
              <a:rPr lang="en-US" dirty="0" smtClean="0">
                <a:cs typeface="+mn-cs"/>
              </a:rPr>
              <a:t>Prior Level of Function</a:t>
            </a:r>
          </a:p>
          <a:p>
            <a:pPr eaLnBrk="1" hangingPunct="1">
              <a:buFontTx/>
              <a:buChar char="•"/>
              <a:defRPr/>
            </a:pPr>
            <a:r>
              <a:rPr lang="en-US" dirty="0" smtClean="0">
                <a:cs typeface="+mn-cs"/>
              </a:rPr>
              <a:t>Social History</a:t>
            </a:r>
          </a:p>
          <a:p>
            <a:pPr eaLnBrk="1" hangingPunct="1">
              <a:buFontTx/>
              <a:buChar char="•"/>
              <a:defRPr/>
            </a:pPr>
            <a:r>
              <a:rPr lang="en-US" dirty="0" smtClean="0">
                <a:cs typeface="+mn-cs"/>
              </a:rPr>
              <a:t>Current Medication</a:t>
            </a:r>
          </a:p>
          <a:p>
            <a:pPr eaLnBrk="1" hangingPunct="1">
              <a:buFontTx/>
              <a:buChar char="•"/>
              <a:defRPr/>
            </a:pPr>
            <a:r>
              <a:rPr lang="en-US" dirty="0" smtClean="0">
                <a:cs typeface="+mn-cs"/>
              </a:rPr>
              <a:t>Review of the system</a:t>
            </a:r>
            <a:r>
              <a:rPr lang="ja-JP" altLang="en-US" dirty="0" smtClean="0">
                <a:latin typeface="Arial"/>
                <a:cs typeface="+mn-cs"/>
              </a:rPr>
              <a:t>’</a:t>
            </a:r>
            <a:r>
              <a:rPr lang="en-US" dirty="0" smtClean="0">
                <a:cs typeface="+mn-cs"/>
              </a:rPr>
              <a:t>s with results from a patient</a:t>
            </a:r>
            <a:r>
              <a:rPr lang="ja-JP" altLang="en-US" dirty="0" smtClean="0">
                <a:latin typeface="Arial"/>
                <a:cs typeface="+mn-cs"/>
              </a:rPr>
              <a:t>’</a:t>
            </a:r>
            <a:r>
              <a:rPr lang="en-US" dirty="0" smtClean="0">
                <a:cs typeface="+mn-cs"/>
              </a:rPr>
              <a:t>s physical examination written by the doctor</a:t>
            </a:r>
          </a:p>
          <a:p>
            <a:pPr eaLnBrk="1" hangingPunct="1">
              <a:buFontTx/>
              <a:buChar char="•"/>
              <a:defRPr/>
            </a:pPr>
            <a:r>
              <a:rPr lang="en-US" dirty="0" smtClean="0">
                <a:cs typeface="+mn-cs"/>
              </a:rPr>
              <a:t>And finally the doctor</a:t>
            </a:r>
            <a:r>
              <a:rPr lang="ja-JP" altLang="en-US" dirty="0" smtClean="0">
                <a:latin typeface="Arial"/>
                <a:cs typeface="+mn-cs"/>
              </a:rPr>
              <a:t>’</a:t>
            </a:r>
            <a:r>
              <a:rPr lang="en-US" dirty="0" smtClean="0">
                <a:cs typeface="+mn-cs"/>
              </a:rPr>
              <a:t>s list of the patient</a:t>
            </a:r>
            <a:r>
              <a:rPr lang="ja-JP" altLang="en-US" dirty="0" smtClean="0">
                <a:latin typeface="Arial"/>
                <a:cs typeface="+mn-cs"/>
              </a:rPr>
              <a:t>’</a:t>
            </a:r>
            <a:r>
              <a:rPr lang="en-US" dirty="0" smtClean="0">
                <a:cs typeface="+mn-cs"/>
              </a:rPr>
              <a:t>s current problems and subsequent plan to address these issues.</a:t>
            </a:r>
          </a:p>
          <a:p>
            <a:pPr eaLnBrk="1" hangingPunct="1">
              <a:defRPr/>
            </a:pPr>
            <a:endParaRPr lang="en-US" dirty="0" smtClean="0">
              <a:cs typeface="+mn-cs"/>
            </a:endParaRPr>
          </a:p>
          <a:p>
            <a:pPr eaLnBrk="1" hangingPunct="1">
              <a:defRPr/>
            </a:pPr>
            <a:r>
              <a:rPr lang="en-US" dirty="0" smtClean="0">
                <a:cs typeface="+mn-cs"/>
              </a:rPr>
              <a:t>Generally, this is a good section to check out to get a quick picture of why the patient is here and what the doctor is planning.</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14</a:t>
            </a:fld>
            <a:endParaRPr lang="en-US"/>
          </a:p>
        </p:txBody>
      </p:sp>
    </p:spTree>
    <p:extLst>
      <p:ext uri="{BB962C8B-B14F-4D97-AF65-F5344CB8AC3E}">
        <p14:creationId xmlns:p14="http://schemas.microsoft.com/office/powerpoint/2010/main" val="189099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After getting an initial picture of the patient…these are other sections of the chart you may want to explore.  Depending on what was found in the progress notes/the diagnosis of the patient, etc. </a:t>
            </a:r>
          </a:p>
          <a:p>
            <a:pPr eaLnBrk="1" hangingPunct="1">
              <a:defRPr/>
            </a:pPr>
            <a:r>
              <a:rPr lang="en-US" dirty="0" smtClean="0">
                <a:cs typeface="+mn-cs"/>
              </a:rPr>
              <a:t>some sections may not contain any information if it is not pertinent to the patient</a:t>
            </a:r>
            <a:r>
              <a:rPr lang="ja-JP" altLang="en-US" dirty="0" smtClean="0">
                <a:latin typeface="Arial"/>
                <a:cs typeface="+mn-cs"/>
              </a:rPr>
              <a:t>’</a:t>
            </a:r>
            <a:r>
              <a:rPr lang="en-US" dirty="0" smtClean="0">
                <a:cs typeface="+mn-cs"/>
              </a:rPr>
              <a:t>s condition.  </a:t>
            </a:r>
          </a:p>
          <a:p>
            <a:pPr eaLnBrk="1" hangingPunct="1">
              <a:defRPr/>
            </a:pPr>
            <a:endParaRPr lang="en-US" dirty="0" smtClean="0">
              <a:cs typeface="+mn-cs"/>
            </a:endParaRPr>
          </a:p>
          <a:p>
            <a:pPr marL="171450" indent="-171450" eaLnBrk="1" hangingPunct="1">
              <a:buFont typeface="Arial"/>
              <a:buChar char="•"/>
              <a:defRPr/>
            </a:pPr>
            <a:r>
              <a:rPr lang="en-US" dirty="0" smtClean="0">
                <a:cs typeface="+mn-cs"/>
              </a:rPr>
              <a:t>Laboratory Values - This will be discussed at length in a</a:t>
            </a:r>
            <a:r>
              <a:rPr lang="en-US" baseline="0" dirty="0" smtClean="0">
                <a:cs typeface="+mn-cs"/>
              </a:rPr>
              <a:t> </a:t>
            </a:r>
            <a:r>
              <a:rPr lang="en-US" dirty="0" smtClean="0">
                <a:cs typeface="+mn-cs"/>
              </a:rPr>
              <a:t>subsequent presentation. In</a:t>
            </a:r>
            <a:r>
              <a:rPr lang="en-US" baseline="0" dirty="0" smtClean="0">
                <a:cs typeface="+mn-cs"/>
              </a:rPr>
              <a:t> general, you should l</a:t>
            </a:r>
            <a:r>
              <a:rPr lang="en-US" dirty="0" smtClean="0"/>
              <a:t>ook at pulmonary, cardiovascular, laboratory, and metabolic measures to determine if patient is appropriate for PT.</a:t>
            </a:r>
            <a:r>
              <a:rPr lang="en-US" baseline="0" dirty="0" smtClean="0"/>
              <a:t>  A good reference for appropriate lab values in the acute care setting can be found at: </a:t>
            </a:r>
            <a:r>
              <a:rPr lang="en-US" dirty="0" smtClean="0"/>
              <a:t>http://</a:t>
            </a:r>
            <a:r>
              <a:rPr lang="en-US" dirty="0" err="1" smtClean="0"/>
              <a:t>www.ptnow.org</a:t>
            </a:r>
            <a:r>
              <a:rPr lang="en-US" dirty="0" smtClean="0"/>
              <a:t>/</a:t>
            </a:r>
            <a:r>
              <a:rPr lang="en-US" dirty="0" err="1" smtClean="0"/>
              <a:t>ClinicalSummaries</a:t>
            </a:r>
            <a:r>
              <a:rPr lang="en-US" dirty="0" smtClean="0"/>
              <a:t>/</a:t>
            </a:r>
            <a:r>
              <a:rPr lang="en-US" dirty="0" err="1" smtClean="0"/>
              <a:t>QuickDetail.aspx?cid</a:t>
            </a:r>
            <a:r>
              <a:rPr lang="en-US" dirty="0" smtClean="0"/>
              <a:t>=9d2691f3-b5df-45a9-ac2d-97f7935c746f#Ref18</a:t>
            </a:r>
            <a:endParaRPr lang="en-US" dirty="0" smtClean="0">
              <a:cs typeface="+mn-cs"/>
            </a:endParaRPr>
          </a:p>
          <a:p>
            <a:pPr marL="171450" indent="-171450" eaLnBrk="1" hangingPunct="1">
              <a:buFont typeface="Arial"/>
              <a:buChar char="•"/>
              <a:defRPr/>
            </a:pPr>
            <a:r>
              <a:rPr lang="en-US" dirty="0" smtClean="0">
                <a:cs typeface="+mn-cs"/>
              </a:rPr>
              <a:t>Other physician consults – looking at these can help you to determine</a:t>
            </a:r>
            <a:r>
              <a:rPr lang="en-US" baseline="0" dirty="0" smtClean="0">
                <a:cs typeface="+mn-cs"/>
              </a:rPr>
              <a:t> an overall plan for the patient from your initial chart review.  This will give you a more clear picture of what other disciplines are expecting to do with this patient and how they see their course of recovery going. </a:t>
            </a:r>
            <a:endParaRPr lang="en-US" dirty="0" smtClean="0">
              <a:cs typeface="+mn-cs"/>
            </a:endParaRPr>
          </a:p>
          <a:p>
            <a:pPr marL="171450" indent="-171450" eaLnBrk="1" hangingPunct="1">
              <a:buFont typeface="Arial"/>
              <a:buChar char="•"/>
              <a:defRPr/>
            </a:pPr>
            <a:r>
              <a:rPr lang="en-US" dirty="0" smtClean="0">
                <a:cs typeface="+mn-cs"/>
              </a:rPr>
              <a:t>Radiology/Nuclear Medicine Reports will have information regarding MRI, CT scan, x-ray, etc.</a:t>
            </a:r>
          </a:p>
          <a:p>
            <a:pPr marL="171450" indent="-171450" eaLnBrk="1" hangingPunct="1">
              <a:buFont typeface="Arial"/>
              <a:buChar char="•"/>
              <a:defRPr/>
            </a:pPr>
            <a:r>
              <a:rPr lang="en-US" dirty="0" smtClean="0">
                <a:cs typeface="+mn-cs"/>
              </a:rPr>
              <a:t>Surgical Reports – descriptions of surgical procedures formed</a:t>
            </a:r>
          </a:p>
          <a:p>
            <a:pPr marL="171450" indent="-171450" eaLnBrk="1" hangingPunct="1">
              <a:buFont typeface="Arial"/>
              <a:buChar char="•"/>
              <a:defRPr/>
            </a:pPr>
            <a:r>
              <a:rPr lang="en-US" dirty="0" smtClean="0">
                <a:cs typeface="+mn-cs"/>
              </a:rPr>
              <a:t>Cardiac Testing – EKG, telemetry readings, etc.</a:t>
            </a:r>
          </a:p>
          <a:p>
            <a:pPr marL="171450" indent="-171450" eaLnBrk="1" hangingPunct="1">
              <a:buFont typeface="Arial"/>
              <a:buChar char="•"/>
              <a:defRPr/>
            </a:pPr>
            <a:r>
              <a:rPr lang="en-US" dirty="0" smtClean="0">
                <a:cs typeface="+mn-cs"/>
              </a:rPr>
              <a:t>Interdisciplinary Care – Information from discharge planner, clinical care management, patient education</a:t>
            </a:r>
          </a:p>
          <a:p>
            <a:pPr marL="171450" indent="-171450" eaLnBrk="1" hangingPunct="1">
              <a:buFont typeface="Arial"/>
              <a:buChar char="•"/>
              <a:defRPr/>
            </a:pPr>
            <a:r>
              <a:rPr lang="en-US" dirty="0" smtClean="0">
                <a:cs typeface="+mn-cs"/>
              </a:rPr>
              <a:t>Special Diagnostics/Ancillary Services tab may be an example of the section in which physical therapy notes are found.</a:t>
            </a:r>
          </a:p>
          <a:p>
            <a:pPr marL="171450" indent="-171450" eaLnBrk="1" hangingPunct="1">
              <a:buFont typeface="Arial"/>
              <a:buChar char="•"/>
              <a:defRPr/>
            </a:pPr>
            <a:r>
              <a:rPr lang="en-US" dirty="0" smtClean="0">
                <a:cs typeface="+mn-cs"/>
              </a:rPr>
              <a:t>The Medication Record of course has a list of the patient</a:t>
            </a:r>
            <a:r>
              <a:rPr lang="ja-JP" altLang="en-US" dirty="0" smtClean="0">
                <a:latin typeface="Arial"/>
                <a:cs typeface="+mn-cs"/>
              </a:rPr>
              <a:t>’</a:t>
            </a:r>
            <a:r>
              <a:rPr lang="en-US" dirty="0" smtClean="0">
                <a:cs typeface="+mn-cs"/>
              </a:rPr>
              <a:t>s medications.</a:t>
            </a:r>
          </a:p>
          <a:p>
            <a:pPr marL="171450" indent="-171450" eaLnBrk="1" hangingPunct="1">
              <a:buFont typeface="Arial"/>
              <a:buChar char="•"/>
              <a:defRPr/>
            </a:pPr>
            <a:r>
              <a:rPr lang="en-US" dirty="0" smtClean="0">
                <a:cs typeface="+mn-cs"/>
              </a:rPr>
              <a:t>The Graphic Records section has recordings of the patient</a:t>
            </a:r>
            <a:r>
              <a:rPr lang="ja-JP" altLang="en-US" dirty="0" smtClean="0">
                <a:latin typeface="Arial"/>
                <a:cs typeface="+mn-cs"/>
              </a:rPr>
              <a:t>’</a:t>
            </a:r>
            <a:r>
              <a:rPr lang="en-US" dirty="0" smtClean="0">
                <a:cs typeface="+mn-cs"/>
              </a:rPr>
              <a:t>s vital signs and nutrition information.</a:t>
            </a:r>
          </a:p>
        </p:txBody>
      </p:sp>
      <p:sp>
        <p:nvSpPr>
          <p:cNvPr id="4" name="Slide Number Placeholder 3"/>
          <p:cNvSpPr>
            <a:spLocks noGrp="1"/>
          </p:cNvSpPr>
          <p:nvPr>
            <p:ph type="sldNum" sz="quarter" idx="10"/>
          </p:nvPr>
        </p:nvSpPr>
        <p:spPr/>
        <p:txBody>
          <a:bodyPr/>
          <a:lstStyle/>
          <a:p>
            <a:fld id="{D173FB09-8C53-E940-9D90-5BDD52EBAD29}" type="slidenum">
              <a:rPr lang="en-US" smtClean="0"/>
              <a:t>15</a:t>
            </a:fld>
            <a:endParaRPr lang="en-US"/>
          </a:p>
        </p:txBody>
      </p:sp>
    </p:spTree>
    <p:extLst>
      <p:ext uri="{BB962C8B-B14F-4D97-AF65-F5344CB8AC3E}">
        <p14:creationId xmlns:p14="http://schemas.microsoft.com/office/powerpoint/2010/main" val="1019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After taking all of this information in from the chart one can start to figure out a little of what can be expected before seeing a patient.  However, patients often surprise you.  After reading a chart one may think…this patient won’t be moving and then you find they mobilize really well or vice versa.  </a:t>
            </a:r>
          </a:p>
          <a:p>
            <a:pPr eaLnBrk="1" hangingPunct="1">
              <a:defRPr/>
            </a:pPr>
            <a:endParaRPr lang="en-US" dirty="0" smtClean="0">
              <a:cs typeface="+mn-cs"/>
            </a:endParaRPr>
          </a:p>
          <a:p>
            <a:pPr eaLnBrk="1" hangingPunct="1">
              <a:defRPr/>
            </a:pPr>
            <a:r>
              <a:rPr lang="en-US" dirty="0" smtClean="0">
                <a:cs typeface="+mn-cs"/>
              </a:rPr>
              <a:t>These are some questions to think about asking the MD if needed…Nursing…Nursing Technicians.</a:t>
            </a:r>
            <a:r>
              <a:rPr lang="en-US" baseline="0" dirty="0" smtClean="0">
                <a:cs typeface="+mn-cs"/>
              </a:rPr>
              <a:t>  </a:t>
            </a:r>
            <a:r>
              <a:rPr lang="en-US" dirty="0" smtClean="0">
                <a:cs typeface="+mn-cs"/>
              </a:rPr>
              <a:t>This is all about TEAMWORK!!</a:t>
            </a:r>
          </a:p>
          <a:p>
            <a:pPr eaLnBrk="1" hangingPunct="1">
              <a:defRPr/>
            </a:pPr>
            <a:endParaRPr lang="en-US" dirty="0" smtClean="0">
              <a:cs typeface="+mn-cs"/>
            </a:endParaRPr>
          </a:p>
          <a:p>
            <a:pPr eaLnBrk="1" hangingPunct="1">
              <a:defRPr/>
            </a:pPr>
            <a:r>
              <a:rPr lang="en-US" dirty="0" smtClean="0">
                <a:cs typeface="+mn-cs"/>
              </a:rPr>
              <a:t>In addition if you know the patient is receiving other therapy services if possible it may be a good idea to try to coordinate with the patient</a:t>
            </a:r>
            <a:r>
              <a:rPr lang="ja-JP" altLang="en-US" dirty="0" smtClean="0">
                <a:latin typeface="Arial"/>
                <a:cs typeface="+mn-cs"/>
              </a:rPr>
              <a:t>’</a:t>
            </a:r>
            <a:r>
              <a:rPr lang="en-US" dirty="0" smtClean="0">
                <a:cs typeface="+mn-cs"/>
              </a:rPr>
              <a:t>s occupational or speech therapist regarding the timing of therapies.  A patient may be too tired to do back to back treatments and a co-treatment session could be beneficial.  A speech therapist may need the patient positioned a certain way for their session.  </a:t>
            </a:r>
          </a:p>
        </p:txBody>
      </p:sp>
      <p:sp>
        <p:nvSpPr>
          <p:cNvPr id="4" name="Slide Number Placeholder 3"/>
          <p:cNvSpPr>
            <a:spLocks noGrp="1"/>
          </p:cNvSpPr>
          <p:nvPr>
            <p:ph type="sldNum" sz="quarter" idx="10"/>
          </p:nvPr>
        </p:nvSpPr>
        <p:spPr/>
        <p:txBody>
          <a:bodyPr/>
          <a:lstStyle/>
          <a:p>
            <a:fld id="{D173FB09-8C53-E940-9D90-5BDD52EBAD29}" type="slidenum">
              <a:rPr lang="en-US" smtClean="0"/>
              <a:t>16</a:t>
            </a:fld>
            <a:endParaRPr lang="en-US"/>
          </a:p>
        </p:txBody>
      </p:sp>
    </p:spTree>
    <p:extLst>
      <p:ext uri="{BB962C8B-B14F-4D97-AF65-F5344CB8AC3E}">
        <p14:creationId xmlns:p14="http://schemas.microsoft.com/office/powerpoint/2010/main" val="365726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Now it is time to meet the patient/family…</a:t>
            </a:r>
          </a:p>
          <a:p>
            <a:pPr eaLnBrk="1" hangingPunct="1">
              <a:defRPr/>
            </a:pPr>
            <a:r>
              <a:rPr lang="en-US" dirty="0" smtClean="0">
                <a:cs typeface="+mn-cs"/>
              </a:rPr>
              <a:t>Introduction Example:</a:t>
            </a:r>
            <a:r>
              <a:rPr lang="en-US" baseline="0" dirty="0" smtClean="0">
                <a:cs typeface="+mn-cs"/>
              </a:rPr>
              <a:t> </a:t>
            </a:r>
            <a:r>
              <a:rPr lang="en-US" dirty="0" smtClean="0">
                <a:cs typeface="+mn-cs"/>
              </a:rPr>
              <a:t>Hi my name is Allison and I will be your physical therapist who will be working with you today.  My job is to assess how well you are able to move, see what we need to work on, create goals to work towards and keep you progressing in your mobility.</a:t>
            </a:r>
          </a:p>
          <a:p>
            <a:pPr eaLnBrk="1" hangingPunct="1">
              <a:defRPr/>
            </a:pPr>
            <a:endParaRPr lang="en-US" dirty="0" smtClean="0">
              <a:cs typeface="+mn-cs"/>
            </a:endParaRPr>
          </a:p>
          <a:p>
            <a:pPr eaLnBrk="1" hangingPunct="1">
              <a:defRPr/>
            </a:pPr>
            <a:r>
              <a:rPr lang="en-US" dirty="0" smtClean="0">
                <a:cs typeface="+mn-cs"/>
              </a:rPr>
              <a:t>You will develop you own method of gathering this subjective information.  Some of this information may have already been obtained from the chart review…always a good idea to clarify in case the situation has changed.  </a:t>
            </a:r>
          </a:p>
          <a:p>
            <a:pPr eaLnBrk="1" hangingPunct="1">
              <a:defRPr/>
            </a:pPr>
            <a:endParaRPr lang="en-US" dirty="0" smtClean="0">
              <a:cs typeface="+mn-cs"/>
            </a:endParaRPr>
          </a:p>
          <a:p>
            <a:pPr eaLnBrk="1" hangingPunct="1">
              <a:defRPr/>
            </a:pPr>
            <a:r>
              <a:rPr lang="en-US" dirty="0" smtClean="0">
                <a:cs typeface="+mn-cs"/>
              </a:rPr>
              <a:t>During this time you should gather information regarding a patient</a:t>
            </a:r>
            <a:r>
              <a:rPr lang="ja-JP" altLang="en-US" dirty="0" smtClean="0">
                <a:latin typeface="Arial"/>
                <a:cs typeface="+mn-cs"/>
              </a:rPr>
              <a:t>’</a:t>
            </a:r>
            <a:r>
              <a:rPr lang="en-US" dirty="0" smtClean="0">
                <a:cs typeface="+mn-cs"/>
              </a:rPr>
              <a:t>s prior level of function and home/social situation.</a:t>
            </a:r>
            <a:r>
              <a:rPr lang="en-US" baseline="0" dirty="0" smtClean="0">
                <a:cs typeface="+mn-cs"/>
              </a:rPr>
              <a:t>  Examples include: </a:t>
            </a:r>
            <a:r>
              <a:rPr lang="en-US" dirty="0" smtClean="0"/>
              <a:t>Was this patient mobile in their household vs. in the community?  Did the amount of assistance they required change with this change in setting?  Did they need assistance with mobility?  How much assistance? What</a:t>
            </a:r>
            <a:r>
              <a:rPr lang="en-US" baseline="0" dirty="0" smtClean="0"/>
              <a:t> is their home situation like? </a:t>
            </a:r>
          </a:p>
          <a:p>
            <a:pPr eaLnBrk="1" hangingPunct="1">
              <a:defRPr/>
            </a:pPr>
            <a:endParaRPr lang="en-US" dirty="0" smtClean="0">
              <a:cs typeface="+mn-cs"/>
            </a:endParaRPr>
          </a:p>
          <a:p>
            <a:pPr eaLnBrk="1" hangingPunct="1">
              <a:defRPr/>
            </a:pPr>
            <a:r>
              <a:rPr lang="en-US" dirty="0" smtClean="0">
                <a:cs typeface="+mn-cs"/>
              </a:rPr>
              <a:t>Hint: When asking these questions it is a good time to gather information regarding a patient</a:t>
            </a:r>
            <a:r>
              <a:rPr lang="ja-JP" altLang="en-US" dirty="0" smtClean="0">
                <a:latin typeface="Arial"/>
                <a:cs typeface="+mn-cs"/>
              </a:rPr>
              <a:t>’</a:t>
            </a:r>
            <a:r>
              <a:rPr lang="en-US" dirty="0" smtClean="0">
                <a:cs typeface="+mn-cs"/>
              </a:rPr>
              <a:t>s mental status and cognition.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Remember - You need to observe a patient perform mobility activities as close to how they would at home with the supervision that will be available for them in order to determine if they will be safe,</a:t>
            </a:r>
            <a:r>
              <a:rPr lang="en-US" sz="1200" i="0" kern="1200" baseline="0" dirty="0" smtClean="0">
                <a:solidFill>
                  <a:schemeClr val="tx1"/>
                </a:solidFill>
                <a:effectLst/>
                <a:latin typeface="+mn-lt"/>
                <a:ea typeface="+mn-ea"/>
                <a:cs typeface="+mn-cs"/>
              </a:rPr>
              <a:t> so it’s important to get a clear picture of this. </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17</a:t>
            </a:fld>
            <a:endParaRPr lang="en-US"/>
          </a:p>
        </p:txBody>
      </p:sp>
    </p:spTree>
    <p:extLst>
      <p:ext uri="{BB962C8B-B14F-4D97-AF65-F5344CB8AC3E}">
        <p14:creationId xmlns:p14="http://schemas.microsoft.com/office/powerpoint/2010/main" val="985543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 evaluation of the patient starts as soon as you walk in the room.  While taking the history watch how they move, how they communicate, their cognitive status, etc.</a:t>
            </a:r>
          </a:p>
          <a:p>
            <a:pPr eaLnBrk="1" hangingPunct="1">
              <a:defRPr/>
            </a:pPr>
            <a:endParaRPr lang="en-US" dirty="0" smtClean="0">
              <a:cs typeface="+mn-cs"/>
            </a:endParaRPr>
          </a:p>
          <a:p>
            <a:pPr eaLnBrk="1" hangingPunct="1">
              <a:defRPr/>
            </a:pPr>
            <a:r>
              <a:rPr lang="en-US" dirty="0" smtClean="0">
                <a:cs typeface="+mn-cs"/>
              </a:rPr>
              <a:t>Here are the basic items on an exam that you may decide to look at.  This varies from patient to patient.  The evaluation may need to be adapted depending on patient response (verbal and physical), timing, etc.</a:t>
            </a:r>
          </a:p>
          <a:p>
            <a:pPr eaLnBrk="1" hangingPunct="1">
              <a:defRPr/>
            </a:pPr>
            <a:endParaRPr lang="en-US" dirty="0" smtClean="0">
              <a:cs typeface="+mn-cs"/>
            </a:endParaRPr>
          </a:p>
          <a:p>
            <a:pPr eaLnBrk="1" hangingPunct="1">
              <a:defRPr/>
            </a:pPr>
            <a:r>
              <a:rPr lang="en-US" dirty="0" smtClean="0">
                <a:cs typeface="+mn-cs"/>
              </a:rPr>
              <a:t>In acute care, for the most part a general/gross screen is conducted initially and if deficiencies are found one should investigate further with additional testing.  Hint: Remember the time restraints of the environment in acute care.  </a:t>
            </a:r>
          </a:p>
          <a:p>
            <a:pPr eaLnBrk="1" hangingPunct="1">
              <a:defRPr/>
            </a:pPr>
            <a:endParaRPr lang="en-US" dirty="0" smtClean="0">
              <a:cs typeface="+mn-cs"/>
            </a:endParaRPr>
          </a:p>
          <a:p>
            <a:pPr eaLnBrk="1" hangingPunct="1">
              <a:defRPr/>
            </a:pPr>
            <a:r>
              <a:rPr lang="en-US" dirty="0" smtClean="0">
                <a:cs typeface="+mn-cs"/>
              </a:rPr>
              <a:t>Obtaining a patient</a:t>
            </a:r>
            <a:r>
              <a:rPr lang="ja-JP" altLang="en-US" dirty="0" smtClean="0">
                <a:latin typeface="Arial"/>
                <a:cs typeface="+mn-cs"/>
              </a:rPr>
              <a:t>’</a:t>
            </a:r>
            <a:r>
              <a:rPr lang="en-US" dirty="0" smtClean="0">
                <a:cs typeface="+mn-cs"/>
              </a:rPr>
              <a:t>s Vital signs can be used to obtain objective information. (HR, BP, Sp02) </a:t>
            </a:r>
          </a:p>
          <a:p>
            <a:pPr eaLnBrk="1" hangingPunct="1">
              <a:defRPr/>
            </a:pPr>
            <a:endParaRPr lang="en-US" dirty="0" smtClean="0">
              <a:cs typeface="+mn-cs"/>
            </a:endParaRPr>
          </a:p>
          <a:p>
            <a:pPr eaLnBrk="1" hangingPunct="1">
              <a:defRPr/>
            </a:pPr>
            <a:r>
              <a:rPr lang="en-US" u="sng" dirty="0" smtClean="0">
                <a:cs typeface="+mn-cs"/>
              </a:rPr>
              <a:t>Reasons/Red Flags vital</a:t>
            </a:r>
            <a:r>
              <a:rPr lang="en-US" u="sng" baseline="0" dirty="0" smtClean="0">
                <a:cs typeface="+mn-cs"/>
              </a:rPr>
              <a:t> signs should be taken</a:t>
            </a:r>
            <a:r>
              <a:rPr lang="en-US" dirty="0" smtClean="0">
                <a:cs typeface="+mn-cs"/>
              </a:rPr>
              <a:t>:</a:t>
            </a:r>
          </a:p>
          <a:p>
            <a:pPr eaLnBrk="1" hangingPunct="1">
              <a:defRPr/>
            </a:pPr>
            <a:r>
              <a:rPr lang="en-US" dirty="0" smtClean="0">
                <a:cs typeface="+mn-cs"/>
              </a:rPr>
              <a:t>Order to document </a:t>
            </a:r>
            <a:r>
              <a:rPr lang="en-US" dirty="0" err="1" smtClean="0">
                <a:cs typeface="+mn-cs"/>
              </a:rPr>
              <a:t>Orthostasis</a:t>
            </a:r>
            <a:endParaRPr lang="en-US" dirty="0" smtClean="0">
              <a:cs typeface="+mn-cs"/>
            </a:endParaRPr>
          </a:p>
          <a:p>
            <a:pPr eaLnBrk="1" hangingPunct="1">
              <a:defRPr/>
            </a:pPr>
            <a:r>
              <a:rPr lang="en-US" dirty="0" smtClean="0">
                <a:cs typeface="+mn-cs"/>
              </a:rPr>
              <a:t>Patient on O2 may need monitoring with a pulse </a:t>
            </a:r>
            <a:r>
              <a:rPr lang="en-US" dirty="0" err="1" smtClean="0">
                <a:cs typeface="+mn-cs"/>
              </a:rPr>
              <a:t>oximeter</a:t>
            </a:r>
            <a:r>
              <a:rPr lang="en-US" dirty="0" smtClean="0">
                <a:cs typeface="+mn-cs"/>
              </a:rPr>
              <a:t>.</a:t>
            </a:r>
          </a:p>
          <a:p>
            <a:pPr eaLnBrk="1" hangingPunct="1">
              <a:defRPr/>
            </a:pPr>
            <a:r>
              <a:rPr lang="en-US" dirty="0" smtClean="0">
                <a:cs typeface="+mn-cs"/>
              </a:rPr>
              <a:t>Cardiac Diagnosis</a:t>
            </a:r>
          </a:p>
          <a:p>
            <a:pPr eaLnBrk="1" hangingPunct="1">
              <a:defRPr/>
            </a:pPr>
            <a:r>
              <a:rPr lang="en-US" dirty="0" smtClean="0">
                <a:cs typeface="+mn-cs"/>
              </a:rPr>
              <a:t>Order for boundaries for BP</a:t>
            </a:r>
          </a:p>
          <a:p>
            <a:pPr eaLnBrk="1" hangingPunct="1">
              <a:defRPr/>
            </a:pPr>
            <a:r>
              <a:rPr lang="en-US" dirty="0" smtClean="0">
                <a:cs typeface="+mn-cs"/>
              </a:rPr>
              <a:t>Patient becomes symptomatic</a:t>
            </a:r>
          </a:p>
          <a:p>
            <a:pPr eaLnBrk="1" hangingPunct="1">
              <a:defRPr/>
            </a:pPr>
            <a:r>
              <a:rPr lang="en-US" dirty="0" smtClean="0">
                <a:cs typeface="+mn-cs"/>
              </a:rPr>
              <a:t>First time out of bed after a long duration</a:t>
            </a:r>
          </a:p>
        </p:txBody>
      </p:sp>
      <p:sp>
        <p:nvSpPr>
          <p:cNvPr id="4" name="Slide Number Placeholder 3"/>
          <p:cNvSpPr>
            <a:spLocks noGrp="1"/>
          </p:cNvSpPr>
          <p:nvPr>
            <p:ph type="sldNum" sz="quarter" idx="10"/>
          </p:nvPr>
        </p:nvSpPr>
        <p:spPr/>
        <p:txBody>
          <a:bodyPr/>
          <a:lstStyle/>
          <a:p>
            <a:fld id="{D173FB09-8C53-E940-9D90-5BDD52EBAD29}" type="slidenum">
              <a:rPr lang="en-US" smtClean="0"/>
              <a:t>18</a:t>
            </a:fld>
            <a:endParaRPr lang="en-US"/>
          </a:p>
        </p:txBody>
      </p:sp>
    </p:spTree>
    <p:extLst>
      <p:ext uri="{BB962C8B-B14F-4D97-AF65-F5344CB8AC3E}">
        <p14:creationId xmlns:p14="http://schemas.microsoft.com/office/powerpoint/2010/main" val="359246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 functional assessment portion of your</a:t>
            </a:r>
            <a:r>
              <a:rPr lang="en-US" baseline="0" dirty="0" smtClean="0">
                <a:cs typeface="+mn-cs"/>
              </a:rPr>
              <a:t> evaluation will be important to establish their movement patterns and any dysfunctions that you need to address.  </a:t>
            </a:r>
            <a:r>
              <a:rPr lang="en-US" dirty="0" smtClean="0">
                <a:cs typeface="+mn-cs"/>
              </a:rPr>
              <a:t>Remember to make one task flow to the next to eliminate number of positional changes and increase efficiency.</a:t>
            </a:r>
          </a:p>
          <a:p>
            <a:pPr eaLnBrk="1" hangingPunct="1">
              <a:defRPr/>
            </a:pPr>
            <a:endParaRPr lang="en-US" dirty="0" smtClean="0">
              <a:cs typeface="+mn-cs"/>
            </a:endParaRPr>
          </a:p>
          <a:p>
            <a:pPr eaLnBrk="1" hangingPunct="1">
              <a:defRPr/>
            </a:pPr>
            <a:r>
              <a:rPr lang="en-US" dirty="0" smtClean="0">
                <a:cs typeface="+mn-cs"/>
              </a:rPr>
              <a:t>Hint: Keep in mind what the patient needs to perform in order</a:t>
            </a:r>
            <a:r>
              <a:rPr lang="en-US" baseline="0" dirty="0" smtClean="0">
                <a:cs typeface="+mn-cs"/>
              </a:rPr>
              <a:t> to be safe upon discharge with the assistance that is available to them and be sure to observe these activities. </a:t>
            </a:r>
            <a:endParaRPr lang="en-US" dirty="0" smtClean="0">
              <a:cs typeface="+mn-cs"/>
            </a:endParaRPr>
          </a:p>
        </p:txBody>
      </p:sp>
      <p:sp>
        <p:nvSpPr>
          <p:cNvPr id="4" name="Slide Number Placeholder 3"/>
          <p:cNvSpPr>
            <a:spLocks noGrp="1"/>
          </p:cNvSpPr>
          <p:nvPr>
            <p:ph type="sldNum" sz="quarter" idx="10"/>
          </p:nvPr>
        </p:nvSpPr>
        <p:spPr/>
        <p:txBody>
          <a:bodyPr/>
          <a:lstStyle/>
          <a:p>
            <a:fld id="{D173FB09-8C53-E940-9D90-5BDD52EBAD29}" type="slidenum">
              <a:rPr lang="en-US" smtClean="0"/>
              <a:t>19</a:t>
            </a:fld>
            <a:endParaRPr lang="en-US"/>
          </a:p>
        </p:txBody>
      </p:sp>
    </p:spTree>
    <p:extLst>
      <p:ext uri="{BB962C8B-B14F-4D97-AF65-F5344CB8AC3E}">
        <p14:creationId xmlns:p14="http://schemas.microsoft.com/office/powerpoint/2010/main" val="69986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2</a:t>
            </a:fld>
            <a:endParaRPr lang="en-US"/>
          </a:p>
        </p:txBody>
      </p:sp>
    </p:spTree>
    <p:extLst>
      <p:ext uri="{BB962C8B-B14F-4D97-AF65-F5344CB8AC3E}">
        <p14:creationId xmlns:p14="http://schemas.microsoft.com/office/powerpoint/2010/main" val="698747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In the assessment section you will summarize your findings from the examination and </a:t>
            </a:r>
            <a:r>
              <a:rPr lang="ja-JP" altLang="en-US" dirty="0" smtClean="0">
                <a:latin typeface="Arial"/>
                <a:cs typeface="+mn-cs"/>
              </a:rPr>
              <a:t>“</a:t>
            </a:r>
            <a:r>
              <a:rPr lang="en-US" dirty="0" smtClean="0">
                <a:cs typeface="+mn-cs"/>
              </a:rPr>
              <a:t>justify</a:t>
            </a:r>
            <a:r>
              <a:rPr lang="ja-JP" altLang="en-US" dirty="0" smtClean="0">
                <a:latin typeface="Arial"/>
                <a:cs typeface="+mn-cs"/>
              </a:rPr>
              <a:t>”</a:t>
            </a:r>
            <a:r>
              <a:rPr lang="en-US" dirty="0" smtClean="0">
                <a:cs typeface="+mn-cs"/>
              </a:rPr>
              <a:t> a need for skilled PT in the acute setting.  A prognosis with physical therapy should be included. In addition it is essential to develop a plan for a patient</a:t>
            </a:r>
            <a:r>
              <a:rPr lang="ja-JP" altLang="en-US" dirty="0" smtClean="0">
                <a:latin typeface="Arial"/>
                <a:cs typeface="+mn-cs"/>
              </a:rPr>
              <a:t>’</a:t>
            </a:r>
            <a:r>
              <a:rPr lang="en-US" dirty="0" smtClean="0">
                <a:cs typeface="+mn-cs"/>
              </a:rPr>
              <a:t>s functional potential. This should link impairments to one</a:t>
            </a:r>
            <a:r>
              <a:rPr lang="ja-JP" altLang="en-US" dirty="0" smtClean="0">
                <a:latin typeface="Arial"/>
                <a:cs typeface="+mn-cs"/>
              </a:rPr>
              <a:t>’</a:t>
            </a:r>
            <a:r>
              <a:rPr lang="en-US" dirty="0" smtClean="0">
                <a:cs typeface="+mn-cs"/>
              </a:rPr>
              <a:t>s functional limitations and a statement of why PT is needed.  Also one may want to include a statement regarding the patient</a:t>
            </a:r>
            <a:r>
              <a:rPr lang="ja-JP" altLang="en-US" dirty="0" smtClean="0">
                <a:latin typeface="Arial"/>
                <a:cs typeface="+mn-cs"/>
              </a:rPr>
              <a:t>’</a:t>
            </a:r>
            <a:r>
              <a:rPr lang="en-US" dirty="0" smtClean="0">
                <a:cs typeface="+mn-cs"/>
              </a:rPr>
              <a:t>s prior level of function to tie into the plan.</a:t>
            </a:r>
          </a:p>
        </p:txBody>
      </p:sp>
      <p:sp>
        <p:nvSpPr>
          <p:cNvPr id="4" name="Slide Number Placeholder 3"/>
          <p:cNvSpPr>
            <a:spLocks noGrp="1"/>
          </p:cNvSpPr>
          <p:nvPr>
            <p:ph type="sldNum" sz="quarter" idx="10"/>
          </p:nvPr>
        </p:nvSpPr>
        <p:spPr/>
        <p:txBody>
          <a:bodyPr/>
          <a:lstStyle/>
          <a:p>
            <a:fld id="{D173FB09-8C53-E940-9D90-5BDD52EBAD29}" type="slidenum">
              <a:rPr lang="en-US" smtClean="0"/>
              <a:t>20</a:t>
            </a:fld>
            <a:endParaRPr lang="en-US"/>
          </a:p>
        </p:txBody>
      </p:sp>
    </p:spTree>
    <p:extLst>
      <p:ext uri="{BB962C8B-B14F-4D97-AF65-F5344CB8AC3E}">
        <p14:creationId xmlns:p14="http://schemas.microsoft.com/office/powerpoint/2010/main" val="4067365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For the plan you should state the items you want to work on with this patient. For example: ROM, strength, balance, bed mobility, transfers, gait training, w/c training, family training, etc.</a:t>
            </a:r>
          </a:p>
          <a:p>
            <a:pPr eaLnBrk="1" hangingPunct="1">
              <a:defRPr/>
            </a:pPr>
            <a:r>
              <a:rPr lang="en-US" dirty="0" smtClean="0">
                <a:cs typeface="+mn-cs"/>
              </a:rPr>
              <a:t>The frequency and duration of treatment should also be included in this section.  This varies per patient.  For example a patient in the ICU who is not participating may only need to be seen 2-3x/week while a patient who had a total joint replacement may need to be seen 1-2 times per day.</a:t>
            </a:r>
          </a:p>
          <a:p>
            <a:pPr eaLnBrk="1" hangingPunct="1">
              <a:defRPr/>
            </a:pPr>
            <a:r>
              <a:rPr lang="en-US" dirty="0" smtClean="0">
                <a:cs typeface="+mn-cs"/>
              </a:rPr>
              <a:t>Short and long term goals should be included.  As in any setting it is important to have a patient and their family involved in the goal setting process to improve optimization of outcomes and essentially make sure everyone is on the same page.</a:t>
            </a:r>
          </a:p>
          <a:p>
            <a:pPr eaLnBrk="1" hangingPunct="1">
              <a:defRPr/>
            </a:pPr>
            <a:endParaRPr lang="en-US" dirty="0" smtClean="0">
              <a:cs typeface="+mn-cs"/>
            </a:endParaRPr>
          </a:p>
          <a:p>
            <a:pPr eaLnBrk="1" hangingPunct="1">
              <a:defRPr/>
            </a:pPr>
            <a:r>
              <a:rPr lang="en-US" dirty="0" smtClean="0">
                <a:cs typeface="+mn-cs"/>
              </a:rPr>
              <a:t>Finally Discharge planning should be initiated in the initial evaluation.</a:t>
            </a:r>
          </a:p>
          <a:p>
            <a:pPr eaLnBrk="1" hangingPunct="1">
              <a:defRPr/>
            </a:pPr>
            <a:endParaRPr lang="en-US" dirty="0" smtClean="0">
              <a:cs typeface="+mn-cs"/>
            </a:endParaRPr>
          </a:p>
          <a:p>
            <a:pPr eaLnBrk="1" hangingPunct="1">
              <a:defRPr/>
            </a:pPr>
            <a:r>
              <a:rPr lang="en-US" dirty="0" smtClean="0">
                <a:cs typeface="+mn-cs"/>
              </a:rPr>
              <a:t>It is important to start thinking about all of these items the first day due to the quick pace of the hospital system with some patients.  It is ok not to know the plan exactly due to an unstable patient status or maybe lack of information obtained in the evaluation because the patient was unable to communicate and no family members were present…however it is good to start this process and make recommendations as soon as possible and put various options in the plan of care.</a:t>
            </a:r>
            <a:r>
              <a:rPr lang="en-US" baseline="0" dirty="0" smtClean="0">
                <a:cs typeface="+mn-cs"/>
              </a:rPr>
              <a:t> </a:t>
            </a:r>
            <a:r>
              <a:rPr lang="en-US" dirty="0" smtClean="0">
                <a:cs typeface="+mn-cs"/>
              </a:rPr>
              <a:t>You may also want to recommend activities for the next visit for another therapist.</a:t>
            </a:r>
          </a:p>
        </p:txBody>
      </p:sp>
      <p:sp>
        <p:nvSpPr>
          <p:cNvPr id="4" name="Slide Number Placeholder 3"/>
          <p:cNvSpPr>
            <a:spLocks noGrp="1"/>
          </p:cNvSpPr>
          <p:nvPr>
            <p:ph type="sldNum" sz="quarter" idx="10"/>
          </p:nvPr>
        </p:nvSpPr>
        <p:spPr/>
        <p:txBody>
          <a:bodyPr/>
          <a:lstStyle/>
          <a:p>
            <a:fld id="{D173FB09-8C53-E940-9D90-5BDD52EBAD29}" type="slidenum">
              <a:rPr lang="en-US" smtClean="0"/>
              <a:t>21</a:t>
            </a:fld>
            <a:endParaRPr lang="en-US"/>
          </a:p>
        </p:txBody>
      </p:sp>
    </p:spTree>
    <p:extLst>
      <p:ext uri="{BB962C8B-B14F-4D97-AF65-F5344CB8AC3E}">
        <p14:creationId xmlns:p14="http://schemas.microsoft.com/office/powerpoint/2010/main" val="310755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22</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Before leaving the patient make sure they are positioned as found or in a safe new position.  </a:t>
            </a:r>
          </a:p>
          <a:p>
            <a:pPr eaLnBrk="1" hangingPunct="1">
              <a:defRPr/>
            </a:pPr>
            <a:r>
              <a:rPr lang="en-US" dirty="0" smtClean="0">
                <a:cs typeface="+mn-cs"/>
              </a:rPr>
              <a:t>Make sure the call bell and phone are still in reach so they can call for assistance if needed.</a:t>
            </a:r>
          </a:p>
          <a:p>
            <a:pPr eaLnBrk="1" hangingPunct="1">
              <a:defRPr/>
            </a:pPr>
            <a:r>
              <a:rPr lang="en-US" dirty="0" smtClean="0">
                <a:cs typeface="+mn-cs"/>
              </a:rPr>
              <a:t>Reconnect anything or ask nursing to reconnect.  </a:t>
            </a:r>
          </a:p>
          <a:p>
            <a:pPr eaLnBrk="1" hangingPunct="1">
              <a:defRPr/>
            </a:pPr>
            <a:r>
              <a:rPr lang="en-US" dirty="0" smtClean="0">
                <a:cs typeface="+mn-cs"/>
              </a:rPr>
              <a:t>Make sure restraints are re-applied properly if the patient had them on when you came in.</a:t>
            </a:r>
          </a:p>
          <a:p>
            <a:pPr eaLnBrk="1" hangingPunct="1">
              <a:defRPr/>
            </a:pPr>
            <a:endParaRPr lang="en-US" dirty="0" smtClean="0">
              <a:cs typeface="+mn-cs"/>
            </a:endParaRPr>
          </a:p>
        </p:txBody>
      </p:sp>
      <p:sp>
        <p:nvSpPr>
          <p:cNvPr id="4" name="Slide Number Placeholder 3"/>
          <p:cNvSpPr>
            <a:spLocks noGrp="1"/>
          </p:cNvSpPr>
          <p:nvPr>
            <p:ph type="sldNum" sz="quarter" idx="10"/>
          </p:nvPr>
        </p:nvSpPr>
        <p:spPr/>
        <p:txBody>
          <a:bodyPr/>
          <a:lstStyle/>
          <a:p>
            <a:fld id="{D173FB09-8C53-E940-9D90-5BDD52EBAD29}" type="slidenum">
              <a:rPr lang="en-US" smtClean="0"/>
              <a:t>23</a:t>
            </a:fld>
            <a:endParaRPr lang="en-US"/>
          </a:p>
        </p:txBody>
      </p:sp>
    </p:spTree>
    <p:extLst>
      <p:ext uri="{BB962C8B-B14F-4D97-AF65-F5344CB8AC3E}">
        <p14:creationId xmlns:p14="http://schemas.microsoft.com/office/powerpoint/2010/main" val="263982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It important to communicate with the patient/family regarding:</a:t>
            </a:r>
            <a:r>
              <a:rPr lang="en-US" baseline="0" dirty="0" smtClean="0">
                <a:cs typeface="+mn-cs"/>
              </a:rPr>
              <a:t>  </a:t>
            </a:r>
            <a:r>
              <a:rPr lang="en-US" dirty="0" smtClean="0">
                <a:cs typeface="+mn-cs"/>
              </a:rPr>
              <a:t>How they performed – any impairments, functional limitations to work on?</a:t>
            </a:r>
            <a:r>
              <a:rPr lang="en-US" baseline="0" dirty="0" smtClean="0">
                <a:cs typeface="+mn-cs"/>
              </a:rPr>
              <a:t>  </a:t>
            </a:r>
            <a:r>
              <a:rPr lang="en-US" dirty="0" smtClean="0">
                <a:cs typeface="+mn-cs"/>
              </a:rPr>
              <a:t>Your recommendations.</a:t>
            </a:r>
            <a:r>
              <a:rPr lang="en-US" baseline="0" dirty="0" smtClean="0">
                <a:cs typeface="+mn-cs"/>
              </a:rPr>
              <a:t> </a:t>
            </a:r>
            <a:r>
              <a:rPr lang="en-US" dirty="0" smtClean="0">
                <a:cs typeface="+mn-cs"/>
              </a:rPr>
              <a:t>The goals for treatment</a:t>
            </a:r>
            <a:r>
              <a:rPr lang="en-US" baseline="0" dirty="0" smtClean="0">
                <a:cs typeface="+mn-cs"/>
              </a:rPr>
              <a:t> (</a:t>
            </a:r>
            <a:r>
              <a:rPr lang="en-US" dirty="0" smtClean="0">
                <a:cs typeface="+mn-cs"/>
              </a:rPr>
              <a:t>Remember</a:t>
            </a:r>
            <a:r>
              <a:rPr lang="en-US" baseline="0" dirty="0" smtClean="0">
                <a:cs typeface="+mn-cs"/>
              </a:rPr>
              <a:t> that you can engage the patient in the creation of goals, asking them what they would like to work on in therapy).  </a:t>
            </a:r>
            <a:r>
              <a:rPr lang="en-US" dirty="0" smtClean="0">
                <a:cs typeface="+mn-cs"/>
              </a:rPr>
              <a:t>Any instructions for an exercise program they should be working on between PT visits or any instructions for a home program once they discharge.</a:t>
            </a:r>
            <a:r>
              <a:rPr lang="en-US" baseline="0" dirty="0" smtClean="0">
                <a:cs typeface="+mn-cs"/>
              </a:rPr>
              <a:t> </a:t>
            </a:r>
            <a:r>
              <a:rPr lang="en-US" dirty="0" smtClean="0">
                <a:cs typeface="+mn-cs"/>
              </a:rPr>
              <a:t>If they are mobile but not independent/safe instruct them to call for help from nursing so they do not fall or injure themselves.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The answers to the following questions may be appropriate to report to the patient</a:t>
            </a:r>
            <a:r>
              <a:rPr lang="ja-JP" altLang="en-US" dirty="0" smtClean="0">
                <a:latin typeface="Arial"/>
                <a:cs typeface="+mn-cs"/>
              </a:rPr>
              <a:t>’</a:t>
            </a:r>
            <a:r>
              <a:rPr lang="en-US" dirty="0" smtClean="0">
                <a:cs typeface="+mn-cs"/>
              </a:rPr>
              <a:t>s nurse after the evaluation has been conducted… How did the</a:t>
            </a:r>
            <a:r>
              <a:rPr lang="en-US" baseline="0" dirty="0" smtClean="0">
                <a:cs typeface="+mn-cs"/>
              </a:rPr>
              <a:t> patient do overall? What are your recommendations? How safe are they with mobility? What level of assistance will the patient need? Will they need another person to assist them? Where did you leave the patient? How can they get back to bed? Does the patient have a stronger side? How cooperative is the patient? Any changes in patient’s vital signs? Any patient needs/requests? Any concerns? </a:t>
            </a:r>
            <a:endParaRPr lang="en-US" dirty="0" smtClean="0">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It is also important to communicate with Clinical Care Management and/or the doctor regarding how the patient did and any discharge or equipment recommendations.  This may be done through speaking with them, your evaluation note, or a note in the progress section.  </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24</a:t>
            </a:fld>
            <a:endParaRPr lang="en-US"/>
          </a:p>
        </p:txBody>
      </p:sp>
    </p:spTree>
    <p:extLst>
      <p:ext uri="{BB962C8B-B14F-4D97-AF65-F5344CB8AC3E}">
        <p14:creationId xmlns:p14="http://schemas.microsoft.com/office/powerpoint/2010/main" val="2693344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25</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r>
              <a:rPr lang="en-US" dirty="0" smtClean="0">
                <a:cs typeface="+mn-cs"/>
              </a:rPr>
              <a:t>Outcome measures,</a:t>
            </a:r>
            <a:r>
              <a:rPr lang="en-US" baseline="0" dirty="0" smtClean="0">
                <a:cs typeface="+mn-cs"/>
              </a:rPr>
              <a:t> while not always widely used in the acute care setting, are very important to consider in practice.  Outcome measures can help in discharge planning and predicting falls/need for further intervention, among other benefits.</a:t>
            </a:r>
            <a:r>
              <a:rPr lang="en-US" baseline="30000" dirty="0" smtClean="0">
                <a:cs typeface="+mn-cs"/>
              </a:rPr>
              <a:t>9</a:t>
            </a:r>
            <a:r>
              <a:rPr lang="en-US" baseline="0" dirty="0" smtClean="0">
                <a:cs typeface="+mn-cs"/>
              </a:rPr>
              <a:t> Some outcome measures will be discussed in this presentation, but you are encouraged to explore other options for outcome measures in acute care. </a:t>
            </a: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These are commonly listed</a:t>
            </a:r>
            <a:r>
              <a:rPr lang="en-US" baseline="0" dirty="0" smtClean="0"/>
              <a:t> barriers to using outcome measures in practice.  These are all very realistic, but keep in mind these barriers also can help to guide in the selection of an appropriate measure that more appropriately fits in to a practice setting.  Not every measure will work in every setting!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Outcome measures can help to standardize the assessment and documentation of individuals in acute care, and can help to guide re-evaluation.  Also, keep in mind that outcome measures are important for reimbursement of PT services!!</a:t>
            </a:r>
            <a:r>
              <a:rPr lang="en-US" baseline="30000" dirty="0" smtClean="0"/>
              <a:t>20</a:t>
            </a:r>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26</a:t>
            </a:fld>
            <a:endParaRPr lang="en-US"/>
          </a:p>
        </p:txBody>
      </p:sp>
    </p:spTree>
    <p:extLst>
      <p:ext uri="{BB962C8B-B14F-4D97-AF65-F5344CB8AC3E}">
        <p14:creationId xmlns:p14="http://schemas.microsoft.com/office/powerpoint/2010/main" val="1988419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These outcomes measures will be discussed in detail in a subsequent class but here is a list of some that may be beneficial to use in the acute care setting.</a:t>
            </a:r>
          </a:p>
          <a:p>
            <a:pPr lvl="0"/>
            <a:endParaRPr lang="en-US" dirty="0" smtClean="0"/>
          </a:p>
          <a:p>
            <a:pPr lvl="0"/>
            <a:r>
              <a:rPr lang="en-US" dirty="0" smtClean="0"/>
              <a:t>Acute Care Index of Function (ACIF) </a:t>
            </a:r>
            <a:r>
              <a:rPr lang="en-US" dirty="0" smtClean="0">
                <a:sym typeface="Wingdings"/>
              </a:rPr>
              <a:t> measures mental status, bed mobility, transfers, and mobility.  </a:t>
            </a:r>
            <a:endParaRPr lang="en-US" dirty="0" smtClean="0"/>
          </a:p>
          <a:p>
            <a:pPr lvl="0"/>
            <a:r>
              <a:rPr lang="en-US" dirty="0" smtClean="0"/>
              <a:t>Activity Measure for Post Acute Care (AM-PAC) </a:t>
            </a:r>
            <a:r>
              <a:rPr lang="en-US" dirty="0" smtClean="0">
                <a:sym typeface="Wingdings"/>
              </a:rPr>
              <a:t> The AM-PAC</a:t>
            </a:r>
            <a:r>
              <a:rPr lang="en-US" baseline="0" dirty="0" smtClean="0">
                <a:sym typeface="Wingdings"/>
              </a:rPr>
              <a:t> assesses activity limitations based on the WHO’s ICF model. </a:t>
            </a:r>
            <a:endParaRPr lang="en-US" dirty="0" smtClean="0"/>
          </a:p>
          <a:p>
            <a:pPr lvl="0"/>
            <a:r>
              <a:rPr lang="en-US" dirty="0" smtClean="0"/>
              <a:t>Functional Status Score in the ICU (FSS-ICU) </a:t>
            </a:r>
            <a:r>
              <a:rPr lang="en-US" dirty="0" smtClean="0">
                <a:sym typeface="Wingdings"/>
              </a:rPr>
              <a:t> uses FIM scoring levels for 5 tasks including rolling, supine to sit, sitting edge of bed, sit to stand, and ambulation.  </a:t>
            </a:r>
            <a:endParaRPr lang="en-US" dirty="0" smtClean="0"/>
          </a:p>
          <a:p>
            <a:pPr lvl="0"/>
            <a:r>
              <a:rPr lang="en-US" dirty="0" smtClean="0"/>
              <a:t>Physical Function ICU Test (PFIT) </a:t>
            </a:r>
            <a:r>
              <a:rPr lang="en-US" dirty="0" smtClean="0">
                <a:sym typeface="Wingdings"/>
              </a:rPr>
              <a:t> ICU-based</a:t>
            </a:r>
            <a:r>
              <a:rPr lang="en-US" baseline="0" dirty="0" smtClean="0">
                <a:sym typeface="Wingdings"/>
              </a:rPr>
              <a:t> endurance measure with 4 items including sit to stand, marching cadence, shoulder strength, and knee strength. </a:t>
            </a:r>
            <a:endParaRPr lang="en-US" dirty="0" smtClean="0"/>
          </a:p>
          <a:p>
            <a:pPr lvl="0"/>
            <a:r>
              <a:rPr lang="en-US" dirty="0" smtClean="0"/>
              <a:t>Gait Speed </a:t>
            </a:r>
            <a:r>
              <a:rPr lang="en-US" dirty="0" smtClean="0">
                <a:sym typeface="Wingdings"/>
              </a:rPr>
              <a:t> can be used to predict ADL function, admission and discharge,</a:t>
            </a:r>
            <a:r>
              <a:rPr lang="en-US" baseline="0" dirty="0" smtClean="0">
                <a:sym typeface="Wingdings"/>
              </a:rPr>
              <a:t> and the need for fall risk intervention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Kansas University Hospital Physical Therapy Acute Care Functional Outcome Tool (KUH)</a:t>
            </a:r>
            <a:r>
              <a:rPr lang="en-US" baseline="30000" dirty="0" smtClean="0"/>
              <a:t>19</a:t>
            </a:r>
            <a:r>
              <a:rPr lang="en-US" baseline="0" dirty="0" smtClean="0">
                <a:sym typeface="Wingdings"/>
              </a:rPr>
              <a:t></a:t>
            </a:r>
            <a:r>
              <a:rPr lang="en-US" baseline="0" dirty="0" smtClean="0"/>
              <a:t> A functional outcome tool developed to provide data on functional improvements and mobility of acute patients. Items include bed mobility, transfers (bed to chair), Gait on a level surface, and walking distance. Scores are not predictive of discharge destination, but can help guide discharge planning.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University of Rochester Acute Care Evaluation (URACE)</a:t>
            </a:r>
            <a:r>
              <a:rPr lang="en-US" baseline="30000" dirty="0" smtClean="0"/>
              <a:t>20</a:t>
            </a:r>
            <a:r>
              <a:rPr lang="en-US" baseline="0" dirty="0" smtClean="0">
                <a:sym typeface="Wingdings"/>
              </a:rPr>
              <a:t> objectively assesses a patient’s function in the acute care setting from bed mobility to stair negotiation. Includes items already included in common PT </a:t>
            </a:r>
            <a:r>
              <a:rPr lang="en-US" baseline="0" dirty="0" err="1" smtClean="0">
                <a:sym typeface="Wingdings"/>
              </a:rPr>
              <a:t>evals</a:t>
            </a:r>
            <a:r>
              <a:rPr lang="en-US" baseline="0" dirty="0" smtClean="0">
                <a:sym typeface="Wingdings"/>
              </a:rPr>
              <a:t> so that it does not take an extended amount of time. Does not allow for assessment for patients limited to low level bed mobility activities. Scoring is somewhat subjective. </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D173FB09-8C53-E940-9D90-5BDD52EBAD29}" type="slidenum">
              <a:rPr lang="en-US" smtClean="0"/>
              <a:t>27</a:t>
            </a:fld>
            <a:endParaRPr lang="en-US"/>
          </a:p>
        </p:txBody>
      </p:sp>
    </p:spTree>
    <p:extLst>
      <p:ext uri="{BB962C8B-B14F-4D97-AF65-F5344CB8AC3E}">
        <p14:creationId xmlns:p14="http://schemas.microsoft.com/office/powerpoint/2010/main" val="3711354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Performance-Oriented Mobility Assessment (POMA or </a:t>
            </a:r>
            <a:r>
              <a:rPr lang="en-US" dirty="0" err="1" smtClean="0"/>
              <a:t>Tinetti</a:t>
            </a:r>
            <a:r>
              <a:rPr lang="en-US" dirty="0" smtClean="0"/>
              <a:t>) </a:t>
            </a:r>
            <a:r>
              <a:rPr lang="en-US" dirty="0" smtClean="0">
                <a:sym typeface="Wingdings"/>
              </a:rPr>
              <a:t> Measures gait and balance.  Can</a:t>
            </a:r>
            <a:r>
              <a:rPr lang="en-US" baseline="0" dirty="0" smtClean="0">
                <a:sym typeface="Wingdings"/>
              </a:rPr>
              <a:t> use an assistive device. </a:t>
            </a:r>
            <a:endParaRPr lang="en-US" dirty="0" smtClean="0"/>
          </a:p>
          <a:p>
            <a:pPr lvl="0"/>
            <a:r>
              <a:rPr lang="en-US" dirty="0" smtClean="0"/>
              <a:t>Berg Balance Scale (BBS) </a:t>
            </a:r>
            <a:r>
              <a:rPr lang="en-US" dirty="0" smtClean="0">
                <a:sym typeface="Wingdings"/>
              </a:rPr>
              <a:t> measures balance, predicts</a:t>
            </a:r>
            <a:r>
              <a:rPr lang="en-US" baseline="0" dirty="0" smtClean="0">
                <a:sym typeface="Wingdings"/>
              </a:rPr>
              <a:t> falls </a:t>
            </a:r>
            <a:endParaRPr lang="en-US" dirty="0" smtClean="0"/>
          </a:p>
          <a:p>
            <a:pPr lvl="0"/>
            <a:r>
              <a:rPr lang="en-US" dirty="0" smtClean="0"/>
              <a:t>Timed Up and Go (TUG) </a:t>
            </a:r>
            <a:r>
              <a:rPr lang="en-US" baseline="0" dirty="0" smtClean="0">
                <a:sym typeface="Wingdings"/>
              </a:rPr>
              <a:t> assesses</a:t>
            </a:r>
            <a:r>
              <a:rPr lang="en-US" dirty="0" smtClean="0">
                <a:sym typeface="Wingdings"/>
              </a:rPr>
              <a:t> </a:t>
            </a:r>
            <a:r>
              <a:rPr lang="en-US" dirty="0" smtClean="0">
                <a:cs typeface="+mn-cs"/>
              </a:rPr>
              <a:t>mobility, balance and gait</a:t>
            </a:r>
            <a:r>
              <a:rPr lang="en-US" baseline="0" dirty="0" smtClean="0">
                <a:cs typeface="+mn-cs"/>
              </a:rPr>
              <a:t> performance</a:t>
            </a:r>
            <a:endParaRPr lang="en-US" dirty="0" smtClean="0"/>
          </a:p>
          <a:p>
            <a:pPr lvl="0"/>
            <a:r>
              <a:rPr lang="en-US" dirty="0" smtClean="0"/>
              <a:t>Gait Speed </a:t>
            </a:r>
            <a:r>
              <a:rPr lang="en-US" dirty="0" smtClean="0">
                <a:sym typeface="Wingdings"/>
              </a:rPr>
              <a:t> can be used to predict ADL function, admission and discharge,</a:t>
            </a:r>
            <a:r>
              <a:rPr lang="en-US" baseline="0" dirty="0" smtClean="0">
                <a:sym typeface="Wingdings"/>
              </a:rPr>
              <a:t> and the need for fall risk intervention.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28</a:t>
            </a:fld>
            <a:endParaRPr lang="en-US"/>
          </a:p>
        </p:txBody>
      </p:sp>
    </p:spTree>
    <p:extLst>
      <p:ext uri="{BB962C8B-B14F-4D97-AF65-F5344CB8AC3E}">
        <p14:creationId xmlns:p14="http://schemas.microsoft.com/office/powerpoint/2010/main" val="1289773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29</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r>
              <a:rPr lang="en-US" dirty="0" smtClean="0">
                <a:cs typeface="+mn-cs"/>
              </a:rPr>
              <a:t>Now on to Discharge Planning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We will start this presentation with a general introduction to acute care.  Then information will be presented regarding the Physical Therapy Evaluation in the</a:t>
            </a:r>
            <a:r>
              <a:rPr lang="en-US" baseline="0" dirty="0" smtClean="0">
                <a:cs typeface="+mn-cs"/>
              </a:rPr>
              <a:t> acute </a:t>
            </a:r>
            <a:r>
              <a:rPr lang="en-US" dirty="0" smtClean="0">
                <a:cs typeface="+mn-cs"/>
              </a:rPr>
              <a:t>setting, outcomes measures that may be used in this setting, discharge planning information, and information on physical therapy treatments.  We will conclude the presentation with helpful hints for the acute care therapist and case studies will be discussed.</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a:t>
            </a:fld>
            <a:endParaRPr lang="en-US"/>
          </a:p>
        </p:txBody>
      </p:sp>
    </p:spTree>
    <p:extLst>
      <p:ext uri="{BB962C8B-B14F-4D97-AF65-F5344CB8AC3E}">
        <p14:creationId xmlns:p14="http://schemas.microsoft.com/office/powerpoint/2010/main" val="2983725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Here are some possible options of locations for patient</a:t>
            </a:r>
            <a:r>
              <a:rPr lang="ja-JP" altLang="en-US" dirty="0" smtClean="0">
                <a:latin typeface="Arial"/>
                <a:cs typeface="+mn-cs"/>
              </a:rPr>
              <a:t>’</a:t>
            </a:r>
            <a:r>
              <a:rPr lang="en-US" dirty="0" smtClean="0">
                <a:cs typeface="+mn-cs"/>
              </a:rPr>
              <a:t>s to discharge…</a:t>
            </a:r>
          </a:p>
        </p:txBody>
      </p:sp>
      <p:sp>
        <p:nvSpPr>
          <p:cNvPr id="4" name="Slide Number Placeholder 3"/>
          <p:cNvSpPr>
            <a:spLocks noGrp="1"/>
          </p:cNvSpPr>
          <p:nvPr>
            <p:ph type="sldNum" sz="quarter" idx="10"/>
          </p:nvPr>
        </p:nvSpPr>
        <p:spPr/>
        <p:txBody>
          <a:bodyPr/>
          <a:lstStyle/>
          <a:p>
            <a:fld id="{D173FB09-8C53-E940-9D90-5BDD52EBAD29}" type="slidenum">
              <a:rPr lang="en-US" smtClean="0"/>
              <a:t>30</a:t>
            </a:fld>
            <a:endParaRPr lang="en-US"/>
          </a:p>
        </p:txBody>
      </p:sp>
    </p:spTree>
    <p:extLst>
      <p:ext uri="{BB962C8B-B14F-4D97-AF65-F5344CB8AC3E}">
        <p14:creationId xmlns:p14="http://schemas.microsoft.com/office/powerpoint/2010/main" val="349180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You should take the following in to consideration when determining</a:t>
            </a:r>
            <a:r>
              <a:rPr lang="en-US" baseline="0" dirty="0" smtClean="0">
                <a:cs typeface="+mn-cs"/>
              </a:rPr>
              <a:t> your discharge destination recommendation: </a:t>
            </a:r>
            <a:endParaRPr lang="en-US" dirty="0" smtClean="0">
              <a:cs typeface="+mn-cs"/>
            </a:endParaRPr>
          </a:p>
          <a:p>
            <a:pPr eaLnBrk="1" hangingPunct="1">
              <a:buFontTx/>
              <a:buChar char="•"/>
              <a:defRPr/>
            </a:pPr>
            <a:r>
              <a:rPr lang="en-US" dirty="0" smtClean="0">
                <a:cs typeface="+mn-cs"/>
              </a:rPr>
              <a:t>The patient</a:t>
            </a:r>
            <a:r>
              <a:rPr lang="ja-JP" altLang="en-US" dirty="0" smtClean="0">
                <a:latin typeface="Arial"/>
                <a:cs typeface="+mn-cs"/>
              </a:rPr>
              <a:t>’</a:t>
            </a:r>
            <a:r>
              <a:rPr lang="en-US" dirty="0" smtClean="0">
                <a:cs typeface="+mn-cs"/>
              </a:rPr>
              <a:t>s previous and current functional level</a:t>
            </a:r>
          </a:p>
          <a:p>
            <a:pPr eaLnBrk="1" hangingPunct="1">
              <a:buFontTx/>
              <a:buChar char="•"/>
              <a:defRPr/>
            </a:pPr>
            <a:r>
              <a:rPr lang="en-US" dirty="0" smtClean="0">
                <a:cs typeface="+mn-cs"/>
              </a:rPr>
              <a:t>The patient and/or their families wants and needs.</a:t>
            </a:r>
          </a:p>
          <a:p>
            <a:pPr eaLnBrk="1" hangingPunct="1">
              <a:buFontTx/>
              <a:buChar char="•"/>
              <a:defRPr/>
            </a:pPr>
            <a:r>
              <a:rPr lang="en-US" dirty="0" smtClean="0">
                <a:cs typeface="+mn-cs"/>
              </a:rPr>
              <a:t>Psychosocial factors such as family support, prior activities/participation, etc.</a:t>
            </a:r>
          </a:p>
          <a:p>
            <a:pPr eaLnBrk="1" hangingPunct="1">
              <a:buFontTx/>
              <a:buChar char="•"/>
              <a:defRPr/>
            </a:pPr>
            <a:r>
              <a:rPr lang="en-US" dirty="0" smtClean="0">
                <a:cs typeface="+mn-cs"/>
              </a:rPr>
              <a:t>The patient</a:t>
            </a:r>
            <a:r>
              <a:rPr lang="ja-JP" altLang="en-US" dirty="0" smtClean="0">
                <a:latin typeface="Arial"/>
                <a:cs typeface="+mn-cs"/>
              </a:rPr>
              <a:t>’</a:t>
            </a:r>
            <a:r>
              <a:rPr lang="en-US" dirty="0" smtClean="0">
                <a:cs typeface="+mn-cs"/>
              </a:rPr>
              <a:t>s ability to participate in their care</a:t>
            </a:r>
          </a:p>
          <a:p>
            <a:pPr eaLnBrk="1" hangingPunct="1">
              <a:buFontTx/>
              <a:buChar char="•"/>
              <a:defRPr/>
            </a:pPr>
            <a:r>
              <a:rPr lang="en-US" dirty="0" smtClean="0">
                <a:cs typeface="+mn-cs"/>
              </a:rPr>
              <a:t>Their medical status</a:t>
            </a:r>
          </a:p>
          <a:p>
            <a:pPr eaLnBrk="1" hangingPunct="1">
              <a:buFontTx/>
              <a:buChar char="•"/>
              <a:defRPr/>
            </a:pPr>
            <a:r>
              <a:rPr lang="en-US" dirty="0" smtClean="0">
                <a:cs typeface="+mn-cs"/>
              </a:rPr>
              <a:t>Finally Insurance comes into play.  Hopefully a discharge planner will take care of this in most hospital settings but you need to be aware you may have to assist with alternate options for a patient if their insurance does not cover your recommendations and they do not have self-funding options. </a:t>
            </a:r>
            <a:r>
              <a:rPr lang="en-US" b="0" dirty="0" smtClean="0">
                <a:cs typeface="+mn-cs"/>
              </a:rPr>
              <a:t>For</a:t>
            </a:r>
            <a:r>
              <a:rPr lang="en-US" b="0" baseline="0" dirty="0" smtClean="0">
                <a:cs typeface="+mn-cs"/>
              </a:rPr>
              <a:t> example, inpatient rehab does not always accept patients without insurance, so you sometimes have to consider this when making discharge recommendations.</a:t>
            </a:r>
            <a:endParaRPr lang="en-US" b="0" dirty="0" smtClean="0">
              <a:cs typeface="+mn-cs"/>
            </a:endParaRPr>
          </a:p>
          <a:p>
            <a:pPr eaLnBrk="1" hangingPunct="1">
              <a:defRPr/>
            </a:pPr>
            <a:endParaRPr lang="en-US" dirty="0" smtClean="0">
              <a:cs typeface="+mn-cs"/>
            </a:endParaRPr>
          </a:p>
          <a:p>
            <a:pPr eaLnBrk="1" hangingPunct="1">
              <a:defRPr/>
            </a:pPr>
            <a:r>
              <a:rPr lang="en-US" dirty="0" smtClean="0">
                <a:cs typeface="+mn-cs"/>
              </a:rPr>
              <a:t>Don</a:t>
            </a:r>
            <a:r>
              <a:rPr lang="ja-JP" altLang="en-US" dirty="0" smtClean="0">
                <a:latin typeface="Arial"/>
                <a:cs typeface="+mn-cs"/>
              </a:rPr>
              <a:t>’</a:t>
            </a:r>
            <a:r>
              <a:rPr lang="en-US" dirty="0" smtClean="0">
                <a:cs typeface="+mn-cs"/>
              </a:rPr>
              <a:t>t be afraid to get a second opinion.  Communicate with other disciplines regarding their recommendations.  (this is why you are on an interdisciplinary team)</a:t>
            </a:r>
            <a:r>
              <a:rPr lang="en-US" baseline="0" dirty="0" smtClean="0">
                <a:cs typeface="+mn-cs"/>
              </a:rPr>
              <a:t>.  </a:t>
            </a:r>
            <a:r>
              <a:rPr lang="en-US" dirty="0" smtClean="0">
                <a:cs typeface="+mn-cs"/>
              </a:rPr>
              <a:t>You may not know on initial evaluation but you can narrow it down and continue to assess as the patient</a:t>
            </a:r>
            <a:r>
              <a:rPr lang="ja-JP" altLang="en-US" dirty="0" smtClean="0">
                <a:latin typeface="Arial"/>
                <a:cs typeface="+mn-cs"/>
              </a:rPr>
              <a:t>’</a:t>
            </a:r>
            <a:r>
              <a:rPr lang="en-US" dirty="0" smtClean="0">
                <a:cs typeface="+mn-cs"/>
              </a:rPr>
              <a:t>s status changes.  Make sure to document any changes in your recommendations.</a:t>
            </a:r>
          </a:p>
          <a:p>
            <a:pPr eaLnBrk="1" hangingPunct="1">
              <a:defRPr/>
            </a:pPr>
            <a:endParaRPr lang="en-US" dirty="0" smtClean="0">
              <a:cs typeface="+mn-cs"/>
            </a:endParaRPr>
          </a:p>
          <a:p>
            <a:pPr eaLnBrk="1" hangingPunct="1">
              <a:defRPr/>
            </a:pPr>
            <a:r>
              <a:rPr lang="en-US" dirty="0" smtClean="0">
                <a:cs typeface="+mn-cs"/>
              </a:rPr>
              <a:t>Sources: 3,4</a:t>
            </a:r>
          </a:p>
          <a:p>
            <a:pPr eaLnBrk="1" hangingPunct="1">
              <a:defRPr/>
            </a:pPr>
            <a:endParaRPr lang="en-US" dirty="0" smtClean="0">
              <a:cs typeface="+mn-cs"/>
            </a:endParaRPr>
          </a:p>
        </p:txBody>
      </p:sp>
      <p:sp>
        <p:nvSpPr>
          <p:cNvPr id="4" name="Slide Number Placeholder 3"/>
          <p:cNvSpPr>
            <a:spLocks noGrp="1"/>
          </p:cNvSpPr>
          <p:nvPr>
            <p:ph type="sldNum" sz="quarter" idx="10"/>
          </p:nvPr>
        </p:nvSpPr>
        <p:spPr/>
        <p:txBody>
          <a:bodyPr/>
          <a:lstStyle/>
          <a:p>
            <a:fld id="{D173FB09-8C53-E940-9D90-5BDD52EBAD29}" type="slidenum">
              <a:rPr lang="en-US" smtClean="0"/>
              <a:t>31</a:t>
            </a:fld>
            <a:endParaRPr lang="en-US"/>
          </a:p>
        </p:txBody>
      </p:sp>
    </p:spTree>
    <p:extLst>
      <p:ext uri="{BB962C8B-B14F-4D97-AF65-F5344CB8AC3E}">
        <p14:creationId xmlns:p14="http://schemas.microsoft.com/office/powerpoint/2010/main" val="2036784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For a patient to discharge home</a:t>
            </a:r>
            <a:r>
              <a:rPr lang="en-US" baseline="0" dirty="0" smtClean="0">
                <a:cs typeface="+mn-cs"/>
              </a:rPr>
              <a:t> when they live alone, they will have to be functioning independently.  It is important to assess a patient’s safety and functional mobility and determine if they would be able to get in or out of their home independently in case of an emergency (ex: fire).  If a patient is able to have support at home, you need to know how often and how much support that person is able to give.</a:t>
            </a:r>
          </a:p>
          <a:p>
            <a:pPr eaLnBrk="1" hangingPunct="1">
              <a:defRPr/>
            </a:pPr>
            <a:endParaRPr lang="en-US" dirty="0" smtClean="0">
              <a:cs typeface="+mn-cs"/>
            </a:endParaRPr>
          </a:p>
          <a:p>
            <a:pPr eaLnBrk="1" hangingPunct="1">
              <a:defRPr/>
            </a:pPr>
            <a:r>
              <a:rPr lang="en-US" dirty="0" smtClean="0">
                <a:cs typeface="+mn-cs"/>
              </a:rPr>
              <a:t>If the</a:t>
            </a:r>
            <a:r>
              <a:rPr lang="en-US" baseline="0" dirty="0" smtClean="0">
                <a:cs typeface="+mn-cs"/>
              </a:rPr>
              <a:t> patient</a:t>
            </a:r>
            <a:r>
              <a:rPr lang="en-US" dirty="0" smtClean="0">
                <a:cs typeface="+mn-cs"/>
              </a:rPr>
              <a:t> will have assistance at home, family training may be needed.</a:t>
            </a:r>
          </a:p>
          <a:p>
            <a:pPr eaLnBrk="1" hangingPunct="1">
              <a:defRPr/>
            </a:pPr>
            <a:endParaRPr lang="en-US" dirty="0" smtClean="0">
              <a:cs typeface="+mn-cs"/>
            </a:endParaRPr>
          </a:p>
          <a:p>
            <a:pPr eaLnBrk="1" hangingPunct="1">
              <a:defRPr/>
            </a:pPr>
            <a:r>
              <a:rPr lang="en-US" dirty="0" smtClean="0">
                <a:cs typeface="+mn-cs"/>
              </a:rPr>
              <a:t>You should make recommendations regarding follow-up PT services if the patient has not reached their full potential but no longer needs acute PT.  You could recommend outpatient or home health physical therapy depending on if a patient is home bound…For which this </a:t>
            </a:r>
            <a:r>
              <a:rPr lang="en-US" altLang="ja-JP" dirty="0" smtClean="0">
                <a:latin typeface="Arial"/>
                <a:cs typeface="+mn-cs"/>
              </a:rPr>
              <a:t>means that</a:t>
            </a:r>
            <a:r>
              <a:rPr lang="en-US" altLang="ja-JP" baseline="0" dirty="0" smtClean="0">
                <a:latin typeface="Arial"/>
                <a:cs typeface="+mn-cs"/>
              </a:rPr>
              <a:t> leaving the house is not recommended because of a patient's diagnosis, or that leaving the house takes a considerable and taxing effort.</a:t>
            </a:r>
            <a:r>
              <a:rPr lang="en-US" altLang="ja-JP" baseline="30000" dirty="0" smtClean="0">
                <a:latin typeface="Arial"/>
                <a:cs typeface="+mn-cs"/>
              </a:rPr>
              <a:t>13</a:t>
            </a:r>
            <a:endParaRPr lang="en-US" dirty="0" smtClean="0">
              <a:cs typeface="+mn-cs"/>
            </a:endParaRPr>
          </a:p>
        </p:txBody>
      </p:sp>
      <p:sp>
        <p:nvSpPr>
          <p:cNvPr id="4" name="Slide Number Placeholder 3"/>
          <p:cNvSpPr>
            <a:spLocks noGrp="1"/>
          </p:cNvSpPr>
          <p:nvPr>
            <p:ph type="sldNum" sz="quarter" idx="10"/>
          </p:nvPr>
        </p:nvSpPr>
        <p:spPr/>
        <p:txBody>
          <a:bodyPr/>
          <a:lstStyle/>
          <a:p>
            <a:fld id="{D173FB09-8C53-E940-9D90-5BDD52EBAD29}" type="slidenum">
              <a:rPr lang="en-US" smtClean="0"/>
              <a:t>32</a:t>
            </a:fld>
            <a:endParaRPr lang="en-US"/>
          </a:p>
        </p:txBody>
      </p:sp>
    </p:spTree>
    <p:extLst>
      <p:ext uri="{BB962C8B-B14F-4D97-AF65-F5344CB8AC3E}">
        <p14:creationId xmlns:p14="http://schemas.microsoft.com/office/powerpoint/2010/main" val="1546449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Home health services allow</a:t>
            </a:r>
            <a:r>
              <a:rPr lang="en-US" baseline="0" dirty="0" smtClean="0"/>
              <a:t> patients that are home bound to continue to receive skilled medical care even though they do not need acute hospitalization. </a:t>
            </a:r>
            <a:r>
              <a:rPr lang="en-US" dirty="0" smtClean="0"/>
              <a:t>Patients who are considered home bound can qualify for home health services.  This includes</a:t>
            </a:r>
            <a:r>
              <a:rPr lang="en-US" baseline="0" dirty="0" smtClean="0"/>
              <a:t> physical therapy, but can also include occupational therapy, speech language pathology, home health aides, medical social work, dieticians, and nursing services. Services can be provided in the patient’s home, the caregiver’s home, a hospital emergency room, skilled nursing facility, residential facility, group home, hospice, or elsewhere in the community. </a:t>
            </a:r>
          </a:p>
          <a:p>
            <a:endParaRPr lang="en-US" baseline="0" dirty="0" smtClean="0"/>
          </a:p>
          <a:p>
            <a:r>
              <a:rPr lang="en-US" baseline="0" dirty="0" smtClean="0"/>
              <a:t>The goal of home health care is to provide a patient treatment for an injury or illness, and to help them return to functioning as independently as possible. For a patient to receive home health PT, one of the following three conditions have to exist: (1) It is expected that a patient’s condition will improve in a reasonable and fairly well-predictable time period. (2) A patient’s condition requires a skilled therapist to safely and effectively establish a therapeutic program. (3) A patient’s condition requires a skilled therapist to safely and effectively provide maintenance therapy.</a:t>
            </a:r>
            <a:r>
              <a:rPr lang="en-US" baseline="30000" dirty="0" smtClean="0"/>
              <a:t>13</a:t>
            </a:r>
            <a:r>
              <a:rPr lang="en-US" baseline="0" dirty="0" smtClean="0"/>
              <a:t> </a:t>
            </a:r>
          </a:p>
          <a:p>
            <a:r>
              <a:rPr lang="en-US" dirty="0" smtClean="0"/>
              <a:t>https://</a:t>
            </a:r>
            <a:r>
              <a:rPr lang="en-US" dirty="0" err="1" smtClean="0"/>
              <a:t>www.apta.org</a:t>
            </a:r>
            <a:r>
              <a:rPr lang="en-US" dirty="0" smtClean="0"/>
              <a:t>/</a:t>
            </a:r>
            <a:r>
              <a:rPr lang="en-US" dirty="0" err="1" smtClean="0"/>
              <a:t>PTCareers</a:t>
            </a:r>
            <a:r>
              <a:rPr lang="en-US" dirty="0" smtClean="0"/>
              <a:t>/Overview/</a:t>
            </a:r>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33</a:t>
            </a:fld>
            <a:endParaRPr lang="en-US"/>
          </a:p>
        </p:txBody>
      </p:sp>
    </p:spTree>
    <p:extLst>
      <p:ext uri="{BB962C8B-B14F-4D97-AF65-F5344CB8AC3E}">
        <p14:creationId xmlns:p14="http://schemas.microsoft.com/office/powerpoint/2010/main" val="1005378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In inpatient rehab a patient gets more of an opportunity to </a:t>
            </a:r>
            <a:r>
              <a:rPr lang="ja-JP" altLang="en-US" dirty="0" smtClean="0">
                <a:latin typeface="Arial"/>
                <a:cs typeface="+mn-cs"/>
              </a:rPr>
              <a:t>“</a:t>
            </a:r>
            <a:r>
              <a:rPr lang="en-US" dirty="0" smtClean="0">
                <a:cs typeface="+mn-cs"/>
              </a:rPr>
              <a:t>fine tune</a:t>
            </a:r>
            <a:r>
              <a:rPr lang="ja-JP" altLang="en-US" dirty="0" smtClean="0">
                <a:latin typeface="Arial"/>
                <a:cs typeface="+mn-cs"/>
              </a:rPr>
              <a:t>”</a:t>
            </a:r>
            <a:r>
              <a:rPr lang="en-US" dirty="0" smtClean="0">
                <a:cs typeface="+mn-cs"/>
              </a:rPr>
              <a:t> their impairments, functional limitations, and participation limitations.</a:t>
            </a:r>
            <a:r>
              <a:rPr lang="en-US" baseline="0" dirty="0" smtClean="0">
                <a:cs typeface="+mn-cs"/>
              </a:rPr>
              <a:t> </a:t>
            </a:r>
            <a:r>
              <a:rPr lang="en-US" dirty="0" smtClean="0">
                <a:cs typeface="+mn-cs"/>
              </a:rPr>
              <a:t>The average length of stay is generally 2-14 days.  </a:t>
            </a:r>
          </a:p>
          <a:p>
            <a:pPr eaLnBrk="1" hangingPunct="1">
              <a:defRPr/>
            </a:pPr>
            <a:endParaRPr lang="en-US" dirty="0" smtClean="0">
              <a:cs typeface="+mn-cs"/>
            </a:endParaRPr>
          </a:p>
          <a:p>
            <a:pPr eaLnBrk="1" hangingPunct="1">
              <a:defRPr/>
            </a:pPr>
            <a:r>
              <a:rPr lang="en-US" dirty="0" smtClean="0">
                <a:cs typeface="+mn-cs"/>
              </a:rPr>
              <a:t>Patients in inpatient rehabilitation have to requires</a:t>
            </a:r>
            <a:r>
              <a:rPr lang="en-US" baseline="0" dirty="0" smtClean="0">
                <a:cs typeface="+mn-cs"/>
              </a:rPr>
              <a:t> intervention from at least 2 disciplines between PT, OT, and SLP and need supervision by a physician.  Patients have to be able to participate in an intensive rehab therapy program, usually consisting of 3 hours of therapy at least 5 days per week.  These patients are expected to return home or to the next level of care after a stay in inpatient rehab.</a:t>
            </a:r>
          </a:p>
          <a:p>
            <a:pPr eaLnBrk="1" hangingPunct="1">
              <a:defRPr/>
            </a:pPr>
            <a:endParaRPr lang="en-US" baseline="0" dirty="0" smtClean="0">
              <a:cs typeface="+mn-cs"/>
            </a:endParaRPr>
          </a:p>
          <a:p>
            <a:pPr eaLnBrk="1" hangingPunct="1">
              <a:defRPr/>
            </a:pPr>
            <a:r>
              <a:rPr lang="en-US" baseline="0" dirty="0" smtClean="0">
                <a:cs typeface="+mn-cs"/>
              </a:rPr>
              <a:t>To paint a picture of typical patient diagnoses in inpatient rehab, one should understand that Medicaid requires that 60% of admissions must fall within the following categories to maintain accreditation: stroke, spinal cord injury, congenital deformity, amputation, major multiple trauma, fracture of femur (hip fracture), brain injury, polyarthritis (including RA), neurological disorders (including MS, motor neuron diseases, polyneuropathy, muscular dystrophy, and Parkinson’s disease), burns, and knee or hip joint replacement (bilateral replacements, extremely obese patients or those over 85).</a:t>
            </a:r>
            <a:r>
              <a:rPr lang="en-US" baseline="30000" dirty="0" smtClean="0">
                <a:cs typeface="+mn-cs"/>
              </a:rPr>
              <a:t>15</a:t>
            </a:r>
            <a:r>
              <a:rPr lang="en-US" baseline="0" dirty="0" smtClean="0">
                <a:cs typeface="+mn-cs"/>
              </a:rPr>
              <a:t>  </a:t>
            </a:r>
          </a:p>
          <a:p>
            <a:pPr eaLnBrk="1" hangingPunct="1">
              <a:defRPr/>
            </a:pPr>
            <a:r>
              <a:rPr lang="en-US" baseline="0" dirty="0" smtClean="0">
                <a:cs typeface="+mn-cs"/>
              </a:rPr>
              <a:t/>
            </a:r>
            <a:br>
              <a:rPr lang="en-US" baseline="0" dirty="0" smtClean="0">
                <a:cs typeface="+mn-cs"/>
              </a:rPr>
            </a:br>
            <a:r>
              <a:rPr lang="en-US" baseline="0" dirty="0" smtClean="0">
                <a:cs typeface="+mn-cs"/>
              </a:rPr>
              <a:t>Exclusion characteristics for inpatient rehabilitation include: ventilator support, profound anemia with unknown etiology, ejection fraction less than or equal to 10%, chest tube(s), rectal tube, active TB or any other respiratory infection requiring isolation, hyperbaric, whirlpool or pulsed lavage, heparin drips, pain drips/PCA pumps, and insulin trips.</a:t>
            </a:r>
            <a:r>
              <a:rPr lang="en-US" baseline="30000" dirty="0" smtClean="0">
                <a:cs typeface="+mn-cs"/>
              </a:rPr>
              <a:t>15</a:t>
            </a:r>
            <a:r>
              <a:rPr lang="en-US" baseline="0" dirty="0" smtClean="0">
                <a:cs typeface="+mn-cs"/>
              </a:rPr>
              <a:t> </a:t>
            </a: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As a side note…Especially when you are attempting to discharge a patient to acute rehab one needs to make sure PT/OT have the same recommendations.  Insurance companies will likely not accept patients with discrepancies in these recommendations.</a:t>
            </a:r>
          </a:p>
          <a:p>
            <a:pPr eaLnBrk="1" hangingPunct="1">
              <a:defRPr/>
            </a:pPr>
            <a:r>
              <a:rPr lang="en-US" dirty="0" smtClean="0">
                <a:cs typeface="+mn-cs"/>
              </a:rPr>
              <a:t>Ambulation less than 150 feet</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34</a:t>
            </a:fld>
            <a:endParaRPr lang="en-US"/>
          </a:p>
        </p:txBody>
      </p:sp>
    </p:spTree>
    <p:extLst>
      <p:ext uri="{BB962C8B-B14F-4D97-AF65-F5344CB8AC3E}">
        <p14:creationId xmlns:p14="http://schemas.microsoft.com/office/powerpoint/2010/main" val="3284839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Skilled nursing</a:t>
            </a:r>
            <a:r>
              <a:rPr lang="en-US" baseline="0" dirty="0" smtClean="0">
                <a:cs typeface="+mn-cs"/>
              </a:rPr>
              <a:t> facilities (SNFs) provide short-term skilled nursing care and rehabilitation services to patients.  </a:t>
            </a:r>
            <a:endParaRPr lang="en-US"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Examples of patients discharged to a SNF include those recovering from surgical procedure</a:t>
            </a:r>
            <a:r>
              <a:rPr lang="en-US" baseline="0" dirty="0" smtClean="0">
                <a:cs typeface="+mn-cs"/>
              </a:rPr>
              <a:t>s (hip and knee replacements), or from medical conditions (stroke, pneumonia). Other common diagnoses include septicemia, kidney and urinary tract infections, hip and femur procedures (excluding major joint replacements), heart failure, and shock. </a:t>
            </a:r>
            <a:r>
              <a:rPr lang="en-US" dirty="0" smtClean="0">
                <a:cs typeface="+mn-cs"/>
              </a:rPr>
              <a:t>Patients</a:t>
            </a:r>
            <a:r>
              <a:rPr lang="en-US" baseline="0" dirty="0" smtClean="0">
                <a:cs typeface="+mn-cs"/>
              </a:rPr>
              <a:t> discharged to a SNF are usually not ventilator dependent, but are often older, frailer, and more likely to be disabled as compared to settings such as inpatient rehab.  They will receive weekly/monthly physician assessments.  </a:t>
            </a:r>
            <a:endParaRPr lang="en-US"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A patient may also need to be discharged to a SNF if family members are unable to care for them and they need 24 hour assistance.  Patient</a:t>
            </a:r>
            <a:r>
              <a:rPr lang="ja-JP" altLang="en-US" dirty="0" smtClean="0">
                <a:latin typeface="Arial"/>
                <a:cs typeface="+mn-cs"/>
              </a:rPr>
              <a:t>’</a:t>
            </a:r>
            <a:r>
              <a:rPr lang="en-US" dirty="0" smtClean="0">
                <a:cs typeface="+mn-cs"/>
              </a:rPr>
              <a:t>s can also be discharged to a SNF without continued physical therapy if patients have a poor prognosis or if a patient is receiving palliative care.  (Note: not all patient</a:t>
            </a:r>
            <a:r>
              <a:rPr lang="ja-JP" altLang="en-US" dirty="0" smtClean="0">
                <a:latin typeface="Arial"/>
                <a:cs typeface="+mn-cs"/>
              </a:rPr>
              <a:t>’</a:t>
            </a:r>
            <a:r>
              <a:rPr lang="en-US" dirty="0" smtClean="0">
                <a:cs typeface="+mn-cs"/>
              </a:rPr>
              <a:t>s on palliative care are without PT needs.  There is a great deal PT</a:t>
            </a:r>
            <a:r>
              <a:rPr lang="ja-JP" altLang="en-US" dirty="0" smtClean="0">
                <a:latin typeface="Arial"/>
                <a:cs typeface="+mn-cs"/>
              </a:rPr>
              <a:t>’</a:t>
            </a:r>
            <a:r>
              <a:rPr lang="en-US" dirty="0" smtClean="0">
                <a:cs typeface="+mn-cs"/>
              </a:rPr>
              <a:t>s can do with these patients in terms of family education, etc.) </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35</a:t>
            </a:fld>
            <a:endParaRPr lang="en-US"/>
          </a:p>
        </p:txBody>
      </p:sp>
    </p:spTree>
    <p:extLst>
      <p:ext uri="{BB962C8B-B14F-4D97-AF65-F5344CB8AC3E}">
        <p14:creationId xmlns:p14="http://schemas.microsoft.com/office/powerpoint/2010/main" val="1443481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chronically critically ill population presents unique challenges associated with prolonged dependence on mechanical ventilation and other intensive care therapies to address organ failure, infections, multiple comorbidities, and extensive skin, nutrition, and rehabilitative needs. Physical therapy is an important aspect of care for these patients.  </a:t>
            </a:r>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36</a:t>
            </a:fld>
            <a:endParaRPr lang="en-US"/>
          </a:p>
        </p:txBody>
      </p:sp>
    </p:spTree>
    <p:extLst>
      <p:ext uri="{BB962C8B-B14F-4D97-AF65-F5344CB8AC3E}">
        <p14:creationId xmlns:p14="http://schemas.microsoft.com/office/powerpoint/2010/main" val="2949257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possible ideas</a:t>
            </a:r>
            <a:r>
              <a:rPr lang="en-US" baseline="0" dirty="0" smtClean="0"/>
              <a:t> for equipment recommendations that can be made for patients in the acute care setting.  Each patient should be examined on an individual basis to determine if there is a need for any equipment. </a:t>
            </a:r>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37</a:t>
            </a:fld>
            <a:endParaRPr lang="en-US"/>
          </a:p>
        </p:txBody>
      </p:sp>
    </p:spTree>
    <p:extLst>
      <p:ext uri="{BB962C8B-B14F-4D97-AF65-F5344CB8AC3E}">
        <p14:creationId xmlns:p14="http://schemas.microsoft.com/office/powerpoint/2010/main" val="55198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 procedure for identifying when you think a patient may benefit from another</a:t>
            </a:r>
            <a:r>
              <a:rPr lang="en-US" baseline="0" dirty="0" smtClean="0">
                <a:cs typeface="+mn-cs"/>
              </a:rPr>
              <a:t> discipline’s service varies, but you should be keeping this in mind.  One option is to write a note in the progress section of a patient’s chart to alert the MD to order these services if they agree that the patient needs them.  </a:t>
            </a:r>
          </a:p>
          <a:p>
            <a:pPr eaLnBrk="1" hangingPunct="1">
              <a:defRPr/>
            </a:pPr>
            <a:endParaRPr lang="en-US"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Another thing to keep in mind is</a:t>
            </a:r>
            <a:r>
              <a:rPr lang="en-US" baseline="0" dirty="0" smtClean="0">
                <a:cs typeface="+mn-cs"/>
              </a:rPr>
              <a:t> if you see another service is ordered but you don’t feel the patient would benefit from this service.  For example, if a patient was completely independent during your </a:t>
            </a:r>
            <a:r>
              <a:rPr lang="en-US" baseline="0" dirty="0" err="1" smtClean="0">
                <a:cs typeface="+mn-cs"/>
              </a:rPr>
              <a:t>eval</a:t>
            </a:r>
            <a:r>
              <a:rPr lang="en-US" baseline="0" dirty="0" smtClean="0">
                <a:cs typeface="+mn-cs"/>
              </a:rPr>
              <a:t> but has routine OT ordered (</a:t>
            </a:r>
            <a:r>
              <a:rPr lang="en-US" baseline="0" dirty="0" err="1" smtClean="0">
                <a:cs typeface="+mn-cs"/>
              </a:rPr>
              <a:t>ie</a:t>
            </a:r>
            <a:r>
              <a:rPr lang="en-US" baseline="0" dirty="0" smtClean="0">
                <a:cs typeface="+mn-cs"/>
              </a:rPr>
              <a:t>: joint replacements), you should inform the OT so that they can better allocate their time. </a:t>
            </a:r>
            <a:endParaRPr lang="en-US" dirty="0" smtClean="0">
              <a:cs typeface="+mn-cs"/>
            </a:endParaRPr>
          </a:p>
          <a:p>
            <a:pPr eaLnBrk="1" hangingPunct="1">
              <a:defRPr/>
            </a:pPr>
            <a:endParaRPr lang="en-US" dirty="0" smtClean="0">
              <a:cs typeface="+mn-cs"/>
            </a:endParaRP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38</a:t>
            </a:fld>
            <a:endParaRPr lang="en-US"/>
          </a:p>
        </p:txBody>
      </p:sp>
    </p:spTree>
    <p:extLst>
      <p:ext uri="{BB962C8B-B14F-4D97-AF65-F5344CB8AC3E}">
        <p14:creationId xmlns:p14="http://schemas.microsoft.com/office/powerpoint/2010/main" val="1369150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39</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4</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When conducting a treatment session on a patient you are unfamiliar with or did not evaluate one should look at the PT evaluation and any further PT notes from other treatment session.</a:t>
            </a:r>
          </a:p>
          <a:p>
            <a:pPr eaLnBrk="1" hangingPunct="1">
              <a:defRPr/>
            </a:pPr>
            <a:r>
              <a:rPr lang="en-US" dirty="0" smtClean="0">
                <a:cs typeface="+mn-cs"/>
              </a:rPr>
              <a:t>Even if this patient is familiar to you one should always scan for any new orders and progress notes to see if there is any change in patient status or any red flags to defer/modify the treatment session.</a:t>
            </a:r>
          </a:p>
          <a:p>
            <a:pPr eaLnBrk="1" hangingPunct="1">
              <a:defRPr/>
            </a:pPr>
            <a:endParaRPr lang="en-US" dirty="0" smtClean="0">
              <a:cs typeface="+mn-cs"/>
            </a:endParaRPr>
          </a:p>
          <a:p>
            <a:pPr eaLnBrk="1" hangingPunct="1">
              <a:defRPr/>
            </a:pPr>
            <a:r>
              <a:rPr lang="en-US" dirty="0" smtClean="0">
                <a:cs typeface="+mn-cs"/>
              </a:rPr>
              <a:t>As always communication with nursing staff prior to the session is helpful.</a:t>
            </a:r>
          </a:p>
          <a:p>
            <a:endParaRPr lang="en-US" dirty="0" smtClean="0"/>
          </a:p>
          <a:p>
            <a:pPr eaLnBrk="1" hangingPunct="1">
              <a:defRPr/>
            </a:pPr>
            <a:r>
              <a:rPr lang="en-US" dirty="0" smtClean="0">
                <a:cs typeface="+mn-cs"/>
              </a:rPr>
              <a:t>Treatments may include elements of:</a:t>
            </a:r>
          </a:p>
          <a:p>
            <a:pPr eaLnBrk="1" hangingPunct="1">
              <a:defRPr/>
            </a:pPr>
            <a:r>
              <a:rPr lang="en-US" dirty="0" smtClean="0">
                <a:cs typeface="+mn-cs"/>
              </a:rPr>
              <a:t>ROM – PROM, AAROM, AROM</a:t>
            </a:r>
          </a:p>
          <a:p>
            <a:pPr eaLnBrk="1" hangingPunct="1">
              <a:defRPr/>
            </a:pPr>
            <a:r>
              <a:rPr lang="en-US" dirty="0" smtClean="0">
                <a:cs typeface="+mn-cs"/>
              </a:rPr>
              <a:t>Stretching, Positioning, Strengthening</a:t>
            </a:r>
          </a:p>
          <a:p>
            <a:pPr eaLnBrk="1" hangingPunct="1">
              <a:defRPr/>
            </a:pPr>
            <a:r>
              <a:rPr lang="en-US" dirty="0" smtClean="0">
                <a:cs typeface="+mn-cs"/>
              </a:rPr>
              <a:t>Balance – sitting and standing</a:t>
            </a:r>
          </a:p>
          <a:p>
            <a:pPr eaLnBrk="1" hangingPunct="1">
              <a:defRPr/>
            </a:pPr>
            <a:r>
              <a:rPr lang="en-US" dirty="0" smtClean="0">
                <a:cs typeface="+mn-cs"/>
              </a:rPr>
              <a:t>Transfer training</a:t>
            </a:r>
          </a:p>
          <a:p>
            <a:pPr eaLnBrk="1" hangingPunct="1">
              <a:defRPr/>
            </a:pPr>
            <a:r>
              <a:rPr lang="en-US" dirty="0" smtClean="0">
                <a:cs typeface="+mn-cs"/>
              </a:rPr>
              <a:t>Gait Training – Assistive Device instruction, stairs</a:t>
            </a:r>
          </a:p>
          <a:p>
            <a:pPr eaLnBrk="1" hangingPunct="1">
              <a:defRPr/>
            </a:pPr>
            <a:r>
              <a:rPr lang="en-US" dirty="0" smtClean="0">
                <a:cs typeface="+mn-cs"/>
              </a:rPr>
              <a:t>Elements of endurance can also be added</a:t>
            </a:r>
          </a:p>
          <a:p>
            <a:pPr eaLnBrk="1" hangingPunct="1">
              <a:defRPr/>
            </a:pPr>
            <a:r>
              <a:rPr lang="en-US" dirty="0" smtClean="0">
                <a:cs typeface="+mn-cs"/>
              </a:rPr>
              <a:t>Some patients may also benefit from Breathing Exercises.</a:t>
            </a:r>
          </a:p>
          <a:p>
            <a:pPr eaLnBrk="1" hangingPunct="1">
              <a:defRPr/>
            </a:pPr>
            <a:r>
              <a:rPr lang="en-US" dirty="0" smtClean="0">
                <a:cs typeface="+mn-cs"/>
              </a:rPr>
              <a:t>With all of these treatment approaches consider ways to educate the family or patient (</a:t>
            </a:r>
            <a:r>
              <a:rPr lang="en-US" dirty="0" err="1" smtClean="0">
                <a:cs typeface="+mn-cs"/>
              </a:rPr>
              <a:t>ie</a:t>
            </a:r>
            <a:r>
              <a:rPr lang="en-US" dirty="0" smtClean="0">
                <a:cs typeface="+mn-cs"/>
              </a:rPr>
              <a:t> provide handouts) so if they are safe and able they can do them on their own between PT sessions.</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40</a:t>
            </a:fld>
            <a:endParaRPr lang="en-US"/>
          </a:p>
        </p:txBody>
      </p:sp>
    </p:spTree>
    <p:extLst>
      <p:ext uri="{BB962C8B-B14F-4D97-AF65-F5344CB8AC3E}">
        <p14:creationId xmlns:p14="http://schemas.microsoft.com/office/powerpoint/2010/main" val="4117219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41</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What are some initial questions you may ask yourself?</a:t>
            </a:r>
          </a:p>
          <a:p>
            <a:pPr eaLnBrk="1" hangingPunct="1">
              <a:buFontTx/>
              <a:buChar char="•"/>
              <a:defRPr/>
            </a:pPr>
            <a:r>
              <a:rPr lang="en-US" dirty="0" smtClean="0">
                <a:cs typeface="+mn-cs"/>
              </a:rPr>
              <a:t>Are the fractures stable? </a:t>
            </a:r>
          </a:p>
          <a:p>
            <a:pPr eaLnBrk="1" hangingPunct="1">
              <a:buFontTx/>
              <a:buChar char="•"/>
              <a:defRPr/>
            </a:pPr>
            <a:r>
              <a:rPr lang="en-US" dirty="0" smtClean="0">
                <a:cs typeface="+mn-cs"/>
              </a:rPr>
              <a:t>Spine Cleared?  </a:t>
            </a:r>
          </a:p>
          <a:p>
            <a:pPr eaLnBrk="1" hangingPunct="1">
              <a:buFontTx/>
              <a:buChar char="•"/>
              <a:defRPr/>
            </a:pPr>
            <a:r>
              <a:rPr lang="en-US" dirty="0" smtClean="0">
                <a:cs typeface="+mn-cs"/>
              </a:rPr>
              <a:t>TLSO?</a:t>
            </a:r>
          </a:p>
          <a:p>
            <a:pPr eaLnBrk="1" hangingPunct="1">
              <a:buFontTx/>
              <a:buChar char="•"/>
              <a:defRPr/>
            </a:pPr>
            <a:r>
              <a:rPr lang="en-US" dirty="0" smtClean="0">
                <a:cs typeface="+mn-cs"/>
              </a:rPr>
              <a:t>Is the patient going to surgery for fixation of the L tibia fracture?  May need to be re-evaluated after surgery.</a:t>
            </a:r>
          </a:p>
          <a:p>
            <a:pPr eaLnBrk="1" hangingPunct="1">
              <a:defRPr/>
            </a:pPr>
            <a:endParaRPr lang="en-US" dirty="0" smtClean="0">
              <a:cs typeface="+mn-cs"/>
            </a:endParaRPr>
          </a:p>
          <a:p>
            <a:pPr eaLnBrk="1" hangingPunct="1">
              <a:defRPr/>
            </a:pPr>
            <a:r>
              <a:rPr lang="en-US" dirty="0" smtClean="0">
                <a:cs typeface="+mn-cs"/>
              </a:rPr>
              <a:t>Communication with nursing  - Pain meds!</a:t>
            </a:r>
          </a:p>
          <a:p>
            <a:pPr eaLnBrk="1" hangingPunct="1">
              <a:defRPr/>
            </a:pPr>
            <a:r>
              <a:rPr lang="en-US" dirty="0" smtClean="0">
                <a:cs typeface="+mn-cs"/>
              </a:rPr>
              <a:t>Discharge Planning – Any other family members that can assist with the patient at home?  Acute Rehab????</a:t>
            </a:r>
          </a:p>
          <a:p>
            <a:pPr eaLnBrk="1" hangingPunct="1">
              <a:defRPr/>
            </a:pPr>
            <a:r>
              <a:rPr lang="en-US" dirty="0" smtClean="0">
                <a:cs typeface="+mn-cs"/>
              </a:rPr>
              <a:t>Equipment – RW vs. crutches (likely RW – crutches may bother ribs)</a:t>
            </a:r>
          </a:p>
          <a:p>
            <a:pPr eaLnBrk="1" hangingPunct="1">
              <a:defRPr/>
            </a:pPr>
            <a:r>
              <a:rPr lang="en-US" dirty="0" smtClean="0">
                <a:cs typeface="+mn-cs"/>
              </a:rPr>
              <a:t>Needs to be independent in transfers, stairs, etc.  prior to d/c if he is going to be left home alone.</a:t>
            </a:r>
          </a:p>
        </p:txBody>
      </p:sp>
      <p:sp>
        <p:nvSpPr>
          <p:cNvPr id="4" name="Slide Number Placeholder 3"/>
          <p:cNvSpPr>
            <a:spLocks noGrp="1"/>
          </p:cNvSpPr>
          <p:nvPr>
            <p:ph type="sldNum" sz="quarter" idx="10"/>
          </p:nvPr>
        </p:nvSpPr>
        <p:spPr/>
        <p:txBody>
          <a:bodyPr/>
          <a:lstStyle/>
          <a:p>
            <a:fld id="{D173FB09-8C53-E940-9D90-5BDD52EBAD29}" type="slidenum">
              <a:rPr lang="en-US" smtClean="0"/>
              <a:t>44</a:t>
            </a:fld>
            <a:endParaRPr lang="en-US"/>
          </a:p>
        </p:txBody>
      </p:sp>
    </p:spTree>
    <p:extLst>
      <p:ext uri="{BB962C8B-B14F-4D97-AF65-F5344CB8AC3E}">
        <p14:creationId xmlns:p14="http://schemas.microsoft.com/office/powerpoint/2010/main" val="2437094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ED = Emergency Department, SOB = Shortness of Breath, PMH = Past Medical History</a:t>
            </a:r>
          </a:p>
          <a:p>
            <a:pPr eaLnBrk="1" hangingPunct="1">
              <a:defRPr/>
            </a:pPr>
            <a:r>
              <a:rPr lang="en-US" dirty="0" smtClean="0">
                <a:cs typeface="+mn-cs"/>
              </a:rPr>
              <a:t>DM = Diabetes, COPD = Chronic Obstructive Pulmonary Disease, MI = Myocardial Infarction,  GERD = Gastric Reflux</a:t>
            </a:r>
          </a:p>
          <a:p>
            <a:pPr eaLnBrk="1" hangingPunct="1">
              <a:defRPr/>
            </a:pPr>
            <a:r>
              <a:rPr lang="en-US" dirty="0" smtClean="0">
                <a:cs typeface="+mn-cs"/>
              </a:rPr>
              <a:t>Questions:</a:t>
            </a:r>
          </a:p>
          <a:p>
            <a:pPr eaLnBrk="1" hangingPunct="1">
              <a:defRPr/>
            </a:pPr>
            <a:r>
              <a:rPr lang="en-US" dirty="0" smtClean="0">
                <a:cs typeface="+mn-cs"/>
              </a:rPr>
              <a:t>Vital signs? Monitor with pulse ox?</a:t>
            </a:r>
          </a:p>
          <a:p>
            <a:pPr eaLnBrk="1" hangingPunct="1">
              <a:defRPr/>
            </a:pPr>
            <a:r>
              <a:rPr lang="en-US" dirty="0" smtClean="0">
                <a:cs typeface="+mn-cs"/>
              </a:rPr>
              <a:t>What would you want to test? </a:t>
            </a:r>
          </a:p>
          <a:p>
            <a:pPr eaLnBrk="1" hangingPunct="1">
              <a:defRPr/>
            </a:pPr>
            <a:r>
              <a:rPr lang="en-US" dirty="0" smtClean="0">
                <a:cs typeface="+mn-cs"/>
              </a:rPr>
              <a:t>Plan of Care:  </a:t>
            </a:r>
          </a:p>
          <a:p>
            <a:pPr eaLnBrk="1" hangingPunct="1">
              <a:defRPr/>
            </a:pPr>
            <a:r>
              <a:rPr lang="en-US" dirty="0" smtClean="0">
                <a:cs typeface="+mn-cs"/>
              </a:rPr>
              <a:t>Discharge planning:  What are her options for d/c home?  At what level will this patient need to be to d/c home? Equipment recommendations?</a:t>
            </a:r>
          </a:p>
        </p:txBody>
      </p:sp>
      <p:sp>
        <p:nvSpPr>
          <p:cNvPr id="4" name="Slide Number Placeholder 3"/>
          <p:cNvSpPr>
            <a:spLocks noGrp="1"/>
          </p:cNvSpPr>
          <p:nvPr>
            <p:ph type="sldNum" sz="quarter" idx="10"/>
          </p:nvPr>
        </p:nvSpPr>
        <p:spPr/>
        <p:txBody>
          <a:bodyPr/>
          <a:lstStyle/>
          <a:p>
            <a:fld id="{D173FB09-8C53-E940-9D90-5BDD52EBAD29}" type="slidenum">
              <a:rPr lang="en-US" smtClean="0"/>
              <a:t>45</a:t>
            </a:fld>
            <a:endParaRPr lang="en-US"/>
          </a:p>
        </p:txBody>
      </p:sp>
    </p:spTree>
    <p:extLst>
      <p:ext uri="{BB962C8B-B14F-4D97-AF65-F5344CB8AC3E}">
        <p14:creationId xmlns:p14="http://schemas.microsoft.com/office/powerpoint/2010/main" val="277205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Physical</a:t>
            </a:r>
            <a:r>
              <a:rPr lang="en-US" sz="1200" kern="1200" baseline="0" dirty="0" smtClean="0">
                <a:solidFill>
                  <a:schemeClr val="tx1"/>
                </a:solidFill>
                <a:effectLst/>
                <a:latin typeface="+mn-lt"/>
                <a:ea typeface="+mn-ea"/>
                <a:cs typeface="+mn-cs"/>
              </a:rPr>
              <a:t> therapy</a:t>
            </a:r>
            <a:r>
              <a:rPr lang="en-US" sz="1200" kern="1200" dirty="0" smtClean="0">
                <a:solidFill>
                  <a:schemeClr val="tx1"/>
                </a:solidFill>
                <a:effectLst/>
                <a:latin typeface="+mn-lt"/>
                <a:ea typeface="+mn-ea"/>
                <a:cs typeface="+mn-cs"/>
              </a:rPr>
              <a:t> practice in the acute care setting is unique in that it can</a:t>
            </a:r>
            <a:r>
              <a:rPr lang="en-US" sz="1200" kern="1200" baseline="0" dirty="0" smtClean="0">
                <a:solidFill>
                  <a:schemeClr val="tx1"/>
                </a:solidFill>
                <a:effectLst/>
                <a:latin typeface="+mn-lt"/>
                <a:ea typeface="+mn-ea"/>
                <a:cs typeface="+mn-cs"/>
              </a:rPr>
              <a:t> be very</a:t>
            </a:r>
            <a:r>
              <a:rPr lang="en-US" sz="1200" kern="1200" dirty="0" smtClean="0">
                <a:solidFill>
                  <a:schemeClr val="tx1"/>
                </a:solidFill>
                <a:effectLst/>
                <a:latin typeface="+mn-lt"/>
                <a:ea typeface="+mn-ea"/>
                <a:cs typeface="+mn-cs"/>
              </a:rPr>
              <a:t> fast paced</a:t>
            </a:r>
            <a:r>
              <a:rPr lang="en-US" sz="1200" kern="1200" baseline="0" dirty="0" smtClean="0">
                <a:solidFill>
                  <a:schemeClr val="tx1"/>
                </a:solidFill>
                <a:effectLst/>
                <a:latin typeface="+mn-lt"/>
                <a:ea typeface="+mn-ea"/>
                <a:cs typeface="+mn-cs"/>
              </a:rPr>
              <a:t> with patients that have increasingly shorter lengths of stay in the hospital due to changing reimbursement policies, and that patients are medically unstable and often require quick and effective clinical reasoning.  PTs that practice in acute care need to be able to evaluate function, manage their time and caseload effectively, provide patient education and communicate with a multitude of individuals.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Physical</a:t>
            </a:r>
            <a:r>
              <a:rPr lang="en-US" sz="1200" kern="1200" baseline="0" dirty="0" smtClean="0">
                <a:solidFill>
                  <a:schemeClr val="tx1"/>
                </a:solidFill>
                <a:effectLst/>
                <a:latin typeface="+mn-lt"/>
                <a:ea typeface="+mn-ea"/>
                <a:cs typeface="+mn-cs"/>
              </a:rPr>
              <a:t> therapists in the acute care setting play an important role in </a:t>
            </a:r>
            <a:r>
              <a:rPr lang="en-US" sz="1200" kern="1200" dirty="0" smtClean="0">
                <a:solidFill>
                  <a:schemeClr val="tx1"/>
                </a:solidFill>
                <a:effectLst/>
                <a:latin typeface="+mn-lt"/>
                <a:ea typeface="+mn-ea"/>
                <a:cs typeface="+mn-cs"/>
              </a:rPr>
              <a:t>helping patients and caregivers navigate the complex medical system, having foresight to secondary complications, and they</a:t>
            </a:r>
            <a:r>
              <a:rPr lang="en-US" sz="1200" kern="1200" baseline="0" dirty="0" smtClean="0">
                <a:solidFill>
                  <a:schemeClr val="tx1"/>
                </a:solidFill>
                <a:effectLst/>
                <a:latin typeface="+mn-lt"/>
                <a:ea typeface="+mn-ea"/>
                <a:cs typeface="+mn-cs"/>
              </a:rPr>
              <a:t> advocate</a:t>
            </a:r>
            <a:r>
              <a:rPr lang="en-US" sz="1200" kern="1200" dirty="0" smtClean="0">
                <a:solidFill>
                  <a:schemeClr val="tx1"/>
                </a:solidFill>
                <a:effectLst/>
                <a:latin typeface="+mn-lt"/>
                <a:ea typeface="+mn-ea"/>
                <a:cs typeface="+mn-cs"/>
              </a:rPr>
              <a:t> to ensure a patient’s maximal mobility and physical performance.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Gorman 2010 </a:t>
            </a:r>
          </a:p>
          <a:p>
            <a:r>
              <a:rPr lang="en-US" sz="1200" kern="1200" dirty="0" err="1" smtClean="0">
                <a:solidFill>
                  <a:schemeClr val="tx1"/>
                </a:solidFill>
                <a:effectLst/>
                <a:latin typeface="+mn-lt"/>
                <a:ea typeface="+mn-ea"/>
                <a:cs typeface="+mn-cs"/>
              </a:rPr>
              <a:t>Jette</a:t>
            </a:r>
            <a:r>
              <a:rPr lang="en-US" sz="1200" kern="1200" dirty="0" smtClean="0">
                <a:solidFill>
                  <a:schemeClr val="tx1"/>
                </a:solidFill>
                <a:effectLst/>
                <a:latin typeface="+mn-lt"/>
                <a:ea typeface="+mn-ea"/>
                <a:cs typeface="+mn-cs"/>
              </a:rPr>
              <a:t> 2009</a:t>
            </a:r>
          </a:p>
          <a:p>
            <a:r>
              <a:rPr lang="en-US" sz="1200" kern="1200" dirty="0" err="1" smtClean="0">
                <a:solidFill>
                  <a:schemeClr val="tx1"/>
                </a:solidFill>
                <a:effectLst/>
                <a:latin typeface="+mn-lt"/>
                <a:ea typeface="+mn-ea"/>
                <a:cs typeface="+mn-cs"/>
              </a:rPr>
              <a:t>Masley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Curtis</a:t>
            </a:r>
            <a:endParaRPr lang="en-US" dirty="0" smtClean="0"/>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5</a:t>
            </a:fld>
            <a:endParaRPr lang="en-US"/>
          </a:p>
        </p:txBody>
      </p:sp>
    </p:spTree>
    <p:extLst>
      <p:ext uri="{BB962C8B-B14F-4D97-AF65-F5344CB8AC3E}">
        <p14:creationId xmlns:p14="http://schemas.microsoft.com/office/powerpoint/2010/main" val="370007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49E4DA-F6DD-1740-BE17-7AC8FF7CB038}" type="slidenum">
              <a:rPr lang="en-US"/>
              <a:pPr>
                <a:defRPr/>
              </a:pPr>
              <a:t>6</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pPr eaLnBrk="1" hangingPunct="1">
              <a:defRPr/>
            </a:pPr>
            <a:r>
              <a:rPr lang="en-US" dirty="0" smtClean="0">
                <a:cs typeface="+mn-cs"/>
              </a:rPr>
              <a:t>Physical Therapists can be found all over the hospital from the ICU to the regular floors treating patients.  These include patients with cardiac, orthopedic, neurological, medical</a:t>
            </a:r>
            <a:r>
              <a:rPr lang="en-US" baseline="0" dirty="0" smtClean="0">
                <a:cs typeface="+mn-cs"/>
              </a:rPr>
              <a:t> or </a:t>
            </a:r>
            <a:r>
              <a:rPr lang="en-US" dirty="0" smtClean="0">
                <a:cs typeface="+mn-cs"/>
              </a:rPr>
              <a:t>surgical diagnoses.  Physical therapists in acute care can also see pediatric,</a:t>
            </a:r>
            <a:r>
              <a:rPr lang="en-US" baseline="0" dirty="0" smtClean="0">
                <a:cs typeface="+mn-cs"/>
              </a:rPr>
              <a:t> </a:t>
            </a:r>
            <a:r>
              <a:rPr lang="en-US" dirty="0" smtClean="0">
                <a:cs typeface="+mn-cs"/>
              </a:rPr>
              <a:t>wound care patients, or trauma service</a:t>
            </a:r>
            <a:r>
              <a:rPr lang="en-US" baseline="0" dirty="0" smtClean="0">
                <a:cs typeface="+mn-cs"/>
              </a:rPr>
              <a:t> patients</a:t>
            </a:r>
            <a:r>
              <a:rPr lang="en-US" dirty="0" smtClean="0">
                <a:cs typeface="+mn-cs"/>
              </a:rPr>
              <a:t>.  Patients may cross into more than one area according to their diagnosis/reason for entering the hospital/past medical history.</a:t>
            </a:r>
          </a:p>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mn-cs"/>
              </a:rPr>
              <a:t>What is the ultimate goal in acute care?</a:t>
            </a:r>
            <a:r>
              <a:rPr lang="en-US" baseline="0" dirty="0" smtClean="0">
                <a:cs typeface="+mn-cs"/>
              </a:rPr>
              <a:t> I</a:t>
            </a:r>
            <a:r>
              <a:rPr lang="en-US" dirty="0" smtClean="0">
                <a:cs typeface="+mn-cs"/>
              </a:rPr>
              <a:t>t depends on the patient, family, and doctor</a:t>
            </a:r>
            <a:r>
              <a:rPr lang="ja-JP" altLang="en-US" dirty="0" smtClean="0">
                <a:latin typeface="Arial"/>
                <a:cs typeface="+mn-cs"/>
              </a:rPr>
              <a:t>’</a:t>
            </a:r>
            <a:r>
              <a:rPr lang="en-US" dirty="0" smtClean="0">
                <a:cs typeface="+mn-cs"/>
              </a:rPr>
              <a:t>s goals as well as each individual case.  One patient may only require functional training for a day to be able to safely leave the hospital while another may require a more elaborate plan to be successfully discharged from the hospital.  </a:t>
            </a:r>
          </a:p>
          <a:p>
            <a:endParaRPr lang="en-US" dirty="0"/>
          </a:p>
        </p:txBody>
      </p:sp>
      <p:sp>
        <p:nvSpPr>
          <p:cNvPr id="4" name="Slide Number Placeholder 3"/>
          <p:cNvSpPr>
            <a:spLocks noGrp="1"/>
          </p:cNvSpPr>
          <p:nvPr>
            <p:ph type="sldNum" sz="quarter" idx="10"/>
          </p:nvPr>
        </p:nvSpPr>
        <p:spPr/>
        <p:txBody>
          <a:bodyPr/>
          <a:lstStyle/>
          <a:p>
            <a:fld id="{D173FB09-8C53-E940-9D90-5BDD52EBAD29}" type="slidenum">
              <a:rPr lang="en-US" smtClean="0"/>
              <a:t>7</a:t>
            </a:fld>
            <a:endParaRPr lang="en-US"/>
          </a:p>
        </p:txBody>
      </p:sp>
    </p:spTree>
    <p:extLst>
      <p:ext uri="{BB962C8B-B14F-4D97-AF65-F5344CB8AC3E}">
        <p14:creationId xmlns:p14="http://schemas.microsoft.com/office/powerpoint/2010/main" val="152106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17B517-2735-E74D-83E6-57809873D1CB}" type="slidenum">
              <a:rPr lang="en-US"/>
              <a:pPr>
                <a:defRPr/>
              </a:pPr>
              <a:t>8</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eaLnBrk="1" hangingPunct="1">
              <a:defRPr/>
            </a:pPr>
            <a:r>
              <a:rPr lang="en-US" smtClean="0">
                <a:cs typeface="+mn-cs"/>
              </a:rPr>
              <a:t>Next onto the physical therapy evaluation…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BCED15-3A17-BC4B-A3C3-9D7FC8C845DF}" type="slidenum">
              <a:rPr lang="en-US"/>
              <a:pPr>
                <a:defRPr/>
              </a:pPr>
              <a:t>9</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p:txBody>
          <a:bodyPr/>
          <a:lstStyle/>
          <a:p>
            <a:pPr marL="0" indent="0" eaLnBrk="1" hangingPunct="1">
              <a:buFont typeface="Arial"/>
              <a:buNone/>
              <a:defRPr/>
            </a:pPr>
            <a:r>
              <a:rPr lang="en-US" dirty="0" smtClean="0">
                <a:cs typeface="+mn-cs"/>
              </a:rPr>
              <a:t>This</a:t>
            </a:r>
            <a:r>
              <a:rPr lang="en-US" baseline="0" dirty="0" smtClean="0">
                <a:cs typeface="+mn-cs"/>
              </a:rPr>
              <a:t> is the basic outline for a PT evaluation in the acute care setting. </a:t>
            </a: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April 16,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April 16,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April 16,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A747A19-F4B5-DF4F-8ACA-1C3FCB5C23C7}" type="slidenum">
              <a:rPr lang="en-US"/>
              <a:pPr>
                <a:defRPr/>
              </a:pPr>
              <a:t>‹#›</a:t>
            </a:fld>
            <a:endParaRPr lang="en-US"/>
          </a:p>
        </p:txBody>
      </p:sp>
    </p:spTree>
    <p:extLst>
      <p:ext uri="{BB962C8B-B14F-4D97-AF65-F5344CB8AC3E}">
        <p14:creationId xmlns:p14="http://schemas.microsoft.com/office/powerpoint/2010/main" val="203004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April 16,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April 16,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April 16,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April 16,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April 16,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April 16, 2014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April 16,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April 16,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April 16,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rehabmeasures.org/default.aspx" TargetMode="External"/><Relationship Id="rId4" Type="http://schemas.openxmlformats.org/officeDocument/2006/relationships/hyperlink" Target="http://www.medicare.gov/Pubs/pdf/10969.pdf" TargetMode="External"/><Relationship Id="rId5" Type="http://schemas.openxmlformats.org/officeDocument/2006/relationships/hyperlink" Target="http://www.cms.gov/Outreach-and-Education/Medicare-Learning-Network-MLN/MLNProducts/downloads/Inpatient_Rehab_Fact_Sheet_ICN905643.pdf" TargetMode="External"/><Relationship Id="rId6" Type="http://schemas.openxmlformats.org/officeDocument/2006/relationships/hyperlink" Target="http://www.emoryhealthcare.org/senior-health-center/pdfs/acute-rehab-criteria.pdf" TargetMode="External"/><Relationship Id="rId7" Type="http://schemas.openxmlformats.org/officeDocument/2006/relationships/hyperlink" Target="http://www.medpac.gov/chapters/Mar13_Ch08.pdf" TargetMode="External"/><Relationship Id="rId8" Type="http://schemas.openxmlformats.org/officeDocument/2006/relationships/hyperlink" Target="http://www.emoryhealthcare.org/senior-health-center/pdfs/ltac-admission-criteria.pdf" TargetMode="External"/><Relationship Id="rId1" Type="http://schemas.openxmlformats.org/officeDocument/2006/relationships/slideLayout" Target="../slideLayouts/slideLayout2.xml"/><Relationship Id="rId2" Type="http://schemas.openxmlformats.org/officeDocument/2006/relationships/hyperlink" Target="http://www.acutept.org/associations/11622/files/2013-11-25%20Gorman%20S%202014CSM%20Handout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therapy in the acute care setting</a:t>
            </a:r>
            <a:endParaRPr lang="en-US" dirty="0"/>
          </a:p>
        </p:txBody>
      </p:sp>
      <p:sp>
        <p:nvSpPr>
          <p:cNvPr id="3" name="Subtitle 2"/>
          <p:cNvSpPr>
            <a:spLocks noGrp="1"/>
          </p:cNvSpPr>
          <p:nvPr>
            <p:ph type="subTitle" idx="1"/>
          </p:nvPr>
        </p:nvSpPr>
        <p:spPr/>
        <p:txBody>
          <a:bodyPr>
            <a:normAutofit lnSpcReduction="10000"/>
          </a:bodyPr>
          <a:lstStyle/>
          <a:p>
            <a:r>
              <a:rPr lang="en-US" dirty="0" smtClean="0"/>
              <a:t>An Educational Module for Students</a:t>
            </a:r>
          </a:p>
          <a:p>
            <a:endParaRPr lang="en-US" dirty="0"/>
          </a:p>
          <a:p>
            <a:r>
              <a:rPr lang="en-US" dirty="0" smtClean="0"/>
              <a:t>Miki Anderson, PT</a:t>
            </a:r>
          </a:p>
          <a:p>
            <a:r>
              <a:rPr lang="en-US" dirty="0" smtClean="0"/>
              <a:t>Updated by Allison Rowe, SPT</a:t>
            </a:r>
            <a:endParaRPr lang="en-US" dirty="0"/>
          </a:p>
        </p:txBody>
      </p:sp>
    </p:spTree>
    <p:extLst>
      <p:ext uri="{BB962C8B-B14F-4D97-AF65-F5344CB8AC3E}">
        <p14:creationId xmlns:p14="http://schemas.microsoft.com/office/powerpoint/2010/main" val="228490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By</a:t>
            </a:r>
            <a:endParaRPr lang="en-US" dirty="0"/>
          </a:p>
        </p:txBody>
      </p:sp>
      <p:sp>
        <p:nvSpPr>
          <p:cNvPr id="3" name="Content Placeholder 2"/>
          <p:cNvSpPr>
            <a:spLocks noGrp="1"/>
          </p:cNvSpPr>
          <p:nvPr>
            <p:ph idx="1"/>
          </p:nvPr>
        </p:nvSpPr>
        <p:spPr/>
        <p:txBody>
          <a:bodyPr/>
          <a:lstStyle/>
          <a:p>
            <a:r>
              <a:rPr lang="en-US" dirty="0"/>
              <a:t>S</a:t>
            </a:r>
            <a:r>
              <a:rPr lang="en-US" dirty="0" smtClean="0"/>
              <a:t>low walk past and look in to the room to visually assess challenges/barriers</a:t>
            </a:r>
            <a:endParaRPr lang="en-US" dirty="0"/>
          </a:p>
        </p:txBody>
      </p:sp>
      <p:pic>
        <p:nvPicPr>
          <p:cNvPr id="4" name="Picture 3" descr="LS0194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420" y="2883791"/>
            <a:ext cx="3121256" cy="2151960"/>
          </a:xfrm>
          <a:prstGeom prst="rect">
            <a:avLst/>
          </a:prstGeom>
        </p:spPr>
      </p:pic>
    </p:spTree>
    <p:extLst>
      <p:ext uri="{BB962C8B-B14F-4D97-AF65-F5344CB8AC3E}">
        <p14:creationId xmlns:p14="http://schemas.microsoft.com/office/powerpoint/2010/main" val="26994067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Review</a:t>
            </a:r>
            <a:r>
              <a:rPr lang="en-US" sz="1000" dirty="0" smtClean="0"/>
              <a:t>(6)</a:t>
            </a:r>
            <a:endParaRPr lang="en-US" dirty="0"/>
          </a:p>
        </p:txBody>
      </p:sp>
      <p:sp>
        <p:nvSpPr>
          <p:cNvPr id="3" name="Content Placeholder 2"/>
          <p:cNvSpPr>
            <a:spLocks noGrp="1"/>
          </p:cNvSpPr>
          <p:nvPr>
            <p:ph idx="1"/>
          </p:nvPr>
        </p:nvSpPr>
        <p:spPr/>
        <p:txBody>
          <a:bodyPr/>
          <a:lstStyle/>
          <a:p>
            <a:pPr lvl="0"/>
            <a:r>
              <a:rPr lang="en-US" dirty="0"/>
              <a:t>Physicians Orders</a:t>
            </a:r>
          </a:p>
          <a:p>
            <a:pPr lvl="1"/>
            <a:r>
              <a:rPr lang="en-US" dirty="0"/>
              <a:t>Do you have a PT order?</a:t>
            </a:r>
          </a:p>
          <a:p>
            <a:pPr lvl="1"/>
            <a:r>
              <a:rPr lang="en-US" dirty="0"/>
              <a:t>Precautions/Restrictions</a:t>
            </a:r>
          </a:p>
          <a:p>
            <a:pPr lvl="2"/>
            <a:r>
              <a:rPr lang="en-US" dirty="0"/>
              <a:t>Weight-bearing status</a:t>
            </a:r>
          </a:p>
          <a:p>
            <a:pPr lvl="2"/>
            <a:r>
              <a:rPr lang="en-US" dirty="0"/>
              <a:t>ROM restrictions</a:t>
            </a:r>
          </a:p>
          <a:p>
            <a:pPr lvl="2"/>
            <a:r>
              <a:rPr lang="en-US" dirty="0"/>
              <a:t>Blood pressure/vital guidelines</a:t>
            </a:r>
          </a:p>
          <a:p>
            <a:pPr lvl="2"/>
            <a:r>
              <a:rPr lang="en-US" dirty="0"/>
              <a:t>Bed rest orders? Are these appropriate?</a:t>
            </a:r>
          </a:p>
          <a:p>
            <a:pPr lvl="0"/>
            <a:r>
              <a:rPr lang="en-US" dirty="0"/>
              <a:t>Has the patient already been evaluated by PT during this admission? OT?</a:t>
            </a:r>
          </a:p>
          <a:p>
            <a:endParaRPr lang="en-US" dirty="0"/>
          </a:p>
        </p:txBody>
      </p:sp>
      <p:pic>
        <p:nvPicPr>
          <p:cNvPr id="4" name="Picture 3" descr="BES_08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463" y="1019529"/>
            <a:ext cx="3499221" cy="2417145"/>
          </a:xfrm>
          <a:prstGeom prst="rect">
            <a:avLst/>
          </a:prstGeom>
        </p:spPr>
      </p:pic>
    </p:spTree>
    <p:extLst>
      <p:ext uri="{BB962C8B-B14F-4D97-AF65-F5344CB8AC3E}">
        <p14:creationId xmlns:p14="http://schemas.microsoft.com/office/powerpoint/2010/main" val="41526853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a:t>
            </a:r>
            <a:r>
              <a:rPr lang="en-US" dirty="0"/>
              <a:t>Review</a:t>
            </a:r>
            <a:r>
              <a:rPr lang="en-US" sz="1000" dirty="0"/>
              <a:t>(6)</a:t>
            </a:r>
          </a:p>
        </p:txBody>
      </p:sp>
      <p:sp>
        <p:nvSpPr>
          <p:cNvPr id="3" name="Content Placeholder 2"/>
          <p:cNvSpPr>
            <a:spLocks noGrp="1"/>
          </p:cNvSpPr>
          <p:nvPr>
            <p:ph idx="1"/>
          </p:nvPr>
        </p:nvSpPr>
        <p:spPr/>
        <p:txBody>
          <a:bodyPr/>
          <a:lstStyle/>
          <a:p>
            <a:r>
              <a:rPr lang="en-US" dirty="0"/>
              <a:t>Scan the orders for potential holds:</a:t>
            </a:r>
          </a:p>
          <a:p>
            <a:pPr lvl="1"/>
            <a:r>
              <a:rPr lang="en-US" dirty="0"/>
              <a:t>Ultrasound/Doppler to rule out DVT</a:t>
            </a:r>
          </a:p>
          <a:p>
            <a:pPr lvl="1"/>
            <a:r>
              <a:rPr lang="en-US" dirty="0"/>
              <a:t>CT/MRI due to Altered Mental Status</a:t>
            </a:r>
          </a:p>
          <a:p>
            <a:pPr lvl="1"/>
            <a:r>
              <a:rPr lang="en-US" dirty="0"/>
              <a:t>Cardiac Testing (EKG)</a:t>
            </a:r>
          </a:p>
          <a:p>
            <a:pPr lvl="1"/>
            <a:r>
              <a:rPr lang="en-US" dirty="0"/>
              <a:t>Scheduled surgery or other procedure</a:t>
            </a:r>
          </a:p>
          <a:p>
            <a:pPr lvl="1"/>
            <a:r>
              <a:rPr lang="en-US" dirty="0"/>
              <a:t>Pending discharge</a:t>
            </a:r>
          </a:p>
          <a:p>
            <a:endParaRPr lang="en-US" dirty="0"/>
          </a:p>
        </p:txBody>
      </p:sp>
      <p:pic>
        <p:nvPicPr>
          <p:cNvPr id="4" name="Picture 3" descr="AA0027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8039" y="4223868"/>
            <a:ext cx="3120112" cy="1950070"/>
          </a:xfrm>
          <a:prstGeom prst="rect">
            <a:avLst/>
          </a:prstGeom>
        </p:spPr>
      </p:pic>
    </p:spTree>
    <p:extLst>
      <p:ext uri="{BB962C8B-B14F-4D97-AF65-F5344CB8AC3E}">
        <p14:creationId xmlns:p14="http://schemas.microsoft.com/office/powerpoint/2010/main" val="408852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a:t>
            </a:r>
            <a:r>
              <a:rPr lang="en-US" dirty="0"/>
              <a:t>Review</a:t>
            </a:r>
            <a:r>
              <a:rPr lang="en-US" sz="1000" dirty="0"/>
              <a:t>(6)</a:t>
            </a:r>
          </a:p>
        </p:txBody>
      </p:sp>
      <p:sp>
        <p:nvSpPr>
          <p:cNvPr id="3" name="Content Placeholder 2"/>
          <p:cNvSpPr>
            <a:spLocks noGrp="1"/>
          </p:cNvSpPr>
          <p:nvPr>
            <p:ph idx="1"/>
          </p:nvPr>
        </p:nvSpPr>
        <p:spPr/>
        <p:txBody>
          <a:bodyPr/>
          <a:lstStyle/>
          <a:p>
            <a:r>
              <a:rPr lang="en-US" dirty="0"/>
              <a:t>Progress notes: </a:t>
            </a:r>
          </a:p>
          <a:p>
            <a:pPr lvl="1"/>
            <a:r>
              <a:rPr lang="en-US" dirty="0"/>
              <a:t>Section for communication between all disciplines</a:t>
            </a:r>
          </a:p>
          <a:p>
            <a:pPr lvl="1"/>
            <a:r>
              <a:rPr lang="en-US" dirty="0"/>
              <a:t>Plan of Care</a:t>
            </a:r>
          </a:p>
          <a:p>
            <a:pPr lvl="1"/>
            <a:r>
              <a:rPr lang="en-US" dirty="0"/>
              <a:t>Instructions for PT?</a:t>
            </a:r>
          </a:p>
          <a:p>
            <a:pPr lvl="1"/>
            <a:r>
              <a:rPr lang="en-US" dirty="0"/>
              <a:t>Change in patient status?</a:t>
            </a:r>
          </a:p>
          <a:p>
            <a:pPr marL="274320" lvl="1" indent="0">
              <a:buNone/>
            </a:pPr>
            <a:endParaRPr lang="en-US" dirty="0"/>
          </a:p>
          <a:p>
            <a:pPr lvl="0"/>
            <a:r>
              <a:rPr lang="en-US" dirty="0"/>
              <a:t>Hint for a thick paper chart or extensive electronic chart = Find the most recent MD </a:t>
            </a:r>
            <a:r>
              <a:rPr lang="en-US" dirty="0" smtClean="0"/>
              <a:t>progress note</a:t>
            </a:r>
            <a:endParaRPr lang="en-US" dirty="0"/>
          </a:p>
          <a:p>
            <a:endParaRPr lang="en-US" dirty="0"/>
          </a:p>
        </p:txBody>
      </p:sp>
    </p:spTree>
    <p:extLst>
      <p:ext uri="{BB962C8B-B14F-4D97-AF65-F5344CB8AC3E}">
        <p14:creationId xmlns:p14="http://schemas.microsoft.com/office/powerpoint/2010/main" val="9982196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a:t>
            </a:r>
            <a:r>
              <a:rPr lang="en-US" dirty="0"/>
              <a:t>Review</a:t>
            </a:r>
            <a:r>
              <a:rPr lang="en-US" sz="1000" dirty="0"/>
              <a:t>(6)</a:t>
            </a:r>
          </a:p>
        </p:txBody>
      </p:sp>
      <p:sp>
        <p:nvSpPr>
          <p:cNvPr id="3" name="Content Placeholder 2"/>
          <p:cNvSpPr>
            <a:spLocks noGrp="1"/>
          </p:cNvSpPr>
          <p:nvPr>
            <p:ph idx="1"/>
          </p:nvPr>
        </p:nvSpPr>
        <p:spPr/>
        <p:txBody>
          <a:bodyPr/>
          <a:lstStyle/>
          <a:p>
            <a:r>
              <a:rPr lang="en-US" dirty="0"/>
              <a:t>H&amp; P:</a:t>
            </a:r>
          </a:p>
          <a:p>
            <a:pPr lvl="1"/>
            <a:r>
              <a:rPr lang="en-US" dirty="0"/>
              <a:t>History of Present Illness</a:t>
            </a:r>
          </a:p>
          <a:p>
            <a:pPr lvl="1"/>
            <a:r>
              <a:rPr lang="en-US" dirty="0"/>
              <a:t>Past Medical History</a:t>
            </a:r>
          </a:p>
          <a:p>
            <a:pPr lvl="1"/>
            <a:r>
              <a:rPr lang="en-US" dirty="0"/>
              <a:t>Prior Level of Function</a:t>
            </a:r>
          </a:p>
          <a:p>
            <a:pPr lvl="1"/>
            <a:r>
              <a:rPr lang="en-US" dirty="0"/>
              <a:t>Social History</a:t>
            </a:r>
          </a:p>
          <a:p>
            <a:pPr lvl="1"/>
            <a:r>
              <a:rPr lang="en-US" dirty="0"/>
              <a:t>Current Medications</a:t>
            </a:r>
          </a:p>
          <a:p>
            <a:pPr lvl="1"/>
            <a:r>
              <a:rPr lang="en-US" dirty="0"/>
              <a:t>Review of Systems</a:t>
            </a:r>
          </a:p>
          <a:p>
            <a:pPr lvl="1"/>
            <a:r>
              <a:rPr lang="en-US" dirty="0"/>
              <a:t>MD’s problem list and plan </a:t>
            </a:r>
          </a:p>
          <a:p>
            <a:pPr marL="0" indent="0">
              <a:buNone/>
            </a:pPr>
            <a:endParaRPr lang="en-US" dirty="0"/>
          </a:p>
        </p:txBody>
      </p:sp>
    </p:spTree>
    <p:extLst>
      <p:ext uri="{BB962C8B-B14F-4D97-AF65-F5344CB8AC3E}">
        <p14:creationId xmlns:p14="http://schemas.microsoft.com/office/powerpoint/2010/main" val="2085223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Review </a:t>
            </a:r>
            <a:endParaRPr lang="en-US" dirty="0"/>
          </a:p>
        </p:txBody>
      </p:sp>
      <p:sp>
        <p:nvSpPr>
          <p:cNvPr id="3" name="Content Placeholder 2"/>
          <p:cNvSpPr>
            <a:spLocks noGrp="1"/>
          </p:cNvSpPr>
          <p:nvPr>
            <p:ph idx="1"/>
          </p:nvPr>
        </p:nvSpPr>
        <p:spPr/>
        <p:txBody>
          <a:bodyPr>
            <a:normAutofit/>
          </a:bodyPr>
          <a:lstStyle/>
          <a:p>
            <a:r>
              <a:rPr lang="en-US" dirty="0"/>
              <a:t>Other Sections to Explore:</a:t>
            </a:r>
          </a:p>
          <a:p>
            <a:pPr lvl="1"/>
            <a:r>
              <a:rPr lang="en-US" dirty="0"/>
              <a:t>Laboratory Values</a:t>
            </a:r>
          </a:p>
          <a:p>
            <a:pPr lvl="1"/>
            <a:r>
              <a:rPr lang="en-US" dirty="0" smtClean="0"/>
              <a:t>Other physician consults</a:t>
            </a:r>
          </a:p>
          <a:p>
            <a:pPr lvl="1"/>
            <a:r>
              <a:rPr lang="en-US" dirty="0" smtClean="0"/>
              <a:t>Radiology</a:t>
            </a:r>
            <a:r>
              <a:rPr lang="en-US" dirty="0"/>
              <a:t>/Nuclear Medicine Reports</a:t>
            </a:r>
          </a:p>
          <a:p>
            <a:pPr lvl="1"/>
            <a:r>
              <a:rPr lang="en-US" dirty="0"/>
              <a:t>Surgical Reports</a:t>
            </a:r>
          </a:p>
          <a:p>
            <a:pPr lvl="1"/>
            <a:r>
              <a:rPr lang="en-US" dirty="0"/>
              <a:t>Cardiac Testing</a:t>
            </a:r>
          </a:p>
          <a:p>
            <a:pPr lvl="1"/>
            <a:r>
              <a:rPr lang="en-US" dirty="0"/>
              <a:t>Interdisciplinary Care</a:t>
            </a:r>
          </a:p>
          <a:p>
            <a:pPr lvl="1"/>
            <a:r>
              <a:rPr lang="en-US" dirty="0"/>
              <a:t>Special Diagnostics/Ancillary Services</a:t>
            </a:r>
          </a:p>
          <a:p>
            <a:pPr lvl="1"/>
            <a:r>
              <a:rPr lang="en-US" dirty="0"/>
              <a:t>Medication Record</a:t>
            </a:r>
          </a:p>
          <a:p>
            <a:pPr lvl="1"/>
            <a:r>
              <a:rPr lang="en-US" dirty="0"/>
              <a:t>Graphic Records</a:t>
            </a:r>
          </a:p>
          <a:p>
            <a:endParaRPr lang="en-US" dirty="0"/>
          </a:p>
        </p:txBody>
      </p:sp>
    </p:spTree>
    <p:extLst>
      <p:ext uri="{BB962C8B-B14F-4D97-AF65-F5344CB8AC3E}">
        <p14:creationId xmlns:p14="http://schemas.microsoft.com/office/powerpoint/2010/main" val="22054196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r>
              <a:rPr lang="en-US" sz="1000" dirty="0" smtClean="0"/>
              <a:t>(5)</a:t>
            </a:r>
            <a:r>
              <a:rPr lang="en-US" dirty="0" smtClean="0"/>
              <a:t> </a:t>
            </a:r>
            <a:endParaRPr lang="en-US" dirty="0"/>
          </a:p>
        </p:txBody>
      </p:sp>
      <p:sp>
        <p:nvSpPr>
          <p:cNvPr id="3" name="Content Placeholder 2"/>
          <p:cNvSpPr>
            <a:spLocks noGrp="1"/>
          </p:cNvSpPr>
          <p:nvPr>
            <p:ph idx="1"/>
          </p:nvPr>
        </p:nvSpPr>
        <p:spPr>
          <a:xfrm>
            <a:off x="457200" y="1600200"/>
            <a:ext cx="8686800" cy="4876800"/>
          </a:xfrm>
        </p:spPr>
        <p:txBody>
          <a:bodyPr>
            <a:normAutofit fontScale="92500"/>
          </a:bodyPr>
          <a:lstStyle/>
          <a:p>
            <a:pPr lvl="0"/>
            <a:r>
              <a:rPr lang="en-US" dirty="0"/>
              <a:t>MD</a:t>
            </a:r>
            <a:endParaRPr lang="en-US" sz="1600" dirty="0"/>
          </a:p>
          <a:p>
            <a:pPr lvl="1"/>
            <a:r>
              <a:rPr lang="en-US" dirty="0"/>
              <a:t>Clarification of orders</a:t>
            </a:r>
            <a:endParaRPr lang="en-US" sz="1400" dirty="0"/>
          </a:p>
          <a:p>
            <a:pPr lvl="1"/>
            <a:r>
              <a:rPr lang="en-US" dirty="0"/>
              <a:t>Precautions/Restrictions</a:t>
            </a:r>
            <a:endParaRPr lang="en-US" sz="1400" dirty="0"/>
          </a:p>
          <a:p>
            <a:pPr lvl="0"/>
            <a:r>
              <a:rPr lang="en-US" dirty="0"/>
              <a:t>Nursing</a:t>
            </a:r>
            <a:endParaRPr lang="en-US" sz="1600" dirty="0"/>
          </a:p>
          <a:p>
            <a:pPr lvl="1"/>
            <a:r>
              <a:rPr lang="en-US" dirty="0"/>
              <a:t>Is it ok to work with this patient?  Any Precautions?</a:t>
            </a:r>
            <a:endParaRPr lang="en-US" sz="1400" dirty="0"/>
          </a:p>
          <a:p>
            <a:pPr lvl="1"/>
            <a:r>
              <a:rPr lang="en-US" dirty="0"/>
              <a:t>Is there anything that can be disconnected?</a:t>
            </a:r>
            <a:endParaRPr lang="en-US" sz="1400" dirty="0"/>
          </a:p>
          <a:p>
            <a:pPr lvl="1"/>
            <a:r>
              <a:rPr lang="en-US" dirty="0"/>
              <a:t>How well is the patient following commands</a:t>
            </a:r>
            <a:r>
              <a:rPr lang="en-US" dirty="0" smtClean="0"/>
              <a:t>? </a:t>
            </a:r>
            <a:r>
              <a:rPr lang="en-US" dirty="0"/>
              <a:t>Any new changes in status</a:t>
            </a:r>
            <a:r>
              <a:rPr lang="en-US" dirty="0" smtClean="0"/>
              <a:t>?</a:t>
            </a:r>
            <a:endParaRPr lang="en-US" dirty="0"/>
          </a:p>
          <a:p>
            <a:pPr lvl="1"/>
            <a:r>
              <a:rPr lang="en-US" dirty="0"/>
              <a:t>Pain medication schedule</a:t>
            </a:r>
            <a:endParaRPr lang="en-US" sz="1400" dirty="0"/>
          </a:p>
          <a:p>
            <a:pPr lvl="0"/>
            <a:r>
              <a:rPr lang="en-US" dirty="0" smtClean="0"/>
              <a:t>Nursing </a:t>
            </a:r>
            <a:r>
              <a:rPr lang="en-US" dirty="0"/>
              <a:t>Technicians</a:t>
            </a:r>
            <a:endParaRPr lang="en-US" sz="1600" dirty="0"/>
          </a:p>
          <a:p>
            <a:pPr lvl="1"/>
            <a:r>
              <a:rPr lang="en-US" dirty="0"/>
              <a:t>Position the patient for bath/hygiene/meals?</a:t>
            </a:r>
            <a:endParaRPr lang="en-US" sz="1400" dirty="0"/>
          </a:p>
          <a:p>
            <a:pPr lvl="1"/>
            <a:r>
              <a:rPr lang="en-US" dirty="0"/>
              <a:t>Stand the patient so bed linens can be changed?</a:t>
            </a:r>
            <a:endParaRPr lang="en-US" sz="1400" dirty="0"/>
          </a:p>
          <a:p>
            <a:pPr lvl="0"/>
            <a:r>
              <a:rPr lang="en-US" dirty="0"/>
              <a:t>Other Therapies</a:t>
            </a:r>
            <a:endParaRPr lang="en-US" sz="1600" dirty="0"/>
          </a:p>
          <a:p>
            <a:pPr lvl="1"/>
            <a:r>
              <a:rPr lang="en-US" dirty="0"/>
              <a:t>Coordinate timing with OT/ST/Respiratory therapy </a:t>
            </a:r>
            <a:endParaRPr lang="en-US" sz="1400" dirty="0"/>
          </a:p>
          <a:p>
            <a:endParaRPr lang="en-US" dirty="0"/>
          </a:p>
        </p:txBody>
      </p:sp>
    </p:spTree>
    <p:extLst>
      <p:ext uri="{BB962C8B-B14F-4D97-AF65-F5344CB8AC3E}">
        <p14:creationId xmlns:p14="http://schemas.microsoft.com/office/powerpoint/2010/main" val="17089343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History/Subjective</a:t>
            </a:r>
            <a:r>
              <a:rPr lang="en-US" sz="1000" dirty="0" smtClean="0"/>
              <a:t>(5,6)</a:t>
            </a:r>
            <a:endParaRPr lang="en-US" dirty="0"/>
          </a:p>
        </p:txBody>
      </p:sp>
      <p:sp>
        <p:nvSpPr>
          <p:cNvPr id="3" name="Content Placeholder 2"/>
          <p:cNvSpPr>
            <a:spLocks noGrp="1"/>
          </p:cNvSpPr>
          <p:nvPr>
            <p:ph idx="1"/>
          </p:nvPr>
        </p:nvSpPr>
        <p:spPr/>
        <p:txBody>
          <a:bodyPr/>
          <a:lstStyle/>
          <a:p>
            <a:pPr lvl="0"/>
            <a:r>
              <a:rPr lang="en-US" dirty="0" smtClean="0"/>
              <a:t>Introduction</a:t>
            </a:r>
            <a:endParaRPr lang="en-US" dirty="0"/>
          </a:p>
          <a:p>
            <a:pPr lvl="1"/>
            <a:r>
              <a:rPr lang="en-US" dirty="0"/>
              <a:t>What does PT do? </a:t>
            </a:r>
          </a:p>
          <a:p>
            <a:pPr lvl="0"/>
            <a:r>
              <a:rPr lang="en-US" dirty="0"/>
              <a:t>Prior Level of Function</a:t>
            </a:r>
          </a:p>
          <a:p>
            <a:pPr lvl="0"/>
            <a:r>
              <a:rPr lang="en-US" dirty="0"/>
              <a:t>Home Situation</a:t>
            </a:r>
          </a:p>
          <a:p>
            <a:pPr lvl="1"/>
            <a:r>
              <a:rPr lang="en-US" dirty="0"/>
              <a:t>Live alone or with someone?</a:t>
            </a:r>
          </a:p>
          <a:p>
            <a:pPr lvl="1"/>
            <a:r>
              <a:rPr lang="en-US" dirty="0"/>
              <a:t>Stairs? If so, are there handrails? Unilateral or bilateral? </a:t>
            </a:r>
          </a:p>
          <a:p>
            <a:pPr lvl="1"/>
            <a:r>
              <a:rPr lang="en-US" dirty="0"/>
              <a:t>Will someone be available to help upon d/c if needed? How often and to what capacity? </a:t>
            </a:r>
          </a:p>
          <a:p>
            <a:endParaRPr lang="en-US" dirty="0"/>
          </a:p>
        </p:txBody>
      </p:sp>
    </p:spTree>
    <p:extLst>
      <p:ext uri="{BB962C8B-B14F-4D97-AF65-F5344CB8AC3E}">
        <p14:creationId xmlns:p14="http://schemas.microsoft.com/office/powerpoint/2010/main" val="40158363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r>
              <a:rPr lang="en-US" sz="1000" dirty="0" smtClean="0"/>
              <a:t>(1,5)</a:t>
            </a:r>
            <a:endParaRPr lang="en-US" sz="1000" dirty="0"/>
          </a:p>
        </p:txBody>
      </p:sp>
      <p:sp>
        <p:nvSpPr>
          <p:cNvPr id="3" name="Content Placeholder 2"/>
          <p:cNvSpPr>
            <a:spLocks noGrp="1"/>
          </p:cNvSpPr>
          <p:nvPr>
            <p:ph idx="1"/>
          </p:nvPr>
        </p:nvSpPr>
        <p:spPr/>
        <p:txBody>
          <a:bodyPr>
            <a:normAutofit/>
          </a:bodyPr>
          <a:lstStyle/>
          <a:p>
            <a:r>
              <a:rPr lang="en-US" dirty="0" smtClean="0"/>
              <a:t>Pain</a:t>
            </a:r>
            <a:endParaRPr lang="en-US" dirty="0"/>
          </a:p>
          <a:p>
            <a:r>
              <a:rPr lang="en-US" dirty="0"/>
              <a:t>Cognition</a:t>
            </a:r>
          </a:p>
          <a:p>
            <a:r>
              <a:rPr lang="en-US" dirty="0"/>
              <a:t>ROM</a:t>
            </a:r>
          </a:p>
          <a:p>
            <a:r>
              <a:rPr lang="en-US" dirty="0"/>
              <a:t>Strength</a:t>
            </a:r>
          </a:p>
          <a:p>
            <a:r>
              <a:rPr lang="en-US" dirty="0"/>
              <a:t>Sensation</a:t>
            </a:r>
          </a:p>
          <a:p>
            <a:r>
              <a:rPr lang="en-US" dirty="0"/>
              <a:t>Muscle Tone</a:t>
            </a:r>
          </a:p>
          <a:p>
            <a:r>
              <a:rPr lang="en-US" dirty="0"/>
              <a:t>Motor Control</a:t>
            </a:r>
          </a:p>
          <a:p>
            <a:r>
              <a:rPr lang="en-US" dirty="0"/>
              <a:t>Balance</a:t>
            </a:r>
          </a:p>
          <a:p>
            <a:r>
              <a:rPr lang="en-US" dirty="0"/>
              <a:t>Endurance</a:t>
            </a:r>
          </a:p>
          <a:p>
            <a:pPr marL="0" indent="0">
              <a:buNone/>
            </a:pPr>
            <a:endParaRPr lang="en-US" dirty="0"/>
          </a:p>
        </p:txBody>
      </p:sp>
    </p:spTree>
    <p:extLst>
      <p:ext uri="{BB962C8B-B14F-4D97-AF65-F5344CB8AC3E}">
        <p14:creationId xmlns:p14="http://schemas.microsoft.com/office/powerpoint/2010/main" val="19176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r>
              <a:rPr lang="en-US" sz="1000" dirty="0" smtClean="0"/>
              <a:t>(2,5,6)</a:t>
            </a:r>
            <a:endParaRPr lang="en-US" sz="1000" dirty="0"/>
          </a:p>
        </p:txBody>
      </p:sp>
      <p:sp>
        <p:nvSpPr>
          <p:cNvPr id="3" name="Content Placeholder 2"/>
          <p:cNvSpPr>
            <a:spLocks noGrp="1"/>
          </p:cNvSpPr>
          <p:nvPr>
            <p:ph idx="1"/>
          </p:nvPr>
        </p:nvSpPr>
        <p:spPr/>
        <p:txBody>
          <a:bodyPr/>
          <a:lstStyle/>
          <a:p>
            <a:r>
              <a:rPr lang="en-US" dirty="0"/>
              <a:t>Functional Assessment </a:t>
            </a:r>
          </a:p>
          <a:p>
            <a:pPr lvl="1"/>
            <a:r>
              <a:rPr lang="en-US" dirty="0"/>
              <a:t>Bed mobility</a:t>
            </a:r>
          </a:p>
          <a:p>
            <a:pPr lvl="1"/>
            <a:r>
              <a:rPr lang="en-US" dirty="0"/>
              <a:t>Transfers</a:t>
            </a:r>
          </a:p>
          <a:p>
            <a:pPr lvl="1"/>
            <a:r>
              <a:rPr lang="en-US" dirty="0"/>
              <a:t>Ambulation</a:t>
            </a:r>
          </a:p>
          <a:p>
            <a:pPr lvl="1"/>
            <a:r>
              <a:rPr lang="en-US" dirty="0"/>
              <a:t>Wheelchair Mobility</a:t>
            </a:r>
          </a:p>
          <a:p>
            <a:pPr lvl="1"/>
            <a:r>
              <a:rPr lang="en-US" dirty="0"/>
              <a:t>Step negotiation if appropriate</a:t>
            </a:r>
          </a:p>
          <a:p>
            <a:endParaRPr lang="en-US" dirty="0"/>
          </a:p>
        </p:txBody>
      </p:sp>
      <p:pic>
        <p:nvPicPr>
          <p:cNvPr id="4" name="Picture 3" descr="rbrs_00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126" y="1979559"/>
            <a:ext cx="3151737" cy="3419970"/>
          </a:xfrm>
          <a:prstGeom prst="rect">
            <a:avLst/>
          </a:prstGeom>
        </p:spPr>
      </p:pic>
    </p:spTree>
    <p:extLst>
      <p:ext uri="{BB962C8B-B14F-4D97-AF65-F5344CB8AC3E}">
        <p14:creationId xmlns:p14="http://schemas.microsoft.com/office/powerpoint/2010/main" val="69523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457200" y="1600199"/>
            <a:ext cx="8229600" cy="5257801"/>
          </a:xfrm>
        </p:spPr>
        <p:txBody>
          <a:bodyPr/>
          <a:lstStyle/>
          <a:p>
            <a:r>
              <a:rPr lang="en-US" dirty="0"/>
              <a:t>Following this presentation, the learner will:</a:t>
            </a:r>
          </a:p>
          <a:p>
            <a:pPr lvl="1"/>
            <a:r>
              <a:rPr lang="en-US" sz="2400" dirty="0"/>
              <a:t>Have a general understanding of a Physical Therapist’s role(s) in the acute care setting. </a:t>
            </a:r>
          </a:p>
          <a:p>
            <a:pPr lvl="1"/>
            <a:r>
              <a:rPr lang="en-US" sz="2400" dirty="0"/>
              <a:t>Be aware of critical components of chart review in the acute care setting. </a:t>
            </a:r>
          </a:p>
          <a:p>
            <a:pPr lvl="1"/>
            <a:r>
              <a:rPr lang="en-US" sz="2400" dirty="0"/>
              <a:t>Be familiar with components of patient evaluation, examination, and intervention in acute care. </a:t>
            </a:r>
          </a:p>
          <a:p>
            <a:pPr lvl="1"/>
            <a:r>
              <a:rPr lang="en-US" sz="2400" dirty="0"/>
              <a:t>Understand possible options for discharge planning and the rationale for sending a patient to each setting.</a:t>
            </a:r>
          </a:p>
          <a:p>
            <a:pPr lvl="1"/>
            <a:r>
              <a:rPr lang="en-US" sz="2400" dirty="0"/>
              <a:t>Have an understanding of basic treatment ideas and options in the acute care setting. </a:t>
            </a:r>
          </a:p>
          <a:p>
            <a:endParaRPr lang="en-US" dirty="0"/>
          </a:p>
        </p:txBody>
      </p:sp>
    </p:spTree>
    <p:extLst>
      <p:ext uri="{BB962C8B-B14F-4D97-AF65-F5344CB8AC3E}">
        <p14:creationId xmlns:p14="http://schemas.microsoft.com/office/powerpoint/2010/main" val="264377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r>
              <a:rPr lang="en-US" sz="1000" dirty="0" smtClean="0"/>
              <a:t>(1-4)</a:t>
            </a:r>
            <a:endParaRPr lang="en-US" sz="1000" dirty="0"/>
          </a:p>
        </p:txBody>
      </p:sp>
      <p:sp>
        <p:nvSpPr>
          <p:cNvPr id="3" name="Content Placeholder 2"/>
          <p:cNvSpPr>
            <a:spLocks noGrp="1"/>
          </p:cNvSpPr>
          <p:nvPr>
            <p:ph idx="1"/>
          </p:nvPr>
        </p:nvSpPr>
        <p:spPr/>
        <p:txBody>
          <a:bodyPr/>
          <a:lstStyle/>
          <a:p>
            <a:pPr lvl="0"/>
            <a:r>
              <a:rPr lang="en-US" dirty="0"/>
              <a:t>Summary of findings</a:t>
            </a:r>
          </a:p>
          <a:p>
            <a:pPr lvl="0"/>
            <a:r>
              <a:rPr lang="en-US" dirty="0"/>
              <a:t>Prognosis</a:t>
            </a:r>
          </a:p>
          <a:p>
            <a:pPr lvl="0"/>
            <a:r>
              <a:rPr lang="en-US" dirty="0"/>
              <a:t>Functional Potential</a:t>
            </a:r>
          </a:p>
          <a:p>
            <a:pPr lvl="1"/>
            <a:r>
              <a:rPr lang="en-US" dirty="0"/>
              <a:t>Impairments         </a:t>
            </a:r>
          </a:p>
          <a:p>
            <a:pPr lvl="1"/>
            <a:r>
              <a:rPr lang="en-US" dirty="0"/>
              <a:t>Functional Limitations</a:t>
            </a:r>
          </a:p>
          <a:p>
            <a:pPr lvl="1"/>
            <a:r>
              <a:rPr lang="en-US" dirty="0"/>
              <a:t>Is PT needed?</a:t>
            </a:r>
          </a:p>
          <a:p>
            <a:pPr lvl="1"/>
            <a:r>
              <a:rPr lang="en-US" dirty="0"/>
              <a:t>Relate to Prior Level of Function</a:t>
            </a:r>
          </a:p>
          <a:p>
            <a:endParaRPr lang="en-US" dirty="0"/>
          </a:p>
        </p:txBody>
      </p:sp>
    </p:spTree>
    <p:extLst>
      <p:ext uri="{BB962C8B-B14F-4D97-AF65-F5344CB8AC3E}">
        <p14:creationId xmlns:p14="http://schemas.microsoft.com/office/powerpoint/2010/main" val="298842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r>
              <a:rPr lang="en-US" sz="1000" dirty="0" smtClean="0"/>
              <a:t>(1,3,5,6)</a:t>
            </a:r>
            <a:endParaRPr lang="en-US" sz="1000" dirty="0"/>
          </a:p>
        </p:txBody>
      </p:sp>
      <p:sp>
        <p:nvSpPr>
          <p:cNvPr id="3" name="Content Placeholder 2"/>
          <p:cNvSpPr>
            <a:spLocks noGrp="1"/>
          </p:cNvSpPr>
          <p:nvPr>
            <p:ph idx="1"/>
          </p:nvPr>
        </p:nvSpPr>
        <p:spPr/>
        <p:txBody>
          <a:bodyPr/>
          <a:lstStyle/>
          <a:p>
            <a:pPr lvl="0"/>
            <a:r>
              <a:rPr lang="en-US" dirty="0"/>
              <a:t>Is there a need for PT?</a:t>
            </a:r>
          </a:p>
          <a:p>
            <a:r>
              <a:rPr lang="en-US" dirty="0"/>
              <a:t>Frequency &amp; Duration?</a:t>
            </a:r>
          </a:p>
          <a:p>
            <a:r>
              <a:rPr lang="en-US" dirty="0"/>
              <a:t>Goals</a:t>
            </a:r>
          </a:p>
          <a:p>
            <a:r>
              <a:rPr lang="en-US" dirty="0"/>
              <a:t>Discharge Recommendations?</a:t>
            </a:r>
          </a:p>
          <a:p>
            <a:endParaRPr lang="en-US" dirty="0"/>
          </a:p>
        </p:txBody>
      </p:sp>
    </p:spTree>
    <p:extLst>
      <p:ext uri="{BB962C8B-B14F-4D97-AF65-F5344CB8AC3E}">
        <p14:creationId xmlns:p14="http://schemas.microsoft.com/office/powerpoint/2010/main" val="357185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dirty="0" smtClean="0">
                <a:cs typeface="+mj-cs"/>
              </a:rPr>
              <a:t>After the evaluation</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3394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leaving the patient</a:t>
            </a:r>
            <a:endParaRPr lang="en-US" sz="1000" dirty="0"/>
          </a:p>
        </p:txBody>
      </p:sp>
      <p:sp>
        <p:nvSpPr>
          <p:cNvPr id="3" name="Content Placeholder 2"/>
          <p:cNvSpPr>
            <a:spLocks noGrp="1"/>
          </p:cNvSpPr>
          <p:nvPr>
            <p:ph idx="1"/>
          </p:nvPr>
        </p:nvSpPr>
        <p:spPr/>
        <p:txBody>
          <a:bodyPr/>
          <a:lstStyle/>
          <a:p>
            <a:endParaRPr lang="en-US" dirty="0"/>
          </a:p>
          <a:p>
            <a:r>
              <a:rPr lang="en-US" dirty="0"/>
              <a:t>Make sure the patient is positioned safely</a:t>
            </a:r>
          </a:p>
          <a:p>
            <a:r>
              <a:rPr lang="en-US" dirty="0"/>
              <a:t>Make sure the call bell/phone is in reach</a:t>
            </a:r>
          </a:p>
          <a:p>
            <a:r>
              <a:rPr lang="en-US" dirty="0"/>
              <a:t>Does anything need to be re-connected? Chair or bed locked?</a:t>
            </a:r>
          </a:p>
          <a:p>
            <a:r>
              <a:rPr lang="en-US" dirty="0"/>
              <a:t>Restraints?</a:t>
            </a:r>
          </a:p>
          <a:p>
            <a:endParaRPr lang="en-US" dirty="0"/>
          </a:p>
        </p:txBody>
      </p:sp>
    </p:spTree>
    <p:extLst>
      <p:ext uri="{BB962C8B-B14F-4D97-AF65-F5344CB8AC3E}">
        <p14:creationId xmlns:p14="http://schemas.microsoft.com/office/powerpoint/2010/main" val="38161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r>
              <a:rPr lang="en-US" sz="1000" dirty="0" smtClean="0"/>
              <a:t>(3,5)</a:t>
            </a:r>
            <a:endParaRPr lang="en-US" sz="1000" dirty="0"/>
          </a:p>
        </p:txBody>
      </p:sp>
      <p:sp>
        <p:nvSpPr>
          <p:cNvPr id="3" name="Content Placeholder 2"/>
          <p:cNvSpPr>
            <a:spLocks noGrp="1"/>
          </p:cNvSpPr>
          <p:nvPr>
            <p:ph idx="1"/>
          </p:nvPr>
        </p:nvSpPr>
        <p:spPr/>
        <p:txBody>
          <a:bodyPr/>
          <a:lstStyle/>
          <a:p>
            <a:pPr lvl="0"/>
            <a:r>
              <a:rPr lang="en-US" dirty="0" smtClean="0"/>
              <a:t>Patient</a:t>
            </a:r>
            <a:endParaRPr lang="en-US" dirty="0"/>
          </a:p>
          <a:p>
            <a:pPr lvl="1"/>
            <a:r>
              <a:rPr lang="en-US" dirty="0"/>
              <a:t>Tell the patient how they performed</a:t>
            </a:r>
          </a:p>
          <a:p>
            <a:pPr lvl="1"/>
            <a:r>
              <a:rPr lang="en-US" dirty="0"/>
              <a:t>Recommendations and goals for therapy</a:t>
            </a:r>
          </a:p>
          <a:p>
            <a:pPr lvl="1"/>
            <a:r>
              <a:rPr lang="en-US" dirty="0"/>
              <a:t>Thoughts for discharge</a:t>
            </a:r>
          </a:p>
          <a:p>
            <a:pPr lvl="0"/>
            <a:r>
              <a:rPr lang="en-US" dirty="0"/>
              <a:t>MD &amp; Nursing </a:t>
            </a:r>
          </a:p>
          <a:p>
            <a:pPr lvl="1"/>
            <a:r>
              <a:rPr lang="en-US" dirty="0"/>
              <a:t>How did the patient do?</a:t>
            </a:r>
          </a:p>
          <a:p>
            <a:pPr lvl="0"/>
            <a:r>
              <a:rPr lang="en-US" dirty="0"/>
              <a:t>Case manager/social worker</a:t>
            </a:r>
          </a:p>
          <a:p>
            <a:pPr lvl="1"/>
            <a:r>
              <a:rPr lang="en-US" dirty="0"/>
              <a:t>Discharge/Equipment Recommendations?</a:t>
            </a:r>
          </a:p>
          <a:p>
            <a:pPr lvl="0"/>
            <a:r>
              <a:rPr lang="en-US" dirty="0"/>
              <a:t>Appropriate Family Members</a:t>
            </a:r>
          </a:p>
          <a:p>
            <a:pPr lvl="1"/>
            <a:r>
              <a:rPr lang="en-US" dirty="0"/>
              <a:t>Evaluation, Goals, D/C recommendations, Clarification of information</a:t>
            </a:r>
          </a:p>
          <a:p>
            <a:endParaRPr lang="en-US" dirty="0"/>
          </a:p>
        </p:txBody>
      </p:sp>
      <p:pic>
        <p:nvPicPr>
          <p:cNvPr id="4" name="Picture 3" descr="MPj043320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97762"/>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0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dirty="0" smtClean="0">
                <a:cs typeface="+mj-cs"/>
              </a:rPr>
              <a:t>Outcome measures</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52853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Implementation</a:t>
            </a:r>
            <a:r>
              <a:rPr lang="en-US" sz="1000" dirty="0" smtClean="0"/>
              <a:t>(9,10)</a:t>
            </a:r>
            <a:r>
              <a:rPr lang="en-US" dirty="0" smtClean="0"/>
              <a:t> </a:t>
            </a:r>
            <a:endParaRPr lang="en-US" dirty="0"/>
          </a:p>
        </p:txBody>
      </p:sp>
      <p:sp>
        <p:nvSpPr>
          <p:cNvPr id="3" name="Content Placeholder 2"/>
          <p:cNvSpPr>
            <a:spLocks noGrp="1"/>
          </p:cNvSpPr>
          <p:nvPr>
            <p:ph idx="1"/>
          </p:nvPr>
        </p:nvSpPr>
        <p:spPr/>
        <p:txBody>
          <a:bodyPr/>
          <a:lstStyle/>
          <a:p>
            <a:pPr lvl="0"/>
            <a:r>
              <a:rPr lang="en-US" dirty="0"/>
              <a:t>Too time consuming (administration, interpretation)</a:t>
            </a:r>
          </a:p>
          <a:p>
            <a:pPr lvl="0"/>
            <a:r>
              <a:rPr lang="en-US" dirty="0"/>
              <a:t>Low level or constantly fluctuating patients </a:t>
            </a:r>
          </a:p>
          <a:p>
            <a:pPr lvl="0"/>
            <a:r>
              <a:rPr lang="en-US" dirty="0"/>
              <a:t>Hospital policies, productivity expectations </a:t>
            </a:r>
            <a:endParaRPr lang="en-US" dirty="0" smtClean="0"/>
          </a:p>
          <a:p>
            <a:pPr lvl="0"/>
            <a:r>
              <a:rPr lang="en-US" dirty="0" smtClean="0"/>
              <a:t>Often not completed at discharge, so not useful to determine a patient/client’s response to treatment</a:t>
            </a:r>
          </a:p>
          <a:p>
            <a:pPr lvl="0"/>
            <a:r>
              <a:rPr lang="en-US" dirty="0" smtClean="0"/>
              <a:t>Do not contain items relevant to patient population</a:t>
            </a:r>
            <a:endParaRPr lang="en-US" dirty="0"/>
          </a:p>
          <a:p>
            <a:endParaRPr lang="en-US" dirty="0"/>
          </a:p>
        </p:txBody>
      </p:sp>
    </p:spTree>
    <p:extLst>
      <p:ext uri="{BB962C8B-B14F-4D97-AF65-F5344CB8AC3E}">
        <p14:creationId xmlns:p14="http://schemas.microsoft.com/office/powerpoint/2010/main" val="67351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to predict discharge destination</a:t>
            </a:r>
            <a:r>
              <a:rPr lang="en-US" sz="1100" dirty="0" smtClean="0"/>
              <a:t>(10,11)</a:t>
            </a:r>
            <a:endParaRPr lang="en-US" sz="1100" dirty="0"/>
          </a:p>
        </p:txBody>
      </p:sp>
      <p:sp>
        <p:nvSpPr>
          <p:cNvPr id="3" name="Content Placeholder 2"/>
          <p:cNvSpPr>
            <a:spLocks noGrp="1"/>
          </p:cNvSpPr>
          <p:nvPr>
            <p:ph idx="1"/>
          </p:nvPr>
        </p:nvSpPr>
        <p:spPr/>
        <p:txBody>
          <a:bodyPr/>
          <a:lstStyle/>
          <a:p>
            <a:pPr lvl="0"/>
            <a:r>
              <a:rPr lang="en-US" dirty="0"/>
              <a:t>Acute Care Index of Function (ACIF)</a:t>
            </a:r>
          </a:p>
          <a:p>
            <a:pPr lvl="0"/>
            <a:r>
              <a:rPr lang="en-US" dirty="0"/>
              <a:t>Activity Measure for Post Acute Care (AM-PAC)</a:t>
            </a:r>
          </a:p>
          <a:p>
            <a:pPr lvl="0"/>
            <a:r>
              <a:rPr lang="en-US" dirty="0"/>
              <a:t>Functional Status Score in the ICU (FSS-ICU)</a:t>
            </a:r>
          </a:p>
          <a:p>
            <a:pPr lvl="0"/>
            <a:r>
              <a:rPr lang="en-US" dirty="0"/>
              <a:t>Physical Function ICU Test (PFIT</a:t>
            </a:r>
            <a:r>
              <a:rPr lang="en-US" dirty="0" smtClean="0"/>
              <a:t>)</a:t>
            </a:r>
          </a:p>
          <a:p>
            <a:pPr lvl="0"/>
            <a:r>
              <a:rPr lang="en-US" dirty="0" smtClean="0"/>
              <a:t>Gait Speed</a:t>
            </a:r>
          </a:p>
          <a:p>
            <a:r>
              <a:rPr lang="en-US" dirty="0"/>
              <a:t>Kansas University Hospital Physical Therapy Acute Care Functional Outcome Tool (KUH)</a:t>
            </a:r>
            <a:r>
              <a:rPr lang="en-US" baseline="30000" dirty="0"/>
              <a:t>19</a:t>
            </a:r>
            <a:endParaRPr lang="en-US" dirty="0"/>
          </a:p>
          <a:p>
            <a:r>
              <a:rPr lang="en-US" dirty="0"/>
              <a:t>University of Rochester Acute Care Evaluation (URACE)</a:t>
            </a:r>
            <a:r>
              <a:rPr lang="en-US" baseline="30000" dirty="0"/>
              <a:t>20</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404587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to identify fall risk</a:t>
            </a:r>
            <a:r>
              <a:rPr lang="en-US" sz="1100" dirty="0" smtClean="0"/>
              <a:t>(10,11)</a:t>
            </a:r>
            <a:endParaRPr lang="en-US" sz="1100" dirty="0"/>
          </a:p>
        </p:txBody>
      </p:sp>
      <p:sp>
        <p:nvSpPr>
          <p:cNvPr id="3" name="Content Placeholder 2"/>
          <p:cNvSpPr>
            <a:spLocks noGrp="1"/>
          </p:cNvSpPr>
          <p:nvPr>
            <p:ph idx="1"/>
          </p:nvPr>
        </p:nvSpPr>
        <p:spPr/>
        <p:txBody>
          <a:bodyPr/>
          <a:lstStyle/>
          <a:p>
            <a:pPr lvl="0"/>
            <a:r>
              <a:rPr lang="en-US" dirty="0"/>
              <a:t>Performance-Oriented Mobility Assessment (POMA or </a:t>
            </a:r>
            <a:r>
              <a:rPr lang="en-US" dirty="0" err="1"/>
              <a:t>Tinetti</a:t>
            </a:r>
            <a:r>
              <a:rPr lang="en-US" dirty="0"/>
              <a:t>)</a:t>
            </a:r>
          </a:p>
          <a:p>
            <a:pPr lvl="0"/>
            <a:r>
              <a:rPr lang="en-US" dirty="0"/>
              <a:t>Berg Balance Scale (BBS)</a:t>
            </a:r>
          </a:p>
          <a:p>
            <a:pPr lvl="0"/>
            <a:r>
              <a:rPr lang="en-US" dirty="0"/>
              <a:t>Timed Up and Go (TUG</a:t>
            </a:r>
            <a:r>
              <a:rPr lang="en-US" dirty="0" smtClean="0"/>
              <a:t>)</a:t>
            </a:r>
            <a:endParaRPr lang="en-US" dirty="0"/>
          </a:p>
          <a:p>
            <a:pPr lvl="0"/>
            <a:r>
              <a:rPr lang="en-US" dirty="0" smtClean="0"/>
              <a:t>Gait Speed</a:t>
            </a:r>
            <a:endParaRPr lang="en-US" dirty="0"/>
          </a:p>
        </p:txBody>
      </p:sp>
    </p:spTree>
    <p:extLst>
      <p:ext uri="{BB962C8B-B14F-4D97-AF65-F5344CB8AC3E}">
        <p14:creationId xmlns:p14="http://schemas.microsoft.com/office/powerpoint/2010/main" val="2482436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dirty="0" smtClean="0">
                <a:cs typeface="+mj-cs"/>
              </a:rPr>
              <a:t>Discharge planning</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98358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lvl="0"/>
            <a:r>
              <a:rPr lang="en-US" dirty="0"/>
              <a:t>PT in Acute Care</a:t>
            </a:r>
          </a:p>
          <a:p>
            <a:pPr lvl="0"/>
            <a:r>
              <a:rPr lang="en-US" dirty="0" smtClean="0"/>
              <a:t>Physical </a:t>
            </a:r>
            <a:r>
              <a:rPr lang="en-US" dirty="0"/>
              <a:t>Therapy Evaluation</a:t>
            </a:r>
          </a:p>
          <a:p>
            <a:pPr lvl="0"/>
            <a:r>
              <a:rPr lang="en-US" dirty="0"/>
              <a:t>Outcomes Measures</a:t>
            </a:r>
          </a:p>
          <a:p>
            <a:pPr lvl="0"/>
            <a:r>
              <a:rPr lang="en-US" dirty="0"/>
              <a:t>Discharge Planning</a:t>
            </a:r>
          </a:p>
          <a:p>
            <a:pPr lvl="0"/>
            <a:r>
              <a:rPr lang="en-US" dirty="0"/>
              <a:t>Treatments</a:t>
            </a:r>
          </a:p>
          <a:p>
            <a:pPr lvl="0"/>
            <a:r>
              <a:rPr lang="en-US" dirty="0"/>
              <a:t>Helpful Hints</a:t>
            </a:r>
          </a:p>
          <a:p>
            <a:pPr lvl="0"/>
            <a:r>
              <a:rPr lang="en-US" dirty="0"/>
              <a:t>Case </a:t>
            </a:r>
            <a:r>
              <a:rPr lang="en-US" dirty="0" smtClean="0"/>
              <a:t>Studies</a:t>
            </a:r>
            <a:endParaRPr lang="en-US" dirty="0"/>
          </a:p>
        </p:txBody>
      </p:sp>
    </p:spTree>
    <p:extLst>
      <p:ext uri="{BB962C8B-B14F-4D97-AF65-F5344CB8AC3E}">
        <p14:creationId xmlns:p14="http://schemas.microsoft.com/office/powerpoint/2010/main" val="179039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destination options</a:t>
            </a:r>
            <a:endParaRPr lang="en-US" dirty="0"/>
          </a:p>
        </p:txBody>
      </p:sp>
      <p:sp>
        <p:nvSpPr>
          <p:cNvPr id="3" name="Content Placeholder 2"/>
          <p:cNvSpPr>
            <a:spLocks noGrp="1"/>
          </p:cNvSpPr>
          <p:nvPr>
            <p:ph idx="1"/>
          </p:nvPr>
        </p:nvSpPr>
        <p:spPr/>
        <p:txBody>
          <a:bodyPr/>
          <a:lstStyle/>
          <a:p>
            <a:pPr lvl="0"/>
            <a:r>
              <a:rPr lang="en-US" dirty="0"/>
              <a:t>Home</a:t>
            </a:r>
          </a:p>
          <a:p>
            <a:pPr lvl="0"/>
            <a:r>
              <a:rPr lang="en-US" dirty="0"/>
              <a:t>Home with Outpatient PT</a:t>
            </a:r>
          </a:p>
          <a:p>
            <a:pPr lvl="0"/>
            <a:r>
              <a:rPr lang="en-US" dirty="0"/>
              <a:t>Home with Home Health PT</a:t>
            </a:r>
          </a:p>
          <a:p>
            <a:pPr lvl="0"/>
            <a:r>
              <a:rPr lang="en-US" dirty="0"/>
              <a:t>Home with 24 hour Supervision/Assistance</a:t>
            </a:r>
          </a:p>
          <a:p>
            <a:pPr lvl="0"/>
            <a:r>
              <a:rPr lang="en-US" dirty="0"/>
              <a:t>Inpatient rehab</a:t>
            </a:r>
          </a:p>
          <a:p>
            <a:pPr lvl="0"/>
            <a:r>
              <a:rPr lang="en-US" dirty="0"/>
              <a:t>Assisted Living Facility</a:t>
            </a:r>
          </a:p>
          <a:p>
            <a:pPr lvl="0"/>
            <a:r>
              <a:rPr lang="en-US" dirty="0"/>
              <a:t>Hospice – inpatient or in home</a:t>
            </a:r>
          </a:p>
          <a:p>
            <a:pPr lvl="0"/>
            <a:r>
              <a:rPr lang="en-US" dirty="0"/>
              <a:t>Long Term Acute Care (LTAC)</a:t>
            </a:r>
          </a:p>
          <a:p>
            <a:pPr lvl="0"/>
            <a:r>
              <a:rPr lang="en-US" dirty="0"/>
              <a:t>Skilled Nursing Facility (SNF) with therapy</a:t>
            </a:r>
          </a:p>
          <a:p>
            <a:pPr lvl="0"/>
            <a:r>
              <a:rPr lang="en-US" dirty="0"/>
              <a:t>SNF without therapy</a:t>
            </a:r>
          </a:p>
          <a:p>
            <a:endParaRPr lang="en-US" dirty="0"/>
          </a:p>
        </p:txBody>
      </p:sp>
    </p:spTree>
    <p:extLst>
      <p:ext uri="{BB962C8B-B14F-4D97-AF65-F5344CB8AC3E}">
        <p14:creationId xmlns:p14="http://schemas.microsoft.com/office/powerpoint/2010/main" val="2844955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you take in to consideration?</a:t>
            </a:r>
            <a:r>
              <a:rPr lang="en-US" sz="1100" dirty="0" smtClean="0"/>
              <a:t>(1,3,5,8,12)</a:t>
            </a:r>
            <a:endParaRPr lang="en-US" sz="1100" dirty="0"/>
          </a:p>
        </p:txBody>
      </p:sp>
      <p:sp>
        <p:nvSpPr>
          <p:cNvPr id="3" name="Content Placeholder 2"/>
          <p:cNvSpPr>
            <a:spLocks noGrp="1"/>
          </p:cNvSpPr>
          <p:nvPr>
            <p:ph idx="1"/>
          </p:nvPr>
        </p:nvSpPr>
        <p:spPr/>
        <p:txBody>
          <a:bodyPr/>
          <a:lstStyle/>
          <a:p>
            <a:pPr lvl="0"/>
            <a:r>
              <a:rPr lang="en-US" dirty="0"/>
              <a:t>Patients’ Functional Level</a:t>
            </a:r>
          </a:p>
          <a:p>
            <a:pPr lvl="0"/>
            <a:r>
              <a:rPr lang="en-US" dirty="0"/>
              <a:t>Patient/Family “wants and needs”</a:t>
            </a:r>
          </a:p>
          <a:p>
            <a:pPr lvl="0"/>
            <a:r>
              <a:rPr lang="en-US" dirty="0"/>
              <a:t>Patients’ Psychosocial/Environmental factors</a:t>
            </a:r>
          </a:p>
          <a:p>
            <a:pPr lvl="0"/>
            <a:r>
              <a:rPr lang="en-US" dirty="0"/>
              <a:t>Patients’ ability to participate in care</a:t>
            </a:r>
          </a:p>
          <a:p>
            <a:pPr lvl="0"/>
            <a:r>
              <a:rPr lang="en-US" dirty="0"/>
              <a:t>Medical Stability/Status</a:t>
            </a:r>
          </a:p>
          <a:p>
            <a:pPr lvl="0"/>
            <a:r>
              <a:rPr lang="en-US" dirty="0" smtClean="0"/>
              <a:t>Funding</a:t>
            </a:r>
            <a:endParaRPr lang="en-US" dirty="0"/>
          </a:p>
        </p:txBody>
      </p:sp>
    </p:spTree>
    <p:extLst>
      <p:ext uri="{BB962C8B-B14F-4D97-AF65-F5344CB8AC3E}">
        <p14:creationId xmlns:p14="http://schemas.microsoft.com/office/powerpoint/2010/main" val="3827093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a:t>
            </a:r>
            <a:endParaRPr lang="en-US" dirty="0"/>
          </a:p>
        </p:txBody>
      </p:sp>
      <p:sp>
        <p:nvSpPr>
          <p:cNvPr id="3" name="Content Placeholder 2"/>
          <p:cNvSpPr>
            <a:spLocks noGrp="1"/>
          </p:cNvSpPr>
          <p:nvPr>
            <p:ph idx="1"/>
          </p:nvPr>
        </p:nvSpPr>
        <p:spPr/>
        <p:txBody>
          <a:bodyPr/>
          <a:lstStyle/>
          <a:p>
            <a:pPr marL="0" lvl="0" indent="0">
              <a:buNone/>
            </a:pPr>
            <a:r>
              <a:rPr lang="en-US" u="sng" dirty="0" smtClean="0"/>
              <a:t>Alone</a:t>
            </a:r>
            <a:r>
              <a:rPr lang="en-US" dirty="0" smtClean="0"/>
              <a:t>:</a:t>
            </a:r>
          </a:p>
          <a:p>
            <a:pPr lvl="1"/>
            <a:r>
              <a:rPr lang="en-US" dirty="0" smtClean="0"/>
              <a:t>Patient must be independent in transfers and mobility</a:t>
            </a:r>
          </a:p>
          <a:p>
            <a:pPr lvl="1"/>
            <a:r>
              <a:rPr lang="en-US" dirty="0" smtClean="0"/>
              <a:t>Consider what they would do in an emergency.</a:t>
            </a:r>
          </a:p>
          <a:p>
            <a:pPr marL="0" indent="0">
              <a:buNone/>
            </a:pPr>
            <a:r>
              <a:rPr lang="en-US" u="sng" dirty="0" smtClean="0"/>
              <a:t>Home with assistance</a:t>
            </a:r>
            <a:r>
              <a:rPr lang="en-US" dirty="0" smtClean="0"/>
              <a:t>: </a:t>
            </a:r>
            <a:endParaRPr lang="en-US" dirty="0"/>
          </a:p>
          <a:p>
            <a:pPr lvl="1"/>
            <a:r>
              <a:rPr lang="en-US" dirty="0" smtClean="0"/>
              <a:t>Family able to care for patient at current level </a:t>
            </a:r>
          </a:p>
          <a:p>
            <a:pPr lvl="1"/>
            <a:r>
              <a:rPr lang="en-US" dirty="0" smtClean="0"/>
              <a:t>Family training necessary? </a:t>
            </a:r>
          </a:p>
          <a:p>
            <a:pPr marL="0" indent="0">
              <a:buNone/>
            </a:pPr>
            <a:r>
              <a:rPr lang="en-US" u="sng" dirty="0" smtClean="0"/>
              <a:t>Home with follow-up services</a:t>
            </a:r>
            <a:r>
              <a:rPr lang="en-US" dirty="0" smtClean="0"/>
              <a:t>:</a:t>
            </a:r>
          </a:p>
          <a:p>
            <a:pPr lvl="1"/>
            <a:r>
              <a:rPr lang="en-US" dirty="0" smtClean="0"/>
              <a:t>Does patient need to make further gains to reach prior level of functioning? </a:t>
            </a:r>
          </a:p>
          <a:p>
            <a:pPr lvl="1"/>
            <a:r>
              <a:rPr lang="en-US" dirty="0" smtClean="0"/>
              <a:t>Would they benefit from continued services? </a:t>
            </a:r>
          </a:p>
          <a:p>
            <a:pPr lvl="1"/>
            <a:r>
              <a:rPr lang="en-US" dirty="0" smtClean="0"/>
              <a:t>Are they considered home bound? </a:t>
            </a:r>
          </a:p>
        </p:txBody>
      </p:sp>
    </p:spTree>
    <p:extLst>
      <p:ext uri="{BB962C8B-B14F-4D97-AF65-F5344CB8AC3E}">
        <p14:creationId xmlns:p14="http://schemas.microsoft.com/office/powerpoint/2010/main" val="1502468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ome with Home Health</a:t>
            </a:r>
            <a:r>
              <a:rPr lang="en-US" sz="1000" dirty="0" smtClean="0"/>
              <a:t>(13)</a:t>
            </a:r>
            <a:endParaRPr lang="en-US" sz="1000" dirty="0"/>
          </a:p>
        </p:txBody>
      </p:sp>
      <p:sp>
        <p:nvSpPr>
          <p:cNvPr id="3" name="Content Placeholder 2"/>
          <p:cNvSpPr>
            <a:spLocks noGrp="1"/>
          </p:cNvSpPr>
          <p:nvPr>
            <p:ph idx="1"/>
          </p:nvPr>
        </p:nvSpPr>
        <p:spPr/>
        <p:txBody>
          <a:bodyPr/>
          <a:lstStyle/>
          <a:p>
            <a:pPr lvl="0"/>
            <a:r>
              <a:rPr lang="en-US" dirty="0"/>
              <a:t>Patient is home bound, meaning that leaving the home would require considerable effort </a:t>
            </a:r>
          </a:p>
          <a:p>
            <a:pPr lvl="0"/>
            <a:r>
              <a:rPr lang="en-US" dirty="0" smtClean="0"/>
              <a:t>Patient requires </a:t>
            </a:r>
            <a:r>
              <a:rPr lang="en-US" dirty="0"/>
              <a:t>access to </a:t>
            </a:r>
            <a:r>
              <a:rPr lang="en-US" dirty="0" smtClean="0"/>
              <a:t>further intervention </a:t>
            </a:r>
            <a:r>
              <a:rPr lang="en-US" dirty="0"/>
              <a:t>or equipment </a:t>
            </a:r>
          </a:p>
          <a:p>
            <a:pPr lvl="0"/>
            <a:r>
              <a:rPr lang="en-US" dirty="0" smtClean="0"/>
              <a:t>Patient requires </a:t>
            </a:r>
            <a:r>
              <a:rPr lang="en-US" dirty="0"/>
              <a:t>IV antibiotics or wound care</a:t>
            </a:r>
          </a:p>
          <a:p>
            <a:pPr lvl="0"/>
            <a:r>
              <a:rPr lang="en-US" dirty="0"/>
              <a:t>Home health can provide a home safety evaluation</a:t>
            </a:r>
          </a:p>
          <a:p>
            <a:endParaRPr lang="en-US" dirty="0"/>
          </a:p>
        </p:txBody>
      </p:sp>
    </p:spTree>
    <p:extLst>
      <p:ext uri="{BB962C8B-B14F-4D97-AF65-F5344CB8AC3E}">
        <p14:creationId xmlns:p14="http://schemas.microsoft.com/office/powerpoint/2010/main" val="2848878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Rehabilitation</a:t>
            </a:r>
            <a:r>
              <a:rPr lang="en-US" sz="1000" dirty="0" smtClean="0"/>
              <a:t>(14,15)</a:t>
            </a:r>
            <a:endParaRPr lang="en-US" sz="1000" dirty="0"/>
          </a:p>
        </p:txBody>
      </p:sp>
      <p:sp>
        <p:nvSpPr>
          <p:cNvPr id="3" name="Content Placeholder 2"/>
          <p:cNvSpPr>
            <a:spLocks noGrp="1"/>
          </p:cNvSpPr>
          <p:nvPr>
            <p:ph idx="1"/>
          </p:nvPr>
        </p:nvSpPr>
        <p:spPr/>
        <p:txBody>
          <a:bodyPr/>
          <a:lstStyle/>
          <a:p>
            <a:r>
              <a:rPr lang="en-US" dirty="0"/>
              <a:t>The patient is able to participate in 3 hours of therapy a day, has a need for 2 disciplines of </a:t>
            </a:r>
            <a:r>
              <a:rPr lang="en-US" dirty="0" smtClean="0"/>
              <a:t>service</a:t>
            </a:r>
            <a:endParaRPr lang="en-US" dirty="0"/>
          </a:p>
          <a:p>
            <a:r>
              <a:rPr lang="en-US" dirty="0" smtClean="0"/>
              <a:t>Realistic potential </a:t>
            </a:r>
            <a:r>
              <a:rPr lang="en-US" dirty="0"/>
              <a:t>to make it back to home or assisted living</a:t>
            </a:r>
          </a:p>
          <a:p>
            <a:pPr lvl="0"/>
            <a:r>
              <a:rPr lang="en-US" dirty="0" smtClean="0"/>
              <a:t>There has been a </a:t>
            </a:r>
            <a:r>
              <a:rPr lang="en-US" dirty="0"/>
              <a:t>significant change in functional status</a:t>
            </a:r>
          </a:p>
          <a:p>
            <a:pPr lvl="0"/>
            <a:r>
              <a:rPr lang="en-US" dirty="0" smtClean="0"/>
              <a:t>Medically </a:t>
            </a:r>
            <a:r>
              <a:rPr lang="en-US" dirty="0"/>
              <a:t>stable, not requiring IV pain medication. </a:t>
            </a:r>
          </a:p>
          <a:p>
            <a:pPr lvl="0"/>
            <a:r>
              <a:rPr lang="en-US" dirty="0" smtClean="0"/>
              <a:t>Has </a:t>
            </a:r>
            <a:r>
              <a:rPr lang="en-US" dirty="0"/>
              <a:t>functional deficits and medical issues requiring supervision of an MD</a:t>
            </a:r>
          </a:p>
          <a:p>
            <a:pPr lvl="0"/>
            <a:r>
              <a:rPr lang="en-US" dirty="0"/>
              <a:t>Patient has increased motivation to participate </a:t>
            </a:r>
          </a:p>
          <a:p>
            <a:endParaRPr lang="en-US" dirty="0"/>
          </a:p>
        </p:txBody>
      </p:sp>
    </p:spTree>
    <p:extLst>
      <p:ext uri="{BB962C8B-B14F-4D97-AF65-F5344CB8AC3E}">
        <p14:creationId xmlns:p14="http://schemas.microsoft.com/office/powerpoint/2010/main" val="192852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Skilled Nursing Facility (SNF) </a:t>
            </a:r>
            <a:r>
              <a:rPr lang="en-US" sz="1000" dirty="0" smtClean="0"/>
              <a:t>(16)</a:t>
            </a:r>
            <a:endParaRPr lang="en-US" sz="1000" dirty="0"/>
          </a:p>
        </p:txBody>
      </p:sp>
      <p:sp>
        <p:nvSpPr>
          <p:cNvPr id="3" name="Content Placeholder 2"/>
          <p:cNvSpPr>
            <a:spLocks noGrp="1"/>
          </p:cNvSpPr>
          <p:nvPr>
            <p:ph idx="1"/>
          </p:nvPr>
        </p:nvSpPr>
        <p:spPr/>
        <p:txBody>
          <a:bodyPr/>
          <a:lstStyle/>
          <a:p>
            <a:pPr lvl="0"/>
            <a:r>
              <a:rPr lang="en-US" dirty="0"/>
              <a:t>Family cannot manage care at current level</a:t>
            </a:r>
          </a:p>
          <a:p>
            <a:pPr lvl="0"/>
            <a:r>
              <a:rPr lang="en-US" dirty="0"/>
              <a:t>Cannot tolerate 3 hours of therapy a day</a:t>
            </a:r>
          </a:p>
          <a:p>
            <a:pPr lvl="0"/>
            <a:r>
              <a:rPr lang="en-US" dirty="0"/>
              <a:t>Potential to qualify for IP rehab or home following short </a:t>
            </a:r>
            <a:r>
              <a:rPr lang="en-US" dirty="0" smtClean="0"/>
              <a:t>sub-acute </a:t>
            </a:r>
            <a:r>
              <a:rPr lang="en-US" dirty="0"/>
              <a:t>rehab stay</a:t>
            </a:r>
          </a:p>
          <a:p>
            <a:pPr lvl="0"/>
            <a:r>
              <a:rPr lang="en-US" dirty="0" smtClean="0"/>
              <a:t>Generally </a:t>
            </a:r>
            <a:r>
              <a:rPr lang="en-US" dirty="0"/>
              <a:t>no NG tubes allowed</a:t>
            </a:r>
          </a:p>
          <a:p>
            <a:pPr lvl="0"/>
            <a:r>
              <a:rPr lang="en-US" dirty="0"/>
              <a:t>Must have surgically placed feeding tube or PO diet</a:t>
            </a:r>
          </a:p>
          <a:p>
            <a:pPr lvl="0"/>
            <a:r>
              <a:rPr lang="en-US" dirty="0" smtClean="0"/>
              <a:t>Patient cannot require restraints </a:t>
            </a:r>
            <a:endParaRPr lang="en-US" dirty="0"/>
          </a:p>
          <a:p>
            <a:pPr marL="0" indent="0">
              <a:buNone/>
            </a:pPr>
            <a:endParaRPr lang="en-US" dirty="0"/>
          </a:p>
        </p:txBody>
      </p:sp>
    </p:spTree>
    <p:extLst>
      <p:ext uri="{BB962C8B-B14F-4D97-AF65-F5344CB8AC3E}">
        <p14:creationId xmlns:p14="http://schemas.microsoft.com/office/powerpoint/2010/main" val="154944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Long Term Acute Care (LTAC) </a:t>
            </a:r>
            <a:r>
              <a:rPr lang="en-US" sz="1000" dirty="0" smtClean="0"/>
              <a:t>(17,18)</a:t>
            </a:r>
            <a:endParaRPr lang="en-US" sz="1000" dirty="0"/>
          </a:p>
        </p:txBody>
      </p:sp>
      <p:sp>
        <p:nvSpPr>
          <p:cNvPr id="3" name="Content Placeholder 2"/>
          <p:cNvSpPr>
            <a:spLocks noGrp="1"/>
          </p:cNvSpPr>
          <p:nvPr>
            <p:ph idx="1"/>
          </p:nvPr>
        </p:nvSpPr>
        <p:spPr/>
        <p:txBody>
          <a:bodyPr/>
          <a:lstStyle/>
          <a:p>
            <a:pPr lvl="0"/>
            <a:r>
              <a:rPr lang="en-US" dirty="0"/>
              <a:t>LTACs treat patients that require intensive hospitalization for extended periods of time</a:t>
            </a:r>
          </a:p>
          <a:p>
            <a:pPr lvl="0"/>
            <a:r>
              <a:rPr lang="en-US" dirty="0"/>
              <a:t>Patients that are appropriate for admission to LTAC are those that are:</a:t>
            </a:r>
          </a:p>
          <a:p>
            <a:pPr lvl="1"/>
            <a:r>
              <a:rPr lang="en-US" dirty="0"/>
              <a:t>Too medically involved for rehab</a:t>
            </a:r>
          </a:p>
          <a:p>
            <a:pPr lvl="1"/>
            <a:r>
              <a:rPr lang="en-US" dirty="0"/>
              <a:t>Have family that is unable to care for patient at home at current level</a:t>
            </a:r>
          </a:p>
          <a:p>
            <a:pPr lvl="1"/>
            <a:r>
              <a:rPr lang="en-US" dirty="0"/>
              <a:t>Ventilator Dependent</a:t>
            </a:r>
          </a:p>
          <a:p>
            <a:pPr lvl="1"/>
            <a:r>
              <a:rPr lang="en-US" dirty="0"/>
              <a:t>Non-weight bearing on 3 extremities</a:t>
            </a:r>
          </a:p>
          <a:p>
            <a:pPr lvl="1"/>
            <a:r>
              <a:rPr lang="en-US" dirty="0"/>
              <a:t>Low rancho levels 1-3</a:t>
            </a:r>
          </a:p>
          <a:p>
            <a:pPr lvl="1"/>
            <a:r>
              <a:rPr lang="en-US" dirty="0"/>
              <a:t>Require IV pain medication</a:t>
            </a:r>
          </a:p>
          <a:p>
            <a:pPr lvl="1"/>
            <a:r>
              <a:rPr lang="en-US" dirty="0"/>
              <a:t>Have stage III and IV wounds</a:t>
            </a:r>
          </a:p>
          <a:p>
            <a:endParaRPr lang="en-US" dirty="0"/>
          </a:p>
        </p:txBody>
      </p:sp>
    </p:spTree>
    <p:extLst>
      <p:ext uri="{BB962C8B-B14F-4D97-AF65-F5344CB8AC3E}">
        <p14:creationId xmlns:p14="http://schemas.microsoft.com/office/powerpoint/2010/main" val="3714467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Recommendations</a:t>
            </a:r>
            <a:endParaRPr lang="en-US" dirty="0"/>
          </a:p>
        </p:txBody>
      </p:sp>
      <p:sp>
        <p:nvSpPr>
          <p:cNvPr id="3" name="Content Placeholder 2"/>
          <p:cNvSpPr>
            <a:spLocks noGrp="1"/>
          </p:cNvSpPr>
          <p:nvPr>
            <p:ph idx="1"/>
          </p:nvPr>
        </p:nvSpPr>
        <p:spPr/>
        <p:txBody>
          <a:bodyPr/>
          <a:lstStyle/>
          <a:p>
            <a:pPr lvl="0"/>
            <a:r>
              <a:rPr lang="en-US" dirty="0"/>
              <a:t>Walker (rolling, standard, platform, </a:t>
            </a:r>
            <a:r>
              <a:rPr lang="en-US" dirty="0" smtClean="0"/>
              <a:t>hemi-walker</a:t>
            </a:r>
            <a:r>
              <a:rPr lang="en-US" dirty="0"/>
              <a:t>)</a:t>
            </a:r>
          </a:p>
          <a:p>
            <a:pPr lvl="0"/>
            <a:r>
              <a:rPr lang="en-US" dirty="0"/>
              <a:t>Cane </a:t>
            </a:r>
          </a:p>
          <a:p>
            <a:pPr lvl="0"/>
            <a:r>
              <a:rPr lang="en-US" dirty="0"/>
              <a:t>Crutches</a:t>
            </a:r>
          </a:p>
          <a:p>
            <a:pPr lvl="0"/>
            <a:r>
              <a:rPr lang="en-US" dirty="0"/>
              <a:t>Wheelchair</a:t>
            </a:r>
          </a:p>
          <a:p>
            <a:pPr lvl="0"/>
            <a:r>
              <a:rPr lang="en-US" dirty="0"/>
              <a:t>Ramp</a:t>
            </a:r>
          </a:p>
          <a:p>
            <a:pPr lvl="0"/>
            <a:r>
              <a:rPr lang="en-US" dirty="0" err="1"/>
              <a:t>Orthosis</a:t>
            </a:r>
            <a:endParaRPr lang="en-US" dirty="0"/>
          </a:p>
          <a:p>
            <a:pPr lvl="0"/>
            <a:r>
              <a:rPr lang="en-US" dirty="0"/>
              <a:t>Lift Equipment</a:t>
            </a:r>
          </a:p>
          <a:p>
            <a:pPr lvl="0"/>
            <a:r>
              <a:rPr lang="en-US" dirty="0"/>
              <a:t>Bedside Commode</a:t>
            </a:r>
          </a:p>
          <a:p>
            <a:pPr lvl="0"/>
            <a:r>
              <a:rPr lang="en-US" dirty="0"/>
              <a:t>ADL equipment</a:t>
            </a:r>
          </a:p>
          <a:p>
            <a:endParaRPr lang="en-US" dirty="0"/>
          </a:p>
        </p:txBody>
      </p:sp>
    </p:spTree>
    <p:extLst>
      <p:ext uri="{BB962C8B-B14F-4D97-AF65-F5344CB8AC3E}">
        <p14:creationId xmlns:p14="http://schemas.microsoft.com/office/powerpoint/2010/main" val="808283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Recommendations</a:t>
            </a:r>
            <a:endParaRPr lang="en-US" dirty="0"/>
          </a:p>
        </p:txBody>
      </p:sp>
      <p:sp>
        <p:nvSpPr>
          <p:cNvPr id="3" name="Content Placeholder 2"/>
          <p:cNvSpPr>
            <a:spLocks noGrp="1"/>
          </p:cNvSpPr>
          <p:nvPr>
            <p:ph idx="1"/>
          </p:nvPr>
        </p:nvSpPr>
        <p:spPr/>
        <p:txBody>
          <a:bodyPr/>
          <a:lstStyle/>
          <a:p>
            <a:pPr lvl="0"/>
            <a:r>
              <a:rPr lang="en-US" dirty="0"/>
              <a:t>Speech Therapy</a:t>
            </a:r>
          </a:p>
          <a:p>
            <a:pPr lvl="0"/>
            <a:r>
              <a:rPr lang="en-US" dirty="0"/>
              <a:t>Occupational Therapy</a:t>
            </a:r>
          </a:p>
          <a:p>
            <a:pPr lvl="0"/>
            <a:r>
              <a:rPr lang="en-US" dirty="0"/>
              <a:t>Community Resources</a:t>
            </a:r>
          </a:p>
          <a:p>
            <a:endParaRPr lang="en-US" dirty="0"/>
          </a:p>
        </p:txBody>
      </p:sp>
    </p:spTree>
    <p:extLst>
      <p:ext uri="{BB962C8B-B14F-4D97-AF65-F5344CB8AC3E}">
        <p14:creationId xmlns:p14="http://schemas.microsoft.com/office/powerpoint/2010/main" val="2464125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dirty="0" smtClean="0">
                <a:cs typeface="+mj-cs"/>
              </a:rPr>
              <a:t>Treatment</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25053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dirty="0" smtClean="0">
                <a:cs typeface="+mj-cs"/>
              </a:rPr>
              <a:t>Introduction to acute care</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922413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p:txBody>
          <a:bodyPr/>
          <a:lstStyle/>
          <a:p>
            <a:pPr lvl="0"/>
            <a:r>
              <a:rPr lang="en-US" dirty="0"/>
              <a:t>ROM</a:t>
            </a:r>
          </a:p>
          <a:p>
            <a:pPr lvl="0"/>
            <a:r>
              <a:rPr lang="en-US" dirty="0"/>
              <a:t>Stretching</a:t>
            </a:r>
          </a:p>
          <a:p>
            <a:pPr lvl="0"/>
            <a:r>
              <a:rPr lang="en-US" dirty="0"/>
              <a:t>Positioning</a:t>
            </a:r>
          </a:p>
          <a:p>
            <a:pPr lvl="0"/>
            <a:r>
              <a:rPr lang="en-US" dirty="0"/>
              <a:t>Strengthening</a:t>
            </a:r>
          </a:p>
          <a:p>
            <a:pPr lvl="0"/>
            <a:r>
              <a:rPr lang="en-US" dirty="0"/>
              <a:t>Balance</a:t>
            </a:r>
          </a:p>
          <a:p>
            <a:pPr lvl="0"/>
            <a:r>
              <a:rPr lang="en-US" dirty="0"/>
              <a:t>Transfer Training</a:t>
            </a:r>
          </a:p>
          <a:p>
            <a:pPr lvl="0"/>
            <a:r>
              <a:rPr lang="en-US" dirty="0"/>
              <a:t>Gait Training</a:t>
            </a:r>
          </a:p>
          <a:p>
            <a:pPr lvl="0"/>
            <a:r>
              <a:rPr lang="en-US" dirty="0"/>
              <a:t>Endurance</a:t>
            </a:r>
          </a:p>
          <a:p>
            <a:pPr lvl="0"/>
            <a:r>
              <a:rPr lang="en-US" dirty="0"/>
              <a:t>Breathing Exercises</a:t>
            </a:r>
          </a:p>
          <a:p>
            <a:pPr lvl="0"/>
            <a:r>
              <a:rPr lang="en-US" dirty="0"/>
              <a:t>Patient and/or family education </a:t>
            </a:r>
          </a:p>
        </p:txBody>
      </p:sp>
    </p:spTree>
    <p:extLst>
      <p:ext uri="{BB962C8B-B14F-4D97-AF65-F5344CB8AC3E}">
        <p14:creationId xmlns:p14="http://schemas.microsoft.com/office/powerpoint/2010/main" val="3742047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dirty="0" smtClean="0">
                <a:cs typeface="+mj-cs"/>
              </a:rPr>
              <a:t>Helpful hints!</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881035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acute care practice</a:t>
            </a:r>
            <a:endParaRPr lang="en-US" dirty="0"/>
          </a:p>
        </p:txBody>
      </p:sp>
      <p:sp>
        <p:nvSpPr>
          <p:cNvPr id="3" name="Content Placeholder 2"/>
          <p:cNvSpPr>
            <a:spLocks noGrp="1"/>
          </p:cNvSpPr>
          <p:nvPr>
            <p:ph idx="1"/>
          </p:nvPr>
        </p:nvSpPr>
        <p:spPr/>
        <p:txBody>
          <a:bodyPr/>
          <a:lstStyle/>
          <a:p>
            <a:r>
              <a:rPr lang="en-US" dirty="0" smtClean="0"/>
              <a:t>Gather </a:t>
            </a:r>
            <a:r>
              <a:rPr lang="en-US" dirty="0"/>
              <a:t>supplies ahead of time (socks, gown, linens, chair, equipment)</a:t>
            </a:r>
          </a:p>
          <a:p>
            <a:r>
              <a:rPr lang="en-US" dirty="0"/>
              <a:t>Arrange the room properly before moving the patient </a:t>
            </a:r>
          </a:p>
          <a:p>
            <a:pPr lvl="1"/>
            <a:r>
              <a:rPr lang="en-US" dirty="0"/>
              <a:t>Re-arrange furniture</a:t>
            </a:r>
          </a:p>
          <a:p>
            <a:pPr lvl="1"/>
            <a:r>
              <a:rPr lang="en-US" dirty="0"/>
              <a:t>Unplug IV</a:t>
            </a:r>
          </a:p>
          <a:p>
            <a:pPr lvl="1"/>
            <a:r>
              <a:rPr lang="en-US" dirty="0"/>
              <a:t>Move chair and other equipment where you need</a:t>
            </a:r>
          </a:p>
          <a:p>
            <a:pPr lvl="1"/>
            <a:r>
              <a:rPr lang="en-US" dirty="0"/>
              <a:t>Increase efficiency by performing Subjective while arranging room</a:t>
            </a:r>
          </a:p>
          <a:p>
            <a:r>
              <a:rPr lang="en-US" dirty="0"/>
              <a:t>Find all lines and insure they have enough slack 	</a:t>
            </a:r>
          </a:p>
          <a:p>
            <a:endParaRPr lang="en-US" dirty="0"/>
          </a:p>
        </p:txBody>
      </p:sp>
    </p:spTree>
    <p:extLst>
      <p:ext uri="{BB962C8B-B14F-4D97-AF65-F5344CB8AC3E}">
        <p14:creationId xmlns:p14="http://schemas.microsoft.com/office/powerpoint/2010/main" val="2423577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for clinical rotation </a:t>
            </a:r>
            <a:endParaRPr lang="en-US" dirty="0"/>
          </a:p>
        </p:txBody>
      </p:sp>
      <p:sp>
        <p:nvSpPr>
          <p:cNvPr id="3" name="Content Placeholder 2"/>
          <p:cNvSpPr>
            <a:spLocks noGrp="1"/>
          </p:cNvSpPr>
          <p:nvPr>
            <p:ph idx="1"/>
          </p:nvPr>
        </p:nvSpPr>
        <p:spPr/>
        <p:txBody>
          <a:bodyPr/>
          <a:lstStyle/>
          <a:p>
            <a:pPr lvl="0"/>
            <a:r>
              <a:rPr lang="en-US" dirty="0" smtClean="0"/>
              <a:t>Preparation</a:t>
            </a:r>
            <a:endParaRPr lang="en-US" dirty="0"/>
          </a:p>
          <a:p>
            <a:pPr lvl="1"/>
            <a:r>
              <a:rPr lang="en-US" dirty="0"/>
              <a:t>Review Lines/Leads/Tubes</a:t>
            </a:r>
          </a:p>
          <a:p>
            <a:pPr lvl="1"/>
            <a:r>
              <a:rPr lang="en-US" dirty="0"/>
              <a:t>Familiarize yourself with Indications and Precautions</a:t>
            </a:r>
          </a:p>
          <a:p>
            <a:pPr lvl="0"/>
            <a:r>
              <a:rPr lang="en-US" dirty="0"/>
              <a:t>During the Rotation</a:t>
            </a:r>
          </a:p>
          <a:p>
            <a:pPr lvl="1"/>
            <a:r>
              <a:rPr lang="en-US" dirty="0"/>
              <a:t>Record unfamiliar diagnosis/procedures/etc.</a:t>
            </a:r>
          </a:p>
          <a:p>
            <a:pPr lvl="1"/>
            <a:r>
              <a:rPr lang="en-US" dirty="0"/>
              <a:t>Look it up!</a:t>
            </a:r>
          </a:p>
          <a:p>
            <a:pPr lvl="1"/>
            <a:r>
              <a:rPr lang="en-US" dirty="0"/>
              <a:t>Ask for Help!</a:t>
            </a:r>
          </a:p>
          <a:p>
            <a:pPr lvl="1"/>
            <a:r>
              <a:rPr lang="en-US" dirty="0"/>
              <a:t>Ask Questions!</a:t>
            </a:r>
          </a:p>
          <a:p>
            <a:endParaRPr lang="en-US" dirty="0"/>
          </a:p>
        </p:txBody>
      </p:sp>
    </p:spTree>
    <p:extLst>
      <p:ext uri="{BB962C8B-B14F-4D97-AF65-F5344CB8AC3E}">
        <p14:creationId xmlns:p14="http://schemas.microsoft.com/office/powerpoint/2010/main" val="1280185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Ortho</a:t>
            </a:r>
            <a:endParaRPr lang="en-US" dirty="0"/>
          </a:p>
        </p:txBody>
      </p:sp>
      <p:sp>
        <p:nvSpPr>
          <p:cNvPr id="3" name="Content Placeholder 2"/>
          <p:cNvSpPr>
            <a:spLocks noGrp="1"/>
          </p:cNvSpPr>
          <p:nvPr>
            <p:ph idx="1"/>
          </p:nvPr>
        </p:nvSpPr>
        <p:spPr/>
        <p:txBody>
          <a:bodyPr>
            <a:normAutofit/>
          </a:bodyPr>
          <a:lstStyle/>
          <a:p>
            <a:pPr>
              <a:lnSpc>
                <a:spcPct val="80000"/>
              </a:lnSpc>
              <a:buNone/>
              <a:defRPr/>
            </a:pPr>
            <a:r>
              <a:rPr lang="en-US" sz="2800" b="1" u="sng" dirty="0"/>
              <a:t>Larry</a:t>
            </a:r>
            <a:r>
              <a:rPr lang="en-US" sz="2800" dirty="0"/>
              <a:t> – 62 year old male s/p MVC resulting in L tibia fracture, L 1,2 fractures, multiple L rib fractures.</a:t>
            </a:r>
          </a:p>
          <a:p>
            <a:pPr>
              <a:lnSpc>
                <a:spcPct val="80000"/>
              </a:lnSpc>
              <a:buNone/>
              <a:defRPr/>
            </a:pPr>
            <a:r>
              <a:rPr lang="en-US" sz="2800" b="1" dirty="0"/>
              <a:t>PMH:</a:t>
            </a:r>
            <a:r>
              <a:rPr lang="en-US" sz="2800" dirty="0"/>
              <a:t> DM, HTN, Total Knee Replacement - Right (2006), Moderate Obesity, Peripheral Vascular Disease</a:t>
            </a:r>
          </a:p>
          <a:p>
            <a:pPr>
              <a:lnSpc>
                <a:spcPct val="80000"/>
              </a:lnSpc>
              <a:buNone/>
              <a:defRPr/>
            </a:pPr>
            <a:r>
              <a:rPr lang="en-US" sz="2800" b="1" dirty="0"/>
              <a:t>MD Order:</a:t>
            </a:r>
            <a:r>
              <a:rPr lang="en-US" sz="2800" dirty="0"/>
              <a:t> PT consult – NWB L LE.</a:t>
            </a:r>
          </a:p>
          <a:p>
            <a:pPr>
              <a:lnSpc>
                <a:spcPct val="80000"/>
              </a:lnSpc>
              <a:buNone/>
              <a:defRPr/>
            </a:pPr>
            <a:r>
              <a:rPr lang="en-US" sz="2800" b="1" dirty="0"/>
              <a:t>Social History:</a:t>
            </a:r>
            <a:r>
              <a:rPr lang="en-US" sz="2800" dirty="0"/>
              <a:t> Lives with wife in one story home with 6 stairs to enter with bilateral rails.  Wife had a rotator cuff repair 3 weeks ago.</a:t>
            </a:r>
          </a:p>
          <a:p>
            <a:pPr>
              <a:lnSpc>
                <a:spcPct val="80000"/>
              </a:lnSpc>
              <a:buNone/>
              <a:defRPr/>
            </a:pPr>
            <a:r>
              <a:rPr lang="en-US" sz="2800" b="1" dirty="0"/>
              <a:t>Prior Level of Function: </a:t>
            </a:r>
            <a:r>
              <a:rPr lang="en-US" sz="2800" dirty="0"/>
              <a:t>Independent</a:t>
            </a:r>
            <a:endParaRPr lang="en-US" sz="2800" b="1" dirty="0"/>
          </a:p>
          <a:p>
            <a:endParaRPr lang="en-US" sz="2800" dirty="0"/>
          </a:p>
        </p:txBody>
      </p:sp>
    </p:spTree>
    <p:extLst>
      <p:ext uri="{BB962C8B-B14F-4D97-AF65-F5344CB8AC3E}">
        <p14:creationId xmlns:p14="http://schemas.microsoft.com/office/powerpoint/2010/main" val="49768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Medical/Surgical</a:t>
            </a:r>
            <a:endParaRPr lang="en-US" dirty="0"/>
          </a:p>
        </p:txBody>
      </p:sp>
      <p:sp>
        <p:nvSpPr>
          <p:cNvPr id="3" name="Content Placeholder 2"/>
          <p:cNvSpPr>
            <a:spLocks noGrp="1"/>
          </p:cNvSpPr>
          <p:nvPr>
            <p:ph idx="1"/>
          </p:nvPr>
        </p:nvSpPr>
        <p:spPr/>
        <p:txBody>
          <a:bodyPr>
            <a:normAutofit/>
          </a:bodyPr>
          <a:lstStyle/>
          <a:p>
            <a:pPr>
              <a:lnSpc>
                <a:spcPct val="90000"/>
              </a:lnSpc>
              <a:buNone/>
              <a:defRPr/>
            </a:pPr>
            <a:r>
              <a:rPr lang="en-US" sz="2800" b="1" u="sng" dirty="0"/>
              <a:t>Martha</a:t>
            </a:r>
            <a:r>
              <a:rPr lang="en-US" sz="2800" dirty="0"/>
              <a:t> – 73 </a:t>
            </a:r>
            <a:r>
              <a:rPr lang="en-US" sz="2800" dirty="0" err="1"/>
              <a:t>yo</a:t>
            </a:r>
            <a:r>
              <a:rPr lang="en-US" sz="2800" dirty="0"/>
              <a:t> female.  Admitted to the ED with SOB.  Diagnosed with Pneumonia.</a:t>
            </a:r>
          </a:p>
          <a:p>
            <a:pPr>
              <a:lnSpc>
                <a:spcPct val="90000"/>
              </a:lnSpc>
              <a:buNone/>
              <a:defRPr/>
            </a:pPr>
            <a:r>
              <a:rPr lang="en-US" sz="2800" b="1" dirty="0"/>
              <a:t>PMH: </a:t>
            </a:r>
            <a:r>
              <a:rPr lang="en-US" sz="2800" dirty="0"/>
              <a:t>DM, COPD, breast cancer, hysterectomy, </a:t>
            </a:r>
            <a:r>
              <a:rPr lang="en-US" sz="2800" dirty="0" err="1"/>
              <a:t>cholecysectomy</a:t>
            </a:r>
            <a:r>
              <a:rPr lang="en-US" sz="2800" dirty="0"/>
              <a:t>, MI, GERD, previous falls</a:t>
            </a:r>
          </a:p>
          <a:p>
            <a:pPr>
              <a:lnSpc>
                <a:spcPct val="90000"/>
              </a:lnSpc>
              <a:buNone/>
              <a:defRPr/>
            </a:pPr>
            <a:r>
              <a:rPr lang="en-US" sz="2800" b="1" dirty="0"/>
              <a:t>MD Order:</a:t>
            </a:r>
            <a:r>
              <a:rPr lang="en-US" sz="2800" dirty="0"/>
              <a:t>  PT c/s – generalized weakness, safety evaluation, d/c needs</a:t>
            </a:r>
          </a:p>
          <a:p>
            <a:pPr>
              <a:lnSpc>
                <a:spcPct val="90000"/>
              </a:lnSpc>
              <a:buNone/>
              <a:defRPr/>
            </a:pPr>
            <a:r>
              <a:rPr lang="en-US" sz="2800" b="1" dirty="0"/>
              <a:t>Social History:</a:t>
            </a:r>
            <a:r>
              <a:rPr lang="en-US" sz="2800" dirty="0"/>
              <a:t>  Lives alone in one story home with 2 stairs to enter without rail.  No family in the area.</a:t>
            </a:r>
          </a:p>
          <a:p>
            <a:pPr>
              <a:lnSpc>
                <a:spcPct val="90000"/>
              </a:lnSpc>
              <a:buNone/>
              <a:defRPr/>
            </a:pPr>
            <a:r>
              <a:rPr lang="en-US" sz="2800" b="1" dirty="0"/>
              <a:t>Prior Level of Function:</a:t>
            </a:r>
            <a:r>
              <a:rPr lang="en-US" sz="2800" dirty="0"/>
              <a:t>  Independent with cane.</a:t>
            </a:r>
            <a:endParaRPr lang="en-US" sz="2800" b="1" dirty="0"/>
          </a:p>
          <a:p>
            <a:pPr>
              <a:lnSpc>
                <a:spcPct val="90000"/>
              </a:lnSpc>
              <a:buNone/>
              <a:defRPr/>
            </a:pPr>
            <a:r>
              <a:rPr lang="en-US" sz="2800" dirty="0"/>
              <a:t> </a:t>
            </a:r>
            <a:endParaRPr lang="en-US" sz="2800" b="1" u="sng" dirty="0"/>
          </a:p>
          <a:p>
            <a:endParaRPr lang="en-US" sz="2800" dirty="0"/>
          </a:p>
        </p:txBody>
      </p:sp>
    </p:spTree>
    <p:extLst>
      <p:ext uri="{BB962C8B-B14F-4D97-AF65-F5344CB8AC3E}">
        <p14:creationId xmlns:p14="http://schemas.microsoft.com/office/powerpoint/2010/main" val="325616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341652"/>
            <a:ext cx="8229600" cy="5516348"/>
          </a:xfrm>
        </p:spPr>
        <p:txBody>
          <a:bodyPr>
            <a:normAutofit fontScale="70000" lnSpcReduction="20000"/>
          </a:bodyPr>
          <a:lstStyle/>
          <a:p>
            <a:pPr marL="0" lvl="0" indent="0">
              <a:buNone/>
            </a:pPr>
            <a:r>
              <a:rPr lang="en-US" dirty="0" smtClean="0">
                <a:solidFill>
                  <a:srgbClr val="000000"/>
                </a:solidFill>
              </a:rPr>
              <a:t>1. Gorman </a:t>
            </a:r>
            <a:r>
              <a:rPr lang="en-US" dirty="0">
                <a:solidFill>
                  <a:srgbClr val="000000"/>
                </a:solidFill>
              </a:rPr>
              <a:t>SL, </a:t>
            </a:r>
            <a:r>
              <a:rPr lang="en-US" dirty="0" err="1">
                <a:solidFill>
                  <a:srgbClr val="000000"/>
                </a:solidFill>
              </a:rPr>
              <a:t>Wruble</a:t>
            </a:r>
            <a:r>
              <a:rPr lang="en-US" dirty="0">
                <a:solidFill>
                  <a:srgbClr val="000000"/>
                </a:solidFill>
              </a:rPr>
              <a:t> H, Johnson W, Bose S, Harris KS, Crist M,H </a:t>
            </a:r>
            <a:r>
              <a:rPr lang="en-US" dirty="0" err="1">
                <a:solidFill>
                  <a:srgbClr val="000000"/>
                </a:solidFill>
              </a:rPr>
              <a:t>Holtgrefe</a:t>
            </a:r>
            <a:r>
              <a:rPr lang="en-US" dirty="0">
                <a:solidFill>
                  <a:srgbClr val="000000"/>
                </a:solidFill>
              </a:rPr>
              <a:t> K, Ryan JM, Simpson MS, Bryan Coe J. Nationwide acute care physical therapist practice analysis identifies knowledge, skills, and behaviors that reflect acute care practice. </a:t>
            </a:r>
            <a:r>
              <a:rPr lang="en-US" i="1" dirty="0" err="1">
                <a:solidFill>
                  <a:srgbClr val="000000"/>
                </a:solidFill>
              </a:rPr>
              <a:t>Phys</a:t>
            </a:r>
            <a:r>
              <a:rPr lang="en-US" i="1" dirty="0">
                <a:solidFill>
                  <a:srgbClr val="000000"/>
                </a:solidFill>
              </a:rPr>
              <a:t> </a:t>
            </a:r>
            <a:r>
              <a:rPr lang="en-US" i="1" dirty="0" err="1">
                <a:solidFill>
                  <a:srgbClr val="000000"/>
                </a:solidFill>
              </a:rPr>
              <a:t>Ther</a:t>
            </a:r>
            <a:r>
              <a:rPr lang="en-US" dirty="0">
                <a:solidFill>
                  <a:srgbClr val="000000"/>
                </a:solidFill>
              </a:rPr>
              <a:t>. 2010; 90(10): 1453-1467. </a:t>
            </a:r>
          </a:p>
          <a:p>
            <a:pPr marL="0" lvl="0" indent="0">
              <a:buNone/>
            </a:pPr>
            <a:r>
              <a:rPr lang="en-US" dirty="0" smtClean="0">
                <a:solidFill>
                  <a:srgbClr val="000000"/>
                </a:solidFill>
              </a:rPr>
              <a:t>2. </a:t>
            </a:r>
            <a:r>
              <a:rPr lang="en-US" dirty="0" err="1" smtClean="0">
                <a:solidFill>
                  <a:srgbClr val="000000"/>
                </a:solidFill>
              </a:rPr>
              <a:t>Jette</a:t>
            </a:r>
            <a:r>
              <a:rPr lang="en-US" dirty="0" smtClean="0">
                <a:solidFill>
                  <a:srgbClr val="000000"/>
                </a:solidFill>
              </a:rPr>
              <a:t> </a:t>
            </a:r>
            <a:r>
              <a:rPr lang="en-US" dirty="0">
                <a:solidFill>
                  <a:srgbClr val="000000"/>
                </a:solidFill>
              </a:rPr>
              <a:t>DU, Brown R, Collette N, et al. </a:t>
            </a:r>
            <a:r>
              <a:rPr lang="en-US" smtClean="0">
                <a:solidFill>
                  <a:srgbClr val="000000"/>
                </a:solidFill>
              </a:rPr>
              <a:t>Physical </a:t>
            </a:r>
            <a:r>
              <a:rPr lang="en-US" dirty="0">
                <a:solidFill>
                  <a:srgbClr val="000000"/>
                </a:solidFill>
              </a:rPr>
              <a:t>therapists’ management of patients in the acute care setting: an observational study. </a:t>
            </a:r>
            <a:r>
              <a:rPr lang="en-US" dirty="0" err="1">
                <a:solidFill>
                  <a:srgbClr val="000000"/>
                </a:solidFill>
              </a:rPr>
              <a:t>Phys</a:t>
            </a:r>
            <a:r>
              <a:rPr lang="en-US" dirty="0">
                <a:solidFill>
                  <a:srgbClr val="000000"/>
                </a:solidFill>
              </a:rPr>
              <a:t> </a:t>
            </a:r>
            <a:r>
              <a:rPr lang="en-US" dirty="0" err="1">
                <a:solidFill>
                  <a:srgbClr val="000000"/>
                </a:solidFill>
              </a:rPr>
              <a:t>Ther</a:t>
            </a:r>
            <a:r>
              <a:rPr lang="en-US" dirty="0">
                <a:solidFill>
                  <a:srgbClr val="000000"/>
                </a:solidFill>
              </a:rPr>
              <a:t>. 2009;89:1–24.</a:t>
            </a:r>
          </a:p>
          <a:p>
            <a:pPr marL="0" lvl="0" indent="0">
              <a:buNone/>
            </a:pPr>
            <a:r>
              <a:rPr lang="en-US" dirty="0" smtClean="0">
                <a:solidFill>
                  <a:srgbClr val="000000"/>
                </a:solidFill>
              </a:rPr>
              <a:t>3. </a:t>
            </a:r>
            <a:r>
              <a:rPr lang="en-US" dirty="0" err="1" smtClean="0">
                <a:solidFill>
                  <a:srgbClr val="000000"/>
                </a:solidFill>
              </a:rPr>
              <a:t>Masley</a:t>
            </a:r>
            <a:r>
              <a:rPr lang="en-US" dirty="0" smtClean="0">
                <a:solidFill>
                  <a:srgbClr val="000000"/>
                </a:solidFill>
              </a:rPr>
              <a:t> </a:t>
            </a:r>
            <a:r>
              <a:rPr lang="en-US" dirty="0">
                <a:solidFill>
                  <a:srgbClr val="000000"/>
                </a:solidFill>
              </a:rPr>
              <a:t>PM, </a:t>
            </a:r>
            <a:r>
              <a:rPr lang="en-US" dirty="0" err="1">
                <a:solidFill>
                  <a:srgbClr val="000000"/>
                </a:solidFill>
              </a:rPr>
              <a:t>Havrilko</a:t>
            </a:r>
            <a:r>
              <a:rPr lang="en-US" dirty="0">
                <a:solidFill>
                  <a:srgbClr val="000000"/>
                </a:solidFill>
              </a:rPr>
              <a:t> CL, </a:t>
            </a:r>
            <a:r>
              <a:rPr lang="en-US" dirty="0" err="1">
                <a:solidFill>
                  <a:srgbClr val="000000"/>
                </a:solidFill>
              </a:rPr>
              <a:t>Mahnensmith</a:t>
            </a:r>
            <a:r>
              <a:rPr lang="en-US" dirty="0">
                <a:solidFill>
                  <a:srgbClr val="000000"/>
                </a:solidFill>
              </a:rPr>
              <a:t> MR, </a:t>
            </a:r>
            <a:r>
              <a:rPr lang="en-US" dirty="0" err="1">
                <a:solidFill>
                  <a:srgbClr val="000000"/>
                </a:solidFill>
              </a:rPr>
              <a:t>Aubert</a:t>
            </a:r>
            <a:r>
              <a:rPr lang="en-US" dirty="0">
                <a:solidFill>
                  <a:srgbClr val="000000"/>
                </a:solidFill>
              </a:rPr>
              <a:t> M, </a:t>
            </a:r>
            <a:r>
              <a:rPr lang="en-US" dirty="0" err="1">
                <a:solidFill>
                  <a:srgbClr val="000000"/>
                </a:solidFill>
              </a:rPr>
              <a:t>Jette</a:t>
            </a:r>
            <a:r>
              <a:rPr lang="en-US" dirty="0">
                <a:solidFill>
                  <a:srgbClr val="000000"/>
                </a:solidFill>
              </a:rPr>
              <a:t> DU. Physical therapist practice in the acute care setting: a qualitative study. </a:t>
            </a:r>
            <a:r>
              <a:rPr lang="en-US" i="1" dirty="0" err="1">
                <a:solidFill>
                  <a:srgbClr val="000000"/>
                </a:solidFill>
              </a:rPr>
              <a:t>Phys</a:t>
            </a:r>
            <a:r>
              <a:rPr lang="en-US" i="1" dirty="0">
                <a:solidFill>
                  <a:srgbClr val="000000"/>
                </a:solidFill>
              </a:rPr>
              <a:t> </a:t>
            </a:r>
            <a:r>
              <a:rPr lang="en-US" i="1" dirty="0" err="1">
                <a:solidFill>
                  <a:srgbClr val="000000"/>
                </a:solidFill>
              </a:rPr>
              <a:t>Ther</a:t>
            </a:r>
            <a:r>
              <a:rPr lang="en-US" dirty="0">
                <a:solidFill>
                  <a:srgbClr val="000000"/>
                </a:solidFill>
              </a:rPr>
              <a:t>. 2011; 91(6): 906-919. </a:t>
            </a:r>
          </a:p>
          <a:p>
            <a:pPr marL="0" lvl="0" indent="0">
              <a:buNone/>
            </a:pPr>
            <a:r>
              <a:rPr lang="en-US" dirty="0" smtClean="0">
                <a:solidFill>
                  <a:srgbClr val="000000"/>
                </a:solidFill>
              </a:rPr>
              <a:t>4. Curtis </a:t>
            </a:r>
            <a:r>
              <a:rPr lang="en-US" dirty="0">
                <a:solidFill>
                  <a:srgbClr val="000000"/>
                </a:solidFill>
              </a:rPr>
              <a:t>KA, Martin T. Perceptions of acute care physical therapy practice: issues for physical therapist preparation. </a:t>
            </a:r>
            <a:r>
              <a:rPr lang="en-US" i="1" dirty="0" err="1">
                <a:solidFill>
                  <a:srgbClr val="000000"/>
                </a:solidFill>
              </a:rPr>
              <a:t>Phys</a:t>
            </a:r>
            <a:r>
              <a:rPr lang="en-US" i="1" dirty="0">
                <a:solidFill>
                  <a:srgbClr val="000000"/>
                </a:solidFill>
              </a:rPr>
              <a:t> </a:t>
            </a:r>
            <a:r>
              <a:rPr lang="en-US" i="1" dirty="0" err="1">
                <a:solidFill>
                  <a:srgbClr val="000000"/>
                </a:solidFill>
              </a:rPr>
              <a:t>Ther</a:t>
            </a:r>
            <a:r>
              <a:rPr lang="en-US" i="1" dirty="0">
                <a:solidFill>
                  <a:srgbClr val="000000"/>
                </a:solidFill>
              </a:rPr>
              <a:t>.</a:t>
            </a:r>
            <a:r>
              <a:rPr lang="en-US" dirty="0">
                <a:solidFill>
                  <a:srgbClr val="000000"/>
                </a:solidFill>
              </a:rPr>
              <a:t> 1993;73:581–594.</a:t>
            </a:r>
          </a:p>
          <a:p>
            <a:pPr marL="0" lvl="0" indent="0">
              <a:buNone/>
            </a:pPr>
            <a:r>
              <a:rPr lang="en-US" dirty="0" smtClean="0">
                <a:solidFill>
                  <a:srgbClr val="000000"/>
                </a:solidFill>
              </a:rPr>
              <a:t>5. Malone </a:t>
            </a:r>
            <a:r>
              <a:rPr lang="en-US" dirty="0">
                <a:solidFill>
                  <a:srgbClr val="000000"/>
                </a:solidFill>
              </a:rPr>
              <a:t>DJ, Lindsay KLB.  Chapter 4: Bed Rest, Deconditioning, and Hospital-Acquired Neuromuscular Disorders.  Physical Therapy in Acute Care: A Clinician’s Guide.  SLACK Incorporated. </a:t>
            </a:r>
            <a:r>
              <a:rPr lang="en-US" dirty="0" err="1">
                <a:solidFill>
                  <a:srgbClr val="000000"/>
                </a:solidFill>
              </a:rPr>
              <a:t>Thorofare</a:t>
            </a:r>
            <a:r>
              <a:rPr lang="en-US" dirty="0">
                <a:solidFill>
                  <a:srgbClr val="000000"/>
                </a:solidFill>
              </a:rPr>
              <a:t>, NJ. 2006. </a:t>
            </a:r>
          </a:p>
          <a:p>
            <a:pPr marL="0" lvl="0" indent="0">
              <a:buNone/>
            </a:pPr>
            <a:r>
              <a:rPr lang="en-US" dirty="0" smtClean="0">
                <a:solidFill>
                  <a:srgbClr val="000000"/>
                </a:solidFill>
              </a:rPr>
              <a:t>6. Paz </a:t>
            </a:r>
            <a:r>
              <a:rPr lang="en-US" dirty="0">
                <a:solidFill>
                  <a:srgbClr val="000000"/>
                </a:solidFill>
              </a:rPr>
              <a:t>JC, West MP.  Acute Care Handbook for Physical Therapists. 2</a:t>
            </a:r>
            <a:r>
              <a:rPr lang="en-US" baseline="30000" dirty="0">
                <a:solidFill>
                  <a:srgbClr val="000000"/>
                </a:solidFill>
              </a:rPr>
              <a:t>nd</a:t>
            </a:r>
            <a:r>
              <a:rPr lang="en-US" dirty="0">
                <a:solidFill>
                  <a:srgbClr val="000000"/>
                </a:solidFill>
              </a:rPr>
              <a:t> ed.  Butterworth and Heinemann.  </a:t>
            </a:r>
            <a:r>
              <a:rPr lang="en-US" dirty="0" err="1">
                <a:solidFill>
                  <a:srgbClr val="000000"/>
                </a:solidFill>
              </a:rPr>
              <a:t>Wodburn</a:t>
            </a:r>
            <a:r>
              <a:rPr lang="en-US" dirty="0">
                <a:solidFill>
                  <a:srgbClr val="000000"/>
                </a:solidFill>
              </a:rPr>
              <a:t>, MA.  2002.</a:t>
            </a:r>
          </a:p>
          <a:p>
            <a:pPr marL="0" lvl="0" indent="0">
              <a:buNone/>
            </a:pPr>
            <a:r>
              <a:rPr lang="en-US" dirty="0" smtClean="0">
                <a:solidFill>
                  <a:srgbClr val="000000"/>
                </a:solidFill>
              </a:rPr>
              <a:t>7. Guide </a:t>
            </a:r>
            <a:r>
              <a:rPr lang="en-US" dirty="0">
                <a:solidFill>
                  <a:srgbClr val="000000"/>
                </a:solidFill>
              </a:rPr>
              <a:t>to Physical Therapist Practice. 2nd ed. </a:t>
            </a:r>
            <a:r>
              <a:rPr lang="en-US" i="1" dirty="0" err="1">
                <a:solidFill>
                  <a:srgbClr val="000000"/>
                </a:solidFill>
              </a:rPr>
              <a:t>Phys</a:t>
            </a:r>
            <a:r>
              <a:rPr lang="en-US" i="1" dirty="0">
                <a:solidFill>
                  <a:srgbClr val="000000"/>
                </a:solidFill>
              </a:rPr>
              <a:t> </a:t>
            </a:r>
            <a:r>
              <a:rPr lang="en-US" i="1" dirty="0" err="1">
                <a:solidFill>
                  <a:srgbClr val="000000"/>
                </a:solidFill>
              </a:rPr>
              <a:t>Ther</a:t>
            </a:r>
            <a:r>
              <a:rPr lang="en-US" dirty="0">
                <a:solidFill>
                  <a:srgbClr val="000000"/>
                </a:solidFill>
              </a:rPr>
              <a:t>. 2001;81:9 –746.</a:t>
            </a:r>
          </a:p>
          <a:p>
            <a:pPr marL="0" lvl="0" indent="0">
              <a:buNone/>
            </a:pPr>
            <a:r>
              <a:rPr lang="en-US" dirty="0" smtClean="0">
                <a:solidFill>
                  <a:srgbClr val="000000"/>
                </a:solidFill>
              </a:rPr>
              <a:t>8. </a:t>
            </a:r>
            <a:r>
              <a:rPr lang="en-US" dirty="0" err="1" smtClean="0">
                <a:solidFill>
                  <a:srgbClr val="000000"/>
                </a:solidFill>
              </a:rPr>
              <a:t>Jette</a:t>
            </a:r>
            <a:r>
              <a:rPr lang="en-US" dirty="0" smtClean="0">
                <a:solidFill>
                  <a:srgbClr val="000000"/>
                </a:solidFill>
              </a:rPr>
              <a:t> </a:t>
            </a:r>
            <a:r>
              <a:rPr lang="en-US" dirty="0">
                <a:solidFill>
                  <a:srgbClr val="000000"/>
                </a:solidFill>
              </a:rPr>
              <a:t>D, Grover L, Keck C.  A Qualitative Study of Clinical Decision Making in Recommending Discharge Placement From the Acute Care Setting. </a:t>
            </a:r>
            <a:r>
              <a:rPr lang="en-US" i="1" dirty="0" err="1">
                <a:solidFill>
                  <a:srgbClr val="000000"/>
                </a:solidFill>
              </a:rPr>
              <a:t>Phys</a:t>
            </a:r>
            <a:r>
              <a:rPr lang="en-US" i="1" dirty="0">
                <a:solidFill>
                  <a:srgbClr val="000000"/>
                </a:solidFill>
              </a:rPr>
              <a:t> </a:t>
            </a:r>
            <a:r>
              <a:rPr lang="en-US" i="1" dirty="0" err="1">
                <a:solidFill>
                  <a:srgbClr val="000000"/>
                </a:solidFill>
              </a:rPr>
              <a:t>Ther</a:t>
            </a:r>
            <a:r>
              <a:rPr lang="en-US" dirty="0">
                <a:solidFill>
                  <a:srgbClr val="000000"/>
                </a:solidFill>
              </a:rPr>
              <a:t>. 2003; 83:224-236.</a:t>
            </a:r>
          </a:p>
          <a:p>
            <a:pPr marL="0" lvl="0" indent="0">
              <a:buNone/>
            </a:pPr>
            <a:r>
              <a:rPr lang="en-US" dirty="0" smtClean="0">
                <a:solidFill>
                  <a:srgbClr val="000000"/>
                </a:solidFill>
              </a:rPr>
              <a:t>9. </a:t>
            </a:r>
            <a:r>
              <a:rPr lang="en-US" dirty="0" err="1" smtClean="0">
                <a:solidFill>
                  <a:srgbClr val="000000"/>
                </a:solidFill>
              </a:rPr>
              <a:t>Jette</a:t>
            </a:r>
            <a:r>
              <a:rPr lang="en-US" dirty="0" smtClean="0">
                <a:solidFill>
                  <a:srgbClr val="000000"/>
                </a:solidFill>
              </a:rPr>
              <a:t> </a:t>
            </a:r>
            <a:r>
              <a:rPr lang="en-US" dirty="0">
                <a:solidFill>
                  <a:srgbClr val="000000"/>
                </a:solidFill>
              </a:rPr>
              <a:t>D, </a:t>
            </a:r>
            <a:r>
              <a:rPr lang="en-US" dirty="0" err="1">
                <a:solidFill>
                  <a:srgbClr val="000000"/>
                </a:solidFill>
              </a:rPr>
              <a:t>Halbert</a:t>
            </a:r>
            <a:r>
              <a:rPr lang="en-US" dirty="0">
                <a:solidFill>
                  <a:srgbClr val="000000"/>
                </a:solidFill>
              </a:rPr>
              <a:t> J, Iverson C, </a:t>
            </a:r>
            <a:r>
              <a:rPr lang="en-US" dirty="0" err="1">
                <a:solidFill>
                  <a:srgbClr val="000000"/>
                </a:solidFill>
              </a:rPr>
              <a:t>Miceli</a:t>
            </a:r>
            <a:r>
              <a:rPr lang="en-US" dirty="0">
                <a:solidFill>
                  <a:srgbClr val="000000"/>
                </a:solidFill>
              </a:rPr>
              <a:t> E, Shah P. Use of standardized outcome measures in physical therapist practice: perceptions and applications. </a:t>
            </a:r>
            <a:r>
              <a:rPr lang="en-US" i="1" dirty="0" err="1">
                <a:solidFill>
                  <a:srgbClr val="000000"/>
                </a:solidFill>
              </a:rPr>
              <a:t>Phys</a:t>
            </a:r>
            <a:r>
              <a:rPr lang="en-US" i="1" dirty="0">
                <a:solidFill>
                  <a:srgbClr val="000000"/>
                </a:solidFill>
              </a:rPr>
              <a:t> </a:t>
            </a:r>
            <a:r>
              <a:rPr lang="en-US" i="1" dirty="0" err="1">
                <a:solidFill>
                  <a:srgbClr val="000000"/>
                </a:solidFill>
              </a:rPr>
              <a:t>Ther</a:t>
            </a:r>
            <a:r>
              <a:rPr lang="en-US" dirty="0">
                <a:solidFill>
                  <a:srgbClr val="000000"/>
                </a:solidFill>
              </a:rPr>
              <a:t>. 2009; 89(2): 125-135.</a:t>
            </a:r>
          </a:p>
          <a:p>
            <a:pPr marL="457200" indent="-457200">
              <a:buFont typeface="+mj-lt"/>
              <a:buAutoNum type="arabicPeriod"/>
            </a:pPr>
            <a:endParaRPr lang="en-US" dirty="0">
              <a:solidFill>
                <a:srgbClr val="000000"/>
              </a:solidFill>
            </a:endParaRPr>
          </a:p>
        </p:txBody>
      </p:sp>
    </p:spTree>
    <p:extLst>
      <p:ext uri="{BB962C8B-B14F-4D97-AF65-F5344CB8AC3E}">
        <p14:creationId xmlns:p14="http://schemas.microsoft.com/office/powerpoint/2010/main" val="3442614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457200" y="1600199"/>
            <a:ext cx="8229600" cy="5467433"/>
          </a:xfrm>
        </p:spPr>
        <p:txBody>
          <a:bodyPr>
            <a:normAutofit fontScale="55000" lnSpcReduction="20000"/>
          </a:bodyPr>
          <a:lstStyle/>
          <a:p>
            <a:pPr marL="0" lvl="0" indent="0">
              <a:buNone/>
            </a:pPr>
            <a:r>
              <a:rPr lang="en-US" dirty="0" smtClean="0"/>
              <a:t>10. Gorman </a:t>
            </a:r>
            <a:r>
              <a:rPr lang="en-US" dirty="0"/>
              <a:t>S. Selecting and Implementing Outcome Measures in Acute Care. Acute Care Physical Therapy website.</a:t>
            </a:r>
            <a:r>
              <a:rPr lang="en-US" u="sng" dirty="0"/>
              <a:t> </a:t>
            </a:r>
            <a:r>
              <a:rPr lang="en-US" u="sng" dirty="0">
                <a:hlinkClick r:id="rId2"/>
              </a:rPr>
              <a:t>http://www.acutept.org/associations/11622/files/2013-11-25%20Gorman%20S%202014CSM%20Handouts.pdf</a:t>
            </a:r>
            <a:r>
              <a:rPr lang="en-US" dirty="0"/>
              <a:t>. February 2014. Accessed March 22, 2014.</a:t>
            </a:r>
          </a:p>
          <a:p>
            <a:pPr marL="0" lvl="0" indent="0">
              <a:buNone/>
            </a:pPr>
            <a:r>
              <a:rPr lang="en-US" dirty="0" smtClean="0"/>
              <a:t>11. Rehabilitation </a:t>
            </a:r>
            <a:r>
              <a:rPr lang="en-US" dirty="0"/>
              <a:t>Measures Database website.  </a:t>
            </a:r>
            <a:r>
              <a:rPr lang="en-US" u="sng" dirty="0">
                <a:hlinkClick r:id="rId3"/>
              </a:rPr>
              <a:t>http://www.rehabmeasures.org/default.aspx</a:t>
            </a:r>
            <a:r>
              <a:rPr lang="en-US" dirty="0"/>
              <a:t>.  2010</a:t>
            </a:r>
            <a:r>
              <a:rPr lang="en-US" dirty="0" smtClean="0"/>
              <a:t>. Accessed </a:t>
            </a:r>
            <a:r>
              <a:rPr lang="en-US" dirty="0"/>
              <a:t>3/12/14. </a:t>
            </a:r>
          </a:p>
          <a:p>
            <a:pPr marL="0" lvl="0" indent="0">
              <a:buNone/>
            </a:pPr>
            <a:r>
              <a:rPr lang="en-US" dirty="0" smtClean="0"/>
              <a:t>12. Smith </a:t>
            </a:r>
            <a:r>
              <a:rPr lang="en-US" dirty="0"/>
              <a:t>B, Fields C, Fernandez N. Physical therapists make accurate and appropriate discharge recommendations for patients who are acutely ill. </a:t>
            </a:r>
            <a:r>
              <a:rPr lang="en-US" i="1" dirty="0" err="1"/>
              <a:t>Phys</a:t>
            </a:r>
            <a:r>
              <a:rPr lang="en-US" i="1" dirty="0"/>
              <a:t> </a:t>
            </a:r>
            <a:r>
              <a:rPr lang="en-US" i="1" dirty="0" err="1"/>
              <a:t>Ther</a:t>
            </a:r>
            <a:r>
              <a:rPr lang="en-US" dirty="0"/>
              <a:t>. 2010;90:693-703.</a:t>
            </a:r>
          </a:p>
          <a:p>
            <a:pPr marL="0" lvl="0" indent="0">
              <a:buNone/>
            </a:pPr>
            <a:r>
              <a:rPr lang="en-US" dirty="0" smtClean="0"/>
              <a:t>13. Medicare </a:t>
            </a:r>
            <a:r>
              <a:rPr lang="en-US" dirty="0"/>
              <a:t>and Home Health Care </a:t>
            </a:r>
            <a:r>
              <a:rPr lang="en-US" dirty="0" err="1"/>
              <a:t>pdf</a:t>
            </a:r>
            <a:r>
              <a:rPr lang="en-US" dirty="0"/>
              <a:t>.  Centers for Medicare and Medicaid Services. </a:t>
            </a:r>
            <a:r>
              <a:rPr lang="en-US" u="sng" dirty="0">
                <a:hlinkClick r:id="rId4"/>
              </a:rPr>
              <a:t>http://www.medicare.gov/Pubs/pdf/10969.pdf</a:t>
            </a:r>
            <a:r>
              <a:rPr lang="en-US" dirty="0"/>
              <a:t>. Updated May 2010. Accessed March 14, 2014.  </a:t>
            </a:r>
          </a:p>
          <a:p>
            <a:pPr marL="0" lvl="0" indent="0">
              <a:buNone/>
            </a:pPr>
            <a:r>
              <a:rPr lang="en-US" dirty="0" smtClean="0"/>
              <a:t>14. Inpatient </a:t>
            </a:r>
            <a:r>
              <a:rPr lang="en-US" dirty="0"/>
              <a:t>Rehabilitation Therapy Services: Complying with Documentation </a:t>
            </a:r>
            <a:r>
              <a:rPr lang="en-US" dirty="0" err="1"/>
              <a:t>Requirments</a:t>
            </a:r>
            <a:r>
              <a:rPr lang="en-US" dirty="0"/>
              <a:t>. Department of Health and Human services Centers for Medicare and Medicaid Services. </a:t>
            </a:r>
            <a:r>
              <a:rPr lang="en-US" u="sng" dirty="0">
                <a:hlinkClick r:id="rId5"/>
              </a:rPr>
              <a:t>http://www.cms.gov/Outreach-and-Education/Medicare-Learning-Network-MLN/MLNProducts/downloads/Inpatient_Rehab_Fact_Sheet_ICN905643.pdf</a:t>
            </a:r>
            <a:r>
              <a:rPr lang="en-US" dirty="0"/>
              <a:t>. July 2012.  Accessed March 20, 2014. </a:t>
            </a:r>
          </a:p>
          <a:p>
            <a:pPr marL="0" lvl="0" indent="0">
              <a:buNone/>
            </a:pPr>
            <a:r>
              <a:rPr lang="en-US" dirty="0" smtClean="0"/>
              <a:t>15. Acute </a:t>
            </a:r>
            <a:r>
              <a:rPr lang="en-US" dirty="0"/>
              <a:t>Rehabilitation Admission Criteria Policy. Emory healthcare website. </a:t>
            </a:r>
            <a:r>
              <a:rPr lang="en-US" u="sng" dirty="0">
                <a:hlinkClick r:id="rId6"/>
              </a:rPr>
              <a:t>http://www.emoryhealthcare.org/senior-health-center/pdfs/acute-rehab-criteria.pdf</a:t>
            </a:r>
            <a:r>
              <a:rPr lang="en-US" dirty="0"/>
              <a:t>. Accessed March 14, 2014. </a:t>
            </a:r>
          </a:p>
          <a:p>
            <a:pPr marL="0" lvl="0" indent="0">
              <a:buNone/>
            </a:pPr>
            <a:r>
              <a:rPr lang="en-US" dirty="0" smtClean="0"/>
              <a:t>16. Skilled </a:t>
            </a:r>
            <a:r>
              <a:rPr lang="en-US" dirty="0"/>
              <a:t>Nursing Facility Services, Chapter 8. Report to the Congress: Medicare Payment Policy. </a:t>
            </a:r>
            <a:r>
              <a:rPr lang="en-US" u="sng" dirty="0">
                <a:hlinkClick r:id="rId7"/>
              </a:rPr>
              <a:t>http://www.medpac.gov/chapters/Mar13_Ch08.pdf</a:t>
            </a:r>
            <a:r>
              <a:rPr lang="en-US" dirty="0"/>
              <a:t>. March 2013.  Accessed March 2014. </a:t>
            </a:r>
          </a:p>
          <a:p>
            <a:pPr marL="0" lvl="0" indent="0">
              <a:buNone/>
            </a:pPr>
            <a:r>
              <a:rPr lang="en-US" dirty="0" smtClean="0"/>
              <a:t>17. Thrush </a:t>
            </a:r>
            <a:r>
              <a:rPr lang="en-US" dirty="0"/>
              <a:t>A, </a:t>
            </a:r>
            <a:r>
              <a:rPr lang="en-US" dirty="0" err="1"/>
              <a:t>Rozek</a:t>
            </a:r>
            <a:r>
              <a:rPr lang="en-US" dirty="0"/>
              <a:t> M, </a:t>
            </a:r>
            <a:r>
              <a:rPr lang="en-US" dirty="0" err="1"/>
              <a:t>Dekerlegand</a:t>
            </a:r>
            <a:r>
              <a:rPr lang="en-US" dirty="0"/>
              <a:t> J. The Clinical Utility of the Functional Status Score for the Intensive Care Unit (FSS-ICU) at a Long-Term Acute Care Hospital: A Prospective Cohort Study. </a:t>
            </a:r>
            <a:r>
              <a:rPr lang="en-US" i="1" dirty="0" err="1"/>
              <a:t>Phys</a:t>
            </a:r>
            <a:r>
              <a:rPr lang="en-US" i="1" dirty="0"/>
              <a:t> </a:t>
            </a:r>
            <a:r>
              <a:rPr lang="en-US" i="1" dirty="0" err="1"/>
              <a:t>Ther</a:t>
            </a:r>
            <a:r>
              <a:rPr lang="en-US" dirty="0"/>
              <a:t>. 2012; 92: 1536-1545. </a:t>
            </a:r>
          </a:p>
          <a:p>
            <a:pPr marL="0" lvl="0" indent="0">
              <a:buNone/>
            </a:pPr>
            <a:r>
              <a:rPr lang="en-US" dirty="0" smtClean="0"/>
              <a:t>18. Long </a:t>
            </a:r>
            <a:r>
              <a:rPr lang="en-US" dirty="0"/>
              <a:t>Term Acute Care (LTAC) Admission Criteria Policy. Emory healthcare website. </a:t>
            </a:r>
            <a:r>
              <a:rPr lang="en-US" u="sng" dirty="0">
                <a:hlinkClick r:id="rId8"/>
              </a:rPr>
              <a:t>http://www.emoryhealthcare.org/senior-health-center/pdfs/ltac-admission-criteria.pdf</a:t>
            </a:r>
            <a:r>
              <a:rPr lang="en-US" dirty="0"/>
              <a:t>. Accessed March 14, 2014</a:t>
            </a:r>
            <a:r>
              <a:rPr lang="en-US" dirty="0" smtClean="0"/>
              <a:t>.</a:t>
            </a:r>
          </a:p>
          <a:p>
            <a:pPr marL="0" lvl="0" indent="0">
              <a:buNone/>
            </a:pPr>
            <a:r>
              <a:rPr lang="en-US" dirty="0" smtClean="0"/>
              <a:t>19.</a:t>
            </a:r>
            <a:r>
              <a:rPr lang="en-US" dirty="0"/>
              <a:t> Swafford B. Validity of Kansas University Hospital Physical Therapy Acute </a:t>
            </a:r>
            <a:r>
              <a:rPr lang="en-US" dirty="0" smtClean="0"/>
              <a:t>Care </a:t>
            </a:r>
            <a:r>
              <a:rPr lang="en-US" dirty="0"/>
              <a:t>Functional Outcomes Tool. Acute Care perspectives. Fall 2008. 14-18</a:t>
            </a:r>
            <a:r>
              <a:rPr lang="en-US" dirty="0" smtClean="0"/>
              <a:t>.</a:t>
            </a:r>
          </a:p>
          <a:p>
            <a:pPr marL="0" lvl="0" indent="0">
              <a:buNone/>
            </a:pPr>
            <a:r>
              <a:rPr lang="en-US" dirty="0" smtClean="0"/>
              <a:t>20. </a:t>
            </a:r>
            <a:r>
              <a:rPr lang="en-US" dirty="0" err="1"/>
              <a:t>DiCicco</a:t>
            </a:r>
            <a:r>
              <a:rPr lang="en-US" dirty="0"/>
              <a:t>, J and Whalen D. University of Rochester Acute </a:t>
            </a:r>
            <a:r>
              <a:rPr lang="en-US" dirty="0" smtClean="0"/>
              <a:t>Care </a:t>
            </a:r>
            <a:r>
              <a:rPr lang="en-US" dirty="0"/>
              <a:t>Evaluation: Development of a New Functional Outcome Measure for the Acute Care Setting. Journal of Acute Care PT. Fall 2010. 1(1): 14-20.</a:t>
            </a:r>
          </a:p>
          <a:p>
            <a:pPr marL="457200" indent="-457200">
              <a:buFont typeface="+mj-lt"/>
              <a:buAutoNum type="arabicPeriod"/>
            </a:pPr>
            <a:endParaRPr lang="en-US" dirty="0"/>
          </a:p>
        </p:txBody>
      </p:sp>
    </p:spTree>
    <p:extLst>
      <p:ext uri="{BB962C8B-B14F-4D97-AF65-F5344CB8AC3E}">
        <p14:creationId xmlns:p14="http://schemas.microsoft.com/office/powerpoint/2010/main" val="377803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in Acute Care</a:t>
            </a:r>
            <a:r>
              <a:rPr lang="en-US" sz="1800" baseline="-25000" dirty="0" smtClean="0"/>
              <a:t>(1-6)</a:t>
            </a:r>
            <a:endParaRPr lang="en-US" sz="1800" dirty="0"/>
          </a:p>
        </p:txBody>
      </p:sp>
      <p:sp>
        <p:nvSpPr>
          <p:cNvPr id="3" name="Content Placeholder 2"/>
          <p:cNvSpPr>
            <a:spLocks noGrp="1"/>
          </p:cNvSpPr>
          <p:nvPr>
            <p:ph idx="1"/>
          </p:nvPr>
        </p:nvSpPr>
        <p:spPr/>
        <p:txBody>
          <a:bodyPr/>
          <a:lstStyle/>
          <a:p>
            <a:pPr lvl="0"/>
            <a:r>
              <a:rPr lang="en-US" sz="2800" dirty="0"/>
              <a:t>Evaluate Functional </a:t>
            </a:r>
            <a:r>
              <a:rPr lang="en-US" sz="2800" dirty="0" smtClean="0"/>
              <a:t>Potential</a:t>
            </a:r>
            <a:endParaRPr lang="en-US" sz="2800" dirty="0"/>
          </a:p>
          <a:p>
            <a:pPr lvl="0"/>
            <a:r>
              <a:rPr lang="en-US" sz="2800" dirty="0"/>
              <a:t>Implement a Plan of Care</a:t>
            </a:r>
          </a:p>
          <a:p>
            <a:pPr lvl="0"/>
            <a:r>
              <a:rPr lang="en-US" sz="2800" dirty="0"/>
              <a:t>Recommend the next venue of care</a:t>
            </a:r>
          </a:p>
          <a:p>
            <a:pPr lvl="0"/>
            <a:r>
              <a:rPr lang="en-US" sz="2800" dirty="0"/>
              <a:t>Recommend discharge needs</a:t>
            </a:r>
          </a:p>
          <a:p>
            <a:pPr lvl="0"/>
            <a:r>
              <a:rPr lang="en-US" sz="2800" dirty="0"/>
              <a:t>Ensure patient’s safety with mobility</a:t>
            </a:r>
          </a:p>
          <a:p>
            <a:pPr lvl="0"/>
            <a:r>
              <a:rPr lang="en-US" sz="2800" dirty="0"/>
              <a:t>Provide efficient and effective care</a:t>
            </a:r>
          </a:p>
          <a:p>
            <a:pPr marL="0" indent="0">
              <a:buNone/>
            </a:pPr>
            <a:endParaRPr lang="en-US" dirty="0"/>
          </a:p>
        </p:txBody>
      </p:sp>
    </p:spTree>
    <p:extLst>
      <p:ext uri="{BB962C8B-B14F-4D97-AF65-F5344CB8AC3E}">
        <p14:creationId xmlns:p14="http://schemas.microsoft.com/office/powerpoint/2010/main" val="1781089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z="3400" b="1" dirty="0" smtClean="0">
                <a:cs typeface="+mj-cs"/>
              </a:rPr>
              <a:t>What types of Patients can you see? </a:t>
            </a:r>
            <a:r>
              <a:rPr lang="en-US" sz="1000" b="1" dirty="0" smtClean="0">
                <a:cs typeface="+mj-cs"/>
              </a:rPr>
              <a:t>(</a:t>
            </a:r>
            <a:r>
              <a:rPr lang="en-US" sz="1000" b="1" dirty="0"/>
              <a:t>5</a:t>
            </a:r>
            <a:r>
              <a:rPr lang="en-US" sz="1000" b="1" dirty="0" smtClean="0">
                <a:cs typeface="+mj-cs"/>
              </a:rPr>
              <a:t>)</a:t>
            </a:r>
            <a:endParaRPr lang="en-US" sz="3400" b="1" dirty="0" smtClean="0">
              <a:cs typeface="+mj-cs"/>
            </a:endParaRPr>
          </a:p>
        </p:txBody>
      </p:sp>
      <p:grpSp>
        <p:nvGrpSpPr>
          <p:cNvPr id="15362" name="Group 5"/>
          <p:cNvGrpSpPr>
            <a:grpSpLocks noChangeAspect="1"/>
          </p:cNvGrpSpPr>
          <p:nvPr/>
        </p:nvGrpSpPr>
        <p:grpSpPr bwMode="auto">
          <a:xfrm>
            <a:off x="381000" y="1752600"/>
            <a:ext cx="8458200" cy="4572000"/>
            <a:chOff x="360" y="816"/>
            <a:chExt cx="5040" cy="2688"/>
          </a:xfrm>
        </p:grpSpPr>
        <p:sp>
          <p:nvSpPr>
            <p:cNvPr id="15363" name="AutoShape 4"/>
            <p:cNvSpPr>
              <a:spLocks noChangeAspect="1" noChangeArrowheads="1" noTextEdit="1"/>
            </p:cNvSpPr>
            <p:nvPr/>
          </p:nvSpPr>
          <p:spPr bwMode="auto">
            <a:xfrm>
              <a:off x="360" y="816"/>
              <a:ext cx="5040"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4" name="_s110615"/>
            <p:cNvSpPr>
              <a:spLocks noChangeShapeType="1"/>
            </p:cNvSpPr>
            <p:nvPr/>
          </p:nvSpPr>
          <p:spPr bwMode="auto">
            <a:xfrm flipH="1" flipV="1">
              <a:off x="2405" y="1684"/>
              <a:ext cx="238" cy="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65" name="_s110614"/>
            <p:cNvSpPr>
              <a:spLocks noChangeArrowheads="1"/>
            </p:cNvSpPr>
            <p:nvPr/>
          </p:nvSpPr>
          <p:spPr bwMode="auto">
            <a:xfrm>
              <a:off x="1832" y="1111"/>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Trauma</a:t>
              </a:r>
            </a:p>
          </p:txBody>
        </p:sp>
        <p:sp>
          <p:nvSpPr>
            <p:cNvPr id="15366" name="_s110617"/>
            <p:cNvSpPr>
              <a:spLocks noChangeShapeType="1"/>
            </p:cNvSpPr>
            <p:nvPr/>
          </p:nvSpPr>
          <p:spPr bwMode="auto">
            <a:xfrm flipH="1">
              <a:off x="2208" y="2159"/>
              <a:ext cx="3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67" name="_s110616"/>
            <p:cNvSpPr>
              <a:spLocks noChangeArrowheads="1"/>
            </p:cNvSpPr>
            <p:nvPr/>
          </p:nvSpPr>
          <p:spPr bwMode="auto">
            <a:xfrm>
              <a:off x="1537" y="1823"/>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ICU</a:t>
              </a:r>
            </a:p>
          </p:txBody>
        </p:sp>
        <p:sp>
          <p:nvSpPr>
            <p:cNvPr id="15368" name="_s110613"/>
            <p:cNvSpPr>
              <a:spLocks noChangeShapeType="1"/>
            </p:cNvSpPr>
            <p:nvPr/>
          </p:nvSpPr>
          <p:spPr bwMode="auto">
            <a:xfrm flipH="1">
              <a:off x="2405" y="2396"/>
              <a:ext cx="238" cy="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69" name="_s110612"/>
            <p:cNvSpPr>
              <a:spLocks noChangeArrowheads="1"/>
            </p:cNvSpPr>
            <p:nvPr/>
          </p:nvSpPr>
          <p:spPr bwMode="auto">
            <a:xfrm>
              <a:off x="1832" y="2535"/>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Wound Care</a:t>
              </a:r>
            </a:p>
          </p:txBody>
        </p:sp>
        <p:sp>
          <p:nvSpPr>
            <p:cNvPr id="15370" name="_s110611"/>
            <p:cNvSpPr>
              <a:spLocks noChangeShapeType="1"/>
            </p:cNvSpPr>
            <p:nvPr/>
          </p:nvSpPr>
          <p:spPr bwMode="auto">
            <a:xfrm>
              <a:off x="2880" y="2494"/>
              <a:ext cx="0" cy="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71" name="_s110610"/>
            <p:cNvSpPr>
              <a:spLocks noChangeArrowheads="1"/>
            </p:cNvSpPr>
            <p:nvPr/>
          </p:nvSpPr>
          <p:spPr bwMode="auto">
            <a:xfrm>
              <a:off x="2544" y="2830"/>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Pediatrics</a:t>
              </a:r>
            </a:p>
          </p:txBody>
        </p:sp>
        <p:sp>
          <p:nvSpPr>
            <p:cNvPr id="15372" name="_s110609"/>
            <p:cNvSpPr>
              <a:spLocks noChangeShapeType="1"/>
            </p:cNvSpPr>
            <p:nvPr/>
          </p:nvSpPr>
          <p:spPr bwMode="auto">
            <a:xfrm>
              <a:off x="3117" y="2396"/>
              <a:ext cx="238" cy="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73" name="_s110608"/>
            <p:cNvSpPr>
              <a:spLocks noChangeArrowheads="1"/>
            </p:cNvSpPr>
            <p:nvPr/>
          </p:nvSpPr>
          <p:spPr bwMode="auto">
            <a:xfrm>
              <a:off x="3256" y="2535"/>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Medical/</a:t>
              </a:r>
            </a:p>
            <a:p>
              <a:pPr algn="ctr"/>
              <a:r>
                <a:rPr lang="en-US" sz="1200" b="1"/>
                <a:t>Surgical</a:t>
              </a:r>
            </a:p>
          </p:txBody>
        </p:sp>
        <p:sp>
          <p:nvSpPr>
            <p:cNvPr id="15374" name="_s110607"/>
            <p:cNvSpPr>
              <a:spLocks noChangeShapeType="1"/>
            </p:cNvSpPr>
            <p:nvPr/>
          </p:nvSpPr>
          <p:spPr bwMode="auto">
            <a:xfrm>
              <a:off x="3215" y="2159"/>
              <a:ext cx="3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75" name="_s110606"/>
            <p:cNvSpPr>
              <a:spLocks noChangeArrowheads="1"/>
            </p:cNvSpPr>
            <p:nvPr/>
          </p:nvSpPr>
          <p:spPr bwMode="auto">
            <a:xfrm>
              <a:off x="3551" y="1823"/>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Neurological</a:t>
              </a:r>
            </a:p>
          </p:txBody>
        </p:sp>
        <p:sp>
          <p:nvSpPr>
            <p:cNvPr id="15376" name="_s110604"/>
            <p:cNvSpPr>
              <a:spLocks noChangeShapeType="1"/>
            </p:cNvSpPr>
            <p:nvPr/>
          </p:nvSpPr>
          <p:spPr bwMode="auto">
            <a:xfrm flipV="1">
              <a:off x="3117" y="1684"/>
              <a:ext cx="238" cy="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77" name="_s110603"/>
            <p:cNvSpPr>
              <a:spLocks noChangeArrowheads="1"/>
            </p:cNvSpPr>
            <p:nvPr/>
          </p:nvSpPr>
          <p:spPr bwMode="auto">
            <a:xfrm>
              <a:off x="3256" y="1111"/>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Orthopedic</a:t>
              </a:r>
            </a:p>
          </p:txBody>
        </p:sp>
        <p:sp>
          <p:nvSpPr>
            <p:cNvPr id="15378" name="_s110600"/>
            <p:cNvSpPr>
              <a:spLocks noChangeShapeType="1"/>
            </p:cNvSpPr>
            <p:nvPr/>
          </p:nvSpPr>
          <p:spPr bwMode="auto">
            <a:xfrm flipV="1">
              <a:off x="2880" y="1488"/>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5379" name="_s110599"/>
            <p:cNvSpPr>
              <a:spLocks noChangeArrowheads="1"/>
            </p:cNvSpPr>
            <p:nvPr/>
          </p:nvSpPr>
          <p:spPr bwMode="auto">
            <a:xfrm>
              <a:off x="2544" y="816"/>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t>Cardiac</a:t>
              </a:r>
            </a:p>
          </p:txBody>
        </p:sp>
        <p:sp>
          <p:nvSpPr>
            <p:cNvPr id="15380" name="_s110598"/>
            <p:cNvSpPr>
              <a:spLocks noChangeArrowheads="1"/>
            </p:cNvSpPr>
            <p:nvPr/>
          </p:nvSpPr>
          <p:spPr bwMode="auto">
            <a:xfrm>
              <a:off x="2544" y="1824"/>
              <a:ext cx="672" cy="672"/>
            </a:xfrm>
            <a:prstGeom prst="ellipse">
              <a:avLst/>
            </a:prstGeom>
            <a:solidFill>
              <a:schemeClr val="accent1"/>
            </a:solidFill>
            <a:ln w="9525">
              <a:solidFill>
                <a:schemeClr val="tx1"/>
              </a:solidFill>
              <a:round/>
              <a:headEnd/>
              <a:tailEnd/>
            </a:ln>
          </p:spPr>
          <p:txBody>
            <a:bodyPr wrap="none" lIns="0" tIns="0" rIns="0" bIns="0" anchor="ctr"/>
            <a:lstStyle/>
            <a:p>
              <a:pPr algn="ctr"/>
              <a:r>
                <a:rPr lang="en-US" sz="1200" b="1">
                  <a:solidFill>
                    <a:schemeClr val="accent2"/>
                  </a:solidFill>
                </a:rPr>
                <a:t>Acute Care</a:t>
              </a:r>
            </a:p>
            <a:p>
              <a:pPr algn="ctr"/>
              <a:r>
                <a:rPr lang="en-US" sz="1200" b="1">
                  <a:solidFill>
                    <a:schemeClr val="accent2"/>
                  </a:solidFill>
                </a:rPr>
                <a:t>Patients</a:t>
              </a:r>
            </a:p>
          </p:txBody>
        </p:sp>
      </p:grpSp>
    </p:spTree>
    <p:extLst>
      <p:ext uri="{BB962C8B-B14F-4D97-AF65-F5344CB8AC3E}">
        <p14:creationId xmlns:p14="http://schemas.microsoft.com/office/powerpoint/2010/main" val="2108204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ultimate goal? </a:t>
            </a:r>
            <a:endParaRPr lang="en-US" dirty="0"/>
          </a:p>
        </p:txBody>
      </p:sp>
      <p:sp>
        <p:nvSpPr>
          <p:cNvPr id="3" name="Content Placeholder 2"/>
          <p:cNvSpPr>
            <a:spLocks noGrp="1"/>
          </p:cNvSpPr>
          <p:nvPr>
            <p:ph idx="1"/>
          </p:nvPr>
        </p:nvSpPr>
        <p:spPr/>
        <p:txBody>
          <a:bodyPr/>
          <a:lstStyle/>
          <a:p>
            <a:pPr marL="0" lvl="0" indent="0">
              <a:buNone/>
            </a:pPr>
            <a:r>
              <a:rPr lang="en-US" dirty="0"/>
              <a:t>It depends…</a:t>
            </a:r>
          </a:p>
          <a:p>
            <a:pPr lvl="1"/>
            <a:r>
              <a:rPr lang="en-US" dirty="0"/>
              <a:t>Patient goals</a:t>
            </a:r>
          </a:p>
          <a:p>
            <a:pPr lvl="1"/>
            <a:r>
              <a:rPr lang="en-US" dirty="0"/>
              <a:t>Family goals</a:t>
            </a:r>
          </a:p>
          <a:p>
            <a:pPr lvl="1"/>
            <a:r>
              <a:rPr lang="en-US" dirty="0"/>
              <a:t>MD’s goals</a:t>
            </a:r>
          </a:p>
          <a:p>
            <a:pPr lvl="1"/>
            <a:r>
              <a:rPr lang="en-US" dirty="0"/>
              <a:t>Insurance/funding limitations and regulations</a:t>
            </a:r>
          </a:p>
          <a:p>
            <a:endParaRPr lang="en-US" dirty="0"/>
          </a:p>
        </p:txBody>
      </p:sp>
    </p:spTree>
    <p:extLst>
      <p:ext uri="{BB962C8B-B14F-4D97-AF65-F5344CB8AC3E}">
        <p14:creationId xmlns:p14="http://schemas.microsoft.com/office/powerpoint/2010/main" val="3781932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pPr eaLnBrk="1" hangingPunct="1">
              <a:defRPr/>
            </a:pPr>
            <a:r>
              <a:rPr lang="en-US" sz="3600" b="1" smtClean="0">
                <a:cs typeface="+mj-cs"/>
              </a:rPr>
              <a:t>Physical Therapy Evaluation</a:t>
            </a:r>
          </a:p>
        </p:txBody>
      </p:sp>
      <p:sp>
        <p:nvSpPr>
          <p:cNvPr id="62469" name="Rectangle 5"/>
          <p:cNvSpPr>
            <a:spLocks noGrp="1" noChangeArrowheads="1"/>
          </p:cNvSpPr>
          <p:nvPr>
            <p:ph type="subTitle"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0292990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b="1" dirty="0" smtClean="0">
                <a:cs typeface="+mj-cs"/>
              </a:rPr>
              <a:t>Evaluation</a:t>
            </a:r>
            <a:r>
              <a:rPr lang="en-US" sz="800" b="1" dirty="0" smtClean="0">
                <a:cs typeface="+mj-cs"/>
              </a:rPr>
              <a:t>  </a:t>
            </a:r>
            <a:r>
              <a:rPr lang="en-US" sz="1000" b="1" dirty="0" smtClean="0">
                <a:cs typeface="+mj-cs"/>
              </a:rPr>
              <a:t>(5-7)</a:t>
            </a:r>
          </a:p>
        </p:txBody>
      </p:sp>
      <p:sp>
        <p:nvSpPr>
          <p:cNvPr id="8195" name="Rectangle 3"/>
          <p:cNvSpPr>
            <a:spLocks noGrp="1" noChangeArrowheads="1"/>
          </p:cNvSpPr>
          <p:nvPr>
            <p:ph type="body" idx="1"/>
          </p:nvPr>
        </p:nvSpPr>
        <p:spPr/>
        <p:txBody>
          <a:bodyPr/>
          <a:lstStyle/>
          <a:p>
            <a:pPr eaLnBrk="1" hangingPunct="1">
              <a:defRPr/>
            </a:pPr>
            <a:r>
              <a:rPr lang="en-US" dirty="0" smtClean="0">
                <a:cs typeface="+mn-cs"/>
              </a:rPr>
              <a:t>“Drive By”</a:t>
            </a:r>
          </a:p>
          <a:p>
            <a:pPr eaLnBrk="1" hangingPunct="1">
              <a:defRPr/>
            </a:pPr>
            <a:r>
              <a:rPr lang="en-US" dirty="0" smtClean="0">
                <a:cs typeface="+mn-cs"/>
              </a:rPr>
              <a:t>Chart Review</a:t>
            </a:r>
          </a:p>
          <a:p>
            <a:pPr eaLnBrk="1" hangingPunct="1">
              <a:defRPr/>
            </a:pPr>
            <a:r>
              <a:rPr lang="en-US" dirty="0" smtClean="0">
                <a:cs typeface="+mn-cs"/>
              </a:rPr>
              <a:t>Communication</a:t>
            </a:r>
          </a:p>
          <a:p>
            <a:pPr eaLnBrk="1" hangingPunct="1">
              <a:defRPr/>
            </a:pPr>
            <a:r>
              <a:rPr lang="en-US" dirty="0" smtClean="0">
                <a:cs typeface="+mn-cs"/>
              </a:rPr>
              <a:t>History/Subjective</a:t>
            </a:r>
          </a:p>
          <a:p>
            <a:pPr eaLnBrk="1" hangingPunct="1">
              <a:defRPr/>
            </a:pPr>
            <a:r>
              <a:rPr lang="en-US" dirty="0" smtClean="0">
                <a:cs typeface="+mn-cs"/>
              </a:rPr>
              <a:t>Objective</a:t>
            </a:r>
          </a:p>
          <a:p>
            <a:pPr eaLnBrk="1" hangingPunct="1">
              <a:defRPr/>
            </a:pPr>
            <a:r>
              <a:rPr lang="en-US" dirty="0" smtClean="0">
                <a:cs typeface="+mn-cs"/>
              </a:rPr>
              <a:t>Assessment/Plan</a:t>
            </a:r>
          </a:p>
        </p:txBody>
      </p:sp>
    </p:spTree>
    <p:extLst>
      <p:ext uri="{BB962C8B-B14F-4D97-AF65-F5344CB8AC3E}">
        <p14:creationId xmlns:p14="http://schemas.microsoft.com/office/powerpoint/2010/main" val="392077762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2850</TotalTime>
  <Words>7637</Words>
  <Application>Microsoft Macintosh PowerPoint</Application>
  <PresentationFormat>On-screen Show (4:3)</PresentationFormat>
  <Paragraphs>573</Paragraphs>
  <Slides>47</Slides>
  <Notes>43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Clarity</vt:lpstr>
      <vt:lpstr>Physical therapy in the acute care setting</vt:lpstr>
      <vt:lpstr>Objectives </vt:lpstr>
      <vt:lpstr>Overview</vt:lpstr>
      <vt:lpstr>Introduction to acute care</vt:lpstr>
      <vt:lpstr>PT in Acute Care(1-6)</vt:lpstr>
      <vt:lpstr>What types of Patients can you see? (5)</vt:lpstr>
      <vt:lpstr>What is the ultimate goal? </vt:lpstr>
      <vt:lpstr>Physical Therapy Evaluation</vt:lpstr>
      <vt:lpstr>Evaluation  (5-7)</vt:lpstr>
      <vt:lpstr>Drive By</vt:lpstr>
      <vt:lpstr>Chart Review(6)</vt:lpstr>
      <vt:lpstr>Chart Review(6)</vt:lpstr>
      <vt:lpstr>Chart Review(6)</vt:lpstr>
      <vt:lpstr>Chart Review(6)</vt:lpstr>
      <vt:lpstr>Chart Review </vt:lpstr>
      <vt:lpstr>Communication(5) </vt:lpstr>
      <vt:lpstr>History/Subjective(5,6)</vt:lpstr>
      <vt:lpstr>Objective(1,5)</vt:lpstr>
      <vt:lpstr>Objective(2,5,6)</vt:lpstr>
      <vt:lpstr>Assessment(1-4)</vt:lpstr>
      <vt:lpstr>Plan(1,3,5,6)</vt:lpstr>
      <vt:lpstr>After the evaluation</vt:lpstr>
      <vt:lpstr>Before leaving the patient</vt:lpstr>
      <vt:lpstr>Communication(3,5)</vt:lpstr>
      <vt:lpstr>Outcome measures</vt:lpstr>
      <vt:lpstr>Barriers to Implementation(9,10) </vt:lpstr>
      <vt:lpstr>Measures to predict discharge destination(10,11)</vt:lpstr>
      <vt:lpstr>Measures to identify fall risk(10,11)</vt:lpstr>
      <vt:lpstr>Discharge planning</vt:lpstr>
      <vt:lpstr>Discharge destination options</vt:lpstr>
      <vt:lpstr>What should you take in to consideration?(1,3,5,8,12)</vt:lpstr>
      <vt:lpstr>Home</vt:lpstr>
      <vt:lpstr>Home with Home Health(13)</vt:lpstr>
      <vt:lpstr>Inpatient Rehabilitation(14,15)</vt:lpstr>
      <vt:lpstr>Skilled Nursing Facility (SNF) (16)</vt:lpstr>
      <vt:lpstr>Long Term Acute Care (LTAC) (17,18)</vt:lpstr>
      <vt:lpstr>Equipment Recommendations</vt:lpstr>
      <vt:lpstr>Other Recommendations</vt:lpstr>
      <vt:lpstr>Treatment</vt:lpstr>
      <vt:lpstr>Treatment options</vt:lpstr>
      <vt:lpstr>Helpful hints!</vt:lpstr>
      <vt:lpstr>Hints for acute care practice</vt:lpstr>
      <vt:lpstr>Hints for clinical rotation </vt:lpstr>
      <vt:lpstr>Case Study - Ortho</vt:lpstr>
      <vt:lpstr>Case Study – Medical/Surgical</vt:lpstr>
      <vt:lpstr>References </vt:lpstr>
      <vt:lpstr>References continued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in the acute care setting</dc:title>
  <dc:creator>Allison Rowe</dc:creator>
  <cp:lastModifiedBy>Allison Rowe</cp:lastModifiedBy>
  <cp:revision>56</cp:revision>
  <dcterms:created xsi:type="dcterms:W3CDTF">2014-04-04T17:51:20Z</dcterms:created>
  <dcterms:modified xsi:type="dcterms:W3CDTF">2014-04-16T13:46:56Z</dcterms:modified>
</cp:coreProperties>
</file>