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78" r:id="rId3"/>
    <p:sldId id="277" r:id="rId4"/>
    <p:sldId id="258" r:id="rId5"/>
    <p:sldId id="259" r:id="rId6"/>
    <p:sldId id="279" r:id="rId7"/>
    <p:sldId id="260" r:id="rId8"/>
    <p:sldId id="280" r:id="rId9"/>
    <p:sldId id="281" r:id="rId10"/>
    <p:sldId id="261" r:id="rId11"/>
    <p:sldId id="282" r:id="rId12"/>
    <p:sldId id="262" r:id="rId13"/>
    <p:sldId id="283" r:id="rId14"/>
    <p:sldId id="263" r:id="rId15"/>
    <p:sldId id="284" r:id="rId16"/>
    <p:sldId id="264" r:id="rId17"/>
    <p:sldId id="285" r:id="rId18"/>
    <p:sldId id="265" r:id="rId19"/>
    <p:sldId id="266" r:id="rId20"/>
    <p:sldId id="286" r:id="rId21"/>
    <p:sldId id="273" r:id="rId22"/>
    <p:sldId id="287" r:id="rId23"/>
    <p:sldId id="275" r:id="rId24"/>
    <p:sldId id="288" r:id="rId25"/>
    <p:sldId id="289" r:id="rId26"/>
    <p:sldId id="290" r:id="rId27"/>
    <p:sldId id="267" r:id="rId28"/>
    <p:sldId id="268" r:id="rId29"/>
    <p:sldId id="269" r:id="rId30"/>
    <p:sldId id="271" r:id="rId31"/>
    <p:sldId id="272" r:id="rId3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18" tIns="46409" rIns="92818" bIns="46409"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18" tIns="46409" rIns="92818" bIns="46409" rtlCol="0"/>
          <a:lstStyle>
            <a:lvl1pPr algn="r">
              <a:defRPr sz="1200"/>
            </a:lvl1pPr>
          </a:lstStyle>
          <a:p>
            <a:fld id="{A2ED3C0E-89C5-4517-A81C-864C052E8047}" type="datetimeFigureOut">
              <a:rPr lang="en-US" smtClean="0"/>
              <a:t>4/22/2014</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18" tIns="46409" rIns="92818" bIns="46409" rtlCol="0" anchor="ctr"/>
          <a:lstStyle/>
          <a:p>
            <a:endParaRPr lang="en-US"/>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2818" tIns="46409" rIns="92818" bIns="464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70"/>
            <a:ext cx="3037840" cy="463407"/>
          </a:xfrm>
          <a:prstGeom prst="rect">
            <a:avLst/>
          </a:prstGeom>
        </p:spPr>
        <p:txBody>
          <a:bodyPr vert="horz" lIns="92818" tIns="46409" rIns="92818" bIns="4640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70"/>
            <a:ext cx="3037840" cy="463407"/>
          </a:xfrm>
          <a:prstGeom prst="rect">
            <a:avLst/>
          </a:prstGeom>
        </p:spPr>
        <p:txBody>
          <a:bodyPr vert="horz" lIns="92818" tIns="46409" rIns="92818" bIns="46409" rtlCol="0" anchor="b"/>
          <a:lstStyle>
            <a:lvl1pPr algn="r">
              <a:defRPr sz="1200"/>
            </a:lvl1pPr>
          </a:lstStyle>
          <a:p>
            <a:fld id="{79950367-4961-4328-957A-42D996E8903F}" type="slidenum">
              <a:rPr lang="en-US" smtClean="0"/>
              <a:t>‹#›</a:t>
            </a:fld>
            <a:endParaRPr lang="en-US"/>
          </a:p>
        </p:txBody>
      </p:sp>
    </p:spTree>
    <p:extLst>
      <p:ext uri="{BB962C8B-B14F-4D97-AF65-F5344CB8AC3E}">
        <p14:creationId xmlns:p14="http://schemas.microsoft.com/office/powerpoint/2010/main" val="101278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was provided in a handout form to participants and written on a flip chart as the starting point of the actual presentation. </a:t>
            </a:r>
            <a:endParaRPr lang="en-US" dirty="0"/>
          </a:p>
        </p:txBody>
      </p:sp>
      <p:sp>
        <p:nvSpPr>
          <p:cNvPr id="4" name="Slide Number Placeholder 3"/>
          <p:cNvSpPr>
            <a:spLocks noGrp="1"/>
          </p:cNvSpPr>
          <p:nvPr>
            <p:ph type="sldNum" sz="quarter" idx="10"/>
          </p:nvPr>
        </p:nvSpPr>
        <p:spPr/>
        <p:txBody>
          <a:bodyPr/>
          <a:lstStyle/>
          <a:p>
            <a:fld id="{79950367-4961-4328-957A-42D996E8903F}" type="slidenum">
              <a:rPr lang="en-US" smtClean="0"/>
              <a:t>3</a:t>
            </a:fld>
            <a:endParaRPr lang="en-US"/>
          </a:p>
        </p:txBody>
      </p:sp>
    </p:spTree>
    <p:extLst>
      <p:ext uri="{BB962C8B-B14F-4D97-AF65-F5344CB8AC3E}">
        <p14:creationId xmlns:p14="http://schemas.microsoft.com/office/powerpoint/2010/main" val="223214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228727-A09B-41C6-9376-992279BE8470}" type="slidenum">
              <a:rPr lang="en-US" smtClean="0"/>
              <a:t>16</a:t>
            </a:fld>
            <a:endParaRPr lang="en-US"/>
          </a:p>
        </p:txBody>
      </p:sp>
    </p:spTree>
    <p:extLst>
      <p:ext uri="{BB962C8B-B14F-4D97-AF65-F5344CB8AC3E}">
        <p14:creationId xmlns:p14="http://schemas.microsoft.com/office/powerpoint/2010/main" val="254340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list of recommendations was written on a flip chart for staff to read along as I described each recommendation.</a:t>
            </a:r>
            <a:endParaRPr lang="en-US" dirty="0"/>
          </a:p>
        </p:txBody>
      </p:sp>
      <p:sp>
        <p:nvSpPr>
          <p:cNvPr id="4" name="Slide Number Placeholder 3"/>
          <p:cNvSpPr>
            <a:spLocks noGrp="1"/>
          </p:cNvSpPr>
          <p:nvPr>
            <p:ph type="sldNum" sz="quarter" idx="10"/>
          </p:nvPr>
        </p:nvSpPr>
        <p:spPr/>
        <p:txBody>
          <a:bodyPr/>
          <a:lstStyle/>
          <a:p>
            <a:fld id="{79950367-4961-4328-957A-42D996E8903F}" type="slidenum">
              <a:rPr lang="en-US" smtClean="0"/>
              <a:t>19</a:t>
            </a:fld>
            <a:endParaRPr lang="en-US"/>
          </a:p>
        </p:txBody>
      </p:sp>
    </p:spTree>
    <p:extLst>
      <p:ext uri="{BB962C8B-B14F-4D97-AF65-F5344CB8AC3E}">
        <p14:creationId xmlns:p14="http://schemas.microsoft.com/office/powerpoint/2010/main" val="310906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page was provided as a handout to each staff</a:t>
            </a:r>
            <a:r>
              <a:rPr lang="en-US" baseline="0" dirty="0" smtClean="0"/>
              <a:t> member in attendance. </a:t>
            </a:r>
            <a:endParaRPr lang="en-US" dirty="0"/>
          </a:p>
        </p:txBody>
      </p:sp>
      <p:sp>
        <p:nvSpPr>
          <p:cNvPr id="4" name="Slide Number Placeholder 3"/>
          <p:cNvSpPr>
            <a:spLocks noGrp="1"/>
          </p:cNvSpPr>
          <p:nvPr>
            <p:ph type="sldNum" sz="quarter" idx="10"/>
          </p:nvPr>
        </p:nvSpPr>
        <p:spPr/>
        <p:txBody>
          <a:bodyPr/>
          <a:lstStyle/>
          <a:p>
            <a:fld id="{79950367-4961-4328-957A-42D996E8903F}" type="slidenum">
              <a:rPr lang="en-US" smtClean="0"/>
              <a:t>21</a:t>
            </a:fld>
            <a:endParaRPr lang="en-US"/>
          </a:p>
        </p:txBody>
      </p:sp>
    </p:spTree>
    <p:extLst>
      <p:ext uri="{BB962C8B-B14F-4D97-AF65-F5344CB8AC3E}">
        <p14:creationId xmlns:p14="http://schemas.microsoft.com/office/powerpoint/2010/main" val="1893845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950367-4961-4328-957A-42D996E8903F}" type="slidenum">
              <a:rPr lang="en-US" smtClean="0"/>
              <a:t>22</a:t>
            </a:fld>
            <a:endParaRPr lang="en-US"/>
          </a:p>
        </p:txBody>
      </p:sp>
    </p:spTree>
    <p:extLst>
      <p:ext uri="{BB962C8B-B14F-4D97-AF65-F5344CB8AC3E}">
        <p14:creationId xmlns:p14="http://schemas.microsoft.com/office/powerpoint/2010/main" val="2978671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Shared this page as a handout. Names removed to maintain confidentiality.</a:t>
            </a:r>
            <a:endParaRPr lang="en-US" dirty="0"/>
          </a:p>
        </p:txBody>
      </p:sp>
      <p:sp>
        <p:nvSpPr>
          <p:cNvPr id="4" name="Slide Number Placeholder 3"/>
          <p:cNvSpPr>
            <a:spLocks noGrp="1"/>
          </p:cNvSpPr>
          <p:nvPr>
            <p:ph type="sldNum" sz="quarter" idx="10"/>
          </p:nvPr>
        </p:nvSpPr>
        <p:spPr/>
        <p:txBody>
          <a:bodyPr/>
          <a:lstStyle/>
          <a:p>
            <a:fld id="{79950367-4961-4328-957A-42D996E8903F}" type="slidenum">
              <a:rPr lang="en-US" smtClean="0"/>
              <a:t>23</a:t>
            </a:fld>
            <a:endParaRPr lang="en-US"/>
          </a:p>
        </p:txBody>
      </p:sp>
    </p:spTree>
    <p:extLst>
      <p:ext uri="{BB962C8B-B14F-4D97-AF65-F5344CB8AC3E}">
        <p14:creationId xmlns:p14="http://schemas.microsoft.com/office/powerpoint/2010/main" val="1618432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950367-4961-4328-957A-42D996E8903F}" type="slidenum">
              <a:rPr lang="en-US" smtClean="0"/>
              <a:t>24</a:t>
            </a:fld>
            <a:endParaRPr lang="en-US"/>
          </a:p>
        </p:txBody>
      </p:sp>
    </p:spTree>
    <p:extLst>
      <p:ext uri="{BB962C8B-B14F-4D97-AF65-F5344CB8AC3E}">
        <p14:creationId xmlns:p14="http://schemas.microsoft.com/office/powerpoint/2010/main" val="106335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950367-4961-4328-957A-42D996E8903F}" type="slidenum">
              <a:rPr lang="en-US" smtClean="0"/>
              <a:t>25</a:t>
            </a:fld>
            <a:endParaRPr lang="en-US"/>
          </a:p>
        </p:txBody>
      </p:sp>
    </p:spTree>
    <p:extLst>
      <p:ext uri="{BB962C8B-B14F-4D97-AF65-F5344CB8AC3E}">
        <p14:creationId xmlns:p14="http://schemas.microsoft.com/office/powerpoint/2010/main" val="56563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BEF67-13E7-4B47-8456-9E79A9B5512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3893351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BEF67-13E7-4B47-8456-9E79A9B5512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99162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BEF67-13E7-4B47-8456-9E79A9B5512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7863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BEF67-13E7-4B47-8456-9E79A9B5512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68048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BEF67-13E7-4B47-8456-9E79A9B5512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105625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BEF67-13E7-4B47-8456-9E79A9B55127}"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155802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BEF67-13E7-4B47-8456-9E79A9B55127}"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4088329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BEF67-13E7-4B47-8456-9E79A9B55127}" type="datetimeFigureOut">
              <a:rPr lang="en-US" smtClean="0"/>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3151016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BEF67-13E7-4B47-8456-9E79A9B55127}"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117606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BEF67-13E7-4B47-8456-9E79A9B55127}"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278485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BEF67-13E7-4B47-8456-9E79A9B55127}"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44897-1A28-457A-8CC0-2237C5ADCAE9}" type="slidenum">
              <a:rPr lang="en-US" smtClean="0"/>
              <a:t>‹#›</a:t>
            </a:fld>
            <a:endParaRPr lang="en-US"/>
          </a:p>
        </p:txBody>
      </p:sp>
    </p:spTree>
    <p:extLst>
      <p:ext uri="{BB962C8B-B14F-4D97-AF65-F5344CB8AC3E}">
        <p14:creationId xmlns:p14="http://schemas.microsoft.com/office/powerpoint/2010/main" val="275312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BEF67-13E7-4B47-8456-9E79A9B55127}" type="datetimeFigureOut">
              <a:rPr lang="en-US" smtClean="0"/>
              <a:t>4/22/2014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44897-1A28-457A-8CC0-2237C5ADCAE9}" type="slidenum">
              <a:rPr lang="en-US" smtClean="0"/>
              <a:t>‹#›</a:t>
            </a:fld>
            <a:endParaRPr lang="en-US"/>
          </a:p>
        </p:txBody>
      </p:sp>
    </p:spTree>
    <p:extLst>
      <p:ext uri="{BB962C8B-B14F-4D97-AF65-F5344CB8AC3E}">
        <p14:creationId xmlns:p14="http://schemas.microsoft.com/office/powerpoint/2010/main" val="3795956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Memory and Movement</a:t>
            </a:r>
            <a:endParaRPr lang="en-US" dirty="0"/>
          </a:p>
        </p:txBody>
      </p:sp>
      <p:sp>
        <p:nvSpPr>
          <p:cNvPr id="3" name="Subtitle 2"/>
          <p:cNvSpPr>
            <a:spLocks noGrp="1"/>
          </p:cNvSpPr>
          <p:nvPr>
            <p:ph type="subTitle" idx="1"/>
          </p:nvPr>
        </p:nvSpPr>
        <p:spPr/>
        <p:txBody>
          <a:bodyPr/>
          <a:lstStyle/>
          <a:p>
            <a:r>
              <a:rPr lang="en-US" dirty="0" smtClean="0"/>
              <a:t>“Chapel Hill Assisted Living Facility”</a:t>
            </a:r>
            <a:endParaRPr lang="en-US" dirty="0" smtClean="0"/>
          </a:p>
          <a:p>
            <a:r>
              <a:rPr lang="en-US" dirty="0" smtClean="0"/>
              <a:t>Gabrielle Scronce</a:t>
            </a:r>
          </a:p>
          <a:p>
            <a:r>
              <a:rPr lang="en-US" dirty="0" smtClean="0"/>
              <a:t>March 18, 2014</a:t>
            </a:r>
          </a:p>
        </p:txBody>
      </p:sp>
    </p:spTree>
    <p:extLst>
      <p:ext uri="{BB962C8B-B14F-4D97-AF65-F5344CB8AC3E}">
        <p14:creationId xmlns:p14="http://schemas.microsoft.com/office/powerpoint/2010/main" val="4280980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dementia? (Smith, 2009)</a:t>
            </a:r>
            <a:endParaRPr lang="en-US" dirty="0"/>
          </a:p>
        </p:txBody>
      </p:sp>
      <p:sp>
        <p:nvSpPr>
          <p:cNvPr id="3" name="Content Placeholder 2"/>
          <p:cNvSpPr>
            <a:spLocks noGrp="1"/>
          </p:cNvSpPr>
          <p:nvPr>
            <p:ph idx="1"/>
          </p:nvPr>
        </p:nvSpPr>
        <p:spPr/>
        <p:txBody>
          <a:bodyPr/>
          <a:lstStyle/>
          <a:p>
            <a:r>
              <a:rPr lang="en-US" dirty="0" smtClean="0"/>
              <a:t>Dementia is memory loss +</a:t>
            </a:r>
          </a:p>
          <a:p>
            <a:pPr lvl="1"/>
            <a:r>
              <a:rPr lang="en-US" dirty="0" smtClean="0"/>
              <a:t>Loss of speech</a:t>
            </a:r>
          </a:p>
          <a:p>
            <a:pPr lvl="1"/>
            <a:r>
              <a:rPr lang="en-US" dirty="0" smtClean="0"/>
              <a:t>Inability to perform regular tasks</a:t>
            </a:r>
          </a:p>
          <a:p>
            <a:pPr lvl="1"/>
            <a:r>
              <a:rPr lang="en-US" dirty="0" smtClean="0"/>
              <a:t>Inability to recognize people and objects</a:t>
            </a:r>
          </a:p>
          <a:p>
            <a:pPr lvl="1"/>
            <a:r>
              <a:rPr lang="en-US" dirty="0" smtClean="0"/>
              <a:t>Inability to plan activities</a:t>
            </a:r>
            <a:endParaRPr lang="en-US" dirty="0"/>
          </a:p>
        </p:txBody>
      </p:sp>
    </p:spTree>
    <p:extLst>
      <p:ext uri="{BB962C8B-B14F-4D97-AF65-F5344CB8AC3E}">
        <p14:creationId xmlns:p14="http://schemas.microsoft.com/office/powerpoint/2010/main" val="671797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physical activity? (Question posed to staff with explanation, “What do you think of when you hear ‘physical activity’?” )</a:t>
            </a:r>
            <a:endParaRPr lang="en-US" dirty="0"/>
          </a:p>
        </p:txBody>
      </p:sp>
      <p:sp>
        <p:nvSpPr>
          <p:cNvPr id="5" name="Text Placeholder 4"/>
          <p:cNvSpPr>
            <a:spLocks noGrp="1"/>
          </p:cNvSpPr>
          <p:nvPr>
            <p:ph type="body" idx="1"/>
          </p:nvPr>
        </p:nvSpPr>
        <p:spPr/>
        <p:txBody>
          <a:bodyPr/>
          <a:lstStyle/>
          <a:p>
            <a:r>
              <a:rPr lang="en-US" dirty="0" smtClean="0"/>
              <a:t>Morning Group	</a:t>
            </a:r>
            <a:endParaRPr lang="en-US" dirty="0"/>
          </a:p>
        </p:txBody>
      </p:sp>
      <p:sp>
        <p:nvSpPr>
          <p:cNvPr id="3" name="Content Placeholder 2"/>
          <p:cNvSpPr>
            <a:spLocks noGrp="1"/>
          </p:cNvSpPr>
          <p:nvPr>
            <p:ph sz="half" idx="2"/>
          </p:nvPr>
        </p:nvSpPr>
        <p:spPr/>
        <p:txBody>
          <a:bodyPr>
            <a:normAutofit fontScale="92500" lnSpcReduction="20000"/>
          </a:bodyPr>
          <a:lstStyle/>
          <a:p>
            <a:r>
              <a:rPr lang="en-US" dirty="0" smtClean="0">
                <a:solidFill>
                  <a:srgbClr val="0070C0"/>
                </a:solidFill>
              </a:rPr>
              <a:t>Torture</a:t>
            </a:r>
          </a:p>
          <a:p>
            <a:r>
              <a:rPr lang="en-US" dirty="0" smtClean="0">
                <a:solidFill>
                  <a:srgbClr val="0070C0"/>
                </a:solidFill>
              </a:rPr>
              <a:t>Exercise	</a:t>
            </a:r>
          </a:p>
          <a:p>
            <a:r>
              <a:rPr lang="en-US" dirty="0" smtClean="0">
                <a:solidFill>
                  <a:srgbClr val="0070C0"/>
                </a:solidFill>
              </a:rPr>
              <a:t>In shape</a:t>
            </a:r>
          </a:p>
          <a:p>
            <a:r>
              <a:rPr lang="en-US" dirty="0" smtClean="0">
                <a:solidFill>
                  <a:srgbClr val="0070C0"/>
                </a:solidFill>
              </a:rPr>
              <a:t>Bones</a:t>
            </a:r>
          </a:p>
          <a:p>
            <a:r>
              <a:rPr lang="en-US" dirty="0" smtClean="0">
                <a:solidFill>
                  <a:srgbClr val="0070C0"/>
                </a:solidFill>
              </a:rPr>
              <a:t>Strength</a:t>
            </a:r>
          </a:p>
          <a:p>
            <a:r>
              <a:rPr lang="en-US" dirty="0" smtClean="0">
                <a:solidFill>
                  <a:srgbClr val="0070C0"/>
                </a:solidFill>
              </a:rPr>
              <a:t>Muscles</a:t>
            </a:r>
          </a:p>
          <a:p>
            <a:r>
              <a:rPr lang="en-US" dirty="0" smtClean="0">
                <a:solidFill>
                  <a:srgbClr val="0070C0"/>
                </a:solidFill>
              </a:rPr>
              <a:t>Heart rate goes up	</a:t>
            </a:r>
          </a:p>
          <a:p>
            <a:r>
              <a:rPr lang="en-US" dirty="0" smtClean="0">
                <a:solidFill>
                  <a:srgbClr val="0070C0"/>
                </a:solidFill>
              </a:rPr>
              <a:t>Movement</a:t>
            </a:r>
          </a:p>
          <a:p>
            <a:r>
              <a:rPr lang="en-US" dirty="0" smtClean="0">
                <a:solidFill>
                  <a:srgbClr val="0070C0"/>
                </a:solidFill>
              </a:rPr>
              <a:t>Flexibility		</a:t>
            </a:r>
          </a:p>
          <a:p>
            <a:endParaRPr lang="en-US" dirty="0" smtClean="0">
              <a:solidFill>
                <a:srgbClr val="0070C0"/>
              </a:solidFill>
            </a:endParaRPr>
          </a:p>
          <a:p>
            <a:endParaRPr lang="en-US" dirty="0">
              <a:solidFill>
                <a:srgbClr val="0070C0"/>
              </a:solidFill>
            </a:endParaRPr>
          </a:p>
        </p:txBody>
      </p:sp>
      <p:sp>
        <p:nvSpPr>
          <p:cNvPr id="6" name="Text Placeholder 5"/>
          <p:cNvSpPr>
            <a:spLocks noGrp="1"/>
          </p:cNvSpPr>
          <p:nvPr>
            <p:ph type="body" sz="quarter" idx="3"/>
          </p:nvPr>
        </p:nvSpPr>
        <p:spPr/>
        <p:txBody>
          <a:bodyPr/>
          <a:lstStyle/>
          <a:p>
            <a:r>
              <a:rPr lang="en-US" dirty="0" smtClean="0"/>
              <a:t>Afternoon Group</a:t>
            </a:r>
            <a:endParaRPr lang="en-US" dirty="0"/>
          </a:p>
        </p:txBody>
      </p:sp>
      <p:sp>
        <p:nvSpPr>
          <p:cNvPr id="4" name="Content Placeholder 3"/>
          <p:cNvSpPr>
            <a:spLocks noGrp="1"/>
          </p:cNvSpPr>
          <p:nvPr>
            <p:ph sz="quarter" idx="4"/>
          </p:nvPr>
        </p:nvSpPr>
        <p:spPr/>
        <p:txBody>
          <a:bodyPr>
            <a:normAutofit/>
          </a:bodyPr>
          <a:lstStyle/>
          <a:p>
            <a:r>
              <a:rPr lang="en-US" dirty="0" smtClean="0">
                <a:solidFill>
                  <a:srgbClr val="0070C0"/>
                </a:solidFill>
              </a:rPr>
              <a:t>Movement</a:t>
            </a:r>
          </a:p>
          <a:p>
            <a:r>
              <a:rPr lang="en-US" dirty="0" smtClean="0">
                <a:solidFill>
                  <a:srgbClr val="0070C0"/>
                </a:solidFill>
              </a:rPr>
              <a:t>Getting up in the morning</a:t>
            </a:r>
          </a:p>
          <a:p>
            <a:r>
              <a:rPr lang="en-US" dirty="0" smtClean="0">
                <a:solidFill>
                  <a:srgbClr val="0070C0"/>
                </a:solidFill>
              </a:rPr>
              <a:t>ADL’s</a:t>
            </a:r>
          </a:p>
          <a:p>
            <a:r>
              <a:rPr lang="en-US" dirty="0" smtClean="0">
                <a:solidFill>
                  <a:srgbClr val="0070C0"/>
                </a:solidFill>
              </a:rPr>
              <a:t>Childcare</a:t>
            </a:r>
          </a:p>
          <a:p>
            <a:r>
              <a:rPr lang="en-US" dirty="0" smtClean="0">
                <a:solidFill>
                  <a:srgbClr val="0070C0"/>
                </a:solidFill>
              </a:rPr>
              <a:t>Games (for residents)</a:t>
            </a:r>
          </a:p>
          <a:p>
            <a:r>
              <a:rPr lang="en-US" dirty="0" smtClean="0">
                <a:solidFill>
                  <a:srgbClr val="0070C0"/>
                </a:solidFill>
              </a:rPr>
              <a:t>Interaction (for residents)</a:t>
            </a:r>
          </a:p>
          <a:p>
            <a:r>
              <a:rPr lang="en-US" dirty="0" smtClean="0">
                <a:solidFill>
                  <a:srgbClr val="0070C0"/>
                </a:solidFill>
              </a:rPr>
              <a:t>Any activities (for residents)</a:t>
            </a:r>
          </a:p>
          <a:p>
            <a:endParaRPr lang="en-US" dirty="0" smtClean="0"/>
          </a:p>
          <a:p>
            <a:endParaRPr lang="en-US" dirty="0"/>
          </a:p>
        </p:txBody>
      </p:sp>
    </p:spTree>
    <p:extLst>
      <p:ext uri="{BB962C8B-B14F-4D97-AF65-F5344CB8AC3E}">
        <p14:creationId xmlns:p14="http://schemas.microsoft.com/office/powerpoint/2010/main" val="733540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Physical Activity?</a:t>
            </a:r>
            <a:endParaRPr lang="en-US" dirty="0"/>
          </a:p>
        </p:txBody>
      </p:sp>
      <p:sp>
        <p:nvSpPr>
          <p:cNvPr id="3" name="Content Placeholder 2"/>
          <p:cNvSpPr>
            <a:spLocks noGrp="1"/>
          </p:cNvSpPr>
          <p:nvPr>
            <p:ph idx="1"/>
          </p:nvPr>
        </p:nvSpPr>
        <p:spPr/>
        <p:txBody>
          <a:bodyPr/>
          <a:lstStyle/>
          <a:p>
            <a:r>
              <a:rPr lang="en-US" dirty="0" smtClean="0"/>
              <a:t>Aerobic exercise includes activities that require the use of large muscle groups in the body. (Yu, 2009)</a:t>
            </a:r>
          </a:p>
          <a:p>
            <a:r>
              <a:rPr lang="en-US" dirty="0" smtClean="0"/>
              <a:t>The National Institute on Aging recommends that older adults participate in at least 30 minutes of moderate aerobic exercise every day. (Yu, 2009)</a:t>
            </a:r>
          </a:p>
          <a:p>
            <a:r>
              <a:rPr lang="en-US" dirty="0" smtClean="0"/>
              <a:t>Increase in heart rate for 20-30 minutes (</a:t>
            </a:r>
            <a:r>
              <a:rPr lang="en-US" dirty="0" err="1" smtClean="0"/>
              <a:t>Ahlskog</a:t>
            </a:r>
            <a:r>
              <a:rPr lang="en-US" dirty="0" smtClean="0"/>
              <a:t>, 2011)</a:t>
            </a:r>
          </a:p>
        </p:txBody>
      </p:sp>
    </p:spTree>
    <p:extLst>
      <p:ext uri="{BB962C8B-B14F-4D97-AF65-F5344CB8AC3E}">
        <p14:creationId xmlns:p14="http://schemas.microsoft.com/office/powerpoint/2010/main" val="4197909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YOUR ideas for physical activity at </a:t>
            </a:r>
            <a:r>
              <a:rPr lang="en-US" dirty="0" smtClean="0"/>
              <a:t>CH-ALF:</a:t>
            </a:r>
            <a:endParaRPr lang="en-US" dirty="0"/>
          </a:p>
        </p:txBody>
      </p:sp>
      <p:sp>
        <p:nvSpPr>
          <p:cNvPr id="5" name="Text Placeholder 4"/>
          <p:cNvSpPr>
            <a:spLocks noGrp="1"/>
          </p:cNvSpPr>
          <p:nvPr>
            <p:ph type="body" idx="1"/>
          </p:nvPr>
        </p:nvSpPr>
        <p:spPr/>
        <p:txBody>
          <a:bodyPr/>
          <a:lstStyle/>
          <a:p>
            <a:r>
              <a:rPr lang="en-US" dirty="0" smtClean="0"/>
              <a:t>Morning Group	</a:t>
            </a:r>
            <a:endParaRPr lang="en-US" dirty="0"/>
          </a:p>
        </p:txBody>
      </p:sp>
      <p:sp>
        <p:nvSpPr>
          <p:cNvPr id="3" name="Content Placeholder 2"/>
          <p:cNvSpPr>
            <a:spLocks noGrp="1"/>
          </p:cNvSpPr>
          <p:nvPr>
            <p:ph sz="half" idx="2"/>
          </p:nvPr>
        </p:nvSpPr>
        <p:spPr/>
        <p:txBody>
          <a:bodyPr>
            <a:normAutofit/>
          </a:bodyPr>
          <a:lstStyle/>
          <a:p>
            <a:r>
              <a:rPr lang="en-US" dirty="0" smtClean="0">
                <a:solidFill>
                  <a:srgbClr val="0070C0"/>
                </a:solidFill>
              </a:rPr>
              <a:t>Walking</a:t>
            </a:r>
          </a:p>
          <a:p>
            <a:r>
              <a:rPr lang="en-US" dirty="0" smtClean="0">
                <a:solidFill>
                  <a:srgbClr val="0070C0"/>
                </a:solidFill>
              </a:rPr>
              <a:t>Parachute (not sure if they still have it)</a:t>
            </a:r>
          </a:p>
          <a:p>
            <a:r>
              <a:rPr lang="en-US" dirty="0" smtClean="0">
                <a:solidFill>
                  <a:srgbClr val="0070C0"/>
                </a:solidFill>
              </a:rPr>
              <a:t>Balloon toss</a:t>
            </a:r>
          </a:p>
          <a:p>
            <a:r>
              <a:rPr lang="en-US" dirty="0" smtClean="0">
                <a:solidFill>
                  <a:srgbClr val="0070C0"/>
                </a:solidFill>
              </a:rPr>
              <a:t>Bowling	</a:t>
            </a:r>
          </a:p>
          <a:p>
            <a:r>
              <a:rPr lang="en-US" dirty="0" smtClean="0">
                <a:solidFill>
                  <a:srgbClr val="0070C0"/>
                </a:solidFill>
              </a:rPr>
              <a:t>Exercises		</a:t>
            </a:r>
          </a:p>
          <a:p>
            <a:endParaRPr lang="en-US" dirty="0" smtClean="0">
              <a:solidFill>
                <a:srgbClr val="0070C0"/>
              </a:solidFill>
            </a:endParaRPr>
          </a:p>
          <a:p>
            <a:endParaRPr lang="en-US" dirty="0">
              <a:solidFill>
                <a:srgbClr val="0070C0"/>
              </a:solidFill>
            </a:endParaRPr>
          </a:p>
        </p:txBody>
      </p:sp>
      <p:sp>
        <p:nvSpPr>
          <p:cNvPr id="6" name="Text Placeholder 5"/>
          <p:cNvSpPr>
            <a:spLocks noGrp="1"/>
          </p:cNvSpPr>
          <p:nvPr>
            <p:ph type="body" sz="quarter" idx="3"/>
          </p:nvPr>
        </p:nvSpPr>
        <p:spPr/>
        <p:txBody>
          <a:bodyPr/>
          <a:lstStyle/>
          <a:p>
            <a:r>
              <a:rPr lang="en-US" dirty="0" smtClean="0"/>
              <a:t>Afternoon Group</a:t>
            </a:r>
            <a:endParaRPr lang="en-US" dirty="0"/>
          </a:p>
        </p:txBody>
      </p:sp>
      <p:sp>
        <p:nvSpPr>
          <p:cNvPr id="4" name="Content Placeholder 3"/>
          <p:cNvSpPr>
            <a:spLocks noGrp="1"/>
          </p:cNvSpPr>
          <p:nvPr>
            <p:ph sz="quarter" idx="4"/>
          </p:nvPr>
        </p:nvSpPr>
        <p:spPr/>
        <p:txBody>
          <a:bodyPr>
            <a:normAutofit/>
          </a:bodyPr>
          <a:lstStyle/>
          <a:p>
            <a:r>
              <a:rPr lang="en-US" dirty="0" smtClean="0">
                <a:solidFill>
                  <a:srgbClr val="0070C0"/>
                </a:solidFill>
              </a:rPr>
              <a:t>Music</a:t>
            </a:r>
          </a:p>
          <a:p>
            <a:pPr lvl="1"/>
            <a:r>
              <a:rPr lang="en-US" dirty="0" smtClean="0">
                <a:solidFill>
                  <a:srgbClr val="0070C0"/>
                </a:solidFill>
              </a:rPr>
              <a:t>Dancing</a:t>
            </a:r>
          </a:p>
          <a:p>
            <a:pPr lvl="1"/>
            <a:r>
              <a:rPr lang="en-US" dirty="0" smtClean="0">
                <a:solidFill>
                  <a:srgbClr val="0070C0"/>
                </a:solidFill>
              </a:rPr>
              <a:t>Clapping</a:t>
            </a:r>
          </a:p>
          <a:p>
            <a:pPr lvl="1"/>
            <a:r>
              <a:rPr lang="en-US" dirty="0" smtClean="0">
                <a:solidFill>
                  <a:srgbClr val="0070C0"/>
                </a:solidFill>
              </a:rPr>
              <a:t>Marching</a:t>
            </a:r>
          </a:p>
          <a:p>
            <a:pPr lvl="1"/>
            <a:r>
              <a:rPr lang="en-US" dirty="0" smtClean="0">
                <a:solidFill>
                  <a:srgbClr val="0070C0"/>
                </a:solidFill>
              </a:rPr>
              <a:t>Stomping</a:t>
            </a:r>
          </a:p>
          <a:p>
            <a:r>
              <a:rPr lang="en-US" dirty="0" smtClean="0">
                <a:solidFill>
                  <a:srgbClr val="0070C0"/>
                </a:solidFill>
              </a:rPr>
              <a:t>Walking</a:t>
            </a:r>
          </a:p>
          <a:p>
            <a:r>
              <a:rPr lang="en-US" dirty="0" smtClean="0">
                <a:solidFill>
                  <a:srgbClr val="0070C0"/>
                </a:solidFill>
              </a:rPr>
              <a:t>Balloon toss</a:t>
            </a:r>
          </a:p>
          <a:p>
            <a:r>
              <a:rPr lang="en-US" dirty="0" smtClean="0">
                <a:solidFill>
                  <a:srgbClr val="0070C0"/>
                </a:solidFill>
              </a:rPr>
              <a:t>Seated exercises</a:t>
            </a:r>
          </a:p>
          <a:p>
            <a:endParaRPr lang="en-US" dirty="0" smtClean="0"/>
          </a:p>
          <a:p>
            <a:endParaRPr lang="en-US" dirty="0"/>
          </a:p>
        </p:txBody>
      </p:sp>
    </p:spTree>
    <p:extLst>
      <p:ext uri="{BB962C8B-B14F-4D97-AF65-F5344CB8AC3E}">
        <p14:creationId xmlns:p14="http://schemas.microsoft.com/office/powerpoint/2010/main" val="1034995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the options for physical activity for residents in the Memory Care Unit at </a:t>
            </a:r>
            <a:r>
              <a:rPr lang="en-US" dirty="0" smtClean="0"/>
              <a:t>CH-ALF?</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Think outside the box: what activities increase heart rate and require muscles to work for our residents?</a:t>
            </a:r>
          </a:p>
          <a:p>
            <a:r>
              <a:rPr lang="en-US" dirty="0" smtClean="0"/>
              <a:t>Walking</a:t>
            </a:r>
          </a:p>
          <a:p>
            <a:r>
              <a:rPr lang="en-US" dirty="0" smtClean="0"/>
              <a:t>Balloon toss</a:t>
            </a:r>
          </a:p>
          <a:p>
            <a:r>
              <a:rPr lang="en-US" dirty="0" smtClean="0"/>
              <a:t>Sit&lt;&gt;stand</a:t>
            </a:r>
          </a:p>
          <a:p>
            <a:pPr lvl="1"/>
            <a:r>
              <a:rPr lang="en-US" dirty="0" smtClean="0"/>
              <a:t>Ask residents to perform 5 sit&lt;&gt;stands to illustrate how this is an exercise that can quickly elevate heart rate</a:t>
            </a:r>
          </a:p>
          <a:p>
            <a:pPr lvl="1"/>
            <a:r>
              <a:rPr lang="en-US" dirty="0" smtClean="0"/>
              <a:t>Discuss how important sit&lt;&gt;stand ability is for older adults and how I ask my grandmother to do these when I call her on the phone and another person is in the house with her for safety.</a:t>
            </a:r>
          </a:p>
          <a:p>
            <a:pPr lvl="1"/>
            <a:r>
              <a:rPr lang="en-US" dirty="0" smtClean="0">
                <a:solidFill>
                  <a:srgbClr val="0070C0"/>
                </a:solidFill>
              </a:rPr>
              <a:t>CNA asked for example of exercise that wasn’t as difficult as 5 sit&lt;&gt;stands. </a:t>
            </a:r>
          </a:p>
          <a:p>
            <a:pPr lvl="2"/>
            <a:r>
              <a:rPr lang="en-US" dirty="0" smtClean="0"/>
              <a:t>Suggested 1 sit&lt;&gt;stand, sit&lt;&gt;stand from elevated chair, isometric gluteus contractions in sitting.</a:t>
            </a:r>
          </a:p>
          <a:p>
            <a:r>
              <a:rPr lang="en-US" dirty="0" smtClean="0"/>
              <a:t>Activities of daily living (</a:t>
            </a:r>
            <a:r>
              <a:rPr lang="en-US" dirty="0" err="1" smtClean="0"/>
              <a:t>Kolanowski</a:t>
            </a:r>
            <a:r>
              <a:rPr lang="en-US" dirty="0" smtClean="0"/>
              <a:t>, 2006)</a:t>
            </a:r>
          </a:p>
          <a:p>
            <a:r>
              <a:rPr lang="en-US" dirty="0" smtClean="0"/>
              <a:t>Dancing</a:t>
            </a:r>
          </a:p>
          <a:p>
            <a:pPr marL="0" indent="0">
              <a:buNone/>
            </a:pPr>
            <a:r>
              <a:rPr lang="en-US" dirty="0"/>
              <a:t>Residents with severe dementia are less able to participate in regular aerobic exercise, so we have to be creative to find ways to encourage them to move. </a:t>
            </a:r>
          </a:p>
          <a:p>
            <a:pPr marL="0" indent="0">
              <a:buNone/>
            </a:pPr>
            <a:endParaRPr lang="en-US" dirty="0" smtClean="0"/>
          </a:p>
        </p:txBody>
      </p:sp>
    </p:spTree>
    <p:extLst>
      <p:ext uri="{BB962C8B-B14F-4D97-AF65-F5344CB8AC3E}">
        <p14:creationId xmlns:p14="http://schemas.microsoft.com/office/powerpoint/2010/main" val="3471355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bother to increase physical activity for people with dementia?</a:t>
            </a:r>
            <a:endParaRPr lang="en-US" dirty="0"/>
          </a:p>
        </p:txBody>
      </p:sp>
      <p:sp>
        <p:nvSpPr>
          <p:cNvPr id="5" name="Text Placeholder 4"/>
          <p:cNvSpPr>
            <a:spLocks noGrp="1"/>
          </p:cNvSpPr>
          <p:nvPr>
            <p:ph type="body" idx="1"/>
          </p:nvPr>
        </p:nvSpPr>
        <p:spPr/>
        <p:txBody>
          <a:bodyPr/>
          <a:lstStyle/>
          <a:p>
            <a:r>
              <a:rPr lang="en-US" dirty="0" smtClean="0"/>
              <a:t>Morning Group	</a:t>
            </a:r>
            <a:endParaRPr lang="en-US" dirty="0"/>
          </a:p>
        </p:txBody>
      </p:sp>
      <p:sp>
        <p:nvSpPr>
          <p:cNvPr id="3" name="Content Placeholder 2"/>
          <p:cNvSpPr>
            <a:spLocks noGrp="1"/>
          </p:cNvSpPr>
          <p:nvPr>
            <p:ph sz="half" idx="2"/>
          </p:nvPr>
        </p:nvSpPr>
        <p:spPr/>
        <p:txBody>
          <a:bodyPr>
            <a:normAutofit/>
          </a:bodyPr>
          <a:lstStyle/>
          <a:p>
            <a:r>
              <a:rPr lang="en-US" dirty="0" smtClean="0">
                <a:solidFill>
                  <a:srgbClr val="0070C0"/>
                </a:solidFill>
              </a:rPr>
              <a:t>We care</a:t>
            </a:r>
          </a:p>
          <a:p>
            <a:r>
              <a:rPr lang="en-US" dirty="0" smtClean="0">
                <a:solidFill>
                  <a:srgbClr val="0070C0"/>
                </a:solidFill>
              </a:rPr>
              <a:t>Blood flow</a:t>
            </a:r>
          </a:p>
          <a:p>
            <a:pPr lvl="1"/>
            <a:r>
              <a:rPr lang="en-US" dirty="0" smtClean="0"/>
              <a:t>Can increase awareness</a:t>
            </a:r>
          </a:p>
          <a:p>
            <a:r>
              <a:rPr lang="en-US" dirty="0" smtClean="0">
                <a:solidFill>
                  <a:srgbClr val="0070C0"/>
                </a:solidFill>
              </a:rPr>
              <a:t>Keeps residents busy, occupied</a:t>
            </a:r>
          </a:p>
          <a:p>
            <a:pPr lvl="1"/>
            <a:r>
              <a:rPr lang="en-US" dirty="0" smtClean="0"/>
              <a:t>Improves behavior</a:t>
            </a:r>
          </a:p>
          <a:p>
            <a:r>
              <a:rPr lang="en-US" dirty="0" smtClean="0">
                <a:solidFill>
                  <a:srgbClr val="0070C0"/>
                </a:solidFill>
              </a:rPr>
              <a:t>Helps residents sleep		</a:t>
            </a:r>
          </a:p>
          <a:p>
            <a:endParaRPr lang="en-US" dirty="0" smtClean="0">
              <a:solidFill>
                <a:srgbClr val="0070C0"/>
              </a:solidFill>
            </a:endParaRPr>
          </a:p>
          <a:p>
            <a:endParaRPr lang="en-US" dirty="0">
              <a:solidFill>
                <a:srgbClr val="0070C0"/>
              </a:solidFill>
            </a:endParaRPr>
          </a:p>
        </p:txBody>
      </p:sp>
      <p:sp>
        <p:nvSpPr>
          <p:cNvPr id="6" name="Text Placeholder 5"/>
          <p:cNvSpPr>
            <a:spLocks noGrp="1"/>
          </p:cNvSpPr>
          <p:nvPr>
            <p:ph type="body" sz="quarter" idx="3"/>
          </p:nvPr>
        </p:nvSpPr>
        <p:spPr/>
        <p:txBody>
          <a:bodyPr/>
          <a:lstStyle/>
          <a:p>
            <a:r>
              <a:rPr lang="en-US" dirty="0" smtClean="0"/>
              <a:t>Afternoon Group</a:t>
            </a:r>
            <a:endParaRPr lang="en-US" dirty="0"/>
          </a:p>
        </p:txBody>
      </p:sp>
      <p:sp>
        <p:nvSpPr>
          <p:cNvPr id="4" name="Content Placeholder 3"/>
          <p:cNvSpPr>
            <a:spLocks noGrp="1"/>
          </p:cNvSpPr>
          <p:nvPr>
            <p:ph sz="quarter" idx="4"/>
          </p:nvPr>
        </p:nvSpPr>
        <p:spPr/>
        <p:txBody>
          <a:bodyPr>
            <a:normAutofit/>
          </a:bodyPr>
          <a:lstStyle/>
          <a:p>
            <a:r>
              <a:rPr lang="en-US" dirty="0" smtClean="0">
                <a:solidFill>
                  <a:srgbClr val="0070C0"/>
                </a:solidFill>
              </a:rPr>
              <a:t>Get residents motivated</a:t>
            </a:r>
          </a:p>
          <a:p>
            <a:r>
              <a:rPr lang="en-US" dirty="0" smtClean="0">
                <a:solidFill>
                  <a:srgbClr val="0070C0"/>
                </a:solidFill>
              </a:rPr>
              <a:t>Keep residents active: if you don’t use it, you lose it</a:t>
            </a:r>
          </a:p>
          <a:p>
            <a:r>
              <a:rPr lang="en-US" dirty="0" smtClean="0">
                <a:solidFill>
                  <a:srgbClr val="0070C0"/>
                </a:solidFill>
              </a:rPr>
              <a:t>Helps residents remember things</a:t>
            </a:r>
          </a:p>
          <a:p>
            <a:endParaRPr lang="en-US" dirty="0" smtClean="0"/>
          </a:p>
          <a:p>
            <a:endParaRPr lang="en-US" dirty="0"/>
          </a:p>
        </p:txBody>
      </p:sp>
    </p:spTree>
    <p:extLst>
      <p:ext uri="{BB962C8B-B14F-4D97-AF65-F5344CB8AC3E}">
        <p14:creationId xmlns:p14="http://schemas.microsoft.com/office/powerpoint/2010/main" val="395705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Increase Physical Activity for People with Dementia?</a:t>
            </a:r>
            <a:endParaRPr lang="en-US" dirty="0"/>
          </a:p>
        </p:txBody>
      </p:sp>
      <p:sp>
        <p:nvSpPr>
          <p:cNvPr id="3" name="Content Placeholder 2"/>
          <p:cNvSpPr>
            <a:spLocks noGrp="1"/>
          </p:cNvSpPr>
          <p:nvPr>
            <p:ph idx="1"/>
          </p:nvPr>
        </p:nvSpPr>
        <p:spPr/>
        <p:txBody>
          <a:bodyPr>
            <a:normAutofit fontScale="70000" lnSpcReduction="20000"/>
          </a:bodyPr>
          <a:lstStyle/>
          <a:p>
            <a:pPr lvl="1"/>
            <a:r>
              <a:rPr lang="en-US" i="1" dirty="0" smtClean="0"/>
              <a:t>Physical activity can be used in place of medications (</a:t>
            </a:r>
            <a:r>
              <a:rPr lang="en-US" i="1" dirty="0" err="1" smtClean="0"/>
              <a:t>Kolanowski</a:t>
            </a:r>
            <a:r>
              <a:rPr lang="en-US" i="1" dirty="0" smtClean="0"/>
              <a:t>, 2010) </a:t>
            </a:r>
            <a:r>
              <a:rPr lang="en-US" b="1" i="1" dirty="0" smtClean="0"/>
              <a:t>NOTE: I did not discuss this in presentations.</a:t>
            </a:r>
            <a:endParaRPr lang="en-US" i="1" dirty="0" smtClean="0"/>
          </a:p>
          <a:p>
            <a:pPr lvl="2"/>
            <a:r>
              <a:rPr lang="en-US" i="1" dirty="0" smtClean="0"/>
              <a:t>Over time, medications can speed up the process of decline</a:t>
            </a:r>
          </a:p>
          <a:p>
            <a:pPr lvl="2"/>
            <a:r>
              <a:rPr lang="en-US" i="1" dirty="0" smtClean="0"/>
              <a:t>Non-medication treatments should be used first.</a:t>
            </a:r>
          </a:p>
          <a:p>
            <a:pPr lvl="1"/>
            <a:r>
              <a:rPr lang="en-US" dirty="0" smtClean="0"/>
              <a:t> Physical activity can increase awareness and alertness (</a:t>
            </a:r>
            <a:r>
              <a:rPr lang="en-US" dirty="0" err="1" smtClean="0"/>
              <a:t>Ahlskog</a:t>
            </a:r>
            <a:r>
              <a:rPr lang="en-US" dirty="0" smtClean="0"/>
              <a:t>, 2011; Yu, 2009)</a:t>
            </a:r>
          </a:p>
          <a:p>
            <a:pPr lvl="2"/>
            <a:r>
              <a:rPr lang="en-US" dirty="0" smtClean="0"/>
              <a:t>Exercise makes your brain work better; it increases blood flow to your brain, and not just while you’re exercising.</a:t>
            </a:r>
          </a:p>
          <a:p>
            <a:pPr lvl="2"/>
            <a:r>
              <a:rPr lang="en-US" dirty="0" smtClean="0"/>
              <a:t>Exercise helps lower your risk for developing dementia if you don’t have it.</a:t>
            </a:r>
          </a:p>
          <a:p>
            <a:pPr lvl="2"/>
            <a:r>
              <a:rPr lang="en-US" dirty="0" smtClean="0"/>
              <a:t>Regular aerobic exercise can slow the progression of Alzheimer’s disease and improve thinking</a:t>
            </a:r>
          </a:p>
          <a:p>
            <a:pPr lvl="1"/>
            <a:r>
              <a:rPr lang="en-US" dirty="0" smtClean="0"/>
              <a:t>Physical activity can improve behavior (Yu, 2009; </a:t>
            </a:r>
            <a:r>
              <a:rPr lang="en-US" dirty="0" err="1" smtClean="0"/>
              <a:t>Gitlin</a:t>
            </a:r>
            <a:r>
              <a:rPr lang="en-US" dirty="0" smtClean="0"/>
              <a:t>, 2009; Smith, 2009)</a:t>
            </a:r>
          </a:p>
          <a:p>
            <a:pPr lvl="2"/>
            <a:r>
              <a:rPr lang="en-US" dirty="0" smtClean="0"/>
              <a:t>Aerobic exercise can reduce depression, frustration, and sleep disorders</a:t>
            </a:r>
          </a:p>
          <a:p>
            <a:pPr lvl="2"/>
            <a:r>
              <a:rPr lang="en-US" dirty="0" smtClean="0"/>
              <a:t>Participating in activities can calm people who are agitated or aggressive</a:t>
            </a:r>
          </a:p>
          <a:p>
            <a:pPr lvl="2"/>
            <a:r>
              <a:rPr lang="en-US" dirty="0" smtClean="0"/>
              <a:t>Participating in activities can energize people who are passive</a:t>
            </a:r>
          </a:p>
          <a:p>
            <a:pPr lvl="1"/>
            <a:r>
              <a:rPr lang="en-US" dirty="0" smtClean="0"/>
              <a:t>Participation in activities can reduce depression, increase appetite, and increase quality of sleep (Smith, 2009; </a:t>
            </a:r>
            <a:r>
              <a:rPr lang="en-US" dirty="0" err="1" smtClean="0"/>
              <a:t>Kolanowski</a:t>
            </a:r>
            <a:r>
              <a:rPr lang="en-US" dirty="0" smtClean="0"/>
              <a:t>, 2006)</a:t>
            </a:r>
          </a:p>
          <a:p>
            <a:pPr lvl="1"/>
            <a:r>
              <a:rPr lang="en-US" dirty="0" smtClean="0"/>
              <a:t>Participation in activities can reduce need for oversight and time spent caregiving by care providers. (</a:t>
            </a:r>
            <a:r>
              <a:rPr lang="en-US" dirty="0" err="1" smtClean="0"/>
              <a:t>Gitlin</a:t>
            </a:r>
            <a:r>
              <a:rPr lang="en-US" dirty="0" smtClean="0"/>
              <a:t>, 2009)</a:t>
            </a:r>
          </a:p>
          <a:p>
            <a:pPr lvl="1"/>
            <a:r>
              <a:rPr lang="en-US" dirty="0" smtClean="0"/>
              <a:t>“If you don’t use it, you lose it.” When people are not active and they are not engaged in their surroundings, they lose physical abilities, feel lonely, and are more likely to have behavioral issues. (</a:t>
            </a:r>
            <a:r>
              <a:rPr lang="en-US" dirty="0" err="1" smtClean="0"/>
              <a:t>Kolanowski</a:t>
            </a:r>
            <a:r>
              <a:rPr lang="en-US" dirty="0" smtClean="0"/>
              <a:t>, 2006)</a:t>
            </a:r>
          </a:p>
          <a:p>
            <a:pPr lvl="2"/>
            <a:endParaRPr lang="en-US" dirty="0" smtClean="0"/>
          </a:p>
        </p:txBody>
      </p:sp>
    </p:spTree>
    <p:extLst>
      <p:ext uri="{BB962C8B-B14F-4D97-AF65-F5344CB8AC3E}">
        <p14:creationId xmlns:p14="http://schemas.microsoft.com/office/powerpoint/2010/main" val="1454429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can help? Who is responsible?</a:t>
            </a:r>
            <a:endParaRPr lang="en-US" dirty="0"/>
          </a:p>
        </p:txBody>
      </p:sp>
      <p:sp>
        <p:nvSpPr>
          <p:cNvPr id="5" name="Text Placeholder 4"/>
          <p:cNvSpPr>
            <a:spLocks noGrp="1"/>
          </p:cNvSpPr>
          <p:nvPr>
            <p:ph type="body" idx="1"/>
          </p:nvPr>
        </p:nvSpPr>
        <p:spPr/>
        <p:txBody>
          <a:bodyPr/>
          <a:lstStyle/>
          <a:p>
            <a:r>
              <a:rPr lang="en-US" dirty="0" smtClean="0"/>
              <a:t>Morning Group	</a:t>
            </a:r>
            <a:endParaRPr lang="en-US" dirty="0"/>
          </a:p>
        </p:txBody>
      </p:sp>
      <p:sp>
        <p:nvSpPr>
          <p:cNvPr id="3" name="Content Placeholder 2"/>
          <p:cNvSpPr>
            <a:spLocks noGrp="1"/>
          </p:cNvSpPr>
          <p:nvPr>
            <p:ph sz="half" idx="2"/>
          </p:nvPr>
        </p:nvSpPr>
        <p:spPr/>
        <p:txBody>
          <a:bodyPr>
            <a:normAutofit/>
          </a:bodyPr>
          <a:lstStyle/>
          <a:p>
            <a:r>
              <a:rPr lang="en-US" dirty="0" smtClean="0">
                <a:solidFill>
                  <a:srgbClr val="0070C0"/>
                </a:solidFill>
              </a:rPr>
              <a:t>Everybody		</a:t>
            </a:r>
          </a:p>
          <a:p>
            <a:endParaRPr lang="en-US" dirty="0" smtClean="0">
              <a:solidFill>
                <a:srgbClr val="0070C0"/>
              </a:solidFill>
            </a:endParaRPr>
          </a:p>
          <a:p>
            <a:endParaRPr lang="en-US" dirty="0">
              <a:solidFill>
                <a:srgbClr val="0070C0"/>
              </a:solidFill>
            </a:endParaRPr>
          </a:p>
        </p:txBody>
      </p:sp>
      <p:sp>
        <p:nvSpPr>
          <p:cNvPr id="6" name="Text Placeholder 5"/>
          <p:cNvSpPr>
            <a:spLocks noGrp="1"/>
          </p:cNvSpPr>
          <p:nvPr>
            <p:ph type="body" sz="quarter" idx="3"/>
          </p:nvPr>
        </p:nvSpPr>
        <p:spPr/>
        <p:txBody>
          <a:bodyPr/>
          <a:lstStyle/>
          <a:p>
            <a:r>
              <a:rPr lang="en-US" dirty="0" smtClean="0"/>
              <a:t>Afternoon Group</a:t>
            </a:r>
            <a:endParaRPr lang="en-US" dirty="0"/>
          </a:p>
        </p:txBody>
      </p:sp>
      <p:sp>
        <p:nvSpPr>
          <p:cNvPr id="4" name="Content Placeholder 3"/>
          <p:cNvSpPr>
            <a:spLocks noGrp="1"/>
          </p:cNvSpPr>
          <p:nvPr>
            <p:ph sz="quarter" idx="4"/>
          </p:nvPr>
        </p:nvSpPr>
        <p:spPr/>
        <p:txBody>
          <a:bodyPr>
            <a:normAutofit/>
          </a:bodyPr>
          <a:lstStyle/>
          <a:p>
            <a:r>
              <a:rPr lang="en-US" dirty="0" smtClean="0">
                <a:solidFill>
                  <a:srgbClr val="0070C0"/>
                </a:solidFill>
              </a:rPr>
              <a:t>All of us	</a:t>
            </a:r>
          </a:p>
          <a:p>
            <a:endParaRPr lang="en-US" dirty="0" smtClean="0"/>
          </a:p>
          <a:p>
            <a:endParaRPr lang="en-US" dirty="0"/>
          </a:p>
        </p:txBody>
      </p:sp>
    </p:spTree>
    <p:extLst>
      <p:ext uri="{BB962C8B-B14F-4D97-AF65-F5344CB8AC3E}">
        <p14:creationId xmlns:p14="http://schemas.microsoft.com/office/powerpoint/2010/main" val="424661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help?	</a:t>
            </a:r>
            <a:endParaRPr lang="en-US" dirty="0"/>
          </a:p>
        </p:txBody>
      </p:sp>
      <p:sp>
        <p:nvSpPr>
          <p:cNvPr id="3" name="Content Placeholder 2"/>
          <p:cNvSpPr>
            <a:spLocks noGrp="1"/>
          </p:cNvSpPr>
          <p:nvPr>
            <p:ph idx="1"/>
          </p:nvPr>
        </p:nvSpPr>
        <p:spPr/>
        <p:txBody>
          <a:bodyPr/>
          <a:lstStyle/>
          <a:p>
            <a:r>
              <a:rPr lang="en-US" dirty="0" smtClean="0"/>
              <a:t>Everyone. When all members of the staff are involved in promoting activity and wellness, residents quality of life and levels of depression improve. (</a:t>
            </a:r>
            <a:r>
              <a:rPr lang="en-US" dirty="0" err="1" smtClean="0"/>
              <a:t>Buettner</a:t>
            </a:r>
            <a:r>
              <a:rPr lang="en-US" dirty="0" smtClean="0"/>
              <a:t>, 2010)</a:t>
            </a:r>
          </a:p>
          <a:p>
            <a:r>
              <a:rPr lang="en-US" dirty="0" smtClean="0"/>
              <a:t>Physical and occupational therapy, nursing, social work, activities, and family members should communicate about activity levels and functioning of residents. Each person has a different background with different skillsets that can help the resident. </a:t>
            </a:r>
          </a:p>
          <a:p>
            <a:r>
              <a:rPr lang="en-US" dirty="0" smtClean="0"/>
              <a:t>When volunteers are in the unit, that is a wonderful time for staff to connect with residents and to encourage participation. </a:t>
            </a:r>
            <a:endParaRPr lang="en-US" dirty="0"/>
          </a:p>
        </p:txBody>
      </p:sp>
    </p:spTree>
    <p:extLst>
      <p:ext uri="{BB962C8B-B14F-4D97-AF65-F5344CB8AC3E}">
        <p14:creationId xmlns:p14="http://schemas.microsoft.com/office/powerpoint/2010/main" val="1203749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Gabrielle’s General Recommendations for Activities at </a:t>
            </a:r>
            <a:r>
              <a:rPr lang="en-US" dirty="0" smtClean="0"/>
              <a:t>CH-ALF: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Activities should occur throughout the day</a:t>
            </a:r>
          </a:p>
          <a:p>
            <a:pPr lvl="1"/>
            <a:r>
              <a:rPr lang="en-US" dirty="0" smtClean="0"/>
              <a:t>Activity coordinator has limited time divided among different people. Staff in the memory unit are with residents all day and can provide activities for residents.</a:t>
            </a:r>
            <a:endParaRPr lang="en-US" dirty="0"/>
          </a:p>
          <a:p>
            <a:r>
              <a:rPr lang="en-US" dirty="0" smtClean="0"/>
              <a:t>Activities should be suited to the resident’s interest and abilities</a:t>
            </a:r>
          </a:p>
          <a:p>
            <a:pPr lvl="1"/>
            <a:r>
              <a:rPr lang="en-US" dirty="0" smtClean="0"/>
              <a:t>How do you know what each resident’s interests are?</a:t>
            </a:r>
          </a:p>
          <a:p>
            <a:pPr lvl="2"/>
            <a:r>
              <a:rPr lang="en-US" dirty="0" smtClean="0">
                <a:solidFill>
                  <a:srgbClr val="0070C0"/>
                </a:solidFill>
              </a:rPr>
              <a:t>Talking with the resident</a:t>
            </a:r>
          </a:p>
          <a:p>
            <a:pPr lvl="2"/>
            <a:r>
              <a:rPr lang="en-US" dirty="0" smtClean="0">
                <a:solidFill>
                  <a:srgbClr val="0070C0"/>
                </a:solidFill>
              </a:rPr>
              <a:t>Talking with other staff</a:t>
            </a:r>
          </a:p>
          <a:p>
            <a:pPr lvl="2"/>
            <a:r>
              <a:rPr lang="en-US" dirty="0" smtClean="0">
                <a:solidFill>
                  <a:srgbClr val="0070C0"/>
                </a:solidFill>
              </a:rPr>
              <a:t>Morning Suggestion: Another ALF where I worked had a piece of paper posted in each resident’s room that had a list of things that the resident liked and disliked including what the person used to do for a living. I could just look at the paper on the wall and say, “Tell me about _____,” and the resident would be ready to talk about it or more willing to do what I was asking them to do.</a:t>
            </a:r>
          </a:p>
          <a:p>
            <a:pPr lvl="2"/>
            <a:r>
              <a:rPr lang="en-US" dirty="0" smtClean="0">
                <a:solidFill>
                  <a:srgbClr val="0070C0"/>
                </a:solidFill>
              </a:rPr>
              <a:t>Morning Comment (from med tech): I don’t spend much time in the rooms, so I think it would be better to have that at the nurse’s station.</a:t>
            </a:r>
          </a:p>
          <a:p>
            <a:pPr lvl="2"/>
            <a:r>
              <a:rPr lang="en-US" dirty="0" smtClean="0">
                <a:solidFill>
                  <a:srgbClr val="0070C0"/>
                </a:solidFill>
              </a:rPr>
              <a:t>Morning Comment (from CNA): I think we should have something in each room and at the nurse’s station. </a:t>
            </a:r>
          </a:p>
          <a:p>
            <a:pPr lvl="2"/>
            <a:r>
              <a:rPr lang="en-US" dirty="0" smtClean="0">
                <a:solidFill>
                  <a:srgbClr val="0070C0"/>
                </a:solidFill>
              </a:rPr>
              <a:t>Afternoon Suggestion: Another ALF where I worked had a notebook that we kept at the nurse’s station. The notebook had a page for each resident that had things that the resident used to do or liked. I think we need something like that here.</a:t>
            </a:r>
          </a:p>
          <a:p>
            <a:pPr marL="457200" lvl="1" indent="0">
              <a:buNone/>
            </a:pPr>
            <a:endParaRPr lang="en-US" dirty="0"/>
          </a:p>
        </p:txBody>
      </p:sp>
    </p:spTree>
    <p:extLst>
      <p:ext uri="{BB962C8B-B14F-4D97-AF65-F5344CB8AC3E}">
        <p14:creationId xmlns:p14="http://schemas.microsoft.com/office/powerpoint/2010/main" val="345775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to Reviewers from Gabrielle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My actual presentation followed this power points as notes only; the actual slides were not presented.</a:t>
            </a:r>
          </a:p>
          <a:p>
            <a:r>
              <a:rPr lang="en-US" dirty="0" smtClean="0"/>
              <a:t>I used a flip chart to outline topics and pose questions to the audience. </a:t>
            </a:r>
          </a:p>
          <a:p>
            <a:r>
              <a:rPr lang="en-US" dirty="0" smtClean="0"/>
              <a:t>I added ideas from staff to the flip chart to encourage participation from the audience</a:t>
            </a:r>
          </a:p>
          <a:p>
            <a:r>
              <a:rPr lang="en-US" dirty="0" smtClean="0"/>
              <a:t>Handouts provided to the audience included Slides 3, 21, and 23 as well as Mobility in Action handouts from Cherie Rosemond. Gabrielle </a:t>
            </a:r>
            <a:r>
              <a:rPr lang="en-US" dirty="0"/>
              <a:t>will use a flip chart to note ideas from staff and to demonstrate important points</a:t>
            </a:r>
          </a:p>
          <a:p>
            <a:r>
              <a:rPr lang="en-US" dirty="0" smtClean="0"/>
              <a:t>I presented to two sets of staff at </a:t>
            </a:r>
            <a:r>
              <a:rPr lang="en-US" dirty="0" smtClean="0"/>
              <a:t>CH-ALF. </a:t>
            </a:r>
            <a:r>
              <a:rPr lang="en-US" dirty="0" smtClean="0"/>
              <a:t>One presentation occurred from 10-11am to 7 CNAs and Med Techs, and the second was from 2-3pm to 12 staff members including CNAs, Med Techs, Special Care Manager, and Activities Coordinator. </a:t>
            </a:r>
          </a:p>
          <a:p>
            <a:r>
              <a:rPr lang="en-US" dirty="0" smtClean="0"/>
              <a:t>Staff from all shifts attended the meeting, though not all staff from the Memory Care Unit were able to attend.</a:t>
            </a:r>
          </a:p>
          <a:p>
            <a:r>
              <a:rPr lang="en-US" dirty="0" smtClean="0">
                <a:solidFill>
                  <a:srgbClr val="0070C0"/>
                </a:solidFill>
              </a:rPr>
              <a:t>To share feedback from the staff audience that occurred during the presentation, I have added slides and notes in blue font to indicate staff responses.</a:t>
            </a:r>
            <a:endParaRPr lang="en-US" dirty="0">
              <a:solidFill>
                <a:srgbClr val="0070C0"/>
              </a:solidFill>
            </a:endParaRPr>
          </a:p>
        </p:txBody>
      </p:sp>
    </p:spTree>
    <p:extLst>
      <p:ext uri="{BB962C8B-B14F-4D97-AF65-F5344CB8AC3E}">
        <p14:creationId xmlns:p14="http://schemas.microsoft.com/office/powerpoint/2010/main" val="110447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Gabrielle’s General Recommendations for Activities at </a:t>
            </a:r>
            <a:r>
              <a:rPr lang="en-US" dirty="0" smtClean="0"/>
              <a:t>CH-ALF </a:t>
            </a:r>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dirty="0" smtClean="0"/>
              <a:t>Activities that are suited to a resident’s current behavior</a:t>
            </a:r>
          </a:p>
          <a:p>
            <a:pPr lvl="1"/>
            <a:r>
              <a:rPr lang="en-US" dirty="0" smtClean="0"/>
              <a:t>Try calming activities for agitated residents and energizing activities for sedated residents.</a:t>
            </a:r>
          </a:p>
          <a:p>
            <a:r>
              <a:rPr lang="en-US" dirty="0" smtClean="0"/>
              <a:t>Choose activities that promote success</a:t>
            </a:r>
          </a:p>
          <a:p>
            <a:r>
              <a:rPr lang="en-US" dirty="0" smtClean="0"/>
              <a:t>Small group or one-on-one activities work best for people with dementia. </a:t>
            </a:r>
          </a:p>
          <a:p>
            <a:pPr lvl="1"/>
            <a:r>
              <a:rPr lang="en-US" dirty="0" smtClean="0"/>
              <a:t>Group activities may be too difficult, over-stimulating, or uninteresting for individuals.</a:t>
            </a:r>
            <a:r>
              <a:rPr lang="en-US" dirty="0"/>
              <a:t> </a:t>
            </a:r>
            <a:r>
              <a:rPr lang="en-US" dirty="0" smtClean="0"/>
              <a:t>(</a:t>
            </a:r>
            <a:r>
              <a:rPr lang="en-US" dirty="0"/>
              <a:t>Smith, 2009)</a:t>
            </a:r>
            <a:endParaRPr lang="en-US" dirty="0" smtClean="0"/>
          </a:p>
          <a:p>
            <a:pPr marL="457200" lvl="1" indent="0">
              <a:buNone/>
            </a:pPr>
            <a:endParaRPr lang="en-US" dirty="0"/>
          </a:p>
        </p:txBody>
      </p:sp>
    </p:spTree>
    <p:extLst>
      <p:ext uri="{BB962C8B-B14F-4D97-AF65-F5344CB8AC3E}">
        <p14:creationId xmlns:p14="http://schemas.microsoft.com/office/powerpoint/2010/main" val="2540601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Suggestions for </a:t>
            </a:r>
            <a:r>
              <a:rPr lang="en-US" dirty="0" smtClean="0"/>
              <a:t>CH-ALF’s </a:t>
            </a:r>
            <a:r>
              <a:rPr lang="en-US" dirty="0" smtClean="0"/>
              <a:t>Memory Care Unit</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Memory Tea</a:t>
            </a:r>
          </a:p>
          <a:p>
            <a:pPr lvl="1"/>
            <a:r>
              <a:rPr lang="en-US" dirty="0" smtClean="0"/>
              <a:t>Encourage conversation</a:t>
            </a:r>
          </a:p>
          <a:p>
            <a:r>
              <a:rPr lang="en-US" dirty="0" smtClean="0"/>
              <a:t>Guided Imagery (demo)</a:t>
            </a:r>
          </a:p>
          <a:p>
            <a:r>
              <a:rPr lang="en-US" dirty="0" smtClean="0"/>
              <a:t>Aromatherapy</a:t>
            </a:r>
          </a:p>
          <a:p>
            <a:pPr lvl="1"/>
            <a:r>
              <a:rPr lang="en-US" dirty="0" smtClean="0"/>
              <a:t>Nice smelling lotion</a:t>
            </a:r>
          </a:p>
          <a:p>
            <a:r>
              <a:rPr lang="en-US" dirty="0" smtClean="0"/>
              <a:t>Walking – Indoor, Outdoor</a:t>
            </a:r>
          </a:p>
          <a:p>
            <a:r>
              <a:rPr lang="en-US" dirty="0" smtClean="0"/>
              <a:t>Cooking</a:t>
            </a:r>
          </a:p>
          <a:p>
            <a:pPr lvl="1"/>
            <a:r>
              <a:rPr lang="en-US" dirty="0" smtClean="0"/>
              <a:t>Mixing ingredients</a:t>
            </a:r>
          </a:p>
          <a:p>
            <a:pPr lvl="1"/>
            <a:r>
              <a:rPr lang="en-US" dirty="0" smtClean="0"/>
              <a:t>Placing dough on trays</a:t>
            </a:r>
          </a:p>
          <a:p>
            <a:pPr lvl="1"/>
            <a:r>
              <a:rPr lang="en-US" dirty="0" smtClean="0"/>
              <a:t>Preparing finger foods</a:t>
            </a:r>
          </a:p>
          <a:p>
            <a:pPr lvl="1"/>
            <a:r>
              <a:rPr lang="en-US" dirty="0" smtClean="0"/>
              <a:t>Setting and decorating the table</a:t>
            </a:r>
          </a:p>
          <a:p>
            <a:r>
              <a:rPr lang="en-US" dirty="0" smtClean="0"/>
              <a:t>Cutting coupons out of the paper</a:t>
            </a:r>
          </a:p>
          <a:p>
            <a:r>
              <a:rPr lang="en-US" dirty="0" smtClean="0"/>
              <a:t>Arranging flowers in a vase</a:t>
            </a:r>
          </a:p>
          <a:p>
            <a:r>
              <a:rPr lang="en-US" dirty="0" smtClean="0"/>
              <a:t>Corn hole</a:t>
            </a:r>
          </a:p>
          <a:p>
            <a:r>
              <a:rPr lang="en-US" dirty="0" smtClean="0"/>
              <a:t>Matching cards</a:t>
            </a:r>
          </a:p>
          <a:p>
            <a:r>
              <a:rPr lang="en-US" dirty="0" smtClean="0"/>
              <a:t>Massage</a:t>
            </a:r>
          </a:p>
          <a:p>
            <a:r>
              <a:rPr lang="en-US" dirty="0" smtClean="0"/>
              <a:t>Sensory box (demo)</a:t>
            </a:r>
          </a:p>
          <a:p>
            <a:pPr marL="0" indent="0">
              <a:buNone/>
            </a:pPr>
            <a:endParaRPr lang="en-US" dirty="0" smtClean="0"/>
          </a:p>
        </p:txBody>
      </p:sp>
      <p:sp>
        <p:nvSpPr>
          <p:cNvPr id="7" name="Content Placeholder 6"/>
          <p:cNvSpPr>
            <a:spLocks noGrp="1"/>
          </p:cNvSpPr>
          <p:nvPr>
            <p:ph sz="half" idx="2"/>
          </p:nvPr>
        </p:nvSpPr>
        <p:spPr/>
        <p:txBody>
          <a:bodyPr>
            <a:normAutofit fontScale="55000" lnSpcReduction="20000"/>
          </a:bodyPr>
          <a:lstStyle/>
          <a:p>
            <a:r>
              <a:rPr lang="en-US" dirty="0" smtClean="0"/>
              <a:t>Price is Right game (demo)</a:t>
            </a:r>
          </a:p>
          <a:p>
            <a:r>
              <a:rPr lang="en-US" dirty="0" smtClean="0"/>
              <a:t>Move to the Music</a:t>
            </a:r>
          </a:p>
          <a:p>
            <a:pPr lvl="1"/>
            <a:r>
              <a:rPr lang="en-US" dirty="0" smtClean="0"/>
              <a:t>Dancing</a:t>
            </a:r>
          </a:p>
          <a:p>
            <a:pPr lvl="1"/>
            <a:r>
              <a:rPr lang="en-US" dirty="0" smtClean="0"/>
              <a:t>Exercises</a:t>
            </a:r>
          </a:p>
          <a:p>
            <a:pPr lvl="1"/>
            <a:r>
              <a:rPr lang="en-US" dirty="0" smtClean="0"/>
              <a:t>Balloon toss</a:t>
            </a:r>
            <a:endParaRPr lang="en-US" dirty="0"/>
          </a:p>
          <a:p>
            <a:r>
              <a:rPr lang="en-US" dirty="0" smtClean="0"/>
              <a:t>Clubs to address interests</a:t>
            </a:r>
          </a:p>
          <a:p>
            <a:pPr lvl="1"/>
            <a:r>
              <a:rPr lang="en-US" dirty="0" smtClean="0"/>
              <a:t>Birds, jewelry, dolls, dogs, cars…</a:t>
            </a:r>
          </a:p>
          <a:p>
            <a:r>
              <a:rPr lang="en-US" dirty="0" smtClean="0"/>
              <a:t>Sorting photographs</a:t>
            </a:r>
          </a:p>
          <a:p>
            <a:r>
              <a:rPr lang="en-US" dirty="0" smtClean="0"/>
              <a:t>Singing</a:t>
            </a:r>
          </a:p>
          <a:p>
            <a:r>
              <a:rPr lang="en-US" dirty="0" smtClean="0"/>
              <a:t>Folding laundry</a:t>
            </a:r>
          </a:p>
          <a:p>
            <a:r>
              <a:rPr lang="en-US" dirty="0" smtClean="0"/>
              <a:t>Caring for baby doll</a:t>
            </a:r>
          </a:p>
          <a:p>
            <a:r>
              <a:rPr lang="en-US" dirty="0" smtClean="0"/>
              <a:t>Snapping green beans</a:t>
            </a:r>
          </a:p>
          <a:p>
            <a:r>
              <a:rPr lang="en-US" dirty="0" smtClean="0"/>
              <a:t>Dusting the furniture</a:t>
            </a:r>
          </a:p>
          <a:p>
            <a:r>
              <a:rPr lang="en-US" dirty="0" smtClean="0"/>
              <a:t>Winding yarn</a:t>
            </a:r>
          </a:p>
          <a:p>
            <a:r>
              <a:rPr lang="en-US" dirty="0" smtClean="0"/>
              <a:t>Active and Passive Range of Motion (demo)</a:t>
            </a:r>
          </a:p>
          <a:p>
            <a:r>
              <a:rPr lang="en-US" dirty="0" smtClean="0"/>
              <a:t>Mobility in Action (demo, provide handouts)</a:t>
            </a:r>
          </a:p>
        </p:txBody>
      </p:sp>
    </p:spTree>
    <p:extLst>
      <p:ext uri="{BB962C8B-B14F-4D97-AF65-F5344CB8AC3E}">
        <p14:creationId xmlns:p14="http://schemas.microsoft.com/office/powerpoint/2010/main" val="2277623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Suggestions for </a:t>
            </a:r>
            <a:r>
              <a:rPr lang="en-US" dirty="0" smtClean="0"/>
              <a:t>CH-ALF’s </a:t>
            </a:r>
            <a:r>
              <a:rPr lang="en-US" dirty="0" smtClean="0"/>
              <a:t>Memory Care Unit (Gabrielle’s explanations of certain activities)</a:t>
            </a:r>
            <a:endParaRPr lang="en-US" dirty="0"/>
          </a:p>
        </p:txBody>
      </p:sp>
      <p:sp>
        <p:nvSpPr>
          <p:cNvPr id="3" name="Content Placeholder 2"/>
          <p:cNvSpPr>
            <a:spLocks noGrp="1"/>
          </p:cNvSpPr>
          <p:nvPr>
            <p:ph sz="half" idx="1"/>
          </p:nvPr>
        </p:nvSpPr>
        <p:spPr>
          <a:xfrm>
            <a:off x="838200" y="1825624"/>
            <a:ext cx="5181600" cy="4930017"/>
          </a:xfrm>
        </p:spPr>
        <p:txBody>
          <a:bodyPr>
            <a:normAutofit fontScale="55000" lnSpcReduction="20000"/>
          </a:bodyPr>
          <a:lstStyle/>
          <a:p>
            <a:r>
              <a:rPr lang="en-US" sz="2900" dirty="0" smtClean="0"/>
              <a:t>Memory Tea</a:t>
            </a:r>
          </a:p>
          <a:p>
            <a:pPr lvl="1"/>
            <a:r>
              <a:rPr lang="en-US" sz="2900" dirty="0" smtClean="0"/>
              <a:t>You can offer tea or coffee and just talk with residents</a:t>
            </a:r>
          </a:p>
          <a:p>
            <a:pPr lvl="1"/>
            <a:r>
              <a:rPr lang="en-US" sz="2900" dirty="0" smtClean="0">
                <a:solidFill>
                  <a:srgbClr val="0070C0"/>
                </a:solidFill>
              </a:rPr>
              <a:t>Sometimes we have coffee for the residents, and they really love it.</a:t>
            </a:r>
          </a:p>
          <a:p>
            <a:r>
              <a:rPr lang="en-US" sz="2900" dirty="0" smtClean="0"/>
              <a:t>Guided Imagery</a:t>
            </a:r>
          </a:p>
          <a:p>
            <a:pPr lvl="1"/>
            <a:r>
              <a:rPr lang="en-US" sz="2900" dirty="0" smtClean="0"/>
              <a:t>I offered a demonstration, asking staff to close their eyes, imagine that they were on the beach, etc. </a:t>
            </a:r>
          </a:p>
          <a:p>
            <a:pPr lvl="1"/>
            <a:r>
              <a:rPr lang="en-US" sz="2900" dirty="0" smtClean="0">
                <a:solidFill>
                  <a:srgbClr val="0070C0"/>
                </a:solidFill>
              </a:rPr>
              <a:t>Staff enjoyed this!</a:t>
            </a:r>
          </a:p>
          <a:p>
            <a:r>
              <a:rPr lang="en-US" sz="2900" dirty="0" smtClean="0"/>
              <a:t>Walking – Indoor, Outdoor</a:t>
            </a:r>
          </a:p>
          <a:p>
            <a:pPr lvl="1"/>
            <a:r>
              <a:rPr lang="en-US" sz="2900" dirty="0" smtClean="0">
                <a:solidFill>
                  <a:srgbClr val="0070C0"/>
                </a:solidFill>
              </a:rPr>
              <a:t>We used to take residents outside for walks more often.</a:t>
            </a:r>
          </a:p>
          <a:p>
            <a:pPr lvl="2"/>
            <a:r>
              <a:rPr lang="en-US" sz="2900" dirty="0" smtClean="0"/>
              <a:t>Is there a reason why you stopped?</a:t>
            </a:r>
          </a:p>
          <a:p>
            <a:pPr lvl="3"/>
            <a:r>
              <a:rPr lang="en-US" sz="2900" dirty="0" smtClean="0">
                <a:solidFill>
                  <a:srgbClr val="0070C0"/>
                </a:solidFill>
              </a:rPr>
              <a:t>Not sure why we stopped, but we can try again now that weather is nicer.</a:t>
            </a:r>
            <a:endParaRPr lang="en-US" sz="2900" dirty="0" smtClean="0"/>
          </a:p>
          <a:p>
            <a:r>
              <a:rPr lang="en-US" sz="2900" dirty="0" smtClean="0"/>
              <a:t>Massage</a:t>
            </a:r>
          </a:p>
          <a:p>
            <a:pPr lvl="1"/>
            <a:r>
              <a:rPr lang="en-US" sz="2900" dirty="0" smtClean="0"/>
              <a:t>Massaging a resident’s hands with lotion or just rubbing a resident’s back can be soothing.</a:t>
            </a:r>
          </a:p>
          <a:p>
            <a:r>
              <a:rPr lang="en-US" sz="2900" dirty="0" smtClean="0"/>
              <a:t>Sensory box</a:t>
            </a:r>
          </a:p>
          <a:p>
            <a:pPr lvl="1"/>
            <a:r>
              <a:rPr lang="en-US" sz="2900" dirty="0" smtClean="0"/>
              <a:t>I passed around the sensory box I made for </a:t>
            </a:r>
            <a:r>
              <a:rPr lang="en-US" sz="2900" dirty="0" smtClean="0"/>
              <a:t>CH-ALF</a:t>
            </a:r>
            <a:endParaRPr lang="en-US" sz="2900" dirty="0" smtClean="0"/>
          </a:p>
          <a:p>
            <a:pPr marL="0" indent="0">
              <a:buNone/>
            </a:pPr>
            <a:endParaRPr lang="en-US" dirty="0" smtClean="0"/>
          </a:p>
        </p:txBody>
      </p:sp>
      <p:sp>
        <p:nvSpPr>
          <p:cNvPr id="7" name="Content Placeholder 6"/>
          <p:cNvSpPr>
            <a:spLocks noGrp="1"/>
          </p:cNvSpPr>
          <p:nvPr>
            <p:ph sz="half" idx="2"/>
          </p:nvPr>
        </p:nvSpPr>
        <p:spPr/>
        <p:txBody>
          <a:bodyPr>
            <a:noAutofit/>
          </a:bodyPr>
          <a:lstStyle/>
          <a:p>
            <a:r>
              <a:rPr lang="en-US" sz="1600" dirty="0" smtClean="0"/>
              <a:t>Price is Right game</a:t>
            </a:r>
          </a:p>
          <a:p>
            <a:pPr lvl="1"/>
            <a:r>
              <a:rPr lang="en-US" sz="1600" dirty="0" smtClean="0"/>
              <a:t>I asked staff to guess whether the </a:t>
            </a:r>
            <a:r>
              <a:rPr lang="en-US" sz="1600" dirty="0" err="1" smtClean="0"/>
              <a:t>chapstick</a:t>
            </a:r>
            <a:r>
              <a:rPr lang="en-US" sz="1600" dirty="0" smtClean="0"/>
              <a:t> or shampoo was more expensive. </a:t>
            </a:r>
          </a:p>
          <a:p>
            <a:pPr lvl="1"/>
            <a:r>
              <a:rPr lang="en-US" sz="1600" dirty="0" smtClean="0"/>
              <a:t>I turned over the items to show in large print what their costs were.</a:t>
            </a:r>
          </a:p>
          <a:p>
            <a:pPr lvl="1"/>
            <a:r>
              <a:rPr lang="en-US" sz="1600" dirty="0" smtClean="0"/>
              <a:t>Discussed ways to expand this activity for residents</a:t>
            </a:r>
          </a:p>
          <a:p>
            <a:pPr lvl="2"/>
            <a:r>
              <a:rPr lang="en-US" sz="1600" dirty="0" smtClean="0"/>
              <a:t>Have them “Come on Down!”</a:t>
            </a:r>
          </a:p>
          <a:p>
            <a:pPr lvl="2"/>
            <a:r>
              <a:rPr lang="en-US" sz="1600" dirty="0" smtClean="0"/>
              <a:t>Discuss prices</a:t>
            </a:r>
          </a:p>
          <a:p>
            <a:r>
              <a:rPr lang="en-US" sz="1600" dirty="0" smtClean="0"/>
              <a:t>Active and Passive Range of Motion</a:t>
            </a:r>
          </a:p>
          <a:p>
            <a:pPr lvl="1"/>
            <a:r>
              <a:rPr lang="en-US" sz="1600" dirty="0" smtClean="0">
                <a:solidFill>
                  <a:srgbClr val="0070C0"/>
                </a:solidFill>
              </a:rPr>
              <a:t>Staff were familiar with these concepts.</a:t>
            </a:r>
          </a:p>
          <a:p>
            <a:pPr lvl="1"/>
            <a:r>
              <a:rPr lang="en-US" sz="1600" dirty="0" smtClean="0">
                <a:solidFill>
                  <a:srgbClr val="0070C0"/>
                </a:solidFill>
              </a:rPr>
              <a:t>We had an interactive discussion thinking of residents who needed passive range of motion.</a:t>
            </a:r>
          </a:p>
          <a:p>
            <a:r>
              <a:rPr lang="en-US" sz="1600" dirty="0" smtClean="0"/>
              <a:t>Mobility in Action</a:t>
            </a:r>
          </a:p>
          <a:p>
            <a:pPr lvl="1"/>
            <a:r>
              <a:rPr lang="en-US" sz="1600" dirty="0" smtClean="0"/>
              <a:t>Discussed each Mobility in Action Card briefly</a:t>
            </a:r>
          </a:p>
          <a:p>
            <a:pPr lvl="1"/>
            <a:r>
              <a:rPr lang="en-US" sz="1600" dirty="0" smtClean="0"/>
              <a:t>Provided Mobility in Action cards for all staff</a:t>
            </a:r>
          </a:p>
        </p:txBody>
      </p:sp>
    </p:spTree>
    <p:extLst>
      <p:ext uri="{BB962C8B-B14F-4D97-AF65-F5344CB8AC3E}">
        <p14:creationId xmlns:p14="http://schemas.microsoft.com/office/powerpoint/2010/main" val="3171481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Recommendations for Different Levels of Dementia (</a:t>
            </a:r>
            <a:r>
              <a:rPr lang="en-US" dirty="0" err="1" smtClean="0"/>
              <a:t>Buettner</a:t>
            </a:r>
            <a:r>
              <a:rPr lang="en-US" dirty="0" smtClean="0"/>
              <a:t> 1999; </a:t>
            </a:r>
            <a:r>
              <a:rPr lang="en-US" dirty="0" err="1" smtClean="0"/>
              <a:t>Buettner</a:t>
            </a:r>
            <a:r>
              <a:rPr lang="en-US" dirty="0" smtClean="0"/>
              <a:t> 2003)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1518509"/>
              </p:ext>
            </p:extLst>
          </p:nvPr>
        </p:nvGraphicFramePr>
        <p:xfrm>
          <a:off x="838200" y="1690688"/>
          <a:ext cx="10515600" cy="5784228"/>
        </p:xfrm>
        <a:graphic>
          <a:graphicData uri="http://schemas.openxmlformats.org/drawingml/2006/table">
            <a:tbl>
              <a:tblPr firstRow="1" bandRow="1">
                <a:tableStyleId>{5C22544A-7EE6-4342-B048-85BDC9FD1C3A}</a:tableStyleId>
              </a:tblPr>
              <a:tblGrid>
                <a:gridCol w="3505200"/>
                <a:gridCol w="3505200"/>
                <a:gridCol w="3505200"/>
              </a:tblGrid>
              <a:tr h="391996">
                <a:tc>
                  <a:txBody>
                    <a:bodyPr/>
                    <a:lstStyle/>
                    <a:p>
                      <a:r>
                        <a:rPr lang="en-US" dirty="0" smtClean="0"/>
                        <a:t>Name of high</a:t>
                      </a:r>
                      <a:r>
                        <a:rPr lang="en-US" baseline="0" dirty="0" smtClean="0"/>
                        <a:t> functioning resident</a:t>
                      </a:r>
                      <a:endParaRPr lang="en-US" dirty="0"/>
                    </a:p>
                  </a:txBody>
                  <a:tcPr/>
                </a:tc>
                <a:tc>
                  <a:txBody>
                    <a:bodyPr/>
                    <a:lstStyle/>
                    <a:p>
                      <a:r>
                        <a:rPr lang="en-US" dirty="0" smtClean="0"/>
                        <a:t>Name of resident with</a:t>
                      </a:r>
                      <a:r>
                        <a:rPr lang="en-US" baseline="0" dirty="0" smtClean="0"/>
                        <a:t> speech and upper extremity strength but needs to use a wheelchair because of lower extremity weakness</a:t>
                      </a:r>
                      <a:endParaRPr lang="en-US" dirty="0"/>
                    </a:p>
                  </a:txBody>
                  <a:tcPr/>
                </a:tc>
                <a:tc>
                  <a:txBody>
                    <a:bodyPr/>
                    <a:lstStyle/>
                    <a:p>
                      <a:r>
                        <a:rPr lang="en-US" dirty="0" smtClean="0"/>
                        <a:t>Name of</a:t>
                      </a:r>
                      <a:r>
                        <a:rPr lang="en-US" baseline="0" dirty="0" smtClean="0"/>
                        <a:t> resident dependent for all needs.</a:t>
                      </a:r>
                      <a:endParaRPr lang="en-US" dirty="0"/>
                    </a:p>
                  </a:txBody>
                  <a:tcPr/>
                </a:tc>
              </a:tr>
              <a:tr h="966565">
                <a:tc>
                  <a:txBody>
                    <a:bodyPr/>
                    <a:lstStyle/>
                    <a:p>
                      <a:r>
                        <a:rPr lang="en-US" dirty="0" smtClean="0"/>
                        <a:t>Standing</a:t>
                      </a:r>
                      <a:r>
                        <a:rPr lang="en-US" baseline="0" dirty="0" smtClean="0"/>
                        <a:t> dance, yoga, games, marching</a:t>
                      </a:r>
                      <a:endParaRPr lang="en-US" dirty="0"/>
                    </a:p>
                  </a:txBody>
                  <a:tcPr/>
                </a:tc>
                <a:tc>
                  <a:txBody>
                    <a:bodyPr/>
                    <a:lstStyle/>
                    <a:p>
                      <a:r>
                        <a:rPr lang="en-US" dirty="0" smtClean="0"/>
                        <a:t>Seated</a:t>
                      </a:r>
                      <a:r>
                        <a:rPr lang="en-US" baseline="0" dirty="0" smtClean="0"/>
                        <a:t> exercise to music; sit to stand exercises with staff supervision</a:t>
                      </a:r>
                      <a:endParaRPr lang="en-US" dirty="0"/>
                    </a:p>
                  </a:txBody>
                  <a:tcPr/>
                </a:tc>
                <a:tc>
                  <a:txBody>
                    <a:bodyPr/>
                    <a:lstStyle/>
                    <a:p>
                      <a:r>
                        <a:rPr lang="en-US" dirty="0" smtClean="0"/>
                        <a:t>Passive</a:t>
                      </a:r>
                      <a:r>
                        <a:rPr lang="en-US" baseline="0" dirty="0" smtClean="0"/>
                        <a:t> range of motion: observe her face for signs </a:t>
                      </a:r>
                      <a:r>
                        <a:rPr lang="en-US" baseline="0" smtClean="0"/>
                        <a:t>of discomfort</a:t>
                      </a:r>
                      <a:endParaRPr lang="en-US" dirty="0"/>
                    </a:p>
                  </a:txBody>
                  <a:tcPr/>
                </a:tc>
              </a:tr>
              <a:tr h="391996">
                <a:tc>
                  <a:txBody>
                    <a:bodyPr/>
                    <a:lstStyle/>
                    <a:p>
                      <a:r>
                        <a:rPr lang="en-US" dirty="0" smtClean="0"/>
                        <a:t>Sports</a:t>
                      </a:r>
                      <a:endParaRPr lang="en-US" dirty="0"/>
                    </a:p>
                  </a:txBody>
                  <a:tcPr/>
                </a:tc>
                <a:tc>
                  <a:txBody>
                    <a:bodyPr/>
                    <a:lstStyle/>
                    <a:p>
                      <a:r>
                        <a:rPr lang="en-US" dirty="0" smtClean="0"/>
                        <a:t>Seated</a:t>
                      </a:r>
                      <a:r>
                        <a:rPr lang="en-US" baseline="0" dirty="0" smtClean="0"/>
                        <a:t> sports</a:t>
                      </a:r>
                      <a:endParaRPr lang="en-US" dirty="0"/>
                    </a:p>
                  </a:txBody>
                  <a:tcPr/>
                </a:tc>
                <a:tc>
                  <a:txBody>
                    <a:bodyPr/>
                    <a:lstStyle/>
                    <a:p>
                      <a:r>
                        <a:rPr lang="en-US" dirty="0" smtClean="0"/>
                        <a:t>Massage</a:t>
                      </a:r>
                      <a:endParaRPr lang="en-US" dirty="0"/>
                    </a:p>
                  </a:txBody>
                  <a:tcPr/>
                </a:tc>
              </a:tr>
              <a:tr h="391996">
                <a:tc>
                  <a:txBody>
                    <a:bodyPr/>
                    <a:lstStyle/>
                    <a:p>
                      <a:r>
                        <a:rPr lang="en-US" dirty="0" smtClean="0"/>
                        <a:t>Walking group</a:t>
                      </a:r>
                      <a:endParaRPr lang="en-US" dirty="0"/>
                    </a:p>
                  </a:txBody>
                  <a:tcPr/>
                </a:tc>
                <a:tc>
                  <a:txBody>
                    <a:bodyPr/>
                    <a:lstStyle/>
                    <a:p>
                      <a:r>
                        <a:rPr lang="en-US" dirty="0" smtClean="0"/>
                        <a:t>Self-propel</a:t>
                      </a:r>
                      <a:r>
                        <a:rPr lang="en-US" baseline="0" dirty="0" smtClean="0"/>
                        <a:t> wheelchair group</a:t>
                      </a:r>
                      <a:endParaRPr lang="en-US" dirty="0"/>
                    </a:p>
                  </a:txBody>
                  <a:tcPr/>
                </a:tc>
                <a:tc>
                  <a:txBody>
                    <a:bodyPr/>
                    <a:lstStyle/>
                    <a:p>
                      <a:r>
                        <a:rPr lang="en-US" dirty="0" smtClean="0"/>
                        <a:t>Push in wheelchair</a:t>
                      </a:r>
                      <a:r>
                        <a:rPr lang="en-US" baseline="0" dirty="0" smtClean="0"/>
                        <a:t> </a:t>
                      </a:r>
                      <a:endParaRPr lang="en-US" dirty="0"/>
                    </a:p>
                  </a:txBody>
                  <a:tcPr/>
                </a:tc>
              </a:tr>
              <a:tr h="391996">
                <a:tc>
                  <a:txBody>
                    <a:bodyPr/>
                    <a:lstStyle/>
                    <a:p>
                      <a:r>
                        <a:rPr lang="en-US" dirty="0" smtClean="0"/>
                        <a:t>Kitchen</a:t>
                      </a:r>
                      <a:r>
                        <a:rPr lang="en-US" baseline="0" dirty="0" smtClean="0"/>
                        <a:t> activities</a:t>
                      </a:r>
                      <a:endParaRPr lang="en-US" dirty="0"/>
                    </a:p>
                  </a:txBody>
                  <a:tcPr/>
                </a:tc>
                <a:tc>
                  <a:txBody>
                    <a:bodyPr/>
                    <a:lstStyle/>
                    <a:p>
                      <a:r>
                        <a:rPr lang="en-US" dirty="0" smtClean="0"/>
                        <a:t>Seated food preparation activities</a:t>
                      </a:r>
                      <a:endParaRPr lang="en-US" dirty="0"/>
                    </a:p>
                  </a:txBody>
                  <a:tcPr/>
                </a:tc>
                <a:tc>
                  <a:txBody>
                    <a:bodyPr/>
                    <a:lstStyle/>
                    <a:p>
                      <a:r>
                        <a:rPr lang="en-US" dirty="0" smtClean="0"/>
                        <a:t>Active-assisted</a:t>
                      </a:r>
                      <a:r>
                        <a:rPr lang="en-US" baseline="0" dirty="0" smtClean="0"/>
                        <a:t> eating</a:t>
                      </a:r>
                      <a:endParaRPr lang="en-US" dirty="0"/>
                    </a:p>
                  </a:txBody>
                  <a:tcPr/>
                </a:tc>
              </a:tr>
              <a:tr h="1256534">
                <a:tc>
                  <a:txBody>
                    <a:bodyPr/>
                    <a:lstStyle/>
                    <a:p>
                      <a:r>
                        <a:rPr lang="en-US" dirty="0" smtClean="0"/>
                        <a:t>Preparation</a:t>
                      </a:r>
                      <a:r>
                        <a:rPr lang="en-US" baseline="0" dirty="0" smtClean="0"/>
                        <a:t> for special events: decorating, food preparation, pushing wheelchairs, greeting, assisting</a:t>
                      </a:r>
                      <a:endParaRPr lang="en-US" dirty="0"/>
                    </a:p>
                  </a:txBody>
                  <a:tcPr/>
                </a:tc>
                <a:tc>
                  <a:txBody>
                    <a:bodyPr/>
                    <a:lstStyle/>
                    <a:p>
                      <a:r>
                        <a:rPr lang="en-US" dirty="0" smtClean="0"/>
                        <a:t>Preparation for special events:</a:t>
                      </a:r>
                      <a:r>
                        <a:rPr lang="en-US" baseline="0" dirty="0" smtClean="0"/>
                        <a:t> supervising decorations, finger food preparation</a:t>
                      </a:r>
                      <a:endParaRPr lang="en-US" dirty="0"/>
                    </a:p>
                  </a:txBody>
                  <a:tcPr/>
                </a:tc>
                <a:tc>
                  <a:txBody>
                    <a:bodyPr/>
                    <a:lstStyle/>
                    <a:p>
                      <a:r>
                        <a:rPr lang="en-US" dirty="0" smtClean="0"/>
                        <a:t>Participation in special events: Able to see/hear/feel/touch/taste</a:t>
                      </a:r>
                      <a:endParaRPr lang="en-US" dirty="0"/>
                    </a:p>
                  </a:txBody>
                  <a:tcPr/>
                </a:tc>
              </a:tr>
              <a:tr h="412429">
                <a:tc>
                  <a:txBody>
                    <a:bodyPr/>
                    <a:lstStyle/>
                    <a:p>
                      <a:r>
                        <a:rPr lang="en-US" dirty="0" smtClean="0"/>
                        <a:t>Standing</a:t>
                      </a:r>
                      <a:r>
                        <a:rPr lang="en-US" baseline="0" dirty="0" smtClean="0"/>
                        <a:t> balloon toss game</a:t>
                      </a:r>
                      <a:endParaRPr lang="en-US" dirty="0"/>
                    </a:p>
                  </a:txBody>
                  <a:tcPr/>
                </a:tc>
                <a:tc>
                  <a:txBody>
                    <a:bodyPr/>
                    <a:lstStyle/>
                    <a:p>
                      <a:r>
                        <a:rPr lang="en-US" dirty="0" smtClean="0"/>
                        <a:t>Seated balloon toss game</a:t>
                      </a:r>
                      <a:endParaRPr lang="en-US" dirty="0"/>
                    </a:p>
                  </a:txBody>
                  <a:tcPr/>
                </a:tc>
                <a:tc>
                  <a:txBody>
                    <a:bodyPr/>
                    <a:lstStyle/>
                    <a:p>
                      <a:r>
                        <a:rPr lang="en-US" baseline="0" dirty="0" smtClean="0"/>
                        <a:t>Reach for balloon (one-on-one)</a:t>
                      </a:r>
                      <a:endParaRPr lang="en-US" dirty="0"/>
                    </a:p>
                  </a:txBody>
                  <a:tcPr/>
                </a:tc>
              </a:tr>
              <a:tr h="391996">
                <a:tc>
                  <a:txBody>
                    <a:bodyPr/>
                    <a:lstStyle/>
                    <a:p>
                      <a:r>
                        <a:rPr lang="en-US" dirty="0" err="1" smtClean="0"/>
                        <a:t>Birdwatching</a:t>
                      </a:r>
                      <a:r>
                        <a:rPr lang="en-US" baseline="0" dirty="0" smtClean="0"/>
                        <a:t> club</a:t>
                      </a:r>
                      <a:endParaRPr lang="en-US" dirty="0"/>
                    </a:p>
                  </a:txBody>
                  <a:tcPr/>
                </a:tc>
                <a:tc>
                  <a:txBody>
                    <a:bodyPr/>
                    <a:lstStyle/>
                    <a:p>
                      <a:r>
                        <a:rPr lang="en-US" dirty="0" smtClean="0"/>
                        <a:t>Jewelry</a:t>
                      </a:r>
                      <a:r>
                        <a:rPr lang="en-US" baseline="0" dirty="0" smtClean="0"/>
                        <a:t> club</a:t>
                      </a:r>
                      <a:endParaRPr lang="en-US" dirty="0"/>
                    </a:p>
                  </a:txBody>
                  <a:tcPr/>
                </a:tc>
                <a:tc>
                  <a:txBody>
                    <a:bodyPr/>
                    <a:lstStyle/>
                    <a:p>
                      <a:r>
                        <a:rPr lang="en-US" dirty="0" smtClean="0"/>
                        <a:t>Dog club</a:t>
                      </a:r>
                      <a:endParaRPr lang="en-US" dirty="0"/>
                    </a:p>
                  </a:txBody>
                  <a:tcPr/>
                </a:tc>
              </a:tr>
              <a:tr h="391996">
                <a:tc>
                  <a:txBody>
                    <a:bodyPr/>
                    <a:lstStyle/>
                    <a:p>
                      <a:r>
                        <a:rPr lang="en-US" dirty="0" smtClean="0"/>
                        <a:t>Feelings box</a:t>
                      </a:r>
                      <a:endParaRPr lang="en-US" dirty="0"/>
                    </a:p>
                  </a:txBody>
                  <a:tcPr/>
                </a:tc>
                <a:tc>
                  <a:txBody>
                    <a:bodyPr/>
                    <a:lstStyle/>
                    <a:p>
                      <a:r>
                        <a:rPr lang="en-US" dirty="0" smtClean="0"/>
                        <a:t>Sensory box</a:t>
                      </a:r>
                      <a:endParaRPr lang="en-US" dirty="0"/>
                    </a:p>
                  </a:txBody>
                  <a:tcPr/>
                </a:tc>
                <a:tc>
                  <a:txBody>
                    <a:bodyPr/>
                    <a:lstStyle/>
                    <a:p>
                      <a:r>
                        <a:rPr lang="en-US" dirty="0" smtClean="0"/>
                        <a:t>Sensory box</a:t>
                      </a:r>
                      <a:endParaRPr lang="en-US" dirty="0"/>
                    </a:p>
                  </a:txBody>
                  <a:tcPr/>
                </a:tc>
              </a:tr>
            </a:tbl>
          </a:graphicData>
        </a:graphic>
      </p:graphicFrame>
    </p:spTree>
    <p:extLst>
      <p:ext uri="{BB962C8B-B14F-4D97-AF65-F5344CB8AC3E}">
        <p14:creationId xmlns:p14="http://schemas.microsoft.com/office/powerpoint/2010/main" val="2031995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Activity Recommendations for Different Levels of Dementia - Discussion</a:t>
            </a:r>
            <a:endParaRPr lang="en-US" dirty="0"/>
          </a:p>
        </p:txBody>
      </p:sp>
      <p:sp>
        <p:nvSpPr>
          <p:cNvPr id="3" name="Content Placeholder 2"/>
          <p:cNvSpPr>
            <a:spLocks noGrp="1"/>
          </p:cNvSpPr>
          <p:nvPr>
            <p:ph idx="1"/>
          </p:nvPr>
        </p:nvSpPr>
        <p:spPr/>
        <p:txBody>
          <a:bodyPr/>
          <a:lstStyle/>
          <a:p>
            <a:r>
              <a:rPr lang="en-US" dirty="0" smtClean="0">
                <a:solidFill>
                  <a:srgbClr val="0070C0"/>
                </a:solidFill>
              </a:rPr>
              <a:t>Interactive discussion of activities</a:t>
            </a:r>
          </a:p>
          <a:p>
            <a:r>
              <a:rPr lang="en-US" dirty="0" smtClean="0">
                <a:solidFill>
                  <a:srgbClr val="0070C0"/>
                </a:solidFill>
              </a:rPr>
              <a:t>Named a few residents who fit into each of the three categories from the previous page</a:t>
            </a:r>
            <a:endParaRPr lang="en-US" dirty="0">
              <a:solidFill>
                <a:srgbClr val="0070C0"/>
              </a:solidFill>
            </a:endParaRPr>
          </a:p>
        </p:txBody>
      </p:sp>
    </p:spTree>
    <p:extLst>
      <p:ext uri="{BB962C8B-B14F-4D97-AF65-F5344CB8AC3E}">
        <p14:creationId xmlns:p14="http://schemas.microsoft.com/office/powerpoint/2010/main" val="862854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 the activity for the behavior (</a:t>
            </a:r>
            <a:r>
              <a:rPr lang="en-US" dirty="0" err="1" smtClean="0"/>
              <a:t>Kolanowski</a:t>
            </a:r>
            <a:r>
              <a:rPr lang="en-US" dirty="0" smtClean="0"/>
              <a:t>, 2008; </a:t>
            </a:r>
            <a:r>
              <a:rPr lang="en-US" dirty="0" err="1" smtClean="0"/>
              <a:t>Buettner</a:t>
            </a:r>
            <a:r>
              <a:rPr lang="en-US" dirty="0" smtClean="0"/>
              <a:t>, 2006)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Residents who are passive and inactive are at risk for feelings of isolation, further cognitive decline, and faster loss of function.</a:t>
            </a:r>
          </a:p>
          <a:p>
            <a:r>
              <a:rPr lang="en-US" dirty="0" smtClean="0"/>
              <a:t>The best activity depends on the resident. </a:t>
            </a:r>
          </a:p>
          <a:p>
            <a:pPr lvl="1"/>
            <a:r>
              <a:rPr lang="en-US" dirty="0" smtClean="0"/>
              <a:t>Energizing to increase activity = small to medium sized groups</a:t>
            </a:r>
          </a:p>
          <a:p>
            <a:pPr lvl="2"/>
            <a:r>
              <a:rPr lang="en-US" dirty="0" smtClean="0"/>
              <a:t>Walking</a:t>
            </a:r>
          </a:p>
          <a:p>
            <a:pPr lvl="2"/>
            <a:r>
              <a:rPr lang="en-US" dirty="0" smtClean="0"/>
              <a:t>Wheelchair pushing</a:t>
            </a:r>
          </a:p>
          <a:p>
            <a:pPr lvl="2"/>
            <a:r>
              <a:rPr lang="en-US" dirty="0" smtClean="0"/>
              <a:t>Balloon toss</a:t>
            </a:r>
          </a:p>
          <a:p>
            <a:pPr lvl="2"/>
            <a:r>
              <a:rPr lang="en-US" dirty="0" smtClean="0"/>
              <a:t>Walk outdoors</a:t>
            </a:r>
          </a:p>
          <a:p>
            <a:pPr lvl="1"/>
            <a:r>
              <a:rPr lang="en-US" dirty="0" smtClean="0"/>
              <a:t>Calm to increase comfort = individual or very small groups</a:t>
            </a:r>
          </a:p>
          <a:p>
            <a:pPr lvl="2"/>
            <a:r>
              <a:rPr lang="en-US" dirty="0" smtClean="0"/>
              <a:t>Sensory box</a:t>
            </a:r>
          </a:p>
          <a:p>
            <a:pPr lvl="2"/>
            <a:r>
              <a:rPr lang="en-US" dirty="0" smtClean="0"/>
              <a:t>Massage	</a:t>
            </a:r>
          </a:p>
          <a:p>
            <a:pPr lvl="2"/>
            <a:r>
              <a:rPr lang="en-US" dirty="0" smtClean="0"/>
              <a:t>Wave bottle</a:t>
            </a:r>
          </a:p>
          <a:p>
            <a:pPr lvl="2"/>
            <a:r>
              <a:rPr lang="en-US" dirty="0" smtClean="0"/>
              <a:t>Feelings box</a:t>
            </a:r>
          </a:p>
          <a:p>
            <a:pPr lvl="3"/>
            <a:r>
              <a:rPr lang="en-US" dirty="0" smtClean="0"/>
              <a:t>Talk about your feelings</a:t>
            </a:r>
          </a:p>
          <a:p>
            <a:r>
              <a:rPr lang="en-US" dirty="0" smtClean="0"/>
              <a:t>Timing is also important – offer the activity when the resident needs it.</a:t>
            </a:r>
            <a:endParaRPr lang="en-US" dirty="0"/>
          </a:p>
        </p:txBody>
      </p:sp>
    </p:spTree>
    <p:extLst>
      <p:ext uri="{BB962C8B-B14F-4D97-AF65-F5344CB8AC3E}">
        <p14:creationId xmlns:p14="http://schemas.microsoft.com/office/powerpoint/2010/main" val="1967397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 the activity for the </a:t>
            </a:r>
            <a:r>
              <a:rPr lang="en-US" dirty="0" smtClean="0"/>
              <a:t>behavior - Discussion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Main points from </a:t>
            </a:r>
            <a:r>
              <a:rPr lang="en-US" dirty="0" smtClean="0"/>
              <a:t>the previous </a:t>
            </a:r>
            <a:r>
              <a:rPr lang="en-US" dirty="0"/>
              <a:t>slide were written on a flip chart for staff to read as I </a:t>
            </a:r>
            <a:r>
              <a:rPr lang="en-US" dirty="0" smtClean="0"/>
              <a:t>explained the concept of fitting and timing activities based on individual behaviors.</a:t>
            </a:r>
          </a:p>
          <a:p>
            <a:pPr lvl="1"/>
            <a:r>
              <a:rPr lang="en-US" dirty="0" smtClean="0">
                <a:solidFill>
                  <a:srgbClr val="0070C0"/>
                </a:solidFill>
              </a:rPr>
              <a:t>Staff discussed (mostly among themselves) certain residents who frequently present aggressive behavior.</a:t>
            </a:r>
          </a:p>
          <a:p>
            <a:pPr lvl="1"/>
            <a:r>
              <a:rPr lang="en-US" dirty="0" smtClean="0">
                <a:solidFill>
                  <a:srgbClr val="0070C0"/>
                </a:solidFill>
              </a:rPr>
              <a:t>Staff said that with some residents, it’s best to just stay out of their way when they are aggressive.</a:t>
            </a:r>
          </a:p>
          <a:p>
            <a:r>
              <a:rPr lang="en-US" dirty="0" smtClean="0"/>
              <a:t>Demonstrated the “feelings box” adapted from </a:t>
            </a:r>
            <a:r>
              <a:rPr lang="en-US" dirty="0" err="1" smtClean="0"/>
              <a:t>Kolanowski</a:t>
            </a:r>
            <a:r>
              <a:rPr lang="en-US" dirty="0" smtClean="0"/>
              <a:t> 2008</a:t>
            </a:r>
          </a:p>
          <a:p>
            <a:pPr lvl="1"/>
            <a:r>
              <a:rPr lang="en-US" dirty="0" smtClean="0"/>
              <a:t>Empty Celestial Seasonings tea box wrapped in white paper with the 4 long sides each having one word written on it: happy, sad, mad, calm</a:t>
            </a:r>
          </a:p>
          <a:p>
            <a:pPr lvl="2"/>
            <a:r>
              <a:rPr lang="en-US" dirty="0" smtClean="0"/>
              <a:t>Toss the box and ask the resident to share what it’s like to have the feeling written on the box.</a:t>
            </a:r>
          </a:p>
          <a:p>
            <a:pPr lvl="2"/>
            <a:r>
              <a:rPr lang="en-US" dirty="0" smtClean="0">
                <a:solidFill>
                  <a:srgbClr val="0070C0"/>
                </a:solidFill>
              </a:rPr>
              <a:t>CNA: I think this would work well for </a:t>
            </a:r>
            <a:r>
              <a:rPr lang="en-US" i="1" u="sng" dirty="0" smtClean="0">
                <a:solidFill>
                  <a:srgbClr val="0070C0"/>
                </a:solidFill>
              </a:rPr>
              <a:t>specific resident</a:t>
            </a:r>
            <a:r>
              <a:rPr lang="en-US" dirty="0" smtClean="0">
                <a:solidFill>
                  <a:srgbClr val="0070C0"/>
                </a:solidFill>
              </a:rPr>
              <a:t> who has a hard time telling us what’s wrong when he gets upset.</a:t>
            </a:r>
            <a:endParaRPr lang="en-US" u="sng" dirty="0">
              <a:solidFill>
                <a:srgbClr val="0070C0"/>
              </a:solidFill>
            </a:endParaRPr>
          </a:p>
          <a:p>
            <a:endParaRPr lang="en-US" dirty="0"/>
          </a:p>
        </p:txBody>
      </p:sp>
    </p:spTree>
    <p:extLst>
      <p:ext uri="{BB962C8B-B14F-4D97-AF65-F5344CB8AC3E}">
        <p14:creationId xmlns:p14="http://schemas.microsoft.com/office/powerpoint/2010/main" val="495164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of residents with early or mild dementia	</a:t>
            </a:r>
            <a:endParaRPr lang="en-US" dirty="0"/>
          </a:p>
        </p:txBody>
      </p:sp>
      <p:sp>
        <p:nvSpPr>
          <p:cNvPr id="3" name="Content Placeholder 2"/>
          <p:cNvSpPr>
            <a:spLocks noGrp="1"/>
          </p:cNvSpPr>
          <p:nvPr>
            <p:ph idx="1"/>
          </p:nvPr>
        </p:nvSpPr>
        <p:spPr/>
        <p:txBody>
          <a:bodyPr/>
          <a:lstStyle/>
          <a:p>
            <a:r>
              <a:rPr lang="en-US" dirty="0" smtClean="0"/>
              <a:t>Involving these residents in activities can help them to better manage their condition (</a:t>
            </a:r>
            <a:r>
              <a:rPr lang="en-US" dirty="0" err="1" smtClean="0"/>
              <a:t>Buettner</a:t>
            </a:r>
            <a:r>
              <a:rPr lang="en-US" dirty="0" smtClean="0"/>
              <a:t>, 2009)</a:t>
            </a:r>
            <a:endParaRPr lang="en-US" dirty="0"/>
          </a:p>
        </p:txBody>
      </p:sp>
    </p:spTree>
    <p:extLst>
      <p:ext uri="{BB962C8B-B14F-4D97-AF65-F5344CB8AC3E}">
        <p14:creationId xmlns:p14="http://schemas.microsoft.com/office/powerpoint/2010/main" val="1518139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of ways to include residents who are normally left out (</a:t>
            </a:r>
            <a:r>
              <a:rPr lang="en-US" dirty="0" err="1" smtClean="0"/>
              <a:t>Kolanowski</a:t>
            </a:r>
            <a:r>
              <a:rPr lang="en-US" dirty="0" smtClean="0"/>
              <a:t>, 2006)	</a:t>
            </a:r>
            <a:endParaRPr lang="en-US" dirty="0"/>
          </a:p>
        </p:txBody>
      </p:sp>
      <p:sp>
        <p:nvSpPr>
          <p:cNvPr id="3" name="Content Placeholder 2"/>
          <p:cNvSpPr>
            <a:spLocks noGrp="1"/>
          </p:cNvSpPr>
          <p:nvPr>
            <p:ph idx="1"/>
          </p:nvPr>
        </p:nvSpPr>
        <p:spPr/>
        <p:txBody>
          <a:bodyPr/>
          <a:lstStyle/>
          <a:p>
            <a:r>
              <a:rPr lang="en-US" dirty="0" smtClean="0"/>
              <a:t>Residents are more likely to be excluded from programs when they display agitation or apathy or when they are new</a:t>
            </a:r>
          </a:p>
          <a:p>
            <a:pPr lvl="1"/>
            <a:r>
              <a:rPr lang="en-US" dirty="0" smtClean="0"/>
              <a:t>Asked staff to remember residents with severe dementia who are unable to participate in voluntary activities and can only smile or squeeze hands in response</a:t>
            </a:r>
          </a:p>
          <a:p>
            <a:pPr lvl="2"/>
            <a:r>
              <a:rPr lang="en-US" dirty="0" smtClean="0">
                <a:solidFill>
                  <a:srgbClr val="0070C0"/>
                </a:solidFill>
              </a:rPr>
              <a:t>Staff discussed 2 residents who respond only to one-on-one interactions.</a:t>
            </a:r>
            <a:endParaRPr lang="en-US" dirty="0">
              <a:solidFill>
                <a:srgbClr val="0070C0"/>
              </a:solidFill>
            </a:endParaRPr>
          </a:p>
        </p:txBody>
      </p:sp>
    </p:spTree>
    <p:extLst>
      <p:ext uri="{BB962C8B-B14F-4D97-AF65-F5344CB8AC3E}">
        <p14:creationId xmlns:p14="http://schemas.microsoft.com/office/powerpoint/2010/main" val="3876919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rPr>
              <a:t>Barriers to activity at </a:t>
            </a:r>
            <a:r>
              <a:rPr lang="en-US" dirty="0" smtClean="0">
                <a:effectLst/>
              </a:rPr>
              <a:t>CH-ALF: </a:t>
            </a:r>
            <a:r>
              <a:rPr lang="en-US" dirty="0" smtClean="0">
                <a:effectLst/>
              </a:rPr>
              <a:t>(Question for staff to answer)</a:t>
            </a:r>
            <a:endParaRPr lang="en-US" dirty="0"/>
          </a:p>
        </p:txBody>
      </p:sp>
      <p:sp>
        <p:nvSpPr>
          <p:cNvPr id="3" name="Content Placeholder 2"/>
          <p:cNvSpPr>
            <a:spLocks noGrp="1"/>
          </p:cNvSpPr>
          <p:nvPr>
            <p:ph idx="1"/>
          </p:nvPr>
        </p:nvSpPr>
        <p:spPr>
          <a:xfrm>
            <a:off x="838200" y="1825625"/>
            <a:ext cx="10515600" cy="4889074"/>
          </a:xfrm>
        </p:spPr>
        <p:txBody>
          <a:bodyPr>
            <a:normAutofit fontScale="62500" lnSpcReduction="20000"/>
          </a:bodyPr>
          <a:lstStyle/>
          <a:p>
            <a:r>
              <a:rPr lang="en-US" dirty="0" smtClean="0">
                <a:solidFill>
                  <a:srgbClr val="0070C0"/>
                </a:solidFill>
              </a:rPr>
              <a:t>Staff are unprepared to handle aggressive, agitated residents.</a:t>
            </a:r>
          </a:p>
          <a:p>
            <a:r>
              <a:rPr lang="en-US" dirty="0" smtClean="0">
                <a:solidFill>
                  <a:srgbClr val="0070C0"/>
                </a:solidFill>
              </a:rPr>
              <a:t>Not enough money for things like hand-held massagers, fitness equipment, other materials. “Administrators recently bought 2 flat screen </a:t>
            </a:r>
            <a:r>
              <a:rPr lang="en-US" dirty="0" err="1" smtClean="0">
                <a:solidFill>
                  <a:srgbClr val="0070C0"/>
                </a:solidFill>
              </a:rPr>
              <a:t>tv’s</a:t>
            </a:r>
            <a:r>
              <a:rPr lang="en-US" dirty="0" smtClean="0">
                <a:solidFill>
                  <a:srgbClr val="0070C0"/>
                </a:solidFill>
              </a:rPr>
              <a:t> even though what we really needed was a stationary bike or other materials for activities.”</a:t>
            </a:r>
          </a:p>
          <a:p>
            <a:r>
              <a:rPr lang="en-US" dirty="0" smtClean="0">
                <a:solidFill>
                  <a:srgbClr val="0070C0"/>
                </a:solidFill>
              </a:rPr>
              <a:t>“Activities Coordinator has not been in the Memory Care Unit for over a week” because she has other responsibilities.</a:t>
            </a:r>
          </a:p>
          <a:p>
            <a:r>
              <a:rPr lang="en-US" dirty="0" smtClean="0">
                <a:solidFill>
                  <a:srgbClr val="0070C0"/>
                </a:solidFill>
              </a:rPr>
              <a:t>Norma (Activities Coordinator in June) used to come to the Unit every day for bingo and then another time every day for another activity. The residents in the Unit love bingo, and the staff always helped. Now it’s like we don’t even have an Activities Coordinator except when you’re (Gabrielle) here</a:t>
            </a:r>
            <a:endParaRPr lang="en-US" dirty="0">
              <a:solidFill>
                <a:srgbClr val="0070C0"/>
              </a:solidFill>
            </a:endParaRPr>
          </a:p>
          <a:p>
            <a:pPr lvl="1"/>
            <a:r>
              <a:rPr lang="en-US" dirty="0" smtClean="0"/>
              <a:t>My response: I have been dedicated to </a:t>
            </a:r>
            <a:r>
              <a:rPr lang="en-US" dirty="0" smtClean="0"/>
              <a:t>CH-ALF </a:t>
            </a:r>
            <a:r>
              <a:rPr lang="en-US" dirty="0" smtClean="0"/>
              <a:t>because I have seen that there is a need for increased activities and because I saw that the staff here really care about the residents. I appreciate all the help that you have given me, and I know that you can continue to apply that energy to increasing activities with residents. Remember the Mobility in Action cards and how you can turn ADLs into activities. You have offered many great ideas today that you can use with the residents even without help from an Activities Coordinator. After I am no longer able to come, you will have more volunteers coming in who can continue to help you with activities. </a:t>
            </a:r>
          </a:p>
          <a:p>
            <a:pPr lvl="1"/>
            <a:r>
              <a:rPr lang="en-US" dirty="0" smtClean="0"/>
              <a:t>I later shared the interest in bingo with </a:t>
            </a:r>
            <a:r>
              <a:rPr lang="en-US" dirty="0" smtClean="0"/>
              <a:t>AC, </a:t>
            </a:r>
            <a:r>
              <a:rPr lang="en-US" dirty="0" smtClean="0"/>
              <a:t>and she has since offered the activity several times with assistance from CNAs in the Memory Care Unit.</a:t>
            </a:r>
          </a:p>
          <a:p>
            <a:r>
              <a:rPr lang="en-US" dirty="0" smtClean="0">
                <a:solidFill>
                  <a:srgbClr val="0070C0"/>
                </a:solidFill>
              </a:rPr>
              <a:t>Time: Some of our residents require so much time that we can’t do for them all they need, and we still don’t have time to do activities.</a:t>
            </a:r>
          </a:p>
          <a:p>
            <a:pPr lvl="1"/>
            <a:r>
              <a:rPr lang="en-US" dirty="0" smtClean="0"/>
              <a:t>Remember that every small thing that the residents can do for themselves is a step in the right direction. For residents who can do things on their own, encourage that. Ask for help with things like setting the tables, putting away laundry, and other simple tasks. This can help save you time. </a:t>
            </a:r>
            <a:r>
              <a:rPr lang="en-US" dirty="0"/>
              <a:t>(</a:t>
            </a:r>
            <a:r>
              <a:rPr lang="en-US" dirty="0" err="1"/>
              <a:t>Kolanowski</a:t>
            </a:r>
            <a:r>
              <a:rPr lang="en-US" dirty="0"/>
              <a:t>, 2010; </a:t>
            </a:r>
            <a:r>
              <a:rPr lang="en-US" dirty="0" err="1"/>
              <a:t>Kolanowski</a:t>
            </a:r>
            <a:r>
              <a:rPr lang="en-US" dirty="0"/>
              <a:t> 2008)</a:t>
            </a:r>
            <a:endParaRPr lang="en-US" dirty="0" smtClean="0"/>
          </a:p>
          <a:p>
            <a:pPr marL="457200" lvl="1" indent="0">
              <a:buNone/>
            </a:pPr>
            <a:endParaRPr lang="en-US" dirty="0" smtClean="0"/>
          </a:p>
          <a:p>
            <a:endParaRPr lang="en-US" dirty="0"/>
          </a:p>
        </p:txBody>
      </p:sp>
    </p:spTree>
    <p:extLst>
      <p:ext uri="{BB962C8B-B14F-4D97-AF65-F5344CB8AC3E}">
        <p14:creationId xmlns:p14="http://schemas.microsoft.com/office/powerpoint/2010/main" val="126378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 and Memory Presentation 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Initial survey</a:t>
            </a:r>
          </a:p>
          <a:p>
            <a:r>
              <a:rPr lang="en-US" dirty="0" smtClean="0"/>
              <a:t>Introductions</a:t>
            </a:r>
          </a:p>
          <a:p>
            <a:r>
              <a:rPr lang="en-US" i="1" dirty="0" smtClean="0"/>
              <a:t>Even Better</a:t>
            </a:r>
          </a:p>
          <a:p>
            <a:r>
              <a:rPr lang="en-US" dirty="0" smtClean="0"/>
              <a:t>Dementia = memory loss + __________</a:t>
            </a:r>
          </a:p>
          <a:p>
            <a:r>
              <a:rPr lang="en-US" dirty="0" smtClean="0"/>
              <a:t>Physical activity = activity that increases heart rate and requires the use of large muscles</a:t>
            </a:r>
          </a:p>
          <a:p>
            <a:r>
              <a:rPr lang="en-US" dirty="0" smtClean="0"/>
              <a:t>Physical activity for people with dementia</a:t>
            </a:r>
          </a:p>
          <a:p>
            <a:r>
              <a:rPr lang="en-US" dirty="0" smtClean="0"/>
              <a:t>Activities for </a:t>
            </a:r>
            <a:r>
              <a:rPr lang="en-US" dirty="0" smtClean="0"/>
              <a:t>CH-ALF</a:t>
            </a:r>
            <a:endParaRPr lang="en-US" dirty="0" smtClean="0"/>
          </a:p>
          <a:p>
            <a:r>
              <a:rPr lang="en-US" dirty="0" smtClean="0"/>
              <a:t>Barriers to physical activity</a:t>
            </a:r>
          </a:p>
          <a:p>
            <a:r>
              <a:rPr lang="en-US" dirty="0" smtClean="0"/>
              <a:t>Final survey</a:t>
            </a:r>
          </a:p>
          <a:p>
            <a:r>
              <a:rPr lang="en-US" dirty="0" smtClean="0"/>
              <a:t>Thank you</a:t>
            </a:r>
            <a:endParaRPr lang="en-US" dirty="0"/>
          </a:p>
        </p:txBody>
      </p:sp>
    </p:spTree>
    <p:extLst>
      <p:ext uri="{BB962C8B-B14F-4D97-AF65-F5344CB8AC3E}">
        <p14:creationId xmlns:p14="http://schemas.microsoft.com/office/powerpoint/2010/main" val="3363727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Final survey</a:t>
            </a:r>
          </a:p>
          <a:p>
            <a:r>
              <a:rPr lang="en-US" dirty="0" smtClean="0"/>
              <a:t>Certificate of completion</a:t>
            </a:r>
          </a:p>
          <a:p>
            <a:r>
              <a:rPr lang="en-US" dirty="0" smtClean="0"/>
              <a:t>Hand sanitizer/lotion gift</a:t>
            </a:r>
          </a:p>
          <a:p>
            <a:pPr marL="0" indent="0">
              <a:buNone/>
            </a:pPr>
            <a:endParaRPr lang="en-US" dirty="0" smtClean="0"/>
          </a:p>
          <a:p>
            <a:endParaRPr lang="en-US" dirty="0"/>
          </a:p>
        </p:txBody>
      </p:sp>
    </p:spTree>
    <p:extLst>
      <p:ext uri="{BB962C8B-B14F-4D97-AF65-F5344CB8AC3E}">
        <p14:creationId xmlns:p14="http://schemas.microsoft.com/office/powerpoint/2010/main" val="420583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0000" lnSpcReduction="20000"/>
          </a:bodyPr>
          <a:lstStyle/>
          <a:p>
            <a:pPr marL="514350" indent="-514350">
              <a:buAutoNum type="arabicPeriod"/>
            </a:pPr>
            <a:r>
              <a:rPr lang="en-US" dirty="0" err="1" smtClean="0">
                <a:effectLst/>
              </a:rPr>
              <a:t>Ahlskog</a:t>
            </a:r>
            <a:r>
              <a:rPr lang="en-US" dirty="0" smtClean="0">
                <a:effectLst/>
              </a:rPr>
              <a:t> JE, </a:t>
            </a:r>
            <a:r>
              <a:rPr lang="en-US" dirty="0" err="1" smtClean="0">
                <a:effectLst/>
              </a:rPr>
              <a:t>Geda</a:t>
            </a:r>
            <a:r>
              <a:rPr lang="en-US" dirty="0" smtClean="0">
                <a:effectLst/>
              </a:rPr>
              <a:t> YE, Graff-Radford NR, Petersen RC. Physical exercise as a preventive or disease-modifying treatment of dementia and brain aging. </a:t>
            </a:r>
            <a:r>
              <a:rPr lang="en-US" i="1" dirty="0" smtClean="0">
                <a:effectLst/>
              </a:rPr>
              <a:t>Mayo </a:t>
            </a:r>
            <a:r>
              <a:rPr lang="en-US" i="1" dirty="0" err="1" smtClean="0">
                <a:effectLst/>
              </a:rPr>
              <a:t>Clin</a:t>
            </a:r>
            <a:r>
              <a:rPr lang="en-US" i="1" dirty="0" smtClean="0">
                <a:effectLst/>
              </a:rPr>
              <a:t> Proc</a:t>
            </a:r>
            <a:r>
              <a:rPr lang="en-US" dirty="0" smtClean="0">
                <a:effectLst/>
              </a:rPr>
              <a:t>. 2011;86(9):876–84. doi:10.4065/mcp.2011.0252.</a:t>
            </a:r>
          </a:p>
          <a:p>
            <a:pPr marL="514350" indent="-514350">
              <a:buAutoNum type="arabicPeriod"/>
            </a:pPr>
            <a:r>
              <a:rPr lang="en-US" dirty="0" err="1" smtClean="0">
                <a:effectLst/>
              </a:rPr>
              <a:t>Buettner</a:t>
            </a:r>
            <a:r>
              <a:rPr lang="en-US" dirty="0" smtClean="0">
                <a:effectLst/>
              </a:rPr>
              <a:t> LL. Simple Pleasures: A multilevel sensorimotor intervention for nursing home residents with dementia. </a:t>
            </a:r>
            <a:r>
              <a:rPr lang="en-US" i="1" dirty="0" smtClean="0">
                <a:effectLst/>
              </a:rPr>
              <a:t>Am J </a:t>
            </a:r>
            <a:r>
              <a:rPr lang="en-US" i="1" dirty="0" err="1" smtClean="0">
                <a:effectLst/>
              </a:rPr>
              <a:t>Alzheimers</a:t>
            </a:r>
            <a:r>
              <a:rPr lang="en-US" i="1" dirty="0" smtClean="0">
                <a:effectLst/>
              </a:rPr>
              <a:t> Dis Other </a:t>
            </a:r>
            <a:r>
              <a:rPr lang="en-US" i="1" dirty="0" err="1" smtClean="0">
                <a:effectLst/>
              </a:rPr>
              <a:t>Demen</a:t>
            </a:r>
            <a:r>
              <a:rPr lang="en-US" dirty="0" smtClean="0">
                <a:effectLst/>
              </a:rPr>
              <a:t>. 1999;14(1):41–52. doi:10.1177/153331759901400103.</a:t>
            </a:r>
          </a:p>
          <a:p>
            <a:pPr marL="514350" indent="-514350">
              <a:buAutoNum type="arabicPeriod"/>
            </a:pPr>
            <a:r>
              <a:rPr lang="en-US" dirty="0" err="1" smtClean="0">
                <a:effectLst/>
              </a:rPr>
              <a:t>Buettner</a:t>
            </a:r>
            <a:r>
              <a:rPr lang="en-US" dirty="0" smtClean="0">
                <a:effectLst/>
              </a:rPr>
              <a:t> LL. Importance of interdisciplinary perspective in recognizing and treating depression. </a:t>
            </a:r>
            <a:r>
              <a:rPr lang="en-US" i="1" dirty="0" smtClean="0">
                <a:effectLst/>
              </a:rPr>
              <a:t>Res </a:t>
            </a:r>
            <a:r>
              <a:rPr lang="en-US" i="1" dirty="0" err="1" smtClean="0">
                <a:effectLst/>
              </a:rPr>
              <a:t>Gerontol</a:t>
            </a:r>
            <a:r>
              <a:rPr lang="en-US" i="1" dirty="0" smtClean="0">
                <a:effectLst/>
              </a:rPr>
              <a:t> </a:t>
            </a:r>
            <a:r>
              <a:rPr lang="en-US" i="1" dirty="0" err="1" smtClean="0">
                <a:effectLst/>
              </a:rPr>
              <a:t>Nurs</a:t>
            </a:r>
            <a:r>
              <a:rPr lang="en-US" dirty="0" smtClean="0">
                <a:effectLst/>
              </a:rPr>
              <a:t>. 2010;3(3):146–7. doi:10.3928/19404921-20100601-03.</a:t>
            </a:r>
          </a:p>
          <a:p>
            <a:pPr marL="514350" indent="-514350">
              <a:buAutoNum type="arabicPeriod"/>
            </a:pPr>
            <a:r>
              <a:rPr lang="en-US" dirty="0" err="1" smtClean="0">
                <a:effectLst/>
              </a:rPr>
              <a:t>Buettner</a:t>
            </a:r>
            <a:r>
              <a:rPr lang="en-US" dirty="0" smtClean="0">
                <a:effectLst/>
              </a:rPr>
              <a:t> L, Fitzsimmons S. Mixed behaviors in dementia: The need for a paradigm shift. </a:t>
            </a:r>
            <a:r>
              <a:rPr lang="en-US" i="1" dirty="0" smtClean="0">
                <a:effectLst/>
              </a:rPr>
              <a:t>J </a:t>
            </a:r>
            <a:r>
              <a:rPr lang="en-US" i="1" dirty="0" err="1" smtClean="0">
                <a:effectLst/>
              </a:rPr>
              <a:t>Gerontol</a:t>
            </a:r>
            <a:r>
              <a:rPr lang="en-US" i="1" dirty="0" smtClean="0">
                <a:effectLst/>
              </a:rPr>
              <a:t> </a:t>
            </a:r>
            <a:r>
              <a:rPr lang="en-US" i="1" dirty="0" err="1" smtClean="0">
                <a:effectLst/>
              </a:rPr>
              <a:t>Nurs</a:t>
            </a:r>
            <a:r>
              <a:rPr lang="en-US" dirty="0" smtClean="0">
                <a:effectLst/>
              </a:rPr>
              <a:t>. 2006:15–23. Available at: http://libres.uncg.edu/ir/uncg/f/L_Buettner_Mixed_2006.pdf?origin=publication_detail. Accessed March 16, 2014.</a:t>
            </a:r>
          </a:p>
          <a:p>
            <a:pPr marL="514350" indent="-514350">
              <a:buAutoNum type="arabicPeriod"/>
            </a:pPr>
            <a:r>
              <a:rPr lang="en-US" dirty="0" err="1" smtClean="0">
                <a:effectLst/>
              </a:rPr>
              <a:t>Buettner</a:t>
            </a:r>
            <a:r>
              <a:rPr lang="en-US" dirty="0" smtClean="0">
                <a:effectLst/>
              </a:rPr>
              <a:t> L, Fitzsimmons S. Promoting Health in Early-Stage Dementia Evaluation of a 12-Week Course. </a:t>
            </a:r>
            <a:r>
              <a:rPr lang="en-US" i="1" dirty="0" smtClean="0">
                <a:effectLst/>
              </a:rPr>
              <a:t>J </a:t>
            </a:r>
            <a:r>
              <a:rPr lang="en-US" i="1" dirty="0" err="1" smtClean="0">
                <a:effectLst/>
              </a:rPr>
              <a:t>Gerontol</a:t>
            </a:r>
            <a:r>
              <a:rPr lang="en-US" i="1" dirty="0" smtClean="0">
                <a:effectLst/>
              </a:rPr>
              <a:t> </a:t>
            </a:r>
            <a:r>
              <a:rPr lang="en-US" i="1" dirty="0" err="1" smtClean="0">
                <a:effectLst/>
              </a:rPr>
              <a:t>Nurs</a:t>
            </a:r>
            <a:r>
              <a:rPr lang="en-US" dirty="0" smtClean="0">
                <a:effectLst/>
              </a:rPr>
              <a:t>. 2009;35(3):39–49. Available at: http://libres.uncg.edu/ir/uncg/f/L_Buettner_Promoting_2009.pdf. Accessed March 16, 2014.</a:t>
            </a:r>
          </a:p>
          <a:p>
            <a:pPr marL="514350" indent="-514350">
              <a:buAutoNum type="arabicPeriod"/>
            </a:pPr>
            <a:r>
              <a:rPr lang="en-US" dirty="0" err="1" smtClean="0">
                <a:effectLst/>
              </a:rPr>
              <a:t>Buettner</a:t>
            </a:r>
            <a:r>
              <a:rPr lang="en-US" dirty="0" smtClean="0">
                <a:effectLst/>
              </a:rPr>
              <a:t> L, </a:t>
            </a:r>
            <a:r>
              <a:rPr lang="en-US" dirty="0" err="1" smtClean="0">
                <a:effectLst/>
              </a:rPr>
              <a:t>Kolanowski</a:t>
            </a:r>
            <a:r>
              <a:rPr lang="en-US" dirty="0" smtClean="0">
                <a:effectLst/>
              </a:rPr>
              <a:t> A. Practice guidelines for recreation therapy in the care of people with dementia. </a:t>
            </a:r>
            <a:r>
              <a:rPr lang="en-US" i="1" dirty="0" err="1" smtClean="0">
                <a:effectLst/>
              </a:rPr>
              <a:t>Geriatr</a:t>
            </a:r>
            <a:r>
              <a:rPr lang="en-US" i="1" dirty="0" smtClean="0">
                <a:effectLst/>
              </a:rPr>
              <a:t> </a:t>
            </a:r>
            <a:r>
              <a:rPr lang="en-US" i="1" dirty="0" err="1" smtClean="0">
                <a:effectLst/>
              </a:rPr>
              <a:t>Nurs</a:t>
            </a:r>
            <a:r>
              <a:rPr lang="en-US" dirty="0" smtClean="0">
                <a:effectLst/>
              </a:rPr>
              <a:t>. 2003;24(1):18–23; quiz 24–5. Available at: http://www.ncbi.nlm.nih.gov/pubmed/12598862.</a:t>
            </a:r>
          </a:p>
          <a:p>
            <a:pPr marL="514350" indent="-514350">
              <a:buAutoNum type="arabicPeriod"/>
            </a:pPr>
            <a:r>
              <a:rPr lang="en-US" dirty="0" err="1" smtClean="0">
                <a:effectLst/>
              </a:rPr>
              <a:t>Gitlin</a:t>
            </a:r>
            <a:r>
              <a:rPr lang="en-US" dirty="0" smtClean="0">
                <a:effectLst/>
              </a:rPr>
              <a:t> LN, Winter L, </a:t>
            </a:r>
            <a:r>
              <a:rPr lang="en-US" dirty="0" err="1" smtClean="0">
                <a:effectLst/>
              </a:rPr>
              <a:t>Vause</a:t>
            </a:r>
            <a:r>
              <a:rPr lang="en-US" dirty="0" smtClean="0">
                <a:effectLst/>
              </a:rPr>
              <a:t> </a:t>
            </a:r>
            <a:r>
              <a:rPr lang="en-US" dirty="0" err="1" smtClean="0">
                <a:effectLst/>
              </a:rPr>
              <a:t>Earland</a:t>
            </a:r>
            <a:r>
              <a:rPr lang="en-US" dirty="0" smtClean="0">
                <a:effectLst/>
              </a:rPr>
              <a:t> T, et al. The Tailored Activity Program to reduce behavioral symptoms in individuals with dementia: feasibility, acceptability, and replication potential. </a:t>
            </a:r>
            <a:r>
              <a:rPr lang="en-US" i="1" dirty="0" smtClean="0">
                <a:effectLst/>
              </a:rPr>
              <a:t>Gerontologist</a:t>
            </a:r>
            <a:r>
              <a:rPr lang="en-US" dirty="0" smtClean="0">
                <a:effectLst/>
              </a:rPr>
              <a:t>. 2009;49(3):428–39. doi:10.1093/</a:t>
            </a:r>
            <a:r>
              <a:rPr lang="en-US" dirty="0" err="1" smtClean="0">
                <a:effectLst/>
              </a:rPr>
              <a:t>geront</a:t>
            </a:r>
            <a:r>
              <a:rPr lang="en-US" dirty="0" smtClean="0">
                <a:effectLst/>
              </a:rPr>
              <a:t>/gnp087.</a:t>
            </a:r>
          </a:p>
          <a:p>
            <a:pPr marL="514350" indent="-514350">
              <a:buAutoNum type="arabicPeriod"/>
            </a:pPr>
            <a:r>
              <a:rPr lang="en-US" dirty="0" err="1" smtClean="0">
                <a:effectLst/>
              </a:rPr>
              <a:t>Kolanowski</a:t>
            </a:r>
            <a:r>
              <a:rPr lang="en-US" dirty="0" smtClean="0">
                <a:effectLst/>
              </a:rPr>
              <a:t> A, </a:t>
            </a:r>
            <a:r>
              <a:rPr lang="en-US" dirty="0" err="1" smtClean="0">
                <a:effectLst/>
              </a:rPr>
              <a:t>Buettner</a:t>
            </a:r>
            <a:r>
              <a:rPr lang="en-US" dirty="0" smtClean="0">
                <a:effectLst/>
              </a:rPr>
              <a:t> L, </a:t>
            </a:r>
            <a:r>
              <a:rPr lang="en-US" dirty="0" err="1" smtClean="0">
                <a:effectLst/>
              </a:rPr>
              <a:t>Litaker</a:t>
            </a:r>
            <a:r>
              <a:rPr lang="en-US" dirty="0" smtClean="0">
                <a:effectLst/>
              </a:rPr>
              <a:t> M, Yu F. Factors that relate to activity engagement in nursing home residents. </a:t>
            </a:r>
            <a:r>
              <a:rPr lang="en-US" i="1" dirty="0" smtClean="0">
                <a:effectLst/>
              </a:rPr>
              <a:t>Am J </a:t>
            </a:r>
            <a:r>
              <a:rPr lang="en-US" i="1" dirty="0" err="1" smtClean="0">
                <a:effectLst/>
              </a:rPr>
              <a:t>Alzheimers</a:t>
            </a:r>
            <a:r>
              <a:rPr lang="en-US" i="1" dirty="0" smtClean="0">
                <a:effectLst/>
              </a:rPr>
              <a:t> Dis Other </a:t>
            </a:r>
            <a:r>
              <a:rPr lang="en-US" i="1" dirty="0" err="1" smtClean="0">
                <a:effectLst/>
              </a:rPr>
              <a:t>Demen</a:t>
            </a:r>
            <a:r>
              <a:rPr lang="en-US" dirty="0" smtClean="0">
                <a:effectLst/>
              </a:rPr>
              <a:t>. 2006;21(1):15–22. doi:10.1177/153331750602100109.</a:t>
            </a:r>
          </a:p>
          <a:p>
            <a:pPr marL="514350" indent="-514350">
              <a:buAutoNum type="arabicPeriod"/>
            </a:pPr>
            <a:r>
              <a:rPr lang="en-US" dirty="0" err="1" smtClean="0">
                <a:effectLst/>
              </a:rPr>
              <a:t>Kolanowski</a:t>
            </a:r>
            <a:r>
              <a:rPr lang="en-US" dirty="0" smtClean="0">
                <a:effectLst/>
              </a:rPr>
              <a:t> A, </a:t>
            </a:r>
            <a:r>
              <a:rPr lang="en-US" dirty="0" err="1" smtClean="0">
                <a:effectLst/>
              </a:rPr>
              <a:t>Buettner</a:t>
            </a:r>
            <a:r>
              <a:rPr lang="en-US" dirty="0" smtClean="0">
                <a:effectLst/>
              </a:rPr>
              <a:t> L. Prescribing activities that engage passive residents. An innovative method. </a:t>
            </a:r>
            <a:r>
              <a:rPr lang="en-US" i="1" dirty="0" smtClean="0">
                <a:effectLst/>
              </a:rPr>
              <a:t>J </a:t>
            </a:r>
            <a:r>
              <a:rPr lang="en-US" i="1" dirty="0" err="1" smtClean="0">
                <a:effectLst/>
              </a:rPr>
              <a:t>Gerontol</a:t>
            </a:r>
            <a:r>
              <a:rPr lang="en-US" i="1" dirty="0" smtClean="0">
                <a:effectLst/>
              </a:rPr>
              <a:t> </a:t>
            </a:r>
            <a:r>
              <a:rPr lang="en-US" i="1" dirty="0" err="1" smtClean="0">
                <a:effectLst/>
              </a:rPr>
              <a:t>Nurs</a:t>
            </a:r>
            <a:r>
              <a:rPr lang="en-US" dirty="0" smtClean="0">
                <a:effectLst/>
              </a:rPr>
              <a:t>. 2008;34(1):13–18. Available at: http://www.ncbi.nlm.nih.gov/pmc/articles/PMC2736598/. Accessed March 16, 2014.</a:t>
            </a:r>
          </a:p>
          <a:p>
            <a:pPr marL="514350" indent="-514350">
              <a:buAutoNum type="arabicPeriod"/>
            </a:pPr>
            <a:r>
              <a:rPr lang="en-US" dirty="0" err="1" smtClean="0">
                <a:effectLst/>
              </a:rPr>
              <a:t>Kolanowski</a:t>
            </a:r>
            <a:r>
              <a:rPr lang="en-US" dirty="0" smtClean="0">
                <a:effectLst/>
              </a:rPr>
              <a:t> A, Fick D, Frazer C, </a:t>
            </a:r>
            <a:r>
              <a:rPr lang="en-US" dirty="0" err="1" smtClean="0">
                <a:effectLst/>
              </a:rPr>
              <a:t>Penrod</a:t>
            </a:r>
            <a:r>
              <a:rPr lang="en-US" dirty="0" smtClean="0">
                <a:effectLst/>
              </a:rPr>
              <a:t> J. It’s about time: use of </a:t>
            </a:r>
            <a:r>
              <a:rPr lang="en-US" dirty="0" err="1" smtClean="0">
                <a:effectLst/>
              </a:rPr>
              <a:t>nonpharmacological</a:t>
            </a:r>
            <a:r>
              <a:rPr lang="en-US" dirty="0" smtClean="0">
                <a:effectLst/>
              </a:rPr>
              <a:t> interventions in the nursing home. </a:t>
            </a:r>
            <a:r>
              <a:rPr lang="en-US" i="1" dirty="0" smtClean="0">
                <a:effectLst/>
              </a:rPr>
              <a:t>J </a:t>
            </a:r>
            <a:r>
              <a:rPr lang="en-US" i="1" dirty="0" err="1" smtClean="0">
                <a:effectLst/>
              </a:rPr>
              <a:t>Nurs</a:t>
            </a:r>
            <a:r>
              <a:rPr lang="en-US" i="1" dirty="0" smtClean="0">
                <a:effectLst/>
              </a:rPr>
              <a:t> </a:t>
            </a:r>
            <a:r>
              <a:rPr lang="en-US" i="1" dirty="0" err="1" smtClean="0">
                <a:effectLst/>
              </a:rPr>
              <a:t>Scholarsh</a:t>
            </a:r>
            <a:r>
              <a:rPr lang="en-US" dirty="0" smtClean="0">
                <a:effectLst/>
              </a:rPr>
              <a:t>. 2010;42(2):214–22. doi:10.1111/j.1547-5069.2010.01338.x.</a:t>
            </a:r>
          </a:p>
          <a:p>
            <a:pPr marL="514350" indent="-514350">
              <a:buAutoNum type="arabicPeriod"/>
            </a:pPr>
            <a:r>
              <a:rPr lang="en-US" dirty="0" smtClean="0">
                <a:effectLst/>
              </a:rPr>
              <a:t>Smith M, </a:t>
            </a:r>
            <a:r>
              <a:rPr lang="en-US" dirty="0" err="1" smtClean="0">
                <a:effectLst/>
              </a:rPr>
              <a:t>Kolanowski</a:t>
            </a:r>
            <a:r>
              <a:rPr lang="en-US" dirty="0" smtClean="0">
                <a:effectLst/>
              </a:rPr>
              <a:t> A. Beyond bingo: meaningful activities for persons with dementia in nursing homes. </a:t>
            </a:r>
            <a:r>
              <a:rPr lang="en-US" i="1" dirty="0" smtClean="0">
                <a:effectLst/>
              </a:rPr>
              <a:t>Ann Long- …</a:t>
            </a:r>
            <a:r>
              <a:rPr lang="en-US" dirty="0" smtClean="0">
                <a:effectLst/>
              </a:rPr>
              <a:t>. 2009;17(7):22–30. Available at: http://www.annalsoflongtermcare.com/content/beyond-bingo-meaningful-activities-persons-with-dementia-nursing-homes?page=0,4. Accessed March 15, 2014.</a:t>
            </a:r>
          </a:p>
          <a:p>
            <a:pPr marL="514350" indent="-514350">
              <a:buAutoNum type="arabicPeriod"/>
            </a:pPr>
            <a:r>
              <a:rPr lang="en-US" dirty="0" smtClean="0">
                <a:effectLst/>
              </a:rPr>
              <a:t>Yu F, </a:t>
            </a:r>
            <a:r>
              <a:rPr lang="en-US" dirty="0" err="1" smtClean="0">
                <a:effectLst/>
              </a:rPr>
              <a:t>Kolanowski</a:t>
            </a:r>
            <a:r>
              <a:rPr lang="en-US" dirty="0" smtClean="0">
                <a:effectLst/>
              </a:rPr>
              <a:t> A. Facilitating aerobic exercise training in older adults with Alzheimer’s disease. </a:t>
            </a:r>
            <a:r>
              <a:rPr lang="en-US" i="1" dirty="0" err="1" smtClean="0">
                <a:effectLst/>
              </a:rPr>
              <a:t>Geriatr</a:t>
            </a:r>
            <a:r>
              <a:rPr lang="en-US" i="1" dirty="0" smtClean="0">
                <a:effectLst/>
              </a:rPr>
              <a:t> </a:t>
            </a:r>
            <a:r>
              <a:rPr lang="en-US" i="1" dirty="0" err="1" smtClean="0">
                <a:effectLst/>
              </a:rPr>
              <a:t>Nurs</a:t>
            </a:r>
            <a:r>
              <a:rPr lang="en-US" dirty="0" smtClean="0">
                <a:effectLst/>
              </a:rPr>
              <a:t>. 2009;30(4):250–9. doi:10.1016/j.gerinurse.2008.11.001.</a:t>
            </a:r>
            <a:endParaRPr lang="en-US" dirty="0"/>
          </a:p>
        </p:txBody>
      </p:sp>
    </p:spTree>
    <p:extLst>
      <p:ext uri="{BB962C8B-B14F-4D97-AF65-F5344CB8AC3E}">
        <p14:creationId xmlns:p14="http://schemas.microsoft.com/office/powerpoint/2010/main" val="3422431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 survey</a:t>
            </a:r>
            <a:endParaRPr lang="en-US" dirty="0"/>
          </a:p>
        </p:txBody>
      </p:sp>
      <p:sp>
        <p:nvSpPr>
          <p:cNvPr id="3" name="Content Placeholder 2"/>
          <p:cNvSpPr>
            <a:spLocks noGrp="1"/>
          </p:cNvSpPr>
          <p:nvPr>
            <p:ph idx="1"/>
          </p:nvPr>
        </p:nvSpPr>
        <p:spPr/>
        <p:txBody>
          <a:bodyPr/>
          <a:lstStyle/>
          <a:p>
            <a:r>
              <a:rPr lang="en-US" dirty="0" smtClean="0"/>
              <a:t>Offer snacks to participants</a:t>
            </a:r>
          </a:p>
          <a:p>
            <a:r>
              <a:rPr lang="en-US" dirty="0"/>
              <a:t>Distribute pre-presentation survey, pens, notepads upon people’s arrival</a:t>
            </a:r>
          </a:p>
          <a:p>
            <a:pPr marL="0" indent="0">
              <a:buNone/>
            </a:pPr>
            <a:endParaRPr lang="en-US" dirty="0"/>
          </a:p>
        </p:txBody>
      </p:sp>
    </p:spTree>
    <p:extLst>
      <p:ext uri="{BB962C8B-B14F-4D97-AF65-F5344CB8AC3E}">
        <p14:creationId xmlns:p14="http://schemas.microsoft.com/office/powerpoint/2010/main" val="178895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My name is Gabrielle Scronce</a:t>
            </a:r>
          </a:p>
          <a:p>
            <a:r>
              <a:rPr lang="en-US" dirty="0" smtClean="0"/>
              <a:t>3</a:t>
            </a:r>
            <a:r>
              <a:rPr lang="en-US" baseline="30000" dirty="0" smtClean="0"/>
              <a:t>rd</a:t>
            </a:r>
            <a:r>
              <a:rPr lang="en-US" dirty="0" smtClean="0"/>
              <a:t> year PT student at UNC</a:t>
            </a:r>
          </a:p>
          <a:p>
            <a:r>
              <a:rPr lang="en-US" dirty="0" smtClean="0"/>
              <a:t>Go around the room, have everyone state their name, what they do at </a:t>
            </a:r>
            <a:r>
              <a:rPr lang="en-US" dirty="0" smtClean="0"/>
              <a:t>CH-ALF, </a:t>
            </a:r>
            <a:r>
              <a:rPr lang="en-US" dirty="0" smtClean="0"/>
              <a:t>and who or what led them to working with older adults</a:t>
            </a:r>
          </a:p>
          <a:p>
            <a:r>
              <a:rPr lang="en-US" dirty="0" smtClean="0"/>
              <a:t>I am here for 2 reasons:</a:t>
            </a:r>
          </a:p>
          <a:p>
            <a:pPr lvl="1"/>
            <a:r>
              <a:rPr lang="en-US" dirty="0" smtClean="0"/>
              <a:t>Capstone project</a:t>
            </a:r>
          </a:p>
          <a:p>
            <a:pPr lvl="1"/>
            <a:r>
              <a:rPr lang="en-US" dirty="0" smtClean="0"/>
              <a:t>I met </a:t>
            </a:r>
            <a:r>
              <a:rPr lang="en-US" dirty="0" smtClean="0"/>
              <a:t>Special Care Manager at </a:t>
            </a:r>
            <a:r>
              <a:rPr lang="en-US" dirty="0" smtClean="0"/>
              <a:t>a presentation in June, and she asked me to help with </a:t>
            </a:r>
            <a:r>
              <a:rPr lang="en-US" dirty="0" smtClean="0"/>
              <a:t>CH-ALF </a:t>
            </a:r>
            <a:r>
              <a:rPr lang="en-US" dirty="0" smtClean="0"/>
              <a:t>with </a:t>
            </a:r>
            <a:r>
              <a:rPr lang="en-US" i="1" dirty="0" smtClean="0"/>
              <a:t>Even Better</a:t>
            </a:r>
            <a:endParaRPr lang="en-US" dirty="0" smtClean="0"/>
          </a:p>
        </p:txBody>
      </p:sp>
    </p:spTree>
    <p:extLst>
      <p:ext uri="{BB962C8B-B14F-4D97-AF65-F5344CB8AC3E}">
        <p14:creationId xmlns:p14="http://schemas.microsoft.com/office/powerpoint/2010/main" val="190249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t>
            </a:r>
            <a:endParaRPr lang="en-US" dirty="0"/>
          </a:p>
        </p:txBody>
      </p:sp>
      <p:sp>
        <p:nvSpPr>
          <p:cNvPr id="3" name="Content Placeholder 2"/>
          <p:cNvSpPr>
            <a:spLocks noGrp="1"/>
          </p:cNvSpPr>
          <p:nvPr>
            <p:ph idx="1"/>
          </p:nvPr>
        </p:nvSpPr>
        <p:spPr/>
        <p:txBody>
          <a:bodyPr>
            <a:normAutofit/>
          </a:bodyPr>
          <a:lstStyle/>
          <a:p>
            <a:r>
              <a:rPr lang="en-US" dirty="0" smtClean="0">
                <a:solidFill>
                  <a:srgbClr val="0070C0"/>
                </a:solidFill>
              </a:rPr>
              <a:t>Many staff members shared personal and meaningful stories describing influential older adults in their lives and how these relationships connected them to the work they do today. </a:t>
            </a:r>
          </a:p>
          <a:p>
            <a:r>
              <a:rPr lang="en-US" dirty="0" smtClean="0">
                <a:solidFill>
                  <a:srgbClr val="0070C0"/>
                </a:solidFill>
              </a:rPr>
              <a:t>Some staff members shared what they like about their work at </a:t>
            </a:r>
            <a:r>
              <a:rPr lang="en-US" dirty="0" smtClean="0">
                <a:solidFill>
                  <a:srgbClr val="0070C0"/>
                </a:solidFill>
              </a:rPr>
              <a:t>CH-ALF, </a:t>
            </a:r>
            <a:r>
              <a:rPr lang="en-US" dirty="0" smtClean="0">
                <a:solidFill>
                  <a:srgbClr val="0070C0"/>
                </a:solidFill>
              </a:rPr>
              <a:t>including making residents smile, hearing residents’ stories, and knowing that they’re making a difference for people who have no family. </a:t>
            </a:r>
          </a:p>
        </p:txBody>
      </p:sp>
    </p:spTree>
    <p:extLst>
      <p:ext uri="{BB962C8B-B14F-4D97-AF65-F5344CB8AC3E}">
        <p14:creationId xmlns:p14="http://schemas.microsoft.com/office/powerpoint/2010/main" val="212123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Even Better</a:t>
            </a:r>
            <a:endParaRPr lang="en-US" i="1" dirty="0"/>
          </a:p>
        </p:txBody>
      </p:sp>
      <p:sp>
        <p:nvSpPr>
          <p:cNvPr id="3" name="Content Placeholder 2"/>
          <p:cNvSpPr>
            <a:spLocks noGrp="1"/>
          </p:cNvSpPr>
          <p:nvPr>
            <p:ph idx="1"/>
          </p:nvPr>
        </p:nvSpPr>
        <p:spPr/>
        <p:txBody>
          <a:bodyPr>
            <a:normAutofit/>
          </a:bodyPr>
          <a:lstStyle/>
          <a:p>
            <a:r>
              <a:rPr lang="en-US" dirty="0" smtClean="0"/>
              <a:t>Orange County Department on Aging initiative to improve Long Term Care services</a:t>
            </a:r>
          </a:p>
          <a:p>
            <a:r>
              <a:rPr lang="en-US" dirty="0" smtClean="0"/>
              <a:t>Three parts to Even Better</a:t>
            </a:r>
          </a:p>
          <a:p>
            <a:pPr lvl="1"/>
            <a:r>
              <a:rPr lang="en-US" dirty="0" smtClean="0"/>
              <a:t>Start or expand a program</a:t>
            </a:r>
          </a:p>
          <a:p>
            <a:pPr lvl="2"/>
            <a:r>
              <a:rPr lang="en-US" dirty="0" smtClean="0"/>
              <a:t>Increase physical activity in the memory care unity</a:t>
            </a:r>
          </a:p>
          <a:p>
            <a:pPr lvl="1"/>
            <a:r>
              <a:rPr lang="en-US" dirty="0" smtClean="0"/>
              <a:t>Demonstrate positive outcomes</a:t>
            </a:r>
          </a:p>
          <a:p>
            <a:pPr lvl="2"/>
            <a:r>
              <a:rPr lang="en-US" dirty="0" smtClean="0"/>
              <a:t>Counting the number of programs offered, number of residents who participate</a:t>
            </a:r>
          </a:p>
          <a:p>
            <a:pPr lvl="1"/>
            <a:r>
              <a:rPr lang="en-US" dirty="0" smtClean="0"/>
              <a:t>Show administrative support for sustainability</a:t>
            </a:r>
          </a:p>
          <a:p>
            <a:r>
              <a:rPr lang="en-US" dirty="0" smtClean="0"/>
              <a:t>Final </a:t>
            </a:r>
            <a:r>
              <a:rPr lang="en-US" dirty="0" smtClean="0"/>
              <a:t>reports due April 30</a:t>
            </a:r>
          </a:p>
          <a:p>
            <a:r>
              <a:rPr lang="en-US" dirty="0" smtClean="0"/>
              <a:t>Chance for $200 prize, recognition and media exposure for </a:t>
            </a:r>
            <a:r>
              <a:rPr lang="en-US" dirty="0" smtClean="0"/>
              <a:t>CH-ALF</a:t>
            </a:r>
            <a:endParaRPr lang="en-US" dirty="0" smtClean="0"/>
          </a:p>
        </p:txBody>
      </p:sp>
    </p:spTree>
    <p:extLst>
      <p:ext uri="{BB962C8B-B14F-4D97-AF65-F5344CB8AC3E}">
        <p14:creationId xmlns:p14="http://schemas.microsoft.com/office/powerpoint/2010/main" val="3464367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Even Better</a:t>
            </a:r>
            <a:endParaRPr lang="en-US" dirty="0"/>
          </a:p>
        </p:txBody>
      </p:sp>
      <p:sp>
        <p:nvSpPr>
          <p:cNvPr id="3" name="Content Placeholder 2"/>
          <p:cNvSpPr>
            <a:spLocks noGrp="1"/>
          </p:cNvSpPr>
          <p:nvPr>
            <p:ph idx="1"/>
          </p:nvPr>
        </p:nvSpPr>
        <p:spPr/>
        <p:txBody>
          <a:bodyPr/>
          <a:lstStyle/>
          <a:p>
            <a:r>
              <a:rPr lang="en-US" dirty="0">
                <a:solidFill>
                  <a:srgbClr val="0070C0"/>
                </a:solidFill>
              </a:rPr>
              <a:t>Staff members besides </a:t>
            </a:r>
            <a:r>
              <a:rPr lang="en-US" dirty="0" smtClean="0">
                <a:solidFill>
                  <a:srgbClr val="0070C0"/>
                </a:solidFill>
              </a:rPr>
              <a:t>Special </a:t>
            </a:r>
            <a:r>
              <a:rPr lang="en-US" dirty="0">
                <a:solidFill>
                  <a:srgbClr val="0070C0"/>
                </a:solidFill>
              </a:rPr>
              <a:t>Care </a:t>
            </a:r>
            <a:r>
              <a:rPr lang="en-US" dirty="0" smtClean="0">
                <a:solidFill>
                  <a:srgbClr val="0070C0"/>
                </a:solidFill>
              </a:rPr>
              <a:t>Director </a:t>
            </a:r>
            <a:r>
              <a:rPr lang="en-US" dirty="0">
                <a:solidFill>
                  <a:srgbClr val="0070C0"/>
                </a:solidFill>
              </a:rPr>
              <a:t>and </a:t>
            </a:r>
            <a:r>
              <a:rPr lang="en-US" dirty="0" smtClean="0">
                <a:solidFill>
                  <a:srgbClr val="0070C0"/>
                </a:solidFill>
              </a:rPr>
              <a:t>Activities Coordinator </a:t>
            </a:r>
            <a:r>
              <a:rPr lang="en-US" dirty="0">
                <a:solidFill>
                  <a:srgbClr val="0070C0"/>
                </a:solidFill>
              </a:rPr>
              <a:t>were unaware of </a:t>
            </a:r>
            <a:r>
              <a:rPr lang="en-US" dirty="0" smtClean="0">
                <a:solidFill>
                  <a:srgbClr val="0070C0"/>
                </a:solidFill>
              </a:rPr>
              <a:t>CH-ALF’s </a:t>
            </a:r>
            <a:r>
              <a:rPr lang="en-US" dirty="0">
                <a:solidFill>
                  <a:srgbClr val="0070C0"/>
                </a:solidFill>
              </a:rPr>
              <a:t>involvement in the Even Better program. </a:t>
            </a:r>
          </a:p>
          <a:p>
            <a:r>
              <a:rPr lang="en-US" dirty="0">
                <a:solidFill>
                  <a:srgbClr val="0070C0"/>
                </a:solidFill>
              </a:rPr>
              <a:t>Staff members in the morning session (no management present) expressed concern that the facility director would keep the award money and media attention for herself. </a:t>
            </a:r>
          </a:p>
          <a:p>
            <a:endParaRPr lang="en-US" dirty="0"/>
          </a:p>
        </p:txBody>
      </p:sp>
    </p:spTree>
    <p:extLst>
      <p:ext uri="{BB962C8B-B14F-4D97-AF65-F5344CB8AC3E}">
        <p14:creationId xmlns:p14="http://schemas.microsoft.com/office/powerpoint/2010/main" val="3510569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dementia? (Question posed to staff with additional explanation of “What do you see in your residents?” and “What comes to mind when you think of dementia?)</a:t>
            </a:r>
            <a:endParaRPr lang="en-US" dirty="0"/>
          </a:p>
        </p:txBody>
      </p:sp>
      <p:sp>
        <p:nvSpPr>
          <p:cNvPr id="5" name="Text Placeholder 4"/>
          <p:cNvSpPr>
            <a:spLocks noGrp="1"/>
          </p:cNvSpPr>
          <p:nvPr>
            <p:ph type="body" idx="1"/>
          </p:nvPr>
        </p:nvSpPr>
        <p:spPr/>
        <p:txBody>
          <a:bodyPr/>
          <a:lstStyle/>
          <a:p>
            <a:r>
              <a:rPr lang="en-US" dirty="0" smtClean="0"/>
              <a:t>Morning Group	</a:t>
            </a:r>
            <a:endParaRPr lang="en-US" dirty="0"/>
          </a:p>
        </p:txBody>
      </p:sp>
      <p:sp>
        <p:nvSpPr>
          <p:cNvPr id="3" name="Content Placeholder 2"/>
          <p:cNvSpPr>
            <a:spLocks noGrp="1"/>
          </p:cNvSpPr>
          <p:nvPr>
            <p:ph sz="half" idx="2"/>
          </p:nvPr>
        </p:nvSpPr>
        <p:spPr/>
        <p:txBody>
          <a:bodyPr>
            <a:normAutofit fontScale="92500" lnSpcReduction="10000"/>
          </a:bodyPr>
          <a:lstStyle/>
          <a:p>
            <a:r>
              <a:rPr lang="en-US" dirty="0" smtClean="0">
                <a:solidFill>
                  <a:srgbClr val="0070C0"/>
                </a:solidFill>
              </a:rPr>
              <a:t>Brain</a:t>
            </a:r>
          </a:p>
          <a:p>
            <a:r>
              <a:rPr lang="en-US" dirty="0" smtClean="0">
                <a:solidFill>
                  <a:srgbClr val="0070C0"/>
                </a:solidFill>
              </a:rPr>
              <a:t>Memory </a:t>
            </a:r>
          </a:p>
          <a:p>
            <a:r>
              <a:rPr lang="en-US" dirty="0" smtClean="0">
                <a:solidFill>
                  <a:srgbClr val="0070C0"/>
                </a:solidFill>
              </a:rPr>
              <a:t>Confusion</a:t>
            </a:r>
          </a:p>
          <a:p>
            <a:r>
              <a:rPr lang="en-US" dirty="0" smtClean="0">
                <a:solidFill>
                  <a:srgbClr val="0070C0"/>
                </a:solidFill>
              </a:rPr>
              <a:t>Behavior</a:t>
            </a:r>
          </a:p>
          <a:p>
            <a:r>
              <a:rPr lang="en-US" dirty="0" smtClean="0">
                <a:solidFill>
                  <a:srgbClr val="0070C0"/>
                </a:solidFill>
              </a:rPr>
              <a:t>Listening</a:t>
            </a:r>
          </a:p>
          <a:p>
            <a:r>
              <a:rPr lang="en-US" dirty="0" smtClean="0">
                <a:solidFill>
                  <a:srgbClr val="0070C0"/>
                </a:solidFill>
              </a:rPr>
              <a:t>Thoughts</a:t>
            </a:r>
          </a:p>
          <a:p>
            <a:r>
              <a:rPr lang="en-US" dirty="0" smtClean="0">
                <a:solidFill>
                  <a:srgbClr val="0070C0"/>
                </a:solidFill>
              </a:rPr>
              <a:t>Speech </a:t>
            </a:r>
          </a:p>
          <a:p>
            <a:r>
              <a:rPr lang="en-US" dirty="0" smtClean="0">
                <a:solidFill>
                  <a:srgbClr val="0070C0"/>
                </a:solidFill>
              </a:rPr>
              <a:t>Judgment		</a:t>
            </a:r>
          </a:p>
          <a:p>
            <a:endParaRPr lang="en-US" dirty="0" smtClean="0">
              <a:solidFill>
                <a:srgbClr val="0070C0"/>
              </a:solidFill>
            </a:endParaRPr>
          </a:p>
          <a:p>
            <a:endParaRPr lang="en-US" dirty="0">
              <a:solidFill>
                <a:srgbClr val="0070C0"/>
              </a:solidFill>
            </a:endParaRPr>
          </a:p>
        </p:txBody>
      </p:sp>
      <p:sp>
        <p:nvSpPr>
          <p:cNvPr id="6" name="Text Placeholder 5"/>
          <p:cNvSpPr>
            <a:spLocks noGrp="1"/>
          </p:cNvSpPr>
          <p:nvPr>
            <p:ph type="body" sz="quarter" idx="3"/>
          </p:nvPr>
        </p:nvSpPr>
        <p:spPr/>
        <p:txBody>
          <a:bodyPr/>
          <a:lstStyle/>
          <a:p>
            <a:r>
              <a:rPr lang="en-US" dirty="0" smtClean="0"/>
              <a:t>Afternoon Group</a:t>
            </a:r>
            <a:endParaRPr lang="en-US" dirty="0"/>
          </a:p>
        </p:txBody>
      </p:sp>
      <p:sp>
        <p:nvSpPr>
          <p:cNvPr id="4" name="Content Placeholder 3"/>
          <p:cNvSpPr>
            <a:spLocks noGrp="1"/>
          </p:cNvSpPr>
          <p:nvPr>
            <p:ph sz="quarter" idx="4"/>
          </p:nvPr>
        </p:nvSpPr>
        <p:spPr/>
        <p:txBody>
          <a:bodyPr>
            <a:normAutofit fontScale="85000" lnSpcReduction="20000"/>
          </a:bodyPr>
          <a:lstStyle/>
          <a:p>
            <a:r>
              <a:rPr lang="en-US" dirty="0" smtClean="0">
                <a:solidFill>
                  <a:srgbClr val="0070C0"/>
                </a:solidFill>
              </a:rPr>
              <a:t>Confusion</a:t>
            </a:r>
          </a:p>
          <a:p>
            <a:r>
              <a:rPr lang="en-US" dirty="0" smtClean="0">
                <a:solidFill>
                  <a:srgbClr val="0070C0"/>
                </a:solidFill>
              </a:rPr>
              <a:t>Skill loss</a:t>
            </a:r>
          </a:p>
          <a:p>
            <a:r>
              <a:rPr lang="en-US" dirty="0" smtClean="0">
                <a:solidFill>
                  <a:srgbClr val="0070C0"/>
                </a:solidFill>
              </a:rPr>
              <a:t>Decreased alertness</a:t>
            </a:r>
          </a:p>
          <a:p>
            <a:r>
              <a:rPr lang="en-US" dirty="0" smtClean="0">
                <a:solidFill>
                  <a:srgbClr val="0070C0"/>
                </a:solidFill>
              </a:rPr>
              <a:t>Disoriented</a:t>
            </a:r>
          </a:p>
          <a:p>
            <a:r>
              <a:rPr lang="en-US" dirty="0" smtClean="0">
                <a:solidFill>
                  <a:srgbClr val="0070C0"/>
                </a:solidFill>
              </a:rPr>
              <a:t>Agitation</a:t>
            </a:r>
          </a:p>
          <a:p>
            <a:r>
              <a:rPr lang="en-US" dirty="0" smtClean="0">
                <a:solidFill>
                  <a:srgbClr val="0070C0"/>
                </a:solidFill>
              </a:rPr>
              <a:t>Aggressive</a:t>
            </a:r>
          </a:p>
          <a:p>
            <a:r>
              <a:rPr lang="en-US" dirty="0" smtClean="0">
                <a:solidFill>
                  <a:srgbClr val="0070C0"/>
                </a:solidFill>
              </a:rPr>
              <a:t>Ask the same questions over and over: Where are we? When am I moving? Where is the bathroom?</a:t>
            </a:r>
          </a:p>
          <a:p>
            <a:r>
              <a:rPr lang="en-US" dirty="0" smtClean="0">
                <a:solidFill>
                  <a:srgbClr val="0070C0"/>
                </a:solidFill>
              </a:rPr>
              <a:t>Memory loss</a:t>
            </a:r>
          </a:p>
          <a:p>
            <a:endParaRPr lang="en-US" dirty="0" smtClean="0"/>
          </a:p>
          <a:p>
            <a:endParaRPr lang="en-US" dirty="0"/>
          </a:p>
        </p:txBody>
      </p:sp>
    </p:spTree>
    <p:extLst>
      <p:ext uri="{BB962C8B-B14F-4D97-AF65-F5344CB8AC3E}">
        <p14:creationId xmlns:p14="http://schemas.microsoft.com/office/powerpoint/2010/main" val="1493358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3496</Words>
  <Application>Microsoft Office PowerPoint</Application>
  <PresentationFormat>Widescreen</PresentationFormat>
  <Paragraphs>337</Paragraphs>
  <Slides>31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Memory and Movement</vt:lpstr>
      <vt:lpstr>Message to Reviewers from Gabrielle</vt:lpstr>
      <vt:lpstr>Movement and Memory Presentation Outline</vt:lpstr>
      <vt:lpstr>Distribute survey</vt:lpstr>
      <vt:lpstr>Introductions</vt:lpstr>
      <vt:lpstr>Introductions </vt:lpstr>
      <vt:lpstr>Even Better</vt:lpstr>
      <vt:lpstr>Even Better</vt:lpstr>
      <vt:lpstr>What is dementia? (Question posed to staff with additional explanation of “What do you see in your residents?” and “What comes to mind when you think of dementia?)</vt:lpstr>
      <vt:lpstr>What is dementia? (Smith, 2009)</vt:lpstr>
      <vt:lpstr>What is physical activity? (Question posed to staff with explanation, “What do you think of when you hear ‘physical activity’?” )</vt:lpstr>
      <vt:lpstr>What Is Physical Activity?</vt:lpstr>
      <vt:lpstr>YOUR ideas for physical activity at CH-ALF:</vt:lpstr>
      <vt:lpstr>What are the options for physical activity for residents in the Memory Care Unit at CH-ALF?</vt:lpstr>
      <vt:lpstr>Why bother to increase physical activity for people with dementia?</vt:lpstr>
      <vt:lpstr>Why Increase Physical Activity for People with Dementia?</vt:lpstr>
      <vt:lpstr>Who can help? Who is responsible?</vt:lpstr>
      <vt:lpstr>Who can help? </vt:lpstr>
      <vt:lpstr>Gabrielle’s General Recommendations for Activities at CH-ALF:</vt:lpstr>
      <vt:lpstr>Gabrielle’s General Recommendations for Activities at CH-ALF (continued):</vt:lpstr>
      <vt:lpstr>Activity Suggestions for CH-ALF’s Memory Care Unit</vt:lpstr>
      <vt:lpstr>Activity Suggestions for CH-ALF’s Memory Care Unit (Gabrielle’s explanations of certain activities)</vt:lpstr>
      <vt:lpstr>Activity Recommendations for Different Levels of Dementia (Buettner 1999; Buettner 2003)</vt:lpstr>
      <vt:lpstr>Activity Recommendations for Different Levels of Dementia - Discussion</vt:lpstr>
      <vt:lpstr>Fit the activity for the behavior (Kolanowski, 2008; Buettner, 2006)</vt:lpstr>
      <vt:lpstr>Fit the activity for the behavior - Discussion</vt:lpstr>
      <vt:lpstr>Think of residents with early or mild dementia </vt:lpstr>
      <vt:lpstr>Think of ways to include residents who are normally left out (Kolanowski, 2006) </vt:lpstr>
      <vt:lpstr>Barriers to activity at CH-ALF: (Question for staff to answer)</vt:lpstr>
      <vt:lpstr>Thank you</vt:lpstr>
      <vt:lpstr>References</vt:lpstr>
    </vt:vector>
  </TitlesOfParts>
  <Company>The University of North Carolina at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and Movement</dc:title>
  <dc:creator>scronce</dc:creator>
  <cp:lastModifiedBy>scronce</cp:lastModifiedBy>
  <cp:revision>40</cp:revision>
  <cp:lastPrinted>2014-03-17T22:58:58Z</cp:lastPrinted>
  <dcterms:created xsi:type="dcterms:W3CDTF">2014-03-17T00:33:51Z</dcterms:created>
  <dcterms:modified xsi:type="dcterms:W3CDTF">2014-04-22T06:58:17Z</dcterms:modified>
</cp:coreProperties>
</file>