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notesMasterIdLst>
    <p:notesMasterId r:id="rId20"/>
  </p:notesMasterIdLst>
  <p:sldIdLst>
    <p:sldId id="256" r:id="rId2"/>
    <p:sldId id="280" r:id="rId3"/>
    <p:sldId id="257" r:id="rId4"/>
    <p:sldId id="258" r:id="rId5"/>
    <p:sldId id="274" r:id="rId6"/>
    <p:sldId id="283" r:id="rId7"/>
    <p:sldId id="261" r:id="rId8"/>
    <p:sldId id="266" r:id="rId9"/>
    <p:sldId id="272" r:id="rId10"/>
    <p:sldId id="281" r:id="rId11"/>
    <p:sldId id="265" r:id="rId12"/>
    <p:sldId id="282" r:id="rId13"/>
    <p:sldId id="269" r:id="rId14"/>
    <p:sldId id="263" r:id="rId15"/>
    <p:sldId id="262" r:id="rId16"/>
    <p:sldId id="264" r:id="rId17"/>
    <p:sldId id="260"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72" autoAdjust="0"/>
  </p:normalViewPr>
  <p:slideViewPr>
    <p:cSldViewPr snapToGrid="0" snapToObjects="1">
      <p:cViewPr>
        <p:scale>
          <a:sx n="85" d="100"/>
          <a:sy n="85" d="100"/>
        </p:scale>
        <p:origin x="-2320" y="-504"/>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CBEA7-EB13-0E4C-B727-3A157E6B504B}" type="datetimeFigureOut">
              <a:rPr lang="en-US" smtClean="0"/>
              <a:t>12/6/14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9C624-A3A2-2947-9B55-37B48EC7D8AD}" type="slidenum">
              <a:rPr lang="en-US" smtClean="0"/>
              <a:t>‹#›</a:t>
            </a:fld>
            <a:endParaRPr lang="en-US"/>
          </a:p>
        </p:txBody>
      </p:sp>
    </p:spTree>
    <p:extLst>
      <p:ext uri="{BB962C8B-B14F-4D97-AF65-F5344CB8AC3E}">
        <p14:creationId xmlns:p14="http://schemas.microsoft.com/office/powerpoint/2010/main" val="23868782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capstone project focusing on the barriers to healthcare among Native Americans and this may influence diabetes intervention programs. So why is it important for us to identify barriers to healthcare among Native Americans?</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3</a:t>
            </a:fld>
            <a:endParaRPr lang="en-US"/>
          </a:p>
        </p:txBody>
      </p:sp>
    </p:spTree>
    <p:extLst>
      <p:ext uri="{BB962C8B-B14F-4D97-AF65-F5344CB8AC3E}">
        <p14:creationId xmlns:p14="http://schemas.microsoft.com/office/powerpoint/2010/main" val="3231879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love this quote and feel that it clearly</a:t>
            </a:r>
            <a:r>
              <a:rPr lang="en-US" baseline="0" dirty="0" smtClean="0"/>
              <a:t> depicts how we should approach </a:t>
            </a:r>
            <a:r>
              <a:rPr lang="en-US" baseline="0" dirty="0" smtClean="0"/>
              <a:t>each </a:t>
            </a:r>
            <a:r>
              <a:rPr lang="en-US" baseline="0" dirty="0" smtClean="0"/>
              <a:t>culture in </a:t>
            </a:r>
            <a:r>
              <a:rPr lang="en-US" baseline="0" dirty="0" smtClean="0"/>
              <a:t>order </a:t>
            </a:r>
            <a:r>
              <a:rPr lang="en-US" baseline="0" dirty="0" smtClean="0"/>
              <a:t>to provide the best quality of care. </a:t>
            </a:r>
            <a:endParaRPr lang="en-US" baseline="0" dirty="0" smtClean="0"/>
          </a:p>
          <a:p>
            <a:endParaRPr lang="en-US" baseline="0" dirty="0" smtClean="0"/>
          </a:p>
          <a:p>
            <a:r>
              <a:rPr lang="en-US" baseline="0" dirty="0" smtClean="0"/>
              <a:t>Have you ever heard of the term “cultural competence”? </a:t>
            </a:r>
          </a:p>
          <a:p>
            <a:r>
              <a:rPr lang="en-US" baseline="0" dirty="0" smtClean="0"/>
              <a:t> (THEY ALL SAID NO, EVEN after explaining the definition)</a:t>
            </a:r>
          </a:p>
          <a:p>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14</a:t>
            </a:fld>
            <a:endParaRPr lang="en-US"/>
          </a:p>
        </p:txBody>
      </p:sp>
    </p:spTree>
    <p:extLst>
      <p:ext uri="{BB962C8B-B14F-4D97-AF65-F5344CB8AC3E}">
        <p14:creationId xmlns:p14="http://schemas.microsoft.com/office/powerpoint/2010/main" val="3553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PTs</a:t>
            </a:r>
            <a:r>
              <a:rPr lang="en-US" baseline="0" dirty="0" smtClean="0"/>
              <a:t> w</a:t>
            </a:r>
            <a:r>
              <a:rPr lang="en-US" dirty="0" smtClean="0"/>
              <a:t>e must ask ourselves if the standard diabetes education</a:t>
            </a:r>
            <a:r>
              <a:rPr lang="en-US" baseline="0" dirty="0" smtClean="0"/>
              <a:t> programs </a:t>
            </a:r>
            <a:r>
              <a:rPr lang="en-US" dirty="0" smtClean="0"/>
              <a:t>that focus on individual behavior</a:t>
            </a:r>
            <a:r>
              <a:rPr lang="en-US" baseline="0" dirty="0" smtClean="0"/>
              <a:t> change are most effective for the Native American population.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15</a:t>
            </a:fld>
            <a:endParaRPr lang="en-US"/>
          </a:p>
        </p:txBody>
      </p:sp>
    </p:spTree>
    <p:extLst>
      <p:ext uri="{BB962C8B-B14F-4D97-AF65-F5344CB8AC3E}">
        <p14:creationId xmlns:p14="http://schemas.microsoft.com/office/powerpoint/2010/main" val="4028112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17</a:t>
            </a:fld>
            <a:endParaRPr lang="en-US"/>
          </a:p>
        </p:txBody>
      </p:sp>
    </p:spTree>
    <p:extLst>
      <p:ext uri="{BB962C8B-B14F-4D97-AF65-F5344CB8AC3E}">
        <p14:creationId xmlns:p14="http://schemas.microsoft.com/office/powerpoint/2010/main" val="57520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n article review about the potential barriers to healthcare among minorities including Native Americans divided barriers into the three categories. I will discuss barriers in 2 of those categories including </a:t>
            </a:r>
            <a:r>
              <a:rPr lang="en-US" b="1" baseline="0" dirty="0" smtClean="0"/>
              <a:t>patient level</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(related to patient characteristics, such as sex, ethnicity, income) and provider level (related to provider characteristics, such as sex, skills, attitudes).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4</a:t>
            </a:fld>
            <a:endParaRPr lang="en-US"/>
          </a:p>
        </p:txBody>
      </p:sp>
    </p:spTree>
    <p:extLst>
      <p:ext uri="{BB962C8B-B14F-4D97-AF65-F5344CB8AC3E}">
        <p14:creationId xmlns:p14="http://schemas.microsoft.com/office/powerpoint/2010/main" val="1773920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Cultural barriers: distrust</a:t>
            </a:r>
            <a:r>
              <a:rPr lang="en-US" baseline="0" dirty="0" smtClean="0"/>
              <a:t> of healthcare system and providers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Post-colonial oppression and historical trauma: “The disruption of the traditional food systems of Native Americans is generally believed to have contributed to the epidemic levels of type 2 DM  and obesity present on US Indian reservations today”</a:t>
            </a:r>
            <a:r>
              <a:rPr lang="en-US" baseline="30000" dirty="0" smtClean="0"/>
              <a:t>7</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5</a:t>
            </a:fld>
            <a:endParaRPr lang="en-US"/>
          </a:p>
        </p:txBody>
      </p:sp>
    </p:spTree>
    <p:extLst>
      <p:ext uri="{BB962C8B-B14F-4D97-AF65-F5344CB8AC3E}">
        <p14:creationId xmlns:p14="http://schemas.microsoft.com/office/powerpoint/2010/main" val="393760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Qualitative interviews</a:t>
            </a:r>
            <a:r>
              <a:rPr lang="en-US" baseline="0" dirty="0" smtClean="0"/>
              <a:t> and surveys have shown that some Native Americans feel that developing diabetes is inevitable; that their behaviors did not need to change if they had did not have symptoms. This may mean they are less likely to engage in behavior changes that may prevent diseases like diabetes OR receive treatment for diabetes management unless they have complications. </a:t>
            </a:r>
          </a:p>
          <a:p>
            <a:endParaRPr lang="en-US" baseline="0"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baseline="0" dirty="0" smtClean="0"/>
              <a:t>Quotes from the studies:	</a:t>
            </a:r>
            <a:r>
              <a:rPr lang="en-US" dirty="0" smtClean="0">
                <a:solidFill>
                  <a:srgbClr val="000000"/>
                </a:solidFill>
              </a:rPr>
              <a:t>“I can get around good, so I assume I’m healthy”</a:t>
            </a:r>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				“I feel like I'm pretty healthy. I can still lift up things and get around.”</a:t>
            </a:r>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				“Yeah,</a:t>
            </a:r>
            <a:r>
              <a:rPr lang="en-US" baseline="0" dirty="0" smtClean="0">
                <a:solidFill>
                  <a:srgbClr val="000000"/>
                </a:solidFill>
              </a:rPr>
              <a:t> you’re going to get it anyway” </a:t>
            </a:r>
            <a:endParaRPr lang="en-US" dirty="0" smtClean="0">
              <a:solidFill>
                <a:srgbClr val="000000"/>
              </a:solidFill>
            </a:endParaRPr>
          </a:p>
          <a:p>
            <a:endParaRPr lang="en-US" baseline="0" dirty="0" smtClean="0"/>
          </a:p>
        </p:txBody>
      </p:sp>
      <p:sp>
        <p:nvSpPr>
          <p:cNvPr id="4" name="Slide Number Placeholder 3"/>
          <p:cNvSpPr>
            <a:spLocks noGrp="1"/>
          </p:cNvSpPr>
          <p:nvPr>
            <p:ph type="sldNum" sz="quarter" idx="10"/>
          </p:nvPr>
        </p:nvSpPr>
        <p:spPr/>
        <p:txBody>
          <a:bodyPr/>
          <a:lstStyle/>
          <a:p>
            <a:fld id="{92C9C624-A3A2-2947-9B55-37B48EC7D8AD}" type="slidenum">
              <a:rPr lang="en-US" smtClean="0"/>
              <a:t>6</a:t>
            </a:fld>
            <a:endParaRPr lang="en-US"/>
          </a:p>
        </p:txBody>
      </p:sp>
    </p:spTree>
    <p:extLst>
      <p:ext uri="{BB962C8B-B14F-4D97-AF65-F5344CB8AC3E}">
        <p14:creationId xmlns:p14="http://schemas.microsoft.com/office/powerpoint/2010/main" val="393760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PROVIDER LEVEL:</a:t>
            </a:r>
          </a:p>
          <a:p>
            <a:r>
              <a:rPr lang="en-US" dirty="0" smtClean="0"/>
              <a:t>Providers</a:t>
            </a:r>
            <a:r>
              <a:rPr lang="en-US" baseline="0" dirty="0" smtClean="0"/>
              <a:t> who are not </a:t>
            </a:r>
            <a:r>
              <a:rPr lang="en-US" dirty="0" smtClean="0"/>
              <a:t>aware of the differences</a:t>
            </a:r>
            <a:r>
              <a:rPr lang="en-US" baseline="0" dirty="0" smtClean="0"/>
              <a:t> of health literacy that may not allow NA patients the ability to adequately understand the diagnosis or treatment plan. </a:t>
            </a:r>
            <a:endParaRPr lang="en-US" dirty="0" smtClean="0"/>
          </a:p>
          <a:p>
            <a:r>
              <a:rPr lang="en-US" dirty="0" smtClean="0"/>
              <a:t>Lack of NAs</a:t>
            </a:r>
            <a:r>
              <a:rPr lang="en-US" baseline="0" dirty="0" smtClean="0"/>
              <a:t> in the workforce decreases the chances of NAs treating NAs. NAs treating NAs can decrease communication barriers and eliminate cultural barriers while majority other other minority health care providers continue the development of cultural competence.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8</a:t>
            </a:fld>
            <a:endParaRPr lang="en-US"/>
          </a:p>
        </p:txBody>
      </p:sp>
    </p:spTree>
    <p:extLst>
      <p:ext uri="{BB962C8B-B14F-4D97-AF65-F5344CB8AC3E}">
        <p14:creationId xmlns:p14="http://schemas.microsoft.com/office/powerpoint/2010/main" val="638676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a:t>
            </a:r>
            <a:r>
              <a:rPr lang="en-US" baseline="0" dirty="0" smtClean="0"/>
              <a:t>focus of my capstone was Diabetes intervention among Native Americans and how barriers to healthcare affect treatment.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9</a:t>
            </a:fld>
            <a:endParaRPr lang="en-US"/>
          </a:p>
        </p:txBody>
      </p:sp>
    </p:spTree>
    <p:extLst>
      <p:ext uri="{BB962C8B-B14F-4D97-AF65-F5344CB8AC3E}">
        <p14:creationId xmlns:p14="http://schemas.microsoft.com/office/powerpoint/2010/main" val="372730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 may ask how the</a:t>
            </a:r>
            <a:r>
              <a:rPr lang="en-US" baseline="0" dirty="0" smtClean="0"/>
              <a:t> findings relate to Native Americans of Robeson County (predominantly the </a:t>
            </a:r>
            <a:r>
              <a:rPr lang="en-US" baseline="0" dirty="0" err="1" smtClean="0"/>
              <a:t>Lumbee</a:t>
            </a:r>
            <a:r>
              <a:rPr lang="en-US" baseline="0" dirty="0" smtClean="0"/>
              <a:t> Tribe).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There was a not a</a:t>
            </a:r>
            <a:r>
              <a:rPr lang="en-US" baseline="0" dirty="0" smtClean="0"/>
              <a:t> lot of evidence for Rob county on this area so the cultural aspect is based on my life </a:t>
            </a:r>
            <a:r>
              <a:rPr lang="en-US" baseline="0" dirty="0" err="1" smtClean="0"/>
              <a:t>experence</a:t>
            </a:r>
            <a:r>
              <a:rPr lang="en-US" baseline="0" dirty="0" smtClean="0"/>
              <a:t>.</a:t>
            </a:r>
          </a:p>
          <a:p>
            <a:endParaRPr lang="en-US" baseline="0" dirty="0" smtClean="0"/>
          </a:p>
          <a:p>
            <a:r>
              <a:rPr lang="en-US" baseline="0" dirty="0" smtClean="0"/>
              <a:t>3</a:t>
            </a:r>
            <a:r>
              <a:rPr lang="en-US" baseline="30000" dirty="0" smtClean="0"/>
              <a:t>rd</a:t>
            </a:r>
            <a:r>
              <a:rPr lang="en-US" baseline="0" dirty="0" smtClean="0"/>
              <a:t> </a:t>
            </a:r>
            <a:r>
              <a:rPr lang="en-US" baseline="0" dirty="0" smtClean="0"/>
              <a:t>poorest county: transportation, scheduling difficulties, can’t afford healthcare visits or healthy food for large families, </a:t>
            </a:r>
          </a:p>
          <a:p>
            <a:endParaRPr lang="en-US" baseline="0" dirty="0" smtClean="0"/>
          </a:p>
          <a:p>
            <a:r>
              <a:rPr lang="en-US" b="1" dirty="0" smtClean="0"/>
              <a:t>ASK THEIR OPINIONS ON THIS SLIDE</a:t>
            </a:r>
            <a:endParaRPr lang="en-US" b="1" dirty="0"/>
          </a:p>
        </p:txBody>
      </p:sp>
      <p:sp>
        <p:nvSpPr>
          <p:cNvPr id="4" name="Slide Number Placeholder 3"/>
          <p:cNvSpPr>
            <a:spLocks noGrp="1"/>
          </p:cNvSpPr>
          <p:nvPr>
            <p:ph type="sldNum" sz="quarter" idx="10"/>
          </p:nvPr>
        </p:nvSpPr>
        <p:spPr/>
        <p:txBody>
          <a:bodyPr/>
          <a:lstStyle/>
          <a:p>
            <a:fld id="{92C9C624-A3A2-2947-9B55-37B48EC7D8AD}" type="slidenum">
              <a:rPr lang="en-US" smtClean="0"/>
              <a:t>11</a:t>
            </a:fld>
            <a:endParaRPr lang="en-US"/>
          </a:p>
        </p:txBody>
      </p:sp>
    </p:spTree>
    <p:extLst>
      <p:ext uri="{BB962C8B-B14F-4D97-AF65-F5344CB8AC3E}">
        <p14:creationId xmlns:p14="http://schemas.microsoft.com/office/powerpoint/2010/main" val="1220327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Article by Mitchell explains the need to focus</a:t>
            </a:r>
            <a:r>
              <a:rPr lang="en-US" baseline="0" dirty="0" smtClean="0"/>
              <a:t> on individual as well as family, community and tribe in order to have success with diabetes intervention among Native Americans because their culture is rooted much deeper than an individual.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12</a:t>
            </a:fld>
            <a:endParaRPr lang="en-US"/>
          </a:p>
        </p:txBody>
      </p:sp>
    </p:spTree>
    <p:extLst>
      <p:ext uri="{BB962C8B-B14F-4D97-AF65-F5344CB8AC3E}">
        <p14:creationId xmlns:p14="http://schemas.microsoft.com/office/powerpoint/2010/main" val="3357866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Lack</a:t>
            </a:r>
            <a:r>
              <a:rPr lang="en-US" baseline="0" dirty="0" smtClean="0"/>
              <a:t> of cultural competence can lead to poor assumptions of the ability of NAs to implement the treatment plans created for them. </a:t>
            </a:r>
            <a:endParaRPr lang="en-US" dirty="0"/>
          </a:p>
        </p:txBody>
      </p:sp>
      <p:sp>
        <p:nvSpPr>
          <p:cNvPr id="4" name="Slide Number Placeholder 3"/>
          <p:cNvSpPr>
            <a:spLocks noGrp="1"/>
          </p:cNvSpPr>
          <p:nvPr>
            <p:ph type="sldNum" sz="quarter" idx="10"/>
          </p:nvPr>
        </p:nvSpPr>
        <p:spPr/>
        <p:txBody>
          <a:bodyPr/>
          <a:lstStyle/>
          <a:p>
            <a:fld id="{92C9C624-A3A2-2947-9B55-37B48EC7D8AD}" type="slidenum">
              <a:rPr lang="en-US" smtClean="0"/>
              <a:t>13</a:t>
            </a:fld>
            <a:endParaRPr lang="en-US"/>
          </a:p>
        </p:txBody>
      </p:sp>
    </p:spTree>
    <p:extLst>
      <p:ext uri="{BB962C8B-B14F-4D97-AF65-F5344CB8AC3E}">
        <p14:creationId xmlns:p14="http://schemas.microsoft.com/office/powerpoint/2010/main" val="282356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F9CA3-105E-4857-9057-6DB6197DA786}" type="datetimeFigureOut">
              <a:rPr lang="en-US" smtClean="0"/>
              <a:t>12/6/14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12/6/14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1F9CA3-105E-4857-9057-6DB6197DA786}" type="datetimeFigureOut">
              <a:rPr lang="en-US" smtClean="0"/>
              <a:t>12/6/14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1F9CA3-105E-4857-9057-6DB6197DA786}" type="datetimeFigureOut">
              <a:rPr lang="en-US" smtClean="0"/>
              <a:t>12/6/14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F5CE407-6216-4202-80E4-A30DC2F709B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mericanindianinstitute.wordpress.com" TargetMode="External"/><Relationship Id="rId4" Type="http://schemas.openxmlformats.org/officeDocument/2006/relationships/hyperlink" Target="http://www.ncace.web.unc.edu"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42352"/>
            <a:ext cx="7772400" cy="1479177"/>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t>Barriers </a:t>
            </a:r>
            <a:r>
              <a:rPr lang="en-US" b="1" dirty="0" smtClean="0"/>
              <a:t>to Healthcare Among Native Americans</a:t>
            </a:r>
            <a:endParaRPr lang="en-US" b="1" dirty="0"/>
          </a:p>
        </p:txBody>
      </p:sp>
      <p:sp>
        <p:nvSpPr>
          <p:cNvPr id="3" name="Subtitle 2"/>
          <p:cNvSpPr>
            <a:spLocks noGrp="1"/>
          </p:cNvSpPr>
          <p:nvPr>
            <p:ph type="subTitle" idx="1"/>
          </p:nvPr>
        </p:nvSpPr>
        <p:spPr/>
        <p:txBody>
          <a:bodyPr>
            <a:normAutofit/>
          </a:bodyPr>
          <a:lstStyle/>
          <a:p>
            <a:endParaRPr lang="en-US" dirty="0" smtClean="0"/>
          </a:p>
          <a:p>
            <a:r>
              <a:rPr lang="en-US" dirty="0" smtClean="0"/>
              <a:t>Joslyn </a:t>
            </a:r>
            <a:r>
              <a:rPr lang="en-US" dirty="0" smtClean="0"/>
              <a:t>Brooke Chavis, </a:t>
            </a:r>
            <a:r>
              <a:rPr lang="en-US" dirty="0" smtClean="0"/>
              <a:t>SPT</a:t>
            </a:r>
          </a:p>
          <a:p>
            <a:endParaRPr lang="en-US" dirty="0"/>
          </a:p>
        </p:txBody>
      </p:sp>
    </p:spTree>
    <p:extLst>
      <p:ext uri="{BB962C8B-B14F-4D97-AF65-F5344CB8AC3E}">
        <p14:creationId xmlns:p14="http://schemas.microsoft.com/office/powerpoint/2010/main" val="523295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868333" y="448235"/>
            <a:ext cx="3818467" cy="4758765"/>
          </a:xfrm>
        </p:spPr>
        <p:txBody>
          <a:bodyPr/>
          <a:lstStyle/>
          <a:p>
            <a:endParaRPr lang="en-US" sz="2800" dirty="0" smtClean="0"/>
          </a:p>
          <a:p>
            <a:r>
              <a:rPr lang="en-US" sz="2600" dirty="0" smtClean="0"/>
              <a:t>Understanding </a:t>
            </a:r>
            <a:r>
              <a:rPr lang="en-US" sz="2600" dirty="0"/>
              <a:t>barriers to diabetes intervention programs that exist among Native Americans may allow healthcare providers to develop more culturally sensitive approaches that are more effective</a:t>
            </a:r>
            <a:r>
              <a:rPr lang="en-US" sz="2600" dirty="0" smtClean="0"/>
              <a:t>.</a:t>
            </a:r>
            <a:r>
              <a:rPr lang="en-US" sz="2600" baseline="30000" dirty="0" smtClean="0"/>
              <a:t>5,8</a:t>
            </a:r>
            <a:endParaRPr lang="en-US" sz="2600" dirty="0"/>
          </a:p>
          <a:p>
            <a:endParaRPr lang="en-US" dirty="0"/>
          </a:p>
        </p:txBody>
      </p:sp>
      <p:pic>
        <p:nvPicPr>
          <p:cNvPr id="7" name="Picture Placeholder 6"/>
          <p:cNvPicPr>
            <a:picLocks noGrp="1"/>
          </p:cNvPicPr>
          <p:nvPr>
            <p:ph type="pic" idx="1"/>
          </p:nvPr>
        </p:nvPicPr>
        <p:blipFill rotWithShape="1">
          <a:blip r:embed="rId2">
            <a:extLst>
              <a:ext uri="{28A0092B-C50C-407E-A947-70E740481C1C}">
                <a14:useLocalDpi xmlns:a14="http://schemas.microsoft.com/office/drawing/2010/main" val="0"/>
              </a:ext>
            </a:extLst>
          </a:blip>
          <a:srcRect l="-164" r="660"/>
          <a:stretch/>
        </p:blipFill>
        <p:spPr bwMode="auto">
          <a:xfrm>
            <a:off x="-1" y="1371600"/>
            <a:ext cx="5199529" cy="2926080"/>
          </a:xfrm>
          <a:prstGeom prst="rect">
            <a:avLst/>
          </a:prstGeom>
          <a:noFill/>
          <a:ln>
            <a:noFill/>
          </a:ln>
        </p:spPr>
      </p:pic>
    </p:spTree>
    <p:extLst>
      <p:ext uri="{BB962C8B-B14F-4D97-AF65-F5344CB8AC3E}">
        <p14:creationId xmlns:p14="http://schemas.microsoft.com/office/powerpoint/2010/main" val="36282128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charset="2"/>
              <a:buChar char="Ø"/>
            </a:pPr>
            <a:r>
              <a:rPr lang="en-US" b="1" dirty="0" smtClean="0">
                <a:solidFill>
                  <a:srgbClr val="000000"/>
                </a:solidFill>
              </a:rPr>
              <a:t>Low income</a:t>
            </a:r>
          </a:p>
          <a:p>
            <a:pPr lvl="1">
              <a:buFont typeface="Wingdings" charset="2"/>
              <a:buChar char="u"/>
            </a:pPr>
            <a:r>
              <a:rPr lang="en-US" dirty="0" smtClean="0">
                <a:solidFill>
                  <a:srgbClr val="000000"/>
                </a:solidFill>
              </a:rPr>
              <a:t>3</a:t>
            </a:r>
            <a:r>
              <a:rPr lang="en-US" baseline="30000" dirty="0" smtClean="0">
                <a:solidFill>
                  <a:srgbClr val="000000"/>
                </a:solidFill>
              </a:rPr>
              <a:t>rd</a:t>
            </a:r>
            <a:r>
              <a:rPr lang="en-US" dirty="0" smtClean="0">
                <a:solidFill>
                  <a:srgbClr val="000000"/>
                </a:solidFill>
              </a:rPr>
              <a:t> poorest mid size county in </a:t>
            </a:r>
            <a:r>
              <a:rPr lang="en-US" dirty="0" smtClean="0">
                <a:solidFill>
                  <a:srgbClr val="000000"/>
                </a:solidFill>
              </a:rPr>
              <a:t>nation</a:t>
            </a:r>
            <a:r>
              <a:rPr lang="en-US" baseline="30000" dirty="0" smtClean="0">
                <a:solidFill>
                  <a:srgbClr val="000000"/>
                </a:solidFill>
              </a:rPr>
              <a:t>10</a:t>
            </a:r>
            <a:endParaRPr lang="en-US" baseline="30000" dirty="0" smtClean="0">
              <a:solidFill>
                <a:srgbClr val="000000"/>
              </a:solidFill>
            </a:endParaRPr>
          </a:p>
          <a:p>
            <a:pPr lvl="1">
              <a:buFont typeface="Wingdings" charset="2"/>
              <a:buChar char="u"/>
            </a:pPr>
            <a:r>
              <a:rPr lang="en-US" dirty="0">
                <a:solidFill>
                  <a:srgbClr val="000000"/>
                </a:solidFill>
              </a:rPr>
              <a:t>E</a:t>
            </a:r>
            <a:r>
              <a:rPr lang="en-US" dirty="0" smtClean="0">
                <a:solidFill>
                  <a:srgbClr val="000000"/>
                </a:solidFill>
              </a:rPr>
              <a:t>ducation</a:t>
            </a:r>
            <a:r>
              <a:rPr lang="en-US" dirty="0" smtClean="0">
                <a:solidFill>
                  <a:srgbClr val="000000"/>
                </a:solidFill>
              </a:rPr>
              <a:t>, health literacy, transportation, etc. </a:t>
            </a:r>
            <a:endParaRPr lang="en-US" dirty="0" smtClean="0">
              <a:solidFill>
                <a:srgbClr val="000000"/>
              </a:solidFill>
            </a:endParaRPr>
          </a:p>
          <a:p>
            <a:pPr marL="301943" lvl="1" indent="0">
              <a:buNone/>
            </a:pPr>
            <a:endParaRPr lang="en-US" dirty="0" smtClean="0">
              <a:solidFill>
                <a:srgbClr val="000000"/>
              </a:solidFill>
            </a:endParaRPr>
          </a:p>
          <a:p>
            <a:pPr>
              <a:buFont typeface="Wingdings" charset="2"/>
              <a:buChar char="Ø"/>
            </a:pPr>
            <a:r>
              <a:rPr lang="en-US" b="1" dirty="0" smtClean="0">
                <a:solidFill>
                  <a:srgbClr val="000000"/>
                </a:solidFill>
              </a:rPr>
              <a:t>Cultural barriers</a:t>
            </a:r>
          </a:p>
          <a:p>
            <a:pPr lvl="1">
              <a:buFont typeface="Wingdings" charset="2"/>
              <a:buChar char="u"/>
            </a:pPr>
            <a:r>
              <a:rPr lang="en-US" dirty="0" smtClean="0">
                <a:solidFill>
                  <a:srgbClr val="000000"/>
                </a:solidFill>
              </a:rPr>
              <a:t>Strong cultural ties to family, community and tribe that may influence how health conditions and healthcare is perceived. </a:t>
            </a:r>
          </a:p>
          <a:p>
            <a:pPr marL="274320" lvl="1" indent="0">
              <a:buNone/>
            </a:pPr>
            <a:endParaRPr lang="en-US" dirty="0"/>
          </a:p>
        </p:txBody>
      </p:sp>
      <p:sp>
        <p:nvSpPr>
          <p:cNvPr id="2" name="Title 1"/>
          <p:cNvSpPr>
            <a:spLocks noGrp="1"/>
          </p:cNvSpPr>
          <p:nvPr>
            <p:ph type="title"/>
          </p:nvPr>
        </p:nvSpPr>
        <p:spPr/>
        <p:txBody>
          <a:bodyPr>
            <a:normAutofit/>
          </a:bodyPr>
          <a:lstStyle/>
          <a:p>
            <a:r>
              <a:rPr lang="en-US" dirty="0" smtClean="0"/>
              <a:t>Similarities in Robeson County</a:t>
            </a:r>
            <a:endParaRPr lang="en-US" dirty="0"/>
          </a:p>
        </p:txBody>
      </p:sp>
    </p:spTree>
    <p:extLst>
      <p:ext uri="{BB962C8B-B14F-4D97-AF65-F5344CB8AC3E}">
        <p14:creationId xmlns:p14="http://schemas.microsoft.com/office/powerpoint/2010/main" val="11468972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 diabetes intervention programs focus on individual change to manage and prevent diabetes.</a:t>
            </a:r>
          </a:p>
          <a:p>
            <a:r>
              <a:rPr lang="en-US" dirty="0" smtClean="0"/>
              <a:t>However “the </a:t>
            </a:r>
            <a:r>
              <a:rPr lang="en-US" dirty="0"/>
              <a:t>emphasis on personal motivation, individualized DSM plans, and self-efficacy place the daily burden of care on the </a:t>
            </a:r>
            <a:r>
              <a:rPr lang="en-US" dirty="0" smtClean="0"/>
              <a:t>individual. </a:t>
            </a:r>
            <a:r>
              <a:rPr lang="en-US" dirty="0"/>
              <a:t>This is not congruent with </a:t>
            </a:r>
            <a:r>
              <a:rPr lang="en-US" dirty="0" smtClean="0"/>
              <a:t>most tribal </a:t>
            </a:r>
            <a:r>
              <a:rPr lang="en-US" dirty="0"/>
              <a:t>values</a:t>
            </a:r>
            <a:r>
              <a:rPr lang="en-US" dirty="0" smtClean="0"/>
              <a:t>.”</a:t>
            </a:r>
            <a:r>
              <a:rPr lang="en-US" baseline="30000" dirty="0"/>
              <a:t>5</a:t>
            </a:r>
            <a:r>
              <a:rPr lang="en-US" dirty="0" smtClean="0"/>
              <a:t> </a:t>
            </a:r>
            <a:endParaRPr lang="en-US" dirty="0"/>
          </a:p>
        </p:txBody>
      </p:sp>
      <p:sp>
        <p:nvSpPr>
          <p:cNvPr id="3" name="Title 2"/>
          <p:cNvSpPr>
            <a:spLocks noGrp="1"/>
          </p:cNvSpPr>
          <p:nvPr>
            <p:ph type="title"/>
          </p:nvPr>
        </p:nvSpPr>
        <p:spPr/>
        <p:txBody>
          <a:bodyPr/>
          <a:lstStyle/>
          <a:p>
            <a:r>
              <a:rPr lang="en-US" dirty="0" smtClean="0"/>
              <a:t>Current Diabetes Intervention</a:t>
            </a:r>
            <a:endParaRPr lang="en-US" dirty="0"/>
          </a:p>
        </p:txBody>
      </p:sp>
    </p:spTree>
    <p:extLst>
      <p:ext uri="{BB962C8B-B14F-4D97-AF65-F5344CB8AC3E}">
        <p14:creationId xmlns:p14="http://schemas.microsoft.com/office/powerpoint/2010/main" val="17197421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49250" lvl="1" indent="-349250">
              <a:spcBef>
                <a:spcPts val="2000"/>
              </a:spcBef>
              <a:buClr>
                <a:schemeClr val="accent1">
                  <a:lumMod val="60000"/>
                  <a:lumOff val="40000"/>
                </a:schemeClr>
              </a:buClr>
            </a:pPr>
            <a:r>
              <a:rPr lang="en-US" dirty="0">
                <a:solidFill>
                  <a:srgbClr val="000000"/>
                </a:solidFill>
              </a:rPr>
              <a:t>I</a:t>
            </a:r>
            <a:r>
              <a:rPr lang="en-US" dirty="0" smtClean="0">
                <a:solidFill>
                  <a:srgbClr val="000000"/>
                </a:solidFill>
              </a:rPr>
              <a:t>ndividuals have </a:t>
            </a:r>
            <a:r>
              <a:rPr lang="en-US" dirty="0">
                <a:solidFill>
                  <a:srgbClr val="000000"/>
                </a:solidFill>
              </a:rPr>
              <a:t>the resources and education needed to support </a:t>
            </a:r>
            <a:r>
              <a:rPr lang="en-US" dirty="0" smtClean="0">
                <a:solidFill>
                  <a:srgbClr val="000000"/>
                </a:solidFill>
              </a:rPr>
              <a:t>and promote good health</a:t>
            </a:r>
            <a:r>
              <a:rPr lang="en-US" dirty="0" smtClean="0">
                <a:solidFill>
                  <a:srgbClr val="000000"/>
                </a:solidFill>
              </a:rPr>
              <a:t>.</a:t>
            </a:r>
            <a:r>
              <a:rPr lang="en-US" baseline="30000" dirty="0">
                <a:solidFill>
                  <a:srgbClr val="000000"/>
                </a:solidFill>
              </a:rPr>
              <a:t>5</a:t>
            </a:r>
            <a:endParaRPr lang="en-US" dirty="0" smtClean="0">
              <a:solidFill>
                <a:srgbClr val="000000"/>
              </a:solidFill>
            </a:endParaRPr>
          </a:p>
          <a:p>
            <a:pPr marL="349250" lvl="1" indent="-349250">
              <a:spcBef>
                <a:spcPts val="2000"/>
              </a:spcBef>
              <a:buClr>
                <a:schemeClr val="accent1">
                  <a:lumMod val="60000"/>
                  <a:lumOff val="40000"/>
                </a:schemeClr>
              </a:buClr>
            </a:pPr>
            <a:r>
              <a:rPr lang="en-US" dirty="0" smtClean="0">
                <a:solidFill>
                  <a:srgbClr val="000000"/>
                </a:solidFill>
              </a:rPr>
              <a:t>"Some diabetes education programs encourage patients to eat a prescribed diet to manage blood glucose levels but do not address the fact that a patient lives on a limited income; cares and cooks for extended family members without diabetes, does not have transportation, and lives in a rural community that requires a 20-mile drive to the nearest store that offers fresh, healthy and affordable food options</a:t>
            </a:r>
            <a:r>
              <a:rPr lang="en-US" dirty="0" smtClean="0">
                <a:solidFill>
                  <a:srgbClr val="000000"/>
                </a:solidFill>
              </a:rPr>
              <a:t>.” </a:t>
            </a:r>
            <a:r>
              <a:rPr lang="en-US" baseline="30000" dirty="0">
                <a:solidFill>
                  <a:srgbClr val="000000"/>
                </a:solidFill>
              </a:rPr>
              <a:t>5</a:t>
            </a:r>
            <a:endParaRPr lang="en-US" dirty="0">
              <a:solidFill>
                <a:srgbClr val="000000"/>
              </a:solidFill>
            </a:endParaRPr>
          </a:p>
          <a:p>
            <a:endParaRPr lang="en-US" dirty="0"/>
          </a:p>
        </p:txBody>
      </p:sp>
      <p:sp>
        <p:nvSpPr>
          <p:cNvPr id="2" name="Title 1"/>
          <p:cNvSpPr>
            <a:spLocks noGrp="1"/>
          </p:cNvSpPr>
          <p:nvPr>
            <p:ph type="title"/>
          </p:nvPr>
        </p:nvSpPr>
        <p:spPr/>
        <p:txBody>
          <a:bodyPr/>
          <a:lstStyle/>
          <a:p>
            <a:r>
              <a:rPr lang="en-US" dirty="0" smtClean="0"/>
              <a:t>Poor Assumptions</a:t>
            </a:r>
            <a:endParaRPr lang="en-US" dirty="0"/>
          </a:p>
        </p:txBody>
      </p:sp>
    </p:spTree>
    <p:extLst>
      <p:ext uri="{BB962C8B-B14F-4D97-AF65-F5344CB8AC3E}">
        <p14:creationId xmlns:p14="http://schemas.microsoft.com/office/powerpoint/2010/main" val="26190133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charset="2"/>
              <a:buChar char="u"/>
            </a:pPr>
            <a:r>
              <a:rPr lang="en-US" dirty="0" smtClean="0">
                <a:solidFill>
                  <a:srgbClr val="000000"/>
                </a:solidFill>
              </a:rPr>
              <a:t>We n</a:t>
            </a:r>
            <a:r>
              <a:rPr lang="en-US" dirty="0" smtClean="0">
                <a:solidFill>
                  <a:srgbClr val="000000"/>
                </a:solidFill>
              </a:rPr>
              <a:t>eed a </a:t>
            </a:r>
            <a:r>
              <a:rPr lang="en-US" dirty="0">
                <a:solidFill>
                  <a:srgbClr val="000000"/>
                </a:solidFill>
              </a:rPr>
              <a:t>c</a:t>
            </a:r>
            <a:r>
              <a:rPr lang="en-US" dirty="0" smtClean="0">
                <a:solidFill>
                  <a:srgbClr val="000000"/>
                </a:solidFill>
              </a:rPr>
              <a:t>ulturally sensitive approach</a:t>
            </a:r>
          </a:p>
          <a:p>
            <a:pPr lvl="1">
              <a:buFont typeface="Wingdings" charset="2"/>
              <a:buChar char="v"/>
            </a:pPr>
            <a:r>
              <a:rPr lang="en-US" dirty="0" smtClean="0">
                <a:solidFill>
                  <a:srgbClr val="000000"/>
                </a:solidFill>
              </a:rPr>
              <a:t>"</a:t>
            </a:r>
            <a:r>
              <a:rPr lang="en-US" dirty="0" smtClean="0">
                <a:solidFill>
                  <a:srgbClr val="000000"/>
                </a:solidFill>
              </a:rPr>
              <a:t>Cultural sensitivity implies a recognition and appreciation of the values, traditions, and beliefs of cultures other than one’s own. Cultural sensitivity requires an understanding not only of other cultures, but of one’s cultural biases</a:t>
            </a:r>
            <a:r>
              <a:rPr lang="en-US" dirty="0" smtClean="0">
                <a:solidFill>
                  <a:srgbClr val="000000"/>
                </a:solidFill>
              </a:rPr>
              <a:t>”</a:t>
            </a:r>
            <a:r>
              <a:rPr lang="en-US" baseline="30000" dirty="0">
                <a:solidFill>
                  <a:srgbClr val="000000"/>
                </a:solidFill>
              </a:rPr>
              <a:t>8</a:t>
            </a:r>
            <a:endParaRPr lang="en-US" dirty="0">
              <a:solidFill>
                <a:srgbClr val="000000"/>
              </a:solidFill>
            </a:endParaRPr>
          </a:p>
        </p:txBody>
      </p:sp>
      <p:sp>
        <p:nvSpPr>
          <p:cNvPr id="2" name="Title 1"/>
          <p:cNvSpPr>
            <a:spLocks noGrp="1"/>
          </p:cNvSpPr>
          <p:nvPr>
            <p:ph type="title"/>
          </p:nvPr>
        </p:nvSpPr>
        <p:spPr/>
        <p:txBody>
          <a:bodyPr>
            <a:normAutofit fontScale="90000"/>
          </a:bodyPr>
          <a:lstStyle/>
          <a:p>
            <a:r>
              <a:rPr lang="en-US" dirty="0"/>
              <a:t>How does this change our </a:t>
            </a:r>
            <a:r>
              <a:rPr lang="en-US" dirty="0" smtClean="0"/>
              <a:t>interventions?</a:t>
            </a:r>
            <a:endParaRPr lang="en-US" dirty="0"/>
          </a:p>
        </p:txBody>
      </p:sp>
    </p:spTree>
    <p:extLst>
      <p:ext uri="{BB962C8B-B14F-4D97-AF65-F5344CB8AC3E}">
        <p14:creationId xmlns:p14="http://schemas.microsoft.com/office/powerpoint/2010/main" val="16087592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40000"/>
            <a:ext cx="7408333" cy="3586163"/>
          </a:xfrm>
        </p:spPr>
        <p:txBody>
          <a:bodyPr>
            <a:normAutofit fontScale="85000" lnSpcReduction="20000"/>
          </a:bodyPr>
          <a:lstStyle/>
          <a:p>
            <a:pPr>
              <a:buFont typeface="Wingdings" charset="2"/>
              <a:buChar char="Ø"/>
            </a:pPr>
            <a:r>
              <a:rPr lang="en-US" dirty="0" smtClean="0">
                <a:solidFill>
                  <a:srgbClr val="000000"/>
                </a:solidFill>
              </a:rPr>
              <a:t>Individual, family and community </a:t>
            </a:r>
            <a:r>
              <a:rPr lang="en-US" dirty="0" smtClean="0">
                <a:solidFill>
                  <a:srgbClr val="000000"/>
                </a:solidFill>
              </a:rPr>
              <a:t>interventions</a:t>
            </a:r>
            <a:r>
              <a:rPr lang="en-US" baseline="30000" dirty="0" smtClean="0">
                <a:solidFill>
                  <a:srgbClr val="000000"/>
                </a:solidFill>
              </a:rPr>
              <a:t>4</a:t>
            </a:r>
            <a:r>
              <a:rPr lang="en-US" baseline="30000" dirty="0" smtClean="0">
                <a:solidFill>
                  <a:srgbClr val="000000"/>
                </a:solidFill>
              </a:rPr>
              <a:t>,5,6,8</a:t>
            </a:r>
            <a:endParaRPr lang="en-US" dirty="0" smtClean="0">
              <a:solidFill>
                <a:srgbClr val="000000"/>
              </a:solidFill>
            </a:endParaRPr>
          </a:p>
          <a:p>
            <a:pPr lvl="1">
              <a:buFont typeface="Wingdings" charset="2"/>
              <a:buChar char="u"/>
            </a:pPr>
            <a:r>
              <a:rPr lang="en-US" dirty="0">
                <a:solidFill>
                  <a:srgbClr val="000000"/>
                </a:solidFill>
              </a:rPr>
              <a:t>Physical activity/exercise programs that are tailored for the individual but also include the </a:t>
            </a:r>
            <a:r>
              <a:rPr lang="en-US" dirty="0" smtClean="0">
                <a:solidFill>
                  <a:srgbClr val="000000"/>
                </a:solidFill>
              </a:rPr>
              <a:t>family.</a:t>
            </a:r>
            <a:endParaRPr lang="en-US" dirty="0">
              <a:solidFill>
                <a:srgbClr val="000000"/>
              </a:solidFill>
            </a:endParaRPr>
          </a:p>
          <a:p>
            <a:pPr lvl="1">
              <a:buFont typeface="Wingdings" charset="2"/>
              <a:buChar char="u"/>
            </a:pPr>
            <a:r>
              <a:rPr lang="en-US" dirty="0">
                <a:solidFill>
                  <a:srgbClr val="000000"/>
                </a:solidFill>
              </a:rPr>
              <a:t>Diet programs that focus on individual change as well as integration of healthy foods into the family’s diet.</a:t>
            </a:r>
          </a:p>
          <a:p>
            <a:pPr lvl="1">
              <a:buFont typeface="Wingdings" charset="2"/>
              <a:buChar char="u"/>
            </a:pPr>
            <a:r>
              <a:rPr lang="en-US" dirty="0">
                <a:solidFill>
                  <a:srgbClr val="000000"/>
                </a:solidFill>
              </a:rPr>
              <a:t>Promotion of community life centers with affordable prices and local fresh </a:t>
            </a:r>
            <a:r>
              <a:rPr lang="en-US" dirty="0" smtClean="0">
                <a:solidFill>
                  <a:srgbClr val="000000"/>
                </a:solidFill>
              </a:rPr>
              <a:t>markets</a:t>
            </a:r>
          </a:p>
          <a:p>
            <a:pPr marL="301943" lvl="1" indent="0">
              <a:buNone/>
            </a:pPr>
            <a:endParaRPr lang="en-US" dirty="0" smtClean="0">
              <a:solidFill>
                <a:srgbClr val="000000"/>
              </a:solidFill>
            </a:endParaRPr>
          </a:p>
          <a:p>
            <a:pPr>
              <a:buFont typeface="Wingdings" charset="2"/>
              <a:buChar char="Ø"/>
            </a:pPr>
            <a:r>
              <a:rPr lang="en-US" dirty="0" smtClean="0">
                <a:solidFill>
                  <a:srgbClr val="000000"/>
                </a:solidFill>
              </a:rPr>
              <a:t>Cultural </a:t>
            </a:r>
            <a:r>
              <a:rPr lang="en-US" dirty="0" smtClean="0">
                <a:solidFill>
                  <a:srgbClr val="000000"/>
                </a:solidFill>
              </a:rPr>
              <a:t>Competency</a:t>
            </a:r>
            <a:r>
              <a:rPr lang="en-US" baseline="30000" dirty="0" smtClean="0">
                <a:solidFill>
                  <a:srgbClr val="000000"/>
                </a:solidFill>
              </a:rPr>
              <a:t>5,8,11</a:t>
            </a:r>
            <a:endParaRPr lang="en-US" dirty="0" smtClean="0">
              <a:solidFill>
                <a:srgbClr val="000000"/>
              </a:solidFill>
            </a:endParaRPr>
          </a:p>
          <a:p>
            <a:pPr lvl="1">
              <a:buFont typeface="Wingdings" charset="2"/>
              <a:buChar char="u"/>
            </a:pPr>
            <a:r>
              <a:rPr lang="en-US" dirty="0" smtClean="0">
                <a:solidFill>
                  <a:srgbClr val="000000"/>
                </a:solidFill>
              </a:rPr>
              <a:t>Understanding cultural competency and how it affects </a:t>
            </a:r>
            <a:r>
              <a:rPr lang="en-US" dirty="0" smtClean="0">
                <a:solidFill>
                  <a:srgbClr val="000000"/>
                </a:solidFill>
              </a:rPr>
              <a:t>healthcare</a:t>
            </a:r>
          </a:p>
          <a:p>
            <a:pPr lvl="1">
              <a:buFont typeface="Wingdings" charset="2"/>
              <a:buChar char="u"/>
            </a:pPr>
            <a:r>
              <a:rPr lang="en-US" dirty="0" smtClean="0">
                <a:solidFill>
                  <a:srgbClr val="000000"/>
                </a:solidFill>
              </a:rPr>
              <a:t>Implementing cultural competency in every facet of the health care system. </a:t>
            </a:r>
            <a:endParaRPr lang="en-US" dirty="0" smtClean="0">
              <a:solidFill>
                <a:srgbClr val="000000"/>
              </a:solidFill>
            </a:endParaRPr>
          </a:p>
        </p:txBody>
      </p:sp>
      <p:sp>
        <p:nvSpPr>
          <p:cNvPr id="2" name="Title 1"/>
          <p:cNvSpPr>
            <a:spLocks noGrp="1"/>
          </p:cNvSpPr>
          <p:nvPr>
            <p:ph type="title"/>
          </p:nvPr>
        </p:nvSpPr>
        <p:spPr/>
        <p:txBody>
          <a:bodyPr>
            <a:normAutofit fontScale="90000"/>
          </a:bodyPr>
          <a:lstStyle/>
          <a:p>
            <a:r>
              <a:rPr lang="en-US" dirty="0"/>
              <a:t>A culturally sensitive </a:t>
            </a:r>
            <a:r>
              <a:rPr lang="en-US" dirty="0" smtClean="0"/>
              <a:t>approach</a:t>
            </a:r>
            <a:br>
              <a:rPr lang="en-US" dirty="0" smtClean="0"/>
            </a:br>
            <a:endParaRPr lang="en-US" dirty="0"/>
          </a:p>
        </p:txBody>
      </p:sp>
    </p:spTree>
    <p:extLst>
      <p:ext uri="{BB962C8B-B14F-4D97-AF65-F5344CB8AC3E}">
        <p14:creationId xmlns:p14="http://schemas.microsoft.com/office/powerpoint/2010/main" val="10065854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solidFill>
                  <a:srgbClr val="000000"/>
                </a:solidFill>
              </a:rPr>
              <a:t>Additional studies are needed in order to have a further understanding of the barriers to healthcare (including cultural barriers) that exist among Native Americans.</a:t>
            </a:r>
          </a:p>
          <a:p>
            <a:r>
              <a:rPr lang="en-US" dirty="0" smtClean="0">
                <a:solidFill>
                  <a:srgbClr val="000000"/>
                </a:solidFill>
              </a:rPr>
              <a:t>Additional studies are needed to understand the differences of health care disparities among Native Americans living on reservations versus Native Americans outside of reservations and how this affects healthcare interventions for these populations. </a:t>
            </a:r>
            <a:endParaRPr lang="en-US" dirty="0">
              <a:solidFill>
                <a:srgbClr val="000000"/>
              </a:solidFill>
            </a:endParaRPr>
          </a:p>
        </p:txBody>
      </p:sp>
      <p:sp>
        <p:nvSpPr>
          <p:cNvPr id="2" name="Title 1"/>
          <p:cNvSpPr>
            <a:spLocks noGrp="1"/>
          </p:cNvSpPr>
          <p:nvPr>
            <p:ph type="title"/>
          </p:nvPr>
        </p:nvSpPr>
        <p:spPr/>
        <p:txBody>
          <a:bodyPr/>
          <a:lstStyle/>
          <a:p>
            <a:r>
              <a:rPr lang="en-US" dirty="0" smtClean="0"/>
              <a:t>Future Studies</a:t>
            </a:r>
            <a:endParaRPr lang="en-US" dirty="0"/>
          </a:p>
        </p:txBody>
      </p:sp>
    </p:spTree>
    <p:extLst>
      <p:ext uri="{BB962C8B-B14F-4D97-AF65-F5344CB8AC3E}">
        <p14:creationId xmlns:p14="http://schemas.microsoft.com/office/powerpoint/2010/main" val="21549451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54941"/>
            <a:ext cx="7408333" cy="3780118"/>
          </a:xfrm>
        </p:spPr>
        <p:txBody>
          <a:bodyPr>
            <a:normAutofit fontScale="92500" lnSpcReduction="10000"/>
          </a:bodyPr>
          <a:lstStyle/>
          <a:p>
            <a:pPr marL="342900" indent="-342900">
              <a:buFont typeface="+mj-lt"/>
              <a:buAutoNum type="arabicPeriod"/>
            </a:pPr>
            <a:r>
              <a:rPr lang="en-US" sz="1200" dirty="0" err="1">
                <a:solidFill>
                  <a:srgbClr val="000000"/>
                </a:solidFill>
              </a:rPr>
              <a:t>Scheppers</a:t>
            </a:r>
            <a:r>
              <a:rPr lang="en-US" sz="1200" dirty="0">
                <a:solidFill>
                  <a:srgbClr val="000000"/>
                </a:solidFill>
              </a:rPr>
              <a:t> E. Potential barriers to the use of health services among ethnic minorities: a review. Family Practice. 2006;23(3):325-348.</a:t>
            </a:r>
          </a:p>
          <a:p>
            <a:pPr marL="342900" lvl="0" indent="-342900">
              <a:buFont typeface="+mj-lt"/>
              <a:buAutoNum type="arabicPeriod"/>
            </a:pPr>
            <a:r>
              <a:rPr lang="en-US" sz="1200" dirty="0" smtClean="0">
                <a:solidFill>
                  <a:srgbClr val="000000"/>
                </a:solidFill>
              </a:rPr>
              <a:t>Taylor </a:t>
            </a:r>
            <a:r>
              <a:rPr lang="en-US" sz="1200" dirty="0">
                <a:solidFill>
                  <a:srgbClr val="000000"/>
                </a:solidFill>
              </a:rPr>
              <a:t>CA, </a:t>
            </a:r>
            <a:r>
              <a:rPr lang="en-US" sz="1200" dirty="0" err="1">
                <a:solidFill>
                  <a:srgbClr val="000000"/>
                </a:solidFill>
              </a:rPr>
              <a:t>Keim</a:t>
            </a:r>
            <a:r>
              <a:rPr lang="en-US" sz="1200" dirty="0">
                <a:solidFill>
                  <a:srgbClr val="000000"/>
                </a:solidFill>
              </a:rPr>
              <a:t> KS, </a:t>
            </a:r>
            <a:r>
              <a:rPr lang="en-US" sz="1200" dirty="0" err="1">
                <a:solidFill>
                  <a:srgbClr val="000000"/>
                </a:solidFill>
              </a:rPr>
              <a:t>Sparrer</a:t>
            </a:r>
            <a:r>
              <a:rPr lang="en-US" sz="1200" dirty="0">
                <a:solidFill>
                  <a:srgbClr val="000000"/>
                </a:solidFill>
              </a:rPr>
              <a:t> AC, et al. Social and cultural barriers to diabetes prevention in Oklahoma American Indian women. </a:t>
            </a:r>
            <a:r>
              <a:rPr lang="en-US" sz="1200" dirty="0" err="1">
                <a:solidFill>
                  <a:srgbClr val="000000"/>
                </a:solidFill>
              </a:rPr>
              <a:t>Prev</a:t>
            </a:r>
            <a:r>
              <a:rPr lang="en-US" sz="1200" dirty="0">
                <a:solidFill>
                  <a:srgbClr val="000000"/>
                </a:solidFill>
              </a:rPr>
              <a:t> Chronic Dis. 2004 Apr;1(2): A06. </a:t>
            </a:r>
            <a:r>
              <a:rPr lang="en-US" sz="1200" dirty="0" err="1">
                <a:solidFill>
                  <a:srgbClr val="000000"/>
                </a:solidFill>
              </a:rPr>
              <a:t>Epub</a:t>
            </a:r>
            <a:r>
              <a:rPr lang="en-US" sz="1200" dirty="0">
                <a:solidFill>
                  <a:srgbClr val="000000"/>
                </a:solidFill>
              </a:rPr>
              <a:t> 2004 Mar 15</a:t>
            </a:r>
            <a:r>
              <a:rPr lang="en-US" sz="1200" dirty="0" smtClean="0">
                <a:solidFill>
                  <a:srgbClr val="000000"/>
                </a:solidFill>
              </a:rPr>
              <a:t>.</a:t>
            </a:r>
          </a:p>
          <a:p>
            <a:pPr marL="342900" indent="-342900">
              <a:buFont typeface="+mj-lt"/>
              <a:buAutoNum type="arabicPeriod"/>
            </a:pPr>
            <a:r>
              <a:rPr lang="en-US" sz="1200" dirty="0">
                <a:solidFill>
                  <a:srgbClr val="000000"/>
                </a:solidFill>
              </a:rPr>
              <a:t>Cavanaugh CL, Taylor CA, </a:t>
            </a:r>
            <a:r>
              <a:rPr lang="en-US" sz="1200" dirty="0" err="1">
                <a:solidFill>
                  <a:srgbClr val="000000"/>
                </a:solidFill>
              </a:rPr>
              <a:t>Keim</a:t>
            </a:r>
            <a:r>
              <a:rPr lang="en-US" sz="1200" dirty="0">
                <a:solidFill>
                  <a:srgbClr val="000000"/>
                </a:solidFill>
              </a:rPr>
              <a:t> KS, Clutter JE, </a:t>
            </a:r>
            <a:r>
              <a:rPr lang="en-US" sz="1200" dirty="0" err="1">
                <a:solidFill>
                  <a:srgbClr val="000000"/>
                </a:solidFill>
              </a:rPr>
              <a:t>Geraghty</a:t>
            </a:r>
            <a:r>
              <a:rPr lang="en-US" sz="1200" dirty="0">
                <a:solidFill>
                  <a:srgbClr val="000000"/>
                </a:solidFill>
              </a:rPr>
              <a:t> ME. Cultural perceptions of health and diabetes among Native American men. J Health Care Poor Underserved. 2008;19(4):1029-43.</a:t>
            </a:r>
          </a:p>
          <a:p>
            <a:pPr marL="342900" indent="-342900">
              <a:buFont typeface="+mj-lt"/>
              <a:buAutoNum type="arabicPeriod"/>
            </a:pPr>
            <a:r>
              <a:rPr lang="en-US" sz="1200" dirty="0" err="1" smtClean="0">
                <a:solidFill>
                  <a:srgbClr val="000000"/>
                </a:solidFill>
              </a:rPr>
              <a:t>Tiedt</a:t>
            </a:r>
            <a:r>
              <a:rPr lang="en-US" sz="1200" dirty="0" smtClean="0">
                <a:solidFill>
                  <a:srgbClr val="000000"/>
                </a:solidFill>
              </a:rPr>
              <a:t> </a:t>
            </a:r>
            <a:r>
              <a:rPr lang="en-US" sz="1200" dirty="0">
                <a:solidFill>
                  <a:srgbClr val="000000"/>
                </a:solidFill>
              </a:rPr>
              <a:t>JA, Sloan RS. Perceived Unsatisfactory Care as a Barrier to Diabetes Self-Management for Coeur d'Alene Tribal Members With Type 2 Diabetes. J </a:t>
            </a:r>
            <a:r>
              <a:rPr lang="en-US" sz="1200" dirty="0" err="1">
                <a:solidFill>
                  <a:srgbClr val="000000"/>
                </a:solidFill>
              </a:rPr>
              <a:t>Transcult</a:t>
            </a:r>
            <a:r>
              <a:rPr lang="en-US" sz="1200" dirty="0">
                <a:solidFill>
                  <a:srgbClr val="000000"/>
                </a:solidFill>
              </a:rPr>
              <a:t> </a:t>
            </a:r>
            <a:r>
              <a:rPr lang="en-US" sz="1200" dirty="0" err="1">
                <a:solidFill>
                  <a:srgbClr val="000000"/>
                </a:solidFill>
              </a:rPr>
              <a:t>Nurs</a:t>
            </a:r>
            <a:r>
              <a:rPr lang="en-US" sz="1200" dirty="0">
                <a:solidFill>
                  <a:srgbClr val="000000"/>
                </a:solidFill>
              </a:rPr>
              <a:t>. 2014</a:t>
            </a:r>
            <a:r>
              <a:rPr lang="en-US" sz="1200" dirty="0" smtClean="0">
                <a:solidFill>
                  <a:srgbClr val="000000"/>
                </a:solidFill>
              </a:rPr>
              <a:t>;</a:t>
            </a:r>
          </a:p>
          <a:p>
            <a:pPr marL="342900" indent="-342900">
              <a:buFont typeface="+mj-lt"/>
              <a:buAutoNum type="arabicPeriod"/>
            </a:pPr>
            <a:r>
              <a:rPr lang="en-US" sz="1200" dirty="0">
                <a:solidFill>
                  <a:srgbClr val="000000"/>
                </a:solidFill>
              </a:rPr>
              <a:t>Mitchell FM. Reframing Diabetes in American Indian Communities: A social Determinants of Health Perspective. Health </a:t>
            </a:r>
            <a:r>
              <a:rPr lang="en-US" sz="1200" dirty="0" err="1">
                <a:solidFill>
                  <a:srgbClr val="000000"/>
                </a:solidFill>
              </a:rPr>
              <a:t>Soc</a:t>
            </a:r>
            <a:r>
              <a:rPr lang="en-US" sz="1200" dirty="0">
                <a:solidFill>
                  <a:srgbClr val="000000"/>
                </a:solidFill>
              </a:rPr>
              <a:t> Work. 2012 May;37(2):71-</a:t>
            </a:r>
            <a:r>
              <a:rPr lang="en-US" sz="1200" dirty="0" smtClean="0">
                <a:solidFill>
                  <a:srgbClr val="000000"/>
                </a:solidFill>
              </a:rPr>
              <a:t>9</a:t>
            </a:r>
          </a:p>
          <a:p>
            <a:pPr marL="342900" indent="-342900">
              <a:buFont typeface="+mj-lt"/>
              <a:buAutoNum type="arabicPeriod"/>
            </a:pPr>
            <a:r>
              <a:rPr lang="en-US" sz="1200" dirty="0">
                <a:solidFill>
                  <a:srgbClr val="000000"/>
                </a:solidFill>
              </a:rPr>
              <a:t>Thomas B. Health and health care disparities: the effect of social and environmental factors on individual and population health. </a:t>
            </a:r>
            <a:r>
              <a:rPr lang="en-US" sz="1200" dirty="0" err="1">
                <a:solidFill>
                  <a:srgbClr val="000000"/>
                </a:solidFill>
              </a:rPr>
              <a:t>Int</a:t>
            </a:r>
            <a:r>
              <a:rPr lang="en-US" sz="1200" dirty="0">
                <a:solidFill>
                  <a:srgbClr val="000000"/>
                </a:solidFill>
              </a:rPr>
              <a:t> J Environ Res Public Health. 2014;11(7):7492-507</a:t>
            </a:r>
            <a:r>
              <a:rPr lang="en-US" sz="1200" dirty="0" smtClean="0">
                <a:solidFill>
                  <a:srgbClr val="000000"/>
                </a:solidFill>
              </a:rPr>
              <a:t>.</a:t>
            </a:r>
          </a:p>
          <a:p>
            <a:pPr marL="342900" indent="-342900">
              <a:buFont typeface="+mj-lt"/>
              <a:buAutoNum type="arabicPeriod"/>
            </a:pPr>
            <a:r>
              <a:rPr lang="en-US" sz="1200" dirty="0">
                <a:solidFill>
                  <a:srgbClr val="000000"/>
                </a:solidFill>
              </a:rPr>
              <a:t>Conti KM. Diabetes prevention in Indian country: developing nutrition models to tell the story of food-system change. J </a:t>
            </a:r>
            <a:r>
              <a:rPr lang="en-US" sz="1200" dirty="0" err="1">
                <a:solidFill>
                  <a:srgbClr val="000000"/>
                </a:solidFill>
              </a:rPr>
              <a:t>Transcult</a:t>
            </a:r>
            <a:r>
              <a:rPr lang="en-US" sz="1200" dirty="0">
                <a:solidFill>
                  <a:srgbClr val="000000"/>
                </a:solidFill>
              </a:rPr>
              <a:t> </a:t>
            </a:r>
            <a:r>
              <a:rPr lang="en-US" sz="1200" dirty="0" err="1">
                <a:solidFill>
                  <a:srgbClr val="000000"/>
                </a:solidFill>
              </a:rPr>
              <a:t>Nurs</a:t>
            </a:r>
            <a:r>
              <a:rPr lang="en-US" sz="1200" dirty="0">
                <a:solidFill>
                  <a:srgbClr val="000000"/>
                </a:solidFill>
              </a:rPr>
              <a:t>. 2006;17(3):234-45</a:t>
            </a:r>
            <a:r>
              <a:rPr lang="en-US" sz="1200" dirty="0" smtClean="0">
                <a:solidFill>
                  <a:srgbClr val="000000"/>
                </a:solidFill>
              </a:rPr>
              <a:t>.</a:t>
            </a:r>
          </a:p>
          <a:p>
            <a:pPr marL="342900" indent="-342900">
              <a:buFont typeface="+mj-lt"/>
              <a:buAutoNum type="arabicPeriod"/>
            </a:pPr>
            <a:r>
              <a:rPr lang="en-US" sz="1200" dirty="0" err="1" smtClean="0">
                <a:solidFill>
                  <a:srgbClr val="000000"/>
                </a:solidFill>
              </a:rPr>
              <a:t>Michielutte</a:t>
            </a:r>
            <a:r>
              <a:rPr lang="en-US" sz="1200" dirty="0" smtClean="0">
                <a:solidFill>
                  <a:srgbClr val="000000"/>
                </a:solidFill>
              </a:rPr>
              <a:t> </a:t>
            </a:r>
            <a:r>
              <a:rPr lang="en-US" sz="1200" dirty="0">
                <a:solidFill>
                  <a:srgbClr val="000000"/>
                </a:solidFill>
              </a:rPr>
              <a:t>R, Sharp PC, </a:t>
            </a:r>
            <a:r>
              <a:rPr lang="en-US" sz="1200" dirty="0" err="1">
                <a:solidFill>
                  <a:srgbClr val="000000"/>
                </a:solidFill>
              </a:rPr>
              <a:t>Dignan</a:t>
            </a:r>
            <a:r>
              <a:rPr lang="en-US" sz="1200" dirty="0">
                <a:solidFill>
                  <a:srgbClr val="000000"/>
                </a:solidFill>
              </a:rPr>
              <a:t> MB, et al. Cultural issues in the development of cancer control programs for American Indian populations. J Health Care Poor Underserved. 1994;5(4):280–</a:t>
            </a:r>
            <a:r>
              <a:rPr lang="en-US" sz="1200" dirty="0" smtClean="0">
                <a:solidFill>
                  <a:srgbClr val="000000"/>
                </a:solidFill>
              </a:rPr>
              <a:t>96</a:t>
            </a:r>
          </a:p>
          <a:p>
            <a:pPr marL="342900" indent="-342900">
              <a:buFont typeface="+mj-lt"/>
              <a:buAutoNum type="arabicPeriod"/>
            </a:pPr>
            <a:r>
              <a:rPr lang="en-US" sz="1200" dirty="0">
                <a:solidFill>
                  <a:srgbClr val="000000"/>
                </a:solidFill>
              </a:rPr>
              <a:t>Wellness in Native America. </a:t>
            </a:r>
            <a:r>
              <a:rPr lang="en-US" sz="1200" u="sng" dirty="0">
                <a:solidFill>
                  <a:srgbClr val="000000"/>
                </a:solidFill>
                <a:hlinkClick r:id="rId3"/>
              </a:rPr>
              <a:t>www.americanindianinstitute.wordpress.com</a:t>
            </a:r>
            <a:r>
              <a:rPr lang="en-US" sz="1200" dirty="0">
                <a:solidFill>
                  <a:srgbClr val="000000"/>
                </a:solidFill>
              </a:rPr>
              <a:t>. </a:t>
            </a:r>
            <a:endParaRPr lang="en-US" sz="1200" dirty="0" smtClean="0">
              <a:solidFill>
                <a:srgbClr val="000000"/>
              </a:solidFill>
            </a:endParaRPr>
          </a:p>
          <a:p>
            <a:pPr marL="342900" indent="-342900">
              <a:buFont typeface="+mj-lt"/>
              <a:buAutoNum type="arabicPeriod"/>
            </a:pPr>
            <a:r>
              <a:rPr lang="en-US" sz="1200" dirty="0">
                <a:solidFill>
                  <a:srgbClr val="000000"/>
                </a:solidFill>
              </a:rPr>
              <a:t>North Carolina Academic Center of Excellence. </a:t>
            </a:r>
            <a:r>
              <a:rPr lang="en-US" sz="1200" dirty="0">
                <a:solidFill>
                  <a:srgbClr val="000000"/>
                </a:solidFill>
                <a:hlinkClick r:id="rId4"/>
              </a:rPr>
              <a:t>www.ncace.web.unc.edu</a:t>
            </a:r>
            <a:r>
              <a:rPr lang="en-US" sz="1200" dirty="0">
                <a:solidFill>
                  <a:srgbClr val="000000"/>
                </a:solidFill>
              </a:rPr>
              <a:t>.  Accessed November 11, 2014. </a:t>
            </a:r>
            <a:endParaRPr lang="en-US" sz="1200" dirty="0" smtClean="0">
              <a:solidFill>
                <a:srgbClr val="000000"/>
              </a:solidFill>
            </a:endParaRPr>
          </a:p>
          <a:p>
            <a:pPr marL="342900" lvl="0" indent="-342900">
              <a:buFont typeface="+mj-lt"/>
              <a:buAutoNum type="arabicPeriod"/>
            </a:pPr>
            <a:r>
              <a:rPr lang="en-US" sz="1200" dirty="0">
                <a:solidFill>
                  <a:srgbClr val="000000"/>
                </a:solidFill>
              </a:rPr>
              <a:t>Betancourt J. Eliminating racial and ethnic disparities in health care: what is the role of academic medicine? Academic Medicine. 2006;81(9):788-</a:t>
            </a:r>
            <a:r>
              <a:rPr lang="en-US" sz="1200" dirty="0" smtClean="0">
                <a:solidFill>
                  <a:srgbClr val="000000"/>
                </a:solidFill>
              </a:rPr>
              <a:t>792</a:t>
            </a:r>
            <a:endParaRPr lang="en-US" sz="1200" dirty="0" smtClean="0">
              <a:solidFill>
                <a:srgbClr val="000000"/>
              </a:solidFill>
            </a:endParaRPr>
          </a:p>
          <a:p>
            <a:pPr marL="342900" lvl="0" indent="-342900">
              <a:buFont typeface="+mj-lt"/>
              <a:buAutoNum type="arabicPeriod"/>
            </a:pPr>
            <a:r>
              <a:rPr lang="en-US" sz="1200" dirty="0" err="1" smtClean="0">
                <a:solidFill>
                  <a:srgbClr val="000000"/>
                </a:solidFill>
              </a:rPr>
              <a:t>Humphry</a:t>
            </a:r>
            <a:r>
              <a:rPr lang="en-US" sz="1200" dirty="0" smtClean="0">
                <a:solidFill>
                  <a:srgbClr val="000000"/>
                </a:solidFill>
              </a:rPr>
              <a:t> J, Jameson LM, et al. Overcoming </a:t>
            </a:r>
            <a:r>
              <a:rPr lang="en-US" sz="1200" dirty="0">
                <a:solidFill>
                  <a:srgbClr val="000000"/>
                </a:solidFill>
              </a:rPr>
              <a:t>social and cultural barriers to care for patients with </a:t>
            </a:r>
            <a:r>
              <a:rPr lang="en-US" sz="1200" dirty="0" smtClean="0">
                <a:solidFill>
                  <a:srgbClr val="000000"/>
                </a:solidFill>
              </a:rPr>
              <a:t>diabetes. West </a:t>
            </a:r>
            <a:r>
              <a:rPr lang="en-US" sz="1200" dirty="0">
                <a:solidFill>
                  <a:srgbClr val="000000"/>
                </a:solidFill>
              </a:rPr>
              <a:t>J Med. Sep 1997; 167(3): 138–144</a:t>
            </a:r>
            <a:r>
              <a:rPr lang="en-US" sz="1200" dirty="0" smtClean="0">
                <a:solidFill>
                  <a:srgbClr val="000000"/>
                </a:solidFill>
              </a:rPr>
              <a:t>.</a:t>
            </a:r>
            <a:endParaRPr lang="en-US" sz="1100" dirty="0" smtClean="0">
              <a:solidFill>
                <a:srgbClr val="000000"/>
              </a:solidFill>
            </a:endParaRPr>
          </a:p>
          <a:p>
            <a:pPr marL="342900" indent="-342900">
              <a:buFont typeface="+mj-lt"/>
              <a:buAutoNum type="arabicPeriod"/>
            </a:pPr>
            <a:endParaRPr lang="en-US" sz="1100" dirty="0">
              <a:solidFill>
                <a:srgbClr val="000000"/>
              </a:solidFill>
            </a:endParaRPr>
          </a:p>
          <a:p>
            <a:pPr marL="342900" lvl="0" indent="-342900">
              <a:buFont typeface="+mj-lt"/>
              <a:buAutoNum type="arabicPeriod"/>
            </a:pPr>
            <a:endParaRPr lang="en-US" sz="1200" dirty="0">
              <a:solidFill>
                <a:srgbClr val="000000"/>
              </a:solidFill>
            </a:endParaRPr>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25109724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685365"/>
          </a:xfrm>
        </p:spPr>
        <p:txBody>
          <a:bodyPr/>
          <a:lstStyle/>
          <a:p>
            <a:r>
              <a:rPr lang="en-US" sz="6000" dirty="0" smtClean="0"/>
              <a:t>Questions???????</a:t>
            </a:r>
            <a:endParaRPr lang="en-US" sz="6000" dirty="0"/>
          </a:p>
        </p:txBody>
      </p:sp>
    </p:spTree>
    <p:extLst>
      <p:ext uri="{BB962C8B-B14F-4D97-AF65-F5344CB8AC3E}">
        <p14:creationId xmlns:p14="http://schemas.microsoft.com/office/powerpoint/2010/main" val="14738468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4155" y="338667"/>
            <a:ext cx="3812645" cy="1812862"/>
          </a:xfrm>
        </p:spPr>
        <p:txBody>
          <a:bodyPr>
            <a:normAutofit/>
          </a:bodyPr>
          <a:lstStyle/>
          <a:p>
            <a:r>
              <a:rPr lang="en-US" sz="4400" dirty="0" smtClean="0"/>
              <a:t>Who am I? </a:t>
            </a:r>
            <a:endParaRPr lang="en-US" sz="4400" dirty="0"/>
          </a:p>
        </p:txBody>
      </p:sp>
      <p:sp>
        <p:nvSpPr>
          <p:cNvPr id="6" name="Text Placeholder 5"/>
          <p:cNvSpPr>
            <a:spLocks noGrp="1"/>
          </p:cNvSpPr>
          <p:nvPr>
            <p:ph type="body" sz="half" idx="2"/>
          </p:nvPr>
        </p:nvSpPr>
        <p:spPr>
          <a:xfrm>
            <a:off x="4868333" y="2480235"/>
            <a:ext cx="3818467" cy="2726765"/>
          </a:xfrm>
        </p:spPr>
        <p:txBody>
          <a:bodyPr>
            <a:normAutofit/>
          </a:bodyPr>
          <a:lstStyle/>
          <a:p>
            <a:r>
              <a:rPr lang="en-US" sz="2400" dirty="0" smtClean="0">
                <a:solidFill>
                  <a:schemeClr val="bg1"/>
                </a:solidFill>
              </a:rPr>
              <a:t>I am a physical therapy student at UNC-Chapel Hill DPT program and I am a Native American from the </a:t>
            </a:r>
            <a:r>
              <a:rPr lang="en-US" sz="2400" dirty="0" err="1" smtClean="0">
                <a:solidFill>
                  <a:schemeClr val="bg1"/>
                </a:solidFill>
              </a:rPr>
              <a:t>Lumbee</a:t>
            </a:r>
            <a:r>
              <a:rPr lang="en-US" sz="2400" dirty="0" smtClean="0">
                <a:solidFill>
                  <a:schemeClr val="bg1"/>
                </a:solidFill>
              </a:rPr>
              <a:t> Tribe of NC. </a:t>
            </a:r>
            <a:endParaRPr lang="en-US" sz="2400" dirty="0">
              <a:solidFill>
                <a:schemeClr val="bg1"/>
              </a:solidFill>
            </a:endParaRPr>
          </a:p>
        </p:txBody>
      </p:sp>
      <p:pic>
        <p:nvPicPr>
          <p:cNvPr id="16" name="Picture 15"/>
          <p:cNvPicPr/>
          <p:nvPr/>
        </p:nvPicPr>
        <p:blipFill>
          <a:blip r:embed="rId2">
            <a:extLst>
              <a:ext uri="{28A0092B-C50C-407E-A947-70E740481C1C}">
                <a14:useLocalDpi xmlns:a14="http://schemas.microsoft.com/office/drawing/2010/main" val="0"/>
              </a:ext>
            </a:extLst>
          </a:blip>
          <a:srcRect/>
          <a:stretch>
            <a:fillRect/>
          </a:stretch>
        </p:blipFill>
        <p:spPr bwMode="auto">
          <a:xfrm>
            <a:off x="732118" y="1045882"/>
            <a:ext cx="3331881" cy="3400986"/>
          </a:xfrm>
          <a:prstGeom prst="rect">
            <a:avLst/>
          </a:prstGeom>
          <a:noFill/>
          <a:ln>
            <a:noFill/>
          </a:ln>
        </p:spPr>
      </p:pic>
    </p:spTree>
    <p:extLst>
      <p:ext uri="{BB962C8B-B14F-4D97-AF65-F5344CB8AC3E}">
        <p14:creationId xmlns:p14="http://schemas.microsoft.com/office/powerpoint/2010/main" val="36421036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Understanding barriers to healthcare among Native </a:t>
            </a:r>
            <a:r>
              <a:rPr lang="en-US" dirty="0" smtClean="0">
                <a:solidFill>
                  <a:schemeClr val="tx1"/>
                </a:solidFill>
              </a:rPr>
              <a:t>Americans (NA) </a:t>
            </a:r>
            <a:r>
              <a:rPr lang="en-US" dirty="0" smtClean="0">
                <a:solidFill>
                  <a:schemeClr val="tx1"/>
                </a:solidFill>
              </a:rPr>
              <a:t>may allow clinicians to eliminate barriers or decrease the effect of barriers in order to increase access to </a:t>
            </a:r>
            <a:r>
              <a:rPr lang="en-US" dirty="0" smtClean="0">
                <a:solidFill>
                  <a:schemeClr val="tx1"/>
                </a:solidFill>
              </a:rPr>
              <a:t>healthcare among this population. </a:t>
            </a:r>
            <a:r>
              <a:rPr lang="en-US" baseline="30000" dirty="0" smtClean="0">
                <a:solidFill>
                  <a:schemeClr val="tx1"/>
                </a:solidFill>
              </a:rPr>
              <a:t>1</a:t>
            </a:r>
            <a:endParaRPr lang="en-US" dirty="0" smtClean="0">
              <a:solidFill>
                <a:schemeClr val="tx1"/>
              </a:solidFill>
            </a:endParaRPr>
          </a:p>
          <a:p>
            <a:r>
              <a:rPr lang="en-US" dirty="0" smtClean="0">
                <a:solidFill>
                  <a:schemeClr val="tx1"/>
                </a:solidFill>
              </a:rPr>
              <a:t>Identifying </a:t>
            </a:r>
            <a:r>
              <a:rPr lang="en-US" dirty="0">
                <a:solidFill>
                  <a:schemeClr val="tx1"/>
                </a:solidFill>
              </a:rPr>
              <a:t>the health perceptions and views of Native Americans may allow clinicians to develop </a:t>
            </a:r>
            <a:r>
              <a:rPr lang="en-US" dirty="0" smtClean="0">
                <a:solidFill>
                  <a:schemeClr val="tx1"/>
                </a:solidFill>
              </a:rPr>
              <a:t>culturally sensitive </a:t>
            </a:r>
            <a:r>
              <a:rPr lang="en-US" dirty="0">
                <a:solidFill>
                  <a:schemeClr val="tx1"/>
                </a:solidFill>
              </a:rPr>
              <a:t>interventions that are more effective. </a:t>
            </a:r>
            <a:r>
              <a:rPr lang="en-US" baseline="30000" dirty="0" smtClean="0">
                <a:solidFill>
                  <a:schemeClr val="tx1"/>
                </a:solidFill>
              </a:rPr>
              <a:t>2</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smtClean="0"/>
              <a:t>Why is identifying barriers important?</a:t>
            </a:r>
            <a:endParaRPr lang="en-US" dirty="0"/>
          </a:p>
        </p:txBody>
      </p:sp>
    </p:spTree>
    <p:extLst>
      <p:ext uri="{BB962C8B-B14F-4D97-AF65-F5344CB8AC3E}">
        <p14:creationId xmlns:p14="http://schemas.microsoft.com/office/powerpoint/2010/main" val="9732931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799"/>
            <a:ext cx="7543800" cy="4513729"/>
          </a:xfrm>
        </p:spPr>
        <p:txBody>
          <a:bodyPr>
            <a:normAutofit fontScale="92500" lnSpcReduction="20000"/>
          </a:bodyPr>
          <a:lstStyle/>
          <a:p>
            <a:pPr marL="0" indent="0">
              <a:buNone/>
            </a:pPr>
            <a:endParaRPr lang="en-US" b="1" i="1" dirty="0" smtClean="0">
              <a:solidFill>
                <a:srgbClr val="000000"/>
              </a:solidFill>
            </a:endParaRPr>
          </a:p>
          <a:p>
            <a:pPr marL="0" indent="0">
              <a:buNone/>
            </a:pPr>
            <a:endParaRPr lang="en-US" b="1" i="1" dirty="0">
              <a:solidFill>
                <a:srgbClr val="000000"/>
              </a:solidFill>
            </a:endParaRPr>
          </a:p>
          <a:p>
            <a:pPr marL="0" indent="0">
              <a:buNone/>
            </a:pPr>
            <a:endParaRPr lang="en-US" b="1" i="1" dirty="0" smtClean="0">
              <a:solidFill>
                <a:srgbClr val="000000"/>
              </a:solidFill>
            </a:endParaRPr>
          </a:p>
          <a:p>
            <a:pPr marL="0" indent="0">
              <a:buNone/>
            </a:pPr>
            <a:endParaRPr lang="en-US" b="1" i="1" dirty="0">
              <a:solidFill>
                <a:srgbClr val="000000"/>
              </a:solidFill>
            </a:endParaRPr>
          </a:p>
          <a:p>
            <a:pPr marL="0" indent="0">
              <a:buNone/>
            </a:pPr>
            <a:r>
              <a:rPr lang="en-US" b="1" i="1" dirty="0" smtClean="0">
                <a:solidFill>
                  <a:srgbClr val="000000"/>
                </a:solidFill>
              </a:rPr>
              <a:t>At </a:t>
            </a:r>
            <a:r>
              <a:rPr lang="en-US" b="1" i="1" dirty="0" smtClean="0">
                <a:solidFill>
                  <a:srgbClr val="000000"/>
                </a:solidFill>
              </a:rPr>
              <a:t>the patient level:</a:t>
            </a:r>
          </a:p>
          <a:p>
            <a:pPr marL="0" indent="0">
              <a:buNone/>
            </a:pPr>
            <a:endParaRPr lang="en-US" b="1" i="1" dirty="0" smtClean="0">
              <a:solidFill>
                <a:srgbClr val="000000"/>
              </a:solidFill>
            </a:endParaRPr>
          </a:p>
          <a:p>
            <a:pPr>
              <a:buFont typeface="Wingdings" charset="2"/>
              <a:buChar char="Ø"/>
            </a:pPr>
            <a:r>
              <a:rPr lang="en-US" sz="2600" b="1" dirty="0" smtClean="0">
                <a:solidFill>
                  <a:srgbClr val="000000"/>
                </a:solidFill>
              </a:rPr>
              <a:t>Low income/ lower socioeconomic status</a:t>
            </a:r>
            <a:r>
              <a:rPr lang="en-US" sz="2600" b="1" baseline="30000" dirty="0" smtClean="0">
                <a:solidFill>
                  <a:srgbClr val="000000"/>
                </a:solidFill>
              </a:rPr>
              <a:t>1</a:t>
            </a:r>
            <a:endParaRPr lang="en-US" sz="2600" b="1" dirty="0" smtClean="0">
              <a:solidFill>
                <a:srgbClr val="000000"/>
              </a:solidFill>
            </a:endParaRPr>
          </a:p>
          <a:p>
            <a:pPr lvl="1">
              <a:buFont typeface="Wingdings" charset="2"/>
              <a:buChar char="u"/>
            </a:pPr>
            <a:r>
              <a:rPr lang="en-US" sz="2600" dirty="0" smtClean="0">
                <a:solidFill>
                  <a:srgbClr val="000000"/>
                </a:solidFill>
              </a:rPr>
              <a:t>Lack of transportation</a:t>
            </a:r>
          </a:p>
          <a:p>
            <a:pPr lvl="1">
              <a:buFont typeface="Wingdings" charset="2"/>
              <a:buChar char="u"/>
            </a:pPr>
            <a:r>
              <a:rPr lang="en-US" sz="2600" dirty="0" smtClean="0">
                <a:solidFill>
                  <a:srgbClr val="000000"/>
                </a:solidFill>
              </a:rPr>
              <a:t>Increased scheduling difficulties</a:t>
            </a:r>
          </a:p>
          <a:p>
            <a:pPr lvl="1">
              <a:buFont typeface="Wingdings" charset="2"/>
              <a:buChar char="u"/>
            </a:pPr>
            <a:r>
              <a:rPr lang="en-US" sz="2600" dirty="0" smtClean="0">
                <a:solidFill>
                  <a:srgbClr val="000000"/>
                </a:solidFill>
              </a:rPr>
              <a:t>Unaffordable healthcare</a:t>
            </a:r>
          </a:p>
          <a:p>
            <a:pPr lvl="1">
              <a:buFont typeface="Wingdings" charset="2"/>
              <a:buChar char="u"/>
            </a:pPr>
            <a:r>
              <a:rPr lang="en-US" sz="2600" dirty="0">
                <a:solidFill>
                  <a:srgbClr val="000000"/>
                </a:solidFill>
              </a:rPr>
              <a:t>Lower levels of education </a:t>
            </a:r>
            <a:r>
              <a:rPr lang="en-US" sz="2600" dirty="0" smtClean="0">
                <a:solidFill>
                  <a:srgbClr val="000000"/>
                </a:solidFill>
              </a:rPr>
              <a:t>that may create </a:t>
            </a:r>
            <a:r>
              <a:rPr lang="en-US" sz="2600" dirty="0">
                <a:solidFill>
                  <a:srgbClr val="000000"/>
                </a:solidFill>
              </a:rPr>
              <a:t>communication </a:t>
            </a:r>
            <a:r>
              <a:rPr lang="en-US" sz="2600" dirty="0" smtClean="0">
                <a:solidFill>
                  <a:srgbClr val="000000"/>
                </a:solidFill>
              </a:rPr>
              <a:t>barriers</a:t>
            </a:r>
          </a:p>
          <a:p>
            <a:pPr marL="349250" lvl="1" indent="0">
              <a:buNone/>
            </a:pPr>
            <a:endParaRPr lang="en-US" dirty="0">
              <a:solidFill>
                <a:srgbClr val="000000"/>
              </a:solidFill>
            </a:endParaRPr>
          </a:p>
          <a:p>
            <a:pPr marL="349250" lvl="1" indent="0">
              <a:buNone/>
            </a:pPr>
            <a:endParaRPr lang="en-US" dirty="0" smtClean="0">
              <a:solidFill>
                <a:srgbClr val="000000"/>
              </a:solidFill>
            </a:endParaRPr>
          </a:p>
          <a:p>
            <a:pPr lvl="1">
              <a:buFont typeface="Wingdings" charset="2"/>
              <a:buChar char="u"/>
            </a:pPr>
            <a:endParaRPr lang="en-US" dirty="0">
              <a:solidFill>
                <a:srgbClr val="000000"/>
              </a:solidFill>
            </a:endParaRPr>
          </a:p>
          <a:p>
            <a:pPr marL="301943" lvl="1" indent="0">
              <a:buNone/>
            </a:pPr>
            <a:endParaRPr lang="en-US" dirty="0" smtClean="0">
              <a:solidFill>
                <a:srgbClr val="000000"/>
              </a:solidFill>
            </a:endParaRPr>
          </a:p>
        </p:txBody>
      </p:sp>
      <p:sp>
        <p:nvSpPr>
          <p:cNvPr id="2" name="Title 1"/>
          <p:cNvSpPr>
            <a:spLocks noGrp="1"/>
          </p:cNvSpPr>
          <p:nvPr>
            <p:ph type="title"/>
          </p:nvPr>
        </p:nvSpPr>
        <p:spPr>
          <a:xfrm>
            <a:off x="301752" y="228600"/>
            <a:ext cx="8534400" cy="877047"/>
          </a:xfrm>
        </p:spPr>
        <p:txBody>
          <a:bodyPr>
            <a:normAutofit fontScale="90000"/>
          </a:bodyPr>
          <a:lstStyle/>
          <a:p>
            <a:r>
              <a:rPr lang="en-US" sz="3600" dirty="0" smtClean="0"/>
              <a:t/>
            </a:r>
            <a:br>
              <a:rPr lang="en-US" sz="3600" dirty="0" smtClean="0"/>
            </a:br>
            <a:r>
              <a:rPr lang="en-US" sz="3600" dirty="0" smtClean="0"/>
              <a:t>Common barriers to healthcare among Native Americans</a:t>
            </a:r>
            <a:endParaRPr lang="en-US" sz="3600" dirty="0"/>
          </a:p>
        </p:txBody>
      </p:sp>
    </p:spTree>
    <p:extLst>
      <p:ext uri="{BB962C8B-B14F-4D97-AF65-F5344CB8AC3E}">
        <p14:creationId xmlns:p14="http://schemas.microsoft.com/office/powerpoint/2010/main" val="22694927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90588"/>
            <a:ext cx="7408333" cy="3735575"/>
          </a:xfrm>
        </p:spPr>
        <p:txBody>
          <a:bodyPr>
            <a:normAutofit fontScale="92500" lnSpcReduction="20000"/>
          </a:bodyPr>
          <a:lstStyle/>
          <a:p>
            <a:pPr marL="0" indent="0">
              <a:buNone/>
            </a:pPr>
            <a:r>
              <a:rPr lang="en-US" sz="2000" b="1" i="1" dirty="0">
                <a:solidFill>
                  <a:srgbClr val="000000"/>
                </a:solidFill>
              </a:rPr>
              <a:t>At the patient level</a:t>
            </a:r>
            <a:r>
              <a:rPr lang="en-US" sz="2000" b="1" i="1" dirty="0" smtClean="0">
                <a:solidFill>
                  <a:srgbClr val="000000"/>
                </a:solidFill>
              </a:rPr>
              <a:t>:</a:t>
            </a:r>
          </a:p>
          <a:p>
            <a:pPr marL="0" indent="0">
              <a:buNone/>
            </a:pPr>
            <a:endParaRPr lang="en-US" sz="2000" b="1" i="1" dirty="0">
              <a:solidFill>
                <a:srgbClr val="000000"/>
              </a:solidFill>
            </a:endParaRPr>
          </a:p>
          <a:p>
            <a:pPr>
              <a:buFont typeface="Wingdings" charset="2"/>
              <a:buChar char="Ø"/>
            </a:pPr>
            <a:r>
              <a:rPr lang="en-US" sz="2600" b="1" dirty="0" smtClean="0">
                <a:solidFill>
                  <a:srgbClr val="000000"/>
                </a:solidFill>
              </a:rPr>
              <a:t>Cultural barriers</a:t>
            </a:r>
            <a:r>
              <a:rPr lang="en-US" sz="2600" b="1" baseline="30000" dirty="0" smtClean="0">
                <a:solidFill>
                  <a:srgbClr val="000000"/>
                </a:solidFill>
              </a:rPr>
              <a:t>1,3,4,5,6,7</a:t>
            </a:r>
            <a:endParaRPr lang="en-US" sz="2600" b="1" baseline="30000" dirty="0">
              <a:solidFill>
                <a:srgbClr val="000000"/>
              </a:solidFill>
            </a:endParaRPr>
          </a:p>
          <a:p>
            <a:pPr lvl="1">
              <a:buFont typeface="Wingdings" charset="2"/>
              <a:buChar char="u"/>
            </a:pPr>
            <a:r>
              <a:rPr lang="en-US" sz="2600" dirty="0">
                <a:solidFill>
                  <a:srgbClr val="000000"/>
                </a:solidFill>
              </a:rPr>
              <a:t>Perceptions of </a:t>
            </a:r>
            <a:r>
              <a:rPr lang="en-US" sz="2600" dirty="0" smtClean="0">
                <a:solidFill>
                  <a:srgbClr val="000000"/>
                </a:solidFill>
              </a:rPr>
              <a:t>healthcare/healthcare </a:t>
            </a:r>
            <a:r>
              <a:rPr lang="en-US" sz="2600" dirty="0" smtClean="0">
                <a:solidFill>
                  <a:srgbClr val="000000"/>
                </a:solidFill>
              </a:rPr>
              <a:t>providers</a:t>
            </a:r>
          </a:p>
          <a:p>
            <a:pPr lvl="2">
              <a:buFont typeface="Wingdings" charset="2"/>
              <a:buChar char="v"/>
            </a:pPr>
            <a:r>
              <a:rPr lang="en-US" sz="2200" dirty="0" smtClean="0">
                <a:solidFill>
                  <a:srgbClr val="000000"/>
                </a:solidFill>
              </a:rPr>
              <a:t>Distrust of healthcare system and providers</a:t>
            </a:r>
          </a:p>
          <a:p>
            <a:pPr lvl="2">
              <a:buFont typeface="Wingdings" charset="2"/>
              <a:buChar char="v"/>
            </a:pPr>
            <a:r>
              <a:rPr lang="en-US" sz="1900" dirty="0" smtClean="0">
                <a:solidFill>
                  <a:srgbClr val="000000"/>
                </a:solidFill>
              </a:rPr>
              <a:t>“This </a:t>
            </a:r>
            <a:r>
              <a:rPr lang="en-US" sz="1900" dirty="0">
                <a:solidFill>
                  <a:srgbClr val="000000"/>
                </a:solidFill>
              </a:rPr>
              <a:t>clinic is not viewed as tribal by hardly any of the tribal </a:t>
            </a:r>
            <a:r>
              <a:rPr lang="en-US" sz="1900" dirty="0" smtClean="0">
                <a:solidFill>
                  <a:srgbClr val="000000"/>
                </a:solidFill>
              </a:rPr>
              <a:t>members so the elders have a hard time trusting”</a:t>
            </a:r>
            <a:r>
              <a:rPr lang="en-US" sz="1900" baseline="30000" dirty="0" smtClean="0">
                <a:solidFill>
                  <a:srgbClr val="000000"/>
                </a:solidFill>
              </a:rPr>
              <a:t>4</a:t>
            </a:r>
            <a:endParaRPr lang="en-US" sz="2200" dirty="0" smtClean="0">
              <a:solidFill>
                <a:srgbClr val="000000"/>
              </a:solidFill>
            </a:endParaRPr>
          </a:p>
          <a:p>
            <a:pPr marL="627063" lvl="2" indent="0">
              <a:buNone/>
            </a:pPr>
            <a:endParaRPr lang="en-US" sz="2200" baseline="30000" dirty="0" smtClean="0">
              <a:solidFill>
                <a:srgbClr val="000000"/>
              </a:solidFill>
            </a:endParaRPr>
          </a:p>
          <a:p>
            <a:pPr marL="690563" lvl="1" indent="-342900">
              <a:buFont typeface="Wingdings" charset="2"/>
              <a:buChar char="u"/>
            </a:pPr>
            <a:r>
              <a:rPr lang="en-US" sz="2600" dirty="0">
                <a:solidFill>
                  <a:srgbClr val="000000"/>
                </a:solidFill>
              </a:rPr>
              <a:t>Remnant effects of post-colonial oppression and historical </a:t>
            </a:r>
            <a:r>
              <a:rPr lang="en-US" sz="2600" dirty="0" smtClean="0">
                <a:solidFill>
                  <a:srgbClr val="000000"/>
                </a:solidFill>
              </a:rPr>
              <a:t>trauma</a:t>
            </a:r>
            <a:r>
              <a:rPr lang="en-US" sz="2600" baseline="30000" dirty="0" smtClean="0">
                <a:solidFill>
                  <a:srgbClr val="000000"/>
                </a:solidFill>
              </a:rPr>
              <a:t>7</a:t>
            </a:r>
            <a:endParaRPr lang="en-US" sz="2600" dirty="0" smtClean="0">
              <a:solidFill>
                <a:srgbClr val="000000"/>
              </a:solidFill>
            </a:endParaRPr>
          </a:p>
          <a:p>
            <a:pPr marL="969963" lvl="2" indent="-342900">
              <a:buFont typeface="Wingdings" charset="2"/>
              <a:buChar char="v"/>
            </a:pPr>
            <a:r>
              <a:rPr lang="en-US" sz="2200" dirty="0" smtClean="0">
                <a:solidFill>
                  <a:srgbClr val="000000"/>
                </a:solidFill>
              </a:rPr>
              <a:t>Disruption of traditional food systems</a:t>
            </a:r>
          </a:p>
          <a:p>
            <a:pPr marL="969963" lvl="2" indent="-342900">
              <a:buFont typeface="Wingdings" charset="2"/>
              <a:buChar char="v"/>
            </a:pPr>
            <a:r>
              <a:rPr lang="en-US" sz="2200" dirty="0" smtClean="0">
                <a:solidFill>
                  <a:srgbClr val="000000"/>
                </a:solidFill>
              </a:rPr>
              <a:t>Distrust of government</a:t>
            </a:r>
          </a:p>
          <a:p>
            <a:pPr marL="627063" lvl="2" indent="0">
              <a:buNone/>
            </a:pPr>
            <a:endParaRPr lang="en-US" sz="1900" dirty="0">
              <a:solidFill>
                <a:srgbClr val="000000"/>
              </a:solidFill>
            </a:endParaRPr>
          </a:p>
          <a:p>
            <a:pPr marL="301943" lvl="1" indent="0">
              <a:buNone/>
            </a:pPr>
            <a:endParaRPr lang="en-US" dirty="0" smtClean="0">
              <a:solidFill>
                <a:srgbClr val="000000"/>
              </a:solidFill>
            </a:endParaRPr>
          </a:p>
          <a:p>
            <a:pPr marL="0" indent="0">
              <a:buNone/>
            </a:pPr>
            <a:endParaRPr lang="en-US" dirty="0"/>
          </a:p>
        </p:txBody>
      </p:sp>
      <p:sp>
        <p:nvSpPr>
          <p:cNvPr id="2" name="Title 1"/>
          <p:cNvSpPr>
            <a:spLocks noGrp="1"/>
          </p:cNvSpPr>
          <p:nvPr>
            <p:ph type="title"/>
          </p:nvPr>
        </p:nvSpPr>
        <p:spPr>
          <a:xfrm>
            <a:off x="301752" y="228599"/>
            <a:ext cx="8534400" cy="1474695"/>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Common </a:t>
            </a:r>
            <a:r>
              <a:rPr lang="en-US" sz="3600" dirty="0"/>
              <a:t>barriers to healthcare among Native Americans</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17250735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charset="2"/>
              <a:buChar char="Ø"/>
            </a:pPr>
            <a:r>
              <a:rPr lang="en-US" sz="2600" b="1" dirty="0" smtClean="0">
                <a:solidFill>
                  <a:srgbClr val="000000"/>
                </a:solidFill>
              </a:rPr>
              <a:t>Cultural </a:t>
            </a:r>
            <a:r>
              <a:rPr lang="en-US" sz="2600" b="1" dirty="0" smtClean="0">
                <a:solidFill>
                  <a:srgbClr val="000000"/>
                </a:solidFill>
              </a:rPr>
              <a:t>barriers</a:t>
            </a:r>
            <a:r>
              <a:rPr lang="en-US" sz="2600" b="1" baseline="30000" dirty="0" smtClean="0">
                <a:solidFill>
                  <a:srgbClr val="000000"/>
                </a:solidFill>
              </a:rPr>
              <a:t>1,3,4,5,6</a:t>
            </a:r>
            <a:endParaRPr lang="en-US" sz="2600" dirty="0" smtClean="0">
              <a:solidFill>
                <a:srgbClr val="000000"/>
              </a:solidFill>
            </a:endParaRPr>
          </a:p>
          <a:p>
            <a:pPr lvl="1">
              <a:buFont typeface="Wingdings" charset="2"/>
              <a:buChar char="u"/>
            </a:pPr>
            <a:r>
              <a:rPr lang="en-US" sz="2600" dirty="0" smtClean="0">
                <a:solidFill>
                  <a:srgbClr val="000000"/>
                </a:solidFill>
              </a:rPr>
              <a:t>Perceptions </a:t>
            </a:r>
            <a:r>
              <a:rPr lang="en-US" sz="2600" dirty="0">
                <a:solidFill>
                  <a:srgbClr val="000000"/>
                </a:solidFill>
              </a:rPr>
              <a:t>of health conditions and poor health literacy</a:t>
            </a:r>
          </a:p>
          <a:p>
            <a:pPr lvl="2">
              <a:buFont typeface="Wingdings" charset="2"/>
              <a:buChar char="v"/>
            </a:pPr>
            <a:r>
              <a:rPr lang="en-US" sz="2200" dirty="0">
                <a:solidFill>
                  <a:srgbClr val="000000"/>
                </a:solidFill>
              </a:rPr>
              <a:t>Studies reported that some NAs defined health based on the presence or absence of symptoms or chronic diseases </a:t>
            </a:r>
          </a:p>
          <a:p>
            <a:pPr lvl="2">
              <a:buFont typeface="Wingdings" charset="2"/>
              <a:buChar char="v"/>
            </a:pPr>
            <a:r>
              <a:rPr lang="en-US" sz="2200" dirty="0">
                <a:solidFill>
                  <a:srgbClr val="000000"/>
                </a:solidFill>
              </a:rPr>
              <a:t>Studies reported that some NAs felt that diabetes was “a death sentence” and that developing diabetes was inevitable in NAs. </a:t>
            </a:r>
            <a:endParaRPr lang="en-US" sz="2200" dirty="0" smtClean="0">
              <a:solidFill>
                <a:srgbClr val="000000"/>
              </a:solidFill>
            </a:endParaRPr>
          </a:p>
          <a:p>
            <a:pPr marL="301943" lvl="1" indent="0">
              <a:buNone/>
            </a:pPr>
            <a:endParaRPr lang="en-US" sz="2600" dirty="0" smtClean="0">
              <a:solidFill>
                <a:srgbClr val="000000"/>
              </a:solidFill>
            </a:endParaRPr>
          </a:p>
          <a:p>
            <a:pPr lvl="1">
              <a:buFont typeface="Wingdings" charset="2"/>
              <a:buChar char="u"/>
            </a:pPr>
            <a:r>
              <a:rPr lang="en-US" sz="2600" dirty="0" smtClean="0">
                <a:solidFill>
                  <a:srgbClr val="000000"/>
                </a:solidFill>
              </a:rPr>
              <a:t>Health </a:t>
            </a:r>
            <a:r>
              <a:rPr lang="en-US" sz="2600" dirty="0">
                <a:solidFill>
                  <a:srgbClr val="000000"/>
                </a:solidFill>
              </a:rPr>
              <a:t>risks that encompass not only the individual but also their family, community and tribe. </a:t>
            </a:r>
          </a:p>
          <a:p>
            <a:pPr lvl="1">
              <a:buFont typeface="Wingdings" charset="2"/>
              <a:buChar char="u"/>
            </a:pPr>
            <a:endParaRPr lang="en-US" dirty="0">
              <a:solidFill>
                <a:srgbClr val="000000"/>
              </a:solidFill>
            </a:endParaRPr>
          </a:p>
          <a:p>
            <a:endParaRPr lang="en-US" dirty="0"/>
          </a:p>
        </p:txBody>
      </p:sp>
      <p:sp>
        <p:nvSpPr>
          <p:cNvPr id="2" name="Title 1"/>
          <p:cNvSpPr>
            <a:spLocks noGrp="1"/>
          </p:cNvSpPr>
          <p:nvPr>
            <p:ph type="title"/>
          </p:nvPr>
        </p:nvSpPr>
        <p:spPr>
          <a:xfrm>
            <a:off x="301752" y="228599"/>
            <a:ext cx="8534400" cy="1474695"/>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Common </a:t>
            </a:r>
            <a:r>
              <a:rPr lang="en-US" sz="3600" dirty="0"/>
              <a:t>barriers to healthcare among Native Americans</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14284318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000000"/>
                </a:solidFill>
              </a:rPr>
              <a:t>A </a:t>
            </a:r>
            <a:r>
              <a:rPr lang="en-US" b="1" dirty="0" smtClean="0">
                <a:solidFill>
                  <a:srgbClr val="000000"/>
                </a:solidFill>
              </a:rPr>
              <a:t>cultural barrier </a:t>
            </a:r>
            <a:r>
              <a:rPr lang="en-US" dirty="0" smtClean="0">
                <a:solidFill>
                  <a:srgbClr val="000000"/>
                </a:solidFill>
              </a:rPr>
              <a:t>to healthcare is any barrier due to cultural influences that restricts the use of healthcare services or </a:t>
            </a:r>
            <a:r>
              <a:rPr lang="en-US" i="1" dirty="0" smtClean="0">
                <a:solidFill>
                  <a:srgbClr val="000000"/>
                </a:solidFill>
              </a:rPr>
              <a:t>medical recommendations.</a:t>
            </a:r>
            <a:r>
              <a:rPr lang="en-US" baseline="30000" dirty="0" smtClean="0">
                <a:solidFill>
                  <a:srgbClr val="000000"/>
                </a:solidFill>
              </a:rPr>
              <a:t>1,6</a:t>
            </a:r>
            <a:endParaRPr lang="en-US" i="1" dirty="0" smtClean="0">
              <a:solidFill>
                <a:srgbClr val="000000"/>
              </a:solidFill>
            </a:endParaRPr>
          </a:p>
          <a:p>
            <a:r>
              <a:rPr lang="en-US" dirty="0" smtClean="0">
                <a:solidFill>
                  <a:srgbClr val="000000"/>
                </a:solidFill>
              </a:rPr>
              <a:t>It is important to note </a:t>
            </a:r>
            <a:r>
              <a:rPr lang="en-US" b="1" dirty="0" smtClean="0">
                <a:solidFill>
                  <a:srgbClr val="000000"/>
                </a:solidFill>
              </a:rPr>
              <a:t>medical recommendations </a:t>
            </a:r>
            <a:r>
              <a:rPr lang="en-US" dirty="0" smtClean="0">
                <a:solidFill>
                  <a:srgbClr val="000000"/>
                </a:solidFill>
              </a:rPr>
              <a:t>in this definition, because many healthcare interventions (especially with physical therapy) require an individual to make modifications outside of their healthcare visit in order to be effective. </a:t>
            </a:r>
            <a:endParaRPr lang="en-US" dirty="0">
              <a:solidFill>
                <a:srgbClr val="000000"/>
              </a:solidFill>
            </a:endParaRPr>
          </a:p>
        </p:txBody>
      </p:sp>
      <p:sp>
        <p:nvSpPr>
          <p:cNvPr id="2" name="Title 1"/>
          <p:cNvSpPr>
            <a:spLocks noGrp="1"/>
          </p:cNvSpPr>
          <p:nvPr>
            <p:ph type="title"/>
          </p:nvPr>
        </p:nvSpPr>
        <p:spPr/>
        <p:txBody>
          <a:bodyPr>
            <a:normAutofit fontScale="90000"/>
          </a:bodyPr>
          <a:lstStyle/>
          <a:p>
            <a:r>
              <a:rPr lang="en-US" dirty="0" smtClean="0"/>
              <a:t>Defining cultural barriers in healthcare</a:t>
            </a:r>
            <a:endParaRPr lang="en-US" dirty="0"/>
          </a:p>
        </p:txBody>
      </p:sp>
    </p:spTree>
    <p:extLst>
      <p:ext uri="{BB962C8B-B14F-4D97-AF65-F5344CB8AC3E}">
        <p14:creationId xmlns:p14="http://schemas.microsoft.com/office/powerpoint/2010/main" val="17208464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00942"/>
            <a:ext cx="7408333" cy="3825222"/>
          </a:xfrm>
        </p:spPr>
        <p:txBody>
          <a:bodyPr>
            <a:normAutofit fontScale="62500" lnSpcReduction="20000"/>
          </a:bodyPr>
          <a:lstStyle/>
          <a:p>
            <a:pPr marL="349250" lvl="1" indent="0">
              <a:buNone/>
            </a:pPr>
            <a:r>
              <a:rPr lang="en-US" sz="2800" b="1" i="1" dirty="0" smtClean="0">
                <a:solidFill>
                  <a:srgbClr val="000000"/>
                </a:solidFill>
              </a:rPr>
              <a:t>At </a:t>
            </a:r>
            <a:r>
              <a:rPr lang="en-US" sz="2800" b="1" i="1" dirty="0" smtClean="0">
                <a:solidFill>
                  <a:srgbClr val="000000"/>
                </a:solidFill>
              </a:rPr>
              <a:t>the provider level</a:t>
            </a:r>
            <a:r>
              <a:rPr lang="en-US" sz="2800" b="1" i="1" dirty="0" smtClean="0">
                <a:solidFill>
                  <a:srgbClr val="000000"/>
                </a:solidFill>
              </a:rPr>
              <a:t>:</a:t>
            </a:r>
          </a:p>
          <a:p>
            <a:pPr marL="349250" lvl="1" indent="0">
              <a:buNone/>
            </a:pPr>
            <a:endParaRPr lang="en-US" sz="2400" b="1" dirty="0" smtClean="0">
              <a:solidFill>
                <a:srgbClr val="000000"/>
              </a:solidFill>
            </a:endParaRPr>
          </a:p>
          <a:p>
            <a:pPr>
              <a:buFont typeface="Wingdings" charset="2"/>
              <a:buChar char="Ø"/>
            </a:pPr>
            <a:r>
              <a:rPr lang="en-US" sz="3800" b="1" dirty="0" smtClean="0">
                <a:solidFill>
                  <a:srgbClr val="000000"/>
                </a:solidFill>
              </a:rPr>
              <a:t>Miscommunication</a:t>
            </a:r>
            <a:r>
              <a:rPr lang="en-US" sz="3800" b="1" baseline="30000" dirty="0">
                <a:solidFill>
                  <a:srgbClr val="000000"/>
                </a:solidFill>
              </a:rPr>
              <a:t>4</a:t>
            </a:r>
            <a:endParaRPr lang="en-US" sz="3800" b="1" dirty="0" smtClean="0">
              <a:solidFill>
                <a:srgbClr val="000000"/>
              </a:solidFill>
            </a:endParaRPr>
          </a:p>
          <a:p>
            <a:pPr lvl="1">
              <a:buFont typeface="Wingdings" charset="2"/>
              <a:buChar char="u"/>
            </a:pPr>
            <a:r>
              <a:rPr lang="en-US" sz="2900" dirty="0" smtClean="0">
                <a:solidFill>
                  <a:srgbClr val="000000"/>
                </a:solidFill>
              </a:rPr>
              <a:t>Falsely assuming the patient understands treatment </a:t>
            </a:r>
            <a:r>
              <a:rPr lang="en-US" sz="2900" dirty="0" smtClean="0">
                <a:solidFill>
                  <a:srgbClr val="000000"/>
                </a:solidFill>
              </a:rPr>
              <a:t>plans</a:t>
            </a:r>
          </a:p>
          <a:p>
            <a:pPr lvl="1">
              <a:buFont typeface="Wingdings" charset="2"/>
              <a:buChar char="u"/>
            </a:pPr>
            <a:r>
              <a:rPr lang="en-US" sz="2900" dirty="0">
                <a:solidFill>
                  <a:srgbClr val="000000"/>
                </a:solidFill>
              </a:rPr>
              <a:t>“There are times…that they glide right over what it is they’re trying to tell me and then knowing there is so much I want to know, I just look it up myself.”</a:t>
            </a:r>
            <a:r>
              <a:rPr lang="en-US" sz="2900" baseline="30000" dirty="0" smtClean="0">
                <a:solidFill>
                  <a:srgbClr val="000000"/>
                </a:solidFill>
              </a:rPr>
              <a:t>4</a:t>
            </a:r>
            <a:endParaRPr lang="en-US" sz="2900" dirty="0" smtClean="0">
              <a:solidFill>
                <a:srgbClr val="000000"/>
              </a:solidFill>
            </a:endParaRPr>
          </a:p>
          <a:p>
            <a:pPr marL="274320" lvl="1" indent="0">
              <a:buNone/>
            </a:pPr>
            <a:endParaRPr lang="en-US" sz="2900" dirty="0" smtClean="0">
              <a:solidFill>
                <a:srgbClr val="000000"/>
              </a:solidFill>
            </a:endParaRPr>
          </a:p>
          <a:p>
            <a:pPr>
              <a:buFont typeface="Wingdings" charset="2"/>
              <a:buChar char="Ø"/>
            </a:pPr>
            <a:r>
              <a:rPr lang="en-US" sz="3800" b="1" dirty="0" smtClean="0">
                <a:solidFill>
                  <a:srgbClr val="000000"/>
                </a:solidFill>
              </a:rPr>
              <a:t>Lack of culturally competent healthcare </a:t>
            </a:r>
            <a:r>
              <a:rPr lang="en-US" sz="3800" b="1" dirty="0" smtClean="0">
                <a:solidFill>
                  <a:srgbClr val="000000"/>
                </a:solidFill>
              </a:rPr>
              <a:t>providers</a:t>
            </a:r>
            <a:r>
              <a:rPr lang="en-US" sz="3800" b="1" baseline="30000" dirty="0" smtClean="0">
                <a:solidFill>
                  <a:srgbClr val="000000"/>
                </a:solidFill>
              </a:rPr>
              <a:t>1,6</a:t>
            </a:r>
            <a:endParaRPr lang="en-US" sz="3800" b="1" dirty="0" smtClean="0">
              <a:solidFill>
                <a:srgbClr val="000000"/>
              </a:solidFill>
            </a:endParaRPr>
          </a:p>
          <a:p>
            <a:pPr lvl="1">
              <a:buFont typeface="Wingdings" charset="2"/>
              <a:buChar char="u"/>
            </a:pPr>
            <a:r>
              <a:rPr lang="en-US" sz="2900" dirty="0">
                <a:solidFill>
                  <a:srgbClr val="000000"/>
                </a:solidFill>
              </a:rPr>
              <a:t>Disproportion of minorities including NAs in healthcare workforce</a:t>
            </a:r>
          </a:p>
          <a:p>
            <a:pPr lvl="1">
              <a:buFont typeface="Wingdings" charset="2"/>
              <a:buChar char="u"/>
            </a:pPr>
            <a:r>
              <a:rPr lang="en-US" sz="2900" dirty="0" smtClean="0">
                <a:solidFill>
                  <a:srgbClr val="000000"/>
                </a:solidFill>
              </a:rPr>
              <a:t>Healthcare </a:t>
            </a:r>
            <a:r>
              <a:rPr lang="en-US" sz="2900" dirty="0" smtClean="0">
                <a:solidFill>
                  <a:srgbClr val="000000"/>
                </a:solidFill>
              </a:rPr>
              <a:t>providers who do not consider the barriers that exist among other cultures.</a:t>
            </a:r>
          </a:p>
          <a:p>
            <a:pPr lvl="1">
              <a:buFont typeface="Wingdings" charset="2"/>
              <a:buChar char="u"/>
            </a:pPr>
            <a:r>
              <a:rPr lang="en-US" sz="2900" dirty="0" smtClean="0">
                <a:solidFill>
                  <a:srgbClr val="000000"/>
                </a:solidFill>
              </a:rPr>
              <a:t>They may not consider the effects that culture may have on their medical treatments/interventions. </a:t>
            </a:r>
            <a:endParaRPr lang="en-US" sz="2900" dirty="0" smtClean="0">
              <a:solidFill>
                <a:srgbClr val="000000"/>
              </a:solidFill>
            </a:endParaRPr>
          </a:p>
          <a:p>
            <a:endParaRPr lang="en-US" dirty="0"/>
          </a:p>
          <a:p>
            <a:endParaRPr lang="en-US" dirty="0"/>
          </a:p>
        </p:txBody>
      </p:sp>
      <p:sp>
        <p:nvSpPr>
          <p:cNvPr id="2" name="Title 1"/>
          <p:cNvSpPr>
            <a:spLocks noGrp="1"/>
          </p:cNvSpPr>
          <p:nvPr>
            <p:ph type="title"/>
          </p:nvPr>
        </p:nvSpPr>
        <p:spPr>
          <a:xfrm>
            <a:off x="301752" y="228599"/>
            <a:ext cx="8534400" cy="906929"/>
          </a:xfrm>
        </p:spPr>
        <p:txBody>
          <a:bodyPr>
            <a:normAutofit fontScale="90000"/>
          </a:bodyPr>
          <a:lstStyle/>
          <a:p>
            <a:r>
              <a:rPr lang="en-US" sz="3600" dirty="0"/>
              <a:t>Common barriers to healthcare among Native </a:t>
            </a:r>
            <a:r>
              <a:rPr lang="en-US" sz="3600" dirty="0" smtClean="0"/>
              <a:t>Americans</a:t>
            </a:r>
            <a:endParaRPr lang="en-US" sz="3600" dirty="0"/>
          </a:p>
        </p:txBody>
      </p:sp>
    </p:spTree>
    <p:extLst>
      <p:ext uri="{BB962C8B-B14F-4D97-AF65-F5344CB8AC3E}">
        <p14:creationId xmlns:p14="http://schemas.microsoft.com/office/powerpoint/2010/main" val="28643462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200" dirty="0" smtClean="0">
                <a:solidFill>
                  <a:srgbClr val="000000"/>
                </a:solidFill>
              </a:rPr>
              <a:t>The prevalence of diabetes mellitus(DM) and related complications (retinopathy, amputations, kidney disease, etc.)</a:t>
            </a:r>
            <a:r>
              <a:rPr lang="en-US" sz="2200" baseline="30000" dirty="0" smtClean="0">
                <a:solidFill>
                  <a:srgbClr val="000000"/>
                </a:solidFill>
              </a:rPr>
              <a:t> </a:t>
            </a:r>
            <a:r>
              <a:rPr lang="en-US" sz="2200" dirty="0" smtClean="0">
                <a:solidFill>
                  <a:srgbClr val="000000"/>
                </a:solidFill>
              </a:rPr>
              <a:t>are disproportionally higher in </a:t>
            </a:r>
            <a:r>
              <a:rPr lang="en-US" sz="2200" dirty="0" smtClean="0">
                <a:solidFill>
                  <a:srgbClr val="000000"/>
                </a:solidFill>
              </a:rPr>
              <a:t>the Native </a:t>
            </a:r>
            <a:r>
              <a:rPr lang="en-US" sz="2200" dirty="0" smtClean="0">
                <a:solidFill>
                  <a:srgbClr val="000000"/>
                </a:solidFill>
              </a:rPr>
              <a:t>American </a:t>
            </a:r>
            <a:r>
              <a:rPr lang="en-US" sz="2200" dirty="0" smtClean="0">
                <a:solidFill>
                  <a:srgbClr val="000000"/>
                </a:solidFill>
              </a:rPr>
              <a:t>population compared to the majority population and other minority populations.</a:t>
            </a:r>
            <a:r>
              <a:rPr lang="en-US" sz="2200" baseline="30000" dirty="0">
                <a:solidFill>
                  <a:srgbClr val="000000"/>
                </a:solidFill>
              </a:rPr>
              <a:t>3</a:t>
            </a:r>
            <a:r>
              <a:rPr lang="en-US" sz="2200" baseline="30000" dirty="0" smtClean="0">
                <a:solidFill>
                  <a:srgbClr val="000000"/>
                </a:solidFill>
              </a:rPr>
              <a:t>,4</a:t>
            </a:r>
            <a:endParaRPr lang="en-US" sz="2200" dirty="0" smtClean="0">
              <a:solidFill>
                <a:srgbClr val="000000"/>
              </a:solidFill>
            </a:endParaRPr>
          </a:p>
          <a:p>
            <a:endParaRPr lang="en-US" sz="2200" dirty="0" smtClean="0">
              <a:solidFill>
                <a:srgbClr val="000000"/>
              </a:solidFill>
            </a:endParaRPr>
          </a:p>
          <a:p>
            <a:r>
              <a:rPr lang="en-US" sz="2200" dirty="0" smtClean="0">
                <a:solidFill>
                  <a:srgbClr val="000000"/>
                </a:solidFill>
              </a:rPr>
              <a:t>DM </a:t>
            </a:r>
            <a:r>
              <a:rPr lang="en-US" sz="2200" dirty="0" smtClean="0">
                <a:solidFill>
                  <a:srgbClr val="000000"/>
                </a:solidFill>
              </a:rPr>
              <a:t>is the 4</a:t>
            </a:r>
            <a:r>
              <a:rPr lang="en-US" sz="2200" baseline="30000" dirty="0" smtClean="0">
                <a:solidFill>
                  <a:srgbClr val="000000"/>
                </a:solidFill>
              </a:rPr>
              <a:t>th</a:t>
            </a:r>
            <a:r>
              <a:rPr lang="en-US" sz="2200" dirty="0" smtClean="0">
                <a:solidFill>
                  <a:srgbClr val="000000"/>
                </a:solidFill>
              </a:rPr>
              <a:t> leading cause of death for Native Americans</a:t>
            </a:r>
            <a:r>
              <a:rPr lang="en-US" sz="2200" dirty="0" smtClean="0">
                <a:solidFill>
                  <a:srgbClr val="000000"/>
                </a:solidFill>
              </a:rPr>
              <a:t>.</a:t>
            </a:r>
            <a:r>
              <a:rPr lang="en-US" sz="2200" baseline="30000" dirty="0">
                <a:solidFill>
                  <a:srgbClr val="000000"/>
                </a:solidFill>
              </a:rPr>
              <a:t>5</a:t>
            </a:r>
            <a:endParaRPr lang="en-US" sz="2200" baseline="30000" dirty="0" smtClean="0">
              <a:solidFill>
                <a:srgbClr val="000000"/>
              </a:solidFill>
            </a:endParaRPr>
          </a:p>
          <a:p>
            <a:pPr marL="0" indent="0">
              <a:buNone/>
            </a:pPr>
            <a:endParaRPr lang="en-US" sz="2200" dirty="0" smtClean="0">
              <a:solidFill>
                <a:srgbClr val="000000"/>
              </a:solidFill>
            </a:endParaRPr>
          </a:p>
        </p:txBody>
      </p:sp>
      <p:sp>
        <p:nvSpPr>
          <p:cNvPr id="2" name="Title 1"/>
          <p:cNvSpPr>
            <a:spLocks noGrp="1"/>
          </p:cNvSpPr>
          <p:nvPr>
            <p:ph type="title"/>
          </p:nvPr>
        </p:nvSpPr>
        <p:spPr/>
        <p:txBody>
          <a:bodyPr>
            <a:normAutofit fontScale="90000"/>
          </a:bodyPr>
          <a:lstStyle/>
          <a:p>
            <a:r>
              <a:rPr lang="en-US" dirty="0" smtClean="0"/>
              <a:t>Diabetes Mellitus among Native Americans</a:t>
            </a:r>
            <a:endParaRPr lang="en-US" dirty="0"/>
          </a:p>
        </p:txBody>
      </p:sp>
    </p:spTree>
    <p:extLst>
      <p:ext uri="{BB962C8B-B14F-4D97-AF65-F5344CB8AC3E}">
        <p14:creationId xmlns:p14="http://schemas.microsoft.com/office/powerpoint/2010/main" val="34786850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6">
      <a:dk1>
        <a:sysClr val="windowText" lastClr="000000"/>
      </a:dk1>
      <a:lt1>
        <a:sysClr val="window" lastClr="FFFFFF"/>
      </a:lt1>
      <a:dk2>
        <a:srgbClr val="3E3D2D"/>
      </a:dk2>
      <a:lt2>
        <a:srgbClr val="FFFF00"/>
      </a:lt2>
      <a:accent1>
        <a:srgbClr val="B10202"/>
      </a:accent1>
      <a:accent2>
        <a:srgbClr val="000000"/>
      </a:accent2>
      <a:accent3>
        <a:srgbClr val="FFFF00"/>
      </a:accent3>
      <a:accent4>
        <a:srgbClr val="FFFF00"/>
      </a:accent4>
      <a:accent5>
        <a:srgbClr val="FFFF00"/>
      </a:accent5>
      <a:accent6>
        <a:srgbClr val="FFFF00"/>
      </a:accent6>
      <a:hlink>
        <a:srgbClr val="000000"/>
      </a:hlink>
      <a:folHlink>
        <a:srgbClr val="00000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10382</TotalTime>
  <Words>1829</Words>
  <Application>Microsoft Macintosh PowerPoint</Application>
  <PresentationFormat>On-screen Show (4:3)</PresentationFormat>
  <Paragraphs>143</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                       Barriers to Healthcare Among Native Americans</vt:lpstr>
      <vt:lpstr>Who am I? </vt:lpstr>
      <vt:lpstr>Why is identifying barriers important?</vt:lpstr>
      <vt:lpstr> Common barriers to healthcare among Native Americans</vt:lpstr>
      <vt:lpstr>  Common barriers to healthcare among Native Americans  </vt:lpstr>
      <vt:lpstr>  Common barriers to healthcare among Native Americans  </vt:lpstr>
      <vt:lpstr>Defining cultural barriers in healthcare</vt:lpstr>
      <vt:lpstr>Common barriers to healthcare among Native Americans</vt:lpstr>
      <vt:lpstr>Diabetes Mellitus among Native Americans</vt:lpstr>
      <vt:lpstr>PowerPoint Presentation</vt:lpstr>
      <vt:lpstr>Similarities in Robeson County</vt:lpstr>
      <vt:lpstr>Current Diabetes Intervention</vt:lpstr>
      <vt:lpstr>Poor Assumptions</vt:lpstr>
      <vt:lpstr>How does this change our interventions?</vt:lpstr>
      <vt:lpstr>A culturally sensitive approach </vt:lpstr>
      <vt:lpstr>Future Studies</vt:lpstr>
      <vt:lpstr>References: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Cultural Barriers amongst rural Native American populations</dc:title>
  <dc:creator>Joslyn Chavis</dc:creator>
  <cp:lastModifiedBy>Joslyn Chavis</cp:lastModifiedBy>
  <cp:revision>71</cp:revision>
  <dcterms:created xsi:type="dcterms:W3CDTF">2014-10-08T15:18:23Z</dcterms:created>
  <dcterms:modified xsi:type="dcterms:W3CDTF">2014-12-07T03:24:58Z</dcterms:modified>
</cp:coreProperties>
</file>