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302" r:id="rId3"/>
    <p:sldId id="257" r:id="rId4"/>
    <p:sldId id="303" r:id="rId5"/>
    <p:sldId id="309" r:id="rId6"/>
    <p:sldId id="272" r:id="rId7"/>
    <p:sldId id="260" r:id="rId8"/>
    <p:sldId id="310" r:id="rId9"/>
    <p:sldId id="258" r:id="rId10"/>
    <p:sldId id="276" r:id="rId11"/>
    <p:sldId id="318" r:id="rId12"/>
    <p:sldId id="268" r:id="rId13"/>
    <p:sldId id="311" r:id="rId14"/>
    <p:sldId id="261" r:id="rId15"/>
    <p:sldId id="312" r:id="rId16"/>
    <p:sldId id="273" r:id="rId17"/>
    <p:sldId id="313" r:id="rId18"/>
    <p:sldId id="286" r:id="rId19"/>
    <p:sldId id="293" r:id="rId20"/>
    <p:sldId id="288" r:id="rId21"/>
    <p:sldId id="290" r:id="rId22"/>
    <p:sldId id="314" r:id="rId23"/>
    <p:sldId id="280" r:id="rId24"/>
    <p:sldId id="281" r:id="rId25"/>
    <p:sldId id="282" r:id="rId26"/>
    <p:sldId id="283" r:id="rId27"/>
    <p:sldId id="284" r:id="rId28"/>
    <p:sldId id="279" r:id="rId29"/>
    <p:sldId id="295" r:id="rId30"/>
    <p:sldId id="297" r:id="rId31"/>
    <p:sldId id="298" r:id="rId32"/>
    <p:sldId id="299" r:id="rId33"/>
    <p:sldId id="315" r:id="rId34"/>
    <p:sldId id="289" r:id="rId35"/>
    <p:sldId id="301" r:id="rId36"/>
    <p:sldId id="269" r:id="rId37"/>
    <p:sldId id="300" r:id="rId38"/>
    <p:sldId id="316" r:id="rId39"/>
    <p:sldId id="263" r:id="rId40"/>
    <p:sldId id="277" r:id="rId41"/>
    <p:sldId id="294" r:id="rId42"/>
    <p:sldId id="278" r:id="rId43"/>
    <p:sldId id="270" r:id="rId44"/>
    <p:sldId id="304" r:id="rId45"/>
    <p:sldId id="264" r:id="rId46"/>
    <p:sldId id="323" r:id="rId47"/>
    <p:sldId id="324" r:id="rId48"/>
    <p:sldId id="325" r:id="rId49"/>
    <p:sldId id="326" r:id="rId50"/>
    <p:sldId id="265" r:id="rId51"/>
    <p:sldId id="322" r:id="rId52"/>
    <p:sldId id="32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4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7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C4BB2-2D2E-A647-9DC0-FC09AD2EE5C7}" type="datetimeFigureOut">
              <a:rPr lang="en-US" smtClean="0"/>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50C4A-5817-2948-AB54-1532936ABC8A}" type="slidenum">
              <a:rPr lang="en-US" smtClean="0"/>
              <a:t>‹#›</a:t>
            </a:fld>
            <a:endParaRPr lang="en-US"/>
          </a:p>
        </p:txBody>
      </p:sp>
    </p:spTree>
    <p:extLst>
      <p:ext uri="{BB962C8B-B14F-4D97-AF65-F5344CB8AC3E}">
        <p14:creationId xmlns:p14="http://schemas.microsoft.com/office/powerpoint/2010/main" val="2573829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riversdeveloper.com/wp-content/uploads/2010/08/2014_CHRC-revised.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a:t>
            </a:fld>
            <a:endParaRPr lang="en-US"/>
          </a:p>
        </p:txBody>
      </p:sp>
    </p:spTree>
    <p:extLst>
      <p:ext uri="{BB962C8B-B14F-4D97-AF65-F5344CB8AC3E}">
        <p14:creationId xmlns:p14="http://schemas.microsoft.com/office/powerpoint/2010/main" val="29508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term</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disability </a:t>
            </a:r>
            <a:r>
              <a:rPr lang="en-US" sz="1200" i="0" kern="1200" baseline="0" dirty="0" smtClean="0">
                <a:solidFill>
                  <a:schemeClr val="tx1"/>
                </a:solidFill>
                <a:effectLst/>
                <a:latin typeface="+mn-lt"/>
                <a:ea typeface="+mn-ea"/>
                <a:cs typeface="+mn-cs"/>
              </a:rPr>
              <a:t>refers to impairments in body functions and structures, activity restrictions, and participation limitations. </a:t>
            </a:r>
          </a:p>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14</a:t>
            </a:fld>
            <a:endParaRPr lang="en-US"/>
          </a:p>
        </p:txBody>
      </p:sp>
    </p:spTree>
    <p:extLst>
      <p:ext uri="{BB962C8B-B14F-4D97-AF65-F5344CB8AC3E}">
        <p14:creationId xmlns:p14="http://schemas.microsoft.com/office/powerpoint/2010/main" val="8812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u="none" strike="noStrike" dirty="0" smtClean="0">
                <a:effectLst/>
              </a:rPr>
              <a:t>NAFLD: presence</a:t>
            </a:r>
            <a:r>
              <a:rPr lang="en-US" u="none" strike="noStrike" baseline="0" dirty="0" smtClean="0">
                <a:effectLst/>
              </a:rPr>
              <a:t> of hepatic stenosis in the absence of alcohol use</a:t>
            </a:r>
          </a:p>
          <a:p>
            <a:pPr marL="0" lvl="0" indent="0">
              <a:buFont typeface="Arial"/>
              <a:buNone/>
            </a:pPr>
            <a:r>
              <a:rPr lang="en-US" u="none" strike="noStrike" baseline="0" dirty="0" smtClean="0">
                <a:effectLst/>
              </a:rPr>
              <a:t>PCOD: endocrine system disorder</a:t>
            </a:r>
          </a:p>
          <a:p>
            <a:pPr marL="0" lvl="0" indent="0">
              <a:buFont typeface="Arial"/>
              <a:buNone/>
            </a:pPr>
            <a:r>
              <a:rPr lang="en-US" u="none" strike="noStrike" baseline="0" dirty="0" smtClean="0">
                <a:effectLst/>
              </a:rPr>
              <a:t>Metabolic Syndrome: insulin resistance related set of characteristics that increases risk of CVD, T2D, and mortality in adults </a:t>
            </a:r>
          </a:p>
          <a:p>
            <a:pPr marL="0" lvl="0" indent="0">
              <a:buFont typeface="Arial"/>
              <a:buNone/>
            </a:pPr>
            <a:r>
              <a:rPr lang="en-US" u="none" strike="noStrike" baseline="0" dirty="0" smtClean="0">
                <a:effectLst/>
              </a:rPr>
              <a:t>Psychological: internalizing (anxiety and depressions) and externalizing (ADHD) disorders</a:t>
            </a:r>
          </a:p>
          <a:p>
            <a:pPr marL="0" lvl="0" indent="0">
              <a:buFont typeface="Arial"/>
              <a:buNone/>
            </a:pPr>
            <a:r>
              <a:rPr lang="en-US" u="none" strike="noStrike" baseline="0" dirty="0" smtClean="0">
                <a:effectLst/>
              </a:rPr>
              <a:t>Dental Health: cavities </a:t>
            </a:r>
          </a:p>
          <a:p>
            <a:pPr marL="0" lvl="0" indent="0">
              <a:buFont typeface="Arial"/>
              <a:buNone/>
            </a:pPr>
            <a:endParaRPr lang="en-US" u="none" strike="noStrike" dirty="0">
              <a:effectLst/>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16</a:t>
            </a:fld>
            <a:endParaRPr lang="en-US"/>
          </a:p>
        </p:txBody>
      </p:sp>
    </p:spTree>
    <p:extLst>
      <p:ext uri="{BB962C8B-B14F-4D97-AF65-F5344CB8AC3E}">
        <p14:creationId xmlns:p14="http://schemas.microsoft.com/office/powerpoint/2010/main" val="126667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Negligible impact on static balance during normal conditions, but under difficult or novel situations, impaired performance and greater postural sway</a:t>
            </a:r>
            <a:r>
              <a:rPr lang="en-US" baseline="30000" dirty="0" smtClean="0"/>
              <a:t>48</a:t>
            </a:r>
            <a:r>
              <a:rPr lang="en-US" dirty="0" smtClean="0"/>
              <a:t> </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18</a:t>
            </a:fld>
            <a:endParaRPr lang="en-US"/>
          </a:p>
        </p:txBody>
      </p:sp>
    </p:spTree>
    <p:extLst>
      <p:ext uri="{BB962C8B-B14F-4D97-AF65-F5344CB8AC3E}">
        <p14:creationId xmlns:p14="http://schemas.microsoft.com/office/powerpoint/2010/main" val="405584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19</a:t>
            </a:fld>
            <a:endParaRPr lang="en-US"/>
          </a:p>
        </p:txBody>
      </p:sp>
    </p:spTree>
    <p:extLst>
      <p:ext uri="{BB962C8B-B14F-4D97-AF65-F5344CB8AC3E}">
        <p14:creationId xmlns:p14="http://schemas.microsoft.com/office/powerpoint/2010/main" val="328787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20</a:t>
            </a:fld>
            <a:endParaRPr lang="en-US"/>
          </a:p>
        </p:txBody>
      </p:sp>
    </p:spTree>
    <p:extLst>
      <p:ext uri="{BB962C8B-B14F-4D97-AF65-F5344CB8AC3E}">
        <p14:creationId xmlns:p14="http://schemas.microsoft.com/office/powerpoint/2010/main" val="107158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Decreased odds of fracture</a:t>
            </a:r>
            <a:r>
              <a:rPr lang="en-US" baseline="30000" dirty="0" smtClean="0"/>
              <a:t>36</a:t>
            </a:r>
            <a:r>
              <a:rPr lang="en-US" dirty="0" smtClean="0"/>
              <a:t> – this study looked at total</a:t>
            </a:r>
            <a:r>
              <a:rPr lang="en-US" baseline="0" dirty="0" smtClean="0"/>
              <a:t> fractures of both the UE and LE which may explain the decreased odds; Obese individuals are also less active therefore have reduced opportunities to sustain a fracture and excess weight is often associated with increased BMD (bone mineral density)  </a:t>
            </a: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21</a:t>
            </a:fld>
            <a:endParaRPr lang="en-US"/>
          </a:p>
        </p:txBody>
      </p:sp>
    </p:spTree>
    <p:extLst>
      <p:ext uri="{BB962C8B-B14F-4D97-AF65-F5344CB8AC3E}">
        <p14:creationId xmlns:p14="http://schemas.microsoft.com/office/powerpoint/2010/main" val="250420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hip collapsed into adduction </a:t>
            </a:r>
            <a:r>
              <a:rPr lang="en-US" sz="1200" b="0" kern="1200" dirty="0" smtClean="0">
                <a:solidFill>
                  <a:schemeClr val="tx1"/>
                </a:solidFill>
                <a:effectLst/>
                <a:latin typeface="+mn-lt"/>
                <a:ea typeface="+mn-ea"/>
                <a:cs typeface="+mn-cs"/>
              </a:rPr>
              <a:t>during the stance phase of walking, likely due to the inability of one limb to support the large body mass of these boys during single limb stance.</a:t>
            </a:r>
            <a:r>
              <a:rPr lang="en-US" sz="1200" b="0" kern="1200" baseline="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The adduction position of the hip during stance stresses the lateral hip structures such as the IT band and the greater trochanteric bursa, and alters the internal stresses of the hip joint.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Hip adduction during stance also places the distal femur in a more medial position, which likely places </a:t>
            </a:r>
            <a:r>
              <a:rPr lang="en-US" sz="1200" b="1" kern="1200" dirty="0" smtClean="0">
                <a:solidFill>
                  <a:schemeClr val="tx1"/>
                </a:solidFill>
                <a:effectLst/>
                <a:latin typeface="+mn-lt"/>
                <a:ea typeface="+mn-ea"/>
                <a:cs typeface="+mn-cs"/>
              </a:rPr>
              <a:t>the knee in more valgus</a:t>
            </a:r>
            <a:r>
              <a:rPr lang="en-US" sz="1200" b="0" kern="1200" dirty="0" smtClean="0">
                <a:solidFill>
                  <a:schemeClr val="tx1"/>
                </a:solidFill>
                <a:effectLst/>
                <a:latin typeface="+mn-lt"/>
                <a:ea typeface="+mn-ea"/>
                <a:cs typeface="+mn-cs"/>
              </a:rPr>
              <a:t>. This may be associated with increased stress on the knee in the frontal plane.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Rearfoot inversion </a:t>
            </a:r>
            <a:r>
              <a:rPr lang="en-US" sz="1200" b="0" kern="1200" dirty="0" smtClean="0">
                <a:solidFill>
                  <a:schemeClr val="tx1"/>
                </a:solidFill>
                <a:effectLst/>
                <a:latin typeface="+mn-lt"/>
                <a:ea typeface="+mn-ea"/>
                <a:cs typeface="+mn-cs"/>
              </a:rPr>
              <a:t>throughout the</a:t>
            </a:r>
            <a:r>
              <a:rPr lang="en-US" sz="1200" b="0" kern="1200" baseline="0" dirty="0" smtClean="0">
                <a:solidFill>
                  <a:schemeClr val="tx1"/>
                </a:solidFill>
                <a:effectLst/>
                <a:latin typeface="+mn-lt"/>
                <a:ea typeface="+mn-ea"/>
                <a:cs typeface="+mn-cs"/>
              </a:rPr>
              <a:t> stance phase - t</a:t>
            </a:r>
            <a:r>
              <a:rPr lang="en-US" sz="1200" b="0" kern="1200" dirty="0" smtClean="0">
                <a:solidFill>
                  <a:schemeClr val="tx1"/>
                </a:solidFill>
                <a:effectLst/>
                <a:latin typeface="+mn-lt"/>
                <a:ea typeface="+mn-ea"/>
                <a:cs typeface="+mn-cs"/>
              </a:rPr>
              <a:t>his is likely a compensatory strategy during dynamic activity to accommodate for the collapsed position of the knee and hip.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23</a:t>
            </a:fld>
            <a:endParaRPr lang="en-US"/>
          </a:p>
        </p:txBody>
      </p:sp>
    </p:spTree>
    <p:extLst>
      <p:ext uri="{BB962C8B-B14F-4D97-AF65-F5344CB8AC3E}">
        <p14:creationId xmlns:p14="http://schemas.microsoft.com/office/powerpoint/2010/main" val="15692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Comprehensive musculoskeletal examination and gait analysis</a:t>
            </a:r>
          </a:p>
          <a:p>
            <a:pPr marL="171450" indent="-171450">
              <a:buFont typeface="Arial"/>
              <a:buChar char="•"/>
            </a:pPr>
            <a:r>
              <a:rPr lang="en-US" dirty="0" err="1" smtClean="0"/>
              <a:t>Nonweight</a:t>
            </a:r>
            <a:r>
              <a:rPr lang="en-US" dirty="0" smtClean="0"/>
              <a:t> bearing and/or low impact physical activities </a:t>
            </a:r>
          </a:p>
          <a:p>
            <a:pPr marL="171450" indent="-171450">
              <a:buFont typeface="Arial"/>
              <a:buChar char="•"/>
            </a:pPr>
            <a:r>
              <a:rPr lang="en-US" dirty="0" smtClean="0"/>
              <a:t>Examine muscle strength and intervene with appropriate strengthening exercises, especially those that influence motions in the frontal plane</a:t>
            </a:r>
          </a:p>
          <a:p>
            <a:pPr marL="171450" indent="-171450">
              <a:buFont typeface="Arial"/>
              <a:buChar char="•"/>
            </a:pPr>
            <a:r>
              <a:rPr lang="en-US" dirty="0" smtClean="0"/>
              <a:t>Custom foot orthosis to provide added stability during weight-bearing activities and relieve distal muscles from the </a:t>
            </a:r>
            <a:r>
              <a:rPr lang="pl-PL" dirty="0" err="1" smtClean="0"/>
              <a:t>wo</a:t>
            </a:r>
            <a:r>
              <a:rPr lang="en-US" dirty="0" err="1" smtClean="0"/>
              <a:t>rk</a:t>
            </a:r>
            <a:r>
              <a:rPr lang="en-US" dirty="0" smtClean="0"/>
              <a:t> of controlling rearfoot and midfoot motions (distal compensations)</a:t>
            </a:r>
          </a:p>
          <a:p>
            <a:pPr marL="171450" indent="-171450">
              <a:buFont typeface="Arial"/>
              <a:buChar char="•"/>
            </a:pPr>
            <a:r>
              <a:rPr lang="en-US" dirty="0" smtClean="0"/>
              <a:t>External medial/lateral support (e.g., knee bracing, ankle taping, functional foot orthotics) to prevent lower extremity injuries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24</a:t>
            </a:fld>
            <a:endParaRPr lang="en-US"/>
          </a:p>
        </p:txBody>
      </p:sp>
    </p:spTree>
    <p:extLst>
      <p:ext uri="{BB962C8B-B14F-4D97-AF65-F5344CB8AC3E}">
        <p14:creationId xmlns:p14="http://schemas.microsoft.com/office/powerpoint/2010/main" val="135733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Differences in timing of peak motions and moments may be evidence for a lack of stability in individuals who are obese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landing from a jump. Individuals who are obese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must control greater forces and more momentum when moving due to their increased mass.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This greater time required to stabilize may place individuals who are OB at a greater risk for injury because any unsteadiness during a landing could lead to a fall or compensation with excessive and abnormal movements at distal joints in an attempt to regain proximal stability.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25</a:t>
            </a:fld>
            <a:endParaRPr lang="en-US"/>
          </a:p>
        </p:txBody>
      </p:sp>
    </p:spTree>
    <p:extLst>
      <p:ext uri="{BB962C8B-B14F-4D97-AF65-F5344CB8AC3E}">
        <p14:creationId xmlns:p14="http://schemas.microsoft.com/office/powerpoint/2010/main" val="371331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26</a:t>
            </a:fld>
            <a:endParaRPr lang="en-US"/>
          </a:p>
        </p:txBody>
      </p:sp>
    </p:spTree>
    <p:extLst>
      <p:ext uri="{BB962C8B-B14F-4D97-AF65-F5344CB8AC3E}">
        <p14:creationId xmlns:p14="http://schemas.microsoft.com/office/powerpoint/2010/main" val="24945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http://</a:t>
            </a:r>
            <a:r>
              <a:rPr lang="de-DE" dirty="0" err="1" smtClean="0"/>
              <a:t>www.dukechildrens.org</a:t>
            </a:r>
            <a:r>
              <a:rPr lang="de-DE" dirty="0" smtClean="0"/>
              <a:t>/</a:t>
            </a:r>
            <a:r>
              <a:rPr lang="de-DE" dirty="0" err="1" smtClean="0"/>
              <a:t>services</a:t>
            </a:r>
            <a:r>
              <a:rPr lang="de-DE" dirty="0" smtClean="0"/>
              <a:t>/</a:t>
            </a:r>
            <a:r>
              <a:rPr lang="de-DE" dirty="0" err="1" smtClean="0"/>
              <a:t>nutritional_disorders_and_obesity</a:t>
            </a:r>
            <a:endParaRPr lang="de-DE" dirty="0" smtClean="0"/>
          </a:p>
        </p:txBody>
      </p:sp>
      <p:sp>
        <p:nvSpPr>
          <p:cNvPr id="4" name="Slide Number Placeholder 3"/>
          <p:cNvSpPr>
            <a:spLocks noGrp="1"/>
          </p:cNvSpPr>
          <p:nvPr>
            <p:ph type="sldNum" sz="quarter" idx="10"/>
          </p:nvPr>
        </p:nvSpPr>
        <p:spPr/>
        <p:txBody>
          <a:bodyPr/>
          <a:lstStyle/>
          <a:p>
            <a:fld id="{12150C4A-5817-2948-AB54-1532936ABC8A}" type="slidenum">
              <a:rPr lang="en-US" smtClean="0"/>
              <a:t>2</a:t>
            </a:fld>
            <a:endParaRPr lang="en-US"/>
          </a:p>
        </p:txBody>
      </p:sp>
    </p:spTree>
    <p:extLst>
      <p:ext uri="{BB962C8B-B14F-4D97-AF65-F5344CB8AC3E}">
        <p14:creationId xmlns:p14="http://schemas.microsoft.com/office/powerpoint/2010/main" val="120469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Unsteadiness during a landing increases risk for injury because it could lead to a fall or compensation with excessive and abnormal movements at distal joints in an attempt to gain proximal stability </a:t>
            </a:r>
          </a:p>
          <a:p>
            <a:pPr marL="171450" indent="-171450">
              <a:buFont typeface="Arial"/>
              <a:buChar char="•"/>
            </a:pPr>
            <a:r>
              <a:rPr lang="en-US" dirty="0" smtClean="0"/>
              <a:t>Children who are obese require more time to perform the same movements during landing, indicative of decreased stability and control </a:t>
            </a:r>
          </a:p>
          <a:p>
            <a:pPr marL="171450" indent="-171450">
              <a:buFont typeface="Arial"/>
              <a:buChar char="•"/>
            </a:pPr>
            <a:r>
              <a:rPr lang="en-US" dirty="0" smtClean="0"/>
              <a:t>Functional weakness in hip abductor muscles</a:t>
            </a:r>
          </a:p>
          <a:p>
            <a:pPr marL="171450" indent="-171450">
              <a:buFont typeface="Arial"/>
              <a:buChar char="•"/>
            </a:pPr>
            <a:r>
              <a:rPr lang="en-US" dirty="0" smtClean="0"/>
              <a:t>Foot Orthotics </a:t>
            </a:r>
          </a:p>
          <a:p>
            <a:pPr marL="171450" indent="-171450">
              <a:buFont typeface="Arial"/>
              <a:buChar char="•"/>
            </a:pPr>
            <a:r>
              <a:rPr lang="en-US" dirty="0" smtClean="0"/>
              <a:t>Knee/Ankle bracing or taping to improve LE alignment and control and decrease risk for injury </a:t>
            </a:r>
          </a:p>
          <a:p>
            <a:pPr marL="171450" indent="-171450">
              <a:buFont typeface="Arial"/>
              <a:buChar char="•"/>
            </a:pPr>
            <a:r>
              <a:rPr lang="en-US" dirty="0" smtClean="0"/>
              <a:t>Non-weight bearing exercises (cycling or swimming) for individuals with severe LE alignment and/or significant joint instability</a:t>
            </a:r>
          </a:p>
        </p:txBody>
      </p:sp>
      <p:sp>
        <p:nvSpPr>
          <p:cNvPr id="4" name="Slide Number Placeholder 3"/>
          <p:cNvSpPr>
            <a:spLocks noGrp="1"/>
          </p:cNvSpPr>
          <p:nvPr>
            <p:ph type="sldNum" sz="quarter" idx="10"/>
          </p:nvPr>
        </p:nvSpPr>
        <p:spPr/>
        <p:txBody>
          <a:bodyPr/>
          <a:lstStyle/>
          <a:p>
            <a:fld id="{12150C4A-5817-2948-AB54-1532936ABC8A}" type="slidenum">
              <a:rPr lang="en-US" smtClean="0"/>
              <a:t>27</a:t>
            </a:fld>
            <a:endParaRPr lang="en-US"/>
          </a:p>
        </p:txBody>
      </p:sp>
    </p:spTree>
    <p:extLst>
      <p:ext uri="{BB962C8B-B14F-4D97-AF65-F5344CB8AC3E}">
        <p14:creationId xmlns:p14="http://schemas.microsoft.com/office/powerpoint/2010/main" val="337891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28</a:t>
            </a:fld>
            <a:endParaRPr lang="en-US"/>
          </a:p>
        </p:txBody>
      </p:sp>
    </p:spTree>
    <p:extLst>
      <p:ext uri="{BB962C8B-B14F-4D97-AF65-F5344CB8AC3E}">
        <p14:creationId xmlns:p14="http://schemas.microsoft.com/office/powerpoint/2010/main" val="4180138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Require larger sagittal plane powers to control the trunk and prevent collapse of the lower limb, while promoting locomotion through propulsion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Greater mass and walking cadence create a gait cycle that requires greater mechanical power. This may result in more difficulty performing </a:t>
            </a:r>
            <a:r>
              <a:rPr lang="en-US" dirty="0" err="1" smtClean="0"/>
              <a:t>locomotor</a:t>
            </a:r>
            <a:r>
              <a:rPr lang="en-US" dirty="0" smtClean="0"/>
              <a:t> tasks and decreased motivation to exercise.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29</a:t>
            </a:fld>
            <a:endParaRPr lang="en-US"/>
          </a:p>
        </p:txBody>
      </p:sp>
    </p:spTree>
    <p:extLst>
      <p:ext uri="{BB962C8B-B14F-4D97-AF65-F5344CB8AC3E}">
        <p14:creationId xmlns:p14="http://schemas.microsoft.com/office/powerpoint/2010/main" val="1864991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30</a:t>
            </a:fld>
            <a:endParaRPr lang="en-US"/>
          </a:p>
        </p:txBody>
      </p:sp>
    </p:spTree>
    <p:extLst>
      <p:ext uri="{BB962C8B-B14F-4D97-AF65-F5344CB8AC3E}">
        <p14:creationId xmlns:p14="http://schemas.microsoft.com/office/powerpoint/2010/main" val="266833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results revealed that compared with the normal weight group, the overweight participants had significantly greater sagittal, frontal, and transverse plane absolute peak joint moments at the hip, knee, and ankle regardless of walking cadence. </a:t>
            </a:r>
            <a:endParaRPr lang="en-US" dirty="0" smtClean="0"/>
          </a:p>
        </p:txBody>
      </p:sp>
      <p:sp>
        <p:nvSpPr>
          <p:cNvPr id="4" name="Slide Number Placeholder 3"/>
          <p:cNvSpPr>
            <a:spLocks noGrp="1"/>
          </p:cNvSpPr>
          <p:nvPr>
            <p:ph type="sldNum" sz="quarter" idx="10"/>
          </p:nvPr>
        </p:nvSpPr>
        <p:spPr/>
        <p:txBody>
          <a:bodyPr/>
          <a:lstStyle/>
          <a:p>
            <a:fld id="{12150C4A-5817-2948-AB54-1532936ABC8A}" type="slidenum">
              <a:rPr lang="en-US" smtClean="0"/>
              <a:t>31</a:t>
            </a:fld>
            <a:endParaRPr lang="en-US"/>
          </a:p>
        </p:txBody>
      </p:sp>
    </p:spTree>
    <p:extLst>
      <p:ext uri="{BB962C8B-B14F-4D97-AF65-F5344CB8AC3E}">
        <p14:creationId xmlns:p14="http://schemas.microsoft.com/office/powerpoint/2010/main" val="246050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Greater hip flexor and extensor moments result in increased compressive forces on the capital femoral growth plate – can result in slipped capital femoral epiphysis </a:t>
            </a:r>
          </a:p>
          <a:p>
            <a:pPr marL="171450" indent="-171450">
              <a:buFont typeface="Arial"/>
              <a:buChar char="•"/>
            </a:pPr>
            <a:r>
              <a:rPr lang="en-US" dirty="0" smtClean="0"/>
              <a:t>Increased knee abductor moments unevenly distribute force across the medial compartment of the knee – increased risk of genu </a:t>
            </a:r>
            <a:r>
              <a:rPr lang="en-US" dirty="0" err="1" smtClean="0"/>
              <a:t>valgum</a:t>
            </a:r>
            <a:r>
              <a:rPr lang="en-US" baseline="0" dirty="0" smtClean="0"/>
              <a:t> </a:t>
            </a:r>
            <a:endParaRPr lang="en-US" dirty="0" smtClean="0"/>
          </a:p>
          <a:p>
            <a:pPr marL="171450" indent="-171450">
              <a:buFont typeface="Arial"/>
              <a:buChar char="•"/>
            </a:pPr>
            <a:r>
              <a:rPr lang="en-US" dirty="0" smtClean="0"/>
              <a:t>If the child is predisposed to varus alignment, an increase in knee adductor moment could increase compressive load on the lateral compartment and result in tibia </a:t>
            </a:r>
            <a:r>
              <a:rPr lang="en-US" dirty="0" err="1" smtClean="0"/>
              <a:t>vara</a:t>
            </a:r>
            <a:r>
              <a:rPr lang="en-US" dirty="0" smtClean="0"/>
              <a:t>.</a:t>
            </a:r>
            <a:r>
              <a:rPr lang="en-US" baseline="0" dirty="0" smtClean="0"/>
              <a:t>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Increased absolute peak joint moments in the sagittal and transverse planes on the knee can increase the force with which </a:t>
            </a:r>
            <a:r>
              <a:rPr lang="en-US" sz="1200" kern="1200" dirty="0" err="1" smtClean="0">
                <a:solidFill>
                  <a:schemeClr val="tx1"/>
                </a:solidFill>
                <a:effectLst/>
                <a:latin typeface="+mn-lt"/>
                <a:ea typeface="+mn-ea"/>
                <a:cs typeface="+mn-cs"/>
              </a:rPr>
              <a:t>tibiofemoral</a:t>
            </a:r>
            <a:r>
              <a:rPr lang="en-US" sz="1200" kern="1200" dirty="0" smtClean="0">
                <a:solidFill>
                  <a:schemeClr val="tx1"/>
                </a:solidFill>
                <a:effectLst/>
                <a:latin typeface="+mn-lt"/>
                <a:ea typeface="+mn-ea"/>
                <a:cs typeface="+mn-cs"/>
              </a:rPr>
              <a:t> contact is made during the screw home mechanism. This increase in intraarticular pressure may increase the risk of earlier progression of osteoarthritis in the overweight population.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32</a:t>
            </a:fld>
            <a:endParaRPr lang="en-US"/>
          </a:p>
        </p:txBody>
      </p:sp>
    </p:spTree>
    <p:extLst>
      <p:ext uri="{BB962C8B-B14F-4D97-AF65-F5344CB8AC3E}">
        <p14:creationId xmlns:p14="http://schemas.microsoft.com/office/powerpoint/2010/main" val="3986262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 term SCFE is a misnomer. It is actually the portion of p</a:t>
            </a:r>
            <a:r>
              <a:rPr lang="en-US" dirty="0" smtClean="0"/>
              <a:t>roximal femur distal to the </a:t>
            </a:r>
            <a:r>
              <a:rPr lang="en-US" dirty="0" err="1" smtClean="0"/>
              <a:t>physis</a:t>
            </a:r>
            <a:r>
              <a:rPr lang="en-US" dirty="0" smtClean="0"/>
              <a:t> (growth plate) that is displaced </a:t>
            </a:r>
            <a:r>
              <a:rPr lang="en-US" dirty="0" err="1" smtClean="0"/>
              <a:t>anterolaterally</a:t>
            </a:r>
            <a:r>
              <a:rPr lang="en-US" dirty="0" smtClean="0"/>
              <a:t> and superiorly. </a:t>
            </a:r>
            <a:r>
              <a:rPr lang="en-US" sz="1200" kern="1200" dirty="0" smtClean="0">
                <a:solidFill>
                  <a:schemeClr val="tx1"/>
                </a:solidFill>
                <a:latin typeface="+mn-lt"/>
                <a:ea typeface="+mn-ea"/>
                <a:cs typeface="+mn-cs"/>
              </a:rPr>
              <a:t>This displacement gives the appearance of posterior and inferior displacement of the epiphysis, which in fact remains in normal position in the acetabulum.</a:t>
            </a:r>
          </a:p>
        </p:txBody>
      </p:sp>
      <p:sp>
        <p:nvSpPr>
          <p:cNvPr id="4" name="Slide Number Placeholder 3"/>
          <p:cNvSpPr>
            <a:spLocks noGrp="1"/>
          </p:cNvSpPr>
          <p:nvPr>
            <p:ph type="sldNum" sz="quarter" idx="10"/>
          </p:nvPr>
        </p:nvSpPr>
        <p:spPr/>
        <p:txBody>
          <a:bodyPr/>
          <a:lstStyle/>
          <a:p>
            <a:fld id="{12150C4A-5817-2948-AB54-1532936ABC8A}" type="slidenum">
              <a:rPr lang="en-US" smtClean="0"/>
              <a:t>34</a:t>
            </a:fld>
            <a:endParaRPr lang="en-US"/>
          </a:p>
        </p:txBody>
      </p:sp>
    </p:spTree>
    <p:extLst>
      <p:ext uri="{BB962C8B-B14F-4D97-AF65-F5344CB8AC3E}">
        <p14:creationId xmlns:p14="http://schemas.microsoft.com/office/powerpoint/2010/main" val="391826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solidFill>
                  <a:srgbClr val="000000"/>
                </a:solidFill>
                <a:latin typeface="Calibri" charset="0"/>
              </a:rPr>
              <a:t>Radiographs demonstrating position of the screw in the center of the femoral head, perpendicular to the growth plate, with 8 to 10 mm of threads (4 to 5 threads) engaging the epiphysis. For ideal screw positioning, the bone is entered on the anterolateral aspect (arrow) of the femoral neck.</a:t>
            </a:r>
          </a:p>
        </p:txBody>
      </p:sp>
      <p:sp>
        <p:nvSpPr>
          <p:cNvPr id="4" name="Slide Number Placeholder 3"/>
          <p:cNvSpPr>
            <a:spLocks noGrp="1"/>
          </p:cNvSpPr>
          <p:nvPr>
            <p:ph type="sldNum" sz="quarter" idx="10"/>
          </p:nvPr>
        </p:nvSpPr>
        <p:spPr/>
        <p:txBody>
          <a:bodyPr/>
          <a:lstStyle/>
          <a:p>
            <a:fld id="{12150C4A-5817-2948-AB54-1532936ABC8A}" type="slidenum">
              <a:rPr lang="en-US" smtClean="0"/>
              <a:t>35</a:t>
            </a:fld>
            <a:endParaRPr lang="en-US"/>
          </a:p>
        </p:txBody>
      </p:sp>
    </p:spTree>
    <p:extLst>
      <p:ext uri="{BB962C8B-B14F-4D97-AF65-F5344CB8AC3E}">
        <p14:creationId xmlns:p14="http://schemas.microsoft.com/office/powerpoint/2010/main" val="296135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Increased weight and obesity – too great</a:t>
            </a:r>
            <a:r>
              <a:rPr lang="en-US" sz="1200" kern="1200" baseline="0" dirty="0" smtClean="0">
                <a:solidFill>
                  <a:schemeClr val="tx1"/>
                </a:solidFill>
                <a:effectLst/>
                <a:latin typeface="+mn-lt"/>
                <a:ea typeface="+mn-ea"/>
                <a:cs typeface="+mn-cs"/>
              </a:rPr>
              <a:t> a load can interfere with bone growth (deceleration of growth of the medial proximal tibia)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36</a:t>
            </a:fld>
            <a:endParaRPr lang="en-US"/>
          </a:p>
        </p:txBody>
      </p:sp>
    </p:spTree>
    <p:extLst>
      <p:ext uri="{BB962C8B-B14F-4D97-AF65-F5344CB8AC3E}">
        <p14:creationId xmlns:p14="http://schemas.microsoft.com/office/powerpoint/2010/main" val="887939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mn-lt"/>
                <a:ea typeface="+mn-ea"/>
                <a:cs typeface="+mn-cs"/>
              </a:rPr>
              <a:t>Bracing is ineffective after 3 years of age </a:t>
            </a:r>
          </a:p>
          <a:p>
            <a:pPr marL="171450" indent="-171450">
              <a:buFont typeface="Arial"/>
              <a:buChar char="•"/>
            </a:pPr>
            <a:r>
              <a:rPr lang="en-US" sz="1200" kern="1200" dirty="0" smtClean="0">
                <a:solidFill>
                  <a:schemeClr val="tx1"/>
                </a:solidFill>
                <a:effectLst/>
                <a:latin typeface="+mn-lt"/>
                <a:ea typeface="+mn-ea"/>
                <a:cs typeface="+mn-cs"/>
              </a:rPr>
              <a:t>Hemi-</a:t>
            </a:r>
            <a:r>
              <a:rPr lang="en-US" sz="1200" kern="1200" dirty="0" err="1" smtClean="0">
                <a:solidFill>
                  <a:schemeClr val="tx1"/>
                </a:solidFill>
                <a:effectLst/>
                <a:latin typeface="+mn-lt"/>
                <a:ea typeface="+mn-ea"/>
                <a:cs typeface="+mn-cs"/>
              </a:rPr>
              <a:t>epiphysiodesis</a:t>
            </a:r>
            <a:r>
              <a:rPr lang="en-US" sz="1200" kern="1200" dirty="0" smtClean="0">
                <a:solidFill>
                  <a:schemeClr val="tx1"/>
                </a:solidFill>
                <a:effectLst/>
                <a:latin typeface="+mn-lt"/>
                <a:ea typeface="+mn-ea"/>
                <a:cs typeface="+mn-cs"/>
              </a:rPr>
              <a:t> to treat Blount disease is an operation in which the </a:t>
            </a:r>
            <a:r>
              <a:rPr lang="en-US" sz="1200" kern="1200" dirty="0" err="1" smtClean="0">
                <a:solidFill>
                  <a:schemeClr val="tx1"/>
                </a:solidFill>
                <a:effectLst/>
                <a:latin typeface="+mn-lt"/>
                <a:ea typeface="+mn-ea"/>
                <a:cs typeface="+mn-cs"/>
              </a:rPr>
              <a:t>physis</a:t>
            </a:r>
            <a:r>
              <a:rPr lang="en-US" sz="1200" kern="1200" dirty="0" smtClean="0">
                <a:solidFill>
                  <a:schemeClr val="tx1"/>
                </a:solidFill>
                <a:effectLst/>
                <a:latin typeface="+mn-lt"/>
                <a:ea typeface="+mn-ea"/>
                <a:cs typeface="+mn-cs"/>
              </a:rPr>
              <a:t> is tethered laterally and remaining unrestricted medial </a:t>
            </a:r>
            <a:r>
              <a:rPr lang="en-US" sz="1200" kern="1200" dirty="0" err="1" smtClean="0">
                <a:solidFill>
                  <a:schemeClr val="tx1"/>
                </a:solidFill>
                <a:effectLst/>
                <a:latin typeface="+mn-lt"/>
                <a:ea typeface="+mn-ea"/>
                <a:cs typeface="+mn-cs"/>
              </a:rPr>
              <a:t>physeal</a:t>
            </a:r>
            <a:r>
              <a:rPr lang="en-US" sz="1200" kern="1200" dirty="0" smtClean="0">
                <a:solidFill>
                  <a:schemeClr val="tx1"/>
                </a:solidFill>
                <a:effectLst/>
                <a:latin typeface="+mn-lt"/>
                <a:ea typeface="+mn-ea"/>
                <a:cs typeface="+mn-cs"/>
              </a:rPr>
              <a:t> growth corrects angular deformities in children.</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Hemiepiphysiodesis</a:t>
            </a:r>
            <a:r>
              <a:rPr lang="en-US" sz="1200" kern="1200" dirty="0" smtClean="0">
                <a:solidFill>
                  <a:schemeClr val="tx1"/>
                </a:solidFill>
                <a:effectLst/>
                <a:latin typeface="+mn-lt"/>
                <a:ea typeface="+mn-ea"/>
                <a:cs typeface="+mn-cs"/>
              </a:rPr>
              <a:t> can be accomplished by procedures such as partial </a:t>
            </a:r>
            <a:r>
              <a:rPr lang="en-US" sz="1200" kern="1200" dirty="0" err="1" smtClean="0">
                <a:solidFill>
                  <a:schemeClr val="tx1"/>
                </a:solidFill>
                <a:effectLst/>
                <a:latin typeface="+mn-lt"/>
                <a:ea typeface="+mn-ea"/>
                <a:cs typeface="+mn-cs"/>
              </a:rPr>
              <a:t>physeal</a:t>
            </a:r>
            <a:r>
              <a:rPr lang="en-US" sz="1200" kern="1200" dirty="0" smtClean="0">
                <a:solidFill>
                  <a:schemeClr val="tx1"/>
                </a:solidFill>
                <a:effectLst/>
                <a:latin typeface="+mn-lt"/>
                <a:ea typeface="+mn-ea"/>
                <a:cs typeface="+mn-cs"/>
              </a:rPr>
              <a:t> ablation (lateral bony hemi-</a:t>
            </a:r>
            <a:r>
              <a:rPr lang="en-US" sz="1200" kern="1200" dirty="0" err="1" smtClean="0">
                <a:solidFill>
                  <a:schemeClr val="tx1"/>
                </a:solidFill>
                <a:effectLst/>
                <a:latin typeface="+mn-lt"/>
                <a:ea typeface="+mn-ea"/>
                <a:cs typeface="+mn-cs"/>
              </a:rPr>
              <a:t>epiphyseodesis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transphyseal</a:t>
            </a:r>
            <a:r>
              <a:rPr lang="en-US" sz="1200" kern="1200" dirty="0" smtClean="0">
                <a:solidFill>
                  <a:schemeClr val="tx1"/>
                </a:solidFill>
                <a:effectLst/>
                <a:latin typeface="+mn-lt"/>
                <a:ea typeface="+mn-ea"/>
                <a:cs typeface="+mn-cs"/>
              </a:rPr>
              <a:t> screw placement, and staples.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Image shows proximal</a:t>
            </a:r>
            <a:r>
              <a:rPr lang="en-US" sz="1200" kern="1200" baseline="0" dirty="0" smtClean="0">
                <a:solidFill>
                  <a:schemeClr val="tx1"/>
                </a:solidFill>
                <a:effectLst/>
                <a:latin typeface="+mn-lt"/>
                <a:ea typeface="+mn-ea"/>
                <a:cs typeface="+mn-cs"/>
              </a:rPr>
              <a:t> tibial osteotomy site and the placement of pins of the external fixator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12150C4A-5817-2948-AB54-1532936ABC8A}" type="slidenum">
              <a:rPr lang="en-US" smtClean="0"/>
              <a:t>37</a:t>
            </a:fld>
            <a:endParaRPr lang="en-US"/>
          </a:p>
        </p:txBody>
      </p:sp>
    </p:spTree>
    <p:extLst>
      <p:ext uri="{BB962C8B-B14F-4D97-AF65-F5344CB8AC3E}">
        <p14:creationId xmlns:p14="http://schemas.microsoft.com/office/powerpoint/2010/main" val="242788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3</a:t>
            </a:fld>
            <a:endParaRPr lang="en-US"/>
          </a:p>
        </p:txBody>
      </p:sp>
    </p:spTree>
    <p:extLst>
      <p:ext uri="{BB962C8B-B14F-4D97-AF65-F5344CB8AC3E}">
        <p14:creationId xmlns:p14="http://schemas.microsoft.com/office/powerpoint/2010/main" val="324012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u="none" strike="noStrike" dirty="0" smtClean="0">
              <a:effectLst/>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39</a:t>
            </a:fld>
            <a:endParaRPr lang="en-US"/>
          </a:p>
        </p:txBody>
      </p:sp>
    </p:spTree>
    <p:extLst>
      <p:ext uri="{BB962C8B-B14F-4D97-AF65-F5344CB8AC3E}">
        <p14:creationId xmlns:p14="http://schemas.microsoft.com/office/powerpoint/2010/main" val="1180883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T2D = Type II Diabetes,</a:t>
            </a:r>
            <a:r>
              <a:rPr lang="en-US" sz="1200" kern="1200" baseline="0" dirty="0" smtClean="0">
                <a:solidFill>
                  <a:schemeClr val="tx1"/>
                </a:solidFill>
                <a:effectLst/>
                <a:latin typeface="+mn-lt"/>
                <a:ea typeface="+mn-ea"/>
                <a:cs typeface="+mn-cs"/>
              </a:rPr>
              <a:t> PCOS = polycystic ovarian syndrome, NAFLD = nonalcoholic fatty liver disease, OSA = obstructive sleep apnea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40</a:t>
            </a:fld>
            <a:endParaRPr lang="en-US"/>
          </a:p>
        </p:txBody>
      </p:sp>
    </p:spTree>
    <p:extLst>
      <p:ext uri="{BB962C8B-B14F-4D97-AF65-F5344CB8AC3E}">
        <p14:creationId xmlns:p14="http://schemas.microsoft.com/office/powerpoint/2010/main" val="565745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41</a:t>
            </a:fld>
            <a:endParaRPr lang="en-US"/>
          </a:p>
        </p:txBody>
      </p:sp>
    </p:spTree>
    <p:extLst>
      <p:ext uri="{BB962C8B-B14F-4D97-AF65-F5344CB8AC3E}">
        <p14:creationId xmlns:p14="http://schemas.microsoft.com/office/powerpoint/2010/main" val="127149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Relationship</a:t>
            </a:r>
            <a:r>
              <a:rPr lang="en-US" sz="1200" kern="1200" baseline="0" dirty="0" smtClean="0">
                <a:solidFill>
                  <a:schemeClr val="tx1"/>
                </a:solidFill>
                <a:effectLst/>
                <a:latin typeface="+mn-lt"/>
                <a:ea typeface="+mn-ea"/>
                <a:cs typeface="+mn-cs"/>
              </a:rPr>
              <a:t> between obesity and osteoarthritis is an interaction between inflammatory and mechanical factors. Visceral and </a:t>
            </a:r>
            <a:r>
              <a:rPr lang="en-US" sz="1200" kern="1200" baseline="0" dirty="0" err="1" smtClean="0">
                <a:solidFill>
                  <a:schemeClr val="tx1"/>
                </a:solidFill>
                <a:effectLst/>
                <a:latin typeface="+mn-lt"/>
                <a:ea typeface="+mn-ea"/>
                <a:cs typeface="+mn-cs"/>
              </a:rPr>
              <a:t>truncal</a:t>
            </a:r>
            <a:r>
              <a:rPr lang="en-US" sz="1200" kern="1200" baseline="0" dirty="0" smtClean="0">
                <a:solidFill>
                  <a:schemeClr val="tx1"/>
                </a:solidFill>
                <a:effectLst/>
                <a:latin typeface="+mn-lt"/>
                <a:ea typeface="+mn-ea"/>
                <a:cs typeface="+mn-cs"/>
              </a:rPr>
              <a:t> adiposity may act like an endocrine organ releasing </a:t>
            </a:r>
            <a:r>
              <a:rPr lang="en-US" sz="1200" kern="1200" baseline="0" dirty="0" err="1" smtClean="0">
                <a:solidFill>
                  <a:schemeClr val="tx1"/>
                </a:solidFill>
                <a:effectLst/>
                <a:latin typeface="+mn-lt"/>
                <a:ea typeface="+mn-ea"/>
                <a:cs typeface="+mn-cs"/>
              </a:rPr>
              <a:t>proinflammatory</a:t>
            </a:r>
            <a:r>
              <a:rPr lang="en-US" sz="1200" kern="1200" baseline="0" dirty="0" smtClean="0">
                <a:solidFill>
                  <a:schemeClr val="tx1"/>
                </a:solidFill>
                <a:effectLst/>
                <a:latin typeface="+mn-lt"/>
                <a:ea typeface="+mn-ea"/>
                <a:cs typeface="+mn-cs"/>
              </a:rPr>
              <a:t> hormones such as </a:t>
            </a:r>
            <a:r>
              <a:rPr lang="en-US" sz="1200" kern="1200" baseline="0" dirty="0" err="1" smtClean="0">
                <a:solidFill>
                  <a:schemeClr val="tx1"/>
                </a:solidFill>
                <a:effectLst/>
                <a:latin typeface="+mn-lt"/>
                <a:ea typeface="+mn-ea"/>
                <a:cs typeface="+mn-cs"/>
              </a:rPr>
              <a:t>leptin</a:t>
            </a:r>
            <a:r>
              <a:rPr lang="en-US" sz="1200" kern="1200" baseline="0" dirty="0" smtClean="0">
                <a:solidFill>
                  <a:schemeClr val="tx1"/>
                </a:solidFill>
                <a:effectLst/>
                <a:latin typeface="+mn-lt"/>
                <a:ea typeface="+mn-ea"/>
                <a:cs typeface="+mn-cs"/>
              </a:rPr>
              <a:t>, tumor necrosis factor-α, and interleukin-1 – hormones that can have direct and damaging effect on joint chondrocytes.</a:t>
            </a:r>
            <a:r>
              <a:rPr lang="en-US" sz="1200" kern="1200" baseline="30000" dirty="0" smtClean="0">
                <a:solidFill>
                  <a:schemeClr val="tx1"/>
                </a:solidFill>
                <a:effectLst/>
                <a:latin typeface="+mn-lt"/>
                <a:ea typeface="+mn-ea"/>
                <a:cs typeface="+mn-cs"/>
              </a:rPr>
              <a:t>15</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42</a:t>
            </a:fld>
            <a:endParaRPr lang="en-US"/>
          </a:p>
        </p:txBody>
      </p:sp>
    </p:spTree>
    <p:extLst>
      <p:ext uri="{BB962C8B-B14F-4D97-AF65-F5344CB8AC3E}">
        <p14:creationId xmlns:p14="http://schemas.microsoft.com/office/powerpoint/2010/main" val="3616315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52</a:t>
            </a:fld>
            <a:endParaRPr lang="en-US"/>
          </a:p>
        </p:txBody>
      </p:sp>
    </p:spTree>
    <p:extLst>
      <p:ext uri="{BB962C8B-B14F-4D97-AF65-F5344CB8AC3E}">
        <p14:creationId xmlns:p14="http://schemas.microsoft.com/office/powerpoint/2010/main" val="28378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BMI is based on height and weight. </a:t>
            </a:r>
          </a:p>
          <a:p>
            <a:r>
              <a:rPr lang="en-US" dirty="0" smtClean="0"/>
              <a:t>BMI ≥ 30 is also considered</a:t>
            </a:r>
            <a:r>
              <a:rPr lang="en-US" baseline="0" dirty="0" smtClean="0"/>
              <a:t> obese. </a:t>
            </a:r>
            <a:r>
              <a:rPr lang="en-US" dirty="0" smtClean="0"/>
              <a:t> </a:t>
            </a: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6</a:t>
            </a:fld>
            <a:endParaRPr lang="en-US"/>
          </a:p>
        </p:txBody>
      </p:sp>
    </p:spTree>
    <p:extLst>
      <p:ext uri="{BB962C8B-B14F-4D97-AF65-F5344CB8AC3E}">
        <p14:creationId xmlns:p14="http://schemas.microsoft.com/office/powerpoint/2010/main" val="374785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2014 NC Child Health Report Card indicated a Grade “D” for Weight and Physical Activity.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2014 North Carolina Child Health Report Card. North Carolina Institute of Medicine. Accessed March 31, 2015. Available at </a:t>
            </a:r>
            <a:r>
              <a:rPr lang="en-US" sz="1200" u="sng" kern="1200" dirty="0" smtClean="0">
                <a:solidFill>
                  <a:schemeClr val="tx1"/>
                </a:solidFill>
                <a:effectLst/>
                <a:latin typeface="+mn-lt"/>
                <a:ea typeface="+mn-ea"/>
                <a:cs typeface="+mn-cs"/>
                <a:hlinkClick r:id="rId3"/>
              </a:rPr>
              <a:t>http://riversdeveloper.com/wp-content/uploads/2010/08/2014_CHRC-revised.pdf</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states on this slide represent the home states of the first-year </a:t>
            </a:r>
            <a:r>
              <a:rPr lang="en-US" sz="1200" kern="1200" baseline="0" dirty="0" smtClean="0">
                <a:solidFill>
                  <a:schemeClr val="tx1"/>
                </a:solidFill>
                <a:effectLst/>
                <a:latin typeface="+mn-lt"/>
                <a:ea typeface="+mn-ea"/>
                <a:cs typeface="+mn-cs"/>
              </a:rPr>
              <a:t>UNC DPT students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7</a:t>
            </a:fld>
            <a:endParaRPr lang="en-US"/>
          </a:p>
        </p:txBody>
      </p:sp>
    </p:spTree>
    <p:extLst>
      <p:ext uri="{BB962C8B-B14F-4D97-AF65-F5344CB8AC3E}">
        <p14:creationId xmlns:p14="http://schemas.microsoft.com/office/powerpoint/2010/main" val="303729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150C4A-5817-2948-AB54-1532936ABC8A}" type="slidenum">
              <a:rPr lang="en-US" smtClean="0"/>
              <a:t>9</a:t>
            </a:fld>
            <a:endParaRPr lang="en-US"/>
          </a:p>
        </p:txBody>
      </p:sp>
    </p:spTree>
    <p:extLst>
      <p:ext uri="{BB962C8B-B14F-4D97-AF65-F5344CB8AC3E}">
        <p14:creationId xmlns:p14="http://schemas.microsoft.com/office/powerpoint/2010/main" val="252314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Physical therapists can play of very important role in wellness, fitness, and prevention. There are a lot of programs and initiatives whose mission is to reduce the prevalence of obesity. </a:t>
            </a: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10</a:t>
            </a:fld>
            <a:endParaRPr lang="en-US"/>
          </a:p>
        </p:txBody>
      </p:sp>
    </p:spTree>
    <p:extLst>
      <p:ext uri="{BB962C8B-B14F-4D97-AF65-F5344CB8AC3E}">
        <p14:creationId xmlns:p14="http://schemas.microsoft.com/office/powerpoint/2010/main" val="236201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Aerobic: moderate or vigorous activities should be included on most days, with vigorous activity on at least 3 days of the week</a:t>
            </a: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11</a:t>
            </a:fld>
            <a:endParaRPr lang="en-US"/>
          </a:p>
        </p:txBody>
      </p:sp>
    </p:spTree>
    <p:extLst>
      <p:ext uri="{BB962C8B-B14F-4D97-AF65-F5344CB8AC3E}">
        <p14:creationId xmlns:p14="http://schemas.microsoft.com/office/powerpoint/2010/main" val="239484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www.apta.org</a:t>
            </a:r>
            <a:r>
              <a:rPr lang="pl-PL" dirty="0" smtClean="0"/>
              <a:t>/</a:t>
            </a:r>
            <a:r>
              <a:rPr lang="pl-PL" dirty="0" err="1" smtClean="0"/>
              <a:t>Vision</a:t>
            </a:r>
            <a:r>
              <a:rPr lang="pl-PL" dirty="0" smtClean="0"/>
              <a:t>/</a:t>
            </a:r>
            <a:endParaRPr lang="en-US" dirty="0"/>
          </a:p>
        </p:txBody>
      </p:sp>
      <p:sp>
        <p:nvSpPr>
          <p:cNvPr id="4" name="Slide Number Placeholder 3"/>
          <p:cNvSpPr>
            <a:spLocks noGrp="1"/>
          </p:cNvSpPr>
          <p:nvPr>
            <p:ph type="sldNum" sz="quarter" idx="10"/>
          </p:nvPr>
        </p:nvSpPr>
        <p:spPr/>
        <p:txBody>
          <a:bodyPr/>
          <a:lstStyle/>
          <a:p>
            <a:fld id="{12150C4A-5817-2948-AB54-1532936ABC8A}" type="slidenum">
              <a:rPr lang="en-US" smtClean="0"/>
              <a:t>12</a:t>
            </a:fld>
            <a:endParaRPr lang="en-US"/>
          </a:p>
        </p:txBody>
      </p:sp>
    </p:spTree>
    <p:extLst>
      <p:ext uri="{BB962C8B-B14F-4D97-AF65-F5344CB8AC3E}">
        <p14:creationId xmlns:p14="http://schemas.microsoft.com/office/powerpoint/2010/main" val="81005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13,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13,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April 13,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13,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13, 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13,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April 13, 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jpg"/><Relationship Id="rId11"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iversdeveloper.com/wp-content/uploads/2010/08/2014_CHRC-revised.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ukechildrens.org/services/nutritional_disorders_and_obesity"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physicalactivity/everyone/guidelines/children.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83440" y="1780539"/>
            <a:ext cx="5648623" cy="1204306"/>
          </a:xfrm>
        </p:spPr>
        <p:txBody>
          <a:bodyPr/>
          <a:lstStyle/>
          <a:p>
            <a:r>
              <a:rPr lang="en-US" sz="4400" dirty="0" smtClean="0"/>
              <a:t>Childhood Obesity</a:t>
            </a:r>
            <a:endParaRPr lang="en-US" sz="4400" dirty="0"/>
          </a:p>
        </p:txBody>
      </p:sp>
      <p:sp>
        <p:nvSpPr>
          <p:cNvPr id="3" name="Subtitle 2"/>
          <p:cNvSpPr>
            <a:spLocks noGrp="1"/>
          </p:cNvSpPr>
          <p:nvPr>
            <p:ph type="subTitle" idx="1"/>
          </p:nvPr>
        </p:nvSpPr>
        <p:spPr>
          <a:xfrm rot="19140000">
            <a:off x="1098898" y="2279217"/>
            <a:ext cx="6920485" cy="470907"/>
          </a:xfrm>
        </p:spPr>
        <p:txBody>
          <a:bodyPr>
            <a:noAutofit/>
          </a:bodyPr>
          <a:lstStyle/>
          <a:p>
            <a:r>
              <a:rPr lang="en-US" sz="2400" dirty="0" smtClean="0"/>
              <a:t>Implications for Physical Therapy</a:t>
            </a:r>
            <a:endParaRPr lang="en-US" sz="2400" dirty="0"/>
          </a:p>
        </p:txBody>
      </p:sp>
      <p:sp>
        <p:nvSpPr>
          <p:cNvPr id="4" name="TextBox 3"/>
          <p:cNvSpPr txBox="1"/>
          <p:nvPr/>
        </p:nvSpPr>
        <p:spPr>
          <a:xfrm>
            <a:off x="4899914" y="5934670"/>
            <a:ext cx="4244086" cy="923330"/>
          </a:xfrm>
          <a:prstGeom prst="rect">
            <a:avLst/>
          </a:prstGeom>
          <a:noFill/>
        </p:spPr>
        <p:txBody>
          <a:bodyPr wrap="square" rtlCol="0">
            <a:spAutoFit/>
          </a:bodyPr>
          <a:lstStyle/>
          <a:p>
            <a:r>
              <a:rPr lang="en-US" dirty="0" smtClean="0">
                <a:latin typeface="+mj-lt"/>
              </a:rPr>
              <a:t>April 7, 2015</a:t>
            </a:r>
          </a:p>
          <a:p>
            <a:r>
              <a:rPr lang="en-US" dirty="0" smtClean="0">
                <a:latin typeface="+mj-lt"/>
              </a:rPr>
              <a:t>PHYT 701 – Motor Development and Human Movement Across the Lifespan</a:t>
            </a:r>
            <a:endParaRPr lang="en-US" dirty="0">
              <a:latin typeface="+mj-lt"/>
            </a:endParaRPr>
          </a:p>
        </p:txBody>
      </p:sp>
      <p:sp>
        <p:nvSpPr>
          <p:cNvPr id="5" name="TextBox 4"/>
          <p:cNvSpPr txBox="1"/>
          <p:nvPr/>
        </p:nvSpPr>
        <p:spPr>
          <a:xfrm rot="19113605">
            <a:off x="1803054" y="3791194"/>
            <a:ext cx="3252686" cy="400110"/>
          </a:xfrm>
          <a:prstGeom prst="rect">
            <a:avLst/>
          </a:prstGeom>
          <a:noFill/>
        </p:spPr>
        <p:txBody>
          <a:bodyPr wrap="square" rtlCol="0">
            <a:spAutoFit/>
          </a:bodyPr>
          <a:lstStyle/>
          <a:p>
            <a:r>
              <a:rPr lang="en-US" sz="2000" dirty="0" smtClean="0"/>
              <a:t>By: Deidra Debnam, SPT</a:t>
            </a:r>
            <a:endParaRPr lang="en-US" sz="2000" dirty="0"/>
          </a:p>
        </p:txBody>
      </p:sp>
    </p:spTree>
    <p:extLst>
      <p:ext uri="{BB962C8B-B14F-4D97-AF65-F5344CB8AC3E}">
        <p14:creationId xmlns:p14="http://schemas.microsoft.com/office/powerpoint/2010/main" val="34425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944" y="2432778"/>
            <a:ext cx="4252876" cy="282691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987" y="3628098"/>
            <a:ext cx="4320454" cy="3263183"/>
          </a:xfrm>
          <a:prstGeom prst="rect">
            <a:avLst/>
          </a:prstGeom>
        </p:spPr>
      </p:pic>
      <p:pic>
        <p:nvPicPr>
          <p:cNvPr id="7" name="Picture 6"/>
          <p:cNvPicPr>
            <a:picLocks noChangeAspect="1"/>
          </p:cNvPicPr>
          <p:nvPr/>
        </p:nvPicPr>
        <p:blipFill>
          <a:blip r:embed="rId5"/>
          <a:stretch>
            <a:fillRect/>
          </a:stretch>
        </p:blipFill>
        <p:spPr>
          <a:xfrm>
            <a:off x="2888768" y="0"/>
            <a:ext cx="5021257" cy="3350548"/>
          </a:xfrm>
          <a:prstGeom prst="rect">
            <a:avLst/>
          </a:prstGeom>
        </p:spPr>
      </p:pic>
      <p:pic>
        <p:nvPicPr>
          <p:cNvPr id="4" name="Picture 3"/>
          <p:cNvPicPr>
            <a:picLocks noChangeAspect="1"/>
          </p:cNvPicPr>
          <p:nvPr/>
        </p:nvPicPr>
        <p:blipFill>
          <a:blip r:embed="rId6"/>
          <a:stretch>
            <a:fillRect/>
          </a:stretch>
        </p:blipFill>
        <p:spPr>
          <a:xfrm>
            <a:off x="0" y="2574164"/>
            <a:ext cx="3994368" cy="4311568"/>
          </a:xfrm>
          <a:prstGeom prst="rect">
            <a:avLst/>
          </a:prstGeom>
        </p:spPr>
      </p:pic>
      <p:pic>
        <p:nvPicPr>
          <p:cNvPr id="6" name="Picture 5"/>
          <p:cNvPicPr>
            <a:picLocks noChangeAspect="1"/>
          </p:cNvPicPr>
          <p:nvPr/>
        </p:nvPicPr>
        <p:blipFill>
          <a:blip r:embed="rId7"/>
          <a:stretch>
            <a:fillRect/>
          </a:stretch>
        </p:blipFill>
        <p:spPr>
          <a:xfrm>
            <a:off x="5681209" y="1000168"/>
            <a:ext cx="3462791" cy="314799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932883"/>
            <a:ext cx="7380421" cy="195284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1431" y="0"/>
            <a:ext cx="3562568" cy="1864969"/>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5618" y="4117154"/>
            <a:ext cx="4058045" cy="1375904"/>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158588" cy="3224116"/>
          </a:xfrm>
          <a:prstGeom prst="rect">
            <a:avLst/>
          </a:prstGeom>
        </p:spPr>
      </p:pic>
      <p:sp>
        <p:nvSpPr>
          <p:cNvPr id="13" name="TextBox 12"/>
          <p:cNvSpPr txBox="1"/>
          <p:nvPr/>
        </p:nvSpPr>
        <p:spPr>
          <a:xfrm>
            <a:off x="0" y="6471407"/>
            <a:ext cx="4393926" cy="369332"/>
          </a:xfrm>
          <a:prstGeom prst="rect">
            <a:avLst/>
          </a:prstGeom>
          <a:noFill/>
        </p:spPr>
        <p:txBody>
          <a:bodyPr wrap="square" rtlCol="0">
            <a:spAutoFit/>
          </a:bodyPr>
          <a:lstStyle/>
          <a:p>
            <a:r>
              <a:rPr lang="en-US" b="1" dirty="0" smtClean="0"/>
              <a:t>All Images Retrieved from: Google Images</a:t>
            </a:r>
            <a:endParaRPr lang="en-US" b="1" dirty="0"/>
          </a:p>
        </p:txBody>
      </p:sp>
    </p:spTree>
    <p:extLst>
      <p:ext uri="{BB962C8B-B14F-4D97-AF65-F5344CB8AC3E}">
        <p14:creationId xmlns:p14="http://schemas.microsoft.com/office/powerpoint/2010/main" val="504912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tgtEl>
                                        <p:attrNameLst>
                                          <p:attrName>ppt_x</p:attrName>
                                          <p:attrName>ppt_y</p:attrName>
                                        </p:attrNameLst>
                                      </p:cBhvr>
                                    </p:animMotion>
                                    <p:animEffect transition="in" filter="fade">
                                      <p:cBhvr>
                                        <p:cTn id="16" dur="2000"/>
                                        <p:tgtEl>
                                          <p:spTgt spid="4"/>
                                        </p:tgtEl>
                                      </p:cBhvr>
                                    </p:animEffect>
                                  </p:childTnLst>
                                </p:cTn>
                              </p:par>
                            </p:childTnLst>
                          </p:cTn>
                        </p:par>
                        <p:par>
                          <p:cTn id="17" fill="hold">
                            <p:stCondLst>
                              <p:cond delay="4000"/>
                            </p:stCondLst>
                            <p:childTnLst>
                              <p:par>
                                <p:cTn id="18" presetID="5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par>
                          <p:cTn id="23" fill="hold">
                            <p:stCondLst>
                              <p:cond delay="5000"/>
                            </p:stCondLst>
                            <p:childTnLst>
                              <p:par>
                                <p:cTn id="24" presetID="1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6000"/>
                            </p:stCondLst>
                            <p:childTnLst>
                              <p:par>
                                <p:cTn id="31" presetID="49" presetClass="entr" presetSubtype="0" decel="10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360"/>
                                          </p:val>
                                        </p:tav>
                                        <p:tav tm="100000">
                                          <p:val>
                                            <p:fltVal val="0"/>
                                          </p:val>
                                        </p:tav>
                                      </p:tavLst>
                                    </p:anim>
                                    <p:animEffect transition="in" filter="fade">
                                      <p:cBhvr>
                                        <p:cTn id="36" dur="1000"/>
                                        <p:tgtEl>
                                          <p:spTgt spid="7"/>
                                        </p:tgtEl>
                                      </p:cBhvr>
                                    </p:animEffect>
                                  </p:childTnLst>
                                </p:cTn>
                              </p:par>
                            </p:childTnLst>
                          </p:cTn>
                        </p:par>
                        <p:par>
                          <p:cTn id="37" fill="hold">
                            <p:stCondLst>
                              <p:cond delay="7000"/>
                            </p:stCondLst>
                            <p:childTnLst>
                              <p:par>
                                <p:cTn id="38" presetID="2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8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9000"/>
                            </p:stCondLst>
                            <p:childTnLst>
                              <p:par>
                                <p:cTn id="50" presetID="31"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recommendations</a:t>
            </a:r>
            <a:endParaRPr lang="en-US" dirty="0"/>
          </a:p>
        </p:txBody>
      </p:sp>
      <p:sp>
        <p:nvSpPr>
          <p:cNvPr id="3" name="Content Placeholder 2"/>
          <p:cNvSpPr>
            <a:spLocks noGrp="1"/>
          </p:cNvSpPr>
          <p:nvPr>
            <p:ph idx="1"/>
          </p:nvPr>
        </p:nvSpPr>
        <p:spPr>
          <a:xfrm>
            <a:off x="822959" y="1100628"/>
            <a:ext cx="7861909" cy="4082021"/>
          </a:xfrm>
        </p:spPr>
        <p:txBody>
          <a:bodyPr>
            <a:normAutofit/>
          </a:bodyPr>
          <a:lstStyle/>
          <a:p>
            <a:pPr>
              <a:buFont typeface="Wingdings" charset="2"/>
              <a:buChar char="§"/>
            </a:pPr>
            <a:r>
              <a:rPr lang="en-US" sz="2000" dirty="0" smtClean="0"/>
              <a:t>60 minutes or more of daily physical activity</a:t>
            </a:r>
            <a:r>
              <a:rPr lang="en-US" sz="2000" baseline="30000" dirty="0" smtClean="0"/>
              <a:t>2,4,32,42 </a:t>
            </a:r>
            <a:r>
              <a:rPr lang="en-US" sz="2000" dirty="0" smtClean="0"/>
              <a:t> </a:t>
            </a:r>
          </a:p>
          <a:p>
            <a:pPr>
              <a:buFont typeface="Wingdings" charset="2"/>
              <a:buChar char="§"/>
            </a:pPr>
            <a:r>
              <a:rPr lang="en-US" sz="2000" dirty="0" smtClean="0"/>
              <a:t>Types</a:t>
            </a:r>
            <a:r>
              <a:rPr lang="en-US" sz="2000" baseline="30000" dirty="0" smtClean="0"/>
              <a:t>2,32</a:t>
            </a:r>
            <a:endParaRPr lang="en-US" sz="2000" dirty="0" smtClean="0"/>
          </a:p>
          <a:p>
            <a:pPr lvl="3">
              <a:buFont typeface="Wingdings" charset="2"/>
              <a:buChar char="§"/>
            </a:pPr>
            <a:r>
              <a:rPr lang="en-US" sz="2000" dirty="0" smtClean="0"/>
              <a:t>Aerobic (e.g., brisk walking, running, hopping, skipping, jumping rope, swimming, dancing) – most days</a:t>
            </a:r>
          </a:p>
          <a:p>
            <a:pPr lvl="3">
              <a:buFont typeface="Wingdings" charset="2"/>
              <a:buChar char="§"/>
            </a:pPr>
            <a:r>
              <a:rPr lang="en-US" sz="2000" dirty="0" smtClean="0"/>
              <a:t>Muscle Strengthening (e.g., tug of war, climbing, weights, resistance bands, push-ups, gymnastics) – at least 3 days </a:t>
            </a:r>
          </a:p>
          <a:p>
            <a:pPr lvl="3">
              <a:buFont typeface="Wingdings" charset="2"/>
              <a:buChar char="§"/>
            </a:pPr>
            <a:r>
              <a:rPr lang="en-US" sz="2000" dirty="0" smtClean="0"/>
              <a:t>Bone Strengthening (e.g. hop scotch, jumping rope, running, sports) – at least 3 days</a:t>
            </a:r>
            <a:endParaRPr lang="en-US" sz="2000" dirty="0"/>
          </a:p>
        </p:txBody>
      </p:sp>
    </p:spTree>
    <p:extLst>
      <p:ext uri="{BB962C8B-B14F-4D97-AF65-F5344CB8AC3E}">
        <p14:creationId xmlns:p14="http://schemas.microsoft.com/office/powerpoint/2010/main" val="2655525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Statement for the profession of physical therapy</a:t>
            </a:r>
            <a:endParaRPr lang="en-US" dirty="0"/>
          </a:p>
        </p:txBody>
      </p:sp>
      <p:sp>
        <p:nvSpPr>
          <p:cNvPr id="3" name="Content Placeholder 2"/>
          <p:cNvSpPr>
            <a:spLocks noGrp="1"/>
          </p:cNvSpPr>
          <p:nvPr>
            <p:ph idx="1"/>
          </p:nvPr>
        </p:nvSpPr>
        <p:spPr>
          <a:xfrm>
            <a:off x="822960" y="1432535"/>
            <a:ext cx="7520940" cy="1489661"/>
          </a:xfrm>
        </p:spPr>
        <p:txBody>
          <a:bodyPr anchor="ctr">
            <a:normAutofit/>
          </a:bodyPr>
          <a:lstStyle/>
          <a:p>
            <a:pPr algn="ctr"/>
            <a:r>
              <a:rPr lang="en-US" sz="3600" dirty="0" smtClean="0"/>
              <a:t>“Transforming </a:t>
            </a:r>
            <a:r>
              <a:rPr lang="en-US" sz="3600" dirty="0"/>
              <a:t>society </a:t>
            </a:r>
            <a:r>
              <a:rPr lang="en-US" sz="3600" dirty="0" smtClean="0"/>
              <a:t>by</a:t>
            </a:r>
          </a:p>
        </p:txBody>
      </p:sp>
      <p:sp>
        <p:nvSpPr>
          <p:cNvPr id="4" name="TextBox 3"/>
          <p:cNvSpPr txBox="1"/>
          <p:nvPr/>
        </p:nvSpPr>
        <p:spPr>
          <a:xfrm>
            <a:off x="1904826" y="2462026"/>
            <a:ext cx="5330171" cy="646331"/>
          </a:xfrm>
          <a:prstGeom prst="rect">
            <a:avLst/>
          </a:prstGeom>
          <a:noFill/>
        </p:spPr>
        <p:txBody>
          <a:bodyPr wrap="square" rtlCol="0" anchor="ctr">
            <a:spAutoFit/>
          </a:bodyPr>
          <a:lstStyle/>
          <a:p>
            <a:pPr algn="ctr"/>
            <a:r>
              <a:rPr lang="en-US" sz="3600" b="1" dirty="0" smtClean="0"/>
              <a:t>optimizing movement </a:t>
            </a:r>
            <a:endParaRPr lang="en-US" sz="3600" b="1" dirty="0"/>
          </a:p>
        </p:txBody>
      </p:sp>
      <p:sp>
        <p:nvSpPr>
          <p:cNvPr id="5" name="TextBox 4"/>
          <p:cNvSpPr txBox="1"/>
          <p:nvPr/>
        </p:nvSpPr>
        <p:spPr>
          <a:xfrm>
            <a:off x="941813" y="3041509"/>
            <a:ext cx="7402087" cy="646331"/>
          </a:xfrm>
          <a:prstGeom prst="rect">
            <a:avLst/>
          </a:prstGeom>
          <a:noFill/>
        </p:spPr>
        <p:txBody>
          <a:bodyPr wrap="square" rtlCol="0">
            <a:spAutoFit/>
          </a:bodyPr>
          <a:lstStyle/>
          <a:p>
            <a:pPr algn="ctr"/>
            <a:r>
              <a:rPr lang="en-US" sz="3600" b="1" dirty="0"/>
              <a:t>t</a:t>
            </a:r>
            <a:r>
              <a:rPr lang="en-US" sz="3600" b="1" dirty="0" smtClean="0"/>
              <a:t>o improve the human experience.”</a:t>
            </a:r>
            <a:r>
              <a:rPr lang="en-US" sz="3600" b="1" baseline="30000" dirty="0" smtClean="0"/>
              <a:t>47</a:t>
            </a:r>
            <a:endParaRPr lang="en-US" sz="3600" b="1" dirty="0"/>
          </a:p>
        </p:txBody>
      </p:sp>
    </p:spTree>
    <p:extLst>
      <p:ext uri="{BB962C8B-B14F-4D97-AF65-F5344CB8AC3E}">
        <p14:creationId xmlns:p14="http://schemas.microsoft.com/office/powerpoint/2010/main" val="1327002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4"/>
                                        </p:tgtEl>
                                        <p:attrNameLst>
                                          <p:attrName>ppt_x</p:attrName>
                                          <p:attrName>ppt_y</p:attrName>
                                        </p:attrNameLst>
                                      </p:cBhvr>
                                    </p:animMotion>
                                    <p:animRot by="1500000">
                                      <p:cBhvr>
                                        <p:cTn id="7" dur="500" fill="hold">
                                          <p:stCondLst>
                                            <p:cond delay="0"/>
                                          </p:stCondLst>
                                        </p:cTn>
                                        <p:tgtEl>
                                          <p:spTgt spid="4"/>
                                        </p:tgtEl>
                                        <p:attrNameLst>
                                          <p:attrName>r</p:attrName>
                                        </p:attrNameLst>
                                      </p:cBhvr>
                                    </p:animRot>
                                    <p:animRot by="-1500000">
                                      <p:cBhvr>
                                        <p:cTn id="8" dur="500" fill="hold">
                                          <p:stCondLst>
                                            <p:cond delay="500"/>
                                          </p:stCondLst>
                                        </p:cTn>
                                        <p:tgtEl>
                                          <p:spTgt spid="4"/>
                                        </p:tgtEl>
                                        <p:attrNameLst>
                                          <p:attrName>r</p:attrName>
                                        </p:attrNameLst>
                                      </p:cBhvr>
                                    </p:animRot>
                                    <p:animRot by="-1500000">
                                      <p:cBhvr>
                                        <p:cTn id="9" dur="500" fill="hold">
                                          <p:stCondLst>
                                            <p:cond delay="1000"/>
                                          </p:stCondLst>
                                        </p:cTn>
                                        <p:tgtEl>
                                          <p:spTgt spid="4"/>
                                        </p:tgtEl>
                                        <p:attrNameLst>
                                          <p:attrName>r</p:attrName>
                                        </p:attrNameLst>
                                      </p:cBhvr>
                                    </p:animRot>
                                    <p:animRot by="1500000">
                                      <p:cBhvr>
                                        <p:cTn id="10" dur="500" fill="hold">
                                          <p:stCondLst>
                                            <p:cond delay="15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ICF Model</a:t>
            </a:r>
            <a:r>
              <a:rPr lang="en-US" sz="4400" baseline="30000" dirty="0" smtClean="0"/>
              <a:t>19</a:t>
            </a:r>
            <a:endParaRPr lang="en-US" sz="4400" dirty="0"/>
          </a:p>
        </p:txBody>
      </p:sp>
    </p:spTree>
    <p:extLst>
      <p:ext uri="{BB962C8B-B14F-4D97-AF65-F5344CB8AC3E}">
        <p14:creationId xmlns:p14="http://schemas.microsoft.com/office/powerpoint/2010/main" val="2003943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4621737" y="914400"/>
            <a:ext cx="0" cy="15088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43952" y="2561108"/>
            <a:ext cx="2849187" cy="369332"/>
          </a:xfrm>
          <a:prstGeom prst="rect">
            <a:avLst/>
          </a:prstGeom>
          <a:noFill/>
        </p:spPr>
        <p:txBody>
          <a:bodyPr wrap="square" rtlCol="0" anchor="ctr">
            <a:spAutoFit/>
          </a:bodyPr>
          <a:lstStyle/>
          <a:p>
            <a:pPr algn="ctr"/>
            <a:r>
              <a:rPr lang="en-US" b="1" dirty="0" smtClean="0">
                <a:solidFill>
                  <a:srgbClr val="08A1D9"/>
                </a:solidFill>
              </a:rPr>
              <a:t>ACTIVITY</a:t>
            </a:r>
            <a:endParaRPr lang="en-US" b="1" dirty="0">
              <a:solidFill>
                <a:srgbClr val="08A1D9"/>
              </a:solidFill>
            </a:endParaRPr>
          </a:p>
        </p:txBody>
      </p:sp>
      <p:sp>
        <p:nvSpPr>
          <p:cNvPr id="15" name="TextBox 14"/>
          <p:cNvSpPr txBox="1"/>
          <p:nvPr/>
        </p:nvSpPr>
        <p:spPr>
          <a:xfrm>
            <a:off x="-34328" y="2473530"/>
            <a:ext cx="2729043" cy="646331"/>
          </a:xfrm>
          <a:prstGeom prst="rect">
            <a:avLst/>
          </a:prstGeom>
          <a:noFill/>
        </p:spPr>
        <p:txBody>
          <a:bodyPr wrap="square" rtlCol="0" anchor="ctr">
            <a:spAutoFit/>
          </a:bodyPr>
          <a:lstStyle/>
          <a:p>
            <a:pPr algn="ctr"/>
            <a:r>
              <a:rPr lang="en-US" b="1" dirty="0" smtClean="0">
                <a:solidFill>
                  <a:schemeClr val="accent3"/>
                </a:solidFill>
              </a:rPr>
              <a:t>BODY FUNCTIONS </a:t>
            </a:r>
          </a:p>
          <a:p>
            <a:pPr algn="ctr"/>
            <a:r>
              <a:rPr lang="en-US" b="1" dirty="0" smtClean="0">
                <a:solidFill>
                  <a:schemeClr val="accent3"/>
                </a:solidFill>
              </a:rPr>
              <a:t>AND STRUCTURE</a:t>
            </a:r>
            <a:endParaRPr lang="en-US" b="1" dirty="0">
              <a:solidFill>
                <a:schemeClr val="accent3"/>
              </a:solidFill>
            </a:endParaRPr>
          </a:p>
        </p:txBody>
      </p:sp>
      <p:sp>
        <p:nvSpPr>
          <p:cNvPr id="17" name="TextBox 16"/>
          <p:cNvSpPr txBox="1"/>
          <p:nvPr/>
        </p:nvSpPr>
        <p:spPr>
          <a:xfrm>
            <a:off x="6522237" y="2549825"/>
            <a:ext cx="2849187" cy="369332"/>
          </a:xfrm>
          <a:prstGeom prst="rect">
            <a:avLst/>
          </a:prstGeom>
          <a:noFill/>
        </p:spPr>
        <p:txBody>
          <a:bodyPr wrap="square" rtlCol="0" anchor="ctr">
            <a:spAutoFit/>
          </a:bodyPr>
          <a:lstStyle/>
          <a:p>
            <a:pPr algn="ctr"/>
            <a:r>
              <a:rPr lang="en-US" b="1" dirty="0" smtClean="0">
                <a:solidFill>
                  <a:srgbClr val="08A1D9"/>
                </a:solidFill>
              </a:rPr>
              <a:t>PARTICIPATION</a:t>
            </a:r>
            <a:endParaRPr lang="en-US" b="1" dirty="0">
              <a:solidFill>
                <a:srgbClr val="08A1D9"/>
              </a:solidFill>
            </a:endParaRPr>
          </a:p>
        </p:txBody>
      </p:sp>
      <p:sp>
        <p:nvSpPr>
          <p:cNvPr id="20" name="Title 19"/>
          <p:cNvSpPr>
            <a:spLocks noGrp="1"/>
          </p:cNvSpPr>
          <p:nvPr>
            <p:ph type="title"/>
          </p:nvPr>
        </p:nvSpPr>
        <p:spPr>
          <a:xfrm>
            <a:off x="788635" y="208746"/>
            <a:ext cx="7520940" cy="548640"/>
          </a:xfrm>
        </p:spPr>
        <p:txBody>
          <a:bodyPr anchor="ctr"/>
          <a:lstStyle/>
          <a:p>
            <a:pPr algn="ctr"/>
            <a:r>
              <a:rPr lang="en-US" sz="3600" dirty="0" smtClean="0">
                <a:solidFill>
                  <a:schemeClr val="accent2"/>
                </a:solidFill>
              </a:rPr>
              <a:t>CHILDHOOD OBESITY</a:t>
            </a:r>
            <a:endParaRPr lang="en-US" sz="3600" dirty="0">
              <a:solidFill>
                <a:schemeClr val="accent2"/>
              </a:solidFill>
            </a:endParaRPr>
          </a:p>
        </p:txBody>
      </p:sp>
      <p:sp>
        <p:nvSpPr>
          <p:cNvPr id="18" name="TextBox 17"/>
          <p:cNvSpPr txBox="1"/>
          <p:nvPr/>
        </p:nvSpPr>
        <p:spPr>
          <a:xfrm>
            <a:off x="617896" y="4664374"/>
            <a:ext cx="2849187" cy="369332"/>
          </a:xfrm>
          <a:prstGeom prst="rect">
            <a:avLst/>
          </a:prstGeom>
          <a:noFill/>
        </p:spPr>
        <p:txBody>
          <a:bodyPr wrap="square" rtlCol="0" anchor="ctr">
            <a:spAutoFit/>
          </a:bodyPr>
          <a:lstStyle/>
          <a:p>
            <a:pPr algn="ctr"/>
            <a:r>
              <a:rPr lang="en-US" dirty="0" smtClean="0"/>
              <a:t>Environmental Factors</a:t>
            </a:r>
            <a:endParaRPr lang="en-US" dirty="0"/>
          </a:p>
        </p:txBody>
      </p:sp>
      <p:sp>
        <p:nvSpPr>
          <p:cNvPr id="19" name="TextBox 18"/>
          <p:cNvSpPr txBox="1"/>
          <p:nvPr/>
        </p:nvSpPr>
        <p:spPr>
          <a:xfrm>
            <a:off x="6176890" y="4664374"/>
            <a:ext cx="2422398" cy="369332"/>
          </a:xfrm>
          <a:prstGeom prst="rect">
            <a:avLst/>
          </a:prstGeom>
          <a:noFill/>
        </p:spPr>
        <p:txBody>
          <a:bodyPr wrap="square" rtlCol="0" anchor="ctr">
            <a:spAutoFit/>
          </a:bodyPr>
          <a:lstStyle/>
          <a:p>
            <a:pPr algn="ctr"/>
            <a:r>
              <a:rPr lang="en-US" dirty="0" smtClean="0"/>
              <a:t>Personal Factors</a:t>
            </a:r>
            <a:endParaRPr lang="en-US" dirty="0"/>
          </a:p>
        </p:txBody>
      </p:sp>
      <p:cxnSp>
        <p:nvCxnSpPr>
          <p:cNvPr id="28" name="Straight Arrow Connector 27"/>
          <p:cNvCxnSpPr/>
          <p:nvPr/>
        </p:nvCxnSpPr>
        <p:spPr>
          <a:xfrm flipH="1" flipV="1">
            <a:off x="2523075" y="2743724"/>
            <a:ext cx="1527575" cy="192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5413102" y="2745774"/>
            <a:ext cx="1527575" cy="192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330195" y="1407209"/>
            <a:ext cx="66166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330195" y="1407209"/>
            <a:ext cx="0" cy="875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930055" y="1407209"/>
            <a:ext cx="0" cy="875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313419" y="3996483"/>
            <a:ext cx="66166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1323607" y="3342309"/>
            <a:ext cx="0" cy="654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7930055" y="3150639"/>
            <a:ext cx="1" cy="84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990998" y="4358916"/>
            <a:ext cx="54924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7483405" y="4358916"/>
            <a:ext cx="0" cy="305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990998" y="4358587"/>
            <a:ext cx="0" cy="305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4621737" y="3150639"/>
            <a:ext cx="0" cy="1208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19361" y="5267868"/>
            <a:ext cx="5309574" cy="1323439"/>
          </a:xfrm>
          <a:prstGeom prst="rect">
            <a:avLst/>
          </a:prstGeom>
          <a:noFill/>
        </p:spPr>
        <p:txBody>
          <a:bodyPr wrap="square" rtlCol="0" anchor="ctr">
            <a:spAutoFit/>
          </a:bodyPr>
          <a:lstStyle/>
          <a:p>
            <a:pPr algn="ctr"/>
            <a:r>
              <a:rPr lang="en-US" sz="4000" dirty="0" smtClean="0">
                <a:solidFill>
                  <a:schemeClr val="accent2"/>
                </a:solidFill>
              </a:rPr>
              <a:t>Is obesity the new childhood disability?</a:t>
            </a:r>
            <a:r>
              <a:rPr lang="en-US" sz="3200" baseline="30000" dirty="0" smtClean="0">
                <a:solidFill>
                  <a:schemeClr val="accent2"/>
                </a:solidFill>
              </a:rPr>
              <a:t>46</a:t>
            </a:r>
            <a:endParaRPr lang="en-US" sz="3200" dirty="0">
              <a:solidFill>
                <a:schemeClr val="accent2"/>
              </a:solidFill>
            </a:endParaRPr>
          </a:p>
        </p:txBody>
      </p:sp>
      <p:sp>
        <p:nvSpPr>
          <p:cNvPr id="22" name="TextBox 21"/>
          <p:cNvSpPr txBox="1"/>
          <p:nvPr/>
        </p:nvSpPr>
        <p:spPr>
          <a:xfrm>
            <a:off x="5870010" y="6479149"/>
            <a:ext cx="3273991" cy="369332"/>
          </a:xfrm>
          <a:prstGeom prst="rect">
            <a:avLst/>
          </a:prstGeom>
          <a:noFill/>
        </p:spPr>
        <p:txBody>
          <a:bodyPr wrap="square" rtlCol="0">
            <a:spAutoFit/>
          </a:bodyPr>
          <a:lstStyle/>
          <a:p>
            <a:pPr algn="r"/>
            <a:r>
              <a:rPr lang="en-US" dirty="0" smtClean="0"/>
              <a:t>Image Source: Jette</a:t>
            </a:r>
            <a:r>
              <a:rPr lang="en-US" baseline="30000" dirty="0" smtClean="0"/>
              <a:t>19</a:t>
            </a:r>
            <a:endParaRPr lang="en-US" dirty="0"/>
          </a:p>
        </p:txBody>
      </p:sp>
    </p:spTree>
    <p:extLst>
      <p:ext uri="{BB962C8B-B14F-4D97-AF65-F5344CB8AC3E}">
        <p14:creationId xmlns:p14="http://schemas.microsoft.com/office/powerpoint/2010/main" val="2249294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1" nodeType="clickEffect">
                                  <p:stCondLst>
                                    <p:cond delay="0"/>
                                  </p:stCondLst>
                                  <p:iterate type="lt">
                                    <p:tmPct val="4000"/>
                                  </p:iterate>
                                  <p:childTnLst>
                                    <p:set>
                                      <p:cBhvr override="childStyle">
                                        <p:cTn id="11" dur="500" fill="hold"/>
                                        <p:tgtEl>
                                          <p:spTgt spid="15"/>
                                        </p:tgtEl>
                                        <p:attrNameLst>
                                          <p:attrName>style.color</p:attrName>
                                        </p:attrNameLst>
                                      </p:cBhvr>
                                      <p:to>
                                        <p:clrVal>
                                          <a:schemeClr val="accent2"/>
                                        </p:clrVal>
                                      </p:to>
                                    </p:set>
                                    <p:set>
                                      <p:cBhvr>
                                        <p:cTn id="12" dur="500" fill="hold"/>
                                        <p:tgtEl>
                                          <p:spTgt spid="15"/>
                                        </p:tgtEl>
                                        <p:attrNameLst>
                                          <p:attrName>fillcolor</p:attrName>
                                        </p:attrNameLst>
                                      </p:cBhvr>
                                      <p:to>
                                        <p:clrVal>
                                          <a:schemeClr val="accent2"/>
                                        </p:clrVal>
                                      </p:to>
                                    </p:set>
                                    <p:set>
                                      <p:cBhvr>
                                        <p:cTn id="13" dur="500" fill="hold"/>
                                        <p:tgtEl>
                                          <p:spTgt spid="1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14"/>
                                        </p:tgtEl>
                                        <p:attrNameLst>
                                          <p:attrName>style.color</p:attrName>
                                        </p:attrNameLst>
                                      </p:cBhvr>
                                      <p:to>
                                        <p:clrVal>
                                          <a:schemeClr val="accent2"/>
                                        </p:clrVal>
                                      </p:to>
                                    </p:set>
                                    <p:set>
                                      <p:cBhvr>
                                        <p:cTn id="18" dur="500" fill="hold"/>
                                        <p:tgtEl>
                                          <p:spTgt spid="14"/>
                                        </p:tgtEl>
                                        <p:attrNameLst>
                                          <p:attrName>fillcolor</p:attrName>
                                        </p:attrNameLst>
                                      </p:cBhvr>
                                      <p:to>
                                        <p:clrVal>
                                          <a:schemeClr val="accent2"/>
                                        </p:clrVal>
                                      </p:to>
                                    </p:set>
                                    <p:set>
                                      <p:cBhvr>
                                        <p:cTn id="19" dur="500" fill="hold"/>
                                        <p:tgtEl>
                                          <p:spTgt spid="14"/>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17"/>
                                        </p:tgtEl>
                                        <p:attrNameLst>
                                          <p:attrName>style.color</p:attrName>
                                        </p:attrNameLst>
                                      </p:cBhvr>
                                      <p:to>
                                        <p:clrVal>
                                          <a:schemeClr val="accent2"/>
                                        </p:clrVal>
                                      </p:to>
                                    </p:set>
                                    <p:set>
                                      <p:cBhvr>
                                        <p:cTn id="24" dur="500" fill="hold"/>
                                        <p:tgtEl>
                                          <p:spTgt spid="17"/>
                                        </p:tgtEl>
                                        <p:attrNameLst>
                                          <p:attrName>fillcolor</p:attrName>
                                        </p:attrNameLst>
                                      </p:cBhvr>
                                      <p:to>
                                        <p:clrVal>
                                          <a:schemeClr val="accent2"/>
                                        </p:clrVal>
                                      </p:to>
                                    </p:set>
                                    <p:set>
                                      <p:cBhvr>
                                        <p:cTn id="25" dur="500" fill="hold"/>
                                        <p:tgtEl>
                                          <p:spTgt spid="17"/>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8" presetClass="emph" presetSubtype="0" fill="hold" grpId="0" nodeType="clickEffect">
                                  <p:stCondLst>
                                    <p:cond delay="0"/>
                                  </p:stCondLst>
                                  <p:iterate type="lt">
                                    <p:tmPct val="10000"/>
                                  </p:iterate>
                                  <p:childTnLst>
                                    <p:animClr clrSpc="rgb" dir="cw">
                                      <p:cBhvr override="childStyle">
                                        <p:cTn id="29" dur="500" fill="hold"/>
                                        <p:tgtEl>
                                          <p:spTgt spid="15"/>
                                        </p:tgtEl>
                                        <p:attrNameLst>
                                          <p:attrName>style.color</p:attrName>
                                        </p:attrNameLst>
                                      </p:cBhvr>
                                      <p:to>
                                        <a:schemeClr val="accent2"/>
                                      </p:to>
                                    </p:animClr>
                                    <p:animClr clrSpc="rgb" dir="cw">
                                      <p:cBhvr>
                                        <p:cTn id="30" dur="500" fill="hold"/>
                                        <p:tgtEl>
                                          <p:spTgt spid="15"/>
                                        </p:tgtEl>
                                        <p:attrNameLst>
                                          <p:attrName>fillcolor</p:attrName>
                                        </p:attrNameLst>
                                      </p:cBhvr>
                                      <p:to>
                                        <a:schemeClr val="accent2"/>
                                      </p:to>
                                    </p:animClr>
                                    <p:set>
                                      <p:cBhvr>
                                        <p:cTn id="31" dur="500" fill="hold"/>
                                        <p:tgtEl>
                                          <p:spTgt spid="15"/>
                                        </p:tgtEl>
                                        <p:attrNameLst>
                                          <p:attrName>fill.type</p:attrName>
                                        </p:attrNameLst>
                                      </p:cBhvr>
                                      <p:to>
                                        <p:strVal val="solid"/>
                                      </p:to>
                                    </p:set>
                                    <p:anim to="1.5" calcmode="lin" valueType="num">
                                      <p:cBhvr override="childStyle">
                                        <p:cTn id="32" dur="500" fill="hold"/>
                                        <p:tgtEl>
                                          <p:spTgt spid="15"/>
                                        </p:tgtEl>
                                        <p:attrNameLst>
                                          <p:attrName>style.fontSize</p:attrName>
                                        </p:attrNameLst>
                                      </p:cBhvr>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uiExpand="1"/>
      <p:bldP spid="15" grpId="1"/>
      <p:bldP spid="17" grpId="0"/>
      <p:bldP spid="2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General health</a:t>
            </a:r>
            <a:endParaRPr lang="en-US" sz="5400" dirty="0"/>
          </a:p>
        </p:txBody>
      </p:sp>
    </p:spTree>
    <p:extLst>
      <p:ext uri="{BB962C8B-B14F-4D97-AF65-F5344CB8AC3E}">
        <p14:creationId xmlns:p14="http://schemas.microsoft.com/office/powerpoint/2010/main" val="20039439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&amp; General health</a:t>
            </a:r>
            <a:r>
              <a:rPr lang="en-US" baseline="30000" dirty="0" smtClean="0"/>
              <a:t>20,34</a:t>
            </a:r>
            <a:endParaRPr lang="en-US" dirty="0"/>
          </a:p>
        </p:txBody>
      </p:sp>
      <p:sp>
        <p:nvSpPr>
          <p:cNvPr id="3" name="Content Placeholder 2"/>
          <p:cNvSpPr>
            <a:spLocks noGrp="1"/>
          </p:cNvSpPr>
          <p:nvPr>
            <p:ph idx="1"/>
          </p:nvPr>
        </p:nvSpPr>
        <p:spPr>
          <a:xfrm>
            <a:off x="822960" y="963340"/>
            <a:ext cx="7711440" cy="3894705"/>
          </a:xfrm>
        </p:spPr>
        <p:txBody>
          <a:bodyPr>
            <a:noAutofit/>
          </a:bodyPr>
          <a:lstStyle/>
          <a:p>
            <a:pPr marL="285750" lvl="0" indent="-285750">
              <a:buFont typeface="Wingdings" charset="2"/>
              <a:buChar char="§"/>
            </a:pPr>
            <a:r>
              <a:rPr lang="en-US" sz="2000" dirty="0" smtClean="0"/>
              <a:t>Dyslipidemia</a:t>
            </a:r>
          </a:p>
          <a:p>
            <a:pPr marL="285750" lvl="0" indent="-285750">
              <a:buFont typeface="Wingdings" charset="2"/>
              <a:buChar char="§"/>
            </a:pPr>
            <a:r>
              <a:rPr lang="en-US" sz="2000" dirty="0" smtClean="0"/>
              <a:t>Hypertension</a:t>
            </a:r>
          </a:p>
          <a:p>
            <a:pPr marL="285750" lvl="0" indent="-285750">
              <a:buFont typeface="Wingdings" charset="2"/>
              <a:buChar char="§"/>
            </a:pPr>
            <a:r>
              <a:rPr lang="en-US" sz="2000" dirty="0"/>
              <a:t>N</a:t>
            </a:r>
            <a:r>
              <a:rPr lang="en-US" sz="2000" dirty="0" smtClean="0"/>
              <a:t>onalcoholic </a:t>
            </a:r>
            <a:r>
              <a:rPr lang="en-US" sz="2000" dirty="0"/>
              <a:t>F</a:t>
            </a:r>
            <a:r>
              <a:rPr lang="en-US" sz="2000" dirty="0" smtClean="0"/>
              <a:t>atty </a:t>
            </a:r>
            <a:r>
              <a:rPr lang="en-US" sz="2000" dirty="0"/>
              <a:t>L</a:t>
            </a:r>
            <a:r>
              <a:rPr lang="en-US" sz="2000" dirty="0" smtClean="0"/>
              <a:t>iver Disease</a:t>
            </a:r>
          </a:p>
          <a:p>
            <a:pPr marL="285750" lvl="0" indent="-285750">
              <a:buFont typeface="Wingdings" charset="2"/>
              <a:buChar char="§"/>
            </a:pPr>
            <a:r>
              <a:rPr lang="en-US" sz="2000" dirty="0"/>
              <a:t>P</a:t>
            </a:r>
            <a:r>
              <a:rPr lang="en-US" sz="2000" dirty="0" smtClean="0"/>
              <a:t>olycystic </a:t>
            </a:r>
            <a:r>
              <a:rPr lang="en-US" sz="2000" dirty="0"/>
              <a:t>O</a:t>
            </a:r>
            <a:r>
              <a:rPr lang="en-US" sz="2000" dirty="0" smtClean="0"/>
              <a:t>varian Disease</a:t>
            </a:r>
          </a:p>
          <a:p>
            <a:pPr marL="285750" lvl="0" indent="-285750">
              <a:buFont typeface="Wingdings" charset="2"/>
              <a:buChar char="§"/>
            </a:pPr>
            <a:r>
              <a:rPr lang="en-US" sz="2000" dirty="0"/>
              <a:t>O</a:t>
            </a:r>
            <a:r>
              <a:rPr lang="en-US" sz="2000" dirty="0" smtClean="0"/>
              <a:t>bstructive </a:t>
            </a:r>
            <a:r>
              <a:rPr lang="en-US" sz="2000" dirty="0"/>
              <a:t>S</a:t>
            </a:r>
            <a:r>
              <a:rPr lang="en-US" sz="2000" dirty="0" smtClean="0"/>
              <a:t>leep Apnea</a:t>
            </a:r>
          </a:p>
          <a:p>
            <a:pPr marL="285750" lvl="0" indent="-285750">
              <a:buFont typeface="Wingdings" charset="2"/>
              <a:buChar char="§"/>
            </a:pPr>
            <a:r>
              <a:rPr lang="en-US" sz="2000" dirty="0"/>
              <a:t>T</a:t>
            </a:r>
            <a:r>
              <a:rPr lang="en-US" sz="2000" dirty="0" smtClean="0"/>
              <a:t>ype II Diabetes </a:t>
            </a:r>
            <a:endParaRPr lang="en-US" sz="2000" dirty="0"/>
          </a:p>
          <a:p>
            <a:pPr marL="285750" lvl="0" indent="-285750">
              <a:buFont typeface="Wingdings" charset="2"/>
              <a:buChar char="§"/>
            </a:pPr>
            <a:r>
              <a:rPr lang="en-US" sz="2000" dirty="0" smtClean="0"/>
              <a:t>Asthma </a:t>
            </a:r>
            <a:endParaRPr lang="en-US" sz="2000" dirty="0"/>
          </a:p>
          <a:p>
            <a:pPr marL="285750" lvl="0" indent="-285750">
              <a:buFont typeface="Wingdings" charset="2"/>
              <a:buChar char="§"/>
            </a:pPr>
            <a:r>
              <a:rPr lang="en-US" sz="2000" dirty="0"/>
              <a:t>Metabolic Syndrome </a:t>
            </a:r>
          </a:p>
          <a:p>
            <a:pPr marL="285750" lvl="0" indent="-285750">
              <a:buFont typeface="Wingdings" charset="2"/>
              <a:buChar char="§"/>
            </a:pPr>
            <a:r>
              <a:rPr lang="en-US" sz="2000" dirty="0"/>
              <a:t>Psychological Disorders</a:t>
            </a:r>
          </a:p>
          <a:p>
            <a:pPr marL="285750" lvl="0" indent="-285750">
              <a:buFont typeface="Wingdings" charset="2"/>
              <a:buChar char="§"/>
            </a:pPr>
            <a:r>
              <a:rPr lang="en-US" sz="2000" dirty="0"/>
              <a:t>Dental </a:t>
            </a:r>
            <a:r>
              <a:rPr lang="en-US" sz="2000" dirty="0" smtClean="0"/>
              <a:t>Health</a:t>
            </a:r>
            <a:endParaRPr lang="en-US" sz="2000" dirty="0"/>
          </a:p>
        </p:txBody>
      </p:sp>
    </p:spTree>
    <p:extLst>
      <p:ext uri="{BB962C8B-B14F-4D97-AF65-F5344CB8AC3E}">
        <p14:creationId xmlns:p14="http://schemas.microsoft.com/office/powerpoint/2010/main" val="121486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20505" y="1886323"/>
            <a:ext cx="6529401"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Physical function</a:t>
            </a:r>
            <a:endParaRPr lang="en-US" sz="5400" dirty="0"/>
          </a:p>
        </p:txBody>
      </p:sp>
    </p:spTree>
    <p:extLst>
      <p:ext uri="{BB962C8B-B14F-4D97-AF65-F5344CB8AC3E}">
        <p14:creationId xmlns:p14="http://schemas.microsoft.com/office/powerpoint/2010/main" val="20039439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lstStyle/>
          <a:p>
            <a:pPr>
              <a:buFont typeface="Wingdings" charset="2"/>
              <a:buChar char="§"/>
            </a:pPr>
            <a:r>
              <a:rPr lang="en-US" sz="2400" dirty="0" smtClean="0"/>
              <a:t>Poorer Balance (Static and Dynamic)</a:t>
            </a:r>
            <a:r>
              <a:rPr lang="en-US" sz="2400" baseline="30000" dirty="0" smtClean="0"/>
              <a:t>13,17 </a:t>
            </a:r>
            <a:r>
              <a:rPr lang="en-US" sz="2400" dirty="0" smtClean="0"/>
              <a:t> </a:t>
            </a:r>
          </a:p>
          <a:p>
            <a:pPr>
              <a:buFont typeface="Wingdings" charset="2"/>
              <a:buChar char="§"/>
            </a:pPr>
            <a:r>
              <a:rPr lang="en-US" sz="2400" dirty="0"/>
              <a:t>I</a:t>
            </a:r>
            <a:r>
              <a:rPr lang="en-US" sz="2400" dirty="0" smtClean="0"/>
              <a:t>mpaired balance performance and greater postural sway</a:t>
            </a:r>
            <a:r>
              <a:rPr lang="en-US" sz="2400" baseline="30000" dirty="0" smtClean="0"/>
              <a:t>48</a:t>
            </a:r>
            <a:r>
              <a:rPr lang="en-US" sz="2400" dirty="0" smtClean="0"/>
              <a:t> </a:t>
            </a:r>
          </a:p>
          <a:p>
            <a:pPr>
              <a:buFont typeface="Wingdings" charset="2"/>
              <a:buChar char="§"/>
            </a:pPr>
            <a:r>
              <a:rPr lang="en-US" sz="2400" dirty="0" smtClean="0"/>
              <a:t>Diminished dynamic balance</a:t>
            </a:r>
            <a:r>
              <a:rPr lang="en-US" sz="2400" baseline="30000" dirty="0" smtClean="0"/>
              <a:t>25</a:t>
            </a:r>
            <a:r>
              <a:rPr lang="en-US" sz="2400" dirty="0" smtClean="0"/>
              <a:t> </a:t>
            </a:r>
          </a:p>
          <a:p>
            <a:pPr lvl="3">
              <a:buFont typeface="Wingdings" charset="2"/>
              <a:buChar char="§"/>
            </a:pPr>
            <a:r>
              <a:rPr lang="en-US" sz="2400" dirty="0" smtClean="0"/>
              <a:t>Impaired balance due to excess weight </a:t>
            </a:r>
          </a:p>
          <a:p>
            <a:pPr>
              <a:buFont typeface="Wingdings" charset="2"/>
              <a:buChar char="§"/>
            </a:pPr>
            <a:endParaRPr lang="en-US" dirty="0" smtClean="0"/>
          </a:p>
          <a:p>
            <a:pPr>
              <a:buFont typeface="Wingdings" charset="2"/>
              <a:buChar char="§"/>
            </a:pPr>
            <a:endParaRPr lang="en-US" dirty="0"/>
          </a:p>
          <a:p>
            <a:endParaRPr lang="en-US" dirty="0"/>
          </a:p>
        </p:txBody>
      </p:sp>
    </p:spTree>
    <p:extLst>
      <p:ext uri="{BB962C8B-B14F-4D97-AF65-F5344CB8AC3E}">
        <p14:creationId xmlns:p14="http://schemas.microsoft.com/office/powerpoint/2010/main" val="690129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extremity Findings</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2800" dirty="0"/>
              <a:t>Tight </a:t>
            </a:r>
            <a:r>
              <a:rPr lang="en-US" sz="2800" dirty="0" smtClean="0"/>
              <a:t>Quadriceps</a:t>
            </a:r>
            <a:r>
              <a:rPr lang="en-US" sz="2800" baseline="30000" dirty="0" smtClean="0"/>
              <a:t>14</a:t>
            </a:r>
            <a:endParaRPr lang="en-US" sz="2800" dirty="0" smtClean="0"/>
          </a:p>
          <a:p>
            <a:pPr>
              <a:buFont typeface="Wingdings" charset="2"/>
              <a:buChar char="§"/>
            </a:pPr>
            <a:r>
              <a:rPr lang="en-US" sz="2800" dirty="0" smtClean="0"/>
              <a:t>Genu </a:t>
            </a:r>
            <a:r>
              <a:rPr lang="en-US" sz="2800" dirty="0" err="1" smtClean="0"/>
              <a:t>Valgum</a:t>
            </a:r>
            <a:r>
              <a:rPr lang="en-US" sz="2800" dirty="0" smtClean="0"/>
              <a:t> &amp; </a:t>
            </a:r>
            <a:r>
              <a:rPr lang="en-US" sz="2800" dirty="0"/>
              <a:t>Genu </a:t>
            </a:r>
            <a:r>
              <a:rPr lang="en-US" sz="2800" dirty="0" smtClean="0"/>
              <a:t>Recurvatum</a:t>
            </a:r>
            <a:r>
              <a:rPr lang="en-US" sz="2800" baseline="30000" dirty="0" smtClean="0"/>
              <a:t>14,44</a:t>
            </a:r>
            <a:r>
              <a:rPr lang="en-US" sz="2800" dirty="0" smtClean="0"/>
              <a:t> </a:t>
            </a:r>
            <a:endParaRPr lang="en-US" sz="2800" dirty="0"/>
          </a:p>
        </p:txBody>
      </p:sp>
    </p:spTree>
    <p:extLst>
      <p:ext uri="{BB962C8B-B14F-4D97-AF65-F5344CB8AC3E}">
        <p14:creationId xmlns:p14="http://schemas.microsoft.com/office/powerpoint/2010/main" val="42860753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lifestyles program </a:t>
            </a:r>
            <a:endParaRPr lang="en-US" dirty="0"/>
          </a:p>
        </p:txBody>
      </p:sp>
      <p:sp>
        <p:nvSpPr>
          <p:cNvPr id="3" name="Content Placeholder 2"/>
          <p:cNvSpPr>
            <a:spLocks noGrp="1"/>
          </p:cNvSpPr>
          <p:nvPr>
            <p:ph idx="1"/>
          </p:nvPr>
        </p:nvSpPr>
        <p:spPr>
          <a:xfrm>
            <a:off x="822960" y="1100628"/>
            <a:ext cx="7520940" cy="1216119"/>
          </a:xfrm>
        </p:spPr>
        <p:txBody>
          <a:bodyPr>
            <a:normAutofit/>
          </a:bodyPr>
          <a:lstStyle/>
          <a:p>
            <a:pPr algn="ctr"/>
            <a:r>
              <a:rPr lang="en-US" dirty="0" smtClean="0"/>
              <a:t>	</a:t>
            </a:r>
          </a:p>
          <a:p>
            <a:pPr algn="ctr"/>
            <a:r>
              <a:rPr lang="en-US" sz="2000" dirty="0" smtClean="0"/>
              <a:t>“A </a:t>
            </a:r>
            <a:r>
              <a:rPr lang="en-US" sz="2000" dirty="0"/>
              <a:t>lifestyle modification program that serves as the foundation </a:t>
            </a:r>
            <a:endParaRPr lang="en-US" sz="2000" dirty="0" smtClean="0"/>
          </a:p>
          <a:p>
            <a:pPr algn="ctr"/>
            <a:r>
              <a:rPr lang="en-US" sz="2000" dirty="0" smtClean="0"/>
              <a:t>for </a:t>
            </a:r>
            <a:r>
              <a:rPr lang="en-US" sz="2000" dirty="0"/>
              <a:t>Duke’s childhood obesity </a:t>
            </a:r>
            <a:r>
              <a:rPr lang="en-US" sz="2000" dirty="0" smtClean="0"/>
              <a:t>treatments.”</a:t>
            </a:r>
            <a:r>
              <a:rPr lang="en-US" sz="2000" baseline="30000" dirty="0" smtClean="0"/>
              <a:t>17</a:t>
            </a:r>
            <a:r>
              <a:rPr lang="en-US" sz="2000" dirty="0" smtClean="0"/>
              <a:t> </a:t>
            </a:r>
          </a:p>
          <a:p>
            <a:pPr algn="ctr"/>
            <a:endParaRPr lang="en-US" dirty="0"/>
          </a:p>
          <a:p>
            <a:pPr algn="ctr"/>
            <a:endParaRPr lang="en-US" dirty="0" smtClean="0"/>
          </a:p>
          <a:p>
            <a:pPr algn="ctr"/>
            <a:endParaRPr lang="en-US" dirty="0" smtClean="0"/>
          </a:p>
          <a:p>
            <a:pPr algn="ctr"/>
            <a:endParaRPr lang="en-US" dirty="0"/>
          </a:p>
          <a:p>
            <a:pPr algn="ctr"/>
            <a:endParaRPr lang="en-US" dirty="0"/>
          </a:p>
        </p:txBody>
      </p:sp>
      <p:sp>
        <p:nvSpPr>
          <p:cNvPr id="4" name="TextBox 3"/>
          <p:cNvSpPr txBox="1"/>
          <p:nvPr/>
        </p:nvSpPr>
        <p:spPr>
          <a:xfrm>
            <a:off x="822960" y="2797257"/>
            <a:ext cx="7520940" cy="2585323"/>
          </a:xfrm>
          <a:prstGeom prst="rect">
            <a:avLst/>
          </a:prstGeom>
          <a:noFill/>
        </p:spPr>
        <p:txBody>
          <a:bodyPr wrap="square" rtlCol="0">
            <a:spAutoFit/>
          </a:bodyPr>
          <a:lstStyle/>
          <a:p>
            <a:pPr algn="ctr"/>
            <a:r>
              <a:rPr lang="en-US" sz="2000" dirty="0"/>
              <a:t>Multidisciplinary Team:</a:t>
            </a:r>
          </a:p>
          <a:p>
            <a:pPr algn="ctr"/>
            <a:r>
              <a:rPr lang="en-US" sz="2000" dirty="0"/>
              <a:t>Physician</a:t>
            </a:r>
          </a:p>
          <a:p>
            <a:pPr algn="ctr"/>
            <a:r>
              <a:rPr lang="en-US" sz="2000" dirty="0"/>
              <a:t>Physician Assistant</a:t>
            </a:r>
          </a:p>
          <a:p>
            <a:pPr algn="ctr"/>
            <a:r>
              <a:rPr lang="en-US" sz="2400" b="1" dirty="0" smtClean="0"/>
              <a:t>*Physical Therapist*</a:t>
            </a:r>
            <a:endParaRPr lang="en-US" sz="2400" b="1" dirty="0"/>
          </a:p>
          <a:p>
            <a:pPr algn="ctr"/>
            <a:r>
              <a:rPr lang="en-US" sz="2000" dirty="0"/>
              <a:t>Social Worker</a:t>
            </a:r>
          </a:p>
          <a:p>
            <a:pPr algn="ctr"/>
            <a:r>
              <a:rPr lang="en-US" sz="2000" dirty="0"/>
              <a:t>Registered Dietician </a:t>
            </a:r>
          </a:p>
          <a:p>
            <a:pPr algn="ctr"/>
            <a:r>
              <a:rPr lang="en-US" sz="2000" dirty="0"/>
              <a:t>Nurse Practitioner</a:t>
            </a:r>
          </a:p>
          <a:p>
            <a:endParaRPr lang="en-US" dirty="0"/>
          </a:p>
        </p:txBody>
      </p:sp>
    </p:spTree>
    <p:extLst>
      <p:ext uri="{BB962C8B-B14F-4D97-AF65-F5344CB8AC3E}">
        <p14:creationId xmlns:p14="http://schemas.microsoft.com/office/powerpoint/2010/main" val="2972652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1000"/>
                                        <p:tgtEl>
                                          <p:spTgt spid="4">
                                            <p:txEl>
                                              <p:pRg st="1" end="1"/>
                                            </p:txEl>
                                          </p:spTgt>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ircle(in)">
                                      <p:cBhvr>
                                        <p:cTn id="16" dur="1000"/>
                                        <p:tgtEl>
                                          <p:spTgt spid="4">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2000"/>
                                        <p:tgtEl>
                                          <p:spTgt spid="4">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ircle(in)">
                                      <p:cBhvr>
                                        <p:cTn id="24" dur="1000"/>
                                        <p:tgtEl>
                                          <p:spTgt spid="4">
                                            <p:txEl>
                                              <p:pRg st="4" end="4"/>
                                            </p:txEl>
                                          </p:spTgt>
                                        </p:tgtEl>
                                      </p:cBhvr>
                                    </p:animEffect>
                                  </p:childTnLst>
                                </p:cTn>
                              </p:par>
                            </p:childTnLst>
                          </p:cTn>
                        </p:par>
                        <p:par>
                          <p:cTn id="25" fill="hold">
                            <p:stCondLst>
                              <p:cond delay="5000"/>
                            </p:stCondLst>
                            <p:childTnLst>
                              <p:par>
                                <p:cTn id="26" presetID="6" presetClass="entr" presetSubtype="16"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ircle(in)">
                                      <p:cBhvr>
                                        <p:cTn id="28" dur="1000"/>
                                        <p:tgtEl>
                                          <p:spTgt spid="4">
                                            <p:txEl>
                                              <p:pRg st="5" end="5"/>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circle(in)">
                                      <p:cBhvr>
                                        <p:cTn id="3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2000" dirty="0" smtClean="0"/>
              <a:t>Higher prevalence of musculoskeletal pain</a:t>
            </a:r>
            <a:r>
              <a:rPr lang="en-US" sz="2000" baseline="30000" dirty="0" smtClean="0"/>
              <a:t>30,44</a:t>
            </a:r>
            <a:endParaRPr lang="en-US" sz="2000" dirty="0" smtClean="0"/>
          </a:p>
          <a:p>
            <a:pPr lvl="3">
              <a:buFont typeface="Wingdings" charset="2"/>
              <a:buChar char="§"/>
            </a:pPr>
            <a:r>
              <a:rPr lang="en-US" sz="2000" dirty="0" smtClean="0"/>
              <a:t>Most common site: knee </a:t>
            </a:r>
          </a:p>
          <a:p>
            <a:pPr>
              <a:buFont typeface="Wingdings" charset="2"/>
              <a:buChar char="§"/>
            </a:pPr>
            <a:r>
              <a:rPr lang="en-US" sz="2000" dirty="0"/>
              <a:t>Higher odds of lower extremity </a:t>
            </a:r>
            <a:r>
              <a:rPr lang="en-US" sz="2000" dirty="0" smtClean="0"/>
              <a:t>pain</a:t>
            </a:r>
            <a:r>
              <a:rPr lang="en-US" sz="2000" baseline="30000" dirty="0" smtClean="0"/>
              <a:t>3,14,23</a:t>
            </a:r>
            <a:r>
              <a:rPr lang="en-US" sz="2000" dirty="0" smtClean="0"/>
              <a:t> </a:t>
            </a:r>
          </a:p>
          <a:p>
            <a:pPr lvl="3">
              <a:buFont typeface="Wingdings" charset="2"/>
              <a:buChar char="§"/>
            </a:pPr>
            <a:r>
              <a:rPr lang="en-US" sz="2000" dirty="0" smtClean="0"/>
              <a:t>Hip, leg, knee, ankle, foot</a:t>
            </a:r>
            <a:r>
              <a:rPr lang="en-US" sz="2000" baseline="30000" dirty="0" smtClean="0"/>
              <a:t>44</a:t>
            </a:r>
            <a:r>
              <a:rPr lang="en-US" sz="2000" dirty="0" smtClean="0"/>
              <a:t> </a:t>
            </a:r>
          </a:p>
          <a:p>
            <a:pPr>
              <a:buFont typeface="Wingdings" charset="2"/>
              <a:buChar char="§"/>
            </a:pPr>
            <a:r>
              <a:rPr lang="en-US" sz="2000" dirty="0" smtClean="0"/>
              <a:t>Positive association between obesity and LBP</a:t>
            </a:r>
            <a:r>
              <a:rPr lang="en-US" sz="2000" baseline="30000" dirty="0" smtClean="0"/>
              <a:t>14,30</a:t>
            </a:r>
            <a:r>
              <a:rPr lang="en-US" sz="2000" dirty="0" smtClean="0"/>
              <a:t> </a:t>
            </a:r>
          </a:p>
        </p:txBody>
      </p:sp>
      <p:sp>
        <p:nvSpPr>
          <p:cNvPr id="4" name="TextBox 3"/>
          <p:cNvSpPr txBox="1"/>
          <p:nvPr/>
        </p:nvSpPr>
        <p:spPr>
          <a:xfrm>
            <a:off x="1167137" y="3147131"/>
            <a:ext cx="7176763" cy="1938992"/>
          </a:xfrm>
          <a:prstGeom prst="rect">
            <a:avLst/>
          </a:prstGeom>
          <a:noFill/>
        </p:spPr>
        <p:txBody>
          <a:bodyPr wrap="square" rtlCol="0" anchor="ctr">
            <a:spAutoFit/>
          </a:bodyPr>
          <a:lstStyle/>
          <a:p>
            <a:pPr algn="ctr"/>
            <a:r>
              <a:rPr lang="en-US" sz="2000" b="1" dirty="0" smtClean="0">
                <a:solidFill>
                  <a:schemeClr val="accent2"/>
                </a:solidFill>
              </a:rPr>
              <a:t>“</a:t>
            </a:r>
            <a:r>
              <a:rPr lang="en-US" sz="2400" b="1" dirty="0" smtClean="0">
                <a:solidFill>
                  <a:schemeClr val="accent2"/>
                </a:solidFill>
              </a:rPr>
              <a:t>Obesity is an important factor associated with musculoskeletal pain in children. </a:t>
            </a:r>
          </a:p>
          <a:p>
            <a:pPr algn="ctr"/>
            <a:r>
              <a:rPr lang="en-US" sz="2400" b="1" dirty="0" smtClean="0">
                <a:solidFill>
                  <a:schemeClr val="accent2"/>
                </a:solidFill>
              </a:rPr>
              <a:t>Relative to the non-obese similar aged counterparts, obese children exhibited significantly higher complaints of pain.”</a:t>
            </a:r>
            <a:r>
              <a:rPr lang="en-US" sz="2400" b="1" baseline="30000" dirty="0" smtClean="0">
                <a:solidFill>
                  <a:schemeClr val="accent2"/>
                </a:solidFill>
              </a:rPr>
              <a:t>14 (p. 343)</a:t>
            </a:r>
            <a:endParaRPr lang="en-US" sz="2400" b="1" dirty="0">
              <a:solidFill>
                <a:schemeClr val="accent2"/>
              </a:solidFill>
            </a:endParaRPr>
          </a:p>
        </p:txBody>
      </p:sp>
    </p:spTree>
    <p:extLst>
      <p:ext uri="{BB962C8B-B14F-4D97-AF65-F5344CB8AC3E}">
        <p14:creationId xmlns:p14="http://schemas.microsoft.com/office/powerpoint/2010/main" val="2571388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a:xfrm>
            <a:off x="822960" y="1100628"/>
            <a:ext cx="7520940" cy="3824604"/>
          </a:xfrm>
        </p:spPr>
        <p:txBody>
          <a:bodyPr>
            <a:normAutofit/>
          </a:bodyPr>
          <a:lstStyle/>
          <a:p>
            <a:pPr marL="285750" indent="-285750">
              <a:buFont typeface="Wingdings" charset="2"/>
              <a:buChar char="§"/>
            </a:pPr>
            <a:r>
              <a:rPr lang="en-US" sz="2000" dirty="0" smtClean="0"/>
              <a:t>Higher odds of LE injuries (fractures, sprains/strains, dislocations)</a:t>
            </a:r>
            <a:r>
              <a:rPr lang="en-US" sz="2000" baseline="30000" dirty="0" smtClean="0"/>
              <a:t>3</a:t>
            </a:r>
            <a:r>
              <a:rPr lang="en-US" sz="2000" dirty="0" smtClean="0"/>
              <a:t> </a:t>
            </a:r>
          </a:p>
          <a:p>
            <a:pPr marL="285750" indent="-285750">
              <a:buFont typeface="Wingdings" charset="2"/>
              <a:buChar char="§"/>
            </a:pPr>
            <a:r>
              <a:rPr lang="en-US" sz="2000" dirty="0" smtClean="0"/>
              <a:t>Increased risk of LE fracture (foot, ankle, leg, and knee)</a:t>
            </a:r>
            <a:r>
              <a:rPr lang="en-US" sz="2000" baseline="30000" dirty="0" smtClean="0"/>
              <a:t>21,44</a:t>
            </a:r>
            <a:r>
              <a:rPr lang="en-US" sz="2000" dirty="0" smtClean="0"/>
              <a:t> </a:t>
            </a:r>
          </a:p>
          <a:p>
            <a:pPr marL="285750" indent="-285750">
              <a:buFont typeface="Wingdings" charset="2"/>
              <a:buChar char="§"/>
            </a:pPr>
            <a:r>
              <a:rPr lang="en-US" sz="2000" dirty="0" smtClean="0"/>
              <a:t>Increased risk of ankle injuries</a:t>
            </a:r>
            <a:r>
              <a:rPr lang="en-US" sz="2000" baseline="30000" dirty="0" smtClean="0"/>
              <a:t>49</a:t>
            </a:r>
            <a:r>
              <a:rPr lang="en-US" sz="2000" dirty="0" smtClean="0"/>
              <a:t> </a:t>
            </a:r>
          </a:p>
          <a:p>
            <a:pPr marL="285750" indent="-285750">
              <a:buFont typeface="Wingdings" charset="2"/>
              <a:buChar char="§"/>
            </a:pPr>
            <a:r>
              <a:rPr lang="en-US" sz="2000" dirty="0"/>
              <a:t>M</a:t>
            </a:r>
            <a:r>
              <a:rPr lang="en-US" sz="2000" dirty="0" smtClean="0"/>
              <a:t>ore likely to have LE injuries than </a:t>
            </a:r>
            <a:r>
              <a:rPr lang="en-US" sz="2000" dirty="0" err="1" smtClean="0"/>
              <a:t>nonobese</a:t>
            </a:r>
            <a:r>
              <a:rPr lang="en-US" sz="2000" dirty="0" smtClean="0"/>
              <a:t> children; </a:t>
            </a:r>
            <a:r>
              <a:rPr lang="en-US" sz="2000" dirty="0"/>
              <a:t>s</a:t>
            </a:r>
            <a:r>
              <a:rPr lang="en-US" sz="2000" dirty="0" smtClean="0"/>
              <a:t>ame percentage of UE injuries</a:t>
            </a:r>
            <a:r>
              <a:rPr lang="en-US" sz="2000" baseline="30000" dirty="0" smtClean="0"/>
              <a:t>33</a:t>
            </a:r>
            <a:r>
              <a:rPr lang="en-US" sz="2000" dirty="0" smtClean="0"/>
              <a:t> </a:t>
            </a:r>
          </a:p>
          <a:p>
            <a:pPr marL="285750" indent="-285750">
              <a:buFont typeface="Wingdings" charset="2"/>
              <a:buChar char="§"/>
            </a:pPr>
            <a:r>
              <a:rPr lang="en-US" sz="2000" dirty="0"/>
              <a:t>Decreased odds of fracture</a:t>
            </a:r>
            <a:r>
              <a:rPr lang="en-US" sz="2000" baseline="30000" dirty="0"/>
              <a:t>36</a:t>
            </a:r>
            <a:endParaRPr lang="en-US" sz="2000" dirty="0"/>
          </a:p>
          <a:p>
            <a:pPr marL="802386" lvl="4" indent="-285750">
              <a:buFont typeface="Wingdings" charset="2"/>
              <a:buChar char="§"/>
            </a:pPr>
            <a:r>
              <a:rPr lang="en-US" sz="2000" dirty="0"/>
              <a:t>Overweight compared to normal weight (</a:t>
            </a:r>
            <a:r>
              <a:rPr lang="en-US" sz="2000" dirty="0">
                <a:ea typeface="Wingdings"/>
                <a:cs typeface="Wingdings"/>
                <a:sym typeface="Wingdings"/>
              </a:rPr>
              <a:t></a:t>
            </a:r>
            <a:r>
              <a:rPr lang="en-US" sz="2000" dirty="0"/>
              <a:t>LE fracture) </a:t>
            </a:r>
          </a:p>
          <a:p>
            <a:pPr marL="0" indent="0"/>
            <a:endParaRPr lang="en-US" sz="2000" dirty="0" smtClean="0"/>
          </a:p>
        </p:txBody>
      </p:sp>
    </p:spTree>
    <p:extLst>
      <p:ext uri="{BB962C8B-B14F-4D97-AF65-F5344CB8AC3E}">
        <p14:creationId xmlns:p14="http://schemas.microsoft.com/office/powerpoint/2010/main" val="1403760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mobility</a:t>
            </a:r>
            <a:endParaRPr lang="en-US" sz="5400" dirty="0"/>
          </a:p>
        </p:txBody>
      </p:sp>
      <p:sp>
        <p:nvSpPr>
          <p:cNvPr id="3" name="Rectangle 2"/>
          <p:cNvSpPr/>
          <p:nvPr/>
        </p:nvSpPr>
        <p:spPr>
          <a:xfrm>
            <a:off x="192015" y="119805"/>
            <a:ext cx="6038430" cy="2246769"/>
          </a:xfrm>
          <a:prstGeom prst="rect">
            <a:avLst/>
          </a:prstGeom>
        </p:spPr>
        <p:txBody>
          <a:bodyPr wrap="square">
            <a:spAutoFit/>
          </a:bodyPr>
          <a:lstStyle/>
          <a:p>
            <a:r>
              <a:rPr lang="en-US" sz="2800" dirty="0">
                <a:solidFill>
                  <a:schemeClr val="accent2"/>
                </a:solidFill>
              </a:rPr>
              <a:t>A full understanding of their movement characteristics is needed to guide clinicians in prescribing appropriate physical </a:t>
            </a:r>
            <a:r>
              <a:rPr lang="en-US" sz="2800" dirty="0" smtClean="0">
                <a:solidFill>
                  <a:schemeClr val="accent2"/>
                </a:solidFill>
              </a:rPr>
              <a:t>activity </a:t>
            </a:r>
            <a:r>
              <a:rPr lang="en-US" sz="2800" dirty="0">
                <a:solidFill>
                  <a:schemeClr val="accent2"/>
                </a:solidFill>
              </a:rPr>
              <a:t>programs for this population</a:t>
            </a:r>
            <a:r>
              <a:rPr lang="en-US" sz="2800" dirty="0" smtClean="0">
                <a:solidFill>
                  <a:schemeClr val="accent2"/>
                </a:solidFill>
              </a:rPr>
              <a:t>.</a:t>
            </a:r>
            <a:r>
              <a:rPr lang="en-US" sz="2800" baseline="30000" dirty="0" smtClean="0">
                <a:solidFill>
                  <a:schemeClr val="accent2"/>
                </a:solidFill>
              </a:rPr>
              <a:t>26 (p. 190)</a:t>
            </a:r>
            <a:endParaRPr lang="en-US" sz="2800" dirty="0">
              <a:solidFill>
                <a:schemeClr val="accent2"/>
              </a:solidFill>
            </a:endParaRPr>
          </a:p>
        </p:txBody>
      </p:sp>
    </p:spTree>
    <p:extLst>
      <p:ext uri="{BB962C8B-B14F-4D97-AF65-F5344CB8AC3E}">
        <p14:creationId xmlns:p14="http://schemas.microsoft.com/office/powerpoint/2010/main" val="23043557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Analysis – Walking</a:t>
            </a:r>
            <a:r>
              <a:rPr lang="en-US" baseline="30000" dirty="0" smtClean="0"/>
              <a:t>26</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2000" dirty="0" smtClean="0"/>
              <a:t>Hip Adduction</a:t>
            </a:r>
          </a:p>
          <a:p>
            <a:pPr>
              <a:buFont typeface="Wingdings" charset="2"/>
              <a:buChar char="§"/>
            </a:pPr>
            <a:r>
              <a:rPr lang="en-US" sz="2000" dirty="0" smtClean="0"/>
              <a:t>Knee Abduction (Valgus)</a:t>
            </a:r>
          </a:p>
          <a:p>
            <a:pPr>
              <a:buFont typeface="Wingdings" charset="2"/>
              <a:buChar char="§"/>
            </a:pPr>
            <a:r>
              <a:rPr lang="en-US" sz="2000" dirty="0" smtClean="0"/>
              <a:t>Rearfoot Inversion </a:t>
            </a:r>
          </a:p>
          <a:p>
            <a:pPr>
              <a:buFont typeface="Wingdings" charset="2"/>
              <a:buChar char="§"/>
            </a:pPr>
            <a:r>
              <a:rPr lang="en-US" sz="2000" dirty="0" smtClean="0"/>
              <a:t>Overweight boys collapsed </a:t>
            </a:r>
            <a:r>
              <a:rPr lang="en-US" sz="2000" dirty="0"/>
              <a:t>into hip adduction and knee valgus during stance and attempted to compensate with rearfoot </a:t>
            </a:r>
            <a:r>
              <a:rPr lang="en-US" sz="2000" dirty="0" smtClean="0"/>
              <a:t>inversion</a:t>
            </a:r>
          </a:p>
          <a:p>
            <a:pPr>
              <a:buFont typeface="Wingdings" charset="2"/>
              <a:buChar char="§"/>
            </a:pPr>
            <a:r>
              <a:rPr lang="en-US" sz="2000" dirty="0" smtClean="0"/>
              <a:t>Redistribution of </a:t>
            </a:r>
            <a:r>
              <a:rPr lang="en-US" sz="2000" dirty="0"/>
              <a:t>forces in the medial-lateral direction during walking  may increase risk of LE soft tissue and skeletal injury</a:t>
            </a:r>
          </a:p>
          <a:p>
            <a:pPr>
              <a:buFont typeface="Wingdings" charset="2"/>
              <a:buChar char="§"/>
            </a:pPr>
            <a:endParaRPr lang="en-US" sz="2000" dirty="0"/>
          </a:p>
          <a:p>
            <a:endParaRPr lang="en-US" dirty="0"/>
          </a:p>
        </p:txBody>
      </p:sp>
      <p:sp>
        <p:nvSpPr>
          <p:cNvPr id="4" name="TextBox 3"/>
          <p:cNvSpPr txBox="1"/>
          <p:nvPr/>
        </p:nvSpPr>
        <p:spPr>
          <a:xfrm>
            <a:off x="4230872" y="5100474"/>
            <a:ext cx="4913128" cy="1569660"/>
          </a:xfrm>
          <a:prstGeom prst="rect">
            <a:avLst/>
          </a:prstGeom>
          <a:noFill/>
        </p:spPr>
        <p:txBody>
          <a:bodyPr wrap="square" rtlCol="0" anchor="ctr">
            <a:spAutoFit/>
          </a:bodyPr>
          <a:lstStyle/>
          <a:p>
            <a:pPr algn="ctr"/>
            <a:r>
              <a:rPr lang="en-US" sz="2400" b="1" dirty="0" smtClean="0">
                <a:solidFill>
                  <a:srgbClr val="F96A1B"/>
                </a:solidFill>
              </a:rPr>
              <a:t>Frontal plane lower extremity </a:t>
            </a:r>
          </a:p>
          <a:p>
            <a:pPr algn="ctr"/>
            <a:r>
              <a:rPr lang="en-US" sz="2400" b="1" dirty="0" smtClean="0">
                <a:solidFill>
                  <a:srgbClr val="F96A1B"/>
                </a:solidFill>
              </a:rPr>
              <a:t>biomechanics during walking </a:t>
            </a:r>
          </a:p>
          <a:p>
            <a:pPr algn="ctr"/>
            <a:r>
              <a:rPr lang="en-US" sz="2400" b="1" dirty="0" smtClean="0">
                <a:solidFill>
                  <a:srgbClr val="F96A1B"/>
                </a:solidFill>
              </a:rPr>
              <a:t>in boys who are overweight </a:t>
            </a:r>
          </a:p>
          <a:p>
            <a:pPr algn="ctr"/>
            <a:r>
              <a:rPr lang="en-US" sz="2400" b="1" dirty="0" smtClean="0">
                <a:solidFill>
                  <a:srgbClr val="F96A1B"/>
                </a:solidFill>
              </a:rPr>
              <a:t>versus healthy weight </a:t>
            </a:r>
            <a:endParaRPr lang="en-US" sz="2400" b="1" dirty="0">
              <a:solidFill>
                <a:srgbClr val="F96A1B"/>
              </a:solidFill>
            </a:endParaRPr>
          </a:p>
        </p:txBody>
      </p:sp>
    </p:spTree>
    <p:extLst>
      <p:ext uri="{BB962C8B-B14F-4D97-AF65-F5344CB8AC3E}">
        <p14:creationId xmlns:p14="http://schemas.microsoft.com/office/powerpoint/2010/main" val="27075550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a:t>
            </a:r>
            <a:r>
              <a:rPr lang="en-US" baseline="30000" dirty="0" smtClean="0"/>
              <a:t>26</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2000" dirty="0" smtClean="0"/>
              <a:t>Comprehensive musculoskeletal examination and gait analysis</a:t>
            </a:r>
          </a:p>
          <a:p>
            <a:pPr>
              <a:buFont typeface="Wingdings" charset="2"/>
              <a:buChar char="§"/>
            </a:pPr>
            <a:r>
              <a:rPr lang="en-US" sz="2000" dirty="0" err="1" smtClean="0"/>
              <a:t>Nonweight</a:t>
            </a:r>
            <a:r>
              <a:rPr lang="en-US" sz="2000" dirty="0" smtClean="0"/>
              <a:t> bearing and/or low impact physical activities </a:t>
            </a:r>
          </a:p>
          <a:p>
            <a:pPr>
              <a:buFont typeface="Wingdings" charset="2"/>
              <a:buChar char="§"/>
            </a:pPr>
            <a:r>
              <a:rPr lang="en-US" sz="2000" dirty="0" smtClean="0"/>
              <a:t>Examine muscle strength (e.g., hip abductors) and intervene with strengthening exercises</a:t>
            </a:r>
          </a:p>
          <a:p>
            <a:pPr>
              <a:buFont typeface="Wingdings" charset="2"/>
              <a:buChar char="§"/>
            </a:pPr>
            <a:r>
              <a:rPr lang="en-US" sz="2000" dirty="0" smtClean="0"/>
              <a:t>Custom foot orthosis </a:t>
            </a:r>
          </a:p>
          <a:p>
            <a:pPr>
              <a:buFont typeface="Wingdings" charset="2"/>
              <a:buChar char="§"/>
            </a:pPr>
            <a:r>
              <a:rPr lang="en-US" sz="2000" dirty="0" smtClean="0"/>
              <a:t>External </a:t>
            </a:r>
            <a:r>
              <a:rPr lang="en-US" sz="2000" dirty="0"/>
              <a:t>m</a:t>
            </a:r>
            <a:r>
              <a:rPr lang="en-US" sz="2000" dirty="0" smtClean="0"/>
              <a:t>edial/lateral support (e.g., knee bracing, ankle taping, functional foot orthotics)</a:t>
            </a:r>
            <a:endParaRPr lang="en-US" sz="2000" dirty="0"/>
          </a:p>
        </p:txBody>
      </p:sp>
      <p:sp>
        <p:nvSpPr>
          <p:cNvPr id="4" name="TextBox 3"/>
          <p:cNvSpPr txBox="1"/>
          <p:nvPr/>
        </p:nvSpPr>
        <p:spPr>
          <a:xfrm>
            <a:off x="4230872" y="5100474"/>
            <a:ext cx="4913128" cy="1569660"/>
          </a:xfrm>
          <a:prstGeom prst="rect">
            <a:avLst/>
          </a:prstGeom>
          <a:noFill/>
        </p:spPr>
        <p:txBody>
          <a:bodyPr wrap="square" rtlCol="0" anchor="ctr">
            <a:spAutoFit/>
          </a:bodyPr>
          <a:lstStyle/>
          <a:p>
            <a:pPr algn="ctr"/>
            <a:r>
              <a:rPr lang="en-US" sz="2400" b="1" dirty="0" smtClean="0">
                <a:solidFill>
                  <a:srgbClr val="F96A1B"/>
                </a:solidFill>
              </a:rPr>
              <a:t>Frontal plane lower extremity </a:t>
            </a:r>
          </a:p>
          <a:p>
            <a:pPr algn="ctr"/>
            <a:r>
              <a:rPr lang="en-US" sz="2400" b="1" dirty="0" smtClean="0">
                <a:solidFill>
                  <a:srgbClr val="F96A1B"/>
                </a:solidFill>
              </a:rPr>
              <a:t>biomechanics during walking </a:t>
            </a:r>
          </a:p>
          <a:p>
            <a:pPr algn="ctr"/>
            <a:r>
              <a:rPr lang="en-US" sz="2400" b="1" dirty="0" smtClean="0">
                <a:solidFill>
                  <a:srgbClr val="F96A1B"/>
                </a:solidFill>
              </a:rPr>
              <a:t>in boys who are overweight </a:t>
            </a:r>
          </a:p>
          <a:p>
            <a:pPr algn="ctr"/>
            <a:r>
              <a:rPr lang="en-US" sz="2400" b="1" dirty="0" smtClean="0">
                <a:solidFill>
                  <a:srgbClr val="F96A1B"/>
                </a:solidFill>
              </a:rPr>
              <a:t>versus healthy weight </a:t>
            </a:r>
            <a:endParaRPr lang="en-US" sz="2400" b="1" dirty="0">
              <a:solidFill>
                <a:srgbClr val="F96A1B"/>
              </a:solidFill>
            </a:endParaRPr>
          </a:p>
        </p:txBody>
      </p:sp>
    </p:spTree>
    <p:extLst>
      <p:ext uri="{BB962C8B-B14F-4D97-AF65-F5344CB8AC3E}">
        <p14:creationId xmlns:p14="http://schemas.microsoft.com/office/powerpoint/2010/main" val="31506722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analysis – jumping</a:t>
            </a:r>
            <a:r>
              <a:rPr lang="en-US" baseline="30000" dirty="0" smtClean="0"/>
              <a:t>27</a:t>
            </a:r>
            <a:endParaRPr lang="en-US" dirty="0"/>
          </a:p>
        </p:txBody>
      </p:sp>
      <p:sp>
        <p:nvSpPr>
          <p:cNvPr id="3" name="Content Placeholder 2"/>
          <p:cNvSpPr>
            <a:spLocks noGrp="1"/>
          </p:cNvSpPr>
          <p:nvPr>
            <p:ph idx="1"/>
          </p:nvPr>
        </p:nvSpPr>
        <p:spPr>
          <a:xfrm>
            <a:off x="822960" y="1100628"/>
            <a:ext cx="7798884" cy="3963236"/>
          </a:xfrm>
        </p:spPr>
        <p:txBody>
          <a:bodyPr>
            <a:normAutofit/>
          </a:bodyPr>
          <a:lstStyle/>
          <a:p>
            <a:pPr marL="285750" indent="-285750">
              <a:buFont typeface="Wingdings" charset="2"/>
              <a:buChar char="§"/>
            </a:pPr>
            <a:r>
              <a:rPr lang="en-US" sz="2000" dirty="0" smtClean="0"/>
              <a:t>More knee valgus (abducted) and hip adduction at initial contact</a:t>
            </a:r>
          </a:p>
          <a:p>
            <a:pPr marL="285750" indent="-285750">
              <a:buFont typeface="Wingdings" charset="2"/>
              <a:buChar char="§"/>
            </a:pPr>
            <a:r>
              <a:rPr lang="en-US" sz="2000" dirty="0" smtClean="0"/>
              <a:t>After initial contact, move toward hip abduction and knee adduction </a:t>
            </a:r>
          </a:p>
          <a:p>
            <a:pPr marL="285750" indent="-285750">
              <a:buFont typeface="Wingdings" charset="2"/>
              <a:buChar char="§"/>
            </a:pPr>
            <a:r>
              <a:rPr lang="en-US" sz="2000" dirty="0"/>
              <a:t>R</a:t>
            </a:r>
            <a:r>
              <a:rPr lang="en-US" sz="2000" dirty="0" smtClean="0"/>
              <a:t>equired more time to control and stabilize their mass</a:t>
            </a:r>
          </a:p>
          <a:p>
            <a:pPr marL="573786" lvl="3" indent="-285750">
              <a:buFont typeface="Wingdings" charset="2"/>
              <a:buChar char="§"/>
            </a:pPr>
            <a:r>
              <a:rPr lang="en-US" sz="2000" dirty="0" smtClean="0"/>
              <a:t>Reached peak moments later in the landing phase</a:t>
            </a:r>
            <a:endParaRPr lang="en-US" sz="2000" dirty="0"/>
          </a:p>
        </p:txBody>
      </p:sp>
      <p:sp>
        <p:nvSpPr>
          <p:cNvPr id="5" name="TextBox 4"/>
          <p:cNvSpPr txBox="1"/>
          <p:nvPr/>
        </p:nvSpPr>
        <p:spPr>
          <a:xfrm>
            <a:off x="2385767" y="5050839"/>
            <a:ext cx="6947037" cy="830997"/>
          </a:xfrm>
          <a:prstGeom prst="rect">
            <a:avLst/>
          </a:prstGeom>
          <a:noFill/>
        </p:spPr>
        <p:txBody>
          <a:bodyPr wrap="square" rtlCol="0">
            <a:spAutoFit/>
          </a:bodyPr>
          <a:lstStyle/>
          <a:p>
            <a:pPr algn="ctr"/>
            <a:r>
              <a:rPr lang="en-US" sz="2400" b="1" dirty="0" smtClean="0">
                <a:solidFill>
                  <a:srgbClr val="F96A1B"/>
                </a:solidFill>
              </a:rPr>
              <a:t>Frontal and sagittal plane biomechanics during </a:t>
            </a:r>
          </a:p>
          <a:p>
            <a:pPr algn="ctr"/>
            <a:r>
              <a:rPr lang="en-US" sz="2400" b="1" dirty="0" smtClean="0">
                <a:solidFill>
                  <a:srgbClr val="F96A1B"/>
                </a:solidFill>
              </a:rPr>
              <a:t>drop jump landing in boys who are obese</a:t>
            </a:r>
            <a:endParaRPr lang="en-US" sz="2400" b="1" dirty="0">
              <a:solidFill>
                <a:srgbClr val="F96A1B"/>
              </a:solidFill>
            </a:endParaRPr>
          </a:p>
        </p:txBody>
      </p:sp>
    </p:spTree>
    <p:extLst>
      <p:ext uri="{BB962C8B-B14F-4D97-AF65-F5344CB8AC3E}">
        <p14:creationId xmlns:p14="http://schemas.microsoft.com/office/powerpoint/2010/main" val="26941087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Analysis – Jumping</a:t>
            </a:r>
            <a:r>
              <a:rPr lang="en-US" baseline="30000" dirty="0" smtClean="0"/>
              <a:t>27</a:t>
            </a:r>
            <a:endParaRPr lang="en-US" dirty="0"/>
          </a:p>
        </p:txBody>
      </p:sp>
      <p:pic>
        <p:nvPicPr>
          <p:cNvPr id="5" name="Content Placeholder 4"/>
          <p:cNvPicPr>
            <a:picLocks noGrp="1" noChangeAspect="1"/>
          </p:cNvPicPr>
          <p:nvPr>
            <p:ph idx="1"/>
          </p:nvPr>
        </p:nvPicPr>
        <p:blipFill rotWithShape="1">
          <a:blip r:embed="rId3"/>
          <a:srcRect t="-28" b="321"/>
          <a:stretch/>
        </p:blipFill>
        <p:spPr>
          <a:xfrm>
            <a:off x="1604064" y="914400"/>
            <a:ext cx="6182330" cy="4136439"/>
          </a:xfrm>
        </p:spPr>
      </p:pic>
      <p:sp>
        <p:nvSpPr>
          <p:cNvPr id="4" name="TextBox 3"/>
          <p:cNvSpPr txBox="1"/>
          <p:nvPr/>
        </p:nvSpPr>
        <p:spPr>
          <a:xfrm>
            <a:off x="2385767" y="5050839"/>
            <a:ext cx="6947037" cy="830997"/>
          </a:xfrm>
          <a:prstGeom prst="rect">
            <a:avLst/>
          </a:prstGeom>
          <a:noFill/>
        </p:spPr>
        <p:txBody>
          <a:bodyPr wrap="square" rtlCol="0">
            <a:spAutoFit/>
          </a:bodyPr>
          <a:lstStyle/>
          <a:p>
            <a:pPr algn="ctr"/>
            <a:r>
              <a:rPr lang="en-US" sz="2400" b="1" dirty="0" smtClean="0">
                <a:solidFill>
                  <a:srgbClr val="F96A1B"/>
                </a:solidFill>
              </a:rPr>
              <a:t>Frontal and sagittal plane biomechanics during </a:t>
            </a:r>
          </a:p>
          <a:p>
            <a:pPr algn="ctr"/>
            <a:r>
              <a:rPr lang="en-US" sz="2400" b="1" dirty="0" smtClean="0">
                <a:solidFill>
                  <a:srgbClr val="F96A1B"/>
                </a:solidFill>
              </a:rPr>
              <a:t>drop jump landing in boys who are obese </a:t>
            </a:r>
            <a:endParaRPr lang="en-US" sz="2400" b="1" dirty="0">
              <a:solidFill>
                <a:srgbClr val="F96A1B"/>
              </a:solidFill>
            </a:endParaRPr>
          </a:p>
        </p:txBody>
      </p:sp>
      <p:sp>
        <p:nvSpPr>
          <p:cNvPr id="6" name="TextBox 5"/>
          <p:cNvSpPr txBox="1"/>
          <p:nvPr/>
        </p:nvSpPr>
        <p:spPr>
          <a:xfrm>
            <a:off x="5990157" y="6479149"/>
            <a:ext cx="3273991" cy="369332"/>
          </a:xfrm>
          <a:prstGeom prst="rect">
            <a:avLst/>
          </a:prstGeom>
          <a:noFill/>
        </p:spPr>
        <p:txBody>
          <a:bodyPr wrap="square" rtlCol="0">
            <a:spAutoFit/>
          </a:bodyPr>
          <a:lstStyle/>
          <a:p>
            <a:r>
              <a:rPr lang="en-US" dirty="0" smtClean="0"/>
              <a:t>Image Source: McMillan, et al</a:t>
            </a:r>
            <a:r>
              <a:rPr lang="en-US" baseline="30000" dirty="0" smtClean="0"/>
              <a:t>27</a:t>
            </a:r>
            <a:r>
              <a:rPr lang="en-US" dirty="0" smtClean="0"/>
              <a:t> </a:t>
            </a:r>
            <a:endParaRPr lang="en-US" dirty="0"/>
          </a:p>
        </p:txBody>
      </p:sp>
    </p:spTree>
    <p:extLst>
      <p:ext uri="{BB962C8B-B14F-4D97-AF65-F5344CB8AC3E}">
        <p14:creationId xmlns:p14="http://schemas.microsoft.com/office/powerpoint/2010/main" val="26720446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 of jumping mechanics</a:t>
            </a:r>
            <a:r>
              <a:rPr lang="en-US" baseline="30000" dirty="0" smtClean="0"/>
              <a:t>27</a:t>
            </a:r>
            <a:endParaRPr lang="en-US" dirty="0"/>
          </a:p>
        </p:txBody>
      </p:sp>
      <p:sp>
        <p:nvSpPr>
          <p:cNvPr id="3" name="Content Placeholder 2"/>
          <p:cNvSpPr>
            <a:spLocks noGrp="1"/>
          </p:cNvSpPr>
          <p:nvPr>
            <p:ph idx="1"/>
          </p:nvPr>
        </p:nvSpPr>
        <p:spPr>
          <a:xfrm>
            <a:off x="822959" y="1185294"/>
            <a:ext cx="7796107" cy="3585490"/>
          </a:xfrm>
        </p:spPr>
        <p:txBody>
          <a:bodyPr>
            <a:normAutofit/>
          </a:bodyPr>
          <a:lstStyle/>
          <a:p>
            <a:pPr>
              <a:buFont typeface="Wingdings" charset="2"/>
              <a:buChar char="§"/>
            </a:pPr>
            <a:r>
              <a:rPr lang="en-US" sz="2000" dirty="0" smtClean="0"/>
              <a:t>Increased risk of injury</a:t>
            </a:r>
          </a:p>
          <a:p>
            <a:pPr>
              <a:buFont typeface="Wingdings" charset="2"/>
              <a:buChar char="§"/>
            </a:pPr>
            <a:r>
              <a:rPr lang="en-US" sz="2000" dirty="0" smtClean="0"/>
              <a:t>Decreased stability and control </a:t>
            </a:r>
          </a:p>
          <a:p>
            <a:pPr>
              <a:buFont typeface="Wingdings" charset="2"/>
              <a:buChar char="§"/>
            </a:pPr>
            <a:r>
              <a:rPr lang="en-US" sz="2000" dirty="0" smtClean="0"/>
              <a:t>Functional weakness in hip abductor muscles</a:t>
            </a:r>
          </a:p>
          <a:p>
            <a:pPr>
              <a:buFont typeface="Wingdings" charset="2"/>
              <a:buChar char="§"/>
            </a:pPr>
            <a:r>
              <a:rPr lang="en-US" sz="2000" dirty="0" smtClean="0"/>
              <a:t>Foot Orthotics </a:t>
            </a:r>
          </a:p>
          <a:p>
            <a:pPr>
              <a:buFont typeface="Wingdings" charset="2"/>
              <a:buChar char="§"/>
            </a:pPr>
            <a:r>
              <a:rPr lang="en-US" sz="2000" dirty="0" smtClean="0"/>
              <a:t>Knee/Ankle bracing or taping </a:t>
            </a:r>
            <a:endParaRPr lang="en-US" sz="2000" dirty="0"/>
          </a:p>
          <a:p>
            <a:pPr>
              <a:buFont typeface="Wingdings" charset="2"/>
              <a:buChar char="§"/>
            </a:pPr>
            <a:r>
              <a:rPr lang="en-US" sz="2000" dirty="0" smtClean="0"/>
              <a:t>Non-weight bearing exercises (cycling or swimming) for individuals with severe LE alignment and/or significant joint instability</a:t>
            </a:r>
            <a:endParaRPr lang="en-US" sz="2000" dirty="0"/>
          </a:p>
        </p:txBody>
      </p:sp>
      <p:sp>
        <p:nvSpPr>
          <p:cNvPr id="5" name="TextBox 4"/>
          <p:cNvSpPr txBox="1"/>
          <p:nvPr/>
        </p:nvSpPr>
        <p:spPr>
          <a:xfrm>
            <a:off x="2385767" y="5050839"/>
            <a:ext cx="6947037" cy="830997"/>
          </a:xfrm>
          <a:prstGeom prst="rect">
            <a:avLst/>
          </a:prstGeom>
          <a:noFill/>
        </p:spPr>
        <p:txBody>
          <a:bodyPr wrap="square" rtlCol="0">
            <a:spAutoFit/>
          </a:bodyPr>
          <a:lstStyle/>
          <a:p>
            <a:pPr algn="ctr"/>
            <a:r>
              <a:rPr lang="en-US" sz="2400" b="1" dirty="0" smtClean="0">
                <a:solidFill>
                  <a:srgbClr val="F96A1B"/>
                </a:solidFill>
              </a:rPr>
              <a:t>Frontal and sagittal plane biomechanics during </a:t>
            </a:r>
          </a:p>
          <a:p>
            <a:pPr algn="ctr"/>
            <a:r>
              <a:rPr lang="en-US" sz="2400" b="1" dirty="0" smtClean="0">
                <a:solidFill>
                  <a:srgbClr val="F96A1B"/>
                </a:solidFill>
              </a:rPr>
              <a:t>drop jump landing in boys who are obese</a:t>
            </a:r>
            <a:endParaRPr lang="en-US" sz="2400" b="1" dirty="0">
              <a:solidFill>
                <a:srgbClr val="F96A1B"/>
              </a:solidFill>
            </a:endParaRPr>
          </a:p>
        </p:txBody>
      </p:sp>
    </p:spTree>
    <p:extLst>
      <p:ext uri="{BB962C8B-B14F-4D97-AF65-F5344CB8AC3E}">
        <p14:creationId xmlns:p14="http://schemas.microsoft.com/office/powerpoint/2010/main" val="32277800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49" y="308901"/>
            <a:ext cx="8204284" cy="4513365"/>
          </a:xfrm>
        </p:spPr>
        <p:txBody>
          <a:bodyPr>
            <a:normAutofit fontScale="92500"/>
          </a:bodyPr>
          <a:lstStyle/>
          <a:p>
            <a:r>
              <a:rPr lang="en-US" dirty="0" smtClean="0">
                <a:solidFill>
                  <a:srgbClr val="F96A1B"/>
                </a:solidFill>
              </a:rPr>
              <a:t>“</a:t>
            </a:r>
            <a:r>
              <a:rPr lang="en-US" sz="2200" dirty="0" smtClean="0">
                <a:solidFill>
                  <a:srgbClr val="F96A1B"/>
                </a:solidFill>
              </a:rPr>
              <a:t>Obesity with lower extremity malalignment has been shown to increase the risk of developing knee osteoarthritis in adulthood, though the mechanism of this development is not clear.”</a:t>
            </a:r>
            <a:r>
              <a:rPr lang="en-US" sz="2200" baseline="30000" dirty="0" smtClean="0">
                <a:solidFill>
                  <a:srgbClr val="F96A1B"/>
                </a:solidFill>
              </a:rPr>
              <a:t>26 (p. 187)</a:t>
            </a:r>
            <a:endParaRPr lang="en-US" sz="2200" dirty="0" smtClean="0">
              <a:solidFill>
                <a:srgbClr val="F96A1B"/>
              </a:solidFill>
            </a:endParaRPr>
          </a:p>
          <a:p>
            <a:endParaRPr lang="en-US" sz="2200" dirty="0" smtClean="0">
              <a:solidFill>
                <a:srgbClr val="F96A1B"/>
              </a:solidFill>
            </a:endParaRPr>
          </a:p>
          <a:p>
            <a:r>
              <a:rPr lang="en-US" sz="2200" dirty="0" smtClean="0">
                <a:solidFill>
                  <a:srgbClr val="F96A1B"/>
                </a:solidFill>
              </a:rPr>
              <a:t>“One concern to PTs working with this population is children who are overweight are typically encouraged to increase physical activity, often with minimal guidance as to how to do this safely (i.e., without damaging their joints and soft tissues).”</a:t>
            </a:r>
            <a:r>
              <a:rPr lang="en-US" sz="2200" baseline="30000" dirty="0" smtClean="0">
                <a:solidFill>
                  <a:srgbClr val="F96A1B"/>
                </a:solidFill>
              </a:rPr>
              <a:t>26 (187,188)</a:t>
            </a:r>
            <a:endParaRPr lang="en-US" sz="2200" dirty="0">
              <a:solidFill>
                <a:srgbClr val="F96A1B"/>
              </a:solidFill>
            </a:endParaRPr>
          </a:p>
          <a:p>
            <a:endParaRPr lang="en-US" sz="2200" dirty="0" smtClean="0">
              <a:solidFill>
                <a:srgbClr val="F96A1B"/>
              </a:solidFill>
            </a:endParaRPr>
          </a:p>
          <a:p>
            <a:r>
              <a:rPr lang="en-US" sz="2200" dirty="0" smtClean="0">
                <a:solidFill>
                  <a:srgbClr val="F96A1B"/>
                </a:solidFill>
              </a:rPr>
              <a:t>“Increased repetitive loading on poorly aligned lower extremities may lead to significant, permanent changes in the musculoskeletal system, and may contribute to the development of chronic pain and musculoskeletal disorders such as osteoarthritis.”</a:t>
            </a:r>
            <a:r>
              <a:rPr lang="en-US" sz="2200" baseline="30000" dirty="0" smtClean="0">
                <a:solidFill>
                  <a:srgbClr val="F96A1B"/>
                </a:solidFill>
              </a:rPr>
              <a:t>26 (p. 188)</a:t>
            </a:r>
            <a:endParaRPr lang="en-US" sz="2200" dirty="0">
              <a:solidFill>
                <a:srgbClr val="F96A1B"/>
              </a:solidFill>
            </a:endParaRPr>
          </a:p>
          <a:p>
            <a:endParaRPr lang="en-US" dirty="0">
              <a:solidFill>
                <a:srgbClr val="F96A1B"/>
              </a:solidFill>
            </a:endParaRPr>
          </a:p>
        </p:txBody>
      </p:sp>
    </p:spTree>
    <p:extLst>
      <p:ext uri="{BB962C8B-B14F-4D97-AF65-F5344CB8AC3E}">
        <p14:creationId xmlns:p14="http://schemas.microsoft.com/office/powerpoint/2010/main" val="840834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extremity joint power</a:t>
            </a:r>
            <a:r>
              <a:rPr lang="en-US" baseline="30000" dirty="0" smtClean="0"/>
              <a:t>40</a:t>
            </a:r>
            <a:endParaRPr lang="en-US" dirty="0"/>
          </a:p>
        </p:txBody>
      </p:sp>
      <p:sp>
        <p:nvSpPr>
          <p:cNvPr id="3" name="Content Placeholder 2"/>
          <p:cNvSpPr>
            <a:spLocks noGrp="1"/>
          </p:cNvSpPr>
          <p:nvPr>
            <p:ph idx="1"/>
          </p:nvPr>
        </p:nvSpPr>
        <p:spPr>
          <a:xfrm>
            <a:off x="822959" y="1100628"/>
            <a:ext cx="7520941" cy="3996305"/>
          </a:xfrm>
        </p:spPr>
        <p:txBody>
          <a:bodyPr>
            <a:normAutofit/>
          </a:bodyPr>
          <a:lstStyle/>
          <a:p>
            <a:pPr>
              <a:buFont typeface="Wingdings" charset="2"/>
              <a:buChar char="§"/>
            </a:pPr>
            <a:r>
              <a:rPr lang="en-US" sz="2000" dirty="0"/>
              <a:t>G</a:t>
            </a:r>
            <a:r>
              <a:rPr lang="en-US" sz="2000" dirty="0" smtClean="0"/>
              <a:t>reater sagittal plane power phases throughout stance</a:t>
            </a:r>
          </a:p>
          <a:p>
            <a:pPr lvl="3">
              <a:buFont typeface="Wingdings" charset="2"/>
              <a:buChar char="§"/>
            </a:pPr>
            <a:r>
              <a:rPr lang="en-US" sz="2000" dirty="0"/>
              <a:t>H</a:t>
            </a:r>
            <a:r>
              <a:rPr lang="en-US" sz="2000" dirty="0" smtClean="0"/>
              <a:t>ip flexors, knee extensors, ankle </a:t>
            </a:r>
            <a:r>
              <a:rPr lang="en-US" sz="2000" dirty="0" err="1" smtClean="0"/>
              <a:t>plantarflexors</a:t>
            </a:r>
            <a:endParaRPr lang="en-US" sz="2000" dirty="0" smtClean="0"/>
          </a:p>
          <a:p>
            <a:pPr>
              <a:buFont typeface="Wingdings" charset="2"/>
              <a:buChar char="§"/>
            </a:pPr>
            <a:r>
              <a:rPr lang="en-US" sz="2000" dirty="0" smtClean="0"/>
              <a:t>Obese children required greater frontal plane powers at the hip and knee to control external adductor moments during weight acceptance</a:t>
            </a:r>
          </a:p>
          <a:p>
            <a:pPr lvl="3">
              <a:buFont typeface="Wingdings" charset="2"/>
              <a:buChar char="§"/>
            </a:pPr>
            <a:r>
              <a:rPr lang="en-US" sz="2000" dirty="0"/>
              <a:t>H</a:t>
            </a:r>
            <a:r>
              <a:rPr lang="en-US" sz="2000" dirty="0" smtClean="0"/>
              <a:t>ip abductors</a:t>
            </a:r>
          </a:p>
        </p:txBody>
      </p:sp>
      <p:sp>
        <p:nvSpPr>
          <p:cNvPr id="4" name="TextBox 3"/>
          <p:cNvSpPr txBox="1"/>
          <p:nvPr/>
        </p:nvSpPr>
        <p:spPr>
          <a:xfrm>
            <a:off x="3279141" y="5063864"/>
            <a:ext cx="5864859" cy="1384995"/>
          </a:xfrm>
          <a:prstGeom prst="rect">
            <a:avLst/>
          </a:prstGeom>
          <a:noFill/>
        </p:spPr>
        <p:txBody>
          <a:bodyPr wrap="square" rtlCol="0">
            <a:spAutoFit/>
          </a:bodyPr>
          <a:lstStyle/>
          <a:p>
            <a:pPr algn="ctr"/>
            <a:r>
              <a:rPr lang="en-US" sz="2800" b="1" dirty="0">
                <a:solidFill>
                  <a:srgbClr val="F96A1B"/>
                </a:solidFill>
              </a:rPr>
              <a:t>Body size and walking cadence affect lower extremity joint power in children’s gait. </a:t>
            </a:r>
          </a:p>
        </p:txBody>
      </p:sp>
    </p:spTree>
    <p:extLst>
      <p:ext uri="{BB962C8B-B14F-4D97-AF65-F5344CB8AC3E}">
        <p14:creationId xmlns:p14="http://schemas.microsoft.com/office/powerpoint/2010/main" val="1159795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22960" y="1100628"/>
            <a:ext cx="7520940" cy="3944732"/>
          </a:xfrm>
        </p:spPr>
        <p:txBody>
          <a:bodyPr>
            <a:noAutofit/>
          </a:bodyPr>
          <a:lstStyle/>
          <a:p>
            <a:r>
              <a:rPr lang="en-US" sz="2000" dirty="0" smtClean="0"/>
              <a:t>After the presentation, students will be able to: </a:t>
            </a:r>
          </a:p>
          <a:p>
            <a:pPr lvl="0">
              <a:buFont typeface="+mj-lt"/>
              <a:buAutoNum type="arabicPeriod"/>
            </a:pPr>
            <a:r>
              <a:rPr lang="en-US" sz="2000" dirty="0"/>
              <a:t>Acknowledge physical </a:t>
            </a:r>
            <a:r>
              <a:rPr lang="en-US" sz="2000" dirty="0" smtClean="0"/>
              <a:t>therapists’ </a:t>
            </a:r>
            <a:r>
              <a:rPr lang="en-US" sz="2000" dirty="0"/>
              <a:t>role in promoting health, wellness, and </a:t>
            </a:r>
            <a:r>
              <a:rPr lang="en-US" sz="2000" dirty="0" smtClean="0"/>
              <a:t>fitness;</a:t>
            </a:r>
          </a:p>
          <a:p>
            <a:pPr lvl="0">
              <a:buFont typeface="+mj-lt"/>
              <a:buAutoNum type="arabicPeriod"/>
            </a:pPr>
            <a:r>
              <a:rPr lang="en-US" sz="2000" dirty="0" smtClean="0"/>
              <a:t>Describe </a:t>
            </a:r>
            <a:r>
              <a:rPr lang="en-US" sz="2000" dirty="0"/>
              <a:t>physical comorbidities common to children who are </a:t>
            </a:r>
            <a:r>
              <a:rPr lang="en-US" sz="2000" dirty="0" smtClean="0"/>
              <a:t>obese</a:t>
            </a:r>
            <a:r>
              <a:rPr lang="en-US" sz="2000" dirty="0"/>
              <a:t>;</a:t>
            </a:r>
            <a:endParaRPr lang="en-US" sz="2000" dirty="0" smtClean="0"/>
          </a:p>
          <a:p>
            <a:pPr lvl="0">
              <a:buFont typeface="+mj-lt"/>
              <a:buAutoNum type="arabicPeriod"/>
            </a:pPr>
            <a:r>
              <a:rPr lang="en-US" sz="2000" dirty="0" smtClean="0"/>
              <a:t>Identify </a:t>
            </a:r>
            <a:r>
              <a:rPr lang="en-US" sz="2000" dirty="0"/>
              <a:t>potential physical impairments associated with childhood obesity and their clinical </a:t>
            </a:r>
            <a:r>
              <a:rPr lang="en-US" sz="2000" dirty="0" smtClean="0"/>
              <a:t>implications;</a:t>
            </a:r>
          </a:p>
          <a:p>
            <a:pPr lvl="0">
              <a:buFont typeface="+mj-lt"/>
              <a:buAutoNum type="arabicPeriod"/>
            </a:pPr>
            <a:r>
              <a:rPr lang="en-US" sz="2000" dirty="0" smtClean="0"/>
              <a:t>Explain </a:t>
            </a:r>
            <a:r>
              <a:rPr lang="en-US" sz="2000" dirty="0"/>
              <a:t>the effects of obesity across the lifespan (e.g., </a:t>
            </a:r>
            <a:r>
              <a:rPr lang="en-US" sz="2000" dirty="0" smtClean="0"/>
              <a:t>adulthood)</a:t>
            </a:r>
            <a:r>
              <a:rPr lang="en-US" sz="2000" dirty="0"/>
              <a:t>. </a:t>
            </a:r>
          </a:p>
        </p:txBody>
      </p:sp>
    </p:spTree>
    <p:extLst>
      <p:ext uri="{BB962C8B-B14F-4D97-AF65-F5344CB8AC3E}">
        <p14:creationId xmlns:p14="http://schemas.microsoft.com/office/powerpoint/2010/main" val="2811457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a:t>
            </a:r>
            <a:r>
              <a:rPr lang="en-US" baseline="30000" dirty="0" smtClean="0"/>
              <a:t>40</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2000" dirty="0"/>
              <a:t>Reduced mechanical efficiency </a:t>
            </a:r>
            <a:endParaRPr lang="en-US" sz="2000" dirty="0" smtClean="0"/>
          </a:p>
          <a:p>
            <a:pPr>
              <a:buFont typeface="Wingdings" charset="2"/>
              <a:buChar char="§"/>
            </a:pPr>
            <a:r>
              <a:rPr lang="en-US" sz="2000" dirty="0" smtClean="0"/>
              <a:t>Greater demand on hip musculature </a:t>
            </a:r>
          </a:p>
          <a:p>
            <a:pPr>
              <a:buFont typeface="Wingdings" charset="2"/>
              <a:buChar char="§"/>
            </a:pPr>
            <a:r>
              <a:rPr lang="en-US" sz="2000" dirty="0" smtClean="0"/>
              <a:t>Soft tissue around the knee is predisposed to trauma and injury due to the increases in knee joint power</a:t>
            </a:r>
          </a:p>
          <a:p>
            <a:pPr>
              <a:buFont typeface="Wingdings" charset="2"/>
              <a:buChar char="§"/>
            </a:pPr>
            <a:r>
              <a:rPr lang="en-US" sz="2000" dirty="0" smtClean="0"/>
              <a:t>Increased force to the foot can promote pain in the triceps surae mechanism, including the Achilles tendon</a:t>
            </a:r>
          </a:p>
        </p:txBody>
      </p:sp>
      <p:sp>
        <p:nvSpPr>
          <p:cNvPr id="4" name="TextBox 3"/>
          <p:cNvSpPr txBox="1"/>
          <p:nvPr/>
        </p:nvSpPr>
        <p:spPr>
          <a:xfrm>
            <a:off x="3279141" y="5063864"/>
            <a:ext cx="5864859" cy="1384995"/>
          </a:xfrm>
          <a:prstGeom prst="rect">
            <a:avLst/>
          </a:prstGeom>
          <a:noFill/>
        </p:spPr>
        <p:txBody>
          <a:bodyPr wrap="square" rtlCol="0">
            <a:spAutoFit/>
          </a:bodyPr>
          <a:lstStyle/>
          <a:p>
            <a:pPr algn="ctr"/>
            <a:r>
              <a:rPr lang="en-US" sz="2800" b="1" dirty="0">
                <a:solidFill>
                  <a:srgbClr val="F96A1B"/>
                </a:solidFill>
              </a:rPr>
              <a:t>Body size and walking cadence affect lower extremity joint power in children’s gait. </a:t>
            </a:r>
          </a:p>
        </p:txBody>
      </p:sp>
    </p:spTree>
    <p:extLst>
      <p:ext uri="{BB962C8B-B14F-4D97-AF65-F5344CB8AC3E}">
        <p14:creationId xmlns:p14="http://schemas.microsoft.com/office/powerpoint/2010/main" val="5611135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Biomechanics</a:t>
            </a:r>
            <a:r>
              <a:rPr lang="en-US" baseline="30000" dirty="0" smtClean="0"/>
              <a:t>41</a:t>
            </a:r>
            <a:endParaRPr lang="en-US" dirty="0"/>
          </a:p>
        </p:txBody>
      </p:sp>
      <p:sp>
        <p:nvSpPr>
          <p:cNvPr id="3" name="Content Placeholder 2"/>
          <p:cNvSpPr>
            <a:spLocks noGrp="1"/>
          </p:cNvSpPr>
          <p:nvPr>
            <p:ph idx="1"/>
          </p:nvPr>
        </p:nvSpPr>
        <p:spPr>
          <a:xfrm>
            <a:off x="822959" y="1100628"/>
            <a:ext cx="7724599" cy="2915067"/>
          </a:xfrm>
        </p:spPr>
        <p:txBody>
          <a:bodyPr>
            <a:normAutofit/>
          </a:bodyPr>
          <a:lstStyle/>
          <a:p>
            <a:pPr>
              <a:buFont typeface="Wingdings" charset="2"/>
              <a:buChar char="§"/>
            </a:pPr>
            <a:r>
              <a:rPr lang="en-US" sz="2000" dirty="0" smtClean="0"/>
              <a:t>Overweight participants had greater peak joint moments in the sagittal, frontal, and transverse planes for the hip, knee, and ankle compared with normal weight participants. </a:t>
            </a:r>
          </a:p>
          <a:p>
            <a:pPr marL="0" indent="0"/>
            <a:endParaRPr lang="en-US" sz="2000" dirty="0" smtClean="0"/>
          </a:p>
          <a:p>
            <a:pPr>
              <a:buFont typeface="Wingdings" charset="2"/>
              <a:buChar char="§"/>
            </a:pPr>
            <a:r>
              <a:rPr lang="en-US" sz="2000" dirty="0"/>
              <a:t>Increased peak joint moments increase the risk of joint loading, skeletal malalignment, and injury in overweight children</a:t>
            </a:r>
          </a:p>
          <a:p>
            <a:pPr marL="0" indent="0"/>
            <a:endParaRPr lang="en-US" sz="2000" dirty="0"/>
          </a:p>
        </p:txBody>
      </p:sp>
      <p:sp>
        <p:nvSpPr>
          <p:cNvPr id="4" name="TextBox 3"/>
          <p:cNvSpPr txBox="1"/>
          <p:nvPr/>
        </p:nvSpPr>
        <p:spPr>
          <a:xfrm>
            <a:off x="3279141" y="5063864"/>
            <a:ext cx="5864859" cy="1200328"/>
          </a:xfrm>
          <a:prstGeom prst="rect">
            <a:avLst/>
          </a:prstGeom>
          <a:noFill/>
        </p:spPr>
        <p:txBody>
          <a:bodyPr wrap="square" rtlCol="0">
            <a:spAutoFit/>
          </a:bodyPr>
          <a:lstStyle/>
          <a:p>
            <a:pPr algn="ctr"/>
            <a:r>
              <a:rPr lang="en-US" sz="2400" b="1" dirty="0">
                <a:solidFill>
                  <a:srgbClr val="F96A1B"/>
                </a:solidFill>
              </a:rPr>
              <a:t>Effects of pediatric obesity </a:t>
            </a:r>
            <a:endParaRPr lang="en-US" sz="2400" b="1" dirty="0" smtClean="0">
              <a:solidFill>
                <a:srgbClr val="F96A1B"/>
              </a:solidFill>
            </a:endParaRPr>
          </a:p>
          <a:p>
            <a:pPr algn="ctr"/>
            <a:r>
              <a:rPr lang="en-US" sz="2400" b="1" dirty="0" smtClean="0">
                <a:solidFill>
                  <a:srgbClr val="F96A1B"/>
                </a:solidFill>
              </a:rPr>
              <a:t>on </a:t>
            </a:r>
            <a:r>
              <a:rPr lang="en-US" sz="2400" b="1" dirty="0">
                <a:solidFill>
                  <a:srgbClr val="F96A1B"/>
                </a:solidFill>
              </a:rPr>
              <a:t>joint kinematics and kinetics </a:t>
            </a:r>
            <a:endParaRPr lang="en-US" sz="2400" b="1" dirty="0" smtClean="0">
              <a:solidFill>
                <a:srgbClr val="F96A1B"/>
              </a:solidFill>
            </a:endParaRPr>
          </a:p>
          <a:p>
            <a:pPr algn="ctr"/>
            <a:r>
              <a:rPr lang="en-US" sz="2400" b="1" dirty="0" smtClean="0">
                <a:solidFill>
                  <a:srgbClr val="F96A1B"/>
                </a:solidFill>
              </a:rPr>
              <a:t>during </a:t>
            </a:r>
            <a:r>
              <a:rPr lang="en-US" sz="2400" b="1" dirty="0">
                <a:solidFill>
                  <a:srgbClr val="F96A1B"/>
                </a:solidFill>
              </a:rPr>
              <a:t>two walking </a:t>
            </a:r>
            <a:r>
              <a:rPr lang="en-US" sz="2400" b="1" dirty="0" smtClean="0">
                <a:solidFill>
                  <a:srgbClr val="F96A1B"/>
                </a:solidFill>
              </a:rPr>
              <a:t>cadences </a:t>
            </a:r>
            <a:endParaRPr lang="en-US" sz="2400" b="1" dirty="0">
              <a:solidFill>
                <a:srgbClr val="F96A1B"/>
              </a:solidFill>
            </a:endParaRPr>
          </a:p>
        </p:txBody>
      </p:sp>
    </p:spTree>
    <p:extLst>
      <p:ext uri="{BB962C8B-B14F-4D97-AF65-F5344CB8AC3E}">
        <p14:creationId xmlns:p14="http://schemas.microsoft.com/office/powerpoint/2010/main" val="20208120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a:t>
            </a:r>
            <a:r>
              <a:rPr lang="en-US" baseline="30000" dirty="0" smtClean="0"/>
              <a:t>41</a:t>
            </a:r>
            <a:endParaRPr lang="en-US" dirty="0"/>
          </a:p>
        </p:txBody>
      </p:sp>
      <p:sp>
        <p:nvSpPr>
          <p:cNvPr id="3" name="Content Placeholder 2"/>
          <p:cNvSpPr>
            <a:spLocks noGrp="1"/>
          </p:cNvSpPr>
          <p:nvPr>
            <p:ph idx="1"/>
          </p:nvPr>
        </p:nvSpPr>
        <p:spPr>
          <a:xfrm>
            <a:off x="822960" y="946179"/>
            <a:ext cx="7679394" cy="4156437"/>
          </a:xfrm>
        </p:spPr>
        <p:txBody>
          <a:bodyPr>
            <a:normAutofit/>
          </a:bodyPr>
          <a:lstStyle/>
          <a:p>
            <a:pPr>
              <a:buFont typeface="Wingdings" charset="2"/>
              <a:buChar char="§"/>
            </a:pPr>
            <a:r>
              <a:rPr lang="en-US" sz="2000" dirty="0" smtClean="0"/>
              <a:t>Greater hip flexor and extensor moments – Slipped Capital Femoral Epiphysis</a:t>
            </a:r>
          </a:p>
          <a:p>
            <a:pPr>
              <a:buFont typeface="Wingdings" charset="2"/>
              <a:buChar char="§"/>
            </a:pPr>
            <a:r>
              <a:rPr lang="en-US" sz="2000" dirty="0" smtClean="0"/>
              <a:t>Increased knee abductor moment – </a:t>
            </a:r>
            <a:r>
              <a:rPr lang="en-US" sz="2000" dirty="0" smtClean="0">
                <a:latin typeface="Wingdings"/>
                <a:ea typeface="Wingdings"/>
                <a:cs typeface="Wingdings"/>
                <a:sym typeface="Wingdings"/>
              </a:rPr>
              <a:t></a:t>
            </a:r>
            <a:r>
              <a:rPr lang="en-US" sz="2000" dirty="0">
                <a:sym typeface="Wingdings"/>
              </a:rPr>
              <a:t> </a:t>
            </a:r>
            <a:r>
              <a:rPr lang="en-US" sz="2000" dirty="0" smtClean="0">
                <a:sym typeface="Wingdings"/>
              </a:rPr>
              <a:t>Risk </a:t>
            </a:r>
            <a:r>
              <a:rPr lang="en-US" sz="2000" dirty="0" smtClean="0"/>
              <a:t>Genu </a:t>
            </a:r>
            <a:r>
              <a:rPr lang="en-US" sz="2000" dirty="0" err="1" smtClean="0"/>
              <a:t>Valgum</a:t>
            </a:r>
            <a:endParaRPr lang="en-US" sz="2000" dirty="0" smtClean="0"/>
          </a:p>
          <a:p>
            <a:pPr>
              <a:buFont typeface="Wingdings" charset="2"/>
              <a:buChar char="§"/>
            </a:pPr>
            <a:r>
              <a:rPr lang="en-US" sz="2000" dirty="0" smtClean="0"/>
              <a:t>Increased knee adductor moment –Tibia </a:t>
            </a:r>
            <a:r>
              <a:rPr lang="en-US" sz="2000" dirty="0" err="1" smtClean="0"/>
              <a:t>Vara</a:t>
            </a:r>
            <a:endParaRPr lang="en-US" sz="2000" dirty="0" smtClean="0"/>
          </a:p>
          <a:p>
            <a:pPr>
              <a:buFont typeface="Wingdings" charset="2"/>
              <a:buChar char="§"/>
            </a:pPr>
            <a:r>
              <a:rPr lang="en-US" sz="2000" dirty="0" smtClean="0"/>
              <a:t>Increased joint moments in sagittal and transverse planes – Earlier progression of OA </a:t>
            </a:r>
          </a:p>
          <a:p>
            <a:pPr>
              <a:buFont typeface="Wingdings" charset="2"/>
              <a:buChar char="§"/>
            </a:pPr>
            <a:r>
              <a:rPr lang="en-US" sz="2000" dirty="0" smtClean="0"/>
              <a:t>Increased internal rotator moments – Compromises joint stability (e.g. ACL) </a:t>
            </a:r>
          </a:p>
          <a:p>
            <a:pPr>
              <a:buFont typeface="Wingdings" charset="2"/>
              <a:buChar char="§"/>
            </a:pPr>
            <a:r>
              <a:rPr lang="en-US" sz="2000" dirty="0" smtClean="0"/>
              <a:t>Compensations at the foot and ankle – </a:t>
            </a:r>
            <a:r>
              <a:rPr lang="en-US" sz="2000" dirty="0">
                <a:latin typeface="Wingdings"/>
                <a:ea typeface="Wingdings"/>
                <a:cs typeface="Wingdings"/>
                <a:sym typeface="Wingdings"/>
              </a:rPr>
              <a:t></a:t>
            </a:r>
            <a:r>
              <a:rPr lang="en-US" sz="2000" dirty="0">
                <a:sym typeface="Wingdings"/>
              </a:rPr>
              <a:t> </a:t>
            </a:r>
            <a:r>
              <a:rPr lang="en-US" sz="2000" dirty="0" smtClean="0">
                <a:sym typeface="Wingdings"/>
              </a:rPr>
              <a:t>Risk </a:t>
            </a:r>
            <a:r>
              <a:rPr lang="en-US" sz="2000" dirty="0" smtClean="0"/>
              <a:t>stress fractures and foot and ankle pain </a:t>
            </a:r>
          </a:p>
          <a:p>
            <a:pPr>
              <a:buFont typeface="Wingdings" charset="2"/>
              <a:buChar char="§"/>
            </a:pPr>
            <a:r>
              <a:rPr lang="en-US" sz="2000" dirty="0"/>
              <a:t>N</a:t>
            </a:r>
            <a:r>
              <a:rPr lang="en-US" sz="2000" dirty="0" smtClean="0"/>
              <a:t>on-weight bearing activities within exercise prescription </a:t>
            </a:r>
            <a:endParaRPr lang="en-US" sz="2000" dirty="0"/>
          </a:p>
        </p:txBody>
      </p:sp>
      <p:sp>
        <p:nvSpPr>
          <p:cNvPr id="4" name="TextBox 3"/>
          <p:cNvSpPr txBox="1"/>
          <p:nvPr/>
        </p:nvSpPr>
        <p:spPr>
          <a:xfrm>
            <a:off x="3279141" y="5063864"/>
            <a:ext cx="5864859" cy="1200328"/>
          </a:xfrm>
          <a:prstGeom prst="rect">
            <a:avLst/>
          </a:prstGeom>
          <a:noFill/>
        </p:spPr>
        <p:txBody>
          <a:bodyPr wrap="square" rtlCol="0">
            <a:spAutoFit/>
          </a:bodyPr>
          <a:lstStyle/>
          <a:p>
            <a:pPr algn="ctr"/>
            <a:r>
              <a:rPr lang="en-US" sz="2400" b="1" dirty="0">
                <a:solidFill>
                  <a:srgbClr val="F96A1B"/>
                </a:solidFill>
              </a:rPr>
              <a:t>Effects of pediatric obesity </a:t>
            </a:r>
            <a:endParaRPr lang="en-US" sz="2400" b="1" dirty="0" smtClean="0">
              <a:solidFill>
                <a:srgbClr val="F96A1B"/>
              </a:solidFill>
            </a:endParaRPr>
          </a:p>
          <a:p>
            <a:pPr algn="ctr"/>
            <a:r>
              <a:rPr lang="en-US" sz="2400" b="1" dirty="0" smtClean="0">
                <a:solidFill>
                  <a:srgbClr val="F96A1B"/>
                </a:solidFill>
              </a:rPr>
              <a:t>on </a:t>
            </a:r>
            <a:r>
              <a:rPr lang="en-US" sz="2400" b="1" dirty="0">
                <a:solidFill>
                  <a:srgbClr val="F96A1B"/>
                </a:solidFill>
              </a:rPr>
              <a:t>joint kinematics and kinetics </a:t>
            </a:r>
            <a:endParaRPr lang="en-US" sz="2400" b="1" dirty="0" smtClean="0">
              <a:solidFill>
                <a:srgbClr val="F96A1B"/>
              </a:solidFill>
            </a:endParaRPr>
          </a:p>
          <a:p>
            <a:pPr algn="ctr"/>
            <a:r>
              <a:rPr lang="en-US" sz="2400" b="1" dirty="0" smtClean="0">
                <a:solidFill>
                  <a:srgbClr val="F96A1B"/>
                </a:solidFill>
              </a:rPr>
              <a:t>during </a:t>
            </a:r>
            <a:r>
              <a:rPr lang="en-US" sz="2400" b="1" dirty="0">
                <a:solidFill>
                  <a:srgbClr val="F96A1B"/>
                </a:solidFill>
              </a:rPr>
              <a:t>two walking </a:t>
            </a:r>
            <a:r>
              <a:rPr lang="en-US" sz="2400" b="1" dirty="0" smtClean="0">
                <a:solidFill>
                  <a:srgbClr val="F96A1B"/>
                </a:solidFill>
              </a:rPr>
              <a:t>cadences </a:t>
            </a:r>
            <a:endParaRPr lang="en-US" sz="2400" b="1" dirty="0">
              <a:solidFill>
                <a:srgbClr val="F96A1B"/>
              </a:solidFill>
            </a:endParaRPr>
          </a:p>
        </p:txBody>
      </p:sp>
    </p:spTree>
    <p:extLst>
      <p:ext uri="{BB962C8B-B14F-4D97-AF65-F5344CB8AC3E}">
        <p14:creationId xmlns:p14="http://schemas.microsoft.com/office/powerpoint/2010/main" val="36665001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Obesity-related conditions</a:t>
            </a:r>
            <a:endParaRPr lang="en-US" sz="5400" dirty="0"/>
          </a:p>
        </p:txBody>
      </p:sp>
    </p:spTree>
    <p:extLst>
      <p:ext uri="{BB962C8B-B14F-4D97-AF65-F5344CB8AC3E}">
        <p14:creationId xmlns:p14="http://schemas.microsoft.com/office/powerpoint/2010/main" val="23043557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Slipped capital femoral epiphysis </a:t>
            </a:r>
            <a:endParaRPr lang="en-US" dirty="0"/>
          </a:p>
        </p:txBody>
      </p:sp>
      <p:sp>
        <p:nvSpPr>
          <p:cNvPr id="3" name="Content Placeholder 2"/>
          <p:cNvSpPr>
            <a:spLocks noGrp="1"/>
          </p:cNvSpPr>
          <p:nvPr>
            <p:ph idx="1"/>
          </p:nvPr>
        </p:nvSpPr>
        <p:spPr>
          <a:xfrm>
            <a:off x="822960" y="1100628"/>
            <a:ext cx="7520940" cy="1593663"/>
          </a:xfrm>
        </p:spPr>
        <p:txBody>
          <a:bodyPr>
            <a:normAutofit/>
          </a:bodyPr>
          <a:lstStyle/>
          <a:p>
            <a:pPr>
              <a:buFont typeface="Wingdings" charset="2"/>
              <a:buChar char="§"/>
            </a:pPr>
            <a:r>
              <a:rPr lang="en-US" sz="2000" dirty="0" err="1"/>
              <a:t>N</a:t>
            </a:r>
            <a:r>
              <a:rPr lang="en-US" sz="2000" dirty="0" err="1" smtClean="0"/>
              <a:t>ontraumatic</a:t>
            </a:r>
            <a:r>
              <a:rPr lang="en-US" sz="2000" dirty="0" smtClean="0"/>
              <a:t> displacement of the proximal femoral epiphysis from the femoral neck</a:t>
            </a:r>
            <a:r>
              <a:rPr lang="en-US" sz="2000" baseline="30000" dirty="0" smtClean="0"/>
              <a:t>10 </a:t>
            </a:r>
            <a:endParaRPr lang="en-US" sz="2000" dirty="0" smtClean="0"/>
          </a:p>
          <a:p>
            <a:pPr>
              <a:buFont typeface="Wingdings" charset="2"/>
              <a:buChar char="§"/>
            </a:pPr>
            <a:r>
              <a:rPr lang="en-US" sz="2000" dirty="0" smtClean="0"/>
              <a:t>Associated with excess weight and elevated BMI</a:t>
            </a:r>
            <a:r>
              <a:rPr lang="en-US" sz="2000" baseline="30000" dirty="0" smtClean="0"/>
              <a:t>7</a:t>
            </a:r>
            <a:endParaRPr lang="en-US" sz="2000"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2344" y="2228917"/>
            <a:ext cx="4440222" cy="455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299945" y="4822266"/>
            <a:ext cx="1338773" cy="1318947"/>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89426" y="6211669"/>
            <a:ext cx="3754576" cy="646331"/>
          </a:xfrm>
          <a:prstGeom prst="rect">
            <a:avLst/>
          </a:prstGeom>
          <a:noFill/>
        </p:spPr>
        <p:txBody>
          <a:bodyPr wrap="square" rtlCol="0">
            <a:spAutoFit/>
          </a:bodyPr>
          <a:lstStyle/>
          <a:p>
            <a:pPr algn="r"/>
            <a:r>
              <a:rPr lang="en-US" dirty="0" smtClean="0"/>
              <a:t>Image Source: </a:t>
            </a:r>
          </a:p>
          <a:p>
            <a:pPr algn="r"/>
            <a:r>
              <a:rPr lang="en-US" dirty="0" smtClean="0"/>
              <a:t>Seattle Children’s Hospital </a:t>
            </a:r>
            <a:endParaRPr lang="en-US" dirty="0"/>
          </a:p>
        </p:txBody>
      </p:sp>
    </p:spTree>
    <p:extLst>
      <p:ext uri="{BB962C8B-B14F-4D97-AF65-F5344CB8AC3E}">
        <p14:creationId xmlns:p14="http://schemas.microsoft.com/office/powerpoint/2010/main" val="3199017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 </a:t>
            </a:r>
            <a:endParaRPr lang="en-US" dirty="0"/>
          </a:p>
        </p:txBody>
      </p:sp>
      <p:sp>
        <p:nvSpPr>
          <p:cNvPr id="3" name="Content Placeholder 2"/>
          <p:cNvSpPr>
            <a:spLocks noGrp="1"/>
          </p:cNvSpPr>
          <p:nvPr>
            <p:ph idx="1"/>
          </p:nvPr>
        </p:nvSpPr>
        <p:spPr>
          <a:xfrm>
            <a:off x="822960" y="997662"/>
            <a:ext cx="7520940" cy="1355969"/>
          </a:xfrm>
        </p:spPr>
        <p:txBody>
          <a:bodyPr>
            <a:noAutofit/>
          </a:bodyPr>
          <a:lstStyle/>
          <a:p>
            <a:pPr>
              <a:buFont typeface="Wingdings" charset="2"/>
              <a:buChar char="§"/>
            </a:pPr>
            <a:r>
              <a:rPr lang="en-US" sz="2000" dirty="0" smtClean="0"/>
              <a:t>Surgery – Operative Stabilization</a:t>
            </a:r>
            <a:r>
              <a:rPr lang="en-US" sz="2000" baseline="30000" dirty="0" smtClean="0"/>
              <a:t>5</a:t>
            </a:r>
            <a:r>
              <a:rPr lang="en-US" sz="2000" dirty="0" smtClean="0"/>
              <a:t> </a:t>
            </a:r>
          </a:p>
          <a:p>
            <a:pPr lvl="3">
              <a:buFont typeface="Wingdings" charset="2"/>
              <a:buChar char="§"/>
            </a:pPr>
            <a:r>
              <a:rPr lang="en-US" sz="2000" dirty="0" smtClean="0"/>
              <a:t>Single-screw fixation </a:t>
            </a:r>
          </a:p>
          <a:p>
            <a:pPr>
              <a:buFont typeface="Wingdings" charset="2"/>
              <a:buChar char="§"/>
            </a:pPr>
            <a:r>
              <a:rPr lang="en-US" sz="2000" dirty="0" smtClean="0"/>
              <a:t>Post surgical rehabilitation – Mobility, ROM (especially IR), Strength (limited weight bearing s/p surgery)  </a:t>
            </a:r>
            <a:endParaRPr lang="en-US" sz="2000" dirty="0"/>
          </a:p>
        </p:txBody>
      </p:sp>
      <p:pic>
        <p:nvPicPr>
          <p:cNvPr id="4"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452" y="2542402"/>
            <a:ext cx="4975861" cy="39710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70010" y="6479149"/>
            <a:ext cx="3273991" cy="369332"/>
          </a:xfrm>
          <a:prstGeom prst="rect">
            <a:avLst/>
          </a:prstGeom>
          <a:noFill/>
        </p:spPr>
        <p:txBody>
          <a:bodyPr wrap="square" rtlCol="0">
            <a:spAutoFit/>
          </a:bodyPr>
          <a:lstStyle/>
          <a:p>
            <a:pPr algn="r"/>
            <a:r>
              <a:rPr lang="en-US" dirty="0" smtClean="0"/>
              <a:t>Image Source: </a:t>
            </a:r>
            <a:r>
              <a:rPr lang="en-US" dirty="0" err="1" smtClean="0"/>
              <a:t>Aronsson</a:t>
            </a:r>
            <a:r>
              <a:rPr lang="en-US" dirty="0" smtClean="0"/>
              <a:t>, et al.</a:t>
            </a:r>
            <a:r>
              <a:rPr lang="en-US" baseline="30000" dirty="0" smtClean="0"/>
              <a:t>5</a:t>
            </a:r>
            <a:r>
              <a:rPr lang="en-US" dirty="0" smtClean="0"/>
              <a:t> </a:t>
            </a:r>
            <a:endParaRPr lang="en-US" dirty="0"/>
          </a:p>
        </p:txBody>
      </p:sp>
    </p:spTree>
    <p:extLst>
      <p:ext uri="{BB962C8B-B14F-4D97-AF65-F5344CB8AC3E}">
        <p14:creationId xmlns:p14="http://schemas.microsoft.com/office/powerpoint/2010/main" val="19425867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Blount’s disease</a:t>
            </a:r>
            <a:endParaRPr lang="en-US" dirty="0"/>
          </a:p>
        </p:txBody>
      </p:sp>
      <p:sp>
        <p:nvSpPr>
          <p:cNvPr id="5" name="Content Placeholder 4"/>
          <p:cNvSpPr>
            <a:spLocks noGrp="1"/>
          </p:cNvSpPr>
          <p:nvPr>
            <p:ph idx="1"/>
          </p:nvPr>
        </p:nvSpPr>
        <p:spPr>
          <a:xfrm>
            <a:off x="822960" y="1100629"/>
            <a:ext cx="7520940" cy="2047746"/>
          </a:xfrm>
        </p:spPr>
        <p:txBody>
          <a:bodyPr>
            <a:normAutofit/>
          </a:bodyPr>
          <a:lstStyle/>
          <a:p>
            <a:pPr>
              <a:buFont typeface="Wingdings" charset="2"/>
              <a:buChar char="§"/>
            </a:pPr>
            <a:r>
              <a:rPr lang="en-US" sz="2000" dirty="0" smtClean="0"/>
              <a:t>Varus deformity of the tibia</a:t>
            </a:r>
            <a:r>
              <a:rPr lang="en-US" sz="2000" baseline="30000" dirty="0" smtClean="0"/>
              <a:t>10,45</a:t>
            </a:r>
            <a:endParaRPr lang="en-US" sz="2000" dirty="0" smtClean="0"/>
          </a:p>
          <a:p>
            <a:pPr>
              <a:buFont typeface="Wingdings" charset="2"/>
              <a:buChar char="§"/>
            </a:pPr>
            <a:r>
              <a:rPr lang="en-US" sz="2000" dirty="0" smtClean="0"/>
              <a:t>Associated with increased weight and obesity</a:t>
            </a:r>
            <a:r>
              <a:rPr lang="en-US" sz="2000" baseline="30000" dirty="0" smtClean="0"/>
              <a:t>38,39</a:t>
            </a:r>
          </a:p>
          <a:p>
            <a:pPr lvl="3">
              <a:buFont typeface="Wingdings" charset="2"/>
              <a:buChar char="§"/>
            </a:pPr>
            <a:r>
              <a:rPr lang="en-US" sz="2000" dirty="0" smtClean="0"/>
              <a:t>Inhibition </a:t>
            </a:r>
            <a:r>
              <a:rPr lang="en-US" sz="2000" dirty="0"/>
              <a:t>of growth in the medial aspect of the proximal tibial </a:t>
            </a:r>
            <a:r>
              <a:rPr lang="en-US" sz="2000" dirty="0" err="1"/>
              <a:t>physis</a:t>
            </a:r>
            <a:r>
              <a:rPr lang="en-US" sz="2000" dirty="0"/>
              <a:t> </a:t>
            </a:r>
            <a:r>
              <a:rPr lang="en-US" sz="2000" dirty="0" smtClean="0"/>
              <a:t>attributed to abnormal loading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169" y="2517027"/>
            <a:ext cx="3000985" cy="4638643"/>
          </a:xfrm>
          <a:prstGeom prst="rect">
            <a:avLst/>
          </a:prstGeom>
        </p:spPr>
      </p:pic>
      <p:sp>
        <p:nvSpPr>
          <p:cNvPr id="6" name="TextBox 5"/>
          <p:cNvSpPr txBox="1"/>
          <p:nvPr/>
        </p:nvSpPr>
        <p:spPr>
          <a:xfrm>
            <a:off x="5732702" y="6496310"/>
            <a:ext cx="3479956" cy="369332"/>
          </a:xfrm>
          <a:prstGeom prst="rect">
            <a:avLst/>
          </a:prstGeom>
          <a:noFill/>
        </p:spPr>
        <p:txBody>
          <a:bodyPr wrap="square" rtlCol="0">
            <a:spAutoFit/>
          </a:bodyPr>
          <a:lstStyle/>
          <a:p>
            <a:pPr algn="r"/>
            <a:r>
              <a:rPr lang="en-US" dirty="0" smtClean="0"/>
              <a:t>Image Source: </a:t>
            </a:r>
            <a:r>
              <a:rPr lang="en-US" dirty="0" err="1" smtClean="0"/>
              <a:t>Sabharwa</a:t>
            </a:r>
            <a:r>
              <a:rPr lang="en-US" dirty="0" err="1"/>
              <a:t>l</a:t>
            </a:r>
            <a:r>
              <a:rPr lang="en-US" dirty="0" smtClean="0"/>
              <a:t>, et al</a:t>
            </a:r>
            <a:r>
              <a:rPr lang="en-US" baseline="30000" dirty="0" smtClean="0"/>
              <a:t>37</a:t>
            </a:r>
            <a:r>
              <a:rPr lang="en-US" dirty="0" smtClean="0"/>
              <a:t> </a:t>
            </a:r>
            <a:endParaRPr lang="en-US" dirty="0"/>
          </a:p>
        </p:txBody>
      </p:sp>
    </p:spTree>
    <p:extLst>
      <p:ext uri="{BB962C8B-B14F-4D97-AF65-F5344CB8AC3E}">
        <p14:creationId xmlns:p14="http://schemas.microsoft.com/office/powerpoint/2010/main" val="6595380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 </a:t>
            </a:r>
            <a:endParaRPr lang="en-US" dirty="0"/>
          </a:p>
        </p:txBody>
      </p:sp>
      <p:sp>
        <p:nvSpPr>
          <p:cNvPr id="3" name="Content Placeholder 2"/>
          <p:cNvSpPr>
            <a:spLocks noGrp="1"/>
          </p:cNvSpPr>
          <p:nvPr>
            <p:ph idx="1"/>
          </p:nvPr>
        </p:nvSpPr>
        <p:spPr>
          <a:xfrm>
            <a:off x="822960" y="826052"/>
            <a:ext cx="7520940" cy="3579849"/>
          </a:xfrm>
        </p:spPr>
        <p:txBody>
          <a:bodyPr>
            <a:normAutofit/>
          </a:bodyPr>
          <a:lstStyle/>
          <a:p>
            <a:pPr>
              <a:buFont typeface="Arial"/>
              <a:buChar char="•"/>
            </a:pPr>
            <a:r>
              <a:rPr lang="en-US" sz="2000" dirty="0" smtClean="0"/>
              <a:t>Lower Extremity Bracing (Early Infantile Blount’s Disease) </a:t>
            </a:r>
          </a:p>
          <a:p>
            <a:pPr>
              <a:buFont typeface="Arial"/>
              <a:buChar char="•"/>
            </a:pPr>
            <a:r>
              <a:rPr lang="en-US" sz="2000" dirty="0" smtClean="0"/>
              <a:t>Surgery</a:t>
            </a:r>
          </a:p>
          <a:p>
            <a:pPr lvl="3">
              <a:buFont typeface="Arial"/>
              <a:buChar char="•"/>
            </a:pPr>
            <a:r>
              <a:rPr lang="en-US" sz="2000" dirty="0" err="1" smtClean="0"/>
              <a:t>Hemiepiphysiodesis</a:t>
            </a:r>
            <a:r>
              <a:rPr lang="en-US" sz="2000" dirty="0" smtClean="0"/>
              <a:t>: restriction of growth laterally</a:t>
            </a:r>
            <a:r>
              <a:rPr lang="en-US" sz="2000" baseline="30000" dirty="0" smtClean="0"/>
              <a:t>9.29,37</a:t>
            </a:r>
            <a:r>
              <a:rPr lang="en-US" sz="2000" dirty="0" smtClean="0"/>
              <a:t>  </a:t>
            </a:r>
          </a:p>
          <a:p>
            <a:pPr lvl="3">
              <a:buFont typeface="Arial"/>
              <a:buChar char="•"/>
            </a:pPr>
            <a:r>
              <a:rPr lang="en-US" sz="2000" dirty="0" smtClean="0"/>
              <a:t>Tibial Osteotomy and realignment to correct deformity</a:t>
            </a:r>
            <a:r>
              <a:rPr lang="en-US" sz="2000" baseline="30000" dirty="0" smtClean="0"/>
              <a:t>8,16,37</a:t>
            </a:r>
            <a:endParaRPr lang="en-US" sz="2000" dirty="0"/>
          </a:p>
        </p:txBody>
      </p:sp>
      <p:pic>
        <p:nvPicPr>
          <p:cNvPr id="4" name="Picture 3"/>
          <p:cNvPicPr>
            <a:picLocks noChangeAspect="1"/>
          </p:cNvPicPr>
          <p:nvPr/>
        </p:nvPicPr>
        <p:blipFill>
          <a:blip r:embed="rId3"/>
          <a:stretch>
            <a:fillRect/>
          </a:stretch>
        </p:blipFill>
        <p:spPr>
          <a:xfrm>
            <a:off x="3175297" y="2298738"/>
            <a:ext cx="2802970" cy="4559262"/>
          </a:xfrm>
          <a:prstGeom prst="rect">
            <a:avLst/>
          </a:prstGeom>
        </p:spPr>
      </p:pic>
      <p:sp>
        <p:nvSpPr>
          <p:cNvPr id="5" name="TextBox 4"/>
          <p:cNvSpPr txBox="1"/>
          <p:nvPr/>
        </p:nvSpPr>
        <p:spPr>
          <a:xfrm>
            <a:off x="6178962" y="6479149"/>
            <a:ext cx="3273991" cy="369332"/>
          </a:xfrm>
          <a:prstGeom prst="rect">
            <a:avLst/>
          </a:prstGeom>
          <a:noFill/>
        </p:spPr>
        <p:txBody>
          <a:bodyPr wrap="square" rtlCol="0">
            <a:spAutoFit/>
          </a:bodyPr>
          <a:lstStyle/>
          <a:p>
            <a:r>
              <a:rPr lang="en-US" dirty="0" smtClean="0"/>
              <a:t>Image Source: Gordon, et al</a:t>
            </a:r>
            <a:r>
              <a:rPr lang="en-US" baseline="30000" dirty="0" smtClean="0"/>
              <a:t>16</a:t>
            </a:r>
            <a:r>
              <a:rPr lang="en-US" dirty="0" smtClean="0"/>
              <a:t> </a:t>
            </a:r>
            <a:endParaRPr lang="en-US" dirty="0"/>
          </a:p>
        </p:txBody>
      </p:sp>
    </p:spTree>
    <p:extLst>
      <p:ext uri="{BB962C8B-B14F-4D97-AF65-F5344CB8AC3E}">
        <p14:creationId xmlns:p14="http://schemas.microsoft.com/office/powerpoint/2010/main" val="19457837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Across the lifespan</a:t>
            </a:r>
            <a:endParaRPr lang="en-US" sz="5400" dirty="0"/>
          </a:p>
        </p:txBody>
      </p:sp>
    </p:spTree>
    <p:extLst>
      <p:ext uri="{BB962C8B-B14F-4D97-AF65-F5344CB8AC3E}">
        <p14:creationId xmlns:p14="http://schemas.microsoft.com/office/powerpoint/2010/main" val="23043557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throughout the lifespan</a:t>
            </a:r>
            <a:endParaRPr lang="en-US" dirty="0"/>
          </a:p>
        </p:txBody>
      </p:sp>
      <p:sp>
        <p:nvSpPr>
          <p:cNvPr id="3" name="Content Placeholder 2"/>
          <p:cNvSpPr>
            <a:spLocks noGrp="1"/>
          </p:cNvSpPr>
          <p:nvPr>
            <p:ph idx="1"/>
          </p:nvPr>
        </p:nvSpPr>
        <p:spPr>
          <a:xfrm>
            <a:off x="355600" y="1916653"/>
            <a:ext cx="8585200" cy="1000733"/>
          </a:xfrm>
        </p:spPr>
        <p:txBody>
          <a:bodyPr>
            <a:normAutofit/>
          </a:bodyPr>
          <a:lstStyle/>
          <a:p>
            <a:pPr algn="ctr">
              <a:spcBef>
                <a:spcPts val="0"/>
              </a:spcBef>
            </a:pPr>
            <a:r>
              <a:rPr lang="en-US" sz="2000" dirty="0" smtClean="0"/>
              <a:t>“The higher the BMI is in childhood, </a:t>
            </a:r>
          </a:p>
          <a:p>
            <a:pPr algn="ctr">
              <a:spcBef>
                <a:spcPts val="0"/>
              </a:spcBef>
            </a:pPr>
            <a:r>
              <a:rPr lang="en-US" sz="2000" dirty="0" smtClean="0"/>
              <a:t>the greater the probability of obesity in adulthood.”</a:t>
            </a:r>
            <a:r>
              <a:rPr lang="en-US" sz="2000" baseline="30000" dirty="0" smtClean="0"/>
              <a:t>22 (s.197)</a:t>
            </a:r>
            <a:r>
              <a:rPr lang="en-US" sz="2000" dirty="0" smtClean="0"/>
              <a:t> </a:t>
            </a:r>
          </a:p>
          <a:p>
            <a:pPr algn="ctr"/>
            <a:endParaRPr lang="en-US" sz="2000" dirty="0" smtClean="0"/>
          </a:p>
          <a:p>
            <a:pPr algn="ctr"/>
            <a:endParaRPr lang="en-US" sz="2000" dirty="0" smtClean="0"/>
          </a:p>
        </p:txBody>
      </p:sp>
      <p:sp>
        <p:nvSpPr>
          <p:cNvPr id="4" name="Rectangle 3"/>
          <p:cNvSpPr/>
          <p:nvPr/>
        </p:nvSpPr>
        <p:spPr>
          <a:xfrm>
            <a:off x="894823" y="3336667"/>
            <a:ext cx="7618408" cy="1323439"/>
          </a:xfrm>
          <a:prstGeom prst="rect">
            <a:avLst/>
          </a:prstGeom>
        </p:spPr>
        <p:txBody>
          <a:bodyPr wrap="square">
            <a:spAutoFit/>
          </a:bodyPr>
          <a:lstStyle/>
          <a:p>
            <a:pPr algn="ctr"/>
            <a:r>
              <a:rPr lang="en-US" sz="2000" b="1" dirty="0"/>
              <a:t>“The impact of pediatric obesity rates, if left unchecked</a:t>
            </a:r>
            <a:r>
              <a:rPr lang="en-US" sz="2000" b="1" dirty="0" smtClean="0"/>
              <a:t>, </a:t>
            </a:r>
            <a:endParaRPr lang="en-US" sz="2000" b="1" dirty="0"/>
          </a:p>
          <a:p>
            <a:pPr algn="ctr"/>
            <a:r>
              <a:rPr lang="en-US" sz="2000" b="1" dirty="0"/>
              <a:t>will translate into worsening rates of obesity in adulthood</a:t>
            </a:r>
            <a:r>
              <a:rPr lang="en-US" sz="2000" b="1" dirty="0" smtClean="0"/>
              <a:t>.”</a:t>
            </a:r>
            <a:r>
              <a:rPr lang="en-US" sz="2000" b="1" baseline="30000" dirty="0" smtClean="0"/>
              <a:t>20(p.222)</a:t>
            </a:r>
          </a:p>
          <a:p>
            <a:pPr algn="ctr"/>
            <a:r>
              <a:rPr lang="en-US" sz="2000" b="1" dirty="0" smtClean="0"/>
              <a:t> </a:t>
            </a:r>
          </a:p>
          <a:p>
            <a:pPr algn="ctr"/>
            <a:endParaRPr lang="en-US" sz="2000" b="1" dirty="0"/>
          </a:p>
        </p:txBody>
      </p:sp>
    </p:spTree>
    <p:extLst>
      <p:ext uri="{BB962C8B-B14F-4D97-AF65-F5344CB8AC3E}">
        <p14:creationId xmlns:p14="http://schemas.microsoft.com/office/powerpoint/2010/main" val="276872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000" dirty="0" smtClean="0"/>
              <a:t>Obesity: Definition and Statistics</a:t>
            </a:r>
          </a:p>
          <a:p>
            <a:pPr>
              <a:buFont typeface="+mj-lt"/>
              <a:buAutoNum type="arabicPeriod"/>
            </a:pPr>
            <a:r>
              <a:rPr lang="en-US" sz="2000" dirty="0" smtClean="0"/>
              <a:t>Role of Physical Therapy</a:t>
            </a:r>
          </a:p>
          <a:p>
            <a:pPr>
              <a:buFont typeface="+mj-lt"/>
              <a:buAutoNum type="arabicPeriod"/>
            </a:pPr>
            <a:r>
              <a:rPr lang="en-US" sz="2000" dirty="0" smtClean="0"/>
              <a:t>Childhood Obesity and the ICF Model </a:t>
            </a:r>
          </a:p>
          <a:p>
            <a:pPr>
              <a:buFont typeface="+mj-lt"/>
              <a:buAutoNum type="arabicPeriod"/>
            </a:pPr>
            <a:r>
              <a:rPr lang="en-US" sz="2000" dirty="0" smtClean="0"/>
              <a:t>Obesity and General Health</a:t>
            </a:r>
          </a:p>
          <a:p>
            <a:pPr>
              <a:buFont typeface="+mj-lt"/>
              <a:buAutoNum type="arabicPeriod"/>
            </a:pPr>
            <a:r>
              <a:rPr lang="en-US" sz="2000" dirty="0" smtClean="0"/>
              <a:t>Obesity and Physical Function</a:t>
            </a:r>
          </a:p>
          <a:p>
            <a:pPr>
              <a:buFont typeface="+mj-lt"/>
              <a:buAutoNum type="arabicPeriod"/>
            </a:pPr>
            <a:r>
              <a:rPr lang="en-US" sz="2000" dirty="0" smtClean="0"/>
              <a:t>Obesity and Mobility </a:t>
            </a:r>
          </a:p>
          <a:p>
            <a:pPr>
              <a:buFont typeface="+mj-lt"/>
              <a:buAutoNum type="arabicPeriod"/>
            </a:pPr>
            <a:r>
              <a:rPr lang="en-US" sz="2000" dirty="0" smtClean="0"/>
              <a:t>Obesity-Related Conditions</a:t>
            </a:r>
          </a:p>
          <a:p>
            <a:pPr>
              <a:buFont typeface="+mj-lt"/>
              <a:buAutoNum type="arabicPeriod"/>
            </a:pPr>
            <a:r>
              <a:rPr lang="en-US" sz="2000" dirty="0" smtClean="0"/>
              <a:t>Obesity Across the Lifespan </a:t>
            </a:r>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a:p>
        </p:txBody>
      </p:sp>
    </p:spTree>
    <p:extLst>
      <p:ext uri="{BB962C8B-B14F-4D97-AF65-F5344CB8AC3E}">
        <p14:creationId xmlns:p14="http://schemas.microsoft.com/office/powerpoint/2010/main" val="90941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obesity &amp; Adult consequences</a:t>
            </a:r>
            <a:endParaRPr lang="en-US" dirty="0"/>
          </a:p>
        </p:txBody>
      </p:sp>
      <p:sp>
        <p:nvSpPr>
          <p:cNvPr id="5" name="TextBox 4"/>
          <p:cNvSpPr txBox="1"/>
          <p:nvPr/>
        </p:nvSpPr>
        <p:spPr>
          <a:xfrm>
            <a:off x="6264782" y="6479149"/>
            <a:ext cx="3273991" cy="369332"/>
          </a:xfrm>
          <a:prstGeom prst="rect">
            <a:avLst/>
          </a:prstGeom>
          <a:noFill/>
        </p:spPr>
        <p:txBody>
          <a:bodyPr wrap="square" rtlCol="0">
            <a:spAutoFit/>
          </a:bodyPr>
          <a:lstStyle/>
          <a:p>
            <a:r>
              <a:rPr lang="en-US" dirty="0" smtClean="0"/>
              <a:t>Image Source: Kelsey, et al</a:t>
            </a:r>
            <a:r>
              <a:rPr lang="en-US" baseline="30000" dirty="0" smtClean="0"/>
              <a:t>20</a:t>
            </a:r>
            <a:r>
              <a:rPr lang="en-US" dirty="0" smtClean="0"/>
              <a:t> </a:t>
            </a:r>
            <a:endParaRPr lang="en-US" dirty="0"/>
          </a:p>
        </p:txBody>
      </p:sp>
      <p:pic>
        <p:nvPicPr>
          <p:cNvPr id="6" name="Picture 5"/>
          <p:cNvPicPr>
            <a:picLocks noChangeAspect="1"/>
          </p:cNvPicPr>
          <p:nvPr/>
        </p:nvPicPr>
        <p:blipFill>
          <a:blip r:embed="rId3"/>
          <a:stretch>
            <a:fillRect/>
          </a:stretch>
        </p:blipFill>
        <p:spPr>
          <a:xfrm>
            <a:off x="1183404" y="882506"/>
            <a:ext cx="7038048" cy="5535057"/>
          </a:xfrm>
          <a:prstGeom prst="rect">
            <a:avLst/>
          </a:prstGeom>
        </p:spPr>
      </p:pic>
    </p:spTree>
    <p:extLst>
      <p:ext uri="{BB962C8B-B14F-4D97-AF65-F5344CB8AC3E}">
        <p14:creationId xmlns:p14="http://schemas.microsoft.com/office/powerpoint/2010/main" val="10868435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in adulthood</a:t>
            </a:r>
            <a:endParaRPr lang="en-US" dirty="0"/>
          </a:p>
        </p:txBody>
      </p:sp>
      <p:sp>
        <p:nvSpPr>
          <p:cNvPr id="3" name="Content Placeholder 2"/>
          <p:cNvSpPr>
            <a:spLocks noGrp="1"/>
          </p:cNvSpPr>
          <p:nvPr>
            <p:ph idx="1"/>
          </p:nvPr>
        </p:nvSpPr>
        <p:spPr>
          <a:xfrm>
            <a:off x="822959" y="1100629"/>
            <a:ext cx="7796107" cy="478192"/>
          </a:xfrm>
        </p:spPr>
        <p:txBody>
          <a:bodyPr>
            <a:normAutofit/>
          </a:bodyPr>
          <a:lstStyle/>
          <a:p>
            <a:r>
              <a:rPr lang="en-US" sz="2000" dirty="0"/>
              <a:t>Obesity in adulthood is know to increase the likelihood of </a:t>
            </a:r>
            <a:r>
              <a:rPr lang="en-US" sz="2000" dirty="0" smtClean="0"/>
              <a:t>developing</a:t>
            </a:r>
            <a:r>
              <a:rPr lang="en-US" sz="2000" baseline="30000" dirty="0" smtClean="0"/>
              <a:t>20</a:t>
            </a:r>
            <a:r>
              <a:rPr lang="en-US" sz="2000" dirty="0" smtClean="0"/>
              <a:t>:</a:t>
            </a:r>
          </a:p>
        </p:txBody>
      </p:sp>
      <p:sp>
        <p:nvSpPr>
          <p:cNvPr id="4" name="Rectangle 3"/>
          <p:cNvSpPr/>
          <p:nvPr/>
        </p:nvSpPr>
        <p:spPr>
          <a:xfrm>
            <a:off x="858188" y="1582341"/>
            <a:ext cx="7826680" cy="3170099"/>
          </a:xfrm>
          <a:prstGeom prst="rect">
            <a:avLst/>
          </a:prstGeom>
        </p:spPr>
        <p:txBody>
          <a:bodyPr wrap="square" numCol="2">
            <a:spAutoFit/>
          </a:bodyPr>
          <a:lstStyle/>
          <a:p>
            <a:pPr marL="342900" indent="-342900">
              <a:buFont typeface="Wingdings" charset="2"/>
              <a:buChar char="§"/>
            </a:pPr>
            <a:r>
              <a:rPr lang="en-US" sz="2000" b="1" dirty="0"/>
              <a:t>Cardiovascular Disease (CVD</a:t>
            </a:r>
            <a:r>
              <a:rPr lang="en-US" sz="2000" b="1" dirty="0" smtClean="0"/>
              <a:t>)</a:t>
            </a:r>
          </a:p>
          <a:p>
            <a:pPr marL="342900" indent="-342900">
              <a:buFont typeface="Wingdings" charset="2"/>
              <a:buChar char="§"/>
            </a:pPr>
            <a:r>
              <a:rPr lang="en-US" sz="2000" b="1" dirty="0" smtClean="0"/>
              <a:t>Type </a:t>
            </a:r>
            <a:r>
              <a:rPr lang="en-US" sz="2000" b="1" dirty="0"/>
              <a:t>2 Diabetes (T2D) and its associated retinal and renal </a:t>
            </a:r>
            <a:r>
              <a:rPr lang="en-US" sz="2000" b="1" dirty="0" smtClean="0"/>
              <a:t>complications</a:t>
            </a:r>
          </a:p>
          <a:p>
            <a:pPr marL="342900" indent="-342900">
              <a:buFont typeface="Wingdings" charset="2"/>
              <a:buChar char="§"/>
            </a:pPr>
            <a:r>
              <a:rPr lang="en-US" sz="2000" b="1" dirty="0" smtClean="0"/>
              <a:t>Nonalcoholic </a:t>
            </a:r>
            <a:r>
              <a:rPr lang="en-US" sz="2000" b="1" dirty="0"/>
              <a:t>Fatty Liver Disease (NAFLD</a:t>
            </a:r>
            <a:r>
              <a:rPr lang="en-US" sz="2000" b="1" dirty="0" smtClean="0"/>
              <a:t>)</a:t>
            </a:r>
          </a:p>
          <a:p>
            <a:pPr marL="342900" indent="-342900">
              <a:buFont typeface="Wingdings" charset="2"/>
              <a:buChar char="§"/>
            </a:pPr>
            <a:r>
              <a:rPr lang="en-US" sz="2000" b="1" dirty="0" smtClean="0"/>
              <a:t>Asthma</a:t>
            </a:r>
          </a:p>
          <a:p>
            <a:pPr marL="342900" indent="-342900">
              <a:buFont typeface="Wingdings" charset="2"/>
              <a:buChar char="§"/>
            </a:pPr>
            <a:r>
              <a:rPr lang="en-US" sz="2000" b="1" dirty="0" smtClean="0"/>
              <a:t>Obstructive </a:t>
            </a:r>
            <a:r>
              <a:rPr lang="en-US" sz="2000" b="1" dirty="0"/>
              <a:t>Sleep Apnea (OSA)</a:t>
            </a:r>
          </a:p>
          <a:p>
            <a:endParaRPr lang="en-US" sz="2000" b="1" dirty="0" smtClean="0"/>
          </a:p>
          <a:p>
            <a:endParaRPr lang="en-US" sz="2000" b="1" dirty="0"/>
          </a:p>
          <a:p>
            <a:pPr marL="342900" indent="-342900">
              <a:buFont typeface="Wingdings" charset="2"/>
              <a:buChar char="§"/>
            </a:pPr>
            <a:r>
              <a:rPr lang="en-US" sz="2000" b="1" dirty="0" smtClean="0"/>
              <a:t>Polycystic </a:t>
            </a:r>
            <a:r>
              <a:rPr lang="en-US" sz="2000" b="1" dirty="0"/>
              <a:t>Ovarian Syndrome (PCOS</a:t>
            </a:r>
            <a:r>
              <a:rPr lang="en-US" sz="2000" b="1" dirty="0" smtClean="0"/>
              <a:t>)</a:t>
            </a:r>
          </a:p>
          <a:p>
            <a:pPr marL="342900" indent="-342900">
              <a:buFont typeface="Wingdings" charset="2"/>
              <a:buChar char="§"/>
            </a:pPr>
            <a:r>
              <a:rPr lang="en-US" sz="2000" b="1" dirty="0" smtClean="0"/>
              <a:t>Infertility</a:t>
            </a:r>
          </a:p>
          <a:p>
            <a:pPr marL="342900" indent="-342900">
              <a:buFont typeface="Wingdings" charset="2"/>
              <a:buChar char="§"/>
            </a:pPr>
            <a:r>
              <a:rPr lang="en-US" sz="2000" b="1" dirty="0" err="1" smtClean="0"/>
              <a:t>Osteoarthitis</a:t>
            </a:r>
            <a:endParaRPr lang="en-US" sz="2000" b="1" dirty="0" smtClean="0"/>
          </a:p>
          <a:p>
            <a:pPr marL="342900" indent="-342900">
              <a:buFont typeface="Wingdings" charset="2"/>
              <a:buChar char="§"/>
            </a:pPr>
            <a:r>
              <a:rPr lang="en-US" sz="2000" b="1" dirty="0" smtClean="0"/>
              <a:t>Orthopedic Complications</a:t>
            </a:r>
          </a:p>
          <a:p>
            <a:pPr marL="342900" indent="-342900">
              <a:buFont typeface="Wingdings" charset="2"/>
              <a:buChar char="§"/>
            </a:pPr>
            <a:r>
              <a:rPr lang="en-US" sz="2000" b="1" dirty="0" smtClean="0"/>
              <a:t>Psychiatric Disease</a:t>
            </a:r>
          </a:p>
          <a:p>
            <a:pPr marL="342900" indent="-342900">
              <a:buFont typeface="Wingdings" charset="2"/>
              <a:buChar char="§"/>
            </a:pPr>
            <a:r>
              <a:rPr lang="en-US" sz="2000" b="1" dirty="0" smtClean="0"/>
              <a:t>Cancer </a:t>
            </a:r>
          </a:p>
          <a:p>
            <a:pPr marL="342900" indent="-342900">
              <a:buFont typeface="Wingdings" charset="2"/>
              <a:buChar char="§"/>
            </a:pPr>
            <a:r>
              <a:rPr lang="en-US" sz="2000" b="1" dirty="0" smtClean="0"/>
              <a:t>Other </a:t>
            </a:r>
            <a:r>
              <a:rPr lang="en-US" sz="2000" b="1" dirty="0"/>
              <a:t>Obesity-related Disorders</a:t>
            </a:r>
          </a:p>
        </p:txBody>
      </p:sp>
    </p:spTree>
    <p:extLst>
      <p:ext uri="{BB962C8B-B14F-4D97-AF65-F5344CB8AC3E}">
        <p14:creationId xmlns:p14="http://schemas.microsoft.com/office/powerpoint/2010/main" val="4528608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a:t>
            </a:r>
            <a:r>
              <a:rPr lang="en-US" dirty="0" err="1" smtClean="0"/>
              <a:t>osteoArthritis</a:t>
            </a:r>
            <a:r>
              <a:rPr lang="en-US" dirty="0" smtClean="0"/>
              <a:t> </a:t>
            </a:r>
            <a:endParaRPr lang="en-US" dirty="0"/>
          </a:p>
        </p:txBody>
      </p:sp>
      <p:sp>
        <p:nvSpPr>
          <p:cNvPr id="3" name="Content Placeholder 2"/>
          <p:cNvSpPr>
            <a:spLocks noGrp="1"/>
          </p:cNvSpPr>
          <p:nvPr>
            <p:ph idx="1"/>
          </p:nvPr>
        </p:nvSpPr>
        <p:spPr>
          <a:xfrm>
            <a:off x="822959" y="1100628"/>
            <a:ext cx="7741763" cy="3944732"/>
          </a:xfrm>
        </p:spPr>
        <p:txBody>
          <a:bodyPr>
            <a:normAutofit/>
          </a:bodyPr>
          <a:lstStyle/>
          <a:p>
            <a:pPr indent="0"/>
            <a:r>
              <a:rPr lang="en-US" sz="2000" dirty="0" smtClean="0"/>
              <a:t>Increased risk of hip and knee osteoarthritis in individuals who are overweight or obese</a:t>
            </a:r>
            <a:r>
              <a:rPr lang="en-US" sz="2000" baseline="30000" dirty="0" smtClean="0"/>
              <a:t>24,35</a:t>
            </a:r>
            <a:endParaRPr lang="en-US" sz="2000" dirty="0" smtClean="0"/>
          </a:p>
          <a:p>
            <a:pPr marL="628650" indent="-285750">
              <a:buFont typeface="Arial"/>
              <a:buChar char="•"/>
            </a:pPr>
            <a:r>
              <a:rPr lang="en-US" sz="2000" dirty="0" smtClean="0"/>
              <a:t>Severity</a:t>
            </a:r>
            <a:r>
              <a:rPr lang="en-US" sz="2000" baseline="30000" dirty="0" smtClean="0"/>
              <a:t>31</a:t>
            </a:r>
            <a:r>
              <a:rPr lang="en-US" sz="2000" dirty="0" smtClean="0"/>
              <a:t> </a:t>
            </a:r>
          </a:p>
          <a:p>
            <a:pPr marL="916686" lvl="3" indent="-285750">
              <a:buFont typeface="Arial"/>
              <a:buChar char="•"/>
            </a:pPr>
            <a:r>
              <a:rPr lang="en-US" sz="2000" dirty="0" smtClean="0"/>
              <a:t>BMI correlated with OA severity in patients with varus aligned knees, but not valgus</a:t>
            </a:r>
          </a:p>
          <a:p>
            <a:pPr marL="628650" indent="-285750">
              <a:buFont typeface="Arial"/>
              <a:buChar char="•"/>
            </a:pPr>
            <a:r>
              <a:rPr lang="en-US" sz="2000" dirty="0" smtClean="0"/>
              <a:t>Age of Replacement Surgery</a:t>
            </a:r>
            <a:r>
              <a:rPr lang="en-US" sz="2000" baseline="30000" dirty="0" smtClean="0"/>
              <a:t>11,15</a:t>
            </a:r>
            <a:endParaRPr lang="en-US" sz="2000" dirty="0" smtClean="0"/>
          </a:p>
          <a:p>
            <a:pPr marL="916686" lvl="3" indent="-285750">
              <a:buFont typeface="Arial"/>
              <a:buChar char="•"/>
            </a:pPr>
            <a:r>
              <a:rPr lang="en-US" sz="2000" dirty="0" smtClean="0"/>
              <a:t>Age was significantly less when BMI reached 35 kg/m</a:t>
            </a:r>
            <a:r>
              <a:rPr lang="en-US" sz="2000" baseline="30000" dirty="0" smtClean="0"/>
              <a:t>2</a:t>
            </a:r>
            <a:r>
              <a:rPr lang="en-US" sz="2000" dirty="0" smtClean="0"/>
              <a:t> or more (severely obese) </a:t>
            </a:r>
          </a:p>
          <a:p>
            <a:pPr marL="916686" lvl="3" indent="-285750">
              <a:buFont typeface="Arial"/>
              <a:buChar char="•"/>
            </a:pPr>
            <a:r>
              <a:rPr lang="en-US" sz="2000" dirty="0" smtClean="0"/>
              <a:t>May require more revision operations over a lifetime </a:t>
            </a:r>
            <a:endParaRPr lang="en-US" sz="2000" dirty="0"/>
          </a:p>
        </p:txBody>
      </p:sp>
    </p:spTree>
    <p:extLst>
      <p:ext uri="{BB962C8B-B14F-4D97-AF65-F5344CB8AC3E}">
        <p14:creationId xmlns:p14="http://schemas.microsoft.com/office/powerpoint/2010/main" val="18267876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lifespan</a:t>
            </a:r>
            <a:endParaRPr lang="en-US" dirty="0"/>
          </a:p>
        </p:txBody>
      </p:sp>
      <p:pic>
        <p:nvPicPr>
          <p:cNvPr id="6" name="Content Placeholder 5"/>
          <p:cNvPicPr>
            <a:picLocks noGrp="1" noChangeAspect="1"/>
          </p:cNvPicPr>
          <p:nvPr>
            <p:ph idx="1"/>
          </p:nvPr>
        </p:nvPicPr>
        <p:blipFill rotWithShape="1">
          <a:blip r:embed="rId2"/>
          <a:srcRect t="-1429" r="-2252" b="1306"/>
          <a:stretch/>
        </p:blipFill>
        <p:spPr>
          <a:xfrm>
            <a:off x="437009" y="0"/>
            <a:ext cx="8513088" cy="6858000"/>
          </a:xfrm>
        </p:spPr>
      </p:pic>
      <p:sp>
        <p:nvSpPr>
          <p:cNvPr id="12" name="5-Point Star 11"/>
          <p:cNvSpPr/>
          <p:nvPr/>
        </p:nvSpPr>
        <p:spPr>
          <a:xfrm>
            <a:off x="0" y="1390048"/>
            <a:ext cx="566405" cy="475648"/>
          </a:xfrm>
          <a:prstGeom prst="star5">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0" y="2030394"/>
            <a:ext cx="566405" cy="475648"/>
          </a:xfrm>
          <a:prstGeom prst="star5">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436422" y="6564954"/>
            <a:ext cx="3273991" cy="338554"/>
          </a:xfrm>
          <a:prstGeom prst="rect">
            <a:avLst/>
          </a:prstGeom>
          <a:noFill/>
        </p:spPr>
        <p:txBody>
          <a:bodyPr wrap="square" rtlCol="0">
            <a:spAutoFit/>
          </a:bodyPr>
          <a:lstStyle/>
          <a:p>
            <a:r>
              <a:rPr lang="en-US" sz="1600" dirty="0" smtClean="0"/>
              <a:t>Image Source: Sullivan, et al</a:t>
            </a:r>
            <a:r>
              <a:rPr lang="en-US" sz="1600" baseline="30000" dirty="0" smtClean="0"/>
              <a:t>43</a:t>
            </a:r>
            <a:r>
              <a:rPr lang="en-US" sz="1600" dirty="0" smtClean="0"/>
              <a:t> </a:t>
            </a:r>
            <a:endParaRPr lang="en-US" sz="1600" dirty="0"/>
          </a:p>
        </p:txBody>
      </p:sp>
    </p:spTree>
    <p:extLst>
      <p:ext uri="{BB962C8B-B14F-4D97-AF65-F5344CB8AC3E}">
        <p14:creationId xmlns:p14="http://schemas.microsoft.com/office/powerpoint/2010/main" val="106967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a:bodyPr>
          <a:lstStyle/>
          <a:p>
            <a:pPr>
              <a:buFont typeface="Wingdings" charset="2"/>
              <a:buChar char="ü"/>
            </a:pPr>
            <a:r>
              <a:rPr lang="en-US" sz="2000" dirty="0" smtClean="0"/>
              <a:t>PTs play an important role in disease and injury prevention, disease mitigation, and health promotion. </a:t>
            </a:r>
          </a:p>
          <a:p>
            <a:pPr>
              <a:buFont typeface="Wingdings" charset="2"/>
              <a:buChar char="ü"/>
            </a:pPr>
            <a:r>
              <a:rPr lang="en-US" sz="2000" dirty="0" smtClean="0"/>
              <a:t>Childhood obesity affects multiple body systems and has a negative impact on physical, mental, and social health. </a:t>
            </a:r>
          </a:p>
          <a:p>
            <a:pPr>
              <a:buFont typeface="Wingdings" charset="2"/>
              <a:buChar char="ü"/>
            </a:pPr>
            <a:r>
              <a:rPr lang="en-US" sz="2000" dirty="0" smtClean="0"/>
              <a:t>Physical therapists, as “movement specialists,” must recognize impaired  movement and promote safer modes of exercise and physical activity for patients that are obese.</a:t>
            </a:r>
          </a:p>
          <a:p>
            <a:pPr>
              <a:buFont typeface="Wingdings" charset="2"/>
              <a:buChar char="ü"/>
            </a:pPr>
            <a:r>
              <a:rPr lang="en-US" sz="2000" dirty="0" smtClean="0"/>
              <a:t>Obesity in childhood can lead to obesity in adulthood, which is associated with a decline in overall health and wellness. </a:t>
            </a:r>
            <a:endParaRPr lang="en-US" sz="2000" dirty="0"/>
          </a:p>
        </p:txBody>
      </p:sp>
    </p:spTree>
    <p:extLst>
      <p:ext uri="{BB962C8B-B14F-4D97-AF65-F5344CB8AC3E}">
        <p14:creationId xmlns:p14="http://schemas.microsoft.com/office/powerpoint/2010/main" val="34021537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22960" y="1100628"/>
            <a:ext cx="8321040" cy="3944732"/>
          </a:xfrm>
        </p:spPr>
        <p:txBody>
          <a:bodyPr>
            <a:normAutofit fontScale="77500" lnSpcReduction="20000"/>
          </a:bodyPr>
          <a:lstStyle/>
          <a:p>
            <a:pPr lvl="0">
              <a:buFont typeface="+mj-lt"/>
              <a:buAutoNum type="arabicPeriod"/>
            </a:pPr>
            <a:r>
              <a:rPr lang="en-US" dirty="0"/>
              <a:t>2014 North Carolina Child Health Report Card. North Carolina Institute of Medicine. Accessed March 31, 2015. Available at </a:t>
            </a:r>
            <a:r>
              <a:rPr lang="en-US" dirty="0">
                <a:hlinkClick r:id="rId2"/>
              </a:rPr>
              <a:t>http://riversdeveloper.com/wp-content/uploads/2010/08/2014_CHRC-revised.pdf</a:t>
            </a:r>
            <a:r>
              <a:rPr lang="en-US" dirty="0"/>
              <a:t>. </a:t>
            </a:r>
            <a:endParaRPr lang="en-US" dirty="0" smtClean="0"/>
          </a:p>
          <a:p>
            <a:pPr lvl="0">
              <a:buFont typeface="+mj-lt"/>
              <a:buAutoNum type="arabicPeriod"/>
            </a:pPr>
            <a:r>
              <a:rPr lang="en-US" dirty="0" smtClean="0"/>
              <a:t>Active </a:t>
            </a:r>
            <a:r>
              <a:rPr lang="en-US" dirty="0"/>
              <a:t>Children and Adolescents. </a:t>
            </a:r>
            <a:r>
              <a:rPr lang="en-US" i="1" dirty="0"/>
              <a:t>Office of Disease Prevention and Health </a:t>
            </a:r>
            <a:r>
              <a:rPr lang="en-US" i="1" dirty="0" err="1"/>
              <a:t>Promotion</a:t>
            </a:r>
            <a:r>
              <a:rPr lang="en-US" dirty="0" err="1"/>
              <a:t>.http</a:t>
            </a:r>
            <a:r>
              <a:rPr lang="en-US" dirty="0"/>
              <a:t>://</a:t>
            </a:r>
            <a:r>
              <a:rPr lang="en-US" dirty="0" err="1"/>
              <a:t>www.health.gov</a:t>
            </a:r>
            <a:r>
              <a:rPr lang="en-US" dirty="0"/>
              <a:t>/</a:t>
            </a:r>
            <a:r>
              <a:rPr lang="en-US" dirty="0" err="1"/>
              <a:t>paguidelines</a:t>
            </a:r>
            <a:r>
              <a:rPr lang="en-US" dirty="0"/>
              <a:t>/guidelines/chapter3.aspx.  Accessed March 5, 2015.  </a:t>
            </a:r>
            <a:endParaRPr lang="en-US" dirty="0" smtClean="0"/>
          </a:p>
          <a:p>
            <a:pPr lvl="0">
              <a:buFont typeface="+mj-lt"/>
              <a:buAutoNum type="arabicPeriod"/>
            </a:pPr>
            <a:r>
              <a:rPr lang="en-US" dirty="0" smtClean="0"/>
              <a:t>Adams </a:t>
            </a:r>
            <a:r>
              <a:rPr lang="en-US" dirty="0"/>
              <a:t>AL, Kessler JI, </a:t>
            </a:r>
            <a:r>
              <a:rPr lang="en-US" dirty="0" err="1"/>
              <a:t>Deramerian</a:t>
            </a:r>
            <a:r>
              <a:rPr lang="en-US" dirty="0"/>
              <a:t> K, et al. </a:t>
            </a:r>
            <a:r>
              <a:rPr lang="en-US" dirty="0" err="1"/>
              <a:t>Assocations</a:t>
            </a:r>
            <a:r>
              <a:rPr lang="en-US" dirty="0"/>
              <a:t> between childhood obesity and upper and lower extremity injuries. </a:t>
            </a:r>
            <a:r>
              <a:rPr lang="en-US" i="1" dirty="0" err="1"/>
              <a:t>Inj</a:t>
            </a:r>
            <a:r>
              <a:rPr lang="en-US" i="1" dirty="0"/>
              <a:t> Prev. </a:t>
            </a:r>
            <a:r>
              <a:rPr lang="en-US" dirty="0"/>
              <a:t>2013;19(3):191-197.</a:t>
            </a:r>
            <a:r>
              <a:rPr lang="en-US" i="1" dirty="0"/>
              <a:t> </a:t>
            </a:r>
            <a:r>
              <a:rPr lang="en-US" dirty="0" err="1"/>
              <a:t>doi</a:t>
            </a:r>
            <a:r>
              <a:rPr lang="en-US" dirty="0"/>
              <a:t>: 10.1136/injuryprev-2012-040341. </a:t>
            </a:r>
            <a:endParaRPr lang="en-US" dirty="0" smtClean="0"/>
          </a:p>
          <a:p>
            <a:pPr lvl="0">
              <a:buFont typeface="+mj-lt"/>
              <a:buAutoNum type="arabicPeriod"/>
            </a:pPr>
            <a:r>
              <a:rPr lang="en-US" dirty="0" smtClean="0"/>
              <a:t>AHA’s </a:t>
            </a:r>
            <a:r>
              <a:rPr lang="en-US" dirty="0"/>
              <a:t>Recommendation for Physical Activity in Children. </a:t>
            </a:r>
            <a:r>
              <a:rPr lang="en-US" i="1" dirty="0"/>
              <a:t>American Heart Association. </a:t>
            </a:r>
            <a:r>
              <a:rPr lang="en-US" dirty="0"/>
              <a:t>http://</a:t>
            </a:r>
            <a:r>
              <a:rPr lang="en-US" dirty="0" err="1"/>
              <a:t>www.heart.org</a:t>
            </a:r>
            <a:r>
              <a:rPr lang="en-US" dirty="0"/>
              <a:t>/HEARTORG/</a:t>
            </a:r>
            <a:r>
              <a:rPr lang="en-US" dirty="0" err="1"/>
              <a:t>GettingHealthy</a:t>
            </a:r>
            <a:r>
              <a:rPr lang="en-US" dirty="0"/>
              <a:t>/</a:t>
            </a:r>
            <a:r>
              <a:rPr lang="en-US" dirty="0" err="1"/>
              <a:t>HealthierKids</a:t>
            </a:r>
            <a:r>
              <a:rPr lang="en-US" dirty="0"/>
              <a:t>/</a:t>
            </a:r>
            <a:r>
              <a:rPr lang="en-US" dirty="0" err="1"/>
              <a:t>ActivitiesforKids</a:t>
            </a:r>
            <a:r>
              <a:rPr lang="en-US" dirty="0"/>
              <a:t>/The-AHAs-Recommendations-for-Physical-Activity-in-Children_UCM_304053_Article.jsp</a:t>
            </a:r>
            <a:r>
              <a:rPr lang="en-US" i="1" dirty="0"/>
              <a:t>. </a:t>
            </a:r>
            <a:r>
              <a:rPr lang="en-US" dirty="0"/>
              <a:t>Accessed March 5, 2015. </a:t>
            </a:r>
            <a:endParaRPr lang="en-US" dirty="0" smtClean="0"/>
          </a:p>
          <a:p>
            <a:pPr lvl="0">
              <a:buFont typeface="+mj-lt"/>
              <a:buAutoNum type="arabicPeriod"/>
            </a:pPr>
            <a:r>
              <a:rPr lang="en-US" dirty="0" err="1" smtClean="0"/>
              <a:t>Aronsson</a:t>
            </a:r>
            <a:r>
              <a:rPr lang="en-US" dirty="0" smtClean="0"/>
              <a:t> </a:t>
            </a:r>
            <a:r>
              <a:rPr lang="en-US" dirty="0"/>
              <a:t>DD, </a:t>
            </a:r>
            <a:r>
              <a:rPr lang="en-US" dirty="0" err="1"/>
              <a:t>Loder</a:t>
            </a:r>
            <a:r>
              <a:rPr lang="en-US" dirty="0"/>
              <a:t> RT, </a:t>
            </a:r>
            <a:r>
              <a:rPr lang="en-US" dirty="0" err="1"/>
              <a:t>Breur</a:t>
            </a:r>
            <a:r>
              <a:rPr lang="en-US" dirty="0"/>
              <a:t> GJ, et al. Slipped capital femoral epiphysis: current concepts. </a:t>
            </a:r>
            <a:r>
              <a:rPr lang="en-US" i="1" dirty="0"/>
              <a:t>J Am </a:t>
            </a:r>
            <a:r>
              <a:rPr lang="en-US" i="1" dirty="0" err="1"/>
              <a:t>Acad</a:t>
            </a:r>
            <a:r>
              <a:rPr lang="en-US" i="1" dirty="0"/>
              <a:t> </a:t>
            </a:r>
            <a:r>
              <a:rPr lang="en-US" i="1" dirty="0" err="1"/>
              <a:t>Orthop</a:t>
            </a:r>
            <a:r>
              <a:rPr lang="en-US" i="1" dirty="0"/>
              <a:t> Surg</a:t>
            </a:r>
            <a:r>
              <a:rPr lang="en-US" dirty="0"/>
              <a:t>. 2006;14(12):666-679. </a:t>
            </a:r>
            <a:endParaRPr lang="en-US" dirty="0" smtClean="0"/>
          </a:p>
          <a:p>
            <a:pPr lvl="0">
              <a:buFont typeface="+mj-lt"/>
              <a:buAutoNum type="arabicPeriod"/>
            </a:pPr>
            <a:r>
              <a:rPr lang="en-US" dirty="0" smtClean="0"/>
              <a:t>Barlow </a:t>
            </a:r>
            <a:r>
              <a:rPr lang="en-US" dirty="0"/>
              <a:t>SE, Expert Committee. Expert committee recommendations regarding the prevention, assessment, and treatment of child and adolescent overweight and obesity: summary report. </a:t>
            </a:r>
            <a:r>
              <a:rPr lang="en-US" i="1" dirty="0"/>
              <a:t>Pediatrics. </a:t>
            </a:r>
            <a:r>
              <a:rPr lang="en-US" dirty="0"/>
              <a:t>2007;120:S164-S192. </a:t>
            </a:r>
            <a:endParaRPr lang="en-US" dirty="0" smtClean="0"/>
          </a:p>
          <a:p>
            <a:pPr lvl="0">
              <a:buFont typeface="+mj-lt"/>
              <a:buAutoNum type="arabicPeriod"/>
            </a:pPr>
            <a:r>
              <a:rPr lang="en-US" dirty="0" smtClean="0"/>
              <a:t>Bhatia </a:t>
            </a:r>
            <a:r>
              <a:rPr lang="en-US" dirty="0"/>
              <a:t>NN, </a:t>
            </a:r>
            <a:r>
              <a:rPr lang="en-US" dirty="0" err="1"/>
              <a:t>Pirpiris</a:t>
            </a:r>
            <a:r>
              <a:rPr lang="en-US" dirty="0"/>
              <a:t> M, </a:t>
            </a:r>
            <a:r>
              <a:rPr lang="en-US" dirty="0" err="1"/>
              <a:t>Otsuka</a:t>
            </a:r>
            <a:r>
              <a:rPr lang="en-US" dirty="0"/>
              <a:t> NY. Body mass index in patients with slipped capital femoral epiphysis. </a:t>
            </a:r>
            <a:r>
              <a:rPr lang="en-US" i="1" dirty="0"/>
              <a:t>J </a:t>
            </a:r>
            <a:r>
              <a:rPr lang="en-US" i="1" dirty="0" err="1"/>
              <a:t>Pediatr</a:t>
            </a:r>
            <a:r>
              <a:rPr lang="en-US" i="1" dirty="0"/>
              <a:t> </a:t>
            </a:r>
            <a:r>
              <a:rPr lang="en-US" i="1" dirty="0" err="1"/>
              <a:t>Orthop</a:t>
            </a:r>
            <a:r>
              <a:rPr lang="en-US" i="1" dirty="0"/>
              <a:t>. </a:t>
            </a:r>
            <a:r>
              <a:rPr lang="en-US" dirty="0"/>
              <a:t>2006;26(2):197-199. </a:t>
            </a:r>
            <a:endParaRPr lang="en-US" dirty="0" smtClean="0"/>
          </a:p>
          <a:p>
            <a:pPr lvl="0">
              <a:buFont typeface="+mj-lt"/>
              <a:buAutoNum type="arabicPeriod"/>
            </a:pPr>
            <a:r>
              <a:rPr lang="en-US" dirty="0" smtClean="0"/>
              <a:t>Birch </a:t>
            </a:r>
            <a:r>
              <a:rPr lang="en-US" dirty="0"/>
              <a:t>JG. Blount disease. </a:t>
            </a:r>
            <a:r>
              <a:rPr lang="en-US" i="1" dirty="0"/>
              <a:t>J Am </a:t>
            </a:r>
            <a:r>
              <a:rPr lang="en-US" i="1" dirty="0" err="1"/>
              <a:t>Acad</a:t>
            </a:r>
            <a:r>
              <a:rPr lang="en-US" i="1" dirty="0"/>
              <a:t> </a:t>
            </a:r>
            <a:r>
              <a:rPr lang="en-US" i="1" dirty="0" err="1"/>
              <a:t>Orthop</a:t>
            </a:r>
            <a:r>
              <a:rPr lang="en-US" i="1" dirty="0"/>
              <a:t> Surg. </a:t>
            </a:r>
            <a:r>
              <a:rPr lang="en-US" dirty="0"/>
              <a:t>2013;21(7):408-418. </a:t>
            </a:r>
            <a:r>
              <a:rPr lang="en-US" dirty="0" err="1"/>
              <a:t>doi</a:t>
            </a:r>
            <a:r>
              <a:rPr lang="en-US" dirty="0"/>
              <a:t>: 10.5435/JAAOS-21-07-408</a:t>
            </a:r>
            <a:r>
              <a:rPr lang="en-US" dirty="0" smtClean="0"/>
              <a:t>.</a:t>
            </a:r>
          </a:p>
          <a:p>
            <a:pPr lvl="0">
              <a:buFont typeface="+mj-lt"/>
              <a:buAutoNum type="arabicPeriod"/>
            </a:pPr>
            <a:r>
              <a:rPr lang="en-US" dirty="0" err="1" smtClean="0"/>
              <a:t>Castañeda</a:t>
            </a:r>
            <a:r>
              <a:rPr lang="en-US" dirty="0" smtClean="0"/>
              <a:t> </a:t>
            </a:r>
            <a:r>
              <a:rPr lang="en-US" dirty="0"/>
              <a:t>P, Urquhart B, Sullivan E, et al. </a:t>
            </a:r>
            <a:r>
              <a:rPr lang="en-US" dirty="0" err="1"/>
              <a:t>Hemiepiphysiodesis</a:t>
            </a:r>
            <a:r>
              <a:rPr lang="en-US" dirty="0"/>
              <a:t> for the correction of angular deformity about the knee. </a:t>
            </a:r>
            <a:r>
              <a:rPr lang="en-US" i="1" dirty="0"/>
              <a:t>J </a:t>
            </a:r>
            <a:r>
              <a:rPr lang="en-US" i="1" dirty="0" err="1"/>
              <a:t>Pediatr</a:t>
            </a:r>
            <a:r>
              <a:rPr lang="en-US" i="1" dirty="0"/>
              <a:t> </a:t>
            </a:r>
            <a:r>
              <a:rPr lang="en-US" i="1" dirty="0" err="1"/>
              <a:t>Orthop</a:t>
            </a:r>
            <a:r>
              <a:rPr lang="en-US" dirty="0"/>
              <a:t>. 2008;28(2):188-191. </a:t>
            </a:r>
            <a:r>
              <a:rPr lang="en-US" dirty="0" err="1"/>
              <a:t>doi</a:t>
            </a:r>
            <a:r>
              <a:rPr lang="en-US" dirty="0"/>
              <a:t>: 10.1097/BPO.</a:t>
            </a:r>
            <a:r>
              <a:rPr lang="en-US" dirty="0" smtClean="0"/>
              <a:t>0b013e3181653ade.</a:t>
            </a:r>
          </a:p>
          <a:p>
            <a:pPr lvl="0">
              <a:buFont typeface="+mj-lt"/>
              <a:buAutoNum type="arabicPeriod"/>
            </a:pPr>
            <a:r>
              <a:rPr lang="en-US" dirty="0" smtClean="0"/>
              <a:t>Chan </a:t>
            </a:r>
            <a:r>
              <a:rPr lang="en-US" dirty="0"/>
              <a:t>G, Chen CT. Musculoskeletal effects of obesity. </a:t>
            </a:r>
            <a:r>
              <a:rPr lang="en-US" i="1" dirty="0" err="1"/>
              <a:t>Curr</a:t>
            </a:r>
            <a:r>
              <a:rPr lang="en-US" i="1" dirty="0"/>
              <a:t> </a:t>
            </a:r>
            <a:r>
              <a:rPr lang="en-US" i="1" dirty="0" err="1"/>
              <a:t>Opin</a:t>
            </a:r>
            <a:r>
              <a:rPr lang="en-US" i="1" dirty="0"/>
              <a:t> </a:t>
            </a:r>
            <a:r>
              <a:rPr lang="en-US" i="1" dirty="0" err="1"/>
              <a:t>Pediatr</a:t>
            </a:r>
            <a:r>
              <a:rPr lang="en-US" i="1" dirty="0"/>
              <a:t>. </a:t>
            </a:r>
            <a:r>
              <a:rPr lang="en-US" dirty="0"/>
              <a:t>2009;21(1):65-70. </a:t>
            </a:r>
            <a:r>
              <a:rPr lang="en-US" dirty="0" err="1"/>
              <a:t>doi</a:t>
            </a:r>
            <a:r>
              <a:rPr lang="en-US" dirty="0"/>
              <a:t>: 10.1097/MOP.0b013e328320a914. </a:t>
            </a:r>
          </a:p>
        </p:txBody>
      </p:sp>
    </p:spTree>
    <p:extLst>
      <p:ext uri="{BB962C8B-B14F-4D97-AF65-F5344CB8AC3E}">
        <p14:creationId xmlns:p14="http://schemas.microsoft.com/office/powerpoint/2010/main" val="41636521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22959" y="1100628"/>
            <a:ext cx="8321041" cy="3927571"/>
          </a:xfrm>
        </p:spPr>
        <p:txBody>
          <a:bodyPr>
            <a:normAutofit fontScale="70000" lnSpcReduction="20000"/>
          </a:bodyPr>
          <a:lstStyle/>
          <a:p>
            <a:pPr lvl="0">
              <a:buFont typeface="+mj-lt"/>
              <a:buAutoNum type="arabicPeriod" startAt="11"/>
            </a:pPr>
            <a:r>
              <a:rPr lang="en-US" dirty="0" err="1"/>
              <a:t>Changulani</a:t>
            </a:r>
            <a:r>
              <a:rPr lang="en-US" dirty="0"/>
              <a:t> M, </a:t>
            </a:r>
            <a:r>
              <a:rPr lang="en-US" dirty="0" err="1"/>
              <a:t>Kalairajah</a:t>
            </a:r>
            <a:r>
              <a:rPr lang="en-US" dirty="0"/>
              <a:t> Y, Peel T, et al. The relationship between obesity and the age at which hip and knee replacement is undertaken. </a:t>
            </a:r>
            <a:r>
              <a:rPr lang="en-US" i="1" dirty="0"/>
              <a:t>J Bone Joint </a:t>
            </a:r>
            <a:r>
              <a:rPr lang="en-US" i="1" dirty="0" err="1"/>
              <a:t>Surg</a:t>
            </a:r>
            <a:r>
              <a:rPr lang="en-US" i="1" dirty="0"/>
              <a:t> Br. </a:t>
            </a:r>
            <a:r>
              <a:rPr lang="en-US" dirty="0"/>
              <a:t>2008;90(3):360-363. </a:t>
            </a:r>
            <a:r>
              <a:rPr lang="en-US" dirty="0" err="1"/>
              <a:t>doi</a:t>
            </a:r>
            <a:r>
              <a:rPr lang="en-US" dirty="0"/>
              <a:t>: 10.1302/0301-620X.90B3.19782</a:t>
            </a:r>
            <a:r>
              <a:rPr lang="en-US" dirty="0" smtClean="0"/>
              <a:t>.</a:t>
            </a:r>
          </a:p>
          <a:p>
            <a:pPr lvl="0">
              <a:buFont typeface="+mj-lt"/>
              <a:buAutoNum type="arabicPeriod" startAt="11"/>
            </a:pPr>
            <a:r>
              <a:rPr lang="en-US" dirty="0" smtClean="0"/>
              <a:t>Data </a:t>
            </a:r>
            <a:r>
              <a:rPr lang="en-US" dirty="0"/>
              <a:t>Resource Center for Child and Adolescent Health, a project of the Child and Adolescent Health Measurement Initiative (CAHMI). State Obesity Profiles, 2011. National Survey of Children's </a:t>
            </a:r>
            <a:r>
              <a:rPr lang="en-US" dirty="0" smtClean="0"/>
              <a:t>Health.</a:t>
            </a:r>
          </a:p>
          <a:p>
            <a:pPr lvl="0">
              <a:buFont typeface="+mj-lt"/>
              <a:buAutoNum type="arabicPeriod" startAt="11"/>
            </a:pPr>
            <a:r>
              <a:rPr lang="en-US" dirty="0" err="1" smtClean="0"/>
              <a:t>Deforche</a:t>
            </a:r>
            <a:r>
              <a:rPr lang="en-US" dirty="0" smtClean="0"/>
              <a:t> </a:t>
            </a:r>
            <a:r>
              <a:rPr lang="en-US" dirty="0"/>
              <a:t>BI, Hills AP, </a:t>
            </a:r>
            <a:r>
              <a:rPr lang="en-US" dirty="0" err="1"/>
              <a:t>Worringham</a:t>
            </a:r>
            <a:r>
              <a:rPr lang="en-US" dirty="0"/>
              <a:t> CJ, et al. Balance and postural skills in normal-weight and overweight </a:t>
            </a:r>
            <a:r>
              <a:rPr lang="en-US" dirty="0" err="1"/>
              <a:t>prepubertal</a:t>
            </a:r>
            <a:r>
              <a:rPr lang="en-US" dirty="0"/>
              <a:t> boys. </a:t>
            </a:r>
            <a:r>
              <a:rPr lang="en-US" i="1" dirty="0" err="1"/>
              <a:t>Int</a:t>
            </a:r>
            <a:r>
              <a:rPr lang="en-US" i="1" dirty="0"/>
              <a:t> J </a:t>
            </a:r>
            <a:r>
              <a:rPr lang="en-US" i="1" dirty="0" err="1"/>
              <a:t>Pediatr</a:t>
            </a:r>
            <a:r>
              <a:rPr lang="en-US" i="1" dirty="0"/>
              <a:t> </a:t>
            </a:r>
            <a:r>
              <a:rPr lang="en-US" i="1" dirty="0" err="1"/>
              <a:t>Obes</a:t>
            </a:r>
            <a:r>
              <a:rPr lang="en-US" i="1" dirty="0"/>
              <a:t>. </a:t>
            </a:r>
            <a:r>
              <a:rPr lang="en-US" dirty="0"/>
              <a:t>2009;4(3):175-182. </a:t>
            </a:r>
            <a:r>
              <a:rPr lang="en-US" dirty="0" err="1"/>
              <a:t>doi</a:t>
            </a:r>
            <a:r>
              <a:rPr lang="en-US" dirty="0"/>
              <a:t>: 10.1080/17477160802468470</a:t>
            </a:r>
            <a:r>
              <a:rPr lang="en-US" dirty="0" smtClean="0"/>
              <a:t>.</a:t>
            </a:r>
          </a:p>
          <a:p>
            <a:pPr lvl="0">
              <a:buFont typeface="+mj-lt"/>
              <a:buAutoNum type="arabicPeriod" startAt="11"/>
            </a:pPr>
            <a:r>
              <a:rPr lang="en-US" dirty="0" smtClean="0"/>
              <a:t>De </a:t>
            </a:r>
            <a:r>
              <a:rPr lang="en-US" dirty="0" err="1"/>
              <a:t>Sá</a:t>
            </a:r>
            <a:r>
              <a:rPr lang="en-US" dirty="0"/>
              <a:t> Pinto AL, de Barros </a:t>
            </a:r>
            <a:r>
              <a:rPr lang="en-US" dirty="0" err="1"/>
              <a:t>Holanda</a:t>
            </a:r>
            <a:r>
              <a:rPr lang="en-US" dirty="0"/>
              <a:t> PM, </a:t>
            </a:r>
            <a:r>
              <a:rPr lang="en-US" dirty="0" err="1"/>
              <a:t>Radu</a:t>
            </a:r>
            <a:r>
              <a:rPr lang="en-US" dirty="0"/>
              <a:t> AS, et al. Musculoskeletal findings in obese children. </a:t>
            </a:r>
            <a:r>
              <a:rPr lang="en-US" i="1" dirty="0"/>
              <a:t>J </a:t>
            </a:r>
            <a:r>
              <a:rPr lang="en-US" i="1" dirty="0" err="1"/>
              <a:t>Paediatr</a:t>
            </a:r>
            <a:r>
              <a:rPr lang="en-US" i="1" dirty="0"/>
              <a:t> Child Health. </a:t>
            </a:r>
            <a:r>
              <a:rPr lang="en-US" dirty="0"/>
              <a:t>2006;42(6):341-344. </a:t>
            </a:r>
            <a:endParaRPr lang="en-US" dirty="0" smtClean="0"/>
          </a:p>
          <a:p>
            <a:pPr lvl="0">
              <a:buFont typeface="+mj-lt"/>
              <a:buAutoNum type="arabicPeriod" startAt="11"/>
            </a:pPr>
            <a:r>
              <a:rPr lang="en-US" dirty="0" smtClean="0"/>
              <a:t>Gandhi </a:t>
            </a:r>
            <a:r>
              <a:rPr lang="en-US" dirty="0"/>
              <a:t>R, Wasserstein D, </a:t>
            </a:r>
            <a:r>
              <a:rPr lang="en-US" dirty="0" err="1"/>
              <a:t>Razak</a:t>
            </a:r>
            <a:r>
              <a:rPr lang="en-US" dirty="0"/>
              <a:t> F, et al. BMI independently predicts younger age at hip and knee replacement. </a:t>
            </a:r>
            <a:r>
              <a:rPr lang="en-US" i="1" dirty="0"/>
              <a:t>Obesity</a:t>
            </a:r>
            <a:r>
              <a:rPr lang="en-US" dirty="0"/>
              <a:t>. 2010;18(12):2362-2366. </a:t>
            </a:r>
            <a:r>
              <a:rPr lang="en-US" dirty="0" err="1"/>
              <a:t>doi</a:t>
            </a:r>
            <a:r>
              <a:rPr lang="en-US" dirty="0"/>
              <a:t>: 10.1038/oby.2010.72</a:t>
            </a:r>
            <a:r>
              <a:rPr lang="en-US" dirty="0" smtClean="0"/>
              <a:t>.</a:t>
            </a:r>
          </a:p>
          <a:p>
            <a:pPr lvl="0">
              <a:buFont typeface="+mj-lt"/>
              <a:buAutoNum type="arabicPeriod" startAt="11"/>
            </a:pPr>
            <a:r>
              <a:rPr lang="en-US" dirty="0" smtClean="0"/>
              <a:t>Gordon </a:t>
            </a:r>
            <a:r>
              <a:rPr lang="en-US" dirty="0"/>
              <a:t>JE, </a:t>
            </a:r>
            <a:r>
              <a:rPr lang="en-US" dirty="0" err="1"/>
              <a:t>Heidenreich</a:t>
            </a:r>
            <a:r>
              <a:rPr lang="en-US" dirty="0"/>
              <a:t> FP, Carpenter CJ, et al. Comprehensive treatment of late-onset tibia </a:t>
            </a:r>
            <a:r>
              <a:rPr lang="en-US" dirty="0" err="1"/>
              <a:t>vara</a:t>
            </a:r>
            <a:r>
              <a:rPr lang="en-US" dirty="0"/>
              <a:t>. </a:t>
            </a:r>
            <a:r>
              <a:rPr lang="en-US" i="1" dirty="0"/>
              <a:t>J Bone Joint </a:t>
            </a:r>
            <a:r>
              <a:rPr lang="en-US" i="1" dirty="0" err="1"/>
              <a:t>Surg</a:t>
            </a:r>
            <a:r>
              <a:rPr lang="en-US" i="1" dirty="0"/>
              <a:t> Am. </a:t>
            </a:r>
            <a:r>
              <a:rPr lang="en-US" dirty="0"/>
              <a:t>2005;87(7):1561-1570. </a:t>
            </a:r>
            <a:endParaRPr lang="en-US" dirty="0" smtClean="0"/>
          </a:p>
          <a:p>
            <a:pPr lvl="0">
              <a:buFont typeface="+mj-lt"/>
              <a:buAutoNum type="arabicPeriod" startAt="11"/>
            </a:pPr>
            <a:r>
              <a:rPr lang="en-US" dirty="0" err="1" smtClean="0"/>
              <a:t>Goulding</a:t>
            </a:r>
            <a:r>
              <a:rPr lang="en-US" dirty="0" smtClean="0"/>
              <a:t> </a:t>
            </a:r>
            <a:r>
              <a:rPr lang="en-US" dirty="0"/>
              <a:t>A, Jones IE, Taylor RW, et al. Dynamic and static tests of balance and postural sway in boys: effects of previous wrist bone fractures and high adiposity. </a:t>
            </a:r>
            <a:r>
              <a:rPr lang="en-US" i="1" dirty="0"/>
              <a:t>Gait Posture</a:t>
            </a:r>
            <a:r>
              <a:rPr lang="en-US" dirty="0"/>
              <a:t>. 2003;17(2):136-141. </a:t>
            </a:r>
            <a:endParaRPr lang="en-US" dirty="0" smtClean="0"/>
          </a:p>
          <a:p>
            <a:pPr lvl="0">
              <a:buFont typeface="+mj-lt"/>
              <a:buAutoNum type="arabicPeriod" startAt="11"/>
            </a:pPr>
            <a:r>
              <a:rPr lang="en-US" dirty="0" smtClean="0"/>
              <a:t>Healthy </a:t>
            </a:r>
            <a:r>
              <a:rPr lang="en-US" dirty="0"/>
              <a:t>Lifestyles Program. Duke Children’s Hospital &amp; Health Center. Accessed February 20, 2015. Available at </a:t>
            </a:r>
            <a:r>
              <a:rPr lang="de-DE" dirty="0">
                <a:hlinkClick r:id="rId2"/>
              </a:rPr>
              <a:t>http://www.dukechildrens.org/services/</a:t>
            </a:r>
            <a:r>
              <a:rPr lang="de-DE" dirty="0" smtClean="0">
                <a:hlinkClick r:id="rId2"/>
              </a:rPr>
              <a:t>nutritional_disorders_and_obesity</a:t>
            </a:r>
            <a:endParaRPr lang="en-US" dirty="0" smtClean="0"/>
          </a:p>
          <a:p>
            <a:pPr lvl="0">
              <a:buFont typeface="+mj-lt"/>
              <a:buAutoNum type="arabicPeriod" startAt="11"/>
            </a:pPr>
            <a:r>
              <a:rPr lang="en-US" dirty="0" err="1" smtClean="0"/>
              <a:t>Jette</a:t>
            </a:r>
            <a:r>
              <a:rPr lang="en-US" dirty="0" smtClean="0"/>
              <a:t> </a:t>
            </a:r>
            <a:r>
              <a:rPr lang="en-US" dirty="0"/>
              <a:t>AM. Toward a common language for function, disability, and health. </a:t>
            </a:r>
            <a:r>
              <a:rPr lang="en-US" i="1" dirty="0" err="1"/>
              <a:t>Phys</a:t>
            </a:r>
            <a:r>
              <a:rPr lang="en-US" i="1" dirty="0"/>
              <a:t> </a:t>
            </a:r>
            <a:r>
              <a:rPr lang="en-US" i="1" dirty="0" err="1"/>
              <a:t>Ther</a:t>
            </a:r>
            <a:r>
              <a:rPr lang="en-US" i="1" dirty="0"/>
              <a:t>. </a:t>
            </a:r>
            <a:r>
              <a:rPr lang="en-US" dirty="0"/>
              <a:t>2006;86(5):726-734. </a:t>
            </a:r>
            <a:endParaRPr lang="en-US" dirty="0" smtClean="0"/>
          </a:p>
          <a:p>
            <a:pPr lvl="0">
              <a:buFont typeface="+mj-lt"/>
              <a:buAutoNum type="arabicPeriod" startAt="11"/>
            </a:pPr>
            <a:r>
              <a:rPr lang="en-US" dirty="0" smtClean="0"/>
              <a:t>Kelsey </a:t>
            </a:r>
            <a:r>
              <a:rPr lang="en-US" dirty="0"/>
              <a:t>MM, </a:t>
            </a:r>
            <a:r>
              <a:rPr lang="en-US" dirty="0" err="1"/>
              <a:t>Zaepfel</a:t>
            </a:r>
            <a:r>
              <a:rPr lang="en-US" dirty="0"/>
              <a:t> A, </a:t>
            </a:r>
            <a:r>
              <a:rPr lang="en-US" dirty="0" err="1"/>
              <a:t>Bjornstad</a:t>
            </a:r>
            <a:r>
              <a:rPr lang="en-US" dirty="0"/>
              <a:t> P, et al. Age-related consequences of childhood obesity. </a:t>
            </a:r>
            <a:r>
              <a:rPr lang="en-US" i="1" dirty="0"/>
              <a:t>Gerontology.</a:t>
            </a:r>
            <a:r>
              <a:rPr lang="en-US" dirty="0"/>
              <a:t> 2014;60(3):222-228. doi:10.1159/000356023. </a:t>
            </a:r>
            <a:endParaRPr lang="en-US" dirty="0" smtClean="0"/>
          </a:p>
          <a:p>
            <a:pPr lvl="0">
              <a:buFont typeface="+mj-lt"/>
              <a:buAutoNum type="arabicPeriod" startAt="11"/>
            </a:pPr>
            <a:r>
              <a:rPr lang="en-US" dirty="0" smtClean="0"/>
              <a:t>Kessler </a:t>
            </a:r>
            <a:r>
              <a:rPr lang="en-US" dirty="0"/>
              <a:t>J, </a:t>
            </a:r>
            <a:r>
              <a:rPr lang="en-US" dirty="0" err="1"/>
              <a:t>Koebnick</a:t>
            </a:r>
            <a:r>
              <a:rPr lang="en-US" dirty="0"/>
              <a:t> C, Smith N, et al. Childhood obesity is associated with increased risk of most lower extremity fractures. </a:t>
            </a:r>
            <a:r>
              <a:rPr lang="en-US" i="1" dirty="0" err="1"/>
              <a:t>Clin</a:t>
            </a:r>
            <a:r>
              <a:rPr lang="en-US" i="1" dirty="0"/>
              <a:t> </a:t>
            </a:r>
            <a:r>
              <a:rPr lang="en-US" i="1" dirty="0" err="1"/>
              <a:t>Orthop</a:t>
            </a:r>
            <a:r>
              <a:rPr lang="en-US" i="1" dirty="0"/>
              <a:t> </a:t>
            </a:r>
            <a:r>
              <a:rPr lang="en-US" i="1" dirty="0" err="1"/>
              <a:t>Relat</a:t>
            </a:r>
            <a:r>
              <a:rPr lang="en-US" i="1" dirty="0"/>
              <a:t> Res. </a:t>
            </a:r>
            <a:r>
              <a:rPr lang="en-US" dirty="0"/>
              <a:t>2013;471(4):1199-1207. </a:t>
            </a:r>
            <a:r>
              <a:rPr lang="en-US" dirty="0" err="1"/>
              <a:t>doi</a:t>
            </a:r>
            <a:r>
              <a:rPr lang="en-US" dirty="0"/>
              <a:t>: 10.1007/s11999-012-2621-z.</a:t>
            </a:r>
          </a:p>
          <a:p>
            <a:endParaRPr lang="en-US" dirty="0"/>
          </a:p>
        </p:txBody>
      </p:sp>
    </p:spTree>
    <p:extLst>
      <p:ext uri="{BB962C8B-B14F-4D97-AF65-F5344CB8AC3E}">
        <p14:creationId xmlns:p14="http://schemas.microsoft.com/office/powerpoint/2010/main" val="39577538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22960" y="1100628"/>
            <a:ext cx="8321040" cy="4013376"/>
          </a:xfrm>
        </p:spPr>
        <p:txBody>
          <a:bodyPr>
            <a:normAutofit fontScale="77500" lnSpcReduction="20000"/>
          </a:bodyPr>
          <a:lstStyle/>
          <a:p>
            <a:pPr lvl="0">
              <a:buFont typeface="+mj-lt"/>
              <a:buAutoNum type="arabicPeriod" startAt="22"/>
            </a:pPr>
            <a:r>
              <a:rPr lang="en-US" dirty="0"/>
              <a:t>Krebs NF, Himes JH, Jacobson D, et al. Assessment of child and adolescent overweight and obesity. </a:t>
            </a:r>
            <a:r>
              <a:rPr lang="en-US" i="1" dirty="0"/>
              <a:t>Pediatrics. </a:t>
            </a:r>
            <a:r>
              <a:rPr lang="en-US" dirty="0"/>
              <a:t>2007;120:S193-S228</a:t>
            </a:r>
            <a:r>
              <a:rPr lang="en-US" dirty="0" smtClean="0"/>
              <a:t>.</a:t>
            </a:r>
          </a:p>
          <a:p>
            <a:pPr lvl="0">
              <a:buFont typeface="+mj-lt"/>
              <a:buAutoNum type="arabicPeriod" startAt="22"/>
            </a:pPr>
            <a:r>
              <a:rPr lang="en-US" dirty="0" err="1" smtClean="0"/>
              <a:t>Krul</a:t>
            </a:r>
            <a:r>
              <a:rPr lang="en-US" dirty="0" smtClean="0"/>
              <a:t> </a:t>
            </a:r>
            <a:r>
              <a:rPr lang="en-US" dirty="0"/>
              <a:t>M, van der </a:t>
            </a:r>
            <a:r>
              <a:rPr lang="en-US" dirty="0" err="1"/>
              <a:t>Wouden</a:t>
            </a:r>
            <a:r>
              <a:rPr lang="en-US" dirty="0"/>
              <a:t> JC, </a:t>
            </a:r>
            <a:r>
              <a:rPr lang="en-US" dirty="0" err="1"/>
              <a:t>Schellevis</a:t>
            </a:r>
            <a:r>
              <a:rPr lang="en-US" dirty="0"/>
              <a:t> FG, et al. Musculoskeletal problems in overweight and obese children. </a:t>
            </a:r>
            <a:r>
              <a:rPr lang="en-US" i="1" dirty="0"/>
              <a:t>Ann </a:t>
            </a:r>
            <a:r>
              <a:rPr lang="en-US" i="1" dirty="0" err="1"/>
              <a:t>Fam</a:t>
            </a:r>
            <a:r>
              <a:rPr lang="en-US" i="1" dirty="0"/>
              <a:t> Med. </a:t>
            </a:r>
            <a:r>
              <a:rPr lang="en-US" dirty="0"/>
              <a:t>2009;7(4):352-356. </a:t>
            </a:r>
            <a:r>
              <a:rPr lang="en-US" dirty="0" err="1"/>
              <a:t>doi</a:t>
            </a:r>
            <a:r>
              <a:rPr lang="en-US" dirty="0"/>
              <a:t>: 10.1370/afm.1005</a:t>
            </a:r>
            <a:r>
              <a:rPr lang="en-US" dirty="0" smtClean="0"/>
              <a:t>.</a:t>
            </a:r>
          </a:p>
          <a:p>
            <a:pPr lvl="0">
              <a:buFont typeface="+mj-lt"/>
              <a:buAutoNum type="arabicPeriod" startAt="22"/>
            </a:pPr>
            <a:r>
              <a:rPr lang="en-US" dirty="0" err="1" smtClean="0"/>
              <a:t>Lievense</a:t>
            </a:r>
            <a:r>
              <a:rPr lang="en-US" dirty="0" smtClean="0"/>
              <a:t> </a:t>
            </a:r>
            <a:r>
              <a:rPr lang="en-US" dirty="0"/>
              <a:t>AM, </a:t>
            </a:r>
            <a:r>
              <a:rPr lang="en-US" dirty="0" err="1"/>
              <a:t>Bierma-Zeinstra</a:t>
            </a:r>
            <a:r>
              <a:rPr lang="en-US" dirty="0"/>
              <a:t> SM, </a:t>
            </a:r>
            <a:r>
              <a:rPr lang="en-US" dirty="0" err="1"/>
              <a:t>Verhagen</a:t>
            </a:r>
            <a:r>
              <a:rPr lang="en-US" dirty="0"/>
              <a:t> AP, et al. Influence of obesity on the development of osteoarthritis of the hip: a systematic review. </a:t>
            </a:r>
            <a:r>
              <a:rPr lang="en-US" i="1" dirty="0"/>
              <a:t>Rheumatology (Oxford). </a:t>
            </a:r>
            <a:r>
              <a:rPr lang="en-US" dirty="0"/>
              <a:t>2002;41(10):1155-1162</a:t>
            </a:r>
            <a:r>
              <a:rPr lang="en-US" dirty="0" smtClean="0"/>
              <a:t>.</a:t>
            </a:r>
          </a:p>
          <a:p>
            <a:pPr lvl="0">
              <a:buFont typeface="+mj-lt"/>
              <a:buAutoNum type="arabicPeriod" startAt="22"/>
            </a:pPr>
            <a:r>
              <a:rPr lang="en-US" dirty="0" smtClean="0"/>
              <a:t>McGraw </a:t>
            </a:r>
            <a:r>
              <a:rPr lang="en-US" dirty="0"/>
              <a:t>B, </a:t>
            </a:r>
            <a:r>
              <a:rPr lang="en-US" dirty="0" err="1"/>
              <a:t>McClenaghan</a:t>
            </a:r>
            <a:r>
              <a:rPr lang="en-US" dirty="0"/>
              <a:t> BA, Williams HG, et al. Gait and postural stability in obese and </a:t>
            </a:r>
            <a:r>
              <a:rPr lang="en-US" dirty="0" err="1"/>
              <a:t>nonobese</a:t>
            </a:r>
            <a:r>
              <a:rPr lang="en-US" dirty="0"/>
              <a:t> </a:t>
            </a:r>
            <a:r>
              <a:rPr lang="en-US" dirty="0" err="1"/>
              <a:t>prepubertal</a:t>
            </a:r>
            <a:r>
              <a:rPr lang="en-US" dirty="0"/>
              <a:t> boys. </a:t>
            </a:r>
            <a:r>
              <a:rPr lang="en-US" i="1" dirty="0"/>
              <a:t>Arch </a:t>
            </a:r>
            <a:r>
              <a:rPr lang="en-US" i="1" dirty="0" err="1"/>
              <a:t>Phys</a:t>
            </a:r>
            <a:r>
              <a:rPr lang="en-US" i="1" dirty="0"/>
              <a:t> Med </a:t>
            </a:r>
            <a:r>
              <a:rPr lang="en-US" i="1" dirty="0" err="1"/>
              <a:t>Rehabil</a:t>
            </a:r>
            <a:r>
              <a:rPr lang="en-US" i="1" dirty="0"/>
              <a:t>. </a:t>
            </a:r>
            <a:r>
              <a:rPr lang="en-US" dirty="0"/>
              <a:t>2000;81(4):484-489. </a:t>
            </a:r>
            <a:endParaRPr lang="en-US" dirty="0" smtClean="0"/>
          </a:p>
          <a:p>
            <a:pPr lvl="0">
              <a:buFont typeface="+mj-lt"/>
              <a:buAutoNum type="arabicPeriod" startAt="22"/>
            </a:pPr>
            <a:r>
              <a:rPr lang="en-US" dirty="0" smtClean="0"/>
              <a:t>McMillan </a:t>
            </a:r>
            <a:r>
              <a:rPr lang="en-US" dirty="0"/>
              <a:t>AG, </a:t>
            </a:r>
            <a:r>
              <a:rPr lang="en-US" dirty="0" err="1"/>
              <a:t>Auman</a:t>
            </a:r>
            <a:r>
              <a:rPr lang="en-US" dirty="0"/>
              <a:t> NL, Collier DN, et al. Frontal plane lower extremity biomechanics during walking in boys who are overweight versus healthy weight. </a:t>
            </a:r>
            <a:r>
              <a:rPr lang="en-US" i="1" dirty="0" err="1"/>
              <a:t>Pediatr</a:t>
            </a:r>
            <a:r>
              <a:rPr lang="en-US" i="1" dirty="0"/>
              <a:t> </a:t>
            </a:r>
            <a:r>
              <a:rPr lang="en-US" i="1" dirty="0" err="1"/>
              <a:t>Phys</a:t>
            </a:r>
            <a:r>
              <a:rPr lang="en-US" i="1" dirty="0"/>
              <a:t> </a:t>
            </a:r>
            <a:r>
              <a:rPr lang="en-US" i="1" dirty="0" err="1"/>
              <a:t>Ther</a:t>
            </a:r>
            <a:r>
              <a:rPr lang="en-US" i="1" dirty="0"/>
              <a:t>. </a:t>
            </a:r>
            <a:r>
              <a:rPr lang="en-US" dirty="0"/>
              <a:t>2009;21(2):187-193. </a:t>
            </a:r>
            <a:r>
              <a:rPr lang="en-US" dirty="0" err="1"/>
              <a:t>doi</a:t>
            </a:r>
            <a:r>
              <a:rPr lang="en-US" dirty="0"/>
              <a:t>: 10.1097/PEP.</a:t>
            </a:r>
            <a:r>
              <a:rPr lang="en-US" dirty="0" smtClean="0"/>
              <a:t>0b013e3181a348be.</a:t>
            </a:r>
          </a:p>
          <a:p>
            <a:pPr lvl="0">
              <a:buFont typeface="+mj-lt"/>
              <a:buAutoNum type="arabicPeriod" startAt="22"/>
            </a:pPr>
            <a:r>
              <a:rPr lang="en-US" dirty="0" smtClean="0"/>
              <a:t>McMillan </a:t>
            </a:r>
            <a:r>
              <a:rPr lang="en-US" dirty="0"/>
              <a:t>AG, Phillips KA, Collier DN, et al. Frontal and sagittal plane biomechanics during drop jump landing in boys who are obese. </a:t>
            </a:r>
            <a:r>
              <a:rPr lang="en-US" i="1" dirty="0" err="1"/>
              <a:t>Pediatr</a:t>
            </a:r>
            <a:r>
              <a:rPr lang="en-US" i="1" dirty="0"/>
              <a:t> </a:t>
            </a:r>
            <a:r>
              <a:rPr lang="en-US" i="1" dirty="0" err="1"/>
              <a:t>Phys</a:t>
            </a:r>
            <a:r>
              <a:rPr lang="en-US" i="1" dirty="0"/>
              <a:t> </a:t>
            </a:r>
            <a:r>
              <a:rPr lang="en-US" i="1" dirty="0" err="1"/>
              <a:t>Ther</a:t>
            </a:r>
            <a:r>
              <a:rPr lang="en-US" i="1" dirty="0"/>
              <a:t>. </a:t>
            </a:r>
            <a:r>
              <a:rPr lang="en-US" dirty="0"/>
              <a:t>2010;22(1):34-41. </a:t>
            </a:r>
            <a:r>
              <a:rPr lang="en-US" dirty="0" err="1"/>
              <a:t>doi</a:t>
            </a:r>
            <a:r>
              <a:rPr lang="en-US" dirty="0"/>
              <a:t>: 10.1097/PEP.0b013e3181cd1868</a:t>
            </a:r>
            <a:r>
              <a:rPr lang="en-US" dirty="0" smtClean="0"/>
              <a:t>.</a:t>
            </a:r>
          </a:p>
          <a:p>
            <a:pPr lvl="0">
              <a:buFont typeface="+mj-lt"/>
              <a:buAutoNum type="arabicPeriod" startAt="22"/>
            </a:pPr>
            <a:r>
              <a:rPr lang="en-US" dirty="0" smtClean="0"/>
              <a:t>McMillan </a:t>
            </a:r>
            <a:r>
              <a:rPr lang="en-US" dirty="0"/>
              <a:t>AG, </a:t>
            </a:r>
            <a:r>
              <a:rPr lang="en-US" dirty="0" err="1"/>
              <a:t>Pulver</a:t>
            </a:r>
            <a:r>
              <a:rPr lang="en-US" dirty="0"/>
              <a:t> AM, Collier DN, et al. Sagittal and frontal plane joint mechanics throughout the stance phase of walking in adolescents who are obese. </a:t>
            </a:r>
            <a:r>
              <a:rPr lang="en-US" i="1" dirty="0"/>
              <a:t>Gait Posture</a:t>
            </a:r>
            <a:r>
              <a:rPr lang="en-US" dirty="0"/>
              <a:t>. 2010;32(2):263-268. </a:t>
            </a:r>
            <a:r>
              <a:rPr lang="en-US" dirty="0" err="1"/>
              <a:t>doi</a:t>
            </a:r>
            <a:r>
              <a:rPr lang="en-US" dirty="0"/>
              <a:t>: 10.1016/j.gaitpost.2010.05.008</a:t>
            </a:r>
            <a:r>
              <a:rPr lang="en-US" dirty="0" smtClean="0"/>
              <a:t>.</a:t>
            </a:r>
          </a:p>
          <a:p>
            <a:pPr lvl="0">
              <a:buFont typeface="+mj-lt"/>
              <a:buAutoNum type="arabicPeriod" startAt="22"/>
            </a:pPr>
            <a:r>
              <a:rPr lang="en-US" dirty="0" err="1" smtClean="0"/>
              <a:t>Oto</a:t>
            </a:r>
            <a:r>
              <a:rPr lang="en-US" dirty="0" smtClean="0"/>
              <a:t> </a:t>
            </a:r>
            <a:r>
              <a:rPr lang="en-US" dirty="0"/>
              <a:t>M, </a:t>
            </a:r>
            <a:r>
              <a:rPr lang="en-US" dirty="0" err="1"/>
              <a:t>Yilmaz</a:t>
            </a:r>
            <a:r>
              <a:rPr lang="en-US" dirty="0"/>
              <a:t> G, Bowen JR, et al. Adolescent Blount disease in obese children treated by eight-plate </a:t>
            </a:r>
            <a:r>
              <a:rPr lang="en-US" dirty="0" err="1"/>
              <a:t>hemiepiphysiodesis</a:t>
            </a:r>
            <a:r>
              <a:rPr lang="en-US" dirty="0"/>
              <a:t>. </a:t>
            </a:r>
            <a:r>
              <a:rPr lang="en-US" i="1" dirty="0" err="1"/>
              <a:t>Eklem</a:t>
            </a:r>
            <a:r>
              <a:rPr lang="en-US" i="1" dirty="0"/>
              <a:t> </a:t>
            </a:r>
            <a:r>
              <a:rPr lang="en-US" i="1" dirty="0" err="1"/>
              <a:t>Hastalik</a:t>
            </a:r>
            <a:r>
              <a:rPr lang="en-US" i="1" dirty="0"/>
              <a:t> </a:t>
            </a:r>
            <a:r>
              <a:rPr lang="en-US" i="1" dirty="0" err="1"/>
              <a:t>Cerrahisi</a:t>
            </a:r>
            <a:r>
              <a:rPr lang="en-US" i="1" dirty="0"/>
              <a:t>. </a:t>
            </a:r>
            <a:r>
              <a:rPr lang="en-US" dirty="0"/>
              <a:t>2012;23(1):20-24. </a:t>
            </a:r>
            <a:endParaRPr lang="en-US" dirty="0" smtClean="0"/>
          </a:p>
          <a:p>
            <a:pPr lvl="0">
              <a:buFont typeface="+mj-lt"/>
              <a:buAutoNum type="arabicPeriod" startAt="22"/>
            </a:pPr>
            <a:r>
              <a:rPr lang="en-US" dirty="0" err="1" smtClean="0"/>
              <a:t>Paulis</a:t>
            </a:r>
            <a:r>
              <a:rPr lang="en-US" dirty="0" smtClean="0"/>
              <a:t> </a:t>
            </a:r>
            <a:r>
              <a:rPr lang="en-US" dirty="0"/>
              <a:t>WD, Silva S, </a:t>
            </a:r>
            <a:r>
              <a:rPr lang="en-US" dirty="0" err="1"/>
              <a:t>Koes</a:t>
            </a:r>
            <a:r>
              <a:rPr lang="en-US" dirty="0"/>
              <a:t> BW, et al. Overweight and obesity are associated with musculoskeletal complaints as early as childhood: a systematic review. </a:t>
            </a:r>
            <a:r>
              <a:rPr lang="en-US" i="1" dirty="0" err="1"/>
              <a:t>Obes</a:t>
            </a:r>
            <a:r>
              <a:rPr lang="en-US" i="1" dirty="0"/>
              <a:t> Rev. </a:t>
            </a:r>
            <a:r>
              <a:rPr lang="en-US" dirty="0"/>
              <a:t>2014;15(1):52-67. </a:t>
            </a:r>
            <a:r>
              <a:rPr lang="en-US" dirty="0" err="1"/>
              <a:t>doi</a:t>
            </a:r>
            <a:r>
              <a:rPr lang="en-US" dirty="0"/>
              <a:t>: 10.1111/obr.12067</a:t>
            </a:r>
            <a:r>
              <a:rPr lang="en-US" dirty="0" smtClean="0"/>
              <a:t>.</a:t>
            </a:r>
          </a:p>
          <a:p>
            <a:pPr lvl="0">
              <a:buFont typeface="+mj-lt"/>
              <a:buAutoNum type="arabicPeriod" startAt="22"/>
            </a:pPr>
            <a:r>
              <a:rPr lang="en-US" dirty="0" smtClean="0"/>
              <a:t>Pearson</a:t>
            </a:r>
            <a:r>
              <a:rPr lang="en-US" dirty="0"/>
              <a:t>-</a:t>
            </a:r>
            <a:r>
              <a:rPr lang="en-US" dirty="0" err="1"/>
              <a:t>Ceol</a:t>
            </a:r>
            <a:r>
              <a:rPr lang="en-US" dirty="0"/>
              <a:t> J. Literature review on the effects of obesity on knee osteoarthritis. </a:t>
            </a:r>
            <a:r>
              <a:rPr lang="en-US" i="1" dirty="0" err="1"/>
              <a:t>Orthop</a:t>
            </a:r>
            <a:r>
              <a:rPr lang="en-US" i="1" dirty="0"/>
              <a:t> </a:t>
            </a:r>
            <a:r>
              <a:rPr lang="en-US" i="1" dirty="0" err="1"/>
              <a:t>Nurs</a:t>
            </a:r>
            <a:r>
              <a:rPr lang="en-US" i="1" dirty="0"/>
              <a:t>. </a:t>
            </a:r>
            <a:r>
              <a:rPr lang="en-US" dirty="0"/>
              <a:t>2007;26(5):289-292</a:t>
            </a:r>
            <a:r>
              <a:rPr lang="en-US" dirty="0" smtClean="0"/>
              <a:t>.</a:t>
            </a:r>
            <a:endParaRPr lang="en-US" dirty="0"/>
          </a:p>
        </p:txBody>
      </p:sp>
    </p:spTree>
    <p:extLst>
      <p:ext uri="{BB962C8B-B14F-4D97-AF65-F5344CB8AC3E}">
        <p14:creationId xmlns:p14="http://schemas.microsoft.com/office/powerpoint/2010/main" val="15416124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22960" y="1100628"/>
            <a:ext cx="8321040" cy="3979054"/>
          </a:xfrm>
        </p:spPr>
        <p:txBody>
          <a:bodyPr>
            <a:normAutofit fontScale="77500" lnSpcReduction="20000"/>
          </a:bodyPr>
          <a:lstStyle/>
          <a:p>
            <a:pPr lvl="0">
              <a:buFont typeface="+mj-lt"/>
              <a:buAutoNum type="arabicPeriod" startAt="32"/>
            </a:pPr>
            <a:r>
              <a:rPr lang="en-US" dirty="0"/>
              <a:t>Physical Activity. Centers for Disease Control and Prevention. Accessed March 15, 2015. Available at: </a:t>
            </a:r>
            <a:r>
              <a:rPr lang="en-US" dirty="0">
                <a:hlinkClick r:id="rId2"/>
              </a:rPr>
              <a:t>http://www.cdc.gov/physicalactivity/everyone/guidelines/children.html</a:t>
            </a:r>
            <a:r>
              <a:rPr lang="en-US" dirty="0"/>
              <a:t>. </a:t>
            </a:r>
            <a:endParaRPr lang="en-US" dirty="0" smtClean="0"/>
          </a:p>
          <a:p>
            <a:pPr lvl="0">
              <a:buFont typeface="+mj-lt"/>
              <a:buAutoNum type="arabicPeriod" startAt="32"/>
            </a:pPr>
            <a:r>
              <a:rPr lang="en-US" dirty="0" err="1" smtClean="0"/>
              <a:t>Pomerantz</a:t>
            </a:r>
            <a:r>
              <a:rPr lang="en-US" dirty="0" smtClean="0"/>
              <a:t> </a:t>
            </a:r>
            <a:r>
              <a:rPr lang="en-US" dirty="0"/>
              <a:t>WJ, </a:t>
            </a:r>
            <a:r>
              <a:rPr lang="en-US" dirty="0" err="1"/>
              <a:t>Timm</a:t>
            </a:r>
            <a:r>
              <a:rPr lang="en-US" dirty="0"/>
              <a:t> NL, </a:t>
            </a:r>
            <a:r>
              <a:rPr lang="en-US" dirty="0" err="1"/>
              <a:t>Gittelman</a:t>
            </a:r>
            <a:r>
              <a:rPr lang="en-US" dirty="0"/>
              <a:t> MA. Injury patterns in obese versus </a:t>
            </a:r>
            <a:r>
              <a:rPr lang="en-US" dirty="0" err="1"/>
              <a:t>nonobese</a:t>
            </a:r>
            <a:r>
              <a:rPr lang="en-US" dirty="0"/>
              <a:t> children presenting to a pediatric emergency department. </a:t>
            </a:r>
            <a:r>
              <a:rPr lang="en-US" i="1" dirty="0"/>
              <a:t>Pediatrics</a:t>
            </a:r>
            <a:r>
              <a:rPr lang="en-US" dirty="0"/>
              <a:t>. 2010; 125(4): 681–685. </a:t>
            </a:r>
            <a:r>
              <a:rPr lang="en-US" dirty="0" err="1"/>
              <a:t>doi</a:t>
            </a:r>
            <a:r>
              <a:rPr lang="en-US" dirty="0"/>
              <a:t>: 10.1542/peds.2009-2367</a:t>
            </a:r>
            <a:r>
              <a:rPr lang="en-US" dirty="0" smtClean="0"/>
              <a:t>.</a:t>
            </a:r>
          </a:p>
          <a:p>
            <a:pPr lvl="0">
              <a:buFont typeface="+mj-lt"/>
              <a:buAutoNum type="arabicPeriod" startAt="32"/>
            </a:pPr>
            <a:r>
              <a:rPr lang="en-US" dirty="0" err="1" smtClean="0"/>
              <a:t>Pulgarón</a:t>
            </a:r>
            <a:r>
              <a:rPr lang="en-US" dirty="0" smtClean="0"/>
              <a:t> </a:t>
            </a:r>
            <a:r>
              <a:rPr lang="en-US" dirty="0"/>
              <a:t>ER. Childhood obesity: a review of increased for physical and psychological comorbidities. </a:t>
            </a:r>
            <a:r>
              <a:rPr lang="en-US" i="1" dirty="0" err="1"/>
              <a:t>Clin</a:t>
            </a:r>
            <a:r>
              <a:rPr lang="en-US" i="1" dirty="0"/>
              <a:t> </a:t>
            </a:r>
            <a:r>
              <a:rPr lang="en-US" i="1" dirty="0" err="1"/>
              <a:t>Ther</a:t>
            </a:r>
            <a:r>
              <a:rPr lang="en-US" i="1" dirty="0"/>
              <a:t>. </a:t>
            </a:r>
            <a:r>
              <a:rPr lang="en-US" dirty="0"/>
              <a:t>2013;35(1):A18-32. </a:t>
            </a:r>
            <a:r>
              <a:rPr lang="en-US" dirty="0" err="1"/>
              <a:t>doi</a:t>
            </a:r>
            <a:r>
              <a:rPr lang="en-US" dirty="0"/>
              <a:t>: 10.1016/j.clinthera.2012.12.014</a:t>
            </a:r>
            <a:r>
              <a:rPr lang="en-US" dirty="0" smtClean="0"/>
              <a:t>.</a:t>
            </a:r>
          </a:p>
          <a:p>
            <a:pPr lvl="0">
              <a:buFont typeface="+mj-lt"/>
              <a:buAutoNum type="arabicPeriod" startAt="32"/>
            </a:pPr>
            <a:r>
              <a:rPr lang="en-US" dirty="0" smtClean="0"/>
              <a:t>Richmond </a:t>
            </a:r>
            <a:r>
              <a:rPr lang="en-US" dirty="0"/>
              <a:t>SA, Fukuchi RK, </a:t>
            </a:r>
            <a:r>
              <a:rPr lang="en-US" dirty="0" err="1"/>
              <a:t>Ezzat</a:t>
            </a:r>
            <a:r>
              <a:rPr lang="en-US" dirty="0"/>
              <a:t> A, et al. Are joint injury, sport activity, physical activity, obesity or occupational activities predictors for osteoarthritis? A systematic review. </a:t>
            </a:r>
            <a:r>
              <a:rPr lang="en-US" i="1" dirty="0"/>
              <a:t>J </a:t>
            </a:r>
            <a:r>
              <a:rPr lang="en-US" i="1" dirty="0" err="1"/>
              <a:t>Orthop</a:t>
            </a:r>
            <a:r>
              <a:rPr lang="en-US" i="1" dirty="0"/>
              <a:t> Sports </a:t>
            </a:r>
            <a:r>
              <a:rPr lang="en-US" i="1" dirty="0" err="1"/>
              <a:t>Phys</a:t>
            </a:r>
            <a:r>
              <a:rPr lang="en-US" i="1" dirty="0"/>
              <a:t> </a:t>
            </a:r>
            <a:r>
              <a:rPr lang="en-US" i="1" dirty="0" err="1"/>
              <a:t>Ther</a:t>
            </a:r>
            <a:r>
              <a:rPr lang="en-US" dirty="0"/>
              <a:t>. 2013;43(8):515-B19. </a:t>
            </a:r>
            <a:r>
              <a:rPr lang="en-US" dirty="0" err="1"/>
              <a:t>doi</a:t>
            </a:r>
            <a:r>
              <a:rPr lang="en-US" dirty="0"/>
              <a:t>: 10.2519/jospt.2013.4796</a:t>
            </a:r>
            <a:r>
              <a:rPr lang="en-US" dirty="0" smtClean="0"/>
              <a:t>.</a:t>
            </a:r>
          </a:p>
          <a:p>
            <a:pPr lvl="0">
              <a:buFont typeface="+mj-lt"/>
              <a:buAutoNum type="arabicPeriod" startAt="32"/>
            </a:pPr>
            <a:r>
              <a:rPr lang="en-US" dirty="0" err="1" smtClean="0"/>
              <a:t>Sabhaney</a:t>
            </a:r>
            <a:r>
              <a:rPr lang="en-US" dirty="0" smtClean="0"/>
              <a:t> </a:t>
            </a:r>
            <a:r>
              <a:rPr lang="en-US" dirty="0"/>
              <a:t>V, </a:t>
            </a:r>
            <a:r>
              <a:rPr lang="en-US" dirty="0" err="1"/>
              <a:t>Boutis</a:t>
            </a:r>
            <a:r>
              <a:rPr lang="en-US" dirty="0"/>
              <a:t> K, Yang G, et al. Bone fractures in children: is there an association with obesity. </a:t>
            </a:r>
            <a:r>
              <a:rPr lang="en-US" i="1" dirty="0"/>
              <a:t>J </a:t>
            </a:r>
            <a:r>
              <a:rPr lang="en-US" i="1" dirty="0" err="1"/>
              <a:t>Pediatr</a:t>
            </a:r>
            <a:r>
              <a:rPr lang="en-US" i="1" dirty="0"/>
              <a:t>. </a:t>
            </a:r>
            <a:r>
              <a:rPr lang="en-US" dirty="0"/>
              <a:t>2014;165(2):313-318. </a:t>
            </a:r>
            <a:r>
              <a:rPr lang="en-US" dirty="0" err="1"/>
              <a:t>doi</a:t>
            </a:r>
            <a:r>
              <a:rPr lang="en-US" dirty="0"/>
              <a:t>: 10.1016/j.jpeds.2014.04.006</a:t>
            </a:r>
            <a:r>
              <a:rPr lang="en-US" dirty="0" smtClean="0"/>
              <a:t>.</a:t>
            </a:r>
          </a:p>
          <a:p>
            <a:pPr lvl="0">
              <a:buFont typeface="+mj-lt"/>
              <a:buAutoNum type="arabicPeriod" startAt="32"/>
            </a:pPr>
            <a:r>
              <a:rPr lang="en-US" dirty="0" err="1" smtClean="0"/>
              <a:t>Sabharwal</a:t>
            </a:r>
            <a:r>
              <a:rPr lang="en-US" dirty="0" smtClean="0"/>
              <a:t> </a:t>
            </a:r>
            <a:r>
              <a:rPr lang="en-US" dirty="0"/>
              <a:t>S. Blount disease: an update. </a:t>
            </a:r>
            <a:r>
              <a:rPr lang="en-US" i="1" dirty="0" err="1"/>
              <a:t>Orthop</a:t>
            </a:r>
            <a:r>
              <a:rPr lang="en-US" i="1" dirty="0"/>
              <a:t> </a:t>
            </a:r>
            <a:r>
              <a:rPr lang="en-US" i="1" dirty="0" err="1"/>
              <a:t>Clin</a:t>
            </a:r>
            <a:r>
              <a:rPr lang="en-US" i="1" dirty="0"/>
              <a:t> North Am. </a:t>
            </a:r>
            <a:r>
              <a:rPr lang="en-US" dirty="0"/>
              <a:t>2015;46(1):37-47. </a:t>
            </a:r>
            <a:r>
              <a:rPr lang="en-US" dirty="0" err="1"/>
              <a:t>doi</a:t>
            </a:r>
            <a:r>
              <a:rPr lang="en-US" dirty="0"/>
              <a:t>: 10.1016/j.ocl.2014.09.002</a:t>
            </a:r>
            <a:r>
              <a:rPr lang="en-US" dirty="0" smtClean="0"/>
              <a:t>.</a:t>
            </a:r>
          </a:p>
          <a:p>
            <a:pPr lvl="0">
              <a:buFont typeface="+mj-lt"/>
              <a:buAutoNum type="arabicPeriod" startAt="32"/>
            </a:pPr>
            <a:r>
              <a:rPr lang="en-US" dirty="0" err="1" smtClean="0"/>
              <a:t>Sabharwal</a:t>
            </a:r>
            <a:r>
              <a:rPr lang="en-US" dirty="0" smtClean="0"/>
              <a:t> </a:t>
            </a:r>
            <a:r>
              <a:rPr lang="en-US" dirty="0"/>
              <a:t>S, Zhao C, </a:t>
            </a:r>
            <a:r>
              <a:rPr lang="en-US" dirty="0" err="1"/>
              <a:t>McClemens</a:t>
            </a:r>
            <a:r>
              <a:rPr lang="en-US" dirty="0"/>
              <a:t> E. Correlation of body mass index and radiographic deformities in children with Blount disease. </a:t>
            </a:r>
            <a:r>
              <a:rPr lang="en-US" i="1" dirty="0"/>
              <a:t>J Bone Joint </a:t>
            </a:r>
            <a:r>
              <a:rPr lang="en-US" i="1" dirty="0" err="1"/>
              <a:t>Surg</a:t>
            </a:r>
            <a:r>
              <a:rPr lang="en-US" i="1" dirty="0"/>
              <a:t> Am. </a:t>
            </a:r>
            <a:r>
              <a:rPr lang="en-US" dirty="0"/>
              <a:t>2007;89(6):1275-1283. </a:t>
            </a:r>
            <a:endParaRPr lang="en-US" dirty="0" smtClean="0"/>
          </a:p>
          <a:p>
            <a:pPr lvl="0">
              <a:buFont typeface="+mj-lt"/>
              <a:buAutoNum type="arabicPeriod" startAt="32"/>
            </a:pPr>
            <a:r>
              <a:rPr lang="en-US" dirty="0" smtClean="0"/>
              <a:t>Scott </a:t>
            </a:r>
            <a:r>
              <a:rPr lang="en-US" dirty="0"/>
              <a:t>AC, Kelly CH, Sullivan E. Body mass index as a prognostic factor in development of infantile Blount disease. </a:t>
            </a:r>
            <a:r>
              <a:rPr lang="en-US" i="1" dirty="0"/>
              <a:t>J </a:t>
            </a:r>
            <a:r>
              <a:rPr lang="en-US" i="1" dirty="0" err="1"/>
              <a:t>Pediatr</a:t>
            </a:r>
            <a:r>
              <a:rPr lang="en-US" i="1" dirty="0"/>
              <a:t> </a:t>
            </a:r>
            <a:r>
              <a:rPr lang="en-US" i="1" dirty="0" err="1"/>
              <a:t>Orthop</a:t>
            </a:r>
            <a:r>
              <a:rPr lang="en-US" dirty="0"/>
              <a:t>. 2007;27(8):921-925. </a:t>
            </a:r>
            <a:r>
              <a:rPr lang="en-US" dirty="0" err="1"/>
              <a:t>doi</a:t>
            </a:r>
            <a:r>
              <a:rPr lang="en-US" dirty="0"/>
              <a:t>: 10.1097/BPO.0b013e3181558cd4</a:t>
            </a:r>
            <a:r>
              <a:rPr lang="en-US" dirty="0" smtClean="0"/>
              <a:t>.</a:t>
            </a:r>
          </a:p>
          <a:p>
            <a:pPr lvl="0">
              <a:buFont typeface="+mj-lt"/>
              <a:buAutoNum type="arabicPeriod" startAt="32"/>
            </a:pPr>
            <a:r>
              <a:rPr lang="en-US" dirty="0" smtClean="0"/>
              <a:t>Shultz </a:t>
            </a:r>
            <a:r>
              <a:rPr lang="en-US" dirty="0"/>
              <a:t>SP, Hills AP, </a:t>
            </a:r>
            <a:r>
              <a:rPr lang="en-US" dirty="0" err="1"/>
              <a:t>Sitler</a:t>
            </a:r>
            <a:r>
              <a:rPr lang="en-US" dirty="0"/>
              <a:t> MR, et al. Body size and walking cadence affect lower extremity joint power in children’s gait. </a:t>
            </a:r>
            <a:r>
              <a:rPr lang="en-US" i="1" dirty="0"/>
              <a:t>Gait Posture. </a:t>
            </a:r>
            <a:r>
              <a:rPr lang="en-US" dirty="0"/>
              <a:t>2010;32(2):248-252. </a:t>
            </a:r>
            <a:r>
              <a:rPr lang="en-US" dirty="0" err="1"/>
              <a:t>doi</a:t>
            </a:r>
            <a:r>
              <a:rPr lang="en-US" dirty="0"/>
              <a:t>: 10.1016/j.gaitpost.2010.05.001</a:t>
            </a:r>
            <a:r>
              <a:rPr lang="en-US" dirty="0" smtClean="0"/>
              <a:t>.</a:t>
            </a:r>
            <a:endParaRPr lang="en-US" dirty="0"/>
          </a:p>
        </p:txBody>
      </p:sp>
    </p:spTree>
    <p:extLst>
      <p:ext uri="{BB962C8B-B14F-4D97-AF65-F5344CB8AC3E}">
        <p14:creationId xmlns:p14="http://schemas.microsoft.com/office/powerpoint/2010/main" val="23798010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22960" y="1100628"/>
            <a:ext cx="8321040" cy="3944732"/>
          </a:xfrm>
        </p:spPr>
        <p:txBody>
          <a:bodyPr>
            <a:normAutofit fontScale="62500" lnSpcReduction="20000"/>
          </a:bodyPr>
          <a:lstStyle/>
          <a:p>
            <a:pPr lvl="0">
              <a:buFont typeface="+mj-lt"/>
              <a:buAutoNum type="arabicPeriod" startAt="41"/>
            </a:pPr>
            <a:r>
              <a:rPr lang="en-US" dirty="0"/>
              <a:t>S</a:t>
            </a:r>
            <a:r>
              <a:rPr lang="en-US" sz="1700" dirty="0"/>
              <a:t>hultz SP, </a:t>
            </a:r>
            <a:r>
              <a:rPr lang="en-US" sz="1700" dirty="0" err="1"/>
              <a:t>Sitler</a:t>
            </a:r>
            <a:r>
              <a:rPr lang="en-US" sz="1700" dirty="0"/>
              <a:t> MR, Tierney RT, et al. Effects of pediatric obesity on joint kinematics and kinetics during two walking cadences. </a:t>
            </a:r>
            <a:r>
              <a:rPr lang="en-US" sz="1700" i="1" dirty="0"/>
              <a:t>Arch </a:t>
            </a:r>
            <a:r>
              <a:rPr lang="en-US" sz="1700" i="1" dirty="0" err="1"/>
              <a:t>Phys</a:t>
            </a:r>
            <a:r>
              <a:rPr lang="en-US" sz="1700" i="1" dirty="0"/>
              <a:t> Med </a:t>
            </a:r>
            <a:r>
              <a:rPr lang="en-US" sz="1700" i="1" dirty="0" err="1"/>
              <a:t>Rehabil</a:t>
            </a:r>
            <a:r>
              <a:rPr lang="en-US" sz="1700" dirty="0"/>
              <a:t>. 2009;90(12):2146-2154. </a:t>
            </a:r>
            <a:r>
              <a:rPr lang="en-US" sz="1700" dirty="0" err="1"/>
              <a:t>doi</a:t>
            </a:r>
            <a:r>
              <a:rPr lang="en-US" sz="1700" dirty="0"/>
              <a:t>: 10.1016/j.apmr.2009.07.024</a:t>
            </a:r>
            <a:r>
              <a:rPr lang="en-US" sz="1700" dirty="0" smtClean="0"/>
              <a:t>.</a:t>
            </a:r>
          </a:p>
          <a:p>
            <a:pPr lvl="0">
              <a:buFont typeface="+mj-lt"/>
              <a:buAutoNum type="arabicPeriod" startAt="41"/>
            </a:pPr>
            <a:r>
              <a:rPr lang="en-US" sz="1700" dirty="0" smtClean="0"/>
              <a:t>Spear </a:t>
            </a:r>
            <a:r>
              <a:rPr lang="en-US" sz="1700" dirty="0"/>
              <a:t>BA, Barlow SE, Ervin C, et al. Recommendations for treatment of child and adolescent overweight and obesity. </a:t>
            </a:r>
            <a:r>
              <a:rPr lang="en-US" sz="1700" i="1" dirty="0"/>
              <a:t>Pediatrics</a:t>
            </a:r>
            <a:r>
              <a:rPr lang="en-US" sz="1700" dirty="0"/>
              <a:t>. 2007;120:S254-S288</a:t>
            </a:r>
            <a:r>
              <a:rPr lang="en-US" sz="1700" dirty="0" smtClean="0"/>
              <a:t>.</a:t>
            </a:r>
          </a:p>
          <a:p>
            <a:pPr lvl="0">
              <a:buFont typeface="+mj-lt"/>
              <a:buAutoNum type="arabicPeriod" startAt="41"/>
            </a:pPr>
            <a:r>
              <a:rPr lang="en-US" sz="1700" dirty="0" smtClean="0"/>
              <a:t>Sullivan </a:t>
            </a:r>
            <a:r>
              <a:rPr lang="en-US" sz="1700" dirty="0"/>
              <a:t>KJ, Wallace JG </a:t>
            </a:r>
            <a:r>
              <a:rPr lang="en-US" sz="1700" dirty="0" err="1"/>
              <a:t>Jr</a:t>
            </a:r>
            <a:r>
              <a:rPr lang="en-US" sz="1700" dirty="0"/>
              <a:t>, O’Neil ME, et al. A vision for society: physical therapy as partners in the national health agenda. </a:t>
            </a:r>
            <a:r>
              <a:rPr lang="en-US" sz="1700" i="1" dirty="0" err="1"/>
              <a:t>Phys</a:t>
            </a:r>
            <a:r>
              <a:rPr lang="en-US" sz="1700" i="1" dirty="0"/>
              <a:t> </a:t>
            </a:r>
            <a:r>
              <a:rPr lang="en-US" sz="1700" i="1" dirty="0" err="1"/>
              <a:t>Ther</a:t>
            </a:r>
            <a:r>
              <a:rPr lang="en-US" sz="1700" dirty="0"/>
              <a:t>. 2011;91(11):1664-1672. </a:t>
            </a:r>
            <a:r>
              <a:rPr lang="en-US" sz="1700" dirty="0" err="1"/>
              <a:t>doi</a:t>
            </a:r>
            <a:r>
              <a:rPr lang="en-US" sz="1700" dirty="0"/>
              <a:t>: 10.2522/ptj.20100347</a:t>
            </a:r>
            <a:r>
              <a:rPr lang="en-US" sz="1700" dirty="0" smtClean="0"/>
              <a:t>.</a:t>
            </a:r>
          </a:p>
          <a:p>
            <a:pPr lvl="0">
              <a:buFont typeface="+mj-lt"/>
              <a:buAutoNum type="arabicPeriod" startAt="41"/>
            </a:pPr>
            <a:r>
              <a:rPr lang="en-US" sz="1700" dirty="0" smtClean="0"/>
              <a:t>Taylor </a:t>
            </a:r>
            <a:r>
              <a:rPr lang="en-US" sz="1700" dirty="0"/>
              <a:t>ED, </a:t>
            </a:r>
            <a:r>
              <a:rPr lang="en-US" sz="1700" dirty="0" err="1"/>
              <a:t>Theim</a:t>
            </a:r>
            <a:r>
              <a:rPr lang="en-US" sz="1700" dirty="0"/>
              <a:t> KR, </a:t>
            </a:r>
            <a:r>
              <a:rPr lang="en-US" sz="1700" dirty="0" err="1"/>
              <a:t>Mirch</a:t>
            </a:r>
            <a:r>
              <a:rPr lang="en-US" sz="1700" dirty="0"/>
              <a:t> MC, et al. Orthopedic complications of overweight in children and adolescents. </a:t>
            </a:r>
            <a:r>
              <a:rPr lang="en-US" sz="1700" i="1" dirty="0"/>
              <a:t>Pediatrics. </a:t>
            </a:r>
            <a:r>
              <a:rPr lang="en-US" sz="1700" dirty="0"/>
              <a:t>2006;117:2167-2174. </a:t>
            </a:r>
            <a:endParaRPr lang="en-US" sz="1700" dirty="0" smtClean="0"/>
          </a:p>
          <a:p>
            <a:pPr lvl="0">
              <a:buFont typeface="+mj-lt"/>
              <a:buAutoNum type="arabicPeriod" startAt="41"/>
            </a:pPr>
            <a:r>
              <a:rPr lang="en-US" sz="1700" dirty="0" smtClean="0"/>
              <a:t>Thompson </a:t>
            </a:r>
            <a:r>
              <a:rPr lang="en-US" sz="1700" dirty="0"/>
              <a:t>GH, Carter JR. Late-onset tibia </a:t>
            </a:r>
            <a:r>
              <a:rPr lang="en-US" sz="1700" dirty="0" err="1"/>
              <a:t>vara</a:t>
            </a:r>
            <a:r>
              <a:rPr lang="en-US" sz="1700" dirty="0"/>
              <a:t> (Blount’s disease). Current concepts. </a:t>
            </a:r>
            <a:r>
              <a:rPr lang="en-US" sz="1700" dirty="0" err="1"/>
              <a:t>Clin</a:t>
            </a:r>
            <a:r>
              <a:rPr lang="en-US" sz="1700" dirty="0"/>
              <a:t> </a:t>
            </a:r>
            <a:r>
              <a:rPr lang="en-US" sz="1700" dirty="0" err="1"/>
              <a:t>Orthop</a:t>
            </a:r>
            <a:r>
              <a:rPr lang="en-US" sz="1700" dirty="0"/>
              <a:t> </a:t>
            </a:r>
            <a:r>
              <a:rPr lang="en-US" sz="1700" dirty="0" err="1"/>
              <a:t>Relat</a:t>
            </a:r>
            <a:r>
              <a:rPr lang="en-US" sz="1700" dirty="0"/>
              <a:t> Res 1990;255:24-35</a:t>
            </a:r>
            <a:r>
              <a:rPr lang="en-US" sz="1700" dirty="0" smtClean="0"/>
              <a:t>.</a:t>
            </a:r>
          </a:p>
          <a:p>
            <a:pPr lvl="0">
              <a:buFont typeface="+mj-lt"/>
              <a:buAutoNum type="arabicPeriod" startAt="41"/>
            </a:pPr>
            <a:r>
              <a:rPr lang="en-US" sz="1700" dirty="0" err="1" smtClean="0"/>
              <a:t>Tsiros</a:t>
            </a:r>
            <a:r>
              <a:rPr lang="en-US" sz="1700" dirty="0" smtClean="0"/>
              <a:t> </a:t>
            </a:r>
            <a:r>
              <a:rPr lang="en-US" sz="1700" dirty="0"/>
              <a:t>MD, Coates AM, Howe PR, et al. Obesity: the new childhood disability? </a:t>
            </a:r>
            <a:r>
              <a:rPr lang="en-US" sz="1700" i="1" dirty="0" err="1"/>
              <a:t>Obes</a:t>
            </a:r>
            <a:r>
              <a:rPr lang="en-US" sz="1700" i="1" dirty="0"/>
              <a:t> Rev. </a:t>
            </a:r>
            <a:r>
              <a:rPr lang="en-US" sz="1700" dirty="0"/>
              <a:t>2011;12(1):26-36. </a:t>
            </a:r>
            <a:r>
              <a:rPr lang="en-US" sz="1700" dirty="0" err="1"/>
              <a:t>doi</a:t>
            </a:r>
            <a:r>
              <a:rPr lang="en-US" sz="1700" dirty="0"/>
              <a:t>: 10.1111/j.1467-789X.2009.00706.</a:t>
            </a:r>
            <a:r>
              <a:rPr lang="en-US" sz="1700" dirty="0" smtClean="0"/>
              <a:t>x.</a:t>
            </a:r>
          </a:p>
          <a:p>
            <a:pPr lvl="0">
              <a:buFont typeface="+mj-lt"/>
              <a:buAutoNum type="arabicPeriod" startAt="41"/>
            </a:pPr>
            <a:r>
              <a:rPr lang="en-US" sz="1700" dirty="0" smtClean="0"/>
              <a:t>Vision </a:t>
            </a:r>
            <a:r>
              <a:rPr lang="en-US" sz="1700" dirty="0"/>
              <a:t>Statement for the Physical Therapy Profession. </a:t>
            </a:r>
            <a:r>
              <a:rPr lang="en-US" sz="1700" i="1" dirty="0"/>
              <a:t>American Physical Therapy Association</a:t>
            </a:r>
            <a:r>
              <a:rPr lang="en-US" sz="1700" dirty="0"/>
              <a:t>. http://</a:t>
            </a:r>
            <a:r>
              <a:rPr lang="en-US" sz="1700" dirty="0" err="1"/>
              <a:t>www.apta.org</a:t>
            </a:r>
            <a:r>
              <a:rPr lang="en-US" sz="1700" dirty="0"/>
              <a:t>/Vision/. Last Updated March 12, 2015. Accessed March 25, 2015</a:t>
            </a:r>
            <a:r>
              <a:rPr lang="en-US" sz="1700" dirty="0" smtClean="0"/>
              <a:t>.</a:t>
            </a:r>
          </a:p>
          <a:p>
            <a:pPr lvl="0">
              <a:buFont typeface="+mj-lt"/>
              <a:buAutoNum type="arabicPeriod" startAt="41"/>
            </a:pPr>
            <a:r>
              <a:rPr lang="en-US" sz="1700" dirty="0" smtClean="0"/>
              <a:t>Wearing </a:t>
            </a:r>
            <a:r>
              <a:rPr lang="en-US" sz="1700" dirty="0"/>
              <a:t>SC, </a:t>
            </a:r>
            <a:r>
              <a:rPr lang="en-US" sz="1700" dirty="0" err="1"/>
              <a:t>Hennig</a:t>
            </a:r>
            <a:r>
              <a:rPr lang="en-US" sz="1700" dirty="0"/>
              <a:t> EM, Byrne NM, et al. The impact of childhood obesity on musculoskeletal form. </a:t>
            </a:r>
            <a:r>
              <a:rPr lang="en-US" sz="1700" i="1" dirty="0" err="1"/>
              <a:t>Obes</a:t>
            </a:r>
            <a:r>
              <a:rPr lang="en-US" sz="1700" i="1" dirty="0"/>
              <a:t> Rev</a:t>
            </a:r>
            <a:r>
              <a:rPr lang="en-US" sz="1700" dirty="0"/>
              <a:t>. 2006;7(2):209-218. </a:t>
            </a:r>
            <a:endParaRPr lang="en-US" sz="1700" dirty="0" smtClean="0"/>
          </a:p>
          <a:p>
            <a:pPr lvl="0">
              <a:buFont typeface="+mj-lt"/>
              <a:buAutoNum type="arabicPeriod" startAt="41"/>
            </a:pPr>
            <a:r>
              <a:rPr lang="en-US" sz="1700" dirty="0" err="1" smtClean="0"/>
              <a:t>Zonfrillo</a:t>
            </a:r>
            <a:r>
              <a:rPr lang="en-US" sz="1700" dirty="0" smtClean="0"/>
              <a:t> </a:t>
            </a:r>
            <a:r>
              <a:rPr lang="en-US" sz="1700" dirty="0"/>
              <a:t>MR, </a:t>
            </a:r>
            <a:r>
              <a:rPr lang="en-US" sz="1700" dirty="0" err="1"/>
              <a:t>Seiden</a:t>
            </a:r>
            <a:r>
              <a:rPr lang="en-US" sz="1700" dirty="0"/>
              <a:t> JA, House EM, et al. The association of overweight and ankle injuries in children. </a:t>
            </a:r>
            <a:r>
              <a:rPr lang="en-US" sz="1700" i="1" dirty="0" err="1"/>
              <a:t>Ambul</a:t>
            </a:r>
            <a:r>
              <a:rPr lang="en-US" sz="1700" i="1" dirty="0"/>
              <a:t> </a:t>
            </a:r>
            <a:r>
              <a:rPr lang="en-US" sz="1700" i="1" dirty="0" err="1"/>
              <a:t>Pediatr</a:t>
            </a:r>
            <a:r>
              <a:rPr lang="en-US" sz="1700" dirty="0"/>
              <a:t>. 2008;8(1):66-69. </a:t>
            </a:r>
            <a:r>
              <a:rPr lang="en-US" sz="1700" dirty="0" err="1"/>
              <a:t>doi</a:t>
            </a:r>
            <a:r>
              <a:rPr lang="en-US" sz="1700" dirty="0"/>
              <a:t>: 10.1016/j.ambp.2007.08.003.</a:t>
            </a:r>
          </a:p>
          <a:p>
            <a:r>
              <a:rPr lang="en-US" dirty="0"/>
              <a:t> </a:t>
            </a:r>
          </a:p>
          <a:p>
            <a:r>
              <a:rPr lang="en-US" dirty="0"/>
              <a:t> </a:t>
            </a:r>
          </a:p>
          <a:p>
            <a:endParaRPr lang="en-US" dirty="0"/>
          </a:p>
        </p:txBody>
      </p:sp>
    </p:spTree>
    <p:extLst>
      <p:ext uri="{BB962C8B-B14F-4D97-AF65-F5344CB8AC3E}">
        <p14:creationId xmlns:p14="http://schemas.microsoft.com/office/powerpoint/2010/main" val="2958728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Definition &amp; statistics</a:t>
            </a:r>
            <a:endParaRPr lang="en-US" sz="5400" dirty="0"/>
          </a:p>
        </p:txBody>
      </p:sp>
    </p:spTree>
    <p:extLst>
      <p:ext uri="{BB962C8B-B14F-4D97-AF65-F5344CB8AC3E}">
        <p14:creationId xmlns:p14="http://schemas.microsoft.com/office/powerpoint/2010/main" val="78955366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Dale Hamilton, SPT</a:t>
            </a:r>
          </a:p>
          <a:p>
            <a:r>
              <a:rPr lang="en-US" dirty="0" smtClean="0"/>
              <a:t>Andrea </a:t>
            </a:r>
            <a:r>
              <a:rPr lang="en-US" dirty="0" err="1"/>
              <a:t>Hartzell</a:t>
            </a:r>
            <a:r>
              <a:rPr lang="en-US" dirty="0"/>
              <a:t>, PT, DPT, </a:t>
            </a:r>
            <a:r>
              <a:rPr lang="en-US" dirty="0" smtClean="0"/>
              <a:t>MHS</a:t>
            </a:r>
          </a:p>
          <a:p>
            <a:r>
              <a:rPr lang="en-US" dirty="0" smtClean="0"/>
              <a:t>Michael Murray, SPT</a:t>
            </a:r>
          </a:p>
          <a:p>
            <a:r>
              <a:rPr lang="en-US" dirty="0" smtClean="0"/>
              <a:t>Katie </a:t>
            </a:r>
            <a:r>
              <a:rPr lang="en-US" dirty="0" err="1" smtClean="0"/>
              <a:t>Ollendick</a:t>
            </a:r>
            <a:r>
              <a:rPr lang="en-US" dirty="0" smtClean="0"/>
              <a:t>, PT, MPT, DPT</a:t>
            </a:r>
          </a:p>
          <a:p>
            <a:r>
              <a:rPr lang="en-US" dirty="0" err="1" smtClean="0"/>
              <a:t>Prue</a:t>
            </a:r>
            <a:r>
              <a:rPr lang="en-US" dirty="0" smtClean="0"/>
              <a:t> Plummer, PhD</a:t>
            </a:r>
          </a:p>
          <a:p>
            <a:r>
              <a:rPr lang="en-US" dirty="0" smtClean="0"/>
              <a:t>Melissa Scales, PT, DPT</a:t>
            </a:r>
            <a:endParaRPr lang="en-US" dirty="0"/>
          </a:p>
        </p:txBody>
      </p:sp>
    </p:spTree>
    <p:extLst>
      <p:ext uri="{BB962C8B-B14F-4D97-AF65-F5344CB8AC3E}">
        <p14:creationId xmlns:p14="http://schemas.microsoft.com/office/powerpoint/2010/main" val="42233228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4884" y="0"/>
            <a:ext cx="6244917" cy="1204306"/>
          </a:xfrm>
          <a:prstGeom prst="rect">
            <a:avLst/>
          </a:prstGeom>
        </p:spPr>
        <p:txBody>
          <a:bodyPr vert="horz" lIns="91440" tIns="45720" rIns="91440" bIns="9144" rtlCol="0" anchor="ctr">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5400" dirty="0" smtClean="0"/>
              <a:t>Thank You!</a:t>
            </a:r>
            <a:endParaRPr lang="en-US" sz="5400" dirty="0"/>
          </a:p>
        </p:txBody>
      </p:sp>
      <p:pic>
        <p:nvPicPr>
          <p:cNvPr id="4" name="Picture 3"/>
          <p:cNvPicPr>
            <a:picLocks noChangeAspect="1"/>
          </p:cNvPicPr>
          <p:nvPr/>
        </p:nvPicPr>
        <p:blipFill>
          <a:blip r:embed="rId2"/>
          <a:stretch>
            <a:fillRect/>
          </a:stretch>
        </p:blipFill>
        <p:spPr>
          <a:xfrm>
            <a:off x="650497" y="1204306"/>
            <a:ext cx="7862731" cy="5328360"/>
          </a:xfrm>
          <a:prstGeom prst="rect">
            <a:avLst/>
          </a:prstGeom>
        </p:spPr>
      </p:pic>
    </p:spTree>
    <p:extLst>
      <p:ext uri="{BB962C8B-B14F-4D97-AF65-F5344CB8AC3E}">
        <p14:creationId xmlns:p14="http://schemas.microsoft.com/office/powerpoint/2010/main" val="30312495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855396" y="1979642"/>
            <a:ext cx="6244917"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Questions?</a:t>
            </a:r>
            <a:endParaRPr lang="en-US" sz="5400" dirty="0"/>
          </a:p>
        </p:txBody>
      </p:sp>
    </p:spTree>
    <p:extLst>
      <p:ext uri="{BB962C8B-B14F-4D97-AF65-F5344CB8AC3E}">
        <p14:creationId xmlns:p14="http://schemas.microsoft.com/office/powerpoint/2010/main" val="15939650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76396" y="5027717"/>
            <a:ext cx="8837513" cy="17641"/>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10" y="4180209"/>
            <a:ext cx="1252421" cy="1569682"/>
            <a:chOff x="-10" y="2680724"/>
            <a:chExt cx="1252421" cy="1569682"/>
          </a:xfrm>
        </p:grpSpPr>
        <p:cxnSp>
          <p:nvCxnSpPr>
            <p:cNvPr id="7" name="Straight Connector 6"/>
            <p:cNvCxnSpPr/>
            <p:nvPr/>
          </p:nvCxnSpPr>
          <p:spPr>
            <a:xfrm>
              <a:off x="194036" y="3150417"/>
              <a:ext cx="0" cy="7556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7630" y="3881074"/>
              <a:ext cx="934907" cy="369332"/>
            </a:xfrm>
            <a:prstGeom prst="rect">
              <a:avLst/>
            </a:prstGeom>
            <a:noFill/>
          </p:spPr>
          <p:txBody>
            <a:bodyPr wrap="square" rtlCol="0">
              <a:spAutoFit/>
            </a:bodyPr>
            <a:lstStyle/>
            <a:p>
              <a:r>
                <a:rPr lang="en-US" dirty="0" smtClean="0"/>
                <a:t>Birth-2y</a:t>
              </a:r>
              <a:endParaRPr lang="en-US" dirty="0"/>
            </a:p>
          </p:txBody>
        </p:sp>
        <p:sp>
          <p:nvSpPr>
            <p:cNvPr id="23" name="TextBox 22"/>
            <p:cNvSpPr txBox="1"/>
            <p:nvPr/>
          </p:nvSpPr>
          <p:spPr>
            <a:xfrm>
              <a:off x="-10" y="2680724"/>
              <a:ext cx="1252421" cy="400110"/>
            </a:xfrm>
            <a:prstGeom prst="rect">
              <a:avLst/>
            </a:prstGeom>
            <a:noFill/>
          </p:spPr>
          <p:txBody>
            <a:bodyPr wrap="square" rtlCol="0">
              <a:spAutoFit/>
            </a:bodyPr>
            <a:lstStyle/>
            <a:p>
              <a:r>
                <a:rPr lang="en-US" sz="2000" b="1" dirty="0" smtClean="0"/>
                <a:t>Infancy</a:t>
              </a:r>
              <a:endParaRPr lang="en-US" sz="2000" b="1" dirty="0"/>
            </a:p>
          </p:txBody>
        </p:sp>
      </p:grpSp>
      <p:grpSp>
        <p:nvGrpSpPr>
          <p:cNvPr id="35" name="Group 34"/>
          <p:cNvGrpSpPr/>
          <p:nvPr/>
        </p:nvGrpSpPr>
        <p:grpSpPr>
          <a:xfrm>
            <a:off x="2117800" y="4180209"/>
            <a:ext cx="1642645" cy="1846681"/>
            <a:chOff x="2117800" y="2680724"/>
            <a:chExt cx="1642645" cy="1846681"/>
          </a:xfrm>
        </p:grpSpPr>
        <p:cxnSp>
          <p:nvCxnSpPr>
            <p:cNvPr id="13" name="Straight Connector 12"/>
            <p:cNvCxnSpPr/>
            <p:nvPr/>
          </p:nvCxnSpPr>
          <p:spPr>
            <a:xfrm>
              <a:off x="2856209" y="3150417"/>
              <a:ext cx="0" cy="7556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23640" y="3881074"/>
              <a:ext cx="1251391" cy="646331"/>
            </a:xfrm>
            <a:prstGeom prst="rect">
              <a:avLst/>
            </a:prstGeom>
            <a:noFill/>
          </p:spPr>
          <p:txBody>
            <a:bodyPr wrap="square" rtlCol="0">
              <a:spAutoFit/>
            </a:bodyPr>
            <a:lstStyle/>
            <a:p>
              <a:pPr algn="ctr"/>
              <a:r>
                <a:rPr lang="en-US" dirty="0" smtClean="0"/>
                <a:t>10-18y (f)</a:t>
              </a:r>
            </a:p>
            <a:p>
              <a:pPr algn="ctr"/>
              <a:r>
                <a:rPr lang="en-US" dirty="0"/>
                <a:t>1</a:t>
              </a:r>
              <a:r>
                <a:rPr lang="en-US" dirty="0" smtClean="0"/>
                <a:t>2-20y (m)</a:t>
              </a:r>
              <a:endParaRPr lang="en-US" dirty="0"/>
            </a:p>
          </p:txBody>
        </p:sp>
        <p:sp>
          <p:nvSpPr>
            <p:cNvPr id="25" name="TextBox 24"/>
            <p:cNvSpPr txBox="1"/>
            <p:nvPr/>
          </p:nvSpPr>
          <p:spPr>
            <a:xfrm>
              <a:off x="2117800" y="2680724"/>
              <a:ext cx="1642645" cy="400110"/>
            </a:xfrm>
            <a:prstGeom prst="rect">
              <a:avLst/>
            </a:prstGeom>
            <a:noFill/>
          </p:spPr>
          <p:txBody>
            <a:bodyPr wrap="square" rtlCol="0">
              <a:spAutoFit/>
            </a:bodyPr>
            <a:lstStyle/>
            <a:p>
              <a:pPr algn="ctr"/>
              <a:r>
                <a:rPr lang="en-US" sz="2000" b="1" dirty="0" smtClean="0"/>
                <a:t>Adolescence</a:t>
              </a:r>
              <a:endParaRPr lang="en-US" sz="2000" b="1" dirty="0"/>
            </a:p>
          </p:txBody>
        </p:sp>
      </p:grpSp>
      <p:grpSp>
        <p:nvGrpSpPr>
          <p:cNvPr id="36" name="Group 35"/>
          <p:cNvGrpSpPr/>
          <p:nvPr/>
        </p:nvGrpSpPr>
        <p:grpSpPr>
          <a:xfrm>
            <a:off x="3662711" y="3872433"/>
            <a:ext cx="1642645" cy="1877458"/>
            <a:chOff x="3662711" y="2372948"/>
            <a:chExt cx="1642645" cy="1877458"/>
          </a:xfrm>
        </p:grpSpPr>
        <p:cxnSp>
          <p:nvCxnSpPr>
            <p:cNvPr id="15" name="Straight Connector 14"/>
            <p:cNvCxnSpPr/>
            <p:nvPr/>
          </p:nvCxnSpPr>
          <p:spPr>
            <a:xfrm>
              <a:off x="4484034" y="3150417"/>
              <a:ext cx="0" cy="7556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016580" y="3881074"/>
              <a:ext cx="934907" cy="369332"/>
            </a:xfrm>
            <a:prstGeom prst="rect">
              <a:avLst/>
            </a:prstGeom>
            <a:noFill/>
          </p:spPr>
          <p:txBody>
            <a:bodyPr wrap="square" rtlCol="0">
              <a:spAutoFit/>
            </a:bodyPr>
            <a:lstStyle/>
            <a:p>
              <a:pPr algn="ctr"/>
              <a:r>
                <a:rPr lang="en-US" dirty="0" smtClean="0"/>
                <a:t>18-40y</a:t>
              </a:r>
              <a:endParaRPr lang="en-US" dirty="0"/>
            </a:p>
          </p:txBody>
        </p:sp>
        <p:sp>
          <p:nvSpPr>
            <p:cNvPr id="26" name="TextBox 25"/>
            <p:cNvSpPr txBox="1"/>
            <p:nvPr/>
          </p:nvSpPr>
          <p:spPr>
            <a:xfrm>
              <a:off x="3662711" y="2372948"/>
              <a:ext cx="1642645" cy="707886"/>
            </a:xfrm>
            <a:prstGeom prst="rect">
              <a:avLst/>
            </a:prstGeom>
            <a:noFill/>
          </p:spPr>
          <p:txBody>
            <a:bodyPr wrap="square" rtlCol="0">
              <a:spAutoFit/>
            </a:bodyPr>
            <a:lstStyle/>
            <a:p>
              <a:pPr algn="ctr"/>
              <a:r>
                <a:rPr lang="en-US" sz="2000" b="1" dirty="0" smtClean="0"/>
                <a:t>Young Adulthood</a:t>
              </a:r>
              <a:endParaRPr lang="en-US" sz="2000" b="1" dirty="0"/>
            </a:p>
          </p:txBody>
        </p:sp>
      </p:grpSp>
      <p:grpSp>
        <p:nvGrpSpPr>
          <p:cNvPr id="37" name="Group 36"/>
          <p:cNvGrpSpPr/>
          <p:nvPr/>
        </p:nvGrpSpPr>
        <p:grpSpPr>
          <a:xfrm>
            <a:off x="6651658" y="3872433"/>
            <a:ext cx="1642645" cy="1879392"/>
            <a:chOff x="6651658" y="2372948"/>
            <a:chExt cx="1642645" cy="1879392"/>
          </a:xfrm>
        </p:grpSpPr>
        <p:cxnSp>
          <p:nvCxnSpPr>
            <p:cNvPr id="11" name="Straight Connector 10"/>
            <p:cNvCxnSpPr/>
            <p:nvPr/>
          </p:nvCxnSpPr>
          <p:spPr>
            <a:xfrm>
              <a:off x="7472981" y="3151398"/>
              <a:ext cx="0" cy="7556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60515" y="3883008"/>
              <a:ext cx="1224932" cy="369332"/>
            </a:xfrm>
            <a:prstGeom prst="rect">
              <a:avLst/>
            </a:prstGeom>
            <a:noFill/>
          </p:spPr>
          <p:txBody>
            <a:bodyPr wrap="square" rtlCol="0">
              <a:spAutoFit/>
            </a:bodyPr>
            <a:lstStyle/>
            <a:p>
              <a:pPr algn="ctr"/>
              <a:r>
                <a:rPr lang="en-US" dirty="0" smtClean="0"/>
                <a:t>65y-death</a:t>
              </a:r>
              <a:endParaRPr lang="en-US" dirty="0"/>
            </a:p>
          </p:txBody>
        </p:sp>
        <p:sp>
          <p:nvSpPr>
            <p:cNvPr id="28" name="TextBox 27"/>
            <p:cNvSpPr txBox="1"/>
            <p:nvPr/>
          </p:nvSpPr>
          <p:spPr>
            <a:xfrm>
              <a:off x="6651658" y="2372948"/>
              <a:ext cx="1642645" cy="707886"/>
            </a:xfrm>
            <a:prstGeom prst="rect">
              <a:avLst/>
            </a:prstGeom>
            <a:noFill/>
          </p:spPr>
          <p:txBody>
            <a:bodyPr wrap="square" rtlCol="0">
              <a:spAutoFit/>
            </a:bodyPr>
            <a:lstStyle/>
            <a:p>
              <a:pPr algn="ctr"/>
              <a:r>
                <a:rPr lang="en-US" sz="2000" b="1" dirty="0" smtClean="0"/>
                <a:t>Older Adulthood</a:t>
              </a:r>
              <a:endParaRPr lang="en-US" sz="2000" b="1" dirty="0"/>
            </a:p>
          </p:txBody>
        </p:sp>
      </p:grpSp>
      <p:grpSp>
        <p:nvGrpSpPr>
          <p:cNvPr id="8" name="Group 7"/>
          <p:cNvGrpSpPr/>
          <p:nvPr/>
        </p:nvGrpSpPr>
        <p:grpSpPr>
          <a:xfrm>
            <a:off x="977577" y="2777067"/>
            <a:ext cx="1124018" cy="3249823"/>
            <a:chOff x="977577" y="2777067"/>
            <a:chExt cx="1124018" cy="3249823"/>
          </a:xfrm>
        </p:grpSpPr>
        <p:cxnSp>
          <p:nvCxnSpPr>
            <p:cNvPr id="12" name="Straight Connector 11"/>
            <p:cNvCxnSpPr/>
            <p:nvPr/>
          </p:nvCxnSpPr>
          <p:spPr>
            <a:xfrm>
              <a:off x="1539586" y="2777067"/>
              <a:ext cx="0" cy="262846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77577" y="5380559"/>
              <a:ext cx="1124018" cy="646331"/>
            </a:xfrm>
            <a:prstGeom prst="rect">
              <a:avLst/>
            </a:prstGeom>
            <a:noFill/>
          </p:spPr>
          <p:txBody>
            <a:bodyPr wrap="square" rtlCol="0">
              <a:spAutoFit/>
            </a:bodyPr>
            <a:lstStyle/>
            <a:p>
              <a:pPr algn="ctr"/>
              <a:r>
                <a:rPr lang="en-US" dirty="0" smtClean="0"/>
                <a:t>2-10y (f)</a:t>
              </a:r>
            </a:p>
            <a:p>
              <a:pPr algn="ctr"/>
              <a:r>
                <a:rPr lang="en-US" dirty="0" smtClean="0"/>
                <a:t>2-12y (m)</a:t>
              </a:r>
              <a:endParaRPr lang="en-US" dirty="0"/>
            </a:p>
          </p:txBody>
        </p:sp>
      </p:grpSp>
      <p:grpSp>
        <p:nvGrpSpPr>
          <p:cNvPr id="3" name="Group 2"/>
          <p:cNvGrpSpPr/>
          <p:nvPr/>
        </p:nvGrpSpPr>
        <p:grpSpPr>
          <a:xfrm>
            <a:off x="497405" y="927773"/>
            <a:ext cx="2239355" cy="635592"/>
            <a:chOff x="848120" y="1409503"/>
            <a:chExt cx="1364617" cy="707886"/>
          </a:xfrm>
        </p:grpSpPr>
        <p:sp>
          <p:nvSpPr>
            <p:cNvPr id="24" name="TextBox 23"/>
            <p:cNvSpPr txBox="1"/>
            <p:nvPr/>
          </p:nvSpPr>
          <p:spPr>
            <a:xfrm>
              <a:off x="848120" y="1534636"/>
              <a:ext cx="1364617" cy="400110"/>
            </a:xfrm>
            <a:prstGeom prst="rect">
              <a:avLst/>
            </a:prstGeom>
            <a:noFill/>
          </p:spPr>
          <p:txBody>
            <a:bodyPr wrap="square" rtlCol="0">
              <a:spAutoFit/>
            </a:bodyPr>
            <a:lstStyle/>
            <a:p>
              <a:pPr algn="ctr"/>
              <a:r>
                <a:rPr lang="en-US" sz="2000" b="1" dirty="0" smtClean="0"/>
                <a:t>Childhood</a:t>
              </a:r>
              <a:endParaRPr lang="en-US" sz="2000" b="1" dirty="0"/>
            </a:p>
          </p:txBody>
        </p:sp>
        <p:sp>
          <p:nvSpPr>
            <p:cNvPr id="32" name="Rectangle 31"/>
            <p:cNvSpPr/>
            <p:nvPr/>
          </p:nvSpPr>
          <p:spPr>
            <a:xfrm>
              <a:off x="866435" y="1409503"/>
              <a:ext cx="1346302" cy="707886"/>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217870" y="3872433"/>
            <a:ext cx="1642645" cy="1877458"/>
            <a:chOff x="5217870" y="3872433"/>
            <a:chExt cx="1642645" cy="1877458"/>
          </a:xfrm>
        </p:grpSpPr>
        <p:sp>
          <p:nvSpPr>
            <p:cNvPr id="21" name="TextBox 20"/>
            <p:cNvSpPr txBox="1"/>
            <p:nvPr/>
          </p:nvSpPr>
          <p:spPr>
            <a:xfrm>
              <a:off x="5547678" y="5380559"/>
              <a:ext cx="934907" cy="369332"/>
            </a:xfrm>
            <a:prstGeom prst="rect">
              <a:avLst/>
            </a:prstGeom>
            <a:noFill/>
          </p:spPr>
          <p:txBody>
            <a:bodyPr wrap="square" rtlCol="0">
              <a:spAutoFit/>
            </a:bodyPr>
            <a:lstStyle/>
            <a:p>
              <a:pPr algn="ctr"/>
              <a:r>
                <a:rPr lang="en-US" dirty="0" smtClean="0"/>
                <a:t>40-65y</a:t>
              </a:r>
              <a:endParaRPr lang="en-US" dirty="0"/>
            </a:p>
          </p:txBody>
        </p:sp>
        <p:sp>
          <p:nvSpPr>
            <p:cNvPr id="27" name="TextBox 26"/>
            <p:cNvSpPr txBox="1"/>
            <p:nvPr/>
          </p:nvSpPr>
          <p:spPr>
            <a:xfrm>
              <a:off x="5217870" y="3872433"/>
              <a:ext cx="1642645" cy="707886"/>
            </a:xfrm>
            <a:prstGeom prst="rect">
              <a:avLst/>
            </a:prstGeom>
            <a:noFill/>
          </p:spPr>
          <p:txBody>
            <a:bodyPr wrap="square" rtlCol="0">
              <a:spAutoFit/>
            </a:bodyPr>
            <a:lstStyle/>
            <a:p>
              <a:pPr algn="ctr"/>
              <a:r>
                <a:rPr lang="en-US" sz="2000" b="1" dirty="0" smtClean="0"/>
                <a:t>Middle Adulthood</a:t>
              </a:r>
              <a:endParaRPr lang="en-US" sz="2000" b="1" dirty="0"/>
            </a:p>
          </p:txBody>
        </p:sp>
        <p:cxnSp>
          <p:nvCxnSpPr>
            <p:cNvPr id="30" name="Straight Connector 29"/>
            <p:cNvCxnSpPr/>
            <p:nvPr/>
          </p:nvCxnSpPr>
          <p:spPr>
            <a:xfrm>
              <a:off x="6009986" y="4631118"/>
              <a:ext cx="0" cy="7556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a:blip r:embed="rId3"/>
          <a:stretch>
            <a:fillRect/>
          </a:stretch>
        </p:blipFill>
        <p:spPr>
          <a:xfrm>
            <a:off x="497405" y="1607183"/>
            <a:ext cx="2280356" cy="1710267"/>
          </a:xfrm>
          <a:prstGeom prst="rect">
            <a:avLst/>
          </a:prstGeom>
        </p:spPr>
      </p:pic>
      <p:sp>
        <p:nvSpPr>
          <p:cNvPr id="34" name="Title 1"/>
          <p:cNvSpPr>
            <a:spLocks noGrp="1"/>
          </p:cNvSpPr>
          <p:nvPr>
            <p:ph type="title"/>
          </p:nvPr>
        </p:nvSpPr>
        <p:spPr>
          <a:xfrm>
            <a:off x="822960" y="159828"/>
            <a:ext cx="7520940" cy="548640"/>
          </a:xfrm>
        </p:spPr>
        <p:txBody>
          <a:bodyPr/>
          <a:lstStyle/>
          <a:p>
            <a:pPr algn="ctr"/>
            <a:r>
              <a:rPr lang="en-US" dirty="0" smtClean="0"/>
              <a:t>Childhood obesity Defined </a:t>
            </a:r>
            <a:endParaRPr lang="en-US" dirty="0"/>
          </a:p>
        </p:txBody>
      </p:sp>
      <p:sp>
        <p:nvSpPr>
          <p:cNvPr id="38" name="Content Placeholder 2"/>
          <p:cNvSpPr>
            <a:spLocks noGrp="1"/>
          </p:cNvSpPr>
          <p:nvPr>
            <p:ph idx="1"/>
          </p:nvPr>
        </p:nvSpPr>
        <p:spPr>
          <a:xfrm>
            <a:off x="2736760" y="1385618"/>
            <a:ext cx="6051092" cy="1442248"/>
          </a:xfrm>
        </p:spPr>
        <p:txBody>
          <a:bodyPr anchor="ctr">
            <a:normAutofit/>
          </a:bodyPr>
          <a:lstStyle/>
          <a:p>
            <a:pPr indent="0" algn="ctr"/>
            <a:r>
              <a:rPr lang="en-US" sz="2400" dirty="0"/>
              <a:t>B</a:t>
            </a:r>
            <a:r>
              <a:rPr lang="en-US" sz="2400" dirty="0" smtClean="0"/>
              <a:t>ody </a:t>
            </a:r>
            <a:r>
              <a:rPr lang="en-US" sz="2400" dirty="0"/>
              <a:t>mass index (BMI) above the </a:t>
            </a:r>
            <a:endParaRPr lang="en-US" sz="2400" dirty="0" smtClean="0"/>
          </a:p>
          <a:p>
            <a:pPr indent="0" algn="ctr"/>
            <a:r>
              <a:rPr lang="en-US" sz="2400" dirty="0" smtClean="0"/>
              <a:t>95</a:t>
            </a:r>
            <a:r>
              <a:rPr lang="en-US" sz="2400" baseline="30000" dirty="0" smtClean="0"/>
              <a:t>th</a:t>
            </a:r>
            <a:r>
              <a:rPr lang="en-US" sz="2400" dirty="0" smtClean="0"/>
              <a:t> </a:t>
            </a:r>
            <a:r>
              <a:rPr lang="en-US" sz="2400" dirty="0"/>
              <a:t>percentile for age and sex</a:t>
            </a:r>
            <a:r>
              <a:rPr lang="en-US" sz="2400" dirty="0" smtClean="0"/>
              <a:t>.</a:t>
            </a:r>
            <a:r>
              <a:rPr lang="en-US" sz="2400" baseline="30000" dirty="0"/>
              <a:t>6</a:t>
            </a:r>
            <a:r>
              <a:rPr lang="en-US" sz="2400" baseline="30000" dirty="0" smtClean="0"/>
              <a:t>(S167,168)</a:t>
            </a:r>
            <a:r>
              <a:rPr lang="en-US" sz="2400" dirty="0" smtClean="0"/>
              <a:t> </a:t>
            </a:r>
            <a:endParaRPr lang="en-US" sz="2400" dirty="0"/>
          </a:p>
        </p:txBody>
      </p:sp>
      <p:sp>
        <p:nvSpPr>
          <p:cNvPr id="39" name="TextBox 38"/>
          <p:cNvSpPr txBox="1"/>
          <p:nvPr/>
        </p:nvSpPr>
        <p:spPr>
          <a:xfrm>
            <a:off x="5887174" y="6496310"/>
            <a:ext cx="3273991" cy="369332"/>
          </a:xfrm>
          <a:prstGeom prst="rect">
            <a:avLst/>
          </a:prstGeom>
          <a:noFill/>
        </p:spPr>
        <p:txBody>
          <a:bodyPr wrap="square" rtlCol="0">
            <a:spAutoFit/>
          </a:bodyPr>
          <a:lstStyle/>
          <a:p>
            <a:pPr algn="r"/>
            <a:r>
              <a:rPr lang="en-US" dirty="0" smtClean="0"/>
              <a:t>Image Source: Google Images</a:t>
            </a:r>
            <a:endParaRPr lang="en-US" dirty="0"/>
          </a:p>
        </p:txBody>
      </p:sp>
    </p:spTree>
    <p:extLst>
      <p:ext uri="{BB962C8B-B14F-4D97-AF65-F5344CB8AC3E}">
        <p14:creationId xmlns:p14="http://schemas.microsoft.com/office/powerpoint/2010/main" val="15032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8">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8">
                                            <p:txEl>
                                              <p:pRg st="0" end="0"/>
                                            </p:txEl>
                                          </p:spTgt>
                                        </p:tgtEl>
                                        <p:attrNameLst>
                                          <p:attrName>ppt_w</p:attrName>
                                        </p:attrNameLst>
                                      </p:cBhvr>
                                    </p:anim>
                                    <p:anim by="(#ppt_w*0.50)" calcmode="lin" valueType="num">
                                      <p:cBhvr>
                                        <p:cTn id="8" dur="250" decel="50000" autoRev="1" fill="hold">
                                          <p:stCondLst>
                                            <p:cond delay="0"/>
                                          </p:stCondLst>
                                        </p:cTn>
                                        <p:tgtEl>
                                          <p:spTgt spid="38">
                                            <p:txEl>
                                              <p:pRg st="0" end="0"/>
                                            </p:txEl>
                                          </p:spTgt>
                                        </p:tgtEl>
                                        <p:attrNameLst>
                                          <p:attrName>ppt_x</p:attrName>
                                        </p:attrNameLst>
                                      </p:cBhvr>
                                    </p:anim>
                                    <p:anim from="(-#ppt_h/2)" to="(#ppt_y)" calcmode="lin" valueType="num">
                                      <p:cBhvr>
                                        <p:cTn id="9" dur="500" fill="hold">
                                          <p:stCondLst>
                                            <p:cond delay="0"/>
                                          </p:stCondLst>
                                        </p:cTn>
                                        <p:tgtEl>
                                          <p:spTgt spid="38">
                                            <p:txEl>
                                              <p:pRg st="0" end="0"/>
                                            </p:txEl>
                                          </p:spTgt>
                                        </p:tgtEl>
                                        <p:attrNameLst>
                                          <p:attrName>ppt_y</p:attrName>
                                        </p:attrNameLst>
                                      </p:cBhvr>
                                    </p:anim>
                                    <p:animRot by="21600000">
                                      <p:cBhvr>
                                        <p:cTn id="10" dur="500" fill="hold">
                                          <p:stCondLst>
                                            <p:cond delay="0"/>
                                          </p:stCondLst>
                                        </p:cTn>
                                        <p:tgtEl>
                                          <p:spTgt spid="38">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8">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38">
                                            <p:txEl>
                                              <p:pRg st="1" end="1"/>
                                            </p:txEl>
                                          </p:spTgt>
                                        </p:tgtEl>
                                        <p:attrNameLst>
                                          <p:attrName>ppt_w</p:attrName>
                                        </p:attrNameLst>
                                      </p:cBhvr>
                                    </p:anim>
                                    <p:anim by="(#ppt_w*0.50)" calcmode="lin" valueType="num">
                                      <p:cBhvr>
                                        <p:cTn id="14" dur="250" decel="50000" autoRev="1" fill="hold">
                                          <p:stCondLst>
                                            <p:cond delay="0"/>
                                          </p:stCondLst>
                                        </p:cTn>
                                        <p:tgtEl>
                                          <p:spTgt spid="38">
                                            <p:txEl>
                                              <p:pRg st="1" end="1"/>
                                            </p:txEl>
                                          </p:spTgt>
                                        </p:tgtEl>
                                        <p:attrNameLst>
                                          <p:attrName>ppt_x</p:attrName>
                                        </p:attrNameLst>
                                      </p:cBhvr>
                                    </p:anim>
                                    <p:anim from="(-#ppt_h/2)" to="(#ppt_y)" calcmode="lin" valueType="num">
                                      <p:cBhvr>
                                        <p:cTn id="15" dur="500" fill="hold">
                                          <p:stCondLst>
                                            <p:cond delay="0"/>
                                          </p:stCondLst>
                                        </p:cTn>
                                        <p:tgtEl>
                                          <p:spTgt spid="38">
                                            <p:txEl>
                                              <p:pRg st="1" end="1"/>
                                            </p:txEl>
                                          </p:spTgt>
                                        </p:tgtEl>
                                        <p:attrNameLst>
                                          <p:attrName>ppt_y</p:attrName>
                                        </p:attrNameLst>
                                      </p:cBhvr>
                                    </p:anim>
                                    <p:animRot by="21600000">
                                      <p:cBhvr>
                                        <p:cTn id="16" dur="500" fill="hold">
                                          <p:stCondLst>
                                            <p:cond delay="0"/>
                                          </p:stCondLst>
                                        </p:cTn>
                                        <p:tgtEl>
                                          <p:spTgt spid="38">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1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1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1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0" fill="hold"/>
                                        <p:tgtEl>
                                          <p:spTgt spid="4"/>
                                        </p:tgtEl>
                                        <p:attrNameLst>
                                          <p:attrName>ppt_w</p:attrName>
                                        </p:attrNameLst>
                                      </p:cBhvr>
                                      <p:tavLst>
                                        <p:tav tm="0">
                                          <p:val>
                                            <p:fltVal val="0"/>
                                          </p:val>
                                        </p:tav>
                                        <p:tav tm="100000">
                                          <p:val>
                                            <p:strVal val="#ppt_w"/>
                                          </p:val>
                                        </p:tav>
                                      </p:tavLst>
                                    </p:anim>
                                    <p:anim calcmode="lin" valueType="num">
                                      <p:cBhvr>
                                        <p:cTn id="53" dur="5000" fill="hold"/>
                                        <p:tgtEl>
                                          <p:spTgt spid="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0"/>
                                            </p:cond>
                                          </p:stCondLst>
                                        </p:cTn>
                                        <p:tgtEl>
                                          <p:spTgt spid="4"/>
                                        </p:tgtEl>
                                        <p:attrNameLst>
                                          <p:attrName>style.visibility</p:attrName>
                                        </p:attrNameLst>
                                      </p:cBhvr>
                                      <p:to>
                                        <p:strVal val="hidden"/>
                                      </p:to>
                                    </p:set>
                                  </p:subTnLst>
                                </p:cTn>
                              </p:par>
                              <p:par>
                                <p:cTn id="54" presetID="1"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Obesity By </a:t>
            </a:r>
            <a:r>
              <a:rPr lang="en-US" smtClean="0"/>
              <a:t>the Numbers</a:t>
            </a:r>
            <a:endParaRPr lang="en-US" dirty="0"/>
          </a:p>
        </p:txBody>
      </p:sp>
      <p:sp>
        <p:nvSpPr>
          <p:cNvPr id="3" name="Content Placeholder 2"/>
          <p:cNvSpPr>
            <a:spLocks noGrp="1"/>
          </p:cNvSpPr>
          <p:nvPr>
            <p:ph idx="1"/>
          </p:nvPr>
        </p:nvSpPr>
        <p:spPr>
          <a:xfrm>
            <a:off x="0" y="911857"/>
            <a:ext cx="9144000" cy="546836"/>
          </a:xfrm>
        </p:spPr>
        <p:txBody>
          <a:bodyPr>
            <a:normAutofit/>
          </a:bodyPr>
          <a:lstStyle/>
          <a:p>
            <a:pPr algn="ctr"/>
            <a:r>
              <a:rPr lang="en-US" sz="2400" u="sng" dirty="0" smtClean="0"/>
              <a:t>Percentage of Obese Children* (2011)</a:t>
            </a:r>
            <a:r>
              <a:rPr lang="en-US" sz="2400" u="sng" baseline="30000" dirty="0" smtClean="0"/>
              <a:t>11</a:t>
            </a:r>
            <a:r>
              <a:rPr lang="en-US" sz="2400" u="sng" dirty="0" smtClean="0"/>
              <a:t>:</a:t>
            </a:r>
          </a:p>
          <a:p>
            <a:pPr algn="ctr"/>
            <a:endParaRPr lang="en-US" u="sng" dirty="0" smtClean="0"/>
          </a:p>
          <a:p>
            <a:endParaRPr lang="en-US" dirty="0"/>
          </a:p>
          <a:p>
            <a:endParaRPr lang="en-US" dirty="0"/>
          </a:p>
        </p:txBody>
      </p:sp>
      <p:sp>
        <p:nvSpPr>
          <p:cNvPr id="4" name="TextBox 3"/>
          <p:cNvSpPr txBox="1"/>
          <p:nvPr/>
        </p:nvSpPr>
        <p:spPr>
          <a:xfrm>
            <a:off x="2596819" y="1486509"/>
            <a:ext cx="3960033" cy="369332"/>
          </a:xfrm>
          <a:prstGeom prst="rect">
            <a:avLst/>
          </a:prstGeom>
          <a:noFill/>
        </p:spPr>
        <p:txBody>
          <a:bodyPr wrap="square" rtlCol="0">
            <a:spAutoFit/>
          </a:bodyPr>
          <a:lstStyle/>
          <a:p>
            <a:pPr algn="ctr"/>
            <a:r>
              <a:rPr lang="en-US" dirty="0" smtClean="0"/>
              <a:t>NORTH CAROLINA: 16.1 </a:t>
            </a:r>
            <a:endParaRPr lang="en-US" dirty="0"/>
          </a:p>
        </p:txBody>
      </p:sp>
      <p:sp>
        <p:nvSpPr>
          <p:cNvPr id="5" name="TextBox 4"/>
          <p:cNvSpPr txBox="1"/>
          <p:nvPr/>
        </p:nvSpPr>
        <p:spPr>
          <a:xfrm>
            <a:off x="2024713" y="1912624"/>
            <a:ext cx="4532139" cy="3139321"/>
          </a:xfrm>
          <a:prstGeom prst="rect">
            <a:avLst/>
          </a:prstGeom>
          <a:noFill/>
        </p:spPr>
        <p:txBody>
          <a:bodyPr wrap="square" numCol="2" rtlCol="0">
            <a:spAutoFit/>
          </a:bodyPr>
          <a:lstStyle/>
          <a:p>
            <a:pPr marL="285750" indent="-285750">
              <a:buFont typeface="Arial"/>
              <a:buChar char="•"/>
            </a:pPr>
            <a:r>
              <a:rPr lang="en-US" dirty="0"/>
              <a:t>Kansas: </a:t>
            </a:r>
            <a:r>
              <a:rPr lang="en-US" dirty="0" smtClean="0"/>
              <a:t>14.2</a:t>
            </a:r>
          </a:p>
          <a:p>
            <a:endParaRPr lang="en-US" dirty="0" smtClean="0"/>
          </a:p>
          <a:p>
            <a:pPr marL="285750" indent="-285750">
              <a:buFont typeface="Arial"/>
              <a:buChar char="•"/>
            </a:pPr>
            <a:r>
              <a:rPr lang="en-US" dirty="0" smtClean="0"/>
              <a:t>Maryland</a:t>
            </a:r>
            <a:r>
              <a:rPr lang="en-US" dirty="0"/>
              <a:t>: </a:t>
            </a:r>
            <a:r>
              <a:rPr lang="en-US" dirty="0" smtClean="0"/>
              <a:t>15.1</a:t>
            </a:r>
          </a:p>
          <a:p>
            <a:pPr marL="285750" indent="-285750">
              <a:buFont typeface="Arial"/>
              <a:buChar char="•"/>
            </a:pPr>
            <a:endParaRPr lang="en-US" dirty="0" smtClean="0"/>
          </a:p>
          <a:p>
            <a:pPr marL="285750" indent="-285750">
              <a:buFont typeface="Arial"/>
              <a:buChar char="•"/>
            </a:pPr>
            <a:r>
              <a:rPr lang="en-US" dirty="0" smtClean="0"/>
              <a:t>Michigan</a:t>
            </a:r>
            <a:r>
              <a:rPr lang="en-US" dirty="0"/>
              <a:t>: </a:t>
            </a:r>
            <a:r>
              <a:rPr lang="en-US" dirty="0" smtClean="0"/>
              <a:t>14.8</a:t>
            </a:r>
          </a:p>
          <a:p>
            <a:endParaRPr lang="en-US" dirty="0" smtClean="0"/>
          </a:p>
          <a:p>
            <a:pPr marL="285750" indent="-285750">
              <a:buFont typeface="Arial"/>
              <a:buChar char="•"/>
            </a:pPr>
            <a:r>
              <a:rPr lang="en-US" dirty="0" smtClean="0"/>
              <a:t>New </a:t>
            </a:r>
            <a:r>
              <a:rPr lang="en-US" dirty="0"/>
              <a:t>Jersey: </a:t>
            </a:r>
            <a:r>
              <a:rPr lang="en-US" dirty="0" smtClean="0"/>
              <a:t>10.0</a:t>
            </a:r>
          </a:p>
          <a:p>
            <a:pPr marL="285750" indent="-285750">
              <a:buFont typeface="Arial"/>
              <a:buChar char="•"/>
            </a:pPr>
            <a:endParaRPr lang="en-US" dirty="0" smtClean="0"/>
          </a:p>
          <a:p>
            <a:pPr marL="285750" indent="-285750">
              <a:buFont typeface="Arial"/>
              <a:buChar char="•"/>
            </a:pPr>
            <a:r>
              <a:rPr lang="en-US" dirty="0" smtClean="0"/>
              <a:t>New </a:t>
            </a:r>
            <a:r>
              <a:rPr lang="en-US" dirty="0"/>
              <a:t>Mexico: </a:t>
            </a:r>
            <a:r>
              <a:rPr lang="en-US" dirty="0" smtClean="0"/>
              <a:t>14.4</a:t>
            </a:r>
          </a:p>
          <a:p>
            <a:pPr marL="285750" indent="-285750">
              <a:buFont typeface="Arial"/>
              <a:buChar char="•"/>
            </a:pPr>
            <a:endParaRPr lang="en-US" dirty="0" smtClean="0"/>
          </a:p>
          <a:p>
            <a:pPr marL="285750" indent="-285750">
              <a:buFont typeface="Arial"/>
              <a:buChar char="•"/>
            </a:pPr>
            <a:r>
              <a:rPr lang="en-US" dirty="0" smtClean="0"/>
              <a:t>New </a:t>
            </a:r>
            <a:r>
              <a:rPr lang="en-US" dirty="0"/>
              <a:t>York: </a:t>
            </a:r>
            <a:r>
              <a:rPr lang="en-US" dirty="0" smtClean="0"/>
              <a:t>14.5</a:t>
            </a:r>
          </a:p>
        </p:txBody>
      </p:sp>
      <p:sp>
        <p:nvSpPr>
          <p:cNvPr id="18" name="TextBox 17"/>
          <p:cNvSpPr txBox="1"/>
          <p:nvPr/>
        </p:nvSpPr>
        <p:spPr>
          <a:xfrm>
            <a:off x="5347773" y="1912624"/>
            <a:ext cx="4929327" cy="3416320"/>
          </a:xfrm>
          <a:prstGeom prst="rect">
            <a:avLst/>
          </a:prstGeom>
          <a:noFill/>
        </p:spPr>
        <p:txBody>
          <a:bodyPr wrap="square" rtlCol="0">
            <a:spAutoFit/>
          </a:bodyPr>
          <a:lstStyle/>
          <a:p>
            <a:pPr marL="285750" indent="-285750">
              <a:buFont typeface="Arial"/>
              <a:buChar char="•"/>
            </a:pPr>
            <a:r>
              <a:rPr lang="en-US" dirty="0">
                <a:solidFill>
                  <a:srgbClr val="FF0000"/>
                </a:solidFill>
              </a:rPr>
              <a:t>Ohio: </a:t>
            </a:r>
            <a:r>
              <a:rPr lang="en-US" dirty="0" smtClean="0">
                <a:solidFill>
                  <a:srgbClr val="FF0000"/>
                </a:solidFill>
              </a:rPr>
              <a:t>17.4</a:t>
            </a:r>
          </a:p>
          <a:p>
            <a:pPr marL="285750" indent="-285750">
              <a:buFont typeface="Arial"/>
              <a:buChar char="•"/>
            </a:pPr>
            <a:endParaRPr lang="en-US" dirty="0"/>
          </a:p>
          <a:p>
            <a:pPr marL="285750" indent="-285750">
              <a:buFont typeface="Arial"/>
              <a:buChar char="•"/>
            </a:pPr>
            <a:r>
              <a:rPr lang="en-US" dirty="0">
                <a:solidFill>
                  <a:srgbClr val="FF0000"/>
                </a:solidFill>
              </a:rPr>
              <a:t>South Carolina: </a:t>
            </a:r>
            <a:r>
              <a:rPr lang="en-US" dirty="0" smtClean="0">
                <a:solidFill>
                  <a:srgbClr val="FF0000"/>
                </a:solidFill>
              </a:rPr>
              <a:t>21.5</a:t>
            </a:r>
          </a:p>
          <a:p>
            <a:pPr marL="285750" indent="-285750">
              <a:buFont typeface="Arial"/>
              <a:buChar char="•"/>
            </a:pPr>
            <a:endParaRPr lang="en-US" dirty="0"/>
          </a:p>
          <a:p>
            <a:pPr marL="285750" indent="-285750">
              <a:buFont typeface="Arial"/>
              <a:buChar char="•"/>
            </a:pPr>
            <a:r>
              <a:rPr lang="en-US" dirty="0"/>
              <a:t>Utah: </a:t>
            </a:r>
            <a:r>
              <a:rPr lang="en-US" dirty="0" smtClean="0"/>
              <a:t>11.6</a:t>
            </a:r>
          </a:p>
          <a:p>
            <a:pPr marL="285750" indent="-285750">
              <a:buFont typeface="Arial"/>
              <a:buChar char="•"/>
            </a:pPr>
            <a:endParaRPr lang="en-US" dirty="0"/>
          </a:p>
          <a:p>
            <a:pPr marL="285750" indent="-285750">
              <a:buFont typeface="Arial"/>
              <a:buChar char="•"/>
            </a:pPr>
            <a:r>
              <a:rPr lang="en-US" dirty="0"/>
              <a:t>Vermont: </a:t>
            </a:r>
            <a:r>
              <a:rPr lang="en-US" dirty="0" smtClean="0"/>
              <a:t>11.3</a:t>
            </a:r>
          </a:p>
          <a:p>
            <a:pPr marL="285750" indent="-285750">
              <a:buFont typeface="Arial"/>
              <a:buChar char="•"/>
            </a:pPr>
            <a:endParaRPr lang="en-US" dirty="0"/>
          </a:p>
          <a:p>
            <a:pPr marL="285750" indent="-285750">
              <a:buFont typeface="Arial"/>
              <a:buChar char="•"/>
            </a:pPr>
            <a:r>
              <a:rPr lang="en-US" dirty="0"/>
              <a:t>Virginia: </a:t>
            </a:r>
            <a:r>
              <a:rPr lang="en-US" dirty="0" smtClean="0"/>
              <a:t>14.3</a:t>
            </a:r>
          </a:p>
          <a:p>
            <a:pPr marL="285750" indent="-285750">
              <a:buFont typeface="Arial"/>
              <a:buChar char="•"/>
            </a:pPr>
            <a:endParaRPr lang="en-US" dirty="0"/>
          </a:p>
          <a:p>
            <a:pPr marL="285750" indent="-285750">
              <a:buFont typeface="Arial"/>
              <a:buChar char="•"/>
            </a:pPr>
            <a:r>
              <a:rPr lang="en-US" dirty="0"/>
              <a:t>Wisconsin: 13.4 </a:t>
            </a:r>
          </a:p>
          <a:p>
            <a:endParaRPr lang="en-US" dirty="0"/>
          </a:p>
        </p:txBody>
      </p:sp>
      <p:sp>
        <p:nvSpPr>
          <p:cNvPr id="6" name="TextBox 5"/>
          <p:cNvSpPr txBox="1"/>
          <p:nvPr/>
        </p:nvSpPr>
        <p:spPr>
          <a:xfrm>
            <a:off x="4842933" y="6488668"/>
            <a:ext cx="4301067" cy="369332"/>
          </a:xfrm>
          <a:prstGeom prst="rect">
            <a:avLst/>
          </a:prstGeom>
          <a:noFill/>
        </p:spPr>
        <p:txBody>
          <a:bodyPr wrap="square" rtlCol="0">
            <a:spAutoFit/>
          </a:bodyPr>
          <a:lstStyle/>
          <a:p>
            <a:r>
              <a:rPr lang="en-US" dirty="0" smtClean="0"/>
              <a:t>*Children aged 10-17 included in this data</a:t>
            </a:r>
            <a:endParaRPr lang="en-US" dirty="0"/>
          </a:p>
        </p:txBody>
      </p:sp>
    </p:spTree>
    <p:extLst>
      <p:ext uri="{BB962C8B-B14F-4D97-AF65-F5344CB8AC3E}">
        <p14:creationId xmlns:p14="http://schemas.microsoft.com/office/powerpoint/2010/main" val="51315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strips(down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strips(down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strips(downLeft)">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strips(downLeft)">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strips(downLeft)">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strips(downLeft)">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strips(downLeft)">
                                      <p:cBhvr>
                                        <p:cTn id="47" dur="500"/>
                                        <p:tgtEl>
                                          <p:spTgt spid="1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8">
                                            <p:txEl>
                                              <p:pRg st="6" end="6"/>
                                            </p:txEl>
                                          </p:spTgt>
                                        </p:tgtEl>
                                        <p:attrNameLst>
                                          <p:attrName>style.visibility</p:attrName>
                                        </p:attrNameLst>
                                      </p:cBhvr>
                                      <p:to>
                                        <p:strVal val="visible"/>
                                      </p:to>
                                    </p:set>
                                    <p:animEffect transition="in" filter="strips(downLeft)">
                                      <p:cBhvr>
                                        <p:cTn id="52" dur="500"/>
                                        <p:tgtEl>
                                          <p:spTgt spid="1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8">
                                            <p:txEl>
                                              <p:pRg st="8" end="8"/>
                                            </p:txEl>
                                          </p:spTgt>
                                        </p:tgtEl>
                                        <p:attrNameLst>
                                          <p:attrName>style.visibility</p:attrName>
                                        </p:attrNameLst>
                                      </p:cBhvr>
                                      <p:to>
                                        <p:strVal val="visible"/>
                                      </p:to>
                                    </p:set>
                                    <p:animEffect transition="in" filter="strips(downLeft)">
                                      <p:cBhvr>
                                        <p:cTn id="57" dur="500"/>
                                        <p:tgtEl>
                                          <p:spTgt spid="18">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8">
                                            <p:txEl>
                                              <p:pRg st="10" end="10"/>
                                            </p:txEl>
                                          </p:spTgt>
                                        </p:tgtEl>
                                        <p:attrNameLst>
                                          <p:attrName>style.visibility</p:attrName>
                                        </p:attrNameLst>
                                      </p:cBhvr>
                                      <p:to>
                                        <p:strVal val="visible"/>
                                      </p:to>
                                    </p:set>
                                    <p:animEffect transition="in" filter="strips(downLeft)">
                                      <p:cBhvr>
                                        <p:cTn id="62"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966" y="5670855"/>
            <a:ext cx="5648623" cy="1204306"/>
          </a:xfrm>
        </p:spPr>
        <p:txBody>
          <a:bodyPr/>
          <a:lstStyle/>
          <a:p>
            <a:r>
              <a:rPr lang="en-US" sz="3600" dirty="0" smtClean="0"/>
              <a:t>Childhood Obesity</a:t>
            </a:r>
            <a:r>
              <a:rPr lang="en-US" sz="4400" dirty="0" smtClean="0"/>
              <a:t/>
            </a:r>
            <a:br>
              <a:rPr lang="en-US" sz="4400" dirty="0" smtClean="0"/>
            </a:br>
            <a:r>
              <a:rPr lang="en-US" sz="2400" dirty="0" smtClean="0">
                <a:latin typeface="+mn-lt"/>
              </a:rPr>
              <a:t>Implications for Physical Therapy</a:t>
            </a:r>
            <a:endParaRPr lang="en-US" sz="2400" dirty="0">
              <a:latin typeface="+mn-lt"/>
            </a:endParaRPr>
          </a:p>
        </p:txBody>
      </p:sp>
      <p:sp>
        <p:nvSpPr>
          <p:cNvPr id="7" name="Title 1"/>
          <p:cNvSpPr txBox="1">
            <a:spLocks/>
          </p:cNvSpPr>
          <p:nvPr/>
        </p:nvSpPr>
        <p:spPr>
          <a:xfrm rot="19140000">
            <a:off x="720011" y="1617537"/>
            <a:ext cx="6244917" cy="161703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5400" dirty="0" smtClean="0"/>
              <a:t>Role of PT</a:t>
            </a:r>
            <a:endParaRPr lang="en-US" sz="5400" dirty="0"/>
          </a:p>
        </p:txBody>
      </p:sp>
    </p:spTree>
    <p:extLst>
      <p:ext uri="{BB962C8B-B14F-4D97-AF65-F5344CB8AC3E}">
        <p14:creationId xmlns:p14="http://schemas.microsoft.com/office/powerpoint/2010/main" val="2003943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therapist role in promotion of health, wellness, and fitness</a:t>
            </a:r>
            <a:endParaRPr lang="en-US" dirty="0"/>
          </a:p>
        </p:txBody>
      </p:sp>
      <p:sp>
        <p:nvSpPr>
          <p:cNvPr id="3" name="Content Placeholder 2"/>
          <p:cNvSpPr>
            <a:spLocks noGrp="1"/>
          </p:cNvSpPr>
          <p:nvPr>
            <p:ph idx="1"/>
          </p:nvPr>
        </p:nvSpPr>
        <p:spPr>
          <a:xfrm>
            <a:off x="822960" y="1478170"/>
            <a:ext cx="7520940" cy="941543"/>
          </a:xfrm>
        </p:spPr>
        <p:txBody>
          <a:bodyPr anchor="t"/>
          <a:lstStyle/>
          <a:p>
            <a:pPr indent="0" algn="ctr"/>
            <a:r>
              <a:rPr lang="en-US" sz="2400" dirty="0" smtClean="0"/>
              <a:t>“The </a:t>
            </a:r>
            <a:r>
              <a:rPr lang="en-US" sz="2400" dirty="0"/>
              <a:t>physical therapist of the future will provide primary care that </a:t>
            </a:r>
            <a:r>
              <a:rPr lang="en-US" sz="2400" dirty="0" smtClean="0"/>
              <a:t>includes</a:t>
            </a:r>
          </a:p>
          <a:p>
            <a:endParaRPr lang="en-US" dirty="0"/>
          </a:p>
          <a:p>
            <a:endParaRPr lang="en-US" dirty="0" smtClean="0"/>
          </a:p>
        </p:txBody>
      </p:sp>
      <p:sp>
        <p:nvSpPr>
          <p:cNvPr id="4" name="TextBox 3"/>
          <p:cNvSpPr txBox="1"/>
          <p:nvPr/>
        </p:nvSpPr>
        <p:spPr>
          <a:xfrm>
            <a:off x="2652505" y="2210421"/>
            <a:ext cx="3861849" cy="461665"/>
          </a:xfrm>
          <a:prstGeom prst="rect">
            <a:avLst/>
          </a:prstGeom>
          <a:noFill/>
        </p:spPr>
        <p:txBody>
          <a:bodyPr wrap="square" rtlCol="0" anchor="ctr">
            <a:spAutoFit/>
          </a:bodyPr>
          <a:lstStyle/>
          <a:p>
            <a:pPr algn="ctr"/>
            <a:r>
              <a:rPr lang="en-US" sz="2400" b="1" dirty="0"/>
              <a:t>r</a:t>
            </a:r>
            <a:r>
              <a:rPr lang="en-US" sz="2400" b="1" dirty="0" smtClean="0"/>
              <a:t>ehabilitation,</a:t>
            </a:r>
            <a:endParaRPr lang="en-US" sz="2400" b="1" dirty="0"/>
          </a:p>
        </p:txBody>
      </p:sp>
      <p:sp>
        <p:nvSpPr>
          <p:cNvPr id="5" name="TextBox 4"/>
          <p:cNvSpPr txBox="1"/>
          <p:nvPr/>
        </p:nvSpPr>
        <p:spPr>
          <a:xfrm>
            <a:off x="2652505" y="2885564"/>
            <a:ext cx="3861849" cy="461665"/>
          </a:xfrm>
          <a:prstGeom prst="rect">
            <a:avLst/>
          </a:prstGeom>
          <a:noFill/>
        </p:spPr>
        <p:txBody>
          <a:bodyPr wrap="square" rtlCol="0" anchor="ctr">
            <a:spAutoFit/>
          </a:bodyPr>
          <a:lstStyle/>
          <a:p>
            <a:pPr algn="ctr"/>
            <a:r>
              <a:rPr lang="en-US" sz="2400" b="1" dirty="0"/>
              <a:t>d</a:t>
            </a:r>
            <a:r>
              <a:rPr lang="en-US" sz="2400" b="1" dirty="0" smtClean="0"/>
              <a:t>isease mitigation,</a:t>
            </a:r>
            <a:endParaRPr lang="en-US" sz="2400" b="1" dirty="0"/>
          </a:p>
        </p:txBody>
      </p:sp>
      <p:sp>
        <p:nvSpPr>
          <p:cNvPr id="6" name="TextBox 5"/>
          <p:cNvSpPr txBox="1"/>
          <p:nvPr/>
        </p:nvSpPr>
        <p:spPr>
          <a:xfrm>
            <a:off x="1785735" y="2551959"/>
            <a:ext cx="5595389" cy="461665"/>
          </a:xfrm>
          <a:prstGeom prst="rect">
            <a:avLst/>
          </a:prstGeom>
          <a:noFill/>
        </p:spPr>
        <p:txBody>
          <a:bodyPr wrap="square" rtlCol="0">
            <a:spAutoFit/>
          </a:bodyPr>
          <a:lstStyle/>
          <a:p>
            <a:pPr algn="ctr"/>
            <a:r>
              <a:rPr lang="en-US" sz="2400" b="1" dirty="0"/>
              <a:t>p</a:t>
            </a:r>
            <a:r>
              <a:rPr lang="en-US" sz="2400" b="1" dirty="0" smtClean="0"/>
              <a:t>rimary and secondary prevention,</a:t>
            </a:r>
            <a:endParaRPr lang="en-US" sz="2400" b="1" dirty="0"/>
          </a:p>
        </p:txBody>
      </p:sp>
      <p:sp>
        <p:nvSpPr>
          <p:cNvPr id="7" name="TextBox 6"/>
          <p:cNvSpPr txBox="1"/>
          <p:nvPr/>
        </p:nvSpPr>
        <p:spPr>
          <a:xfrm>
            <a:off x="2652505" y="3211595"/>
            <a:ext cx="3861849" cy="461665"/>
          </a:xfrm>
          <a:prstGeom prst="rect">
            <a:avLst/>
          </a:prstGeom>
          <a:noFill/>
        </p:spPr>
        <p:txBody>
          <a:bodyPr wrap="square" rtlCol="0" anchor="ctr">
            <a:spAutoFit/>
          </a:bodyPr>
          <a:lstStyle/>
          <a:p>
            <a:pPr algn="ctr"/>
            <a:r>
              <a:rPr lang="en-US" sz="2400" b="1" dirty="0"/>
              <a:t>a</a:t>
            </a:r>
            <a:r>
              <a:rPr lang="en-US" sz="2400" b="1" dirty="0" smtClean="0"/>
              <a:t>nd health </a:t>
            </a:r>
            <a:r>
              <a:rPr lang="en-US" sz="2400" b="1" dirty="0"/>
              <a:t>p</a:t>
            </a:r>
            <a:r>
              <a:rPr lang="en-US" sz="2400" b="1" dirty="0" smtClean="0"/>
              <a:t>romotion </a:t>
            </a:r>
            <a:endParaRPr lang="en-US" sz="2400" b="1" dirty="0"/>
          </a:p>
        </p:txBody>
      </p:sp>
      <p:sp>
        <p:nvSpPr>
          <p:cNvPr id="8" name="TextBox 7"/>
          <p:cNvSpPr txBox="1"/>
          <p:nvPr/>
        </p:nvSpPr>
        <p:spPr>
          <a:xfrm>
            <a:off x="1005936" y="3553133"/>
            <a:ext cx="7154988" cy="830997"/>
          </a:xfrm>
          <a:prstGeom prst="rect">
            <a:avLst/>
          </a:prstGeom>
          <a:noFill/>
        </p:spPr>
        <p:txBody>
          <a:bodyPr wrap="square" rtlCol="0">
            <a:spAutoFit/>
          </a:bodyPr>
          <a:lstStyle/>
          <a:p>
            <a:pPr algn="ctr"/>
            <a:r>
              <a:rPr lang="en-US" sz="2400" b="1" dirty="0" smtClean="0"/>
              <a:t>to protect the physical health </a:t>
            </a:r>
          </a:p>
          <a:p>
            <a:pPr algn="ctr"/>
            <a:r>
              <a:rPr lang="en-US" sz="2400" b="1" dirty="0" smtClean="0"/>
              <a:t>and mobility of the population.”</a:t>
            </a:r>
            <a:r>
              <a:rPr lang="en-US" sz="2400" b="1" baseline="30000" dirty="0" smtClean="0"/>
              <a:t>43(p. 1664)</a:t>
            </a:r>
            <a:r>
              <a:rPr lang="en-US" sz="2400" b="1" dirty="0" smtClean="0"/>
              <a:t>  </a:t>
            </a:r>
            <a:endParaRPr lang="en-US" sz="2400" b="1" dirty="0"/>
          </a:p>
        </p:txBody>
      </p:sp>
    </p:spTree>
    <p:extLst>
      <p:ext uri="{BB962C8B-B14F-4D97-AF65-F5344CB8AC3E}">
        <p14:creationId xmlns:p14="http://schemas.microsoft.com/office/powerpoint/2010/main" val="322361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6"/>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5"/>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grpId="0" nodeType="clickEffect">
                                  <p:stCondLst>
                                    <p:cond delay="0"/>
                                  </p:stCondLst>
                                  <p:iterate type="lt">
                                    <p:tmPct val="4000"/>
                                  </p:iterate>
                                  <p:childTnLst>
                                    <p:set>
                                      <p:cBhvr override="childStyle">
                                        <p:cTn id="18"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3259</TotalTime>
  <Words>4779</Words>
  <Application>Microsoft Macintosh PowerPoint</Application>
  <PresentationFormat>On-screen Show (4:3)</PresentationFormat>
  <Paragraphs>447</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Angles</vt:lpstr>
      <vt:lpstr>Childhood Obesity</vt:lpstr>
      <vt:lpstr>healthy lifestyles program </vt:lpstr>
      <vt:lpstr>Objectives</vt:lpstr>
      <vt:lpstr>Presentation outline</vt:lpstr>
      <vt:lpstr>Childhood Obesity Implications for Physical Therapy</vt:lpstr>
      <vt:lpstr>Childhood obesity Defined </vt:lpstr>
      <vt:lpstr>Childhood Obesity By the Numbers</vt:lpstr>
      <vt:lpstr>Childhood Obesity Implications for Physical Therapy</vt:lpstr>
      <vt:lpstr>Physical therapist role in promotion of health, wellness, and fitness</vt:lpstr>
      <vt:lpstr>PowerPoint Presentation</vt:lpstr>
      <vt:lpstr>Physical activity recommendations</vt:lpstr>
      <vt:lpstr>Vision Statement for the profession of physical therapy</vt:lpstr>
      <vt:lpstr>Childhood Obesity Implications for Physical Therapy</vt:lpstr>
      <vt:lpstr>CHILDHOOD OBESITY</vt:lpstr>
      <vt:lpstr>Childhood Obesity Implications for Physical Therapy</vt:lpstr>
      <vt:lpstr>Obesity &amp; General health20,34</vt:lpstr>
      <vt:lpstr>Childhood Obesity Implications for Physical Therapy</vt:lpstr>
      <vt:lpstr>balance</vt:lpstr>
      <vt:lpstr>Lower extremity Findings</vt:lpstr>
      <vt:lpstr>pain</vt:lpstr>
      <vt:lpstr>Injuries</vt:lpstr>
      <vt:lpstr>Childhood Obesity Implications for Physical Therapy</vt:lpstr>
      <vt:lpstr>Movement Analysis – Walking26</vt:lpstr>
      <vt:lpstr>Clinical implications26</vt:lpstr>
      <vt:lpstr>Movement analysis – jumping27</vt:lpstr>
      <vt:lpstr>Movement Analysis – Jumping27</vt:lpstr>
      <vt:lpstr>Clinical implications of jumping mechanics27</vt:lpstr>
      <vt:lpstr>PowerPoint Presentation</vt:lpstr>
      <vt:lpstr>Lower extremity joint power40</vt:lpstr>
      <vt:lpstr>Clinical implications40</vt:lpstr>
      <vt:lpstr>Joint Biomechanics41</vt:lpstr>
      <vt:lpstr>Clinical implications41</vt:lpstr>
      <vt:lpstr>Childhood Obesity Implications for Physical Therapy</vt:lpstr>
      <vt:lpstr>Slipped capital femoral epiphysis </vt:lpstr>
      <vt:lpstr>Clinical implications </vt:lpstr>
      <vt:lpstr>Blount’s disease</vt:lpstr>
      <vt:lpstr>Clinical implications </vt:lpstr>
      <vt:lpstr>Childhood Obesity Implications for Physical Therapy</vt:lpstr>
      <vt:lpstr>Obesity throughout the lifespan</vt:lpstr>
      <vt:lpstr>Childhood obesity &amp; Adult consequences</vt:lpstr>
      <vt:lpstr>Obesity in adulthood</vt:lpstr>
      <vt:lpstr>Obesity and osteoArthritis </vt:lpstr>
      <vt:lpstr>The lifespan</vt:lpstr>
      <vt:lpstr>Take home points</vt:lpstr>
      <vt:lpstr>references</vt:lpstr>
      <vt:lpstr>references</vt:lpstr>
      <vt:lpstr>references</vt:lpstr>
      <vt:lpstr>references</vt:lpstr>
      <vt:lpstr>references</vt:lpstr>
      <vt:lpstr>acknowledgements</vt:lpstr>
      <vt:lpstr>PowerPoint Presentation</vt:lpstr>
      <vt:lpstr>Childhood Obesity Implications for Physical Therapy</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Obesity</dc:title>
  <dc:creator>Deidra Debnam</dc:creator>
  <cp:lastModifiedBy>Deidra Debnam</cp:lastModifiedBy>
  <cp:revision>168</cp:revision>
  <dcterms:created xsi:type="dcterms:W3CDTF">2015-03-30T13:50:39Z</dcterms:created>
  <dcterms:modified xsi:type="dcterms:W3CDTF">2015-04-13T20:57:20Z</dcterms:modified>
</cp:coreProperties>
</file>