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318" r:id="rId6"/>
    <p:sldId id="312" r:id="rId7"/>
    <p:sldId id="260" r:id="rId8"/>
    <p:sldId id="261" r:id="rId9"/>
    <p:sldId id="262" r:id="rId10"/>
    <p:sldId id="319" r:id="rId11"/>
    <p:sldId id="324" r:id="rId12"/>
    <p:sldId id="313" r:id="rId13"/>
    <p:sldId id="263" r:id="rId14"/>
    <p:sldId id="264" r:id="rId15"/>
    <p:sldId id="265" r:id="rId16"/>
    <p:sldId id="266" r:id="rId17"/>
    <p:sldId id="267" r:id="rId18"/>
    <p:sldId id="323" r:id="rId19"/>
    <p:sldId id="314" r:id="rId20"/>
    <p:sldId id="268" r:id="rId21"/>
    <p:sldId id="269" r:id="rId22"/>
    <p:sldId id="320" r:id="rId23"/>
    <p:sldId id="270" r:id="rId24"/>
    <p:sldId id="271" r:id="rId25"/>
    <p:sldId id="272" r:id="rId26"/>
    <p:sldId id="325" r:id="rId27"/>
    <p:sldId id="315" r:id="rId28"/>
    <p:sldId id="274" r:id="rId29"/>
    <p:sldId id="276" r:id="rId30"/>
    <p:sldId id="277" r:id="rId31"/>
    <p:sldId id="278" r:id="rId32"/>
    <p:sldId id="279" r:id="rId33"/>
    <p:sldId id="280" r:id="rId34"/>
    <p:sldId id="281" r:id="rId35"/>
    <p:sldId id="284" r:id="rId36"/>
    <p:sldId id="285" r:id="rId37"/>
    <p:sldId id="286" r:id="rId38"/>
    <p:sldId id="288" r:id="rId39"/>
    <p:sldId id="289" r:id="rId40"/>
    <p:sldId id="290" r:id="rId41"/>
    <p:sldId id="292" r:id="rId42"/>
    <p:sldId id="293" r:id="rId43"/>
    <p:sldId id="294" r:id="rId44"/>
    <p:sldId id="296" r:id="rId45"/>
    <p:sldId id="326" r:id="rId46"/>
    <p:sldId id="297" r:id="rId47"/>
    <p:sldId id="308" r:id="rId48"/>
    <p:sldId id="310" r:id="rId49"/>
    <p:sldId id="31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 Giuliani"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6424" autoAdjust="0"/>
  </p:normalViewPr>
  <p:slideViewPr>
    <p:cSldViewPr>
      <p:cViewPr>
        <p:scale>
          <a:sx n="77" d="100"/>
          <a:sy n="77" d="100"/>
        </p:scale>
        <p:origin x="-175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409667541557297E-2"/>
          <c:y val="5.0925925925925902E-2"/>
          <c:w val="0.53888888888888897"/>
          <c:h val="0.89814814814814803"/>
        </c:manualLayout>
      </c:layout>
      <c:pieChart>
        <c:varyColors val="1"/>
        <c:ser>
          <c:idx val="0"/>
          <c:order val="0"/>
          <c:cat>
            <c:strRef>
              <c:f>Sheet1!$A$1:$A$4</c:f>
              <c:strCache>
                <c:ptCount val="4"/>
                <c:pt idx="0">
                  <c:v>Novel Technology</c:v>
                </c:pt>
                <c:pt idx="1">
                  <c:v>Education</c:v>
                </c:pt>
                <c:pt idx="2">
                  <c:v>Tailoring of a HEP</c:v>
                </c:pt>
                <c:pt idx="3">
                  <c:v>Specific HEP Parameters</c:v>
                </c:pt>
              </c:strCache>
            </c:strRef>
          </c:cat>
          <c:val>
            <c:numRef>
              <c:f>Sheet1!$B$1:$B$4</c:f>
              <c:numCache>
                <c:formatCode>General</c:formatCode>
                <c:ptCount val="4"/>
                <c:pt idx="0">
                  <c:v>3</c:v>
                </c:pt>
                <c:pt idx="1">
                  <c:v>4</c:v>
                </c:pt>
                <c:pt idx="2">
                  <c:v>4</c:v>
                </c:pt>
                <c:pt idx="3">
                  <c:v>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866518421308504"/>
          <c:y val="0.28627609196098203"/>
          <c:w val="0.362075556527656"/>
          <c:h val="0.45550792173952798"/>
        </c:manualLayout>
      </c:layout>
      <c:overlay val="0"/>
      <c:txPr>
        <a:bodyPr/>
        <a:lstStyle/>
        <a:p>
          <a:pPr>
            <a:defRPr sz="18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66E5C-EEC0-47F3-A0D3-64A20EF3DE65}" type="datetimeFigureOut">
              <a:rPr lang="en-US" smtClean="0"/>
              <a:t>4/16/2015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98171A-81B6-472C-A34C-952A85511370}" type="slidenum">
              <a:rPr lang="en-US" smtClean="0"/>
              <a:t>‹#›</a:t>
            </a:fld>
            <a:endParaRPr lang="en-US"/>
          </a:p>
        </p:txBody>
      </p:sp>
    </p:spTree>
    <p:extLst>
      <p:ext uri="{BB962C8B-B14F-4D97-AF65-F5344CB8AC3E}">
        <p14:creationId xmlns:p14="http://schemas.microsoft.com/office/powerpoint/2010/main" val="168132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a:t>
            </a:r>
            <a:r>
              <a:rPr lang="en-US" baseline="0" dirty="0" smtClean="0"/>
              <a:t> aside: I felt under-prepared on my outpatient rotation in determining methods to improve HEP adherence with my patients – hence the reason for this literature review. In speaking to Carol Giuliani, she also felt that there was a need for PTs to improve adherence to a HEP and that students and practicing PTs alike would all benefit from the findings of this literature review.</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a:t>
            </a:fld>
            <a:endParaRPr lang="en-US"/>
          </a:p>
        </p:txBody>
      </p:sp>
    </p:spTree>
    <p:extLst>
      <p:ext uri="{BB962C8B-B14F-4D97-AF65-F5344CB8AC3E}">
        <p14:creationId xmlns:p14="http://schemas.microsoft.com/office/powerpoint/2010/main" val="3219913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point formed the basis for a separate proposed capstone research project</a:t>
            </a:r>
            <a:r>
              <a:rPr lang="en-US" baseline="0" dirty="0" smtClean="0"/>
              <a:t> – more on this later!</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21</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22</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23</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24</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(adequate rest breaks significantly improved client adherence to a HEP in this paper)</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25</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Mr. P’s golfing</a:t>
            </a:r>
            <a:r>
              <a:rPr lang="en-US" baseline="0" dirty="0" smtClean="0"/>
              <a:t> partners are also able to walk and rest with him to avoid slowing down play/bad etiquette.</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26</a:t>
            </a:fld>
            <a:endParaRPr lang="en-US"/>
          </a:p>
        </p:txBody>
      </p:sp>
    </p:spTree>
    <p:extLst>
      <p:ext uri="{BB962C8B-B14F-4D97-AF65-F5344CB8AC3E}">
        <p14:creationId xmlns:p14="http://schemas.microsoft.com/office/powerpoint/2010/main" val="247458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27</a:t>
            </a:fld>
            <a:endParaRPr lang="en-US"/>
          </a:p>
        </p:txBody>
      </p:sp>
    </p:spTree>
    <p:extLst>
      <p:ext uri="{BB962C8B-B14F-4D97-AF65-F5344CB8AC3E}">
        <p14:creationId xmlns:p14="http://schemas.microsoft.com/office/powerpoint/2010/main" val="2347418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mj-lt"/>
              <a:buNone/>
            </a:pPr>
            <a:r>
              <a:rPr lang="en-US" b="1" dirty="0" smtClean="0"/>
              <a:t>Three Groups analyzed in this study:</a:t>
            </a:r>
          </a:p>
          <a:p>
            <a:pPr marL="1371600" lvl="2" indent="-457200">
              <a:buFont typeface="+mj-lt"/>
              <a:buAutoNum type="arabicPeriod"/>
            </a:pPr>
            <a:r>
              <a:rPr lang="en-US" b="1" dirty="0" smtClean="0"/>
              <a:t>Control</a:t>
            </a:r>
            <a:r>
              <a:rPr lang="en-US" dirty="0" smtClean="0"/>
              <a:t> (3 exercise sessions, non-progressive flexibility exercises and 6 follow up phone calls)</a:t>
            </a:r>
          </a:p>
          <a:p>
            <a:pPr marL="1371600" lvl="2" indent="-457200">
              <a:buFont typeface="+mj-lt"/>
              <a:buAutoNum type="arabicPeriod"/>
            </a:pPr>
            <a:r>
              <a:rPr lang="en-US" b="1" dirty="0" smtClean="0"/>
              <a:t>Structured exercise </a:t>
            </a:r>
            <a:r>
              <a:rPr lang="en-US" dirty="0" smtClean="0"/>
              <a:t>(7 sessions, 2 follow-up phone calls over 6 months ,7 balance exercises, 6 LE strengthening exercises using ankle weights ay 3x/week, exercises were tailored and progressed )</a:t>
            </a:r>
          </a:p>
          <a:p>
            <a:pPr marL="1371600" lvl="2" indent="-457200">
              <a:buFont typeface="+mj-lt"/>
              <a:buAutoNum type="arabicPeriod"/>
            </a:pPr>
            <a:r>
              <a:rPr lang="en-US" b="1" dirty="0" smtClean="0"/>
              <a:t>LIFE approach </a:t>
            </a:r>
            <a:r>
              <a:rPr lang="en-US" dirty="0" smtClean="0"/>
              <a:t>(7 sessions, 2 follow-up phone calls over 6 months, incorporated multiple movement repetitions in everyday activities in order to improve strength and balance, exercises were tailored and progressed)</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28</a:t>
            </a:fld>
            <a:endParaRPr lang="en-US"/>
          </a:p>
        </p:txBody>
      </p:sp>
    </p:spTree>
    <p:extLst>
      <p:ext uri="{BB962C8B-B14F-4D97-AF65-F5344CB8AC3E}">
        <p14:creationId xmlns:p14="http://schemas.microsoft.com/office/powerpoint/2010/main" val="3914237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u="sng" dirty="0" smtClean="0"/>
              <a:t>Authors conclusions:</a:t>
            </a:r>
          </a:p>
          <a:p>
            <a:pPr marL="1085850" lvl="2" indent="-171450">
              <a:buFont typeface="Arial" panose="020B0604020202020204" pitchFamily="34" charset="0"/>
              <a:buChar char="•"/>
            </a:pPr>
            <a:r>
              <a:rPr lang="en-US" dirty="0" smtClean="0"/>
              <a:t>Adherence was highest in the LIFE group because of the incorporation of everyday activities in the HEP</a:t>
            </a:r>
          </a:p>
          <a:p>
            <a:pPr marL="1085850" lvl="2" indent="-171450">
              <a:buFont typeface="Arial" panose="020B0604020202020204" pitchFamily="34" charset="0"/>
              <a:buChar char="•"/>
            </a:pPr>
            <a:r>
              <a:rPr lang="en-US" dirty="0" smtClean="0"/>
              <a:t>Improved adherence in the LIFE group due to fewer required lifestyle changes</a:t>
            </a:r>
          </a:p>
          <a:p>
            <a:pPr marL="1085850" lvl="2" indent="-171450">
              <a:buFont typeface="Arial" panose="020B0604020202020204" pitchFamily="34" charset="0"/>
              <a:buChar char="•"/>
            </a:pPr>
            <a:r>
              <a:rPr lang="en-US" dirty="0" smtClean="0"/>
              <a:t>Easier for clients to understand and “see the benefit” in performing everyday activities to improve deficits – “practice what you are struggling with”</a:t>
            </a:r>
          </a:p>
          <a:p>
            <a:pPr marL="1085850" lvl="2" indent="-171450">
              <a:buFont typeface="Arial" panose="020B0604020202020204" pitchFamily="34" charset="0"/>
              <a:buChar char="•"/>
            </a:pPr>
            <a:r>
              <a:rPr lang="en-US" dirty="0" smtClean="0"/>
              <a:t>Clients in the control group could not understand the importance or discover the link between performance of flexibility exercises to reduce fall risk and therefore may be a reason for decreased adherence</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29</a:t>
            </a:fld>
            <a:endParaRPr lang="en-US"/>
          </a:p>
        </p:txBody>
      </p:sp>
    </p:spTree>
    <p:extLst>
      <p:ext uri="{BB962C8B-B14F-4D97-AF65-F5344CB8AC3E}">
        <p14:creationId xmlns:p14="http://schemas.microsoft.com/office/powerpoint/2010/main" val="2381540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1,052 ambulatory community dwelling adults were included in this systematic review</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30</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Self-efficacy</a:t>
            </a:r>
            <a:r>
              <a:rPr lang="en-US" dirty="0" smtClean="0"/>
              <a:t> - </a:t>
            </a:r>
            <a:r>
              <a:rPr lang="en-US" sz="1200" kern="1200" dirty="0" smtClean="0">
                <a:solidFill>
                  <a:schemeClr val="tx1"/>
                </a:solidFill>
                <a:effectLst/>
                <a:latin typeface="+mn-lt"/>
                <a:ea typeface="+mn-ea"/>
                <a:cs typeface="+mn-cs"/>
              </a:rPr>
              <a:t>use of novel technology such as a video game or tablet PC will provide clients with self-selective levels of difficulty and improved control over their HEP</a:t>
            </a:r>
          </a:p>
          <a:p>
            <a:r>
              <a:rPr lang="en-US" sz="1200" b="1" kern="1200" dirty="0" smtClean="0">
                <a:solidFill>
                  <a:schemeClr val="tx1"/>
                </a:solidFill>
                <a:effectLst/>
                <a:latin typeface="+mn-lt"/>
                <a:ea typeface="+mn-ea"/>
                <a:cs typeface="+mn-cs"/>
              </a:rPr>
              <a:t>Facilitation</a:t>
            </a:r>
            <a:r>
              <a:rPr lang="en-US" sz="1200" kern="1200" dirty="0" smtClean="0">
                <a:solidFill>
                  <a:schemeClr val="tx1"/>
                </a:solidFill>
                <a:effectLst/>
                <a:latin typeface="+mn-lt"/>
                <a:ea typeface="+mn-ea"/>
                <a:cs typeface="+mn-cs"/>
              </a:rPr>
              <a:t> - novel technology may improve adherence to a HEP by affording simple, more enjoyable exercises which will improve behavior.</a:t>
            </a:r>
          </a:p>
          <a:p>
            <a:r>
              <a:rPr lang="en-US" sz="1200" b="1" kern="1200" dirty="0" smtClean="0">
                <a:solidFill>
                  <a:schemeClr val="tx1"/>
                </a:solidFill>
                <a:effectLst/>
                <a:latin typeface="+mn-lt"/>
                <a:ea typeface="+mn-ea"/>
                <a:cs typeface="+mn-cs"/>
              </a:rPr>
              <a:t>Cues to action </a:t>
            </a:r>
            <a:r>
              <a:rPr lang="en-US" sz="1200" kern="1200" dirty="0" smtClean="0">
                <a:solidFill>
                  <a:schemeClr val="tx1"/>
                </a:solidFill>
                <a:effectLst/>
                <a:latin typeface="+mn-lt"/>
                <a:ea typeface="+mn-ea"/>
                <a:cs typeface="+mn-cs"/>
              </a:rPr>
              <a:t>– use of novel technology may</a:t>
            </a:r>
            <a:r>
              <a:rPr lang="en-US" sz="1200" kern="1200" baseline="0" dirty="0" smtClean="0">
                <a:solidFill>
                  <a:schemeClr val="tx1"/>
                </a:solidFill>
                <a:effectLst/>
                <a:latin typeface="+mn-lt"/>
                <a:ea typeface="+mn-ea"/>
                <a:cs typeface="+mn-cs"/>
              </a:rPr>
              <a:t> be fun and offer ability to track progress</a:t>
            </a:r>
          </a:p>
          <a:p>
            <a:r>
              <a:rPr lang="en-US" sz="1200" b="1" kern="1200" baseline="0" dirty="0" smtClean="0">
                <a:solidFill>
                  <a:schemeClr val="tx1"/>
                </a:solidFill>
                <a:effectLst/>
                <a:latin typeface="+mn-lt"/>
                <a:ea typeface="+mn-ea"/>
                <a:cs typeface="+mn-cs"/>
              </a:rPr>
              <a:t>Self-regulation</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use of in-game targets or goals and the ability to monitor or track accurate exercise performance may improve HEP adherence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9</a:t>
            </a:fld>
            <a:endParaRPr lang="en-US"/>
          </a:p>
        </p:txBody>
      </p:sp>
    </p:spTree>
    <p:extLst>
      <p:ext uri="{BB962C8B-B14F-4D97-AF65-F5344CB8AC3E}">
        <p14:creationId xmlns:p14="http://schemas.microsoft.com/office/powerpoint/2010/main" val="1660154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31</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older adults in this study had been recently discharged from physical therapy and had taken part in ether the SAGE study or the Strong and Steady program in the hospital setting.</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 self-administered 43-item questionnaire was used to gauge barriers and motivators to HEP adherence.</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32</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older adults in this study had been recently discharged from physical therapy </a:t>
            </a:r>
            <a:r>
              <a:rPr lang="en-US" sz="1200" kern="1200" smtClean="0">
                <a:solidFill>
                  <a:schemeClr val="tx1"/>
                </a:solidFill>
                <a:effectLst/>
                <a:latin typeface="+mn-lt"/>
                <a:ea typeface="+mn-ea"/>
                <a:cs typeface="+mn-cs"/>
              </a:rPr>
              <a:t>and had </a:t>
            </a:r>
            <a:r>
              <a:rPr lang="en-US" sz="1200" kern="1200" dirty="0" smtClean="0">
                <a:solidFill>
                  <a:schemeClr val="tx1"/>
                </a:solidFill>
                <a:effectLst/>
                <a:latin typeface="+mn-lt"/>
                <a:ea typeface="+mn-ea"/>
                <a:cs typeface="+mn-cs"/>
              </a:rPr>
              <a:t>taken part in ether the SAGE study or the Strong and Steady program in the hospital setting.</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 self-administered 43-item questionnaire was used to gauge barriers and motivators to HEP adherence.</a:t>
            </a:r>
            <a:r>
              <a:rPr lang="en-US" sz="1200" kern="1200" baseline="300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33</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instructing clients to return to PT is full adherence is</a:t>
            </a:r>
            <a:r>
              <a:rPr lang="en-US" baseline="0" dirty="0" smtClean="0"/>
              <a:t> unachievable, PTs must also make an effort to better follow the progress of a patient post discharge (follow up phone calls/visits </a:t>
            </a:r>
            <a:r>
              <a:rPr lang="en-US" baseline="0" dirty="0" err="1" smtClean="0"/>
              <a:t>etc</a:t>
            </a:r>
            <a:r>
              <a:rPr lang="en-US" baseline="0" dirty="0" smtClean="0"/>
              <a:t>).</a:t>
            </a:r>
            <a:endParaRPr lang="en-US" dirty="0" smtClean="0"/>
          </a:p>
          <a:p>
            <a:r>
              <a:rPr lang="en-US" dirty="0" smtClean="0"/>
              <a:t>PTs </a:t>
            </a:r>
            <a:r>
              <a:rPr lang="en-US" dirty="0" smtClean="0"/>
              <a:t>should instill confidence in their clients that some substitution</a:t>
            </a:r>
            <a:r>
              <a:rPr lang="en-US" baseline="0" dirty="0" smtClean="0"/>
              <a:t> of exercises with other exercises listed in the HEP is ok. Clients </a:t>
            </a:r>
            <a:r>
              <a:rPr lang="en-US" dirty="0" smtClean="0"/>
              <a:t>should not simply stop performing exercise because they fear to change their exercise regimen or because they feel the HEP is too rigid.</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34</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Multifactorial intervention utilized </a:t>
            </a:r>
            <a:r>
              <a:rPr lang="en-US" dirty="0" err="1" smtClean="0"/>
              <a:t>education+exercise+psychosocial</a:t>
            </a:r>
            <a:r>
              <a:rPr lang="en-US" baseline="0" dirty="0" smtClean="0"/>
              <a:t> models</a:t>
            </a:r>
            <a:r>
              <a:rPr lang="en-US" baseline="30000" dirty="0" smtClean="0"/>
              <a:t>6-8</a:t>
            </a:r>
            <a:r>
              <a:rPr lang="en-US"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Psychosocial models</a:t>
            </a:r>
            <a:r>
              <a:rPr lang="en-US" baseline="30000" dirty="0" smtClean="0"/>
              <a:t>6-8</a:t>
            </a:r>
            <a:r>
              <a:rPr lang="en-US" dirty="0" smtClean="0"/>
              <a:t> used in this study:</a:t>
            </a:r>
          </a:p>
          <a:p>
            <a:r>
              <a:rPr lang="en-US" dirty="0" smtClean="0"/>
              <a:t>Social cognitive theory and health beliefs model. Both of these models can provide prescribing</a:t>
            </a:r>
            <a:r>
              <a:rPr lang="en-US" baseline="0" dirty="0" smtClean="0"/>
              <a:t> PTs with guidance in developing a HEP that will likely yield improved adherence.</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35</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Studies by other authors (</a:t>
            </a:r>
            <a:r>
              <a:rPr lang="en-US" dirty="0" err="1" smtClean="0"/>
              <a:t>Schoene</a:t>
            </a:r>
            <a:r>
              <a:rPr lang="en-US" dirty="0" smtClean="0"/>
              <a:t> et al.</a:t>
            </a:r>
            <a:r>
              <a:rPr lang="en-US" baseline="30000" dirty="0" smtClean="0"/>
              <a:t>5</a:t>
            </a:r>
            <a:r>
              <a:rPr lang="en-US" dirty="0" smtClean="0"/>
              <a:t>, </a:t>
            </a:r>
            <a:r>
              <a:rPr lang="en-US" dirty="0" err="1" smtClean="0"/>
              <a:t>Garaedts</a:t>
            </a:r>
            <a:r>
              <a:rPr lang="en-US" dirty="0" smtClean="0"/>
              <a:t> et al.</a:t>
            </a:r>
            <a:r>
              <a:rPr lang="en-US" baseline="30000" dirty="0" smtClean="0"/>
              <a:t>3</a:t>
            </a:r>
            <a:r>
              <a:rPr lang="en-US" dirty="0" smtClean="0"/>
              <a:t>, </a:t>
            </a:r>
            <a:r>
              <a:rPr lang="en-US" dirty="0" err="1" smtClean="0"/>
              <a:t>Beinart</a:t>
            </a:r>
            <a:r>
              <a:rPr lang="en-US" dirty="0" smtClean="0"/>
              <a:t> et al.</a:t>
            </a:r>
            <a:r>
              <a:rPr lang="en-US" baseline="30000" dirty="0" smtClean="0"/>
              <a:t>23</a:t>
            </a:r>
            <a:r>
              <a:rPr lang="en-US" dirty="0" smtClean="0"/>
              <a:t>, and Emery et al.</a:t>
            </a:r>
            <a:r>
              <a:rPr lang="en-US" baseline="30000" dirty="0" smtClean="0"/>
              <a:t>24</a:t>
            </a:r>
            <a:r>
              <a:rPr lang="en-US" dirty="0" smtClean="0"/>
              <a:t>) support the use of psychosocial models in HEP</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36</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23 studies, 1,800 community dwelling older adults</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37</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u="sng" dirty="0" smtClean="0"/>
              <a:t>Authors findings:</a:t>
            </a:r>
          </a:p>
          <a:p>
            <a:pPr marL="1085850" lvl="2" indent="-171450">
              <a:buFont typeface="Arial" panose="020B0604020202020204" pitchFamily="34" charset="0"/>
              <a:buChar char="•"/>
            </a:pPr>
            <a:r>
              <a:rPr lang="en-US" dirty="0" smtClean="0"/>
              <a:t>Balance exercises would improve low full and partial adherence rates </a:t>
            </a:r>
          </a:p>
          <a:p>
            <a:pPr marL="1085850" lvl="2" indent="-171450">
              <a:buFont typeface="Arial" panose="020B0604020202020204" pitchFamily="34" charset="0"/>
              <a:buChar char="•"/>
            </a:pPr>
            <a:r>
              <a:rPr lang="en-US" dirty="0" smtClean="0"/>
              <a:t>Flexibility exercises would likely lower partial and full adherence rates</a:t>
            </a:r>
          </a:p>
          <a:p>
            <a:pPr marL="1085850" lvl="2" indent="-171450">
              <a:buFont typeface="Arial" panose="020B0604020202020204" pitchFamily="34" charset="0"/>
              <a:buChar char="•"/>
            </a:pPr>
            <a:r>
              <a:rPr lang="en-US" dirty="0" smtClean="0"/>
              <a:t>Significant increase in full adherence with:</a:t>
            </a:r>
          </a:p>
          <a:p>
            <a:pPr marL="1543050" lvl="3" indent="-171450">
              <a:buFont typeface="Courier New" panose="02070309020205020404" pitchFamily="49" charset="0"/>
              <a:buChar char="o"/>
            </a:pPr>
            <a:r>
              <a:rPr lang="en-US" dirty="0" smtClean="0"/>
              <a:t>Inclusion of balance exercises</a:t>
            </a:r>
          </a:p>
          <a:p>
            <a:pPr marL="1543050" lvl="3" indent="-171450">
              <a:buFont typeface="Courier New" panose="02070309020205020404" pitchFamily="49" charset="0"/>
              <a:buChar char="o"/>
            </a:pPr>
            <a:r>
              <a:rPr lang="en-US" dirty="0" smtClean="0"/>
              <a:t>Moderate home visit support</a:t>
            </a:r>
          </a:p>
          <a:p>
            <a:pPr marL="1543050" lvl="3" indent="-171450">
              <a:buFont typeface="Courier New" panose="02070309020205020404" pitchFamily="49" charset="0"/>
              <a:buChar char="o"/>
            </a:pPr>
            <a:r>
              <a:rPr lang="en-US" dirty="0" smtClean="0"/>
              <a:t>Provision of HEP by a PT (as opposed to any other medical professional)</a:t>
            </a:r>
          </a:p>
          <a:p>
            <a:pPr marL="1085850" lvl="2" indent="-171450">
              <a:buFont typeface="Arial" panose="020B0604020202020204" pitchFamily="34" charset="0"/>
              <a:buChar char="•"/>
            </a:pPr>
            <a:r>
              <a:rPr lang="en-US" dirty="0" smtClean="0"/>
              <a:t>Significant increase in partial adherence with:</a:t>
            </a:r>
          </a:p>
          <a:p>
            <a:pPr marL="1543050" lvl="3" indent="-171450">
              <a:buFont typeface="Courier New" panose="02070309020205020404" pitchFamily="49" charset="0"/>
              <a:buChar char="o"/>
            </a:pPr>
            <a:r>
              <a:rPr lang="en-US" dirty="0" smtClean="0"/>
              <a:t>Telephone/home-visit support</a:t>
            </a:r>
          </a:p>
          <a:p>
            <a:pPr marL="1543050" lvl="3" indent="-171450">
              <a:buFont typeface="Courier New" panose="02070309020205020404" pitchFamily="49" charset="0"/>
              <a:buChar char="o"/>
            </a:pPr>
            <a:r>
              <a:rPr lang="en-US" dirty="0" smtClean="0"/>
              <a:t>Recruitment of clients into an exercise program by a health service participant</a:t>
            </a:r>
          </a:p>
          <a:p>
            <a:pPr marL="1085850" lvl="2" indent="-171450">
              <a:buFont typeface="Arial" panose="020B0604020202020204" pitchFamily="34" charset="0"/>
              <a:buChar char="•"/>
            </a:pPr>
            <a:r>
              <a:rPr lang="en-US" dirty="0" smtClean="0"/>
              <a:t>Group exercise yielded a lack of significance with regard to improved HEP adherence</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38</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u="sng" dirty="0" smtClean="0"/>
              <a:t>Authors findings:</a:t>
            </a:r>
          </a:p>
          <a:p>
            <a:pPr lvl="2"/>
            <a:r>
              <a:rPr lang="en-US" dirty="0" smtClean="0"/>
              <a:t>The home exercise group had the lowest adherence rate and highest drop-out rate</a:t>
            </a:r>
          </a:p>
          <a:p>
            <a:pPr lvl="2"/>
            <a:r>
              <a:rPr lang="en-US" dirty="0" smtClean="0"/>
              <a:t>Authors believe that the ‘group’ aspect of an exercise program was the leading cause for improved adherence</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39</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is</a:t>
            </a:r>
            <a:r>
              <a:rPr lang="en-US" baseline="0" dirty="0" smtClean="0"/>
              <a:t> important when designing any HEP, the PT should ask the client about activities they enjoy doing and attempt to incorporate them into an exercise activity. Inclusion of family/friends can also be utilized if the client believes that this will improve their adherence. Matching client preferences to appropriate exercise interventions and yielding improved outcomes is where PTs earn their money! </a:t>
            </a:r>
          </a:p>
          <a:p>
            <a:r>
              <a:rPr lang="en-US" baseline="0" dirty="0" smtClean="0"/>
              <a:t>Group therapy was not recommended by </a:t>
            </a:r>
            <a:r>
              <a:rPr lang="en-US" baseline="0" dirty="0" err="1" smtClean="0"/>
              <a:t>Simek</a:t>
            </a:r>
            <a:r>
              <a:rPr lang="en-US" baseline="0" dirty="0" smtClean="0"/>
              <a:t> et al. to improve HEP adherence. This is contrast with Wu et al. and their findings. Why do you think these were different?</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40</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Self-efficacy</a:t>
            </a:r>
            <a:r>
              <a:rPr lang="en-US" dirty="0" smtClean="0"/>
              <a:t> - </a:t>
            </a:r>
            <a:r>
              <a:rPr lang="en-US" sz="1200" kern="1200" dirty="0" smtClean="0">
                <a:solidFill>
                  <a:schemeClr val="tx1"/>
                </a:solidFill>
                <a:effectLst/>
                <a:latin typeface="+mn-lt"/>
                <a:ea typeface="+mn-ea"/>
                <a:cs typeface="+mn-cs"/>
              </a:rPr>
              <a:t>use of novel technology such as a video game or tablet PC will provide clients with self-selective levels of difficulty and improved control over their HEP</a:t>
            </a:r>
          </a:p>
          <a:p>
            <a:r>
              <a:rPr lang="en-US" sz="1200" b="1" kern="1200" dirty="0" smtClean="0">
                <a:solidFill>
                  <a:schemeClr val="tx1"/>
                </a:solidFill>
                <a:effectLst/>
                <a:latin typeface="+mn-lt"/>
                <a:ea typeface="+mn-ea"/>
                <a:cs typeface="+mn-cs"/>
              </a:rPr>
              <a:t>Facilitation</a:t>
            </a:r>
            <a:r>
              <a:rPr lang="en-US" sz="1200" kern="1200" dirty="0" smtClean="0">
                <a:solidFill>
                  <a:schemeClr val="tx1"/>
                </a:solidFill>
                <a:effectLst/>
                <a:latin typeface="+mn-lt"/>
                <a:ea typeface="+mn-ea"/>
                <a:cs typeface="+mn-cs"/>
              </a:rPr>
              <a:t> - novel technology may improve adherence to a HEP by affording simple, more enjoyable exercises which will improve behavior.</a:t>
            </a:r>
          </a:p>
          <a:p>
            <a:r>
              <a:rPr lang="en-US" sz="1200" b="1" kern="1200" dirty="0" smtClean="0">
                <a:solidFill>
                  <a:schemeClr val="tx1"/>
                </a:solidFill>
                <a:effectLst/>
                <a:latin typeface="+mn-lt"/>
                <a:ea typeface="+mn-ea"/>
                <a:cs typeface="+mn-cs"/>
              </a:rPr>
              <a:t>Cues to action </a:t>
            </a:r>
            <a:r>
              <a:rPr lang="en-US" sz="1200" kern="1200" dirty="0" smtClean="0">
                <a:solidFill>
                  <a:schemeClr val="tx1"/>
                </a:solidFill>
                <a:effectLst/>
                <a:latin typeface="+mn-lt"/>
                <a:ea typeface="+mn-ea"/>
                <a:cs typeface="+mn-cs"/>
              </a:rPr>
              <a:t>– use of novel technology may</a:t>
            </a:r>
            <a:r>
              <a:rPr lang="en-US" sz="1200" kern="1200" baseline="0" dirty="0" smtClean="0">
                <a:solidFill>
                  <a:schemeClr val="tx1"/>
                </a:solidFill>
                <a:effectLst/>
                <a:latin typeface="+mn-lt"/>
                <a:ea typeface="+mn-ea"/>
                <a:cs typeface="+mn-cs"/>
              </a:rPr>
              <a:t> be fun and offer ability to track progress</a:t>
            </a:r>
          </a:p>
          <a:p>
            <a:r>
              <a:rPr lang="en-US" sz="1200" b="1" kern="1200" baseline="0" dirty="0" smtClean="0">
                <a:solidFill>
                  <a:schemeClr val="tx1"/>
                </a:solidFill>
                <a:effectLst/>
                <a:latin typeface="+mn-lt"/>
                <a:ea typeface="+mn-ea"/>
                <a:cs typeface="+mn-cs"/>
              </a:rPr>
              <a:t>Self-regulation</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use of in-game targets or goals and the ability to monitor or track accurate exercise performance may improve HEP adherence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10</a:t>
            </a:fld>
            <a:endParaRPr lang="en-US"/>
          </a:p>
        </p:txBody>
      </p:sp>
    </p:spTree>
    <p:extLst>
      <p:ext uri="{BB962C8B-B14F-4D97-AF65-F5344CB8AC3E}">
        <p14:creationId xmlns:p14="http://schemas.microsoft.com/office/powerpoint/2010/main" val="16601549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u="sng" dirty="0" smtClean="0"/>
              <a:t>Author’s findings:</a:t>
            </a:r>
          </a:p>
          <a:p>
            <a:pPr marL="1085850" lvl="2" indent="-171450">
              <a:buFont typeface="Arial" panose="020B0604020202020204" pitchFamily="34" charset="0"/>
              <a:buChar char="•"/>
            </a:pPr>
            <a:r>
              <a:rPr lang="en-US" dirty="0" smtClean="0"/>
              <a:t>Self-esteem not related to greater exercise performance levels</a:t>
            </a:r>
          </a:p>
          <a:p>
            <a:pPr marL="1085850" lvl="2" indent="-171450">
              <a:buFont typeface="Arial" panose="020B0604020202020204" pitchFamily="34" charset="0"/>
              <a:buChar char="•"/>
            </a:pPr>
            <a:r>
              <a:rPr lang="en-US" dirty="0" smtClean="0"/>
              <a:t>Belief in outcome improvement was the main driver behind increased adherence</a:t>
            </a:r>
          </a:p>
          <a:p>
            <a:pPr marL="1085850" lvl="2" indent="-171450">
              <a:buFont typeface="Arial" panose="020B0604020202020204" pitchFamily="34" charset="0"/>
              <a:buChar char="•"/>
            </a:pPr>
            <a:r>
              <a:rPr lang="en-US" dirty="0" smtClean="0"/>
              <a:t>Sub-maximal intensity was the best to promote HEP adherence</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41</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42</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modified OEP = HEP</a:t>
            </a:r>
            <a:r>
              <a:rPr lang="en-US" baseline="0" dirty="0" smtClean="0"/>
              <a:t> </a:t>
            </a:r>
            <a:r>
              <a:rPr lang="en-US" dirty="0" smtClean="0"/>
              <a:t>run for 6 months with 5 sessions of walking and 5 individual session of exercise at 15-20mins in duration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43</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6 facilitators of improved adherence:</a:t>
            </a:r>
          </a:p>
          <a:p>
            <a:pPr marL="1371600" lvl="2" indent="-457200">
              <a:buFont typeface="+mj-lt"/>
              <a:buAutoNum type="arabicPeriod"/>
            </a:pPr>
            <a:r>
              <a:rPr lang="en-US" dirty="0" smtClean="0"/>
              <a:t>Positive program characteristics</a:t>
            </a:r>
          </a:p>
          <a:p>
            <a:pPr marL="1371600" lvl="2" indent="-457200">
              <a:buFont typeface="+mj-lt"/>
              <a:buAutoNum type="arabicPeriod"/>
            </a:pPr>
            <a:r>
              <a:rPr lang="en-US" dirty="0" smtClean="0"/>
              <a:t>Increased role of the PT</a:t>
            </a:r>
          </a:p>
          <a:p>
            <a:pPr marL="1371600" lvl="2" indent="-457200">
              <a:buFont typeface="+mj-lt"/>
              <a:buAutoNum type="arabicPeriod"/>
            </a:pPr>
            <a:r>
              <a:rPr lang="en-US" dirty="0" smtClean="0"/>
              <a:t>Use of an exercise recording log</a:t>
            </a:r>
          </a:p>
          <a:p>
            <a:pPr marL="1371600" lvl="2" indent="-457200">
              <a:buFont typeface="+mj-lt"/>
              <a:buAutoNum type="arabicPeriod"/>
            </a:pPr>
            <a:r>
              <a:rPr lang="en-US" dirty="0" smtClean="0"/>
              <a:t>High level of caregiver support</a:t>
            </a:r>
          </a:p>
          <a:p>
            <a:pPr marL="1371600" lvl="2" indent="-457200">
              <a:buFont typeface="+mj-lt"/>
              <a:buAutoNum type="arabicPeriod"/>
            </a:pPr>
            <a:r>
              <a:rPr lang="en-US" dirty="0" smtClean="0"/>
              <a:t>Subjects’ sense of commitment</a:t>
            </a:r>
          </a:p>
          <a:p>
            <a:pPr marL="1371600" lvl="2" indent="-457200">
              <a:buFont typeface="+mj-lt"/>
              <a:buAutoNum type="arabicPeriod"/>
            </a:pPr>
            <a:r>
              <a:rPr lang="en-US" dirty="0" smtClean="0"/>
              <a:t>Perceived benefits of the HEP</a:t>
            </a:r>
          </a:p>
          <a:p>
            <a:pPr lvl="1"/>
            <a:endParaRPr lang="en-US" dirty="0" smtClean="0"/>
          </a:p>
          <a:p>
            <a:pPr lvl="1"/>
            <a:r>
              <a:rPr lang="en-US" dirty="0" smtClean="0"/>
              <a:t>5 barriers to improved adherence:</a:t>
            </a:r>
          </a:p>
          <a:p>
            <a:pPr marL="1771650" lvl="3" indent="-514350">
              <a:buFont typeface="+mj-lt"/>
              <a:buAutoNum type="arabicPeriod"/>
            </a:pPr>
            <a:r>
              <a:rPr lang="en-US" dirty="0" smtClean="0"/>
              <a:t>Health deterioration</a:t>
            </a:r>
          </a:p>
          <a:p>
            <a:pPr marL="1771650" lvl="3" indent="-514350">
              <a:buFont typeface="+mj-lt"/>
              <a:buAutoNum type="arabicPeriod"/>
            </a:pPr>
            <a:r>
              <a:rPr lang="en-US" dirty="0" smtClean="0"/>
              <a:t>Health and other commitments of the caregivers</a:t>
            </a:r>
          </a:p>
          <a:p>
            <a:pPr marL="1771650" lvl="3" indent="-514350">
              <a:buFont typeface="+mj-lt"/>
              <a:buAutoNum type="arabicPeriod"/>
            </a:pPr>
            <a:r>
              <a:rPr lang="en-US" dirty="0" smtClean="0"/>
              <a:t>Dislike of structured exercise</a:t>
            </a:r>
          </a:p>
          <a:p>
            <a:pPr marL="1771650" lvl="3" indent="-514350">
              <a:buFont typeface="+mj-lt"/>
              <a:buAutoNum type="arabicPeriod"/>
            </a:pPr>
            <a:r>
              <a:rPr lang="en-US" dirty="0" smtClean="0"/>
              <a:t>Limited transportation (if exercise was to be completed off-site)</a:t>
            </a:r>
          </a:p>
          <a:p>
            <a:pPr marL="1771650" lvl="3" indent="-514350">
              <a:buFont typeface="+mj-lt"/>
              <a:buAutoNum type="arabicPeriod"/>
            </a:pPr>
            <a:r>
              <a:rPr lang="en-US" dirty="0" smtClean="0"/>
              <a:t>Inclement weather (for outdoor activities or effects on mood and motivation)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Positive program characteristics - good timeframes, well-spaced PT visits, appropriate exercise session lengths of 15-20 minutes, provision of an exercise booklet with clear illustrations and instructions.</a:t>
            </a:r>
          </a:p>
          <a:p>
            <a:pPr lvl="0"/>
            <a:r>
              <a:rPr lang="en-US" sz="1200" kern="1200" dirty="0" smtClean="0">
                <a:solidFill>
                  <a:schemeClr val="tx1"/>
                </a:solidFill>
                <a:effectLst/>
                <a:latin typeface="+mn-lt"/>
                <a:ea typeface="+mn-ea"/>
                <a:cs typeface="+mn-cs"/>
              </a:rPr>
              <a:t>PT role - ongoing support was appreciated, professional regarded as a valued characteristic time management, knowledgeable, firm but encouraging, understanding, kind, and supportive.</a:t>
            </a:r>
          </a:p>
          <a:p>
            <a:pPr lvl="0"/>
            <a:r>
              <a:rPr lang="en-US" sz="1200" kern="1200" dirty="0" smtClean="0">
                <a:solidFill>
                  <a:schemeClr val="tx1"/>
                </a:solidFill>
                <a:effectLst/>
                <a:latin typeface="+mn-lt"/>
                <a:ea typeface="+mn-ea"/>
                <a:cs typeface="+mn-cs"/>
              </a:rPr>
              <a:t>Incorporation of exercise recording log - provided point of self-accountability and achievement.</a:t>
            </a:r>
          </a:p>
          <a:p>
            <a:pPr lvl="0"/>
            <a:r>
              <a:rPr lang="en-US" sz="1200" kern="1200" dirty="0" smtClean="0">
                <a:solidFill>
                  <a:schemeClr val="tx1"/>
                </a:solidFill>
                <a:effectLst/>
                <a:latin typeface="+mn-lt"/>
                <a:ea typeface="+mn-ea"/>
                <a:cs typeface="+mn-cs"/>
              </a:rPr>
              <a:t>Level of caregiver support - supportive environment and well received encouragement during the session.</a:t>
            </a:r>
          </a:p>
          <a:p>
            <a:pPr lvl="0"/>
            <a:r>
              <a:rPr lang="en-US" sz="1200" kern="1200" dirty="0" smtClean="0">
                <a:solidFill>
                  <a:schemeClr val="tx1"/>
                </a:solidFill>
                <a:effectLst/>
                <a:latin typeface="+mn-lt"/>
                <a:ea typeface="+mn-ea"/>
                <a:cs typeface="+mn-cs"/>
              </a:rPr>
              <a:t>Subjects' sense of commitment - self-efficacy and determination.</a:t>
            </a:r>
          </a:p>
          <a:p>
            <a:pPr lvl="0"/>
            <a:r>
              <a:rPr lang="en-US" sz="1200" kern="1200" dirty="0" smtClean="0">
                <a:solidFill>
                  <a:schemeClr val="tx1"/>
                </a:solidFill>
                <a:effectLst/>
                <a:latin typeface="+mn-lt"/>
                <a:ea typeface="+mn-ea"/>
                <a:cs typeface="+mn-cs"/>
              </a:rPr>
              <a:t>Perceived benefit - view that the program was providing tangible and relatable improvements and increased client functional abilities.</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44</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modified OEP = HEP</a:t>
            </a:r>
            <a:r>
              <a:rPr lang="en-US" baseline="0" dirty="0" smtClean="0"/>
              <a:t> </a:t>
            </a:r>
            <a:r>
              <a:rPr lang="en-US" dirty="0" smtClean="0"/>
              <a:t>run for 6 months with 5 sessions of walking and 5 individual session of exercise at 15-20mins in duration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45</a:t>
            </a:fld>
            <a:endParaRPr lang="en-US"/>
          </a:p>
        </p:txBody>
      </p:sp>
    </p:spTree>
    <p:extLst>
      <p:ext uri="{BB962C8B-B14F-4D97-AF65-F5344CB8AC3E}">
        <p14:creationId xmlns:p14="http://schemas.microsoft.com/office/powerpoint/2010/main" val="34101176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47</a:t>
            </a:fld>
            <a:endParaRPr lang="en-US"/>
          </a:p>
        </p:txBody>
      </p:sp>
    </p:spTree>
    <p:extLst>
      <p:ext uri="{BB962C8B-B14F-4D97-AF65-F5344CB8AC3E}">
        <p14:creationId xmlns:p14="http://schemas.microsoft.com/office/powerpoint/2010/main" val="2917898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a:t>
            </a:r>
            <a:r>
              <a:rPr lang="en-US" baseline="0" dirty="0" smtClean="0"/>
              <a:t> to utilize novel technology that is appropriate to the types of home exercise used. </a:t>
            </a:r>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11</a:t>
            </a:fld>
            <a:endParaRPr lang="en-US"/>
          </a:p>
        </p:txBody>
      </p:sp>
    </p:spTree>
    <p:extLst>
      <p:ext uri="{BB962C8B-B14F-4D97-AF65-F5344CB8AC3E}">
        <p14:creationId xmlns:p14="http://schemas.microsoft.com/office/powerpoint/2010/main" val="166015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Common theme of ‘fatalism’ – the belief that falling is a natural consequence of aging and that nothing can be done to prevent this outcome</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14</a:t>
            </a:fld>
            <a:endParaRPr lang="en-US"/>
          </a:p>
        </p:txBody>
      </p:sp>
    </p:spTree>
    <p:extLst>
      <p:ext uri="{BB962C8B-B14F-4D97-AF65-F5344CB8AC3E}">
        <p14:creationId xmlns:p14="http://schemas.microsoft.com/office/powerpoint/2010/main" val="235143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In contrast to Horne et al., acknowledgement of fall risk, and increased fear of falling were not indicators of improved HEP adherence</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16</a:t>
            </a:fld>
            <a:endParaRPr lang="en-US"/>
          </a:p>
        </p:txBody>
      </p:sp>
    </p:spTree>
    <p:extLst>
      <p:ext uri="{BB962C8B-B14F-4D97-AF65-F5344CB8AC3E}">
        <p14:creationId xmlns:p14="http://schemas.microsoft.com/office/powerpoint/2010/main" val="2669681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Horne et al. believe that education should be focused on the negative aspects of HEP non-adherence, whereas Yardley et al. believe education should be of a more positive slant .  </a:t>
            </a:r>
            <a:r>
              <a:rPr lang="en-US" dirty="0" smtClean="0">
                <a:solidFill>
                  <a:srgbClr val="FF0000"/>
                </a:solidFill>
              </a:rPr>
              <a:t>WHAT DO YOU THINK?</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6898171A-81B6-472C-A34C-952A85511370}" type="slidenum">
              <a:rPr lang="en-US" smtClean="0"/>
              <a:t>17</a:t>
            </a:fld>
            <a:endParaRPr lang="en-US"/>
          </a:p>
        </p:txBody>
      </p:sp>
    </p:spTree>
    <p:extLst>
      <p:ext uri="{BB962C8B-B14F-4D97-AF65-F5344CB8AC3E}">
        <p14:creationId xmlns:p14="http://schemas.microsoft.com/office/powerpoint/2010/main" val="303545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Horne et al. believe that education should be focused on the negative aspects of HEP non-adherence, whereas Yardley et al. believe education should be of a more positive slant </a:t>
            </a:r>
          </a:p>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18</a:t>
            </a:fld>
            <a:endParaRPr lang="en-US"/>
          </a:p>
        </p:txBody>
      </p:sp>
    </p:spTree>
    <p:extLst>
      <p:ext uri="{BB962C8B-B14F-4D97-AF65-F5344CB8AC3E}">
        <p14:creationId xmlns:p14="http://schemas.microsoft.com/office/powerpoint/2010/main" val="3035455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98171A-81B6-472C-A34C-952A85511370}" type="slidenum">
              <a:rPr lang="en-US" smtClean="0"/>
              <a:t>20</a:t>
            </a:fld>
            <a:endParaRPr lang="en-US"/>
          </a:p>
        </p:txBody>
      </p:sp>
    </p:spTree>
    <p:extLst>
      <p:ext uri="{BB962C8B-B14F-4D97-AF65-F5344CB8AC3E}">
        <p14:creationId xmlns:p14="http://schemas.microsoft.com/office/powerpoint/2010/main" val="24745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7744A4-535A-4A5D-AEEC-4C0CCF9A56F7}"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397383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744A4-535A-4A5D-AEEC-4C0CCF9A56F7}"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365217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744A4-535A-4A5D-AEEC-4C0CCF9A56F7}"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219169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744A4-535A-4A5D-AEEC-4C0CCF9A56F7}"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368642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744A4-535A-4A5D-AEEC-4C0CCF9A56F7}"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119082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7744A4-535A-4A5D-AEEC-4C0CCF9A56F7}"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192909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7744A4-535A-4A5D-AEEC-4C0CCF9A56F7}" type="datetimeFigureOut">
              <a:rPr lang="en-US" smtClean="0"/>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379365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744A4-535A-4A5D-AEEC-4C0CCF9A56F7}" type="datetimeFigureOut">
              <a:rPr lang="en-US" smtClean="0"/>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232952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744A4-535A-4A5D-AEEC-4C0CCF9A56F7}" type="datetimeFigureOut">
              <a:rPr lang="en-US" smtClean="0"/>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3536296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744A4-535A-4A5D-AEEC-4C0CCF9A56F7}"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50279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744A4-535A-4A5D-AEEC-4C0CCF9A56F7}"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36B62-2B40-41D3-A71E-A71CBA16CF6D}" type="slidenum">
              <a:rPr lang="en-US" smtClean="0"/>
              <a:t>‹#›</a:t>
            </a:fld>
            <a:endParaRPr lang="en-US"/>
          </a:p>
        </p:txBody>
      </p:sp>
    </p:spTree>
    <p:extLst>
      <p:ext uri="{BB962C8B-B14F-4D97-AF65-F5344CB8AC3E}">
        <p14:creationId xmlns:p14="http://schemas.microsoft.com/office/powerpoint/2010/main" val="164636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744A4-535A-4A5D-AEEC-4C0CCF9A56F7}" type="datetimeFigureOut">
              <a:rPr lang="en-US" smtClean="0"/>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36B62-2B40-41D3-A71E-A71CBA16CF6D}" type="slidenum">
              <a:rPr lang="en-US" smtClean="0"/>
              <a:t>‹#›</a:t>
            </a:fld>
            <a:endParaRPr lang="en-US"/>
          </a:p>
        </p:txBody>
      </p:sp>
    </p:spTree>
    <p:extLst>
      <p:ext uri="{BB962C8B-B14F-4D97-AF65-F5344CB8AC3E}">
        <p14:creationId xmlns:p14="http://schemas.microsoft.com/office/powerpoint/2010/main" val="319639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golime.co/blog/bid/202434/Core-Components-to-Support-Your-Company-s-Mobile-Initiative" TargetMode="External"/><Relationship Id="rId5" Type="http://schemas.openxmlformats.org/officeDocument/2006/relationships/image" Target="../media/image11.jpeg"/><Relationship Id="rId4" Type="http://schemas.openxmlformats.org/officeDocument/2006/relationships/hyperlink" Target="http://www.exerciseequipmentfanatic.com/health-and-fitnes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609600"/>
            <a:ext cx="8305800" cy="1470025"/>
          </a:xfrm>
        </p:spPr>
        <p:txBody>
          <a:bodyPr>
            <a:normAutofit fontScale="90000"/>
          </a:bodyPr>
          <a:lstStyle/>
          <a:p>
            <a:r>
              <a:rPr lang="en-US" b="1" dirty="0"/>
              <a:t>How to solve the issue of poor adherence to home exercise programs in older adults.</a:t>
            </a:r>
            <a:endParaRPr lang="en-US" dirty="0"/>
          </a:p>
        </p:txBody>
      </p:sp>
      <p:sp>
        <p:nvSpPr>
          <p:cNvPr id="3" name="Subtitle 2"/>
          <p:cNvSpPr>
            <a:spLocks noGrp="1"/>
          </p:cNvSpPr>
          <p:nvPr>
            <p:ph type="subTitle" idx="1"/>
          </p:nvPr>
        </p:nvSpPr>
        <p:spPr>
          <a:xfrm>
            <a:off x="4419600" y="2579569"/>
            <a:ext cx="4343400" cy="1828800"/>
          </a:xfrm>
        </p:spPr>
        <p:txBody>
          <a:bodyPr/>
          <a:lstStyle/>
          <a:p>
            <a:r>
              <a:rPr lang="en-US" b="1" dirty="0"/>
              <a:t>Andrew Newman SPT</a:t>
            </a:r>
            <a:endParaRPr lang="en-US" dirty="0"/>
          </a:p>
          <a:p>
            <a:r>
              <a:rPr lang="en-US" b="1" dirty="0"/>
              <a:t>University of North Carolina at Chapel Hill</a:t>
            </a:r>
            <a:endParaRPr lang="en-US" dirty="0"/>
          </a:p>
          <a:p>
            <a:endParaRPr lang="en-US" dirty="0"/>
          </a:p>
        </p:txBody>
      </p:sp>
      <p:pic>
        <p:nvPicPr>
          <p:cNvPr id="1026" name="Picture 2" descr="http://www.mcvayphysicaltherapy.com/wp-content/uploads/2011/05/exerci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89909"/>
            <a:ext cx="4114800" cy="41550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86200" y="6024780"/>
            <a:ext cx="4876800" cy="307777"/>
          </a:xfrm>
          <a:prstGeom prst="rect">
            <a:avLst/>
          </a:prstGeom>
          <a:noFill/>
        </p:spPr>
        <p:txBody>
          <a:bodyPr wrap="square" rtlCol="0">
            <a:spAutoFit/>
          </a:bodyPr>
          <a:lstStyle/>
          <a:p>
            <a:r>
              <a:rPr lang="en-US" sz="1400" dirty="0" smtClean="0"/>
              <a:t>http://mcvayphysicaltherapy.com/services/therapeutic-exercise/</a:t>
            </a:r>
            <a:endParaRPr lang="en-US" sz="1400" dirty="0"/>
          </a:p>
        </p:txBody>
      </p:sp>
    </p:spTree>
    <p:extLst>
      <p:ext uri="{BB962C8B-B14F-4D97-AF65-F5344CB8AC3E}">
        <p14:creationId xmlns:p14="http://schemas.microsoft.com/office/powerpoint/2010/main" val="2386129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1. Use of novel technology</a:t>
            </a:r>
            <a:r>
              <a:rPr lang="en-US" baseline="30000" dirty="0" smtClean="0"/>
              <a:t>3,5-8</a:t>
            </a:r>
            <a:endParaRPr lang="en-US" baseline="30000" dirty="0"/>
          </a:p>
        </p:txBody>
      </p:sp>
      <p:sp>
        <p:nvSpPr>
          <p:cNvPr id="3" name="Content Placeholder 2"/>
          <p:cNvSpPr>
            <a:spLocks noGrp="1"/>
          </p:cNvSpPr>
          <p:nvPr>
            <p:ph idx="1"/>
          </p:nvPr>
        </p:nvSpPr>
        <p:spPr>
          <a:xfrm>
            <a:off x="457200" y="1524000"/>
            <a:ext cx="8229600" cy="4343400"/>
          </a:xfrm>
        </p:spPr>
        <p:txBody>
          <a:bodyPr>
            <a:normAutofit fontScale="77500" lnSpcReduction="20000"/>
          </a:bodyPr>
          <a:lstStyle/>
          <a:p>
            <a:pPr lvl="1"/>
            <a:r>
              <a:rPr lang="en-US" sz="4100" dirty="0" smtClean="0"/>
              <a:t>Increased:</a:t>
            </a:r>
          </a:p>
          <a:p>
            <a:pPr marL="457200" lvl="1" indent="0">
              <a:buNone/>
            </a:pPr>
            <a:endParaRPr lang="en-US" sz="1500" dirty="0" smtClean="0"/>
          </a:p>
          <a:p>
            <a:pPr lvl="2">
              <a:lnSpc>
                <a:spcPct val="150000"/>
              </a:lnSpc>
            </a:pPr>
            <a:r>
              <a:rPr lang="en-US" sz="3100" dirty="0" smtClean="0"/>
              <a:t> </a:t>
            </a:r>
            <a:r>
              <a:rPr lang="en-US" sz="3100" b="1" dirty="0"/>
              <a:t>S</a:t>
            </a:r>
            <a:r>
              <a:rPr lang="en-US" sz="3100" b="1" dirty="0" smtClean="0"/>
              <a:t>elf-efficacy</a:t>
            </a:r>
            <a:r>
              <a:rPr lang="en-US" sz="3100" dirty="0" smtClean="0"/>
              <a:t> – “</a:t>
            </a:r>
            <a:r>
              <a:rPr lang="en-US" sz="3100" dirty="0"/>
              <a:t>belief that an individual can succeed </a:t>
            </a:r>
            <a:r>
              <a:rPr lang="en-US" sz="3100" dirty="0" smtClean="0"/>
              <a:t>“</a:t>
            </a:r>
          </a:p>
          <a:p>
            <a:pPr lvl="2">
              <a:lnSpc>
                <a:spcPct val="150000"/>
              </a:lnSpc>
            </a:pPr>
            <a:r>
              <a:rPr lang="en-US" sz="3100" dirty="0" smtClean="0"/>
              <a:t> </a:t>
            </a:r>
            <a:r>
              <a:rPr lang="en-US" sz="3100" b="1" dirty="0"/>
              <a:t>F</a:t>
            </a:r>
            <a:r>
              <a:rPr lang="en-US" sz="3100" b="1" dirty="0" smtClean="0"/>
              <a:t>acilitation </a:t>
            </a:r>
            <a:r>
              <a:rPr lang="en-US" sz="3100" dirty="0" smtClean="0"/>
              <a:t>– “provision of tools to improve outcome that make new behaviors easier to perform”</a:t>
            </a:r>
          </a:p>
          <a:p>
            <a:pPr lvl="2">
              <a:lnSpc>
                <a:spcPct val="150000"/>
              </a:lnSpc>
            </a:pPr>
            <a:r>
              <a:rPr lang="en-US" sz="3100" b="1" dirty="0"/>
              <a:t>C</a:t>
            </a:r>
            <a:r>
              <a:rPr lang="en-US" sz="3100" b="1" dirty="0" smtClean="0"/>
              <a:t>ues to action </a:t>
            </a:r>
            <a:r>
              <a:rPr lang="en-US" sz="3100" dirty="0" smtClean="0"/>
              <a:t>– “things that motivate people to improve behavior”</a:t>
            </a:r>
          </a:p>
          <a:p>
            <a:pPr lvl="2">
              <a:lnSpc>
                <a:spcPct val="150000"/>
              </a:lnSpc>
            </a:pPr>
            <a:r>
              <a:rPr lang="en-US" sz="3100" b="1" dirty="0"/>
              <a:t>S</a:t>
            </a:r>
            <a:r>
              <a:rPr lang="en-US" sz="3100" b="1" dirty="0" smtClean="0"/>
              <a:t>elf regulation </a:t>
            </a:r>
            <a:r>
              <a:rPr lang="en-US" sz="3100" dirty="0" smtClean="0"/>
              <a:t>– “self-monitoring, goal setting, feedback to improve outcomes”</a:t>
            </a:r>
            <a:endParaRPr lang="en-US" sz="3100" dirty="0"/>
          </a:p>
        </p:txBody>
      </p:sp>
    </p:spTree>
    <p:extLst>
      <p:ext uri="{BB962C8B-B14F-4D97-AF65-F5344CB8AC3E}">
        <p14:creationId xmlns:p14="http://schemas.microsoft.com/office/powerpoint/2010/main" val="3203511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 Use of novel technology</a:t>
            </a:r>
            <a:endParaRPr lang="en-US" baseline="30000" dirty="0"/>
          </a:p>
        </p:txBody>
      </p:sp>
      <p:sp>
        <p:nvSpPr>
          <p:cNvPr id="3" name="Content Placeholder 2"/>
          <p:cNvSpPr>
            <a:spLocks noGrp="1"/>
          </p:cNvSpPr>
          <p:nvPr>
            <p:ph idx="1"/>
          </p:nvPr>
        </p:nvSpPr>
        <p:spPr>
          <a:xfrm>
            <a:off x="22654" y="1143000"/>
            <a:ext cx="8991600" cy="5562600"/>
          </a:xfrm>
        </p:spPr>
        <p:txBody>
          <a:bodyPr>
            <a:normAutofit/>
          </a:bodyPr>
          <a:lstStyle/>
          <a:p>
            <a:pPr lvl="1"/>
            <a:r>
              <a:rPr lang="en-US" sz="3200" b="1" u="sng" dirty="0" smtClean="0"/>
              <a:t>Case example – Mr. P:</a:t>
            </a:r>
          </a:p>
          <a:p>
            <a:pPr marL="457200" lvl="1" indent="0">
              <a:buNone/>
            </a:pPr>
            <a:endParaRPr lang="en-US" sz="1600" b="1" u="sng" dirty="0" smtClean="0"/>
          </a:p>
          <a:p>
            <a:pPr lvl="2"/>
            <a:r>
              <a:rPr lang="en-US" sz="2800" dirty="0" smtClean="0"/>
              <a:t>67 y/o obese ‘tech savvy’ male</a:t>
            </a:r>
          </a:p>
          <a:p>
            <a:pPr marL="914400" lvl="2" indent="0">
              <a:buNone/>
            </a:pPr>
            <a:r>
              <a:rPr lang="en-US" sz="2800" dirty="0" smtClean="0"/>
              <a:t> </a:t>
            </a:r>
          </a:p>
          <a:p>
            <a:pPr lvl="2"/>
            <a:r>
              <a:rPr lang="en-US" sz="2800" dirty="0" smtClean="0"/>
              <a:t>HEP included golf and jogging</a:t>
            </a:r>
          </a:p>
          <a:p>
            <a:pPr lvl="2"/>
            <a:endParaRPr lang="en-US" sz="1600" dirty="0" smtClean="0"/>
          </a:p>
          <a:p>
            <a:pPr lvl="2"/>
            <a:r>
              <a:rPr lang="en-US" sz="2800" dirty="0" smtClean="0"/>
              <a:t>Provided with a cell phone exercise tracking application (number of steps, duration of exercise, intensity i.e. calories burned)</a:t>
            </a:r>
          </a:p>
          <a:p>
            <a:pPr lvl="2"/>
            <a:endParaRPr lang="en-US" sz="1600" dirty="0" smtClean="0"/>
          </a:p>
          <a:p>
            <a:pPr lvl="2"/>
            <a:r>
              <a:rPr lang="en-US" sz="2800" dirty="0" smtClean="0"/>
              <a:t>‘</a:t>
            </a:r>
            <a:r>
              <a:rPr lang="en-US" sz="2800" dirty="0" err="1" smtClean="0"/>
              <a:t>Endomondo</a:t>
            </a:r>
            <a:r>
              <a:rPr lang="en-US" sz="2800" dirty="0" smtClean="0"/>
              <a:t> sports tracker’ with audio coach and route mapping</a:t>
            </a:r>
          </a:p>
          <a:p>
            <a:pPr lvl="2"/>
            <a:endParaRPr lang="en-US" sz="3700" dirty="0" smtClean="0"/>
          </a:p>
          <a:p>
            <a:pPr marL="457200" lvl="1" indent="0">
              <a:buNone/>
            </a:pPr>
            <a:endParaRPr lang="en-US" sz="1500" dirty="0" smtClean="0"/>
          </a:p>
          <a:p>
            <a:pPr lvl="2">
              <a:lnSpc>
                <a:spcPct val="150000"/>
              </a:lnSpc>
            </a:pPr>
            <a:endParaRPr lang="en-US" sz="3100" dirty="0"/>
          </a:p>
        </p:txBody>
      </p:sp>
    </p:spTree>
    <p:extLst>
      <p:ext uri="{BB962C8B-B14F-4D97-AF65-F5344CB8AC3E}">
        <p14:creationId xmlns:p14="http://schemas.microsoft.com/office/powerpoint/2010/main" val="1250260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Education</a:t>
            </a:r>
            <a:endParaRPr lang="en-US" dirty="0"/>
          </a:p>
        </p:txBody>
      </p:sp>
      <p:pic>
        <p:nvPicPr>
          <p:cNvPr id="5122" name="Picture 2" descr="http://www.permanentculturenow.com/wp-content/uploads/2011/11/educ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40774"/>
            <a:ext cx="8236560"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0" y="5603174"/>
            <a:ext cx="6400800" cy="646331"/>
          </a:xfrm>
          <a:prstGeom prst="rect">
            <a:avLst/>
          </a:prstGeom>
          <a:noFill/>
        </p:spPr>
        <p:txBody>
          <a:bodyPr wrap="square" rtlCol="0">
            <a:spAutoFit/>
          </a:bodyPr>
          <a:lstStyle/>
          <a:p>
            <a:pPr algn="ctr"/>
            <a:r>
              <a:rPr lang="en-US" dirty="0" smtClean="0"/>
              <a:t>http://www.permanentculturenow.com/introduction-to-education/</a:t>
            </a:r>
            <a:endParaRPr lang="en-US" dirty="0"/>
          </a:p>
        </p:txBody>
      </p:sp>
    </p:spTree>
    <p:extLst>
      <p:ext uri="{BB962C8B-B14F-4D97-AF65-F5344CB8AC3E}">
        <p14:creationId xmlns:p14="http://schemas.microsoft.com/office/powerpoint/2010/main" val="4286766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 Education </a:t>
            </a:r>
            <a:endParaRPr lang="en-US" dirty="0"/>
          </a:p>
        </p:txBody>
      </p:sp>
      <p:sp>
        <p:nvSpPr>
          <p:cNvPr id="3" name="Content Placeholder 2"/>
          <p:cNvSpPr>
            <a:spLocks noGrp="1"/>
          </p:cNvSpPr>
          <p:nvPr>
            <p:ph idx="1"/>
          </p:nvPr>
        </p:nvSpPr>
        <p:spPr>
          <a:xfrm>
            <a:off x="381000" y="1143000"/>
            <a:ext cx="8229600" cy="5334000"/>
          </a:xfrm>
        </p:spPr>
        <p:txBody>
          <a:bodyPr>
            <a:normAutofit lnSpcReduction="10000"/>
          </a:bodyPr>
          <a:lstStyle/>
          <a:p>
            <a:r>
              <a:rPr lang="en-US" dirty="0" err="1" smtClean="0"/>
              <a:t>Volger</a:t>
            </a:r>
            <a:r>
              <a:rPr lang="en-US" dirty="0" smtClean="0"/>
              <a:t> et al.</a:t>
            </a:r>
            <a:r>
              <a:rPr lang="en-US" baseline="30000" dirty="0" smtClean="0"/>
              <a:t>9</a:t>
            </a:r>
          </a:p>
          <a:p>
            <a:pPr lvl="1"/>
            <a:r>
              <a:rPr lang="en-US" dirty="0"/>
              <a:t>D</a:t>
            </a:r>
            <a:r>
              <a:rPr lang="en-US" dirty="0" smtClean="0"/>
              <a:t>etraining effect on strength and balance at end of 12 week HEP and at 12 weeks follow-up</a:t>
            </a:r>
          </a:p>
          <a:p>
            <a:pPr lvl="1"/>
            <a:r>
              <a:rPr lang="en-US" dirty="0" smtClean="0"/>
              <a:t>180 older adults recently discharged from hospital</a:t>
            </a:r>
          </a:p>
          <a:p>
            <a:pPr lvl="1"/>
            <a:r>
              <a:rPr lang="en-US" dirty="0" smtClean="0"/>
              <a:t>Significant detraining effects in nearly all clients returning to pre-intervention baseline strength/balance measures</a:t>
            </a:r>
          </a:p>
          <a:p>
            <a:pPr lvl="1"/>
            <a:endParaRPr lang="en-US" sz="1800" dirty="0" smtClean="0"/>
          </a:p>
          <a:p>
            <a:pPr lvl="1"/>
            <a:r>
              <a:rPr lang="en-US" sz="3200" dirty="0" smtClean="0"/>
              <a:t>Take-home message</a:t>
            </a:r>
          </a:p>
          <a:p>
            <a:pPr lvl="2"/>
            <a:r>
              <a:rPr lang="en-US" sz="2800" dirty="0" smtClean="0"/>
              <a:t>PTs must educate clients on importance of </a:t>
            </a:r>
            <a:r>
              <a:rPr lang="en-US" sz="2800" u="sng" dirty="0" smtClean="0"/>
              <a:t>long-term exercise adherence </a:t>
            </a:r>
            <a:r>
              <a:rPr lang="en-US" sz="2800" dirty="0" smtClean="0"/>
              <a:t>and the consequences of poor adherence (detraining)</a:t>
            </a:r>
            <a:endParaRPr lang="en-US" sz="2800" dirty="0"/>
          </a:p>
        </p:txBody>
      </p:sp>
    </p:spTree>
    <p:extLst>
      <p:ext uri="{BB962C8B-B14F-4D97-AF65-F5344CB8AC3E}">
        <p14:creationId xmlns:p14="http://schemas.microsoft.com/office/powerpoint/2010/main" val="3921417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 Education</a:t>
            </a:r>
            <a:endParaRPr lang="en-US" dirty="0"/>
          </a:p>
        </p:txBody>
      </p:sp>
      <p:sp>
        <p:nvSpPr>
          <p:cNvPr id="3" name="Content Placeholder 2"/>
          <p:cNvSpPr>
            <a:spLocks noGrp="1"/>
          </p:cNvSpPr>
          <p:nvPr>
            <p:ph idx="1"/>
          </p:nvPr>
        </p:nvSpPr>
        <p:spPr>
          <a:xfrm>
            <a:off x="457200" y="990600"/>
            <a:ext cx="8229600" cy="5410200"/>
          </a:xfrm>
        </p:spPr>
        <p:txBody>
          <a:bodyPr>
            <a:normAutofit/>
          </a:bodyPr>
          <a:lstStyle/>
          <a:p>
            <a:r>
              <a:rPr lang="en-US" dirty="0" smtClean="0"/>
              <a:t>Horne et al.</a:t>
            </a:r>
            <a:r>
              <a:rPr lang="en-US" baseline="30000" dirty="0" smtClean="0"/>
              <a:t>10</a:t>
            </a:r>
          </a:p>
          <a:p>
            <a:pPr lvl="1"/>
            <a:r>
              <a:rPr lang="en-US" dirty="0"/>
              <a:t>S</a:t>
            </a:r>
            <a:r>
              <a:rPr lang="en-US" dirty="0" smtClean="0"/>
              <a:t>alient beliefs influencing uptake and adherence to exercise for fall prevention among commu</a:t>
            </a:r>
            <a:r>
              <a:rPr lang="en-US" dirty="0"/>
              <a:t>n</a:t>
            </a:r>
            <a:r>
              <a:rPr lang="en-US" dirty="0" smtClean="0"/>
              <a:t>ity dwelling older adults (Caucasian and Asian) </a:t>
            </a:r>
          </a:p>
          <a:p>
            <a:pPr lvl="1"/>
            <a:r>
              <a:rPr lang="en-US" dirty="0" smtClean="0"/>
              <a:t>Both groups confused about difference between exercise vs. physical activity</a:t>
            </a:r>
          </a:p>
          <a:p>
            <a:pPr lvl="1"/>
            <a:r>
              <a:rPr lang="en-US" dirty="0"/>
              <a:t>D</a:t>
            </a:r>
            <a:r>
              <a:rPr lang="en-US" dirty="0" smtClean="0"/>
              <a:t>oing enough physical activity that exercise was not required</a:t>
            </a:r>
          </a:p>
          <a:p>
            <a:pPr lvl="1"/>
            <a:r>
              <a:rPr lang="en-US" dirty="0"/>
              <a:t>T</a:t>
            </a:r>
            <a:r>
              <a:rPr lang="en-US" dirty="0" smtClean="0"/>
              <a:t>oo young to fall or refused to acknowledge fall risk</a:t>
            </a:r>
          </a:p>
          <a:p>
            <a:pPr lvl="1"/>
            <a:r>
              <a:rPr lang="en-US" dirty="0" smtClean="0"/>
              <a:t>Common theme of ‘fatalism’</a:t>
            </a:r>
          </a:p>
        </p:txBody>
      </p:sp>
    </p:spTree>
    <p:extLst>
      <p:ext uri="{BB962C8B-B14F-4D97-AF65-F5344CB8AC3E}">
        <p14:creationId xmlns:p14="http://schemas.microsoft.com/office/powerpoint/2010/main" val="1801341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t>2. Education</a:t>
            </a:r>
            <a:endParaRPr lang="en-US" dirty="0"/>
          </a:p>
        </p:txBody>
      </p:sp>
      <p:sp>
        <p:nvSpPr>
          <p:cNvPr id="3" name="Content Placeholder 2"/>
          <p:cNvSpPr>
            <a:spLocks noGrp="1"/>
          </p:cNvSpPr>
          <p:nvPr>
            <p:ph idx="1"/>
          </p:nvPr>
        </p:nvSpPr>
        <p:spPr>
          <a:xfrm>
            <a:off x="304800" y="762000"/>
            <a:ext cx="8458200" cy="5867400"/>
          </a:xfrm>
        </p:spPr>
        <p:txBody>
          <a:bodyPr>
            <a:normAutofit lnSpcReduction="10000"/>
          </a:bodyPr>
          <a:lstStyle/>
          <a:p>
            <a:r>
              <a:rPr lang="en-US" dirty="0" smtClean="0"/>
              <a:t>Horne et al.</a:t>
            </a:r>
            <a:r>
              <a:rPr lang="en-US" baseline="30000" dirty="0" smtClean="0"/>
              <a:t> 10</a:t>
            </a:r>
          </a:p>
          <a:p>
            <a:endParaRPr lang="en-US" sz="1200" dirty="0" smtClean="0"/>
          </a:p>
          <a:p>
            <a:pPr lvl="1"/>
            <a:r>
              <a:rPr lang="en-US" dirty="0" smtClean="0"/>
              <a:t>Take-home message: </a:t>
            </a:r>
          </a:p>
          <a:p>
            <a:pPr lvl="2"/>
            <a:r>
              <a:rPr lang="en-US" sz="2800" dirty="0" smtClean="0"/>
              <a:t>Educate patients - HEP adherence to reduce/prevent negative outcomes</a:t>
            </a:r>
            <a:r>
              <a:rPr lang="en-US" sz="2800" dirty="0"/>
              <a:t> </a:t>
            </a:r>
            <a:r>
              <a:rPr lang="en-US" sz="2800" dirty="0" smtClean="0"/>
              <a:t>and that falling is not part of natural ageing process</a:t>
            </a:r>
          </a:p>
          <a:p>
            <a:pPr lvl="2"/>
            <a:r>
              <a:rPr lang="en-US" sz="2800" dirty="0" smtClean="0"/>
              <a:t>Educate patients - declines in strength/balance can be reversed </a:t>
            </a:r>
          </a:p>
          <a:p>
            <a:pPr lvl="2"/>
            <a:r>
              <a:rPr lang="en-US" sz="2800" dirty="0" smtClean="0"/>
              <a:t>Stubborn clients - have them participate in outcome measures and explain the results and consequences</a:t>
            </a:r>
          </a:p>
          <a:p>
            <a:pPr lvl="2"/>
            <a:r>
              <a:rPr lang="en-US" sz="2800" dirty="0" smtClean="0"/>
              <a:t>Focus on - benefits of exercise and leading a healthy lifestyle as it relates to the clients’ goals and personal life</a:t>
            </a:r>
          </a:p>
        </p:txBody>
      </p:sp>
    </p:spTree>
    <p:extLst>
      <p:ext uri="{BB962C8B-B14F-4D97-AF65-F5344CB8AC3E}">
        <p14:creationId xmlns:p14="http://schemas.microsoft.com/office/powerpoint/2010/main" val="1380709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 Education</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r>
              <a:rPr lang="en-US" dirty="0" smtClean="0"/>
              <a:t>Yardley et al.</a:t>
            </a:r>
            <a:r>
              <a:rPr lang="en-US" baseline="30000" dirty="0" smtClean="0"/>
              <a:t> 11</a:t>
            </a:r>
          </a:p>
          <a:p>
            <a:pPr marL="0" indent="0">
              <a:buNone/>
            </a:pPr>
            <a:endParaRPr lang="en-US" sz="1200" dirty="0" smtClean="0"/>
          </a:p>
          <a:p>
            <a:pPr lvl="1"/>
            <a:r>
              <a:rPr lang="en-US" dirty="0" smtClean="0"/>
              <a:t>Quantitatively measured attitudes, beliefs, and intentions of 558 older adults at </a:t>
            </a:r>
            <a:r>
              <a:rPr lang="en-US" i="1" dirty="0" smtClean="0"/>
              <a:t>different levels of physical capabilities</a:t>
            </a:r>
            <a:r>
              <a:rPr lang="en-US" dirty="0" smtClean="0"/>
              <a:t> to initiate and adhere to a strength and balance HEP</a:t>
            </a:r>
          </a:p>
          <a:p>
            <a:pPr marL="457200" lvl="1" indent="0">
              <a:buNone/>
            </a:pPr>
            <a:endParaRPr lang="en-US" sz="1600" dirty="0" smtClean="0"/>
          </a:p>
          <a:p>
            <a:pPr lvl="1"/>
            <a:r>
              <a:rPr lang="en-US" dirty="0" smtClean="0"/>
              <a:t>Results: </a:t>
            </a:r>
          </a:p>
          <a:p>
            <a:pPr lvl="2"/>
            <a:r>
              <a:rPr lang="en-US" sz="2800" dirty="0" smtClean="0"/>
              <a:t>HEP adherence strongly correlated with levels of self-efficacy and concerns with difficulty of performing the HEP</a:t>
            </a:r>
          </a:p>
          <a:p>
            <a:pPr marL="457200" lvl="1" indent="0">
              <a:buNone/>
            </a:pPr>
            <a:endParaRPr lang="en-US" dirty="0" smtClean="0"/>
          </a:p>
        </p:txBody>
      </p:sp>
    </p:spTree>
    <p:extLst>
      <p:ext uri="{BB962C8B-B14F-4D97-AF65-F5344CB8AC3E}">
        <p14:creationId xmlns:p14="http://schemas.microsoft.com/office/powerpoint/2010/main" val="1846301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879764"/>
          </a:xfrm>
        </p:spPr>
        <p:txBody>
          <a:bodyPr>
            <a:normAutofit/>
          </a:bodyPr>
          <a:lstStyle/>
          <a:p>
            <a:r>
              <a:rPr lang="en-US" dirty="0" smtClean="0"/>
              <a:t>2. Education</a:t>
            </a:r>
            <a:endParaRPr lang="en-US" dirty="0"/>
          </a:p>
        </p:txBody>
      </p:sp>
      <p:sp>
        <p:nvSpPr>
          <p:cNvPr id="3" name="Content Placeholder 2"/>
          <p:cNvSpPr>
            <a:spLocks noGrp="1"/>
          </p:cNvSpPr>
          <p:nvPr>
            <p:ph idx="1"/>
          </p:nvPr>
        </p:nvSpPr>
        <p:spPr>
          <a:xfrm>
            <a:off x="381000" y="990600"/>
            <a:ext cx="8382000" cy="5638800"/>
          </a:xfrm>
        </p:spPr>
        <p:txBody>
          <a:bodyPr>
            <a:normAutofit lnSpcReduction="10000"/>
          </a:bodyPr>
          <a:lstStyle/>
          <a:p>
            <a:r>
              <a:rPr lang="en-US" dirty="0" smtClean="0"/>
              <a:t>Yardley et al.</a:t>
            </a:r>
            <a:r>
              <a:rPr lang="en-US" baseline="30000" dirty="0" smtClean="0"/>
              <a:t> 11</a:t>
            </a:r>
          </a:p>
          <a:p>
            <a:endParaRPr lang="en-US" sz="1300" dirty="0" smtClean="0"/>
          </a:p>
          <a:p>
            <a:pPr lvl="1"/>
            <a:r>
              <a:rPr lang="en-US" sz="3200" dirty="0" smtClean="0"/>
              <a:t>Take-home message:</a:t>
            </a:r>
          </a:p>
          <a:p>
            <a:pPr lvl="1"/>
            <a:endParaRPr lang="en-US" sz="1100" dirty="0" smtClean="0"/>
          </a:p>
          <a:p>
            <a:pPr lvl="2">
              <a:lnSpc>
                <a:spcPct val="110000"/>
              </a:lnSpc>
            </a:pPr>
            <a:r>
              <a:rPr lang="en-US" sz="2800" dirty="0" smtClean="0"/>
              <a:t>Educate on need for long-term adherence for independent living and improved self-care</a:t>
            </a:r>
          </a:p>
          <a:p>
            <a:pPr lvl="2">
              <a:lnSpc>
                <a:spcPct val="110000"/>
              </a:lnSpc>
            </a:pPr>
            <a:r>
              <a:rPr lang="en-US" sz="2800" dirty="0" smtClean="0"/>
              <a:t>Focus on - positive aspects and achievable benefits </a:t>
            </a:r>
          </a:p>
          <a:p>
            <a:pPr lvl="2">
              <a:lnSpc>
                <a:spcPct val="110000"/>
              </a:lnSpc>
            </a:pPr>
            <a:r>
              <a:rPr lang="en-US" sz="2800" dirty="0" smtClean="0"/>
              <a:t>Emphasize the positive social identity with exercise</a:t>
            </a:r>
          </a:p>
          <a:p>
            <a:pPr lvl="2">
              <a:lnSpc>
                <a:spcPct val="110000"/>
              </a:lnSpc>
            </a:pPr>
            <a:r>
              <a:rPr lang="en-US" sz="2800" dirty="0"/>
              <a:t>A</a:t>
            </a:r>
            <a:r>
              <a:rPr lang="en-US" sz="2800" dirty="0" smtClean="0"/>
              <a:t>ssure clients that friends and family  would approve of an improved exercise behavior</a:t>
            </a:r>
          </a:p>
          <a:p>
            <a:pPr marL="457200" lvl="1" indent="0">
              <a:buNone/>
            </a:pPr>
            <a:endParaRPr lang="en-US" sz="3200" dirty="0" smtClean="0"/>
          </a:p>
        </p:txBody>
      </p:sp>
    </p:spTree>
    <p:extLst>
      <p:ext uri="{BB962C8B-B14F-4D97-AF65-F5344CB8AC3E}">
        <p14:creationId xmlns:p14="http://schemas.microsoft.com/office/powerpoint/2010/main" val="3922863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879764"/>
          </a:xfrm>
        </p:spPr>
        <p:txBody>
          <a:bodyPr>
            <a:normAutofit/>
          </a:bodyPr>
          <a:lstStyle/>
          <a:p>
            <a:r>
              <a:rPr lang="en-US" dirty="0" smtClean="0"/>
              <a:t>2. Education</a:t>
            </a:r>
            <a:endParaRPr lang="en-US" dirty="0"/>
          </a:p>
        </p:txBody>
      </p:sp>
      <p:sp>
        <p:nvSpPr>
          <p:cNvPr id="3" name="Content Placeholder 2"/>
          <p:cNvSpPr>
            <a:spLocks noGrp="1"/>
          </p:cNvSpPr>
          <p:nvPr>
            <p:ph idx="1"/>
          </p:nvPr>
        </p:nvSpPr>
        <p:spPr>
          <a:xfrm>
            <a:off x="381000" y="990600"/>
            <a:ext cx="8382000" cy="5638800"/>
          </a:xfrm>
        </p:spPr>
        <p:txBody>
          <a:bodyPr>
            <a:normAutofit fontScale="85000" lnSpcReduction="20000"/>
          </a:bodyPr>
          <a:lstStyle/>
          <a:p>
            <a:pPr>
              <a:buFont typeface="Wingdings" panose="05000000000000000000" pitchFamily="2" charset="2"/>
              <a:buChar char="Ø"/>
            </a:pPr>
            <a:r>
              <a:rPr lang="en-US" sz="3800" b="1" u="sng" dirty="0" smtClean="0"/>
              <a:t>Case example – Mr. P:</a:t>
            </a:r>
          </a:p>
          <a:p>
            <a:pPr>
              <a:buFont typeface="Wingdings" panose="05000000000000000000" pitchFamily="2" charset="2"/>
              <a:buChar char="Ø"/>
            </a:pPr>
            <a:endParaRPr lang="en-US" baseline="30000" dirty="0"/>
          </a:p>
          <a:p>
            <a:pPr lvl="1">
              <a:buFont typeface="Wingdings" panose="05000000000000000000" pitchFamily="2" charset="2"/>
              <a:buChar char="Ø"/>
            </a:pPr>
            <a:r>
              <a:rPr lang="en-US" sz="3200" dirty="0" smtClean="0"/>
              <a:t>On the golf course – </a:t>
            </a:r>
            <a:r>
              <a:rPr lang="en-US" sz="3200" dirty="0"/>
              <a:t>instructed to walk more than cart around the </a:t>
            </a:r>
            <a:r>
              <a:rPr lang="en-US" sz="3200" dirty="0" smtClean="0"/>
              <a:t>course</a:t>
            </a:r>
          </a:p>
          <a:p>
            <a:pPr lvl="1">
              <a:buFont typeface="Wingdings" panose="05000000000000000000" pitchFamily="2" charset="2"/>
              <a:buChar char="Ø"/>
            </a:pPr>
            <a:endParaRPr lang="en-US" sz="3200" dirty="0" smtClean="0"/>
          </a:p>
          <a:p>
            <a:pPr lvl="1">
              <a:buFont typeface="Wingdings" panose="05000000000000000000" pitchFamily="2" charset="2"/>
              <a:buChar char="Ø"/>
            </a:pPr>
            <a:r>
              <a:rPr lang="en-US" sz="3200" dirty="0" smtClean="0"/>
              <a:t>His golfing partners would approve of his decision to walk more – not to feel embarrassed or intimidated</a:t>
            </a:r>
          </a:p>
          <a:p>
            <a:pPr lvl="1">
              <a:buFont typeface="Wingdings" panose="05000000000000000000" pitchFamily="2" charset="2"/>
              <a:buChar char="Ø"/>
            </a:pPr>
            <a:endParaRPr lang="en-US" sz="3200" dirty="0" smtClean="0"/>
          </a:p>
          <a:p>
            <a:pPr lvl="1">
              <a:buFont typeface="Wingdings" panose="05000000000000000000" pitchFamily="2" charset="2"/>
              <a:buChar char="Ø"/>
            </a:pPr>
            <a:r>
              <a:rPr lang="en-US" sz="3200" dirty="0" smtClean="0"/>
              <a:t>Increasing the walking distance </a:t>
            </a:r>
            <a:r>
              <a:rPr lang="en-US" sz="3200" dirty="0" smtClean="0"/>
              <a:t>with his golfing partners on </a:t>
            </a:r>
            <a:r>
              <a:rPr lang="en-US" sz="3200" dirty="0" smtClean="0"/>
              <a:t>the course is appropriate and achievable for Mr. P</a:t>
            </a:r>
          </a:p>
          <a:p>
            <a:pPr lvl="1">
              <a:buFont typeface="Wingdings" panose="05000000000000000000" pitchFamily="2" charset="2"/>
              <a:buChar char="Ø"/>
            </a:pPr>
            <a:endParaRPr lang="en-US" sz="3200" dirty="0" smtClean="0"/>
          </a:p>
          <a:p>
            <a:pPr lvl="1">
              <a:buFont typeface="Wingdings" panose="05000000000000000000" pitchFamily="2" charset="2"/>
              <a:buChar char="Ø"/>
            </a:pPr>
            <a:r>
              <a:rPr lang="en-US" sz="3200" dirty="0" smtClean="0"/>
              <a:t>Reminded that increased cardiovascular health is likely to improve his golf game!</a:t>
            </a:r>
          </a:p>
          <a:p>
            <a:pPr lvl="1">
              <a:buFont typeface="Wingdings" panose="05000000000000000000" pitchFamily="2" charset="2"/>
              <a:buChar char="Ø"/>
            </a:pPr>
            <a:endParaRPr lang="en-US" sz="3200" dirty="0" smtClean="0"/>
          </a:p>
          <a:p>
            <a:pPr lvl="1">
              <a:buFont typeface="Wingdings" panose="05000000000000000000" pitchFamily="2" charset="2"/>
              <a:buChar char="Ø"/>
            </a:pPr>
            <a:endParaRPr lang="en-US" sz="3200" dirty="0" smtClean="0"/>
          </a:p>
          <a:p>
            <a:pPr lvl="1">
              <a:buFont typeface="Wingdings" panose="05000000000000000000" pitchFamily="2" charset="2"/>
              <a:buChar char="Ø"/>
            </a:pPr>
            <a:endParaRPr lang="en-US" sz="3200" dirty="0" smtClean="0"/>
          </a:p>
          <a:p>
            <a:pPr lvl="1">
              <a:buFont typeface="Wingdings" panose="05000000000000000000" pitchFamily="2" charset="2"/>
              <a:buChar char="Ø"/>
            </a:pPr>
            <a:endParaRPr lang="en-US" sz="3200" dirty="0" smtClean="0"/>
          </a:p>
          <a:p>
            <a:pPr lvl="1">
              <a:buFont typeface="Wingdings" panose="05000000000000000000" pitchFamily="2" charset="2"/>
              <a:buChar char="Ø"/>
            </a:pPr>
            <a:endParaRPr lang="en-US" sz="3200" dirty="0"/>
          </a:p>
          <a:p>
            <a:pPr lvl="1">
              <a:buFont typeface="Wingdings" panose="05000000000000000000" pitchFamily="2" charset="2"/>
              <a:buChar char="Ø"/>
            </a:pPr>
            <a:endParaRPr lang="en-US" baseline="30000" dirty="0" smtClean="0"/>
          </a:p>
          <a:p>
            <a:endParaRPr lang="en-US" sz="1300" dirty="0" smtClean="0"/>
          </a:p>
          <a:p>
            <a:pPr marL="457200" lvl="1" indent="0">
              <a:buNone/>
            </a:pPr>
            <a:endParaRPr lang="en-US" sz="3200" dirty="0" smtClean="0"/>
          </a:p>
        </p:txBody>
      </p:sp>
    </p:spTree>
    <p:extLst>
      <p:ext uri="{BB962C8B-B14F-4D97-AF65-F5344CB8AC3E}">
        <p14:creationId xmlns:p14="http://schemas.microsoft.com/office/powerpoint/2010/main" val="4115983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Tailoring a HEP</a:t>
            </a:r>
            <a:endParaRPr lang="en-US" dirty="0"/>
          </a:p>
        </p:txBody>
      </p:sp>
      <p:pic>
        <p:nvPicPr>
          <p:cNvPr id="6146" name="Picture 2" descr="https://encrypted-tbn3.gstatic.com/images?q=tbn:ANd9GcS31vC09fxfM3G4A7IbPgJIH7OwhVWAnZMrORfc7wBTuSWKB7c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946" y="1905000"/>
            <a:ext cx="3409950" cy="34099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6621" y="5636821"/>
            <a:ext cx="4038600" cy="830997"/>
          </a:xfrm>
          <a:prstGeom prst="rect">
            <a:avLst/>
          </a:prstGeom>
          <a:noFill/>
        </p:spPr>
        <p:txBody>
          <a:bodyPr wrap="square" rtlCol="0">
            <a:spAutoFit/>
          </a:bodyPr>
          <a:lstStyle/>
          <a:p>
            <a:pPr algn="ctr"/>
            <a:r>
              <a:rPr lang="en-US" sz="2400" dirty="0" smtClean="0"/>
              <a:t>http://www.burbidge.co.uk/site-content/tailored-to-fit</a:t>
            </a:r>
            <a:endParaRPr lang="en-US" sz="2400" dirty="0"/>
          </a:p>
        </p:txBody>
      </p:sp>
      <p:pic>
        <p:nvPicPr>
          <p:cNvPr id="6148" name="Picture 4" descr="http://cardiocorereview.net/wp-content/uploads/2014/10/widge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221" y="2762463"/>
            <a:ext cx="4146946" cy="238153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24400" y="5181600"/>
            <a:ext cx="3962400" cy="461665"/>
          </a:xfrm>
          <a:prstGeom prst="rect">
            <a:avLst/>
          </a:prstGeom>
          <a:noFill/>
        </p:spPr>
        <p:txBody>
          <a:bodyPr wrap="square" rtlCol="0">
            <a:spAutoFit/>
          </a:bodyPr>
          <a:lstStyle/>
          <a:p>
            <a:r>
              <a:rPr lang="en-US" sz="2400" dirty="0" smtClean="0"/>
              <a:t>http://cardiocorereview.net/</a:t>
            </a:r>
            <a:endParaRPr lang="en-US" sz="2400" dirty="0"/>
          </a:p>
        </p:txBody>
      </p:sp>
    </p:spTree>
    <p:extLst>
      <p:ext uri="{BB962C8B-B14F-4D97-AF65-F5344CB8AC3E}">
        <p14:creationId xmlns:p14="http://schemas.microsoft.com/office/powerpoint/2010/main" val="311945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Objectives</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dirty="0" smtClean="0"/>
              <a:t>Understand the need for improved home exercise prescription (HEP) in the elderly population (and in general)</a:t>
            </a:r>
          </a:p>
          <a:p>
            <a:pPr>
              <a:spcBef>
                <a:spcPts val="2000"/>
              </a:spcBef>
            </a:pPr>
            <a:r>
              <a:rPr lang="en-US" dirty="0" smtClean="0"/>
              <a:t>Discuss the poor adherence rate with HEP</a:t>
            </a:r>
          </a:p>
          <a:p>
            <a:pPr marL="0" indent="0">
              <a:buNone/>
            </a:pPr>
            <a:endParaRPr lang="en-US" sz="1500" dirty="0" smtClean="0"/>
          </a:p>
          <a:p>
            <a:r>
              <a:rPr lang="en-US" dirty="0" smtClean="0"/>
              <a:t>Identify the four different themes to improve HEP adherence in older adults and apply them to your HEP</a:t>
            </a:r>
          </a:p>
          <a:p>
            <a:pPr marL="0" indent="0">
              <a:buNone/>
            </a:pPr>
            <a:endParaRPr lang="en-US" sz="1300" dirty="0" smtClean="0"/>
          </a:p>
          <a:p>
            <a:r>
              <a:rPr lang="en-US" dirty="0" smtClean="0"/>
              <a:t>Discuss individual studies which provide support for the different methods to improve HEP adherence under each theme</a:t>
            </a:r>
          </a:p>
          <a:p>
            <a:pPr marL="0" indent="0">
              <a:buNone/>
            </a:pPr>
            <a:endParaRPr lang="en-US" sz="1500" dirty="0" smtClean="0"/>
          </a:p>
          <a:p>
            <a:r>
              <a:rPr lang="en-US" dirty="0" smtClean="0"/>
              <a:t>Discuss a summary of the evidence and potential future capstone research project</a:t>
            </a:r>
          </a:p>
          <a:p>
            <a:pPr marL="0" indent="0">
              <a:buNone/>
            </a:pPr>
            <a:endParaRPr lang="en-US" dirty="0"/>
          </a:p>
        </p:txBody>
      </p:sp>
    </p:spTree>
    <p:extLst>
      <p:ext uri="{BB962C8B-B14F-4D97-AF65-F5344CB8AC3E}">
        <p14:creationId xmlns:p14="http://schemas.microsoft.com/office/powerpoint/2010/main" val="1862341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381000" y="1143000"/>
            <a:ext cx="8229600" cy="5486400"/>
          </a:xfrm>
        </p:spPr>
        <p:txBody>
          <a:bodyPr>
            <a:normAutofit fontScale="92500"/>
          </a:bodyPr>
          <a:lstStyle/>
          <a:p>
            <a:r>
              <a:rPr lang="en-US" dirty="0" err="1" smtClean="0"/>
              <a:t>Freiburger</a:t>
            </a:r>
            <a:r>
              <a:rPr lang="en-US" dirty="0" smtClean="0"/>
              <a:t> et al.</a:t>
            </a:r>
            <a:r>
              <a:rPr lang="en-US" baseline="30000" dirty="0" smtClean="0"/>
              <a:t> 12</a:t>
            </a:r>
            <a:endParaRPr lang="en-US" dirty="0" smtClean="0"/>
          </a:p>
          <a:p>
            <a:pPr lvl="1"/>
            <a:r>
              <a:rPr lang="en-US" dirty="0" smtClean="0"/>
              <a:t>16 week supervised and unsupervised exercise sessions in 378 functionally limited, community dwelling older adults  </a:t>
            </a:r>
          </a:p>
          <a:p>
            <a:pPr lvl="1"/>
            <a:r>
              <a:rPr lang="en-US" dirty="0"/>
              <a:t>H</a:t>
            </a:r>
            <a:r>
              <a:rPr lang="en-US" dirty="0" smtClean="0"/>
              <a:t>igh adherence with HEP linked to “addressing </a:t>
            </a:r>
            <a:r>
              <a:rPr lang="en-US" dirty="0"/>
              <a:t>individual functional levels with exercise </a:t>
            </a:r>
            <a:r>
              <a:rPr lang="en-US" dirty="0" smtClean="0"/>
              <a:t>variations”</a:t>
            </a:r>
          </a:p>
          <a:p>
            <a:pPr lvl="1"/>
            <a:endParaRPr lang="en-US" dirty="0" smtClean="0"/>
          </a:p>
          <a:p>
            <a:pPr lvl="1"/>
            <a:r>
              <a:rPr lang="en-US" dirty="0" smtClean="0"/>
              <a:t>Take–home message:</a:t>
            </a:r>
          </a:p>
          <a:p>
            <a:pPr lvl="2"/>
            <a:r>
              <a:rPr lang="en-US" sz="2800" dirty="0" smtClean="0"/>
              <a:t>HEP to </a:t>
            </a:r>
            <a:r>
              <a:rPr lang="en-US" sz="2800" dirty="0"/>
              <a:t>include variation in parameters (type, duration, intensity, frequency) that are developed </a:t>
            </a:r>
            <a:r>
              <a:rPr lang="en-US" sz="2800" dirty="0" smtClean="0"/>
              <a:t>and </a:t>
            </a:r>
            <a:r>
              <a:rPr lang="en-US" sz="2800" dirty="0"/>
              <a:t>conform to individual client </a:t>
            </a:r>
            <a:r>
              <a:rPr lang="en-US" sz="2800" dirty="0" smtClean="0"/>
              <a:t>capabilities, and</a:t>
            </a:r>
            <a:r>
              <a:rPr lang="en-US" sz="2800" dirty="0" smtClean="0">
                <a:solidFill>
                  <a:srgbClr val="FF0000"/>
                </a:solidFill>
              </a:rPr>
              <a:t> </a:t>
            </a:r>
            <a:r>
              <a:rPr lang="en-US" sz="2800" dirty="0" smtClean="0"/>
              <a:t>based on direct </a:t>
            </a:r>
            <a:r>
              <a:rPr lang="en-US" sz="2800" dirty="0"/>
              <a:t>input from the individual client</a:t>
            </a:r>
            <a:endParaRPr lang="en-US" sz="2800" dirty="0" smtClean="0"/>
          </a:p>
          <a:p>
            <a:pPr lvl="1"/>
            <a:endParaRPr lang="en-US" dirty="0"/>
          </a:p>
        </p:txBody>
      </p:sp>
    </p:spTree>
    <p:extLst>
      <p:ext uri="{BB962C8B-B14F-4D97-AF65-F5344CB8AC3E}">
        <p14:creationId xmlns:p14="http://schemas.microsoft.com/office/powerpoint/2010/main" val="1411893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304800" y="1066800"/>
            <a:ext cx="8229600" cy="5715000"/>
          </a:xfrm>
        </p:spPr>
        <p:txBody>
          <a:bodyPr>
            <a:normAutofit lnSpcReduction="10000"/>
          </a:bodyPr>
          <a:lstStyle/>
          <a:p>
            <a:r>
              <a:rPr lang="en-US" dirty="0" smtClean="0"/>
              <a:t>Haas </a:t>
            </a:r>
            <a:r>
              <a:rPr lang="en-US" dirty="0"/>
              <a:t>e</a:t>
            </a:r>
            <a:r>
              <a:rPr lang="en-US" dirty="0" smtClean="0"/>
              <a:t>t al.</a:t>
            </a:r>
            <a:r>
              <a:rPr lang="en-US" baseline="30000" dirty="0" smtClean="0"/>
              <a:t>1</a:t>
            </a:r>
          </a:p>
          <a:p>
            <a:pPr lvl="1"/>
            <a:r>
              <a:rPr lang="en-US" dirty="0" smtClean="0"/>
              <a:t>Semi-structured interviews with 24 PTs who had extensive experience in developing and prescribing HEP to older adults at a fall risk</a:t>
            </a:r>
          </a:p>
          <a:p>
            <a:pPr lvl="1"/>
            <a:endParaRPr lang="en-US" sz="1800" dirty="0" smtClean="0"/>
          </a:p>
          <a:p>
            <a:pPr lvl="1"/>
            <a:r>
              <a:rPr lang="en-US" dirty="0" smtClean="0"/>
              <a:t>General consensus:</a:t>
            </a:r>
          </a:p>
          <a:p>
            <a:pPr lvl="2"/>
            <a:r>
              <a:rPr lang="en-US" sz="2800" dirty="0" smtClean="0"/>
              <a:t>HEP adherence extremely important for mitigating age related declines in bone density, soft tissue compliance, circulation, and muscle mass</a:t>
            </a:r>
            <a:r>
              <a:rPr lang="en-US" sz="2800" baseline="30000" dirty="0" smtClean="0"/>
              <a:t>1,26</a:t>
            </a:r>
          </a:p>
          <a:p>
            <a:pPr lvl="2"/>
            <a:r>
              <a:rPr lang="en-US" sz="2800" dirty="0" smtClean="0"/>
              <a:t>Improved HEP </a:t>
            </a:r>
            <a:r>
              <a:rPr lang="en-US" sz="2800" dirty="0"/>
              <a:t>adherence </a:t>
            </a:r>
            <a:r>
              <a:rPr lang="en-US" sz="2800" dirty="0" smtClean="0"/>
              <a:t>when selected </a:t>
            </a:r>
            <a:r>
              <a:rPr lang="en-US" sz="2800" dirty="0"/>
              <a:t>HEP components </a:t>
            </a:r>
            <a:r>
              <a:rPr lang="en-US" sz="2800" dirty="0" smtClean="0"/>
              <a:t>carefully consider </a:t>
            </a:r>
            <a:r>
              <a:rPr lang="en-US" sz="2800" dirty="0"/>
              <a:t>individual patient safety and likely compliance </a:t>
            </a:r>
            <a:r>
              <a:rPr lang="en-US" sz="2800" dirty="0" smtClean="0"/>
              <a:t>behaviors</a:t>
            </a:r>
          </a:p>
          <a:p>
            <a:pPr lvl="2"/>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171051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3. Tailoring of a HEP</a:t>
            </a:r>
            <a:endParaRPr lang="en-US" dirty="0"/>
          </a:p>
        </p:txBody>
      </p:sp>
      <p:sp>
        <p:nvSpPr>
          <p:cNvPr id="3" name="Content Placeholder 2"/>
          <p:cNvSpPr>
            <a:spLocks noGrp="1"/>
          </p:cNvSpPr>
          <p:nvPr>
            <p:ph idx="1"/>
          </p:nvPr>
        </p:nvSpPr>
        <p:spPr>
          <a:xfrm>
            <a:off x="457200" y="1295400"/>
            <a:ext cx="8229600" cy="5486400"/>
          </a:xfrm>
        </p:spPr>
        <p:txBody>
          <a:bodyPr>
            <a:normAutofit/>
          </a:bodyPr>
          <a:lstStyle/>
          <a:p>
            <a:r>
              <a:rPr lang="en-US" dirty="0" smtClean="0"/>
              <a:t>Haas </a:t>
            </a:r>
            <a:r>
              <a:rPr lang="en-US" dirty="0"/>
              <a:t>e</a:t>
            </a:r>
            <a:r>
              <a:rPr lang="en-US" dirty="0" smtClean="0"/>
              <a:t>t al.</a:t>
            </a:r>
            <a:r>
              <a:rPr lang="en-US" baseline="30000" dirty="0" smtClean="0"/>
              <a:t>1</a:t>
            </a:r>
          </a:p>
          <a:p>
            <a:endParaRPr lang="en-US" sz="1400" baseline="30000" dirty="0" smtClean="0"/>
          </a:p>
          <a:p>
            <a:pPr lvl="1"/>
            <a:r>
              <a:rPr lang="en-US" sz="3200" dirty="0" smtClean="0"/>
              <a:t>Take-home message:</a:t>
            </a:r>
          </a:p>
          <a:p>
            <a:pPr lvl="2"/>
            <a:r>
              <a:rPr lang="en-US" sz="3200" dirty="0" smtClean="0"/>
              <a:t>Tailoring a HEP will improve adherence as the </a:t>
            </a:r>
            <a:r>
              <a:rPr lang="en-US" sz="3200" dirty="0"/>
              <a:t>exercises </a:t>
            </a:r>
            <a:r>
              <a:rPr lang="en-US" sz="3200" dirty="0" smtClean="0"/>
              <a:t>are more </a:t>
            </a:r>
            <a:r>
              <a:rPr lang="en-US" sz="3200" dirty="0"/>
              <a:t>meaningful and relevant to the individual </a:t>
            </a:r>
            <a:r>
              <a:rPr lang="en-US" sz="3200" dirty="0" smtClean="0"/>
              <a:t>client </a:t>
            </a:r>
          </a:p>
          <a:p>
            <a:pPr lvl="2"/>
            <a:r>
              <a:rPr lang="en-US" sz="3200" dirty="0"/>
              <a:t>A</a:t>
            </a:r>
            <a:r>
              <a:rPr lang="en-US" sz="3200" dirty="0" smtClean="0"/>
              <a:t>sk clients what exercises they would like/believe they are capable of completing safely!</a:t>
            </a:r>
          </a:p>
          <a:p>
            <a:pPr lvl="2"/>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847387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457200" y="990600"/>
            <a:ext cx="8229600" cy="5943600"/>
          </a:xfrm>
        </p:spPr>
        <p:txBody>
          <a:bodyPr>
            <a:normAutofit/>
          </a:bodyPr>
          <a:lstStyle/>
          <a:p>
            <a:pPr marL="0" indent="0">
              <a:buNone/>
            </a:pPr>
            <a:r>
              <a:rPr lang="en-US" sz="2600" dirty="0" smtClean="0"/>
              <a:t>Henry et al.</a:t>
            </a:r>
            <a:r>
              <a:rPr lang="en-US" sz="2600" baseline="30000" dirty="0" smtClean="0"/>
              <a:t>13</a:t>
            </a:r>
            <a:r>
              <a:rPr lang="en-US" sz="2600" dirty="0" smtClean="0"/>
              <a:t> (RCT) </a:t>
            </a:r>
            <a:r>
              <a:rPr lang="en-US" sz="2600" dirty="0"/>
              <a:t>&amp;</a:t>
            </a:r>
            <a:r>
              <a:rPr lang="en-US" sz="2600" dirty="0" smtClean="0"/>
              <a:t> Jack et al.</a:t>
            </a:r>
            <a:r>
              <a:rPr lang="en-US" sz="2600" baseline="30000" dirty="0" smtClean="0"/>
              <a:t>14</a:t>
            </a:r>
            <a:r>
              <a:rPr lang="en-US" sz="2600" dirty="0" smtClean="0"/>
              <a:t> (systematic review):</a:t>
            </a:r>
          </a:p>
          <a:p>
            <a:pPr marL="0" indent="0">
              <a:buNone/>
            </a:pPr>
            <a:endParaRPr lang="en-US" sz="1400" dirty="0" smtClean="0"/>
          </a:p>
          <a:p>
            <a:r>
              <a:rPr lang="en-US" sz="2600" dirty="0" smtClean="0"/>
              <a:t>Take-home message:</a:t>
            </a:r>
          </a:p>
          <a:p>
            <a:pPr lvl="1"/>
            <a:r>
              <a:rPr lang="en-US" sz="2600" dirty="0" smtClean="0"/>
              <a:t>Fewer, or less intensive changes in lifestyle - boost adherence</a:t>
            </a:r>
          </a:p>
          <a:p>
            <a:pPr lvl="1"/>
            <a:r>
              <a:rPr lang="en-US" sz="2600" b="1" dirty="0" smtClean="0"/>
              <a:t>Henry et al. </a:t>
            </a:r>
            <a:r>
              <a:rPr lang="en-US" sz="2600" dirty="0" smtClean="0"/>
              <a:t>- PTs may currently be </a:t>
            </a:r>
            <a:r>
              <a:rPr lang="en-US" sz="2600" dirty="0"/>
              <a:t>overly-prescribing HEP </a:t>
            </a:r>
            <a:r>
              <a:rPr lang="en-US" sz="2600" dirty="0" smtClean="0"/>
              <a:t>instruction – too confusing/inappropriate</a:t>
            </a:r>
          </a:p>
          <a:p>
            <a:pPr lvl="1"/>
            <a:r>
              <a:rPr lang="en-US" sz="2600" b="1" dirty="0" smtClean="0"/>
              <a:t>Jack et al.  </a:t>
            </a:r>
            <a:r>
              <a:rPr lang="en-US" sz="2600" dirty="0" smtClean="0"/>
              <a:t>- ask for client input, use </a:t>
            </a:r>
            <a:r>
              <a:rPr lang="en-US" sz="2600" dirty="0"/>
              <a:t>coping </a:t>
            </a:r>
            <a:r>
              <a:rPr lang="en-US" sz="2600" dirty="0" smtClean="0"/>
              <a:t>plans, </a:t>
            </a:r>
            <a:r>
              <a:rPr lang="en-US" sz="2600" dirty="0"/>
              <a:t>and </a:t>
            </a:r>
            <a:r>
              <a:rPr lang="en-US" sz="2600" dirty="0" smtClean="0"/>
              <a:t>customize a HEP </a:t>
            </a:r>
            <a:r>
              <a:rPr lang="en-US" sz="2600" dirty="0"/>
              <a:t>around life barriers </a:t>
            </a:r>
            <a:r>
              <a:rPr lang="en-US" sz="2600" dirty="0" smtClean="0"/>
              <a:t>to boost adherence</a:t>
            </a:r>
          </a:p>
          <a:p>
            <a:pPr lvl="1"/>
            <a:r>
              <a:rPr lang="en-US" sz="2600" dirty="0" smtClean="0"/>
              <a:t>life barriers to consider when designing HEP: </a:t>
            </a:r>
          </a:p>
          <a:p>
            <a:pPr lvl="2"/>
            <a:r>
              <a:rPr lang="en-US" sz="2600" dirty="0" smtClean="0"/>
              <a:t>work, child care, lack of time, financial constraints, convenience, and forgetting</a:t>
            </a:r>
          </a:p>
          <a:p>
            <a:pPr lvl="2"/>
            <a:endParaRPr lang="en-US" dirty="0" smtClean="0"/>
          </a:p>
          <a:p>
            <a:pPr lvl="1"/>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75495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30"/>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304800" y="990600"/>
            <a:ext cx="8458200" cy="5715000"/>
          </a:xfrm>
        </p:spPr>
        <p:txBody>
          <a:bodyPr>
            <a:normAutofit/>
          </a:bodyPr>
          <a:lstStyle/>
          <a:p>
            <a:r>
              <a:rPr lang="en-US" dirty="0" smtClean="0"/>
              <a:t>Van der </a:t>
            </a:r>
            <a:r>
              <a:rPr lang="en-US" dirty="0" err="1" smtClean="0"/>
              <a:t>Weel</a:t>
            </a:r>
            <a:r>
              <a:rPr lang="en-US" dirty="0" smtClean="0"/>
              <a:t> et al.</a:t>
            </a:r>
            <a:r>
              <a:rPr lang="en-US" baseline="30000" dirty="0" smtClean="0"/>
              <a:t>15</a:t>
            </a:r>
          </a:p>
          <a:p>
            <a:endParaRPr lang="en-US" sz="1100" baseline="30000" dirty="0" smtClean="0"/>
          </a:p>
          <a:p>
            <a:pPr lvl="1"/>
            <a:r>
              <a:rPr lang="en-US" dirty="0"/>
              <a:t>I</a:t>
            </a:r>
            <a:r>
              <a:rPr lang="en-US" dirty="0" smtClean="0"/>
              <a:t>nterviews and medical records to examine dimensions of compliance and related factors in 501 clients hospitalized with heart failure</a:t>
            </a:r>
          </a:p>
          <a:p>
            <a:pPr lvl="1"/>
            <a:r>
              <a:rPr lang="en-US" dirty="0" smtClean="0"/>
              <a:t>Clients had also participated in COACH study</a:t>
            </a:r>
          </a:p>
          <a:p>
            <a:pPr lvl="1"/>
            <a:r>
              <a:rPr lang="en-US" dirty="0" smtClean="0"/>
              <a:t>80% of clients believed exercise was important</a:t>
            </a:r>
          </a:p>
          <a:p>
            <a:pPr lvl="1"/>
            <a:r>
              <a:rPr lang="en-US" dirty="0" smtClean="0"/>
              <a:t>39% reported HEP performance</a:t>
            </a:r>
          </a:p>
          <a:p>
            <a:pPr lvl="1"/>
            <a:r>
              <a:rPr lang="en-US" dirty="0" smtClean="0"/>
              <a:t>Why only 39%?:</a:t>
            </a:r>
          </a:p>
          <a:p>
            <a:pPr marL="1150938" lvl="3">
              <a:buFont typeface="Courier New"/>
              <a:buChar char="o"/>
            </a:pPr>
            <a:r>
              <a:rPr lang="en-US" sz="2400" dirty="0" smtClean="0"/>
              <a:t>Physical symptoms preventing performance of HEP (27%)</a:t>
            </a:r>
          </a:p>
          <a:p>
            <a:pPr marL="1150938" lvl="3">
              <a:buFont typeface="Courier New"/>
              <a:buChar char="o"/>
            </a:pPr>
            <a:r>
              <a:rPr lang="en-US" sz="2400" dirty="0" smtClean="0"/>
              <a:t>Lack of energy (25%)</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65148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457200" y="914400"/>
            <a:ext cx="8229600" cy="5715000"/>
          </a:xfrm>
        </p:spPr>
        <p:txBody>
          <a:bodyPr>
            <a:normAutofit/>
          </a:bodyPr>
          <a:lstStyle/>
          <a:p>
            <a:r>
              <a:rPr lang="en-US" dirty="0" smtClean="0"/>
              <a:t>Van der </a:t>
            </a:r>
            <a:r>
              <a:rPr lang="en-US" dirty="0" err="1" smtClean="0"/>
              <a:t>Weel</a:t>
            </a:r>
            <a:r>
              <a:rPr lang="en-US" dirty="0" smtClean="0"/>
              <a:t> et al.</a:t>
            </a:r>
            <a:r>
              <a:rPr lang="en-US" baseline="30000" dirty="0" smtClean="0"/>
              <a:t>15</a:t>
            </a:r>
          </a:p>
          <a:p>
            <a:endParaRPr lang="en-US" sz="1100" baseline="30000" dirty="0" smtClean="0"/>
          </a:p>
          <a:p>
            <a:pPr lvl="1"/>
            <a:r>
              <a:rPr lang="en-US" dirty="0" smtClean="0"/>
              <a:t>Other findings:</a:t>
            </a:r>
          </a:p>
          <a:p>
            <a:pPr lvl="2"/>
            <a:r>
              <a:rPr lang="en-US" sz="2800" dirty="0" smtClean="0"/>
              <a:t>Clients with better mental health were more likely to be compliant with a HEP</a:t>
            </a:r>
          </a:p>
          <a:p>
            <a:pPr lvl="2"/>
            <a:endParaRPr lang="en-US" sz="1050" dirty="0" smtClean="0"/>
          </a:p>
          <a:p>
            <a:pPr lvl="2"/>
            <a:endParaRPr lang="en-US" sz="1050" dirty="0" smtClean="0"/>
          </a:p>
          <a:p>
            <a:pPr lvl="1"/>
            <a:r>
              <a:rPr lang="en-US" dirty="0" smtClean="0"/>
              <a:t>Take-home message:</a:t>
            </a:r>
          </a:p>
          <a:p>
            <a:pPr lvl="2"/>
            <a:r>
              <a:rPr lang="en-US" sz="2800" dirty="0" smtClean="0"/>
              <a:t>Consider referral of a client for conditions that may be interfering with performance of a HEP</a:t>
            </a:r>
          </a:p>
          <a:p>
            <a:pPr lvl="2"/>
            <a:r>
              <a:rPr lang="en-US" sz="2800" dirty="0" smtClean="0"/>
              <a:t>Not always about the exercises – adequate rest breaks to reduce effects of fatigue</a:t>
            </a:r>
          </a:p>
          <a:p>
            <a:pPr lvl="1"/>
            <a:endParaRPr lang="en-US" dirty="0" smtClean="0"/>
          </a:p>
          <a:p>
            <a:pPr lvl="1"/>
            <a:endParaRPr lang="en-US" dirty="0"/>
          </a:p>
        </p:txBody>
      </p:sp>
    </p:spTree>
    <p:extLst>
      <p:ext uri="{BB962C8B-B14F-4D97-AF65-F5344CB8AC3E}">
        <p14:creationId xmlns:p14="http://schemas.microsoft.com/office/powerpoint/2010/main" val="3414646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30"/>
            <a:ext cx="8229600" cy="1143000"/>
          </a:xfrm>
        </p:spPr>
        <p:txBody>
          <a:bodyPr/>
          <a:lstStyle/>
          <a:p>
            <a:r>
              <a:rPr lang="en-US" dirty="0" smtClean="0"/>
              <a:t>3. Tailoring a HEP</a:t>
            </a:r>
            <a:endParaRPr lang="en-US" dirty="0"/>
          </a:p>
        </p:txBody>
      </p:sp>
      <p:sp>
        <p:nvSpPr>
          <p:cNvPr id="3" name="Content Placeholder 2"/>
          <p:cNvSpPr>
            <a:spLocks noGrp="1"/>
          </p:cNvSpPr>
          <p:nvPr>
            <p:ph idx="1"/>
          </p:nvPr>
        </p:nvSpPr>
        <p:spPr>
          <a:xfrm>
            <a:off x="304800" y="914400"/>
            <a:ext cx="8458200" cy="5715000"/>
          </a:xfrm>
        </p:spPr>
        <p:txBody>
          <a:bodyPr>
            <a:normAutofit fontScale="92500"/>
          </a:bodyPr>
          <a:lstStyle/>
          <a:p>
            <a:r>
              <a:rPr lang="en-US" sz="3600" b="1" u="sng" dirty="0" smtClean="0"/>
              <a:t>Case example – Mr. P:</a:t>
            </a:r>
          </a:p>
          <a:p>
            <a:endParaRPr lang="en-US" sz="1100" baseline="30000" dirty="0"/>
          </a:p>
          <a:p>
            <a:endParaRPr lang="en-US" sz="1100" baseline="30000" dirty="0" smtClean="0"/>
          </a:p>
          <a:p>
            <a:pPr lvl="1">
              <a:buFont typeface="Wingdings" panose="05000000000000000000" pitchFamily="2" charset="2"/>
              <a:buChar char="v"/>
            </a:pPr>
            <a:r>
              <a:rPr lang="en-US" dirty="0" smtClean="0"/>
              <a:t>Mr. P instructed to perform short, seated rest breaks </a:t>
            </a:r>
            <a:r>
              <a:rPr lang="en-US" dirty="0" smtClean="0"/>
              <a:t>(using golf cart) </a:t>
            </a:r>
            <a:r>
              <a:rPr lang="en-US" dirty="0" smtClean="0"/>
              <a:t>after </a:t>
            </a:r>
            <a:r>
              <a:rPr lang="en-US" dirty="0" smtClean="0"/>
              <a:t>completion of each hole</a:t>
            </a:r>
          </a:p>
          <a:p>
            <a:pPr lvl="1">
              <a:buFont typeface="Wingdings" panose="05000000000000000000" pitchFamily="2" charset="2"/>
              <a:buChar char="v"/>
            </a:pPr>
            <a:endParaRPr lang="en-US" dirty="0" smtClean="0"/>
          </a:p>
          <a:p>
            <a:pPr lvl="1">
              <a:buFont typeface="Wingdings" panose="05000000000000000000" pitchFamily="2" charset="2"/>
              <a:buChar char="v"/>
            </a:pPr>
            <a:r>
              <a:rPr lang="en-US" dirty="0" smtClean="0"/>
              <a:t>Instructed to remain hydrated and to maintain heart rate below a target level of 122 beats per minute (220-67 = 153 (max heart rate), 153*0.80 intensity = 122bpm)</a:t>
            </a:r>
          </a:p>
          <a:p>
            <a:pPr lvl="1">
              <a:buFont typeface="Wingdings" panose="05000000000000000000" pitchFamily="2" charset="2"/>
              <a:buChar char="v"/>
            </a:pPr>
            <a:endParaRPr lang="en-US" dirty="0" smtClean="0"/>
          </a:p>
          <a:p>
            <a:pPr lvl="1">
              <a:buFont typeface="Wingdings" panose="05000000000000000000" pitchFamily="2" charset="2"/>
              <a:buChar char="v"/>
            </a:pPr>
            <a:r>
              <a:rPr lang="en-US" dirty="0" smtClean="0"/>
              <a:t>If the weather is too poor to play golf, substitute exercise by using a treadmill in the gym at the clubhouse or other exercise venue</a:t>
            </a:r>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706203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HEP components/parameters shown to affect adherence</a:t>
            </a:r>
            <a:endParaRPr lang="en-US" dirty="0"/>
          </a:p>
        </p:txBody>
      </p:sp>
      <p:pic>
        <p:nvPicPr>
          <p:cNvPr id="7170" name="Picture 2" descr="http://www.exerciseequipmentfanatic.com/wp-content/uploads/2012/04/5-components-of-health-related-fitnes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512" y="2209800"/>
            <a:ext cx="3505200" cy="35285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32312" y="5868390"/>
            <a:ext cx="3657600" cy="738664"/>
          </a:xfrm>
          <a:prstGeom prst="rect">
            <a:avLst/>
          </a:prstGeom>
          <a:noFill/>
        </p:spPr>
        <p:txBody>
          <a:bodyPr wrap="square" rtlCol="0">
            <a:spAutoFit/>
          </a:bodyPr>
          <a:lstStyle/>
          <a:p>
            <a:pPr algn="ctr"/>
            <a:r>
              <a:rPr lang="en-US" sz="1400" dirty="0" smtClean="0">
                <a:hlinkClick r:id="rId4"/>
              </a:rPr>
              <a:t>http://www.exerciseequipmentfanatic.com/health-and-fitness/</a:t>
            </a:r>
            <a:endParaRPr lang="en-US" sz="1400" dirty="0" smtClean="0"/>
          </a:p>
          <a:p>
            <a:pPr algn="ctr"/>
            <a:endParaRPr lang="en-US" sz="1400" dirty="0"/>
          </a:p>
        </p:txBody>
      </p:sp>
      <p:pic>
        <p:nvPicPr>
          <p:cNvPr id="7172" name="Picture 4" descr="http://www.golime.co/Portals/125055/images/Mobile_Strategy_Components.jpg"/>
          <p:cNvPicPr>
            <a:picLocks noChangeAspect="1" noChangeArrowheads="1"/>
          </p:cNvPicPr>
          <p:nvPr/>
        </p:nvPicPr>
        <p:blipFill rotWithShape="1">
          <a:blip r:embed="rId5">
            <a:extLst>
              <a:ext uri="{28A0092B-C50C-407E-A947-70E740481C1C}">
                <a14:useLocalDpi xmlns:a14="http://schemas.microsoft.com/office/drawing/2010/main" val="0"/>
              </a:ext>
            </a:extLst>
          </a:blip>
          <a:srcRect r="22428"/>
          <a:stretch/>
        </p:blipFill>
        <p:spPr bwMode="auto">
          <a:xfrm>
            <a:off x="5334000" y="1822385"/>
            <a:ext cx="3073730" cy="404600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53000" y="5737366"/>
            <a:ext cx="3810000" cy="954107"/>
          </a:xfrm>
          <a:prstGeom prst="rect">
            <a:avLst/>
          </a:prstGeom>
          <a:noFill/>
        </p:spPr>
        <p:txBody>
          <a:bodyPr wrap="square" rtlCol="0">
            <a:spAutoFit/>
          </a:bodyPr>
          <a:lstStyle/>
          <a:p>
            <a:pPr algn="ctr"/>
            <a:r>
              <a:rPr lang="en-US" sz="1400" dirty="0" smtClean="0">
                <a:hlinkClick r:id="rId6"/>
              </a:rPr>
              <a:t>http://www.golime.co/blog/bid/202434/Core-Components-to-Support-Your-Company-s-Mobile-Initiative</a:t>
            </a:r>
            <a:endParaRPr lang="en-US" sz="1400" dirty="0" smtClean="0"/>
          </a:p>
          <a:p>
            <a:pPr algn="ctr"/>
            <a:endParaRPr lang="en-US" sz="1400" dirty="0"/>
          </a:p>
        </p:txBody>
      </p:sp>
    </p:spTree>
    <p:extLst>
      <p:ext uri="{BB962C8B-B14F-4D97-AF65-F5344CB8AC3E}">
        <p14:creationId xmlns:p14="http://schemas.microsoft.com/office/powerpoint/2010/main" val="3444220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1"/>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304800" y="1447800"/>
            <a:ext cx="8534400" cy="5257800"/>
          </a:xfrm>
        </p:spPr>
        <p:txBody>
          <a:bodyPr>
            <a:normAutofit fontScale="92500"/>
          </a:bodyPr>
          <a:lstStyle/>
          <a:p>
            <a:r>
              <a:rPr lang="en-US" dirty="0" smtClean="0"/>
              <a:t>Clemson et al.</a:t>
            </a:r>
            <a:r>
              <a:rPr lang="en-US" baseline="30000" dirty="0" smtClean="0"/>
              <a:t>16</a:t>
            </a:r>
          </a:p>
          <a:p>
            <a:endParaRPr lang="en-US" sz="1100" baseline="30000" dirty="0" smtClean="0"/>
          </a:p>
          <a:p>
            <a:pPr lvl="1"/>
            <a:r>
              <a:rPr lang="en-US" sz="3200" dirty="0" smtClean="0"/>
              <a:t>Studied types of exercise likely to improve HEP adherence in high fall risk clients living at home</a:t>
            </a:r>
          </a:p>
          <a:p>
            <a:pPr lvl="1"/>
            <a:r>
              <a:rPr lang="en-US" sz="3200" b="1" dirty="0" smtClean="0"/>
              <a:t>At </a:t>
            </a:r>
            <a:r>
              <a:rPr lang="en-US" sz="3200" b="1" dirty="0"/>
              <a:t>6 months</a:t>
            </a:r>
            <a:r>
              <a:rPr lang="en-US" sz="3200" dirty="0"/>
              <a:t>: adherence to the HEP in the structured group was significantly lower compared to the LIFE group, or control group</a:t>
            </a:r>
          </a:p>
          <a:p>
            <a:pPr lvl="1"/>
            <a:r>
              <a:rPr lang="en-US" sz="3200" b="1" dirty="0"/>
              <a:t>At 12 months</a:t>
            </a:r>
            <a:r>
              <a:rPr lang="en-US" sz="3200" dirty="0"/>
              <a:t>: adherence remained relatively high for remaining participants in each group, although LIFE group had the superior adherence rates</a:t>
            </a:r>
          </a:p>
          <a:p>
            <a:pPr marL="914400" lvl="2" indent="0">
              <a:buNone/>
            </a:pPr>
            <a:endParaRPr lang="en-US" dirty="0" smtClean="0"/>
          </a:p>
          <a:p>
            <a:pPr lvl="1"/>
            <a:endParaRPr lang="en-US" dirty="0" smtClean="0"/>
          </a:p>
          <a:p>
            <a:pPr marL="514350" indent="-457200"/>
            <a:endParaRPr lang="en-US" dirty="0"/>
          </a:p>
        </p:txBody>
      </p:sp>
    </p:spTree>
    <p:extLst>
      <p:ext uri="{BB962C8B-B14F-4D97-AF65-F5344CB8AC3E}">
        <p14:creationId xmlns:p14="http://schemas.microsoft.com/office/powerpoint/2010/main" val="2600516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304800" y="1371600"/>
            <a:ext cx="8382000" cy="5410200"/>
          </a:xfrm>
        </p:spPr>
        <p:txBody>
          <a:bodyPr>
            <a:normAutofit/>
          </a:bodyPr>
          <a:lstStyle/>
          <a:p>
            <a:r>
              <a:rPr lang="en-US" dirty="0" smtClean="0"/>
              <a:t>Clemson et al.</a:t>
            </a:r>
            <a:r>
              <a:rPr lang="en-US" baseline="30000" dirty="0" smtClean="0"/>
              <a:t> 16</a:t>
            </a:r>
          </a:p>
          <a:p>
            <a:endParaRPr lang="en-US" sz="1050" dirty="0" smtClean="0"/>
          </a:p>
          <a:p>
            <a:pPr lvl="1"/>
            <a:r>
              <a:rPr lang="en-US" dirty="0" smtClean="0"/>
              <a:t>Take-home message:</a:t>
            </a:r>
          </a:p>
          <a:p>
            <a:pPr lvl="2"/>
            <a:r>
              <a:rPr lang="en-US" sz="2800" dirty="0" smtClean="0"/>
              <a:t>Educate clients on need for each type of exercise  e.g. explain to clients why flexibility exercises are important to improve deficits, otherwise the client may have reduced perceived benefits and decreased HEP adherence</a:t>
            </a:r>
          </a:p>
          <a:p>
            <a:pPr lvl="2"/>
            <a:r>
              <a:rPr lang="en-US" sz="2800" dirty="0" smtClean="0"/>
              <a:t>Provide instruction for progression of exercise avoiding boredom, or view that HEP is too easy and of limited benefit</a:t>
            </a:r>
          </a:p>
          <a:p>
            <a:pPr lvl="2"/>
            <a:endParaRPr lang="en-US" dirty="0" smtClean="0"/>
          </a:p>
          <a:p>
            <a:pPr lvl="1"/>
            <a:endParaRPr lang="en-US" dirty="0" smtClean="0"/>
          </a:p>
          <a:p>
            <a:pPr marL="514350" indent="-457200"/>
            <a:endParaRPr lang="en-US" dirty="0"/>
          </a:p>
        </p:txBody>
      </p:sp>
    </p:spTree>
    <p:extLst>
      <p:ext uri="{BB962C8B-B14F-4D97-AF65-F5344CB8AC3E}">
        <p14:creationId xmlns:p14="http://schemas.microsoft.com/office/powerpoint/2010/main" val="207036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Why is HEP adherence important?</a:t>
            </a:r>
            <a:endParaRPr lang="en-US" dirty="0"/>
          </a:p>
        </p:txBody>
      </p:sp>
      <p:sp>
        <p:nvSpPr>
          <p:cNvPr id="3" name="Content Placeholder 2"/>
          <p:cNvSpPr>
            <a:spLocks noGrp="1"/>
          </p:cNvSpPr>
          <p:nvPr>
            <p:ph idx="1"/>
          </p:nvPr>
        </p:nvSpPr>
        <p:spPr>
          <a:xfrm>
            <a:off x="381000" y="1143000"/>
            <a:ext cx="8229600" cy="5257800"/>
          </a:xfrm>
        </p:spPr>
        <p:txBody>
          <a:bodyPr>
            <a:normAutofit fontScale="62500" lnSpcReduction="20000"/>
          </a:bodyPr>
          <a:lstStyle/>
          <a:p>
            <a:r>
              <a:rPr lang="en-US" dirty="0" smtClean="0"/>
              <a:t>Research indicates that many health care providers in the rehabilitation field list HEP adherence as important for intervention efficacy</a:t>
            </a:r>
            <a:r>
              <a:rPr lang="en-US" baseline="30000" dirty="0" smtClean="0"/>
              <a:t>1</a:t>
            </a:r>
          </a:p>
          <a:p>
            <a:pPr marL="0" indent="0">
              <a:buNone/>
            </a:pPr>
            <a:endParaRPr lang="en-US" dirty="0" smtClean="0"/>
          </a:p>
          <a:p>
            <a:r>
              <a:rPr lang="en-US" dirty="0" smtClean="0"/>
              <a:t>HEP adherence is low for all populations (15-29% full adherence)</a:t>
            </a:r>
            <a:r>
              <a:rPr lang="en-US" baseline="30000" dirty="0" smtClean="0"/>
              <a:t>2,3</a:t>
            </a:r>
          </a:p>
          <a:p>
            <a:pPr marL="0" indent="0">
              <a:buNone/>
            </a:pPr>
            <a:endParaRPr lang="en-US" dirty="0" smtClean="0"/>
          </a:p>
          <a:p>
            <a:r>
              <a:rPr lang="en-US" dirty="0" smtClean="0"/>
              <a:t>Morey et al. = 48% of older adults stop performing a HEP within 6 months of beginning program</a:t>
            </a:r>
            <a:r>
              <a:rPr lang="en-US" baseline="30000" dirty="0" smtClean="0"/>
              <a:t>4 </a:t>
            </a:r>
          </a:p>
          <a:p>
            <a:endParaRPr lang="en-US" baseline="30000" dirty="0"/>
          </a:p>
          <a:p>
            <a:r>
              <a:rPr lang="en-US" sz="4500" baseline="-25000" dirty="0" err="1" smtClean="0"/>
              <a:t>Beinart</a:t>
            </a:r>
            <a:r>
              <a:rPr lang="en-US" sz="4500" baseline="-25000" dirty="0" smtClean="0"/>
              <a:t> et al. = 50-70% non-compliance with HEP for low back pain</a:t>
            </a:r>
            <a:r>
              <a:rPr lang="en-US" sz="2200" baseline="30000" dirty="0" smtClean="0"/>
              <a:t>23</a:t>
            </a:r>
          </a:p>
          <a:p>
            <a:pPr marL="0" indent="0">
              <a:buNone/>
            </a:pPr>
            <a:endParaRPr lang="en-US" dirty="0" smtClean="0"/>
          </a:p>
          <a:p>
            <a:r>
              <a:rPr lang="en-US" dirty="0" smtClean="0"/>
              <a:t>The population of older adults is increasing  therefore older adults are becoming a larger percentage of our PT client base</a:t>
            </a:r>
            <a:r>
              <a:rPr lang="en-US" baseline="30000" dirty="0" smtClean="0"/>
              <a:t>13</a:t>
            </a:r>
          </a:p>
          <a:p>
            <a:pPr marL="0" indent="0">
              <a:buNone/>
            </a:pPr>
            <a:endParaRPr lang="en-US" dirty="0" smtClean="0"/>
          </a:p>
          <a:p>
            <a:r>
              <a:rPr lang="en-US" dirty="0" smtClean="0"/>
              <a:t>HEPs can reduce the effects of frailty and improve daily function, strength, and balance, etc</a:t>
            </a:r>
            <a:r>
              <a:rPr lang="en-US" baseline="30000" dirty="0" smtClean="0"/>
              <a:t>3,13, </a:t>
            </a:r>
            <a:r>
              <a:rPr lang="en-US" dirty="0"/>
              <a:t>but our clients have to do the </a:t>
            </a:r>
            <a:r>
              <a:rPr lang="en-US" dirty="0" smtClean="0"/>
              <a:t>exercises. </a:t>
            </a:r>
            <a:endParaRPr lang="en-US" baseline="30000" dirty="0" smtClean="0"/>
          </a:p>
          <a:p>
            <a:pPr marL="0" indent="0">
              <a:buNone/>
            </a:pPr>
            <a:endParaRPr lang="en-US" baseline="30000" dirty="0" smtClean="0"/>
          </a:p>
          <a:p>
            <a:endParaRPr lang="en-US" baseline="30000" dirty="0"/>
          </a:p>
          <a:p>
            <a:r>
              <a:rPr lang="en-US" sz="4600" baseline="30000" dirty="0" smtClean="0"/>
              <a:t>We need to improve the adherence rate of our clients.</a:t>
            </a:r>
            <a:r>
              <a:rPr lang="en-US" sz="4600" baseline="30000" dirty="0" smtClean="0">
                <a:solidFill>
                  <a:srgbClr val="FF0000"/>
                </a:solidFill>
              </a:rPr>
              <a:t> </a:t>
            </a:r>
            <a:r>
              <a:rPr lang="en-US" sz="4600" baseline="30000" dirty="0" smtClean="0"/>
              <a:t>We wouldn’t be doing our jobs as PTs otherwise!</a:t>
            </a:r>
            <a:endParaRPr lang="en-US" sz="4600" baseline="30000" dirty="0"/>
          </a:p>
        </p:txBody>
      </p:sp>
    </p:spTree>
    <p:extLst>
      <p:ext uri="{BB962C8B-B14F-4D97-AF65-F5344CB8AC3E}">
        <p14:creationId xmlns:p14="http://schemas.microsoft.com/office/powerpoint/2010/main" val="39275085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304800" y="1371600"/>
            <a:ext cx="8458200" cy="5257800"/>
          </a:xfrm>
        </p:spPr>
        <p:txBody>
          <a:bodyPr>
            <a:normAutofit fontScale="92500" lnSpcReduction="20000"/>
          </a:bodyPr>
          <a:lstStyle/>
          <a:p>
            <a:r>
              <a:rPr lang="en-US" dirty="0" smtClean="0"/>
              <a:t>Thomas et al.</a:t>
            </a:r>
            <a:r>
              <a:rPr lang="en-US" baseline="30000" dirty="0" smtClean="0"/>
              <a:t>17</a:t>
            </a:r>
            <a:r>
              <a:rPr lang="en-US" dirty="0" smtClean="0"/>
              <a:t> (systematic review and meta-analysis)</a:t>
            </a:r>
          </a:p>
          <a:p>
            <a:pPr marL="0" indent="0">
              <a:buNone/>
            </a:pPr>
            <a:endParaRPr lang="en-US" sz="1000" dirty="0" smtClean="0"/>
          </a:p>
          <a:p>
            <a:pPr marL="0" indent="0">
              <a:buNone/>
            </a:pPr>
            <a:endParaRPr lang="en-US" sz="1000" dirty="0" smtClean="0"/>
          </a:p>
          <a:p>
            <a:pPr lvl="1"/>
            <a:r>
              <a:rPr lang="en-US" dirty="0" smtClean="0"/>
              <a:t>Evaluated the links between adherence to the </a:t>
            </a:r>
            <a:r>
              <a:rPr lang="en-US" dirty="0" err="1" smtClean="0"/>
              <a:t>Otago</a:t>
            </a:r>
            <a:r>
              <a:rPr lang="en-US" dirty="0" smtClean="0"/>
              <a:t> exercise program (OEP) and death rate</a:t>
            </a:r>
          </a:p>
          <a:p>
            <a:pPr marL="457200" lvl="1" indent="0">
              <a:buNone/>
            </a:pPr>
            <a:endParaRPr lang="en-US" sz="1100" dirty="0" smtClean="0"/>
          </a:p>
          <a:p>
            <a:pPr marL="457200" lvl="1" indent="0">
              <a:buNone/>
            </a:pPr>
            <a:endParaRPr lang="en-US" sz="1100" dirty="0" smtClean="0"/>
          </a:p>
          <a:p>
            <a:r>
              <a:rPr lang="en-US" dirty="0" smtClean="0"/>
              <a:t>The OEP</a:t>
            </a:r>
            <a:r>
              <a:rPr lang="en-US" baseline="30000" dirty="0" smtClean="0"/>
              <a:t>18</a:t>
            </a:r>
            <a:r>
              <a:rPr lang="en-US" dirty="0" smtClean="0"/>
              <a:t>:</a:t>
            </a:r>
          </a:p>
          <a:p>
            <a:endParaRPr lang="en-US" sz="1200" dirty="0" smtClean="0"/>
          </a:p>
          <a:p>
            <a:pPr lvl="1"/>
            <a:r>
              <a:rPr lang="en-US" dirty="0"/>
              <a:t>H</a:t>
            </a:r>
            <a:r>
              <a:rPr lang="en-US" dirty="0" smtClean="0"/>
              <a:t>ome </a:t>
            </a:r>
            <a:r>
              <a:rPr lang="en-US" dirty="0"/>
              <a:t>based exercise protocol involving strengthening, balance, stability and range of motion </a:t>
            </a:r>
            <a:r>
              <a:rPr lang="en-US" dirty="0" smtClean="0"/>
              <a:t>exercises</a:t>
            </a:r>
          </a:p>
          <a:p>
            <a:pPr lvl="1"/>
            <a:r>
              <a:rPr lang="en-US" dirty="0"/>
              <a:t>V</a:t>
            </a:r>
            <a:r>
              <a:rPr lang="en-US" dirty="0" smtClean="0"/>
              <a:t>isits </a:t>
            </a:r>
            <a:r>
              <a:rPr lang="en-US" dirty="0"/>
              <a:t>from PT or nursing staff over a certain period of time and monthly telephone follow-up phone calls </a:t>
            </a:r>
            <a:r>
              <a:rPr lang="en-US" dirty="0" smtClean="0"/>
              <a:t>to </a:t>
            </a:r>
            <a:r>
              <a:rPr lang="en-US" dirty="0"/>
              <a:t>maintain client </a:t>
            </a:r>
            <a:r>
              <a:rPr lang="en-US" dirty="0" smtClean="0"/>
              <a:t>motivation</a:t>
            </a:r>
          </a:p>
          <a:p>
            <a:pPr lvl="1"/>
            <a:r>
              <a:rPr lang="en-US" dirty="0"/>
              <a:t>P</a:t>
            </a:r>
            <a:r>
              <a:rPr lang="en-US" dirty="0" smtClean="0"/>
              <a:t>erform </a:t>
            </a:r>
            <a:r>
              <a:rPr lang="en-US" dirty="0"/>
              <a:t>home exercise at least </a:t>
            </a:r>
            <a:r>
              <a:rPr lang="en-US" dirty="0" smtClean="0"/>
              <a:t>3x/week to = </a:t>
            </a:r>
            <a:r>
              <a:rPr lang="en-US" dirty="0"/>
              <a:t>fully adherent</a:t>
            </a:r>
            <a:endParaRPr lang="en-US" dirty="0" smtClean="0"/>
          </a:p>
          <a:p>
            <a:pPr marL="514350" indent="-457200"/>
            <a:endParaRPr lang="en-US" sz="2800" dirty="0"/>
          </a:p>
        </p:txBody>
      </p:sp>
    </p:spTree>
    <p:extLst>
      <p:ext uri="{BB962C8B-B14F-4D97-AF65-F5344CB8AC3E}">
        <p14:creationId xmlns:p14="http://schemas.microsoft.com/office/powerpoint/2010/main" val="2070364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457200" y="1524000"/>
            <a:ext cx="8382000" cy="5181600"/>
          </a:xfrm>
        </p:spPr>
        <p:txBody>
          <a:bodyPr>
            <a:normAutofit fontScale="92500"/>
          </a:bodyPr>
          <a:lstStyle/>
          <a:p>
            <a:r>
              <a:rPr lang="en-US" dirty="0" smtClean="0"/>
              <a:t>Thomas et al.</a:t>
            </a:r>
            <a:r>
              <a:rPr lang="en-US" baseline="30000" dirty="0" smtClean="0"/>
              <a:t>17</a:t>
            </a:r>
            <a:r>
              <a:rPr lang="en-US" dirty="0" smtClean="0"/>
              <a:t> </a:t>
            </a:r>
          </a:p>
          <a:p>
            <a:pPr marL="0" indent="0">
              <a:buNone/>
            </a:pPr>
            <a:endParaRPr lang="en-US" sz="1000" dirty="0" smtClean="0"/>
          </a:p>
          <a:p>
            <a:pPr lvl="1"/>
            <a:r>
              <a:rPr lang="en-US" dirty="0" smtClean="0"/>
              <a:t>Full </a:t>
            </a:r>
            <a:r>
              <a:rPr lang="en-US" dirty="0"/>
              <a:t>adherence to the OEP was low =</a:t>
            </a:r>
            <a:r>
              <a:rPr lang="en-US" dirty="0" smtClean="0"/>
              <a:t> </a:t>
            </a:r>
            <a:r>
              <a:rPr lang="en-US" dirty="0"/>
              <a:t>36.7% </a:t>
            </a:r>
            <a:endParaRPr lang="en-US" dirty="0" smtClean="0"/>
          </a:p>
          <a:p>
            <a:pPr lvl="1"/>
            <a:r>
              <a:rPr lang="en-US" dirty="0" smtClean="0"/>
              <a:t>Adherence </a:t>
            </a:r>
            <a:r>
              <a:rPr lang="en-US" dirty="0"/>
              <a:t>increased significantly to 55.9% </a:t>
            </a:r>
            <a:r>
              <a:rPr lang="en-US" dirty="0" smtClean="0"/>
              <a:t>if </a:t>
            </a:r>
            <a:r>
              <a:rPr lang="en-US" dirty="0"/>
              <a:t>full adherence </a:t>
            </a:r>
            <a:r>
              <a:rPr lang="en-US" dirty="0" smtClean="0"/>
              <a:t>= 2x/week, instead of 3x/week frequency</a:t>
            </a:r>
          </a:p>
          <a:p>
            <a:pPr lvl="1"/>
            <a:r>
              <a:rPr lang="en-US" dirty="0"/>
              <a:t>S</a:t>
            </a:r>
            <a:r>
              <a:rPr lang="en-US" dirty="0" smtClean="0"/>
              <a:t>ignificant </a:t>
            </a:r>
            <a:r>
              <a:rPr lang="en-US" dirty="0"/>
              <a:t>improvements in the health of clients even when performing the OEP twice per week </a:t>
            </a:r>
            <a:endParaRPr lang="en-US" dirty="0" smtClean="0"/>
          </a:p>
          <a:p>
            <a:pPr marL="457200" lvl="1" indent="0">
              <a:buNone/>
            </a:pPr>
            <a:endParaRPr lang="en-US" sz="1600" dirty="0" smtClean="0"/>
          </a:p>
          <a:p>
            <a:pPr lvl="1"/>
            <a:r>
              <a:rPr lang="en-US" dirty="0" smtClean="0"/>
              <a:t>Take-home message:</a:t>
            </a:r>
          </a:p>
          <a:p>
            <a:pPr lvl="2"/>
            <a:r>
              <a:rPr lang="en-US" sz="2800" dirty="0" smtClean="0"/>
              <a:t>Provision of a HEP with a frequency of at least 2x/week (no more than 3x/week) is likely to boost full adherence</a:t>
            </a:r>
            <a:endParaRPr lang="en-US" sz="2800" dirty="0"/>
          </a:p>
        </p:txBody>
      </p:sp>
    </p:spTree>
    <p:extLst>
      <p:ext uri="{BB962C8B-B14F-4D97-AF65-F5344CB8AC3E}">
        <p14:creationId xmlns:p14="http://schemas.microsoft.com/office/powerpoint/2010/main" val="41055848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457200" y="1447800"/>
            <a:ext cx="8229600" cy="5334000"/>
          </a:xfrm>
        </p:spPr>
        <p:txBody>
          <a:bodyPr>
            <a:normAutofit/>
          </a:bodyPr>
          <a:lstStyle/>
          <a:p>
            <a:r>
              <a:rPr lang="en-US" dirty="0" err="1" smtClean="0"/>
              <a:t>Forkan</a:t>
            </a:r>
            <a:r>
              <a:rPr lang="en-US" dirty="0" smtClean="0"/>
              <a:t> et al.</a:t>
            </a:r>
            <a:r>
              <a:rPr lang="en-US" baseline="30000" dirty="0" smtClean="0"/>
              <a:t>19</a:t>
            </a:r>
          </a:p>
          <a:p>
            <a:endParaRPr lang="en-US" sz="1100" dirty="0" smtClean="0"/>
          </a:p>
          <a:p>
            <a:pPr lvl="1"/>
            <a:r>
              <a:rPr lang="en-US" sz="2600" dirty="0" smtClean="0"/>
              <a:t>Cross-sectional survey of HEP adherence and related factors in 175 community dwelling older adults</a:t>
            </a:r>
          </a:p>
          <a:p>
            <a:pPr lvl="1"/>
            <a:r>
              <a:rPr lang="en-US" sz="2600" dirty="0" smtClean="0"/>
              <a:t>90% reported receiving a HEP from PT (at hospital d/c)</a:t>
            </a:r>
          </a:p>
          <a:p>
            <a:pPr lvl="1"/>
            <a:r>
              <a:rPr lang="en-US" sz="2600" dirty="0"/>
              <a:t>36% responded that they no longer performed any of the HEP 4 weeks post </a:t>
            </a:r>
            <a:r>
              <a:rPr lang="en-US" sz="2600" dirty="0" smtClean="0"/>
              <a:t>therapy</a:t>
            </a:r>
          </a:p>
          <a:p>
            <a:pPr lvl="1"/>
            <a:r>
              <a:rPr lang="en-US" sz="2600" dirty="0"/>
              <a:t>9.2% reported performing the HEP on five or more days out of the </a:t>
            </a:r>
            <a:r>
              <a:rPr lang="en-US" sz="2600" dirty="0" smtClean="0"/>
              <a:t>week</a:t>
            </a:r>
          </a:p>
          <a:p>
            <a:pPr lvl="1"/>
            <a:r>
              <a:rPr lang="en-US" sz="2600" dirty="0"/>
              <a:t>22.9% performed the HEP between two and three times per week</a:t>
            </a:r>
            <a:r>
              <a:rPr lang="en-US" sz="2600" dirty="0" smtClean="0"/>
              <a:t> </a:t>
            </a:r>
          </a:p>
        </p:txBody>
      </p:sp>
    </p:spTree>
    <p:extLst>
      <p:ext uri="{BB962C8B-B14F-4D97-AF65-F5344CB8AC3E}">
        <p14:creationId xmlns:p14="http://schemas.microsoft.com/office/powerpoint/2010/main" val="2953798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457200" y="1524000"/>
            <a:ext cx="8229600" cy="5334000"/>
          </a:xfrm>
        </p:spPr>
        <p:txBody>
          <a:bodyPr>
            <a:normAutofit/>
          </a:bodyPr>
          <a:lstStyle/>
          <a:p>
            <a:r>
              <a:rPr lang="en-US" dirty="0" err="1" smtClean="0"/>
              <a:t>Forkan</a:t>
            </a:r>
            <a:r>
              <a:rPr lang="en-US" dirty="0" smtClean="0"/>
              <a:t> et al.</a:t>
            </a:r>
            <a:r>
              <a:rPr lang="en-US" baseline="30000" dirty="0" smtClean="0"/>
              <a:t>19</a:t>
            </a:r>
          </a:p>
          <a:p>
            <a:endParaRPr lang="en-US" sz="1100" dirty="0" smtClean="0"/>
          </a:p>
          <a:p>
            <a:pPr lvl="1"/>
            <a:r>
              <a:rPr lang="en-US" dirty="0" smtClean="0"/>
              <a:t>Strengthening (70.9%) </a:t>
            </a:r>
            <a:r>
              <a:rPr lang="en-US" dirty="0"/>
              <a:t>and </a:t>
            </a:r>
            <a:r>
              <a:rPr lang="en-US" dirty="0" smtClean="0"/>
              <a:t>balance (69.9%) exercises = most </a:t>
            </a:r>
            <a:r>
              <a:rPr lang="en-US" dirty="0"/>
              <a:t>frequent modes of exercise </a:t>
            </a:r>
            <a:endParaRPr lang="en-US" dirty="0" smtClean="0"/>
          </a:p>
          <a:p>
            <a:pPr lvl="1"/>
            <a:r>
              <a:rPr lang="en-US" dirty="0" smtClean="0"/>
              <a:t>Flexibility exercise performed 52.4% of the time followed by aerobic exercise at 45.6% of the time.</a:t>
            </a:r>
          </a:p>
          <a:p>
            <a:pPr lvl="1"/>
            <a:r>
              <a:rPr lang="en-US" dirty="0" smtClean="0"/>
              <a:t>HEP adherence rates were independent of length of time since therapy discharge</a:t>
            </a:r>
          </a:p>
          <a:p>
            <a:pPr lvl="1"/>
            <a:r>
              <a:rPr lang="en-US" dirty="0" smtClean="0"/>
              <a:t>Majority performed exercise for 15-30mins during each session</a:t>
            </a:r>
          </a:p>
          <a:p>
            <a:pPr lvl="1"/>
            <a:endParaRPr lang="en-US" dirty="0" smtClean="0"/>
          </a:p>
        </p:txBody>
      </p:sp>
    </p:spTree>
    <p:extLst>
      <p:ext uri="{BB962C8B-B14F-4D97-AF65-F5344CB8AC3E}">
        <p14:creationId xmlns:p14="http://schemas.microsoft.com/office/powerpoint/2010/main" val="5999294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152400" y="1524000"/>
            <a:ext cx="8763000" cy="5486400"/>
          </a:xfrm>
        </p:spPr>
        <p:txBody>
          <a:bodyPr>
            <a:normAutofit/>
          </a:bodyPr>
          <a:lstStyle/>
          <a:p>
            <a:r>
              <a:rPr lang="en-US" dirty="0" err="1" smtClean="0"/>
              <a:t>Forkan</a:t>
            </a:r>
            <a:r>
              <a:rPr lang="en-US" dirty="0" smtClean="0"/>
              <a:t> et al.</a:t>
            </a:r>
            <a:r>
              <a:rPr lang="en-US" baseline="30000" dirty="0" smtClean="0"/>
              <a:t>19</a:t>
            </a:r>
            <a:endParaRPr lang="en-US" dirty="0" smtClean="0"/>
          </a:p>
          <a:p>
            <a:pPr marL="0" indent="0">
              <a:buNone/>
            </a:pPr>
            <a:endParaRPr lang="en-US" sz="800" dirty="0" smtClean="0"/>
          </a:p>
          <a:p>
            <a:pPr lvl="1"/>
            <a:r>
              <a:rPr lang="en-US" sz="3000" dirty="0" smtClean="0"/>
              <a:t>Take-home message:</a:t>
            </a:r>
          </a:p>
          <a:p>
            <a:pPr lvl="2"/>
            <a:r>
              <a:rPr lang="en-US" sz="2800" dirty="0" smtClean="0"/>
              <a:t>HEP frequency = 2-3x/week </a:t>
            </a:r>
          </a:p>
          <a:p>
            <a:pPr lvl="2"/>
            <a:r>
              <a:rPr lang="en-US" sz="2800" dirty="0" smtClean="0"/>
              <a:t>HEP duration = 15-30 minutes</a:t>
            </a:r>
          </a:p>
          <a:p>
            <a:pPr lvl="2"/>
            <a:r>
              <a:rPr lang="en-US" sz="2800" dirty="0" smtClean="0"/>
              <a:t>Strength and balance exercises</a:t>
            </a:r>
          </a:p>
          <a:p>
            <a:pPr lvl="2"/>
            <a:r>
              <a:rPr lang="en-US" sz="2800" dirty="0" smtClean="0"/>
              <a:t>Do NOT avoid inclusion of flexibility/aerobic exercise –educate!</a:t>
            </a:r>
          </a:p>
          <a:p>
            <a:pPr lvl="2"/>
            <a:r>
              <a:rPr lang="en-US" sz="2800" dirty="0" smtClean="0"/>
              <a:t>Instruct to return to PT if full HEP adherence is unachievable for HEP modification </a:t>
            </a:r>
          </a:p>
          <a:p>
            <a:pPr marL="457200" lvl="1" indent="0">
              <a:buNone/>
            </a:pPr>
            <a:endParaRPr lang="en-US" dirty="0" smtClean="0"/>
          </a:p>
        </p:txBody>
      </p:sp>
    </p:spTree>
    <p:extLst>
      <p:ext uri="{BB962C8B-B14F-4D97-AF65-F5344CB8AC3E}">
        <p14:creationId xmlns:p14="http://schemas.microsoft.com/office/powerpoint/2010/main" val="3487909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228600" y="1447800"/>
            <a:ext cx="8763000" cy="5257800"/>
          </a:xfrm>
        </p:spPr>
        <p:txBody>
          <a:bodyPr>
            <a:normAutofit lnSpcReduction="10000"/>
          </a:bodyPr>
          <a:lstStyle/>
          <a:p>
            <a:r>
              <a:rPr lang="en-US" dirty="0" smtClean="0"/>
              <a:t>Nyman et al.</a:t>
            </a:r>
            <a:r>
              <a:rPr lang="en-US" baseline="30000" dirty="0" smtClean="0"/>
              <a:t>20</a:t>
            </a:r>
            <a:r>
              <a:rPr lang="en-US" dirty="0" smtClean="0"/>
              <a:t> (systematic review)</a:t>
            </a:r>
          </a:p>
          <a:p>
            <a:endParaRPr lang="en-US" sz="1000" dirty="0" smtClean="0"/>
          </a:p>
          <a:p>
            <a:pPr lvl="1"/>
            <a:r>
              <a:rPr lang="en-US" dirty="0"/>
              <a:t>F</a:t>
            </a:r>
            <a:r>
              <a:rPr lang="en-US" dirty="0" smtClean="0"/>
              <a:t>all prevention exercises in older adults in the classroom and home settings</a:t>
            </a:r>
          </a:p>
          <a:p>
            <a:pPr lvl="1"/>
            <a:r>
              <a:rPr lang="en-US" dirty="0" smtClean="0"/>
              <a:t>Individual exercise versus multifactorial interventions </a:t>
            </a:r>
          </a:p>
          <a:p>
            <a:pPr lvl="1"/>
            <a:r>
              <a:rPr lang="en-US" dirty="0" smtClean="0"/>
              <a:t>Adherence to multifactorial interventions (&gt;75%) higher than individually targeted exercise group (60-70%)</a:t>
            </a:r>
          </a:p>
          <a:p>
            <a:pPr lvl="1"/>
            <a:r>
              <a:rPr lang="en-US" dirty="0"/>
              <a:t>A</a:t>
            </a:r>
            <a:r>
              <a:rPr lang="en-US" dirty="0" smtClean="0"/>
              <a:t>dherence to the home based intervention at 12 months &gt;80% for first 2-4 months in both groups</a:t>
            </a:r>
          </a:p>
          <a:p>
            <a:pPr lvl="1"/>
            <a:r>
              <a:rPr lang="en-US" dirty="0" smtClean="0"/>
              <a:t>However, in the individually targeted exercise group, HEP adherence dropped by 50% after this period</a:t>
            </a:r>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2864308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152400" y="1524000"/>
            <a:ext cx="8686800" cy="5181600"/>
          </a:xfrm>
        </p:spPr>
        <p:txBody>
          <a:bodyPr>
            <a:normAutofit/>
          </a:bodyPr>
          <a:lstStyle/>
          <a:p>
            <a:r>
              <a:rPr lang="en-US" dirty="0" smtClean="0"/>
              <a:t>Nyman et al.</a:t>
            </a:r>
            <a:r>
              <a:rPr lang="en-US" baseline="30000" dirty="0" smtClean="0"/>
              <a:t>20</a:t>
            </a:r>
            <a:r>
              <a:rPr lang="en-US" dirty="0" smtClean="0"/>
              <a:t> (systematic review)</a:t>
            </a:r>
          </a:p>
          <a:p>
            <a:endParaRPr lang="en-US" sz="1100" dirty="0" smtClean="0"/>
          </a:p>
          <a:p>
            <a:pPr lvl="1"/>
            <a:r>
              <a:rPr lang="en-US" sz="3200" dirty="0" smtClean="0"/>
              <a:t>Take-home message:</a:t>
            </a:r>
          </a:p>
          <a:p>
            <a:pPr lvl="2"/>
            <a:r>
              <a:rPr lang="en-US" sz="2800" dirty="0"/>
              <a:t>M</a:t>
            </a:r>
            <a:r>
              <a:rPr lang="en-US" sz="2800" dirty="0" smtClean="0"/>
              <a:t>ultifactorial HEPs reduce non-adherence </a:t>
            </a:r>
          </a:p>
          <a:p>
            <a:pPr lvl="2"/>
            <a:r>
              <a:rPr lang="en-US" sz="2800" dirty="0" smtClean="0"/>
              <a:t>Educate and incorporate elements of psychosocial models, such as the social cognitive theory</a:t>
            </a:r>
            <a:r>
              <a:rPr lang="en-US" sz="2800" baseline="30000" dirty="0" smtClean="0"/>
              <a:t>7</a:t>
            </a:r>
            <a:r>
              <a:rPr lang="en-US" sz="2800" dirty="0" smtClean="0"/>
              <a:t> and health beliefs model</a:t>
            </a:r>
            <a:r>
              <a:rPr lang="en-US" sz="2800" baseline="30000" dirty="0" smtClean="0"/>
              <a:t>6</a:t>
            </a:r>
            <a:r>
              <a:rPr lang="en-US" sz="2800" dirty="0" smtClean="0"/>
              <a:t> when prescribing a HEP </a:t>
            </a:r>
          </a:p>
          <a:p>
            <a:pPr lvl="2"/>
            <a:r>
              <a:rPr lang="en-US" sz="2800" dirty="0"/>
              <a:t>F</a:t>
            </a:r>
            <a:r>
              <a:rPr lang="en-US" sz="2800" dirty="0" smtClean="0"/>
              <a:t>ollow-up phone calls or appointments to improve motivation and adherence</a:t>
            </a:r>
          </a:p>
          <a:p>
            <a:pPr lvl="2"/>
            <a:r>
              <a:rPr lang="en-US" sz="2800" dirty="0" smtClean="0"/>
              <a:t>Provide a structured, yet flexible HEP protocol</a:t>
            </a:r>
          </a:p>
          <a:p>
            <a:pPr lvl="2"/>
            <a:endParaRPr lang="en-US"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336511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228600" y="1447800"/>
            <a:ext cx="8686800" cy="5181600"/>
          </a:xfrm>
        </p:spPr>
        <p:txBody>
          <a:bodyPr>
            <a:normAutofit/>
          </a:bodyPr>
          <a:lstStyle/>
          <a:p>
            <a:r>
              <a:rPr lang="en-US" dirty="0" err="1" smtClean="0"/>
              <a:t>Simek</a:t>
            </a:r>
            <a:r>
              <a:rPr lang="en-US" dirty="0" smtClean="0"/>
              <a:t> et al.</a:t>
            </a:r>
            <a:r>
              <a:rPr lang="en-US" baseline="30000" dirty="0" smtClean="0"/>
              <a:t>2</a:t>
            </a:r>
            <a:r>
              <a:rPr lang="en-US" dirty="0" smtClean="0"/>
              <a:t> (systematic review and meta-analysis)</a:t>
            </a:r>
          </a:p>
          <a:p>
            <a:endParaRPr lang="en-US" sz="1400" dirty="0" smtClean="0"/>
          </a:p>
          <a:p>
            <a:pPr lvl="1"/>
            <a:r>
              <a:rPr lang="en-US" sz="3200" dirty="0" smtClean="0"/>
              <a:t>Investigated specific parameters that led to increased adherence to a fall prevention HEP</a:t>
            </a:r>
          </a:p>
          <a:p>
            <a:pPr lvl="1"/>
            <a:r>
              <a:rPr lang="en-US" sz="3200" dirty="0" smtClean="0"/>
              <a:t>Found that different parameters altered partial and full HEP adherence</a:t>
            </a:r>
          </a:p>
          <a:p>
            <a:pPr lvl="1"/>
            <a:r>
              <a:rPr lang="en-US" sz="3200" dirty="0" smtClean="0"/>
              <a:t>Neither partial nor full adherence levels were found to be significantly associated with program efficacy</a:t>
            </a:r>
          </a:p>
          <a:p>
            <a:endParaRPr lang="en-US" sz="14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42303435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228600" y="1295400"/>
            <a:ext cx="8686800" cy="5562600"/>
          </a:xfrm>
        </p:spPr>
        <p:txBody>
          <a:bodyPr>
            <a:normAutofit/>
          </a:bodyPr>
          <a:lstStyle/>
          <a:p>
            <a:r>
              <a:rPr lang="en-US" dirty="0" err="1" smtClean="0"/>
              <a:t>Simek</a:t>
            </a:r>
            <a:r>
              <a:rPr lang="en-US" dirty="0" smtClean="0"/>
              <a:t> et al. (systematic review and meta-analysis)</a:t>
            </a:r>
          </a:p>
          <a:p>
            <a:endParaRPr lang="en-US" sz="1200" dirty="0" smtClean="0"/>
          </a:p>
          <a:p>
            <a:pPr lvl="1"/>
            <a:r>
              <a:rPr lang="en-US" sz="3200" dirty="0" smtClean="0"/>
              <a:t>Take-home message:</a:t>
            </a:r>
          </a:p>
          <a:p>
            <a:pPr lvl="2"/>
            <a:r>
              <a:rPr lang="en-US" sz="3200" dirty="0" smtClean="0"/>
              <a:t>HEP adherence is likely to be improved with:</a:t>
            </a:r>
          </a:p>
          <a:p>
            <a:pPr lvl="3"/>
            <a:r>
              <a:rPr lang="en-US" sz="3200" dirty="0" smtClean="0"/>
              <a:t>Moderate home support and/or telephone support</a:t>
            </a:r>
          </a:p>
          <a:p>
            <a:pPr lvl="3"/>
            <a:r>
              <a:rPr lang="en-US" sz="3200" dirty="0" smtClean="0"/>
              <a:t>Inclusion of balance exercise component</a:t>
            </a:r>
          </a:p>
          <a:p>
            <a:pPr lvl="3"/>
            <a:r>
              <a:rPr lang="en-US" sz="3200" dirty="0" smtClean="0"/>
              <a:t>Recruitment and provision of a HEP by a PT</a:t>
            </a:r>
          </a:p>
          <a:p>
            <a:pPr marL="1371600" lvl="3" indent="0">
              <a:buNone/>
            </a:pPr>
            <a:endParaRPr lang="en-US" sz="3200" dirty="0" smtClean="0"/>
          </a:p>
          <a:p>
            <a:pPr lvl="3"/>
            <a:endParaRPr lang="en-US" sz="3200" dirty="0" smtClean="0"/>
          </a:p>
          <a:p>
            <a:pPr lvl="1"/>
            <a:endParaRPr lang="en-US"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3898638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7848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228600" y="1524000"/>
            <a:ext cx="8686800" cy="5029200"/>
          </a:xfrm>
        </p:spPr>
        <p:txBody>
          <a:bodyPr>
            <a:normAutofit/>
          </a:bodyPr>
          <a:lstStyle/>
          <a:p>
            <a:r>
              <a:rPr lang="en-US" dirty="0" smtClean="0"/>
              <a:t>Wu et al.</a:t>
            </a:r>
            <a:r>
              <a:rPr lang="en-US" baseline="30000" dirty="0" smtClean="0"/>
              <a:t>21</a:t>
            </a:r>
          </a:p>
          <a:p>
            <a:pPr lvl="1"/>
            <a:r>
              <a:rPr lang="en-US" sz="3200" dirty="0" smtClean="0"/>
              <a:t>Compared adherence to and effectiveness of Tai Chi program through a live, interactive telecommunication exercise based group with that of a similar community exercise based group and a home video group </a:t>
            </a:r>
          </a:p>
          <a:p>
            <a:pPr lvl="1"/>
            <a:r>
              <a:rPr lang="en-US" sz="3200" dirty="0" smtClean="0"/>
              <a:t>64 community dwelling older adults</a:t>
            </a:r>
          </a:p>
          <a:p>
            <a:pPr lvl="1"/>
            <a:r>
              <a:rPr lang="en-US" sz="3200" dirty="0" smtClean="0"/>
              <a:t>3 weeks of Tai Chi at 3 hours/week for each group</a:t>
            </a:r>
            <a:endParaRPr lang="en-US" sz="3600" dirty="0" smtClean="0"/>
          </a:p>
          <a:p>
            <a:pPr lvl="1"/>
            <a:endParaRPr lang="en-US" sz="3600" dirty="0" smtClean="0"/>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295552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73"/>
            <a:ext cx="8229600" cy="1143000"/>
          </a:xfrm>
        </p:spPr>
        <p:txBody>
          <a:bodyPr/>
          <a:lstStyle/>
          <a:p>
            <a:r>
              <a:rPr lang="en-US" dirty="0" smtClean="0"/>
              <a:t>Themes</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dirty="0" smtClean="0"/>
              <a:t>Lots of literature on HEP adherence in the elderly population</a:t>
            </a:r>
          </a:p>
          <a:p>
            <a:r>
              <a:rPr lang="en-US" dirty="0" smtClean="0"/>
              <a:t>Contrasting findings but general themes can be identified</a:t>
            </a:r>
          </a:p>
          <a:p>
            <a:r>
              <a:rPr lang="en-US" dirty="0" smtClean="0"/>
              <a:t>What are these themes?</a:t>
            </a:r>
          </a:p>
          <a:p>
            <a:pPr marL="971550" lvl="1" indent="-514350">
              <a:buFont typeface="+mj-lt"/>
              <a:buAutoNum type="arabicPeriod"/>
            </a:pPr>
            <a:r>
              <a:rPr lang="en-US" dirty="0" smtClean="0"/>
              <a:t>Use of novel technology</a:t>
            </a:r>
          </a:p>
          <a:p>
            <a:pPr marL="971550" lvl="1" indent="-514350">
              <a:buFont typeface="+mj-lt"/>
              <a:buAutoNum type="arabicPeriod"/>
            </a:pPr>
            <a:r>
              <a:rPr lang="en-US" dirty="0" smtClean="0"/>
              <a:t>Education</a:t>
            </a:r>
          </a:p>
          <a:p>
            <a:pPr marL="971550" lvl="1" indent="-514350">
              <a:buFont typeface="+mj-lt"/>
              <a:buAutoNum type="arabicPeriod"/>
            </a:pPr>
            <a:r>
              <a:rPr lang="en-US" dirty="0" smtClean="0"/>
              <a:t>Tailoring (Individualize) of a HEP</a:t>
            </a:r>
          </a:p>
          <a:p>
            <a:pPr marL="971550" lvl="1" indent="-514350">
              <a:buFont typeface="+mj-lt"/>
              <a:buAutoNum type="arabicPeriod"/>
            </a:pPr>
            <a:r>
              <a:rPr lang="en-US" dirty="0" smtClean="0"/>
              <a:t>Specific HEP parameters/components shown to increase adherence</a:t>
            </a:r>
          </a:p>
          <a:p>
            <a:pPr marL="971550" lvl="1" indent="-514350">
              <a:buFont typeface="+mj-lt"/>
              <a:buAutoNum type="arabicPeriod"/>
            </a:pPr>
            <a:endParaRPr lang="en-US" dirty="0" smtClean="0"/>
          </a:p>
          <a:p>
            <a:pPr marL="571500" indent="-514350"/>
            <a:r>
              <a:rPr lang="en-US" dirty="0" smtClean="0"/>
              <a:t>These are not discrete themes. There is overlap!</a:t>
            </a:r>
            <a:endParaRPr lang="en-US" dirty="0"/>
          </a:p>
        </p:txBody>
      </p:sp>
    </p:spTree>
    <p:extLst>
      <p:ext uri="{BB962C8B-B14F-4D97-AF65-F5344CB8AC3E}">
        <p14:creationId xmlns:p14="http://schemas.microsoft.com/office/powerpoint/2010/main" val="29245624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a:t>
            </a:r>
            <a:r>
              <a:rPr lang="en-US" dirty="0"/>
              <a:t>to affect </a:t>
            </a:r>
            <a:r>
              <a:rPr lang="en-US" dirty="0" smtClean="0"/>
              <a:t>adherence</a:t>
            </a:r>
            <a:endParaRPr lang="en-US" dirty="0"/>
          </a:p>
        </p:txBody>
      </p:sp>
      <p:sp>
        <p:nvSpPr>
          <p:cNvPr id="3" name="Content Placeholder 2"/>
          <p:cNvSpPr>
            <a:spLocks noGrp="1"/>
          </p:cNvSpPr>
          <p:nvPr>
            <p:ph idx="1"/>
          </p:nvPr>
        </p:nvSpPr>
        <p:spPr>
          <a:xfrm>
            <a:off x="228600" y="1371600"/>
            <a:ext cx="8686800" cy="5562600"/>
          </a:xfrm>
        </p:spPr>
        <p:txBody>
          <a:bodyPr>
            <a:normAutofit lnSpcReduction="10000"/>
          </a:bodyPr>
          <a:lstStyle/>
          <a:p>
            <a:r>
              <a:rPr lang="en-US" dirty="0" smtClean="0"/>
              <a:t>Wu et al.</a:t>
            </a:r>
            <a:r>
              <a:rPr lang="en-US" baseline="30000" dirty="0" smtClean="0"/>
              <a:t>21</a:t>
            </a:r>
          </a:p>
          <a:p>
            <a:endParaRPr lang="en-US" sz="1800" baseline="30000" dirty="0" smtClean="0"/>
          </a:p>
          <a:p>
            <a:pPr marL="0" indent="0">
              <a:buNone/>
            </a:pPr>
            <a:endParaRPr lang="en-US" sz="500" dirty="0" smtClean="0"/>
          </a:p>
          <a:p>
            <a:pPr lvl="1"/>
            <a:r>
              <a:rPr lang="en-US" sz="3200" dirty="0" smtClean="0"/>
              <a:t>Take-home message:</a:t>
            </a:r>
          </a:p>
          <a:p>
            <a:pPr lvl="2"/>
            <a:r>
              <a:rPr lang="en-US" sz="3200" dirty="0"/>
              <a:t>Ask for client preferences </a:t>
            </a:r>
            <a:r>
              <a:rPr lang="en-US" sz="3200" dirty="0" smtClean="0"/>
              <a:t>as a group therapy component was found to improve adherence to a HEP</a:t>
            </a:r>
          </a:p>
          <a:p>
            <a:pPr lvl="2"/>
            <a:r>
              <a:rPr lang="en-US" sz="3200" dirty="0" smtClean="0"/>
              <a:t>Group therapy </a:t>
            </a:r>
            <a:r>
              <a:rPr lang="en-US" sz="3200" dirty="0" smtClean="0">
                <a:sym typeface="Wingdings" panose="05000000000000000000" pitchFamily="2" charset="2"/>
              </a:rPr>
              <a:t></a:t>
            </a:r>
            <a:r>
              <a:rPr lang="en-US" sz="3200" dirty="0" smtClean="0"/>
              <a:t> increase accountability</a:t>
            </a:r>
            <a:r>
              <a:rPr lang="en-US" sz="3200" dirty="0"/>
              <a:t>, motivation and enjoyment </a:t>
            </a:r>
            <a:r>
              <a:rPr lang="en-US" sz="3200" dirty="0" smtClean="0">
                <a:sym typeface="Wingdings" panose="05000000000000000000" pitchFamily="2" charset="2"/>
              </a:rPr>
              <a:t></a:t>
            </a:r>
            <a:r>
              <a:rPr lang="en-US" sz="3200" dirty="0" smtClean="0"/>
              <a:t> </a:t>
            </a:r>
            <a:r>
              <a:rPr lang="en-US" sz="3200" dirty="0"/>
              <a:t>improved adherence </a:t>
            </a:r>
            <a:endParaRPr lang="en-US" sz="3200" dirty="0" smtClean="0"/>
          </a:p>
          <a:p>
            <a:pPr lvl="2"/>
            <a:r>
              <a:rPr lang="en-US" sz="3200" dirty="0" smtClean="0"/>
              <a:t>Martin et al.</a:t>
            </a:r>
            <a:r>
              <a:rPr lang="en-US" sz="3200" baseline="30000" dirty="0" smtClean="0"/>
              <a:t>22</a:t>
            </a:r>
            <a:r>
              <a:rPr lang="en-US" sz="3200" dirty="0" smtClean="0"/>
              <a:t> also support the use of group therapy to boost HEP adherence</a:t>
            </a:r>
          </a:p>
          <a:p>
            <a:pPr lvl="2"/>
            <a:endParaRPr lang="en-US" dirty="0" smtClean="0"/>
          </a:p>
          <a:p>
            <a:pPr lvl="2"/>
            <a:endParaRPr lang="en-US" dirty="0" smtClean="0"/>
          </a:p>
          <a:p>
            <a:pPr lvl="1"/>
            <a:endParaRPr lang="en-US" dirty="0" smtClean="0"/>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15839633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to affect adherence</a:t>
            </a:r>
            <a:endParaRPr lang="en-US" dirty="0"/>
          </a:p>
        </p:txBody>
      </p:sp>
      <p:sp>
        <p:nvSpPr>
          <p:cNvPr id="3" name="Content Placeholder 2"/>
          <p:cNvSpPr>
            <a:spLocks noGrp="1"/>
          </p:cNvSpPr>
          <p:nvPr>
            <p:ph idx="1"/>
          </p:nvPr>
        </p:nvSpPr>
        <p:spPr>
          <a:xfrm>
            <a:off x="228600" y="1371600"/>
            <a:ext cx="8686800" cy="4800600"/>
          </a:xfrm>
        </p:spPr>
        <p:txBody>
          <a:bodyPr>
            <a:normAutofit/>
          </a:bodyPr>
          <a:lstStyle/>
          <a:p>
            <a:r>
              <a:rPr lang="en-US" dirty="0" smtClean="0"/>
              <a:t>Emery et al.</a:t>
            </a:r>
            <a:r>
              <a:rPr lang="en-US" baseline="30000" dirty="0" smtClean="0"/>
              <a:t>24</a:t>
            </a:r>
            <a:endParaRPr lang="en-US" dirty="0" smtClean="0"/>
          </a:p>
          <a:p>
            <a:pPr marL="0" indent="0">
              <a:buNone/>
            </a:pPr>
            <a:endParaRPr lang="en-US" sz="100" dirty="0" smtClean="0"/>
          </a:p>
          <a:p>
            <a:pPr lvl="1"/>
            <a:r>
              <a:rPr lang="en-US" dirty="0" smtClean="0"/>
              <a:t>One year prospective cohort study looking at older adults who had participated in the Duke Exercise and Aging study</a:t>
            </a:r>
          </a:p>
          <a:p>
            <a:pPr marL="914400" lvl="2" indent="0">
              <a:buNone/>
            </a:pPr>
            <a:endParaRPr lang="en-US" sz="1050" dirty="0" smtClean="0"/>
          </a:p>
          <a:p>
            <a:pPr marL="914400" lvl="2" indent="0">
              <a:buNone/>
            </a:pPr>
            <a:endParaRPr lang="en-US" sz="1050" dirty="0" smtClean="0"/>
          </a:p>
          <a:p>
            <a:pPr lvl="1"/>
            <a:r>
              <a:rPr lang="en-US" sz="3200" dirty="0" smtClean="0"/>
              <a:t>Take-home message:</a:t>
            </a:r>
          </a:p>
          <a:p>
            <a:pPr lvl="2"/>
            <a:r>
              <a:rPr lang="en-US" sz="2800" dirty="0" smtClean="0"/>
              <a:t>Utilize a sub-maximally intensive HEP </a:t>
            </a:r>
            <a:r>
              <a:rPr lang="en-US" sz="2800" dirty="0"/>
              <a:t>for Increased energy levels and alertness </a:t>
            </a:r>
            <a:r>
              <a:rPr lang="en-US" sz="2800" dirty="0" smtClean="0"/>
              <a:t>= improved adherence in older adults</a:t>
            </a:r>
          </a:p>
          <a:p>
            <a:pPr lvl="1"/>
            <a:endParaRPr lang="en-US" dirty="0" smtClean="0"/>
          </a:p>
          <a:p>
            <a:pPr lvl="2"/>
            <a:endParaRPr lang="en-US" dirty="0" smtClean="0"/>
          </a:p>
          <a:p>
            <a:pPr lvl="1"/>
            <a:endParaRPr lang="en-US" dirty="0" smtClean="0"/>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36179528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to affect adherence</a:t>
            </a:r>
            <a:endParaRPr lang="en-US" dirty="0"/>
          </a:p>
        </p:txBody>
      </p:sp>
      <p:sp>
        <p:nvSpPr>
          <p:cNvPr id="3" name="Content Placeholder 2"/>
          <p:cNvSpPr>
            <a:spLocks noGrp="1"/>
          </p:cNvSpPr>
          <p:nvPr>
            <p:ph idx="1"/>
          </p:nvPr>
        </p:nvSpPr>
        <p:spPr>
          <a:xfrm>
            <a:off x="228600" y="1371600"/>
            <a:ext cx="8686800" cy="5238008"/>
          </a:xfrm>
        </p:spPr>
        <p:txBody>
          <a:bodyPr>
            <a:normAutofit fontScale="85000" lnSpcReduction="10000"/>
          </a:bodyPr>
          <a:lstStyle/>
          <a:p>
            <a:r>
              <a:rPr lang="en-US" dirty="0" smtClean="0"/>
              <a:t>Henry et al.</a:t>
            </a:r>
            <a:r>
              <a:rPr lang="en-US" baseline="30000" dirty="0" smtClean="0"/>
              <a:t>13</a:t>
            </a:r>
          </a:p>
          <a:p>
            <a:endParaRPr lang="en-US" sz="1400" baseline="30000" dirty="0" smtClean="0"/>
          </a:p>
          <a:p>
            <a:pPr lvl="1"/>
            <a:r>
              <a:rPr lang="en-US" sz="3000" dirty="0" smtClean="0"/>
              <a:t>15 older adults prescribed 2,5, or 8 </a:t>
            </a:r>
            <a:r>
              <a:rPr lang="en-US" sz="3000" dirty="0"/>
              <a:t>general strengthening exercises </a:t>
            </a:r>
            <a:r>
              <a:rPr lang="en-US" sz="3000" dirty="0" smtClean="0"/>
              <a:t>for</a:t>
            </a:r>
            <a:r>
              <a:rPr lang="en-US" sz="3000" dirty="0"/>
              <a:t> </a:t>
            </a:r>
            <a:r>
              <a:rPr lang="en-US" sz="3000" dirty="0" smtClean="0"/>
              <a:t>memorization and reproduction at home  </a:t>
            </a:r>
          </a:p>
          <a:p>
            <a:pPr lvl="1"/>
            <a:r>
              <a:rPr lang="en-US" sz="3000" dirty="0" smtClean="0"/>
              <a:t>Clients assigned </a:t>
            </a:r>
            <a:r>
              <a:rPr lang="en-US" sz="3000" dirty="0"/>
              <a:t>2 exercises performed </a:t>
            </a:r>
            <a:r>
              <a:rPr lang="en-US" sz="3000" dirty="0" smtClean="0"/>
              <a:t>the exercises </a:t>
            </a:r>
            <a:r>
              <a:rPr lang="en-US" sz="3000" dirty="0"/>
              <a:t>much more accurately than participants who had to perform 5 or 8 exercises at the return </a:t>
            </a:r>
            <a:r>
              <a:rPr lang="en-US" sz="3000" dirty="0" smtClean="0"/>
              <a:t>session – implying increased practice and adherence at home</a:t>
            </a:r>
          </a:p>
          <a:p>
            <a:pPr marL="457200" lvl="1" indent="0">
              <a:buNone/>
            </a:pPr>
            <a:endParaRPr lang="en-US" sz="3000" dirty="0" smtClean="0"/>
          </a:p>
          <a:p>
            <a:pPr lvl="1"/>
            <a:r>
              <a:rPr lang="en-US" sz="3000" dirty="0" smtClean="0"/>
              <a:t>Take-home message:</a:t>
            </a:r>
          </a:p>
          <a:p>
            <a:pPr lvl="2"/>
            <a:r>
              <a:rPr lang="en-US" sz="3000" dirty="0"/>
              <a:t>F</a:t>
            </a:r>
            <a:r>
              <a:rPr lang="en-US" sz="3000" dirty="0" smtClean="0"/>
              <a:t>ewer exercises (&lt;5) is more beneficial for adherence </a:t>
            </a:r>
          </a:p>
          <a:p>
            <a:pPr lvl="2"/>
            <a:r>
              <a:rPr lang="en-US" sz="3000" dirty="0" smtClean="0"/>
              <a:t>2 exercises yielded the most improved adherence to a HEP</a:t>
            </a:r>
          </a:p>
          <a:p>
            <a:pPr lvl="1"/>
            <a:endParaRPr lang="en-US" dirty="0" smtClean="0"/>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36179528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to affect adherence</a:t>
            </a:r>
            <a:endParaRPr lang="en-US" dirty="0"/>
          </a:p>
        </p:txBody>
      </p:sp>
      <p:sp>
        <p:nvSpPr>
          <p:cNvPr id="3" name="Content Placeholder 2"/>
          <p:cNvSpPr>
            <a:spLocks noGrp="1"/>
          </p:cNvSpPr>
          <p:nvPr>
            <p:ph idx="1"/>
          </p:nvPr>
        </p:nvSpPr>
        <p:spPr>
          <a:xfrm>
            <a:off x="228600" y="1371600"/>
            <a:ext cx="8686800" cy="5257800"/>
          </a:xfrm>
        </p:spPr>
        <p:txBody>
          <a:bodyPr>
            <a:normAutofit/>
          </a:bodyPr>
          <a:lstStyle/>
          <a:p>
            <a:r>
              <a:rPr lang="en-US" dirty="0" err="1" smtClean="0"/>
              <a:t>Suttanton</a:t>
            </a:r>
            <a:r>
              <a:rPr lang="en-US" dirty="0" smtClean="0"/>
              <a:t> et al.</a:t>
            </a:r>
            <a:r>
              <a:rPr lang="en-US" baseline="30000" dirty="0" smtClean="0"/>
              <a:t>25</a:t>
            </a:r>
          </a:p>
          <a:p>
            <a:pPr marL="0" indent="0">
              <a:buNone/>
            </a:pPr>
            <a:endParaRPr lang="en-US" sz="1900" baseline="30000" dirty="0" smtClean="0"/>
          </a:p>
          <a:p>
            <a:pPr lvl="1"/>
            <a:r>
              <a:rPr lang="en-US" dirty="0"/>
              <a:t>F</a:t>
            </a:r>
            <a:r>
              <a:rPr lang="en-US" dirty="0" smtClean="0"/>
              <a:t>actors related to adherence to a HEP, based primarily on balance exercises</a:t>
            </a:r>
          </a:p>
          <a:p>
            <a:pPr lvl="1"/>
            <a:r>
              <a:rPr lang="en-US" dirty="0" smtClean="0"/>
              <a:t>Older adults with mild to moderate Alzheimer’s dementia</a:t>
            </a:r>
          </a:p>
          <a:p>
            <a:pPr lvl="1"/>
            <a:r>
              <a:rPr lang="en-US" dirty="0" smtClean="0"/>
              <a:t>HEP based on modified OEP </a:t>
            </a:r>
          </a:p>
          <a:p>
            <a:pPr lvl="1"/>
            <a:r>
              <a:rPr lang="en-US" dirty="0" smtClean="0"/>
              <a:t>Semi-structured interviews to assess the factors related to adherence</a:t>
            </a:r>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2785903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to affect adherence</a:t>
            </a:r>
            <a:endParaRPr lang="en-US" dirty="0"/>
          </a:p>
        </p:txBody>
      </p:sp>
      <p:sp>
        <p:nvSpPr>
          <p:cNvPr id="3" name="Content Placeholder 2"/>
          <p:cNvSpPr>
            <a:spLocks noGrp="1"/>
          </p:cNvSpPr>
          <p:nvPr>
            <p:ph idx="1"/>
          </p:nvPr>
        </p:nvSpPr>
        <p:spPr>
          <a:xfrm>
            <a:off x="76200" y="1447800"/>
            <a:ext cx="8915400" cy="5257800"/>
          </a:xfrm>
        </p:spPr>
        <p:txBody>
          <a:bodyPr>
            <a:normAutofit lnSpcReduction="10000"/>
          </a:bodyPr>
          <a:lstStyle/>
          <a:p>
            <a:r>
              <a:rPr lang="en-US" dirty="0" err="1" smtClean="0"/>
              <a:t>Suttanton</a:t>
            </a:r>
            <a:r>
              <a:rPr lang="en-US" dirty="0" smtClean="0"/>
              <a:t> et al.</a:t>
            </a:r>
            <a:r>
              <a:rPr lang="en-US" baseline="30000" dirty="0" smtClean="0"/>
              <a:t>25</a:t>
            </a:r>
          </a:p>
          <a:p>
            <a:endParaRPr lang="en-US" sz="1100" dirty="0" smtClean="0"/>
          </a:p>
          <a:p>
            <a:pPr lvl="1"/>
            <a:r>
              <a:rPr lang="en-US" sz="3300" dirty="0" smtClean="0"/>
              <a:t>Take-home message:</a:t>
            </a:r>
          </a:p>
          <a:p>
            <a:pPr lvl="1"/>
            <a:endParaRPr lang="en-US" sz="1100" dirty="0" smtClean="0"/>
          </a:p>
          <a:p>
            <a:pPr lvl="2"/>
            <a:r>
              <a:rPr lang="en-US" sz="3300" dirty="0" smtClean="0"/>
              <a:t>Use an exercise diary</a:t>
            </a:r>
          </a:p>
          <a:p>
            <a:pPr lvl="2"/>
            <a:r>
              <a:rPr lang="en-US" sz="3300" dirty="0" smtClean="0"/>
              <a:t>Pictures of exercise with accompanying text in large font</a:t>
            </a:r>
          </a:p>
          <a:p>
            <a:pPr lvl="2"/>
            <a:r>
              <a:rPr lang="en-US" sz="3300" dirty="0" smtClean="0"/>
              <a:t>PT to remain firm but encouraging, kind, and supportive</a:t>
            </a:r>
          </a:p>
          <a:p>
            <a:pPr lvl="2"/>
            <a:r>
              <a:rPr lang="en-US" sz="3300" dirty="0" smtClean="0"/>
              <a:t>Provide information on alternative transportation</a:t>
            </a:r>
          </a:p>
          <a:p>
            <a:pPr marL="914400" lvl="2" indent="0">
              <a:buNone/>
            </a:pPr>
            <a:endParaRPr lang="en-US" dirty="0" smtClean="0"/>
          </a:p>
          <a:p>
            <a:pPr marL="1371600" lvl="2" indent="-514350">
              <a:buFont typeface="+mj-lt"/>
              <a:buAutoNum type="arabicPeriod"/>
            </a:pPr>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21495499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fontScale="90000"/>
          </a:bodyPr>
          <a:lstStyle/>
          <a:p>
            <a:r>
              <a:rPr lang="en-US" dirty="0" smtClean="0"/>
              <a:t>4. HEP components/parameters shown to affect adherence</a:t>
            </a:r>
            <a:endParaRPr lang="en-US" dirty="0"/>
          </a:p>
        </p:txBody>
      </p:sp>
      <p:sp>
        <p:nvSpPr>
          <p:cNvPr id="3" name="Content Placeholder 2"/>
          <p:cNvSpPr>
            <a:spLocks noGrp="1"/>
          </p:cNvSpPr>
          <p:nvPr>
            <p:ph idx="1"/>
          </p:nvPr>
        </p:nvSpPr>
        <p:spPr>
          <a:xfrm>
            <a:off x="228600" y="1295400"/>
            <a:ext cx="8686800" cy="5410200"/>
          </a:xfrm>
        </p:spPr>
        <p:txBody>
          <a:bodyPr>
            <a:normAutofit lnSpcReduction="10000"/>
          </a:bodyPr>
          <a:lstStyle/>
          <a:p>
            <a:r>
              <a:rPr lang="en-US" b="1" u="sng" dirty="0" smtClean="0"/>
              <a:t>Case example – Mr. P:</a:t>
            </a:r>
            <a:endParaRPr lang="en-US" b="1" u="sng" baseline="30000" dirty="0" smtClean="0"/>
          </a:p>
          <a:p>
            <a:pPr marL="0" indent="0">
              <a:buNone/>
            </a:pPr>
            <a:endParaRPr lang="en-US" sz="1900" baseline="30000" dirty="0" smtClean="0"/>
          </a:p>
          <a:p>
            <a:pPr lvl="1">
              <a:buFont typeface="Wingdings" panose="05000000000000000000" pitchFamily="2" charset="2"/>
              <a:buChar char="q"/>
            </a:pPr>
            <a:r>
              <a:rPr lang="en-US" dirty="0" smtClean="0"/>
              <a:t>Sub-maximal walking program to reduce effects of fatigue</a:t>
            </a:r>
          </a:p>
          <a:p>
            <a:pPr lvl="1">
              <a:buFont typeface="Wingdings" panose="05000000000000000000" pitchFamily="2" charset="2"/>
              <a:buChar char="q"/>
            </a:pPr>
            <a:r>
              <a:rPr lang="en-US" dirty="0" smtClean="0"/>
              <a:t>Golf is something </a:t>
            </a:r>
            <a:r>
              <a:rPr lang="en-US" dirty="0" err="1" smtClean="0"/>
              <a:t>Mr</a:t>
            </a:r>
            <a:r>
              <a:rPr lang="en-US" dirty="0" smtClean="0"/>
              <a:t> P. likes to do! </a:t>
            </a:r>
          </a:p>
          <a:p>
            <a:pPr lvl="1">
              <a:buFont typeface="Wingdings" panose="05000000000000000000" pitchFamily="2" charset="2"/>
              <a:buChar char="q"/>
            </a:pPr>
            <a:r>
              <a:rPr lang="en-US" dirty="0" smtClean="0"/>
              <a:t>Not a detailed/confusing HEP – few exercises provided, so will increase adherence</a:t>
            </a:r>
          </a:p>
          <a:p>
            <a:pPr lvl="1">
              <a:buFont typeface="Wingdings" panose="05000000000000000000" pitchFamily="2" charset="2"/>
              <a:buChar char="q"/>
            </a:pPr>
            <a:r>
              <a:rPr lang="en-US" dirty="0" smtClean="0"/>
              <a:t>Is a form of group exercise – encourage fellow golfers to ambulate between shots/holes for increased accountability</a:t>
            </a:r>
          </a:p>
          <a:p>
            <a:pPr lvl="1">
              <a:buFont typeface="Wingdings" panose="05000000000000000000" pitchFamily="2" charset="2"/>
              <a:buChar char="q"/>
            </a:pPr>
            <a:r>
              <a:rPr lang="en-US" dirty="0" smtClean="0"/>
              <a:t>Increased amount of ambulation over uneven (hilly) ground is a form of strengthening and endurance type exercise</a:t>
            </a:r>
          </a:p>
          <a:p>
            <a:pPr lvl="1">
              <a:buFont typeface="Wingdings" panose="05000000000000000000" pitchFamily="2" charset="2"/>
              <a:buChar char="q"/>
            </a:pPr>
            <a:endParaRPr lang="en-US" dirty="0" smtClean="0"/>
          </a:p>
          <a:p>
            <a:pPr lvl="1">
              <a:buFont typeface="Wingdings" panose="05000000000000000000" pitchFamily="2" charset="2"/>
              <a:buChar char="q"/>
            </a:pPr>
            <a:endParaRPr lang="en-US" dirty="0" smtClean="0"/>
          </a:p>
          <a:p>
            <a:pPr lvl="1"/>
            <a:endParaRPr lang="en-US" dirty="0" smtClean="0"/>
          </a:p>
          <a:p>
            <a:pPr lvl="1"/>
            <a:endParaRPr lang="en-US" dirty="0" smtClean="0"/>
          </a:p>
          <a:p>
            <a:pPr marL="0" indent="0">
              <a:buNone/>
            </a:pPr>
            <a:endParaRPr lang="en-US" sz="900" dirty="0" smtClean="0"/>
          </a:p>
          <a:p>
            <a:pPr marL="1371600" lvl="3" indent="0">
              <a:buNone/>
            </a:pPr>
            <a:endParaRPr lang="en-US" dirty="0" smtClean="0"/>
          </a:p>
          <a:p>
            <a:pPr lvl="3"/>
            <a:endParaRPr lang="en-US" dirty="0" smtClean="0"/>
          </a:p>
          <a:p>
            <a:pPr lvl="1"/>
            <a:endParaRPr lang="en-US" sz="1600" dirty="0" smtClean="0"/>
          </a:p>
          <a:p>
            <a:pPr lvl="2"/>
            <a:endParaRPr lang="en-US" dirty="0" smtClean="0"/>
          </a:p>
          <a:p>
            <a:pPr lvl="1"/>
            <a:endParaRPr lang="en-US" dirty="0" smtClean="0"/>
          </a:p>
          <a:p>
            <a:pPr lvl="1"/>
            <a:endParaRPr lang="en-US" dirty="0" smtClean="0"/>
          </a:p>
          <a:p>
            <a:pPr marL="0" indent="0">
              <a:buNone/>
            </a:pPr>
            <a:endParaRPr lang="en-US" sz="1200" dirty="0" smtClean="0"/>
          </a:p>
          <a:p>
            <a:pPr lvl="1"/>
            <a:endParaRPr lang="en-US" dirty="0" smtClean="0"/>
          </a:p>
        </p:txBody>
      </p:sp>
    </p:spTree>
    <p:extLst>
      <p:ext uri="{BB962C8B-B14F-4D97-AF65-F5344CB8AC3E}">
        <p14:creationId xmlns:p14="http://schemas.microsoft.com/office/powerpoint/2010/main" val="751115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a:t>
            </a:r>
            <a:endParaRPr lang="en-US" dirty="0"/>
          </a:p>
        </p:txBody>
      </p:sp>
      <p:sp>
        <p:nvSpPr>
          <p:cNvPr id="3" name="Content Placeholder 2"/>
          <p:cNvSpPr>
            <a:spLocks noGrp="1"/>
          </p:cNvSpPr>
          <p:nvPr>
            <p:ph idx="1"/>
          </p:nvPr>
        </p:nvSpPr>
        <p:spPr/>
        <p:txBody>
          <a:bodyPr/>
          <a:lstStyle/>
          <a:p>
            <a:r>
              <a:rPr lang="en-US" dirty="0"/>
              <a:t>Increasing adherence to a HEP for older adults is more than simply selection of effective </a:t>
            </a:r>
            <a:r>
              <a:rPr lang="en-US" dirty="0" smtClean="0"/>
              <a:t>exercises </a:t>
            </a:r>
            <a:r>
              <a:rPr lang="en-US" dirty="0"/>
              <a:t>to improve </a:t>
            </a:r>
            <a:r>
              <a:rPr lang="en-US" dirty="0" smtClean="0"/>
              <a:t>limitations. </a:t>
            </a:r>
            <a:r>
              <a:rPr lang="en-US" dirty="0"/>
              <a:t>The prescribing practitioner must take into account the specific components of the </a:t>
            </a:r>
            <a:r>
              <a:rPr lang="en-US" dirty="0" smtClean="0"/>
              <a:t>HEP, </a:t>
            </a:r>
            <a:r>
              <a:rPr lang="en-US" dirty="0"/>
              <a:t>based on integrated client feedback, and understand the context in which the HEP will fit into the lifestyle of each client. </a:t>
            </a:r>
          </a:p>
        </p:txBody>
      </p:sp>
    </p:spTree>
    <p:extLst>
      <p:ext uri="{BB962C8B-B14F-4D97-AF65-F5344CB8AC3E}">
        <p14:creationId xmlns:p14="http://schemas.microsoft.com/office/powerpoint/2010/main" val="16776330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Finished!</a:t>
            </a:r>
            <a:endParaRPr lang="en-US" dirty="0"/>
          </a:p>
        </p:txBody>
      </p:sp>
      <p:sp>
        <p:nvSpPr>
          <p:cNvPr id="3" name="Content Placeholder 2"/>
          <p:cNvSpPr>
            <a:spLocks noGrp="1"/>
          </p:cNvSpPr>
          <p:nvPr>
            <p:ph idx="1"/>
          </p:nvPr>
        </p:nvSpPr>
        <p:spPr>
          <a:xfrm>
            <a:off x="155575" y="1600201"/>
            <a:ext cx="8531225" cy="2438400"/>
          </a:xfrm>
        </p:spPr>
        <p:txBody>
          <a:bodyPr/>
          <a:lstStyle/>
          <a:p>
            <a:r>
              <a:rPr lang="en-US" dirty="0" smtClean="0"/>
              <a:t>Phew, we made it!</a:t>
            </a:r>
          </a:p>
          <a:p>
            <a:r>
              <a:rPr lang="en-US" dirty="0"/>
              <a:t>M</a:t>
            </a:r>
            <a:r>
              <a:rPr lang="en-US" dirty="0" smtClean="0"/>
              <a:t>ore to HEP prescription than you think</a:t>
            </a:r>
            <a:endParaRPr lang="en-US" dirty="0"/>
          </a:p>
          <a:p>
            <a:r>
              <a:rPr lang="en-US" dirty="0" smtClean="0"/>
              <a:t>Please fill in the feedback forms</a:t>
            </a:r>
            <a:endParaRPr lang="en-US" dirty="0"/>
          </a:p>
        </p:txBody>
      </p:sp>
      <p:sp>
        <p:nvSpPr>
          <p:cNvPr id="4" name="AutoShape 2" descr="data:image/png;base64,iVBORw0KGgoAAAANSUhEUgAAAQEAAADECAMAAACoYGR8AAAAilBMVEX///8AAAD7+/v4+Pjt7e3y8vLn5+f19fUEBATw8PDb29vk5OTl5eXg4ODW1tbh4eHDw8OxsbFTU1OGhoaioqIeHh7Q0NCXl5eRkZFkZGQnJyd+fn5KSko7Ozuvr6+enp69vb0xMTEUFBR5eXlxcXEjIyMPDw9SUlJGRkZbW1s3NzdmZmYtLS1HR0fE3fpHAAAa+ElEQVR4nO1dZ4Piug6dUEIbICGNGgKEzvz/v/diSXacRpzC7L377vmyA5tiyypHcuHr6z/8h78RXd0wbc/zbN/Qu3+6Mb+Njm6fDprmHG4/t91rqGnabmP2On+6Wb+Fzsx6aMOVOevRF/2xYf0wKViz/wch9Oybpi2Cfvr7ib1lQrBHf6JRv4ieddS05yz/P917JIPj8m+WQce7RONf0H8GdxfJwLF/r0W/DGMd9c98f80yukS7vRHSvxjdMOrbold2mXtkMtj/Rot+GTMn6thS4cIRswTt/tdFBZt1y1C7ljlE7fWXOcQT69RU9WoQgaZ/skG/jA7r0qVCj25/mQi6jOs4VfozOjMJHP8WQ+gyxnuZV7rHBSW4/TPd4WDU0xl6I7WErnNlnaka4YEXaKfqzfskOrqxDO+79fr1uEXY7W73k/ldetuTdSWo/LaDVu++j6FnnKI4fQv37lTvo3IO9HGwuV7370mOxTriVX+hARJwShnU76AfRM78unTzmqObdyuT6MUwWT+edV56/efYwXRz1B77N648OASF97JerN9IqBjoDLVxnXtbxWwVjaH7/hrd8Qv+B6y55O4iADvWwno3t4ZppP5heSDTC3z9hvXBqvnuQPvzvKgT9WCrpIbmJe9bUGSn9utRAjW8aGswytN5jk6evXZeFdKhHIAGabs/R4uifH6h7MPyRAWsZlW/AR/2hZ1uzw18e+953t72A1fvJmU9eaml8wQt6wvn0P4mAR0lUKEVqhiMbWvhaGlcfk5LczJAQVSwAAZXCzLfPZu4QUAI7do2eUQW3bF3z/Q9gVu4DHS/IiM9ZV026vCgSWNtbFEtOlEANlehiiqJ2SxnoBbNNXiMLanvS1MY2Tfl7jOco8RnrGTG83XW3I0Whq+LDWnJEcBcRXWcr5tgXFKpCC45/hpofSMv8MVpYYNwEqO/vMi9CjfLvW8GEUzf9qxNeH29E8N6ezJnBdysayw0J1sBRC8wadhsdIX1OVUMn3v+3cae9fMqG93BINh6mzd2cnwsNr7hzrlCdEeTmWGv1vmTAKtWBs/CVzfmRN8LfFBovlPn/Y51pDMrs4uLs34dXmvH4VqVN8mFXKCxC6NgUF6GeQ9I0bWt+VaSs5eDXotVNbX5PPBWZaIgseb6SiC0TqNQyEDJUUNJgi2tSqjlkhdmfWlUu4b9HL7vv5XvHdCJb5o1/Evw4grULIsBIwDXkrmK3k67oNOCpidie9f1T/kkwtkUjg1qb826gIR5sZ2pQo+M9VWmRG6saOB6cnJ93Q1s67l9RObvOOvdPfKJ75jCgT0GKVU32Ae1VwnpjSXAilSlMdmM39Fj72temkMux+Z/e+AQhnUNuddUAtOLdixVRaaxvJTJfMawblGmJ7QCg9i38GS1fVlTCfTW2k8pLfWiN5zJaYPZ1eOgHf8nLudAs+/4bIoYtR7aVAKdrRaWcglPHiE2wzusNFk3W2KQMYC/rlGSmBL4UYA5cwn81CM13xo9qh42CuHIlg1fr6oCs4j876J/O8TdKD2A+Hvp7TWrT+FM29VzhkTPglo3Rw6u3KWhnfLWQT8q1HTg+kgC+g8faowi8OcqAKOgdOxevf0MqE01w+pc4a0oYs43RozmvlebfqTmHWO5YGtcxjxxmzmajX9r87jZC9RdkkDNJNHHu+tV2rblMzXAlkCNAXv2qTibm+6356NzCB3skLtco4bOtOOEl3XhQkzo0C2OtCajSDPIWq17bYX56jDRuO7rnbaOF1qMS+Qtu5i8H01YHXOVRhqHfQF/Y05Su9QHi2+0Q51bewoTDWbSQuFjUdzGMb5bw3h40U9fjloQfXBiN0DOD4n4TfYP1QFpWr1QGpbLrSe39AvrMbkzP19fExjWc6QtYDdHCG00vDDwrmQEGBfQn1Chr24060j2VBETLSi95pmUL/ivfOqBrm3b5X/hVQttGEF7sUiyZH9TRx/R3+QTIxVgf9ee95rgK+o4kdOlNP6mJ2Sgho6MRt8vzmGc26ND3kYD3wEVwKKVTgWSgH2AGhtyqbFkW8gJ6xc6KRTUKDN0FdYsYPwS182EQujoIAWZwGY8mEhtSafJCKCrhtRTO5YLCrnBAtlT0lNVgFlueWmuEfJPJHcRgvDCIwvJffB3R/ye5l1A2zFO9KXvmbzQewQ12s9xrO0GVuW5GBY9FvwjEOL1F3f6DMjkx5KkPEkFJvg9xL9Z/OdXD1rNSqQ99oqd8jrSHNC76zyiPBt1JSNmWJKwn0IAqAPdXazJfchzKFzYkoniTUjcfP7cHguEVqMqL0q8zqLCXrnuoa4++MMH4Nb0yBbO/h77hh4CQ9sV/pa9AAV6UFAcKgoqP2QQk0gDbg3LZK/aRuCW8vB0/Q06d480YTf66hzg/wx6khheDARDvGEm6ckpdgj0/e3LHWrHuiyAg4ygzqxLUEokTxC/48V6Lxa3A0M7Rh5s4LAPa/h+JwlK5gLUa/iAtbyF/L0f6a/XuFSO+ldr1iXQSsyA6KDIAyFJdqZHGEg37hwaNUkzdvIi4YG/l7HKfPWQJKy1ZQsz3pr04IpgfTi+yygp5RJOFui39dQC9gFFD+xmKLUBVgZydmPHUoKESjvj9+RDWqiTc/Hfat0LenksniMZYM8E00DjpZLSIP4/7CfldRtycQwdtA7wo7JxDDBBOjar8BOQDAT1bsaBOEFGluNI7NRAQTQ7HFHbvfj/ZBUYyHaDvUYnLbMhvPfIpl2azpsT59yVX5gLrozazslRyM46+XDyCpjCdmIVwBLaD15ky3Zzj3sth0Kqa3rw/qbLHs5NVEDMOkfdzFEBYvRm6mIcNWm+6yZfBlKjLGIqXX+S9ISKAd+ohI0m+6gdi/ILi2DAxpZFkPd/2NAjZ0OUhL8wesUqgFGOam2GbDfYa5AtGscannW637jSMCUYNpnzpqDSaCnhdFawBsjgukogrxDABz/uqSeNNEqN+GlPUnw/vmh5nQqlAcE0WT8Ryi9vG5TUiYDtyPp2ESpA3+MoIEcgkodWM5Mexv721xhkHWAMp9g26gBHqVZ9sBzEZ5NsiCu4Gf+NLo78IBAGB2eTurLE8OYRe8wAxefHXfip28b+SxJyOQYzw/f2gerlVMsW06PoFcjHrWMVwHiC5Q1XFponGY3O9cmPHihvJ0Ex1VUCbKMap+jaW75I6qKUiVBOJNhQolgWSOqwk75/yEMCfz+68t3WncVJdseCV+fuibdUA3omNTfio8s8uZ1Ox12p7FamCojQmJWsAtBT5IDI/HdSi7Zy82h8+LTgcI7mFc/UeklNqwK3ghNAPvbkPt8tlwCxH8G2p7IKGJJ+49+hdA91Gogin2AmK9gyt3pN8Bd0N3VoEVafhiozZYN1BXMhUE4U8M8b2SZA8V/4N/pEYDX3WG02Bnx/FioETfDxyQkrxJpLjbWQWIxUKo11D3EjVUELddf8MxEP7BCf9gegaJhL2GtPlqQMIwb0tCFGSnPSo6dF7i5dnn8mrU25hRAGLkpUCC24Wi2a2I8YLbRWLILR3B/1ZMGtw9COyNHd2WEPqhEovSpBqJSBw3pQqgv5sv6qAtMNR5QH12KkkyHPFKFgzMaR7MBjhhKW1j66sCEZ+cRRfNtfKozrCARwVSqvYOG2YhEtSPg0MRmCH0I+6tGfG5LAbHphQd0Utxml3ZidHLiSGsivnzgKs4fTczwIpUDCUnHhG8Z1sdiVCh0BfOiDPkAM2ty5SSyGyGoiTnhVqvsMYjr8TEh7o2CwRhXHRo2vNplAKrBPfqYCFxpBRHYH4a4vgsYBXVl39uZNc9vi0hkgwwQr28s+hj2vbBEB3LBVPacAw23F1AH18iys7Ca7RezycWafdyzYoxlb5QXfLiRKdJ3M5qjYLTX4befm94SBlsLjrqkC0l7ATPgqyheI3kQ+Yrv1FFjJN4qRoh6ueMD4SOmNtFLvmv8IhgHuTaxQUngmnq4GbNGBB27cESoEwufLViXz7t8JsVCxgTxyctgxXHNayI6iKKKIHZvRjFul7qCwK62xIhUI+GfUWLHQgHTgPY/VN442fC3Fe32NAiU+RV4+wl8g2BeTce7T+x5jXLtqw9k/yMJWwyvhmb76WtKQwCZKViGLVbLkr+1XgpZ0z7JFcI2Is6NoDLYZj+ri/oeqMwx4Wk0lCVB9VNBUGvOYfNg/i5KITYay5bYTrLkDlefVhHseHGRpASJ3fzVjzdVNaMXBrj7DhMH7WH5hDKR/gqVSXlvOUoLnmnJEVPiLDrlBxHR6rK87yRyxghqH/UTmTRjvozt2obXcrEApj6FZa70kTutXybxQW9fCDaZsoAiDlxhHUpoRsiWLbU9LTptS2hV3CN+ZXZ82Ncy9tbE8M3DrT6/eK1rBAM1GWBvcvw5K77NFJ8gHMJbLzIDozV4yArQzqbQjrz9pHZuKEkhlasx6b34q7nV7k++UQVLq5IuwB0bN9IIqGFvJ2eGoBPHdtBLhM4dIBCmFK8EEKjtinszW7nYixWGHLT2hvcl1L5RNd3jkQJuOe43UFCMBlpKOsl6j66w79/ceWNoIVC8PkwJLHCzUnfshLQ1PaTGfYVyKMADdxq5CWDvFipGXq1H8abr3Nh+VjjdIzHkloAdhlDBeVvvZZLaTeokQi9sT80yGcAioDbRU4Zh9yVgyndbhVnAE6NCz7RjvmVe/Lmdo/UQaJc6y5sOKf9DUIvqUubgjlBqUOjZlnVGrFgFlLDUmCW4znXWNPTbmKz82CFTpY+wMSQXGXJt96c2gKndp2O/cYGSg9Z3bPEQiBjghkXLrhh0ufrZ3K8h6R9DaZHmi77PuJw+IxhqlvGxFbBTA8i1fewcf2BQaukecPNG5tLKvbvEQiSSW4tnzpdjTpWXdo57RgBkMzSlVx6XWxlf6/HlBQgXwuutXYuKYkqJ0EWSgwaK1Tx2vxmLxGZcKPE6evbfIlSW1AJJg2QcEUCvzMknwM303fl7TZhKxKRGpCOvUTzzsg7T4CFhsO9TbaVaKLlPO+1nbxkpmnjNKsGOFn/ijPcxtqZg6iIvPxAWWfLaZmzh+Mrnio9UQY8xUgciDfIYWgo8fauuk6W2SOtC5Rd4uJinYq9ySpQ36KrUVFTjyeFaid2Qs39wIQJi0Oi1bCUyvXGwZ+j2nP0t5V45+0C6xBQTg0Ta5nplKr3E9g0b1yWkRX9KzEn29xoLxCoyA1yIfnzGDaEBXbHyKF3BHLuwk+jsDs70WFPxl3s/At8kZqVMQ6PuIG/WGwgjIgvJK12RLnziKvbeCVrENvwVHvY/v2l30t4/b4AtrsbSZTnymWfaI4aAR8NliWqg35nTIli/Oee7oY2bgrrULLgD0I98eZka2b9zlX0qAg/O1ayFDd1NqTLPqOFEmGwGaBBv5JxfF1+yIf+dWAdEMXo3XWacR+ViHO96uETXg6k+FrXXmwfNy8OLS82DDu1MECoXCnvgxLN9f36jhCTLAJNUFWcBc+83Hy5kXzVikz62pXUSe5yiPZy84HTTnGlqeZ4XX82XhjaWm0A7hN40Ya0kR8SL4Sqy8InEj92WntqDWMDpk71BP2IRsJyNlqhy1fNyopWUXG3Z6rr3cnDaWF6TqHBiTD+9WtJAKCFXlBzMZ3NypIEfGwfotFtVPtBmuemCmsQyKnt1qbrCppFXY1Os7Q0yrAN9vtv5KHZ9NLo8xjivv183iU2yRYuRMC5E+Nd1xIoNpgPrCCUzP3u8/XCVVYMTPcFuK+zEWUtRjX3cfJKKl0xW7+AdOXlTCvKrFcxb3pR2SsVCwwrQKbLR1vJgHLR9tjtghc7n6EVXDYP5vRqO8y02BpBprK2BKtVamWFcFDeATAVwF2Eatixg2FCH8B2XAAfub1hBPQG64yfB4OOe2q2VmDCsilRMN7FvJGnXy9sKwblpoxV0FGeI80El6GkpgT/UfOoajYJFBGKtOcwBJV16ehK8uI+VY8Xa4s7a1y/gVD/wVtf1LSApVhaZSiAZCwDgX6Tnd2M4PNbE+rVU3YaIbv5RMyrtJFYhU3ccIiIK+cxfRwRDJ9Q+PYeHCNZ67ZbGgURXbOGgRZa0aCBWPtkNXIWp5i0jN75JOh1wC8hwpw+YSryLOQac76I96vVF/0G2xWAbMQ3XnicRe3iGlAj47nFBWcJv6jRxBpv56Vuv7+mRsRMQsfN63uxc7w/FyPuy2KGTt1m982CQQEsWo0kHzLl1qtEh4gTmTBfIeSofHKMasABLoTV1787wetLc43p5W6bmv7wAeRbX4rhiFyUtxLnCIQiBFLz5ebACPKJQ8XjcYG8vVTZyAfbiHm6UduOP55Jv93sv3ZD52DZNoNlR0zwvLqHn62z22zlKM1WyA6OCFKmsWS4HQ4EX45ivotZ+MNMeGFR9ye93sDX1UQL559j2Y2Xga7M9SYSV87lNUvQCZXlkMTjoLl1n84JhSHloakppzGptPofM/lvldUgAIY5vs9AOLyW19quoaQQUUb0qW+IuBJIfmNrtnNg2AdS15v+/AtpYJEjYKQjFDcVsaKlSH+KQQ4wSmrByrClcGiy04MCiDcyzyd0A6y1lzCLneq0R239Lh36GpXPtBvyRzmQmcIr1Tn1eF4VLctCGme0qQ2IEcSPWAIvPp20L1tYpKjIOSTGpdcEN7NY8wSlnnW+DQPkqvu0nX6ej9fmTHkIIbn2F8D9RaEgPdSXr3zIj99Kn2hk/GgOF6qb0svX62CIlDs7Zg+zPZMSTQ9YXbf5X8jlU+Uodgxa1lHsEu14NF8dBkgEM7LC1M0QJyeLmFE+I4ylnS0ffE0e+LmuyW5hZz7g4OCsu6emqGDaA9haUztljnwVExsWnf+a0cSGeu1q90oB088pzn/lK6rhp9m5ryeYXCTkI6lMglWojRMf0DOuLoe+3U5IQlqjHlKrL+LDPbMK9lBcChLT+jMq57jmmOP3cS3BXRL2zU/y8++5I/NEHkvu9vhviS70XyQOtFSy8mI9AisznSr+uiY0iseumdeP+bHrD0xXlRwSkxbCL4Uqi4eKsaG1A98J1s/sGOtoZ9JVx28mtMYQCtlHjoFNeC/12+6aOp1ikA0aHSDTv8kElT/AwrEiTp2O6B2HmyaGlRIL6iqGrKmrTKN3V0bmpz0Ko/B7bUBKh7SNviGOIK9l9bAdzn/ekZUlu8t88zCjUEw7RaVo2lkfI6gpUWQHpBoTjSZl3th2plTMSyVA75DKssmAhyi/tIx9SCIQ5c+XpmcRQhF2zq2EpxUl+zWU8qk8ZhBEVQ5FbNAl+gVZDA5a2QY5AVOLxqZSRUYCDWGjed8aOtSDGTev8LF0w1g+zXcM9FTQLpFxYhPoIWsZVVQOcuoPwHEMqAKw006fBY4+0YbaXJC4F+BQnghP1RwWcEa+0Rh5eECkx5FrBr4Uc26cmSbsMBlkXKNc+zYb2CFWBQV1rE2JW7d5dsfspnjxetrH6hpFr+CtxwQaJn5cyMVpHAV7zGqwrk4yjnnAYVxOaaz07QGZf5mXuuhrGkPR19iK+raSSM35sdrvlAFYBR6R1IALV+qTkH3V3O4zosHzzmkTy2ky7jJBJuugRA96sehEPDxJSvc+UaUPEZxdhkzeCLfujmnnXZbIYy43+1t94zibDO8KEKAFXjqVCDg+HSIK6VcSoTJoNTRuNfOcuO5CNTy2DXkIB0BhBfRFReZVRH4tCfBHps0/EqObRBXnWnylltbuzTlYFcwI0bq13aXPxFnjyXWnSCKFQ4p4Cb+CTKHK7ZSLavYpjVJSBtGOJUsNVfGe5Jv/CQg74PVdDX4vncMT+et1IaSYXi+qGwshdD58/oMS8Itrs/jCTwJsHquL61hTh+zS9EU+1CjRC4VWOBLTrNzyxteV+MPsyLBdWwrTIyh2qMCHk0yIzY26vl/QDT3GhYDaidiivSIiVwKsxpAEOFyhBNobS+KwZDTTOChW1TnDNiqb36ngZ01JCmUCLb+m6AffyK+qh0AFHfEVOU5bqwEONDUy1V9EcNGMwbppnVzt8Z8/2RQelrcS0gdJrqZu0s/JOAeUFTioW6qvyUGabjbqnIYM8e8u0OFgXa3x04bUew0slpKphsn4a5KCdGm1i1MrtO2wK6gcalhllVJ+VaVnkqBb0m+kS/sd36liAM5S24V3TU7dQsOOCYjQM9EwvS7R8UjXGs6Q9Xf8Wr+NtEKDFNIgPtbw08tcYyobnDNp7E4ctdDqr5WmUg024lwmI4aDFnmYkwwGBVirfqgOc2+G0vGZDBtLJIHQAHacYCfX6EEOO4Ka58KMe2TU8A9UAp9C3a01YZ91blCuc5Oy3J85TSeRCv6pJNZRgtxxeY82/6EyGIzHIFkIBq7qUKyLxr/tpxPjYV8qO32Ge8HlhBi9sCAatKRFYJbKQqT4dkYWf9M3jCmgfuv3uNFrT7TDg0p3HIsnM8qiUR5JbgthgIY0DVseGmJS9vZMzWdQB+5fIDP8eiRyIYNjItKzc+wYDV/u2RHMBpqh85hIWtbjjXL7h0Iu90ySlc99mIrbPf1wXURT50Ck3/was6NaBHI7PLzYC3rfIB2KHZTuDOe/q9dkwMigfGbivSMoAGfOZcPsSynjvsRERwWHSf3mLoYr9EMPzUUVQI41jDzbqRE30WT4ne28rjYRnOtvUUI4V+5NAelcoZvTC6453iuG25QuMzUTADdsrWSTkmsF0STslmlm1zqsEQOZTXh84kTGEAh3IpyWC0P2qOV7YmYNwGK+xG9PrUfrm1AHOW4oalG1jHFjuRUmFNxKZ5oXB2eG9qrWNuRU5nZ82KhT73I+V+GmpVhXVDYtyPgpTXbj1b4aUmS0HXd9vN7gGYuOzkypX66ejjZlHcd7TnZ44nLsHIPMEqwtfP07IDgyEwvfDnzNTDqGSTEWMa1mVFxq6NrTh10dHN5QrXMHNcLdutXp2JUsRHrVVU7lVzgjo3touuPnMNw51N6hemIhHsqp8TMbt+YsbxDyEiRpeKAcG4feqM+j+D/qJSVtfxI3+z/O0A8GH4UXBR9GljxiGszxzM/SfBjkG9lhObifeIHKf9awzwV+Gys7D3byh3313u2HrYPxf/Pg6X1c+3lqFn4spAN5YslT6E1cjGvw+6f2erQR+rzT5wx9P5fDp1zeXpzniHc9/PPnQe+T8LPXf5fGhJPFaWOf37fN8bdHvfrml73tLb+8FM7/1fDP1/+A//4R+G/wGUrnE0d70CgQAAAABJRU5ErkJggg=="/>
          <p:cNvSpPr>
            <a:spLocks noChangeAspect="1" noChangeArrowheads="1"/>
          </p:cNvSpPr>
          <p:nvPr/>
        </p:nvSpPr>
        <p:spPr bwMode="auto">
          <a:xfrm>
            <a:off x="457200" y="-1905000"/>
            <a:ext cx="6457950" cy="49149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http://www.komencolorado.org/kdwp/wp-content/uploads/2014/10/Thank-You.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3733800"/>
            <a:ext cx="3593232" cy="27346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336432" y="6006806"/>
            <a:ext cx="2301875" cy="461665"/>
          </a:xfrm>
          <a:prstGeom prst="rect">
            <a:avLst/>
          </a:prstGeom>
          <a:noFill/>
        </p:spPr>
        <p:txBody>
          <a:bodyPr wrap="square" rtlCol="0">
            <a:spAutoFit/>
          </a:bodyPr>
          <a:lstStyle/>
          <a:p>
            <a:pPr algn="ctr"/>
            <a:r>
              <a:rPr lang="en-US" sz="1200" dirty="0" smtClean="0"/>
              <a:t>http://www.komencolorado.org/thank-you-race-sponsors/</a:t>
            </a:r>
            <a:endParaRPr lang="en-US" sz="1200" dirty="0"/>
          </a:p>
        </p:txBody>
      </p:sp>
    </p:spTree>
    <p:extLst>
      <p:ext uri="{BB962C8B-B14F-4D97-AF65-F5344CB8AC3E}">
        <p14:creationId xmlns:p14="http://schemas.microsoft.com/office/powerpoint/2010/main" val="3098133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914400"/>
            <a:ext cx="8229600" cy="5715000"/>
          </a:xfrm>
        </p:spPr>
        <p:txBody>
          <a:bodyPr>
            <a:normAutofit fontScale="40000" lnSpcReduction="20000"/>
          </a:bodyPr>
          <a:lstStyle/>
          <a:p>
            <a:pPr marL="514350" lvl="0" indent="-514350">
              <a:buFont typeface="+mj-lt"/>
              <a:buAutoNum type="arabicPeriod"/>
            </a:pPr>
            <a:r>
              <a:rPr lang="en-US" dirty="0"/>
              <a:t>Haas R, Maloney S, </a:t>
            </a:r>
            <a:r>
              <a:rPr lang="en-US" dirty="0" err="1"/>
              <a:t>Pausenberger</a:t>
            </a:r>
            <a:r>
              <a:rPr lang="en-US" dirty="0"/>
              <a:t> E, et al. Clinical decision making in exercise prescription for fall prevention. </a:t>
            </a:r>
            <a:r>
              <a:rPr lang="en-US" i="1" dirty="0" err="1"/>
              <a:t>Phys</a:t>
            </a:r>
            <a:r>
              <a:rPr lang="en-US" i="1" dirty="0"/>
              <a:t> </a:t>
            </a:r>
            <a:r>
              <a:rPr lang="en-US" i="1" dirty="0" err="1"/>
              <a:t>Ther</a:t>
            </a:r>
            <a:r>
              <a:rPr lang="en-US" dirty="0"/>
              <a:t>. 2012;92:666-679.</a:t>
            </a:r>
          </a:p>
          <a:p>
            <a:pPr marL="514350" lvl="0" indent="-514350">
              <a:buFont typeface="+mj-lt"/>
              <a:buAutoNum type="arabicPeriod"/>
            </a:pPr>
            <a:r>
              <a:rPr lang="en-US" dirty="0" err="1"/>
              <a:t>Simek</a:t>
            </a:r>
            <a:r>
              <a:rPr lang="en-US" dirty="0"/>
              <a:t> E, </a:t>
            </a:r>
            <a:r>
              <a:rPr lang="en-US" dirty="0" err="1"/>
              <a:t>McPhate</a:t>
            </a:r>
            <a:r>
              <a:rPr lang="en-US" dirty="0"/>
              <a:t> L, Haines T. Adherence to and efficacy of home exercise programs to prevent falls: a systematic review and meta-analysis of the impact of exercise program characteristics. </a:t>
            </a:r>
            <a:r>
              <a:rPr lang="en-US" i="1" dirty="0" err="1"/>
              <a:t>Prev</a:t>
            </a:r>
            <a:r>
              <a:rPr lang="en-US" i="1" dirty="0"/>
              <a:t> Med</a:t>
            </a:r>
            <a:r>
              <a:rPr lang="en-US" dirty="0"/>
              <a:t>. 2012;55:262-275.</a:t>
            </a:r>
          </a:p>
          <a:p>
            <a:pPr marL="514350" lvl="0" indent="-514350">
              <a:buFont typeface="+mj-lt"/>
              <a:buAutoNum type="arabicPeriod"/>
            </a:pPr>
            <a:r>
              <a:rPr lang="en-US" dirty="0" err="1" smtClean="0"/>
              <a:t>Silveira</a:t>
            </a:r>
            <a:r>
              <a:rPr lang="en-US" dirty="0" smtClean="0"/>
              <a:t> </a:t>
            </a:r>
            <a:r>
              <a:rPr lang="en-US" dirty="0"/>
              <a:t>P</a:t>
            </a:r>
            <a:r>
              <a:rPr lang="en-US" dirty="0" smtClean="0"/>
              <a:t>, van de </a:t>
            </a:r>
            <a:r>
              <a:rPr lang="en-US" dirty="0" err="1" smtClean="0"/>
              <a:t>Langenburg</a:t>
            </a:r>
            <a:r>
              <a:rPr lang="en-US" dirty="0" smtClean="0"/>
              <a:t> R, van Het </a:t>
            </a:r>
            <a:r>
              <a:rPr lang="en-US" dirty="0" err="1" smtClean="0"/>
              <a:t>Reve</a:t>
            </a:r>
            <a:r>
              <a:rPr lang="en-US" dirty="0" smtClean="0"/>
              <a:t> E, </a:t>
            </a:r>
            <a:r>
              <a:rPr lang="en-US" dirty="0"/>
              <a:t>et al. </a:t>
            </a:r>
            <a:r>
              <a:rPr lang="en-US" dirty="0" smtClean="0"/>
              <a:t>Tablet-based strength-balance training to motivate and improve adherence to exercise in independently living older people: a phase II preclinical exploratory trial. J </a:t>
            </a:r>
            <a:r>
              <a:rPr lang="en-US" i="1" dirty="0" smtClean="0"/>
              <a:t>Med Internet Res</a:t>
            </a:r>
            <a:r>
              <a:rPr lang="en-US" dirty="0" smtClean="0"/>
              <a:t>. 2013;15(8):e159.</a:t>
            </a:r>
            <a:endParaRPr lang="en-US" dirty="0"/>
          </a:p>
          <a:p>
            <a:pPr marL="514350" lvl="0" indent="-514350">
              <a:buFont typeface="+mj-lt"/>
              <a:buAutoNum type="arabicPeriod"/>
            </a:pPr>
            <a:r>
              <a:rPr lang="en-US" dirty="0"/>
              <a:t>Morey M, Pieper C, Crowley G, et al. Exercise adherence and 10-year mortality in chronically ill older adults. </a:t>
            </a:r>
            <a:r>
              <a:rPr lang="en-US" i="1" dirty="0"/>
              <a:t>J Am. </a:t>
            </a:r>
            <a:r>
              <a:rPr lang="en-US" i="1" dirty="0" err="1"/>
              <a:t>Geriatr</a:t>
            </a:r>
            <a:r>
              <a:rPr lang="en-US" dirty="0"/>
              <a:t>. Soc. 2012;50:1929–1933.</a:t>
            </a:r>
          </a:p>
          <a:p>
            <a:pPr marL="514350" lvl="0" indent="-514350">
              <a:buFont typeface="+mj-lt"/>
              <a:buAutoNum type="arabicPeriod"/>
            </a:pPr>
            <a:r>
              <a:rPr lang="en-US" dirty="0" err="1"/>
              <a:t>Schoene</a:t>
            </a:r>
            <a:r>
              <a:rPr lang="en-US" dirty="0"/>
              <a:t> D, Lord S, </a:t>
            </a:r>
            <a:r>
              <a:rPr lang="en-US" dirty="0" err="1"/>
              <a:t>Delbaere</a:t>
            </a:r>
            <a:r>
              <a:rPr lang="en-US" dirty="0"/>
              <a:t> K, et al. A randomized controlled pilot study of home-based step </a:t>
            </a:r>
            <a:r>
              <a:rPr lang="en-US" dirty="0" err="1"/>
              <a:t>traiing</a:t>
            </a:r>
            <a:r>
              <a:rPr lang="en-US" dirty="0"/>
              <a:t> in older people using videogame technology. </a:t>
            </a:r>
            <a:r>
              <a:rPr lang="en-US" i="1" dirty="0"/>
              <a:t>PLOS ONE</a:t>
            </a:r>
            <a:r>
              <a:rPr lang="en-US" dirty="0"/>
              <a:t>. 2013;8(3):e57734.</a:t>
            </a:r>
          </a:p>
          <a:p>
            <a:pPr marL="514350" lvl="0" indent="-514350">
              <a:buFont typeface="+mj-lt"/>
              <a:buAutoNum type="arabicPeriod"/>
            </a:pPr>
            <a:r>
              <a:rPr lang="en-US" dirty="0" err="1"/>
              <a:t>Glanz</a:t>
            </a:r>
            <a:r>
              <a:rPr lang="en-US" dirty="0"/>
              <a:t> K., </a:t>
            </a:r>
            <a:r>
              <a:rPr lang="en-US" dirty="0" err="1"/>
              <a:t>Rimer</a:t>
            </a:r>
            <a:r>
              <a:rPr lang="en-US" dirty="0"/>
              <a:t> BK., and </a:t>
            </a:r>
            <a:r>
              <a:rPr lang="en-US" dirty="0" err="1"/>
              <a:t>Viswanath</a:t>
            </a:r>
            <a:r>
              <a:rPr lang="en-US" dirty="0"/>
              <a:t> K. “Health Behavior and Health Education, Chapter 3: The Health Belief Model by Champion V, and Skinner C. Theory, Research, and Practice.” John Wiley &amp; Sons; 2008:48.</a:t>
            </a:r>
          </a:p>
          <a:p>
            <a:pPr marL="514350" lvl="0" indent="-514350">
              <a:buFont typeface="+mj-lt"/>
              <a:buAutoNum type="arabicPeriod"/>
            </a:pPr>
            <a:r>
              <a:rPr lang="en-US" dirty="0" err="1"/>
              <a:t>Glanz</a:t>
            </a:r>
            <a:r>
              <a:rPr lang="en-US" dirty="0"/>
              <a:t> K., </a:t>
            </a:r>
            <a:r>
              <a:rPr lang="en-US" dirty="0" err="1"/>
              <a:t>Rimer</a:t>
            </a:r>
            <a:r>
              <a:rPr lang="en-US" dirty="0"/>
              <a:t> BK., and </a:t>
            </a:r>
            <a:r>
              <a:rPr lang="en-US" dirty="0" err="1"/>
              <a:t>Viswanath</a:t>
            </a:r>
            <a:r>
              <a:rPr lang="en-US" dirty="0"/>
              <a:t> K. “Health Behavior and Health Education, Chapter 8: How Individuals, Environments, and Health Behaviors Interact, Social Cognitive Theory by McAlister A, Perry C, and Parcel G. Theory, Research, and Practice.” John Wiley &amp; Sons; 2008:169-188.</a:t>
            </a:r>
          </a:p>
          <a:p>
            <a:pPr marL="514350" lvl="0" indent="-514350">
              <a:buFont typeface="+mj-lt"/>
              <a:buAutoNum type="arabicPeriod"/>
            </a:pPr>
            <a:r>
              <a:rPr lang="en-US" dirty="0"/>
              <a:t>Cramer H, </a:t>
            </a:r>
            <a:r>
              <a:rPr lang="en-US" dirty="0" err="1"/>
              <a:t>Lauche</a:t>
            </a:r>
            <a:r>
              <a:rPr lang="en-US" dirty="0"/>
              <a:t> R, </a:t>
            </a:r>
            <a:r>
              <a:rPr lang="en-US" dirty="0" err="1"/>
              <a:t>Moebus</a:t>
            </a:r>
            <a:r>
              <a:rPr lang="en-US" dirty="0"/>
              <a:t> S, et al. Predictors of health behavior change after an integrative medicine inpatient program. </a:t>
            </a:r>
            <a:r>
              <a:rPr lang="en-US" i="1" dirty="0" err="1"/>
              <a:t>Int</a:t>
            </a:r>
            <a:r>
              <a:rPr lang="en-US" i="1" dirty="0"/>
              <a:t> J </a:t>
            </a:r>
            <a:r>
              <a:rPr lang="en-US" i="1" dirty="0" err="1"/>
              <a:t>Behav</a:t>
            </a:r>
            <a:r>
              <a:rPr lang="en-US" i="1" dirty="0"/>
              <a:t> Med</a:t>
            </a:r>
            <a:r>
              <a:rPr lang="en-US" dirty="0"/>
              <a:t>. 2014;21(5):775-783.</a:t>
            </a:r>
          </a:p>
          <a:p>
            <a:pPr marL="514350" lvl="0" indent="-514350">
              <a:buFont typeface="+mj-lt"/>
              <a:buAutoNum type="arabicPeriod"/>
            </a:pPr>
            <a:r>
              <a:rPr lang="en-US" dirty="0" err="1"/>
              <a:t>Volger</a:t>
            </a:r>
            <a:r>
              <a:rPr lang="en-US" dirty="0"/>
              <a:t> C, </a:t>
            </a:r>
            <a:r>
              <a:rPr lang="en-US" dirty="0" err="1"/>
              <a:t>Menant</a:t>
            </a:r>
            <a:r>
              <a:rPr lang="en-US" dirty="0"/>
              <a:t> J, Sherrington C, et al. Evidence of detraining after 12-week home-based exercise programs designed to reduce fall-risk factors in older people recently discharged from hospital. </a:t>
            </a:r>
            <a:r>
              <a:rPr lang="en-US" i="1" dirty="0"/>
              <a:t>Arch </a:t>
            </a:r>
            <a:r>
              <a:rPr lang="en-US" i="1" dirty="0" err="1"/>
              <a:t>Phys</a:t>
            </a:r>
            <a:r>
              <a:rPr lang="en-US" i="1" dirty="0"/>
              <a:t> Med </a:t>
            </a:r>
            <a:r>
              <a:rPr lang="en-US" i="1" dirty="0" err="1"/>
              <a:t>Rehabil</a:t>
            </a:r>
            <a:r>
              <a:rPr lang="en-US" dirty="0"/>
              <a:t>. 2012;93:1685-1691.</a:t>
            </a:r>
          </a:p>
          <a:p>
            <a:pPr marL="514350" lvl="0" indent="-514350">
              <a:buFont typeface="+mj-lt"/>
              <a:buAutoNum type="arabicPeriod"/>
            </a:pPr>
            <a:r>
              <a:rPr lang="en-US" dirty="0"/>
              <a:t>Horne M, Speed S, </a:t>
            </a:r>
            <a:r>
              <a:rPr lang="en-US" dirty="0" err="1"/>
              <a:t>skelton</a:t>
            </a:r>
            <a:r>
              <a:rPr lang="en-US" dirty="0"/>
              <a:t> D, et al. What do community-dwelling Caucasian and South Asian 60-70 year olds think about exercise for fall prevention? </a:t>
            </a:r>
            <a:r>
              <a:rPr lang="en-US" i="1" dirty="0"/>
              <a:t>Age and Ageing</a:t>
            </a:r>
            <a:r>
              <a:rPr lang="en-US" dirty="0"/>
              <a:t>. 2009;38:68-73.</a:t>
            </a:r>
          </a:p>
          <a:p>
            <a:pPr marL="514350" lvl="0" indent="-514350">
              <a:buFont typeface="+mj-lt"/>
              <a:buAutoNum type="arabicPeriod"/>
            </a:pPr>
            <a:r>
              <a:rPr lang="en-US" dirty="0"/>
              <a:t>Yardley L, Donovan-Hall M, Francis K, et al. Attitudes and beliefs that predict older people’s intention to undertake strength and balance training. </a:t>
            </a:r>
            <a:r>
              <a:rPr lang="en-US" i="1" dirty="0"/>
              <a:t>J of </a:t>
            </a:r>
            <a:r>
              <a:rPr lang="en-US" i="1" dirty="0" err="1"/>
              <a:t>Gerontol</a:t>
            </a:r>
            <a:r>
              <a:rPr lang="en-US" dirty="0"/>
              <a:t>. 2007;62B(2):119-125.</a:t>
            </a:r>
          </a:p>
          <a:p>
            <a:pPr marL="514350" lvl="0" indent="-514350">
              <a:buFont typeface="+mj-lt"/>
              <a:buAutoNum type="arabicPeriod"/>
            </a:pPr>
            <a:r>
              <a:rPr lang="en-US" dirty="0" err="1"/>
              <a:t>Freiburger</a:t>
            </a:r>
            <a:r>
              <a:rPr lang="en-US" dirty="0"/>
              <a:t> E, </a:t>
            </a:r>
            <a:r>
              <a:rPr lang="en-US" dirty="0" err="1"/>
              <a:t>Blamk</a:t>
            </a:r>
            <a:r>
              <a:rPr lang="en-US" dirty="0"/>
              <a:t> W, </a:t>
            </a:r>
            <a:r>
              <a:rPr lang="en-US" dirty="0" err="1"/>
              <a:t>Salb</a:t>
            </a:r>
            <a:r>
              <a:rPr lang="en-US" dirty="0"/>
              <a:t> J, et al. Effects of a complex intervention on fall risk in the general practitioner setting: a cluster randomized controlled trial. </a:t>
            </a:r>
            <a:r>
              <a:rPr lang="en-US" i="1" dirty="0" err="1"/>
              <a:t>Clin</a:t>
            </a:r>
            <a:r>
              <a:rPr lang="en-US" i="1" dirty="0"/>
              <a:t> </a:t>
            </a:r>
            <a:r>
              <a:rPr lang="en-US" i="1" dirty="0" err="1"/>
              <a:t>Intervent</a:t>
            </a:r>
            <a:r>
              <a:rPr lang="en-US" i="1" dirty="0"/>
              <a:t> Aging</a:t>
            </a:r>
            <a:r>
              <a:rPr lang="en-US" dirty="0"/>
              <a:t>. 2013;8:1079-1088.</a:t>
            </a:r>
          </a:p>
          <a:p>
            <a:pPr marL="514350" lvl="0" indent="-514350">
              <a:buFont typeface="+mj-lt"/>
              <a:buAutoNum type="arabicPeriod"/>
            </a:pPr>
            <a:r>
              <a:rPr lang="en-US" dirty="0"/>
              <a:t>Henry K, Rosemond C, Eckert L. Effect of number of home exercises on compliance and performance in adults over 65 years of age. </a:t>
            </a:r>
            <a:r>
              <a:rPr lang="en-US" i="1" dirty="0" err="1"/>
              <a:t>Phys</a:t>
            </a:r>
            <a:r>
              <a:rPr lang="en-US" i="1" dirty="0"/>
              <a:t> </a:t>
            </a:r>
            <a:r>
              <a:rPr lang="en-US" i="1" dirty="0" err="1"/>
              <a:t>Ther</a:t>
            </a:r>
            <a:r>
              <a:rPr lang="en-US" dirty="0"/>
              <a:t>. 1998;78(3):270-277.</a:t>
            </a:r>
          </a:p>
          <a:p>
            <a:pPr marL="0" indent="0">
              <a:buNone/>
            </a:pPr>
            <a:endParaRPr lang="en-US" dirty="0"/>
          </a:p>
        </p:txBody>
      </p:sp>
    </p:spTree>
    <p:extLst>
      <p:ext uri="{BB962C8B-B14F-4D97-AF65-F5344CB8AC3E}">
        <p14:creationId xmlns:p14="http://schemas.microsoft.com/office/powerpoint/2010/main" val="12217312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914400"/>
            <a:ext cx="8229600" cy="5943600"/>
          </a:xfrm>
        </p:spPr>
        <p:txBody>
          <a:bodyPr>
            <a:normAutofit fontScale="40000" lnSpcReduction="20000"/>
          </a:bodyPr>
          <a:lstStyle/>
          <a:p>
            <a:pPr marL="514350" lvl="0" indent="-514350">
              <a:buFont typeface="+mj-lt"/>
              <a:buAutoNum type="arabicPeriod" startAt="14"/>
            </a:pPr>
            <a:r>
              <a:rPr lang="en-US" sz="3500" dirty="0" smtClean="0"/>
              <a:t>Jack </a:t>
            </a:r>
            <a:r>
              <a:rPr lang="en-US" sz="3500" dirty="0"/>
              <a:t>K, McLean S, Moffett J, et al. Barriers to treatment adherence in physiotherapy outpatient clinics: a systematic review. </a:t>
            </a:r>
            <a:r>
              <a:rPr lang="en-US" sz="3500" i="1" dirty="0"/>
              <a:t>Man </a:t>
            </a:r>
            <a:r>
              <a:rPr lang="en-US" sz="3500" i="1" dirty="0" err="1"/>
              <a:t>Ther</a:t>
            </a:r>
            <a:r>
              <a:rPr lang="en-US" sz="3500" i="1" dirty="0"/>
              <a:t>.</a:t>
            </a:r>
            <a:r>
              <a:rPr lang="en-US" sz="3500" dirty="0"/>
              <a:t> 2010;15:220-228.</a:t>
            </a:r>
          </a:p>
          <a:p>
            <a:pPr marL="514350" lvl="0" indent="-514350">
              <a:buFont typeface="+mj-lt"/>
              <a:buAutoNum type="arabicPeriod" startAt="14"/>
            </a:pPr>
            <a:r>
              <a:rPr lang="en-US" sz="3500" dirty="0"/>
              <a:t>Van der </a:t>
            </a:r>
            <a:r>
              <a:rPr lang="en-US" sz="3500" dirty="0" err="1"/>
              <a:t>Weel</a:t>
            </a:r>
            <a:r>
              <a:rPr lang="en-US" sz="3500" dirty="0"/>
              <a:t> M, </a:t>
            </a:r>
            <a:r>
              <a:rPr lang="en-US" sz="3500" dirty="0" err="1"/>
              <a:t>Jaarsma</a:t>
            </a:r>
            <a:r>
              <a:rPr lang="en-US" sz="3500" dirty="0"/>
              <a:t> T, Moser D, et al. Compliance in heart failure patients: the importance of knowledge and beliefs. </a:t>
            </a:r>
            <a:r>
              <a:rPr lang="en-US" sz="3500" i="1" dirty="0" err="1"/>
              <a:t>Europ</a:t>
            </a:r>
            <a:r>
              <a:rPr lang="en-US" sz="3500" i="1" dirty="0"/>
              <a:t> Heart </a:t>
            </a:r>
            <a:r>
              <a:rPr lang="en-US" sz="3500" i="1" dirty="0" err="1"/>
              <a:t>Journ</a:t>
            </a:r>
            <a:r>
              <a:rPr lang="en-US" sz="3500" i="1" dirty="0"/>
              <a:t>.</a:t>
            </a:r>
            <a:r>
              <a:rPr lang="en-US" sz="3500" dirty="0"/>
              <a:t> 2006;27:434-440</a:t>
            </a:r>
          </a:p>
          <a:p>
            <a:pPr marL="514350" lvl="0" indent="-514350">
              <a:buFont typeface="+mj-lt"/>
              <a:buAutoNum type="arabicPeriod" startAt="14"/>
            </a:pPr>
            <a:r>
              <a:rPr lang="en-US" sz="3500" dirty="0"/>
              <a:t>Clemson L, Singh M, Bundy A, et al. Integration of balance and strength training into daily life activity to reduce rate of falls on older people (the </a:t>
            </a:r>
            <a:r>
              <a:rPr lang="en-US" sz="3500" dirty="0" err="1"/>
              <a:t>LiFE</a:t>
            </a:r>
            <a:r>
              <a:rPr lang="en-US" sz="3500" dirty="0"/>
              <a:t> study: </a:t>
            </a:r>
            <a:r>
              <a:rPr lang="en-US" sz="3500" dirty="0" err="1"/>
              <a:t>randomised</a:t>
            </a:r>
            <a:r>
              <a:rPr lang="en-US" sz="3500" dirty="0"/>
              <a:t> parallel trial. </a:t>
            </a:r>
            <a:r>
              <a:rPr lang="en-US" sz="3500" i="1" dirty="0"/>
              <a:t>BMJ</a:t>
            </a:r>
            <a:r>
              <a:rPr lang="en-US" sz="3500" dirty="0"/>
              <a:t>. 2012;345:e4547.</a:t>
            </a:r>
          </a:p>
          <a:p>
            <a:pPr marL="514350" lvl="0" indent="-514350">
              <a:buFont typeface="+mj-lt"/>
              <a:buAutoNum type="arabicPeriod" startAt="14"/>
            </a:pPr>
            <a:r>
              <a:rPr lang="en-US" sz="3500" dirty="0"/>
              <a:t>Thomas S, Mackintosh S, </a:t>
            </a:r>
            <a:r>
              <a:rPr lang="en-US" sz="3500" dirty="0" err="1"/>
              <a:t>Halbert</a:t>
            </a:r>
            <a:r>
              <a:rPr lang="en-US" sz="3500" dirty="0"/>
              <a:t> J. Does the ‘</a:t>
            </a:r>
            <a:r>
              <a:rPr lang="en-US" sz="3500" dirty="0" err="1"/>
              <a:t>Otago</a:t>
            </a:r>
            <a:r>
              <a:rPr lang="en-US" sz="3500" dirty="0"/>
              <a:t> exercise </a:t>
            </a:r>
            <a:r>
              <a:rPr lang="en-US" sz="3500" dirty="0" err="1"/>
              <a:t>programme</a:t>
            </a:r>
            <a:r>
              <a:rPr lang="en-US" sz="3500" dirty="0"/>
              <a:t>’ reduce mortality and falls in older adults?: a systematic review and meta-analysis. </a:t>
            </a:r>
            <a:r>
              <a:rPr lang="en-US" sz="3500" i="1" dirty="0"/>
              <a:t>Age and Ageing</a:t>
            </a:r>
            <a:r>
              <a:rPr lang="en-US" sz="3500" dirty="0"/>
              <a:t>. 2010;39:681-687.</a:t>
            </a:r>
          </a:p>
          <a:p>
            <a:pPr marL="514350" lvl="0" indent="-514350">
              <a:buFont typeface="+mj-lt"/>
              <a:buAutoNum type="arabicPeriod" startAt="14"/>
            </a:pPr>
            <a:r>
              <a:rPr lang="en-US" sz="3500" dirty="0"/>
              <a:t>CDC: Home &amp; Recreational Safety. Exercise-based interventions: The </a:t>
            </a:r>
            <a:r>
              <a:rPr lang="en-US" sz="3500" dirty="0" err="1"/>
              <a:t>Otago</a:t>
            </a:r>
            <a:r>
              <a:rPr lang="en-US" sz="3500" dirty="0"/>
              <a:t> Exercise </a:t>
            </a:r>
            <a:r>
              <a:rPr lang="en-US" sz="3500" dirty="0" err="1"/>
              <a:t>Programme</a:t>
            </a:r>
            <a:r>
              <a:rPr lang="en-US" sz="3500" dirty="0"/>
              <a:t>. 2011. Web. Accessed 2/16/15 at http://www.cdc.gov/HomeandRecreationalSafety/Falls/compendium/1.2_otago.html</a:t>
            </a:r>
          </a:p>
          <a:p>
            <a:pPr marL="514350" lvl="0" indent="-514350">
              <a:buFont typeface="+mj-lt"/>
              <a:buAutoNum type="arabicPeriod" startAt="14"/>
            </a:pPr>
            <a:r>
              <a:rPr lang="en-US" sz="3500" dirty="0" err="1"/>
              <a:t>Forkan</a:t>
            </a:r>
            <a:r>
              <a:rPr lang="en-US" sz="3500" dirty="0"/>
              <a:t> R, Pumper B, Smyth N, et al. Exercise adherence following physical therapy intervention in older adults with impaired balance. </a:t>
            </a:r>
            <a:r>
              <a:rPr lang="en-US" sz="3500" i="1" dirty="0" err="1"/>
              <a:t>Phys</a:t>
            </a:r>
            <a:r>
              <a:rPr lang="en-US" sz="3500" i="1" dirty="0"/>
              <a:t> </a:t>
            </a:r>
            <a:r>
              <a:rPr lang="en-US" sz="3500" i="1" dirty="0" err="1"/>
              <a:t>Ther</a:t>
            </a:r>
            <a:r>
              <a:rPr lang="en-US" sz="3500" dirty="0"/>
              <a:t>. 2006;86:401-410.</a:t>
            </a:r>
          </a:p>
          <a:p>
            <a:pPr marL="514350" lvl="0" indent="-514350">
              <a:buFont typeface="+mj-lt"/>
              <a:buAutoNum type="arabicPeriod" startAt="14"/>
            </a:pPr>
            <a:r>
              <a:rPr lang="en-US" sz="3500" dirty="0"/>
              <a:t>Nyman S, Victor C. Older people’s participation in and engagement with falls prevention interventions in community settings: an argument to the cochrane systematic review. </a:t>
            </a:r>
            <a:r>
              <a:rPr lang="en-US" sz="3500" i="1" dirty="0"/>
              <a:t>Age and Ageing</a:t>
            </a:r>
            <a:r>
              <a:rPr lang="en-US" sz="3500" dirty="0"/>
              <a:t>. 2012;41:16-23.</a:t>
            </a:r>
          </a:p>
          <a:p>
            <a:pPr marL="514350" lvl="0" indent="-514350">
              <a:buFont typeface="+mj-lt"/>
              <a:buAutoNum type="arabicPeriod" startAt="14"/>
            </a:pPr>
            <a:r>
              <a:rPr lang="en-US" sz="3500" dirty="0"/>
              <a:t>Wu G, Keyes L, Callas P, et al. Comparison of telecommunication, community, and home-based tai chi exercise programs on compliance and effectiveness in elders at risk for falls. </a:t>
            </a:r>
            <a:r>
              <a:rPr lang="en-US" sz="3500" i="1" dirty="0"/>
              <a:t>Arch </a:t>
            </a:r>
            <a:r>
              <a:rPr lang="en-US" sz="3500" i="1" dirty="0" err="1"/>
              <a:t>Phys</a:t>
            </a:r>
            <a:r>
              <a:rPr lang="en-US" sz="3500" i="1" dirty="0"/>
              <a:t> Med </a:t>
            </a:r>
            <a:r>
              <a:rPr lang="en-US" sz="3500" i="1" dirty="0" err="1"/>
              <a:t>Rehabil</a:t>
            </a:r>
            <a:r>
              <a:rPr lang="en-US" sz="3500" i="1" dirty="0"/>
              <a:t>.</a:t>
            </a:r>
            <a:r>
              <a:rPr lang="en-US" sz="3500" dirty="0"/>
              <a:t> 2010;91:849-856.</a:t>
            </a:r>
          </a:p>
          <a:p>
            <a:pPr marL="514350" lvl="0" indent="-514350">
              <a:buFont typeface="+mj-lt"/>
              <a:buAutoNum type="arabicPeriod" startAt="14"/>
            </a:pPr>
            <a:r>
              <a:rPr lang="en-US" sz="3500" dirty="0"/>
              <a:t>Martin J, Wolf A, Moore J, et al. The effectiveness of physical therapist administered group-based exercise on fall prevention: a systematic review of randomized controlled trials. </a:t>
            </a:r>
            <a:r>
              <a:rPr lang="en-US" sz="3500" i="1" dirty="0"/>
              <a:t>J </a:t>
            </a:r>
            <a:r>
              <a:rPr lang="en-US" sz="3500" i="1" dirty="0" err="1"/>
              <a:t>Geriatr</a:t>
            </a:r>
            <a:r>
              <a:rPr lang="en-US" sz="3500" i="1" dirty="0"/>
              <a:t> </a:t>
            </a:r>
            <a:r>
              <a:rPr lang="en-US" sz="3500" i="1" dirty="0" err="1"/>
              <a:t>Phys</a:t>
            </a:r>
            <a:r>
              <a:rPr lang="en-US" sz="3500" i="1" dirty="0"/>
              <a:t> </a:t>
            </a:r>
            <a:r>
              <a:rPr lang="en-US" sz="3500" i="1" dirty="0" err="1"/>
              <a:t>Ther</a:t>
            </a:r>
            <a:r>
              <a:rPr lang="en-US" sz="3500" dirty="0"/>
              <a:t>. 2013;36:182-193.</a:t>
            </a:r>
          </a:p>
          <a:p>
            <a:pPr marL="514350" lvl="0" indent="-514350">
              <a:buFont typeface="+mj-lt"/>
              <a:buAutoNum type="arabicPeriod" startAt="14"/>
            </a:pPr>
            <a:r>
              <a:rPr lang="en-US" sz="3500" dirty="0" err="1"/>
              <a:t>Beinart</a:t>
            </a:r>
            <a:r>
              <a:rPr lang="en-US" sz="3500" dirty="0"/>
              <a:t> N, </a:t>
            </a:r>
            <a:r>
              <a:rPr lang="en-US" sz="3500" dirty="0" err="1"/>
              <a:t>Goodchild</a:t>
            </a:r>
            <a:r>
              <a:rPr lang="en-US" sz="3500" dirty="0"/>
              <a:t> C, </a:t>
            </a:r>
            <a:r>
              <a:rPr lang="en-US" sz="3500" dirty="0" err="1"/>
              <a:t>Wienman</a:t>
            </a:r>
            <a:r>
              <a:rPr lang="en-US" sz="3500" dirty="0"/>
              <a:t> J, et al. Individual and intervention-related factors associated with adherence to home exercise in chronic low back pain: a systematic review. </a:t>
            </a:r>
            <a:r>
              <a:rPr lang="en-US" sz="3500" i="1" dirty="0"/>
              <a:t>Spine J</a:t>
            </a:r>
            <a:r>
              <a:rPr lang="en-US" sz="3500" dirty="0"/>
              <a:t>. 2013;13(12):1940-1950.</a:t>
            </a:r>
          </a:p>
          <a:p>
            <a:pPr marL="514350" lvl="0" indent="-514350">
              <a:buFont typeface="+mj-lt"/>
              <a:buAutoNum type="arabicPeriod" startAt="14"/>
            </a:pPr>
            <a:r>
              <a:rPr lang="en-US" sz="3500" dirty="0"/>
              <a:t>Emery C, Hauck R, James A. Exercise adherence or maintenance among older adults: 1-year follow-up study. </a:t>
            </a:r>
            <a:r>
              <a:rPr lang="en-US" sz="3500" i="1" dirty="0"/>
              <a:t>Psychology and Aging</a:t>
            </a:r>
            <a:r>
              <a:rPr lang="en-US" sz="3500" dirty="0"/>
              <a:t>. 1992;7(3):466-470.</a:t>
            </a:r>
          </a:p>
          <a:p>
            <a:pPr marL="514350" lvl="0" indent="-514350">
              <a:buFont typeface="+mj-lt"/>
              <a:buAutoNum type="arabicPeriod" startAt="14"/>
            </a:pPr>
            <a:r>
              <a:rPr lang="en-US" sz="3500" dirty="0" err="1"/>
              <a:t>Suttanton</a:t>
            </a:r>
            <a:r>
              <a:rPr lang="en-US" sz="3500" dirty="0"/>
              <a:t> P, Hill K, Said C, et al. Factors influencing commencement and adherence to a home-based balance exercise program for reducing risk of falls: perceptions of people with Alzheimer’s disease and their caregivers. </a:t>
            </a:r>
            <a:r>
              <a:rPr lang="en-US" sz="3500" i="1" dirty="0"/>
              <a:t>International </a:t>
            </a:r>
            <a:r>
              <a:rPr lang="en-US" sz="3500" i="1" dirty="0" err="1"/>
              <a:t>Psychogeriatrics</a:t>
            </a:r>
            <a:r>
              <a:rPr lang="en-US" sz="3500" dirty="0"/>
              <a:t>. 2012;24(7):1172-1182</a:t>
            </a:r>
            <a:r>
              <a:rPr lang="en-US" sz="3500" dirty="0" smtClean="0"/>
              <a:t>.</a:t>
            </a:r>
          </a:p>
          <a:p>
            <a:pPr marL="514350" lvl="0" indent="-514350">
              <a:buFont typeface="+mj-lt"/>
              <a:buAutoNum type="arabicPeriod" startAt="14"/>
            </a:pPr>
            <a:r>
              <a:rPr lang="en-US" sz="3700" dirty="0" err="1"/>
              <a:t>Minaker</a:t>
            </a:r>
            <a:r>
              <a:rPr lang="en-US" sz="3700" dirty="0"/>
              <a:t> K. Common clinical </a:t>
            </a:r>
            <a:r>
              <a:rPr lang="en-US" sz="3700" dirty="0" err="1"/>
              <a:t>sequelae</a:t>
            </a:r>
            <a:r>
              <a:rPr lang="en-US" sz="3700" dirty="0"/>
              <a:t> of aging. In: Goldman L, Schafer Al, eds. </a:t>
            </a:r>
            <a:r>
              <a:rPr lang="en-US" sz="3700" i="1" dirty="0"/>
              <a:t>Goldman's Cecil Medicine</a:t>
            </a:r>
            <a:r>
              <a:rPr lang="en-US" sz="3700" dirty="0"/>
              <a:t>. 24th ed. Philadelphia, PA: Elsevier Saunders; 2011:chap 24.</a:t>
            </a:r>
            <a:endParaRPr lang="en-US" sz="9800" dirty="0"/>
          </a:p>
          <a:p>
            <a:pPr marL="514350" indent="-514350">
              <a:buFont typeface="+mj-lt"/>
              <a:buAutoNum type="arabicPeriod" startAt="14"/>
            </a:pPr>
            <a:endParaRPr lang="en-US" dirty="0"/>
          </a:p>
        </p:txBody>
      </p:sp>
    </p:spTree>
    <p:extLst>
      <p:ext uri="{BB962C8B-B14F-4D97-AF65-F5344CB8AC3E}">
        <p14:creationId xmlns:p14="http://schemas.microsoft.com/office/powerpoint/2010/main" val="2346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 #papers analyzed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35641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C:\Users\awnewman\AppData\Local\Microsoft\Windows\Temporary Internet Files\Content.IE5\ZJP7M688\4456172949_4cfd08fa6f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46482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awnewman\AppData\Local\Microsoft\Windows\Temporary Internet Files\Content.IE5\ZJP7M688\4456172949_4cfd08fa6f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409073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wnewman\AppData\Local\Microsoft\Windows\Temporary Internet Files\Content.IE5\P36OA3I2\medium-Number-5-166.6-3879[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2971895"/>
            <a:ext cx="609600" cy="8351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wnewman\AppData\Local\Microsoft\Windows\Temporary Internet Files\Content.IE5\P36OA3I2\8642818096_c4271d2728_z[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2137" y="2583355"/>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6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Use of novel technology</a:t>
            </a:r>
            <a:endParaRPr lang="en-US" dirty="0"/>
          </a:p>
        </p:txBody>
      </p:sp>
      <p:pic>
        <p:nvPicPr>
          <p:cNvPr id="4098" name="Picture 2" descr="http://www.we-make-money-not-art.com/yyy/vert.dance.pad.cu.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922" y="2171155"/>
            <a:ext cx="2993077" cy="32923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5638800"/>
            <a:ext cx="3962400" cy="276999"/>
          </a:xfrm>
          <a:prstGeom prst="rect">
            <a:avLst/>
          </a:prstGeom>
          <a:noFill/>
        </p:spPr>
        <p:txBody>
          <a:bodyPr wrap="square" rtlCol="0">
            <a:spAutoFit/>
          </a:bodyPr>
          <a:lstStyle/>
          <a:p>
            <a:r>
              <a:rPr lang="en-US" sz="1200" dirty="0" smtClean="0"/>
              <a:t>http://we-make-money-not-art.com/archives/labs/?page=4</a:t>
            </a:r>
            <a:endParaRPr lang="en-US" sz="1200" dirty="0"/>
          </a:p>
        </p:txBody>
      </p:sp>
      <p:pic>
        <p:nvPicPr>
          <p:cNvPr id="4100" name="Picture 4" descr="http://www.bigeyebuy.com/images/Spy%20Cameras/BBE-02NecklaceCamera_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085109"/>
            <a:ext cx="3276600" cy="3276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495800" y="5624945"/>
            <a:ext cx="4343400" cy="461665"/>
          </a:xfrm>
          <a:prstGeom prst="rect">
            <a:avLst/>
          </a:prstGeom>
          <a:noFill/>
        </p:spPr>
        <p:txBody>
          <a:bodyPr wrap="square" rtlCol="0">
            <a:spAutoFit/>
          </a:bodyPr>
          <a:lstStyle/>
          <a:p>
            <a:pPr algn="ctr"/>
            <a:r>
              <a:rPr lang="en-US" sz="1200" dirty="0" smtClean="0"/>
              <a:t>http://www.bigeyebuy.com/index.php?main_page=product_info&amp;cPath=5&amp;products_id=249</a:t>
            </a:r>
            <a:endParaRPr lang="en-US" sz="1200" dirty="0"/>
          </a:p>
        </p:txBody>
      </p:sp>
    </p:spTree>
    <p:extLst>
      <p:ext uri="{BB962C8B-B14F-4D97-AF65-F5344CB8AC3E}">
        <p14:creationId xmlns:p14="http://schemas.microsoft.com/office/powerpoint/2010/main" val="3370408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Use of novel technology</a:t>
            </a:r>
            <a:endParaRPr lang="en-US" dirty="0"/>
          </a:p>
        </p:txBody>
      </p:sp>
      <p:sp>
        <p:nvSpPr>
          <p:cNvPr id="3" name="Content Placeholder 2"/>
          <p:cNvSpPr>
            <a:spLocks noGrp="1"/>
          </p:cNvSpPr>
          <p:nvPr>
            <p:ph idx="1"/>
          </p:nvPr>
        </p:nvSpPr>
        <p:spPr/>
        <p:txBody>
          <a:bodyPr/>
          <a:lstStyle/>
          <a:p>
            <a:r>
              <a:rPr lang="en-US" dirty="0" err="1" smtClean="0"/>
              <a:t>Schoene</a:t>
            </a:r>
            <a:r>
              <a:rPr lang="en-US" dirty="0" smtClean="0"/>
              <a:t> et al.</a:t>
            </a:r>
            <a:r>
              <a:rPr lang="en-US" baseline="30000" dirty="0" smtClean="0"/>
              <a:t>5</a:t>
            </a:r>
          </a:p>
          <a:p>
            <a:endParaRPr lang="en-US" sz="1100" baseline="30000" dirty="0" smtClean="0"/>
          </a:p>
          <a:p>
            <a:pPr lvl="1"/>
            <a:r>
              <a:rPr lang="en-US" dirty="0" smtClean="0"/>
              <a:t>Home based step pad training: Dance-Dance Revolution for 37 older adults at a fall risk</a:t>
            </a:r>
          </a:p>
          <a:p>
            <a:pPr lvl="1"/>
            <a:r>
              <a:rPr lang="en-US" dirty="0" smtClean="0"/>
              <a:t>Intervention - step-pad portion of HEP </a:t>
            </a:r>
          </a:p>
          <a:p>
            <a:pPr lvl="1"/>
            <a:r>
              <a:rPr lang="en-US" dirty="0" smtClean="0"/>
              <a:t>Control - no step-pad included in HEP</a:t>
            </a:r>
          </a:p>
          <a:p>
            <a:pPr lvl="1"/>
            <a:r>
              <a:rPr lang="en-US" dirty="0" smtClean="0"/>
              <a:t>Adherence higher in step-pad group as were objective improvements of balance (Timed up and go, postural sway etc.)</a:t>
            </a:r>
          </a:p>
          <a:p>
            <a:pPr lvl="1"/>
            <a:endParaRPr lang="en-US" dirty="0"/>
          </a:p>
        </p:txBody>
      </p:sp>
    </p:spTree>
    <p:extLst>
      <p:ext uri="{BB962C8B-B14F-4D97-AF65-F5344CB8AC3E}">
        <p14:creationId xmlns:p14="http://schemas.microsoft.com/office/powerpoint/2010/main" val="3546450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1143000"/>
          </a:xfrm>
        </p:spPr>
        <p:txBody>
          <a:bodyPr/>
          <a:lstStyle/>
          <a:p>
            <a:r>
              <a:rPr lang="en-US" dirty="0" smtClean="0"/>
              <a:t>1. Use of novel technology</a:t>
            </a:r>
            <a:endParaRPr lang="en-US" dirty="0"/>
          </a:p>
        </p:txBody>
      </p:sp>
      <p:sp>
        <p:nvSpPr>
          <p:cNvPr id="3" name="Content Placeholder 2"/>
          <p:cNvSpPr>
            <a:spLocks noGrp="1"/>
          </p:cNvSpPr>
          <p:nvPr>
            <p:ph idx="1"/>
          </p:nvPr>
        </p:nvSpPr>
        <p:spPr>
          <a:xfrm>
            <a:off x="457200" y="1066800"/>
            <a:ext cx="8229600" cy="5486400"/>
          </a:xfrm>
        </p:spPr>
        <p:txBody>
          <a:bodyPr>
            <a:normAutofit lnSpcReduction="10000"/>
          </a:bodyPr>
          <a:lstStyle/>
          <a:p>
            <a:r>
              <a:rPr lang="en-US" dirty="0" err="1" smtClean="0"/>
              <a:t>Silveira</a:t>
            </a:r>
            <a:r>
              <a:rPr lang="en-US" dirty="0" smtClean="0"/>
              <a:t> et al.</a:t>
            </a:r>
            <a:r>
              <a:rPr lang="en-US" baseline="30000" dirty="0" smtClean="0"/>
              <a:t>3</a:t>
            </a:r>
          </a:p>
          <a:p>
            <a:pPr lvl="1"/>
            <a:r>
              <a:rPr lang="en-US" dirty="0"/>
              <a:t>P</a:t>
            </a:r>
            <a:r>
              <a:rPr lang="en-US" dirty="0" smtClean="0"/>
              <a:t>rospective cohort study </a:t>
            </a:r>
            <a:endParaRPr lang="en-US" dirty="0"/>
          </a:p>
          <a:p>
            <a:pPr lvl="1"/>
            <a:r>
              <a:rPr lang="en-US" dirty="0" smtClean="0"/>
              <a:t>12 week strength and balance HEP </a:t>
            </a:r>
          </a:p>
          <a:p>
            <a:pPr lvl="1"/>
            <a:r>
              <a:rPr lang="en-US" dirty="0" smtClean="0"/>
              <a:t>44 independent community dwelling older adults</a:t>
            </a:r>
          </a:p>
          <a:p>
            <a:pPr lvl="1"/>
            <a:r>
              <a:rPr lang="en-US" dirty="0" smtClean="0"/>
              <a:t>Intervention:</a:t>
            </a:r>
          </a:p>
          <a:p>
            <a:pPr lvl="2"/>
            <a:r>
              <a:rPr lang="en-US" dirty="0" smtClean="0"/>
              <a:t>Provide tailored HEP using tablet personal computer</a:t>
            </a:r>
          </a:p>
          <a:p>
            <a:pPr lvl="2"/>
            <a:r>
              <a:rPr lang="en-US" dirty="0" smtClean="0"/>
              <a:t>Track data using the </a:t>
            </a:r>
            <a:r>
              <a:rPr lang="en-US" dirty="0"/>
              <a:t>t</a:t>
            </a:r>
            <a:r>
              <a:rPr lang="en-US" dirty="0" smtClean="0"/>
              <a:t>ablet</a:t>
            </a:r>
          </a:p>
          <a:p>
            <a:pPr lvl="2"/>
            <a:r>
              <a:rPr lang="en-US" dirty="0" smtClean="0"/>
              <a:t>Pre and post-test of gait speed after HEP with </a:t>
            </a:r>
            <a:r>
              <a:rPr lang="en-US" dirty="0" err="1" smtClean="0"/>
              <a:t>ActiveLifestyle</a:t>
            </a:r>
            <a:r>
              <a:rPr lang="en-US" dirty="0" smtClean="0"/>
              <a:t> tablet application </a:t>
            </a:r>
          </a:p>
          <a:p>
            <a:pPr lvl="1"/>
            <a:r>
              <a:rPr lang="en-US" dirty="0" smtClean="0"/>
              <a:t>Expected results: </a:t>
            </a:r>
          </a:p>
          <a:p>
            <a:pPr lvl="2"/>
            <a:r>
              <a:rPr lang="en-US" dirty="0" smtClean="0"/>
              <a:t>Improved adherence via improved motivation</a:t>
            </a:r>
          </a:p>
          <a:p>
            <a:pPr lvl="2"/>
            <a:r>
              <a:rPr lang="en-US" dirty="0" smtClean="0"/>
              <a:t>Improved gait speed due to improved HEP performance</a:t>
            </a:r>
          </a:p>
        </p:txBody>
      </p:sp>
    </p:spTree>
    <p:extLst>
      <p:ext uri="{BB962C8B-B14F-4D97-AF65-F5344CB8AC3E}">
        <p14:creationId xmlns:p14="http://schemas.microsoft.com/office/powerpoint/2010/main" val="211854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1. Use of novel technology</a:t>
            </a:r>
            <a:r>
              <a:rPr lang="en-US" baseline="30000" dirty="0" smtClean="0"/>
              <a:t>3,5-8</a:t>
            </a:r>
            <a:endParaRPr lang="en-US" baseline="30000"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t>How will novel technology help to improve adherence to a HEP for older adults?</a:t>
            </a:r>
          </a:p>
          <a:p>
            <a:pPr marL="0" indent="0">
              <a:buNone/>
            </a:pPr>
            <a:endParaRPr lang="en-US" sz="1100" dirty="0" smtClean="0"/>
          </a:p>
          <a:p>
            <a:pPr lvl="1"/>
            <a:r>
              <a:rPr lang="en-US" dirty="0" smtClean="0"/>
              <a:t>More comfortable for clients to perform HEP in their own home</a:t>
            </a:r>
          </a:p>
          <a:p>
            <a:pPr lvl="1"/>
            <a:r>
              <a:rPr lang="en-US" dirty="0" smtClean="0"/>
              <a:t>Increased ‘fun factor’ – clients more likely to enjoy HEP and be less inclined to view the HEP as</a:t>
            </a:r>
            <a:r>
              <a:rPr lang="en-US" dirty="0" smtClean="0">
                <a:solidFill>
                  <a:srgbClr val="FF0000"/>
                </a:solidFill>
              </a:rPr>
              <a:t> </a:t>
            </a:r>
            <a:r>
              <a:rPr lang="en-US" dirty="0" smtClean="0"/>
              <a:t>boring</a:t>
            </a:r>
            <a:r>
              <a:rPr lang="en-US" dirty="0" smtClean="0">
                <a:solidFill>
                  <a:srgbClr val="FF0000"/>
                </a:solidFill>
              </a:rPr>
              <a:t> </a:t>
            </a:r>
          </a:p>
          <a:p>
            <a:pPr lvl="1"/>
            <a:r>
              <a:rPr lang="en-US" dirty="0" smtClean="0"/>
              <a:t>Increased ‘distraction’ </a:t>
            </a:r>
            <a:r>
              <a:rPr lang="en-US" dirty="0" smtClean="0">
                <a:sym typeface="Wingdings" panose="05000000000000000000" pitchFamily="2" charset="2"/>
              </a:rPr>
              <a:t></a:t>
            </a:r>
            <a:r>
              <a:rPr lang="en-US" dirty="0" smtClean="0"/>
              <a:t> decreased perceived pain levels </a:t>
            </a:r>
            <a:r>
              <a:rPr lang="en-US" dirty="0" smtClean="0">
                <a:sym typeface="Wingdings" panose="05000000000000000000" pitchFamily="2" charset="2"/>
              </a:rPr>
              <a:t></a:t>
            </a:r>
            <a:r>
              <a:rPr lang="en-US" dirty="0" smtClean="0"/>
              <a:t> improved intensity/frequency of HEP</a:t>
            </a:r>
          </a:p>
        </p:txBody>
      </p:sp>
    </p:spTree>
    <p:extLst>
      <p:ext uri="{BB962C8B-B14F-4D97-AF65-F5344CB8AC3E}">
        <p14:creationId xmlns:p14="http://schemas.microsoft.com/office/powerpoint/2010/main" val="345219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5033</TotalTime>
  <Words>5202</Words>
  <Application>Microsoft Office PowerPoint</Application>
  <PresentationFormat>On-screen Show (4:3)</PresentationFormat>
  <Paragraphs>596</Paragraphs>
  <Slides>49</Slides>
  <Notes>35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How to solve the issue of poor adherence to home exercise programs in older adults.</vt:lpstr>
      <vt:lpstr>Objectives</vt:lpstr>
      <vt:lpstr>Why is HEP adherence important?</vt:lpstr>
      <vt:lpstr>Themes</vt:lpstr>
      <vt:lpstr>Themes - #papers analyzed</vt:lpstr>
      <vt:lpstr>1. Use of novel technology</vt:lpstr>
      <vt:lpstr>1. Use of novel technology</vt:lpstr>
      <vt:lpstr>1. Use of novel technology</vt:lpstr>
      <vt:lpstr>1. Use of novel technology3,5-8</vt:lpstr>
      <vt:lpstr>1. Use of novel technology3,5-8</vt:lpstr>
      <vt:lpstr>1. Use of novel technology</vt:lpstr>
      <vt:lpstr>2. Education</vt:lpstr>
      <vt:lpstr>2. Education </vt:lpstr>
      <vt:lpstr>2. Education</vt:lpstr>
      <vt:lpstr>2. Education</vt:lpstr>
      <vt:lpstr>2. Education</vt:lpstr>
      <vt:lpstr>2. Education</vt:lpstr>
      <vt:lpstr>2. Education</vt:lpstr>
      <vt:lpstr>3. Tailoring a HEP</vt:lpstr>
      <vt:lpstr>3. Tailoring a HEP</vt:lpstr>
      <vt:lpstr>3. Tailoring a HEP</vt:lpstr>
      <vt:lpstr>3. Tailoring of a HEP</vt:lpstr>
      <vt:lpstr>3. Tailoring a HEP</vt:lpstr>
      <vt:lpstr>3. Tailoring a HEP</vt:lpstr>
      <vt:lpstr>3. Tailoring a HEP</vt:lpstr>
      <vt:lpstr>3. Tailoring a HEP</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4. HEP components/parameters shown to affect adherence</vt:lpstr>
      <vt:lpstr>General Principle</vt:lpstr>
      <vt:lpstr>Finished!</vt:lpstr>
      <vt:lpstr>References</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solve the issue of poor adherence to home exercise programs in older adults.</dc:title>
  <dc:creator>awnewman</dc:creator>
  <cp:lastModifiedBy>AndyN</cp:lastModifiedBy>
  <cp:revision>92</cp:revision>
  <dcterms:created xsi:type="dcterms:W3CDTF">2015-02-23T16:32:18Z</dcterms:created>
  <dcterms:modified xsi:type="dcterms:W3CDTF">2015-04-16T16:23:31Z</dcterms:modified>
</cp:coreProperties>
</file>