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257" r:id="rId3"/>
    <p:sldId id="258" r:id="rId4"/>
    <p:sldId id="291" r:id="rId5"/>
    <p:sldId id="259" r:id="rId6"/>
    <p:sldId id="288" r:id="rId7"/>
    <p:sldId id="260" r:id="rId8"/>
    <p:sldId id="269" r:id="rId9"/>
    <p:sldId id="270" r:id="rId10"/>
    <p:sldId id="263" r:id="rId11"/>
    <p:sldId id="262" r:id="rId12"/>
    <p:sldId id="261" r:id="rId13"/>
    <p:sldId id="265" r:id="rId14"/>
    <p:sldId id="267" r:id="rId15"/>
    <p:sldId id="272" r:id="rId16"/>
    <p:sldId id="276" r:id="rId17"/>
    <p:sldId id="271" r:id="rId18"/>
    <p:sldId id="273" r:id="rId19"/>
    <p:sldId id="275" r:id="rId20"/>
    <p:sldId id="277" r:id="rId21"/>
    <p:sldId id="278" r:id="rId22"/>
    <p:sldId id="274" r:id="rId23"/>
    <p:sldId id="280" r:id="rId24"/>
    <p:sldId id="281" r:id="rId25"/>
    <p:sldId id="282" r:id="rId26"/>
    <p:sldId id="283" r:id="rId27"/>
    <p:sldId id="284" r:id="rId28"/>
    <p:sldId id="285" r:id="rId29"/>
    <p:sldId id="287" r:id="rId30"/>
    <p:sldId id="286" r:id="rId31"/>
    <p:sldId id="289"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0000" autoAdjust="0"/>
  </p:normalViewPr>
  <p:slideViewPr>
    <p:cSldViewPr>
      <p:cViewPr varScale="1">
        <p:scale>
          <a:sx n="74" d="100"/>
          <a:sy n="74" d="100"/>
        </p:scale>
        <p:origin x="-165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593EBC-B509-4739-A656-A4F78F0F5389}" type="datetimeFigureOut">
              <a:rPr lang="en-US" smtClean="0"/>
              <a:t>3/18/2015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8A4538-449F-4F00-A9AC-20C4D94C600E}" type="slidenum">
              <a:rPr lang="en-US" smtClean="0"/>
              <a:t>‹#›</a:t>
            </a:fld>
            <a:endParaRPr lang="en-US" dirty="0"/>
          </a:p>
        </p:txBody>
      </p:sp>
    </p:spTree>
    <p:extLst>
      <p:ext uri="{BB962C8B-B14F-4D97-AF65-F5344CB8AC3E}">
        <p14:creationId xmlns:p14="http://schemas.microsoft.com/office/powerpoint/2010/main" val="315015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1</a:t>
            </a:fld>
            <a:endParaRPr lang="en-US" dirty="0"/>
          </a:p>
        </p:txBody>
      </p:sp>
    </p:spTree>
    <p:extLst>
      <p:ext uri="{BB962C8B-B14F-4D97-AF65-F5344CB8AC3E}">
        <p14:creationId xmlns:p14="http://schemas.microsoft.com/office/powerpoint/2010/main" val="393636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we have a chart</a:t>
            </a:r>
            <a:r>
              <a:rPr lang="en-US" baseline="0" dirty="0" smtClean="0"/>
              <a:t> of the typical disease course of MS.  The peaks are relapses and the valleys are remissions (this is different for individuals who have milder or more progressive stages of MS).  Thus, someone typically has more disability with a relapse and will recover partially during a remission.  Over time, the brain cannot adapt as well, and relapses will result in greater disability.  Eventually, most individuals transition to secondary progressive MS, which is this straight line at the end.  However, with comorbidity, we have greater disability faster.  Thus, I cannot emphasize it enough:  we want to maximize the things that we can control.  </a:t>
            </a:r>
            <a:endParaRPr lang="en-US" dirty="0" smtClean="0"/>
          </a:p>
        </p:txBody>
      </p:sp>
      <p:sp>
        <p:nvSpPr>
          <p:cNvPr id="4" name="Slide Number Placeholder 3"/>
          <p:cNvSpPr>
            <a:spLocks noGrp="1"/>
          </p:cNvSpPr>
          <p:nvPr>
            <p:ph type="sldNum" sz="quarter" idx="10"/>
          </p:nvPr>
        </p:nvSpPr>
        <p:spPr/>
        <p:txBody>
          <a:bodyPr/>
          <a:lstStyle/>
          <a:p>
            <a:fld id="{D88A4538-449F-4F00-A9AC-20C4D94C600E}" type="slidenum">
              <a:rPr lang="en-US" smtClean="0"/>
              <a:t>10</a:t>
            </a:fld>
            <a:endParaRPr lang="en-US" dirty="0"/>
          </a:p>
        </p:txBody>
      </p:sp>
    </p:spTree>
    <p:extLst>
      <p:ext uri="{BB962C8B-B14F-4D97-AF65-F5344CB8AC3E}">
        <p14:creationId xmlns:p14="http://schemas.microsoft.com/office/powerpoint/2010/main" val="221456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ideal model with wellness.  An</a:t>
            </a:r>
            <a:r>
              <a:rPr lang="en-US" baseline="0" dirty="0" smtClean="0"/>
              <a:t> individual is able to recovery back to their baseline functionality after each relapse, and only a gradually increase in disability over time.  </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11</a:t>
            </a:fld>
            <a:endParaRPr lang="en-US" dirty="0"/>
          </a:p>
        </p:txBody>
      </p:sp>
    </p:spTree>
    <p:extLst>
      <p:ext uri="{BB962C8B-B14F-4D97-AF65-F5344CB8AC3E}">
        <p14:creationId xmlns:p14="http://schemas.microsoft.com/office/powerpoint/2010/main" val="221456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Ah, now we are getting to the good stuff.  The</a:t>
            </a:r>
            <a:r>
              <a:rPr lang="en-US" baseline="0" dirty="0" smtClean="0"/>
              <a:t> </a:t>
            </a:r>
            <a:r>
              <a:rPr lang="en-US" dirty="0" smtClean="0"/>
              <a:t>benefits</a:t>
            </a:r>
            <a:r>
              <a:rPr lang="en-US" baseline="0" dirty="0" smtClean="0"/>
              <a:t> of exercise:  there are too many to list them all.  This is why your physical therapist emphasizes exercise so much…because it’s one of the few medications with a guaranteed payoff.  The majority of these benefits come from research focused specifically on MS.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Dalgas, U et al. Multiple sclerosis and physical exercise: recommendations for the application of resistance-, endurance- and combined training.  Multiple Sclerosis 2008 Jan; 14(1):35-53.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Briken 2014, Sandroff 2014</a:t>
            </a:r>
          </a:p>
          <a:p>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12</a:t>
            </a:fld>
            <a:endParaRPr lang="en-US" dirty="0"/>
          </a:p>
        </p:txBody>
      </p:sp>
    </p:spTree>
    <p:extLst>
      <p:ext uri="{BB962C8B-B14F-4D97-AF65-F5344CB8AC3E}">
        <p14:creationId xmlns:p14="http://schemas.microsoft.com/office/powerpoint/2010/main" val="1265157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improvements of exercise which are not as obvious.  One thing that is important to emphasize is the relationship between fatigue and one’s mood.  This again goes back to the idea of control.  So, imagine you are a poor grad student who has a huge test coming up and he has not had time to study for it.  The day comes for the test, he does not feel confident taking the test.  Now, he very well may be sleep-deprived from studying the night before.  But because he knows he has not properly prepared, his fatigue is only increased.  People feel similar when things are not going as expected.  We typically make a plan, and if things do not go to plan, it may affect your fatigue.  However, I keep coming back to this idea that exercise is something that we can control, and exercise is associated with these benefits.  </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13</a:t>
            </a:fld>
            <a:endParaRPr lang="en-US" dirty="0"/>
          </a:p>
        </p:txBody>
      </p:sp>
    </p:spTree>
    <p:extLst>
      <p:ext uri="{BB962C8B-B14F-4D97-AF65-F5344CB8AC3E}">
        <p14:creationId xmlns:p14="http://schemas.microsoft.com/office/powerpoint/2010/main" val="133957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much exercise is recommended?  These</a:t>
            </a:r>
            <a:r>
              <a:rPr lang="en-US" baseline="0" dirty="0" smtClean="0"/>
              <a:t> are general recommendations for the public.  However, I don’t want you to get discouraged if you currently are not meeting these guidelines.  I have to admit that I am not currently meeting these guidelines.  This is an ideal model, and we are going to talk about what is realistic.  </a:t>
            </a:r>
          </a:p>
          <a:p>
            <a:endParaRPr lang="en-US" dirty="0" smtClean="0"/>
          </a:p>
          <a:p>
            <a:r>
              <a:rPr lang="en-US" dirty="0" smtClean="0"/>
              <a:t>http://www.acsm.org/about-acsm/media-room/news-releases/2011/08/01/acsm-issues-new-recommendations-on-quantity-and-quality-of-exercise</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14</a:t>
            </a:fld>
            <a:endParaRPr lang="en-US" dirty="0"/>
          </a:p>
        </p:txBody>
      </p:sp>
    </p:spTree>
    <p:extLst>
      <p:ext uri="{BB962C8B-B14F-4D97-AF65-F5344CB8AC3E}">
        <p14:creationId xmlns:p14="http://schemas.microsoft.com/office/powerpoint/2010/main" val="382859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short bouts of activity are still beneficial, and individuals with MS very well may need breaks.  </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15</a:t>
            </a:fld>
            <a:endParaRPr lang="en-US" dirty="0"/>
          </a:p>
        </p:txBody>
      </p:sp>
    </p:spTree>
    <p:extLst>
      <p:ext uri="{BB962C8B-B14F-4D97-AF65-F5344CB8AC3E}">
        <p14:creationId xmlns:p14="http://schemas.microsoft.com/office/powerpoint/2010/main" val="255026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$32 on Ebay.  T</a:t>
            </a:r>
            <a:r>
              <a:rPr lang="en-US" baseline="0" dirty="0" smtClean="0"/>
              <a:t>here is some research to show that this type of exercise improves endurance, fatigue and mood for individuals with MS who cycled between 15 and 30 minutes.  Thus, I would recommend you include some sort of aerobic activity such as walking, cycling, or aquatic therapy.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Briken, 2014</a:t>
            </a:r>
            <a:endParaRPr lang="en-US" dirty="0" smtClean="0"/>
          </a:p>
        </p:txBody>
      </p:sp>
      <p:sp>
        <p:nvSpPr>
          <p:cNvPr id="4" name="Slide Number Placeholder 3"/>
          <p:cNvSpPr>
            <a:spLocks noGrp="1"/>
          </p:cNvSpPr>
          <p:nvPr>
            <p:ph type="sldNum" sz="quarter" idx="10"/>
          </p:nvPr>
        </p:nvSpPr>
        <p:spPr/>
        <p:txBody>
          <a:bodyPr/>
          <a:lstStyle/>
          <a:p>
            <a:fld id="{D88A4538-449F-4F00-A9AC-20C4D94C600E}" type="slidenum">
              <a:rPr lang="en-US" smtClean="0"/>
              <a:t>16</a:t>
            </a:fld>
            <a:endParaRPr lang="en-US" dirty="0"/>
          </a:p>
        </p:txBody>
      </p:sp>
    </p:spTree>
    <p:extLst>
      <p:ext uri="{BB962C8B-B14F-4D97-AF65-F5344CB8AC3E}">
        <p14:creationId xmlns:p14="http://schemas.microsoft.com/office/powerpoint/2010/main" val="322017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Take breaks in between different sets of exercises to get the maximum benefit out of strength training.  You can put more power into each exercise if you take breaks in between.  </a:t>
            </a:r>
          </a:p>
          <a:p>
            <a:endParaRPr lang="en-US" baseline="0" dirty="0" smtClean="0"/>
          </a:p>
        </p:txBody>
      </p:sp>
      <p:sp>
        <p:nvSpPr>
          <p:cNvPr id="4" name="Slide Number Placeholder 3"/>
          <p:cNvSpPr>
            <a:spLocks noGrp="1"/>
          </p:cNvSpPr>
          <p:nvPr>
            <p:ph type="sldNum" sz="quarter" idx="10"/>
          </p:nvPr>
        </p:nvSpPr>
        <p:spPr/>
        <p:txBody>
          <a:bodyPr/>
          <a:lstStyle/>
          <a:p>
            <a:fld id="{D88A4538-449F-4F00-A9AC-20C4D94C600E}" type="slidenum">
              <a:rPr lang="en-US" smtClean="0"/>
              <a:t>17</a:t>
            </a:fld>
            <a:endParaRPr lang="en-US" dirty="0"/>
          </a:p>
        </p:txBody>
      </p:sp>
    </p:spTree>
    <p:extLst>
      <p:ext uri="{BB962C8B-B14F-4D97-AF65-F5344CB8AC3E}">
        <p14:creationId xmlns:p14="http://schemas.microsoft.com/office/powerpoint/2010/main" val="2500683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18</a:t>
            </a:fld>
            <a:endParaRPr lang="en-US" dirty="0"/>
          </a:p>
        </p:txBody>
      </p:sp>
    </p:spTree>
    <p:extLst>
      <p:ext uri="{BB962C8B-B14F-4D97-AF65-F5344CB8AC3E}">
        <p14:creationId xmlns:p14="http://schemas.microsoft.com/office/powerpoint/2010/main" val="3867553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19</a:t>
            </a:fld>
            <a:endParaRPr lang="en-US" dirty="0"/>
          </a:p>
        </p:txBody>
      </p:sp>
    </p:spTree>
    <p:extLst>
      <p:ext uri="{BB962C8B-B14F-4D97-AF65-F5344CB8AC3E}">
        <p14:creationId xmlns:p14="http://schemas.microsoft.com/office/powerpoint/2010/main" val="46172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2</a:t>
            </a:fld>
            <a:endParaRPr lang="en-US" dirty="0"/>
          </a:p>
        </p:txBody>
      </p:sp>
    </p:spTree>
    <p:extLst>
      <p:ext uri="{BB962C8B-B14F-4D97-AF65-F5344CB8AC3E}">
        <p14:creationId xmlns:p14="http://schemas.microsoft.com/office/powerpoint/2010/main" val="3171298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difference from</a:t>
            </a:r>
            <a:r>
              <a:rPr lang="en-US" baseline="0" dirty="0" smtClean="0"/>
              <a:t> static balance which is our balance whenever we are not moving and dynamic balance for when we are moving.  For instance, you balance while walking is considered dynamic balance.  Both are important to work on to prevent the risk of falls.  </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20</a:t>
            </a:fld>
            <a:endParaRPr lang="en-US" dirty="0"/>
          </a:p>
        </p:txBody>
      </p:sp>
    </p:spTree>
    <p:extLst>
      <p:ext uri="{BB962C8B-B14F-4D97-AF65-F5344CB8AC3E}">
        <p14:creationId xmlns:p14="http://schemas.microsoft.com/office/powerpoint/2010/main" val="1377721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60-80%</a:t>
            </a:r>
            <a:r>
              <a:rPr lang="en-US" baseline="0" dirty="0" smtClean="0"/>
              <a:t> HR Max </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21</a:t>
            </a:fld>
            <a:endParaRPr lang="en-US" dirty="0"/>
          </a:p>
        </p:txBody>
      </p:sp>
    </p:spTree>
    <p:extLst>
      <p:ext uri="{BB962C8B-B14F-4D97-AF65-F5344CB8AC3E}">
        <p14:creationId xmlns:p14="http://schemas.microsoft.com/office/powerpoint/2010/main" val="371661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you may</a:t>
            </a:r>
            <a:r>
              <a:rPr lang="en-US" baseline="0" dirty="0" smtClean="0"/>
              <a:t> have individual exercises that a physical therapist provides, my intention is to help get individuals with MS involved with routine physical activity.  The big question I keep asking myself is how can I get individuals moving to increase mobility &amp; functionality and decrease the risk of other complications.  This will ultimately result in decreased disability.   We are going to talk about some of the things that get in the way of exercise.  I hope that this program will give you more control to manage your exercise.  </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22</a:t>
            </a:fld>
            <a:endParaRPr lang="en-US" dirty="0"/>
          </a:p>
        </p:txBody>
      </p:sp>
    </p:spTree>
    <p:extLst>
      <p:ext uri="{BB962C8B-B14F-4D97-AF65-F5344CB8AC3E}">
        <p14:creationId xmlns:p14="http://schemas.microsoft.com/office/powerpoint/2010/main" val="4206863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who is responsible for</a:t>
            </a:r>
            <a:r>
              <a:rPr lang="en-US" baseline="0" dirty="0" smtClean="0"/>
              <a:t> your decision to exercise?  </a:t>
            </a:r>
            <a:r>
              <a:rPr lang="en-US" dirty="0" smtClean="0"/>
              <a:t>Besides</a:t>
            </a:r>
            <a:r>
              <a:rPr lang="en-US" baseline="0" dirty="0" smtClean="0"/>
              <a:t> our own decision to exercise, there are actually many other influential factors.  First of all, you have your</a:t>
            </a:r>
            <a:r>
              <a:rPr lang="en-US" dirty="0" smtClean="0"/>
              <a:t> attitudes or beliefs:</a:t>
            </a:r>
            <a:r>
              <a:rPr lang="en-US" baseline="0" dirty="0" smtClean="0"/>
              <a:t> do you get a lot of satisfaction out of exercising?  Do you think that it helps?  Do you think that it’s feasible?</a:t>
            </a:r>
          </a:p>
          <a:p>
            <a:r>
              <a:rPr lang="en-US" baseline="0" dirty="0" smtClean="0"/>
              <a:t>What your friends and family think about exercise is important too.  If you have friends that exercise all the time, you are either going to get sick of them and get new friends, or you’re going to exercise more.  Friends and family also make good resources to keep you accountable for exercise.  </a:t>
            </a:r>
          </a:p>
          <a:p>
            <a:r>
              <a:rPr lang="en-US" baseline="0" dirty="0" smtClean="0"/>
              <a:t>Your community also influences your decision to exercise.  If exercise is readily available, then you’re more likely to engage in it, rather than have to travel across town.  Also, if it’s a fairly fit community, you may be more motivated. </a:t>
            </a:r>
          </a:p>
          <a:p>
            <a:r>
              <a:rPr lang="en-US" baseline="0" dirty="0" smtClean="0"/>
              <a:t>Policy influences our decision to exercise as well.  If you don’t have insurance, then it’s much more difficult to see a physical therapist, and most insurances now have incentives which may involve wellness initiatives</a:t>
            </a:r>
          </a:p>
          <a:p>
            <a:endParaRPr lang="en-US" baseline="0" dirty="0" smtClean="0"/>
          </a:p>
          <a:p>
            <a:r>
              <a:rPr lang="en-US" dirty="0" smtClean="0"/>
              <a:t>McLeroy 1988 </a:t>
            </a:r>
          </a:p>
          <a:p>
            <a:r>
              <a:rPr lang="en-US" sz="1200" b="0" i="0" u="none" strike="noStrike" kern="1200" baseline="0" dirty="0" smtClean="0">
                <a:solidFill>
                  <a:schemeClr val="tx1"/>
                </a:solidFill>
                <a:latin typeface="+mn-lt"/>
                <a:ea typeface="+mn-ea"/>
                <a:cs typeface="+mn-cs"/>
              </a:rPr>
              <a:t>An Ecological Perspective on Health Promotion Programs</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23</a:t>
            </a:fld>
            <a:endParaRPr lang="en-US" dirty="0"/>
          </a:p>
        </p:txBody>
      </p:sp>
    </p:spTree>
    <p:extLst>
      <p:ext uri="{BB962C8B-B14F-4D97-AF65-F5344CB8AC3E}">
        <p14:creationId xmlns:p14="http://schemas.microsoft.com/office/powerpoint/2010/main" val="4091093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my goal for</a:t>
            </a:r>
            <a:r>
              <a:rPr lang="en-US" baseline="0" dirty="0" smtClean="0"/>
              <a:t> this group is to motivate you to exercise from multiple perspectives. Throughout this brief program, I hope to change some of your attitudes and beliefs about exercise.  I want you to understand the benefits, but more importantly I want you to have the confidence to manage a healthy exercise program.  I hope give you the opportunity to meet others who are going through similar struggles and who want to also see you succeed in your exercise plan (i.e. social support system).  If others are keeping you accountable and challenging you to exercise, you will certainly be more motivated.  Finally, I want to make exercise easily accessible and something you feel comfortable doing from home or in a nearby gym.  If you would like to continue exercising with the group after this program is over, you are more than welcome to.  You can use the google+ community group as much or as little as you feel comfortable.  We’re only together for four weeks, and this is going to go fast. But this group is for you all if you want to continue to utilize it.  </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24</a:t>
            </a:fld>
            <a:endParaRPr lang="en-US" dirty="0"/>
          </a:p>
        </p:txBody>
      </p:sp>
    </p:spTree>
    <p:extLst>
      <p:ext uri="{BB962C8B-B14F-4D97-AF65-F5344CB8AC3E}">
        <p14:creationId xmlns:p14="http://schemas.microsoft.com/office/powerpoint/2010/main" val="3412700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each of the sessions,</a:t>
            </a:r>
            <a:r>
              <a:rPr lang="en-US" baseline="0" dirty="0" smtClean="0"/>
              <a:t> I’ve factored in some time for discussion.  Lets get the discussion going.  Where are you on the exercise spectrum?  Not engaging in physical activity is at one end of the spectrum</a:t>
            </a:r>
            <a:r>
              <a:rPr lang="en-US" dirty="0" smtClean="0"/>
              <a:t>, and we have following the recommended</a:t>
            </a:r>
            <a:r>
              <a:rPr lang="en-US" baseline="0" dirty="0" smtClean="0"/>
              <a:t> guidelines on the other end.  Are you on one end of the spectrum, or somewhere in between?  Lets briefly go around and talk about our preferred method of exercising, and about how much we are doing per week.  If 0 is no exercise and 10 is following the recommended guidelines, what level are you at from 0-10?  </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25</a:t>
            </a:fld>
            <a:endParaRPr lang="en-US" dirty="0"/>
          </a:p>
        </p:txBody>
      </p:sp>
    </p:spTree>
    <p:extLst>
      <p:ext uri="{BB962C8B-B14F-4D97-AF65-F5344CB8AC3E}">
        <p14:creationId xmlns:p14="http://schemas.microsoft.com/office/powerpoint/2010/main" val="691788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about some of the things that influence us to exercise and engage in other healthy behaviors. Something that gets in the way of a healthy</a:t>
            </a:r>
            <a:r>
              <a:rPr lang="en-US" baseline="0" dirty="0" smtClean="0"/>
              <a:t> behavior is called</a:t>
            </a:r>
            <a:r>
              <a:rPr lang="en-US" dirty="0" smtClean="0"/>
              <a:t> a barrier.  Something that</a:t>
            </a:r>
            <a:r>
              <a:rPr lang="en-US" baseline="0" dirty="0" smtClean="0"/>
              <a:t> motivates you towards a healthy behavior is a facilitator.  What are one or two of your strongest barriers and facilitators to exercise?  </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26</a:t>
            </a:fld>
            <a:endParaRPr lang="en-US" dirty="0"/>
          </a:p>
        </p:txBody>
      </p:sp>
    </p:spTree>
    <p:extLst>
      <p:ext uri="{BB962C8B-B14F-4D97-AF65-F5344CB8AC3E}">
        <p14:creationId xmlns:p14="http://schemas.microsoft.com/office/powerpoint/2010/main" val="3856721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here’s our spectrum again, from zero exercise to being gung-ho about it.  I think it’s unrealistic for me to ask you all to strive to be at the top end of the spectrum by the end of this program.  But what I would ask for you to do is consider striving to achieve just the next level.  If you’re current not exercising, then perhaps you should aim to exercise at least once or twice a week.  If you’re already exercising a little bit, consider going to the next level.  Are you meeting the recommended amount for aerobic training, for strength, flexibility, or balance?  I’m going to send out a sheet with some recommendations for different types of exercise.  Everyone should be able to do some level of these at home.  These are based on evidence which has proven beneficial in individuals with MS.  Again, my goal is not for you to try and master exercise over the next few weeks.  Rather, I just want to take you to the next level.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27</a:t>
            </a:fld>
            <a:endParaRPr lang="en-US" dirty="0"/>
          </a:p>
        </p:txBody>
      </p:sp>
    </p:spTree>
    <p:extLst>
      <p:ext uri="{BB962C8B-B14F-4D97-AF65-F5344CB8AC3E}">
        <p14:creationId xmlns:p14="http://schemas.microsoft.com/office/powerpoint/2010/main" val="3980783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 have some very simple homework for next week.  I want you all to consider writing a goal for your exercise routine.  Just 1 goal for the next few weeks.  Make it realistic and achievable.  If you are currently not exercising, I would not make my goal to exercise 4-5x per week.  1 or 2 times per week is better than 4x/wk if you are still exercising 6 months from now.  Habits take a while to form, and my goal is to get you to the next level.  Write down this goal.  Be specific: write down what you are going to do, how often you are going to do it, how are you going to remember to do it, and who’s going to keep you accountable?  </a:t>
            </a:r>
          </a:p>
          <a:p>
            <a:r>
              <a:rPr lang="en-US" baseline="0" dirty="0" smtClean="0"/>
              <a:t>Another piece of homework I have for you this week is to write down your barriers and facilitators to exercise.  I want you to continue to think about the things that motivate you or get in the way of exercising.  Can you add more facilitators?  Are you able to control your barriers?  Ultimately, I want to help build your sense of mastery over your exercise routine.  </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28</a:t>
            </a:fld>
            <a:endParaRPr lang="en-US" dirty="0"/>
          </a:p>
        </p:txBody>
      </p:sp>
    </p:spTree>
    <p:extLst>
      <p:ext uri="{BB962C8B-B14F-4D97-AF65-F5344CB8AC3E}">
        <p14:creationId xmlns:p14="http://schemas.microsoft.com/office/powerpoint/2010/main" val="1155301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29</a:t>
            </a:fld>
            <a:endParaRPr lang="en-US" dirty="0"/>
          </a:p>
        </p:txBody>
      </p:sp>
    </p:spTree>
    <p:extLst>
      <p:ext uri="{BB962C8B-B14F-4D97-AF65-F5344CB8AC3E}">
        <p14:creationId xmlns:p14="http://schemas.microsoft.com/office/powerpoint/2010/main" val="407837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3</a:t>
            </a:fld>
            <a:endParaRPr lang="en-US" dirty="0"/>
          </a:p>
        </p:txBody>
      </p:sp>
    </p:spTree>
    <p:extLst>
      <p:ext uri="{BB962C8B-B14F-4D97-AF65-F5344CB8AC3E}">
        <p14:creationId xmlns:p14="http://schemas.microsoft.com/office/powerpoint/2010/main" val="2539802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30</a:t>
            </a:fld>
            <a:endParaRPr lang="en-US" dirty="0"/>
          </a:p>
        </p:txBody>
      </p:sp>
    </p:spTree>
    <p:extLst>
      <p:ext uri="{BB962C8B-B14F-4D97-AF65-F5344CB8AC3E}">
        <p14:creationId xmlns:p14="http://schemas.microsoft.com/office/powerpoint/2010/main" val="94044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31</a:t>
            </a:fld>
            <a:endParaRPr lang="en-US" dirty="0"/>
          </a:p>
        </p:txBody>
      </p:sp>
    </p:spTree>
    <p:extLst>
      <p:ext uri="{BB962C8B-B14F-4D97-AF65-F5344CB8AC3E}">
        <p14:creationId xmlns:p14="http://schemas.microsoft.com/office/powerpoint/2010/main" val="851826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32</a:t>
            </a:fld>
            <a:endParaRPr lang="en-US" dirty="0"/>
          </a:p>
        </p:txBody>
      </p:sp>
    </p:spTree>
    <p:extLst>
      <p:ext uri="{BB962C8B-B14F-4D97-AF65-F5344CB8AC3E}">
        <p14:creationId xmlns:p14="http://schemas.microsoft.com/office/powerpoint/2010/main" val="409244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8A4538-449F-4F00-A9AC-20C4D94C600E}" type="slidenum">
              <a:rPr lang="en-US" smtClean="0"/>
              <a:t>4</a:t>
            </a:fld>
            <a:endParaRPr lang="en-US" dirty="0"/>
          </a:p>
        </p:txBody>
      </p:sp>
    </p:spTree>
    <p:extLst>
      <p:ext uri="{BB962C8B-B14F-4D97-AF65-F5344CB8AC3E}">
        <p14:creationId xmlns:p14="http://schemas.microsoft.com/office/powerpoint/2010/main" val="156574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5</a:t>
            </a:fld>
            <a:endParaRPr lang="en-US" dirty="0"/>
          </a:p>
        </p:txBody>
      </p:sp>
    </p:spTree>
    <p:extLst>
      <p:ext uri="{BB962C8B-B14F-4D97-AF65-F5344CB8AC3E}">
        <p14:creationId xmlns:p14="http://schemas.microsoft.com/office/powerpoint/2010/main" val="3339214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a:t>
            </a:r>
            <a:r>
              <a:rPr lang="en-US" baseline="0" dirty="0" smtClean="0"/>
              <a:t> today’s presentation, I want you to think about the idea of control.  We are going to be talking about some of the things we cannot control, but we are really going focus on the things that we can.  Control affects so many areas of our lives.  If we do not feel in control of our circumstances, it will affect our stress levels, our relationships, and our overall outlook on life.  </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6</a:t>
            </a:fld>
            <a:endParaRPr lang="en-US" dirty="0"/>
          </a:p>
        </p:txBody>
      </p:sp>
    </p:spTree>
    <p:extLst>
      <p:ext uri="{BB962C8B-B14F-4D97-AF65-F5344CB8AC3E}">
        <p14:creationId xmlns:p14="http://schemas.microsoft.com/office/powerpoint/2010/main" val="306601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a:t>
            </a:r>
            <a:r>
              <a:rPr lang="en-US" baseline="0" dirty="0" smtClean="0"/>
              <a:t> and wellness are very much related.  MS affects our ability in engage in healthy behaviors, and the way we take care of ourselves also affects our symptoms and functionality. </a:t>
            </a:r>
            <a:r>
              <a:rPr lang="en-US" dirty="0" smtClean="0"/>
              <a:t>At</a:t>
            </a:r>
            <a:r>
              <a:rPr lang="en-US" baseline="0" dirty="0" smtClean="0"/>
              <a:t> this point, everyone is probably familiar with some of the characteristic signs and symptoms of MS.  Depending on where MS attacks one’s brain or spinal cord, one could have spasticity or stiff muscles, fatigue, weakness, sensation changes, or bowel and bladder problems.  Some of these symptoms are controllable and some are more difficult to modify.  MS medications can help prevent the development of future disability, but there is no sure guarantee.  On the other hand, there are a number of variables we can control.  These include diet, exercise, and stress management.  We chose how much we exercise, what we eat, how much we try to sleep at night, and how we manage stress to a certain degree. The benefits of these factors are more guaranteed are and are associated with better outcomes.  Both MS-related symptoms and components of wellness all contribute to our collective functionality and quality of life.  </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7</a:t>
            </a:fld>
            <a:endParaRPr lang="en-US" dirty="0"/>
          </a:p>
        </p:txBody>
      </p:sp>
    </p:spTree>
    <p:extLst>
      <p:ext uri="{BB962C8B-B14F-4D97-AF65-F5344CB8AC3E}">
        <p14:creationId xmlns:p14="http://schemas.microsoft.com/office/powerpoint/2010/main" val="110312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wellness such a</a:t>
            </a:r>
            <a:r>
              <a:rPr lang="en-US" baseline="0" dirty="0" smtClean="0"/>
              <a:t> big deal?  </a:t>
            </a:r>
            <a:r>
              <a:rPr lang="en-US" dirty="0" smtClean="0"/>
              <a:t>Physical inactivity</a:t>
            </a:r>
            <a:r>
              <a:rPr lang="en-US" baseline="0" dirty="0" smtClean="0"/>
              <a:t> has been shown to be related to increased disability in individuals with moderate MS.  This means that those who exercise more tend to have lesser disability and are able to do various activities better compared to those who do not exercise.  Decreased physical activity and poor lifestyle choices also leads to other complications which we are going to mention.  I’m sure all of you can testify that MS is enough to deal with.  However, with complications comes even greater disability.  Perhaps we cannot control some of symptoms of MS, but we can control our risk for some of these complications.  </a:t>
            </a:r>
          </a:p>
          <a:p>
            <a:endParaRPr lang="en-US" baseline="0" dirty="0" smtClean="0"/>
          </a:p>
          <a:p>
            <a:r>
              <a:rPr lang="en-US" baseline="0" dirty="0" smtClean="0"/>
              <a:t>Notice the top leading causes of death in the US.  As we will see on the next slide, many of these can be controlled and prevented with lifestyle choices such diet, exercise, &amp; stress management.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Motl RW, Snook EM, Wynn DR, Vollmer T. Physical activity correlates with neurological impairment and disability in multiple sclerosis. </a:t>
            </a:r>
            <a:r>
              <a:rPr lang="en-US" sz="1200" i="1" kern="1200" dirty="0" smtClean="0">
                <a:solidFill>
                  <a:schemeClr val="tx1"/>
                </a:solidFill>
                <a:effectLst/>
                <a:latin typeface="+mn-lt"/>
                <a:ea typeface="+mn-ea"/>
                <a:cs typeface="+mn-cs"/>
              </a:rPr>
              <a:t>J Nerv Ment Dis</a:t>
            </a:r>
            <a:r>
              <a:rPr lang="en-US" sz="1200" kern="1200" dirty="0" smtClean="0">
                <a:solidFill>
                  <a:schemeClr val="tx1"/>
                </a:solidFill>
                <a:effectLst/>
                <a:latin typeface="+mn-lt"/>
                <a:ea typeface="+mn-ea"/>
                <a:cs typeface="+mn-cs"/>
              </a:rPr>
              <a:t>. 2008 Jun;196(6):492-5.</a:t>
            </a:r>
          </a:p>
          <a:p>
            <a:r>
              <a:rPr lang="en-US" dirty="0" smtClean="0"/>
              <a:t>http://www.cdc.gov/nchs/fastats/leading-causes-of-death.htm</a:t>
            </a:r>
            <a:endParaRPr lang="en-US" dirty="0"/>
          </a:p>
        </p:txBody>
      </p:sp>
      <p:sp>
        <p:nvSpPr>
          <p:cNvPr id="4" name="Slide Number Placeholder 3"/>
          <p:cNvSpPr>
            <a:spLocks noGrp="1"/>
          </p:cNvSpPr>
          <p:nvPr>
            <p:ph type="sldNum" sz="quarter" idx="10"/>
          </p:nvPr>
        </p:nvSpPr>
        <p:spPr/>
        <p:txBody>
          <a:bodyPr/>
          <a:lstStyle/>
          <a:p>
            <a:fld id="{D88A4538-449F-4F00-A9AC-20C4D94C600E}" type="slidenum">
              <a:rPr lang="en-US" smtClean="0"/>
              <a:t>8</a:t>
            </a:fld>
            <a:endParaRPr lang="en-US" dirty="0"/>
          </a:p>
        </p:txBody>
      </p:sp>
    </p:spTree>
    <p:extLst>
      <p:ext uri="{BB962C8B-B14F-4D97-AF65-F5344CB8AC3E}">
        <p14:creationId xmlns:p14="http://schemas.microsoft.com/office/powerpoint/2010/main" val="147331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a chart describing</a:t>
            </a:r>
            <a:r>
              <a:rPr lang="en-US" baseline="0" dirty="0" smtClean="0"/>
              <a:t> various risk factors for a number of conditions we just mentioned.  </a:t>
            </a:r>
            <a:r>
              <a:rPr lang="en-US" dirty="0" smtClean="0"/>
              <a:t>So if</a:t>
            </a:r>
            <a:r>
              <a:rPr lang="en-US" baseline="0" dirty="0" smtClean="0"/>
              <a:t> you notice the top row, you will observe several of the causes of death that we just mentioned.  Cardiovascular disease, some types of cancer, lung disease, stroke, and diabetes are all complications which can be prevented by modifying some of the things we can control in our lives. Notice the first column which explains all of the risk factors.  Now, some of these are easier than others to control.  For instance, our family history and genetics plays a role in being overweight, having high blood pressure, and having high cholesterol.  But we have control over a number of the other factors, like our diet, exercise, &amp; smoking.  I am not aware that any of you smoke, but if you smoke or have friends that smoke, please try to get them to quit.  It will improve their outcomes.  For this program, We are going to focus on exercise as a means to control symptoms.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Dean E. Physical therapy in 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(Part I): Toward practice informed by epidemiology and the crisis of lifestyle conditions. </a:t>
            </a:r>
            <a:r>
              <a:rPr lang="en-US" sz="1200" i="1" kern="1200" dirty="0" smtClean="0">
                <a:solidFill>
                  <a:schemeClr val="tx1"/>
                </a:solidFill>
                <a:effectLst/>
                <a:latin typeface="+mn-lt"/>
                <a:ea typeface="+mn-ea"/>
                <a:cs typeface="+mn-cs"/>
              </a:rPr>
              <a:t>Physiotherapy Theory and Practice. </a:t>
            </a:r>
            <a:r>
              <a:rPr lang="en-US" sz="1200" kern="1200" dirty="0" smtClean="0">
                <a:solidFill>
                  <a:schemeClr val="tx1"/>
                </a:solidFill>
                <a:effectLst/>
                <a:latin typeface="+mn-lt"/>
                <a:ea typeface="+mn-ea"/>
                <a:cs typeface="+mn-cs"/>
              </a:rPr>
              <a:t>2009; 25(5-6): 330-353.</a:t>
            </a:r>
          </a:p>
        </p:txBody>
      </p:sp>
      <p:sp>
        <p:nvSpPr>
          <p:cNvPr id="4" name="Slide Number Placeholder 3"/>
          <p:cNvSpPr>
            <a:spLocks noGrp="1"/>
          </p:cNvSpPr>
          <p:nvPr>
            <p:ph type="sldNum" sz="quarter" idx="10"/>
          </p:nvPr>
        </p:nvSpPr>
        <p:spPr/>
        <p:txBody>
          <a:bodyPr/>
          <a:lstStyle/>
          <a:p>
            <a:fld id="{D88A4538-449F-4F00-A9AC-20C4D94C600E}" type="slidenum">
              <a:rPr lang="en-US" smtClean="0"/>
              <a:t>9</a:t>
            </a:fld>
            <a:endParaRPr lang="en-US" dirty="0"/>
          </a:p>
        </p:txBody>
      </p:sp>
    </p:spTree>
    <p:extLst>
      <p:ext uri="{BB962C8B-B14F-4D97-AF65-F5344CB8AC3E}">
        <p14:creationId xmlns:p14="http://schemas.microsoft.com/office/powerpoint/2010/main" val="410971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97B5DCE-CA17-4968-BA2E-B45D154ECA54}" type="datetimeFigureOut">
              <a:rPr lang="en-US" smtClean="0"/>
              <a:t>3/18/2015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26A51DE-F58C-49F8-97FA-2BFC88140A99}"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7B5DCE-CA17-4968-BA2E-B45D154ECA54}" type="datetimeFigureOut">
              <a:rPr lang="en-US" smtClean="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A51DE-F58C-49F8-97FA-2BFC88140A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7B5DCE-CA17-4968-BA2E-B45D154ECA54}" type="datetimeFigureOut">
              <a:rPr lang="en-US" smtClean="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A51DE-F58C-49F8-97FA-2BFC88140A9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97B5DCE-CA17-4968-BA2E-B45D154ECA54}" type="datetimeFigureOut">
              <a:rPr lang="en-US" smtClean="0"/>
              <a:t>3/18/2015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A51DE-F58C-49F8-97FA-2BFC88140A99}"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7B5DCE-CA17-4968-BA2E-B45D154ECA54}" type="datetimeFigureOut">
              <a:rPr lang="en-US" smtClean="0"/>
              <a:t>3/18/2015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626A51DE-F58C-49F8-97FA-2BFC88140A9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97B5DCE-CA17-4968-BA2E-B45D154ECA54}" type="datetimeFigureOut">
              <a:rPr lang="en-US" smtClean="0"/>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6A51DE-F58C-49F8-97FA-2BFC88140A99}"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97B5DCE-CA17-4968-BA2E-B45D154ECA54}" type="datetimeFigureOut">
              <a:rPr lang="en-US" smtClean="0"/>
              <a:t>3/18/2015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6A51DE-F58C-49F8-97FA-2BFC88140A99}"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97B5DCE-CA17-4968-BA2E-B45D154ECA54}" type="datetimeFigureOut">
              <a:rPr lang="en-US" smtClean="0"/>
              <a:t>3/18/2015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6A51DE-F58C-49F8-97FA-2BFC88140A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B5DCE-CA17-4968-BA2E-B45D154ECA54}" type="datetimeFigureOut">
              <a:rPr lang="en-US" smtClean="0"/>
              <a:t>3/18/2015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6A51DE-F58C-49F8-97FA-2BFC88140A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7B5DCE-CA17-4968-BA2E-B45D154ECA54}" type="datetimeFigureOut">
              <a:rPr lang="en-US" smtClean="0"/>
              <a:t>3/18/2015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6A51DE-F58C-49F8-97FA-2BFC88140A99}"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7B5DCE-CA17-4968-BA2E-B45D154ECA54}" type="datetimeFigureOut">
              <a:rPr lang="en-US" smtClean="0"/>
              <a:t>3/18/2015</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26A51DE-F58C-49F8-97FA-2BFC88140A99}"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8000" t="80000" r="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97B5DCE-CA17-4968-BA2E-B45D154ECA54}" type="datetimeFigureOut">
              <a:rPr lang="en-US" smtClean="0"/>
              <a:t>3/18/2015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26A51DE-F58C-49F8-97FA-2BFC88140A9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csm.org/about-acsm/media-room/news-releases/2011/08/01/acsm-issues-new-recommendations-on-quantity-and-quality-of-exercis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ncbi.nlm.nih.gov/pubmed/23612222" TargetMode="External"/><Relationship Id="rId4" Type="http://schemas.openxmlformats.org/officeDocument/2006/relationships/hyperlink" Target="http://www.ncbi.nlm.nih.gov/pubmed/24158978"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ncbi.nlm.nih.gov/pubmed/20921239"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ncbi.nlm.nih.gov/pubmed/24323244" TargetMode="External"/><Relationship Id="rId4" Type="http://schemas.openxmlformats.org/officeDocument/2006/relationships/hyperlink" Target="http://www.ncbi.nlm.nih.gov/pubmed/1855262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WELCOME TO THE ONLINE PROGRAM!</a:t>
            </a:r>
            <a:endParaRPr lang="en-US" dirty="0"/>
          </a:p>
        </p:txBody>
      </p:sp>
      <p:pic>
        <p:nvPicPr>
          <p:cNvPr id="2050" name="Picture 2" descr="EPS NMSS LOGO 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89" y="4495800"/>
            <a:ext cx="2587714" cy="21594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tep-up-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263806"/>
            <a:ext cx="3343275" cy="2326922"/>
          </a:xfrm>
          <a:prstGeom prst="rect">
            <a:avLst/>
          </a:prstGeom>
          <a:solidFill>
            <a:schemeClr val="bg1"/>
          </a:solidFill>
        </p:spPr>
      </p:pic>
      <p:sp>
        <p:nvSpPr>
          <p:cNvPr id="10" name="Subtitle 2"/>
          <p:cNvSpPr txBox="1">
            <a:spLocks/>
          </p:cNvSpPr>
          <p:nvPr/>
        </p:nvSpPr>
        <p:spPr>
          <a:xfrm>
            <a:off x="1295400" y="3571775"/>
            <a:ext cx="6400800" cy="160020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dirty="0" smtClean="0"/>
              <a:t>Joseph Miller</a:t>
            </a:r>
          </a:p>
          <a:p>
            <a:r>
              <a:rPr lang="en-US" dirty="0" smtClean="0"/>
              <a:t>UNC DPT Program </a:t>
            </a:r>
            <a:endParaRPr lang="en-US" dirty="0"/>
          </a:p>
        </p:txBody>
      </p:sp>
    </p:spTree>
    <p:extLst>
      <p:ext uri="{BB962C8B-B14F-4D97-AF65-F5344CB8AC3E}">
        <p14:creationId xmlns:p14="http://schemas.microsoft.com/office/powerpoint/2010/main" val="3868897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Influence of Comorbidity</a:t>
            </a:r>
            <a:endParaRPr lang="en-US" dirty="0"/>
          </a:p>
        </p:txBody>
      </p:sp>
      <p:cxnSp>
        <p:nvCxnSpPr>
          <p:cNvPr id="5" name="Straight Arrow Connector 4"/>
          <p:cNvCxnSpPr/>
          <p:nvPr/>
        </p:nvCxnSpPr>
        <p:spPr>
          <a:xfrm flipV="1">
            <a:off x="1752600" y="1828800"/>
            <a:ext cx="0" cy="3429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52600" y="5257800"/>
            <a:ext cx="5562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62400" y="5533292"/>
            <a:ext cx="857927" cy="461665"/>
          </a:xfrm>
          <a:prstGeom prst="rect">
            <a:avLst/>
          </a:prstGeom>
        </p:spPr>
        <p:txBody>
          <a:bodyPr wrap="none">
            <a:spAutoFit/>
          </a:bodyPr>
          <a:lstStyle/>
          <a:p>
            <a:r>
              <a:rPr lang="en-US" sz="2400" dirty="0" smtClean="0"/>
              <a:t>Time</a:t>
            </a:r>
            <a:endParaRPr lang="en-US" sz="2400" dirty="0"/>
          </a:p>
        </p:txBody>
      </p:sp>
      <p:sp>
        <p:nvSpPr>
          <p:cNvPr id="13" name="Rectangle 12"/>
          <p:cNvSpPr/>
          <p:nvPr/>
        </p:nvSpPr>
        <p:spPr>
          <a:xfrm rot="16200000">
            <a:off x="447365" y="3312467"/>
            <a:ext cx="1539204" cy="461665"/>
          </a:xfrm>
          <a:prstGeom prst="rect">
            <a:avLst/>
          </a:prstGeom>
        </p:spPr>
        <p:txBody>
          <a:bodyPr wrap="none">
            <a:spAutoFit/>
          </a:bodyPr>
          <a:lstStyle/>
          <a:p>
            <a:r>
              <a:rPr lang="en-US" sz="2400" dirty="0" smtClean="0"/>
              <a:t>Disability</a:t>
            </a:r>
            <a:endParaRPr lang="en-US" sz="2400" dirty="0"/>
          </a:p>
        </p:txBody>
      </p:sp>
      <p:cxnSp>
        <p:nvCxnSpPr>
          <p:cNvPr id="16" name="Straight Connector 15"/>
          <p:cNvCxnSpPr/>
          <p:nvPr/>
        </p:nvCxnSpPr>
        <p:spPr>
          <a:xfrm>
            <a:off x="1884484" y="4548852"/>
            <a:ext cx="4440116" cy="0"/>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84484" y="5140570"/>
            <a:ext cx="652958" cy="0"/>
          </a:xfrm>
          <a:prstGeom prst="line">
            <a:avLst/>
          </a:prstGeom>
          <a:ln w="34925">
            <a:solidFill>
              <a:srgbClr val="00B4D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537442" y="3957134"/>
            <a:ext cx="130592" cy="118343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668034" y="3957134"/>
            <a:ext cx="130592" cy="118343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798626" y="5140570"/>
            <a:ext cx="652958" cy="0"/>
          </a:xfrm>
          <a:prstGeom prst="line">
            <a:avLst/>
          </a:prstGeom>
          <a:ln w="34925">
            <a:solidFill>
              <a:srgbClr val="00B4D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451584" y="3562655"/>
            <a:ext cx="261183" cy="157791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12767" y="3562655"/>
            <a:ext cx="130592" cy="98619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43359" y="4548852"/>
            <a:ext cx="652958" cy="0"/>
          </a:xfrm>
          <a:prstGeom prst="line">
            <a:avLst/>
          </a:prstGeom>
          <a:ln w="34925">
            <a:solidFill>
              <a:srgbClr val="00B4D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496317" y="3089281"/>
            <a:ext cx="130592" cy="145957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626909" y="3089281"/>
            <a:ext cx="130592" cy="966473"/>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757500" y="4055754"/>
            <a:ext cx="652958" cy="2"/>
          </a:xfrm>
          <a:prstGeom prst="line">
            <a:avLst/>
          </a:prstGeom>
          <a:ln w="34925">
            <a:solidFill>
              <a:srgbClr val="00B4D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421233" y="2971800"/>
            <a:ext cx="1665367" cy="1066800"/>
          </a:xfrm>
          <a:prstGeom prst="line">
            <a:avLst/>
          </a:prstGeom>
          <a:ln w="34925">
            <a:solidFill>
              <a:srgbClr val="00B4DE"/>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933230" y="3505200"/>
            <a:ext cx="1600200" cy="461665"/>
          </a:xfrm>
          <a:prstGeom prst="rect">
            <a:avLst/>
          </a:prstGeom>
          <a:noFill/>
          <a:ln>
            <a:noFill/>
          </a:ln>
        </p:spPr>
        <p:txBody>
          <a:bodyPr wrap="square" rtlCol="0">
            <a:spAutoFit/>
          </a:bodyPr>
          <a:lstStyle/>
          <a:p>
            <a:r>
              <a:rPr lang="en-US" sz="2400" b="1" dirty="0" smtClean="0">
                <a:solidFill>
                  <a:srgbClr val="FF0000"/>
                </a:solidFill>
              </a:rPr>
              <a:t>Relapse</a:t>
            </a:r>
            <a:endParaRPr lang="en-US" sz="2400" b="1" dirty="0">
              <a:solidFill>
                <a:srgbClr val="FF0000"/>
              </a:solidFill>
            </a:endParaRPr>
          </a:p>
        </p:txBody>
      </p:sp>
      <p:sp>
        <p:nvSpPr>
          <p:cNvPr id="32" name="TextBox 31"/>
          <p:cNvSpPr txBox="1"/>
          <p:nvPr/>
        </p:nvSpPr>
        <p:spPr>
          <a:xfrm>
            <a:off x="5508596" y="4364186"/>
            <a:ext cx="2035204" cy="369332"/>
          </a:xfrm>
          <a:prstGeom prst="rect">
            <a:avLst/>
          </a:prstGeom>
          <a:noFill/>
        </p:spPr>
        <p:txBody>
          <a:bodyPr wrap="square" rtlCol="0">
            <a:spAutoFit/>
          </a:bodyPr>
          <a:lstStyle/>
          <a:p>
            <a:r>
              <a:rPr lang="en-US" dirty="0" smtClean="0"/>
              <a:t>New Baseline</a:t>
            </a:r>
            <a:endParaRPr lang="en-US" dirty="0"/>
          </a:p>
        </p:txBody>
      </p:sp>
      <p:cxnSp>
        <p:nvCxnSpPr>
          <p:cNvPr id="8" name="Straight Arrow Connector 7"/>
          <p:cNvCxnSpPr/>
          <p:nvPr/>
        </p:nvCxnSpPr>
        <p:spPr>
          <a:xfrm flipV="1">
            <a:off x="5638800" y="2209800"/>
            <a:ext cx="457200" cy="16092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95900" y="1744505"/>
            <a:ext cx="2400300" cy="461665"/>
          </a:xfrm>
          <a:prstGeom prst="rect">
            <a:avLst/>
          </a:prstGeom>
          <a:noFill/>
          <a:ln>
            <a:noFill/>
          </a:ln>
        </p:spPr>
        <p:txBody>
          <a:bodyPr wrap="square" rtlCol="0">
            <a:spAutoFit/>
          </a:bodyPr>
          <a:lstStyle/>
          <a:p>
            <a:r>
              <a:rPr lang="en-US" sz="2400" b="1" dirty="0" smtClean="0">
                <a:solidFill>
                  <a:srgbClr val="FF0000"/>
                </a:solidFill>
              </a:rPr>
              <a:t>Complications</a:t>
            </a:r>
            <a:endParaRPr lang="en-US" sz="2400" b="1" dirty="0">
              <a:solidFill>
                <a:srgbClr val="FF0000"/>
              </a:solidFill>
            </a:endParaRPr>
          </a:p>
        </p:txBody>
      </p:sp>
    </p:spTree>
    <p:extLst>
      <p:ext uri="{BB962C8B-B14F-4D97-AF65-F5344CB8AC3E}">
        <p14:creationId xmlns:p14="http://schemas.microsoft.com/office/powerpoint/2010/main" val="121771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Ideal </a:t>
            </a:r>
            <a:r>
              <a:rPr lang="en-US" dirty="0"/>
              <a:t>M</a:t>
            </a:r>
            <a:r>
              <a:rPr lang="en-US" dirty="0" smtClean="0"/>
              <a:t>odel with Wellness</a:t>
            </a:r>
            <a:endParaRPr lang="en-US" dirty="0"/>
          </a:p>
        </p:txBody>
      </p:sp>
      <p:cxnSp>
        <p:nvCxnSpPr>
          <p:cNvPr id="5" name="Straight Arrow Connector 4"/>
          <p:cNvCxnSpPr/>
          <p:nvPr/>
        </p:nvCxnSpPr>
        <p:spPr>
          <a:xfrm flipV="1">
            <a:off x="1752600" y="1828800"/>
            <a:ext cx="0" cy="3429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52600" y="5257800"/>
            <a:ext cx="5562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62400" y="5533292"/>
            <a:ext cx="857927" cy="461665"/>
          </a:xfrm>
          <a:prstGeom prst="rect">
            <a:avLst/>
          </a:prstGeom>
        </p:spPr>
        <p:txBody>
          <a:bodyPr wrap="none">
            <a:spAutoFit/>
          </a:bodyPr>
          <a:lstStyle/>
          <a:p>
            <a:r>
              <a:rPr lang="en-US" sz="2400" dirty="0" smtClean="0"/>
              <a:t>Time</a:t>
            </a:r>
            <a:endParaRPr lang="en-US" sz="2400" dirty="0"/>
          </a:p>
        </p:txBody>
      </p:sp>
      <p:sp>
        <p:nvSpPr>
          <p:cNvPr id="13" name="Rectangle 12"/>
          <p:cNvSpPr/>
          <p:nvPr/>
        </p:nvSpPr>
        <p:spPr>
          <a:xfrm rot="16200000">
            <a:off x="447365" y="3312467"/>
            <a:ext cx="1539204" cy="461665"/>
          </a:xfrm>
          <a:prstGeom prst="rect">
            <a:avLst/>
          </a:prstGeom>
        </p:spPr>
        <p:txBody>
          <a:bodyPr wrap="none">
            <a:spAutoFit/>
          </a:bodyPr>
          <a:lstStyle/>
          <a:p>
            <a:r>
              <a:rPr lang="en-US" sz="2400" dirty="0" smtClean="0"/>
              <a:t>Disability</a:t>
            </a:r>
            <a:endParaRPr lang="en-US" sz="2400" dirty="0"/>
          </a:p>
        </p:txBody>
      </p:sp>
      <p:cxnSp>
        <p:nvCxnSpPr>
          <p:cNvPr id="17" name="Straight Connector 16"/>
          <p:cNvCxnSpPr/>
          <p:nvPr/>
        </p:nvCxnSpPr>
        <p:spPr>
          <a:xfrm>
            <a:off x="1884484" y="5140570"/>
            <a:ext cx="652958" cy="0"/>
          </a:xfrm>
          <a:prstGeom prst="line">
            <a:avLst/>
          </a:prstGeom>
          <a:ln w="34925">
            <a:solidFill>
              <a:srgbClr val="00B4D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537442" y="3957134"/>
            <a:ext cx="130592" cy="118343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668034" y="3957134"/>
            <a:ext cx="130592" cy="118343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798626" y="5140570"/>
            <a:ext cx="652958" cy="0"/>
          </a:xfrm>
          <a:prstGeom prst="line">
            <a:avLst/>
          </a:prstGeom>
          <a:ln w="34925">
            <a:solidFill>
              <a:srgbClr val="00B4DE"/>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933230" y="3505200"/>
            <a:ext cx="1600200" cy="461665"/>
          </a:xfrm>
          <a:prstGeom prst="rect">
            <a:avLst/>
          </a:prstGeom>
          <a:noFill/>
        </p:spPr>
        <p:txBody>
          <a:bodyPr wrap="square" rtlCol="0">
            <a:spAutoFit/>
          </a:bodyPr>
          <a:lstStyle/>
          <a:p>
            <a:r>
              <a:rPr lang="en-US" sz="2400" b="1" dirty="0" smtClean="0">
                <a:solidFill>
                  <a:srgbClr val="FF0000"/>
                </a:solidFill>
              </a:rPr>
              <a:t>Relapse</a:t>
            </a:r>
            <a:endParaRPr lang="en-US" sz="2400" b="1" dirty="0">
              <a:solidFill>
                <a:srgbClr val="FF0000"/>
              </a:solidFill>
            </a:endParaRPr>
          </a:p>
        </p:txBody>
      </p:sp>
      <p:cxnSp>
        <p:nvCxnSpPr>
          <p:cNvPr id="66" name="Straight Connector 65"/>
          <p:cNvCxnSpPr/>
          <p:nvPr/>
        </p:nvCxnSpPr>
        <p:spPr>
          <a:xfrm flipV="1">
            <a:off x="3466841" y="3957134"/>
            <a:ext cx="130592" cy="118343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3597433" y="3957134"/>
            <a:ext cx="130592" cy="1112502"/>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733800" y="5069636"/>
            <a:ext cx="652958" cy="0"/>
          </a:xfrm>
          <a:prstGeom prst="line">
            <a:avLst/>
          </a:prstGeom>
          <a:ln w="34925">
            <a:solidFill>
              <a:srgbClr val="00B4D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386758" y="3886200"/>
            <a:ext cx="130592" cy="118343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4517350" y="3886200"/>
            <a:ext cx="130592" cy="106257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626650" y="4948776"/>
            <a:ext cx="652958" cy="0"/>
          </a:xfrm>
          <a:prstGeom prst="line">
            <a:avLst/>
          </a:prstGeom>
          <a:ln w="34925">
            <a:solidFill>
              <a:srgbClr val="00B4D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279608" y="3765340"/>
            <a:ext cx="130592" cy="118343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5410200" y="3765340"/>
            <a:ext cx="130592" cy="118343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540792" y="4548852"/>
            <a:ext cx="1622008" cy="399924"/>
          </a:xfrm>
          <a:prstGeom prst="line">
            <a:avLst/>
          </a:prstGeom>
          <a:ln w="34925">
            <a:solidFill>
              <a:srgbClr val="00B4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959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Exercise </a:t>
            </a:r>
            <a:r>
              <a:rPr lang="en-US" sz="1600" dirty="0" smtClean="0"/>
              <a:t>(Dalgas 2008, Briken 2014, Sandroff 2014)</a:t>
            </a:r>
            <a:endParaRPr lang="en-US" sz="1600" dirty="0"/>
          </a:p>
        </p:txBody>
      </p:sp>
      <p:sp>
        <p:nvSpPr>
          <p:cNvPr id="3" name="Content Placeholder 2"/>
          <p:cNvSpPr>
            <a:spLocks noGrp="1"/>
          </p:cNvSpPr>
          <p:nvPr>
            <p:ph sz="quarter" idx="1"/>
          </p:nvPr>
        </p:nvSpPr>
        <p:spPr/>
        <p:txBody>
          <a:bodyPr/>
          <a:lstStyle/>
          <a:p>
            <a:r>
              <a:rPr lang="en-US" dirty="0" smtClean="0"/>
              <a:t>Increased Strength</a:t>
            </a:r>
          </a:p>
          <a:p>
            <a:r>
              <a:rPr lang="en-US" dirty="0" smtClean="0"/>
              <a:t>Increased Endurance</a:t>
            </a:r>
          </a:p>
          <a:p>
            <a:r>
              <a:rPr lang="en-US" dirty="0" smtClean="0"/>
              <a:t>Increased Balance</a:t>
            </a:r>
          </a:p>
          <a:p>
            <a:r>
              <a:rPr lang="en-US" dirty="0" smtClean="0"/>
              <a:t>Decreased pain</a:t>
            </a:r>
          </a:p>
          <a:p>
            <a:r>
              <a:rPr lang="en-US" dirty="0" smtClean="0"/>
              <a:t>Better </a:t>
            </a:r>
            <a:r>
              <a:rPr lang="en-US" dirty="0"/>
              <a:t>cognitive function</a:t>
            </a:r>
          </a:p>
          <a:p>
            <a:pPr lvl="1"/>
            <a:r>
              <a:rPr lang="en-US" dirty="0"/>
              <a:t>Learning &amp; Memory</a:t>
            </a:r>
          </a:p>
          <a:p>
            <a:pPr lvl="1"/>
            <a:r>
              <a:rPr lang="en-US" dirty="0"/>
              <a:t>Multitasking</a:t>
            </a:r>
          </a:p>
          <a:p>
            <a:pPr lvl="1"/>
            <a:r>
              <a:rPr lang="en-US" dirty="0"/>
              <a:t>Attention</a:t>
            </a:r>
          </a:p>
          <a:p>
            <a:r>
              <a:rPr lang="en-US" dirty="0" smtClean="0"/>
              <a:t>Improved </a:t>
            </a:r>
            <a:r>
              <a:rPr lang="en-US" dirty="0"/>
              <a:t>bowel &amp; bladder function</a:t>
            </a:r>
          </a:p>
          <a:p>
            <a:pPr lvl="1"/>
            <a:endParaRPr lang="en-US" dirty="0" smtClean="0"/>
          </a:p>
          <a:p>
            <a:pPr lvl="1"/>
            <a:endParaRPr lang="en-US" dirty="0" smtClean="0"/>
          </a:p>
          <a:p>
            <a:pPr marL="0" indent="0">
              <a:buNone/>
            </a:pPr>
            <a:endParaRPr lang="en-US" dirty="0"/>
          </a:p>
        </p:txBody>
      </p:sp>
      <p:pic>
        <p:nvPicPr>
          <p:cNvPr id="5122" name="Picture 2" descr="Image result for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0"/>
            <a:ext cx="2900321" cy="193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90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Benefits of Exercise (Cont.)</a:t>
            </a:r>
            <a:endParaRPr lang="en-US" dirty="0"/>
          </a:p>
        </p:txBody>
      </p:sp>
      <p:sp>
        <p:nvSpPr>
          <p:cNvPr id="3" name="Content Placeholder 2"/>
          <p:cNvSpPr>
            <a:spLocks noGrp="1"/>
          </p:cNvSpPr>
          <p:nvPr>
            <p:ph sz="quarter" idx="1"/>
          </p:nvPr>
        </p:nvSpPr>
        <p:spPr>
          <a:xfrm>
            <a:off x="457200" y="1828800"/>
            <a:ext cx="7772400" cy="4572000"/>
          </a:xfrm>
        </p:spPr>
        <p:txBody>
          <a:bodyPr/>
          <a:lstStyle/>
          <a:p>
            <a:r>
              <a:rPr lang="en-US" dirty="0" smtClean="0"/>
              <a:t>Improved bone density</a:t>
            </a:r>
          </a:p>
          <a:p>
            <a:r>
              <a:rPr lang="en-US" dirty="0" smtClean="0"/>
              <a:t>Improved Quality of Life</a:t>
            </a:r>
          </a:p>
          <a:p>
            <a:r>
              <a:rPr lang="en-US" dirty="0" smtClean="0"/>
              <a:t>Improved mood &amp; vitality</a:t>
            </a:r>
          </a:p>
          <a:p>
            <a:r>
              <a:rPr lang="en-US" dirty="0" smtClean="0"/>
              <a:t>Improved Fatigue</a:t>
            </a:r>
          </a:p>
          <a:p>
            <a:r>
              <a:rPr lang="en-US" dirty="0" smtClean="0"/>
              <a:t>Decreased Depression</a:t>
            </a:r>
          </a:p>
          <a:p>
            <a:r>
              <a:rPr lang="en-US" dirty="0" smtClean="0"/>
              <a:t>Increased Socialization</a:t>
            </a:r>
          </a:p>
          <a:p>
            <a:r>
              <a:rPr lang="en-US" dirty="0" smtClean="0"/>
              <a:t>Improved mood &amp; vitality</a:t>
            </a:r>
          </a:p>
          <a:p>
            <a:endParaRPr lang="en-US" dirty="0" smtClean="0"/>
          </a:p>
          <a:p>
            <a:endParaRPr lang="en-US" dirty="0" smtClean="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438400"/>
            <a:ext cx="3810000" cy="250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44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How Much Should I Be Doing? </a:t>
            </a:r>
            <a:r>
              <a:rPr lang="en-US" sz="2000" dirty="0" smtClean="0"/>
              <a:t>(ACSM)</a:t>
            </a:r>
            <a:r>
              <a:rPr lang="en-US" dirty="0" smtClean="0"/>
              <a:t> </a:t>
            </a:r>
            <a:endParaRPr lang="en-US" dirty="0"/>
          </a:p>
        </p:txBody>
      </p:sp>
      <p:sp>
        <p:nvSpPr>
          <p:cNvPr id="3" name="Content Placeholder 2"/>
          <p:cNvSpPr>
            <a:spLocks noGrp="1"/>
          </p:cNvSpPr>
          <p:nvPr>
            <p:ph sz="quarter" idx="1"/>
          </p:nvPr>
        </p:nvSpPr>
        <p:spPr>
          <a:xfrm>
            <a:off x="609600" y="1371600"/>
            <a:ext cx="8077200" cy="4876800"/>
          </a:xfrm>
        </p:spPr>
        <p:txBody>
          <a:bodyPr>
            <a:normAutofit/>
          </a:bodyPr>
          <a:lstStyle/>
          <a:p>
            <a:r>
              <a:rPr lang="en-US" dirty="0" smtClean="0"/>
              <a:t>American College of Sports Medicine: </a:t>
            </a:r>
          </a:p>
          <a:p>
            <a:pPr lvl="1"/>
            <a:r>
              <a:rPr lang="en-US" dirty="0" smtClean="0"/>
              <a:t>150 minutes of moderate-intensity aerobic training/wk</a:t>
            </a:r>
            <a:endParaRPr lang="en-US" sz="2400" dirty="0" smtClean="0"/>
          </a:p>
          <a:p>
            <a:pPr lvl="1"/>
            <a:r>
              <a:rPr lang="en-US" sz="2800" dirty="0" smtClean="0"/>
              <a:t>Strength Training 2-3x/wk </a:t>
            </a:r>
          </a:p>
          <a:p>
            <a:pPr lvl="1"/>
            <a:r>
              <a:rPr lang="en-US" sz="2800" dirty="0" smtClean="0"/>
              <a:t>Flexibility Exercise 2-3x/wk</a:t>
            </a:r>
          </a:p>
          <a:p>
            <a:pPr lvl="1"/>
            <a:r>
              <a:rPr lang="en-US" sz="2800" dirty="0" smtClean="0"/>
              <a:t>Balance &amp; Coordination Exercises 20-30 min/day</a:t>
            </a:r>
          </a:p>
          <a:p>
            <a:pPr lvl="1"/>
            <a:endParaRPr lang="en-US" dirty="0" smtClean="0"/>
          </a:p>
        </p:txBody>
      </p:sp>
    </p:spTree>
    <p:extLst>
      <p:ext uri="{BB962C8B-B14F-4D97-AF65-F5344CB8AC3E}">
        <p14:creationId xmlns:p14="http://schemas.microsoft.com/office/powerpoint/2010/main" val="1063403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771"/>
            <a:ext cx="7772400" cy="1143000"/>
          </a:xfrm>
        </p:spPr>
        <p:txBody>
          <a:bodyPr/>
          <a:lstStyle/>
          <a:p>
            <a:r>
              <a:rPr lang="en-US" dirty="0" smtClean="0"/>
              <a:t>Aerobic Training 150 minutes/wk </a:t>
            </a:r>
            <a:endParaRPr lang="en-US" dirty="0"/>
          </a:p>
        </p:txBody>
      </p:sp>
      <p:sp>
        <p:nvSpPr>
          <p:cNvPr id="3" name="Content Placeholder 2"/>
          <p:cNvSpPr>
            <a:spLocks noGrp="1"/>
          </p:cNvSpPr>
          <p:nvPr>
            <p:ph sz="quarter" idx="1"/>
          </p:nvPr>
        </p:nvSpPr>
        <p:spPr>
          <a:xfrm>
            <a:off x="533400" y="1295400"/>
            <a:ext cx="7772400" cy="4572000"/>
          </a:xfrm>
        </p:spPr>
        <p:txBody>
          <a:bodyPr/>
          <a:lstStyle/>
          <a:p>
            <a:pPr lvl="1"/>
            <a:r>
              <a:rPr lang="en-US" sz="2800" dirty="0"/>
              <a:t>30-60 minutes of moderate intensity physical activity 5x/wk OR 20-60 minutes of vigorous physical activity 3x/wk</a:t>
            </a:r>
          </a:p>
          <a:p>
            <a:pPr lvl="1"/>
            <a:r>
              <a:rPr lang="en-US" sz="2800" dirty="0" smtClean="0"/>
              <a:t>Short </a:t>
            </a:r>
            <a:r>
              <a:rPr lang="en-US" sz="2800" dirty="0"/>
              <a:t>10 minute sessions are still </a:t>
            </a:r>
            <a:r>
              <a:rPr lang="en-US" sz="2800" dirty="0" smtClean="0"/>
              <a:t>beneficial</a:t>
            </a:r>
          </a:p>
          <a:p>
            <a:pPr lvl="1"/>
            <a:r>
              <a:rPr lang="en-US" sz="2800" dirty="0" smtClean="0"/>
              <a:t>Take breaks to walk </a:t>
            </a:r>
            <a:r>
              <a:rPr lang="en-US" sz="2800" b="1" dirty="0" smtClean="0"/>
              <a:t>longer</a:t>
            </a:r>
            <a:endParaRPr lang="en-US" dirty="0"/>
          </a:p>
        </p:txBody>
      </p:sp>
      <p:pic>
        <p:nvPicPr>
          <p:cNvPr id="8194" name="Picture 2" descr="Image result for w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93" y="4138612"/>
            <a:ext cx="3454918" cy="14763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fastswimming.net/fast/UserFiles/Image/Senior%20Water%20Aerobi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86124"/>
            <a:ext cx="29146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focusptf.com/images/general/equipment-nuste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8411" y="48768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656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Cap Barbell Upper or Lower Body </a:t>
            </a:r>
            <a:r>
              <a:rPr lang="en-US" b="1" dirty="0" smtClean="0"/>
              <a:t>Cycle</a:t>
            </a:r>
            <a:endParaRPr lang="en-US" dirty="0"/>
          </a:p>
        </p:txBody>
      </p:sp>
      <p:pic>
        <p:nvPicPr>
          <p:cNvPr id="11266" name="Picture 2" descr="http://i.ebayimg.com/00/s/NTAwWDUwMA==/z/~8kAAOSwkNZUa0JV/$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04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Strength Training 2-3x/wk </a:t>
            </a:r>
            <a:r>
              <a:rPr lang="en-US" sz="2000" dirty="0" smtClean="0"/>
              <a:t>(Karpatkin 2013)</a:t>
            </a:r>
            <a:endParaRPr lang="en-US" sz="2000" dirty="0"/>
          </a:p>
        </p:txBody>
      </p:sp>
      <p:sp>
        <p:nvSpPr>
          <p:cNvPr id="4" name="AutoShape 2" descr="data:image/jpeg;base64,/9j/4AAQSkZJRgABAQAAAQABAAD/2wCEAAkGBxATEBIUEBMVFhAUFBQUFxYVEBcUFhAVFRYXFxQVFBUZHSggGBslHBQXITEiJSkrLjAuFx80OD8sNygtMCsBCgoKDg0OGxAQGjUhHyU3NDQ3Ny4zNDc3Nzc1LjcwLTQyLDI3LSsuLzA3LDc1NDUsNC0tLDQ1LC8vLDQsLSw0M//AABEIAOEA4QMBIgACEQEDEQH/xAAcAAEAAgMBAQEAAAAAAAAAAAAABQYEBwgDAQL/xABQEAACAgEBBQUDBggJCAsAAAABAgADBBEFBhIhMQcTQVFhFCKBIzJCcZGxUnJ1gpWhsrMkM0OSlKLBw9MVFlRic8LR0gg0NUVVY2V0o6S0/8QAGwEBAAIDAQEAAAAAAAAAAAAAAAQFAQIDBwb/xAAvEQEAAgECAwQIBwAAAAAAAAAAAQIDBBESITEFQVGBBhMiYXGRocEUI0Kx0eHw/9oADAMBAAIRAxEAPwDeMREBERAREQEREBERAREQEREBERAREQEREBERAREQEREBERAREQEREBERAREQEREBERAREQEREBERAREQEREBERAREQEREBERAREQEREBE87X009SB9s9ICJ+XbQankBzJPgJRdsdrWyaHKd5ZcwOh7ivjUH8ckKfgTAvkSC3W3tw89C2LZxFfnIylLE16cSnnp69JOwEREBERAREQEREBETzubQD6wPtMD0iIgIiICIiAiIgIiICIiA1iVXcXad1q2jIfjduDJr1AHBRkAlKxp1CMli6+ktUDGzG04PWxRMmYW0207r1uQffM2Bqzty2nlihMbGRyjq1mQyKSRUpCqvLnwlidfqHnNFYmO9p4alZ20LaIpY8KjVjoPATqbeSxEytnu+qgWuht4CQO9TgWl2A90O7J15a1jx0mbdsagd7bj00JlWVsguFKhjxDkGdRqy6hTp6QObezTay421cS1n4KyzVu3PQpYpUBtPDiKH0018J1HTcjDVGVh5qwI+0Tm3c7c8JtVMPa1LKhqu011CWsiEqyOOTDQORp5c+mkmewgWDaWQKWb2VarOIanhOtmlLEdOLQN+uBv2IEQEREBERAREr+8e3mx7cZFQMtjg2k6/J1cddXEunU8d1fXwDeUCwayF3l29iYqK2TfXUC6acTc2AbnovU8gegjfDbgwsLIyNAWqrJVSdOJzyQH04iJyttTaF2Rc92Q5e1ySWY/qGvzVHgPCB1TsLezAzCRi5NdjDmVB0cDz4G0bT4SanHOBm2UW13VErbUwdSDodR4a+RHI+hnU+yN8dnZAp7vLoNlqqVr79BYSR83uyeIN6aa8oE/ERAREQEREBERAREQKJs2xcYYV2pWoG/BtOmoFdTXGljoNeTpwj/aH0n53P2+6nJFy5dneXPdWfZbSALHf5NTwgBVCqRr4OJYG3eKszY+TfSGZnKKa3r43JZjwWIxGpJOgI6ys4+8u1B3aqcK67VluqtdsO2hlOnizB1Oh0YL00PMHkE9mbVyLODu8HJ9yxX1c0Vgga66a2668/ECZI3iIJF2LlVkcv4pbgT6Ghn0+IE/GPm7TKgti43P8ABznb9fcifge2i3vTiU8fBwEpmHiZddQCDWAdDrpqeWp84DaO06r6nqsw8m2p1KspxiAwP45XSV7ZuDty3gQXjExaSoQWY4fJyETTQXsHKKDoNeFtT6ayzNtfMH/d9p/Fycf/AHnEwszei9HqRsJke5+BO8yaQCdCefds5A5eXiJiZiOratLWnasby8t48DaTUMo9nv8AEaVtRbXp9Kol2VnB00BKj1le7GcX2ZcinuuPjtLe0oRowUe7XdWxD1OvvDh0IB4hrqOexsCy4preipZqfdSw2Lp4HiKr90peytrD/L2TUunA1YQ6eL1+8T9erMPtml78Mx7+STptPOel9v0xxfWPsvwifBPs6IhERAREQErG8uCbslKweHvcTLrB/BbipZG+BGvwlnkTtjZ9zvVbjuiW1cYAsrLo6vpxAhWUg+6NDr9sDXm8BGX8vaeA107PLr89E47shLRYjcnRbUrJ1A1CHprJfF7L9kX11XNimpnRLGrS+wICwBK8HFpp4aDSeeZh7NF1lO0cc49uQpZ2rvt9nyV4veLMhHCA1h5WBebHTXWWHA3ZWqtRhZeRXWAeBe9XIr58/wCVViRr5MIGnu2/YGQmbZkpQRitXWBYi6oGUEHvNPmHXTry6c5F7/7HxKW2bZs5Sq5WNXaPfZvlNUCsCxJDann6ib0rTa5V+G/BsB14G9nuXl098C0hvHoRKHv9u1mrZiXsMcCm7vVeqphWlvGjBGpLE6MU8G0ZgB7pb3sTO3NtSk3tww27ihuBOL53Cuv16c56yP2JlWWUI9hrJYAhqixRgehHFzH1c5SN9t/nou7jHQhkYGxnUrxAHUqgPgdNOL7POaZMtaV4pSdJoc2qy+qxxz79+74tjxNZYvayv8rjEfiWhvvAk1s/tFxbelWRr6U8f7M0rqcU9JScvY2ux87Y58tp/Zc4kds7a9V3zBaPx8e2v9bKB+uSM7RMT0Vt6WpO1o2kiImWpERATHy8Cm0cN1aWKfB61cH4MJkRAqO3d3cSs4/dVCvjya0YVO9IKkMSNKyB4CSf+aeD9Kni/Hsss/aYz5vQeeH65lP7LycgQf8Amlgf6On6z/bNO762om0LVx0WpKWCoKxw6MnV+X0uLx8gPKb+mpu1HdXgZ8ythwOyixD1DHlxL5g+PqZE1lbTj5PoPRvLhpq/zOsxtHx/t+au1W4U8LUKbuHTvO80XX8I18P6tZDdnV7NtWpmOrObSx8yUYkn4yqSzdmzabTx/XvB/wDG3/CQKZb3vXinvfWZ+z9PpdJnnDTh3rO/yn/cm+BPs+CfZdPMyIiAiIgIiIGDtPZGPkLw5FNdgGunGgYrr14Sean6pStpbu3bP0t2ddYKmsrr9nZuJQ1jBQU4jwnmeYOhP4Qmw5Bb4H5Gn/3eJ+/SBCYO8mbXbVjHBTjcOV+VNA0QcTaKVdfgHPUS347s9YNqcDHXVeIPp+cOR85q7tI23bTtWh6jzx61IB6auW49frUgT2z+1QtQVqoK3MpHEXBVSRpqBpzkX8VSJtFu5eR2FqMmLFkxRvFo58+nOfptt9Ul2Y7ZBfIxNeVTu9X+zLkMo+okH86Wvbu7mNl8HfICyEFW0HFoDqVJ8VPTQ+c0puVtA05+O+vIuEb1FnunXX1IPwnQU10toyY+G3c7du4LaPWRkxTtxRvvHj0n59fNG42wcOv+Lx6VPmKUB+3TWSC1gdAB9Qn6iS4iI6KC+S9+dpmfi+aT7ETLQiIgIiICIiBXt720ODp451I/q2Swys77nns/8oUfsWyzQEid6dk+1Yl1I+cy+7+MvNdfiBJaJi0RMbS3x5LY7xevWJ3cxWIVJDDQgkEHqCOoMkN2s7uMzHtJ0CWoW/FJ0f8AqkyT7Rtndxn2+CWfLL4DR9eL+sGlIzNqqOVfM+fgP+Mpa4b+s4ax0em5u0dN+D9ZlttFo6d87x0iHV6sCAR0P65+poTsx7Tbqba8bOcvjOQiWMffxyTooZvpJ4c+Y+qb7l28vn3EREBERAREQEru+5+Ro9c3D/fpLFKx2gNpRj+ufgj/AOwkCudpm6GRfaMjGXjPCEdARxDh10ZQevIgaek1W6kEgjQgkEeRHUTp0zTHaXuw1F7ZFY1ouYsdB/FWNzIPkCdSPslbq9Pt7dfN9p6O9rzbbS5ZjlHsz9v4UkGdEbsbWXKxarhpqy6MPwXHJh9s52lt3F32r2ezJkk+zWHXUAsa3004go5kEAA6eQnLR5OG+3in+kmjjPpfWR1pz8u9vKJH7G21jZVfeYtqWp0JRtSp8mHVT6GSEt3nhERAREQEREBERAqm/wAeezfylj/sWy1yndo557L/ACpj/u75cYCIiBrftu3b9owPaEXW7F1fl1ao6d6Phyb82c9Tst0BBBGoI0I8weonLHaDu4cDPtpA+RY95Sf/AC3PJfzTqvwHnArNg1Uj0P3Tr3dvOF+HjWq3EHprbi8zwji/XrORJu7/AKP+3uKq/Dc86276sHwRzo6j0D8/z4G34iICIiAiIgJU+0htKMX12jgf/oQ/2S2Sn9praY+J+UcH98D/AGQLhMPa2BXfTZVZ8yxSp8x5EeoPP4TMiYmN+Us1tNZi0cphzTvLhth32U26l094cKk8aH5rj/V9fA6jwlPysw2Nr4dAAeQnS/aLuh7fQGpY15tGrU2K3AddOdbMOYU/qIB89ecNr5eQzlcrXvqyVbiRVdSOoYgDX46zji09Mc7wtdf2zqNZSKX5RHh3z4yzty95LcDMrurYhOJVuXwtq194EeYBJB8D8Z1dW4ZQRzBAI9Qek40m7uxPffjUYGS3yiKTQ5+mg61E+a+Hpy8J3VLb8REBERAREQERECldpp/7K/KuN+7vl1lG7Ujz2T+Vcb9i2XmAiIgJq3t62B3uHXlIPfxmIbQdarCA2v1MFP2+c2lMPa+z0yMe6iwapbW9bfU6kcvI84HH0uPZHnd1tnE56CzvKW9Q9bFR/PVJVtoYT03WU2fxlTtW3qVOmvx01+MzN32ZLkurYd7RZXatenvXKrAuKz0LAa+71IPLpA65ieGFlJbWllZ1SxVdSOhVhqD9hnvAREQEREBKV2qNpj4f5Swv3msuso3a22mPhflLD/aY/wBkC8xEQE1X2zbjC+ps3GT+E1L8qqrzvqHU6Dq6jn5kDTym1J8IgcZgz1xMmyqxLKmK21sHRh9FlOol37W9z/Ycvvah/BclmZNOlVnV6/Qc9R6a+UocDrrdrbCZeJRkV/NtQNp+C3RlP1HUfCSc012IbaanXDuZTXce9odXDIHIHeUk/RblxcJ058U3LAREQEREBERAoPawwB2Rr/4ri/c8v0152vnnsj8q4v8AvTYcBERAT4Z9iBpTt13R0I2hSvXhTIA8NBpXb+oKfzfWadnY2biV21vXaoat1KspGoZSNCDOV99t2bNn5j0NqU+fU5H8ZWToD9Y00PqPWBe+xTfY12+w5L612trQzEngsOpasnybqPXUeIm9BONai3EvBrx8Q4eHXi4gdV4dOeuo8J1TuJte7Jwq2ya2ryk+TuRlKkOunMqeY4lKtofwoFhiIgIiICUHtibTGwT/AOpYn3vL9NedtbaYuD+UsX7rIGw4iICIiBE70bBqzsWzHu+a45MNNa3HNXXXxBnL+9G7uRg5DUZC8xzRwPcuTwdD946g8jOtpBb4bq4+0Mc03jQjnXYB79L6cmU/eOhEDlBWIOoJB8wSD59R6zdPZb2oFymJtFxxnhSm8/yh6BLj04vJvHXQ8+Z1ZvPu5k4GQ1OSvPqrgHguTwdD946gyOxMWy2xa6kZ7HICqo1ZifAQOxhPsqW4LZdVK4m0GDZNVaOH4i3HU2oALH5zIQVJ/FPjLbAREQEREDWnbXkKi7LdtdE2jVYQo4mKoGZuFRzJ08JKr2obOP0cr+g3f8s/VNPte23tI1x9nV90nk2VcA1jD8SshfrY+UukCnp2j4B+jlfo/I5/Yk9l3/wj9HL/AEdlf4ctUQKyu/WGei5X6Ny/8Keqb44p6Jlfo7K/w5YYgQi70Y5+jkf0HIH93K5v1szC2nSiP39dlbhksGFcSoJHGuhUagj7DofCX6IGv+zHdvAx++CVfwypyrW2K3ePWxJpsVXA7sMvIhQBxKw56ayfwrlqz8xDxfKLj38lZuZQ0np05UCeW8WZVj5mHabFWy5xitWWAa9LXUIyr1YpYy/ULHnvbaF2pX5WY1lZ9XrZLKx/Na0/mmBNJeD01+KkfeJ6xEBERATWnbvbw4eEeum0aG0GpJC13E6AdZsuUu6n2zbS688fZtevo2XeoKj82rQ/W4gflO1DZx6Llf0G7/lnqvaRgH6OV+j8j+xJcYgVRe0DCP0cv9HZX+HPVd+sM9Fyv0bl/wCFLNECvJvjinomV+jsof3c9V3pxz9HJ/oOSP7uTkQKdvXTgbRxzTel/mjjEvDVP4MpKfaOhEgtydiYmzMhdA7jIVKvabaHraq7oK/eACpYT7unPiGh11WbOmPtDDruqeq0cVbqVYeYPkfA+vhAh943FV2Nk9O7Y12cjqaL9Fb7LRS3oAZNreCdOfxUj7xNf5r5WZh2YlSPbar2UrlsgSiyrmjO/EQXOhKMFB1deIaDTSd2pswYlNl2Lc9IqUt3RJtos0HJO6bmuvQd2V5kdYFniRHt+V/o4/nxAmJibVzBTTZaRrwIzaDq5A91V8yToAPMiZcw87H7xq1PzFYWN5EoQUH87RvzYGLuvsw4+MiOdbmLW2t+Fdaxew/UCdB6ADwktEQEREBERA877lRWZjoqgsSegAGpP2SCG9HeKPZsXJssYAoHxrKKyD0ZrrFCqvj4nyB6SwMoIII1B5EHmCPIyBp3ftqAXGy7a6QNFqZK7lrHkjOvHp5AsdIH3E2AGFrZ3BdbcFVhwfJ1IpJSqoHmACxPF1J58tABG7T3HRw7LfkM6Vn2dXu4hj2qG7q0MRxsyl2A4mOgYiSZ2HknXj2hkeYCV0VhT58q9W+okifP8iZR5PtDIKeIWrHRj+etWo+GkCR2Lni/HpuA0FtaPp5cSgkfA8pmzG2fh101JVUOGutQqjUnQDpzPM/WZkwEREDH2hlrVVZY/wA2tGc+J0Ua8h4nlI7dXZrU447z+Pud77j495aeIrr4hQQg9EEzdo4/ed2h+Zxh28j3ZDKp/O4fgDMyAiIgIiICIiAmNn59NK8d9iVp04rHVBr5asZkmQu2tkWW203VOgsqWxQLau9RhZwEnQEFWHdjQg9CYH43O/6sSARW1+Q1XECD3TXOyHnz0Ouo/wBUrPChGzbeN9PYqbfk0HP2uyo8rnPTgVweFfEoG16T2yMLPtBSy+qqthoxprbvGU9Qju2iHw10PXwPOTOJjJWiV1qFrRQqqBoFUDQAfCB6T7EQEREBERAREQEREBERAREQEREBERAREQEREBERAREQEREBERAREQEREBERAREQEREBERAREQEREBERAREQEREBERAREQEREBERAREQEREBERAREQEREBERAREQEREBERAREQEREBERAREQEREBERAREQ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172" name="Picture 4" descr="http://www.womenshealthmag.com/files/images/0812-wm-wall-push-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78" y="38100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hep2go.com/ex_images/000001-001000/219/image_000152.jpg"/>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38079"/>
            <a:ext cx="2089785" cy="2089785"/>
          </a:xfrm>
          <a:prstGeom prst="rect">
            <a:avLst/>
          </a:prstGeom>
          <a:noFill/>
          <a:ln>
            <a:noFill/>
          </a:ln>
        </p:spPr>
      </p:pic>
      <p:pic>
        <p:nvPicPr>
          <p:cNvPr id="17" name="Picture 16" descr="http://www.hep2go.com/ex_images/000001-001000/219/image_000325.jpg"/>
          <p:cNvPicPr/>
          <p:nvPr/>
        </p:nvPicPr>
        <p:blipFill>
          <a:blip r:embed="rId5">
            <a:extLst>
              <a:ext uri="{28A0092B-C50C-407E-A947-70E740481C1C}">
                <a14:useLocalDpi xmlns:a14="http://schemas.microsoft.com/office/drawing/2010/main" val="0"/>
              </a:ext>
            </a:extLst>
          </a:blip>
          <a:srcRect/>
          <a:stretch>
            <a:fillRect/>
          </a:stretch>
        </p:blipFill>
        <p:spPr bwMode="auto">
          <a:xfrm>
            <a:off x="4058467" y="3657600"/>
            <a:ext cx="2623184" cy="2623184"/>
          </a:xfrm>
          <a:prstGeom prst="rect">
            <a:avLst/>
          </a:prstGeom>
          <a:noFill/>
          <a:ln>
            <a:noFill/>
          </a:ln>
        </p:spPr>
      </p:pic>
      <p:sp>
        <p:nvSpPr>
          <p:cNvPr id="9" name="Content Placeholder 2"/>
          <p:cNvSpPr txBox="1">
            <a:spLocks/>
          </p:cNvSpPr>
          <p:nvPr/>
        </p:nvSpPr>
        <p:spPr>
          <a:xfrm>
            <a:off x="844731" y="1443446"/>
            <a:ext cx="77724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smtClean="0"/>
              <a:t>Working on all the major muscle groups</a:t>
            </a:r>
          </a:p>
          <a:p>
            <a:r>
              <a:rPr lang="en-US" dirty="0" smtClean="0"/>
              <a:t>Recommended 1-2 sets of each exercise with 8-12 reps, fatiguing towards the end of each set.  If you are not fatiguing, do more </a:t>
            </a:r>
            <a:r>
              <a:rPr lang="en-US" dirty="0" smtClean="0">
                <a:sym typeface="Wingdings" panose="05000000000000000000" pitchFamily="2" charset="2"/>
              </a:rPr>
              <a:t></a:t>
            </a:r>
          </a:p>
          <a:p>
            <a:r>
              <a:rPr lang="en-US" dirty="0" smtClean="0">
                <a:sym typeface="Wingdings" panose="05000000000000000000" pitchFamily="2" charset="2"/>
              </a:rPr>
              <a:t>Take breaks to maximize your </a:t>
            </a:r>
            <a:br>
              <a:rPr lang="en-US" dirty="0" smtClean="0">
                <a:sym typeface="Wingdings" panose="05000000000000000000" pitchFamily="2" charset="2"/>
              </a:rPr>
            </a:br>
            <a:r>
              <a:rPr lang="en-US" dirty="0" smtClean="0">
                <a:sym typeface="Wingdings" panose="05000000000000000000" pitchFamily="2" charset="2"/>
              </a:rPr>
              <a:t>exercise intensity</a:t>
            </a:r>
            <a:endParaRPr lang="en-US" b="1" dirty="0" smtClean="0">
              <a:sym typeface="Wingdings" panose="05000000000000000000" pitchFamily="2" charset="2"/>
            </a:endParaRPr>
          </a:p>
          <a:p>
            <a:endParaRPr lang="en-US" dirty="0"/>
          </a:p>
        </p:txBody>
      </p:sp>
    </p:spTree>
    <p:extLst>
      <p:ext uri="{BB962C8B-B14F-4D97-AF65-F5344CB8AC3E}">
        <p14:creationId xmlns:p14="http://schemas.microsoft.com/office/powerpoint/2010/main" val="681686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Stretching</a:t>
            </a:r>
            <a:endParaRPr lang="en-US" dirty="0"/>
          </a:p>
        </p:txBody>
      </p:sp>
      <p:sp>
        <p:nvSpPr>
          <p:cNvPr id="3" name="Content Placeholder 2"/>
          <p:cNvSpPr>
            <a:spLocks noGrp="1"/>
          </p:cNvSpPr>
          <p:nvPr>
            <p:ph sz="quarter" idx="1"/>
          </p:nvPr>
        </p:nvSpPr>
        <p:spPr/>
        <p:txBody>
          <a:bodyPr/>
          <a:lstStyle/>
          <a:p>
            <a:r>
              <a:rPr lang="en-US" dirty="0" smtClean="0"/>
              <a:t>Recommended 2-3x/wk, but you may need to stretch each day or twice/day.  </a:t>
            </a:r>
          </a:p>
          <a:p>
            <a:r>
              <a:rPr lang="en-US" dirty="0" smtClean="0"/>
              <a:t>Common tight muscles in MS:  calf, hamstring, hip flexors, &amp; groin.  </a:t>
            </a:r>
          </a:p>
          <a:p>
            <a:r>
              <a:rPr lang="en-US" dirty="0" smtClean="0"/>
              <a:t>Stretch at least 30s at a time</a:t>
            </a:r>
            <a:endParaRPr lang="en-US" dirty="0"/>
          </a:p>
        </p:txBody>
      </p:sp>
      <p:pic>
        <p:nvPicPr>
          <p:cNvPr id="4" name="Picture 3" descr="http://www.hep2go.com/ex_images/000001-001000/219/image_000115.jpg"/>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191001"/>
            <a:ext cx="2514600" cy="2394448"/>
          </a:xfrm>
          <a:prstGeom prst="rect">
            <a:avLst/>
          </a:prstGeom>
          <a:noFill/>
          <a:ln>
            <a:noFill/>
          </a:ln>
        </p:spPr>
      </p:pic>
      <p:pic>
        <p:nvPicPr>
          <p:cNvPr id="5" name="Picture 4" descr="http://www.hep2go.com/ex_images/004001-005000/219/image_004673.jpg"/>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86200"/>
            <a:ext cx="2320562" cy="2362200"/>
          </a:xfrm>
          <a:prstGeom prst="rect">
            <a:avLst/>
          </a:prstGeom>
          <a:noFill/>
          <a:ln>
            <a:noFill/>
          </a:ln>
        </p:spPr>
      </p:pic>
      <p:sp>
        <p:nvSpPr>
          <p:cNvPr id="7" name="Rectangle 6"/>
          <p:cNvSpPr/>
          <p:nvPr/>
        </p:nvSpPr>
        <p:spPr>
          <a:xfrm>
            <a:off x="1660296" y="6382992"/>
            <a:ext cx="1327608" cy="369332"/>
          </a:xfrm>
          <a:prstGeom prst="rect">
            <a:avLst/>
          </a:prstGeom>
        </p:spPr>
        <p:txBody>
          <a:bodyPr wrap="none">
            <a:spAutoFit/>
          </a:bodyPr>
          <a:lstStyle/>
          <a:p>
            <a:r>
              <a:rPr lang="en-US" dirty="0" smtClean="0"/>
              <a:t>Hamstrings</a:t>
            </a:r>
            <a:endParaRPr lang="en-US" dirty="0"/>
          </a:p>
        </p:txBody>
      </p:sp>
      <p:sp>
        <p:nvSpPr>
          <p:cNvPr id="8" name="Rectangle 7"/>
          <p:cNvSpPr/>
          <p:nvPr/>
        </p:nvSpPr>
        <p:spPr>
          <a:xfrm>
            <a:off x="5373277" y="6167455"/>
            <a:ext cx="559769" cy="369332"/>
          </a:xfrm>
          <a:prstGeom prst="rect">
            <a:avLst/>
          </a:prstGeom>
        </p:spPr>
        <p:txBody>
          <a:bodyPr wrap="none">
            <a:spAutoFit/>
          </a:bodyPr>
          <a:lstStyle/>
          <a:p>
            <a:r>
              <a:rPr lang="en-US" dirty="0" smtClean="0"/>
              <a:t>Calf</a:t>
            </a:r>
            <a:endParaRPr lang="en-US" dirty="0"/>
          </a:p>
        </p:txBody>
      </p:sp>
    </p:spTree>
    <p:extLst>
      <p:ext uri="{BB962C8B-B14F-4D97-AF65-F5344CB8AC3E}">
        <p14:creationId xmlns:p14="http://schemas.microsoft.com/office/powerpoint/2010/main" val="3294910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Stretching</a:t>
            </a:r>
            <a:endParaRPr lang="en-US" dirty="0"/>
          </a:p>
        </p:txBody>
      </p:sp>
      <p:pic>
        <p:nvPicPr>
          <p:cNvPr id="4" name="imgexc" descr="http://www.hep2go.com/ex_images/000001-001000/219/image_000101.jpg"/>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3276600" cy="2819400"/>
          </a:xfrm>
          <a:prstGeom prst="rect">
            <a:avLst/>
          </a:prstGeom>
          <a:noFill/>
          <a:ln>
            <a:noFill/>
          </a:ln>
        </p:spPr>
      </p:pic>
      <p:pic>
        <p:nvPicPr>
          <p:cNvPr id="5" name="Picture 4" descr="http://www.hep2go.com/ex_images/011001-012000/219/image_011169.jpg"/>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057400"/>
            <a:ext cx="3048000" cy="3187337"/>
          </a:xfrm>
          <a:prstGeom prst="rect">
            <a:avLst/>
          </a:prstGeom>
          <a:noFill/>
          <a:ln>
            <a:noFill/>
          </a:ln>
        </p:spPr>
      </p:pic>
      <p:sp>
        <p:nvSpPr>
          <p:cNvPr id="6" name="Rectangle 5"/>
          <p:cNvSpPr/>
          <p:nvPr/>
        </p:nvSpPr>
        <p:spPr>
          <a:xfrm>
            <a:off x="1752600" y="4888468"/>
            <a:ext cx="732701" cy="369332"/>
          </a:xfrm>
          <a:prstGeom prst="rect">
            <a:avLst/>
          </a:prstGeom>
        </p:spPr>
        <p:txBody>
          <a:bodyPr wrap="none">
            <a:spAutoFit/>
          </a:bodyPr>
          <a:lstStyle/>
          <a:p>
            <a:r>
              <a:rPr lang="en-US" dirty="0" smtClean="0"/>
              <a:t>Groin</a:t>
            </a:r>
            <a:endParaRPr lang="en-US" dirty="0"/>
          </a:p>
        </p:txBody>
      </p:sp>
    </p:spTree>
    <p:extLst>
      <p:ext uri="{BB962C8B-B14F-4D97-AF65-F5344CB8AC3E}">
        <p14:creationId xmlns:p14="http://schemas.microsoft.com/office/powerpoint/2010/main" val="2030687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Introduce Yourself:  </a:t>
            </a:r>
            <a:endParaRPr lang="en-US" b="1" dirty="0"/>
          </a:p>
        </p:txBody>
      </p:sp>
      <p:sp>
        <p:nvSpPr>
          <p:cNvPr id="3" name="Content Placeholder 2"/>
          <p:cNvSpPr>
            <a:spLocks noGrp="1"/>
          </p:cNvSpPr>
          <p:nvPr>
            <p:ph sz="quarter" idx="1"/>
          </p:nvPr>
        </p:nvSpPr>
        <p:spPr/>
        <p:txBody>
          <a:bodyPr/>
          <a:lstStyle/>
          <a:p>
            <a:pPr marL="0" indent="0">
              <a:buNone/>
            </a:pPr>
            <a:r>
              <a:rPr lang="en-US" dirty="0" smtClean="0"/>
              <a:t>In 2-3 minutes….</a:t>
            </a:r>
          </a:p>
          <a:p>
            <a:r>
              <a:rPr lang="en-US" dirty="0" smtClean="0"/>
              <a:t>Name</a:t>
            </a:r>
          </a:p>
          <a:p>
            <a:r>
              <a:rPr lang="en-US" dirty="0" smtClean="0"/>
              <a:t>How long you have had MS?</a:t>
            </a:r>
          </a:p>
          <a:p>
            <a:r>
              <a:rPr lang="en-US" dirty="0" smtClean="0"/>
              <a:t>How comfortable do you feel with technology?  </a:t>
            </a:r>
          </a:p>
          <a:p>
            <a:r>
              <a:rPr lang="en-US" dirty="0"/>
              <a:t>Have you had any recent falls?  </a:t>
            </a:r>
            <a:endParaRPr lang="en-US" dirty="0" smtClean="0"/>
          </a:p>
          <a:p>
            <a:r>
              <a:rPr lang="en-US" dirty="0" smtClean="0"/>
              <a:t>What is one thing you like to do for fun or recreation?</a:t>
            </a:r>
          </a:p>
        </p:txBody>
      </p:sp>
    </p:spTree>
    <p:extLst>
      <p:ext uri="{BB962C8B-B14F-4D97-AF65-F5344CB8AC3E}">
        <p14:creationId xmlns:p14="http://schemas.microsoft.com/office/powerpoint/2010/main" val="1967203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Training</a:t>
            </a:r>
            <a:endParaRPr lang="en-US" dirty="0"/>
          </a:p>
        </p:txBody>
      </p:sp>
      <p:sp>
        <p:nvSpPr>
          <p:cNvPr id="3" name="Content Placeholder 2"/>
          <p:cNvSpPr>
            <a:spLocks noGrp="1"/>
          </p:cNvSpPr>
          <p:nvPr>
            <p:ph sz="quarter" idx="1"/>
          </p:nvPr>
        </p:nvSpPr>
        <p:spPr>
          <a:xfrm>
            <a:off x="457200" y="1447800"/>
            <a:ext cx="8229600" cy="4572000"/>
          </a:xfrm>
        </p:spPr>
        <p:txBody>
          <a:bodyPr/>
          <a:lstStyle/>
          <a:p>
            <a:r>
              <a:rPr lang="en-US" dirty="0" smtClean="0"/>
              <a:t>Static (standing) balance vs dynamic (moving balance)</a:t>
            </a:r>
          </a:p>
          <a:p>
            <a:r>
              <a:rPr lang="en-US" dirty="0" smtClean="0"/>
              <a:t>We have a variety of balance systems.  Consult a physical therapist for specific balance training</a:t>
            </a:r>
            <a:endParaRPr lang="en-US" dirty="0"/>
          </a:p>
        </p:txBody>
      </p:sp>
      <p:grpSp>
        <p:nvGrpSpPr>
          <p:cNvPr id="6" name="Group 5"/>
          <p:cNvGrpSpPr/>
          <p:nvPr/>
        </p:nvGrpSpPr>
        <p:grpSpPr>
          <a:xfrm>
            <a:off x="1042670" y="3200400"/>
            <a:ext cx="3148330" cy="2081530"/>
            <a:chOff x="3100070" y="3023870"/>
            <a:chExt cx="3148330" cy="2081530"/>
          </a:xfrm>
        </p:grpSpPr>
        <p:pic>
          <p:nvPicPr>
            <p:cNvPr id="4" name="Picture 3" descr="http://www.hep2go.com/ex_images/000001-001000/219/image_000543.jpg"/>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35935"/>
              <a:ext cx="2057400" cy="2057400"/>
            </a:xfrm>
            <a:prstGeom prst="rect">
              <a:avLst/>
            </a:prstGeom>
            <a:noFill/>
            <a:ln>
              <a:noFill/>
            </a:ln>
          </p:spPr>
        </p:pic>
        <p:pic>
          <p:nvPicPr>
            <p:cNvPr id="5" name="Picture 4" descr="http://www.hep2go.com/ex_images/000001-001000/219/image_000014.jpg"/>
            <p:cNvPicPr/>
            <p:nvPr/>
          </p:nvPicPr>
          <p:blipFill>
            <a:blip r:embed="rId4">
              <a:extLst>
                <a:ext uri="{28A0092B-C50C-407E-A947-70E740481C1C}">
                  <a14:useLocalDpi xmlns:a14="http://schemas.microsoft.com/office/drawing/2010/main" val="0"/>
                </a:ext>
              </a:extLst>
            </a:blip>
            <a:srcRect/>
            <a:stretch>
              <a:fillRect/>
            </a:stretch>
          </p:blipFill>
          <p:spPr bwMode="auto">
            <a:xfrm>
              <a:off x="3100070" y="3023870"/>
              <a:ext cx="2081530" cy="2081530"/>
            </a:xfrm>
            <a:prstGeom prst="rect">
              <a:avLst/>
            </a:prstGeom>
            <a:noFill/>
            <a:ln>
              <a:noFill/>
            </a:ln>
          </p:spPr>
        </p:pic>
      </p:grpSp>
      <p:pic>
        <p:nvPicPr>
          <p:cNvPr id="9218" name="Picture 2" descr="http://www.menshealth.com/celebrity-fitness/uploads/jump_jack_A_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999" y="2819399"/>
            <a:ext cx="2450465" cy="245046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sportsconcussionaustralasia.com/apps/emergency-consult/images/tandem_gai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0599" y="3493136"/>
            <a:ext cx="2088801" cy="313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179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200400"/>
            <a:ext cx="8229600" cy="19812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Target Intensity </a:t>
            </a:r>
            <a:r>
              <a:rPr lang="en-US" dirty="0" smtClean="0"/>
              <a:t>(Carter 2013)</a:t>
            </a:r>
            <a:r>
              <a:rPr lang="en-US" sz="3000" dirty="0" smtClean="0"/>
              <a:t>:  </a:t>
            </a:r>
          </a:p>
          <a:p>
            <a:pPr algn="ctr"/>
            <a:r>
              <a:rPr lang="en-US" sz="3000" dirty="0" smtClean="0"/>
              <a:t>50-70% of Maximum Heart Rate (220-age)</a:t>
            </a:r>
          </a:p>
          <a:p>
            <a:pPr algn="ctr"/>
            <a:r>
              <a:rPr lang="en-US" sz="3000" dirty="0" smtClean="0"/>
              <a:t>Exertional level between 4-7 on a scale from 1-10</a:t>
            </a:r>
            <a:endParaRPr lang="en-US" sz="3000" dirty="0"/>
          </a:p>
        </p:txBody>
      </p:sp>
      <p:sp>
        <p:nvSpPr>
          <p:cNvPr id="2" name="Title 1"/>
          <p:cNvSpPr>
            <a:spLocks noGrp="1"/>
          </p:cNvSpPr>
          <p:nvPr>
            <p:ph type="title"/>
          </p:nvPr>
        </p:nvSpPr>
        <p:spPr/>
        <p:txBody>
          <a:bodyPr/>
          <a:lstStyle/>
          <a:p>
            <a:r>
              <a:rPr lang="en-US" dirty="0" smtClean="0"/>
              <a:t>Exercise Intensity</a:t>
            </a:r>
            <a:endParaRPr lang="en-US" dirty="0"/>
          </a:p>
        </p:txBody>
      </p:sp>
      <p:sp>
        <p:nvSpPr>
          <p:cNvPr id="3" name="Content Placeholder 2"/>
          <p:cNvSpPr>
            <a:spLocks noGrp="1"/>
          </p:cNvSpPr>
          <p:nvPr>
            <p:ph sz="quarter" idx="1"/>
          </p:nvPr>
        </p:nvSpPr>
        <p:spPr>
          <a:xfrm>
            <a:off x="914400" y="1447800"/>
            <a:ext cx="7772400" cy="1600200"/>
          </a:xfrm>
        </p:spPr>
        <p:txBody>
          <a:bodyPr/>
          <a:lstStyle/>
          <a:p>
            <a:r>
              <a:rPr lang="en-US" dirty="0" smtClean="0"/>
              <a:t>Remember to take breaks so that you can do more!</a:t>
            </a:r>
          </a:p>
          <a:p>
            <a:r>
              <a:rPr lang="en-US" dirty="0" smtClean="0"/>
              <a:t>Make sure you can still function the rest of the day after you exercise.  Be strategic in how you exercise</a:t>
            </a:r>
          </a:p>
          <a:p>
            <a:pPr marL="0" indent="0">
              <a:buNone/>
            </a:pPr>
            <a:endParaRPr lang="en-US" dirty="0" smtClean="0"/>
          </a:p>
        </p:txBody>
      </p:sp>
    </p:spTree>
    <p:extLst>
      <p:ext uri="{BB962C8B-B14F-4D97-AF65-F5344CB8AC3E}">
        <p14:creationId xmlns:p14="http://schemas.microsoft.com/office/powerpoint/2010/main" val="2475092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533400"/>
            <a:ext cx="8686800" cy="1676400"/>
          </a:xfrm>
        </p:spPr>
        <p:txBody>
          <a:bodyPr>
            <a:normAutofit/>
          </a:bodyPr>
          <a:lstStyle/>
          <a:p>
            <a:pPr algn="ctr"/>
            <a:r>
              <a:rPr lang="en-US" sz="4500" b="1" dirty="0" smtClean="0"/>
              <a:t>So, what are we doing online then?  </a:t>
            </a:r>
            <a:endParaRPr lang="en-US" sz="4500" b="1" dirty="0"/>
          </a:p>
        </p:txBody>
      </p:sp>
      <p:sp>
        <p:nvSpPr>
          <p:cNvPr id="10" name="Title 1"/>
          <p:cNvSpPr txBox="1">
            <a:spLocks/>
          </p:cNvSpPr>
          <p:nvPr/>
        </p:nvSpPr>
        <p:spPr>
          <a:xfrm>
            <a:off x="163286" y="2514600"/>
            <a:ext cx="8686800" cy="2895600"/>
          </a:xfrm>
          <a:prstGeom prst="rect">
            <a:avLst/>
          </a:prstGeom>
        </p:spPr>
        <p:txBody>
          <a:bodyPr bIns="91440" anchor="b" anchorCtr="0">
            <a:normAutofit fontScale="9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4500" b="1" dirty="0" smtClean="0">
                <a:solidFill>
                  <a:srgbClr val="FF6600"/>
                </a:solidFill>
              </a:rPr>
              <a:t>Physical Activity </a:t>
            </a:r>
          </a:p>
          <a:p>
            <a:pPr algn="ctr"/>
            <a:r>
              <a:rPr lang="en-US" sz="4500" b="1" dirty="0" smtClean="0">
                <a:solidFill>
                  <a:srgbClr val="FF6600"/>
                </a:solidFill>
              </a:rPr>
              <a:t>=</a:t>
            </a:r>
            <a:endParaRPr lang="en-US" sz="4500" b="1" dirty="0">
              <a:solidFill>
                <a:srgbClr val="FF6600"/>
              </a:solidFill>
            </a:endParaRPr>
          </a:p>
          <a:p>
            <a:pPr algn="ctr"/>
            <a:r>
              <a:rPr lang="en-US" sz="4500" b="1" dirty="0">
                <a:solidFill>
                  <a:srgbClr val="FF6600"/>
                </a:solidFill>
                <a:cs typeface="Calibri"/>
              </a:rPr>
              <a:t>↑ </a:t>
            </a:r>
            <a:r>
              <a:rPr lang="en-US" sz="4500" b="1" dirty="0" smtClean="0">
                <a:solidFill>
                  <a:srgbClr val="FF6600"/>
                </a:solidFill>
                <a:latin typeface="Calibri"/>
                <a:cs typeface="Calibri"/>
              </a:rPr>
              <a:t>Mobility and </a:t>
            </a:r>
            <a:r>
              <a:rPr lang="en-US" sz="4500" b="1" dirty="0" smtClean="0">
                <a:solidFill>
                  <a:srgbClr val="FF6600"/>
                </a:solidFill>
                <a:cs typeface="Calibri"/>
              </a:rPr>
              <a:t>↓ Complications</a:t>
            </a:r>
            <a:endParaRPr lang="en-US" sz="4500" b="1" dirty="0" smtClean="0">
              <a:solidFill>
                <a:srgbClr val="FF6600"/>
              </a:solidFill>
            </a:endParaRPr>
          </a:p>
          <a:p>
            <a:pPr algn="ctr"/>
            <a:r>
              <a:rPr lang="en-US" sz="4500" b="1" dirty="0" smtClean="0">
                <a:solidFill>
                  <a:srgbClr val="FF6600"/>
                </a:solidFill>
              </a:rPr>
              <a:t>=</a:t>
            </a:r>
            <a:endParaRPr lang="en-US" sz="4500" b="1" dirty="0">
              <a:solidFill>
                <a:srgbClr val="FF6600"/>
              </a:solidFill>
            </a:endParaRPr>
          </a:p>
          <a:p>
            <a:pPr algn="ctr"/>
            <a:r>
              <a:rPr lang="en-US" sz="4500" b="1" dirty="0" smtClean="0">
                <a:solidFill>
                  <a:srgbClr val="FF6600"/>
                </a:solidFill>
                <a:latin typeface="Calibri"/>
                <a:cs typeface="Calibri"/>
              </a:rPr>
              <a:t>↓ Disability </a:t>
            </a:r>
            <a:endParaRPr lang="en-US" sz="4500" b="1" dirty="0">
              <a:solidFill>
                <a:srgbClr val="FF6600"/>
              </a:solidFill>
            </a:endParaRPr>
          </a:p>
        </p:txBody>
      </p:sp>
    </p:spTree>
    <p:extLst>
      <p:ext uri="{BB962C8B-B14F-4D97-AF65-F5344CB8AC3E}">
        <p14:creationId xmlns:p14="http://schemas.microsoft.com/office/powerpoint/2010/main" val="4146203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US" dirty="0" smtClean="0"/>
              <a:t>So, Who’s Responsible for YOUR Exercise</a:t>
            </a:r>
            <a:r>
              <a:rPr lang="en-US" dirty="0"/>
              <a:t>? </a:t>
            </a:r>
            <a:r>
              <a:rPr lang="en-US" sz="2000" dirty="0"/>
              <a:t>(McLeroy </a:t>
            </a:r>
            <a:r>
              <a:rPr lang="en-US" sz="2000" dirty="0" smtClean="0"/>
              <a:t>1988)</a:t>
            </a:r>
            <a:endParaRPr lang="en-US" sz="2000" dirty="0"/>
          </a:p>
        </p:txBody>
      </p:sp>
      <p:sp>
        <p:nvSpPr>
          <p:cNvPr id="5" name="Oval 4"/>
          <p:cNvSpPr/>
          <p:nvPr/>
        </p:nvSpPr>
        <p:spPr>
          <a:xfrm>
            <a:off x="3200400" y="2667000"/>
            <a:ext cx="2362201" cy="17526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Healthy Behaviors</a:t>
            </a:r>
            <a:r>
              <a:rPr lang="en-US" sz="2400" dirty="0" smtClean="0">
                <a:solidFill>
                  <a:schemeClr val="bg1"/>
                </a:solidFill>
              </a:rPr>
              <a:t>.</a:t>
            </a:r>
            <a:endParaRPr lang="en-US" sz="2400" dirty="0">
              <a:solidFill>
                <a:schemeClr val="bg1"/>
              </a:solidFill>
            </a:endParaRPr>
          </a:p>
        </p:txBody>
      </p:sp>
      <p:cxnSp>
        <p:nvCxnSpPr>
          <p:cNvPr id="6" name="Straight Arrow Connector 5"/>
          <p:cNvCxnSpPr/>
          <p:nvPr/>
        </p:nvCxnSpPr>
        <p:spPr>
          <a:xfrm>
            <a:off x="2647410" y="2834052"/>
            <a:ext cx="611773" cy="2930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81000" y="1591491"/>
            <a:ext cx="2362201" cy="17526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Your Attitudes/ Beliefs</a:t>
            </a:r>
            <a:r>
              <a:rPr lang="en-US" sz="2400" dirty="0" smtClean="0">
                <a:solidFill>
                  <a:schemeClr val="bg1"/>
                </a:solidFill>
              </a:rPr>
              <a:t>.</a:t>
            </a:r>
            <a:endParaRPr lang="en-US" sz="2400" dirty="0">
              <a:solidFill>
                <a:schemeClr val="bg1"/>
              </a:solidFill>
            </a:endParaRPr>
          </a:p>
        </p:txBody>
      </p:sp>
      <p:sp>
        <p:nvSpPr>
          <p:cNvPr id="10" name="Oval 9"/>
          <p:cNvSpPr/>
          <p:nvPr/>
        </p:nvSpPr>
        <p:spPr>
          <a:xfrm>
            <a:off x="457200" y="4267200"/>
            <a:ext cx="2362201" cy="17526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What your friends/ family think about exercise</a:t>
            </a:r>
            <a:endParaRPr lang="en-US" sz="2200" dirty="0">
              <a:solidFill>
                <a:schemeClr val="tx1"/>
              </a:solidFill>
            </a:endParaRPr>
          </a:p>
        </p:txBody>
      </p:sp>
      <p:cxnSp>
        <p:nvCxnSpPr>
          <p:cNvPr id="11" name="Straight Arrow Connector 10"/>
          <p:cNvCxnSpPr/>
          <p:nvPr/>
        </p:nvCxnSpPr>
        <p:spPr>
          <a:xfrm flipV="1">
            <a:off x="2644143" y="4114800"/>
            <a:ext cx="784857"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019798" y="1447800"/>
            <a:ext cx="2362201" cy="17526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Your Community (what is your access to exercise)</a:t>
            </a:r>
            <a:endParaRPr lang="en-US" sz="2200" dirty="0">
              <a:solidFill>
                <a:schemeClr val="tx1"/>
              </a:solidFill>
            </a:endParaRPr>
          </a:p>
        </p:txBody>
      </p:sp>
      <p:cxnSp>
        <p:nvCxnSpPr>
          <p:cNvPr id="15" name="Straight Arrow Connector 14"/>
          <p:cNvCxnSpPr/>
          <p:nvPr/>
        </p:nvCxnSpPr>
        <p:spPr>
          <a:xfrm flipH="1">
            <a:off x="5486400" y="2760783"/>
            <a:ext cx="685801" cy="4396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486400" y="4267200"/>
            <a:ext cx="2362201" cy="17526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Public Policy (insurance, etc.)</a:t>
            </a:r>
            <a:endParaRPr lang="en-US" sz="2200" dirty="0">
              <a:solidFill>
                <a:schemeClr val="tx1"/>
              </a:solidFill>
            </a:endParaRPr>
          </a:p>
        </p:txBody>
      </p:sp>
      <p:cxnSp>
        <p:nvCxnSpPr>
          <p:cNvPr id="20" name="Straight Arrow Connector 19"/>
          <p:cNvCxnSpPr/>
          <p:nvPr/>
        </p:nvCxnSpPr>
        <p:spPr>
          <a:xfrm flipH="1" flipV="1">
            <a:off x="5257800" y="4114800"/>
            <a:ext cx="569328" cy="3897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43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7772400" cy="1143000"/>
          </a:xfrm>
        </p:spPr>
        <p:txBody>
          <a:bodyPr/>
          <a:lstStyle/>
          <a:p>
            <a:r>
              <a:rPr lang="en-US" dirty="0" smtClean="0"/>
              <a:t>My vision for this group:  </a:t>
            </a:r>
            <a:endParaRPr lang="en-US" dirty="0"/>
          </a:p>
        </p:txBody>
      </p:sp>
      <p:sp>
        <p:nvSpPr>
          <p:cNvPr id="4" name="Oval 3"/>
          <p:cNvSpPr/>
          <p:nvPr/>
        </p:nvSpPr>
        <p:spPr>
          <a:xfrm>
            <a:off x="3200400" y="2667000"/>
            <a:ext cx="2362201" cy="17526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Healthy Behaviors</a:t>
            </a:r>
            <a:r>
              <a:rPr lang="en-US" sz="2400" dirty="0" smtClean="0">
                <a:solidFill>
                  <a:schemeClr val="bg1"/>
                </a:solidFill>
              </a:rPr>
              <a:t>.</a:t>
            </a:r>
            <a:endParaRPr lang="en-US" sz="2400" dirty="0">
              <a:solidFill>
                <a:schemeClr val="bg1"/>
              </a:solidFill>
            </a:endParaRPr>
          </a:p>
        </p:txBody>
      </p:sp>
      <p:cxnSp>
        <p:nvCxnSpPr>
          <p:cNvPr id="5" name="Straight Arrow Connector 4"/>
          <p:cNvCxnSpPr/>
          <p:nvPr/>
        </p:nvCxnSpPr>
        <p:spPr>
          <a:xfrm>
            <a:off x="2647410" y="2834052"/>
            <a:ext cx="611773" cy="2930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81000" y="1591491"/>
            <a:ext cx="2362201" cy="17526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Change your attitudes &amp; beliefs</a:t>
            </a:r>
            <a:endParaRPr lang="en-US" sz="2400" dirty="0">
              <a:solidFill>
                <a:schemeClr val="bg1"/>
              </a:solidFill>
            </a:endParaRPr>
          </a:p>
        </p:txBody>
      </p:sp>
      <p:sp>
        <p:nvSpPr>
          <p:cNvPr id="7" name="Oval 6"/>
          <p:cNvSpPr/>
          <p:nvPr/>
        </p:nvSpPr>
        <p:spPr>
          <a:xfrm>
            <a:off x="457200" y="4267200"/>
            <a:ext cx="2362201" cy="17526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Meet others who are going through similar struggles</a:t>
            </a:r>
            <a:endParaRPr lang="en-US" dirty="0">
              <a:solidFill>
                <a:schemeClr val="tx1"/>
              </a:solidFill>
            </a:endParaRPr>
          </a:p>
        </p:txBody>
      </p:sp>
      <p:cxnSp>
        <p:nvCxnSpPr>
          <p:cNvPr id="8" name="Straight Arrow Connector 7"/>
          <p:cNvCxnSpPr/>
          <p:nvPr/>
        </p:nvCxnSpPr>
        <p:spPr>
          <a:xfrm flipV="1">
            <a:off x="2644143" y="4114800"/>
            <a:ext cx="784857"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019798" y="1447800"/>
            <a:ext cx="2362201" cy="17526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Make exercise easily accessible</a:t>
            </a:r>
            <a:endParaRPr lang="en-US" sz="2200" dirty="0">
              <a:solidFill>
                <a:schemeClr val="tx1"/>
              </a:solidFill>
            </a:endParaRPr>
          </a:p>
        </p:txBody>
      </p:sp>
      <p:cxnSp>
        <p:nvCxnSpPr>
          <p:cNvPr id="10" name="Straight Arrow Connector 9"/>
          <p:cNvCxnSpPr/>
          <p:nvPr/>
        </p:nvCxnSpPr>
        <p:spPr>
          <a:xfrm flipH="1">
            <a:off x="5486400" y="2760783"/>
            <a:ext cx="685801" cy="4396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486400" y="4267200"/>
            <a:ext cx="2362201" cy="17526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Can’t really change policy in 4 weeks</a:t>
            </a:r>
            <a:endParaRPr lang="en-US" sz="2200" dirty="0">
              <a:solidFill>
                <a:schemeClr val="tx1"/>
              </a:solidFill>
            </a:endParaRPr>
          </a:p>
        </p:txBody>
      </p:sp>
      <p:cxnSp>
        <p:nvCxnSpPr>
          <p:cNvPr id="12" name="Straight Arrow Connector 11"/>
          <p:cNvCxnSpPr/>
          <p:nvPr/>
        </p:nvCxnSpPr>
        <p:spPr>
          <a:xfrm flipH="1" flipV="1">
            <a:off x="5257800" y="4114800"/>
            <a:ext cx="569328" cy="3897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91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lets Get the Discussion Going:  </a:t>
            </a:r>
            <a:endParaRPr lang="en-US" dirty="0"/>
          </a:p>
        </p:txBody>
      </p:sp>
      <p:sp>
        <p:nvSpPr>
          <p:cNvPr id="3" name="Content Placeholder 2"/>
          <p:cNvSpPr>
            <a:spLocks noGrp="1"/>
          </p:cNvSpPr>
          <p:nvPr>
            <p:ph sz="quarter" idx="1"/>
          </p:nvPr>
        </p:nvSpPr>
        <p:spPr>
          <a:xfrm>
            <a:off x="914400" y="1447800"/>
            <a:ext cx="7772400" cy="1147354"/>
          </a:xfrm>
        </p:spPr>
        <p:txBody>
          <a:bodyPr/>
          <a:lstStyle/>
          <a:p>
            <a:r>
              <a:rPr lang="en-US" sz="3000" dirty="0" smtClean="0"/>
              <a:t>Where are you on the exercise spectrum?  </a:t>
            </a:r>
          </a:p>
          <a:p>
            <a:endParaRPr lang="en-US" sz="3000" dirty="0"/>
          </a:p>
        </p:txBody>
      </p:sp>
      <p:sp>
        <p:nvSpPr>
          <p:cNvPr id="4" name="Rectangle 3"/>
          <p:cNvSpPr/>
          <p:nvPr/>
        </p:nvSpPr>
        <p:spPr>
          <a:xfrm>
            <a:off x="609600" y="2895600"/>
            <a:ext cx="1905000" cy="152400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Exercise?  </a:t>
            </a:r>
            <a:endParaRPr lang="en-US" dirty="0">
              <a:solidFill>
                <a:schemeClr val="tx1"/>
              </a:solidFill>
            </a:endParaRPr>
          </a:p>
        </p:txBody>
      </p:sp>
      <p:cxnSp>
        <p:nvCxnSpPr>
          <p:cNvPr id="6" name="Straight Connector 5"/>
          <p:cNvCxnSpPr/>
          <p:nvPr/>
        </p:nvCxnSpPr>
        <p:spPr>
          <a:xfrm>
            <a:off x="2590800" y="3657600"/>
            <a:ext cx="3429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0" y="2747554"/>
            <a:ext cx="2362200" cy="1824446"/>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chemeClr val="tx1"/>
                </a:solidFill>
              </a:rPr>
              <a:t>ACSM Guidelines</a:t>
            </a:r>
          </a:p>
          <a:p>
            <a:pPr algn="ctr"/>
            <a:r>
              <a:rPr lang="en-US" dirty="0" smtClean="0">
                <a:solidFill>
                  <a:schemeClr val="tx1"/>
                </a:solidFill>
              </a:rPr>
              <a:t>150min Aerobic </a:t>
            </a:r>
          </a:p>
          <a:p>
            <a:pPr algn="ctr"/>
            <a:r>
              <a:rPr lang="en-US" dirty="0" smtClean="0">
                <a:solidFill>
                  <a:schemeClr val="tx1"/>
                </a:solidFill>
              </a:rPr>
              <a:t>2-3x/wk strength</a:t>
            </a:r>
          </a:p>
          <a:p>
            <a:pPr algn="ctr"/>
            <a:r>
              <a:rPr lang="en-US" dirty="0" smtClean="0">
                <a:solidFill>
                  <a:schemeClr val="tx1"/>
                </a:solidFill>
              </a:rPr>
              <a:t>2-3x/wk Flexibility</a:t>
            </a:r>
          </a:p>
          <a:p>
            <a:pPr algn="ctr"/>
            <a:r>
              <a:rPr lang="en-US" dirty="0" smtClean="0">
                <a:solidFill>
                  <a:schemeClr val="tx1"/>
                </a:solidFill>
              </a:rPr>
              <a:t>20-30min Balance</a:t>
            </a:r>
            <a:endParaRPr lang="en-US" dirty="0">
              <a:solidFill>
                <a:schemeClr val="tx1"/>
              </a:solidFill>
            </a:endParaRPr>
          </a:p>
        </p:txBody>
      </p:sp>
      <p:sp>
        <p:nvSpPr>
          <p:cNvPr id="8" name="Rectangle 7"/>
          <p:cNvSpPr/>
          <p:nvPr/>
        </p:nvSpPr>
        <p:spPr>
          <a:xfrm>
            <a:off x="4150948" y="2590800"/>
            <a:ext cx="554960" cy="1077218"/>
          </a:xfrm>
          <a:prstGeom prst="rect">
            <a:avLst/>
          </a:prstGeom>
        </p:spPr>
        <p:txBody>
          <a:bodyPr wrap="none">
            <a:spAutoFit/>
          </a:bodyPr>
          <a:lstStyle/>
          <a:p>
            <a:r>
              <a:rPr lang="en-US" sz="6400" b="1" baseline="0" dirty="0" smtClean="0"/>
              <a:t>?</a:t>
            </a:r>
            <a:endParaRPr lang="en-US" sz="6400" b="1" dirty="0"/>
          </a:p>
        </p:txBody>
      </p:sp>
    </p:spTree>
    <p:extLst>
      <p:ext uri="{BB962C8B-B14F-4D97-AF65-F5344CB8AC3E}">
        <p14:creationId xmlns:p14="http://schemas.microsoft.com/office/powerpoint/2010/main" val="1917382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772400" cy="2057400"/>
          </a:xfrm>
        </p:spPr>
        <p:txBody>
          <a:bodyPr>
            <a:normAutofit/>
          </a:bodyPr>
          <a:lstStyle/>
          <a:p>
            <a:r>
              <a:rPr lang="en-US" dirty="0" smtClean="0"/>
              <a:t>Question 2: what are your barriers and facilitators </a:t>
            </a:r>
            <a:endParaRPr lang="en-US" dirty="0"/>
          </a:p>
        </p:txBody>
      </p:sp>
    </p:spTree>
    <p:extLst>
      <p:ext uri="{BB962C8B-B14F-4D97-AF65-F5344CB8AC3E}">
        <p14:creationId xmlns:p14="http://schemas.microsoft.com/office/powerpoint/2010/main" val="3004795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2895600"/>
            <a:ext cx="1905000" cy="1524000"/>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Exercise?  </a:t>
            </a:r>
            <a:endParaRPr lang="en-US" dirty="0">
              <a:solidFill>
                <a:schemeClr val="tx1"/>
              </a:solidFill>
            </a:endParaRPr>
          </a:p>
        </p:txBody>
      </p:sp>
      <p:cxnSp>
        <p:nvCxnSpPr>
          <p:cNvPr id="9" name="Straight Connector 8"/>
          <p:cNvCxnSpPr/>
          <p:nvPr/>
        </p:nvCxnSpPr>
        <p:spPr>
          <a:xfrm>
            <a:off x="2590800" y="3657600"/>
            <a:ext cx="3429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96000" y="2747554"/>
            <a:ext cx="2362200" cy="1824446"/>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chemeClr val="tx1"/>
                </a:solidFill>
              </a:rPr>
              <a:t>ACSM Guidelines</a:t>
            </a:r>
          </a:p>
          <a:p>
            <a:pPr algn="ctr"/>
            <a:r>
              <a:rPr lang="en-US" dirty="0" smtClean="0">
                <a:solidFill>
                  <a:schemeClr val="tx1"/>
                </a:solidFill>
              </a:rPr>
              <a:t>150min Aerobic </a:t>
            </a:r>
          </a:p>
          <a:p>
            <a:pPr algn="ctr"/>
            <a:r>
              <a:rPr lang="en-US" dirty="0" smtClean="0">
                <a:solidFill>
                  <a:schemeClr val="tx1"/>
                </a:solidFill>
              </a:rPr>
              <a:t>2-3x/wk strength</a:t>
            </a:r>
          </a:p>
          <a:p>
            <a:pPr algn="ctr"/>
            <a:r>
              <a:rPr lang="en-US" dirty="0" smtClean="0">
                <a:solidFill>
                  <a:schemeClr val="tx1"/>
                </a:solidFill>
              </a:rPr>
              <a:t>2-3x/wk Flexibility</a:t>
            </a:r>
          </a:p>
          <a:p>
            <a:pPr algn="ctr"/>
            <a:r>
              <a:rPr lang="en-US" dirty="0" smtClean="0">
                <a:solidFill>
                  <a:schemeClr val="tx1"/>
                </a:solidFill>
              </a:rPr>
              <a:t>20-30min Balance</a:t>
            </a:r>
            <a:endParaRPr lang="en-US" dirty="0">
              <a:solidFill>
                <a:schemeClr val="tx1"/>
              </a:solidFill>
            </a:endParaRPr>
          </a:p>
        </p:txBody>
      </p:sp>
      <p:sp>
        <p:nvSpPr>
          <p:cNvPr id="11" name="Rectangle 10"/>
          <p:cNvSpPr/>
          <p:nvPr/>
        </p:nvSpPr>
        <p:spPr>
          <a:xfrm>
            <a:off x="4150948" y="2590800"/>
            <a:ext cx="554960" cy="1077218"/>
          </a:xfrm>
          <a:prstGeom prst="rect">
            <a:avLst/>
          </a:prstGeom>
        </p:spPr>
        <p:txBody>
          <a:bodyPr wrap="none">
            <a:spAutoFit/>
          </a:bodyPr>
          <a:lstStyle/>
          <a:p>
            <a:r>
              <a:rPr lang="en-US" sz="6400" b="1" baseline="0" dirty="0" smtClean="0"/>
              <a:t>?</a:t>
            </a:r>
            <a:endParaRPr lang="en-US" sz="6400" b="1" dirty="0"/>
          </a:p>
        </p:txBody>
      </p:sp>
      <p:sp>
        <p:nvSpPr>
          <p:cNvPr id="12" name="Title 1"/>
          <p:cNvSpPr>
            <a:spLocks noGrp="1"/>
          </p:cNvSpPr>
          <p:nvPr>
            <p:ph type="title"/>
          </p:nvPr>
        </p:nvSpPr>
        <p:spPr>
          <a:xfrm>
            <a:off x="914400" y="274638"/>
            <a:ext cx="7772400" cy="1143000"/>
          </a:xfrm>
        </p:spPr>
        <p:txBody>
          <a:bodyPr>
            <a:normAutofit fontScale="90000"/>
          </a:bodyPr>
          <a:lstStyle/>
          <a:p>
            <a:r>
              <a:rPr lang="en-US" dirty="0" smtClean="0"/>
              <a:t>Back to the Spectrum Again (Motl 2011)</a:t>
            </a:r>
            <a:endParaRPr lang="en-US" dirty="0"/>
          </a:p>
        </p:txBody>
      </p:sp>
    </p:spTree>
    <p:extLst>
      <p:ext uri="{BB962C8B-B14F-4D97-AF65-F5344CB8AC3E}">
        <p14:creationId xmlns:p14="http://schemas.microsoft.com/office/powerpoint/2010/main" val="274165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for next week</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What is your goal for exercising?  Be specific</a:t>
            </a:r>
          </a:p>
          <a:p>
            <a:pPr lvl="1"/>
            <a:r>
              <a:rPr lang="en-US" sz="2600" dirty="0" smtClean="0"/>
              <a:t>Make it realistic &amp; achievable</a:t>
            </a:r>
          </a:p>
          <a:p>
            <a:pPr lvl="1"/>
            <a:r>
              <a:rPr lang="en-US" sz="2600" dirty="0" smtClean="0"/>
              <a:t>What kind of exercise does it involve?</a:t>
            </a:r>
          </a:p>
          <a:p>
            <a:pPr lvl="1"/>
            <a:r>
              <a:rPr lang="en-US" sz="2600" dirty="0" smtClean="0"/>
              <a:t>How often are you going to do it? </a:t>
            </a:r>
          </a:p>
          <a:p>
            <a:pPr lvl="1"/>
            <a:r>
              <a:rPr lang="en-US" sz="2600" dirty="0" smtClean="0"/>
              <a:t>How are you going to remember?</a:t>
            </a:r>
          </a:p>
          <a:p>
            <a:pPr lvl="1"/>
            <a:r>
              <a:rPr lang="en-US" sz="2600" dirty="0" smtClean="0"/>
              <a:t>Who’s going to keep you accountable?</a:t>
            </a:r>
          </a:p>
          <a:p>
            <a:endParaRPr lang="en-US" sz="2800" dirty="0" smtClean="0"/>
          </a:p>
          <a:p>
            <a:r>
              <a:rPr lang="en-US" sz="2800" dirty="0" smtClean="0"/>
              <a:t>Continue to think about barriers and facilitators to exercise</a:t>
            </a:r>
          </a:p>
          <a:p>
            <a:r>
              <a:rPr lang="en-US" sz="2800" dirty="0" smtClean="0"/>
              <a:t>Read </a:t>
            </a:r>
            <a:r>
              <a:rPr lang="en-US" sz="2800" dirty="0" smtClean="0"/>
              <a:t>over the Exercise Handout (I will send out) and think about what level you are for each exercise</a:t>
            </a:r>
          </a:p>
          <a:p>
            <a:pPr marL="320040" lvl="1" indent="0">
              <a:buNone/>
            </a:pPr>
            <a:r>
              <a:rPr lang="en-US" sz="2600" dirty="0" smtClean="0"/>
              <a:t>   </a:t>
            </a:r>
          </a:p>
        </p:txBody>
      </p:sp>
    </p:spTree>
    <p:extLst>
      <p:ext uri="{BB962C8B-B14F-4D97-AF65-F5344CB8AC3E}">
        <p14:creationId xmlns:p14="http://schemas.microsoft.com/office/powerpoint/2010/main" val="2273794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Setup for </a:t>
            </a:r>
            <a:r>
              <a:rPr lang="en-US" dirty="0" smtClean="0"/>
              <a:t>Exercise</a:t>
            </a:r>
            <a:endParaRPr lang="en-US" dirty="0"/>
          </a:p>
        </p:txBody>
      </p:sp>
      <p:grpSp>
        <p:nvGrpSpPr>
          <p:cNvPr id="4" name="Group 3"/>
          <p:cNvGrpSpPr/>
          <p:nvPr/>
        </p:nvGrpSpPr>
        <p:grpSpPr>
          <a:xfrm>
            <a:off x="457200" y="1752600"/>
            <a:ext cx="2590800" cy="2286000"/>
            <a:chOff x="685800" y="2609306"/>
            <a:chExt cx="2857500" cy="2486026"/>
          </a:xfrm>
        </p:grpSpPr>
        <p:pic>
          <p:nvPicPr>
            <p:cNvPr id="12292" name="Picture 4" descr="http://images.clipartpanda.com/laptop-clipart-laptop_computer_flipped_open_0515-0909-2120-0442_SM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09306"/>
              <a:ext cx="2857500" cy="2486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lipart-fr.com/data/icones/series_01/icones_0047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900" y="2609306"/>
              <a:ext cx="1143000" cy="1143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294" name="Picture 6" descr="https://encrypted-tbn2.gstatic.com/images?q=tbn:ANd9GcQCH-0SNrcX1FQ3n_uHjCAh3CvwNd7fEhe9iRlEizZG-hmjZtUg9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08864" flipH="1">
            <a:off x="3911730" y="2520822"/>
            <a:ext cx="1371601"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sr.photos3.fotosearch.com/bthumb/LIF/LIF148/aa0600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981200"/>
            <a:ext cx="1295400" cy="161925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4" descr="data:image/png;base64,iVBORw0KGgoAAAANSUhEUgAAAM8AAADzCAMAAAAW57K7AAAAh1BMVEX///8AAAD09PT6+vr4+Pjx8fHa2trl5eXq6uq7u7vu7u7z8/OwsLDIyMjW1ta/v7+Li4uenp6tra3h4eHPz894eHhUVFRDQ0OoqKjDw8NlZWUvLy+WlpbLy8tMTExsbGyDg4MNDQ1dXV0hISEYGBg6Ojp7e3sgICAuLi5GRkaIiIhmZmZQUFBTZBEFAAAgAElEQVR4nN1diXqqOhAmgmyy7yjKoiAu7/98N5OEHWx7qrW98333nhatZsgs/ywZOO53kCCaUbThOLuo8zJ+92q+S/otR5hyaYUIZe9e0LfIvSNGO4/9kGua8u5l/SvpaJ6CzbtX9g8kRtdm/Yqm1eSHyHF88oP37tV9laSgtx+bVUj+9eEVyqX27gV+jcSBfNUH+P8pIi+l9Nr1zSv8EhkTlckrKmJae6V48xq/QOKEnYqH6ysl7onh7d3L/CTx0dSiiRJ+QRpdtN690s9RMmUH0yFuNKcj491L/RRdZvnBLjVvftLZDpbvXupnSDj1mcjRlLYYzNGf/oLVHhiDlNOOI258Fb9JYUL47sV+gnr8EDjNx5ZV9rYr4cIrVzPe3r3YTxDjJy8Tsb1G9OXoK/BDhM3CmbGXvHGdn6U1Wam5Glx0LAe4A14PPQH8C/xw8W7Jciljy/An+AGI5kwvujZokdVGRI6y+yv8OEiaXgRGrmtO7az25a/wUyN1ehHQQY1hnNDgB7H+I/xsTsicXuVTpjAHys4Owzn7x9f2T4QNQq0J+AfZsZKkRWkm5qKxfxgbYH7+SCahIs6Ua2LRgF2OEYGgNFZFG/yr/M5Vfp6IS83XDGofw2aHsIHTuT8YAXHUpWKdEbDSbPXGt+Lg1Ct67sd96yI/TzE6nncJsdkk7dbAaANZETomDQD/I9aA425I5JufietkPwtYBF2iRgBML29a3ddp1/M/uqLyw1eTk+lo9t+RNk5GaP3gZSmUQZX+SPaAI3mPB/zEhY14zkLCzy3om+Si/MFicSh35FYQdP8VchGq/OISbvdzr57RdYXB6QwC/63U5dnmElLYVLi7v4J0KDnAS2170rguIthB6iQYIczu3O+lLebHm9GhJnv918oltBgX+qMsAscbVo7+TKK3RztUbQlP1eQlG53+jqluyEIJgOwomzFj1d8yBoT2qIRkTg/pxHaDga5/Jq/TI2yro7QXdduojcH9HkL9M1SgY2usZQcHPeeWuXTJM/1mgqDAFiVXdKojQgerZ6EtYihmMkC/mfh+WSEfmG0P5enfKC30iY9uwf1S7qa4x0cKOKE/VA/ukakWyDn2QzcDRSZhstQiO7EVRZ9Jpv5WspC8Ge6OjHyuOEZdzYQmf239TygUdkEqinoXVnXNcWWIQ4poBUXHMt0GTNUulv62dX6SNFRisH3vLog5ZHUizyOYFAcWZVgcsC45rPYd2r84qyBFgAQwjmsLdVFjqBMUcnYhoxkKe3W930RuQXOK+J8j1XgTG7uQqkmJeawQ7fWb0tn6fbukNBlDF7LZlRNlmJs8al7MRC2YZ6YRvN+V2yYh6hFbZ3+3b9r6TjbDpyp+6REzlNJftEm0wcomCfkTJ8LqT62Z46HwWPq2FlX1Ijcgir8m7lvR25/QYqkGfijv/AvWqLTReW+3wM8Odvi3gKKu8ygCJ1NAyacN4rbo1Hc08+1LgIfuvwUUYWmjbaKl0ZV7WAzH31HRxduuXRyWJE6Bv/0VmZMSJaRE5xO7kA74sToh4rXzEi9Ad271O2oqGjZsCDS9PB9O6IaxwNneNcq92zW7YyypDqOQM/Jf0WaK4wMD8WxbCoHsjcNWFretCcSio9MWx3unfI6fC6CJmUL5T1OC5ayqubPvysYRGXvCVcB6qeq2pQocbgEJOj4Wpw2nDb3fq0rozPN5lsHCIa/Y9oqBM2WdIy78f9/LoF5nmQnzXxCWb1GM732O4OdOQ/BPB4kTmDHIx7ddHbOC70KxXRfo7djURClpIYUaMCgAFH+LE7qDwcssqkVKPfmzUa9syqErufTukEhCRx7iGtiHDV6PAzHBHQfYChUp4lW36fjP9JFF8DhEUd+7CxElRNcZjXIqaA2REPaYZoFNOEYKGa1DluP86MQeGBzao2v4bn/KX8ABCjkqdbpIk9NRCm0U8KPM0labaV/vuDXbkFGE4EzHWzG2VJKyKKRvQg7QyhksV4KVXbn3el/laUJ+PebHwLBCOJGmmXeRemWtRwVRaIVqM9ziCmkR2rVvNGcKDPGQHzGGhqZ3dpzLGWJfz8OCEu5IlH9Prkm80Ss2ZB0/nThlA36gklfw78PXElaAoMqIgyTZQl1BJ1jstll7LyvSlheufbgZ9tjZAXuW+LbCCr6bVivp1R1rjloSJKCC+SZ0aaGYyALPTYn67rJ/+sQH5Yv372r4w37z2BnW2krROaa3Xml3wGprPjaizRRb0LLhpzQUAbIQ8V16TyqYVEBqZoQFZJbIKumtzdpkb9SmSe+I2AYX/zMspHaRnbfC/hU+9vVrlyIqA26xa71IhrQEspykguXCwZiKeUK/Bch6ww+BahLZjhHY7NKLvAtplPQH8gcZ2QnR86mYUyoQ9pRuimrQIXCjJ8zdhr690RCpkTyS+sG3wkgnyuG05sADWQxeHs0JLfjHX1q2dR2SKAAfAv3VBsrQ8cxExW71Z9UEqERNwA6vxp/O+jSBlQgi7XKQyX8BrTELuadBohNZ9SZCtha7skwPJwVVksGO7VEIyTPa66q3EZmAMvrD1Q+JwGXB9AuYE0rghz2GTa9FbySrBvKj3ZEq4ZvH2z2TRNfiNYecqefgT62L3zF+MguQwxb722msxvphdLB9qvxi87apsVzJnAx+ZBfoID/Hnc/YyT3Ow6HOBXSCRHFMFLNWywqmDJlG3qDUM87FpR8mYWZr/Mt5RiSfRyGDH1DPKXCcFmId33JqbF8tOwavufKpPzFQ3aI1FTVOM2X6s6FgLT/P5KJomHoCRSowzghfyY7fDC9IsAiRgGVv9YD/Og86Z593caXdpKGTXjaayuZMiyKxN3fYJwv/5SvRm0diADBKPNTY6NGkJm6OPeINCUO6iV/sGaYSygzwnj4W2/X/ukc+VT2sgzF2p9krGGG0pR4yxlsinZBAd6hZtolf8xFdeJhw636HssTUWuzzQxVl+i2k0UwBuyDiD3zlcc4dOpNV3nHsyVsm9YsN3BewCBrMqKXjPvGICdZAXYjrXHPKeMlbYg4i4DVEr5w2skV1zGvaCuoBB0WSTUi0t1+4w3DgQCwtFpPxnxZU84epmpTYQG1yYrMAVhKwJ+ilySpQGJB6uxdK7owGUOpYSIgEZh5e/SjoF9DMnYaGGJuLpiUr7Qr2wie1/hfw0ZLOchZ5ljN2NM5sS/FwNIECfkhGB0PHbsKt5kdc6mCThfkl+5hV9eXoejjepJZ60Q2lGygzNhUBOU7foy068dV4K7Cq3GbTa7YS4ODPe33yQO6VpPMV1ulh4xRrqjofSJkx7JUGsK3I0nEPH5HPUpFc0rkoRZbD4E1EbIKJJlnH55Or6ywnHas+GuHfFUjk/ZYWTSrgum8g2hHlOdFuqZW6TcTk9ozyPesILsj7IaECd+tnkgcuXQapTBd9C6Tl7PA8BgtewrZyd7kfwpBEsFjDYsypTwC312QQCxm8TWBKGdt1jrhgnru+OlroFp7eD4dLGJYgXjdbcVccv4cVB0qUdS3xruJfapTDmwJYfVGd6DiEQyRivir837EisJV412Rv3ximSyGPt/35XLwgKVeyTxACBJqYTOppvCp0E13AJKqeTU/QYW1SZV7MjybHs/x1qG1U4gB8UJ3Dm5IhvGfieOXG43gbhGdCB3TEHgs2hLuwAM1Qmsb5debJWHUqxjRDdD7Khoe8fpq8I3bp5+tc0y42VnqB3f29BJ88i8gwrzWr79MLKXE/x7e10UuzWJmQAVMqwBDaa3jfrMkCwHFOevwEAHrf1xyyOaGdMC/s/BmjNA17U/LbeuFUFpi2nZidGvdcYnwkvu8E1x0dvV2+4fiVGGPy3A3fwJgIXUQSkhISlyJO2BwcvDUCdsR6pqDspYteJgyDdIxDo/7JX5TXZXipwTxjrd4zq6csnjl1q12nWzwgb/ttZwKwtBxpf8vpkNl2ZFsF62OBNBzIUIOUH0Zom9aa8ABfry+Nfh4RNU25b/ZUSNWtCKQH/Cj4f2rHbZQm8ccdEoSf9G1HHETIY2lU9t3tMFIAe1BghBDRl1MKDz5KQ0FROUTvG0ooNfdcBCA5oHakS2gp0qrBCv7jyBOqEj9RW/iQblOMb8iSeWuYqtGO4dDDo0pVCPwcX7jOT5KweK5Hu7MhAdcuo58s4BnozDLWv6E1UV2ECdh8ySzQ6JFPuV/3TcQaRmHmvPEbmmFFUlWY5KAa2hRjhlB+1dcQHJ3uVWLbdnIjcD1YT0L5txAGYlcQqHKpC8/wJxzhdx/P2aCJFJIszm84BNmFOuVSH9Hamel/DblBkASFCOs3jHuw+2ucuHfepSV91bmP+EFp1wUc0Pz97Rd08pHe5ELTrrSbfCR1Sd7lh6XtjNwhYvISmjW+5C+t/XyC1ivIYNMIhpaLMazrhCahgtUQJE8GdNzaxNr5tEe5fmnt5xFBAX8VBbucdOmWTSDtUBGqi0gx97HCmiWCSGMwT3D1OMKL96NIUzx53cQKW5IFW+U/5n54SdybmqaYuqlFdgb+sd96c+zk3kt65XAUdnMvt7ZIVUm+T3LuF5IqkX5qtKLrLxwJudkKnQVd972j2b6ucSvZi5Jt0xJ/KUjecYxqBNqWJf6M+xHHlulsq6oXopPNrQAOy/1SMCHjHGS21g8lOFnXrkXI9Ge8PdDY50HR/weinzXzhtso9vaxGXuGS+I03uTBwIYOVFHhDf3IcqnmsZHAuU5WDRVhCdzpK1sPVF0xY6X17fdJIknDKmxjScocqkqXXmqT36zX69VcYWTf61lsCGwkD+70VclEwfSZVqeJJ7ou9B3nYykJUYnNgHHtzovUaRJR/8Nc5Rx8mYkJIF7ioDX46YwA8TGDkIeo8yQrH4372+1Ga4ajoolO81qWJtpslD0Ts9m0max4BT8ea6dJlRH2qEjjUY821IIBqwO6Pzgewrtz/W0ZbUvYPd+dklN7+d32ZiT/gLLhBbKNx96k6JydgcnviTIfXEN/5Wly9UK7Nl7gfqALfMk4uY1RXkmupKqy0YLmPKiivUhGpPGqqDDdK31t0kgNlnlaUUQUvj2/liWcULb8akY6rYUq7wnXaWub8sT0iQ10Hk+ugSrcdBeo5Vg9v5aVNknnWdqAlxCZObv41yheztg0XYejzeDRzOk4l7pY8enRnP7BUZUApW0H+Ee6uxmeCGTEo5n55HCYy4Vvf3YyMXxYXVYItswPlWZqeLG7D2MvHWKikXShmQYQ7H5OG9DdJ59bcB/1BkoHVB/8iGFkeLRH/nFwLPjjzUAzQ16Y+4nGacnvkoZmujsp8VO3Uf1Tqw1C05SuT8deWo90918oWsTr5nFmupH/L702J1RPrGFBe+bTZ7vTaMFgOjW6aDPaUv6DwzjOVBQPNBtyeXZtTp9v5U6WTki449aXT1A9TenyNbV59bPhwWY2HR4tn2ervt5MWE51FKIfgHz5s+EBf2xDLa9LDT6YCyZ/HXGV0+qjTHH66vmdlim9ec6au7TfuljOBdp9GeGH00F9gFFJXf/pxzQ1cqOEHPVaWPRHkCH7Mj+Hqf9xaTQnPr/W6JICuoi0nhEyp/C+o+TLETIGqsnIynsYdHAQdD8/2j5BEddCQs9TZo9KMtWXMxgkZgqcfuQa04PF5rPhAUeaakzujvpduadHUlB+WUaaHHahtbukUHdqvyDazgAPW30PcX30LZsvQ57VGfriChLwpXvKkkOjUyv/2kd9hqJxN6X9sKHG+eroBf5A8Sir/ByvIv3SDP9TTfNY3yZn5Gv4E7vAz/YFHL5YXyexYMnHJTxHRyPjxepoww5vpItg+N9JGxlTtQnw4t3MRkjkrPbniba/RsbucKWfqpLosKZB3+0FyXhzZDPV5tyLP4SeMjFrzuzplyVak3jwNrwvql03Obv7Czp7vbE+lLQYLw4CcRHLS6QkVvjJYVOyaFopCW6rmRDQZvzsXtDZ641DXpnGOLs+6uo/1/DRGjZGrNl+UDZTxXxzNlziWZIhf8FBmf0kePTBY0aoZr5O3+65fr2q5342suSKumYnWXU7DKcGlVvLnDPsG1erjixpwr+iU3nKzwVONO4aGIC3Rh1MZWnEU8oGU5xOdXkv0uqa2JFpqOuZfZH0KO2Kdxbw84KDMvoEc6Daw/w0qlpgsN0e0CgLml2TY6usA9/SYk+Uxs+RGNFKFpUkm5TuE2gDekFtOx5/6J5IVHMRuyOvOwm0O2Lz5lWk+PPhQ2Nkz7T9IpyZxbW1PXAS61c8m0EZ8xMNpEC+GMMhGUGnS9r87d3IsV2FUy6IVN4ts7Wn7isOMjljfrQp4NSRMh7qmG9z/D9reINXRpzcLnn3plNmRq3GBJnjDgcWvwC+TVN6MzlYD5LY46apyAY75ZBbLBjYTHcbV24Tracz59B39Bn0ZL4AvuH4bPRN62mA4xIRFEfDc+6Kgzk6WnHU62pJrfup8KstY+5Q2Z67JFXaK56kk07s9ZQflTkKaVSWCyObrbvGGKaAUvKRPf30GCSat2S+eEGAunH0it6QchLczwSgLShwxwOObqRWd6va1tFT4Nt7caFnV3B1278T/HbFsOcVz9U6TuKZGS/Xg6bi4rjXurA1Y+EgI5x6stMy796N/an1pINzKwk8HPHVp3o6Omqmw26Q5TamHAXRfrHygN2plTbNM+d7ainigfLjTx9C8RUytkGaJdW9PA0XMxavmQAUFYl1tTCUiWw7C6bzHeeTw5u9lrVPDQ19WxNZd5VN+Sk+A9XhbJjvp7dtmvp+cO5qY+u2wei8C4M0UTxpLYnW5OjYao6fPu0ORVEM/eUgLcir0j6yfPqOIs1sRReHUqhQfpbDH3d7KCpbM5UkGA0AzssuBtzIQOp6IOPWOOcqzXRAotpxksqyNU9SmdHa9zE3GZEE7WVJtu2AdiAvVJdMyk+42FvV/+xjeQhuVaKZe/EzrZnOOKDx5vjZeupK4Hle2KxVWZbEvSeue1s08+B3BCmPhbNXbH+WwzlguLCcWJQk9YsYb9IAPQF0bJIYNh7nfG7ZwI+J8npX3tPMwlqWZAFRUZtbSIQzfo4Pwrl/Rqr6OICOpjVANkIrPx2Px7rGCwcKw8uBuhIcoEejjjDSAaxwC838DuXn9IrWa3dcAMmmzRwesiWJKB4/4pXW8u9YC4dCSrpiY27msUDNq5ifmV4++dsJemF8D4P75D3xYiBJYUHKVaMsFuHH4BaSJxXjZxJui/m3TwfyYxkvpzKSLOZEKeiuJplBwo/KLVSbt4yfkecTYbe/XSEeVxzPUxRSLAJ7GhIk3CUbXif8bLiF+lsw5YfXbWIvs2+HeOUwgatOZV44LeYxqc12uNNoIwg/8oxEgZ/S6z4/vLiPMupwgg9PqH2CRi2C7lTmpQ7PyEPB46l923NjJ5ZQLzvEHqquZffG216xpNPBOJR2yf452QR/mJUQpwlDKNNYOEaj0KOfHt5QKChyYwRH+PFcqj+q5EVW2vf5GHNFjB84mqsbTzyUkQ2V3ZxaUaxR0JTnJ5iigaVjiTl3My7sEv/jW+ge+UE/SiCs4AAJvL7wml5le2iM7UnN2cUcqvPPhGGTAzfiIGm8kuPpCS0iU0U/afoifuLhx14n6ZDrcpqMAocz/ozmgqf597np94drZMhD27V6Jj/Ces1iYnFohPxxzfnRkQk6b2LHabVmX4u5uff1BUcm+0H4vVqrqmTo3OZ5/CgEMB7Yege6HIx3I31wIowmgg+jdmwcpBTVNXF00e2r5sbQoysrpGL6Bj8ryVMUsVsnsT7ngAqWMHTi4/6Ph80itCiaskezoVOZRoo3sVX8Btu3e2MV6iAhG4ltzL+UF0TNb9qlO1WURbe76ceBAz2PkpbBo5ZVui8WNNX6SSxOvKEg6rYfNJzsIHcA3BJrgY3jlx5SwMtxVDXHVXJ0WuxhHzahjdpzxXYw7xzRZ5JE3GWiYryo2UUb4ddbW+mlFX22P58rZ61dz2ndV5ni+6YK/APfmw6CyBHcth7WF6mcKdy5v/WekzHXi5X0kCa6OP5ym+nPR5MchL3jH+pme4NEm3zSHNkDCzCyZnPTNjui4Y/O5Zpnao6dFeW5kQdE4tP5/AE5jI8VdyHe3hiG6CnWtmHkHFTaVCsXSRtY6OF+iI+Pi9Nsqcs334xOB6wjnkRRmc4tNEMTs4jxznw00ctF1Cneky9mEPjhuNnhlySPO9RouMADTAgru/fVGyaH866LzH1aPLywvW99K1Ji79+eAbIfDtXJ+/y4+ePZbFTh8S5OYowdsRPlgitm/LxkDHGEBjX4vKek4uPqPMsznrCETGznhdjx8DE/38v3LhDxIYkhq5uVamSD3G36Ubs14eeC9WHcl0cMuc9dFjLuYP6EJe36JnVYhWp1T2EeHqUBIn+Qcs6kR8miL9wXshugdzh6fUW9pHcUllLnStzFx1YIZqTzZO4GgjSoNdGyFbxQcMHCbCpwqC6Xv6C9CsxjigosZ9W5tNDR7/kbYwG6icS/m024YHH+VE3AUgTcdmEuB2yfwZ2nxkayvt3S4yIfbTkn5LaeiU5BLzLTp9aAX+mkDIwOgI2pp4i429TwAssHrIDz35kQud4NoJTgOXDG+ts1bwkdke9pO+5AB5B3oDLqh3aSaCY+FKJOQWqx+Y80XIi5YHpT4ak5IeZq/jsj8mdhY21k3bqxusjh2x2/5ME92Lx6RypH7dqUJvex1rIDwTFp5Kn9YovJFK6eAkvYgXKxWVtB9LFzxP0q9JDh/WpHyhOON7moqdfBZFjnwKIs8hhQiCvXBNTkW21qG+hQJHcuEQ07UE/S2g1B26LGbVEz+goFytNaRRQkWZdzYO2RB8dKNNvltJhNaQDZU7appUmzGIqaenmuTwq27swnC4lvifBDbI8EbSbP7LPaMpngM1AILWyaPhHxeQ+JeJmTIMykt8nT21b2wjgAmcj1lXC7eu48LrHvpQ1s60IzQfXn+KFzHfAtni6JZEpUZRTcikzbVeK2khckrIRTH6sQAQpuSZOE/UCoSdxc4l2dvo9AaEnqhWwuTOVgv8J0ihv+tqc8FbB/04XDIOglulkjnQ3YeXQuA4gYpgPWwCk/xNW6PA0JXCe67iA4av1USLNCz+gfjXpBo3QaCgTLnDgV/fejUWYkpt/iT5zyo+ZE5QOCHOBt1UB2A9hX7dunnVXDwvepPW6ojwdhBIUhuaK4tlBqR8VHtTLhSOGbPSeXwGvCVUQ59WjcmrQFvYu/MwxF8KKUOMUjacKDYQ2nQYu1a6+4gYsxP7p9ZA/wmqo5uYQt9rlkAUL7MGLZ+MdpAbzo+CSFF1SOQbW/CRK2/UNz1W6gn+ZH5ofCUSxUQ1wpEydPbPliCxXAB0lF01LtR7QyE1JDC2yzS4drvUxz2lz1lFF4YH5krunDFRRu1ylkbJVnvPEpq/BrRc8ZqIqVslMMpGKPrcXyWLw5VsTIBwnfDSZscivW0VlqNFu7a0Q77OfDBAGL9wfmmsJrnctTtt62Ce6w8tiT6ht+XHpbm9/BIRjcp8E072k+a92uhliCT3L6lUk7k5I83iOyD/10i5cr2Fp88C0NHIU8gBQBQqrvaZbYrOZFti9UIJeWtcU5hiT2ZGPzT8zqXHu23/YkldGoAbeZ3HbS1K7mZLPn+3Tg1gUoKi2e1hNUMh6eKuF6Qx7hlBcDwOpG6agtDfUenE7gg4Vt4Afn9cXkkLe8ZNEY5pn0xfKAzv1aTc6+uX0W2xoey4Oj6Zl8xQqa9nM6VYNmrzHzpegNAGtc9T4+D6626Sn+CQYpNLcMAA88fO6RxVlHDHbtCjueu7WsDbeOevNZhsRugEaPFxyHzpZ3I+Jnw8yhCkmfdIrVqJ9zlJ2u1limDlmwFFF5u3efB5+D4chixYRnj7W4W6Y0q8bJoUQPKCM3uwmA7R2sw+8dhFVNMnDsnPXm8tLZxFgXmpsnGEk3NdGnj1kQnRvbLL9fyASRwOHerIeTmocGhMv9CINBjA3dGhZzV6I613cX0OZJO6RVcq9KfzRviGxEiM0KsLi2e/ertAzCnt3u1cUZLg1WjNV2rnhhNbf4QVQE/iBbfOI6Mtvxu42NE0wqnQQPBUc/0acxDmGgwHAHNqJrzS4iCU6gZF3b7MWeiD/IqmfOAgSvOJ7q9HHAOirVnkb19F6rYRpFUa93f2ISVmZrM3N4g4+lhlgpYr13WQz3Iuu6Pk9bRYC80EqVRNGVN2ybwKJqi7PWPwq+FTSk+qEudbQ9ti35suF5KhmU2qI18pYMa7VMV5gqsA3RWO5kLe13z3YrSqR/7aaanCb6JO1DkuDk44w1IpL/N0LPftnm5HYyU9zJXQADO9SOvWNxKOsLMwqALdLVdJLAp4j/R3aQWvuyZ0+aPQwy+p42hyTcoYfCVs3cNdgYQbQblS0sfXIsFEd05387oTXHT27lH7Jznn/e/NlJa5SrTXb02KLkPZ1z5WON4XWLHQQ6+4473QUo6dXc7qsZBMF1kkThjOPswj5DYTJ3NQ+a51FpPDNSHrFnZeJiYMrswblI9jMZQtXVLSKW+och45AUOjUzah8w+HWSaeZpSDtyw6mRiVk/BnzD0ZY5w2IKg/3prHK4FPYRlT59/sHbK53N48+I4C4M0n1IuyN9Btn4ckGFhM4TM1gbQQJIvpl/u3Xmlsk77FzGeYuBj0b38OMUj+DuleSWw5uDpAncrd6C8g85OZiap6pQSYiHlj2w4jYspIxKrJ9J2rAV3u0ZdSHsADN1migSXROvJ35QPi76rpLG1Jep1scLSlvN709tXqQs1sYjuctKGd50+gZJb0TGaZznAhnWJ57JMCRmj4o5dOKXVWJfP96bWUqdKWCnpllts29bf//s87FYOC4zdYCGxGBhKO9DCu35pnUadWyiFz5AwU8fjsM1sg+WPqFTFS82mhDNOvGvGGryEan2gUbqIJJAg3wAAAFaSURBVCPn+ebOKZX2ozoGNbv1fPbtxXRmI+VgaCC2kMrH7jVPlYfK2yDckgvf8ICLjB5NEdHVSgTuGm596+rPta2yRSbGI8S+0uxWcO/SzLDhn6LVnlkpydDtquglYHZpohvS2j3jKDT+qIhJzP39qoPc5suP1PpBGoZ3QUR9pBNsZ8xyS3p0o81jgqJRWGbn8Oc/9Xi/B9Txc07bER/giRf/QiLW+R6MxiMZymM1+wEStawxcLvE6Nw54M7lBq4Wlf7MwyM/Tw2MCStzpCf2I+clxJGfpn705d1YuVr0wkdgwMEKiBY/u64kSb4DYuIUVOwlfUeUeOVTPbIt+fm/N6mJzKp/Yqrs7yc5Ikh/F/jPOHT1ZlLJ/P/C+QXPjvk+0SR2Gr/tsZlPpJVCis4H7f/AjKoRx1Yn73ng7FNpnbFBQ+nTR6S+hWhKonT+D3IGpB1PYfKUNrb/AIFE88LP0Ooi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304" name="Picture 16" descr="http://www.clker.com/cliparts/5/f/8/1/11971067231812192805johnny_automatic_boy_sitting_in_chair.svg.h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7587" y="2475603"/>
            <a:ext cx="2234813" cy="261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772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program </a:t>
            </a:r>
            <a:endParaRPr lang="en-US" dirty="0"/>
          </a:p>
        </p:txBody>
      </p:sp>
      <p:sp>
        <p:nvSpPr>
          <p:cNvPr id="3" name="Content Placeholder 2"/>
          <p:cNvSpPr>
            <a:spLocks noGrp="1"/>
          </p:cNvSpPr>
          <p:nvPr>
            <p:ph sz="quarter" idx="1"/>
          </p:nvPr>
        </p:nvSpPr>
        <p:spPr>
          <a:xfrm>
            <a:off x="914400" y="1676400"/>
            <a:ext cx="7772400" cy="4572000"/>
          </a:xfrm>
        </p:spPr>
        <p:txBody>
          <a:bodyPr>
            <a:noAutofit/>
          </a:bodyPr>
          <a:lstStyle/>
          <a:p>
            <a:r>
              <a:rPr lang="en-US" sz="4000" dirty="0" smtClean="0"/>
              <a:t>Week 1:  Educational Session</a:t>
            </a:r>
          </a:p>
          <a:p>
            <a:r>
              <a:rPr lang="en-US" sz="4000" dirty="0" smtClean="0"/>
              <a:t>Week 2:  EXERCISE!</a:t>
            </a:r>
          </a:p>
          <a:p>
            <a:r>
              <a:rPr lang="en-US" sz="4000" dirty="0" smtClean="0"/>
              <a:t>Week 3:  Educational Session</a:t>
            </a:r>
          </a:p>
          <a:p>
            <a:r>
              <a:rPr lang="en-US" sz="4000" dirty="0" smtClean="0"/>
              <a:t>Week 4:  EXERCISE!</a:t>
            </a:r>
            <a:endParaRPr lang="en-US" sz="4000" dirty="0"/>
          </a:p>
        </p:txBody>
      </p:sp>
      <p:sp>
        <p:nvSpPr>
          <p:cNvPr id="6" name="Rectangle 5"/>
          <p:cNvSpPr/>
          <p:nvPr/>
        </p:nvSpPr>
        <p:spPr>
          <a:xfrm>
            <a:off x="1600200" y="5181600"/>
            <a:ext cx="3429000" cy="498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2327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Exercise</a:t>
            </a:r>
            <a:endParaRPr lang="en-US" dirty="0"/>
          </a:p>
        </p:txBody>
      </p:sp>
      <p:sp>
        <p:nvSpPr>
          <p:cNvPr id="3" name="Content Placeholder 2"/>
          <p:cNvSpPr>
            <a:spLocks noGrp="1"/>
          </p:cNvSpPr>
          <p:nvPr>
            <p:ph sz="quarter" idx="1"/>
          </p:nvPr>
        </p:nvSpPr>
        <p:spPr/>
        <p:txBody>
          <a:bodyPr>
            <a:normAutofit fontScale="92500"/>
          </a:bodyPr>
          <a:lstStyle/>
          <a:p>
            <a:r>
              <a:rPr lang="en-US" dirty="0" smtClean="0"/>
              <a:t>Lightweight, breathable clothing that allows free movement</a:t>
            </a:r>
          </a:p>
          <a:p>
            <a:r>
              <a:rPr lang="en-US" dirty="0" smtClean="0"/>
              <a:t>Heat Sensitive:  wear a neck cooler or a cooling vest</a:t>
            </a:r>
          </a:p>
          <a:p>
            <a:r>
              <a:rPr lang="en-US" dirty="0" smtClean="0"/>
              <a:t>Shoes:  athletic or closed-toe</a:t>
            </a:r>
          </a:p>
          <a:p>
            <a:r>
              <a:rPr lang="en-US" dirty="0" smtClean="0"/>
              <a:t>AFO:  recommended you wear the AFO for increased stability </a:t>
            </a:r>
          </a:p>
          <a:p>
            <a:r>
              <a:rPr lang="en-US" dirty="0" smtClean="0"/>
              <a:t>Make sure you have appropriate food and water intake beforehand.  Sip water throughout to keep you cool.  </a:t>
            </a:r>
          </a:p>
          <a:p>
            <a:r>
              <a:rPr lang="en-US" dirty="0" smtClean="0"/>
              <a:t>Take some time to warm up or ease into the exercise</a:t>
            </a:r>
          </a:p>
          <a:p>
            <a:r>
              <a:rPr lang="en-US" dirty="0" smtClean="0"/>
              <a:t>Remember to breathe </a:t>
            </a:r>
            <a:endParaRPr lang="en-US" dirty="0"/>
          </a:p>
        </p:txBody>
      </p:sp>
    </p:spTree>
    <p:extLst>
      <p:ext uri="{BB962C8B-B14F-4D97-AF65-F5344CB8AC3E}">
        <p14:creationId xmlns:p14="http://schemas.microsoft.com/office/powerpoint/2010/main" val="3139019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70000" lnSpcReduction="20000"/>
          </a:bodyPr>
          <a:lstStyle/>
          <a:p>
            <a:pPr lvl="0"/>
            <a:r>
              <a:rPr lang="en-US" dirty="0"/>
              <a:t>ACSM (American College of Sports Medicine).  ACSM Issues New Recommendations on Quantity and Quality of Exercise.  </a:t>
            </a:r>
            <a:r>
              <a:rPr lang="en-US" u="sng" dirty="0">
                <a:hlinkClick r:id="rId3"/>
              </a:rPr>
              <a:t>http://www.acsm.org/about-acsm/media-room/news-releases/2011/08/01/acsm-issues-new-recommendations-on-quantity-and-quality-of-exercise</a:t>
            </a:r>
            <a:r>
              <a:rPr lang="en-US" dirty="0"/>
              <a:t>. </a:t>
            </a:r>
          </a:p>
          <a:p>
            <a:pPr lvl="0"/>
            <a:r>
              <a:rPr lang="en-US" dirty="0"/>
              <a:t>Briken S, Gold SM, Patra S, Vettorazzi E, Harbs D, Tallner A, Ketels G, Schulz KH, Heesen C. </a:t>
            </a:r>
            <a:r>
              <a:rPr lang="en-US" u="sng" dirty="0">
                <a:hlinkClick r:id="rId4"/>
              </a:rPr>
              <a:t>Effects of exercise on fitness and cognition in progressive MS: a randomized, controlled pilot trial.</a:t>
            </a:r>
            <a:r>
              <a:rPr lang="en-US" dirty="0"/>
              <a:t> Mult Scler. 2014 Mar;20(3):382-90.</a:t>
            </a:r>
          </a:p>
          <a:p>
            <a:pPr lvl="0"/>
            <a:r>
              <a:rPr lang="en-US" dirty="0"/>
              <a:t>Carter AM, Daley AJ, Kesterton SW, Woodroofe NM, Saxton JM, Sharrack B. </a:t>
            </a:r>
            <a:r>
              <a:rPr lang="en-US" u="sng" dirty="0">
                <a:hlinkClick r:id="rId5"/>
              </a:rPr>
              <a:t>Pragmatic exercise intervention in people with mild to moderate multiple sclerosis: a randomised controlled feasibility study.</a:t>
            </a:r>
            <a:r>
              <a:rPr lang="en-US" dirty="0"/>
              <a:t> Contemp Clin Trials. 2013 Jul;35(2):40-7.</a:t>
            </a:r>
          </a:p>
          <a:p>
            <a:pPr lvl="0"/>
            <a:r>
              <a:rPr lang="en-US" dirty="0"/>
              <a:t>Dalgas U, Stenager E, Ingemann-Hansen T. Multiple sclerosis and physical exercise: recommendations for the application of resistance-, endurance- and combined training. Mult Scler. 2008 Jan;14(1):35-53.</a:t>
            </a:r>
          </a:p>
          <a:p>
            <a:pPr lvl="0"/>
            <a:r>
              <a:rPr lang="en-US" dirty="0"/>
              <a:t>Dean E. Physical therapy in the 21st century (Part I): Toward practice informed by epidemiology and the crisis of lifestyle conditions. Physiotherapy Theory and Practice. 2009; 25(5-6): 330-353.</a:t>
            </a:r>
          </a:p>
          <a:p>
            <a:endParaRPr lang="en-US" dirty="0"/>
          </a:p>
        </p:txBody>
      </p:sp>
    </p:spTree>
    <p:extLst>
      <p:ext uri="{BB962C8B-B14F-4D97-AF65-F5344CB8AC3E}">
        <p14:creationId xmlns:p14="http://schemas.microsoft.com/office/powerpoint/2010/main" val="2961436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77500" lnSpcReduction="20000"/>
          </a:bodyPr>
          <a:lstStyle/>
          <a:p>
            <a:pPr lvl="0"/>
            <a:r>
              <a:rPr lang="en-US" dirty="0"/>
              <a:t>McLeroy KR, Bibeau D, Stecker A, Glanz K. An Ecological Perspective on Health Promotion Programs. Health Education Quarterly 1988;15(4): 351-377.</a:t>
            </a:r>
          </a:p>
          <a:p>
            <a:pPr lvl="0"/>
            <a:r>
              <a:rPr lang="en-US" dirty="0"/>
              <a:t>Motl RW, Dlugonski D, Wójcicki TR, McAuley E, Mohr DC. </a:t>
            </a:r>
            <a:r>
              <a:rPr lang="en-US" u="sng" dirty="0">
                <a:hlinkClick r:id="rId3"/>
              </a:rPr>
              <a:t>Internet intervention for increasing physical activity in persons with multiple sclerosis.</a:t>
            </a:r>
            <a:r>
              <a:rPr lang="en-US" dirty="0"/>
              <a:t> Mult Scler. 2011 Jan;17(1):116-28.</a:t>
            </a:r>
          </a:p>
          <a:p>
            <a:pPr lvl="0"/>
            <a:r>
              <a:rPr lang="en-US" dirty="0"/>
              <a:t>Motl RW, Snook EM, Wynn DR, Vollmer T. </a:t>
            </a:r>
            <a:r>
              <a:rPr lang="en-US" u="sng" dirty="0">
                <a:hlinkClick r:id="rId4"/>
              </a:rPr>
              <a:t>Physical activity correlates with neurological impairment and disability in multiple sclerosis.</a:t>
            </a:r>
            <a:r>
              <a:rPr lang="en-US" dirty="0"/>
              <a:t> J Nerv Ment Dis. 2008 Jun;196(6):492-5.</a:t>
            </a:r>
          </a:p>
          <a:p>
            <a:pPr lvl="0"/>
            <a:r>
              <a:rPr lang="en-US" dirty="0"/>
              <a:t>Karpatkin H. Intermittent strengthening results in improved leg raise function in persons with MS. Paper presented at: 27th Annual Meeting of the CMSC and the 5th Cooperative Meeting of the CMSC-ACTRIMS; May 29-June 1, 2013; Orlando, FL</a:t>
            </a:r>
          </a:p>
          <a:p>
            <a:pPr lvl="0"/>
            <a:r>
              <a:rPr lang="en-US" dirty="0"/>
              <a:t>Sandroff BM, Klaren RE, Pilutti LA, Dlugonski D, Benedict RH, Motl RW. </a:t>
            </a:r>
            <a:r>
              <a:rPr lang="en-US" u="sng" dirty="0">
                <a:hlinkClick r:id="rId5"/>
              </a:rPr>
              <a:t>Randomized controlled trial of physical activity, cognition, and walking in multiple sclerosis.</a:t>
            </a:r>
            <a:r>
              <a:rPr lang="en-US" dirty="0"/>
              <a:t> J Neurol. 2014 Feb;261(2):363-72. </a:t>
            </a:r>
          </a:p>
          <a:p>
            <a:endParaRPr lang="en-US" dirty="0"/>
          </a:p>
        </p:txBody>
      </p:sp>
    </p:spTree>
    <p:extLst>
      <p:ext uri="{BB962C8B-B14F-4D97-AF65-F5344CB8AC3E}">
        <p14:creationId xmlns:p14="http://schemas.microsoft.com/office/powerpoint/2010/main" val="155837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69925678"/>
              </p:ext>
            </p:extLst>
          </p:nvPr>
        </p:nvGraphicFramePr>
        <p:xfrm>
          <a:off x="228598" y="685801"/>
          <a:ext cx="8839201" cy="3810001"/>
        </p:xfrm>
        <a:graphic>
          <a:graphicData uri="http://schemas.openxmlformats.org/drawingml/2006/table">
            <a:tbl>
              <a:tblPr>
                <a:tableStyleId>{5C22544A-7EE6-4342-B048-85BDC9FD1C3A}</a:tableStyleId>
              </a:tblPr>
              <a:tblGrid>
                <a:gridCol w="2149919"/>
                <a:gridCol w="2290129"/>
                <a:gridCol w="3067137"/>
                <a:gridCol w="1332016"/>
              </a:tblGrid>
              <a:tr h="1080056">
                <a:tc>
                  <a:txBody>
                    <a:bodyPr/>
                    <a:lstStyle/>
                    <a:p>
                      <a:pPr algn="l" fontAlgn="b"/>
                      <a:r>
                        <a:rPr lang="en-US" sz="2400" u="none" strike="noStrike" dirty="0">
                          <a:effectLst/>
                        </a:rPr>
                        <a:t> </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Waiver</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Physician's Release</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Outcomes</a:t>
                      </a:r>
                      <a:endParaRPr lang="en-US" sz="2400" b="0" i="0" u="none" strike="noStrike">
                        <a:solidFill>
                          <a:srgbClr val="000000"/>
                        </a:solidFill>
                        <a:effectLst/>
                        <a:latin typeface="Calibri"/>
                      </a:endParaRPr>
                    </a:p>
                  </a:txBody>
                  <a:tcPr marL="9525" marR="9525" marT="9525" marB="0" anchor="b"/>
                </a:tc>
              </a:tr>
              <a:tr h="545989">
                <a:tc>
                  <a:txBody>
                    <a:bodyPr/>
                    <a:lstStyle/>
                    <a:p>
                      <a:pPr algn="l" fontAlgn="b"/>
                      <a:r>
                        <a:rPr lang="en-US" sz="2400" u="none" strike="noStrike" dirty="0" smtClean="0">
                          <a:effectLst/>
                        </a:rPr>
                        <a:t>V.</a:t>
                      </a:r>
                      <a:r>
                        <a:rPr lang="en-US" sz="2400" u="none" strike="noStrike" baseline="0" dirty="0" smtClean="0">
                          <a:effectLst/>
                        </a:rPr>
                        <a:t> </a:t>
                      </a:r>
                      <a:r>
                        <a:rPr lang="en-US" sz="2400" u="none" strike="noStrike" dirty="0" smtClean="0">
                          <a:effectLst/>
                        </a:rPr>
                        <a:t>Swann</a:t>
                      </a:r>
                      <a:endParaRPr lang="en-US" sz="2400" b="0" i="0" u="none" strike="noStrike" dirty="0">
                        <a:solidFill>
                          <a:srgbClr val="000000"/>
                        </a:solidFill>
                        <a:effectLst/>
                        <a:latin typeface="Calibri"/>
                      </a:endParaRPr>
                    </a:p>
                  </a:txBody>
                  <a:tcPr marL="9525" marR="9525" marT="9525" marB="0" anchor="b"/>
                </a:tc>
                <a:tc>
                  <a:txBody>
                    <a:bodyPr/>
                    <a:lstStyle/>
                    <a:p>
                      <a:pPr algn="ctr" fontAlgn="ctr"/>
                      <a:r>
                        <a:rPr lang="en-US" sz="2400" u="none" strike="noStrike">
                          <a:effectLst/>
                        </a:rPr>
                        <a:t>x</a:t>
                      </a:r>
                      <a:endParaRPr lang="en-US" sz="2400" b="0" i="0" u="none" strike="noStrike">
                        <a:solidFill>
                          <a:srgbClr val="000000"/>
                        </a:solidFill>
                        <a:effectLst/>
                        <a:latin typeface="Calibri"/>
                      </a:endParaRPr>
                    </a:p>
                  </a:txBody>
                  <a:tcPr marL="9525" marR="9525" marT="9525" marB="0" anchor="ctr"/>
                </a:tc>
                <a:tc>
                  <a:txBody>
                    <a:bodyPr/>
                    <a:lstStyle/>
                    <a:p>
                      <a:pPr algn="ctr" fontAlgn="b"/>
                      <a:r>
                        <a:rPr lang="en-US" sz="2400" u="none" strike="noStrike">
                          <a:effectLst/>
                        </a:rPr>
                        <a:t> </a:t>
                      </a:r>
                      <a:endParaRPr lang="en-US" sz="2400" b="0" i="0" u="none" strike="noStrike">
                        <a:solidFill>
                          <a:srgbClr val="000000"/>
                        </a:solidFill>
                        <a:effectLst/>
                        <a:latin typeface="Calibri"/>
                      </a:endParaRPr>
                    </a:p>
                  </a:txBody>
                  <a:tcPr marL="9525" marR="9525" marT="9525" marB="0" anchor="b"/>
                </a:tc>
                <a:tc>
                  <a:txBody>
                    <a:bodyPr/>
                    <a:lstStyle/>
                    <a:p>
                      <a:pPr algn="ctr" fontAlgn="ctr"/>
                      <a:r>
                        <a:rPr lang="en-US" sz="2400" u="none" strike="noStrike">
                          <a:effectLst/>
                        </a:rPr>
                        <a:t>x</a:t>
                      </a:r>
                      <a:endParaRPr lang="en-US" sz="2400" b="0" i="0" u="none" strike="noStrike">
                        <a:solidFill>
                          <a:srgbClr val="000000"/>
                        </a:solidFill>
                        <a:effectLst/>
                        <a:latin typeface="Calibri"/>
                      </a:endParaRPr>
                    </a:p>
                  </a:txBody>
                  <a:tcPr marL="9525" marR="9525" marT="9525" marB="0" anchor="ctr"/>
                </a:tc>
              </a:tr>
              <a:tr h="545989">
                <a:tc>
                  <a:txBody>
                    <a:bodyPr/>
                    <a:lstStyle/>
                    <a:p>
                      <a:pPr algn="l" fontAlgn="b"/>
                      <a:r>
                        <a:rPr lang="en-US" sz="2400" u="none" strike="noStrike">
                          <a:effectLst/>
                        </a:rPr>
                        <a:t>Barbara</a:t>
                      </a:r>
                      <a:endParaRPr lang="en-US" sz="2400" b="0" i="0" u="none" strike="noStrike">
                        <a:solidFill>
                          <a:srgbClr val="000000"/>
                        </a:solidFill>
                        <a:effectLst/>
                        <a:latin typeface="Calibri"/>
                      </a:endParaRPr>
                    </a:p>
                  </a:txBody>
                  <a:tcPr marL="9525" marR="9525" marT="9525" marB="0" anchor="b"/>
                </a:tc>
                <a:tc>
                  <a:txBody>
                    <a:bodyPr/>
                    <a:lstStyle/>
                    <a:p>
                      <a:pPr algn="ctr" fontAlgn="ctr"/>
                      <a:r>
                        <a:rPr lang="en-US" sz="2400" u="none" strike="noStrike" dirty="0">
                          <a:effectLst/>
                        </a:rPr>
                        <a:t> </a:t>
                      </a:r>
                      <a:endParaRPr lang="en-US" sz="2400" b="0" i="0" u="none" strike="noStrike" dirty="0">
                        <a:solidFill>
                          <a:srgbClr val="000000"/>
                        </a:solidFill>
                        <a:effectLst/>
                        <a:latin typeface="Calibri"/>
                      </a:endParaRPr>
                    </a:p>
                  </a:txBody>
                  <a:tcPr marL="9525" marR="9525" marT="9525" marB="0" anchor="ctr"/>
                </a:tc>
                <a:tc>
                  <a:txBody>
                    <a:bodyPr/>
                    <a:lstStyle/>
                    <a:p>
                      <a:pPr algn="ctr" fontAlgn="b"/>
                      <a:r>
                        <a:rPr lang="en-US" sz="2400" u="none" strike="noStrike" dirty="0">
                          <a:effectLst/>
                        </a:rPr>
                        <a:t> </a:t>
                      </a:r>
                      <a:endParaRPr lang="en-US" sz="2400" b="0" i="0" u="none" strike="noStrike" dirty="0">
                        <a:solidFill>
                          <a:srgbClr val="000000"/>
                        </a:solidFill>
                        <a:effectLst/>
                        <a:latin typeface="Calibri"/>
                      </a:endParaRPr>
                    </a:p>
                  </a:txBody>
                  <a:tcPr marL="9525" marR="9525" marT="9525" marB="0" anchor="b"/>
                </a:tc>
                <a:tc>
                  <a:txBody>
                    <a:bodyPr/>
                    <a:lstStyle/>
                    <a:p>
                      <a:pPr algn="ctr" fontAlgn="ctr"/>
                      <a:r>
                        <a:rPr lang="en-US" sz="2400" u="none" strike="noStrike">
                          <a:effectLst/>
                        </a:rPr>
                        <a:t> </a:t>
                      </a:r>
                      <a:endParaRPr lang="en-US" sz="2400" b="0" i="0" u="none" strike="noStrike">
                        <a:solidFill>
                          <a:srgbClr val="000000"/>
                        </a:solidFill>
                        <a:effectLst/>
                        <a:latin typeface="Calibri"/>
                      </a:endParaRPr>
                    </a:p>
                  </a:txBody>
                  <a:tcPr marL="9525" marR="9525" marT="9525" marB="0" anchor="ctr"/>
                </a:tc>
              </a:tr>
              <a:tr h="545989">
                <a:tc>
                  <a:txBody>
                    <a:bodyPr/>
                    <a:lstStyle/>
                    <a:p>
                      <a:pPr algn="l" fontAlgn="b"/>
                      <a:r>
                        <a:rPr lang="en-US" sz="2400" u="none" strike="noStrike" dirty="0" err="1">
                          <a:effectLst/>
                        </a:rPr>
                        <a:t>Thalia</a:t>
                      </a:r>
                      <a:endParaRPr lang="en-US" sz="2400" b="0" i="0" u="none" strike="noStrike" dirty="0">
                        <a:solidFill>
                          <a:srgbClr val="000000"/>
                        </a:solidFill>
                        <a:effectLst/>
                        <a:latin typeface="Calibri"/>
                      </a:endParaRPr>
                    </a:p>
                  </a:txBody>
                  <a:tcPr marL="9525" marR="9525" marT="9525" marB="0" anchor="b"/>
                </a:tc>
                <a:tc>
                  <a:txBody>
                    <a:bodyPr/>
                    <a:lstStyle/>
                    <a:p>
                      <a:pPr algn="ctr" fontAlgn="ctr"/>
                      <a:r>
                        <a:rPr lang="en-US" sz="2400" u="none" strike="noStrike">
                          <a:effectLst/>
                        </a:rPr>
                        <a:t> </a:t>
                      </a:r>
                      <a:endParaRPr lang="en-US" sz="2400" b="0" i="0" u="none" strike="noStrike">
                        <a:solidFill>
                          <a:srgbClr val="000000"/>
                        </a:solidFill>
                        <a:effectLst/>
                        <a:latin typeface="Calibri"/>
                      </a:endParaRPr>
                    </a:p>
                  </a:txBody>
                  <a:tcPr marL="9525" marR="9525" marT="9525" marB="0" anchor="ctr"/>
                </a:tc>
                <a:tc>
                  <a:txBody>
                    <a:bodyPr/>
                    <a:lstStyle/>
                    <a:p>
                      <a:pPr algn="ctr" fontAlgn="b"/>
                      <a:r>
                        <a:rPr lang="en-US" sz="2400" u="none" strike="noStrike">
                          <a:effectLst/>
                        </a:rPr>
                        <a:t> </a:t>
                      </a:r>
                      <a:endParaRPr lang="en-US" sz="2400" b="0" i="0" u="none" strike="noStrike">
                        <a:solidFill>
                          <a:srgbClr val="000000"/>
                        </a:solidFill>
                        <a:effectLst/>
                        <a:latin typeface="Calibri"/>
                      </a:endParaRPr>
                    </a:p>
                  </a:txBody>
                  <a:tcPr marL="9525" marR="9525" marT="9525" marB="0" anchor="b"/>
                </a:tc>
                <a:tc>
                  <a:txBody>
                    <a:bodyPr/>
                    <a:lstStyle/>
                    <a:p>
                      <a:pPr algn="ctr" fontAlgn="ctr"/>
                      <a:r>
                        <a:rPr lang="en-US" sz="2400" u="none" strike="noStrike">
                          <a:effectLst/>
                        </a:rPr>
                        <a:t>x</a:t>
                      </a:r>
                      <a:endParaRPr lang="en-US" sz="2400" b="0" i="0" u="none" strike="noStrike">
                        <a:solidFill>
                          <a:srgbClr val="000000"/>
                        </a:solidFill>
                        <a:effectLst/>
                        <a:latin typeface="Calibri"/>
                      </a:endParaRPr>
                    </a:p>
                  </a:txBody>
                  <a:tcPr marL="9525" marR="9525" marT="9525" marB="0" anchor="ctr"/>
                </a:tc>
              </a:tr>
              <a:tr h="545989">
                <a:tc>
                  <a:txBody>
                    <a:bodyPr/>
                    <a:lstStyle/>
                    <a:p>
                      <a:pPr algn="l" fontAlgn="b"/>
                      <a:r>
                        <a:rPr lang="en-US" sz="2400" u="none" strike="noStrike" dirty="0">
                          <a:effectLst/>
                        </a:rPr>
                        <a:t>Chuck</a:t>
                      </a:r>
                      <a:endParaRPr lang="en-US" sz="2400" b="0" i="0" u="none" strike="noStrike" dirty="0">
                        <a:solidFill>
                          <a:srgbClr val="000000"/>
                        </a:solidFill>
                        <a:effectLst/>
                        <a:latin typeface="Calibri"/>
                      </a:endParaRPr>
                    </a:p>
                  </a:txBody>
                  <a:tcPr marL="9525" marR="9525" marT="9525" marB="0" anchor="b"/>
                </a:tc>
                <a:tc>
                  <a:txBody>
                    <a:bodyPr/>
                    <a:lstStyle/>
                    <a:p>
                      <a:pPr algn="ctr" fontAlgn="ctr"/>
                      <a:r>
                        <a:rPr lang="en-US" sz="2400" u="none" strike="noStrike">
                          <a:effectLst/>
                        </a:rPr>
                        <a:t> </a:t>
                      </a:r>
                      <a:endParaRPr lang="en-US" sz="2400" b="0" i="0" u="none" strike="noStrike">
                        <a:solidFill>
                          <a:srgbClr val="000000"/>
                        </a:solidFill>
                        <a:effectLst/>
                        <a:latin typeface="Calibri"/>
                      </a:endParaRPr>
                    </a:p>
                  </a:txBody>
                  <a:tcPr marL="9525" marR="9525" marT="9525" marB="0" anchor="ctr"/>
                </a:tc>
                <a:tc>
                  <a:txBody>
                    <a:bodyPr/>
                    <a:lstStyle/>
                    <a:p>
                      <a:pPr algn="ctr" fontAlgn="b"/>
                      <a:r>
                        <a:rPr lang="en-US" sz="2400" u="none" strike="noStrike">
                          <a:effectLst/>
                        </a:rPr>
                        <a:t> </a:t>
                      </a:r>
                      <a:endParaRPr lang="en-US" sz="2400" b="0" i="0" u="none" strike="noStrike">
                        <a:solidFill>
                          <a:srgbClr val="000000"/>
                        </a:solidFill>
                        <a:effectLst/>
                        <a:latin typeface="Calibri"/>
                      </a:endParaRPr>
                    </a:p>
                  </a:txBody>
                  <a:tcPr marL="9525" marR="9525" marT="9525" marB="0" anchor="b"/>
                </a:tc>
                <a:tc>
                  <a:txBody>
                    <a:bodyPr/>
                    <a:lstStyle/>
                    <a:p>
                      <a:pPr algn="ctr" fontAlgn="ctr"/>
                      <a:r>
                        <a:rPr lang="en-US" sz="2400" u="none" strike="noStrike">
                          <a:effectLst/>
                        </a:rPr>
                        <a:t>x</a:t>
                      </a:r>
                      <a:endParaRPr lang="en-US" sz="2400" b="0" i="0" u="none" strike="noStrike">
                        <a:solidFill>
                          <a:srgbClr val="000000"/>
                        </a:solidFill>
                        <a:effectLst/>
                        <a:latin typeface="Calibri"/>
                      </a:endParaRPr>
                    </a:p>
                  </a:txBody>
                  <a:tcPr marL="9525" marR="9525" marT="9525" marB="0" anchor="ctr"/>
                </a:tc>
              </a:tr>
              <a:tr h="545989">
                <a:tc>
                  <a:txBody>
                    <a:bodyPr/>
                    <a:lstStyle/>
                    <a:p>
                      <a:pPr algn="l" fontAlgn="b"/>
                      <a:r>
                        <a:rPr lang="en-US" sz="2400" u="none" strike="noStrike">
                          <a:effectLst/>
                        </a:rPr>
                        <a:t>Betsy</a:t>
                      </a:r>
                      <a:endParaRPr lang="en-US" sz="2400" b="0" i="0" u="none" strike="noStrike">
                        <a:solidFill>
                          <a:srgbClr val="000000"/>
                        </a:solidFill>
                        <a:effectLst/>
                        <a:latin typeface="Calibri"/>
                      </a:endParaRPr>
                    </a:p>
                  </a:txBody>
                  <a:tcPr marL="9525" marR="9525" marT="9525" marB="0" anchor="b"/>
                </a:tc>
                <a:tc>
                  <a:txBody>
                    <a:bodyPr/>
                    <a:lstStyle/>
                    <a:p>
                      <a:pPr algn="ctr" fontAlgn="ctr"/>
                      <a:r>
                        <a:rPr lang="en-US" sz="2400" u="none" strike="noStrike" dirty="0">
                          <a:effectLst/>
                        </a:rPr>
                        <a:t> </a:t>
                      </a:r>
                      <a:endParaRPr lang="en-US" sz="2400" b="0" i="0" u="none" strike="noStrike" dirty="0">
                        <a:solidFill>
                          <a:srgbClr val="000000"/>
                        </a:solidFill>
                        <a:effectLst/>
                        <a:latin typeface="Calibri"/>
                      </a:endParaRPr>
                    </a:p>
                  </a:txBody>
                  <a:tcPr marL="9525" marR="9525" marT="9525" marB="0" anchor="ctr"/>
                </a:tc>
                <a:tc>
                  <a:txBody>
                    <a:bodyPr/>
                    <a:lstStyle/>
                    <a:p>
                      <a:pPr algn="ctr" fontAlgn="b"/>
                      <a:r>
                        <a:rPr lang="en-US" sz="2400" u="none" strike="noStrike" dirty="0">
                          <a:effectLst/>
                        </a:rPr>
                        <a:t>x</a:t>
                      </a:r>
                      <a:endParaRPr lang="en-US" sz="2400" b="0" i="0" u="none" strike="noStrike" dirty="0">
                        <a:solidFill>
                          <a:srgbClr val="000000"/>
                        </a:solidFill>
                        <a:effectLst/>
                        <a:latin typeface="Calibri"/>
                      </a:endParaRPr>
                    </a:p>
                  </a:txBody>
                  <a:tcPr marL="9525" marR="9525" marT="9525" marB="0" anchor="b"/>
                </a:tc>
                <a:tc>
                  <a:txBody>
                    <a:bodyPr/>
                    <a:lstStyle/>
                    <a:p>
                      <a:pPr algn="ctr" fontAlgn="ctr"/>
                      <a:r>
                        <a:rPr lang="en-US" sz="2400" u="none" strike="noStrike" dirty="0">
                          <a:effectLst/>
                        </a:rPr>
                        <a:t>x</a:t>
                      </a:r>
                      <a:endParaRPr lang="en-US" sz="24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436635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Today</a:t>
            </a:r>
            <a:endParaRPr lang="en-US" dirty="0"/>
          </a:p>
        </p:txBody>
      </p:sp>
      <p:sp>
        <p:nvSpPr>
          <p:cNvPr id="3" name="Content Placeholder 2"/>
          <p:cNvSpPr>
            <a:spLocks noGrp="1"/>
          </p:cNvSpPr>
          <p:nvPr>
            <p:ph sz="quarter" idx="1"/>
          </p:nvPr>
        </p:nvSpPr>
        <p:spPr/>
        <p:txBody>
          <a:bodyPr/>
          <a:lstStyle/>
          <a:p>
            <a:r>
              <a:rPr lang="en-US" dirty="0" smtClean="0"/>
              <a:t>Individuals will</a:t>
            </a:r>
          </a:p>
          <a:p>
            <a:pPr lvl="1"/>
            <a:r>
              <a:rPr lang="en-US" dirty="0" smtClean="0"/>
              <a:t>Understand various factors that they can and cannot control with MS</a:t>
            </a:r>
          </a:p>
          <a:p>
            <a:pPr lvl="1"/>
            <a:r>
              <a:rPr lang="en-US" dirty="0" smtClean="0"/>
              <a:t>Describe various benefits to wellness decisions involving diet, exercise, and stress management </a:t>
            </a:r>
          </a:p>
          <a:p>
            <a:pPr lvl="1"/>
            <a:r>
              <a:rPr lang="en-US" dirty="0" smtClean="0"/>
              <a:t>Understand appropriate recommendations for physical activity with MS</a:t>
            </a:r>
          </a:p>
          <a:p>
            <a:pPr lvl="1"/>
            <a:r>
              <a:rPr lang="en-US" dirty="0" smtClean="0"/>
              <a:t>Discuss reasons why they exercise</a:t>
            </a:r>
          </a:p>
          <a:p>
            <a:pPr lvl="1"/>
            <a:r>
              <a:rPr lang="en-US" dirty="0" smtClean="0"/>
              <a:t>Discuss reasons why they do not exercise </a:t>
            </a:r>
          </a:p>
        </p:txBody>
      </p:sp>
    </p:spTree>
    <p:extLst>
      <p:ext uri="{BB962C8B-B14F-4D97-AF65-F5344CB8AC3E}">
        <p14:creationId xmlns:p14="http://schemas.microsoft.com/office/powerpoint/2010/main" val="3580236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57400" y="1524000"/>
            <a:ext cx="4800600" cy="32766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smtClean="0">
                <a:solidFill>
                  <a:schemeClr val="tx1"/>
                </a:solidFill>
              </a:rPr>
              <a:t>CONTROL</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49455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fontScale="90000"/>
          </a:bodyPr>
          <a:lstStyle/>
          <a:p>
            <a:r>
              <a:rPr lang="en-US" dirty="0" smtClean="0"/>
              <a:t>Why Does Exercise &amp; Wellness Matter?</a:t>
            </a:r>
            <a:endParaRPr lang="en-US" dirty="0"/>
          </a:p>
        </p:txBody>
      </p:sp>
      <p:pic>
        <p:nvPicPr>
          <p:cNvPr id="3074" name="Picture 2" descr="http://retirementforseniors.com/wp-content/uploads/2011/08/senior_exercis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5364479"/>
            <a:ext cx="1676401" cy="134112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209800" y="1219200"/>
            <a:ext cx="2362201" cy="17526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MS</a:t>
            </a:r>
            <a:r>
              <a:rPr lang="en-US" sz="2400" dirty="0" smtClean="0">
                <a:solidFill>
                  <a:schemeClr val="tx1"/>
                </a:solidFill>
              </a:rPr>
              <a:t>  </a:t>
            </a:r>
            <a:r>
              <a:rPr lang="en-US" sz="2400" dirty="0" smtClean="0">
                <a:solidFill>
                  <a:schemeClr val="bg1"/>
                </a:solidFill>
              </a:rPr>
              <a:t>.</a:t>
            </a:r>
            <a:endParaRPr lang="en-US" sz="2400" dirty="0">
              <a:solidFill>
                <a:schemeClr val="bg1"/>
              </a:solidFill>
            </a:endParaRPr>
          </a:p>
        </p:txBody>
      </p:sp>
      <p:sp>
        <p:nvSpPr>
          <p:cNvPr id="7" name="Oval 6"/>
          <p:cNvSpPr/>
          <p:nvPr/>
        </p:nvSpPr>
        <p:spPr>
          <a:xfrm>
            <a:off x="4191001" y="1219200"/>
            <a:ext cx="2743200" cy="175260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 </a:t>
            </a:r>
            <a:r>
              <a:rPr lang="en-US" sz="2400" dirty="0" smtClean="0">
                <a:solidFill>
                  <a:schemeClr val="tx1"/>
                </a:solidFill>
              </a:rPr>
              <a:t>   </a:t>
            </a:r>
            <a:r>
              <a:rPr lang="en-US" sz="3600" dirty="0" smtClean="0">
                <a:solidFill>
                  <a:schemeClr val="tx1"/>
                </a:solidFill>
              </a:rPr>
              <a:t>Wellness</a:t>
            </a:r>
            <a:r>
              <a:rPr lang="en-US" sz="2400" dirty="0" smtClean="0">
                <a:solidFill>
                  <a:schemeClr val="bg1"/>
                </a:solidFill>
              </a:rPr>
              <a:t>.</a:t>
            </a:r>
            <a:endParaRPr lang="en-US" sz="2400" dirty="0">
              <a:solidFill>
                <a:schemeClr val="bg1"/>
              </a:solidFill>
            </a:endParaRPr>
          </a:p>
        </p:txBody>
      </p:sp>
      <p:cxnSp>
        <p:nvCxnSpPr>
          <p:cNvPr id="20" name="Straight Arrow Connector 19"/>
          <p:cNvCxnSpPr/>
          <p:nvPr/>
        </p:nvCxnSpPr>
        <p:spPr>
          <a:xfrm flipH="1">
            <a:off x="2209234" y="2971800"/>
            <a:ext cx="457766" cy="5649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9472" y="3334743"/>
            <a:ext cx="2551328" cy="20297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MS Symptoms like weakness, imbalance, fatigue, etc.</a:t>
            </a:r>
            <a:endParaRPr lang="en-US" sz="2000" dirty="0">
              <a:solidFill>
                <a:schemeClr val="bg1"/>
              </a:solidFill>
            </a:endParaRPr>
          </a:p>
        </p:txBody>
      </p:sp>
      <p:cxnSp>
        <p:nvCxnSpPr>
          <p:cNvPr id="28" name="Straight Arrow Connector 27"/>
          <p:cNvCxnSpPr/>
          <p:nvPr/>
        </p:nvCxnSpPr>
        <p:spPr>
          <a:xfrm>
            <a:off x="6483212" y="2971800"/>
            <a:ext cx="361283" cy="571500"/>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flipH="1">
            <a:off x="6407010" y="3334743"/>
            <a:ext cx="2660790" cy="1923057"/>
          </a:xfrm>
          <a:prstGeom prst="ellipse">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Exercise, Nutrition, &amp; Stress Management</a:t>
            </a:r>
            <a:endParaRPr lang="en-US" sz="2000" dirty="0">
              <a:solidFill>
                <a:schemeClr val="bg1"/>
              </a:solidFill>
            </a:endParaRPr>
          </a:p>
        </p:txBody>
      </p:sp>
      <p:sp>
        <p:nvSpPr>
          <p:cNvPr id="41" name="Oval 40"/>
          <p:cNvSpPr/>
          <p:nvPr/>
        </p:nvSpPr>
        <p:spPr>
          <a:xfrm>
            <a:off x="3360125" y="4953000"/>
            <a:ext cx="2583475" cy="1752600"/>
          </a:xfrm>
          <a:prstGeom prst="ellipse">
            <a:avLst/>
          </a:prstGeom>
          <a:solidFill>
            <a:srgbClr val="FFFF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schemeClr val="tx1"/>
                </a:solidFill>
              </a:rPr>
              <a:t>FUNCTION &amp; QOL</a:t>
            </a:r>
            <a:endParaRPr lang="en-US" sz="2400" u="sng" dirty="0">
              <a:solidFill>
                <a:schemeClr val="bg1"/>
              </a:solidFill>
            </a:endParaRPr>
          </a:p>
        </p:txBody>
      </p:sp>
      <p:cxnSp>
        <p:nvCxnSpPr>
          <p:cNvPr id="43" name="Straight Arrow Connector 42"/>
          <p:cNvCxnSpPr/>
          <p:nvPr/>
        </p:nvCxnSpPr>
        <p:spPr>
          <a:xfrm>
            <a:off x="2438399" y="5181600"/>
            <a:ext cx="921726"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899262" y="4876800"/>
            <a:ext cx="708513" cy="2798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934530" y="5156689"/>
            <a:ext cx="771071" cy="3297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5625730" y="4819649"/>
            <a:ext cx="857482" cy="3941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853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1" grpId="0" animBg="1"/>
      <p:bldP spid="29"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r>
              <a:rPr lang="en-US" dirty="0" smtClean="0"/>
              <a:t>Why is Wellness such a Big Deal?</a:t>
            </a:r>
            <a:endParaRPr lang="en-US" dirty="0"/>
          </a:p>
        </p:txBody>
      </p:sp>
      <p:sp>
        <p:nvSpPr>
          <p:cNvPr id="3" name="Content Placeholder 2"/>
          <p:cNvSpPr>
            <a:spLocks noGrp="1"/>
          </p:cNvSpPr>
          <p:nvPr>
            <p:ph sz="quarter" idx="1"/>
          </p:nvPr>
        </p:nvSpPr>
        <p:spPr>
          <a:xfrm>
            <a:off x="685800" y="1447800"/>
            <a:ext cx="8001000" cy="1524000"/>
          </a:xfrm>
        </p:spPr>
        <p:txBody>
          <a:bodyPr/>
          <a:lstStyle/>
          <a:p>
            <a:r>
              <a:rPr lang="en-US" sz="3200" dirty="0" smtClean="0">
                <a:latin typeface="Calibri"/>
                <a:cs typeface="Calibri"/>
              </a:rPr>
              <a:t>Inactivity = D</a:t>
            </a:r>
            <a:r>
              <a:rPr lang="en-US" sz="3200" dirty="0" smtClean="0"/>
              <a:t>isability </a:t>
            </a:r>
            <a:r>
              <a:rPr lang="en-US" sz="1800" dirty="0" smtClean="0"/>
              <a:t>(Motl 2008)</a:t>
            </a:r>
          </a:p>
          <a:p>
            <a:r>
              <a:rPr lang="en-US" sz="3200" dirty="0" smtClean="0"/>
              <a:t>Comorbidity </a:t>
            </a:r>
            <a:r>
              <a:rPr lang="en-US" sz="3200" dirty="0"/>
              <a:t>= </a:t>
            </a:r>
            <a:r>
              <a:rPr lang="en-US" sz="3200" dirty="0">
                <a:latin typeface="Calibri"/>
                <a:cs typeface="Calibri"/>
              </a:rPr>
              <a:t>↑ </a:t>
            </a:r>
            <a:r>
              <a:rPr lang="en-US" sz="3200" dirty="0" smtClean="0"/>
              <a:t>Disability</a:t>
            </a:r>
          </a:p>
          <a:p>
            <a:pPr marL="0" indent="0">
              <a:buNone/>
            </a:pPr>
            <a:endParaRPr lang="en-US" dirty="0" smtClean="0"/>
          </a:p>
          <a:p>
            <a:pPr lvl="1"/>
            <a:endParaRPr lang="en-US" dirty="0"/>
          </a:p>
        </p:txBody>
      </p:sp>
      <p:sp>
        <p:nvSpPr>
          <p:cNvPr id="4" name="TextBox 3"/>
          <p:cNvSpPr txBox="1"/>
          <p:nvPr/>
        </p:nvSpPr>
        <p:spPr>
          <a:xfrm>
            <a:off x="457200" y="3330476"/>
            <a:ext cx="8686800" cy="2308324"/>
          </a:xfrm>
          <a:prstGeom prst="rect">
            <a:avLst/>
          </a:prstGeom>
          <a:noFill/>
        </p:spPr>
        <p:txBody>
          <a:bodyPr wrap="square" rtlCol="0">
            <a:spAutoFit/>
          </a:bodyPr>
          <a:lstStyle/>
          <a:p>
            <a:r>
              <a:rPr lang="en-US" sz="2400" u="sng" dirty="0"/>
              <a:t>TOP 10 Causes of Death in the US (CDC):  </a:t>
            </a:r>
          </a:p>
          <a:p>
            <a:r>
              <a:rPr lang="en-US" sz="2400" dirty="0" smtClean="0">
                <a:latin typeface="Arial" panose="020B0604020202020204" pitchFamily="34" charset="0"/>
                <a:cs typeface="Arial" panose="020B0604020202020204" pitchFamily="34" charset="0"/>
              </a:rPr>
              <a:t>1. Cardiovascular Disease      6.  Alzheimer's</a:t>
            </a:r>
          </a:p>
          <a:p>
            <a:r>
              <a:rPr lang="en-US" sz="2400" dirty="0" smtClean="0">
                <a:latin typeface="Arial" panose="020B0604020202020204" pitchFamily="34" charset="0"/>
                <a:cs typeface="Arial" panose="020B0604020202020204" pitchFamily="34" charset="0"/>
              </a:rPr>
              <a:t>2. Cancer                                 7. Diabetes  </a:t>
            </a:r>
          </a:p>
          <a:p>
            <a:r>
              <a:rPr lang="en-US" sz="2400" dirty="0" smtClean="0">
                <a:latin typeface="Arial" panose="020B0604020202020204" pitchFamily="34" charset="0"/>
                <a:cs typeface="Arial" panose="020B0604020202020204" pitchFamily="34" charset="0"/>
              </a:rPr>
              <a:t>3. Respiratory Disease            8. Influenza/Pneumonia</a:t>
            </a:r>
          </a:p>
          <a:p>
            <a:r>
              <a:rPr lang="en-US" sz="2400" dirty="0" smtClean="0">
                <a:latin typeface="Arial" panose="020B0604020202020204" pitchFamily="34" charset="0"/>
                <a:cs typeface="Arial" panose="020B0604020202020204" pitchFamily="34" charset="0"/>
              </a:rPr>
              <a:t>4. Accidents                             9. Kidney Disorders</a:t>
            </a:r>
          </a:p>
          <a:p>
            <a:r>
              <a:rPr lang="en-US" sz="2400" dirty="0" smtClean="0">
                <a:latin typeface="Arial" panose="020B0604020202020204" pitchFamily="34" charset="0"/>
                <a:cs typeface="Arial" panose="020B0604020202020204" pitchFamily="34" charset="0"/>
              </a:rPr>
              <a:t>5. Stroke			    10. Suicide</a:t>
            </a:r>
          </a:p>
        </p:txBody>
      </p:sp>
      <p:sp>
        <p:nvSpPr>
          <p:cNvPr id="5" name="Rectangle 4"/>
          <p:cNvSpPr/>
          <p:nvPr/>
        </p:nvSpPr>
        <p:spPr>
          <a:xfrm>
            <a:off x="480646" y="3727937"/>
            <a:ext cx="3810000" cy="386863"/>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86507" y="4114800"/>
            <a:ext cx="3810000" cy="386863"/>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86507" y="4495800"/>
            <a:ext cx="3810000" cy="386863"/>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7200" y="5251937"/>
            <a:ext cx="3810000" cy="386863"/>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443046" y="4108937"/>
            <a:ext cx="3810000" cy="386863"/>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787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600" y="1295400"/>
            <a:ext cx="8738869" cy="5334000"/>
            <a:chOff x="176531" y="228600"/>
            <a:chExt cx="8738869" cy="533400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1" y="228600"/>
              <a:ext cx="8738869"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6531" y="228600"/>
              <a:ext cx="873886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1"/>
          <p:cNvSpPr>
            <a:spLocks noGrp="1"/>
          </p:cNvSpPr>
          <p:nvPr>
            <p:ph type="title"/>
          </p:nvPr>
        </p:nvSpPr>
        <p:spPr>
          <a:xfrm>
            <a:off x="533400" y="228600"/>
            <a:ext cx="7772400" cy="1143000"/>
          </a:xfrm>
        </p:spPr>
        <p:txBody>
          <a:bodyPr>
            <a:normAutofit fontScale="90000"/>
          </a:bodyPr>
          <a:lstStyle/>
          <a:p>
            <a:r>
              <a:rPr lang="en-US" dirty="0" smtClean="0"/>
              <a:t>Risk Factors for Various Conditions </a:t>
            </a:r>
            <a:br>
              <a:rPr lang="en-US" dirty="0" smtClean="0"/>
            </a:br>
            <a:r>
              <a:rPr lang="en-US" dirty="0" smtClean="0"/>
              <a:t>(Dean 2009)</a:t>
            </a:r>
            <a:endParaRPr lang="en-US" dirty="0"/>
          </a:p>
        </p:txBody>
      </p:sp>
    </p:spTree>
    <p:extLst>
      <p:ext uri="{BB962C8B-B14F-4D97-AF65-F5344CB8AC3E}">
        <p14:creationId xmlns:p14="http://schemas.microsoft.com/office/powerpoint/2010/main" val="17950596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000000"/>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3131</TotalTime>
  <Words>3470</Words>
  <Application>Microsoft Office PowerPoint</Application>
  <PresentationFormat>On-screen Show (4:3)</PresentationFormat>
  <Paragraphs>267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Equity</vt:lpstr>
      <vt:lpstr>WELCOME TO THE ONLINE PROGRAM!</vt:lpstr>
      <vt:lpstr>Introduce Yourself:  </vt:lpstr>
      <vt:lpstr>Overview of the program </vt:lpstr>
      <vt:lpstr>PowerPoint Presentation</vt:lpstr>
      <vt:lpstr>Objectives for Today</vt:lpstr>
      <vt:lpstr>PowerPoint Presentation</vt:lpstr>
      <vt:lpstr>Why Does Exercise &amp; Wellness Matter?</vt:lpstr>
      <vt:lpstr>Why is Wellness such a Big Deal?</vt:lpstr>
      <vt:lpstr>Risk Factors for Various Conditions  (Dean 2009)</vt:lpstr>
      <vt:lpstr>The Influence of Comorbidity</vt:lpstr>
      <vt:lpstr>The Ideal Model with Wellness</vt:lpstr>
      <vt:lpstr>Benefits of Exercise (Dalgas 2008, Briken 2014, Sandroff 2014)</vt:lpstr>
      <vt:lpstr>More Benefits of Exercise (Cont.)</vt:lpstr>
      <vt:lpstr>So How Much Should I Be Doing? (ACSM) </vt:lpstr>
      <vt:lpstr>Aerobic Training 150 minutes/wk </vt:lpstr>
      <vt:lpstr>Cap Barbell Upper or Lower Body Cycle</vt:lpstr>
      <vt:lpstr>Strength Training 2-3x/wk (Karpatkin 2013)</vt:lpstr>
      <vt:lpstr>Stretching</vt:lpstr>
      <vt:lpstr>More Stretching</vt:lpstr>
      <vt:lpstr>Balance Training</vt:lpstr>
      <vt:lpstr>Exercise Intensity</vt:lpstr>
      <vt:lpstr>So, what are we doing online then?  </vt:lpstr>
      <vt:lpstr>So, Who’s Responsible for YOUR Exercise? (McLeroy 1988)</vt:lpstr>
      <vt:lpstr>My vision for this group:  </vt:lpstr>
      <vt:lpstr>So, lets Get the Discussion Going:  </vt:lpstr>
      <vt:lpstr>Question 2: what are your barriers and facilitators </vt:lpstr>
      <vt:lpstr>Back to the Spectrum Again (Motl 2011)</vt:lpstr>
      <vt:lpstr>Homework for next week</vt:lpstr>
      <vt:lpstr>Recommended Setup for Exercise</vt:lpstr>
      <vt:lpstr>Tips for Exercise</vt:lpstr>
      <vt:lpstr>References</vt:lpstr>
      <vt:lpstr>References</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ONLINE PROGRAM!</dc:title>
  <dc:creator>LuAnn</dc:creator>
  <cp:lastModifiedBy>LuAnn</cp:lastModifiedBy>
  <cp:revision>110</cp:revision>
  <dcterms:created xsi:type="dcterms:W3CDTF">2015-03-01T21:45:23Z</dcterms:created>
  <dcterms:modified xsi:type="dcterms:W3CDTF">2015-03-18T19:18:41Z</dcterms:modified>
</cp:coreProperties>
</file>