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9" r:id="rId3"/>
    <p:sldId id="269" r:id="rId4"/>
    <p:sldId id="271" r:id="rId5"/>
    <p:sldId id="277" r:id="rId6"/>
    <p:sldId id="270" r:id="rId7"/>
    <p:sldId id="260" r:id="rId8"/>
    <p:sldId id="261" r:id="rId9"/>
    <p:sldId id="262" r:id="rId10"/>
    <p:sldId id="272" r:id="rId11"/>
    <p:sldId id="278" r:id="rId12"/>
    <p:sldId id="263" r:id="rId13"/>
    <p:sldId id="264" r:id="rId14"/>
    <p:sldId id="265" r:id="rId15"/>
    <p:sldId id="266" r:id="rId16"/>
    <p:sldId id="268" r:id="rId17"/>
    <p:sldId id="267" r:id="rId18"/>
    <p:sldId id="275" r:id="rId19"/>
    <p:sldId id="276"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73" autoAdjust="0"/>
  </p:normalViewPr>
  <p:slideViewPr>
    <p:cSldViewPr>
      <p:cViewPr varScale="1">
        <p:scale>
          <a:sx n="66" d="100"/>
          <a:sy n="66" d="100"/>
        </p:scale>
        <p:origin x="-16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D99AD-9020-4C46-9197-00E9015F7100}" type="datetimeFigureOut">
              <a:rPr lang="en-US" smtClean="0"/>
              <a:t>4/8/2015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C5F08-AA94-44C4-BB50-011E6EA9B80F}" type="slidenum">
              <a:rPr lang="en-US" smtClean="0"/>
              <a:t>‹#›</a:t>
            </a:fld>
            <a:endParaRPr lang="en-US" dirty="0"/>
          </a:p>
        </p:txBody>
      </p:sp>
    </p:spTree>
    <p:extLst>
      <p:ext uri="{BB962C8B-B14F-4D97-AF65-F5344CB8AC3E}">
        <p14:creationId xmlns:p14="http://schemas.microsoft.com/office/powerpoint/2010/main" val="320923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a:t>
            </a:fld>
            <a:endParaRPr lang="en-US" dirty="0"/>
          </a:p>
        </p:txBody>
      </p:sp>
    </p:spTree>
    <p:extLst>
      <p:ext uri="{BB962C8B-B14F-4D97-AF65-F5344CB8AC3E}">
        <p14:creationId xmlns:p14="http://schemas.microsoft.com/office/powerpoint/2010/main" val="393636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suggestion is to simply take breaks throughout your day.  Maybe you need to just take a few minutes to close your eyes and let your energy return.  It’s better to take short breaks rather than fatigue out and not be able to function for the rest of the day. </a:t>
            </a:r>
          </a:p>
          <a:p>
            <a:r>
              <a:rPr lang="en-US" baseline="0" dirty="0" smtClean="0"/>
              <a:t>In the summer, you may need a cooling vest or a neck cooler.  If you have financial need, you can get a free cooling vest through the MS foundation. </a:t>
            </a:r>
          </a:p>
          <a:p>
            <a:r>
              <a:rPr lang="en-US" baseline="0" dirty="0" smtClean="0"/>
              <a:t>Finally, manage the stress in your life. Depression is characterized by decreased satisfaction in food, relationships, and previously enjoyed activities.  Psychologists can offer behavioral strategies and breathing techniques.  Medication may be helpful in some cases.  Perhaps you need to talk your doctor or a psychologist about your anxiety. Maybe you could benefit from a support group.  Find some way to increase the control in your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Recall aerobic exercise help improve mood, socialization, and depression.  </a:t>
            </a:r>
          </a:p>
        </p:txBody>
      </p:sp>
      <p:sp>
        <p:nvSpPr>
          <p:cNvPr id="4" name="Slide Number Placeholder 3"/>
          <p:cNvSpPr>
            <a:spLocks noGrp="1"/>
          </p:cNvSpPr>
          <p:nvPr>
            <p:ph type="sldNum" sz="quarter" idx="10"/>
          </p:nvPr>
        </p:nvSpPr>
        <p:spPr/>
        <p:txBody>
          <a:bodyPr/>
          <a:lstStyle/>
          <a:p>
            <a:fld id="{9F5C5F08-AA94-44C4-BB50-011E6EA9B80F}" type="slidenum">
              <a:rPr lang="en-US" smtClean="0"/>
              <a:t>10</a:t>
            </a:fld>
            <a:endParaRPr lang="en-US" dirty="0"/>
          </a:p>
        </p:txBody>
      </p:sp>
    </p:spTree>
    <p:extLst>
      <p:ext uri="{BB962C8B-B14F-4D97-AF65-F5344CB8AC3E}">
        <p14:creationId xmlns:p14="http://schemas.microsoft.com/office/powerpoint/2010/main" val="384566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firstlinehealth.com</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11</a:t>
            </a:fld>
            <a:endParaRPr lang="en-US" dirty="0"/>
          </a:p>
        </p:txBody>
      </p:sp>
    </p:spTree>
    <p:extLst>
      <p:ext uri="{BB962C8B-B14F-4D97-AF65-F5344CB8AC3E}">
        <p14:creationId xmlns:p14="http://schemas.microsoft.com/office/powerpoint/2010/main" val="274575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have struggles, and individuals with MS certainly have more struggles and frustrations than the average person. Though, even the average person can dwell on the burdening aspects of their lives and make them seem more significant than they actually are.  But if we take a moment to think about our circumstances, we often have a choice as to how we respond.  Are we going to let our struggles and impairments define us?  Are we going to let these circumstances be the center of our emotions and drive our perception of life?  It’s easy to dwell on the negative and complain rather than being hopeful and even thankful for what we do have.  Such an attitude will help you develop control and help you manage your fatigue.  </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12</a:t>
            </a:fld>
            <a:endParaRPr lang="en-US" dirty="0"/>
          </a:p>
        </p:txBody>
      </p:sp>
    </p:spTree>
    <p:extLst>
      <p:ext uri="{BB962C8B-B14F-4D97-AF65-F5344CB8AC3E}">
        <p14:creationId xmlns:p14="http://schemas.microsoft.com/office/powerpoint/2010/main" val="251609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 is evidence to show that exercise helps improve fatigue.  Various types of exercises may result in reduced fatigue including strength training, aerobic training, yoga, tai chi, and even theraband exercises.  Yoga and tai chi may be relaxing and calming, and there is some positive research for individuals with MS. Exercise also helps improve depression, mood, and socialization, all of which will help improve fatigue. </a:t>
            </a:r>
          </a:p>
          <a:p>
            <a:endParaRPr lang="en-US" baseline="0" dirty="0" smtClean="0"/>
          </a:p>
          <a:p>
            <a:r>
              <a:rPr lang="en-US" baseline="0" dirty="0" smtClean="0"/>
              <a:t>Also, another significant contributor to fatigue is deconditioning.  However, if your muscles are stronger, then they do not have to work as hard whenever you engage in any sort of activity.  If you have more endurance, you will not fatigue as quickly either.  </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13</a:t>
            </a:fld>
            <a:endParaRPr lang="en-US" dirty="0"/>
          </a:p>
        </p:txBody>
      </p:sp>
    </p:spTree>
    <p:extLst>
      <p:ext uri="{BB962C8B-B14F-4D97-AF65-F5344CB8AC3E}">
        <p14:creationId xmlns:p14="http://schemas.microsoft.com/office/powerpoint/2010/main" val="10415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http://www.nationalmssociety.org/Symptoms-Diagnosis/MS-Symptoms/Spasticity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14</a:t>
            </a:fld>
            <a:endParaRPr lang="en-US" dirty="0"/>
          </a:p>
        </p:txBody>
      </p:sp>
    </p:spTree>
    <p:extLst>
      <p:ext uri="{BB962C8B-B14F-4D97-AF65-F5344CB8AC3E}">
        <p14:creationId xmlns:p14="http://schemas.microsoft.com/office/powerpoint/2010/main" val="199797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C5F08-AA94-44C4-BB50-011E6EA9B80F}" type="slidenum">
              <a:rPr lang="en-US" smtClean="0"/>
              <a:t>15</a:t>
            </a:fld>
            <a:endParaRPr lang="en-US" dirty="0"/>
          </a:p>
        </p:txBody>
      </p:sp>
    </p:spTree>
    <p:extLst>
      <p:ext uri="{BB962C8B-B14F-4D97-AF65-F5344CB8AC3E}">
        <p14:creationId xmlns:p14="http://schemas.microsoft.com/office/powerpoint/2010/main" val="90673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Spasticity is different from person to person, which is why you need to talk to your</a:t>
            </a:r>
            <a:r>
              <a:rPr lang="en-US" baseline="0" dirty="0" smtClean="0"/>
              <a:t> doctor, nurse, physical therapist, or occupational therapist about various strategies and medications.  Baclofen and Tizanidine are two of the most common medications to help spasticity.  Part of the solution may be avoiding the activities or circumstances which cause spasticity.  There have been some subjective reports in the research which demonstrate that stretching results in improved outcomes.  Stretching can help prevent the onset of contractures, which is when the tendons and ligaments in joints like the ankle get so stiff that you can no longer move them by stretching.  Stretching is also best utilized when the structures are warm.  So you should definitely warm up before stretching.  </a:t>
            </a:r>
          </a:p>
          <a:p>
            <a:r>
              <a:rPr lang="en-US" baseline="0" dirty="0" smtClean="0"/>
              <a:t>Yoga and Tai Chi may also help relieve some spasticity.  </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16</a:t>
            </a:fld>
            <a:endParaRPr lang="en-US" dirty="0"/>
          </a:p>
        </p:txBody>
      </p:sp>
    </p:spTree>
    <p:extLst>
      <p:ext uri="{BB962C8B-B14F-4D97-AF65-F5344CB8AC3E}">
        <p14:creationId xmlns:p14="http://schemas.microsoft.com/office/powerpoint/2010/main" val="417754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C5F08-AA94-44C4-BB50-011E6EA9B80F}" type="slidenum">
              <a:rPr lang="en-US" smtClean="0"/>
              <a:t>17</a:t>
            </a:fld>
            <a:endParaRPr lang="en-US" dirty="0"/>
          </a:p>
        </p:txBody>
      </p:sp>
    </p:spTree>
    <p:extLst>
      <p:ext uri="{BB962C8B-B14F-4D97-AF65-F5344CB8AC3E}">
        <p14:creationId xmlns:p14="http://schemas.microsoft.com/office/powerpoint/2010/main" val="31930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Did you think about any additional barriers or facilitators over the last week?  How do you think you can overcome them?  </a:t>
            </a:r>
          </a:p>
        </p:txBody>
      </p:sp>
      <p:sp>
        <p:nvSpPr>
          <p:cNvPr id="4" name="Slide Number Placeholder 3"/>
          <p:cNvSpPr>
            <a:spLocks noGrp="1"/>
          </p:cNvSpPr>
          <p:nvPr>
            <p:ph type="sldNum" sz="quarter" idx="10"/>
          </p:nvPr>
        </p:nvSpPr>
        <p:spPr/>
        <p:txBody>
          <a:bodyPr/>
          <a:lstStyle/>
          <a:p>
            <a:fld id="{9F5C5F08-AA94-44C4-BB50-011E6EA9B80F}" type="slidenum">
              <a:rPr lang="en-US" smtClean="0"/>
              <a:t>18</a:t>
            </a:fld>
            <a:endParaRPr lang="en-US"/>
          </a:p>
        </p:txBody>
      </p:sp>
    </p:spTree>
    <p:extLst>
      <p:ext uri="{BB962C8B-B14F-4D97-AF65-F5344CB8AC3E}">
        <p14:creationId xmlns:p14="http://schemas.microsoft.com/office/powerpoint/2010/main" val="297753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week I want to quickly give you </a:t>
            </a:r>
            <a:r>
              <a:rPr lang="en-US" baseline="0" dirty="0" smtClean="0"/>
              <a:t>two additional tools for promoting physical activity.  </a:t>
            </a:r>
            <a:r>
              <a:rPr lang="en-US" dirty="0" smtClean="0"/>
              <a:t>One way</a:t>
            </a:r>
            <a:r>
              <a:rPr lang="en-US" baseline="0" dirty="0" smtClean="0"/>
              <a:t> that has been suggested to promote healthy behavior change is by rewards.  Over the next week, I want you to think about something you can reward yourself with if you meet your goal.  Perhaps it’s a certain type of food, though don’t indulge too much if it’s not a very healthy food.  Maybe it’s some kind of activity like an outing.   For instance, you could buy tickets to a play if you meet your goal for the next couple of weeks.  How are you going to reward yourself for meeting your goal?  Rewarding helps us create an incentive for our objective.  For instance, I am often motivated to get my schoolwork done early so that I can spend time with my friends.  If I always waited until the last minute to do things, then I would be too stressed to do anything and I would become isolated.  I also sometimes buy sushi if I’ve had a good week of working out.  Thus, the object or event that I look forward to gets paired with the target behavior and makes exercising more motivating.  So this week, I want you to think about a way that you can reward yourself for meeting your goal.  I’m also going to send you an exercise diary so that you can monitor your exercise over the next week.  You can record what you did, the intensity of the exercise, how long you did it, and how you felt afterward.  Monitoring your exercise may give you a better idea of what is working and what is not working.  </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19</a:t>
            </a:fld>
            <a:endParaRPr lang="en-US"/>
          </a:p>
        </p:txBody>
      </p:sp>
    </p:spTree>
    <p:extLst>
      <p:ext uri="{BB962C8B-B14F-4D97-AF65-F5344CB8AC3E}">
        <p14:creationId xmlns:p14="http://schemas.microsoft.com/office/powerpoint/2010/main" val="106677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C5F08-AA94-44C4-BB50-011E6EA9B80F}" type="slidenum">
              <a:rPr lang="en-US" smtClean="0"/>
              <a:t>2</a:t>
            </a:fld>
            <a:endParaRPr lang="en-US" dirty="0"/>
          </a:p>
        </p:txBody>
      </p:sp>
    </p:spTree>
    <p:extLst>
      <p:ext uri="{BB962C8B-B14F-4D97-AF65-F5344CB8AC3E}">
        <p14:creationId xmlns:p14="http://schemas.microsoft.com/office/powerpoint/2010/main" val="117945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C5F08-AA94-44C4-BB50-011E6EA9B80F}" type="slidenum">
              <a:rPr lang="en-US" smtClean="0"/>
              <a:t>20</a:t>
            </a:fld>
            <a:endParaRPr lang="en-US" dirty="0"/>
          </a:p>
        </p:txBody>
      </p:sp>
    </p:spTree>
    <p:extLst>
      <p:ext uri="{BB962C8B-B14F-4D97-AF65-F5344CB8AC3E}">
        <p14:creationId xmlns:p14="http://schemas.microsoft.com/office/powerpoint/2010/main" val="20930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therapists can be incredible </a:t>
            </a:r>
            <a:r>
              <a:rPr lang="en-US" baseline="0" dirty="0" smtClean="0"/>
              <a:t>resources if you have balance, endurance, or strength problems.  They can offer individualized programs that fit your functional level.  If you try to correct these problems on your own, we may have difficulty finding the right balance or intensity of exercise.  </a:t>
            </a:r>
            <a:r>
              <a:rPr lang="en-US" dirty="0" smtClean="0"/>
              <a:t>Some</a:t>
            </a:r>
            <a:r>
              <a:rPr lang="en-US" baseline="0" dirty="0" smtClean="0"/>
              <a:t> exercises are just too easy, which will not produce a significant training effect.  Some exercises are just too difficult, which causes rapid fatigue or frustration.  Oftentimes, patients and therapists have to experiment to find the right balance of exercise.  </a:t>
            </a:r>
            <a:r>
              <a:rPr lang="en-US" dirty="0" smtClean="0"/>
              <a:t>PTs</a:t>
            </a:r>
            <a:r>
              <a:rPr lang="en-US" baseline="0" dirty="0" smtClean="0"/>
              <a:t> are really good about identifying little subtle problems in the way we move, whether it’s walking, standing, or reaching to get something out of a cabinet.  They are also good at recommending alternative or “simpler” exercises which will ultimately help us developed the skills to perform a task</a:t>
            </a:r>
          </a:p>
          <a:p>
            <a:endParaRPr lang="en-US" baseline="0" dirty="0" smtClean="0"/>
          </a:p>
          <a:p>
            <a:r>
              <a:rPr lang="en-US" baseline="0" dirty="0" smtClean="0"/>
              <a:t>total cardio exerciser </a:t>
            </a:r>
          </a:p>
          <a:p>
            <a:r>
              <a:rPr lang="en-US" baseline="0" dirty="0" err="1" smtClean="0"/>
              <a:t>hariette</a:t>
            </a:r>
            <a:r>
              <a:rPr lang="en-US" baseline="0" dirty="0" smtClean="0"/>
              <a:t> carter</a:t>
            </a:r>
          </a:p>
          <a:p>
            <a:endParaRPr lang="en-US" baseline="0" dirty="0" smtClean="0"/>
          </a:p>
        </p:txBody>
      </p:sp>
      <p:sp>
        <p:nvSpPr>
          <p:cNvPr id="4" name="Slide Number Placeholder 3"/>
          <p:cNvSpPr>
            <a:spLocks noGrp="1"/>
          </p:cNvSpPr>
          <p:nvPr>
            <p:ph type="sldNum" sz="quarter" idx="10"/>
          </p:nvPr>
        </p:nvSpPr>
        <p:spPr/>
        <p:txBody>
          <a:bodyPr/>
          <a:lstStyle/>
          <a:p>
            <a:fld id="{D88A4538-449F-4F00-A9AC-20C4D94C600E}" type="slidenum">
              <a:rPr lang="en-US" smtClean="0"/>
              <a:t>3</a:t>
            </a:fld>
            <a:endParaRPr lang="en-US" dirty="0"/>
          </a:p>
        </p:txBody>
      </p:sp>
    </p:spTree>
    <p:extLst>
      <p:ext uri="{BB962C8B-B14F-4D97-AF65-F5344CB8AC3E}">
        <p14:creationId xmlns:p14="http://schemas.microsoft.com/office/powerpoint/2010/main" val="106819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this slide</a:t>
            </a:r>
            <a:r>
              <a:rPr lang="en-US" baseline="0" dirty="0" smtClean="0"/>
              <a:t> about exercise intensity.  We want to make exercise both reasonable and challenging.   Thus, our perceived effort during exercise should be between about 4 &amp; 7.  Recall also that short 10 minute blocks are sufficient to produce gains.  How many 10 minute blocks can you do throughout your day?   Also, it’s important to find activities or exercises that you can enjoy.  The exercises I’ve developed are based on evidence, but you could do similar exercises with activities you enjoy.  For instance, you could do some of the exercises while watching TV.  Exercise from one commercial break to commercial break, then rest until the next commercial break.  Taking short walks, stretching, gardening all count towards our total daily physical activity.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4</a:t>
            </a:fld>
            <a:endParaRPr lang="en-US" dirty="0"/>
          </a:p>
        </p:txBody>
      </p:sp>
    </p:spTree>
    <p:extLst>
      <p:ext uri="{BB962C8B-B14F-4D97-AF65-F5344CB8AC3E}">
        <p14:creationId xmlns:p14="http://schemas.microsoft.com/office/powerpoint/2010/main" val="37166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C5F08-AA94-44C4-BB50-011E6EA9B80F}" type="slidenum">
              <a:rPr lang="en-US" smtClean="0"/>
              <a:t>5</a:t>
            </a:fld>
            <a:endParaRPr lang="en-US" dirty="0"/>
          </a:p>
        </p:txBody>
      </p:sp>
    </p:spTree>
    <p:extLst>
      <p:ext uri="{BB962C8B-B14F-4D97-AF65-F5344CB8AC3E}">
        <p14:creationId xmlns:p14="http://schemas.microsoft.com/office/powerpoint/2010/main" val="208953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with MS will sometimes experience increased symptoms when exercising due to an increase in core temperature.</a:t>
            </a:r>
            <a:r>
              <a:rPr lang="en-US" dirty="0" smtClean="0"/>
              <a:t>  It can cause</a:t>
            </a:r>
            <a:r>
              <a:rPr lang="en-US" baseline="0" dirty="0" smtClean="0"/>
              <a:t> individuals to avoid  exercising completely.  Not good.  Remember, inactivity leads to greater comorbidity and disability.  T</a:t>
            </a:r>
            <a:r>
              <a:rPr lang="en-US" b="0" baseline="0" dirty="0" smtClean="0"/>
              <a:t>he vast body of research suggests that various types of exercises are well tolerated for patients with MS.  In all my research, I only recall reading one study where dropouts were an issue for higher exercise intensities.  The majority of individuals should expect this increase in symptoms to last for about a half an hour.  Note:  if you have symptoms that last longer than 24 hours, consult your physician, as you may be having a relapse.  However, the vast majority of research also demonstrates that the rate of relapses does not increase as a result of exercise.  Thus, most exercise is safe and well-tolerated. </a:t>
            </a:r>
            <a:endParaRPr lang="en-US" b="0" dirty="0" smtClean="0"/>
          </a:p>
        </p:txBody>
      </p:sp>
      <p:sp>
        <p:nvSpPr>
          <p:cNvPr id="4" name="Slide Number Placeholder 3"/>
          <p:cNvSpPr>
            <a:spLocks noGrp="1"/>
          </p:cNvSpPr>
          <p:nvPr>
            <p:ph type="sldNum" sz="quarter" idx="10"/>
          </p:nvPr>
        </p:nvSpPr>
        <p:spPr/>
        <p:txBody>
          <a:bodyPr/>
          <a:lstStyle/>
          <a:p>
            <a:fld id="{444A60DF-DACF-4404-A54C-F864E8D213E4}" type="slidenum">
              <a:rPr lang="en-US" smtClean="0"/>
              <a:t>6</a:t>
            </a:fld>
            <a:endParaRPr lang="en-US" dirty="0"/>
          </a:p>
        </p:txBody>
      </p:sp>
    </p:spTree>
    <p:extLst>
      <p:ext uri="{BB962C8B-B14F-4D97-AF65-F5344CB8AC3E}">
        <p14:creationId xmlns:p14="http://schemas.microsoft.com/office/powerpoint/2010/main" val="32918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0" i="0" u="none" strike="noStrike" kern="1200" baseline="0" dirty="0" smtClean="0">
              <a:solidFill>
                <a:schemeClr val="tx1"/>
              </a:solidFill>
              <a:latin typeface="+mn-lt"/>
              <a:ea typeface="+mn-ea"/>
              <a:cs typeface="+mn-cs"/>
            </a:endParaRPr>
          </a:p>
          <a:p>
            <a:r>
              <a:rPr lang="en-US" dirty="0" smtClean="0"/>
              <a:t>http://www.nationalmssociety.org/Symptoms-Diagnosis/MS-Symptoms/Fatigue</a:t>
            </a:r>
            <a:endParaRPr lang="en-US" dirty="0"/>
          </a:p>
        </p:txBody>
      </p:sp>
      <p:sp>
        <p:nvSpPr>
          <p:cNvPr id="4" name="Slide Number Placeholder 3"/>
          <p:cNvSpPr>
            <a:spLocks noGrp="1"/>
          </p:cNvSpPr>
          <p:nvPr>
            <p:ph type="sldNum" sz="quarter" idx="10"/>
          </p:nvPr>
        </p:nvSpPr>
        <p:spPr/>
        <p:txBody>
          <a:bodyPr/>
          <a:lstStyle/>
          <a:p>
            <a:fld id="{9F5C5F08-AA94-44C4-BB50-011E6EA9B80F}" type="slidenum">
              <a:rPr lang="en-US" smtClean="0"/>
              <a:t>7</a:t>
            </a:fld>
            <a:endParaRPr lang="en-US" dirty="0"/>
          </a:p>
        </p:txBody>
      </p:sp>
    </p:spTree>
    <p:extLst>
      <p:ext uri="{BB962C8B-B14F-4D97-AF65-F5344CB8AC3E}">
        <p14:creationId xmlns:p14="http://schemas.microsoft.com/office/powerpoint/2010/main" val="382013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 are various contributors to fatigue.  There is the primary fatigue that is associated with having MS.  This is often described as a feeling of lassitude.  It usually comes on quickly and is more severe than what the average person deals with.  There are also a number of other causes of fatigue including bladder dysfunction and spasticity which can contribute to sleeping disturbances, increased energy demands (as a result of increased tone or spasticity), medications (baclofen and other medications can cause individuals to feel tired or groggy) and mood, depression, and low sense of mastery.  If you do not feel in control of your condition or the circumstances in your life, then that perception is only going to increase and perpetuate the burden in your life.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F5C5F08-AA94-44C4-BB50-011E6EA9B80F}" type="slidenum">
              <a:rPr lang="en-US" smtClean="0"/>
              <a:t>8</a:t>
            </a:fld>
            <a:endParaRPr lang="en-US" dirty="0"/>
          </a:p>
        </p:txBody>
      </p:sp>
    </p:spTree>
    <p:extLst>
      <p:ext uri="{BB962C8B-B14F-4D97-AF65-F5344CB8AC3E}">
        <p14:creationId xmlns:p14="http://schemas.microsoft.com/office/powerpoint/2010/main" val="85570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 are a number of recommendations to manage fatigue.  You can talk to your doctor about fatigue and he/she might prescribe some medication (or they might reduce your dosage of your anti-spasticity medication).  Both stimulants and muscle relaxants can play a significant role in your fatigue level.  The important thing to remember is to let your healthcare provider know your symptoms so they can adjust accordingly.  </a:t>
            </a:r>
            <a:br>
              <a:rPr lang="en-US" baseline="0" dirty="0" smtClean="0"/>
            </a:br>
            <a:r>
              <a:rPr lang="en-US" baseline="0" dirty="0" smtClean="0"/>
              <a:t>Your fatigue may improve if you are able to improve your sleep.  If you are constantly getting up in the middle of the night to go to the bathroom, perhaps you need to talk to your doctor about urinary problems.  If you think you may have sleep apnea, mention that as well, as there are tests.  </a:t>
            </a:r>
            <a:br>
              <a:rPr lang="en-US" baseline="0" dirty="0" smtClean="0"/>
            </a:br>
            <a:r>
              <a:rPr lang="en-US" baseline="0" dirty="0" smtClean="0"/>
              <a:t>Perhaps it’s a matter of simplifying the tasks in your home. For instance, maybe you organize your kitchen to minimize the amount of work you have to do to prepare a meal.  Like putting all of the things you use on a regular basis in easily reachable spots instead of on the top or bottom shelves.  Occupational therapists may be resourceful for coming up with energy-saving strategies through various types of equipment.  </a:t>
            </a:r>
          </a:p>
          <a:p>
            <a:r>
              <a:rPr lang="en-US" baseline="0" dirty="0" smtClean="0"/>
              <a:t>Read</a:t>
            </a:r>
          </a:p>
          <a:p>
            <a:endParaRPr lang="en-US" baseline="0" dirty="0" smtClean="0"/>
          </a:p>
        </p:txBody>
      </p:sp>
      <p:sp>
        <p:nvSpPr>
          <p:cNvPr id="4" name="Slide Number Placeholder 3"/>
          <p:cNvSpPr>
            <a:spLocks noGrp="1"/>
          </p:cNvSpPr>
          <p:nvPr>
            <p:ph type="sldNum" sz="quarter" idx="10"/>
          </p:nvPr>
        </p:nvSpPr>
        <p:spPr/>
        <p:txBody>
          <a:bodyPr/>
          <a:lstStyle/>
          <a:p>
            <a:fld id="{9F5C5F08-AA94-44C4-BB50-011E6EA9B80F}" type="slidenum">
              <a:rPr lang="en-US" smtClean="0"/>
              <a:t>9</a:t>
            </a:fld>
            <a:endParaRPr lang="en-US" dirty="0"/>
          </a:p>
        </p:txBody>
      </p:sp>
    </p:spTree>
    <p:extLst>
      <p:ext uri="{BB962C8B-B14F-4D97-AF65-F5344CB8AC3E}">
        <p14:creationId xmlns:p14="http://schemas.microsoft.com/office/powerpoint/2010/main" val="153068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6D985A-7E9A-4E59-92AC-FFEC89D05EA6}"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985A-7E9A-4E59-92AC-FFEC89D05EA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985A-7E9A-4E59-92AC-FFEC89D05EA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D985A-7E9A-4E59-92AC-FFEC89D05EA6}"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D6D985A-7E9A-4E59-92AC-FFEC89D05EA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D985A-7E9A-4E59-92AC-FFEC89D05EA6}"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6D985A-7E9A-4E59-92AC-FFEC89D05EA6}"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6D985A-7E9A-4E59-92AC-FFEC89D05EA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6D985A-7E9A-4E59-92AC-FFEC89D05EA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D985A-7E9A-4E59-92AC-FFEC89D05EA6}"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0F37EB-AB32-4B7B-B15E-BBDE660507DC}" type="datetimeFigureOut">
              <a:rPr lang="en-US" smtClean="0"/>
              <a:t>4/8/2015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D6D985A-7E9A-4E59-92AC-FFEC89D05EA6}"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00F37EB-AB32-4B7B-B15E-BBDE660507DC}" type="datetimeFigureOut">
              <a:rPr lang="en-US" smtClean="0"/>
              <a:t>4/8/2015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6D985A-7E9A-4E59-92AC-FFEC89D05E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2361222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nationalmssociety.org/Symptoms-Diagnosis/MS-Symptoms/Spasticity" TargetMode="External"/><Relationship Id="rId4" Type="http://schemas.openxmlformats.org/officeDocument/2006/relationships/hyperlink" Target="http://www.nationalmssociety.org/Symptoms-Diagnosis/MS-Symptoms/Fatig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Week 3:  Fatigue &amp; Spasticity Management</a:t>
            </a:r>
            <a:endParaRPr lang="en-US" dirty="0"/>
          </a:p>
        </p:txBody>
      </p:sp>
      <p:pic>
        <p:nvPicPr>
          <p:cNvPr id="2050" name="Picture 2" descr="EPS NMSS LOGO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9" y="4495800"/>
            <a:ext cx="2587714" cy="2159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ep-up-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3806"/>
            <a:ext cx="3343275" cy="2326922"/>
          </a:xfrm>
          <a:prstGeom prst="rect">
            <a:avLst/>
          </a:prstGeom>
          <a:solidFill>
            <a:schemeClr val="bg1"/>
          </a:solidFill>
        </p:spPr>
      </p:pic>
      <p:sp>
        <p:nvSpPr>
          <p:cNvPr id="10" name="Subtitle 2"/>
          <p:cNvSpPr txBox="1">
            <a:spLocks/>
          </p:cNvSpPr>
          <p:nvPr/>
        </p:nvSpPr>
        <p:spPr>
          <a:xfrm>
            <a:off x="1295400" y="3571775"/>
            <a:ext cx="6400800" cy="1600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dirty="0" smtClean="0"/>
              <a:t>Joseph Miller</a:t>
            </a:r>
          </a:p>
          <a:p>
            <a:r>
              <a:rPr lang="en-US" dirty="0" smtClean="0"/>
              <a:t>UNC DPT Program </a:t>
            </a:r>
            <a:endParaRPr lang="en-US" dirty="0"/>
          </a:p>
        </p:txBody>
      </p:sp>
    </p:spTree>
    <p:extLst>
      <p:ext uri="{BB962C8B-B14F-4D97-AF65-F5344CB8AC3E}">
        <p14:creationId xmlns:p14="http://schemas.microsoft.com/office/powerpoint/2010/main" val="303690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Fatigue (</a:t>
            </a:r>
            <a:r>
              <a:rPr lang="en-US" dirty="0" err="1" smtClean="0"/>
              <a:t>Cont</a:t>
            </a:r>
            <a:r>
              <a:rPr lang="en-US" dirty="0" smtClean="0"/>
              <a:t>)</a:t>
            </a:r>
            <a:endParaRPr lang="en-US" dirty="0"/>
          </a:p>
        </p:txBody>
      </p:sp>
      <p:sp>
        <p:nvSpPr>
          <p:cNvPr id="3" name="Content Placeholder 2"/>
          <p:cNvSpPr>
            <a:spLocks noGrp="1"/>
          </p:cNvSpPr>
          <p:nvPr>
            <p:ph sz="quarter" idx="1"/>
          </p:nvPr>
        </p:nvSpPr>
        <p:spPr>
          <a:xfrm>
            <a:off x="914400" y="1447800"/>
            <a:ext cx="7772400" cy="2209800"/>
          </a:xfrm>
        </p:spPr>
        <p:txBody>
          <a:bodyPr/>
          <a:lstStyle/>
          <a:p>
            <a:r>
              <a:rPr lang="en-US" dirty="0"/>
              <a:t>Take breaks (understand your limitations)</a:t>
            </a:r>
          </a:p>
          <a:p>
            <a:r>
              <a:rPr lang="en-US" dirty="0"/>
              <a:t>Temp regulation/Cooling strategies</a:t>
            </a:r>
          </a:p>
          <a:p>
            <a:r>
              <a:rPr lang="en-US" dirty="0"/>
              <a:t>Stress management/relaxation training, support group (possibly consult psychology)</a:t>
            </a:r>
          </a:p>
          <a:p>
            <a:endParaRPr lang="en-US" dirty="0"/>
          </a:p>
          <a:p>
            <a:endParaRPr lang="en-US" dirty="0"/>
          </a:p>
        </p:txBody>
      </p:sp>
      <p:pic>
        <p:nvPicPr>
          <p:cNvPr id="1026" name="Picture 2" descr="http://www.arcticheatusa.com/photos/vest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2286000" cy="27535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lax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962400"/>
            <a:ext cx="3744097" cy="23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damngeeky.com/wp-content/gallery/neck-cooler/neck-cooling-and-massager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3657600" cy="27752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rm4.static.flickr.com/3403/3422012443_e1b507254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72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firstlinetech.com/wp-content/uploads/2014/08/004-430x4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84228"/>
            <a:ext cx="4095750" cy="4095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0" y="5715000"/>
            <a:ext cx="2612318" cy="369332"/>
          </a:xfrm>
          <a:prstGeom prst="rect">
            <a:avLst/>
          </a:prstGeom>
        </p:spPr>
        <p:txBody>
          <a:bodyPr wrap="none">
            <a:spAutoFit/>
          </a:bodyPr>
          <a:lstStyle/>
          <a:p>
            <a:r>
              <a:rPr lang="en-US" dirty="0" smtClean="0"/>
              <a:t>www.firstlinehealth.com</a:t>
            </a:r>
            <a:endParaRPr lang="en-US" dirty="0"/>
          </a:p>
        </p:txBody>
      </p:sp>
    </p:spTree>
    <p:extLst>
      <p:ext uri="{BB962C8B-B14F-4D97-AF65-F5344CB8AC3E}">
        <p14:creationId xmlns:p14="http://schemas.microsoft.com/office/powerpoint/2010/main" val="80699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3408" y="1066800"/>
            <a:ext cx="7772400" cy="4572000"/>
          </a:xfrm>
        </p:spPr>
        <p:txBody>
          <a:bodyPr/>
          <a:lstStyle/>
          <a:p>
            <a:pPr marL="0" indent="0" algn="ctr">
              <a:buNone/>
            </a:pPr>
            <a:r>
              <a:rPr lang="en-US" sz="3500" dirty="0" smtClean="0"/>
              <a:t>Remember Health = the ability to function well, not necessarily the absence of illness.  </a:t>
            </a:r>
          </a:p>
          <a:p>
            <a:endParaRPr lang="en-US" dirty="0"/>
          </a:p>
        </p:txBody>
      </p:sp>
      <p:pic>
        <p:nvPicPr>
          <p:cNvPr id="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8394808" cy="242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2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Fatigue—Exercise</a:t>
            </a:r>
            <a:r>
              <a:rPr lang="en-US" dirty="0"/>
              <a:t>!</a:t>
            </a:r>
          </a:p>
        </p:txBody>
      </p:sp>
      <p:sp>
        <p:nvSpPr>
          <p:cNvPr id="3" name="Content Placeholder 2"/>
          <p:cNvSpPr>
            <a:spLocks noGrp="1"/>
          </p:cNvSpPr>
          <p:nvPr>
            <p:ph sz="quarter" idx="1"/>
          </p:nvPr>
        </p:nvSpPr>
        <p:spPr/>
        <p:txBody>
          <a:bodyPr/>
          <a:lstStyle/>
          <a:p>
            <a:r>
              <a:rPr lang="en-US" dirty="0" smtClean="0"/>
              <a:t>Research to show yoga, tai chi, strength, and/or aerobic training improves fatigue</a:t>
            </a:r>
          </a:p>
          <a:p>
            <a:endParaRPr lang="en-US" dirty="0" smtClean="0"/>
          </a:p>
          <a:p>
            <a:r>
              <a:rPr lang="en-US" dirty="0" smtClean="0"/>
              <a:t>Strength:  </a:t>
            </a:r>
          </a:p>
          <a:p>
            <a:pPr lvl="1"/>
            <a:r>
              <a:rPr lang="en-US" dirty="0" smtClean="0"/>
              <a:t>Theraband exercises or bodyweight exercises</a:t>
            </a:r>
          </a:p>
          <a:p>
            <a:pPr lvl="1"/>
            <a:r>
              <a:rPr lang="en-US" dirty="0" smtClean="0"/>
              <a:t>Group activity such as the exercises we are doing in this program!  </a:t>
            </a:r>
          </a:p>
          <a:p>
            <a:pPr lvl="1"/>
            <a:endParaRPr lang="en-US" dirty="0"/>
          </a:p>
          <a:p>
            <a:r>
              <a:rPr lang="en-US" dirty="0" smtClean="0"/>
              <a:t>Aerobic </a:t>
            </a:r>
          </a:p>
          <a:p>
            <a:pPr lvl="1"/>
            <a:r>
              <a:rPr lang="en-US" dirty="0" smtClean="0"/>
              <a:t>Walking, swimming, cycling, arm cycling, dancing</a:t>
            </a:r>
            <a:endParaRPr lang="en-US" dirty="0"/>
          </a:p>
        </p:txBody>
      </p:sp>
    </p:spTree>
    <p:extLst>
      <p:ext uri="{BB962C8B-B14F-4D97-AF65-F5344CB8AC3E}">
        <p14:creationId xmlns:p14="http://schemas.microsoft.com/office/powerpoint/2010/main" val="38725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Spasticity &amp; MS </a:t>
            </a:r>
            <a:r>
              <a:rPr lang="en-US" sz="1800" dirty="0" smtClean="0"/>
              <a:t>(NMMS)</a:t>
            </a:r>
            <a:endParaRPr lang="en-US" dirty="0"/>
          </a:p>
        </p:txBody>
      </p:sp>
      <p:sp>
        <p:nvSpPr>
          <p:cNvPr id="3" name="Content Placeholder 2"/>
          <p:cNvSpPr>
            <a:spLocks noGrp="1"/>
          </p:cNvSpPr>
          <p:nvPr>
            <p:ph sz="quarter" idx="1"/>
          </p:nvPr>
        </p:nvSpPr>
        <p:spPr/>
        <p:txBody>
          <a:bodyPr/>
          <a:lstStyle/>
          <a:p>
            <a:r>
              <a:rPr lang="en-US" dirty="0" smtClean="0"/>
              <a:t>Feelings of stiffness &amp; involuntary muscle spasms</a:t>
            </a:r>
          </a:p>
          <a:p>
            <a:r>
              <a:rPr lang="en-US" dirty="0" smtClean="0"/>
              <a:t>May be mild to severe (and painful)</a:t>
            </a:r>
          </a:p>
          <a:p>
            <a:r>
              <a:rPr lang="en-US" dirty="0" smtClean="0"/>
              <a:t>More common in the legs (hamstrings, quads, and adductors)</a:t>
            </a:r>
          </a:p>
          <a:p>
            <a:r>
              <a:rPr lang="en-US" dirty="0" smtClean="0"/>
              <a:t>Might help some individuals stand up</a:t>
            </a:r>
            <a:endParaRPr lang="en-US" dirty="0"/>
          </a:p>
        </p:txBody>
      </p:sp>
      <p:pic>
        <p:nvPicPr>
          <p:cNvPr id="5122" name="Picture 2" descr="http://www.healthline.com/hlcmsresource/images/slideshow/multiple-sclerosis/slide05-ms-pain-spas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95800"/>
            <a:ext cx="22098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lifemartini.com/wp-content/uploads/2013/07/Stiffness-Muscle-Spas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10064"/>
            <a:ext cx="2395537" cy="23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78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a:t>
            </a:r>
            <a:r>
              <a:rPr lang="en-US" sz="1800" dirty="0" smtClean="0"/>
              <a:t>(NMMS)</a:t>
            </a:r>
            <a:endParaRPr lang="en-US" dirty="0"/>
          </a:p>
        </p:txBody>
      </p:sp>
      <p:sp>
        <p:nvSpPr>
          <p:cNvPr id="3" name="Content Placeholder 2"/>
          <p:cNvSpPr>
            <a:spLocks noGrp="1"/>
          </p:cNvSpPr>
          <p:nvPr>
            <p:ph sz="quarter" idx="1"/>
          </p:nvPr>
        </p:nvSpPr>
        <p:spPr/>
        <p:txBody>
          <a:bodyPr/>
          <a:lstStyle/>
          <a:p>
            <a:r>
              <a:rPr lang="en-US" dirty="0" smtClean="0"/>
              <a:t>Sudden movements/position changes</a:t>
            </a:r>
          </a:p>
          <a:p>
            <a:r>
              <a:rPr lang="en-US" dirty="0" smtClean="0"/>
              <a:t>Heat, cold, or humidity</a:t>
            </a:r>
          </a:p>
          <a:p>
            <a:r>
              <a:rPr lang="en-US" dirty="0" smtClean="0"/>
              <a:t>Sickness, bladder infections</a:t>
            </a:r>
          </a:p>
          <a:p>
            <a:r>
              <a:rPr lang="en-US" dirty="0" smtClean="0"/>
              <a:t>Tight clothing </a:t>
            </a:r>
          </a:p>
          <a:p>
            <a:r>
              <a:rPr lang="en-US" dirty="0" smtClean="0"/>
              <a:t>Fatigue</a:t>
            </a:r>
          </a:p>
          <a:p>
            <a:r>
              <a:rPr lang="en-US" dirty="0" smtClean="0"/>
              <a:t>Stress</a:t>
            </a:r>
          </a:p>
          <a:p>
            <a:endParaRPr lang="en-US" dirty="0" smtClean="0"/>
          </a:p>
        </p:txBody>
      </p:sp>
      <p:sp>
        <p:nvSpPr>
          <p:cNvPr id="7" name="AutoShape 8" descr="data:image/jpeg;base64,/9j/4AAQSkZJRgABAQAAAQABAAD/2wCEAAkGBxQSEhUUExQVFRQUGBcXFxcXGBQXGBcVFxQXFxUUFBYYHCggGBolHBQXITEhJSkrLi4uFx8zODMsNygtLisBCgoKDg0OGBAQGiwcHBwsLCwsLCwsLCwsLCwsLCwsLCwsLCwsLCwsLCwsLCwsLCwsLCwsLCwsLCw4LCw3LCwrN//AABEIALYBFAMBIgACEQEDEQH/xAAcAAACAwEBAQEAAAAAAAAAAAAEBQIDBgABBwj/xAA+EAABAwIEAwYFAgQFAwUAAAABAAIRAyEEBRIxQVFhBhMicYGRMqGxwfAUQgcjUtEzYnLh8RWCohYkkrLC/8QAGAEAAwEBAAAAAAAAAAAAAAAAAAECAwT/xAAjEQEBAAICAgICAwEAAAAAAAAAAQIRITEDEkFRMmETInFC/9oADAMBAAIRAxEAPwD6ANHRSLWjeEnw7DrG+6NzFslu/BUkXob0Xmlp2hBZiPC2JVOXtOvigaNmttCgXs6K5oSLF1tLj5oEN2OaTZXOjcwlmVukkozMmksMJhaHt6LtTQYskVCi7ULHdMsYyXNgJDQx7wN4C6nUadoKEzOkXAQF5lVEtmRCBoP2izTRSNJpg1D4o/pHD1MeyxT007QYjVWIHAxta25/OaVOH59ggPD5KBMK5jZ8+Cqqm9kaDwPUw4KlxAU2NJ6eaQTNYBEDFiOPvbohn4bmSUQ1sDZTTgH9Y5pjWY9/kqHYt4O5jhNh5Iqqwk7KQAbuBz2CWjX0qxLAeLSPY2PD19FTmjoZO8EXHsh2VXOduR+cEWK8QDcbGb+/rHumSWW42NOo+yYj5j8kJTmDGadQbLRvpsR1HCF614cxrmPNjHKx4H84oDQ4XFOpuBaT9j0K1ORPfqD/ANpv7rB4ZzuLgRMXNvRafIs20ju9zMtgg7x4UCN45wKoIlJP1tU/sKiK1b+hT7xp6U37vqvMM6DcpQ91XgPmvIrdEexerT963mEMWSkeHpVS4aiIWhYLK8btOWKnu16r1yradMl+oZzCkcQzmFlP0tTkVJtCpImYU+/6X/H+2pGIYeIXHEMHJL34VjGglSoYRjxIBV7RoeMUEnxtMOO+6Zd2IhUPwlMbovInDzLgG8ZTF+KbxKFpYZrbhWOwrXbhILP1dPmF43G0+YS+poa/TpQmbYAyNA3RclTD7PRj6f8AUPkvMRmVNocQQSAT8llv+lVeXzUa+DqU2Oc6wiB5lTMrb0q4YydlHea6h4cTtfxR7CfVeOseXnO91Vhn/wAwi9rEHzj36qVepJ/BsIHyV1k9NSwE8p5IdzpMD6KYaSpCErTQDY81TVed1N9YRPy584UadQOtEk2G9iTt1lTTjsPi3EdER+tI3k9BulFWt3ZJcRpn8IHHZB1s7qh7mhjWFpImoQLkSBpAM2g/9wuN0uTaEY4nZpn0ufL82KqxFYm1vqZKU1KONc2qQ6ie6ILgHHVHd69AnYwJ4G25CjlDtWKYRXc5rtBc0NeGMBJDmVHWgwLHckwq9KW4DzzNXtllMSbAuB2kkRINz08kjqY7EAXJveZtG/Cx4eULU4bBUmve9jmhrLd2A0nQ8FjWkEkEA7gXMz0QVHKNVTu9UMAMvAD9J03HdmHASfiiIvwlP0HsX9nczqDEAPcYvYwALXBgcR9VtcRSLKbon4gRyI9DbwlZ5lKh32GL/CAC17XB1jOkEuEGCSHQQIBN4KPwNYsFMCo4iq6oxrRZgDXPIe175D2gOB4SHTyCPQbO2UhUptaNQPIG/TzVNDLKlKSMVBaQYcAbAnw/HYSQT1AQvaOo+mxtSlU0P1PpuYAwsgAtLjvcG0nje1px+Axb3xRcAYkAmZgi4MXcbWk+aXroP0F2TzJ2JpkOtVpHS8fRw5gwnBcOayX8PoFYOkHvKN7/ALmlvD/5cAd+S3tZjDwEqdHKXOAHEqDnt6pocPbYITEUxySMCaZJDmzAN05DkLUbpc0cCiFeMTalqXKK5VpLKd4/+lQeXm2lPf8Apj+igctqckjJ8ZSLmaQq6NXu2Q47JhjsFWDTpZJ8ws6cqrvd/Oa5rdyjcG7rTsXnk/4Ynqgq7qjgHOO+wTXFZTTaYpOJYQN9weIUf+ntgAnZLdpzGfIPDZ09nheE+wuPa8WKU1csBMzdKsRhqlElwJ9Ee32Xr9NYzDS/UVZiKZkFvBJ8mznV4X2ctAx0qi9gv8zolueueKcOi5t5wn6R9pa2kN3tf5hEG2ELgyrJdYyPI2Mx/Ze4iS+OJ+XEmVVnA0+IcDPpw9bBetxUN1cXD78Opg/NKqgmo6Lz+A7KoVLFpgB0b9DAvw3XU6ktL7EC1+JIsPe/uq3UT3TqjzZjTvckASA35e6Qc7Cu1gBsyS0HhI3EpTmOYtpsqOaHd4x7aYD2HQHbuOproMaXRzhUY/tC+u6KLTTb4pM3e0tIggcSLxNjPC6mW91Rp1W1LuqtdXp6SGtvIAYQLiNpniLBVMYLXmHpsrtY/U8V3gzUlrGMMukOi4vseOmOahVwIxFY1mhxotqNpl7JPjkS4g3FtJkNjpxV+MzRjn4hpIdTrFjhezB4ZqhoEl0x4SSRF4lKq2NAZ3THPfTAYTrJbpLHaiA2YMOMX5iLq+E8tHmeYnD1atEUA6RBJdpDg8Ne4uAAPQeIibCJhDZnjJpNYHsZ3sNkOa3VTYCdTiwFrAHOEQC7xdEgdjyb63h4ZAcS4uMTEOFwA2w8zylQxGPDwQRcuJaQT4Q5oBa5xuQNLSB535m4NNTiHOqsZUpvqMcTTIb4QS8ultSo+m2IEOZDhaCfMTCYplLTVdU7utrqtc5oD3Uw5w1eEEQdRcRYyJMCEnxGY1QC1x0gujS2WDw3IIIO5A34kknmJh8U1gbAnnPFmo6mBu0FsWPW/BGxo/zHD4YYh1HxUw1pL6jnEtc8UmOa4Nde/isCJ1ASizSfWOHoVAaTXXYw926nAA0Na5jZOp4mJBguHJI6OYN8bSHaarWsIN3ODXgjxu+HYDwg/DsjatYmHUquk0W+F7nanQ4lobquARqi1jIO8IBpWr08Qx1YinNJwc5p1teKerQKVQgHU5xk694bBS/PMtY3DuxNmVyWfy2RDWkBuoAbamOBm+4jiUwy3Ed28nQ91F9KX96Q+WxrqDw3I11Gum5gvieDB7H1RVqNa1mIdShkvJGioA3UyIuxum42JKNbBh2KqOFGk+CCNLiZABGnwza/L3uvsdB2oA9AfdfDuz+csdTp0fE17P5bmsmAWSHDbw72IN4C+15WIo07z4G35+EXWWSoi/GFtXQQIOxXYx7eO6Gx4l7HDcFWY0OkHgs9r0Gc8uqNMGAExVdCpI2Vq0xvDKzVeLxSXJ7AgOXupVhSUrSLkpznEwx/lHumbis5ntSbDiQnrgtlrdgF0Lq1TSJWWzLPzJDOCXQ7anSoPZNisfhu0LwbwQtVl2ObWbITgvBHnOC7s6wY5J72fzDvGDmF2NpBzSIlI+z7i2sRESjqpy+22BWa7S1JeROzBa3OfRaNiyPampGIbIsQ3bf93PgqDPY9moQfJA0qUsibtJb6AyPkd+pTCuPHv4QCSeB2jzS51Uzqbxt5noRsVNUMwEUhrqTaQwEiBPFt7Gd5hZTM8wNWo4PMU2Eta0S0Hxi7hcTIsIRnaPEQwuL3eMRpnYzs3lsD1WYpBz3Q25KJT0LbWLtLSRAGkbQCZImZtLr+q6iz+Z/MY5waSHtmH2tBMbCB7Ji7B03GwBd+4NIa1oB5kfY+ZXtSmWOJa4ku+KfEDJkyXATfpun7H6l9DBmIJA4DnF5BiJ348k0wuUNv4viGkgAXHl6A+YlVdw5w+AebSQfWZldSfUZzHKb7LO39tMcdfA6n2epkHefNdV7MstBP4I+iswWOPEpoyrICjdbST6JKnZNgG5/P+VRV7KttDnQtLi6kAdUpxGJLZhxj6eSN0XGfRJiMhqNHhqauh6GQghWfScNTBaY+IQSfiEGZCYYnFEzczaIEjrN15Tax3+KSOFh9v91pLWGUn0My3OSIeXh0NdIgEua5zg5pGmJIqO+Llx46PJHMdUDQ4GnpcaIYNMONUPLHNMu3aDBNwJ5LJVezzABUFQhkxNgZ4ti4mJ/JWi7Jv0VNJfYObp2LgXtsXuAuIa3Y3grbHJjYHfgKrsye0OP+IakSLNc4EFwbsSTtuvv2X4iGtpkGWtAPoIXxzKcWxmLqOcCSahJc4cBbw78QQTwA4L7ZTc0N1cImeYhZZKiNVjDE8FHFVWiJKhhcxFT9qsxVAOICjf0f+oF4kXCsSp2FirMmybQrx6Tl28XL2Fyokwbqaqpm6uUmpxb4as5nNnsb0lP8dsPNIM7M1/Jo+6ZEHaKqRTMcVhX4ZxOy2Hap3gCzLa5mJU28rxnAQ4V/AJ/2RLmuIPFLa2ILTumnZx5NS/JEy5O4zTUOjmlmHwOitrBJHJMw26K7oQtLGUSZjRy+iy3bQ6nMeLWLT7yPqVqBSCTdq6A7pvDxfYn7JGxdY6mETxg34QfvwQLsF/mMxG/C39kSypBi0FCYlrwbERMcVNVCXP2gBrCZdM+QVODZoZYfFx59JVuZUpqtnctA/Pf5JvQy+QIEeqi1phjsHg2Oa0306o5cNvz8BFF1JpALgJ3m/wD47o04BroLpcYA3tYRtx2XDLafBoBvcRN+aNtZiEq59TZZrXE7iRpt01faULXzQVI8EeZ3HMc0wqZKwmTB8yfoCudgW7Bs+QSujnsV4ekSeQT/AANH1VDcMdoiNgmWDZCSo9zCh/LJi4CyTg4zIW/azU0g8bJHisvvcSnorWYfigy5ZM8p+sK/DZhQfZ7Sza5Ej3CbVsta+ARt5hTwfZ6m12qCIvabHnKNQv7BMVSqUmF9Aghzg5xbEGJgEcvEffolLc5d+rBafBqaIGlu1UumBvbjwmOp2TMmpgQBbct4X4gcCsL2ly8YfFQLNcA8dNwfmFeGTHPH5GfrKznvqNMN1ueGgtLW+LYjiB+c1+iMuoxgmBx/YPmJA+a+J9jsibW7skuIs+G2GqQL89tuC+8Fg7mDYaYRkzgLKWeFNR8QS/LWACBsmDfiUw6X12H9QBNolHl0IXEH+cPJRxEgq50mi9S5DNxC5UBlPdXFVUgripoC4wbLNY581XnyC0uIO/QLBYnMprOYNySmJLbw8zTCd6x0/tWEZTOtbarWqNBEiD9FVgcspGS435KZjd2unyevpjruMhmHBNuyT/H+c05xeS0athLSeIVGDyZ2FqgE6muFj9iifDC3s9YbosIBhui5K1rJeRZLO0bJw7uhB9ijg+bJfn9WKLxxg/K/2SqowGJF5F5PzO8qio6AOn4FXQreIg7E/PmpVGTIOx3WaifEHVigeBAj0/3+q02HFrpDTw8uZ0d/+TI+XyT6mVNdPinCb2enXc/7KBpv5z6x9ArQOasa3qlpuFZhz0+ZRLWR1U9QCBr4/wAWlu/0QVEllx1V9MQhGujiiBUmE5GdpvgQFKtS6IfAOuisyJ/bumi9ltbDB1rTyI+6FfhXN+FxHqVfg8cHG9jsjAVOms4DYOobzM9dj/bisf8AxLaO9oHmx0+jh/dbx7QW9W3H9ll+1GWnEVqQGzWSf+55n08PzTnDPy3ca3+DuXd3RbVdcGQ0ebp1H3hfUmta5pAggrIdnMubQpMYz4Q0R6iTKT9ss/rYepTp4dwk3dN4A+iUvOmNx4fQcPgy3iIRDgAZlYF/bmKM1CGuIjfj0RfZPHtxAgVS87m8pyi46aDF1AK48l5iTq4oPM36awn+lD96TZVjU2GLWTxXKihMLlRH1NWqqIUw60pEDru+M8gvktas41nlu+or6dmdXTQqO6FfKMFWlx6ymeN1yIxWJc60nzCKpMqBgLXA22O67BYd7gdLZ0ovKaXeTqEHbyU5eXTeeHfIClnGmxF5WgwuPbVbpduLgpBm2TupvAdsePNdlngeZNgnLLzGWU1xTzWQVe3GAi9igaFeTIuCvatUQVrtjogq5s842GOsAARw3TXN8TrI1WER72+6x+XuBxL3bHV9LI/G4ya2ku2AKyy7a460WPoaXkcjHsiMTU0NmBwE9UVmNMSHCCHX9eKFrAOZe4m/p/wgid2NJxLGcG3PUkED5E+6eysu5pGID7RIaI4CP7rQmrsprp8N4XPqLhVQz3qDnWKTeJYzFHYblBnwkEXIXMv4vaVTisQC06TLhFgCSZdEjgOcpzHbHPyTY3DZq0mHDT57JoyOF1kTlNd9SHAgA3IOqBGomxPC087IhmNOGeab3ahEyOu09eiq42I/ll7bfAc0wxdRrfEb8hzWIpZ+wH4vqjsLnPebjw7NP5xSnJ5ZT7TzAQ41GiLyR5ovC4mVzgHgxfn90uwxLXFp4fTgpsaYZy8H9OpdJKzHnHsawE+BrDH+pxHycjw6I/OCddmMMO9q1iJJLWg8oaAY9kI8vTWYWRAiwEewXzTtbUJxFQ8rD2X0rC1IcBC+X/xKrH9WdNhpH1KWP5Mr+MIcTiS6gAeB+62n8IMKTiHPEhumPVZzL8j1YR9dzo0yQOcL6L/CyDSDgIla/wDOmfyc9oGzXF+BQlI6RMr3tPW/9y0TwKAa8yQs5Ks2p44AbrlnnSvVWy0+mhU1DDSrWbIfGmB5pxJB2uq6cI4c7e6+cYCkGu1G6+idrcI6rTawGJM+yzuGyk0gS689EbEdlmamm1zQ0S5MMhIcXTuhMI1hN2haPKcO0bNF1z59urHyTSzNMvFalHEXB6r5/jKmkPBEO2X1plIERCyHarstrh1K1/FxV4cMs8pYwmGxTmbH04J7gM4Y4aajfVR/9JVf6h7L3/0pVH7h7LS6rPlKt2UpVTrpP0uN1ie1OWGhUEmSbSt3h8hxDLtcB7rs1yCtXDQ4N8Lmmb8CClLqi8vn2RCqS5ha7SRMukARsRPPb1Vra0eX0Wr7UYnTV7sADQGiBziST7rIYv4j1E/3+YVfBAsa48Ys9m3+sI6rUgpfjbjz+o2KKxLpAI4ifklW3ioimbSh8Y/ZvPfhZW4apLB0+t5VFZw1ajcAcPp8kmuWXC2pgtbSS9rWAwb7wJIbzU8spU2sFQyatRxBDgdETpBDdjw9xsqs0zamaTWU3EmznNDSBr0R8RvEmN+aB/XPqNFMtHdh2poA8UkQ4auR3W25OnLcbWxwlZ+Ha6Q1wPBw4gGBbmfqse7Lmmu59UnS4kmBcksm2wHiP5w0ma0HYbDhrWySdImSC6CS6xngfkgOztBzmVO8Mu1tInhLYgcvgCd7TMeNswcPNQ90HEAy2YmxsDwmybim5rZBs0wb/wBWkzG4vHuuyzLnmtIcQHOMjmLmPknlDCBnftqX7wMLfQPa4dJD59FEVcaKwOHaDqLiQbamlrhPCf6toN+IUMwwxbUa60OG4I3G4PEbpZl4qUrG7ZBgfMtv0TbHYpry0BsaePQgRxStli8JZklXZdg5z9lq8BiGU2xIB3Pr+fJZll3t/wArR9z90ZXwFVxJDHQdrcFGl51rsDi2k/ED1Q3bPIsLUpa4HfOgNM3klZ4YKsKZhrgekoD9PXLgXNqW56kpOds71oxZ2bLXspPfNJzSS2bSIiVpOxVNtFpYCAA9wHlqMLJ4fL8TXfILwWixdq48Ahq+HrUTpJeDvabqiO+1FYfr7GfBz6q3B1QXb7rO4HKMTVqPfpcbC5lSynWKsGQRaCjWgcV6sOIXLzE0jqMkSuQT6qzZBY4yWhFtqCNwlve6qtuCqJqOZRIHIJJmr/DCYZrWmoQOCWVRO6rHxW8lcijDu8S0eCxYaIkE8kmGCBO60mS5cxg1RJWefhvzV45wywmoiSiatOWwpMKExuNDTA34pY4C0K8xyUG1fJH0WCoJIQeLwZbsJCVmhtHX5IXEZ1QY/u3VAHDoYHm7YKT26QSQIAk+Q3XyOrmJfWqSZ1uc5vSSSB7J4zYo7+JcMxgex4OtjXEAzB2v5gA+qyT8XqPI7JnjcK2p8UzwI3sldbAaTIM9D/cK9J25ztxuuwVXU2Du0x73H39kHXOgFxc0Ac59AFDDYsB8/wBcNPrsff6pVphdUwa6CW+o8+IXHxBSqN1C24urWGQFMb0LTwwB2RWHwpLmhokkgAdZVgZzRWX1+7qNfE6Tt6EfdNOtQ57dPHd02g+IuJtyDYn5rKYd1Ro8LnDVYpxmmK75+qIAEAdJ+qHZSVZc3Y8c1jqvMnpEV6X+tvzMfdM81P8AO9B917lrB3jOjm//AGCLzCkC8uH5CXwL+QQCyrNC4I2+yvpBdVbchIa5ToG5P50X13C0WhjBAs1o9gvjlHGtD9BG439F9gwFQVKbHt2cB/Yj3Us87urRSHILw028grWhcWISgyk0bABeOw7HbtBVsKMICFOkGmwAVFbLaROosE+SKBXoQC85VSNy1cmeleIBbmuEDNOi3NTyhniJ5K3PXWaOq9y8aabndCt9/wBWeuSfFvl7j1KBxeIDQp4mvAJlZ7EYmSSXLq8eG2GeWjjB40F2mIWpyxhjUdgsHkFDXVD31AKbLuJMDoFos07UUGjS14IH9N5+yz88m9Rp4963TzGZkA3w7oHBsNRxJPUkrE5j2pMxTbHU3+SSYrMKrzD3kzaJkW3gC3/IWfEnCtvq1btNhqRIfVb4bQ2XH/xSHNf4kUQCKVNzzzdDRPQCSV85xEmAEPXrBm2/NR6w9tDmXayvXIa5wYw2LG2F+DjueHRZ3FMvqFiDM9UNUebHqD7X+oVWZVSTINkdA1qu1QeHIcTy/OSyeb9oL6aQkD9xBuf8rZsBzO6Z4PE+AscecHkDx6wfql+IybQAbObzF48xuP8AcJGRVMxqnd3sAFOnVc6JPsAPomoywHaDw4i/nshquAjbwu5b+8bKdHDLA4nbUb/I9UfSqBvluFmqj3MA1CRzHNG4PMAbHdLTaZtKx4KkQlLK8IgY2E9q2ONSFJlUJf8AqQubXStXDvDYoNIO8EGOcFGsxE7BZptdHYXFxMo2LIbEwUoz3NRTEAy82HQbSUPmOdgCG3KzwY6q6XHc7n5AJscs9dNJgamulSed/hJ8juvs3Yuqf0lPzf7ayvkeXYHRS0cQZ3nivsnZ2kxuHpNaZ0tE/wCo3dbzJU1mbE+S5pVXovZSNcouYoNUg/ogPdC9YzmuD1zndEBbpC5U6ui5GyCZxRJLXTYcPNRx9Tu8OetvdK+0OfspuIB1Fu4BsD1Kymbdp6tYQSA0bNaI9zutp8IqeZ4xoB1HfgN0kq4gRED13KFqu1H1VOIPALW+W9REwiypiXOmNhv09lUXmPPcDpEQVU0cIuTJPl+2xI6q9vso2pW50XO5+fmuw97obEPMomilsPMTUgcvyyVO8TvVGY5yEom6RpHceSC1wSw7H4f7I39w9UHjqeodR9eaVAPENLTYkeSnQxzgRL4ZxkF+ibWHFpsCF1Op3jSDZzd/sUue4gxyslKejxlF7xIYXHmzYSA4OcDB2J+Sor03sdHdvBvfQ4zEjbjt6AJR3jgIDnAcpMbR9LKwZlXb8NR0C8Tx/Poq9pS0hiC8yHSBaQRF+oIHIoLD4bU+CYHNGuzasZ1aXTxLZPCbny+ZVNXGPeIJtyG3sldGJbiDTs4yPmiG1WuFj6JM+jI6qFD4m24gKNNJnYdOBXDWluIc8PIBI28tuq8bVqf1fT+yWle8N3V3NF4HqqBjnOMNmOJ/uh6OHm5MnrJ+6v7sc56f8JxNy2uZAM/EeZ2HkOJ+XmmmX4cE6nXjnf8APJK203HYQmlF2hgB3TQaCudp3+d1r8lzzSWscSCI0uFjtcFYnLmFx1HYJjixI1DcJWbEun1bC50f3eIcxv8A2PyTNlTVcOlfKsjzhwG+3xDmOfmn1HtAKNRpBOh2/TfhyWdll+17lbgf6lYK4G5QOFzqkQHOgA7P/afXgmRpMcJEeac56JDE1IBb+7TvMBszF+dvlwQuEc4DxODo4gzv1RtdjXBxP9J1DiLX+SW4DSZazVEidUSBMkmBadgr0kf34XK7uhyXJetPb4rUql0mdj7ztZVuNly5as1YKErvuuXJU0mCHEcvvwVtSwXq5Mi+oZdHVFUzAPRcuQKDxBlC0Vy5I0i64PVQrheLkgU4oFrtQMEfkKyrTFRurYr1ckYTQpinZerkjQNIKJohcuQaD2AIalSOoC37T7xsuXJkZY6gNQ8vuVQ3DhcuShr6eHRTaQBXLkEsa6BKLwmH1xJXi5MGtTw6Wjab+yNDPD5rlyCLWvLHgjcFHYp2puqI4+2/mFy5OATkubvZZu2xB29uK1OCz1zRLRBJGxgG3Ef8rxclcZRLWhy7tGKrtFSnJ4GxF+YK0FJ7QIaIHIAD5BeLlOV10qcpGuFy5cp9qv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freezing co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freezing col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freezing col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Image result for freezing cold"/>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G4C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24200"/>
            <a:ext cx="4352925" cy="287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Spasticity Strategies</a:t>
            </a:r>
            <a:endParaRPr lang="en-US" dirty="0"/>
          </a:p>
        </p:txBody>
      </p:sp>
      <p:sp>
        <p:nvSpPr>
          <p:cNvPr id="3" name="Content Placeholder 2"/>
          <p:cNvSpPr>
            <a:spLocks noGrp="1"/>
          </p:cNvSpPr>
          <p:nvPr>
            <p:ph sz="quarter" idx="1"/>
          </p:nvPr>
        </p:nvSpPr>
        <p:spPr/>
        <p:txBody>
          <a:bodyPr/>
          <a:lstStyle/>
          <a:p>
            <a:r>
              <a:rPr lang="en-US" dirty="0" smtClean="0"/>
              <a:t>Medications</a:t>
            </a:r>
          </a:p>
          <a:p>
            <a:r>
              <a:rPr lang="en-US" dirty="0" smtClean="0"/>
              <a:t>Avoid triggers</a:t>
            </a:r>
          </a:p>
          <a:p>
            <a:r>
              <a:rPr lang="en-US" dirty="0" smtClean="0"/>
              <a:t>Stretching</a:t>
            </a:r>
          </a:p>
          <a:p>
            <a:pPr lvl="1"/>
            <a:r>
              <a:rPr lang="en-US" dirty="0" smtClean="0"/>
              <a:t>Avoid Contractures</a:t>
            </a:r>
          </a:p>
          <a:p>
            <a:pPr lvl="1"/>
            <a:r>
              <a:rPr lang="en-US" dirty="0" smtClean="0"/>
              <a:t>Warm Up</a:t>
            </a:r>
          </a:p>
          <a:p>
            <a:r>
              <a:rPr lang="en-US" dirty="0" smtClean="0"/>
              <a:t>Yoga and Tai Chi</a:t>
            </a:r>
          </a:p>
          <a:p>
            <a:endParaRPr lang="en-US" dirty="0"/>
          </a:p>
        </p:txBody>
      </p:sp>
      <p:pic>
        <p:nvPicPr>
          <p:cNvPr id="2052" name="Picture 4" descr="http://i.usatoday.net/news/_photos/2007/03/04/taichi-t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166583" cy="238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0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r>
              <a:rPr lang="en-US" dirty="0" smtClean="0"/>
              <a:t>Are fatigue and/or spasticity barriers for your exercise?  </a:t>
            </a:r>
          </a:p>
          <a:p>
            <a:r>
              <a:rPr lang="en-US" dirty="0" smtClean="0"/>
              <a:t>What are your strategies to overcome these symptoms</a:t>
            </a:r>
          </a:p>
          <a:p>
            <a:r>
              <a:rPr lang="en-US" dirty="0" smtClean="0"/>
              <a:t>It was mentioned that our ability to function well was more of a determinant of health rather than our impairments.  Do you agree or disagree?  </a:t>
            </a:r>
            <a:endParaRPr lang="en-US" dirty="0"/>
          </a:p>
        </p:txBody>
      </p:sp>
    </p:spTree>
    <p:extLst>
      <p:ext uri="{BB962C8B-B14F-4D97-AF65-F5344CB8AC3E}">
        <p14:creationId xmlns:p14="http://schemas.microsoft.com/office/powerpoint/2010/main" val="163066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It Go?  </a:t>
            </a:r>
            <a:endParaRPr lang="en-US" dirty="0"/>
          </a:p>
        </p:txBody>
      </p:sp>
      <p:sp>
        <p:nvSpPr>
          <p:cNvPr id="3" name="Content Placeholder 2"/>
          <p:cNvSpPr>
            <a:spLocks noGrp="1"/>
          </p:cNvSpPr>
          <p:nvPr>
            <p:ph sz="quarter" idx="1"/>
          </p:nvPr>
        </p:nvSpPr>
        <p:spPr>
          <a:xfrm>
            <a:off x="914400" y="1447800"/>
            <a:ext cx="7772400" cy="1676400"/>
          </a:xfrm>
        </p:spPr>
        <p:txBody>
          <a:bodyPr/>
          <a:lstStyle/>
          <a:p>
            <a:r>
              <a:rPr lang="en-US" dirty="0" smtClean="0"/>
              <a:t>What’s your new exercise goal? </a:t>
            </a:r>
            <a:endParaRPr lang="en-US" dirty="0"/>
          </a:p>
          <a:p>
            <a:r>
              <a:rPr lang="en-US" dirty="0" smtClean="0"/>
              <a:t>Did you observe any additional barriers/facilitators to exercise this week? </a:t>
            </a:r>
            <a:endParaRPr lang="en-US" dirty="0"/>
          </a:p>
        </p:txBody>
      </p:sp>
      <p:pic>
        <p:nvPicPr>
          <p:cNvPr id="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 b="4568"/>
          <a:stretch/>
        </p:blipFill>
        <p:spPr bwMode="auto">
          <a:xfrm>
            <a:off x="152400" y="4142251"/>
            <a:ext cx="8852704" cy="241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4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Rewarding</a:t>
            </a:r>
            <a:endParaRPr lang="en-US" dirty="0"/>
          </a:p>
        </p:txBody>
      </p:sp>
      <p:sp>
        <p:nvSpPr>
          <p:cNvPr id="3" name="Content Placeholder 2"/>
          <p:cNvSpPr>
            <a:spLocks noGrp="1"/>
          </p:cNvSpPr>
          <p:nvPr>
            <p:ph sz="quarter" idx="1"/>
          </p:nvPr>
        </p:nvSpPr>
        <p:spPr/>
        <p:txBody>
          <a:bodyPr/>
          <a:lstStyle/>
          <a:p>
            <a:r>
              <a:rPr lang="en-US" dirty="0" smtClean="0"/>
              <a:t>Consider rewarding yourself for exercising</a:t>
            </a:r>
          </a:p>
          <a:p>
            <a:r>
              <a:rPr lang="en-US" dirty="0" smtClean="0"/>
              <a:t>Don’t punish yourself for not meeting your goal…just think positive and do better next week</a:t>
            </a:r>
            <a:endParaRPr lang="en-US" dirty="0"/>
          </a:p>
        </p:txBody>
      </p:sp>
      <p:pic>
        <p:nvPicPr>
          <p:cNvPr id="1026" name="Picture 2" descr="http://img.webmd.com/dtmcms/live/webmd/consumer_assets/site_images/article_thumbnails/features/_2012/06_2012/exercise_and_weight_loss_5_truths_features/375x321_exercise_and_weight_loss_5_truths_fea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4627854"/>
            <a:ext cx="2438400" cy="2087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gWstd8OdonkEPvWfMGUsuyG8p-0yuvkbXdzxGQeSDwlg35Lf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42427"/>
            <a:ext cx="366426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free-clipart-pictures.net/free_clipart/food_clipart/food_clipart_icecrea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962400"/>
            <a:ext cx="19050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0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Objectives for Today</a:t>
            </a:r>
            <a:endParaRPr lang="en-US" dirty="0"/>
          </a:p>
        </p:txBody>
      </p:sp>
      <p:sp>
        <p:nvSpPr>
          <p:cNvPr id="3" name="Content Placeholder 2"/>
          <p:cNvSpPr>
            <a:spLocks noGrp="1"/>
          </p:cNvSpPr>
          <p:nvPr>
            <p:ph sz="quarter" idx="1"/>
          </p:nvPr>
        </p:nvSpPr>
        <p:spPr/>
        <p:txBody>
          <a:bodyPr/>
          <a:lstStyle/>
          <a:p>
            <a:pPr marL="0" indent="0">
              <a:buNone/>
            </a:pPr>
            <a:r>
              <a:rPr lang="en-US" dirty="0" smtClean="0"/>
              <a:t>Individuals will</a:t>
            </a:r>
          </a:p>
          <a:p>
            <a:r>
              <a:rPr lang="en-US" dirty="0" smtClean="0"/>
              <a:t>Understand the role of physical therapists in developing an exercise program</a:t>
            </a:r>
          </a:p>
          <a:p>
            <a:r>
              <a:rPr lang="en-US" dirty="0" smtClean="0"/>
              <a:t>Understand the temporary versus the long-term impact of MS on adverse symptoms and relapses</a:t>
            </a:r>
          </a:p>
          <a:p>
            <a:r>
              <a:rPr lang="en-US" dirty="0" smtClean="0"/>
              <a:t>Improve their knowledge on fatigue</a:t>
            </a:r>
          </a:p>
          <a:p>
            <a:r>
              <a:rPr lang="en-US" dirty="0" smtClean="0"/>
              <a:t>Improve their knowledge on spasticity</a:t>
            </a:r>
          </a:p>
          <a:p>
            <a:r>
              <a:rPr lang="en-US" dirty="0" smtClean="0"/>
              <a:t>Continue to discuss barriers, facilitators, and goal setting for exercise.  </a:t>
            </a:r>
            <a:endParaRPr lang="en-US" dirty="0"/>
          </a:p>
        </p:txBody>
      </p:sp>
    </p:spTree>
    <p:extLst>
      <p:ext uri="{BB962C8B-B14F-4D97-AF65-F5344CB8AC3E}">
        <p14:creationId xmlns:p14="http://schemas.microsoft.com/office/powerpoint/2010/main" val="49153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dirty="0"/>
              <a:t>Applebee A. </a:t>
            </a:r>
            <a:r>
              <a:rPr lang="en-US" i="1" dirty="0"/>
              <a:t>MS Clinic Top 10 Questions</a:t>
            </a:r>
            <a:r>
              <a:rPr lang="en-US" dirty="0"/>
              <a:t>. [</a:t>
            </a:r>
            <a:r>
              <a:rPr lang="en-US" dirty="0" err="1"/>
              <a:t>Powerpoint</a:t>
            </a:r>
            <a:r>
              <a:rPr lang="en-US" dirty="0"/>
              <a:t>]. UVM. College of Medicine; 2012.</a:t>
            </a:r>
          </a:p>
          <a:p>
            <a:pPr lvl="0"/>
            <a:r>
              <a:rPr lang="en-US" dirty="0"/>
              <a:t>Carter AM, Daley AJ, </a:t>
            </a:r>
            <a:r>
              <a:rPr lang="en-US" dirty="0" err="1"/>
              <a:t>Kesterton</a:t>
            </a:r>
            <a:r>
              <a:rPr lang="en-US" dirty="0"/>
              <a:t> SW, </a:t>
            </a:r>
            <a:r>
              <a:rPr lang="en-US" dirty="0" err="1"/>
              <a:t>Woodroofe</a:t>
            </a:r>
            <a:r>
              <a:rPr lang="en-US" dirty="0"/>
              <a:t> NM, Saxton JM, </a:t>
            </a:r>
            <a:r>
              <a:rPr lang="en-US" dirty="0" err="1"/>
              <a:t>Sharrack</a:t>
            </a:r>
            <a:r>
              <a:rPr lang="en-US" dirty="0"/>
              <a:t> B. </a:t>
            </a:r>
            <a:r>
              <a:rPr lang="en-US" u="sng" dirty="0">
                <a:hlinkClick r:id="rId3"/>
              </a:rPr>
              <a:t>Pragmatic exercise intervention in people with mild to moderate multiple sclerosis: a </a:t>
            </a:r>
            <a:r>
              <a:rPr lang="en-US" u="sng" dirty="0" err="1">
                <a:hlinkClick r:id="rId3"/>
              </a:rPr>
              <a:t>randomised</a:t>
            </a:r>
            <a:r>
              <a:rPr lang="en-US" u="sng" dirty="0">
                <a:hlinkClick r:id="rId3"/>
              </a:rPr>
              <a:t> controlled feasibility study.</a:t>
            </a:r>
            <a:r>
              <a:rPr lang="en-US" dirty="0"/>
              <a:t> </a:t>
            </a:r>
            <a:r>
              <a:rPr lang="en-US" dirty="0" err="1"/>
              <a:t>Contemp</a:t>
            </a:r>
            <a:r>
              <a:rPr lang="en-US" dirty="0"/>
              <a:t> </a:t>
            </a:r>
            <a:r>
              <a:rPr lang="en-US" dirty="0" err="1"/>
              <a:t>Clin</a:t>
            </a:r>
            <a:r>
              <a:rPr lang="en-US" dirty="0"/>
              <a:t> Trials. 2013 Jul;35(2):40-7.</a:t>
            </a:r>
          </a:p>
          <a:p>
            <a:pPr lvl="0"/>
            <a:r>
              <a:rPr lang="en-US" dirty="0"/>
              <a:t>National MS Society.  Fatigue.  </a:t>
            </a:r>
            <a:r>
              <a:rPr lang="en-US" u="sng" dirty="0">
                <a:hlinkClick r:id="rId4"/>
              </a:rPr>
              <a:t>http://www.nationalmssociety.org/Symptoms-Diagnosis/MS-Symptoms/Fatigue</a:t>
            </a:r>
            <a:r>
              <a:rPr lang="en-US" dirty="0"/>
              <a:t>.  </a:t>
            </a:r>
          </a:p>
          <a:p>
            <a:pPr lvl="0"/>
            <a:r>
              <a:rPr lang="en-US" dirty="0"/>
              <a:t>National MS Society.  Spasticity.  </a:t>
            </a:r>
            <a:r>
              <a:rPr lang="en-US" u="sng" dirty="0">
                <a:hlinkClick r:id="rId5"/>
              </a:rPr>
              <a:t>http://www.nationalmssociety.org/Symptoms-Diagnosis/MS-Symptoms/Spasticity</a:t>
            </a:r>
            <a:r>
              <a:rPr lang="en-US" dirty="0"/>
              <a:t>.  </a:t>
            </a:r>
          </a:p>
          <a:p>
            <a:pPr lvl="0"/>
            <a:r>
              <a:rPr lang="en-US" dirty="0"/>
              <a:t>O’Sullivan SB, Schreyer RJ.  Multiple Sclerosis.  In:  O’Sullivan SB, Schmitz TJ, </a:t>
            </a:r>
            <a:r>
              <a:rPr lang="en-US" dirty="0" err="1"/>
              <a:t>Fulk</a:t>
            </a:r>
            <a:r>
              <a:rPr lang="en-US" dirty="0"/>
              <a:t> GD.  </a:t>
            </a:r>
            <a:r>
              <a:rPr lang="en-US" i="1" dirty="0"/>
              <a:t>Physical Rehabilitation</a:t>
            </a:r>
            <a:r>
              <a:rPr lang="en-US" dirty="0"/>
              <a:t>.  6th ed.  Philadelphia, PA: F.A. Davis; 2014.</a:t>
            </a:r>
          </a:p>
          <a:p>
            <a:pPr lvl="0"/>
            <a:r>
              <a:rPr lang="en-US" dirty="0"/>
              <a:t>Smith, RM et al.  Symptom change with exercise is a temporary phenomenon for people with multiple sclerosis. Arch </a:t>
            </a:r>
            <a:r>
              <a:rPr lang="en-US" dirty="0" err="1"/>
              <a:t>Phys</a:t>
            </a:r>
            <a:r>
              <a:rPr lang="en-US" dirty="0"/>
              <a:t> Med Rehabilitation 2006; 87: 723–27.</a:t>
            </a:r>
          </a:p>
        </p:txBody>
      </p:sp>
    </p:spTree>
    <p:extLst>
      <p:ext uri="{BB962C8B-B14F-4D97-AF65-F5344CB8AC3E}">
        <p14:creationId xmlns:p14="http://schemas.microsoft.com/office/powerpoint/2010/main" val="9990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Physical Therapists</a:t>
            </a:r>
            <a:endParaRPr lang="en-US" dirty="0"/>
          </a:p>
        </p:txBody>
      </p:sp>
      <p:sp>
        <p:nvSpPr>
          <p:cNvPr id="3" name="Content Placeholder 2"/>
          <p:cNvSpPr>
            <a:spLocks noGrp="1"/>
          </p:cNvSpPr>
          <p:nvPr>
            <p:ph sz="quarter" idx="1"/>
          </p:nvPr>
        </p:nvSpPr>
        <p:spPr>
          <a:xfrm>
            <a:off x="762000" y="1524000"/>
            <a:ext cx="7772400" cy="4572000"/>
          </a:xfrm>
        </p:spPr>
        <p:txBody>
          <a:bodyPr/>
          <a:lstStyle/>
          <a:p>
            <a:r>
              <a:rPr lang="en-US" dirty="0" smtClean="0"/>
              <a:t>Help you identify </a:t>
            </a:r>
            <a:r>
              <a:rPr lang="en-US" i="1" dirty="0" smtClean="0"/>
              <a:t>individualized</a:t>
            </a:r>
            <a:r>
              <a:rPr lang="en-US" dirty="0" smtClean="0"/>
              <a:t> exercise guidelines that are right for you.  One formula does not fit everyone…</a:t>
            </a:r>
          </a:p>
          <a:p>
            <a:r>
              <a:rPr lang="en-US" dirty="0" smtClean="0"/>
              <a:t>PTs will help you identify your functional problems and give you specific exercises that will improve functional movement</a:t>
            </a:r>
          </a:p>
          <a:p>
            <a:r>
              <a:rPr lang="en-US" dirty="0" smtClean="0"/>
              <a:t>Monitor your response to exercise and adjust appropriately</a:t>
            </a:r>
          </a:p>
          <a:p>
            <a:r>
              <a:rPr lang="en-US" dirty="0" smtClean="0"/>
              <a:t>Great starting point if you are a beginner </a:t>
            </a:r>
          </a:p>
          <a:p>
            <a:endParaRPr lang="en-US" dirty="0" smtClean="0"/>
          </a:p>
        </p:txBody>
      </p:sp>
    </p:spTree>
    <p:extLst>
      <p:ext uri="{BB962C8B-B14F-4D97-AF65-F5344CB8AC3E}">
        <p14:creationId xmlns:p14="http://schemas.microsoft.com/office/powerpoint/2010/main" val="1516526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200400"/>
            <a:ext cx="8229600" cy="19812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Target Intensity </a:t>
            </a:r>
            <a:r>
              <a:rPr lang="en-US" dirty="0" smtClean="0"/>
              <a:t>(Carter 2013)</a:t>
            </a:r>
            <a:r>
              <a:rPr lang="en-US" sz="3000" dirty="0" smtClean="0"/>
              <a:t>:  </a:t>
            </a:r>
          </a:p>
          <a:p>
            <a:pPr algn="ctr"/>
            <a:r>
              <a:rPr lang="en-US" sz="3000" dirty="0" smtClean="0"/>
              <a:t>50-70% of Maximum Heart Rate (220-age)</a:t>
            </a:r>
          </a:p>
          <a:p>
            <a:pPr algn="ctr"/>
            <a:r>
              <a:rPr lang="en-US" sz="3000" dirty="0" smtClean="0"/>
              <a:t>Exertional level between 4-7 on a scale from 1-10</a:t>
            </a:r>
            <a:endParaRPr lang="en-US" sz="3000" dirty="0"/>
          </a:p>
        </p:txBody>
      </p:sp>
      <p:sp>
        <p:nvSpPr>
          <p:cNvPr id="2" name="Title 1"/>
          <p:cNvSpPr>
            <a:spLocks noGrp="1"/>
          </p:cNvSpPr>
          <p:nvPr>
            <p:ph type="title"/>
          </p:nvPr>
        </p:nvSpPr>
        <p:spPr/>
        <p:txBody>
          <a:bodyPr/>
          <a:lstStyle/>
          <a:p>
            <a:r>
              <a:rPr lang="en-US" dirty="0" smtClean="0"/>
              <a:t>Exercise Intensity</a:t>
            </a:r>
            <a:endParaRPr lang="en-US" dirty="0"/>
          </a:p>
        </p:txBody>
      </p:sp>
      <p:sp>
        <p:nvSpPr>
          <p:cNvPr id="3" name="Content Placeholder 2"/>
          <p:cNvSpPr>
            <a:spLocks noGrp="1"/>
          </p:cNvSpPr>
          <p:nvPr>
            <p:ph sz="quarter" idx="1"/>
          </p:nvPr>
        </p:nvSpPr>
        <p:spPr>
          <a:xfrm>
            <a:off x="914400" y="1447800"/>
            <a:ext cx="7772400" cy="1600200"/>
          </a:xfrm>
        </p:spPr>
        <p:txBody>
          <a:bodyPr/>
          <a:lstStyle/>
          <a:p>
            <a:r>
              <a:rPr lang="en-US" dirty="0" smtClean="0"/>
              <a:t>Remember to take breaks so that you can do more!</a:t>
            </a:r>
          </a:p>
          <a:p>
            <a:r>
              <a:rPr lang="en-US" dirty="0" smtClean="0"/>
              <a:t>Make sure you can still function the rest of the day after you exercise.  Be strategic in how you exercise</a:t>
            </a:r>
          </a:p>
          <a:p>
            <a:pPr marL="0" indent="0">
              <a:buNone/>
            </a:pPr>
            <a:endParaRPr lang="en-US" dirty="0" smtClean="0"/>
          </a:p>
        </p:txBody>
      </p:sp>
    </p:spTree>
    <p:extLst>
      <p:ext uri="{BB962C8B-B14F-4D97-AF65-F5344CB8AC3E}">
        <p14:creationId xmlns:p14="http://schemas.microsoft.com/office/powerpoint/2010/main" val="357393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72400" cy="1143000"/>
          </a:xfrm>
        </p:spPr>
        <p:txBody>
          <a:bodyPr>
            <a:normAutofit fontScale="90000"/>
          </a:bodyPr>
          <a:lstStyle/>
          <a:p>
            <a:pPr algn="ctr"/>
            <a:r>
              <a:rPr lang="en-US" b="1" dirty="0" smtClean="0"/>
              <a:t>So who gets additional symptoms while exercising?  </a:t>
            </a:r>
            <a:endParaRPr lang="en-US"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90800"/>
            <a:ext cx="49530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16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dirty="0" smtClean="0"/>
              <a:t>What if I get more symptoms when I Exercise?</a:t>
            </a:r>
            <a:endParaRPr lang="en-US" dirty="0"/>
          </a:p>
        </p:txBody>
      </p:sp>
      <p:pic>
        <p:nvPicPr>
          <p:cNvPr id="1026" name="Picture 2" descr="http://firstandmonday.com/wp-content/uploads/2013/11/Stop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2362200" cy="31417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dirty="0" smtClean="0"/>
              <a:t>“the worsening of the number and/or intensity of sensory symptoms, which is experienced by more than 40% of all MS patients after exercise, is temporal, and will be normalized within half an hour after exercise cessation in most(85%) patients”</a:t>
            </a:r>
            <a:r>
              <a:rPr lang="en-US" baseline="30000" dirty="0"/>
              <a:t> </a:t>
            </a:r>
            <a:r>
              <a:rPr lang="en-US" baseline="30000" dirty="0" smtClean="0"/>
              <a:t>(Smith, 2006)</a:t>
            </a:r>
            <a:endParaRPr lang="en-US" baseline="30000" dirty="0"/>
          </a:p>
        </p:txBody>
      </p:sp>
    </p:spTree>
    <p:extLst>
      <p:ext uri="{BB962C8B-B14F-4D97-AF65-F5344CB8AC3E}">
        <p14:creationId xmlns:p14="http://schemas.microsoft.com/office/powerpoint/2010/main" val="411951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 &amp; MS </a:t>
            </a:r>
            <a:r>
              <a:rPr lang="en-US" sz="1800" dirty="0" smtClean="0"/>
              <a:t>(Sullivan 2014, NMSS)</a:t>
            </a:r>
            <a:endParaRPr lang="en-US" sz="1800" dirty="0"/>
          </a:p>
        </p:txBody>
      </p:sp>
      <p:sp>
        <p:nvSpPr>
          <p:cNvPr id="3" name="Content Placeholder 2"/>
          <p:cNvSpPr>
            <a:spLocks noGrp="1"/>
          </p:cNvSpPr>
          <p:nvPr>
            <p:ph sz="quarter" idx="1"/>
          </p:nvPr>
        </p:nvSpPr>
        <p:spPr/>
        <p:txBody>
          <a:bodyPr/>
          <a:lstStyle/>
          <a:p>
            <a:r>
              <a:rPr lang="en-US" dirty="0" smtClean="0"/>
              <a:t>May be the most prominent symptom in individuals who do not have other symptoms</a:t>
            </a:r>
          </a:p>
          <a:p>
            <a:r>
              <a:rPr lang="en-US" dirty="0" smtClean="0"/>
              <a:t>75-95% of individuals with MS </a:t>
            </a:r>
            <a:r>
              <a:rPr lang="en-US" sz="1800" dirty="0" smtClean="0"/>
              <a:t>(Applebee 2012)</a:t>
            </a:r>
          </a:p>
          <a:p>
            <a:r>
              <a:rPr lang="en-US" dirty="0" smtClean="0"/>
              <a:t>Tends to worsen throughout the day (though not for everyone)</a:t>
            </a:r>
          </a:p>
          <a:p>
            <a:r>
              <a:rPr lang="en-US" dirty="0" smtClean="0"/>
              <a:t>May be aggravated by heat, humidity, and even cold</a:t>
            </a:r>
          </a:p>
          <a:p>
            <a:r>
              <a:rPr lang="en-US" dirty="0" smtClean="0"/>
              <a:t>Not as obvious to </a:t>
            </a:r>
            <a:br>
              <a:rPr lang="en-US" dirty="0" smtClean="0"/>
            </a:br>
            <a:r>
              <a:rPr lang="en-US" dirty="0" smtClean="0"/>
              <a:t>friends and family members</a:t>
            </a:r>
          </a:p>
          <a:p>
            <a:pPr lvl="1"/>
            <a:endParaRPr lang="en-US" dirty="0" smtClean="0"/>
          </a:p>
          <a:p>
            <a:endParaRPr lang="en-US" dirty="0" smtClean="0"/>
          </a:p>
          <a:p>
            <a:endParaRPr lang="en-US" dirty="0"/>
          </a:p>
        </p:txBody>
      </p:sp>
      <p:pic>
        <p:nvPicPr>
          <p:cNvPr id="3074" name="Picture 2" descr="http://www.healthline.com/hlcmsresource/images/slideshow/multiple-sclerosis/slide06-ms-fati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399"/>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a:t>
            </a:r>
            <a:r>
              <a:rPr lang="en-US" sz="1800" dirty="0" smtClean="0">
                <a:solidFill>
                  <a:srgbClr val="000000"/>
                </a:solidFill>
              </a:rPr>
              <a:t>(Applebee 2012, </a:t>
            </a:r>
            <a:r>
              <a:rPr lang="en-US" sz="1800" dirty="0">
                <a:solidFill>
                  <a:srgbClr val="000000"/>
                </a:solidFill>
              </a:rPr>
              <a:t>NMSS)</a:t>
            </a:r>
            <a:endParaRPr lang="en-US" dirty="0"/>
          </a:p>
        </p:txBody>
      </p:sp>
      <p:sp>
        <p:nvSpPr>
          <p:cNvPr id="3" name="Content Placeholder 2"/>
          <p:cNvSpPr>
            <a:spLocks noGrp="1"/>
          </p:cNvSpPr>
          <p:nvPr>
            <p:ph sz="quarter" idx="1"/>
          </p:nvPr>
        </p:nvSpPr>
        <p:spPr/>
        <p:txBody>
          <a:bodyPr>
            <a:noAutofit/>
          </a:bodyPr>
          <a:lstStyle/>
          <a:p>
            <a:r>
              <a:rPr lang="en-US" sz="2800" dirty="0"/>
              <a:t>Various Causes: </a:t>
            </a:r>
          </a:p>
          <a:p>
            <a:pPr lvl="1"/>
            <a:r>
              <a:rPr lang="en-US" sz="2800" dirty="0"/>
              <a:t>Primary:  MS-related fatigue (i.e. lassitude) </a:t>
            </a:r>
          </a:p>
          <a:p>
            <a:pPr lvl="1"/>
            <a:r>
              <a:rPr lang="en-US" sz="2800" dirty="0"/>
              <a:t>Secondary:  </a:t>
            </a:r>
            <a:endParaRPr lang="en-US" sz="2800" dirty="0" smtClean="0"/>
          </a:p>
          <a:p>
            <a:pPr lvl="2"/>
            <a:r>
              <a:rPr lang="en-US" sz="2800" dirty="0" smtClean="0"/>
              <a:t>sleep</a:t>
            </a:r>
          </a:p>
          <a:p>
            <a:pPr lvl="2"/>
            <a:r>
              <a:rPr lang="en-US" sz="2800" dirty="0" smtClean="0"/>
              <a:t>spasticity or bladder dysfunction </a:t>
            </a:r>
          </a:p>
          <a:p>
            <a:pPr lvl="2"/>
            <a:r>
              <a:rPr lang="en-US" sz="2800" dirty="0" smtClean="0"/>
              <a:t>increased </a:t>
            </a:r>
            <a:r>
              <a:rPr lang="en-US" sz="2800" dirty="0"/>
              <a:t>energy </a:t>
            </a:r>
            <a:r>
              <a:rPr lang="en-US" sz="2800" dirty="0" smtClean="0"/>
              <a:t>demands</a:t>
            </a:r>
          </a:p>
          <a:p>
            <a:pPr lvl="2"/>
            <a:r>
              <a:rPr lang="en-US" sz="2800" dirty="0" smtClean="0"/>
              <a:t>deconditioning</a:t>
            </a:r>
          </a:p>
          <a:p>
            <a:pPr lvl="2"/>
            <a:r>
              <a:rPr lang="en-US" sz="2800" dirty="0" smtClean="0"/>
              <a:t>medications</a:t>
            </a:r>
          </a:p>
          <a:p>
            <a:pPr lvl="2"/>
            <a:r>
              <a:rPr lang="en-US" sz="2800" dirty="0" smtClean="0"/>
              <a:t>mood/depression</a:t>
            </a:r>
          </a:p>
          <a:p>
            <a:pPr lvl="2"/>
            <a:r>
              <a:rPr lang="en-US" sz="2800" dirty="0" smtClean="0"/>
              <a:t>low </a:t>
            </a:r>
            <a:r>
              <a:rPr lang="en-US" sz="2800" dirty="0"/>
              <a:t>sense of </a:t>
            </a:r>
            <a:r>
              <a:rPr lang="en-US" sz="2800" dirty="0" smtClean="0"/>
              <a:t>mastery</a:t>
            </a:r>
          </a:p>
        </p:txBody>
      </p:sp>
    </p:spTree>
    <p:extLst>
      <p:ext uri="{BB962C8B-B14F-4D97-AF65-F5344CB8AC3E}">
        <p14:creationId xmlns:p14="http://schemas.microsoft.com/office/powerpoint/2010/main" val="26943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Fatigue </a:t>
            </a:r>
            <a:r>
              <a:rPr lang="en-US" sz="1800" dirty="0" smtClean="0"/>
              <a:t>(NMSS)</a:t>
            </a:r>
            <a:endParaRPr lang="en-US" sz="1800" dirty="0"/>
          </a:p>
        </p:txBody>
      </p:sp>
      <p:sp>
        <p:nvSpPr>
          <p:cNvPr id="3" name="Content Placeholder 2"/>
          <p:cNvSpPr>
            <a:spLocks noGrp="1"/>
          </p:cNvSpPr>
          <p:nvPr>
            <p:ph sz="quarter" idx="1"/>
          </p:nvPr>
        </p:nvSpPr>
        <p:spPr/>
        <p:txBody>
          <a:bodyPr/>
          <a:lstStyle/>
          <a:p>
            <a:r>
              <a:rPr lang="en-US" dirty="0" smtClean="0"/>
              <a:t>Medications—stimulants or finding the right balance of muscle relaxants (consult Neurologist)</a:t>
            </a:r>
          </a:p>
          <a:p>
            <a:r>
              <a:rPr lang="en-US" dirty="0"/>
              <a:t>Sleep regulation (spasticity, urinary problems)</a:t>
            </a:r>
          </a:p>
          <a:p>
            <a:r>
              <a:rPr lang="en-US" dirty="0" smtClean="0"/>
              <a:t>Simply tasks at home (consult PT or OT)</a:t>
            </a:r>
          </a:p>
          <a:p>
            <a:r>
              <a:rPr lang="en-US" dirty="0" smtClean="0"/>
              <a:t>Take breaks (understand your limitations)</a:t>
            </a:r>
          </a:p>
          <a:p>
            <a:r>
              <a:rPr lang="en-US" dirty="0" smtClean="0"/>
              <a:t>Temp regulation/Cooling strategies</a:t>
            </a:r>
          </a:p>
          <a:p>
            <a:r>
              <a:rPr lang="en-US" dirty="0" smtClean="0"/>
              <a:t>Stress management/relaxation training, support group (possibly consult psychology)</a:t>
            </a:r>
          </a:p>
          <a:p>
            <a:endParaRPr lang="en-US" dirty="0" smtClean="0"/>
          </a:p>
          <a:p>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34"/>
          <a:stretch/>
        </p:blipFill>
        <p:spPr bwMode="auto">
          <a:xfrm>
            <a:off x="1371600" y="5257800"/>
            <a:ext cx="6200776" cy="143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287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000000"/>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1179</TotalTime>
  <Words>2303</Words>
  <Application>Microsoft Office PowerPoint</Application>
  <PresentationFormat>On-screen Show (4:3)</PresentationFormat>
  <Paragraphs>148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Week 3:  Fatigue &amp; Spasticity Management</vt:lpstr>
      <vt:lpstr>Objectives for Today</vt:lpstr>
      <vt:lpstr>Role of Physical Therapists</vt:lpstr>
      <vt:lpstr>Exercise Intensity</vt:lpstr>
      <vt:lpstr>So who gets additional symptoms while exercising?  </vt:lpstr>
      <vt:lpstr>What if I get more symptoms when I Exercise?</vt:lpstr>
      <vt:lpstr>Fatigue &amp; MS (Sullivan 2014, NMSS)</vt:lpstr>
      <vt:lpstr>Contributors (Applebee 2012, NMSS)</vt:lpstr>
      <vt:lpstr>Managing Fatigue (NMSS)</vt:lpstr>
      <vt:lpstr>Managing Fatigue (Cont)</vt:lpstr>
      <vt:lpstr>PowerPoint Presentation</vt:lpstr>
      <vt:lpstr>PowerPoint Presentation</vt:lpstr>
      <vt:lpstr>Managing Fatigue—Exercise!</vt:lpstr>
      <vt:lpstr>Spasticity &amp; MS (NMMS)</vt:lpstr>
      <vt:lpstr>Contributors (NMMS)</vt:lpstr>
      <vt:lpstr>Spasticity Strategies</vt:lpstr>
      <vt:lpstr>Discussion</vt:lpstr>
      <vt:lpstr>So How Did It Go?  </vt:lpstr>
      <vt:lpstr>Rewarding</vt:lpstr>
      <vt:lpstr>References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LuAnn</dc:creator>
  <cp:lastModifiedBy>LuAnn</cp:lastModifiedBy>
  <cp:revision>66</cp:revision>
  <dcterms:created xsi:type="dcterms:W3CDTF">2015-03-03T14:54:13Z</dcterms:created>
  <dcterms:modified xsi:type="dcterms:W3CDTF">2015-04-08T04:43:24Z</dcterms:modified>
</cp:coreProperties>
</file>