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4" r:id="rId1"/>
  </p:sldMasterIdLst>
  <p:notesMasterIdLst>
    <p:notesMasterId r:id="rId66"/>
  </p:notesMasterIdLst>
  <p:handoutMasterIdLst>
    <p:handoutMasterId r:id="rId67"/>
  </p:handoutMasterIdLst>
  <p:sldIdLst>
    <p:sldId id="256" r:id="rId2"/>
    <p:sldId id="298" r:id="rId3"/>
    <p:sldId id="302" r:id="rId4"/>
    <p:sldId id="257" r:id="rId5"/>
    <p:sldId id="300" r:id="rId6"/>
    <p:sldId id="258" r:id="rId7"/>
    <p:sldId id="301" r:id="rId8"/>
    <p:sldId id="275" r:id="rId9"/>
    <p:sldId id="309" r:id="rId10"/>
    <p:sldId id="308" r:id="rId11"/>
    <p:sldId id="259" r:id="rId12"/>
    <p:sldId id="261" r:id="rId13"/>
    <p:sldId id="260" r:id="rId14"/>
    <p:sldId id="313" r:id="rId15"/>
    <p:sldId id="262" r:id="rId16"/>
    <p:sldId id="266" r:id="rId17"/>
    <p:sldId id="277" r:id="rId18"/>
    <p:sldId id="268" r:id="rId19"/>
    <p:sldId id="279" r:id="rId20"/>
    <p:sldId id="287" r:id="rId21"/>
    <p:sldId id="285" r:id="rId22"/>
    <p:sldId id="305" r:id="rId23"/>
    <p:sldId id="263" r:id="rId24"/>
    <p:sldId id="286" r:id="rId25"/>
    <p:sldId id="314" r:id="rId26"/>
    <p:sldId id="316" r:id="rId27"/>
    <p:sldId id="315" r:id="rId28"/>
    <p:sldId id="264" r:id="rId29"/>
    <p:sldId id="306" r:id="rId30"/>
    <p:sldId id="290" r:id="rId31"/>
    <p:sldId id="265" r:id="rId32"/>
    <p:sldId id="307" r:id="rId33"/>
    <p:sldId id="284" r:id="rId34"/>
    <p:sldId id="281" r:id="rId35"/>
    <p:sldId id="282" r:id="rId36"/>
    <p:sldId id="267" r:id="rId37"/>
    <p:sldId id="288" r:id="rId38"/>
    <p:sldId id="292" r:id="rId39"/>
    <p:sldId id="269" r:id="rId40"/>
    <p:sldId id="299" r:id="rId41"/>
    <p:sldId id="289" r:id="rId42"/>
    <p:sldId id="280" r:id="rId43"/>
    <p:sldId id="304" r:id="rId44"/>
    <p:sldId id="303" r:id="rId45"/>
    <p:sldId id="271" r:id="rId46"/>
    <p:sldId id="320" r:id="rId47"/>
    <p:sldId id="321" r:id="rId48"/>
    <p:sldId id="273" r:id="rId49"/>
    <p:sldId id="272" r:id="rId50"/>
    <p:sldId id="274" r:id="rId51"/>
    <p:sldId id="293" r:id="rId52"/>
    <p:sldId id="294" r:id="rId53"/>
    <p:sldId id="295" r:id="rId54"/>
    <p:sldId id="322" r:id="rId55"/>
    <p:sldId id="323" r:id="rId56"/>
    <p:sldId id="324" r:id="rId57"/>
    <p:sldId id="276" r:id="rId58"/>
    <p:sldId id="311" r:id="rId59"/>
    <p:sldId id="296" r:id="rId60"/>
    <p:sldId id="310" r:id="rId61"/>
    <p:sldId id="312" r:id="rId62"/>
    <p:sldId id="317" r:id="rId63"/>
    <p:sldId id="318" r:id="rId64"/>
    <p:sldId id="319"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vanya Penmetcha" initials="LP" lastIdx="2" clrIdx="0">
    <p:extLst>
      <p:ext uri="{19B8F6BF-5375-455C-9EA6-DF929625EA0E}">
        <p15:presenceInfo xmlns:p15="http://schemas.microsoft.com/office/powerpoint/2012/main" userId="fa6cb6f8a6b64f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9EE16"/>
    <a:srgbClr val="FFFF99"/>
    <a:srgbClr val="D8F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4" autoAdjust="0"/>
    <p:restoredTop sz="79781" autoAdjust="0"/>
  </p:normalViewPr>
  <p:slideViewPr>
    <p:cSldViewPr snapToGrid="0">
      <p:cViewPr>
        <p:scale>
          <a:sx n="70" d="100"/>
          <a:sy n="70" d="100"/>
        </p:scale>
        <p:origin x="48" y="54"/>
      </p:cViewPr>
      <p:guideLst/>
    </p:cSldViewPr>
  </p:slideViewPr>
  <p:outlineViewPr>
    <p:cViewPr>
      <p:scale>
        <a:sx n="33" d="100"/>
        <a:sy n="33" d="100"/>
      </p:scale>
      <p:origin x="0" y="-39840"/>
    </p:cViewPr>
  </p:outlineViewPr>
  <p:notesTextViewPr>
    <p:cViewPr>
      <p:scale>
        <a:sx n="150" d="100"/>
        <a:sy n="150" d="100"/>
      </p:scale>
      <p:origin x="0" y="0"/>
    </p:cViewPr>
  </p:notesTextViewPr>
  <p:sorterViewPr>
    <p:cViewPr>
      <p:scale>
        <a:sx n="100" d="100"/>
        <a:sy n="100" d="100"/>
      </p:scale>
      <p:origin x="0" y="-5172"/>
    </p:cViewPr>
  </p:sorterViewPr>
  <p:notesViewPr>
    <p:cSldViewPr snapToGrid="0">
      <p:cViewPr varScale="1">
        <p:scale>
          <a:sx n="57" d="100"/>
          <a:sy n="57" d="100"/>
        </p:scale>
        <p:origin x="2814" y="72"/>
      </p:cViewPr>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12034850909938E-2"/>
          <c:y val="5.5754165516768879E-2"/>
          <c:w val="0.94611759089246639"/>
          <c:h val="0.79640349695228851"/>
        </c:manualLayout>
      </c:layout>
      <c:lineChart>
        <c:grouping val="standard"/>
        <c:varyColors val="0"/>
        <c:ser>
          <c:idx val="2"/>
          <c:order val="2"/>
          <c:tx>
            <c:strRef>
              <c:f>Sheet1!$D$1</c:f>
              <c:strCache>
                <c:ptCount val="1"/>
                <c:pt idx="0">
                  <c:v>Series 3</c:v>
                </c:pt>
              </c:strCache>
            </c:strRef>
          </c:tx>
          <c:spPr>
            <a:ln w="31750" cap="rnd">
              <a:solidFill>
                <a:schemeClr val="accent5"/>
              </a:solidFill>
              <a:round/>
            </a:ln>
            <a:effectLst>
              <a:outerShdw blurRad="38100" dist="25400" dir="5400000" rotWithShape="0">
                <a:srgbClr val="000000">
                  <a:alpha val="35000"/>
                </a:srgbClr>
              </a:outerShdw>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1997</c:v>
                </c:pt>
                <c:pt idx="1">
                  <c:v>2000</c:v>
                </c:pt>
                <c:pt idx="2">
                  <c:v>2012</c:v>
                </c:pt>
                <c:pt idx="3">
                  <c:v>2013</c:v>
                </c:pt>
              </c:numCache>
            </c:numRef>
          </c:cat>
          <c:val>
            <c:numRef>
              <c:f>Sheet1!$D$2:$D$6</c:f>
              <c:numCache>
                <c:formatCode>General</c:formatCode>
                <c:ptCount val="5"/>
                <c:pt idx="0">
                  <c:v>18</c:v>
                </c:pt>
                <c:pt idx="1">
                  <c:v>51</c:v>
                </c:pt>
                <c:pt idx="2">
                  <c:v>78.900000000000006</c:v>
                </c:pt>
                <c:pt idx="3">
                  <c:v>83.8</c:v>
                </c:pt>
              </c:numCache>
            </c:numRef>
          </c:val>
          <c:smooth val="0"/>
        </c:ser>
        <c:dLbls>
          <c:dLblPos val="ctr"/>
          <c:showLegendKey val="0"/>
          <c:showVal val="1"/>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smooth val="0"/>
        <c:axId val="247148904"/>
        <c:axId val="247149688"/>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Series 1</c:v>
                      </c:pt>
                    </c:strCache>
                  </c:strRef>
                </c:tx>
                <c:spPr>
                  <a:ln w="31750" cap="rnd">
                    <a:solidFill>
                      <a:schemeClr val="accent1"/>
                    </a:solidFill>
                    <a:round/>
                  </a:ln>
                  <a:effectLst>
                    <a:outerShdw blurRad="38100" dist="25400" dir="5400000" rotWithShape="0">
                      <a:srgbClr val="000000">
                        <a:alpha val="35000"/>
                      </a:srgbClr>
                    </a:outerShdw>
                  </a:effectLst>
                </c:spPr>
                <c:marker>
                  <c:symbol val="circle"/>
                  <c:size val="6"/>
                  <c:spPr>
                    <a:gradFill rotWithShape="1">
                      <a:gsLst>
                        <a:gs pos="0">
                          <a:schemeClr val="accent1">
                            <a:tint val="96000"/>
                            <a:lumMod val="100000"/>
                          </a:schemeClr>
                        </a:gs>
                        <a:gs pos="78000">
                          <a:schemeClr val="accent1">
                            <a:shade val="94000"/>
                            <a:lumMod val="94000"/>
                          </a:schemeClr>
                        </a:gs>
                      </a:gsLst>
                      <a:lin ang="5400000" scaled="0"/>
                    </a:gradFill>
                    <a:ln w="12700">
                      <a:solidFill>
                        <a:schemeClr val="lt2"/>
                      </a:solidFill>
                      <a:round/>
                    </a:ln>
                    <a:effectLst>
                      <a:outerShdw blurRad="38100" dist="25400" dir="5400000" rotWithShape="0">
                        <a:srgbClr val="000000">
                          <a:alpha val="35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numRef>
                    <c:extLst>
                      <c:ext uri="{02D57815-91ED-43cb-92C2-25804820EDAC}">
                        <c15:formulaRef>
                          <c15:sqref>Sheet1!$A$2:$A$6</c15:sqref>
                        </c15:formulaRef>
                      </c:ext>
                    </c:extLst>
                    <c:numCache>
                      <c:formatCode>General</c:formatCode>
                      <c:ptCount val="5"/>
                      <c:pt idx="0">
                        <c:v>1997</c:v>
                      </c:pt>
                      <c:pt idx="1">
                        <c:v>2000</c:v>
                      </c:pt>
                      <c:pt idx="2">
                        <c:v>2012</c:v>
                      </c:pt>
                      <c:pt idx="3">
                        <c:v>2013</c:v>
                      </c:pt>
                    </c:numCache>
                  </c:numRef>
                </c:cat>
                <c:val>
                  <c:numRef>
                    <c:extLst>
                      <c:ext uri="{02D57815-91ED-43cb-92C2-25804820EDAC}">
                        <c15:formulaRef>
                          <c15:sqref>Sheet1!$B$2:$B$6</c15:sqref>
                        </c15:formulaRef>
                      </c:ext>
                    </c:extLst>
                    <c:numCache>
                      <c:formatCode>General</c:formatCode>
                      <c:ptCount val="5"/>
                      <c:pt idx="2">
                        <c:v>3.5</c:v>
                      </c:pt>
                      <c:pt idx="3">
                        <c:v>4.5</c:v>
                      </c:pt>
                    </c:numCache>
                  </c:numRef>
                </c:val>
                <c:smooth val="0"/>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Series 2</c:v>
                      </c:pt>
                    </c:strCache>
                  </c:strRef>
                </c:tx>
                <c:spPr>
                  <a:ln w="31750" cap="rnd">
                    <a:solidFill>
                      <a:schemeClr val="accent3"/>
                    </a:solidFill>
                    <a:round/>
                  </a:ln>
                  <a:effectLst>
                    <a:outerShdw blurRad="38100" dist="25400" dir="5400000" rotWithShape="0">
                      <a:srgbClr val="000000">
                        <a:alpha val="35000"/>
                      </a:srgbClr>
                    </a:outerShdw>
                  </a:effectLst>
                </c:spPr>
                <c:marker>
                  <c:symbol val="circle"/>
                  <c:size val="6"/>
                  <c:spPr>
                    <a:gradFill rotWithShape="1">
                      <a:gsLst>
                        <a:gs pos="0">
                          <a:schemeClr val="accent3">
                            <a:tint val="96000"/>
                            <a:lumMod val="100000"/>
                          </a:schemeClr>
                        </a:gs>
                        <a:gs pos="78000">
                          <a:schemeClr val="accent3">
                            <a:shade val="94000"/>
                            <a:lumMod val="94000"/>
                          </a:schemeClr>
                        </a:gs>
                      </a:gsLst>
                      <a:lin ang="5400000" scaled="0"/>
                    </a:gradFill>
                    <a:ln w="12700">
                      <a:solidFill>
                        <a:schemeClr val="lt2"/>
                      </a:solidFill>
                      <a:round/>
                    </a:ln>
                    <a:effectLst>
                      <a:outerShdw blurRad="38100" dist="25400" dir="5400000" rotWithShape="0">
                        <a:srgbClr val="000000">
                          <a:alpha val="35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Sheet1!$A$2:$A$6</c15:sqref>
                        </c15:formulaRef>
                      </c:ext>
                    </c:extLst>
                    <c:numCache>
                      <c:formatCode>General</c:formatCode>
                      <c:ptCount val="5"/>
                      <c:pt idx="0">
                        <c:v>1997</c:v>
                      </c:pt>
                      <c:pt idx="1">
                        <c:v>2000</c:v>
                      </c:pt>
                      <c:pt idx="2">
                        <c:v>2012</c:v>
                      </c:pt>
                      <c:pt idx="3">
                        <c:v>2013</c:v>
                      </c:pt>
                    </c:numCache>
                  </c:numRef>
                </c:cat>
                <c:val>
                  <c:numRef>
                    <c:extLst xmlns:c15="http://schemas.microsoft.com/office/drawing/2012/chart">
                      <c:ext xmlns:c15="http://schemas.microsoft.com/office/drawing/2012/chart" uri="{02D57815-91ED-43cb-92C2-25804820EDAC}">
                        <c15:formulaRef>
                          <c15:sqref>Sheet1!$C$2:$C$6</c15:sqref>
                        </c15:formulaRef>
                      </c:ext>
                    </c:extLst>
                    <c:numCache>
                      <c:formatCode>General</c:formatCode>
                      <c:ptCount val="5"/>
                      <c:pt idx="0">
                        <c:v>2.4</c:v>
                      </c:pt>
                      <c:pt idx="1">
                        <c:v>4.4000000000000004</c:v>
                      </c:pt>
                      <c:pt idx="2">
                        <c:v>1.8</c:v>
                      </c:pt>
                      <c:pt idx="3">
                        <c:v>2.8</c:v>
                      </c:pt>
                    </c:numCache>
                  </c:numRef>
                </c:val>
                <c:smooth val="0"/>
              </c15:ser>
            </c15:filteredLineSeries>
          </c:ext>
        </c:extLst>
      </c:lineChart>
      <c:catAx>
        <c:axId val="24714890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247149688"/>
        <c:crosses val="autoZero"/>
        <c:auto val="1"/>
        <c:lblAlgn val="ctr"/>
        <c:lblOffset val="100"/>
        <c:noMultiLvlLbl val="0"/>
      </c:catAx>
      <c:valAx>
        <c:axId val="2471496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dirty="0" smtClean="0"/>
                  <a:t>%</a:t>
                </a:r>
                <a:r>
                  <a:rPr lang="en-US" baseline="0" dirty="0" smtClean="0"/>
                  <a:t> of </a:t>
                </a:r>
                <a:r>
                  <a:rPr lang="en-US" dirty="0" smtClean="0"/>
                  <a:t>US </a:t>
                </a:r>
                <a:r>
                  <a:rPr lang="en-US" dirty="0"/>
                  <a:t>households</a:t>
                </a:r>
              </a:p>
            </c:rich>
          </c:tx>
          <c:layout>
            <c:manualLayout>
              <c:xMode val="edge"/>
              <c:yMode val="edge"/>
              <c:x val="3.0010589038268698E-2"/>
              <c:y val="0.19183543923272708"/>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247148904"/>
        <c:crosses val="autoZero"/>
        <c:crossBetween val="between"/>
      </c:valAx>
      <c:spPr>
        <a:noFill/>
        <a:ln>
          <a:noFill/>
        </a:ln>
        <a:effectLst/>
      </c:spPr>
    </c:plotArea>
    <c:plotVisOnly val="1"/>
    <c:dispBlanksAs val="gap"/>
    <c:showDLblsOverMax val="0"/>
  </c:chart>
  <c:spPr>
    <a:solidFill>
      <a:schemeClr val="accent6">
        <a:lumMod val="40000"/>
        <a:lumOff val="60000"/>
      </a:schemeClr>
    </a:solid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ata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0E92B1-8786-4DD2-A6DD-C8F76F99D05A}" type="doc">
      <dgm:prSet loTypeId="urn:microsoft.com/office/officeart/2008/layout/AlternatingHexagons" loCatId="list" qsTypeId="urn:microsoft.com/office/officeart/2005/8/quickstyle/3d3" qsCatId="3D" csTypeId="urn:microsoft.com/office/officeart/2005/8/colors/colorful1" csCatId="colorful" phldr="1"/>
      <dgm:spPr/>
      <dgm:t>
        <a:bodyPr/>
        <a:lstStyle/>
        <a:p>
          <a:endParaRPr lang="en-US"/>
        </a:p>
      </dgm:t>
    </dgm:pt>
    <dgm:pt modelId="{D740557C-23AB-4254-89DB-2B8404F30630}">
      <dgm:prSet/>
      <dgm:spPr>
        <a:solidFill>
          <a:srgbClr val="0070C0"/>
        </a:solidFill>
      </dgm:spPr>
      <dgm:t>
        <a:bodyPr/>
        <a:lstStyle/>
        <a:p>
          <a:pPr rtl="0"/>
          <a:endParaRPr lang="en-US" dirty="0"/>
        </a:p>
      </dgm:t>
    </dgm:pt>
    <dgm:pt modelId="{BB8D7092-1EB9-4B43-9081-76B1ABCE2002}" type="parTrans" cxnId="{4F1F8301-7DE0-4CD4-AF28-FFD3614A1F68}">
      <dgm:prSet/>
      <dgm:spPr/>
      <dgm:t>
        <a:bodyPr/>
        <a:lstStyle/>
        <a:p>
          <a:endParaRPr lang="en-US"/>
        </a:p>
      </dgm:t>
    </dgm:pt>
    <dgm:pt modelId="{ABA280F4-829B-4208-9F5C-AF3361C2C46F}" type="sibTrans" cxnId="{4F1F8301-7DE0-4CD4-AF28-FFD3614A1F68}">
      <dgm:prSet/>
      <dgm:spPr/>
      <dgm:t>
        <a:bodyPr/>
        <a:lstStyle/>
        <a:p>
          <a:endParaRPr lang="en-US" dirty="0"/>
        </a:p>
      </dgm:t>
    </dgm:pt>
    <dgm:pt modelId="{979244BF-0645-4E7B-9439-B6730808B80E}">
      <dgm:prSet/>
      <dgm:spPr/>
      <dgm:t>
        <a:bodyPr/>
        <a:lstStyle/>
        <a:p>
          <a:pPr rtl="0"/>
          <a:r>
            <a:rPr lang="en-US" dirty="0" smtClean="0"/>
            <a:t>Back Pain</a:t>
          </a:r>
          <a:endParaRPr lang="en-US" dirty="0"/>
        </a:p>
      </dgm:t>
    </dgm:pt>
    <dgm:pt modelId="{05F5758B-5467-4B9A-8749-ABC36F255642}" type="parTrans" cxnId="{144C14BB-49FB-47C1-8D30-8B4EE8F6D57F}">
      <dgm:prSet/>
      <dgm:spPr/>
      <dgm:t>
        <a:bodyPr/>
        <a:lstStyle/>
        <a:p>
          <a:endParaRPr lang="en-US"/>
        </a:p>
      </dgm:t>
    </dgm:pt>
    <dgm:pt modelId="{1F2F005E-0E17-4873-B28B-6BC8225602B4}" type="sibTrans" cxnId="{144C14BB-49FB-47C1-8D30-8B4EE8F6D57F}">
      <dgm:prSet/>
      <dgm:spPr/>
      <dgm:t>
        <a:bodyPr/>
        <a:lstStyle/>
        <a:p>
          <a:endParaRPr lang="en-US" dirty="0"/>
        </a:p>
      </dgm:t>
    </dgm:pt>
    <dgm:pt modelId="{19793DE0-D10E-40FF-BCFB-ED42CBA37AE5}">
      <dgm:prSet/>
      <dgm:spPr/>
      <dgm:t>
        <a:bodyPr/>
        <a:lstStyle/>
        <a:p>
          <a:pPr rtl="0"/>
          <a:endParaRPr lang="en-US" dirty="0"/>
        </a:p>
      </dgm:t>
    </dgm:pt>
    <dgm:pt modelId="{99D334DB-B643-43B8-BFF9-BCE88FA9BEA2}" type="parTrans" cxnId="{0AF3FFFF-23E6-476F-B3AB-EF06021CAE2F}">
      <dgm:prSet/>
      <dgm:spPr/>
      <dgm:t>
        <a:bodyPr/>
        <a:lstStyle/>
        <a:p>
          <a:endParaRPr lang="en-US"/>
        </a:p>
      </dgm:t>
    </dgm:pt>
    <dgm:pt modelId="{8B0C3045-37E8-4DB7-9E21-1CC6A9ED8000}" type="sibTrans" cxnId="{0AF3FFFF-23E6-476F-B3AB-EF06021CAE2F}">
      <dgm:prSet/>
      <dgm:spPr>
        <a:solidFill>
          <a:srgbClr val="00B050"/>
        </a:solidFill>
      </dgm:spPr>
      <dgm:t>
        <a:bodyPr/>
        <a:lstStyle/>
        <a:p>
          <a:endParaRPr lang="en-US" dirty="0"/>
        </a:p>
      </dgm:t>
    </dgm:pt>
    <dgm:pt modelId="{777D916E-E4F5-40FD-8F6B-B9E9EEF7E307}" type="pres">
      <dgm:prSet presAssocID="{860E92B1-8786-4DD2-A6DD-C8F76F99D05A}" presName="Name0" presStyleCnt="0">
        <dgm:presLayoutVars>
          <dgm:chMax/>
          <dgm:chPref/>
          <dgm:dir/>
          <dgm:animLvl val="lvl"/>
        </dgm:presLayoutVars>
      </dgm:prSet>
      <dgm:spPr/>
      <dgm:t>
        <a:bodyPr/>
        <a:lstStyle/>
        <a:p>
          <a:endParaRPr lang="en-US"/>
        </a:p>
      </dgm:t>
    </dgm:pt>
    <dgm:pt modelId="{4C39E34F-1FDD-4FB0-AABF-A0CFDEEF0C50}" type="pres">
      <dgm:prSet presAssocID="{D740557C-23AB-4254-89DB-2B8404F30630}" presName="composite" presStyleCnt="0"/>
      <dgm:spPr/>
    </dgm:pt>
    <dgm:pt modelId="{887C69B8-0D97-43AF-B4B4-7B7B140C658F}" type="pres">
      <dgm:prSet presAssocID="{D740557C-23AB-4254-89DB-2B8404F30630}" presName="Parent1" presStyleLbl="node1" presStyleIdx="0" presStyleCnt="6" custLinFactNeighborY="0">
        <dgm:presLayoutVars>
          <dgm:chMax val="1"/>
          <dgm:chPref val="1"/>
          <dgm:bulletEnabled val="1"/>
        </dgm:presLayoutVars>
      </dgm:prSet>
      <dgm:spPr/>
      <dgm:t>
        <a:bodyPr/>
        <a:lstStyle/>
        <a:p>
          <a:endParaRPr lang="en-US"/>
        </a:p>
      </dgm:t>
    </dgm:pt>
    <dgm:pt modelId="{8019A677-ABD9-4A91-B5E6-BCFD534E300C}" type="pres">
      <dgm:prSet presAssocID="{D740557C-23AB-4254-89DB-2B8404F30630}" presName="Childtext1" presStyleLbl="revTx" presStyleIdx="0" presStyleCnt="3">
        <dgm:presLayoutVars>
          <dgm:chMax val="0"/>
          <dgm:chPref val="0"/>
          <dgm:bulletEnabled val="1"/>
        </dgm:presLayoutVars>
      </dgm:prSet>
      <dgm:spPr/>
    </dgm:pt>
    <dgm:pt modelId="{9C61ABD5-B0D1-4888-A552-3A50E77F61EB}" type="pres">
      <dgm:prSet presAssocID="{D740557C-23AB-4254-89DB-2B8404F30630}" presName="BalanceSpacing" presStyleCnt="0"/>
      <dgm:spPr/>
    </dgm:pt>
    <dgm:pt modelId="{8F56FF6A-1A48-45FE-BDAA-48B1C8E429AE}" type="pres">
      <dgm:prSet presAssocID="{D740557C-23AB-4254-89DB-2B8404F30630}" presName="BalanceSpacing1" presStyleCnt="0"/>
      <dgm:spPr/>
    </dgm:pt>
    <dgm:pt modelId="{A4F326E8-2E78-4771-A25B-344DD5E23FCD}" type="pres">
      <dgm:prSet presAssocID="{ABA280F4-829B-4208-9F5C-AF3361C2C46F}" presName="Accent1Text" presStyleLbl="node1" presStyleIdx="1" presStyleCnt="6"/>
      <dgm:spPr/>
      <dgm:t>
        <a:bodyPr/>
        <a:lstStyle/>
        <a:p>
          <a:endParaRPr lang="en-US"/>
        </a:p>
      </dgm:t>
    </dgm:pt>
    <dgm:pt modelId="{FD972E3A-475B-4DB6-9EC7-84520E40AD4A}" type="pres">
      <dgm:prSet presAssocID="{ABA280F4-829B-4208-9F5C-AF3361C2C46F}" presName="spaceBetweenRectangles" presStyleCnt="0"/>
      <dgm:spPr/>
    </dgm:pt>
    <dgm:pt modelId="{E7CF0157-B86A-4D60-B324-7A138993F557}" type="pres">
      <dgm:prSet presAssocID="{979244BF-0645-4E7B-9439-B6730808B80E}" presName="composite" presStyleCnt="0"/>
      <dgm:spPr/>
    </dgm:pt>
    <dgm:pt modelId="{EC35ACAF-04EB-4523-80EE-6435B589880F}" type="pres">
      <dgm:prSet presAssocID="{979244BF-0645-4E7B-9439-B6730808B80E}" presName="Parent1" presStyleLbl="node1" presStyleIdx="2" presStyleCnt="6">
        <dgm:presLayoutVars>
          <dgm:chMax val="1"/>
          <dgm:chPref val="1"/>
          <dgm:bulletEnabled val="1"/>
        </dgm:presLayoutVars>
      </dgm:prSet>
      <dgm:spPr/>
      <dgm:t>
        <a:bodyPr/>
        <a:lstStyle/>
        <a:p>
          <a:endParaRPr lang="en-US"/>
        </a:p>
      </dgm:t>
    </dgm:pt>
    <dgm:pt modelId="{FD56D89E-2250-40E1-8757-CCE158579500}" type="pres">
      <dgm:prSet presAssocID="{979244BF-0645-4E7B-9439-B6730808B80E}" presName="Childtext1" presStyleLbl="revTx" presStyleIdx="1" presStyleCnt="3">
        <dgm:presLayoutVars>
          <dgm:chMax val="0"/>
          <dgm:chPref val="0"/>
          <dgm:bulletEnabled val="1"/>
        </dgm:presLayoutVars>
      </dgm:prSet>
      <dgm:spPr/>
    </dgm:pt>
    <dgm:pt modelId="{018566AA-F077-47F2-B7C1-5EA6D2F90596}" type="pres">
      <dgm:prSet presAssocID="{979244BF-0645-4E7B-9439-B6730808B80E}" presName="BalanceSpacing" presStyleCnt="0"/>
      <dgm:spPr/>
    </dgm:pt>
    <dgm:pt modelId="{E4CA4810-D484-4C4A-92F3-B8F016AFB461}" type="pres">
      <dgm:prSet presAssocID="{979244BF-0645-4E7B-9439-B6730808B80E}" presName="BalanceSpacing1" presStyleCnt="0"/>
      <dgm:spPr/>
    </dgm:pt>
    <dgm:pt modelId="{93DA501C-F548-462B-8899-63376C3F0B33}" type="pres">
      <dgm:prSet presAssocID="{1F2F005E-0E17-4873-B28B-6BC8225602B4}" presName="Accent1Text" presStyleLbl="node1" presStyleIdx="3" presStyleCnt="6"/>
      <dgm:spPr/>
      <dgm:t>
        <a:bodyPr/>
        <a:lstStyle/>
        <a:p>
          <a:endParaRPr lang="en-US"/>
        </a:p>
      </dgm:t>
    </dgm:pt>
    <dgm:pt modelId="{D2CAA63D-B232-4B85-9FC9-15B5E334D5FB}" type="pres">
      <dgm:prSet presAssocID="{1F2F005E-0E17-4873-B28B-6BC8225602B4}" presName="spaceBetweenRectangles" presStyleCnt="0"/>
      <dgm:spPr/>
    </dgm:pt>
    <dgm:pt modelId="{E9835606-A162-4126-AE02-20896C321482}" type="pres">
      <dgm:prSet presAssocID="{19793DE0-D10E-40FF-BCFB-ED42CBA37AE5}" presName="composite" presStyleCnt="0"/>
      <dgm:spPr/>
    </dgm:pt>
    <dgm:pt modelId="{395FB522-B651-4BBE-9002-F491F340880F}" type="pres">
      <dgm:prSet presAssocID="{19793DE0-D10E-40FF-BCFB-ED42CBA37AE5}" presName="Parent1" presStyleLbl="node1" presStyleIdx="4" presStyleCnt="6">
        <dgm:presLayoutVars>
          <dgm:chMax val="1"/>
          <dgm:chPref val="1"/>
          <dgm:bulletEnabled val="1"/>
        </dgm:presLayoutVars>
      </dgm:prSet>
      <dgm:spPr/>
      <dgm:t>
        <a:bodyPr/>
        <a:lstStyle/>
        <a:p>
          <a:endParaRPr lang="en-US"/>
        </a:p>
      </dgm:t>
    </dgm:pt>
    <dgm:pt modelId="{C493B0F7-4CF8-4101-95DA-6F9B019F254C}" type="pres">
      <dgm:prSet presAssocID="{19793DE0-D10E-40FF-BCFB-ED42CBA37AE5}" presName="Childtext1" presStyleLbl="revTx" presStyleIdx="2" presStyleCnt="3">
        <dgm:presLayoutVars>
          <dgm:chMax val="0"/>
          <dgm:chPref val="0"/>
          <dgm:bulletEnabled val="1"/>
        </dgm:presLayoutVars>
      </dgm:prSet>
      <dgm:spPr/>
    </dgm:pt>
    <dgm:pt modelId="{21E9EA71-104E-4582-A2EE-B6449611BE72}" type="pres">
      <dgm:prSet presAssocID="{19793DE0-D10E-40FF-BCFB-ED42CBA37AE5}" presName="BalanceSpacing" presStyleCnt="0"/>
      <dgm:spPr/>
    </dgm:pt>
    <dgm:pt modelId="{001B3F26-D2D7-4818-BBEF-82D3F02270FE}" type="pres">
      <dgm:prSet presAssocID="{19793DE0-D10E-40FF-BCFB-ED42CBA37AE5}" presName="BalanceSpacing1" presStyleCnt="0"/>
      <dgm:spPr/>
    </dgm:pt>
    <dgm:pt modelId="{402FA0D7-7552-4A1A-A869-9386119EC3E5}" type="pres">
      <dgm:prSet presAssocID="{8B0C3045-37E8-4DB7-9E21-1CC6A9ED8000}" presName="Accent1Text" presStyleLbl="node1" presStyleIdx="5" presStyleCnt="6"/>
      <dgm:spPr/>
      <dgm:t>
        <a:bodyPr/>
        <a:lstStyle/>
        <a:p>
          <a:endParaRPr lang="en-US"/>
        </a:p>
      </dgm:t>
    </dgm:pt>
  </dgm:ptLst>
  <dgm:cxnLst>
    <dgm:cxn modelId="{3508EE8D-3CF2-4A2D-BBB7-9098036D29CB}" type="presOf" srcId="{ABA280F4-829B-4208-9F5C-AF3361C2C46F}" destId="{A4F326E8-2E78-4771-A25B-344DD5E23FCD}" srcOrd="0" destOrd="0" presId="urn:microsoft.com/office/officeart/2008/layout/AlternatingHexagons"/>
    <dgm:cxn modelId="{73050BEE-D686-4DF4-95A6-FCD178C9F41C}" type="presOf" srcId="{8B0C3045-37E8-4DB7-9E21-1CC6A9ED8000}" destId="{402FA0D7-7552-4A1A-A869-9386119EC3E5}" srcOrd="0" destOrd="0" presId="urn:microsoft.com/office/officeart/2008/layout/AlternatingHexagons"/>
    <dgm:cxn modelId="{4F1F8301-7DE0-4CD4-AF28-FFD3614A1F68}" srcId="{860E92B1-8786-4DD2-A6DD-C8F76F99D05A}" destId="{D740557C-23AB-4254-89DB-2B8404F30630}" srcOrd="0" destOrd="0" parTransId="{BB8D7092-1EB9-4B43-9081-76B1ABCE2002}" sibTransId="{ABA280F4-829B-4208-9F5C-AF3361C2C46F}"/>
    <dgm:cxn modelId="{DCE9E4D7-A4CC-42B3-8681-0CB9EFC09732}" type="presOf" srcId="{979244BF-0645-4E7B-9439-B6730808B80E}" destId="{EC35ACAF-04EB-4523-80EE-6435B589880F}" srcOrd="0" destOrd="0" presId="urn:microsoft.com/office/officeart/2008/layout/AlternatingHexagons"/>
    <dgm:cxn modelId="{BC5B0A92-8345-49ED-99E7-1E6B6F91B5D3}" type="presOf" srcId="{1F2F005E-0E17-4873-B28B-6BC8225602B4}" destId="{93DA501C-F548-462B-8899-63376C3F0B33}" srcOrd="0" destOrd="0" presId="urn:microsoft.com/office/officeart/2008/layout/AlternatingHexagons"/>
    <dgm:cxn modelId="{144C14BB-49FB-47C1-8D30-8B4EE8F6D57F}" srcId="{860E92B1-8786-4DD2-A6DD-C8F76F99D05A}" destId="{979244BF-0645-4E7B-9439-B6730808B80E}" srcOrd="1" destOrd="0" parTransId="{05F5758B-5467-4B9A-8749-ABC36F255642}" sibTransId="{1F2F005E-0E17-4873-B28B-6BC8225602B4}"/>
    <dgm:cxn modelId="{AD34073F-12A8-4C6F-941F-46B26E42A5D7}" type="presOf" srcId="{860E92B1-8786-4DD2-A6DD-C8F76F99D05A}" destId="{777D916E-E4F5-40FD-8F6B-B9E9EEF7E307}" srcOrd="0" destOrd="0" presId="urn:microsoft.com/office/officeart/2008/layout/AlternatingHexagons"/>
    <dgm:cxn modelId="{0AF3FFFF-23E6-476F-B3AB-EF06021CAE2F}" srcId="{860E92B1-8786-4DD2-A6DD-C8F76F99D05A}" destId="{19793DE0-D10E-40FF-BCFB-ED42CBA37AE5}" srcOrd="2" destOrd="0" parTransId="{99D334DB-B643-43B8-BFF9-BCE88FA9BEA2}" sibTransId="{8B0C3045-37E8-4DB7-9E21-1CC6A9ED8000}"/>
    <dgm:cxn modelId="{6816CBF3-A0B6-49B5-A678-A09F526B97CD}" type="presOf" srcId="{D740557C-23AB-4254-89DB-2B8404F30630}" destId="{887C69B8-0D97-43AF-B4B4-7B7B140C658F}" srcOrd="0" destOrd="0" presId="urn:microsoft.com/office/officeart/2008/layout/AlternatingHexagons"/>
    <dgm:cxn modelId="{AA232F6A-4D03-4B67-8F63-6F19981B5201}" type="presOf" srcId="{19793DE0-D10E-40FF-BCFB-ED42CBA37AE5}" destId="{395FB522-B651-4BBE-9002-F491F340880F}" srcOrd="0" destOrd="0" presId="urn:microsoft.com/office/officeart/2008/layout/AlternatingHexagons"/>
    <dgm:cxn modelId="{F8CE10E5-6CDE-4BA7-8897-4A8900E7EBEF}" type="presParOf" srcId="{777D916E-E4F5-40FD-8F6B-B9E9EEF7E307}" destId="{4C39E34F-1FDD-4FB0-AABF-A0CFDEEF0C50}" srcOrd="0" destOrd="0" presId="urn:microsoft.com/office/officeart/2008/layout/AlternatingHexagons"/>
    <dgm:cxn modelId="{06A72371-F34C-4598-A9B6-85970C416300}" type="presParOf" srcId="{4C39E34F-1FDD-4FB0-AABF-A0CFDEEF0C50}" destId="{887C69B8-0D97-43AF-B4B4-7B7B140C658F}" srcOrd="0" destOrd="0" presId="urn:microsoft.com/office/officeart/2008/layout/AlternatingHexagons"/>
    <dgm:cxn modelId="{BDE37C42-B054-41BF-B7DA-A577543DAADA}" type="presParOf" srcId="{4C39E34F-1FDD-4FB0-AABF-A0CFDEEF0C50}" destId="{8019A677-ABD9-4A91-B5E6-BCFD534E300C}" srcOrd="1" destOrd="0" presId="urn:microsoft.com/office/officeart/2008/layout/AlternatingHexagons"/>
    <dgm:cxn modelId="{5CE274B7-1422-4153-97CA-65B527444830}" type="presParOf" srcId="{4C39E34F-1FDD-4FB0-AABF-A0CFDEEF0C50}" destId="{9C61ABD5-B0D1-4888-A552-3A50E77F61EB}" srcOrd="2" destOrd="0" presId="urn:microsoft.com/office/officeart/2008/layout/AlternatingHexagons"/>
    <dgm:cxn modelId="{EE8DB8FA-E9D3-4450-8D2E-9DD6E5687A60}" type="presParOf" srcId="{4C39E34F-1FDD-4FB0-AABF-A0CFDEEF0C50}" destId="{8F56FF6A-1A48-45FE-BDAA-48B1C8E429AE}" srcOrd="3" destOrd="0" presId="urn:microsoft.com/office/officeart/2008/layout/AlternatingHexagons"/>
    <dgm:cxn modelId="{19E4B936-F74F-455D-98DC-20E4F2A8FA33}" type="presParOf" srcId="{4C39E34F-1FDD-4FB0-AABF-A0CFDEEF0C50}" destId="{A4F326E8-2E78-4771-A25B-344DD5E23FCD}" srcOrd="4" destOrd="0" presId="urn:microsoft.com/office/officeart/2008/layout/AlternatingHexagons"/>
    <dgm:cxn modelId="{FC0DEAFA-8ABD-43FA-9729-E9B8C44D926F}" type="presParOf" srcId="{777D916E-E4F5-40FD-8F6B-B9E9EEF7E307}" destId="{FD972E3A-475B-4DB6-9EC7-84520E40AD4A}" srcOrd="1" destOrd="0" presId="urn:microsoft.com/office/officeart/2008/layout/AlternatingHexagons"/>
    <dgm:cxn modelId="{032C26EA-A0C2-4A05-93DF-1CE496DC82F7}" type="presParOf" srcId="{777D916E-E4F5-40FD-8F6B-B9E9EEF7E307}" destId="{E7CF0157-B86A-4D60-B324-7A138993F557}" srcOrd="2" destOrd="0" presId="urn:microsoft.com/office/officeart/2008/layout/AlternatingHexagons"/>
    <dgm:cxn modelId="{34ABAF9D-8462-4CD4-A72D-7C04A33560AE}" type="presParOf" srcId="{E7CF0157-B86A-4D60-B324-7A138993F557}" destId="{EC35ACAF-04EB-4523-80EE-6435B589880F}" srcOrd="0" destOrd="0" presId="urn:microsoft.com/office/officeart/2008/layout/AlternatingHexagons"/>
    <dgm:cxn modelId="{0AB6748E-4434-4AB2-9F6A-5FC9A78673A5}" type="presParOf" srcId="{E7CF0157-B86A-4D60-B324-7A138993F557}" destId="{FD56D89E-2250-40E1-8757-CCE158579500}" srcOrd="1" destOrd="0" presId="urn:microsoft.com/office/officeart/2008/layout/AlternatingHexagons"/>
    <dgm:cxn modelId="{A21D44F8-83A3-45DC-8450-7F26D3BA3D5F}" type="presParOf" srcId="{E7CF0157-B86A-4D60-B324-7A138993F557}" destId="{018566AA-F077-47F2-B7C1-5EA6D2F90596}" srcOrd="2" destOrd="0" presId="urn:microsoft.com/office/officeart/2008/layout/AlternatingHexagons"/>
    <dgm:cxn modelId="{4F7C8124-262E-4F62-BEED-240E579827CE}" type="presParOf" srcId="{E7CF0157-B86A-4D60-B324-7A138993F557}" destId="{E4CA4810-D484-4C4A-92F3-B8F016AFB461}" srcOrd="3" destOrd="0" presId="urn:microsoft.com/office/officeart/2008/layout/AlternatingHexagons"/>
    <dgm:cxn modelId="{5185D7EC-9160-4B7B-A15E-5B6A1851813E}" type="presParOf" srcId="{E7CF0157-B86A-4D60-B324-7A138993F557}" destId="{93DA501C-F548-462B-8899-63376C3F0B33}" srcOrd="4" destOrd="0" presId="urn:microsoft.com/office/officeart/2008/layout/AlternatingHexagons"/>
    <dgm:cxn modelId="{2A57CCD6-CA70-45DF-9D7C-23403B5A960E}" type="presParOf" srcId="{777D916E-E4F5-40FD-8F6B-B9E9EEF7E307}" destId="{D2CAA63D-B232-4B85-9FC9-15B5E334D5FB}" srcOrd="3" destOrd="0" presId="urn:microsoft.com/office/officeart/2008/layout/AlternatingHexagons"/>
    <dgm:cxn modelId="{E684FCEB-8010-4382-A5EE-ED3DBF750429}" type="presParOf" srcId="{777D916E-E4F5-40FD-8F6B-B9E9EEF7E307}" destId="{E9835606-A162-4126-AE02-20896C321482}" srcOrd="4" destOrd="0" presId="urn:microsoft.com/office/officeart/2008/layout/AlternatingHexagons"/>
    <dgm:cxn modelId="{E0737834-A8D7-4F80-BE67-A39D81326FC8}" type="presParOf" srcId="{E9835606-A162-4126-AE02-20896C321482}" destId="{395FB522-B651-4BBE-9002-F491F340880F}" srcOrd="0" destOrd="0" presId="urn:microsoft.com/office/officeart/2008/layout/AlternatingHexagons"/>
    <dgm:cxn modelId="{1BB43544-BDE6-44C2-BC2F-B09DF9F1B0F2}" type="presParOf" srcId="{E9835606-A162-4126-AE02-20896C321482}" destId="{C493B0F7-4CF8-4101-95DA-6F9B019F254C}" srcOrd="1" destOrd="0" presId="urn:microsoft.com/office/officeart/2008/layout/AlternatingHexagons"/>
    <dgm:cxn modelId="{1062BBF4-F45C-4AB2-9218-8E897C61714C}" type="presParOf" srcId="{E9835606-A162-4126-AE02-20896C321482}" destId="{21E9EA71-104E-4582-A2EE-B6449611BE72}" srcOrd="2" destOrd="0" presId="urn:microsoft.com/office/officeart/2008/layout/AlternatingHexagons"/>
    <dgm:cxn modelId="{4B3A84FF-89CA-401F-B5C6-138C6A726D7B}" type="presParOf" srcId="{E9835606-A162-4126-AE02-20896C321482}" destId="{001B3F26-D2D7-4818-BBEF-82D3F02270FE}" srcOrd="3" destOrd="0" presId="urn:microsoft.com/office/officeart/2008/layout/AlternatingHexagons"/>
    <dgm:cxn modelId="{88741C33-1909-4519-A0B3-3BF2662EBE59}" type="presParOf" srcId="{E9835606-A162-4126-AE02-20896C321482}" destId="{402FA0D7-7552-4A1A-A869-9386119EC3E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D8BC5-EEEB-419F-8F4E-936A0AAF8298}" type="doc">
      <dgm:prSet loTypeId="urn:microsoft.com/office/officeart/2005/8/layout/venn1" loCatId="relationship" qsTypeId="urn:microsoft.com/office/officeart/2005/8/quickstyle/3d3" qsCatId="3D" csTypeId="urn:microsoft.com/office/officeart/2005/8/colors/colorful1" csCatId="colorful" phldr="1"/>
      <dgm:spPr/>
      <dgm:t>
        <a:bodyPr/>
        <a:lstStyle/>
        <a:p>
          <a:endParaRPr lang="en-US"/>
        </a:p>
      </dgm:t>
    </dgm:pt>
    <dgm:pt modelId="{A991A3C2-0DCD-4D89-94DD-C5656C1F5C17}">
      <dgm:prSet phldrT="[Text]" custT="1"/>
      <dgm:spPr/>
      <dgm:t>
        <a:bodyPr/>
        <a:lstStyle/>
        <a:p>
          <a:r>
            <a:rPr lang="en-US" sz="2000" dirty="0" smtClean="0"/>
            <a:t>Repetitive movements</a:t>
          </a:r>
          <a:endParaRPr lang="en-US" sz="2000" dirty="0"/>
        </a:p>
      </dgm:t>
    </dgm:pt>
    <dgm:pt modelId="{19D7C502-EACB-42E1-B228-FA0616D36421}" type="parTrans" cxnId="{3F24A3ED-BBBA-4235-BF8A-C72BAEEBB681}">
      <dgm:prSet/>
      <dgm:spPr/>
      <dgm:t>
        <a:bodyPr/>
        <a:lstStyle/>
        <a:p>
          <a:endParaRPr lang="en-US" sz="2000"/>
        </a:p>
      </dgm:t>
    </dgm:pt>
    <dgm:pt modelId="{D6955099-78D8-4620-BB97-50293AF4718F}" type="sibTrans" cxnId="{3F24A3ED-BBBA-4235-BF8A-C72BAEEBB681}">
      <dgm:prSet/>
      <dgm:spPr/>
      <dgm:t>
        <a:bodyPr/>
        <a:lstStyle/>
        <a:p>
          <a:endParaRPr lang="en-US" sz="2000"/>
        </a:p>
      </dgm:t>
    </dgm:pt>
    <dgm:pt modelId="{6A832FD6-B41D-4622-B119-C5EF162BF2D6}">
      <dgm:prSet phldrT="[Text]" custT="1"/>
      <dgm:spPr/>
      <dgm:t>
        <a:bodyPr/>
        <a:lstStyle/>
        <a:p>
          <a:r>
            <a:rPr lang="en-US" sz="2000" dirty="0" smtClean="0"/>
            <a:t>Constant muscle tension </a:t>
          </a:r>
          <a:endParaRPr lang="en-US" sz="2000" dirty="0"/>
        </a:p>
      </dgm:t>
    </dgm:pt>
    <dgm:pt modelId="{5D7C109A-03AA-4CE1-971D-B363FB08E6C2}" type="parTrans" cxnId="{E8BF7C06-988F-4A13-8A73-086A172AD645}">
      <dgm:prSet/>
      <dgm:spPr/>
      <dgm:t>
        <a:bodyPr/>
        <a:lstStyle/>
        <a:p>
          <a:endParaRPr lang="en-US" sz="2000"/>
        </a:p>
      </dgm:t>
    </dgm:pt>
    <dgm:pt modelId="{500BF6D7-EFCE-4C12-BA90-BF3EC67376C3}" type="sibTrans" cxnId="{E8BF7C06-988F-4A13-8A73-086A172AD645}">
      <dgm:prSet/>
      <dgm:spPr/>
      <dgm:t>
        <a:bodyPr/>
        <a:lstStyle/>
        <a:p>
          <a:endParaRPr lang="en-US" sz="2000"/>
        </a:p>
      </dgm:t>
    </dgm:pt>
    <dgm:pt modelId="{3BCF629E-1B59-4F42-8D2B-6308C87789D4}">
      <dgm:prSet phldrT="[Text]" custT="1"/>
      <dgm:spPr/>
      <dgm:t>
        <a:bodyPr/>
        <a:lstStyle/>
        <a:p>
          <a:r>
            <a:rPr lang="en-US" sz="2000" dirty="0" smtClean="0"/>
            <a:t>Psychological factors, gender, others. </a:t>
          </a:r>
          <a:endParaRPr lang="en-US" sz="2000" dirty="0"/>
        </a:p>
      </dgm:t>
    </dgm:pt>
    <dgm:pt modelId="{C4174251-4D02-4DF8-9A5C-6DA6ACFBF8AA}" type="parTrans" cxnId="{27E16C1B-8B6C-436E-A388-7266F2902253}">
      <dgm:prSet/>
      <dgm:spPr/>
      <dgm:t>
        <a:bodyPr/>
        <a:lstStyle/>
        <a:p>
          <a:endParaRPr lang="en-US" sz="2000"/>
        </a:p>
      </dgm:t>
    </dgm:pt>
    <dgm:pt modelId="{77AFBB0E-C2A5-4E8F-AB6E-98394EE19329}" type="sibTrans" cxnId="{27E16C1B-8B6C-436E-A388-7266F2902253}">
      <dgm:prSet/>
      <dgm:spPr/>
      <dgm:t>
        <a:bodyPr/>
        <a:lstStyle/>
        <a:p>
          <a:endParaRPr lang="en-US" sz="2000"/>
        </a:p>
      </dgm:t>
    </dgm:pt>
    <dgm:pt modelId="{45AA587C-5D10-4E4B-856A-C7604F4AFAD7}">
      <dgm:prSet phldrT="[Text]" custT="1"/>
      <dgm:spPr/>
      <dgm:t>
        <a:bodyPr/>
        <a:lstStyle/>
        <a:p>
          <a:r>
            <a:rPr lang="en-US" sz="2000" smtClean="0"/>
            <a:t>Awkward Postures</a:t>
          </a:r>
          <a:endParaRPr lang="en-US" sz="2000" dirty="0"/>
        </a:p>
      </dgm:t>
    </dgm:pt>
    <dgm:pt modelId="{ADAB8717-95D7-4C99-8EFE-9DAF580CD3C9}" type="parTrans" cxnId="{2F2A1B43-D34C-4F9D-9BBC-350EAF2565C3}">
      <dgm:prSet/>
      <dgm:spPr/>
      <dgm:t>
        <a:bodyPr/>
        <a:lstStyle/>
        <a:p>
          <a:endParaRPr lang="en-US" sz="2000"/>
        </a:p>
      </dgm:t>
    </dgm:pt>
    <dgm:pt modelId="{8ECDCEDC-7B24-4C51-9293-FDD202622C52}" type="sibTrans" cxnId="{2F2A1B43-D34C-4F9D-9BBC-350EAF2565C3}">
      <dgm:prSet/>
      <dgm:spPr/>
      <dgm:t>
        <a:bodyPr/>
        <a:lstStyle/>
        <a:p>
          <a:endParaRPr lang="en-US" sz="2000"/>
        </a:p>
      </dgm:t>
    </dgm:pt>
    <dgm:pt modelId="{A667ED73-7C1E-48B8-AC21-F962B6C0CC4A}" type="pres">
      <dgm:prSet presAssocID="{824D8BC5-EEEB-419F-8F4E-936A0AAF8298}" presName="compositeShape" presStyleCnt="0">
        <dgm:presLayoutVars>
          <dgm:chMax val="7"/>
          <dgm:dir/>
          <dgm:resizeHandles val="exact"/>
        </dgm:presLayoutVars>
      </dgm:prSet>
      <dgm:spPr/>
      <dgm:t>
        <a:bodyPr/>
        <a:lstStyle/>
        <a:p>
          <a:endParaRPr lang="en-US"/>
        </a:p>
      </dgm:t>
    </dgm:pt>
    <dgm:pt modelId="{6371CDBB-2B73-4825-A4D1-A7B8A8A76335}" type="pres">
      <dgm:prSet presAssocID="{A991A3C2-0DCD-4D89-94DD-C5656C1F5C17}" presName="circ1" presStyleLbl="vennNode1" presStyleIdx="0" presStyleCnt="4"/>
      <dgm:spPr/>
      <dgm:t>
        <a:bodyPr/>
        <a:lstStyle/>
        <a:p>
          <a:endParaRPr lang="en-US"/>
        </a:p>
      </dgm:t>
    </dgm:pt>
    <dgm:pt modelId="{297C3EE6-F465-4668-9377-13002EB61340}" type="pres">
      <dgm:prSet presAssocID="{A991A3C2-0DCD-4D89-94DD-C5656C1F5C17}" presName="circ1Tx" presStyleLbl="revTx" presStyleIdx="0" presStyleCnt="0">
        <dgm:presLayoutVars>
          <dgm:chMax val="0"/>
          <dgm:chPref val="0"/>
          <dgm:bulletEnabled val="1"/>
        </dgm:presLayoutVars>
      </dgm:prSet>
      <dgm:spPr/>
      <dgm:t>
        <a:bodyPr/>
        <a:lstStyle/>
        <a:p>
          <a:endParaRPr lang="en-US"/>
        </a:p>
      </dgm:t>
    </dgm:pt>
    <dgm:pt modelId="{149A2932-F7D4-4D78-BFE0-6D2F121B39E3}" type="pres">
      <dgm:prSet presAssocID="{6A832FD6-B41D-4622-B119-C5EF162BF2D6}" presName="circ2" presStyleLbl="vennNode1" presStyleIdx="1" presStyleCnt="4"/>
      <dgm:spPr/>
      <dgm:t>
        <a:bodyPr/>
        <a:lstStyle/>
        <a:p>
          <a:endParaRPr lang="en-US"/>
        </a:p>
      </dgm:t>
    </dgm:pt>
    <dgm:pt modelId="{1F25EE2C-14AA-4A21-B449-EBA30BDECB14}" type="pres">
      <dgm:prSet presAssocID="{6A832FD6-B41D-4622-B119-C5EF162BF2D6}" presName="circ2Tx" presStyleLbl="revTx" presStyleIdx="0" presStyleCnt="0">
        <dgm:presLayoutVars>
          <dgm:chMax val="0"/>
          <dgm:chPref val="0"/>
          <dgm:bulletEnabled val="1"/>
        </dgm:presLayoutVars>
      </dgm:prSet>
      <dgm:spPr/>
      <dgm:t>
        <a:bodyPr/>
        <a:lstStyle/>
        <a:p>
          <a:endParaRPr lang="en-US"/>
        </a:p>
      </dgm:t>
    </dgm:pt>
    <dgm:pt modelId="{0CFC469A-FD0A-4E64-A890-A6445187937C}" type="pres">
      <dgm:prSet presAssocID="{3BCF629E-1B59-4F42-8D2B-6308C87789D4}" presName="circ3" presStyleLbl="vennNode1" presStyleIdx="2" presStyleCnt="4"/>
      <dgm:spPr/>
      <dgm:t>
        <a:bodyPr/>
        <a:lstStyle/>
        <a:p>
          <a:endParaRPr lang="en-US"/>
        </a:p>
      </dgm:t>
    </dgm:pt>
    <dgm:pt modelId="{B2336BCF-BE47-478F-9639-A3A0D71A0AFD}" type="pres">
      <dgm:prSet presAssocID="{3BCF629E-1B59-4F42-8D2B-6308C87789D4}" presName="circ3Tx" presStyleLbl="revTx" presStyleIdx="0" presStyleCnt="0">
        <dgm:presLayoutVars>
          <dgm:chMax val="0"/>
          <dgm:chPref val="0"/>
          <dgm:bulletEnabled val="1"/>
        </dgm:presLayoutVars>
      </dgm:prSet>
      <dgm:spPr/>
      <dgm:t>
        <a:bodyPr/>
        <a:lstStyle/>
        <a:p>
          <a:endParaRPr lang="en-US"/>
        </a:p>
      </dgm:t>
    </dgm:pt>
    <dgm:pt modelId="{88EC0990-3065-4464-8B77-363602F7ACA7}" type="pres">
      <dgm:prSet presAssocID="{45AA587C-5D10-4E4B-856A-C7604F4AFAD7}" presName="circ4" presStyleLbl="vennNode1" presStyleIdx="3" presStyleCnt="4"/>
      <dgm:spPr/>
      <dgm:t>
        <a:bodyPr/>
        <a:lstStyle/>
        <a:p>
          <a:endParaRPr lang="en-US"/>
        </a:p>
      </dgm:t>
    </dgm:pt>
    <dgm:pt modelId="{86E22935-C630-4AEB-B752-1ACAAA725822}" type="pres">
      <dgm:prSet presAssocID="{45AA587C-5D10-4E4B-856A-C7604F4AFAD7}" presName="circ4Tx" presStyleLbl="revTx" presStyleIdx="0" presStyleCnt="0">
        <dgm:presLayoutVars>
          <dgm:chMax val="0"/>
          <dgm:chPref val="0"/>
          <dgm:bulletEnabled val="1"/>
        </dgm:presLayoutVars>
      </dgm:prSet>
      <dgm:spPr/>
      <dgm:t>
        <a:bodyPr/>
        <a:lstStyle/>
        <a:p>
          <a:endParaRPr lang="en-US"/>
        </a:p>
      </dgm:t>
    </dgm:pt>
  </dgm:ptLst>
  <dgm:cxnLst>
    <dgm:cxn modelId="{6B8CE169-2ADB-4792-8AB6-AD2CAAA17850}" type="presOf" srcId="{824D8BC5-EEEB-419F-8F4E-936A0AAF8298}" destId="{A667ED73-7C1E-48B8-AC21-F962B6C0CC4A}" srcOrd="0" destOrd="0" presId="urn:microsoft.com/office/officeart/2005/8/layout/venn1"/>
    <dgm:cxn modelId="{CA411929-6E3B-447A-893C-F539D011523C}" type="presOf" srcId="{3BCF629E-1B59-4F42-8D2B-6308C87789D4}" destId="{0CFC469A-FD0A-4E64-A890-A6445187937C}" srcOrd="0" destOrd="0" presId="urn:microsoft.com/office/officeart/2005/8/layout/venn1"/>
    <dgm:cxn modelId="{27E16C1B-8B6C-436E-A388-7266F2902253}" srcId="{824D8BC5-EEEB-419F-8F4E-936A0AAF8298}" destId="{3BCF629E-1B59-4F42-8D2B-6308C87789D4}" srcOrd="2" destOrd="0" parTransId="{C4174251-4D02-4DF8-9A5C-6DA6ACFBF8AA}" sibTransId="{77AFBB0E-C2A5-4E8F-AB6E-98394EE19329}"/>
    <dgm:cxn modelId="{0D408BE0-EC52-4431-BE03-A2DFFD529ED5}" type="presOf" srcId="{A991A3C2-0DCD-4D89-94DD-C5656C1F5C17}" destId="{297C3EE6-F465-4668-9377-13002EB61340}" srcOrd="1" destOrd="0" presId="urn:microsoft.com/office/officeart/2005/8/layout/venn1"/>
    <dgm:cxn modelId="{2F2A1B43-D34C-4F9D-9BBC-350EAF2565C3}" srcId="{824D8BC5-EEEB-419F-8F4E-936A0AAF8298}" destId="{45AA587C-5D10-4E4B-856A-C7604F4AFAD7}" srcOrd="3" destOrd="0" parTransId="{ADAB8717-95D7-4C99-8EFE-9DAF580CD3C9}" sibTransId="{8ECDCEDC-7B24-4C51-9293-FDD202622C52}"/>
    <dgm:cxn modelId="{9EB40008-0172-4B5A-8FEB-0F7B5D494572}" type="presOf" srcId="{A991A3C2-0DCD-4D89-94DD-C5656C1F5C17}" destId="{6371CDBB-2B73-4825-A4D1-A7B8A8A76335}" srcOrd="0" destOrd="0" presId="urn:microsoft.com/office/officeart/2005/8/layout/venn1"/>
    <dgm:cxn modelId="{3F24A3ED-BBBA-4235-BF8A-C72BAEEBB681}" srcId="{824D8BC5-EEEB-419F-8F4E-936A0AAF8298}" destId="{A991A3C2-0DCD-4D89-94DD-C5656C1F5C17}" srcOrd="0" destOrd="0" parTransId="{19D7C502-EACB-42E1-B228-FA0616D36421}" sibTransId="{D6955099-78D8-4620-BB97-50293AF4718F}"/>
    <dgm:cxn modelId="{16F638BE-9D38-4FE2-9C42-E4C60D2F89C0}" type="presOf" srcId="{45AA587C-5D10-4E4B-856A-C7604F4AFAD7}" destId="{88EC0990-3065-4464-8B77-363602F7ACA7}" srcOrd="0" destOrd="0" presId="urn:microsoft.com/office/officeart/2005/8/layout/venn1"/>
    <dgm:cxn modelId="{CF3C64E1-39F4-4E63-AADF-BB7766FA9C74}" type="presOf" srcId="{45AA587C-5D10-4E4B-856A-C7604F4AFAD7}" destId="{86E22935-C630-4AEB-B752-1ACAAA725822}" srcOrd="1" destOrd="0" presId="urn:microsoft.com/office/officeart/2005/8/layout/venn1"/>
    <dgm:cxn modelId="{0CB3C945-527A-45FA-9712-D41B42A366D9}" type="presOf" srcId="{6A832FD6-B41D-4622-B119-C5EF162BF2D6}" destId="{1F25EE2C-14AA-4A21-B449-EBA30BDECB14}" srcOrd="1" destOrd="0" presId="urn:microsoft.com/office/officeart/2005/8/layout/venn1"/>
    <dgm:cxn modelId="{302C597D-A72C-4DDC-B22F-A902D49A4815}" type="presOf" srcId="{3BCF629E-1B59-4F42-8D2B-6308C87789D4}" destId="{B2336BCF-BE47-478F-9639-A3A0D71A0AFD}" srcOrd="1" destOrd="0" presId="urn:microsoft.com/office/officeart/2005/8/layout/venn1"/>
    <dgm:cxn modelId="{E8BF7C06-988F-4A13-8A73-086A172AD645}" srcId="{824D8BC5-EEEB-419F-8F4E-936A0AAF8298}" destId="{6A832FD6-B41D-4622-B119-C5EF162BF2D6}" srcOrd="1" destOrd="0" parTransId="{5D7C109A-03AA-4CE1-971D-B363FB08E6C2}" sibTransId="{500BF6D7-EFCE-4C12-BA90-BF3EC67376C3}"/>
    <dgm:cxn modelId="{CBF8E131-6EC5-4F80-A61D-817C6971ECDF}" type="presOf" srcId="{6A832FD6-B41D-4622-B119-C5EF162BF2D6}" destId="{149A2932-F7D4-4D78-BFE0-6D2F121B39E3}" srcOrd="0" destOrd="0" presId="urn:microsoft.com/office/officeart/2005/8/layout/venn1"/>
    <dgm:cxn modelId="{69F8C569-4EEA-41B9-81AD-ED03703122B7}" type="presParOf" srcId="{A667ED73-7C1E-48B8-AC21-F962B6C0CC4A}" destId="{6371CDBB-2B73-4825-A4D1-A7B8A8A76335}" srcOrd="0" destOrd="0" presId="urn:microsoft.com/office/officeart/2005/8/layout/venn1"/>
    <dgm:cxn modelId="{ADB51D80-67D9-4C81-B7D8-6895D5BA0B8E}" type="presParOf" srcId="{A667ED73-7C1E-48B8-AC21-F962B6C0CC4A}" destId="{297C3EE6-F465-4668-9377-13002EB61340}" srcOrd="1" destOrd="0" presId="urn:microsoft.com/office/officeart/2005/8/layout/venn1"/>
    <dgm:cxn modelId="{46FCC485-0005-46CA-B7E3-EE5D18A50CA1}" type="presParOf" srcId="{A667ED73-7C1E-48B8-AC21-F962B6C0CC4A}" destId="{149A2932-F7D4-4D78-BFE0-6D2F121B39E3}" srcOrd="2" destOrd="0" presId="urn:microsoft.com/office/officeart/2005/8/layout/venn1"/>
    <dgm:cxn modelId="{56B177EE-01B8-4BF4-8D17-E59EAC25CA0B}" type="presParOf" srcId="{A667ED73-7C1E-48B8-AC21-F962B6C0CC4A}" destId="{1F25EE2C-14AA-4A21-B449-EBA30BDECB14}" srcOrd="3" destOrd="0" presId="urn:microsoft.com/office/officeart/2005/8/layout/venn1"/>
    <dgm:cxn modelId="{FF492AD5-D98F-42E5-9D5A-69D6F15F465B}" type="presParOf" srcId="{A667ED73-7C1E-48B8-AC21-F962B6C0CC4A}" destId="{0CFC469A-FD0A-4E64-A890-A6445187937C}" srcOrd="4" destOrd="0" presId="urn:microsoft.com/office/officeart/2005/8/layout/venn1"/>
    <dgm:cxn modelId="{71090267-8268-4456-9478-E138C5E44BA1}" type="presParOf" srcId="{A667ED73-7C1E-48B8-AC21-F962B6C0CC4A}" destId="{B2336BCF-BE47-478F-9639-A3A0D71A0AFD}" srcOrd="5" destOrd="0" presId="urn:microsoft.com/office/officeart/2005/8/layout/venn1"/>
    <dgm:cxn modelId="{2F036F44-FEDA-4EEE-AB65-2A532D1C7C06}" type="presParOf" srcId="{A667ED73-7C1E-48B8-AC21-F962B6C0CC4A}" destId="{88EC0990-3065-4464-8B77-363602F7ACA7}" srcOrd="6" destOrd="0" presId="urn:microsoft.com/office/officeart/2005/8/layout/venn1"/>
    <dgm:cxn modelId="{E9888137-C19E-4215-BF67-B6E87AA6F54C}" type="presParOf" srcId="{A667ED73-7C1E-48B8-AC21-F962B6C0CC4A}" destId="{86E22935-C630-4AEB-B752-1ACAAA72582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6DD08-9020-4483-BB54-B669D50F769E}"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462C918B-84D2-41F5-9B31-D16C30C09F2E}">
      <dgm:prSet phldrT="[Text]"/>
      <dgm:spPr>
        <a:solidFill>
          <a:srgbClr val="0070C0"/>
        </a:solidFill>
      </dgm:spPr>
      <dgm:t>
        <a:bodyPr/>
        <a:lstStyle/>
        <a:p>
          <a:r>
            <a:rPr lang="en-US" dirty="0" smtClean="0"/>
            <a:t>Workplace</a:t>
          </a:r>
          <a:endParaRPr lang="en-US" dirty="0"/>
        </a:p>
      </dgm:t>
    </dgm:pt>
    <dgm:pt modelId="{896940A3-672B-448D-A286-58D45F7D6A2E}" type="parTrans" cxnId="{5B187579-58DE-470A-96B0-56786A7BEB5E}">
      <dgm:prSet/>
      <dgm:spPr/>
      <dgm:t>
        <a:bodyPr/>
        <a:lstStyle/>
        <a:p>
          <a:endParaRPr lang="en-US"/>
        </a:p>
      </dgm:t>
    </dgm:pt>
    <dgm:pt modelId="{B0CFF823-956B-43DD-83BA-7F6D872E8538}" type="sibTrans" cxnId="{5B187579-58DE-470A-96B0-56786A7BEB5E}">
      <dgm:prSet/>
      <dgm:spPr/>
      <dgm:t>
        <a:bodyPr/>
        <a:lstStyle/>
        <a:p>
          <a:endParaRPr lang="en-US"/>
        </a:p>
      </dgm:t>
    </dgm:pt>
    <dgm:pt modelId="{0029D601-A72B-4274-9DDA-5C9F6F040915}">
      <dgm:prSet phldrT="[Text]"/>
      <dgm:spPr>
        <a:solidFill>
          <a:schemeClr val="accent5"/>
        </a:solidFill>
      </dgm:spPr>
      <dgm:t>
        <a:bodyPr/>
        <a:lstStyle/>
        <a:p>
          <a:r>
            <a:rPr lang="en-US" dirty="0" smtClean="0">
              <a:solidFill>
                <a:schemeClr val="tx1"/>
              </a:solidFill>
            </a:rPr>
            <a:t>Posture	</a:t>
          </a:r>
          <a:r>
            <a:rPr lang="en-US" dirty="0" smtClean="0"/>
            <a:t> </a:t>
          </a:r>
          <a:endParaRPr lang="en-US" dirty="0"/>
        </a:p>
      </dgm:t>
    </dgm:pt>
    <dgm:pt modelId="{F7FE1AE9-B27A-4B61-A63B-F8DD53F23E05}" type="parTrans" cxnId="{BC196156-DB3C-4804-B30D-B8E86F205447}">
      <dgm:prSet/>
      <dgm:spPr/>
      <dgm:t>
        <a:bodyPr/>
        <a:lstStyle/>
        <a:p>
          <a:endParaRPr lang="en-US"/>
        </a:p>
      </dgm:t>
    </dgm:pt>
    <dgm:pt modelId="{D02CF1C7-AC5D-4BAF-84FA-8DE45D14BBFD}" type="sibTrans" cxnId="{BC196156-DB3C-4804-B30D-B8E86F205447}">
      <dgm:prSet/>
      <dgm:spPr/>
      <dgm:t>
        <a:bodyPr/>
        <a:lstStyle/>
        <a:p>
          <a:endParaRPr lang="en-US"/>
        </a:p>
      </dgm:t>
    </dgm:pt>
    <dgm:pt modelId="{3B2E8825-BD95-44AA-A820-571B3A5354CC}">
      <dgm:prSet phldrT="[Text]"/>
      <dgm:spPr>
        <a:solidFill>
          <a:srgbClr val="D9EE16"/>
        </a:solidFill>
      </dgm:spPr>
      <dgm:t>
        <a:bodyPr/>
        <a:lstStyle/>
        <a:p>
          <a:r>
            <a:rPr lang="en-US" dirty="0" smtClean="0">
              <a:solidFill>
                <a:schemeClr val="bg1"/>
              </a:solidFill>
            </a:rPr>
            <a:t>Others</a:t>
          </a:r>
          <a:endParaRPr lang="en-US" dirty="0">
            <a:solidFill>
              <a:schemeClr val="bg1"/>
            </a:solidFill>
          </a:endParaRPr>
        </a:p>
      </dgm:t>
    </dgm:pt>
    <dgm:pt modelId="{BC1F3D4C-106F-4361-82F4-A13392937FAB}" type="parTrans" cxnId="{138AC70E-54EA-4DBF-89C5-67EAF93B5CBB}">
      <dgm:prSet/>
      <dgm:spPr/>
      <dgm:t>
        <a:bodyPr/>
        <a:lstStyle/>
        <a:p>
          <a:endParaRPr lang="en-US"/>
        </a:p>
      </dgm:t>
    </dgm:pt>
    <dgm:pt modelId="{8E91FB13-A44F-445D-B016-F693B91C1458}" type="sibTrans" cxnId="{138AC70E-54EA-4DBF-89C5-67EAF93B5CBB}">
      <dgm:prSet/>
      <dgm:spPr/>
      <dgm:t>
        <a:bodyPr/>
        <a:lstStyle/>
        <a:p>
          <a:endParaRPr lang="en-US"/>
        </a:p>
      </dgm:t>
    </dgm:pt>
    <dgm:pt modelId="{085EC9C6-3DF8-4FD6-8EB7-E62AA74D6A8F}">
      <dgm:prSet phldrT="[Text]" custT="1"/>
      <dgm:spPr/>
      <dgm:t>
        <a:bodyPr/>
        <a:lstStyle/>
        <a:p>
          <a:r>
            <a:rPr lang="en-US" sz="2800" dirty="0" smtClean="0">
              <a:solidFill>
                <a:schemeClr val="accent5">
                  <a:lumMod val="50000"/>
                </a:schemeClr>
              </a:solidFill>
              <a:latin typeface="Algerian" panose="04020705040A02060702" pitchFamily="82" charset="0"/>
            </a:rPr>
            <a:t>Computer Related Workplace Disorders </a:t>
          </a:r>
          <a:endParaRPr lang="en-US" sz="2800" dirty="0">
            <a:solidFill>
              <a:schemeClr val="accent5">
                <a:lumMod val="50000"/>
              </a:schemeClr>
            </a:solidFill>
            <a:latin typeface="Algerian" panose="04020705040A02060702" pitchFamily="82" charset="0"/>
          </a:endParaRPr>
        </a:p>
      </dgm:t>
    </dgm:pt>
    <dgm:pt modelId="{D632DF72-6173-4C41-93BC-39890F4162C9}" type="parTrans" cxnId="{835FC3A6-7DAE-4388-B00B-F1BF999468BF}">
      <dgm:prSet/>
      <dgm:spPr/>
      <dgm:t>
        <a:bodyPr/>
        <a:lstStyle/>
        <a:p>
          <a:endParaRPr lang="en-US"/>
        </a:p>
      </dgm:t>
    </dgm:pt>
    <dgm:pt modelId="{18AD1D96-2835-475F-9A75-E58961B55757}" type="sibTrans" cxnId="{835FC3A6-7DAE-4388-B00B-F1BF999468BF}">
      <dgm:prSet/>
      <dgm:spPr/>
      <dgm:t>
        <a:bodyPr/>
        <a:lstStyle/>
        <a:p>
          <a:endParaRPr lang="en-US"/>
        </a:p>
      </dgm:t>
    </dgm:pt>
    <dgm:pt modelId="{C4D4958E-F565-4E20-A9FD-F96F4132B9EC}" type="pres">
      <dgm:prSet presAssocID="{6506DD08-9020-4483-BB54-B669D50F769E}" presName="Name0" presStyleCnt="0">
        <dgm:presLayoutVars>
          <dgm:chMax val="4"/>
          <dgm:resizeHandles val="exact"/>
        </dgm:presLayoutVars>
      </dgm:prSet>
      <dgm:spPr/>
      <dgm:t>
        <a:bodyPr/>
        <a:lstStyle/>
        <a:p>
          <a:endParaRPr lang="en-US"/>
        </a:p>
      </dgm:t>
    </dgm:pt>
    <dgm:pt modelId="{19B464B0-3799-4B6C-BB0A-0243B406907B}" type="pres">
      <dgm:prSet presAssocID="{6506DD08-9020-4483-BB54-B669D50F769E}" presName="ellipse" presStyleLbl="trBgShp" presStyleIdx="0" presStyleCnt="1" custLinFactNeighborX="-3391" custLinFactNeighborY="-2101"/>
      <dgm:spPr/>
    </dgm:pt>
    <dgm:pt modelId="{4F5EB8FD-E9DA-473C-A763-E05E4715AABD}" type="pres">
      <dgm:prSet presAssocID="{6506DD08-9020-4483-BB54-B669D50F769E}" presName="arrow1" presStyleLbl="fgShp" presStyleIdx="0" presStyleCnt="1" custLinFactNeighborX="14926" custLinFactNeighborY="-60447"/>
      <dgm:spPr/>
    </dgm:pt>
    <dgm:pt modelId="{22DA6D37-D827-4935-B055-225D34A28418}" type="pres">
      <dgm:prSet presAssocID="{6506DD08-9020-4483-BB54-B669D50F769E}" presName="rectangle" presStyleLbl="revTx" presStyleIdx="0" presStyleCnt="1" custLinFactNeighborX="3155" custLinFactNeighborY="-4205">
        <dgm:presLayoutVars>
          <dgm:bulletEnabled val="1"/>
        </dgm:presLayoutVars>
      </dgm:prSet>
      <dgm:spPr/>
      <dgm:t>
        <a:bodyPr/>
        <a:lstStyle/>
        <a:p>
          <a:endParaRPr lang="en-US"/>
        </a:p>
      </dgm:t>
    </dgm:pt>
    <dgm:pt modelId="{F7A0DBAC-07E9-4DBE-9D9E-21FEB79219BA}" type="pres">
      <dgm:prSet presAssocID="{0029D601-A72B-4274-9DDA-5C9F6F040915}" presName="item1" presStyleLbl="node1" presStyleIdx="0" presStyleCnt="3">
        <dgm:presLayoutVars>
          <dgm:bulletEnabled val="1"/>
        </dgm:presLayoutVars>
      </dgm:prSet>
      <dgm:spPr/>
      <dgm:t>
        <a:bodyPr/>
        <a:lstStyle/>
        <a:p>
          <a:endParaRPr lang="en-US"/>
        </a:p>
      </dgm:t>
    </dgm:pt>
    <dgm:pt modelId="{D7912838-E751-4922-A7C3-26733E7CC67E}" type="pres">
      <dgm:prSet presAssocID="{3B2E8825-BD95-44AA-A820-571B3A5354CC}" presName="item2" presStyleLbl="node1" presStyleIdx="1" presStyleCnt="3" custScaleX="135594" custScaleY="126564" custLinFactNeighborX="4186" custLinFactNeighborY="-7303">
        <dgm:presLayoutVars>
          <dgm:bulletEnabled val="1"/>
        </dgm:presLayoutVars>
      </dgm:prSet>
      <dgm:spPr/>
      <dgm:t>
        <a:bodyPr/>
        <a:lstStyle/>
        <a:p>
          <a:endParaRPr lang="en-US"/>
        </a:p>
      </dgm:t>
    </dgm:pt>
    <dgm:pt modelId="{99F6C465-7F54-445E-9756-D713F591D91E}" type="pres">
      <dgm:prSet presAssocID="{085EC9C6-3DF8-4FD6-8EB7-E62AA74D6A8F}" presName="item3" presStyleLbl="node1" presStyleIdx="2" presStyleCnt="3" custScaleX="153295" custScaleY="136756" custLinFactNeighborX="41261" custLinFactNeighborY="5029">
        <dgm:presLayoutVars>
          <dgm:bulletEnabled val="1"/>
        </dgm:presLayoutVars>
      </dgm:prSet>
      <dgm:spPr/>
      <dgm:t>
        <a:bodyPr/>
        <a:lstStyle/>
        <a:p>
          <a:endParaRPr lang="en-US"/>
        </a:p>
      </dgm:t>
    </dgm:pt>
    <dgm:pt modelId="{56188CEF-BB46-4D00-AE21-62DEABA7C1A3}" type="pres">
      <dgm:prSet presAssocID="{6506DD08-9020-4483-BB54-B669D50F769E}" presName="funnel" presStyleLbl="trAlignAcc1" presStyleIdx="0" presStyleCnt="1" custScaleX="118159" custScaleY="88190" custLinFactNeighborX="4110" custLinFactNeighborY="-6233"/>
      <dgm:spPr/>
    </dgm:pt>
  </dgm:ptLst>
  <dgm:cxnLst>
    <dgm:cxn modelId="{138AC70E-54EA-4DBF-89C5-67EAF93B5CBB}" srcId="{6506DD08-9020-4483-BB54-B669D50F769E}" destId="{3B2E8825-BD95-44AA-A820-571B3A5354CC}" srcOrd="2" destOrd="0" parTransId="{BC1F3D4C-106F-4361-82F4-A13392937FAB}" sibTransId="{8E91FB13-A44F-445D-B016-F693B91C1458}"/>
    <dgm:cxn modelId="{835FC3A6-7DAE-4388-B00B-F1BF999468BF}" srcId="{6506DD08-9020-4483-BB54-B669D50F769E}" destId="{085EC9C6-3DF8-4FD6-8EB7-E62AA74D6A8F}" srcOrd="3" destOrd="0" parTransId="{D632DF72-6173-4C41-93BC-39890F4162C9}" sibTransId="{18AD1D96-2835-475F-9A75-E58961B55757}"/>
    <dgm:cxn modelId="{D6539E2B-3C40-4430-A9B9-69819BB1CB57}" type="presOf" srcId="{3B2E8825-BD95-44AA-A820-571B3A5354CC}" destId="{F7A0DBAC-07E9-4DBE-9D9E-21FEB79219BA}" srcOrd="0" destOrd="0" presId="urn:microsoft.com/office/officeart/2005/8/layout/funnel1"/>
    <dgm:cxn modelId="{404294C8-AE64-49FE-98E1-82C5D3AFA157}" type="presOf" srcId="{0029D601-A72B-4274-9DDA-5C9F6F040915}" destId="{D7912838-E751-4922-A7C3-26733E7CC67E}" srcOrd="0" destOrd="0" presId="urn:microsoft.com/office/officeart/2005/8/layout/funnel1"/>
    <dgm:cxn modelId="{5B187579-58DE-470A-96B0-56786A7BEB5E}" srcId="{6506DD08-9020-4483-BB54-B669D50F769E}" destId="{462C918B-84D2-41F5-9B31-D16C30C09F2E}" srcOrd="0" destOrd="0" parTransId="{896940A3-672B-448D-A286-58D45F7D6A2E}" sibTransId="{B0CFF823-956B-43DD-83BA-7F6D872E8538}"/>
    <dgm:cxn modelId="{BC196156-DB3C-4804-B30D-B8E86F205447}" srcId="{6506DD08-9020-4483-BB54-B669D50F769E}" destId="{0029D601-A72B-4274-9DDA-5C9F6F040915}" srcOrd="1" destOrd="0" parTransId="{F7FE1AE9-B27A-4B61-A63B-F8DD53F23E05}" sibTransId="{D02CF1C7-AC5D-4BAF-84FA-8DE45D14BBFD}"/>
    <dgm:cxn modelId="{D0625786-1282-4E14-BCA9-C322DDABB6F3}" type="presOf" srcId="{462C918B-84D2-41F5-9B31-D16C30C09F2E}" destId="{99F6C465-7F54-445E-9756-D713F591D91E}" srcOrd="0" destOrd="0" presId="urn:microsoft.com/office/officeart/2005/8/layout/funnel1"/>
    <dgm:cxn modelId="{6A26166B-6423-4007-949B-F67C01C6C6F6}" type="presOf" srcId="{085EC9C6-3DF8-4FD6-8EB7-E62AA74D6A8F}" destId="{22DA6D37-D827-4935-B055-225D34A28418}" srcOrd="0" destOrd="0" presId="urn:microsoft.com/office/officeart/2005/8/layout/funnel1"/>
    <dgm:cxn modelId="{1F686009-C17A-4A30-8BA7-9768B892D977}" type="presOf" srcId="{6506DD08-9020-4483-BB54-B669D50F769E}" destId="{C4D4958E-F565-4E20-A9FD-F96F4132B9EC}" srcOrd="0" destOrd="0" presId="urn:microsoft.com/office/officeart/2005/8/layout/funnel1"/>
    <dgm:cxn modelId="{46442E77-1609-48DA-A589-C53D00D65992}" type="presParOf" srcId="{C4D4958E-F565-4E20-A9FD-F96F4132B9EC}" destId="{19B464B0-3799-4B6C-BB0A-0243B406907B}" srcOrd="0" destOrd="0" presId="urn:microsoft.com/office/officeart/2005/8/layout/funnel1"/>
    <dgm:cxn modelId="{E31D4615-1B73-4F4E-8D0C-88E45B453229}" type="presParOf" srcId="{C4D4958E-F565-4E20-A9FD-F96F4132B9EC}" destId="{4F5EB8FD-E9DA-473C-A763-E05E4715AABD}" srcOrd="1" destOrd="0" presId="urn:microsoft.com/office/officeart/2005/8/layout/funnel1"/>
    <dgm:cxn modelId="{9403ED6E-BE8D-4059-A264-924D5E1FFABC}" type="presParOf" srcId="{C4D4958E-F565-4E20-A9FD-F96F4132B9EC}" destId="{22DA6D37-D827-4935-B055-225D34A28418}" srcOrd="2" destOrd="0" presId="urn:microsoft.com/office/officeart/2005/8/layout/funnel1"/>
    <dgm:cxn modelId="{BD222939-D04A-4BAE-809F-1472959F1264}" type="presParOf" srcId="{C4D4958E-F565-4E20-A9FD-F96F4132B9EC}" destId="{F7A0DBAC-07E9-4DBE-9D9E-21FEB79219BA}" srcOrd="3" destOrd="0" presId="urn:microsoft.com/office/officeart/2005/8/layout/funnel1"/>
    <dgm:cxn modelId="{6AAE019F-3540-4CA9-82A0-0185BBFB219E}" type="presParOf" srcId="{C4D4958E-F565-4E20-A9FD-F96F4132B9EC}" destId="{D7912838-E751-4922-A7C3-26733E7CC67E}" srcOrd="4" destOrd="0" presId="urn:microsoft.com/office/officeart/2005/8/layout/funnel1"/>
    <dgm:cxn modelId="{6F4725B5-3424-4D9F-BBFC-7B450E90A13E}" type="presParOf" srcId="{C4D4958E-F565-4E20-A9FD-F96F4132B9EC}" destId="{99F6C465-7F54-445E-9756-D713F591D91E}" srcOrd="5" destOrd="0" presId="urn:microsoft.com/office/officeart/2005/8/layout/funnel1"/>
    <dgm:cxn modelId="{21C9B413-C00B-4877-9547-D99C4B05E434}" type="presParOf" srcId="{C4D4958E-F565-4E20-A9FD-F96F4132B9EC}" destId="{56188CEF-BB46-4D00-AE21-62DEABA7C1A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82B58D-0FAE-427C-AE2B-4412F55660CF}" type="doc">
      <dgm:prSet loTypeId="urn:microsoft.com/office/officeart/2005/8/layout/default" loCatId="list" qsTypeId="urn:microsoft.com/office/officeart/2005/8/quickstyle/3d5" qsCatId="3D" csTypeId="urn:microsoft.com/office/officeart/2005/8/colors/colorful1" csCatId="colorful" phldr="1"/>
      <dgm:spPr/>
      <dgm:t>
        <a:bodyPr/>
        <a:lstStyle/>
        <a:p>
          <a:endParaRPr lang="en-US"/>
        </a:p>
      </dgm:t>
    </dgm:pt>
    <dgm:pt modelId="{1A85ADA1-DDBA-4494-91F5-2ADF61D53ABA}">
      <dgm:prSet phldrT="[Text]" custT="1"/>
      <dgm:spPr/>
      <dgm:t>
        <a:bodyPr/>
        <a:lstStyle/>
        <a:p>
          <a:r>
            <a:rPr lang="en-US" sz="2800" dirty="0" smtClean="0">
              <a:latin typeface="Algerian" panose="04020705040A02060702" pitchFamily="82" charset="0"/>
            </a:rPr>
            <a:t>Ambient factors </a:t>
          </a:r>
          <a:r>
            <a:rPr lang="en-US" sz="1800" dirty="0" smtClean="0"/>
            <a:t>(Noise, illumination, glare, temperature, humidity and static electricity)</a:t>
          </a:r>
          <a:endParaRPr lang="en-US" sz="1800" dirty="0"/>
        </a:p>
      </dgm:t>
    </dgm:pt>
    <dgm:pt modelId="{BAA4AF49-E65D-4377-A655-F4D406859D03}" type="sibTrans" cxnId="{0C9A06CD-56C7-4973-841F-27A87EEFCACB}">
      <dgm:prSet/>
      <dgm:spPr/>
      <dgm:t>
        <a:bodyPr/>
        <a:lstStyle/>
        <a:p>
          <a:endParaRPr lang="en-US"/>
        </a:p>
      </dgm:t>
    </dgm:pt>
    <dgm:pt modelId="{A3AE09C2-9508-46F3-BA17-879913A19461}" type="parTrans" cxnId="{0C9A06CD-56C7-4973-841F-27A87EEFCACB}">
      <dgm:prSet/>
      <dgm:spPr/>
      <dgm:t>
        <a:bodyPr/>
        <a:lstStyle/>
        <a:p>
          <a:endParaRPr lang="en-US"/>
        </a:p>
      </dgm:t>
    </dgm:pt>
    <dgm:pt modelId="{F48714E3-BFA6-42A1-B2E5-E6DD1035A7DD}">
      <dgm:prSet phldrT="[Text]" custT="1"/>
      <dgm:spPr/>
      <dgm:t>
        <a:bodyPr/>
        <a:lstStyle/>
        <a:p>
          <a:r>
            <a:rPr lang="en-US" sz="3200" dirty="0" smtClean="0">
              <a:latin typeface="Algerian" panose="04020705040A02060702" pitchFamily="82" charset="0"/>
            </a:rPr>
            <a:t>Accessories</a:t>
          </a:r>
          <a:r>
            <a:rPr lang="en-US" sz="3200" dirty="0" smtClean="0"/>
            <a:t> </a:t>
          </a:r>
          <a:r>
            <a:rPr lang="en-US" sz="2000" dirty="0" smtClean="0"/>
            <a:t>(Document holder, footrest, telephone, palm rest, mouse bridge)</a:t>
          </a:r>
          <a:r>
            <a:rPr lang="en-US" sz="2300" dirty="0" smtClean="0"/>
            <a:t>	</a:t>
          </a:r>
          <a:endParaRPr lang="en-US" sz="2300" dirty="0"/>
        </a:p>
      </dgm:t>
    </dgm:pt>
    <dgm:pt modelId="{7511301A-44C0-464B-8CCF-266D1F7294A9}" type="sibTrans" cxnId="{66C83F0A-69F9-49BC-887D-9C3C93342553}">
      <dgm:prSet/>
      <dgm:spPr/>
      <dgm:t>
        <a:bodyPr/>
        <a:lstStyle/>
        <a:p>
          <a:endParaRPr lang="en-US"/>
        </a:p>
      </dgm:t>
    </dgm:pt>
    <dgm:pt modelId="{6AD62F1E-1AA9-47F3-8365-E0D10594B26A}" type="parTrans" cxnId="{66C83F0A-69F9-49BC-887D-9C3C93342553}">
      <dgm:prSet/>
      <dgm:spPr/>
      <dgm:t>
        <a:bodyPr/>
        <a:lstStyle/>
        <a:p>
          <a:endParaRPr lang="en-US"/>
        </a:p>
      </dgm:t>
    </dgm:pt>
    <dgm:pt modelId="{4D48E69F-A6C3-4DEA-993F-91EC861F9910}">
      <dgm:prSet phldrT="[Text]" custT="1"/>
      <dgm:spPr/>
      <dgm:t>
        <a:bodyPr/>
        <a:lstStyle/>
        <a:p>
          <a:r>
            <a:rPr lang="en-US" sz="3200" dirty="0" smtClean="0">
              <a:latin typeface="Algerian" panose="04020705040A02060702" pitchFamily="82" charset="0"/>
            </a:rPr>
            <a:t>Computer</a:t>
          </a:r>
          <a:r>
            <a:rPr lang="en-US" sz="3600" dirty="0" smtClean="0"/>
            <a:t> </a:t>
          </a:r>
          <a:r>
            <a:rPr lang="en-US" sz="3200" dirty="0" smtClean="0">
              <a:latin typeface="Algerian" panose="04020705040A02060702" pitchFamily="82" charset="0"/>
            </a:rPr>
            <a:t>equipment</a:t>
          </a:r>
          <a:r>
            <a:rPr lang="en-US" sz="3600" dirty="0" smtClean="0"/>
            <a:t> </a:t>
          </a:r>
          <a:r>
            <a:rPr lang="en-US" sz="2000" dirty="0" smtClean="0"/>
            <a:t>(Computer, monitor screen, keyboard, mouse, etc. ) </a:t>
          </a:r>
          <a:endParaRPr lang="en-US" sz="2000" dirty="0"/>
        </a:p>
      </dgm:t>
    </dgm:pt>
    <dgm:pt modelId="{89342AA9-3F7E-4B74-A18D-AD4CA21941BE}" type="sibTrans" cxnId="{76A9A0FD-62C7-47B0-B273-9035DB418A8C}">
      <dgm:prSet/>
      <dgm:spPr/>
      <dgm:t>
        <a:bodyPr/>
        <a:lstStyle/>
        <a:p>
          <a:endParaRPr lang="en-US"/>
        </a:p>
      </dgm:t>
    </dgm:pt>
    <dgm:pt modelId="{689827BB-CF78-4F82-B0B3-04B8C2A0DA16}" type="parTrans" cxnId="{76A9A0FD-62C7-47B0-B273-9035DB418A8C}">
      <dgm:prSet/>
      <dgm:spPr/>
      <dgm:t>
        <a:bodyPr/>
        <a:lstStyle/>
        <a:p>
          <a:endParaRPr lang="en-US"/>
        </a:p>
      </dgm:t>
    </dgm:pt>
    <dgm:pt modelId="{C23E1071-CD36-4D15-9C56-7B83A2F88C51}">
      <dgm:prSet phldrT="[Text]" custT="1"/>
      <dgm:spPr/>
      <dgm:t>
        <a:bodyPr/>
        <a:lstStyle/>
        <a:p>
          <a:r>
            <a:rPr lang="en-US" sz="3600" dirty="0" smtClean="0">
              <a:latin typeface="Algerian" panose="04020705040A02060702" pitchFamily="82" charset="0"/>
            </a:rPr>
            <a:t>Furniture</a:t>
          </a:r>
        </a:p>
        <a:p>
          <a:r>
            <a:rPr lang="en-US" sz="2800" dirty="0" smtClean="0"/>
            <a:t>(Chair, desk, etc.) </a:t>
          </a:r>
          <a:endParaRPr lang="en-US" sz="2800" dirty="0"/>
        </a:p>
      </dgm:t>
    </dgm:pt>
    <dgm:pt modelId="{6D47A0DF-07D3-4325-9268-3E8CAB0D897F}" type="sibTrans" cxnId="{DBBDC5C3-2B37-4D5E-92F1-880FB48CC7BF}">
      <dgm:prSet/>
      <dgm:spPr/>
      <dgm:t>
        <a:bodyPr/>
        <a:lstStyle/>
        <a:p>
          <a:endParaRPr lang="en-US"/>
        </a:p>
      </dgm:t>
    </dgm:pt>
    <dgm:pt modelId="{DA33B44D-17D5-4A50-A21E-2E4B0348E8C1}" type="parTrans" cxnId="{DBBDC5C3-2B37-4D5E-92F1-880FB48CC7BF}">
      <dgm:prSet/>
      <dgm:spPr/>
      <dgm:t>
        <a:bodyPr/>
        <a:lstStyle/>
        <a:p>
          <a:endParaRPr lang="en-US"/>
        </a:p>
      </dgm:t>
    </dgm:pt>
    <dgm:pt modelId="{65EC7758-28CD-4C18-B425-D9D6F1BD667B}" type="pres">
      <dgm:prSet presAssocID="{6B82B58D-0FAE-427C-AE2B-4412F55660CF}" presName="diagram" presStyleCnt="0">
        <dgm:presLayoutVars>
          <dgm:dir/>
          <dgm:resizeHandles val="exact"/>
        </dgm:presLayoutVars>
      </dgm:prSet>
      <dgm:spPr/>
      <dgm:t>
        <a:bodyPr/>
        <a:lstStyle/>
        <a:p>
          <a:endParaRPr lang="en-US"/>
        </a:p>
      </dgm:t>
    </dgm:pt>
    <dgm:pt modelId="{B5A48C59-C1E8-42F3-B7ED-E2E2359C07AF}" type="pres">
      <dgm:prSet presAssocID="{C23E1071-CD36-4D15-9C56-7B83A2F88C51}" presName="node" presStyleLbl="node1" presStyleIdx="0" presStyleCnt="4" custScaleY="106044" custLinFactNeighborY="-92">
        <dgm:presLayoutVars>
          <dgm:bulletEnabled val="1"/>
        </dgm:presLayoutVars>
      </dgm:prSet>
      <dgm:spPr/>
      <dgm:t>
        <a:bodyPr/>
        <a:lstStyle/>
        <a:p>
          <a:endParaRPr lang="en-US"/>
        </a:p>
      </dgm:t>
    </dgm:pt>
    <dgm:pt modelId="{35031B98-DFE3-4CA5-B9C4-77E57435BD06}" type="pres">
      <dgm:prSet presAssocID="{6D47A0DF-07D3-4325-9268-3E8CAB0D897F}" presName="sibTrans" presStyleCnt="0"/>
      <dgm:spPr/>
    </dgm:pt>
    <dgm:pt modelId="{38C921ED-1615-4E16-8A39-98780443C81A}" type="pres">
      <dgm:prSet presAssocID="{4D48E69F-A6C3-4DEA-993F-91EC861F9910}" presName="node" presStyleLbl="node1" presStyleIdx="1" presStyleCnt="4">
        <dgm:presLayoutVars>
          <dgm:bulletEnabled val="1"/>
        </dgm:presLayoutVars>
      </dgm:prSet>
      <dgm:spPr/>
      <dgm:t>
        <a:bodyPr/>
        <a:lstStyle/>
        <a:p>
          <a:endParaRPr lang="en-US"/>
        </a:p>
      </dgm:t>
    </dgm:pt>
    <dgm:pt modelId="{51F4188B-7284-4419-BD0F-00B0C3391EEF}" type="pres">
      <dgm:prSet presAssocID="{89342AA9-3F7E-4B74-A18D-AD4CA21941BE}" presName="sibTrans" presStyleCnt="0"/>
      <dgm:spPr/>
    </dgm:pt>
    <dgm:pt modelId="{FC836E81-8261-4C56-A9A7-6AC25291CAF8}" type="pres">
      <dgm:prSet presAssocID="{F48714E3-BFA6-42A1-B2E5-E6DD1035A7DD}" presName="node" presStyleLbl="node1" presStyleIdx="2" presStyleCnt="4">
        <dgm:presLayoutVars>
          <dgm:bulletEnabled val="1"/>
        </dgm:presLayoutVars>
      </dgm:prSet>
      <dgm:spPr/>
      <dgm:t>
        <a:bodyPr/>
        <a:lstStyle/>
        <a:p>
          <a:endParaRPr lang="en-US"/>
        </a:p>
      </dgm:t>
    </dgm:pt>
    <dgm:pt modelId="{55DC67E2-EA1C-4671-8EFA-40A8B5460485}" type="pres">
      <dgm:prSet presAssocID="{7511301A-44C0-464B-8CCF-266D1F7294A9}" presName="sibTrans" presStyleCnt="0"/>
      <dgm:spPr/>
    </dgm:pt>
    <dgm:pt modelId="{1ABE3B0F-982A-443D-A1ED-62CAF4DD7DEF}" type="pres">
      <dgm:prSet presAssocID="{1A85ADA1-DDBA-4494-91F5-2ADF61D53ABA}" presName="node" presStyleLbl="node1" presStyleIdx="3" presStyleCnt="4">
        <dgm:presLayoutVars>
          <dgm:bulletEnabled val="1"/>
        </dgm:presLayoutVars>
      </dgm:prSet>
      <dgm:spPr/>
      <dgm:t>
        <a:bodyPr/>
        <a:lstStyle/>
        <a:p>
          <a:endParaRPr lang="en-US"/>
        </a:p>
      </dgm:t>
    </dgm:pt>
  </dgm:ptLst>
  <dgm:cxnLst>
    <dgm:cxn modelId="{7F891DBD-4272-481D-9311-013DFAD2D844}" type="presOf" srcId="{F48714E3-BFA6-42A1-B2E5-E6DD1035A7DD}" destId="{FC836E81-8261-4C56-A9A7-6AC25291CAF8}" srcOrd="0" destOrd="0" presId="urn:microsoft.com/office/officeart/2005/8/layout/default"/>
    <dgm:cxn modelId="{76A9A0FD-62C7-47B0-B273-9035DB418A8C}" srcId="{6B82B58D-0FAE-427C-AE2B-4412F55660CF}" destId="{4D48E69F-A6C3-4DEA-993F-91EC861F9910}" srcOrd="1" destOrd="0" parTransId="{689827BB-CF78-4F82-B0B3-04B8C2A0DA16}" sibTransId="{89342AA9-3F7E-4B74-A18D-AD4CA21941BE}"/>
    <dgm:cxn modelId="{DBBDC5C3-2B37-4D5E-92F1-880FB48CC7BF}" srcId="{6B82B58D-0FAE-427C-AE2B-4412F55660CF}" destId="{C23E1071-CD36-4D15-9C56-7B83A2F88C51}" srcOrd="0" destOrd="0" parTransId="{DA33B44D-17D5-4A50-A21E-2E4B0348E8C1}" sibTransId="{6D47A0DF-07D3-4325-9268-3E8CAB0D897F}"/>
    <dgm:cxn modelId="{8B0B05BB-241D-4032-A613-1F6696C3168D}" type="presOf" srcId="{6B82B58D-0FAE-427C-AE2B-4412F55660CF}" destId="{65EC7758-28CD-4C18-B425-D9D6F1BD667B}" srcOrd="0" destOrd="0" presId="urn:microsoft.com/office/officeart/2005/8/layout/default"/>
    <dgm:cxn modelId="{D810008A-F0AE-4A8F-BACC-F040E84E4093}" type="presOf" srcId="{4D48E69F-A6C3-4DEA-993F-91EC861F9910}" destId="{38C921ED-1615-4E16-8A39-98780443C81A}" srcOrd="0" destOrd="0" presId="urn:microsoft.com/office/officeart/2005/8/layout/default"/>
    <dgm:cxn modelId="{CB7351E7-0091-40F1-8393-58CC8C9C2F89}" type="presOf" srcId="{C23E1071-CD36-4D15-9C56-7B83A2F88C51}" destId="{B5A48C59-C1E8-42F3-B7ED-E2E2359C07AF}" srcOrd="0" destOrd="0" presId="urn:microsoft.com/office/officeart/2005/8/layout/default"/>
    <dgm:cxn modelId="{0C9A06CD-56C7-4973-841F-27A87EEFCACB}" srcId="{6B82B58D-0FAE-427C-AE2B-4412F55660CF}" destId="{1A85ADA1-DDBA-4494-91F5-2ADF61D53ABA}" srcOrd="3" destOrd="0" parTransId="{A3AE09C2-9508-46F3-BA17-879913A19461}" sibTransId="{BAA4AF49-E65D-4377-A655-F4D406859D03}"/>
    <dgm:cxn modelId="{33A50736-7A36-4B34-A53E-32DF7831BC2C}" type="presOf" srcId="{1A85ADA1-DDBA-4494-91F5-2ADF61D53ABA}" destId="{1ABE3B0F-982A-443D-A1ED-62CAF4DD7DEF}" srcOrd="0" destOrd="0" presId="urn:microsoft.com/office/officeart/2005/8/layout/default"/>
    <dgm:cxn modelId="{66C83F0A-69F9-49BC-887D-9C3C93342553}" srcId="{6B82B58D-0FAE-427C-AE2B-4412F55660CF}" destId="{F48714E3-BFA6-42A1-B2E5-E6DD1035A7DD}" srcOrd="2" destOrd="0" parTransId="{6AD62F1E-1AA9-47F3-8365-E0D10594B26A}" sibTransId="{7511301A-44C0-464B-8CCF-266D1F7294A9}"/>
    <dgm:cxn modelId="{E37FD304-22B3-41A4-9588-AF6EAF9BE071}" type="presParOf" srcId="{65EC7758-28CD-4C18-B425-D9D6F1BD667B}" destId="{B5A48C59-C1E8-42F3-B7ED-E2E2359C07AF}" srcOrd="0" destOrd="0" presId="urn:microsoft.com/office/officeart/2005/8/layout/default"/>
    <dgm:cxn modelId="{670686E8-A09F-4D89-A495-5705762E1DA0}" type="presParOf" srcId="{65EC7758-28CD-4C18-B425-D9D6F1BD667B}" destId="{35031B98-DFE3-4CA5-B9C4-77E57435BD06}" srcOrd="1" destOrd="0" presId="urn:microsoft.com/office/officeart/2005/8/layout/default"/>
    <dgm:cxn modelId="{F1BC2382-0AD3-415E-866A-558B137B52F6}" type="presParOf" srcId="{65EC7758-28CD-4C18-B425-D9D6F1BD667B}" destId="{38C921ED-1615-4E16-8A39-98780443C81A}" srcOrd="2" destOrd="0" presId="urn:microsoft.com/office/officeart/2005/8/layout/default"/>
    <dgm:cxn modelId="{6853AFD0-ED4A-4582-8C98-5DC0300485F8}" type="presParOf" srcId="{65EC7758-28CD-4C18-B425-D9D6F1BD667B}" destId="{51F4188B-7284-4419-BD0F-00B0C3391EEF}" srcOrd="3" destOrd="0" presId="urn:microsoft.com/office/officeart/2005/8/layout/default"/>
    <dgm:cxn modelId="{6893117B-36ED-41A5-8EA1-DAE86F57A72F}" type="presParOf" srcId="{65EC7758-28CD-4C18-B425-D9D6F1BD667B}" destId="{FC836E81-8261-4C56-A9A7-6AC25291CAF8}" srcOrd="4" destOrd="0" presId="urn:microsoft.com/office/officeart/2005/8/layout/default"/>
    <dgm:cxn modelId="{A01045D9-439F-4AD1-9B2B-1D3B2C0CC00B}" type="presParOf" srcId="{65EC7758-28CD-4C18-B425-D9D6F1BD667B}" destId="{55DC67E2-EA1C-4671-8EFA-40A8B5460485}" srcOrd="5" destOrd="0" presId="urn:microsoft.com/office/officeart/2005/8/layout/default"/>
    <dgm:cxn modelId="{0454A856-BB0B-43F6-808A-60F50DA14385}" type="presParOf" srcId="{65EC7758-28CD-4C18-B425-D9D6F1BD667B}" destId="{1ABE3B0F-982A-443D-A1ED-62CAF4DD7DE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7D610B-4296-4A05-9210-6001DF78CEF8}"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373CB8C-503F-4E58-A40F-8393970CAE95}">
      <dgm:prSet phldrT="[Text]"/>
      <dgm:spPr/>
      <dgm:t>
        <a:bodyPr/>
        <a:lstStyle/>
        <a:p>
          <a:r>
            <a:rPr lang="en-US" dirty="0" smtClean="0">
              <a:solidFill>
                <a:srgbClr val="002060"/>
              </a:solidFill>
              <a:latin typeface="Algerian" panose="04020705040A02060702" pitchFamily="82" charset="0"/>
            </a:rPr>
            <a:t>     Correct</a:t>
          </a:r>
          <a:r>
            <a:rPr lang="en-US" dirty="0" smtClean="0"/>
            <a:t>		</a:t>
          </a:r>
          <a:endParaRPr lang="en-US" dirty="0"/>
        </a:p>
      </dgm:t>
    </dgm:pt>
    <dgm:pt modelId="{CFB9B6C4-26D4-4F13-BCE5-A63C28E1BDAA}" type="parTrans" cxnId="{894BD460-3A9F-4E5F-B32F-2B4397378FAA}">
      <dgm:prSet/>
      <dgm:spPr/>
      <dgm:t>
        <a:bodyPr/>
        <a:lstStyle/>
        <a:p>
          <a:endParaRPr lang="en-US"/>
        </a:p>
      </dgm:t>
    </dgm:pt>
    <dgm:pt modelId="{A835ADA0-2DC0-461D-B77E-4372278A6736}" type="sibTrans" cxnId="{894BD460-3A9F-4E5F-B32F-2B4397378FAA}">
      <dgm:prSet/>
      <dgm:spPr/>
      <dgm:t>
        <a:bodyPr/>
        <a:lstStyle/>
        <a:p>
          <a:endParaRPr lang="en-US"/>
        </a:p>
      </dgm:t>
    </dgm:pt>
    <dgm:pt modelId="{29F3BD66-4C2D-4B0B-8982-629585607EB9}">
      <dgm:prSet phldrT="[Text]"/>
      <dgm:spPr/>
      <dgm:t>
        <a:bodyPr/>
        <a:lstStyle/>
        <a:p>
          <a:r>
            <a:rPr lang="en-US" dirty="0" smtClean="0"/>
            <a:t>     </a:t>
          </a:r>
          <a:r>
            <a:rPr lang="en-US" dirty="0" smtClean="0">
              <a:solidFill>
                <a:srgbClr val="002060"/>
              </a:solidFill>
              <a:latin typeface="Algerian" panose="04020705040A02060702" pitchFamily="82" charset="0"/>
            </a:rPr>
            <a:t>Correct</a:t>
          </a:r>
          <a:r>
            <a:rPr lang="en-US" dirty="0" smtClean="0"/>
            <a:t>			</a:t>
          </a:r>
          <a:endParaRPr lang="en-US" dirty="0"/>
        </a:p>
      </dgm:t>
    </dgm:pt>
    <dgm:pt modelId="{9CD40F0D-87A1-48EA-BFBE-CD1E060B9A11}" type="parTrans" cxnId="{A60521BF-3E6D-47A3-8D52-A27447DA9FB3}">
      <dgm:prSet/>
      <dgm:spPr/>
      <dgm:t>
        <a:bodyPr/>
        <a:lstStyle/>
        <a:p>
          <a:endParaRPr lang="en-US"/>
        </a:p>
      </dgm:t>
    </dgm:pt>
    <dgm:pt modelId="{DDE28E5D-8E39-45E5-B97A-82088135D7C1}" type="sibTrans" cxnId="{A60521BF-3E6D-47A3-8D52-A27447DA9FB3}">
      <dgm:prSet/>
      <dgm:spPr/>
      <dgm:t>
        <a:bodyPr/>
        <a:lstStyle/>
        <a:p>
          <a:endParaRPr lang="en-US"/>
        </a:p>
      </dgm:t>
    </dgm:pt>
    <dgm:pt modelId="{1F3DF2D7-4755-4992-9DD6-07D4051608CF}">
      <dgm:prSet phldrT="[Text]"/>
      <dgm:spPr/>
      <dgm:t>
        <a:bodyPr/>
        <a:lstStyle/>
        <a:p>
          <a:r>
            <a:rPr lang="en-US" dirty="0" smtClean="0">
              <a:solidFill>
                <a:srgbClr val="002060"/>
              </a:solidFill>
              <a:latin typeface="Algerian" panose="04020705040A02060702" pitchFamily="82" charset="0"/>
            </a:rPr>
            <a:t>Incorrect</a:t>
          </a:r>
          <a:r>
            <a:rPr lang="en-US" dirty="0" smtClean="0"/>
            <a:t> </a:t>
          </a:r>
          <a:endParaRPr lang="en-US" dirty="0"/>
        </a:p>
      </dgm:t>
    </dgm:pt>
    <dgm:pt modelId="{EB6EB996-7CDF-42CA-8C5F-F645FD8C4024}" type="parTrans" cxnId="{E183BD8E-79D0-4A6A-9422-8B2C378415C5}">
      <dgm:prSet/>
      <dgm:spPr/>
      <dgm:t>
        <a:bodyPr/>
        <a:lstStyle/>
        <a:p>
          <a:endParaRPr lang="en-US"/>
        </a:p>
      </dgm:t>
    </dgm:pt>
    <dgm:pt modelId="{41250110-28E6-434C-9D61-2C6EE71EC7B2}" type="sibTrans" cxnId="{E183BD8E-79D0-4A6A-9422-8B2C378415C5}">
      <dgm:prSet/>
      <dgm:spPr/>
      <dgm:t>
        <a:bodyPr/>
        <a:lstStyle/>
        <a:p>
          <a:endParaRPr lang="en-US"/>
        </a:p>
      </dgm:t>
    </dgm:pt>
    <dgm:pt modelId="{5CAB3B83-25DA-4A34-9F2C-921A97475E49}" type="pres">
      <dgm:prSet presAssocID="{857D610B-4296-4A05-9210-6001DF78CEF8}" presName="Name0" presStyleCnt="0">
        <dgm:presLayoutVars>
          <dgm:dir/>
          <dgm:resizeHandles val="exact"/>
        </dgm:presLayoutVars>
      </dgm:prSet>
      <dgm:spPr/>
      <dgm:t>
        <a:bodyPr/>
        <a:lstStyle/>
        <a:p>
          <a:endParaRPr lang="en-US"/>
        </a:p>
      </dgm:t>
    </dgm:pt>
    <dgm:pt modelId="{70196CBD-635C-407A-A0FD-13866EA87E34}" type="pres">
      <dgm:prSet presAssocID="{8373CB8C-503F-4E58-A40F-8393970CAE95}" presName="compNode" presStyleCnt="0"/>
      <dgm:spPr/>
    </dgm:pt>
    <dgm:pt modelId="{8707AE97-7552-4FD1-8C66-8EE8D711D841}" type="pres">
      <dgm:prSet presAssocID="{8373CB8C-503F-4E58-A40F-8393970CAE95}"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1242FE73-799A-49C3-9045-BC0DD6FF7A4C}" type="pres">
      <dgm:prSet presAssocID="{8373CB8C-503F-4E58-A40F-8393970CAE95}" presName="textRect" presStyleLbl="revTx" presStyleIdx="0" presStyleCnt="3">
        <dgm:presLayoutVars>
          <dgm:bulletEnabled val="1"/>
        </dgm:presLayoutVars>
      </dgm:prSet>
      <dgm:spPr/>
      <dgm:t>
        <a:bodyPr/>
        <a:lstStyle/>
        <a:p>
          <a:endParaRPr lang="en-US"/>
        </a:p>
      </dgm:t>
    </dgm:pt>
    <dgm:pt modelId="{3B73700A-4B3E-4478-9563-7C989F2D83FB}" type="pres">
      <dgm:prSet presAssocID="{A835ADA0-2DC0-461D-B77E-4372278A6736}" presName="sibTrans" presStyleLbl="sibTrans2D1" presStyleIdx="0" presStyleCnt="0"/>
      <dgm:spPr/>
      <dgm:t>
        <a:bodyPr/>
        <a:lstStyle/>
        <a:p>
          <a:endParaRPr lang="en-US"/>
        </a:p>
      </dgm:t>
    </dgm:pt>
    <dgm:pt modelId="{9B7E2AB4-7396-43A4-9363-4BF9D31DE984}" type="pres">
      <dgm:prSet presAssocID="{29F3BD66-4C2D-4B0B-8982-629585607EB9}" presName="compNode" presStyleCnt="0"/>
      <dgm:spPr/>
    </dgm:pt>
    <dgm:pt modelId="{1DE2A75B-80AF-4465-B5BA-343BA209166B}" type="pres">
      <dgm:prSet presAssocID="{29F3BD66-4C2D-4B0B-8982-629585607EB9}"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E292ECEF-C971-4976-89D8-9CD6EEC21AEE}" type="pres">
      <dgm:prSet presAssocID="{29F3BD66-4C2D-4B0B-8982-629585607EB9}" presName="textRect" presStyleLbl="revTx" presStyleIdx="1" presStyleCnt="3">
        <dgm:presLayoutVars>
          <dgm:bulletEnabled val="1"/>
        </dgm:presLayoutVars>
      </dgm:prSet>
      <dgm:spPr/>
      <dgm:t>
        <a:bodyPr/>
        <a:lstStyle/>
        <a:p>
          <a:endParaRPr lang="en-US"/>
        </a:p>
      </dgm:t>
    </dgm:pt>
    <dgm:pt modelId="{6E3A50F5-76ED-42CC-85EA-ACF0DFBD6880}" type="pres">
      <dgm:prSet presAssocID="{DDE28E5D-8E39-45E5-B97A-82088135D7C1}" presName="sibTrans" presStyleLbl="sibTrans2D1" presStyleIdx="0" presStyleCnt="0"/>
      <dgm:spPr/>
      <dgm:t>
        <a:bodyPr/>
        <a:lstStyle/>
        <a:p>
          <a:endParaRPr lang="en-US"/>
        </a:p>
      </dgm:t>
    </dgm:pt>
    <dgm:pt modelId="{50484A30-43FB-4501-AAD1-58A6F68FA017}" type="pres">
      <dgm:prSet presAssocID="{1F3DF2D7-4755-4992-9DD6-07D4051608CF}" presName="compNode" presStyleCnt="0"/>
      <dgm:spPr/>
    </dgm:pt>
    <dgm:pt modelId="{E8DCDFD8-5D00-42B0-A182-92ED69C4C552}" type="pres">
      <dgm:prSet presAssocID="{1F3DF2D7-4755-4992-9DD6-07D4051608CF}"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pt>
    <dgm:pt modelId="{EB61736C-7AA1-4B66-93B3-FA8228C2D1B8}" type="pres">
      <dgm:prSet presAssocID="{1F3DF2D7-4755-4992-9DD6-07D4051608CF}" presName="textRect" presStyleLbl="revTx" presStyleIdx="2" presStyleCnt="3">
        <dgm:presLayoutVars>
          <dgm:bulletEnabled val="1"/>
        </dgm:presLayoutVars>
      </dgm:prSet>
      <dgm:spPr/>
      <dgm:t>
        <a:bodyPr/>
        <a:lstStyle/>
        <a:p>
          <a:endParaRPr lang="en-US"/>
        </a:p>
      </dgm:t>
    </dgm:pt>
  </dgm:ptLst>
  <dgm:cxnLst>
    <dgm:cxn modelId="{47B19DB7-AE13-4286-95D8-2F3319275449}" type="presOf" srcId="{857D610B-4296-4A05-9210-6001DF78CEF8}" destId="{5CAB3B83-25DA-4A34-9F2C-921A97475E49}" srcOrd="0" destOrd="0" presId="urn:microsoft.com/office/officeart/2005/8/layout/pList1"/>
    <dgm:cxn modelId="{E95C3F31-40B2-4F49-885A-4DF0D5B8CCF5}" type="presOf" srcId="{1F3DF2D7-4755-4992-9DD6-07D4051608CF}" destId="{EB61736C-7AA1-4B66-93B3-FA8228C2D1B8}" srcOrd="0" destOrd="0" presId="urn:microsoft.com/office/officeart/2005/8/layout/pList1"/>
    <dgm:cxn modelId="{A60521BF-3E6D-47A3-8D52-A27447DA9FB3}" srcId="{857D610B-4296-4A05-9210-6001DF78CEF8}" destId="{29F3BD66-4C2D-4B0B-8982-629585607EB9}" srcOrd="1" destOrd="0" parTransId="{9CD40F0D-87A1-48EA-BFBE-CD1E060B9A11}" sibTransId="{DDE28E5D-8E39-45E5-B97A-82088135D7C1}"/>
    <dgm:cxn modelId="{BB472716-A6F6-4954-BDB2-D04D0203ED48}" type="presOf" srcId="{8373CB8C-503F-4E58-A40F-8393970CAE95}" destId="{1242FE73-799A-49C3-9045-BC0DD6FF7A4C}" srcOrd="0" destOrd="0" presId="urn:microsoft.com/office/officeart/2005/8/layout/pList1"/>
    <dgm:cxn modelId="{2A1F80ED-2904-49E0-81F1-AECF28CAB8D7}" type="presOf" srcId="{29F3BD66-4C2D-4B0B-8982-629585607EB9}" destId="{E292ECEF-C971-4976-89D8-9CD6EEC21AEE}" srcOrd="0" destOrd="0" presId="urn:microsoft.com/office/officeart/2005/8/layout/pList1"/>
    <dgm:cxn modelId="{35FAD02E-CD80-44C0-975A-DB2774FBFCC0}" type="presOf" srcId="{A835ADA0-2DC0-461D-B77E-4372278A6736}" destId="{3B73700A-4B3E-4478-9563-7C989F2D83FB}" srcOrd="0" destOrd="0" presId="urn:microsoft.com/office/officeart/2005/8/layout/pList1"/>
    <dgm:cxn modelId="{E183BD8E-79D0-4A6A-9422-8B2C378415C5}" srcId="{857D610B-4296-4A05-9210-6001DF78CEF8}" destId="{1F3DF2D7-4755-4992-9DD6-07D4051608CF}" srcOrd="2" destOrd="0" parTransId="{EB6EB996-7CDF-42CA-8C5F-F645FD8C4024}" sibTransId="{41250110-28E6-434C-9D61-2C6EE71EC7B2}"/>
    <dgm:cxn modelId="{B11FEAF9-F580-497D-AC12-96EE5FA17000}" type="presOf" srcId="{DDE28E5D-8E39-45E5-B97A-82088135D7C1}" destId="{6E3A50F5-76ED-42CC-85EA-ACF0DFBD6880}" srcOrd="0" destOrd="0" presId="urn:microsoft.com/office/officeart/2005/8/layout/pList1"/>
    <dgm:cxn modelId="{894BD460-3A9F-4E5F-B32F-2B4397378FAA}" srcId="{857D610B-4296-4A05-9210-6001DF78CEF8}" destId="{8373CB8C-503F-4E58-A40F-8393970CAE95}" srcOrd="0" destOrd="0" parTransId="{CFB9B6C4-26D4-4F13-BCE5-A63C28E1BDAA}" sibTransId="{A835ADA0-2DC0-461D-B77E-4372278A6736}"/>
    <dgm:cxn modelId="{418873AB-45DB-4748-94C4-2AA0C3983C3B}" type="presParOf" srcId="{5CAB3B83-25DA-4A34-9F2C-921A97475E49}" destId="{70196CBD-635C-407A-A0FD-13866EA87E34}" srcOrd="0" destOrd="0" presId="urn:microsoft.com/office/officeart/2005/8/layout/pList1"/>
    <dgm:cxn modelId="{790A1605-203D-4AB2-B8B3-8CC0E46695A4}" type="presParOf" srcId="{70196CBD-635C-407A-A0FD-13866EA87E34}" destId="{8707AE97-7552-4FD1-8C66-8EE8D711D841}" srcOrd="0" destOrd="0" presId="urn:microsoft.com/office/officeart/2005/8/layout/pList1"/>
    <dgm:cxn modelId="{8458CCF0-4948-4CFE-B92F-4C556B0EBDA3}" type="presParOf" srcId="{70196CBD-635C-407A-A0FD-13866EA87E34}" destId="{1242FE73-799A-49C3-9045-BC0DD6FF7A4C}" srcOrd="1" destOrd="0" presId="urn:microsoft.com/office/officeart/2005/8/layout/pList1"/>
    <dgm:cxn modelId="{5F2BAC6A-6580-4A0D-BA4D-6D59280CA77C}" type="presParOf" srcId="{5CAB3B83-25DA-4A34-9F2C-921A97475E49}" destId="{3B73700A-4B3E-4478-9563-7C989F2D83FB}" srcOrd="1" destOrd="0" presId="urn:microsoft.com/office/officeart/2005/8/layout/pList1"/>
    <dgm:cxn modelId="{F8A1E05F-08D8-4785-BE5C-E25249B648C3}" type="presParOf" srcId="{5CAB3B83-25DA-4A34-9F2C-921A97475E49}" destId="{9B7E2AB4-7396-43A4-9363-4BF9D31DE984}" srcOrd="2" destOrd="0" presId="urn:microsoft.com/office/officeart/2005/8/layout/pList1"/>
    <dgm:cxn modelId="{A445A1B8-9D0D-4544-BB48-2F434F273973}" type="presParOf" srcId="{9B7E2AB4-7396-43A4-9363-4BF9D31DE984}" destId="{1DE2A75B-80AF-4465-B5BA-343BA209166B}" srcOrd="0" destOrd="0" presId="urn:microsoft.com/office/officeart/2005/8/layout/pList1"/>
    <dgm:cxn modelId="{E6CEAE0D-CCE6-4597-AE0C-D1FB54F8B135}" type="presParOf" srcId="{9B7E2AB4-7396-43A4-9363-4BF9D31DE984}" destId="{E292ECEF-C971-4976-89D8-9CD6EEC21AEE}" srcOrd="1" destOrd="0" presId="urn:microsoft.com/office/officeart/2005/8/layout/pList1"/>
    <dgm:cxn modelId="{296C7732-ADE1-4178-8AA9-1232E89D1D57}" type="presParOf" srcId="{5CAB3B83-25DA-4A34-9F2C-921A97475E49}" destId="{6E3A50F5-76ED-42CC-85EA-ACF0DFBD6880}" srcOrd="3" destOrd="0" presId="urn:microsoft.com/office/officeart/2005/8/layout/pList1"/>
    <dgm:cxn modelId="{69EB42F3-725B-4FE2-A3BA-3C0AB9A4E965}" type="presParOf" srcId="{5CAB3B83-25DA-4A34-9F2C-921A97475E49}" destId="{50484A30-43FB-4501-AAD1-58A6F68FA017}" srcOrd="4" destOrd="0" presId="urn:microsoft.com/office/officeart/2005/8/layout/pList1"/>
    <dgm:cxn modelId="{81B3181D-7594-4B51-95A8-5D89DCFCA6A3}" type="presParOf" srcId="{50484A30-43FB-4501-AAD1-58A6F68FA017}" destId="{E8DCDFD8-5D00-42B0-A182-92ED69C4C552}" srcOrd="0" destOrd="0" presId="urn:microsoft.com/office/officeart/2005/8/layout/pList1"/>
    <dgm:cxn modelId="{5E7A492F-19B5-495A-AAEB-B041663A8D0D}" type="presParOf" srcId="{50484A30-43FB-4501-AAD1-58A6F68FA017}" destId="{EB61736C-7AA1-4B66-93B3-FA8228C2D1B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91DB2A-FF14-40DC-BF8F-2BF5705D311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BC8555BA-1011-4491-92AC-157BF0C36D6F}">
      <dgm:prSet phldrT="[Text]" custT="1"/>
      <dgm:spPr/>
      <dgm:t>
        <a:bodyPr/>
        <a:lstStyle/>
        <a:p>
          <a:r>
            <a:rPr lang="en-US" sz="1200" dirty="0" smtClean="0"/>
            <a:t>Figure 4 </a:t>
          </a:r>
          <a:endParaRPr lang="en-US" sz="1200" dirty="0"/>
        </a:p>
      </dgm:t>
    </dgm:pt>
    <dgm:pt modelId="{AF5F6D17-3AC8-4533-9C14-FEA1F14CB80D}" type="sibTrans" cxnId="{554361B3-3367-4A94-94A2-3AE615B809D8}">
      <dgm:prSet/>
      <dgm:spPr/>
      <dgm:t>
        <a:bodyPr/>
        <a:lstStyle/>
        <a:p>
          <a:endParaRPr lang="en-US"/>
        </a:p>
      </dgm:t>
    </dgm:pt>
    <dgm:pt modelId="{97D8998C-96E4-4467-862A-27221C9004FF}" type="parTrans" cxnId="{554361B3-3367-4A94-94A2-3AE615B809D8}">
      <dgm:prSet/>
      <dgm:spPr/>
      <dgm:t>
        <a:bodyPr/>
        <a:lstStyle/>
        <a:p>
          <a:endParaRPr lang="en-US"/>
        </a:p>
      </dgm:t>
    </dgm:pt>
    <dgm:pt modelId="{A66717F2-C815-4644-B2FE-1A662EADD39C}">
      <dgm:prSet phldrT="[Text]" custT="1"/>
      <dgm:spPr/>
      <dgm:t>
        <a:bodyPr/>
        <a:lstStyle/>
        <a:p>
          <a:r>
            <a:rPr lang="en-US" sz="1200" dirty="0" smtClean="0"/>
            <a:t>Figure 3</a:t>
          </a:r>
          <a:endParaRPr lang="en-US" sz="1200" dirty="0"/>
        </a:p>
      </dgm:t>
    </dgm:pt>
    <dgm:pt modelId="{36560C59-99EE-407A-95BD-DED33A14D633}" type="sibTrans" cxnId="{EBDF99AE-6B87-41BF-8153-9542AE3A3972}">
      <dgm:prSet/>
      <dgm:spPr/>
      <dgm:t>
        <a:bodyPr/>
        <a:lstStyle/>
        <a:p>
          <a:endParaRPr lang="en-US"/>
        </a:p>
      </dgm:t>
    </dgm:pt>
    <dgm:pt modelId="{03644763-1176-4278-8E62-66F55F7D58C9}" type="parTrans" cxnId="{EBDF99AE-6B87-41BF-8153-9542AE3A3972}">
      <dgm:prSet/>
      <dgm:spPr/>
      <dgm:t>
        <a:bodyPr/>
        <a:lstStyle/>
        <a:p>
          <a:endParaRPr lang="en-US"/>
        </a:p>
      </dgm:t>
    </dgm:pt>
    <dgm:pt modelId="{EBE6A526-0E98-43DA-8569-047A514CD40A}">
      <dgm:prSet phldrT="[Text]" custT="1"/>
      <dgm:spPr/>
      <dgm:t>
        <a:bodyPr/>
        <a:lstStyle/>
        <a:p>
          <a:r>
            <a:rPr lang="en-US" sz="1200" dirty="0" smtClean="0"/>
            <a:t>Figure 1</a:t>
          </a:r>
          <a:endParaRPr lang="en-US" sz="1200" dirty="0"/>
        </a:p>
      </dgm:t>
    </dgm:pt>
    <dgm:pt modelId="{B01B0413-40EE-49B1-AF52-EEDAD5C4788F}" type="sibTrans" cxnId="{F598D981-DA5F-4DA3-94E9-C4DC6B3F8AD0}">
      <dgm:prSet/>
      <dgm:spPr/>
      <dgm:t>
        <a:bodyPr/>
        <a:lstStyle/>
        <a:p>
          <a:endParaRPr lang="en-US"/>
        </a:p>
      </dgm:t>
    </dgm:pt>
    <dgm:pt modelId="{6E9DEC11-CE3F-4D3F-87C5-EE2CB272FF8B}" type="parTrans" cxnId="{F598D981-DA5F-4DA3-94E9-C4DC6B3F8AD0}">
      <dgm:prSet/>
      <dgm:spPr/>
      <dgm:t>
        <a:bodyPr/>
        <a:lstStyle/>
        <a:p>
          <a:endParaRPr lang="en-US"/>
        </a:p>
      </dgm:t>
    </dgm:pt>
    <dgm:pt modelId="{C2CE40EF-7868-49A1-82D5-8F206BCA54DA}">
      <dgm:prSet phldrT="[Text]" custT="1"/>
      <dgm:spPr/>
      <dgm:t>
        <a:bodyPr/>
        <a:lstStyle/>
        <a:p>
          <a:r>
            <a:rPr lang="en-US" sz="1200" dirty="0" smtClean="0"/>
            <a:t>Figure 2</a:t>
          </a:r>
          <a:endParaRPr lang="en-US" sz="1200" dirty="0"/>
        </a:p>
      </dgm:t>
    </dgm:pt>
    <dgm:pt modelId="{37DD7AE1-2904-42D9-890A-D08280FFDD7A}" type="sibTrans" cxnId="{DE2BCCDA-B999-4201-81AF-1B401D84C0CC}">
      <dgm:prSet/>
      <dgm:spPr/>
      <dgm:t>
        <a:bodyPr/>
        <a:lstStyle/>
        <a:p>
          <a:endParaRPr lang="en-US"/>
        </a:p>
      </dgm:t>
    </dgm:pt>
    <dgm:pt modelId="{B57FAD91-13E3-4F1B-9478-14D474C3CB04}" type="parTrans" cxnId="{DE2BCCDA-B999-4201-81AF-1B401D84C0CC}">
      <dgm:prSet/>
      <dgm:spPr/>
      <dgm:t>
        <a:bodyPr/>
        <a:lstStyle/>
        <a:p>
          <a:endParaRPr lang="en-US"/>
        </a:p>
      </dgm:t>
    </dgm:pt>
    <dgm:pt modelId="{50C5FA64-583C-46B3-A5DA-093E3150CA7A}" type="pres">
      <dgm:prSet presAssocID="{5C91DB2A-FF14-40DC-BF8F-2BF5705D3117}" presName="Name0" presStyleCnt="0">
        <dgm:presLayoutVars>
          <dgm:dir/>
          <dgm:resizeHandles val="exact"/>
        </dgm:presLayoutVars>
      </dgm:prSet>
      <dgm:spPr/>
      <dgm:t>
        <a:bodyPr/>
        <a:lstStyle/>
        <a:p>
          <a:endParaRPr lang="en-US"/>
        </a:p>
      </dgm:t>
    </dgm:pt>
    <dgm:pt modelId="{DFBC77BB-517E-4756-913E-C3FC0B2250AA}" type="pres">
      <dgm:prSet presAssocID="{EBE6A526-0E98-43DA-8569-047A514CD40A}" presName="compNode" presStyleCnt="0"/>
      <dgm:spPr/>
    </dgm:pt>
    <dgm:pt modelId="{1B5976E3-227A-4855-A865-76D6F9DF78CE}" type="pres">
      <dgm:prSet presAssocID="{EBE6A526-0E98-43DA-8569-047A514CD40A}" presName="pictRect" presStyleLbl="node1" presStyleIdx="0" presStyleCnt="4" custScaleX="222944" custScaleY="308371" custLinFactY="100000" custLinFactNeighborX="518" custLinFactNeighborY="109966"/>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C5341571-C70B-424F-B30B-22668EF02450}" type="pres">
      <dgm:prSet presAssocID="{EBE6A526-0E98-43DA-8569-047A514CD40A}" presName="textRect" presStyleLbl="revTx" presStyleIdx="0" presStyleCnt="4" custAng="0" custFlipVert="0" custFlipHor="1" custScaleX="107944" custScaleY="63048" custLinFactY="-200000" custLinFactNeighborX="74208" custLinFactNeighborY="-202969">
        <dgm:presLayoutVars>
          <dgm:bulletEnabled val="1"/>
        </dgm:presLayoutVars>
      </dgm:prSet>
      <dgm:spPr/>
      <dgm:t>
        <a:bodyPr/>
        <a:lstStyle/>
        <a:p>
          <a:endParaRPr lang="en-US"/>
        </a:p>
      </dgm:t>
    </dgm:pt>
    <dgm:pt modelId="{77DC302C-7255-4B92-8ABC-9A818EC5E793}" type="pres">
      <dgm:prSet presAssocID="{B01B0413-40EE-49B1-AF52-EEDAD5C4788F}" presName="sibTrans" presStyleLbl="sibTrans2D1" presStyleIdx="0" presStyleCnt="0"/>
      <dgm:spPr/>
      <dgm:t>
        <a:bodyPr/>
        <a:lstStyle/>
        <a:p>
          <a:endParaRPr lang="en-US"/>
        </a:p>
      </dgm:t>
    </dgm:pt>
    <dgm:pt modelId="{DCFCB49F-45CB-47EE-BF49-28E0667D1D9E}" type="pres">
      <dgm:prSet presAssocID="{A66717F2-C815-4644-B2FE-1A662EADD39C}" presName="compNode" presStyleCnt="0"/>
      <dgm:spPr/>
    </dgm:pt>
    <dgm:pt modelId="{76DCAD29-2466-45B4-9B84-74A05017A41C}" type="pres">
      <dgm:prSet presAssocID="{A66717F2-C815-4644-B2FE-1A662EADD39C}" presName="pictRect" presStyleLbl="node1" presStyleIdx="1" presStyleCnt="4" custScaleX="214406" custScaleY="216125" custLinFactY="86784" custLinFactNeighborX="-3412"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5F8BC007-21D5-41B5-A524-ECEBD986DFE7}" type="pres">
      <dgm:prSet presAssocID="{A66717F2-C815-4644-B2FE-1A662EADD39C}" presName="textRect" presStyleLbl="revTx" presStyleIdx="1" presStyleCnt="4" custScaleX="143229" custScaleY="136316" custLinFactX="-100000" custLinFactY="-100000" custLinFactNeighborX="-124685" custLinFactNeighborY="-153480">
        <dgm:presLayoutVars>
          <dgm:bulletEnabled val="1"/>
        </dgm:presLayoutVars>
      </dgm:prSet>
      <dgm:spPr/>
      <dgm:t>
        <a:bodyPr/>
        <a:lstStyle/>
        <a:p>
          <a:endParaRPr lang="en-US"/>
        </a:p>
      </dgm:t>
    </dgm:pt>
    <dgm:pt modelId="{87AA5FF8-75B2-4714-AF1B-374A78029C96}" type="pres">
      <dgm:prSet presAssocID="{36560C59-99EE-407A-95BD-DED33A14D633}" presName="sibTrans" presStyleLbl="sibTrans2D1" presStyleIdx="0" presStyleCnt="0"/>
      <dgm:spPr/>
      <dgm:t>
        <a:bodyPr/>
        <a:lstStyle/>
        <a:p>
          <a:endParaRPr lang="en-US"/>
        </a:p>
      </dgm:t>
    </dgm:pt>
    <dgm:pt modelId="{2AD5657E-49FB-40DF-BA09-71BEF366AD78}" type="pres">
      <dgm:prSet presAssocID="{BC8555BA-1011-4491-92AC-157BF0C36D6F}" presName="compNode" presStyleCnt="0"/>
      <dgm:spPr/>
    </dgm:pt>
    <dgm:pt modelId="{43CA930A-A776-4FB5-9CF4-255111C0DE9A}" type="pres">
      <dgm:prSet presAssocID="{BC8555BA-1011-4491-92AC-157BF0C36D6F}" presName="pictRect" presStyleLbl="node1" presStyleIdx="2" presStyleCnt="4" custScaleX="204440" custScaleY="238564" custLinFactX="-100000" custLinFactNeighborX="-131355" custLinFactNeighborY="-39250"/>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E16E4D02-02C4-45DF-81B9-860673011460}" type="pres">
      <dgm:prSet presAssocID="{BC8555BA-1011-4491-92AC-157BF0C36D6F}" presName="textRect" presStyleLbl="revTx" presStyleIdx="2" presStyleCnt="4" custFlipHor="1" custScaleX="143813" custScaleY="187725" custLinFactX="-200000" custLinFactY="-41007" custLinFactNeighborX="-243820" custLinFactNeighborY="-100000">
        <dgm:presLayoutVars>
          <dgm:bulletEnabled val="1"/>
        </dgm:presLayoutVars>
      </dgm:prSet>
      <dgm:spPr/>
      <dgm:t>
        <a:bodyPr/>
        <a:lstStyle/>
        <a:p>
          <a:endParaRPr lang="en-US"/>
        </a:p>
      </dgm:t>
    </dgm:pt>
    <dgm:pt modelId="{1FEF2146-258B-4903-8ADC-85F4CF5CCD23}" type="pres">
      <dgm:prSet presAssocID="{AF5F6D17-3AC8-4533-9C14-FEA1F14CB80D}" presName="sibTrans" presStyleLbl="sibTrans2D1" presStyleIdx="0" presStyleCnt="0"/>
      <dgm:spPr/>
      <dgm:t>
        <a:bodyPr/>
        <a:lstStyle/>
        <a:p>
          <a:endParaRPr lang="en-US"/>
        </a:p>
      </dgm:t>
    </dgm:pt>
    <dgm:pt modelId="{CB9AE405-CA1A-4421-A259-81105C7448A7}" type="pres">
      <dgm:prSet presAssocID="{C2CE40EF-7868-49A1-82D5-8F206BCA54DA}" presName="compNode" presStyleCnt="0"/>
      <dgm:spPr/>
    </dgm:pt>
    <dgm:pt modelId="{38D8B50B-B19B-41E8-9AA5-400E537186E5}" type="pres">
      <dgm:prSet presAssocID="{C2CE40EF-7868-49A1-82D5-8F206BCA54DA}" presName="pictRect" presStyleLbl="node1" presStyleIdx="3" presStyleCnt="4" custScaleX="217373" custScaleY="190247" custLinFactX="100000" custLinFactY="-87882" custLinFactNeighborX="143126" custLinFactNeighborY="-100000"/>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pt>
    <dgm:pt modelId="{82D6662C-5751-47CC-8836-73B480922F33}" type="pres">
      <dgm:prSet presAssocID="{C2CE40EF-7868-49A1-82D5-8F206BCA54DA}" presName="textRect" presStyleLbl="revTx" presStyleIdx="3" presStyleCnt="4" custScaleX="150778" custScaleY="90847" custLinFactX="-100000" custLinFactY="-300000" custLinFactNeighborX="-111659" custLinFactNeighborY="-341945">
        <dgm:presLayoutVars>
          <dgm:bulletEnabled val="1"/>
        </dgm:presLayoutVars>
      </dgm:prSet>
      <dgm:spPr/>
      <dgm:t>
        <a:bodyPr/>
        <a:lstStyle/>
        <a:p>
          <a:endParaRPr lang="en-US"/>
        </a:p>
      </dgm:t>
    </dgm:pt>
  </dgm:ptLst>
  <dgm:cxnLst>
    <dgm:cxn modelId="{41B88A3D-E6E9-4E03-B9DA-9D63CD8D0996}" type="presOf" srcId="{AF5F6D17-3AC8-4533-9C14-FEA1F14CB80D}" destId="{1FEF2146-258B-4903-8ADC-85F4CF5CCD23}" srcOrd="0" destOrd="0" presId="urn:microsoft.com/office/officeart/2005/8/layout/pList1"/>
    <dgm:cxn modelId="{554361B3-3367-4A94-94A2-3AE615B809D8}" srcId="{5C91DB2A-FF14-40DC-BF8F-2BF5705D3117}" destId="{BC8555BA-1011-4491-92AC-157BF0C36D6F}" srcOrd="2" destOrd="0" parTransId="{97D8998C-96E4-4467-862A-27221C9004FF}" sibTransId="{AF5F6D17-3AC8-4533-9C14-FEA1F14CB80D}"/>
    <dgm:cxn modelId="{BFC65AEB-A44D-4191-BCCB-C2A43BD5565B}" type="presOf" srcId="{5C91DB2A-FF14-40DC-BF8F-2BF5705D3117}" destId="{50C5FA64-583C-46B3-A5DA-093E3150CA7A}" srcOrd="0" destOrd="0" presId="urn:microsoft.com/office/officeart/2005/8/layout/pList1"/>
    <dgm:cxn modelId="{77F39D00-F6F6-4F87-8CA3-820A842F6AE3}" type="presOf" srcId="{EBE6A526-0E98-43DA-8569-047A514CD40A}" destId="{C5341571-C70B-424F-B30B-22668EF02450}" srcOrd="0" destOrd="0" presId="urn:microsoft.com/office/officeart/2005/8/layout/pList1"/>
    <dgm:cxn modelId="{DE2BCCDA-B999-4201-81AF-1B401D84C0CC}" srcId="{5C91DB2A-FF14-40DC-BF8F-2BF5705D3117}" destId="{C2CE40EF-7868-49A1-82D5-8F206BCA54DA}" srcOrd="3" destOrd="0" parTransId="{B57FAD91-13E3-4F1B-9478-14D474C3CB04}" sibTransId="{37DD7AE1-2904-42D9-890A-D08280FFDD7A}"/>
    <dgm:cxn modelId="{C9155E5B-93BA-4BC1-BE45-6A0BE8C468B1}" type="presOf" srcId="{B01B0413-40EE-49B1-AF52-EEDAD5C4788F}" destId="{77DC302C-7255-4B92-8ABC-9A818EC5E793}" srcOrd="0" destOrd="0" presId="urn:microsoft.com/office/officeart/2005/8/layout/pList1"/>
    <dgm:cxn modelId="{F598D981-DA5F-4DA3-94E9-C4DC6B3F8AD0}" srcId="{5C91DB2A-FF14-40DC-BF8F-2BF5705D3117}" destId="{EBE6A526-0E98-43DA-8569-047A514CD40A}" srcOrd="0" destOrd="0" parTransId="{6E9DEC11-CE3F-4D3F-87C5-EE2CB272FF8B}" sibTransId="{B01B0413-40EE-49B1-AF52-EEDAD5C4788F}"/>
    <dgm:cxn modelId="{F1D840B4-9F23-47A8-8946-7E8DC413FD66}" type="presOf" srcId="{C2CE40EF-7868-49A1-82D5-8F206BCA54DA}" destId="{82D6662C-5751-47CC-8836-73B480922F33}" srcOrd="0" destOrd="0" presId="urn:microsoft.com/office/officeart/2005/8/layout/pList1"/>
    <dgm:cxn modelId="{0FD7AAE5-D34A-42AF-A56D-80EEC285C1E7}" type="presOf" srcId="{36560C59-99EE-407A-95BD-DED33A14D633}" destId="{87AA5FF8-75B2-4714-AF1B-374A78029C96}" srcOrd="0" destOrd="0" presId="urn:microsoft.com/office/officeart/2005/8/layout/pList1"/>
    <dgm:cxn modelId="{5DE5DC56-3AE5-4400-AE98-59A0F9B185ED}" type="presOf" srcId="{A66717F2-C815-4644-B2FE-1A662EADD39C}" destId="{5F8BC007-21D5-41B5-A524-ECEBD986DFE7}" srcOrd="0" destOrd="0" presId="urn:microsoft.com/office/officeart/2005/8/layout/pList1"/>
    <dgm:cxn modelId="{DD573F7C-BD95-4E3A-B7C3-351F9AA824B2}" type="presOf" srcId="{BC8555BA-1011-4491-92AC-157BF0C36D6F}" destId="{E16E4D02-02C4-45DF-81B9-860673011460}" srcOrd="0" destOrd="0" presId="urn:microsoft.com/office/officeart/2005/8/layout/pList1"/>
    <dgm:cxn modelId="{EBDF99AE-6B87-41BF-8153-9542AE3A3972}" srcId="{5C91DB2A-FF14-40DC-BF8F-2BF5705D3117}" destId="{A66717F2-C815-4644-B2FE-1A662EADD39C}" srcOrd="1" destOrd="0" parTransId="{03644763-1176-4278-8E62-66F55F7D58C9}" sibTransId="{36560C59-99EE-407A-95BD-DED33A14D633}"/>
    <dgm:cxn modelId="{7EDA7BB9-EA4A-4EC6-958B-0107BD80A439}" type="presParOf" srcId="{50C5FA64-583C-46B3-A5DA-093E3150CA7A}" destId="{DFBC77BB-517E-4756-913E-C3FC0B2250AA}" srcOrd="0" destOrd="0" presId="urn:microsoft.com/office/officeart/2005/8/layout/pList1"/>
    <dgm:cxn modelId="{7B544B71-CC47-4915-AFDD-27EFB2C76282}" type="presParOf" srcId="{DFBC77BB-517E-4756-913E-C3FC0B2250AA}" destId="{1B5976E3-227A-4855-A865-76D6F9DF78CE}" srcOrd="0" destOrd="0" presId="urn:microsoft.com/office/officeart/2005/8/layout/pList1"/>
    <dgm:cxn modelId="{66B76139-4F49-4892-A75A-3F6F93C329DD}" type="presParOf" srcId="{DFBC77BB-517E-4756-913E-C3FC0B2250AA}" destId="{C5341571-C70B-424F-B30B-22668EF02450}" srcOrd="1" destOrd="0" presId="urn:microsoft.com/office/officeart/2005/8/layout/pList1"/>
    <dgm:cxn modelId="{CC184FB3-6E11-4D1D-B6FC-BFF491FB8662}" type="presParOf" srcId="{50C5FA64-583C-46B3-A5DA-093E3150CA7A}" destId="{77DC302C-7255-4B92-8ABC-9A818EC5E793}" srcOrd="1" destOrd="0" presId="urn:microsoft.com/office/officeart/2005/8/layout/pList1"/>
    <dgm:cxn modelId="{F5628C1C-215F-441F-9A9E-4E27AA3DFD03}" type="presParOf" srcId="{50C5FA64-583C-46B3-A5DA-093E3150CA7A}" destId="{DCFCB49F-45CB-47EE-BF49-28E0667D1D9E}" srcOrd="2" destOrd="0" presId="urn:microsoft.com/office/officeart/2005/8/layout/pList1"/>
    <dgm:cxn modelId="{754BA2D2-4CBA-407D-88B3-383044DFF8BF}" type="presParOf" srcId="{DCFCB49F-45CB-47EE-BF49-28E0667D1D9E}" destId="{76DCAD29-2466-45B4-9B84-74A05017A41C}" srcOrd="0" destOrd="0" presId="urn:microsoft.com/office/officeart/2005/8/layout/pList1"/>
    <dgm:cxn modelId="{2225098C-9428-4E2F-8F0D-D2711E540C80}" type="presParOf" srcId="{DCFCB49F-45CB-47EE-BF49-28E0667D1D9E}" destId="{5F8BC007-21D5-41B5-A524-ECEBD986DFE7}" srcOrd="1" destOrd="0" presId="urn:microsoft.com/office/officeart/2005/8/layout/pList1"/>
    <dgm:cxn modelId="{583722FF-D031-4B3A-8143-CF4254032338}" type="presParOf" srcId="{50C5FA64-583C-46B3-A5DA-093E3150CA7A}" destId="{87AA5FF8-75B2-4714-AF1B-374A78029C96}" srcOrd="3" destOrd="0" presId="urn:microsoft.com/office/officeart/2005/8/layout/pList1"/>
    <dgm:cxn modelId="{20B0150F-BDF4-40BF-9CEE-26FFE2E6D2A5}" type="presParOf" srcId="{50C5FA64-583C-46B3-A5DA-093E3150CA7A}" destId="{2AD5657E-49FB-40DF-BA09-71BEF366AD78}" srcOrd="4" destOrd="0" presId="urn:microsoft.com/office/officeart/2005/8/layout/pList1"/>
    <dgm:cxn modelId="{D441A33E-2238-47A2-8209-58247B84A347}" type="presParOf" srcId="{2AD5657E-49FB-40DF-BA09-71BEF366AD78}" destId="{43CA930A-A776-4FB5-9CF4-255111C0DE9A}" srcOrd="0" destOrd="0" presId="urn:microsoft.com/office/officeart/2005/8/layout/pList1"/>
    <dgm:cxn modelId="{0BEF7F8A-6C00-4A1D-8EC9-508BEF9AB60D}" type="presParOf" srcId="{2AD5657E-49FB-40DF-BA09-71BEF366AD78}" destId="{E16E4D02-02C4-45DF-81B9-860673011460}" srcOrd="1" destOrd="0" presId="urn:microsoft.com/office/officeart/2005/8/layout/pList1"/>
    <dgm:cxn modelId="{7DDF8EBD-FD46-4D8E-86CE-A560D5236A62}" type="presParOf" srcId="{50C5FA64-583C-46B3-A5DA-093E3150CA7A}" destId="{1FEF2146-258B-4903-8ADC-85F4CF5CCD23}" srcOrd="5" destOrd="0" presId="urn:microsoft.com/office/officeart/2005/8/layout/pList1"/>
    <dgm:cxn modelId="{FAA57552-43A6-4836-87F6-568B4D078EAA}" type="presParOf" srcId="{50C5FA64-583C-46B3-A5DA-093E3150CA7A}" destId="{CB9AE405-CA1A-4421-A259-81105C7448A7}" srcOrd="6" destOrd="0" presId="urn:microsoft.com/office/officeart/2005/8/layout/pList1"/>
    <dgm:cxn modelId="{1337ED56-C96B-4E54-A0B3-2100165B0BEF}" type="presParOf" srcId="{CB9AE405-CA1A-4421-A259-81105C7448A7}" destId="{38D8B50B-B19B-41E8-9AA5-400E537186E5}" srcOrd="0" destOrd="0" presId="urn:microsoft.com/office/officeart/2005/8/layout/pList1"/>
    <dgm:cxn modelId="{66433937-7BD5-4D25-A4DA-9DCC44B1C9F7}" type="presParOf" srcId="{CB9AE405-CA1A-4421-A259-81105C7448A7}" destId="{82D6662C-5751-47CC-8836-73B480922F3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AFDDCB-BCF1-409C-BB71-DEF750BAC08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1D42A32B-FE45-4E76-B5C5-BC393C347CFF}">
      <dgm:prSet phldrT="[Text]" custT="1"/>
      <dgm:spPr/>
      <dgm:t>
        <a:bodyPr/>
        <a:lstStyle/>
        <a:p>
          <a:r>
            <a:rPr lang="en-US" sz="2000" dirty="0" smtClean="0"/>
            <a:t>Elbow bent to 90 degrees</a:t>
          </a:r>
          <a:r>
            <a:rPr lang="en-US" sz="3500" dirty="0" smtClean="0"/>
            <a:t>	</a:t>
          </a:r>
          <a:endParaRPr lang="en-US" sz="3500" dirty="0"/>
        </a:p>
      </dgm:t>
    </dgm:pt>
    <dgm:pt modelId="{D762F105-93AD-4D12-94A9-246367A4D420}" type="parTrans" cxnId="{A4D3EFCC-0B9D-454E-8585-79812006100C}">
      <dgm:prSet/>
      <dgm:spPr/>
      <dgm:t>
        <a:bodyPr/>
        <a:lstStyle/>
        <a:p>
          <a:endParaRPr lang="en-US"/>
        </a:p>
      </dgm:t>
    </dgm:pt>
    <dgm:pt modelId="{79E63644-449F-4773-80DA-2FD99B743AD1}" type="sibTrans" cxnId="{A4D3EFCC-0B9D-454E-8585-79812006100C}">
      <dgm:prSet/>
      <dgm:spPr/>
      <dgm:t>
        <a:bodyPr/>
        <a:lstStyle/>
        <a:p>
          <a:endParaRPr lang="en-US"/>
        </a:p>
      </dgm:t>
    </dgm:pt>
    <dgm:pt modelId="{3C5C3498-C9D6-4C1D-9122-326879946D37}">
      <dgm:prSet phldrT="[Text]" custT="1"/>
      <dgm:spPr/>
      <dgm:t>
        <a:bodyPr/>
        <a:lstStyle/>
        <a:p>
          <a:r>
            <a:rPr lang="en-US" sz="2000" dirty="0" smtClean="0"/>
            <a:t>Elbow bent to greater than 90 degrees</a:t>
          </a:r>
          <a:endParaRPr lang="en-US" sz="2000" dirty="0"/>
        </a:p>
      </dgm:t>
    </dgm:pt>
    <dgm:pt modelId="{0C997CF4-A64C-4890-889A-F56D8B56AF1D}" type="parTrans" cxnId="{611C1B1A-F77F-4847-905B-2026E7ACBDB1}">
      <dgm:prSet/>
      <dgm:spPr/>
      <dgm:t>
        <a:bodyPr/>
        <a:lstStyle/>
        <a:p>
          <a:endParaRPr lang="en-US"/>
        </a:p>
      </dgm:t>
    </dgm:pt>
    <dgm:pt modelId="{B54779C1-A878-4B0C-89E5-26048F7EF265}" type="sibTrans" cxnId="{611C1B1A-F77F-4847-905B-2026E7ACBDB1}">
      <dgm:prSet/>
      <dgm:spPr/>
      <dgm:t>
        <a:bodyPr/>
        <a:lstStyle/>
        <a:p>
          <a:endParaRPr lang="en-US"/>
        </a:p>
      </dgm:t>
    </dgm:pt>
    <dgm:pt modelId="{2E850E88-2430-4E05-B9CE-0752E82EF42F}" type="pres">
      <dgm:prSet presAssocID="{19AFDDCB-BCF1-409C-BB71-DEF750BAC087}" presName="Name0" presStyleCnt="0">
        <dgm:presLayoutVars>
          <dgm:dir/>
          <dgm:resizeHandles val="exact"/>
        </dgm:presLayoutVars>
      </dgm:prSet>
      <dgm:spPr/>
      <dgm:t>
        <a:bodyPr/>
        <a:lstStyle/>
        <a:p>
          <a:endParaRPr lang="en-US"/>
        </a:p>
      </dgm:t>
    </dgm:pt>
    <dgm:pt modelId="{C80397BB-DC00-469A-9848-C8049EB193D5}" type="pres">
      <dgm:prSet presAssocID="{1D42A32B-FE45-4E76-B5C5-BC393C347CFF}" presName="compNode" presStyleCnt="0"/>
      <dgm:spPr/>
    </dgm:pt>
    <dgm:pt modelId="{319039DC-69FC-42AB-84CB-A818CB56DA1F}" type="pres">
      <dgm:prSet presAssocID="{1D42A32B-FE45-4E76-B5C5-BC393C347CFF}" presName="pictRect" presStyleLbl="node1" presStyleIdx="0" presStyleCnt="2" custLinFactX="12282" custLinFactNeighborX="100000" custLinFactNeighborY="2166"/>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77E66E0F-D5C5-469C-B8A9-66AB4D04DB85}" type="pres">
      <dgm:prSet presAssocID="{1D42A32B-FE45-4E76-B5C5-BC393C347CFF}" presName="textRect" presStyleLbl="revTx" presStyleIdx="0" presStyleCnt="2">
        <dgm:presLayoutVars>
          <dgm:bulletEnabled val="1"/>
        </dgm:presLayoutVars>
      </dgm:prSet>
      <dgm:spPr/>
      <dgm:t>
        <a:bodyPr/>
        <a:lstStyle/>
        <a:p>
          <a:endParaRPr lang="en-US"/>
        </a:p>
      </dgm:t>
    </dgm:pt>
    <dgm:pt modelId="{D4C83972-8084-4812-9BA2-CA7F73263263}" type="pres">
      <dgm:prSet presAssocID="{79E63644-449F-4773-80DA-2FD99B743AD1}" presName="sibTrans" presStyleLbl="sibTrans2D1" presStyleIdx="0" presStyleCnt="0"/>
      <dgm:spPr/>
      <dgm:t>
        <a:bodyPr/>
        <a:lstStyle/>
        <a:p>
          <a:endParaRPr lang="en-US"/>
        </a:p>
      </dgm:t>
    </dgm:pt>
    <dgm:pt modelId="{9906EA69-BDC3-407C-A76B-DF0D136C7941}" type="pres">
      <dgm:prSet presAssocID="{3C5C3498-C9D6-4C1D-9122-326879946D37}" presName="compNode" presStyleCnt="0"/>
      <dgm:spPr/>
    </dgm:pt>
    <dgm:pt modelId="{66B62D1E-868F-4CC0-B3CE-DFCA026A0079}" type="pres">
      <dgm:prSet presAssocID="{3C5C3498-C9D6-4C1D-9122-326879946D37}" presName="pictRect" presStyleLbl="node1" presStyleIdx="1" presStyleCnt="2" custLinFactX="-10418" custLinFactNeighborX="-100000" custLinFactNeighborY="2166"/>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71ADFF80-E094-4041-89F2-4936DAF8BA6E}" type="pres">
      <dgm:prSet presAssocID="{3C5C3498-C9D6-4C1D-9122-326879946D37}" presName="textRect" presStyleLbl="revTx" presStyleIdx="1" presStyleCnt="2">
        <dgm:presLayoutVars>
          <dgm:bulletEnabled val="1"/>
        </dgm:presLayoutVars>
      </dgm:prSet>
      <dgm:spPr/>
      <dgm:t>
        <a:bodyPr/>
        <a:lstStyle/>
        <a:p>
          <a:endParaRPr lang="en-US"/>
        </a:p>
      </dgm:t>
    </dgm:pt>
  </dgm:ptLst>
  <dgm:cxnLst>
    <dgm:cxn modelId="{5F9F2B1E-C650-45D3-AE03-BEF74D0F5EE6}" type="presOf" srcId="{19AFDDCB-BCF1-409C-BB71-DEF750BAC087}" destId="{2E850E88-2430-4E05-B9CE-0752E82EF42F}" srcOrd="0" destOrd="0" presId="urn:microsoft.com/office/officeart/2005/8/layout/pList1"/>
    <dgm:cxn modelId="{611C1B1A-F77F-4847-905B-2026E7ACBDB1}" srcId="{19AFDDCB-BCF1-409C-BB71-DEF750BAC087}" destId="{3C5C3498-C9D6-4C1D-9122-326879946D37}" srcOrd="1" destOrd="0" parTransId="{0C997CF4-A64C-4890-889A-F56D8B56AF1D}" sibTransId="{B54779C1-A878-4B0C-89E5-26048F7EF265}"/>
    <dgm:cxn modelId="{F1E89EC0-8463-47B7-8D6B-B89381323708}" type="presOf" srcId="{3C5C3498-C9D6-4C1D-9122-326879946D37}" destId="{71ADFF80-E094-4041-89F2-4936DAF8BA6E}" srcOrd="0" destOrd="0" presId="urn:microsoft.com/office/officeart/2005/8/layout/pList1"/>
    <dgm:cxn modelId="{1DB61979-029A-42EA-9BC2-EC19CAF5D87B}" type="presOf" srcId="{79E63644-449F-4773-80DA-2FD99B743AD1}" destId="{D4C83972-8084-4812-9BA2-CA7F73263263}" srcOrd="0" destOrd="0" presId="urn:microsoft.com/office/officeart/2005/8/layout/pList1"/>
    <dgm:cxn modelId="{A4D3EFCC-0B9D-454E-8585-79812006100C}" srcId="{19AFDDCB-BCF1-409C-BB71-DEF750BAC087}" destId="{1D42A32B-FE45-4E76-B5C5-BC393C347CFF}" srcOrd="0" destOrd="0" parTransId="{D762F105-93AD-4D12-94A9-246367A4D420}" sibTransId="{79E63644-449F-4773-80DA-2FD99B743AD1}"/>
    <dgm:cxn modelId="{58B0B42D-B8B2-4C56-8BE8-0D919351E6FB}" type="presOf" srcId="{1D42A32B-FE45-4E76-B5C5-BC393C347CFF}" destId="{77E66E0F-D5C5-469C-B8A9-66AB4D04DB85}" srcOrd="0" destOrd="0" presId="urn:microsoft.com/office/officeart/2005/8/layout/pList1"/>
    <dgm:cxn modelId="{D5296A01-109D-4B8C-A6CD-96D2E9F1273A}" type="presParOf" srcId="{2E850E88-2430-4E05-B9CE-0752E82EF42F}" destId="{C80397BB-DC00-469A-9848-C8049EB193D5}" srcOrd="0" destOrd="0" presId="urn:microsoft.com/office/officeart/2005/8/layout/pList1"/>
    <dgm:cxn modelId="{B5408FC4-5C89-4285-9E58-4B3788FE592C}" type="presParOf" srcId="{C80397BB-DC00-469A-9848-C8049EB193D5}" destId="{319039DC-69FC-42AB-84CB-A818CB56DA1F}" srcOrd="0" destOrd="0" presId="urn:microsoft.com/office/officeart/2005/8/layout/pList1"/>
    <dgm:cxn modelId="{C0E54B7B-A1D5-4532-A02F-513B5E0ABD3D}" type="presParOf" srcId="{C80397BB-DC00-469A-9848-C8049EB193D5}" destId="{77E66E0F-D5C5-469C-B8A9-66AB4D04DB85}" srcOrd="1" destOrd="0" presId="urn:microsoft.com/office/officeart/2005/8/layout/pList1"/>
    <dgm:cxn modelId="{9A2A505A-58F8-4F18-8D6B-FAA1383A3461}" type="presParOf" srcId="{2E850E88-2430-4E05-B9CE-0752E82EF42F}" destId="{D4C83972-8084-4812-9BA2-CA7F73263263}" srcOrd="1" destOrd="0" presId="urn:microsoft.com/office/officeart/2005/8/layout/pList1"/>
    <dgm:cxn modelId="{15CDF4C8-1B98-4A37-8622-164B868228B6}" type="presParOf" srcId="{2E850E88-2430-4E05-B9CE-0752E82EF42F}" destId="{9906EA69-BDC3-407C-A76B-DF0D136C7941}" srcOrd="2" destOrd="0" presId="urn:microsoft.com/office/officeart/2005/8/layout/pList1"/>
    <dgm:cxn modelId="{D601B885-4996-4F22-808A-F5B48D7AEB31}" type="presParOf" srcId="{9906EA69-BDC3-407C-A76B-DF0D136C7941}" destId="{66B62D1E-868F-4CC0-B3CE-DFCA026A0079}" srcOrd="0" destOrd="0" presId="urn:microsoft.com/office/officeart/2005/8/layout/pList1"/>
    <dgm:cxn modelId="{1FE34E7C-FB19-4CF3-BEC8-FDF01C7D4E47}" type="presParOf" srcId="{9906EA69-BDC3-407C-A76B-DF0D136C7941}" destId="{71ADFF80-E094-4041-89F2-4936DAF8BA6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E4533D-A5AE-4971-BFB7-7565485ACB7A}" type="doc">
      <dgm:prSet loTypeId="urn:microsoft.com/office/officeart/2005/8/layout/vList3" loCatId="list" qsTypeId="urn:microsoft.com/office/officeart/2005/8/quickstyle/3d9" qsCatId="3D" csTypeId="urn:microsoft.com/office/officeart/2005/8/colors/colorful1" csCatId="colorful" phldr="1"/>
      <dgm:spPr/>
      <dgm:t>
        <a:bodyPr/>
        <a:lstStyle/>
        <a:p>
          <a:endParaRPr lang="en-US"/>
        </a:p>
      </dgm:t>
    </dgm:pt>
    <dgm:pt modelId="{6A06C8FC-A9EB-4C2F-8858-828B690DF04C}">
      <dgm:prSet phldrT="[Text]"/>
      <dgm:spPr/>
      <dgm:t>
        <a:bodyPr/>
        <a:lstStyle/>
        <a:p>
          <a:r>
            <a:rPr lang="en-US" dirty="0" smtClean="0"/>
            <a:t>Keyboard</a:t>
          </a:r>
          <a:endParaRPr lang="en-US" dirty="0"/>
        </a:p>
      </dgm:t>
    </dgm:pt>
    <dgm:pt modelId="{1403D25C-1882-4A72-9779-E73B55B7D96B}" type="parTrans" cxnId="{0DD94B16-E1CE-40E6-846F-3016C6C5E0DA}">
      <dgm:prSet/>
      <dgm:spPr/>
      <dgm:t>
        <a:bodyPr/>
        <a:lstStyle/>
        <a:p>
          <a:endParaRPr lang="en-US"/>
        </a:p>
      </dgm:t>
    </dgm:pt>
    <dgm:pt modelId="{E093B588-90EB-47D6-8790-F73958A69270}" type="sibTrans" cxnId="{0DD94B16-E1CE-40E6-846F-3016C6C5E0DA}">
      <dgm:prSet/>
      <dgm:spPr/>
      <dgm:t>
        <a:bodyPr/>
        <a:lstStyle/>
        <a:p>
          <a:endParaRPr lang="en-US"/>
        </a:p>
      </dgm:t>
    </dgm:pt>
    <dgm:pt modelId="{574EA19B-32EB-41F0-BB56-2B9DD4C18DCD}">
      <dgm:prSet phldrT="[Text]"/>
      <dgm:spPr>
        <a:solidFill>
          <a:srgbClr val="FFC000"/>
        </a:solidFill>
      </dgm:spPr>
      <dgm:t>
        <a:bodyPr/>
        <a:lstStyle/>
        <a:p>
          <a:r>
            <a:rPr lang="en-US" dirty="0" smtClean="0"/>
            <a:t>Computer fans</a:t>
          </a:r>
          <a:endParaRPr lang="en-US" dirty="0"/>
        </a:p>
      </dgm:t>
    </dgm:pt>
    <dgm:pt modelId="{64B86A23-9E12-419E-B263-5B141E2A2468}" type="parTrans" cxnId="{3C28F8BE-1F5E-4E29-B47D-55D8B85EF58B}">
      <dgm:prSet/>
      <dgm:spPr/>
      <dgm:t>
        <a:bodyPr/>
        <a:lstStyle/>
        <a:p>
          <a:endParaRPr lang="en-US"/>
        </a:p>
      </dgm:t>
    </dgm:pt>
    <dgm:pt modelId="{DA970FEB-ED75-4E42-9BA7-6E3F70CD9989}" type="sibTrans" cxnId="{3C28F8BE-1F5E-4E29-B47D-55D8B85EF58B}">
      <dgm:prSet/>
      <dgm:spPr/>
      <dgm:t>
        <a:bodyPr/>
        <a:lstStyle/>
        <a:p>
          <a:endParaRPr lang="en-US"/>
        </a:p>
      </dgm:t>
    </dgm:pt>
    <dgm:pt modelId="{D6EB94C4-9242-4622-BE1F-CBF6F0E4E7A2}">
      <dgm:prSet phldrT="[Text]"/>
      <dgm:spPr/>
      <dgm:t>
        <a:bodyPr/>
        <a:lstStyle/>
        <a:p>
          <a:r>
            <a:rPr lang="en-US" dirty="0" smtClean="0"/>
            <a:t>CD Drives</a:t>
          </a:r>
          <a:endParaRPr lang="en-US" dirty="0"/>
        </a:p>
      </dgm:t>
    </dgm:pt>
    <dgm:pt modelId="{4E7A096A-4B67-4844-AAD4-546DF4B9C19A}" type="parTrans" cxnId="{BB4B1003-74BA-40C2-B16B-4FA9781E4953}">
      <dgm:prSet/>
      <dgm:spPr/>
      <dgm:t>
        <a:bodyPr/>
        <a:lstStyle/>
        <a:p>
          <a:endParaRPr lang="en-US"/>
        </a:p>
      </dgm:t>
    </dgm:pt>
    <dgm:pt modelId="{5FFF2FB7-C4B3-459A-A983-B384F3DCA5BB}" type="sibTrans" cxnId="{BB4B1003-74BA-40C2-B16B-4FA9781E4953}">
      <dgm:prSet/>
      <dgm:spPr/>
      <dgm:t>
        <a:bodyPr/>
        <a:lstStyle/>
        <a:p>
          <a:endParaRPr lang="en-US"/>
        </a:p>
      </dgm:t>
    </dgm:pt>
    <dgm:pt modelId="{2197B06B-5C1E-427B-9983-666907F5EFAD}">
      <dgm:prSet/>
      <dgm:spPr>
        <a:solidFill>
          <a:srgbClr val="0070C0"/>
        </a:solidFill>
      </dgm:spPr>
      <dgm:t>
        <a:bodyPr/>
        <a:lstStyle/>
        <a:p>
          <a:r>
            <a:rPr lang="en-US" dirty="0" smtClean="0"/>
            <a:t>Printers</a:t>
          </a:r>
          <a:endParaRPr lang="en-US" dirty="0"/>
        </a:p>
      </dgm:t>
    </dgm:pt>
    <dgm:pt modelId="{C005AE0A-4A2B-4F8B-9EEF-68A7C95F5A7F}" type="parTrans" cxnId="{91092104-81E7-4840-8918-AD9AE05B8C6C}">
      <dgm:prSet/>
      <dgm:spPr/>
      <dgm:t>
        <a:bodyPr/>
        <a:lstStyle/>
        <a:p>
          <a:endParaRPr lang="en-US"/>
        </a:p>
      </dgm:t>
    </dgm:pt>
    <dgm:pt modelId="{E772F4D6-5592-495B-96BF-98C6E6B05FC3}" type="sibTrans" cxnId="{91092104-81E7-4840-8918-AD9AE05B8C6C}">
      <dgm:prSet/>
      <dgm:spPr/>
      <dgm:t>
        <a:bodyPr/>
        <a:lstStyle/>
        <a:p>
          <a:endParaRPr lang="en-US"/>
        </a:p>
      </dgm:t>
    </dgm:pt>
    <dgm:pt modelId="{C9B99546-981F-4216-858E-79A37BAFC0F2}" type="pres">
      <dgm:prSet presAssocID="{BCE4533D-A5AE-4971-BFB7-7565485ACB7A}" presName="linearFlow" presStyleCnt="0">
        <dgm:presLayoutVars>
          <dgm:dir/>
          <dgm:resizeHandles val="exact"/>
        </dgm:presLayoutVars>
      </dgm:prSet>
      <dgm:spPr/>
      <dgm:t>
        <a:bodyPr/>
        <a:lstStyle/>
        <a:p>
          <a:endParaRPr lang="en-US"/>
        </a:p>
      </dgm:t>
    </dgm:pt>
    <dgm:pt modelId="{CE31A25F-4CF5-4CA7-A834-0E57CE3404D1}" type="pres">
      <dgm:prSet presAssocID="{6A06C8FC-A9EB-4C2F-8858-828B690DF04C}" presName="composite" presStyleCnt="0"/>
      <dgm:spPr/>
    </dgm:pt>
    <dgm:pt modelId="{25D53260-CB29-4386-853F-CE09A299DC80}" type="pres">
      <dgm:prSet presAssocID="{6A06C8FC-A9EB-4C2F-8858-828B690DF04C}" presName="imgShp" presStyleLbl="fgImgPlace1" presStyleIdx="0" presStyleCnt="4"/>
      <dgm:spPr>
        <a:solidFill>
          <a:schemeClr val="accent6">
            <a:lumMod val="60000"/>
            <a:lumOff val="40000"/>
          </a:schemeClr>
        </a:solidFill>
      </dgm:spPr>
    </dgm:pt>
    <dgm:pt modelId="{447658B0-3BFC-4825-9C5A-716C68CF3695}" type="pres">
      <dgm:prSet presAssocID="{6A06C8FC-A9EB-4C2F-8858-828B690DF04C}" presName="txShp" presStyleLbl="node1" presStyleIdx="0" presStyleCnt="4">
        <dgm:presLayoutVars>
          <dgm:bulletEnabled val="1"/>
        </dgm:presLayoutVars>
      </dgm:prSet>
      <dgm:spPr/>
      <dgm:t>
        <a:bodyPr/>
        <a:lstStyle/>
        <a:p>
          <a:endParaRPr lang="en-US"/>
        </a:p>
      </dgm:t>
    </dgm:pt>
    <dgm:pt modelId="{01135361-50B5-4DF3-9B83-28915D354367}" type="pres">
      <dgm:prSet presAssocID="{E093B588-90EB-47D6-8790-F73958A69270}" presName="spacing" presStyleCnt="0"/>
      <dgm:spPr/>
    </dgm:pt>
    <dgm:pt modelId="{58D9CE22-0996-4C30-9D70-3AD8958BACC3}" type="pres">
      <dgm:prSet presAssocID="{574EA19B-32EB-41F0-BB56-2B9DD4C18DCD}" presName="composite" presStyleCnt="0"/>
      <dgm:spPr/>
    </dgm:pt>
    <dgm:pt modelId="{8A6B6AF4-252D-47DF-B47C-89E287501226}" type="pres">
      <dgm:prSet presAssocID="{574EA19B-32EB-41F0-BB56-2B9DD4C18DCD}" presName="imgShp" presStyleLbl="fgImgPlace1" presStyleIdx="1" presStyleCnt="4"/>
      <dgm:spPr>
        <a:solidFill>
          <a:schemeClr val="accent6">
            <a:lumMod val="60000"/>
            <a:lumOff val="40000"/>
          </a:schemeClr>
        </a:solidFill>
      </dgm:spPr>
    </dgm:pt>
    <dgm:pt modelId="{ECAED3AE-646A-4152-8847-43DDC8EE9288}" type="pres">
      <dgm:prSet presAssocID="{574EA19B-32EB-41F0-BB56-2B9DD4C18DCD}" presName="txShp" presStyleLbl="node1" presStyleIdx="1" presStyleCnt="4">
        <dgm:presLayoutVars>
          <dgm:bulletEnabled val="1"/>
        </dgm:presLayoutVars>
      </dgm:prSet>
      <dgm:spPr/>
      <dgm:t>
        <a:bodyPr/>
        <a:lstStyle/>
        <a:p>
          <a:endParaRPr lang="en-US"/>
        </a:p>
      </dgm:t>
    </dgm:pt>
    <dgm:pt modelId="{60DAB449-236E-4D31-A52A-D13D1D3E04A8}" type="pres">
      <dgm:prSet presAssocID="{DA970FEB-ED75-4E42-9BA7-6E3F70CD9989}" presName="spacing" presStyleCnt="0"/>
      <dgm:spPr/>
    </dgm:pt>
    <dgm:pt modelId="{6E06D784-39A0-4BAD-B8EF-8B24A89F4F72}" type="pres">
      <dgm:prSet presAssocID="{D6EB94C4-9242-4622-BE1F-CBF6F0E4E7A2}" presName="composite" presStyleCnt="0"/>
      <dgm:spPr/>
    </dgm:pt>
    <dgm:pt modelId="{6A94EEF2-6546-4341-8344-6BC7229BCBED}" type="pres">
      <dgm:prSet presAssocID="{D6EB94C4-9242-4622-BE1F-CBF6F0E4E7A2}" presName="imgShp" presStyleLbl="fgImgPlace1" presStyleIdx="2" presStyleCnt="4"/>
      <dgm:spPr>
        <a:solidFill>
          <a:schemeClr val="accent6">
            <a:lumMod val="60000"/>
            <a:lumOff val="40000"/>
          </a:schemeClr>
        </a:solidFill>
      </dgm:spPr>
    </dgm:pt>
    <dgm:pt modelId="{13237729-EC81-4BA3-87E4-31CEEBF1709B}" type="pres">
      <dgm:prSet presAssocID="{D6EB94C4-9242-4622-BE1F-CBF6F0E4E7A2}" presName="txShp" presStyleLbl="node1" presStyleIdx="2" presStyleCnt="4" custLinFactNeighborX="-397">
        <dgm:presLayoutVars>
          <dgm:bulletEnabled val="1"/>
        </dgm:presLayoutVars>
      </dgm:prSet>
      <dgm:spPr/>
      <dgm:t>
        <a:bodyPr/>
        <a:lstStyle/>
        <a:p>
          <a:endParaRPr lang="en-US"/>
        </a:p>
      </dgm:t>
    </dgm:pt>
    <dgm:pt modelId="{9CDADF00-AC08-4635-A485-75BEE8C5D1F9}" type="pres">
      <dgm:prSet presAssocID="{5FFF2FB7-C4B3-459A-A983-B384F3DCA5BB}" presName="spacing" presStyleCnt="0"/>
      <dgm:spPr/>
    </dgm:pt>
    <dgm:pt modelId="{9D55A82F-F923-4D91-982C-10EEBB4F300D}" type="pres">
      <dgm:prSet presAssocID="{2197B06B-5C1E-427B-9983-666907F5EFAD}" presName="composite" presStyleCnt="0"/>
      <dgm:spPr/>
    </dgm:pt>
    <dgm:pt modelId="{C993A11F-72CD-41C3-A41F-DE138324C884}" type="pres">
      <dgm:prSet presAssocID="{2197B06B-5C1E-427B-9983-666907F5EFAD}" presName="imgShp" presStyleLbl="fgImgPlace1" presStyleIdx="3" presStyleCnt="4"/>
      <dgm:spPr>
        <a:solidFill>
          <a:schemeClr val="accent6">
            <a:lumMod val="60000"/>
            <a:lumOff val="40000"/>
          </a:schemeClr>
        </a:solidFill>
      </dgm:spPr>
    </dgm:pt>
    <dgm:pt modelId="{F3E03D17-A3A1-4D5C-A1A4-0A152619DD74}" type="pres">
      <dgm:prSet presAssocID="{2197B06B-5C1E-427B-9983-666907F5EFAD}" presName="txShp" presStyleLbl="node1" presStyleIdx="3" presStyleCnt="4">
        <dgm:presLayoutVars>
          <dgm:bulletEnabled val="1"/>
        </dgm:presLayoutVars>
      </dgm:prSet>
      <dgm:spPr/>
      <dgm:t>
        <a:bodyPr/>
        <a:lstStyle/>
        <a:p>
          <a:endParaRPr lang="en-US"/>
        </a:p>
      </dgm:t>
    </dgm:pt>
  </dgm:ptLst>
  <dgm:cxnLst>
    <dgm:cxn modelId="{A7143B1A-EB04-40F2-A2A4-F6842B9CCC26}" type="presOf" srcId="{BCE4533D-A5AE-4971-BFB7-7565485ACB7A}" destId="{C9B99546-981F-4216-858E-79A37BAFC0F2}" srcOrd="0" destOrd="0" presId="urn:microsoft.com/office/officeart/2005/8/layout/vList3"/>
    <dgm:cxn modelId="{E0F0A69D-8E04-41FF-AE56-E0DC4C377765}" type="presOf" srcId="{574EA19B-32EB-41F0-BB56-2B9DD4C18DCD}" destId="{ECAED3AE-646A-4152-8847-43DDC8EE9288}" srcOrd="0" destOrd="0" presId="urn:microsoft.com/office/officeart/2005/8/layout/vList3"/>
    <dgm:cxn modelId="{91092104-81E7-4840-8918-AD9AE05B8C6C}" srcId="{BCE4533D-A5AE-4971-BFB7-7565485ACB7A}" destId="{2197B06B-5C1E-427B-9983-666907F5EFAD}" srcOrd="3" destOrd="0" parTransId="{C005AE0A-4A2B-4F8B-9EEF-68A7C95F5A7F}" sibTransId="{E772F4D6-5592-495B-96BF-98C6E6B05FC3}"/>
    <dgm:cxn modelId="{376A33CB-58E4-43E4-9125-F18B8AAE93F2}" type="presOf" srcId="{2197B06B-5C1E-427B-9983-666907F5EFAD}" destId="{F3E03D17-A3A1-4D5C-A1A4-0A152619DD74}" srcOrd="0" destOrd="0" presId="urn:microsoft.com/office/officeart/2005/8/layout/vList3"/>
    <dgm:cxn modelId="{430E42FB-2807-4426-B6C9-8E0FD908129A}" type="presOf" srcId="{6A06C8FC-A9EB-4C2F-8858-828B690DF04C}" destId="{447658B0-3BFC-4825-9C5A-716C68CF3695}" srcOrd="0" destOrd="0" presId="urn:microsoft.com/office/officeart/2005/8/layout/vList3"/>
    <dgm:cxn modelId="{FF5F7DD6-F683-4A0F-A390-9A1561FEF598}" type="presOf" srcId="{D6EB94C4-9242-4622-BE1F-CBF6F0E4E7A2}" destId="{13237729-EC81-4BA3-87E4-31CEEBF1709B}" srcOrd="0" destOrd="0" presId="urn:microsoft.com/office/officeart/2005/8/layout/vList3"/>
    <dgm:cxn modelId="{3C28F8BE-1F5E-4E29-B47D-55D8B85EF58B}" srcId="{BCE4533D-A5AE-4971-BFB7-7565485ACB7A}" destId="{574EA19B-32EB-41F0-BB56-2B9DD4C18DCD}" srcOrd="1" destOrd="0" parTransId="{64B86A23-9E12-419E-B263-5B141E2A2468}" sibTransId="{DA970FEB-ED75-4E42-9BA7-6E3F70CD9989}"/>
    <dgm:cxn modelId="{0DD94B16-E1CE-40E6-846F-3016C6C5E0DA}" srcId="{BCE4533D-A5AE-4971-BFB7-7565485ACB7A}" destId="{6A06C8FC-A9EB-4C2F-8858-828B690DF04C}" srcOrd="0" destOrd="0" parTransId="{1403D25C-1882-4A72-9779-E73B55B7D96B}" sibTransId="{E093B588-90EB-47D6-8790-F73958A69270}"/>
    <dgm:cxn modelId="{BB4B1003-74BA-40C2-B16B-4FA9781E4953}" srcId="{BCE4533D-A5AE-4971-BFB7-7565485ACB7A}" destId="{D6EB94C4-9242-4622-BE1F-CBF6F0E4E7A2}" srcOrd="2" destOrd="0" parTransId="{4E7A096A-4B67-4844-AAD4-546DF4B9C19A}" sibTransId="{5FFF2FB7-C4B3-459A-A983-B384F3DCA5BB}"/>
    <dgm:cxn modelId="{B4404A08-8639-4EF9-94CC-44E9E56295C4}" type="presParOf" srcId="{C9B99546-981F-4216-858E-79A37BAFC0F2}" destId="{CE31A25F-4CF5-4CA7-A834-0E57CE3404D1}" srcOrd="0" destOrd="0" presId="urn:microsoft.com/office/officeart/2005/8/layout/vList3"/>
    <dgm:cxn modelId="{03F661AC-974D-44F5-980E-74AB4955654D}" type="presParOf" srcId="{CE31A25F-4CF5-4CA7-A834-0E57CE3404D1}" destId="{25D53260-CB29-4386-853F-CE09A299DC80}" srcOrd="0" destOrd="0" presId="urn:microsoft.com/office/officeart/2005/8/layout/vList3"/>
    <dgm:cxn modelId="{CF023A70-D396-45D6-9F32-28CCEDC4BF72}" type="presParOf" srcId="{CE31A25F-4CF5-4CA7-A834-0E57CE3404D1}" destId="{447658B0-3BFC-4825-9C5A-716C68CF3695}" srcOrd="1" destOrd="0" presId="urn:microsoft.com/office/officeart/2005/8/layout/vList3"/>
    <dgm:cxn modelId="{0D4D83C8-2C9F-424C-8393-ECB152C2913E}" type="presParOf" srcId="{C9B99546-981F-4216-858E-79A37BAFC0F2}" destId="{01135361-50B5-4DF3-9B83-28915D354367}" srcOrd="1" destOrd="0" presId="urn:microsoft.com/office/officeart/2005/8/layout/vList3"/>
    <dgm:cxn modelId="{B448C84F-2103-4E62-9F78-2D30E0EE2E06}" type="presParOf" srcId="{C9B99546-981F-4216-858E-79A37BAFC0F2}" destId="{58D9CE22-0996-4C30-9D70-3AD8958BACC3}" srcOrd="2" destOrd="0" presId="urn:microsoft.com/office/officeart/2005/8/layout/vList3"/>
    <dgm:cxn modelId="{8A831574-7471-4F48-B43C-57C5B0AF5DB6}" type="presParOf" srcId="{58D9CE22-0996-4C30-9D70-3AD8958BACC3}" destId="{8A6B6AF4-252D-47DF-B47C-89E287501226}" srcOrd="0" destOrd="0" presId="urn:microsoft.com/office/officeart/2005/8/layout/vList3"/>
    <dgm:cxn modelId="{E30392E6-2AC6-4275-BA22-3F7197C08D4E}" type="presParOf" srcId="{58D9CE22-0996-4C30-9D70-3AD8958BACC3}" destId="{ECAED3AE-646A-4152-8847-43DDC8EE9288}" srcOrd="1" destOrd="0" presId="urn:microsoft.com/office/officeart/2005/8/layout/vList3"/>
    <dgm:cxn modelId="{DB1644E8-3DE6-488E-B3CC-DED3B48EAAA1}" type="presParOf" srcId="{C9B99546-981F-4216-858E-79A37BAFC0F2}" destId="{60DAB449-236E-4D31-A52A-D13D1D3E04A8}" srcOrd="3" destOrd="0" presId="urn:microsoft.com/office/officeart/2005/8/layout/vList3"/>
    <dgm:cxn modelId="{69CD30B2-7744-41F4-90FF-A239E1C1C0A4}" type="presParOf" srcId="{C9B99546-981F-4216-858E-79A37BAFC0F2}" destId="{6E06D784-39A0-4BAD-B8EF-8B24A89F4F72}" srcOrd="4" destOrd="0" presId="urn:microsoft.com/office/officeart/2005/8/layout/vList3"/>
    <dgm:cxn modelId="{6A0A1A66-179F-437E-B7CB-EBBC214E793F}" type="presParOf" srcId="{6E06D784-39A0-4BAD-B8EF-8B24A89F4F72}" destId="{6A94EEF2-6546-4341-8344-6BC7229BCBED}" srcOrd="0" destOrd="0" presId="urn:microsoft.com/office/officeart/2005/8/layout/vList3"/>
    <dgm:cxn modelId="{351972D9-03EF-4059-81E3-33F9C2F52F4F}" type="presParOf" srcId="{6E06D784-39A0-4BAD-B8EF-8B24A89F4F72}" destId="{13237729-EC81-4BA3-87E4-31CEEBF1709B}" srcOrd="1" destOrd="0" presId="urn:microsoft.com/office/officeart/2005/8/layout/vList3"/>
    <dgm:cxn modelId="{695FA7E5-1C0A-4207-9817-FF0387829665}" type="presParOf" srcId="{C9B99546-981F-4216-858E-79A37BAFC0F2}" destId="{9CDADF00-AC08-4635-A485-75BEE8C5D1F9}" srcOrd="5" destOrd="0" presId="urn:microsoft.com/office/officeart/2005/8/layout/vList3"/>
    <dgm:cxn modelId="{BD3EE395-650B-4F3F-B595-4860D57F3E3F}" type="presParOf" srcId="{C9B99546-981F-4216-858E-79A37BAFC0F2}" destId="{9D55A82F-F923-4D91-982C-10EEBB4F300D}" srcOrd="6" destOrd="0" presId="urn:microsoft.com/office/officeart/2005/8/layout/vList3"/>
    <dgm:cxn modelId="{65E7AC3F-6B0D-4059-81BC-846CD492F01D}" type="presParOf" srcId="{9D55A82F-F923-4D91-982C-10EEBB4F300D}" destId="{C993A11F-72CD-41C3-A41F-DE138324C884}" srcOrd="0" destOrd="0" presId="urn:microsoft.com/office/officeart/2005/8/layout/vList3"/>
    <dgm:cxn modelId="{DB45FE44-A3B5-453A-B7BC-71854EC7DE3C}" type="presParOf" srcId="{9D55A82F-F923-4D91-982C-10EEBB4F300D}" destId="{F3E03D17-A3A1-4D5C-A1A4-0A152619DD7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4CE196-9070-4FF7-A8C9-B937F2437C4F}" type="doc">
      <dgm:prSet loTypeId="urn:microsoft.com/office/officeart/2005/8/layout/pList2" loCatId="list" qsTypeId="urn:microsoft.com/office/officeart/2005/8/quickstyle/simple1" qsCatId="simple" csTypeId="urn:microsoft.com/office/officeart/2005/8/colors/accent1_2" csCatId="accent1" phldr="1"/>
      <dgm:spPr/>
    </dgm:pt>
    <dgm:pt modelId="{2D45B4DA-F6FD-44FA-BF1A-2961CEBD6674}">
      <dgm:prSet phldrT="[Text]"/>
      <dgm:spPr/>
      <dgm:t>
        <a:bodyPr/>
        <a:lstStyle/>
        <a:p>
          <a:r>
            <a:rPr lang="en-US" dirty="0" smtClean="0"/>
            <a:t>Window and monitor screen arrangement </a:t>
          </a:r>
        </a:p>
        <a:p>
          <a:r>
            <a:rPr lang="en-US" dirty="0" smtClean="0"/>
            <a:t>No forearm support </a:t>
          </a:r>
        </a:p>
        <a:p>
          <a:r>
            <a:rPr lang="en-US" dirty="0" smtClean="0"/>
            <a:t>Document holder and monitor screen too far away </a:t>
          </a:r>
          <a:endParaRPr lang="en-US" dirty="0"/>
        </a:p>
      </dgm:t>
    </dgm:pt>
    <dgm:pt modelId="{E762BBA9-1A95-4B20-8E6C-36CFF38834FB}" type="parTrans" cxnId="{8496952E-8481-4F6A-BFF8-ED7A9C02F2B0}">
      <dgm:prSet/>
      <dgm:spPr/>
      <dgm:t>
        <a:bodyPr/>
        <a:lstStyle/>
        <a:p>
          <a:endParaRPr lang="en-US"/>
        </a:p>
      </dgm:t>
    </dgm:pt>
    <dgm:pt modelId="{7497DA30-D315-477A-BD04-7D8EE9B54A0E}" type="sibTrans" cxnId="{8496952E-8481-4F6A-BFF8-ED7A9C02F2B0}">
      <dgm:prSet/>
      <dgm:spPr/>
      <dgm:t>
        <a:bodyPr/>
        <a:lstStyle/>
        <a:p>
          <a:endParaRPr lang="en-US"/>
        </a:p>
      </dgm:t>
    </dgm:pt>
    <dgm:pt modelId="{89A9533E-DB3D-4759-9B43-E53192FBA68B}">
      <dgm:prSet phldrT="[Text]"/>
      <dgm:spPr/>
      <dgm:t>
        <a:bodyPr/>
        <a:lstStyle/>
        <a:p>
          <a:r>
            <a:rPr lang="en-US" dirty="0" smtClean="0"/>
            <a:t>No  keyboard palm support.</a:t>
          </a:r>
        </a:p>
        <a:p>
          <a:r>
            <a:rPr lang="en-US" dirty="0" smtClean="0"/>
            <a:t>Mouse too far away from the keyboard</a:t>
          </a:r>
        </a:p>
        <a:p>
          <a:r>
            <a:rPr lang="en-US" dirty="0" smtClean="0"/>
            <a:t>Overhead light glare seen on the monitor screen. </a:t>
          </a:r>
        </a:p>
      </dgm:t>
    </dgm:pt>
    <dgm:pt modelId="{4EE94E4A-7F1E-4C13-AA06-5718A4E5A984}" type="parTrans" cxnId="{78667331-59B0-4776-B353-FC2B3B2EC8D7}">
      <dgm:prSet/>
      <dgm:spPr/>
      <dgm:t>
        <a:bodyPr/>
        <a:lstStyle/>
        <a:p>
          <a:endParaRPr lang="en-US"/>
        </a:p>
      </dgm:t>
    </dgm:pt>
    <dgm:pt modelId="{3653DD67-F2A2-46FE-9FB8-245099F0B3D6}" type="sibTrans" cxnId="{78667331-59B0-4776-B353-FC2B3B2EC8D7}">
      <dgm:prSet/>
      <dgm:spPr/>
      <dgm:t>
        <a:bodyPr/>
        <a:lstStyle/>
        <a:p>
          <a:endParaRPr lang="en-US"/>
        </a:p>
      </dgm:t>
    </dgm:pt>
    <dgm:pt modelId="{A3ED5A55-0E08-4431-B383-284A6D99D353}">
      <dgm:prSet phldrT="[Text]"/>
      <dgm:spPr/>
      <dgm:t>
        <a:bodyPr/>
        <a:lstStyle/>
        <a:p>
          <a:r>
            <a:rPr lang="en-US" dirty="0" smtClean="0"/>
            <a:t>Leg space restricted</a:t>
          </a:r>
        </a:p>
        <a:p>
          <a:r>
            <a:rPr lang="en-US" dirty="0" smtClean="0"/>
            <a:t>Cluttered work area</a:t>
          </a:r>
        </a:p>
        <a:p>
          <a:r>
            <a:rPr lang="en-US" dirty="0" smtClean="0"/>
            <a:t>Improper lighting </a:t>
          </a:r>
        </a:p>
        <a:p>
          <a:endParaRPr lang="en-US" dirty="0"/>
        </a:p>
      </dgm:t>
    </dgm:pt>
    <dgm:pt modelId="{C22273D8-F357-4040-A4A6-81D19E1B251A}" type="parTrans" cxnId="{2C446D17-052E-4BED-9987-EA9E6DBA9D46}">
      <dgm:prSet/>
      <dgm:spPr/>
      <dgm:t>
        <a:bodyPr/>
        <a:lstStyle/>
        <a:p>
          <a:endParaRPr lang="en-US"/>
        </a:p>
      </dgm:t>
    </dgm:pt>
    <dgm:pt modelId="{547CB51D-1532-4C3C-8773-56FFACF5DCE1}" type="sibTrans" cxnId="{2C446D17-052E-4BED-9987-EA9E6DBA9D46}">
      <dgm:prSet/>
      <dgm:spPr/>
      <dgm:t>
        <a:bodyPr/>
        <a:lstStyle/>
        <a:p>
          <a:endParaRPr lang="en-US"/>
        </a:p>
      </dgm:t>
    </dgm:pt>
    <dgm:pt modelId="{C3D5E7CA-D2F3-4BE4-9E4B-F5016777C038}" type="pres">
      <dgm:prSet presAssocID="{B64CE196-9070-4FF7-A8C9-B937F2437C4F}" presName="Name0" presStyleCnt="0">
        <dgm:presLayoutVars>
          <dgm:dir/>
          <dgm:resizeHandles val="exact"/>
        </dgm:presLayoutVars>
      </dgm:prSet>
      <dgm:spPr/>
    </dgm:pt>
    <dgm:pt modelId="{2E20AD15-43C9-4ED3-908F-65E44C110330}" type="pres">
      <dgm:prSet presAssocID="{B64CE196-9070-4FF7-A8C9-B937F2437C4F}" presName="bkgdShp" presStyleLbl="alignAccFollowNode1" presStyleIdx="0" presStyleCnt="1"/>
      <dgm:spPr/>
    </dgm:pt>
    <dgm:pt modelId="{16B18044-7BE0-452B-858C-E34CD6293E27}" type="pres">
      <dgm:prSet presAssocID="{B64CE196-9070-4FF7-A8C9-B937F2437C4F}" presName="linComp" presStyleCnt="0"/>
      <dgm:spPr/>
    </dgm:pt>
    <dgm:pt modelId="{28F8FAD6-3A41-42B1-B0BA-D23C3E4E72D8}" type="pres">
      <dgm:prSet presAssocID="{2D45B4DA-F6FD-44FA-BF1A-2961CEBD6674}" presName="compNode" presStyleCnt="0"/>
      <dgm:spPr/>
    </dgm:pt>
    <dgm:pt modelId="{D6C60594-8CE2-4693-99DD-A1190323A495}" type="pres">
      <dgm:prSet presAssocID="{2D45B4DA-F6FD-44FA-BF1A-2961CEBD6674}" presName="node" presStyleLbl="node1" presStyleIdx="0" presStyleCnt="3" custScaleY="50507" custLinFactNeighborX="568">
        <dgm:presLayoutVars>
          <dgm:bulletEnabled val="1"/>
        </dgm:presLayoutVars>
      </dgm:prSet>
      <dgm:spPr/>
      <dgm:t>
        <a:bodyPr/>
        <a:lstStyle/>
        <a:p>
          <a:endParaRPr lang="en-US"/>
        </a:p>
      </dgm:t>
    </dgm:pt>
    <dgm:pt modelId="{86CDEF67-B1F3-4996-9A6B-D297313CEE4E}" type="pres">
      <dgm:prSet presAssocID="{2D45B4DA-F6FD-44FA-BF1A-2961CEBD6674}" presName="invisiNode" presStyleLbl="node1" presStyleIdx="0" presStyleCnt="3"/>
      <dgm:spPr/>
    </dgm:pt>
    <dgm:pt modelId="{5A107DCC-1F42-429F-A682-E15E45EB20C6}" type="pres">
      <dgm:prSet presAssocID="{2D45B4DA-F6FD-44FA-BF1A-2961CEBD6674}" presName="imagNode" presStyleLbl="fgImgPlace1" presStyleIdx="0" presStyleCnt="3" custScaleX="132930" custScaleY="205311" custLinFactNeighborX="-11379" custLinFactNeighborY="-3196"/>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032CEF8D-676E-4433-9E68-9531ECF80460}" type="pres">
      <dgm:prSet presAssocID="{7497DA30-D315-477A-BD04-7D8EE9B54A0E}" presName="sibTrans" presStyleLbl="sibTrans2D1" presStyleIdx="0" presStyleCnt="0"/>
      <dgm:spPr/>
      <dgm:t>
        <a:bodyPr/>
        <a:lstStyle/>
        <a:p>
          <a:endParaRPr lang="en-US"/>
        </a:p>
      </dgm:t>
    </dgm:pt>
    <dgm:pt modelId="{A6A87CF6-9FA2-4F57-B755-97BF3D0F05BB}" type="pres">
      <dgm:prSet presAssocID="{89A9533E-DB3D-4759-9B43-E53192FBA68B}" presName="compNode" presStyleCnt="0"/>
      <dgm:spPr/>
    </dgm:pt>
    <dgm:pt modelId="{8DE6A19B-C684-41EF-9ED1-F6B438E4FC91}" type="pres">
      <dgm:prSet presAssocID="{89A9533E-DB3D-4759-9B43-E53192FBA68B}" presName="node" presStyleLbl="node1" presStyleIdx="1" presStyleCnt="3" custScaleX="108520" custScaleY="52238" custLinFactNeighborX="-596" custLinFactNeighborY="10868">
        <dgm:presLayoutVars>
          <dgm:bulletEnabled val="1"/>
        </dgm:presLayoutVars>
      </dgm:prSet>
      <dgm:spPr/>
      <dgm:t>
        <a:bodyPr/>
        <a:lstStyle/>
        <a:p>
          <a:endParaRPr lang="en-US"/>
        </a:p>
      </dgm:t>
    </dgm:pt>
    <dgm:pt modelId="{9EAD09AD-2346-4AE0-9C43-8D3362D0D160}" type="pres">
      <dgm:prSet presAssocID="{89A9533E-DB3D-4759-9B43-E53192FBA68B}" presName="invisiNode" presStyleLbl="node1" presStyleIdx="1" presStyleCnt="3"/>
      <dgm:spPr/>
    </dgm:pt>
    <dgm:pt modelId="{E28A494B-1CF6-49C9-80E1-C153EC30215E}" type="pres">
      <dgm:prSet presAssocID="{89A9533E-DB3D-4759-9B43-E53192FBA68B}" presName="imagNode" presStyleLbl="fgImgPlace1" presStyleIdx="1" presStyleCnt="3" custScaleX="141575" custScaleY="210957" custLinFactNeighborX="-7998" custLinFactNeighborY="-639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C26E9EF6-9BB4-45B2-B991-5806CC058A12}" type="pres">
      <dgm:prSet presAssocID="{3653DD67-F2A2-46FE-9FB8-245099F0B3D6}" presName="sibTrans" presStyleLbl="sibTrans2D1" presStyleIdx="0" presStyleCnt="0"/>
      <dgm:spPr/>
      <dgm:t>
        <a:bodyPr/>
        <a:lstStyle/>
        <a:p>
          <a:endParaRPr lang="en-US"/>
        </a:p>
      </dgm:t>
    </dgm:pt>
    <dgm:pt modelId="{8174DAFA-A239-4821-896E-63F0856EF282}" type="pres">
      <dgm:prSet presAssocID="{A3ED5A55-0E08-4431-B383-284A6D99D353}" presName="compNode" presStyleCnt="0"/>
      <dgm:spPr/>
    </dgm:pt>
    <dgm:pt modelId="{B2BE99A4-1E19-4F4E-9DA1-5B7A42BEF094}" type="pres">
      <dgm:prSet presAssocID="{A3ED5A55-0E08-4431-B383-284A6D99D353}" presName="node" presStyleLbl="node1" presStyleIdx="2" presStyleCnt="3" custScaleY="51216" custLinFactNeighborX="-2666" custLinFactNeighborY="10868">
        <dgm:presLayoutVars>
          <dgm:bulletEnabled val="1"/>
        </dgm:presLayoutVars>
      </dgm:prSet>
      <dgm:spPr/>
      <dgm:t>
        <a:bodyPr/>
        <a:lstStyle/>
        <a:p>
          <a:endParaRPr lang="en-US"/>
        </a:p>
      </dgm:t>
    </dgm:pt>
    <dgm:pt modelId="{BCECAFB9-E07C-43AC-99FD-D6D1E3DEE1D2}" type="pres">
      <dgm:prSet presAssocID="{A3ED5A55-0E08-4431-B383-284A6D99D353}" presName="invisiNode" presStyleLbl="node1" presStyleIdx="2" presStyleCnt="3"/>
      <dgm:spPr/>
    </dgm:pt>
    <dgm:pt modelId="{AB114F33-6060-4712-AFFD-1F419EA6FE81}" type="pres">
      <dgm:prSet presAssocID="{A3ED5A55-0E08-4431-B383-284A6D99D353}" presName="imagNode" presStyleLbl="fgImgPlace1" presStyleIdx="2" presStyleCnt="3" custScaleX="137019" custScaleY="210757"/>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Lst>
  <dgm:cxnLst>
    <dgm:cxn modelId="{D79F5D23-2A8A-4A48-8FC0-64FE1E09C51A}" type="presOf" srcId="{2D45B4DA-F6FD-44FA-BF1A-2961CEBD6674}" destId="{D6C60594-8CE2-4693-99DD-A1190323A495}" srcOrd="0" destOrd="0" presId="urn:microsoft.com/office/officeart/2005/8/layout/pList2"/>
    <dgm:cxn modelId="{8A47FD87-EB63-40DA-8500-E572FD49EAC8}" type="presOf" srcId="{B64CE196-9070-4FF7-A8C9-B937F2437C4F}" destId="{C3D5E7CA-D2F3-4BE4-9E4B-F5016777C038}" srcOrd="0" destOrd="0" presId="urn:microsoft.com/office/officeart/2005/8/layout/pList2"/>
    <dgm:cxn modelId="{58570932-B707-49EB-94B0-C7A06434CA86}" type="presOf" srcId="{7497DA30-D315-477A-BD04-7D8EE9B54A0E}" destId="{032CEF8D-676E-4433-9E68-9531ECF80460}" srcOrd="0" destOrd="0" presId="urn:microsoft.com/office/officeart/2005/8/layout/pList2"/>
    <dgm:cxn modelId="{8496952E-8481-4F6A-BFF8-ED7A9C02F2B0}" srcId="{B64CE196-9070-4FF7-A8C9-B937F2437C4F}" destId="{2D45B4DA-F6FD-44FA-BF1A-2961CEBD6674}" srcOrd="0" destOrd="0" parTransId="{E762BBA9-1A95-4B20-8E6C-36CFF38834FB}" sibTransId="{7497DA30-D315-477A-BD04-7D8EE9B54A0E}"/>
    <dgm:cxn modelId="{5C889BB6-111B-48E5-BEE4-D2914306BBAA}" type="presOf" srcId="{A3ED5A55-0E08-4431-B383-284A6D99D353}" destId="{B2BE99A4-1E19-4F4E-9DA1-5B7A42BEF094}" srcOrd="0" destOrd="0" presId="urn:microsoft.com/office/officeart/2005/8/layout/pList2"/>
    <dgm:cxn modelId="{2C446D17-052E-4BED-9987-EA9E6DBA9D46}" srcId="{B64CE196-9070-4FF7-A8C9-B937F2437C4F}" destId="{A3ED5A55-0E08-4431-B383-284A6D99D353}" srcOrd="2" destOrd="0" parTransId="{C22273D8-F357-4040-A4A6-81D19E1B251A}" sibTransId="{547CB51D-1532-4C3C-8773-56FFACF5DCE1}"/>
    <dgm:cxn modelId="{7381B56B-C667-4C71-8B64-84133FD7F993}" type="presOf" srcId="{89A9533E-DB3D-4759-9B43-E53192FBA68B}" destId="{8DE6A19B-C684-41EF-9ED1-F6B438E4FC91}" srcOrd="0" destOrd="0" presId="urn:microsoft.com/office/officeart/2005/8/layout/pList2"/>
    <dgm:cxn modelId="{27731F4B-4C44-47B6-9144-157F96C41D58}" type="presOf" srcId="{3653DD67-F2A2-46FE-9FB8-245099F0B3D6}" destId="{C26E9EF6-9BB4-45B2-B991-5806CC058A12}" srcOrd="0" destOrd="0" presId="urn:microsoft.com/office/officeart/2005/8/layout/pList2"/>
    <dgm:cxn modelId="{78667331-59B0-4776-B353-FC2B3B2EC8D7}" srcId="{B64CE196-9070-4FF7-A8C9-B937F2437C4F}" destId="{89A9533E-DB3D-4759-9B43-E53192FBA68B}" srcOrd="1" destOrd="0" parTransId="{4EE94E4A-7F1E-4C13-AA06-5718A4E5A984}" sibTransId="{3653DD67-F2A2-46FE-9FB8-245099F0B3D6}"/>
    <dgm:cxn modelId="{BAD7D469-6CBC-4EAF-B6D4-91124F81D5B4}" type="presParOf" srcId="{C3D5E7CA-D2F3-4BE4-9E4B-F5016777C038}" destId="{2E20AD15-43C9-4ED3-908F-65E44C110330}" srcOrd="0" destOrd="0" presId="urn:microsoft.com/office/officeart/2005/8/layout/pList2"/>
    <dgm:cxn modelId="{21ED6AF9-35ED-49C4-88F2-0AB692E2E09B}" type="presParOf" srcId="{C3D5E7CA-D2F3-4BE4-9E4B-F5016777C038}" destId="{16B18044-7BE0-452B-858C-E34CD6293E27}" srcOrd="1" destOrd="0" presId="urn:microsoft.com/office/officeart/2005/8/layout/pList2"/>
    <dgm:cxn modelId="{A91664EF-BAFC-40CB-878E-43FAB5293944}" type="presParOf" srcId="{16B18044-7BE0-452B-858C-E34CD6293E27}" destId="{28F8FAD6-3A41-42B1-B0BA-D23C3E4E72D8}" srcOrd="0" destOrd="0" presId="urn:microsoft.com/office/officeart/2005/8/layout/pList2"/>
    <dgm:cxn modelId="{C7A5B916-5106-4DCA-9589-D4936C0D1F0E}" type="presParOf" srcId="{28F8FAD6-3A41-42B1-B0BA-D23C3E4E72D8}" destId="{D6C60594-8CE2-4693-99DD-A1190323A495}" srcOrd="0" destOrd="0" presId="urn:microsoft.com/office/officeart/2005/8/layout/pList2"/>
    <dgm:cxn modelId="{B8F2C318-28CA-45DE-8BDB-34A31480497E}" type="presParOf" srcId="{28F8FAD6-3A41-42B1-B0BA-D23C3E4E72D8}" destId="{86CDEF67-B1F3-4996-9A6B-D297313CEE4E}" srcOrd="1" destOrd="0" presId="urn:microsoft.com/office/officeart/2005/8/layout/pList2"/>
    <dgm:cxn modelId="{C73D2ACA-1D25-4D94-8320-371A6A380C96}" type="presParOf" srcId="{28F8FAD6-3A41-42B1-B0BA-D23C3E4E72D8}" destId="{5A107DCC-1F42-429F-A682-E15E45EB20C6}" srcOrd="2" destOrd="0" presId="urn:microsoft.com/office/officeart/2005/8/layout/pList2"/>
    <dgm:cxn modelId="{CB82E85B-A456-4567-9F64-0BDB5F3EF785}" type="presParOf" srcId="{16B18044-7BE0-452B-858C-E34CD6293E27}" destId="{032CEF8D-676E-4433-9E68-9531ECF80460}" srcOrd="1" destOrd="0" presId="urn:microsoft.com/office/officeart/2005/8/layout/pList2"/>
    <dgm:cxn modelId="{75996F4F-4F49-4D34-9662-01497B220B1A}" type="presParOf" srcId="{16B18044-7BE0-452B-858C-E34CD6293E27}" destId="{A6A87CF6-9FA2-4F57-B755-97BF3D0F05BB}" srcOrd="2" destOrd="0" presId="urn:microsoft.com/office/officeart/2005/8/layout/pList2"/>
    <dgm:cxn modelId="{A50F2FB9-FB5E-4633-BB0A-F89A0A232835}" type="presParOf" srcId="{A6A87CF6-9FA2-4F57-B755-97BF3D0F05BB}" destId="{8DE6A19B-C684-41EF-9ED1-F6B438E4FC91}" srcOrd="0" destOrd="0" presId="urn:microsoft.com/office/officeart/2005/8/layout/pList2"/>
    <dgm:cxn modelId="{01488474-EA2E-4152-86EC-DD0C19BF42F5}" type="presParOf" srcId="{A6A87CF6-9FA2-4F57-B755-97BF3D0F05BB}" destId="{9EAD09AD-2346-4AE0-9C43-8D3362D0D160}" srcOrd="1" destOrd="0" presId="urn:microsoft.com/office/officeart/2005/8/layout/pList2"/>
    <dgm:cxn modelId="{E089761E-BE85-4D5F-9A78-323567C63205}" type="presParOf" srcId="{A6A87CF6-9FA2-4F57-B755-97BF3D0F05BB}" destId="{E28A494B-1CF6-49C9-80E1-C153EC30215E}" srcOrd="2" destOrd="0" presId="urn:microsoft.com/office/officeart/2005/8/layout/pList2"/>
    <dgm:cxn modelId="{089E08EA-4E69-47D3-A6FD-AE6FE910A144}" type="presParOf" srcId="{16B18044-7BE0-452B-858C-E34CD6293E27}" destId="{C26E9EF6-9BB4-45B2-B991-5806CC058A12}" srcOrd="3" destOrd="0" presId="urn:microsoft.com/office/officeart/2005/8/layout/pList2"/>
    <dgm:cxn modelId="{8856A966-A6BE-4C9D-BF32-A09F3E7FB600}" type="presParOf" srcId="{16B18044-7BE0-452B-858C-E34CD6293E27}" destId="{8174DAFA-A239-4821-896E-63F0856EF282}" srcOrd="4" destOrd="0" presId="urn:microsoft.com/office/officeart/2005/8/layout/pList2"/>
    <dgm:cxn modelId="{1C29EF65-5763-475F-A83B-BCE3B6483FED}" type="presParOf" srcId="{8174DAFA-A239-4821-896E-63F0856EF282}" destId="{B2BE99A4-1E19-4F4E-9DA1-5B7A42BEF094}" srcOrd="0" destOrd="0" presId="urn:microsoft.com/office/officeart/2005/8/layout/pList2"/>
    <dgm:cxn modelId="{541937EC-1B08-41E4-9985-3602CC71E686}" type="presParOf" srcId="{8174DAFA-A239-4821-896E-63F0856EF282}" destId="{BCECAFB9-E07C-43AC-99FD-D6D1E3DEE1D2}" srcOrd="1" destOrd="0" presId="urn:microsoft.com/office/officeart/2005/8/layout/pList2"/>
    <dgm:cxn modelId="{08F9D85D-8D31-4D7A-A064-39543E41A361}" type="presParOf" srcId="{8174DAFA-A239-4821-896E-63F0856EF282}" destId="{AB114F33-6060-4712-AFFD-1F419EA6FE8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C69B8-0D97-43AF-B4B4-7B7B140C658F}">
      <dsp:nvSpPr>
        <dsp:cNvPr id="0" name=""/>
        <dsp:cNvSpPr/>
      </dsp:nvSpPr>
      <dsp:spPr>
        <a:xfrm rot="5400000">
          <a:off x="4760847" y="110550"/>
          <a:ext cx="1647574" cy="1433389"/>
        </a:xfrm>
        <a:prstGeom prst="hexagon">
          <a:avLst>
            <a:gd name="adj" fmla="val 25000"/>
            <a:gd name="vf" fmla="val 115470"/>
          </a:avLst>
        </a:prstGeom>
        <a:solidFill>
          <a:srgbClr val="0070C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US" sz="2800" kern="1200" dirty="0"/>
        </a:p>
      </dsp:txBody>
      <dsp:txXfrm rot="-5400000">
        <a:off x="5091309" y="260205"/>
        <a:ext cx="986649" cy="1134080"/>
      </dsp:txXfrm>
    </dsp:sp>
    <dsp:sp modelId="{8019A677-ABD9-4A91-B5E6-BCFD534E300C}">
      <dsp:nvSpPr>
        <dsp:cNvPr id="0" name=""/>
        <dsp:cNvSpPr/>
      </dsp:nvSpPr>
      <dsp:spPr>
        <a:xfrm>
          <a:off x="6344825" y="332973"/>
          <a:ext cx="1838692" cy="98854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F326E8-2E78-4771-A25B-344DD5E23FCD}">
      <dsp:nvSpPr>
        <dsp:cNvPr id="0" name=""/>
        <dsp:cNvSpPr/>
      </dsp:nvSpPr>
      <dsp:spPr>
        <a:xfrm rot="5400000">
          <a:off x="3212786" y="110550"/>
          <a:ext cx="1647574" cy="1433389"/>
        </a:xfrm>
        <a:prstGeom prst="hexagon">
          <a:avLst>
            <a:gd name="adj" fmla="val 25000"/>
            <a:gd name="vf" fmla="val 11547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3543248" y="260205"/>
        <a:ext cx="986649" cy="1134080"/>
      </dsp:txXfrm>
    </dsp:sp>
    <dsp:sp modelId="{EC35ACAF-04EB-4523-80EE-6435B589880F}">
      <dsp:nvSpPr>
        <dsp:cNvPr id="0" name=""/>
        <dsp:cNvSpPr/>
      </dsp:nvSpPr>
      <dsp:spPr>
        <a:xfrm rot="5400000">
          <a:off x="3983851" y="1509011"/>
          <a:ext cx="1647574" cy="1433389"/>
        </a:xfrm>
        <a:prstGeom prst="hexagon">
          <a:avLst>
            <a:gd name="adj" fmla="val 25000"/>
            <a:gd name="vf" fmla="val 11547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Back Pain</a:t>
          </a:r>
          <a:endParaRPr lang="en-US" sz="2800" kern="1200" dirty="0"/>
        </a:p>
      </dsp:txBody>
      <dsp:txXfrm rot="-5400000">
        <a:off x="4314313" y="1658666"/>
        <a:ext cx="986649" cy="1134080"/>
      </dsp:txXfrm>
    </dsp:sp>
    <dsp:sp modelId="{FD56D89E-2250-40E1-8757-CCE158579500}">
      <dsp:nvSpPr>
        <dsp:cNvPr id="0" name=""/>
        <dsp:cNvSpPr/>
      </dsp:nvSpPr>
      <dsp:spPr>
        <a:xfrm>
          <a:off x="2252251" y="1731434"/>
          <a:ext cx="1779380" cy="98854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DA501C-F548-462B-8899-63376C3F0B33}">
      <dsp:nvSpPr>
        <dsp:cNvPr id="0" name=""/>
        <dsp:cNvSpPr/>
      </dsp:nvSpPr>
      <dsp:spPr>
        <a:xfrm rot="5400000">
          <a:off x="5531912" y="1509011"/>
          <a:ext cx="1647574" cy="1433389"/>
        </a:xfrm>
        <a:prstGeom prst="hexagon">
          <a:avLst>
            <a:gd name="adj" fmla="val 25000"/>
            <a:gd name="vf" fmla="val 11547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5862374" y="1658666"/>
        <a:ext cx="986649" cy="1134080"/>
      </dsp:txXfrm>
    </dsp:sp>
    <dsp:sp modelId="{395FB522-B651-4BBE-9002-F491F340880F}">
      <dsp:nvSpPr>
        <dsp:cNvPr id="0" name=""/>
        <dsp:cNvSpPr/>
      </dsp:nvSpPr>
      <dsp:spPr>
        <a:xfrm rot="5400000">
          <a:off x="4760847" y="2907472"/>
          <a:ext cx="1647574" cy="1433389"/>
        </a:xfrm>
        <a:prstGeom prst="hexagon">
          <a:avLst>
            <a:gd name="adj" fmla="val 25000"/>
            <a:gd name="vf" fmla="val 11547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US" sz="2800" kern="1200" dirty="0"/>
        </a:p>
      </dsp:txBody>
      <dsp:txXfrm rot="-5400000">
        <a:off x="5091309" y="3057127"/>
        <a:ext cx="986649" cy="1134080"/>
      </dsp:txXfrm>
    </dsp:sp>
    <dsp:sp modelId="{C493B0F7-4CF8-4101-95DA-6F9B019F254C}">
      <dsp:nvSpPr>
        <dsp:cNvPr id="0" name=""/>
        <dsp:cNvSpPr/>
      </dsp:nvSpPr>
      <dsp:spPr>
        <a:xfrm>
          <a:off x="6344825" y="3129895"/>
          <a:ext cx="1838692" cy="98854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2FA0D7-7552-4A1A-A869-9386119EC3E5}">
      <dsp:nvSpPr>
        <dsp:cNvPr id="0" name=""/>
        <dsp:cNvSpPr/>
      </dsp:nvSpPr>
      <dsp:spPr>
        <a:xfrm rot="5400000">
          <a:off x="3212786" y="2907472"/>
          <a:ext cx="1647574" cy="1433389"/>
        </a:xfrm>
        <a:prstGeom prst="hexagon">
          <a:avLst>
            <a:gd name="adj" fmla="val 25000"/>
            <a:gd name="vf" fmla="val 115470"/>
          </a:avLst>
        </a:prstGeom>
        <a:solidFill>
          <a:srgbClr val="00B05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3543248" y="3057127"/>
        <a:ext cx="986649" cy="1134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1CDBB-2B73-4825-A4D1-A7B8A8A76335}">
      <dsp:nvSpPr>
        <dsp:cNvPr id="0" name=""/>
        <dsp:cNvSpPr/>
      </dsp:nvSpPr>
      <dsp:spPr>
        <a:xfrm>
          <a:off x="3745185" y="51747"/>
          <a:ext cx="2690858" cy="269085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Repetitive movements</a:t>
          </a:r>
          <a:endParaRPr lang="en-US" sz="2000" kern="1200" dirty="0"/>
        </a:p>
      </dsp:txBody>
      <dsp:txXfrm>
        <a:off x="4055668" y="413978"/>
        <a:ext cx="2069891" cy="853830"/>
      </dsp:txXfrm>
    </dsp:sp>
    <dsp:sp modelId="{149A2932-F7D4-4D78-BFE0-6D2F121B39E3}">
      <dsp:nvSpPr>
        <dsp:cNvPr id="0" name=""/>
        <dsp:cNvSpPr/>
      </dsp:nvSpPr>
      <dsp:spPr>
        <a:xfrm>
          <a:off x="4935372" y="1241934"/>
          <a:ext cx="2690858" cy="2690858"/>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Constant muscle tension </a:t>
          </a:r>
          <a:endParaRPr lang="en-US" sz="2000" kern="1200" dirty="0"/>
        </a:p>
      </dsp:txBody>
      <dsp:txXfrm>
        <a:off x="6384296" y="1552418"/>
        <a:ext cx="1034945" cy="2069891"/>
      </dsp:txXfrm>
    </dsp:sp>
    <dsp:sp modelId="{0CFC469A-FD0A-4E64-A890-A6445187937C}">
      <dsp:nvSpPr>
        <dsp:cNvPr id="0" name=""/>
        <dsp:cNvSpPr/>
      </dsp:nvSpPr>
      <dsp:spPr>
        <a:xfrm>
          <a:off x="3745185" y="2432122"/>
          <a:ext cx="2690858" cy="2690858"/>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Psychological factors, gender, others. </a:t>
          </a:r>
          <a:endParaRPr lang="en-US" sz="2000" kern="1200" dirty="0"/>
        </a:p>
      </dsp:txBody>
      <dsp:txXfrm>
        <a:off x="4055668" y="3906919"/>
        <a:ext cx="2069891" cy="853830"/>
      </dsp:txXfrm>
    </dsp:sp>
    <dsp:sp modelId="{88EC0990-3065-4464-8B77-363602F7ACA7}">
      <dsp:nvSpPr>
        <dsp:cNvPr id="0" name=""/>
        <dsp:cNvSpPr/>
      </dsp:nvSpPr>
      <dsp:spPr>
        <a:xfrm>
          <a:off x="2554997" y="1241934"/>
          <a:ext cx="2690858" cy="2690858"/>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smtClean="0"/>
            <a:t>Awkward Postures</a:t>
          </a:r>
          <a:endParaRPr lang="en-US" sz="2000" kern="1200" dirty="0"/>
        </a:p>
      </dsp:txBody>
      <dsp:txXfrm>
        <a:off x="2761986" y="1552418"/>
        <a:ext cx="1034945" cy="2069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464B0-3799-4B6C-BB0A-0243B406907B}">
      <dsp:nvSpPr>
        <dsp:cNvPr id="0" name=""/>
        <dsp:cNvSpPr/>
      </dsp:nvSpPr>
      <dsp:spPr>
        <a:xfrm>
          <a:off x="1913929" y="177202"/>
          <a:ext cx="4452665" cy="154635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EB8FD-E9DA-473C-A763-E05E4715AABD}">
      <dsp:nvSpPr>
        <dsp:cNvPr id="0" name=""/>
        <dsp:cNvSpPr/>
      </dsp:nvSpPr>
      <dsp:spPr>
        <a:xfrm>
          <a:off x="3995495" y="3662352"/>
          <a:ext cx="862919" cy="552268"/>
        </a:xfrm>
        <a:prstGeom prst="downArrow">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A6D37-D827-4935-B055-225D34A28418}">
      <dsp:nvSpPr>
        <dsp:cNvPr id="0" name=""/>
        <dsp:cNvSpPr/>
      </dsp:nvSpPr>
      <dsp:spPr>
        <a:xfrm>
          <a:off x="2357829" y="4394454"/>
          <a:ext cx="4142014" cy="1035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5">
                  <a:lumMod val="50000"/>
                </a:schemeClr>
              </a:solidFill>
              <a:latin typeface="Algerian" panose="04020705040A02060702" pitchFamily="82" charset="0"/>
            </a:rPr>
            <a:t>Computer Related Workplace Disorders </a:t>
          </a:r>
          <a:endParaRPr lang="en-US" sz="2800" kern="1200" dirty="0">
            <a:solidFill>
              <a:schemeClr val="accent5">
                <a:lumMod val="50000"/>
              </a:schemeClr>
            </a:solidFill>
            <a:latin typeface="Algerian" panose="04020705040A02060702" pitchFamily="82" charset="0"/>
          </a:endParaRPr>
        </a:p>
      </dsp:txBody>
      <dsp:txXfrm>
        <a:off x="2357829" y="4394454"/>
        <a:ext cx="4142014" cy="1035503"/>
      </dsp:txXfrm>
    </dsp:sp>
    <dsp:sp modelId="{F7A0DBAC-07E9-4DBE-9D9E-21FEB79219BA}">
      <dsp:nvSpPr>
        <dsp:cNvPr id="0" name=""/>
        <dsp:cNvSpPr/>
      </dsp:nvSpPr>
      <dsp:spPr>
        <a:xfrm>
          <a:off x="3683757" y="1875471"/>
          <a:ext cx="1553255" cy="1553255"/>
        </a:xfrm>
        <a:prstGeom prst="ellipse">
          <a:avLst/>
        </a:prstGeom>
        <a:solidFill>
          <a:srgbClr val="D9EE1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Others</a:t>
          </a:r>
          <a:endParaRPr lang="en-US" sz="2300" kern="1200" dirty="0">
            <a:solidFill>
              <a:schemeClr val="bg1"/>
            </a:solidFill>
          </a:endParaRPr>
        </a:p>
      </dsp:txBody>
      <dsp:txXfrm>
        <a:off x="3911226" y="2102940"/>
        <a:ext cx="1098317" cy="1098317"/>
      </dsp:txXfrm>
    </dsp:sp>
    <dsp:sp modelId="{D7912838-E751-4922-A7C3-26733E7CC67E}">
      <dsp:nvSpPr>
        <dsp:cNvPr id="0" name=""/>
        <dsp:cNvSpPr/>
      </dsp:nvSpPr>
      <dsp:spPr>
        <a:xfrm>
          <a:off x="2360903" y="390446"/>
          <a:ext cx="2106121" cy="1965862"/>
        </a:xfrm>
        <a:prstGeom prst="ellipse">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Posture	</a:t>
          </a:r>
          <a:r>
            <a:rPr lang="en-US" sz="2300" kern="1200" dirty="0" smtClean="0"/>
            <a:t> </a:t>
          </a:r>
          <a:endParaRPr lang="en-US" sz="2300" kern="1200" dirty="0"/>
        </a:p>
      </dsp:txBody>
      <dsp:txXfrm>
        <a:off x="2669337" y="678340"/>
        <a:ext cx="1489253" cy="1390074"/>
      </dsp:txXfrm>
    </dsp:sp>
    <dsp:sp modelId="{99F6C465-7F54-445E-9756-D713F591D91E}">
      <dsp:nvSpPr>
        <dsp:cNvPr id="0" name=""/>
        <dsp:cNvSpPr/>
      </dsp:nvSpPr>
      <dsp:spPr>
        <a:xfrm>
          <a:off x="4387073" y="127297"/>
          <a:ext cx="2381062" cy="2124170"/>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Workplace</a:t>
          </a:r>
          <a:endParaRPr lang="en-US" sz="2300" kern="1200" dirty="0"/>
        </a:p>
      </dsp:txBody>
      <dsp:txXfrm>
        <a:off x="4735771" y="438374"/>
        <a:ext cx="1683666" cy="1502016"/>
      </dsp:txXfrm>
    </dsp:sp>
    <dsp:sp modelId="{56188CEF-BB46-4D00-AE21-62DEABA7C1A3}">
      <dsp:nvSpPr>
        <dsp:cNvPr id="0" name=""/>
        <dsp:cNvSpPr/>
      </dsp:nvSpPr>
      <dsp:spPr>
        <a:xfrm>
          <a:off x="1641837" y="7168"/>
          <a:ext cx="5709856" cy="3409319"/>
        </a:xfrm>
        <a:prstGeom prst="funnel">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48C59-C1E8-42F3-B7ED-E2E2359C07AF}">
      <dsp:nvSpPr>
        <dsp:cNvPr id="0" name=""/>
        <dsp:cNvSpPr/>
      </dsp:nvSpPr>
      <dsp:spPr>
        <a:xfrm>
          <a:off x="968646" y="1"/>
          <a:ext cx="3882470" cy="2470276"/>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lgerian" panose="04020705040A02060702" pitchFamily="82" charset="0"/>
            </a:rPr>
            <a:t>Furniture</a:t>
          </a:r>
        </a:p>
        <a:p>
          <a:pPr lvl="0" algn="ctr" defTabSz="1600200">
            <a:lnSpc>
              <a:spcPct val="90000"/>
            </a:lnSpc>
            <a:spcBef>
              <a:spcPct val="0"/>
            </a:spcBef>
            <a:spcAft>
              <a:spcPct val="35000"/>
            </a:spcAft>
          </a:pPr>
          <a:r>
            <a:rPr lang="en-US" sz="2800" kern="1200" dirty="0" smtClean="0"/>
            <a:t>(Chair, desk, etc.) </a:t>
          </a:r>
          <a:endParaRPr lang="en-US" sz="2800" kern="1200" dirty="0"/>
        </a:p>
      </dsp:txBody>
      <dsp:txXfrm>
        <a:off x="968646" y="1"/>
        <a:ext cx="3882470" cy="2470276"/>
      </dsp:txXfrm>
    </dsp:sp>
    <dsp:sp modelId="{38C921ED-1615-4E16-8A39-98780443C81A}">
      <dsp:nvSpPr>
        <dsp:cNvPr id="0" name=""/>
        <dsp:cNvSpPr/>
      </dsp:nvSpPr>
      <dsp:spPr>
        <a:xfrm>
          <a:off x="5239365" y="72541"/>
          <a:ext cx="3882470" cy="2329482"/>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Algerian" panose="04020705040A02060702" pitchFamily="82" charset="0"/>
            </a:rPr>
            <a:t>Computer</a:t>
          </a:r>
          <a:r>
            <a:rPr lang="en-US" sz="3600" kern="1200" dirty="0" smtClean="0"/>
            <a:t> </a:t>
          </a:r>
          <a:r>
            <a:rPr lang="en-US" sz="3200" kern="1200" dirty="0" smtClean="0">
              <a:latin typeface="Algerian" panose="04020705040A02060702" pitchFamily="82" charset="0"/>
            </a:rPr>
            <a:t>equipment</a:t>
          </a:r>
          <a:r>
            <a:rPr lang="en-US" sz="3600" kern="1200" dirty="0" smtClean="0"/>
            <a:t> </a:t>
          </a:r>
          <a:r>
            <a:rPr lang="en-US" sz="2000" kern="1200" dirty="0" smtClean="0"/>
            <a:t>(Computer, monitor screen, keyboard, mouse, etc. ) </a:t>
          </a:r>
          <a:endParaRPr lang="en-US" sz="2000" kern="1200" dirty="0"/>
        </a:p>
      </dsp:txBody>
      <dsp:txXfrm>
        <a:off x="5239365" y="72541"/>
        <a:ext cx="3882470" cy="2329482"/>
      </dsp:txXfrm>
    </dsp:sp>
    <dsp:sp modelId="{FC836E81-8261-4C56-A9A7-6AC25291CAF8}">
      <dsp:nvSpPr>
        <dsp:cNvPr id="0" name=""/>
        <dsp:cNvSpPr/>
      </dsp:nvSpPr>
      <dsp:spPr>
        <a:xfrm>
          <a:off x="968646" y="2860668"/>
          <a:ext cx="3882470" cy="2329482"/>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Algerian" panose="04020705040A02060702" pitchFamily="82" charset="0"/>
            </a:rPr>
            <a:t>Accessories</a:t>
          </a:r>
          <a:r>
            <a:rPr lang="en-US" sz="3200" kern="1200" dirty="0" smtClean="0"/>
            <a:t> </a:t>
          </a:r>
          <a:r>
            <a:rPr lang="en-US" sz="2000" kern="1200" dirty="0" smtClean="0"/>
            <a:t>(Document holder, footrest, telephone, palm rest, mouse bridge)</a:t>
          </a:r>
          <a:r>
            <a:rPr lang="en-US" sz="2300" kern="1200" dirty="0" smtClean="0"/>
            <a:t>	</a:t>
          </a:r>
          <a:endParaRPr lang="en-US" sz="2300" kern="1200" dirty="0"/>
        </a:p>
      </dsp:txBody>
      <dsp:txXfrm>
        <a:off x="968646" y="2860668"/>
        <a:ext cx="3882470" cy="2329482"/>
      </dsp:txXfrm>
    </dsp:sp>
    <dsp:sp modelId="{1ABE3B0F-982A-443D-A1ED-62CAF4DD7DEF}">
      <dsp:nvSpPr>
        <dsp:cNvPr id="0" name=""/>
        <dsp:cNvSpPr/>
      </dsp:nvSpPr>
      <dsp:spPr>
        <a:xfrm>
          <a:off x="5239365" y="2860668"/>
          <a:ext cx="3882470" cy="2329482"/>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lgerian" panose="04020705040A02060702" pitchFamily="82" charset="0"/>
            </a:rPr>
            <a:t>Ambient factors </a:t>
          </a:r>
          <a:r>
            <a:rPr lang="en-US" sz="1800" kern="1200" dirty="0" smtClean="0"/>
            <a:t>(Noise, illumination, glare, temperature, humidity and static electricity)</a:t>
          </a:r>
          <a:endParaRPr lang="en-US" sz="1800" kern="1200" dirty="0"/>
        </a:p>
      </dsp:txBody>
      <dsp:txXfrm>
        <a:off x="5239365" y="2860668"/>
        <a:ext cx="3882470" cy="232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BC4BBA-DD4E-457C-B12B-DBF4EEB4E2AF}" type="datetimeFigureOut">
              <a:rPr lang="en-US" smtClean="0"/>
              <a:t>4/21/2015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E4D5CA-DD6F-4747-B2E5-9CAA4C584262}" type="slidenum">
              <a:rPr lang="en-US" smtClean="0"/>
              <a:t>‹#›</a:t>
            </a:fld>
            <a:endParaRPr lang="en-US" dirty="0"/>
          </a:p>
        </p:txBody>
      </p:sp>
    </p:spTree>
    <p:extLst>
      <p:ext uri="{BB962C8B-B14F-4D97-AF65-F5344CB8AC3E}">
        <p14:creationId xmlns:p14="http://schemas.microsoft.com/office/powerpoint/2010/main" val="1377752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744C6-0A5B-4244-B685-3D36CFE4E4CD}" type="datetimeFigureOut">
              <a:rPr lang="en-US" smtClean="0"/>
              <a:t>4/21/2015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1C311-A6D2-48E8-8C1D-685E8937C70D}" type="slidenum">
              <a:rPr lang="en-US" smtClean="0"/>
              <a:t>‹#›</a:t>
            </a:fld>
            <a:endParaRPr lang="en-US" dirty="0"/>
          </a:p>
        </p:txBody>
      </p:sp>
    </p:spTree>
    <p:extLst>
      <p:ext uri="{BB962C8B-B14F-4D97-AF65-F5344CB8AC3E}">
        <p14:creationId xmlns:p14="http://schemas.microsoft.com/office/powerpoint/2010/main" val="146128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ha.gov/pls/oshaweb/owadisp.show_document?p_table=UNIFIED_AGENDA&amp;p_id=448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sha.gov/SLTC/etools/computerworkstations/checklist_purchasing_guide.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safety.duke.edu/Ergonomics/Documents/StandardsandGuidelinesforComputerWorkstations.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cbs.state.or.us/osha/pdf/pubs/1863.pdf"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safety.duke.edu/Ergonomics/Documents/StandardsandGuidelinesforComputerWorkstations.pdf" TargetMode="External"/><Relationship Id="rId5" Type="http://schemas.openxmlformats.org/officeDocument/2006/relationships/hyperlink" Target="https://www.osha.gov/Publications/videoDisplay/videoDisplay.html" TargetMode="External"/><Relationship Id="rId4" Type="http://schemas.openxmlformats.org/officeDocument/2006/relationships/hyperlink" Target="https://www.osha.gov/SLTC/etools/computerworkstations/positions.html"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NOTE: In the following slides, the references mentioned on the slide,</a:t>
            </a:r>
            <a:r>
              <a:rPr lang="en-US" sz="600" baseline="0" dirty="0" smtClean="0"/>
              <a:t> are also the references for the notes mentioned underneath the slide. </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1</a:t>
            </a:fld>
            <a:endParaRPr lang="en-US" dirty="0"/>
          </a:p>
        </p:txBody>
      </p:sp>
    </p:spTree>
    <p:extLst>
      <p:ext uri="{BB962C8B-B14F-4D97-AF65-F5344CB8AC3E}">
        <p14:creationId xmlns:p14="http://schemas.microsoft.com/office/powerpoint/2010/main" val="297655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Risk</a:t>
            </a:r>
            <a:r>
              <a:rPr lang="en-US" sz="600" baseline="0" dirty="0" smtClean="0"/>
              <a:t> factors for back pain in office workers (</a:t>
            </a:r>
            <a:r>
              <a:rPr lang="en-US" sz="600" baseline="0" dirty="0" err="1" smtClean="0"/>
              <a:t>Janwantanakul</a:t>
            </a:r>
            <a:r>
              <a:rPr lang="en-US" sz="600" baseline="0" dirty="0" smtClean="0"/>
              <a:t> et al, 2012)</a:t>
            </a:r>
          </a:p>
          <a:p>
            <a:r>
              <a:rPr lang="en-US" sz="600" baseline="0" dirty="0" smtClean="0"/>
              <a:t>Strong evidence for h/o low back pain.</a:t>
            </a:r>
          </a:p>
          <a:p>
            <a:r>
              <a:rPr lang="en-US" sz="600" baseline="0" dirty="0" smtClean="0"/>
              <a:t>Limited evidence for postural factors, job strain (in females only) were identified as risk factors for onset of new episode of LBP.  </a:t>
            </a:r>
          </a:p>
          <a:p>
            <a:r>
              <a:rPr lang="en-US" sz="600" baseline="0" dirty="0" smtClean="0"/>
              <a:t>Factors like age, daily computer use, workstation ergonomics, social support and job demands were not identified as risk factors. </a:t>
            </a:r>
          </a:p>
        </p:txBody>
      </p:sp>
      <p:sp>
        <p:nvSpPr>
          <p:cNvPr id="4" name="Slide Number Placeholder 3"/>
          <p:cNvSpPr>
            <a:spLocks noGrp="1"/>
          </p:cNvSpPr>
          <p:nvPr>
            <p:ph type="sldNum" sz="quarter" idx="10"/>
          </p:nvPr>
        </p:nvSpPr>
        <p:spPr/>
        <p:txBody>
          <a:bodyPr/>
          <a:lstStyle/>
          <a:p>
            <a:fld id="{AB61C311-A6D2-48E8-8C1D-685E8937C70D}" type="slidenum">
              <a:rPr lang="en-US" smtClean="0"/>
              <a:t>10</a:t>
            </a:fld>
            <a:endParaRPr lang="en-US" dirty="0"/>
          </a:p>
        </p:txBody>
      </p:sp>
    </p:spTree>
    <p:extLst>
      <p:ext uri="{BB962C8B-B14F-4D97-AF65-F5344CB8AC3E}">
        <p14:creationId xmlns:p14="http://schemas.microsoft.com/office/powerpoint/2010/main" val="241948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t>Additional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As you may have noticed, there</a:t>
            </a:r>
            <a:r>
              <a:rPr lang="en-US" sz="600" baseline="0" dirty="0" smtClean="0"/>
              <a:t> were some common risk factors mentioned for both neck and back, in the previous slides. </a:t>
            </a:r>
          </a:p>
          <a:p>
            <a:r>
              <a:rPr lang="en-US" sz="600" baseline="0" dirty="0" smtClean="0"/>
              <a:t>These and other j</a:t>
            </a:r>
            <a:r>
              <a:rPr lang="en-US" sz="600" dirty="0" smtClean="0"/>
              <a:t>ob</a:t>
            </a:r>
            <a:r>
              <a:rPr lang="en-US" sz="600" baseline="0" dirty="0" smtClean="0"/>
              <a:t> related stressors  that may cause WRMD are considered here as risk factors. </a:t>
            </a:r>
          </a:p>
          <a:p>
            <a:r>
              <a:rPr lang="en-US" sz="600" dirty="0" smtClean="0"/>
              <a:t>Repetitive movements : Example: Repetitive activity like typing for long periods without rest. Force</a:t>
            </a:r>
            <a:r>
              <a:rPr lang="en-US" sz="600" baseline="0" dirty="0" smtClean="0"/>
              <a:t> of movement is important here. If localized pain, stiffness and tenderness is present it may indicate that the muscle has been exerted beyond its capacity. </a:t>
            </a:r>
            <a:endParaRPr lang="en-US" sz="600" dirty="0" smtClean="0"/>
          </a:p>
          <a:p>
            <a:r>
              <a:rPr lang="en-US" sz="600" dirty="0" smtClean="0"/>
              <a:t>Awkward postures: may cause the muscles</a:t>
            </a:r>
            <a:r>
              <a:rPr lang="en-US" sz="600" baseline="0" dirty="0" smtClean="0"/>
              <a:t> to be stretched or compressed, irritating them, leading to discomfort, soreness and pain. </a:t>
            </a:r>
            <a:r>
              <a:rPr lang="en-US" sz="600" dirty="0" smtClean="0"/>
              <a:t>Example: Neck bent too far forward or wrists are bent too far back.</a:t>
            </a:r>
          </a:p>
          <a:p>
            <a:r>
              <a:rPr lang="en-US" sz="600" dirty="0" smtClean="0"/>
              <a:t>Static posture: - </a:t>
            </a:r>
            <a:r>
              <a:rPr lang="en-US" sz="600" baseline="0" dirty="0" smtClean="0"/>
              <a:t> </a:t>
            </a:r>
            <a:r>
              <a:rPr lang="en-US" sz="600" dirty="0" smtClean="0"/>
              <a:t>Ma</a:t>
            </a:r>
            <a:r>
              <a:rPr lang="en-US" sz="600" baseline="0" dirty="0" smtClean="0"/>
              <a:t> y result in the muscles getting fatigued and overexerted. </a:t>
            </a:r>
            <a:r>
              <a:rPr lang="en-US" sz="600" dirty="0" smtClean="0"/>
              <a:t>Example: Prolonged sitting without getting up from work table or without stretching. (</a:t>
            </a:r>
            <a:r>
              <a:rPr lang="en-US" sz="600" baseline="0" dirty="0" smtClean="0"/>
              <a:t> Reference for above notes : </a:t>
            </a:r>
            <a:r>
              <a:rPr lang="en-US" sz="600" dirty="0" smtClean="0"/>
              <a:t>OSHA) </a:t>
            </a:r>
          </a:p>
          <a:p>
            <a:r>
              <a:rPr lang="en-US" sz="600" dirty="0" smtClean="0"/>
              <a:t>With</a:t>
            </a:r>
            <a:r>
              <a:rPr lang="en-US" sz="600" baseline="0" dirty="0" smtClean="0"/>
              <a:t> decrease need for a computer worker to get up from his workplace, even for office chores, like sending mail or printing documents,  and the increased sedentary nature of the job, sustained postures are most frequently seen (Irmak, Work 2012)</a:t>
            </a:r>
            <a:endParaRPr lang="en-US" sz="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t>(Reference</a:t>
            </a:r>
            <a:r>
              <a:rPr lang="en-US" sz="600" baseline="0" dirty="0" smtClean="0"/>
              <a:t> OSHA) </a:t>
            </a:r>
            <a:r>
              <a:rPr lang="en-US" sz="600" dirty="0" smtClean="0"/>
              <a:t>Others include: Gender, H/o previous WRMD  Psychological factors, </a:t>
            </a:r>
            <a:r>
              <a:rPr lang="en-US" sz="600" baseline="0" dirty="0" smtClean="0"/>
              <a:t> gender.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baseline="0" dirty="0" smtClean="0"/>
              <a:t>Contact stress is another risk factor, where pressure on the legs at the edge of the chair or the elbow/forearm from the arm rest may cause pain/ numbness/ tingling.</a:t>
            </a:r>
          </a:p>
          <a:p>
            <a:r>
              <a:rPr lang="en-US" sz="600" baseline="0" dirty="0" smtClean="0"/>
              <a:t>( Other references for above notes:  </a:t>
            </a:r>
            <a:r>
              <a:rPr lang="en-US" sz="600" dirty="0" smtClean="0"/>
              <a:t>Prevention of Work-related Musculoskeletal disorders. OSHA. </a:t>
            </a:r>
          </a:p>
          <a:p>
            <a:r>
              <a:rPr lang="en-US" sz="600" u="sng" dirty="0" smtClean="0">
                <a:solidFill>
                  <a:schemeClr val="accent4">
                    <a:lumMod val="50000"/>
                  </a:schemeClr>
                </a:solidFill>
                <a:hlinkClick r:id="rId3"/>
              </a:rPr>
              <a:t>https://www.osha.gov/pls/oshaweb/owadisp.show_document?p_table=UNIFIED_AGENDA&amp;p_id=4481</a:t>
            </a:r>
            <a:r>
              <a:rPr lang="en-US" sz="600" u="sng" dirty="0" smtClean="0">
                <a:solidFill>
                  <a:schemeClr val="accent4">
                    <a:lumMod val="50000"/>
                  </a:schemeClr>
                </a:solidFill>
              </a:rPr>
              <a:t>   </a:t>
            </a:r>
            <a:r>
              <a:rPr lang="en-US" sz="600" dirty="0" smtClean="0"/>
              <a:t>Updated Fall 2014</a:t>
            </a:r>
          </a:p>
          <a:p>
            <a:r>
              <a:rPr lang="en-US" sz="600" dirty="0" smtClean="0"/>
              <a:t>Source: Evaluating your computer workstation. Oregon OSHA</a:t>
            </a:r>
            <a:r>
              <a:rPr lang="en-US" sz="600" dirty="0" smtClean="0">
                <a:solidFill>
                  <a:srgbClr val="00B050"/>
                </a:solidFill>
              </a:rPr>
              <a:t>. http://www.cbs.state.or.us/osha/pdf/pubs/1863.pdf </a:t>
            </a:r>
          </a:p>
          <a:p>
            <a:r>
              <a:rPr lang="en-US" sz="600" dirty="0" smtClean="0">
                <a:solidFill>
                  <a:srgbClr val="00B050"/>
                </a:solidFill>
              </a:rPr>
              <a:t>Cote et al, J Manipulative </a:t>
            </a:r>
            <a:r>
              <a:rPr lang="en-US" sz="600" dirty="0" err="1" smtClean="0">
                <a:solidFill>
                  <a:srgbClr val="00B050"/>
                </a:solidFill>
              </a:rPr>
              <a:t>Physiol</a:t>
            </a:r>
            <a:r>
              <a:rPr lang="en-US" sz="600" dirty="0" smtClean="0">
                <a:solidFill>
                  <a:srgbClr val="00B050"/>
                </a:solidFill>
              </a:rPr>
              <a:t> </a:t>
            </a:r>
            <a:r>
              <a:rPr lang="en-US" sz="600" dirty="0" err="1" smtClean="0">
                <a:solidFill>
                  <a:srgbClr val="00B050"/>
                </a:solidFill>
              </a:rPr>
              <a:t>Ther</a:t>
            </a:r>
            <a:r>
              <a:rPr lang="en-US" sz="600" dirty="0" smtClean="0">
                <a:solidFill>
                  <a:srgbClr val="00B050"/>
                </a:solidFill>
              </a:rPr>
              <a:t>  2009)</a:t>
            </a:r>
          </a:p>
          <a:p>
            <a:endParaRPr lang="en-US" sz="600" dirty="0" smtClean="0">
              <a:solidFill>
                <a:srgbClr val="00B050"/>
              </a:solidFill>
            </a:endParaRPr>
          </a:p>
          <a:p>
            <a:r>
              <a:rPr lang="en-US" sz="600" dirty="0" smtClean="0">
                <a:solidFill>
                  <a:srgbClr val="00B050"/>
                </a:solidFill>
              </a:rPr>
              <a:t>-  Goodman et al, Greene et</a:t>
            </a:r>
            <a:r>
              <a:rPr lang="en-US" sz="600" baseline="0" dirty="0" smtClean="0">
                <a:solidFill>
                  <a:srgbClr val="00B050"/>
                </a:solidFill>
              </a:rPr>
              <a:t> al</a:t>
            </a:r>
            <a:r>
              <a:rPr lang="en-US" sz="600" dirty="0" smtClean="0">
                <a:solidFill>
                  <a:srgbClr val="00B050"/>
                </a:solidFill>
              </a:rPr>
              <a:t>:</a:t>
            </a:r>
            <a:endParaRPr lang="en-US" sz="600" dirty="0" smtClean="0"/>
          </a:p>
          <a:p>
            <a:r>
              <a:rPr lang="en-US" sz="600" dirty="0" smtClean="0"/>
              <a:t>- Explain</a:t>
            </a:r>
            <a:r>
              <a:rPr lang="en-US" sz="600" baseline="0" dirty="0" smtClean="0"/>
              <a:t> the term Cumulative trauma disorder (CTD) to participants: A condition where muscles, nerves and tendons (muscle ends) undergo wear and tear and reach a point, where they are unable to heal by themselves. This results in development of pain, discomfort, and functional capacity limitation. Other negative effects of CTD include, but are not limited to increased health care costs, lost days of work, decreased productivity and decreased quality of life. </a:t>
            </a:r>
            <a:endParaRPr lang="en-US" sz="600" dirty="0" smtClean="0"/>
          </a:p>
        </p:txBody>
      </p:sp>
      <p:sp>
        <p:nvSpPr>
          <p:cNvPr id="4" name="Slide Number Placeholder 3"/>
          <p:cNvSpPr>
            <a:spLocks noGrp="1"/>
          </p:cNvSpPr>
          <p:nvPr>
            <p:ph type="sldNum" sz="quarter" idx="10"/>
          </p:nvPr>
        </p:nvSpPr>
        <p:spPr/>
        <p:txBody>
          <a:bodyPr/>
          <a:lstStyle/>
          <a:p>
            <a:fld id="{AB61C311-A6D2-48E8-8C1D-685E8937C70D}" type="slidenum">
              <a:rPr lang="en-US" smtClean="0"/>
              <a:t>11</a:t>
            </a:fld>
            <a:endParaRPr lang="en-US" dirty="0"/>
          </a:p>
        </p:txBody>
      </p:sp>
    </p:spTree>
    <p:extLst>
      <p:ext uri="{BB962C8B-B14F-4D97-AF65-F5344CB8AC3E}">
        <p14:creationId xmlns:p14="http://schemas.microsoft.com/office/powerpoint/2010/main" val="471694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Others include : E.g. Psychological and social factors</a:t>
            </a:r>
          </a:p>
          <a:p>
            <a:r>
              <a:rPr lang="en-US" sz="600" dirty="0" smtClean="0"/>
              <a:t>Posture</a:t>
            </a:r>
            <a:r>
              <a:rPr lang="en-US" sz="600" baseline="0" dirty="0" smtClean="0"/>
              <a:t> and workplace factors are the two risk factors that we will be focusing on </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12</a:t>
            </a:fld>
            <a:endParaRPr lang="en-US" dirty="0"/>
          </a:p>
        </p:txBody>
      </p:sp>
    </p:spTree>
    <p:extLst>
      <p:ext uri="{BB962C8B-B14F-4D97-AF65-F5344CB8AC3E}">
        <p14:creationId xmlns:p14="http://schemas.microsoft.com/office/powerpoint/2010/main" val="118301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This slide is mainly to discuss</a:t>
            </a:r>
            <a:r>
              <a:rPr lang="en-US" sz="600" baseline="0" dirty="0" smtClean="0"/>
              <a:t> about the evidence based literature that exists in support for the workstation design changes and postural re-education, in decreasing the work related musculoskeletal disorders. </a:t>
            </a:r>
          </a:p>
          <a:p>
            <a:pPr marL="171450" indent="-171450">
              <a:buFontTx/>
              <a:buChar char="-"/>
            </a:pPr>
            <a:r>
              <a:rPr lang="en-US" sz="600" baseline="0" dirty="0" smtClean="0"/>
              <a:t>Those who have less awkward postures, may not feel compelled to change their posture and make appropriate changes to relieve their pain, unlike an employee with higher awkward postures, who may have attempted to relieve himself of pain/ discomfort. However, in attempting to do so, the employees with higher awkward postures may assume another improper posture.</a:t>
            </a:r>
          </a:p>
          <a:p>
            <a:pPr marL="0" indent="0">
              <a:buFontTx/>
              <a:buNone/>
            </a:pPr>
            <a:r>
              <a:rPr lang="en-US" sz="600" baseline="0" dirty="0" smtClean="0"/>
              <a:t>- Study by </a:t>
            </a:r>
            <a:r>
              <a:rPr lang="en-US" sz="600" baseline="0" dirty="0" err="1" smtClean="0"/>
              <a:t>Esmaeilzadeh</a:t>
            </a:r>
            <a:r>
              <a:rPr lang="en-US" sz="600" baseline="0" dirty="0" smtClean="0"/>
              <a:t> is mainly related on how improving work posture and workstation layouts helps decrease computer work related WRMD of upper limb. </a:t>
            </a:r>
          </a:p>
          <a:p>
            <a:pPr marL="0" indent="0">
              <a:buFontTx/>
              <a:buNone/>
            </a:pPr>
            <a:endParaRPr lang="en-US" sz="600" dirty="0" smtClean="0"/>
          </a:p>
          <a:p>
            <a:pPr marL="0" indent="0">
              <a:buFontTx/>
              <a:buNone/>
            </a:pPr>
            <a:r>
              <a:rPr lang="en-US" sz="600" dirty="0" err="1" smtClean="0"/>
              <a:t>Brisson</a:t>
            </a:r>
            <a:r>
              <a:rPr lang="en-US" sz="600" dirty="0" smtClean="0"/>
              <a:t> et al: Those aged &lt; 40 were shown</a:t>
            </a:r>
            <a:r>
              <a:rPr lang="en-US" sz="600" baseline="0" dirty="0" smtClean="0"/>
              <a:t> to have better benefits with an ergonomic program involving the workstation changes, postural changes and the interventions targeting visual components. Though this study had some great limitations. </a:t>
            </a:r>
          </a:p>
          <a:p>
            <a:pPr marL="0" indent="0">
              <a:buFontTx/>
              <a:buNone/>
            </a:pPr>
            <a:endParaRPr lang="en-US" sz="600" baseline="0" dirty="0" smtClean="0"/>
          </a:p>
          <a:p>
            <a:pPr marL="0" indent="0">
              <a:buFontTx/>
              <a:buNone/>
            </a:pPr>
            <a:r>
              <a:rPr lang="en-US" sz="600" baseline="0" dirty="0" err="1" smtClean="0"/>
              <a:t>Larsman</a:t>
            </a:r>
            <a:r>
              <a:rPr lang="en-US" sz="600" baseline="0" dirty="0" smtClean="0"/>
              <a:t> et al: </a:t>
            </a:r>
          </a:p>
          <a:p>
            <a:pPr marL="0" indent="0">
              <a:buFontTx/>
              <a:buNone/>
            </a:pPr>
            <a:r>
              <a:rPr lang="en-US" sz="600" baseline="0" dirty="0" smtClean="0"/>
              <a:t>-Higher symptom intensity /disability at baseline, resulted in higher improvements in symptoms and disability, after intervention ( Possibly, as the participants were more motivated to participate in the program to improve their condition)</a:t>
            </a:r>
          </a:p>
          <a:p>
            <a:pPr marL="171450" indent="-171450">
              <a:buFontTx/>
              <a:buChar char="-"/>
            </a:pPr>
            <a:r>
              <a:rPr lang="en-US" sz="600" baseline="0" dirty="0" smtClean="0"/>
              <a:t>Patients with tension neck syndrome, muscle pain (myalgia), neck pain (</a:t>
            </a:r>
            <a:r>
              <a:rPr lang="en-US" sz="600" baseline="0" dirty="0" err="1" smtClean="0"/>
              <a:t>cervicalgia</a:t>
            </a:r>
            <a:r>
              <a:rPr lang="en-US" sz="600" baseline="0" dirty="0" smtClean="0"/>
              <a:t>) had higher chances of improvement after ergonomic intervention.</a:t>
            </a:r>
          </a:p>
          <a:p>
            <a:pPr marL="171450" indent="-171450">
              <a:buFontTx/>
              <a:buChar char="-"/>
            </a:pPr>
            <a:r>
              <a:rPr lang="en-US" sz="600" baseline="0" dirty="0" smtClean="0"/>
              <a:t>Those who have less amounts of muscle rest benefit more with ergonomic counselling. </a:t>
            </a:r>
          </a:p>
          <a:p>
            <a:pPr marL="0" indent="0">
              <a:buFontTx/>
              <a:buNone/>
            </a:pPr>
            <a:endParaRPr lang="en-US" sz="600" dirty="0" smtClean="0"/>
          </a:p>
        </p:txBody>
      </p:sp>
      <p:sp>
        <p:nvSpPr>
          <p:cNvPr id="4" name="Slide Number Placeholder 3"/>
          <p:cNvSpPr>
            <a:spLocks noGrp="1"/>
          </p:cNvSpPr>
          <p:nvPr>
            <p:ph type="sldNum" sz="quarter" idx="10"/>
          </p:nvPr>
        </p:nvSpPr>
        <p:spPr/>
        <p:txBody>
          <a:bodyPr/>
          <a:lstStyle/>
          <a:p>
            <a:fld id="{AB61C311-A6D2-48E8-8C1D-685E8937C70D}" type="slidenum">
              <a:rPr lang="en-US" smtClean="0"/>
              <a:t>13</a:t>
            </a:fld>
            <a:endParaRPr lang="en-US" dirty="0"/>
          </a:p>
        </p:txBody>
      </p:sp>
    </p:spTree>
    <p:extLst>
      <p:ext uri="{BB962C8B-B14F-4D97-AF65-F5344CB8AC3E}">
        <p14:creationId xmlns:p14="http://schemas.microsoft.com/office/powerpoint/2010/main" val="1203076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Interventions used successfully for improving workplace and posture and decreasing computer related symptoms</a:t>
            </a:r>
          </a:p>
          <a:p>
            <a:r>
              <a:rPr lang="en-US" sz="600" u="sng" dirty="0" smtClean="0"/>
              <a:t>Additional points:</a:t>
            </a:r>
          </a:p>
          <a:p>
            <a:r>
              <a:rPr lang="en-US" sz="600" dirty="0" smtClean="0"/>
              <a:t>This slide is to mainly discuss</a:t>
            </a:r>
            <a:r>
              <a:rPr lang="en-US" sz="600" baseline="0" dirty="0" smtClean="0"/>
              <a:t> about the evidence based literature that exists in support for the workstation design changes and postural re-education in decreasing the work related musculoskeletal disorders. </a:t>
            </a:r>
            <a:endParaRPr lang="en-US" sz="600" dirty="0" smtClean="0"/>
          </a:p>
          <a:p>
            <a:pPr marL="171450" indent="-171450">
              <a:buFontTx/>
              <a:buChar char="-"/>
            </a:pPr>
            <a:r>
              <a:rPr lang="en-US" sz="600" dirty="0" smtClean="0"/>
              <a:t>Interventions used for workplace</a:t>
            </a:r>
            <a:r>
              <a:rPr lang="en-US" sz="600" baseline="0" dirty="0" smtClean="0"/>
              <a:t> and posture:</a:t>
            </a:r>
          </a:p>
          <a:p>
            <a:pPr marL="0" indent="0">
              <a:buFontTx/>
              <a:buNone/>
            </a:pPr>
            <a:r>
              <a:rPr lang="en-US" sz="600" baseline="0" dirty="0" smtClean="0"/>
              <a:t>1. Interactive sessions (theoretical and practical) </a:t>
            </a:r>
          </a:p>
          <a:p>
            <a:pPr marL="0" indent="0">
              <a:buFontTx/>
              <a:buNone/>
            </a:pPr>
            <a:r>
              <a:rPr lang="en-US" sz="600" baseline="0" dirty="0" smtClean="0"/>
              <a:t>2. Ergonomic training brochure </a:t>
            </a:r>
          </a:p>
          <a:p>
            <a:pPr marL="0" indent="0">
              <a:buFontTx/>
              <a:buNone/>
            </a:pPr>
            <a:r>
              <a:rPr lang="en-US" sz="600" baseline="0" dirty="0" smtClean="0"/>
              <a:t>3. Workplace visit </a:t>
            </a:r>
            <a:r>
              <a:rPr lang="en-US" sz="600" baseline="0" dirty="0"/>
              <a:t> </a:t>
            </a:r>
            <a:r>
              <a:rPr lang="en-US" sz="600" baseline="0" dirty="0" smtClean="0"/>
              <a:t>and workplace adjustments.</a:t>
            </a:r>
          </a:p>
          <a:p>
            <a:pPr marL="0" indent="0">
              <a:buFontTx/>
              <a:buNone/>
            </a:pPr>
            <a:r>
              <a:rPr lang="en-US" sz="600" baseline="0" dirty="0" smtClean="0"/>
              <a:t>All 3 sessions were present in the study by </a:t>
            </a:r>
            <a:r>
              <a:rPr lang="en-US" sz="600" baseline="0" dirty="0" err="1" smtClean="0"/>
              <a:t>Esmaeilzadeh</a:t>
            </a:r>
            <a:r>
              <a:rPr lang="en-US" sz="600" baseline="0" dirty="0" smtClean="0"/>
              <a:t> et al.</a:t>
            </a:r>
          </a:p>
          <a:p>
            <a:pPr marL="0" indent="0">
              <a:buFontTx/>
              <a:buNone/>
            </a:pPr>
            <a:r>
              <a:rPr lang="en-US" sz="600" baseline="0" dirty="0" err="1" smtClean="0"/>
              <a:t>Ketola</a:t>
            </a:r>
            <a:r>
              <a:rPr lang="en-US" sz="600" baseline="0" dirty="0" smtClean="0"/>
              <a:t> et al: The study found positive results from 1 hour training session, workstation changes (new equipment had been ordered in case of few patients) and with instruction about rest breaks and work posture. However, providing an ergonomic brochure alone was not found to be so useful. </a:t>
            </a:r>
          </a:p>
          <a:p>
            <a:pPr marL="0" indent="0">
              <a:buFontTx/>
              <a:buNone/>
            </a:pPr>
            <a:r>
              <a:rPr lang="en-US" sz="600" baseline="0" dirty="0" err="1" smtClean="0"/>
              <a:t>Levanon</a:t>
            </a:r>
            <a:r>
              <a:rPr lang="en-US" sz="600" baseline="0" dirty="0" smtClean="0"/>
              <a:t> et al: Positive effect in form of pain reduction was found with Biofeedback (feedback from muscles) (EMG used) for muscles of wrist extensors (wrist muscles), fingers and upper trapezius (neck muscles) with immediate visual and auditory feedback. 3 study groups were present: ergonomic intervention with biofeedback, ergonomic intervention without biofeedback and no intervention groups. </a:t>
            </a:r>
          </a:p>
          <a:p>
            <a:pPr marL="0" indent="0">
              <a:buFontTx/>
              <a:buNone/>
            </a:pPr>
            <a:r>
              <a:rPr lang="en-US" sz="600" baseline="0" dirty="0" err="1" smtClean="0"/>
              <a:t>Pillastrini</a:t>
            </a:r>
            <a:r>
              <a:rPr lang="en-US" sz="600" baseline="0" dirty="0" smtClean="0"/>
              <a:t> et al: 2 study groups were present. The study group that had received ergonomic intervention in form of workstation adjustment, in addition to lumbar support, ergonomic wrist support, foot rest and a paper mount over 5 months, were benefited with decreased lower back, neck and shoulder symptoms, compared to the group that had received only brochure.</a:t>
            </a:r>
          </a:p>
          <a:p>
            <a:pPr marL="0" indent="0">
              <a:buFontTx/>
              <a:buNone/>
            </a:pPr>
            <a:r>
              <a:rPr lang="en-US" sz="600" baseline="0" dirty="0" smtClean="0"/>
              <a:t>Both </a:t>
            </a:r>
            <a:r>
              <a:rPr lang="en-US" sz="600" baseline="0" dirty="0" err="1" smtClean="0"/>
              <a:t>Ketola</a:t>
            </a:r>
            <a:r>
              <a:rPr lang="en-US" sz="600" baseline="0" dirty="0" smtClean="0"/>
              <a:t> et al and </a:t>
            </a:r>
            <a:r>
              <a:rPr lang="en-US" sz="600" baseline="0" dirty="0" err="1" smtClean="0"/>
              <a:t>Pillastrini</a:t>
            </a:r>
            <a:r>
              <a:rPr lang="en-US" sz="600" baseline="0" dirty="0" smtClean="0"/>
              <a:t> et al found that providing brochure alone was not effective and resulted in no long term changes in workers’ work style or workstation modifications. </a:t>
            </a:r>
          </a:p>
          <a:p>
            <a:pPr marL="0" indent="0">
              <a:buFontTx/>
              <a:buNone/>
            </a:pPr>
            <a:r>
              <a:rPr lang="en-US" sz="600" baseline="0" dirty="0" smtClean="0"/>
              <a:t>Rizzo et al: Included 1 hour </a:t>
            </a:r>
            <a:r>
              <a:rPr lang="en-US" sz="600" baseline="0" dirty="0" err="1" smtClean="0"/>
              <a:t>erognmics</a:t>
            </a:r>
            <a:r>
              <a:rPr lang="en-US" sz="600" baseline="0" dirty="0" smtClean="0"/>
              <a:t> education seminar, with focus on risk factors, adjustments to workstation equipment, rest breaks, exercises as recommended by OSHA, with a concluding Q &amp; A session was found to be useful in changing ergonomic habits. </a:t>
            </a:r>
          </a:p>
          <a:p>
            <a:pPr marL="0" indent="0">
              <a:buFontTx/>
              <a:buNone/>
            </a:pPr>
            <a:endParaRPr lang="en-US" sz="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err="1" smtClean="0"/>
              <a:t>Myofeedback</a:t>
            </a:r>
            <a:r>
              <a:rPr lang="en-US" sz="600" baseline="0" dirty="0" smtClean="0"/>
              <a:t> techniques ( feedback from muscles ) with ergonomic counselling has been found to be useful.  ( </a:t>
            </a:r>
            <a:r>
              <a:rPr lang="en-US" sz="600" baseline="0" dirty="0" err="1" smtClean="0"/>
              <a:t>Larsman</a:t>
            </a:r>
            <a:r>
              <a:rPr lang="en-US" sz="600" baseline="0" dirty="0" smtClean="0"/>
              <a:t> et al, 2009)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smtClean="0"/>
              <a:t>6 weeks of biofeedback training was found to be more beneficial than active exercise program and passive treatments like Interferential current therapy.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aseline="0" dirty="0" smtClean="0"/>
          </a:p>
          <a:p>
            <a:pPr marL="0" indent="0">
              <a:buFontTx/>
              <a:buNone/>
            </a:pPr>
            <a:endParaRPr lang="en-US" sz="600" baseline="0" dirty="0" smtClean="0"/>
          </a:p>
        </p:txBody>
      </p:sp>
      <p:sp>
        <p:nvSpPr>
          <p:cNvPr id="4" name="Slide Number Placeholder 3"/>
          <p:cNvSpPr>
            <a:spLocks noGrp="1"/>
          </p:cNvSpPr>
          <p:nvPr>
            <p:ph type="sldNum" sz="quarter" idx="10"/>
          </p:nvPr>
        </p:nvSpPr>
        <p:spPr/>
        <p:txBody>
          <a:bodyPr/>
          <a:lstStyle/>
          <a:p>
            <a:fld id="{AB61C311-A6D2-48E8-8C1D-685E8937C70D}" type="slidenum">
              <a:rPr lang="en-US" smtClean="0"/>
              <a:t>14</a:t>
            </a:fld>
            <a:endParaRPr lang="en-US" dirty="0"/>
          </a:p>
        </p:txBody>
      </p:sp>
    </p:spTree>
    <p:extLst>
      <p:ext uri="{BB962C8B-B14F-4D97-AF65-F5344CB8AC3E}">
        <p14:creationId xmlns:p14="http://schemas.microsoft.com/office/powerpoint/2010/main" val="429275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00" dirty="0"/>
          </a:p>
        </p:txBody>
      </p:sp>
      <p:sp>
        <p:nvSpPr>
          <p:cNvPr id="4" name="Slide Number Placeholder 3"/>
          <p:cNvSpPr>
            <a:spLocks noGrp="1"/>
          </p:cNvSpPr>
          <p:nvPr>
            <p:ph type="sldNum" sz="quarter" idx="10"/>
          </p:nvPr>
        </p:nvSpPr>
        <p:spPr/>
        <p:txBody>
          <a:bodyPr/>
          <a:lstStyle/>
          <a:p>
            <a:fld id="{AB61C311-A6D2-48E8-8C1D-685E8937C70D}" type="slidenum">
              <a:rPr lang="en-US" smtClean="0"/>
              <a:t>15</a:t>
            </a:fld>
            <a:endParaRPr lang="en-US" dirty="0"/>
          </a:p>
        </p:txBody>
      </p:sp>
    </p:spTree>
    <p:extLst>
      <p:ext uri="{BB962C8B-B14F-4D97-AF65-F5344CB8AC3E}">
        <p14:creationId xmlns:p14="http://schemas.microsoft.com/office/powerpoint/2010/main" val="298994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u="sng" dirty="0" smtClean="0">
                <a:solidFill>
                  <a:srgbClr val="002060"/>
                </a:solidFill>
              </a:rPr>
              <a:t>Stability: </a:t>
            </a:r>
            <a:r>
              <a:rPr lang="en-US" sz="600" dirty="0" smtClean="0">
                <a:solidFill>
                  <a:srgbClr val="002060"/>
                </a:solidFill>
              </a:rPr>
              <a:t>Chair should have five-point base. The chair adjustment</a:t>
            </a:r>
            <a:r>
              <a:rPr lang="en-US" sz="600" baseline="0" dirty="0" smtClean="0">
                <a:solidFill>
                  <a:srgbClr val="002060"/>
                </a:solidFill>
              </a:rPr>
              <a:t> controls should not get operated unintentionally. There should be no sharp edges </a:t>
            </a:r>
            <a:endParaRPr lang="en-US" sz="600" dirty="0" smtClean="0">
              <a:solidFill>
                <a:srgbClr val="002060"/>
              </a:solidFill>
            </a:endParaRPr>
          </a:p>
          <a:p>
            <a:r>
              <a:rPr lang="en-US" sz="600" u="sng" dirty="0" smtClean="0">
                <a:solidFill>
                  <a:srgbClr val="002060"/>
                </a:solidFill>
              </a:rPr>
              <a:t>Seat pan: </a:t>
            </a:r>
          </a:p>
          <a:p>
            <a:pPr>
              <a:buFont typeface="Courier New" panose="02070309020205020404" pitchFamily="49" charset="0"/>
              <a:buChar char="o"/>
            </a:pPr>
            <a:r>
              <a:rPr lang="en-US" sz="600" dirty="0" smtClean="0">
                <a:solidFill>
                  <a:srgbClr val="002060"/>
                </a:solidFill>
              </a:rPr>
              <a:t>Should allow 3-3.5 inches space between the front edge of the seat and the back of the lower leg.</a:t>
            </a:r>
          </a:p>
          <a:p>
            <a:pPr>
              <a:buFont typeface="Courier New" panose="02070309020205020404" pitchFamily="49" charset="0"/>
              <a:buChar char="o"/>
            </a:pPr>
            <a:r>
              <a:rPr lang="en-US" sz="600" dirty="0" smtClean="0">
                <a:solidFill>
                  <a:srgbClr val="002060"/>
                </a:solidFill>
              </a:rPr>
              <a:t>Should allow lower back to be in contact with the back rest. </a:t>
            </a:r>
          </a:p>
          <a:p>
            <a:r>
              <a:rPr lang="en-US" sz="600" u="sng" dirty="0" smtClean="0">
                <a:solidFill>
                  <a:srgbClr val="002060"/>
                </a:solidFill>
              </a:rPr>
              <a:t>Seat pan angle: </a:t>
            </a:r>
          </a:p>
          <a:p>
            <a:pPr>
              <a:buFont typeface="Courier New" panose="02070309020205020404" pitchFamily="49" charset="0"/>
              <a:buChar char="o"/>
            </a:pPr>
            <a:r>
              <a:rPr lang="en-US" sz="600" dirty="0" smtClean="0">
                <a:solidFill>
                  <a:srgbClr val="002060"/>
                </a:solidFill>
              </a:rPr>
              <a:t>Adjustable feature should be available in the chair to go back and forward </a:t>
            </a:r>
          </a:p>
          <a:p>
            <a:pPr>
              <a:buFont typeface="Courier New" panose="02070309020205020404" pitchFamily="49" charset="0"/>
              <a:buChar char="o"/>
            </a:pPr>
            <a:endParaRPr lang="en-US" sz="600" dirty="0" smtClean="0">
              <a:solidFill>
                <a:srgbClr val="002060"/>
              </a:solidFill>
            </a:endParaRPr>
          </a:p>
          <a:p>
            <a:r>
              <a:rPr lang="en-US" sz="600" u="sng" dirty="0" smtClean="0">
                <a:solidFill>
                  <a:srgbClr val="002060"/>
                </a:solidFill>
              </a:rPr>
              <a:t>Seat-pan padding </a:t>
            </a:r>
          </a:p>
          <a:p>
            <a:pPr>
              <a:buFont typeface="Courier New" panose="02070309020205020404" pitchFamily="49" charset="0"/>
              <a:buChar char="o"/>
            </a:pPr>
            <a:r>
              <a:rPr lang="en-US" sz="600" dirty="0" smtClean="0">
                <a:solidFill>
                  <a:srgbClr val="002060"/>
                </a:solidFill>
              </a:rPr>
              <a:t> Hard seat pans: too uncomfortable for prolonged sitting. Frequent postural changes will be needed to be comfortable. </a:t>
            </a:r>
          </a:p>
          <a:p>
            <a:pPr>
              <a:buFont typeface="Courier New" panose="02070309020205020404" pitchFamily="49" charset="0"/>
              <a:buChar char="o"/>
            </a:pPr>
            <a:r>
              <a:rPr lang="en-US" sz="600" dirty="0" smtClean="0">
                <a:solidFill>
                  <a:srgbClr val="002060"/>
                </a:solidFill>
              </a:rPr>
              <a:t>Soft, deeply padded seat pans: shifts pressure from the buttocks, increase tension in the hip muscles. Sinking into seat pan may occur. May restrict movements at thighs and buttocks. May cause low back fatigue. </a:t>
            </a:r>
          </a:p>
          <a:p>
            <a:pPr>
              <a:buFont typeface="Courier New" panose="02070309020205020404" pitchFamily="49" charset="0"/>
              <a:buChar char="o"/>
            </a:pPr>
            <a:r>
              <a:rPr lang="en-US" sz="600" dirty="0" smtClean="0">
                <a:solidFill>
                  <a:srgbClr val="002060"/>
                </a:solidFill>
              </a:rPr>
              <a:t>Front edge of the seat pan: Should be padded, to prevent compression of thigh tissues and restrict blood circulation</a:t>
            </a:r>
            <a:endParaRPr lang="en-US" sz="600" dirty="0" smtClean="0">
              <a:solidFill>
                <a:schemeClr val="tx1"/>
              </a:solidFill>
            </a:endParaRPr>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16</a:t>
            </a:fld>
            <a:endParaRPr lang="en-US" dirty="0"/>
          </a:p>
        </p:txBody>
      </p:sp>
    </p:spTree>
    <p:extLst>
      <p:ext uri="{BB962C8B-B14F-4D97-AF65-F5344CB8AC3E}">
        <p14:creationId xmlns:p14="http://schemas.microsoft.com/office/powerpoint/2010/main" val="2322585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600" dirty="0" smtClean="0">
                <a:solidFill>
                  <a:srgbClr val="002060"/>
                </a:solidFill>
                <a:latin typeface="+mn-lt"/>
                <a:cs typeface="Vrinda" panose="020B0502040204020203" pitchFamily="34" charset="0"/>
              </a:rPr>
              <a:t>Should support entire back, including the lower back (lumbar) region. </a:t>
            </a:r>
            <a:r>
              <a:rPr lang="en-US" sz="600" baseline="0" dirty="0" smtClean="0">
                <a:solidFill>
                  <a:srgbClr val="002060"/>
                </a:solidFill>
                <a:latin typeface="+mn-lt"/>
                <a:cs typeface="Vrinda" panose="020B0502040204020203" pitchFamily="34" charset="0"/>
              </a:rPr>
              <a:t>(Oregon OSHA)</a:t>
            </a:r>
            <a:endParaRPr lang="en-US" sz="600" dirty="0" smtClean="0">
              <a:solidFill>
                <a:srgbClr val="002060"/>
              </a:solidFill>
              <a:latin typeface="+mn-lt"/>
              <a:cs typeface="Vrinda"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600" dirty="0" smtClean="0">
                <a:solidFill>
                  <a:srgbClr val="002060"/>
                </a:solidFill>
                <a:latin typeface="+mn-lt"/>
                <a:cs typeface="Vrinda" panose="020B0502040204020203" pitchFamily="34" charset="0"/>
              </a:rPr>
              <a:t>Should not interfere with arm movements. </a:t>
            </a:r>
            <a:r>
              <a:rPr lang="en-US" sz="600" baseline="0" dirty="0" smtClean="0">
                <a:solidFill>
                  <a:srgbClr val="002060"/>
                </a:solidFill>
                <a:latin typeface="+mn-lt"/>
                <a:cs typeface="Vrinda" panose="020B0502040204020203" pitchFamily="34" charset="0"/>
              </a:rPr>
              <a:t>(Oregon OSHA)</a:t>
            </a:r>
            <a:endParaRPr lang="en-US" sz="600" dirty="0" smtClean="0">
              <a:solidFill>
                <a:srgbClr val="002060"/>
              </a:solidFill>
              <a:latin typeface="+mn-lt"/>
              <a:cs typeface="Vrinda"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600" dirty="0" smtClean="0">
                <a:solidFill>
                  <a:srgbClr val="002060"/>
                </a:solidFill>
                <a:latin typeface="+mn-lt"/>
                <a:cs typeface="Vrinda" panose="020B0502040204020203" pitchFamily="34" charset="0"/>
              </a:rPr>
              <a:t>15 to 20 inches high and 13 inches wide preferable. (from the lower back to the maximum backward</a:t>
            </a:r>
            <a:r>
              <a:rPr lang="en-US" sz="600" baseline="0" dirty="0" smtClean="0">
                <a:solidFill>
                  <a:srgbClr val="002060"/>
                </a:solidFill>
                <a:latin typeface="+mn-lt"/>
                <a:cs typeface="Vrinda" panose="020B0502040204020203" pitchFamily="34" charset="0"/>
              </a:rPr>
              <a:t> curve of the spine) (from L5-S1 to thoracic kyphosis)  (</a:t>
            </a:r>
            <a:r>
              <a:rPr lang="en-US" sz="600" baseline="0" dirty="0" err="1" smtClean="0">
                <a:solidFill>
                  <a:srgbClr val="002060"/>
                </a:solidFill>
                <a:latin typeface="+mn-lt"/>
                <a:cs typeface="Vrinda" panose="020B0502040204020203" pitchFamily="34" charset="0"/>
              </a:rPr>
              <a:t>Occiphinti</a:t>
            </a:r>
            <a:r>
              <a:rPr lang="en-US" sz="600" baseline="0" dirty="0" smtClean="0">
                <a:solidFill>
                  <a:srgbClr val="002060"/>
                </a:solidFill>
                <a:latin typeface="+mn-lt"/>
                <a:cs typeface="Vrinda" panose="020B0502040204020203" pitchFamily="34" charset="0"/>
              </a:rPr>
              <a:t> et al) (Oregon OSHA)</a:t>
            </a:r>
            <a:endParaRPr lang="en-US" sz="600" dirty="0" smtClean="0">
              <a:solidFill>
                <a:srgbClr val="002060"/>
              </a:solidFill>
              <a:latin typeface="+mn-lt"/>
              <a:cs typeface="Vrinda" panose="020B0502040204020203" pitchFamily="34" charset="0"/>
            </a:endParaRPr>
          </a:p>
          <a:p>
            <a:pPr>
              <a:buFont typeface="Courier New" panose="02070309020205020404" pitchFamily="49" charset="0"/>
              <a:buChar char="o"/>
            </a:pPr>
            <a:r>
              <a:rPr lang="en-US" sz="600" baseline="0" dirty="0" smtClean="0">
                <a:solidFill>
                  <a:srgbClr val="002060"/>
                </a:solidFill>
                <a:latin typeface="+mn-lt"/>
                <a:cs typeface="Vrinda" panose="020B0502040204020203" pitchFamily="34" charset="0"/>
              </a:rPr>
              <a:t> Less than 11 inches height for back support is not acceptable (</a:t>
            </a:r>
            <a:r>
              <a:rPr lang="en-US" sz="600" baseline="0" dirty="0" err="1" smtClean="0">
                <a:solidFill>
                  <a:srgbClr val="002060"/>
                </a:solidFill>
                <a:latin typeface="+mn-lt"/>
                <a:cs typeface="Vrinda" panose="020B0502040204020203" pitchFamily="34" charset="0"/>
              </a:rPr>
              <a:t>Occiphinti</a:t>
            </a:r>
            <a:r>
              <a:rPr lang="en-US" sz="600" baseline="0" dirty="0" smtClean="0">
                <a:solidFill>
                  <a:srgbClr val="002060"/>
                </a:solidFill>
                <a:latin typeface="+mn-lt"/>
                <a:cs typeface="Vrinda" panose="020B0502040204020203" pitchFamily="34" charset="0"/>
              </a:rPr>
              <a:t> et al)</a:t>
            </a:r>
          </a:p>
          <a:p>
            <a:pPr>
              <a:buFont typeface="Courier New" panose="02070309020205020404" pitchFamily="49" charset="0"/>
              <a:buChar char="o"/>
            </a:pPr>
            <a:r>
              <a:rPr lang="en-US" sz="600" dirty="0" smtClean="0">
                <a:solidFill>
                  <a:srgbClr val="002060"/>
                </a:solidFill>
                <a:latin typeface="+mn-lt"/>
                <a:cs typeface="Vrinda" panose="020B0502040204020203" pitchFamily="34" charset="0"/>
              </a:rPr>
              <a:t>Tilt angle should be adjustable to allow the back rest to touch the back. </a:t>
            </a:r>
            <a:r>
              <a:rPr lang="en-US" sz="600" baseline="0" dirty="0" smtClean="0">
                <a:solidFill>
                  <a:srgbClr val="002060"/>
                </a:solidFill>
                <a:latin typeface="+mn-lt"/>
                <a:cs typeface="Vrinda" panose="020B0502040204020203" pitchFamily="34" charset="0"/>
              </a:rPr>
              <a:t>(Oregon OSHA)</a:t>
            </a:r>
            <a:endParaRPr lang="en-US" sz="600" dirty="0" smtClean="0">
              <a:solidFill>
                <a:srgbClr val="002060"/>
              </a:solidFill>
              <a:latin typeface="+mn-lt"/>
              <a:cs typeface="Vrinda"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600" dirty="0" smtClean="0">
                <a:solidFill>
                  <a:srgbClr val="002060"/>
                </a:solidFill>
                <a:latin typeface="+mn-lt"/>
                <a:cs typeface="Vrinda" panose="020B0502040204020203" pitchFamily="34" charset="0"/>
              </a:rPr>
              <a:t>Lack of back support increases pressure on the lower back by 35%. </a:t>
            </a:r>
            <a:r>
              <a:rPr lang="en-US" sz="600" baseline="0" dirty="0" smtClean="0">
                <a:solidFill>
                  <a:srgbClr val="002060"/>
                </a:solidFill>
                <a:latin typeface="+mn-lt"/>
                <a:cs typeface="Vrinda" panose="020B0502040204020203" pitchFamily="34" charset="0"/>
              </a:rPr>
              <a:t>(Oregon OSHA)</a:t>
            </a:r>
            <a:endParaRPr lang="en-US" sz="600" dirty="0" smtClean="0">
              <a:solidFill>
                <a:srgbClr val="002060"/>
              </a:solidFill>
              <a:latin typeface="+mn-lt"/>
              <a:cs typeface="Vrinda"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600" dirty="0" smtClean="0">
                <a:solidFill>
                  <a:srgbClr val="002060"/>
                </a:solidFill>
                <a:latin typeface="+mn-lt"/>
                <a:cs typeface="Vrinda" panose="020B0502040204020203" pitchFamily="34" charset="0"/>
              </a:rPr>
              <a:t>Inward curve of the spine present in the normal lower back.</a:t>
            </a:r>
            <a:r>
              <a:rPr lang="en-US" sz="600" baseline="0" dirty="0" smtClean="0">
                <a:solidFill>
                  <a:srgbClr val="002060"/>
                </a:solidFill>
                <a:latin typeface="+mn-lt"/>
                <a:cs typeface="Vrinda" panose="020B0502040204020203" pitchFamily="34" charset="0"/>
              </a:rPr>
              <a:t> </a:t>
            </a:r>
            <a:r>
              <a:rPr lang="en-US" sz="600" dirty="0" smtClean="0">
                <a:solidFill>
                  <a:srgbClr val="002060"/>
                </a:solidFill>
                <a:latin typeface="+mn-lt"/>
                <a:cs typeface="Vrinda" panose="020B0502040204020203" pitchFamily="34" charset="0"/>
              </a:rPr>
              <a:t>Lack of back rest causes the loss of this inward curve. The inward curve flattens, the spine stretches and causes back pain. </a:t>
            </a:r>
            <a:r>
              <a:rPr lang="en-US" sz="600" baseline="0" dirty="0" smtClean="0">
                <a:solidFill>
                  <a:srgbClr val="002060"/>
                </a:solidFill>
                <a:latin typeface="+mn-lt"/>
                <a:cs typeface="Vrinda" panose="020B0502040204020203" pitchFamily="34" charset="0"/>
              </a:rPr>
              <a:t>(Oregon OSHA)</a:t>
            </a:r>
            <a:endParaRPr lang="en-US" sz="600" dirty="0" smtClean="0">
              <a:solidFill>
                <a:srgbClr val="002060"/>
              </a:solidFill>
              <a:latin typeface="+mn-lt"/>
              <a:cs typeface="Vrinda" panose="020B0502040204020203" pitchFamily="34" charset="0"/>
            </a:endParaRPr>
          </a:p>
          <a:p>
            <a:pPr>
              <a:buFont typeface="Courier New" panose="02070309020205020404" pitchFamily="49" charset="0"/>
              <a:buChar char="o"/>
            </a:pPr>
            <a:r>
              <a:rPr lang="en-US" sz="600" dirty="0" smtClean="0">
                <a:solidFill>
                  <a:srgbClr val="002060"/>
                </a:solidFill>
                <a:latin typeface="+mn-lt"/>
                <a:cs typeface="Vrinda" panose="020B0502040204020203" pitchFamily="34" charset="0"/>
              </a:rPr>
              <a:t>Low, all in one, and non-adjustable</a:t>
            </a:r>
            <a:r>
              <a:rPr lang="en-US" sz="600" baseline="0" dirty="0" smtClean="0">
                <a:solidFill>
                  <a:srgbClr val="002060"/>
                </a:solidFill>
                <a:latin typeface="+mn-lt"/>
                <a:cs typeface="Vrinda" panose="020B0502040204020203" pitchFamily="34" charset="0"/>
              </a:rPr>
              <a:t> back rests are not suitable for jobs involving prolonged sitting positions (</a:t>
            </a:r>
            <a:r>
              <a:rPr lang="en-US" sz="600" baseline="0" dirty="0" err="1" smtClean="0">
                <a:solidFill>
                  <a:srgbClr val="002060"/>
                </a:solidFill>
                <a:latin typeface="+mn-lt"/>
                <a:cs typeface="Vrinda" panose="020B0502040204020203" pitchFamily="34" charset="0"/>
              </a:rPr>
              <a:t>Occiphinti</a:t>
            </a:r>
            <a:r>
              <a:rPr lang="en-US" sz="600" baseline="0" dirty="0" smtClean="0">
                <a:solidFill>
                  <a:srgbClr val="002060"/>
                </a:solidFill>
                <a:latin typeface="+mn-lt"/>
                <a:cs typeface="Vrinda" panose="020B0502040204020203" pitchFamily="34" charset="0"/>
              </a:rPr>
              <a:t> et al) </a:t>
            </a:r>
          </a:p>
          <a:p>
            <a:endParaRPr lang="en-US" sz="600" dirty="0" smtClean="0">
              <a:solidFill>
                <a:srgbClr val="002060"/>
              </a:solidFill>
              <a:latin typeface="+mn-lt"/>
              <a:cs typeface="Vrinda" panose="020B0502040204020203" pitchFamily="34" charset="0"/>
            </a:endParaRPr>
          </a:p>
          <a:p>
            <a:endParaRPr lang="en-US" sz="600" dirty="0">
              <a:latin typeface="+mn-lt"/>
              <a:cs typeface="Vrinda" panose="020B0502040204020203" pitchFamily="34" charset="0"/>
            </a:endParaRPr>
          </a:p>
        </p:txBody>
      </p:sp>
      <p:sp>
        <p:nvSpPr>
          <p:cNvPr id="4" name="Slide Number Placeholder 3"/>
          <p:cNvSpPr>
            <a:spLocks noGrp="1"/>
          </p:cNvSpPr>
          <p:nvPr>
            <p:ph type="sldNum" sz="quarter" idx="10"/>
          </p:nvPr>
        </p:nvSpPr>
        <p:spPr/>
        <p:txBody>
          <a:bodyPr/>
          <a:lstStyle/>
          <a:p>
            <a:fld id="{AB61C311-A6D2-48E8-8C1D-685E8937C70D}" type="slidenum">
              <a:rPr lang="en-US" smtClean="0"/>
              <a:t>17</a:t>
            </a:fld>
            <a:endParaRPr lang="en-US" dirty="0"/>
          </a:p>
        </p:txBody>
      </p:sp>
    </p:spTree>
    <p:extLst>
      <p:ext uri="{BB962C8B-B14F-4D97-AF65-F5344CB8AC3E}">
        <p14:creationId xmlns:p14="http://schemas.microsoft.com/office/powerpoint/2010/main" val="399807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u="sng" dirty="0" smtClean="0">
                <a:solidFill>
                  <a:srgbClr val="002060"/>
                </a:solidFill>
              </a:rPr>
              <a:t>Additional points:</a:t>
            </a:r>
          </a:p>
          <a:p>
            <a:r>
              <a:rPr lang="en-US" sz="600" dirty="0" smtClean="0">
                <a:solidFill>
                  <a:srgbClr val="002060"/>
                </a:solidFill>
              </a:rPr>
              <a:t>Those who suffer from back pain, should </a:t>
            </a:r>
          </a:p>
          <a:p>
            <a:pPr>
              <a:buFont typeface="Courier New" panose="02070309020205020404" pitchFamily="49" charset="0"/>
              <a:buChar char="o"/>
            </a:pPr>
            <a:r>
              <a:rPr lang="en-US" sz="600" dirty="0" smtClean="0">
                <a:solidFill>
                  <a:srgbClr val="002060"/>
                </a:solidFill>
              </a:rPr>
              <a:t>Use a chair with low back support (to maintain spinal alignment and prevent fatigue and discomfort)</a:t>
            </a:r>
          </a:p>
          <a:p>
            <a:pPr>
              <a:buFont typeface="Courier New" panose="02070309020205020404" pitchFamily="49" charset="0"/>
              <a:buChar char="o"/>
            </a:pPr>
            <a:r>
              <a:rPr lang="en-US" sz="600" dirty="0" smtClean="0">
                <a:solidFill>
                  <a:srgbClr val="002060"/>
                </a:solidFill>
              </a:rPr>
              <a:t>Avoid straight back chair (will increase back fatigue by providing little or no back support)</a:t>
            </a:r>
          </a:p>
          <a:p>
            <a:pPr>
              <a:buFont typeface="Courier New" panose="02070309020205020404" pitchFamily="49" charset="0"/>
              <a:buChar char="o"/>
            </a:pPr>
            <a:r>
              <a:rPr lang="en-US" sz="600" dirty="0" smtClean="0">
                <a:solidFill>
                  <a:srgbClr val="002060"/>
                </a:solidFill>
              </a:rPr>
              <a:t>Use a chair with tillable back rest (to allow for postural changes during work and to decrease back fatigue).</a:t>
            </a:r>
          </a:p>
          <a:p>
            <a:pPr>
              <a:buFont typeface="Courier New" panose="02070309020205020404" pitchFamily="49" charset="0"/>
              <a:buChar char="o"/>
            </a:pPr>
            <a:r>
              <a:rPr lang="en-US" sz="600" dirty="0" smtClean="0">
                <a:solidFill>
                  <a:srgbClr val="002060"/>
                </a:solidFill>
              </a:rPr>
              <a:t>Use a chair with a slight backward tilt (to avoid the flattening of the lower spine) </a:t>
            </a:r>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18</a:t>
            </a:fld>
            <a:endParaRPr lang="en-US" dirty="0"/>
          </a:p>
        </p:txBody>
      </p:sp>
    </p:spTree>
    <p:extLst>
      <p:ext uri="{BB962C8B-B14F-4D97-AF65-F5344CB8AC3E}">
        <p14:creationId xmlns:p14="http://schemas.microsoft.com/office/powerpoint/2010/main" val="209649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u="sng" dirty="0" smtClean="0">
                <a:solidFill>
                  <a:srgbClr val="002060"/>
                </a:solidFill>
              </a:rPr>
              <a:t>Armrests: </a:t>
            </a:r>
          </a:p>
          <a:p>
            <a:pPr>
              <a:buFont typeface="Courier New" panose="02070309020205020404" pitchFamily="49" charset="0"/>
              <a:buChar char="o"/>
            </a:pPr>
            <a:r>
              <a:rPr lang="en-US" sz="600" dirty="0" smtClean="0">
                <a:solidFill>
                  <a:srgbClr val="002060"/>
                </a:solidFill>
              </a:rPr>
              <a:t>Should not interfere with work. Should be adjustable. If not remove them.</a:t>
            </a: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600" dirty="0" smtClean="0">
                <a:solidFill>
                  <a:srgbClr val="002060"/>
                </a:solidFill>
              </a:rPr>
              <a:t>Arm rests greater</a:t>
            </a:r>
            <a:r>
              <a:rPr lang="en-US" sz="600" baseline="0" dirty="0" smtClean="0">
                <a:solidFill>
                  <a:srgbClr val="002060"/>
                </a:solidFill>
              </a:rPr>
              <a:t> than 10.5 inches height  from the seat pan and less than 5 inches height from the seat pan should not be used</a:t>
            </a:r>
            <a:r>
              <a:rPr lang="en-US" sz="600" dirty="0" smtClean="0">
                <a:solidFill>
                  <a:srgbClr val="002060"/>
                </a:solidFill>
              </a:rPr>
              <a:t>. </a:t>
            </a:r>
          </a:p>
          <a:p>
            <a:pPr>
              <a:buFont typeface="Courier New" panose="02070309020205020404" pitchFamily="49" charset="0"/>
              <a:buChar char="o"/>
            </a:pPr>
            <a:r>
              <a:rPr lang="en-US" sz="600" dirty="0" smtClean="0">
                <a:solidFill>
                  <a:srgbClr val="002060"/>
                </a:solidFill>
              </a:rPr>
              <a:t>Should not be too high in height, as this may cause stiffness or pain in the shoulders or neck. </a:t>
            </a:r>
          </a:p>
          <a:p>
            <a:pPr>
              <a:buFont typeface="Courier New" panose="02070309020205020404" pitchFamily="49" charset="0"/>
              <a:buChar char="o"/>
            </a:pPr>
            <a:r>
              <a:rPr lang="en-US" sz="600" dirty="0" smtClean="0">
                <a:solidFill>
                  <a:srgbClr val="002060"/>
                </a:solidFill>
              </a:rPr>
              <a:t>Should not be too low in height, or this may cause slouching, leaning or slumping on one or both sides. </a:t>
            </a:r>
          </a:p>
          <a:p>
            <a:r>
              <a:rPr lang="en-US" sz="600" u="sng" dirty="0" smtClean="0">
                <a:solidFill>
                  <a:srgbClr val="002060"/>
                </a:solidFill>
              </a:rPr>
              <a:t>Chair height: </a:t>
            </a:r>
          </a:p>
          <a:p>
            <a:pPr>
              <a:buFont typeface="Courier New" panose="02070309020205020404" pitchFamily="49" charset="0"/>
              <a:buChar char="o"/>
            </a:pPr>
            <a:r>
              <a:rPr lang="en-US" sz="600" dirty="0" smtClean="0">
                <a:solidFill>
                  <a:srgbClr val="002060"/>
                </a:solidFill>
              </a:rPr>
              <a:t>Should be adjustable, so that legs are at right angle to the body. </a:t>
            </a:r>
          </a:p>
          <a:p>
            <a:pPr>
              <a:buFont typeface="Courier New" panose="02070309020205020404" pitchFamily="49" charset="0"/>
              <a:buChar char="o"/>
            </a:pPr>
            <a:r>
              <a:rPr lang="en-US" sz="600" dirty="0" smtClean="0">
                <a:solidFill>
                  <a:srgbClr val="002060"/>
                </a:solidFill>
              </a:rPr>
              <a:t>Should allow feet to rest flat on floor. </a:t>
            </a:r>
          </a:p>
          <a:p>
            <a:pPr>
              <a:buFont typeface="Courier New" panose="02070309020205020404" pitchFamily="49" charset="0"/>
              <a:buChar char="o"/>
            </a:pPr>
            <a:r>
              <a:rPr lang="en-US" sz="600" dirty="0" smtClean="0">
                <a:solidFill>
                  <a:srgbClr val="002060"/>
                </a:solidFill>
              </a:rPr>
              <a:t>Should allow proper positioning of arms. </a:t>
            </a:r>
          </a:p>
          <a:p>
            <a:pPr>
              <a:buFont typeface="Wingdings" panose="05000000000000000000" pitchFamily="2" charset="2"/>
              <a:buChar char="v"/>
            </a:pPr>
            <a:r>
              <a:rPr lang="en-US" sz="600" dirty="0" smtClean="0">
                <a:solidFill>
                  <a:srgbClr val="002060"/>
                </a:solidFill>
              </a:rPr>
              <a:t>Forearms should be at right angles to the upper arms and should be horizontal. </a:t>
            </a:r>
          </a:p>
          <a:p>
            <a:pPr>
              <a:buFont typeface="Wingdings" panose="05000000000000000000" pitchFamily="2" charset="2"/>
              <a:buChar char="v"/>
            </a:pPr>
            <a:r>
              <a:rPr lang="en-US" sz="600" dirty="0" smtClean="0">
                <a:solidFill>
                  <a:srgbClr val="002060"/>
                </a:solidFill>
              </a:rPr>
              <a:t>Should allow elbows to be just ‘off’ of the work surface. </a:t>
            </a:r>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19</a:t>
            </a:fld>
            <a:endParaRPr lang="en-US" dirty="0"/>
          </a:p>
        </p:txBody>
      </p:sp>
    </p:spTree>
    <p:extLst>
      <p:ext uri="{BB962C8B-B14F-4D97-AF65-F5344CB8AC3E}">
        <p14:creationId xmlns:p14="http://schemas.microsoft.com/office/powerpoint/2010/main" val="248564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smtClean="0"/>
              <a:t>Name, currently</a:t>
            </a:r>
            <a:r>
              <a:rPr lang="en-US" sz="700" baseline="0" dirty="0" smtClean="0"/>
              <a:t> practicing as, licensed in states NC and SC, Education (Bachelors, Masters), Capstone doctoral project outline. Admit having suffered with neck and back pain from prolonged computer use at one time. </a:t>
            </a:r>
            <a:endParaRPr lang="en-US" sz="700" dirty="0"/>
          </a:p>
        </p:txBody>
      </p:sp>
      <p:sp>
        <p:nvSpPr>
          <p:cNvPr id="4" name="Slide Number Placeholder 3"/>
          <p:cNvSpPr>
            <a:spLocks noGrp="1"/>
          </p:cNvSpPr>
          <p:nvPr>
            <p:ph type="sldNum" sz="quarter" idx="10"/>
          </p:nvPr>
        </p:nvSpPr>
        <p:spPr/>
        <p:txBody>
          <a:bodyPr/>
          <a:lstStyle/>
          <a:p>
            <a:fld id="{AB61C311-A6D2-48E8-8C1D-685E8937C70D}" type="slidenum">
              <a:rPr lang="en-US" smtClean="0"/>
              <a:t>2</a:t>
            </a:fld>
            <a:endParaRPr lang="en-US" dirty="0"/>
          </a:p>
        </p:txBody>
      </p:sp>
    </p:spTree>
    <p:extLst>
      <p:ext uri="{BB962C8B-B14F-4D97-AF65-F5344CB8AC3E}">
        <p14:creationId xmlns:p14="http://schemas.microsoft.com/office/powerpoint/2010/main" val="349680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Additional points: (Reference</a:t>
            </a:r>
            <a:r>
              <a:rPr lang="en-US" sz="600" baseline="0" dirty="0" smtClean="0"/>
              <a:t> as above) </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Proper posture:</a:t>
            </a:r>
            <a:r>
              <a:rPr lang="en-US" sz="600" baseline="0" dirty="0" smtClean="0"/>
              <a:t> feet should be flat on the floor or supported at an angle of no greater than 30 degrees on a foot rest. Foot rest should support the entire soles of both feet, should be stable, incline-adjustable and should be covered with non-slip material. </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smtClean="0"/>
              <a:t>Placing feet flat on the floor and keeping 2-3 finger width space between the edge of the seat and the back of the leg, helps prevent unnecessary pressure on the back of leg and associated leg discomfort.  </a:t>
            </a:r>
            <a:endParaRPr lang="en-US" sz="600" dirty="0" smtClean="0"/>
          </a:p>
        </p:txBody>
      </p:sp>
      <p:sp>
        <p:nvSpPr>
          <p:cNvPr id="4" name="Slide Number Placeholder 3"/>
          <p:cNvSpPr>
            <a:spLocks noGrp="1"/>
          </p:cNvSpPr>
          <p:nvPr>
            <p:ph type="sldNum" sz="quarter" idx="10"/>
          </p:nvPr>
        </p:nvSpPr>
        <p:spPr/>
        <p:txBody>
          <a:bodyPr/>
          <a:lstStyle/>
          <a:p>
            <a:fld id="{AB61C311-A6D2-48E8-8C1D-685E8937C70D}" type="slidenum">
              <a:rPr lang="en-US" smtClean="0"/>
              <a:t>20</a:t>
            </a:fld>
            <a:endParaRPr lang="en-US" dirty="0"/>
          </a:p>
        </p:txBody>
      </p:sp>
    </p:spTree>
    <p:extLst>
      <p:ext uri="{BB962C8B-B14F-4D97-AF65-F5344CB8AC3E}">
        <p14:creationId xmlns:p14="http://schemas.microsoft.com/office/powerpoint/2010/main" val="868981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600" dirty="0" smtClean="0"/>
              <a:t>Wrists</a:t>
            </a:r>
            <a:r>
              <a:rPr lang="en-US" sz="600" baseline="0" dirty="0" smtClean="0"/>
              <a:t> should be kept straight while typing. If the keyboard is thin then this would help in achieving a good wrist posture. </a:t>
            </a:r>
          </a:p>
          <a:p>
            <a:pPr marL="171450" indent="-171450">
              <a:buFontTx/>
              <a:buChar char="-"/>
            </a:pPr>
            <a:r>
              <a:rPr lang="en-US" sz="600" baseline="0" dirty="0" smtClean="0"/>
              <a:t>Shoulder should be relaxed, elbows should be close to the body, wrists and forearms should be straight and horizontal respectively and with hands at or below the elbow height </a:t>
            </a:r>
          </a:p>
          <a:p>
            <a:pPr marL="171450" indent="-171450">
              <a:buFontTx/>
              <a:buChar char="-"/>
            </a:pPr>
            <a:r>
              <a:rPr lang="en-US" sz="600" baseline="0" dirty="0" smtClean="0"/>
              <a:t>Palm rest could be used to support hands. Use of palm rest prevents the excessive backward bending of the wrist (wrist extension). </a:t>
            </a:r>
          </a:p>
          <a:p>
            <a:pPr marL="171450" indent="-171450">
              <a:buFontTx/>
              <a:buChar char="-"/>
            </a:pPr>
            <a:r>
              <a:rPr lang="en-US" sz="600" baseline="0" dirty="0" smtClean="0"/>
              <a:t>Care must be taken to avoid the palm rests from supporting the wrist, instead of palms. Increased pressure at wrist may increase pressure at the carpal tunnel. </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(Source: Evaluating your computer workstation. Oregon OSHA. http://www.cbs.state.or.us/osha/pdf/pubs/1863.pdf,</a:t>
            </a:r>
            <a:r>
              <a:rPr lang="en-US" sz="600" baseline="0" dirty="0" smtClean="0"/>
              <a:t> Lima et al, 2011)</a:t>
            </a:r>
            <a:endParaRPr 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smtClean="0"/>
              <a:t>Why the need to have neutral posture at wrist?</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smtClean="0"/>
              <a:t>Hedge and Powers: With no palm support or forearm support, there exists tendency for the forearm and wrist muscles to get tired. Hence the wrist may rest on the work surface and the wrist may bend backwards. This increases the pressure within the structures present in the wrist, including muscles and nerves, decreases work efficiency, and increased risk for pain/ discomfort/ functional limitation.  </a:t>
            </a:r>
            <a:endParaRPr lang="en-US" sz="600" dirty="0" smtClean="0"/>
          </a:p>
          <a:p>
            <a:pPr marL="171450" indent="-171450">
              <a:buFontTx/>
              <a:buChar char="-"/>
            </a:pP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21</a:t>
            </a:fld>
            <a:endParaRPr lang="en-US" dirty="0"/>
          </a:p>
        </p:txBody>
      </p:sp>
    </p:spTree>
    <p:extLst>
      <p:ext uri="{BB962C8B-B14F-4D97-AF65-F5344CB8AC3E}">
        <p14:creationId xmlns:p14="http://schemas.microsoft.com/office/powerpoint/2010/main" val="3391263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pPr marL="171450" indent="-171450">
              <a:buFontTx/>
              <a:buChar char="-"/>
            </a:pPr>
            <a:r>
              <a:rPr lang="en-US" sz="600" dirty="0" smtClean="0"/>
              <a:t>Recommended</a:t>
            </a:r>
            <a:r>
              <a:rPr lang="en-US" sz="600" baseline="0" dirty="0" smtClean="0"/>
              <a:t> elbow flexion is 90-120 degrees. &lt; 90 degrees elbow flexion should be prevented.  (Baker et al)</a:t>
            </a:r>
          </a:p>
          <a:p>
            <a:pPr marL="171450" indent="-171450">
              <a:buFontTx/>
              <a:buChar char="-"/>
            </a:pPr>
            <a:r>
              <a:rPr lang="en-US" sz="600" baseline="0" dirty="0" smtClean="0"/>
              <a:t>Higher the keyboard height compared to the seated elbow height, the more the shoulder and elbow flexion and decreased wrist extension angles  (Risk factors for musculoskeletal symptoms). (Baker et al)</a:t>
            </a:r>
          </a:p>
          <a:p>
            <a:pPr marL="171450" indent="-171450">
              <a:buFontTx/>
              <a:buChar char="-"/>
            </a:pPr>
            <a:r>
              <a:rPr lang="en-US" sz="600" baseline="0" dirty="0" smtClean="0"/>
              <a:t>The muscle load of trapezius (a muscle at the nape of the neck), is significantly less in sitting with forearms supported as compared to sitting or standing with unsupported forearms. Hence,  forearm support on the arm rest or on the table in front of the worker is greatly helpful to decrease the load on upper trapezius (muscle at nape of neck) and erector </a:t>
            </a:r>
            <a:r>
              <a:rPr lang="en-US" sz="600" baseline="0" dirty="0" err="1" smtClean="0"/>
              <a:t>spinae</a:t>
            </a:r>
            <a:r>
              <a:rPr lang="en-US" sz="600" baseline="0" dirty="0" smtClean="0"/>
              <a:t> (back muscle), both when keyboard and mouse are being used. (</a:t>
            </a:r>
            <a:r>
              <a:rPr lang="en-US" sz="600" baseline="0" dirty="0" err="1" smtClean="0"/>
              <a:t>Aaras</a:t>
            </a:r>
            <a:r>
              <a:rPr lang="en-US" sz="600" baseline="0" dirty="0" smtClean="0"/>
              <a:t> et al, 1997)</a:t>
            </a:r>
          </a:p>
          <a:p>
            <a:pPr marL="171450" indent="-171450">
              <a:buFontTx/>
              <a:buChar char="-"/>
            </a:pPr>
            <a:r>
              <a:rPr lang="en-US" sz="600" baseline="0" dirty="0" smtClean="0"/>
              <a:t>If forearm supports are not present, then alternate working between sitting and standing postures should be done, as the load on the trapezius muscle in standing without forearm support is less, as compared to that with sitting with no forearm support. (</a:t>
            </a:r>
            <a:r>
              <a:rPr lang="en-US" sz="600" baseline="0" dirty="0" err="1" smtClean="0"/>
              <a:t>Aaras</a:t>
            </a:r>
            <a:r>
              <a:rPr lang="en-US" sz="600" baseline="0" dirty="0" smtClean="0"/>
              <a:t> et al, 1997)</a:t>
            </a:r>
          </a:p>
          <a:p>
            <a:pPr marL="0" indent="0">
              <a:buFontTx/>
              <a:buNone/>
            </a:pPr>
            <a:r>
              <a:rPr lang="en-US" sz="600" baseline="0" dirty="0" err="1" smtClean="0"/>
              <a:t>Rempel</a:t>
            </a:r>
            <a:r>
              <a:rPr lang="en-US" sz="600" baseline="0" dirty="0" smtClean="0"/>
              <a:t> et al, 2006</a:t>
            </a:r>
          </a:p>
          <a:p>
            <a:pPr marL="171450" indent="-171450">
              <a:buFontTx/>
              <a:buChar char="-"/>
            </a:pPr>
            <a:r>
              <a:rPr lang="en-US" sz="600" baseline="0" dirty="0" smtClean="0"/>
              <a:t>Effectiveness of a wide forearm support surface and a trackball mouse (trackball mouse discussed in following slides) on upper body pain severity and incidence of musculoskeletal disorders was studied among call center employees, whose majority of job duties were conducted with a computer. 4 study groups were present. Ergonomic training only, ergonomic training plus a trackball, ergonomic training with forearm support, ergonomic training plus a trackball and forearm support. They found that a large/wide forearm support combined with ergonomic training was effective in decreasing the neck/ shoulder pain and R upper extremity pain, compared to the group that did not have such forearm support.</a:t>
            </a:r>
          </a:p>
          <a:p>
            <a:pPr marL="171450" indent="-171450">
              <a:buFontTx/>
              <a:buChar char="-"/>
            </a:pPr>
            <a:r>
              <a:rPr lang="en-US" sz="600" baseline="0" dirty="0" smtClean="0"/>
              <a:t> Use of such wide forearm support is associated with less pressure on the underlying nerves/ muscles, and with less wrist extension,  compared to the wrist rest, due to the distribution of pressure.. </a:t>
            </a:r>
          </a:p>
          <a:p>
            <a:pPr marL="171450" indent="-171450">
              <a:buFontTx/>
              <a:buChar char="-"/>
            </a:pPr>
            <a:endParaRPr lang="en-US" sz="600" baseline="0" dirty="0" smtClean="0"/>
          </a:p>
          <a:p>
            <a:pPr marL="0" indent="0">
              <a:buFontTx/>
              <a:buNone/>
            </a:pPr>
            <a:r>
              <a:rPr lang="en-US" sz="600" dirty="0" err="1" smtClean="0"/>
              <a:t>Leyshon</a:t>
            </a:r>
            <a:r>
              <a:rPr lang="en-US" sz="600" dirty="0" smtClean="0"/>
              <a:t> et al, 2010:</a:t>
            </a:r>
          </a:p>
          <a:p>
            <a:pPr marL="0" indent="0">
              <a:buFontTx/>
              <a:buNone/>
            </a:pPr>
            <a:r>
              <a:rPr lang="en-US" sz="600" dirty="0" smtClean="0"/>
              <a:t>- Moderate evidence</a:t>
            </a:r>
            <a:r>
              <a:rPr lang="en-US" sz="600" baseline="0" dirty="0" smtClean="0"/>
              <a:t> was present that indicated use of forearm supports in computer workers resulted with improved upper extremity comfort and significant decrease in neck, shoulder and upper limb pain.</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22</a:t>
            </a:fld>
            <a:endParaRPr lang="en-US" dirty="0"/>
          </a:p>
        </p:txBody>
      </p:sp>
    </p:spTree>
    <p:extLst>
      <p:ext uri="{BB962C8B-B14F-4D97-AF65-F5344CB8AC3E}">
        <p14:creationId xmlns:p14="http://schemas.microsoft.com/office/powerpoint/2010/main" val="38717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t>The keyboard platform should be adjustable in height and angle. </a:t>
            </a:r>
          </a:p>
          <a:p>
            <a:r>
              <a:rPr lang="en-US" sz="600" dirty="0" smtClean="0"/>
              <a:t>Keyboard placement too high or too low may cause shoulder discomfort/pain.</a:t>
            </a:r>
          </a:p>
          <a:p>
            <a:r>
              <a:rPr lang="en-US" sz="600" dirty="0" smtClean="0"/>
              <a:t>Platform should be wide enough to allow placement of both the keyboard and mouse. </a:t>
            </a:r>
          </a:p>
          <a:p>
            <a:r>
              <a:rPr lang="en-US" sz="600" dirty="0" smtClean="0"/>
              <a:t>Use of palm rest and a thin keyboard would help in keeping the hands in line with the forearms and to prevent any backward bending of the wrist. When buying a keyboard, try</a:t>
            </a:r>
            <a:r>
              <a:rPr lang="en-US" sz="600" baseline="0" dirty="0" smtClean="0"/>
              <a:t> to buy one without built in palm rest, as the separate palm rests available are usually much better. </a:t>
            </a:r>
            <a:endParaRPr lang="en-US" sz="600" dirty="0" smtClean="0"/>
          </a:p>
          <a:p>
            <a:r>
              <a:rPr lang="en-US" sz="600" dirty="0" smtClean="0"/>
              <a:t>Work surface depth should change with the type of monitor used, if the keyboard is placed on the desk with the monitor:</a:t>
            </a:r>
          </a:p>
          <a:p>
            <a:pPr>
              <a:buFont typeface="Courier New" panose="02070309020205020404" pitchFamily="49" charset="0"/>
              <a:buChar char="o"/>
            </a:pPr>
            <a:r>
              <a:rPr lang="en-US" sz="600" dirty="0" smtClean="0"/>
              <a:t>For flat-panel display, 24 inches</a:t>
            </a:r>
          </a:p>
          <a:p>
            <a:pPr>
              <a:buFont typeface="Courier New" panose="02070309020205020404" pitchFamily="49" charset="0"/>
              <a:buChar char="o"/>
            </a:pPr>
            <a:r>
              <a:rPr lang="en-US" sz="600" dirty="0" smtClean="0"/>
              <a:t>For 13 inch monitor, 30 inches</a:t>
            </a:r>
          </a:p>
          <a:p>
            <a:pPr>
              <a:buFont typeface="Courier New" panose="02070309020205020404" pitchFamily="49" charset="0"/>
              <a:buChar char="o"/>
            </a:pPr>
            <a:r>
              <a:rPr lang="en-US" sz="600" dirty="0" smtClean="0"/>
              <a:t>For 17 inch monitor 40 inches</a:t>
            </a:r>
          </a:p>
          <a:p>
            <a:pPr marL="0" indent="0" defTabSz="914400">
              <a:spcBef>
                <a:spcPts val="0"/>
              </a:spcBef>
              <a:buClrTx/>
              <a:buSzTx/>
              <a:buNone/>
              <a:defRPr/>
            </a:pPr>
            <a:r>
              <a:rPr lang="en-US" sz="600" dirty="0" smtClean="0">
                <a:solidFill>
                  <a:srgbClr val="92D050"/>
                </a:solidFill>
              </a:rPr>
              <a:t>(References: </a:t>
            </a:r>
            <a:r>
              <a:rPr lang="en-US" sz="600" dirty="0" smtClean="0"/>
              <a:t>Evaluating your computer workstation. Oregon OSHA. </a:t>
            </a:r>
            <a:r>
              <a:rPr lang="en-US" sz="600" dirty="0" smtClean="0">
                <a:solidFill>
                  <a:srgbClr val="92D050"/>
                </a:solidFill>
              </a:rPr>
              <a:t>http://</a:t>
            </a:r>
            <a:r>
              <a:rPr lang="en-US" sz="600" b="1" dirty="0" smtClean="0">
                <a:solidFill>
                  <a:srgbClr val="92D050"/>
                </a:solidFill>
              </a:rPr>
              <a:t>www.cbs.state.or.us/osha/pdf/pubs/1863.pdf</a:t>
            </a:r>
            <a:r>
              <a:rPr lang="en-US" sz="600" dirty="0" smtClean="0">
                <a:solidFill>
                  <a:srgbClr val="92D050"/>
                </a:solidFill>
              </a:rPr>
              <a:t> </a:t>
            </a:r>
          </a:p>
          <a:p>
            <a:pPr marL="0" indent="0" defTabSz="914400">
              <a:spcBef>
                <a:spcPts val="0"/>
              </a:spcBef>
              <a:buClrTx/>
              <a:buSzTx/>
              <a:buNone/>
              <a:defRPr/>
            </a:pPr>
            <a:r>
              <a:rPr lang="en-US" sz="600" dirty="0" smtClean="0"/>
              <a:t>Computer workstations </a:t>
            </a:r>
            <a:r>
              <a:rPr lang="en-US" sz="600" dirty="0" err="1" smtClean="0"/>
              <a:t>eTool</a:t>
            </a:r>
            <a:r>
              <a:rPr lang="en-US" sz="600" dirty="0" smtClean="0"/>
              <a:t>. OSHA. United Stated Department of Labor. </a:t>
            </a:r>
            <a:r>
              <a:rPr lang="en-US" sz="600" dirty="0" smtClean="0">
                <a:hlinkClick r:id="rId3"/>
              </a:rPr>
              <a:t>https://www.osha.gov/SLTC/etools/computerworkstations/checklist_purchasing_guide.html</a:t>
            </a:r>
            <a:r>
              <a:rPr lang="en-US" sz="600" dirty="0" smtClean="0"/>
              <a:t> </a:t>
            </a:r>
            <a:r>
              <a:rPr lang="en-US" sz="600" dirty="0" smtClean="0">
                <a:solidFill>
                  <a:srgbClr val="92D050"/>
                </a:solidFill>
              </a:rPr>
              <a:t>)</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600" dirty="0" smtClean="0">
                <a:solidFill>
                  <a:srgbClr val="92D050"/>
                </a:solidFill>
              </a:rPr>
              <a:t>As</a:t>
            </a:r>
            <a:r>
              <a:rPr lang="en-US" sz="600" baseline="0" dirty="0" smtClean="0">
                <a:solidFill>
                  <a:srgbClr val="92D050"/>
                </a:solidFill>
              </a:rPr>
              <a:t> you can note in the picture, you are allowed to hold the mouse on only one side. This is not a good ergonomic design. You should be able to use the mouse on either side of the keyboard. Separate mouse surfaces as shown in the figure are not recommended. (</a:t>
            </a:r>
            <a:r>
              <a:rPr lang="en-US" sz="600" kern="1200" dirty="0" smtClean="0">
                <a:solidFill>
                  <a:schemeClr val="tx1"/>
                </a:solidFill>
                <a:effectLst/>
                <a:latin typeface="+mn-lt"/>
                <a:ea typeface="+mn-ea"/>
                <a:cs typeface="+mn-cs"/>
              </a:rPr>
              <a:t>Standards for Computer Workstation at Duke. Duke Ergonomics Division. </a:t>
            </a:r>
            <a:r>
              <a:rPr lang="en-US" sz="600" u="sng" kern="1200" dirty="0" smtClean="0">
                <a:solidFill>
                  <a:schemeClr val="tx1"/>
                </a:solidFill>
                <a:effectLst/>
                <a:latin typeface="+mn-lt"/>
                <a:ea typeface="+mn-ea"/>
                <a:cs typeface="+mn-cs"/>
                <a:hlinkClick r:id="rId4"/>
              </a:rPr>
              <a:t>https://www.safety.duke.edu/Ergonomics/Documents/StandardsandGuidelinesforComputerWorkstations.pdf</a:t>
            </a:r>
            <a:r>
              <a:rPr lang="en-US" sz="600" kern="1200" dirty="0" smtClean="0">
                <a:solidFill>
                  <a:schemeClr val="tx1"/>
                </a:solidFill>
                <a:effectLst/>
                <a:latin typeface="+mn-lt"/>
                <a:ea typeface="+mn-ea"/>
                <a:cs typeface="+mn-cs"/>
              </a:rPr>
              <a:t> </a:t>
            </a:r>
            <a:r>
              <a:rPr lang="en-US" sz="600" kern="1200" dirty="0" smtClean="0">
                <a:solidFill>
                  <a:srgbClr val="92D050"/>
                </a:solidFill>
                <a:effectLst/>
                <a:latin typeface="+mn-lt"/>
                <a:ea typeface="+mn-ea"/>
                <a:cs typeface="+mn-cs"/>
              </a:rPr>
              <a:t>)</a:t>
            </a:r>
            <a:endParaRPr lang="en-US" sz="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1C311-A6D2-48E8-8C1D-685E8937C70D}" type="slidenum">
              <a:rPr lang="en-US" smtClean="0"/>
              <a:t>23</a:t>
            </a:fld>
            <a:endParaRPr lang="en-US" dirty="0"/>
          </a:p>
        </p:txBody>
      </p:sp>
    </p:spTree>
    <p:extLst>
      <p:ext uri="{BB962C8B-B14F-4D97-AF65-F5344CB8AC3E}">
        <p14:creationId xmlns:p14="http://schemas.microsoft.com/office/powerpoint/2010/main" val="3737457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t>Alternative keyboards are primarily of 2 kinds:</a:t>
            </a:r>
          </a:p>
          <a:p>
            <a:pPr marL="228600" indent="-228600">
              <a:buAutoNum type="arabicPeriod"/>
            </a:pPr>
            <a:r>
              <a:rPr lang="en-US" sz="600" dirty="0" smtClean="0"/>
              <a:t>Split keyboards. (Have</a:t>
            </a:r>
            <a:r>
              <a:rPr lang="en-US" sz="600" baseline="0" dirty="0" smtClean="0"/>
              <a:t> been in existence seen 2006)(</a:t>
            </a:r>
            <a:r>
              <a:rPr lang="en-US" sz="600" baseline="0" dirty="0" err="1" smtClean="0"/>
              <a:t>Rempel</a:t>
            </a:r>
            <a:r>
              <a:rPr lang="en-US" sz="600" baseline="0" dirty="0" smtClean="0"/>
              <a:t> D, 2008)</a:t>
            </a:r>
            <a:endParaRPr lang="en-US" sz="600" dirty="0" smtClean="0"/>
          </a:p>
          <a:p>
            <a:pPr marL="228600" indent="-228600">
              <a:buAutoNum type="arabicPeriod"/>
            </a:pPr>
            <a:r>
              <a:rPr lang="en-US" sz="600" dirty="0" smtClean="0"/>
              <a:t>Downward tilt keyboards.</a:t>
            </a:r>
          </a:p>
          <a:p>
            <a:pPr marL="0" indent="0">
              <a:buNone/>
            </a:pPr>
            <a:r>
              <a:rPr lang="en-US" sz="600" dirty="0" smtClean="0"/>
              <a:t>Other types: Left handed</a:t>
            </a:r>
            <a:r>
              <a:rPr lang="en-US" sz="600" baseline="0" dirty="0" smtClean="0"/>
              <a:t> numeric keyboard.</a:t>
            </a:r>
            <a:endParaRPr lang="en-US" sz="600" dirty="0" smtClean="0"/>
          </a:p>
          <a:p>
            <a:pPr marL="0" indent="0">
              <a:buNone/>
            </a:pPr>
            <a:r>
              <a:rPr lang="en-US" sz="600" dirty="0" smtClean="0"/>
              <a:t>Primarily,</a:t>
            </a:r>
            <a:r>
              <a:rPr lang="en-US" sz="600" baseline="0" dirty="0" smtClean="0"/>
              <a:t> both are used to improve wrist posture and improve overall work posture and associated discomfort/pain.</a:t>
            </a:r>
          </a:p>
          <a:p>
            <a:pPr marL="0" indent="0">
              <a:buNone/>
            </a:pPr>
            <a:endParaRPr lang="en-US" sz="600" baseline="0" dirty="0" smtClean="0"/>
          </a:p>
          <a:p>
            <a:pPr marL="0" indent="0">
              <a:buNone/>
            </a:pPr>
            <a:r>
              <a:rPr lang="en-US" sz="600" dirty="0" smtClean="0"/>
              <a:t>Good</a:t>
            </a:r>
            <a:r>
              <a:rPr lang="en-US" sz="600" baseline="0" dirty="0" smtClean="0"/>
              <a:t>man et al, work 2012: Highest levels of evidence was present for use of forearm supports, ergonomic keyboards, ergonomic mice and exercise/ rest breaks, to decrease musculoskeletal symptoms. Forearm supports significantly decreased neck/ shoulder symptoms. </a:t>
            </a:r>
          </a:p>
          <a:p>
            <a:pPr marL="0" indent="0">
              <a:buNone/>
            </a:pPr>
            <a:endParaRPr lang="en-US" sz="600" baseline="0" dirty="0" smtClean="0"/>
          </a:p>
          <a:p>
            <a:r>
              <a:rPr lang="en-US" sz="600" baseline="0" dirty="0" smtClean="0"/>
              <a:t>Hoe et al Cochrane Database </a:t>
            </a:r>
            <a:r>
              <a:rPr lang="en-US" sz="600" baseline="0" dirty="0" err="1" smtClean="0"/>
              <a:t>Syst</a:t>
            </a:r>
            <a:r>
              <a:rPr lang="en-US" sz="600" baseline="0" dirty="0" smtClean="0"/>
              <a:t> Rev 2012: Combined use of forearm support and alternative mouse has been found effective. Neither of the intervention alone has been found to be effective. </a:t>
            </a:r>
          </a:p>
          <a:p>
            <a:r>
              <a:rPr lang="en-US" sz="600" baseline="0" dirty="0" smtClean="0"/>
              <a:t>Hedge and Powers: use of ergonomic keyboard is to improve the wrist work posture, decrease unnecessary pressure on the structures passing through the wrist to the hand and to prevent unnecessary pain/ discomfort. </a:t>
            </a:r>
          </a:p>
          <a:p>
            <a:endParaRPr lang="en-US" sz="600" baseline="0" dirty="0" smtClean="0"/>
          </a:p>
          <a:p>
            <a:r>
              <a:rPr lang="en-US" sz="600" baseline="0" dirty="0" smtClean="0"/>
              <a:t>O’Conner et al, 2012 and other studies mentioned in the references:  Present with conflicting evidence in use of alternative keyboard (split keyboard). O’Connor reported very low quality evidence, based on two low quality trails. </a:t>
            </a:r>
          </a:p>
          <a:p>
            <a:endParaRPr lang="en-US" sz="600" baseline="0" dirty="0" smtClean="0"/>
          </a:p>
        </p:txBody>
      </p:sp>
      <p:sp>
        <p:nvSpPr>
          <p:cNvPr id="4" name="Slide Number Placeholder 3"/>
          <p:cNvSpPr>
            <a:spLocks noGrp="1"/>
          </p:cNvSpPr>
          <p:nvPr>
            <p:ph type="sldNum" sz="quarter" idx="10"/>
          </p:nvPr>
        </p:nvSpPr>
        <p:spPr/>
        <p:txBody>
          <a:bodyPr/>
          <a:lstStyle/>
          <a:p>
            <a:fld id="{AB61C311-A6D2-48E8-8C1D-685E8937C70D}" type="slidenum">
              <a:rPr lang="en-US" smtClean="0"/>
              <a:t>24</a:t>
            </a:fld>
            <a:endParaRPr lang="en-US" dirty="0"/>
          </a:p>
        </p:txBody>
      </p:sp>
    </p:spTree>
    <p:extLst>
      <p:ext uri="{BB962C8B-B14F-4D97-AF65-F5344CB8AC3E}">
        <p14:creationId xmlns:p14="http://schemas.microsoft.com/office/powerpoint/2010/main" val="2596931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t>Notice</a:t>
            </a:r>
            <a:r>
              <a:rPr lang="en-US" sz="600" baseline="0" dirty="0" smtClean="0"/>
              <a:t> the arrangement of the keys (depicted in picture 2 with green lines, to avoid increased deviation of the wrist)</a:t>
            </a:r>
          </a:p>
          <a:p>
            <a:r>
              <a:rPr lang="en-US" sz="600" baseline="0" dirty="0" smtClean="0"/>
              <a:t>Microsoft ergonomic natural keyboard: has 14 degrees of lateral inclination, a steeper inclination, to decrease forearm pronation, and curved key rows are present to decrease finger reach during typing. (</a:t>
            </a:r>
            <a:r>
              <a:rPr lang="en-US" sz="600" baseline="0" dirty="0" err="1" smtClean="0"/>
              <a:t>Rempel</a:t>
            </a:r>
            <a:r>
              <a:rPr lang="en-US" sz="600" baseline="0" dirty="0" smtClean="0"/>
              <a:t> D, 2008)</a:t>
            </a:r>
          </a:p>
          <a:p>
            <a:r>
              <a:rPr lang="en-US" sz="600" baseline="0" dirty="0" smtClean="0"/>
              <a:t>Based on the research by </a:t>
            </a:r>
            <a:r>
              <a:rPr lang="en-US" sz="600" baseline="0" dirty="0" err="1" smtClean="0"/>
              <a:t>Rempel</a:t>
            </a:r>
            <a:r>
              <a:rPr lang="en-US" sz="600" baseline="0" dirty="0" smtClean="0"/>
              <a:t> et al (2008), wrists were at more neutral angle with the latter </a:t>
            </a:r>
            <a:r>
              <a:rPr lang="en-US" sz="600" baseline="0" dirty="0" err="1" smtClean="0"/>
              <a:t>metoioned</a:t>
            </a:r>
            <a:r>
              <a:rPr lang="en-US" sz="600" baseline="0" dirty="0" smtClean="0"/>
              <a:t> keyboard. And, if the keyboard had more lateral inclination or opening angle then the productivity was less. Further research is needed to identify the ideal keyboard. </a:t>
            </a:r>
          </a:p>
          <a:p>
            <a:endParaRPr lang="en-US" sz="600" baseline="0" dirty="0" smtClean="0"/>
          </a:p>
          <a:p>
            <a:r>
              <a:rPr lang="en-US" sz="600" baseline="0" dirty="0" smtClean="0"/>
              <a:t>Comparing the keyboard pictures, you can see that the two halves of the keyboard may be adjustable (e.g. apple keyboard) or fixed (e.g. Microsoft keyboard). (</a:t>
            </a:r>
            <a:r>
              <a:rPr lang="en-US" sz="600" baseline="0" dirty="0" err="1" smtClean="0"/>
              <a:t>Rempel</a:t>
            </a:r>
            <a:r>
              <a:rPr lang="en-US" sz="600" baseline="0" dirty="0" smtClean="0"/>
              <a:t> et al, 2007)</a:t>
            </a:r>
          </a:p>
          <a:p>
            <a:endParaRPr lang="en-US" sz="600" dirty="0" smtClean="0"/>
          </a:p>
          <a:p>
            <a:r>
              <a:rPr lang="en-US" sz="600" dirty="0" smtClean="0"/>
              <a:t>Good</a:t>
            </a:r>
            <a:r>
              <a:rPr lang="en-US" sz="600" baseline="0" dirty="0" smtClean="0"/>
              <a:t>man et al, work 2012: Highest levels of evidence present for use of forearm supports, ergonomic keyboards, ergonomic mice and exercise/ rest breaks in decrease musculoskeletal symptoms. Forearm supports significantly decrease neck/ shoulder symptoms. </a:t>
            </a:r>
          </a:p>
          <a:p>
            <a:endParaRPr lang="en-US" sz="600" baseline="0" dirty="0" smtClean="0"/>
          </a:p>
          <a:p>
            <a:r>
              <a:rPr lang="en-US" sz="600" baseline="0" dirty="0" smtClean="0"/>
              <a:t>Hoe et al Cochrane Database </a:t>
            </a:r>
            <a:r>
              <a:rPr lang="en-US" sz="600" baseline="0" dirty="0" err="1" smtClean="0"/>
              <a:t>Syst</a:t>
            </a:r>
            <a:r>
              <a:rPr lang="en-US" sz="600" baseline="0" dirty="0" smtClean="0"/>
              <a:t> Rev 2012: Combined use of forearm support and alternative mouse has been found effective. Neither of the intervention alone has been found to be effective.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Hedge</a:t>
            </a:r>
            <a:r>
              <a:rPr lang="en-US" sz="600" baseline="0" dirty="0" smtClean="0"/>
              <a:t> and Powers: Wrist postures were studied while using keyboard with forearm support, adjustable full motion forearm supports and adjustable negative slope keyboard (that is, downward slanting keyboard, 12 degrees below horizontal in this study, with the keyboard end closer the worker being higher than the further end from the worker.) Full motion forearm support were not found to be beneficial and negative slope keyboard support were found to be useful to achieve neutral wrist posture. </a:t>
            </a: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25</a:t>
            </a:fld>
            <a:endParaRPr lang="en-US" dirty="0"/>
          </a:p>
        </p:txBody>
      </p:sp>
    </p:spTree>
    <p:extLst>
      <p:ext uri="{BB962C8B-B14F-4D97-AF65-F5344CB8AC3E}">
        <p14:creationId xmlns:p14="http://schemas.microsoft.com/office/powerpoint/2010/main" val="4221140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baseline="0" dirty="0" smtClean="0"/>
              <a:t>All 5 of the above split keyboards differ with respect to the split between the keys, the front to back slope and lateral inclination. </a:t>
            </a:r>
          </a:p>
          <a:p>
            <a:r>
              <a:rPr lang="en-US" sz="600" baseline="0" dirty="0" err="1" smtClean="0"/>
              <a:t>Rempel</a:t>
            </a:r>
            <a:r>
              <a:rPr lang="en-US" sz="600" baseline="0" dirty="0" smtClean="0"/>
              <a:t> D et al:  6 Different keyboards were studies in 100 participants, including the above mentioned first 4 keyboards and 1 conventional Dell keyboard and 1 conventional Dell laptop.</a:t>
            </a:r>
          </a:p>
          <a:p>
            <a:r>
              <a:rPr lang="en-US" sz="600" baseline="0" dirty="0" smtClean="0"/>
              <a:t>The participants preferred Microsoft Natural Elite keyboard and Microsoft Natural ergonomic Keyboard 4000 and the same with reverse slope attachments, compared to the other keyboards out of 6. These two (Natural ergonomic with and without reverse slope attachment) were more preferred than the former (Elite). These 3 keyboards also provided most neutral postures for forearm and wrist, along with a conventional Dell laptop.</a:t>
            </a:r>
          </a:p>
          <a:p>
            <a:r>
              <a:rPr lang="en-US" sz="600" baseline="0" dirty="0" smtClean="0"/>
              <a:t>The fastest typing speed was with conventional keyboard, followed by that of the CURVE and ELITE versions, followed by that of the conventional laptop and ergonomic with/ without reverse slope versions. </a:t>
            </a:r>
          </a:p>
          <a:p>
            <a:r>
              <a:rPr lang="en-US" sz="600" baseline="0" dirty="0" smtClean="0"/>
              <a:t>Use of alternative keyboards does not guarantee instant improvement in symptoms, but rather may take months, before improvement is noticed. (Based on research by </a:t>
            </a:r>
            <a:r>
              <a:rPr lang="en-US" sz="600" baseline="0" dirty="0" err="1" smtClean="0"/>
              <a:t>Rempel</a:t>
            </a:r>
            <a:r>
              <a:rPr lang="en-US" sz="600" baseline="0" dirty="0" smtClean="0"/>
              <a:t> et al)</a:t>
            </a:r>
          </a:p>
          <a:p>
            <a:endParaRPr lang="en-US" sz="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On the Microsoft website, the Microsoft natural ergonomic keyboard 4000, costs</a:t>
            </a:r>
            <a:r>
              <a:rPr lang="en-US" sz="600" baseline="0" dirty="0" smtClean="0"/>
              <a:t> only $ 49.95</a:t>
            </a:r>
          </a:p>
          <a:p>
            <a:endParaRPr lang="en-US" sz="600" baseline="0" dirty="0" smtClean="0"/>
          </a:p>
          <a:p>
            <a:r>
              <a:rPr lang="en-US" sz="600" baseline="0" dirty="0" err="1" smtClean="0"/>
              <a:t>Ripat</a:t>
            </a:r>
            <a:r>
              <a:rPr lang="en-US" sz="600" baseline="0" dirty="0" smtClean="0"/>
              <a:t> et al: This study used another version of Microsoft ergonomic keyboard, known as Microsoft Natural </a:t>
            </a:r>
            <a:r>
              <a:rPr lang="en-US" sz="600" baseline="0" dirty="0" err="1" smtClean="0"/>
              <a:t>MultiMedia</a:t>
            </a:r>
            <a:r>
              <a:rPr lang="en-US" sz="600" baseline="0" dirty="0" smtClean="0"/>
              <a:t> Keyboard. They had two study groups and both were given the same keyboard, except one of the group had a light touch feature to it. This light touch feature allowed the participants to rest their fingers on the keys without accidental activation which may have resulted in reduced muscle fatigue and strain.</a:t>
            </a:r>
          </a:p>
          <a:p>
            <a:r>
              <a:rPr lang="en-US" sz="600" baseline="0" dirty="0" smtClean="0"/>
              <a:t>The decrease in occurrence of daytime pain and difficulty in grasping was seen with both groups, but only initially with the control group, while significantly more after 3 months of use till the end of study (6 months of use) in the ‘light-touch’ group. </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26</a:t>
            </a:fld>
            <a:endParaRPr lang="en-US" dirty="0"/>
          </a:p>
        </p:txBody>
      </p:sp>
    </p:spTree>
    <p:extLst>
      <p:ext uri="{BB962C8B-B14F-4D97-AF65-F5344CB8AC3E}">
        <p14:creationId xmlns:p14="http://schemas.microsoft.com/office/powerpoint/2010/main" val="1148026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t>Hedge and Powers:</a:t>
            </a:r>
            <a:r>
              <a:rPr lang="en-US" sz="600" baseline="0" dirty="0" smtClean="0"/>
              <a:t>  Negative slope keyboard support has however been recommended to be used with palm rest to improve forearm posture (adjust forearm pronation, 45 degrees preferred, </a:t>
            </a:r>
            <a:r>
              <a:rPr lang="en-US" sz="600" baseline="0" dirty="0" err="1" smtClean="0"/>
              <a:t>Rempel</a:t>
            </a:r>
            <a:r>
              <a:rPr lang="en-US" sz="600" baseline="0" dirty="0" smtClean="0"/>
              <a:t> D. 2008). </a:t>
            </a:r>
          </a:p>
          <a:p>
            <a:r>
              <a:rPr lang="en-US" sz="600" dirty="0" smtClean="0"/>
              <a:t>Hedge et al (1999): use of downward</a:t>
            </a:r>
            <a:r>
              <a:rPr lang="en-US" sz="600" baseline="0" dirty="0" smtClean="0"/>
              <a:t> tilting keyboard increases the wrist to be in neutral posture for 80% of the time, compared to conventional placement. Downward tilted keyboard resulted in improved posture at neck, upper and lower back, shoulders, upper arms, lower arms, and wrists. Also, resulted in decreased low back and shoulder pain (left). </a:t>
            </a:r>
          </a:p>
          <a:p>
            <a:r>
              <a:rPr lang="en-US" sz="600" baseline="0" dirty="0" smtClean="0"/>
              <a:t>Downward tilt keyboards can be easily fitted into workplaces and they prevent wrist extension (back bending of the wrist), but they do not decease wrist ulnar deviation (inward turning of the wrist). The latter may cause musculoskeletal discomfort.</a:t>
            </a:r>
          </a:p>
          <a:p>
            <a:r>
              <a:rPr lang="en-US" sz="600" baseline="0" dirty="0" smtClean="0"/>
              <a:t>On the other hand, Split keyboards decrease ulnar deviation at the wrist, but not the wrist extension significantly </a:t>
            </a:r>
          </a:p>
          <a:p>
            <a:endParaRPr lang="en-US" sz="600" baseline="0" dirty="0" smtClean="0"/>
          </a:p>
          <a:p>
            <a:r>
              <a:rPr lang="en-US" sz="600" baseline="0" dirty="0" err="1" smtClean="0"/>
              <a:t>Leyshon</a:t>
            </a:r>
            <a:r>
              <a:rPr lang="en-US" sz="600" baseline="0" dirty="0" smtClean="0"/>
              <a:t> et al: Insufficient evidence to support improvements in productivity, safety and comfort with downward tilting keyboard. </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27</a:t>
            </a:fld>
            <a:endParaRPr lang="en-US" dirty="0"/>
          </a:p>
        </p:txBody>
      </p:sp>
    </p:spTree>
    <p:extLst>
      <p:ext uri="{BB962C8B-B14F-4D97-AF65-F5344CB8AC3E}">
        <p14:creationId xmlns:p14="http://schemas.microsoft.com/office/powerpoint/2010/main" val="55208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u="sng" dirty="0" smtClean="0">
                <a:solidFill>
                  <a:srgbClr val="002060"/>
                </a:solidFill>
              </a:rPr>
              <a:t>Additional points: (references as above)</a:t>
            </a:r>
          </a:p>
          <a:p>
            <a:pPr marL="171450" indent="-171450">
              <a:buFontTx/>
              <a:buChar char="-"/>
            </a:pPr>
            <a:r>
              <a:rPr lang="en-US" sz="600" dirty="0" smtClean="0"/>
              <a:t>Mouse should be kept at the same</a:t>
            </a:r>
            <a:r>
              <a:rPr lang="en-US" sz="600" baseline="0" dirty="0" smtClean="0"/>
              <a:t> height as the keyboard, on the side of the keyboard.</a:t>
            </a:r>
          </a:p>
          <a:p>
            <a:pPr marL="171450" indent="-171450">
              <a:buFontTx/>
              <a:buChar char="-"/>
            </a:pPr>
            <a:r>
              <a:rPr lang="en-US" sz="600" baseline="0" dirty="0" smtClean="0"/>
              <a:t>The upper extremity position will be the same as that during the keyboard use. </a:t>
            </a:r>
          </a:p>
          <a:p>
            <a:pPr marL="171450" indent="-171450">
              <a:buFontTx/>
              <a:buChar char="-"/>
            </a:pPr>
            <a:r>
              <a:rPr lang="en-US" sz="600" baseline="0" dirty="0" smtClean="0"/>
              <a:t>While using mouse, the wrist should be kept straight in line with the forearm. When the mouse is moved, the entire forearm should be moved to achieve the movement. </a:t>
            </a:r>
          </a:p>
          <a:p>
            <a:pPr marL="171450" indent="-171450">
              <a:buFontTx/>
              <a:buChar char="-"/>
            </a:pPr>
            <a:r>
              <a:rPr lang="en-US" sz="600" baseline="0" dirty="0" smtClean="0"/>
              <a:t>In order to retain a neutral wrist posture, while using the mouse, attempt to place the entire palm on the mouse. This position will also decrease the wrist motions. (“Palming the mouse”)</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28</a:t>
            </a:fld>
            <a:endParaRPr lang="en-US" dirty="0"/>
          </a:p>
        </p:txBody>
      </p:sp>
    </p:spTree>
    <p:extLst>
      <p:ext uri="{BB962C8B-B14F-4D97-AF65-F5344CB8AC3E}">
        <p14:creationId xmlns:p14="http://schemas.microsoft.com/office/powerpoint/2010/main" val="2660390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Please notice how the mouse is kept next to the keyboard to avoid the reaching.</a:t>
            </a:r>
            <a:r>
              <a:rPr lang="en-US" sz="600" baseline="0" dirty="0" smtClean="0"/>
              <a:t> Also notice, the palming of the mouse. </a:t>
            </a:r>
          </a:p>
        </p:txBody>
      </p:sp>
      <p:sp>
        <p:nvSpPr>
          <p:cNvPr id="4" name="Slide Number Placeholder 3"/>
          <p:cNvSpPr>
            <a:spLocks noGrp="1"/>
          </p:cNvSpPr>
          <p:nvPr>
            <p:ph type="sldNum" sz="quarter" idx="10"/>
          </p:nvPr>
        </p:nvSpPr>
        <p:spPr/>
        <p:txBody>
          <a:bodyPr/>
          <a:lstStyle/>
          <a:p>
            <a:fld id="{AB61C311-A6D2-48E8-8C1D-685E8937C70D}" type="slidenum">
              <a:rPr lang="en-US" smtClean="0"/>
              <a:t>29</a:t>
            </a:fld>
            <a:endParaRPr lang="en-US" dirty="0"/>
          </a:p>
        </p:txBody>
      </p:sp>
    </p:spTree>
    <p:extLst>
      <p:ext uri="{BB962C8B-B14F-4D97-AF65-F5344CB8AC3E}">
        <p14:creationId xmlns:p14="http://schemas.microsoft.com/office/powerpoint/2010/main" val="21319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00" dirty="0"/>
          </a:p>
        </p:txBody>
      </p:sp>
      <p:sp>
        <p:nvSpPr>
          <p:cNvPr id="4" name="Slide Number Placeholder 3"/>
          <p:cNvSpPr>
            <a:spLocks noGrp="1"/>
          </p:cNvSpPr>
          <p:nvPr>
            <p:ph type="sldNum" sz="quarter" idx="10"/>
          </p:nvPr>
        </p:nvSpPr>
        <p:spPr/>
        <p:txBody>
          <a:bodyPr/>
          <a:lstStyle/>
          <a:p>
            <a:fld id="{AB61C311-A6D2-48E8-8C1D-685E8937C70D}" type="slidenum">
              <a:rPr lang="en-US" smtClean="0"/>
              <a:t>3</a:t>
            </a:fld>
            <a:endParaRPr lang="en-US" dirty="0"/>
          </a:p>
        </p:txBody>
      </p:sp>
    </p:spTree>
    <p:extLst>
      <p:ext uri="{BB962C8B-B14F-4D97-AF65-F5344CB8AC3E}">
        <p14:creationId xmlns:p14="http://schemas.microsoft.com/office/powerpoint/2010/main" val="3523366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600" u="sng" dirty="0" smtClean="0">
                <a:solidFill>
                  <a:srgbClr val="002060"/>
                </a:solidFill>
              </a:rPr>
              <a:t>Additional points: (references as above)</a:t>
            </a:r>
          </a:p>
          <a:p>
            <a:pPr>
              <a:buFont typeface="Wingdings" panose="05000000000000000000" pitchFamily="2" charset="2"/>
              <a:buChar char="Ø"/>
            </a:pPr>
            <a:r>
              <a:rPr lang="en-US" sz="600" dirty="0" smtClean="0">
                <a:solidFill>
                  <a:schemeClr val="accent5">
                    <a:lumMod val="50000"/>
                  </a:schemeClr>
                </a:solidFill>
              </a:rPr>
              <a:t>Improper positioning of the mouse may lead to shoulder, arm, hand or finger discomfort. To avoid this, the following is recommended: </a:t>
            </a:r>
          </a:p>
          <a:p>
            <a:pPr>
              <a:buFont typeface="Courier New" panose="02070309020205020404" pitchFamily="49" charset="0"/>
              <a:buChar char="o"/>
            </a:pPr>
            <a:r>
              <a:rPr lang="en-US" sz="600" dirty="0" smtClean="0">
                <a:solidFill>
                  <a:schemeClr val="accent5">
                    <a:lumMod val="50000"/>
                  </a:schemeClr>
                </a:solidFill>
              </a:rPr>
              <a:t>Mouse should be kept at the same height as the keyboard, on the side of the keyboard.</a:t>
            </a:r>
          </a:p>
          <a:p>
            <a:pPr>
              <a:buFont typeface="Courier New" panose="02070309020205020404" pitchFamily="49" charset="0"/>
              <a:buChar char="o"/>
            </a:pPr>
            <a:r>
              <a:rPr lang="en-US" sz="600" dirty="0" smtClean="0">
                <a:solidFill>
                  <a:schemeClr val="accent5">
                    <a:lumMod val="50000"/>
                  </a:schemeClr>
                </a:solidFill>
              </a:rPr>
              <a:t>Avoid holding the mouse too tightly.</a:t>
            </a:r>
          </a:p>
          <a:p>
            <a:pPr>
              <a:buFont typeface="Courier New" panose="02070309020205020404" pitchFamily="49" charset="0"/>
              <a:buChar char="o"/>
            </a:pPr>
            <a:r>
              <a:rPr lang="en-US" sz="600" dirty="0" smtClean="0">
                <a:solidFill>
                  <a:schemeClr val="accent5">
                    <a:lumMod val="50000"/>
                  </a:schemeClr>
                </a:solidFill>
              </a:rPr>
              <a:t>When moving the mouse, move the entire forearm and not just the wrist. </a:t>
            </a:r>
          </a:p>
          <a:p>
            <a:pPr>
              <a:buFont typeface="Courier New" panose="02070309020205020404" pitchFamily="49" charset="0"/>
              <a:buChar char="o"/>
            </a:pPr>
            <a:r>
              <a:rPr lang="en-US" sz="600" dirty="0" smtClean="0">
                <a:solidFill>
                  <a:schemeClr val="accent5">
                    <a:lumMod val="50000"/>
                  </a:schemeClr>
                </a:solidFill>
              </a:rPr>
              <a:t>When using mouse, rest your palm on palm rest. Do not place the palm rest under the wrist, but place under the palm. </a:t>
            </a:r>
          </a:p>
          <a:p>
            <a:pPr>
              <a:buFont typeface="Courier New" panose="02070309020205020404" pitchFamily="49" charset="0"/>
              <a:buChar char="o"/>
            </a:pPr>
            <a:r>
              <a:rPr lang="en-US" sz="600" dirty="0" smtClean="0">
                <a:solidFill>
                  <a:schemeClr val="accent5">
                    <a:lumMod val="50000"/>
                  </a:schemeClr>
                </a:solidFill>
              </a:rPr>
              <a:t>Use mouse bridge to avoid the mouse being too away from the keyboard and to avoid the associated shoulder discomfort  </a:t>
            </a:r>
          </a:p>
          <a:p>
            <a:pPr>
              <a:buFont typeface="Courier New" panose="02070309020205020404" pitchFamily="49" charset="0"/>
              <a:buChar char="o"/>
            </a:pPr>
            <a:r>
              <a:rPr lang="en-US" sz="600" dirty="0" smtClean="0">
                <a:solidFill>
                  <a:schemeClr val="accent5">
                    <a:lumMod val="50000"/>
                  </a:schemeClr>
                </a:solidFill>
              </a:rPr>
              <a:t>If hand and finger discomfort does not abate, position and operate the mouse with other hand. </a:t>
            </a:r>
            <a:r>
              <a:rPr lang="en-US" sz="600" dirty="0" smtClean="0"/>
              <a:t>Some types of mouse are designed to be used with both hands. </a:t>
            </a:r>
          </a:p>
          <a:p>
            <a:r>
              <a:rPr lang="en-US" sz="600" dirty="0" smtClean="0"/>
              <a:t>De </a:t>
            </a:r>
            <a:r>
              <a:rPr lang="en-US" sz="600" dirty="0" err="1" smtClean="0"/>
              <a:t>Kraker</a:t>
            </a:r>
            <a:r>
              <a:rPr lang="en-US" sz="600" baseline="0" dirty="0" smtClean="0"/>
              <a:t> et al: Tactile feedback signal was used for the mouse (vibration) to decrease the hovering behavior. </a:t>
            </a:r>
          </a:p>
          <a:p>
            <a:r>
              <a:rPr lang="en-US" sz="600" baseline="0" dirty="0" smtClean="0"/>
              <a:t>Hovering behavior is the tendency to hold the mouse, even when not using it. This results into prolonged wrist extension posture and increases risk for neck, shoulder and arm symptoms. The vibrating mouse used in this study did help in decreasing hovering, but no significant differences were seen between the experimental group that had this special mouse, compared to the control group that did not. </a:t>
            </a:r>
          </a:p>
          <a:p>
            <a:endParaRPr lang="en-US" sz="600" baseline="0" dirty="0" smtClean="0"/>
          </a:p>
          <a:p>
            <a:r>
              <a:rPr lang="en-US" sz="600" baseline="0" dirty="0" smtClean="0"/>
              <a:t>King et al: Another study using the biofeedback vibrating mouse, to see if the decrease use of the mouse, decease upper limb (extremity) pain and discomfort in office workers. Shoulder pain/ discomfort and hovering decreased in the group using the vibrating mouse. When not using the mouse, participants rested their arm in front of the body on the desk.  Attempt here was to negate one risk factor for WRMD, sustained postures. Drawback, however, with use of vibrating mouse was that it was found to be distracting and irritating by some. </a:t>
            </a:r>
          </a:p>
          <a:p>
            <a:r>
              <a:rPr lang="en-US" sz="600" dirty="0" err="1" smtClean="0"/>
              <a:t>Aaras</a:t>
            </a:r>
            <a:r>
              <a:rPr lang="en-US" sz="600" baseline="0" dirty="0" smtClean="0"/>
              <a:t> et al:</a:t>
            </a:r>
          </a:p>
          <a:p>
            <a:r>
              <a:rPr lang="en-US" sz="600" baseline="0" dirty="0" smtClean="0"/>
              <a:t>Use of trackball has not been associated with decrease in pain on the R upper extremity/dominant extremity, as the participant have been noted to increasingly use the mouse, resulting in increased hovering. Instead, a decrease in non-dominant (Left ) upper extremity has been noted with use of trackball mouse, due to the relative rest that the Left upper limb will get by decreased use of keyboard and increased use of Right upper limb. </a:t>
            </a:r>
          </a:p>
          <a:p>
            <a:endParaRPr lang="en-US" sz="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5">
                    <a:lumMod val="50000"/>
                  </a:schemeClr>
                </a:solidFill>
              </a:rPr>
              <a:t>Logitech trackball mouse</a:t>
            </a:r>
            <a:r>
              <a:rPr lang="en-US" sz="600" baseline="0" dirty="0" smtClean="0">
                <a:solidFill>
                  <a:schemeClr val="accent5">
                    <a:lumMod val="50000"/>
                  </a:schemeClr>
                </a:solidFill>
              </a:rPr>
              <a:t> price on Amazon $34.11</a:t>
            </a:r>
            <a:endParaRPr lang="en-US" sz="600" dirty="0" smtClean="0">
              <a:solidFill>
                <a:schemeClr val="accent5">
                  <a:lumMod val="50000"/>
                </a:schemeClr>
              </a:solidFill>
            </a:endParaRPr>
          </a:p>
          <a:p>
            <a:endParaRPr lang="en-US" sz="600" baseline="0" dirty="0" smtClean="0"/>
          </a:p>
          <a:p>
            <a:r>
              <a:rPr lang="en-US" sz="600" baseline="0" dirty="0" smtClean="0"/>
              <a:t>- </a:t>
            </a:r>
            <a:r>
              <a:rPr lang="en-US" sz="600" baseline="0" dirty="0" err="1" smtClean="0"/>
              <a:t>Leyshon</a:t>
            </a:r>
            <a:r>
              <a:rPr lang="en-US" sz="600" baseline="0" dirty="0" smtClean="0"/>
              <a:t> et al, 2010 : Fair evidence that alternative mouse improves comfort. </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30</a:t>
            </a:fld>
            <a:endParaRPr lang="en-US" dirty="0"/>
          </a:p>
        </p:txBody>
      </p:sp>
    </p:spTree>
    <p:extLst>
      <p:ext uri="{BB962C8B-B14F-4D97-AF65-F5344CB8AC3E}">
        <p14:creationId xmlns:p14="http://schemas.microsoft.com/office/powerpoint/2010/main" val="100433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pPr marL="0" indent="0">
              <a:buFontTx/>
              <a:buNone/>
            </a:pPr>
            <a:r>
              <a:rPr lang="en-US" sz="600" dirty="0" smtClean="0">
                <a:solidFill>
                  <a:schemeClr val="accent5">
                    <a:lumMod val="50000"/>
                  </a:schemeClr>
                </a:solidFill>
              </a:rPr>
              <a:t>Oregon</a:t>
            </a:r>
            <a:r>
              <a:rPr lang="en-US" sz="600" baseline="0" dirty="0" smtClean="0">
                <a:solidFill>
                  <a:schemeClr val="accent5">
                    <a:lumMod val="50000"/>
                  </a:schemeClr>
                </a:solidFill>
              </a:rPr>
              <a:t> OSHA:</a:t>
            </a:r>
            <a:endParaRPr lang="en-US" sz="600" dirty="0" smtClean="0">
              <a:solidFill>
                <a:schemeClr val="accent5">
                  <a:lumMod val="50000"/>
                </a:schemeClr>
              </a:solidFill>
            </a:endParaRPr>
          </a:p>
          <a:p>
            <a:pPr marL="0" indent="0">
              <a:buFontTx/>
              <a:buNone/>
            </a:pPr>
            <a:r>
              <a:rPr lang="en-US" sz="600" dirty="0" smtClean="0">
                <a:solidFill>
                  <a:schemeClr val="accent5">
                    <a:lumMod val="50000"/>
                  </a:schemeClr>
                </a:solidFill>
              </a:rPr>
              <a:t>- The first line that you typically look at ,below the status bar, should be at eye level. The middle of the monitor about ~ 15 degrees below eye level. </a:t>
            </a:r>
            <a:r>
              <a:rPr lang="en-US" sz="600" dirty="0" smtClean="0"/>
              <a:t>The monitor should be at or below the eye level. </a:t>
            </a:r>
          </a:p>
          <a:p>
            <a:pPr marL="0" indent="0">
              <a:buFontTx/>
              <a:buNone/>
            </a:pPr>
            <a:r>
              <a:rPr lang="en-US" sz="600" dirty="0" smtClean="0">
                <a:solidFill>
                  <a:schemeClr val="accent5">
                    <a:lumMod val="50000"/>
                  </a:schemeClr>
                </a:solidFill>
              </a:rPr>
              <a:t>- When neck is straight, distance between eyes and monitor screen should be approximately an arm’s length (16-29 inches) </a:t>
            </a:r>
          </a:p>
          <a:p>
            <a:r>
              <a:rPr lang="en-US" sz="600" dirty="0" smtClean="0">
                <a:solidFill>
                  <a:schemeClr val="accent5">
                    <a:lumMod val="50000"/>
                  </a:schemeClr>
                </a:solidFill>
              </a:rPr>
              <a:t>- If corrective lenses are being used because of far-sightedness, place the monitor lower to allow tilting the head backward to look through the bottom part of the glasses. </a:t>
            </a:r>
          </a:p>
          <a:p>
            <a:r>
              <a:rPr lang="en-US" sz="600" dirty="0" smtClean="0">
                <a:solidFill>
                  <a:schemeClr val="accent5">
                    <a:lumMod val="50000"/>
                  </a:schemeClr>
                </a:solidFill>
              </a:rPr>
              <a:t>- Low monitor: May increase head bend or slouch positions. (Neck pain or low back pain).</a:t>
            </a:r>
            <a:r>
              <a:rPr lang="en-US" sz="600" dirty="0" smtClean="0"/>
              <a:t> Low monitor may also cause the worker to lower  the height of the chair. </a:t>
            </a:r>
            <a:r>
              <a:rPr lang="en-US" sz="600" dirty="0" smtClean="0">
                <a:solidFill>
                  <a:schemeClr val="accent5">
                    <a:lumMod val="50000"/>
                  </a:schemeClr>
                </a:solidFill>
              </a:rPr>
              <a:t> </a:t>
            </a:r>
          </a:p>
          <a:p>
            <a:r>
              <a:rPr lang="en-US" sz="600" dirty="0" smtClean="0">
                <a:solidFill>
                  <a:schemeClr val="accent5">
                    <a:lumMod val="50000"/>
                  </a:schemeClr>
                </a:solidFill>
              </a:rPr>
              <a:t>- Too much upward tilt of monitor may increase the glare from overhead lighting. </a:t>
            </a:r>
          </a:p>
          <a:p>
            <a:endParaRPr lang="en-US" sz="600" baseline="0" dirty="0" smtClean="0"/>
          </a:p>
          <a:p>
            <a:r>
              <a:rPr lang="en-US" sz="600" baseline="0" dirty="0" err="1" smtClean="0"/>
              <a:t>Aaras</a:t>
            </a:r>
            <a:r>
              <a:rPr lang="en-US" sz="600" baseline="0" dirty="0" smtClean="0"/>
              <a:t> et al, 1997: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solidFill>
                  <a:schemeClr val="accent5">
                    <a:lumMod val="50000"/>
                  </a:schemeClr>
                </a:solidFill>
              </a:rPr>
              <a:t>Less than horizontal angles for monitor height are recommended, as based on the research by the author, this is somehow related with possible less eye fatigue.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solidFill>
                  <a:schemeClr val="accent5">
                    <a:lumMod val="50000"/>
                  </a:schemeClr>
                </a:solidFill>
              </a:rPr>
              <a:t>In the study by </a:t>
            </a:r>
            <a:r>
              <a:rPr lang="en-US" sz="600" baseline="0" dirty="0" err="1" smtClean="0">
                <a:solidFill>
                  <a:schemeClr val="accent5">
                    <a:lumMod val="50000"/>
                  </a:schemeClr>
                </a:solidFill>
              </a:rPr>
              <a:t>Aaras</a:t>
            </a:r>
            <a:r>
              <a:rPr lang="en-US" sz="600" baseline="0" dirty="0" smtClean="0">
                <a:solidFill>
                  <a:schemeClr val="accent5">
                    <a:lumMod val="50000"/>
                  </a:schemeClr>
                </a:solidFill>
              </a:rPr>
              <a:t> et al, no difference was noticed with the postural load during computer work with having the monitor height at less than 15 degrees or 30 degrees below horizontal.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solidFill>
                <a:schemeClr val="accent5">
                  <a:lumMod val="50000"/>
                </a:schemeClr>
              </a:solidFill>
            </a:endParaRPr>
          </a:p>
          <a:p>
            <a:endParaRPr lang="en-US" sz="600" baseline="0" dirty="0" smtClean="0"/>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31</a:t>
            </a:fld>
            <a:endParaRPr lang="en-US" dirty="0"/>
          </a:p>
        </p:txBody>
      </p:sp>
    </p:spTree>
    <p:extLst>
      <p:ext uri="{BB962C8B-B14F-4D97-AF65-F5344CB8AC3E}">
        <p14:creationId xmlns:p14="http://schemas.microsoft.com/office/powerpoint/2010/main" val="2629494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t>Avoid forward bending</a:t>
            </a:r>
            <a:r>
              <a:rPr lang="en-US" sz="600" baseline="0" dirty="0" smtClean="0"/>
              <a:t> of the neck – a common mistake</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32</a:t>
            </a:fld>
            <a:endParaRPr lang="en-US" dirty="0"/>
          </a:p>
        </p:txBody>
      </p:sp>
    </p:spTree>
    <p:extLst>
      <p:ext uri="{BB962C8B-B14F-4D97-AF65-F5344CB8AC3E}">
        <p14:creationId xmlns:p14="http://schemas.microsoft.com/office/powerpoint/2010/main" val="1800918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t>Your</a:t>
            </a:r>
            <a:r>
              <a:rPr lang="en-US" sz="600" baseline="0" dirty="0" smtClean="0"/>
              <a:t> work area should  allow a space of 16 inches in the font and 16 inches to the side . </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smtClean="0"/>
              <a:t>Objects that are used infrequently should be stored in the secondary area. Secondary area will include the farthest corners of the desk space, the filing cabinets, desk drawers, and overhead shelves. Try not to store anything under the desk for two reasons. Firstly, it will decrease leg space and increase risk for improper position and movement for knees, legs, shins or thighs. Secondly, it may be a risk factor for back strain, when you try to bend and retrieve objects.  (</a:t>
            </a:r>
            <a:r>
              <a:rPr lang="en-US" sz="600" dirty="0" smtClean="0"/>
              <a:t>Source: Evaluating your computer workstation. Oregon OSHA. </a:t>
            </a:r>
            <a:r>
              <a:rPr lang="en-US" sz="600" dirty="0" smtClean="0">
                <a:solidFill>
                  <a:srgbClr val="92D050"/>
                </a:solidFill>
              </a:rPr>
              <a:t>http://</a:t>
            </a:r>
            <a:r>
              <a:rPr lang="en-US" sz="600" b="1" dirty="0" smtClean="0">
                <a:solidFill>
                  <a:srgbClr val="92D050"/>
                </a:solidFill>
              </a:rPr>
              <a:t>www.cbs.state.or.us/osha/pdf/pubs/1863.pdf</a:t>
            </a:r>
            <a:r>
              <a:rPr lang="en-US" sz="600" b="0" dirty="0" smtClean="0">
                <a:solidFill>
                  <a:srgbClr val="92D050"/>
                </a:solidFill>
              </a:rPr>
              <a:t>)</a:t>
            </a:r>
            <a:endParaRPr lang="en-US" sz="600" dirty="0" smtClean="0">
              <a:solidFill>
                <a:srgbClr val="92D050"/>
              </a:solidFill>
            </a:endParaRPr>
          </a:p>
        </p:txBody>
      </p:sp>
      <p:sp>
        <p:nvSpPr>
          <p:cNvPr id="4" name="Slide Number Placeholder 3"/>
          <p:cNvSpPr>
            <a:spLocks noGrp="1"/>
          </p:cNvSpPr>
          <p:nvPr>
            <p:ph type="sldNum" sz="quarter" idx="10"/>
          </p:nvPr>
        </p:nvSpPr>
        <p:spPr/>
        <p:txBody>
          <a:bodyPr/>
          <a:lstStyle/>
          <a:p>
            <a:fld id="{AB61C311-A6D2-48E8-8C1D-685E8937C70D}" type="slidenum">
              <a:rPr lang="en-US" smtClean="0"/>
              <a:t>33</a:t>
            </a:fld>
            <a:endParaRPr lang="en-US" dirty="0"/>
          </a:p>
        </p:txBody>
      </p:sp>
    </p:spTree>
    <p:extLst>
      <p:ext uri="{BB962C8B-B14F-4D97-AF65-F5344CB8AC3E}">
        <p14:creationId xmlns:p14="http://schemas.microsoft.com/office/powerpoint/2010/main" val="649961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endParaRPr lang="en-US" sz="600" dirty="0" smtClean="0"/>
          </a:p>
          <a:p>
            <a:r>
              <a:rPr lang="en-US" sz="600" dirty="0" smtClean="0"/>
              <a:t>Use of headsets is preferable to</a:t>
            </a:r>
            <a:r>
              <a:rPr lang="en-US" sz="600" baseline="0" dirty="0" smtClean="0"/>
              <a:t> cradling the phone between ear and shoulder. Another awkward posture! </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34</a:t>
            </a:fld>
            <a:endParaRPr lang="en-US" dirty="0"/>
          </a:p>
        </p:txBody>
      </p:sp>
    </p:spTree>
    <p:extLst>
      <p:ext uri="{BB962C8B-B14F-4D97-AF65-F5344CB8AC3E}">
        <p14:creationId xmlns:p14="http://schemas.microsoft.com/office/powerpoint/2010/main" val="3643179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t>If you</a:t>
            </a:r>
            <a:r>
              <a:rPr lang="en-US" sz="600" baseline="0" dirty="0" smtClean="0"/>
              <a:t> need to look back and forth between a document and the monitor screen, try to keep the document as close to the monitor screen as possible, this could be done, by either placing the document on the document holder close to the monitor or by propping it up under the screen. </a:t>
            </a:r>
          </a:p>
          <a:p>
            <a:r>
              <a:rPr lang="en-US" sz="600" baseline="0" dirty="0" smtClean="0"/>
              <a:t>Improper placement of the documents is a frequent cause for neck pain. </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35</a:t>
            </a:fld>
            <a:endParaRPr lang="en-US" dirty="0"/>
          </a:p>
        </p:txBody>
      </p:sp>
    </p:spTree>
    <p:extLst>
      <p:ext uri="{BB962C8B-B14F-4D97-AF65-F5344CB8AC3E}">
        <p14:creationId xmlns:p14="http://schemas.microsoft.com/office/powerpoint/2010/main" val="3166892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u="sng" dirty="0" smtClean="0">
                <a:solidFill>
                  <a:srgbClr val="002060"/>
                </a:solidFill>
              </a:rPr>
              <a:t>Additional points: (references as above)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dirty="0" smtClean="0"/>
              <a:t>The work surface area should be matte finish, to decrease glare and eye strain.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dirty="0" smtClean="0"/>
              <a:t>Increased</a:t>
            </a:r>
            <a:r>
              <a:rPr lang="en-US" sz="600" baseline="0" dirty="0" smtClean="0"/>
              <a:t> illumination in work area will “wash out the images” on the monitor screen.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To decrease glare and eye fatigue, vertical blinds should be used, compared to the horizontal blinds. Also the computer screen should face at right angles to the window and should be located away from the windows. Computer screen should be parallel to the placement of overhead lighting and between the light fittings.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The furniture, walls and the monitor screen used should be non-reflective, in nature. It is preferable if these equipment are of subdued color.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Recessed lighting, diffusers in light fixtures, and indirect lighting are preferable.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If glare continues to be a problem visor hood could be attached to the monitor and anti-glare screens could be used.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The drawback, however, with use of anti-glare screens, is the blurring of screen images.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(The following two slides provide the same details on the slides, so tell the participants that there is no need to write down the notes, if they are writing the notes.) </a:t>
            </a: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36</a:t>
            </a:fld>
            <a:endParaRPr lang="en-US" dirty="0"/>
          </a:p>
        </p:txBody>
      </p:sp>
    </p:spTree>
    <p:extLst>
      <p:ext uri="{BB962C8B-B14F-4D97-AF65-F5344CB8AC3E}">
        <p14:creationId xmlns:p14="http://schemas.microsoft.com/office/powerpoint/2010/main" val="3291634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dirty="0" smtClean="0"/>
              <a:t>The work surface area should be matte finish, to decrease glare and eye strain.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dirty="0" smtClean="0"/>
              <a:t>Increased</a:t>
            </a:r>
            <a:r>
              <a:rPr lang="en-US" sz="600" baseline="0" dirty="0" smtClean="0"/>
              <a:t> illumination in work area will “wash out the images” on the monitor screen.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To decrease glare and eye fatigue, vertical blinds should be used, compared to the horizontal blinds. Also the computer screen should face at right angles to the window and should be located away from the windows.  Computer screen should be parallel to the placement of overhead lighting and between the light fittings. </a:t>
            </a:r>
          </a:p>
        </p:txBody>
      </p:sp>
      <p:sp>
        <p:nvSpPr>
          <p:cNvPr id="4" name="Slide Number Placeholder 3"/>
          <p:cNvSpPr>
            <a:spLocks noGrp="1"/>
          </p:cNvSpPr>
          <p:nvPr>
            <p:ph type="sldNum" sz="quarter" idx="10"/>
          </p:nvPr>
        </p:nvSpPr>
        <p:spPr/>
        <p:txBody>
          <a:bodyPr/>
          <a:lstStyle/>
          <a:p>
            <a:fld id="{AB61C311-A6D2-48E8-8C1D-685E8937C70D}" type="slidenum">
              <a:rPr lang="en-US" smtClean="0"/>
              <a:t>37</a:t>
            </a:fld>
            <a:endParaRPr lang="en-US" dirty="0"/>
          </a:p>
        </p:txBody>
      </p:sp>
    </p:spTree>
    <p:extLst>
      <p:ext uri="{BB962C8B-B14F-4D97-AF65-F5344CB8AC3E}">
        <p14:creationId xmlns:p14="http://schemas.microsoft.com/office/powerpoint/2010/main" val="2257476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dirty="0" smtClean="0"/>
              <a:t>To decrease visual fatigue, every</a:t>
            </a:r>
            <a:r>
              <a:rPr lang="en-US" sz="600" baseline="0" dirty="0" smtClean="0"/>
              <a:t> hour glance away from the screen to an object far away (at least 20 feet away) or out of the window. </a:t>
            </a:r>
            <a:endParaRPr lang="en-US" sz="60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The furniture, walls and the monitor screen used should be non-reflective, in nature. It is preferable if these equipment are of subdued color.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Recessed lighting, diffusers in light fixtures, and indirect lighting are preferable.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If glare continues to be a problem visor hood could be attached to the monitor and anti-glare screens could be used.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The drawback, however, with use of anti-glare screens, is the blurring of screen images. </a:t>
            </a: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38</a:t>
            </a:fld>
            <a:endParaRPr lang="en-US" dirty="0"/>
          </a:p>
        </p:txBody>
      </p:sp>
    </p:spTree>
    <p:extLst>
      <p:ext uri="{BB962C8B-B14F-4D97-AF65-F5344CB8AC3E}">
        <p14:creationId xmlns:p14="http://schemas.microsoft.com/office/powerpoint/2010/main" val="2420548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t>In a computer workplace, sources of noise are:</a:t>
            </a:r>
          </a:p>
          <a:p>
            <a:pPr>
              <a:buFont typeface="Courier New" panose="02070309020205020404" pitchFamily="49" charset="0"/>
              <a:buChar char="o"/>
            </a:pPr>
            <a:r>
              <a:rPr lang="en-US" sz="600" dirty="0" smtClean="0"/>
              <a:t>Typing on keyboard</a:t>
            </a:r>
          </a:p>
          <a:p>
            <a:pPr>
              <a:buFont typeface="Courier New" panose="02070309020205020404" pitchFamily="49" charset="0"/>
              <a:buChar char="o"/>
            </a:pPr>
            <a:r>
              <a:rPr lang="en-US" sz="600" dirty="0" smtClean="0"/>
              <a:t>Computer fans</a:t>
            </a:r>
          </a:p>
          <a:p>
            <a:pPr>
              <a:buFont typeface="Courier New" panose="02070309020205020404" pitchFamily="49" charset="0"/>
              <a:buChar char="o"/>
            </a:pPr>
            <a:r>
              <a:rPr lang="en-US" sz="600" dirty="0" smtClean="0"/>
              <a:t>CD drives</a:t>
            </a:r>
          </a:p>
          <a:p>
            <a:pPr>
              <a:buFont typeface="Courier New" panose="02070309020205020404" pitchFamily="49" charset="0"/>
              <a:buChar char="o"/>
            </a:pPr>
            <a:r>
              <a:rPr lang="en-US" sz="600" dirty="0" smtClean="0"/>
              <a:t>Copy machines</a:t>
            </a:r>
          </a:p>
          <a:p>
            <a:pPr>
              <a:buFont typeface="Courier New" panose="02070309020205020404" pitchFamily="49" charset="0"/>
              <a:buChar char="o"/>
            </a:pPr>
            <a:r>
              <a:rPr lang="en-US" sz="600" dirty="0" smtClean="0"/>
              <a:t>Printers</a:t>
            </a:r>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39</a:t>
            </a:fld>
            <a:endParaRPr lang="en-US" dirty="0"/>
          </a:p>
        </p:txBody>
      </p:sp>
    </p:spTree>
    <p:extLst>
      <p:ext uri="{BB962C8B-B14F-4D97-AF65-F5344CB8AC3E}">
        <p14:creationId xmlns:p14="http://schemas.microsoft.com/office/powerpoint/2010/main" val="369160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smtClean="0"/>
              <a:t> Additional </a:t>
            </a:r>
            <a:r>
              <a:rPr lang="en-US" sz="700" dirty="0" smtClean="0"/>
              <a:t>points:</a:t>
            </a:r>
          </a:p>
          <a:p>
            <a:r>
              <a:rPr lang="en-US" sz="700" dirty="0" smtClean="0"/>
              <a:t>Household</a:t>
            </a:r>
            <a:r>
              <a:rPr lang="en-US" sz="700" baseline="0" dirty="0" smtClean="0"/>
              <a:t> use of computers: Mention “Work from home” options often provided to computer workers.</a:t>
            </a:r>
          </a:p>
          <a:p>
            <a:endParaRPr lang="en-US" sz="700" baseline="0" dirty="0" smtClean="0"/>
          </a:p>
          <a:p>
            <a:r>
              <a:rPr lang="en-US" sz="700" baseline="0" dirty="0" smtClean="0"/>
              <a:t>Other computer specific occupations: Computer and information research scientists, computer system analysts, information security analysts, computer programmers, software developers (applications and systems software), software developers, web developers, database administrators, network and computer systems administrators, computer network architects, computer user support specialists, computer network support specialists. </a:t>
            </a:r>
          </a:p>
          <a:p>
            <a:endParaRPr lang="en-US" sz="700" baseline="0" dirty="0" smtClean="0"/>
          </a:p>
          <a:p>
            <a:r>
              <a:rPr lang="en-US" sz="700" dirty="0" smtClean="0"/>
              <a:t>Other occupations involved with use of computers </a:t>
            </a:r>
          </a:p>
          <a:p>
            <a:r>
              <a:rPr lang="en-US" sz="700" dirty="0" smtClean="0"/>
              <a:t>-Administrative office workers</a:t>
            </a:r>
          </a:p>
          <a:p>
            <a:pPr>
              <a:buFont typeface="Courier New" panose="02070309020205020404" pitchFamily="49" charset="0"/>
              <a:buChar char="o"/>
            </a:pPr>
            <a:r>
              <a:rPr lang="en-US" sz="700" dirty="0" smtClean="0"/>
              <a:t>Business and financial occupations </a:t>
            </a:r>
          </a:p>
          <a:p>
            <a:pPr>
              <a:buFont typeface="Courier New" panose="02070309020205020404" pitchFamily="49" charset="0"/>
              <a:buChar char="o"/>
            </a:pPr>
            <a:r>
              <a:rPr lang="en-US" sz="700" dirty="0" smtClean="0"/>
              <a:t>Management occupations </a:t>
            </a:r>
          </a:p>
          <a:p>
            <a:pPr>
              <a:buFont typeface="Courier New" panose="02070309020205020404" pitchFamily="49" charset="0"/>
              <a:buChar char="o"/>
            </a:pPr>
            <a:r>
              <a:rPr lang="en-US" sz="700" dirty="0" smtClean="0"/>
              <a:t>Healthcare services </a:t>
            </a:r>
          </a:p>
          <a:p>
            <a:pPr>
              <a:buFont typeface="Courier New" panose="02070309020205020404" pitchFamily="49" charset="0"/>
              <a:buChar char="o"/>
            </a:pPr>
            <a:r>
              <a:rPr lang="en-US" sz="700" dirty="0" smtClean="0"/>
              <a:t>Actuaries</a:t>
            </a:r>
          </a:p>
          <a:p>
            <a:pPr>
              <a:buFont typeface="Courier New" panose="02070309020205020404" pitchFamily="49" charset="0"/>
              <a:buChar char="o"/>
            </a:pPr>
            <a:r>
              <a:rPr lang="en-US" sz="700" dirty="0" smtClean="0"/>
              <a:t>Statisticians</a:t>
            </a:r>
          </a:p>
          <a:p>
            <a:pPr>
              <a:buFont typeface="Courier New" panose="02070309020205020404" pitchFamily="49" charset="0"/>
              <a:buChar char="o"/>
            </a:pPr>
            <a:r>
              <a:rPr lang="en-US" sz="700" dirty="0" smtClean="0"/>
              <a:t>Mathematical</a:t>
            </a:r>
            <a:r>
              <a:rPr lang="en-US" sz="700" baseline="0" dirty="0" smtClean="0"/>
              <a:t> technicians and Mathematical science occupations. </a:t>
            </a:r>
            <a:endParaRPr lang="en-US" sz="700" dirty="0" smtClean="0"/>
          </a:p>
          <a:p>
            <a:endParaRPr lang="en-US" sz="700" baseline="0" dirty="0" smtClean="0"/>
          </a:p>
        </p:txBody>
      </p:sp>
      <p:sp>
        <p:nvSpPr>
          <p:cNvPr id="4" name="Slide Number Placeholder 3"/>
          <p:cNvSpPr>
            <a:spLocks noGrp="1"/>
          </p:cNvSpPr>
          <p:nvPr>
            <p:ph type="sldNum" sz="quarter" idx="10"/>
          </p:nvPr>
        </p:nvSpPr>
        <p:spPr/>
        <p:txBody>
          <a:bodyPr/>
          <a:lstStyle/>
          <a:p>
            <a:fld id="{AB61C311-A6D2-48E8-8C1D-685E8937C70D}" type="slidenum">
              <a:rPr lang="en-US" smtClean="0"/>
              <a:t>4</a:t>
            </a:fld>
            <a:endParaRPr lang="en-US" dirty="0"/>
          </a:p>
        </p:txBody>
      </p:sp>
    </p:spTree>
    <p:extLst>
      <p:ext uri="{BB962C8B-B14F-4D97-AF65-F5344CB8AC3E}">
        <p14:creationId xmlns:p14="http://schemas.microsoft.com/office/powerpoint/2010/main" val="1365800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t>-Oregon</a:t>
            </a:r>
            <a:r>
              <a:rPr lang="en-US" sz="600" baseline="0" dirty="0" smtClean="0"/>
              <a:t> OSHA:</a:t>
            </a:r>
          </a:p>
          <a:p>
            <a:r>
              <a:rPr lang="en-US" sz="600" baseline="0" dirty="0" smtClean="0"/>
              <a:t>N</a:t>
            </a:r>
            <a:r>
              <a:rPr lang="en-US" sz="600" dirty="0" smtClean="0"/>
              <a:t>oise at workplace, even in low levels, is known to decrease productivity and increase stress. </a:t>
            </a:r>
          </a:p>
          <a:p>
            <a:r>
              <a:rPr lang="en-US" sz="600" dirty="0" smtClean="0"/>
              <a:t>Stress may, in turn, increase muscle tension and/or continuous contraction of muscles, leading to muscle strain/ injury.</a:t>
            </a:r>
          </a:p>
          <a:p>
            <a:pPr marL="171450" indent="-171450">
              <a:buFontTx/>
              <a:buChar char="-"/>
            </a:pPr>
            <a:r>
              <a:rPr lang="en-US" sz="600" dirty="0" smtClean="0"/>
              <a:t>Evans and Johnson: A  good study  (good blinding)</a:t>
            </a:r>
            <a:r>
              <a:rPr lang="en-US" sz="600" baseline="0" dirty="0" smtClean="0"/>
              <a:t> </a:t>
            </a:r>
            <a:r>
              <a:rPr lang="en-US" sz="600" dirty="0" smtClean="0"/>
              <a:t>involving 40</a:t>
            </a:r>
            <a:r>
              <a:rPr lang="en-US" sz="600" baseline="0" dirty="0" smtClean="0"/>
              <a:t> female clerical workers, where half of the subjects were exposed to low intensity office noise levels for 3 hours/ day and the other half were not. It was found that though the subjects did not perceive that they had any stress and their productivity with respect to the typing speed did not decrease, there was an increase in hormone levels in urine (epinephrine) that demonstrated that the subjects had suffered from increased stress.</a:t>
            </a:r>
          </a:p>
          <a:p>
            <a:pPr marL="171450" indent="-171450">
              <a:buFontTx/>
              <a:buChar char="-"/>
            </a:pPr>
            <a:r>
              <a:rPr lang="en-US" sz="600" baseline="0" dirty="0" smtClean="0"/>
              <a:t>Such increased stress was found to be associated with decrease in postural adjustments required at workplace, that may result in increased muscle tension from mental strain and static muscle loading, increasing risk for WRMD. (Evans and Johnson, 2000)</a:t>
            </a:r>
          </a:p>
          <a:p>
            <a:pPr marL="171450" indent="-171450">
              <a:buFontTx/>
              <a:buChar char="-"/>
            </a:pPr>
            <a:r>
              <a:rPr lang="en-US" sz="600" baseline="0" dirty="0" smtClean="0"/>
              <a:t>Hence in such cases noise controllers may be helpful to silence out the noise (Oregon OSHA, Evans and Johnson, 2000)</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dirty="0" smtClean="0"/>
              <a:t>Employers should provide ways to control noise at workstation with acoustic pads under keyboards, carpeting, upholstery, partitions or acoustic covers over printers and other devices. </a:t>
            </a:r>
          </a:p>
          <a:p>
            <a:pPr marL="171450" indent="-171450">
              <a:buFontTx/>
              <a:buChar char="-"/>
            </a:pP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40</a:t>
            </a:fld>
            <a:endParaRPr lang="en-US" dirty="0"/>
          </a:p>
        </p:txBody>
      </p:sp>
    </p:spTree>
    <p:extLst>
      <p:ext uri="{BB962C8B-B14F-4D97-AF65-F5344CB8AC3E}">
        <p14:creationId xmlns:p14="http://schemas.microsoft.com/office/powerpoint/2010/main" val="1093291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5">
                    <a:lumMod val="50000"/>
                  </a:schemeClr>
                </a:solidFill>
                <a:latin typeface="Times New Roman" panose="02020603050405020304" pitchFamily="18" charset="0"/>
                <a:cs typeface="Times New Roman" panose="02020603050405020304" pitchFamily="18" charset="0"/>
              </a:rPr>
              <a:t>To avoid static electricity, use of antistatic floor mats and other static dissipaters are recommended.</a:t>
            </a:r>
            <a:r>
              <a:rPr lang="en-US" sz="600" baseline="0" dirty="0" smtClean="0">
                <a:solidFill>
                  <a:schemeClr val="accent5">
                    <a:lumMod val="50000"/>
                  </a:schemeClr>
                </a:solidFill>
                <a:latin typeface="Times New Roman" panose="02020603050405020304" pitchFamily="18" charset="0"/>
                <a:cs typeface="Times New Roman" panose="02020603050405020304" pitchFamily="18" charset="0"/>
              </a:rPr>
              <a:t> Temperature and relative humidity recommendations for computer work areas. </a:t>
            </a:r>
            <a:endParaRPr lang="en-US" sz="600" dirty="0" smtClean="0">
              <a:solidFill>
                <a:schemeClr val="accent5">
                  <a:lumMod val="50000"/>
                </a:schemeClr>
              </a:solidFill>
              <a:latin typeface="Times New Roman" panose="02020603050405020304" pitchFamily="18" charset="0"/>
              <a:cs typeface="Times New Roman" panose="02020603050405020304" pitchFamily="18" charset="0"/>
            </a:endParaRPr>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41</a:t>
            </a:fld>
            <a:endParaRPr lang="en-US" dirty="0"/>
          </a:p>
        </p:txBody>
      </p:sp>
    </p:spTree>
    <p:extLst>
      <p:ext uri="{BB962C8B-B14F-4D97-AF65-F5344CB8AC3E}">
        <p14:creationId xmlns:p14="http://schemas.microsoft.com/office/powerpoint/2010/main" val="1745234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t>Not preferable</a:t>
            </a:r>
            <a:r>
              <a:rPr lang="en-US" sz="600" baseline="0" dirty="0" smtClean="0"/>
              <a:t> for prolonged period of use as the display, keyboard and mouse are close together and this may cause awkward wrist, arm, shoulder and neck postures. </a:t>
            </a:r>
          </a:p>
          <a:p>
            <a:r>
              <a:rPr lang="en-US" sz="600" dirty="0" smtClean="0">
                <a:solidFill>
                  <a:schemeClr val="accent4">
                    <a:lumMod val="50000"/>
                  </a:schemeClr>
                </a:solidFill>
              </a:rPr>
              <a:t>If prolonged use is unavoidable, consider following measures: </a:t>
            </a:r>
          </a:p>
          <a:p>
            <a:pPr>
              <a:buFont typeface="Courier New" panose="02070309020205020404" pitchFamily="49" charset="0"/>
              <a:buChar char="o"/>
            </a:pPr>
            <a:r>
              <a:rPr lang="en-US" sz="600" dirty="0" smtClean="0">
                <a:solidFill>
                  <a:schemeClr val="accent4">
                    <a:lumMod val="50000"/>
                  </a:schemeClr>
                </a:solidFill>
              </a:rPr>
              <a:t>Attaching a standard size keyboard and mouse to the laptop.</a:t>
            </a:r>
          </a:p>
          <a:p>
            <a:pPr>
              <a:buFont typeface="Courier New" panose="02070309020205020404" pitchFamily="49" charset="0"/>
              <a:buChar char="o"/>
            </a:pPr>
            <a:r>
              <a:rPr lang="en-US" sz="600" dirty="0" smtClean="0">
                <a:solidFill>
                  <a:schemeClr val="accent4">
                    <a:lumMod val="50000"/>
                  </a:schemeClr>
                </a:solidFill>
              </a:rPr>
              <a:t>Proper positioning of the keyboard and mouse. </a:t>
            </a:r>
          </a:p>
          <a:p>
            <a:pPr>
              <a:buFont typeface="Wingdings" panose="05000000000000000000" pitchFamily="2" charset="2"/>
              <a:buChar char="v"/>
            </a:pPr>
            <a:r>
              <a:rPr lang="en-US" sz="600" dirty="0" smtClean="0">
                <a:solidFill>
                  <a:schemeClr val="accent4">
                    <a:lumMod val="50000"/>
                  </a:schemeClr>
                </a:solidFill>
              </a:rPr>
              <a:t>Hands should be at or just below elbow height.</a:t>
            </a:r>
          </a:p>
          <a:p>
            <a:pPr>
              <a:buFont typeface="Wingdings" panose="05000000000000000000" pitchFamily="2" charset="2"/>
              <a:buChar char="v"/>
            </a:pPr>
            <a:r>
              <a:rPr lang="en-US" sz="600" dirty="0" smtClean="0">
                <a:solidFill>
                  <a:schemeClr val="accent4">
                    <a:lumMod val="50000"/>
                  </a:schemeClr>
                </a:solidFill>
              </a:rPr>
              <a:t>Wrists and forearms relatively straight, slightly above the keyboard.</a:t>
            </a:r>
          </a:p>
          <a:p>
            <a:pPr>
              <a:buFont typeface="Courier New" panose="02070309020205020404" pitchFamily="49" charset="0"/>
              <a:buChar char="o"/>
            </a:pPr>
            <a:r>
              <a:rPr lang="en-US" sz="600" dirty="0" smtClean="0">
                <a:solidFill>
                  <a:schemeClr val="accent4">
                    <a:lumMod val="50000"/>
                  </a:schemeClr>
                </a:solidFill>
              </a:rPr>
              <a:t>Proper positioning of the platform. </a:t>
            </a:r>
          </a:p>
          <a:p>
            <a:pPr>
              <a:buFont typeface="Wingdings" panose="05000000000000000000" pitchFamily="2" charset="2"/>
              <a:buChar char="v"/>
            </a:pPr>
            <a:r>
              <a:rPr lang="en-US" sz="600" dirty="0" smtClean="0">
                <a:solidFill>
                  <a:schemeClr val="accent4">
                    <a:lumMod val="50000"/>
                  </a:schemeClr>
                </a:solidFill>
              </a:rPr>
              <a:t>Monitor screen should be 15 degrees below eye level. </a:t>
            </a:r>
          </a:p>
          <a:p>
            <a:r>
              <a:rPr lang="en-US" sz="600" dirty="0" smtClean="0"/>
              <a:t>Jacobs et al: In a study performed in university students during the fall and spring semester,</a:t>
            </a:r>
            <a:r>
              <a:rPr lang="en-US" sz="600" baseline="0" dirty="0" smtClean="0"/>
              <a:t> who used laptops for at least 4 hours/ day, the use of ergonomic chair and notebook riser was useful in </a:t>
            </a:r>
            <a:r>
              <a:rPr lang="en-US" sz="600" baseline="0" dirty="0" err="1" smtClean="0"/>
              <a:t>decreasign</a:t>
            </a:r>
            <a:r>
              <a:rPr lang="en-US" sz="600" baseline="0" dirty="0" smtClean="0"/>
              <a:t> the risk for musculoskeletal disorders, like back pain, neck pain, etc. from computer work. </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42</a:t>
            </a:fld>
            <a:endParaRPr lang="en-US" dirty="0"/>
          </a:p>
        </p:txBody>
      </p:sp>
    </p:spTree>
    <p:extLst>
      <p:ext uri="{BB962C8B-B14F-4D97-AF65-F5344CB8AC3E}">
        <p14:creationId xmlns:p14="http://schemas.microsoft.com/office/powerpoint/2010/main" val="873028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500" u="sng" dirty="0" smtClean="0">
                <a:solidFill>
                  <a:srgbClr val="002060"/>
                </a:solidFill>
              </a:rPr>
              <a:t>Additional points: (references as above)</a:t>
            </a:r>
          </a:p>
          <a:p>
            <a:pPr>
              <a:spcBef>
                <a:spcPts val="0"/>
              </a:spcBef>
            </a:pPr>
            <a:r>
              <a:rPr lang="en-US" sz="500" dirty="0" smtClean="0">
                <a:solidFill>
                  <a:schemeClr val="tx1"/>
                </a:solidFill>
              </a:rPr>
              <a:t>Sources: Evaluating your computer workstation. Oregon OSHA. </a:t>
            </a:r>
            <a:r>
              <a:rPr lang="en-US" sz="500" u="sng" dirty="0" smtClean="0">
                <a:solidFill>
                  <a:schemeClr val="tx1"/>
                </a:solidFill>
                <a:hlinkClick r:id="rId3"/>
              </a:rPr>
              <a:t>http://www.cbs.state.or.us/osha/pdf/pubs/1863.pdf</a:t>
            </a:r>
            <a:r>
              <a:rPr lang="en-US" sz="500" dirty="0" smtClean="0">
                <a:solidFill>
                  <a:schemeClr val="tx1"/>
                </a:solidFill>
              </a:rPr>
              <a:t>  </a:t>
            </a:r>
          </a:p>
          <a:p>
            <a:pPr>
              <a:spcBef>
                <a:spcPts val="0"/>
              </a:spcBef>
            </a:pPr>
            <a:r>
              <a:rPr lang="en-US" sz="500" dirty="0" smtClean="0">
                <a:solidFill>
                  <a:schemeClr val="tx1"/>
                </a:solidFill>
              </a:rPr>
              <a:t>Computer workstations </a:t>
            </a:r>
            <a:r>
              <a:rPr lang="en-US" sz="500" dirty="0" err="1" smtClean="0">
                <a:solidFill>
                  <a:schemeClr val="tx1"/>
                </a:solidFill>
              </a:rPr>
              <a:t>eTool</a:t>
            </a:r>
            <a:r>
              <a:rPr lang="en-US" sz="500" dirty="0" smtClean="0">
                <a:solidFill>
                  <a:schemeClr val="tx1"/>
                </a:solidFill>
              </a:rPr>
              <a:t>. OSHA. United Stated Department of Labor. </a:t>
            </a:r>
            <a:r>
              <a:rPr lang="en-US" sz="500" dirty="0" smtClean="0">
                <a:solidFill>
                  <a:schemeClr val="tx1"/>
                </a:solidFill>
                <a:hlinkClick r:id="rId4"/>
              </a:rPr>
              <a:t>https://www.osha.gov/SLTC/etools/computerworkstations/positions.html</a:t>
            </a:r>
            <a:endParaRPr lang="en-US" sz="500" dirty="0" smtClean="0">
              <a:solidFill>
                <a:schemeClr val="tx1"/>
              </a:solidFill>
            </a:endParaRPr>
          </a:p>
          <a:p>
            <a:pPr lvl="0">
              <a:spcBef>
                <a:spcPts val="0"/>
              </a:spcBef>
            </a:pPr>
            <a:r>
              <a:rPr lang="en-US" sz="500" dirty="0" smtClean="0">
                <a:solidFill>
                  <a:schemeClr val="tx1"/>
                </a:solidFill>
              </a:rPr>
              <a:t>Image source: . Working safely with Video Display Terminals. Occupational Safety and Health Administration. United States Department of Labor. </a:t>
            </a:r>
          </a:p>
          <a:p>
            <a:pPr lvl="0">
              <a:spcBef>
                <a:spcPts val="0"/>
              </a:spcBef>
            </a:pPr>
            <a:r>
              <a:rPr lang="en-US" sz="500" u="sng" dirty="0" smtClean="0">
                <a:solidFill>
                  <a:schemeClr val="tx1"/>
                </a:solidFill>
                <a:hlinkClick r:id="rId5"/>
              </a:rPr>
              <a:t>https://www.osha.gov/Publications/videoDisplay/videoDisplay.html</a:t>
            </a:r>
            <a:r>
              <a:rPr lang="en-US" sz="500" dirty="0" smtClean="0">
                <a:solidFill>
                  <a:schemeClr val="tx1"/>
                </a:solidFill>
              </a:rPr>
              <a:t>    Revised 1997. </a:t>
            </a:r>
          </a:p>
          <a:p>
            <a:pPr>
              <a:spcBef>
                <a:spcPts val="0"/>
              </a:spcBef>
            </a:pPr>
            <a:r>
              <a:rPr lang="en-US" sz="500" dirty="0" smtClean="0">
                <a:solidFill>
                  <a:schemeClr val="tx1"/>
                </a:solidFill>
              </a:rPr>
              <a:t>Standards for Computer Workstation at Duke. Duke Ergonomics Division. </a:t>
            </a:r>
            <a:r>
              <a:rPr lang="en-US" sz="500" u="sng" dirty="0" smtClean="0">
                <a:solidFill>
                  <a:schemeClr val="tx1"/>
                </a:solidFill>
                <a:hlinkClick r:id="rId6"/>
              </a:rPr>
              <a:t>https://www.safety.duke.edu/Ergonomics/Documents/StandardsandGuidelinesforComputerWorkstations.pdf</a:t>
            </a:r>
            <a:endParaRPr lang="en-US" sz="500" u="sng" dirty="0" smtClean="0">
              <a:solidFill>
                <a:schemeClr val="tx1"/>
              </a:solidFill>
            </a:endParaRPr>
          </a:p>
          <a:p>
            <a:pPr>
              <a:spcBef>
                <a:spcPts val="0"/>
              </a:spcBef>
            </a:pPr>
            <a:r>
              <a:rPr lang="en-US" sz="500" dirty="0" smtClean="0">
                <a:solidFill>
                  <a:schemeClr val="tx1"/>
                </a:solidFill>
              </a:rPr>
              <a:t> Goodman et al, Work 2012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500" dirty="0" smtClean="0"/>
              <a:t>Quickly</a:t>
            </a:r>
            <a:r>
              <a:rPr lang="en-US" sz="500" baseline="0" dirty="0" smtClean="0"/>
              <a:t> re-mention the dimensions of each of the above identified items. Do tell the participants that these have been provided in the brochure. </a:t>
            </a:r>
            <a:endParaRPr lang="en-US" sz="5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500" dirty="0" smtClean="0"/>
              <a:t>Good</a:t>
            </a:r>
            <a:r>
              <a:rPr lang="en-US" sz="500" baseline="0" dirty="0" smtClean="0"/>
              <a:t>man et al, work 2012: Highest levels of evidence present for use of forearm supports, ergonomic keyboards, ergonomic mice and exercise/ rest breaks in decrease musculoskeletal symptoms. Forearm supports significantly decrease neck/ shoulder symptoms. </a:t>
            </a:r>
            <a:endParaRPr lang="en-US" sz="500" dirty="0" smtClean="0"/>
          </a:p>
          <a:p>
            <a:endParaRPr lang="en-US" sz="500" dirty="0"/>
          </a:p>
        </p:txBody>
      </p:sp>
      <p:sp>
        <p:nvSpPr>
          <p:cNvPr id="4" name="Slide Number Placeholder 3"/>
          <p:cNvSpPr>
            <a:spLocks noGrp="1"/>
          </p:cNvSpPr>
          <p:nvPr>
            <p:ph type="sldNum" sz="quarter" idx="10"/>
          </p:nvPr>
        </p:nvSpPr>
        <p:spPr/>
        <p:txBody>
          <a:bodyPr/>
          <a:lstStyle/>
          <a:p>
            <a:fld id="{AB61C311-A6D2-48E8-8C1D-685E8937C70D}" type="slidenum">
              <a:rPr lang="en-US" smtClean="0"/>
              <a:t>43</a:t>
            </a:fld>
            <a:endParaRPr lang="en-US" dirty="0"/>
          </a:p>
        </p:txBody>
      </p:sp>
    </p:spTree>
    <p:extLst>
      <p:ext uri="{BB962C8B-B14F-4D97-AF65-F5344CB8AC3E}">
        <p14:creationId xmlns:p14="http://schemas.microsoft.com/office/powerpoint/2010/main" val="3468553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500" u="sng" dirty="0" smtClean="0">
                <a:solidFill>
                  <a:srgbClr val="002060"/>
                </a:solidFill>
              </a:rPr>
              <a:t>Additional points: (references as above)</a:t>
            </a:r>
          </a:p>
          <a:p>
            <a:r>
              <a:rPr lang="en-US" sz="500" dirty="0" smtClean="0">
                <a:latin typeface="+mj-lt"/>
              </a:rPr>
              <a:t>Other additional pointers: </a:t>
            </a:r>
          </a:p>
          <a:p>
            <a:pPr>
              <a:buFont typeface="Courier New" panose="02070309020205020404" pitchFamily="49" charset="0"/>
              <a:buChar char="o"/>
            </a:pPr>
            <a:r>
              <a:rPr lang="en-US" sz="500" dirty="0" smtClean="0">
                <a:latin typeface="+mj-lt"/>
              </a:rPr>
              <a:t>Preferable to have monitors of 15 to 20 inch width. </a:t>
            </a:r>
          </a:p>
          <a:p>
            <a:pPr>
              <a:buFont typeface="Courier New" panose="02070309020205020404" pitchFamily="49" charset="0"/>
              <a:buChar char="o"/>
            </a:pPr>
            <a:r>
              <a:rPr lang="en-US" sz="500" dirty="0" smtClean="0">
                <a:latin typeface="+mj-lt"/>
              </a:rPr>
              <a:t> Preferable to have flat display monitors, for efficient use of workspace.</a:t>
            </a:r>
          </a:p>
          <a:p>
            <a:pPr>
              <a:buFont typeface="Courier New" panose="02070309020205020404" pitchFamily="49" charset="0"/>
              <a:buChar char="o"/>
            </a:pPr>
            <a:r>
              <a:rPr lang="en-US" sz="500" dirty="0" smtClean="0">
                <a:latin typeface="+mj-lt"/>
              </a:rPr>
              <a:t>Split keyboard may help maintain neutral wrist postures. </a:t>
            </a:r>
          </a:p>
          <a:p>
            <a:pPr>
              <a:buFont typeface="Courier New" panose="02070309020205020404" pitchFamily="49" charset="0"/>
              <a:buChar char="o"/>
            </a:pPr>
            <a:r>
              <a:rPr lang="en-US" sz="500" dirty="0" smtClean="0">
                <a:latin typeface="+mj-lt"/>
              </a:rPr>
              <a:t>Have sufficient length of electrical cord (at least 6 feet long) to allow the keyboard to be moved in comfortable positions.</a:t>
            </a:r>
          </a:p>
          <a:p>
            <a:pPr>
              <a:buFont typeface="Courier New" panose="02070309020205020404" pitchFamily="49" charset="0"/>
              <a:buChar char="o"/>
            </a:pPr>
            <a:r>
              <a:rPr lang="en-US" sz="500" dirty="0" smtClean="0">
                <a:latin typeface="+mj-lt"/>
              </a:rPr>
              <a:t>If number keyboard is not being used, then use a glass bridge as mouse support.</a:t>
            </a:r>
          </a:p>
          <a:p>
            <a:pPr>
              <a:buFont typeface="Courier New" panose="02070309020205020404" pitchFamily="49" charset="0"/>
              <a:buChar char="o"/>
            </a:pPr>
            <a:r>
              <a:rPr lang="en-US" sz="500" dirty="0" smtClean="0">
                <a:latin typeface="+mj-lt"/>
              </a:rPr>
              <a:t>Instead of built-in palm rests found with some keyboards, separate palm rests are usually better. </a:t>
            </a:r>
          </a:p>
          <a:p>
            <a:pPr>
              <a:buFont typeface="Courier New" panose="02070309020205020404" pitchFamily="49" charset="0"/>
              <a:buChar char="o"/>
            </a:pPr>
            <a:r>
              <a:rPr lang="en-US" sz="500" dirty="0" smtClean="0">
                <a:latin typeface="+mj-lt"/>
              </a:rPr>
              <a:t>Keyboard platforms should be wide enough to accommodate both the keyboard and the mouse.</a:t>
            </a:r>
          </a:p>
          <a:p>
            <a:pPr>
              <a:buFont typeface="Courier New" panose="02070309020205020404" pitchFamily="49" charset="0"/>
              <a:buChar char="o"/>
            </a:pPr>
            <a:r>
              <a:rPr lang="en-US" sz="500" dirty="0" smtClean="0">
                <a:latin typeface="+mj-lt"/>
              </a:rPr>
              <a:t>Keyboard platform should be adjustable in height, with height ranging from at least 22 to 28 inches from the floor. </a:t>
            </a:r>
          </a:p>
          <a:p>
            <a:pPr>
              <a:buFont typeface="Courier New" panose="02070309020205020404" pitchFamily="49" charset="0"/>
              <a:buChar char="o"/>
            </a:pPr>
            <a:r>
              <a:rPr lang="en-US" sz="500" dirty="0" smtClean="0">
                <a:latin typeface="+mj-lt"/>
              </a:rPr>
              <a:t>Ensure that there</a:t>
            </a:r>
            <a:r>
              <a:rPr lang="en-US" sz="500" baseline="0" dirty="0" smtClean="0">
                <a:latin typeface="+mj-lt"/>
              </a:rPr>
              <a:t> is enough work space, to allow the use of both hands – a technique that can be used at time of fatigue. </a:t>
            </a:r>
          </a:p>
          <a:p>
            <a:pPr>
              <a:buFont typeface="Courier New" panose="02070309020205020404" pitchFamily="49" charset="0"/>
              <a:buChar char="o"/>
            </a:pPr>
            <a:r>
              <a:rPr lang="en-US" sz="500" baseline="0" dirty="0" smtClean="0">
                <a:latin typeface="+mj-lt"/>
              </a:rPr>
              <a:t>Arm rests should be low enough to fit under the workspace. </a:t>
            </a:r>
          </a:p>
          <a:p>
            <a:pPr>
              <a:buFont typeface="Courier New" panose="02070309020205020404" pitchFamily="49" charset="0"/>
              <a:buChar char="o"/>
            </a:pPr>
            <a:endParaRPr lang="en-US" sz="500" baseline="0" dirty="0" smtClean="0">
              <a:latin typeface="+mj-lt"/>
            </a:endParaRPr>
          </a:p>
          <a:p>
            <a:pPr>
              <a:buFont typeface="Courier New" panose="02070309020205020404" pitchFamily="49" charset="0"/>
              <a:buChar char="o"/>
            </a:pPr>
            <a:endParaRPr lang="en-US" sz="500" dirty="0" smtClean="0">
              <a:latin typeface="+mj-lt"/>
            </a:endParaRPr>
          </a:p>
          <a:p>
            <a:endParaRPr lang="en-US" sz="500" dirty="0">
              <a:latin typeface="+mj-lt"/>
            </a:endParaRPr>
          </a:p>
        </p:txBody>
      </p:sp>
      <p:sp>
        <p:nvSpPr>
          <p:cNvPr id="4" name="Slide Number Placeholder 3"/>
          <p:cNvSpPr>
            <a:spLocks noGrp="1"/>
          </p:cNvSpPr>
          <p:nvPr>
            <p:ph type="sldNum" sz="quarter" idx="10"/>
          </p:nvPr>
        </p:nvSpPr>
        <p:spPr/>
        <p:txBody>
          <a:bodyPr/>
          <a:lstStyle/>
          <a:p>
            <a:fld id="{AB61C311-A6D2-48E8-8C1D-685E8937C70D}" type="slidenum">
              <a:rPr lang="en-US" smtClean="0"/>
              <a:t>44</a:t>
            </a:fld>
            <a:endParaRPr lang="en-US" dirty="0"/>
          </a:p>
        </p:txBody>
      </p:sp>
    </p:spTree>
    <p:extLst>
      <p:ext uri="{BB962C8B-B14F-4D97-AF65-F5344CB8AC3E}">
        <p14:creationId xmlns:p14="http://schemas.microsoft.com/office/powerpoint/2010/main" val="2815433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solidFill>
                  <a:schemeClr val="accent5">
                    <a:lumMod val="50000"/>
                  </a:schemeClr>
                </a:solidFill>
              </a:rPr>
              <a:t>Upright sitting: </a:t>
            </a:r>
            <a:r>
              <a:rPr lang="en-US" sz="600" baseline="0" dirty="0" smtClean="0">
                <a:solidFill>
                  <a:schemeClr val="accent5">
                    <a:lumMod val="50000"/>
                  </a:schemeClr>
                </a:solidFill>
              </a:rPr>
              <a:t> The torso and neck are approx. vertical and in line, the thighs are horizontal and the lower legs are vertical. </a:t>
            </a:r>
          </a:p>
          <a:p>
            <a:r>
              <a:rPr lang="en-US" sz="600" baseline="0" dirty="0" smtClean="0">
                <a:solidFill>
                  <a:schemeClr val="accent5">
                    <a:lumMod val="50000"/>
                  </a:schemeClr>
                </a:solidFill>
              </a:rPr>
              <a:t>Standing.  The torso, neck, legs and head are in one line and vertical.</a:t>
            </a:r>
          </a:p>
          <a:p>
            <a:r>
              <a:rPr lang="en-US" sz="600" baseline="0" dirty="0" smtClean="0">
                <a:solidFill>
                  <a:schemeClr val="accent5">
                    <a:lumMod val="50000"/>
                  </a:schemeClr>
                </a:solidFill>
              </a:rPr>
              <a:t>Declined Sitting: Buttocks are higher than the knee and the angle between thighs and torso is greater than 90 degrees. Legs are vertical. Torso is vertical or slightly reclined.</a:t>
            </a:r>
          </a:p>
          <a:p>
            <a:r>
              <a:rPr lang="en-US" sz="600" baseline="0" dirty="0" smtClean="0">
                <a:solidFill>
                  <a:schemeClr val="accent5">
                    <a:lumMod val="50000"/>
                  </a:schemeClr>
                </a:solidFill>
              </a:rPr>
              <a:t>Reclined Sitting: User’s torso and neck are straight and recline between 105 and 120 degrees from the thighs. </a:t>
            </a:r>
          </a:p>
          <a:p>
            <a:endParaRPr lang="en-US" sz="600" baseline="0" dirty="0" smtClean="0">
              <a:solidFill>
                <a:schemeClr val="accent5">
                  <a:lumMod val="50000"/>
                </a:schemeClr>
              </a:solidFill>
            </a:endParaRPr>
          </a:p>
          <a:p>
            <a:r>
              <a:rPr lang="en-US" sz="600" baseline="0" dirty="0" smtClean="0">
                <a:solidFill>
                  <a:schemeClr val="accent5">
                    <a:lumMod val="50000"/>
                  </a:schemeClr>
                </a:solidFill>
              </a:rPr>
              <a:t>Work posture generally includes: </a:t>
            </a:r>
            <a:endParaRPr lang="en-US" sz="600" dirty="0" smtClean="0">
              <a:solidFill>
                <a:schemeClr val="accent5">
                  <a:lumMod val="50000"/>
                </a:schemeClr>
              </a:solidFill>
            </a:endParaRPr>
          </a:p>
          <a:p>
            <a:r>
              <a:rPr lang="en-US" sz="600" dirty="0" smtClean="0">
                <a:solidFill>
                  <a:schemeClr val="accent5">
                    <a:lumMod val="50000"/>
                  </a:schemeClr>
                </a:solidFill>
              </a:rPr>
              <a:t>Head and neck are neither bend backward nor forward, but are in line with the torso.</a:t>
            </a:r>
          </a:p>
          <a:p>
            <a:r>
              <a:rPr lang="en-US" sz="600" dirty="0" smtClean="0">
                <a:solidFill>
                  <a:schemeClr val="accent5">
                    <a:lumMod val="50000"/>
                  </a:schemeClr>
                </a:solidFill>
              </a:rPr>
              <a:t>No twisting of the head and neck is present, and both the head and neck face forward.</a:t>
            </a:r>
          </a:p>
          <a:p>
            <a:r>
              <a:rPr lang="en-US" sz="600" dirty="0" smtClean="0">
                <a:solidFill>
                  <a:schemeClr val="accent5">
                    <a:lumMod val="50000"/>
                  </a:schemeClr>
                </a:solidFill>
              </a:rPr>
              <a:t>Trunk is upright and either at an angle of 90 degrees or greater than 90 degrees to the floor. Avoid leaning the trunk forward.</a:t>
            </a:r>
          </a:p>
          <a:p>
            <a:r>
              <a:rPr lang="en-US" sz="600" dirty="0" smtClean="0">
                <a:solidFill>
                  <a:schemeClr val="accent5">
                    <a:lumMod val="50000"/>
                  </a:schemeClr>
                </a:solidFill>
              </a:rPr>
              <a:t>Shoulder and upper arms are perpendicular to the floor, relaxed and in line with the torso. </a:t>
            </a:r>
          </a:p>
          <a:p>
            <a:r>
              <a:rPr lang="en-US" sz="600" dirty="0" smtClean="0">
                <a:solidFill>
                  <a:schemeClr val="accent5">
                    <a:lumMod val="50000"/>
                  </a:schemeClr>
                </a:solidFill>
              </a:rPr>
              <a:t>Upper arms and elbows are not extended forward, instead are close to the trunk.</a:t>
            </a:r>
          </a:p>
          <a:p>
            <a:r>
              <a:rPr lang="en-US" sz="600" dirty="0" smtClean="0">
                <a:solidFill>
                  <a:schemeClr val="accent5">
                    <a:lumMod val="50000"/>
                  </a:schemeClr>
                </a:solidFill>
              </a:rPr>
              <a:t>Elbows are bent between 90 and 120 degrees.  </a:t>
            </a:r>
          </a:p>
          <a:p>
            <a:r>
              <a:rPr lang="en-US" sz="600" dirty="0" smtClean="0">
                <a:solidFill>
                  <a:schemeClr val="accent5">
                    <a:lumMod val="50000"/>
                  </a:schemeClr>
                </a:solidFill>
              </a:rPr>
              <a:t>Forearms, wrists, and hands are in neutral alignment and straight. </a:t>
            </a:r>
          </a:p>
          <a:p>
            <a:r>
              <a:rPr lang="en-US" sz="600" dirty="0" smtClean="0">
                <a:solidFill>
                  <a:schemeClr val="accent5">
                    <a:lumMod val="50000"/>
                  </a:schemeClr>
                </a:solidFill>
              </a:rPr>
              <a:t>Wrists and hands are in neutral alignment and in one line, with no bending of the wrist either sideways or bent back or down. </a:t>
            </a:r>
          </a:p>
          <a:p>
            <a:r>
              <a:rPr lang="en-US" sz="600" dirty="0" smtClean="0">
                <a:solidFill>
                  <a:schemeClr val="accent5">
                    <a:lumMod val="50000"/>
                  </a:schemeClr>
                </a:solidFill>
              </a:rPr>
              <a:t>Back is fully supported with appropriate lumbar support when sitting vertical or leaning back slightly. </a:t>
            </a:r>
          </a:p>
          <a:p>
            <a:r>
              <a:rPr lang="en-US" sz="600" dirty="0" smtClean="0">
                <a:solidFill>
                  <a:schemeClr val="accent5">
                    <a:lumMod val="50000"/>
                  </a:schemeClr>
                </a:solidFill>
              </a:rPr>
              <a:t>Thighs and hips are supported by well-padded seat and are parallel to the floor. Legs are roughly at 90 degrees to the floor. </a:t>
            </a:r>
          </a:p>
          <a:p>
            <a:r>
              <a:rPr lang="en-US" sz="600" dirty="0" smtClean="0">
                <a:solidFill>
                  <a:schemeClr val="accent5">
                    <a:lumMod val="50000"/>
                  </a:schemeClr>
                </a:solidFill>
              </a:rPr>
              <a:t>Feet are flat on the floor or are supported by a stable foot rest. </a:t>
            </a:r>
          </a:p>
          <a:p>
            <a:r>
              <a:rPr lang="en-US" sz="600" dirty="0" smtClean="0">
                <a:solidFill>
                  <a:schemeClr val="accent5">
                    <a:lumMod val="50000"/>
                  </a:schemeClr>
                </a:solidFill>
              </a:rPr>
              <a:t>Incorporate micro rest breaks during computer work to avoid muscle fatigue and prevent injury/strain. </a:t>
            </a:r>
          </a:p>
          <a:p>
            <a:r>
              <a:rPr lang="en-US" sz="600" dirty="0" smtClean="0">
                <a:solidFill>
                  <a:schemeClr val="accent5">
                    <a:lumMod val="50000"/>
                  </a:schemeClr>
                </a:solidFill>
              </a:rPr>
              <a:t>(As</a:t>
            </a:r>
            <a:r>
              <a:rPr lang="en-US" sz="600" baseline="0" dirty="0" smtClean="0">
                <a:solidFill>
                  <a:schemeClr val="accent5">
                    <a:lumMod val="50000"/>
                  </a:schemeClr>
                </a:solidFill>
              </a:rPr>
              <a:t> the idea is to avoid sustained postures, it is not possible for anyone to sit in one fixed posture during 8 hours of work. It is natural that posture will vary some through the day!)</a:t>
            </a:r>
            <a:endParaRPr lang="en-US" sz="600" dirty="0" smtClean="0">
              <a:solidFill>
                <a:schemeClr val="accent5">
                  <a:lumMod val="50000"/>
                </a:schemeClr>
              </a:solidFill>
            </a:endParaRPr>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45</a:t>
            </a:fld>
            <a:endParaRPr lang="en-US" dirty="0"/>
          </a:p>
        </p:txBody>
      </p:sp>
    </p:spTree>
    <p:extLst>
      <p:ext uri="{BB962C8B-B14F-4D97-AF65-F5344CB8AC3E}">
        <p14:creationId xmlns:p14="http://schemas.microsoft.com/office/powerpoint/2010/main" val="1870635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smtClean="0">
                <a:solidFill>
                  <a:schemeClr val="accent1">
                    <a:lumMod val="50000"/>
                  </a:schemeClr>
                </a:solidFill>
              </a:rPr>
              <a:t>- Oregon OSHA: Continuous computer work with no rest break, may result in sustained muscle contraction, resulting in increased risk for neck, shoulder, arm, fingers, leg, back, and visual discomfort/ pain/ injury. </a:t>
            </a:r>
          </a:p>
          <a:p>
            <a:r>
              <a:rPr lang="en-US" sz="600" dirty="0" smtClean="0">
                <a:solidFill>
                  <a:schemeClr val="accent1">
                    <a:lumMod val="50000"/>
                  </a:schemeClr>
                </a:solidFill>
              </a:rPr>
              <a:t>Micro rest breaks are recommended. (Explained in the</a:t>
            </a:r>
            <a:r>
              <a:rPr lang="en-US" sz="600" baseline="0" dirty="0" smtClean="0">
                <a:solidFill>
                  <a:schemeClr val="accent1">
                    <a:lumMod val="50000"/>
                  </a:schemeClr>
                </a:solidFill>
              </a:rPr>
              <a:t> upcoming slide) </a:t>
            </a:r>
            <a:endParaRPr lang="en-US" sz="600" dirty="0" smtClean="0">
              <a:solidFill>
                <a:schemeClr val="accent1">
                  <a:lumMod val="50000"/>
                </a:schemeClr>
              </a:solidFill>
            </a:endParaRPr>
          </a:p>
          <a:p>
            <a:r>
              <a:rPr lang="en-US" sz="600" baseline="0" dirty="0" smtClean="0">
                <a:solidFill>
                  <a:schemeClr val="accent1">
                    <a:lumMod val="50000"/>
                  </a:schemeClr>
                </a:solidFill>
              </a:rPr>
              <a:t>-  With the rest breaks, we are attempting the balance the muscle fatigue and recovery, by providing more time of the muscles to recover. (Irmak et al, Work 2012)</a:t>
            </a:r>
          </a:p>
          <a:p>
            <a:r>
              <a:rPr lang="en-US" sz="600" baseline="0" dirty="0" smtClean="0">
                <a:solidFill>
                  <a:schemeClr val="accent1">
                    <a:lumMod val="50000"/>
                  </a:schemeClr>
                </a:solidFill>
              </a:rPr>
              <a:t>- The above are some of the images of recent advances of using exercise equipment as computer workstations. I have not explored this topic deeply, but just wanted to post some pictures here, just for information. </a:t>
            </a:r>
            <a:endParaRPr lang="en-US" sz="600" dirty="0" smtClean="0">
              <a:solidFill>
                <a:schemeClr val="accent1">
                  <a:lumMod val="50000"/>
                </a:schemeClr>
              </a:solidFill>
            </a:endParaRPr>
          </a:p>
          <a:p>
            <a:r>
              <a:rPr lang="en-US" sz="600" dirty="0" smtClean="0">
                <a:solidFill>
                  <a:schemeClr val="accent1">
                    <a:lumMod val="50000"/>
                  </a:schemeClr>
                </a:solidFill>
              </a:rPr>
              <a:t>Stretching exercises could be incorporated during the rest breaks. Each exercise could be repeated for 3 to 5 times, as tolerated, as long as the exercises do not cause or exacerbate any discomfort/pain</a:t>
            </a:r>
          </a:p>
          <a:p>
            <a:r>
              <a:rPr lang="en-US" sz="600" dirty="0" smtClean="0">
                <a:solidFill>
                  <a:schemeClr val="accent1">
                    <a:lumMod val="50000"/>
                  </a:schemeClr>
                </a:solidFill>
              </a:rPr>
              <a:t>- Multi-approach</a:t>
            </a:r>
            <a:r>
              <a:rPr lang="en-US" sz="600" baseline="0" dirty="0" smtClean="0">
                <a:solidFill>
                  <a:schemeClr val="accent1">
                    <a:lumMod val="50000"/>
                  </a:schemeClr>
                </a:solidFill>
              </a:rPr>
              <a:t> interventions by Goodman et al, Work 2012. His work was related to computer related upper limb pain. Strategies suggested were to start with postural education and workstation adjustments, when educating large groups, as the participants’ group size keeps getting smaller and more individualized, to focus on exercise, rest breaks, and then individualized workstation design modification. </a:t>
            </a:r>
          </a:p>
          <a:p>
            <a:endParaRPr lang="en-US" sz="600" baseline="0" dirty="0" smtClean="0">
              <a:solidFill>
                <a:schemeClr val="accent1">
                  <a:lumMod val="50000"/>
                </a:schemeClr>
              </a:solidFill>
            </a:endParaRPr>
          </a:p>
          <a:p>
            <a:r>
              <a:rPr lang="en-US" sz="600" baseline="0" dirty="0" smtClean="0">
                <a:solidFill>
                  <a:schemeClr val="accent1">
                    <a:lumMod val="50000"/>
                  </a:schemeClr>
                </a:solidFill>
              </a:rPr>
              <a:t>- How the rest break could be used? </a:t>
            </a:r>
          </a:p>
          <a:p>
            <a:endParaRPr lang="en-US" sz="600" dirty="0" smtClean="0">
              <a:solidFill>
                <a:schemeClr val="accent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1">
                    <a:lumMod val="50000"/>
                  </a:schemeClr>
                </a:solidFill>
              </a:rPr>
              <a:t>During the breaks,</a:t>
            </a:r>
            <a:r>
              <a:rPr lang="en-US" sz="600" baseline="0" dirty="0" smtClean="0">
                <a:solidFill>
                  <a:schemeClr val="accent1">
                    <a:lumMod val="50000"/>
                  </a:schemeClr>
                </a:solidFill>
              </a:rPr>
              <a:t> you could stand, take a short walk, eye exercises, or performing stretching exercises, to break the static postures and to allow the muscle to recover. </a:t>
            </a:r>
            <a:r>
              <a:rPr lang="en-US" sz="600" baseline="0" dirty="0">
                <a:solidFill>
                  <a:schemeClr val="tx1"/>
                </a:solidFill>
              </a:rPr>
              <a:t> </a:t>
            </a:r>
            <a:r>
              <a:rPr lang="en-US" sz="600" baseline="0" dirty="0" smtClean="0">
                <a:solidFill>
                  <a:schemeClr val="tx1"/>
                </a:solidFill>
              </a:rPr>
              <a:t>(Oregon OSHA) </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err="1" smtClean="0">
                <a:solidFill>
                  <a:schemeClr val="tx1"/>
                </a:solidFill>
              </a:rPr>
              <a:t>Nakphet</a:t>
            </a:r>
            <a:r>
              <a:rPr lang="en-US" sz="600" baseline="0" dirty="0" smtClean="0">
                <a:solidFill>
                  <a:schemeClr val="tx1"/>
                </a:solidFill>
              </a:rPr>
              <a:t> et al:  A study was conducted by </a:t>
            </a:r>
            <a:r>
              <a:rPr lang="en-US" sz="600" baseline="0" dirty="0" err="1" smtClean="0">
                <a:solidFill>
                  <a:schemeClr val="tx1"/>
                </a:solidFill>
              </a:rPr>
              <a:t>Nakphet</a:t>
            </a:r>
            <a:r>
              <a:rPr lang="en-US" sz="600" baseline="0" dirty="0" smtClean="0">
                <a:solidFill>
                  <a:schemeClr val="tx1"/>
                </a:solidFill>
              </a:rPr>
              <a:t> et al, to identify if stretches or exercises or just relaxing by sitting in their chair was found to be beneficial for the neck and shoulder muscles. No significant difference was found by including any activity during the rest break. Nor did any of the 3 interventions affect the productivity of the employees. The interval at which the rest break was provided was specified, which we will discuss in the next slide. </a:t>
            </a:r>
            <a:endParaRPr lang="en-US" sz="600" baseline="0" dirty="0" smtClean="0">
              <a:solidFill>
                <a:schemeClr val="accent1">
                  <a:lumMod val="50000"/>
                </a:schemeClr>
              </a:solidFill>
            </a:endParaRPr>
          </a:p>
        </p:txBody>
      </p:sp>
      <p:sp>
        <p:nvSpPr>
          <p:cNvPr id="4" name="Slide Number Placeholder 3"/>
          <p:cNvSpPr>
            <a:spLocks noGrp="1"/>
          </p:cNvSpPr>
          <p:nvPr>
            <p:ph type="sldNum" sz="quarter" idx="10"/>
          </p:nvPr>
        </p:nvSpPr>
        <p:spPr/>
        <p:txBody>
          <a:bodyPr/>
          <a:lstStyle/>
          <a:p>
            <a:fld id="{AB61C311-A6D2-48E8-8C1D-685E8937C70D}" type="slidenum">
              <a:rPr lang="en-US" smtClean="0"/>
              <a:t>46</a:t>
            </a:fld>
            <a:endParaRPr lang="en-US" dirty="0"/>
          </a:p>
        </p:txBody>
      </p:sp>
    </p:spTree>
    <p:extLst>
      <p:ext uri="{BB962C8B-B14F-4D97-AF65-F5344CB8AC3E}">
        <p14:creationId xmlns:p14="http://schemas.microsoft.com/office/powerpoint/2010/main" val="23947131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solidFill>
                  <a:srgbClr val="002060"/>
                </a:solidFill>
              </a:rPr>
              <a:t>Additional points: (references as above)</a:t>
            </a:r>
          </a:p>
          <a:p>
            <a:r>
              <a:rPr lang="en-US" sz="600" dirty="0" err="1" smtClean="0"/>
              <a:t>Galinsky</a:t>
            </a:r>
            <a:r>
              <a:rPr lang="en-US" sz="600" baseline="0" dirty="0" smtClean="0"/>
              <a:t> et al:</a:t>
            </a:r>
          </a:p>
          <a:p>
            <a:pPr marL="171450" indent="-171450">
              <a:buFontTx/>
              <a:buChar char="-"/>
            </a:pPr>
            <a:r>
              <a:rPr lang="en-US" sz="600" baseline="0" dirty="0" smtClean="0"/>
              <a:t>Purpose of using rest breaks is to give break in the sustained muscle contraction and in the repetitive motions of the work.  </a:t>
            </a:r>
          </a:p>
          <a:p>
            <a:pPr marL="171450" indent="-171450">
              <a:buFontTx/>
              <a:buChar char="-"/>
            </a:pPr>
            <a:r>
              <a:rPr lang="en-US" sz="600" baseline="0" dirty="0" smtClean="0"/>
              <a:t>This study is one of the first in series of studies conducted by the Internal revenue service, the National Treasury employees Union and the National Institute for Occupational Safety and Health. </a:t>
            </a:r>
          </a:p>
          <a:p>
            <a:pPr marL="171450" indent="-171450">
              <a:buFontTx/>
              <a:buChar char="-"/>
            </a:pPr>
            <a:r>
              <a:rPr lang="en-US" sz="600" baseline="0" dirty="0" smtClean="0"/>
              <a:t>A study on 42 workers to study how  the effects of having more frequent rest breaks on musculoskeletal discomfort, eyestrain, moods and productivity/ performance in data entry workers. </a:t>
            </a:r>
          </a:p>
          <a:p>
            <a:pPr marL="171450" indent="-171450">
              <a:buFontTx/>
              <a:buChar char="-"/>
            </a:pPr>
            <a:r>
              <a:rPr lang="en-US" sz="600" baseline="0" dirty="0" smtClean="0"/>
              <a:t>Two break schedules were used, one for each group. Each group had 30 minutes lunch break. The first group was given two 15 minutes break, one in the first half of the shift and the second in the second half of the shift. This was known as the conventional rest break schedule.</a:t>
            </a:r>
          </a:p>
          <a:p>
            <a:pPr marL="171450" indent="-171450">
              <a:buFontTx/>
              <a:buChar char="-"/>
            </a:pPr>
            <a:r>
              <a:rPr lang="en-US" sz="600" baseline="0" dirty="0" smtClean="0"/>
              <a:t>While for the second group, the rest break schedule included 5 minute rest break, in addition to the above two 15 minute rest breaks to the hours that had no attached break (i.e. hours that did not have the attached 15 minute or the lunch break. This was known as the supplementary rest break schedule. (20 extra minutes of rest break through day, compared to conventional group)</a:t>
            </a:r>
          </a:p>
          <a:p>
            <a:pPr marL="171450" indent="-171450">
              <a:buFontTx/>
              <a:buChar char="-"/>
            </a:pPr>
            <a:r>
              <a:rPr lang="en-US" sz="600" baseline="0" dirty="0" smtClean="0"/>
              <a:t>Both groups were noted to report a gradual increase in WRMD symptoms, however this reporting was less in case of supplementary than conventional group. There was no report at all of any right forearm, wrist and hand discomfort in the supplementary group, nor of any significant decreased productivity, and report of decrease eye soreness and visual blurring. </a:t>
            </a:r>
          </a:p>
          <a:p>
            <a:pPr marL="171450" indent="-171450">
              <a:buFontTx/>
              <a:buChar char="-"/>
            </a:pPr>
            <a:r>
              <a:rPr lang="en-US" sz="600" dirty="0" smtClean="0"/>
              <a:t>Interestingly,</a:t>
            </a:r>
            <a:r>
              <a:rPr lang="en-US" sz="600" baseline="0" dirty="0" smtClean="0"/>
              <a:t> it was found that despite not having the extra 5 minute breaks, the participants of conventional group, still ended up taking extra breaks, increasing the break duration to 35 minutes, compared to the 20 minutes of the supplementary schedule.</a:t>
            </a:r>
          </a:p>
          <a:p>
            <a:pPr marL="0" indent="0">
              <a:buFontTx/>
              <a:buNone/>
            </a:pPr>
            <a:r>
              <a:rPr lang="en-US" sz="600" baseline="0" dirty="0" smtClean="0"/>
              <a:t>Irmak et al:</a:t>
            </a:r>
          </a:p>
          <a:p>
            <a:pPr marL="171450" indent="-171450">
              <a:buFontTx/>
              <a:buChar char="-"/>
            </a:pPr>
            <a:r>
              <a:rPr lang="en-US" sz="600" baseline="0" dirty="0" smtClean="0"/>
              <a:t>This was a study involved 39 participants and use of exercise reminder software to decrease office workers’ perceived pain and to improve his/ her work performance and QOL. </a:t>
            </a:r>
          </a:p>
          <a:p>
            <a:pPr marL="171450" indent="-171450">
              <a:buFontTx/>
              <a:buChar char="-"/>
            </a:pPr>
            <a:r>
              <a:rPr lang="en-US" sz="600" baseline="0" dirty="0" smtClean="0"/>
              <a:t>Participants were involved with at least 4-5 hours computer work/ day. </a:t>
            </a:r>
          </a:p>
          <a:p>
            <a:pPr marL="171450" indent="-171450">
              <a:buFontTx/>
              <a:buChar char="-"/>
            </a:pPr>
            <a:r>
              <a:rPr lang="en-US" sz="600" baseline="0" dirty="0" smtClean="0"/>
              <a:t>Use of the reminder software decreased pain  levels in the intervention group with no significant effect on work performance and QOL. </a:t>
            </a:r>
          </a:p>
          <a:p>
            <a:pPr marL="0" indent="0">
              <a:buFontTx/>
              <a:buNone/>
            </a:pPr>
            <a:r>
              <a:rPr lang="en-US" sz="600" baseline="0" dirty="0" err="1" smtClean="0"/>
              <a:t>Leyshon</a:t>
            </a:r>
            <a:r>
              <a:rPr lang="en-US" sz="600" baseline="0" dirty="0" smtClean="0"/>
              <a:t> et al:</a:t>
            </a:r>
          </a:p>
          <a:p>
            <a:pPr marL="171450" indent="-171450">
              <a:buFontTx/>
              <a:buChar char="-"/>
            </a:pPr>
            <a:r>
              <a:rPr lang="en-US" sz="600" baseline="0" dirty="0" smtClean="0"/>
              <a:t>Moderate evidence that rest breaks improve comfort (i.e. decrease musculoskeletal discomfort) and insufficient evidence that rest breaks improve productivity. </a:t>
            </a:r>
          </a:p>
          <a:p>
            <a:pPr marL="0" indent="0">
              <a:buFontTx/>
              <a:buNone/>
            </a:pPr>
            <a:endParaRPr lang="en-US" sz="600" baseline="0" dirty="0" smtClean="0"/>
          </a:p>
          <a:p>
            <a:pPr marL="0" indent="0">
              <a:buFontTx/>
              <a:buNone/>
            </a:pPr>
            <a:r>
              <a:rPr lang="en-US" sz="600" baseline="0" dirty="0" smtClean="0"/>
              <a:t>(Self) Because there is conflicting evidence regarding the use of rest breaks and productivity, another parallel alternative that has been suggested is micro rest breaks. </a:t>
            </a:r>
          </a:p>
          <a:p>
            <a:pPr marL="0" indent="0">
              <a:buFontTx/>
              <a:buNone/>
            </a:pPr>
            <a:endParaRPr lang="en-US" sz="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smtClean="0"/>
              <a:t>McLean et al App Ergon 2001: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dirty="0" smtClean="0"/>
              <a:t>“Prescribed rest breaks are better than letting an individual take breaks whenever they desired.” (McLean et al, 2001)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Microbreaks are scheduled rest breaks of shorter duration.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The idea by McLean et al that prescribed rest breaks are better, is similar to the concept explained by </a:t>
            </a:r>
            <a:r>
              <a:rPr lang="en-US" sz="600" baseline="0" dirty="0" err="1" smtClean="0"/>
              <a:t>Galinsky</a:t>
            </a:r>
            <a:r>
              <a:rPr lang="en-US" sz="600"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600" baseline="0" dirty="0" smtClean="0"/>
              <a:t>Whenever there is muscular discomfort, it indicates that there is an underlying irritation/ damage/inflammation or a similar process going on. Thus, if you wait for a feeling of discomfort, before taking a self-desired rest break, then that muscular irritation/ damage has already occurred. To prevent this, scheduled rest breaks are needed.</a:t>
            </a:r>
          </a:p>
          <a:p>
            <a:pPr marL="0" indent="0">
              <a:buFontTx/>
              <a:buNone/>
            </a:pPr>
            <a:endParaRPr lang="en-US" sz="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err="1" smtClean="0"/>
              <a:t>Nakphet</a:t>
            </a:r>
            <a:r>
              <a:rPr lang="en-US" sz="600" baseline="0" dirty="0" smtClean="0"/>
              <a:t> et al. </a:t>
            </a:r>
            <a:r>
              <a:rPr lang="en-US" sz="600" baseline="0" dirty="0" err="1" smtClean="0"/>
              <a:t>Int</a:t>
            </a:r>
            <a:r>
              <a:rPr lang="en-US" sz="600" baseline="0" dirty="0" smtClean="0"/>
              <a:t> J </a:t>
            </a:r>
            <a:r>
              <a:rPr lang="en-US" sz="600" baseline="0" dirty="0" err="1" smtClean="0"/>
              <a:t>Occup</a:t>
            </a:r>
            <a:r>
              <a:rPr lang="en-US" sz="600" baseline="0" dirty="0" smtClean="0"/>
              <a:t> </a:t>
            </a:r>
            <a:r>
              <a:rPr lang="en-US" sz="600" baseline="0" dirty="0" err="1" smtClean="0"/>
              <a:t>Saf</a:t>
            </a:r>
            <a:r>
              <a:rPr lang="en-US" sz="600" baseline="0" dirty="0" smtClean="0"/>
              <a:t> Ergon. 2014. </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smtClean="0"/>
              <a:t> - 3 minutes of break for every 20 minutes was found to be beneficial for avoiding fatigue at the neck and shoulder muscles in those, who already have symptoms (symptomatic) computer workers. </a:t>
            </a:r>
          </a:p>
          <a:p>
            <a:pPr marL="171450" indent="-171450">
              <a:buFontTx/>
              <a:buChar char="-"/>
            </a:pPr>
            <a:endParaRPr lang="en-US" sz="600" baseline="0" dirty="0" smtClean="0"/>
          </a:p>
          <a:p>
            <a:pPr marL="171450" indent="-171450">
              <a:buFontTx/>
              <a:buChar char="-"/>
            </a:pPr>
            <a:endParaRPr lang="en-US" sz="600" baseline="0" dirty="0" smtClean="0"/>
          </a:p>
        </p:txBody>
      </p:sp>
      <p:sp>
        <p:nvSpPr>
          <p:cNvPr id="4" name="Slide Number Placeholder 3"/>
          <p:cNvSpPr>
            <a:spLocks noGrp="1"/>
          </p:cNvSpPr>
          <p:nvPr>
            <p:ph type="sldNum" sz="quarter" idx="10"/>
          </p:nvPr>
        </p:nvSpPr>
        <p:spPr/>
        <p:txBody>
          <a:bodyPr/>
          <a:lstStyle/>
          <a:p>
            <a:fld id="{AB61C311-A6D2-48E8-8C1D-685E8937C70D}" type="slidenum">
              <a:rPr lang="en-US" smtClean="0"/>
              <a:t>47</a:t>
            </a:fld>
            <a:endParaRPr lang="en-US" dirty="0"/>
          </a:p>
        </p:txBody>
      </p:sp>
    </p:spTree>
    <p:extLst>
      <p:ext uri="{BB962C8B-B14F-4D97-AF65-F5344CB8AC3E}">
        <p14:creationId xmlns:p14="http://schemas.microsoft.com/office/powerpoint/2010/main" val="260014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err="1" smtClean="0">
                <a:solidFill>
                  <a:schemeClr val="accent1">
                    <a:lumMod val="50000"/>
                  </a:schemeClr>
                </a:solidFill>
              </a:rPr>
              <a:t>Marangoni</a:t>
            </a:r>
            <a:r>
              <a:rPr lang="en-US" sz="600" baseline="0" dirty="0" smtClean="0">
                <a:solidFill>
                  <a:schemeClr val="accent1">
                    <a:lumMod val="50000"/>
                  </a:schemeClr>
                </a:solidFill>
              </a:rPr>
              <a:t> AH: To understand which media is better to administer effective exercise instruction and to study the effects of regular stretching exercises on pain associated with working at a computer workstation. </a:t>
            </a:r>
          </a:p>
          <a:p>
            <a:r>
              <a:rPr lang="en-US" sz="600" baseline="0" dirty="0" smtClean="0">
                <a:solidFill>
                  <a:schemeClr val="accent1">
                    <a:lumMod val="50000"/>
                  </a:schemeClr>
                </a:solidFill>
              </a:rPr>
              <a:t>- No significant difference was found between the use of software or hard copy exercise instructions, in resulting in decrease in pain at muscles of neck, upper extremity, trunk, eyes and lower extremities.</a:t>
            </a:r>
          </a:p>
          <a:p>
            <a:r>
              <a:rPr lang="en-US" sz="600" baseline="0" dirty="0" smtClean="0">
                <a:solidFill>
                  <a:schemeClr val="accent1">
                    <a:lumMod val="50000"/>
                  </a:schemeClr>
                </a:solidFill>
              </a:rPr>
              <a:t> - Software program of stretching exercises resulted in 72% reduction in pain and hard copy exercises’ instructions resulted in 64% reduction in pain. </a:t>
            </a:r>
          </a:p>
          <a:p>
            <a:r>
              <a:rPr lang="en-US" sz="600" baseline="0" dirty="0" smtClean="0">
                <a:solidFill>
                  <a:schemeClr val="accent1">
                    <a:lumMod val="50000"/>
                  </a:schemeClr>
                </a:solidFill>
              </a:rPr>
              <a:t>- 6 minute benchmark is suggested, as according to the authors, at every 6 minutes the oxygen content in the muscles reaches to the baseline and a stretch at this point, helps to replenish the oxygen stores. </a:t>
            </a:r>
            <a:endParaRPr lang="en-US" sz="600" dirty="0" smtClean="0">
              <a:solidFill>
                <a:schemeClr val="accent1">
                  <a:lumMod val="50000"/>
                </a:schemeClr>
              </a:solidFill>
            </a:endParaRPr>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48</a:t>
            </a:fld>
            <a:endParaRPr lang="en-US" dirty="0"/>
          </a:p>
        </p:txBody>
      </p:sp>
    </p:spTree>
    <p:extLst>
      <p:ext uri="{BB962C8B-B14F-4D97-AF65-F5344CB8AC3E}">
        <p14:creationId xmlns:p14="http://schemas.microsoft.com/office/powerpoint/2010/main" val="36082406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Give</a:t>
            </a:r>
            <a:r>
              <a:rPr lang="en-US" sz="600" baseline="0" dirty="0" smtClean="0"/>
              <a:t> visual demonstration of the exercise. Make the participants to stand up or sit straight and do the exercise along with the presenter. </a:t>
            </a:r>
          </a:p>
          <a:p>
            <a:r>
              <a:rPr lang="en-US" sz="600" baseline="0" dirty="0" smtClean="0"/>
              <a:t>- If you have an existing medical condition or injury, then specific exercises will be needed to be prescribed. Please visit your physician or physical therapist, in person, before doing any of the above mentioned exercises. </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49</a:t>
            </a:fld>
            <a:endParaRPr lang="en-US" dirty="0"/>
          </a:p>
        </p:txBody>
      </p:sp>
    </p:spTree>
    <p:extLst>
      <p:ext uri="{BB962C8B-B14F-4D97-AF65-F5344CB8AC3E}">
        <p14:creationId xmlns:p14="http://schemas.microsoft.com/office/powerpoint/2010/main" val="220559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u="sng" dirty="0" smtClean="0"/>
              <a:t>Additional points:</a:t>
            </a:r>
          </a:p>
          <a:p>
            <a:r>
              <a:rPr lang="en-US" sz="600" dirty="0" smtClean="0"/>
              <a:t>Indirect costs associated</a:t>
            </a:r>
            <a:r>
              <a:rPr lang="en-US" sz="600" baseline="0" dirty="0" smtClean="0"/>
              <a:t> in 2014, were 5 times that of direct costs. </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smtClean="0"/>
              <a:t>WRMD , are leading cause of pain, suffering and disability in workplaces that may affect the employees’ ability to function both at workplace and in daily household ADLs.</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smtClean="0"/>
              <a:t> Goodman et al., Greene et al. : Negative effects of WRMD from computer use include, pain, discomfort, functional limitation and increased health care costs, lost days of work, decreased productivity and decreased quality of life. </a:t>
            </a:r>
            <a:endParaRPr lang="en-US" sz="600" dirty="0" smtClean="0"/>
          </a:p>
          <a:p>
            <a:r>
              <a:rPr lang="en-US" sz="600" baseline="0" dirty="0" smtClean="0"/>
              <a:t>OSHA is a regulatory agency that develops initiatives to address the hazards that may lead to workplace injury. One of the avenue in which OSHA has been exerting efforts, includes WRMD in all occupations. </a:t>
            </a:r>
            <a:endParaRPr lang="en-US" sz="600" dirty="0" smtClean="0"/>
          </a:p>
          <a:p>
            <a:r>
              <a:rPr lang="en-US" sz="600" dirty="0" err="1" smtClean="0"/>
              <a:t>Gerr</a:t>
            </a:r>
            <a:r>
              <a:rPr lang="en-US" sz="600" dirty="0" smtClean="0"/>
              <a:t> et al,</a:t>
            </a:r>
            <a:r>
              <a:rPr lang="en-US" sz="600" baseline="0" dirty="0" smtClean="0"/>
              <a:t> 2002 was a study performed in Atlanta, GA among 632 computer employees, employed from 8 major companies. It was the first study that studied the risk factors among computer employees.  Participants were followed up to 3 years or up until they developed risk factors. </a:t>
            </a:r>
          </a:p>
          <a:p>
            <a:r>
              <a:rPr lang="en-US" sz="600" baseline="0" dirty="0" smtClean="0"/>
              <a:t>Another frequently used term “Ergonomic”,  includes an intervention associated with improving work posture, workplace, or work style. </a:t>
            </a:r>
          </a:p>
          <a:p>
            <a:r>
              <a:rPr lang="en-US" sz="600" baseline="0" dirty="0" smtClean="0"/>
              <a:t>“Ergonomics should consider the relationship between the working conditions and workers’ psycho-physical well being, taken as a whole” (</a:t>
            </a:r>
            <a:r>
              <a:rPr lang="en-US" sz="600" baseline="0" dirty="0" err="1" smtClean="0"/>
              <a:t>Occiphinti</a:t>
            </a:r>
            <a:r>
              <a:rPr lang="en-US" sz="600" baseline="0" dirty="0" smtClean="0"/>
              <a:t> et al, 1993) </a:t>
            </a:r>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5</a:t>
            </a:fld>
            <a:endParaRPr lang="en-US" dirty="0"/>
          </a:p>
        </p:txBody>
      </p:sp>
    </p:spTree>
    <p:extLst>
      <p:ext uri="{BB962C8B-B14F-4D97-AF65-F5344CB8AC3E}">
        <p14:creationId xmlns:p14="http://schemas.microsoft.com/office/powerpoint/2010/main" val="34778399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Give</a:t>
            </a:r>
            <a:r>
              <a:rPr lang="en-US" sz="600" baseline="0" dirty="0" smtClean="0"/>
              <a:t> visual demonstration of the exercise. Make the participants to stand up and do the exercise along with the presenter. </a:t>
            </a: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50</a:t>
            </a:fld>
            <a:endParaRPr lang="en-US" dirty="0"/>
          </a:p>
        </p:txBody>
      </p:sp>
    </p:spTree>
    <p:extLst>
      <p:ext uri="{BB962C8B-B14F-4D97-AF65-F5344CB8AC3E}">
        <p14:creationId xmlns:p14="http://schemas.microsoft.com/office/powerpoint/2010/main" val="3162549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Give</a:t>
            </a:r>
            <a:r>
              <a:rPr lang="en-US" sz="600" baseline="0" dirty="0" smtClean="0"/>
              <a:t> visual demonstration of the exercise. Make the participants to stand up or sit straight and do the exercise along with the presenter. </a:t>
            </a: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51</a:t>
            </a:fld>
            <a:endParaRPr lang="en-US" dirty="0"/>
          </a:p>
        </p:txBody>
      </p:sp>
    </p:spTree>
    <p:extLst>
      <p:ext uri="{BB962C8B-B14F-4D97-AF65-F5344CB8AC3E}">
        <p14:creationId xmlns:p14="http://schemas.microsoft.com/office/powerpoint/2010/main" val="3168352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Give</a:t>
            </a:r>
            <a:r>
              <a:rPr lang="en-US" sz="600" baseline="0" dirty="0" smtClean="0"/>
              <a:t> visual demonstration of the exercise. Make the participants to stand up or sit straight and do the exercise along with the presenter. </a:t>
            </a: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52</a:t>
            </a:fld>
            <a:endParaRPr lang="en-US" dirty="0"/>
          </a:p>
        </p:txBody>
      </p:sp>
    </p:spTree>
    <p:extLst>
      <p:ext uri="{BB962C8B-B14F-4D97-AF65-F5344CB8AC3E}">
        <p14:creationId xmlns:p14="http://schemas.microsoft.com/office/powerpoint/2010/main" val="25236229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Give</a:t>
            </a:r>
            <a:r>
              <a:rPr lang="en-US" sz="600" baseline="0" dirty="0" smtClean="0"/>
              <a:t> visual demonstration of the exercise. Make the participants to stand up or sit straight and do the exercise along with the presenter. </a:t>
            </a: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53</a:t>
            </a:fld>
            <a:endParaRPr lang="en-US" dirty="0"/>
          </a:p>
        </p:txBody>
      </p:sp>
    </p:spTree>
    <p:extLst>
      <p:ext uri="{BB962C8B-B14F-4D97-AF65-F5344CB8AC3E}">
        <p14:creationId xmlns:p14="http://schemas.microsoft.com/office/powerpoint/2010/main" val="6625451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Give</a:t>
            </a:r>
            <a:r>
              <a:rPr lang="en-US" sz="600" baseline="0" dirty="0" smtClean="0"/>
              <a:t> visual demonstration of the exercise. Make the participants to stand up or sit straight and do the exercise along with the presenter. </a:t>
            </a: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54</a:t>
            </a:fld>
            <a:endParaRPr lang="en-US" dirty="0"/>
          </a:p>
        </p:txBody>
      </p:sp>
    </p:spTree>
    <p:extLst>
      <p:ext uri="{BB962C8B-B14F-4D97-AF65-F5344CB8AC3E}">
        <p14:creationId xmlns:p14="http://schemas.microsoft.com/office/powerpoint/2010/main" val="31921976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Give</a:t>
            </a:r>
            <a:r>
              <a:rPr lang="en-US" sz="600" baseline="0" dirty="0" smtClean="0"/>
              <a:t> visual demonstration of the exercise. Make the participants to stand up or sit straight and do the exercise along with the presenter. </a:t>
            </a: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55</a:t>
            </a:fld>
            <a:endParaRPr lang="en-US" dirty="0"/>
          </a:p>
        </p:txBody>
      </p:sp>
    </p:spTree>
    <p:extLst>
      <p:ext uri="{BB962C8B-B14F-4D97-AF65-F5344CB8AC3E}">
        <p14:creationId xmlns:p14="http://schemas.microsoft.com/office/powerpoint/2010/main" val="15874065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To</a:t>
            </a:r>
            <a:r>
              <a:rPr lang="en-US" sz="600" baseline="0" dirty="0" smtClean="0"/>
              <a:t> inculcate deep breathing exercises frequently during the work sessions. </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56</a:t>
            </a:fld>
            <a:endParaRPr lang="en-US" dirty="0"/>
          </a:p>
        </p:txBody>
      </p:sp>
    </p:spTree>
    <p:extLst>
      <p:ext uri="{BB962C8B-B14F-4D97-AF65-F5344CB8AC3E}">
        <p14:creationId xmlns:p14="http://schemas.microsoft.com/office/powerpoint/2010/main" val="21194402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Ask the participants to name the remaining imperfections.</a:t>
            </a:r>
            <a:r>
              <a:rPr lang="en-US" sz="600" baseline="0" dirty="0" smtClean="0"/>
              <a:t> Participants will be showed the pictures first to guess the answers and then the above suggestions will be presented. Participants will be informed that the suggestions presented are not all-inclusive. </a:t>
            </a:r>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57</a:t>
            </a:fld>
            <a:endParaRPr lang="en-US" dirty="0"/>
          </a:p>
        </p:txBody>
      </p:sp>
    </p:spTree>
    <p:extLst>
      <p:ext uri="{BB962C8B-B14F-4D97-AF65-F5344CB8AC3E}">
        <p14:creationId xmlns:p14="http://schemas.microsoft.com/office/powerpoint/2010/main" val="4347460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58</a:t>
            </a:fld>
            <a:endParaRPr lang="en-US" dirty="0"/>
          </a:p>
        </p:txBody>
      </p:sp>
    </p:spTree>
    <p:extLst>
      <p:ext uri="{BB962C8B-B14F-4D97-AF65-F5344CB8AC3E}">
        <p14:creationId xmlns:p14="http://schemas.microsoft.com/office/powerpoint/2010/main" val="37203879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1C311-A6D2-48E8-8C1D-685E8937C70D}" type="slidenum">
              <a:rPr lang="en-US" smtClean="0"/>
              <a:t>59</a:t>
            </a:fld>
            <a:endParaRPr lang="en-US" dirty="0"/>
          </a:p>
        </p:txBody>
      </p:sp>
    </p:spTree>
    <p:extLst>
      <p:ext uri="{BB962C8B-B14F-4D97-AF65-F5344CB8AC3E}">
        <p14:creationId xmlns:p14="http://schemas.microsoft.com/office/powerpoint/2010/main" val="72026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t>Additional points:</a:t>
            </a:r>
          </a:p>
          <a:p>
            <a:r>
              <a:rPr lang="en-US" sz="600" dirty="0" smtClean="0"/>
              <a:t>1997</a:t>
            </a:r>
            <a:r>
              <a:rPr lang="en-US" sz="600" baseline="0" dirty="0" smtClean="0"/>
              <a:t> :18%</a:t>
            </a:r>
          </a:p>
          <a:p>
            <a:r>
              <a:rPr lang="en-US" sz="600" baseline="0" dirty="0" smtClean="0"/>
              <a:t>2000: 51% (54 million households)</a:t>
            </a:r>
          </a:p>
          <a:p>
            <a:r>
              <a:rPr lang="en-US" sz="600" baseline="0" dirty="0" smtClean="0"/>
              <a:t>2012: 78.9 %</a:t>
            </a:r>
          </a:p>
          <a:p>
            <a:r>
              <a:rPr lang="en-US" sz="600" baseline="0" dirty="0" smtClean="0"/>
              <a:t>2013: 83.8 %</a:t>
            </a:r>
          </a:p>
          <a:p>
            <a:endParaRPr lang="en-US" sz="500" dirty="0"/>
          </a:p>
        </p:txBody>
      </p:sp>
      <p:sp>
        <p:nvSpPr>
          <p:cNvPr id="4" name="Slide Number Placeholder 3"/>
          <p:cNvSpPr>
            <a:spLocks noGrp="1"/>
          </p:cNvSpPr>
          <p:nvPr>
            <p:ph type="sldNum" sz="quarter" idx="10"/>
          </p:nvPr>
        </p:nvSpPr>
        <p:spPr/>
        <p:txBody>
          <a:bodyPr/>
          <a:lstStyle/>
          <a:p>
            <a:fld id="{AB61C311-A6D2-48E8-8C1D-685E8937C70D}" type="slidenum">
              <a:rPr lang="en-US" smtClean="0"/>
              <a:t>6</a:t>
            </a:fld>
            <a:endParaRPr lang="en-US" dirty="0"/>
          </a:p>
        </p:txBody>
      </p:sp>
    </p:spTree>
    <p:extLst>
      <p:ext uri="{BB962C8B-B14F-4D97-AF65-F5344CB8AC3E}">
        <p14:creationId xmlns:p14="http://schemas.microsoft.com/office/powerpoint/2010/main" val="5453943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1C311-A6D2-48E8-8C1D-685E8937C70D}" type="slidenum">
              <a:rPr lang="en-US" smtClean="0"/>
              <a:t>60</a:t>
            </a:fld>
            <a:endParaRPr lang="en-US" dirty="0"/>
          </a:p>
        </p:txBody>
      </p:sp>
    </p:spTree>
    <p:extLst>
      <p:ext uri="{BB962C8B-B14F-4D97-AF65-F5344CB8AC3E}">
        <p14:creationId xmlns:p14="http://schemas.microsoft.com/office/powerpoint/2010/main" val="405794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 dirty="0"/>
          </a:p>
        </p:txBody>
      </p:sp>
      <p:sp>
        <p:nvSpPr>
          <p:cNvPr id="4" name="Slide Number Placeholder 3"/>
          <p:cNvSpPr>
            <a:spLocks noGrp="1"/>
          </p:cNvSpPr>
          <p:nvPr>
            <p:ph type="sldNum" sz="quarter" idx="10"/>
          </p:nvPr>
        </p:nvSpPr>
        <p:spPr/>
        <p:txBody>
          <a:bodyPr/>
          <a:lstStyle/>
          <a:p>
            <a:fld id="{AB61C311-A6D2-48E8-8C1D-685E8937C70D}" type="slidenum">
              <a:rPr lang="en-US" smtClean="0"/>
              <a:t>61</a:t>
            </a:fld>
            <a:endParaRPr lang="en-US" dirty="0"/>
          </a:p>
        </p:txBody>
      </p:sp>
    </p:spTree>
    <p:extLst>
      <p:ext uri="{BB962C8B-B14F-4D97-AF65-F5344CB8AC3E}">
        <p14:creationId xmlns:p14="http://schemas.microsoft.com/office/powerpoint/2010/main" val="37323711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00" baseline="0" dirty="0" smtClean="0"/>
          </a:p>
        </p:txBody>
      </p:sp>
      <p:sp>
        <p:nvSpPr>
          <p:cNvPr id="4" name="Slide Number Placeholder 3"/>
          <p:cNvSpPr>
            <a:spLocks noGrp="1"/>
          </p:cNvSpPr>
          <p:nvPr>
            <p:ph type="sldNum" sz="quarter" idx="10"/>
          </p:nvPr>
        </p:nvSpPr>
        <p:spPr/>
        <p:txBody>
          <a:bodyPr/>
          <a:lstStyle/>
          <a:p>
            <a:fld id="{AB61C311-A6D2-48E8-8C1D-685E8937C70D}" type="slidenum">
              <a:rPr lang="en-US" smtClean="0"/>
              <a:t>62</a:t>
            </a:fld>
            <a:endParaRPr lang="en-US" dirty="0"/>
          </a:p>
        </p:txBody>
      </p:sp>
    </p:spTree>
    <p:extLst>
      <p:ext uri="{BB962C8B-B14F-4D97-AF65-F5344CB8AC3E}">
        <p14:creationId xmlns:p14="http://schemas.microsoft.com/office/powerpoint/2010/main" val="1735215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00" dirty="0"/>
          </a:p>
        </p:txBody>
      </p:sp>
      <p:sp>
        <p:nvSpPr>
          <p:cNvPr id="4" name="Slide Number Placeholder 3"/>
          <p:cNvSpPr>
            <a:spLocks noGrp="1"/>
          </p:cNvSpPr>
          <p:nvPr>
            <p:ph type="sldNum" sz="quarter" idx="10"/>
          </p:nvPr>
        </p:nvSpPr>
        <p:spPr/>
        <p:txBody>
          <a:bodyPr/>
          <a:lstStyle/>
          <a:p>
            <a:fld id="{AB61C311-A6D2-48E8-8C1D-685E8937C70D}" type="slidenum">
              <a:rPr lang="en-US" smtClean="0"/>
              <a:t>63</a:t>
            </a:fld>
            <a:endParaRPr lang="en-US" dirty="0"/>
          </a:p>
        </p:txBody>
      </p:sp>
    </p:spTree>
    <p:extLst>
      <p:ext uri="{BB962C8B-B14F-4D97-AF65-F5344CB8AC3E}">
        <p14:creationId xmlns:p14="http://schemas.microsoft.com/office/powerpoint/2010/main" val="42574267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1C311-A6D2-48E8-8C1D-685E8937C70D}" type="slidenum">
              <a:rPr lang="en-US" smtClean="0"/>
              <a:t>64</a:t>
            </a:fld>
            <a:endParaRPr lang="en-US" dirty="0"/>
          </a:p>
        </p:txBody>
      </p:sp>
    </p:spTree>
    <p:extLst>
      <p:ext uri="{BB962C8B-B14F-4D97-AF65-F5344CB8AC3E}">
        <p14:creationId xmlns:p14="http://schemas.microsoft.com/office/powerpoint/2010/main" val="130177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u="sng" dirty="0" smtClean="0"/>
              <a:t>Additional</a:t>
            </a:r>
            <a:r>
              <a:rPr lang="en-US" sz="600" u="sng" baseline="0" dirty="0" smtClean="0"/>
              <a:t> Points:</a:t>
            </a:r>
            <a:endParaRPr lang="en-US" sz="6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This picture presents with</a:t>
            </a:r>
            <a:r>
              <a:rPr lang="en-US" sz="600" baseline="0" dirty="0" smtClean="0"/>
              <a:t> the common areas that are affected with computer use. </a:t>
            </a:r>
            <a:endParaRPr lang="en-US" sz="600" dirty="0" smtClean="0"/>
          </a:p>
          <a:p>
            <a:r>
              <a:rPr lang="en-US" sz="600" b="0" i="0" kern="1200" dirty="0" smtClean="0">
                <a:solidFill>
                  <a:schemeClr val="tx1"/>
                </a:solidFill>
                <a:effectLst/>
                <a:latin typeface="+mn-lt"/>
                <a:ea typeface="+mn-ea"/>
                <a:cs typeface="+mn-cs"/>
              </a:rPr>
              <a:t>Associated</a:t>
            </a:r>
            <a:r>
              <a:rPr lang="en-US" sz="600" b="0" i="0" kern="1200" baseline="0" dirty="0" smtClean="0">
                <a:solidFill>
                  <a:schemeClr val="tx1"/>
                </a:solidFill>
                <a:effectLst/>
                <a:latin typeface="+mn-lt"/>
                <a:ea typeface="+mn-ea"/>
                <a:cs typeface="+mn-cs"/>
              </a:rPr>
              <a:t> symptoms/ signs are: </a:t>
            </a:r>
            <a:endParaRPr lang="en-US" sz="600" b="0" i="0" kern="1200" dirty="0" smtClean="0">
              <a:solidFill>
                <a:schemeClr val="tx1"/>
              </a:solidFill>
              <a:effectLst/>
              <a:latin typeface="+mn-lt"/>
              <a:ea typeface="+mn-ea"/>
              <a:cs typeface="+mn-cs"/>
            </a:endParaRPr>
          </a:p>
          <a:p>
            <a:r>
              <a:rPr lang="en-US" sz="600" b="0" i="0" kern="1200" dirty="0" smtClean="0">
                <a:solidFill>
                  <a:schemeClr val="tx1"/>
                </a:solidFill>
                <a:effectLst/>
                <a:latin typeface="+mn-lt"/>
                <a:ea typeface="+mn-ea"/>
                <a:cs typeface="+mn-cs"/>
              </a:rPr>
              <a:t>Numbness or a burning sensation in the hand</a:t>
            </a:r>
          </a:p>
          <a:p>
            <a:r>
              <a:rPr lang="en-US" sz="600" b="0" i="0" kern="1200" dirty="0" smtClean="0">
                <a:solidFill>
                  <a:schemeClr val="tx1"/>
                </a:solidFill>
                <a:effectLst/>
                <a:latin typeface="+mn-lt"/>
                <a:ea typeface="+mn-ea"/>
                <a:cs typeface="+mn-cs"/>
              </a:rPr>
              <a:t>Reduced grip strength in the hand</a:t>
            </a:r>
          </a:p>
          <a:p>
            <a:r>
              <a:rPr lang="en-US" sz="600" b="0" i="0" kern="1200" dirty="0" smtClean="0">
                <a:solidFill>
                  <a:schemeClr val="tx1"/>
                </a:solidFill>
                <a:effectLst/>
                <a:latin typeface="+mn-lt"/>
                <a:ea typeface="+mn-ea"/>
                <a:cs typeface="+mn-cs"/>
              </a:rPr>
              <a:t>Swelling or stiffness in the joints</a:t>
            </a:r>
          </a:p>
          <a:p>
            <a:r>
              <a:rPr lang="en-US" sz="600" b="0" i="0" kern="1200" dirty="0" smtClean="0">
                <a:solidFill>
                  <a:schemeClr val="tx1"/>
                </a:solidFill>
                <a:effectLst/>
                <a:latin typeface="+mn-lt"/>
                <a:ea typeface="+mn-ea"/>
                <a:cs typeface="+mn-cs"/>
              </a:rPr>
              <a:t>Pain in wrists, forearms, elbows, neck, or back</a:t>
            </a:r>
          </a:p>
          <a:p>
            <a:r>
              <a:rPr lang="en-US" sz="600" b="0" i="0" kern="1200" dirty="0" smtClean="0">
                <a:solidFill>
                  <a:schemeClr val="tx1"/>
                </a:solidFill>
                <a:effectLst/>
                <a:latin typeface="+mn-lt"/>
                <a:ea typeface="+mn-ea"/>
                <a:cs typeface="+mn-cs"/>
              </a:rPr>
              <a:t>Reduced range of motion in the shoulder, neck, or back</a:t>
            </a:r>
          </a:p>
          <a:p>
            <a:r>
              <a:rPr lang="en-US" sz="600" b="0" i="0" kern="1200" dirty="0" smtClean="0">
                <a:solidFill>
                  <a:schemeClr val="tx1"/>
                </a:solidFill>
                <a:effectLst/>
                <a:latin typeface="+mn-lt"/>
                <a:ea typeface="+mn-ea"/>
                <a:cs typeface="+mn-cs"/>
              </a:rPr>
              <a:t>Dry, itchy, or sore eyes</a:t>
            </a:r>
          </a:p>
          <a:p>
            <a:r>
              <a:rPr lang="en-US" sz="600" b="0" i="0" kern="1200" dirty="0" smtClean="0">
                <a:solidFill>
                  <a:schemeClr val="tx1"/>
                </a:solidFill>
                <a:effectLst/>
                <a:latin typeface="+mn-lt"/>
                <a:ea typeface="+mn-ea"/>
                <a:cs typeface="+mn-cs"/>
              </a:rPr>
              <a:t>Blurred or double vision</a:t>
            </a:r>
          </a:p>
          <a:p>
            <a:r>
              <a:rPr lang="en-US" sz="600" b="0" i="0" kern="1200" dirty="0" smtClean="0">
                <a:solidFill>
                  <a:schemeClr val="tx1"/>
                </a:solidFill>
                <a:effectLst/>
                <a:latin typeface="+mn-lt"/>
                <a:ea typeface="+mn-ea"/>
                <a:cs typeface="+mn-cs"/>
              </a:rPr>
              <a:t>Aching or tingling</a:t>
            </a:r>
          </a:p>
          <a:p>
            <a:r>
              <a:rPr lang="en-US" sz="600" b="0" i="0" kern="1200" dirty="0" smtClean="0">
                <a:solidFill>
                  <a:schemeClr val="tx1"/>
                </a:solidFill>
                <a:effectLst/>
                <a:latin typeface="+mn-lt"/>
                <a:ea typeface="+mn-ea"/>
                <a:cs typeface="+mn-cs"/>
              </a:rPr>
              <a:t>Cramping</a:t>
            </a:r>
          </a:p>
          <a:p>
            <a:r>
              <a:rPr lang="en-US" sz="600" b="0" i="0" kern="1200" dirty="0" smtClean="0">
                <a:solidFill>
                  <a:schemeClr val="tx1"/>
                </a:solidFill>
                <a:effectLst/>
                <a:latin typeface="+mn-lt"/>
                <a:ea typeface="+mn-ea"/>
                <a:cs typeface="+mn-cs"/>
              </a:rPr>
              <a:t>Weakness</a:t>
            </a:r>
          </a:p>
          <a:p>
            <a:endParaRPr lang="en-US" sz="6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1C311-A6D2-48E8-8C1D-685E8937C70D}" type="slidenum">
              <a:rPr lang="en-US" smtClean="0"/>
              <a:t>7</a:t>
            </a:fld>
            <a:endParaRPr lang="en-US" dirty="0"/>
          </a:p>
        </p:txBody>
      </p:sp>
    </p:spTree>
    <p:extLst>
      <p:ext uri="{BB962C8B-B14F-4D97-AF65-F5344CB8AC3E}">
        <p14:creationId xmlns:p14="http://schemas.microsoft.com/office/powerpoint/2010/main" val="394407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00" dirty="0" smtClean="0">
                <a:solidFill>
                  <a:schemeClr val="accent4"/>
                </a:solidFill>
              </a:rPr>
              <a:t>Carpal Tunnel syndrome (injuries to nerves in the wrist) </a:t>
            </a:r>
          </a:p>
          <a:p>
            <a:r>
              <a:rPr lang="en-US" sz="500" dirty="0" smtClean="0">
                <a:solidFill>
                  <a:schemeClr val="accent4"/>
                </a:solidFill>
              </a:rPr>
              <a:t>( Results in tingling in the  second,</a:t>
            </a:r>
            <a:r>
              <a:rPr lang="en-US" sz="500" baseline="0" dirty="0" smtClean="0">
                <a:solidFill>
                  <a:schemeClr val="accent4"/>
                </a:solidFill>
              </a:rPr>
              <a:t> third, and half of the fourth finger, along with numbness, pain, and progressive hand weakness) (Hedge and Powers, Ergonomics 2005)</a:t>
            </a:r>
            <a:endParaRPr lang="en-US" sz="500" dirty="0" smtClean="0">
              <a:solidFill>
                <a:schemeClr val="accent4"/>
              </a:solidFill>
            </a:endParaRPr>
          </a:p>
          <a:p>
            <a:r>
              <a:rPr lang="en-US" sz="500" dirty="0" smtClean="0">
                <a:solidFill>
                  <a:schemeClr val="accent4"/>
                </a:solidFill>
              </a:rPr>
              <a:t>Tendinitis (swelling of the muscle tendons) (e.g. </a:t>
            </a:r>
          </a:p>
          <a:p>
            <a:r>
              <a:rPr lang="en-US" sz="500" dirty="0" smtClean="0">
                <a:solidFill>
                  <a:schemeClr val="accent4"/>
                </a:solidFill>
              </a:rPr>
              <a:t>Tenosynovitis (swelling of the sheaths around the muscle tendons)</a:t>
            </a:r>
          </a:p>
          <a:p>
            <a:r>
              <a:rPr lang="en-US" sz="500" dirty="0" smtClean="0"/>
              <a:t>Work</a:t>
            </a:r>
            <a:r>
              <a:rPr lang="en-US" sz="500" baseline="0" dirty="0" smtClean="0"/>
              <a:t> related disorders associated with computer work as seen to be found in body systems associated with muscles, nerves, eyes, sleep troubles and the stomach and intestines (gastrointestinal system). </a:t>
            </a:r>
            <a:endParaRPr lang="en-US" sz="500" dirty="0"/>
          </a:p>
        </p:txBody>
      </p:sp>
      <p:sp>
        <p:nvSpPr>
          <p:cNvPr id="4" name="Slide Number Placeholder 3"/>
          <p:cNvSpPr>
            <a:spLocks noGrp="1"/>
          </p:cNvSpPr>
          <p:nvPr>
            <p:ph type="sldNum" sz="quarter" idx="10"/>
          </p:nvPr>
        </p:nvSpPr>
        <p:spPr/>
        <p:txBody>
          <a:bodyPr/>
          <a:lstStyle/>
          <a:p>
            <a:fld id="{AB61C311-A6D2-48E8-8C1D-685E8937C70D}" type="slidenum">
              <a:rPr lang="en-US" smtClean="0"/>
              <a:t>8</a:t>
            </a:fld>
            <a:endParaRPr lang="en-US" dirty="0"/>
          </a:p>
        </p:txBody>
      </p:sp>
    </p:spTree>
    <p:extLst>
      <p:ext uri="{BB962C8B-B14F-4D97-AF65-F5344CB8AC3E}">
        <p14:creationId xmlns:p14="http://schemas.microsoft.com/office/powerpoint/2010/main" val="220243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u="sng" baseline="0" dirty="0" smtClean="0"/>
              <a:t>Additional points: </a:t>
            </a:r>
          </a:p>
          <a:p>
            <a:r>
              <a:rPr lang="en-US" sz="600" baseline="0" dirty="0" smtClean="0"/>
              <a:t>Cote et al divided risk factors into individual and workplace risk factors. Specific combination of risk factors is necessary for a neck pain episode and this combination may vary between workers. </a:t>
            </a:r>
          </a:p>
          <a:p>
            <a:r>
              <a:rPr lang="en-US" sz="600" baseline="0" dirty="0" err="1" smtClean="0"/>
              <a:t>Paksaichol</a:t>
            </a:r>
            <a:r>
              <a:rPr lang="en-US" sz="600" baseline="0" dirty="0" smtClean="0"/>
              <a:t> et al (2012) did not find any other factor other than the female gender and the prior h/o neck pain to be responsible for the development of new onset of neck pain. </a:t>
            </a:r>
          </a:p>
          <a:p>
            <a:r>
              <a:rPr lang="en-US" sz="600" baseline="0" dirty="0" smtClean="0"/>
              <a:t>Examples of risk factors are  (Cote et al, 2009)</a:t>
            </a:r>
          </a:p>
          <a:p>
            <a:pPr marL="228600" indent="-228600">
              <a:buAutoNum type="arabicParenBoth"/>
            </a:pPr>
            <a:r>
              <a:rPr lang="en-US" sz="600" baseline="0" dirty="0" smtClean="0"/>
              <a:t>Personality: type A personality, emotional problems</a:t>
            </a:r>
          </a:p>
          <a:p>
            <a:pPr marL="228600" indent="-228600">
              <a:buAutoNum type="arabicParenBoth"/>
            </a:pPr>
            <a:r>
              <a:rPr lang="en-US" sz="600" baseline="0" dirty="0" smtClean="0"/>
              <a:t>Job factors: high job demand, low social support, job insecurity, poor workstation design, repetitive work.</a:t>
            </a:r>
          </a:p>
          <a:p>
            <a:pPr marL="228600" indent="-228600">
              <a:buAutoNum type="arabicParenBoth"/>
            </a:pPr>
            <a:r>
              <a:rPr lang="en-US" sz="600" baseline="0" dirty="0" smtClean="0"/>
              <a:t>Physical factors: poor posture, low physical capacity of neck and shoulder muscles. </a:t>
            </a:r>
          </a:p>
          <a:p>
            <a:pPr marL="228600" indent="-228600">
              <a:buAutoNum type="arabicParenBoth"/>
            </a:pPr>
            <a:endParaRPr lang="en-US" sz="600" baseline="0" dirty="0" smtClean="0"/>
          </a:p>
          <a:p>
            <a:pPr marL="0" indent="0">
              <a:buNone/>
            </a:pPr>
            <a:r>
              <a:rPr lang="en-US" sz="600" baseline="0" dirty="0" smtClean="0"/>
              <a:t>According to </a:t>
            </a:r>
            <a:r>
              <a:rPr lang="en-US" sz="600" baseline="0" dirty="0" err="1" smtClean="0"/>
              <a:t>Gerr</a:t>
            </a:r>
            <a:r>
              <a:rPr lang="en-US" sz="600" baseline="0" dirty="0" smtClean="0"/>
              <a:t> et al:</a:t>
            </a:r>
          </a:p>
          <a:p>
            <a:pPr marL="0" indent="0">
              <a:buNone/>
            </a:pPr>
            <a:r>
              <a:rPr lang="en-US" sz="600" baseline="0" dirty="0" smtClean="0"/>
              <a:t>Other risk factors include </a:t>
            </a:r>
          </a:p>
          <a:p>
            <a:pPr marL="171450" indent="-171450">
              <a:buFont typeface="Arial" panose="020B0604020202020204" pitchFamily="34" charset="0"/>
              <a:buChar char="•"/>
            </a:pPr>
            <a:r>
              <a:rPr lang="en-US" sz="600" baseline="0" dirty="0" smtClean="0"/>
              <a:t>For neck and shoulder symptoms and disorders. </a:t>
            </a:r>
          </a:p>
          <a:p>
            <a:pPr marL="0" indent="0">
              <a:buFont typeface="Arial" panose="020B0604020202020204" pitchFamily="34" charset="0"/>
              <a:buNone/>
            </a:pPr>
            <a:r>
              <a:rPr lang="en-US" sz="600" baseline="0" dirty="0" smtClean="0"/>
              <a:t>Age 30 years or older</a:t>
            </a:r>
          </a:p>
          <a:p>
            <a:pPr marL="0" indent="0">
              <a:buNone/>
            </a:pPr>
            <a:r>
              <a:rPr lang="en-US" sz="600" baseline="0" dirty="0" err="1" smtClean="0"/>
              <a:t>Ethinicity</a:t>
            </a:r>
            <a:r>
              <a:rPr lang="en-US" sz="600" baseline="0" dirty="0" smtClean="0"/>
              <a:t> (white participants compared to the non-white participants)</a:t>
            </a:r>
          </a:p>
          <a:p>
            <a:pPr marL="171450" indent="-171450">
              <a:buFont typeface="Arial" panose="020B0604020202020204" pitchFamily="34" charset="0"/>
              <a:buChar char="•"/>
            </a:pPr>
            <a:r>
              <a:rPr lang="en-US" sz="600" baseline="0" dirty="0" smtClean="0"/>
              <a:t>For hand and arm symptoms and disorders </a:t>
            </a:r>
          </a:p>
          <a:p>
            <a:pPr marL="0" indent="0">
              <a:buFont typeface="Arial" panose="020B0604020202020204" pitchFamily="34" charset="0"/>
              <a:buNone/>
            </a:pPr>
            <a:r>
              <a:rPr lang="en-US" sz="600" baseline="0" dirty="0" smtClean="0"/>
              <a:t>Prior computer use (of at least 2 years) </a:t>
            </a:r>
          </a:p>
          <a:p>
            <a:pPr marL="0" indent="0">
              <a:buFont typeface="Arial" panose="020B0604020202020204" pitchFamily="34" charset="0"/>
              <a:buNone/>
            </a:pPr>
            <a:r>
              <a:rPr lang="en-US" sz="600" baseline="0" dirty="0" smtClean="0"/>
              <a:t>Children at home (under 6 years of age) </a:t>
            </a:r>
          </a:p>
          <a:p>
            <a:pPr marL="0" indent="0">
              <a:buFont typeface="Arial" panose="020B0604020202020204" pitchFamily="34" charset="0"/>
              <a:buNone/>
            </a:pPr>
            <a:endParaRPr lang="en-US" sz="60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aseline="0" dirty="0" smtClean="0"/>
              <a:t>Effort reward imbalance relates to “</a:t>
            </a:r>
            <a:r>
              <a:rPr lang="en-US" sz="600" kern="1200" dirty="0" smtClean="0">
                <a:solidFill>
                  <a:schemeClr val="tx1"/>
                </a:solidFill>
                <a:effectLst/>
                <a:latin typeface="+mn-lt"/>
                <a:ea typeface="+mn-ea"/>
                <a:cs typeface="+mn-cs"/>
              </a:rPr>
              <a:t>“high cost-low gain” situation at work, in which individuals spend high efforts while receiving low rewards ( in term of monetary gratification, career opportunities, esteem respect and job security), elicits severe psychological distress that consequently affects both mental and physical health”. This is especially</a:t>
            </a:r>
            <a:r>
              <a:rPr lang="en-US" sz="600" kern="1200" baseline="0" dirty="0" smtClean="0">
                <a:solidFill>
                  <a:schemeClr val="tx1"/>
                </a:solidFill>
                <a:effectLst/>
                <a:latin typeface="+mn-lt"/>
                <a:ea typeface="+mn-ea"/>
                <a:cs typeface="+mn-cs"/>
              </a:rPr>
              <a:t> bad, when there is over-commitment that is, high efforts are placed even when the chance of a reward is low. (Krause et al, 2010)</a:t>
            </a:r>
            <a:endParaRPr lang="en-US" sz="600" dirty="0" smtClean="0"/>
          </a:p>
          <a:p>
            <a:pPr marL="0" indent="0">
              <a:buFont typeface="Arial" panose="020B0604020202020204" pitchFamily="34" charset="0"/>
              <a:buNone/>
            </a:pPr>
            <a:endParaRPr lang="en-US" sz="600" baseline="0" dirty="0" smtClean="0"/>
          </a:p>
        </p:txBody>
      </p:sp>
      <p:sp>
        <p:nvSpPr>
          <p:cNvPr id="4" name="Slide Number Placeholder 3"/>
          <p:cNvSpPr>
            <a:spLocks noGrp="1"/>
          </p:cNvSpPr>
          <p:nvPr>
            <p:ph type="sldNum" sz="quarter" idx="10"/>
          </p:nvPr>
        </p:nvSpPr>
        <p:spPr/>
        <p:txBody>
          <a:bodyPr/>
          <a:lstStyle/>
          <a:p>
            <a:fld id="{AB61C311-A6D2-48E8-8C1D-685E8937C70D}" type="slidenum">
              <a:rPr lang="en-US" smtClean="0"/>
              <a:t>9</a:t>
            </a:fld>
            <a:endParaRPr lang="en-US" dirty="0"/>
          </a:p>
        </p:txBody>
      </p:sp>
    </p:spTree>
    <p:extLst>
      <p:ext uri="{BB962C8B-B14F-4D97-AF65-F5344CB8AC3E}">
        <p14:creationId xmlns:p14="http://schemas.microsoft.com/office/powerpoint/2010/main" val="408428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479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04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33959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768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338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239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55584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204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006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857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00177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0803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99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250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2978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445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0">
              <a:schemeClr val="accent1">
                <a:lumMod val="45000"/>
                <a:lumOff val="55000"/>
              </a:schemeClr>
            </a:gs>
            <a:gs pos="5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160701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www.osha.gov/pls/oshaweb/owadisp.show_document?p_table=UNIFIED_AGENDA&amp;p_id=4481"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dir.ca.gov/dosh/dosh_publications/ComputerErgo.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osha.gov/SLTC/etools/computerworkstations/checklist_purchasing_guid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cbs.state.or.us/osha/pdf/pubs/1863.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bs.state.or.us/osha/pdf/pubs/1863.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www.atmos.washington.edu/safety/ErgoSeldAssess.pdf"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hyperlink" Target="http://www.dir.ca.gov/dosh/dosh_publications/ComputerErgo.pdf"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osha.gov/SLTC/etools/computerworkstations/checklist_purchasing_guide.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hyperlink" Target="https://www.safety.duke.edu/Ergonomics/Documents/StandardsandGuidelinesforComputerWorkstations.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www.dir.ca.gov/dosh/dosh_publications/ComputerErgo.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8.jpg"/><Relationship Id="rId5" Type="http://schemas.openxmlformats.org/officeDocument/2006/relationships/hyperlink" Target="http://www.amazon.com/" TargetMode="External"/><Relationship Id="rId4" Type="http://schemas.openxmlformats.org/officeDocument/2006/relationships/hyperlink" Target="http://www.cbs.state.or.us/osha/pdf/pubs/1863.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www.dir.ca.gov/dosh/dosh_publications/ComputerErgo.pdf"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5.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osha.gov/Publications/videoDisplay/videoDisplay.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bs.state.or.us/osha/pdf/pubs/1863.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osha.gov/Publications/videoDisplay/videoDisplay.html" TargetMode="External"/><Relationship Id="rId4" Type="http://schemas.openxmlformats.org/officeDocument/2006/relationships/hyperlink" Target="https://www.osha.gov/SLTC/etools/computerworkstations/positions.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bs.state.or.us/osha/pdf/pubs/1863.pdf"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50.jpg"/><Relationship Id="rId5" Type="http://schemas.openxmlformats.org/officeDocument/2006/relationships/hyperlink" Target="https://www.osha.gov/Publications/videoDisplay/videoDisplay.html" TargetMode="External"/><Relationship Id="rId4" Type="http://schemas.openxmlformats.org/officeDocument/2006/relationships/hyperlink" Target="https://www.osha.gov/SLTC/etools/computerworkstations/positions.html"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hyperlink" Target="http://www.cbs.state.or.us/osha/pdf/pubs/1863.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bls.gov/oes/current/oes150000.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bls.gov/news.release/osh2.t03.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hyperlink" Target="http://www.cbs.state.or.us/osha/pdf/pubs/1863.pdf" TargetMode="External"/><Relationship Id="rId4" Type="http://schemas.openxmlformats.org/officeDocument/2006/relationships/hyperlink" Target="http://r.search.yahoo.com/_ylt=AwrTcXlJ_A5VKEEA8bGjzbkF;_ylu=X3oDMTBxNG1oMmE2BHNlYwNmcC1hdHRyaWIEc2xrA3J1cmwEaXQD/RV=2/RE=1427074249/RO=11/RU=http:/naecu.blogspot.com/2010/04/annoying-coworkers-survey.html/RK=0/RS=b5NSTDjWuUiiTT3XIMD0Dg.4WM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bs.state.or.us/osha/pdf/pubs/1863.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bs.state.or.us/osha/pdf/pubs/1863.pdf"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53.jp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osha.gov/Publications/videoDisplay/videoDisplay.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cbs.state.or.us/osha/pdf/pubs/1863.pdf" TargetMode="External"/><Relationship Id="rId7"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hyperlink" Target="https://www.safety.duke.edu/Ergonomics/Documents/StandardsandGuidelinesforComputerWorkstations.pdf" TargetMode="External"/><Relationship Id="rId5" Type="http://schemas.openxmlformats.org/officeDocument/2006/relationships/hyperlink" Target="https://www.osha.gov/Publications/videoDisplay/videoDisplay.html" TargetMode="External"/><Relationship Id="rId4" Type="http://schemas.openxmlformats.org/officeDocument/2006/relationships/hyperlink" Target="https://www.osha.gov/SLTC/etools/computerworkstations/positions.html"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cbs.state.or.us/osha/pdf/pubs/1863.pdf" TargetMode="External"/><Relationship Id="rId3" Type="http://schemas.openxmlformats.org/officeDocument/2006/relationships/image" Target="../media/image55.png"/><Relationship Id="rId7" Type="http://schemas.openxmlformats.org/officeDocument/2006/relationships/hyperlink" Target="https://www.osha.gov/SLTC/etools/computerworkstations/positions.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hyperlink" Target="http://www.gixmodo.com/"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www.cbs.state.or.us/osha/pdf/pubs/1863.pdf" TargetMode="External"/><Relationship Id="rId5" Type="http://schemas.openxmlformats.org/officeDocument/2006/relationships/image" Target="../media/image61.jpg"/><Relationship Id="rId4" Type="http://schemas.openxmlformats.org/officeDocument/2006/relationships/image" Target="../media/image60.jpg"/></Relationships>
</file>

<file path=ppt/slides/_rels/slide4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cbs.state.or.us/osha/pdf/pubs/1863.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bs.state.or.us/osha/pdf/pubs/1863.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hyperlink" Target="http://www.bls.gov/oes/current/oes150000.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ls.gov/news.release/osh2.t03.ht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hyperlink" Target="http://www.cbs.state.or.us/osha/pdf/pubs/1863.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cbs.state.or.us/osha/pdf/pubs/1863.pdf"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hyperlink" Target="http://www.cbs.state.or.us/osha/pdf/pubs/1863.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cbs.state.or.us/osha/pdf/pubs/1863.pdf"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hyperlink" Target="http://www.painfreeoutlet.com/"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hyperlink" Target="http://www.rebuildyourvision.com/"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hyperlink" Target="http://www.dreamstime.com/" TargetMode="External"/><Relationship Id="rId5" Type="http://schemas.openxmlformats.org/officeDocument/2006/relationships/hyperlink" Target="http://www.ernestlmartin.com/" TargetMode="External"/><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8" Type="http://schemas.openxmlformats.org/officeDocument/2006/relationships/hyperlink" Target="https://www.osha.gov/pls/oshaweb/owadisp.show_document?p_table=UNIFIED_AGENDA&amp;p_id=4481" TargetMode="External"/><Relationship Id="rId3" Type="http://schemas.openxmlformats.org/officeDocument/2006/relationships/hyperlink" Target="http://www.cbs.state.or.us/osha/pdf/pubs/1863.pdf" TargetMode="External"/><Relationship Id="rId7" Type="http://schemas.openxmlformats.org/officeDocument/2006/relationships/hyperlink" Target="http://www.bls.gov/news.release/osh2.t03.htm" TargetMode="External"/><Relationship Id="rId12" Type="http://schemas.openxmlformats.org/officeDocument/2006/relationships/hyperlink" Target="http://www.atmos.washington.edu/safety/ErgoSeldAssess.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www.census.gov/content/dam/Census/library/publications/2014/acs/acs-28.pdf" TargetMode="External"/><Relationship Id="rId11" Type="http://schemas.openxmlformats.org/officeDocument/2006/relationships/hyperlink" Target="https://www.safety.duke.edu/Ergonomics/Documents/StandardsandGuidelinesforComputerWorkstations.pdf" TargetMode="External"/><Relationship Id="rId5" Type="http://schemas.openxmlformats.org/officeDocument/2006/relationships/hyperlink" Target="https://www.census.gov/hhes/computer/files/2012/Computer_Use_Infographic_FINAL.pdf" TargetMode="External"/><Relationship Id="rId10" Type="http://schemas.openxmlformats.org/officeDocument/2006/relationships/hyperlink" Target="https://www.osha.gov/SLTC/etools/computerworkstations/positions.html" TargetMode="External"/><Relationship Id="rId4" Type="http://schemas.openxmlformats.org/officeDocument/2006/relationships/hyperlink" Target="https://www.census.gov/prod/2001pubs/p23-207.pdf" TargetMode="External"/><Relationship Id="rId9" Type="http://schemas.openxmlformats.org/officeDocument/2006/relationships/hyperlink" Target="http://www.bls.gov/oes/current/oes150000.htm%20Last%20modified%204/1/14"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census.gov/content/dam/Census/library/publications/2014/acs/acs-28.pdf" TargetMode="External"/><Relationship Id="rId5" Type="http://schemas.openxmlformats.org/officeDocument/2006/relationships/hyperlink" Target="https://www.census.gov/hhes/computer/files/2012/Computer_Use_Infographic_FINAL.pdf" TargetMode="External"/><Relationship Id="rId4" Type="http://schemas.openxmlformats.org/officeDocument/2006/relationships/hyperlink" Target="https://www.census.gov/prod/2001pubs/p23-207.pdf"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osha.gov/Publications/videoDisplay/videoDisplay.htm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dir.ca.gov/dosh/dosh_publications/ComputerErgo.pdf"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www.huffingtonpos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osha.gov/pls/oshaweb/owadisp.show_document?p_table=UNIFIED_AGENDA&amp;p_id=4481"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osha.gov/Publications/videoDisplay/videoDisplay.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5">
                    <a:lumMod val="50000"/>
                  </a:schemeClr>
                </a:solidFill>
                <a:latin typeface="Algerian" panose="04020705040A02060702" pitchFamily="82" charset="0"/>
              </a:rPr>
              <a:t>Working safely with Computers </a:t>
            </a:r>
            <a:endParaRPr lang="en-US" dirty="0">
              <a:solidFill>
                <a:schemeClr val="accent5">
                  <a:lumMod val="50000"/>
                </a:schemeClr>
              </a:solidFill>
              <a:latin typeface="Algerian" panose="04020705040A02060702" pitchFamily="82" charset="0"/>
            </a:endParaRPr>
          </a:p>
        </p:txBody>
      </p:sp>
      <p:sp>
        <p:nvSpPr>
          <p:cNvPr id="3" name="Subtitle 2"/>
          <p:cNvSpPr>
            <a:spLocks noGrp="1"/>
          </p:cNvSpPr>
          <p:nvPr>
            <p:ph type="subTitle" idx="1"/>
          </p:nvPr>
        </p:nvSpPr>
        <p:spPr/>
        <p:txBody>
          <a:bodyPr/>
          <a:lstStyle/>
          <a:p>
            <a:r>
              <a:rPr lang="en-US" dirty="0" smtClean="0">
                <a:solidFill>
                  <a:schemeClr val="accent2">
                    <a:lumMod val="50000"/>
                  </a:schemeClr>
                </a:solidFill>
              </a:rPr>
              <a:t>By Laxmilavanya Gullapalli, P.T. </a:t>
            </a:r>
            <a:endParaRPr lang="en-US" dirty="0">
              <a:solidFill>
                <a:schemeClr val="accent2">
                  <a:lumMod val="50000"/>
                </a:schemeClr>
              </a:solidFill>
            </a:endParaRPr>
          </a:p>
        </p:txBody>
      </p:sp>
    </p:spTree>
    <p:extLst>
      <p:ext uri="{BB962C8B-B14F-4D97-AF65-F5344CB8AC3E}">
        <p14:creationId xmlns:p14="http://schemas.microsoft.com/office/powerpoint/2010/main" val="589774046"/>
      </p:ext>
    </p:extLst>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629" y="28026"/>
            <a:ext cx="8596668" cy="1320800"/>
          </a:xfrm>
        </p:spPr>
        <p:txBody>
          <a:bodyPr/>
          <a:lstStyle/>
          <a:p>
            <a:pPr algn="ctr"/>
            <a:r>
              <a:rPr lang="en-US" dirty="0" smtClean="0"/>
              <a:t> </a:t>
            </a:r>
            <a:r>
              <a:rPr lang="en-US" dirty="0" smtClean="0">
                <a:solidFill>
                  <a:schemeClr val="accent5">
                    <a:lumMod val="50000"/>
                  </a:schemeClr>
                </a:solidFill>
                <a:latin typeface="Algerian" panose="04020705040A02060702" pitchFamily="82" charset="0"/>
              </a:rPr>
              <a:t>Risk factors for Back Pain </a:t>
            </a:r>
            <a:endParaRPr lang="en-US" dirty="0">
              <a:solidFill>
                <a:schemeClr val="accent5">
                  <a:lumMod val="50000"/>
                </a:schemeClr>
              </a:solidFill>
              <a:latin typeface="Algerian" panose="04020705040A02060702" pitchFamily="82" charset="0"/>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348826"/>
            <a:ext cx="4183062" cy="4475437"/>
          </a:xfrm>
        </p:spPr>
      </p:pic>
      <p:sp>
        <p:nvSpPr>
          <p:cNvPr id="5" name="Content Placeholder 4"/>
          <p:cNvSpPr>
            <a:spLocks noGrp="1"/>
          </p:cNvSpPr>
          <p:nvPr>
            <p:ph sz="half" idx="2"/>
          </p:nvPr>
        </p:nvSpPr>
        <p:spPr>
          <a:xfrm>
            <a:off x="4183062" y="1860884"/>
            <a:ext cx="5634038" cy="4735505"/>
          </a:xfrm>
        </p:spPr>
        <p:txBody>
          <a:bodyPr>
            <a:normAutofit/>
          </a:bodyPr>
          <a:lstStyle/>
          <a:p>
            <a:r>
              <a:rPr lang="en-US" sz="2400" dirty="0" smtClean="0"/>
              <a:t>History of Low back pain – Strong evidence. </a:t>
            </a:r>
            <a:r>
              <a:rPr lang="en-US" sz="1400" dirty="0" smtClean="0"/>
              <a:t>(</a:t>
            </a:r>
            <a:r>
              <a:rPr lang="en-US" sz="1400" dirty="0" err="1" smtClean="0"/>
              <a:t>Janwantanakul</a:t>
            </a:r>
            <a:r>
              <a:rPr lang="en-US" sz="1400" dirty="0" smtClean="0"/>
              <a:t> et al, 2012)</a:t>
            </a:r>
          </a:p>
          <a:p>
            <a:r>
              <a:rPr lang="en-US" sz="2400" dirty="0" smtClean="0"/>
              <a:t>Limited evidence: Postural risk factors, job strain (for females only</a:t>
            </a:r>
            <a:r>
              <a:rPr lang="en-US" sz="2400" dirty="0"/>
              <a:t>) </a:t>
            </a:r>
            <a:r>
              <a:rPr lang="en-US" sz="1400" dirty="0"/>
              <a:t>(</a:t>
            </a:r>
            <a:r>
              <a:rPr lang="en-US" sz="1400" dirty="0" err="1"/>
              <a:t>Janwantanakul</a:t>
            </a:r>
            <a:r>
              <a:rPr lang="en-US" sz="1400" dirty="0"/>
              <a:t> et al, 2012)</a:t>
            </a:r>
          </a:p>
          <a:p>
            <a:r>
              <a:rPr lang="en-US" sz="2400" dirty="0" smtClean="0"/>
              <a:t>Other factors: </a:t>
            </a:r>
          </a:p>
          <a:p>
            <a:pPr>
              <a:buFont typeface="Courier New" panose="02070309020205020404" pitchFamily="49" charset="0"/>
              <a:buChar char="o"/>
            </a:pPr>
            <a:r>
              <a:rPr lang="en-US" sz="2400" dirty="0" smtClean="0"/>
              <a:t>Psychological factors </a:t>
            </a:r>
            <a:r>
              <a:rPr lang="en-US" sz="1400" dirty="0" smtClean="0"/>
              <a:t>(Pearce B, 2006, </a:t>
            </a:r>
            <a:r>
              <a:rPr lang="en-US" sz="1400" dirty="0" err="1" smtClean="0"/>
              <a:t>Janwantanakul</a:t>
            </a:r>
            <a:r>
              <a:rPr lang="en-US" sz="1400" dirty="0" smtClean="0"/>
              <a:t>, 2012))</a:t>
            </a:r>
          </a:p>
          <a:p>
            <a:pPr>
              <a:buFont typeface="Courier New" panose="02070309020205020404" pitchFamily="49" charset="0"/>
              <a:buChar char="o"/>
            </a:pPr>
            <a:r>
              <a:rPr lang="en-US" sz="2400" dirty="0" smtClean="0"/>
              <a:t>Social factors. </a:t>
            </a:r>
            <a:r>
              <a:rPr lang="en-US" sz="1400" dirty="0"/>
              <a:t>(Pearce B, 2006, </a:t>
            </a:r>
            <a:r>
              <a:rPr lang="en-US" sz="1400" dirty="0" err="1"/>
              <a:t>Janwantanakul</a:t>
            </a:r>
            <a:r>
              <a:rPr lang="en-US" sz="1400" dirty="0"/>
              <a:t>, 2012))</a:t>
            </a:r>
          </a:p>
          <a:p>
            <a:pPr>
              <a:buFont typeface="Courier New" panose="02070309020205020404" pitchFamily="49" charset="0"/>
              <a:buChar char="o"/>
            </a:pPr>
            <a:endParaRPr lang="en-US" sz="1400" dirty="0"/>
          </a:p>
        </p:txBody>
      </p:sp>
      <p:sp>
        <p:nvSpPr>
          <p:cNvPr id="7" name="TextBox 6"/>
          <p:cNvSpPr txBox="1"/>
          <p:nvPr/>
        </p:nvSpPr>
        <p:spPr>
          <a:xfrm>
            <a:off x="256674" y="5824263"/>
            <a:ext cx="3048000" cy="938719"/>
          </a:xfrm>
          <a:prstGeom prst="rect">
            <a:avLst/>
          </a:prstGeom>
          <a:noFill/>
        </p:spPr>
        <p:txBody>
          <a:bodyPr wrap="square" rtlCol="0">
            <a:spAutoFit/>
          </a:bodyPr>
          <a:lstStyle/>
          <a:p>
            <a:r>
              <a:rPr lang="en-US" sz="1100" dirty="0" smtClean="0"/>
              <a:t>       Image source: imgbuddy.com</a:t>
            </a:r>
          </a:p>
          <a:p>
            <a:r>
              <a:rPr lang="en-US" sz="1100" dirty="0" smtClean="0"/>
              <a:t>References: </a:t>
            </a:r>
          </a:p>
          <a:p>
            <a:r>
              <a:rPr lang="en-US" sz="1100" dirty="0" smtClean="0"/>
              <a:t>Pearce B. </a:t>
            </a:r>
            <a:r>
              <a:rPr lang="en-US" sz="1100" dirty="0" err="1"/>
              <a:t>Clin</a:t>
            </a:r>
            <a:r>
              <a:rPr lang="en-US" sz="1100" dirty="0"/>
              <a:t> </a:t>
            </a:r>
            <a:r>
              <a:rPr lang="en-US" sz="1100" dirty="0" err="1"/>
              <a:t>Occup</a:t>
            </a:r>
            <a:r>
              <a:rPr lang="en-US" sz="1100" dirty="0"/>
              <a:t> Environ Med. </a:t>
            </a:r>
            <a:r>
              <a:rPr lang="en-US" sz="1100" dirty="0" smtClean="0"/>
              <a:t>2006</a:t>
            </a:r>
          </a:p>
          <a:p>
            <a:r>
              <a:rPr lang="en-US" sz="1100" dirty="0" err="1" smtClean="0"/>
              <a:t>Janwantanakul</a:t>
            </a:r>
            <a:r>
              <a:rPr lang="en-US" sz="1100" dirty="0" smtClean="0"/>
              <a:t> et al </a:t>
            </a:r>
            <a:r>
              <a:rPr lang="en-US" sz="1100" dirty="0"/>
              <a:t>. J Manipulative </a:t>
            </a:r>
            <a:r>
              <a:rPr lang="en-US" sz="1100" dirty="0" err="1"/>
              <a:t>Physiol</a:t>
            </a:r>
            <a:r>
              <a:rPr lang="en-US" sz="1100" dirty="0"/>
              <a:t> </a:t>
            </a:r>
            <a:r>
              <a:rPr lang="en-US" sz="1100" dirty="0" err="1" smtClean="0"/>
              <a:t>Ther</a:t>
            </a:r>
            <a:r>
              <a:rPr lang="en-US" sz="1100" dirty="0" smtClean="0"/>
              <a:t> 2012</a:t>
            </a:r>
            <a:endParaRPr lang="en-US" sz="1100" dirty="0"/>
          </a:p>
        </p:txBody>
      </p:sp>
    </p:spTree>
    <p:extLst>
      <p:ext uri="{BB962C8B-B14F-4D97-AF65-F5344CB8AC3E}">
        <p14:creationId xmlns:p14="http://schemas.microsoft.com/office/powerpoint/2010/main" val="3188390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2869" y="131929"/>
            <a:ext cx="8596668" cy="1320800"/>
          </a:xfrm>
        </p:spPr>
        <p:txBody>
          <a:bodyPr/>
          <a:lstStyle/>
          <a:p>
            <a:pPr algn="ctr"/>
            <a:r>
              <a:rPr lang="en-US" dirty="0" smtClean="0">
                <a:solidFill>
                  <a:schemeClr val="accent4">
                    <a:lumMod val="50000"/>
                  </a:schemeClr>
                </a:solidFill>
                <a:latin typeface="Algerian" panose="04020705040A02060702" pitchFamily="82" charset="0"/>
              </a:rPr>
              <a:t>Risk factors</a:t>
            </a:r>
            <a:endParaRPr lang="en-US" dirty="0">
              <a:solidFill>
                <a:schemeClr val="accent4">
                  <a:lumMod val="50000"/>
                </a:schemeClr>
              </a:solidFill>
              <a:latin typeface="Algerian" panose="04020705040A02060702" pitchFamily="82" charset="0"/>
            </a:endParaRPr>
          </a:p>
        </p:txBody>
      </p:sp>
      <p:sp>
        <p:nvSpPr>
          <p:cNvPr id="3" name="Content Placeholder 2"/>
          <p:cNvSpPr>
            <a:spLocks noGrp="1"/>
          </p:cNvSpPr>
          <p:nvPr>
            <p:ph idx="1"/>
          </p:nvPr>
        </p:nvSpPr>
        <p:spPr/>
        <p:txBody>
          <a:bodyPr/>
          <a:lstStyle/>
          <a:p>
            <a:endParaRPr lang="en-US" dirty="0" smtClean="0"/>
          </a:p>
          <a:p>
            <a:endParaRPr lang="en-US" dirty="0" smtClean="0"/>
          </a:p>
        </p:txBody>
      </p:sp>
      <p:graphicFrame>
        <p:nvGraphicFramePr>
          <p:cNvPr id="15" name="Diagram 14"/>
          <p:cNvGraphicFramePr/>
          <p:nvPr>
            <p:extLst>
              <p:ext uri="{D42A27DB-BD31-4B8C-83A1-F6EECF244321}">
                <p14:modId xmlns:p14="http://schemas.microsoft.com/office/powerpoint/2010/main" val="3815990878"/>
              </p:ext>
            </p:extLst>
          </p:nvPr>
        </p:nvGraphicFramePr>
        <p:xfrm>
          <a:off x="-19412" y="866634"/>
          <a:ext cx="10181229" cy="517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82138" y="6041362"/>
            <a:ext cx="8891864" cy="1215717"/>
          </a:xfrm>
          <a:prstGeom prst="rect">
            <a:avLst/>
          </a:prstGeom>
          <a:noFill/>
        </p:spPr>
        <p:txBody>
          <a:bodyPr wrap="square" rtlCol="0">
            <a:spAutoFit/>
          </a:bodyPr>
          <a:lstStyle/>
          <a:p>
            <a:r>
              <a:rPr lang="en-US" sz="1100" dirty="0" smtClean="0"/>
              <a:t>Source: Prevention </a:t>
            </a:r>
            <a:r>
              <a:rPr lang="en-US" sz="1100" dirty="0"/>
              <a:t>of Work-related Musculoskeletal disorders. OSHA. </a:t>
            </a:r>
            <a:endParaRPr lang="en-US" sz="1100" dirty="0" smtClean="0"/>
          </a:p>
          <a:p>
            <a:r>
              <a:rPr lang="en-US" sz="1100" u="sng" dirty="0" smtClean="0">
                <a:solidFill>
                  <a:schemeClr val="accent4">
                    <a:lumMod val="50000"/>
                  </a:schemeClr>
                </a:solidFill>
                <a:hlinkClick r:id="rId8"/>
              </a:rPr>
              <a:t>https</a:t>
            </a:r>
            <a:r>
              <a:rPr lang="en-US" sz="1100" u="sng" dirty="0">
                <a:solidFill>
                  <a:schemeClr val="accent4">
                    <a:lumMod val="50000"/>
                  </a:schemeClr>
                </a:solidFill>
                <a:hlinkClick r:id="rId8"/>
              </a:rPr>
              <a:t>://</a:t>
            </a:r>
            <a:r>
              <a:rPr lang="en-US" sz="1100" u="sng" dirty="0" smtClean="0">
                <a:solidFill>
                  <a:schemeClr val="accent4">
                    <a:lumMod val="50000"/>
                  </a:schemeClr>
                </a:solidFill>
                <a:hlinkClick r:id="rId8"/>
              </a:rPr>
              <a:t>www.osha.gov/pls/oshaweb/owadisp.show_document?p_table=UNIFIED_AGENDA&amp;p_id=4481</a:t>
            </a:r>
            <a:r>
              <a:rPr lang="en-US" sz="1100" u="sng" dirty="0">
                <a:solidFill>
                  <a:schemeClr val="accent4">
                    <a:lumMod val="50000"/>
                  </a:schemeClr>
                </a:solidFill>
              </a:rPr>
              <a:t> </a:t>
            </a:r>
            <a:r>
              <a:rPr lang="en-US" sz="1100" u="sng" dirty="0" smtClean="0">
                <a:solidFill>
                  <a:schemeClr val="accent4">
                    <a:lumMod val="50000"/>
                  </a:schemeClr>
                </a:solidFill>
              </a:rPr>
              <a:t>  </a:t>
            </a:r>
            <a:r>
              <a:rPr lang="en-US" sz="1100" dirty="0" smtClean="0"/>
              <a:t>Updated </a:t>
            </a:r>
            <a:r>
              <a:rPr lang="en-US" sz="1100" dirty="0"/>
              <a:t>Fall </a:t>
            </a:r>
            <a:r>
              <a:rPr lang="en-US" sz="1100" dirty="0" smtClean="0"/>
              <a:t>2014</a:t>
            </a:r>
          </a:p>
          <a:p>
            <a:r>
              <a:rPr lang="en-US" sz="1100" dirty="0"/>
              <a:t>Source: Evaluating your computer workstation. Oregon OSHA</a:t>
            </a:r>
            <a:r>
              <a:rPr lang="en-US" sz="1100" dirty="0">
                <a:solidFill>
                  <a:srgbClr val="00B050"/>
                </a:solidFill>
              </a:rPr>
              <a:t>. http://www.cbs.state.or.us/osha/pdf/pubs/1863.pdf </a:t>
            </a:r>
            <a:endParaRPr lang="en-US" sz="1100" dirty="0" smtClean="0">
              <a:solidFill>
                <a:srgbClr val="00B050"/>
              </a:solidFill>
            </a:endParaRPr>
          </a:p>
          <a:p>
            <a:r>
              <a:rPr lang="en-US" sz="1100" dirty="0" smtClean="0">
                <a:solidFill>
                  <a:srgbClr val="00B050"/>
                </a:solidFill>
              </a:rPr>
              <a:t>Cote et al, J Manipulative </a:t>
            </a:r>
            <a:r>
              <a:rPr lang="en-US" sz="1100" dirty="0" err="1" smtClean="0">
                <a:solidFill>
                  <a:srgbClr val="00B050"/>
                </a:solidFill>
              </a:rPr>
              <a:t>Physiol</a:t>
            </a:r>
            <a:r>
              <a:rPr lang="en-US" sz="1100" dirty="0" smtClean="0">
                <a:solidFill>
                  <a:srgbClr val="00B050"/>
                </a:solidFill>
              </a:rPr>
              <a:t> </a:t>
            </a:r>
            <a:r>
              <a:rPr lang="en-US" sz="1100" dirty="0" err="1" smtClean="0">
                <a:solidFill>
                  <a:srgbClr val="00B050"/>
                </a:solidFill>
              </a:rPr>
              <a:t>Ther</a:t>
            </a:r>
            <a:r>
              <a:rPr lang="en-US" sz="1100" dirty="0" smtClean="0">
                <a:solidFill>
                  <a:srgbClr val="00B050"/>
                </a:solidFill>
              </a:rPr>
              <a:t>  2009; Goodman et al Work 2012; Greene et al, Work 2005</a:t>
            </a:r>
            <a:endParaRPr lang="en-US" sz="1100" dirty="0">
              <a:solidFill>
                <a:srgbClr val="00B050"/>
              </a:solidFill>
            </a:endParaRPr>
          </a:p>
          <a:p>
            <a:endParaRPr lang="en-US" sz="1100" dirty="0"/>
          </a:p>
          <a:p>
            <a:endParaRPr lang="en-US" dirty="0"/>
          </a:p>
        </p:txBody>
      </p:sp>
    </p:spTree>
    <p:extLst>
      <p:ext uri="{BB962C8B-B14F-4D97-AF65-F5344CB8AC3E}">
        <p14:creationId xmlns:p14="http://schemas.microsoft.com/office/powerpoint/2010/main" val="3451794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50000"/>
                  </a:schemeClr>
                </a:solidFill>
                <a:latin typeface="Algerian" panose="04020705040A02060702" pitchFamily="82" charset="0"/>
              </a:rPr>
              <a:t>Risk factors </a:t>
            </a:r>
            <a:endParaRPr lang="en-US" dirty="0">
              <a:solidFill>
                <a:schemeClr val="accent4">
                  <a:lumMod val="50000"/>
                </a:schemeClr>
              </a:solidFill>
              <a:latin typeface="Algerian" panose="04020705040A02060702"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286469"/>
              </p:ext>
            </p:extLst>
          </p:nvPr>
        </p:nvGraphicFramePr>
        <p:xfrm>
          <a:off x="677690" y="1335314"/>
          <a:ext cx="8596312" cy="5522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7582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50000"/>
                  </a:schemeClr>
                </a:solidFill>
                <a:latin typeface="Algerian" panose="04020705040A02060702" pitchFamily="82" charset="0"/>
              </a:rPr>
              <a:t>Strategies used to address computer-Work related disorders</a:t>
            </a:r>
            <a:endParaRPr lang="en-US" dirty="0">
              <a:solidFill>
                <a:schemeClr val="accent4">
                  <a:lumMod val="50000"/>
                </a:schemeClr>
              </a:solidFill>
              <a:latin typeface="Algerian" panose="04020705040A02060702" pitchFamily="82" charset="0"/>
            </a:endParaRPr>
          </a:p>
        </p:txBody>
      </p:sp>
      <p:sp>
        <p:nvSpPr>
          <p:cNvPr id="6" name="Text Placeholder 5"/>
          <p:cNvSpPr>
            <a:spLocks noGrp="1"/>
          </p:cNvSpPr>
          <p:nvPr>
            <p:ph idx="1"/>
          </p:nvPr>
        </p:nvSpPr>
        <p:spPr>
          <a:xfrm>
            <a:off x="208547" y="1930399"/>
            <a:ext cx="9994231" cy="4566653"/>
          </a:xfrm>
        </p:spPr>
        <p:txBody>
          <a:bodyPr>
            <a:normAutofit fontScale="92500" lnSpcReduction="20000"/>
          </a:bodyPr>
          <a:lstStyle/>
          <a:p>
            <a:r>
              <a:rPr lang="en-US" sz="2400" dirty="0" smtClean="0"/>
              <a:t>Workplace/Work pattern changes : </a:t>
            </a:r>
            <a:endParaRPr lang="en-US" sz="2400" dirty="0"/>
          </a:p>
          <a:p>
            <a:pPr>
              <a:buFont typeface="Courier New" panose="02070309020205020404" pitchFamily="49" charset="0"/>
              <a:buChar char="o"/>
            </a:pPr>
            <a:r>
              <a:rPr lang="en-US" sz="2400" dirty="0" smtClean="0"/>
              <a:t>Improper workplace design         Improper work posture         Continuous stress on the body tissues          Chronic Musculoskeletal symptoms. (Baker et al, </a:t>
            </a:r>
            <a:r>
              <a:rPr lang="en-US" sz="2400" dirty="0"/>
              <a:t>Work </a:t>
            </a:r>
            <a:r>
              <a:rPr lang="en-US" sz="2400" dirty="0" smtClean="0"/>
              <a:t>2013, </a:t>
            </a:r>
            <a:r>
              <a:rPr lang="en-US" sz="2400" dirty="0" err="1"/>
              <a:t>Esmaeilzadeh</a:t>
            </a:r>
            <a:r>
              <a:rPr lang="en-US" sz="2400" dirty="0"/>
              <a:t> et al, </a:t>
            </a:r>
            <a:r>
              <a:rPr lang="en-US" sz="2400" dirty="0" err="1"/>
              <a:t>Int</a:t>
            </a:r>
            <a:r>
              <a:rPr lang="en-US" sz="2400" dirty="0"/>
              <a:t> Arch </a:t>
            </a:r>
            <a:r>
              <a:rPr lang="en-US" sz="2400" dirty="0" err="1"/>
              <a:t>Occup</a:t>
            </a:r>
            <a:r>
              <a:rPr lang="en-US" sz="2400" dirty="0"/>
              <a:t> Environ Health 2014</a:t>
            </a:r>
            <a:r>
              <a:rPr lang="en-US" sz="2400" dirty="0" smtClean="0"/>
              <a:t>)</a:t>
            </a:r>
          </a:p>
          <a:p>
            <a:r>
              <a:rPr lang="en-US" sz="2400" dirty="0" smtClean="0"/>
              <a:t> Changes in workstation redesign improves comfort (</a:t>
            </a:r>
            <a:r>
              <a:rPr lang="en-US" sz="2400" dirty="0" err="1"/>
              <a:t>Leyshon</a:t>
            </a:r>
            <a:r>
              <a:rPr lang="en-US" sz="2400" dirty="0"/>
              <a:t> et </a:t>
            </a:r>
            <a:r>
              <a:rPr lang="en-US" sz="2400" dirty="0" smtClean="0"/>
              <a:t>al, </a:t>
            </a:r>
            <a:r>
              <a:rPr lang="en-US" sz="2400" dirty="0"/>
              <a:t>Work </a:t>
            </a:r>
            <a:r>
              <a:rPr lang="en-US" sz="2400" dirty="0" smtClean="0"/>
              <a:t>2010)</a:t>
            </a:r>
          </a:p>
          <a:p>
            <a:r>
              <a:rPr lang="en-US" sz="2400" dirty="0" smtClean="0"/>
              <a:t>Improper Posture:</a:t>
            </a:r>
          </a:p>
          <a:p>
            <a:pPr>
              <a:buFont typeface="Courier New" panose="02070309020205020404" pitchFamily="49" charset="0"/>
              <a:buChar char="o"/>
            </a:pPr>
            <a:r>
              <a:rPr lang="en-US" sz="2400" dirty="0" smtClean="0"/>
              <a:t>Associated with development of pain / discomfort in body tissues (Baker et al, Work 2013)</a:t>
            </a:r>
          </a:p>
          <a:p>
            <a:pPr>
              <a:buFont typeface="Courier New" panose="02070309020205020404" pitchFamily="49" charset="0"/>
              <a:buChar char="o"/>
            </a:pPr>
            <a:r>
              <a:rPr lang="en-US" sz="2400" dirty="0" smtClean="0"/>
              <a:t>Less awkward postures           Higher chances of musculoskeletal symptoms. (Baker et al, Work 2013) </a:t>
            </a:r>
            <a:endParaRPr lang="en-US" sz="2400" dirty="0"/>
          </a:p>
          <a:p>
            <a:r>
              <a:rPr lang="en-US" sz="2400" dirty="0" smtClean="0"/>
              <a:t>Factors that ensure success for the programs addressing workplace and postural changes (</a:t>
            </a:r>
            <a:r>
              <a:rPr lang="en-US" sz="2400" dirty="0" err="1" smtClean="0"/>
              <a:t>Brisson</a:t>
            </a:r>
            <a:r>
              <a:rPr lang="en-US" sz="2400" dirty="0" smtClean="0"/>
              <a:t> et al, 1999; </a:t>
            </a:r>
            <a:r>
              <a:rPr lang="en-US" sz="2400" dirty="0" err="1" smtClean="0"/>
              <a:t>Larsman</a:t>
            </a:r>
            <a:r>
              <a:rPr lang="en-US" sz="2400" dirty="0" smtClean="0"/>
              <a:t> 2009)</a:t>
            </a:r>
          </a:p>
          <a:p>
            <a:endParaRPr lang="en-US" dirty="0"/>
          </a:p>
          <a:p>
            <a:endParaRPr lang="en-US" dirty="0"/>
          </a:p>
          <a:p>
            <a:endParaRPr lang="en-US" dirty="0" smtClean="0"/>
          </a:p>
        </p:txBody>
      </p:sp>
      <p:sp>
        <p:nvSpPr>
          <p:cNvPr id="4" name="Right Arrow 3"/>
          <p:cNvSpPr/>
          <p:nvPr/>
        </p:nvSpPr>
        <p:spPr>
          <a:xfrm>
            <a:off x="4134426" y="2336220"/>
            <a:ext cx="465221" cy="232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ight Arrow 9"/>
          <p:cNvSpPr/>
          <p:nvPr/>
        </p:nvSpPr>
        <p:spPr>
          <a:xfrm>
            <a:off x="7749627" y="2391252"/>
            <a:ext cx="465221" cy="227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p:cNvSpPr/>
          <p:nvPr/>
        </p:nvSpPr>
        <p:spPr>
          <a:xfrm>
            <a:off x="4039133" y="2641203"/>
            <a:ext cx="465221" cy="226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77334" y="6392342"/>
            <a:ext cx="8046755" cy="1000274"/>
          </a:xfrm>
          <a:prstGeom prst="rect">
            <a:avLst/>
          </a:prstGeom>
          <a:noFill/>
        </p:spPr>
        <p:txBody>
          <a:bodyPr wrap="none" rtlCol="0">
            <a:spAutoFit/>
          </a:bodyPr>
          <a:lstStyle/>
          <a:p>
            <a:r>
              <a:rPr lang="en-US" sz="1100" dirty="0" smtClean="0"/>
              <a:t>References: Baker et al., Work 2013;  </a:t>
            </a:r>
            <a:r>
              <a:rPr lang="en-US" sz="1100" dirty="0" err="1"/>
              <a:t>Esmaeilzadeh</a:t>
            </a:r>
            <a:r>
              <a:rPr lang="en-US" sz="1100" dirty="0"/>
              <a:t> et al, </a:t>
            </a:r>
            <a:r>
              <a:rPr lang="en-US" sz="1100" dirty="0" err="1"/>
              <a:t>Int</a:t>
            </a:r>
            <a:r>
              <a:rPr lang="en-US" sz="1100" dirty="0"/>
              <a:t> Arch </a:t>
            </a:r>
            <a:r>
              <a:rPr lang="en-US" sz="1100" dirty="0" err="1"/>
              <a:t>Occup</a:t>
            </a:r>
            <a:r>
              <a:rPr lang="en-US" sz="1100" dirty="0"/>
              <a:t> Environ Health </a:t>
            </a:r>
            <a:r>
              <a:rPr lang="en-US" sz="1200" dirty="0" smtClean="0"/>
              <a:t>2014, </a:t>
            </a:r>
            <a:r>
              <a:rPr lang="en-US" sz="1200" dirty="0" err="1"/>
              <a:t>Leyshon</a:t>
            </a:r>
            <a:r>
              <a:rPr lang="en-US" sz="1200" dirty="0"/>
              <a:t> et al Work </a:t>
            </a:r>
            <a:r>
              <a:rPr lang="en-US" sz="1200" dirty="0" smtClean="0"/>
              <a:t>2010, </a:t>
            </a:r>
          </a:p>
          <a:p>
            <a:r>
              <a:rPr lang="en-US" sz="1200" dirty="0" err="1" smtClean="0"/>
              <a:t>Brisson</a:t>
            </a:r>
            <a:r>
              <a:rPr lang="en-US" sz="1200" dirty="0" smtClean="0"/>
              <a:t> </a:t>
            </a:r>
            <a:r>
              <a:rPr lang="en-US" sz="1200" dirty="0"/>
              <a:t>et al, </a:t>
            </a:r>
            <a:r>
              <a:rPr lang="en-US" sz="1200" dirty="0" err="1"/>
              <a:t>Scand</a:t>
            </a:r>
            <a:r>
              <a:rPr lang="en-US" sz="1200" dirty="0"/>
              <a:t> J Work Environ Health </a:t>
            </a:r>
            <a:r>
              <a:rPr lang="en-US" sz="1200" dirty="0" smtClean="0"/>
              <a:t>1999, </a:t>
            </a:r>
            <a:r>
              <a:rPr lang="en-US" sz="1200" dirty="0" err="1" smtClean="0"/>
              <a:t>Larsman</a:t>
            </a:r>
            <a:r>
              <a:rPr lang="en-US" sz="1200" dirty="0" smtClean="0"/>
              <a:t> et al, </a:t>
            </a:r>
            <a:r>
              <a:rPr lang="en-US" sz="1200" dirty="0"/>
              <a:t>J </a:t>
            </a:r>
            <a:r>
              <a:rPr lang="en-US" sz="1200" dirty="0" err="1"/>
              <a:t>Occup</a:t>
            </a:r>
            <a:r>
              <a:rPr lang="en-US" sz="1200" dirty="0"/>
              <a:t> </a:t>
            </a:r>
            <a:r>
              <a:rPr lang="en-US" sz="1200" dirty="0" err="1"/>
              <a:t>Rehabil</a:t>
            </a:r>
            <a:r>
              <a:rPr lang="en-US" sz="1200" dirty="0"/>
              <a:t> </a:t>
            </a:r>
            <a:r>
              <a:rPr lang="en-US" sz="1200" dirty="0" smtClean="0"/>
              <a:t>2009. </a:t>
            </a:r>
          </a:p>
          <a:p>
            <a:endParaRPr lang="en-US" sz="1200" dirty="0"/>
          </a:p>
          <a:p>
            <a:endParaRPr lang="en-US" sz="1200" dirty="0"/>
          </a:p>
          <a:p>
            <a:endParaRPr lang="en-US" sz="1100" dirty="0"/>
          </a:p>
        </p:txBody>
      </p:sp>
      <p:sp>
        <p:nvSpPr>
          <p:cNvPr id="12" name="Right Arrow 11"/>
          <p:cNvSpPr/>
          <p:nvPr/>
        </p:nvSpPr>
        <p:spPr>
          <a:xfrm>
            <a:off x="3806522" y="4994093"/>
            <a:ext cx="465221" cy="226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234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50000"/>
                  </a:schemeClr>
                </a:solidFill>
                <a:latin typeface="Algerian" panose="04020705040A02060702" pitchFamily="82" charset="0"/>
              </a:rPr>
              <a:t>Strategies used to address computer-Work related disorders</a:t>
            </a:r>
            <a:endParaRPr lang="en-US" dirty="0">
              <a:solidFill>
                <a:schemeClr val="accent4">
                  <a:lumMod val="50000"/>
                </a:schemeClr>
              </a:solidFill>
              <a:latin typeface="Algerian" panose="04020705040A02060702" pitchFamily="82" charset="0"/>
            </a:endParaRPr>
          </a:p>
        </p:txBody>
      </p:sp>
      <p:sp>
        <p:nvSpPr>
          <p:cNvPr id="6" name="Text Placeholder 5"/>
          <p:cNvSpPr>
            <a:spLocks noGrp="1"/>
          </p:cNvSpPr>
          <p:nvPr>
            <p:ph idx="1"/>
          </p:nvPr>
        </p:nvSpPr>
        <p:spPr>
          <a:xfrm>
            <a:off x="158041" y="1724890"/>
            <a:ext cx="9994231" cy="4394446"/>
          </a:xfrm>
        </p:spPr>
        <p:txBody>
          <a:bodyPr>
            <a:normAutofit lnSpcReduction="10000"/>
          </a:bodyPr>
          <a:lstStyle/>
          <a:p>
            <a:pPr>
              <a:buFont typeface="Courier New" panose="02070309020205020404" pitchFamily="49" charset="0"/>
              <a:buChar char="o"/>
            </a:pPr>
            <a:r>
              <a:rPr lang="en-US" sz="2000" dirty="0" smtClean="0"/>
              <a:t>Interactive sessions </a:t>
            </a:r>
            <a:r>
              <a:rPr lang="en-US" sz="2000" dirty="0"/>
              <a:t>(</a:t>
            </a:r>
            <a:r>
              <a:rPr lang="en-US" sz="2000" dirty="0" err="1"/>
              <a:t>Esmaeilzadeh</a:t>
            </a:r>
            <a:r>
              <a:rPr lang="en-US" sz="2000" dirty="0"/>
              <a:t> et </a:t>
            </a:r>
            <a:r>
              <a:rPr lang="en-US" sz="2000" dirty="0" smtClean="0"/>
              <a:t>al, Goodman et al, Greene et al, </a:t>
            </a:r>
            <a:r>
              <a:rPr lang="en-US" sz="2000" dirty="0" err="1" smtClean="0"/>
              <a:t>Ketola</a:t>
            </a:r>
            <a:r>
              <a:rPr lang="en-US" sz="2000" dirty="0" smtClean="0"/>
              <a:t> et al, Rizzo et al)</a:t>
            </a:r>
          </a:p>
          <a:p>
            <a:pPr>
              <a:buFont typeface="Courier New" panose="02070309020205020404" pitchFamily="49" charset="0"/>
              <a:buChar char="o"/>
            </a:pPr>
            <a:r>
              <a:rPr lang="en-US" sz="2000" dirty="0"/>
              <a:t>Brochure (</a:t>
            </a:r>
            <a:r>
              <a:rPr lang="en-US" sz="2000" dirty="0" err="1"/>
              <a:t>Esmaeilzadeh</a:t>
            </a:r>
            <a:r>
              <a:rPr lang="en-US" sz="2000" dirty="0"/>
              <a:t> et </a:t>
            </a:r>
            <a:r>
              <a:rPr lang="en-US" sz="2000" dirty="0" smtClean="0"/>
              <a:t>al, </a:t>
            </a:r>
            <a:r>
              <a:rPr lang="en-US" sz="2000" dirty="0" err="1" smtClean="0"/>
              <a:t>Ketola</a:t>
            </a:r>
            <a:r>
              <a:rPr lang="en-US" sz="2000" dirty="0" smtClean="0"/>
              <a:t> et al, </a:t>
            </a:r>
            <a:r>
              <a:rPr lang="en-US" sz="2000" dirty="0" err="1" smtClean="0"/>
              <a:t>Pillastrini</a:t>
            </a:r>
            <a:r>
              <a:rPr lang="en-US" sz="2000" dirty="0" smtClean="0"/>
              <a:t>)</a:t>
            </a:r>
          </a:p>
          <a:p>
            <a:pPr>
              <a:buFont typeface="Courier New" panose="02070309020205020404" pitchFamily="49" charset="0"/>
              <a:buChar char="o"/>
            </a:pPr>
            <a:r>
              <a:rPr lang="en-US" sz="2000" dirty="0" smtClean="0"/>
              <a:t>Workplace visits and work station design adjustments (Baker et al, </a:t>
            </a:r>
            <a:r>
              <a:rPr lang="en-US" sz="2000" dirty="0" err="1" smtClean="0"/>
              <a:t>Esmaeilzadeh</a:t>
            </a:r>
            <a:r>
              <a:rPr lang="en-US" sz="2000" dirty="0" smtClean="0"/>
              <a:t> </a:t>
            </a:r>
            <a:r>
              <a:rPr lang="en-US" sz="2000" dirty="0"/>
              <a:t>et </a:t>
            </a:r>
            <a:r>
              <a:rPr lang="en-US" sz="2000" dirty="0" smtClean="0"/>
              <a:t>al, </a:t>
            </a:r>
            <a:r>
              <a:rPr lang="en-US" sz="2000" dirty="0" err="1" smtClean="0"/>
              <a:t>Ketola</a:t>
            </a:r>
            <a:r>
              <a:rPr lang="en-US" sz="2000" dirty="0" smtClean="0"/>
              <a:t> et al, </a:t>
            </a:r>
            <a:r>
              <a:rPr lang="en-US" sz="2000" dirty="0" err="1" smtClean="0"/>
              <a:t>Pillastrini</a:t>
            </a:r>
            <a:r>
              <a:rPr lang="en-US" sz="2000" dirty="0" smtClean="0"/>
              <a:t> et al, </a:t>
            </a:r>
            <a:r>
              <a:rPr lang="en-US" sz="2000" dirty="0" err="1" smtClean="0"/>
              <a:t>Larsman</a:t>
            </a:r>
            <a:r>
              <a:rPr lang="en-US" sz="2000" dirty="0" smtClean="0"/>
              <a:t> et al)</a:t>
            </a:r>
          </a:p>
          <a:p>
            <a:pPr>
              <a:buFont typeface="Courier New" panose="02070309020205020404" pitchFamily="49" charset="0"/>
              <a:buChar char="o"/>
            </a:pPr>
            <a:r>
              <a:rPr lang="en-US" sz="2000" dirty="0"/>
              <a:t>Introduction of new workplace equipment at workplace </a:t>
            </a:r>
            <a:r>
              <a:rPr lang="en-US" sz="2000" dirty="0" smtClean="0"/>
              <a:t>(</a:t>
            </a:r>
            <a:r>
              <a:rPr lang="en-US" sz="2000" dirty="0" err="1" smtClean="0"/>
              <a:t>Pillastrini</a:t>
            </a:r>
            <a:r>
              <a:rPr lang="en-US" sz="2000" dirty="0" smtClean="0"/>
              <a:t> et al, </a:t>
            </a:r>
            <a:r>
              <a:rPr lang="en-US" sz="2000" dirty="0" err="1" smtClean="0"/>
              <a:t>Ketola</a:t>
            </a:r>
            <a:r>
              <a:rPr lang="en-US" sz="2000" dirty="0" smtClean="0"/>
              <a:t> et al)</a:t>
            </a:r>
            <a:endParaRPr lang="en-US" sz="2000" dirty="0"/>
          </a:p>
          <a:p>
            <a:pPr>
              <a:buFont typeface="Courier New" panose="02070309020205020404" pitchFamily="49" charset="0"/>
              <a:buChar char="o"/>
            </a:pPr>
            <a:r>
              <a:rPr lang="en-US" sz="2000" dirty="0" smtClean="0"/>
              <a:t>Address body motion and strength deficits with exercises to improve posture. (Goodman et al)</a:t>
            </a:r>
          </a:p>
          <a:p>
            <a:pPr>
              <a:buFont typeface="Courier New" panose="02070309020205020404" pitchFamily="49" charset="0"/>
              <a:buChar char="o"/>
            </a:pPr>
            <a:r>
              <a:rPr lang="en-US" sz="2000" dirty="0" smtClean="0"/>
              <a:t>Rest breaks (Goodman et al, </a:t>
            </a:r>
            <a:r>
              <a:rPr lang="en-US" sz="2000" dirty="0" err="1" smtClean="0"/>
              <a:t>Ketola</a:t>
            </a:r>
            <a:r>
              <a:rPr lang="en-US" sz="2000" dirty="0" smtClean="0"/>
              <a:t> et al)</a:t>
            </a:r>
            <a:endParaRPr lang="en-US" sz="2000" dirty="0"/>
          </a:p>
          <a:p>
            <a:pPr>
              <a:buFont typeface="Courier New" panose="02070309020205020404" pitchFamily="49" charset="0"/>
              <a:buChar char="o"/>
            </a:pPr>
            <a:r>
              <a:rPr lang="en-US" sz="2000" dirty="0" smtClean="0"/>
              <a:t>Biofeedback (Feedback from muscles related to muscle contraction/relaxation </a:t>
            </a:r>
            <a:r>
              <a:rPr lang="en-US" dirty="0" smtClean="0"/>
              <a:t>) (</a:t>
            </a:r>
            <a:r>
              <a:rPr lang="en-US" dirty="0" err="1" smtClean="0"/>
              <a:t>Larsman</a:t>
            </a:r>
            <a:r>
              <a:rPr lang="en-US" dirty="0" smtClean="0"/>
              <a:t> et al, 2009; Ma C et al, </a:t>
            </a:r>
          </a:p>
          <a:p>
            <a:endParaRPr lang="en-US" dirty="0"/>
          </a:p>
          <a:p>
            <a:endParaRPr lang="en-US" dirty="0"/>
          </a:p>
          <a:p>
            <a:endParaRPr lang="en-US" dirty="0" smtClean="0"/>
          </a:p>
        </p:txBody>
      </p:sp>
      <p:sp>
        <p:nvSpPr>
          <p:cNvPr id="5" name="TextBox 4"/>
          <p:cNvSpPr txBox="1"/>
          <p:nvPr/>
        </p:nvSpPr>
        <p:spPr>
          <a:xfrm>
            <a:off x="132787" y="5869955"/>
            <a:ext cx="10044737" cy="1169551"/>
          </a:xfrm>
          <a:prstGeom prst="rect">
            <a:avLst/>
          </a:prstGeom>
          <a:noFill/>
        </p:spPr>
        <p:txBody>
          <a:bodyPr wrap="square" rtlCol="0">
            <a:spAutoFit/>
          </a:bodyPr>
          <a:lstStyle/>
          <a:p>
            <a:r>
              <a:rPr lang="en-US" sz="1400" dirty="0" smtClean="0"/>
              <a:t>References: Baker et al., Work 2013;  </a:t>
            </a:r>
            <a:r>
              <a:rPr lang="en-US" sz="1400" dirty="0" err="1"/>
              <a:t>Esmaeilzadeh</a:t>
            </a:r>
            <a:r>
              <a:rPr lang="en-US" sz="1400" dirty="0"/>
              <a:t> et al, </a:t>
            </a:r>
            <a:r>
              <a:rPr lang="en-US" sz="1400" dirty="0" err="1"/>
              <a:t>Int</a:t>
            </a:r>
            <a:r>
              <a:rPr lang="en-US" sz="1400" dirty="0"/>
              <a:t> Arch </a:t>
            </a:r>
            <a:r>
              <a:rPr lang="en-US" sz="1400" dirty="0" err="1"/>
              <a:t>Occup</a:t>
            </a:r>
            <a:r>
              <a:rPr lang="en-US" sz="1400" dirty="0"/>
              <a:t> Environ Health </a:t>
            </a:r>
            <a:r>
              <a:rPr lang="en-US" sz="1400" dirty="0" smtClean="0"/>
              <a:t>2014, Goodman et al Work 2012, </a:t>
            </a:r>
          </a:p>
          <a:p>
            <a:r>
              <a:rPr lang="en-US" sz="1400" dirty="0" smtClean="0"/>
              <a:t>Greene et al, Work 2005; </a:t>
            </a:r>
            <a:r>
              <a:rPr lang="en-US" sz="1400" dirty="0" err="1" smtClean="0"/>
              <a:t>Ketola</a:t>
            </a:r>
            <a:r>
              <a:rPr lang="en-US" sz="1400" dirty="0" smtClean="0"/>
              <a:t> et al, </a:t>
            </a:r>
            <a:r>
              <a:rPr lang="en-US" sz="1400" dirty="0"/>
              <a:t>Scan J Work Environ Health. </a:t>
            </a:r>
            <a:r>
              <a:rPr lang="en-US" sz="1400" dirty="0" smtClean="0"/>
              <a:t>2002, </a:t>
            </a:r>
            <a:r>
              <a:rPr lang="en-US" sz="1400" dirty="0" err="1" smtClean="0"/>
              <a:t>Levanon</a:t>
            </a:r>
            <a:r>
              <a:rPr lang="en-US" sz="1400" dirty="0" smtClean="0"/>
              <a:t> et al, Work 2012, </a:t>
            </a:r>
            <a:r>
              <a:rPr lang="en-US" sz="1400" dirty="0" err="1" smtClean="0"/>
              <a:t>Pillastrini</a:t>
            </a:r>
            <a:r>
              <a:rPr lang="en-US" sz="1400" dirty="0" smtClean="0"/>
              <a:t> et al </a:t>
            </a:r>
            <a:r>
              <a:rPr lang="en-US" sz="1400" dirty="0" err="1" smtClean="0"/>
              <a:t>Phys</a:t>
            </a:r>
            <a:r>
              <a:rPr lang="en-US" sz="1400" dirty="0" smtClean="0"/>
              <a:t> </a:t>
            </a:r>
          </a:p>
          <a:p>
            <a:r>
              <a:rPr lang="en-US" sz="1400" dirty="0" err="1" smtClean="0"/>
              <a:t>Ther</a:t>
            </a:r>
            <a:r>
              <a:rPr lang="en-US" sz="1400" dirty="0" smtClean="0"/>
              <a:t> 2007, Rizzo et al </a:t>
            </a:r>
            <a:r>
              <a:rPr lang="en-US" sz="1400" dirty="0"/>
              <a:t>Am J Health </a:t>
            </a:r>
            <a:r>
              <a:rPr lang="en-US" sz="1400" dirty="0" err="1"/>
              <a:t>Promot</a:t>
            </a:r>
            <a:r>
              <a:rPr lang="en-US" sz="1400" dirty="0"/>
              <a:t>. 1997 </a:t>
            </a:r>
            <a:r>
              <a:rPr lang="en-US" sz="1400" dirty="0" smtClean="0"/>
              <a:t>, </a:t>
            </a:r>
            <a:r>
              <a:rPr lang="en-US" sz="1400" dirty="0"/>
              <a:t>Ma C et al, Arch </a:t>
            </a:r>
            <a:r>
              <a:rPr lang="en-US" sz="1400" dirty="0" err="1"/>
              <a:t>Phys</a:t>
            </a:r>
            <a:r>
              <a:rPr lang="en-US" sz="1400" dirty="0"/>
              <a:t> Med </a:t>
            </a:r>
            <a:r>
              <a:rPr lang="en-US" sz="1400" dirty="0" err="1" smtClean="0"/>
              <a:t>Rehabil</a:t>
            </a:r>
            <a:r>
              <a:rPr lang="en-US" sz="1400" dirty="0" smtClean="0"/>
              <a:t> 2011, </a:t>
            </a:r>
            <a:r>
              <a:rPr lang="en-US" sz="1400" dirty="0" err="1"/>
              <a:t>Larsman</a:t>
            </a:r>
            <a:r>
              <a:rPr lang="en-US" sz="1400" dirty="0"/>
              <a:t> et al, J </a:t>
            </a:r>
            <a:r>
              <a:rPr lang="en-US" sz="1400" dirty="0" err="1"/>
              <a:t>Occup</a:t>
            </a:r>
            <a:r>
              <a:rPr lang="en-US" sz="1400" dirty="0"/>
              <a:t> </a:t>
            </a:r>
            <a:r>
              <a:rPr lang="en-US" sz="1400" dirty="0" err="1"/>
              <a:t>Rehabil</a:t>
            </a:r>
            <a:r>
              <a:rPr lang="en-US" sz="1400" dirty="0"/>
              <a:t> 2009 </a:t>
            </a:r>
          </a:p>
          <a:p>
            <a:endParaRPr lang="en-US" sz="1400" dirty="0"/>
          </a:p>
        </p:txBody>
      </p:sp>
    </p:spTree>
    <p:extLst>
      <p:ext uri="{BB962C8B-B14F-4D97-AF65-F5344CB8AC3E}">
        <p14:creationId xmlns:p14="http://schemas.microsoft.com/office/powerpoint/2010/main" val="1161786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61" y="-20782"/>
            <a:ext cx="8596668" cy="1320800"/>
          </a:xfrm>
        </p:spPr>
        <p:txBody>
          <a:bodyPr/>
          <a:lstStyle/>
          <a:p>
            <a:pPr algn="ctr"/>
            <a:r>
              <a:rPr lang="en-US" dirty="0" smtClean="0">
                <a:solidFill>
                  <a:schemeClr val="accent4">
                    <a:lumMod val="50000"/>
                  </a:schemeClr>
                </a:solidFill>
                <a:latin typeface="Algerian" panose="04020705040A02060702" pitchFamily="82" charset="0"/>
              </a:rPr>
              <a:t>Components included in workstation </a:t>
            </a:r>
            <a:endParaRPr lang="en-US" dirty="0">
              <a:solidFill>
                <a:schemeClr val="accent4">
                  <a:lumMod val="50000"/>
                </a:schemeClr>
              </a:solidFill>
              <a:latin typeface="Algerian" panose="04020705040A02060702" pitchFamily="8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9604820"/>
              </p:ext>
            </p:extLst>
          </p:nvPr>
        </p:nvGraphicFramePr>
        <p:xfrm>
          <a:off x="0" y="1175327"/>
          <a:ext cx="10090483" cy="5192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32510" y="5860473"/>
            <a:ext cx="5602816" cy="1477328"/>
          </a:xfrm>
          <a:prstGeom prst="rect">
            <a:avLst/>
          </a:prstGeom>
          <a:noFill/>
        </p:spPr>
        <p:txBody>
          <a:bodyPr wrap="none" rtlCol="0">
            <a:spAutoFit/>
          </a:bodyPr>
          <a:lstStyle/>
          <a:p>
            <a:r>
              <a:rPr lang="en-US" sz="1000" dirty="0" smtClean="0"/>
              <a:t>Reference: </a:t>
            </a:r>
            <a:r>
              <a:rPr lang="en-US" sz="1000" dirty="0"/>
              <a:t>Evaluating your computer workstation</a:t>
            </a:r>
            <a:r>
              <a:rPr lang="en-US" sz="1000" dirty="0" smtClean="0"/>
              <a:t>.</a:t>
            </a:r>
          </a:p>
          <a:p>
            <a:r>
              <a:rPr lang="en-US" sz="1000" dirty="0" smtClean="0"/>
              <a:t> </a:t>
            </a:r>
            <a:r>
              <a:rPr lang="en-US" sz="1000" dirty="0"/>
              <a:t>Oregon OSHA</a:t>
            </a:r>
            <a:r>
              <a:rPr lang="en-US" sz="1000" dirty="0">
                <a:solidFill>
                  <a:srgbClr val="00B050"/>
                </a:solidFill>
              </a:rPr>
              <a:t>. http://www.cbs.state.or.us/osha/pdf/pubs/1863.pdf </a:t>
            </a:r>
            <a:endParaRPr lang="en-US" sz="1000" dirty="0" smtClean="0">
              <a:solidFill>
                <a:srgbClr val="00B050"/>
              </a:solidFill>
            </a:endParaRPr>
          </a:p>
          <a:p>
            <a:r>
              <a:rPr lang="en-US" sz="1000" dirty="0"/>
              <a:t>Easy ergonomics for Desktop Computer Users. Department of Industrial </a:t>
            </a:r>
            <a:r>
              <a:rPr lang="en-US" sz="1000" dirty="0" smtClean="0"/>
              <a:t>Relations </a:t>
            </a:r>
          </a:p>
          <a:p>
            <a:r>
              <a:rPr lang="en-US" sz="1000" dirty="0" smtClean="0"/>
              <a:t> </a:t>
            </a:r>
            <a:r>
              <a:rPr lang="en-US" sz="1000" u="sng" dirty="0">
                <a:hlinkClick r:id="rId8"/>
              </a:rPr>
              <a:t>http://www.dir.ca.gov/dosh/dosh_publications/ComputerErgo.pdf</a:t>
            </a:r>
            <a:r>
              <a:rPr lang="en-US" sz="1000" dirty="0"/>
              <a:t> </a:t>
            </a:r>
            <a:endParaRPr lang="en-US" sz="1000" dirty="0" smtClean="0"/>
          </a:p>
          <a:p>
            <a:r>
              <a:rPr lang="en-US" sz="1000" dirty="0"/>
              <a:t>Computer workstations </a:t>
            </a:r>
            <a:r>
              <a:rPr lang="en-US" sz="1000" dirty="0" err="1"/>
              <a:t>eTool</a:t>
            </a:r>
            <a:r>
              <a:rPr lang="en-US" sz="1000" dirty="0"/>
              <a:t>. OSHA. United Stated Department of Labor</a:t>
            </a:r>
            <a:r>
              <a:rPr lang="en-US" sz="1000" dirty="0" smtClean="0"/>
              <a:t>.</a:t>
            </a:r>
          </a:p>
          <a:p>
            <a:r>
              <a:rPr lang="en-US" sz="1000" dirty="0" smtClean="0"/>
              <a:t> </a:t>
            </a:r>
            <a:r>
              <a:rPr lang="en-US" sz="1000" dirty="0">
                <a:solidFill>
                  <a:srgbClr val="00B050"/>
                </a:solidFill>
                <a:hlinkClick r:id="rId9"/>
              </a:rPr>
              <a:t>https://www.osha.gov/SLTC/etools/computerworkstations/checklist_purchasing_guide.html</a:t>
            </a:r>
            <a:endParaRPr lang="en-US" sz="1000" dirty="0">
              <a:solidFill>
                <a:srgbClr val="00B050"/>
              </a:solidFill>
            </a:endParaRPr>
          </a:p>
          <a:p>
            <a:endParaRPr lang="en-US" sz="1200" dirty="0"/>
          </a:p>
          <a:p>
            <a:endParaRPr lang="en-US" dirty="0"/>
          </a:p>
        </p:txBody>
      </p:sp>
    </p:spTree>
    <p:extLst>
      <p:ext uri="{BB962C8B-B14F-4D97-AF65-F5344CB8AC3E}">
        <p14:creationId xmlns:p14="http://schemas.microsoft.com/office/powerpoint/2010/main" val="2539862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61" y="311692"/>
            <a:ext cx="8596668" cy="1320800"/>
          </a:xfrm>
        </p:spPr>
        <p:txBody>
          <a:bodyPr>
            <a:normAutofit/>
          </a:bodyPr>
          <a:lstStyle/>
          <a:p>
            <a:pPr algn="ctr"/>
            <a:r>
              <a:rPr lang="en-US" sz="4000" dirty="0" smtClean="0">
                <a:solidFill>
                  <a:srgbClr val="002060"/>
                </a:solidFill>
                <a:latin typeface="Algerian" panose="04020705040A02060702" pitchFamily="82" charset="0"/>
              </a:rPr>
              <a:t>Chair</a:t>
            </a:r>
            <a:r>
              <a:rPr lang="en-US" dirty="0"/>
              <a:t/>
            </a:r>
            <a:br>
              <a:rPr lang="en-US" dirty="0"/>
            </a:br>
            <a:endParaRPr lang="en-US" dirty="0"/>
          </a:p>
        </p:txBody>
      </p:sp>
      <p:sp>
        <p:nvSpPr>
          <p:cNvPr id="7" name="Content Placeholder 6"/>
          <p:cNvSpPr>
            <a:spLocks noGrp="1"/>
          </p:cNvSpPr>
          <p:nvPr>
            <p:ph sz="half" idx="1"/>
          </p:nvPr>
        </p:nvSpPr>
        <p:spPr>
          <a:xfrm>
            <a:off x="163773" y="1269244"/>
            <a:ext cx="6553046" cy="5588756"/>
          </a:xfrm>
          <a:noFill/>
          <a:effectLst>
            <a:outerShdw blurRad="50800" dist="38100" dir="5400000" algn="t" rotWithShape="0">
              <a:schemeClr val="bg1">
                <a:alpha val="40000"/>
              </a:schemeClr>
            </a:outerShdw>
          </a:effectLst>
        </p:spPr>
        <p:txBody>
          <a:bodyPr>
            <a:normAutofit/>
          </a:bodyPr>
          <a:lstStyle/>
          <a:p>
            <a:r>
              <a:rPr lang="en-US" sz="2400" dirty="0" smtClean="0">
                <a:solidFill>
                  <a:srgbClr val="002060"/>
                </a:solidFill>
              </a:rPr>
              <a:t>Stability</a:t>
            </a:r>
          </a:p>
          <a:p>
            <a:r>
              <a:rPr lang="en-US" sz="2400" dirty="0" smtClean="0">
                <a:solidFill>
                  <a:srgbClr val="002060"/>
                </a:solidFill>
              </a:rPr>
              <a:t>Seat Pan </a:t>
            </a:r>
          </a:p>
          <a:p>
            <a:pPr>
              <a:buFont typeface="Courier New" panose="02070309020205020404" pitchFamily="49" charset="0"/>
              <a:buChar char="o"/>
            </a:pPr>
            <a:r>
              <a:rPr lang="en-US" sz="2400" dirty="0" smtClean="0">
                <a:solidFill>
                  <a:srgbClr val="002060"/>
                </a:solidFill>
              </a:rPr>
              <a:t>Depth</a:t>
            </a:r>
          </a:p>
          <a:p>
            <a:pPr>
              <a:buFont typeface="Courier New" panose="02070309020205020404" pitchFamily="49" charset="0"/>
              <a:buChar char="o"/>
            </a:pPr>
            <a:r>
              <a:rPr lang="en-US" sz="2400" dirty="0" smtClean="0">
                <a:solidFill>
                  <a:srgbClr val="002060"/>
                </a:solidFill>
              </a:rPr>
              <a:t>Length</a:t>
            </a:r>
          </a:p>
          <a:p>
            <a:pPr>
              <a:buFont typeface="Courier New" panose="02070309020205020404" pitchFamily="49" charset="0"/>
              <a:buChar char="o"/>
            </a:pPr>
            <a:r>
              <a:rPr lang="en-US" sz="2400" dirty="0" smtClean="0">
                <a:solidFill>
                  <a:srgbClr val="002060"/>
                </a:solidFill>
              </a:rPr>
              <a:t>Angle</a:t>
            </a:r>
            <a:endParaRPr lang="en-US" sz="2400" dirty="0">
              <a:solidFill>
                <a:srgbClr val="002060"/>
              </a:solidFill>
            </a:endParaRPr>
          </a:p>
          <a:p>
            <a:r>
              <a:rPr lang="en-US" sz="2400" dirty="0" smtClean="0">
                <a:solidFill>
                  <a:srgbClr val="002060"/>
                </a:solidFill>
              </a:rPr>
              <a:t>Seat Pan padding </a:t>
            </a:r>
          </a:p>
          <a:p>
            <a:pPr>
              <a:buFont typeface="Courier New" panose="02070309020205020404" pitchFamily="49" charset="0"/>
              <a:buChar char="o"/>
            </a:pPr>
            <a:r>
              <a:rPr lang="en-US" sz="2400" dirty="0">
                <a:solidFill>
                  <a:srgbClr val="002060"/>
                </a:solidFill>
              </a:rPr>
              <a:t> </a:t>
            </a:r>
            <a:r>
              <a:rPr lang="en-US" sz="2400" dirty="0" smtClean="0">
                <a:solidFill>
                  <a:srgbClr val="002060"/>
                </a:solidFill>
              </a:rPr>
              <a:t>Hard and soft</a:t>
            </a:r>
          </a:p>
          <a:p>
            <a:pPr>
              <a:buFont typeface="Courier New" panose="02070309020205020404" pitchFamily="49" charset="0"/>
              <a:buChar char="o"/>
            </a:pPr>
            <a:r>
              <a:rPr lang="en-US" sz="2400" dirty="0" smtClean="0">
                <a:solidFill>
                  <a:srgbClr val="002060"/>
                </a:solidFill>
              </a:rPr>
              <a:t>Front edge of the seat </a:t>
            </a:r>
          </a:p>
          <a:p>
            <a:pPr marL="0" indent="0">
              <a:buNone/>
            </a:pPr>
            <a:r>
              <a:rPr lang="en-US" sz="2400" dirty="0">
                <a:solidFill>
                  <a:srgbClr val="002060"/>
                </a:solidFill>
              </a:rPr>
              <a:t> </a:t>
            </a:r>
            <a:r>
              <a:rPr lang="en-US" sz="2400" dirty="0" smtClean="0">
                <a:solidFill>
                  <a:srgbClr val="002060"/>
                </a:solidFill>
              </a:rPr>
              <a:t>   pan</a:t>
            </a:r>
          </a:p>
          <a:p>
            <a:pPr marL="0" indent="0">
              <a:buNone/>
            </a:pPr>
            <a:r>
              <a:rPr lang="en-US" dirty="0" smtClean="0">
                <a:solidFill>
                  <a:srgbClr val="FFC000"/>
                </a:solidFill>
              </a:rPr>
              <a:t> </a:t>
            </a:r>
            <a:endParaRPr lang="en-US" dirty="0">
              <a:solidFill>
                <a:srgbClr val="FFC000"/>
              </a:solidFill>
            </a:endParaRPr>
          </a:p>
        </p:txBody>
      </p:sp>
      <p:sp>
        <p:nvSpPr>
          <p:cNvPr id="10" name="Footer Placeholder 9"/>
          <p:cNvSpPr>
            <a:spLocks noGrp="1"/>
          </p:cNvSpPr>
          <p:nvPr>
            <p:ph type="ftr" sz="quarter" idx="11"/>
          </p:nvPr>
        </p:nvSpPr>
        <p:spPr>
          <a:xfrm>
            <a:off x="4214884" y="5692512"/>
            <a:ext cx="6297612" cy="972092"/>
          </a:xfrm>
        </p:spPr>
        <p:txBody>
          <a:bodyPr/>
          <a:lstStyle/>
          <a:p>
            <a:r>
              <a:rPr lang="en-US" sz="1200" dirty="0" smtClean="0"/>
              <a:t>Image Source: Evaluating your computer workstation. Oregon OSHA</a:t>
            </a:r>
            <a:r>
              <a:rPr lang="en-US" sz="1200" dirty="0" smtClean="0">
                <a:solidFill>
                  <a:srgbClr val="00B050"/>
                </a:solidFill>
              </a:rPr>
              <a:t>. http://www.cbs.state.or.us/osha/pdf/pubs/1863.pdf </a:t>
            </a:r>
          </a:p>
          <a:p>
            <a:r>
              <a:rPr lang="en-US" sz="1200" dirty="0" smtClean="0"/>
              <a:t>References:</a:t>
            </a:r>
          </a:p>
          <a:p>
            <a:r>
              <a:rPr lang="en-US" sz="1200" dirty="0" smtClean="0"/>
              <a:t> </a:t>
            </a:r>
            <a:r>
              <a:rPr lang="en-US" sz="1200" dirty="0" err="1"/>
              <a:t>Occiphinti</a:t>
            </a:r>
            <a:r>
              <a:rPr lang="en-US" sz="1200" dirty="0"/>
              <a:t> E et al. Med Lav. </a:t>
            </a:r>
            <a:r>
              <a:rPr lang="en-US" sz="1200" dirty="0" smtClean="0"/>
              <a:t>1993, Lima et al, Work 2011</a:t>
            </a:r>
          </a:p>
          <a:p>
            <a:r>
              <a:rPr lang="en-US" sz="1200" dirty="0"/>
              <a:t>Evaluating your computer workstation. Oregon OSHA</a:t>
            </a:r>
            <a:r>
              <a:rPr lang="en-US" sz="1200" dirty="0">
                <a:solidFill>
                  <a:srgbClr val="00B050"/>
                </a:solidFill>
              </a:rPr>
              <a:t>. http://www.cbs.state.or.us/osha/pdf/pubs/1863.pdf </a:t>
            </a:r>
            <a:endParaRPr lang="en-US" sz="1200" dirty="0"/>
          </a:p>
          <a:p>
            <a:endParaRPr lang="en-US" sz="1200" dirty="0">
              <a:solidFill>
                <a:srgbClr val="00B050"/>
              </a:solidFill>
            </a:endParaRP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92907" y="1109500"/>
            <a:ext cx="5075907" cy="232081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417" y="3430313"/>
            <a:ext cx="5075907" cy="2068803"/>
          </a:xfrm>
          <a:prstGeom prst="rect">
            <a:avLst/>
          </a:prstGeom>
        </p:spPr>
      </p:pic>
    </p:spTree>
    <p:extLst>
      <p:ext uri="{BB962C8B-B14F-4D97-AF65-F5344CB8AC3E}">
        <p14:creationId xmlns:p14="http://schemas.microsoft.com/office/powerpoint/2010/main" val="479202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2472"/>
          </a:xfrm>
        </p:spPr>
        <p:txBody>
          <a:bodyPr/>
          <a:lstStyle/>
          <a:p>
            <a:pPr algn="ctr"/>
            <a:r>
              <a:rPr lang="en-US" dirty="0" smtClean="0">
                <a:solidFill>
                  <a:srgbClr val="002060"/>
                </a:solidFill>
                <a:latin typeface="Algerian" panose="04020705040A02060702" pitchFamily="82" charset="0"/>
              </a:rPr>
              <a:t>Chair Features</a:t>
            </a:r>
            <a:endParaRPr lang="en-US" dirty="0">
              <a:solidFill>
                <a:srgbClr val="002060"/>
              </a:solidFill>
              <a:latin typeface="Algerian" panose="04020705040A02060702" pitchFamily="82" charset="0"/>
            </a:endParaRPr>
          </a:p>
        </p:txBody>
      </p:sp>
      <p:sp>
        <p:nvSpPr>
          <p:cNvPr id="3" name="Content Placeholder 2"/>
          <p:cNvSpPr>
            <a:spLocks noGrp="1"/>
          </p:cNvSpPr>
          <p:nvPr>
            <p:ph sz="half" idx="1"/>
          </p:nvPr>
        </p:nvSpPr>
        <p:spPr>
          <a:xfrm>
            <a:off x="272955" y="1573736"/>
            <a:ext cx="5650173" cy="3143737"/>
          </a:xfrm>
        </p:spPr>
        <p:txBody>
          <a:bodyPr>
            <a:normAutofit/>
          </a:bodyPr>
          <a:lstStyle/>
          <a:p>
            <a:r>
              <a:rPr lang="en-US" sz="2000" u="sng" dirty="0" smtClean="0">
                <a:solidFill>
                  <a:srgbClr val="002060"/>
                </a:solidFill>
              </a:rPr>
              <a:t>Back rest:</a:t>
            </a:r>
          </a:p>
          <a:p>
            <a:pPr>
              <a:buFont typeface="Courier New" panose="02070309020205020404" pitchFamily="49" charset="0"/>
              <a:buChar char="o"/>
            </a:pPr>
            <a:r>
              <a:rPr lang="en-US" sz="2000" dirty="0" smtClean="0">
                <a:solidFill>
                  <a:srgbClr val="002060"/>
                </a:solidFill>
              </a:rPr>
              <a:t> Height</a:t>
            </a:r>
          </a:p>
          <a:p>
            <a:pPr>
              <a:buFont typeface="Courier New" panose="02070309020205020404" pitchFamily="49" charset="0"/>
              <a:buChar char="o"/>
            </a:pPr>
            <a:r>
              <a:rPr lang="en-US" sz="2000" dirty="0" smtClean="0">
                <a:solidFill>
                  <a:srgbClr val="002060"/>
                </a:solidFill>
              </a:rPr>
              <a:t>Width</a:t>
            </a:r>
          </a:p>
          <a:p>
            <a:pPr>
              <a:buFont typeface="Courier New" panose="02070309020205020404" pitchFamily="49" charset="0"/>
              <a:buChar char="o"/>
            </a:pPr>
            <a:r>
              <a:rPr lang="en-US" sz="2000" dirty="0" smtClean="0">
                <a:solidFill>
                  <a:srgbClr val="002060"/>
                </a:solidFill>
              </a:rPr>
              <a:t>Tilt angle</a:t>
            </a:r>
          </a:p>
          <a:p>
            <a:pPr>
              <a:buFont typeface="Courier New" panose="02070309020205020404" pitchFamily="49" charset="0"/>
              <a:buChar char="o"/>
            </a:pPr>
            <a:r>
              <a:rPr lang="en-US" sz="2000" dirty="0" smtClean="0">
                <a:solidFill>
                  <a:srgbClr val="002060"/>
                </a:solidFill>
              </a:rPr>
              <a:t>Lumbar support</a:t>
            </a:r>
          </a:p>
          <a:p>
            <a:endParaRPr lang="en-US" dirty="0" smtClean="0">
              <a:solidFill>
                <a:srgbClr val="FFC000"/>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9514" y="1309376"/>
            <a:ext cx="3032348" cy="4595052"/>
          </a:xfrm>
        </p:spPr>
      </p:pic>
      <p:sp>
        <p:nvSpPr>
          <p:cNvPr id="4" name="TextBox 3"/>
          <p:cNvSpPr txBox="1"/>
          <p:nvPr/>
        </p:nvSpPr>
        <p:spPr>
          <a:xfrm>
            <a:off x="955963" y="5821731"/>
            <a:ext cx="7633885" cy="1600438"/>
          </a:xfrm>
          <a:prstGeom prst="rect">
            <a:avLst/>
          </a:prstGeom>
          <a:noFill/>
        </p:spPr>
        <p:txBody>
          <a:bodyPr wrap="none" rtlCol="0">
            <a:spAutoFit/>
          </a:bodyPr>
          <a:lstStyle/>
          <a:p>
            <a:r>
              <a:rPr lang="en-US" sz="1200" dirty="0"/>
              <a:t>References: </a:t>
            </a:r>
          </a:p>
          <a:p>
            <a:r>
              <a:rPr lang="en-US" sz="1200" dirty="0"/>
              <a:t>Evaluating your computer workstation. Oregon OSHA. </a:t>
            </a:r>
            <a:r>
              <a:rPr lang="en-US" sz="1200" u="sng" dirty="0">
                <a:hlinkClick r:id="rId4"/>
              </a:rPr>
              <a:t>http://www.cbs.state.or.us/osha/pdf/pubs/1863.pdf</a:t>
            </a:r>
            <a:r>
              <a:rPr lang="en-US" sz="1200" dirty="0"/>
              <a:t> </a:t>
            </a:r>
          </a:p>
          <a:p>
            <a:r>
              <a:rPr lang="en-US" sz="1200" dirty="0" err="1"/>
              <a:t>Occiphinti</a:t>
            </a:r>
            <a:r>
              <a:rPr lang="en-US" sz="1200" dirty="0"/>
              <a:t> E et al. Med Lav. </a:t>
            </a:r>
            <a:r>
              <a:rPr lang="en-US" sz="1200" dirty="0" smtClean="0"/>
              <a:t>1993, Lima  et al, Work 2011</a:t>
            </a:r>
            <a:endParaRPr lang="en-US" sz="1200" dirty="0"/>
          </a:p>
          <a:p>
            <a:r>
              <a:rPr lang="en-US" sz="1200" dirty="0"/>
              <a:t>Image source:</a:t>
            </a:r>
          </a:p>
          <a:p>
            <a:r>
              <a:rPr lang="en-US" sz="1200" dirty="0"/>
              <a:t>Evaluating your computer workstation. Oregon OSHA. </a:t>
            </a:r>
            <a:r>
              <a:rPr lang="en-US" sz="1200" u="sng" dirty="0">
                <a:hlinkClick r:id="rId4"/>
              </a:rPr>
              <a:t>http://www.cbs.state.or.us/osha/pdf/pubs/1863.pdf</a:t>
            </a:r>
            <a:r>
              <a:rPr lang="en-US" sz="1200" dirty="0"/>
              <a:t> </a:t>
            </a:r>
          </a:p>
          <a:p>
            <a:endParaRPr lang="en-US" sz="2000" dirty="0"/>
          </a:p>
          <a:p>
            <a:endParaRPr lang="en-US" dirty="0"/>
          </a:p>
        </p:txBody>
      </p:sp>
    </p:spTree>
    <p:extLst>
      <p:ext uri="{BB962C8B-B14F-4D97-AF65-F5344CB8AC3E}">
        <p14:creationId xmlns:p14="http://schemas.microsoft.com/office/powerpoint/2010/main" val="1074323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002060"/>
                </a:solidFill>
                <a:latin typeface="Algerian" panose="04020705040A02060702" pitchFamily="82" charset="0"/>
              </a:rPr>
              <a:t>Chair Features</a:t>
            </a:r>
            <a:r>
              <a:rPr lang="en-US" dirty="0"/>
              <a:t/>
            </a:r>
            <a:br>
              <a:rPr lang="en-US" dirty="0"/>
            </a:br>
            <a:endParaRPr lang="en-US" dirty="0"/>
          </a:p>
        </p:txBody>
      </p:sp>
      <p:sp>
        <p:nvSpPr>
          <p:cNvPr id="5" name="Content Placeholder 4"/>
          <p:cNvSpPr>
            <a:spLocks noGrp="1"/>
          </p:cNvSpPr>
          <p:nvPr>
            <p:ph sz="half" idx="2"/>
          </p:nvPr>
        </p:nvSpPr>
        <p:spPr>
          <a:xfrm>
            <a:off x="3655695" y="2224585"/>
            <a:ext cx="6375409" cy="4633414"/>
          </a:xfrm>
        </p:spPr>
        <p:txBody>
          <a:bodyPr>
            <a:normAutofit/>
          </a:bodyPr>
          <a:lstStyle/>
          <a:p>
            <a:r>
              <a:rPr lang="en-US" sz="2400" dirty="0" smtClean="0">
                <a:solidFill>
                  <a:srgbClr val="002060"/>
                </a:solidFill>
              </a:rPr>
              <a:t>Those who suffer from back pain, should </a:t>
            </a:r>
          </a:p>
          <a:p>
            <a:pPr>
              <a:buFont typeface="Courier New" panose="02070309020205020404" pitchFamily="49" charset="0"/>
              <a:buChar char="o"/>
            </a:pPr>
            <a:r>
              <a:rPr lang="en-US" sz="2400" dirty="0" smtClean="0">
                <a:solidFill>
                  <a:srgbClr val="002060"/>
                </a:solidFill>
              </a:rPr>
              <a:t>Use a chair with low back support </a:t>
            </a:r>
          </a:p>
          <a:p>
            <a:pPr>
              <a:buFont typeface="Courier New" panose="02070309020205020404" pitchFamily="49" charset="0"/>
              <a:buChar char="o"/>
            </a:pPr>
            <a:r>
              <a:rPr lang="en-US" sz="2400" dirty="0" smtClean="0">
                <a:solidFill>
                  <a:srgbClr val="002060"/>
                </a:solidFill>
              </a:rPr>
              <a:t>Avoid straight back chair </a:t>
            </a:r>
          </a:p>
          <a:p>
            <a:pPr>
              <a:buFont typeface="Courier New" panose="02070309020205020404" pitchFamily="49" charset="0"/>
              <a:buChar char="o"/>
            </a:pPr>
            <a:r>
              <a:rPr lang="en-US" sz="2400" dirty="0" smtClean="0">
                <a:solidFill>
                  <a:srgbClr val="002060"/>
                </a:solidFill>
              </a:rPr>
              <a:t>Use a chair with tilt-able back rest </a:t>
            </a:r>
          </a:p>
          <a:p>
            <a:pPr>
              <a:buFont typeface="Courier New" panose="02070309020205020404" pitchFamily="49" charset="0"/>
              <a:buChar char="o"/>
            </a:pPr>
            <a:r>
              <a:rPr lang="en-US" sz="2400" dirty="0" smtClean="0">
                <a:solidFill>
                  <a:srgbClr val="002060"/>
                </a:solidFill>
              </a:rPr>
              <a:t>Use a chair with a slight backward tilt</a:t>
            </a:r>
          </a:p>
          <a:p>
            <a:pPr>
              <a:buFont typeface="Courier New" panose="02070309020205020404" pitchFamily="49" charset="0"/>
              <a:buChar char="o"/>
            </a:pPr>
            <a:endParaRPr lang="en-US" sz="2400" dirty="0">
              <a:solidFill>
                <a:srgbClr val="002060"/>
              </a:solidFill>
            </a:endParaRPr>
          </a:p>
          <a:p>
            <a:pPr>
              <a:buFont typeface="Courier New" panose="02070309020205020404" pitchFamily="49" charset="0"/>
              <a:buChar char="o"/>
            </a:pPr>
            <a:endParaRPr lang="en-US" sz="2400" dirty="0" smtClean="0">
              <a:solidFill>
                <a:srgbClr val="002060"/>
              </a:solidFill>
            </a:endParaRPr>
          </a:p>
          <a:p>
            <a:pPr>
              <a:buFont typeface="Courier New" panose="02070309020205020404" pitchFamily="49" charset="0"/>
              <a:buChar char="o"/>
            </a:pPr>
            <a:endParaRPr lang="en-US" dirty="0" smtClean="0">
              <a:solidFill>
                <a:srgbClr val="002060"/>
              </a:solidFill>
            </a:endParaRPr>
          </a:p>
          <a:p>
            <a:pPr>
              <a:buFont typeface="Courier New" panose="02070309020205020404" pitchFamily="49" charset="0"/>
              <a:buChar char="o"/>
            </a:pPr>
            <a:r>
              <a:rPr lang="en-US" sz="1200" dirty="0">
                <a:solidFill>
                  <a:schemeClr val="tx1"/>
                </a:solidFill>
              </a:rPr>
              <a:t>Source: Evaluating your computer workstation. Oregon OSHA. </a:t>
            </a:r>
            <a:r>
              <a:rPr lang="en-US" sz="1200" u="sng" dirty="0">
                <a:solidFill>
                  <a:schemeClr val="tx1"/>
                </a:solidFill>
                <a:hlinkClick r:id="rId3"/>
              </a:rPr>
              <a:t>http://www.cbs.state.or.us/osha/pdf/pubs/1863.pdf</a:t>
            </a:r>
            <a:r>
              <a:rPr lang="en-US" sz="1200" dirty="0">
                <a:solidFill>
                  <a:schemeClr val="tx1"/>
                </a:solidFill>
              </a:rPr>
              <a:t> </a:t>
            </a:r>
            <a:endParaRPr lang="en-US" sz="1200" dirty="0" smtClean="0">
              <a:solidFill>
                <a:schemeClr val="tx1"/>
              </a:solidFill>
            </a:endParaRPr>
          </a:p>
          <a:p>
            <a:pPr>
              <a:buFont typeface="Courier New" panose="02070309020205020404" pitchFamily="49" charset="0"/>
              <a:buChar char="o"/>
            </a:pPr>
            <a:r>
              <a:rPr lang="en-US" sz="1200" dirty="0" err="1"/>
              <a:t>Occiphinti</a:t>
            </a:r>
            <a:r>
              <a:rPr lang="en-US" sz="1200" dirty="0"/>
              <a:t> E et al. Med Lav. 1993, </a:t>
            </a:r>
            <a:r>
              <a:rPr lang="en-US" sz="1200" dirty="0" smtClean="0"/>
              <a:t>Lima et al, </a:t>
            </a:r>
            <a:r>
              <a:rPr lang="en-US" sz="1200" dirty="0"/>
              <a:t>Work 2011</a:t>
            </a:r>
          </a:p>
          <a:p>
            <a:pPr>
              <a:buFont typeface="Courier New" panose="02070309020205020404" pitchFamily="49" charset="0"/>
              <a:buChar char="o"/>
            </a:pPr>
            <a:endParaRPr lang="en-US" sz="1200" dirty="0">
              <a:solidFill>
                <a:schemeClr val="tx1"/>
              </a:solidFill>
            </a:endParaRPr>
          </a:p>
          <a:p>
            <a:pPr>
              <a:buFont typeface="Courier New" panose="02070309020205020404" pitchFamily="49" charset="0"/>
              <a:buChar char="o"/>
            </a:pPr>
            <a:endParaRPr lang="en-US" dirty="0">
              <a:solidFill>
                <a:srgbClr val="002060"/>
              </a:solidFill>
            </a:endParaRPr>
          </a:p>
        </p:txBody>
      </p:sp>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64024" y="2224585"/>
            <a:ext cx="3191671" cy="3916908"/>
          </a:xfrm>
        </p:spPr>
      </p:pic>
    </p:spTree>
    <p:extLst>
      <p:ext uri="{BB962C8B-B14F-4D97-AF65-F5344CB8AC3E}">
        <p14:creationId xmlns:p14="http://schemas.microsoft.com/office/powerpoint/2010/main" val="1645502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rgbClr val="002060"/>
                </a:solidFill>
                <a:latin typeface="Algerian" panose="04020705040A02060702" pitchFamily="82" charset="0"/>
              </a:rPr>
              <a:t>Chair Features </a:t>
            </a:r>
            <a:endParaRPr lang="en-US" dirty="0">
              <a:solidFill>
                <a:srgbClr val="002060"/>
              </a:solidFill>
              <a:latin typeface="Algerian" panose="04020705040A02060702" pitchFamily="82" charset="0"/>
            </a:endParaRPr>
          </a:p>
        </p:txBody>
      </p:sp>
      <p:sp>
        <p:nvSpPr>
          <p:cNvPr id="6" name="Content Placeholder 5"/>
          <p:cNvSpPr>
            <a:spLocks noGrp="1"/>
          </p:cNvSpPr>
          <p:nvPr>
            <p:ph idx="1"/>
          </p:nvPr>
        </p:nvSpPr>
        <p:spPr>
          <a:xfrm>
            <a:off x="354841" y="1201004"/>
            <a:ext cx="9403307" cy="5183754"/>
          </a:xfrm>
        </p:spPr>
        <p:txBody>
          <a:bodyPr>
            <a:normAutofit fontScale="92500" lnSpcReduction="10000"/>
          </a:bodyPr>
          <a:lstStyle/>
          <a:p>
            <a:r>
              <a:rPr lang="en-US" sz="2400" u="sng" dirty="0" smtClean="0">
                <a:solidFill>
                  <a:srgbClr val="002060"/>
                </a:solidFill>
              </a:rPr>
              <a:t>Armrests: </a:t>
            </a:r>
          </a:p>
          <a:p>
            <a:pPr>
              <a:buFont typeface="Courier New" panose="02070309020205020404" pitchFamily="49" charset="0"/>
              <a:buChar char="o"/>
            </a:pPr>
            <a:r>
              <a:rPr lang="en-US" sz="2400" dirty="0" smtClean="0">
                <a:solidFill>
                  <a:srgbClr val="002060"/>
                </a:solidFill>
              </a:rPr>
              <a:t>Adjustable</a:t>
            </a:r>
          </a:p>
          <a:p>
            <a:pPr>
              <a:buFont typeface="Courier New" panose="02070309020205020404" pitchFamily="49" charset="0"/>
              <a:buChar char="o"/>
            </a:pPr>
            <a:r>
              <a:rPr lang="en-US" sz="2400" dirty="0" smtClean="0">
                <a:solidFill>
                  <a:srgbClr val="002060"/>
                </a:solidFill>
              </a:rPr>
              <a:t>Height – Too high, too low</a:t>
            </a:r>
          </a:p>
          <a:p>
            <a:pPr>
              <a:buFont typeface="Courier New" panose="02070309020205020404" pitchFamily="49" charset="0"/>
              <a:buChar char="o"/>
            </a:pPr>
            <a:r>
              <a:rPr lang="en-US" sz="2400" dirty="0" smtClean="0">
                <a:solidFill>
                  <a:srgbClr val="002060"/>
                </a:solidFill>
              </a:rPr>
              <a:t>Forearm support &amp; </a:t>
            </a:r>
          </a:p>
          <a:p>
            <a:pPr marL="0" indent="0">
              <a:buNone/>
            </a:pPr>
            <a:r>
              <a:rPr lang="en-US" sz="2400" dirty="0">
                <a:solidFill>
                  <a:srgbClr val="002060"/>
                </a:solidFill>
              </a:rPr>
              <a:t> </a:t>
            </a:r>
            <a:r>
              <a:rPr lang="en-US" sz="2400" dirty="0" smtClean="0">
                <a:solidFill>
                  <a:srgbClr val="002060"/>
                </a:solidFill>
              </a:rPr>
              <a:t>   Trapezius</a:t>
            </a:r>
          </a:p>
          <a:p>
            <a:r>
              <a:rPr lang="en-US" sz="2400" u="sng" dirty="0" smtClean="0">
                <a:solidFill>
                  <a:srgbClr val="002060"/>
                </a:solidFill>
              </a:rPr>
              <a:t>Chair height: </a:t>
            </a:r>
          </a:p>
          <a:p>
            <a:pPr>
              <a:buFont typeface="Courier New" panose="02070309020205020404" pitchFamily="49" charset="0"/>
              <a:buChar char="o"/>
            </a:pPr>
            <a:r>
              <a:rPr lang="en-US" sz="2400" dirty="0" smtClean="0">
                <a:solidFill>
                  <a:srgbClr val="002060"/>
                </a:solidFill>
              </a:rPr>
              <a:t>Adjustable</a:t>
            </a:r>
          </a:p>
          <a:p>
            <a:pPr>
              <a:buFont typeface="Courier New" panose="02070309020205020404" pitchFamily="49" charset="0"/>
              <a:buChar char="o"/>
            </a:pPr>
            <a:r>
              <a:rPr lang="en-US" sz="2400" dirty="0" smtClean="0">
                <a:solidFill>
                  <a:srgbClr val="002060"/>
                </a:solidFill>
              </a:rPr>
              <a:t>Feet positioning </a:t>
            </a:r>
          </a:p>
          <a:p>
            <a:pPr>
              <a:buFont typeface="Courier New" panose="02070309020205020404" pitchFamily="49" charset="0"/>
              <a:buChar char="o"/>
            </a:pPr>
            <a:r>
              <a:rPr lang="en-US" sz="2400" dirty="0">
                <a:solidFill>
                  <a:srgbClr val="002060"/>
                </a:solidFill>
              </a:rPr>
              <a:t>Arm positioning </a:t>
            </a:r>
            <a:endParaRPr lang="en-US" sz="2400" dirty="0" smtClean="0">
              <a:solidFill>
                <a:srgbClr val="002060"/>
              </a:solidFill>
            </a:endParaRPr>
          </a:p>
          <a:p>
            <a:pPr>
              <a:buFont typeface="Wingdings" panose="05000000000000000000" pitchFamily="2" charset="2"/>
              <a:buChar char="v"/>
            </a:pPr>
            <a:r>
              <a:rPr lang="en-US" sz="2400" dirty="0" smtClean="0">
                <a:solidFill>
                  <a:srgbClr val="002060"/>
                </a:solidFill>
              </a:rPr>
              <a:t>Forearms should be at right angles to the upper arms and should be horizontal. </a:t>
            </a:r>
          </a:p>
          <a:p>
            <a:pPr>
              <a:buFont typeface="Wingdings" panose="05000000000000000000" pitchFamily="2" charset="2"/>
              <a:buChar char="v"/>
            </a:pPr>
            <a:r>
              <a:rPr lang="en-US" sz="2400" dirty="0" smtClean="0">
                <a:solidFill>
                  <a:srgbClr val="002060"/>
                </a:solidFill>
              </a:rPr>
              <a:t>Elbows should be just ‘off’ of the work surface. </a:t>
            </a:r>
          </a:p>
          <a:p>
            <a:pPr>
              <a:buFont typeface="Wingdings" panose="05000000000000000000" pitchFamily="2" charset="2"/>
              <a:buChar char="v"/>
            </a:pPr>
            <a:endParaRPr lang="en-US" dirty="0" smtClean="0">
              <a:solidFill>
                <a:srgbClr val="0070C0"/>
              </a:solidFill>
            </a:endParaRPr>
          </a:p>
        </p:txBody>
      </p:sp>
      <p:sp>
        <p:nvSpPr>
          <p:cNvPr id="7" name="Footer Placeholder 6"/>
          <p:cNvSpPr>
            <a:spLocks noGrp="1"/>
          </p:cNvSpPr>
          <p:nvPr>
            <p:ph type="ftr" sz="quarter" idx="11"/>
          </p:nvPr>
        </p:nvSpPr>
        <p:spPr>
          <a:xfrm>
            <a:off x="354841" y="6259726"/>
            <a:ext cx="8644780" cy="609599"/>
          </a:xfrm>
        </p:spPr>
        <p:txBody>
          <a:bodyPr/>
          <a:lstStyle/>
          <a:p>
            <a:r>
              <a:rPr lang="en-US" sz="1200" dirty="0" smtClean="0"/>
              <a:t>Source: Evaluating your computer workstation. Oregon OSHA. </a:t>
            </a:r>
            <a:r>
              <a:rPr lang="en-US" sz="1200" dirty="0" smtClean="0">
                <a:solidFill>
                  <a:srgbClr val="00B050"/>
                </a:solidFill>
              </a:rPr>
              <a:t>http://www.cbs.state.or.us/osha/pdf/pubs/1863.pdf </a:t>
            </a:r>
          </a:p>
          <a:p>
            <a:r>
              <a:rPr lang="en-US" sz="1200" dirty="0" err="1"/>
              <a:t>Aaras</a:t>
            </a:r>
            <a:r>
              <a:rPr lang="en-US" sz="1200" dirty="0"/>
              <a:t> et al, Ergonomics 1997, </a:t>
            </a:r>
            <a:r>
              <a:rPr lang="en-US" sz="1200" dirty="0" err="1"/>
              <a:t>Occiphinti</a:t>
            </a:r>
            <a:r>
              <a:rPr lang="en-US" sz="1200" dirty="0"/>
              <a:t> E et al. Med Lav. 1993, </a:t>
            </a:r>
            <a:r>
              <a:rPr lang="en-US" sz="1200" dirty="0" smtClean="0"/>
              <a:t>Lima et al, </a:t>
            </a:r>
            <a:r>
              <a:rPr lang="en-US" sz="1200" dirty="0"/>
              <a:t>Work 2011</a:t>
            </a:r>
          </a:p>
          <a:p>
            <a:endParaRPr lang="en-US" sz="1200" dirty="0"/>
          </a:p>
          <a:p>
            <a:endParaRPr lang="en-US" sz="1200" dirty="0">
              <a:solidFill>
                <a:srgbClr val="00B05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636" y="1201004"/>
            <a:ext cx="2894266" cy="33709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902" y="1201004"/>
            <a:ext cx="2674020" cy="3370996"/>
          </a:xfrm>
          <a:prstGeom prst="rect">
            <a:avLst/>
          </a:prstGeom>
        </p:spPr>
      </p:pic>
    </p:spTree>
    <p:extLst>
      <p:ext uri="{BB962C8B-B14F-4D97-AF65-F5344CB8AC3E}">
        <p14:creationId xmlns:p14="http://schemas.microsoft.com/office/powerpoint/2010/main" val="88324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50000"/>
                  </a:schemeClr>
                </a:solidFill>
                <a:latin typeface="Algerian" panose="04020705040A02060702" pitchFamily="82" charset="0"/>
              </a:rPr>
              <a:t>Speaker’s Introduction</a:t>
            </a:r>
            <a:endParaRPr lang="en-US" dirty="0">
              <a:solidFill>
                <a:schemeClr val="accent5">
                  <a:lumMod val="50000"/>
                </a:schemeClr>
              </a:solidFill>
              <a:latin typeface="Algerian" panose="04020705040A02060702" pitchFamily="8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429" y="1289958"/>
            <a:ext cx="8563428" cy="5568042"/>
          </a:xfrm>
        </p:spPr>
      </p:pic>
    </p:spTree>
    <p:extLst>
      <p:ext uri="{BB962C8B-B14F-4D97-AF65-F5344CB8AC3E}">
        <p14:creationId xmlns:p14="http://schemas.microsoft.com/office/powerpoint/2010/main" val="4229600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50000"/>
                  </a:schemeClr>
                </a:solidFill>
                <a:latin typeface="Algerian" panose="04020705040A02060702" pitchFamily="82" charset="0"/>
              </a:rPr>
              <a:t> </a:t>
            </a:r>
            <a:r>
              <a:rPr lang="en-US" dirty="0" smtClean="0">
                <a:solidFill>
                  <a:srgbClr val="002060"/>
                </a:solidFill>
                <a:latin typeface="Algerian" panose="04020705040A02060702" pitchFamily="82" charset="0"/>
              </a:rPr>
              <a:t>Foot Support </a:t>
            </a:r>
            <a:endParaRPr lang="en-US" dirty="0">
              <a:solidFill>
                <a:srgbClr val="002060"/>
              </a:solidFill>
              <a:latin typeface="Algerian" panose="04020705040A02060702" pitchFamily="82"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02173046"/>
              </p:ext>
            </p:extLst>
          </p:nvPr>
        </p:nvGraphicFramePr>
        <p:xfrm>
          <a:off x="109182" y="1596788"/>
          <a:ext cx="9526137" cy="5049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677334" y="6311526"/>
            <a:ext cx="6297612" cy="365125"/>
          </a:xfrm>
        </p:spPr>
        <p:txBody>
          <a:bodyPr/>
          <a:lstStyle/>
          <a:p>
            <a:r>
              <a:rPr lang="en-US" sz="1200" dirty="0" smtClean="0"/>
              <a:t>Source: Evaluating your computer workstation. Oregon OSHA. </a:t>
            </a:r>
            <a:r>
              <a:rPr lang="en-US" sz="1200" dirty="0" smtClean="0">
                <a:solidFill>
                  <a:srgbClr val="00B050"/>
                </a:solidFill>
              </a:rPr>
              <a:t>http://www.cbs.state.or.us/osha/pdf/pubs/1863.pdf </a:t>
            </a:r>
          </a:p>
          <a:p>
            <a:r>
              <a:rPr lang="en-US" sz="1200" dirty="0" err="1"/>
              <a:t>Occiphinti</a:t>
            </a:r>
            <a:r>
              <a:rPr lang="en-US" sz="1200" dirty="0"/>
              <a:t> E et al. Med Lav. 1993, </a:t>
            </a:r>
            <a:r>
              <a:rPr lang="en-US" sz="1200" dirty="0" smtClean="0"/>
              <a:t>Lima et al, </a:t>
            </a:r>
            <a:r>
              <a:rPr lang="en-US" sz="1200" dirty="0"/>
              <a:t>Work 2011</a:t>
            </a:r>
          </a:p>
          <a:p>
            <a:endParaRPr lang="en-US" sz="1200" dirty="0">
              <a:solidFill>
                <a:srgbClr val="00B050"/>
              </a:solidFill>
            </a:endParaRPr>
          </a:p>
        </p:txBody>
      </p:sp>
    </p:spTree>
    <p:extLst>
      <p:ext uri="{BB962C8B-B14F-4D97-AF65-F5344CB8AC3E}">
        <p14:creationId xmlns:p14="http://schemas.microsoft.com/office/powerpoint/2010/main" val="941260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86" y="0"/>
            <a:ext cx="8596668" cy="1320800"/>
          </a:xfrm>
        </p:spPr>
        <p:txBody>
          <a:bodyPr/>
          <a:lstStyle/>
          <a:p>
            <a:pPr algn="ctr"/>
            <a:r>
              <a:rPr lang="en-US" dirty="0" smtClean="0">
                <a:solidFill>
                  <a:schemeClr val="accent5">
                    <a:lumMod val="50000"/>
                  </a:schemeClr>
                </a:solidFill>
                <a:latin typeface="Algerian" panose="04020705040A02060702" pitchFamily="82" charset="0"/>
              </a:rPr>
              <a:t>Keyboard – Correct/Incorrect Postures</a:t>
            </a:r>
            <a:endParaRPr lang="en-US" dirty="0">
              <a:solidFill>
                <a:schemeClr val="accent5">
                  <a:lumMod val="50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75710648"/>
              </p:ext>
            </p:extLst>
          </p:nvPr>
        </p:nvGraphicFramePr>
        <p:xfrm>
          <a:off x="0" y="1171075"/>
          <a:ext cx="10202779" cy="5702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p:cNvSpPr>
            <a:spLocks noGrp="1"/>
          </p:cNvSpPr>
          <p:nvPr>
            <p:ph type="ftr" sz="quarter" idx="11"/>
          </p:nvPr>
        </p:nvSpPr>
        <p:spPr>
          <a:xfrm>
            <a:off x="4789126" y="6248401"/>
            <a:ext cx="6297612" cy="457200"/>
          </a:xfrm>
        </p:spPr>
        <p:txBody>
          <a:bodyPr/>
          <a:lstStyle/>
          <a:p>
            <a:r>
              <a:rPr lang="en-US" sz="1200" dirty="0" smtClean="0"/>
              <a:t>Source: Evaluating your computer workstation. Oregon OSHA. </a:t>
            </a:r>
            <a:r>
              <a:rPr lang="en-US" sz="1200" dirty="0" smtClean="0">
                <a:solidFill>
                  <a:srgbClr val="00B050"/>
                </a:solidFill>
              </a:rPr>
              <a:t>http://www.cbs.state.or.us/osha/pdf/pubs/1863.pdf </a:t>
            </a:r>
          </a:p>
          <a:p>
            <a:pPr lvl="0"/>
            <a:r>
              <a:rPr lang="en-US" sz="1200" dirty="0"/>
              <a:t>Office ergonomics: Self-assessment worksheet. </a:t>
            </a:r>
            <a:r>
              <a:rPr lang="en-US" sz="1200" u="sng" dirty="0">
                <a:hlinkClick r:id="rId8"/>
              </a:rPr>
              <a:t>http://</a:t>
            </a:r>
            <a:r>
              <a:rPr lang="en-US" sz="1200" u="sng" dirty="0" smtClean="0">
                <a:hlinkClick r:id="rId8"/>
              </a:rPr>
              <a:t>www.atmos.washington.edu/safety/ErgoSeldAssess.pdf</a:t>
            </a:r>
            <a:endParaRPr lang="en-US" sz="1200" u="sng" dirty="0" smtClean="0"/>
          </a:p>
          <a:p>
            <a:pPr lvl="0"/>
            <a:r>
              <a:rPr lang="en-US" sz="1200" dirty="0" smtClean="0"/>
              <a:t>Hedge and Powers, Ergonomics 2005 , Lima et al,  Work 2011</a:t>
            </a:r>
            <a:endParaRPr lang="en-US" sz="1200" dirty="0"/>
          </a:p>
          <a:p>
            <a:endParaRPr lang="en-US" sz="1200" dirty="0" smtClean="0">
              <a:solidFill>
                <a:srgbClr val="00B050"/>
              </a:solidFill>
            </a:endParaRPr>
          </a:p>
          <a:p>
            <a:endParaRPr lang="en-US" sz="1200" dirty="0">
              <a:solidFill>
                <a:srgbClr val="00B050"/>
              </a:solidFill>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20800"/>
            <a:ext cx="3240505" cy="2355595"/>
          </a:xfrm>
          <a:prstGeom prst="rect">
            <a:avLst/>
          </a:prstGeom>
        </p:spPr>
      </p:pic>
    </p:spTree>
    <p:extLst>
      <p:ext uri="{BB962C8B-B14F-4D97-AF65-F5344CB8AC3E}">
        <p14:creationId xmlns:p14="http://schemas.microsoft.com/office/powerpoint/2010/main" val="3237363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50000"/>
                  </a:schemeClr>
                </a:solidFill>
                <a:latin typeface="Algerian" panose="04020705040A02060702" pitchFamily="82" charset="0"/>
              </a:rPr>
              <a:t>Keyboard –Correct Posture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1401386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53847" y="5982432"/>
            <a:ext cx="6677534" cy="1661993"/>
          </a:xfrm>
          <a:prstGeom prst="rect">
            <a:avLst/>
          </a:prstGeom>
          <a:noFill/>
        </p:spPr>
        <p:txBody>
          <a:bodyPr wrap="none" rtlCol="0">
            <a:spAutoFit/>
          </a:bodyPr>
          <a:lstStyle/>
          <a:p>
            <a:r>
              <a:rPr lang="en-US" sz="1200" dirty="0"/>
              <a:t>Source: Easy ergonomics for Desktop Computer Users. Department of Industrial Relations</a:t>
            </a:r>
          </a:p>
          <a:p>
            <a:r>
              <a:rPr lang="en-US" sz="1200" dirty="0"/>
              <a:t> </a:t>
            </a:r>
            <a:r>
              <a:rPr lang="en-US" sz="1200" u="sng" dirty="0">
                <a:hlinkClick r:id="rId8"/>
              </a:rPr>
              <a:t>http://www.dir.ca.gov/dosh/dosh_publications/ComputerErgo.pdf</a:t>
            </a:r>
            <a:r>
              <a:rPr lang="en-US" sz="1200" dirty="0"/>
              <a:t> </a:t>
            </a:r>
            <a:endParaRPr lang="en-US" sz="1200" dirty="0" smtClean="0"/>
          </a:p>
          <a:p>
            <a:r>
              <a:rPr lang="en-US" sz="1200" dirty="0" smtClean="0"/>
              <a:t>Baker et al, Work </a:t>
            </a:r>
            <a:r>
              <a:rPr lang="en-US" sz="1200" dirty="0"/>
              <a:t>2013 , </a:t>
            </a:r>
            <a:r>
              <a:rPr lang="en-US" sz="1200" dirty="0" err="1"/>
              <a:t>Aaras</a:t>
            </a:r>
            <a:r>
              <a:rPr lang="en-US" sz="1200" dirty="0"/>
              <a:t> et al, Ergonomics </a:t>
            </a:r>
            <a:r>
              <a:rPr lang="en-US" sz="1200" dirty="0" smtClean="0"/>
              <a:t>1997, </a:t>
            </a:r>
            <a:r>
              <a:rPr lang="en-US" sz="1200" dirty="0" err="1"/>
              <a:t>Rempel</a:t>
            </a:r>
            <a:r>
              <a:rPr lang="en-US" sz="1200" dirty="0"/>
              <a:t> et al, </a:t>
            </a:r>
            <a:r>
              <a:rPr lang="en-US" sz="1200" dirty="0" err="1"/>
              <a:t>Occup</a:t>
            </a:r>
            <a:r>
              <a:rPr lang="en-US" sz="1200" dirty="0"/>
              <a:t> Environ Med </a:t>
            </a:r>
            <a:r>
              <a:rPr lang="en-US" sz="1200" dirty="0" smtClean="0"/>
              <a:t>2006,</a:t>
            </a:r>
          </a:p>
          <a:p>
            <a:r>
              <a:rPr lang="en-US" sz="1200" dirty="0" smtClean="0"/>
              <a:t> </a:t>
            </a:r>
            <a:r>
              <a:rPr lang="en-US" sz="1200" dirty="0" err="1"/>
              <a:t>Leyshon</a:t>
            </a:r>
            <a:r>
              <a:rPr lang="en-US" sz="1200" dirty="0"/>
              <a:t> et al Work </a:t>
            </a:r>
            <a:r>
              <a:rPr lang="en-US" sz="1200" dirty="0" smtClean="0"/>
              <a:t>2010, Lima et al, Work 2011</a:t>
            </a:r>
            <a:endParaRPr lang="en-US" sz="1200" dirty="0"/>
          </a:p>
          <a:p>
            <a:endParaRPr lang="en-US" sz="1200" dirty="0"/>
          </a:p>
          <a:p>
            <a:endParaRPr lang="en-US" sz="1200" dirty="0"/>
          </a:p>
          <a:p>
            <a:endParaRPr lang="en-US" sz="1200" dirty="0"/>
          </a:p>
          <a:p>
            <a:endParaRPr lang="en-US" dirty="0"/>
          </a:p>
        </p:txBody>
      </p:sp>
    </p:spTree>
    <p:extLst>
      <p:ext uri="{BB962C8B-B14F-4D97-AF65-F5344CB8AC3E}">
        <p14:creationId xmlns:p14="http://schemas.microsoft.com/office/powerpoint/2010/main" val="2789465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50000"/>
                  </a:schemeClr>
                </a:solidFill>
                <a:latin typeface="Algerian" panose="04020705040A02060702" pitchFamily="82" charset="0"/>
              </a:rPr>
              <a:t>Keyboard </a:t>
            </a:r>
            <a:endParaRPr lang="en-US" dirty="0">
              <a:solidFill>
                <a:schemeClr val="accent4">
                  <a:lumMod val="50000"/>
                </a:schemeClr>
              </a:solidFill>
              <a:latin typeface="Algerian" panose="04020705040A02060702" pitchFamily="82" charset="0"/>
            </a:endParaRPr>
          </a:p>
        </p:txBody>
      </p:sp>
      <p:sp>
        <p:nvSpPr>
          <p:cNvPr id="3" name="Content Placeholder 2"/>
          <p:cNvSpPr>
            <a:spLocks noGrp="1"/>
          </p:cNvSpPr>
          <p:nvPr>
            <p:ph idx="1"/>
          </p:nvPr>
        </p:nvSpPr>
        <p:spPr>
          <a:xfrm>
            <a:off x="423080" y="1364776"/>
            <a:ext cx="8850921" cy="5493223"/>
          </a:xfrm>
        </p:spPr>
        <p:txBody>
          <a:bodyPr>
            <a:normAutofit fontScale="85000" lnSpcReduction="10000"/>
          </a:bodyPr>
          <a:lstStyle/>
          <a:p>
            <a:r>
              <a:rPr lang="en-US" sz="2400" dirty="0" smtClean="0">
                <a:solidFill>
                  <a:schemeClr val="accent4">
                    <a:lumMod val="50000"/>
                  </a:schemeClr>
                </a:solidFill>
              </a:rPr>
              <a:t>Keyboard platform</a:t>
            </a:r>
          </a:p>
          <a:p>
            <a:pPr>
              <a:buFont typeface="Courier New" panose="02070309020205020404" pitchFamily="49" charset="0"/>
              <a:buChar char="o"/>
            </a:pPr>
            <a:r>
              <a:rPr lang="en-US" sz="2400" dirty="0" smtClean="0">
                <a:solidFill>
                  <a:schemeClr val="accent4">
                    <a:lumMod val="50000"/>
                  </a:schemeClr>
                </a:solidFill>
              </a:rPr>
              <a:t>Adjustable</a:t>
            </a:r>
          </a:p>
          <a:p>
            <a:pPr>
              <a:buFont typeface="Courier New" panose="02070309020205020404" pitchFamily="49" charset="0"/>
              <a:buChar char="o"/>
            </a:pPr>
            <a:r>
              <a:rPr lang="en-US" sz="2400" dirty="0" smtClean="0">
                <a:solidFill>
                  <a:schemeClr val="accent4">
                    <a:lumMod val="50000"/>
                  </a:schemeClr>
                </a:solidFill>
              </a:rPr>
              <a:t>Height</a:t>
            </a:r>
          </a:p>
          <a:p>
            <a:pPr>
              <a:buFont typeface="Courier New" panose="02070309020205020404" pitchFamily="49" charset="0"/>
              <a:buChar char="o"/>
            </a:pPr>
            <a:r>
              <a:rPr lang="en-US" sz="2400" dirty="0" smtClean="0">
                <a:solidFill>
                  <a:schemeClr val="accent4">
                    <a:lumMod val="50000"/>
                  </a:schemeClr>
                </a:solidFill>
              </a:rPr>
              <a:t>Width</a:t>
            </a:r>
          </a:p>
          <a:p>
            <a:r>
              <a:rPr lang="en-US" sz="2400" dirty="0" smtClean="0">
                <a:solidFill>
                  <a:schemeClr val="accent4">
                    <a:lumMod val="50000"/>
                  </a:schemeClr>
                </a:solidFill>
              </a:rPr>
              <a:t>Keyboard</a:t>
            </a:r>
          </a:p>
          <a:p>
            <a:pPr>
              <a:buFont typeface="Courier New" panose="02070309020205020404" pitchFamily="49" charset="0"/>
              <a:buChar char="o"/>
            </a:pPr>
            <a:r>
              <a:rPr lang="en-US" sz="2400" dirty="0" smtClean="0">
                <a:solidFill>
                  <a:schemeClr val="accent4">
                    <a:lumMod val="50000"/>
                  </a:schemeClr>
                </a:solidFill>
              </a:rPr>
              <a:t>Thickness of Keyboard</a:t>
            </a:r>
          </a:p>
          <a:p>
            <a:pPr>
              <a:buFont typeface="Courier New" panose="02070309020205020404" pitchFamily="49" charset="0"/>
              <a:buChar char="o"/>
            </a:pPr>
            <a:r>
              <a:rPr lang="en-US" sz="2400" dirty="0" smtClean="0">
                <a:solidFill>
                  <a:schemeClr val="accent4">
                    <a:lumMod val="50000"/>
                  </a:schemeClr>
                </a:solidFill>
              </a:rPr>
              <a:t>Palm rest</a:t>
            </a:r>
          </a:p>
          <a:p>
            <a:r>
              <a:rPr lang="en-US" sz="2400" dirty="0" smtClean="0">
                <a:solidFill>
                  <a:schemeClr val="accent4">
                    <a:lumMod val="50000"/>
                  </a:schemeClr>
                </a:solidFill>
              </a:rPr>
              <a:t>Work surface depth </a:t>
            </a:r>
          </a:p>
          <a:p>
            <a:pPr>
              <a:buFont typeface="Courier New" panose="02070309020205020404" pitchFamily="49" charset="0"/>
              <a:buChar char="o"/>
            </a:pPr>
            <a:r>
              <a:rPr lang="en-US" sz="2400" dirty="0" smtClean="0">
                <a:solidFill>
                  <a:schemeClr val="accent4">
                    <a:lumMod val="50000"/>
                  </a:schemeClr>
                </a:solidFill>
              </a:rPr>
              <a:t>For flat-panel display, 24 inches</a:t>
            </a:r>
          </a:p>
          <a:p>
            <a:pPr>
              <a:buFont typeface="Courier New" panose="02070309020205020404" pitchFamily="49" charset="0"/>
              <a:buChar char="o"/>
            </a:pPr>
            <a:r>
              <a:rPr lang="en-US" sz="2400" dirty="0" smtClean="0">
                <a:solidFill>
                  <a:schemeClr val="accent4">
                    <a:lumMod val="50000"/>
                  </a:schemeClr>
                </a:solidFill>
              </a:rPr>
              <a:t>For 13 inch monitor, 30 inches</a:t>
            </a:r>
          </a:p>
          <a:p>
            <a:pPr>
              <a:buFont typeface="Courier New" panose="02070309020205020404" pitchFamily="49" charset="0"/>
              <a:buChar char="o"/>
            </a:pPr>
            <a:r>
              <a:rPr lang="en-US" sz="2400" dirty="0" smtClean="0">
                <a:solidFill>
                  <a:schemeClr val="accent4">
                    <a:lumMod val="50000"/>
                  </a:schemeClr>
                </a:solidFill>
              </a:rPr>
              <a:t>For 17 inch monitor 40 inches. </a:t>
            </a:r>
          </a:p>
          <a:p>
            <a:pPr>
              <a:buFont typeface="Courier New" panose="02070309020205020404" pitchFamily="49" charset="0"/>
              <a:buChar char="o"/>
            </a:pPr>
            <a:endParaRPr lang="en-US" dirty="0"/>
          </a:p>
          <a:p>
            <a:pPr>
              <a:buFont typeface="Courier New" panose="02070309020205020404" pitchFamily="49" charset="0"/>
              <a:buChar char="o"/>
            </a:pPr>
            <a:endParaRPr lang="en-US" sz="1100" dirty="0"/>
          </a:p>
          <a:p>
            <a:pPr marL="0" indent="0" defTabSz="914400">
              <a:spcBef>
                <a:spcPts val="0"/>
              </a:spcBef>
              <a:buClrTx/>
              <a:buSzTx/>
              <a:buNone/>
              <a:defRPr/>
            </a:pPr>
            <a:r>
              <a:rPr lang="en-US" sz="1100" dirty="0"/>
              <a:t>(Source: Evaluating your computer workstation. Oregon OSHA. </a:t>
            </a:r>
            <a:r>
              <a:rPr lang="en-US" sz="1100" dirty="0">
                <a:solidFill>
                  <a:srgbClr val="92D050"/>
                </a:solidFill>
              </a:rPr>
              <a:t>http://</a:t>
            </a:r>
            <a:r>
              <a:rPr lang="en-US" sz="1100" b="1" dirty="0">
                <a:solidFill>
                  <a:srgbClr val="92D050"/>
                </a:solidFill>
              </a:rPr>
              <a:t>www.cbs.state.or.us/osha/pdf/pubs/1863.pdf</a:t>
            </a:r>
            <a:r>
              <a:rPr lang="en-US" sz="1100" dirty="0">
                <a:solidFill>
                  <a:srgbClr val="92D050"/>
                </a:solidFill>
              </a:rPr>
              <a:t> </a:t>
            </a:r>
            <a:endParaRPr lang="en-US" sz="1100" dirty="0" smtClean="0">
              <a:solidFill>
                <a:srgbClr val="92D050"/>
              </a:solidFill>
            </a:endParaRPr>
          </a:p>
          <a:p>
            <a:pPr marL="0" indent="0" defTabSz="914400">
              <a:spcBef>
                <a:spcPts val="0"/>
              </a:spcBef>
              <a:buClrTx/>
              <a:buSzTx/>
              <a:buNone/>
              <a:defRPr/>
            </a:pPr>
            <a:r>
              <a:rPr lang="en-US" sz="1100" dirty="0"/>
              <a:t>Computer workstations </a:t>
            </a:r>
            <a:r>
              <a:rPr lang="en-US" sz="1100" dirty="0" err="1"/>
              <a:t>eTool</a:t>
            </a:r>
            <a:r>
              <a:rPr lang="en-US" sz="1100" dirty="0"/>
              <a:t>. OSHA. United Stated Department of Labor. </a:t>
            </a:r>
            <a:r>
              <a:rPr lang="en-US" sz="1100" dirty="0">
                <a:hlinkClick r:id="rId3"/>
              </a:rPr>
              <a:t>https://</a:t>
            </a:r>
            <a:r>
              <a:rPr lang="en-US" sz="1100" dirty="0" smtClean="0">
                <a:hlinkClick r:id="rId3"/>
              </a:rPr>
              <a:t>www.osha.gov/SLTC/etools/computerworkstations/checklist_purchasing_guide.html</a:t>
            </a:r>
            <a:r>
              <a:rPr lang="en-US" sz="1100" dirty="0" smtClean="0"/>
              <a:t> </a:t>
            </a:r>
            <a:endParaRPr lang="en-US" sz="1100" dirty="0">
              <a:solidFill>
                <a:srgbClr val="92D050"/>
              </a:solidFill>
            </a:endParaRPr>
          </a:p>
          <a:p>
            <a:pPr marL="0" lvl="0" indent="0" defTabSz="914400">
              <a:spcBef>
                <a:spcPts val="0"/>
              </a:spcBef>
              <a:buClrTx/>
              <a:buSzTx/>
              <a:buNone/>
              <a:defRPr/>
            </a:pPr>
            <a:r>
              <a:rPr lang="en-US" sz="1100" dirty="0"/>
              <a:t>Standards for Computer Workstation at Duke. Duke Ergonomics Division. </a:t>
            </a:r>
            <a:r>
              <a:rPr lang="en-US" sz="1100" u="sng" dirty="0">
                <a:hlinkClick r:id="rId4"/>
              </a:rPr>
              <a:t>https://www.safety.duke.edu/Ergonomics/Documents/StandardsandGuidelinesforComputerWorkstations.pdf</a:t>
            </a:r>
            <a:r>
              <a:rPr lang="en-US" sz="1100" dirty="0"/>
              <a:t> </a:t>
            </a:r>
            <a:r>
              <a:rPr lang="en-US" sz="1100" dirty="0" smtClean="0"/>
              <a:t>)</a:t>
            </a:r>
            <a:endParaRPr lang="en-US" sz="1100" dirty="0"/>
          </a:p>
          <a:p>
            <a:pPr marL="0" indent="0" defTabSz="914400">
              <a:spcBef>
                <a:spcPts val="0"/>
              </a:spcBef>
              <a:buClrTx/>
              <a:buSzTx/>
              <a:buNone/>
              <a:defRPr/>
            </a:pPr>
            <a:endParaRPr lang="en-US" sz="11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057" y="1351850"/>
            <a:ext cx="4963886" cy="225699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6143" y="3621768"/>
            <a:ext cx="4876800" cy="2231139"/>
          </a:xfrm>
          <a:prstGeom prst="rect">
            <a:avLst/>
          </a:prstGeom>
        </p:spPr>
      </p:pic>
      <p:sp>
        <p:nvSpPr>
          <p:cNvPr id="6" name="TextBox 5"/>
          <p:cNvSpPr txBox="1"/>
          <p:nvPr/>
        </p:nvSpPr>
        <p:spPr>
          <a:xfrm>
            <a:off x="6197600" y="5852907"/>
            <a:ext cx="2253887" cy="276999"/>
          </a:xfrm>
          <a:prstGeom prst="rect">
            <a:avLst/>
          </a:prstGeom>
          <a:noFill/>
        </p:spPr>
        <p:txBody>
          <a:bodyPr wrap="none" rtlCol="0">
            <a:spAutoFit/>
          </a:bodyPr>
          <a:lstStyle/>
          <a:p>
            <a:r>
              <a:rPr lang="en-US" sz="1200" dirty="0" smtClean="0"/>
              <a:t>Image source: www.knoll.com</a:t>
            </a:r>
            <a:endParaRPr lang="en-US" sz="1200" dirty="0"/>
          </a:p>
        </p:txBody>
      </p:sp>
    </p:spTree>
    <p:extLst>
      <p:ext uri="{BB962C8B-B14F-4D97-AF65-F5344CB8AC3E}">
        <p14:creationId xmlns:p14="http://schemas.microsoft.com/office/powerpoint/2010/main" val="3811009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anose="04020705040A02060702" pitchFamily="82" charset="0"/>
              </a:rPr>
              <a:t>Alternative Keyboards </a:t>
            </a:r>
            <a:endParaRPr lang="en-US" dirty="0">
              <a:latin typeface="Algerian" panose="04020705040A02060702" pitchFamily="82" charset="0"/>
            </a:endParaRPr>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7248" y="1667685"/>
            <a:ext cx="5056322" cy="4368548"/>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63570" y="1667685"/>
            <a:ext cx="3794078" cy="3880772"/>
          </a:xfrm>
        </p:spPr>
      </p:pic>
      <p:sp>
        <p:nvSpPr>
          <p:cNvPr id="7" name="Footer Placeholder 6"/>
          <p:cNvSpPr>
            <a:spLocks noGrp="1"/>
          </p:cNvSpPr>
          <p:nvPr>
            <p:ph type="ftr" sz="quarter" idx="11"/>
          </p:nvPr>
        </p:nvSpPr>
        <p:spPr>
          <a:xfrm>
            <a:off x="4975668" y="5901747"/>
            <a:ext cx="6297612" cy="873150"/>
          </a:xfrm>
        </p:spPr>
        <p:txBody>
          <a:bodyPr/>
          <a:lstStyle/>
          <a:p>
            <a:r>
              <a:rPr lang="en-US" sz="1200" dirty="0" smtClean="0"/>
              <a:t>Sources: Evaluating your computer workstation. Oregon OSHA.</a:t>
            </a:r>
            <a:r>
              <a:rPr lang="en-US" sz="1200" dirty="0" smtClean="0">
                <a:solidFill>
                  <a:srgbClr val="00B050"/>
                </a:solidFill>
              </a:rPr>
              <a:t> http://www.cbs.state.or.us/osha/pdf/pubs/1863.pdf </a:t>
            </a:r>
            <a:r>
              <a:rPr lang="en-US" sz="1200" dirty="0">
                <a:solidFill>
                  <a:schemeClr val="tx1"/>
                </a:solidFill>
              </a:rPr>
              <a:t> </a:t>
            </a:r>
            <a:r>
              <a:rPr lang="en-US" sz="1200" dirty="0" smtClean="0">
                <a:solidFill>
                  <a:schemeClr val="tx1"/>
                </a:solidFill>
              </a:rPr>
              <a:t>    </a:t>
            </a:r>
          </a:p>
          <a:p>
            <a:r>
              <a:rPr lang="en-US" sz="1200" dirty="0" smtClean="0">
                <a:solidFill>
                  <a:schemeClr val="tx1"/>
                </a:solidFill>
              </a:rPr>
              <a:t>Goodman et al, Work 2012;</a:t>
            </a:r>
            <a:r>
              <a:rPr lang="en-US" sz="800" dirty="0" smtClean="0"/>
              <a:t> </a:t>
            </a:r>
            <a:r>
              <a:rPr lang="en-US" sz="1200" dirty="0"/>
              <a:t>Hoe et </a:t>
            </a:r>
            <a:r>
              <a:rPr lang="en-US" sz="1200" dirty="0" smtClean="0"/>
              <a:t>al, </a:t>
            </a:r>
            <a:r>
              <a:rPr lang="en-US" sz="1200" dirty="0"/>
              <a:t>Cochrane Database </a:t>
            </a:r>
            <a:r>
              <a:rPr lang="en-US" sz="1200" dirty="0" err="1"/>
              <a:t>Syst</a:t>
            </a:r>
            <a:r>
              <a:rPr lang="en-US" sz="1200" dirty="0"/>
              <a:t> Rev </a:t>
            </a:r>
            <a:r>
              <a:rPr lang="en-US" sz="1200" dirty="0" smtClean="0"/>
              <a:t>2012</a:t>
            </a:r>
          </a:p>
          <a:p>
            <a:r>
              <a:rPr lang="en-US" sz="1200" dirty="0" smtClean="0">
                <a:solidFill>
                  <a:srgbClr val="00B050"/>
                </a:solidFill>
              </a:rPr>
              <a:t>Hedge and Powers, Ergonomics 1995. </a:t>
            </a:r>
          </a:p>
          <a:p>
            <a:r>
              <a:rPr lang="en-US" sz="1200" dirty="0"/>
              <a:t>O’Conner et al, Cochrane Database </a:t>
            </a:r>
            <a:r>
              <a:rPr lang="en-US" sz="1200" dirty="0" err="1"/>
              <a:t>Syst</a:t>
            </a:r>
            <a:r>
              <a:rPr lang="en-US" sz="1200" dirty="0"/>
              <a:t> Rev 2012</a:t>
            </a:r>
            <a:r>
              <a:rPr lang="en-US" sz="1200" dirty="0" smtClean="0"/>
              <a:t>.</a:t>
            </a:r>
          </a:p>
          <a:p>
            <a:r>
              <a:rPr lang="en-US" sz="1200" dirty="0" err="1"/>
              <a:t>Rempel</a:t>
            </a:r>
            <a:r>
              <a:rPr lang="en-US" sz="1200" dirty="0"/>
              <a:t> D, Hum Factors. 2008</a:t>
            </a:r>
          </a:p>
          <a:p>
            <a:endParaRPr lang="en-US" sz="1200" dirty="0"/>
          </a:p>
          <a:p>
            <a:endParaRPr lang="en-US" sz="1200" dirty="0" smtClean="0">
              <a:solidFill>
                <a:srgbClr val="00B050"/>
              </a:solidFill>
            </a:endParaRPr>
          </a:p>
        </p:txBody>
      </p:sp>
      <p:sp>
        <p:nvSpPr>
          <p:cNvPr id="5" name="TextBox 4"/>
          <p:cNvSpPr txBox="1"/>
          <p:nvPr/>
        </p:nvSpPr>
        <p:spPr>
          <a:xfrm>
            <a:off x="771587" y="6405565"/>
            <a:ext cx="3739742" cy="369332"/>
          </a:xfrm>
          <a:prstGeom prst="rect">
            <a:avLst/>
          </a:prstGeom>
          <a:noFill/>
        </p:spPr>
        <p:txBody>
          <a:bodyPr wrap="none" rtlCol="0">
            <a:spAutoFit/>
          </a:bodyPr>
          <a:lstStyle/>
          <a:p>
            <a:r>
              <a:rPr lang="en-US" dirty="0" smtClean="0"/>
              <a:t>Image source: www.Microsoft.com</a:t>
            </a:r>
            <a:endParaRPr lang="en-US" dirty="0"/>
          </a:p>
        </p:txBody>
      </p:sp>
    </p:spTree>
    <p:extLst>
      <p:ext uri="{BB962C8B-B14F-4D97-AF65-F5344CB8AC3E}">
        <p14:creationId xmlns:p14="http://schemas.microsoft.com/office/powerpoint/2010/main" val="3297473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4712"/>
            <a:ext cx="8596668" cy="1320800"/>
          </a:xfrm>
        </p:spPr>
        <p:txBody>
          <a:bodyPr/>
          <a:lstStyle/>
          <a:p>
            <a:pPr algn="ctr"/>
            <a:r>
              <a:rPr lang="en-US" dirty="0" smtClean="0">
                <a:latin typeface="Algerian" panose="04020705040A02060702" pitchFamily="82" charset="0"/>
              </a:rPr>
              <a:t>Alternative Keyboards </a:t>
            </a:r>
            <a:endParaRPr lang="en-US" dirty="0">
              <a:latin typeface="Algerian" panose="04020705040A02060702" pitchFamily="82" charset="0"/>
            </a:endParaRPr>
          </a:p>
        </p:txBody>
      </p:sp>
      <p:sp>
        <p:nvSpPr>
          <p:cNvPr id="5" name="TextBox 4"/>
          <p:cNvSpPr txBox="1"/>
          <p:nvPr/>
        </p:nvSpPr>
        <p:spPr>
          <a:xfrm>
            <a:off x="477562" y="5219084"/>
            <a:ext cx="3083088" cy="1384995"/>
          </a:xfrm>
          <a:prstGeom prst="rect">
            <a:avLst/>
          </a:prstGeom>
          <a:noFill/>
        </p:spPr>
        <p:txBody>
          <a:bodyPr wrap="none" rtlCol="0">
            <a:spAutoFit/>
          </a:bodyPr>
          <a:lstStyle/>
          <a:p>
            <a:r>
              <a:rPr lang="en-US" sz="1200" dirty="0" smtClean="0"/>
              <a:t>Image source: </a:t>
            </a:r>
            <a:r>
              <a:rPr lang="en-US" sz="1200" dirty="0" smtClean="0">
                <a:hlinkClick r:id="rId3"/>
              </a:rPr>
              <a:t>www.Microsoft.com</a:t>
            </a:r>
            <a:endParaRPr lang="en-US" sz="1200" dirty="0" smtClean="0"/>
          </a:p>
          <a:p>
            <a:r>
              <a:rPr lang="en-US" sz="1200" dirty="0" smtClean="0"/>
              <a:t>References: Hedge et al, Ergonomics 1999</a:t>
            </a:r>
          </a:p>
          <a:p>
            <a:r>
              <a:rPr lang="en-US" sz="1200" dirty="0" smtClean="0"/>
              <a:t>Hedge and Powers, Ergonomics 1995.</a:t>
            </a:r>
          </a:p>
          <a:p>
            <a:r>
              <a:rPr lang="en-US" sz="1200" dirty="0" err="1"/>
              <a:t>Rempel</a:t>
            </a:r>
            <a:r>
              <a:rPr lang="en-US" sz="1200" dirty="0"/>
              <a:t> D, Hum Factors. </a:t>
            </a:r>
            <a:r>
              <a:rPr lang="en-US" sz="1200" dirty="0" smtClean="0"/>
              <a:t>2008</a:t>
            </a:r>
          </a:p>
          <a:p>
            <a:r>
              <a:rPr lang="en-US" sz="1200" dirty="0" err="1"/>
              <a:t>Rempel</a:t>
            </a:r>
            <a:r>
              <a:rPr lang="en-US" sz="1200" dirty="0"/>
              <a:t> D et al, </a:t>
            </a:r>
            <a:r>
              <a:rPr lang="en-US" sz="1200" dirty="0" err="1"/>
              <a:t>Appl</a:t>
            </a:r>
            <a:r>
              <a:rPr lang="en-US" sz="1200" dirty="0"/>
              <a:t> Ergon, 2007</a:t>
            </a:r>
          </a:p>
          <a:p>
            <a:endParaRPr lang="en-US" sz="1200" dirty="0"/>
          </a:p>
          <a:p>
            <a:endParaRPr lang="en-US" sz="1200" dirty="0"/>
          </a:p>
        </p:txBody>
      </p:sp>
      <p:pic>
        <p:nvPicPr>
          <p:cNvPr id="8" name="Content Placeholder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79991" y="1133894"/>
            <a:ext cx="5155659" cy="4015622"/>
          </a:xfrm>
        </p:spPr>
      </p:pic>
      <p:pic>
        <p:nvPicPr>
          <p:cNvPr id="10" name="Content Placeholder 9"/>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032509" y="906198"/>
            <a:ext cx="4865469" cy="2639107"/>
          </a:xfrm>
        </p:spPr>
      </p:pic>
      <p:sp>
        <p:nvSpPr>
          <p:cNvPr id="11" name="TextBox 10"/>
          <p:cNvSpPr txBox="1"/>
          <p:nvPr/>
        </p:nvSpPr>
        <p:spPr>
          <a:xfrm>
            <a:off x="9897978" y="5907413"/>
            <a:ext cx="1511183" cy="646331"/>
          </a:xfrm>
          <a:prstGeom prst="rect">
            <a:avLst/>
          </a:prstGeom>
          <a:noFill/>
        </p:spPr>
        <p:txBody>
          <a:bodyPr wrap="none" rtlCol="0">
            <a:spAutoFit/>
          </a:bodyPr>
          <a:lstStyle/>
          <a:p>
            <a:r>
              <a:rPr lang="en-US" sz="1200" dirty="0" smtClean="0"/>
              <a:t>Image sources: </a:t>
            </a:r>
          </a:p>
          <a:p>
            <a:r>
              <a:rPr lang="en-US" sz="1200" dirty="0" smtClean="0"/>
              <a:t>www.gizmag.com</a:t>
            </a:r>
          </a:p>
          <a:p>
            <a:r>
              <a:rPr lang="en-US" sz="1200" dirty="0" smtClean="0"/>
              <a:t>www.Wikipedia.org</a:t>
            </a:r>
            <a:endParaRPr lang="en-US" sz="1200" dirty="0"/>
          </a:p>
        </p:txBody>
      </p:sp>
      <p:sp>
        <p:nvSpPr>
          <p:cNvPr id="12" name="TextBox 11"/>
          <p:cNvSpPr txBox="1"/>
          <p:nvPr/>
        </p:nvSpPr>
        <p:spPr>
          <a:xfrm>
            <a:off x="-63532" y="4780184"/>
            <a:ext cx="5039200" cy="369332"/>
          </a:xfrm>
          <a:prstGeom prst="rect">
            <a:avLst/>
          </a:prstGeom>
          <a:noFill/>
        </p:spPr>
        <p:txBody>
          <a:bodyPr wrap="none" rtlCol="0">
            <a:spAutoFit/>
          </a:bodyPr>
          <a:lstStyle/>
          <a:p>
            <a:r>
              <a:rPr lang="en-US" b="1" dirty="0" smtClean="0"/>
              <a:t>MICROSOFT ERGONOMIC NATURAL KEYBOARD</a:t>
            </a:r>
            <a:endParaRPr lang="en-US" b="1"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2171" y="3562737"/>
            <a:ext cx="4865469" cy="3312695"/>
          </a:xfrm>
          <a:prstGeom prst="rect">
            <a:avLst/>
          </a:prstGeom>
        </p:spPr>
      </p:pic>
      <p:sp>
        <p:nvSpPr>
          <p:cNvPr id="14" name="TextBox 13"/>
          <p:cNvSpPr txBox="1"/>
          <p:nvPr/>
        </p:nvSpPr>
        <p:spPr>
          <a:xfrm>
            <a:off x="5891908" y="3689684"/>
            <a:ext cx="3495509" cy="369332"/>
          </a:xfrm>
          <a:prstGeom prst="rect">
            <a:avLst/>
          </a:prstGeom>
          <a:noFill/>
        </p:spPr>
        <p:txBody>
          <a:bodyPr wrap="none" rtlCol="0">
            <a:spAutoFit/>
          </a:bodyPr>
          <a:lstStyle/>
          <a:p>
            <a:r>
              <a:rPr lang="en-US" b="1" dirty="0" smtClean="0"/>
              <a:t>APPLE ADJUSTABLE KEYBOARD</a:t>
            </a:r>
            <a:endParaRPr lang="en-US" b="1" dirty="0"/>
          </a:p>
        </p:txBody>
      </p:sp>
    </p:spTree>
    <p:extLst>
      <p:ext uri="{BB962C8B-B14F-4D97-AF65-F5344CB8AC3E}">
        <p14:creationId xmlns:p14="http://schemas.microsoft.com/office/powerpoint/2010/main" val="841788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0421"/>
            <a:ext cx="8596668" cy="1320800"/>
          </a:xfrm>
        </p:spPr>
        <p:txBody>
          <a:bodyPr/>
          <a:lstStyle/>
          <a:p>
            <a:pPr algn="ctr"/>
            <a:r>
              <a:rPr lang="en-US" dirty="0" smtClean="0"/>
              <a:t> </a:t>
            </a:r>
            <a:r>
              <a:rPr lang="en-US" dirty="0" smtClean="0">
                <a:solidFill>
                  <a:schemeClr val="accent5">
                    <a:lumMod val="50000"/>
                  </a:schemeClr>
                </a:solidFill>
                <a:latin typeface="Algerian" panose="04020705040A02060702" pitchFamily="82" charset="0"/>
              </a:rPr>
              <a:t>SPLIT KEYBOARDS</a:t>
            </a:r>
            <a:endParaRPr lang="en-US" dirty="0">
              <a:solidFill>
                <a:schemeClr val="accent5">
                  <a:lumMod val="50000"/>
                </a:schemeClr>
              </a:solidFill>
              <a:latin typeface="Algerian" panose="04020705040A02060702" pitchFamily="82" charset="0"/>
            </a:endParaRPr>
          </a:p>
        </p:txBody>
      </p:sp>
      <p:sp>
        <p:nvSpPr>
          <p:cNvPr id="5" name="Content Placeholder 4"/>
          <p:cNvSpPr>
            <a:spLocks noGrp="1"/>
          </p:cNvSpPr>
          <p:nvPr>
            <p:ph idx="1"/>
          </p:nvPr>
        </p:nvSpPr>
        <p:spPr>
          <a:xfrm>
            <a:off x="192505" y="1166351"/>
            <a:ext cx="5119339" cy="5218407"/>
          </a:xfrm>
        </p:spPr>
        <p:txBody>
          <a:bodyPr/>
          <a:lstStyle/>
          <a:p>
            <a:r>
              <a:rPr lang="en-US" sz="2400" dirty="0" smtClean="0"/>
              <a:t>Further examples of split keyboards:</a:t>
            </a:r>
          </a:p>
          <a:p>
            <a:pPr>
              <a:buFont typeface="Courier New" panose="02070309020205020404" pitchFamily="49" charset="0"/>
              <a:buChar char="o"/>
            </a:pPr>
            <a:r>
              <a:rPr lang="en-US" sz="2400" dirty="0" smtClean="0"/>
              <a:t>Microsoft Curve keyboard</a:t>
            </a:r>
          </a:p>
          <a:p>
            <a:pPr>
              <a:buFont typeface="Courier New" panose="02070309020205020404" pitchFamily="49" charset="0"/>
              <a:buChar char="o"/>
            </a:pPr>
            <a:r>
              <a:rPr lang="en-US" sz="2400" dirty="0" smtClean="0"/>
              <a:t>Microsoft Natural Elite</a:t>
            </a:r>
          </a:p>
          <a:p>
            <a:pPr>
              <a:buFont typeface="Courier New" panose="02070309020205020404" pitchFamily="49" charset="0"/>
              <a:buChar char="o"/>
            </a:pPr>
            <a:r>
              <a:rPr lang="en-US" sz="2400" dirty="0" smtClean="0"/>
              <a:t>Microsoft Natural Ergonomic keyboard 4000</a:t>
            </a:r>
          </a:p>
          <a:p>
            <a:pPr>
              <a:buFont typeface="Courier New" panose="02070309020205020404" pitchFamily="49" charset="0"/>
              <a:buChar char="o"/>
            </a:pPr>
            <a:r>
              <a:rPr lang="en-US" sz="2400" dirty="0" smtClean="0"/>
              <a:t>Microsoft Natural Ergonomic keyboard 4000 with reverse slope attachment.</a:t>
            </a:r>
          </a:p>
          <a:p>
            <a:pPr>
              <a:buFont typeface="Courier New" panose="02070309020205020404" pitchFamily="49" charset="0"/>
              <a:buChar char="o"/>
            </a:pPr>
            <a:r>
              <a:rPr lang="en-US" sz="2400" dirty="0" smtClean="0"/>
              <a:t>Microsoft Natural </a:t>
            </a:r>
            <a:r>
              <a:rPr lang="en-US" sz="2400" dirty="0" err="1" smtClean="0"/>
              <a:t>MultiMedia</a:t>
            </a:r>
            <a:r>
              <a:rPr lang="en-US" sz="2400" dirty="0" smtClean="0"/>
              <a:t> </a:t>
            </a:r>
            <a:r>
              <a:rPr lang="en-US" sz="2400" dirty="0" err="1" smtClean="0"/>
              <a:t>KeyboardTM</a:t>
            </a:r>
            <a:endParaRPr lang="en-US" sz="2400" dirty="0" smtClean="0"/>
          </a:p>
          <a:p>
            <a:pPr>
              <a:buFont typeface="Courier New" panose="02070309020205020404" pitchFamily="49" charset="0"/>
              <a:buChar char="o"/>
            </a:pPr>
            <a:endParaRPr lang="en-US" dirty="0"/>
          </a:p>
        </p:txBody>
      </p:sp>
      <p:sp>
        <p:nvSpPr>
          <p:cNvPr id="7" name="TextBox 6"/>
          <p:cNvSpPr txBox="1"/>
          <p:nvPr/>
        </p:nvSpPr>
        <p:spPr>
          <a:xfrm>
            <a:off x="1112836" y="6067381"/>
            <a:ext cx="3308855" cy="1107996"/>
          </a:xfrm>
          <a:prstGeom prst="rect">
            <a:avLst/>
          </a:prstGeom>
          <a:noFill/>
        </p:spPr>
        <p:txBody>
          <a:bodyPr wrap="none" rtlCol="0">
            <a:spAutoFit/>
          </a:bodyPr>
          <a:lstStyle/>
          <a:p>
            <a:r>
              <a:rPr lang="en-US" sz="1200" dirty="0" smtClean="0"/>
              <a:t>Image source: </a:t>
            </a:r>
            <a:r>
              <a:rPr lang="en-US" sz="1200" dirty="0" smtClean="0">
                <a:hlinkClick r:id="rId3"/>
              </a:rPr>
              <a:t>www.Microsoft.com</a:t>
            </a:r>
            <a:endParaRPr lang="en-US" sz="1200" dirty="0" smtClean="0"/>
          </a:p>
          <a:p>
            <a:r>
              <a:rPr lang="en-US" sz="1200" dirty="0" smtClean="0"/>
              <a:t>References: </a:t>
            </a:r>
            <a:r>
              <a:rPr lang="en-US" sz="1200" dirty="0" err="1"/>
              <a:t>Rempel</a:t>
            </a:r>
            <a:r>
              <a:rPr lang="en-US" sz="1200" dirty="0"/>
              <a:t> D et al, </a:t>
            </a:r>
            <a:r>
              <a:rPr lang="en-US" sz="1200" dirty="0" err="1"/>
              <a:t>Appl</a:t>
            </a:r>
            <a:r>
              <a:rPr lang="en-US" sz="1200" dirty="0"/>
              <a:t> Ergon, </a:t>
            </a:r>
            <a:r>
              <a:rPr lang="en-US" sz="1200" dirty="0" smtClean="0"/>
              <a:t>2007</a:t>
            </a:r>
          </a:p>
          <a:p>
            <a:r>
              <a:rPr lang="en-US" sz="1200" dirty="0" err="1"/>
              <a:t>Ripat</a:t>
            </a:r>
            <a:r>
              <a:rPr lang="en-US" sz="1200" dirty="0"/>
              <a:t> et al, J </a:t>
            </a:r>
            <a:r>
              <a:rPr lang="en-US" sz="1200" dirty="0" err="1"/>
              <a:t>Occup</a:t>
            </a:r>
            <a:r>
              <a:rPr lang="en-US" sz="1200" dirty="0"/>
              <a:t> </a:t>
            </a:r>
            <a:r>
              <a:rPr lang="en-US" sz="1200" dirty="0" err="1"/>
              <a:t>Rehabil</a:t>
            </a:r>
            <a:r>
              <a:rPr lang="en-US" sz="1200" dirty="0"/>
              <a:t> 2006</a:t>
            </a:r>
          </a:p>
          <a:p>
            <a:endParaRPr lang="en-US" sz="1200" dirty="0"/>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2021" y="820821"/>
            <a:ext cx="4634333" cy="29527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2022" y="3773571"/>
            <a:ext cx="4634332" cy="3084429"/>
          </a:xfrm>
          <a:prstGeom prst="rect">
            <a:avLst/>
          </a:prstGeom>
        </p:spPr>
      </p:pic>
      <p:sp>
        <p:nvSpPr>
          <p:cNvPr id="10" name="TextBox 9"/>
          <p:cNvSpPr txBox="1"/>
          <p:nvPr/>
        </p:nvSpPr>
        <p:spPr>
          <a:xfrm>
            <a:off x="5311845" y="3794153"/>
            <a:ext cx="4694683" cy="369332"/>
          </a:xfrm>
          <a:prstGeom prst="rect">
            <a:avLst/>
          </a:prstGeom>
          <a:noFill/>
        </p:spPr>
        <p:txBody>
          <a:bodyPr wrap="none" rtlCol="0">
            <a:spAutoFit/>
          </a:bodyPr>
          <a:lstStyle/>
          <a:p>
            <a:r>
              <a:rPr lang="en-US" dirty="0" smtClean="0"/>
              <a:t>Microsoft Natural Ergonomic Keyboard 4000</a:t>
            </a:r>
            <a:endParaRPr lang="en-US" dirty="0"/>
          </a:p>
        </p:txBody>
      </p:sp>
      <p:sp>
        <p:nvSpPr>
          <p:cNvPr id="11" name="TextBox 10"/>
          <p:cNvSpPr txBox="1"/>
          <p:nvPr/>
        </p:nvSpPr>
        <p:spPr>
          <a:xfrm>
            <a:off x="5894119" y="6455835"/>
            <a:ext cx="3530134" cy="369332"/>
          </a:xfrm>
          <a:prstGeom prst="rect">
            <a:avLst/>
          </a:prstGeom>
          <a:noFill/>
        </p:spPr>
        <p:txBody>
          <a:bodyPr wrap="none" rtlCol="0">
            <a:spAutoFit/>
          </a:bodyPr>
          <a:lstStyle/>
          <a:p>
            <a:r>
              <a:rPr lang="en-US" dirty="0" smtClean="0"/>
              <a:t>Microsoft Natural Elite Keyboard</a:t>
            </a:r>
            <a:endParaRPr lang="en-US" dirty="0"/>
          </a:p>
        </p:txBody>
      </p:sp>
    </p:spTree>
    <p:extLst>
      <p:ext uri="{BB962C8B-B14F-4D97-AF65-F5344CB8AC3E}">
        <p14:creationId xmlns:p14="http://schemas.microsoft.com/office/powerpoint/2010/main" val="2101495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531" y="374317"/>
            <a:ext cx="8596668" cy="1320800"/>
          </a:xfrm>
        </p:spPr>
        <p:txBody>
          <a:bodyPr/>
          <a:lstStyle/>
          <a:p>
            <a:pPr algn="ctr"/>
            <a:r>
              <a:rPr lang="en-US" dirty="0" smtClean="0">
                <a:solidFill>
                  <a:schemeClr val="accent5">
                    <a:lumMod val="50000"/>
                  </a:schemeClr>
                </a:solidFill>
                <a:latin typeface="Algerian" panose="04020705040A02060702" pitchFamily="82" charset="0"/>
              </a:rPr>
              <a:t>Downward tilt/Negative slope keyboard</a:t>
            </a:r>
            <a:endParaRPr lang="en-US" dirty="0">
              <a:solidFill>
                <a:schemeClr val="accent5">
                  <a:lumMod val="50000"/>
                </a:schemeClr>
              </a:solidFill>
              <a:latin typeface="Algerian" panose="04020705040A02060702" pitchFamily="82" charset="0"/>
            </a:endParaRPr>
          </a:p>
        </p:txBody>
      </p:sp>
      <p:pic>
        <p:nvPicPr>
          <p:cNvPr id="7" name="Content Placeholder 6"/>
          <p:cNvPicPr>
            <a:picLocks noGrp="1" noChangeAspect="1"/>
          </p:cNvPicPr>
          <p:nvPr>
            <p:ph idx="1"/>
          </p:nvPr>
        </p:nvPicPr>
        <p:blipFill>
          <a:blip r:embed="rId3"/>
          <a:stretch>
            <a:fillRect/>
          </a:stretch>
        </p:blipFill>
        <p:spPr>
          <a:xfrm>
            <a:off x="677334" y="1433095"/>
            <a:ext cx="8596668" cy="4502484"/>
          </a:xfrm>
          <a:prstGeom prst="rect">
            <a:avLst/>
          </a:prstGeom>
        </p:spPr>
      </p:pic>
      <p:sp>
        <p:nvSpPr>
          <p:cNvPr id="8" name="TextBox 7"/>
          <p:cNvSpPr txBox="1"/>
          <p:nvPr/>
        </p:nvSpPr>
        <p:spPr>
          <a:xfrm>
            <a:off x="1748589" y="6211669"/>
            <a:ext cx="5967483" cy="1107996"/>
          </a:xfrm>
          <a:prstGeom prst="rect">
            <a:avLst/>
          </a:prstGeom>
          <a:noFill/>
        </p:spPr>
        <p:txBody>
          <a:bodyPr wrap="square" rtlCol="0">
            <a:spAutoFit/>
          </a:bodyPr>
          <a:lstStyle/>
          <a:p>
            <a:r>
              <a:rPr lang="en-US" sz="1200" dirty="0" smtClean="0"/>
              <a:t>Image source: Hedge et al, Ergonomics 1999, </a:t>
            </a:r>
          </a:p>
          <a:p>
            <a:r>
              <a:rPr lang="en-US" sz="1200" dirty="0" smtClean="0"/>
              <a:t>Other resources: Hedge and Powers, Ergonomics 1995, </a:t>
            </a:r>
            <a:r>
              <a:rPr lang="en-US" sz="1200" dirty="0" err="1" smtClean="0"/>
              <a:t>Rempel</a:t>
            </a:r>
            <a:r>
              <a:rPr lang="en-US" sz="1200" dirty="0" smtClean="0"/>
              <a:t> </a:t>
            </a:r>
            <a:r>
              <a:rPr lang="en-US" sz="1200" dirty="0"/>
              <a:t>D, Hum Factors. </a:t>
            </a:r>
            <a:r>
              <a:rPr lang="en-US" sz="1200" dirty="0" smtClean="0"/>
              <a:t>2008, </a:t>
            </a:r>
            <a:r>
              <a:rPr lang="en-US" sz="1200" dirty="0" err="1"/>
              <a:t>Leyshon</a:t>
            </a:r>
            <a:r>
              <a:rPr lang="en-US" sz="1200" dirty="0"/>
              <a:t> et al Work 2010</a:t>
            </a:r>
          </a:p>
          <a:p>
            <a:endParaRPr lang="en-US" sz="1200" dirty="0"/>
          </a:p>
          <a:p>
            <a:endParaRPr lang="en-US" dirty="0"/>
          </a:p>
        </p:txBody>
      </p:sp>
    </p:spTree>
    <p:extLst>
      <p:ext uri="{BB962C8B-B14F-4D97-AF65-F5344CB8AC3E}">
        <p14:creationId xmlns:p14="http://schemas.microsoft.com/office/powerpoint/2010/main" val="1435499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50000"/>
                  </a:schemeClr>
                </a:solidFill>
                <a:latin typeface="Algerian" panose="04020705040A02060702" pitchFamily="82" charset="0"/>
              </a:rPr>
              <a:t>Mouse – Correct/incorrect Posture</a:t>
            </a:r>
            <a:endParaRPr lang="en-US" dirty="0">
              <a:solidFill>
                <a:schemeClr val="accent5">
                  <a:lumMod val="50000"/>
                </a:schemeClr>
              </a:solidFill>
              <a:latin typeface="Algerian" panose="04020705040A02060702" pitchFamily="82" charset="0"/>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4843" y="1930400"/>
            <a:ext cx="4694830" cy="4265683"/>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35907" y="2729551"/>
            <a:ext cx="4372117" cy="2320119"/>
          </a:xfrm>
        </p:spPr>
      </p:pic>
      <p:sp>
        <p:nvSpPr>
          <p:cNvPr id="8" name="Footer Placeholder 7"/>
          <p:cNvSpPr>
            <a:spLocks noGrp="1"/>
          </p:cNvSpPr>
          <p:nvPr>
            <p:ph type="ftr" sz="quarter" idx="11"/>
          </p:nvPr>
        </p:nvSpPr>
        <p:spPr>
          <a:xfrm>
            <a:off x="1588337" y="6351006"/>
            <a:ext cx="6297612" cy="506994"/>
          </a:xfrm>
        </p:spPr>
        <p:txBody>
          <a:bodyPr/>
          <a:lstStyle/>
          <a:p>
            <a:r>
              <a:rPr lang="en-US" sz="1100" dirty="0" smtClean="0"/>
              <a:t>Source: Evaluating your computer workstation. Oregon OSHA. </a:t>
            </a:r>
            <a:r>
              <a:rPr lang="en-US" sz="1100" dirty="0" smtClean="0">
                <a:solidFill>
                  <a:srgbClr val="00B050"/>
                </a:solidFill>
              </a:rPr>
              <a:t>http://www.cbs.state.or.us/osha/pdf/pubs/1863.pdf ,</a:t>
            </a:r>
          </a:p>
          <a:p>
            <a:r>
              <a:rPr lang="en-US" sz="1100" dirty="0" smtClean="0">
                <a:solidFill>
                  <a:schemeClr val="tx1"/>
                </a:solidFill>
              </a:rPr>
              <a:t>Lima et al , Work 2011</a:t>
            </a:r>
            <a:endParaRPr lang="en-US" sz="1100" dirty="0">
              <a:solidFill>
                <a:schemeClr val="tx1"/>
              </a:solidFill>
            </a:endParaRPr>
          </a:p>
        </p:txBody>
      </p:sp>
      <p:sp>
        <p:nvSpPr>
          <p:cNvPr id="9" name="TextBox 8"/>
          <p:cNvSpPr txBox="1"/>
          <p:nvPr/>
        </p:nvSpPr>
        <p:spPr>
          <a:xfrm>
            <a:off x="5550568" y="1930400"/>
            <a:ext cx="3529264" cy="461665"/>
          </a:xfrm>
          <a:prstGeom prst="rect">
            <a:avLst/>
          </a:prstGeom>
          <a:noFill/>
        </p:spPr>
        <p:txBody>
          <a:bodyPr wrap="square" rtlCol="0">
            <a:spAutoFit/>
          </a:bodyPr>
          <a:lstStyle/>
          <a:p>
            <a:r>
              <a:rPr lang="en-US" sz="2400" dirty="0" smtClean="0">
                <a:solidFill>
                  <a:schemeClr val="accent5">
                    <a:lumMod val="50000"/>
                  </a:schemeClr>
                </a:solidFill>
              </a:rPr>
              <a:t>“Palming the mouse” </a:t>
            </a:r>
            <a:endParaRPr lang="en-US" sz="2400" dirty="0">
              <a:solidFill>
                <a:schemeClr val="accent5">
                  <a:lumMod val="50000"/>
                </a:schemeClr>
              </a:solidFill>
            </a:endParaRPr>
          </a:p>
        </p:txBody>
      </p:sp>
    </p:spTree>
    <p:extLst>
      <p:ext uri="{BB962C8B-B14F-4D97-AF65-F5344CB8AC3E}">
        <p14:creationId xmlns:p14="http://schemas.microsoft.com/office/powerpoint/2010/main" val="4143172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50000"/>
                  </a:schemeClr>
                </a:solidFill>
                <a:latin typeface="Algerian" panose="04020705040A02060702" pitchFamily="82" charset="0"/>
              </a:rPr>
              <a:t>Mouse-Correct/Incorrect Positioning</a:t>
            </a:r>
            <a:endParaRPr lang="en-US" dirty="0">
              <a:solidFill>
                <a:schemeClr val="accent5">
                  <a:lumMod val="50000"/>
                </a:schemeClr>
              </a:solidFill>
              <a:latin typeface="Algerian" panose="04020705040A02060702" pitchFamily="82"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17500" y="1967525"/>
            <a:ext cx="4011796" cy="3880772"/>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75028" y="1930400"/>
            <a:ext cx="3698542" cy="3880772"/>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7156" y="5990182"/>
            <a:ext cx="1914286" cy="24761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3159" y="5990182"/>
            <a:ext cx="2457143" cy="228571"/>
          </a:xfrm>
          <a:prstGeom prst="rect">
            <a:avLst/>
          </a:prstGeom>
        </p:spPr>
      </p:pic>
      <p:sp>
        <p:nvSpPr>
          <p:cNvPr id="9" name="TextBox 8"/>
          <p:cNvSpPr txBox="1"/>
          <p:nvPr/>
        </p:nvSpPr>
        <p:spPr>
          <a:xfrm>
            <a:off x="838056" y="6218753"/>
            <a:ext cx="8196539" cy="1107996"/>
          </a:xfrm>
          <a:prstGeom prst="rect">
            <a:avLst/>
          </a:prstGeom>
          <a:noFill/>
        </p:spPr>
        <p:txBody>
          <a:bodyPr wrap="none" rtlCol="0">
            <a:spAutoFit/>
          </a:bodyPr>
          <a:lstStyle/>
          <a:p>
            <a:r>
              <a:rPr lang="en-US" sz="1200" dirty="0" smtClean="0"/>
              <a:t>Source: Easy </a:t>
            </a:r>
            <a:r>
              <a:rPr lang="en-US" sz="1200" dirty="0"/>
              <a:t>ergonomics for Desktop Computer Users. Department of Industrial </a:t>
            </a:r>
            <a:r>
              <a:rPr lang="en-US" sz="1200" dirty="0" smtClean="0"/>
              <a:t>Relations</a:t>
            </a:r>
          </a:p>
          <a:p>
            <a:r>
              <a:rPr lang="en-US" sz="1200" dirty="0" smtClean="0"/>
              <a:t> </a:t>
            </a:r>
            <a:r>
              <a:rPr lang="en-US" sz="1200" u="sng" dirty="0">
                <a:hlinkClick r:id="rId7"/>
              </a:rPr>
              <a:t>http://www.dir.ca.gov/dosh/dosh_publications/ComputerErgo.pdf</a:t>
            </a:r>
            <a:r>
              <a:rPr lang="en-US" sz="1200" dirty="0"/>
              <a:t> </a:t>
            </a:r>
            <a:endParaRPr lang="en-US" sz="1200" dirty="0" smtClean="0"/>
          </a:p>
          <a:p>
            <a:r>
              <a:rPr lang="en-US" sz="1200" dirty="0"/>
              <a:t>Source: Evaluating your computer workstation. Oregon OSHA. </a:t>
            </a:r>
            <a:r>
              <a:rPr lang="en-US" sz="1200" dirty="0">
                <a:solidFill>
                  <a:srgbClr val="00B050"/>
                </a:solidFill>
              </a:rPr>
              <a:t>http://www.cbs.state.or.us/osha/pdf/pubs/1863.pdf </a:t>
            </a:r>
          </a:p>
          <a:p>
            <a:endParaRPr lang="en-US" sz="1200" dirty="0"/>
          </a:p>
          <a:p>
            <a:endParaRPr lang="en-US" dirty="0"/>
          </a:p>
        </p:txBody>
      </p:sp>
    </p:spTree>
    <p:extLst>
      <p:ext uri="{BB962C8B-B14F-4D97-AF65-F5344CB8AC3E}">
        <p14:creationId xmlns:p14="http://schemas.microsoft.com/office/powerpoint/2010/main" val="2365958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50000"/>
                  </a:schemeClr>
                </a:solidFill>
                <a:latin typeface="Algerian" panose="04020705040A02060702" pitchFamily="82" charset="0"/>
              </a:rPr>
              <a:t>Objectives </a:t>
            </a:r>
            <a:endParaRPr lang="en-US" dirty="0">
              <a:solidFill>
                <a:schemeClr val="accent5">
                  <a:lumMod val="50000"/>
                </a:schemeClr>
              </a:solidFill>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US" sz="2000" dirty="0" smtClean="0">
                <a:solidFill>
                  <a:schemeClr val="accent5">
                    <a:lumMod val="50000"/>
                  </a:schemeClr>
                </a:solidFill>
              </a:rPr>
              <a:t>At the end of the presentation, participants will be able to </a:t>
            </a:r>
          </a:p>
          <a:p>
            <a:pPr>
              <a:buFont typeface="Courier New" panose="02070309020205020404" pitchFamily="49" charset="0"/>
              <a:buChar char="o"/>
            </a:pPr>
            <a:r>
              <a:rPr lang="en-US" sz="2000" dirty="0" smtClean="0">
                <a:solidFill>
                  <a:schemeClr val="accent5">
                    <a:lumMod val="50000"/>
                  </a:schemeClr>
                </a:solidFill>
              </a:rPr>
              <a:t>Define what are work related musculoskeletal disorders</a:t>
            </a:r>
          </a:p>
          <a:p>
            <a:pPr>
              <a:buFont typeface="Courier New" panose="02070309020205020404" pitchFamily="49" charset="0"/>
              <a:buChar char="o"/>
            </a:pPr>
            <a:r>
              <a:rPr lang="en-US" sz="2000" dirty="0" smtClean="0">
                <a:solidFill>
                  <a:schemeClr val="accent5">
                    <a:lumMod val="50000"/>
                  </a:schemeClr>
                </a:solidFill>
              </a:rPr>
              <a:t>Indicate what are the risk factors for the development of computer - related work related musculoskeletal disorders. </a:t>
            </a:r>
          </a:p>
          <a:p>
            <a:pPr>
              <a:buFont typeface="Courier New" panose="02070309020205020404" pitchFamily="49" charset="0"/>
              <a:buChar char="o"/>
            </a:pPr>
            <a:r>
              <a:rPr lang="en-US" sz="2000" dirty="0" smtClean="0">
                <a:solidFill>
                  <a:schemeClr val="accent5">
                    <a:lumMod val="50000"/>
                  </a:schemeClr>
                </a:solidFill>
              </a:rPr>
              <a:t>Identify what aspects constitute good computer workstation design.</a:t>
            </a:r>
          </a:p>
          <a:p>
            <a:pPr>
              <a:buFont typeface="Courier New" panose="02070309020205020404" pitchFamily="49" charset="0"/>
              <a:buChar char="o"/>
            </a:pPr>
            <a:r>
              <a:rPr lang="en-US" sz="2000" dirty="0" smtClean="0">
                <a:solidFill>
                  <a:schemeClr val="accent5">
                    <a:lumMod val="50000"/>
                  </a:schemeClr>
                </a:solidFill>
              </a:rPr>
              <a:t>Differentiate between good and bad computer workstation designs. </a:t>
            </a:r>
          </a:p>
          <a:p>
            <a:pPr>
              <a:buFont typeface="Courier New" panose="02070309020205020404" pitchFamily="49" charset="0"/>
              <a:buChar char="o"/>
            </a:pPr>
            <a:r>
              <a:rPr lang="en-US" sz="2000" dirty="0" smtClean="0">
                <a:solidFill>
                  <a:schemeClr val="accent5">
                    <a:lumMod val="50000"/>
                  </a:schemeClr>
                </a:solidFill>
              </a:rPr>
              <a:t>Identify proper and improper postures for prolonged computer work.</a:t>
            </a:r>
          </a:p>
          <a:p>
            <a:pPr>
              <a:buFont typeface="Courier New" panose="02070309020205020404" pitchFamily="49" charset="0"/>
              <a:buChar char="o"/>
            </a:pPr>
            <a:r>
              <a:rPr lang="en-US" sz="2000" dirty="0" smtClean="0">
                <a:solidFill>
                  <a:schemeClr val="accent5">
                    <a:lumMod val="50000"/>
                  </a:schemeClr>
                </a:solidFill>
              </a:rPr>
              <a:t>Describe strategies to overcome musculoskeletal complaints from prolonged computer use. </a:t>
            </a:r>
          </a:p>
        </p:txBody>
      </p:sp>
    </p:spTree>
    <p:extLst>
      <p:ext uri="{BB962C8B-B14F-4D97-AF65-F5344CB8AC3E}">
        <p14:creationId xmlns:p14="http://schemas.microsoft.com/office/powerpoint/2010/main" val="2163912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5461" y="91030"/>
            <a:ext cx="8596668" cy="1320800"/>
          </a:xfrm>
        </p:spPr>
        <p:txBody>
          <a:bodyPr/>
          <a:lstStyle/>
          <a:p>
            <a:pPr algn="ctr"/>
            <a:r>
              <a:rPr lang="en-US" dirty="0">
                <a:solidFill>
                  <a:schemeClr val="accent5">
                    <a:lumMod val="50000"/>
                  </a:schemeClr>
                </a:solidFill>
                <a:latin typeface="Algerian" panose="04020705040A02060702" pitchFamily="82" charset="0"/>
              </a:rPr>
              <a:t>Mouse Position</a:t>
            </a:r>
            <a:endParaRPr lang="en-US" dirty="0"/>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834190"/>
            <a:ext cx="5292401" cy="3224463"/>
          </a:xfrm>
        </p:spPr>
      </p:pic>
      <p:sp>
        <p:nvSpPr>
          <p:cNvPr id="12" name="Content Placeholder 11"/>
          <p:cNvSpPr>
            <a:spLocks noGrp="1"/>
          </p:cNvSpPr>
          <p:nvPr>
            <p:ph sz="half" idx="2"/>
          </p:nvPr>
        </p:nvSpPr>
        <p:spPr>
          <a:xfrm>
            <a:off x="5292401" y="834190"/>
            <a:ext cx="5311431" cy="4671065"/>
          </a:xfrm>
        </p:spPr>
        <p:txBody>
          <a:bodyPr>
            <a:normAutofit fontScale="92500" lnSpcReduction="20000"/>
          </a:bodyPr>
          <a:lstStyle/>
          <a:p>
            <a:pPr>
              <a:buFont typeface="Wingdings" panose="05000000000000000000" pitchFamily="2" charset="2"/>
              <a:buChar char="Ø"/>
            </a:pPr>
            <a:r>
              <a:rPr lang="en-US" sz="2600" u="sng" dirty="0" smtClean="0">
                <a:solidFill>
                  <a:schemeClr val="accent5">
                    <a:lumMod val="50000"/>
                  </a:schemeClr>
                </a:solidFill>
              </a:rPr>
              <a:t>Proper mouse position</a:t>
            </a:r>
            <a:r>
              <a:rPr lang="en-US" sz="2600" dirty="0" smtClean="0">
                <a:solidFill>
                  <a:schemeClr val="accent5">
                    <a:lumMod val="50000"/>
                  </a:schemeClr>
                </a:solidFill>
              </a:rPr>
              <a:t>: </a:t>
            </a:r>
            <a:endParaRPr lang="en-US" sz="2600" dirty="0">
              <a:solidFill>
                <a:schemeClr val="accent5">
                  <a:lumMod val="50000"/>
                </a:schemeClr>
              </a:solidFill>
            </a:endParaRPr>
          </a:p>
          <a:p>
            <a:pPr>
              <a:buFont typeface="Courier New" panose="02070309020205020404" pitchFamily="49" charset="0"/>
              <a:buChar char="o"/>
            </a:pPr>
            <a:r>
              <a:rPr lang="en-US" sz="2600" dirty="0" smtClean="0">
                <a:solidFill>
                  <a:schemeClr val="accent5">
                    <a:lumMod val="50000"/>
                  </a:schemeClr>
                </a:solidFill>
              </a:rPr>
              <a:t>Height</a:t>
            </a:r>
            <a:endParaRPr lang="en-US" sz="2600" dirty="0">
              <a:solidFill>
                <a:schemeClr val="accent5">
                  <a:lumMod val="50000"/>
                </a:schemeClr>
              </a:solidFill>
            </a:endParaRPr>
          </a:p>
          <a:p>
            <a:pPr>
              <a:buFont typeface="Courier New" panose="02070309020205020404" pitchFamily="49" charset="0"/>
              <a:buChar char="o"/>
            </a:pPr>
            <a:r>
              <a:rPr lang="en-US" sz="2600" dirty="0" smtClean="0">
                <a:solidFill>
                  <a:schemeClr val="accent5">
                    <a:lumMod val="50000"/>
                  </a:schemeClr>
                </a:solidFill>
              </a:rPr>
              <a:t>Grip </a:t>
            </a:r>
            <a:endParaRPr lang="en-US" sz="2600" dirty="0">
              <a:solidFill>
                <a:schemeClr val="accent5">
                  <a:lumMod val="50000"/>
                </a:schemeClr>
              </a:solidFill>
            </a:endParaRPr>
          </a:p>
          <a:p>
            <a:pPr>
              <a:buFont typeface="Courier New" panose="02070309020205020404" pitchFamily="49" charset="0"/>
              <a:buChar char="o"/>
            </a:pPr>
            <a:r>
              <a:rPr lang="en-US" sz="2600" dirty="0" smtClean="0">
                <a:solidFill>
                  <a:schemeClr val="accent5">
                    <a:lumMod val="50000"/>
                  </a:schemeClr>
                </a:solidFill>
              </a:rPr>
              <a:t>Forearm and wrist alignment</a:t>
            </a:r>
          </a:p>
          <a:p>
            <a:pPr>
              <a:buFont typeface="Courier New" panose="02070309020205020404" pitchFamily="49" charset="0"/>
              <a:buChar char="o"/>
            </a:pPr>
            <a:r>
              <a:rPr lang="en-US" sz="2600" dirty="0" smtClean="0">
                <a:solidFill>
                  <a:schemeClr val="accent5">
                    <a:lumMod val="50000"/>
                  </a:schemeClr>
                </a:solidFill>
              </a:rPr>
              <a:t>Palm rest</a:t>
            </a:r>
            <a:endParaRPr lang="en-US" sz="2600" dirty="0">
              <a:solidFill>
                <a:schemeClr val="accent5">
                  <a:lumMod val="50000"/>
                </a:schemeClr>
              </a:solidFill>
            </a:endParaRPr>
          </a:p>
          <a:p>
            <a:pPr>
              <a:buFont typeface="Courier New" panose="02070309020205020404" pitchFamily="49" charset="0"/>
              <a:buChar char="o"/>
            </a:pPr>
            <a:r>
              <a:rPr lang="en-US" sz="2600" dirty="0" smtClean="0">
                <a:solidFill>
                  <a:schemeClr val="accent5">
                    <a:lumMod val="50000"/>
                  </a:schemeClr>
                </a:solidFill>
              </a:rPr>
              <a:t>Mouse Bridge</a:t>
            </a:r>
          </a:p>
          <a:p>
            <a:pPr>
              <a:buFont typeface="Courier New" panose="02070309020205020404" pitchFamily="49" charset="0"/>
              <a:buChar char="o"/>
            </a:pPr>
            <a:r>
              <a:rPr lang="en-US" sz="2600" dirty="0" smtClean="0">
                <a:solidFill>
                  <a:schemeClr val="accent5">
                    <a:lumMod val="50000"/>
                  </a:schemeClr>
                </a:solidFill>
              </a:rPr>
              <a:t>Use with other hand</a:t>
            </a:r>
          </a:p>
          <a:p>
            <a:pPr>
              <a:buFont typeface="Courier New" panose="02070309020205020404" pitchFamily="49" charset="0"/>
              <a:buChar char="o"/>
            </a:pPr>
            <a:r>
              <a:rPr lang="en-US" sz="2600" dirty="0" smtClean="0">
                <a:solidFill>
                  <a:schemeClr val="accent5">
                    <a:lumMod val="50000"/>
                  </a:schemeClr>
                </a:solidFill>
              </a:rPr>
              <a:t>Avoid Hovering (De </a:t>
            </a:r>
            <a:r>
              <a:rPr lang="en-US" sz="2600" dirty="0" err="1" smtClean="0">
                <a:solidFill>
                  <a:schemeClr val="accent5">
                    <a:lumMod val="50000"/>
                  </a:schemeClr>
                </a:solidFill>
              </a:rPr>
              <a:t>Kraker</a:t>
            </a:r>
            <a:r>
              <a:rPr lang="en-US" sz="2600" dirty="0" smtClean="0">
                <a:solidFill>
                  <a:schemeClr val="accent5">
                    <a:lumMod val="50000"/>
                  </a:schemeClr>
                </a:solidFill>
              </a:rPr>
              <a:t> et al, 2008, King et al, 2013). </a:t>
            </a:r>
          </a:p>
          <a:p>
            <a:pPr>
              <a:buFont typeface="Courier New" panose="02070309020205020404" pitchFamily="49" charset="0"/>
              <a:buChar char="o"/>
            </a:pPr>
            <a:r>
              <a:rPr lang="en-US" sz="2600" dirty="0" smtClean="0">
                <a:solidFill>
                  <a:schemeClr val="accent5">
                    <a:lumMod val="50000"/>
                  </a:schemeClr>
                </a:solidFill>
              </a:rPr>
              <a:t>Advantages/ Disadvantages of using trackball mouse. (</a:t>
            </a:r>
            <a:r>
              <a:rPr lang="en-US" sz="2600" dirty="0" err="1" smtClean="0">
                <a:solidFill>
                  <a:schemeClr val="accent5">
                    <a:lumMod val="50000"/>
                  </a:schemeClr>
                </a:solidFill>
              </a:rPr>
              <a:t>Rempel</a:t>
            </a:r>
            <a:r>
              <a:rPr lang="en-US" sz="2600" dirty="0" smtClean="0">
                <a:solidFill>
                  <a:schemeClr val="accent5">
                    <a:lumMod val="50000"/>
                  </a:schemeClr>
                </a:solidFill>
              </a:rPr>
              <a:t> et al, 2006) </a:t>
            </a:r>
          </a:p>
          <a:p>
            <a:pPr>
              <a:buFont typeface="Courier New" panose="02070309020205020404" pitchFamily="49" charset="0"/>
              <a:buChar char="o"/>
            </a:pPr>
            <a:endParaRPr lang="en-US" sz="2600" dirty="0" smtClean="0">
              <a:solidFill>
                <a:schemeClr val="accent5">
                  <a:lumMod val="50000"/>
                </a:schemeClr>
              </a:solidFill>
            </a:endParaRPr>
          </a:p>
          <a:p>
            <a:pPr>
              <a:buFont typeface="Courier New" panose="02070309020205020404" pitchFamily="49" charset="0"/>
              <a:buChar char="o"/>
            </a:pPr>
            <a:endParaRPr lang="en-US" dirty="0">
              <a:solidFill>
                <a:schemeClr val="accent5">
                  <a:lumMod val="50000"/>
                </a:schemeClr>
              </a:solidFill>
            </a:endParaRPr>
          </a:p>
          <a:p>
            <a:endParaRPr lang="en-US" dirty="0"/>
          </a:p>
        </p:txBody>
      </p:sp>
      <p:sp>
        <p:nvSpPr>
          <p:cNvPr id="13" name="Footer Placeholder 12"/>
          <p:cNvSpPr>
            <a:spLocks noGrp="1"/>
          </p:cNvSpPr>
          <p:nvPr>
            <p:ph type="ftr" sz="quarter" idx="11"/>
          </p:nvPr>
        </p:nvSpPr>
        <p:spPr>
          <a:xfrm>
            <a:off x="5292401" y="5505255"/>
            <a:ext cx="4697722" cy="1515978"/>
          </a:xfrm>
        </p:spPr>
        <p:txBody>
          <a:bodyPr/>
          <a:lstStyle/>
          <a:p>
            <a:r>
              <a:rPr lang="en-US" sz="1100" dirty="0" smtClean="0"/>
              <a:t>Image Sources: Evaluating your computer workstation. Oregon OSHA</a:t>
            </a:r>
          </a:p>
          <a:p>
            <a:r>
              <a:rPr lang="en-US" sz="1100" dirty="0" smtClean="0"/>
              <a:t> </a:t>
            </a:r>
            <a:r>
              <a:rPr lang="en-US" sz="1100" dirty="0" smtClean="0">
                <a:hlinkClick r:id="rId4"/>
              </a:rPr>
              <a:t>h</a:t>
            </a:r>
            <a:r>
              <a:rPr lang="en-US" sz="1100" dirty="0" smtClean="0">
                <a:solidFill>
                  <a:srgbClr val="00B050"/>
                </a:solidFill>
                <a:hlinkClick r:id="rId4"/>
              </a:rPr>
              <a:t>ttp://www.cbs.state.or.us/osha/pdf/pubs/1863.pdf</a:t>
            </a:r>
            <a:r>
              <a:rPr lang="en-US" sz="1100" dirty="0" smtClean="0">
                <a:solidFill>
                  <a:srgbClr val="00B050"/>
                </a:solidFill>
              </a:rPr>
              <a:t>   </a:t>
            </a:r>
          </a:p>
          <a:p>
            <a:r>
              <a:rPr lang="en-US" sz="1100" dirty="0" smtClean="0">
                <a:solidFill>
                  <a:srgbClr val="00B050"/>
                </a:solidFill>
              </a:rPr>
              <a:t> Amazon </a:t>
            </a:r>
            <a:r>
              <a:rPr lang="en-US" sz="1100" dirty="0" smtClean="0">
                <a:solidFill>
                  <a:srgbClr val="00B050"/>
                </a:solidFill>
                <a:hlinkClick r:id="rId5"/>
              </a:rPr>
              <a:t> www.amazon.com</a:t>
            </a:r>
            <a:r>
              <a:rPr lang="en-US" sz="1100" dirty="0" smtClean="0">
                <a:solidFill>
                  <a:srgbClr val="00B050"/>
                </a:solidFill>
              </a:rPr>
              <a:t> </a:t>
            </a:r>
          </a:p>
          <a:p>
            <a:r>
              <a:rPr lang="en-US" sz="1200" dirty="0" smtClean="0"/>
              <a:t>References : Evaluating </a:t>
            </a:r>
            <a:r>
              <a:rPr lang="en-US" sz="1200" dirty="0"/>
              <a:t>your computer workstation. Oregon OSHA</a:t>
            </a:r>
          </a:p>
          <a:p>
            <a:r>
              <a:rPr lang="en-US" sz="1200" dirty="0"/>
              <a:t> </a:t>
            </a:r>
            <a:r>
              <a:rPr lang="en-US" sz="1200" dirty="0">
                <a:hlinkClick r:id="rId4"/>
              </a:rPr>
              <a:t>h</a:t>
            </a:r>
            <a:r>
              <a:rPr lang="en-US" sz="1200" dirty="0">
                <a:solidFill>
                  <a:srgbClr val="00B050"/>
                </a:solidFill>
                <a:hlinkClick r:id="rId4"/>
              </a:rPr>
              <a:t>ttp://www.cbs.state.or.us/osha/pdf/pubs/1863.pdf</a:t>
            </a:r>
            <a:r>
              <a:rPr lang="en-US" sz="1200" dirty="0">
                <a:solidFill>
                  <a:srgbClr val="00B050"/>
                </a:solidFill>
              </a:rPr>
              <a:t>   </a:t>
            </a:r>
          </a:p>
          <a:p>
            <a:r>
              <a:rPr lang="en-US" sz="1200" dirty="0" smtClean="0"/>
              <a:t>De </a:t>
            </a:r>
            <a:r>
              <a:rPr lang="en-US" sz="1200" dirty="0" err="1"/>
              <a:t>Kraker</a:t>
            </a:r>
            <a:r>
              <a:rPr lang="en-US" sz="1200" dirty="0"/>
              <a:t> et al, Ergonomics </a:t>
            </a:r>
            <a:r>
              <a:rPr lang="en-US" sz="1200" dirty="0" smtClean="0"/>
              <a:t>2008, King et al, Ergonomics 2013</a:t>
            </a:r>
          </a:p>
          <a:p>
            <a:r>
              <a:rPr lang="en-US" sz="1200" dirty="0" err="1"/>
              <a:t>Rempel</a:t>
            </a:r>
            <a:r>
              <a:rPr lang="en-US" sz="1200" dirty="0"/>
              <a:t> et al, </a:t>
            </a:r>
            <a:r>
              <a:rPr lang="en-US" sz="1200" dirty="0" err="1"/>
              <a:t>Occup</a:t>
            </a:r>
            <a:r>
              <a:rPr lang="en-US" sz="1200" dirty="0"/>
              <a:t> Environ Med </a:t>
            </a:r>
            <a:r>
              <a:rPr lang="en-US" sz="1200" dirty="0" smtClean="0"/>
              <a:t>2006,  </a:t>
            </a:r>
            <a:r>
              <a:rPr lang="en-US" sz="1200" dirty="0" err="1"/>
              <a:t>Leyshon</a:t>
            </a:r>
            <a:r>
              <a:rPr lang="en-US" sz="1200" dirty="0"/>
              <a:t> et al Work 2010</a:t>
            </a:r>
          </a:p>
          <a:p>
            <a:endParaRPr lang="en-US" sz="1200" dirty="0"/>
          </a:p>
          <a:p>
            <a:endParaRPr lang="en-US" sz="1200" dirty="0"/>
          </a:p>
          <a:p>
            <a:r>
              <a:rPr lang="en-US" sz="1100" dirty="0" smtClean="0">
                <a:solidFill>
                  <a:srgbClr val="00B050"/>
                </a:solidFill>
              </a:rPr>
              <a:t> </a:t>
            </a:r>
            <a:endParaRPr lang="en-US" sz="1100" dirty="0">
              <a:solidFill>
                <a:srgbClr val="00B050"/>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46254"/>
            <a:ext cx="2757032" cy="2911746"/>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1114" y="4058653"/>
            <a:ext cx="2851287" cy="2767465"/>
          </a:xfrm>
          <a:prstGeom prst="rect">
            <a:avLst/>
          </a:prstGeom>
        </p:spPr>
      </p:pic>
      <p:sp>
        <p:nvSpPr>
          <p:cNvPr id="4" name="TextBox 3"/>
          <p:cNvSpPr txBox="1"/>
          <p:nvPr/>
        </p:nvSpPr>
        <p:spPr>
          <a:xfrm>
            <a:off x="1941095" y="4058653"/>
            <a:ext cx="1190006" cy="646331"/>
          </a:xfrm>
          <a:prstGeom prst="rect">
            <a:avLst/>
          </a:prstGeom>
          <a:noFill/>
        </p:spPr>
        <p:txBody>
          <a:bodyPr wrap="none" rtlCol="0">
            <a:spAutoFit/>
          </a:bodyPr>
          <a:lstStyle/>
          <a:p>
            <a:pPr algn="ctr"/>
            <a:r>
              <a:rPr lang="en-US" dirty="0" smtClean="0"/>
              <a:t>Trackball </a:t>
            </a:r>
          </a:p>
          <a:p>
            <a:pPr algn="ctr"/>
            <a:r>
              <a:rPr lang="en-US" dirty="0" smtClean="0"/>
              <a:t>mouse</a:t>
            </a:r>
            <a:endParaRPr lang="en-US" dirty="0"/>
          </a:p>
        </p:txBody>
      </p:sp>
    </p:spTree>
    <p:extLst>
      <p:ext uri="{BB962C8B-B14F-4D97-AF65-F5344CB8AC3E}">
        <p14:creationId xmlns:p14="http://schemas.microsoft.com/office/powerpoint/2010/main" val="3094385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dirty="0">
                <a:solidFill>
                  <a:schemeClr val="accent5">
                    <a:lumMod val="50000"/>
                  </a:schemeClr>
                </a:solidFill>
                <a:latin typeface="Algerian" panose="04020705040A02060702" pitchFamily="82" charset="0"/>
              </a:rPr>
              <a:t>Monitor screen position/height</a:t>
            </a:r>
            <a:r>
              <a:rPr lang="en-US" dirty="0"/>
              <a:t/>
            </a:r>
            <a:br>
              <a:rPr lang="en-US" dirty="0"/>
            </a:b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4906" y="1930400"/>
            <a:ext cx="4371809" cy="4110962"/>
          </a:xfrm>
        </p:spPr>
      </p:pic>
      <p:sp>
        <p:nvSpPr>
          <p:cNvPr id="5" name="Content Placeholder 4"/>
          <p:cNvSpPr>
            <a:spLocks noGrp="1"/>
          </p:cNvSpPr>
          <p:nvPr>
            <p:ph sz="half" idx="2"/>
          </p:nvPr>
        </p:nvSpPr>
        <p:spPr>
          <a:xfrm>
            <a:off x="4776715" y="1930400"/>
            <a:ext cx="5008729" cy="4927600"/>
          </a:xfrm>
        </p:spPr>
        <p:txBody>
          <a:bodyPr>
            <a:normAutofit fontScale="92500" lnSpcReduction="10000"/>
          </a:bodyPr>
          <a:lstStyle/>
          <a:p>
            <a:r>
              <a:rPr lang="en-US" sz="2800" dirty="0" smtClean="0">
                <a:solidFill>
                  <a:schemeClr val="accent5">
                    <a:lumMod val="50000"/>
                  </a:schemeClr>
                </a:solidFill>
              </a:rPr>
              <a:t>Monitor Height: Angle with respect to worker’s eyes. (Oregon OSHA, </a:t>
            </a:r>
            <a:r>
              <a:rPr lang="en-US" sz="2800" dirty="0" err="1" smtClean="0">
                <a:solidFill>
                  <a:schemeClr val="accent5">
                    <a:lumMod val="50000"/>
                  </a:schemeClr>
                </a:solidFill>
              </a:rPr>
              <a:t>Aaras</a:t>
            </a:r>
            <a:r>
              <a:rPr lang="en-US" sz="2800" dirty="0" smtClean="0">
                <a:solidFill>
                  <a:schemeClr val="accent5">
                    <a:lumMod val="50000"/>
                  </a:schemeClr>
                </a:solidFill>
              </a:rPr>
              <a:t> et al, 1997)</a:t>
            </a:r>
          </a:p>
          <a:p>
            <a:r>
              <a:rPr lang="en-US" sz="2800" dirty="0" smtClean="0">
                <a:solidFill>
                  <a:schemeClr val="accent5">
                    <a:lumMod val="50000"/>
                  </a:schemeClr>
                </a:solidFill>
              </a:rPr>
              <a:t>Low monitor height (Oregon OSHA)</a:t>
            </a:r>
          </a:p>
          <a:p>
            <a:r>
              <a:rPr lang="en-US" sz="2800" dirty="0" smtClean="0">
                <a:solidFill>
                  <a:schemeClr val="accent5">
                    <a:lumMod val="50000"/>
                  </a:schemeClr>
                </a:solidFill>
              </a:rPr>
              <a:t>Use of corrective lenses (Oregon OSHA)</a:t>
            </a:r>
          </a:p>
          <a:p>
            <a:r>
              <a:rPr lang="en-US" sz="2800" dirty="0">
                <a:solidFill>
                  <a:schemeClr val="accent5">
                    <a:lumMod val="50000"/>
                  </a:schemeClr>
                </a:solidFill>
              </a:rPr>
              <a:t>Monitor </a:t>
            </a:r>
            <a:r>
              <a:rPr lang="en-US" sz="2800" dirty="0" smtClean="0">
                <a:solidFill>
                  <a:schemeClr val="accent5">
                    <a:lumMod val="50000"/>
                  </a:schemeClr>
                </a:solidFill>
              </a:rPr>
              <a:t>distance (Oregon OSHA)</a:t>
            </a:r>
            <a:endParaRPr lang="en-US" sz="2800" dirty="0">
              <a:solidFill>
                <a:schemeClr val="accent5">
                  <a:lumMod val="50000"/>
                </a:schemeClr>
              </a:solidFill>
            </a:endParaRPr>
          </a:p>
          <a:p>
            <a:r>
              <a:rPr lang="en-US" sz="2800" dirty="0" smtClean="0">
                <a:solidFill>
                  <a:schemeClr val="accent5">
                    <a:lumMod val="50000"/>
                  </a:schemeClr>
                </a:solidFill>
              </a:rPr>
              <a:t>Monitor screen tilt (Oregon OSHA) </a:t>
            </a:r>
          </a:p>
          <a:p>
            <a:endParaRPr lang="en-US" dirty="0" smtClean="0">
              <a:solidFill>
                <a:schemeClr val="accent5">
                  <a:lumMod val="50000"/>
                </a:schemeClr>
              </a:solidFill>
            </a:endParaRPr>
          </a:p>
          <a:p>
            <a:endParaRPr lang="en-US" dirty="0" smtClean="0">
              <a:solidFill>
                <a:schemeClr val="accent5">
                  <a:lumMod val="50000"/>
                </a:schemeClr>
              </a:solidFill>
            </a:endParaRPr>
          </a:p>
        </p:txBody>
      </p:sp>
      <p:sp>
        <p:nvSpPr>
          <p:cNvPr id="6" name="Footer Placeholder 5"/>
          <p:cNvSpPr>
            <a:spLocks noGrp="1"/>
          </p:cNvSpPr>
          <p:nvPr>
            <p:ph type="ftr" sz="quarter" idx="11"/>
          </p:nvPr>
        </p:nvSpPr>
        <p:spPr>
          <a:xfrm>
            <a:off x="540856" y="6160168"/>
            <a:ext cx="6297612" cy="679587"/>
          </a:xfrm>
        </p:spPr>
        <p:txBody>
          <a:bodyPr/>
          <a:lstStyle/>
          <a:p>
            <a:r>
              <a:rPr lang="en-US" sz="1100" dirty="0" smtClean="0"/>
              <a:t>Source: Evaluating your computer workstation. Oregon OSHA. </a:t>
            </a:r>
            <a:r>
              <a:rPr lang="en-US" sz="1100" dirty="0" smtClean="0">
                <a:solidFill>
                  <a:srgbClr val="00B050"/>
                </a:solidFill>
              </a:rPr>
              <a:t>http://www.cbs.state.or.us/osha/pdf/pubs/1863.pdf </a:t>
            </a:r>
          </a:p>
          <a:p>
            <a:r>
              <a:rPr lang="en-US" sz="1200" dirty="0" err="1"/>
              <a:t>Aaras</a:t>
            </a:r>
            <a:r>
              <a:rPr lang="en-US" sz="1200" dirty="0"/>
              <a:t> et al, Ergonomics 1997</a:t>
            </a:r>
          </a:p>
          <a:p>
            <a:endParaRPr lang="en-US" sz="1100" dirty="0">
              <a:solidFill>
                <a:srgbClr val="00B050"/>
              </a:solidFill>
            </a:endParaRPr>
          </a:p>
        </p:txBody>
      </p:sp>
    </p:spTree>
    <p:extLst>
      <p:ext uri="{BB962C8B-B14F-4D97-AF65-F5344CB8AC3E}">
        <p14:creationId xmlns:p14="http://schemas.microsoft.com/office/powerpoint/2010/main" val="2883991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50000"/>
                  </a:schemeClr>
                </a:solidFill>
                <a:latin typeface="Algerian" panose="04020705040A02060702" pitchFamily="82" charset="0"/>
              </a:rPr>
              <a:t> Monitor – Correct/Incorrect Posture </a:t>
            </a:r>
            <a:endParaRPr lang="en-US" dirty="0">
              <a:solidFill>
                <a:schemeClr val="accent5">
                  <a:lumMod val="50000"/>
                </a:schemeClr>
              </a:solidFill>
              <a:latin typeface="Algerian" panose="04020705040A02060702" pitchFamily="82"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5910" y="2160590"/>
            <a:ext cx="3657600" cy="3880772"/>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90614" y="2160590"/>
            <a:ext cx="3493827" cy="3880772"/>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0384" y="6147742"/>
            <a:ext cx="1914286" cy="24761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6138" y="6166790"/>
            <a:ext cx="2457143" cy="228571"/>
          </a:xfrm>
          <a:prstGeom prst="rect">
            <a:avLst/>
          </a:prstGeom>
        </p:spPr>
      </p:pic>
      <p:sp>
        <p:nvSpPr>
          <p:cNvPr id="9" name="TextBox 8"/>
          <p:cNvSpPr txBox="1"/>
          <p:nvPr/>
        </p:nvSpPr>
        <p:spPr>
          <a:xfrm>
            <a:off x="1043734" y="6444309"/>
            <a:ext cx="6319551" cy="738664"/>
          </a:xfrm>
          <a:prstGeom prst="rect">
            <a:avLst/>
          </a:prstGeom>
          <a:noFill/>
        </p:spPr>
        <p:txBody>
          <a:bodyPr wrap="none" rtlCol="0">
            <a:spAutoFit/>
          </a:bodyPr>
          <a:lstStyle/>
          <a:p>
            <a:r>
              <a:rPr lang="en-US" sz="1200" dirty="0"/>
              <a:t>Source: Easy ergonomics for Desktop Computer Users. Department of Industrial Relations</a:t>
            </a:r>
          </a:p>
          <a:p>
            <a:r>
              <a:rPr lang="en-US" sz="1200" dirty="0"/>
              <a:t> </a:t>
            </a:r>
            <a:r>
              <a:rPr lang="en-US" sz="1200" u="sng" dirty="0">
                <a:hlinkClick r:id="rId7"/>
              </a:rPr>
              <a:t>http://www.dir.ca.gov/dosh/dosh_publications/ComputerErgo.pdf</a:t>
            </a:r>
            <a:r>
              <a:rPr lang="en-US" sz="1200" dirty="0"/>
              <a:t> </a:t>
            </a:r>
          </a:p>
          <a:p>
            <a:endParaRPr lang="en-US" dirty="0"/>
          </a:p>
        </p:txBody>
      </p:sp>
    </p:spTree>
    <p:extLst>
      <p:ext uri="{BB962C8B-B14F-4D97-AF65-F5344CB8AC3E}">
        <p14:creationId xmlns:p14="http://schemas.microsoft.com/office/powerpoint/2010/main" val="1925019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anose="04020705040A02060702" pitchFamily="82" charset="0"/>
              </a:rPr>
              <a:t>Work area organization </a:t>
            </a:r>
            <a:endParaRPr lang="en-US" dirty="0">
              <a:latin typeface="Algerian" panose="04020705040A02060702" pitchFamily="82"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335" y="1514901"/>
            <a:ext cx="8276166" cy="4307956"/>
          </a:xfrm>
        </p:spPr>
      </p:pic>
      <p:sp>
        <p:nvSpPr>
          <p:cNvPr id="8" name="Footer Placeholder 7"/>
          <p:cNvSpPr>
            <a:spLocks noGrp="1"/>
          </p:cNvSpPr>
          <p:nvPr>
            <p:ph type="ftr" sz="quarter" idx="11"/>
          </p:nvPr>
        </p:nvSpPr>
        <p:spPr/>
        <p:txBody>
          <a:bodyPr/>
          <a:lstStyle/>
          <a:p>
            <a:r>
              <a:rPr lang="en-US" dirty="0" smtClean="0"/>
              <a:t>Source: Evaluating your computer workstation. Oregon OSHA. http://www.cbs.state.or.us/osha/pdf/pubs/1863.pdf </a:t>
            </a:r>
            <a:endParaRPr lang="en-US" dirty="0"/>
          </a:p>
        </p:txBody>
      </p:sp>
    </p:spTree>
    <p:extLst>
      <p:ext uri="{BB962C8B-B14F-4D97-AF65-F5344CB8AC3E}">
        <p14:creationId xmlns:p14="http://schemas.microsoft.com/office/powerpoint/2010/main" val="1586153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anose="04020705040A02060702" pitchFamily="82" charset="0"/>
              </a:rPr>
              <a:t> Use of Telephone at Workplace </a:t>
            </a:r>
            <a:endParaRPr lang="en-US" dirty="0">
              <a:latin typeface="Algerian" panose="04020705040A02060702" pitchFamily="8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024" y="1801204"/>
            <a:ext cx="4080680" cy="395815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368" y="1801205"/>
            <a:ext cx="4263156" cy="3958150"/>
          </a:xfrm>
          <a:prstGeom prst="rect">
            <a:avLst/>
          </a:prstGeom>
        </p:spPr>
      </p:pic>
      <p:sp>
        <p:nvSpPr>
          <p:cNvPr id="6" name="Footer Placeholder 5"/>
          <p:cNvSpPr>
            <a:spLocks noGrp="1"/>
          </p:cNvSpPr>
          <p:nvPr>
            <p:ph type="ftr" sz="quarter" idx="11"/>
          </p:nvPr>
        </p:nvSpPr>
        <p:spPr/>
        <p:txBody>
          <a:bodyPr/>
          <a:lstStyle/>
          <a:p>
            <a:r>
              <a:rPr lang="en-US" sz="1100" dirty="0" smtClean="0"/>
              <a:t>Source: Evaluating your computer workstation. Oregon OSHA. </a:t>
            </a:r>
            <a:r>
              <a:rPr lang="en-US" dirty="0" smtClean="0">
                <a:solidFill>
                  <a:srgbClr val="92D050"/>
                </a:solidFill>
              </a:rPr>
              <a:t>http://</a:t>
            </a:r>
            <a:r>
              <a:rPr lang="en-US" sz="1100" b="1" dirty="0" smtClean="0">
                <a:solidFill>
                  <a:srgbClr val="92D050"/>
                </a:solidFill>
              </a:rPr>
              <a:t>www.cbs.state.or.us/osha/pdf/pubs/1863.pdf</a:t>
            </a:r>
            <a:r>
              <a:rPr lang="en-US" dirty="0" smtClean="0">
                <a:solidFill>
                  <a:srgbClr val="92D050"/>
                </a:solidFill>
              </a:rPr>
              <a:t> </a:t>
            </a:r>
            <a:endParaRPr lang="en-US" dirty="0">
              <a:solidFill>
                <a:srgbClr val="92D050"/>
              </a:solidFill>
            </a:endParaRPr>
          </a:p>
        </p:txBody>
      </p:sp>
    </p:spTree>
    <p:extLst>
      <p:ext uri="{BB962C8B-B14F-4D97-AF65-F5344CB8AC3E}">
        <p14:creationId xmlns:p14="http://schemas.microsoft.com/office/powerpoint/2010/main" val="3678792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Document holders at workplace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2784" y="2335451"/>
            <a:ext cx="2992232" cy="301447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65" y="2335453"/>
            <a:ext cx="2794418" cy="30144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16" y="1724158"/>
            <a:ext cx="2743200" cy="36394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2898" y="1542197"/>
            <a:ext cx="3141104" cy="4094113"/>
          </a:xfrm>
          <a:prstGeom prst="rect">
            <a:avLst/>
          </a:prstGeom>
        </p:spPr>
      </p:pic>
      <p:sp>
        <p:nvSpPr>
          <p:cNvPr id="8" name="Footer Placeholder 7"/>
          <p:cNvSpPr>
            <a:spLocks noGrp="1"/>
          </p:cNvSpPr>
          <p:nvPr>
            <p:ph type="ftr" sz="quarter" idx="11"/>
          </p:nvPr>
        </p:nvSpPr>
        <p:spPr/>
        <p:txBody>
          <a:bodyPr/>
          <a:lstStyle/>
          <a:p>
            <a:r>
              <a:rPr lang="en-US" sz="1100" dirty="0"/>
              <a:t>Source: Evaluating your computer workstation. Oregon OSHA. </a:t>
            </a:r>
            <a:r>
              <a:rPr lang="en-US" sz="1100" dirty="0">
                <a:solidFill>
                  <a:srgbClr val="92D050"/>
                </a:solidFill>
              </a:rPr>
              <a:t>http://</a:t>
            </a:r>
            <a:r>
              <a:rPr lang="en-US" sz="1100" b="1" dirty="0">
                <a:solidFill>
                  <a:srgbClr val="92D050"/>
                </a:solidFill>
              </a:rPr>
              <a:t>www.cbs.state.or.us/osha/pdf/pubs/1863.pdf</a:t>
            </a:r>
            <a:r>
              <a:rPr lang="en-US" sz="1100" dirty="0">
                <a:solidFill>
                  <a:srgbClr val="92D050"/>
                </a:solidFill>
              </a:rPr>
              <a:t> </a:t>
            </a:r>
          </a:p>
        </p:txBody>
      </p:sp>
    </p:spTree>
    <p:extLst>
      <p:ext uri="{BB962C8B-B14F-4D97-AF65-F5344CB8AC3E}">
        <p14:creationId xmlns:p14="http://schemas.microsoft.com/office/powerpoint/2010/main" val="3224194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2364"/>
            <a:ext cx="8596668" cy="1320800"/>
          </a:xfrm>
        </p:spPr>
        <p:txBody>
          <a:bodyPr>
            <a:normAutofit/>
          </a:bodyPr>
          <a:lstStyle/>
          <a:p>
            <a:r>
              <a:rPr lang="en-US" dirty="0">
                <a:solidFill>
                  <a:schemeClr val="accent5">
                    <a:lumMod val="75000"/>
                  </a:schemeClr>
                </a:solidFill>
                <a:latin typeface="Algerian" panose="04020705040A02060702" pitchFamily="82" charset="0"/>
              </a:rPr>
              <a:t>Screen glare/ </a:t>
            </a:r>
            <a:r>
              <a:rPr lang="en-US" dirty="0" smtClean="0">
                <a:solidFill>
                  <a:schemeClr val="accent5">
                    <a:lumMod val="75000"/>
                  </a:schemeClr>
                </a:solidFill>
                <a:latin typeface="Algerian" panose="04020705040A02060702" pitchFamily="82" charset="0"/>
              </a:rPr>
              <a:t>Workplace lighting </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308" y="1132764"/>
            <a:ext cx="9144000" cy="4599296"/>
          </a:xfrm>
        </p:spPr>
      </p:pic>
      <p:sp>
        <p:nvSpPr>
          <p:cNvPr id="5" name="Footer Placeholder 4"/>
          <p:cNvSpPr>
            <a:spLocks noGrp="1"/>
          </p:cNvSpPr>
          <p:nvPr>
            <p:ph type="ftr" sz="quarter" idx="11"/>
          </p:nvPr>
        </p:nvSpPr>
        <p:spPr/>
        <p:txBody>
          <a:bodyPr/>
          <a:lstStyle/>
          <a:p>
            <a:r>
              <a:rPr lang="en-US" sz="1200" dirty="0" smtClean="0"/>
              <a:t>Source: Evaluating your computer workstation. Oregon OSHA</a:t>
            </a:r>
            <a:r>
              <a:rPr lang="en-US" sz="1200" dirty="0" smtClean="0">
                <a:solidFill>
                  <a:srgbClr val="00B050"/>
                </a:solidFill>
              </a:rPr>
              <a:t>. http://www.cbs.state.or.us/osha/pdf/pubs/1863.pdf  </a:t>
            </a:r>
          </a:p>
          <a:p>
            <a:pPr lvl="0"/>
            <a:r>
              <a:rPr lang="en-US" sz="1200" dirty="0"/>
              <a:t>. Working safely with Video Display Terminals. Occupational Safety and Health Administration. United States Department of Labor. </a:t>
            </a:r>
            <a:r>
              <a:rPr lang="en-US" sz="1200" u="sng" dirty="0">
                <a:hlinkClick r:id="rId4"/>
              </a:rPr>
              <a:t>https://www.osha.gov/Publications/videoDisplay/videoDisplay.html</a:t>
            </a:r>
            <a:r>
              <a:rPr lang="en-US" sz="1200" dirty="0"/>
              <a:t>    Revised 1997. </a:t>
            </a:r>
          </a:p>
          <a:p>
            <a:endParaRPr lang="en-US" sz="1200" dirty="0">
              <a:solidFill>
                <a:srgbClr val="00B050"/>
              </a:solidFill>
            </a:endParaRPr>
          </a:p>
        </p:txBody>
      </p:sp>
    </p:spTree>
    <p:extLst>
      <p:ext uri="{BB962C8B-B14F-4D97-AF65-F5344CB8AC3E}">
        <p14:creationId xmlns:p14="http://schemas.microsoft.com/office/powerpoint/2010/main" val="2330015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2364"/>
            <a:ext cx="8596668" cy="1320800"/>
          </a:xfrm>
        </p:spPr>
        <p:txBody>
          <a:bodyPr>
            <a:normAutofit/>
          </a:bodyPr>
          <a:lstStyle/>
          <a:p>
            <a:r>
              <a:rPr lang="en-US" dirty="0">
                <a:solidFill>
                  <a:schemeClr val="accent5">
                    <a:lumMod val="75000"/>
                  </a:schemeClr>
                </a:solidFill>
                <a:latin typeface="Algerian" panose="04020705040A02060702" pitchFamily="82" charset="0"/>
              </a:rPr>
              <a:t>Screen glare/ </a:t>
            </a:r>
            <a:r>
              <a:rPr lang="en-US" dirty="0" smtClean="0">
                <a:solidFill>
                  <a:schemeClr val="accent5">
                    <a:lumMod val="75000"/>
                  </a:schemeClr>
                </a:solidFill>
                <a:latin typeface="Algerian" panose="04020705040A02060702" pitchFamily="82" charset="0"/>
              </a:rPr>
              <a:t>Workplace lighting </a:t>
            </a:r>
            <a:r>
              <a:rPr lang="en-US" dirty="0"/>
              <a:t/>
            </a:r>
            <a:br>
              <a:rPr lang="en-US" dirty="0"/>
            </a:br>
            <a:endParaRPr lang="en-US" dirty="0"/>
          </a:p>
        </p:txBody>
      </p:sp>
      <p:sp>
        <p:nvSpPr>
          <p:cNvPr id="3" name="Content Placeholder 2"/>
          <p:cNvSpPr>
            <a:spLocks noGrp="1"/>
          </p:cNvSpPr>
          <p:nvPr>
            <p:ph idx="1"/>
          </p:nvPr>
        </p:nvSpPr>
        <p:spPr>
          <a:xfrm>
            <a:off x="413729" y="1487606"/>
            <a:ext cx="9123877" cy="5370394"/>
          </a:xfrm>
        </p:spPr>
        <p:txBody>
          <a:bodyPr>
            <a:normAutofit fontScale="77500" lnSpcReduction="20000"/>
          </a:bodyPr>
          <a:lstStyle/>
          <a:p>
            <a:pPr marL="171450" indent="-171450" defTabSz="914400">
              <a:lnSpc>
                <a:spcPct val="200000"/>
              </a:lnSpc>
              <a:spcBef>
                <a:spcPts val="0"/>
              </a:spcBef>
              <a:buClrTx/>
              <a:buSzTx/>
              <a:buFontTx/>
              <a:buChar char="-"/>
              <a:defRPr/>
            </a:pP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Use a light color, matte finished work surface area.</a:t>
            </a:r>
          </a:p>
          <a:p>
            <a:pPr marL="171450" indent="-171450" defTabSz="914400">
              <a:lnSpc>
                <a:spcPct val="200000"/>
              </a:lnSpc>
              <a:spcBef>
                <a:spcPts val="0"/>
              </a:spcBef>
              <a:buClrTx/>
              <a:buSzTx/>
              <a:buFontTx/>
              <a:buChar char="-"/>
              <a:defRPr/>
            </a:pP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Avoid increased illumination in the work area, to see images clearly on the screen.</a:t>
            </a:r>
          </a:p>
          <a:p>
            <a:pPr marL="171450" indent="-171450" defTabSz="914400">
              <a:lnSpc>
                <a:spcPct val="200000"/>
              </a:lnSpc>
              <a:spcBef>
                <a:spcPts val="0"/>
              </a:spcBef>
              <a:buClrTx/>
              <a:buSzTx/>
              <a:buFontTx/>
              <a:buChar char="-"/>
              <a:defRPr/>
            </a:pP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Excessive illumination may lead to headache, eyestrain and loss of concentration.</a:t>
            </a:r>
          </a:p>
          <a:p>
            <a:pPr marL="171450" indent="-171450" defTabSz="914400">
              <a:lnSpc>
                <a:spcPct val="200000"/>
              </a:lnSpc>
              <a:spcBef>
                <a:spcPts val="0"/>
              </a:spcBef>
              <a:buClrTx/>
              <a:buSzTx/>
              <a:buFontTx/>
              <a:buChar char="-"/>
              <a:defRPr/>
            </a:pP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Vertical blinds v/s horizontal blinds. </a:t>
            </a:r>
          </a:p>
          <a:p>
            <a:pPr marL="171450" indent="-171450" defTabSz="914400">
              <a:lnSpc>
                <a:spcPct val="200000"/>
              </a:lnSpc>
              <a:spcBef>
                <a:spcPts val="0"/>
              </a:spcBef>
              <a:buClrTx/>
              <a:buSzTx/>
              <a:buFontTx/>
              <a:buChar char="-"/>
              <a:defRPr/>
            </a:pP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Monitor screen positioning with respect to windows and overhead lighting </a:t>
            </a:r>
          </a:p>
          <a:p>
            <a:pPr marL="0" indent="0">
              <a:spcBef>
                <a:spcPts val="0"/>
              </a:spcBef>
              <a:buNone/>
            </a:pPr>
            <a:r>
              <a:rPr lang="en-US" sz="1300" dirty="0"/>
              <a:t>Source: Evaluating your computer workstation. Oregon OSHA. </a:t>
            </a:r>
            <a:r>
              <a:rPr lang="en-US" sz="1300" u="sng" dirty="0">
                <a:hlinkClick r:id="rId3"/>
              </a:rPr>
              <a:t>http://www.cbs.state.or.us/osha/pdf/pubs/1863.pdf</a:t>
            </a:r>
            <a:r>
              <a:rPr lang="en-US" sz="1300" dirty="0"/>
              <a:t> </a:t>
            </a:r>
            <a:endParaRPr lang="en-US" sz="1300" dirty="0" smtClean="0"/>
          </a:p>
          <a:p>
            <a:pPr marL="0" indent="0">
              <a:spcBef>
                <a:spcPts val="0"/>
              </a:spcBef>
              <a:buNone/>
            </a:pPr>
            <a:r>
              <a:rPr lang="en-US" sz="1400" dirty="0" smtClean="0">
                <a:solidFill>
                  <a:schemeClr val="tx1"/>
                </a:solidFill>
              </a:rPr>
              <a:t>Computer </a:t>
            </a:r>
            <a:r>
              <a:rPr lang="en-US" sz="1400" dirty="0">
                <a:solidFill>
                  <a:schemeClr val="tx1"/>
                </a:solidFill>
              </a:rPr>
              <a:t>workstations </a:t>
            </a:r>
            <a:r>
              <a:rPr lang="en-US" sz="1400" dirty="0" err="1">
                <a:solidFill>
                  <a:schemeClr val="tx1"/>
                </a:solidFill>
              </a:rPr>
              <a:t>eTool</a:t>
            </a:r>
            <a:r>
              <a:rPr lang="en-US" sz="1400" dirty="0">
                <a:solidFill>
                  <a:schemeClr val="tx1"/>
                </a:solidFill>
              </a:rPr>
              <a:t>. OSHA. United Stated Department of Labor. </a:t>
            </a:r>
            <a:r>
              <a:rPr lang="en-US" sz="1400" dirty="0">
                <a:solidFill>
                  <a:schemeClr val="tx1"/>
                </a:solidFill>
                <a:hlinkClick r:id="rId4"/>
              </a:rPr>
              <a:t>https://</a:t>
            </a:r>
            <a:r>
              <a:rPr lang="en-US" sz="1400" dirty="0" smtClean="0">
                <a:solidFill>
                  <a:schemeClr val="tx1"/>
                </a:solidFill>
                <a:hlinkClick r:id="rId4"/>
              </a:rPr>
              <a:t>www.osha.gov/SLTC/etools/computerworkstations/positions.html</a:t>
            </a:r>
            <a:endParaRPr lang="en-US" sz="1400" dirty="0" smtClean="0">
              <a:solidFill>
                <a:schemeClr val="tx1"/>
              </a:solidFill>
            </a:endParaRPr>
          </a:p>
          <a:p>
            <a:pPr marL="0" lvl="0" indent="0">
              <a:spcBef>
                <a:spcPts val="0"/>
              </a:spcBef>
              <a:buNone/>
            </a:pPr>
            <a:r>
              <a:rPr lang="en-US" sz="1400" dirty="0"/>
              <a:t>. Working safely with Video Display Terminals. Occupational Safety and Health Administration. United States Department of Labor. </a:t>
            </a:r>
            <a:r>
              <a:rPr lang="en-US" sz="1400" u="sng" dirty="0">
                <a:hlinkClick r:id="rId5"/>
              </a:rPr>
              <a:t>https://www.osha.gov/Publications/videoDisplay/videoDisplay.html</a:t>
            </a:r>
            <a:r>
              <a:rPr lang="en-US" sz="1400" dirty="0"/>
              <a:t>    Revised 1997. </a:t>
            </a:r>
          </a:p>
          <a:p>
            <a:pPr marL="0" indent="0">
              <a:spcBef>
                <a:spcPts val="0"/>
              </a:spcBef>
              <a:buNone/>
            </a:pPr>
            <a:endParaRPr lang="en-US" sz="1400" dirty="0">
              <a:solidFill>
                <a:schemeClr val="tx1"/>
              </a:solidFill>
            </a:endParaRPr>
          </a:p>
          <a:p>
            <a:pPr marL="0" indent="0">
              <a:buNone/>
            </a:pPr>
            <a:r>
              <a:rPr lang="en-US" sz="1300" dirty="0" smtClean="0"/>
              <a:t> </a:t>
            </a:r>
            <a:endParaRPr lang="en-US" sz="1300" dirty="0"/>
          </a:p>
          <a:p>
            <a:pPr marL="0" indent="0">
              <a:buNone/>
            </a:pPr>
            <a:endParaRPr lang="en-US" dirty="0"/>
          </a:p>
        </p:txBody>
      </p:sp>
    </p:spTree>
    <p:extLst>
      <p:ext uri="{BB962C8B-B14F-4D97-AF65-F5344CB8AC3E}">
        <p14:creationId xmlns:p14="http://schemas.microsoft.com/office/powerpoint/2010/main" val="3652024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lumMod val="75000"/>
                  </a:schemeClr>
                </a:solidFill>
                <a:latin typeface="Algerian" panose="04020705040A02060702" pitchFamily="82" charset="0"/>
              </a:rPr>
              <a:t>Screen glare/ </a:t>
            </a:r>
            <a:r>
              <a:rPr lang="en-US" dirty="0" smtClean="0">
                <a:solidFill>
                  <a:schemeClr val="accent5">
                    <a:lumMod val="75000"/>
                  </a:schemeClr>
                </a:solidFill>
                <a:latin typeface="Algerian" panose="04020705040A02060702" pitchFamily="82" charset="0"/>
              </a:rPr>
              <a:t>Workplace lighting </a:t>
            </a:r>
            <a:r>
              <a:rPr lang="en-US" dirty="0"/>
              <a:t/>
            </a:r>
            <a:br>
              <a:rPr lang="en-US" dirty="0"/>
            </a:br>
            <a:endParaRPr lang="en-US" dirty="0"/>
          </a:p>
        </p:txBody>
      </p:sp>
      <p:sp>
        <p:nvSpPr>
          <p:cNvPr id="3" name="Content Placeholder 2"/>
          <p:cNvSpPr>
            <a:spLocks noGrp="1"/>
          </p:cNvSpPr>
          <p:nvPr>
            <p:ph sz="half" idx="1"/>
          </p:nvPr>
        </p:nvSpPr>
        <p:spPr>
          <a:xfrm>
            <a:off x="4184035" y="1465943"/>
            <a:ext cx="5767301" cy="5392057"/>
          </a:xfrm>
        </p:spPr>
        <p:txBody>
          <a:bodyPr>
            <a:normAutofit fontScale="85000" lnSpcReduction="20000"/>
          </a:bodyPr>
          <a:lstStyle/>
          <a:p>
            <a:pPr marL="171450" indent="-171450" defTabSz="914400">
              <a:lnSpc>
                <a:spcPct val="200000"/>
              </a:lnSpc>
              <a:spcBef>
                <a:spcPts val="0"/>
              </a:spcBef>
              <a:buClrTx/>
              <a:buSzTx/>
              <a:buFontTx/>
              <a:buChar char="-"/>
              <a:defRPr/>
            </a:pP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Make </a:t>
            </a:r>
            <a:r>
              <a:rPr lang="en-US" sz="2400" dirty="0">
                <a:solidFill>
                  <a:schemeClr val="accent5">
                    <a:lumMod val="75000"/>
                  </a:schemeClr>
                </a:solidFill>
                <a:latin typeface="Times New Roman" panose="02020603050405020304" pitchFamily="18" charset="0"/>
                <a:cs typeface="Times New Roman" panose="02020603050405020304" pitchFamily="18" charset="0"/>
              </a:rPr>
              <a:t>sure that the furniture, walls and monitor screen are not reflective and are of subdued color. </a:t>
            </a:r>
          </a:p>
          <a:p>
            <a:pPr marL="171450" indent="-171450" defTabSz="914400">
              <a:lnSpc>
                <a:spcPct val="200000"/>
              </a:lnSpc>
              <a:spcBef>
                <a:spcPts val="0"/>
              </a:spcBef>
              <a:buClrTx/>
              <a:buSzTx/>
              <a:buFontTx/>
              <a:buChar char="-"/>
              <a:defRPr/>
            </a:pPr>
            <a:r>
              <a:rPr lang="en-US" sz="2400" dirty="0">
                <a:solidFill>
                  <a:schemeClr val="accent5">
                    <a:lumMod val="75000"/>
                  </a:schemeClr>
                </a:solidFill>
                <a:latin typeface="Times New Roman" panose="02020603050405020304" pitchFamily="18" charset="0"/>
                <a:cs typeface="Times New Roman" panose="02020603050405020304" pitchFamily="18" charset="0"/>
              </a:rPr>
              <a:t>Recessed lighting, diffusers in light fixtures, indirect lighting are preferable.</a:t>
            </a:r>
          </a:p>
          <a:p>
            <a:pPr marL="171450" indent="-171450" defTabSz="914400">
              <a:lnSpc>
                <a:spcPct val="200000"/>
              </a:lnSpc>
              <a:spcBef>
                <a:spcPts val="0"/>
              </a:spcBef>
              <a:buClrTx/>
              <a:buSzTx/>
              <a:buFontTx/>
              <a:buChar char="-"/>
              <a:defRPr/>
            </a:pPr>
            <a:r>
              <a:rPr lang="en-US" sz="2400" dirty="0">
                <a:solidFill>
                  <a:schemeClr val="accent5">
                    <a:lumMod val="75000"/>
                  </a:schemeClr>
                </a:solidFill>
                <a:latin typeface="Times New Roman" panose="02020603050405020304" pitchFamily="18" charset="0"/>
                <a:cs typeface="Times New Roman" panose="02020603050405020304" pitchFamily="18" charset="0"/>
              </a:rPr>
              <a:t>If glare </a:t>
            </a: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continues, consider -</a:t>
            </a:r>
          </a:p>
          <a:p>
            <a:pPr defTabSz="914400">
              <a:lnSpc>
                <a:spcPct val="200000"/>
              </a:lnSpc>
              <a:spcBef>
                <a:spcPts val="0"/>
              </a:spcBef>
              <a:buClrTx/>
              <a:buSzTx/>
              <a:buFont typeface="Courier New" panose="02070309020205020404" pitchFamily="49" charset="0"/>
              <a:buChar char="o"/>
              <a:defRPr/>
            </a:pP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 Visor hood </a:t>
            </a:r>
          </a:p>
          <a:p>
            <a:pPr defTabSz="914400">
              <a:lnSpc>
                <a:spcPct val="200000"/>
              </a:lnSpc>
              <a:spcBef>
                <a:spcPts val="0"/>
              </a:spcBef>
              <a:buClrTx/>
              <a:buSzTx/>
              <a:buFont typeface="Courier New" panose="02070309020205020404" pitchFamily="49" charset="0"/>
              <a:buChar char="o"/>
              <a:defRPr/>
            </a:pP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Anti-glare screen</a:t>
            </a:r>
          </a:p>
          <a:p>
            <a:pPr marL="0" indent="0" defTabSz="914400">
              <a:lnSpc>
                <a:spcPct val="200000"/>
              </a:lnSpc>
              <a:spcBef>
                <a:spcPts val="0"/>
              </a:spcBef>
              <a:buClrTx/>
              <a:buSzTx/>
              <a:buNone/>
              <a:defRPr/>
            </a:pP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 Visual exercise- every hour </a:t>
            </a:r>
            <a:endParaRPr lang="en-US" sz="2400" dirty="0">
              <a:solidFill>
                <a:schemeClr val="accent5">
                  <a:lumMod val="75000"/>
                </a:schemeClr>
              </a:solidFill>
              <a:latin typeface="Times New Roman" panose="02020603050405020304" pitchFamily="18" charset="0"/>
              <a:cs typeface="Times New Roman" panose="02020603050405020304" pitchFamily="18" charset="0"/>
            </a:endParaRPr>
          </a:p>
          <a:p>
            <a:pPr marL="0" indent="0">
              <a:spcBef>
                <a:spcPts val="0"/>
              </a:spcBef>
              <a:buNone/>
            </a:pPr>
            <a:r>
              <a:rPr lang="en-US" sz="1300" dirty="0"/>
              <a:t>Source: Evaluating your computer workstation. Oregon OSHA. </a:t>
            </a:r>
            <a:r>
              <a:rPr lang="en-US" sz="1300" u="sng" dirty="0">
                <a:hlinkClick r:id="rId3"/>
              </a:rPr>
              <a:t>http://www.cbs.state.or.us/osha/pdf/pubs/1863.pdf</a:t>
            </a:r>
            <a:r>
              <a:rPr lang="en-US" sz="1300" dirty="0"/>
              <a:t>  </a:t>
            </a:r>
            <a:endParaRPr lang="en-US" sz="1300" dirty="0" smtClean="0"/>
          </a:p>
          <a:p>
            <a:pPr marL="0" indent="0">
              <a:spcBef>
                <a:spcPts val="0"/>
              </a:spcBef>
              <a:buNone/>
            </a:pPr>
            <a:r>
              <a:rPr lang="en-US" sz="1300" dirty="0" smtClean="0">
                <a:solidFill>
                  <a:schemeClr val="tx1"/>
                </a:solidFill>
              </a:rPr>
              <a:t>Computer </a:t>
            </a:r>
            <a:r>
              <a:rPr lang="en-US" sz="1300" dirty="0">
                <a:solidFill>
                  <a:schemeClr val="tx1"/>
                </a:solidFill>
              </a:rPr>
              <a:t>workstations </a:t>
            </a:r>
            <a:r>
              <a:rPr lang="en-US" sz="1300" dirty="0" err="1">
                <a:solidFill>
                  <a:schemeClr val="tx1"/>
                </a:solidFill>
              </a:rPr>
              <a:t>eTool</a:t>
            </a:r>
            <a:r>
              <a:rPr lang="en-US" sz="1300" dirty="0">
                <a:solidFill>
                  <a:schemeClr val="tx1"/>
                </a:solidFill>
              </a:rPr>
              <a:t>. OSHA. United Stated Department of Labor. </a:t>
            </a:r>
            <a:r>
              <a:rPr lang="en-US" sz="1300" dirty="0">
                <a:solidFill>
                  <a:schemeClr val="tx1"/>
                </a:solidFill>
                <a:hlinkClick r:id="rId4"/>
              </a:rPr>
              <a:t>https://</a:t>
            </a:r>
            <a:r>
              <a:rPr lang="en-US" sz="1300" dirty="0" smtClean="0">
                <a:solidFill>
                  <a:schemeClr val="tx1"/>
                </a:solidFill>
                <a:hlinkClick r:id="rId4"/>
              </a:rPr>
              <a:t>www.osha.gov/SLTC/etools/computerworkstations/positions.html</a:t>
            </a:r>
            <a:endParaRPr lang="en-US" sz="1300" dirty="0" smtClean="0">
              <a:solidFill>
                <a:schemeClr val="tx1"/>
              </a:solidFill>
            </a:endParaRPr>
          </a:p>
          <a:p>
            <a:pPr marL="0" lvl="0" indent="0">
              <a:spcBef>
                <a:spcPts val="0"/>
              </a:spcBef>
              <a:buNone/>
            </a:pPr>
            <a:r>
              <a:rPr lang="en-US" sz="1100" dirty="0"/>
              <a:t>. Working safely with Video Display Terminals. Occupational Safety and Health Administration. United States Department of Labor. </a:t>
            </a:r>
            <a:r>
              <a:rPr lang="en-US" sz="1100" u="sng" dirty="0">
                <a:hlinkClick r:id="rId5"/>
              </a:rPr>
              <a:t>https://www.osha.gov/Publications/videoDisplay/videoDisplay.html</a:t>
            </a:r>
            <a:r>
              <a:rPr lang="en-US" sz="1100" dirty="0"/>
              <a:t>    Revised 1997. </a:t>
            </a:r>
          </a:p>
          <a:p>
            <a:pPr marL="0" indent="0">
              <a:spcBef>
                <a:spcPts val="0"/>
              </a:spcBef>
              <a:buNone/>
            </a:pPr>
            <a:endParaRPr lang="en-US" sz="1300" dirty="0">
              <a:solidFill>
                <a:schemeClr val="tx1"/>
              </a:solidFill>
            </a:endParaRPr>
          </a:p>
          <a:p>
            <a:pPr marL="0" indent="0">
              <a:buNone/>
            </a:pPr>
            <a:endParaRPr lang="en-US" sz="1400" dirty="0"/>
          </a:p>
          <a:p>
            <a:pPr marL="0" indent="0">
              <a:buNone/>
            </a:pPr>
            <a:endParaRPr lang="en-US" dirty="0"/>
          </a:p>
        </p:txBody>
      </p:sp>
      <p:pic>
        <p:nvPicPr>
          <p:cNvPr id="5" name="Content Placeholder 4"/>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319314" y="1465943"/>
            <a:ext cx="3864721" cy="4267199"/>
          </a:xfrm>
        </p:spPr>
      </p:pic>
      <p:sp>
        <p:nvSpPr>
          <p:cNvPr id="6" name="TextBox 5"/>
          <p:cNvSpPr txBox="1"/>
          <p:nvPr/>
        </p:nvSpPr>
        <p:spPr>
          <a:xfrm>
            <a:off x="972457" y="5907314"/>
            <a:ext cx="2460674" cy="461665"/>
          </a:xfrm>
          <a:prstGeom prst="rect">
            <a:avLst/>
          </a:prstGeom>
          <a:noFill/>
        </p:spPr>
        <p:txBody>
          <a:bodyPr wrap="none" rtlCol="0">
            <a:spAutoFit/>
          </a:bodyPr>
          <a:lstStyle/>
          <a:p>
            <a:r>
              <a:rPr lang="en-US" sz="1200" dirty="0" smtClean="0"/>
              <a:t>Visor hood. </a:t>
            </a:r>
          </a:p>
          <a:p>
            <a:r>
              <a:rPr lang="en-US" sz="1200" dirty="0" smtClean="0"/>
              <a:t>Image Source: www.amazon.com</a:t>
            </a:r>
            <a:endParaRPr lang="en-US" sz="1200" dirty="0"/>
          </a:p>
        </p:txBody>
      </p:sp>
    </p:spTree>
    <p:extLst>
      <p:ext uri="{BB962C8B-B14F-4D97-AF65-F5344CB8AC3E}">
        <p14:creationId xmlns:p14="http://schemas.microsoft.com/office/powerpoint/2010/main" val="1510547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5">
                    <a:lumMod val="50000"/>
                  </a:schemeClr>
                </a:solidFill>
                <a:latin typeface="Algerian" panose="04020705040A02060702" pitchFamily="82" charset="0"/>
              </a:rPr>
              <a:t>Workplace </a:t>
            </a:r>
            <a:r>
              <a:rPr lang="en-US" dirty="0" smtClean="0">
                <a:solidFill>
                  <a:schemeClr val="accent5">
                    <a:lumMod val="50000"/>
                  </a:schemeClr>
                </a:solidFill>
                <a:latin typeface="Algerian" panose="04020705040A02060702" pitchFamily="82" charset="0"/>
              </a:rPr>
              <a:t>noise</a:t>
            </a:r>
            <a:r>
              <a:rPr lang="en-US" dirty="0"/>
              <a:t/>
            </a:r>
            <a:br>
              <a:rPr lang="en-US" dirty="0"/>
            </a:b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469711646"/>
              </p:ext>
            </p:extLst>
          </p:nvPr>
        </p:nvGraphicFramePr>
        <p:xfrm>
          <a:off x="-5841" y="754742"/>
          <a:ext cx="5171394" cy="5522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5631543" y="1175658"/>
            <a:ext cx="4108449" cy="5682342"/>
          </a:xfrm>
        </p:spPr>
      </p:pic>
      <p:sp>
        <p:nvSpPr>
          <p:cNvPr id="3" name="TextBox 2"/>
          <p:cNvSpPr txBox="1"/>
          <p:nvPr/>
        </p:nvSpPr>
        <p:spPr>
          <a:xfrm>
            <a:off x="5631542" y="6488668"/>
            <a:ext cx="4255408" cy="276999"/>
          </a:xfrm>
          <a:prstGeom prst="rect">
            <a:avLst/>
          </a:prstGeom>
          <a:noFill/>
        </p:spPr>
        <p:txBody>
          <a:bodyPr wrap="square" rtlCol="0">
            <a:spAutoFit/>
          </a:bodyPr>
          <a:lstStyle/>
          <a:p>
            <a:r>
              <a:rPr lang="en-US" sz="1200" dirty="0" smtClean="0"/>
              <a:t>IMAGE SOURCE: WWW.JANTOO.COM</a:t>
            </a:r>
            <a:endParaRPr lang="en-US" sz="1200" dirty="0"/>
          </a:p>
        </p:txBody>
      </p:sp>
      <p:sp>
        <p:nvSpPr>
          <p:cNvPr id="4" name="TextBox 3"/>
          <p:cNvSpPr txBox="1"/>
          <p:nvPr/>
        </p:nvSpPr>
        <p:spPr>
          <a:xfrm>
            <a:off x="140167" y="6119335"/>
            <a:ext cx="5491375" cy="1015663"/>
          </a:xfrm>
          <a:prstGeom prst="rect">
            <a:avLst/>
          </a:prstGeom>
          <a:noFill/>
        </p:spPr>
        <p:txBody>
          <a:bodyPr wrap="none" rtlCol="0">
            <a:spAutoFit/>
          </a:bodyPr>
          <a:lstStyle/>
          <a:p>
            <a:r>
              <a:rPr lang="en-US" sz="1400" dirty="0"/>
              <a:t>References: Evaluating your computer workstation. Oregon OSHA</a:t>
            </a:r>
            <a:r>
              <a:rPr lang="en-US" sz="1400" dirty="0" smtClean="0"/>
              <a:t>.</a:t>
            </a:r>
          </a:p>
          <a:p>
            <a:r>
              <a:rPr lang="en-US" sz="1400" dirty="0" smtClean="0"/>
              <a:t> </a:t>
            </a:r>
            <a:r>
              <a:rPr lang="en-US" sz="1400" u="sng" dirty="0">
                <a:hlinkClick r:id="rId9"/>
              </a:rPr>
              <a:t>http://www.cbs.state.or.us/osha/pdf/pubs/1863.pdf</a:t>
            </a:r>
            <a:r>
              <a:rPr lang="en-US" sz="1400" dirty="0"/>
              <a:t>  </a:t>
            </a:r>
          </a:p>
          <a:p>
            <a:r>
              <a:rPr lang="en-US" sz="1400" dirty="0"/>
              <a:t>Evans and Johnson, J </a:t>
            </a:r>
            <a:r>
              <a:rPr lang="en-US" sz="1400" dirty="0" err="1"/>
              <a:t>Appl</a:t>
            </a:r>
            <a:r>
              <a:rPr lang="en-US" sz="1400" dirty="0"/>
              <a:t> Psychol. 2000</a:t>
            </a:r>
          </a:p>
          <a:p>
            <a:endParaRPr lang="en-US" dirty="0"/>
          </a:p>
        </p:txBody>
      </p:sp>
    </p:spTree>
    <p:extLst>
      <p:ext uri="{BB962C8B-B14F-4D97-AF65-F5344CB8AC3E}">
        <p14:creationId xmlns:p14="http://schemas.microsoft.com/office/powerpoint/2010/main" val="3145453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pPr algn="ctr"/>
            <a:r>
              <a:rPr lang="en-US" dirty="0" smtClean="0">
                <a:solidFill>
                  <a:schemeClr val="accent4">
                    <a:lumMod val="50000"/>
                  </a:schemeClr>
                </a:solidFill>
                <a:latin typeface="Algerian" panose="04020705040A02060702" pitchFamily="82" charset="0"/>
              </a:rPr>
              <a:t>Need</a:t>
            </a:r>
            <a:endParaRPr lang="en-US" dirty="0">
              <a:solidFill>
                <a:schemeClr val="accent4">
                  <a:lumMod val="50000"/>
                </a:schemeClr>
              </a:solidFill>
              <a:latin typeface="Algerian" panose="04020705040A02060702" pitchFamily="82" charset="0"/>
            </a:endParaRPr>
          </a:p>
        </p:txBody>
      </p:sp>
      <p:sp>
        <p:nvSpPr>
          <p:cNvPr id="33" name="Content Placeholder 32"/>
          <p:cNvSpPr>
            <a:spLocks noGrp="1"/>
          </p:cNvSpPr>
          <p:nvPr>
            <p:ph idx="1"/>
          </p:nvPr>
        </p:nvSpPr>
        <p:spPr>
          <a:xfrm>
            <a:off x="275770" y="1611085"/>
            <a:ext cx="9956801" cy="5246915"/>
          </a:xfrm>
        </p:spPr>
        <p:txBody>
          <a:bodyPr>
            <a:normAutofit fontScale="92500"/>
          </a:bodyPr>
          <a:lstStyle/>
          <a:p>
            <a:endParaRPr lang="en-US" dirty="0" smtClean="0"/>
          </a:p>
          <a:p>
            <a:r>
              <a:rPr lang="en-US" sz="2400" dirty="0" smtClean="0">
                <a:solidFill>
                  <a:schemeClr val="accent4">
                    <a:lumMod val="50000"/>
                  </a:schemeClr>
                </a:solidFill>
              </a:rPr>
              <a:t>Increase prevalence of occupations involved with computers. (E.g. Software developers, System analysts, database administrators, web developers, etc.)</a:t>
            </a:r>
            <a:endParaRPr lang="en-US" sz="2400" dirty="0">
              <a:solidFill>
                <a:schemeClr val="accent4">
                  <a:lumMod val="50000"/>
                </a:schemeClr>
              </a:solidFill>
            </a:endParaRPr>
          </a:p>
          <a:p>
            <a:r>
              <a:rPr lang="en-US" sz="2400" dirty="0" smtClean="0">
                <a:solidFill>
                  <a:schemeClr val="accent4">
                    <a:lumMod val="50000"/>
                  </a:schemeClr>
                </a:solidFill>
              </a:rPr>
              <a:t>3,696,180 Computer employees at national level. (</a:t>
            </a:r>
            <a:r>
              <a:rPr lang="en-US" sz="2400" dirty="0">
                <a:solidFill>
                  <a:schemeClr val="accent4">
                    <a:lumMod val="50000"/>
                  </a:schemeClr>
                </a:solidFill>
              </a:rPr>
              <a:t>Occupational Employment Statistics </a:t>
            </a:r>
            <a:r>
              <a:rPr lang="en-US" sz="2400" dirty="0" smtClean="0">
                <a:solidFill>
                  <a:schemeClr val="accent4">
                    <a:lumMod val="50000"/>
                  </a:schemeClr>
                </a:solidFill>
              </a:rPr>
              <a:t>by </a:t>
            </a:r>
            <a:r>
              <a:rPr lang="en-US" sz="2400" dirty="0">
                <a:solidFill>
                  <a:schemeClr val="accent4">
                    <a:lumMod val="50000"/>
                  </a:schemeClr>
                </a:solidFill>
              </a:rPr>
              <a:t>the United States Department of </a:t>
            </a:r>
            <a:r>
              <a:rPr lang="en-US" sz="2400" dirty="0" smtClean="0">
                <a:solidFill>
                  <a:schemeClr val="accent4">
                    <a:lumMod val="50000"/>
                  </a:schemeClr>
                </a:solidFill>
              </a:rPr>
              <a:t>Labor, 2013)</a:t>
            </a:r>
          </a:p>
          <a:p>
            <a:r>
              <a:rPr lang="en-US" sz="2400" dirty="0" smtClean="0">
                <a:solidFill>
                  <a:schemeClr val="accent4">
                    <a:lumMod val="50000"/>
                  </a:schemeClr>
                </a:solidFill>
              </a:rPr>
              <a:t>Other occupations involved with use of computers (Occupational </a:t>
            </a:r>
            <a:r>
              <a:rPr lang="en-US" sz="2400" dirty="0">
                <a:solidFill>
                  <a:schemeClr val="accent4">
                    <a:lumMod val="50000"/>
                  </a:schemeClr>
                </a:solidFill>
              </a:rPr>
              <a:t>Employment </a:t>
            </a:r>
            <a:r>
              <a:rPr lang="en-US" sz="2400" dirty="0" smtClean="0">
                <a:solidFill>
                  <a:schemeClr val="accent4">
                    <a:lumMod val="50000"/>
                  </a:schemeClr>
                </a:solidFill>
              </a:rPr>
              <a:t>Statistics </a:t>
            </a:r>
            <a:r>
              <a:rPr lang="en-US" sz="2400" dirty="0">
                <a:solidFill>
                  <a:schemeClr val="accent4">
                    <a:lumMod val="50000"/>
                  </a:schemeClr>
                </a:solidFill>
              </a:rPr>
              <a:t>by the United States Department of </a:t>
            </a:r>
            <a:r>
              <a:rPr lang="en-US" sz="2400" dirty="0" smtClean="0">
                <a:solidFill>
                  <a:schemeClr val="accent4">
                    <a:lumMod val="50000"/>
                  </a:schemeClr>
                </a:solidFill>
              </a:rPr>
              <a:t>Labor, 2013)</a:t>
            </a:r>
          </a:p>
          <a:p>
            <a:endParaRPr lang="en-US" dirty="0" smtClean="0"/>
          </a:p>
          <a:p>
            <a:endParaRPr lang="en-US" dirty="0" smtClean="0"/>
          </a:p>
          <a:p>
            <a:pPr>
              <a:spcBef>
                <a:spcPts val="0"/>
              </a:spcBef>
            </a:pPr>
            <a:r>
              <a:rPr lang="en-US" dirty="0" smtClean="0"/>
              <a:t>Sources:</a:t>
            </a:r>
          </a:p>
          <a:p>
            <a:pPr>
              <a:spcBef>
                <a:spcPts val="0"/>
              </a:spcBef>
              <a:buFont typeface="Courier New" panose="02070309020205020404" pitchFamily="49" charset="0"/>
              <a:buChar char="o"/>
            </a:pPr>
            <a:r>
              <a:rPr lang="en-US" dirty="0"/>
              <a:t>Occupational Employment Statistics. United States Department of Labor. </a:t>
            </a:r>
            <a:r>
              <a:rPr lang="en-US" u="sng" dirty="0">
                <a:hlinkClick r:id="rId3"/>
              </a:rPr>
              <a:t>http://www.bls.gov/oes/current/oes150000.htm</a:t>
            </a:r>
            <a:r>
              <a:rPr lang="en-US" dirty="0"/>
              <a:t> </a:t>
            </a:r>
            <a:r>
              <a:rPr lang="en-US" dirty="0" smtClean="0"/>
              <a:t>Last modified 4/1/14</a:t>
            </a:r>
          </a:p>
          <a:p>
            <a:pPr>
              <a:spcBef>
                <a:spcPts val="0"/>
              </a:spcBef>
              <a:buFont typeface="Courier New" panose="02070309020205020404" pitchFamily="49" charset="0"/>
              <a:buChar char="o"/>
            </a:pPr>
            <a:r>
              <a:rPr lang="en-US" dirty="0" smtClean="0"/>
              <a:t>Economic </a:t>
            </a:r>
            <a:r>
              <a:rPr lang="en-US" dirty="0"/>
              <a:t>News Release. Bureau of Labor Statistics. United States of Department of Labor. </a:t>
            </a:r>
            <a:r>
              <a:rPr lang="en-US" dirty="0">
                <a:hlinkClick r:id="rId4"/>
              </a:rPr>
              <a:t>http://www.bls.gov/news.release/osh2.t03.htm</a:t>
            </a:r>
            <a:r>
              <a:rPr lang="en-US" dirty="0"/>
              <a:t>  Last modified 12/16/14. </a:t>
            </a:r>
          </a:p>
          <a:p>
            <a:pPr>
              <a:buFont typeface="Courier New" panose="02070309020205020404" pitchFamily="49" charset="0"/>
              <a:buChar char="o"/>
            </a:pPr>
            <a:endParaRPr lang="en-US" sz="1100" dirty="0"/>
          </a:p>
          <a:p>
            <a:pPr>
              <a:buFont typeface="Courier New" panose="02070309020205020404" pitchFamily="49" charset="0"/>
              <a:buChar char="o"/>
            </a:pPr>
            <a:endParaRPr lang="en-US" sz="1100" dirty="0"/>
          </a:p>
          <a:p>
            <a:endParaRPr lang="en-US" dirty="0"/>
          </a:p>
        </p:txBody>
      </p:sp>
    </p:spTree>
    <p:extLst>
      <p:ext uri="{BB962C8B-B14F-4D97-AF65-F5344CB8AC3E}">
        <p14:creationId xmlns:p14="http://schemas.microsoft.com/office/powerpoint/2010/main" val="307638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chemeClr val="accent5">
                    <a:lumMod val="50000"/>
                  </a:schemeClr>
                </a:solidFill>
                <a:latin typeface="Algerian" panose="04020705040A02060702" pitchFamily="82" charset="0"/>
              </a:rPr>
              <a:t>Workplace noise</a:t>
            </a:r>
            <a:endParaRPr lang="en-US" dirty="0"/>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219200"/>
            <a:ext cx="6110514" cy="5638799"/>
          </a:xfrm>
        </p:spPr>
      </p:pic>
      <p:sp>
        <p:nvSpPr>
          <p:cNvPr id="10" name="Content Placeholder 9"/>
          <p:cNvSpPr>
            <a:spLocks noGrp="1"/>
          </p:cNvSpPr>
          <p:nvPr>
            <p:ph sz="half" idx="2"/>
          </p:nvPr>
        </p:nvSpPr>
        <p:spPr>
          <a:xfrm>
            <a:off x="6110514" y="1219200"/>
            <a:ext cx="4525402" cy="5638799"/>
          </a:xfrm>
        </p:spPr>
        <p:txBody>
          <a:bodyPr>
            <a:normAutofit fontScale="85000" lnSpcReduction="20000"/>
          </a:bodyPr>
          <a:lstStyle/>
          <a:p>
            <a:r>
              <a:rPr lang="en-US" sz="2200" dirty="0" smtClean="0"/>
              <a:t>Low level noise at computer/ office workplace </a:t>
            </a:r>
          </a:p>
          <a:p>
            <a:r>
              <a:rPr lang="en-US" sz="2200" dirty="0" smtClean="0"/>
              <a:t>Relation between Noise &lt;&gt; Stress&lt;&gt; Muscle contraction.</a:t>
            </a:r>
          </a:p>
          <a:p>
            <a:r>
              <a:rPr lang="en-US" sz="2200" dirty="0"/>
              <a:t>Relation between low-intensity open office noise levels &lt;&gt; Motivation for postural adjustments during work. (Evans and Johnson, 2000) </a:t>
            </a:r>
          </a:p>
          <a:p>
            <a:r>
              <a:rPr lang="en-US" sz="2200" dirty="0" smtClean="0"/>
              <a:t>Noise controllers:</a:t>
            </a:r>
          </a:p>
          <a:p>
            <a:pPr>
              <a:buFont typeface="Courier New" panose="02070309020205020404" pitchFamily="49" charset="0"/>
              <a:buChar char="o"/>
            </a:pPr>
            <a:r>
              <a:rPr lang="en-US" sz="2200" dirty="0" smtClean="0"/>
              <a:t>Acoustic pads </a:t>
            </a:r>
          </a:p>
          <a:p>
            <a:pPr>
              <a:buFont typeface="Courier New" panose="02070309020205020404" pitchFamily="49" charset="0"/>
              <a:buChar char="o"/>
            </a:pPr>
            <a:r>
              <a:rPr lang="en-US" sz="2200" dirty="0" smtClean="0"/>
              <a:t>Carpeting</a:t>
            </a:r>
          </a:p>
          <a:p>
            <a:pPr>
              <a:buFont typeface="Courier New" panose="02070309020205020404" pitchFamily="49" charset="0"/>
              <a:buChar char="o"/>
            </a:pPr>
            <a:r>
              <a:rPr lang="en-US" sz="2200" dirty="0" smtClean="0"/>
              <a:t>Upholstery</a:t>
            </a:r>
          </a:p>
          <a:p>
            <a:pPr>
              <a:buFont typeface="Courier New" panose="02070309020205020404" pitchFamily="49" charset="0"/>
              <a:buChar char="o"/>
            </a:pPr>
            <a:r>
              <a:rPr lang="en-US" sz="2200" dirty="0" smtClean="0"/>
              <a:t>Partitions</a:t>
            </a:r>
          </a:p>
          <a:p>
            <a:pPr>
              <a:buFont typeface="Courier New" panose="02070309020205020404" pitchFamily="49" charset="0"/>
              <a:buChar char="o"/>
            </a:pPr>
            <a:r>
              <a:rPr lang="en-US" sz="2200" dirty="0" smtClean="0"/>
              <a:t>Acoustic Covers </a:t>
            </a:r>
          </a:p>
          <a:p>
            <a:pPr marL="0" indent="0">
              <a:buNone/>
            </a:pPr>
            <a:endParaRPr lang="en-US" sz="1200" dirty="0" smtClean="0"/>
          </a:p>
          <a:p>
            <a:pPr marL="0" indent="0">
              <a:buNone/>
            </a:pPr>
            <a:r>
              <a:rPr lang="en-US" sz="1400" dirty="0" smtClean="0"/>
              <a:t>Image source: </a:t>
            </a:r>
            <a:r>
              <a:rPr lang="en-US" sz="1400" dirty="0">
                <a:hlinkClick r:id="rId4"/>
              </a:rPr>
              <a:t>naecu.blogspot.com</a:t>
            </a:r>
            <a:endParaRPr lang="en-US" sz="1400" dirty="0"/>
          </a:p>
          <a:p>
            <a:pPr marL="0" indent="0">
              <a:buNone/>
            </a:pPr>
            <a:r>
              <a:rPr lang="en-US" sz="1400" dirty="0" smtClean="0"/>
              <a:t>References: </a:t>
            </a:r>
            <a:r>
              <a:rPr lang="en-US" sz="1400" dirty="0"/>
              <a:t>Evaluating your computer workstation. Oregon OSHA. </a:t>
            </a:r>
            <a:r>
              <a:rPr lang="en-US" sz="1400" u="sng" dirty="0">
                <a:hlinkClick r:id="rId5"/>
              </a:rPr>
              <a:t>http://www.cbs.state.or.us/osha/pdf/pubs/1863.pdf</a:t>
            </a:r>
            <a:r>
              <a:rPr lang="en-US" sz="1400" dirty="0"/>
              <a:t>  </a:t>
            </a:r>
            <a:endParaRPr lang="en-US" sz="1400" dirty="0" smtClean="0"/>
          </a:p>
          <a:p>
            <a:pPr marL="0" indent="0">
              <a:buNone/>
            </a:pPr>
            <a:r>
              <a:rPr lang="en-US" sz="1400" dirty="0" smtClean="0"/>
              <a:t>Evans </a:t>
            </a:r>
            <a:r>
              <a:rPr lang="en-US" sz="1400" dirty="0"/>
              <a:t>and Johnson, J </a:t>
            </a:r>
            <a:r>
              <a:rPr lang="en-US" sz="1400" dirty="0" err="1"/>
              <a:t>Appl</a:t>
            </a:r>
            <a:r>
              <a:rPr lang="en-US" sz="1400" dirty="0"/>
              <a:t> Psychol. 2000</a:t>
            </a:r>
          </a:p>
          <a:p>
            <a:pPr marL="0" indent="0">
              <a:buNone/>
            </a:pPr>
            <a:endParaRPr lang="en-US" dirty="0"/>
          </a:p>
        </p:txBody>
      </p:sp>
    </p:spTree>
    <p:extLst>
      <p:ext uri="{BB962C8B-B14F-4D97-AF65-F5344CB8AC3E}">
        <p14:creationId xmlns:p14="http://schemas.microsoft.com/office/powerpoint/2010/main" val="1736600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50000"/>
                  </a:schemeClr>
                </a:solidFill>
                <a:latin typeface="Algerian" panose="04020705040A02060702" pitchFamily="82" charset="0"/>
              </a:rPr>
              <a:t>Ambient factors </a:t>
            </a:r>
            <a:endParaRPr lang="en-US" dirty="0">
              <a:solidFill>
                <a:schemeClr val="accent5">
                  <a:lumMod val="50000"/>
                </a:schemeClr>
              </a:solidFill>
              <a:latin typeface="Algerian" panose="04020705040A02060702" pitchFamily="82" charset="0"/>
            </a:endParaRPr>
          </a:p>
        </p:txBody>
      </p:sp>
      <p:sp>
        <p:nvSpPr>
          <p:cNvPr id="3" name="Content Placeholder 2"/>
          <p:cNvSpPr>
            <a:spLocks noGrp="1"/>
          </p:cNvSpPr>
          <p:nvPr>
            <p:ph idx="1"/>
          </p:nvPr>
        </p:nvSpPr>
        <p:spPr>
          <a:xfrm>
            <a:off x="677334" y="2160589"/>
            <a:ext cx="8596668" cy="4697411"/>
          </a:xfrm>
        </p:spPr>
        <p:txBody>
          <a:bodyPr>
            <a:normAutofit/>
          </a:bodyPr>
          <a:lstStyle/>
          <a:p>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Recommended temperature: 68 to 72 degrees.</a:t>
            </a:r>
          </a:p>
          <a:p>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Recommended relative humidity: 40 to 60%</a:t>
            </a:r>
          </a:p>
          <a:p>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Static electricity: Use antistatic floor mats and other  static dissipaters. </a:t>
            </a:r>
          </a:p>
          <a:p>
            <a:pPr marL="0" indent="0">
              <a:buNone/>
            </a:pPr>
            <a:endParaRPr lang="en-US" sz="28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sz="1300" dirty="0"/>
              <a:t>Source: Evaluating your computer workstation. Oregon OSHA. </a:t>
            </a:r>
            <a:r>
              <a:rPr lang="en-US" sz="1300" u="sng" dirty="0">
                <a:hlinkClick r:id="rId3"/>
              </a:rPr>
              <a:t>http://www.cbs.state.or.us/osha/pdf/pubs/1863.pdf</a:t>
            </a:r>
            <a:r>
              <a:rPr lang="en-US" sz="1300" dirty="0"/>
              <a:t>  </a:t>
            </a:r>
          </a:p>
          <a:p>
            <a:pPr marL="0" indent="0">
              <a:buNone/>
            </a:pP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560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4">
                    <a:lumMod val="50000"/>
                  </a:schemeClr>
                </a:solidFill>
                <a:latin typeface="Algerian" panose="04020705040A02060702" pitchFamily="82" charset="0"/>
              </a:rPr>
              <a:t>Key points to remember when using laptops. </a:t>
            </a:r>
            <a:endParaRPr lang="en-US" dirty="0">
              <a:solidFill>
                <a:schemeClr val="accent4">
                  <a:lumMod val="50000"/>
                </a:schemeClr>
              </a:solidFill>
              <a:latin typeface="Algerian" panose="04020705040A02060702" pitchFamily="82" charset="0"/>
            </a:endParaRPr>
          </a:p>
        </p:txBody>
      </p:sp>
      <p:sp>
        <p:nvSpPr>
          <p:cNvPr id="3" name="Content Placeholder 2"/>
          <p:cNvSpPr>
            <a:spLocks noGrp="1"/>
          </p:cNvSpPr>
          <p:nvPr>
            <p:ph sz="half" idx="1"/>
          </p:nvPr>
        </p:nvSpPr>
        <p:spPr>
          <a:xfrm>
            <a:off x="191068" y="2090057"/>
            <a:ext cx="4743790" cy="4767943"/>
          </a:xfrm>
        </p:spPr>
        <p:txBody>
          <a:bodyPr>
            <a:normAutofit fontScale="92500" lnSpcReduction="20000"/>
          </a:bodyPr>
          <a:lstStyle/>
          <a:p>
            <a:r>
              <a:rPr lang="en-US" sz="2800" dirty="0" smtClean="0">
                <a:solidFill>
                  <a:schemeClr val="accent4">
                    <a:lumMod val="50000"/>
                  </a:schemeClr>
                </a:solidFill>
              </a:rPr>
              <a:t>Duration of use</a:t>
            </a:r>
          </a:p>
          <a:p>
            <a:r>
              <a:rPr lang="en-US" sz="2800" dirty="0" smtClean="0">
                <a:solidFill>
                  <a:schemeClr val="accent4">
                    <a:lumMod val="50000"/>
                  </a:schemeClr>
                </a:solidFill>
              </a:rPr>
              <a:t>Keyboard and mouse positioning</a:t>
            </a:r>
          </a:p>
          <a:p>
            <a:r>
              <a:rPr lang="en-US" sz="2800" dirty="0" smtClean="0">
                <a:solidFill>
                  <a:schemeClr val="accent4">
                    <a:lumMod val="50000"/>
                  </a:schemeClr>
                </a:solidFill>
              </a:rPr>
              <a:t>Body posture</a:t>
            </a:r>
          </a:p>
          <a:p>
            <a:r>
              <a:rPr lang="en-US" sz="2800" dirty="0" smtClean="0">
                <a:solidFill>
                  <a:schemeClr val="accent4">
                    <a:lumMod val="50000"/>
                  </a:schemeClr>
                </a:solidFill>
              </a:rPr>
              <a:t>Monitor screen positioning</a:t>
            </a:r>
          </a:p>
          <a:p>
            <a:r>
              <a:rPr lang="en-US" sz="2800" dirty="0" smtClean="0">
                <a:solidFill>
                  <a:schemeClr val="accent4">
                    <a:lumMod val="50000"/>
                  </a:schemeClr>
                </a:solidFill>
              </a:rPr>
              <a:t> Less discomfort with ergonomic chair and notebook riser (Jacobs et al.)</a:t>
            </a:r>
          </a:p>
          <a:p>
            <a:endParaRPr lang="en-US" sz="2800" dirty="0">
              <a:solidFill>
                <a:schemeClr val="accent4">
                  <a:lumMod val="50000"/>
                </a:schemeClr>
              </a:solidFill>
            </a:endParaRPr>
          </a:p>
          <a:p>
            <a:pPr marL="0" indent="0">
              <a:buNone/>
            </a:pPr>
            <a:r>
              <a:rPr lang="en-US" sz="1400" dirty="0" smtClean="0">
                <a:solidFill>
                  <a:schemeClr val="tx1"/>
                </a:solidFill>
              </a:rPr>
              <a:t>Source</a:t>
            </a:r>
            <a:r>
              <a:rPr lang="en-US" sz="1400" dirty="0">
                <a:solidFill>
                  <a:schemeClr val="tx1"/>
                </a:solidFill>
              </a:rPr>
              <a:t>: Evaluating your computer workstation. Oregon OSHA. </a:t>
            </a:r>
            <a:r>
              <a:rPr lang="en-US" sz="1400" u="sng" dirty="0">
                <a:solidFill>
                  <a:schemeClr val="tx1"/>
                </a:solidFill>
                <a:hlinkClick r:id="rId3"/>
              </a:rPr>
              <a:t>http://</a:t>
            </a:r>
            <a:r>
              <a:rPr lang="en-US" sz="1400" u="sng" dirty="0" smtClean="0">
                <a:solidFill>
                  <a:schemeClr val="tx1"/>
                </a:solidFill>
                <a:hlinkClick r:id="rId3"/>
              </a:rPr>
              <a:t>www.cbs.state.or.us/osha/pdf/pubs/1863.pdf</a:t>
            </a:r>
            <a:endParaRPr lang="en-US" sz="1400" u="sng" dirty="0" smtClean="0">
              <a:solidFill>
                <a:schemeClr val="tx1"/>
              </a:solidFill>
            </a:endParaRPr>
          </a:p>
          <a:p>
            <a:pPr marL="0" indent="0">
              <a:buNone/>
            </a:pPr>
            <a:r>
              <a:rPr lang="en-US" sz="1400" dirty="0" smtClean="0">
                <a:solidFill>
                  <a:schemeClr val="tx1"/>
                </a:solidFill>
              </a:rPr>
              <a:t>Jacobs et al, </a:t>
            </a:r>
            <a:r>
              <a:rPr lang="en-US" sz="1400" dirty="0"/>
              <a:t>Ergonomics 2011 Feb;54(2):</a:t>
            </a:r>
            <a:r>
              <a:rPr lang="en-US" sz="1400" dirty="0" smtClean="0"/>
              <a:t>206-19 </a:t>
            </a:r>
            <a:endParaRPr lang="en-US" sz="1400" dirty="0">
              <a:solidFill>
                <a:schemeClr val="tx1"/>
              </a:solidFill>
            </a:endParaRPr>
          </a:p>
          <a:p>
            <a:endParaRPr lang="en-US" dirty="0">
              <a:solidFill>
                <a:schemeClr val="accent4">
                  <a:lumMod val="50000"/>
                </a:schemeClr>
              </a:solidFill>
            </a:endParaRPr>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34858" y="1930400"/>
            <a:ext cx="4600408" cy="3952002"/>
          </a:xfrm>
        </p:spPr>
      </p:pic>
      <p:sp>
        <p:nvSpPr>
          <p:cNvPr id="6" name="TextBox 5"/>
          <p:cNvSpPr txBox="1"/>
          <p:nvPr/>
        </p:nvSpPr>
        <p:spPr>
          <a:xfrm>
            <a:off x="6516915" y="6000869"/>
            <a:ext cx="2327881" cy="261610"/>
          </a:xfrm>
          <a:prstGeom prst="rect">
            <a:avLst/>
          </a:prstGeom>
          <a:noFill/>
        </p:spPr>
        <p:txBody>
          <a:bodyPr wrap="none" rtlCol="0">
            <a:spAutoFit/>
          </a:bodyPr>
          <a:lstStyle/>
          <a:p>
            <a:r>
              <a:rPr lang="en-US" sz="1100" dirty="0" smtClean="0"/>
              <a:t>Image source: www.wallsave.com</a:t>
            </a:r>
            <a:endParaRPr lang="en-US" sz="1100" dirty="0"/>
          </a:p>
        </p:txBody>
      </p:sp>
    </p:spTree>
    <p:extLst>
      <p:ext uri="{BB962C8B-B14F-4D97-AF65-F5344CB8AC3E}">
        <p14:creationId xmlns:p14="http://schemas.microsoft.com/office/powerpoint/2010/main" val="3990204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chemeClr val="accent5">
                    <a:lumMod val="50000"/>
                  </a:schemeClr>
                </a:solidFill>
                <a:latin typeface="Algerian" panose="04020705040A02060702" pitchFamily="82" charset="0"/>
              </a:rPr>
              <a:t>To Summarize- Workplace Equipment</a:t>
            </a:r>
            <a:r>
              <a:rPr lang="en-US" dirty="0"/>
              <a:t> </a:t>
            </a:r>
            <a:br>
              <a:rPr lang="en-US" dirty="0"/>
            </a:b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841" y="1269243"/>
            <a:ext cx="8598089" cy="5588758"/>
          </a:xfrm>
        </p:spPr>
      </p:pic>
      <p:sp>
        <p:nvSpPr>
          <p:cNvPr id="3" name="TextBox 2"/>
          <p:cNvSpPr txBox="1"/>
          <p:nvPr/>
        </p:nvSpPr>
        <p:spPr>
          <a:xfrm>
            <a:off x="304604" y="6428420"/>
            <a:ext cx="5262979" cy="461665"/>
          </a:xfrm>
          <a:prstGeom prst="rect">
            <a:avLst/>
          </a:prstGeom>
          <a:noFill/>
        </p:spPr>
        <p:txBody>
          <a:bodyPr wrap="none" rtlCol="0">
            <a:spAutoFit/>
          </a:bodyPr>
          <a:lstStyle/>
          <a:p>
            <a:pPr lvl="0">
              <a:spcBef>
                <a:spcPts val="0"/>
              </a:spcBef>
            </a:pPr>
            <a:r>
              <a:rPr lang="en-US" sz="800" dirty="0"/>
              <a:t>Image source: . Working safely with Video Display Terminals. Occupational Safety and Health Administration. </a:t>
            </a:r>
            <a:endParaRPr lang="en-US" sz="800" dirty="0" smtClean="0"/>
          </a:p>
          <a:p>
            <a:pPr lvl="0">
              <a:spcBef>
                <a:spcPts val="0"/>
              </a:spcBef>
            </a:pPr>
            <a:r>
              <a:rPr lang="en-US" sz="800" dirty="0" smtClean="0"/>
              <a:t>United </a:t>
            </a:r>
            <a:r>
              <a:rPr lang="en-US" sz="800" dirty="0"/>
              <a:t>States Department of Labor. </a:t>
            </a:r>
          </a:p>
          <a:p>
            <a:pPr lvl="0">
              <a:spcBef>
                <a:spcPts val="0"/>
              </a:spcBef>
            </a:pPr>
            <a:r>
              <a:rPr lang="en-US" sz="800" u="sng" dirty="0">
                <a:hlinkClick r:id="rId4"/>
              </a:rPr>
              <a:t>https://www.osha.gov/Publications/videoDisplay/videoDisplay.html</a:t>
            </a:r>
            <a:r>
              <a:rPr lang="en-US" sz="800" dirty="0"/>
              <a:t>    Revised 1997. </a:t>
            </a:r>
          </a:p>
        </p:txBody>
      </p:sp>
    </p:spTree>
    <p:extLst>
      <p:ext uri="{BB962C8B-B14F-4D97-AF65-F5344CB8AC3E}">
        <p14:creationId xmlns:p14="http://schemas.microsoft.com/office/powerpoint/2010/main" val="1263994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latin typeface="Algerian" panose="04020705040A02060702" pitchFamily="82" charset="0"/>
              </a:rPr>
              <a:t> </a:t>
            </a:r>
            <a:endParaRPr lang="en-US" dirty="0">
              <a:solidFill>
                <a:srgbClr val="0070C0"/>
              </a:solidFill>
              <a:latin typeface="Algerian" panose="04020705040A02060702" pitchFamily="82" charset="0"/>
            </a:endParaRPr>
          </a:p>
        </p:txBody>
      </p:sp>
      <p:sp>
        <p:nvSpPr>
          <p:cNvPr id="24" name="Text Placeholder 23"/>
          <p:cNvSpPr>
            <a:spLocks noGrp="1"/>
          </p:cNvSpPr>
          <p:nvPr>
            <p:ph type="body" sz="half" idx="2"/>
          </p:nvPr>
        </p:nvSpPr>
        <p:spPr>
          <a:xfrm>
            <a:off x="677334" y="6280876"/>
            <a:ext cx="11514666" cy="813636"/>
          </a:xfrm>
        </p:spPr>
        <p:txBody>
          <a:bodyPr>
            <a:normAutofit fontScale="25000" lnSpcReduction="20000"/>
          </a:bodyPr>
          <a:lstStyle/>
          <a:p>
            <a:pPr>
              <a:spcBef>
                <a:spcPts val="0"/>
              </a:spcBef>
            </a:pPr>
            <a:r>
              <a:rPr lang="en-US" sz="3400" dirty="0" smtClean="0">
                <a:solidFill>
                  <a:schemeClr val="tx1"/>
                </a:solidFill>
              </a:rPr>
              <a:t>Source: </a:t>
            </a:r>
            <a:r>
              <a:rPr lang="en-US" sz="3400" dirty="0">
                <a:solidFill>
                  <a:schemeClr val="tx1"/>
                </a:solidFill>
              </a:rPr>
              <a:t>Evaluating your computer workstation. </a:t>
            </a:r>
            <a:r>
              <a:rPr lang="en-US" sz="3400" dirty="0" smtClean="0">
                <a:solidFill>
                  <a:schemeClr val="tx1"/>
                </a:solidFill>
              </a:rPr>
              <a:t>Oregon OSHA. </a:t>
            </a:r>
            <a:r>
              <a:rPr lang="en-US" sz="3400" u="sng" dirty="0" smtClean="0">
                <a:solidFill>
                  <a:schemeClr val="tx1"/>
                </a:solidFill>
                <a:hlinkClick r:id="rId3"/>
              </a:rPr>
              <a:t>http</a:t>
            </a:r>
            <a:r>
              <a:rPr lang="en-US" sz="3400" u="sng" dirty="0">
                <a:solidFill>
                  <a:schemeClr val="tx1"/>
                </a:solidFill>
                <a:hlinkClick r:id="rId3"/>
              </a:rPr>
              <a:t>://www.cbs.state.or.us/osha/pdf/pubs/1863.pdf</a:t>
            </a:r>
            <a:r>
              <a:rPr lang="en-US" sz="3400" dirty="0">
                <a:solidFill>
                  <a:schemeClr val="tx1"/>
                </a:solidFill>
              </a:rPr>
              <a:t> </a:t>
            </a:r>
            <a:r>
              <a:rPr lang="en-US" sz="3400" dirty="0" smtClean="0">
                <a:solidFill>
                  <a:schemeClr val="tx1"/>
                </a:solidFill>
              </a:rPr>
              <a:t> </a:t>
            </a:r>
          </a:p>
          <a:p>
            <a:pPr>
              <a:spcBef>
                <a:spcPts val="0"/>
              </a:spcBef>
            </a:pPr>
            <a:r>
              <a:rPr lang="en-US" sz="3400" dirty="0" smtClean="0">
                <a:solidFill>
                  <a:schemeClr val="tx1"/>
                </a:solidFill>
              </a:rPr>
              <a:t>Computer </a:t>
            </a:r>
            <a:r>
              <a:rPr lang="en-US" sz="3400" dirty="0">
                <a:solidFill>
                  <a:schemeClr val="tx1"/>
                </a:solidFill>
              </a:rPr>
              <a:t>workstations </a:t>
            </a:r>
            <a:r>
              <a:rPr lang="en-US" sz="3400" dirty="0" err="1">
                <a:solidFill>
                  <a:schemeClr val="tx1"/>
                </a:solidFill>
              </a:rPr>
              <a:t>eTool</a:t>
            </a:r>
            <a:r>
              <a:rPr lang="en-US" sz="3400" dirty="0">
                <a:solidFill>
                  <a:schemeClr val="tx1"/>
                </a:solidFill>
              </a:rPr>
              <a:t>. OSHA. United Stated Department of Labor. </a:t>
            </a:r>
            <a:r>
              <a:rPr lang="en-US" sz="3400" dirty="0">
                <a:solidFill>
                  <a:schemeClr val="tx1"/>
                </a:solidFill>
                <a:hlinkClick r:id="rId4"/>
              </a:rPr>
              <a:t>https://</a:t>
            </a:r>
            <a:r>
              <a:rPr lang="en-US" sz="3400" dirty="0" smtClean="0">
                <a:solidFill>
                  <a:schemeClr val="tx1"/>
                </a:solidFill>
                <a:hlinkClick r:id="rId4"/>
              </a:rPr>
              <a:t>www.osha.gov/SLTC/etools/computerworkstations/positions.html</a:t>
            </a:r>
            <a:endParaRPr lang="en-US" sz="3400" dirty="0" smtClean="0">
              <a:solidFill>
                <a:schemeClr val="tx1"/>
              </a:solidFill>
            </a:endParaRPr>
          </a:p>
          <a:p>
            <a:pPr lvl="0">
              <a:spcBef>
                <a:spcPts val="0"/>
              </a:spcBef>
            </a:pPr>
            <a:r>
              <a:rPr lang="en-US" sz="3400" dirty="0" smtClean="0">
                <a:solidFill>
                  <a:schemeClr val="tx1"/>
                </a:solidFill>
              </a:rPr>
              <a:t>Image source: </a:t>
            </a:r>
            <a:r>
              <a:rPr lang="en-US" sz="3400" dirty="0">
                <a:solidFill>
                  <a:schemeClr val="tx1"/>
                </a:solidFill>
              </a:rPr>
              <a:t>. Working safely with Video Display Terminals. Occupational Safety and Health Administration. United States Department of Labor. </a:t>
            </a:r>
            <a:endParaRPr lang="en-US" sz="3400" dirty="0" smtClean="0">
              <a:solidFill>
                <a:schemeClr val="tx1"/>
              </a:solidFill>
            </a:endParaRPr>
          </a:p>
          <a:p>
            <a:pPr lvl="0">
              <a:spcBef>
                <a:spcPts val="0"/>
              </a:spcBef>
            </a:pPr>
            <a:r>
              <a:rPr lang="en-US" sz="3400" u="sng" dirty="0" smtClean="0">
                <a:solidFill>
                  <a:schemeClr val="tx1"/>
                </a:solidFill>
                <a:hlinkClick r:id="rId5"/>
              </a:rPr>
              <a:t>https</a:t>
            </a:r>
            <a:r>
              <a:rPr lang="en-US" sz="3400" u="sng" dirty="0">
                <a:solidFill>
                  <a:schemeClr val="tx1"/>
                </a:solidFill>
                <a:hlinkClick r:id="rId5"/>
              </a:rPr>
              <a:t>://www.osha.gov/Publications/videoDisplay/videoDisplay.html</a:t>
            </a:r>
            <a:r>
              <a:rPr lang="en-US" sz="3400" dirty="0">
                <a:solidFill>
                  <a:schemeClr val="tx1"/>
                </a:solidFill>
              </a:rPr>
              <a:t>    Revised 1997. </a:t>
            </a:r>
            <a:endParaRPr lang="en-US" sz="3400" dirty="0" smtClean="0">
              <a:solidFill>
                <a:schemeClr val="tx1"/>
              </a:solidFill>
            </a:endParaRPr>
          </a:p>
          <a:p>
            <a:pPr>
              <a:spcBef>
                <a:spcPts val="0"/>
              </a:spcBef>
            </a:pPr>
            <a:r>
              <a:rPr lang="en-US" sz="3400" dirty="0">
                <a:solidFill>
                  <a:schemeClr val="tx1"/>
                </a:solidFill>
              </a:rPr>
              <a:t>Standards for Computer Workstation at Duke. Duke Ergonomics Division. </a:t>
            </a:r>
            <a:r>
              <a:rPr lang="en-US" sz="3400" u="sng" dirty="0">
                <a:solidFill>
                  <a:schemeClr val="tx1"/>
                </a:solidFill>
                <a:hlinkClick r:id="rId6"/>
              </a:rPr>
              <a:t>https://</a:t>
            </a:r>
            <a:r>
              <a:rPr lang="en-US" sz="2800" u="sng" dirty="0" smtClean="0">
                <a:solidFill>
                  <a:schemeClr val="tx1"/>
                </a:solidFill>
                <a:hlinkClick r:id="rId6"/>
              </a:rPr>
              <a:t>www.safety.duke.edu/Ergonomics/Documents/StandardsandGuidelinesforComputerWorkstations.pdf</a:t>
            </a:r>
            <a:endParaRPr lang="en-US" sz="2800" u="sng" dirty="0" smtClean="0">
              <a:solidFill>
                <a:schemeClr val="tx1"/>
              </a:solidFill>
            </a:endParaRPr>
          </a:p>
          <a:p>
            <a:pPr>
              <a:spcBef>
                <a:spcPts val="0"/>
              </a:spcBef>
            </a:pPr>
            <a:r>
              <a:rPr lang="en-US" sz="3400" dirty="0" smtClean="0">
                <a:solidFill>
                  <a:schemeClr val="tx1"/>
                </a:solidFill>
              </a:rPr>
              <a:t> </a:t>
            </a:r>
          </a:p>
          <a:p>
            <a:pPr>
              <a:spcBef>
                <a:spcPts val="0"/>
              </a:spcBef>
            </a:pPr>
            <a:r>
              <a:rPr lang="en-US" sz="1050" dirty="0" smtClean="0">
                <a:solidFill>
                  <a:schemeClr val="tx1"/>
                </a:solidFill>
              </a:rPr>
              <a:t>G</a:t>
            </a:r>
            <a:endParaRPr lang="en-US" sz="1300" dirty="0" smtClean="0">
              <a:solidFill>
                <a:schemeClr val="tx1"/>
              </a:solidFill>
            </a:endParaRPr>
          </a:p>
          <a:p>
            <a:endParaRPr lang="en-US" dirty="0" smtClean="0"/>
          </a:p>
        </p:txBody>
      </p:sp>
      <p:sp>
        <p:nvSpPr>
          <p:cNvPr id="26" name="TextBox 25"/>
          <p:cNvSpPr txBox="1"/>
          <p:nvPr/>
        </p:nvSpPr>
        <p:spPr>
          <a:xfrm>
            <a:off x="1993378" y="157986"/>
            <a:ext cx="5076967" cy="1077218"/>
          </a:xfrm>
          <a:prstGeom prst="rect">
            <a:avLst/>
          </a:prstGeom>
          <a:noFill/>
        </p:spPr>
        <p:txBody>
          <a:bodyPr wrap="square" rtlCol="0">
            <a:spAutoFit/>
          </a:bodyPr>
          <a:lstStyle/>
          <a:p>
            <a:pPr algn="ctr"/>
            <a:r>
              <a:rPr lang="en-US" sz="3200" u="sng" dirty="0" smtClean="0">
                <a:solidFill>
                  <a:schemeClr val="accent5">
                    <a:lumMod val="50000"/>
                  </a:schemeClr>
                </a:solidFill>
                <a:latin typeface="Algerian" panose="04020705040A02060702" pitchFamily="82" charset="0"/>
              </a:rPr>
              <a:t>To Summarize- Workplace Equipment</a:t>
            </a:r>
            <a:r>
              <a:rPr lang="en-US" dirty="0" smtClean="0"/>
              <a:t> </a:t>
            </a:r>
            <a:endParaRPr lang="en-US" dirty="0"/>
          </a:p>
        </p:txBody>
      </p:sp>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37950" y="1313939"/>
            <a:ext cx="9095874" cy="4846230"/>
          </a:xfrm>
        </p:spPr>
      </p:pic>
      <p:sp>
        <p:nvSpPr>
          <p:cNvPr id="5" name="TextBox 4"/>
          <p:cNvSpPr txBox="1"/>
          <p:nvPr/>
        </p:nvSpPr>
        <p:spPr>
          <a:xfrm>
            <a:off x="237950" y="3884978"/>
            <a:ext cx="878767" cy="369332"/>
          </a:xfrm>
          <a:prstGeom prst="rect">
            <a:avLst/>
          </a:prstGeom>
          <a:noFill/>
        </p:spPr>
        <p:txBody>
          <a:bodyPr wrap="none" rtlCol="0">
            <a:spAutoFit/>
          </a:bodyPr>
          <a:lstStyle/>
          <a:p>
            <a:r>
              <a:rPr lang="en-US" dirty="0" smtClean="0">
                <a:solidFill>
                  <a:srgbClr val="0070C0"/>
                </a:solidFill>
              </a:rPr>
              <a:t>43-44”</a:t>
            </a:r>
            <a:endParaRPr lang="en-US" dirty="0">
              <a:solidFill>
                <a:srgbClr val="0070C0"/>
              </a:solidFill>
            </a:endParaRPr>
          </a:p>
        </p:txBody>
      </p:sp>
      <p:sp>
        <p:nvSpPr>
          <p:cNvPr id="6" name="TextBox 5"/>
          <p:cNvSpPr txBox="1"/>
          <p:nvPr/>
        </p:nvSpPr>
        <p:spPr>
          <a:xfrm>
            <a:off x="1155027" y="4760891"/>
            <a:ext cx="878767" cy="369332"/>
          </a:xfrm>
          <a:prstGeom prst="rect">
            <a:avLst/>
          </a:prstGeom>
          <a:noFill/>
        </p:spPr>
        <p:txBody>
          <a:bodyPr wrap="none" rtlCol="0">
            <a:spAutoFit/>
          </a:bodyPr>
          <a:lstStyle/>
          <a:p>
            <a:r>
              <a:rPr lang="en-US" dirty="0" smtClean="0">
                <a:solidFill>
                  <a:srgbClr val="0070C0"/>
                </a:solidFill>
              </a:rPr>
              <a:t>27-28”</a:t>
            </a:r>
            <a:endParaRPr lang="en-US" dirty="0">
              <a:solidFill>
                <a:srgbClr val="0070C0"/>
              </a:solidFill>
            </a:endParaRPr>
          </a:p>
        </p:txBody>
      </p:sp>
      <p:sp>
        <p:nvSpPr>
          <p:cNvPr id="7" name="TextBox 6"/>
          <p:cNvSpPr txBox="1"/>
          <p:nvPr/>
        </p:nvSpPr>
        <p:spPr>
          <a:xfrm>
            <a:off x="2444177" y="4942794"/>
            <a:ext cx="878767" cy="369332"/>
          </a:xfrm>
          <a:prstGeom prst="rect">
            <a:avLst/>
          </a:prstGeom>
          <a:noFill/>
        </p:spPr>
        <p:txBody>
          <a:bodyPr wrap="none" rtlCol="0">
            <a:spAutoFit/>
          </a:bodyPr>
          <a:lstStyle/>
          <a:p>
            <a:r>
              <a:rPr lang="en-US" dirty="0" smtClean="0">
                <a:solidFill>
                  <a:srgbClr val="0070C0"/>
                </a:solidFill>
              </a:rPr>
              <a:t>20-30”</a:t>
            </a:r>
            <a:endParaRPr lang="en-US" dirty="0">
              <a:solidFill>
                <a:srgbClr val="0070C0"/>
              </a:solidFill>
            </a:endParaRPr>
          </a:p>
        </p:txBody>
      </p:sp>
      <p:cxnSp>
        <p:nvCxnSpPr>
          <p:cNvPr id="11" name="Straight Arrow Connector 10"/>
          <p:cNvCxnSpPr/>
          <p:nvPr/>
        </p:nvCxnSpPr>
        <p:spPr>
          <a:xfrm>
            <a:off x="5334000" y="4659590"/>
            <a:ext cx="27271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74353" y="4726548"/>
            <a:ext cx="136358" cy="302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0749" y="4944620"/>
            <a:ext cx="1367682" cy="523220"/>
          </a:xfrm>
          <a:prstGeom prst="rect">
            <a:avLst/>
          </a:prstGeom>
          <a:noFill/>
        </p:spPr>
        <p:txBody>
          <a:bodyPr wrap="none" rtlCol="0">
            <a:spAutoFit/>
          </a:bodyPr>
          <a:lstStyle/>
          <a:p>
            <a:r>
              <a:rPr lang="en-US" sz="1400" dirty="0" smtClean="0"/>
              <a:t>Distance</a:t>
            </a:r>
          </a:p>
          <a:p>
            <a:r>
              <a:rPr lang="en-US" sz="1400" dirty="0" smtClean="0">
                <a:solidFill>
                  <a:srgbClr val="0070C0"/>
                </a:solidFill>
              </a:rPr>
              <a:t> 2 finger width</a:t>
            </a:r>
            <a:endParaRPr lang="en-US" sz="1400" dirty="0">
              <a:solidFill>
                <a:srgbClr val="0070C0"/>
              </a:solidFill>
            </a:endParaRPr>
          </a:p>
        </p:txBody>
      </p:sp>
      <p:sp>
        <p:nvSpPr>
          <p:cNvPr id="18" name="TextBox 17"/>
          <p:cNvSpPr txBox="1"/>
          <p:nvPr/>
        </p:nvSpPr>
        <p:spPr>
          <a:xfrm>
            <a:off x="5377651" y="2790289"/>
            <a:ext cx="1053494" cy="307777"/>
          </a:xfrm>
          <a:prstGeom prst="rect">
            <a:avLst/>
          </a:prstGeom>
          <a:noFill/>
        </p:spPr>
        <p:txBody>
          <a:bodyPr wrap="none" rtlCol="0">
            <a:spAutoFit/>
          </a:bodyPr>
          <a:lstStyle/>
          <a:p>
            <a:r>
              <a:rPr lang="en-US" sz="1400" dirty="0" smtClean="0">
                <a:solidFill>
                  <a:srgbClr val="0070C0"/>
                </a:solidFill>
              </a:rPr>
              <a:t>1.5” depth</a:t>
            </a:r>
            <a:endParaRPr lang="en-US" sz="1400" dirty="0">
              <a:solidFill>
                <a:srgbClr val="0070C0"/>
              </a:solidFill>
            </a:endParaRPr>
          </a:p>
        </p:txBody>
      </p:sp>
      <p:sp>
        <p:nvSpPr>
          <p:cNvPr id="19" name="TextBox 18"/>
          <p:cNvSpPr txBox="1"/>
          <p:nvPr/>
        </p:nvSpPr>
        <p:spPr>
          <a:xfrm>
            <a:off x="4553378" y="1313938"/>
            <a:ext cx="947695" cy="369332"/>
          </a:xfrm>
          <a:prstGeom prst="rect">
            <a:avLst/>
          </a:prstGeom>
          <a:noFill/>
        </p:spPr>
        <p:txBody>
          <a:bodyPr wrap="none" rtlCol="0">
            <a:spAutoFit/>
          </a:bodyPr>
          <a:lstStyle/>
          <a:p>
            <a:r>
              <a:rPr lang="en-US" dirty="0" smtClean="0">
                <a:solidFill>
                  <a:srgbClr val="0070C0"/>
                </a:solidFill>
              </a:rPr>
              <a:t>16-29” </a:t>
            </a:r>
            <a:endParaRPr lang="en-US" dirty="0">
              <a:solidFill>
                <a:srgbClr val="0070C0"/>
              </a:solidFill>
            </a:endParaRPr>
          </a:p>
        </p:txBody>
      </p:sp>
      <p:sp>
        <p:nvSpPr>
          <p:cNvPr id="21" name="TextBox 20"/>
          <p:cNvSpPr txBox="1"/>
          <p:nvPr/>
        </p:nvSpPr>
        <p:spPr>
          <a:xfrm>
            <a:off x="7070345" y="5927118"/>
            <a:ext cx="1593706" cy="369332"/>
          </a:xfrm>
          <a:prstGeom prst="rect">
            <a:avLst/>
          </a:prstGeom>
          <a:noFill/>
        </p:spPr>
        <p:txBody>
          <a:bodyPr wrap="none" rtlCol="0">
            <a:spAutoFit/>
          </a:bodyPr>
          <a:lstStyle/>
          <a:p>
            <a:r>
              <a:rPr lang="en-US" dirty="0" smtClean="0">
                <a:solidFill>
                  <a:srgbClr val="0070C0"/>
                </a:solidFill>
              </a:rPr>
              <a:t>5 legged base</a:t>
            </a:r>
            <a:endParaRPr lang="en-US" dirty="0">
              <a:solidFill>
                <a:srgbClr val="0070C0"/>
              </a:solidFill>
            </a:endParaRPr>
          </a:p>
        </p:txBody>
      </p:sp>
      <p:cxnSp>
        <p:nvCxnSpPr>
          <p:cNvPr id="23" name="Straight Arrow Connector 22"/>
          <p:cNvCxnSpPr/>
          <p:nvPr/>
        </p:nvCxnSpPr>
        <p:spPr>
          <a:xfrm>
            <a:off x="7070345" y="3666400"/>
            <a:ext cx="292981" cy="99319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34199" y="4604240"/>
            <a:ext cx="875561" cy="523220"/>
          </a:xfrm>
          <a:prstGeom prst="rect">
            <a:avLst/>
          </a:prstGeom>
          <a:noFill/>
        </p:spPr>
        <p:txBody>
          <a:bodyPr wrap="none" rtlCol="0">
            <a:spAutoFit/>
          </a:bodyPr>
          <a:lstStyle/>
          <a:p>
            <a:r>
              <a:rPr lang="en-US" sz="1400" dirty="0" smtClean="0"/>
              <a:t>Arm rest</a:t>
            </a:r>
          </a:p>
          <a:p>
            <a:r>
              <a:rPr lang="en-US" sz="1400" dirty="0" smtClean="0"/>
              <a:t> height</a:t>
            </a:r>
            <a:endParaRPr lang="en-US" sz="1400" dirty="0"/>
          </a:p>
        </p:txBody>
      </p:sp>
      <p:sp>
        <p:nvSpPr>
          <p:cNvPr id="28" name="TextBox 27"/>
          <p:cNvSpPr txBox="1"/>
          <p:nvPr/>
        </p:nvSpPr>
        <p:spPr>
          <a:xfrm>
            <a:off x="4440355" y="4347434"/>
            <a:ext cx="990977" cy="646331"/>
          </a:xfrm>
          <a:prstGeom prst="rect">
            <a:avLst/>
          </a:prstGeom>
          <a:noFill/>
        </p:spPr>
        <p:txBody>
          <a:bodyPr wrap="none" rtlCol="0">
            <a:spAutoFit/>
          </a:bodyPr>
          <a:lstStyle/>
          <a:p>
            <a:r>
              <a:rPr lang="en-US" dirty="0" smtClean="0">
                <a:solidFill>
                  <a:srgbClr val="0070C0"/>
                </a:solidFill>
              </a:rPr>
              <a:t>~90 </a:t>
            </a:r>
          </a:p>
          <a:p>
            <a:r>
              <a:rPr lang="en-US" dirty="0" smtClean="0">
                <a:solidFill>
                  <a:srgbClr val="0070C0"/>
                </a:solidFill>
              </a:rPr>
              <a:t>degrees</a:t>
            </a:r>
            <a:endParaRPr lang="en-US" dirty="0">
              <a:solidFill>
                <a:srgbClr val="0070C0"/>
              </a:solidFill>
            </a:endParaRPr>
          </a:p>
        </p:txBody>
      </p:sp>
      <p:sp>
        <p:nvSpPr>
          <p:cNvPr id="30" name="TextBox 29"/>
          <p:cNvSpPr txBox="1"/>
          <p:nvPr/>
        </p:nvSpPr>
        <p:spPr>
          <a:xfrm>
            <a:off x="7566457" y="2022969"/>
            <a:ext cx="1754006" cy="369332"/>
          </a:xfrm>
          <a:prstGeom prst="rect">
            <a:avLst/>
          </a:prstGeom>
          <a:noFill/>
        </p:spPr>
        <p:txBody>
          <a:bodyPr wrap="none" rtlCol="0">
            <a:spAutoFit/>
          </a:bodyPr>
          <a:lstStyle/>
          <a:p>
            <a:r>
              <a:rPr lang="en-US" dirty="0" smtClean="0">
                <a:solidFill>
                  <a:srgbClr val="0070C0"/>
                </a:solidFill>
              </a:rPr>
              <a:t>90-120 degrees</a:t>
            </a:r>
            <a:endParaRPr lang="en-US" dirty="0">
              <a:solidFill>
                <a:srgbClr val="0070C0"/>
              </a:solidFill>
            </a:endParaRPr>
          </a:p>
        </p:txBody>
      </p:sp>
      <p:sp>
        <p:nvSpPr>
          <p:cNvPr id="31" name="TextBox 30"/>
          <p:cNvSpPr txBox="1"/>
          <p:nvPr/>
        </p:nvSpPr>
        <p:spPr>
          <a:xfrm>
            <a:off x="8029979" y="2925280"/>
            <a:ext cx="1677062" cy="738664"/>
          </a:xfrm>
          <a:prstGeom prst="rect">
            <a:avLst/>
          </a:prstGeom>
          <a:noFill/>
        </p:spPr>
        <p:txBody>
          <a:bodyPr wrap="none" rtlCol="0">
            <a:spAutoFit/>
          </a:bodyPr>
          <a:lstStyle/>
          <a:p>
            <a:r>
              <a:rPr lang="en-US" sz="1400" dirty="0" smtClean="0">
                <a:solidFill>
                  <a:srgbClr val="0070C0"/>
                </a:solidFill>
              </a:rPr>
              <a:t>15” high</a:t>
            </a:r>
          </a:p>
          <a:p>
            <a:r>
              <a:rPr lang="en-US" sz="1400" dirty="0" smtClean="0">
                <a:solidFill>
                  <a:srgbClr val="0070C0"/>
                </a:solidFill>
              </a:rPr>
              <a:t>12” wide</a:t>
            </a:r>
          </a:p>
          <a:p>
            <a:r>
              <a:rPr lang="en-US" sz="1400" dirty="0" smtClean="0">
                <a:solidFill>
                  <a:srgbClr val="0070C0"/>
                </a:solidFill>
              </a:rPr>
              <a:t>Min. 15 degree tilt</a:t>
            </a:r>
          </a:p>
        </p:txBody>
      </p:sp>
      <p:sp>
        <p:nvSpPr>
          <p:cNvPr id="32" name="TextBox 31"/>
          <p:cNvSpPr txBox="1"/>
          <p:nvPr/>
        </p:nvSpPr>
        <p:spPr>
          <a:xfrm>
            <a:off x="8356081" y="4951055"/>
            <a:ext cx="1029449" cy="954107"/>
          </a:xfrm>
          <a:prstGeom prst="rect">
            <a:avLst/>
          </a:prstGeom>
          <a:noFill/>
        </p:spPr>
        <p:txBody>
          <a:bodyPr wrap="none" rtlCol="0">
            <a:spAutoFit/>
          </a:bodyPr>
          <a:lstStyle/>
          <a:p>
            <a:r>
              <a:rPr lang="en-US" sz="1400" dirty="0" smtClean="0">
                <a:solidFill>
                  <a:srgbClr val="0070C0"/>
                </a:solidFill>
              </a:rPr>
              <a:t>Seat pan </a:t>
            </a:r>
          </a:p>
          <a:p>
            <a:r>
              <a:rPr lang="en-US" sz="1400" dirty="0" smtClean="0">
                <a:solidFill>
                  <a:srgbClr val="0070C0"/>
                </a:solidFill>
              </a:rPr>
              <a:t>height &amp;</a:t>
            </a:r>
          </a:p>
          <a:p>
            <a:r>
              <a:rPr lang="en-US" sz="1400" dirty="0" smtClean="0">
                <a:solidFill>
                  <a:srgbClr val="0070C0"/>
                </a:solidFill>
              </a:rPr>
              <a:t>depth </a:t>
            </a:r>
          </a:p>
          <a:p>
            <a:r>
              <a:rPr lang="en-US" sz="1400" dirty="0" smtClean="0">
                <a:solidFill>
                  <a:srgbClr val="0070C0"/>
                </a:solidFill>
              </a:rPr>
              <a:t>adjustable</a:t>
            </a:r>
            <a:endParaRPr lang="en-US" sz="1400" dirty="0">
              <a:solidFill>
                <a:srgbClr val="0070C0"/>
              </a:solidFill>
            </a:endParaRPr>
          </a:p>
        </p:txBody>
      </p:sp>
      <p:sp>
        <p:nvSpPr>
          <p:cNvPr id="33" name="TextBox 32"/>
          <p:cNvSpPr txBox="1"/>
          <p:nvPr/>
        </p:nvSpPr>
        <p:spPr>
          <a:xfrm>
            <a:off x="4870631" y="2248282"/>
            <a:ext cx="1178528" cy="338554"/>
          </a:xfrm>
          <a:prstGeom prst="rect">
            <a:avLst/>
          </a:prstGeom>
          <a:noFill/>
        </p:spPr>
        <p:txBody>
          <a:bodyPr wrap="none" rtlCol="0">
            <a:spAutoFit/>
          </a:bodyPr>
          <a:lstStyle/>
          <a:p>
            <a:r>
              <a:rPr lang="en-US" sz="1600" dirty="0" smtClean="0">
                <a:solidFill>
                  <a:srgbClr val="0070C0"/>
                </a:solidFill>
              </a:rPr>
              <a:t>15 degrees</a:t>
            </a:r>
            <a:endParaRPr lang="en-US" sz="1600" dirty="0">
              <a:solidFill>
                <a:srgbClr val="0070C0"/>
              </a:solidFill>
            </a:endParaRPr>
          </a:p>
        </p:txBody>
      </p:sp>
      <p:sp>
        <p:nvSpPr>
          <p:cNvPr id="34" name="TextBox 33"/>
          <p:cNvSpPr txBox="1"/>
          <p:nvPr/>
        </p:nvSpPr>
        <p:spPr>
          <a:xfrm>
            <a:off x="7877609" y="4209492"/>
            <a:ext cx="1348446" cy="338554"/>
          </a:xfrm>
          <a:prstGeom prst="rect">
            <a:avLst/>
          </a:prstGeom>
          <a:noFill/>
        </p:spPr>
        <p:txBody>
          <a:bodyPr wrap="none" rtlCol="0">
            <a:spAutoFit/>
          </a:bodyPr>
          <a:lstStyle/>
          <a:p>
            <a:r>
              <a:rPr lang="en-US" sz="1600" u="sng" dirty="0" smtClean="0">
                <a:solidFill>
                  <a:srgbClr val="0070C0"/>
                </a:solidFill>
              </a:rPr>
              <a:t>&gt;</a:t>
            </a:r>
            <a:r>
              <a:rPr lang="en-US" sz="1600" dirty="0" smtClean="0">
                <a:solidFill>
                  <a:srgbClr val="0070C0"/>
                </a:solidFill>
              </a:rPr>
              <a:t> 90 degrees</a:t>
            </a:r>
            <a:endParaRPr lang="en-US" sz="1600" dirty="0">
              <a:solidFill>
                <a:srgbClr val="0070C0"/>
              </a:solidFill>
            </a:endParaRPr>
          </a:p>
        </p:txBody>
      </p:sp>
      <p:cxnSp>
        <p:nvCxnSpPr>
          <p:cNvPr id="36" name="Straight Arrow Connector 35"/>
          <p:cNvCxnSpPr/>
          <p:nvPr/>
        </p:nvCxnSpPr>
        <p:spPr>
          <a:xfrm>
            <a:off x="6913364" y="4209492"/>
            <a:ext cx="1196396" cy="169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064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50000"/>
                  </a:schemeClr>
                </a:solidFill>
                <a:latin typeface="Algerian" panose="04020705040A02060702" pitchFamily="82" charset="0"/>
              </a:rPr>
              <a:t>To Summarize: Good Work Postures</a:t>
            </a:r>
            <a:r>
              <a:rPr lang="en-US" dirty="0" smtClean="0">
                <a:latin typeface="Algerian" panose="04020705040A02060702" pitchFamily="82" charset="0"/>
              </a:rPr>
              <a:t> </a:t>
            </a:r>
            <a:endParaRPr lang="en-US" dirty="0">
              <a:latin typeface="Algerian" panose="04020705040A02060702" pitchFamily="82"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76" y="1201003"/>
            <a:ext cx="2953025" cy="2796097"/>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117" y="1383138"/>
            <a:ext cx="2784821" cy="27960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76" y="3997100"/>
            <a:ext cx="2939801" cy="28609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5341" y="3997100"/>
            <a:ext cx="2784820" cy="2860900"/>
          </a:xfrm>
          <a:prstGeom prst="rect">
            <a:avLst/>
          </a:prstGeom>
        </p:spPr>
      </p:pic>
      <p:sp>
        <p:nvSpPr>
          <p:cNvPr id="10" name="Footer Placeholder 9"/>
          <p:cNvSpPr>
            <a:spLocks noGrp="1"/>
          </p:cNvSpPr>
          <p:nvPr>
            <p:ph type="ftr" sz="quarter" idx="11"/>
          </p:nvPr>
        </p:nvSpPr>
        <p:spPr>
          <a:xfrm>
            <a:off x="3384412" y="6447627"/>
            <a:ext cx="6297612" cy="507803"/>
          </a:xfrm>
        </p:spPr>
        <p:txBody>
          <a:bodyPr/>
          <a:lstStyle/>
          <a:p>
            <a:r>
              <a:rPr lang="en-US" dirty="0"/>
              <a:t>Source: </a:t>
            </a:r>
            <a:r>
              <a:rPr lang="en-US" dirty="0" smtClean="0">
                <a:solidFill>
                  <a:schemeClr val="tx1"/>
                </a:solidFill>
              </a:rPr>
              <a:t>Computer workstations </a:t>
            </a:r>
            <a:r>
              <a:rPr lang="en-US" dirty="0" err="1" smtClean="0">
                <a:solidFill>
                  <a:schemeClr val="tx1"/>
                </a:solidFill>
              </a:rPr>
              <a:t>eTool</a:t>
            </a:r>
            <a:r>
              <a:rPr lang="en-US" dirty="0" smtClean="0">
                <a:solidFill>
                  <a:schemeClr val="tx1"/>
                </a:solidFill>
              </a:rPr>
              <a:t>. OSHA. United Stated Department of Labor. </a:t>
            </a:r>
            <a:r>
              <a:rPr lang="en-US" dirty="0" smtClean="0">
                <a:solidFill>
                  <a:schemeClr val="tx1"/>
                </a:solidFill>
                <a:hlinkClick r:id="rId7"/>
              </a:rPr>
              <a:t>https://www.osha.gov/SLTC/etools/computerworkstations/positions.html</a:t>
            </a:r>
            <a:endParaRPr lang="en-US" dirty="0" smtClean="0">
              <a:solidFill>
                <a:schemeClr val="tx1"/>
              </a:solidFill>
            </a:endParaRPr>
          </a:p>
          <a:p>
            <a:r>
              <a:rPr lang="en-US" dirty="0" smtClean="0"/>
              <a:t>Evaluating </a:t>
            </a:r>
            <a:r>
              <a:rPr lang="en-US" dirty="0"/>
              <a:t>your computer workstation. Oregon OSHA. </a:t>
            </a:r>
            <a:r>
              <a:rPr lang="en-US" u="sng" dirty="0">
                <a:hlinkClick r:id="rId8"/>
              </a:rPr>
              <a:t>http://www.cbs.state.or.us/osha/pdf/pubs/1863.pdf</a:t>
            </a:r>
            <a:r>
              <a:rPr lang="en-US" dirty="0"/>
              <a:t>  </a:t>
            </a:r>
          </a:p>
          <a:p>
            <a:r>
              <a:rPr lang="en-US" dirty="0" smtClean="0">
                <a:solidFill>
                  <a:schemeClr val="tx1"/>
                </a:solidFill>
              </a:rPr>
              <a:t>  </a:t>
            </a:r>
            <a:endParaRPr lang="en-US" dirty="0">
              <a:solidFill>
                <a:schemeClr val="tx1"/>
              </a:solidFill>
            </a:endParaRPr>
          </a:p>
        </p:txBody>
      </p:sp>
      <p:sp>
        <p:nvSpPr>
          <p:cNvPr id="12" name="TextBox 11"/>
          <p:cNvSpPr txBox="1"/>
          <p:nvPr/>
        </p:nvSpPr>
        <p:spPr>
          <a:xfrm>
            <a:off x="3507475" y="1930400"/>
            <a:ext cx="2008883" cy="369332"/>
          </a:xfrm>
          <a:prstGeom prst="rect">
            <a:avLst/>
          </a:prstGeom>
          <a:noFill/>
        </p:spPr>
        <p:txBody>
          <a:bodyPr wrap="none" rtlCol="0">
            <a:spAutoFit/>
          </a:bodyPr>
          <a:lstStyle/>
          <a:p>
            <a:r>
              <a:rPr lang="en-US" dirty="0" smtClean="0"/>
              <a:t>----Upright sitting</a:t>
            </a:r>
            <a:endParaRPr lang="en-US" dirty="0"/>
          </a:p>
        </p:txBody>
      </p:sp>
      <p:sp>
        <p:nvSpPr>
          <p:cNvPr id="13" name="TextBox 12"/>
          <p:cNvSpPr txBox="1"/>
          <p:nvPr/>
        </p:nvSpPr>
        <p:spPr>
          <a:xfrm>
            <a:off x="5854890" y="3184768"/>
            <a:ext cx="1410964" cy="369332"/>
          </a:xfrm>
          <a:prstGeom prst="rect">
            <a:avLst/>
          </a:prstGeom>
          <a:noFill/>
        </p:spPr>
        <p:txBody>
          <a:bodyPr wrap="none" rtlCol="0">
            <a:spAutoFit/>
          </a:bodyPr>
          <a:lstStyle/>
          <a:p>
            <a:r>
              <a:rPr lang="en-US" dirty="0" smtClean="0"/>
              <a:t>Standing----</a:t>
            </a:r>
            <a:endParaRPr lang="en-US" dirty="0"/>
          </a:p>
        </p:txBody>
      </p:sp>
      <p:sp>
        <p:nvSpPr>
          <p:cNvPr id="14" name="TextBox 13"/>
          <p:cNvSpPr txBox="1"/>
          <p:nvPr/>
        </p:nvSpPr>
        <p:spPr>
          <a:xfrm>
            <a:off x="3384412" y="4507045"/>
            <a:ext cx="2156360" cy="369332"/>
          </a:xfrm>
          <a:prstGeom prst="rect">
            <a:avLst/>
          </a:prstGeom>
          <a:noFill/>
        </p:spPr>
        <p:txBody>
          <a:bodyPr wrap="none" rtlCol="0">
            <a:spAutoFit/>
          </a:bodyPr>
          <a:lstStyle/>
          <a:p>
            <a:r>
              <a:rPr lang="en-US" dirty="0" smtClean="0"/>
              <a:t>----Declined Sitting</a:t>
            </a:r>
            <a:endParaRPr lang="en-US" dirty="0"/>
          </a:p>
        </p:txBody>
      </p:sp>
      <p:sp>
        <p:nvSpPr>
          <p:cNvPr id="15" name="TextBox 14"/>
          <p:cNvSpPr txBox="1"/>
          <p:nvPr/>
        </p:nvSpPr>
        <p:spPr>
          <a:xfrm>
            <a:off x="5109494" y="5762378"/>
            <a:ext cx="2156360" cy="369332"/>
          </a:xfrm>
          <a:prstGeom prst="rect">
            <a:avLst/>
          </a:prstGeom>
          <a:noFill/>
        </p:spPr>
        <p:txBody>
          <a:bodyPr wrap="square" rtlCol="0">
            <a:spAutoFit/>
          </a:bodyPr>
          <a:lstStyle/>
          <a:p>
            <a:r>
              <a:rPr lang="en-US" dirty="0" smtClean="0"/>
              <a:t>Reclined sitting----</a:t>
            </a:r>
            <a:endParaRPr lang="en-US" dirty="0"/>
          </a:p>
        </p:txBody>
      </p:sp>
    </p:spTree>
    <p:extLst>
      <p:ext uri="{BB962C8B-B14F-4D97-AF65-F5344CB8AC3E}">
        <p14:creationId xmlns:p14="http://schemas.microsoft.com/office/powerpoint/2010/main" val="3701855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5" y="0"/>
            <a:ext cx="8596668" cy="1320800"/>
          </a:xfrm>
        </p:spPr>
        <p:txBody>
          <a:bodyPr/>
          <a:lstStyle/>
          <a:p>
            <a:pPr algn="ctr"/>
            <a:r>
              <a:rPr lang="en-US" dirty="0">
                <a:solidFill>
                  <a:schemeClr val="accent5">
                    <a:lumMod val="50000"/>
                  </a:schemeClr>
                </a:solidFill>
                <a:latin typeface="Algerian" panose="04020705040A02060702" pitchFamily="82" charset="0"/>
              </a:rPr>
              <a:t>Strategies for overcoming muscle 	Fatigue</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 y="1320800"/>
            <a:ext cx="4940969" cy="5537200"/>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172545" y="2027850"/>
            <a:ext cx="3019455" cy="2799626"/>
          </a:xfrm>
        </p:spPr>
      </p:pic>
      <p:sp>
        <p:nvSpPr>
          <p:cNvPr id="8" name="TextBox 7"/>
          <p:cNvSpPr txBox="1"/>
          <p:nvPr/>
        </p:nvSpPr>
        <p:spPr>
          <a:xfrm>
            <a:off x="0" y="6488668"/>
            <a:ext cx="3436903" cy="276999"/>
          </a:xfrm>
          <a:prstGeom prst="rect">
            <a:avLst/>
          </a:prstGeom>
          <a:noFill/>
        </p:spPr>
        <p:txBody>
          <a:bodyPr wrap="none" rtlCol="0">
            <a:spAutoFit/>
          </a:bodyPr>
          <a:lstStyle/>
          <a:p>
            <a:r>
              <a:rPr lang="en-US" sz="1200" dirty="0" smtClean="0">
                <a:solidFill>
                  <a:schemeClr val="bg1"/>
                </a:solidFill>
              </a:rPr>
              <a:t>Image source: www.sinceresoul.wordpress.com</a:t>
            </a:r>
            <a:endParaRPr lang="en-US" sz="1200" dirty="0">
              <a:solidFill>
                <a:schemeClr val="bg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968" y="1310105"/>
            <a:ext cx="4231577" cy="5537200"/>
          </a:xfrm>
          <a:prstGeom prst="rect">
            <a:avLst/>
          </a:prstGeom>
        </p:spPr>
      </p:pic>
      <p:sp>
        <p:nvSpPr>
          <p:cNvPr id="3" name="TextBox 2"/>
          <p:cNvSpPr txBox="1"/>
          <p:nvPr/>
        </p:nvSpPr>
        <p:spPr>
          <a:xfrm>
            <a:off x="9103388" y="4827476"/>
            <a:ext cx="2528743" cy="1661993"/>
          </a:xfrm>
          <a:prstGeom prst="rect">
            <a:avLst/>
          </a:prstGeom>
          <a:noFill/>
        </p:spPr>
        <p:txBody>
          <a:bodyPr wrap="square" rtlCol="0">
            <a:spAutoFit/>
          </a:bodyPr>
          <a:lstStyle/>
          <a:p>
            <a:r>
              <a:rPr lang="en-US" sz="1200" dirty="0" smtClean="0"/>
              <a:t>References:</a:t>
            </a:r>
          </a:p>
          <a:p>
            <a:r>
              <a:rPr lang="en-US" sz="1200" dirty="0"/>
              <a:t>Evaluating your computer workstation. Oregon OSHA. </a:t>
            </a:r>
            <a:r>
              <a:rPr lang="en-US" sz="1200" u="sng" dirty="0">
                <a:hlinkClick r:id="rId6"/>
              </a:rPr>
              <a:t>http://www.cbs.state.or.us/osha/pdf/pubs/1863.pdf</a:t>
            </a:r>
            <a:r>
              <a:rPr lang="en-US" sz="1200" dirty="0"/>
              <a:t>  </a:t>
            </a:r>
            <a:endParaRPr lang="en-US" sz="1200" dirty="0" smtClean="0"/>
          </a:p>
          <a:p>
            <a:r>
              <a:rPr lang="en-US" sz="1200" dirty="0" smtClean="0"/>
              <a:t>Irmak </a:t>
            </a:r>
            <a:r>
              <a:rPr lang="en-US" sz="1200" dirty="0"/>
              <a:t>et al, Work </a:t>
            </a:r>
            <a:r>
              <a:rPr lang="en-US" sz="1200" dirty="0" smtClean="0"/>
              <a:t>2012</a:t>
            </a:r>
          </a:p>
          <a:p>
            <a:r>
              <a:rPr lang="en-US" sz="1200" dirty="0" smtClean="0"/>
              <a:t>Goodman et al, Work 2012</a:t>
            </a:r>
            <a:endParaRPr lang="en-US" sz="1200" dirty="0"/>
          </a:p>
          <a:p>
            <a:endParaRPr lang="en-US" dirty="0"/>
          </a:p>
        </p:txBody>
      </p:sp>
      <p:sp>
        <p:nvSpPr>
          <p:cNvPr id="5" name="TextBox 4"/>
          <p:cNvSpPr txBox="1"/>
          <p:nvPr/>
        </p:nvSpPr>
        <p:spPr>
          <a:xfrm>
            <a:off x="6136183" y="6598821"/>
            <a:ext cx="2497543" cy="276999"/>
          </a:xfrm>
          <a:prstGeom prst="rect">
            <a:avLst/>
          </a:prstGeom>
          <a:noFill/>
        </p:spPr>
        <p:txBody>
          <a:bodyPr wrap="none" rtlCol="0">
            <a:spAutoFit/>
          </a:bodyPr>
          <a:lstStyle/>
          <a:p>
            <a:r>
              <a:rPr lang="en-US" sz="1200" dirty="0">
                <a:solidFill>
                  <a:schemeClr val="bg1">
                    <a:lumMod val="50000"/>
                  </a:schemeClr>
                </a:solidFill>
              </a:rPr>
              <a:t>Image </a:t>
            </a:r>
            <a:r>
              <a:rPr lang="en-US" sz="1200" dirty="0" smtClean="0">
                <a:solidFill>
                  <a:schemeClr val="bg1">
                    <a:lumMod val="50000"/>
                  </a:schemeClr>
                </a:solidFill>
              </a:rPr>
              <a:t>source: </a:t>
            </a:r>
            <a:r>
              <a:rPr lang="en-US" sz="1200" dirty="0" smtClean="0">
                <a:solidFill>
                  <a:schemeClr val="bg1">
                    <a:lumMod val="50000"/>
                  </a:schemeClr>
                </a:solidFill>
                <a:hlinkClick r:id="rId7"/>
              </a:rPr>
              <a:t>www.gixmodo.com</a:t>
            </a:r>
            <a:endParaRPr lang="en-US" sz="1200" dirty="0">
              <a:solidFill>
                <a:schemeClr val="bg1">
                  <a:lumMod val="50000"/>
                </a:schemeClr>
              </a:solidFill>
            </a:endParaRPr>
          </a:p>
        </p:txBody>
      </p:sp>
    </p:spTree>
    <p:extLst>
      <p:ext uri="{BB962C8B-B14F-4D97-AF65-F5344CB8AC3E}">
        <p14:creationId xmlns:p14="http://schemas.microsoft.com/office/powerpoint/2010/main" val="4011482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958" y="23151"/>
            <a:ext cx="8596668" cy="1320800"/>
          </a:xfrm>
        </p:spPr>
        <p:txBody>
          <a:bodyPr/>
          <a:lstStyle/>
          <a:p>
            <a:pPr algn="ctr"/>
            <a:r>
              <a:rPr lang="en-US" dirty="0" smtClean="0"/>
              <a:t> </a:t>
            </a:r>
            <a:r>
              <a:rPr lang="en-US" dirty="0" smtClean="0">
                <a:solidFill>
                  <a:schemeClr val="accent5">
                    <a:lumMod val="50000"/>
                  </a:schemeClr>
                </a:solidFill>
                <a:latin typeface="Algerian" panose="04020705040A02060702" pitchFamily="82" charset="0"/>
              </a:rPr>
              <a:t>REST BREAKS </a:t>
            </a:r>
            <a:endParaRPr lang="en-US" dirty="0">
              <a:solidFill>
                <a:schemeClr val="accent5">
                  <a:lumMod val="50000"/>
                </a:schemeClr>
              </a:solidFill>
              <a:latin typeface="Algerian" panose="04020705040A02060702" pitchFamily="82"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852056"/>
            <a:ext cx="5089969" cy="5444836"/>
          </a:xfrm>
        </p:spPr>
      </p:pic>
      <p:sp>
        <p:nvSpPr>
          <p:cNvPr id="4" name="Content Placeholder 3"/>
          <p:cNvSpPr>
            <a:spLocks noGrp="1"/>
          </p:cNvSpPr>
          <p:nvPr>
            <p:ph sz="half" idx="2"/>
          </p:nvPr>
        </p:nvSpPr>
        <p:spPr>
          <a:xfrm>
            <a:off x="5089969" y="852056"/>
            <a:ext cx="6236121" cy="6005944"/>
          </a:xfrm>
        </p:spPr>
        <p:txBody>
          <a:bodyPr>
            <a:normAutofit/>
          </a:bodyPr>
          <a:lstStyle/>
          <a:p>
            <a:pPr>
              <a:buFont typeface="Courier New" panose="02070309020205020404" pitchFamily="49" charset="0"/>
              <a:buChar char="o"/>
            </a:pPr>
            <a:r>
              <a:rPr lang="en-US" dirty="0" smtClean="0"/>
              <a:t>Purpose of </a:t>
            </a:r>
            <a:r>
              <a:rPr lang="en-US" dirty="0" err="1" smtClean="0"/>
              <a:t>restbreaks</a:t>
            </a:r>
            <a:r>
              <a:rPr lang="en-US" dirty="0" smtClean="0"/>
              <a:t> (</a:t>
            </a:r>
            <a:r>
              <a:rPr lang="en-US" dirty="0" err="1" smtClean="0"/>
              <a:t>Galinsky</a:t>
            </a:r>
            <a:r>
              <a:rPr lang="en-US" dirty="0" smtClean="0"/>
              <a:t> et al, 2000, </a:t>
            </a:r>
            <a:r>
              <a:rPr lang="en-US" dirty="0" err="1" smtClean="0"/>
              <a:t>Leyshon</a:t>
            </a:r>
            <a:r>
              <a:rPr lang="en-US" dirty="0" smtClean="0"/>
              <a:t> et al)</a:t>
            </a:r>
          </a:p>
          <a:p>
            <a:pPr>
              <a:buFont typeface="Courier New" panose="02070309020205020404" pitchFamily="49" charset="0"/>
              <a:buChar char="o"/>
            </a:pPr>
            <a:r>
              <a:rPr lang="en-US" dirty="0" smtClean="0"/>
              <a:t>15 min breaks in each shift, 30 min lunch break and 5 min break to each hour unattached to a break found beneficial (</a:t>
            </a:r>
            <a:r>
              <a:rPr lang="en-US" dirty="0" err="1" smtClean="0"/>
              <a:t>Galinsky</a:t>
            </a:r>
            <a:r>
              <a:rPr lang="en-US" dirty="0" smtClean="0"/>
              <a:t> et al, 2000)</a:t>
            </a:r>
          </a:p>
          <a:p>
            <a:pPr>
              <a:buFont typeface="Courier New" panose="02070309020205020404" pitchFamily="49" charset="0"/>
              <a:buChar char="o"/>
            </a:pPr>
            <a:r>
              <a:rPr lang="en-US" dirty="0" smtClean="0"/>
              <a:t>Scheduled rest breaks v/s Rest breaks when one desires (Mclean et al, 2001)</a:t>
            </a:r>
          </a:p>
          <a:p>
            <a:pPr>
              <a:buFont typeface="Courier New" panose="02070309020205020404" pitchFamily="49" charset="0"/>
              <a:buChar char="o"/>
            </a:pPr>
            <a:r>
              <a:rPr lang="en-US" dirty="0" smtClean="0"/>
              <a:t>Concept of Microbreaks (</a:t>
            </a:r>
            <a:r>
              <a:rPr lang="en-US" dirty="0" err="1" smtClean="0"/>
              <a:t>Marangoni</a:t>
            </a:r>
            <a:r>
              <a:rPr lang="en-US" dirty="0" smtClean="0"/>
              <a:t> AH, Work 2010)</a:t>
            </a:r>
          </a:p>
          <a:p>
            <a:pPr>
              <a:buFont typeface="Courier New" panose="02070309020205020404" pitchFamily="49" charset="0"/>
              <a:buChar char="o"/>
            </a:pPr>
            <a:r>
              <a:rPr lang="en-US" dirty="0" smtClean="0"/>
              <a:t>Microbreaks (10 to 15 seconds), on a fixed schedule, of every 20 minutes for back, shoulder and forearm and every 40 minutes for the neck. (Mclean et al, 2001)</a:t>
            </a:r>
          </a:p>
          <a:p>
            <a:pPr>
              <a:buFont typeface="Courier New" panose="02070309020205020404" pitchFamily="49" charset="0"/>
              <a:buChar char="o"/>
            </a:pPr>
            <a:r>
              <a:rPr lang="en-US" dirty="0" smtClean="0"/>
              <a:t>3 min break after every 20 minutes in those with existing neck and shoulder symptoms. (</a:t>
            </a:r>
            <a:r>
              <a:rPr lang="en-US" dirty="0" err="1" smtClean="0"/>
              <a:t>Nakphet</a:t>
            </a:r>
            <a:r>
              <a:rPr lang="en-US" dirty="0" smtClean="0"/>
              <a:t> et al, 2014)</a:t>
            </a:r>
          </a:p>
          <a:p>
            <a:pPr>
              <a:buFont typeface="Courier New" panose="02070309020205020404" pitchFamily="49" charset="0"/>
              <a:buChar char="o"/>
            </a:pPr>
            <a:r>
              <a:rPr lang="en-US" dirty="0" smtClean="0"/>
              <a:t>Benefits </a:t>
            </a:r>
            <a:r>
              <a:rPr lang="en-US" dirty="0"/>
              <a:t>of Exercise Reminder Software (Irmak et al, 2012) </a:t>
            </a:r>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a:p>
            <a:endParaRPr lang="en-US" dirty="0" smtClean="0"/>
          </a:p>
          <a:p>
            <a:endParaRPr lang="en-US" dirty="0"/>
          </a:p>
        </p:txBody>
      </p:sp>
      <p:sp>
        <p:nvSpPr>
          <p:cNvPr id="3" name="TextBox 2"/>
          <p:cNvSpPr txBox="1"/>
          <p:nvPr/>
        </p:nvSpPr>
        <p:spPr>
          <a:xfrm>
            <a:off x="310151" y="6100927"/>
            <a:ext cx="6123463" cy="1846659"/>
          </a:xfrm>
          <a:prstGeom prst="rect">
            <a:avLst/>
          </a:prstGeom>
          <a:noFill/>
        </p:spPr>
        <p:txBody>
          <a:bodyPr wrap="square" rtlCol="0">
            <a:spAutoFit/>
          </a:bodyPr>
          <a:lstStyle/>
          <a:p>
            <a:r>
              <a:rPr lang="en-US" sz="1200" dirty="0" smtClean="0"/>
              <a:t>References: </a:t>
            </a:r>
          </a:p>
          <a:p>
            <a:r>
              <a:rPr lang="en-US" sz="1200" dirty="0" err="1" smtClean="0"/>
              <a:t>Galinsky</a:t>
            </a:r>
            <a:r>
              <a:rPr lang="en-US" sz="1200" dirty="0" smtClean="0"/>
              <a:t> </a:t>
            </a:r>
            <a:r>
              <a:rPr lang="en-US" sz="1200" dirty="0"/>
              <a:t>et al, Ergonomics </a:t>
            </a:r>
            <a:r>
              <a:rPr lang="en-US" sz="1200" dirty="0" smtClean="0"/>
              <a:t>2000, Irmak </a:t>
            </a:r>
            <a:r>
              <a:rPr lang="en-US" sz="1200" dirty="0"/>
              <a:t>et al, Work </a:t>
            </a:r>
            <a:r>
              <a:rPr lang="en-US" sz="1200" dirty="0" smtClean="0"/>
              <a:t>2012,</a:t>
            </a:r>
          </a:p>
          <a:p>
            <a:r>
              <a:rPr lang="en-US" sz="1200" dirty="0" err="1"/>
              <a:t>Leyshon</a:t>
            </a:r>
            <a:r>
              <a:rPr lang="en-US" sz="1200" dirty="0"/>
              <a:t> et al Work </a:t>
            </a:r>
            <a:r>
              <a:rPr lang="en-US" sz="1200" dirty="0" smtClean="0"/>
              <a:t>2010, </a:t>
            </a:r>
            <a:r>
              <a:rPr lang="en-US" sz="1200" dirty="0" err="1"/>
              <a:t>Marangoni</a:t>
            </a:r>
            <a:r>
              <a:rPr lang="en-US" sz="1200" dirty="0"/>
              <a:t> AH. Work </a:t>
            </a:r>
            <a:r>
              <a:rPr lang="en-US" sz="1200" dirty="0" smtClean="0"/>
              <a:t>2010, </a:t>
            </a:r>
            <a:r>
              <a:rPr lang="en-US" sz="1200" dirty="0"/>
              <a:t>McLean et al App Ergon </a:t>
            </a:r>
            <a:r>
              <a:rPr lang="en-US" sz="1200" dirty="0" smtClean="0"/>
              <a:t>2001, </a:t>
            </a:r>
            <a:r>
              <a:rPr lang="en-US" sz="1200" dirty="0" err="1"/>
              <a:t>Nakphet</a:t>
            </a:r>
            <a:r>
              <a:rPr lang="en-US" sz="1200" dirty="0"/>
              <a:t> et al. </a:t>
            </a:r>
            <a:r>
              <a:rPr lang="en-US" sz="1200" dirty="0" err="1"/>
              <a:t>Int</a:t>
            </a:r>
            <a:r>
              <a:rPr lang="en-US" sz="1200" dirty="0"/>
              <a:t> J </a:t>
            </a:r>
            <a:r>
              <a:rPr lang="en-US" sz="1200" dirty="0" err="1"/>
              <a:t>Occup</a:t>
            </a:r>
            <a:r>
              <a:rPr lang="en-US" sz="1200" dirty="0"/>
              <a:t> </a:t>
            </a:r>
            <a:r>
              <a:rPr lang="en-US" sz="1200" dirty="0" err="1"/>
              <a:t>Saf</a:t>
            </a:r>
            <a:r>
              <a:rPr lang="en-US" sz="1200" dirty="0"/>
              <a:t> Ergon. 2014. </a:t>
            </a:r>
          </a:p>
          <a:p>
            <a:endParaRPr lang="en-US" sz="1200" dirty="0"/>
          </a:p>
          <a:p>
            <a:endParaRPr lang="en-US" sz="1200" dirty="0"/>
          </a:p>
          <a:p>
            <a:endParaRPr lang="en-US" sz="1200" dirty="0"/>
          </a:p>
          <a:p>
            <a:endParaRPr lang="en-US" sz="1200" dirty="0"/>
          </a:p>
          <a:p>
            <a:endParaRPr lang="en-US" dirty="0"/>
          </a:p>
        </p:txBody>
      </p:sp>
    </p:spTree>
    <p:extLst>
      <p:ext uri="{BB962C8B-B14F-4D97-AF65-F5344CB8AC3E}">
        <p14:creationId xmlns:p14="http://schemas.microsoft.com/office/powerpoint/2010/main" val="305817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5">
                    <a:lumMod val="50000"/>
                  </a:schemeClr>
                </a:solidFill>
                <a:latin typeface="Algerian" panose="04020705040A02060702" pitchFamily="82" charset="0"/>
              </a:rPr>
              <a:t>Stretches/Exercises</a:t>
            </a:r>
            <a:r>
              <a:rPr lang="en-US" dirty="0">
                <a:solidFill>
                  <a:schemeClr val="accent5">
                    <a:lumMod val="60000"/>
                    <a:lumOff val="40000"/>
                  </a:schemeClr>
                </a:solidFill>
              </a:rPr>
              <a:t/>
            </a:r>
            <a:br>
              <a:rPr lang="en-US" dirty="0">
                <a:solidFill>
                  <a:schemeClr val="accent5">
                    <a:lumMod val="60000"/>
                    <a:lumOff val="40000"/>
                  </a:schemeClr>
                </a:solidFill>
              </a:rPr>
            </a:br>
            <a:endParaRPr lang="en-US" dirty="0">
              <a:solidFill>
                <a:schemeClr val="accent5">
                  <a:lumMod val="60000"/>
                  <a:lumOff val="40000"/>
                </a:schemeClr>
              </a:solidFill>
            </a:endParaRPr>
          </a:p>
        </p:txBody>
      </p:sp>
      <p:sp>
        <p:nvSpPr>
          <p:cNvPr id="3" name="Content Placeholder 2"/>
          <p:cNvSpPr>
            <a:spLocks noGrp="1"/>
          </p:cNvSpPr>
          <p:nvPr>
            <p:ph idx="1"/>
          </p:nvPr>
        </p:nvSpPr>
        <p:spPr>
          <a:xfrm>
            <a:off x="163773" y="1583140"/>
            <a:ext cx="9317111" cy="5026208"/>
          </a:xfrm>
        </p:spPr>
        <p:txBody>
          <a:bodyPr>
            <a:normAutofit/>
          </a:bodyPr>
          <a:lstStyle/>
          <a:p>
            <a:r>
              <a:rPr lang="en-US" dirty="0" smtClean="0">
                <a:solidFill>
                  <a:schemeClr val="accent1">
                    <a:lumMod val="50000"/>
                  </a:schemeClr>
                </a:solidFill>
              </a:rPr>
              <a:t>Stretching exercises could be incorporated during the rest breaks. Each exercise could be repeated for 3 to 5 times, as tolerated. (Oregon OSHA) </a:t>
            </a:r>
          </a:p>
          <a:p>
            <a:r>
              <a:rPr lang="en-US" dirty="0" smtClean="0">
                <a:solidFill>
                  <a:schemeClr val="accent1">
                    <a:lumMod val="50000"/>
                  </a:schemeClr>
                </a:solidFill>
              </a:rPr>
              <a:t>If stretches are included, perform each stretch for 10 to 15 seconds. (</a:t>
            </a:r>
            <a:r>
              <a:rPr lang="en-US" dirty="0" err="1" smtClean="0">
                <a:solidFill>
                  <a:schemeClr val="accent1">
                    <a:lumMod val="50000"/>
                  </a:schemeClr>
                </a:solidFill>
              </a:rPr>
              <a:t>Marangoni</a:t>
            </a:r>
            <a:r>
              <a:rPr lang="en-US" dirty="0" smtClean="0">
                <a:solidFill>
                  <a:schemeClr val="accent1">
                    <a:lumMod val="50000"/>
                  </a:schemeClr>
                </a:solidFill>
              </a:rPr>
              <a:t> AH, 2010)</a:t>
            </a:r>
          </a:p>
          <a:p>
            <a:r>
              <a:rPr lang="en-US" dirty="0" smtClean="0">
                <a:solidFill>
                  <a:schemeClr val="accent1">
                    <a:lumMod val="50000"/>
                  </a:schemeClr>
                </a:solidFill>
              </a:rPr>
              <a:t>At least one stretch is recommended at every 6 minutes. </a:t>
            </a:r>
            <a:r>
              <a:rPr lang="en-US" dirty="0">
                <a:solidFill>
                  <a:schemeClr val="accent1">
                    <a:lumMod val="50000"/>
                  </a:schemeClr>
                </a:solidFill>
              </a:rPr>
              <a:t>(</a:t>
            </a:r>
            <a:r>
              <a:rPr lang="en-US" dirty="0" err="1">
                <a:solidFill>
                  <a:schemeClr val="accent1">
                    <a:lumMod val="50000"/>
                  </a:schemeClr>
                </a:solidFill>
              </a:rPr>
              <a:t>Marangoni</a:t>
            </a:r>
            <a:r>
              <a:rPr lang="en-US" dirty="0">
                <a:solidFill>
                  <a:schemeClr val="accent1">
                    <a:lumMod val="50000"/>
                  </a:schemeClr>
                </a:solidFill>
              </a:rPr>
              <a:t> AH, 2010)</a:t>
            </a:r>
            <a:endParaRPr lang="en-US" dirty="0" smtClean="0">
              <a:solidFill>
                <a:schemeClr val="accent1">
                  <a:lumMod val="50000"/>
                </a:schemeClr>
              </a:solidFill>
            </a:endParaRPr>
          </a:p>
          <a:p>
            <a:r>
              <a:rPr lang="en-US" dirty="0" smtClean="0">
                <a:solidFill>
                  <a:schemeClr val="accent1">
                    <a:lumMod val="50000"/>
                  </a:schemeClr>
                </a:solidFill>
              </a:rPr>
              <a:t>Role of media in which the stretches are administered. </a:t>
            </a:r>
            <a:r>
              <a:rPr lang="en-US" dirty="0">
                <a:solidFill>
                  <a:schemeClr val="accent1">
                    <a:lumMod val="50000"/>
                  </a:schemeClr>
                </a:solidFill>
              </a:rPr>
              <a:t>(</a:t>
            </a:r>
            <a:r>
              <a:rPr lang="en-US" dirty="0" err="1">
                <a:solidFill>
                  <a:schemeClr val="accent1">
                    <a:lumMod val="50000"/>
                  </a:schemeClr>
                </a:solidFill>
              </a:rPr>
              <a:t>Marangoni</a:t>
            </a:r>
            <a:r>
              <a:rPr lang="en-US" dirty="0">
                <a:solidFill>
                  <a:schemeClr val="accent1">
                    <a:lumMod val="50000"/>
                  </a:schemeClr>
                </a:solidFill>
              </a:rPr>
              <a:t> AH, 2010)</a:t>
            </a:r>
            <a:endParaRPr lang="en-US" dirty="0" smtClean="0">
              <a:solidFill>
                <a:schemeClr val="accent1">
                  <a:lumMod val="50000"/>
                </a:schemeClr>
              </a:solidFill>
            </a:endParaRPr>
          </a:p>
          <a:p>
            <a:r>
              <a:rPr lang="en-US" dirty="0" smtClean="0">
                <a:solidFill>
                  <a:schemeClr val="accent1">
                    <a:lumMod val="50000"/>
                  </a:schemeClr>
                </a:solidFill>
              </a:rPr>
              <a:t>Participants may have slight discomfort with the stretching exercises and postural discomfort. (Cause: Muscle tightness) </a:t>
            </a:r>
            <a:r>
              <a:rPr lang="en-US" dirty="0">
                <a:solidFill>
                  <a:schemeClr val="accent1">
                    <a:lumMod val="50000"/>
                  </a:schemeClr>
                </a:solidFill>
              </a:rPr>
              <a:t>(Goodman et al, Work 2012)</a:t>
            </a:r>
          </a:p>
          <a:p>
            <a:r>
              <a:rPr lang="en-US" dirty="0" smtClean="0">
                <a:solidFill>
                  <a:schemeClr val="accent1">
                    <a:lumMod val="50000"/>
                  </a:schemeClr>
                </a:solidFill>
              </a:rPr>
              <a:t>Recommendation for multi-approach intervention (Goodman et al, Work 2012)</a:t>
            </a:r>
          </a:p>
          <a:p>
            <a:r>
              <a:rPr lang="en-US" sz="2400" b="1" dirty="0" smtClean="0">
                <a:solidFill>
                  <a:schemeClr val="accent4">
                    <a:lumMod val="50000"/>
                  </a:schemeClr>
                </a:solidFill>
              </a:rPr>
              <a:t>Those who have existing medical condition or injury, are strongly recommended to see their physician/physical therapist before doing any of the following exercises.  </a:t>
            </a:r>
          </a:p>
          <a:p>
            <a:endParaRPr lang="en-US" sz="2400" dirty="0" smtClean="0">
              <a:solidFill>
                <a:schemeClr val="accent1">
                  <a:lumMod val="50000"/>
                </a:schemeClr>
              </a:solidFill>
            </a:endParaRPr>
          </a:p>
        </p:txBody>
      </p:sp>
      <p:sp>
        <p:nvSpPr>
          <p:cNvPr id="4" name="TextBox 3"/>
          <p:cNvSpPr txBox="1"/>
          <p:nvPr/>
        </p:nvSpPr>
        <p:spPr>
          <a:xfrm>
            <a:off x="497304" y="6209238"/>
            <a:ext cx="8357938" cy="984885"/>
          </a:xfrm>
          <a:prstGeom prst="rect">
            <a:avLst/>
          </a:prstGeom>
          <a:noFill/>
        </p:spPr>
        <p:txBody>
          <a:bodyPr wrap="square" rtlCol="0">
            <a:spAutoFit/>
          </a:bodyPr>
          <a:lstStyle/>
          <a:p>
            <a:r>
              <a:rPr lang="en-US" sz="1100" dirty="0" smtClean="0"/>
              <a:t>References: </a:t>
            </a:r>
          </a:p>
          <a:p>
            <a:r>
              <a:rPr lang="en-US" sz="1100" dirty="0" smtClean="0"/>
              <a:t>Evaluating </a:t>
            </a:r>
            <a:r>
              <a:rPr lang="en-US" sz="1100" dirty="0"/>
              <a:t>your computer workstation. Oregon OSHA. </a:t>
            </a:r>
            <a:r>
              <a:rPr lang="en-US" sz="1100" u="sng" dirty="0">
                <a:hlinkClick r:id="rId3"/>
              </a:rPr>
              <a:t>http://www.cbs.state.or.us/osha/pdf/pubs/1863.pdf</a:t>
            </a:r>
            <a:r>
              <a:rPr lang="en-US" sz="1100" dirty="0"/>
              <a:t> </a:t>
            </a:r>
          </a:p>
          <a:p>
            <a:r>
              <a:rPr lang="en-US" sz="1100" dirty="0" smtClean="0"/>
              <a:t>Goodman et al Work 2012</a:t>
            </a:r>
            <a:r>
              <a:rPr lang="en-US" sz="1200" dirty="0" smtClean="0"/>
              <a:t>, </a:t>
            </a:r>
            <a:r>
              <a:rPr lang="en-US" sz="1200" dirty="0" err="1" smtClean="0"/>
              <a:t>Marangoni</a:t>
            </a:r>
            <a:r>
              <a:rPr lang="en-US" sz="1200" dirty="0" smtClean="0"/>
              <a:t> AH. Work 2010, </a:t>
            </a:r>
            <a:r>
              <a:rPr lang="en-US" sz="1200" dirty="0" err="1"/>
              <a:t>Nakphet</a:t>
            </a:r>
            <a:r>
              <a:rPr lang="en-US" sz="1200" dirty="0"/>
              <a:t> et al. </a:t>
            </a:r>
            <a:r>
              <a:rPr lang="en-US" sz="1200" dirty="0" err="1"/>
              <a:t>Int</a:t>
            </a:r>
            <a:r>
              <a:rPr lang="en-US" sz="1200" dirty="0"/>
              <a:t> J </a:t>
            </a:r>
            <a:r>
              <a:rPr lang="en-US" sz="1200" dirty="0" err="1"/>
              <a:t>Occup</a:t>
            </a:r>
            <a:r>
              <a:rPr lang="en-US" sz="1200" dirty="0"/>
              <a:t> </a:t>
            </a:r>
            <a:r>
              <a:rPr lang="en-US" sz="1200" dirty="0" err="1"/>
              <a:t>Saf</a:t>
            </a:r>
            <a:r>
              <a:rPr lang="en-US" sz="1200" dirty="0"/>
              <a:t> Ergon. 2014 </a:t>
            </a:r>
          </a:p>
          <a:p>
            <a:endParaRPr lang="en-US" sz="1200" dirty="0" smtClean="0"/>
          </a:p>
          <a:p>
            <a:endParaRPr lang="en-US" sz="1200" dirty="0"/>
          </a:p>
        </p:txBody>
      </p:sp>
    </p:spTree>
    <p:extLst>
      <p:ext uri="{BB962C8B-B14F-4D97-AF65-F5344CB8AC3E}">
        <p14:creationId xmlns:p14="http://schemas.microsoft.com/office/powerpoint/2010/main" val="429549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50000"/>
                  </a:schemeClr>
                </a:solidFill>
                <a:latin typeface="Algerian" panose="04020705040A02060702" pitchFamily="82" charset="0"/>
              </a:rPr>
              <a:t>Exercises/Stretches </a:t>
            </a:r>
            <a:endParaRPr lang="en-US" dirty="0">
              <a:solidFill>
                <a:schemeClr val="accent5">
                  <a:lumMod val="50000"/>
                </a:schemeClr>
              </a:solidFill>
              <a:latin typeface="Algerian" panose="04020705040A02060702" pitchFamily="82" charset="0"/>
            </a:endParaRPr>
          </a:p>
        </p:txBody>
      </p:sp>
      <p:sp>
        <p:nvSpPr>
          <p:cNvPr id="3" name="Content Placeholder 2"/>
          <p:cNvSpPr>
            <a:spLocks noGrp="1"/>
          </p:cNvSpPr>
          <p:nvPr>
            <p:ph idx="1"/>
          </p:nvPr>
        </p:nvSpPr>
        <p:spPr>
          <a:xfrm>
            <a:off x="286603" y="1705970"/>
            <a:ext cx="9198591" cy="5049672"/>
          </a:xfrm>
        </p:spPr>
        <p:txBody>
          <a:bodyPr>
            <a:normAutofit fontScale="92500" lnSpcReduction="20000"/>
          </a:bodyPr>
          <a:lstStyle/>
          <a:p>
            <a:r>
              <a:rPr lang="en-US" sz="2400" b="1" dirty="0">
                <a:solidFill>
                  <a:srgbClr val="FF0000"/>
                </a:solidFill>
              </a:rPr>
              <a:t>Those who have existing medical condition or injury, are strongly recommended to see their </a:t>
            </a:r>
            <a:r>
              <a:rPr lang="en-US" sz="2400" b="1" dirty="0" smtClean="0">
                <a:solidFill>
                  <a:srgbClr val="FF0000"/>
                </a:solidFill>
              </a:rPr>
              <a:t>physician/physical therapist </a:t>
            </a:r>
            <a:r>
              <a:rPr lang="en-US" sz="2400" b="1" dirty="0">
                <a:solidFill>
                  <a:srgbClr val="FF0000"/>
                </a:solidFill>
              </a:rPr>
              <a:t>before doing any of these exercises</a:t>
            </a:r>
            <a:r>
              <a:rPr lang="en-US" sz="2400" dirty="0">
                <a:solidFill>
                  <a:schemeClr val="accent2">
                    <a:lumMod val="50000"/>
                  </a:schemeClr>
                </a:solidFill>
              </a:rPr>
              <a:t>. </a:t>
            </a:r>
            <a:endParaRPr lang="en-US" sz="2400" dirty="0" smtClean="0">
              <a:solidFill>
                <a:schemeClr val="accent2">
                  <a:lumMod val="50000"/>
                </a:schemeClr>
              </a:solidFill>
            </a:endParaRPr>
          </a:p>
          <a:p>
            <a:r>
              <a:rPr lang="en-US" dirty="0" smtClean="0">
                <a:solidFill>
                  <a:schemeClr val="accent2">
                    <a:lumMod val="50000"/>
                  </a:schemeClr>
                </a:solidFill>
              </a:rPr>
              <a:t>Repeat each exercises 3 to 5 times, </a:t>
            </a:r>
            <a:r>
              <a:rPr lang="en-US" dirty="0" smtClean="0">
                <a:solidFill>
                  <a:schemeClr val="accent1">
                    <a:lumMod val="50000"/>
                  </a:schemeClr>
                </a:solidFill>
              </a:rPr>
              <a:t>as </a:t>
            </a:r>
            <a:r>
              <a:rPr lang="en-US" dirty="0">
                <a:solidFill>
                  <a:schemeClr val="accent1">
                    <a:lumMod val="50000"/>
                  </a:schemeClr>
                </a:solidFill>
              </a:rPr>
              <a:t>long as the exercises do not cause or exacerbate any </a:t>
            </a:r>
            <a:r>
              <a:rPr lang="en-US" dirty="0" smtClean="0">
                <a:solidFill>
                  <a:schemeClr val="accent1">
                    <a:lumMod val="50000"/>
                  </a:schemeClr>
                </a:solidFill>
              </a:rPr>
              <a:t>discomfort/pain</a:t>
            </a:r>
          </a:p>
          <a:p>
            <a:r>
              <a:rPr lang="en-US" dirty="0" smtClean="0">
                <a:solidFill>
                  <a:schemeClr val="accent1">
                    <a:lumMod val="50000"/>
                  </a:schemeClr>
                </a:solidFill>
              </a:rPr>
              <a:t>Each exercise should elicit only stretch, NOT PAIN. </a:t>
            </a:r>
            <a:endParaRPr lang="en-US" dirty="0" smtClean="0">
              <a:solidFill>
                <a:schemeClr val="accent2">
                  <a:lumMod val="50000"/>
                </a:schemeClr>
              </a:solidFill>
            </a:endParaRPr>
          </a:p>
          <a:p>
            <a:r>
              <a:rPr lang="en-US" dirty="0" smtClean="0">
                <a:solidFill>
                  <a:schemeClr val="accent2">
                    <a:lumMod val="50000"/>
                  </a:schemeClr>
                </a:solidFill>
              </a:rPr>
              <a:t> All exercises could be done together or an exercise </a:t>
            </a:r>
          </a:p>
          <a:p>
            <a:pPr marL="0" indent="0">
              <a:buNone/>
            </a:pPr>
            <a:r>
              <a:rPr lang="en-US" dirty="0">
                <a:solidFill>
                  <a:schemeClr val="accent2">
                    <a:lumMod val="50000"/>
                  </a:schemeClr>
                </a:solidFill>
              </a:rPr>
              <a:t> </a:t>
            </a:r>
            <a:r>
              <a:rPr lang="en-US" dirty="0" smtClean="0">
                <a:solidFill>
                  <a:schemeClr val="accent2">
                    <a:lumMod val="50000"/>
                  </a:schemeClr>
                </a:solidFill>
              </a:rPr>
              <a:t>     addressing a specific part could be worked on. </a:t>
            </a:r>
          </a:p>
          <a:p>
            <a:r>
              <a:rPr lang="en-US" dirty="0" smtClean="0">
                <a:solidFill>
                  <a:schemeClr val="accent2">
                    <a:lumMod val="50000"/>
                  </a:schemeClr>
                </a:solidFill>
              </a:rPr>
              <a:t>The following exercises were recommended by Oregon</a:t>
            </a:r>
          </a:p>
          <a:p>
            <a:pPr marL="0" indent="0">
              <a:buNone/>
            </a:pPr>
            <a:r>
              <a:rPr lang="en-US" dirty="0">
                <a:solidFill>
                  <a:schemeClr val="accent2">
                    <a:lumMod val="50000"/>
                  </a:schemeClr>
                </a:solidFill>
              </a:rPr>
              <a:t> </a:t>
            </a:r>
            <a:r>
              <a:rPr lang="en-US" dirty="0" smtClean="0">
                <a:solidFill>
                  <a:schemeClr val="accent2">
                    <a:lumMod val="50000"/>
                  </a:schemeClr>
                </a:solidFill>
              </a:rPr>
              <a:t>      OSHA</a:t>
            </a:r>
          </a:p>
          <a:p>
            <a:r>
              <a:rPr lang="en-US" u="sng" dirty="0" smtClean="0">
                <a:solidFill>
                  <a:schemeClr val="accent2">
                    <a:lumMod val="50000"/>
                  </a:schemeClr>
                </a:solidFill>
              </a:rPr>
              <a:t>Neck:</a:t>
            </a:r>
          </a:p>
          <a:p>
            <a:pPr>
              <a:buFont typeface="Courier New" panose="02070309020205020404" pitchFamily="49" charset="0"/>
              <a:buChar char="o"/>
            </a:pPr>
            <a:r>
              <a:rPr lang="en-US" dirty="0" smtClean="0">
                <a:solidFill>
                  <a:schemeClr val="accent2">
                    <a:lumMod val="50000"/>
                  </a:schemeClr>
                </a:solidFill>
              </a:rPr>
              <a:t>Keeping your head and ear in one line, move your</a:t>
            </a:r>
          </a:p>
          <a:p>
            <a:pPr marL="0" indent="0">
              <a:buNone/>
            </a:pPr>
            <a:r>
              <a:rPr lang="en-US" dirty="0" smtClean="0">
                <a:solidFill>
                  <a:schemeClr val="accent2">
                    <a:lumMod val="50000"/>
                  </a:schemeClr>
                </a:solidFill>
              </a:rPr>
              <a:t> head back and then forward. Try to perform the </a:t>
            </a:r>
          </a:p>
          <a:p>
            <a:pPr marL="0" indent="0">
              <a:buNone/>
            </a:pPr>
            <a:r>
              <a:rPr lang="en-US" dirty="0" smtClean="0">
                <a:solidFill>
                  <a:schemeClr val="accent2">
                    <a:lumMod val="50000"/>
                  </a:schemeClr>
                </a:solidFill>
              </a:rPr>
              <a:t>movement in each direction as much as possible.</a:t>
            </a:r>
            <a:endParaRPr lang="en-US" dirty="0">
              <a:solidFill>
                <a:schemeClr val="accent2">
                  <a:lumMod val="50000"/>
                </a:schemeClr>
              </a:solidFill>
            </a:endParaRPr>
          </a:p>
          <a:p>
            <a:pPr marL="0" indent="0">
              <a:buNone/>
            </a:pPr>
            <a:endParaRPr lang="en-US" sz="1200" dirty="0" smtClean="0">
              <a:solidFill>
                <a:schemeClr val="accent2">
                  <a:lumMod val="50000"/>
                </a:schemeClr>
              </a:solidFill>
            </a:endParaRPr>
          </a:p>
          <a:p>
            <a:pPr marL="0" indent="0">
              <a:buNone/>
            </a:pPr>
            <a:r>
              <a:rPr lang="en-US" sz="1200" dirty="0">
                <a:solidFill>
                  <a:schemeClr val="tx1"/>
                </a:solidFill>
              </a:rPr>
              <a:t>Source: Evaluating your computer workstation. Oregon OSHA. </a:t>
            </a:r>
            <a:r>
              <a:rPr lang="en-US" sz="1200" u="sng" dirty="0">
                <a:solidFill>
                  <a:schemeClr val="tx1"/>
                </a:solidFill>
                <a:hlinkClick r:id="rId3"/>
              </a:rPr>
              <a:t>http://www.cbs.state.or.us/osha/pdf/pubs/1863.pdf</a:t>
            </a:r>
            <a:r>
              <a:rPr lang="en-US" sz="1200" dirty="0">
                <a:solidFill>
                  <a:schemeClr val="tx1"/>
                </a:solidFill>
              </a:rPr>
              <a:t> </a:t>
            </a:r>
          </a:p>
          <a:p>
            <a:pPr marL="0" indent="0">
              <a:buNone/>
            </a:pPr>
            <a:endParaRPr lang="en-US" dirty="0" smtClean="0">
              <a:solidFill>
                <a:schemeClr val="accent2">
                  <a:lumMod val="50000"/>
                </a:schemeClr>
              </a:solidFill>
            </a:endParaRPr>
          </a:p>
          <a:p>
            <a:pPr marL="0" indent="0">
              <a:buNone/>
            </a:pPr>
            <a:endParaRPr lang="en-US" dirty="0"/>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6332" y="2535451"/>
            <a:ext cx="3118862" cy="3073779"/>
          </a:xfrm>
          <a:prstGeom prst="rect">
            <a:avLst/>
          </a:prstGeom>
        </p:spPr>
      </p:pic>
    </p:spTree>
    <p:extLst>
      <p:ext uri="{BB962C8B-B14F-4D97-AF65-F5344CB8AC3E}">
        <p14:creationId xmlns:p14="http://schemas.microsoft.com/office/powerpoint/2010/main" val="1619886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50000"/>
                  </a:schemeClr>
                </a:solidFill>
                <a:latin typeface="Algerian" panose="04020705040A02060702" pitchFamily="82" charset="0"/>
              </a:rPr>
              <a:t>Work related Disorders </a:t>
            </a:r>
            <a:endParaRPr lang="en-US" dirty="0">
              <a:solidFill>
                <a:schemeClr val="accent4">
                  <a:lumMod val="50000"/>
                </a:schemeClr>
              </a:solidFill>
              <a:latin typeface="Algerian" panose="04020705040A02060702" pitchFamily="82" charset="0"/>
            </a:endParaRPr>
          </a:p>
        </p:txBody>
      </p:sp>
      <p:sp>
        <p:nvSpPr>
          <p:cNvPr id="3" name="Content Placeholder 2"/>
          <p:cNvSpPr>
            <a:spLocks noGrp="1"/>
          </p:cNvSpPr>
          <p:nvPr>
            <p:ph idx="1"/>
          </p:nvPr>
        </p:nvSpPr>
        <p:spPr>
          <a:xfrm>
            <a:off x="377371" y="1538515"/>
            <a:ext cx="8896631" cy="5319486"/>
          </a:xfrm>
        </p:spPr>
        <p:txBody>
          <a:bodyPr>
            <a:normAutofit fontScale="92500" lnSpcReduction="20000"/>
          </a:bodyPr>
          <a:lstStyle/>
          <a:p>
            <a:r>
              <a:rPr lang="en-US" sz="2000" dirty="0">
                <a:solidFill>
                  <a:schemeClr val="accent4">
                    <a:lumMod val="50000"/>
                  </a:schemeClr>
                </a:solidFill>
              </a:rPr>
              <a:t>Concept of </a:t>
            </a:r>
            <a:r>
              <a:rPr lang="en-US" sz="2000" u="sng" dirty="0">
                <a:solidFill>
                  <a:schemeClr val="accent4">
                    <a:lumMod val="50000"/>
                  </a:schemeClr>
                </a:solidFill>
              </a:rPr>
              <a:t>Work related </a:t>
            </a:r>
            <a:r>
              <a:rPr lang="en-US" sz="2000" u="sng" dirty="0" smtClean="0">
                <a:solidFill>
                  <a:schemeClr val="accent4">
                    <a:lumMod val="50000"/>
                  </a:schemeClr>
                </a:solidFill>
              </a:rPr>
              <a:t>Musculoskeletal </a:t>
            </a:r>
            <a:r>
              <a:rPr lang="en-US" sz="2000" u="sng" dirty="0">
                <a:solidFill>
                  <a:schemeClr val="accent4">
                    <a:lumMod val="50000"/>
                  </a:schemeClr>
                </a:solidFill>
              </a:rPr>
              <a:t>Disorders (WRMD) </a:t>
            </a:r>
            <a:r>
              <a:rPr lang="en-US" sz="2000" dirty="0">
                <a:solidFill>
                  <a:schemeClr val="accent4">
                    <a:lumMod val="50000"/>
                  </a:schemeClr>
                </a:solidFill>
              </a:rPr>
              <a:t>as described by Occupational Safety and Health Administration (OSHA). </a:t>
            </a:r>
            <a:r>
              <a:rPr lang="en-US" sz="2000" dirty="0" smtClean="0">
                <a:solidFill>
                  <a:schemeClr val="accent4">
                    <a:lumMod val="50000"/>
                  </a:schemeClr>
                </a:solidFill>
              </a:rPr>
              <a:t>(</a:t>
            </a:r>
            <a:r>
              <a:rPr lang="en-US" sz="2000" dirty="0">
                <a:solidFill>
                  <a:schemeClr val="accent4">
                    <a:lumMod val="50000"/>
                  </a:schemeClr>
                </a:solidFill>
              </a:rPr>
              <a:t>Musculoskeletal means related to muscles and bones.)</a:t>
            </a:r>
          </a:p>
          <a:p>
            <a:r>
              <a:rPr lang="en-US" sz="2000" dirty="0">
                <a:solidFill>
                  <a:schemeClr val="accent4">
                    <a:lumMod val="50000"/>
                  </a:schemeClr>
                </a:solidFill>
              </a:rPr>
              <a:t>600,000 cases of WRMD, at national level. </a:t>
            </a:r>
            <a:r>
              <a:rPr lang="en-US" sz="1300" dirty="0">
                <a:solidFill>
                  <a:schemeClr val="accent4">
                    <a:lumMod val="50000"/>
                  </a:schemeClr>
                </a:solidFill>
              </a:rPr>
              <a:t>(Unified Fall agenda, OSHA, 2014)</a:t>
            </a:r>
          </a:p>
          <a:p>
            <a:r>
              <a:rPr lang="en-US" sz="2000" dirty="0">
                <a:solidFill>
                  <a:schemeClr val="accent4">
                    <a:lumMod val="50000"/>
                  </a:schemeClr>
                </a:solidFill>
              </a:rPr>
              <a:t>117,290 cases of WRMD in occupations involving extensive computer work, at national level. </a:t>
            </a:r>
            <a:r>
              <a:rPr lang="en-US" sz="1300" dirty="0">
                <a:solidFill>
                  <a:schemeClr val="accent4">
                    <a:lumMod val="50000"/>
                  </a:schemeClr>
                </a:solidFill>
              </a:rPr>
              <a:t>(Economic New Release, United States Department of Labor, 2013) </a:t>
            </a:r>
          </a:p>
          <a:p>
            <a:r>
              <a:rPr lang="en-US" sz="2000" dirty="0">
                <a:solidFill>
                  <a:schemeClr val="accent4">
                    <a:lumMod val="50000"/>
                  </a:schemeClr>
                </a:solidFill>
              </a:rPr>
              <a:t>Direct costs ($ 20 billion/ year) and Indirect Costs associated with WRMD. </a:t>
            </a:r>
            <a:r>
              <a:rPr lang="en-US" sz="1300" dirty="0">
                <a:solidFill>
                  <a:schemeClr val="accent4">
                    <a:lumMod val="50000"/>
                  </a:schemeClr>
                </a:solidFill>
              </a:rPr>
              <a:t>(Unified Fall Agenda, OSHA, 2014</a:t>
            </a:r>
            <a:r>
              <a:rPr lang="en-US" sz="1300" dirty="0" smtClean="0">
                <a:solidFill>
                  <a:schemeClr val="accent4">
                    <a:lumMod val="50000"/>
                  </a:schemeClr>
                </a:solidFill>
              </a:rPr>
              <a:t>)</a:t>
            </a:r>
          </a:p>
          <a:p>
            <a:r>
              <a:rPr lang="en-US" sz="2000" dirty="0" smtClean="0">
                <a:solidFill>
                  <a:schemeClr val="accent4">
                    <a:lumMod val="50000"/>
                  </a:schemeClr>
                </a:solidFill>
              </a:rPr>
              <a:t>More than 50% computer employees, who perform computer work 15 hours/ week report musculoskeletal symptoms, </a:t>
            </a:r>
            <a:r>
              <a:rPr lang="en-US" sz="2000" dirty="0">
                <a:solidFill>
                  <a:schemeClr val="accent4">
                    <a:lumMod val="50000"/>
                  </a:schemeClr>
                </a:solidFill>
              </a:rPr>
              <a:t>during the first year after starting a new job. </a:t>
            </a:r>
            <a:r>
              <a:rPr lang="en-US" sz="1300" dirty="0">
                <a:solidFill>
                  <a:schemeClr val="accent4">
                    <a:lumMod val="50000"/>
                  </a:schemeClr>
                </a:solidFill>
              </a:rPr>
              <a:t>(</a:t>
            </a:r>
            <a:r>
              <a:rPr lang="en-US" sz="1300" dirty="0" err="1">
                <a:solidFill>
                  <a:schemeClr val="accent4">
                    <a:lumMod val="50000"/>
                  </a:schemeClr>
                </a:solidFill>
              </a:rPr>
              <a:t>Gerr</a:t>
            </a:r>
            <a:r>
              <a:rPr lang="en-US" sz="1300" dirty="0">
                <a:solidFill>
                  <a:schemeClr val="accent4">
                    <a:lumMod val="50000"/>
                  </a:schemeClr>
                </a:solidFill>
              </a:rPr>
              <a:t> et al 2002) </a:t>
            </a:r>
          </a:p>
          <a:p>
            <a:r>
              <a:rPr lang="en-US" sz="2000" dirty="0" smtClean="0">
                <a:solidFill>
                  <a:schemeClr val="accent4">
                    <a:lumMod val="50000"/>
                  </a:schemeClr>
                </a:solidFill>
              </a:rPr>
              <a:t>1% of computer employees, who perform computer work 5 hours/ week develop with carpal tunnel syndrome (injury to the nerves at the wrist), during the first year after starting a new job. </a:t>
            </a:r>
            <a:r>
              <a:rPr lang="en-US" sz="1300" dirty="0" smtClean="0">
                <a:solidFill>
                  <a:schemeClr val="accent4">
                    <a:lumMod val="50000"/>
                  </a:schemeClr>
                </a:solidFill>
              </a:rPr>
              <a:t>(</a:t>
            </a:r>
            <a:r>
              <a:rPr lang="en-US" sz="1300" dirty="0" err="1" smtClean="0">
                <a:solidFill>
                  <a:schemeClr val="accent4">
                    <a:lumMod val="50000"/>
                  </a:schemeClr>
                </a:solidFill>
              </a:rPr>
              <a:t>Gerr</a:t>
            </a:r>
            <a:r>
              <a:rPr lang="en-US" sz="1300" dirty="0" smtClean="0">
                <a:solidFill>
                  <a:schemeClr val="accent4">
                    <a:lumMod val="50000"/>
                  </a:schemeClr>
                </a:solidFill>
              </a:rPr>
              <a:t> et al 2002) </a:t>
            </a:r>
            <a:endParaRPr lang="en-US" sz="1300" dirty="0">
              <a:solidFill>
                <a:schemeClr val="accent4">
                  <a:lumMod val="50000"/>
                </a:schemeClr>
              </a:solidFill>
            </a:endParaRPr>
          </a:p>
          <a:p>
            <a:pPr>
              <a:spcBef>
                <a:spcPts val="0"/>
              </a:spcBef>
            </a:pPr>
            <a:endParaRPr lang="en-US" sz="1200" dirty="0" smtClean="0"/>
          </a:p>
          <a:p>
            <a:pPr>
              <a:spcBef>
                <a:spcPts val="0"/>
              </a:spcBef>
            </a:pPr>
            <a:endParaRPr lang="en-US" sz="1200" dirty="0"/>
          </a:p>
          <a:p>
            <a:pPr>
              <a:spcBef>
                <a:spcPts val="0"/>
              </a:spcBef>
            </a:pPr>
            <a:r>
              <a:rPr lang="en-US" sz="1200" dirty="0" smtClean="0"/>
              <a:t>Sources</a:t>
            </a:r>
            <a:r>
              <a:rPr lang="en-US" sz="1200" dirty="0"/>
              <a:t>:</a:t>
            </a:r>
          </a:p>
          <a:p>
            <a:pPr>
              <a:spcBef>
                <a:spcPts val="0"/>
              </a:spcBef>
              <a:buFont typeface="Courier New" panose="02070309020205020404" pitchFamily="49" charset="0"/>
              <a:buChar char="o"/>
            </a:pPr>
            <a:r>
              <a:rPr lang="en-US" sz="1200" dirty="0"/>
              <a:t>Occupational Employment Statistics. United States Department of Labor. </a:t>
            </a:r>
            <a:r>
              <a:rPr lang="en-US" sz="1200" u="sng" dirty="0">
                <a:hlinkClick r:id="rId3"/>
              </a:rPr>
              <a:t>http://www.bls.gov/oes/current/oes150000.htm</a:t>
            </a:r>
            <a:r>
              <a:rPr lang="en-US" sz="1200" dirty="0"/>
              <a:t> Last modified 4/1/14</a:t>
            </a:r>
          </a:p>
          <a:p>
            <a:pPr>
              <a:spcBef>
                <a:spcPts val="0"/>
              </a:spcBef>
              <a:buFont typeface="Courier New" panose="02070309020205020404" pitchFamily="49" charset="0"/>
              <a:buChar char="o"/>
            </a:pPr>
            <a:r>
              <a:rPr lang="en-US" sz="1200" dirty="0"/>
              <a:t>Prevention of Work-related </a:t>
            </a:r>
            <a:r>
              <a:rPr lang="en-US" sz="1200" dirty="0" smtClean="0"/>
              <a:t> Fa</a:t>
            </a:r>
            <a:endParaRPr lang="en-US" sz="1200" dirty="0"/>
          </a:p>
          <a:p>
            <a:pPr>
              <a:spcBef>
                <a:spcPts val="0"/>
              </a:spcBef>
              <a:buFont typeface="Courier New" panose="02070309020205020404" pitchFamily="49" charset="0"/>
              <a:buChar char="o"/>
            </a:pPr>
            <a:r>
              <a:rPr lang="en-US" sz="1200" dirty="0"/>
              <a:t>Economic News Release. Bureau of Labor Statistics. United States of Department of Labor. </a:t>
            </a:r>
            <a:r>
              <a:rPr lang="en-US" sz="1200" dirty="0">
                <a:hlinkClick r:id="rId4"/>
              </a:rPr>
              <a:t>http://www.bls.gov/news.release/osh2.t03.htm</a:t>
            </a:r>
            <a:r>
              <a:rPr lang="en-US" sz="1200" dirty="0"/>
              <a:t>  Last modified 12/16/14. </a:t>
            </a:r>
            <a:endParaRPr lang="en-US" sz="1200" dirty="0" smtClean="0"/>
          </a:p>
          <a:p>
            <a:pPr>
              <a:spcBef>
                <a:spcPts val="0"/>
              </a:spcBef>
              <a:buFont typeface="Courier New" panose="02070309020205020404" pitchFamily="49" charset="0"/>
              <a:buChar char="o"/>
            </a:pPr>
            <a:r>
              <a:rPr lang="en-US" sz="1200" dirty="0" err="1" smtClean="0"/>
              <a:t>Gerr</a:t>
            </a:r>
            <a:r>
              <a:rPr lang="en-US" sz="1200" dirty="0" smtClean="0"/>
              <a:t> et al. Am J </a:t>
            </a:r>
            <a:r>
              <a:rPr lang="en-US" sz="1200" dirty="0" err="1" smtClean="0"/>
              <a:t>Ind</a:t>
            </a:r>
            <a:r>
              <a:rPr lang="en-US" sz="1200" dirty="0" smtClean="0"/>
              <a:t> </a:t>
            </a:r>
            <a:r>
              <a:rPr lang="en-US" sz="1300" dirty="0" smtClean="0"/>
              <a:t>Med 2002; </a:t>
            </a:r>
            <a:r>
              <a:rPr lang="en-US" sz="1300" dirty="0" err="1" smtClean="0"/>
              <a:t>Occiphinti</a:t>
            </a:r>
            <a:r>
              <a:rPr lang="en-US" sz="1300" dirty="0" smtClean="0"/>
              <a:t> E et al. Med Lav. 1993; Goodman et al, Work 2012; Greene et al, Work, 2005</a:t>
            </a:r>
          </a:p>
          <a:p>
            <a:pPr>
              <a:spcBef>
                <a:spcPts val="0"/>
              </a:spcBef>
              <a:buFont typeface="Courier New" panose="02070309020205020404" pitchFamily="49" charset="0"/>
              <a:buChar char="o"/>
            </a:pPr>
            <a:endParaRPr lang="en-US" dirty="0"/>
          </a:p>
        </p:txBody>
      </p:sp>
    </p:spTree>
    <p:extLst>
      <p:ext uri="{BB962C8B-B14F-4D97-AF65-F5344CB8AC3E}">
        <p14:creationId xmlns:p14="http://schemas.microsoft.com/office/powerpoint/2010/main" val="3320222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chemeClr val="accent5">
                    <a:lumMod val="50000"/>
                  </a:schemeClr>
                </a:solidFill>
                <a:latin typeface="Algerian" panose="04020705040A02060702" pitchFamily="82" charset="0"/>
              </a:rPr>
              <a:t>Exercises/ Stretches</a:t>
            </a:r>
            <a:endParaRPr lang="en-US" dirty="0">
              <a:solidFill>
                <a:schemeClr val="accent5">
                  <a:lumMod val="50000"/>
                </a:schemeClr>
              </a:solidFill>
              <a:latin typeface="Algerian" panose="04020705040A02060702" pitchFamily="82" charset="0"/>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930400"/>
            <a:ext cx="3527562" cy="3869899"/>
          </a:xfrm>
        </p:spPr>
      </p:pic>
      <p:sp>
        <p:nvSpPr>
          <p:cNvPr id="5" name="Content Placeholder 4"/>
          <p:cNvSpPr>
            <a:spLocks noGrp="1"/>
          </p:cNvSpPr>
          <p:nvPr>
            <p:ph sz="half" idx="2"/>
          </p:nvPr>
        </p:nvSpPr>
        <p:spPr>
          <a:xfrm>
            <a:off x="3527562" y="1930400"/>
            <a:ext cx="6423774" cy="4927599"/>
          </a:xfrm>
        </p:spPr>
        <p:txBody>
          <a:bodyPr>
            <a:normAutofit/>
          </a:bodyPr>
          <a:lstStyle/>
          <a:p>
            <a:r>
              <a:rPr lang="en-US" sz="2400" u="sng" dirty="0" smtClean="0">
                <a:solidFill>
                  <a:schemeClr val="accent2">
                    <a:lumMod val="50000"/>
                  </a:schemeClr>
                </a:solidFill>
              </a:rPr>
              <a:t>Shoulders:</a:t>
            </a:r>
          </a:p>
          <a:p>
            <a:pPr>
              <a:buFont typeface="Courier New" panose="02070309020205020404" pitchFamily="49" charset="0"/>
              <a:buChar char="o"/>
            </a:pPr>
            <a:r>
              <a:rPr lang="en-US" sz="2400" dirty="0" smtClean="0">
                <a:solidFill>
                  <a:schemeClr val="accent2">
                    <a:lumMod val="50000"/>
                  </a:schemeClr>
                </a:solidFill>
              </a:rPr>
              <a:t>Rotate your shoulders backwards, with arms hanging at the side of the body. </a:t>
            </a:r>
          </a:p>
          <a:p>
            <a:pPr>
              <a:buFont typeface="Courier New" panose="02070309020205020404" pitchFamily="49" charset="0"/>
              <a:buChar char="o"/>
            </a:pPr>
            <a:r>
              <a:rPr lang="en-US" sz="2400" dirty="0" smtClean="0">
                <a:solidFill>
                  <a:schemeClr val="accent2">
                    <a:lumMod val="50000"/>
                  </a:schemeClr>
                </a:solidFill>
              </a:rPr>
              <a:t>Shrug your shoulders up and down. </a:t>
            </a:r>
            <a:endParaRPr lang="en-US" sz="2400" dirty="0">
              <a:solidFill>
                <a:schemeClr val="accent2">
                  <a:lumMod val="50000"/>
                </a:schemeClr>
              </a:solidFill>
            </a:endParaRPr>
          </a:p>
          <a:p>
            <a:pPr>
              <a:buFont typeface="Courier New" panose="02070309020205020404" pitchFamily="49" charset="0"/>
              <a:buChar char="o"/>
            </a:pPr>
            <a:r>
              <a:rPr lang="en-US" sz="2400" dirty="0" smtClean="0">
                <a:solidFill>
                  <a:schemeClr val="accent2">
                    <a:lumMod val="50000"/>
                  </a:schemeClr>
                </a:solidFill>
              </a:rPr>
              <a:t>Lifting your elbows away from your body, as shown in the picture, squeeze your shoulder blades together, as if you were trying to trap a pencil in between the shoulder blades. Squeeze the shoulder blades together and then relax. </a:t>
            </a:r>
            <a:endParaRPr lang="en-US" sz="2400" dirty="0">
              <a:solidFill>
                <a:schemeClr val="accent2">
                  <a:lumMod val="50000"/>
                </a:schemeClr>
              </a:solidFill>
            </a:endParaRPr>
          </a:p>
          <a:p>
            <a:pPr marL="0" indent="0">
              <a:buNone/>
            </a:pPr>
            <a:r>
              <a:rPr lang="en-US" sz="1300" dirty="0">
                <a:solidFill>
                  <a:schemeClr val="tx1"/>
                </a:solidFill>
              </a:rPr>
              <a:t>Source: Evaluating your computer workstation. Oregon OSHA. </a:t>
            </a:r>
            <a:r>
              <a:rPr lang="en-US" sz="1300" u="sng" dirty="0">
                <a:solidFill>
                  <a:schemeClr val="tx1"/>
                </a:solidFill>
                <a:hlinkClick r:id="rId4"/>
              </a:rPr>
              <a:t>http://www.cbs.state.or.us/osha/pdf/pubs/1863.pdf</a:t>
            </a:r>
            <a:r>
              <a:rPr lang="en-US" sz="1300" dirty="0">
                <a:solidFill>
                  <a:schemeClr val="tx1"/>
                </a:solidFill>
              </a:rPr>
              <a:t> </a:t>
            </a:r>
          </a:p>
          <a:p>
            <a:pPr>
              <a:buFont typeface="Courier New" panose="02070309020205020404" pitchFamily="49" charset="0"/>
              <a:buChar char="o"/>
            </a:pPr>
            <a:endParaRPr lang="en-US" sz="2400" dirty="0">
              <a:solidFill>
                <a:schemeClr val="accent2">
                  <a:lumMod val="50000"/>
                </a:schemeClr>
              </a:solidFill>
            </a:endParaRPr>
          </a:p>
        </p:txBody>
      </p:sp>
    </p:spTree>
    <p:extLst>
      <p:ext uri="{BB962C8B-B14F-4D97-AF65-F5344CB8AC3E}">
        <p14:creationId xmlns:p14="http://schemas.microsoft.com/office/powerpoint/2010/main" val="22339823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lumMod val="50000"/>
                  </a:schemeClr>
                </a:solidFill>
                <a:latin typeface="Algerian" panose="04020705040A02060702" pitchFamily="82" charset="0"/>
              </a:rPr>
              <a:t>Exercises/ Stretches</a:t>
            </a:r>
            <a:endParaRPr lang="en-US" dirty="0">
              <a:solidFill>
                <a:schemeClr val="accent5">
                  <a:lumMod val="50000"/>
                </a:schemeClr>
              </a:solidFill>
            </a:endParaRPr>
          </a:p>
        </p:txBody>
      </p:sp>
      <p:sp>
        <p:nvSpPr>
          <p:cNvPr id="3" name="Content Placeholder 2"/>
          <p:cNvSpPr>
            <a:spLocks noGrp="1"/>
          </p:cNvSpPr>
          <p:nvPr>
            <p:ph sz="half" idx="1"/>
          </p:nvPr>
        </p:nvSpPr>
        <p:spPr>
          <a:xfrm>
            <a:off x="472617" y="1651378"/>
            <a:ext cx="5082022" cy="5206621"/>
          </a:xfrm>
        </p:spPr>
        <p:txBody>
          <a:bodyPr>
            <a:normAutofit/>
          </a:bodyPr>
          <a:lstStyle/>
          <a:p>
            <a:r>
              <a:rPr lang="en-US" sz="2400" dirty="0" smtClean="0">
                <a:solidFill>
                  <a:schemeClr val="accent2">
                    <a:lumMod val="50000"/>
                  </a:schemeClr>
                </a:solidFill>
              </a:rPr>
              <a:t>Lift your arms, keeping the elbows straight, up in front of you and stretch them forward.</a:t>
            </a:r>
          </a:p>
          <a:p>
            <a:r>
              <a:rPr lang="en-US" sz="2400" dirty="0" smtClean="0">
                <a:solidFill>
                  <a:schemeClr val="accent2">
                    <a:lumMod val="50000"/>
                  </a:schemeClr>
                </a:solidFill>
              </a:rPr>
              <a:t>Lift your arms, keeping the elbows straight to the top of the head, above your shoulders and stretch them upward. </a:t>
            </a:r>
          </a:p>
          <a:p>
            <a:pPr marL="0" indent="0">
              <a:buNone/>
            </a:pPr>
            <a:endParaRPr lang="en-US" sz="1200" dirty="0" smtClean="0">
              <a:solidFill>
                <a:schemeClr val="tx1"/>
              </a:solidFill>
            </a:endParaRPr>
          </a:p>
          <a:p>
            <a:pPr marL="0" indent="0">
              <a:buNone/>
            </a:pPr>
            <a:endParaRPr lang="en-US" sz="1200" dirty="0">
              <a:solidFill>
                <a:schemeClr val="tx1"/>
              </a:solidFill>
            </a:endParaRPr>
          </a:p>
          <a:p>
            <a:pPr marL="0" indent="0">
              <a:buNone/>
            </a:pPr>
            <a:endParaRPr lang="en-US" sz="1200" dirty="0" smtClean="0">
              <a:solidFill>
                <a:schemeClr val="tx1"/>
              </a:solidFill>
            </a:endParaRPr>
          </a:p>
          <a:p>
            <a:pPr marL="0" indent="0">
              <a:buNone/>
            </a:pPr>
            <a:endParaRPr lang="en-US" sz="1200" dirty="0">
              <a:solidFill>
                <a:schemeClr val="tx1"/>
              </a:solidFill>
            </a:endParaRPr>
          </a:p>
          <a:p>
            <a:pPr marL="0" indent="0">
              <a:buNone/>
            </a:pPr>
            <a:endParaRPr lang="en-US" sz="1200" dirty="0" smtClean="0">
              <a:solidFill>
                <a:schemeClr val="tx1"/>
              </a:solidFill>
            </a:endParaRPr>
          </a:p>
          <a:p>
            <a:pPr marL="0" indent="0">
              <a:buNone/>
            </a:pPr>
            <a:endParaRPr lang="en-US" sz="1200" dirty="0">
              <a:solidFill>
                <a:schemeClr val="tx1"/>
              </a:solidFill>
            </a:endParaRPr>
          </a:p>
          <a:p>
            <a:pPr marL="0" indent="0">
              <a:buNone/>
            </a:pPr>
            <a:r>
              <a:rPr lang="en-US" sz="1200" dirty="0" smtClean="0">
                <a:solidFill>
                  <a:schemeClr val="tx1"/>
                </a:solidFill>
              </a:rPr>
              <a:t>Source</a:t>
            </a:r>
            <a:r>
              <a:rPr lang="en-US" sz="1200" dirty="0">
                <a:solidFill>
                  <a:schemeClr val="tx1"/>
                </a:solidFill>
              </a:rPr>
              <a:t>: Evaluating your computer workstation. Oregon OSHA. </a:t>
            </a:r>
            <a:r>
              <a:rPr lang="en-US" sz="1200" u="sng" dirty="0">
                <a:solidFill>
                  <a:schemeClr val="tx1"/>
                </a:solidFill>
                <a:hlinkClick r:id="rId3"/>
              </a:rPr>
              <a:t>http://www.cbs.state.or.us/osha/pdf/pubs/1863.pdf</a:t>
            </a:r>
            <a:r>
              <a:rPr lang="en-US" sz="1200" dirty="0">
                <a:solidFill>
                  <a:schemeClr val="tx1"/>
                </a:solidFill>
              </a:rPr>
              <a:t> </a:t>
            </a:r>
          </a:p>
          <a:p>
            <a:pPr marL="0" indent="0">
              <a:buNone/>
            </a:pPr>
            <a:endParaRPr lang="en-US" sz="2400" dirty="0">
              <a:solidFill>
                <a:schemeClr val="accent2">
                  <a:lumMod val="50000"/>
                </a:schemeClr>
              </a:solidFill>
            </a:endParaRPr>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54640" y="1651379"/>
            <a:ext cx="3562884" cy="4039737"/>
          </a:xfrm>
        </p:spPr>
      </p:pic>
    </p:spTree>
    <p:extLst>
      <p:ext uri="{BB962C8B-B14F-4D97-AF65-F5344CB8AC3E}">
        <p14:creationId xmlns:p14="http://schemas.microsoft.com/office/powerpoint/2010/main" val="42028839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6" y="375765"/>
            <a:ext cx="8596668" cy="1320800"/>
          </a:xfrm>
        </p:spPr>
        <p:txBody>
          <a:bodyPr/>
          <a:lstStyle/>
          <a:p>
            <a:pPr algn="ctr"/>
            <a:r>
              <a:rPr lang="en-US" dirty="0">
                <a:solidFill>
                  <a:schemeClr val="accent5">
                    <a:lumMod val="50000"/>
                  </a:schemeClr>
                </a:solidFill>
                <a:latin typeface="Algerian" panose="04020705040A02060702" pitchFamily="82" charset="0"/>
              </a:rPr>
              <a:t>Exercises/ Stretches</a:t>
            </a:r>
            <a:endParaRPr lang="en-US" dirty="0">
              <a:solidFill>
                <a:schemeClr val="accent5">
                  <a:lumMod val="50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2955" y="1696565"/>
            <a:ext cx="3547543" cy="3503232"/>
          </a:xfrm>
        </p:spPr>
      </p:pic>
      <p:sp>
        <p:nvSpPr>
          <p:cNvPr id="4" name="Content Placeholder 3"/>
          <p:cNvSpPr>
            <a:spLocks noGrp="1"/>
          </p:cNvSpPr>
          <p:nvPr>
            <p:ph sz="half" idx="2"/>
          </p:nvPr>
        </p:nvSpPr>
        <p:spPr>
          <a:xfrm>
            <a:off x="3820499" y="1696565"/>
            <a:ext cx="5453506" cy="5161435"/>
          </a:xfrm>
        </p:spPr>
        <p:txBody>
          <a:bodyPr>
            <a:normAutofit/>
          </a:bodyPr>
          <a:lstStyle/>
          <a:p>
            <a:r>
              <a:rPr lang="en-US" sz="2400" u="sng" dirty="0" smtClean="0"/>
              <a:t>Wrists and Hands </a:t>
            </a:r>
          </a:p>
          <a:p>
            <a:pPr>
              <a:buFont typeface="Courier New" panose="02070309020205020404" pitchFamily="49" charset="0"/>
              <a:buChar char="o"/>
            </a:pPr>
            <a:r>
              <a:rPr lang="en-US" sz="2400" dirty="0" smtClean="0"/>
              <a:t>Make a fist, as shown in the picture, and then open it. Spread your fingers as wide as possible. Hold each position for a count of 3 seconds. </a:t>
            </a:r>
          </a:p>
          <a:p>
            <a:pPr>
              <a:buFont typeface="Courier New" panose="02070309020205020404" pitchFamily="49" charset="0"/>
              <a:buChar char="o"/>
            </a:pPr>
            <a:r>
              <a:rPr lang="en-US" sz="2400" dirty="0" smtClean="0"/>
              <a:t>While sitting or standing, drop your arms to the side of the body and gently shake your arms and hands, to relax them. </a:t>
            </a:r>
          </a:p>
          <a:p>
            <a:pPr>
              <a:buFont typeface="Courier New" panose="02070309020205020404" pitchFamily="49" charset="0"/>
              <a:buChar char="o"/>
            </a:pPr>
            <a:endParaRPr lang="en-US" sz="2400" dirty="0"/>
          </a:p>
          <a:p>
            <a:pPr marL="0" indent="0">
              <a:buNone/>
            </a:pPr>
            <a:r>
              <a:rPr lang="en-US" sz="1300" dirty="0">
                <a:solidFill>
                  <a:schemeClr val="tx1"/>
                </a:solidFill>
              </a:rPr>
              <a:t>Source: Evaluating your computer workstation. Oregon OSHA. </a:t>
            </a:r>
            <a:r>
              <a:rPr lang="en-US" sz="1300" u="sng" dirty="0">
                <a:solidFill>
                  <a:schemeClr val="tx1"/>
                </a:solidFill>
                <a:hlinkClick r:id="rId4"/>
              </a:rPr>
              <a:t>http://www.cbs.state.or.us/osha/pdf/pubs/1863.pdf</a:t>
            </a:r>
            <a:r>
              <a:rPr lang="en-US" sz="1300" dirty="0">
                <a:solidFill>
                  <a:schemeClr val="tx1"/>
                </a:solidFill>
              </a:rPr>
              <a:t> </a:t>
            </a:r>
          </a:p>
          <a:p>
            <a:pPr>
              <a:buFont typeface="Courier New" panose="02070309020205020404" pitchFamily="49" charset="0"/>
              <a:buChar char="o"/>
            </a:pPr>
            <a:endParaRPr lang="en-US" sz="2400" dirty="0" smtClean="0"/>
          </a:p>
        </p:txBody>
      </p:sp>
    </p:spTree>
    <p:extLst>
      <p:ext uri="{BB962C8B-B14F-4D97-AF65-F5344CB8AC3E}">
        <p14:creationId xmlns:p14="http://schemas.microsoft.com/office/powerpoint/2010/main" val="20273858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lumMod val="50000"/>
                  </a:schemeClr>
                </a:solidFill>
                <a:latin typeface="Algerian" panose="04020705040A02060702" pitchFamily="82" charset="0"/>
              </a:rPr>
              <a:t>Exercises/ Stretches</a:t>
            </a:r>
            <a:endParaRPr lang="en-US" dirty="0">
              <a:solidFill>
                <a:schemeClr val="accent5">
                  <a:lumMod val="50000"/>
                </a:schemeClr>
              </a:solidFill>
            </a:endParaRPr>
          </a:p>
        </p:txBody>
      </p:sp>
      <p:sp>
        <p:nvSpPr>
          <p:cNvPr id="3" name="Content Placeholder 2"/>
          <p:cNvSpPr>
            <a:spLocks noGrp="1"/>
          </p:cNvSpPr>
          <p:nvPr>
            <p:ph sz="half" idx="1"/>
          </p:nvPr>
        </p:nvSpPr>
        <p:spPr>
          <a:xfrm>
            <a:off x="450376" y="2160588"/>
            <a:ext cx="5342519" cy="4697411"/>
          </a:xfrm>
        </p:spPr>
        <p:txBody>
          <a:bodyPr>
            <a:normAutofit lnSpcReduction="10000"/>
          </a:bodyPr>
          <a:lstStyle/>
          <a:p>
            <a:r>
              <a:rPr lang="en-US" sz="2000" u="sng" dirty="0" smtClean="0"/>
              <a:t>Lower Extremity</a:t>
            </a:r>
          </a:p>
          <a:p>
            <a:pPr>
              <a:buFont typeface="Courier New" panose="02070309020205020404" pitchFamily="49" charset="0"/>
              <a:buChar char="o"/>
            </a:pPr>
            <a:r>
              <a:rPr lang="en-US" sz="2000" dirty="0" smtClean="0"/>
              <a:t>Sit relaxed in a chair, with feet flat on the floor. Lift one leg up, straightening your knee slightly, as shown in the picture. Now rotate the ankle slowly. </a:t>
            </a:r>
          </a:p>
          <a:p>
            <a:pPr>
              <a:buFont typeface="Courier New" panose="02070309020205020404" pitchFamily="49" charset="0"/>
              <a:buChar char="o"/>
            </a:pPr>
            <a:r>
              <a:rPr lang="en-US" sz="2000" dirty="0" smtClean="0"/>
              <a:t>In the same position, as mentioned above, lift your ankle up with your toes pointing up to the ceiling and then bend your ankle, with your toes pointing away from you. </a:t>
            </a:r>
          </a:p>
          <a:p>
            <a:pPr>
              <a:buFont typeface="Courier New" panose="02070309020205020404" pitchFamily="49" charset="0"/>
              <a:buChar char="o"/>
            </a:pPr>
            <a:r>
              <a:rPr lang="en-US" sz="2000" dirty="0" smtClean="0"/>
              <a:t>Get up and take a short walk. </a:t>
            </a:r>
          </a:p>
          <a:p>
            <a:pPr>
              <a:buFont typeface="Courier New" panose="02070309020205020404" pitchFamily="49" charset="0"/>
              <a:buChar char="o"/>
            </a:pPr>
            <a:endParaRPr lang="en-US" sz="2000" dirty="0"/>
          </a:p>
          <a:p>
            <a:pPr marL="0" indent="0">
              <a:buNone/>
            </a:pPr>
            <a:r>
              <a:rPr lang="en-US" sz="1300" dirty="0">
                <a:solidFill>
                  <a:schemeClr val="tx1"/>
                </a:solidFill>
              </a:rPr>
              <a:t>Source: Evaluating your computer workstation. Oregon OSHA. </a:t>
            </a:r>
            <a:r>
              <a:rPr lang="en-US" sz="1300" u="sng" dirty="0">
                <a:solidFill>
                  <a:schemeClr val="tx1"/>
                </a:solidFill>
                <a:hlinkClick r:id="rId3"/>
              </a:rPr>
              <a:t>http://www.cbs.state.or.us/osha/pdf/pubs/1863.pdf</a:t>
            </a:r>
            <a:r>
              <a:rPr lang="en-US" sz="1300" dirty="0">
                <a:solidFill>
                  <a:schemeClr val="tx1"/>
                </a:solidFill>
              </a:rPr>
              <a:t> </a:t>
            </a:r>
          </a:p>
          <a:p>
            <a:pPr>
              <a:buFont typeface="Courier New" panose="02070309020205020404" pitchFamily="49" charset="0"/>
              <a:buChar char="o"/>
            </a:pPr>
            <a:endParaRPr lang="en-US" sz="2000"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92895" y="2160589"/>
            <a:ext cx="3481107" cy="3487761"/>
          </a:xfrm>
        </p:spPr>
      </p:pic>
    </p:spTree>
    <p:extLst>
      <p:ext uri="{BB962C8B-B14F-4D97-AF65-F5344CB8AC3E}">
        <p14:creationId xmlns:p14="http://schemas.microsoft.com/office/powerpoint/2010/main" val="11899476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lumMod val="50000"/>
                  </a:schemeClr>
                </a:solidFill>
                <a:latin typeface="Algerian" panose="04020705040A02060702" pitchFamily="82" charset="0"/>
              </a:rPr>
              <a:t>Exercises/ Stretches</a:t>
            </a:r>
            <a:endParaRPr lang="en-US" dirty="0">
              <a:solidFill>
                <a:schemeClr val="accent5">
                  <a:lumMod val="50000"/>
                </a:schemeClr>
              </a:solidFill>
            </a:endParaRPr>
          </a:p>
        </p:txBody>
      </p:sp>
      <p:sp>
        <p:nvSpPr>
          <p:cNvPr id="3" name="Content Placeholder 2"/>
          <p:cNvSpPr>
            <a:spLocks noGrp="1"/>
          </p:cNvSpPr>
          <p:nvPr>
            <p:ph sz="half" idx="1"/>
          </p:nvPr>
        </p:nvSpPr>
        <p:spPr>
          <a:xfrm>
            <a:off x="450376" y="1497264"/>
            <a:ext cx="4891645" cy="5360736"/>
          </a:xfrm>
        </p:spPr>
        <p:txBody>
          <a:bodyPr>
            <a:normAutofit/>
          </a:bodyPr>
          <a:lstStyle/>
          <a:p>
            <a:r>
              <a:rPr lang="en-US" sz="2000" u="sng" dirty="0" smtClean="0"/>
              <a:t>Back</a:t>
            </a:r>
          </a:p>
          <a:p>
            <a:pPr>
              <a:buFont typeface="Courier New" panose="02070309020205020404" pitchFamily="49" charset="0"/>
              <a:buChar char="o"/>
            </a:pPr>
            <a:r>
              <a:rPr lang="en-US" sz="2000" dirty="0" smtClean="0"/>
              <a:t>Assume standing posture and place hands at your lower back. </a:t>
            </a:r>
          </a:p>
          <a:p>
            <a:pPr>
              <a:buFont typeface="Courier New" panose="02070309020205020404" pitchFamily="49" charset="0"/>
              <a:buChar char="o"/>
            </a:pPr>
            <a:r>
              <a:rPr lang="en-US" sz="2000" dirty="0" smtClean="0"/>
              <a:t>Now lean backwards from your lower back, with support from your hands, as shown in the picture.</a:t>
            </a:r>
          </a:p>
          <a:p>
            <a:pPr>
              <a:buFont typeface="Courier New" panose="02070309020205020404" pitchFamily="49" charset="0"/>
              <a:buChar char="o"/>
            </a:pPr>
            <a:r>
              <a:rPr lang="en-US" sz="2000" dirty="0" smtClean="0"/>
              <a:t>As shown in the picture, return to the original standing posture. </a:t>
            </a:r>
          </a:p>
          <a:p>
            <a:pPr>
              <a:buFont typeface="Courier New" panose="02070309020205020404" pitchFamily="49" charset="0"/>
              <a:buChar char="o"/>
            </a:pPr>
            <a:endParaRPr lang="en-US" sz="2000" dirty="0"/>
          </a:p>
          <a:p>
            <a:pPr>
              <a:buFont typeface="Courier New" panose="02070309020205020404" pitchFamily="49" charset="0"/>
              <a:buChar char="o"/>
            </a:pPr>
            <a:endParaRPr lang="en-US" sz="2000" dirty="0" smtClean="0"/>
          </a:p>
          <a:p>
            <a:pPr marL="0" indent="0">
              <a:buNone/>
            </a:pPr>
            <a:endParaRPr lang="en-US" sz="1200" dirty="0" smtClean="0"/>
          </a:p>
          <a:p>
            <a:pPr marL="0" indent="0">
              <a:buNone/>
            </a:pPr>
            <a:endParaRPr lang="en-US" sz="1200" dirty="0"/>
          </a:p>
          <a:p>
            <a:pPr marL="0" indent="0">
              <a:buNone/>
            </a:pPr>
            <a:r>
              <a:rPr lang="en-US" sz="1200" dirty="0" smtClean="0"/>
              <a:t>Reference: </a:t>
            </a:r>
            <a:r>
              <a:rPr lang="en-US" sz="1200" dirty="0" err="1"/>
              <a:t>Marangoni</a:t>
            </a:r>
            <a:r>
              <a:rPr lang="en-US" sz="1200" dirty="0"/>
              <a:t> AH. Work </a:t>
            </a:r>
            <a:r>
              <a:rPr lang="en-US" sz="1200" dirty="0" smtClean="0"/>
              <a:t>2010</a:t>
            </a:r>
          </a:p>
          <a:p>
            <a:pPr marL="0" indent="0">
              <a:buNone/>
            </a:pPr>
            <a:r>
              <a:rPr lang="en-US" sz="1200" dirty="0" smtClean="0"/>
              <a:t>Image source: </a:t>
            </a:r>
            <a:r>
              <a:rPr lang="en-US" sz="1200" dirty="0" smtClean="0">
                <a:hlinkClick r:id="rId3"/>
              </a:rPr>
              <a:t>www.painfreeoutlet.com</a:t>
            </a:r>
            <a:r>
              <a:rPr lang="en-US" sz="1200" dirty="0" smtClean="0"/>
              <a:t> </a:t>
            </a:r>
          </a:p>
          <a:p>
            <a:pPr marL="0" indent="0">
              <a:buNone/>
            </a:pPr>
            <a:endParaRPr lang="en-US" sz="2000" dirty="0"/>
          </a:p>
          <a:p>
            <a:pPr>
              <a:buFont typeface="Courier New" panose="02070309020205020404" pitchFamily="49" charset="0"/>
              <a:buChar char="o"/>
            </a:pPr>
            <a:endParaRPr lang="en-US" sz="2000" dirty="0"/>
          </a:p>
        </p:txBody>
      </p:sp>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54317" y="1497263"/>
            <a:ext cx="4347410" cy="5360736"/>
          </a:xfrm>
        </p:spPr>
      </p:pic>
    </p:spTree>
    <p:extLst>
      <p:ext uri="{BB962C8B-B14F-4D97-AF65-F5344CB8AC3E}">
        <p14:creationId xmlns:p14="http://schemas.microsoft.com/office/powerpoint/2010/main" val="18511679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lumMod val="50000"/>
                  </a:schemeClr>
                </a:solidFill>
                <a:latin typeface="Algerian" panose="04020705040A02060702" pitchFamily="82" charset="0"/>
              </a:rPr>
              <a:t>Exercises/ Stretches</a:t>
            </a:r>
            <a:endParaRPr lang="en-US" dirty="0">
              <a:solidFill>
                <a:schemeClr val="accent5">
                  <a:lumMod val="50000"/>
                </a:schemeClr>
              </a:solidFill>
            </a:endParaRPr>
          </a:p>
        </p:txBody>
      </p:sp>
      <p:sp>
        <p:nvSpPr>
          <p:cNvPr id="3" name="Content Placeholder 2"/>
          <p:cNvSpPr>
            <a:spLocks noGrp="1"/>
          </p:cNvSpPr>
          <p:nvPr>
            <p:ph sz="half" idx="1"/>
          </p:nvPr>
        </p:nvSpPr>
        <p:spPr>
          <a:xfrm>
            <a:off x="450376" y="1497264"/>
            <a:ext cx="4891645" cy="5360736"/>
          </a:xfrm>
        </p:spPr>
        <p:txBody>
          <a:bodyPr>
            <a:normAutofit/>
          </a:bodyPr>
          <a:lstStyle/>
          <a:p>
            <a:r>
              <a:rPr lang="en-US" sz="2000" u="sng" dirty="0" smtClean="0"/>
              <a:t>Eye:</a:t>
            </a:r>
          </a:p>
          <a:p>
            <a:pPr>
              <a:buFont typeface="Courier New" panose="02070309020205020404" pitchFamily="49" charset="0"/>
              <a:buChar char="o"/>
            </a:pPr>
            <a:r>
              <a:rPr lang="en-US" sz="2000" dirty="0" smtClean="0"/>
              <a:t>Turn your eyes up and down </a:t>
            </a:r>
          </a:p>
          <a:p>
            <a:pPr>
              <a:buFont typeface="Courier New" panose="02070309020205020404" pitchFamily="49" charset="0"/>
              <a:buChar char="o"/>
            </a:pPr>
            <a:r>
              <a:rPr lang="en-US" sz="2000" dirty="0" smtClean="0"/>
              <a:t>Turn your eyes side to side</a:t>
            </a:r>
          </a:p>
          <a:p>
            <a:pPr>
              <a:buFont typeface="Courier New" panose="02070309020205020404" pitchFamily="49" charset="0"/>
              <a:buChar char="o"/>
            </a:pPr>
            <a:r>
              <a:rPr lang="en-US" sz="2000" dirty="0" smtClean="0"/>
              <a:t>Turn your eyes in slanting angle from up and down. </a:t>
            </a:r>
          </a:p>
          <a:p>
            <a:pPr>
              <a:buFont typeface="Courier New" panose="02070309020205020404" pitchFamily="49" charset="0"/>
              <a:buChar char="o"/>
            </a:pPr>
            <a:r>
              <a:rPr lang="en-US" sz="2000" dirty="0" smtClean="0"/>
              <a:t>Repeat the exercises. </a:t>
            </a:r>
          </a:p>
          <a:p>
            <a:pPr>
              <a:buFont typeface="Courier New" panose="02070309020205020404" pitchFamily="49" charset="0"/>
              <a:buChar char="o"/>
            </a:pPr>
            <a:endParaRPr lang="en-US" sz="2000" dirty="0"/>
          </a:p>
          <a:p>
            <a:pPr>
              <a:buFont typeface="Courier New" panose="02070309020205020404" pitchFamily="49" charset="0"/>
              <a:buChar char="o"/>
            </a:pPr>
            <a:endParaRPr lang="en-US" sz="2000" dirty="0" smtClean="0"/>
          </a:p>
          <a:p>
            <a:pPr marL="0" indent="0">
              <a:buNone/>
            </a:pPr>
            <a:endParaRPr lang="en-US" sz="1200" dirty="0" smtClean="0"/>
          </a:p>
          <a:p>
            <a:pPr marL="0" indent="0">
              <a:buNone/>
            </a:pPr>
            <a:endParaRPr lang="en-US" sz="1200" dirty="0"/>
          </a:p>
          <a:p>
            <a:pPr marL="0" indent="0">
              <a:buNone/>
            </a:pPr>
            <a:r>
              <a:rPr lang="en-US" sz="1200" dirty="0" smtClean="0"/>
              <a:t>Reference: </a:t>
            </a:r>
            <a:r>
              <a:rPr lang="en-US" sz="1200" dirty="0" err="1"/>
              <a:t>Marangoni</a:t>
            </a:r>
            <a:r>
              <a:rPr lang="en-US" sz="1200" dirty="0"/>
              <a:t> AH. Work </a:t>
            </a:r>
            <a:r>
              <a:rPr lang="en-US" sz="1200" dirty="0" smtClean="0"/>
              <a:t>2010</a:t>
            </a:r>
          </a:p>
          <a:p>
            <a:pPr marL="0" indent="0">
              <a:buNone/>
            </a:pPr>
            <a:r>
              <a:rPr lang="en-US" sz="1200" dirty="0" smtClean="0"/>
              <a:t>Image source: </a:t>
            </a:r>
            <a:r>
              <a:rPr lang="en-US" sz="1200" dirty="0" smtClean="0">
                <a:hlinkClick r:id="rId3"/>
              </a:rPr>
              <a:t>www.rebuildyourvision.com</a:t>
            </a:r>
            <a:endParaRPr lang="en-US" sz="1200" dirty="0" smtClean="0"/>
          </a:p>
          <a:p>
            <a:pPr marL="0" indent="0">
              <a:buNone/>
            </a:pPr>
            <a:endParaRPr lang="en-US" sz="1200" dirty="0" smtClean="0"/>
          </a:p>
          <a:p>
            <a:pPr marL="0" indent="0">
              <a:buNone/>
            </a:pPr>
            <a:endParaRPr lang="en-US" sz="2000" dirty="0"/>
          </a:p>
          <a:p>
            <a:pPr>
              <a:buFont typeface="Courier New" panose="02070309020205020404" pitchFamily="49" charset="0"/>
              <a:buChar char="o"/>
            </a:pPr>
            <a:endParaRPr lang="en-US" sz="2000"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42022" y="1497264"/>
            <a:ext cx="4491790" cy="5360736"/>
          </a:xfrm>
        </p:spPr>
      </p:pic>
    </p:spTree>
    <p:extLst>
      <p:ext uri="{BB962C8B-B14F-4D97-AF65-F5344CB8AC3E}">
        <p14:creationId xmlns:p14="http://schemas.microsoft.com/office/powerpoint/2010/main" val="15964777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3586" y="224589"/>
            <a:ext cx="8596668" cy="1320800"/>
          </a:xfrm>
        </p:spPr>
        <p:txBody>
          <a:bodyPr/>
          <a:lstStyle/>
          <a:p>
            <a:pPr algn="ctr"/>
            <a:r>
              <a:rPr lang="en-US" dirty="0">
                <a:solidFill>
                  <a:schemeClr val="accent5">
                    <a:lumMod val="50000"/>
                  </a:schemeClr>
                </a:solidFill>
                <a:latin typeface="Algerian" panose="04020705040A02060702" pitchFamily="82" charset="0"/>
              </a:rPr>
              <a:t>Exercises/ Stretches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79621"/>
            <a:ext cx="8919411" cy="5478379"/>
          </a:xfrm>
        </p:spPr>
      </p:pic>
    </p:spTree>
    <p:extLst>
      <p:ext uri="{BB962C8B-B14F-4D97-AF65-F5344CB8AC3E}">
        <p14:creationId xmlns:p14="http://schemas.microsoft.com/office/powerpoint/2010/main" val="37597283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lgerian" panose="04020705040A02060702" pitchFamily="82" charset="0"/>
              </a:rPr>
              <a:t>QUIZ Time </a:t>
            </a:r>
            <a:br>
              <a:rPr lang="en-US" dirty="0" smtClean="0">
                <a:latin typeface="Algerian" panose="04020705040A02060702" pitchFamily="82" charset="0"/>
              </a:rPr>
            </a:br>
            <a:r>
              <a:rPr lang="en-US" dirty="0" smtClean="0">
                <a:latin typeface="Algerian" panose="04020705040A02060702" pitchFamily="82" charset="0"/>
              </a:rPr>
              <a:t>What is Wrong in each of the following workstations? </a:t>
            </a:r>
            <a:endParaRPr lang="en-US" dirty="0">
              <a:latin typeface="Algerian" panose="04020705040A02060702" pitchFamily="8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557257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z="1100" dirty="0" smtClean="0"/>
              <a:t>Image Source: Evaluating your computer workstation. Oregon OSHA. </a:t>
            </a:r>
            <a:r>
              <a:rPr lang="en-US" sz="1100" dirty="0" smtClean="0">
                <a:solidFill>
                  <a:srgbClr val="00B050"/>
                </a:solidFill>
              </a:rPr>
              <a:t>http://www.cbs.state.or.us/osha/pdf/pubs/1863.pdf </a:t>
            </a:r>
            <a:endParaRPr lang="en-US" sz="1100" dirty="0">
              <a:solidFill>
                <a:srgbClr val="00B050"/>
              </a:solidFill>
            </a:endParaRPr>
          </a:p>
        </p:txBody>
      </p:sp>
    </p:spTree>
    <p:extLst>
      <p:ext uri="{BB962C8B-B14F-4D97-AF65-F5344CB8AC3E}">
        <p14:creationId xmlns:p14="http://schemas.microsoft.com/office/powerpoint/2010/main" val="41058097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966" y="208547"/>
            <a:ext cx="8596668" cy="1320800"/>
          </a:xfrm>
        </p:spPr>
        <p:txBody>
          <a:bodyPr>
            <a:normAutofit/>
          </a:bodyPr>
          <a:lstStyle/>
          <a:p>
            <a:pPr algn="ctr"/>
            <a:r>
              <a:rPr lang="en-US" sz="7200" dirty="0" smtClean="0">
                <a:solidFill>
                  <a:schemeClr val="accent4">
                    <a:lumMod val="50000"/>
                  </a:schemeClr>
                </a:solidFill>
                <a:latin typeface="Algerian" panose="04020705040A02060702" pitchFamily="82" charset="0"/>
              </a:rPr>
              <a:t>Q &amp; A?</a:t>
            </a:r>
            <a:r>
              <a:rPr lang="en-US" sz="2000" dirty="0" smtClean="0">
                <a:solidFill>
                  <a:schemeClr val="accent4">
                    <a:lumMod val="50000"/>
                  </a:schemeClr>
                </a:solidFill>
                <a:latin typeface="Algerian" panose="04020705040A02060702" pitchFamily="82" charset="0"/>
              </a:rPr>
              <a:t> </a:t>
            </a:r>
            <a:endParaRPr lang="en-US" sz="7200" dirty="0">
              <a:solidFill>
                <a:schemeClr val="accent4">
                  <a:lumMod val="50000"/>
                </a:schemeClr>
              </a:solidFill>
              <a:latin typeface="Algerian" panose="04020705040A02060702" pitchFamily="82" charset="0"/>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216300" y="1493524"/>
            <a:ext cx="4640791" cy="5328653"/>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1599" y="1493524"/>
            <a:ext cx="4583419" cy="5328653"/>
          </a:xfrm>
        </p:spPr>
      </p:pic>
      <p:sp>
        <p:nvSpPr>
          <p:cNvPr id="8" name="TextBox 7"/>
          <p:cNvSpPr txBox="1"/>
          <p:nvPr/>
        </p:nvSpPr>
        <p:spPr>
          <a:xfrm>
            <a:off x="721895" y="6545179"/>
            <a:ext cx="2864630" cy="830997"/>
          </a:xfrm>
          <a:prstGeom prst="rect">
            <a:avLst/>
          </a:prstGeom>
          <a:noFill/>
        </p:spPr>
        <p:txBody>
          <a:bodyPr wrap="none" rtlCol="0">
            <a:spAutoFit/>
          </a:bodyPr>
          <a:lstStyle/>
          <a:p>
            <a:r>
              <a:rPr lang="en-US" sz="1200" dirty="0" smtClean="0"/>
              <a:t>Image Source: </a:t>
            </a:r>
            <a:r>
              <a:rPr lang="en-US" sz="1200" dirty="0" smtClean="0">
                <a:hlinkClick r:id="rId5"/>
              </a:rPr>
              <a:t>www.ernestlmartin.com</a:t>
            </a:r>
            <a:endParaRPr lang="en-US" sz="1200" dirty="0" smtClean="0"/>
          </a:p>
          <a:p>
            <a:endParaRPr lang="en-US" dirty="0" smtClean="0"/>
          </a:p>
          <a:p>
            <a:endParaRPr lang="en-US" dirty="0"/>
          </a:p>
        </p:txBody>
      </p:sp>
      <p:sp>
        <p:nvSpPr>
          <p:cNvPr id="9" name="TextBox 8"/>
          <p:cNvSpPr txBox="1"/>
          <p:nvPr/>
        </p:nvSpPr>
        <p:spPr>
          <a:xfrm>
            <a:off x="5934908" y="6545179"/>
            <a:ext cx="2734788" cy="553998"/>
          </a:xfrm>
          <a:prstGeom prst="rect">
            <a:avLst/>
          </a:prstGeom>
          <a:noFill/>
        </p:spPr>
        <p:txBody>
          <a:bodyPr wrap="none" rtlCol="0">
            <a:spAutoFit/>
          </a:bodyPr>
          <a:lstStyle/>
          <a:p>
            <a:r>
              <a:rPr lang="en-US" sz="1200" dirty="0" smtClean="0"/>
              <a:t>Image source: </a:t>
            </a:r>
            <a:r>
              <a:rPr lang="en-US" sz="1200" dirty="0" smtClean="0">
                <a:hlinkClick r:id="rId6"/>
              </a:rPr>
              <a:t>www.dreamstime.com</a:t>
            </a:r>
            <a:endParaRPr lang="en-US" sz="1200" dirty="0" smtClean="0"/>
          </a:p>
          <a:p>
            <a:endParaRPr lang="en-US" dirty="0"/>
          </a:p>
        </p:txBody>
      </p:sp>
    </p:spTree>
    <p:extLst>
      <p:ext uri="{BB962C8B-B14F-4D97-AF65-F5344CB8AC3E}">
        <p14:creationId xmlns:p14="http://schemas.microsoft.com/office/powerpoint/2010/main" val="283662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86" y="221917"/>
            <a:ext cx="8596668" cy="1320800"/>
          </a:xfrm>
        </p:spPr>
        <p:txBody>
          <a:bodyPr/>
          <a:lstStyle/>
          <a:p>
            <a:pPr algn="ctr"/>
            <a:r>
              <a:rPr lang="en-US" dirty="0" smtClean="0">
                <a:latin typeface="Algerian" panose="04020705040A02060702" pitchFamily="82" charset="0"/>
              </a:rPr>
              <a:t>References:</a:t>
            </a:r>
            <a:endParaRPr lang="en-US" dirty="0">
              <a:latin typeface="Algerian" panose="04020705040A02060702" pitchFamily="82" charset="0"/>
            </a:endParaRPr>
          </a:p>
        </p:txBody>
      </p:sp>
      <p:sp>
        <p:nvSpPr>
          <p:cNvPr id="6" name="Content Placeholder 5"/>
          <p:cNvSpPr>
            <a:spLocks noGrp="1"/>
          </p:cNvSpPr>
          <p:nvPr>
            <p:ph idx="1"/>
          </p:nvPr>
        </p:nvSpPr>
        <p:spPr>
          <a:xfrm>
            <a:off x="423081" y="882317"/>
            <a:ext cx="9591775" cy="5975684"/>
          </a:xfrm>
        </p:spPr>
        <p:txBody>
          <a:bodyPr>
            <a:normAutofit fontScale="25000" lnSpcReduction="20000"/>
          </a:bodyPr>
          <a:lstStyle/>
          <a:p>
            <a:r>
              <a:rPr lang="en-US" sz="6400" dirty="0" smtClean="0"/>
              <a:t>1. </a:t>
            </a:r>
            <a:r>
              <a:rPr lang="en-US" sz="6400" dirty="0">
                <a:solidFill>
                  <a:schemeClr val="tx1"/>
                </a:solidFill>
              </a:rPr>
              <a:t>Source: Evaluating your computer workstation. Oregon OSHA. </a:t>
            </a:r>
            <a:r>
              <a:rPr lang="en-US" sz="6400" u="sng" dirty="0">
                <a:solidFill>
                  <a:schemeClr val="tx1"/>
                </a:solidFill>
                <a:hlinkClick r:id="rId3"/>
              </a:rPr>
              <a:t>http://www.cbs.state.or.us/osha/pdf/pubs/1863.pdf</a:t>
            </a:r>
            <a:r>
              <a:rPr lang="en-US" sz="6400" dirty="0">
                <a:solidFill>
                  <a:schemeClr val="tx1"/>
                </a:solidFill>
              </a:rPr>
              <a:t> </a:t>
            </a:r>
          </a:p>
          <a:p>
            <a:r>
              <a:rPr lang="en-US" sz="6400" dirty="0" smtClean="0"/>
              <a:t>2. </a:t>
            </a:r>
            <a:r>
              <a:rPr lang="en-US" sz="6400" dirty="0" err="1" smtClean="0"/>
              <a:t>Newburger</a:t>
            </a:r>
            <a:r>
              <a:rPr lang="en-US" sz="6400" dirty="0" smtClean="0"/>
              <a:t> EC. Home Computers and Internet Use in the United States: August 2000. US Census Bureau. </a:t>
            </a:r>
            <a:r>
              <a:rPr lang="en-US" sz="6400" dirty="0">
                <a:hlinkClick r:id="rId4"/>
              </a:rPr>
              <a:t>https://</a:t>
            </a:r>
            <a:r>
              <a:rPr lang="en-US" sz="6400" dirty="0" smtClean="0">
                <a:hlinkClick r:id="rId4"/>
              </a:rPr>
              <a:t>www.census.gov/prod/2001pubs/p23-207.pdf</a:t>
            </a:r>
            <a:r>
              <a:rPr lang="en-US" sz="6400" dirty="0" smtClean="0"/>
              <a:t> Updated September </a:t>
            </a:r>
            <a:r>
              <a:rPr lang="en-US" sz="6400" dirty="0"/>
              <a:t>2001</a:t>
            </a:r>
            <a:r>
              <a:rPr lang="en-US" sz="6400" dirty="0" smtClean="0"/>
              <a:t> </a:t>
            </a:r>
          </a:p>
          <a:p>
            <a:r>
              <a:rPr lang="en-US" sz="6400" dirty="0" smtClean="0"/>
              <a:t>3. Measuring America. United States </a:t>
            </a:r>
            <a:r>
              <a:rPr lang="en-US" sz="6400" dirty="0"/>
              <a:t>Census Bureau. </a:t>
            </a:r>
            <a:r>
              <a:rPr lang="en-US" sz="6400" dirty="0">
                <a:hlinkClick r:id="rId5"/>
              </a:rPr>
              <a:t>https://</a:t>
            </a:r>
            <a:r>
              <a:rPr lang="en-US" sz="6400" dirty="0" smtClean="0">
                <a:hlinkClick r:id="rId5"/>
              </a:rPr>
              <a:t>www.census.gov/hhes/computer/files/2012/Computer_Use_Infographic_FINAL.pdf</a:t>
            </a:r>
            <a:r>
              <a:rPr lang="en-US" sz="6400" dirty="0" smtClean="0"/>
              <a:t>  </a:t>
            </a:r>
          </a:p>
          <a:p>
            <a:r>
              <a:rPr lang="en-US" sz="6400" dirty="0" smtClean="0"/>
              <a:t>4. File T, Ryan C. Computer and Internet Use in the United States: 2013. American community Survey Reports. United States Census Bureau. </a:t>
            </a:r>
            <a:r>
              <a:rPr lang="en-US" sz="6400" dirty="0" smtClean="0">
                <a:hlinkClick r:id="rId6"/>
              </a:rPr>
              <a:t>http</a:t>
            </a:r>
            <a:r>
              <a:rPr lang="en-US" sz="6400" dirty="0">
                <a:hlinkClick r:id="rId6"/>
              </a:rPr>
              <a:t>://</a:t>
            </a:r>
            <a:r>
              <a:rPr lang="en-US" sz="6400" dirty="0" smtClean="0">
                <a:hlinkClick r:id="rId6"/>
              </a:rPr>
              <a:t>www.census.gov/content/dam/Census/library/publications/2014/acs/acs-28.pdf</a:t>
            </a:r>
            <a:r>
              <a:rPr lang="en-US" sz="6400" dirty="0" smtClean="0"/>
              <a:t> Published November </a:t>
            </a:r>
            <a:r>
              <a:rPr lang="en-US" sz="6400" dirty="0"/>
              <a:t>2014. </a:t>
            </a:r>
            <a:endParaRPr lang="en-US" sz="6400" dirty="0" smtClean="0"/>
          </a:p>
          <a:p>
            <a:r>
              <a:rPr lang="en-US" sz="6400" dirty="0" smtClean="0"/>
              <a:t>5</a:t>
            </a:r>
            <a:r>
              <a:rPr lang="en-US" sz="6400" dirty="0"/>
              <a:t>. </a:t>
            </a:r>
            <a:r>
              <a:rPr lang="en-US" sz="6400" dirty="0" smtClean="0"/>
              <a:t>Economic News Release. Bureau of Labor Statistics. United States of Department of Labor. </a:t>
            </a:r>
            <a:r>
              <a:rPr lang="en-US" sz="6400" dirty="0" smtClean="0">
                <a:hlinkClick r:id="rId7"/>
              </a:rPr>
              <a:t>http</a:t>
            </a:r>
            <a:r>
              <a:rPr lang="en-US" sz="6400" dirty="0">
                <a:hlinkClick r:id="rId7"/>
              </a:rPr>
              <a:t>://</a:t>
            </a:r>
            <a:r>
              <a:rPr lang="en-US" sz="6400" dirty="0" smtClean="0">
                <a:hlinkClick r:id="rId7"/>
              </a:rPr>
              <a:t>www.bls.gov/news.release/osh2.t03.htm</a:t>
            </a:r>
            <a:r>
              <a:rPr lang="en-US" sz="6400" dirty="0" smtClean="0"/>
              <a:t>  Last modified 12/16/14. </a:t>
            </a:r>
          </a:p>
          <a:p>
            <a:r>
              <a:rPr lang="en-US" sz="6400" dirty="0" smtClean="0"/>
              <a:t>6. Prevention </a:t>
            </a:r>
            <a:r>
              <a:rPr lang="en-US" sz="6400" dirty="0"/>
              <a:t>of Work-related Musculoskeletal disorders. OSHA. </a:t>
            </a:r>
            <a:r>
              <a:rPr lang="en-US" sz="6400" u="sng" dirty="0">
                <a:hlinkClick r:id="rId8"/>
              </a:rPr>
              <a:t>https://www.osha.gov/pls/oshaweb/owadisp.show_document?p_table=UNIFIED_AGENDA&amp;p_id=4481</a:t>
            </a:r>
            <a:r>
              <a:rPr lang="en-US" sz="6400" dirty="0"/>
              <a:t>  </a:t>
            </a:r>
            <a:r>
              <a:rPr lang="en-US" sz="6400" dirty="0" smtClean="0"/>
              <a:t>Updated Fall 2014. </a:t>
            </a:r>
          </a:p>
          <a:p>
            <a:r>
              <a:rPr lang="en-US" sz="6400" dirty="0" smtClean="0"/>
              <a:t>7. </a:t>
            </a:r>
            <a:r>
              <a:rPr lang="en-US" sz="6400" dirty="0"/>
              <a:t>Occupational Employment Statistics. United States Department of Labor. </a:t>
            </a:r>
            <a:r>
              <a:rPr lang="en-US" sz="6400" u="sng" dirty="0">
                <a:hlinkClick r:id="rId9"/>
              </a:rPr>
              <a:t>http://www.bls.gov/oes/current/oes150000.htm</a:t>
            </a:r>
            <a:r>
              <a:rPr lang="en-US" sz="6400" dirty="0">
                <a:hlinkClick r:id="rId9"/>
              </a:rPr>
              <a:t> Last modified </a:t>
            </a:r>
            <a:r>
              <a:rPr lang="en-US" sz="6400" dirty="0" smtClean="0">
                <a:hlinkClick r:id="rId9"/>
              </a:rPr>
              <a:t>4/1/14</a:t>
            </a:r>
            <a:endParaRPr lang="en-US" sz="6400" dirty="0" smtClean="0"/>
          </a:p>
          <a:p>
            <a:r>
              <a:rPr lang="en-US" sz="6400" dirty="0" smtClean="0"/>
              <a:t>8.</a:t>
            </a:r>
            <a:r>
              <a:rPr lang="en-US" sz="6400" dirty="0" smtClean="0">
                <a:solidFill>
                  <a:schemeClr val="tx1"/>
                </a:solidFill>
              </a:rPr>
              <a:t>Computer </a:t>
            </a:r>
            <a:r>
              <a:rPr lang="en-US" sz="6400" dirty="0">
                <a:solidFill>
                  <a:schemeClr val="tx1"/>
                </a:solidFill>
              </a:rPr>
              <a:t>workstations </a:t>
            </a:r>
            <a:r>
              <a:rPr lang="en-US" sz="6400" dirty="0" err="1">
                <a:solidFill>
                  <a:schemeClr val="tx1"/>
                </a:solidFill>
              </a:rPr>
              <a:t>eTool</a:t>
            </a:r>
            <a:r>
              <a:rPr lang="en-US" sz="6400" dirty="0">
                <a:solidFill>
                  <a:schemeClr val="tx1"/>
                </a:solidFill>
              </a:rPr>
              <a:t>. OSHA. United Stated Department of Labor. </a:t>
            </a:r>
            <a:r>
              <a:rPr lang="en-US" sz="6400" dirty="0">
                <a:solidFill>
                  <a:schemeClr val="tx1"/>
                </a:solidFill>
                <a:hlinkClick r:id="rId10"/>
              </a:rPr>
              <a:t>https://</a:t>
            </a:r>
            <a:r>
              <a:rPr lang="en-US" sz="6400" dirty="0" smtClean="0">
                <a:solidFill>
                  <a:schemeClr val="tx1"/>
                </a:solidFill>
                <a:hlinkClick r:id="rId10"/>
              </a:rPr>
              <a:t>www.osha.gov/SLTC/etools/computerworkstations/positions.html</a:t>
            </a:r>
            <a:endParaRPr lang="en-US" sz="6400" dirty="0" smtClean="0">
              <a:solidFill>
                <a:schemeClr val="tx1"/>
              </a:solidFill>
            </a:endParaRPr>
          </a:p>
          <a:p>
            <a:r>
              <a:rPr lang="en-US" sz="6400" dirty="0" smtClean="0"/>
              <a:t>9. Standards </a:t>
            </a:r>
            <a:r>
              <a:rPr lang="en-US" sz="6400" dirty="0"/>
              <a:t>for Computer Workstation at Duke. Duke Ergonomics Division. </a:t>
            </a:r>
            <a:r>
              <a:rPr lang="en-US" sz="6400" u="sng" dirty="0">
                <a:hlinkClick r:id="rId11"/>
              </a:rPr>
              <a:t>https://www.safety.duke.edu/Ergonomics/Documents/StandardsandGuidelinesforComputerWorkstations.pdf</a:t>
            </a:r>
            <a:r>
              <a:rPr lang="en-US" sz="6400" dirty="0"/>
              <a:t> </a:t>
            </a:r>
            <a:endParaRPr lang="en-US" sz="6400" dirty="0" smtClean="0"/>
          </a:p>
          <a:p>
            <a:r>
              <a:rPr lang="en-US" sz="6400" dirty="0" smtClean="0"/>
              <a:t>10. Office </a:t>
            </a:r>
            <a:r>
              <a:rPr lang="en-US" sz="6400" dirty="0"/>
              <a:t>ergonomics: Self-assessment worksheet. </a:t>
            </a:r>
            <a:r>
              <a:rPr lang="en-US" sz="6400" u="sng" dirty="0">
                <a:hlinkClick r:id="rId12"/>
              </a:rPr>
              <a:t>http://www.atmos.washington.edu/safety/ErgoSeldAssess.pdf</a:t>
            </a:r>
            <a:r>
              <a:rPr lang="en-US" sz="6400" dirty="0"/>
              <a:t> </a:t>
            </a:r>
            <a:endParaRPr lang="en-US" sz="6400" dirty="0" smtClean="0"/>
          </a:p>
          <a:p>
            <a:pPr marL="0" lvl="0" indent="0">
              <a:buNone/>
            </a:pPr>
            <a:endParaRPr lang="en-US" dirty="0"/>
          </a:p>
          <a:p>
            <a:pPr marL="0" indent="0">
              <a:buNone/>
            </a:pPr>
            <a:endParaRPr lang="en-US" dirty="0"/>
          </a:p>
          <a:p>
            <a:pPr marL="0" lvl="0" indent="0">
              <a:buNone/>
            </a:pPr>
            <a:endParaRPr lang="en-US" dirty="0"/>
          </a:p>
          <a:p>
            <a:pPr marL="0" indent="0">
              <a:buNone/>
            </a:pPr>
            <a:endParaRPr lang="en-US" dirty="0">
              <a:solidFill>
                <a:schemeClr val="tx1"/>
              </a:solidFill>
            </a:endParaRPr>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9172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670" y="128337"/>
            <a:ext cx="8596668" cy="1320800"/>
          </a:xfrm>
        </p:spPr>
        <p:txBody>
          <a:bodyPr/>
          <a:lstStyle/>
          <a:p>
            <a:pPr algn="ctr"/>
            <a:r>
              <a:rPr lang="en-US" dirty="0" smtClean="0">
                <a:solidFill>
                  <a:schemeClr val="accent4">
                    <a:lumMod val="50000"/>
                  </a:schemeClr>
                </a:solidFill>
                <a:latin typeface="Algerian" panose="04020705040A02060702" pitchFamily="82" charset="0"/>
              </a:rPr>
              <a:t>Computer Use in Households</a:t>
            </a:r>
            <a:endParaRPr lang="en-US" dirty="0">
              <a:solidFill>
                <a:schemeClr val="accent4">
                  <a:lumMod val="50000"/>
                </a:schemeClr>
              </a:solidFill>
              <a:latin typeface="Algerian" panose="04020705040A02060702" pitchFamily="82" charset="0"/>
            </a:endParaRPr>
          </a:p>
        </p:txBody>
      </p:sp>
      <p:graphicFrame>
        <p:nvGraphicFramePr>
          <p:cNvPr id="47" name="Content Placeholder 46"/>
          <p:cNvGraphicFramePr>
            <a:graphicFrameLocks noGrp="1"/>
          </p:cNvGraphicFramePr>
          <p:nvPr>
            <p:ph idx="1"/>
            <p:extLst>
              <p:ext uri="{D42A27DB-BD31-4B8C-83A1-F6EECF244321}">
                <p14:modId xmlns:p14="http://schemas.microsoft.com/office/powerpoint/2010/main" val="868695320"/>
              </p:ext>
            </p:extLst>
          </p:nvPr>
        </p:nvGraphicFramePr>
        <p:xfrm>
          <a:off x="290285" y="883080"/>
          <a:ext cx="9341736" cy="4557486"/>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p:cNvSpPr txBox="1"/>
          <p:nvPr/>
        </p:nvSpPr>
        <p:spPr>
          <a:xfrm>
            <a:off x="290285" y="5526887"/>
            <a:ext cx="10053650" cy="1015663"/>
          </a:xfrm>
          <a:prstGeom prst="rect">
            <a:avLst/>
          </a:prstGeom>
          <a:noFill/>
        </p:spPr>
        <p:txBody>
          <a:bodyPr wrap="none" rtlCol="0">
            <a:spAutoFit/>
          </a:bodyPr>
          <a:lstStyle/>
          <a:p>
            <a:r>
              <a:rPr lang="en-US" sz="1200" dirty="0" err="1"/>
              <a:t>Newburger</a:t>
            </a:r>
            <a:r>
              <a:rPr lang="en-US" sz="1200" dirty="0"/>
              <a:t> EC. Home Computers and Internet Use in the United States: August 2000. US Census Bureau. September 2001</a:t>
            </a:r>
            <a:r>
              <a:rPr lang="en-US" sz="1200" dirty="0" smtClean="0"/>
              <a:t>.</a:t>
            </a:r>
          </a:p>
          <a:p>
            <a:r>
              <a:rPr lang="en-US" sz="1200" dirty="0" smtClean="0"/>
              <a:t> </a:t>
            </a:r>
            <a:r>
              <a:rPr lang="en-US" sz="1200" dirty="0">
                <a:hlinkClick r:id="rId4"/>
              </a:rPr>
              <a:t>https://www.census.gov/prod/2001pubs/p23-207.pdf</a:t>
            </a:r>
            <a:r>
              <a:rPr lang="en-US" sz="1200" dirty="0"/>
              <a:t> </a:t>
            </a:r>
          </a:p>
          <a:p>
            <a:r>
              <a:rPr lang="en-US" sz="1200" dirty="0" smtClean="0"/>
              <a:t> </a:t>
            </a:r>
            <a:r>
              <a:rPr lang="en-US" sz="1200" dirty="0"/>
              <a:t>Measuring America. United States Census Bureau. </a:t>
            </a:r>
            <a:r>
              <a:rPr lang="en-US" sz="1200" dirty="0">
                <a:hlinkClick r:id="rId5"/>
              </a:rPr>
              <a:t>https://www.census.gov/hhes/computer/files/2012/Computer_Use_Infographic_FINAL.pdf</a:t>
            </a:r>
            <a:r>
              <a:rPr lang="en-US" sz="1200" dirty="0"/>
              <a:t>  </a:t>
            </a:r>
          </a:p>
          <a:p>
            <a:r>
              <a:rPr lang="en-US" sz="1200" dirty="0" smtClean="0"/>
              <a:t>File </a:t>
            </a:r>
            <a:r>
              <a:rPr lang="en-US" sz="1200" dirty="0"/>
              <a:t>T, Ryan C. Computer and Internet Use in the United States: 2013. American community Survey Reports. United States Census Bureau. </a:t>
            </a:r>
            <a:endParaRPr lang="en-US" sz="1200" dirty="0" smtClean="0"/>
          </a:p>
          <a:p>
            <a:r>
              <a:rPr lang="en-US" sz="1200" dirty="0" smtClean="0"/>
              <a:t>November </a:t>
            </a:r>
            <a:r>
              <a:rPr lang="en-US" sz="1200" dirty="0"/>
              <a:t>2014. </a:t>
            </a:r>
            <a:r>
              <a:rPr lang="en-US" sz="1200" dirty="0">
                <a:hlinkClick r:id="rId6"/>
              </a:rPr>
              <a:t>http://www.census.gov/content/dam/Census/library/publications/2014/acs/acs-28.pdf</a:t>
            </a:r>
            <a:r>
              <a:rPr lang="en-US" sz="1200" dirty="0"/>
              <a:t> </a:t>
            </a:r>
            <a:endParaRPr lang="en-US" sz="1200" dirty="0" smtClean="0"/>
          </a:p>
        </p:txBody>
      </p:sp>
    </p:spTree>
    <p:extLst>
      <p:ext uri="{BB962C8B-B14F-4D97-AF65-F5344CB8AC3E}">
        <p14:creationId xmlns:p14="http://schemas.microsoft.com/office/powerpoint/2010/main" val="17536102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516" y="112295"/>
            <a:ext cx="8596668" cy="1320800"/>
          </a:xfrm>
        </p:spPr>
        <p:txBody>
          <a:bodyPr/>
          <a:lstStyle/>
          <a:p>
            <a:pPr algn="ctr"/>
            <a:r>
              <a:rPr lang="en-US" dirty="0" smtClean="0">
                <a:latin typeface="Algerian" panose="04020705040A02060702" pitchFamily="82" charset="0"/>
              </a:rPr>
              <a:t>References continued</a:t>
            </a:r>
            <a:endParaRPr lang="en-US" dirty="0">
              <a:latin typeface="Algerian" panose="04020705040A02060702" pitchFamily="82" charset="0"/>
            </a:endParaRPr>
          </a:p>
        </p:txBody>
      </p:sp>
      <p:sp>
        <p:nvSpPr>
          <p:cNvPr id="6" name="Content Placeholder 5"/>
          <p:cNvSpPr>
            <a:spLocks noGrp="1"/>
          </p:cNvSpPr>
          <p:nvPr>
            <p:ph idx="1"/>
          </p:nvPr>
        </p:nvSpPr>
        <p:spPr>
          <a:xfrm>
            <a:off x="320843" y="914401"/>
            <a:ext cx="9694014" cy="5943600"/>
          </a:xfrm>
        </p:spPr>
        <p:txBody>
          <a:bodyPr>
            <a:noAutofit/>
          </a:bodyPr>
          <a:lstStyle/>
          <a:p>
            <a:r>
              <a:rPr lang="en-US" sz="1400" dirty="0" smtClean="0"/>
              <a:t>11. </a:t>
            </a:r>
            <a:r>
              <a:rPr lang="en-US" sz="1300" dirty="0" smtClean="0"/>
              <a:t>Working safely with Video Display Terminals. Occupational Safety and Health Administration. United States Department of Labor. </a:t>
            </a:r>
            <a:r>
              <a:rPr lang="en-US" sz="1300" u="sng" dirty="0" smtClean="0">
                <a:hlinkClick r:id="rId3"/>
              </a:rPr>
              <a:t>https://www.osha.gov/Publications/videoDisplay/videoDisplay.html</a:t>
            </a:r>
            <a:r>
              <a:rPr lang="en-US" sz="1300" dirty="0" smtClean="0"/>
              <a:t>    Revised 1997. </a:t>
            </a:r>
          </a:p>
          <a:p>
            <a:r>
              <a:rPr lang="en-US" sz="1300" dirty="0" smtClean="0"/>
              <a:t>12. Easy ergonomics for Desktop Computer Users. Department of Industrial Relations </a:t>
            </a:r>
            <a:r>
              <a:rPr lang="en-US" sz="1300" u="sng" dirty="0" smtClean="0">
                <a:hlinkClick r:id="rId4"/>
              </a:rPr>
              <a:t>http://www.dir.ca.gov/dosh/dosh_publications/ComputerErgo.pdf</a:t>
            </a:r>
            <a:r>
              <a:rPr lang="en-US" sz="1300" dirty="0" smtClean="0"/>
              <a:t> </a:t>
            </a:r>
          </a:p>
          <a:p>
            <a:r>
              <a:rPr lang="en-US" sz="1300" dirty="0" smtClean="0"/>
              <a:t>13. Cote P, van der </a:t>
            </a:r>
            <a:r>
              <a:rPr lang="en-US" sz="1300" dirty="0" err="1" smtClean="0"/>
              <a:t>Velde</a:t>
            </a:r>
            <a:r>
              <a:rPr lang="en-US" sz="1300" dirty="0" smtClean="0"/>
              <a:t> G, Cassidy JD, et al. The burden and determinants of neck pan in workers: results of the Bone and Joint Decade 2000-2010 Task Force on Neck Pain and its associated disorders. J Manipulative </a:t>
            </a:r>
            <a:r>
              <a:rPr lang="en-US" sz="1300" dirty="0" err="1" smtClean="0"/>
              <a:t>Physiol</a:t>
            </a:r>
            <a:r>
              <a:rPr lang="en-US" sz="1300" dirty="0" smtClean="0"/>
              <a:t> </a:t>
            </a:r>
            <a:r>
              <a:rPr lang="en-US" sz="1300" dirty="0" err="1" smtClean="0"/>
              <a:t>Ther</a:t>
            </a:r>
            <a:r>
              <a:rPr lang="en-US" sz="1300" dirty="0" smtClean="0"/>
              <a:t> 2009 Feb; 32 (2 </a:t>
            </a:r>
            <a:r>
              <a:rPr lang="en-US" sz="1300" dirty="0" err="1" smtClean="0"/>
              <a:t>Suppl</a:t>
            </a:r>
            <a:r>
              <a:rPr lang="en-US" sz="1300" dirty="0" smtClean="0"/>
              <a:t>): S70-86.</a:t>
            </a:r>
          </a:p>
          <a:p>
            <a:r>
              <a:rPr lang="en-US" sz="1300" dirty="0" smtClean="0"/>
              <a:t>14. </a:t>
            </a:r>
            <a:r>
              <a:rPr lang="en-US" sz="1300" dirty="0" err="1" smtClean="0"/>
              <a:t>Gerr</a:t>
            </a:r>
            <a:r>
              <a:rPr lang="en-US" sz="1300" dirty="0" smtClean="0"/>
              <a:t> F, Marcus M, Ensor C, et al. A prospective study of computer users: I. Study design and incidence of musculoskeletal symptoms and disorders. Am J </a:t>
            </a:r>
            <a:r>
              <a:rPr lang="en-US" sz="1300" dirty="0" err="1" smtClean="0"/>
              <a:t>Ind</a:t>
            </a:r>
            <a:r>
              <a:rPr lang="en-US" sz="1300" dirty="0" smtClean="0"/>
              <a:t> Med. 2002 Apr;41(4):221-35.</a:t>
            </a:r>
          </a:p>
          <a:p>
            <a:r>
              <a:rPr lang="en-US" sz="1300" dirty="0" smtClean="0"/>
              <a:t>15. </a:t>
            </a:r>
            <a:r>
              <a:rPr lang="en-US" sz="1300" dirty="0" err="1" smtClean="0"/>
              <a:t>Janwantanakul</a:t>
            </a:r>
            <a:r>
              <a:rPr lang="en-US" sz="1300" dirty="0" smtClean="0"/>
              <a:t> P, </a:t>
            </a:r>
            <a:r>
              <a:rPr lang="en-US" sz="1300" dirty="0" err="1" smtClean="0"/>
              <a:t>Sitthipornvorakul</a:t>
            </a:r>
            <a:r>
              <a:rPr lang="en-US" sz="1300" dirty="0" smtClean="0"/>
              <a:t>, </a:t>
            </a:r>
            <a:r>
              <a:rPr lang="en-US" sz="1300" dirty="0" err="1" smtClean="0"/>
              <a:t>Paksaichol</a:t>
            </a:r>
            <a:r>
              <a:rPr lang="en-US" sz="1300" dirty="0" smtClean="0"/>
              <a:t> A. Risk factors for the onset of nonspecific low back pain in office workers: a systematic review of prospective cohort studies. J Manipulative </a:t>
            </a:r>
            <a:r>
              <a:rPr lang="en-US" sz="1300" dirty="0" err="1" smtClean="0"/>
              <a:t>Physiol</a:t>
            </a:r>
            <a:r>
              <a:rPr lang="en-US" sz="1300" dirty="0" smtClean="0"/>
              <a:t> </a:t>
            </a:r>
            <a:r>
              <a:rPr lang="en-US" sz="1300" dirty="0" err="1" smtClean="0"/>
              <a:t>Ther</a:t>
            </a:r>
            <a:r>
              <a:rPr lang="en-US" sz="1300" dirty="0" smtClean="0"/>
              <a:t>. 2012 Sep;35(7):568-77. </a:t>
            </a:r>
            <a:r>
              <a:rPr lang="en-US" sz="1300" dirty="0" err="1" smtClean="0"/>
              <a:t>doi</a:t>
            </a:r>
            <a:r>
              <a:rPr lang="en-US" sz="1300" dirty="0" smtClean="0"/>
              <a:t>: 10.1016/j.jmpt.2012.07.008. </a:t>
            </a:r>
            <a:r>
              <a:rPr lang="en-US" sz="1300" dirty="0" err="1" smtClean="0"/>
              <a:t>Epub</a:t>
            </a:r>
            <a:r>
              <a:rPr lang="en-US" sz="1300" dirty="0" smtClean="0"/>
              <a:t> 2012 Aug 24</a:t>
            </a:r>
          </a:p>
          <a:p>
            <a:r>
              <a:rPr lang="en-US" sz="1300" dirty="0" smtClean="0"/>
              <a:t>16. Krause N, </a:t>
            </a:r>
            <a:r>
              <a:rPr lang="en-US" sz="1300" dirty="0" err="1" smtClean="0"/>
              <a:t>Burgel</a:t>
            </a:r>
            <a:r>
              <a:rPr lang="en-US" sz="1300" dirty="0" smtClean="0"/>
              <a:t> B, </a:t>
            </a:r>
            <a:r>
              <a:rPr lang="en-US" sz="1300" dirty="0" err="1" smtClean="0"/>
              <a:t>Rempel</a:t>
            </a:r>
            <a:r>
              <a:rPr lang="en-US" sz="1300" dirty="0" smtClean="0"/>
              <a:t> D. Effort-reward imbalance and one year change in neck-shoulder and upper extremity pain among call center computer operators. </a:t>
            </a:r>
            <a:r>
              <a:rPr lang="en-US" sz="1300" dirty="0" err="1" smtClean="0"/>
              <a:t>Scand</a:t>
            </a:r>
            <a:r>
              <a:rPr lang="en-US" sz="1300" dirty="0" smtClean="0"/>
              <a:t> J Work Environ Health 2010 Jan;36(1):42-53. </a:t>
            </a:r>
            <a:r>
              <a:rPr lang="en-US" sz="1300" dirty="0" err="1" smtClean="0"/>
              <a:t>Epub</a:t>
            </a:r>
            <a:r>
              <a:rPr lang="en-US" sz="1300" dirty="0" smtClean="0"/>
              <a:t> 2009 Dec 7.</a:t>
            </a:r>
          </a:p>
          <a:p>
            <a:r>
              <a:rPr lang="en-US" sz="1300" dirty="0" smtClean="0"/>
              <a:t>17. Pearce B. Ergonomic considerations in work-related upper extremity disorders. </a:t>
            </a:r>
            <a:r>
              <a:rPr lang="en-US" sz="1300" dirty="0" err="1" smtClean="0"/>
              <a:t>Clin</a:t>
            </a:r>
            <a:r>
              <a:rPr lang="en-US" sz="1300" dirty="0" smtClean="0"/>
              <a:t> </a:t>
            </a:r>
            <a:r>
              <a:rPr lang="en-US" sz="1300" dirty="0" err="1" smtClean="0"/>
              <a:t>Occup</a:t>
            </a:r>
            <a:r>
              <a:rPr lang="en-US" sz="1300" dirty="0" smtClean="0"/>
              <a:t> Environ Med. 2006;5(2):249-66, vi.</a:t>
            </a:r>
          </a:p>
          <a:p>
            <a:r>
              <a:rPr lang="en-US" sz="1300" dirty="0" smtClean="0"/>
              <a:t>18. </a:t>
            </a:r>
            <a:r>
              <a:rPr lang="en-US" sz="1300" dirty="0" err="1" smtClean="0"/>
              <a:t>Paksaichol</a:t>
            </a:r>
            <a:r>
              <a:rPr lang="en-US" sz="1300" dirty="0" smtClean="0"/>
              <a:t> A, </a:t>
            </a:r>
            <a:r>
              <a:rPr lang="en-US" sz="1300" dirty="0" err="1" smtClean="0"/>
              <a:t>Janwantanakul</a:t>
            </a:r>
            <a:r>
              <a:rPr lang="en-US" sz="1300" dirty="0" smtClean="0"/>
              <a:t> P, </a:t>
            </a:r>
            <a:r>
              <a:rPr lang="en-US" sz="1300" dirty="0" err="1" smtClean="0"/>
              <a:t>Purepong</a:t>
            </a:r>
            <a:r>
              <a:rPr lang="en-US" sz="1300" dirty="0" smtClean="0"/>
              <a:t> N, et al. Office workers’ risk factors for the development of non-specific pain: a systematic review of prospective cohort studies. </a:t>
            </a:r>
            <a:r>
              <a:rPr lang="en-US" sz="1300" dirty="0" err="1" smtClean="0"/>
              <a:t>Occup</a:t>
            </a:r>
            <a:r>
              <a:rPr lang="en-US" sz="1300" dirty="0" smtClean="0"/>
              <a:t> Environ Med. 2012 Sep;69(9):610-8. </a:t>
            </a:r>
            <a:r>
              <a:rPr lang="en-US" sz="1300" dirty="0" err="1" smtClean="0"/>
              <a:t>doi</a:t>
            </a:r>
            <a:r>
              <a:rPr lang="en-US" sz="1300" dirty="0" smtClean="0"/>
              <a:t>: 10.1136/oemed-2011-100459. </a:t>
            </a:r>
            <a:r>
              <a:rPr lang="en-US" sz="1300" dirty="0" err="1" smtClean="0"/>
              <a:t>Epub</a:t>
            </a:r>
            <a:r>
              <a:rPr lang="en-US" sz="1300" dirty="0" smtClean="0"/>
              <a:t> 2012 May 12.</a:t>
            </a:r>
          </a:p>
          <a:p>
            <a:r>
              <a:rPr lang="en-US" sz="1300" dirty="0" smtClean="0"/>
              <a:t>19. Baker NA, </a:t>
            </a:r>
            <a:r>
              <a:rPr lang="en-US" sz="1300" dirty="0" err="1" smtClean="0"/>
              <a:t>Moehling</a:t>
            </a:r>
            <a:r>
              <a:rPr lang="en-US" sz="1300" dirty="0" smtClean="0"/>
              <a:t> K. The relationship between musculoskeletal symptoms, posture and the fit between workers’ anthropometrics and their computer workstation configuration. Work 2013 Jan 1;46(1):3-10. </a:t>
            </a:r>
          </a:p>
          <a:p>
            <a:r>
              <a:rPr lang="en-US" sz="1300" dirty="0" smtClean="0"/>
              <a:t>20. </a:t>
            </a:r>
            <a:r>
              <a:rPr lang="en-US" sz="1300" dirty="0" err="1" smtClean="0"/>
              <a:t>Esmaeilzadeh</a:t>
            </a:r>
            <a:r>
              <a:rPr lang="en-US" sz="1300" dirty="0" smtClean="0"/>
              <a:t> S, </a:t>
            </a:r>
            <a:r>
              <a:rPr lang="en-US" sz="1300" dirty="0" err="1" smtClean="0"/>
              <a:t>Ocan</a:t>
            </a:r>
            <a:r>
              <a:rPr lang="en-US" sz="1300" dirty="0" smtClean="0"/>
              <a:t> E, </a:t>
            </a:r>
            <a:r>
              <a:rPr lang="en-US" sz="1300" dirty="0" err="1" smtClean="0"/>
              <a:t>Capan</a:t>
            </a:r>
            <a:r>
              <a:rPr lang="en-US" sz="1300" dirty="0" smtClean="0"/>
              <a:t> N. Effects of ergonomic intervention on work-related upper extremity musculoskeletal disorders among computer workers: a randomized controlled trial. </a:t>
            </a:r>
            <a:r>
              <a:rPr lang="en-US" sz="1300" dirty="0" err="1" smtClean="0"/>
              <a:t>Int</a:t>
            </a:r>
            <a:r>
              <a:rPr lang="en-US" sz="1300" dirty="0" smtClean="0"/>
              <a:t> Arch </a:t>
            </a:r>
            <a:r>
              <a:rPr lang="en-US" sz="1300" dirty="0" err="1" smtClean="0"/>
              <a:t>Occup</a:t>
            </a:r>
            <a:r>
              <a:rPr lang="en-US" sz="1300" dirty="0" smtClean="0"/>
              <a:t> Environ Health 2014 Jan;87(1):73-83. </a:t>
            </a:r>
            <a:r>
              <a:rPr lang="en-US" sz="1300" dirty="0" err="1" smtClean="0"/>
              <a:t>doi</a:t>
            </a:r>
            <a:r>
              <a:rPr lang="en-US" sz="1300" dirty="0" smtClean="0"/>
              <a:t>: 10.1007/s00420-012-0838-5. </a:t>
            </a:r>
            <a:r>
              <a:rPr lang="en-US" sz="1300" dirty="0" err="1" smtClean="0"/>
              <a:t>Epub</a:t>
            </a:r>
            <a:r>
              <a:rPr lang="en-US" sz="1300" dirty="0" smtClean="0"/>
              <a:t> 2012 Dec 23.</a:t>
            </a:r>
          </a:p>
          <a:p>
            <a:endParaRPr lang="en-US" sz="1400" dirty="0" smtClean="0"/>
          </a:p>
          <a:p>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p:txBody>
      </p:sp>
    </p:spTree>
    <p:extLst>
      <p:ext uri="{BB962C8B-B14F-4D97-AF65-F5344CB8AC3E}">
        <p14:creationId xmlns:p14="http://schemas.microsoft.com/office/powerpoint/2010/main" val="9208916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87" y="144379"/>
            <a:ext cx="8596668" cy="1320800"/>
          </a:xfrm>
        </p:spPr>
        <p:txBody>
          <a:bodyPr/>
          <a:lstStyle/>
          <a:p>
            <a:pPr algn="ctr"/>
            <a:r>
              <a:rPr lang="en-US" dirty="0">
                <a:latin typeface="Algerian" panose="04020705040A02060702" pitchFamily="82" charset="0"/>
              </a:rPr>
              <a:t>References continued</a:t>
            </a:r>
            <a:endParaRPr lang="en-US" dirty="0"/>
          </a:p>
        </p:txBody>
      </p:sp>
      <p:sp>
        <p:nvSpPr>
          <p:cNvPr id="3" name="Content Placeholder 2"/>
          <p:cNvSpPr>
            <a:spLocks noGrp="1"/>
          </p:cNvSpPr>
          <p:nvPr>
            <p:ph idx="1"/>
          </p:nvPr>
        </p:nvSpPr>
        <p:spPr>
          <a:xfrm>
            <a:off x="272716" y="978568"/>
            <a:ext cx="9625264" cy="5879431"/>
          </a:xfrm>
        </p:spPr>
        <p:txBody>
          <a:bodyPr>
            <a:normAutofit fontScale="77500" lnSpcReduction="20000"/>
          </a:bodyPr>
          <a:lstStyle/>
          <a:p>
            <a:r>
              <a:rPr lang="en-US" dirty="0" smtClean="0"/>
              <a:t>21. Goodman G, Kovach L, Fisher A, et al. Effective interventions for cumulative trauma disorders of the upper extremity in computer users: practice models based on systematic review. Work 2012; 42 (1): 153-72. </a:t>
            </a:r>
          </a:p>
          <a:p>
            <a:r>
              <a:rPr lang="en-US" dirty="0" smtClean="0"/>
              <a:t>22. Greene BL, </a:t>
            </a:r>
            <a:r>
              <a:rPr lang="en-US" dirty="0" err="1" smtClean="0"/>
              <a:t>DeJoy</a:t>
            </a:r>
            <a:r>
              <a:rPr lang="en-US" dirty="0" smtClean="0"/>
              <a:t> DM, </a:t>
            </a:r>
            <a:r>
              <a:rPr lang="en-US" dirty="0" err="1" smtClean="0"/>
              <a:t>Olejnik</a:t>
            </a:r>
            <a:r>
              <a:rPr lang="en-US" dirty="0" smtClean="0"/>
              <a:t> S. Effects of an active ergonomics training program on risk exposure, worker beliefs, and symptoms in computer users. Work 2005;24(1):41-52.</a:t>
            </a:r>
          </a:p>
          <a:p>
            <a:r>
              <a:rPr lang="en-US" dirty="0" smtClean="0"/>
              <a:t>23</a:t>
            </a:r>
            <a:r>
              <a:rPr lang="en-US" dirty="0"/>
              <a:t>. Hoe VC, Urquhart DM, </a:t>
            </a:r>
            <a:r>
              <a:rPr lang="en-US" dirty="0" err="1"/>
              <a:t>Kelsall</a:t>
            </a:r>
            <a:r>
              <a:rPr lang="en-US" dirty="0"/>
              <a:t> HL, Sim MR. Ergonomic design and training for preventing work-related musculoskeletal disorders of the upper limb and neck in adults. Cochrane Database </a:t>
            </a:r>
            <a:r>
              <a:rPr lang="en-US" dirty="0" err="1"/>
              <a:t>Syst</a:t>
            </a:r>
            <a:r>
              <a:rPr lang="en-US" dirty="0"/>
              <a:t> Rev 2012 Aug 15;8:CD008570. </a:t>
            </a:r>
            <a:r>
              <a:rPr lang="en-US" dirty="0" err="1"/>
              <a:t>doi</a:t>
            </a:r>
            <a:r>
              <a:rPr lang="en-US" dirty="0"/>
              <a:t>: 10.1002/14651858.CD008570.pub2.</a:t>
            </a:r>
          </a:p>
          <a:p>
            <a:r>
              <a:rPr lang="en-US" dirty="0"/>
              <a:t>24. Jacobs K, Foley G, Punnett L, et al. University students notebook computer use: lessons learned using e=diaries to report musculoskeletal discomfort. Ergonomics 2011 Feb;54(2):206-19. </a:t>
            </a:r>
            <a:r>
              <a:rPr lang="en-US" dirty="0" err="1"/>
              <a:t>doi</a:t>
            </a:r>
            <a:r>
              <a:rPr lang="en-US" dirty="0"/>
              <a:t>: 10.1080/00140139.2010.544764.</a:t>
            </a:r>
          </a:p>
          <a:p>
            <a:r>
              <a:rPr lang="en-US" dirty="0"/>
              <a:t>25. </a:t>
            </a:r>
            <a:r>
              <a:rPr lang="en-US" dirty="0" err="1"/>
              <a:t>Ketola</a:t>
            </a:r>
            <a:r>
              <a:rPr lang="en-US" dirty="0"/>
              <a:t> R, </a:t>
            </a:r>
            <a:r>
              <a:rPr lang="en-US" dirty="0" err="1"/>
              <a:t>Toivonen</a:t>
            </a:r>
            <a:r>
              <a:rPr lang="en-US" dirty="0"/>
              <a:t> R, </a:t>
            </a:r>
            <a:r>
              <a:rPr lang="en-US" dirty="0" err="1"/>
              <a:t>Hakkanen</a:t>
            </a:r>
            <a:r>
              <a:rPr lang="en-US" dirty="0"/>
              <a:t> M, et al. Effects of ergonomic intervention in work with video </a:t>
            </a:r>
            <a:r>
              <a:rPr lang="en-US" dirty="0" err="1"/>
              <a:t>dislay</a:t>
            </a:r>
            <a:r>
              <a:rPr lang="en-US" dirty="0"/>
              <a:t> units. Scan J Work Environ Health. 2002 Feb;28(1):18-24.</a:t>
            </a:r>
          </a:p>
          <a:p>
            <a:r>
              <a:rPr lang="en-US" dirty="0" smtClean="0"/>
              <a:t>26</a:t>
            </a:r>
            <a:r>
              <a:rPr lang="en-US" dirty="0"/>
              <a:t>. </a:t>
            </a:r>
            <a:r>
              <a:rPr lang="en-US" dirty="0" err="1"/>
              <a:t>Levanon</a:t>
            </a:r>
            <a:r>
              <a:rPr lang="en-US" dirty="0"/>
              <a:t> Y, </a:t>
            </a:r>
            <a:r>
              <a:rPr lang="en-US" dirty="0" err="1"/>
              <a:t>Gefen</a:t>
            </a:r>
            <a:r>
              <a:rPr lang="en-US" dirty="0"/>
              <a:t> A, </a:t>
            </a:r>
            <a:r>
              <a:rPr lang="en-US" dirty="0" err="1"/>
              <a:t>Lerman</a:t>
            </a:r>
            <a:r>
              <a:rPr lang="en-US" dirty="0"/>
              <a:t> Y, et al. Multi dimensional system for evaluation preventive program for upper extremity disorders among computer operators. Work. 2012;41 </a:t>
            </a:r>
            <a:r>
              <a:rPr lang="en-US" dirty="0" err="1"/>
              <a:t>Suppl</a:t>
            </a:r>
            <a:r>
              <a:rPr lang="en-US" dirty="0"/>
              <a:t> 1:669-75. </a:t>
            </a:r>
            <a:r>
              <a:rPr lang="en-US" dirty="0" err="1"/>
              <a:t>doi</a:t>
            </a:r>
            <a:r>
              <a:rPr lang="en-US" dirty="0"/>
              <a:t>: 10.3233/WOR-2012-0224-669. </a:t>
            </a:r>
            <a:endParaRPr lang="en-US" dirty="0" smtClean="0"/>
          </a:p>
          <a:p>
            <a:pPr lvl="0"/>
            <a:r>
              <a:rPr lang="en-US" dirty="0" smtClean="0"/>
              <a:t>27. </a:t>
            </a:r>
            <a:r>
              <a:rPr lang="en-US" dirty="0" err="1"/>
              <a:t>Pillastrini</a:t>
            </a:r>
            <a:r>
              <a:rPr lang="en-US" dirty="0"/>
              <a:t> P, Mugnai R, </a:t>
            </a:r>
            <a:r>
              <a:rPr lang="en-US" dirty="0" err="1"/>
              <a:t>Farneti</a:t>
            </a:r>
            <a:r>
              <a:rPr lang="en-US" dirty="0"/>
              <a:t> C, et al. Evaluation of two preventive interventions for reducing musculoskeletal complaints in operators of video display terminals. </a:t>
            </a:r>
            <a:r>
              <a:rPr lang="en-US" dirty="0" err="1"/>
              <a:t>Phys</a:t>
            </a:r>
            <a:r>
              <a:rPr lang="en-US" dirty="0"/>
              <a:t> Ther.2007 May;87(5):536-44. </a:t>
            </a:r>
            <a:r>
              <a:rPr lang="en-US" dirty="0" err="1"/>
              <a:t>Epub</a:t>
            </a:r>
            <a:r>
              <a:rPr lang="en-US" dirty="0"/>
              <a:t> 2007 Apr 3.</a:t>
            </a:r>
          </a:p>
          <a:p>
            <a:pPr lvl="0"/>
            <a:r>
              <a:rPr lang="en-US" dirty="0" smtClean="0"/>
              <a:t>28. </a:t>
            </a:r>
            <a:r>
              <a:rPr lang="en-US" dirty="0"/>
              <a:t>Rizzo TH, Pelletier KR, </a:t>
            </a:r>
            <a:r>
              <a:rPr lang="en-US" dirty="0" err="1"/>
              <a:t>Serxner</a:t>
            </a:r>
            <a:r>
              <a:rPr lang="en-US" dirty="0"/>
              <a:t> S, </a:t>
            </a:r>
            <a:r>
              <a:rPr lang="en-US" dirty="0" err="1"/>
              <a:t>Chikamoto</a:t>
            </a:r>
            <a:r>
              <a:rPr lang="en-US" dirty="0"/>
              <a:t> Y. Reducing risk factors for cumulative trauma disorders (CTDs): the impact of preventive ergonomic training on knowledge, intentions, and practices related to computer use. Am J Health </a:t>
            </a:r>
            <a:r>
              <a:rPr lang="en-US" dirty="0" err="1"/>
              <a:t>Promot</a:t>
            </a:r>
            <a:r>
              <a:rPr lang="en-US" dirty="0"/>
              <a:t>. 1997 Mar-Apr; 11 (4): </a:t>
            </a:r>
            <a:r>
              <a:rPr lang="en-US" dirty="0" smtClean="0"/>
              <a:t>250-3</a:t>
            </a:r>
          </a:p>
          <a:p>
            <a:r>
              <a:rPr lang="en-US" dirty="0" smtClean="0"/>
              <a:t>29. Hedge </a:t>
            </a:r>
            <a:r>
              <a:rPr lang="en-US" dirty="0"/>
              <a:t>A, Powers JR. Wrist postures while keyboarding: effects of a negative slope keyboard system and full motion forearm supports. Ergonomics 1995 Mar;38(3):508-17</a:t>
            </a:r>
            <a:r>
              <a:rPr lang="en-US" dirty="0" smtClean="0"/>
              <a:t>.</a:t>
            </a:r>
          </a:p>
          <a:p>
            <a:r>
              <a:rPr lang="en-US" dirty="0" smtClean="0"/>
              <a:t>30. </a:t>
            </a:r>
            <a:r>
              <a:rPr lang="en-US" dirty="0"/>
              <a:t>Hedge A, Morimoto S, </a:t>
            </a:r>
            <a:r>
              <a:rPr lang="en-US" dirty="0" err="1"/>
              <a:t>McCrobie</a:t>
            </a:r>
            <a:r>
              <a:rPr lang="en-US" dirty="0"/>
              <a:t> D. Effects of keyboard tray geometry on upper body posture and comfort. Ergonomics 1999 Oct;42(10):1333-49.</a:t>
            </a:r>
          </a:p>
          <a:p>
            <a:pPr lvl="0"/>
            <a:endParaRPr lang="en-US" dirty="0"/>
          </a:p>
          <a:p>
            <a:pPr lvl="0"/>
            <a:endParaRPr lang="en-US" dirty="0"/>
          </a:p>
          <a:p>
            <a:endParaRPr lang="en-US" dirty="0"/>
          </a:p>
          <a:p>
            <a:endParaRPr lang="en-US" dirty="0"/>
          </a:p>
        </p:txBody>
      </p:sp>
    </p:spTree>
    <p:extLst>
      <p:ext uri="{BB962C8B-B14F-4D97-AF65-F5344CB8AC3E}">
        <p14:creationId xmlns:p14="http://schemas.microsoft.com/office/powerpoint/2010/main" val="3961462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87" y="144379"/>
            <a:ext cx="8596668" cy="1320800"/>
          </a:xfrm>
        </p:spPr>
        <p:txBody>
          <a:bodyPr/>
          <a:lstStyle/>
          <a:p>
            <a:pPr algn="ctr"/>
            <a:r>
              <a:rPr lang="en-US" dirty="0">
                <a:latin typeface="Algerian" panose="04020705040A02060702" pitchFamily="82" charset="0"/>
              </a:rPr>
              <a:t>References continued</a:t>
            </a:r>
            <a:endParaRPr lang="en-US" dirty="0"/>
          </a:p>
        </p:txBody>
      </p:sp>
      <p:sp>
        <p:nvSpPr>
          <p:cNvPr id="3" name="Content Placeholder 2"/>
          <p:cNvSpPr>
            <a:spLocks noGrp="1"/>
          </p:cNvSpPr>
          <p:nvPr>
            <p:ph idx="1"/>
          </p:nvPr>
        </p:nvSpPr>
        <p:spPr>
          <a:xfrm>
            <a:off x="224589" y="1059873"/>
            <a:ext cx="9625264" cy="6026727"/>
          </a:xfrm>
        </p:spPr>
        <p:txBody>
          <a:bodyPr>
            <a:normAutofit fontScale="70000" lnSpcReduction="20000"/>
          </a:bodyPr>
          <a:lstStyle/>
          <a:p>
            <a:r>
              <a:rPr lang="en-US" sz="2000" dirty="0"/>
              <a:t>31. De </a:t>
            </a:r>
            <a:r>
              <a:rPr lang="en-US" sz="2000" dirty="0" err="1"/>
              <a:t>Kraker</a:t>
            </a:r>
            <a:r>
              <a:rPr lang="en-US" sz="2000" dirty="0"/>
              <a:t> H, De </a:t>
            </a:r>
            <a:r>
              <a:rPr lang="en-US" sz="2000" dirty="0" err="1"/>
              <a:t>Korte</a:t>
            </a:r>
            <a:r>
              <a:rPr lang="en-US" sz="2000" dirty="0"/>
              <a:t> EM, Van Mil FL, et al. The effect of a feedback signal in a computer mouse on hovering behavior, productivity, comfort and usability in a field study. Ergonomics. 2008 Feb;51(2):140-55.</a:t>
            </a:r>
          </a:p>
          <a:p>
            <a:r>
              <a:rPr lang="en-US" sz="2000" dirty="0"/>
              <a:t>32. O’Conner D, Page MJ, Marshall SC, Massy-</a:t>
            </a:r>
            <a:r>
              <a:rPr lang="en-US" sz="2000" dirty="0" err="1"/>
              <a:t>Westropp</a:t>
            </a:r>
            <a:r>
              <a:rPr lang="en-US" sz="2000" dirty="0"/>
              <a:t> N. Ergonomic positioning or equipment for treating carpal tunnel syndrome. Cochrane Database </a:t>
            </a:r>
            <a:r>
              <a:rPr lang="en-US" sz="2000" dirty="0" err="1"/>
              <a:t>Syst</a:t>
            </a:r>
            <a:r>
              <a:rPr lang="en-US" sz="2000" dirty="0"/>
              <a:t> Rev. 2012 Jan 18;1:CD009600. </a:t>
            </a:r>
            <a:r>
              <a:rPr lang="en-US" sz="2000" dirty="0" err="1"/>
              <a:t>doi</a:t>
            </a:r>
            <a:r>
              <a:rPr lang="en-US" sz="2000" dirty="0"/>
              <a:t>: 10.1002/14651858.CD009600.</a:t>
            </a:r>
          </a:p>
          <a:p>
            <a:pPr lvl="0"/>
            <a:r>
              <a:rPr lang="en-US" sz="2000" dirty="0"/>
              <a:t>33. </a:t>
            </a:r>
            <a:r>
              <a:rPr lang="en-US" sz="2000" dirty="0" err="1"/>
              <a:t>Rempel</a:t>
            </a:r>
            <a:r>
              <a:rPr lang="en-US" sz="2000" dirty="0"/>
              <a:t> D. The split keyboard: an ergonomics success story. Hum Factors. 2008 Jun;50(3):385-92.</a:t>
            </a:r>
          </a:p>
          <a:p>
            <a:pPr lvl="0"/>
            <a:r>
              <a:rPr lang="en-US" sz="2000" dirty="0"/>
              <a:t>34. </a:t>
            </a:r>
            <a:r>
              <a:rPr lang="en-US" sz="2000" dirty="0" err="1"/>
              <a:t>Rempel</a:t>
            </a:r>
            <a:r>
              <a:rPr lang="en-US" sz="2000" dirty="0"/>
              <a:t> D, Barr A, </a:t>
            </a:r>
            <a:r>
              <a:rPr lang="en-US" sz="2000" dirty="0" err="1"/>
              <a:t>Brafman</a:t>
            </a:r>
            <a:r>
              <a:rPr lang="en-US" sz="2000" dirty="0"/>
              <a:t> D, Young E. The effect of six keyboard designs on wrist and forearm postures. </a:t>
            </a:r>
            <a:r>
              <a:rPr lang="en-US" sz="2000" dirty="0" err="1"/>
              <a:t>Appl</a:t>
            </a:r>
            <a:r>
              <a:rPr lang="en-US" sz="2000" dirty="0"/>
              <a:t> Ergon 2007 May;38(3):293-8. </a:t>
            </a:r>
            <a:r>
              <a:rPr lang="en-US" sz="2000" dirty="0" err="1"/>
              <a:t>Epub</a:t>
            </a:r>
            <a:r>
              <a:rPr lang="en-US" sz="2000" dirty="0"/>
              <a:t> 2006 Jun 27.</a:t>
            </a:r>
          </a:p>
          <a:p>
            <a:r>
              <a:rPr lang="en-US" sz="2000" dirty="0"/>
              <a:t>35. </a:t>
            </a:r>
            <a:r>
              <a:rPr lang="en-US" sz="2000" dirty="0" err="1"/>
              <a:t>Ripat</a:t>
            </a:r>
            <a:r>
              <a:rPr lang="en-US" sz="2000" dirty="0"/>
              <a:t> J, </a:t>
            </a:r>
            <a:r>
              <a:rPr lang="en-US" sz="2000" dirty="0" err="1"/>
              <a:t>Scatliff</a:t>
            </a:r>
            <a:r>
              <a:rPr lang="en-US" sz="2000" dirty="0"/>
              <a:t> T, </a:t>
            </a:r>
            <a:r>
              <a:rPr lang="en-US" sz="2000" dirty="0" err="1"/>
              <a:t>Giesbrecht</a:t>
            </a:r>
            <a:r>
              <a:rPr lang="en-US" sz="2000" dirty="0"/>
              <a:t> E, et al. The effect of alternate style keyboards on severity of symptoms and functional status of individuals with work related upper extremity disorders. J </a:t>
            </a:r>
            <a:r>
              <a:rPr lang="en-US" sz="2000" dirty="0" err="1"/>
              <a:t>Occup</a:t>
            </a:r>
            <a:r>
              <a:rPr lang="en-US" sz="2000" dirty="0"/>
              <a:t> </a:t>
            </a:r>
            <a:r>
              <a:rPr lang="en-US" sz="2000" dirty="0" err="1"/>
              <a:t>Rehabil</a:t>
            </a:r>
            <a:r>
              <a:rPr lang="en-US" sz="2000" dirty="0"/>
              <a:t> 2006 Dec;16(4):707-18.</a:t>
            </a:r>
          </a:p>
          <a:p>
            <a:r>
              <a:rPr lang="en-US" sz="2000" dirty="0"/>
              <a:t>36. King TK, </a:t>
            </a:r>
            <a:r>
              <a:rPr lang="en-US" sz="2000" dirty="0" err="1"/>
              <a:t>Severin</a:t>
            </a:r>
            <a:r>
              <a:rPr lang="en-US" sz="2000" dirty="0"/>
              <a:t> CN, Van </a:t>
            </a:r>
            <a:r>
              <a:rPr lang="en-US" sz="2000" dirty="0" err="1"/>
              <a:t>Eerd</a:t>
            </a:r>
            <a:r>
              <a:rPr lang="en-US" sz="2000" dirty="0"/>
              <a:t> D, et al. A pilot randomized control trial of the effectiveness of a biofeedback mouse in reducing self- reported pain among office workers. Ergonomics 2013; 56(1):59-68. </a:t>
            </a:r>
            <a:r>
              <a:rPr lang="en-US" sz="2000" dirty="0" err="1"/>
              <a:t>doi</a:t>
            </a:r>
            <a:r>
              <a:rPr lang="en-US" sz="2000" dirty="0"/>
              <a:t>: 10.1080/00140139.2012.733735. </a:t>
            </a:r>
            <a:r>
              <a:rPr lang="en-US" sz="2000" dirty="0" err="1"/>
              <a:t>Epub</a:t>
            </a:r>
            <a:r>
              <a:rPr lang="en-US" sz="2000" dirty="0"/>
              <a:t> 2012 Nov </a:t>
            </a:r>
            <a:r>
              <a:rPr lang="en-US" sz="2000" dirty="0" smtClean="0"/>
              <a:t>12</a:t>
            </a:r>
          </a:p>
          <a:p>
            <a:r>
              <a:rPr lang="en-US" sz="2000" dirty="0" smtClean="0"/>
              <a:t>37. </a:t>
            </a:r>
            <a:r>
              <a:rPr lang="en-US" sz="2000" dirty="0" err="1"/>
              <a:t>Aaras</a:t>
            </a:r>
            <a:r>
              <a:rPr lang="en-US" sz="2000" dirty="0"/>
              <a:t> A, </a:t>
            </a:r>
            <a:r>
              <a:rPr lang="en-US" sz="2000" dirty="0" err="1"/>
              <a:t>Fostervold</a:t>
            </a:r>
            <a:r>
              <a:rPr lang="en-US" sz="2000" dirty="0"/>
              <a:t> KI, </a:t>
            </a:r>
            <a:r>
              <a:rPr lang="en-US" sz="2000" dirty="0" err="1"/>
              <a:t>RoO</a:t>
            </a:r>
            <a:r>
              <a:rPr lang="en-US" sz="2000" dirty="0"/>
              <a:t>, et al Postural load during VDU work: a comparison between various work postures. Ergonomics 1997 Nov;40(11):1255-68</a:t>
            </a:r>
            <a:r>
              <a:rPr lang="en-US" sz="2000" dirty="0" smtClean="0"/>
              <a:t>.</a:t>
            </a:r>
          </a:p>
          <a:p>
            <a:r>
              <a:rPr lang="en-US" sz="2000" dirty="0" smtClean="0"/>
              <a:t>38. </a:t>
            </a:r>
            <a:r>
              <a:rPr lang="en-US" sz="2000" dirty="0" err="1"/>
              <a:t>Rempel</a:t>
            </a:r>
            <a:r>
              <a:rPr lang="en-US" sz="2000" dirty="0"/>
              <a:t> DM, Krause N, Goldberg R, et al. A randomized controlled trial evaluating the effects of two workstation interventions on upper body pain and incident musculoskeletal disorders among computer operators. </a:t>
            </a:r>
            <a:r>
              <a:rPr lang="en-US" sz="2000" dirty="0" err="1"/>
              <a:t>Occup</a:t>
            </a:r>
            <a:r>
              <a:rPr lang="en-US" sz="2000" dirty="0"/>
              <a:t> Environ Med. 2006 May;63(5):</a:t>
            </a:r>
            <a:r>
              <a:rPr lang="en-US" sz="2000" dirty="0" smtClean="0"/>
              <a:t>300-6</a:t>
            </a:r>
          </a:p>
          <a:p>
            <a:r>
              <a:rPr lang="en-US" sz="2000" dirty="0" smtClean="0"/>
              <a:t>39. Evans </a:t>
            </a:r>
            <a:r>
              <a:rPr lang="en-US" sz="2000" dirty="0"/>
              <a:t>GW, Johnson D. Stress and open-office noise. J </a:t>
            </a:r>
            <a:r>
              <a:rPr lang="en-US" sz="2000" dirty="0" err="1"/>
              <a:t>Appl</a:t>
            </a:r>
            <a:r>
              <a:rPr lang="en-US" sz="2000" dirty="0"/>
              <a:t> Psychol. 2000 Oct; 85 (5): 779-83</a:t>
            </a:r>
          </a:p>
          <a:p>
            <a:r>
              <a:rPr lang="en-US" sz="2000" dirty="0" smtClean="0"/>
              <a:t>40. </a:t>
            </a:r>
            <a:r>
              <a:rPr lang="en-US" sz="2000" dirty="0" err="1"/>
              <a:t>Galinsky</a:t>
            </a:r>
            <a:r>
              <a:rPr lang="en-US" sz="2000" dirty="0"/>
              <a:t> TL, Swanson NG, </a:t>
            </a:r>
            <a:r>
              <a:rPr lang="en-US" sz="2000" dirty="0" err="1"/>
              <a:t>Sauter</a:t>
            </a:r>
            <a:r>
              <a:rPr lang="en-US" sz="2000" dirty="0"/>
              <a:t> SL, et al. A field study of supplementary rest breaks for data-entry operators. Ergonomics 2000 May; 43 (5): 622-38. </a:t>
            </a:r>
            <a:endParaRPr lang="en-US" sz="2000" dirty="0" smtClean="0"/>
          </a:p>
          <a:p>
            <a:r>
              <a:rPr lang="en-US" sz="2000" dirty="0"/>
              <a:t>41. Irmak A, </a:t>
            </a:r>
            <a:r>
              <a:rPr lang="en-US" sz="2000" dirty="0" err="1"/>
              <a:t>Bumin</a:t>
            </a:r>
            <a:r>
              <a:rPr lang="en-US" sz="2000" dirty="0"/>
              <a:t> G, Irmak R. The effects of exercise reminder software program on office workers’ perceived pain level, work performance and quality of life. Work 2012; 41 </a:t>
            </a:r>
            <a:r>
              <a:rPr lang="en-US" sz="2000" dirty="0" err="1"/>
              <a:t>Suppl</a:t>
            </a:r>
            <a:r>
              <a:rPr lang="en-US" sz="2000" dirty="0"/>
              <a:t> 1: 5692-5.</a:t>
            </a:r>
          </a:p>
          <a:p>
            <a:endParaRPr lang="en-US" dirty="0"/>
          </a:p>
          <a:p>
            <a:pPr lvl="0"/>
            <a:endParaRPr lang="en-US" dirty="0"/>
          </a:p>
          <a:p>
            <a:endParaRPr lang="en-US" dirty="0"/>
          </a:p>
          <a:p>
            <a:pPr lvl="0"/>
            <a:endParaRPr lang="en-US" dirty="0"/>
          </a:p>
          <a:p>
            <a:pPr lvl="0"/>
            <a:endParaRPr lang="en-US" dirty="0"/>
          </a:p>
          <a:p>
            <a:endParaRPr lang="en-US" dirty="0"/>
          </a:p>
          <a:p>
            <a:endParaRPr lang="en-US" dirty="0"/>
          </a:p>
        </p:txBody>
      </p:sp>
    </p:spTree>
    <p:extLst>
      <p:ext uri="{BB962C8B-B14F-4D97-AF65-F5344CB8AC3E}">
        <p14:creationId xmlns:p14="http://schemas.microsoft.com/office/powerpoint/2010/main" val="23589997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014" y="352926"/>
            <a:ext cx="8596668" cy="1320800"/>
          </a:xfrm>
        </p:spPr>
        <p:txBody>
          <a:bodyPr/>
          <a:lstStyle/>
          <a:p>
            <a:pPr algn="ctr"/>
            <a:r>
              <a:rPr lang="en-US" dirty="0">
                <a:latin typeface="Algerian" panose="04020705040A02060702" pitchFamily="82" charset="0"/>
              </a:rPr>
              <a:t>References continued</a:t>
            </a:r>
            <a:endParaRPr lang="en-US" dirty="0"/>
          </a:p>
        </p:txBody>
      </p:sp>
      <p:sp>
        <p:nvSpPr>
          <p:cNvPr id="3" name="Content Placeholder 2"/>
          <p:cNvSpPr>
            <a:spLocks noGrp="1"/>
          </p:cNvSpPr>
          <p:nvPr>
            <p:ph idx="1"/>
          </p:nvPr>
        </p:nvSpPr>
        <p:spPr>
          <a:xfrm>
            <a:off x="272716" y="1347537"/>
            <a:ext cx="9625264" cy="5510462"/>
          </a:xfrm>
        </p:spPr>
        <p:txBody>
          <a:bodyPr>
            <a:normAutofit fontScale="77500" lnSpcReduction="20000"/>
          </a:bodyPr>
          <a:lstStyle/>
          <a:p>
            <a:r>
              <a:rPr lang="en-US" dirty="0" smtClean="0"/>
              <a:t>42</a:t>
            </a:r>
            <a:r>
              <a:rPr lang="en-US" dirty="0"/>
              <a:t>. </a:t>
            </a:r>
            <a:r>
              <a:rPr lang="en-US" dirty="0" err="1"/>
              <a:t>Leyshon</a:t>
            </a:r>
            <a:r>
              <a:rPr lang="en-US" dirty="0"/>
              <a:t> R, </a:t>
            </a:r>
            <a:r>
              <a:rPr lang="en-US" dirty="0" err="1"/>
              <a:t>Chalova</a:t>
            </a:r>
            <a:r>
              <a:rPr lang="en-US" dirty="0"/>
              <a:t> K, Gerson L, et al. Ergonomic interventions for office workers with musculoskeletal disorders. A systematic review. Work. 2010;35(3):335-48. </a:t>
            </a:r>
            <a:r>
              <a:rPr lang="en-US" dirty="0" err="1"/>
              <a:t>doi</a:t>
            </a:r>
            <a:r>
              <a:rPr lang="en-US" dirty="0"/>
              <a:t>: 10.3233/WOR-2010-0994. </a:t>
            </a:r>
          </a:p>
          <a:p>
            <a:r>
              <a:rPr lang="en-US" dirty="0"/>
              <a:t>43. </a:t>
            </a:r>
            <a:r>
              <a:rPr lang="en-US" dirty="0" err="1"/>
              <a:t>Marangoni</a:t>
            </a:r>
            <a:r>
              <a:rPr lang="en-US" dirty="0"/>
              <a:t> AH. Effects of intermittent stretching exercises at work on musculoskeletal pain associated with the use of a personal computer and the influence of media on outcomes. Work 2010;36(1):27-37. </a:t>
            </a:r>
            <a:r>
              <a:rPr lang="en-US" dirty="0" err="1"/>
              <a:t>doi</a:t>
            </a:r>
            <a:r>
              <a:rPr lang="en-US" dirty="0"/>
              <a:t>: 10.3233/WOR-2010-1004. </a:t>
            </a:r>
          </a:p>
          <a:p>
            <a:pPr lvl="0"/>
            <a:r>
              <a:rPr lang="en-US" dirty="0"/>
              <a:t>44. McLean L, </a:t>
            </a:r>
            <a:r>
              <a:rPr lang="en-US" dirty="0" err="1"/>
              <a:t>Tingley</a:t>
            </a:r>
            <a:r>
              <a:rPr lang="en-US" dirty="0"/>
              <a:t> M, Scott RN, Rickards J. Computer terminal work and the benefit of microbreaks. </a:t>
            </a:r>
            <a:r>
              <a:rPr lang="en-US" dirty="0" err="1"/>
              <a:t>Appl</a:t>
            </a:r>
            <a:r>
              <a:rPr lang="en-US" dirty="0"/>
              <a:t> Ergon 2001 Jun;32(3):225-37.</a:t>
            </a:r>
          </a:p>
          <a:p>
            <a:pPr lvl="0"/>
            <a:r>
              <a:rPr lang="en-US" dirty="0"/>
              <a:t>45. </a:t>
            </a:r>
            <a:r>
              <a:rPr lang="en-US" dirty="0" err="1"/>
              <a:t>Nakphet</a:t>
            </a:r>
            <a:r>
              <a:rPr lang="en-US" dirty="0"/>
              <a:t> N, </a:t>
            </a:r>
            <a:r>
              <a:rPr lang="en-US" dirty="0" err="1"/>
              <a:t>Chaikumarn</a:t>
            </a:r>
            <a:r>
              <a:rPr lang="en-US" dirty="0"/>
              <a:t> M, </a:t>
            </a:r>
            <a:r>
              <a:rPr lang="en-US" dirty="0" err="1"/>
              <a:t>Janwantanakul</a:t>
            </a:r>
            <a:r>
              <a:rPr lang="en-US" dirty="0"/>
              <a:t> P. Effect of different types of rest –break interventions on neck and shoulder muscle activity, perceived discomfort and productivity in symptomatic VDU operators: a randomized controlled trial. </a:t>
            </a:r>
            <a:r>
              <a:rPr lang="en-US" dirty="0" err="1"/>
              <a:t>Int</a:t>
            </a:r>
            <a:r>
              <a:rPr lang="en-US" dirty="0"/>
              <a:t> J </a:t>
            </a:r>
            <a:r>
              <a:rPr lang="en-US" dirty="0" err="1"/>
              <a:t>Occup</a:t>
            </a:r>
            <a:r>
              <a:rPr lang="en-US" dirty="0"/>
              <a:t> </a:t>
            </a:r>
            <a:r>
              <a:rPr lang="en-US" dirty="0" err="1"/>
              <a:t>Saf</a:t>
            </a:r>
            <a:r>
              <a:rPr lang="en-US" dirty="0"/>
              <a:t> Ergon. 2014;20(2):339-53.</a:t>
            </a:r>
          </a:p>
          <a:p>
            <a:pPr lvl="0"/>
            <a:r>
              <a:rPr lang="en-US" dirty="0"/>
              <a:t>46. </a:t>
            </a:r>
            <a:r>
              <a:rPr lang="en-US" dirty="0" err="1"/>
              <a:t>Brisson</a:t>
            </a:r>
            <a:r>
              <a:rPr lang="en-US" dirty="0"/>
              <a:t> C, Montreuil S, Punnett L. Effects of an ergonomic training program on workers with video display units. </a:t>
            </a:r>
            <a:r>
              <a:rPr lang="en-US" i="1" dirty="0" err="1"/>
              <a:t>Scand</a:t>
            </a:r>
            <a:r>
              <a:rPr lang="en-US" i="1" dirty="0"/>
              <a:t> J Work Environ Health </a:t>
            </a:r>
            <a:r>
              <a:rPr lang="en-US" dirty="0"/>
              <a:t>1999;25(3):255--263.</a:t>
            </a:r>
          </a:p>
          <a:p>
            <a:r>
              <a:rPr lang="en-US" dirty="0" smtClean="0"/>
              <a:t>47. </a:t>
            </a:r>
            <a:r>
              <a:rPr lang="en-US" dirty="0"/>
              <a:t>Khan SA, Sharma V. Assessment of computer-related health problems among post-graduate nursing students. </a:t>
            </a:r>
            <a:r>
              <a:rPr lang="en-US" dirty="0" err="1"/>
              <a:t>Nurs</a:t>
            </a:r>
            <a:r>
              <a:rPr lang="en-US" dirty="0"/>
              <a:t> J India. 2013 Jan-Feb;104(1):14-7.</a:t>
            </a:r>
          </a:p>
          <a:p>
            <a:r>
              <a:rPr lang="en-US" dirty="0" smtClean="0"/>
              <a:t>48. </a:t>
            </a:r>
            <a:r>
              <a:rPr lang="en-US" dirty="0" err="1"/>
              <a:t>Larsman</a:t>
            </a:r>
            <a:r>
              <a:rPr lang="en-US" dirty="0"/>
              <a:t> P, </a:t>
            </a:r>
            <a:r>
              <a:rPr lang="en-US" dirty="0" err="1"/>
              <a:t>Sandsjo</a:t>
            </a:r>
            <a:r>
              <a:rPr lang="en-US" dirty="0"/>
              <a:t> L, </a:t>
            </a:r>
            <a:r>
              <a:rPr lang="en-US" dirty="0" err="1"/>
              <a:t>Kadefors</a:t>
            </a:r>
            <a:r>
              <a:rPr lang="en-US" dirty="0"/>
              <a:t> R, et al. Prognostic factors for intervention effect on neck/ shoulder symptom intensity and disability among female computer workers. J </a:t>
            </a:r>
            <a:r>
              <a:rPr lang="en-US" dirty="0" err="1"/>
              <a:t>Occup</a:t>
            </a:r>
            <a:r>
              <a:rPr lang="en-US" dirty="0"/>
              <a:t> </a:t>
            </a:r>
            <a:r>
              <a:rPr lang="en-US" dirty="0" err="1"/>
              <a:t>Rehabil</a:t>
            </a:r>
            <a:r>
              <a:rPr lang="en-US" dirty="0"/>
              <a:t> 2009 Sep;19(3):300-11. </a:t>
            </a:r>
            <a:r>
              <a:rPr lang="en-US" dirty="0" err="1"/>
              <a:t>doi</a:t>
            </a:r>
            <a:r>
              <a:rPr lang="en-US" dirty="0"/>
              <a:t>: 10.1007/s10926-009-9186-z. </a:t>
            </a:r>
            <a:r>
              <a:rPr lang="en-US" dirty="0" err="1"/>
              <a:t>Epub</a:t>
            </a:r>
            <a:r>
              <a:rPr lang="en-US" dirty="0"/>
              <a:t> 2009 Jun 13. </a:t>
            </a:r>
          </a:p>
          <a:p>
            <a:r>
              <a:rPr lang="en-US" dirty="0" smtClean="0"/>
              <a:t>49. </a:t>
            </a:r>
            <a:r>
              <a:rPr lang="en-US" dirty="0"/>
              <a:t>Ma C, Szeto GP, Yan T, et al. Comparing biofeedback with active exercise and passive treatment for the management of work related neck and shoulder pain: a randomized controlled trial. Arch </a:t>
            </a:r>
            <a:r>
              <a:rPr lang="en-US" dirty="0" err="1"/>
              <a:t>Phys</a:t>
            </a:r>
            <a:r>
              <a:rPr lang="en-US" dirty="0"/>
              <a:t> Med </a:t>
            </a:r>
            <a:r>
              <a:rPr lang="en-US" dirty="0" err="1"/>
              <a:t>Rehabil</a:t>
            </a:r>
            <a:r>
              <a:rPr lang="en-US" dirty="0"/>
              <a:t> 2011 Jun;92(6):849-58. </a:t>
            </a:r>
            <a:r>
              <a:rPr lang="en-US" dirty="0" err="1"/>
              <a:t>doi</a:t>
            </a:r>
            <a:r>
              <a:rPr lang="en-US" dirty="0"/>
              <a:t>: 10.1016/j.apmr.2010.12.037.</a:t>
            </a:r>
          </a:p>
          <a:p>
            <a:r>
              <a:rPr lang="en-US" dirty="0" smtClean="0"/>
              <a:t>50. </a:t>
            </a:r>
            <a:r>
              <a:rPr lang="en-US" dirty="0" err="1" smtClean="0"/>
              <a:t>Occhipinti</a:t>
            </a:r>
            <a:r>
              <a:rPr lang="en-US" dirty="0" smtClean="0"/>
              <a:t> </a:t>
            </a:r>
            <a:r>
              <a:rPr lang="en-US" dirty="0"/>
              <a:t>E, </a:t>
            </a:r>
            <a:r>
              <a:rPr lang="en-US" dirty="0" err="1"/>
              <a:t>Colombini</a:t>
            </a:r>
            <a:r>
              <a:rPr lang="en-US" dirty="0"/>
              <a:t> D, </a:t>
            </a:r>
            <a:r>
              <a:rPr lang="en-US" dirty="0" err="1"/>
              <a:t>Molteni</a:t>
            </a:r>
            <a:r>
              <a:rPr lang="en-US" dirty="0"/>
              <a:t> G, </a:t>
            </a:r>
            <a:r>
              <a:rPr lang="en-US" dirty="0" err="1"/>
              <a:t>Grieco</a:t>
            </a:r>
            <a:r>
              <a:rPr lang="en-US" dirty="0"/>
              <a:t> A. Criteria for the ergonomic evaluation of work chairs. Med Lav. 1993 Jul-Aug;84(4):274-85</a:t>
            </a:r>
            <a:r>
              <a:rPr lang="en-US" dirty="0" smtClean="0"/>
              <a:t>.</a:t>
            </a:r>
          </a:p>
          <a:p>
            <a:pPr lvl="0"/>
            <a:r>
              <a:rPr lang="en-US" dirty="0" smtClean="0"/>
              <a:t>51. Lima </a:t>
            </a:r>
            <a:r>
              <a:rPr lang="en-US" dirty="0"/>
              <a:t>TM, Coelho DA. Prevention of musculoskeletal disorders (MSDs) in office work: a case study. Work. 2011;39(4):397-408. </a:t>
            </a:r>
            <a:r>
              <a:rPr lang="en-US" dirty="0" err="1"/>
              <a:t>doi</a:t>
            </a:r>
            <a:r>
              <a:rPr lang="en-US" dirty="0"/>
              <a:t>: 10.3233/WOR-2011-1190. </a:t>
            </a:r>
          </a:p>
          <a:p>
            <a:endParaRPr lang="en-US" dirty="0"/>
          </a:p>
          <a:p>
            <a:pPr marL="0" lvl="0" indent="0">
              <a:buNone/>
            </a:pPr>
            <a:endParaRPr lang="en-US" dirty="0"/>
          </a:p>
          <a:p>
            <a:pPr lvl="0"/>
            <a:endParaRPr lang="en-US" dirty="0"/>
          </a:p>
          <a:p>
            <a:endParaRPr lang="en-US" dirty="0"/>
          </a:p>
          <a:p>
            <a:endParaRPr lang="en-US" dirty="0"/>
          </a:p>
        </p:txBody>
      </p:sp>
    </p:spTree>
    <p:extLst>
      <p:ext uri="{BB962C8B-B14F-4D97-AF65-F5344CB8AC3E}">
        <p14:creationId xmlns:p14="http://schemas.microsoft.com/office/powerpoint/2010/main" val="24799456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0" y="6160168"/>
            <a:ext cx="1648208" cy="677108"/>
          </a:xfrm>
          <a:prstGeom prst="rect">
            <a:avLst/>
          </a:prstGeom>
          <a:noFill/>
        </p:spPr>
        <p:txBody>
          <a:bodyPr wrap="none" rtlCol="0">
            <a:spAutoFit/>
          </a:bodyPr>
          <a:lstStyle/>
          <a:p>
            <a:r>
              <a:rPr lang="en-US" sz="1000" dirty="0" smtClean="0">
                <a:solidFill>
                  <a:schemeClr val="bg1">
                    <a:lumMod val="85000"/>
                  </a:schemeClr>
                </a:solidFill>
              </a:rPr>
              <a:t>Image source: </a:t>
            </a:r>
          </a:p>
          <a:p>
            <a:r>
              <a:rPr lang="en-US" sz="1000" dirty="0" smtClean="0">
                <a:solidFill>
                  <a:schemeClr val="bg1">
                    <a:lumMod val="85000"/>
                  </a:schemeClr>
                </a:solidFill>
                <a:hlinkClick r:id="rId4"/>
              </a:rPr>
              <a:t>www.huffingtonpost.com</a:t>
            </a:r>
            <a:endParaRPr lang="en-US" sz="1000" dirty="0" smtClean="0">
              <a:solidFill>
                <a:schemeClr val="bg1">
                  <a:lumMod val="85000"/>
                </a:schemeClr>
              </a:solidFill>
            </a:endParaRPr>
          </a:p>
          <a:p>
            <a:endParaRPr lang="en-US" dirty="0">
              <a:solidFill>
                <a:schemeClr val="bg1"/>
              </a:solidFill>
            </a:endParaRPr>
          </a:p>
        </p:txBody>
      </p:sp>
    </p:spTree>
    <p:extLst>
      <p:ext uri="{BB962C8B-B14F-4D97-AF65-F5344CB8AC3E}">
        <p14:creationId xmlns:p14="http://schemas.microsoft.com/office/powerpoint/2010/main" val="3084353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649" y="0"/>
            <a:ext cx="8596668" cy="1320800"/>
          </a:xfrm>
        </p:spPr>
        <p:txBody>
          <a:bodyPr/>
          <a:lstStyle/>
          <a:p>
            <a:pPr algn="ctr"/>
            <a:r>
              <a:rPr lang="en-US" dirty="0" smtClean="0">
                <a:solidFill>
                  <a:schemeClr val="accent4">
                    <a:lumMod val="50000"/>
                  </a:schemeClr>
                </a:solidFill>
                <a:latin typeface="Algerian" panose="04020705040A02060702" pitchFamily="82" charset="0"/>
              </a:rPr>
              <a:t>Work Related Disorders (Symptoms and Signs)</a:t>
            </a:r>
            <a:endParaRPr lang="en-US" dirty="0">
              <a:solidFill>
                <a:schemeClr val="accent4">
                  <a:lumMod val="50000"/>
                </a:schemeClr>
              </a:solidFill>
              <a:latin typeface="Algerian" panose="04020705040A02060702" pitchFamily="8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5518" y="1201549"/>
            <a:ext cx="5909479" cy="5022375"/>
          </a:xfrm>
        </p:spPr>
      </p:pic>
      <p:sp>
        <p:nvSpPr>
          <p:cNvPr id="5" name="Footer Placeholder 4"/>
          <p:cNvSpPr>
            <a:spLocks noGrp="1"/>
          </p:cNvSpPr>
          <p:nvPr>
            <p:ph type="ftr" sz="quarter" idx="11"/>
          </p:nvPr>
        </p:nvSpPr>
        <p:spPr>
          <a:xfrm>
            <a:off x="1921177" y="6450748"/>
            <a:ext cx="6297612" cy="365125"/>
          </a:xfrm>
        </p:spPr>
        <p:txBody>
          <a:bodyPr/>
          <a:lstStyle/>
          <a:p>
            <a:r>
              <a:rPr lang="en-US" sz="1100" dirty="0" smtClean="0"/>
              <a:t>Computer workstations </a:t>
            </a:r>
            <a:r>
              <a:rPr lang="en-US" sz="1100" dirty="0" err="1" smtClean="0"/>
              <a:t>eTool</a:t>
            </a:r>
            <a:r>
              <a:rPr lang="en-US" sz="1100" dirty="0" smtClean="0"/>
              <a:t>. OSHA. United Stated Department of Labor. </a:t>
            </a:r>
            <a:r>
              <a:rPr lang="en-US" sz="1100" dirty="0" smtClean="0">
                <a:solidFill>
                  <a:srgbClr val="00B050"/>
                </a:solidFill>
              </a:rPr>
              <a:t>https://www.osha.gov/SLTC/etools/computerworkstations/positions.html</a:t>
            </a:r>
            <a:endParaRPr lang="en-US" sz="1100" dirty="0">
              <a:solidFill>
                <a:srgbClr val="00B050"/>
              </a:solidFill>
            </a:endParaRPr>
          </a:p>
        </p:txBody>
      </p:sp>
    </p:spTree>
    <p:extLst>
      <p:ext uri="{BB962C8B-B14F-4D97-AF65-F5344CB8AC3E}">
        <p14:creationId xmlns:p14="http://schemas.microsoft.com/office/powerpoint/2010/main" val="2755588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64" y="32207"/>
            <a:ext cx="8596668" cy="1320800"/>
          </a:xfrm>
        </p:spPr>
        <p:txBody>
          <a:bodyPr/>
          <a:lstStyle/>
          <a:p>
            <a:pPr algn="ctr"/>
            <a:r>
              <a:rPr lang="en-US" dirty="0" smtClean="0">
                <a:solidFill>
                  <a:schemeClr val="accent4">
                    <a:lumMod val="50000"/>
                  </a:schemeClr>
                </a:solidFill>
                <a:latin typeface="Algerian" panose="04020705040A02060702" pitchFamily="82" charset="0"/>
              </a:rPr>
              <a:t>Work related Disorders (Examples)</a:t>
            </a:r>
            <a:endParaRPr lang="en-US" dirty="0">
              <a:solidFill>
                <a:schemeClr val="accent4">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2757928"/>
              </p:ext>
            </p:extLst>
          </p:nvPr>
        </p:nvGraphicFramePr>
        <p:xfrm>
          <a:off x="77665" y="1184357"/>
          <a:ext cx="10435770" cy="4451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83281" y="1469775"/>
            <a:ext cx="1306768" cy="1015663"/>
          </a:xfrm>
          <a:prstGeom prst="rect">
            <a:avLst/>
          </a:prstGeom>
          <a:noFill/>
        </p:spPr>
        <p:txBody>
          <a:bodyPr wrap="none" rtlCol="0">
            <a:spAutoFit/>
          </a:bodyPr>
          <a:lstStyle/>
          <a:p>
            <a:r>
              <a:rPr lang="en-US" sz="2000" dirty="0" smtClean="0"/>
              <a:t>Carpal</a:t>
            </a:r>
          </a:p>
          <a:p>
            <a:r>
              <a:rPr lang="en-US" sz="2000" dirty="0" smtClean="0"/>
              <a:t> Tunnel </a:t>
            </a:r>
          </a:p>
          <a:p>
            <a:r>
              <a:rPr lang="en-US" sz="2000" dirty="0" smtClean="0"/>
              <a:t>Syndrome</a:t>
            </a:r>
            <a:endParaRPr lang="en-US" sz="2000" dirty="0"/>
          </a:p>
        </p:txBody>
      </p:sp>
      <p:sp>
        <p:nvSpPr>
          <p:cNvPr id="7" name="TextBox 6"/>
          <p:cNvSpPr txBox="1"/>
          <p:nvPr/>
        </p:nvSpPr>
        <p:spPr>
          <a:xfrm>
            <a:off x="5719938" y="3157795"/>
            <a:ext cx="1512081" cy="461665"/>
          </a:xfrm>
          <a:prstGeom prst="rect">
            <a:avLst/>
          </a:prstGeom>
          <a:noFill/>
        </p:spPr>
        <p:txBody>
          <a:bodyPr wrap="none" rtlCol="0">
            <a:spAutoFit/>
          </a:bodyPr>
          <a:lstStyle/>
          <a:p>
            <a:r>
              <a:rPr lang="en-US" sz="2400" dirty="0" smtClean="0"/>
              <a:t>Tendinitis</a:t>
            </a:r>
            <a:endParaRPr lang="en-US" dirty="0"/>
          </a:p>
        </p:txBody>
      </p:sp>
      <p:sp>
        <p:nvSpPr>
          <p:cNvPr id="8" name="TextBox 7"/>
          <p:cNvSpPr txBox="1"/>
          <p:nvPr/>
        </p:nvSpPr>
        <p:spPr>
          <a:xfrm>
            <a:off x="3300498" y="4587090"/>
            <a:ext cx="1645900" cy="369332"/>
          </a:xfrm>
          <a:prstGeom prst="rect">
            <a:avLst/>
          </a:prstGeom>
          <a:noFill/>
        </p:spPr>
        <p:txBody>
          <a:bodyPr wrap="none" rtlCol="0">
            <a:spAutoFit/>
          </a:bodyPr>
          <a:lstStyle/>
          <a:p>
            <a:r>
              <a:rPr lang="en-US" b="1" dirty="0" smtClean="0"/>
              <a:t>Tenosynovitis</a:t>
            </a:r>
            <a:endParaRPr lang="en-US" b="1" dirty="0"/>
          </a:p>
        </p:txBody>
      </p:sp>
      <p:sp>
        <p:nvSpPr>
          <p:cNvPr id="10" name="TextBox 9"/>
          <p:cNvSpPr txBox="1"/>
          <p:nvPr/>
        </p:nvSpPr>
        <p:spPr>
          <a:xfrm>
            <a:off x="7146463" y="3272877"/>
            <a:ext cx="2855269" cy="646331"/>
          </a:xfrm>
          <a:prstGeom prst="rect">
            <a:avLst/>
          </a:prstGeom>
          <a:noFill/>
        </p:spPr>
        <p:txBody>
          <a:bodyPr wrap="none" rtlCol="0">
            <a:spAutoFit/>
          </a:bodyPr>
          <a:lstStyle/>
          <a:p>
            <a:r>
              <a:rPr lang="en-US" dirty="0" smtClean="0"/>
              <a:t>----Swelling of the muscle</a:t>
            </a:r>
          </a:p>
          <a:p>
            <a:r>
              <a:rPr lang="en-US" dirty="0"/>
              <a:t> </a:t>
            </a:r>
            <a:r>
              <a:rPr lang="en-US" dirty="0" smtClean="0"/>
              <a:t>    tendons</a:t>
            </a:r>
            <a:endParaRPr lang="en-US" dirty="0"/>
          </a:p>
        </p:txBody>
      </p:sp>
      <p:sp>
        <p:nvSpPr>
          <p:cNvPr id="11" name="TextBox 10"/>
          <p:cNvSpPr txBox="1"/>
          <p:nvPr/>
        </p:nvSpPr>
        <p:spPr>
          <a:xfrm>
            <a:off x="247755" y="4587090"/>
            <a:ext cx="3057247" cy="646331"/>
          </a:xfrm>
          <a:prstGeom prst="rect">
            <a:avLst/>
          </a:prstGeom>
          <a:noFill/>
        </p:spPr>
        <p:txBody>
          <a:bodyPr wrap="none" rtlCol="0">
            <a:spAutoFit/>
          </a:bodyPr>
          <a:lstStyle/>
          <a:p>
            <a:r>
              <a:rPr lang="en-US" dirty="0" smtClean="0"/>
              <a:t>Swelling of the sheaths -----</a:t>
            </a:r>
          </a:p>
          <a:p>
            <a:r>
              <a:rPr lang="en-US" dirty="0" smtClean="0"/>
              <a:t> around the muscle tendons</a:t>
            </a:r>
            <a:endParaRPr lang="en-US" dirty="0"/>
          </a:p>
        </p:txBody>
      </p:sp>
      <p:sp>
        <p:nvSpPr>
          <p:cNvPr id="13" name="TextBox 12"/>
          <p:cNvSpPr txBox="1"/>
          <p:nvPr/>
        </p:nvSpPr>
        <p:spPr>
          <a:xfrm>
            <a:off x="461307" y="1773721"/>
            <a:ext cx="2914580" cy="646331"/>
          </a:xfrm>
          <a:prstGeom prst="rect">
            <a:avLst/>
          </a:prstGeom>
          <a:noFill/>
        </p:spPr>
        <p:txBody>
          <a:bodyPr wrap="none" rtlCol="0">
            <a:spAutoFit/>
          </a:bodyPr>
          <a:lstStyle/>
          <a:p>
            <a:r>
              <a:rPr lang="en-US" dirty="0" smtClean="0"/>
              <a:t>Injuries to the nerves------</a:t>
            </a:r>
          </a:p>
          <a:p>
            <a:r>
              <a:rPr lang="en-US" dirty="0" smtClean="0"/>
              <a:t> at the wrist</a:t>
            </a:r>
            <a:endParaRPr lang="en-US" dirty="0"/>
          </a:p>
        </p:txBody>
      </p:sp>
      <p:sp>
        <p:nvSpPr>
          <p:cNvPr id="14" name="TextBox 13"/>
          <p:cNvSpPr txBox="1"/>
          <p:nvPr/>
        </p:nvSpPr>
        <p:spPr>
          <a:xfrm>
            <a:off x="5004838" y="1373890"/>
            <a:ext cx="1430200" cy="1323439"/>
          </a:xfrm>
          <a:prstGeom prst="rect">
            <a:avLst/>
          </a:prstGeom>
          <a:noFill/>
        </p:spPr>
        <p:txBody>
          <a:bodyPr wrap="none" rtlCol="0">
            <a:spAutoFit/>
          </a:bodyPr>
          <a:lstStyle/>
          <a:p>
            <a:r>
              <a:rPr lang="en-US" sz="1600" b="1" dirty="0" smtClean="0">
                <a:solidFill>
                  <a:schemeClr val="bg1"/>
                </a:solidFill>
              </a:rPr>
              <a:t>Neck, arm,</a:t>
            </a:r>
          </a:p>
          <a:p>
            <a:r>
              <a:rPr lang="en-US" sz="1600" b="1" dirty="0" smtClean="0">
                <a:solidFill>
                  <a:schemeClr val="bg1"/>
                </a:solidFill>
              </a:rPr>
              <a:t>Shoulder,</a:t>
            </a:r>
          </a:p>
          <a:p>
            <a:r>
              <a:rPr lang="en-US" sz="1600" b="1" dirty="0" smtClean="0">
                <a:solidFill>
                  <a:schemeClr val="bg1"/>
                </a:solidFill>
              </a:rPr>
              <a:t>Hand, wrist, </a:t>
            </a:r>
          </a:p>
          <a:p>
            <a:r>
              <a:rPr lang="en-US" sz="1600" b="1" dirty="0" smtClean="0">
                <a:solidFill>
                  <a:schemeClr val="bg1"/>
                </a:solidFill>
              </a:rPr>
              <a:t>Forearm,</a:t>
            </a:r>
          </a:p>
          <a:p>
            <a:r>
              <a:rPr lang="en-US" sz="1600" b="1" dirty="0" smtClean="0">
                <a:solidFill>
                  <a:schemeClr val="bg1"/>
                </a:solidFill>
              </a:rPr>
              <a:t>     pain</a:t>
            </a:r>
            <a:endParaRPr lang="en-US" sz="1600" b="1" dirty="0">
              <a:solidFill>
                <a:schemeClr val="bg1"/>
              </a:solidFill>
            </a:endParaRPr>
          </a:p>
        </p:txBody>
      </p:sp>
      <p:sp>
        <p:nvSpPr>
          <p:cNvPr id="15" name="TextBox 14"/>
          <p:cNvSpPr txBox="1"/>
          <p:nvPr/>
        </p:nvSpPr>
        <p:spPr>
          <a:xfrm>
            <a:off x="5013227" y="4348530"/>
            <a:ext cx="1391728" cy="954107"/>
          </a:xfrm>
          <a:prstGeom prst="rect">
            <a:avLst/>
          </a:prstGeom>
          <a:noFill/>
        </p:spPr>
        <p:txBody>
          <a:bodyPr wrap="none" rtlCol="0">
            <a:spAutoFit/>
          </a:bodyPr>
          <a:lstStyle/>
          <a:p>
            <a:r>
              <a:rPr lang="en-US" sz="2800" dirty="0" smtClean="0"/>
              <a:t>Visual</a:t>
            </a:r>
            <a:endParaRPr lang="en-US" dirty="0" smtClean="0"/>
          </a:p>
          <a:p>
            <a:r>
              <a:rPr lang="en-US" dirty="0" smtClean="0"/>
              <a:t> </a:t>
            </a:r>
            <a:r>
              <a:rPr lang="en-US" sz="2800" dirty="0" smtClean="0"/>
              <a:t>fatigue</a:t>
            </a:r>
            <a:endParaRPr lang="en-US" sz="2800" dirty="0"/>
          </a:p>
        </p:txBody>
      </p:sp>
      <p:sp>
        <p:nvSpPr>
          <p:cNvPr id="6" name="TextBox 5"/>
          <p:cNvSpPr txBox="1"/>
          <p:nvPr/>
        </p:nvSpPr>
        <p:spPr>
          <a:xfrm>
            <a:off x="563571" y="5723351"/>
            <a:ext cx="10076720" cy="1738938"/>
          </a:xfrm>
          <a:prstGeom prst="rect">
            <a:avLst/>
          </a:prstGeom>
          <a:noFill/>
        </p:spPr>
        <p:txBody>
          <a:bodyPr wrap="square" rtlCol="0">
            <a:spAutoFit/>
          </a:bodyPr>
          <a:lstStyle/>
          <a:p>
            <a:r>
              <a:rPr lang="en-US" sz="1100" dirty="0"/>
              <a:t>Source: Prevention of Work-related Musculoskeletal disorders. OSHA. </a:t>
            </a:r>
          </a:p>
          <a:p>
            <a:r>
              <a:rPr lang="en-US" sz="1100" u="sng" dirty="0">
                <a:solidFill>
                  <a:schemeClr val="accent4">
                    <a:lumMod val="50000"/>
                  </a:schemeClr>
                </a:solidFill>
                <a:hlinkClick r:id="rId8"/>
              </a:rPr>
              <a:t>https://www.osha.gov/pls/oshaweb/owadisp.show_document?p_table=UNIFIED_AGENDA&amp;p_id=4481</a:t>
            </a:r>
            <a:r>
              <a:rPr lang="en-US" sz="1100" u="sng" dirty="0">
                <a:solidFill>
                  <a:schemeClr val="accent4">
                    <a:lumMod val="50000"/>
                  </a:schemeClr>
                </a:solidFill>
              </a:rPr>
              <a:t>   </a:t>
            </a:r>
            <a:r>
              <a:rPr lang="en-US" sz="1100" dirty="0"/>
              <a:t>Updated Fall 2014</a:t>
            </a:r>
          </a:p>
          <a:p>
            <a:r>
              <a:rPr lang="en-US" sz="1100" dirty="0" smtClean="0"/>
              <a:t>Evaluating </a:t>
            </a:r>
            <a:r>
              <a:rPr lang="en-US" sz="1100" dirty="0"/>
              <a:t>your computer workstation. Oregon OSHA</a:t>
            </a:r>
            <a:r>
              <a:rPr lang="en-US" sz="1100" dirty="0">
                <a:solidFill>
                  <a:srgbClr val="00B050"/>
                </a:solidFill>
              </a:rPr>
              <a:t>. http://www.cbs.state.or.us/osha/pdf/pubs/1863.pdf </a:t>
            </a:r>
            <a:endParaRPr lang="en-US" sz="1100" dirty="0" smtClean="0">
              <a:solidFill>
                <a:srgbClr val="00B050"/>
              </a:solidFill>
            </a:endParaRPr>
          </a:p>
          <a:p>
            <a:pPr lvl="0"/>
            <a:r>
              <a:rPr lang="en-US" sz="1100" dirty="0"/>
              <a:t>Working safely with Video Display Terminals. Occupational Safety and Health Administration. United States Department of Labor. </a:t>
            </a:r>
            <a:endParaRPr lang="en-US" sz="1100" dirty="0" smtClean="0"/>
          </a:p>
          <a:p>
            <a:pPr lvl="0"/>
            <a:r>
              <a:rPr lang="en-US" sz="1100" u="sng" dirty="0" smtClean="0">
                <a:hlinkClick r:id="rId9"/>
              </a:rPr>
              <a:t>https</a:t>
            </a:r>
            <a:r>
              <a:rPr lang="en-US" sz="1100" u="sng" dirty="0">
                <a:hlinkClick r:id="rId9"/>
              </a:rPr>
              <a:t>://www.osha.gov/Publications/videoDisplay/videoDisplay.html</a:t>
            </a:r>
            <a:r>
              <a:rPr lang="en-US" sz="1100" dirty="0"/>
              <a:t>    Revised </a:t>
            </a:r>
            <a:r>
              <a:rPr lang="en-US" sz="1100" dirty="0" smtClean="0"/>
              <a:t>1997</a:t>
            </a:r>
            <a:r>
              <a:rPr lang="en-US" sz="1100" dirty="0"/>
              <a:t>.</a:t>
            </a:r>
            <a:endParaRPr lang="en-US" sz="1100" dirty="0" smtClean="0"/>
          </a:p>
          <a:p>
            <a:pPr lvl="0"/>
            <a:r>
              <a:rPr lang="en-US" sz="1200" dirty="0" smtClean="0"/>
              <a:t>Cote et al, J Manipulative </a:t>
            </a:r>
            <a:r>
              <a:rPr lang="en-US" sz="1200" dirty="0" err="1" smtClean="0"/>
              <a:t>Physio</a:t>
            </a:r>
            <a:r>
              <a:rPr lang="en-US" sz="1200" dirty="0" smtClean="0"/>
              <a:t> </a:t>
            </a:r>
            <a:r>
              <a:rPr lang="en-US" sz="1200" dirty="0" err="1" smtClean="0"/>
              <a:t>Ther</a:t>
            </a:r>
            <a:r>
              <a:rPr lang="en-US" sz="1200" dirty="0" smtClean="0"/>
              <a:t> 2009, Hedge and Powers, Ergonomics 1995, Khan </a:t>
            </a:r>
            <a:r>
              <a:rPr lang="en-US" sz="1200" dirty="0"/>
              <a:t>and Sharma, </a:t>
            </a:r>
            <a:r>
              <a:rPr lang="en-US" sz="1200" dirty="0" err="1"/>
              <a:t>Nurs</a:t>
            </a:r>
            <a:r>
              <a:rPr lang="en-US" sz="1200" dirty="0"/>
              <a:t> J India. 2013</a:t>
            </a:r>
          </a:p>
          <a:p>
            <a:pPr lvl="0"/>
            <a:endParaRPr lang="en-US" sz="1100" dirty="0"/>
          </a:p>
          <a:p>
            <a:endParaRPr lang="en-US" sz="1100" dirty="0">
              <a:solidFill>
                <a:srgbClr val="00B050"/>
              </a:solidFill>
            </a:endParaRPr>
          </a:p>
          <a:p>
            <a:endParaRPr lang="en-US" dirty="0"/>
          </a:p>
        </p:txBody>
      </p:sp>
    </p:spTree>
    <p:extLst>
      <p:ext uri="{BB962C8B-B14F-4D97-AF65-F5344CB8AC3E}">
        <p14:creationId xmlns:p14="http://schemas.microsoft.com/office/powerpoint/2010/main" val="1427023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707" y="0"/>
            <a:ext cx="8596668" cy="1320800"/>
          </a:xfrm>
        </p:spPr>
        <p:txBody>
          <a:bodyPr/>
          <a:lstStyle/>
          <a:p>
            <a:pPr algn="ctr"/>
            <a:r>
              <a:rPr lang="en-US" dirty="0" smtClean="0">
                <a:solidFill>
                  <a:schemeClr val="accent5">
                    <a:lumMod val="50000"/>
                  </a:schemeClr>
                </a:solidFill>
                <a:latin typeface="Algerian" panose="04020705040A02060702" pitchFamily="82" charset="0"/>
              </a:rPr>
              <a:t>Risk factors for Neck/shoulder/Arm/ Hand pain </a:t>
            </a:r>
            <a:endParaRPr lang="en-US" dirty="0">
              <a:solidFill>
                <a:schemeClr val="accent5">
                  <a:lumMod val="50000"/>
                </a:schemeClr>
              </a:solidFill>
              <a:latin typeface="Algerian" panose="04020705040A02060702" pitchFamily="82" charset="0"/>
            </a:endParaRPr>
          </a:p>
        </p:txBody>
      </p:sp>
      <p:sp>
        <p:nvSpPr>
          <p:cNvPr id="4" name="Content Placeholder 3"/>
          <p:cNvSpPr>
            <a:spLocks noGrp="1"/>
          </p:cNvSpPr>
          <p:nvPr>
            <p:ph sz="half" idx="1"/>
          </p:nvPr>
        </p:nvSpPr>
        <p:spPr>
          <a:xfrm>
            <a:off x="160421" y="1320800"/>
            <a:ext cx="6085200" cy="5537200"/>
          </a:xfrm>
        </p:spPr>
        <p:txBody>
          <a:bodyPr>
            <a:normAutofit fontScale="92500" lnSpcReduction="20000"/>
          </a:bodyPr>
          <a:lstStyle/>
          <a:p>
            <a:r>
              <a:rPr lang="en-US" sz="2100" dirty="0" smtClean="0"/>
              <a:t>Risk factors divided into individual and workplace (Cote et al, 2009)</a:t>
            </a:r>
          </a:p>
          <a:p>
            <a:r>
              <a:rPr lang="en-US" sz="2100" dirty="0" smtClean="0"/>
              <a:t>New onset of neck pain: Female gender, prior h/o pain.(</a:t>
            </a:r>
            <a:r>
              <a:rPr lang="en-US" sz="2100" dirty="0" err="1" smtClean="0"/>
              <a:t>Gerr</a:t>
            </a:r>
            <a:r>
              <a:rPr lang="en-US" sz="2100" dirty="0" smtClean="0"/>
              <a:t> et al 2002, </a:t>
            </a:r>
            <a:r>
              <a:rPr lang="en-US" sz="2100" dirty="0" err="1"/>
              <a:t>Paksaichol</a:t>
            </a:r>
            <a:r>
              <a:rPr lang="en-US" sz="2100" dirty="0"/>
              <a:t> et al, 2012</a:t>
            </a:r>
            <a:r>
              <a:rPr lang="en-US" sz="2100" dirty="0" smtClean="0"/>
              <a:t>) </a:t>
            </a:r>
          </a:p>
          <a:p>
            <a:pPr>
              <a:buFont typeface="Wingdings" panose="05000000000000000000" pitchFamily="2" charset="2"/>
              <a:buChar char="Ø"/>
            </a:pPr>
            <a:r>
              <a:rPr lang="en-US" sz="2100" dirty="0" smtClean="0"/>
              <a:t>Varying combination of risk factors. ( Examples of factors: Age, gender, personality, job factors, individual physical factors) (Cote et al, 2009, </a:t>
            </a:r>
            <a:r>
              <a:rPr lang="en-US" sz="2100" dirty="0" err="1" smtClean="0"/>
              <a:t>Gerr</a:t>
            </a:r>
            <a:r>
              <a:rPr lang="en-US" sz="2100" dirty="0" smtClean="0"/>
              <a:t> et al, 2002) </a:t>
            </a:r>
          </a:p>
          <a:p>
            <a:pPr>
              <a:buFont typeface="Wingdings" panose="05000000000000000000" pitchFamily="2" charset="2"/>
              <a:buChar char="Ø"/>
            </a:pPr>
            <a:r>
              <a:rPr lang="en-US" sz="2100" dirty="0" smtClean="0"/>
              <a:t>Hand</a:t>
            </a:r>
            <a:r>
              <a:rPr lang="en-US" sz="2100" dirty="0"/>
              <a:t> </a:t>
            </a:r>
            <a:r>
              <a:rPr lang="en-US" sz="2100" dirty="0" smtClean="0"/>
              <a:t>and arm disorders were less frequent among computer employees compared to the neck or shoulder disorders. (</a:t>
            </a:r>
            <a:r>
              <a:rPr lang="en-US" sz="2100" dirty="0" err="1" smtClean="0"/>
              <a:t>Gerr</a:t>
            </a:r>
            <a:r>
              <a:rPr lang="en-US" sz="2100" dirty="0" smtClean="0"/>
              <a:t> et al, 2002) </a:t>
            </a:r>
          </a:p>
          <a:p>
            <a:pPr>
              <a:buFont typeface="Wingdings" panose="05000000000000000000" pitchFamily="2" charset="2"/>
              <a:buChar char="Ø"/>
            </a:pPr>
            <a:r>
              <a:rPr lang="en-US" sz="2100" dirty="0" smtClean="0"/>
              <a:t>Most common neck and shoulder disorder:  somatic pain syndrome. </a:t>
            </a:r>
            <a:r>
              <a:rPr lang="en-US" sz="2100" dirty="0"/>
              <a:t>(</a:t>
            </a:r>
            <a:r>
              <a:rPr lang="en-US" sz="2100" dirty="0" err="1"/>
              <a:t>Gerr</a:t>
            </a:r>
            <a:r>
              <a:rPr lang="en-US" sz="2100" dirty="0"/>
              <a:t> et al, 2002) </a:t>
            </a:r>
            <a:endParaRPr lang="en-US" sz="2100" dirty="0" smtClean="0"/>
          </a:p>
          <a:p>
            <a:pPr>
              <a:buFont typeface="Wingdings" panose="05000000000000000000" pitchFamily="2" charset="2"/>
              <a:buChar char="Ø"/>
            </a:pPr>
            <a:r>
              <a:rPr lang="en-US" sz="2100" dirty="0"/>
              <a:t>M</a:t>
            </a:r>
            <a:r>
              <a:rPr lang="en-US" sz="2100" dirty="0" smtClean="0"/>
              <a:t>ost common arm and hand disorder: </a:t>
            </a:r>
            <a:r>
              <a:rPr lang="en-US" sz="2100" dirty="0" err="1" smtClean="0"/>
              <a:t>DeQuervain’s</a:t>
            </a:r>
            <a:r>
              <a:rPr lang="en-US" sz="2100" dirty="0" smtClean="0"/>
              <a:t> tendonitis ( inflammation of the muscle ends near the thumb side of the wrist).(</a:t>
            </a:r>
            <a:r>
              <a:rPr lang="en-US" sz="2100" dirty="0" err="1" smtClean="0"/>
              <a:t>Gerr</a:t>
            </a:r>
            <a:r>
              <a:rPr lang="en-US" sz="2100" dirty="0" smtClean="0"/>
              <a:t> et al, 2002)</a:t>
            </a:r>
          </a:p>
          <a:p>
            <a:pPr>
              <a:buFont typeface="Wingdings" panose="05000000000000000000" pitchFamily="2" charset="2"/>
              <a:buChar char="Ø"/>
            </a:pPr>
            <a:r>
              <a:rPr lang="en-US" sz="2100" dirty="0"/>
              <a:t>Effort reward imbalance (Krause et al, </a:t>
            </a:r>
            <a:r>
              <a:rPr lang="en-US" sz="2100" dirty="0" smtClean="0"/>
              <a:t>2010) (right upper extremity pain) (workers involved with </a:t>
            </a:r>
            <a:r>
              <a:rPr lang="en-US" sz="2100" u="sng" dirty="0" smtClean="0"/>
              <a:t>&gt; </a:t>
            </a:r>
            <a:r>
              <a:rPr lang="en-US" sz="2100" dirty="0" smtClean="0"/>
              <a:t>20 hours/week)</a:t>
            </a:r>
          </a:p>
          <a:p>
            <a:pPr>
              <a:buFont typeface="Wingdings" panose="05000000000000000000" pitchFamily="2" charset="2"/>
              <a:buChar char="Ø"/>
            </a:pPr>
            <a:endParaRPr lang="en-US"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5621" y="1778452"/>
            <a:ext cx="3419112" cy="3880772"/>
          </a:xfrm>
        </p:spPr>
      </p:pic>
      <p:sp>
        <p:nvSpPr>
          <p:cNvPr id="7" name="TextBox 6"/>
          <p:cNvSpPr txBox="1"/>
          <p:nvPr/>
        </p:nvSpPr>
        <p:spPr>
          <a:xfrm>
            <a:off x="6675437" y="5643245"/>
            <a:ext cx="2678938" cy="261610"/>
          </a:xfrm>
          <a:prstGeom prst="rect">
            <a:avLst/>
          </a:prstGeom>
          <a:noFill/>
        </p:spPr>
        <p:txBody>
          <a:bodyPr wrap="none" rtlCol="0">
            <a:spAutoFit/>
          </a:bodyPr>
          <a:lstStyle/>
          <a:p>
            <a:r>
              <a:rPr lang="en-US" sz="1100" dirty="0" smtClean="0"/>
              <a:t>Image source: spinalandsportscare.com</a:t>
            </a:r>
            <a:endParaRPr lang="en-US" sz="1100" dirty="0"/>
          </a:p>
        </p:txBody>
      </p:sp>
      <p:sp>
        <p:nvSpPr>
          <p:cNvPr id="8" name="TextBox 7"/>
          <p:cNvSpPr txBox="1"/>
          <p:nvPr/>
        </p:nvSpPr>
        <p:spPr>
          <a:xfrm>
            <a:off x="6675437" y="5888876"/>
            <a:ext cx="3137397" cy="938719"/>
          </a:xfrm>
          <a:prstGeom prst="rect">
            <a:avLst/>
          </a:prstGeom>
          <a:noFill/>
        </p:spPr>
        <p:txBody>
          <a:bodyPr wrap="none" rtlCol="0">
            <a:spAutoFit/>
          </a:bodyPr>
          <a:lstStyle/>
          <a:p>
            <a:r>
              <a:rPr lang="en-US" sz="1100" dirty="0" smtClean="0"/>
              <a:t>References:</a:t>
            </a:r>
          </a:p>
          <a:p>
            <a:r>
              <a:rPr lang="en-US" sz="1100" dirty="0" err="1" smtClean="0"/>
              <a:t>Paksaichol</a:t>
            </a:r>
            <a:r>
              <a:rPr lang="en-US" sz="1100" dirty="0" smtClean="0"/>
              <a:t> et al, </a:t>
            </a:r>
            <a:r>
              <a:rPr lang="en-US" sz="1100" dirty="0" err="1"/>
              <a:t>Occup</a:t>
            </a:r>
            <a:r>
              <a:rPr lang="en-US" sz="1100" dirty="0"/>
              <a:t> Environ Med. 2012 </a:t>
            </a:r>
            <a:endParaRPr lang="en-US" sz="1100" dirty="0" smtClean="0"/>
          </a:p>
          <a:p>
            <a:r>
              <a:rPr lang="en-US" sz="1100" dirty="0" smtClean="0"/>
              <a:t>Cote et al, </a:t>
            </a:r>
            <a:r>
              <a:rPr lang="en-US" sz="1100" dirty="0"/>
              <a:t>J Manipulative </a:t>
            </a:r>
            <a:r>
              <a:rPr lang="en-US" sz="1100" dirty="0" err="1"/>
              <a:t>Physiol</a:t>
            </a:r>
            <a:r>
              <a:rPr lang="en-US" sz="1100" dirty="0"/>
              <a:t> </a:t>
            </a:r>
            <a:r>
              <a:rPr lang="en-US" sz="1100" dirty="0" err="1"/>
              <a:t>Ther</a:t>
            </a:r>
            <a:r>
              <a:rPr lang="en-US" sz="1100" dirty="0"/>
              <a:t> </a:t>
            </a:r>
            <a:r>
              <a:rPr lang="en-US" sz="1100" dirty="0" smtClean="0"/>
              <a:t>2009</a:t>
            </a:r>
          </a:p>
          <a:p>
            <a:r>
              <a:rPr lang="en-US" sz="1100" dirty="0" err="1" smtClean="0"/>
              <a:t>Gerr</a:t>
            </a:r>
            <a:r>
              <a:rPr lang="en-US" sz="1100" dirty="0" smtClean="0"/>
              <a:t> et al, Am J </a:t>
            </a:r>
            <a:r>
              <a:rPr lang="en-US" sz="1100" dirty="0" err="1" smtClean="0"/>
              <a:t>Ind</a:t>
            </a:r>
            <a:r>
              <a:rPr lang="en-US" sz="1100" dirty="0" smtClean="0"/>
              <a:t> Med 2002 </a:t>
            </a:r>
          </a:p>
          <a:p>
            <a:r>
              <a:rPr lang="en-US" sz="1100" dirty="0" smtClean="0"/>
              <a:t>Krause et al </a:t>
            </a:r>
            <a:r>
              <a:rPr lang="en-US" sz="1100" dirty="0" err="1" smtClean="0"/>
              <a:t>Scand</a:t>
            </a:r>
            <a:r>
              <a:rPr lang="en-US" sz="1100" dirty="0" smtClean="0"/>
              <a:t> </a:t>
            </a:r>
            <a:r>
              <a:rPr lang="en-US" sz="1100" dirty="0"/>
              <a:t>J Work Environ Health 2010</a:t>
            </a:r>
          </a:p>
        </p:txBody>
      </p:sp>
    </p:spTree>
    <p:extLst>
      <p:ext uri="{BB962C8B-B14F-4D97-AF65-F5344CB8AC3E}">
        <p14:creationId xmlns:p14="http://schemas.microsoft.com/office/powerpoint/2010/main" val="408392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18273</TotalTime>
  <Words>13660</Words>
  <Application>Microsoft Office PowerPoint</Application>
  <PresentationFormat>Widescreen</PresentationFormat>
  <Paragraphs>1103</Paragraphs>
  <Slides>64</Slides>
  <Notes>64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Algerian</vt:lpstr>
      <vt:lpstr>Arial</vt:lpstr>
      <vt:lpstr>Calibri</vt:lpstr>
      <vt:lpstr>Calibri Light</vt:lpstr>
      <vt:lpstr>Courier New</vt:lpstr>
      <vt:lpstr>Times New Roman</vt:lpstr>
      <vt:lpstr>Trebuchet MS</vt:lpstr>
      <vt:lpstr>Vrinda</vt:lpstr>
      <vt:lpstr>Wingdings</vt:lpstr>
      <vt:lpstr>Wingdings 3</vt:lpstr>
      <vt:lpstr>Facet</vt:lpstr>
      <vt:lpstr>Working safely with Computers </vt:lpstr>
      <vt:lpstr>Speaker’s Introduction</vt:lpstr>
      <vt:lpstr>Objectives </vt:lpstr>
      <vt:lpstr>Need</vt:lpstr>
      <vt:lpstr>Work related Disorders </vt:lpstr>
      <vt:lpstr>Computer Use in Households</vt:lpstr>
      <vt:lpstr>Work Related Disorders (Symptoms and Signs)</vt:lpstr>
      <vt:lpstr>Work related Disorders (Examples)</vt:lpstr>
      <vt:lpstr>Risk factors for Neck/shoulder/Arm/ Hand pain </vt:lpstr>
      <vt:lpstr> Risk factors for Back Pain </vt:lpstr>
      <vt:lpstr>Risk factors</vt:lpstr>
      <vt:lpstr>Risk factors </vt:lpstr>
      <vt:lpstr>Strategies used to address computer-Work related disorders</vt:lpstr>
      <vt:lpstr>Strategies used to address computer-Work related disorders</vt:lpstr>
      <vt:lpstr>Components included in workstation </vt:lpstr>
      <vt:lpstr>Chair </vt:lpstr>
      <vt:lpstr>Chair Features</vt:lpstr>
      <vt:lpstr>Chair Features </vt:lpstr>
      <vt:lpstr>Chair Features </vt:lpstr>
      <vt:lpstr> Foot Support </vt:lpstr>
      <vt:lpstr>Keyboard – Correct/Incorrect Postures</vt:lpstr>
      <vt:lpstr>Keyboard –Correct Posture</vt:lpstr>
      <vt:lpstr>Keyboard </vt:lpstr>
      <vt:lpstr>Alternative Keyboards </vt:lpstr>
      <vt:lpstr>Alternative Keyboards </vt:lpstr>
      <vt:lpstr> SPLIT KEYBOARDS</vt:lpstr>
      <vt:lpstr>Downward tilt/Negative slope keyboard</vt:lpstr>
      <vt:lpstr>Mouse – Correct/incorrect Posture</vt:lpstr>
      <vt:lpstr>Mouse-Correct/Incorrect Positioning</vt:lpstr>
      <vt:lpstr>Mouse Position</vt:lpstr>
      <vt:lpstr>Monitor screen position/height </vt:lpstr>
      <vt:lpstr> Monitor – Correct/Incorrect Posture </vt:lpstr>
      <vt:lpstr>Work area organization </vt:lpstr>
      <vt:lpstr> Use of Telephone at Workplace </vt:lpstr>
      <vt:lpstr>Use of Document holders at workplace </vt:lpstr>
      <vt:lpstr>Screen glare/ Workplace lighting  </vt:lpstr>
      <vt:lpstr>Screen glare/ Workplace lighting  </vt:lpstr>
      <vt:lpstr>Screen glare/ Workplace lighting  </vt:lpstr>
      <vt:lpstr>Workplace noise </vt:lpstr>
      <vt:lpstr>Workplace noise</vt:lpstr>
      <vt:lpstr>Ambient factors </vt:lpstr>
      <vt:lpstr>Key points to remember when using laptops. </vt:lpstr>
      <vt:lpstr>To Summarize- Workplace Equipment  </vt:lpstr>
      <vt:lpstr> </vt:lpstr>
      <vt:lpstr>To Summarize: Good Work Postures </vt:lpstr>
      <vt:lpstr>Strategies for overcoming muscle  Fatigue</vt:lpstr>
      <vt:lpstr> REST BREAKS </vt:lpstr>
      <vt:lpstr>Stretches/Exercises </vt:lpstr>
      <vt:lpstr>Exercises/Stretches </vt:lpstr>
      <vt:lpstr> Exercises/ Stretches</vt:lpstr>
      <vt:lpstr>Exercises/ Stretches</vt:lpstr>
      <vt:lpstr>Exercises/ Stretches</vt:lpstr>
      <vt:lpstr>Exercises/ Stretches</vt:lpstr>
      <vt:lpstr>Exercises/ Stretches</vt:lpstr>
      <vt:lpstr>Exercises/ Stretches</vt:lpstr>
      <vt:lpstr>Exercises/ Stretches</vt:lpstr>
      <vt:lpstr>QUIZ Time  What is Wrong in each of the following workstations? </vt:lpstr>
      <vt:lpstr>Q &amp; A? </vt:lpstr>
      <vt:lpstr>References:</vt:lpstr>
      <vt:lpstr>References continued</vt:lpstr>
      <vt:lpstr>References continued</vt:lpstr>
      <vt:lpstr>References continued</vt:lpstr>
      <vt:lpstr>References continued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safely with Computers</dc:title>
  <dc:creator>Lavanya Penmetcha</dc:creator>
  <cp:lastModifiedBy>Lavanya Penmetcha</cp:lastModifiedBy>
  <cp:revision>311</cp:revision>
  <dcterms:created xsi:type="dcterms:W3CDTF">2015-03-21T12:10:06Z</dcterms:created>
  <dcterms:modified xsi:type="dcterms:W3CDTF">2015-04-22T00:51:47Z</dcterms:modified>
</cp:coreProperties>
</file>