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3"/>
  </p:notesMasterIdLst>
  <p:sldIdLst>
    <p:sldId id="256" r:id="rId2"/>
    <p:sldId id="257" r:id="rId3"/>
    <p:sldId id="258" r:id="rId4"/>
    <p:sldId id="259" r:id="rId5"/>
    <p:sldId id="266" r:id="rId6"/>
    <p:sldId id="267" r:id="rId7"/>
    <p:sldId id="260" r:id="rId8"/>
    <p:sldId id="268" r:id="rId9"/>
    <p:sldId id="261" r:id="rId10"/>
    <p:sldId id="270" r:id="rId11"/>
    <p:sldId id="271" r:id="rId12"/>
    <p:sldId id="272" r:id="rId13"/>
    <p:sldId id="275" r:id="rId14"/>
    <p:sldId id="273" r:id="rId15"/>
    <p:sldId id="284" r:id="rId16"/>
    <p:sldId id="274" r:id="rId17"/>
    <p:sldId id="283" r:id="rId18"/>
    <p:sldId id="276" r:id="rId19"/>
    <p:sldId id="278" r:id="rId20"/>
    <p:sldId id="279" r:id="rId21"/>
    <p:sldId id="293" r:id="rId22"/>
    <p:sldId id="262" r:id="rId23"/>
    <p:sldId id="292" r:id="rId24"/>
    <p:sldId id="287" r:id="rId25"/>
    <p:sldId id="285" r:id="rId26"/>
    <p:sldId id="288" r:id="rId27"/>
    <p:sldId id="280" r:id="rId28"/>
    <p:sldId id="289" r:id="rId29"/>
    <p:sldId id="290" r:id="rId30"/>
    <p:sldId id="282" r:id="rId31"/>
    <p:sldId id="29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 Giuliani" initials="" lastIdx="11" clrIdx="0"/>
  <p:cmAuthor id="1" name="jayson hull" initials="jh"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41" autoAdjust="0"/>
  </p:normalViewPr>
  <p:slideViewPr>
    <p:cSldViewPr snapToGrid="0" snapToObjects="1">
      <p:cViewPr varScale="1">
        <p:scale>
          <a:sx n="85" d="100"/>
          <a:sy n="85" d="100"/>
        </p:scale>
        <p:origin x="-20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EE3FE2-4BF5-624E-859F-A30886CDFC63}" type="doc">
      <dgm:prSet loTypeId="urn:microsoft.com/office/officeart/2005/8/layout/cycle1" loCatId="" qsTypeId="urn:microsoft.com/office/officeart/2005/8/quickstyle/simple4" qsCatId="simple" csTypeId="urn:microsoft.com/office/officeart/2005/8/colors/colorful1" csCatId="colorful" phldr="1"/>
      <dgm:spPr/>
      <dgm:t>
        <a:bodyPr/>
        <a:lstStyle/>
        <a:p>
          <a:endParaRPr lang="en-US"/>
        </a:p>
      </dgm:t>
    </dgm:pt>
    <dgm:pt modelId="{FB5E6544-6D49-0948-8BD0-4BA9DB4AD709}">
      <dgm:prSet phldrT="[Text]"/>
      <dgm:spPr/>
      <dgm:t>
        <a:bodyPr/>
        <a:lstStyle/>
        <a:p>
          <a:r>
            <a:rPr lang="en-US" dirty="0" smtClean="0"/>
            <a:t>Exercise</a:t>
          </a:r>
          <a:endParaRPr lang="en-US" dirty="0"/>
        </a:p>
      </dgm:t>
    </dgm:pt>
    <dgm:pt modelId="{C4A83B70-764E-E54F-9D20-F6808D96FB6B}" type="parTrans" cxnId="{6A7C5C7C-013F-1B4B-82AD-473A86C8A440}">
      <dgm:prSet/>
      <dgm:spPr/>
      <dgm:t>
        <a:bodyPr/>
        <a:lstStyle/>
        <a:p>
          <a:endParaRPr lang="en-US"/>
        </a:p>
      </dgm:t>
    </dgm:pt>
    <dgm:pt modelId="{7D28DEBD-76D4-3241-8DE2-E742E7EDD032}" type="sibTrans" cxnId="{6A7C5C7C-013F-1B4B-82AD-473A86C8A440}">
      <dgm:prSet/>
      <dgm:spPr/>
      <dgm:t>
        <a:bodyPr/>
        <a:lstStyle/>
        <a:p>
          <a:endParaRPr lang="en-US"/>
        </a:p>
      </dgm:t>
    </dgm:pt>
    <dgm:pt modelId="{B27B83D6-E95A-7F4D-AA95-16DF58092782}">
      <dgm:prSet phldrT="[Text]"/>
      <dgm:spPr/>
      <dgm:t>
        <a:bodyPr/>
        <a:lstStyle/>
        <a:p>
          <a:r>
            <a:rPr lang="en-US" dirty="0" smtClean="0"/>
            <a:t>Knee Pain</a:t>
          </a:r>
          <a:endParaRPr lang="en-US" dirty="0"/>
        </a:p>
      </dgm:t>
    </dgm:pt>
    <dgm:pt modelId="{234BE159-C029-034E-B491-937975F6C0BB}" type="parTrans" cxnId="{7A8A4A75-166D-DE4C-9B9F-D9309DBFA7B7}">
      <dgm:prSet/>
      <dgm:spPr/>
      <dgm:t>
        <a:bodyPr/>
        <a:lstStyle/>
        <a:p>
          <a:endParaRPr lang="en-US"/>
        </a:p>
      </dgm:t>
    </dgm:pt>
    <dgm:pt modelId="{C0E900C1-FF32-A244-A5E0-4CE8DDA36C33}" type="sibTrans" cxnId="{7A8A4A75-166D-DE4C-9B9F-D9309DBFA7B7}">
      <dgm:prSet/>
      <dgm:spPr/>
      <dgm:t>
        <a:bodyPr/>
        <a:lstStyle/>
        <a:p>
          <a:endParaRPr lang="en-US"/>
        </a:p>
      </dgm:t>
    </dgm:pt>
    <dgm:pt modelId="{092FEEAA-5D7A-6047-9D73-FA978E7E1346}">
      <dgm:prSet phldrT="[Text]"/>
      <dgm:spPr/>
      <dgm:t>
        <a:bodyPr/>
        <a:lstStyle/>
        <a:p>
          <a:r>
            <a:rPr lang="en-US" dirty="0" smtClean="0"/>
            <a:t>Stop Exercise</a:t>
          </a:r>
          <a:endParaRPr lang="en-US" dirty="0"/>
        </a:p>
      </dgm:t>
    </dgm:pt>
    <dgm:pt modelId="{995CA257-1A59-3745-830D-643EFFB1B90B}" type="parTrans" cxnId="{904C82D8-1AE8-0A4F-989B-E346D87AEB41}">
      <dgm:prSet/>
      <dgm:spPr/>
      <dgm:t>
        <a:bodyPr/>
        <a:lstStyle/>
        <a:p>
          <a:endParaRPr lang="en-US"/>
        </a:p>
      </dgm:t>
    </dgm:pt>
    <dgm:pt modelId="{30EA3945-AE97-F04A-997F-A1CE96805C80}" type="sibTrans" cxnId="{904C82D8-1AE8-0A4F-989B-E346D87AEB41}">
      <dgm:prSet/>
      <dgm:spPr/>
      <dgm:t>
        <a:bodyPr/>
        <a:lstStyle/>
        <a:p>
          <a:endParaRPr lang="en-US"/>
        </a:p>
      </dgm:t>
    </dgm:pt>
    <dgm:pt modelId="{85076501-B269-ED47-B627-4FB3B7FB71F2}">
      <dgm:prSet phldrT="[Text]"/>
      <dgm:spPr/>
      <dgm:t>
        <a:bodyPr/>
        <a:lstStyle/>
        <a:p>
          <a:r>
            <a:rPr lang="en-US" dirty="0" smtClean="0"/>
            <a:t>Weight Gain</a:t>
          </a:r>
          <a:endParaRPr lang="en-US" dirty="0"/>
        </a:p>
      </dgm:t>
    </dgm:pt>
    <dgm:pt modelId="{04563FD8-C86D-3048-B1CC-861B00594FC8}" type="parTrans" cxnId="{F362EA36-F642-584E-8700-284530C4151C}">
      <dgm:prSet/>
      <dgm:spPr/>
      <dgm:t>
        <a:bodyPr/>
        <a:lstStyle/>
        <a:p>
          <a:endParaRPr lang="en-US"/>
        </a:p>
      </dgm:t>
    </dgm:pt>
    <dgm:pt modelId="{FE9AE111-433B-084D-B20B-8764E8D88033}" type="sibTrans" cxnId="{F362EA36-F642-584E-8700-284530C4151C}">
      <dgm:prSet/>
      <dgm:spPr/>
      <dgm:t>
        <a:bodyPr/>
        <a:lstStyle/>
        <a:p>
          <a:endParaRPr lang="en-US"/>
        </a:p>
      </dgm:t>
    </dgm:pt>
    <dgm:pt modelId="{167DB049-CCC5-2C49-8BA9-B2287ED2BB28}">
      <dgm:prSet phldrT="[Text]"/>
      <dgm:spPr/>
      <dgm:t>
        <a:bodyPr/>
        <a:lstStyle/>
        <a:p>
          <a:r>
            <a:rPr lang="en-US" dirty="0" smtClean="0"/>
            <a:t>Decreased Strength</a:t>
          </a:r>
        </a:p>
      </dgm:t>
    </dgm:pt>
    <dgm:pt modelId="{28503C1D-F517-DC40-BECB-7EBDC21652AC}" type="parTrans" cxnId="{DB802F5D-3542-9C4E-A4B8-941547B89B01}">
      <dgm:prSet/>
      <dgm:spPr/>
      <dgm:t>
        <a:bodyPr/>
        <a:lstStyle/>
        <a:p>
          <a:endParaRPr lang="en-US"/>
        </a:p>
      </dgm:t>
    </dgm:pt>
    <dgm:pt modelId="{4D90C031-E98F-5F44-8B10-FCA58B0E2AE5}" type="sibTrans" cxnId="{DB802F5D-3542-9C4E-A4B8-941547B89B01}">
      <dgm:prSet/>
      <dgm:spPr/>
      <dgm:t>
        <a:bodyPr/>
        <a:lstStyle/>
        <a:p>
          <a:endParaRPr lang="en-US"/>
        </a:p>
      </dgm:t>
    </dgm:pt>
    <dgm:pt modelId="{B7C38C01-55BE-2D4F-A2D0-7FE9A7693C1F}" type="pres">
      <dgm:prSet presAssocID="{1EEE3FE2-4BF5-624E-859F-A30886CDFC63}" presName="cycle" presStyleCnt="0">
        <dgm:presLayoutVars>
          <dgm:dir/>
          <dgm:resizeHandles val="exact"/>
        </dgm:presLayoutVars>
      </dgm:prSet>
      <dgm:spPr/>
      <dgm:t>
        <a:bodyPr/>
        <a:lstStyle/>
        <a:p>
          <a:endParaRPr lang="en-US"/>
        </a:p>
      </dgm:t>
    </dgm:pt>
    <dgm:pt modelId="{7BEC1895-60CF-2B4C-B3F0-2E9FD0BFA6D9}" type="pres">
      <dgm:prSet presAssocID="{FB5E6544-6D49-0948-8BD0-4BA9DB4AD709}" presName="dummy" presStyleCnt="0"/>
      <dgm:spPr/>
    </dgm:pt>
    <dgm:pt modelId="{C3377431-DC18-9F40-AB5F-D98B6D3D0D77}" type="pres">
      <dgm:prSet presAssocID="{FB5E6544-6D49-0948-8BD0-4BA9DB4AD709}" presName="node" presStyleLbl="revTx" presStyleIdx="0" presStyleCnt="5">
        <dgm:presLayoutVars>
          <dgm:bulletEnabled val="1"/>
        </dgm:presLayoutVars>
      </dgm:prSet>
      <dgm:spPr/>
      <dgm:t>
        <a:bodyPr/>
        <a:lstStyle/>
        <a:p>
          <a:endParaRPr lang="en-US"/>
        </a:p>
      </dgm:t>
    </dgm:pt>
    <dgm:pt modelId="{88605280-2AA7-694D-96F8-149AAEBA7970}" type="pres">
      <dgm:prSet presAssocID="{7D28DEBD-76D4-3241-8DE2-E742E7EDD032}" presName="sibTrans" presStyleLbl="node1" presStyleIdx="0" presStyleCnt="5"/>
      <dgm:spPr/>
      <dgm:t>
        <a:bodyPr/>
        <a:lstStyle/>
        <a:p>
          <a:endParaRPr lang="en-US"/>
        </a:p>
      </dgm:t>
    </dgm:pt>
    <dgm:pt modelId="{AD2E9810-4388-B14C-B384-2AA1E14D2E8D}" type="pres">
      <dgm:prSet presAssocID="{B27B83D6-E95A-7F4D-AA95-16DF58092782}" presName="dummy" presStyleCnt="0"/>
      <dgm:spPr/>
    </dgm:pt>
    <dgm:pt modelId="{0D15B394-4A61-664E-BB90-6E7E3D47D287}" type="pres">
      <dgm:prSet presAssocID="{B27B83D6-E95A-7F4D-AA95-16DF58092782}" presName="node" presStyleLbl="revTx" presStyleIdx="1" presStyleCnt="5">
        <dgm:presLayoutVars>
          <dgm:bulletEnabled val="1"/>
        </dgm:presLayoutVars>
      </dgm:prSet>
      <dgm:spPr/>
      <dgm:t>
        <a:bodyPr/>
        <a:lstStyle/>
        <a:p>
          <a:endParaRPr lang="en-US"/>
        </a:p>
      </dgm:t>
    </dgm:pt>
    <dgm:pt modelId="{B9024D99-040F-414B-9025-715D652FA56B}" type="pres">
      <dgm:prSet presAssocID="{C0E900C1-FF32-A244-A5E0-4CE8DDA36C33}" presName="sibTrans" presStyleLbl="node1" presStyleIdx="1" presStyleCnt="5"/>
      <dgm:spPr/>
      <dgm:t>
        <a:bodyPr/>
        <a:lstStyle/>
        <a:p>
          <a:endParaRPr lang="en-US"/>
        </a:p>
      </dgm:t>
    </dgm:pt>
    <dgm:pt modelId="{E491946F-299F-0447-B387-46EA1731B463}" type="pres">
      <dgm:prSet presAssocID="{092FEEAA-5D7A-6047-9D73-FA978E7E1346}" presName="dummy" presStyleCnt="0"/>
      <dgm:spPr/>
    </dgm:pt>
    <dgm:pt modelId="{4B2D3FCD-884A-114A-B879-2EB7B7C9F2E6}" type="pres">
      <dgm:prSet presAssocID="{092FEEAA-5D7A-6047-9D73-FA978E7E1346}" presName="node" presStyleLbl="revTx" presStyleIdx="2" presStyleCnt="5">
        <dgm:presLayoutVars>
          <dgm:bulletEnabled val="1"/>
        </dgm:presLayoutVars>
      </dgm:prSet>
      <dgm:spPr/>
      <dgm:t>
        <a:bodyPr/>
        <a:lstStyle/>
        <a:p>
          <a:endParaRPr lang="en-US"/>
        </a:p>
      </dgm:t>
    </dgm:pt>
    <dgm:pt modelId="{7AD9EAA4-24FA-7243-8A7E-B3921AAB02EF}" type="pres">
      <dgm:prSet presAssocID="{30EA3945-AE97-F04A-997F-A1CE96805C80}" presName="sibTrans" presStyleLbl="node1" presStyleIdx="2" presStyleCnt="5"/>
      <dgm:spPr/>
      <dgm:t>
        <a:bodyPr/>
        <a:lstStyle/>
        <a:p>
          <a:endParaRPr lang="en-US"/>
        </a:p>
      </dgm:t>
    </dgm:pt>
    <dgm:pt modelId="{0A763F39-A72B-634A-9111-4FB18BDEDFC3}" type="pres">
      <dgm:prSet presAssocID="{85076501-B269-ED47-B627-4FB3B7FB71F2}" presName="dummy" presStyleCnt="0"/>
      <dgm:spPr/>
    </dgm:pt>
    <dgm:pt modelId="{C4E0FFB2-6AD9-CE47-BCB2-0E8BE51FD9D9}" type="pres">
      <dgm:prSet presAssocID="{85076501-B269-ED47-B627-4FB3B7FB71F2}" presName="node" presStyleLbl="revTx" presStyleIdx="3" presStyleCnt="5">
        <dgm:presLayoutVars>
          <dgm:bulletEnabled val="1"/>
        </dgm:presLayoutVars>
      </dgm:prSet>
      <dgm:spPr/>
      <dgm:t>
        <a:bodyPr/>
        <a:lstStyle/>
        <a:p>
          <a:endParaRPr lang="en-US"/>
        </a:p>
      </dgm:t>
    </dgm:pt>
    <dgm:pt modelId="{87E808FD-556E-8E42-ADBA-2E8A2F2B4B1A}" type="pres">
      <dgm:prSet presAssocID="{FE9AE111-433B-084D-B20B-8764E8D88033}" presName="sibTrans" presStyleLbl="node1" presStyleIdx="3" presStyleCnt="5"/>
      <dgm:spPr/>
      <dgm:t>
        <a:bodyPr/>
        <a:lstStyle/>
        <a:p>
          <a:endParaRPr lang="en-US"/>
        </a:p>
      </dgm:t>
    </dgm:pt>
    <dgm:pt modelId="{58596388-A673-964B-92B8-E6FBF6FEF4A4}" type="pres">
      <dgm:prSet presAssocID="{167DB049-CCC5-2C49-8BA9-B2287ED2BB28}" presName="dummy" presStyleCnt="0"/>
      <dgm:spPr/>
    </dgm:pt>
    <dgm:pt modelId="{2900C04F-7BCD-B64C-A20C-9463D01E5077}" type="pres">
      <dgm:prSet presAssocID="{167DB049-CCC5-2C49-8BA9-B2287ED2BB28}" presName="node" presStyleLbl="revTx" presStyleIdx="4" presStyleCnt="5">
        <dgm:presLayoutVars>
          <dgm:bulletEnabled val="1"/>
        </dgm:presLayoutVars>
      </dgm:prSet>
      <dgm:spPr/>
      <dgm:t>
        <a:bodyPr/>
        <a:lstStyle/>
        <a:p>
          <a:endParaRPr lang="en-US"/>
        </a:p>
      </dgm:t>
    </dgm:pt>
    <dgm:pt modelId="{FBEAA5CE-E910-CA44-A791-2294128A7611}" type="pres">
      <dgm:prSet presAssocID="{4D90C031-E98F-5F44-8B10-FCA58B0E2AE5}" presName="sibTrans" presStyleLbl="node1" presStyleIdx="4" presStyleCnt="5"/>
      <dgm:spPr/>
      <dgm:t>
        <a:bodyPr/>
        <a:lstStyle/>
        <a:p>
          <a:endParaRPr lang="en-US"/>
        </a:p>
      </dgm:t>
    </dgm:pt>
  </dgm:ptLst>
  <dgm:cxnLst>
    <dgm:cxn modelId="{C82EF031-6A64-A141-9D7A-B0E4DA8C21BB}" type="presOf" srcId="{FE9AE111-433B-084D-B20B-8764E8D88033}" destId="{87E808FD-556E-8E42-ADBA-2E8A2F2B4B1A}" srcOrd="0" destOrd="0" presId="urn:microsoft.com/office/officeart/2005/8/layout/cycle1"/>
    <dgm:cxn modelId="{DB802F5D-3542-9C4E-A4B8-941547B89B01}" srcId="{1EEE3FE2-4BF5-624E-859F-A30886CDFC63}" destId="{167DB049-CCC5-2C49-8BA9-B2287ED2BB28}" srcOrd="4" destOrd="0" parTransId="{28503C1D-F517-DC40-BECB-7EBDC21652AC}" sibTransId="{4D90C031-E98F-5F44-8B10-FCA58B0E2AE5}"/>
    <dgm:cxn modelId="{5811639B-E6A7-2A47-9B72-11744398593C}" type="presOf" srcId="{1EEE3FE2-4BF5-624E-859F-A30886CDFC63}" destId="{B7C38C01-55BE-2D4F-A2D0-7FE9A7693C1F}" srcOrd="0" destOrd="0" presId="urn:microsoft.com/office/officeart/2005/8/layout/cycle1"/>
    <dgm:cxn modelId="{904C82D8-1AE8-0A4F-989B-E346D87AEB41}" srcId="{1EEE3FE2-4BF5-624E-859F-A30886CDFC63}" destId="{092FEEAA-5D7A-6047-9D73-FA978E7E1346}" srcOrd="2" destOrd="0" parTransId="{995CA257-1A59-3745-830D-643EFFB1B90B}" sibTransId="{30EA3945-AE97-F04A-997F-A1CE96805C80}"/>
    <dgm:cxn modelId="{F362EA36-F642-584E-8700-284530C4151C}" srcId="{1EEE3FE2-4BF5-624E-859F-A30886CDFC63}" destId="{85076501-B269-ED47-B627-4FB3B7FB71F2}" srcOrd="3" destOrd="0" parTransId="{04563FD8-C86D-3048-B1CC-861B00594FC8}" sibTransId="{FE9AE111-433B-084D-B20B-8764E8D88033}"/>
    <dgm:cxn modelId="{0F92FB8C-8271-E649-AA51-C791275A0882}" type="presOf" srcId="{85076501-B269-ED47-B627-4FB3B7FB71F2}" destId="{C4E0FFB2-6AD9-CE47-BCB2-0E8BE51FD9D9}" srcOrd="0" destOrd="0" presId="urn:microsoft.com/office/officeart/2005/8/layout/cycle1"/>
    <dgm:cxn modelId="{7A8A4A75-166D-DE4C-9B9F-D9309DBFA7B7}" srcId="{1EEE3FE2-4BF5-624E-859F-A30886CDFC63}" destId="{B27B83D6-E95A-7F4D-AA95-16DF58092782}" srcOrd="1" destOrd="0" parTransId="{234BE159-C029-034E-B491-937975F6C0BB}" sibTransId="{C0E900C1-FF32-A244-A5E0-4CE8DDA36C33}"/>
    <dgm:cxn modelId="{6A7C5C7C-013F-1B4B-82AD-473A86C8A440}" srcId="{1EEE3FE2-4BF5-624E-859F-A30886CDFC63}" destId="{FB5E6544-6D49-0948-8BD0-4BA9DB4AD709}" srcOrd="0" destOrd="0" parTransId="{C4A83B70-764E-E54F-9D20-F6808D96FB6B}" sibTransId="{7D28DEBD-76D4-3241-8DE2-E742E7EDD032}"/>
    <dgm:cxn modelId="{19D7ED35-3DCC-5E43-9C0A-59B2DAD5091B}" type="presOf" srcId="{C0E900C1-FF32-A244-A5E0-4CE8DDA36C33}" destId="{B9024D99-040F-414B-9025-715D652FA56B}" srcOrd="0" destOrd="0" presId="urn:microsoft.com/office/officeart/2005/8/layout/cycle1"/>
    <dgm:cxn modelId="{390F6ED3-63B7-C644-820E-F4B5226AFD93}" type="presOf" srcId="{7D28DEBD-76D4-3241-8DE2-E742E7EDD032}" destId="{88605280-2AA7-694D-96F8-149AAEBA7970}" srcOrd="0" destOrd="0" presId="urn:microsoft.com/office/officeart/2005/8/layout/cycle1"/>
    <dgm:cxn modelId="{EB5F235B-D604-C040-9A64-752508485B4A}" type="presOf" srcId="{30EA3945-AE97-F04A-997F-A1CE96805C80}" destId="{7AD9EAA4-24FA-7243-8A7E-B3921AAB02EF}" srcOrd="0" destOrd="0" presId="urn:microsoft.com/office/officeart/2005/8/layout/cycle1"/>
    <dgm:cxn modelId="{FCCCE080-DE63-7844-BCB3-F22C8C37E718}" type="presOf" srcId="{FB5E6544-6D49-0948-8BD0-4BA9DB4AD709}" destId="{C3377431-DC18-9F40-AB5F-D98B6D3D0D77}" srcOrd="0" destOrd="0" presId="urn:microsoft.com/office/officeart/2005/8/layout/cycle1"/>
    <dgm:cxn modelId="{0F359039-BB2D-254F-B8E9-390EAFA759F9}" type="presOf" srcId="{B27B83D6-E95A-7F4D-AA95-16DF58092782}" destId="{0D15B394-4A61-664E-BB90-6E7E3D47D287}" srcOrd="0" destOrd="0" presId="urn:microsoft.com/office/officeart/2005/8/layout/cycle1"/>
    <dgm:cxn modelId="{6E257FD0-31FA-194C-AE02-E6CB651E75D6}" type="presOf" srcId="{167DB049-CCC5-2C49-8BA9-B2287ED2BB28}" destId="{2900C04F-7BCD-B64C-A20C-9463D01E5077}" srcOrd="0" destOrd="0" presId="urn:microsoft.com/office/officeart/2005/8/layout/cycle1"/>
    <dgm:cxn modelId="{C2E9A07A-5A90-6948-B1C3-17DF004864D0}" type="presOf" srcId="{4D90C031-E98F-5F44-8B10-FCA58B0E2AE5}" destId="{FBEAA5CE-E910-CA44-A791-2294128A7611}" srcOrd="0" destOrd="0" presId="urn:microsoft.com/office/officeart/2005/8/layout/cycle1"/>
    <dgm:cxn modelId="{AE8E88C0-E27E-9B4D-9603-BAED7CAEC943}" type="presOf" srcId="{092FEEAA-5D7A-6047-9D73-FA978E7E1346}" destId="{4B2D3FCD-884A-114A-B879-2EB7B7C9F2E6}" srcOrd="0" destOrd="0" presId="urn:microsoft.com/office/officeart/2005/8/layout/cycle1"/>
    <dgm:cxn modelId="{883BAF0C-97D4-7248-96CA-C0DCCE218046}" type="presParOf" srcId="{B7C38C01-55BE-2D4F-A2D0-7FE9A7693C1F}" destId="{7BEC1895-60CF-2B4C-B3F0-2E9FD0BFA6D9}" srcOrd="0" destOrd="0" presId="urn:microsoft.com/office/officeart/2005/8/layout/cycle1"/>
    <dgm:cxn modelId="{FB689738-A78C-1C4C-94A3-8ED9567BC452}" type="presParOf" srcId="{B7C38C01-55BE-2D4F-A2D0-7FE9A7693C1F}" destId="{C3377431-DC18-9F40-AB5F-D98B6D3D0D77}" srcOrd="1" destOrd="0" presId="urn:microsoft.com/office/officeart/2005/8/layout/cycle1"/>
    <dgm:cxn modelId="{82B124D2-9126-D049-945C-1FA942256B16}" type="presParOf" srcId="{B7C38C01-55BE-2D4F-A2D0-7FE9A7693C1F}" destId="{88605280-2AA7-694D-96F8-149AAEBA7970}" srcOrd="2" destOrd="0" presId="urn:microsoft.com/office/officeart/2005/8/layout/cycle1"/>
    <dgm:cxn modelId="{1404A4C2-C148-AC44-AECE-B0509F92137D}" type="presParOf" srcId="{B7C38C01-55BE-2D4F-A2D0-7FE9A7693C1F}" destId="{AD2E9810-4388-B14C-B384-2AA1E14D2E8D}" srcOrd="3" destOrd="0" presId="urn:microsoft.com/office/officeart/2005/8/layout/cycle1"/>
    <dgm:cxn modelId="{6EC99A9F-47A0-D542-8095-027344259D81}" type="presParOf" srcId="{B7C38C01-55BE-2D4F-A2D0-7FE9A7693C1F}" destId="{0D15B394-4A61-664E-BB90-6E7E3D47D287}" srcOrd="4" destOrd="0" presId="urn:microsoft.com/office/officeart/2005/8/layout/cycle1"/>
    <dgm:cxn modelId="{8392019C-C507-A841-9765-EB6336D48958}" type="presParOf" srcId="{B7C38C01-55BE-2D4F-A2D0-7FE9A7693C1F}" destId="{B9024D99-040F-414B-9025-715D652FA56B}" srcOrd="5" destOrd="0" presId="urn:microsoft.com/office/officeart/2005/8/layout/cycle1"/>
    <dgm:cxn modelId="{D6AD6D66-3F7F-B246-9671-E02743F274CE}" type="presParOf" srcId="{B7C38C01-55BE-2D4F-A2D0-7FE9A7693C1F}" destId="{E491946F-299F-0447-B387-46EA1731B463}" srcOrd="6" destOrd="0" presId="urn:microsoft.com/office/officeart/2005/8/layout/cycle1"/>
    <dgm:cxn modelId="{9B642FFC-663E-EF41-870A-8F0E010D3F1A}" type="presParOf" srcId="{B7C38C01-55BE-2D4F-A2D0-7FE9A7693C1F}" destId="{4B2D3FCD-884A-114A-B879-2EB7B7C9F2E6}" srcOrd="7" destOrd="0" presId="urn:microsoft.com/office/officeart/2005/8/layout/cycle1"/>
    <dgm:cxn modelId="{0AD43BC3-92ED-7B4B-8EB7-D2CCCA4200DB}" type="presParOf" srcId="{B7C38C01-55BE-2D4F-A2D0-7FE9A7693C1F}" destId="{7AD9EAA4-24FA-7243-8A7E-B3921AAB02EF}" srcOrd="8" destOrd="0" presId="urn:microsoft.com/office/officeart/2005/8/layout/cycle1"/>
    <dgm:cxn modelId="{36ABAC29-0CA7-1D45-8C93-8508A20198D0}" type="presParOf" srcId="{B7C38C01-55BE-2D4F-A2D0-7FE9A7693C1F}" destId="{0A763F39-A72B-634A-9111-4FB18BDEDFC3}" srcOrd="9" destOrd="0" presId="urn:microsoft.com/office/officeart/2005/8/layout/cycle1"/>
    <dgm:cxn modelId="{EE1EB873-BE64-C845-B5BB-F0AE7A0FD55F}" type="presParOf" srcId="{B7C38C01-55BE-2D4F-A2D0-7FE9A7693C1F}" destId="{C4E0FFB2-6AD9-CE47-BCB2-0E8BE51FD9D9}" srcOrd="10" destOrd="0" presId="urn:microsoft.com/office/officeart/2005/8/layout/cycle1"/>
    <dgm:cxn modelId="{0E5CED12-7CF4-7348-BA05-9BB0A397C7B1}" type="presParOf" srcId="{B7C38C01-55BE-2D4F-A2D0-7FE9A7693C1F}" destId="{87E808FD-556E-8E42-ADBA-2E8A2F2B4B1A}" srcOrd="11" destOrd="0" presId="urn:microsoft.com/office/officeart/2005/8/layout/cycle1"/>
    <dgm:cxn modelId="{D397E4FF-5DCE-B548-AF05-8087821AFFD2}" type="presParOf" srcId="{B7C38C01-55BE-2D4F-A2D0-7FE9A7693C1F}" destId="{58596388-A673-964B-92B8-E6FBF6FEF4A4}" srcOrd="12" destOrd="0" presId="urn:microsoft.com/office/officeart/2005/8/layout/cycle1"/>
    <dgm:cxn modelId="{DA3147A8-F09A-8945-A70F-9EA4DD6A4882}" type="presParOf" srcId="{B7C38C01-55BE-2D4F-A2D0-7FE9A7693C1F}" destId="{2900C04F-7BCD-B64C-A20C-9463D01E5077}" srcOrd="13" destOrd="0" presId="urn:microsoft.com/office/officeart/2005/8/layout/cycle1"/>
    <dgm:cxn modelId="{79D8F8A9-F885-3241-BB41-AF6F772B9616}" type="presParOf" srcId="{B7C38C01-55BE-2D4F-A2D0-7FE9A7693C1F}" destId="{FBEAA5CE-E910-CA44-A791-2294128A7611}"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49208E-2411-F84D-9715-84AA570F0C2A}" type="doc">
      <dgm:prSet loTypeId="urn:microsoft.com/office/officeart/2005/8/layout/radial6" loCatId="" qsTypeId="urn:microsoft.com/office/officeart/2005/8/quickstyle/simple4" qsCatId="simple" csTypeId="urn:microsoft.com/office/officeart/2005/8/colors/colorful1" csCatId="colorful" phldr="1"/>
      <dgm:spPr/>
      <dgm:t>
        <a:bodyPr/>
        <a:lstStyle/>
        <a:p>
          <a:endParaRPr lang="en-US"/>
        </a:p>
      </dgm:t>
    </dgm:pt>
    <dgm:pt modelId="{D6D1C4F5-8DA7-E145-9D9D-0EBC10656B29}">
      <dgm:prSet phldrT="[Text]"/>
      <dgm:spPr/>
      <dgm:t>
        <a:bodyPr/>
        <a:lstStyle/>
        <a:p>
          <a:r>
            <a:rPr lang="en-US" dirty="0" smtClean="0"/>
            <a:t>Action</a:t>
          </a:r>
        </a:p>
        <a:p>
          <a:r>
            <a:rPr lang="en-US" dirty="0" smtClean="0"/>
            <a:t>Plan</a:t>
          </a:r>
          <a:endParaRPr lang="en-US" dirty="0"/>
        </a:p>
      </dgm:t>
    </dgm:pt>
    <dgm:pt modelId="{E8782DE8-BC0F-EC4A-8D80-BEE151C894AA}" type="parTrans" cxnId="{CA5CFFA7-417D-B346-A7DB-02F869B8F719}">
      <dgm:prSet/>
      <dgm:spPr/>
      <dgm:t>
        <a:bodyPr/>
        <a:lstStyle/>
        <a:p>
          <a:endParaRPr lang="en-US"/>
        </a:p>
      </dgm:t>
    </dgm:pt>
    <dgm:pt modelId="{459749E6-4F91-E14B-9656-79279C8FBB2A}" type="sibTrans" cxnId="{CA5CFFA7-417D-B346-A7DB-02F869B8F719}">
      <dgm:prSet/>
      <dgm:spPr/>
      <dgm:t>
        <a:bodyPr/>
        <a:lstStyle/>
        <a:p>
          <a:endParaRPr lang="en-US"/>
        </a:p>
      </dgm:t>
    </dgm:pt>
    <dgm:pt modelId="{2850C418-7D53-EC42-87CB-D91CBBDF2B52}">
      <dgm:prSet phldrT="[Text]"/>
      <dgm:spPr/>
      <dgm:t>
        <a:bodyPr/>
        <a:lstStyle/>
        <a:p>
          <a:r>
            <a:rPr lang="en-US" dirty="0" smtClean="0"/>
            <a:t>Get Educated </a:t>
          </a:r>
          <a:endParaRPr lang="en-US" dirty="0"/>
        </a:p>
      </dgm:t>
    </dgm:pt>
    <dgm:pt modelId="{73F4B8AE-0EB1-1044-9E45-14453D0F4B49}" type="parTrans" cxnId="{BC36401E-5EF6-6945-906D-3469DCC3E929}">
      <dgm:prSet/>
      <dgm:spPr/>
      <dgm:t>
        <a:bodyPr/>
        <a:lstStyle/>
        <a:p>
          <a:endParaRPr lang="en-US"/>
        </a:p>
      </dgm:t>
    </dgm:pt>
    <dgm:pt modelId="{CAD12553-5734-6E4A-91A2-06BCF6D93DD5}" type="sibTrans" cxnId="{BC36401E-5EF6-6945-906D-3469DCC3E929}">
      <dgm:prSet/>
      <dgm:spPr/>
      <dgm:t>
        <a:bodyPr/>
        <a:lstStyle/>
        <a:p>
          <a:endParaRPr lang="en-US"/>
        </a:p>
      </dgm:t>
    </dgm:pt>
    <dgm:pt modelId="{082935A0-899D-3448-BC83-97C54B954E85}">
      <dgm:prSet phldrT="[Text]"/>
      <dgm:spPr/>
      <dgm:t>
        <a:bodyPr/>
        <a:lstStyle/>
        <a:p>
          <a:r>
            <a:rPr lang="en-US" dirty="0" smtClean="0"/>
            <a:t>Exercise </a:t>
          </a:r>
          <a:endParaRPr lang="en-US" dirty="0"/>
        </a:p>
      </dgm:t>
    </dgm:pt>
    <dgm:pt modelId="{66FEE63A-7926-9D48-B251-DAC73FBAF733}" type="parTrans" cxnId="{AD41EEC6-9822-5A46-8DDB-A4D8CDD7340E}">
      <dgm:prSet/>
      <dgm:spPr/>
      <dgm:t>
        <a:bodyPr/>
        <a:lstStyle/>
        <a:p>
          <a:endParaRPr lang="en-US"/>
        </a:p>
      </dgm:t>
    </dgm:pt>
    <dgm:pt modelId="{9AEA9A22-4613-604D-9EA8-4A5D455B3EDA}" type="sibTrans" cxnId="{AD41EEC6-9822-5A46-8DDB-A4D8CDD7340E}">
      <dgm:prSet/>
      <dgm:spPr/>
      <dgm:t>
        <a:bodyPr/>
        <a:lstStyle/>
        <a:p>
          <a:endParaRPr lang="en-US"/>
        </a:p>
      </dgm:t>
    </dgm:pt>
    <dgm:pt modelId="{BA8FFF19-AC76-B540-9CC6-8DD5649F6993}">
      <dgm:prSet phldrT="[Text]"/>
      <dgm:spPr/>
      <dgm:t>
        <a:bodyPr/>
        <a:lstStyle/>
        <a:p>
          <a:r>
            <a:rPr lang="en-US" dirty="0" smtClean="0"/>
            <a:t>Lose Weight</a:t>
          </a:r>
          <a:endParaRPr lang="en-US" dirty="0"/>
        </a:p>
      </dgm:t>
    </dgm:pt>
    <dgm:pt modelId="{5D06CB3C-7EEA-1F48-880A-3B9A7BB4EF38}" type="parTrans" cxnId="{62816F24-152A-B745-B12E-8F3A261BF891}">
      <dgm:prSet/>
      <dgm:spPr/>
      <dgm:t>
        <a:bodyPr/>
        <a:lstStyle/>
        <a:p>
          <a:endParaRPr lang="en-US"/>
        </a:p>
      </dgm:t>
    </dgm:pt>
    <dgm:pt modelId="{8CEEAAF1-201A-5D4E-A583-E4A03182C023}" type="sibTrans" cxnId="{62816F24-152A-B745-B12E-8F3A261BF891}">
      <dgm:prSet/>
      <dgm:spPr/>
      <dgm:t>
        <a:bodyPr/>
        <a:lstStyle/>
        <a:p>
          <a:endParaRPr lang="en-US"/>
        </a:p>
      </dgm:t>
    </dgm:pt>
    <dgm:pt modelId="{E1E976C4-E647-C147-B384-C50BB8124A77}">
      <dgm:prSet phldrT="[Text]"/>
      <dgm:spPr/>
      <dgm:t>
        <a:bodyPr/>
        <a:lstStyle/>
        <a:p>
          <a:r>
            <a:rPr lang="en-US" dirty="0" smtClean="0"/>
            <a:t>Be Proactive</a:t>
          </a:r>
          <a:endParaRPr lang="en-US" dirty="0"/>
        </a:p>
      </dgm:t>
    </dgm:pt>
    <dgm:pt modelId="{FDE9D297-091C-3F44-9046-C0B650C1D184}" type="parTrans" cxnId="{EACE6DE5-D70F-6449-BB64-993C792B5D34}">
      <dgm:prSet/>
      <dgm:spPr/>
      <dgm:t>
        <a:bodyPr/>
        <a:lstStyle/>
        <a:p>
          <a:endParaRPr lang="en-US"/>
        </a:p>
      </dgm:t>
    </dgm:pt>
    <dgm:pt modelId="{776C43E2-E347-E747-A549-8DF3D0ACCBC6}" type="sibTrans" cxnId="{EACE6DE5-D70F-6449-BB64-993C792B5D34}">
      <dgm:prSet/>
      <dgm:spPr/>
      <dgm:t>
        <a:bodyPr/>
        <a:lstStyle/>
        <a:p>
          <a:endParaRPr lang="en-US"/>
        </a:p>
      </dgm:t>
    </dgm:pt>
    <dgm:pt modelId="{8A61386B-59B3-9B4D-BA56-2B375F1D2A8A}" type="pres">
      <dgm:prSet presAssocID="{1F49208E-2411-F84D-9715-84AA570F0C2A}" presName="Name0" presStyleCnt="0">
        <dgm:presLayoutVars>
          <dgm:chMax val="1"/>
          <dgm:dir/>
          <dgm:animLvl val="ctr"/>
          <dgm:resizeHandles val="exact"/>
        </dgm:presLayoutVars>
      </dgm:prSet>
      <dgm:spPr/>
      <dgm:t>
        <a:bodyPr/>
        <a:lstStyle/>
        <a:p>
          <a:endParaRPr lang="en-US"/>
        </a:p>
      </dgm:t>
    </dgm:pt>
    <dgm:pt modelId="{BDED7951-96B2-EB4E-B701-42EA8ECCF1A8}" type="pres">
      <dgm:prSet presAssocID="{D6D1C4F5-8DA7-E145-9D9D-0EBC10656B29}" presName="centerShape" presStyleLbl="node0" presStyleIdx="0" presStyleCnt="1"/>
      <dgm:spPr/>
      <dgm:t>
        <a:bodyPr/>
        <a:lstStyle/>
        <a:p>
          <a:endParaRPr lang="en-US"/>
        </a:p>
      </dgm:t>
    </dgm:pt>
    <dgm:pt modelId="{10AACC2C-76B8-5E47-A86F-5BDBCB3C0C19}" type="pres">
      <dgm:prSet presAssocID="{2850C418-7D53-EC42-87CB-D91CBBDF2B52}" presName="node" presStyleLbl="node1" presStyleIdx="0" presStyleCnt="4" custScaleX="138218" custScaleY="107733">
        <dgm:presLayoutVars>
          <dgm:bulletEnabled val="1"/>
        </dgm:presLayoutVars>
      </dgm:prSet>
      <dgm:spPr/>
      <dgm:t>
        <a:bodyPr/>
        <a:lstStyle/>
        <a:p>
          <a:endParaRPr lang="en-US"/>
        </a:p>
      </dgm:t>
    </dgm:pt>
    <dgm:pt modelId="{BAAC5967-5707-DB4D-970B-082645DFCBA2}" type="pres">
      <dgm:prSet presAssocID="{2850C418-7D53-EC42-87CB-D91CBBDF2B52}" presName="dummy" presStyleCnt="0"/>
      <dgm:spPr/>
    </dgm:pt>
    <dgm:pt modelId="{9AC5DBBD-3B17-4E4A-8D55-52E10B14AF90}" type="pres">
      <dgm:prSet presAssocID="{CAD12553-5734-6E4A-91A2-06BCF6D93DD5}" presName="sibTrans" presStyleLbl="sibTrans2D1" presStyleIdx="0" presStyleCnt="4"/>
      <dgm:spPr/>
      <dgm:t>
        <a:bodyPr/>
        <a:lstStyle/>
        <a:p>
          <a:endParaRPr lang="en-US"/>
        </a:p>
      </dgm:t>
    </dgm:pt>
    <dgm:pt modelId="{27B38604-60D8-CA46-A1CB-470831467795}" type="pres">
      <dgm:prSet presAssocID="{082935A0-899D-3448-BC83-97C54B954E85}" presName="node" presStyleLbl="node1" presStyleIdx="1" presStyleCnt="4" custScaleX="153362" custScaleY="124997">
        <dgm:presLayoutVars>
          <dgm:bulletEnabled val="1"/>
        </dgm:presLayoutVars>
      </dgm:prSet>
      <dgm:spPr/>
      <dgm:t>
        <a:bodyPr/>
        <a:lstStyle/>
        <a:p>
          <a:endParaRPr lang="en-US"/>
        </a:p>
      </dgm:t>
    </dgm:pt>
    <dgm:pt modelId="{352AEA94-78D9-0D42-83FF-265522F46251}" type="pres">
      <dgm:prSet presAssocID="{082935A0-899D-3448-BC83-97C54B954E85}" presName="dummy" presStyleCnt="0"/>
      <dgm:spPr/>
    </dgm:pt>
    <dgm:pt modelId="{69DBAF4D-25AB-1D42-BAC6-2C1396A9B10F}" type="pres">
      <dgm:prSet presAssocID="{9AEA9A22-4613-604D-9EA8-4A5D455B3EDA}" presName="sibTrans" presStyleLbl="sibTrans2D1" presStyleIdx="1" presStyleCnt="4"/>
      <dgm:spPr/>
      <dgm:t>
        <a:bodyPr/>
        <a:lstStyle/>
        <a:p>
          <a:endParaRPr lang="en-US"/>
        </a:p>
      </dgm:t>
    </dgm:pt>
    <dgm:pt modelId="{9169AAA4-719C-2B40-A9B6-17D4ECF77BFF}" type="pres">
      <dgm:prSet presAssocID="{BA8FFF19-AC76-B540-9CC6-8DD5649F6993}" presName="node" presStyleLbl="node1" presStyleIdx="2" presStyleCnt="4" custScaleX="147713" custScaleY="152760">
        <dgm:presLayoutVars>
          <dgm:bulletEnabled val="1"/>
        </dgm:presLayoutVars>
      </dgm:prSet>
      <dgm:spPr/>
      <dgm:t>
        <a:bodyPr/>
        <a:lstStyle/>
        <a:p>
          <a:endParaRPr lang="en-US"/>
        </a:p>
      </dgm:t>
    </dgm:pt>
    <dgm:pt modelId="{DD1D4F52-B09E-6445-9A33-C5E6AA0E2598}" type="pres">
      <dgm:prSet presAssocID="{BA8FFF19-AC76-B540-9CC6-8DD5649F6993}" presName="dummy" presStyleCnt="0"/>
      <dgm:spPr/>
    </dgm:pt>
    <dgm:pt modelId="{21A32F72-30AD-9448-98C1-3CF4493E8DE5}" type="pres">
      <dgm:prSet presAssocID="{8CEEAAF1-201A-5D4E-A583-E4A03182C023}" presName="sibTrans" presStyleLbl="sibTrans2D1" presStyleIdx="2" presStyleCnt="4"/>
      <dgm:spPr/>
      <dgm:t>
        <a:bodyPr/>
        <a:lstStyle/>
        <a:p>
          <a:endParaRPr lang="en-US"/>
        </a:p>
      </dgm:t>
    </dgm:pt>
    <dgm:pt modelId="{D67A195D-F90F-6E40-BDE8-AB64AF95B611}" type="pres">
      <dgm:prSet presAssocID="{E1E976C4-E647-C147-B384-C50BB8124A77}" presName="node" presStyleLbl="node1" presStyleIdx="3" presStyleCnt="4" custScaleX="151680" custScaleY="137497">
        <dgm:presLayoutVars>
          <dgm:bulletEnabled val="1"/>
        </dgm:presLayoutVars>
      </dgm:prSet>
      <dgm:spPr/>
      <dgm:t>
        <a:bodyPr/>
        <a:lstStyle/>
        <a:p>
          <a:endParaRPr lang="en-US"/>
        </a:p>
      </dgm:t>
    </dgm:pt>
    <dgm:pt modelId="{A1297A2D-708B-704F-9289-7A1AC75D47D3}" type="pres">
      <dgm:prSet presAssocID="{E1E976C4-E647-C147-B384-C50BB8124A77}" presName="dummy" presStyleCnt="0"/>
      <dgm:spPr/>
    </dgm:pt>
    <dgm:pt modelId="{C48E38E5-724B-034B-87C7-A364E9DC533B}" type="pres">
      <dgm:prSet presAssocID="{776C43E2-E347-E747-A549-8DF3D0ACCBC6}" presName="sibTrans" presStyleLbl="sibTrans2D1" presStyleIdx="3" presStyleCnt="4"/>
      <dgm:spPr/>
      <dgm:t>
        <a:bodyPr/>
        <a:lstStyle/>
        <a:p>
          <a:endParaRPr lang="en-US"/>
        </a:p>
      </dgm:t>
    </dgm:pt>
  </dgm:ptLst>
  <dgm:cxnLst>
    <dgm:cxn modelId="{CA5CFFA7-417D-B346-A7DB-02F869B8F719}" srcId="{1F49208E-2411-F84D-9715-84AA570F0C2A}" destId="{D6D1C4F5-8DA7-E145-9D9D-0EBC10656B29}" srcOrd="0" destOrd="0" parTransId="{E8782DE8-BC0F-EC4A-8D80-BEE151C894AA}" sibTransId="{459749E6-4F91-E14B-9656-79279C8FBB2A}"/>
    <dgm:cxn modelId="{7CCD07EE-B4B1-E641-8C89-49B078DE22E7}" type="presOf" srcId="{BA8FFF19-AC76-B540-9CC6-8DD5649F6993}" destId="{9169AAA4-719C-2B40-A9B6-17D4ECF77BFF}" srcOrd="0" destOrd="0" presId="urn:microsoft.com/office/officeart/2005/8/layout/radial6"/>
    <dgm:cxn modelId="{FD397FA7-00DC-2D4A-A9AE-EB3B48E8602D}" type="presOf" srcId="{2850C418-7D53-EC42-87CB-D91CBBDF2B52}" destId="{10AACC2C-76B8-5E47-A86F-5BDBCB3C0C19}" srcOrd="0" destOrd="0" presId="urn:microsoft.com/office/officeart/2005/8/layout/radial6"/>
    <dgm:cxn modelId="{A7A3DCEB-0259-3149-A015-87E2B805FBDB}" type="presOf" srcId="{CAD12553-5734-6E4A-91A2-06BCF6D93DD5}" destId="{9AC5DBBD-3B17-4E4A-8D55-52E10B14AF90}" srcOrd="0" destOrd="0" presId="urn:microsoft.com/office/officeart/2005/8/layout/radial6"/>
    <dgm:cxn modelId="{721C9857-1953-1E4B-A15D-DAE8221108F8}" type="presOf" srcId="{E1E976C4-E647-C147-B384-C50BB8124A77}" destId="{D67A195D-F90F-6E40-BDE8-AB64AF95B611}" srcOrd="0" destOrd="0" presId="urn:microsoft.com/office/officeart/2005/8/layout/radial6"/>
    <dgm:cxn modelId="{AD41EEC6-9822-5A46-8DDB-A4D8CDD7340E}" srcId="{D6D1C4F5-8DA7-E145-9D9D-0EBC10656B29}" destId="{082935A0-899D-3448-BC83-97C54B954E85}" srcOrd="1" destOrd="0" parTransId="{66FEE63A-7926-9D48-B251-DAC73FBAF733}" sibTransId="{9AEA9A22-4613-604D-9EA8-4A5D455B3EDA}"/>
    <dgm:cxn modelId="{B4F940A0-23C0-424F-8E34-9B77707E1A50}" type="presOf" srcId="{8CEEAAF1-201A-5D4E-A583-E4A03182C023}" destId="{21A32F72-30AD-9448-98C1-3CF4493E8DE5}" srcOrd="0" destOrd="0" presId="urn:microsoft.com/office/officeart/2005/8/layout/radial6"/>
    <dgm:cxn modelId="{62816F24-152A-B745-B12E-8F3A261BF891}" srcId="{D6D1C4F5-8DA7-E145-9D9D-0EBC10656B29}" destId="{BA8FFF19-AC76-B540-9CC6-8DD5649F6993}" srcOrd="2" destOrd="0" parTransId="{5D06CB3C-7EEA-1F48-880A-3B9A7BB4EF38}" sibTransId="{8CEEAAF1-201A-5D4E-A583-E4A03182C023}"/>
    <dgm:cxn modelId="{8090B7E9-4686-264A-858E-680518E92857}" type="presOf" srcId="{1F49208E-2411-F84D-9715-84AA570F0C2A}" destId="{8A61386B-59B3-9B4D-BA56-2B375F1D2A8A}" srcOrd="0" destOrd="0" presId="urn:microsoft.com/office/officeart/2005/8/layout/radial6"/>
    <dgm:cxn modelId="{3B06E71D-40A7-224F-B9DB-8D993DC79D9D}" type="presOf" srcId="{9AEA9A22-4613-604D-9EA8-4A5D455B3EDA}" destId="{69DBAF4D-25AB-1D42-BAC6-2C1396A9B10F}" srcOrd="0" destOrd="0" presId="urn:microsoft.com/office/officeart/2005/8/layout/radial6"/>
    <dgm:cxn modelId="{43D838ED-019A-3B4D-9BF2-128FB5F27771}" type="presOf" srcId="{776C43E2-E347-E747-A549-8DF3D0ACCBC6}" destId="{C48E38E5-724B-034B-87C7-A364E9DC533B}" srcOrd="0" destOrd="0" presId="urn:microsoft.com/office/officeart/2005/8/layout/radial6"/>
    <dgm:cxn modelId="{BC36401E-5EF6-6945-906D-3469DCC3E929}" srcId="{D6D1C4F5-8DA7-E145-9D9D-0EBC10656B29}" destId="{2850C418-7D53-EC42-87CB-D91CBBDF2B52}" srcOrd="0" destOrd="0" parTransId="{73F4B8AE-0EB1-1044-9E45-14453D0F4B49}" sibTransId="{CAD12553-5734-6E4A-91A2-06BCF6D93DD5}"/>
    <dgm:cxn modelId="{A03036F2-D8BE-EB48-94FC-6B41C9FEDE4A}" type="presOf" srcId="{D6D1C4F5-8DA7-E145-9D9D-0EBC10656B29}" destId="{BDED7951-96B2-EB4E-B701-42EA8ECCF1A8}" srcOrd="0" destOrd="0" presId="urn:microsoft.com/office/officeart/2005/8/layout/radial6"/>
    <dgm:cxn modelId="{EACE6DE5-D70F-6449-BB64-993C792B5D34}" srcId="{D6D1C4F5-8DA7-E145-9D9D-0EBC10656B29}" destId="{E1E976C4-E647-C147-B384-C50BB8124A77}" srcOrd="3" destOrd="0" parTransId="{FDE9D297-091C-3F44-9046-C0B650C1D184}" sibTransId="{776C43E2-E347-E747-A549-8DF3D0ACCBC6}"/>
    <dgm:cxn modelId="{9CFAF6B0-B7D8-3848-A284-8FF42C53092A}" type="presOf" srcId="{082935A0-899D-3448-BC83-97C54B954E85}" destId="{27B38604-60D8-CA46-A1CB-470831467795}" srcOrd="0" destOrd="0" presId="urn:microsoft.com/office/officeart/2005/8/layout/radial6"/>
    <dgm:cxn modelId="{35369C2C-73B8-644B-ACBC-AB73AAE197DF}" type="presParOf" srcId="{8A61386B-59B3-9B4D-BA56-2B375F1D2A8A}" destId="{BDED7951-96B2-EB4E-B701-42EA8ECCF1A8}" srcOrd="0" destOrd="0" presId="urn:microsoft.com/office/officeart/2005/8/layout/radial6"/>
    <dgm:cxn modelId="{35415299-3C20-B74D-A5D2-8C5981B612C0}" type="presParOf" srcId="{8A61386B-59B3-9B4D-BA56-2B375F1D2A8A}" destId="{10AACC2C-76B8-5E47-A86F-5BDBCB3C0C19}" srcOrd="1" destOrd="0" presId="urn:microsoft.com/office/officeart/2005/8/layout/radial6"/>
    <dgm:cxn modelId="{424D9AFF-338B-FD43-AA87-7198A0526A33}" type="presParOf" srcId="{8A61386B-59B3-9B4D-BA56-2B375F1D2A8A}" destId="{BAAC5967-5707-DB4D-970B-082645DFCBA2}" srcOrd="2" destOrd="0" presId="urn:microsoft.com/office/officeart/2005/8/layout/radial6"/>
    <dgm:cxn modelId="{D48E4AA0-4E50-364B-9C4D-061F229520B5}" type="presParOf" srcId="{8A61386B-59B3-9B4D-BA56-2B375F1D2A8A}" destId="{9AC5DBBD-3B17-4E4A-8D55-52E10B14AF90}" srcOrd="3" destOrd="0" presId="urn:microsoft.com/office/officeart/2005/8/layout/radial6"/>
    <dgm:cxn modelId="{65727EC5-0042-8B4D-8D28-009952902501}" type="presParOf" srcId="{8A61386B-59B3-9B4D-BA56-2B375F1D2A8A}" destId="{27B38604-60D8-CA46-A1CB-470831467795}" srcOrd="4" destOrd="0" presId="urn:microsoft.com/office/officeart/2005/8/layout/radial6"/>
    <dgm:cxn modelId="{A772DD4C-ADB7-3640-A177-E0CB42CE6B2F}" type="presParOf" srcId="{8A61386B-59B3-9B4D-BA56-2B375F1D2A8A}" destId="{352AEA94-78D9-0D42-83FF-265522F46251}" srcOrd="5" destOrd="0" presId="urn:microsoft.com/office/officeart/2005/8/layout/radial6"/>
    <dgm:cxn modelId="{8EC365CB-2CA1-AC4D-8E9D-14A3C3E37119}" type="presParOf" srcId="{8A61386B-59B3-9B4D-BA56-2B375F1D2A8A}" destId="{69DBAF4D-25AB-1D42-BAC6-2C1396A9B10F}" srcOrd="6" destOrd="0" presId="urn:microsoft.com/office/officeart/2005/8/layout/radial6"/>
    <dgm:cxn modelId="{8AD14FD9-C0CC-8049-A019-36A04669B440}" type="presParOf" srcId="{8A61386B-59B3-9B4D-BA56-2B375F1D2A8A}" destId="{9169AAA4-719C-2B40-A9B6-17D4ECF77BFF}" srcOrd="7" destOrd="0" presId="urn:microsoft.com/office/officeart/2005/8/layout/radial6"/>
    <dgm:cxn modelId="{E4D02E6A-381E-944B-98CF-354952E92EA7}" type="presParOf" srcId="{8A61386B-59B3-9B4D-BA56-2B375F1D2A8A}" destId="{DD1D4F52-B09E-6445-9A33-C5E6AA0E2598}" srcOrd="8" destOrd="0" presId="urn:microsoft.com/office/officeart/2005/8/layout/radial6"/>
    <dgm:cxn modelId="{89FA2793-E598-754A-AE3B-B0E31F961DEE}" type="presParOf" srcId="{8A61386B-59B3-9B4D-BA56-2B375F1D2A8A}" destId="{21A32F72-30AD-9448-98C1-3CF4493E8DE5}" srcOrd="9" destOrd="0" presId="urn:microsoft.com/office/officeart/2005/8/layout/radial6"/>
    <dgm:cxn modelId="{A151FA20-2332-334A-B87B-764FEB772E1B}" type="presParOf" srcId="{8A61386B-59B3-9B4D-BA56-2B375F1D2A8A}" destId="{D67A195D-F90F-6E40-BDE8-AB64AF95B611}" srcOrd="10" destOrd="0" presId="urn:microsoft.com/office/officeart/2005/8/layout/radial6"/>
    <dgm:cxn modelId="{C49BD3AB-514B-BD4B-8129-96CC699BACCA}" type="presParOf" srcId="{8A61386B-59B3-9B4D-BA56-2B375F1D2A8A}" destId="{A1297A2D-708B-704F-9289-7A1AC75D47D3}" srcOrd="11" destOrd="0" presId="urn:microsoft.com/office/officeart/2005/8/layout/radial6"/>
    <dgm:cxn modelId="{CCAF8CDD-3235-7E4F-88F8-94BD6AB0F68B}" type="presParOf" srcId="{8A61386B-59B3-9B4D-BA56-2B375F1D2A8A}" destId="{C48E38E5-724B-034B-87C7-A364E9DC533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0430C6-927F-C84E-B4A7-7F7686B84DA2}" type="doc">
      <dgm:prSet loTypeId="urn:microsoft.com/office/officeart/2005/8/layout/radial1" loCatId="" qsTypeId="urn:microsoft.com/office/officeart/2005/8/quickstyle/simple4" qsCatId="simple" csTypeId="urn:microsoft.com/office/officeart/2005/8/colors/colorful4" csCatId="colorful" phldr="1"/>
      <dgm:spPr/>
      <dgm:t>
        <a:bodyPr/>
        <a:lstStyle/>
        <a:p>
          <a:endParaRPr lang="en-US"/>
        </a:p>
      </dgm:t>
    </dgm:pt>
    <dgm:pt modelId="{BEFFFE9A-AE3B-454D-8E93-3742AC61D26A}">
      <dgm:prSet phldrT="[Text]"/>
      <dgm:spPr/>
      <dgm:t>
        <a:bodyPr/>
        <a:lstStyle/>
        <a:p>
          <a:r>
            <a:rPr lang="en-US" dirty="0" smtClean="0">
              <a:solidFill>
                <a:srgbClr val="000000"/>
              </a:solidFill>
            </a:rPr>
            <a:t>Decreased</a:t>
          </a:r>
        </a:p>
        <a:p>
          <a:r>
            <a:rPr lang="en-US" dirty="0" smtClean="0">
              <a:solidFill>
                <a:srgbClr val="000000"/>
              </a:solidFill>
            </a:rPr>
            <a:t>Knee Pain</a:t>
          </a:r>
          <a:endParaRPr lang="en-US" dirty="0">
            <a:solidFill>
              <a:srgbClr val="000000"/>
            </a:solidFill>
          </a:endParaRPr>
        </a:p>
      </dgm:t>
    </dgm:pt>
    <dgm:pt modelId="{07F5C89E-9FEF-FC46-911D-8C177E08703C}" type="parTrans" cxnId="{862DD286-14FD-1F4B-B51D-0F77E71DAC06}">
      <dgm:prSet/>
      <dgm:spPr/>
      <dgm:t>
        <a:bodyPr/>
        <a:lstStyle/>
        <a:p>
          <a:endParaRPr lang="en-US"/>
        </a:p>
      </dgm:t>
    </dgm:pt>
    <dgm:pt modelId="{9B22ED6E-39A3-9B4D-9EFE-5B457C3188CF}" type="sibTrans" cxnId="{862DD286-14FD-1F4B-B51D-0F77E71DAC06}">
      <dgm:prSet/>
      <dgm:spPr/>
      <dgm:t>
        <a:bodyPr/>
        <a:lstStyle/>
        <a:p>
          <a:endParaRPr lang="en-US"/>
        </a:p>
      </dgm:t>
    </dgm:pt>
    <dgm:pt modelId="{ADC150DF-4128-6345-96AB-EF5398A008CF}">
      <dgm:prSet phldrT="[Text]"/>
      <dgm:spPr/>
      <dgm:t>
        <a:bodyPr/>
        <a:lstStyle/>
        <a:p>
          <a:r>
            <a:rPr lang="en-US" dirty="0" smtClean="0">
              <a:solidFill>
                <a:schemeClr val="tx1"/>
              </a:solidFill>
            </a:rPr>
            <a:t>Increase Strength</a:t>
          </a:r>
          <a:endParaRPr lang="en-US" dirty="0">
            <a:solidFill>
              <a:schemeClr val="tx1"/>
            </a:solidFill>
          </a:endParaRPr>
        </a:p>
      </dgm:t>
    </dgm:pt>
    <dgm:pt modelId="{CD0483AF-71DE-6D4B-80B3-344C59581C34}" type="parTrans" cxnId="{D8295993-04A3-974D-91AB-374AD876F6E1}">
      <dgm:prSet/>
      <dgm:spPr/>
      <dgm:t>
        <a:bodyPr/>
        <a:lstStyle/>
        <a:p>
          <a:endParaRPr lang="en-US" dirty="0"/>
        </a:p>
      </dgm:t>
    </dgm:pt>
    <dgm:pt modelId="{C9E0BFE3-CE48-BC45-9E72-AD642713C8D9}" type="sibTrans" cxnId="{D8295993-04A3-974D-91AB-374AD876F6E1}">
      <dgm:prSet/>
      <dgm:spPr/>
      <dgm:t>
        <a:bodyPr/>
        <a:lstStyle/>
        <a:p>
          <a:endParaRPr lang="en-US"/>
        </a:p>
      </dgm:t>
    </dgm:pt>
    <dgm:pt modelId="{33776340-480F-C247-AF53-BE59775D1D3D}">
      <dgm:prSet phldrT="[Text]"/>
      <dgm:spPr/>
      <dgm:t>
        <a:bodyPr/>
        <a:lstStyle/>
        <a:p>
          <a:r>
            <a:rPr lang="en-US" dirty="0" smtClean="0">
              <a:solidFill>
                <a:srgbClr val="000000"/>
              </a:solidFill>
            </a:rPr>
            <a:t>Maintain Range of Motion</a:t>
          </a:r>
          <a:endParaRPr lang="en-US" dirty="0">
            <a:solidFill>
              <a:srgbClr val="000000"/>
            </a:solidFill>
          </a:endParaRPr>
        </a:p>
      </dgm:t>
    </dgm:pt>
    <dgm:pt modelId="{FF211467-7489-CA42-89E8-7EEA27F1C411}" type="parTrans" cxnId="{F903C695-6C53-B94E-B4BB-87268279100E}">
      <dgm:prSet/>
      <dgm:spPr/>
      <dgm:t>
        <a:bodyPr/>
        <a:lstStyle/>
        <a:p>
          <a:endParaRPr lang="en-US" dirty="0"/>
        </a:p>
      </dgm:t>
    </dgm:pt>
    <dgm:pt modelId="{C10BD4CE-BB84-9A4C-BD4C-FEB081C4403E}" type="sibTrans" cxnId="{F903C695-6C53-B94E-B4BB-87268279100E}">
      <dgm:prSet/>
      <dgm:spPr/>
      <dgm:t>
        <a:bodyPr/>
        <a:lstStyle/>
        <a:p>
          <a:endParaRPr lang="en-US"/>
        </a:p>
      </dgm:t>
    </dgm:pt>
    <dgm:pt modelId="{598E55A7-1DA8-324F-953E-13E3CDC64FC7}">
      <dgm:prSet phldrT="[Text]"/>
      <dgm:spPr/>
      <dgm:t>
        <a:bodyPr/>
        <a:lstStyle/>
        <a:p>
          <a:r>
            <a:rPr lang="en-US" dirty="0" smtClean="0">
              <a:solidFill>
                <a:srgbClr val="000000"/>
              </a:solidFill>
            </a:rPr>
            <a:t>Increased Daily Activity </a:t>
          </a:r>
          <a:endParaRPr lang="en-US" dirty="0">
            <a:solidFill>
              <a:srgbClr val="000000"/>
            </a:solidFill>
          </a:endParaRPr>
        </a:p>
      </dgm:t>
    </dgm:pt>
    <dgm:pt modelId="{98CA31F6-7756-C64F-B781-C22F4B9A8D96}" type="parTrans" cxnId="{732670B2-4B9E-5C4C-A570-01D40A035464}">
      <dgm:prSet/>
      <dgm:spPr/>
      <dgm:t>
        <a:bodyPr/>
        <a:lstStyle/>
        <a:p>
          <a:endParaRPr lang="en-US" dirty="0"/>
        </a:p>
      </dgm:t>
    </dgm:pt>
    <dgm:pt modelId="{549955AD-9986-CB43-B4D1-BD4D24BA1E3C}" type="sibTrans" cxnId="{732670B2-4B9E-5C4C-A570-01D40A035464}">
      <dgm:prSet/>
      <dgm:spPr/>
      <dgm:t>
        <a:bodyPr/>
        <a:lstStyle/>
        <a:p>
          <a:endParaRPr lang="en-US"/>
        </a:p>
      </dgm:t>
    </dgm:pt>
    <dgm:pt modelId="{6E4E141D-50A2-F94E-ADAB-E4611AF2A09C}">
      <dgm:prSet phldrT="[Text]"/>
      <dgm:spPr/>
      <dgm:t>
        <a:bodyPr/>
        <a:lstStyle/>
        <a:p>
          <a:r>
            <a:rPr lang="en-US" dirty="0" smtClean="0">
              <a:solidFill>
                <a:srgbClr val="000000"/>
              </a:solidFill>
            </a:rPr>
            <a:t>Decreased Weight</a:t>
          </a:r>
          <a:endParaRPr lang="en-US" dirty="0">
            <a:solidFill>
              <a:srgbClr val="000000"/>
            </a:solidFill>
          </a:endParaRPr>
        </a:p>
      </dgm:t>
    </dgm:pt>
    <dgm:pt modelId="{2B7CF976-A763-CF4C-BF9A-F6C0AE2937C7}" type="parTrans" cxnId="{5D33C6C2-FE2E-2449-9879-5BE114ADD914}">
      <dgm:prSet/>
      <dgm:spPr/>
      <dgm:t>
        <a:bodyPr/>
        <a:lstStyle/>
        <a:p>
          <a:endParaRPr lang="en-US" dirty="0"/>
        </a:p>
      </dgm:t>
    </dgm:pt>
    <dgm:pt modelId="{EA83242F-FD11-3341-AAF3-081F51B6D71F}" type="sibTrans" cxnId="{5D33C6C2-FE2E-2449-9879-5BE114ADD914}">
      <dgm:prSet/>
      <dgm:spPr/>
      <dgm:t>
        <a:bodyPr/>
        <a:lstStyle/>
        <a:p>
          <a:endParaRPr lang="en-US"/>
        </a:p>
      </dgm:t>
    </dgm:pt>
    <dgm:pt modelId="{0427BCA0-E344-D846-A9EF-02A8B163BCB8}" type="pres">
      <dgm:prSet presAssocID="{F50430C6-927F-C84E-B4A7-7F7686B84DA2}" presName="cycle" presStyleCnt="0">
        <dgm:presLayoutVars>
          <dgm:chMax val="1"/>
          <dgm:dir/>
          <dgm:animLvl val="ctr"/>
          <dgm:resizeHandles val="exact"/>
        </dgm:presLayoutVars>
      </dgm:prSet>
      <dgm:spPr/>
      <dgm:t>
        <a:bodyPr/>
        <a:lstStyle/>
        <a:p>
          <a:endParaRPr lang="en-US"/>
        </a:p>
      </dgm:t>
    </dgm:pt>
    <dgm:pt modelId="{D4451E36-76E0-764C-8413-820F039EFB69}" type="pres">
      <dgm:prSet presAssocID="{BEFFFE9A-AE3B-454D-8E93-3742AC61D26A}" presName="centerShape" presStyleLbl="node0" presStyleIdx="0" presStyleCnt="1" custScaleX="96616" custScaleY="88875"/>
      <dgm:spPr/>
      <dgm:t>
        <a:bodyPr/>
        <a:lstStyle/>
        <a:p>
          <a:endParaRPr lang="en-US"/>
        </a:p>
      </dgm:t>
    </dgm:pt>
    <dgm:pt modelId="{4EE7AAEB-DBF0-8944-AB86-4F19B1D6FF7C}" type="pres">
      <dgm:prSet presAssocID="{CD0483AF-71DE-6D4B-80B3-344C59581C34}" presName="Name9" presStyleLbl="parChTrans1D2" presStyleIdx="0" presStyleCnt="4"/>
      <dgm:spPr/>
      <dgm:t>
        <a:bodyPr/>
        <a:lstStyle/>
        <a:p>
          <a:endParaRPr lang="en-US"/>
        </a:p>
      </dgm:t>
    </dgm:pt>
    <dgm:pt modelId="{78C9FBF2-C0BB-9940-AD42-318E06D2C6BD}" type="pres">
      <dgm:prSet presAssocID="{CD0483AF-71DE-6D4B-80B3-344C59581C34}" presName="connTx" presStyleLbl="parChTrans1D2" presStyleIdx="0" presStyleCnt="4"/>
      <dgm:spPr/>
      <dgm:t>
        <a:bodyPr/>
        <a:lstStyle/>
        <a:p>
          <a:endParaRPr lang="en-US"/>
        </a:p>
      </dgm:t>
    </dgm:pt>
    <dgm:pt modelId="{5349CA88-4385-C74D-8477-D68BAF2C79B5}" type="pres">
      <dgm:prSet presAssocID="{ADC150DF-4128-6345-96AB-EF5398A008CF}" presName="node" presStyleLbl="node1" presStyleIdx="0" presStyleCnt="4">
        <dgm:presLayoutVars>
          <dgm:bulletEnabled val="1"/>
        </dgm:presLayoutVars>
      </dgm:prSet>
      <dgm:spPr/>
      <dgm:t>
        <a:bodyPr/>
        <a:lstStyle/>
        <a:p>
          <a:endParaRPr lang="en-US"/>
        </a:p>
      </dgm:t>
    </dgm:pt>
    <dgm:pt modelId="{5EBDA18A-843E-154D-A2E2-C53EF367C3BB}" type="pres">
      <dgm:prSet presAssocID="{FF211467-7489-CA42-89E8-7EEA27F1C411}" presName="Name9" presStyleLbl="parChTrans1D2" presStyleIdx="1" presStyleCnt="4"/>
      <dgm:spPr/>
      <dgm:t>
        <a:bodyPr/>
        <a:lstStyle/>
        <a:p>
          <a:endParaRPr lang="en-US"/>
        </a:p>
      </dgm:t>
    </dgm:pt>
    <dgm:pt modelId="{D7447CE1-D361-954F-9C3F-9522023C4011}" type="pres">
      <dgm:prSet presAssocID="{FF211467-7489-CA42-89E8-7EEA27F1C411}" presName="connTx" presStyleLbl="parChTrans1D2" presStyleIdx="1" presStyleCnt="4"/>
      <dgm:spPr/>
      <dgm:t>
        <a:bodyPr/>
        <a:lstStyle/>
        <a:p>
          <a:endParaRPr lang="en-US"/>
        </a:p>
      </dgm:t>
    </dgm:pt>
    <dgm:pt modelId="{6077AA8D-DD2A-ED4B-9A96-CCD3F7580367}" type="pres">
      <dgm:prSet presAssocID="{33776340-480F-C247-AF53-BE59775D1D3D}" presName="node" presStyleLbl="node1" presStyleIdx="1" presStyleCnt="4">
        <dgm:presLayoutVars>
          <dgm:bulletEnabled val="1"/>
        </dgm:presLayoutVars>
      </dgm:prSet>
      <dgm:spPr/>
      <dgm:t>
        <a:bodyPr/>
        <a:lstStyle/>
        <a:p>
          <a:endParaRPr lang="en-US"/>
        </a:p>
      </dgm:t>
    </dgm:pt>
    <dgm:pt modelId="{11777E76-3C62-B248-904E-EDBA12330B3A}" type="pres">
      <dgm:prSet presAssocID="{98CA31F6-7756-C64F-B781-C22F4B9A8D96}" presName="Name9" presStyleLbl="parChTrans1D2" presStyleIdx="2" presStyleCnt="4"/>
      <dgm:spPr/>
      <dgm:t>
        <a:bodyPr/>
        <a:lstStyle/>
        <a:p>
          <a:endParaRPr lang="en-US"/>
        </a:p>
      </dgm:t>
    </dgm:pt>
    <dgm:pt modelId="{A0783DD0-A42A-A546-B6DA-C80B48929051}" type="pres">
      <dgm:prSet presAssocID="{98CA31F6-7756-C64F-B781-C22F4B9A8D96}" presName="connTx" presStyleLbl="parChTrans1D2" presStyleIdx="2" presStyleCnt="4"/>
      <dgm:spPr/>
      <dgm:t>
        <a:bodyPr/>
        <a:lstStyle/>
        <a:p>
          <a:endParaRPr lang="en-US"/>
        </a:p>
      </dgm:t>
    </dgm:pt>
    <dgm:pt modelId="{503F1C4C-2C72-4B4C-8B49-4739199F50AC}" type="pres">
      <dgm:prSet presAssocID="{598E55A7-1DA8-324F-953E-13E3CDC64FC7}" presName="node" presStyleLbl="node1" presStyleIdx="2" presStyleCnt="4">
        <dgm:presLayoutVars>
          <dgm:bulletEnabled val="1"/>
        </dgm:presLayoutVars>
      </dgm:prSet>
      <dgm:spPr/>
      <dgm:t>
        <a:bodyPr/>
        <a:lstStyle/>
        <a:p>
          <a:endParaRPr lang="en-US"/>
        </a:p>
      </dgm:t>
    </dgm:pt>
    <dgm:pt modelId="{7CBB2A58-8965-7249-A7AA-E33C882820D2}" type="pres">
      <dgm:prSet presAssocID="{2B7CF976-A763-CF4C-BF9A-F6C0AE2937C7}" presName="Name9" presStyleLbl="parChTrans1D2" presStyleIdx="3" presStyleCnt="4"/>
      <dgm:spPr/>
      <dgm:t>
        <a:bodyPr/>
        <a:lstStyle/>
        <a:p>
          <a:endParaRPr lang="en-US"/>
        </a:p>
      </dgm:t>
    </dgm:pt>
    <dgm:pt modelId="{118D6815-F239-0A47-9F7D-2F28B08B4935}" type="pres">
      <dgm:prSet presAssocID="{2B7CF976-A763-CF4C-BF9A-F6C0AE2937C7}" presName="connTx" presStyleLbl="parChTrans1D2" presStyleIdx="3" presStyleCnt="4"/>
      <dgm:spPr/>
      <dgm:t>
        <a:bodyPr/>
        <a:lstStyle/>
        <a:p>
          <a:endParaRPr lang="en-US"/>
        </a:p>
      </dgm:t>
    </dgm:pt>
    <dgm:pt modelId="{68E4E67A-8709-C147-A3F0-0024B6285F3B}" type="pres">
      <dgm:prSet presAssocID="{6E4E141D-50A2-F94E-ADAB-E4611AF2A09C}" presName="node" presStyleLbl="node1" presStyleIdx="3" presStyleCnt="4">
        <dgm:presLayoutVars>
          <dgm:bulletEnabled val="1"/>
        </dgm:presLayoutVars>
      </dgm:prSet>
      <dgm:spPr/>
      <dgm:t>
        <a:bodyPr/>
        <a:lstStyle/>
        <a:p>
          <a:endParaRPr lang="en-US"/>
        </a:p>
      </dgm:t>
    </dgm:pt>
  </dgm:ptLst>
  <dgm:cxnLst>
    <dgm:cxn modelId="{88BFBE66-C73A-1D4A-B975-CE4C888AFC33}" type="presOf" srcId="{598E55A7-1DA8-324F-953E-13E3CDC64FC7}" destId="{503F1C4C-2C72-4B4C-8B49-4739199F50AC}" srcOrd="0" destOrd="0" presId="urn:microsoft.com/office/officeart/2005/8/layout/radial1"/>
    <dgm:cxn modelId="{732670B2-4B9E-5C4C-A570-01D40A035464}" srcId="{BEFFFE9A-AE3B-454D-8E93-3742AC61D26A}" destId="{598E55A7-1DA8-324F-953E-13E3CDC64FC7}" srcOrd="2" destOrd="0" parTransId="{98CA31F6-7756-C64F-B781-C22F4B9A8D96}" sibTransId="{549955AD-9986-CB43-B4D1-BD4D24BA1E3C}"/>
    <dgm:cxn modelId="{A14367F4-2764-C043-80BF-6528805173CF}" type="presOf" srcId="{FF211467-7489-CA42-89E8-7EEA27F1C411}" destId="{D7447CE1-D361-954F-9C3F-9522023C4011}" srcOrd="1" destOrd="0" presId="urn:microsoft.com/office/officeart/2005/8/layout/radial1"/>
    <dgm:cxn modelId="{E23C38E1-2820-1C4F-A175-211EF0BB2382}" type="presOf" srcId="{BEFFFE9A-AE3B-454D-8E93-3742AC61D26A}" destId="{D4451E36-76E0-764C-8413-820F039EFB69}" srcOrd="0" destOrd="0" presId="urn:microsoft.com/office/officeart/2005/8/layout/radial1"/>
    <dgm:cxn modelId="{F903C695-6C53-B94E-B4BB-87268279100E}" srcId="{BEFFFE9A-AE3B-454D-8E93-3742AC61D26A}" destId="{33776340-480F-C247-AF53-BE59775D1D3D}" srcOrd="1" destOrd="0" parTransId="{FF211467-7489-CA42-89E8-7EEA27F1C411}" sibTransId="{C10BD4CE-BB84-9A4C-BD4C-FEB081C4403E}"/>
    <dgm:cxn modelId="{A5C2B695-EB61-A64A-9B4F-1F48C7964B69}" type="presOf" srcId="{FF211467-7489-CA42-89E8-7EEA27F1C411}" destId="{5EBDA18A-843E-154D-A2E2-C53EF367C3BB}" srcOrd="0" destOrd="0" presId="urn:microsoft.com/office/officeart/2005/8/layout/radial1"/>
    <dgm:cxn modelId="{F6806C90-1998-2C4B-A64E-A6E826E54C86}" type="presOf" srcId="{2B7CF976-A763-CF4C-BF9A-F6C0AE2937C7}" destId="{118D6815-F239-0A47-9F7D-2F28B08B4935}" srcOrd="1" destOrd="0" presId="urn:microsoft.com/office/officeart/2005/8/layout/radial1"/>
    <dgm:cxn modelId="{43B24112-F9E6-D142-BB3D-21C29683AD6F}" type="presOf" srcId="{CD0483AF-71DE-6D4B-80B3-344C59581C34}" destId="{78C9FBF2-C0BB-9940-AD42-318E06D2C6BD}" srcOrd="1" destOrd="0" presId="urn:microsoft.com/office/officeart/2005/8/layout/radial1"/>
    <dgm:cxn modelId="{55ED8618-9B19-FC4E-B276-CB0AC0BAA7B6}" type="presOf" srcId="{ADC150DF-4128-6345-96AB-EF5398A008CF}" destId="{5349CA88-4385-C74D-8477-D68BAF2C79B5}" srcOrd="0" destOrd="0" presId="urn:microsoft.com/office/officeart/2005/8/layout/radial1"/>
    <dgm:cxn modelId="{862DD286-14FD-1F4B-B51D-0F77E71DAC06}" srcId="{F50430C6-927F-C84E-B4A7-7F7686B84DA2}" destId="{BEFFFE9A-AE3B-454D-8E93-3742AC61D26A}" srcOrd="0" destOrd="0" parTransId="{07F5C89E-9FEF-FC46-911D-8C177E08703C}" sibTransId="{9B22ED6E-39A3-9B4D-9EFE-5B457C3188CF}"/>
    <dgm:cxn modelId="{E97D43EB-C545-C64B-96DD-1B816E615485}" type="presOf" srcId="{98CA31F6-7756-C64F-B781-C22F4B9A8D96}" destId="{A0783DD0-A42A-A546-B6DA-C80B48929051}" srcOrd="1" destOrd="0" presId="urn:microsoft.com/office/officeart/2005/8/layout/radial1"/>
    <dgm:cxn modelId="{3F6AEC3F-48D7-1047-B438-2E0188F2EB40}" type="presOf" srcId="{98CA31F6-7756-C64F-B781-C22F4B9A8D96}" destId="{11777E76-3C62-B248-904E-EDBA12330B3A}" srcOrd="0" destOrd="0" presId="urn:microsoft.com/office/officeart/2005/8/layout/radial1"/>
    <dgm:cxn modelId="{325EA984-3C22-3D41-ADFE-72520FC8DE85}" type="presOf" srcId="{6E4E141D-50A2-F94E-ADAB-E4611AF2A09C}" destId="{68E4E67A-8709-C147-A3F0-0024B6285F3B}" srcOrd="0" destOrd="0" presId="urn:microsoft.com/office/officeart/2005/8/layout/radial1"/>
    <dgm:cxn modelId="{54034082-A521-6B45-A120-4D0A71E4E70B}" type="presOf" srcId="{33776340-480F-C247-AF53-BE59775D1D3D}" destId="{6077AA8D-DD2A-ED4B-9A96-CCD3F7580367}" srcOrd="0" destOrd="0" presId="urn:microsoft.com/office/officeart/2005/8/layout/radial1"/>
    <dgm:cxn modelId="{5D33C6C2-FE2E-2449-9879-5BE114ADD914}" srcId="{BEFFFE9A-AE3B-454D-8E93-3742AC61D26A}" destId="{6E4E141D-50A2-F94E-ADAB-E4611AF2A09C}" srcOrd="3" destOrd="0" parTransId="{2B7CF976-A763-CF4C-BF9A-F6C0AE2937C7}" sibTransId="{EA83242F-FD11-3341-AAF3-081F51B6D71F}"/>
    <dgm:cxn modelId="{2189FD81-CA19-5E48-A6C8-6EA4099D5D19}" type="presOf" srcId="{2B7CF976-A763-CF4C-BF9A-F6C0AE2937C7}" destId="{7CBB2A58-8965-7249-A7AA-E33C882820D2}" srcOrd="0" destOrd="0" presId="urn:microsoft.com/office/officeart/2005/8/layout/radial1"/>
    <dgm:cxn modelId="{5B079CE9-7BDF-1543-8536-BD966B217FA7}" type="presOf" srcId="{CD0483AF-71DE-6D4B-80B3-344C59581C34}" destId="{4EE7AAEB-DBF0-8944-AB86-4F19B1D6FF7C}" srcOrd="0" destOrd="0" presId="urn:microsoft.com/office/officeart/2005/8/layout/radial1"/>
    <dgm:cxn modelId="{D8295993-04A3-974D-91AB-374AD876F6E1}" srcId="{BEFFFE9A-AE3B-454D-8E93-3742AC61D26A}" destId="{ADC150DF-4128-6345-96AB-EF5398A008CF}" srcOrd="0" destOrd="0" parTransId="{CD0483AF-71DE-6D4B-80B3-344C59581C34}" sibTransId="{C9E0BFE3-CE48-BC45-9E72-AD642713C8D9}"/>
    <dgm:cxn modelId="{0BAC64F3-BCF2-3744-8895-5545821E15FC}" type="presOf" srcId="{F50430C6-927F-C84E-B4A7-7F7686B84DA2}" destId="{0427BCA0-E344-D846-A9EF-02A8B163BCB8}" srcOrd="0" destOrd="0" presId="urn:microsoft.com/office/officeart/2005/8/layout/radial1"/>
    <dgm:cxn modelId="{3F9418D6-A612-4E4B-933A-A06F9AD0E27D}" type="presParOf" srcId="{0427BCA0-E344-D846-A9EF-02A8B163BCB8}" destId="{D4451E36-76E0-764C-8413-820F039EFB69}" srcOrd="0" destOrd="0" presId="urn:microsoft.com/office/officeart/2005/8/layout/radial1"/>
    <dgm:cxn modelId="{F8E5C5B0-16AC-0F4E-8B3B-EEF2D29400CE}" type="presParOf" srcId="{0427BCA0-E344-D846-A9EF-02A8B163BCB8}" destId="{4EE7AAEB-DBF0-8944-AB86-4F19B1D6FF7C}" srcOrd="1" destOrd="0" presId="urn:microsoft.com/office/officeart/2005/8/layout/radial1"/>
    <dgm:cxn modelId="{BA67F4D1-B77B-8D43-9FD0-5D9A1583C5DF}" type="presParOf" srcId="{4EE7AAEB-DBF0-8944-AB86-4F19B1D6FF7C}" destId="{78C9FBF2-C0BB-9940-AD42-318E06D2C6BD}" srcOrd="0" destOrd="0" presId="urn:microsoft.com/office/officeart/2005/8/layout/radial1"/>
    <dgm:cxn modelId="{47EA2C17-AFA6-F443-9E6A-A342E8535B7A}" type="presParOf" srcId="{0427BCA0-E344-D846-A9EF-02A8B163BCB8}" destId="{5349CA88-4385-C74D-8477-D68BAF2C79B5}" srcOrd="2" destOrd="0" presId="urn:microsoft.com/office/officeart/2005/8/layout/radial1"/>
    <dgm:cxn modelId="{63231043-5EC1-F848-8179-B755B8AC3D84}" type="presParOf" srcId="{0427BCA0-E344-D846-A9EF-02A8B163BCB8}" destId="{5EBDA18A-843E-154D-A2E2-C53EF367C3BB}" srcOrd="3" destOrd="0" presId="urn:microsoft.com/office/officeart/2005/8/layout/radial1"/>
    <dgm:cxn modelId="{109E25CA-28EA-B646-91E2-E5A5C09E4942}" type="presParOf" srcId="{5EBDA18A-843E-154D-A2E2-C53EF367C3BB}" destId="{D7447CE1-D361-954F-9C3F-9522023C4011}" srcOrd="0" destOrd="0" presId="urn:microsoft.com/office/officeart/2005/8/layout/radial1"/>
    <dgm:cxn modelId="{83AFB8E0-1320-4841-B7B2-3CD839EB5D34}" type="presParOf" srcId="{0427BCA0-E344-D846-A9EF-02A8B163BCB8}" destId="{6077AA8D-DD2A-ED4B-9A96-CCD3F7580367}" srcOrd="4" destOrd="0" presId="urn:microsoft.com/office/officeart/2005/8/layout/radial1"/>
    <dgm:cxn modelId="{AB1DD727-CEBF-7847-A288-D3397A76A814}" type="presParOf" srcId="{0427BCA0-E344-D846-A9EF-02A8B163BCB8}" destId="{11777E76-3C62-B248-904E-EDBA12330B3A}" srcOrd="5" destOrd="0" presId="urn:microsoft.com/office/officeart/2005/8/layout/radial1"/>
    <dgm:cxn modelId="{49799A60-E621-DF46-B46C-53472C3111DB}" type="presParOf" srcId="{11777E76-3C62-B248-904E-EDBA12330B3A}" destId="{A0783DD0-A42A-A546-B6DA-C80B48929051}" srcOrd="0" destOrd="0" presId="urn:microsoft.com/office/officeart/2005/8/layout/radial1"/>
    <dgm:cxn modelId="{C2BF727D-732A-AB4F-8366-7BE2D29655A0}" type="presParOf" srcId="{0427BCA0-E344-D846-A9EF-02A8B163BCB8}" destId="{503F1C4C-2C72-4B4C-8B49-4739199F50AC}" srcOrd="6" destOrd="0" presId="urn:microsoft.com/office/officeart/2005/8/layout/radial1"/>
    <dgm:cxn modelId="{B59CD5EE-5A44-FB4A-B13A-D6E7DBA9C596}" type="presParOf" srcId="{0427BCA0-E344-D846-A9EF-02A8B163BCB8}" destId="{7CBB2A58-8965-7249-A7AA-E33C882820D2}" srcOrd="7" destOrd="0" presId="urn:microsoft.com/office/officeart/2005/8/layout/radial1"/>
    <dgm:cxn modelId="{4A383C91-809D-9F4E-9CAF-C8C1FE663D17}" type="presParOf" srcId="{7CBB2A58-8965-7249-A7AA-E33C882820D2}" destId="{118D6815-F239-0A47-9F7D-2F28B08B4935}" srcOrd="0" destOrd="0" presId="urn:microsoft.com/office/officeart/2005/8/layout/radial1"/>
    <dgm:cxn modelId="{90925CB6-287D-8045-BCC8-BAFC4A565A08}" type="presParOf" srcId="{0427BCA0-E344-D846-A9EF-02A8B163BCB8}" destId="{68E4E67A-8709-C147-A3F0-0024B6285F3B}"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41E495-7303-DE4E-A1AA-6E52F3F12633}" type="doc">
      <dgm:prSet loTypeId="urn:microsoft.com/office/officeart/2008/layout/VerticalCurvedList" loCatId="" qsTypeId="urn:microsoft.com/office/officeart/2005/8/quickstyle/simple4" qsCatId="simple" csTypeId="urn:microsoft.com/office/officeart/2005/8/colors/colorful4" csCatId="colorful" phldr="1"/>
      <dgm:spPr/>
      <dgm:t>
        <a:bodyPr/>
        <a:lstStyle/>
        <a:p>
          <a:endParaRPr lang="en-US"/>
        </a:p>
      </dgm:t>
    </dgm:pt>
    <dgm:pt modelId="{A90D60E0-4BF4-684E-8E58-61BFADEE0DA3}">
      <dgm:prSet phldrT="[Text]"/>
      <dgm:spPr/>
      <dgm:t>
        <a:bodyPr/>
        <a:lstStyle/>
        <a:p>
          <a:r>
            <a:rPr lang="en-US" dirty="0" smtClean="0">
              <a:solidFill>
                <a:schemeClr val="tx1"/>
              </a:solidFill>
            </a:rPr>
            <a:t>Start low, and go slow</a:t>
          </a:r>
          <a:endParaRPr lang="en-US" dirty="0">
            <a:solidFill>
              <a:schemeClr val="tx1"/>
            </a:solidFill>
          </a:endParaRPr>
        </a:p>
      </dgm:t>
    </dgm:pt>
    <dgm:pt modelId="{1284FB06-CAB5-5F46-BD5F-079A091318B3}" type="parTrans" cxnId="{4521D0E4-0485-864D-B26F-9ABEEB1154A9}">
      <dgm:prSet/>
      <dgm:spPr/>
      <dgm:t>
        <a:bodyPr/>
        <a:lstStyle/>
        <a:p>
          <a:endParaRPr lang="en-US"/>
        </a:p>
      </dgm:t>
    </dgm:pt>
    <dgm:pt modelId="{78F3BBD2-C52F-A44A-8CC8-968E77A04786}" type="sibTrans" cxnId="{4521D0E4-0485-864D-B26F-9ABEEB1154A9}">
      <dgm:prSet/>
      <dgm:spPr/>
      <dgm:t>
        <a:bodyPr/>
        <a:lstStyle/>
        <a:p>
          <a:endParaRPr lang="en-US"/>
        </a:p>
      </dgm:t>
    </dgm:pt>
    <dgm:pt modelId="{2935E97E-70C5-264B-BA86-9CA12D961D81}">
      <dgm:prSet phldrT="[Text]"/>
      <dgm:spPr/>
      <dgm:t>
        <a:bodyPr/>
        <a:lstStyle/>
        <a:p>
          <a:r>
            <a:rPr lang="en-US" dirty="0" smtClean="0">
              <a:solidFill>
                <a:srgbClr val="000000"/>
              </a:solidFill>
            </a:rPr>
            <a:t>Modify activity</a:t>
          </a:r>
          <a:endParaRPr lang="en-US" dirty="0">
            <a:solidFill>
              <a:srgbClr val="000000"/>
            </a:solidFill>
          </a:endParaRPr>
        </a:p>
      </dgm:t>
    </dgm:pt>
    <dgm:pt modelId="{251F351A-39EE-CE41-803E-20FCCAAC3262}" type="parTrans" cxnId="{173CA8A3-882E-A849-B2C5-4EEE76050678}">
      <dgm:prSet/>
      <dgm:spPr/>
      <dgm:t>
        <a:bodyPr/>
        <a:lstStyle/>
        <a:p>
          <a:endParaRPr lang="en-US"/>
        </a:p>
      </dgm:t>
    </dgm:pt>
    <dgm:pt modelId="{549ECABF-18A4-5F4B-A745-5EFAC4069EC1}" type="sibTrans" cxnId="{173CA8A3-882E-A849-B2C5-4EEE76050678}">
      <dgm:prSet/>
      <dgm:spPr/>
      <dgm:t>
        <a:bodyPr/>
        <a:lstStyle/>
        <a:p>
          <a:endParaRPr lang="en-US"/>
        </a:p>
      </dgm:t>
    </dgm:pt>
    <dgm:pt modelId="{3F754AC5-1844-2F48-B3D8-C88997811FDD}">
      <dgm:prSet phldrT="[Text]"/>
      <dgm:spPr/>
      <dgm:t>
        <a:bodyPr/>
        <a:lstStyle/>
        <a:p>
          <a:r>
            <a:rPr lang="en-US" dirty="0" smtClean="0">
              <a:solidFill>
                <a:srgbClr val="000000"/>
              </a:solidFill>
            </a:rPr>
            <a:t>Activities should be "joint friendly”</a:t>
          </a:r>
          <a:endParaRPr lang="en-US" dirty="0">
            <a:solidFill>
              <a:srgbClr val="000000"/>
            </a:solidFill>
          </a:endParaRPr>
        </a:p>
      </dgm:t>
    </dgm:pt>
    <dgm:pt modelId="{1FD95974-11ED-A047-93EA-68E98264DF2C}" type="parTrans" cxnId="{80ACA493-DF7F-D847-B44D-4E2334F572AB}">
      <dgm:prSet/>
      <dgm:spPr/>
      <dgm:t>
        <a:bodyPr/>
        <a:lstStyle/>
        <a:p>
          <a:endParaRPr lang="en-US"/>
        </a:p>
      </dgm:t>
    </dgm:pt>
    <dgm:pt modelId="{1917FA73-7E57-DD4E-8B28-BC8199C04CD1}" type="sibTrans" cxnId="{80ACA493-DF7F-D847-B44D-4E2334F572AB}">
      <dgm:prSet/>
      <dgm:spPr/>
      <dgm:t>
        <a:bodyPr/>
        <a:lstStyle/>
        <a:p>
          <a:endParaRPr lang="en-US"/>
        </a:p>
      </dgm:t>
    </dgm:pt>
    <dgm:pt modelId="{C76E7EBF-7229-8845-B7C4-1C72F6E87584}">
      <dgm:prSet phldrT="[Text]"/>
      <dgm:spPr/>
      <dgm:t>
        <a:bodyPr/>
        <a:lstStyle/>
        <a:p>
          <a:r>
            <a:rPr lang="en-US" dirty="0" smtClean="0">
              <a:solidFill>
                <a:srgbClr val="000000"/>
              </a:solidFill>
            </a:rPr>
            <a:t>Talk to a health professional</a:t>
          </a:r>
          <a:endParaRPr lang="en-US" dirty="0">
            <a:solidFill>
              <a:srgbClr val="000000"/>
            </a:solidFill>
          </a:endParaRPr>
        </a:p>
      </dgm:t>
    </dgm:pt>
    <dgm:pt modelId="{D935E49C-DBD8-4B45-9EF2-239D4CA3F82F}" type="parTrans" cxnId="{9ED77581-1541-3E4A-A4D9-CD97D7095A6D}">
      <dgm:prSet/>
      <dgm:spPr/>
      <dgm:t>
        <a:bodyPr/>
        <a:lstStyle/>
        <a:p>
          <a:endParaRPr lang="en-US"/>
        </a:p>
      </dgm:t>
    </dgm:pt>
    <dgm:pt modelId="{03CF235D-6816-8048-B898-C4C2B3FE1AFB}" type="sibTrans" cxnId="{9ED77581-1541-3E4A-A4D9-CD97D7095A6D}">
      <dgm:prSet/>
      <dgm:spPr/>
      <dgm:t>
        <a:bodyPr/>
        <a:lstStyle/>
        <a:p>
          <a:endParaRPr lang="en-US"/>
        </a:p>
      </dgm:t>
    </dgm:pt>
    <dgm:pt modelId="{F58535B7-A18D-C64B-8770-C82FAC71722B}">
      <dgm:prSet phldrT="[Text]"/>
      <dgm:spPr/>
      <dgm:t>
        <a:bodyPr/>
        <a:lstStyle/>
        <a:p>
          <a:r>
            <a:rPr lang="en-US" dirty="0" smtClean="0">
              <a:solidFill>
                <a:srgbClr val="000000"/>
              </a:solidFill>
            </a:rPr>
            <a:t>Recognize safe places and ways to be active</a:t>
          </a:r>
          <a:endParaRPr lang="en-US" dirty="0">
            <a:solidFill>
              <a:srgbClr val="000000"/>
            </a:solidFill>
          </a:endParaRPr>
        </a:p>
      </dgm:t>
    </dgm:pt>
    <dgm:pt modelId="{01A0EDBC-FC10-E947-BB85-A110555BF494}" type="parTrans" cxnId="{57788A94-0B26-324B-B829-98D57841E462}">
      <dgm:prSet/>
      <dgm:spPr/>
      <dgm:t>
        <a:bodyPr/>
        <a:lstStyle/>
        <a:p>
          <a:endParaRPr lang="en-US"/>
        </a:p>
      </dgm:t>
    </dgm:pt>
    <dgm:pt modelId="{6E8162BF-FE8F-564F-ACC9-D8B3E1A95A2F}" type="sibTrans" cxnId="{57788A94-0B26-324B-B829-98D57841E462}">
      <dgm:prSet/>
      <dgm:spPr/>
      <dgm:t>
        <a:bodyPr/>
        <a:lstStyle/>
        <a:p>
          <a:endParaRPr lang="en-US"/>
        </a:p>
      </dgm:t>
    </dgm:pt>
    <dgm:pt modelId="{EFE2ECC2-ED8C-834E-ABDC-EDE139285536}" type="pres">
      <dgm:prSet presAssocID="{2B41E495-7303-DE4E-A1AA-6E52F3F12633}" presName="Name0" presStyleCnt="0">
        <dgm:presLayoutVars>
          <dgm:chMax val="7"/>
          <dgm:chPref val="7"/>
          <dgm:dir/>
        </dgm:presLayoutVars>
      </dgm:prSet>
      <dgm:spPr/>
      <dgm:t>
        <a:bodyPr/>
        <a:lstStyle/>
        <a:p>
          <a:endParaRPr lang="en-US"/>
        </a:p>
      </dgm:t>
    </dgm:pt>
    <dgm:pt modelId="{62926E77-D9C4-ED45-8CF8-630BA5205760}" type="pres">
      <dgm:prSet presAssocID="{2B41E495-7303-DE4E-A1AA-6E52F3F12633}" presName="Name1" presStyleCnt="0"/>
      <dgm:spPr/>
    </dgm:pt>
    <dgm:pt modelId="{F5360BB7-E856-C743-B5E6-CA04ABED8B72}" type="pres">
      <dgm:prSet presAssocID="{2B41E495-7303-DE4E-A1AA-6E52F3F12633}" presName="cycle" presStyleCnt="0"/>
      <dgm:spPr/>
    </dgm:pt>
    <dgm:pt modelId="{C05ACDC0-6E9A-6244-9FFA-FA724B07DE0A}" type="pres">
      <dgm:prSet presAssocID="{2B41E495-7303-DE4E-A1AA-6E52F3F12633}" presName="srcNode" presStyleLbl="node1" presStyleIdx="0" presStyleCnt="5"/>
      <dgm:spPr/>
    </dgm:pt>
    <dgm:pt modelId="{67C6BA39-7E49-B746-9E88-1DF96EEE2E9C}" type="pres">
      <dgm:prSet presAssocID="{2B41E495-7303-DE4E-A1AA-6E52F3F12633}" presName="conn" presStyleLbl="parChTrans1D2" presStyleIdx="0" presStyleCnt="1"/>
      <dgm:spPr/>
      <dgm:t>
        <a:bodyPr/>
        <a:lstStyle/>
        <a:p>
          <a:endParaRPr lang="en-US"/>
        </a:p>
      </dgm:t>
    </dgm:pt>
    <dgm:pt modelId="{5DC546A1-FE44-F943-AD4E-12CCACDA7942}" type="pres">
      <dgm:prSet presAssocID="{2B41E495-7303-DE4E-A1AA-6E52F3F12633}" presName="extraNode" presStyleLbl="node1" presStyleIdx="0" presStyleCnt="5"/>
      <dgm:spPr/>
    </dgm:pt>
    <dgm:pt modelId="{13ACCFF3-8A24-044B-961F-70958D37E138}" type="pres">
      <dgm:prSet presAssocID="{2B41E495-7303-DE4E-A1AA-6E52F3F12633}" presName="dstNode" presStyleLbl="node1" presStyleIdx="0" presStyleCnt="5"/>
      <dgm:spPr/>
    </dgm:pt>
    <dgm:pt modelId="{8FF933FC-4B63-3247-B860-1FC57DD29DDE}" type="pres">
      <dgm:prSet presAssocID="{A90D60E0-4BF4-684E-8E58-61BFADEE0DA3}" presName="text_1" presStyleLbl="node1" presStyleIdx="0" presStyleCnt="5">
        <dgm:presLayoutVars>
          <dgm:bulletEnabled val="1"/>
        </dgm:presLayoutVars>
      </dgm:prSet>
      <dgm:spPr/>
      <dgm:t>
        <a:bodyPr/>
        <a:lstStyle/>
        <a:p>
          <a:endParaRPr lang="en-US"/>
        </a:p>
      </dgm:t>
    </dgm:pt>
    <dgm:pt modelId="{8A1E153D-D9C5-0343-8710-EDC1339ACB84}" type="pres">
      <dgm:prSet presAssocID="{A90D60E0-4BF4-684E-8E58-61BFADEE0DA3}" presName="accent_1" presStyleCnt="0"/>
      <dgm:spPr/>
    </dgm:pt>
    <dgm:pt modelId="{130BE9D3-0EDA-E04C-B351-55237827560C}" type="pres">
      <dgm:prSet presAssocID="{A90D60E0-4BF4-684E-8E58-61BFADEE0DA3}" presName="accentRepeatNode" presStyleLbl="solidFgAcc1" presStyleIdx="0" presStyleCnt="5"/>
      <dgm:spPr/>
    </dgm:pt>
    <dgm:pt modelId="{FF830DE5-18C8-AB43-B0E8-83FA23954334}" type="pres">
      <dgm:prSet presAssocID="{2935E97E-70C5-264B-BA86-9CA12D961D81}" presName="text_2" presStyleLbl="node1" presStyleIdx="1" presStyleCnt="5">
        <dgm:presLayoutVars>
          <dgm:bulletEnabled val="1"/>
        </dgm:presLayoutVars>
      </dgm:prSet>
      <dgm:spPr/>
      <dgm:t>
        <a:bodyPr/>
        <a:lstStyle/>
        <a:p>
          <a:endParaRPr lang="en-US"/>
        </a:p>
      </dgm:t>
    </dgm:pt>
    <dgm:pt modelId="{9CC0A8A8-B0D7-F74C-838E-4CA3BEC7A6E2}" type="pres">
      <dgm:prSet presAssocID="{2935E97E-70C5-264B-BA86-9CA12D961D81}" presName="accent_2" presStyleCnt="0"/>
      <dgm:spPr/>
    </dgm:pt>
    <dgm:pt modelId="{95BA3FED-F070-944B-AC72-7166D396ADF5}" type="pres">
      <dgm:prSet presAssocID="{2935E97E-70C5-264B-BA86-9CA12D961D81}" presName="accentRepeatNode" presStyleLbl="solidFgAcc1" presStyleIdx="1" presStyleCnt="5"/>
      <dgm:spPr/>
    </dgm:pt>
    <dgm:pt modelId="{7EC87D7D-AEB1-2A4C-8C46-FC8BC2EFE992}" type="pres">
      <dgm:prSet presAssocID="{3F754AC5-1844-2F48-B3D8-C88997811FDD}" presName="text_3" presStyleLbl="node1" presStyleIdx="2" presStyleCnt="5">
        <dgm:presLayoutVars>
          <dgm:bulletEnabled val="1"/>
        </dgm:presLayoutVars>
      </dgm:prSet>
      <dgm:spPr/>
      <dgm:t>
        <a:bodyPr/>
        <a:lstStyle/>
        <a:p>
          <a:endParaRPr lang="en-US"/>
        </a:p>
      </dgm:t>
    </dgm:pt>
    <dgm:pt modelId="{BA3D12E5-BEC0-3843-975C-34C766E2E89F}" type="pres">
      <dgm:prSet presAssocID="{3F754AC5-1844-2F48-B3D8-C88997811FDD}" presName="accent_3" presStyleCnt="0"/>
      <dgm:spPr/>
    </dgm:pt>
    <dgm:pt modelId="{C358010E-49B1-434A-844E-6A3A3F2C167C}" type="pres">
      <dgm:prSet presAssocID="{3F754AC5-1844-2F48-B3D8-C88997811FDD}" presName="accentRepeatNode" presStyleLbl="solidFgAcc1" presStyleIdx="2" presStyleCnt="5"/>
      <dgm:spPr/>
    </dgm:pt>
    <dgm:pt modelId="{A750B264-07D7-E44A-9235-47B7C3FD29CE}" type="pres">
      <dgm:prSet presAssocID="{F58535B7-A18D-C64B-8770-C82FAC71722B}" presName="text_4" presStyleLbl="node1" presStyleIdx="3" presStyleCnt="5">
        <dgm:presLayoutVars>
          <dgm:bulletEnabled val="1"/>
        </dgm:presLayoutVars>
      </dgm:prSet>
      <dgm:spPr/>
      <dgm:t>
        <a:bodyPr/>
        <a:lstStyle/>
        <a:p>
          <a:endParaRPr lang="en-US"/>
        </a:p>
      </dgm:t>
    </dgm:pt>
    <dgm:pt modelId="{AA7A93FA-8A82-FA46-A664-CF82100FDFE8}" type="pres">
      <dgm:prSet presAssocID="{F58535B7-A18D-C64B-8770-C82FAC71722B}" presName="accent_4" presStyleCnt="0"/>
      <dgm:spPr/>
    </dgm:pt>
    <dgm:pt modelId="{C9B966BE-B463-8840-B0FE-2CFD4316D276}" type="pres">
      <dgm:prSet presAssocID="{F58535B7-A18D-C64B-8770-C82FAC71722B}" presName="accentRepeatNode" presStyleLbl="solidFgAcc1" presStyleIdx="3" presStyleCnt="5"/>
      <dgm:spPr/>
    </dgm:pt>
    <dgm:pt modelId="{45BB2AEE-473D-CF46-AD97-46CB11668FB1}" type="pres">
      <dgm:prSet presAssocID="{C76E7EBF-7229-8845-B7C4-1C72F6E87584}" presName="text_5" presStyleLbl="node1" presStyleIdx="4" presStyleCnt="5">
        <dgm:presLayoutVars>
          <dgm:bulletEnabled val="1"/>
        </dgm:presLayoutVars>
      </dgm:prSet>
      <dgm:spPr/>
      <dgm:t>
        <a:bodyPr/>
        <a:lstStyle/>
        <a:p>
          <a:endParaRPr lang="en-US"/>
        </a:p>
      </dgm:t>
    </dgm:pt>
    <dgm:pt modelId="{42EBF647-FF4D-0444-91CB-90A4DA4F56CA}" type="pres">
      <dgm:prSet presAssocID="{C76E7EBF-7229-8845-B7C4-1C72F6E87584}" presName="accent_5" presStyleCnt="0"/>
      <dgm:spPr/>
    </dgm:pt>
    <dgm:pt modelId="{2C06026B-7A3B-FA40-98AC-8412194477EE}" type="pres">
      <dgm:prSet presAssocID="{C76E7EBF-7229-8845-B7C4-1C72F6E87584}" presName="accentRepeatNode" presStyleLbl="solidFgAcc1" presStyleIdx="4" presStyleCnt="5"/>
      <dgm:spPr/>
    </dgm:pt>
  </dgm:ptLst>
  <dgm:cxnLst>
    <dgm:cxn modelId="{57788A94-0B26-324B-B829-98D57841E462}" srcId="{2B41E495-7303-DE4E-A1AA-6E52F3F12633}" destId="{F58535B7-A18D-C64B-8770-C82FAC71722B}" srcOrd="3" destOrd="0" parTransId="{01A0EDBC-FC10-E947-BB85-A110555BF494}" sibTransId="{6E8162BF-FE8F-564F-ACC9-D8B3E1A95A2F}"/>
    <dgm:cxn modelId="{9ED77581-1541-3E4A-A4D9-CD97D7095A6D}" srcId="{2B41E495-7303-DE4E-A1AA-6E52F3F12633}" destId="{C76E7EBF-7229-8845-B7C4-1C72F6E87584}" srcOrd="4" destOrd="0" parTransId="{D935E49C-DBD8-4B45-9EF2-239D4CA3F82F}" sibTransId="{03CF235D-6816-8048-B898-C4C2B3FE1AFB}"/>
    <dgm:cxn modelId="{173CA8A3-882E-A849-B2C5-4EEE76050678}" srcId="{2B41E495-7303-DE4E-A1AA-6E52F3F12633}" destId="{2935E97E-70C5-264B-BA86-9CA12D961D81}" srcOrd="1" destOrd="0" parTransId="{251F351A-39EE-CE41-803E-20FCCAAC3262}" sibTransId="{549ECABF-18A4-5F4B-A745-5EFAC4069EC1}"/>
    <dgm:cxn modelId="{9FC4F85F-2A4A-D540-9126-16E9BB94F132}" type="presOf" srcId="{3F754AC5-1844-2F48-B3D8-C88997811FDD}" destId="{7EC87D7D-AEB1-2A4C-8C46-FC8BC2EFE992}" srcOrd="0" destOrd="0" presId="urn:microsoft.com/office/officeart/2008/layout/VerticalCurvedList"/>
    <dgm:cxn modelId="{55ABE85B-56EF-3A42-92ED-205AFDBFE2A9}" type="presOf" srcId="{F58535B7-A18D-C64B-8770-C82FAC71722B}" destId="{A750B264-07D7-E44A-9235-47B7C3FD29CE}" srcOrd="0" destOrd="0" presId="urn:microsoft.com/office/officeart/2008/layout/VerticalCurvedList"/>
    <dgm:cxn modelId="{C52C1DF1-1707-9D49-A483-66FC94401779}" type="presOf" srcId="{C76E7EBF-7229-8845-B7C4-1C72F6E87584}" destId="{45BB2AEE-473D-CF46-AD97-46CB11668FB1}" srcOrd="0" destOrd="0" presId="urn:microsoft.com/office/officeart/2008/layout/VerticalCurvedList"/>
    <dgm:cxn modelId="{5AE3B0C4-AD2B-9842-8668-C4D7506814FE}" type="presOf" srcId="{A90D60E0-4BF4-684E-8E58-61BFADEE0DA3}" destId="{8FF933FC-4B63-3247-B860-1FC57DD29DDE}" srcOrd="0" destOrd="0" presId="urn:microsoft.com/office/officeart/2008/layout/VerticalCurvedList"/>
    <dgm:cxn modelId="{4521D0E4-0485-864D-B26F-9ABEEB1154A9}" srcId="{2B41E495-7303-DE4E-A1AA-6E52F3F12633}" destId="{A90D60E0-4BF4-684E-8E58-61BFADEE0DA3}" srcOrd="0" destOrd="0" parTransId="{1284FB06-CAB5-5F46-BD5F-079A091318B3}" sibTransId="{78F3BBD2-C52F-A44A-8CC8-968E77A04786}"/>
    <dgm:cxn modelId="{36E65516-2D79-1C41-97A9-8E3082925CEE}" type="presOf" srcId="{2935E97E-70C5-264B-BA86-9CA12D961D81}" destId="{FF830DE5-18C8-AB43-B0E8-83FA23954334}" srcOrd="0" destOrd="0" presId="urn:microsoft.com/office/officeart/2008/layout/VerticalCurvedList"/>
    <dgm:cxn modelId="{576A993B-DCA4-8746-AD46-A7E3E94799A2}" type="presOf" srcId="{78F3BBD2-C52F-A44A-8CC8-968E77A04786}" destId="{67C6BA39-7E49-B746-9E88-1DF96EEE2E9C}" srcOrd="0" destOrd="0" presId="urn:microsoft.com/office/officeart/2008/layout/VerticalCurvedList"/>
    <dgm:cxn modelId="{D80F536F-2BAB-FB45-A8FB-0E591954BE88}" type="presOf" srcId="{2B41E495-7303-DE4E-A1AA-6E52F3F12633}" destId="{EFE2ECC2-ED8C-834E-ABDC-EDE139285536}" srcOrd="0" destOrd="0" presId="urn:microsoft.com/office/officeart/2008/layout/VerticalCurvedList"/>
    <dgm:cxn modelId="{80ACA493-DF7F-D847-B44D-4E2334F572AB}" srcId="{2B41E495-7303-DE4E-A1AA-6E52F3F12633}" destId="{3F754AC5-1844-2F48-B3D8-C88997811FDD}" srcOrd="2" destOrd="0" parTransId="{1FD95974-11ED-A047-93EA-68E98264DF2C}" sibTransId="{1917FA73-7E57-DD4E-8B28-BC8199C04CD1}"/>
    <dgm:cxn modelId="{D33AA4B1-E1C4-BD4F-8CA2-4238EB668F7A}" type="presParOf" srcId="{EFE2ECC2-ED8C-834E-ABDC-EDE139285536}" destId="{62926E77-D9C4-ED45-8CF8-630BA5205760}" srcOrd="0" destOrd="0" presId="urn:microsoft.com/office/officeart/2008/layout/VerticalCurvedList"/>
    <dgm:cxn modelId="{3DFBB64E-387A-1A4D-A227-803A172811BB}" type="presParOf" srcId="{62926E77-D9C4-ED45-8CF8-630BA5205760}" destId="{F5360BB7-E856-C743-B5E6-CA04ABED8B72}" srcOrd="0" destOrd="0" presId="urn:microsoft.com/office/officeart/2008/layout/VerticalCurvedList"/>
    <dgm:cxn modelId="{7D2ECA80-6631-0346-8D48-7E3754823649}" type="presParOf" srcId="{F5360BB7-E856-C743-B5E6-CA04ABED8B72}" destId="{C05ACDC0-6E9A-6244-9FFA-FA724B07DE0A}" srcOrd="0" destOrd="0" presId="urn:microsoft.com/office/officeart/2008/layout/VerticalCurvedList"/>
    <dgm:cxn modelId="{4D955528-E6E5-9E47-BBF9-67851CCC29E5}" type="presParOf" srcId="{F5360BB7-E856-C743-B5E6-CA04ABED8B72}" destId="{67C6BA39-7E49-B746-9E88-1DF96EEE2E9C}" srcOrd="1" destOrd="0" presId="urn:microsoft.com/office/officeart/2008/layout/VerticalCurvedList"/>
    <dgm:cxn modelId="{3B2A8C76-E8DE-9944-90E8-35FD3AD07DA9}" type="presParOf" srcId="{F5360BB7-E856-C743-B5E6-CA04ABED8B72}" destId="{5DC546A1-FE44-F943-AD4E-12CCACDA7942}" srcOrd="2" destOrd="0" presId="urn:microsoft.com/office/officeart/2008/layout/VerticalCurvedList"/>
    <dgm:cxn modelId="{07FC0AE2-204E-274A-B897-310C8ABD820B}" type="presParOf" srcId="{F5360BB7-E856-C743-B5E6-CA04ABED8B72}" destId="{13ACCFF3-8A24-044B-961F-70958D37E138}" srcOrd="3" destOrd="0" presId="urn:microsoft.com/office/officeart/2008/layout/VerticalCurvedList"/>
    <dgm:cxn modelId="{6FF11741-DE64-0C46-B3E1-55BFDBA856AB}" type="presParOf" srcId="{62926E77-D9C4-ED45-8CF8-630BA5205760}" destId="{8FF933FC-4B63-3247-B860-1FC57DD29DDE}" srcOrd="1" destOrd="0" presId="urn:microsoft.com/office/officeart/2008/layout/VerticalCurvedList"/>
    <dgm:cxn modelId="{DDAE1D78-377B-7B44-A7D6-33A15153C679}" type="presParOf" srcId="{62926E77-D9C4-ED45-8CF8-630BA5205760}" destId="{8A1E153D-D9C5-0343-8710-EDC1339ACB84}" srcOrd="2" destOrd="0" presId="urn:microsoft.com/office/officeart/2008/layout/VerticalCurvedList"/>
    <dgm:cxn modelId="{90D9F660-2ACE-4540-B596-EC5C7E6CAEB2}" type="presParOf" srcId="{8A1E153D-D9C5-0343-8710-EDC1339ACB84}" destId="{130BE9D3-0EDA-E04C-B351-55237827560C}" srcOrd="0" destOrd="0" presId="urn:microsoft.com/office/officeart/2008/layout/VerticalCurvedList"/>
    <dgm:cxn modelId="{D45F3D80-1DB0-C744-85EA-F406B3BFA03F}" type="presParOf" srcId="{62926E77-D9C4-ED45-8CF8-630BA5205760}" destId="{FF830DE5-18C8-AB43-B0E8-83FA23954334}" srcOrd="3" destOrd="0" presId="urn:microsoft.com/office/officeart/2008/layout/VerticalCurvedList"/>
    <dgm:cxn modelId="{4CEB9735-30F5-C640-8C71-87EFCDF013B8}" type="presParOf" srcId="{62926E77-D9C4-ED45-8CF8-630BA5205760}" destId="{9CC0A8A8-B0D7-F74C-838E-4CA3BEC7A6E2}" srcOrd="4" destOrd="0" presId="urn:microsoft.com/office/officeart/2008/layout/VerticalCurvedList"/>
    <dgm:cxn modelId="{81F77A30-4FDD-7946-ABB3-92B83794F41A}" type="presParOf" srcId="{9CC0A8A8-B0D7-F74C-838E-4CA3BEC7A6E2}" destId="{95BA3FED-F070-944B-AC72-7166D396ADF5}" srcOrd="0" destOrd="0" presId="urn:microsoft.com/office/officeart/2008/layout/VerticalCurvedList"/>
    <dgm:cxn modelId="{6A6F213C-8D75-9E48-8380-CC6BE80766C7}" type="presParOf" srcId="{62926E77-D9C4-ED45-8CF8-630BA5205760}" destId="{7EC87D7D-AEB1-2A4C-8C46-FC8BC2EFE992}" srcOrd="5" destOrd="0" presId="urn:microsoft.com/office/officeart/2008/layout/VerticalCurvedList"/>
    <dgm:cxn modelId="{EE9E25C1-AA3D-E147-9E96-A0D6AA2C1B4A}" type="presParOf" srcId="{62926E77-D9C4-ED45-8CF8-630BA5205760}" destId="{BA3D12E5-BEC0-3843-975C-34C766E2E89F}" srcOrd="6" destOrd="0" presId="urn:microsoft.com/office/officeart/2008/layout/VerticalCurvedList"/>
    <dgm:cxn modelId="{B385BE74-537F-F740-B6F7-E02EB6D3E838}" type="presParOf" srcId="{BA3D12E5-BEC0-3843-975C-34C766E2E89F}" destId="{C358010E-49B1-434A-844E-6A3A3F2C167C}" srcOrd="0" destOrd="0" presId="urn:microsoft.com/office/officeart/2008/layout/VerticalCurvedList"/>
    <dgm:cxn modelId="{6A77693A-C6DD-F84E-A151-FB70E4B6DF4A}" type="presParOf" srcId="{62926E77-D9C4-ED45-8CF8-630BA5205760}" destId="{A750B264-07D7-E44A-9235-47B7C3FD29CE}" srcOrd="7" destOrd="0" presId="urn:microsoft.com/office/officeart/2008/layout/VerticalCurvedList"/>
    <dgm:cxn modelId="{C8A4579F-AC2E-D044-A51C-B25C9D6478DF}" type="presParOf" srcId="{62926E77-D9C4-ED45-8CF8-630BA5205760}" destId="{AA7A93FA-8A82-FA46-A664-CF82100FDFE8}" srcOrd="8" destOrd="0" presId="urn:microsoft.com/office/officeart/2008/layout/VerticalCurvedList"/>
    <dgm:cxn modelId="{CFCAD892-3AF0-994C-AC0D-780B0BDF79D7}" type="presParOf" srcId="{AA7A93FA-8A82-FA46-A664-CF82100FDFE8}" destId="{C9B966BE-B463-8840-B0FE-2CFD4316D276}" srcOrd="0" destOrd="0" presId="urn:microsoft.com/office/officeart/2008/layout/VerticalCurvedList"/>
    <dgm:cxn modelId="{D0AAC866-2D77-0B44-9218-27427302B640}" type="presParOf" srcId="{62926E77-D9C4-ED45-8CF8-630BA5205760}" destId="{45BB2AEE-473D-CF46-AD97-46CB11668FB1}" srcOrd="9" destOrd="0" presId="urn:microsoft.com/office/officeart/2008/layout/VerticalCurvedList"/>
    <dgm:cxn modelId="{08B9ACAC-43E3-834B-A9E5-F32C216C2CB7}" type="presParOf" srcId="{62926E77-D9C4-ED45-8CF8-630BA5205760}" destId="{42EBF647-FF4D-0444-91CB-90A4DA4F56CA}" srcOrd="10" destOrd="0" presId="urn:microsoft.com/office/officeart/2008/layout/VerticalCurvedList"/>
    <dgm:cxn modelId="{00701419-DC19-7144-AAD7-290067D238AE}" type="presParOf" srcId="{42EBF647-FF4D-0444-91CB-90A4DA4F56CA}" destId="{2C06026B-7A3B-FA40-98AC-8412194477E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77431-DC18-9F40-AB5F-D98B6D3D0D77}">
      <dsp:nvSpPr>
        <dsp:cNvPr id="0" name=""/>
        <dsp:cNvSpPr/>
      </dsp:nvSpPr>
      <dsp:spPr>
        <a:xfrm>
          <a:off x="5107315" y="50419"/>
          <a:ext cx="1665446" cy="166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Exercise</a:t>
          </a:r>
          <a:endParaRPr lang="en-US" sz="2500" kern="1200" dirty="0"/>
        </a:p>
      </dsp:txBody>
      <dsp:txXfrm>
        <a:off x="5107315" y="50419"/>
        <a:ext cx="1665446" cy="1665446"/>
      </dsp:txXfrm>
    </dsp:sp>
    <dsp:sp modelId="{88605280-2AA7-694D-96F8-149AAEBA7970}">
      <dsp:nvSpPr>
        <dsp:cNvPr id="0" name=""/>
        <dsp:cNvSpPr/>
      </dsp:nvSpPr>
      <dsp:spPr>
        <a:xfrm>
          <a:off x="1190530" y="2352"/>
          <a:ext cx="6243043" cy="6243043"/>
        </a:xfrm>
        <a:prstGeom prst="circularArrow">
          <a:avLst>
            <a:gd name="adj1" fmla="val 5202"/>
            <a:gd name="adj2" fmla="val 336046"/>
            <a:gd name="adj3" fmla="val 21292701"/>
            <a:gd name="adj4" fmla="val 19766713"/>
            <a:gd name="adj5" fmla="val 6069"/>
          </a:avLst>
        </a:prstGeom>
        <a:gradFill rotWithShape="0">
          <a:gsLst>
            <a:gs pos="0">
              <a:schemeClr val="accent2">
                <a:hueOff val="0"/>
                <a:satOff val="0"/>
                <a:lumOff val="0"/>
                <a:alphaOff val="0"/>
                <a:shade val="100000"/>
                <a:satMod val="120000"/>
              </a:schemeClr>
            </a:gs>
            <a:gs pos="69000">
              <a:schemeClr val="accent2">
                <a:hueOff val="0"/>
                <a:satOff val="0"/>
                <a:lumOff val="0"/>
                <a:alphaOff val="0"/>
                <a:tint val="80000"/>
                <a:shade val="100000"/>
                <a:satMod val="150000"/>
              </a:schemeClr>
            </a:gs>
            <a:gs pos="100000">
              <a:schemeClr val="accent2">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0D15B394-4A61-664E-BB90-6E7E3D47D287}">
      <dsp:nvSpPr>
        <dsp:cNvPr id="0" name=""/>
        <dsp:cNvSpPr/>
      </dsp:nvSpPr>
      <dsp:spPr>
        <a:xfrm>
          <a:off x="6113466" y="3147033"/>
          <a:ext cx="1665446" cy="166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Knee Pain</a:t>
          </a:r>
          <a:endParaRPr lang="en-US" sz="2500" kern="1200" dirty="0"/>
        </a:p>
      </dsp:txBody>
      <dsp:txXfrm>
        <a:off x="6113466" y="3147033"/>
        <a:ext cx="1665446" cy="1665446"/>
      </dsp:txXfrm>
    </dsp:sp>
    <dsp:sp modelId="{B9024D99-040F-414B-9025-715D652FA56B}">
      <dsp:nvSpPr>
        <dsp:cNvPr id="0" name=""/>
        <dsp:cNvSpPr/>
      </dsp:nvSpPr>
      <dsp:spPr>
        <a:xfrm>
          <a:off x="1190530" y="2352"/>
          <a:ext cx="6243043" cy="6243043"/>
        </a:xfrm>
        <a:prstGeom prst="circularArrow">
          <a:avLst>
            <a:gd name="adj1" fmla="val 5202"/>
            <a:gd name="adj2" fmla="val 336046"/>
            <a:gd name="adj3" fmla="val 4014137"/>
            <a:gd name="adj4" fmla="val 2253947"/>
            <a:gd name="adj5" fmla="val 6069"/>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4B2D3FCD-884A-114A-B879-2EB7B7C9F2E6}">
      <dsp:nvSpPr>
        <dsp:cNvPr id="0" name=""/>
        <dsp:cNvSpPr/>
      </dsp:nvSpPr>
      <dsp:spPr>
        <a:xfrm>
          <a:off x="3479329" y="5060846"/>
          <a:ext cx="1665446" cy="166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Stop Exercise</a:t>
          </a:r>
          <a:endParaRPr lang="en-US" sz="2500" kern="1200" dirty="0"/>
        </a:p>
      </dsp:txBody>
      <dsp:txXfrm>
        <a:off x="3479329" y="5060846"/>
        <a:ext cx="1665446" cy="1665446"/>
      </dsp:txXfrm>
    </dsp:sp>
    <dsp:sp modelId="{7AD9EAA4-24FA-7243-8A7E-B3921AAB02EF}">
      <dsp:nvSpPr>
        <dsp:cNvPr id="0" name=""/>
        <dsp:cNvSpPr/>
      </dsp:nvSpPr>
      <dsp:spPr>
        <a:xfrm>
          <a:off x="1190530" y="2352"/>
          <a:ext cx="6243043" cy="6243043"/>
        </a:xfrm>
        <a:prstGeom prst="circularArrow">
          <a:avLst>
            <a:gd name="adj1" fmla="val 5202"/>
            <a:gd name="adj2" fmla="val 336046"/>
            <a:gd name="adj3" fmla="val 8210007"/>
            <a:gd name="adj4" fmla="val 6449817"/>
            <a:gd name="adj5" fmla="val 6069"/>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C4E0FFB2-6AD9-CE47-BCB2-0E8BE51FD9D9}">
      <dsp:nvSpPr>
        <dsp:cNvPr id="0" name=""/>
        <dsp:cNvSpPr/>
      </dsp:nvSpPr>
      <dsp:spPr>
        <a:xfrm>
          <a:off x="845192" y="3147033"/>
          <a:ext cx="1665446" cy="166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Weight Gain</a:t>
          </a:r>
          <a:endParaRPr lang="en-US" sz="2500" kern="1200" dirty="0"/>
        </a:p>
      </dsp:txBody>
      <dsp:txXfrm>
        <a:off x="845192" y="3147033"/>
        <a:ext cx="1665446" cy="1665446"/>
      </dsp:txXfrm>
    </dsp:sp>
    <dsp:sp modelId="{87E808FD-556E-8E42-ADBA-2E8A2F2B4B1A}">
      <dsp:nvSpPr>
        <dsp:cNvPr id="0" name=""/>
        <dsp:cNvSpPr/>
      </dsp:nvSpPr>
      <dsp:spPr>
        <a:xfrm>
          <a:off x="1190530" y="2352"/>
          <a:ext cx="6243043" cy="6243043"/>
        </a:xfrm>
        <a:prstGeom prst="circularArrow">
          <a:avLst>
            <a:gd name="adj1" fmla="val 5202"/>
            <a:gd name="adj2" fmla="val 336046"/>
            <a:gd name="adj3" fmla="val 12297241"/>
            <a:gd name="adj4" fmla="val 10771253"/>
            <a:gd name="adj5" fmla="val 6069"/>
          </a:avLst>
        </a:prstGeom>
        <a:gradFill rotWithShape="0">
          <a:gsLst>
            <a:gs pos="0">
              <a:schemeClr val="accent5">
                <a:hueOff val="0"/>
                <a:satOff val="0"/>
                <a:lumOff val="0"/>
                <a:alphaOff val="0"/>
                <a:shade val="100000"/>
                <a:satMod val="120000"/>
              </a:schemeClr>
            </a:gs>
            <a:gs pos="69000">
              <a:schemeClr val="accent5">
                <a:hueOff val="0"/>
                <a:satOff val="0"/>
                <a:lumOff val="0"/>
                <a:alphaOff val="0"/>
                <a:tint val="80000"/>
                <a:shade val="100000"/>
                <a:satMod val="150000"/>
              </a:schemeClr>
            </a:gs>
            <a:gs pos="100000">
              <a:schemeClr val="accent5">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2900C04F-7BCD-B64C-A20C-9463D01E5077}">
      <dsp:nvSpPr>
        <dsp:cNvPr id="0" name=""/>
        <dsp:cNvSpPr/>
      </dsp:nvSpPr>
      <dsp:spPr>
        <a:xfrm>
          <a:off x="1851342" y="50419"/>
          <a:ext cx="1665446" cy="166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Decreased Strength</a:t>
          </a:r>
        </a:p>
      </dsp:txBody>
      <dsp:txXfrm>
        <a:off x="1851342" y="50419"/>
        <a:ext cx="1665446" cy="1665446"/>
      </dsp:txXfrm>
    </dsp:sp>
    <dsp:sp modelId="{FBEAA5CE-E910-CA44-A791-2294128A7611}">
      <dsp:nvSpPr>
        <dsp:cNvPr id="0" name=""/>
        <dsp:cNvSpPr/>
      </dsp:nvSpPr>
      <dsp:spPr>
        <a:xfrm>
          <a:off x="1190530" y="2352"/>
          <a:ext cx="6243043" cy="6243043"/>
        </a:xfrm>
        <a:prstGeom prst="circularArrow">
          <a:avLst>
            <a:gd name="adj1" fmla="val 5202"/>
            <a:gd name="adj2" fmla="val 336046"/>
            <a:gd name="adj3" fmla="val 16865128"/>
            <a:gd name="adj4" fmla="val 15198827"/>
            <a:gd name="adj5" fmla="val 6069"/>
          </a:avLst>
        </a:prstGeom>
        <a:gradFill rotWithShape="0">
          <a:gsLst>
            <a:gs pos="0">
              <a:schemeClr val="accent6">
                <a:hueOff val="0"/>
                <a:satOff val="0"/>
                <a:lumOff val="0"/>
                <a:alphaOff val="0"/>
                <a:shade val="100000"/>
                <a:satMod val="120000"/>
              </a:schemeClr>
            </a:gs>
            <a:gs pos="69000">
              <a:schemeClr val="accent6">
                <a:hueOff val="0"/>
                <a:satOff val="0"/>
                <a:lumOff val="0"/>
                <a:alphaOff val="0"/>
                <a:tint val="80000"/>
                <a:shade val="100000"/>
                <a:satMod val="150000"/>
              </a:schemeClr>
            </a:gs>
            <a:gs pos="100000">
              <a:schemeClr val="accent6">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E38E5-724B-034B-87C7-A364E9DC533B}">
      <dsp:nvSpPr>
        <dsp:cNvPr id="0" name=""/>
        <dsp:cNvSpPr/>
      </dsp:nvSpPr>
      <dsp:spPr>
        <a:xfrm>
          <a:off x="1743448" y="521122"/>
          <a:ext cx="4582492" cy="4582492"/>
        </a:xfrm>
        <a:prstGeom prst="blockArc">
          <a:avLst>
            <a:gd name="adj1" fmla="val 10800000"/>
            <a:gd name="adj2" fmla="val 16200000"/>
            <a:gd name="adj3" fmla="val 4644"/>
          </a:avLst>
        </a:prstGeom>
        <a:gradFill rotWithShape="0">
          <a:gsLst>
            <a:gs pos="0">
              <a:schemeClr val="accent5">
                <a:hueOff val="0"/>
                <a:satOff val="0"/>
                <a:lumOff val="0"/>
                <a:alphaOff val="0"/>
                <a:shade val="100000"/>
                <a:satMod val="120000"/>
              </a:schemeClr>
            </a:gs>
            <a:gs pos="69000">
              <a:schemeClr val="accent5">
                <a:hueOff val="0"/>
                <a:satOff val="0"/>
                <a:lumOff val="0"/>
                <a:alphaOff val="0"/>
                <a:tint val="80000"/>
                <a:shade val="100000"/>
                <a:satMod val="150000"/>
              </a:schemeClr>
            </a:gs>
            <a:gs pos="100000">
              <a:schemeClr val="accent5">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21A32F72-30AD-9448-98C1-3CF4493E8DE5}">
      <dsp:nvSpPr>
        <dsp:cNvPr id="0" name=""/>
        <dsp:cNvSpPr/>
      </dsp:nvSpPr>
      <dsp:spPr>
        <a:xfrm>
          <a:off x="1743448" y="521122"/>
          <a:ext cx="4582492" cy="4582492"/>
        </a:xfrm>
        <a:prstGeom prst="blockArc">
          <a:avLst>
            <a:gd name="adj1" fmla="val 5400000"/>
            <a:gd name="adj2" fmla="val 10800000"/>
            <a:gd name="adj3" fmla="val 4644"/>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69DBAF4D-25AB-1D42-BAC6-2C1396A9B10F}">
      <dsp:nvSpPr>
        <dsp:cNvPr id="0" name=""/>
        <dsp:cNvSpPr/>
      </dsp:nvSpPr>
      <dsp:spPr>
        <a:xfrm>
          <a:off x="1743448" y="521122"/>
          <a:ext cx="4582492" cy="4582492"/>
        </a:xfrm>
        <a:prstGeom prst="blockArc">
          <a:avLst>
            <a:gd name="adj1" fmla="val 0"/>
            <a:gd name="adj2" fmla="val 5400000"/>
            <a:gd name="adj3" fmla="val 4644"/>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9AC5DBBD-3B17-4E4A-8D55-52E10B14AF90}">
      <dsp:nvSpPr>
        <dsp:cNvPr id="0" name=""/>
        <dsp:cNvSpPr/>
      </dsp:nvSpPr>
      <dsp:spPr>
        <a:xfrm>
          <a:off x="1743448" y="521122"/>
          <a:ext cx="4582492" cy="4582492"/>
        </a:xfrm>
        <a:prstGeom prst="blockArc">
          <a:avLst>
            <a:gd name="adj1" fmla="val 16200000"/>
            <a:gd name="adj2" fmla="val 0"/>
            <a:gd name="adj3" fmla="val 4644"/>
          </a:avLst>
        </a:prstGeom>
        <a:gradFill rotWithShape="0">
          <a:gsLst>
            <a:gs pos="0">
              <a:schemeClr val="accent2">
                <a:hueOff val="0"/>
                <a:satOff val="0"/>
                <a:lumOff val="0"/>
                <a:alphaOff val="0"/>
                <a:shade val="100000"/>
                <a:satMod val="120000"/>
              </a:schemeClr>
            </a:gs>
            <a:gs pos="69000">
              <a:schemeClr val="accent2">
                <a:hueOff val="0"/>
                <a:satOff val="0"/>
                <a:lumOff val="0"/>
                <a:alphaOff val="0"/>
                <a:tint val="80000"/>
                <a:shade val="100000"/>
                <a:satMod val="150000"/>
              </a:schemeClr>
            </a:gs>
            <a:gs pos="100000">
              <a:schemeClr val="accent2">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BDED7951-96B2-EB4E-B701-42EA8ECCF1A8}">
      <dsp:nvSpPr>
        <dsp:cNvPr id="0" name=""/>
        <dsp:cNvSpPr/>
      </dsp:nvSpPr>
      <dsp:spPr>
        <a:xfrm>
          <a:off x="2979086" y="1756760"/>
          <a:ext cx="2111217" cy="2111217"/>
        </a:xfrm>
        <a:prstGeom prst="ellips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Action</a:t>
          </a:r>
        </a:p>
        <a:p>
          <a:pPr lvl="0" algn="ctr" defTabSz="1644650">
            <a:lnSpc>
              <a:spcPct val="90000"/>
            </a:lnSpc>
            <a:spcBef>
              <a:spcPct val="0"/>
            </a:spcBef>
            <a:spcAft>
              <a:spcPct val="35000"/>
            </a:spcAft>
          </a:pPr>
          <a:r>
            <a:rPr lang="en-US" sz="3700" kern="1200" dirty="0" smtClean="0"/>
            <a:t>Plan</a:t>
          </a:r>
          <a:endParaRPr lang="en-US" sz="3700" kern="1200" dirty="0"/>
        </a:p>
      </dsp:txBody>
      <dsp:txXfrm>
        <a:off x="3288267" y="2065941"/>
        <a:ext cx="1492855" cy="1492855"/>
      </dsp:txXfrm>
    </dsp:sp>
    <dsp:sp modelId="{10AACC2C-76B8-5E47-A86F-5BDBCB3C0C19}">
      <dsp:nvSpPr>
        <dsp:cNvPr id="0" name=""/>
        <dsp:cNvSpPr/>
      </dsp:nvSpPr>
      <dsp:spPr>
        <a:xfrm>
          <a:off x="3013365" y="-221741"/>
          <a:ext cx="2042657" cy="1592134"/>
        </a:xfrm>
        <a:prstGeom prst="ellipse">
          <a:avLst/>
        </a:prstGeom>
        <a:gradFill rotWithShape="0">
          <a:gsLst>
            <a:gs pos="0">
              <a:schemeClr val="accent2">
                <a:hueOff val="0"/>
                <a:satOff val="0"/>
                <a:lumOff val="0"/>
                <a:alphaOff val="0"/>
                <a:shade val="100000"/>
                <a:satMod val="120000"/>
              </a:schemeClr>
            </a:gs>
            <a:gs pos="69000">
              <a:schemeClr val="accent2">
                <a:hueOff val="0"/>
                <a:satOff val="0"/>
                <a:lumOff val="0"/>
                <a:alphaOff val="0"/>
                <a:tint val="80000"/>
                <a:shade val="100000"/>
                <a:satMod val="150000"/>
              </a:schemeClr>
            </a:gs>
            <a:gs pos="100000">
              <a:schemeClr val="accent2">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Get Educated </a:t>
          </a:r>
          <a:endParaRPr lang="en-US" sz="2400" kern="1200" dirty="0"/>
        </a:p>
      </dsp:txBody>
      <dsp:txXfrm>
        <a:off x="3312505" y="11422"/>
        <a:ext cx="1444377" cy="1125808"/>
      </dsp:txXfrm>
    </dsp:sp>
    <dsp:sp modelId="{27B38604-60D8-CA46-A1CB-470831467795}">
      <dsp:nvSpPr>
        <dsp:cNvPr id="0" name=""/>
        <dsp:cNvSpPr/>
      </dsp:nvSpPr>
      <dsp:spPr>
        <a:xfrm>
          <a:off x="5139506" y="1888733"/>
          <a:ext cx="2266463" cy="1847270"/>
        </a:xfrm>
        <a:prstGeom prst="ellipse">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Exercise </a:t>
          </a:r>
          <a:endParaRPr lang="en-US" sz="2400" kern="1200" dirty="0"/>
        </a:p>
      </dsp:txBody>
      <dsp:txXfrm>
        <a:off x="5471422" y="2159259"/>
        <a:ext cx="1602631" cy="1306218"/>
      </dsp:txXfrm>
    </dsp:sp>
    <dsp:sp modelId="{9169AAA4-719C-2B40-A9B6-17D4ECF77BFF}">
      <dsp:nvSpPr>
        <dsp:cNvPr id="0" name=""/>
        <dsp:cNvSpPr/>
      </dsp:nvSpPr>
      <dsp:spPr>
        <a:xfrm>
          <a:off x="2943204" y="3921629"/>
          <a:ext cx="2182979" cy="2257566"/>
        </a:xfrm>
        <a:prstGeom prst="ellipse">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Lose Weight</a:t>
          </a:r>
          <a:endParaRPr lang="en-US" sz="2400" kern="1200" dirty="0"/>
        </a:p>
      </dsp:txBody>
      <dsp:txXfrm>
        <a:off x="3262894" y="4252242"/>
        <a:ext cx="1543599" cy="1596340"/>
      </dsp:txXfrm>
    </dsp:sp>
    <dsp:sp modelId="{D67A195D-F90F-6E40-BDE8-AB64AF95B611}">
      <dsp:nvSpPr>
        <dsp:cNvPr id="0" name=""/>
        <dsp:cNvSpPr/>
      </dsp:nvSpPr>
      <dsp:spPr>
        <a:xfrm>
          <a:off x="675847" y="1796367"/>
          <a:ext cx="2241605" cy="2032002"/>
        </a:xfrm>
        <a:prstGeom prst="ellipse">
          <a:avLst/>
        </a:prstGeom>
        <a:gradFill rotWithShape="0">
          <a:gsLst>
            <a:gs pos="0">
              <a:schemeClr val="accent5">
                <a:hueOff val="0"/>
                <a:satOff val="0"/>
                <a:lumOff val="0"/>
                <a:alphaOff val="0"/>
                <a:shade val="100000"/>
                <a:satMod val="120000"/>
              </a:schemeClr>
            </a:gs>
            <a:gs pos="69000">
              <a:schemeClr val="accent5">
                <a:hueOff val="0"/>
                <a:satOff val="0"/>
                <a:lumOff val="0"/>
                <a:alphaOff val="0"/>
                <a:tint val="80000"/>
                <a:shade val="100000"/>
                <a:satMod val="150000"/>
              </a:schemeClr>
            </a:gs>
            <a:gs pos="100000">
              <a:schemeClr val="accent5">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Be Proactive</a:t>
          </a:r>
          <a:endParaRPr lang="en-US" sz="2400" kern="1200" dirty="0"/>
        </a:p>
      </dsp:txBody>
      <dsp:txXfrm>
        <a:off x="1004122" y="2093947"/>
        <a:ext cx="1585055" cy="14368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51E36-76E0-764C-8413-820F039EFB69}">
      <dsp:nvSpPr>
        <dsp:cNvPr id="0" name=""/>
        <dsp:cNvSpPr/>
      </dsp:nvSpPr>
      <dsp:spPr>
        <a:xfrm>
          <a:off x="3484835" y="2096524"/>
          <a:ext cx="1476623" cy="1358314"/>
        </a:xfrm>
        <a:prstGeom prst="ellipse">
          <a:avLst/>
        </a:prstGeom>
        <a:gradFill rotWithShape="0">
          <a:gsLst>
            <a:gs pos="0">
              <a:schemeClr val="accent3">
                <a:hueOff val="0"/>
                <a:satOff val="0"/>
                <a:lumOff val="0"/>
                <a:alphaOff val="0"/>
                <a:shade val="100000"/>
                <a:satMod val="120000"/>
              </a:schemeClr>
            </a:gs>
            <a:gs pos="69000">
              <a:schemeClr val="accent3">
                <a:hueOff val="0"/>
                <a:satOff val="0"/>
                <a:lumOff val="0"/>
                <a:alphaOff val="0"/>
                <a:tint val="80000"/>
                <a:shade val="100000"/>
                <a:satMod val="150000"/>
              </a:schemeClr>
            </a:gs>
            <a:gs pos="100000">
              <a:schemeClr val="accent3">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Decreased</a:t>
          </a:r>
        </a:p>
        <a:p>
          <a:pPr lvl="0" algn="ctr" defTabSz="711200">
            <a:lnSpc>
              <a:spcPct val="90000"/>
            </a:lnSpc>
            <a:spcBef>
              <a:spcPct val="0"/>
            </a:spcBef>
            <a:spcAft>
              <a:spcPct val="35000"/>
            </a:spcAft>
          </a:pPr>
          <a:r>
            <a:rPr lang="en-US" sz="1600" kern="1200" dirty="0" smtClean="0">
              <a:solidFill>
                <a:srgbClr val="000000"/>
              </a:solidFill>
            </a:rPr>
            <a:t>Knee Pain</a:t>
          </a:r>
          <a:endParaRPr lang="en-US" sz="1600" kern="1200" dirty="0">
            <a:solidFill>
              <a:srgbClr val="000000"/>
            </a:solidFill>
          </a:endParaRPr>
        </a:p>
      </dsp:txBody>
      <dsp:txXfrm>
        <a:off x="3701081" y="2295444"/>
        <a:ext cx="1044131" cy="960474"/>
      </dsp:txXfrm>
    </dsp:sp>
    <dsp:sp modelId="{4EE7AAEB-DBF0-8944-AB86-4F19B1D6FF7C}">
      <dsp:nvSpPr>
        <dsp:cNvPr id="0" name=""/>
        <dsp:cNvSpPr/>
      </dsp:nvSpPr>
      <dsp:spPr>
        <a:xfrm rot="16200000">
          <a:off x="3949878" y="1806970"/>
          <a:ext cx="546537" cy="32570"/>
        </a:xfrm>
        <a:custGeom>
          <a:avLst/>
          <a:gdLst/>
          <a:ahLst/>
          <a:cxnLst/>
          <a:rect l="0" t="0" r="0" b="0"/>
          <a:pathLst>
            <a:path>
              <a:moveTo>
                <a:pt x="0" y="16285"/>
              </a:moveTo>
              <a:lnTo>
                <a:pt x="546537" y="16285"/>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209484" y="1809592"/>
        <a:ext cx="27326" cy="27326"/>
      </dsp:txXfrm>
    </dsp:sp>
    <dsp:sp modelId="{5349CA88-4385-C74D-8477-D68BAF2C79B5}">
      <dsp:nvSpPr>
        <dsp:cNvPr id="0" name=""/>
        <dsp:cNvSpPr/>
      </dsp:nvSpPr>
      <dsp:spPr>
        <a:xfrm>
          <a:off x="3458976" y="21644"/>
          <a:ext cx="1528342" cy="1528342"/>
        </a:xfrm>
        <a:prstGeom prst="ellipse">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Increase Strength</a:t>
          </a:r>
          <a:endParaRPr lang="en-US" sz="1600" kern="1200" dirty="0">
            <a:solidFill>
              <a:schemeClr val="tx1"/>
            </a:solidFill>
          </a:endParaRPr>
        </a:p>
      </dsp:txBody>
      <dsp:txXfrm>
        <a:off x="3682797" y="245465"/>
        <a:ext cx="1080700" cy="1080700"/>
      </dsp:txXfrm>
    </dsp:sp>
    <dsp:sp modelId="{5EBDA18A-843E-154D-A2E2-C53EF367C3BB}">
      <dsp:nvSpPr>
        <dsp:cNvPr id="0" name=""/>
        <dsp:cNvSpPr/>
      </dsp:nvSpPr>
      <dsp:spPr>
        <a:xfrm>
          <a:off x="4961459" y="2759396"/>
          <a:ext cx="487383" cy="32570"/>
        </a:xfrm>
        <a:custGeom>
          <a:avLst/>
          <a:gdLst/>
          <a:ahLst/>
          <a:cxnLst/>
          <a:rect l="0" t="0" r="0" b="0"/>
          <a:pathLst>
            <a:path>
              <a:moveTo>
                <a:pt x="0" y="16285"/>
              </a:moveTo>
              <a:lnTo>
                <a:pt x="487383" y="16285"/>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192966" y="2763496"/>
        <a:ext cx="24369" cy="24369"/>
      </dsp:txXfrm>
    </dsp:sp>
    <dsp:sp modelId="{6077AA8D-DD2A-ED4B-9A96-CCD3F7580367}">
      <dsp:nvSpPr>
        <dsp:cNvPr id="0" name=""/>
        <dsp:cNvSpPr/>
      </dsp:nvSpPr>
      <dsp:spPr>
        <a:xfrm>
          <a:off x="5448842" y="2011510"/>
          <a:ext cx="1528342" cy="1528342"/>
        </a:xfrm>
        <a:prstGeom prst="ellipse">
          <a:avLst/>
        </a:prstGeom>
        <a:gradFill rotWithShape="0">
          <a:gsLst>
            <a:gs pos="0">
              <a:schemeClr val="accent4">
                <a:hueOff val="734743"/>
                <a:satOff val="-2126"/>
                <a:lumOff val="-4379"/>
                <a:alphaOff val="0"/>
                <a:shade val="100000"/>
                <a:satMod val="120000"/>
              </a:schemeClr>
            </a:gs>
            <a:gs pos="69000">
              <a:schemeClr val="accent4">
                <a:hueOff val="734743"/>
                <a:satOff val="-2126"/>
                <a:lumOff val="-4379"/>
                <a:alphaOff val="0"/>
                <a:tint val="80000"/>
                <a:shade val="100000"/>
                <a:satMod val="150000"/>
              </a:schemeClr>
            </a:gs>
            <a:gs pos="100000">
              <a:schemeClr val="accent4">
                <a:hueOff val="734743"/>
                <a:satOff val="-2126"/>
                <a:lumOff val="-4379"/>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Maintain Range of Motion</a:t>
          </a:r>
          <a:endParaRPr lang="en-US" sz="1600" kern="1200" dirty="0">
            <a:solidFill>
              <a:srgbClr val="000000"/>
            </a:solidFill>
          </a:endParaRPr>
        </a:p>
      </dsp:txBody>
      <dsp:txXfrm>
        <a:off x="5672663" y="2235331"/>
        <a:ext cx="1080700" cy="1080700"/>
      </dsp:txXfrm>
    </dsp:sp>
    <dsp:sp modelId="{11777E76-3C62-B248-904E-EDBA12330B3A}">
      <dsp:nvSpPr>
        <dsp:cNvPr id="0" name=""/>
        <dsp:cNvSpPr/>
      </dsp:nvSpPr>
      <dsp:spPr>
        <a:xfrm rot="5400000">
          <a:off x="3949878" y="3711822"/>
          <a:ext cx="546537" cy="32570"/>
        </a:xfrm>
        <a:custGeom>
          <a:avLst/>
          <a:gdLst/>
          <a:ahLst/>
          <a:cxnLst/>
          <a:rect l="0" t="0" r="0" b="0"/>
          <a:pathLst>
            <a:path>
              <a:moveTo>
                <a:pt x="0" y="16285"/>
              </a:moveTo>
              <a:lnTo>
                <a:pt x="546537" y="16285"/>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209484" y="3714444"/>
        <a:ext cx="27326" cy="27326"/>
      </dsp:txXfrm>
    </dsp:sp>
    <dsp:sp modelId="{503F1C4C-2C72-4B4C-8B49-4739199F50AC}">
      <dsp:nvSpPr>
        <dsp:cNvPr id="0" name=""/>
        <dsp:cNvSpPr/>
      </dsp:nvSpPr>
      <dsp:spPr>
        <a:xfrm>
          <a:off x="3458976" y="4001376"/>
          <a:ext cx="1528342" cy="1528342"/>
        </a:xfrm>
        <a:prstGeom prst="ellipse">
          <a:avLst/>
        </a:prstGeom>
        <a:gradFill rotWithShape="0">
          <a:gsLst>
            <a:gs pos="0">
              <a:schemeClr val="accent4">
                <a:hueOff val="1469486"/>
                <a:satOff val="-4253"/>
                <a:lumOff val="-8759"/>
                <a:alphaOff val="0"/>
                <a:shade val="100000"/>
                <a:satMod val="120000"/>
              </a:schemeClr>
            </a:gs>
            <a:gs pos="69000">
              <a:schemeClr val="accent4">
                <a:hueOff val="1469486"/>
                <a:satOff val="-4253"/>
                <a:lumOff val="-8759"/>
                <a:alphaOff val="0"/>
                <a:tint val="80000"/>
                <a:shade val="100000"/>
                <a:satMod val="150000"/>
              </a:schemeClr>
            </a:gs>
            <a:gs pos="100000">
              <a:schemeClr val="accent4">
                <a:hueOff val="1469486"/>
                <a:satOff val="-4253"/>
                <a:lumOff val="-8759"/>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Increased Daily Activity </a:t>
          </a:r>
          <a:endParaRPr lang="en-US" sz="1600" kern="1200" dirty="0">
            <a:solidFill>
              <a:srgbClr val="000000"/>
            </a:solidFill>
          </a:endParaRPr>
        </a:p>
      </dsp:txBody>
      <dsp:txXfrm>
        <a:off x="3682797" y="4225197"/>
        <a:ext cx="1080700" cy="1080700"/>
      </dsp:txXfrm>
    </dsp:sp>
    <dsp:sp modelId="{7CBB2A58-8965-7249-A7AA-E33C882820D2}">
      <dsp:nvSpPr>
        <dsp:cNvPr id="0" name=""/>
        <dsp:cNvSpPr/>
      </dsp:nvSpPr>
      <dsp:spPr>
        <a:xfrm rot="10800000">
          <a:off x="2997452" y="2759396"/>
          <a:ext cx="487383" cy="32570"/>
        </a:xfrm>
        <a:custGeom>
          <a:avLst/>
          <a:gdLst/>
          <a:ahLst/>
          <a:cxnLst/>
          <a:rect l="0" t="0" r="0" b="0"/>
          <a:pathLst>
            <a:path>
              <a:moveTo>
                <a:pt x="0" y="16285"/>
              </a:moveTo>
              <a:lnTo>
                <a:pt x="487383" y="16285"/>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228959" y="2763496"/>
        <a:ext cx="24369" cy="24369"/>
      </dsp:txXfrm>
    </dsp:sp>
    <dsp:sp modelId="{68E4E67A-8709-C147-A3F0-0024B6285F3B}">
      <dsp:nvSpPr>
        <dsp:cNvPr id="0" name=""/>
        <dsp:cNvSpPr/>
      </dsp:nvSpPr>
      <dsp:spPr>
        <a:xfrm>
          <a:off x="1469110" y="2011510"/>
          <a:ext cx="1528342" cy="1528342"/>
        </a:xfrm>
        <a:prstGeom prst="ellipse">
          <a:avLst/>
        </a:prstGeom>
        <a:gradFill rotWithShape="0">
          <a:gsLst>
            <a:gs pos="0">
              <a:schemeClr val="accent4">
                <a:hueOff val="2204229"/>
                <a:satOff val="-6379"/>
                <a:lumOff val="-13138"/>
                <a:alphaOff val="0"/>
                <a:shade val="100000"/>
                <a:satMod val="120000"/>
              </a:schemeClr>
            </a:gs>
            <a:gs pos="69000">
              <a:schemeClr val="accent4">
                <a:hueOff val="2204229"/>
                <a:satOff val="-6379"/>
                <a:lumOff val="-13138"/>
                <a:alphaOff val="0"/>
                <a:tint val="80000"/>
                <a:shade val="100000"/>
                <a:satMod val="150000"/>
              </a:schemeClr>
            </a:gs>
            <a:gs pos="100000">
              <a:schemeClr val="accent4">
                <a:hueOff val="2204229"/>
                <a:satOff val="-6379"/>
                <a:lumOff val="-13138"/>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Decreased Weight</a:t>
          </a:r>
          <a:endParaRPr lang="en-US" sz="1600" kern="1200" dirty="0">
            <a:solidFill>
              <a:srgbClr val="000000"/>
            </a:solidFill>
          </a:endParaRPr>
        </a:p>
      </dsp:txBody>
      <dsp:txXfrm>
        <a:off x="1692931" y="2235331"/>
        <a:ext cx="1080700" cy="1080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BA39-7E49-B746-9E88-1DF96EEE2E9C}">
      <dsp:nvSpPr>
        <dsp:cNvPr id="0" name=""/>
        <dsp:cNvSpPr/>
      </dsp:nvSpPr>
      <dsp:spPr>
        <a:xfrm>
          <a:off x="-6640058" y="-1015412"/>
          <a:ext cx="7902987" cy="7902987"/>
        </a:xfrm>
        <a:prstGeom prst="blockArc">
          <a:avLst>
            <a:gd name="adj1" fmla="val 18900000"/>
            <a:gd name="adj2" fmla="val 2700000"/>
            <a:gd name="adj3" fmla="val 273"/>
          </a:avLst>
        </a:pr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F933FC-4B63-3247-B860-1FC57DD29DDE}">
      <dsp:nvSpPr>
        <dsp:cNvPr id="0" name=""/>
        <dsp:cNvSpPr/>
      </dsp:nvSpPr>
      <dsp:spPr>
        <a:xfrm>
          <a:off x="551623" y="366892"/>
          <a:ext cx="7895123" cy="734255"/>
        </a:xfrm>
        <a:prstGeom prst="rect">
          <a:avLst/>
        </a:prstGeom>
        <a:gradFill rotWithShape="0">
          <a:gsLst>
            <a:gs pos="0">
              <a:schemeClr val="accent4">
                <a:hueOff val="0"/>
                <a:satOff val="0"/>
                <a:lumOff val="0"/>
                <a:alphaOff val="0"/>
                <a:shade val="100000"/>
                <a:satMod val="120000"/>
              </a:schemeClr>
            </a:gs>
            <a:gs pos="69000">
              <a:schemeClr val="accent4">
                <a:hueOff val="0"/>
                <a:satOff val="0"/>
                <a:lumOff val="0"/>
                <a:alphaOff val="0"/>
                <a:tint val="80000"/>
                <a:shade val="100000"/>
                <a:satMod val="150000"/>
              </a:schemeClr>
            </a:gs>
            <a:gs pos="100000">
              <a:schemeClr val="accent4">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281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chemeClr val="tx1"/>
              </a:solidFill>
            </a:rPr>
            <a:t>Start low, and go slow</a:t>
          </a:r>
          <a:endParaRPr lang="en-US" sz="2500" kern="1200" dirty="0">
            <a:solidFill>
              <a:schemeClr val="tx1"/>
            </a:solidFill>
          </a:endParaRPr>
        </a:p>
      </dsp:txBody>
      <dsp:txXfrm>
        <a:off x="551623" y="366892"/>
        <a:ext cx="7895123" cy="734255"/>
      </dsp:txXfrm>
    </dsp:sp>
    <dsp:sp modelId="{130BE9D3-0EDA-E04C-B351-55237827560C}">
      <dsp:nvSpPr>
        <dsp:cNvPr id="0" name=""/>
        <dsp:cNvSpPr/>
      </dsp:nvSpPr>
      <dsp:spPr>
        <a:xfrm>
          <a:off x="92713" y="275110"/>
          <a:ext cx="917819" cy="917819"/>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F830DE5-18C8-AB43-B0E8-83FA23954334}">
      <dsp:nvSpPr>
        <dsp:cNvPr id="0" name=""/>
        <dsp:cNvSpPr/>
      </dsp:nvSpPr>
      <dsp:spPr>
        <a:xfrm>
          <a:off x="1077769" y="1467923"/>
          <a:ext cx="7368978" cy="734255"/>
        </a:xfrm>
        <a:prstGeom prst="rect">
          <a:avLst/>
        </a:prstGeom>
        <a:gradFill rotWithShape="0">
          <a:gsLst>
            <a:gs pos="0">
              <a:schemeClr val="accent4">
                <a:hueOff val="551057"/>
                <a:satOff val="-1595"/>
                <a:lumOff val="-3284"/>
                <a:alphaOff val="0"/>
                <a:shade val="100000"/>
                <a:satMod val="120000"/>
              </a:schemeClr>
            </a:gs>
            <a:gs pos="69000">
              <a:schemeClr val="accent4">
                <a:hueOff val="551057"/>
                <a:satOff val="-1595"/>
                <a:lumOff val="-3284"/>
                <a:alphaOff val="0"/>
                <a:tint val="80000"/>
                <a:shade val="100000"/>
                <a:satMod val="150000"/>
              </a:schemeClr>
            </a:gs>
            <a:gs pos="100000">
              <a:schemeClr val="accent4">
                <a:hueOff val="551057"/>
                <a:satOff val="-1595"/>
                <a:lumOff val="-3284"/>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281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rgbClr val="000000"/>
              </a:solidFill>
            </a:rPr>
            <a:t>Modify activity</a:t>
          </a:r>
          <a:endParaRPr lang="en-US" sz="2500" kern="1200" dirty="0">
            <a:solidFill>
              <a:srgbClr val="000000"/>
            </a:solidFill>
          </a:endParaRPr>
        </a:p>
      </dsp:txBody>
      <dsp:txXfrm>
        <a:off x="1077769" y="1467923"/>
        <a:ext cx="7368978" cy="734255"/>
      </dsp:txXfrm>
    </dsp:sp>
    <dsp:sp modelId="{95BA3FED-F070-944B-AC72-7166D396ADF5}">
      <dsp:nvSpPr>
        <dsp:cNvPr id="0" name=""/>
        <dsp:cNvSpPr/>
      </dsp:nvSpPr>
      <dsp:spPr>
        <a:xfrm>
          <a:off x="618859" y="1376141"/>
          <a:ext cx="917819" cy="917819"/>
        </a:xfrm>
        <a:prstGeom prst="ellipse">
          <a:avLst/>
        </a:prstGeom>
        <a:solidFill>
          <a:schemeClr val="lt1">
            <a:hueOff val="0"/>
            <a:satOff val="0"/>
            <a:lumOff val="0"/>
            <a:alphaOff val="0"/>
          </a:schemeClr>
        </a:solidFill>
        <a:ln w="12700" cap="flat" cmpd="sng" algn="ctr">
          <a:solidFill>
            <a:schemeClr val="accent4">
              <a:hueOff val="551057"/>
              <a:satOff val="-1595"/>
              <a:lumOff val="-3284"/>
              <a:alphaOff val="0"/>
            </a:schemeClr>
          </a:solidFill>
          <a:prstDash val="solid"/>
        </a:ln>
        <a:effectLst/>
      </dsp:spPr>
      <dsp:style>
        <a:lnRef idx="1">
          <a:scrgbClr r="0" g="0" b="0"/>
        </a:lnRef>
        <a:fillRef idx="1">
          <a:scrgbClr r="0" g="0" b="0"/>
        </a:fillRef>
        <a:effectRef idx="0">
          <a:scrgbClr r="0" g="0" b="0"/>
        </a:effectRef>
        <a:fontRef idx="minor"/>
      </dsp:style>
    </dsp:sp>
    <dsp:sp modelId="{7EC87D7D-AEB1-2A4C-8C46-FC8BC2EFE992}">
      <dsp:nvSpPr>
        <dsp:cNvPr id="0" name=""/>
        <dsp:cNvSpPr/>
      </dsp:nvSpPr>
      <dsp:spPr>
        <a:xfrm>
          <a:off x="1239253" y="2568953"/>
          <a:ext cx="7207493" cy="734255"/>
        </a:xfrm>
        <a:prstGeom prst="rect">
          <a:avLst/>
        </a:prstGeom>
        <a:gradFill rotWithShape="0">
          <a:gsLst>
            <a:gs pos="0">
              <a:schemeClr val="accent4">
                <a:hueOff val="1102114"/>
                <a:satOff val="-3190"/>
                <a:lumOff val="-6569"/>
                <a:alphaOff val="0"/>
                <a:shade val="100000"/>
                <a:satMod val="120000"/>
              </a:schemeClr>
            </a:gs>
            <a:gs pos="69000">
              <a:schemeClr val="accent4">
                <a:hueOff val="1102114"/>
                <a:satOff val="-3190"/>
                <a:lumOff val="-6569"/>
                <a:alphaOff val="0"/>
                <a:tint val="80000"/>
                <a:shade val="100000"/>
                <a:satMod val="150000"/>
              </a:schemeClr>
            </a:gs>
            <a:gs pos="100000">
              <a:schemeClr val="accent4">
                <a:hueOff val="1102114"/>
                <a:satOff val="-3190"/>
                <a:lumOff val="-6569"/>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281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rgbClr val="000000"/>
              </a:solidFill>
            </a:rPr>
            <a:t>Activities should be "joint friendly”</a:t>
          </a:r>
          <a:endParaRPr lang="en-US" sz="2500" kern="1200" dirty="0">
            <a:solidFill>
              <a:srgbClr val="000000"/>
            </a:solidFill>
          </a:endParaRPr>
        </a:p>
      </dsp:txBody>
      <dsp:txXfrm>
        <a:off x="1239253" y="2568953"/>
        <a:ext cx="7207493" cy="734255"/>
      </dsp:txXfrm>
    </dsp:sp>
    <dsp:sp modelId="{C358010E-49B1-434A-844E-6A3A3F2C167C}">
      <dsp:nvSpPr>
        <dsp:cNvPr id="0" name=""/>
        <dsp:cNvSpPr/>
      </dsp:nvSpPr>
      <dsp:spPr>
        <a:xfrm>
          <a:off x="780344" y="2477171"/>
          <a:ext cx="917819" cy="917819"/>
        </a:xfrm>
        <a:prstGeom prst="ellipse">
          <a:avLst/>
        </a:prstGeom>
        <a:solidFill>
          <a:schemeClr val="lt1">
            <a:hueOff val="0"/>
            <a:satOff val="0"/>
            <a:lumOff val="0"/>
            <a:alphaOff val="0"/>
          </a:schemeClr>
        </a:solidFill>
        <a:ln w="12700" cap="flat" cmpd="sng" algn="ctr">
          <a:solidFill>
            <a:schemeClr val="accent4">
              <a:hueOff val="1102114"/>
              <a:satOff val="-3190"/>
              <a:lumOff val="-6569"/>
              <a:alphaOff val="0"/>
            </a:schemeClr>
          </a:solidFill>
          <a:prstDash val="solid"/>
        </a:ln>
        <a:effectLst/>
      </dsp:spPr>
      <dsp:style>
        <a:lnRef idx="1">
          <a:scrgbClr r="0" g="0" b="0"/>
        </a:lnRef>
        <a:fillRef idx="1">
          <a:scrgbClr r="0" g="0" b="0"/>
        </a:fillRef>
        <a:effectRef idx="0">
          <a:scrgbClr r="0" g="0" b="0"/>
        </a:effectRef>
        <a:fontRef idx="minor"/>
      </dsp:style>
    </dsp:sp>
    <dsp:sp modelId="{A750B264-07D7-E44A-9235-47B7C3FD29CE}">
      <dsp:nvSpPr>
        <dsp:cNvPr id="0" name=""/>
        <dsp:cNvSpPr/>
      </dsp:nvSpPr>
      <dsp:spPr>
        <a:xfrm>
          <a:off x="1077769" y="3669984"/>
          <a:ext cx="7368978" cy="734255"/>
        </a:xfrm>
        <a:prstGeom prst="rect">
          <a:avLst/>
        </a:prstGeom>
        <a:gradFill rotWithShape="0">
          <a:gsLst>
            <a:gs pos="0">
              <a:schemeClr val="accent4">
                <a:hueOff val="1653172"/>
                <a:satOff val="-4784"/>
                <a:lumOff val="-9853"/>
                <a:alphaOff val="0"/>
                <a:shade val="100000"/>
                <a:satMod val="120000"/>
              </a:schemeClr>
            </a:gs>
            <a:gs pos="69000">
              <a:schemeClr val="accent4">
                <a:hueOff val="1653172"/>
                <a:satOff val="-4784"/>
                <a:lumOff val="-9853"/>
                <a:alphaOff val="0"/>
                <a:tint val="80000"/>
                <a:shade val="100000"/>
                <a:satMod val="150000"/>
              </a:schemeClr>
            </a:gs>
            <a:gs pos="100000">
              <a:schemeClr val="accent4">
                <a:hueOff val="1653172"/>
                <a:satOff val="-4784"/>
                <a:lumOff val="-9853"/>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281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rgbClr val="000000"/>
              </a:solidFill>
            </a:rPr>
            <a:t>Recognize safe places and ways to be active</a:t>
          </a:r>
          <a:endParaRPr lang="en-US" sz="2500" kern="1200" dirty="0">
            <a:solidFill>
              <a:srgbClr val="000000"/>
            </a:solidFill>
          </a:endParaRPr>
        </a:p>
      </dsp:txBody>
      <dsp:txXfrm>
        <a:off x="1077769" y="3669984"/>
        <a:ext cx="7368978" cy="734255"/>
      </dsp:txXfrm>
    </dsp:sp>
    <dsp:sp modelId="{C9B966BE-B463-8840-B0FE-2CFD4316D276}">
      <dsp:nvSpPr>
        <dsp:cNvPr id="0" name=""/>
        <dsp:cNvSpPr/>
      </dsp:nvSpPr>
      <dsp:spPr>
        <a:xfrm>
          <a:off x="618859" y="3578202"/>
          <a:ext cx="917819" cy="917819"/>
        </a:xfrm>
        <a:prstGeom prst="ellipse">
          <a:avLst/>
        </a:prstGeom>
        <a:solidFill>
          <a:schemeClr val="lt1">
            <a:hueOff val="0"/>
            <a:satOff val="0"/>
            <a:lumOff val="0"/>
            <a:alphaOff val="0"/>
          </a:schemeClr>
        </a:solidFill>
        <a:ln w="12700" cap="flat" cmpd="sng" algn="ctr">
          <a:solidFill>
            <a:schemeClr val="accent4">
              <a:hueOff val="1653172"/>
              <a:satOff val="-4784"/>
              <a:lumOff val="-9853"/>
              <a:alphaOff val="0"/>
            </a:schemeClr>
          </a:solidFill>
          <a:prstDash val="solid"/>
        </a:ln>
        <a:effectLst/>
      </dsp:spPr>
      <dsp:style>
        <a:lnRef idx="1">
          <a:scrgbClr r="0" g="0" b="0"/>
        </a:lnRef>
        <a:fillRef idx="1">
          <a:scrgbClr r="0" g="0" b="0"/>
        </a:fillRef>
        <a:effectRef idx="0">
          <a:scrgbClr r="0" g="0" b="0"/>
        </a:effectRef>
        <a:fontRef idx="minor"/>
      </dsp:style>
    </dsp:sp>
    <dsp:sp modelId="{45BB2AEE-473D-CF46-AD97-46CB11668FB1}">
      <dsp:nvSpPr>
        <dsp:cNvPr id="0" name=""/>
        <dsp:cNvSpPr/>
      </dsp:nvSpPr>
      <dsp:spPr>
        <a:xfrm>
          <a:off x="551623" y="4771014"/>
          <a:ext cx="7895123" cy="734255"/>
        </a:xfrm>
        <a:prstGeom prst="rect">
          <a:avLst/>
        </a:prstGeom>
        <a:gradFill rotWithShape="0">
          <a:gsLst>
            <a:gs pos="0">
              <a:schemeClr val="accent4">
                <a:hueOff val="2204229"/>
                <a:satOff val="-6379"/>
                <a:lumOff val="-13138"/>
                <a:alphaOff val="0"/>
                <a:shade val="100000"/>
                <a:satMod val="120000"/>
              </a:schemeClr>
            </a:gs>
            <a:gs pos="69000">
              <a:schemeClr val="accent4">
                <a:hueOff val="2204229"/>
                <a:satOff val="-6379"/>
                <a:lumOff val="-13138"/>
                <a:alphaOff val="0"/>
                <a:tint val="80000"/>
                <a:shade val="100000"/>
                <a:satMod val="150000"/>
              </a:schemeClr>
            </a:gs>
            <a:gs pos="100000">
              <a:schemeClr val="accent4">
                <a:hueOff val="2204229"/>
                <a:satOff val="-6379"/>
                <a:lumOff val="-13138"/>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2815"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solidFill>
                <a:srgbClr val="000000"/>
              </a:solidFill>
            </a:rPr>
            <a:t>Talk to a health professional</a:t>
          </a:r>
          <a:endParaRPr lang="en-US" sz="2500" kern="1200" dirty="0">
            <a:solidFill>
              <a:srgbClr val="000000"/>
            </a:solidFill>
          </a:endParaRPr>
        </a:p>
      </dsp:txBody>
      <dsp:txXfrm>
        <a:off x="551623" y="4771014"/>
        <a:ext cx="7895123" cy="734255"/>
      </dsp:txXfrm>
    </dsp:sp>
    <dsp:sp modelId="{2C06026B-7A3B-FA40-98AC-8412194477EE}">
      <dsp:nvSpPr>
        <dsp:cNvPr id="0" name=""/>
        <dsp:cNvSpPr/>
      </dsp:nvSpPr>
      <dsp:spPr>
        <a:xfrm>
          <a:off x="92713" y="4679233"/>
          <a:ext cx="917819" cy="917819"/>
        </a:xfrm>
        <a:prstGeom prst="ellipse">
          <a:avLst/>
        </a:prstGeom>
        <a:solidFill>
          <a:schemeClr val="lt1">
            <a:hueOff val="0"/>
            <a:satOff val="0"/>
            <a:lumOff val="0"/>
            <a:alphaOff val="0"/>
          </a:schemeClr>
        </a:solidFill>
        <a:ln w="12700" cap="flat" cmpd="sng" algn="ctr">
          <a:solidFill>
            <a:schemeClr val="accent4">
              <a:hueOff val="2204229"/>
              <a:satOff val="-6379"/>
              <a:lumOff val="-13138"/>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9236E6-8732-7A46-823B-E9FADF15196A}" type="datetimeFigureOut">
              <a:rPr lang="en-US" smtClean="0"/>
              <a:t>4/24/15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2DA818-CA91-B74A-A44F-6C0DD4048223}" type="slidenum">
              <a:rPr lang="en-US" smtClean="0"/>
              <a:t>‹#›</a:t>
            </a:fld>
            <a:endParaRPr lang="en-US" dirty="0"/>
          </a:p>
        </p:txBody>
      </p:sp>
    </p:spTree>
    <p:extLst>
      <p:ext uri="{BB962C8B-B14F-4D97-AF65-F5344CB8AC3E}">
        <p14:creationId xmlns:p14="http://schemas.microsoft.com/office/powerpoint/2010/main" val="2278118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 Id="rId3" Type="http://schemas.openxmlformats.org/officeDocument/2006/relationships/hyperlink" Target="http://www.runnersworld.com/injury-prevention-recovery/why-dont-more-runners-get-knee-arthritis" TargetMode="Externa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a:t>
            </a:fld>
            <a:endParaRPr lang="en-US" dirty="0"/>
          </a:p>
        </p:txBody>
      </p:sp>
    </p:spTree>
    <p:extLst>
      <p:ext uri="{BB962C8B-B14F-4D97-AF65-F5344CB8AC3E}">
        <p14:creationId xmlns:p14="http://schemas.microsoft.com/office/powerpoint/2010/main" val="1743818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200" kern="1200" dirty="0" smtClean="0">
                <a:solidFill>
                  <a:schemeClr val="tx1"/>
                </a:solidFill>
                <a:latin typeface="+mn-lt"/>
                <a:ea typeface="+mn-ea"/>
                <a:cs typeface="+mn-cs"/>
              </a:rPr>
              <a:t>Hyaluronic acid is a naturally occurring substance found in the synovial fluid. Helps lubricant and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absorb shock</a:t>
            </a:r>
            <a:r>
              <a:rPr lang="en-US" sz="1200" kern="1200" baseline="0" dirty="0" smtClean="0">
                <a:solidFill>
                  <a:schemeClr val="tx1"/>
                </a:solidFill>
                <a:latin typeface="+mn-lt"/>
                <a:ea typeface="+mn-ea"/>
                <a:cs typeface="+mn-cs"/>
              </a:rPr>
              <a:t> during</a:t>
            </a:r>
            <a:r>
              <a:rPr lang="en-US" sz="1200" kern="1200" dirty="0" smtClean="0">
                <a:solidFill>
                  <a:schemeClr val="tx1"/>
                </a:solidFill>
                <a:latin typeface="+mn-lt"/>
                <a:ea typeface="+mn-ea"/>
                <a:cs typeface="+mn-cs"/>
              </a:rPr>
              <a:t> loading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mentioned earlier</a:t>
            </a:r>
            <a:r>
              <a:rPr lang="en-US" sz="1200" kern="1200" baseline="0" dirty="0" smtClean="0">
                <a:solidFill>
                  <a:schemeClr val="tx1"/>
                </a:solidFill>
                <a:latin typeface="+mn-lt"/>
                <a:ea typeface="+mn-ea"/>
                <a:cs typeface="+mn-cs"/>
              </a:rPr>
              <a:t> an arthritic knee has decrease amount of synovial fluid. These injections are thought to act as a supplement, increasing </a:t>
            </a:r>
            <a:r>
              <a:rPr lang="en-US" sz="1200" kern="1200" dirty="0" smtClean="0">
                <a:solidFill>
                  <a:schemeClr val="tx1"/>
                </a:solidFill>
                <a:latin typeface="+mn-lt"/>
                <a:ea typeface="+mn-ea"/>
                <a:cs typeface="+mn-cs"/>
              </a:rPr>
              <a:t>lubrication and protection of the joint.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exact mechanism of action is unclear, but its thought that increasing the viscoelasticity of the synovial fluid appears helps.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actual period that the injected hyaluronic acid product stays within the joint space is on the order of hours to days, but the time of clinical efficacy is often on the order of months</a:t>
            </a:r>
            <a:r>
              <a:rPr lang="en-US" sz="1200" kern="1200" baseline="0" dirty="0" smtClean="0">
                <a:solidFill>
                  <a:schemeClr val="tx1"/>
                </a:solidFill>
                <a:latin typeface="+mn-lt"/>
                <a:ea typeface="+mn-ea"/>
                <a:cs typeface="+mn-cs"/>
              </a:rPr>
              <a:t> and that</a:t>
            </a:r>
            <a:r>
              <a:rPr lang="fr-FR"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s thought to occur due to </a:t>
            </a:r>
            <a:r>
              <a:rPr lang="en-US" sz="1200" kern="1200" dirty="0" smtClean="0">
                <a:solidFill>
                  <a:schemeClr val="tx1"/>
                </a:solidFill>
                <a:latin typeface="+mn-lt"/>
                <a:ea typeface="+mn-ea"/>
                <a:cs typeface="+mn-cs"/>
              </a:rPr>
              <a:t>anti-inflammatory and anti-nociceptive properties</a:t>
            </a:r>
            <a:r>
              <a:rPr lang="en-US" sz="1200" kern="1200" baseline="0" dirty="0" smtClean="0">
                <a:solidFill>
                  <a:schemeClr val="tx1"/>
                </a:solidFill>
                <a:latin typeface="+mn-lt"/>
                <a:ea typeface="+mn-ea"/>
                <a:cs typeface="+mn-cs"/>
              </a:rPr>
              <a:t> within the injection.</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Can</a:t>
            </a:r>
            <a:r>
              <a:rPr lang="en-US" sz="1200" kern="1200" baseline="0" dirty="0" smtClean="0">
                <a:solidFill>
                  <a:schemeClr val="tx1"/>
                </a:solidFill>
                <a:latin typeface="+mn-lt"/>
                <a:ea typeface="+mn-ea"/>
                <a:cs typeface="+mn-cs"/>
              </a:rPr>
              <a:t> r</a:t>
            </a:r>
            <a:r>
              <a:rPr lang="en-US" sz="1200" kern="1200" dirty="0" smtClean="0">
                <a:solidFill>
                  <a:schemeClr val="tx1"/>
                </a:solidFill>
                <a:latin typeface="+mn-lt"/>
                <a:ea typeface="+mn-ea"/>
                <a:cs typeface="+mn-cs"/>
              </a:rPr>
              <a:t>epeat courses of viscosupplementation after six months.</a:t>
            </a: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beset evidence from a SR of 14 RCT (Trigkilidas et al. 2013) found</a:t>
            </a:r>
            <a:r>
              <a:rPr lang="en-US" sz="1200" kern="1200" baseline="0" dirty="0" smtClean="0">
                <a:solidFill>
                  <a:schemeClr val="tx1"/>
                </a:solidFill>
                <a:effectLst/>
                <a:latin typeface="+mn-lt"/>
                <a:ea typeface="+mn-ea"/>
                <a:cs typeface="+mn-cs"/>
              </a:rPr>
              <a:t> a short term effect of only 6-8wk</a:t>
            </a:r>
            <a:endParaRPr lang="en-US" sz="1200" kern="1200" dirty="0" smtClean="0">
              <a:solidFill>
                <a:schemeClr val="tx1"/>
              </a:solidFill>
              <a:effectLst/>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 Marshall KW. Viscosupplementation for osteoarthritis: current status, unresolved issues and future directions. </a:t>
            </a:r>
            <a:r>
              <a:rPr lang="en-US" sz="1200" i="1" kern="1200" dirty="0" smtClean="0">
                <a:solidFill>
                  <a:schemeClr val="tx1"/>
                </a:solidFill>
                <a:latin typeface="+mn-lt"/>
                <a:ea typeface="+mn-ea"/>
                <a:cs typeface="+mn-cs"/>
              </a:rPr>
              <a:t>J Rheumatol</a:t>
            </a:r>
            <a:r>
              <a:rPr lang="en-US" sz="1200" i="0" kern="1200" dirty="0" smtClean="0">
                <a:solidFill>
                  <a:schemeClr val="tx1"/>
                </a:solidFill>
                <a:latin typeface="+mn-lt"/>
                <a:ea typeface="+mn-ea"/>
                <a:cs typeface="+mn-cs"/>
              </a:rPr>
              <a:t>. 1998;25:2056–8.</a:t>
            </a:r>
          </a:p>
          <a:p>
            <a:r>
              <a:rPr lang="en-US" sz="1200" i="0" kern="1200" dirty="0" smtClean="0">
                <a:solidFill>
                  <a:schemeClr val="tx1"/>
                </a:solidFill>
                <a:latin typeface="+mn-lt"/>
                <a:ea typeface="+mn-ea"/>
                <a:cs typeface="+mn-cs"/>
              </a:rPr>
              <a:t>2. George E. Intra-articular hyaluronan treatment for osteoarthritis. </a:t>
            </a:r>
            <a:r>
              <a:rPr lang="en-US" sz="1200" i="1" kern="1200" dirty="0" smtClean="0">
                <a:solidFill>
                  <a:schemeClr val="tx1"/>
                </a:solidFill>
                <a:latin typeface="+mn-lt"/>
                <a:ea typeface="+mn-ea"/>
                <a:cs typeface="+mn-cs"/>
              </a:rPr>
              <a:t>Ann Rheum Dis</a:t>
            </a:r>
            <a:r>
              <a:rPr lang="en-US" sz="1200" i="0" kern="1200" dirty="0" smtClean="0">
                <a:solidFill>
                  <a:schemeClr val="tx1"/>
                </a:solidFill>
                <a:latin typeface="+mn-lt"/>
                <a:ea typeface="+mn-ea"/>
                <a:cs typeface="+mn-cs"/>
              </a:rPr>
              <a:t>. 1998;57:637–40</a:t>
            </a:r>
          </a:p>
        </p:txBody>
      </p:sp>
      <p:sp>
        <p:nvSpPr>
          <p:cNvPr id="4" name="Slide Number Placeholder 3"/>
          <p:cNvSpPr>
            <a:spLocks noGrp="1"/>
          </p:cNvSpPr>
          <p:nvPr>
            <p:ph type="sldNum" sz="quarter" idx="10"/>
          </p:nvPr>
        </p:nvSpPr>
        <p:spPr/>
        <p:txBody>
          <a:bodyPr/>
          <a:lstStyle/>
          <a:p>
            <a:fld id="{E82DA818-CA91-B74A-A44F-6C0DD4048223}" type="slidenum">
              <a:rPr lang="en-US" smtClean="0"/>
              <a:t>11</a:t>
            </a:fld>
            <a:endParaRPr lang="en-US" dirty="0"/>
          </a:p>
        </p:txBody>
      </p:sp>
    </p:spTree>
    <p:extLst>
      <p:ext uri="{BB962C8B-B14F-4D97-AF65-F5344CB8AC3E}">
        <p14:creationId xmlns:p14="http://schemas.microsoft.com/office/powerpoint/2010/main" val="578980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Corticosteroids are powerful anti-inflammatory medications.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This type of injection </a:t>
            </a:r>
            <a:r>
              <a:rPr lang="en-US" sz="1200" kern="1200" dirty="0" smtClean="0">
                <a:solidFill>
                  <a:schemeClr val="tx1"/>
                </a:solidFill>
                <a:latin typeface="+mn-lt"/>
                <a:ea typeface="+mn-ea"/>
                <a:cs typeface="+mn-cs"/>
              </a:rPr>
              <a:t>offers significant pain relief with only minimal discomfort. The distinct benefit of a corticosteroid injection is that</a:t>
            </a:r>
            <a:r>
              <a:rPr lang="en-US" sz="1200" kern="1200" baseline="0" dirty="0" smtClean="0">
                <a:solidFill>
                  <a:schemeClr val="tx1"/>
                </a:solidFill>
                <a:latin typeface="+mn-lt"/>
                <a:ea typeface="+mn-ea"/>
                <a:cs typeface="+mn-cs"/>
              </a:rPr>
              <a:t> the medication is </a:t>
            </a:r>
            <a:r>
              <a:rPr lang="en-US" sz="1200" kern="1200" dirty="0" smtClean="0">
                <a:solidFill>
                  <a:schemeClr val="tx1"/>
                </a:solidFill>
                <a:latin typeface="+mn-lt"/>
                <a:ea typeface="+mn-ea"/>
                <a:cs typeface="+mn-cs"/>
              </a:rPr>
              <a:t>localized to the area of  inflammation having a more rapid and powerful impact.</a:t>
            </a:r>
            <a:r>
              <a:rPr lang="en-US" sz="1200" kern="1200" baseline="0" dirty="0" smtClean="0">
                <a:solidFill>
                  <a:schemeClr val="tx1"/>
                </a:solidFill>
                <a:latin typeface="+mn-lt"/>
                <a:ea typeface="+mn-ea"/>
                <a:cs typeface="+mn-cs"/>
              </a:rPr>
              <a:t> Unlike </a:t>
            </a:r>
            <a:r>
              <a:rPr lang="en-US" sz="1200" kern="1200" dirty="0" smtClean="0">
                <a:solidFill>
                  <a:schemeClr val="tx1"/>
                </a:solidFill>
                <a:latin typeface="+mn-lt"/>
                <a:ea typeface="+mn-ea"/>
                <a:cs typeface="+mn-cs"/>
              </a:rPr>
              <a:t>traditional anti-inflammatory medications given by mouth, such as aspirin.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 single injection also can avoid certain side effects from oral anti-inflammatory medications, such as stomach irritation</a:t>
            </a:r>
            <a:endParaRPr lang="en-US" dirty="0" smtClean="0"/>
          </a:p>
          <a:p>
            <a:endParaRPr lang="en-US" b="1" dirty="0" smtClean="0"/>
          </a:p>
          <a:p>
            <a:r>
              <a:rPr lang="en-US" b="1" dirty="0" smtClean="0"/>
              <a:t>One major negative impact of these</a:t>
            </a:r>
            <a:r>
              <a:rPr lang="en-US" b="1" baseline="0" dirty="0" smtClean="0"/>
              <a:t> injection is the atrophy to all soft tissue. </a:t>
            </a:r>
            <a:r>
              <a:rPr lang="en-US" sz="1200" b="1" kern="1200" baseline="0" dirty="0" smtClean="0">
                <a:solidFill>
                  <a:schemeClr val="tx1"/>
                </a:solidFill>
                <a:latin typeface="+mn-lt"/>
                <a:ea typeface="+mn-ea"/>
                <a:cs typeface="+mn-cs"/>
              </a:rPr>
              <a:t>T</a:t>
            </a:r>
            <a:r>
              <a:rPr lang="en-US" sz="1200" b="1" kern="1200" dirty="0" smtClean="0">
                <a:solidFill>
                  <a:schemeClr val="tx1"/>
                </a:solidFill>
                <a:latin typeface="+mn-lt"/>
                <a:ea typeface="+mn-ea"/>
                <a:cs typeface="+mn-cs"/>
              </a:rPr>
              <a:t>he cartilage softens and the tendons weaken in the joint that is being treated, which can be permanent, </a:t>
            </a:r>
            <a:r>
              <a:rPr lang="en-US" sz="1200" b="0" kern="1200" dirty="0" smtClean="0">
                <a:solidFill>
                  <a:schemeClr val="tx1"/>
                </a:solidFill>
                <a:latin typeface="+mn-lt"/>
                <a:ea typeface="+mn-ea"/>
                <a:cs typeface="+mn-cs"/>
              </a:rPr>
              <a:t>there</a:t>
            </a:r>
            <a:r>
              <a:rPr lang="en-US" sz="1200" b="0" kern="1200" baseline="0" dirty="0" smtClean="0">
                <a:solidFill>
                  <a:schemeClr val="tx1"/>
                </a:solidFill>
                <a:latin typeface="+mn-lt"/>
                <a:ea typeface="+mn-ea"/>
                <a:cs typeface="+mn-cs"/>
              </a:rPr>
              <a:t> for recurrent injections are not recommended. </a:t>
            </a:r>
            <a:endParaRPr lang="en-US" b="1" dirty="0"/>
          </a:p>
        </p:txBody>
      </p:sp>
      <p:sp>
        <p:nvSpPr>
          <p:cNvPr id="4" name="Slide Number Placeholder 3"/>
          <p:cNvSpPr>
            <a:spLocks noGrp="1"/>
          </p:cNvSpPr>
          <p:nvPr>
            <p:ph type="sldNum" sz="quarter" idx="10"/>
          </p:nvPr>
        </p:nvSpPr>
        <p:spPr/>
        <p:txBody>
          <a:bodyPr/>
          <a:lstStyle/>
          <a:p>
            <a:fld id="{E82DA818-CA91-B74A-A44F-6C0DD4048223}" type="slidenum">
              <a:rPr lang="en-US" smtClean="0"/>
              <a:t>12</a:t>
            </a:fld>
            <a:endParaRPr lang="en-US" dirty="0"/>
          </a:p>
        </p:txBody>
      </p:sp>
    </p:spTree>
    <p:extLst>
      <p:ext uri="{BB962C8B-B14F-4D97-AF65-F5344CB8AC3E}">
        <p14:creationId xmlns:p14="http://schemas.microsoft.com/office/powerpoint/2010/main" val="94347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PRP</a:t>
            </a:r>
            <a:r>
              <a:rPr lang="en-US" sz="1200" kern="1200" baseline="0" dirty="0" smtClean="0">
                <a:solidFill>
                  <a:schemeClr val="tx1"/>
                </a:solidFill>
                <a:latin typeface="+mn-lt"/>
                <a:ea typeface="+mn-ea"/>
                <a:cs typeface="+mn-cs"/>
              </a:rPr>
              <a:t>: Still have not been shown to regrown articular cartilage, but has been shown to, reduce pain, improve function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All injections decrease pain, and improve function if one form or another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An interesting fact you will want to keep in mind is that all</a:t>
            </a:r>
            <a:r>
              <a:rPr lang="en-US" baseline="0" dirty="0" smtClean="0"/>
              <a:t> injections have a high placebo effect.</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review</a:t>
            </a:r>
            <a:r>
              <a:rPr lang="en-US" sz="1200" kern="1200" dirty="0" smtClean="0">
                <a:solidFill>
                  <a:schemeClr val="tx1"/>
                </a:solidFill>
                <a:effectLst/>
                <a:latin typeface="+mn-lt"/>
                <a:ea typeface="+mn-ea"/>
                <a:cs typeface="+mn-cs"/>
              </a:rPr>
              <a:t> of</a:t>
            </a:r>
            <a:r>
              <a:rPr lang="en-US" sz="1200" kern="1200" baseline="0" dirty="0" smtClean="0">
                <a:solidFill>
                  <a:schemeClr val="tx1"/>
                </a:solidFill>
                <a:effectLst/>
                <a:latin typeface="+mn-lt"/>
                <a:ea typeface="+mn-ea"/>
                <a:cs typeface="+mn-cs"/>
              </a:rPr>
              <a:t> 14 RCT. </a:t>
            </a:r>
            <a:r>
              <a:rPr lang="en-US" sz="1200" kern="1200" dirty="0" smtClean="0">
                <a:solidFill>
                  <a:schemeClr val="tx1"/>
                </a:solidFill>
                <a:effectLst/>
                <a:latin typeface="+mn-lt"/>
                <a:ea typeface="+mn-ea"/>
                <a:cs typeface="+mn-cs"/>
              </a:rPr>
              <a:t>Found in most trials, the placebo group had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significant reduction in pain scores and improvement of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function from the baseline</a:t>
            </a:r>
            <a:r>
              <a:rPr lang="en-US" sz="1200" kern="1200" baseline="0" dirty="0" smtClean="0">
                <a:solidFill>
                  <a:schemeClr val="tx1"/>
                </a:solidFill>
                <a:effectLst/>
                <a:latin typeface="+mn-lt"/>
                <a:ea typeface="+mn-ea"/>
                <a:cs typeface="+mn-cs"/>
              </a:rPr>
              <a:t> as well</a:t>
            </a:r>
            <a:endParaRPr lang="en-US" sz="1200" kern="1200" dirty="0" smtClean="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Main</a:t>
            </a:r>
            <a:r>
              <a:rPr lang="en-US" baseline="0" dirty="0" smtClean="0"/>
              <a:t> point being, t</a:t>
            </a:r>
            <a:r>
              <a:rPr lang="en-US" dirty="0" smtClean="0"/>
              <a:t>ake advantage of the decreased pain but using this time</a:t>
            </a:r>
            <a:r>
              <a:rPr lang="en-US" baseline="0" dirty="0" smtClean="0"/>
              <a:t> in increase LE strength, and improve fitness so when the injections wear-off you can continue to have decreased pain.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13</a:t>
            </a:fld>
            <a:endParaRPr lang="en-US" dirty="0"/>
          </a:p>
        </p:txBody>
      </p:sp>
    </p:spTree>
    <p:extLst>
      <p:ext uri="{BB962C8B-B14F-4D97-AF65-F5344CB8AC3E}">
        <p14:creationId xmlns:p14="http://schemas.microsoft.com/office/powerpoint/2010/main" val="2161997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Arthroscopic debridement (AD) involves using instruments to remove damaged cartilage or bone. Often the doctor will use a tool to spray fluid to wash and suck out all debris around the joint. Then, the parts of the joint bone that are loose or misshapen are removed.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a:t>
            </a:r>
            <a:r>
              <a:rPr lang="en-US" sz="1200" kern="1200" baseline="0" dirty="0" smtClean="0">
                <a:solidFill>
                  <a:schemeClr val="tx1"/>
                </a:solidFill>
                <a:latin typeface="+mn-lt"/>
                <a:ea typeface="+mn-ea"/>
                <a:cs typeface="+mn-cs"/>
              </a:rPr>
              <a:t> has been shown not to have an effect on improving function.</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Probably does not improve pain or ability to function compared to placebo (sham surgery)</a:t>
            </a:r>
          </a:p>
          <a:p>
            <a:r>
              <a:rPr lang="en-US" sz="1200" kern="1200" dirty="0" smtClean="0">
                <a:solidFill>
                  <a:schemeClr val="tx1"/>
                </a:solidFill>
                <a:latin typeface="+mn-lt"/>
                <a:ea typeface="+mn-ea"/>
                <a:cs typeface="+mn-cs"/>
              </a:rPr>
              <a:t>- Probably leads to little or no difference in pain or ability to function compared to lavage</a:t>
            </a:r>
          </a:p>
          <a:p>
            <a:r>
              <a:rPr lang="en-US" sz="1200" kern="1200" dirty="0" smtClean="0">
                <a:solidFill>
                  <a:schemeClr val="tx1"/>
                </a:solidFill>
                <a:latin typeface="+mn-lt"/>
                <a:ea typeface="+mn-ea"/>
                <a:cs typeface="+mn-cs"/>
              </a:rPr>
              <a:t>- May improve pain compared to washout</a:t>
            </a:r>
          </a:p>
          <a:p>
            <a:pPr marL="171450" indent="-171450">
              <a:buFontTx/>
              <a:buChar char="-"/>
            </a:pPr>
            <a:r>
              <a:rPr lang="en-US" sz="1200" kern="1200" dirty="0" smtClean="0">
                <a:solidFill>
                  <a:schemeClr val="tx1"/>
                </a:solidFill>
                <a:latin typeface="+mn-lt"/>
                <a:ea typeface="+mn-ea"/>
                <a:cs typeface="+mn-cs"/>
              </a:rPr>
              <a:t>May not lead to any difference in pain or ability to function compared to closed needle joint lavage</a:t>
            </a:r>
          </a:p>
          <a:p>
            <a:pPr marL="171450" indent="-171450">
              <a:buFontTx/>
              <a:buChar char="-"/>
            </a:pPr>
            <a:endParaRPr lang="en-US" sz="1200" kern="1200" dirty="0" smtClean="0">
              <a:solidFill>
                <a:schemeClr val="tx1"/>
              </a:solidFill>
              <a:latin typeface="+mn-lt"/>
              <a:ea typeface="+mn-ea"/>
              <a:cs typeface="+mn-cs"/>
            </a:endParaRPr>
          </a:p>
          <a:p>
            <a:pPr marL="171450" indent="-171450">
              <a:buFontTx/>
              <a:buChar char="-"/>
            </a:pPr>
            <a:endParaRPr lang="en-US" sz="1200" kern="1200" dirty="0" smtClean="0">
              <a:solidFill>
                <a:schemeClr val="tx1"/>
              </a:solidFill>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Laupattarakasem et al. 2008</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14</a:t>
            </a:fld>
            <a:endParaRPr lang="en-US" dirty="0"/>
          </a:p>
        </p:txBody>
      </p:sp>
    </p:spTree>
    <p:extLst>
      <p:ext uri="{BB962C8B-B14F-4D97-AF65-F5344CB8AC3E}">
        <p14:creationId xmlns:p14="http://schemas.microsoft.com/office/powerpoint/2010/main" val="1538006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may be the treatment</a:t>
            </a:r>
            <a:r>
              <a:rPr lang="en-US" sz="1200" kern="1200" baseline="0" dirty="0" smtClean="0">
                <a:solidFill>
                  <a:schemeClr val="tx1"/>
                </a:solidFill>
                <a:latin typeface="+mn-lt"/>
                <a:ea typeface="+mn-ea"/>
                <a:cs typeface="+mn-cs"/>
              </a:rPr>
              <a:t> you are most aware of, total knee replacements. Bottom line……it works well most of the time.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Because its still a surgery you always take the typical risk or infection, complications or failing of hardware.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16</a:t>
            </a:fld>
            <a:endParaRPr lang="en-US" dirty="0"/>
          </a:p>
        </p:txBody>
      </p:sp>
    </p:spTree>
    <p:extLst>
      <p:ext uri="{BB962C8B-B14F-4D97-AF65-F5344CB8AC3E}">
        <p14:creationId xmlns:p14="http://schemas.microsoft.com/office/powerpoint/2010/main" val="4088934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clear guidelines or agreed, evidence-based indications for TKR </a:t>
            </a:r>
          </a:p>
          <a:p>
            <a:r>
              <a:rPr lang="en-US" sz="1200" kern="1200" dirty="0" smtClean="0">
                <a:solidFill>
                  <a:schemeClr val="tx1"/>
                </a:solidFill>
                <a:latin typeface="+mn-lt"/>
                <a:ea typeface="+mn-ea"/>
                <a:cs typeface="+mn-cs"/>
              </a:rPr>
              <a:t>Although</a:t>
            </a:r>
            <a:r>
              <a:rPr lang="en-US" sz="1200" kern="1200" baseline="0" dirty="0" smtClean="0">
                <a:solidFill>
                  <a:schemeClr val="tx1"/>
                </a:solidFill>
                <a:latin typeface="+mn-lt"/>
                <a:ea typeface="+mn-ea"/>
                <a:cs typeface="+mn-cs"/>
              </a:rPr>
              <a:t> age (50-80) and BMI are major concerns of surgeons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limits your everyday activities</a:t>
            </a:r>
          </a:p>
          <a:p>
            <a:pPr marL="171450" indent="-171450">
              <a:buFont typeface="Arial"/>
              <a:buChar char="•"/>
            </a:pPr>
            <a:r>
              <a:rPr lang="en-US" sz="1200" kern="1200" dirty="0" smtClean="0">
                <a:solidFill>
                  <a:schemeClr val="tx1"/>
                </a:solidFill>
                <a:latin typeface="+mn-lt"/>
                <a:ea typeface="+mn-ea"/>
                <a:cs typeface="+mn-cs"/>
              </a:rPr>
              <a:t>walking,</a:t>
            </a:r>
          </a:p>
          <a:p>
            <a:pPr marL="171450" indent="-171450">
              <a:buFont typeface="Arial"/>
              <a:buChar char="•"/>
            </a:pPr>
            <a:r>
              <a:rPr lang="en-US" sz="1200" kern="1200" dirty="0" smtClean="0">
                <a:solidFill>
                  <a:schemeClr val="tx1"/>
                </a:solidFill>
                <a:latin typeface="+mn-lt"/>
                <a:ea typeface="+mn-ea"/>
                <a:cs typeface="+mn-cs"/>
              </a:rPr>
              <a:t>climbing stairs</a:t>
            </a:r>
          </a:p>
          <a:p>
            <a:pPr marL="171450" indent="-171450">
              <a:buFont typeface="Arial"/>
              <a:buChar char="•"/>
            </a:pPr>
            <a:r>
              <a:rPr lang="en-US" sz="1200" kern="1200" dirty="0" smtClean="0">
                <a:solidFill>
                  <a:schemeClr val="tx1"/>
                </a:solidFill>
                <a:latin typeface="+mn-lt"/>
                <a:ea typeface="+mn-ea"/>
                <a:cs typeface="+mn-cs"/>
              </a:rPr>
              <a:t>getting in and out of chairs.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Chronic knee inflammation that does not improve with rest or medications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Knee deformity — severe</a:t>
            </a:r>
            <a:r>
              <a:rPr lang="en-US" sz="1200" kern="1200" baseline="0" dirty="0" smtClean="0">
                <a:solidFill>
                  <a:schemeClr val="tx1"/>
                </a:solidFill>
                <a:latin typeface="+mn-lt"/>
                <a:ea typeface="+mn-ea"/>
                <a:cs typeface="+mn-cs"/>
              </a:rPr>
              <a:t> case of knocked kneed (valgus) or and pt. being bow legged (varus)</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Failure</a:t>
            </a:r>
          </a:p>
          <a:p>
            <a:r>
              <a:rPr lang="en-US" sz="1200" kern="1200" dirty="0" smtClean="0">
                <a:solidFill>
                  <a:schemeClr val="tx1"/>
                </a:solidFill>
                <a:latin typeface="+mn-lt"/>
                <a:ea typeface="+mn-ea"/>
                <a:cs typeface="+mn-cs"/>
              </a:rPr>
              <a:t> anti-inflammatory medications</a:t>
            </a:r>
          </a:p>
          <a:p>
            <a:r>
              <a:rPr lang="en-US" sz="1200" kern="1200" dirty="0" smtClean="0">
                <a:solidFill>
                  <a:schemeClr val="tx1"/>
                </a:solidFill>
                <a:latin typeface="+mn-lt"/>
                <a:ea typeface="+mn-ea"/>
                <a:cs typeface="+mn-cs"/>
              </a:rPr>
              <a:t>injections</a:t>
            </a:r>
          </a:p>
          <a:p>
            <a:r>
              <a:rPr lang="en-US" sz="1200" kern="1200" dirty="0" smtClean="0">
                <a:solidFill>
                  <a:schemeClr val="tx1"/>
                </a:solidFill>
                <a:latin typeface="+mn-lt"/>
                <a:ea typeface="+mn-ea"/>
                <a:cs typeface="+mn-cs"/>
              </a:rPr>
              <a:t>injections, physical therapy</a:t>
            </a:r>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18</a:t>
            </a:fld>
            <a:endParaRPr lang="en-US" dirty="0"/>
          </a:p>
        </p:txBody>
      </p:sp>
    </p:spTree>
    <p:extLst>
      <p:ext uri="{BB962C8B-B14F-4D97-AF65-F5344CB8AC3E}">
        <p14:creationId xmlns:p14="http://schemas.microsoft.com/office/powerpoint/2010/main" val="3830138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surgeons advise against high-impact activities such as running, jogging, jumping, or other high-impact sports for the rest of your life after surgery.</a:t>
            </a:r>
            <a:r>
              <a:rPr lang="en-US" sz="1200" kern="1200" baseline="0" dirty="0" smtClean="0">
                <a:solidFill>
                  <a:schemeClr val="tx1"/>
                </a:solidFill>
                <a:latin typeface="+mn-lt"/>
                <a:ea typeface="+mn-ea"/>
                <a:cs typeface="+mn-cs"/>
              </a:rPr>
              <a:t> The may lead to the </a:t>
            </a:r>
            <a:r>
              <a:rPr lang="en-US" sz="1200" kern="1200" dirty="0" smtClean="0">
                <a:solidFill>
                  <a:schemeClr val="tx1"/>
                </a:solidFill>
                <a:latin typeface="+mn-lt"/>
                <a:ea typeface="+mn-ea"/>
                <a:cs typeface="+mn-cs"/>
              </a:rPr>
              <a:t>knee replacement to loosen and become painful</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Severe obesity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significantly associated with worsened pain. BMI &gt;30</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studies have found that obese patients have a higher percent of revisions due to loosening of the prosthesis compared to non-obese patients </a:t>
            </a:r>
            <a:endParaRPr lang="en-US" dirty="0" smtClean="0"/>
          </a:p>
          <a:p>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chronic pain unrelated to knee OA such as hip or other joint pain that would compromise rehab </a:t>
            </a:r>
          </a:p>
          <a:p>
            <a:endParaRPr lang="en-US" dirty="0" smtClean="0"/>
          </a:p>
        </p:txBody>
      </p:sp>
      <p:sp>
        <p:nvSpPr>
          <p:cNvPr id="4" name="Slide Number Placeholder 3"/>
          <p:cNvSpPr>
            <a:spLocks noGrp="1"/>
          </p:cNvSpPr>
          <p:nvPr>
            <p:ph type="sldNum" sz="quarter" idx="10"/>
          </p:nvPr>
        </p:nvSpPr>
        <p:spPr/>
        <p:txBody>
          <a:bodyPr/>
          <a:lstStyle/>
          <a:p>
            <a:fld id="{E82DA818-CA91-B74A-A44F-6C0DD4048223}" type="slidenum">
              <a:rPr lang="en-US" smtClean="0"/>
              <a:t>19</a:t>
            </a:fld>
            <a:endParaRPr lang="en-US" dirty="0"/>
          </a:p>
        </p:txBody>
      </p:sp>
    </p:spTree>
    <p:extLst>
      <p:ext uri="{BB962C8B-B14F-4D97-AF65-F5344CB8AC3E}">
        <p14:creationId xmlns:p14="http://schemas.microsoft.com/office/powerpoint/2010/main" val="254893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 running, jogging, or kneeling after surgery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Primary purpose of therapy is to regain ROM, and functional movement , full extension is key, and the last thing to return. </a:t>
            </a:r>
            <a:r>
              <a:rPr lang="en-US" sz="1200" b="0" i="0" u="none" strike="noStrike" kern="1200" baseline="0" dirty="0" smtClean="0">
                <a:solidFill>
                  <a:schemeClr val="tx1"/>
                </a:solidFill>
                <a:effectLst>
                  <a:glow rad="228600">
                    <a:schemeClr val="accent5">
                      <a:satMod val="175000"/>
                      <a:alpha val="40000"/>
                    </a:schemeClr>
                  </a:glow>
                </a:effectLst>
                <a:latin typeface="+mn-lt"/>
                <a:ea typeface="+mn-ea"/>
                <a:cs typeface="+mn-cs"/>
              </a:rPr>
              <a:t>Increase strength and function??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Replacements currently last from 15-20 years depending on wear and tare.</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Lowe et al . SR</a:t>
            </a:r>
          </a:p>
        </p:txBody>
      </p:sp>
      <p:sp>
        <p:nvSpPr>
          <p:cNvPr id="4" name="Slide Number Placeholder 3"/>
          <p:cNvSpPr>
            <a:spLocks noGrp="1"/>
          </p:cNvSpPr>
          <p:nvPr>
            <p:ph type="sldNum" sz="quarter" idx="10"/>
          </p:nvPr>
        </p:nvSpPr>
        <p:spPr/>
        <p:txBody>
          <a:bodyPr/>
          <a:lstStyle/>
          <a:p>
            <a:fld id="{E82DA818-CA91-B74A-A44F-6C0DD4048223}" type="slidenum">
              <a:rPr lang="en-US" smtClean="0"/>
              <a:t>20</a:t>
            </a:fld>
            <a:endParaRPr lang="en-US" dirty="0"/>
          </a:p>
        </p:txBody>
      </p:sp>
    </p:spTree>
    <p:extLst>
      <p:ext uri="{BB962C8B-B14F-4D97-AF65-F5344CB8AC3E}">
        <p14:creationId xmlns:p14="http://schemas.microsoft.com/office/powerpoint/2010/main" val="963045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Now</a:t>
            </a:r>
            <a:r>
              <a:rPr lang="en-US" sz="1200" kern="1200" baseline="0" dirty="0" smtClean="0">
                <a:solidFill>
                  <a:schemeClr val="tx1"/>
                </a:solidFill>
                <a:latin typeface="+mn-lt"/>
                <a:ea typeface="+mn-ea"/>
                <a:cs typeface="+mn-cs"/>
              </a:rPr>
              <a:t> I’m going to talk about why exercise is the most important component in managing knee OA.</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Regular exercise can actually lessen — and even relieve — arthritis pain and other symptoms, such as stiffness and swelling</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Exercise maintains the joint’s full range of motion. -</a:t>
            </a:r>
            <a:r>
              <a:rPr lang="en-US" sz="1200" kern="1200" dirty="0" smtClean="0">
                <a:solidFill>
                  <a:schemeClr val="tx1"/>
                </a:solidFill>
                <a:latin typeface="+mn-lt"/>
                <a:ea typeface="+mn-ea"/>
                <a:cs typeface="+mn-cs"/>
                <a:sym typeface="Wingdings"/>
              </a:rPr>
              <a:t> allowing</a:t>
            </a:r>
            <a:r>
              <a:rPr lang="en-US" sz="1200" kern="1200" baseline="0" dirty="0" smtClean="0">
                <a:solidFill>
                  <a:schemeClr val="tx1"/>
                </a:solidFill>
                <a:latin typeface="+mn-lt"/>
                <a:ea typeface="+mn-ea"/>
                <a:cs typeface="+mn-cs"/>
                <a:sym typeface="Wingdings"/>
              </a:rPr>
              <a:t> for daily task like bending, stairs, standing up from chairs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amount of synovial fluid in your joints increases which provides lubrication as well</a:t>
            </a:r>
            <a:r>
              <a:rPr lang="en-US" sz="1200" kern="1200" baseline="0" dirty="0" smtClean="0">
                <a:solidFill>
                  <a:schemeClr val="tx1"/>
                </a:solidFill>
                <a:latin typeface="+mn-lt"/>
                <a:ea typeface="+mn-ea"/>
                <a:cs typeface="+mn-cs"/>
              </a:rPr>
              <a:t> decreases </a:t>
            </a:r>
            <a:r>
              <a:rPr lang="en-US" sz="1200" b="0" i="0" u="none" strike="noStrike" kern="1200" baseline="0" dirty="0" smtClean="0">
                <a:solidFill>
                  <a:schemeClr val="tx1"/>
                </a:solidFill>
                <a:latin typeface="+mn-lt"/>
                <a:ea typeface="+mn-ea"/>
                <a:cs typeface="+mn-cs"/>
              </a:rPr>
              <a:t>inflammatory mediators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Decreasing</a:t>
            </a:r>
            <a:r>
              <a:rPr lang="en-US" sz="1200" kern="1200" baseline="0" dirty="0" smtClean="0">
                <a:solidFill>
                  <a:schemeClr val="tx1"/>
                </a:solidFill>
                <a:latin typeface="+mn-lt"/>
                <a:ea typeface="+mn-ea"/>
                <a:cs typeface="+mn-cs"/>
              </a:rPr>
              <a:t> body weight is an important factor also.  1</a:t>
            </a:r>
            <a:r>
              <a:rPr lang="en-US" sz="1200" kern="1200" dirty="0" smtClean="0">
                <a:solidFill>
                  <a:schemeClr val="tx1"/>
                </a:solidFill>
                <a:latin typeface="+mn-lt"/>
                <a:ea typeface="+mn-ea"/>
                <a:cs typeface="+mn-cs"/>
              </a:rPr>
              <a:t> lb. of fat loss equates to  4lb</a:t>
            </a:r>
            <a:r>
              <a:rPr lang="en-US" sz="1200" kern="1200" baseline="0" dirty="0" smtClean="0">
                <a:solidFill>
                  <a:schemeClr val="tx1"/>
                </a:solidFill>
                <a:latin typeface="+mn-lt"/>
                <a:ea typeface="+mn-ea"/>
                <a:cs typeface="+mn-cs"/>
              </a:rPr>
              <a:t>s of </a:t>
            </a:r>
            <a:r>
              <a:rPr lang="en-US" sz="1200" kern="1200" dirty="0" smtClean="0">
                <a:solidFill>
                  <a:schemeClr val="tx1"/>
                </a:solidFill>
                <a:latin typeface="+mn-lt"/>
                <a:ea typeface="+mn-ea"/>
                <a:cs typeface="+mn-cs"/>
              </a:rPr>
              <a:t> decrease on knee pressure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5 LBS of fat</a:t>
            </a:r>
            <a:r>
              <a:rPr lang="en-US" sz="1200" kern="1200" baseline="0" dirty="0" smtClean="0">
                <a:solidFill>
                  <a:schemeClr val="tx1"/>
                </a:solidFill>
                <a:latin typeface="+mn-lt"/>
                <a:ea typeface="+mn-ea"/>
                <a:cs typeface="+mn-cs"/>
              </a:rPr>
              <a:t> loss =  decrease of 20lbs of pressure on knee, which can be huge in reliving knee pain</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82DA818-CA91-B74A-A44F-6C0DD4048223}" type="slidenum">
              <a:rPr lang="en-US" smtClean="0"/>
              <a:t>22</a:t>
            </a:fld>
            <a:endParaRPr lang="en-US" dirty="0"/>
          </a:p>
        </p:txBody>
      </p:sp>
    </p:spTree>
    <p:extLst>
      <p:ext uri="{BB962C8B-B14F-4D97-AF65-F5344CB8AC3E}">
        <p14:creationId xmlns:p14="http://schemas.microsoft.com/office/powerpoint/2010/main" val="2108784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latin typeface="+mn-lt"/>
                <a:ea typeface="+mn-ea"/>
                <a:cs typeface="+mn-cs"/>
              </a:rPr>
              <a:t>Signs you should see your health care provider:</a:t>
            </a:r>
          </a:p>
          <a:p>
            <a:r>
              <a:rPr lang="en-US" sz="1200" kern="1200" dirty="0" smtClean="0">
                <a:solidFill>
                  <a:schemeClr val="tx1"/>
                </a:solidFill>
                <a:latin typeface="+mn-lt"/>
                <a:ea typeface="+mn-ea"/>
                <a:cs typeface="+mn-cs"/>
              </a:rPr>
              <a:t>Pain is sharp, stabbing, and constant.</a:t>
            </a:r>
          </a:p>
          <a:p>
            <a:r>
              <a:rPr lang="en-US" sz="1200" kern="1200" dirty="0" smtClean="0">
                <a:solidFill>
                  <a:schemeClr val="tx1"/>
                </a:solidFill>
                <a:latin typeface="+mn-lt"/>
                <a:ea typeface="+mn-ea"/>
                <a:cs typeface="+mn-cs"/>
              </a:rPr>
              <a:t>Pain that causes you to limp.</a:t>
            </a:r>
          </a:p>
          <a:p>
            <a:r>
              <a:rPr lang="en-US" sz="1200" kern="1200" dirty="0" smtClean="0">
                <a:solidFill>
                  <a:schemeClr val="tx1"/>
                </a:solidFill>
                <a:latin typeface="+mn-lt"/>
                <a:ea typeface="+mn-ea"/>
                <a:cs typeface="+mn-cs"/>
              </a:rPr>
              <a:t>Pain that lasts more than 2 hours after exercise or gets worse at night.</a:t>
            </a:r>
          </a:p>
          <a:p>
            <a:r>
              <a:rPr lang="en-US" sz="1200" kern="1200" dirty="0" smtClean="0">
                <a:solidFill>
                  <a:schemeClr val="tx1"/>
                </a:solidFill>
                <a:latin typeface="+mn-lt"/>
                <a:ea typeface="+mn-ea"/>
                <a:cs typeface="+mn-cs"/>
              </a:rPr>
              <a:t>Pain is not relieved by rest, medication, or hot/cold packs.</a:t>
            </a:r>
          </a:p>
          <a:p>
            <a:r>
              <a:rPr lang="en-US" sz="1200" kern="1200" dirty="0" smtClean="0">
                <a:solidFill>
                  <a:schemeClr val="tx1"/>
                </a:solidFill>
                <a:latin typeface="+mn-lt"/>
                <a:ea typeface="+mn-ea"/>
                <a:cs typeface="+mn-cs"/>
              </a:rPr>
              <a:t>Large increases in swelling or your joints feel “hot” or are red.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Good pain </a:t>
            </a:r>
          </a:p>
          <a:p>
            <a:r>
              <a:rPr lang="en-US" sz="1200" kern="1200" dirty="0" smtClean="0">
                <a:solidFill>
                  <a:schemeClr val="tx1"/>
                </a:solidFill>
                <a:latin typeface="+mn-lt"/>
                <a:ea typeface="+mn-ea"/>
                <a:cs typeface="+mn-cs"/>
              </a:rPr>
              <a:t>DOMS</a:t>
            </a:r>
            <a:r>
              <a:rPr lang="en-US" sz="1200" kern="1200" baseline="0" dirty="0" smtClean="0">
                <a:solidFill>
                  <a:schemeClr val="tx1"/>
                </a:solidFill>
                <a:latin typeface="+mn-lt"/>
                <a:ea typeface="+mn-ea"/>
                <a:cs typeface="+mn-cs"/>
              </a:rPr>
              <a:t> – soreness after a workout that may last up to 72 hours.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23</a:t>
            </a:fld>
            <a:endParaRPr lang="en-US" dirty="0"/>
          </a:p>
        </p:txBody>
      </p:sp>
    </p:spTree>
    <p:extLst>
      <p:ext uri="{BB962C8B-B14F-4D97-AF65-F5344CB8AC3E}">
        <p14:creationId xmlns:p14="http://schemas.microsoft.com/office/powerpoint/2010/main" val="1062591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basic anatomy of the knee</a:t>
            </a:r>
          </a:p>
          <a:p>
            <a:r>
              <a:rPr lang="en-US" baseline="0" dirty="0" smtClean="0"/>
              <a:t>Femur (thigh bone) and Tibia (lower part of the leg, shine bone )</a:t>
            </a:r>
          </a:p>
          <a:p>
            <a:r>
              <a:rPr lang="en-US" baseline="0" dirty="0" smtClean="0"/>
              <a:t>The meniscus and articular cartilage which contributes to the  shock absorption </a:t>
            </a:r>
          </a:p>
          <a:p>
            <a:r>
              <a:rPr lang="en-US" baseline="0" dirty="0" smtClean="0"/>
              <a:t>Ligaments which help keep the joint aligned properly </a:t>
            </a:r>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3</a:t>
            </a:fld>
            <a:endParaRPr lang="en-US" dirty="0"/>
          </a:p>
        </p:txBody>
      </p:sp>
    </p:spTree>
    <p:extLst>
      <p:ext uri="{BB962C8B-B14F-4D97-AF65-F5344CB8AC3E}">
        <p14:creationId xmlns:p14="http://schemas.microsoft.com/office/powerpoint/2010/main" val="2582924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negative cycle which is common with people suffering from knee pain,   and the one we want to avoid  </a:t>
            </a:r>
          </a:p>
          <a:p>
            <a:endParaRPr lang="en-US" baseline="0" dirty="0" smtClean="0"/>
          </a:p>
          <a:p>
            <a:r>
              <a:rPr lang="en-US" baseline="0" dirty="0" smtClean="0"/>
              <a:t>Starts with Exercise </a:t>
            </a:r>
          </a:p>
          <a:p>
            <a:r>
              <a:rPr lang="en-US" baseline="0" dirty="0" smtClean="0"/>
              <a:t>We stop because it hurts </a:t>
            </a:r>
            <a:r>
              <a:rPr lang="en-US" baseline="0" dirty="0" smtClean="0">
                <a:sym typeface="Wingdings"/>
              </a:rPr>
              <a:t> leads to wt gain and decreased strength and inactivity  which in turn leads to stiffness, pain and other OA s/s  </a:t>
            </a:r>
          </a:p>
          <a:p>
            <a:endParaRPr lang="en-US" baseline="0" dirty="0" smtClean="0">
              <a:sym typeface="Wingdings"/>
            </a:endParaRPr>
          </a:p>
          <a:p>
            <a:r>
              <a:rPr lang="en-US" baseline="0" dirty="0" smtClean="0">
                <a:sym typeface="Wingdings"/>
              </a:rPr>
              <a:t>Instead of stopping exercise we should modify activity and or exercise so you can continue to lose weight if needed, increase strength, and improve function and activity level  </a:t>
            </a:r>
          </a:p>
          <a:p>
            <a:endParaRPr lang="en-US" baseline="0" dirty="0" smtClean="0">
              <a:sym typeface="Wingdings"/>
            </a:endParaRPr>
          </a:p>
          <a:p>
            <a:r>
              <a:rPr lang="en-US" baseline="0" dirty="0" smtClean="0">
                <a:sym typeface="Wingdings"/>
              </a:rPr>
              <a:t>Modify</a:t>
            </a:r>
          </a:p>
          <a:p>
            <a:endParaRPr lang="en-US" baseline="0" dirty="0" smtClean="0">
              <a:sym typeface="Wingdings"/>
            </a:endParaRPr>
          </a:p>
          <a:p>
            <a:r>
              <a:rPr lang="en-US" baseline="0" dirty="0" smtClean="0">
                <a:sym typeface="Wingdings"/>
              </a:rPr>
              <a:t>Running hurts  Walk </a:t>
            </a:r>
          </a:p>
          <a:p>
            <a:r>
              <a:rPr lang="en-US" baseline="0" dirty="0" smtClean="0">
                <a:sym typeface="Wingdings"/>
              </a:rPr>
              <a:t>Walking hurts  walking on a softer surface or change shoes </a:t>
            </a:r>
          </a:p>
          <a:p>
            <a:r>
              <a:rPr lang="en-US" baseline="0" dirty="0" smtClean="0">
                <a:sym typeface="Wingdings"/>
              </a:rPr>
              <a:t>Try bike riding </a:t>
            </a:r>
          </a:p>
          <a:p>
            <a:r>
              <a:rPr lang="en-US" baseline="0" dirty="0" smtClean="0">
                <a:sym typeface="Wingdings"/>
              </a:rPr>
              <a:t>Pool activities </a:t>
            </a:r>
          </a:p>
          <a:p>
            <a:endParaRPr lang="en-US" baseline="0" dirty="0" smtClean="0">
              <a:sym typeface="Wingdings"/>
            </a:endParaRPr>
          </a:p>
          <a:p>
            <a:r>
              <a:rPr lang="en-US" baseline="0" dirty="0" smtClean="0">
                <a:sym typeface="Wingdings"/>
              </a:rPr>
              <a:t>We want to stay active ! And keep moving !</a:t>
            </a:r>
          </a:p>
          <a:p>
            <a:endParaRPr lang="en-US" baseline="0" dirty="0" smtClean="0">
              <a:sym typeface="Wingdings"/>
            </a:endParaRPr>
          </a:p>
          <a:p>
            <a:endParaRPr lang="en-US" baseline="0" dirty="0" smtClean="0">
              <a:sym typeface="Wingdings"/>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24</a:t>
            </a:fld>
            <a:endParaRPr lang="en-US" dirty="0"/>
          </a:p>
        </p:txBody>
      </p:sp>
    </p:spTree>
    <p:extLst>
      <p:ext uri="{BB962C8B-B14F-4D97-AF65-F5344CB8AC3E}">
        <p14:creationId xmlns:p14="http://schemas.microsoft.com/office/powerpoint/2010/main" val="3608696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Developing</a:t>
            </a:r>
            <a:r>
              <a:rPr lang="en-US" baseline="0" dirty="0" smtClean="0"/>
              <a:t> an action plan to manage OA is Key to staying active.</a:t>
            </a:r>
          </a:p>
          <a:p>
            <a:endParaRPr lang="en-US" baseline="0" dirty="0" smtClean="0"/>
          </a:p>
          <a:p>
            <a:r>
              <a:rPr lang="en-US" baseline="0" dirty="0" smtClean="0"/>
              <a:t>Today were getting educated, and that can continue with Erin, a physical therapist, or your doctor </a:t>
            </a:r>
          </a:p>
          <a:p>
            <a:endParaRPr lang="en-US" baseline="0" dirty="0" smtClean="0"/>
          </a:p>
          <a:p>
            <a:r>
              <a:rPr lang="en-US" baseline="0" dirty="0" smtClean="0"/>
              <a:t>Start exercising, its never to late, and definitely not to early </a:t>
            </a:r>
          </a:p>
          <a:p>
            <a:endParaRPr lang="en-US" baseline="0" dirty="0" smtClean="0"/>
          </a:p>
          <a:p>
            <a:r>
              <a:rPr lang="en-US" baseline="0" dirty="0" smtClean="0"/>
              <a:t>If needed </a:t>
            </a:r>
            <a:r>
              <a:rPr lang="en-US" baseline="0" dirty="0" smtClean="0">
                <a:sym typeface="Wingdings"/>
              </a:rPr>
              <a:t> Lose weight or/ and strengthen </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25</a:t>
            </a:fld>
            <a:endParaRPr lang="en-US" dirty="0"/>
          </a:p>
        </p:txBody>
      </p:sp>
    </p:spTree>
    <p:extLst>
      <p:ext uri="{BB962C8B-B14F-4D97-AF65-F5344CB8AC3E}">
        <p14:creationId xmlns:p14="http://schemas.microsoft.com/office/powerpoint/2010/main" val="1414230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goals of an exercise program for individuals with arthritis are to: </a:t>
            </a:r>
          </a:p>
          <a:p>
            <a:pPr marL="228600" indent="-228600">
              <a:buAutoNum type="arabicParenR"/>
            </a:pPr>
            <a:r>
              <a:rPr lang="en-US" sz="1200" kern="1200" dirty="0" smtClean="0">
                <a:solidFill>
                  <a:schemeClr val="tx1"/>
                </a:solidFill>
                <a:latin typeface="+mn-lt"/>
                <a:ea typeface="+mn-ea"/>
                <a:cs typeface="+mn-cs"/>
              </a:rPr>
              <a:t>preserve or restore range of motion and flexibility around affected joints,</a:t>
            </a:r>
          </a:p>
          <a:p>
            <a:pPr marL="685800" lvl="1" indent="-228600">
              <a:buFont typeface="Arial"/>
              <a:buChar char="•"/>
            </a:pPr>
            <a:r>
              <a:rPr lang="en-US" sz="1200" kern="1200" dirty="0" smtClean="0">
                <a:solidFill>
                  <a:schemeClr val="tx1"/>
                </a:solidFill>
                <a:latin typeface="+mn-lt"/>
                <a:ea typeface="+mn-ea"/>
                <a:cs typeface="+mn-cs"/>
              </a:rPr>
              <a:t>Stationary</a:t>
            </a:r>
            <a:r>
              <a:rPr lang="en-US" sz="1200" kern="1200" baseline="0" dirty="0" smtClean="0">
                <a:solidFill>
                  <a:schemeClr val="tx1"/>
                </a:solidFill>
                <a:latin typeface="+mn-lt"/>
                <a:ea typeface="+mn-ea"/>
                <a:cs typeface="+mn-cs"/>
              </a:rPr>
              <a:t> bike on light resistance</a:t>
            </a:r>
          </a:p>
          <a:p>
            <a:pPr marL="685800" lvl="1" indent="-228600">
              <a:buFont typeface="Arial"/>
              <a:buChar char="•"/>
            </a:pPr>
            <a:r>
              <a:rPr lang="en-US" sz="1200" kern="1200" baseline="0" dirty="0" smtClean="0">
                <a:solidFill>
                  <a:schemeClr val="tx1"/>
                </a:solidFill>
                <a:latin typeface="+mn-lt"/>
                <a:ea typeface="+mn-ea"/>
                <a:cs typeface="+mn-cs"/>
              </a:rPr>
              <a:t>Marching, walking in place  </a:t>
            </a:r>
            <a:endParaRPr lang="en-US" sz="1200" kern="1200" dirty="0" smtClean="0">
              <a:solidFill>
                <a:schemeClr val="tx1"/>
              </a:solidFill>
              <a:latin typeface="+mn-lt"/>
              <a:ea typeface="+mn-ea"/>
              <a:cs typeface="+mn-cs"/>
            </a:endParaRPr>
          </a:p>
          <a:p>
            <a:pPr marL="228600" indent="-228600">
              <a:buAutoNum type="arabicParenR"/>
            </a:pPr>
            <a:r>
              <a:rPr lang="en-US" sz="1200" kern="1200" dirty="0" smtClean="0">
                <a:solidFill>
                  <a:schemeClr val="tx1"/>
                </a:solidFill>
                <a:latin typeface="+mn-lt"/>
                <a:ea typeface="+mn-ea"/>
                <a:cs typeface="+mn-cs"/>
              </a:rPr>
              <a:t> increase muscle strength and endurance</a:t>
            </a:r>
          </a:p>
          <a:p>
            <a:pPr marL="228600" indent="-228600">
              <a:buAutoNum type="arabicParenR"/>
            </a:pPr>
            <a:r>
              <a:rPr lang="en-US" sz="1200" kern="1200" dirty="0" smtClean="0">
                <a:solidFill>
                  <a:schemeClr val="tx1"/>
                </a:solidFill>
                <a:latin typeface="+mn-lt"/>
                <a:ea typeface="+mn-ea"/>
                <a:cs typeface="+mn-cs"/>
              </a:rPr>
              <a:t>Decrease</a:t>
            </a:r>
            <a:r>
              <a:rPr lang="en-US" sz="1200" kern="1200" baseline="0" dirty="0" smtClean="0">
                <a:solidFill>
                  <a:schemeClr val="tx1"/>
                </a:solidFill>
                <a:latin typeface="+mn-lt"/>
                <a:ea typeface="+mn-ea"/>
                <a:cs typeface="+mn-cs"/>
              </a:rPr>
              <a:t> weight if needed</a:t>
            </a:r>
            <a:endParaRPr lang="en-US" sz="1200" kern="1200" dirty="0" smtClean="0">
              <a:solidFill>
                <a:schemeClr val="tx1"/>
              </a:solidFill>
              <a:latin typeface="+mn-lt"/>
              <a:ea typeface="+mn-ea"/>
              <a:cs typeface="+mn-cs"/>
            </a:endParaRPr>
          </a:p>
          <a:p>
            <a:pPr marL="457200" lvl="1" indent="0">
              <a:buFont typeface="Arial"/>
              <a:buNone/>
            </a:pPr>
            <a:endParaRPr lang="en-US" sz="1200" kern="1200" dirty="0" smtClean="0">
              <a:solidFill>
                <a:schemeClr val="tx1"/>
              </a:solidFill>
              <a:latin typeface="+mn-lt"/>
              <a:ea typeface="+mn-ea"/>
              <a:cs typeface="+mn-cs"/>
            </a:endParaRPr>
          </a:p>
          <a:p>
            <a:pPr marL="228600" indent="-228600">
              <a:buAutoNum type="arabicParenR"/>
            </a:pPr>
            <a:r>
              <a:rPr lang="en-US" sz="1200" kern="1200" dirty="0" smtClean="0">
                <a:solidFill>
                  <a:schemeClr val="tx1"/>
                </a:solidFill>
                <a:latin typeface="+mn-lt"/>
                <a:ea typeface="+mn-ea"/>
                <a:cs typeface="+mn-cs"/>
              </a:rPr>
              <a:t> increase aerobic conditioning to improve mood and decrease health risks associated with a sedentary lifestyle</a:t>
            </a:r>
          </a:p>
          <a:p>
            <a:endParaRPr lang="en-US" sz="1200" kern="1200" dirty="0" smtClean="0">
              <a:solidFill>
                <a:schemeClr val="tx1"/>
              </a:solidFill>
              <a:latin typeface="+mn-lt"/>
              <a:ea typeface="+mn-ea"/>
              <a:cs typeface="+mn-cs"/>
            </a:endParaRPr>
          </a:p>
          <a:p>
            <a:r>
              <a:rPr lang="en-US" sz="1200" kern="1200" dirty="0" smtClean="0">
                <a:solidFill>
                  <a:srgbClr val="CCFFCC"/>
                </a:solidFill>
                <a:latin typeface="+mn-lt"/>
                <a:ea typeface="+mn-ea"/>
                <a:cs typeface="+mn-cs"/>
              </a:rPr>
              <a:t>(Ytterberg SR, Mahowald ML, Krug HE. Exercise for arthritis. Baillieres Clin Rheumatol 8:161-189, 1994.)</a:t>
            </a: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26</a:t>
            </a:fld>
            <a:endParaRPr lang="en-US" dirty="0"/>
          </a:p>
        </p:txBody>
      </p:sp>
    </p:spTree>
    <p:extLst>
      <p:ext uri="{BB962C8B-B14F-4D97-AF65-F5344CB8AC3E}">
        <p14:creationId xmlns:p14="http://schemas.microsoft.com/office/powerpoint/2010/main" val="2157374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latin typeface="+mn-lt"/>
                <a:ea typeface="+mn-ea"/>
                <a:cs typeface="+mn-cs"/>
              </a:rPr>
              <a:t>CDC Recommendations</a:t>
            </a:r>
            <a:r>
              <a:rPr lang="en-US" sz="1200" u="sng" kern="1200" baseline="0" dirty="0" smtClean="0">
                <a:solidFill>
                  <a:schemeClr val="tx1"/>
                </a:solidFill>
                <a:latin typeface="+mn-lt"/>
                <a:ea typeface="+mn-ea"/>
                <a:cs typeface="+mn-cs"/>
              </a:rPr>
              <a:t> </a:t>
            </a:r>
            <a:endParaRPr lang="en-US" sz="1200" u="sng"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 hours and 30 minutes (150 minutes) of moderate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intensity aerobic activity per week OR</a:t>
            </a:r>
          </a:p>
          <a:p>
            <a:r>
              <a:rPr lang="en-US" sz="1200" kern="1200" dirty="0" smtClean="0">
                <a:solidFill>
                  <a:schemeClr val="tx1"/>
                </a:solidFill>
                <a:latin typeface="+mn-lt"/>
                <a:ea typeface="+mn-ea"/>
                <a:cs typeface="+mn-cs"/>
              </a:rPr>
              <a:t>1 hour 15 minutes (75 minutes) of vigorous-intensity aerobic activity per week OR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Muscle strengthening exercises on 2 or more days per week.</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Low-impact aerobic activities</a:t>
            </a:r>
            <a:r>
              <a:rPr lang="en-US" sz="1200" b="0" kern="1200" dirty="0" smtClean="0">
                <a:solidFill>
                  <a:schemeClr val="tx1"/>
                </a:solidFill>
                <a:latin typeface="+mn-lt"/>
                <a:ea typeface="+mn-ea"/>
                <a:cs typeface="+mn-cs"/>
              </a:rPr>
              <a:t> including brisk walking, cycling, swimming, water aerobics, gardening, group exercise classes, and dancing</a:t>
            </a:r>
          </a:p>
          <a:p>
            <a:endParaRPr lang="en-US" sz="1200" b="0"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Muscle-strengthening exercises</a:t>
            </a:r>
            <a:r>
              <a:rPr lang="en-US" sz="1200" b="0" kern="1200" dirty="0" smtClean="0">
                <a:solidFill>
                  <a:schemeClr val="tx1"/>
                </a:solidFill>
                <a:latin typeface="+mn-lt"/>
                <a:ea typeface="+mn-ea"/>
                <a:cs typeface="+mn-cs"/>
              </a:rPr>
              <a:t> including body weight exercises, weight training, and working with resistance bands. These can be done at home, in an exercise class, or at a fitness center.</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Balance exercises</a:t>
            </a:r>
            <a:r>
              <a:rPr lang="en-US" sz="1200" b="0" kern="1200" dirty="0" smtClean="0">
                <a:solidFill>
                  <a:schemeClr val="tx1"/>
                </a:solidFill>
                <a:latin typeface="+mn-lt"/>
                <a:ea typeface="+mn-ea"/>
                <a:cs typeface="+mn-cs"/>
              </a:rPr>
              <a:t> including walking backwards, standing on one foot, and tai chi, balance exercises are included in many group exercise programs,</a:t>
            </a:r>
            <a:r>
              <a:rPr lang="en-US" sz="1200" b="0" kern="1200" baseline="0" dirty="0" smtClean="0">
                <a:solidFill>
                  <a:schemeClr val="tx1"/>
                </a:solidFill>
                <a:latin typeface="+mn-lt"/>
                <a:ea typeface="+mn-ea"/>
                <a:cs typeface="+mn-cs"/>
              </a:rPr>
              <a:t> and can reduce your </a:t>
            </a:r>
            <a:r>
              <a:rPr lang="en-US" sz="1200" b="0" kern="1200" dirty="0" smtClean="0">
                <a:solidFill>
                  <a:schemeClr val="tx1"/>
                </a:solidFill>
                <a:latin typeface="+mn-lt"/>
                <a:ea typeface="+mn-ea"/>
                <a:cs typeface="+mn-cs"/>
              </a:rPr>
              <a:t>risk of falling</a:t>
            </a:r>
          </a:p>
          <a:p>
            <a:endParaRPr lang="en-US" sz="1200" b="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Any physical activity is better than none.</a:t>
            </a:r>
          </a:p>
          <a:p>
            <a:r>
              <a:rPr lang="en-US" sz="1200" kern="1200" dirty="0" smtClean="0">
                <a:solidFill>
                  <a:schemeClr val="tx1"/>
                </a:solidFill>
                <a:latin typeface="+mn-lt"/>
                <a:ea typeface="+mn-ea"/>
                <a:cs typeface="+mn-cs"/>
              </a:rPr>
              <a:t>Moderate, low-impact physical activity is safe for people with arthritis.</a:t>
            </a:r>
          </a:p>
          <a:p>
            <a:r>
              <a:rPr lang="en-US" sz="1200" kern="1200" dirty="0" smtClean="0">
                <a:solidFill>
                  <a:schemeClr val="tx1"/>
                </a:solidFill>
                <a:latin typeface="+mn-lt"/>
                <a:ea typeface="+mn-ea"/>
                <a:cs typeface="+mn-cs"/>
              </a:rPr>
              <a:t>Activity should be in addition to doing usual daily activities.</a:t>
            </a:r>
          </a:p>
          <a:p>
            <a:r>
              <a:rPr lang="en-US" sz="1200" kern="1200" dirty="0" smtClean="0">
                <a:solidFill>
                  <a:schemeClr val="tx1"/>
                </a:solidFill>
                <a:latin typeface="+mn-lt"/>
                <a:ea typeface="+mn-ea"/>
                <a:cs typeface="+mn-cs"/>
              </a:rPr>
              <a:t>Activity can be broken up into small amounts, at least 10 minutes at a time, during the day.</a:t>
            </a:r>
          </a:p>
          <a:p>
            <a:r>
              <a:rPr lang="en-US" sz="1200" kern="1200" dirty="0" smtClean="0">
                <a:solidFill>
                  <a:schemeClr val="tx1"/>
                </a:solidFill>
                <a:latin typeface="+mn-lt"/>
                <a:ea typeface="+mn-ea"/>
                <a:cs typeface="+mn-cs"/>
              </a:rPr>
              <a:t>More health benefits are gained with more activity.</a:t>
            </a:r>
          </a:p>
          <a:p>
            <a:r>
              <a:rPr lang="en-US" sz="1200" kern="1200" dirty="0" smtClean="0">
                <a:solidFill>
                  <a:schemeClr val="tx1"/>
                </a:solidFill>
                <a:latin typeface="+mn-lt"/>
                <a:ea typeface="+mn-ea"/>
                <a:cs typeface="+mn-cs"/>
              </a:rPr>
              <a:t>The benefits of physical activity far outweigh the risks.</a:t>
            </a:r>
            <a:endParaRPr lang="en-US" sz="1200" b="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27</a:t>
            </a:fld>
            <a:endParaRPr lang="en-US" dirty="0"/>
          </a:p>
        </p:txBody>
      </p:sp>
    </p:spTree>
    <p:extLst>
      <p:ext uri="{BB962C8B-B14F-4D97-AF65-F5344CB8AC3E}">
        <p14:creationId xmlns:p14="http://schemas.microsoft.com/office/powerpoint/2010/main" val="4004391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CDC</a:t>
            </a:r>
            <a:r>
              <a:rPr lang="en-US" baseline="0" dirty="0" smtClean="0"/>
              <a:t> Recommendations -</a:t>
            </a:r>
            <a:r>
              <a:rPr lang="en-US" baseline="0" dirty="0" smtClean="0">
                <a:sym typeface="Wingdings"/>
              </a:rPr>
              <a:t> SMART Exercise</a:t>
            </a:r>
            <a:endParaRPr lang="en-US" baseline="0" dirty="0" smtClean="0"/>
          </a:p>
          <a:p>
            <a:endParaRPr lang="en-US" baseline="0" dirty="0" smtClean="0"/>
          </a:p>
          <a:p>
            <a:r>
              <a:rPr lang="en-US" sz="1200" b="1" kern="1200" dirty="0" smtClean="0">
                <a:solidFill>
                  <a:schemeClr val="tx1"/>
                </a:solidFill>
                <a:latin typeface="+mn-lt"/>
                <a:ea typeface="+mn-ea"/>
                <a:cs typeface="+mn-cs"/>
              </a:rPr>
              <a:t>Start low, and go slow</a:t>
            </a:r>
          </a:p>
          <a:p>
            <a:r>
              <a:rPr lang="en-US" sz="1200" b="0" kern="1200" dirty="0" smtClean="0">
                <a:solidFill>
                  <a:schemeClr val="tx1"/>
                </a:solidFill>
                <a:latin typeface="+mn-lt"/>
                <a:ea typeface="+mn-ea"/>
                <a:cs typeface="+mn-cs"/>
              </a:rPr>
              <a:t>Inactive people should start with a small amount of activity, for example, 3–5 minutes 2 times a day. Adding activity in small amounts and allowing enough time for your body to adjust to the new level before adding more activity is usually safe.</a:t>
            </a:r>
          </a:p>
          <a:p>
            <a:endParaRPr lang="en-US" baseline="0" dirty="0" smtClean="0"/>
          </a:p>
          <a:p>
            <a:r>
              <a:rPr lang="en-US" sz="1200" b="1" kern="1200" dirty="0" smtClean="0">
                <a:solidFill>
                  <a:schemeClr val="tx1"/>
                </a:solidFill>
                <a:latin typeface="+mn-lt"/>
                <a:ea typeface="+mn-ea"/>
                <a:cs typeface="+mn-cs"/>
              </a:rPr>
              <a:t>Modify activity</a:t>
            </a:r>
          </a:p>
          <a:p>
            <a:r>
              <a:rPr lang="en-US" sz="1200" b="0" kern="1200" dirty="0" smtClean="0">
                <a:solidFill>
                  <a:schemeClr val="tx1"/>
                </a:solidFill>
                <a:latin typeface="+mn-lt"/>
                <a:ea typeface="+mn-ea"/>
                <a:cs typeface="+mn-cs"/>
              </a:rPr>
              <a:t>Modify</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when arthritis symptoms increase, try to stay active. Its</a:t>
            </a:r>
            <a:r>
              <a:rPr lang="en-US" sz="1200" b="0" kern="1200" baseline="0" dirty="0" smtClean="0">
                <a:solidFill>
                  <a:schemeClr val="tx1"/>
                </a:solidFill>
                <a:latin typeface="+mn-lt"/>
                <a:ea typeface="+mn-ea"/>
                <a:cs typeface="+mn-cs"/>
              </a:rPr>
              <a:t> better to </a:t>
            </a:r>
            <a:r>
              <a:rPr lang="en-US" sz="1200" kern="1200" dirty="0" smtClean="0">
                <a:solidFill>
                  <a:schemeClr val="tx1"/>
                </a:solidFill>
                <a:latin typeface="+mn-lt"/>
                <a:ea typeface="+mn-ea"/>
                <a:cs typeface="+mn-cs"/>
              </a:rPr>
              <a:t>modify</a:t>
            </a:r>
            <a:r>
              <a:rPr lang="en-US" sz="1200" kern="1200" baseline="0" dirty="0" smtClean="0">
                <a:solidFill>
                  <a:schemeClr val="tx1"/>
                </a:solidFill>
                <a:latin typeface="+mn-lt"/>
                <a:ea typeface="+mn-ea"/>
                <a:cs typeface="+mn-cs"/>
              </a:rPr>
              <a:t> exercise than to </a:t>
            </a:r>
            <a:r>
              <a:rPr lang="en-US" sz="1200" kern="1200" dirty="0" smtClean="0">
                <a:solidFill>
                  <a:schemeClr val="tx1"/>
                </a:solidFill>
                <a:latin typeface="+mn-lt"/>
                <a:ea typeface="+mn-ea"/>
                <a:cs typeface="+mn-cs"/>
              </a:rPr>
              <a:t>completely stop when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symptoms increase. </a:t>
            </a:r>
            <a:r>
              <a:rPr lang="en-US" sz="1200" kern="1200" baseline="0" dirty="0" smtClean="0">
                <a:solidFill>
                  <a:schemeClr val="tx1"/>
                </a:solidFill>
                <a:latin typeface="+mn-lt"/>
                <a:ea typeface="+mn-ea"/>
                <a:cs typeface="+mn-cs"/>
              </a:rPr>
              <a:t> Adjusting </a:t>
            </a:r>
            <a:r>
              <a:rPr lang="en-US" sz="1200" kern="1200" dirty="0" smtClean="0">
                <a:solidFill>
                  <a:schemeClr val="tx1"/>
                </a:solidFill>
                <a:latin typeface="+mn-lt"/>
                <a:ea typeface="+mn-ea"/>
                <a:cs typeface="+mn-cs"/>
              </a:rPr>
              <a:t>the frequency, duration, or intensity, or changing the type of activity</a:t>
            </a:r>
            <a:r>
              <a:rPr lang="en-US" sz="1200" kern="1200" baseline="0" dirty="0" smtClean="0">
                <a:solidFill>
                  <a:schemeClr val="tx1"/>
                </a:solidFill>
                <a:latin typeface="+mn-lt"/>
                <a:ea typeface="+mn-ea"/>
                <a:cs typeface="+mn-cs"/>
              </a:rPr>
              <a:t> is the best approach </a:t>
            </a:r>
          </a:p>
          <a:p>
            <a:endParaRPr lang="en-US" sz="1200" b="0"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Activities should be "joint friendly.”</a:t>
            </a:r>
          </a:p>
          <a:p>
            <a:r>
              <a:rPr lang="en-US" sz="1200" b="0" kern="1200" dirty="0" smtClean="0">
                <a:solidFill>
                  <a:schemeClr val="tx1"/>
                </a:solidFill>
                <a:latin typeface="+mn-lt"/>
                <a:ea typeface="+mn-ea"/>
                <a:cs typeface="+mn-cs"/>
              </a:rPr>
              <a:t>walking, bicycling, water aerobics, or dancing. </a:t>
            </a:r>
          </a:p>
          <a:p>
            <a:r>
              <a:rPr lang="en-US" sz="1200" b="0" kern="1200" dirty="0" smtClean="0">
                <a:solidFill>
                  <a:schemeClr val="tx1"/>
                </a:solidFill>
                <a:latin typeface="+mn-lt"/>
                <a:ea typeface="+mn-ea"/>
                <a:cs typeface="+mn-cs"/>
              </a:rPr>
              <a:t>These activities have a low risk of injury and do not twist or “pound” the joints too much</a:t>
            </a:r>
            <a:endParaRPr lang="en-US" sz="1200" b="0" kern="1200" baseline="0" dirty="0" smtClean="0">
              <a:solidFill>
                <a:schemeClr val="tx1"/>
              </a:solidFill>
              <a:latin typeface="+mn-lt"/>
              <a:ea typeface="+mn-ea"/>
              <a:cs typeface="+mn-cs"/>
            </a:endParaRPr>
          </a:p>
          <a:p>
            <a:endParaRPr lang="en-US" sz="1200" b="0"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Recognize safe places and ways to be active</a:t>
            </a:r>
          </a:p>
          <a:p>
            <a:r>
              <a:rPr lang="en-US" sz="1200" b="0" kern="1200" baseline="0" dirty="0" smtClean="0">
                <a:solidFill>
                  <a:schemeClr val="tx1"/>
                </a:solidFill>
                <a:latin typeface="+mn-lt"/>
                <a:ea typeface="+mn-ea"/>
                <a:cs typeface="+mn-cs"/>
              </a:rPr>
              <a:t>Classes, local parks, new gym </a:t>
            </a:r>
          </a:p>
          <a:p>
            <a:endParaRPr lang="en-US" sz="1200" b="0"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Talk to a health professional </a:t>
            </a:r>
          </a:p>
          <a:p>
            <a:r>
              <a:rPr lang="en-US" sz="1200" b="0" kern="1200" dirty="0" smtClean="0">
                <a:solidFill>
                  <a:schemeClr val="tx1"/>
                </a:solidFill>
                <a:latin typeface="+mn-lt"/>
                <a:ea typeface="+mn-ea"/>
                <a:cs typeface="+mn-cs"/>
              </a:rPr>
              <a:t>People with arthritis should be under the care of a health care professional.</a:t>
            </a:r>
            <a:r>
              <a:rPr lang="en-US" sz="1200" b="0" kern="1200" baseline="0" dirty="0" smtClean="0">
                <a:solidFill>
                  <a:schemeClr val="tx1"/>
                </a:solidFill>
                <a:latin typeface="+mn-lt"/>
                <a:ea typeface="+mn-ea"/>
                <a:cs typeface="+mn-cs"/>
              </a:rPr>
              <a:t> A health professional can individualize an exercise program, PT can perform and eval, recommending specific exercise, or / and shoe wear </a:t>
            </a:r>
          </a:p>
          <a:p>
            <a:endParaRPr lang="en-US" sz="1200" b="0" kern="1200" baseline="0" dirty="0" smtClean="0">
              <a:solidFill>
                <a:schemeClr val="tx1"/>
              </a:solidFill>
              <a:latin typeface="+mn-lt"/>
              <a:ea typeface="+mn-ea"/>
              <a:cs typeface="+mn-cs"/>
            </a:endParaRPr>
          </a:p>
          <a:p>
            <a:endParaRPr lang="en-US" sz="1200" b="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One theory suggests that runners' average lower body mass index places less strain on the knee. </a:t>
            </a:r>
            <a:r>
              <a:rPr lang="en-US" sz="1200" u="sng" kern="1200" dirty="0" smtClean="0">
                <a:solidFill>
                  <a:schemeClr val="tx1"/>
                </a:solidFill>
                <a:latin typeface="+mn-lt"/>
                <a:ea typeface="+mn-ea"/>
                <a:cs typeface="+mn-cs"/>
                <a:hlinkClick r:id="rId3"/>
              </a:rPr>
              <a:t>Other research published last year suggested that running's shorter ground contact time resulted in less overall force on the knee when covering a given distance compared to walking.</a:t>
            </a:r>
            <a:endParaRPr lang="en-US" b="0" u="sng"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28</a:t>
            </a:fld>
            <a:endParaRPr lang="en-US" dirty="0"/>
          </a:p>
        </p:txBody>
      </p:sp>
    </p:spTree>
    <p:extLst>
      <p:ext uri="{BB962C8B-B14F-4D97-AF65-F5344CB8AC3E}">
        <p14:creationId xmlns:p14="http://schemas.microsoft.com/office/powerpoint/2010/main" val="38750961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30</a:t>
            </a:fld>
            <a:endParaRPr lang="en-US" dirty="0"/>
          </a:p>
        </p:txBody>
      </p:sp>
    </p:spTree>
    <p:extLst>
      <p:ext uri="{BB962C8B-B14F-4D97-AF65-F5344CB8AC3E}">
        <p14:creationId xmlns:p14="http://schemas.microsoft.com/office/powerpoint/2010/main" val="3050924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31</a:t>
            </a:fld>
            <a:endParaRPr lang="en-US" dirty="0"/>
          </a:p>
        </p:txBody>
      </p:sp>
    </p:spTree>
    <p:extLst>
      <p:ext uri="{BB962C8B-B14F-4D97-AF65-F5344CB8AC3E}">
        <p14:creationId xmlns:p14="http://schemas.microsoft.com/office/powerpoint/2010/main" val="1752455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With</a:t>
            </a:r>
            <a:r>
              <a:rPr lang="en-US" sz="1200" kern="1200" baseline="0" dirty="0" smtClean="0">
                <a:solidFill>
                  <a:schemeClr val="tx1"/>
                </a:solidFill>
                <a:latin typeface="+mn-lt"/>
                <a:ea typeface="+mn-ea"/>
                <a:cs typeface="+mn-cs"/>
              </a:rPr>
              <a:t> aging comes wear and tare along with  </a:t>
            </a:r>
            <a:r>
              <a:rPr lang="en-US" sz="1200" kern="1200" dirty="0" smtClean="0">
                <a:solidFill>
                  <a:schemeClr val="tx1"/>
                </a:solidFill>
                <a:latin typeface="+mn-lt"/>
                <a:ea typeface="+mn-ea"/>
                <a:cs typeface="+mn-cs"/>
              </a:rPr>
              <a:t>pathophysiologic changes that effect the metabolism of cartilage,</a:t>
            </a:r>
            <a:r>
              <a:rPr lang="en-US" sz="1200" kern="1200" baseline="0" dirty="0" smtClean="0">
                <a:solidFill>
                  <a:schemeClr val="tx1"/>
                </a:solidFill>
                <a:latin typeface="+mn-lt"/>
                <a:ea typeface="+mn-ea"/>
                <a:cs typeface="+mn-cs"/>
              </a:rPr>
              <a:t> ultimately leading to the d</a:t>
            </a:r>
            <a:r>
              <a:rPr lang="en-US" sz="1200" kern="1200" dirty="0" smtClean="0">
                <a:solidFill>
                  <a:schemeClr val="tx1"/>
                </a:solidFill>
                <a:latin typeface="+mn-lt"/>
                <a:ea typeface="+mn-ea"/>
                <a:cs typeface="+mn-cs"/>
              </a:rPr>
              <a:t>egeneration of the articular cartilage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Main components that help absorb</a:t>
            </a:r>
            <a:r>
              <a:rPr lang="en-US" sz="1200" kern="1200" baseline="0" dirty="0" smtClean="0">
                <a:solidFill>
                  <a:schemeClr val="tx1"/>
                </a:solidFill>
                <a:latin typeface="+mn-lt"/>
                <a:ea typeface="+mn-ea"/>
                <a:cs typeface="+mn-cs"/>
              </a:rPr>
              <a:t> shock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Synovial fluid (lubricant )</a:t>
            </a:r>
            <a:r>
              <a:rPr lang="en-US" sz="1200" kern="1200" baseline="0" dirty="0" smtClean="0">
                <a:solidFill>
                  <a:schemeClr val="tx1"/>
                </a:solidFill>
                <a:latin typeface="+mn-lt"/>
                <a:ea typeface="+mn-ea"/>
                <a:cs typeface="+mn-cs"/>
                <a:sym typeface="Wingdings"/>
              </a:rPr>
              <a:t> </a:t>
            </a: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Articular cartilage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Meniscus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Muscle strength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Bone itself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osteoarthritis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Synovial fluid is decreased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smooth</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Articular cartilage becomes</a:t>
            </a:r>
            <a:r>
              <a:rPr lang="en-US" sz="1200" kern="1200" baseline="0" dirty="0" smtClean="0">
                <a:solidFill>
                  <a:schemeClr val="tx1"/>
                </a:solidFill>
                <a:latin typeface="+mn-lt"/>
                <a:ea typeface="+mn-ea"/>
                <a:cs typeface="+mn-cs"/>
              </a:rPr>
              <a:t> frayed and pitted a</a:t>
            </a:r>
            <a:r>
              <a:rPr lang="en-US" sz="1200" kern="1200" dirty="0" smtClean="0">
                <a:solidFill>
                  <a:schemeClr val="tx1"/>
                </a:solidFill>
                <a:latin typeface="+mn-lt"/>
                <a:ea typeface="+mn-ea"/>
                <a:cs typeface="+mn-cs"/>
              </a:rPr>
              <a:t>s the cartilage breaks down,</a:t>
            </a:r>
            <a:r>
              <a:rPr lang="en-US" sz="1200" kern="1200" baseline="0" dirty="0" smtClean="0">
                <a:solidFill>
                  <a:schemeClr val="tx1"/>
                </a:solidFill>
                <a:latin typeface="+mn-lt"/>
                <a:ea typeface="+mn-ea"/>
                <a:cs typeface="+mn-cs"/>
              </a:rPr>
              <a:t> the</a:t>
            </a:r>
            <a:r>
              <a:rPr lang="en-US" sz="1200" kern="1200" dirty="0" smtClean="0">
                <a:solidFill>
                  <a:schemeClr val="tx1"/>
                </a:solidFill>
                <a:latin typeface="+mn-lt"/>
                <a:ea typeface="+mn-ea"/>
                <a:cs typeface="+mn-cs"/>
              </a:rPr>
              <a:t> bone ends thicken and form bony growths or spurs affecting</a:t>
            </a:r>
            <a:r>
              <a:rPr lang="en-US" sz="1200" kern="1200" baseline="0" dirty="0" smtClean="0">
                <a:solidFill>
                  <a:schemeClr val="tx1"/>
                </a:solidFill>
                <a:latin typeface="+mn-lt"/>
                <a:ea typeface="+mn-ea"/>
                <a:cs typeface="+mn-cs"/>
              </a:rPr>
              <a:t> the </a:t>
            </a:r>
            <a:r>
              <a:rPr lang="en-US" baseline="0" dirty="0" smtClean="0"/>
              <a:t>meniscus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4</a:t>
            </a:fld>
            <a:endParaRPr lang="en-US" dirty="0"/>
          </a:p>
        </p:txBody>
      </p:sp>
    </p:spTree>
    <p:extLst>
      <p:ext uri="{BB962C8B-B14F-4D97-AF65-F5344CB8AC3E}">
        <p14:creationId xmlns:p14="http://schemas.microsoft.com/office/powerpoint/2010/main" val="375528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Here we can see the wearing</a:t>
            </a:r>
            <a:r>
              <a:rPr lang="en-US" sz="1200" kern="1200" baseline="0" dirty="0" smtClean="0">
                <a:solidFill>
                  <a:schemeClr val="tx1"/>
                </a:solidFill>
                <a:latin typeface="+mn-lt"/>
                <a:ea typeface="+mn-ea"/>
                <a:cs typeface="+mn-cs"/>
              </a:rPr>
              <a:t> down of the AC and how the ends of the bone are no longer smooth as well as the effect on the meniscus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 bone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spurs </a:t>
            </a:r>
            <a:r>
              <a:rPr lang="en-US" sz="1200" kern="1200" baseline="0" dirty="0" smtClean="0">
                <a:solidFill>
                  <a:schemeClr val="tx1"/>
                </a:solidFill>
                <a:latin typeface="+mn-lt"/>
                <a:ea typeface="+mn-ea"/>
                <a:cs typeface="+mn-cs"/>
              </a:rPr>
              <a:t>can be responsible for the pain and clicking you may experience in your knee </a:t>
            </a: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Along with these cartilage changes, is a reduction in synovial fluid.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82DA818-CA91-B74A-A44F-6C0DD4048223}" type="slidenum">
              <a:rPr lang="en-US" smtClean="0"/>
              <a:t>5</a:t>
            </a:fld>
            <a:endParaRPr lang="en-US" dirty="0"/>
          </a:p>
        </p:txBody>
      </p:sp>
    </p:spTree>
    <p:extLst>
      <p:ext uri="{BB962C8B-B14F-4D97-AF65-F5344CB8AC3E}">
        <p14:creationId xmlns:p14="http://schemas.microsoft.com/office/powerpoint/2010/main" val="1560788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another</a:t>
            </a:r>
            <a:r>
              <a:rPr lang="en-US" baseline="0" dirty="0" smtClean="0"/>
              <a:t> picture of an x-ray showing the decrease in space in a knee with OA.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Once there is articular cartilage damage, the body does not have the capability to heal or replace it naturally</a:t>
            </a:r>
            <a:endParaRPr lang="en-US" dirty="0" smtClean="0"/>
          </a:p>
          <a:p>
            <a:endParaRPr lang="en-US"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An important point to  know is that  although p</a:t>
            </a:r>
            <a:r>
              <a:rPr lang="en-US" sz="1200" b="0" i="0" u="none" strike="noStrike" kern="1200" baseline="0" dirty="0" smtClean="0">
                <a:solidFill>
                  <a:schemeClr val="tx1"/>
                </a:solidFill>
                <a:latin typeface="+mn-lt"/>
                <a:ea typeface="+mn-ea"/>
                <a:cs typeface="+mn-cs"/>
              </a:rPr>
              <a:t>ain is the dominant symptom, severity of pain and the </a:t>
            </a:r>
            <a:r>
              <a:rPr lang="en-US" sz="1200" b="0" i="0" u="sng" strike="noStrike" kern="1200" baseline="0" dirty="0" smtClean="0">
                <a:solidFill>
                  <a:schemeClr val="tx1"/>
                </a:solidFill>
                <a:latin typeface="+mn-lt"/>
                <a:ea typeface="+mn-ea"/>
                <a:cs typeface="+mn-cs"/>
              </a:rPr>
              <a:t>extent</a:t>
            </a:r>
            <a:r>
              <a:rPr lang="en-US" sz="1200" b="0" i="0" u="none" strike="noStrike" kern="1200" baseline="0" dirty="0" smtClean="0">
                <a:solidFill>
                  <a:schemeClr val="tx1"/>
                </a:solidFill>
                <a:latin typeface="+mn-lt"/>
                <a:ea typeface="+mn-ea"/>
                <a:cs typeface="+mn-cs"/>
              </a:rPr>
              <a:t> of changes on X-ray are not well correlated.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Pain is associated with many other things not seen on an x-ray such as muscle weakness, decreased fluid, and excess body weight </a:t>
            </a:r>
            <a:endParaRPr lang="en-US" dirty="0" smtClean="0"/>
          </a:p>
          <a:p>
            <a:endParaRPr lang="en-US" sz="1200" b="0" i="0" u="none" strike="noStrike" kern="1200" baseline="0" dirty="0" smtClean="0">
              <a:solidFill>
                <a:schemeClr val="tx1"/>
              </a:solidFill>
              <a:effectLst/>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So an x-ray may look so extreme joint narrowing , but a patient mild may have symptoms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82DA818-CA91-B74A-A44F-6C0DD4048223}" type="slidenum">
              <a:rPr lang="en-US" smtClean="0"/>
              <a:t>6</a:t>
            </a:fld>
            <a:endParaRPr lang="en-US" dirty="0"/>
          </a:p>
        </p:txBody>
      </p:sp>
    </p:spTree>
    <p:extLst>
      <p:ext uri="{BB962C8B-B14F-4D97-AF65-F5344CB8AC3E}">
        <p14:creationId xmlns:p14="http://schemas.microsoft.com/office/powerpoint/2010/main" val="3251659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progression judged by</a:t>
            </a:r>
            <a:r>
              <a:rPr lang="en-US" baseline="0" dirty="0" smtClean="0"/>
              <a:t> x-ray may continue to worsen but the symptoms of pain can be decreased with more activity and strengthening regardless off the imaging reports.</a:t>
            </a:r>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7</a:t>
            </a:fld>
            <a:endParaRPr lang="en-US" dirty="0"/>
          </a:p>
        </p:txBody>
      </p:sp>
    </p:spTree>
    <p:extLst>
      <p:ext uri="{BB962C8B-B14F-4D97-AF65-F5344CB8AC3E}">
        <p14:creationId xmlns:p14="http://schemas.microsoft.com/office/powerpoint/2010/main" val="712212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Listed</a:t>
            </a:r>
            <a:r>
              <a:rPr lang="en-US" sz="1200" kern="1200" baseline="0" dirty="0" smtClean="0">
                <a:solidFill>
                  <a:schemeClr val="tx1"/>
                </a:solidFill>
                <a:latin typeface="+mn-lt"/>
                <a:ea typeface="+mn-ea"/>
                <a:cs typeface="+mn-cs"/>
              </a:rPr>
              <a:t> are risk factors for developing knee OA. The biggest risk factor is  age.  </a:t>
            </a:r>
            <a:r>
              <a:rPr lang="en-US" sz="1200" kern="1200" dirty="0" smtClean="0">
                <a:solidFill>
                  <a:schemeClr val="tx1"/>
                </a:solidFill>
                <a:latin typeface="+mn-lt"/>
                <a:ea typeface="+mn-ea"/>
                <a:cs typeface="+mn-cs"/>
              </a:rPr>
              <a:t>70% of people over 70 have OA</a:t>
            </a:r>
            <a:r>
              <a:rPr lang="en-US" sz="1200" kern="1200" baseline="0" dirty="0" smtClean="0">
                <a:solidFill>
                  <a:schemeClr val="tx1"/>
                </a:solidFill>
                <a:latin typeface="+mn-lt"/>
                <a:ea typeface="+mn-ea"/>
                <a:cs typeface="+mn-cs"/>
              </a:rPr>
              <a:t> evident by x-ray</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factors in RED </a:t>
            </a:r>
            <a:r>
              <a:rPr lang="en-US" sz="1200" kern="1200" dirty="0" smtClean="0">
                <a:solidFill>
                  <a:schemeClr val="tx1"/>
                </a:solidFill>
                <a:latin typeface="+mn-lt"/>
                <a:ea typeface="+mn-ea"/>
                <a:cs typeface="+mn-cs"/>
              </a:rPr>
              <a:t>are</a:t>
            </a:r>
            <a:r>
              <a:rPr lang="en-US" sz="1200" kern="1200" baseline="0" dirty="0" smtClean="0">
                <a:solidFill>
                  <a:schemeClr val="tx1"/>
                </a:solidFill>
                <a:latin typeface="+mn-lt"/>
                <a:ea typeface="+mn-ea"/>
                <a:cs typeface="+mn-cs"/>
              </a:rPr>
              <a:t> modifiable and can decrease or eliminate pain and improve function  </a:t>
            </a:r>
          </a:p>
          <a:p>
            <a:endParaRPr lang="en-US" sz="1200" kern="1200" dirty="0" smtClean="0">
              <a:solidFill>
                <a:schemeClr val="tx1"/>
              </a:solidFill>
              <a:latin typeface="+mn-lt"/>
              <a:ea typeface="+mn-ea"/>
              <a:cs typeface="+mn-cs"/>
            </a:endParaRPr>
          </a:p>
          <a:p>
            <a:r>
              <a:rPr lang="en-US" b="1" dirty="0" smtClean="0">
                <a:solidFill>
                  <a:srgbClr val="FF0000"/>
                </a:solidFill>
              </a:rPr>
              <a:t>Excess weight or obesity</a:t>
            </a:r>
            <a:r>
              <a:rPr lang="en-US" dirty="0" smtClean="0">
                <a:solidFill>
                  <a:srgbClr val="FF0000"/>
                </a:solidFill>
              </a:rPr>
              <a:t> </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Studies have found o</a:t>
            </a:r>
            <a:r>
              <a:rPr lang="en-US" dirty="0" smtClean="0"/>
              <a:t>bese women are 4-5x more likely to have knee OA</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Weak LE muscles</a:t>
            </a:r>
            <a:r>
              <a:rPr lang="en-US" sz="1200" b="0" kern="1200" dirty="0" smtClean="0">
                <a:solidFill>
                  <a:schemeClr val="tx1"/>
                </a:solidFill>
                <a:latin typeface="+mn-lt"/>
                <a:ea typeface="+mn-ea"/>
                <a:cs typeface="+mn-cs"/>
              </a:rPr>
              <a:t> – Weak</a:t>
            </a:r>
            <a:r>
              <a:rPr lang="en-US" sz="1200" b="0" kern="1200" baseline="0" dirty="0" smtClean="0">
                <a:solidFill>
                  <a:schemeClr val="tx1"/>
                </a:solidFill>
                <a:latin typeface="+mn-lt"/>
                <a:ea typeface="+mn-ea"/>
                <a:cs typeface="+mn-cs"/>
              </a:rPr>
              <a:t> LE, especially </a:t>
            </a:r>
            <a:r>
              <a:rPr lang="en-US" sz="1200" b="0" kern="1200" dirty="0" smtClean="0">
                <a:solidFill>
                  <a:schemeClr val="tx1"/>
                </a:solidFill>
                <a:latin typeface="+mn-lt"/>
                <a:ea typeface="+mn-ea"/>
                <a:cs typeface="+mn-cs"/>
              </a:rPr>
              <a:t>quadriceps can lead to osteoarthritis of the knees due to the lack of shock</a:t>
            </a:r>
            <a:r>
              <a:rPr lang="en-US" sz="1200" b="0" kern="1200" baseline="0" dirty="0" smtClean="0">
                <a:solidFill>
                  <a:schemeClr val="tx1"/>
                </a:solidFill>
                <a:latin typeface="+mn-lt"/>
                <a:ea typeface="+mn-ea"/>
                <a:cs typeface="+mn-cs"/>
              </a:rPr>
              <a:t> absorption </a:t>
            </a:r>
            <a:endParaRPr lang="en-US" sz="1200" b="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Injury</a:t>
            </a:r>
            <a:r>
              <a:rPr lang="en-US" sz="1200" b="0" kern="1200" dirty="0" smtClean="0">
                <a:solidFill>
                  <a:schemeClr val="tx1"/>
                </a:solidFill>
                <a:latin typeface="+mn-lt"/>
                <a:ea typeface="+mn-ea"/>
                <a:cs typeface="+mn-cs"/>
              </a:rPr>
              <a:t> - Acute knee injuries are recognized as common causes of knee osteoarthritis</a:t>
            </a:r>
          </a:p>
          <a:p>
            <a:endParaRPr lang="en-US" sz="1200" b="0" kern="1200" dirty="0" smtClean="0">
              <a:solidFill>
                <a:schemeClr val="tx1"/>
              </a:solidFill>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b="1" i="1" dirty="0" smtClean="0"/>
              <a:t>joint </a:t>
            </a:r>
            <a:r>
              <a:rPr lang="en-US" b="1" dirty="0" smtClean="0">
                <a:solidFill>
                  <a:srgbClr val="000000"/>
                </a:solidFill>
              </a:rPr>
              <a:t>malalignment</a:t>
            </a:r>
            <a:r>
              <a:rPr lang="en-US" sz="1200" b="0" kern="1200" dirty="0" smtClean="0">
                <a:solidFill>
                  <a:schemeClr val="tx1"/>
                </a:solidFill>
                <a:latin typeface="+mn-lt"/>
                <a:ea typeface="+mn-ea"/>
                <a:cs typeface="+mn-cs"/>
              </a:rPr>
              <a:t>- Abnormalities of the hip and knee can lead to premature osteoarthritis</a:t>
            </a:r>
            <a:r>
              <a:rPr lang="en-US" sz="1200" b="0" kern="1200" baseline="0" dirty="0" smtClean="0">
                <a:solidFill>
                  <a:schemeClr val="tx1"/>
                </a:solidFill>
                <a:latin typeface="+mn-lt"/>
                <a:ea typeface="+mn-ea"/>
                <a:cs typeface="+mn-cs"/>
              </a:rPr>
              <a:t> due to high contact pressure decreased contact area</a:t>
            </a:r>
            <a:endParaRPr lang="en-US" sz="1200" b="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2DA818-CA91-B74A-A44F-6C0DD4048223}" type="slidenum">
              <a:rPr lang="en-US" smtClean="0"/>
              <a:t>8</a:t>
            </a:fld>
            <a:endParaRPr lang="en-US" dirty="0"/>
          </a:p>
        </p:txBody>
      </p:sp>
    </p:spTree>
    <p:extLst>
      <p:ext uri="{BB962C8B-B14F-4D97-AF65-F5344CB8AC3E}">
        <p14:creationId xmlns:p14="http://schemas.microsoft.com/office/powerpoint/2010/main" val="2714861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I’m going to talk about commonly used treatments used and their effectiveness </a:t>
            </a:r>
            <a:endParaRPr lang="en-US" dirty="0" smtClean="0"/>
          </a:p>
          <a:p>
            <a:endParaRPr lang="en-US" dirty="0" smtClean="0"/>
          </a:p>
          <a:p>
            <a:r>
              <a:rPr lang="en-US" dirty="0" smtClean="0"/>
              <a:t>On</a:t>
            </a:r>
            <a:r>
              <a:rPr lang="en-US" baseline="0" dirty="0" smtClean="0"/>
              <a:t> the left we have 3 types of injections used to decrease pain along with TKA and knee scope / debridement procedure </a:t>
            </a:r>
            <a:endParaRPr lang="en-US" dirty="0" smtClean="0"/>
          </a:p>
          <a:p>
            <a:endParaRPr lang="en-US" dirty="0" smtClean="0"/>
          </a:p>
          <a:p>
            <a:r>
              <a:rPr lang="en-US" dirty="0" smtClean="0"/>
              <a:t>And on the Right</a:t>
            </a:r>
            <a:r>
              <a:rPr lang="en-US" baseline="0" dirty="0" smtClean="0"/>
              <a:t> are more conservative methods PT, including exercise and the use of OTC pain relievers</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82DA818-CA91-B74A-A44F-6C0DD4048223}" type="slidenum">
              <a:rPr lang="en-US" smtClean="0"/>
              <a:t>9</a:t>
            </a:fld>
            <a:endParaRPr lang="en-US" dirty="0"/>
          </a:p>
        </p:txBody>
      </p:sp>
    </p:spTree>
    <p:extLst>
      <p:ext uri="{BB962C8B-B14F-4D97-AF65-F5344CB8AC3E}">
        <p14:creationId xmlns:p14="http://schemas.microsoft.com/office/powerpoint/2010/main" val="1106405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Plasma contains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growth factors that are important in the healing of injuries,</a:t>
            </a:r>
            <a:r>
              <a:rPr lang="en-US" sz="1200" kern="1200" baseline="0" dirty="0" smtClean="0">
                <a:solidFill>
                  <a:schemeClr val="tx1"/>
                </a:solidFill>
                <a:latin typeface="+mn-lt"/>
                <a:ea typeface="+mn-ea"/>
                <a:cs typeface="+mn-cs"/>
              </a:rPr>
              <a:t> and helps in</a:t>
            </a:r>
            <a:r>
              <a:rPr lang="en-US" sz="1200" kern="1200" dirty="0" smtClean="0">
                <a:solidFill>
                  <a:schemeClr val="tx1"/>
                </a:solidFill>
                <a:latin typeface="+mn-lt"/>
                <a:ea typeface="+mn-ea"/>
                <a:cs typeface="+mn-cs"/>
              </a:rPr>
              <a:t> wound and soft tissue healing</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this</a:t>
            </a:r>
            <a:r>
              <a:rPr lang="en-US" sz="1200" kern="1200" baseline="0" dirty="0" smtClean="0">
                <a:solidFill>
                  <a:schemeClr val="tx1"/>
                </a:solidFill>
                <a:latin typeface="+mn-lt"/>
                <a:ea typeface="+mn-ea"/>
                <a:cs typeface="+mn-cs"/>
              </a:rPr>
              <a:t> procedure a </a:t>
            </a:r>
            <a:r>
              <a:rPr lang="en-US" sz="1200" kern="1200" dirty="0" smtClean="0">
                <a:solidFill>
                  <a:schemeClr val="tx1"/>
                </a:solidFill>
                <a:latin typeface="+mn-lt"/>
                <a:ea typeface="+mn-ea"/>
                <a:cs typeface="+mn-cs"/>
              </a:rPr>
              <a:t>portion of the patient’s own blood</a:t>
            </a:r>
            <a:r>
              <a:rPr lang="en-US" sz="1200" kern="1200" baseline="0" dirty="0" smtClean="0">
                <a:solidFill>
                  <a:schemeClr val="tx1"/>
                </a:solidFill>
                <a:latin typeface="+mn-lt"/>
                <a:ea typeface="+mn-ea"/>
                <a:cs typeface="+mn-cs"/>
              </a:rPr>
              <a:t> is taken and the plasma is separated and injected in the knee.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having a platelet concentration above 5 – 10 x greater (or richer) than usual, is</a:t>
            </a:r>
            <a:r>
              <a:rPr lang="en-US" sz="1200" kern="1200" baseline="0" dirty="0" smtClean="0">
                <a:solidFill>
                  <a:schemeClr val="tx1"/>
                </a:solidFill>
                <a:latin typeface="+mn-lt"/>
                <a:ea typeface="+mn-ea"/>
                <a:cs typeface="+mn-cs"/>
              </a:rPr>
              <a:t> thought to</a:t>
            </a:r>
            <a:r>
              <a:rPr lang="en-US" sz="1200" kern="1200" dirty="0" smtClean="0">
                <a:solidFill>
                  <a:schemeClr val="tx1"/>
                </a:solidFill>
                <a:latin typeface="+mn-lt"/>
                <a:ea typeface="+mn-ea"/>
                <a:cs typeface="+mn-cs"/>
              </a:rPr>
              <a:t> promote healing of injured tendons, ligaments, muscles, and joints, can be applied to various musculoskeletal problems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have been</a:t>
            </a:r>
            <a:r>
              <a:rPr lang="en-US" sz="1200" kern="1200" baseline="0" dirty="0" smtClean="0">
                <a:solidFill>
                  <a:schemeClr val="tx1"/>
                </a:solidFill>
                <a:latin typeface="+mn-lt"/>
                <a:ea typeface="+mn-ea"/>
                <a:cs typeface="+mn-cs"/>
              </a:rPr>
              <a:t> shown effective in tendon, but has not been shown to regrown articular cartilage.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PRP has been shown to, reduce pain, improve function</a:t>
            </a:r>
          </a:p>
          <a:p>
            <a:endParaRPr lang="en-US" sz="1200"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So you might ask if its not re-growing the AC how is it reducing pain??  And right now the exact mechanisms and pathways are unknown, but  its believe that it may be due to its anti-inflammatory properties, anabolic effects. It may decrease break down of AC</a:t>
            </a:r>
          </a:p>
          <a:p>
            <a:endParaRPr lang="en-US"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sz="1200" b="0" i="0" u="none" strike="noStrike"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82DA818-CA91-B74A-A44F-6C0DD4048223}" type="slidenum">
              <a:rPr lang="en-US" smtClean="0"/>
              <a:t>10</a:t>
            </a:fld>
            <a:endParaRPr lang="en-US" dirty="0"/>
          </a:p>
        </p:txBody>
      </p:sp>
    </p:spTree>
    <p:extLst>
      <p:ext uri="{BB962C8B-B14F-4D97-AF65-F5344CB8AC3E}">
        <p14:creationId xmlns:p14="http://schemas.microsoft.com/office/powerpoint/2010/main" val="333943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15ED51A-F695-EE48-A4BA-421977DE144B}" type="datetimeFigureOut">
              <a:rPr lang="en-US" smtClean="0"/>
              <a:t>4/24/15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ED51A-F695-EE48-A4BA-421977DE144B}" type="datetimeFigureOut">
              <a:rPr lang="en-US" smtClean="0"/>
              <a:t>4/24/15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63E4A-AD58-B049-A3D6-F83A2C0BF66C}"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15ED51A-F695-EE48-A4BA-421977DE144B}" type="datetimeFigureOut">
              <a:rPr lang="en-US" smtClean="0"/>
              <a:t>4/24/15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15ED51A-F695-EE48-A4BA-421977DE144B}" type="datetimeFigureOut">
              <a:rPr lang="en-US" smtClean="0"/>
              <a:t>4/24/15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15ED51A-F695-EE48-A4BA-421977DE144B}" type="datetimeFigureOut">
              <a:rPr lang="en-US" smtClean="0"/>
              <a:t>4/24/15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15ED51A-F695-EE48-A4BA-421977DE144B}" type="datetimeFigureOut">
              <a:rPr lang="en-US" smtClean="0"/>
              <a:t>4/24/15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3E4A-AD58-B049-A3D6-F83A2C0BF66C}"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ED51A-F695-EE48-A4BA-421977DE144B}" type="datetimeFigureOut">
              <a:rPr lang="en-US" smtClean="0"/>
              <a:t>4/24/15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5ED51A-F695-EE48-A4BA-421977DE144B}" type="datetimeFigureOut">
              <a:rPr lang="en-US" smtClean="0"/>
              <a:t>4/24/15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15ED51A-F695-EE48-A4BA-421977DE144B}" type="datetimeFigureOut">
              <a:rPr lang="en-US" smtClean="0"/>
              <a:t>4/24/15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15ED51A-F695-EE48-A4BA-421977DE144B}" type="datetimeFigureOut">
              <a:rPr lang="en-US" smtClean="0"/>
              <a:t>4/24/15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ED51A-F695-EE48-A4BA-421977DE144B}" type="datetimeFigureOut">
              <a:rPr lang="en-US" smtClean="0"/>
              <a:t>4/24/15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ED51A-F695-EE48-A4BA-421977DE144B}" type="datetimeFigureOut">
              <a:rPr lang="en-US" smtClean="0"/>
              <a:t>4/24/15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63E4A-AD58-B049-A3D6-F83A2C0BF66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15ED51A-F695-EE48-A4BA-421977DE144B}" type="datetimeFigureOut">
              <a:rPr lang="en-US" smtClean="0"/>
              <a:t>4/24/15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3263E4A-AD58-B049-A3D6-F83A2C0BF66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 Management of Knee Osteoarthritis </a:t>
            </a:r>
            <a:endParaRPr lang="en-US" dirty="0"/>
          </a:p>
        </p:txBody>
      </p:sp>
      <p:sp>
        <p:nvSpPr>
          <p:cNvPr id="3" name="Subtitle 2"/>
          <p:cNvSpPr>
            <a:spLocks noGrp="1"/>
          </p:cNvSpPr>
          <p:nvPr>
            <p:ph type="subTitle" idx="1"/>
          </p:nvPr>
        </p:nvSpPr>
        <p:spPr/>
        <p:txBody>
          <a:bodyPr/>
          <a:lstStyle/>
          <a:p>
            <a:r>
              <a:rPr lang="en-US" dirty="0" smtClean="0"/>
              <a:t>Jayson Hull SPT, CSCS</a:t>
            </a:r>
          </a:p>
        </p:txBody>
      </p:sp>
    </p:spTree>
    <p:extLst>
      <p:ext uri="{BB962C8B-B14F-4D97-AF65-F5344CB8AC3E}">
        <p14:creationId xmlns:p14="http://schemas.microsoft.com/office/powerpoint/2010/main" val="2358887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4400" dirty="0" smtClean="0"/>
              <a:t/>
            </a:r>
            <a:br>
              <a:rPr lang="en-US" sz="4400" dirty="0" smtClean="0"/>
            </a:br>
            <a:r>
              <a:rPr lang="en-US" sz="4400" dirty="0" smtClean="0">
                <a:solidFill>
                  <a:schemeClr val="accent1"/>
                </a:solidFill>
              </a:rPr>
              <a:t>Platelet-Rich Plasma </a:t>
            </a:r>
            <a:br>
              <a:rPr lang="en-US" sz="4400" dirty="0" smtClean="0">
                <a:solidFill>
                  <a:schemeClr val="accent1"/>
                </a:solidFill>
              </a:rPr>
            </a:br>
            <a:endParaRPr lang="en-US" sz="4400" dirty="0">
              <a:solidFill>
                <a:schemeClr val="accent1"/>
              </a:solidFill>
            </a:endParaRPr>
          </a:p>
        </p:txBody>
      </p:sp>
      <p:sp>
        <p:nvSpPr>
          <p:cNvPr id="7" name="Content Placeholder 6"/>
          <p:cNvSpPr>
            <a:spLocks noGrp="1"/>
          </p:cNvSpPr>
          <p:nvPr>
            <p:ph idx="1"/>
          </p:nvPr>
        </p:nvSpPr>
        <p:spPr>
          <a:xfrm>
            <a:off x="457200" y="1600200"/>
            <a:ext cx="8229600" cy="4897967"/>
          </a:xfrm>
        </p:spPr>
        <p:txBody>
          <a:bodyPr>
            <a:normAutofit/>
          </a:bodyPr>
          <a:lstStyle/>
          <a:p>
            <a:r>
              <a:rPr lang="en-US" dirty="0" smtClean="0">
                <a:solidFill>
                  <a:srgbClr val="000000"/>
                </a:solidFill>
              </a:rPr>
              <a:t>Patient is injected with their own concentration of plasma, containing growth factors to attempt to “jumpstart” the bodies natural healing process</a:t>
            </a:r>
          </a:p>
          <a:p>
            <a:r>
              <a:rPr lang="en-US" dirty="0" smtClean="0">
                <a:solidFill>
                  <a:srgbClr val="000000"/>
                </a:solidFill>
              </a:rPr>
              <a:t>Series of 2-4 injections </a:t>
            </a:r>
          </a:p>
          <a:p>
            <a:r>
              <a:rPr lang="en-US" dirty="0" smtClean="0">
                <a:solidFill>
                  <a:srgbClr val="000000"/>
                </a:solidFill>
              </a:rPr>
              <a:t>Does not regenerate articular cartilage</a:t>
            </a:r>
          </a:p>
          <a:p>
            <a:r>
              <a:rPr lang="en-US" dirty="0">
                <a:solidFill>
                  <a:srgbClr val="000000"/>
                </a:solidFill>
              </a:rPr>
              <a:t>I</a:t>
            </a:r>
            <a:r>
              <a:rPr lang="en-US" dirty="0" smtClean="0">
                <a:solidFill>
                  <a:srgbClr val="000000"/>
                </a:solidFill>
              </a:rPr>
              <a:t>mproves function, may reduce pain</a:t>
            </a:r>
          </a:p>
          <a:p>
            <a:r>
              <a:rPr lang="en-US" dirty="0" smtClean="0">
                <a:solidFill>
                  <a:srgbClr val="000000"/>
                </a:solidFill>
              </a:rPr>
              <a:t>Last up to 6 months </a:t>
            </a:r>
          </a:p>
          <a:p>
            <a:pPr marL="0" indent="0">
              <a:buNone/>
            </a:pPr>
            <a:endParaRPr lang="en-US" dirty="0"/>
          </a:p>
        </p:txBody>
      </p:sp>
    </p:spTree>
    <p:extLst>
      <p:ext uri="{BB962C8B-B14F-4D97-AF65-F5344CB8AC3E}">
        <p14:creationId xmlns:p14="http://schemas.microsoft.com/office/powerpoint/2010/main" val="1453195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4400" dirty="0" smtClean="0"/>
              <a:t/>
            </a:r>
            <a:br>
              <a:rPr lang="en-US" sz="4400" dirty="0" smtClean="0"/>
            </a:br>
            <a:r>
              <a:rPr lang="en-US" sz="4400" dirty="0" smtClean="0">
                <a:solidFill>
                  <a:srgbClr val="2C7C9F"/>
                </a:solidFill>
              </a:rPr>
              <a:t>Gel (hyaluronic acid)</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r>
              <a:rPr lang="en-US" dirty="0" smtClean="0">
                <a:solidFill>
                  <a:srgbClr val="000000"/>
                </a:solidFill>
              </a:rPr>
              <a:t>Gel injections replace the loss of the </a:t>
            </a:r>
            <a:r>
              <a:rPr lang="en-US" dirty="0">
                <a:solidFill>
                  <a:srgbClr val="000000"/>
                </a:solidFill>
              </a:rPr>
              <a:t>viscoelasticity </a:t>
            </a:r>
            <a:r>
              <a:rPr lang="en-US" dirty="0" smtClean="0">
                <a:solidFill>
                  <a:srgbClr val="000000"/>
                </a:solidFill>
              </a:rPr>
              <a:t>of the </a:t>
            </a:r>
            <a:r>
              <a:rPr lang="en-US" dirty="0">
                <a:solidFill>
                  <a:srgbClr val="000000"/>
                </a:solidFill>
              </a:rPr>
              <a:t>synovial </a:t>
            </a:r>
            <a:r>
              <a:rPr lang="en-US" dirty="0" smtClean="0">
                <a:solidFill>
                  <a:srgbClr val="000000"/>
                </a:solidFill>
              </a:rPr>
              <a:t>fluid that has been lost</a:t>
            </a:r>
          </a:p>
          <a:p>
            <a:r>
              <a:rPr lang="en-US" dirty="0" smtClean="0">
                <a:solidFill>
                  <a:srgbClr val="000000"/>
                </a:solidFill>
              </a:rPr>
              <a:t>Series of up to 8 injections </a:t>
            </a:r>
          </a:p>
          <a:p>
            <a:r>
              <a:rPr lang="en-US" dirty="0">
                <a:solidFill>
                  <a:srgbClr val="000000"/>
                </a:solidFill>
              </a:rPr>
              <a:t>Reduces pain, improves </a:t>
            </a:r>
            <a:r>
              <a:rPr lang="en-US" dirty="0" smtClean="0">
                <a:solidFill>
                  <a:srgbClr val="000000"/>
                </a:solidFill>
              </a:rPr>
              <a:t>function</a:t>
            </a:r>
          </a:p>
          <a:p>
            <a:r>
              <a:rPr lang="en-US" dirty="0" smtClean="0">
                <a:solidFill>
                  <a:srgbClr val="000000"/>
                </a:solidFill>
              </a:rPr>
              <a:t>Effects last 6-8 weeks </a:t>
            </a:r>
          </a:p>
          <a:p>
            <a:endParaRPr lang="en-US" dirty="0"/>
          </a:p>
          <a:p>
            <a:endParaRPr lang="en-US" dirty="0" smtClean="0"/>
          </a:p>
          <a:p>
            <a:pPr marL="0" indent="0" algn="r">
              <a:buNone/>
            </a:pP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79046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4400" dirty="0" smtClean="0"/>
              <a:t/>
            </a:r>
            <a:br>
              <a:rPr lang="en-US" sz="4400" dirty="0" smtClean="0"/>
            </a:br>
            <a:r>
              <a:rPr lang="en-US" sz="4400" dirty="0" smtClean="0">
                <a:solidFill>
                  <a:srgbClr val="2C7C9F"/>
                </a:solidFill>
              </a:rPr>
              <a:t>Cortisone</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r>
              <a:rPr lang="en-US" dirty="0">
                <a:solidFill>
                  <a:srgbClr val="000000"/>
                </a:solidFill>
              </a:rPr>
              <a:t>Corticosteroids are powerful anti-inflammatory </a:t>
            </a:r>
            <a:r>
              <a:rPr lang="en-US" dirty="0" smtClean="0">
                <a:solidFill>
                  <a:srgbClr val="000000"/>
                </a:solidFill>
              </a:rPr>
              <a:t>medications that provide rapid pain relief </a:t>
            </a:r>
          </a:p>
          <a:p>
            <a:r>
              <a:rPr lang="en-US" dirty="0">
                <a:solidFill>
                  <a:srgbClr val="000000"/>
                </a:solidFill>
              </a:rPr>
              <a:t> </a:t>
            </a:r>
            <a:r>
              <a:rPr lang="en-US" dirty="0" smtClean="0">
                <a:solidFill>
                  <a:srgbClr val="000000"/>
                </a:solidFill>
              </a:rPr>
              <a:t>Does not alter the progression of disease</a:t>
            </a:r>
          </a:p>
          <a:p>
            <a:r>
              <a:rPr lang="en-US" dirty="0" smtClean="0">
                <a:solidFill>
                  <a:srgbClr val="000000"/>
                </a:solidFill>
              </a:rPr>
              <a:t> Causes </a:t>
            </a:r>
            <a:r>
              <a:rPr lang="en-US" dirty="0">
                <a:solidFill>
                  <a:srgbClr val="000000"/>
                </a:solidFill>
              </a:rPr>
              <a:t>atrophy to all soft </a:t>
            </a:r>
            <a:r>
              <a:rPr lang="en-US" dirty="0" smtClean="0">
                <a:solidFill>
                  <a:srgbClr val="000000"/>
                </a:solidFill>
              </a:rPr>
              <a:t>tissue</a:t>
            </a:r>
          </a:p>
          <a:p>
            <a:r>
              <a:rPr lang="en-US" dirty="0" smtClean="0">
                <a:solidFill>
                  <a:srgbClr val="000000"/>
                </a:solidFill>
              </a:rPr>
              <a:t>Last up to 8 weeks</a:t>
            </a:r>
          </a:p>
          <a:p>
            <a:r>
              <a:rPr lang="en-US" dirty="0" smtClean="0">
                <a:solidFill>
                  <a:srgbClr val="000000"/>
                </a:solidFill>
                <a:effectLst/>
              </a:rPr>
              <a:t>No more than 1 injection every 3 months, and no more than 3 injections within one year </a:t>
            </a:r>
            <a:endParaRPr lang="en-US" dirty="0">
              <a:solidFill>
                <a:srgbClr val="000000"/>
              </a:solidFill>
              <a:effectLst/>
            </a:endParaRPr>
          </a:p>
        </p:txBody>
      </p:sp>
    </p:spTree>
    <p:extLst>
      <p:ext uri="{BB962C8B-B14F-4D97-AF65-F5344CB8AC3E}">
        <p14:creationId xmlns:p14="http://schemas.microsoft.com/office/powerpoint/2010/main" val="2123972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Injections </a:t>
            </a:r>
            <a:endParaRPr lang="en-US" dirty="0"/>
          </a:p>
        </p:txBody>
      </p:sp>
      <p:sp>
        <p:nvSpPr>
          <p:cNvPr id="3" name="Content Placeholder 2"/>
          <p:cNvSpPr>
            <a:spLocks noGrp="1"/>
          </p:cNvSpPr>
          <p:nvPr>
            <p:ph idx="1"/>
          </p:nvPr>
        </p:nvSpPr>
        <p:spPr/>
        <p:txBody>
          <a:bodyPr>
            <a:normAutofit/>
          </a:bodyPr>
          <a:lstStyle/>
          <a:p>
            <a:r>
              <a:rPr lang="en-US" sz="2800" dirty="0">
                <a:solidFill>
                  <a:srgbClr val="000000"/>
                </a:solidFill>
              </a:rPr>
              <a:t>Platelet-Rich </a:t>
            </a:r>
            <a:r>
              <a:rPr lang="en-US" sz="2800" dirty="0" smtClean="0">
                <a:solidFill>
                  <a:srgbClr val="000000"/>
                </a:solidFill>
              </a:rPr>
              <a:t>Plasma </a:t>
            </a:r>
            <a:r>
              <a:rPr lang="en-US" sz="2800" dirty="0" smtClean="0">
                <a:solidFill>
                  <a:srgbClr val="000000"/>
                </a:solidFill>
                <a:sym typeface="Wingdings"/>
              </a:rPr>
              <a:t>last up to 6 months</a:t>
            </a:r>
          </a:p>
          <a:p>
            <a:pPr marL="342900" lvl="1" indent="-342900">
              <a:buFont typeface="Arial"/>
              <a:buChar char="•"/>
            </a:pPr>
            <a:r>
              <a:rPr lang="en-US" sz="2800" dirty="0" smtClean="0">
                <a:solidFill>
                  <a:srgbClr val="000000"/>
                </a:solidFill>
              </a:rPr>
              <a:t>Hyaluronic acid and cortisone last </a:t>
            </a:r>
            <a:r>
              <a:rPr lang="en-US" sz="2800" dirty="0">
                <a:solidFill>
                  <a:srgbClr val="000000"/>
                </a:solidFill>
              </a:rPr>
              <a:t>up to 6-8 </a:t>
            </a:r>
            <a:r>
              <a:rPr lang="en-US" sz="2800" dirty="0" smtClean="0">
                <a:solidFill>
                  <a:srgbClr val="000000"/>
                </a:solidFill>
              </a:rPr>
              <a:t>weeks</a:t>
            </a:r>
          </a:p>
          <a:p>
            <a:pPr marL="342900" lvl="1" indent="-342900">
              <a:buFont typeface="Arial"/>
              <a:buChar char="•"/>
            </a:pPr>
            <a:r>
              <a:rPr lang="en-US" sz="2800" dirty="0" smtClean="0">
                <a:solidFill>
                  <a:srgbClr val="000000"/>
                </a:solidFill>
              </a:rPr>
              <a:t>All injections decrease pain, and improve function </a:t>
            </a:r>
          </a:p>
          <a:p>
            <a:r>
              <a:rPr lang="en-US" sz="2800" dirty="0" smtClean="0">
                <a:solidFill>
                  <a:srgbClr val="000000"/>
                </a:solidFill>
              </a:rPr>
              <a:t>High placebo effect</a:t>
            </a:r>
          </a:p>
          <a:p>
            <a:pPr marL="0" indent="0" algn="ctr">
              <a:buNone/>
            </a:pPr>
            <a:r>
              <a:rPr lang="en-US" sz="2800" u="sng" dirty="0" smtClean="0">
                <a:solidFill>
                  <a:srgbClr val="000000"/>
                </a:solidFill>
              </a:rPr>
              <a:t>Take advantage of the decreased pain and </a:t>
            </a:r>
            <a:r>
              <a:rPr lang="en-US" sz="3900" u="sng" dirty="0" smtClean="0">
                <a:solidFill>
                  <a:srgbClr val="000000"/>
                </a:solidFill>
              </a:rPr>
              <a:t>Exercise </a:t>
            </a:r>
            <a:r>
              <a:rPr lang="en-US" sz="2800" u="sng" dirty="0" smtClean="0">
                <a:solidFill>
                  <a:srgbClr val="000000"/>
                </a:solidFill>
              </a:rPr>
              <a:t> </a:t>
            </a:r>
          </a:p>
        </p:txBody>
      </p:sp>
    </p:spTree>
    <p:extLst>
      <p:ext uri="{BB962C8B-B14F-4D97-AF65-F5344CB8AC3E}">
        <p14:creationId xmlns:p14="http://schemas.microsoft.com/office/powerpoint/2010/main" val="917112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Arthroscopy </a:t>
            </a:r>
            <a:r>
              <a:rPr lang="en-US" dirty="0" smtClean="0"/>
              <a:t>/Debridement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solidFill>
                  <a:srgbClr val="000000"/>
                </a:solidFill>
              </a:rPr>
              <a:t>R</a:t>
            </a:r>
            <a:r>
              <a:rPr lang="en-US" sz="2800" dirty="0" smtClean="0">
                <a:solidFill>
                  <a:srgbClr val="000000"/>
                </a:solidFill>
              </a:rPr>
              <a:t>emoval of damaged </a:t>
            </a:r>
            <a:r>
              <a:rPr lang="en-US" sz="2800" dirty="0">
                <a:solidFill>
                  <a:srgbClr val="000000"/>
                </a:solidFill>
              </a:rPr>
              <a:t>cartilage or </a:t>
            </a:r>
            <a:r>
              <a:rPr lang="en-US" sz="2800" dirty="0" smtClean="0">
                <a:solidFill>
                  <a:srgbClr val="000000"/>
                </a:solidFill>
              </a:rPr>
              <a:t>bone</a:t>
            </a:r>
          </a:p>
          <a:p>
            <a:r>
              <a:rPr lang="en-US" sz="2800" dirty="0" smtClean="0">
                <a:solidFill>
                  <a:srgbClr val="000000"/>
                </a:solidFill>
              </a:rPr>
              <a:t>Does </a:t>
            </a:r>
            <a:r>
              <a:rPr lang="en-US" sz="2800" dirty="0">
                <a:solidFill>
                  <a:srgbClr val="000000"/>
                </a:solidFill>
              </a:rPr>
              <a:t>not improve pain or ability to function compared to placebo </a:t>
            </a:r>
            <a:endParaRPr lang="en-US" sz="2800" dirty="0" smtClean="0">
              <a:solidFill>
                <a:srgbClr val="000000"/>
              </a:solidFill>
            </a:endParaRPr>
          </a:p>
          <a:p>
            <a:r>
              <a:rPr lang="en-US" sz="2800" dirty="0" smtClean="0">
                <a:solidFill>
                  <a:srgbClr val="000000"/>
                </a:solidFill>
              </a:rPr>
              <a:t>No quality evidence to support its use </a:t>
            </a:r>
          </a:p>
          <a:p>
            <a:pPr marL="0" indent="0">
              <a:buNone/>
            </a:pPr>
            <a:endParaRPr lang="en-US" dirty="0" smtClean="0"/>
          </a:p>
          <a:p>
            <a:pPr marL="0" indent="0">
              <a:buNone/>
            </a:pPr>
            <a:endParaRPr lang="en-US" dirty="0"/>
          </a:p>
          <a:p>
            <a:pPr marL="0" indent="0" algn="r">
              <a:buNone/>
            </a:pPr>
            <a:endParaRPr lang="en-US" dirty="0" smtClean="0"/>
          </a:p>
          <a:p>
            <a:endParaRPr lang="en-US" dirty="0"/>
          </a:p>
          <a:p>
            <a:endParaRPr lang="en-US" dirty="0" smtClean="0"/>
          </a:p>
          <a:p>
            <a:endParaRPr lang="en-US" dirty="0"/>
          </a:p>
          <a:p>
            <a:endParaRPr lang="en-US" dirty="0" smtClean="0"/>
          </a:p>
          <a:p>
            <a:pPr marL="0" indent="0" algn="r">
              <a:buNone/>
            </a:pPr>
            <a:endParaRPr lang="en-US" dirty="0"/>
          </a:p>
          <a:p>
            <a:endParaRPr lang="en-US" dirty="0" smtClean="0"/>
          </a:p>
          <a:p>
            <a:pPr marL="0" indent="0" algn="r">
              <a:buNone/>
            </a:pPr>
            <a:endParaRPr lang="en-US" dirty="0"/>
          </a:p>
        </p:txBody>
      </p:sp>
    </p:spTree>
    <p:extLst>
      <p:ext uri="{BB962C8B-B14F-4D97-AF65-F5344CB8AC3E}">
        <p14:creationId xmlns:p14="http://schemas.microsoft.com/office/powerpoint/2010/main" val="2937845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Take Home Message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0000"/>
                </a:solidFill>
              </a:rPr>
              <a:t>Injections are not intended to treat pain long term.</a:t>
            </a:r>
            <a:r>
              <a:rPr lang="en-US" dirty="0">
                <a:solidFill>
                  <a:srgbClr val="000000"/>
                </a:solidFill>
              </a:rPr>
              <a:t> </a:t>
            </a:r>
            <a:r>
              <a:rPr lang="en-US" dirty="0" smtClean="0">
                <a:solidFill>
                  <a:srgbClr val="000000"/>
                </a:solidFill>
              </a:rPr>
              <a:t>You should use the short term pain relief to increase physical activity and strengthen muscles, in order to experience the long term benefits after shots have worn off.</a:t>
            </a:r>
          </a:p>
          <a:p>
            <a:pPr marL="0" indent="0">
              <a:buNone/>
            </a:pPr>
            <a:endParaRPr lang="en-US" dirty="0">
              <a:solidFill>
                <a:srgbClr val="000000"/>
              </a:solidFill>
            </a:endParaRPr>
          </a:p>
        </p:txBody>
      </p:sp>
      <p:pic>
        <p:nvPicPr>
          <p:cNvPr id="4" name="Picture 3" descr="covenantexercise3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345462"/>
            <a:ext cx="4388556" cy="3203647"/>
          </a:xfrm>
          <a:prstGeom prst="rect">
            <a:avLst/>
          </a:prstGeom>
        </p:spPr>
      </p:pic>
    </p:spTree>
    <p:extLst>
      <p:ext uri="{BB962C8B-B14F-4D97-AF65-F5344CB8AC3E}">
        <p14:creationId xmlns:p14="http://schemas.microsoft.com/office/powerpoint/2010/main" val="3997587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7465"/>
            <a:ext cx="8042276" cy="1336956"/>
          </a:xfrm>
        </p:spPr>
        <p:txBody>
          <a:bodyPr/>
          <a:lstStyle/>
          <a:p>
            <a:r>
              <a:rPr lang="en-US" dirty="0" smtClean="0"/>
              <a:t>Total </a:t>
            </a:r>
            <a:r>
              <a:rPr lang="en-US" dirty="0"/>
              <a:t>K</a:t>
            </a:r>
            <a:r>
              <a:rPr lang="en-US" dirty="0" smtClean="0"/>
              <a:t>nee Arthroplasty (TKA)</a:t>
            </a:r>
            <a:endParaRPr lang="en-US" dirty="0"/>
          </a:p>
        </p:txBody>
      </p:sp>
      <p:sp>
        <p:nvSpPr>
          <p:cNvPr id="3" name="Content Placeholder 2"/>
          <p:cNvSpPr>
            <a:spLocks noGrp="1"/>
          </p:cNvSpPr>
          <p:nvPr>
            <p:ph idx="1"/>
          </p:nvPr>
        </p:nvSpPr>
        <p:spPr>
          <a:xfrm>
            <a:off x="549275" y="2009423"/>
            <a:ext cx="8042276" cy="4343400"/>
          </a:xfrm>
        </p:spPr>
        <p:txBody>
          <a:bodyPr>
            <a:normAutofit/>
          </a:bodyPr>
          <a:lstStyle/>
          <a:p>
            <a:r>
              <a:rPr lang="en-US" dirty="0" smtClean="0">
                <a:solidFill>
                  <a:srgbClr val="000000"/>
                </a:solidFill>
              </a:rPr>
              <a:t>Goal standard in surgical procedures for knee OA </a:t>
            </a:r>
          </a:p>
          <a:p>
            <a:r>
              <a:rPr lang="en-US" dirty="0" smtClean="0">
                <a:solidFill>
                  <a:srgbClr val="000000"/>
                </a:solidFill>
              </a:rPr>
              <a:t>90</a:t>
            </a:r>
            <a:r>
              <a:rPr lang="en-US" dirty="0">
                <a:solidFill>
                  <a:srgbClr val="000000"/>
                </a:solidFill>
              </a:rPr>
              <a:t>% </a:t>
            </a:r>
            <a:r>
              <a:rPr lang="en-US" dirty="0" smtClean="0">
                <a:solidFill>
                  <a:srgbClr val="000000"/>
                </a:solidFill>
              </a:rPr>
              <a:t> have a reduction in knee </a:t>
            </a:r>
            <a:r>
              <a:rPr lang="en-US" dirty="0">
                <a:solidFill>
                  <a:srgbClr val="000000"/>
                </a:solidFill>
              </a:rPr>
              <a:t>pain and a significant improvement in </a:t>
            </a:r>
            <a:r>
              <a:rPr lang="en-US" dirty="0" smtClean="0">
                <a:solidFill>
                  <a:srgbClr val="000000"/>
                </a:solidFill>
              </a:rPr>
              <a:t>activities </a:t>
            </a:r>
            <a:r>
              <a:rPr lang="en-US" dirty="0">
                <a:solidFill>
                  <a:srgbClr val="000000"/>
                </a:solidFill>
              </a:rPr>
              <a:t>of daily </a:t>
            </a:r>
            <a:r>
              <a:rPr lang="en-US" dirty="0" smtClean="0">
                <a:solidFill>
                  <a:srgbClr val="000000"/>
                </a:solidFill>
              </a:rPr>
              <a:t>living</a:t>
            </a:r>
          </a:p>
          <a:p>
            <a:endParaRPr lang="en-US" dirty="0" smtClean="0"/>
          </a:p>
        </p:txBody>
      </p:sp>
    </p:spTree>
    <p:extLst>
      <p:ext uri="{BB962C8B-B14F-4D97-AF65-F5344CB8AC3E}">
        <p14:creationId xmlns:p14="http://schemas.microsoft.com/office/powerpoint/2010/main" val="9927907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a:t>
            </a:r>
            <a:endParaRPr lang="en-US" dirty="0"/>
          </a:p>
        </p:txBody>
      </p:sp>
      <p:pic>
        <p:nvPicPr>
          <p:cNvPr id="4" name="Content Placeholder 3" descr="A00389F03.jpg"/>
          <p:cNvPicPr>
            <a:picLocks noGrp="1" noChangeAspect="1"/>
          </p:cNvPicPr>
          <p:nvPr>
            <p:ph idx="1"/>
          </p:nvPr>
        </p:nvPicPr>
        <p:blipFill>
          <a:blip r:embed="rId2">
            <a:extLst>
              <a:ext uri="{28A0092B-C50C-407E-A947-70E740481C1C}">
                <a14:useLocalDpi xmlns:a14="http://schemas.microsoft.com/office/drawing/2010/main" val="0"/>
              </a:ext>
            </a:extLst>
          </a:blip>
          <a:srcRect t="678" b="678"/>
          <a:stretch>
            <a:fillRect/>
          </a:stretch>
        </p:blipFill>
        <p:spPr/>
      </p:pic>
    </p:spTree>
    <p:extLst>
      <p:ext uri="{BB962C8B-B14F-4D97-AF65-F5344CB8AC3E}">
        <p14:creationId xmlns:p14="http://schemas.microsoft.com/office/powerpoint/2010/main" val="16304314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for TKA</a:t>
            </a:r>
            <a:endParaRPr lang="en-US" dirty="0"/>
          </a:p>
        </p:txBody>
      </p:sp>
      <p:sp>
        <p:nvSpPr>
          <p:cNvPr id="3" name="Content Placeholder 2"/>
          <p:cNvSpPr>
            <a:spLocks noGrp="1"/>
          </p:cNvSpPr>
          <p:nvPr>
            <p:ph idx="1"/>
          </p:nvPr>
        </p:nvSpPr>
        <p:spPr/>
        <p:txBody>
          <a:bodyPr/>
          <a:lstStyle/>
          <a:p>
            <a:r>
              <a:rPr lang="en-US" dirty="0" smtClean="0">
                <a:solidFill>
                  <a:srgbClr val="000000"/>
                </a:solidFill>
              </a:rPr>
              <a:t>No clear </a:t>
            </a:r>
            <a:r>
              <a:rPr lang="en-US" dirty="0">
                <a:solidFill>
                  <a:srgbClr val="000000"/>
                </a:solidFill>
              </a:rPr>
              <a:t>guidelines or </a:t>
            </a:r>
            <a:r>
              <a:rPr lang="en-US" dirty="0" smtClean="0">
                <a:solidFill>
                  <a:srgbClr val="000000"/>
                </a:solidFill>
              </a:rPr>
              <a:t>agreed or indications </a:t>
            </a:r>
            <a:r>
              <a:rPr lang="en-US" dirty="0">
                <a:solidFill>
                  <a:srgbClr val="000000"/>
                </a:solidFill>
              </a:rPr>
              <a:t>for </a:t>
            </a:r>
            <a:r>
              <a:rPr lang="en-US" dirty="0" smtClean="0">
                <a:solidFill>
                  <a:srgbClr val="000000"/>
                </a:solidFill>
              </a:rPr>
              <a:t>TKA</a:t>
            </a:r>
          </a:p>
          <a:p>
            <a:r>
              <a:rPr lang="en-US" dirty="0">
                <a:solidFill>
                  <a:srgbClr val="000000"/>
                </a:solidFill>
              </a:rPr>
              <a:t>Severe knee pain or stiffness that limits </a:t>
            </a:r>
            <a:r>
              <a:rPr lang="en-US" dirty="0" smtClean="0">
                <a:solidFill>
                  <a:srgbClr val="000000"/>
                </a:solidFill>
              </a:rPr>
              <a:t>everyday activities</a:t>
            </a:r>
          </a:p>
          <a:p>
            <a:r>
              <a:rPr lang="en-US" dirty="0">
                <a:solidFill>
                  <a:srgbClr val="000000"/>
                </a:solidFill>
              </a:rPr>
              <a:t>Chronic knee </a:t>
            </a:r>
            <a:r>
              <a:rPr lang="en-US" dirty="0" smtClean="0">
                <a:solidFill>
                  <a:srgbClr val="000000"/>
                </a:solidFill>
              </a:rPr>
              <a:t>inflammation</a:t>
            </a:r>
          </a:p>
          <a:p>
            <a:r>
              <a:rPr lang="en-US" dirty="0">
                <a:solidFill>
                  <a:srgbClr val="000000"/>
                </a:solidFill>
              </a:rPr>
              <a:t>Knee deformity </a:t>
            </a:r>
            <a:endParaRPr lang="en-US" dirty="0" smtClean="0">
              <a:solidFill>
                <a:srgbClr val="000000"/>
              </a:solidFill>
            </a:endParaRPr>
          </a:p>
          <a:p>
            <a:r>
              <a:rPr lang="en-US" dirty="0">
                <a:solidFill>
                  <a:srgbClr val="000000"/>
                </a:solidFill>
              </a:rPr>
              <a:t>Failure </a:t>
            </a:r>
            <a:r>
              <a:rPr lang="en-US" dirty="0" smtClean="0">
                <a:solidFill>
                  <a:srgbClr val="000000"/>
                </a:solidFill>
              </a:rPr>
              <a:t>of all the other treatments mentioned </a:t>
            </a:r>
            <a:endParaRPr lang="en-US" dirty="0">
              <a:solidFill>
                <a:srgbClr val="000000"/>
              </a:solidFill>
            </a:endParaRPr>
          </a:p>
        </p:txBody>
      </p:sp>
    </p:spTree>
    <p:extLst>
      <p:ext uri="{BB962C8B-B14F-4D97-AF65-F5344CB8AC3E}">
        <p14:creationId xmlns:p14="http://schemas.microsoft.com/office/powerpoint/2010/main" val="29201603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t>
            </a:r>
            <a:r>
              <a:rPr lang="en-US" dirty="0"/>
              <a:t>A</a:t>
            </a:r>
            <a:r>
              <a:rPr lang="en-US" dirty="0" smtClean="0"/>
              <a:t>fter TKA</a:t>
            </a:r>
            <a:endParaRPr lang="en-US" dirty="0"/>
          </a:p>
        </p:txBody>
      </p:sp>
      <p:sp>
        <p:nvSpPr>
          <p:cNvPr id="4" name="Text Placeholder 3"/>
          <p:cNvSpPr>
            <a:spLocks noGrp="1"/>
          </p:cNvSpPr>
          <p:nvPr>
            <p:ph type="body" idx="1"/>
          </p:nvPr>
        </p:nvSpPr>
        <p:spPr/>
        <p:txBody>
          <a:bodyPr/>
          <a:lstStyle/>
          <a:p>
            <a:r>
              <a:rPr lang="en-US" dirty="0" smtClean="0"/>
              <a:t>Positive factors </a:t>
            </a:r>
            <a:endParaRPr lang="en-US" dirty="0"/>
          </a:p>
        </p:txBody>
      </p:sp>
      <p:sp>
        <p:nvSpPr>
          <p:cNvPr id="5" name="Content Placeholder 4"/>
          <p:cNvSpPr>
            <a:spLocks noGrp="1"/>
          </p:cNvSpPr>
          <p:nvPr>
            <p:ph sz="half" idx="2"/>
          </p:nvPr>
        </p:nvSpPr>
        <p:spPr/>
        <p:txBody>
          <a:bodyPr/>
          <a:lstStyle/>
          <a:p>
            <a:r>
              <a:rPr lang="en-US" dirty="0" smtClean="0">
                <a:solidFill>
                  <a:schemeClr val="tx1"/>
                </a:solidFill>
              </a:rPr>
              <a:t>BMI &lt; 25</a:t>
            </a:r>
          </a:p>
          <a:p>
            <a:r>
              <a:rPr lang="en-US" dirty="0" smtClean="0">
                <a:solidFill>
                  <a:schemeClr val="tx1"/>
                </a:solidFill>
              </a:rPr>
              <a:t>Increased activity level </a:t>
            </a:r>
          </a:p>
          <a:p>
            <a:r>
              <a:rPr lang="en-US" dirty="0" smtClean="0">
                <a:solidFill>
                  <a:schemeClr val="tx1"/>
                </a:solidFill>
              </a:rPr>
              <a:t>Family support </a:t>
            </a:r>
          </a:p>
          <a:p>
            <a:endParaRPr lang="en-US" dirty="0">
              <a:solidFill>
                <a:schemeClr val="tx1"/>
              </a:solidFill>
            </a:endParaRPr>
          </a:p>
        </p:txBody>
      </p:sp>
      <p:sp>
        <p:nvSpPr>
          <p:cNvPr id="6" name="Text Placeholder 5"/>
          <p:cNvSpPr>
            <a:spLocks noGrp="1"/>
          </p:cNvSpPr>
          <p:nvPr>
            <p:ph type="body" sz="quarter" idx="3"/>
          </p:nvPr>
        </p:nvSpPr>
        <p:spPr/>
        <p:txBody>
          <a:bodyPr/>
          <a:lstStyle/>
          <a:p>
            <a:r>
              <a:rPr lang="en-US" dirty="0" smtClean="0"/>
              <a:t>Negative Factors  </a:t>
            </a:r>
            <a:endParaRPr lang="en-US" dirty="0"/>
          </a:p>
        </p:txBody>
      </p:sp>
      <p:sp>
        <p:nvSpPr>
          <p:cNvPr id="7" name="Content Placeholder 6"/>
          <p:cNvSpPr>
            <a:spLocks noGrp="1"/>
          </p:cNvSpPr>
          <p:nvPr>
            <p:ph sz="quarter" idx="4"/>
          </p:nvPr>
        </p:nvSpPr>
        <p:spPr/>
        <p:txBody>
          <a:bodyPr/>
          <a:lstStyle/>
          <a:p>
            <a:r>
              <a:rPr lang="en-US" dirty="0">
                <a:solidFill>
                  <a:srgbClr val="000000"/>
                </a:solidFill>
              </a:rPr>
              <a:t>Severe </a:t>
            </a:r>
            <a:r>
              <a:rPr lang="en-US" dirty="0" smtClean="0">
                <a:solidFill>
                  <a:srgbClr val="000000"/>
                </a:solidFill>
              </a:rPr>
              <a:t>Obesity </a:t>
            </a:r>
          </a:p>
          <a:p>
            <a:r>
              <a:rPr lang="en-US" dirty="0" smtClean="0">
                <a:solidFill>
                  <a:srgbClr val="000000"/>
                </a:solidFill>
              </a:rPr>
              <a:t>Low back pain </a:t>
            </a:r>
          </a:p>
          <a:p>
            <a:r>
              <a:rPr lang="en-US" dirty="0">
                <a:solidFill>
                  <a:srgbClr val="000000"/>
                </a:solidFill>
              </a:rPr>
              <a:t>C</a:t>
            </a:r>
            <a:r>
              <a:rPr lang="en-US" dirty="0" smtClean="0">
                <a:solidFill>
                  <a:srgbClr val="000000"/>
                </a:solidFill>
              </a:rPr>
              <a:t>hronic </a:t>
            </a:r>
            <a:r>
              <a:rPr lang="en-US" dirty="0">
                <a:solidFill>
                  <a:srgbClr val="000000"/>
                </a:solidFill>
              </a:rPr>
              <a:t>pain unrelated to </a:t>
            </a:r>
            <a:r>
              <a:rPr lang="en-US" dirty="0" smtClean="0">
                <a:solidFill>
                  <a:srgbClr val="000000"/>
                </a:solidFill>
              </a:rPr>
              <a:t>knee OA</a:t>
            </a:r>
            <a:endParaRPr lang="en-US" dirty="0" smtClean="0"/>
          </a:p>
          <a:p>
            <a:endParaRPr lang="en-US" dirty="0" smtClean="0"/>
          </a:p>
          <a:p>
            <a:endParaRPr lang="en-US" dirty="0"/>
          </a:p>
        </p:txBody>
      </p:sp>
    </p:spTree>
    <p:extLst>
      <p:ext uri="{BB962C8B-B14F-4D97-AF65-F5344CB8AC3E}">
        <p14:creationId xmlns:p14="http://schemas.microsoft.com/office/powerpoint/2010/main" val="98027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a:bodyPr>
          <a:lstStyle/>
          <a:p>
            <a:pPr lvl="0"/>
            <a:r>
              <a:rPr lang="en-US" dirty="0">
                <a:effectLst/>
              </a:rPr>
              <a:t>The </a:t>
            </a:r>
            <a:r>
              <a:rPr lang="en-US" dirty="0" smtClean="0">
                <a:effectLst/>
              </a:rPr>
              <a:t>learners will:</a:t>
            </a:r>
          </a:p>
          <a:p>
            <a:pPr lvl="1"/>
            <a:r>
              <a:rPr lang="en-US" dirty="0" smtClean="0">
                <a:effectLst/>
              </a:rPr>
              <a:t>become </a:t>
            </a:r>
            <a:r>
              <a:rPr lang="en-US" dirty="0">
                <a:effectLst/>
              </a:rPr>
              <a:t>familiar with the progression of knee </a:t>
            </a:r>
            <a:r>
              <a:rPr lang="en-US" dirty="0" smtClean="0">
                <a:effectLst/>
              </a:rPr>
              <a:t>OA.</a:t>
            </a:r>
            <a:endParaRPr lang="en-US" dirty="0">
              <a:effectLst/>
            </a:endParaRPr>
          </a:p>
          <a:p>
            <a:pPr lvl="1"/>
            <a:r>
              <a:rPr lang="en-US" dirty="0" smtClean="0">
                <a:effectLst/>
              </a:rPr>
              <a:t>be </a:t>
            </a:r>
            <a:r>
              <a:rPr lang="en-US" dirty="0">
                <a:effectLst/>
              </a:rPr>
              <a:t>acquainted with the pros and cons of invasive treatments of knee OA compared to </a:t>
            </a:r>
            <a:r>
              <a:rPr lang="en-US" dirty="0" smtClean="0">
                <a:effectLst/>
              </a:rPr>
              <a:t>exercise</a:t>
            </a:r>
          </a:p>
          <a:p>
            <a:pPr lvl="1"/>
            <a:r>
              <a:rPr lang="en-US" dirty="0" smtClean="0">
                <a:effectLst/>
              </a:rPr>
              <a:t>become </a:t>
            </a:r>
            <a:r>
              <a:rPr lang="en-US" dirty="0">
                <a:effectLst/>
              </a:rPr>
              <a:t>aware of the benefit of exercise in reducing / eliminating knee pain caused by </a:t>
            </a:r>
            <a:r>
              <a:rPr lang="en-US" dirty="0" smtClean="0">
                <a:effectLst/>
              </a:rPr>
              <a:t>osteoarthritis</a:t>
            </a:r>
          </a:p>
          <a:p>
            <a:pPr lvl="1"/>
            <a:r>
              <a:rPr lang="en-US" dirty="0" smtClean="0">
                <a:effectLst/>
              </a:rPr>
              <a:t>understand the benefits of PT </a:t>
            </a:r>
            <a:r>
              <a:rPr lang="en-US" dirty="0" smtClean="0">
                <a:effectLst/>
              </a:rPr>
              <a:t>after Total </a:t>
            </a:r>
            <a:r>
              <a:rPr lang="en-US" dirty="0" smtClean="0">
                <a:effectLst/>
              </a:rPr>
              <a:t>Knee </a:t>
            </a:r>
            <a:r>
              <a:rPr lang="en-US" dirty="0" smtClean="0">
                <a:effectLst/>
              </a:rPr>
              <a:t>Replacement</a:t>
            </a:r>
            <a:endParaRPr lang="en-US" dirty="0" smtClean="0">
              <a:effectLst/>
            </a:endParaRPr>
          </a:p>
          <a:p>
            <a:pPr lvl="1"/>
            <a:r>
              <a:rPr lang="en-US" dirty="0">
                <a:effectLst/>
              </a:rPr>
              <a:t>b</a:t>
            </a:r>
            <a:r>
              <a:rPr lang="en-US" dirty="0" smtClean="0">
                <a:effectLst/>
              </a:rPr>
              <a:t>e familiar with CDC exercise  guidelines for individuals with knee OA</a:t>
            </a:r>
          </a:p>
          <a:p>
            <a:endParaRPr lang="en-US" dirty="0"/>
          </a:p>
        </p:txBody>
      </p:sp>
    </p:spTree>
    <p:extLst>
      <p:ext uri="{BB962C8B-B14F-4D97-AF65-F5344CB8AC3E}">
        <p14:creationId xmlns:p14="http://schemas.microsoft.com/office/powerpoint/2010/main" val="7081963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Therapy </a:t>
            </a:r>
            <a:r>
              <a:rPr lang="en-US" dirty="0"/>
              <a:t>A</a:t>
            </a:r>
            <a:r>
              <a:rPr lang="en-US" dirty="0" smtClean="0"/>
              <a:t>fter TKA</a:t>
            </a:r>
            <a:endParaRPr lang="en-US" dirty="0"/>
          </a:p>
        </p:txBody>
      </p:sp>
      <p:sp>
        <p:nvSpPr>
          <p:cNvPr id="8" name="Content Placeholder 7"/>
          <p:cNvSpPr>
            <a:spLocks noGrp="1"/>
          </p:cNvSpPr>
          <p:nvPr>
            <p:ph idx="1"/>
          </p:nvPr>
        </p:nvSpPr>
        <p:spPr/>
        <p:txBody>
          <a:bodyPr/>
          <a:lstStyle/>
          <a:p>
            <a:r>
              <a:rPr lang="en-US" dirty="0" smtClean="0">
                <a:solidFill>
                  <a:srgbClr val="000000"/>
                </a:solidFill>
              </a:rPr>
              <a:t>Functional therapy exercise the day after surgery results in short term benefits </a:t>
            </a:r>
          </a:p>
          <a:p>
            <a:r>
              <a:rPr lang="en-US" dirty="0" smtClean="0">
                <a:solidFill>
                  <a:srgbClr val="000000"/>
                </a:solidFill>
              </a:rPr>
              <a:t>Therapy is </a:t>
            </a:r>
            <a:r>
              <a:rPr lang="en-US" u="sng" dirty="0" smtClean="0">
                <a:solidFill>
                  <a:srgbClr val="000000"/>
                </a:solidFill>
              </a:rPr>
              <a:t>critical</a:t>
            </a:r>
            <a:r>
              <a:rPr lang="en-US" dirty="0" smtClean="0">
                <a:solidFill>
                  <a:srgbClr val="000000"/>
                </a:solidFill>
              </a:rPr>
              <a:t> to achieve full extension and functional knee flexion. </a:t>
            </a:r>
          </a:p>
          <a:p>
            <a:r>
              <a:rPr lang="en-US" dirty="0" smtClean="0">
                <a:solidFill>
                  <a:srgbClr val="000000"/>
                </a:solidFill>
              </a:rPr>
              <a:t>Long term benefits are seen with increases in activity levels</a:t>
            </a:r>
          </a:p>
          <a:p>
            <a:pPr marL="0" indent="0">
              <a:buNone/>
            </a:pPr>
            <a:endParaRPr lang="en-US" dirty="0" smtClean="0"/>
          </a:p>
          <a:p>
            <a:endParaRPr lang="en-US" dirty="0"/>
          </a:p>
        </p:txBody>
      </p:sp>
    </p:spTree>
    <p:extLst>
      <p:ext uri="{BB962C8B-B14F-4D97-AF65-F5344CB8AC3E}">
        <p14:creationId xmlns:p14="http://schemas.microsoft.com/office/powerpoint/2010/main" val="2008431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778" y="1600201"/>
            <a:ext cx="9045222" cy="4343400"/>
          </a:xfrm>
        </p:spPr>
        <p:txBody>
          <a:bodyPr>
            <a:normAutofit/>
          </a:bodyPr>
          <a:lstStyle/>
          <a:p>
            <a:pPr marL="0" indent="0">
              <a:buNone/>
            </a:pPr>
            <a:endParaRPr lang="en-US" sz="4800" dirty="0" smtClean="0">
              <a:solidFill>
                <a:schemeClr val="tx1"/>
              </a:solidFill>
            </a:endParaRPr>
          </a:p>
          <a:p>
            <a:pPr marL="0" indent="0">
              <a:buNone/>
            </a:pPr>
            <a:r>
              <a:rPr lang="en-US" sz="4800" dirty="0" smtClean="0">
                <a:solidFill>
                  <a:srgbClr val="2C7C9F"/>
                </a:solidFill>
              </a:rPr>
              <a:t>Lets </a:t>
            </a:r>
            <a:r>
              <a:rPr lang="en-US" sz="4800" dirty="0">
                <a:solidFill>
                  <a:srgbClr val="2C7C9F"/>
                </a:solidFill>
              </a:rPr>
              <a:t>T</a:t>
            </a:r>
            <a:r>
              <a:rPr lang="en-US" sz="4800" dirty="0" smtClean="0">
                <a:solidFill>
                  <a:srgbClr val="2C7C9F"/>
                </a:solidFill>
              </a:rPr>
              <a:t>alk About </a:t>
            </a:r>
            <a:r>
              <a:rPr lang="en-US" sz="4800" dirty="0">
                <a:solidFill>
                  <a:srgbClr val="2C7C9F"/>
                </a:solidFill>
              </a:rPr>
              <a:t>E</a:t>
            </a:r>
            <a:r>
              <a:rPr lang="en-US" sz="4800" dirty="0" smtClean="0">
                <a:solidFill>
                  <a:srgbClr val="2C7C9F"/>
                </a:solidFill>
              </a:rPr>
              <a:t>xercise……. </a:t>
            </a:r>
            <a:endParaRPr lang="en-US" sz="4800" dirty="0">
              <a:solidFill>
                <a:srgbClr val="2C7C9F"/>
              </a:solidFill>
            </a:endParaRPr>
          </a:p>
        </p:txBody>
      </p:sp>
      <p:pic>
        <p:nvPicPr>
          <p:cNvPr id="2" name="Picture 1"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7" y="4797425"/>
            <a:ext cx="2427111" cy="16151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4" name="Picture 3" descr="images-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7442" y="3499556"/>
            <a:ext cx="2107495" cy="316700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descr="images-1.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69333"/>
            <a:ext cx="2857542" cy="16151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descr="images-3.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43617" y="294923"/>
            <a:ext cx="1800383" cy="261055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968256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Exercise </a:t>
            </a:r>
            <a:br>
              <a:rPr lang="en-US" dirty="0" smtClean="0"/>
            </a:br>
            <a:endParaRPr lang="en-US" sz="1800" dirty="0">
              <a:effectLst>
                <a:glow rad="228600">
                  <a:schemeClr val="accent5">
                    <a:satMod val="175000"/>
                    <a:alpha val="40000"/>
                  </a:schemeClr>
                </a:glow>
              </a:effectLst>
            </a:endParaRPr>
          </a:p>
        </p:txBody>
      </p:sp>
      <p:sp>
        <p:nvSpPr>
          <p:cNvPr id="3" name="Content Placeholder 2"/>
          <p:cNvSpPr>
            <a:spLocks noGrp="1"/>
          </p:cNvSpPr>
          <p:nvPr>
            <p:ph idx="1"/>
          </p:nvPr>
        </p:nvSpPr>
        <p:spPr/>
        <p:txBody>
          <a:bodyPr/>
          <a:lstStyle/>
          <a:p>
            <a:r>
              <a:rPr lang="en-US" dirty="0">
                <a:solidFill>
                  <a:srgbClr val="000000"/>
                </a:solidFill>
              </a:rPr>
              <a:t>M</a:t>
            </a:r>
            <a:r>
              <a:rPr lang="en-US" dirty="0" smtClean="0">
                <a:solidFill>
                  <a:srgbClr val="000000"/>
                </a:solidFill>
              </a:rPr>
              <a:t>aintains </a:t>
            </a:r>
            <a:r>
              <a:rPr lang="en-US" dirty="0">
                <a:solidFill>
                  <a:srgbClr val="000000"/>
                </a:solidFill>
              </a:rPr>
              <a:t>the joint’s full range of motion.</a:t>
            </a:r>
          </a:p>
          <a:p>
            <a:r>
              <a:rPr lang="en-US" dirty="0">
                <a:solidFill>
                  <a:srgbClr val="000000"/>
                </a:solidFill>
              </a:rPr>
              <a:t>S</a:t>
            </a:r>
            <a:r>
              <a:rPr lang="en-US" dirty="0" smtClean="0">
                <a:solidFill>
                  <a:srgbClr val="000000"/>
                </a:solidFill>
              </a:rPr>
              <a:t>trengthens </a:t>
            </a:r>
            <a:r>
              <a:rPr lang="en-US" dirty="0">
                <a:solidFill>
                  <a:srgbClr val="000000"/>
                </a:solidFill>
              </a:rPr>
              <a:t>the </a:t>
            </a:r>
            <a:r>
              <a:rPr lang="en-US" dirty="0" smtClean="0">
                <a:solidFill>
                  <a:srgbClr val="000000"/>
                </a:solidFill>
              </a:rPr>
              <a:t>supporting muscles, adding shock absorption to the knee joint</a:t>
            </a:r>
          </a:p>
          <a:p>
            <a:r>
              <a:rPr lang="en-US" dirty="0" smtClean="0">
                <a:solidFill>
                  <a:srgbClr val="000000"/>
                </a:solidFill>
              </a:rPr>
              <a:t>May improve </a:t>
            </a:r>
            <a:r>
              <a:rPr lang="en-US" dirty="0">
                <a:solidFill>
                  <a:srgbClr val="000000"/>
                </a:solidFill>
              </a:rPr>
              <a:t>synovial fluid </a:t>
            </a:r>
            <a:r>
              <a:rPr lang="en-US" dirty="0" smtClean="0">
                <a:solidFill>
                  <a:srgbClr val="000000"/>
                </a:solidFill>
              </a:rPr>
              <a:t>production and decrease </a:t>
            </a:r>
            <a:r>
              <a:rPr lang="en-US" dirty="0">
                <a:solidFill>
                  <a:srgbClr val="000000"/>
                </a:solidFill>
              </a:rPr>
              <a:t>inflammatory mediators </a:t>
            </a:r>
            <a:r>
              <a:rPr lang="en-US" dirty="0" smtClean="0">
                <a:solidFill>
                  <a:srgbClr val="000000"/>
                </a:solidFill>
              </a:rPr>
              <a:t> </a:t>
            </a:r>
          </a:p>
          <a:p>
            <a:r>
              <a:rPr lang="en-US" dirty="0" smtClean="0">
                <a:solidFill>
                  <a:srgbClr val="000000"/>
                </a:solidFill>
              </a:rPr>
              <a:t>Will help improve BMI</a:t>
            </a:r>
          </a:p>
          <a:p>
            <a:r>
              <a:rPr lang="en-US" dirty="0" smtClean="0">
                <a:solidFill>
                  <a:srgbClr val="000000"/>
                </a:solidFill>
              </a:rPr>
              <a:t>Improve quality of life  </a:t>
            </a:r>
          </a:p>
          <a:p>
            <a:endParaRPr lang="en-US" dirty="0"/>
          </a:p>
          <a:p>
            <a:endParaRPr lang="en-US" dirty="0" smtClean="0"/>
          </a:p>
        </p:txBody>
      </p:sp>
    </p:spTree>
    <p:extLst>
      <p:ext uri="{BB962C8B-B14F-4D97-AF65-F5344CB8AC3E}">
        <p14:creationId xmlns:p14="http://schemas.microsoft.com/office/powerpoint/2010/main" val="34206412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Pain</a:t>
            </a:r>
            <a:r>
              <a:rPr lang="en-US" dirty="0"/>
              <a:t> </a:t>
            </a:r>
            <a:r>
              <a:rPr lang="en-US" dirty="0" smtClean="0"/>
              <a:t>When Exercising</a:t>
            </a:r>
            <a:endParaRPr lang="en-US" sz="1800" dirty="0">
              <a:effectLst>
                <a:glow rad="228600">
                  <a:schemeClr val="accent5">
                    <a:satMod val="175000"/>
                    <a:alpha val="40000"/>
                  </a:schemeClr>
                </a:glow>
              </a:effectLst>
            </a:endParaRPr>
          </a:p>
        </p:txBody>
      </p:sp>
      <p:sp>
        <p:nvSpPr>
          <p:cNvPr id="3" name="Content Placeholder 2"/>
          <p:cNvSpPr>
            <a:spLocks noGrp="1"/>
          </p:cNvSpPr>
          <p:nvPr>
            <p:ph sz="half" idx="1"/>
          </p:nvPr>
        </p:nvSpPr>
        <p:spPr/>
        <p:txBody>
          <a:bodyPr/>
          <a:lstStyle/>
          <a:p>
            <a:pPr marL="0" indent="0">
              <a:buNone/>
            </a:pPr>
            <a:r>
              <a:rPr lang="en-US" u="sng" dirty="0" smtClean="0"/>
              <a:t>“Good Pain”</a:t>
            </a:r>
          </a:p>
          <a:p>
            <a:r>
              <a:rPr lang="en-US" dirty="0" smtClean="0"/>
              <a:t>Muscle soreness </a:t>
            </a:r>
          </a:p>
          <a:p>
            <a:r>
              <a:rPr lang="en-US" dirty="0" smtClean="0"/>
              <a:t>Muscle tightness </a:t>
            </a:r>
          </a:p>
          <a:p>
            <a:r>
              <a:rPr lang="en-US" dirty="0" smtClean="0"/>
              <a:t>Delayed onset muscle soreness </a:t>
            </a:r>
            <a:endParaRPr lang="en-US" dirty="0"/>
          </a:p>
        </p:txBody>
      </p:sp>
      <p:sp>
        <p:nvSpPr>
          <p:cNvPr id="4" name="Content Placeholder 3"/>
          <p:cNvSpPr>
            <a:spLocks noGrp="1"/>
          </p:cNvSpPr>
          <p:nvPr>
            <p:ph sz="half" idx="2"/>
          </p:nvPr>
        </p:nvSpPr>
        <p:spPr/>
        <p:txBody>
          <a:bodyPr/>
          <a:lstStyle/>
          <a:p>
            <a:pPr marL="0" indent="0">
              <a:buNone/>
            </a:pPr>
            <a:r>
              <a:rPr lang="en-US" u="sng" dirty="0" smtClean="0"/>
              <a:t>“Bad Pain”</a:t>
            </a:r>
          </a:p>
          <a:p>
            <a:r>
              <a:rPr lang="en-US" dirty="0">
                <a:solidFill>
                  <a:schemeClr val="tx1"/>
                </a:solidFill>
              </a:rPr>
              <a:t>S</a:t>
            </a:r>
            <a:r>
              <a:rPr lang="en-US" dirty="0" smtClean="0">
                <a:solidFill>
                  <a:schemeClr val="tx1"/>
                </a:solidFill>
              </a:rPr>
              <a:t>harp</a:t>
            </a:r>
            <a:r>
              <a:rPr lang="en-US" dirty="0">
                <a:solidFill>
                  <a:schemeClr val="tx1"/>
                </a:solidFill>
              </a:rPr>
              <a:t>, stabbing, and constant.</a:t>
            </a:r>
          </a:p>
          <a:p>
            <a:r>
              <a:rPr lang="en-US" dirty="0">
                <a:solidFill>
                  <a:schemeClr val="tx1"/>
                </a:solidFill>
              </a:rPr>
              <a:t>C</a:t>
            </a:r>
            <a:r>
              <a:rPr lang="en-US" dirty="0" smtClean="0">
                <a:solidFill>
                  <a:schemeClr val="tx1"/>
                </a:solidFill>
              </a:rPr>
              <a:t>auses </a:t>
            </a:r>
            <a:r>
              <a:rPr lang="en-US" dirty="0">
                <a:solidFill>
                  <a:schemeClr val="tx1"/>
                </a:solidFill>
              </a:rPr>
              <a:t>you to </a:t>
            </a:r>
            <a:r>
              <a:rPr lang="en-US" dirty="0" smtClean="0">
                <a:solidFill>
                  <a:schemeClr val="tx1"/>
                </a:solidFill>
              </a:rPr>
              <a:t>limp</a:t>
            </a:r>
          </a:p>
          <a:p>
            <a:r>
              <a:rPr lang="en-US" dirty="0">
                <a:solidFill>
                  <a:schemeClr val="tx1"/>
                </a:solidFill>
              </a:rPr>
              <a:t>L</a:t>
            </a:r>
            <a:r>
              <a:rPr lang="en-US" dirty="0" smtClean="0">
                <a:solidFill>
                  <a:schemeClr val="tx1"/>
                </a:solidFill>
              </a:rPr>
              <a:t>asts </a:t>
            </a:r>
            <a:r>
              <a:rPr lang="en-US" dirty="0">
                <a:solidFill>
                  <a:schemeClr val="tx1"/>
                </a:solidFill>
              </a:rPr>
              <a:t>more than 2 hours after exercise or gets worse at night</a:t>
            </a:r>
            <a:endParaRPr lang="en-US" dirty="0" smtClean="0">
              <a:solidFill>
                <a:schemeClr val="tx1"/>
              </a:solidFill>
            </a:endParaRPr>
          </a:p>
          <a:p>
            <a:r>
              <a:rPr lang="en-US" dirty="0">
                <a:solidFill>
                  <a:schemeClr val="tx1"/>
                </a:solidFill>
              </a:rPr>
              <a:t>N</a:t>
            </a:r>
            <a:r>
              <a:rPr lang="en-US" dirty="0" smtClean="0">
                <a:solidFill>
                  <a:schemeClr val="tx1"/>
                </a:solidFill>
              </a:rPr>
              <a:t>ot </a:t>
            </a:r>
            <a:r>
              <a:rPr lang="en-US" dirty="0">
                <a:solidFill>
                  <a:schemeClr val="tx1"/>
                </a:solidFill>
              </a:rPr>
              <a:t>relieved by rest, </a:t>
            </a:r>
            <a:r>
              <a:rPr lang="en-US" dirty="0" smtClean="0">
                <a:solidFill>
                  <a:schemeClr val="tx1"/>
                </a:solidFill>
              </a:rPr>
              <a:t>medication</a:t>
            </a:r>
            <a:endParaRPr lang="en-US" dirty="0"/>
          </a:p>
        </p:txBody>
      </p:sp>
    </p:spTree>
    <p:extLst>
      <p:ext uri="{BB962C8B-B14F-4D97-AF65-F5344CB8AC3E}">
        <p14:creationId xmlns:p14="http://schemas.microsoft.com/office/powerpoint/2010/main" val="4196996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84974842"/>
              </p:ext>
            </p:extLst>
          </p:nvPr>
        </p:nvGraphicFramePr>
        <p:xfrm>
          <a:off x="519894" y="127272"/>
          <a:ext cx="8624105" cy="6730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02405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444364690"/>
              </p:ext>
            </p:extLst>
          </p:nvPr>
        </p:nvGraphicFramePr>
        <p:xfrm>
          <a:off x="415637" y="346364"/>
          <a:ext cx="8081818" cy="5957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86094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24219850"/>
              </p:ext>
            </p:extLst>
          </p:nvPr>
        </p:nvGraphicFramePr>
        <p:xfrm>
          <a:off x="472519" y="1306637"/>
          <a:ext cx="8446295" cy="5551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801482" y="324814"/>
            <a:ext cx="5226629" cy="1077218"/>
          </a:xfrm>
          <a:prstGeom prst="rect">
            <a:avLst/>
          </a:prstGeom>
          <a:noFill/>
        </p:spPr>
        <p:txBody>
          <a:bodyPr wrap="square" rtlCol="0">
            <a:spAutoFit/>
          </a:bodyPr>
          <a:lstStyle/>
          <a:p>
            <a:pPr algn="ctr"/>
            <a:r>
              <a:rPr lang="en-US" sz="3200" dirty="0">
                <a:solidFill>
                  <a:srgbClr val="2C7C9F"/>
                </a:solidFill>
              </a:rPr>
              <a:t>Goals of Exercise </a:t>
            </a:r>
            <a:r>
              <a:rPr lang="en-US" sz="3200" dirty="0" smtClean="0">
                <a:solidFill>
                  <a:srgbClr val="2C7C9F"/>
                </a:solidFill>
              </a:rPr>
              <a:t>For </a:t>
            </a:r>
            <a:r>
              <a:rPr lang="en-US" sz="3200" dirty="0">
                <a:solidFill>
                  <a:srgbClr val="2C7C9F"/>
                </a:solidFill>
              </a:rPr>
              <a:t>Knee OA</a:t>
            </a:r>
          </a:p>
        </p:txBody>
      </p:sp>
    </p:spTree>
    <p:extLst>
      <p:ext uri="{BB962C8B-B14F-4D97-AF65-F5344CB8AC3E}">
        <p14:creationId xmlns:p14="http://schemas.microsoft.com/office/powerpoint/2010/main" val="20629512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Exercise Recommendations </a:t>
            </a:r>
            <a:endParaRPr lang="en-US" dirty="0"/>
          </a:p>
        </p:txBody>
      </p:sp>
      <p:sp>
        <p:nvSpPr>
          <p:cNvPr id="4" name="Content Placeholder 3"/>
          <p:cNvSpPr>
            <a:spLocks noGrp="1"/>
          </p:cNvSpPr>
          <p:nvPr>
            <p:ph idx="1"/>
          </p:nvPr>
        </p:nvSpPr>
        <p:spPr/>
        <p:txBody>
          <a:bodyPr/>
          <a:lstStyle/>
          <a:p>
            <a:r>
              <a:rPr lang="en-US" dirty="0">
                <a:solidFill>
                  <a:srgbClr val="000000"/>
                </a:solidFill>
              </a:rPr>
              <a:t>2 hours and </a:t>
            </a:r>
            <a:r>
              <a:rPr lang="en-US" dirty="0" smtClean="0">
                <a:solidFill>
                  <a:srgbClr val="000000"/>
                </a:solidFill>
              </a:rPr>
              <a:t>30min </a:t>
            </a:r>
            <a:r>
              <a:rPr lang="en-US" dirty="0">
                <a:solidFill>
                  <a:srgbClr val="000000"/>
                </a:solidFill>
              </a:rPr>
              <a:t>of moderate-intensity aerobic activity </a:t>
            </a:r>
            <a:r>
              <a:rPr lang="en-US" u="sng" dirty="0" smtClean="0">
                <a:solidFill>
                  <a:srgbClr val="000000"/>
                </a:solidFill>
              </a:rPr>
              <a:t>OR</a:t>
            </a:r>
            <a:r>
              <a:rPr lang="en-US" dirty="0" smtClean="0">
                <a:solidFill>
                  <a:srgbClr val="000000"/>
                </a:solidFill>
              </a:rPr>
              <a:t> 1 </a:t>
            </a:r>
            <a:r>
              <a:rPr lang="en-US" dirty="0">
                <a:solidFill>
                  <a:srgbClr val="000000"/>
                </a:solidFill>
              </a:rPr>
              <a:t>hour 15 </a:t>
            </a:r>
            <a:r>
              <a:rPr lang="en-US" dirty="0" smtClean="0">
                <a:solidFill>
                  <a:srgbClr val="000000"/>
                </a:solidFill>
              </a:rPr>
              <a:t>min of </a:t>
            </a:r>
            <a:r>
              <a:rPr lang="en-US" dirty="0">
                <a:solidFill>
                  <a:srgbClr val="000000"/>
                </a:solidFill>
              </a:rPr>
              <a:t>vigorous-intensity aerobic activity per week </a:t>
            </a:r>
            <a:endParaRPr lang="en-US" dirty="0" smtClean="0">
              <a:solidFill>
                <a:srgbClr val="000000"/>
              </a:solidFill>
            </a:endParaRPr>
          </a:p>
          <a:p>
            <a:r>
              <a:rPr lang="en-US" dirty="0">
                <a:solidFill>
                  <a:srgbClr val="000000"/>
                </a:solidFill>
              </a:rPr>
              <a:t>S</a:t>
            </a:r>
            <a:r>
              <a:rPr lang="en-US" dirty="0" smtClean="0">
                <a:solidFill>
                  <a:srgbClr val="000000"/>
                </a:solidFill>
              </a:rPr>
              <a:t>trengthening </a:t>
            </a:r>
            <a:r>
              <a:rPr lang="en-US" dirty="0">
                <a:solidFill>
                  <a:srgbClr val="000000"/>
                </a:solidFill>
              </a:rPr>
              <a:t>exercises </a:t>
            </a:r>
            <a:r>
              <a:rPr lang="en-US" dirty="0" smtClean="0">
                <a:solidFill>
                  <a:srgbClr val="000000"/>
                </a:solidFill>
              </a:rPr>
              <a:t>2 </a:t>
            </a:r>
            <a:r>
              <a:rPr lang="en-US" dirty="0">
                <a:solidFill>
                  <a:srgbClr val="000000"/>
                </a:solidFill>
              </a:rPr>
              <a:t>or more days per week.</a:t>
            </a:r>
          </a:p>
          <a:p>
            <a:r>
              <a:rPr lang="en-US" dirty="0">
                <a:solidFill>
                  <a:srgbClr val="000000"/>
                </a:solidFill>
              </a:rPr>
              <a:t>Low-impact aerobic activities </a:t>
            </a:r>
            <a:endParaRPr lang="en-US" dirty="0" smtClean="0">
              <a:solidFill>
                <a:srgbClr val="000000"/>
              </a:solidFill>
            </a:endParaRPr>
          </a:p>
          <a:p>
            <a:endParaRPr lang="en-US" dirty="0"/>
          </a:p>
          <a:p>
            <a:pPr marL="0" indent="0" algn="ctr">
              <a:buNone/>
            </a:pPr>
            <a:r>
              <a:rPr lang="en-US" sz="3200" i="1" u="sng" dirty="0">
                <a:solidFill>
                  <a:schemeClr val="tx1"/>
                </a:solidFill>
              </a:rPr>
              <a:t>Any </a:t>
            </a:r>
            <a:r>
              <a:rPr lang="en-US" sz="3200" i="1" u="sng" dirty="0" smtClean="0">
                <a:solidFill>
                  <a:schemeClr val="tx1"/>
                </a:solidFill>
              </a:rPr>
              <a:t>Physical </a:t>
            </a:r>
            <a:r>
              <a:rPr lang="en-US" sz="3200" i="1" u="sng" dirty="0">
                <a:solidFill>
                  <a:schemeClr val="tx1"/>
                </a:solidFill>
              </a:rPr>
              <a:t>A</a:t>
            </a:r>
            <a:r>
              <a:rPr lang="en-US" sz="3200" i="1" u="sng" dirty="0" smtClean="0">
                <a:solidFill>
                  <a:schemeClr val="tx1"/>
                </a:solidFill>
              </a:rPr>
              <a:t>ctivity </a:t>
            </a:r>
            <a:r>
              <a:rPr lang="en-US" sz="3200" i="1" u="sng" dirty="0">
                <a:solidFill>
                  <a:schemeClr val="tx1"/>
                </a:solidFill>
              </a:rPr>
              <a:t>is </a:t>
            </a:r>
            <a:r>
              <a:rPr lang="en-US" sz="3200" i="1" u="sng" dirty="0" smtClean="0">
                <a:solidFill>
                  <a:schemeClr val="tx1"/>
                </a:solidFill>
              </a:rPr>
              <a:t>Better </a:t>
            </a:r>
            <a:r>
              <a:rPr lang="en-US" sz="3200" i="1" u="sng" dirty="0">
                <a:solidFill>
                  <a:schemeClr val="tx1"/>
                </a:solidFill>
              </a:rPr>
              <a:t>T</a:t>
            </a:r>
            <a:r>
              <a:rPr lang="en-US" sz="3200" i="1" u="sng" dirty="0" smtClean="0">
                <a:solidFill>
                  <a:schemeClr val="tx1"/>
                </a:solidFill>
              </a:rPr>
              <a:t>han </a:t>
            </a:r>
            <a:r>
              <a:rPr lang="en-US" sz="3200" i="1" u="sng" dirty="0">
                <a:solidFill>
                  <a:schemeClr val="tx1"/>
                </a:solidFill>
              </a:rPr>
              <a:t>N</a:t>
            </a:r>
            <a:r>
              <a:rPr lang="en-US" sz="3200" i="1" u="sng" dirty="0" smtClean="0">
                <a:solidFill>
                  <a:schemeClr val="tx1"/>
                </a:solidFill>
              </a:rPr>
              <a:t>one</a:t>
            </a:r>
            <a:endParaRPr lang="en-US" sz="3200" i="1" u="sng" dirty="0">
              <a:solidFill>
                <a:schemeClr val="tx1"/>
              </a:solidFill>
            </a:endParaRPr>
          </a:p>
          <a:p>
            <a:pPr algn="ctr"/>
            <a:endParaRPr lang="en-US" dirty="0"/>
          </a:p>
          <a:p>
            <a:endParaRPr lang="en-US" dirty="0"/>
          </a:p>
        </p:txBody>
      </p:sp>
    </p:spTree>
    <p:extLst>
      <p:ext uri="{BB962C8B-B14F-4D97-AF65-F5344CB8AC3E}">
        <p14:creationId xmlns:p14="http://schemas.microsoft.com/office/powerpoint/2010/main" val="21201889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164341030"/>
              </p:ext>
            </p:extLst>
          </p:nvPr>
        </p:nvGraphicFramePr>
        <p:xfrm>
          <a:off x="457200" y="254000"/>
          <a:ext cx="8530492" cy="587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722923" y="568512"/>
            <a:ext cx="644769" cy="769441"/>
          </a:xfrm>
          <a:prstGeom prst="rect">
            <a:avLst/>
          </a:prstGeom>
          <a:noFill/>
        </p:spPr>
        <p:txBody>
          <a:bodyPr wrap="square" rtlCol="0">
            <a:spAutoFit/>
          </a:bodyPr>
          <a:lstStyle/>
          <a:p>
            <a:r>
              <a:rPr lang="en-US" sz="4400" b="1" dirty="0" smtClean="0"/>
              <a:t>S</a:t>
            </a:r>
            <a:endParaRPr lang="en-US" sz="4400" b="1" dirty="0"/>
          </a:p>
        </p:txBody>
      </p:sp>
      <p:sp>
        <p:nvSpPr>
          <p:cNvPr id="9" name="TextBox 8"/>
          <p:cNvSpPr txBox="1"/>
          <p:nvPr/>
        </p:nvSpPr>
        <p:spPr>
          <a:xfrm>
            <a:off x="1230923" y="1738922"/>
            <a:ext cx="633006" cy="707886"/>
          </a:xfrm>
          <a:prstGeom prst="rect">
            <a:avLst/>
          </a:prstGeom>
          <a:noFill/>
        </p:spPr>
        <p:txBody>
          <a:bodyPr wrap="none" rtlCol="0">
            <a:spAutoFit/>
          </a:bodyPr>
          <a:lstStyle/>
          <a:p>
            <a:r>
              <a:rPr lang="en-US" sz="4000" b="1" dirty="0" smtClean="0"/>
              <a:t>M</a:t>
            </a:r>
            <a:endParaRPr lang="en-US" sz="4000" b="1" dirty="0"/>
          </a:p>
        </p:txBody>
      </p:sp>
      <p:sp>
        <p:nvSpPr>
          <p:cNvPr id="10" name="TextBox 9"/>
          <p:cNvSpPr txBox="1"/>
          <p:nvPr/>
        </p:nvSpPr>
        <p:spPr>
          <a:xfrm>
            <a:off x="1433041" y="2863334"/>
            <a:ext cx="495498" cy="707886"/>
          </a:xfrm>
          <a:prstGeom prst="rect">
            <a:avLst/>
          </a:prstGeom>
          <a:noFill/>
        </p:spPr>
        <p:txBody>
          <a:bodyPr wrap="none" rtlCol="0">
            <a:spAutoFit/>
          </a:bodyPr>
          <a:lstStyle/>
          <a:p>
            <a:r>
              <a:rPr lang="en-US" sz="4000" b="1" dirty="0" smtClean="0"/>
              <a:t>A</a:t>
            </a:r>
            <a:endParaRPr lang="en-US" sz="4000" b="1" dirty="0"/>
          </a:p>
        </p:txBody>
      </p:sp>
      <p:sp>
        <p:nvSpPr>
          <p:cNvPr id="11" name="TextBox 10"/>
          <p:cNvSpPr txBox="1"/>
          <p:nvPr/>
        </p:nvSpPr>
        <p:spPr>
          <a:xfrm>
            <a:off x="1323170" y="3937949"/>
            <a:ext cx="473457" cy="707886"/>
          </a:xfrm>
          <a:prstGeom prst="rect">
            <a:avLst/>
          </a:prstGeom>
          <a:noFill/>
        </p:spPr>
        <p:txBody>
          <a:bodyPr wrap="none" rtlCol="0">
            <a:spAutoFit/>
          </a:bodyPr>
          <a:lstStyle/>
          <a:p>
            <a:r>
              <a:rPr lang="en-US" sz="4000" b="1" dirty="0" smtClean="0"/>
              <a:t>R</a:t>
            </a:r>
            <a:endParaRPr lang="en-US" sz="4000" b="1" dirty="0"/>
          </a:p>
        </p:txBody>
      </p:sp>
      <p:sp>
        <p:nvSpPr>
          <p:cNvPr id="12" name="TextBox 11"/>
          <p:cNvSpPr txBox="1"/>
          <p:nvPr/>
        </p:nvSpPr>
        <p:spPr>
          <a:xfrm>
            <a:off x="733641" y="4964667"/>
            <a:ext cx="434634" cy="707886"/>
          </a:xfrm>
          <a:prstGeom prst="rect">
            <a:avLst/>
          </a:prstGeom>
          <a:noFill/>
        </p:spPr>
        <p:txBody>
          <a:bodyPr wrap="none" rtlCol="0">
            <a:spAutoFit/>
          </a:bodyPr>
          <a:lstStyle/>
          <a:p>
            <a:r>
              <a:rPr lang="en-US" sz="4000" b="1" dirty="0" smtClean="0"/>
              <a:t>T</a:t>
            </a:r>
            <a:endParaRPr lang="en-US" sz="4000" b="1" dirty="0"/>
          </a:p>
        </p:txBody>
      </p:sp>
    </p:spTree>
    <p:extLst>
      <p:ext uri="{BB962C8B-B14F-4D97-AF65-F5344CB8AC3E}">
        <p14:creationId xmlns:p14="http://schemas.microsoft.com/office/powerpoint/2010/main" val="9310725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Points </a:t>
            </a:r>
            <a:endParaRPr lang="en-US" dirty="0"/>
          </a:p>
        </p:txBody>
      </p:sp>
      <p:sp>
        <p:nvSpPr>
          <p:cNvPr id="3" name="Content Placeholder 2"/>
          <p:cNvSpPr>
            <a:spLocks noGrp="1"/>
          </p:cNvSpPr>
          <p:nvPr>
            <p:ph idx="1"/>
          </p:nvPr>
        </p:nvSpPr>
        <p:spPr/>
        <p:txBody>
          <a:bodyPr/>
          <a:lstStyle/>
          <a:p>
            <a:r>
              <a:rPr lang="en-US" dirty="0" smtClean="0">
                <a:solidFill>
                  <a:srgbClr val="000000"/>
                </a:solidFill>
              </a:rPr>
              <a:t>Participate in </a:t>
            </a:r>
            <a:r>
              <a:rPr lang="en-US" dirty="0">
                <a:solidFill>
                  <a:srgbClr val="000000"/>
                </a:solidFill>
              </a:rPr>
              <a:t>enjoyable </a:t>
            </a:r>
            <a:r>
              <a:rPr lang="en-US" dirty="0" smtClean="0">
                <a:solidFill>
                  <a:srgbClr val="000000"/>
                </a:solidFill>
              </a:rPr>
              <a:t>physical activity regularly  </a:t>
            </a:r>
          </a:p>
          <a:p>
            <a:r>
              <a:rPr lang="en-US" dirty="0" smtClean="0">
                <a:solidFill>
                  <a:srgbClr val="000000"/>
                </a:solidFill>
              </a:rPr>
              <a:t>Modify exercises based on symptoms </a:t>
            </a:r>
          </a:p>
          <a:p>
            <a:r>
              <a:rPr lang="en-US" dirty="0" smtClean="0">
                <a:solidFill>
                  <a:srgbClr val="000000"/>
                </a:solidFill>
              </a:rPr>
              <a:t>Consulting a physical therapist when symptoms are mild/moderate can help avoid or prolong the need for joint replacements. </a:t>
            </a:r>
          </a:p>
          <a:p>
            <a:pPr marL="0" indent="0">
              <a:buNone/>
            </a:pPr>
            <a:endParaRPr lang="en-US" dirty="0" smtClean="0"/>
          </a:p>
          <a:p>
            <a:endParaRPr lang="en-US" dirty="0"/>
          </a:p>
        </p:txBody>
      </p:sp>
    </p:spTree>
    <p:extLst>
      <p:ext uri="{BB962C8B-B14F-4D97-AF65-F5344CB8AC3E}">
        <p14:creationId xmlns:p14="http://schemas.microsoft.com/office/powerpoint/2010/main" val="2403462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Anatomy Overview </a:t>
            </a:r>
            <a:endParaRPr lang="en-US" dirty="0"/>
          </a:p>
        </p:txBody>
      </p:sp>
      <p:pic>
        <p:nvPicPr>
          <p:cNvPr id="4" name="Content Placeholder 3" descr="Seif_knee anatomy01.jpg"/>
          <p:cNvPicPr>
            <a:picLocks noGrp="1" noChangeAspect="1"/>
          </p:cNvPicPr>
          <p:nvPr>
            <p:ph idx="1"/>
          </p:nvPr>
        </p:nvPicPr>
        <p:blipFill>
          <a:blip r:embed="rId3">
            <a:extLst>
              <a:ext uri="{28A0092B-C50C-407E-A947-70E740481C1C}">
                <a14:useLocalDpi xmlns:a14="http://schemas.microsoft.com/office/drawing/2010/main" val="0"/>
              </a:ext>
            </a:extLst>
          </a:blip>
          <a:srcRect l="-19395" r="-19395"/>
          <a:stretch>
            <a:fillRect/>
          </a:stretch>
        </p:blipFill>
        <p:spPr>
          <a:xfrm>
            <a:off x="1665973" y="1834176"/>
            <a:ext cx="5631085" cy="4157619"/>
          </a:xfrm>
        </p:spPr>
      </p:pic>
    </p:spTree>
    <p:extLst>
      <p:ext uri="{BB962C8B-B14F-4D97-AF65-F5344CB8AC3E}">
        <p14:creationId xmlns:p14="http://schemas.microsoft.com/office/powerpoint/2010/main" val="3499843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535"/>
          </a:xfrm>
        </p:spPr>
        <p:txBody>
          <a:bodyPr/>
          <a:lstStyle/>
          <a:p>
            <a:r>
              <a:rPr lang="en-US" sz="3600" dirty="0" smtClean="0">
                <a:effectLst/>
              </a:rPr>
              <a:t>Relevant Research </a:t>
            </a:r>
            <a:endParaRPr lang="en-US" sz="3600" dirty="0">
              <a:effectLst/>
            </a:endParaRPr>
          </a:p>
        </p:txBody>
      </p:sp>
      <p:sp>
        <p:nvSpPr>
          <p:cNvPr id="3" name="Content Placeholder 2"/>
          <p:cNvSpPr>
            <a:spLocks noGrp="1"/>
          </p:cNvSpPr>
          <p:nvPr>
            <p:ph idx="1"/>
          </p:nvPr>
        </p:nvSpPr>
        <p:spPr>
          <a:xfrm>
            <a:off x="549275" y="1205089"/>
            <a:ext cx="8042276" cy="4597399"/>
          </a:xfrm>
        </p:spPr>
        <p:txBody>
          <a:bodyPr>
            <a:normAutofit fontScale="25000" lnSpcReduction="20000"/>
          </a:bodyPr>
          <a:lstStyle/>
          <a:p>
            <a:pPr marL="0" lvl="0" indent="0">
              <a:buNone/>
            </a:pPr>
            <a:r>
              <a:rPr lang="en-US" sz="4800" dirty="0"/>
              <a:t>Bennell KL, Hinman RS. A review of the clinical evidence for exercise in osteoarthritis of the hip and knee. J Sci Med Sport. 2011 Jan;14(1):4-9.</a:t>
            </a:r>
          </a:p>
          <a:p>
            <a:pPr marL="0" indent="0">
              <a:buNone/>
            </a:pPr>
            <a:r>
              <a:rPr lang="en-US" sz="4800" dirty="0"/>
              <a:t> </a:t>
            </a:r>
            <a:r>
              <a:rPr lang="en-US" sz="4800" dirty="0" smtClean="0"/>
              <a:t>Centers </a:t>
            </a:r>
            <a:r>
              <a:rPr lang="en-US" sz="4800" dirty="0"/>
              <a:t>for Disease Control and Prevention. (2014, Dec 4). </a:t>
            </a:r>
            <a:r>
              <a:rPr lang="en-US" sz="4800" i="1" dirty="0"/>
              <a:t>Physical Activity for Arthritis Fact Sheet</a:t>
            </a:r>
            <a:r>
              <a:rPr lang="en-US" sz="4800" dirty="0"/>
              <a:t>. Retrieved Jan 10, 2015, from Arthritis: http://www.cdc.gov/arthritis/pa_factsheet.htm</a:t>
            </a:r>
          </a:p>
          <a:p>
            <a:pPr marL="0" indent="0">
              <a:buNone/>
            </a:pPr>
            <a:r>
              <a:rPr lang="en-US" sz="4800" dirty="0" smtClean="0"/>
              <a:t> Dieppe </a:t>
            </a:r>
            <a:r>
              <a:rPr lang="en-US" sz="4800" dirty="0"/>
              <a:t>P, Basler HD, Chard J, Croft P, Dixon J, et al. Knee replacement surgery for osteoarthritis: effectiveness, practice variations, indications and possible determinants of utilization. Rheumatology (Oxford). 1999 Jan;38(1):73-83.</a:t>
            </a:r>
          </a:p>
          <a:p>
            <a:pPr marL="0" indent="0">
              <a:buNone/>
            </a:pPr>
            <a:r>
              <a:rPr lang="en-US" sz="4800" dirty="0"/>
              <a:t> </a:t>
            </a:r>
            <a:r>
              <a:rPr lang="en-US" sz="4800" dirty="0" smtClean="0"/>
              <a:t>Jansen </a:t>
            </a:r>
            <a:r>
              <a:rPr lang="en-US" sz="4800" dirty="0"/>
              <a:t>MJ, Viechtbauer W, Lenssen AF, Hendriks EJ, de Bie RA. Strength training alone, exercise therapy alone, and exercise therapy with passive manual mobilisation each reduce pain and disability in people with knee osteoarthritis: a systematic review. J Physiother. 2011;57(1):11-20.</a:t>
            </a:r>
          </a:p>
          <a:p>
            <a:pPr marL="0" lvl="0" indent="0">
              <a:buNone/>
            </a:pPr>
            <a:r>
              <a:rPr lang="en-US" sz="4800" dirty="0"/>
              <a:t> </a:t>
            </a:r>
            <a:r>
              <a:rPr lang="en-US" sz="4800" dirty="0" smtClean="0"/>
              <a:t>Juhl </a:t>
            </a:r>
            <a:r>
              <a:rPr lang="en-US" sz="4800" dirty="0"/>
              <a:t>C, Christensen R, Roos EM, Zhang W, Lund H. Impact of exercise type and dose on pain and disability in knee osteoarthritis: a systematic review and meta-regression analysis of randomized controlled trials. Arthritis Rheumatol. 2014 Mar;66(3):622-36. </a:t>
            </a:r>
          </a:p>
          <a:p>
            <a:pPr marL="0" indent="0">
              <a:buNone/>
            </a:pPr>
            <a:r>
              <a:rPr lang="en-US" sz="4800" dirty="0"/>
              <a:t> </a:t>
            </a:r>
            <a:r>
              <a:rPr lang="en-US" sz="4800" dirty="0" smtClean="0"/>
              <a:t>Khan </a:t>
            </a:r>
            <a:r>
              <a:rPr lang="en-US" sz="4800" dirty="0"/>
              <a:t>M, Evaniew N, Bedi A, Ayeni OR, Bhandari M. Arthroscopic surgery for degenerative tears of the meniscus: a systematic review and meta-analysis. CMAJ. 2014 Oct 7;186(14):1057-64.</a:t>
            </a:r>
          </a:p>
          <a:p>
            <a:pPr marL="0" indent="0">
              <a:buNone/>
            </a:pPr>
            <a:r>
              <a:rPr lang="en-US" sz="4800" dirty="0"/>
              <a:t> </a:t>
            </a:r>
            <a:r>
              <a:rPr lang="en-US" sz="4800" dirty="0" smtClean="0"/>
              <a:t>Khoshbin </a:t>
            </a:r>
            <a:r>
              <a:rPr lang="en-US" sz="4800" dirty="0"/>
              <a:t>A, Leroux T, Wasserstein D, Marks P, Theodoropoulos J, et al. The efficacy of platelet-rich plasma in the treatment of symptomatic knee osteoarthritis: a systematic review with quantitative synthesis. Arthroscopy. 2013 Dec;29(12):2037-48.</a:t>
            </a:r>
          </a:p>
          <a:p>
            <a:pPr marL="0" indent="0">
              <a:buNone/>
            </a:pPr>
            <a:r>
              <a:rPr lang="en-US" sz="4800" dirty="0"/>
              <a:t> </a:t>
            </a:r>
            <a:r>
              <a:rPr lang="en-US" sz="4800" dirty="0" smtClean="0"/>
              <a:t>Laupattarakasem </a:t>
            </a:r>
            <a:r>
              <a:rPr lang="en-US" sz="4800" dirty="0"/>
              <a:t>W, Laopaiboon M, Laupattarakasem P, Sumananont C. Arthroscopic debridement for knee osteoarthritis. Cochrane Database Syst Rev. 2008 Jan 23.</a:t>
            </a:r>
          </a:p>
          <a:p>
            <a:r>
              <a:rPr lang="en-US" dirty="0"/>
              <a:t> </a:t>
            </a:r>
          </a:p>
          <a:p>
            <a:pPr lvl="0"/>
            <a:endParaRPr lang="en-US" dirty="0"/>
          </a:p>
        </p:txBody>
      </p:sp>
    </p:spTree>
    <p:extLst>
      <p:ext uri="{BB962C8B-B14F-4D97-AF65-F5344CB8AC3E}">
        <p14:creationId xmlns:p14="http://schemas.microsoft.com/office/powerpoint/2010/main" val="346813524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205089"/>
            <a:ext cx="8042276" cy="5003800"/>
          </a:xfrm>
        </p:spPr>
        <p:txBody>
          <a:bodyPr>
            <a:normAutofit fontScale="40000" lnSpcReduction="20000"/>
          </a:bodyPr>
          <a:lstStyle/>
          <a:p>
            <a:pPr marL="0" indent="0">
              <a:buNone/>
            </a:pPr>
            <a:r>
              <a:rPr lang="en-US" sz="3000" dirty="0" smtClean="0"/>
              <a:t>Minns </a:t>
            </a:r>
            <a:r>
              <a:rPr lang="en-US" sz="3000" dirty="0"/>
              <a:t>Lowe CJ, Barker KL, Dewey M, Sackley CM. Effectiveness of physiotherapy exercise after knee arthroplasty for osteoarthritis: systematic review and meta-analysis of randomised controlled trials. </a:t>
            </a:r>
          </a:p>
          <a:p>
            <a:pPr marL="0" indent="0">
              <a:buNone/>
            </a:pPr>
            <a:r>
              <a:rPr lang="en-US" sz="3000" dirty="0" smtClean="0"/>
              <a:t>Núñez </a:t>
            </a:r>
            <a:r>
              <a:rPr lang="en-US" sz="3000" dirty="0"/>
              <a:t>M, Lozano L, Núñez E, Segur JM, Sastre S, et al. Total knee replacement and health-related quality of life: factors influencing long-term outcomes. Arthritis Rheum. 2009 Aug 15;61(8):1062-9. </a:t>
            </a:r>
          </a:p>
          <a:p>
            <a:pPr marL="0" indent="0">
              <a:buNone/>
            </a:pPr>
            <a:r>
              <a:rPr lang="en-US" sz="3000" dirty="0" smtClean="0"/>
              <a:t>Raeissadat </a:t>
            </a:r>
            <a:r>
              <a:rPr lang="en-US" sz="3000" dirty="0"/>
              <a:t>SA, Rayegani SM, Hassanabadi H, Fathi M, Ghorbani E, et al. Knee Osteoarthritis Injection Choices: Platelet- Rich Plasma (PRP) Versus Hyaluronic Acid (A one-year randomized clinical trial). Clin Med Insights Arthritis Musculoskelet Disord. 2015;8:1-8. </a:t>
            </a:r>
          </a:p>
          <a:p>
            <a:pPr marL="0" indent="0">
              <a:buNone/>
            </a:pPr>
            <a:r>
              <a:rPr lang="en-US" sz="3000" dirty="0" smtClean="0"/>
              <a:t>Roddy </a:t>
            </a:r>
            <a:r>
              <a:rPr lang="en-US" sz="3000" dirty="0"/>
              <a:t>E, Zhang W, Doherty M. Aerobic walking or strengthening exercise for osteoarthritis of the knee? A systematic review. Ann Rheum Dis. 2005 Apr;64(4):544-8. </a:t>
            </a:r>
            <a:endParaRPr lang="en-US" sz="3000" dirty="0" smtClean="0"/>
          </a:p>
          <a:p>
            <a:pPr marL="0" lvl="0" indent="0">
              <a:buNone/>
            </a:pPr>
            <a:r>
              <a:rPr lang="en-US" sz="3000" dirty="0"/>
              <a:t>Trigkilidas D, Anand A. The effectiveness of hyaluronic acid intra-articular injections in managing osteoarthritic knee pain. Ann R Coll Surg Engl. 2013 Nov;95(8):545-51. </a:t>
            </a:r>
          </a:p>
          <a:p>
            <a:pPr marL="0" indent="0">
              <a:buNone/>
            </a:pPr>
            <a:r>
              <a:rPr lang="en-US" sz="3000" dirty="0" smtClean="0"/>
              <a:t>van </a:t>
            </a:r>
            <a:r>
              <a:rPr lang="en-US" sz="3000" dirty="0"/>
              <a:t>der Esch M, Holla JF, van der Leeden M, Knol DL, Lems WF, et al. Decrease of muscle strength is associated with increase of activity limitations in early knee osteoarthritis: 3-year results from the cohort hip and cohort knee study. Arch Phys Med Rehabil. 2014 Oct;95(10):1962-8. </a:t>
            </a:r>
          </a:p>
          <a:p>
            <a:pPr marL="0" indent="0">
              <a:buNone/>
            </a:pPr>
            <a:r>
              <a:rPr lang="en-US" sz="3000" dirty="0" smtClean="0"/>
              <a:t>van </a:t>
            </a:r>
            <a:r>
              <a:rPr lang="en-US" sz="3000" dirty="0"/>
              <a:t>der Weegen W, Wullems JA, Bos E, Noten H, van Drumpt RA. No Difference Between Intra-Articular Injection of Hyaluronic Acid and Placebo for Mild to Moderate Knee Osteoarthritis: A Randomized, Controlled, Double-Blind Trial. J Arthroplasty. 2014 Dec 13</a:t>
            </a:r>
            <a:r>
              <a:rPr lang="en-US" sz="3000" dirty="0" smtClean="0"/>
              <a:t>.</a:t>
            </a:r>
          </a:p>
          <a:p>
            <a:pPr marL="0" indent="0">
              <a:buNone/>
            </a:pPr>
            <a:r>
              <a:rPr lang="en-US" sz="3000" dirty="0"/>
              <a:t>Vazquez-Vela Johnson G, Worland RL, Keenan J, Norambuena N. Patient demographics as a predictor of the ten-year survival rate in primary total knee replacement. J Bone Joint Surg Br. 2003 Jan;85(1):52-6</a:t>
            </a:r>
            <a:r>
              <a:rPr lang="en-US" sz="3000" dirty="0" smtClean="0"/>
              <a:t>.</a:t>
            </a:r>
            <a:endParaRPr lang="en-US" sz="3000" dirty="0"/>
          </a:p>
          <a:p>
            <a:pPr marL="0" indent="0">
              <a:buNone/>
            </a:pPr>
            <a:endParaRPr lang="en-US" sz="1400" dirty="0"/>
          </a:p>
          <a:p>
            <a:pPr marL="0" indent="0">
              <a:buNone/>
            </a:pPr>
            <a:endParaRPr lang="en-US" sz="1400" dirty="0"/>
          </a:p>
          <a:p>
            <a:endParaRPr lang="en-US" dirty="0"/>
          </a:p>
        </p:txBody>
      </p:sp>
      <p:sp>
        <p:nvSpPr>
          <p:cNvPr id="4" name="Title 3"/>
          <p:cNvSpPr>
            <a:spLocks noGrp="1"/>
          </p:cNvSpPr>
          <p:nvPr>
            <p:ph type="title"/>
          </p:nvPr>
        </p:nvSpPr>
        <p:spPr>
          <a:xfrm>
            <a:off x="549275" y="107576"/>
            <a:ext cx="8042276" cy="696757"/>
          </a:xfrm>
        </p:spPr>
        <p:txBody>
          <a:bodyPr/>
          <a:lstStyle/>
          <a:p>
            <a:endParaRPr lang="en-US" dirty="0"/>
          </a:p>
        </p:txBody>
      </p:sp>
    </p:spTree>
    <p:extLst>
      <p:ext uri="{BB962C8B-B14F-4D97-AF65-F5344CB8AC3E}">
        <p14:creationId xmlns:p14="http://schemas.microsoft.com/office/powerpoint/2010/main" val="265217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Osteoarthritis (OA)</a:t>
            </a:r>
            <a:endParaRPr lang="en-US" dirty="0"/>
          </a:p>
        </p:txBody>
      </p:sp>
      <p:sp>
        <p:nvSpPr>
          <p:cNvPr id="3" name="Content Placeholder 2"/>
          <p:cNvSpPr>
            <a:spLocks noGrp="1"/>
          </p:cNvSpPr>
          <p:nvPr>
            <p:ph idx="1"/>
          </p:nvPr>
        </p:nvSpPr>
        <p:spPr/>
        <p:txBody>
          <a:bodyPr/>
          <a:lstStyle/>
          <a:p>
            <a:r>
              <a:rPr lang="en-US" dirty="0">
                <a:solidFill>
                  <a:srgbClr val="000000"/>
                </a:solidFill>
              </a:rPr>
              <a:t>Osteoarthritis (OA) is a degeneration of articular cartilage that protects subchondral bone</a:t>
            </a:r>
            <a:r>
              <a:rPr lang="en-US" dirty="0" smtClean="0">
                <a:solidFill>
                  <a:srgbClr val="000000"/>
                </a:solidFill>
                <a:effectLst/>
              </a:rPr>
              <a:t> </a:t>
            </a:r>
          </a:p>
          <a:p>
            <a:r>
              <a:rPr lang="en-US" dirty="0" smtClean="0">
                <a:solidFill>
                  <a:srgbClr val="000000"/>
                </a:solidFill>
              </a:rPr>
              <a:t>Loss of the articular </a:t>
            </a:r>
            <a:r>
              <a:rPr lang="en-US" dirty="0">
                <a:solidFill>
                  <a:srgbClr val="000000"/>
                </a:solidFill>
              </a:rPr>
              <a:t>cartilage </a:t>
            </a:r>
            <a:r>
              <a:rPr lang="en-US" dirty="0" smtClean="0">
                <a:solidFill>
                  <a:srgbClr val="000000"/>
                </a:solidFill>
              </a:rPr>
              <a:t>decreases the knee’s ability to absorb forces </a:t>
            </a:r>
          </a:p>
          <a:p>
            <a:r>
              <a:rPr lang="en-US" dirty="0" smtClean="0">
                <a:solidFill>
                  <a:srgbClr val="000000"/>
                </a:solidFill>
                <a:effectLst/>
              </a:rPr>
              <a:t>Abnormal changes in bone occur such as bone spurs </a:t>
            </a:r>
            <a:endParaRPr lang="en-US" dirty="0">
              <a:solidFill>
                <a:srgbClr val="000000"/>
              </a:solidFill>
            </a:endParaRPr>
          </a:p>
          <a:p>
            <a:r>
              <a:rPr lang="en-US" dirty="0" smtClean="0">
                <a:solidFill>
                  <a:srgbClr val="000000"/>
                </a:solidFill>
              </a:rPr>
              <a:t>Decreased production of </a:t>
            </a:r>
            <a:r>
              <a:rPr lang="en-US" dirty="0">
                <a:solidFill>
                  <a:srgbClr val="000000"/>
                </a:solidFill>
              </a:rPr>
              <a:t>synovial </a:t>
            </a:r>
            <a:r>
              <a:rPr lang="en-US" dirty="0" smtClean="0">
                <a:solidFill>
                  <a:srgbClr val="000000"/>
                </a:solidFill>
              </a:rPr>
              <a:t>fluid</a:t>
            </a:r>
            <a:endParaRPr lang="en-US" dirty="0">
              <a:solidFill>
                <a:srgbClr val="000000"/>
              </a:solidFill>
            </a:endParaRPr>
          </a:p>
        </p:txBody>
      </p:sp>
    </p:spTree>
    <p:extLst>
      <p:ext uri="{BB962C8B-B14F-4D97-AF65-F5344CB8AC3E}">
        <p14:creationId xmlns:p14="http://schemas.microsoft.com/office/powerpoint/2010/main" val="32420260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knee_osteoarthritis.jpg"/>
          <p:cNvPicPr>
            <a:picLocks noGrp="1" noChangeAspect="1"/>
          </p:cNvPicPr>
          <p:nvPr>
            <p:ph idx="1"/>
          </p:nvPr>
        </p:nvPicPr>
        <p:blipFill>
          <a:blip r:embed="rId3">
            <a:extLst>
              <a:ext uri="{28A0092B-C50C-407E-A947-70E740481C1C}">
                <a14:useLocalDpi xmlns:a14="http://schemas.microsoft.com/office/drawing/2010/main" val="0"/>
              </a:ext>
            </a:extLst>
          </a:blip>
          <a:srcRect t="20279" b="20279"/>
          <a:stretch>
            <a:fillRect/>
          </a:stretch>
        </p:blipFill>
        <p:spPr/>
      </p:pic>
    </p:spTree>
    <p:extLst>
      <p:ext uri="{BB962C8B-B14F-4D97-AF65-F5344CB8AC3E}">
        <p14:creationId xmlns:p14="http://schemas.microsoft.com/office/powerpoint/2010/main" val="23903945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Unknown.jpeg"/>
          <p:cNvPicPr>
            <a:picLocks noGrp="1" noChangeAspect="1"/>
          </p:cNvPicPr>
          <p:nvPr>
            <p:ph idx="1"/>
          </p:nvPr>
        </p:nvPicPr>
        <p:blipFill>
          <a:blip r:embed="rId3">
            <a:extLst>
              <a:ext uri="{28A0092B-C50C-407E-A947-70E740481C1C}">
                <a14:useLocalDpi xmlns:a14="http://schemas.microsoft.com/office/drawing/2010/main" val="0"/>
              </a:ext>
            </a:extLst>
          </a:blip>
          <a:srcRect t="13810" b="13810"/>
          <a:stretch>
            <a:fillRect/>
          </a:stretch>
        </p:blipFill>
        <p:spPr/>
      </p:pic>
    </p:spTree>
    <p:extLst>
      <p:ext uri="{BB962C8B-B14F-4D97-AF65-F5344CB8AC3E}">
        <p14:creationId xmlns:p14="http://schemas.microsoft.com/office/powerpoint/2010/main" val="33302570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OA Progression </a:t>
            </a:r>
            <a:endParaRPr lang="en-US" dirty="0"/>
          </a:p>
        </p:txBody>
      </p:sp>
      <p:sp>
        <p:nvSpPr>
          <p:cNvPr id="3" name="Content Placeholder 2"/>
          <p:cNvSpPr>
            <a:spLocks noGrp="1"/>
          </p:cNvSpPr>
          <p:nvPr>
            <p:ph idx="1"/>
          </p:nvPr>
        </p:nvSpPr>
        <p:spPr/>
        <p:txBody>
          <a:bodyPr/>
          <a:lstStyle/>
          <a:p>
            <a:r>
              <a:rPr lang="en-US" dirty="0" smtClean="0">
                <a:solidFill>
                  <a:srgbClr val="000000"/>
                </a:solidFill>
              </a:rPr>
              <a:t>Nothing has been shown to stop or slow the </a:t>
            </a:r>
            <a:r>
              <a:rPr lang="en-US" dirty="0" smtClean="0">
                <a:solidFill>
                  <a:srgbClr val="000000"/>
                </a:solidFill>
                <a:effectLst/>
              </a:rPr>
              <a:t>progression of OA measured by x-ray </a:t>
            </a:r>
          </a:p>
          <a:p>
            <a:r>
              <a:rPr lang="en-US" dirty="0" smtClean="0">
                <a:solidFill>
                  <a:srgbClr val="000000"/>
                </a:solidFill>
              </a:rPr>
              <a:t>Improvements in lower extremity strength and increases in physical activity </a:t>
            </a:r>
            <a:r>
              <a:rPr lang="en-US" dirty="0" smtClean="0">
                <a:solidFill>
                  <a:srgbClr val="000000"/>
                </a:solidFill>
                <a:effectLst/>
              </a:rPr>
              <a:t>have</a:t>
            </a:r>
            <a:r>
              <a:rPr lang="en-US" dirty="0" smtClean="0">
                <a:solidFill>
                  <a:srgbClr val="000000"/>
                </a:solidFill>
                <a:effectLst>
                  <a:glow rad="228600">
                    <a:schemeClr val="accent5">
                      <a:satMod val="175000"/>
                      <a:alpha val="40000"/>
                    </a:schemeClr>
                  </a:glow>
                </a:effectLst>
              </a:rPr>
              <a:t> </a:t>
            </a:r>
            <a:r>
              <a:rPr lang="en-US" dirty="0" smtClean="0">
                <a:solidFill>
                  <a:srgbClr val="000000"/>
                </a:solidFill>
              </a:rPr>
              <a:t>been shown to improve function and decrease pain, independent of </a:t>
            </a:r>
            <a:r>
              <a:rPr lang="en-US" dirty="0" smtClean="0">
                <a:solidFill>
                  <a:srgbClr val="000000"/>
                </a:solidFill>
                <a:effectLst/>
              </a:rPr>
              <a:t>x-rays</a:t>
            </a:r>
            <a:endParaRPr lang="en-US" dirty="0">
              <a:solidFill>
                <a:srgbClr val="000000"/>
              </a:solidFill>
              <a:effectLst/>
            </a:endParaRPr>
          </a:p>
        </p:txBody>
      </p:sp>
    </p:spTree>
    <p:extLst>
      <p:ext uri="{BB962C8B-B14F-4D97-AF65-F5344CB8AC3E}">
        <p14:creationId xmlns:p14="http://schemas.microsoft.com/office/powerpoint/2010/main" val="15092081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OA Progression (cont.)</a:t>
            </a:r>
            <a:endParaRPr lang="en-US" dirty="0"/>
          </a:p>
        </p:txBody>
      </p:sp>
      <p:sp>
        <p:nvSpPr>
          <p:cNvPr id="3" name="Content Placeholder 2"/>
          <p:cNvSpPr>
            <a:spLocks noGrp="1"/>
          </p:cNvSpPr>
          <p:nvPr>
            <p:ph idx="1"/>
          </p:nvPr>
        </p:nvSpPr>
        <p:spPr/>
        <p:txBody>
          <a:bodyPr/>
          <a:lstStyle/>
          <a:p>
            <a:r>
              <a:rPr lang="en-US" dirty="0" smtClean="0">
                <a:solidFill>
                  <a:srgbClr val="000000"/>
                </a:solidFill>
              </a:rPr>
              <a:t>Risk factors </a:t>
            </a:r>
          </a:p>
          <a:p>
            <a:pPr lvl="1"/>
            <a:r>
              <a:rPr lang="en-US" dirty="0" smtClean="0">
                <a:solidFill>
                  <a:srgbClr val="000000"/>
                </a:solidFill>
              </a:rPr>
              <a:t>Age</a:t>
            </a:r>
          </a:p>
          <a:p>
            <a:pPr lvl="1"/>
            <a:r>
              <a:rPr lang="en-US" dirty="0">
                <a:solidFill>
                  <a:srgbClr val="FF0000"/>
                </a:solidFill>
              </a:rPr>
              <a:t>Excess </a:t>
            </a:r>
            <a:r>
              <a:rPr lang="en-US" dirty="0" smtClean="0">
                <a:solidFill>
                  <a:srgbClr val="FF0000"/>
                </a:solidFill>
              </a:rPr>
              <a:t>weight</a:t>
            </a:r>
          </a:p>
          <a:p>
            <a:pPr lvl="1"/>
            <a:r>
              <a:rPr lang="en-US" dirty="0" smtClean="0">
                <a:solidFill>
                  <a:srgbClr val="000000"/>
                </a:solidFill>
              </a:rPr>
              <a:t>Injury</a:t>
            </a:r>
          </a:p>
          <a:p>
            <a:pPr lvl="1"/>
            <a:r>
              <a:rPr lang="en-US" dirty="0">
                <a:solidFill>
                  <a:srgbClr val="000000"/>
                </a:solidFill>
              </a:rPr>
              <a:t>J</a:t>
            </a:r>
            <a:r>
              <a:rPr lang="en-US" dirty="0" smtClean="0">
                <a:solidFill>
                  <a:srgbClr val="000000"/>
                </a:solidFill>
              </a:rPr>
              <a:t>oint malalignment</a:t>
            </a:r>
          </a:p>
          <a:p>
            <a:pPr lvl="1"/>
            <a:r>
              <a:rPr lang="en-US" dirty="0" smtClean="0">
                <a:solidFill>
                  <a:srgbClr val="FF0000"/>
                </a:solidFill>
              </a:rPr>
              <a:t>Decreased strength </a:t>
            </a:r>
          </a:p>
          <a:p>
            <a:pPr lvl="1"/>
            <a:endParaRPr lang="en-US" dirty="0" smtClean="0"/>
          </a:p>
          <a:p>
            <a:pPr lvl="1"/>
            <a:endParaRPr lang="en-US" dirty="0"/>
          </a:p>
        </p:txBody>
      </p:sp>
    </p:spTree>
    <p:extLst>
      <p:ext uri="{BB962C8B-B14F-4D97-AF65-F5344CB8AC3E}">
        <p14:creationId xmlns:p14="http://schemas.microsoft.com/office/powerpoint/2010/main" val="2027105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4" name="Text Placeholder 3"/>
          <p:cNvSpPr>
            <a:spLocks noGrp="1"/>
          </p:cNvSpPr>
          <p:nvPr>
            <p:ph type="body" idx="1"/>
          </p:nvPr>
        </p:nvSpPr>
        <p:spPr/>
        <p:txBody>
          <a:bodyPr/>
          <a:lstStyle/>
          <a:p>
            <a:r>
              <a:rPr lang="en-US" u="sng" dirty="0"/>
              <a:t>I</a:t>
            </a:r>
            <a:r>
              <a:rPr lang="en-US" u="sng" dirty="0" smtClean="0"/>
              <a:t>nvasive</a:t>
            </a:r>
            <a:r>
              <a:rPr lang="en-US" dirty="0" smtClean="0"/>
              <a:t>  </a:t>
            </a:r>
            <a:endParaRPr lang="en-US" dirty="0"/>
          </a:p>
        </p:txBody>
      </p:sp>
      <p:sp>
        <p:nvSpPr>
          <p:cNvPr id="5" name="Content Placeholder 4"/>
          <p:cNvSpPr>
            <a:spLocks noGrp="1"/>
          </p:cNvSpPr>
          <p:nvPr>
            <p:ph sz="half" idx="2"/>
          </p:nvPr>
        </p:nvSpPr>
        <p:spPr/>
        <p:txBody>
          <a:bodyPr>
            <a:normAutofit/>
          </a:bodyPr>
          <a:lstStyle/>
          <a:p>
            <a:r>
              <a:rPr lang="en-US" dirty="0" smtClean="0">
                <a:solidFill>
                  <a:srgbClr val="000000"/>
                </a:solidFill>
              </a:rPr>
              <a:t>Injections </a:t>
            </a:r>
          </a:p>
          <a:p>
            <a:pPr lvl="1"/>
            <a:r>
              <a:rPr lang="en-US" dirty="0" smtClean="0">
                <a:solidFill>
                  <a:srgbClr val="000000"/>
                </a:solidFill>
              </a:rPr>
              <a:t>Platelet</a:t>
            </a:r>
            <a:r>
              <a:rPr lang="en-US" dirty="0">
                <a:solidFill>
                  <a:srgbClr val="000000"/>
                </a:solidFill>
              </a:rPr>
              <a:t>-Rich Plasma </a:t>
            </a:r>
            <a:endParaRPr lang="en-US" dirty="0" smtClean="0">
              <a:solidFill>
                <a:srgbClr val="000000"/>
              </a:solidFill>
            </a:endParaRPr>
          </a:p>
          <a:p>
            <a:pPr lvl="1"/>
            <a:r>
              <a:rPr lang="en-US" dirty="0" smtClean="0">
                <a:solidFill>
                  <a:srgbClr val="000000"/>
                </a:solidFill>
              </a:rPr>
              <a:t>Gel (hyaluronic acid)</a:t>
            </a:r>
          </a:p>
          <a:p>
            <a:pPr lvl="1"/>
            <a:r>
              <a:rPr lang="en-US" dirty="0" smtClean="0">
                <a:solidFill>
                  <a:srgbClr val="000000"/>
                </a:solidFill>
              </a:rPr>
              <a:t>Cortisone</a:t>
            </a:r>
          </a:p>
          <a:p>
            <a:r>
              <a:rPr lang="en-US" dirty="0" smtClean="0">
                <a:solidFill>
                  <a:srgbClr val="000000"/>
                </a:solidFill>
              </a:rPr>
              <a:t>Joint replacement surgery</a:t>
            </a:r>
          </a:p>
          <a:p>
            <a:r>
              <a:rPr lang="en-US" dirty="0" smtClean="0">
                <a:solidFill>
                  <a:srgbClr val="000000"/>
                </a:solidFill>
              </a:rPr>
              <a:t>Arthroscopy and</a:t>
            </a:r>
            <a:r>
              <a:rPr lang="en-US" dirty="0">
                <a:solidFill>
                  <a:srgbClr val="000000"/>
                </a:solidFill>
              </a:rPr>
              <a:t>/or debridement </a:t>
            </a:r>
            <a:r>
              <a:rPr lang="en-US" dirty="0" smtClean="0">
                <a:solidFill>
                  <a:srgbClr val="000000"/>
                </a:solidFill>
              </a:rPr>
              <a:t>  </a:t>
            </a:r>
            <a:endParaRPr lang="en-US" dirty="0">
              <a:solidFill>
                <a:srgbClr val="000000"/>
              </a:solidFill>
            </a:endParaRPr>
          </a:p>
        </p:txBody>
      </p:sp>
      <p:sp>
        <p:nvSpPr>
          <p:cNvPr id="6" name="Text Placeholder 5"/>
          <p:cNvSpPr>
            <a:spLocks noGrp="1"/>
          </p:cNvSpPr>
          <p:nvPr>
            <p:ph type="body" sz="quarter" idx="3"/>
          </p:nvPr>
        </p:nvSpPr>
        <p:spPr/>
        <p:txBody>
          <a:bodyPr/>
          <a:lstStyle/>
          <a:p>
            <a:r>
              <a:rPr lang="en-US" u="sng" dirty="0" smtClean="0"/>
              <a:t>Conservative </a:t>
            </a:r>
            <a:endParaRPr lang="en-US" u="sng" dirty="0"/>
          </a:p>
        </p:txBody>
      </p:sp>
      <p:sp>
        <p:nvSpPr>
          <p:cNvPr id="7" name="Content Placeholder 6"/>
          <p:cNvSpPr>
            <a:spLocks noGrp="1"/>
          </p:cNvSpPr>
          <p:nvPr>
            <p:ph sz="quarter" idx="4"/>
          </p:nvPr>
        </p:nvSpPr>
        <p:spPr/>
        <p:txBody>
          <a:bodyPr/>
          <a:lstStyle/>
          <a:p>
            <a:r>
              <a:rPr lang="en-US" dirty="0" smtClean="0">
                <a:solidFill>
                  <a:srgbClr val="000000"/>
                </a:solidFill>
              </a:rPr>
              <a:t>Physical </a:t>
            </a:r>
            <a:r>
              <a:rPr lang="en-US" dirty="0">
                <a:solidFill>
                  <a:srgbClr val="000000"/>
                </a:solidFill>
              </a:rPr>
              <a:t>therapy</a:t>
            </a:r>
          </a:p>
          <a:p>
            <a:pPr lvl="1"/>
            <a:r>
              <a:rPr lang="en-US" dirty="0" smtClean="0">
                <a:solidFill>
                  <a:srgbClr val="000000"/>
                </a:solidFill>
              </a:rPr>
              <a:t>Exercise</a:t>
            </a:r>
          </a:p>
          <a:p>
            <a:pPr lvl="1"/>
            <a:r>
              <a:rPr lang="en-US" dirty="0" smtClean="0">
                <a:solidFill>
                  <a:srgbClr val="000000"/>
                </a:solidFill>
              </a:rPr>
              <a:t>Heat or cold</a:t>
            </a:r>
          </a:p>
          <a:p>
            <a:pPr lvl="1"/>
            <a:r>
              <a:rPr lang="en-US" dirty="0" smtClean="0">
                <a:solidFill>
                  <a:srgbClr val="000000"/>
                </a:solidFill>
                <a:effectLst/>
              </a:rPr>
              <a:t>Other</a:t>
            </a:r>
            <a:endParaRPr lang="en-US" dirty="0">
              <a:solidFill>
                <a:srgbClr val="000000"/>
              </a:solidFill>
              <a:effectLst/>
            </a:endParaRPr>
          </a:p>
          <a:p>
            <a:r>
              <a:rPr lang="en-US" dirty="0" smtClean="0">
                <a:solidFill>
                  <a:srgbClr val="000000"/>
                </a:solidFill>
              </a:rPr>
              <a:t>Over</a:t>
            </a:r>
            <a:r>
              <a:rPr lang="en-US" dirty="0">
                <a:solidFill>
                  <a:srgbClr val="000000"/>
                </a:solidFill>
              </a:rPr>
              <a:t>-the-counter pain relievers</a:t>
            </a:r>
          </a:p>
        </p:txBody>
      </p:sp>
    </p:spTree>
    <p:extLst>
      <p:ext uri="{BB962C8B-B14F-4D97-AF65-F5344CB8AC3E}">
        <p14:creationId xmlns:p14="http://schemas.microsoft.com/office/powerpoint/2010/main" val="1219779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17464</TotalTime>
  <Words>3784</Words>
  <Application>Microsoft Macintosh PowerPoint</Application>
  <PresentationFormat>On-screen Show (4:3)</PresentationFormat>
  <Paragraphs>460</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Breeze</vt:lpstr>
      <vt:lpstr>Effective Management of Knee Osteoarthritis </vt:lpstr>
      <vt:lpstr>Objectives </vt:lpstr>
      <vt:lpstr>Knee Anatomy Overview </vt:lpstr>
      <vt:lpstr>Knee Osteoarthritis (OA)</vt:lpstr>
      <vt:lpstr>PowerPoint Presentation</vt:lpstr>
      <vt:lpstr>PowerPoint Presentation</vt:lpstr>
      <vt:lpstr>Knee OA Progression </vt:lpstr>
      <vt:lpstr>Knee OA Progression (cont.)</vt:lpstr>
      <vt:lpstr>Treatment </vt:lpstr>
      <vt:lpstr> Platelet-Rich Plasma  </vt:lpstr>
      <vt:lpstr> Gel (hyaluronic acid) </vt:lpstr>
      <vt:lpstr> Cortisone </vt:lpstr>
      <vt:lpstr>Summary of Injections </vt:lpstr>
      <vt:lpstr>Arthroscopy /Debridement    </vt:lpstr>
      <vt:lpstr>Take Home Message</vt:lpstr>
      <vt:lpstr>Total Knee Arthroplasty (TKA)</vt:lpstr>
      <vt:lpstr>Before and After </vt:lpstr>
      <vt:lpstr>Indications for TKA</vt:lpstr>
      <vt:lpstr>Outcomes After TKA</vt:lpstr>
      <vt:lpstr>Therapy After TKA</vt:lpstr>
      <vt:lpstr>PowerPoint Presentation</vt:lpstr>
      <vt:lpstr>Benefits of Exercise  </vt:lpstr>
      <vt:lpstr>Types of Pain When Exercising</vt:lpstr>
      <vt:lpstr>PowerPoint Presentation</vt:lpstr>
      <vt:lpstr>PowerPoint Presentation</vt:lpstr>
      <vt:lpstr>PowerPoint Presentation</vt:lpstr>
      <vt:lpstr>General Exercise Recommendations </vt:lpstr>
      <vt:lpstr>PowerPoint Presentation</vt:lpstr>
      <vt:lpstr>Take Home Points </vt:lpstr>
      <vt:lpstr>Relevant Research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Knee OA and Exercise</dc:title>
  <dc:creator>jayson hull</dc:creator>
  <cp:lastModifiedBy>jayson hull</cp:lastModifiedBy>
  <cp:revision>156</cp:revision>
  <dcterms:created xsi:type="dcterms:W3CDTF">2015-02-19T15:18:10Z</dcterms:created>
  <dcterms:modified xsi:type="dcterms:W3CDTF">2015-04-24T16:28:24Z</dcterms:modified>
</cp:coreProperties>
</file>