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3"/>
  </p:handoutMasterIdLst>
  <p:sldIdLst>
    <p:sldId id="256" r:id="rId2"/>
    <p:sldId id="257" r:id="rId3"/>
    <p:sldId id="258" r:id="rId4"/>
    <p:sldId id="285" r:id="rId5"/>
    <p:sldId id="259" r:id="rId6"/>
    <p:sldId id="286" r:id="rId7"/>
    <p:sldId id="260" r:id="rId8"/>
    <p:sldId id="299" r:id="rId9"/>
    <p:sldId id="270" r:id="rId10"/>
    <p:sldId id="291" r:id="rId11"/>
    <p:sldId id="271" r:id="rId12"/>
    <p:sldId id="272" r:id="rId13"/>
    <p:sldId id="292" r:id="rId14"/>
    <p:sldId id="279" r:id="rId15"/>
    <p:sldId id="281" r:id="rId16"/>
    <p:sldId id="293" r:id="rId17"/>
    <p:sldId id="280" r:id="rId18"/>
    <p:sldId id="283" r:id="rId19"/>
    <p:sldId id="263" r:id="rId20"/>
    <p:sldId id="264" r:id="rId21"/>
    <p:sldId id="267" r:id="rId22"/>
    <p:sldId id="268" r:id="rId23"/>
    <p:sldId id="284" r:id="rId24"/>
    <p:sldId id="269" r:id="rId25"/>
    <p:sldId id="273" r:id="rId26"/>
    <p:sldId id="287" r:id="rId27"/>
    <p:sldId id="288" r:id="rId28"/>
    <p:sldId id="294" r:id="rId29"/>
    <p:sldId id="282" r:id="rId30"/>
    <p:sldId id="297" r:id="rId31"/>
    <p:sldId id="262" r:id="rId32"/>
    <p:sldId id="265" r:id="rId33"/>
    <p:sldId id="266" r:id="rId34"/>
    <p:sldId id="275" r:id="rId35"/>
    <p:sldId id="289" r:id="rId36"/>
    <p:sldId id="290" r:id="rId37"/>
    <p:sldId id="298" r:id="rId38"/>
    <p:sldId id="276" r:id="rId39"/>
    <p:sldId id="295" r:id="rId40"/>
    <p:sldId id="296" r:id="rId41"/>
    <p:sldId id="27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66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1A86F2-D4A9-471C-AEB3-DD214A15BECB}" type="datetimeFigureOut">
              <a:rPr lang="en-US" smtClean="0"/>
              <a:t>4/7/15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7951AA-2E2D-4681-A1D6-BC6E3A1F5EEF}" type="slidenum">
              <a:rPr lang="en-US" smtClean="0"/>
              <a:t>‹#›</a:t>
            </a:fld>
            <a:endParaRPr lang="en-US"/>
          </a:p>
        </p:txBody>
      </p:sp>
    </p:spTree>
    <p:extLst>
      <p:ext uri="{BB962C8B-B14F-4D97-AF65-F5344CB8AC3E}">
        <p14:creationId xmlns:p14="http://schemas.microsoft.com/office/powerpoint/2010/main" val="2251300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0308F778-01B2-4530-8586-A7216EC1FE70}"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FAF008F-B8B3-4B8E-95F4-EA8518F07EC5}"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3FAF008F-B8B3-4B8E-95F4-EA8518F07EC5}" type="datetimeFigureOut">
              <a:rPr lang="en-US" smtClean="0"/>
              <a:t>4/7/15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FAF008F-B8B3-4B8E-95F4-EA8518F07EC5}"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FAF008F-B8B3-4B8E-95F4-EA8518F07EC5}"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FAF008F-B8B3-4B8E-95F4-EA8518F07EC5}"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F008F-B8B3-4B8E-95F4-EA8518F07EC5}"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FAF008F-B8B3-4B8E-95F4-EA8518F07EC5}" type="datetimeFigureOut">
              <a:rPr lang="en-US" smtClean="0"/>
              <a:t>4/7/15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08F778-01B2-4530-8586-A7216EC1FE70}"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FAF008F-B8B3-4B8E-95F4-EA8518F07EC5}"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8F778-01B2-4530-8586-A7216EC1FE70}"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FAF008F-B8B3-4B8E-95F4-EA8518F07EC5}" type="datetimeFigureOut">
              <a:rPr lang="en-US" smtClean="0"/>
              <a:t>4/7/15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08F778-01B2-4530-8586-A7216EC1FE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3FAF008F-B8B3-4B8E-95F4-EA8518F07EC5}" type="datetimeFigureOut">
              <a:rPr lang="en-US" smtClean="0"/>
              <a:t>4/7/15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308F778-01B2-4530-8586-A7216EC1FE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00"/>
            <a:ext cx="6629400" cy="3200401"/>
          </a:xfrm>
        </p:spPr>
        <p:txBody>
          <a:bodyPr>
            <a:normAutofit/>
          </a:bodyPr>
          <a:lstStyle/>
          <a:p>
            <a:pPr algn="ctr"/>
            <a:r>
              <a:rPr lang="en-US" dirty="0" smtClean="0"/>
              <a:t>Lumbar spine therapy protocols:</a:t>
            </a:r>
            <a:br>
              <a:rPr lang="en-US" dirty="0" smtClean="0"/>
            </a:br>
            <a:r>
              <a:rPr lang="en-US" sz="3600" dirty="0" smtClean="0"/>
              <a:t>1. Lumbar discectomy/laminectomy</a:t>
            </a:r>
            <a:br>
              <a:rPr lang="en-US" sz="3600" dirty="0" smtClean="0"/>
            </a:br>
            <a:r>
              <a:rPr lang="en-US" sz="3600" dirty="0" smtClean="0"/>
              <a:t>2. Lumbar fusion</a:t>
            </a:r>
            <a:endParaRPr lang="en-US" sz="3600" dirty="0"/>
          </a:p>
        </p:txBody>
      </p:sp>
      <p:sp>
        <p:nvSpPr>
          <p:cNvPr id="3" name="Subtitle 2"/>
          <p:cNvSpPr>
            <a:spLocks noGrp="1"/>
          </p:cNvSpPr>
          <p:nvPr>
            <p:ph type="subTitle" idx="1"/>
          </p:nvPr>
        </p:nvSpPr>
        <p:spPr>
          <a:xfrm>
            <a:off x="3200400" y="3966882"/>
            <a:ext cx="5162550" cy="1752600"/>
          </a:xfrm>
        </p:spPr>
        <p:txBody>
          <a:bodyPr/>
          <a:lstStyle/>
          <a:p>
            <a:pPr algn="ctr"/>
            <a:endParaRPr lang="en-US" dirty="0" smtClean="0"/>
          </a:p>
          <a:p>
            <a:pPr algn="ctr"/>
            <a:r>
              <a:rPr lang="en-US" sz="2400" dirty="0" err="1" smtClean="0"/>
              <a:t>Kristel</a:t>
            </a:r>
            <a:r>
              <a:rPr lang="en-US" sz="2400" dirty="0" smtClean="0"/>
              <a:t> </a:t>
            </a:r>
            <a:r>
              <a:rPr lang="en-US" sz="2400" dirty="0" err="1" smtClean="0"/>
              <a:t>Maes</a:t>
            </a:r>
            <a:r>
              <a:rPr lang="en-US" sz="2400" dirty="0" smtClean="0"/>
              <a:t>, MS PT, Dip MDT</a:t>
            </a:r>
          </a:p>
          <a:p>
            <a:pPr algn="ctr"/>
            <a:r>
              <a:rPr lang="en-US" sz="2400" dirty="0" smtClean="0"/>
              <a:t>UNC Therapy Services</a:t>
            </a:r>
            <a:endParaRPr lang="en-US" sz="2400" dirty="0"/>
          </a:p>
        </p:txBody>
      </p:sp>
      <p:pic>
        <p:nvPicPr>
          <p:cNvPr id="4" name="Picture 3" descr="Anatomy lumbar spine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05200"/>
            <a:ext cx="2774569" cy="2714625"/>
          </a:xfrm>
          <a:prstGeom prst="rect">
            <a:avLst/>
          </a:prstGeom>
        </p:spPr>
      </p:pic>
    </p:spTree>
    <p:extLst>
      <p:ext uri="{BB962C8B-B14F-4D97-AF65-F5344CB8AC3E}">
        <p14:creationId xmlns:p14="http://schemas.microsoft.com/office/powerpoint/2010/main" val="17733635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Posture: sitting</a:t>
            </a:r>
          </a:p>
        </p:txBody>
      </p:sp>
      <p:sp>
        <p:nvSpPr>
          <p:cNvPr id="3" name="Content Placeholder 2"/>
          <p:cNvSpPr>
            <a:spLocks noGrp="1"/>
          </p:cNvSpPr>
          <p:nvPr>
            <p:ph idx="1"/>
          </p:nvPr>
        </p:nvSpPr>
        <p:spPr/>
        <p:txBody>
          <a:bodyPr>
            <a:normAutofit lnSpcReduction="10000"/>
          </a:bodyPr>
          <a:lstStyle/>
          <a:p>
            <a:r>
              <a:rPr lang="en-US" dirty="0" smtClean="0"/>
              <a:t>No slumping or slouching</a:t>
            </a:r>
          </a:p>
          <a:p>
            <a:r>
              <a:rPr lang="en-US" dirty="0" smtClean="0"/>
              <a:t>Limited sitting to no more than 30 minutes for the 1</a:t>
            </a:r>
            <a:r>
              <a:rPr lang="en-US" baseline="30000" dirty="0" smtClean="0"/>
              <a:t>st</a:t>
            </a:r>
            <a:r>
              <a:rPr lang="en-US" dirty="0" smtClean="0"/>
              <a:t> 6 weeks</a:t>
            </a:r>
          </a:p>
          <a:p>
            <a:r>
              <a:rPr lang="en-US" dirty="0" smtClean="0"/>
              <a:t>Continue to take frequent breaks from sitting to alleviate stress on spine</a:t>
            </a:r>
          </a:p>
          <a:p>
            <a:r>
              <a:rPr lang="en-US" dirty="0" smtClean="0"/>
              <a:t>Use towel roll, lumbar support or wedge to improve sitting posture</a:t>
            </a:r>
          </a:p>
          <a:p>
            <a:r>
              <a:rPr lang="en-US" dirty="0" smtClean="0"/>
              <a:t>Research shows that sitting with a lumbar roll decreases back and referred pain for patients who have back and leg pain (not stenosis or </a:t>
            </a:r>
            <a:r>
              <a:rPr lang="en-US" dirty="0" err="1" smtClean="0"/>
              <a:t>spondylolisthesis</a:t>
            </a:r>
            <a:r>
              <a:rPr lang="en-US" dirty="0" smtClean="0"/>
              <a:t>) </a:t>
            </a:r>
            <a:r>
              <a:rPr lang="en-US" baseline="30000" dirty="0"/>
              <a:t>4</a:t>
            </a:r>
            <a:endParaRPr lang="en-US" dirty="0"/>
          </a:p>
        </p:txBody>
      </p:sp>
    </p:spTree>
    <p:extLst>
      <p:ext uri="{BB962C8B-B14F-4D97-AF65-F5344CB8AC3E}">
        <p14:creationId xmlns:p14="http://schemas.microsoft.com/office/powerpoint/2010/main" val="104988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Posture: standing</a:t>
            </a:r>
            <a:endParaRPr lang="en-US" dirty="0"/>
          </a:p>
        </p:txBody>
      </p:sp>
      <p:pic>
        <p:nvPicPr>
          <p:cNvPr id="4" name="Content Placeholder 3" descr="standin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5214" t="-16444" r="-4064" b="-1081"/>
          <a:stretch/>
        </p:blipFill>
        <p:spPr>
          <a:xfrm>
            <a:off x="685800" y="838200"/>
            <a:ext cx="7583487" cy="5787442"/>
          </a:xfrm>
        </p:spPr>
      </p:pic>
    </p:spTree>
    <p:extLst>
      <p:ext uri="{BB962C8B-B14F-4D97-AF65-F5344CB8AC3E}">
        <p14:creationId xmlns:p14="http://schemas.microsoft.com/office/powerpoint/2010/main" val="427657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Body mechanics: lifting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9463" y="1458981"/>
            <a:ext cx="7583487" cy="4719930"/>
          </a:xfrm>
        </p:spPr>
      </p:pic>
    </p:spTree>
    <p:extLst>
      <p:ext uri="{BB962C8B-B14F-4D97-AF65-F5344CB8AC3E}">
        <p14:creationId xmlns:p14="http://schemas.microsoft.com/office/powerpoint/2010/main" val="2741692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Body mechanics: lifting</a:t>
            </a:r>
          </a:p>
        </p:txBody>
      </p:sp>
      <p:sp>
        <p:nvSpPr>
          <p:cNvPr id="3" name="Content Placeholder 2"/>
          <p:cNvSpPr>
            <a:spLocks noGrp="1"/>
          </p:cNvSpPr>
          <p:nvPr>
            <p:ph idx="1"/>
          </p:nvPr>
        </p:nvSpPr>
        <p:spPr/>
        <p:txBody>
          <a:bodyPr/>
          <a:lstStyle/>
          <a:p>
            <a:r>
              <a:rPr lang="en-US" dirty="0" smtClean="0"/>
              <a:t>Spread feet wider than shoulders for a steady support</a:t>
            </a:r>
          </a:p>
          <a:p>
            <a:r>
              <a:rPr lang="en-US" dirty="0" smtClean="0"/>
              <a:t>Keep your back arched</a:t>
            </a:r>
          </a:p>
          <a:p>
            <a:r>
              <a:rPr lang="en-US" dirty="0" smtClean="0"/>
              <a:t>Bend your knees</a:t>
            </a:r>
          </a:p>
          <a:p>
            <a:r>
              <a:rPr lang="en-US" dirty="0" smtClean="0"/>
              <a:t>Keep body weight on your heels</a:t>
            </a:r>
          </a:p>
          <a:p>
            <a:r>
              <a:rPr lang="en-US" dirty="0" smtClean="0"/>
              <a:t>Bring weight close to your body</a:t>
            </a:r>
          </a:p>
          <a:p>
            <a:r>
              <a:rPr lang="en-US" dirty="0" smtClean="0"/>
              <a:t>Don’t move the weight while you squat up and down.</a:t>
            </a:r>
            <a:endParaRPr lang="en-US" dirty="0"/>
          </a:p>
        </p:txBody>
      </p:sp>
    </p:spTree>
    <p:extLst>
      <p:ext uri="{BB962C8B-B14F-4D97-AF65-F5344CB8AC3E}">
        <p14:creationId xmlns:p14="http://schemas.microsoft.com/office/powerpoint/2010/main" val="54506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Getting in and out of bed</a:t>
            </a:r>
            <a:endParaRPr lang="en-US" dirty="0"/>
          </a:p>
        </p:txBody>
      </p:sp>
      <p:pic>
        <p:nvPicPr>
          <p:cNvPr id="4" name="Content Placeholder 3" descr="getting in and out of bed.jpg"/>
          <p:cNvPicPr>
            <a:picLocks noGrp="1" noChangeAspect="1"/>
          </p:cNvPicPr>
          <p:nvPr>
            <p:ph idx="1"/>
          </p:nvPr>
        </p:nvPicPr>
        <p:blipFill rotWithShape="1">
          <a:blip r:embed="rId2">
            <a:extLst>
              <a:ext uri="{28A0092B-C50C-407E-A947-70E740481C1C}">
                <a14:useLocalDpi xmlns:a14="http://schemas.microsoft.com/office/drawing/2010/main" val="0"/>
              </a:ext>
            </a:extLst>
          </a:blip>
          <a:srcRect l="-3929" t="-5907" r="-6520" b="-23"/>
          <a:stretch/>
        </p:blipFill>
        <p:spPr>
          <a:xfrm>
            <a:off x="779463" y="1417151"/>
            <a:ext cx="7583487" cy="4620580"/>
          </a:xfrm>
        </p:spPr>
      </p:pic>
    </p:spTree>
    <p:extLst>
      <p:ext uri="{BB962C8B-B14F-4D97-AF65-F5344CB8AC3E}">
        <p14:creationId xmlns:p14="http://schemas.microsoft.com/office/powerpoint/2010/main" val="4246621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Cleaning</a:t>
            </a:r>
            <a:endParaRPr lang="en-US" dirty="0"/>
          </a:p>
        </p:txBody>
      </p:sp>
      <p:pic>
        <p:nvPicPr>
          <p:cNvPr id="4" name="Content Placeholder 3" descr="cleaning.jpg"/>
          <p:cNvPicPr>
            <a:picLocks noGrp="1" noChangeAspect="1"/>
          </p:cNvPicPr>
          <p:nvPr>
            <p:ph idx="1"/>
          </p:nvPr>
        </p:nvPicPr>
        <p:blipFill>
          <a:blip r:embed="rId2">
            <a:extLst>
              <a:ext uri="{28A0092B-C50C-407E-A947-70E740481C1C}">
                <a14:useLocalDpi xmlns:a14="http://schemas.microsoft.com/office/drawing/2010/main" val="0"/>
              </a:ext>
            </a:extLst>
          </a:blip>
          <a:srcRect t="154" b="154"/>
          <a:stretch>
            <a:fillRect/>
          </a:stretch>
        </p:blipFill>
        <p:spPr/>
      </p:pic>
    </p:spTree>
    <p:extLst>
      <p:ext uri="{BB962C8B-B14F-4D97-AF65-F5344CB8AC3E}">
        <p14:creationId xmlns:p14="http://schemas.microsoft.com/office/powerpoint/2010/main" val="387280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Cleaning</a:t>
            </a:r>
          </a:p>
        </p:txBody>
      </p:sp>
      <p:sp>
        <p:nvSpPr>
          <p:cNvPr id="3" name="Content Placeholder 2"/>
          <p:cNvSpPr>
            <a:spLocks noGrp="1"/>
          </p:cNvSpPr>
          <p:nvPr>
            <p:ph idx="1"/>
          </p:nvPr>
        </p:nvSpPr>
        <p:spPr/>
        <p:txBody>
          <a:bodyPr/>
          <a:lstStyle/>
          <a:p>
            <a:r>
              <a:rPr lang="en-US" dirty="0" smtClean="0"/>
              <a:t>Keep broom or vacuum cleaner close to your body</a:t>
            </a:r>
          </a:p>
          <a:p>
            <a:r>
              <a:rPr lang="en-US" dirty="0" smtClean="0"/>
              <a:t>Move feet as if you are dancing with the vacuum cleaner</a:t>
            </a:r>
          </a:p>
          <a:p>
            <a:r>
              <a:rPr lang="en-US" dirty="0" smtClean="0"/>
              <a:t>Pivot, don’t twist when you change direction</a:t>
            </a:r>
          </a:p>
          <a:p>
            <a:r>
              <a:rPr lang="en-US" dirty="0" smtClean="0"/>
              <a:t>Take side steps when sweeping</a:t>
            </a:r>
            <a:endParaRPr lang="en-US" dirty="0"/>
          </a:p>
        </p:txBody>
      </p:sp>
    </p:spTree>
    <p:extLst>
      <p:ext uri="{BB962C8B-B14F-4D97-AF65-F5344CB8AC3E}">
        <p14:creationId xmlns:p14="http://schemas.microsoft.com/office/powerpoint/2010/main" val="4106238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Coughing and sneezing</a:t>
            </a:r>
            <a:endParaRPr lang="en-US" dirty="0"/>
          </a:p>
        </p:txBody>
      </p:sp>
      <p:pic>
        <p:nvPicPr>
          <p:cNvPr id="4" name="Content Placeholder 3" descr="coughing:sneezing.jpg"/>
          <p:cNvPicPr>
            <a:picLocks noGrp="1" noChangeAspect="1"/>
          </p:cNvPicPr>
          <p:nvPr>
            <p:ph idx="1"/>
          </p:nvPr>
        </p:nvPicPr>
        <p:blipFill rotWithShape="1">
          <a:blip r:embed="rId2">
            <a:extLst>
              <a:ext uri="{28A0092B-C50C-407E-A947-70E740481C1C}">
                <a14:useLocalDpi xmlns:a14="http://schemas.microsoft.com/office/drawing/2010/main" val="0"/>
              </a:ext>
            </a:extLst>
          </a:blip>
          <a:srcRect l="-5706" t="-13061" r="-8100" b="-12654"/>
          <a:stretch/>
        </p:blipFill>
        <p:spPr>
          <a:xfrm>
            <a:off x="779463" y="990600"/>
            <a:ext cx="7583487" cy="5579828"/>
          </a:xfrm>
        </p:spPr>
      </p:pic>
    </p:spTree>
    <p:extLst>
      <p:ext uri="{BB962C8B-B14F-4D97-AF65-F5344CB8AC3E}">
        <p14:creationId xmlns:p14="http://schemas.microsoft.com/office/powerpoint/2010/main" val="374627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a:t>
            </a:r>
            <a:r>
              <a:rPr lang="en-US" dirty="0" smtClean="0"/>
              <a:t>umbar discectomy / laminectomy</a:t>
            </a:r>
            <a:endParaRPr lang="en-US" dirty="0"/>
          </a:p>
        </p:txBody>
      </p:sp>
      <p:sp>
        <p:nvSpPr>
          <p:cNvPr id="3" name="Content Placeholder 2"/>
          <p:cNvSpPr>
            <a:spLocks noGrp="1"/>
          </p:cNvSpPr>
          <p:nvPr>
            <p:ph idx="1"/>
          </p:nvPr>
        </p:nvSpPr>
        <p:spPr/>
        <p:txBody>
          <a:bodyPr/>
          <a:lstStyle/>
          <a:p>
            <a:r>
              <a:rPr lang="en-US" dirty="0" smtClean="0"/>
              <a:t>Precautions: no repetitive bending / lifting &gt; 10 </a:t>
            </a:r>
            <a:r>
              <a:rPr lang="en-US" dirty="0" err="1" smtClean="0"/>
              <a:t>lbs</a:t>
            </a:r>
            <a:r>
              <a:rPr lang="en-US" dirty="0" smtClean="0"/>
              <a:t> / no twisting. No running or recreational activities until cleared by MD. ( typically 6 weeks for UNC surgeons)</a:t>
            </a:r>
          </a:p>
          <a:p>
            <a:r>
              <a:rPr lang="en-US" dirty="0" smtClean="0"/>
              <a:t>Start PT at 4-6 weeks post-operatively</a:t>
            </a:r>
            <a:r>
              <a:rPr lang="en-US" dirty="0" smtClean="0"/>
              <a:t>,</a:t>
            </a:r>
            <a:r>
              <a:rPr lang="en-US" baseline="30000" dirty="0"/>
              <a:t>6</a:t>
            </a:r>
            <a:r>
              <a:rPr lang="en-US" dirty="0" smtClean="0"/>
              <a:t> </a:t>
            </a:r>
            <a:r>
              <a:rPr lang="en-US" dirty="0" smtClean="0"/>
              <a:t>if MD recommends sooner, focus on education of proper posture, body mechanics and endurance activities such as walking . (UNC surgeons typically only send those patients that remain symptomatic)</a:t>
            </a:r>
          </a:p>
          <a:p>
            <a:r>
              <a:rPr lang="en-US" dirty="0" smtClean="0"/>
              <a:t>Healing time: about 6 - 12 weeks</a:t>
            </a:r>
            <a:endParaRPr lang="en-US" dirty="0"/>
          </a:p>
        </p:txBody>
      </p:sp>
    </p:spTree>
    <p:extLst>
      <p:ext uri="{BB962C8B-B14F-4D97-AF65-F5344CB8AC3E}">
        <p14:creationId xmlns:p14="http://schemas.microsoft.com/office/powerpoint/2010/main" val="967606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Herniated disc</a:t>
            </a:r>
            <a:endParaRPr lang="en-US" dirty="0"/>
          </a:p>
        </p:txBody>
      </p:sp>
      <p:pic>
        <p:nvPicPr>
          <p:cNvPr id="4" name="Content Placeholder 3" descr="herniated-disc-image1.jpg"/>
          <p:cNvPicPr>
            <a:picLocks noGrp="1" noChangeAspect="1"/>
          </p:cNvPicPr>
          <p:nvPr>
            <p:ph idx="1"/>
          </p:nvPr>
        </p:nvPicPr>
        <p:blipFill rotWithShape="1">
          <a:blip r:embed="rId2">
            <a:extLst>
              <a:ext uri="{28A0092B-C50C-407E-A947-70E740481C1C}">
                <a14:useLocalDpi xmlns:a14="http://schemas.microsoft.com/office/drawing/2010/main" val="0"/>
              </a:ext>
            </a:extLst>
          </a:blip>
          <a:srcRect t="7278" b="-251"/>
          <a:stretch/>
        </p:blipFill>
        <p:spPr>
          <a:xfrm>
            <a:off x="1219200" y="1447800"/>
            <a:ext cx="6629400" cy="4953000"/>
          </a:xfrm>
        </p:spPr>
      </p:pic>
    </p:spTree>
    <p:extLst>
      <p:ext uri="{BB962C8B-B14F-4D97-AF65-F5344CB8AC3E}">
        <p14:creationId xmlns:p14="http://schemas.microsoft.com/office/powerpoint/2010/main" val="152460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After this presentation you will be able to:</a:t>
            </a:r>
          </a:p>
          <a:p>
            <a:r>
              <a:rPr lang="en-US" dirty="0" smtClean="0"/>
              <a:t>1. Successfully answer the post-presentation test</a:t>
            </a:r>
          </a:p>
          <a:p>
            <a:r>
              <a:rPr lang="en-US" dirty="0" smtClean="0"/>
              <a:t>2. Explain the surgical procedure to patients</a:t>
            </a:r>
          </a:p>
          <a:p>
            <a:r>
              <a:rPr lang="en-US" dirty="0" smtClean="0"/>
              <a:t>3. Evaluate and </a:t>
            </a:r>
            <a:r>
              <a:rPr lang="en-US" dirty="0"/>
              <a:t>c</a:t>
            </a:r>
            <a:r>
              <a:rPr lang="en-US" dirty="0" smtClean="0"/>
              <a:t>reate an appropriate plan of care for this patient population</a:t>
            </a:r>
          </a:p>
          <a:p>
            <a:r>
              <a:rPr lang="en-US" dirty="0" smtClean="0"/>
              <a:t>4. Discuss precautions and restrictions regarding the surgery with your patients</a:t>
            </a:r>
          </a:p>
          <a:p>
            <a:r>
              <a:rPr lang="en-US" dirty="0" smtClean="0"/>
              <a:t>5. Select appropriate exercises for return to function</a:t>
            </a:r>
            <a:endParaRPr lang="en-US" dirty="0"/>
          </a:p>
        </p:txBody>
      </p:sp>
    </p:spTree>
    <p:extLst>
      <p:ext uri="{BB962C8B-B14F-4D97-AF65-F5344CB8AC3E}">
        <p14:creationId xmlns:p14="http://schemas.microsoft.com/office/powerpoint/2010/main" val="9746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Procedure: patient position</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914400" y="2362200"/>
            <a:ext cx="7391400" cy="3352800"/>
          </a:xfrm>
          <a:prstGeom prst="rect">
            <a:avLst/>
          </a:prstGeom>
        </p:spPr>
      </p:pic>
    </p:spTree>
    <p:extLst>
      <p:ext uri="{BB962C8B-B14F-4D97-AF65-F5344CB8AC3E}">
        <p14:creationId xmlns:p14="http://schemas.microsoft.com/office/powerpoint/2010/main" val="3837624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 incision ~ 2 inches</a:t>
            </a:r>
            <a:endParaRPr lang="en-US" dirty="0"/>
          </a:p>
        </p:txBody>
      </p:sp>
      <p:sp>
        <p:nvSpPr>
          <p:cNvPr id="3" name="Content Placeholder 2"/>
          <p:cNvSpPr>
            <a:spLocks noGrp="1"/>
          </p:cNvSpPr>
          <p:nvPr>
            <p:ph idx="1"/>
          </p:nvPr>
        </p:nvSpPr>
        <p:spPr>
          <a:xfrm>
            <a:off x="457200" y="1371600"/>
            <a:ext cx="8915400" cy="4754563"/>
          </a:xfrm>
        </p:spPr>
        <p:txBody>
          <a:bodyPr/>
          <a:lstStyle/>
          <a:p>
            <a:pPr marL="0" indent="0">
              <a:buNone/>
            </a:pPr>
            <a:endParaRPr lang="en-US" dirty="0" smtClean="0"/>
          </a:p>
          <a:p>
            <a:endParaRPr lang="en-US" dirty="0"/>
          </a:p>
          <a:p>
            <a:endParaRPr lang="en-US" dirty="0" smtClean="0"/>
          </a:p>
          <a:p>
            <a:endParaRPr lang="en-US" dirty="0"/>
          </a:p>
          <a:p>
            <a:endParaRPr lang="en-US" dirty="0"/>
          </a:p>
        </p:txBody>
      </p:sp>
      <p:pic>
        <p:nvPicPr>
          <p:cNvPr id="4" name="Picture 3" descr="lumbardiscectomy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752600"/>
            <a:ext cx="6705600" cy="4419600"/>
          </a:xfrm>
          <a:prstGeom prst="rect">
            <a:avLst/>
          </a:prstGeom>
        </p:spPr>
      </p:pic>
    </p:spTree>
    <p:extLst>
      <p:ext uri="{BB962C8B-B14F-4D97-AF65-F5344CB8AC3E}">
        <p14:creationId xmlns:p14="http://schemas.microsoft.com/office/powerpoint/2010/main" val="224684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 technique</a:t>
            </a:r>
            <a:endParaRPr lang="en-US" dirty="0"/>
          </a:p>
        </p:txBody>
      </p:sp>
      <p:pic>
        <p:nvPicPr>
          <p:cNvPr id="4" name="Content Placeholder 3" descr="top_views_with_loose_fragments.jpg"/>
          <p:cNvPicPr>
            <a:picLocks noGrp="1" noChangeAspect="1"/>
          </p:cNvPicPr>
          <p:nvPr>
            <p:ph idx="1"/>
          </p:nvPr>
        </p:nvPicPr>
        <p:blipFill>
          <a:blip r:embed="rId2">
            <a:extLst>
              <a:ext uri="{28A0092B-C50C-407E-A947-70E740481C1C}">
                <a14:useLocalDpi xmlns:a14="http://schemas.microsoft.com/office/drawing/2010/main" val="0"/>
              </a:ext>
            </a:extLst>
          </a:blip>
          <a:srcRect t="3754" b="3754"/>
          <a:stretch>
            <a:fillRect/>
          </a:stretch>
        </p:blipFill>
        <p:spPr/>
      </p:pic>
    </p:spTree>
    <p:extLst>
      <p:ext uri="{BB962C8B-B14F-4D97-AF65-F5344CB8AC3E}">
        <p14:creationId xmlns:p14="http://schemas.microsoft.com/office/powerpoint/2010/main" val="866479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of rehabilitation</a:t>
            </a:r>
            <a:endParaRPr lang="en-US" dirty="0"/>
          </a:p>
        </p:txBody>
      </p:sp>
      <p:sp>
        <p:nvSpPr>
          <p:cNvPr id="3" name="Content Placeholder 2"/>
          <p:cNvSpPr>
            <a:spLocks noGrp="1"/>
          </p:cNvSpPr>
          <p:nvPr>
            <p:ph idx="1"/>
          </p:nvPr>
        </p:nvSpPr>
        <p:spPr/>
        <p:txBody>
          <a:bodyPr>
            <a:normAutofit/>
          </a:bodyPr>
          <a:lstStyle/>
          <a:p>
            <a:r>
              <a:rPr lang="en-US" sz="2400" dirty="0" smtClean="0"/>
              <a:t>Return spine and patient to normal function </a:t>
            </a:r>
          </a:p>
          <a:p>
            <a:r>
              <a:rPr lang="en-US" sz="2400" dirty="0" smtClean="0"/>
              <a:t>Restore mobility and strength to PLOF</a:t>
            </a:r>
          </a:p>
          <a:p>
            <a:r>
              <a:rPr lang="en-US" sz="2400" dirty="0" smtClean="0"/>
              <a:t>RTW and recreational activities</a:t>
            </a:r>
          </a:p>
          <a:p>
            <a:r>
              <a:rPr lang="en-US" sz="2400" dirty="0" smtClean="0"/>
              <a:t>Educate on proper posture and body mechanics</a:t>
            </a:r>
          </a:p>
          <a:p>
            <a:r>
              <a:rPr lang="en-US" sz="2400" dirty="0" smtClean="0"/>
              <a:t>Teach self-management and prevention techniques</a:t>
            </a:r>
            <a:endParaRPr lang="en-US" sz="2400" dirty="0"/>
          </a:p>
        </p:txBody>
      </p:sp>
    </p:spTree>
    <p:extLst>
      <p:ext uri="{BB962C8B-B14F-4D97-AF65-F5344CB8AC3E}">
        <p14:creationId xmlns:p14="http://schemas.microsoft.com/office/powerpoint/2010/main" val="1587785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Protocol</a:t>
            </a:r>
            <a:endParaRPr lang="en-US" dirty="0"/>
          </a:p>
        </p:txBody>
      </p:sp>
      <p:sp>
        <p:nvSpPr>
          <p:cNvPr id="3" name="Content Placeholder 2"/>
          <p:cNvSpPr>
            <a:spLocks noGrp="1"/>
          </p:cNvSpPr>
          <p:nvPr>
            <p:ph idx="1"/>
          </p:nvPr>
        </p:nvSpPr>
        <p:spPr/>
        <p:txBody>
          <a:bodyPr>
            <a:normAutofit lnSpcReduction="10000"/>
          </a:bodyPr>
          <a:lstStyle/>
          <a:p>
            <a:r>
              <a:rPr lang="en-US" dirty="0" smtClean="0"/>
              <a:t>Start physical therapy 4 – 6 weeks post-op. </a:t>
            </a:r>
            <a:r>
              <a:rPr lang="en-US" baseline="30000" dirty="0"/>
              <a:t>6</a:t>
            </a:r>
            <a:endParaRPr lang="en-US" dirty="0" smtClean="0"/>
          </a:p>
          <a:p>
            <a:r>
              <a:rPr lang="en-US" dirty="0" smtClean="0"/>
              <a:t>If patient presents sooner: </a:t>
            </a:r>
          </a:p>
          <a:p>
            <a:pPr marL="0" indent="0">
              <a:buNone/>
            </a:pPr>
            <a:r>
              <a:rPr lang="en-US" dirty="0" smtClean="0"/>
              <a:t>	- Inspect incision</a:t>
            </a:r>
          </a:p>
          <a:p>
            <a:pPr marL="0" indent="0">
              <a:buNone/>
            </a:pPr>
            <a:r>
              <a:rPr lang="en-US" dirty="0" smtClean="0"/>
              <a:t>	- Set baselines</a:t>
            </a:r>
          </a:p>
          <a:p>
            <a:pPr marL="0" indent="0">
              <a:buNone/>
            </a:pPr>
            <a:r>
              <a:rPr lang="en-US" dirty="0" smtClean="0"/>
              <a:t>	- Educate on proper posture and body mechanics</a:t>
            </a:r>
          </a:p>
          <a:p>
            <a:pPr marL="0" indent="0">
              <a:buNone/>
            </a:pPr>
            <a:r>
              <a:rPr lang="en-US" dirty="0" smtClean="0"/>
              <a:t>	- Review precautions and timeline healing</a:t>
            </a:r>
          </a:p>
          <a:p>
            <a:pPr marL="0" indent="0">
              <a:buNone/>
            </a:pPr>
            <a:r>
              <a:rPr lang="en-US" dirty="0" smtClean="0"/>
              <a:t>	- Encourage walking and avoiding prolonged     		  </a:t>
            </a:r>
            <a:r>
              <a:rPr lang="en-US" dirty="0" err="1" smtClean="0"/>
              <a:t>bedrest</a:t>
            </a:r>
            <a:endParaRPr lang="en-US" dirty="0"/>
          </a:p>
        </p:txBody>
      </p:sp>
    </p:spTree>
    <p:extLst>
      <p:ext uri="{BB962C8B-B14F-4D97-AF65-F5344CB8AC3E}">
        <p14:creationId xmlns:p14="http://schemas.microsoft.com/office/powerpoint/2010/main" val="34413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Exercises: Phase 1</a:t>
            </a:r>
            <a:endParaRPr lang="en-US" dirty="0"/>
          </a:p>
        </p:txBody>
      </p:sp>
      <p:sp>
        <p:nvSpPr>
          <p:cNvPr id="3" name="Content Placeholder 2"/>
          <p:cNvSpPr>
            <a:spLocks noGrp="1"/>
          </p:cNvSpPr>
          <p:nvPr>
            <p:ph idx="1"/>
          </p:nvPr>
        </p:nvSpPr>
        <p:spPr/>
        <p:txBody>
          <a:bodyPr/>
          <a:lstStyle/>
          <a:p>
            <a:pPr lvl="0"/>
            <a:r>
              <a:rPr lang="en-US" dirty="0"/>
              <a:t>Flexibility: SOC: seated and quadruped, </a:t>
            </a:r>
            <a:r>
              <a:rPr lang="en-US" dirty="0" smtClean="0"/>
              <a:t>POE</a:t>
            </a:r>
            <a:r>
              <a:rPr lang="en-US" dirty="0"/>
              <a:t>, SKC</a:t>
            </a:r>
          </a:p>
          <a:p>
            <a:pPr lvl="0"/>
            <a:r>
              <a:rPr lang="en-US" dirty="0"/>
              <a:t>Core strength: pelvic </a:t>
            </a:r>
            <a:r>
              <a:rPr lang="en-US" dirty="0" smtClean="0"/>
              <a:t>tilt </a:t>
            </a:r>
            <a:r>
              <a:rPr lang="en-US" baseline="30000" dirty="0" smtClean="0"/>
              <a:t>1</a:t>
            </a:r>
            <a:r>
              <a:rPr lang="en-US" dirty="0" smtClean="0"/>
              <a:t>: prone</a:t>
            </a:r>
            <a:r>
              <a:rPr lang="en-US" dirty="0"/>
              <a:t> </a:t>
            </a:r>
            <a:r>
              <a:rPr lang="en-US" dirty="0" smtClean="0"/>
              <a:t>and supine, </a:t>
            </a:r>
            <a:r>
              <a:rPr lang="en-US" dirty="0"/>
              <a:t>with leg lift / </a:t>
            </a:r>
            <a:r>
              <a:rPr lang="en-US" dirty="0" err="1" smtClean="0"/>
              <a:t>kickout</a:t>
            </a:r>
            <a:r>
              <a:rPr lang="en-US" dirty="0" smtClean="0"/>
              <a:t>, bridges, swimmers: UE only/ LE only, superman, bird dog: UE only</a:t>
            </a:r>
            <a:r>
              <a:rPr lang="en-US" dirty="0"/>
              <a:t>/</a:t>
            </a:r>
            <a:r>
              <a:rPr lang="en-US" dirty="0" smtClean="0"/>
              <a:t>LE only</a:t>
            </a:r>
            <a:endParaRPr lang="en-US" dirty="0"/>
          </a:p>
          <a:p>
            <a:pPr lvl="0"/>
            <a:r>
              <a:rPr lang="en-US" dirty="0"/>
              <a:t>Endurance: walking at least 30 minutes </a:t>
            </a:r>
            <a:r>
              <a:rPr lang="en-US" dirty="0" smtClean="0"/>
              <a:t>daily</a:t>
            </a:r>
          </a:p>
          <a:p>
            <a:pPr lvl="0"/>
            <a:r>
              <a:rPr lang="en-US" dirty="0" smtClean="0"/>
              <a:t>Education: posture and body mechanics</a:t>
            </a:r>
            <a:endParaRPr lang="en-US" dirty="0"/>
          </a:p>
          <a:p>
            <a:endParaRPr lang="en-US" dirty="0"/>
          </a:p>
        </p:txBody>
      </p:sp>
    </p:spTree>
    <p:extLst>
      <p:ext uri="{BB962C8B-B14F-4D97-AF65-F5344CB8AC3E}">
        <p14:creationId xmlns:p14="http://schemas.microsoft.com/office/powerpoint/2010/main" val="2406434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Phase </a:t>
            </a:r>
            <a:r>
              <a:rPr lang="en-US" dirty="0" smtClean="0"/>
              <a:t>2</a:t>
            </a: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US" dirty="0"/>
              <a:t>  Flexibility: </a:t>
            </a:r>
            <a:r>
              <a:rPr lang="en-US" dirty="0" smtClean="0"/>
              <a:t>DKC</a:t>
            </a:r>
            <a:r>
              <a:rPr lang="en-US" dirty="0"/>
              <a:t>, partial </a:t>
            </a:r>
            <a:r>
              <a:rPr lang="en-US" dirty="0" smtClean="0"/>
              <a:t>EIL, leg stretches as needed (hamstring / quad)</a:t>
            </a:r>
            <a:endParaRPr lang="en-US" dirty="0"/>
          </a:p>
          <a:p>
            <a:pPr lvl="0"/>
            <a:r>
              <a:rPr lang="en-US" dirty="0"/>
              <a:t> Core </a:t>
            </a:r>
            <a:r>
              <a:rPr lang="en-US" dirty="0" smtClean="0"/>
              <a:t>strength: </a:t>
            </a:r>
            <a:r>
              <a:rPr lang="en-US" baseline="30000" dirty="0"/>
              <a:t>2</a:t>
            </a:r>
            <a:r>
              <a:rPr lang="en-US" dirty="0" smtClean="0"/>
              <a:t> Bridges with leg </a:t>
            </a:r>
            <a:r>
              <a:rPr lang="en-US" dirty="0" err="1" smtClean="0"/>
              <a:t>kickout</a:t>
            </a:r>
            <a:r>
              <a:rPr lang="en-US" dirty="0" smtClean="0"/>
              <a:t>, swimmers,  superman</a:t>
            </a:r>
            <a:r>
              <a:rPr lang="en-US" dirty="0"/>
              <a:t>, bird dog, squats, standing ITY</a:t>
            </a:r>
          </a:p>
          <a:p>
            <a:pPr lvl="0"/>
            <a:r>
              <a:rPr lang="en-US" dirty="0"/>
              <a:t>Endurance: walking at least 45 – 60 minutes daily, light walk / jog, swimming</a:t>
            </a:r>
          </a:p>
          <a:p>
            <a:endParaRPr lang="en-US" dirty="0"/>
          </a:p>
        </p:txBody>
      </p:sp>
    </p:spTree>
    <p:extLst>
      <p:ext uri="{BB962C8B-B14F-4D97-AF65-F5344CB8AC3E}">
        <p14:creationId xmlns:p14="http://schemas.microsoft.com/office/powerpoint/2010/main" val="407563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Phase </a:t>
            </a:r>
            <a:r>
              <a:rPr lang="en-US" dirty="0" smtClean="0"/>
              <a:t>3</a:t>
            </a:r>
            <a:endParaRPr lang="en-US" dirty="0"/>
          </a:p>
        </p:txBody>
      </p:sp>
      <p:sp>
        <p:nvSpPr>
          <p:cNvPr id="3" name="Content Placeholder 2"/>
          <p:cNvSpPr>
            <a:spLocks noGrp="1"/>
          </p:cNvSpPr>
          <p:nvPr>
            <p:ph idx="1"/>
          </p:nvPr>
        </p:nvSpPr>
        <p:spPr/>
        <p:txBody>
          <a:bodyPr>
            <a:normAutofit lnSpcReduction="10000"/>
          </a:bodyPr>
          <a:lstStyle/>
          <a:p>
            <a:pPr lvl="0"/>
            <a:r>
              <a:rPr lang="en-US" dirty="0"/>
              <a:t>Flexibility: DKC, EIL</a:t>
            </a:r>
          </a:p>
          <a:p>
            <a:pPr lvl="0"/>
            <a:r>
              <a:rPr lang="en-US" dirty="0"/>
              <a:t> Core </a:t>
            </a:r>
            <a:r>
              <a:rPr lang="en-US" dirty="0" smtClean="0"/>
              <a:t>strength:</a:t>
            </a:r>
            <a:r>
              <a:rPr lang="en-US" baseline="30000" dirty="0"/>
              <a:t>3</a:t>
            </a:r>
            <a:r>
              <a:rPr lang="en-US" dirty="0" smtClean="0"/>
              <a:t> </a:t>
            </a:r>
            <a:r>
              <a:rPr lang="en-US" dirty="0"/>
              <a:t>Bridges with leg </a:t>
            </a:r>
            <a:r>
              <a:rPr lang="en-US" dirty="0" err="1"/>
              <a:t>kickout</a:t>
            </a:r>
            <a:r>
              <a:rPr lang="en-US" dirty="0"/>
              <a:t>, swimmers UE and LE: fast / with weights, </a:t>
            </a:r>
            <a:r>
              <a:rPr lang="en-US" dirty="0" smtClean="0"/>
              <a:t>crunches, superman</a:t>
            </a:r>
            <a:r>
              <a:rPr lang="en-US" dirty="0"/>
              <a:t>, planks, lunges, </a:t>
            </a:r>
            <a:r>
              <a:rPr lang="en-US" dirty="0" smtClean="0"/>
              <a:t>chops</a:t>
            </a:r>
            <a:endParaRPr lang="en-US" dirty="0"/>
          </a:p>
          <a:p>
            <a:pPr lvl="0"/>
            <a:r>
              <a:rPr lang="en-US" dirty="0" smtClean="0"/>
              <a:t>Stabilization </a:t>
            </a:r>
            <a:r>
              <a:rPr lang="en-US" dirty="0"/>
              <a:t>exercises on ball: crunches, bridges, </a:t>
            </a:r>
            <a:r>
              <a:rPr lang="en-US" dirty="0" smtClean="0"/>
              <a:t>superman, squats</a:t>
            </a:r>
          </a:p>
          <a:p>
            <a:pPr lvl="0"/>
            <a:r>
              <a:rPr lang="en-US" dirty="0"/>
              <a:t>s</a:t>
            </a:r>
            <a:r>
              <a:rPr lang="en-US" dirty="0" smtClean="0"/>
              <a:t>tanding core exercises with </a:t>
            </a:r>
            <a:r>
              <a:rPr lang="en-US" dirty="0" err="1" smtClean="0"/>
              <a:t>Theraband</a:t>
            </a:r>
            <a:r>
              <a:rPr lang="en-US" dirty="0" smtClean="0"/>
              <a:t> / </a:t>
            </a:r>
            <a:r>
              <a:rPr lang="en-US" dirty="0" err="1" smtClean="0"/>
              <a:t>bodyblade</a:t>
            </a:r>
            <a:r>
              <a:rPr lang="en-US" dirty="0" smtClean="0"/>
              <a:t>, lunges</a:t>
            </a:r>
            <a:endParaRPr lang="en-US" dirty="0"/>
          </a:p>
          <a:p>
            <a:pPr lvl="0"/>
            <a:r>
              <a:rPr lang="en-US" dirty="0"/>
              <a:t>Sport specific / recreational activities: jogging</a:t>
            </a:r>
            <a:r>
              <a:rPr lang="en-US" dirty="0" smtClean="0"/>
              <a:t>, biking, swimming, </a:t>
            </a:r>
            <a:r>
              <a:rPr lang="en-US" dirty="0"/>
              <a:t>return to sport with specific drills as needed</a:t>
            </a:r>
          </a:p>
          <a:p>
            <a:endParaRPr lang="en-US" dirty="0"/>
          </a:p>
        </p:txBody>
      </p:sp>
    </p:spTree>
    <p:extLst>
      <p:ext uri="{BB962C8B-B14F-4D97-AF65-F5344CB8AC3E}">
        <p14:creationId xmlns:p14="http://schemas.microsoft.com/office/powerpoint/2010/main" val="4071654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a:t>
            </a:r>
            <a:r>
              <a:rPr lang="en-US" dirty="0" smtClean="0"/>
              <a:t>Progressions</a:t>
            </a:r>
            <a:endParaRPr lang="en-US" dirty="0"/>
          </a:p>
        </p:txBody>
      </p:sp>
      <p:sp>
        <p:nvSpPr>
          <p:cNvPr id="3" name="Content Placeholder 2"/>
          <p:cNvSpPr>
            <a:spLocks noGrp="1"/>
          </p:cNvSpPr>
          <p:nvPr>
            <p:ph idx="1"/>
          </p:nvPr>
        </p:nvSpPr>
        <p:spPr/>
        <p:txBody>
          <a:bodyPr/>
          <a:lstStyle/>
          <a:p>
            <a:r>
              <a:rPr lang="en-US" dirty="0"/>
              <a:t>Repetitions / sets: 10 – 20 repetitions, 2 – 3 sets</a:t>
            </a:r>
          </a:p>
          <a:p>
            <a:r>
              <a:rPr lang="en-US" dirty="0"/>
              <a:t>Progressions of </a:t>
            </a:r>
            <a:r>
              <a:rPr lang="en-US" dirty="0" smtClean="0"/>
              <a:t>exercises to next phase: </a:t>
            </a:r>
            <a:r>
              <a:rPr lang="en-US" dirty="0"/>
              <a:t>as tolerated per patient’s symptoms</a:t>
            </a:r>
            <a:r>
              <a:rPr lang="en-US" dirty="0" smtClean="0"/>
              <a:t>.</a:t>
            </a:r>
          </a:p>
          <a:p>
            <a:r>
              <a:rPr lang="en-US" dirty="0" smtClean="0"/>
              <a:t>PT 1 – 2 times per week 6 – 12 weeks: until goals are met / independent with self-management / maxed out PT benefits / PLOF.</a:t>
            </a:r>
            <a:endParaRPr lang="en-US" dirty="0"/>
          </a:p>
          <a:p>
            <a:endParaRPr lang="en-US" dirty="0"/>
          </a:p>
        </p:txBody>
      </p:sp>
    </p:spTree>
    <p:extLst>
      <p:ext uri="{BB962C8B-B14F-4D97-AF65-F5344CB8AC3E}">
        <p14:creationId xmlns:p14="http://schemas.microsoft.com/office/powerpoint/2010/main" val="4111021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a:t>
            </a:r>
            <a:endParaRPr lang="en-US" dirty="0"/>
          </a:p>
        </p:txBody>
      </p:sp>
      <p:sp>
        <p:nvSpPr>
          <p:cNvPr id="3" name="Content Placeholder 2"/>
          <p:cNvSpPr>
            <a:spLocks noGrp="1"/>
          </p:cNvSpPr>
          <p:nvPr>
            <p:ph idx="1"/>
          </p:nvPr>
        </p:nvSpPr>
        <p:spPr/>
        <p:txBody>
          <a:bodyPr>
            <a:normAutofit/>
          </a:bodyPr>
          <a:lstStyle/>
          <a:p>
            <a:r>
              <a:rPr lang="en-US" dirty="0" smtClean="0"/>
              <a:t>Physical therapy started at 4-6 weeks post surgery has shown to decrease short-term pain and disability versus no treatment. </a:t>
            </a:r>
            <a:r>
              <a:rPr lang="en-US" baseline="30000" dirty="0"/>
              <a:t>3</a:t>
            </a:r>
            <a:endParaRPr lang="en-US" dirty="0" smtClean="0"/>
          </a:p>
          <a:p>
            <a:r>
              <a:rPr lang="en-US" dirty="0" smtClean="0"/>
              <a:t>High intensity exercises result in lower short-term pain and disability compared to low intensity exercises.</a:t>
            </a:r>
            <a:r>
              <a:rPr lang="en-US" baseline="30000" dirty="0"/>
              <a:t> </a:t>
            </a:r>
            <a:r>
              <a:rPr lang="en-US" baseline="30000" dirty="0" smtClean="0"/>
              <a:t>3</a:t>
            </a:r>
            <a:endParaRPr lang="en-US" dirty="0" smtClean="0"/>
          </a:p>
          <a:p>
            <a:r>
              <a:rPr lang="en-US" dirty="0" smtClean="0"/>
              <a:t>No difference between supervised exercise programs and home programs. </a:t>
            </a:r>
            <a:r>
              <a:rPr lang="en-US" baseline="30000" dirty="0"/>
              <a:t>6</a:t>
            </a:r>
            <a:endParaRPr lang="en-US" dirty="0" smtClean="0"/>
          </a:p>
          <a:p>
            <a:r>
              <a:rPr lang="en-US" dirty="0" smtClean="0"/>
              <a:t>No increase in reoperation rate in those patients that received physical therapy compared to no treatment. </a:t>
            </a:r>
            <a:r>
              <a:rPr lang="en-US" baseline="30000" dirty="0"/>
              <a:t>6</a:t>
            </a:r>
            <a:endParaRPr lang="en-US" dirty="0" smtClean="0"/>
          </a:p>
        </p:txBody>
      </p:sp>
    </p:spTree>
    <p:extLst>
      <p:ext uri="{BB962C8B-B14F-4D97-AF65-F5344CB8AC3E}">
        <p14:creationId xmlns:p14="http://schemas.microsoft.com/office/powerpoint/2010/main" val="155159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Discectomy: </a:t>
            </a:r>
            <a:r>
              <a:rPr lang="en-US" dirty="0"/>
              <a:t>A discectomy is the surgical removal of herniated disc material that presses on a nerve root or the spinal cord. The procedure involves removing the central portion of an intervertebral disc, the nucleus </a:t>
            </a:r>
            <a:r>
              <a:rPr lang="en-US" dirty="0" err="1"/>
              <a:t>pulposus</a:t>
            </a:r>
            <a:r>
              <a:rPr lang="en-US" dirty="0"/>
              <a:t>, which causes pain by stressing the spinal cord or radiating nerves</a:t>
            </a:r>
            <a:r>
              <a:rPr lang="en-US" dirty="0" smtClean="0"/>
              <a:t>.</a:t>
            </a:r>
          </a:p>
          <a:p>
            <a:pPr lvl="0" algn="just"/>
            <a:r>
              <a:rPr lang="en-US" dirty="0" smtClean="0"/>
              <a:t>Laminectomy: </a:t>
            </a:r>
            <a:r>
              <a:rPr lang="en-US" dirty="0"/>
              <a:t>A laminectomy is a surgical procedure that removes a portion of the vertebral bone called the lamina. At its most minimally invasive, the procedure requires only small skin incisions. The back muscles are pushed aside rather than cut and the parts of the vertebra adjacent to the lamina are left intact</a:t>
            </a:r>
            <a:r>
              <a:rPr lang="en-US" dirty="0" smtClean="0"/>
              <a:t>.</a:t>
            </a:r>
          </a:p>
          <a:p>
            <a:pPr algn="just"/>
            <a:r>
              <a:rPr lang="en-US" dirty="0" smtClean="0"/>
              <a:t>Lumbar fusion: A lumbar fusion </a:t>
            </a:r>
            <a:r>
              <a:rPr lang="en-US" dirty="0"/>
              <a:t>is surgery to permanently connect two or more </a:t>
            </a:r>
            <a:r>
              <a:rPr lang="en-US" dirty="0" smtClean="0"/>
              <a:t>vertebrae </a:t>
            </a:r>
            <a:r>
              <a:rPr lang="en-US" dirty="0"/>
              <a:t>in </a:t>
            </a:r>
            <a:r>
              <a:rPr lang="en-US" dirty="0" smtClean="0"/>
              <a:t>the lumbar </a:t>
            </a:r>
            <a:r>
              <a:rPr lang="en-US" dirty="0"/>
              <a:t>spine, eliminating motion between them.</a:t>
            </a:r>
          </a:p>
        </p:txBody>
      </p:sp>
    </p:spTree>
    <p:extLst>
      <p:ext uri="{BB962C8B-B14F-4D97-AF65-F5344CB8AC3E}">
        <p14:creationId xmlns:p14="http://schemas.microsoft.com/office/powerpoint/2010/main" val="2507015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Evidence</a:t>
            </a:r>
          </a:p>
        </p:txBody>
      </p:sp>
      <p:sp>
        <p:nvSpPr>
          <p:cNvPr id="3" name="Content Placeholder 2"/>
          <p:cNvSpPr>
            <a:spLocks noGrp="1"/>
          </p:cNvSpPr>
          <p:nvPr>
            <p:ph idx="1"/>
          </p:nvPr>
        </p:nvSpPr>
        <p:spPr/>
        <p:txBody>
          <a:bodyPr/>
          <a:lstStyle/>
          <a:p>
            <a:r>
              <a:rPr lang="en-US" dirty="0"/>
              <a:t>Unclear whether all patients should receive therapy or only those that have remaining symptoms. </a:t>
            </a:r>
            <a:r>
              <a:rPr lang="en-US" baseline="30000" dirty="0"/>
              <a:t>6</a:t>
            </a:r>
            <a:r>
              <a:rPr lang="en-US" dirty="0" smtClean="0"/>
              <a:t> </a:t>
            </a:r>
            <a:r>
              <a:rPr lang="en-US" dirty="0"/>
              <a:t>(UNC physicians typically only send those with remaining symptoms)</a:t>
            </a:r>
          </a:p>
          <a:p>
            <a:r>
              <a:rPr lang="en-US" dirty="0" smtClean="0"/>
              <a:t>Neural mobilizations not effective. </a:t>
            </a:r>
            <a:r>
              <a:rPr lang="en-US" baseline="30000" dirty="0"/>
              <a:t>6</a:t>
            </a:r>
            <a:endParaRPr lang="en-US" dirty="0" smtClean="0"/>
          </a:p>
          <a:p>
            <a:r>
              <a:rPr lang="en-US" dirty="0" smtClean="0"/>
              <a:t>No benefit to starting PT immediately post-operative. </a:t>
            </a:r>
            <a:r>
              <a:rPr lang="en-US" baseline="30000" dirty="0"/>
              <a:t>6</a:t>
            </a:r>
            <a:endParaRPr lang="en-US" dirty="0" smtClean="0"/>
          </a:p>
          <a:p>
            <a:endParaRPr lang="en-US" dirty="0"/>
          </a:p>
        </p:txBody>
      </p:sp>
    </p:spTree>
    <p:extLst>
      <p:ext uri="{BB962C8B-B14F-4D97-AF65-F5344CB8AC3E}">
        <p14:creationId xmlns:p14="http://schemas.microsoft.com/office/powerpoint/2010/main" val="2388924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t>
            </a:r>
            <a:r>
              <a:rPr lang="en-US" dirty="0" smtClean="0"/>
              <a:t>umbar fusion</a:t>
            </a:r>
            <a:endParaRPr lang="en-US" dirty="0"/>
          </a:p>
        </p:txBody>
      </p:sp>
      <p:sp>
        <p:nvSpPr>
          <p:cNvPr id="3" name="Content Placeholder 2"/>
          <p:cNvSpPr>
            <a:spLocks noGrp="1"/>
          </p:cNvSpPr>
          <p:nvPr>
            <p:ph idx="1"/>
          </p:nvPr>
        </p:nvSpPr>
        <p:spPr/>
        <p:txBody>
          <a:bodyPr/>
          <a:lstStyle/>
          <a:p>
            <a:r>
              <a:rPr lang="en-US" dirty="0" smtClean="0"/>
              <a:t>Precautions: no lifting &gt; 10 </a:t>
            </a:r>
            <a:r>
              <a:rPr lang="en-US" dirty="0" err="1" smtClean="0"/>
              <a:t>lbs</a:t>
            </a:r>
            <a:r>
              <a:rPr lang="en-US" dirty="0" smtClean="0"/>
              <a:t> for 12 weeks, no twisting, no bending. No running, no recreational activities</a:t>
            </a:r>
          </a:p>
          <a:p>
            <a:r>
              <a:rPr lang="en-US" dirty="0" smtClean="0"/>
              <a:t>Surgery is indicated to STABILIZE spine, so focus should NOT be on flexibility / mobility</a:t>
            </a:r>
          </a:p>
          <a:p>
            <a:r>
              <a:rPr lang="en-US" dirty="0" smtClean="0"/>
              <a:t>Healing time: 6 to 12 months</a:t>
            </a:r>
          </a:p>
          <a:p>
            <a:r>
              <a:rPr lang="en-US" dirty="0" smtClean="0"/>
              <a:t>Brace only prescribed by </a:t>
            </a:r>
            <a:r>
              <a:rPr lang="en-US" dirty="0" err="1" smtClean="0"/>
              <a:t>Dr</a:t>
            </a:r>
            <a:r>
              <a:rPr lang="en-US" dirty="0" smtClean="0"/>
              <a:t> Lim</a:t>
            </a:r>
            <a:endParaRPr lang="en-US" dirty="0"/>
          </a:p>
        </p:txBody>
      </p:sp>
    </p:spTree>
    <p:extLst>
      <p:ext uri="{BB962C8B-B14F-4D97-AF65-F5344CB8AC3E}">
        <p14:creationId xmlns:p14="http://schemas.microsoft.com/office/powerpoint/2010/main" val="4152728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pic>
        <p:nvPicPr>
          <p:cNvPr id="4" name="Content Placeholder 3" descr="motion-segment-fused-large-.jpg"/>
          <p:cNvPicPr>
            <a:picLocks noGrp="1" noChangeAspect="1"/>
          </p:cNvPicPr>
          <p:nvPr>
            <p:ph idx="1"/>
          </p:nvPr>
        </p:nvPicPr>
        <p:blipFill rotWithShape="1">
          <a:blip r:embed="rId2">
            <a:extLst>
              <a:ext uri="{28A0092B-C50C-407E-A947-70E740481C1C}">
                <a14:useLocalDpi xmlns:a14="http://schemas.microsoft.com/office/drawing/2010/main" val="0"/>
              </a:ext>
            </a:extLst>
          </a:blip>
          <a:srcRect t="10141" b="16957"/>
          <a:stretch/>
        </p:blipFill>
        <p:spPr>
          <a:xfrm>
            <a:off x="990600" y="1600200"/>
            <a:ext cx="7086600" cy="5022614"/>
          </a:xfrm>
        </p:spPr>
      </p:pic>
    </p:spTree>
    <p:extLst>
      <p:ext uri="{BB962C8B-B14F-4D97-AF65-F5344CB8AC3E}">
        <p14:creationId xmlns:p14="http://schemas.microsoft.com/office/powerpoint/2010/main" val="1845589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of rehabilitation</a:t>
            </a:r>
            <a:endParaRPr lang="en-US" dirty="0"/>
          </a:p>
        </p:txBody>
      </p:sp>
      <p:sp>
        <p:nvSpPr>
          <p:cNvPr id="3" name="Content Placeholder 2"/>
          <p:cNvSpPr>
            <a:spLocks noGrp="1"/>
          </p:cNvSpPr>
          <p:nvPr>
            <p:ph idx="1"/>
          </p:nvPr>
        </p:nvSpPr>
        <p:spPr/>
        <p:txBody>
          <a:bodyPr/>
          <a:lstStyle/>
          <a:p>
            <a:r>
              <a:rPr lang="en-US" dirty="0" smtClean="0"/>
              <a:t>Stabilize spine</a:t>
            </a:r>
          </a:p>
          <a:p>
            <a:r>
              <a:rPr lang="en-US" dirty="0" smtClean="0"/>
              <a:t>Restore function: self care and household ADL</a:t>
            </a:r>
          </a:p>
          <a:p>
            <a:r>
              <a:rPr lang="en-US" dirty="0" smtClean="0"/>
              <a:t>Return to PLOF / RTW / maximum level of function</a:t>
            </a:r>
          </a:p>
          <a:p>
            <a:r>
              <a:rPr lang="en-US" dirty="0" smtClean="0"/>
              <a:t>Teach self-management and prevention techniques</a:t>
            </a:r>
            <a:endParaRPr lang="en-US" dirty="0"/>
          </a:p>
        </p:txBody>
      </p:sp>
    </p:spTree>
    <p:extLst>
      <p:ext uri="{BB962C8B-B14F-4D97-AF65-F5344CB8AC3E}">
        <p14:creationId xmlns:p14="http://schemas.microsoft.com/office/powerpoint/2010/main" val="2316710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Exercises: Phase 1</a:t>
            </a:r>
            <a:endParaRPr lang="en-US" dirty="0"/>
          </a:p>
        </p:txBody>
      </p:sp>
      <p:sp>
        <p:nvSpPr>
          <p:cNvPr id="3" name="Content Placeholder 2"/>
          <p:cNvSpPr>
            <a:spLocks noGrp="1"/>
          </p:cNvSpPr>
          <p:nvPr>
            <p:ph idx="1"/>
          </p:nvPr>
        </p:nvSpPr>
        <p:spPr/>
        <p:txBody>
          <a:bodyPr/>
          <a:lstStyle/>
          <a:p>
            <a:pPr lvl="0"/>
            <a:r>
              <a:rPr lang="en-US" dirty="0"/>
              <a:t>Core strength: pelvic </a:t>
            </a:r>
            <a:r>
              <a:rPr lang="en-US" dirty="0" smtClean="0"/>
              <a:t>tilt: prone, supine, on all fours or standing, </a:t>
            </a:r>
            <a:r>
              <a:rPr lang="en-US" dirty="0"/>
              <a:t>with leg lift / </a:t>
            </a:r>
            <a:r>
              <a:rPr lang="en-US" dirty="0" err="1" smtClean="0"/>
              <a:t>kickout</a:t>
            </a:r>
            <a:r>
              <a:rPr lang="en-US" dirty="0" smtClean="0"/>
              <a:t>, </a:t>
            </a:r>
            <a:r>
              <a:rPr lang="en-US" dirty="0"/>
              <a:t>swimmers: UE </a:t>
            </a:r>
            <a:r>
              <a:rPr lang="en-US" dirty="0" smtClean="0"/>
              <a:t>only / LE only, bird </a:t>
            </a:r>
            <a:r>
              <a:rPr lang="en-US" dirty="0"/>
              <a:t>dog: UE </a:t>
            </a:r>
            <a:r>
              <a:rPr lang="en-US" dirty="0" smtClean="0"/>
              <a:t>only, hip abduction</a:t>
            </a:r>
          </a:p>
          <a:p>
            <a:pPr lvl="0"/>
            <a:r>
              <a:rPr lang="en-US" dirty="0" smtClean="0"/>
              <a:t>Standing: shoulder flexion / abduction, squats </a:t>
            </a:r>
            <a:r>
              <a:rPr lang="en-US" baseline="30000" dirty="0" smtClean="0"/>
              <a:t>4a</a:t>
            </a:r>
            <a:endParaRPr lang="en-US" dirty="0" smtClean="0"/>
          </a:p>
          <a:p>
            <a:pPr lvl="0"/>
            <a:r>
              <a:rPr lang="en-US" dirty="0" smtClean="0"/>
              <a:t>Endurance</a:t>
            </a:r>
            <a:r>
              <a:rPr lang="en-US" dirty="0"/>
              <a:t>: walking at least 30 minutes daily</a:t>
            </a:r>
          </a:p>
          <a:p>
            <a:pPr lvl="0"/>
            <a:r>
              <a:rPr lang="en-US" dirty="0"/>
              <a:t>Education: </a:t>
            </a:r>
            <a:r>
              <a:rPr lang="en-US" dirty="0" smtClean="0"/>
              <a:t>posture, </a:t>
            </a:r>
            <a:r>
              <a:rPr lang="en-US" dirty="0"/>
              <a:t>body </a:t>
            </a:r>
            <a:r>
              <a:rPr lang="en-US" dirty="0" smtClean="0"/>
              <a:t>mechanics, explain the pain, healing process and relaxation techniques </a:t>
            </a:r>
            <a:r>
              <a:rPr lang="en-US" baseline="30000" dirty="0" smtClean="0"/>
              <a:t>1a</a:t>
            </a:r>
            <a:endParaRPr lang="en-US" dirty="0"/>
          </a:p>
        </p:txBody>
      </p:sp>
    </p:spTree>
    <p:extLst>
      <p:ext uri="{BB962C8B-B14F-4D97-AF65-F5344CB8AC3E}">
        <p14:creationId xmlns:p14="http://schemas.microsoft.com/office/powerpoint/2010/main" val="2236110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Phase </a:t>
            </a:r>
            <a:r>
              <a:rPr lang="en-US" dirty="0" smtClean="0"/>
              <a:t>2</a:t>
            </a:r>
            <a:endParaRPr lang="en-US" dirty="0"/>
          </a:p>
        </p:txBody>
      </p:sp>
      <p:sp>
        <p:nvSpPr>
          <p:cNvPr id="3" name="Content Placeholder 2"/>
          <p:cNvSpPr>
            <a:spLocks noGrp="1"/>
          </p:cNvSpPr>
          <p:nvPr>
            <p:ph idx="1"/>
          </p:nvPr>
        </p:nvSpPr>
        <p:spPr/>
        <p:txBody>
          <a:bodyPr/>
          <a:lstStyle/>
          <a:p>
            <a:pPr lvl="0"/>
            <a:r>
              <a:rPr lang="en-US" dirty="0"/>
              <a:t> Core strength: </a:t>
            </a:r>
            <a:r>
              <a:rPr lang="en-US" dirty="0" smtClean="0"/>
              <a:t>Bridges, </a:t>
            </a:r>
            <a:r>
              <a:rPr lang="en-US" dirty="0"/>
              <a:t>swimmers,  superman, bird dog, </a:t>
            </a:r>
          </a:p>
          <a:p>
            <a:pPr lvl="0"/>
            <a:r>
              <a:rPr lang="en-US" dirty="0" smtClean="0"/>
              <a:t>Standing ITY, squats, hip abduction, step ups </a:t>
            </a:r>
            <a:r>
              <a:rPr lang="en-US" baseline="30000" dirty="0" smtClean="0"/>
              <a:t>1a, 4a</a:t>
            </a:r>
            <a:endParaRPr lang="en-US" dirty="0"/>
          </a:p>
          <a:p>
            <a:pPr lvl="0"/>
            <a:r>
              <a:rPr lang="en-US" dirty="0"/>
              <a:t>Endurance: walking at least 45 – 60 minutes </a:t>
            </a:r>
            <a:r>
              <a:rPr lang="en-US" dirty="0" smtClean="0"/>
              <a:t>daily, swimming, water exercises</a:t>
            </a:r>
            <a:endParaRPr lang="en-US" dirty="0"/>
          </a:p>
          <a:p>
            <a:endParaRPr lang="en-US" dirty="0"/>
          </a:p>
        </p:txBody>
      </p:sp>
    </p:spTree>
    <p:extLst>
      <p:ext uri="{BB962C8B-B14F-4D97-AF65-F5344CB8AC3E}">
        <p14:creationId xmlns:p14="http://schemas.microsoft.com/office/powerpoint/2010/main" val="894938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Phase </a:t>
            </a:r>
            <a:r>
              <a:rPr lang="en-US" dirty="0" smtClean="0"/>
              <a:t>3</a:t>
            </a:r>
            <a:endParaRPr lang="en-US" dirty="0"/>
          </a:p>
        </p:txBody>
      </p:sp>
      <p:sp>
        <p:nvSpPr>
          <p:cNvPr id="3" name="Content Placeholder 2"/>
          <p:cNvSpPr>
            <a:spLocks noGrp="1"/>
          </p:cNvSpPr>
          <p:nvPr>
            <p:ph idx="1"/>
          </p:nvPr>
        </p:nvSpPr>
        <p:spPr/>
        <p:txBody>
          <a:bodyPr/>
          <a:lstStyle/>
          <a:p>
            <a:pPr lvl="0"/>
            <a:r>
              <a:rPr lang="en-US" dirty="0"/>
              <a:t> Core </a:t>
            </a:r>
            <a:r>
              <a:rPr lang="en-US" dirty="0" smtClean="0"/>
              <a:t>strength: </a:t>
            </a:r>
            <a:r>
              <a:rPr lang="en-US" dirty="0"/>
              <a:t>Bridges with leg </a:t>
            </a:r>
            <a:r>
              <a:rPr lang="en-US" dirty="0" err="1"/>
              <a:t>kickout</a:t>
            </a:r>
            <a:r>
              <a:rPr lang="en-US" dirty="0"/>
              <a:t>, </a:t>
            </a:r>
            <a:r>
              <a:rPr lang="en-US" dirty="0" smtClean="0"/>
              <a:t>swimmers, </a:t>
            </a:r>
            <a:r>
              <a:rPr lang="en-US" dirty="0"/>
              <a:t>crunches, superman, planks, lunges, chops</a:t>
            </a:r>
          </a:p>
          <a:p>
            <a:pPr lvl="0"/>
            <a:r>
              <a:rPr lang="en-US" dirty="0"/>
              <a:t>Stabilization exercises on ball: crunches, bridges, superman, squats</a:t>
            </a:r>
          </a:p>
          <a:p>
            <a:pPr lvl="0"/>
            <a:r>
              <a:rPr lang="en-US" dirty="0"/>
              <a:t>standing core exercises with </a:t>
            </a:r>
            <a:r>
              <a:rPr lang="en-US" dirty="0" err="1"/>
              <a:t>Theraband</a:t>
            </a:r>
            <a:r>
              <a:rPr lang="en-US" dirty="0"/>
              <a:t> / </a:t>
            </a:r>
            <a:r>
              <a:rPr lang="en-US" dirty="0" err="1"/>
              <a:t>bodyblade</a:t>
            </a:r>
            <a:r>
              <a:rPr lang="en-US" dirty="0"/>
              <a:t>, </a:t>
            </a:r>
            <a:r>
              <a:rPr lang="en-US" dirty="0" smtClean="0"/>
              <a:t>lunges</a:t>
            </a:r>
          </a:p>
          <a:p>
            <a:pPr lvl="0"/>
            <a:r>
              <a:rPr lang="en-US" dirty="0" smtClean="0"/>
              <a:t>Use positive reinforcement! </a:t>
            </a:r>
            <a:r>
              <a:rPr lang="en-US" baseline="30000" dirty="0" smtClean="0"/>
              <a:t>1a</a:t>
            </a:r>
            <a:endParaRPr lang="en-US" dirty="0"/>
          </a:p>
          <a:p>
            <a:endParaRPr lang="en-US" dirty="0"/>
          </a:p>
        </p:txBody>
      </p:sp>
    </p:spTree>
    <p:extLst>
      <p:ext uri="{BB962C8B-B14F-4D97-AF65-F5344CB8AC3E}">
        <p14:creationId xmlns:p14="http://schemas.microsoft.com/office/powerpoint/2010/main" val="1168584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Exercises: Progressions</a:t>
            </a:r>
          </a:p>
        </p:txBody>
      </p:sp>
      <p:sp>
        <p:nvSpPr>
          <p:cNvPr id="3" name="Content Placeholder 2"/>
          <p:cNvSpPr>
            <a:spLocks noGrp="1"/>
          </p:cNvSpPr>
          <p:nvPr>
            <p:ph idx="1"/>
          </p:nvPr>
        </p:nvSpPr>
        <p:spPr/>
        <p:txBody>
          <a:bodyPr/>
          <a:lstStyle/>
          <a:p>
            <a:r>
              <a:rPr lang="en-US" dirty="0"/>
              <a:t>Repetitions / sets: 10 – 20 repetitions, 2 – 3 sets</a:t>
            </a:r>
          </a:p>
          <a:p>
            <a:r>
              <a:rPr lang="en-US" dirty="0"/>
              <a:t>Progressions of exercises to next phase: as tolerated per patient’s symptoms.</a:t>
            </a:r>
          </a:p>
          <a:p>
            <a:r>
              <a:rPr lang="en-US" dirty="0"/>
              <a:t>PT 1 – 2 times per week 6 – 12 weeks: until goals are met / independent with self-management / maxed out PT benefits / PLOF.</a:t>
            </a:r>
          </a:p>
          <a:p>
            <a:endParaRPr lang="en-US" dirty="0"/>
          </a:p>
        </p:txBody>
      </p:sp>
    </p:spTree>
    <p:extLst>
      <p:ext uri="{BB962C8B-B14F-4D97-AF65-F5344CB8AC3E}">
        <p14:creationId xmlns:p14="http://schemas.microsoft.com/office/powerpoint/2010/main" val="3439160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a:t>
            </a:r>
            <a:endParaRPr lang="en-US" dirty="0"/>
          </a:p>
        </p:txBody>
      </p:sp>
      <p:sp>
        <p:nvSpPr>
          <p:cNvPr id="3" name="Content Placeholder 2"/>
          <p:cNvSpPr>
            <a:spLocks noGrp="1"/>
          </p:cNvSpPr>
          <p:nvPr>
            <p:ph idx="1"/>
          </p:nvPr>
        </p:nvSpPr>
        <p:spPr/>
        <p:txBody>
          <a:bodyPr/>
          <a:lstStyle/>
          <a:p>
            <a:r>
              <a:rPr lang="en-US" dirty="0" smtClean="0"/>
              <a:t>Limited evidence regarding exercises after lumbar fusion.</a:t>
            </a:r>
          </a:p>
          <a:p>
            <a:r>
              <a:rPr lang="en-US" dirty="0" smtClean="0"/>
              <a:t>1 study showed exercise program started at 6 weeks less beneficial than exercise program started at 12 weeks. </a:t>
            </a:r>
            <a:r>
              <a:rPr lang="en-US" baseline="30000" dirty="0" smtClean="0"/>
              <a:t>2a</a:t>
            </a:r>
            <a:endParaRPr lang="en-US" dirty="0" smtClean="0"/>
          </a:p>
          <a:p>
            <a:r>
              <a:rPr lang="en-US" dirty="0" smtClean="0"/>
              <a:t>Psychosocial approach important: fear avoidance, behavior. </a:t>
            </a:r>
            <a:r>
              <a:rPr lang="en-US" baseline="30000" dirty="0" smtClean="0"/>
              <a:t>1a,3a</a:t>
            </a:r>
            <a:endParaRPr lang="en-US" dirty="0"/>
          </a:p>
        </p:txBody>
      </p:sp>
    </p:spTree>
    <p:extLst>
      <p:ext uri="{BB962C8B-B14F-4D97-AF65-F5344CB8AC3E}">
        <p14:creationId xmlns:p14="http://schemas.microsoft.com/office/powerpoint/2010/main" val="3669685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discectomy / laminectomy</a:t>
            </a:r>
            <a:endParaRPr lang="en-US" dirty="0"/>
          </a:p>
        </p:txBody>
      </p:sp>
      <p:sp>
        <p:nvSpPr>
          <p:cNvPr id="3" name="Content Placeholder 2"/>
          <p:cNvSpPr>
            <a:spLocks noGrp="1"/>
          </p:cNvSpPr>
          <p:nvPr>
            <p:ph idx="1"/>
          </p:nvPr>
        </p:nvSpPr>
        <p:spPr/>
        <p:txBody>
          <a:bodyPr>
            <a:normAutofit fontScale="55000" lnSpcReduction="20000"/>
          </a:bodyPr>
          <a:lstStyle/>
          <a:p>
            <a:r>
              <a:rPr lang="en-US" dirty="0"/>
              <a:t>1. </a:t>
            </a:r>
            <a:r>
              <a:rPr lang="en-US" dirty="0" err="1"/>
              <a:t>Filiz</a:t>
            </a:r>
            <a:r>
              <a:rPr lang="en-US" dirty="0"/>
              <a:t> M, </a:t>
            </a:r>
            <a:r>
              <a:rPr lang="en-US" dirty="0" err="1"/>
              <a:t>Cakmak</a:t>
            </a:r>
            <a:r>
              <a:rPr lang="en-US" dirty="0"/>
              <a:t> A, </a:t>
            </a:r>
            <a:r>
              <a:rPr lang="en-US" dirty="0" err="1"/>
              <a:t>Ozcan</a:t>
            </a:r>
            <a:r>
              <a:rPr lang="en-US" dirty="0"/>
              <a:t> E. The effectiveness of exercise </a:t>
            </a:r>
            <a:r>
              <a:rPr lang="en-US" dirty="0" err="1"/>
              <a:t>programmes</a:t>
            </a:r>
            <a:r>
              <a:rPr lang="en-US" dirty="0"/>
              <a:t> after lumbar disc surgery: A randomized controlled study. </a:t>
            </a:r>
            <a:r>
              <a:rPr lang="en-US" i="1" dirty="0" err="1"/>
              <a:t>Clin</a:t>
            </a:r>
            <a:r>
              <a:rPr lang="en-US" i="1" dirty="0"/>
              <a:t> </a:t>
            </a:r>
            <a:r>
              <a:rPr lang="en-US" i="1" dirty="0" err="1"/>
              <a:t>Rehabil</a:t>
            </a:r>
            <a:r>
              <a:rPr lang="en-US" dirty="0"/>
              <a:t>. 2005;19(1):4-11.</a:t>
            </a:r>
          </a:p>
          <a:p>
            <a:r>
              <a:rPr lang="en-US" dirty="0"/>
              <a:t>2. Hebert J, Fritz J, Thackeray A, </a:t>
            </a:r>
            <a:r>
              <a:rPr lang="en-US" dirty="0" err="1"/>
              <a:t>Koppenhaver</a:t>
            </a:r>
            <a:r>
              <a:rPr lang="en-US" dirty="0"/>
              <a:t> S, </a:t>
            </a:r>
            <a:r>
              <a:rPr lang="en-US" dirty="0" err="1"/>
              <a:t>Teyhen</a:t>
            </a:r>
            <a:r>
              <a:rPr lang="en-US" dirty="0"/>
              <a:t> D. Early multimodal rehabilitation following lumbar disc surgery: A randomized clinical trial comparing the effects of two exercise programs on clinical outcome and lumbar </a:t>
            </a:r>
            <a:r>
              <a:rPr lang="en-US" dirty="0" err="1"/>
              <a:t>multifidus</a:t>
            </a:r>
            <a:r>
              <a:rPr lang="en-US" dirty="0"/>
              <a:t> muscle function. </a:t>
            </a:r>
            <a:r>
              <a:rPr lang="en-US" i="1" dirty="0"/>
              <a:t>Br J Sports Med</a:t>
            </a:r>
            <a:r>
              <a:rPr lang="en-US" dirty="0"/>
              <a:t>. 2015;49(2):100-6.</a:t>
            </a:r>
          </a:p>
          <a:p>
            <a:r>
              <a:rPr lang="en-US" dirty="0"/>
              <a:t>3. </a:t>
            </a:r>
            <a:r>
              <a:rPr lang="en-US" dirty="0" err="1"/>
              <a:t>Kulig</a:t>
            </a:r>
            <a:r>
              <a:rPr lang="en-US" dirty="0"/>
              <a:t> K, </a:t>
            </a:r>
            <a:r>
              <a:rPr lang="en-US" dirty="0" err="1"/>
              <a:t>Beneck</a:t>
            </a:r>
            <a:r>
              <a:rPr lang="en-US" dirty="0"/>
              <a:t> G, </a:t>
            </a:r>
            <a:r>
              <a:rPr lang="en-US" dirty="0" err="1"/>
              <a:t>Selkowitz</a:t>
            </a:r>
            <a:r>
              <a:rPr lang="en-US" dirty="0"/>
              <a:t> D, et al. An intensive, progressive exercise program reduces disability and improves functional performance in patients after single-level lumbar </a:t>
            </a:r>
            <a:r>
              <a:rPr lang="en-US" dirty="0" err="1"/>
              <a:t>microdiskectomy</a:t>
            </a:r>
            <a:r>
              <a:rPr lang="en-US" dirty="0"/>
              <a:t>. </a:t>
            </a:r>
            <a:r>
              <a:rPr lang="en-US" i="1" dirty="0" err="1"/>
              <a:t>Phys</a:t>
            </a:r>
            <a:r>
              <a:rPr lang="en-US" i="1" dirty="0"/>
              <a:t> </a:t>
            </a:r>
            <a:r>
              <a:rPr lang="en-US" i="1" dirty="0" err="1"/>
              <a:t>Ther</a:t>
            </a:r>
            <a:r>
              <a:rPr lang="en-US" dirty="0"/>
              <a:t>. 2009;89(11):1145-57.</a:t>
            </a:r>
          </a:p>
          <a:p>
            <a:r>
              <a:rPr lang="en-US" dirty="0"/>
              <a:t>4. </a:t>
            </a:r>
            <a:r>
              <a:rPr lang="en-US" dirty="0" smtClean="0"/>
              <a:t>Maynard W, Hawley J, McKenzie R, van </a:t>
            </a:r>
            <a:r>
              <a:rPr lang="en-US" dirty="0" err="1" smtClean="0"/>
              <a:t>Wijmen</a:t>
            </a:r>
            <a:r>
              <a:rPr lang="en-US" dirty="0" smtClean="0"/>
              <a:t> P. A comparison of the effects of two sitting postures on back and referred pain. </a:t>
            </a:r>
            <a:r>
              <a:rPr lang="hr-HR" i="1" dirty="0"/>
              <a:t>Spine (Phila Pa 1976</a:t>
            </a:r>
            <a:r>
              <a:rPr lang="hr-HR" dirty="0"/>
              <a:t>). 1991 Oct;16(10):1185-91</a:t>
            </a:r>
            <a:endParaRPr lang="en-US" dirty="0" smtClean="0"/>
          </a:p>
          <a:p>
            <a:r>
              <a:rPr lang="en-US" dirty="0" smtClean="0"/>
              <a:t>5. </a:t>
            </a:r>
            <a:r>
              <a:rPr lang="en-US" dirty="0" smtClean="0"/>
              <a:t>McGregor </a:t>
            </a:r>
            <a:r>
              <a:rPr lang="en-US" dirty="0"/>
              <a:t>A, Dore C, Morris T, Morris S, </a:t>
            </a:r>
            <a:r>
              <a:rPr lang="en-US" dirty="0" err="1"/>
              <a:t>Jamrozik</a:t>
            </a:r>
            <a:r>
              <a:rPr lang="en-US" dirty="0"/>
              <a:t> K. ISSLS prize winner: Function after spinal treatment, exercise and rehabilitation (FASTER): A factorial randomized trial to determine whether functional </a:t>
            </a:r>
            <a:r>
              <a:rPr lang="en-US" dirty="0" smtClean="0"/>
              <a:t>outcome </a:t>
            </a:r>
            <a:r>
              <a:rPr lang="en-US" dirty="0"/>
              <a:t>of spinal surgery can be improved. </a:t>
            </a:r>
            <a:r>
              <a:rPr lang="en-US" i="1" dirty="0"/>
              <a:t>Spine (</a:t>
            </a:r>
            <a:r>
              <a:rPr lang="en-US" i="1" dirty="0" err="1"/>
              <a:t>Phila</a:t>
            </a:r>
            <a:r>
              <a:rPr lang="en-US" i="1" dirty="0"/>
              <a:t> Pa 1976)</a:t>
            </a:r>
            <a:r>
              <a:rPr lang="en-US" dirty="0"/>
              <a:t>. 2011;36(21):1711-20.</a:t>
            </a:r>
          </a:p>
          <a:p>
            <a:r>
              <a:rPr lang="en-US" dirty="0"/>
              <a:t>6</a:t>
            </a:r>
            <a:r>
              <a:rPr lang="en-US" dirty="0" smtClean="0"/>
              <a:t>. </a:t>
            </a:r>
            <a:r>
              <a:rPr lang="en-US" dirty="0" err="1"/>
              <a:t>Oosterhuis</a:t>
            </a:r>
            <a:r>
              <a:rPr lang="en-US" dirty="0"/>
              <a:t> T, Costa L, M</a:t>
            </a:r>
            <a:r>
              <a:rPr lang="en-US" dirty="0" smtClean="0"/>
              <a:t>aher </a:t>
            </a:r>
            <a:r>
              <a:rPr lang="en-US" dirty="0"/>
              <a:t>C, de Vet H, van </a:t>
            </a:r>
            <a:r>
              <a:rPr lang="en-US" dirty="0" err="1"/>
              <a:t>Tulder</a:t>
            </a:r>
            <a:r>
              <a:rPr lang="en-US" dirty="0"/>
              <a:t> M, </a:t>
            </a:r>
            <a:r>
              <a:rPr lang="en-US" dirty="0" err="1"/>
              <a:t>Ostelo</a:t>
            </a:r>
            <a:r>
              <a:rPr lang="en-US" dirty="0"/>
              <a:t> R. Rehabilitation after lumbar disc surgery. </a:t>
            </a:r>
            <a:r>
              <a:rPr lang="en-US" i="1" dirty="0"/>
              <a:t>Cochrane Database </a:t>
            </a:r>
            <a:r>
              <a:rPr lang="en-US" i="1" dirty="0" err="1"/>
              <a:t>Syst</a:t>
            </a:r>
            <a:r>
              <a:rPr lang="en-US" i="1" dirty="0"/>
              <a:t> Rev</a:t>
            </a:r>
            <a:r>
              <a:rPr lang="en-US" dirty="0"/>
              <a:t>. 2014;3.</a:t>
            </a:r>
          </a:p>
          <a:p>
            <a:endParaRPr lang="en-US" dirty="0"/>
          </a:p>
        </p:txBody>
      </p:sp>
    </p:spTree>
    <p:extLst>
      <p:ext uri="{BB962C8B-B14F-4D97-AF65-F5344CB8AC3E}">
        <p14:creationId xmlns:p14="http://schemas.microsoft.com/office/powerpoint/2010/main" val="289120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Surgeons performing these procedures at UNC</a:t>
            </a:r>
            <a:endParaRPr lang="en-US" dirty="0"/>
          </a:p>
        </p:txBody>
      </p:sp>
      <p:sp>
        <p:nvSpPr>
          <p:cNvPr id="3" name="Content Placeholder 2"/>
          <p:cNvSpPr>
            <a:spLocks noGrp="1"/>
          </p:cNvSpPr>
          <p:nvPr>
            <p:ph idx="1"/>
          </p:nvPr>
        </p:nvSpPr>
        <p:spPr/>
        <p:txBody>
          <a:bodyPr/>
          <a:lstStyle/>
          <a:p>
            <a:r>
              <a:rPr lang="en-US" dirty="0" err="1" smtClean="0"/>
              <a:t>Dr</a:t>
            </a:r>
            <a:r>
              <a:rPr lang="en-US" dirty="0" smtClean="0"/>
              <a:t> Moe Lim: orthopedic surgeon</a:t>
            </a:r>
          </a:p>
          <a:p>
            <a:r>
              <a:rPr lang="en-US" dirty="0" smtClean="0"/>
              <a:t>Ortho nurse: Veronica Edwards - Fellows</a:t>
            </a:r>
          </a:p>
          <a:p>
            <a:r>
              <a:rPr lang="en-US" dirty="0" err="1" smtClean="0"/>
              <a:t>Dr</a:t>
            </a:r>
            <a:r>
              <a:rPr lang="en-US" dirty="0" smtClean="0"/>
              <a:t> </a:t>
            </a:r>
            <a:r>
              <a:rPr lang="en-US" dirty="0" err="1" smtClean="0"/>
              <a:t>Jaikumar</a:t>
            </a:r>
            <a:r>
              <a:rPr lang="en-US" dirty="0" smtClean="0"/>
              <a:t>: neurosurgeon</a:t>
            </a:r>
          </a:p>
          <a:p>
            <a:r>
              <a:rPr lang="en-US" dirty="0" err="1" smtClean="0"/>
              <a:t>Dr</a:t>
            </a:r>
            <a:r>
              <a:rPr lang="en-US" dirty="0" smtClean="0"/>
              <a:t> </a:t>
            </a:r>
            <a:r>
              <a:rPr lang="en-US" dirty="0" err="1" smtClean="0"/>
              <a:t>Bhowmick</a:t>
            </a:r>
            <a:r>
              <a:rPr lang="en-US" dirty="0" smtClean="0"/>
              <a:t>: neurosurgeon</a:t>
            </a:r>
          </a:p>
          <a:p>
            <a:r>
              <a:rPr lang="en-US" dirty="0" err="1" smtClean="0"/>
              <a:t>Dr</a:t>
            </a:r>
            <a:r>
              <a:rPr lang="en-US" dirty="0" smtClean="0"/>
              <a:t> </a:t>
            </a:r>
            <a:r>
              <a:rPr lang="en-US" dirty="0" err="1" smtClean="0"/>
              <a:t>Hadar</a:t>
            </a:r>
            <a:r>
              <a:rPr lang="en-US" dirty="0" smtClean="0"/>
              <a:t>: neurosurgeon</a:t>
            </a:r>
          </a:p>
          <a:p>
            <a:r>
              <a:rPr lang="en-US" dirty="0" smtClean="0"/>
              <a:t>Neuro nurses: Amber Wilson and Jason </a:t>
            </a:r>
            <a:r>
              <a:rPr lang="en-US" dirty="0" err="1" smtClean="0"/>
              <a:t>Heidecker</a:t>
            </a:r>
            <a:endParaRPr lang="en-US" dirty="0" smtClean="0"/>
          </a:p>
          <a:p>
            <a:r>
              <a:rPr lang="en-US" b="1" dirty="0" smtClean="0"/>
              <a:t>Reason for surgery: relief of nerve compression</a:t>
            </a:r>
            <a:endParaRPr lang="en-US" b="1" dirty="0"/>
          </a:p>
        </p:txBody>
      </p:sp>
    </p:spTree>
    <p:extLst>
      <p:ext uri="{BB962C8B-B14F-4D97-AF65-F5344CB8AC3E}">
        <p14:creationId xmlns:p14="http://schemas.microsoft.com/office/powerpoint/2010/main" val="2601908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 </a:t>
            </a:r>
            <a:r>
              <a:rPr lang="en-US" dirty="0" smtClean="0"/>
              <a:t>fusion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1a. </a:t>
            </a:r>
            <a:r>
              <a:rPr lang="en-US" dirty="0"/>
              <a:t>Abbott A, </a:t>
            </a:r>
            <a:r>
              <a:rPr lang="en-US" dirty="0" err="1"/>
              <a:t>Tyni-Lenné</a:t>
            </a:r>
            <a:r>
              <a:rPr lang="en-US" dirty="0"/>
              <a:t> R, </a:t>
            </a:r>
            <a:r>
              <a:rPr lang="en-US" dirty="0" err="1"/>
              <a:t>Hedlund</a:t>
            </a:r>
            <a:r>
              <a:rPr lang="en-US" dirty="0"/>
              <a:t> R. Early rehabilitation targeting cognition, behavior, and motor function after lumbar fusion: A randomized controlled trial.  </a:t>
            </a:r>
            <a:r>
              <a:rPr lang="en-US" i="1" dirty="0"/>
              <a:t>Spine (</a:t>
            </a:r>
            <a:r>
              <a:rPr lang="en-US" i="1" dirty="0" err="1"/>
              <a:t>Phila</a:t>
            </a:r>
            <a:r>
              <a:rPr lang="en-US" i="1" dirty="0"/>
              <a:t> Pa 1976)</a:t>
            </a:r>
            <a:r>
              <a:rPr lang="en-US" dirty="0"/>
              <a:t>. 2010;35(8):848-57.</a:t>
            </a:r>
          </a:p>
          <a:p>
            <a:r>
              <a:rPr lang="en-US" dirty="0" smtClean="0"/>
              <a:t>2a. </a:t>
            </a:r>
            <a:r>
              <a:rPr lang="en-US" dirty="0" err="1"/>
              <a:t>Oestergaard</a:t>
            </a:r>
            <a:r>
              <a:rPr lang="en-US" dirty="0"/>
              <a:t> L, Nielsen C, </a:t>
            </a:r>
            <a:r>
              <a:rPr lang="en-US" dirty="0" err="1"/>
              <a:t>Bünger</a:t>
            </a:r>
            <a:r>
              <a:rPr lang="en-US" dirty="0"/>
              <a:t> C, et al. </a:t>
            </a:r>
            <a:r>
              <a:rPr lang="en-US" dirty="0" smtClean="0"/>
              <a:t>The</a:t>
            </a:r>
            <a:r>
              <a:rPr lang="en-US" dirty="0"/>
              <a:t> effect of early initiation of rehabilitation after lumbar spinal fusion: A randomized clinical study. </a:t>
            </a:r>
            <a:r>
              <a:rPr lang="en-US" i="1" dirty="0"/>
              <a:t>Spine (</a:t>
            </a:r>
            <a:r>
              <a:rPr lang="en-US" i="1" dirty="0" err="1"/>
              <a:t>Phila</a:t>
            </a:r>
            <a:r>
              <a:rPr lang="en-US" i="1" dirty="0"/>
              <a:t> Pa 1976)</a:t>
            </a:r>
            <a:r>
              <a:rPr lang="en-US" dirty="0"/>
              <a:t>. 2012;37(21):1803-9.</a:t>
            </a:r>
          </a:p>
          <a:p>
            <a:r>
              <a:rPr lang="en-US" dirty="0" smtClean="0"/>
              <a:t>3a. </a:t>
            </a:r>
            <a:r>
              <a:rPr lang="en-US" dirty="0" err="1"/>
              <a:t>Soegaard</a:t>
            </a:r>
            <a:r>
              <a:rPr lang="en-US" dirty="0"/>
              <a:t> R, Christensen F, </a:t>
            </a:r>
            <a:r>
              <a:rPr lang="en-US" dirty="0" err="1"/>
              <a:t>Lauerberg</a:t>
            </a:r>
            <a:r>
              <a:rPr lang="en-US" dirty="0"/>
              <a:t> I, </a:t>
            </a:r>
            <a:r>
              <a:rPr lang="en-US" dirty="0" err="1"/>
              <a:t>Bünger</a:t>
            </a:r>
            <a:r>
              <a:rPr lang="en-US" dirty="0"/>
              <a:t> C. Lumbar spinal fusion patients' demands to the primary health sector: evaluation of three rehabilitation protocols. A prospective randomized study. </a:t>
            </a:r>
            <a:r>
              <a:rPr lang="en-US" i="1" dirty="0" err="1"/>
              <a:t>Eur</a:t>
            </a:r>
            <a:r>
              <a:rPr lang="en-US" i="1" dirty="0"/>
              <a:t> Spine J</a:t>
            </a:r>
            <a:r>
              <a:rPr lang="en-US" dirty="0"/>
              <a:t>. 2006;15(5):648-56</a:t>
            </a:r>
            <a:r>
              <a:rPr lang="en-US" dirty="0" smtClean="0"/>
              <a:t>.</a:t>
            </a:r>
          </a:p>
          <a:p>
            <a:r>
              <a:rPr lang="en-US" dirty="0" smtClean="0"/>
              <a:t>4a. </a:t>
            </a:r>
            <a:r>
              <a:rPr lang="en-US" dirty="0" err="1" smtClean="0"/>
              <a:t>Tarmanen</a:t>
            </a:r>
            <a:r>
              <a:rPr lang="en-US" dirty="0" smtClean="0"/>
              <a:t> S, Neva M, Dekker J, </a:t>
            </a:r>
            <a:r>
              <a:rPr lang="en-US" dirty="0" err="1" smtClean="0"/>
              <a:t>Hakkinen</a:t>
            </a:r>
            <a:r>
              <a:rPr lang="en-US" dirty="0" smtClean="0"/>
              <a:t> K, et al.             Randomized controlled trial of post-operative exercise rehabilitation program after lumbar fusion: study protocol. </a:t>
            </a:r>
            <a:r>
              <a:rPr lang="en-US" i="1" dirty="0" smtClean="0"/>
              <a:t>BMC </a:t>
            </a:r>
            <a:r>
              <a:rPr lang="en-US" i="1" dirty="0" err="1" smtClean="0"/>
              <a:t>Muscoloskelet</a:t>
            </a:r>
            <a:r>
              <a:rPr lang="en-US" i="1" dirty="0" smtClean="0"/>
              <a:t> </a:t>
            </a:r>
            <a:r>
              <a:rPr lang="en-US" i="1" dirty="0" err="1" smtClean="0"/>
              <a:t>Disord</a:t>
            </a:r>
            <a:r>
              <a:rPr lang="en-US" i="1" dirty="0" smtClean="0"/>
              <a:t>. 201</a:t>
            </a:r>
            <a:r>
              <a:rPr lang="en-US" dirty="0" smtClean="0"/>
              <a:t>2;13(123):1-7</a:t>
            </a:r>
          </a:p>
          <a:p>
            <a:endParaRPr lang="en-US" dirty="0" smtClean="0"/>
          </a:p>
          <a:p>
            <a:endParaRPr lang="en-US" dirty="0"/>
          </a:p>
          <a:p>
            <a:endParaRPr lang="en-US" dirty="0"/>
          </a:p>
        </p:txBody>
      </p:sp>
    </p:spTree>
    <p:extLst>
      <p:ext uri="{BB962C8B-B14F-4D97-AF65-F5344CB8AC3E}">
        <p14:creationId xmlns:p14="http://schemas.microsoft.com/office/powerpoint/2010/main" val="1750099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uestion_mark_800_clr_6816.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651" t="-56117" r="997" b="13360"/>
          <a:stretch/>
        </p:blipFill>
        <p:spPr>
          <a:xfrm>
            <a:off x="1295400" y="-2133600"/>
            <a:ext cx="6248400" cy="7950292"/>
          </a:xfrm>
        </p:spPr>
      </p:pic>
    </p:spTree>
    <p:extLst>
      <p:ext uri="{BB962C8B-B14F-4D97-AF65-F5344CB8AC3E}">
        <p14:creationId xmlns:p14="http://schemas.microsoft.com/office/powerpoint/2010/main" val="179804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 subjective</a:t>
            </a:r>
            <a:endParaRPr lang="en-US" dirty="0"/>
          </a:p>
        </p:txBody>
      </p:sp>
      <p:sp>
        <p:nvSpPr>
          <p:cNvPr id="3" name="Content Placeholder 2"/>
          <p:cNvSpPr>
            <a:spLocks noGrp="1"/>
          </p:cNvSpPr>
          <p:nvPr>
            <p:ph idx="1"/>
          </p:nvPr>
        </p:nvSpPr>
        <p:spPr>
          <a:xfrm>
            <a:off x="779463" y="1371600"/>
            <a:ext cx="7583487" cy="4666130"/>
          </a:xfrm>
        </p:spPr>
        <p:txBody>
          <a:bodyPr>
            <a:noAutofit/>
          </a:bodyPr>
          <a:lstStyle/>
          <a:p>
            <a:r>
              <a:rPr lang="en-US" dirty="0" smtClean="0"/>
              <a:t>Symptoms (pain, P&amp;N, weakness) prior to surgery</a:t>
            </a:r>
          </a:p>
          <a:p>
            <a:r>
              <a:rPr lang="en-US" dirty="0" smtClean="0"/>
              <a:t>Symptoms since surgery</a:t>
            </a:r>
          </a:p>
          <a:p>
            <a:r>
              <a:rPr lang="en-US" dirty="0" smtClean="0"/>
              <a:t>% improvement since surgery</a:t>
            </a:r>
          </a:p>
          <a:p>
            <a:r>
              <a:rPr lang="en-US" dirty="0" smtClean="0"/>
              <a:t>PLOF: self care, work, recreational activities</a:t>
            </a:r>
          </a:p>
          <a:p>
            <a:r>
              <a:rPr lang="en-US" dirty="0" smtClean="0"/>
              <a:t>CLOF: self care, work, recreational activities, medication use, need for DME</a:t>
            </a:r>
          </a:p>
          <a:p>
            <a:r>
              <a:rPr lang="en-US" dirty="0" err="1"/>
              <a:t>Oswestry</a:t>
            </a:r>
            <a:r>
              <a:rPr lang="en-US" dirty="0"/>
              <a:t> Disability Index (ODI</a:t>
            </a:r>
            <a:r>
              <a:rPr lang="en-US" dirty="0" smtClean="0"/>
              <a:t>): current tolerance to functional activities such as sitting, standing, walking, sleeping: guideline for goal setting, G-code determination and to track progress</a:t>
            </a:r>
          </a:p>
        </p:txBody>
      </p:sp>
    </p:spTree>
    <p:extLst>
      <p:ext uri="{BB962C8B-B14F-4D97-AF65-F5344CB8AC3E}">
        <p14:creationId xmlns:p14="http://schemas.microsoft.com/office/powerpoint/2010/main" val="408719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subjective</a:t>
            </a:r>
          </a:p>
        </p:txBody>
      </p:sp>
      <p:sp>
        <p:nvSpPr>
          <p:cNvPr id="3" name="Content Placeholder 2"/>
          <p:cNvSpPr>
            <a:spLocks noGrp="1"/>
          </p:cNvSpPr>
          <p:nvPr>
            <p:ph idx="1"/>
          </p:nvPr>
        </p:nvSpPr>
        <p:spPr/>
        <p:txBody>
          <a:bodyPr/>
          <a:lstStyle/>
          <a:p>
            <a:r>
              <a:rPr lang="en-US" sz="2400" dirty="0" smtClean="0"/>
              <a:t>Precautions: restrictions / date of surgery and procedure / other</a:t>
            </a:r>
            <a:endParaRPr lang="en-US" sz="2400" dirty="0"/>
          </a:p>
          <a:p>
            <a:r>
              <a:rPr lang="en-US" sz="2400" dirty="0"/>
              <a:t>General </a:t>
            </a:r>
            <a:r>
              <a:rPr lang="en-US" sz="2400" dirty="0" smtClean="0"/>
              <a:t>health</a:t>
            </a:r>
          </a:p>
          <a:p>
            <a:r>
              <a:rPr lang="en-US" sz="2400" dirty="0" smtClean="0"/>
              <a:t>Medication use / use of assistive devices</a:t>
            </a:r>
          </a:p>
          <a:p>
            <a:r>
              <a:rPr lang="en-US" sz="2400" dirty="0" smtClean="0"/>
              <a:t>Work / leisure activities</a:t>
            </a:r>
            <a:endParaRPr lang="en-US" sz="2400" dirty="0"/>
          </a:p>
          <a:p>
            <a:r>
              <a:rPr lang="en-US" sz="2400" dirty="0" smtClean="0"/>
              <a:t>Patient </a:t>
            </a:r>
            <a:r>
              <a:rPr lang="en-US" sz="2400" dirty="0"/>
              <a:t>goals</a:t>
            </a:r>
          </a:p>
          <a:p>
            <a:endParaRPr lang="en-US" dirty="0"/>
          </a:p>
        </p:txBody>
      </p:sp>
    </p:spTree>
    <p:extLst>
      <p:ext uri="{BB962C8B-B14F-4D97-AF65-F5344CB8AC3E}">
        <p14:creationId xmlns:p14="http://schemas.microsoft.com/office/powerpoint/2010/main" val="369114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 objective</a:t>
            </a:r>
            <a:endParaRPr lang="en-US" dirty="0"/>
          </a:p>
        </p:txBody>
      </p:sp>
      <p:sp>
        <p:nvSpPr>
          <p:cNvPr id="3" name="Content Placeholder 2"/>
          <p:cNvSpPr>
            <a:spLocks noGrp="1"/>
          </p:cNvSpPr>
          <p:nvPr>
            <p:ph idx="1"/>
          </p:nvPr>
        </p:nvSpPr>
        <p:spPr>
          <a:xfrm>
            <a:off x="779463" y="1371600"/>
            <a:ext cx="7583487" cy="5029200"/>
          </a:xfrm>
        </p:spPr>
        <p:txBody>
          <a:bodyPr>
            <a:normAutofit lnSpcReduction="10000"/>
          </a:bodyPr>
          <a:lstStyle/>
          <a:p>
            <a:pPr marL="0" indent="0">
              <a:buNone/>
            </a:pPr>
            <a:endParaRPr lang="en-US" dirty="0"/>
          </a:p>
          <a:p>
            <a:r>
              <a:rPr lang="en-US" dirty="0"/>
              <a:t>Observation: </a:t>
            </a:r>
            <a:r>
              <a:rPr lang="en-US" dirty="0" smtClean="0"/>
              <a:t>Posture: - seated and standing </a:t>
            </a:r>
            <a:endParaRPr lang="en-US" dirty="0"/>
          </a:p>
          <a:p>
            <a:pPr marL="2282825" lvl="8" indent="0">
              <a:buNone/>
            </a:pPr>
            <a:r>
              <a:rPr lang="en-US" dirty="0" smtClean="0"/>
              <a:t>	    </a:t>
            </a:r>
            <a:r>
              <a:rPr lang="en-US" sz="2200" dirty="0" smtClean="0"/>
              <a:t> - incision inspection: signs of  		       infection</a:t>
            </a:r>
          </a:p>
          <a:p>
            <a:r>
              <a:rPr lang="en-US" dirty="0" smtClean="0"/>
              <a:t>L-spine AROM: to patient’s tolerance, willingness to move</a:t>
            </a:r>
          </a:p>
          <a:p>
            <a:r>
              <a:rPr lang="en-US" dirty="0" smtClean="0"/>
              <a:t>Neurological deficits: sensation: light touch, MMT: </a:t>
            </a:r>
            <a:r>
              <a:rPr lang="en-US" dirty="0" err="1" smtClean="0"/>
              <a:t>myotomes</a:t>
            </a:r>
            <a:r>
              <a:rPr lang="en-US" dirty="0" smtClean="0"/>
              <a:t>, SLR/slump test, reflexes</a:t>
            </a:r>
          </a:p>
          <a:p>
            <a:r>
              <a:rPr lang="en-US" dirty="0" smtClean="0"/>
              <a:t>Gait: quality, use of assistive device</a:t>
            </a:r>
          </a:p>
          <a:p>
            <a:r>
              <a:rPr lang="en-US" dirty="0" smtClean="0"/>
              <a:t>Functional activities: squatting, get up and go test, stairs etc.</a:t>
            </a:r>
          </a:p>
          <a:p>
            <a:endParaRPr lang="en-US" dirty="0"/>
          </a:p>
        </p:txBody>
      </p:sp>
    </p:spTree>
    <p:extLst>
      <p:ext uri="{BB962C8B-B14F-4D97-AF65-F5344CB8AC3E}">
        <p14:creationId xmlns:p14="http://schemas.microsoft.com/office/powerpoint/2010/main" val="308946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a:t>
            </a:r>
            <a:endParaRPr lang="en-US" dirty="0"/>
          </a:p>
        </p:txBody>
      </p:sp>
      <p:sp>
        <p:nvSpPr>
          <p:cNvPr id="3" name="Content Placeholder 2"/>
          <p:cNvSpPr>
            <a:spLocks noGrp="1"/>
          </p:cNvSpPr>
          <p:nvPr>
            <p:ph idx="1"/>
          </p:nvPr>
        </p:nvSpPr>
        <p:spPr/>
        <p:txBody>
          <a:bodyPr/>
          <a:lstStyle/>
          <a:p>
            <a:r>
              <a:rPr lang="en-US" dirty="0" smtClean="0"/>
              <a:t>Procedure</a:t>
            </a:r>
          </a:p>
          <a:p>
            <a:r>
              <a:rPr lang="en-US" dirty="0" smtClean="0"/>
              <a:t>Posture</a:t>
            </a:r>
          </a:p>
          <a:p>
            <a:r>
              <a:rPr lang="en-US" dirty="0" smtClean="0"/>
              <a:t>Body mechanics</a:t>
            </a:r>
          </a:p>
          <a:p>
            <a:r>
              <a:rPr lang="en-US" dirty="0" smtClean="0"/>
              <a:t>Restrictions</a:t>
            </a:r>
          </a:p>
          <a:p>
            <a:r>
              <a:rPr lang="en-US" dirty="0" smtClean="0"/>
              <a:t>PT plan</a:t>
            </a:r>
            <a:endParaRPr lang="en-US" dirty="0"/>
          </a:p>
        </p:txBody>
      </p:sp>
    </p:spTree>
    <p:extLst>
      <p:ext uri="{BB962C8B-B14F-4D97-AF65-F5344CB8AC3E}">
        <p14:creationId xmlns:p14="http://schemas.microsoft.com/office/powerpoint/2010/main" val="372386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Posture: sitting</a:t>
            </a:r>
            <a:endParaRPr lang="en-US" dirty="0"/>
          </a:p>
        </p:txBody>
      </p:sp>
      <p:pic>
        <p:nvPicPr>
          <p:cNvPr id="4" name="Content Placeholder 3" descr="sitting-postures.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417" b="4050"/>
          <a:stretch/>
        </p:blipFill>
        <p:spPr>
          <a:xfrm>
            <a:off x="1905000" y="1569741"/>
            <a:ext cx="5410200" cy="4743973"/>
          </a:xfrm>
        </p:spPr>
      </p:pic>
    </p:spTree>
    <p:extLst>
      <p:ext uri="{BB962C8B-B14F-4D97-AF65-F5344CB8AC3E}">
        <p14:creationId xmlns:p14="http://schemas.microsoft.com/office/powerpoint/2010/main" val="98593079"/>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5839</TotalTime>
  <Words>1764</Words>
  <Application>Microsoft Macintosh PowerPoint</Application>
  <PresentationFormat>On-screen Show (4:3)</PresentationFormat>
  <Paragraphs>175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Revolution</vt:lpstr>
      <vt:lpstr>Lumbar spine therapy protocols: 1. Lumbar discectomy/laminectomy 2. Lumbar fusion</vt:lpstr>
      <vt:lpstr>Objectives</vt:lpstr>
      <vt:lpstr>Definitions</vt:lpstr>
      <vt:lpstr>Surgeons performing these procedures at UNC</vt:lpstr>
      <vt:lpstr>Evaluation: subjective</vt:lpstr>
      <vt:lpstr>Evaluation: subjective</vt:lpstr>
      <vt:lpstr>Evaluation: objective</vt:lpstr>
      <vt:lpstr>Education</vt:lpstr>
      <vt:lpstr>Posture: sitting</vt:lpstr>
      <vt:lpstr>Posture: sitting</vt:lpstr>
      <vt:lpstr>Posture: standing</vt:lpstr>
      <vt:lpstr>Body mechanics: lifting</vt:lpstr>
      <vt:lpstr>Body mechanics: lifting</vt:lpstr>
      <vt:lpstr>Getting in and out of bed</vt:lpstr>
      <vt:lpstr>Cleaning</vt:lpstr>
      <vt:lpstr>Cleaning</vt:lpstr>
      <vt:lpstr>Coughing and sneezing</vt:lpstr>
      <vt:lpstr>Lumbar discectomy / laminectomy</vt:lpstr>
      <vt:lpstr>Herniated disc</vt:lpstr>
      <vt:lpstr>Procedure: patient position</vt:lpstr>
      <vt:lpstr>Procedure: incision ~ 2 inches</vt:lpstr>
      <vt:lpstr>Procedure technique</vt:lpstr>
      <vt:lpstr>Goals of rehabilitation</vt:lpstr>
      <vt:lpstr>Protocol</vt:lpstr>
      <vt:lpstr>Exercises: Phase 1</vt:lpstr>
      <vt:lpstr>Exercises: Phase 2</vt:lpstr>
      <vt:lpstr>Exercises: Phase 3</vt:lpstr>
      <vt:lpstr>Exercises: Progressions</vt:lpstr>
      <vt:lpstr>Evidence</vt:lpstr>
      <vt:lpstr>Evidence</vt:lpstr>
      <vt:lpstr>Lumbar fusion</vt:lpstr>
      <vt:lpstr>Procedure</vt:lpstr>
      <vt:lpstr>Goals of rehabilitation</vt:lpstr>
      <vt:lpstr>Exercises: Phase 1</vt:lpstr>
      <vt:lpstr>Exercises: Phase 2</vt:lpstr>
      <vt:lpstr>Exercises: Phase 3</vt:lpstr>
      <vt:lpstr>Exercises: Progressions</vt:lpstr>
      <vt:lpstr>Evidence</vt:lpstr>
      <vt:lpstr>References discectomy / laminectomy</vt:lpstr>
      <vt:lpstr>References fusion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Maes, Kristel</dc:creator>
  <cp:lastModifiedBy>olivia</cp:lastModifiedBy>
  <cp:revision>37</cp:revision>
  <cp:lastPrinted>2015-04-07T14:42:57Z</cp:lastPrinted>
  <dcterms:created xsi:type="dcterms:W3CDTF">2015-01-28T17:53:21Z</dcterms:created>
  <dcterms:modified xsi:type="dcterms:W3CDTF">2015-04-08T00:31:34Z</dcterms:modified>
</cp:coreProperties>
</file>