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60" r:id="rId5"/>
    <p:sldId id="261" r:id="rId6"/>
    <p:sldId id="282" r:id="rId7"/>
    <p:sldId id="281" r:id="rId8"/>
    <p:sldId id="283" r:id="rId9"/>
    <p:sldId id="284" r:id="rId10"/>
    <p:sldId id="285" r:id="rId11"/>
    <p:sldId id="286" r:id="rId12"/>
    <p:sldId id="266" r:id="rId13"/>
    <p:sldId id="263" r:id="rId14"/>
    <p:sldId id="267" r:id="rId15"/>
    <p:sldId id="264" r:id="rId16"/>
    <p:sldId id="274" r:id="rId17"/>
    <p:sldId id="268" r:id="rId18"/>
    <p:sldId id="275" r:id="rId19"/>
    <p:sldId id="270" r:id="rId20"/>
    <p:sldId id="277" r:id="rId21"/>
    <p:sldId id="276" r:id="rId22"/>
    <p:sldId id="271" r:id="rId23"/>
    <p:sldId id="272" r:id="rId24"/>
    <p:sldId id="262" r:id="rId25"/>
    <p:sldId id="278" r:id="rId26"/>
    <p:sldId id="259" r:id="rId27"/>
    <p:sldId id="279"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27" autoAdjust="0"/>
  </p:normalViewPr>
  <p:slideViewPr>
    <p:cSldViewPr snapToGrid="0" snapToObjects="1">
      <p:cViewPr varScale="1">
        <p:scale>
          <a:sx n="74" d="100"/>
          <a:sy n="74" d="100"/>
        </p:scale>
        <p:origin x="-13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26CA19-5FAC-BB4B-8183-5DB34FFC70B5}" type="datetimeFigureOut">
              <a:rPr lang="en-US" smtClean="0"/>
              <a:t>4/17/15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F08E41-DDBD-B941-A92F-64DE6B99EE0C}" type="slidenum">
              <a:rPr lang="en-US" smtClean="0"/>
              <a:t>‹#›</a:t>
            </a:fld>
            <a:endParaRPr lang="en-US" dirty="0"/>
          </a:p>
        </p:txBody>
      </p:sp>
    </p:spTree>
    <p:extLst>
      <p:ext uri="{BB962C8B-B14F-4D97-AF65-F5344CB8AC3E}">
        <p14:creationId xmlns:p14="http://schemas.microsoft.com/office/powerpoint/2010/main" val="32878723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just a few of the various factors that a patient should expect to consider when treating a patient in the ICU setting</a:t>
            </a:r>
            <a:r>
              <a:rPr lang="en-US" baseline="0" dirty="0" smtClean="0"/>
              <a:t> (and acute care in general)</a:t>
            </a:r>
            <a:endParaRPr lang="en-US" dirty="0"/>
          </a:p>
        </p:txBody>
      </p:sp>
      <p:sp>
        <p:nvSpPr>
          <p:cNvPr id="4" name="Slide Number Placeholder 3"/>
          <p:cNvSpPr>
            <a:spLocks noGrp="1"/>
          </p:cNvSpPr>
          <p:nvPr>
            <p:ph type="sldNum" sz="quarter" idx="10"/>
          </p:nvPr>
        </p:nvSpPr>
        <p:spPr/>
        <p:txBody>
          <a:bodyPr/>
          <a:lstStyle/>
          <a:p>
            <a:fld id="{B9F08E41-DDBD-B941-A92F-64DE6B99EE0C}" type="slidenum">
              <a:rPr lang="en-US" smtClean="0"/>
              <a:t>3</a:t>
            </a:fld>
            <a:endParaRPr lang="en-US" dirty="0"/>
          </a:p>
        </p:txBody>
      </p:sp>
    </p:spTree>
    <p:extLst>
      <p:ext uri="{BB962C8B-B14F-4D97-AF65-F5344CB8AC3E}">
        <p14:creationId xmlns:p14="http://schemas.microsoft.com/office/powerpoint/2010/main" val="560393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different modes of ventilation: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Tracheostomy tube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endotracheal tube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nasal cannula</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high flow nasal cannula</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face mask</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CPAP</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dirty="0" err="1" smtClean="0"/>
              <a:t>BiPAP</a:t>
            </a:r>
            <a:endParaRPr lang="en-US" dirty="0" smtClean="0"/>
          </a:p>
          <a:p>
            <a:endParaRPr lang="en-US" dirty="0" smtClean="0"/>
          </a:p>
          <a:p>
            <a:endParaRPr lang="en-US" dirty="0" smtClean="0"/>
          </a:p>
          <a:p>
            <a:r>
              <a:rPr lang="en-US" dirty="0" smtClean="0"/>
              <a:t>Mechanical Ventilation:</a:t>
            </a:r>
          </a:p>
          <a:p>
            <a:r>
              <a:rPr lang="en-US" dirty="0" smtClean="0"/>
              <a:t>	Indications:</a:t>
            </a:r>
          </a:p>
          <a:p>
            <a:r>
              <a:rPr lang="en-US" dirty="0" smtClean="0"/>
              <a:t>		Acute Respiratory Failure (patient’s respiratory system cannot maintain balance of pH, PaO2</a:t>
            </a:r>
            <a:r>
              <a:rPr lang="en-US" baseline="0" dirty="0" smtClean="0"/>
              <a:t> or PaCO2)</a:t>
            </a:r>
            <a:endParaRPr lang="en-US" dirty="0" smtClean="0"/>
          </a:p>
          <a:p>
            <a:pPr lvl="2"/>
            <a:r>
              <a:rPr lang="en-US" dirty="0" smtClean="0"/>
              <a:t>Protection of airways and lungs</a:t>
            </a:r>
          </a:p>
          <a:p>
            <a:pPr lvl="2"/>
            <a:r>
              <a:rPr lang="en-US" dirty="0" smtClean="0"/>
              <a:t>Relief of upper airway obstruction</a:t>
            </a:r>
          </a:p>
          <a:p>
            <a:pPr lvl="2"/>
            <a:r>
              <a:rPr lang="en-US" dirty="0" smtClean="0"/>
              <a:t>Increased work of breathing</a:t>
            </a:r>
          </a:p>
          <a:p>
            <a:pPr lvl="2"/>
            <a:r>
              <a:rPr lang="en-US" dirty="0" smtClean="0"/>
              <a:t>Acute lung injury</a:t>
            </a:r>
          </a:p>
          <a:p>
            <a:r>
              <a:rPr lang="en-US" dirty="0" smtClean="0"/>
              <a:t>	Modes:</a:t>
            </a:r>
          </a:p>
          <a:p>
            <a:pPr lvl="1"/>
            <a:r>
              <a:rPr lang="en-US" dirty="0" smtClean="0"/>
              <a:t>	Invasive, non-invasive, assisted, controlled, pressure controlled, volume controlled</a:t>
            </a:r>
          </a:p>
          <a:p>
            <a:r>
              <a:rPr lang="en-US" dirty="0" smtClean="0"/>
              <a:t>	Settings:</a:t>
            </a:r>
          </a:p>
          <a:p>
            <a:r>
              <a:rPr lang="en-US" dirty="0" smtClean="0"/>
              <a:t>	Respiratory rate</a:t>
            </a:r>
          </a:p>
          <a:p>
            <a:pPr lvl="1"/>
            <a:r>
              <a:rPr lang="en-US" dirty="0" smtClean="0"/>
              <a:t>FiO2</a:t>
            </a:r>
          </a:p>
          <a:p>
            <a:pPr lvl="1"/>
            <a:r>
              <a:rPr lang="en-US" dirty="0" smtClean="0"/>
              <a:t>Volume/Pressure control</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9F08E41-DDBD-B941-A92F-64DE6B99EE0C}" type="slidenum">
              <a:rPr lang="en-US" smtClean="0"/>
              <a:t>13</a:t>
            </a:fld>
            <a:endParaRPr lang="en-US" dirty="0"/>
          </a:p>
        </p:txBody>
      </p:sp>
    </p:spTree>
    <p:extLst>
      <p:ext uri="{BB962C8B-B14F-4D97-AF65-F5344CB8AC3E}">
        <p14:creationId xmlns:p14="http://schemas.microsoft.com/office/powerpoint/2010/main" val="2014523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important to be aware of normal lab value ranges and potential complications that are associated with any abnormalities in lab values, both high and low.  Depending on the clinical site, the medical record may automatically highlight abnormal values. However, some do not.  It is important to review recent lab values before every patient interaction. Checking with the nurse prior to patient care is also very important! He or she may be able to add valuable context to patient presentation with respect to their lab values.</a:t>
            </a:r>
          </a:p>
          <a:p>
            <a:endParaRPr lang="en-US" baseline="0" dirty="0" smtClean="0"/>
          </a:p>
          <a:p>
            <a:r>
              <a:rPr lang="en-US" baseline="0" dirty="0" smtClean="0"/>
              <a:t>The above is not a comprehensive list.  Additional resources for lab value reference values and interpretation are available through the APTA! Each site may also have different criteria for exercise indications/contraindications for certain lab values.  These are important questions to ask your clinical instructor when working with this patient population!</a:t>
            </a:r>
          </a:p>
          <a:p>
            <a:endParaRPr lang="en-US" baseline="0" dirty="0" smtClean="0"/>
          </a:p>
          <a:p>
            <a:r>
              <a:rPr lang="en-US" b="1" baseline="0" dirty="0" smtClean="0"/>
              <a:t>Red Blood Cells</a:t>
            </a:r>
            <a:r>
              <a:rPr lang="en-US" b="0" baseline="0" dirty="0" smtClean="0"/>
              <a:t>:</a:t>
            </a:r>
          </a:p>
          <a:p>
            <a:r>
              <a:rPr lang="en-US" b="0" baseline="0" dirty="0" smtClean="0"/>
              <a:t>Anemia: weak, fatigued, pallor, dyspnea on exertion. Utilize frequent rest and monitor vital signs.</a:t>
            </a:r>
          </a:p>
          <a:p>
            <a:r>
              <a:rPr lang="en-US" b="0" baseline="0" dirty="0" smtClean="0"/>
              <a:t>Polycythemia- headache, dizziness, blurred vision, increased risk of stroke or thrombosis.</a:t>
            </a:r>
            <a:endParaRPr lang="en-US" b="1" baseline="0" dirty="0" smtClean="0"/>
          </a:p>
          <a:p>
            <a:endParaRPr lang="en-US" baseline="0" dirty="0" smtClean="0"/>
          </a:p>
          <a:p>
            <a:r>
              <a:rPr lang="en-US" b="1" baseline="0" dirty="0" smtClean="0"/>
              <a:t>Abnormal ABGs</a:t>
            </a:r>
            <a:r>
              <a:rPr lang="en-US" baseline="30000" dirty="0" smtClean="0"/>
              <a:t>2</a:t>
            </a:r>
            <a:r>
              <a:rPr lang="en-US" baseline="0" dirty="0" smtClean="0"/>
              <a:t>:</a:t>
            </a:r>
          </a:p>
          <a:p>
            <a:r>
              <a:rPr lang="en-US" baseline="0" dirty="0" smtClean="0"/>
              <a:t>Respiratory Alkalosis- Lightheaded, anxiety, </a:t>
            </a:r>
            <a:r>
              <a:rPr lang="en-US" baseline="0" dirty="0" err="1" smtClean="0"/>
              <a:t>paresthesias</a:t>
            </a:r>
            <a:r>
              <a:rPr lang="en-US" baseline="0" dirty="0" smtClean="0"/>
              <a:t>, cardiac arrhythmias, rapid deep breathing</a:t>
            </a:r>
          </a:p>
          <a:p>
            <a:r>
              <a:rPr lang="en-US" baseline="0" dirty="0" smtClean="0"/>
              <a:t>Respiratory Acidosis- Headache, disorientation, agitation, lethargy, ventricular fibrillation</a:t>
            </a:r>
          </a:p>
          <a:p>
            <a:r>
              <a:rPr lang="en-US" baseline="0" dirty="0" smtClean="0"/>
              <a:t>Metabolic Alkalosis- Slow shallow breathing, hypertonia, confusion, irritable, apathy, coma, cardiac arrhythmias</a:t>
            </a:r>
          </a:p>
          <a:p>
            <a:r>
              <a:rPr lang="en-US" baseline="0" dirty="0" smtClean="0"/>
              <a:t>Metabolic Acidosis- Rapid deep breathing, headache, lethargy, nausea, vomiting, drowsiness, coma, arrhythmias</a:t>
            </a:r>
          </a:p>
          <a:p>
            <a:endParaRPr lang="en-US" baseline="0" dirty="0" smtClean="0"/>
          </a:p>
          <a:p>
            <a:r>
              <a:rPr lang="en-US" b="1" baseline="0" dirty="0" smtClean="0"/>
              <a:t>Potassium:</a:t>
            </a:r>
          </a:p>
          <a:p>
            <a:r>
              <a:rPr lang="en-US" b="0" baseline="0" dirty="0" smtClean="0"/>
              <a:t>Hypokalemia- (diuretics, diarrhea, NG suction, metabolic alkalosis, Cushing’s syndrome) Muscle weakness, disorientation, clammy skin, respiratory failure, polyuria, hypotension, cardiac dysrhythmias</a:t>
            </a:r>
          </a:p>
          <a:p>
            <a:r>
              <a:rPr lang="en-US" b="0" baseline="0" dirty="0" smtClean="0"/>
              <a:t>Hyperkalemia- </a:t>
            </a:r>
          </a:p>
          <a:p>
            <a:endParaRPr lang="en-US" b="0" baseline="0" dirty="0" smtClean="0"/>
          </a:p>
          <a:p>
            <a:r>
              <a:rPr lang="en-US" b="1" baseline="0" dirty="0" smtClean="0"/>
              <a:t>Platelets:</a:t>
            </a:r>
            <a:endParaRPr lang="en-US" b="0" baseline="0" dirty="0" smtClean="0"/>
          </a:p>
          <a:p>
            <a:r>
              <a:rPr lang="en-US" b="0" baseline="0" dirty="0" smtClean="0"/>
              <a:t>Thrombocytopenia- Excessive bleeding/hemorrhage risk. Take care not to create injury or introduce new bleeding situation</a:t>
            </a:r>
          </a:p>
          <a:p>
            <a:endParaRPr lang="en-US" b="0" baseline="0" dirty="0" smtClean="0"/>
          </a:p>
          <a:p>
            <a:r>
              <a:rPr lang="en-US" b="1" baseline="0" dirty="0" smtClean="0"/>
              <a:t>White Blood Cell</a:t>
            </a:r>
            <a:r>
              <a:rPr lang="en-US" b="0" baseline="0" dirty="0" smtClean="0"/>
              <a:t>:</a:t>
            </a:r>
          </a:p>
          <a:p>
            <a:r>
              <a:rPr lang="en-US" b="0" baseline="0" dirty="0" smtClean="0"/>
              <a:t>Leukocytosis- fever, local or systemic infection or inflammation</a:t>
            </a:r>
          </a:p>
          <a:p>
            <a:r>
              <a:rPr lang="en-US" b="0" baseline="0" dirty="0" smtClean="0"/>
              <a:t>Leukopenia- immunosuppress/</a:t>
            </a:r>
            <a:r>
              <a:rPr lang="en-US" b="0" baseline="0" dirty="0" err="1" smtClean="0"/>
              <a:t>immunocompromised</a:t>
            </a:r>
            <a:r>
              <a:rPr lang="en-US" b="0" baseline="0" dirty="0" smtClean="0"/>
              <a:t>. Infection precautions. Wash hands. Asepsis.</a:t>
            </a:r>
          </a:p>
          <a:p>
            <a:endParaRPr lang="en-US" dirty="0" smtClean="0"/>
          </a:p>
          <a:p>
            <a:endParaRPr lang="en-US" dirty="0" smtClean="0"/>
          </a:p>
          <a:p>
            <a:r>
              <a:rPr lang="en-US" b="1" dirty="0" smtClean="0"/>
              <a:t>Exercise Considerations:</a:t>
            </a:r>
          </a:p>
          <a:p>
            <a:r>
              <a:rPr lang="en-US" dirty="0" smtClean="0"/>
              <a:t>Again, individual clinical</a:t>
            </a:r>
            <a:r>
              <a:rPr lang="en-US" baseline="0" dirty="0" smtClean="0"/>
              <a:t> sites may vary.  Also, special considerations may be made for individual patients if benefits of exercise/mobility outweigh the risks of remaining in bed/immobile. </a:t>
            </a:r>
            <a:endParaRPr lang="en-US" dirty="0" smtClean="0"/>
          </a:p>
        </p:txBody>
      </p:sp>
      <p:sp>
        <p:nvSpPr>
          <p:cNvPr id="4" name="Slide Number Placeholder 3"/>
          <p:cNvSpPr>
            <a:spLocks noGrp="1"/>
          </p:cNvSpPr>
          <p:nvPr>
            <p:ph type="sldNum" sz="quarter" idx="10"/>
          </p:nvPr>
        </p:nvSpPr>
        <p:spPr/>
        <p:txBody>
          <a:bodyPr/>
          <a:lstStyle/>
          <a:p>
            <a:fld id="{B9F08E41-DDBD-B941-A92F-64DE6B99EE0C}" type="slidenum">
              <a:rPr lang="en-US" smtClean="0"/>
              <a:t>14</a:t>
            </a:fld>
            <a:endParaRPr lang="en-US" dirty="0"/>
          </a:p>
        </p:txBody>
      </p:sp>
    </p:spTree>
    <p:extLst>
      <p:ext uri="{BB962C8B-B14F-4D97-AF65-F5344CB8AC3E}">
        <p14:creationId xmlns:p14="http://schemas.microsoft.com/office/powerpoint/2010/main" val="3800696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thorough</a:t>
            </a:r>
            <a:r>
              <a:rPr lang="en-US" baseline="0" dirty="0" smtClean="0"/>
              <a:t> chart review for acute care patients is important, especially in the ICU! These patients tend to have fluctuating presentations.  A comprehensive chart review may take longer than you anticipate, sometimes up to 30-40 minutes for complex patients, but will equip you with the proper knowledge and preparation prior to the patient encounter.  Checking with the nurse prior to initiating treatment is also important as he or she can shed valuable insight on the current status of the patient and their appropriateness for therapy.</a:t>
            </a:r>
            <a:endParaRPr lang="en-US" dirty="0"/>
          </a:p>
        </p:txBody>
      </p:sp>
      <p:sp>
        <p:nvSpPr>
          <p:cNvPr id="4" name="Slide Number Placeholder 3"/>
          <p:cNvSpPr>
            <a:spLocks noGrp="1"/>
          </p:cNvSpPr>
          <p:nvPr>
            <p:ph type="sldNum" sz="quarter" idx="10"/>
          </p:nvPr>
        </p:nvSpPr>
        <p:spPr/>
        <p:txBody>
          <a:bodyPr/>
          <a:lstStyle/>
          <a:p>
            <a:fld id="{B9F08E41-DDBD-B941-A92F-64DE6B99EE0C}" type="slidenum">
              <a:rPr lang="en-US" smtClean="0"/>
              <a:t>15</a:t>
            </a:fld>
            <a:endParaRPr lang="en-US" dirty="0"/>
          </a:p>
        </p:txBody>
      </p:sp>
    </p:spTree>
    <p:extLst>
      <p:ext uri="{BB962C8B-B14F-4D97-AF65-F5344CB8AC3E}">
        <p14:creationId xmlns:p14="http://schemas.microsoft.com/office/powerpoint/2010/main" val="2036392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there is not much quality evidence showing that early mobility has a significant impact on hospital mortality or 30-day mortality rate.</a:t>
            </a:r>
            <a:r>
              <a:rPr lang="en-US" baseline="30000" dirty="0" smtClean="0"/>
              <a:t>5, 6</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9F08E41-DDBD-B941-A92F-64DE6B99EE0C}" type="slidenum">
              <a:rPr lang="en-US" smtClean="0"/>
              <a:t>16</a:t>
            </a:fld>
            <a:endParaRPr lang="en-US" dirty="0"/>
          </a:p>
        </p:txBody>
      </p:sp>
    </p:spTree>
    <p:extLst>
      <p:ext uri="{BB962C8B-B14F-4D97-AF65-F5344CB8AC3E}">
        <p14:creationId xmlns:p14="http://schemas.microsoft.com/office/powerpoint/2010/main" val="981379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Occupational Therapists: </a:t>
            </a:r>
          </a:p>
          <a:p>
            <a:pPr lvl="0"/>
            <a:r>
              <a:rPr lang="en-US" sz="1200" kern="1200" dirty="0" smtClean="0">
                <a:solidFill>
                  <a:schemeClr val="tx1"/>
                </a:solidFill>
                <a:effectLst/>
                <a:latin typeface="+mn-lt"/>
                <a:ea typeface="+mn-ea"/>
                <a:cs typeface="+mn-cs"/>
              </a:rPr>
              <a:t>Assist patients and caregivers with personal care activities such as bathing, feeding, and grooming.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Speech Therapists: </a:t>
            </a:r>
          </a:p>
          <a:p>
            <a:pPr lvl="0"/>
            <a:r>
              <a:rPr lang="en-US" sz="1200" kern="1200" dirty="0" smtClean="0">
                <a:solidFill>
                  <a:schemeClr val="tx1"/>
                </a:solidFill>
                <a:effectLst/>
                <a:latin typeface="+mn-lt"/>
                <a:ea typeface="+mn-ea"/>
                <a:cs typeface="+mn-cs"/>
              </a:rPr>
              <a:t>Assist patients who have difficulty communicating or swallowing.</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Respiratory Therapists:</a:t>
            </a:r>
          </a:p>
          <a:p>
            <a:pPr lvl="0"/>
            <a:r>
              <a:rPr lang="en-US" sz="1200" kern="1200" dirty="0" smtClean="0">
                <a:solidFill>
                  <a:schemeClr val="tx1"/>
                </a:solidFill>
                <a:effectLst/>
                <a:latin typeface="+mn-lt"/>
                <a:ea typeface="+mn-ea"/>
                <a:cs typeface="+mn-cs"/>
              </a:rPr>
              <a:t>Monitor and assist patients who have difficulty breathing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Case Manager:</a:t>
            </a:r>
          </a:p>
          <a:p>
            <a:pPr lvl="0"/>
            <a:r>
              <a:rPr lang="en-US" sz="1200" kern="1200" dirty="0" smtClean="0">
                <a:solidFill>
                  <a:schemeClr val="tx1"/>
                </a:solidFill>
                <a:effectLst/>
                <a:latin typeface="+mn-lt"/>
                <a:ea typeface="+mn-ea"/>
                <a:cs typeface="+mn-cs"/>
              </a:rPr>
              <a:t>Assist patients and families with plans and services that may be needed upon discharge from the hospital.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Medical Team:</a:t>
            </a:r>
          </a:p>
          <a:p>
            <a:pPr lvl="0"/>
            <a:r>
              <a:rPr lang="en-US" sz="1200" kern="1200" dirty="0" smtClean="0">
                <a:solidFill>
                  <a:schemeClr val="tx1"/>
                </a:solidFill>
                <a:effectLst/>
                <a:latin typeface="+mn-lt"/>
                <a:ea typeface="+mn-ea"/>
                <a:cs typeface="+mn-cs"/>
              </a:rPr>
              <a:t>The doctors and nurses that oversee the medical care of the patient within the ICU</a:t>
            </a:r>
          </a:p>
          <a:p>
            <a:endParaRPr lang="en-US" dirty="0"/>
          </a:p>
        </p:txBody>
      </p:sp>
      <p:sp>
        <p:nvSpPr>
          <p:cNvPr id="4" name="Slide Number Placeholder 3"/>
          <p:cNvSpPr>
            <a:spLocks noGrp="1"/>
          </p:cNvSpPr>
          <p:nvPr>
            <p:ph type="sldNum" sz="quarter" idx="10"/>
          </p:nvPr>
        </p:nvSpPr>
        <p:spPr/>
        <p:txBody>
          <a:bodyPr/>
          <a:lstStyle/>
          <a:p>
            <a:fld id="{B9F08E41-DDBD-B941-A92F-64DE6B99EE0C}" type="slidenum">
              <a:rPr lang="en-US" smtClean="0"/>
              <a:t>17</a:t>
            </a:fld>
            <a:endParaRPr lang="en-US" dirty="0"/>
          </a:p>
        </p:txBody>
      </p:sp>
    </p:spTree>
    <p:extLst>
      <p:ext uri="{BB962C8B-B14F-4D97-AF65-F5344CB8AC3E}">
        <p14:creationId xmlns:p14="http://schemas.microsoft.com/office/powerpoint/2010/main" val="3849847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above criteria</a:t>
            </a:r>
            <a:r>
              <a:rPr lang="en-US" baseline="0" dirty="0" smtClean="0"/>
              <a:t> are not written in stone. These are the widely accepted “green” active mobilization criteria (rated on a stoplight scale – Green, Yellow, Red) established by expert panel comprised of 23 multidisciplinary ICU team members (PTs, nursing, physicians).  There are situations where it may be indicated to ambulate a patient who does not quite meet the above criteria. As a student working in the ICU setting, you will likely be working with other disciplines to help determine which patients are appropriate for mobility given each patient’s unique clinical presentation.</a:t>
            </a:r>
            <a:endParaRPr lang="en-US" dirty="0" smtClean="0"/>
          </a:p>
        </p:txBody>
      </p:sp>
      <p:sp>
        <p:nvSpPr>
          <p:cNvPr id="4" name="Slide Number Placeholder 3"/>
          <p:cNvSpPr>
            <a:spLocks noGrp="1"/>
          </p:cNvSpPr>
          <p:nvPr>
            <p:ph type="sldNum" sz="quarter" idx="10"/>
          </p:nvPr>
        </p:nvSpPr>
        <p:spPr/>
        <p:txBody>
          <a:bodyPr/>
          <a:lstStyle/>
          <a:p>
            <a:fld id="{B9F08E41-DDBD-B941-A92F-64DE6B99EE0C}" type="slidenum">
              <a:rPr lang="en-US" smtClean="0"/>
              <a:t>18</a:t>
            </a:fld>
            <a:endParaRPr lang="en-US" dirty="0"/>
          </a:p>
        </p:txBody>
      </p:sp>
    </p:spTree>
    <p:extLst>
      <p:ext uri="{BB962C8B-B14F-4D97-AF65-F5344CB8AC3E}">
        <p14:creationId xmlns:p14="http://schemas.microsoft.com/office/powerpoint/2010/main" val="1150431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9F08E41-DDBD-B941-A92F-64DE6B99EE0C}" type="slidenum">
              <a:rPr lang="en-US" smtClean="0"/>
              <a:t>19</a:t>
            </a:fld>
            <a:endParaRPr lang="en-US" dirty="0"/>
          </a:p>
        </p:txBody>
      </p:sp>
    </p:spTree>
    <p:extLst>
      <p:ext uri="{BB962C8B-B14F-4D97-AF65-F5344CB8AC3E}">
        <p14:creationId xmlns:p14="http://schemas.microsoft.com/office/powerpoint/2010/main" val="2194896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RN may assist in stopping tube feeds and detaching equipment that may not be necessary to make it easier</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mobilize patient. Just another reason to check</a:t>
            </a:r>
            <a:r>
              <a:rPr lang="en-US" sz="1200" kern="1200" baseline="0" dirty="0" smtClean="0">
                <a:solidFill>
                  <a:schemeClr val="tx1"/>
                </a:solidFill>
                <a:effectLst/>
                <a:latin typeface="+mn-lt"/>
                <a:ea typeface="+mn-ea"/>
                <a:cs typeface="+mn-cs"/>
              </a:rPr>
              <a:t> in with the nurse, they are there to help!</a:t>
            </a:r>
            <a:endParaRPr lang="en-US" dirty="0" smtClean="0"/>
          </a:p>
          <a:p>
            <a:endParaRPr lang="en-US" dirty="0"/>
          </a:p>
        </p:txBody>
      </p:sp>
      <p:sp>
        <p:nvSpPr>
          <p:cNvPr id="4" name="Slide Number Placeholder 3"/>
          <p:cNvSpPr>
            <a:spLocks noGrp="1"/>
          </p:cNvSpPr>
          <p:nvPr>
            <p:ph type="sldNum" sz="quarter" idx="10"/>
          </p:nvPr>
        </p:nvSpPr>
        <p:spPr/>
        <p:txBody>
          <a:bodyPr/>
          <a:lstStyle/>
          <a:p>
            <a:fld id="{B9F08E41-DDBD-B941-A92F-64DE6B99EE0C}" type="slidenum">
              <a:rPr lang="en-US" smtClean="0"/>
              <a:t>20</a:t>
            </a:fld>
            <a:endParaRPr lang="en-US" dirty="0"/>
          </a:p>
        </p:txBody>
      </p:sp>
    </p:spTree>
    <p:extLst>
      <p:ext uri="{BB962C8B-B14F-4D97-AF65-F5344CB8AC3E}">
        <p14:creationId xmlns:p14="http://schemas.microsoft.com/office/powerpoint/2010/main" val="178684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these depend on the severity</a:t>
            </a:r>
            <a:r>
              <a:rPr lang="en-US" baseline="0" dirty="0" smtClean="0"/>
              <a:t> or discretion of the clinician. Minor patient trepidation may be expected, especially with initial mobility attempts.  However, if patient verbally or nonverbally displays distress it is wise to stop mobility/exercise efforts and assess the situation. </a:t>
            </a:r>
            <a:endParaRPr lang="en-US" dirty="0" smtClean="0"/>
          </a:p>
        </p:txBody>
      </p:sp>
      <p:sp>
        <p:nvSpPr>
          <p:cNvPr id="4" name="Slide Number Placeholder 3"/>
          <p:cNvSpPr>
            <a:spLocks noGrp="1"/>
          </p:cNvSpPr>
          <p:nvPr>
            <p:ph type="sldNum" sz="quarter" idx="10"/>
          </p:nvPr>
        </p:nvSpPr>
        <p:spPr/>
        <p:txBody>
          <a:bodyPr/>
          <a:lstStyle/>
          <a:p>
            <a:fld id="{B9F08E41-DDBD-B941-A92F-64DE6B99EE0C}" type="slidenum">
              <a:rPr lang="en-US" smtClean="0"/>
              <a:t>21</a:t>
            </a:fld>
            <a:endParaRPr lang="en-US" dirty="0"/>
          </a:p>
        </p:txBody>
      </p:sp>
    </p:spTree>
    <p:extLst>
      <p:ext uri="{BB962C8B-B14F-4D97-AF65-F5344CB8AC3E}">
        <p14:creationId xmlns:p14="http://schemas.microsoft.com/office/powerpoint/2010/main" val="2114640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Depression: Improvements in SF36</a:t>
            </a:r>
            <a:r>
              <a:rPr lang="en-US" baseline="30000" dirty="0" smtClean="0"/>
              <a:t>10</a:t>
            </a:r>
            <a:endParaRPr lang="en-US" dirty="0" smtClean="0"/>
          </a:p>
          <a:p>
            <a:r>
              <a:rPr lang="en-US" dirty="0" smtClean="0"/>
              <a:t>Discharge disposition: Increased rate of patient being discharged</a:t>
            </a:r>
            <a:r>
              <a:rPr lang="en-US" baseline="0" dirty="0" smtClean="0"/>
              <a:t> to home with early mobility intervention</a:t>
            </a:r>
            <a:r>
              <a:rPr lang="en-US" baseline="30000" dirty="0" smtClean="0"/>
              <a:t>6</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9F08E41-DDBD-B941-A92F-64DE6B99EE0C}" type="slidenum">
              <a:rPr lang="en-US" smtClean="0"/>
              <a:t>22</a:t>
            </a:fld>
            <a:endParaRPr lang="en-US" dirty="0"/>
          </a:p>
        </p:txBody>
      </p:sp>
    </p:spTree>
    <p:extLst>
      <p:ext uri="{BB962C8B-B14F-4D97-AF65-F5344CB8AC3E}">
        <p14:creationId xmlns:p14="http://schemas.microsoft.com/office/powerpoint/2010/main" val="140926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student entering an acute care rotation, it is important to be aware of the common types of patient presentations you may expect to see in the different types of ICU environments. The above examples are just a few of the diagnoses that may be present in each setting, but this is far from a comprehensive list and may vary from hospital to hospital.</a:t>
            </a:r>
            <a:endParaRPr lang="en-US" dirty="0"/>
          </a:p>
        </p:txBody>
      </p:sp>
      <p:sp>
        <p:nvSpPr>
          <p:cNvPr id="4" name="Slide Number Placeholder 3"/>
          <p:cNvSpPr>
            <a:spLocks noGrp="1"/>
          </p:cNvSpPr>
          <p:nvPr>
            <p:ph type="sldNum" sz="quarter" idx="10"/>
          </p:nvPr>
        </p:nvSpPr>
        <p:spPr/>
        <p:txBody>
          <a:bodyPr/>
          <a:lstStyle/>
          <a:p>
            <a:fld id="{B9F08E41-DDBD-B941-A92F-64DE6B99EE0C}" type="slidenum">
              <a:rPr lang="en-US" smtClean="0"/>
              <a:t>4</a:t>
            </a:fld>
            <a:endParaRPr lang="en-US" dirty="0"/>
          </a:p>
        </p:txBody>
      </p:sp>
    </p:spTree>
    <p:extLst>
      <p:ext uri="{BB962C8B-B14F-4D97-AF65-F5344CB8AC3E}">
        <p14:creationId xmlns:p14="http://schemas.microsoft.com/office/powerpoint/2010/main" val="3836161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see</a:t>
            </a:r>
            <a:r>
              <a:rPr lang="en-US" baseline="0" dirty="0" smtClean="0"/>
              <a:t> a number of patients in the ICU during your acute rotations you may have the opportunity to experience rounds within the ICU. PTs are often asked to contribute their assessments of how patients are tolerating treatment and progression towards goals. These are great experiences for students to practice their skills communicating with other disciplines within the interdisciplinary team.</a:t>
            </a:r>
          </a:p>
          <a:p>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Coordination of Care: While other disciplines (i.e. nursing, OT, RT) may be present during a treatment, it may be especially important to coordinate mobility sessions with high functioning patients. </a:t>
            </a:r>
            <a:r>
              <a:rPr lang="en-US" dirty="0" smtClean="0"/>
              <a:t>Mechanically ventilated patients may require coordination with respiratory therapy to manage portable ventilation devices if ambulating out of room.  Treatment sessions are often coordinated with nursing</a:t>
            </a:r>
            <a:r>
              <a:rPr lang="en-US" baseline="0" dirty="0" smtClean="0"/>
              <a:t> in conjunction with pain medications to ensure patients are able to maximize their tolerance of exercise and mobility.</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9F08E41-DDBD-B941-A92F-64DE6B99EE0C}" type="slidenum">
              <a:rPr lang="en-US" smtClean="0"/>
              <a:t>23</a:t>
            </a:fld>
            <a:endParaRPr lang="en-US" dirty="0"/>
          </a:p>
        </p:txBody>
      </p:sp>
    </p:spTree>
    <p:extLst>
      <p:ext uri="{BB962C8B-B14F-4D97-AF65-F5344CB8AC3E}">
        <p14:creationId xmlns:p14="http://schemas.microsoft.com/office/powerpoint/2010/main" val="338508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Reference: </a:t>
            </a:r>
          </a:p>
        </p:txBody>
      </p:sp>
      <p:sp>
        <p:nvSpPr>
          <p:cNvPr id="4" name="Slide Number Placeholder 3"/>
          <p:cNvSpPr>
            <a:spLocks noGrp="1"/>
          </p:cNvSpPr>
          <p:nvPr>
            <p:ph type="sldNum" sz="quarter" idx="10"/>
          </p:nvPr>
        </p:nvSpPr>
        <p:spPr/>
        <p:txBody>
          <a:bodyPr/>
          <a:lstStyle/>
          <a:p>
            <a:fld id="{B9F08E41-DDBD-B941-A92F-64DE6B99EE0C}" type="slidenum">
              <a:rPr lang="en-US" smtClean="0"/>
              <a:t>24</a:t>
            </a:fld>
            <a:endParaRPr lang="en-US" dirty="0"/>
          </a:p>
        </p:txBody>
      </p:sp>
    </p:spTree>
    <p:extLst>
      <p:ext uri="{BB962C8B-B14F-4D97-AF65-F5344CB8AC3E}">
        <p14:creationId xmlns:p14="http://schemas.microsoft.com/office/powerpoint/2010/main" val="684895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Caregivers</a:t>
            </a:r>
            <a:r>
              <a:rPr lang="en-US" baseline="0" dirty="0" smtClean="0"/>
              <a:t> and families may be alarmed by the degree of pain that their loved ones experience during some physical therapy interventions. It may help to educate them beforehand about what to expect with the upcoming treatment.  Education about the rationale, goals, and clinical reasoning behind the therapy interventions can go a long way!</a:t>
            </a:r>
            <a:r>
              <a:rPr lang="en-US" baseline="30000" dirty="0" smtClean="0"/>
              <a:t>14</a:t>
            </a:r>
            <a:endParaRPr lang="en-US" dirty="0" smtClean="0"/>
          </a:p>
        </p:txBody>
      </p:sp>
      <p:sp>
        <p:nvSpPr>
          <p:cNvPr id="4" name="Slide Number Placeholder 3"/>
          <p:cNvSpPr>
            <a:spLocks noGrp="1"/>
          </p:cNvSpPr>
          <p:nvPr>
            <p:ph type="sldNum" sz="quarter" idx="10"/>
          </p:nvPr>
        </p:nvSpPr>
        <p:spPr/>
        <p:txBody>
          <a:bodyPr/>
          <a:lstStyle/>
          <a:p>
            <a:fld id="{B9F08E41-DDBD-B941-A92F-64DE6B99EE0C}" type="slidenum">
              <a:rPr lang="en-US" smtClean="0"/>
              <a:t>25</a:t>
            </a:fld>
            <a:endParaRPr lang="en-US" dirty="0"/>
          </a:p>
        </p:txBody>
      </p:sp>
    </p:spTree>
    <p:extLst>
      <p:ext uri="{BB962C8B-B14F-4D97-AF65-F5344CB8AC3E}">
        <p14:creationId xmlns:p14="http://schemas.microsoft.com/office/powerpoint/2010/main" val="1437848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important to not only</a:t>
            </a:r>
            <a:r>
              <a:rPr lang="en-US" baseline="0" dirty="0" smtClean="0"/>
              <a:t> be aware of the needs of the patient, but the needs of the family and caregivers as well. Students should try to be aware of instances where the family are in need of assistance or displaying signs of depression, anxiety, or are not coping well with their loved ones medical situation.  Familiarizing yourself with the resources that the hospital and community offer can improve the quality of care you are able to provide in the acute care setting. </a:t>
            </a:r>
            <a:r>
              <a:rPr lang="en-US" sz="1200" kern="1200" baseline="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ngaging them with appropriate support personnel can help with coping.</a:t>
            </a:r>
            <a:endParaRPr lang="en-US" baseline="0" dirty="0" smtClean="0"/>
          </a:p>
          <a:p>
            <a:endParaRPr lang="en-US" baseline="0" dirty="0" smtClean="0"/>
          </a:p>
          <a:p>
            <a:endParaRPr lang="en-US" baseline="0" dirty="0" smtClean="0"/>
          </a:p>
          <a:p>
            <a:r>
              <a:rPr lang="en-US" sz="1200" kern="1200" dirty="0" smtClean="0">
                <a:solidFill>
                  <a:schemeClr val="tx1"/>
                </a:solidFill>
                <a:effectLst/>
                <a:latin typeface="+mn-lt"/>
                <a:ea typeface="+mn-ea"/>
                <a:cs typeface="+mn-cs"/>
              </a:rPr>
              <a:t>Including</a:t>
            </a:r>
            <a:r>
              <a:rPr lang="en-US" sz="1200" kern="1200" baseline="0" dirty="0" smtClean="0">
                <a:solidFill>
                  <a:schemeClr val="tx1"/>
                </a:solidFill>
                <a:effectLst/>
                <a:latin typeface="+mn-lt"/>
                <a:ea typeface="+mn-ea"/>
                <a:cs typeface="+mn-cs"/>
              </a:rPr>
              <a:t> and e</a:t>
            </a:r>
            <a:r>
              <a:rPr lang="en-US" sz="1200" kern="1200" dirty="0" smtClean="0">
                <a:solidFill>
                  <a:schemeClr val="tx1"/>
                </a:solidFill>
                <a:effectLst/>
                <a:latin typeface="+mn-lt"/>
                <a:ea typeface="+mn-ea"/>
                <a:cs typeface="+mn-cs"/>
              </a:rPr>
              <a:t>ducating family members/caregivers can help reduce anxiety</a:t>
            </a:r>
            <a:r>
              <a:rPr lang="en-US" sz="1200" kern="1200" baseline="0" dirty="0" smtClean="0">
                <a:solidFill>
                  <a:schemeClr val="tx1"/>
                </a:solidFill>
                <a:effectLst/>
                <a:latin typeface="+mn-lt"/>
                <a:ea typeface="+mn-ea"/>
                <a:cs typeface="+mn-cs"/>
              </a:rPr>
              <a:t> and make them feel like they are able to play an active role in helping their loved one get better (i.e. simple stretches, ROM/strengthening exercises, or positioning tips)</a:t>
            </a:r>
          </a:p>
          <a:p>
            <a:r>
              <a:rPr lang="en-US" dirty="0" smtClean="0"/>
              <a:t>Provide them with education on the benefits of exercise and mobility</a:t>
            </a:r>
          </a:p>
          <a:p>
            <a:endParaRPr lang="en-US"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F08E41-DDBD-B941-A92F-64DE6B99EE0C}" type="slidenum">
              <a:rPr lang="en-US" smtClean="0"/>
              <a:t>26</a:t>
            </a:fld>
            <a:endParaRPr lang="en-US" dirty="0"/>
          </a:p>
        </p:txBody>
      </p:sp>
    </p:spTree>
    <p:extLst>
      <p:ext uri="{BB962C8B-B14F-4D97-AF65-F5344CB8AC3E}">
        <p14:creationId xmlns:p14="http://schemas.microsoft.com/office/powerpoint/2010/main" val="14723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amount of lines, leads, and tubes that</a:t>
            </a:r>
            <a:r>
              <a:rPr lang="en-US" baseline="0" dirty="0" smtClean="0"/>
              <a:t> are commonly encountered with patients in the ICU setting can be overwhelming for students starting their acute care rotations. Reviewing the common ones that are used in acute care can increase the level of comfort a student PT has when working with patients and managing whatever lines may be present during the patient encounter. Many of the lines, leads, and tubes are integral to ensuring the medical stability of the patient and cannot be removed during therapy sessions. The presence of these greatly impacts the ease of exercise, transfers, walking, etc. However, some may be detached temporarily, as is often the case with feeding tubes. Check with your CI or a nurse if you are uncertain about the function or necessity of any line, lead, or tube prior to tampering with or detaching 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F08E41-DDBD-B941-A92F-64DE6B99EE0C}" type="slidenum">
              <a:rPr lang="en-US" smtClean="0"/>
              <a:t>5</a:t>
            </a:fld>
            <a:endParaRPr lang="en-US" dirty="0"/>
          </a:p>
        </p:txBody>
      </p:sp>
    </p:spTree>
    <p:extLst>
      <p:ext uri="{BB962C8B-B14F-4D97-AF65-F5344CB8AC3E}">
        <p14:creationId xmlns:p14="http://schemas.microsoft.com/office/powerpoint/2010/main" val="1809615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can be used to deliver fluids,</a:t>
            </a:r>
            <a:r>
              <a:rPr lang="en-US" baseline="0" dirty="0" smtClean="0"/>
              <a:t> nutrients, or blood to the patient over several days or weeks</a:t>
            </a:r>
            <a:endParaRPr lang="en-US" dirty="0"/>
          </a:p>
        </p:txBody>
      </p:sp>
      <p:sp>
        <p:nvSpPr>
          <p:cNvPr id="4" name="Slide Number Placeholder 3"/>
          <p:cNvSpPr>
            <a:spLocks noGrp="1"/>
          </p:cNvSpPr>
          <p:nvPr>
            <p:ph type="sldNum" sz="quarter" idx="10"/>
          </p:nvPr>
        </p:nvSpPr>
        <p:spPr/>
        <p:txBody>
          <a:bodyPr/>
          <a:lstStyle/>
          <a:p>
            <a:fld id="{B9F08E41-DDBD-B941-A92F-64DE6B99EE0C}" type="slidenum">
              <a:rPr lang="en-US" smtClean="0"/>
              <a:t>7</a:t>
            </a:fld>
            <a:endParaRPr lang="en-US" dirty="0"/>
          </a:p>
        </p:txBody>
      </p:sp>
    </p:spTree>
    <p:extLst>
      <p:ext uri="{BB962C8B-B14F-4D97-AF65-F5344CB8AC3E}">
        <p14:creationId xmlns:p14="http://schemas.microsoft.com/office/powerpoint/2010/main" val="781650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intravenous line that can remain in place for a prolonged period of time to deliver things like antibiotics or cancer medications.</a:t>
            </a:r>
            <a:endParaRPr lang="en-US" dirty="0"/>
          </a:p>
        </p:txBody>
      </p:sp>
      <p:sp>
        <p:nvSpPr>
          <p:cNvPr id="4" name="Slide Number Placeholder 3"/>
          <p:cNvSpPr>
            <a:spLocks noGrp="1"/>
          </p:cNvSpPr>
          <p:nvPr>
            <p:ph type="sldNum" sz="quarter" idx="10"/>
          </p:nvPr>
        </p:nvSpPr>
        <p:spPr/>
        <p:txBody>
          <a:bodyPr/>
          <a:lstStyle/>
          <a:p>
            <a:fld id="{B9F08E41-DDBD-B941-A92F-64DE6B99EE0C}" type="slidenum">
              <a:rPr lang="en-US" smtClean="0"/>
              <a:t>8</a:t>
            </a:fld>
            <a:endParaRPr lang="en-US" dirty="0"/>
          </a:p>
        </p:txBody>
      </p:sp>
    </p:spTree>
    <p:extLst>
      <p:ext uri="{BB962C8B-B14F-4D97-AF65-F5344CB8AC3E}">
        <p14:creationId xmlns:p14="http://schemas.microsoft.com/office/powerpoint/2010/main" val="4225673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typically only used in patients who are very ill. These</a:t>
            </a:r>
            <a:r>
              <a:rPr lang="en-US" baseline="0" dirty="0" smtClean="0"/>
              <a:t> are placed through a vein, passed through the heart and rest in the pulmonary artery to measure pressure and overall cardiac output.</a:t>
            </a:r>
            <a:endParaRPr lang="en-US" dirty="0"/>
          </a:p>
        </p:txBody>
      </p:sp>
      <p:sp>
        <p:nvSpPr>
          <p:cNvPr id="4" name="Slide Number Placeholder 3"/>
          <p:cNvSpPr>
            <a:spLocks noGrp="1"/>
          </p:cNvSpPr>
          <p:nvPr>
            <p:ph type="sldNum" sz="quarter" idx="10"/>
          </p:nvPr>
        </p:nvSpPr>
        <p:spPr/>
        <p:txBody>
          <a:bodyPr/>
          <a:lstStyle/>
          <a:p>
            <a:fld id="{B9F08E41-DDBD-B941-A92F-64DE6B99EE0C}" type="slidenum">
              <a:rPr lang="en-US" smtClean="0"/>
              <a:t>9</a:t>
            </a:fld>
            <a:endParaRPr lang="en-US" dirty="0"/>
          </a:p>
        </p:txBody>
      </p:sp>
    </p:spTree>
    <p:extLst>
      <p:ext uri="{BB962C8B-B14F-4D97-AF65-F5344CB8AC3E}">
        <p14:creationId xmlns:p14="http://schemas.microsoft.com/office/powerpoint/2010/main" val="2994503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Nasogastric</a:t>
            </a:r>
            <a:r>
              <a:rPr lang="en-US" baseline="0" dirty="0" smtClean="0"/>
              <a:t> (NG) tubes </a:t>
            </a:r>
            <a:r>
              <a:rPr lang="en-US" dirty="0" smtClean="0"/>
              <a:t>assist with the delivery of nutrients</a:t>
            </a:r>
            <a:r>
              <a:rPr lang="en-US" baseline="0" dirty="0" smtClean="0"/>
              <a:t> in patients.</a:t>
            </a:r>
            <a:endParaRPr lang="en-US" dirty="0"/>
          </a:p>
        </p:txBody>
      </p:sp>
      <p:sp>
        <p:nvSpPr>
          <p:cNvPr id="4" name="Slide Number Placeholder 3"/>
          <p:cNvSpPr>
            <a:spLocks noGrp="1"/>
          </p:cNvSpPr>
          <p:nvPr>
            <p:ph type="sldNum" sz="quarter" idx="10"/>
          </p:nvPr>
        </p:nvSpPr>
        <p:spPr/>
        <p:txBody>
          <a:bodyPr/>
          <a:lstStyle/>
          <a:p>
            <a:fld id="{B9F08E41-DDBD-B941-A92F-64DE6B99EE0C}" type="slidenum">
              <a:rPr lang="en-US" smtClean="0"/>
              <a:t>10</a:t>
            </a:fld>
            <a:endParaRPr lang="en-US" dirty="0"/>
          </a:p>
        </p:txBody>
      </p:sp>
    </p:spTree>
    <p:extLst>
      <p:ext uri="{BB962C8B-B14F-4D97-AF65-F5344CB8AC3E}">
        <p14:creationId xmlns:p14="http://schemas.microsoft.com/office/powerpoint/2010/main" val="426177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tubes drain fluid, blood,</a:t>
            </a:r>
            <a:r>
              <a:rPr lang="en-US" baseline="0" dirty="0" smtClean="0"/>
              <a:t> or air out of the pleural space surrounding the lungs. This helps the lungs fully expand so that the patient can breathe </a:t>
            </a:r>
            <a:r>
              <a:rPr lang="en-US" baseline="0" smtClean="0"/>
              <a:t>better.</a:t>
            </a:r>
            <a:endParaRPr lang="en-US" dirty="0"/>
          </a:p>
        </p:txBody>
      </p:sp>
      <p:sp>
        <p:nvSpPr>
          <p:cNvPr id="4" name="Slide Number Placeholder 3"/>
          <p:cNvSpPr>
            <a:spLocks noGrp="1"/>
          </p:cNvSpPr>
          <p:nvPr>
            <p:ph type="sldNum" sz="quarter" idx="10"/>
          </p:nvPr>
        </p:nvSpPr>
        <p:spPr/>
        <p:txBody>
          <a:bodyPr/>
          <a:lstStyle/>
          <a:p>
            <a:fld id="{B9F08E41-DDBD-B941-A92F-64DE6B99EE0C}" type="slidenum">
              <a:rPr lang="en-US" smtClean="0"/>
              <a:t>11</a:t>
            </a:fld>
            <a:endParaRPr lang="en-US" dirty="0"/>
          </a:p>
        </p:txBody>
      </p:sp>
    </p:spTree>
    <p:extLst>
      <p:ext uri="{BB962C8B-B14F-4D97-AF65-F5344CB8AC3E}">
        <p14:creationId xmlns:p14="http://schemas.microsoft.com/office/powerpoint/2010/main" val="2293009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impact that medications play in therapy intervention</a:t>
            </a:r>
            <a:r>
              <a:rPr lang="en-US" baseline="0" dirty="0" smtClean="0"/>
              <a:t> and a patient’s ability to participate in exercise or mobility cannot be overlooked. There are a number of medications that are frequently encountered in the ICU setting that have certain implications for physical therapy.  Reviewing pharmacology material on side effects from these common medications can better prepare a student for their acute care rotations, but try not to be overwhelmed! </a:t>
            </a:r>
          </a:p>
          <a:p>
            <a:endParaRPr lang="en-US" baseline="0" dirty="0" smtClean="0"/>
          </a:p>
          <a:p>
            <a:r>
              <a:rPr lang="en-US" baseline="0" dirty="0" smtClean="0"/>
              <a:t>Examples (Not a comprehensive list, hundreds and hundreds of various medications!)</a:t>
            </a:r>
          </a:p>
          <a:p>
            <a:r>
              <a:rPr lang="en-US" baseline="0" dirty="0" smtClean="0"/>
              <a:t>Sedatives: </a:t>
            </a:r>
            <a:r>
              <a:rPr lang="en-US" dirty="0" smtClean="0"/>
              <a:t>Benzodiazepines, Opioids, IV anesthetics, etc.</a:t>
            </a:r>
          </a:p>
          <a:p>
            <a:r>
              <a:rPr lang="en-US" dirty="0" smtClean="0"/>
              <a:t>Analgesics: Demerol, </a:t>
            </a:r>
            <a:r>
              <a:rPr lang="en-US" dirty="0" err="1" smtClean="0"/>
              <a:t>Oxycontin</a:t>
            </a:r>
            <a:r>
              <a:rPr lang="en-US" dirty="0" smtClean="0"/>
              <a:t>, </a:t>
            </a:r>
            <a:r>
              <a:rPr lang="en-US" dirty="0" err="1" smtClean="0"/>
              <a:t>Dilaudid</a:t>
            </a:r>
            <a:endParaRPr lang="en-US" dirty="0" smtClean="0"/>
          </a:p>
          <a:p>
            <a:r>
              <a:rPr lang="en-US" dirty="0" smtClean="0"/>
              <a:t>Cardiac:</a:t>
            </a:r>
            <a:r>
              <a:rPr lang="en-US" baseline="0" dirty="0" smtClean="0"/>
              <a:t> </a:t>
            </a:r>
            <a:r>
              <a:rPr lang="en-US" dirty="0" smtClean="0"/>
              <a:t>ACE Inhibitors Beta blockers, Calcium Channel Blockers, Nitrates, Diuretics etc.</a:t>
            </a:r>
          </a:p>
          <a:p>
            <a:r>
              <a:rPr lang="en-US" baseline="0" dirty="0" smtClean="0"/>
              <a:t>Anticoagulants: Coumadin, </a:t>
            </a:r>
            <a:r>
              <a:rPr lang="en-US" baseline="0" dirty="0" err="1" smtClean="0"/>
              <a:t>Lovenox</a:t>
            </a:r>
            <a:r>
              <a:rPr lang="en-US" baseline="0" dirty="0" smtClean="0"/>
              <a:t>, Heparin, </a:t>
            </a:r>
            <a:r>
              <a:rPr lang="en-US" baseline="0" dirty="0" err="1" smtClean="0"/>
              <a:t>Prodaxa</a:t>
            </a:r>
            <a:endParaRPr lang="en-US" baseline="0" dirty="0" smtClean="0"/>
          </a:p>
        </p:txBody>
      </p:sp>
      <p:sp>
        <p:nvSpPr>
          <p:cNvPr id="4" name="Slide Number Placeholder 3"/>
          <p:cNvSpPr>
            <a:spLocks noGrp="1"/>
          </p:cNvSpPr>
          <p:nvPr>
            <p:ph type="sldNum" sz="quarter" idx="10"/>
          </p:nvPr>
        </p:nvSpPr>
        <p:spPr/>
        <p:txBody>
          <a:bodyPr/>
          <a:lstStyle/>
          <a:p>
            <a:fld id="{B9F08E41-DDBD-B941-A92F-64DE6B99EE0C}" type="slidenum">
              <a:rPr lang="en-US" smtClean="0"/>
              <a:t>12</a:t>
            </a:fld>
            <a:endParaRPr lang="en-US" dirty="0"/>
          </a:p>
        </p:txBody>
      </p:sp>
    </p:spTree>
    <p:extLst>
      <p:ext uri="{BB962C8B-B14F-4D97-AF65-F5344CB8AC3E}">
        <p14:creationId xmlns:p14="http://schemas.microsoft.com/office/powerpoint/2010/main" val="3441347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4/17/15</a:t>
            </a:fld>
            <a:endParaRPr lang="en-US" dirty="0"/>
          </a:p>
        </p:txBody>
      </p:sp>
      <p:sp>
        <p:nvSpPr>
          <p:cNvPr id="20" name="Footer Placeholder 19"/>
          <p:cNvSpPr>
            <a:spLocks noGrp="1"/>
          </p:cNvSpPr>
          <p:nvPr>
            <p:ph type="ftr" sz="quarter" idx="11"/>
          </p:nvPr>
        </p:nvSpPr>
        <p:spPr/>
        <p:txBody>
          <a:bodyPr/>
          <a:lstStyle>
            <a:extLst/>
          </a:lstStyle>
          <a:p>
            <a:endParaRPr kumimoji="0" lang="en-US" dirty="0"/>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4/17/15</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4/17/15</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4/17/15</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4/17/15</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4/17/15</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4/17/15</a:t>
            </a:fld>
            <a:endParaRPr lang="en-US" dirty="0"/>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t>4/17/15</a:t>
            </a:fld>
            <a:endParaRPr lang="en-US" dirty="0"/>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t>4/17/15</a:t>
            </a:fld>
            <a:endParaRPr lang="en-US" dirty="0"/>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4/17/15</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4/17/15</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4/17/15</a:t>
            </a:fld>
            <a:endParaRPr lang="en-US" sz="1200" dirty="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dirty="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dirty="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ymcdn.com/sites/www.acutept.org/resource/resmgr/imported/labvalues.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pta.org/PTinMotion/2010/5/Feature/PromotingEarlyMobility" TargetMode="External"/><Relationship Id="rId3" Type="http://schemas.openxmlformats.org/officeDocument/2006/relationships/hyperlink" Target="http://www.icudelirium.org/family.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095990"/>
            <a:ext cx="7406640" cy="1472184"/>
          </a:xfrm>
        </p:spPr>
        <p:txBody>
          <a:bodyPr/>
          <a:lstStyle/>
          <a:p>
            <a:pPr algn="ctr"/>
            <a:r>
              <a:rPr lang="en-US" dirty="0" smtClean="0"/>
              <a:t>Physical Therapy in the ICU</a:t>
            </a:r>
            <a:endParaRPr lang="en-US" dirty="0"/>
          </a:p>
        </p:txBody>
      </p:sp>
      <p:sp>
        <p:nvSpPr>
          <p:cNvPr id="3" name="Subtitle 2"/>
          <p:cNvSpPr>
            <a:spLocks noGrp="1"/>
          </p:cNvSpPr>
          <p:nvPr>
            <p:ph type="subTitle" idx="1"/>
          </p:nvPr>
        </p:nvSpPr>
        <p:spPr>
          <a:xfrm>
            <a:off x="1432560" y="2875710"/>
            <a:ext cx="7406640" cy="2952571"/>
          </a:xfrm>
        </p:spPr>
        <p:txBody>
          <a:bodyPr>
            <a:normAutofit/>
          </a:bodyPr>
          <a:lstStyle/>
          <a:p>
            <a:endParaRPr lang="en-US" dirty="0" smtClean="0"/>
          </a:p>
          <a:p>
            <a:r>
              <a:rPr lang="en-US" sz="3000" dirty="0" smtClean="0"/>
              <a:t>Capstone Project 2015</a:t>
            </a:r>
          </a:p>
          <a:p>
            <a:r>
              <a:rPr lang="en-US" dirty="0" smtClean="0"/>
              <a:t>James Bryan Mull, SPT</a:t>
            </a:r>
          </a:p>
          <a:p>
            <a:r>
              <a:rPr lang="en-US" dirty="0" smtClean="0"/>
              <a:t>The University of North Carolina at Chapel Hill</a:t>
            </a:r>
          </a:p>
          <a:p>
            <a:r>
              <a:rPr lang="en-US" dirty="0"/>
              <a:t>Doctor of Physical Therapy Program</a:t>
            </a:r>
          </a:p>
          <a:p>
            <a:endParaRPr lang="en-US" dirty="0"/>
          </a:p>
        </p:txBody>
      </p:sp>
    </p:spTree>
    <p:extLst>
      <p:ext uri="{BB962C8B-B14F-4D97-AF65-F5344CB8AC3E}">
        <p14:creationId xmlns:p14="http://schemas.microsoft.com/office/powerpoint/2010/main" val="25551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NG tube</a:t>
            </a:r>
            <a:endParaRPr lang="en-US" dirty="0"/>
          </a:p>
        </p:txBody>
      </p:sp>
      <p:pic>
        <p:nvPicPr>
          <p:cNvPr id="4" name="Content Placeholder 3"/>
          <p:cNvPicPr>
            <a:picLocks noGrp="1" noChangeAspect="1"/>
          </p:cNvPicPr>
          <p:nvPr>
            <p:ph idx="1"/>
          </p:nvPr>
        </p:nvPicPr>
        <p:blipFill>
          <a:blip r:embed="rId3"/>
          <a:srcRect t="20180" b="20180"/>
          <a:stretch>
            <a:fillRect/>
          </a:stretch>
        </p:blipFill>
        <p:spPr>
          <a:xfrm>
            <a:off x="2015066" y="1903668"/>
            <a:ext cx="6071955" cy="3887532"/>
          </a:xfrm>
        </p:spPr>
      </p:pic>
    </p:spTree>
    <p:extLst>
      <p:ext uri="{BB962C8B-B14F-4D97-AF65-F5344CB8AC3E}">
        <p14:creationId xmlns:p14="http://schemas.microsoft.com/office/powerpoint/2010/main" val="2306086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Chest Tubes</a:t>
            </a:r>
            <a:endParaRPr lang="en-US" dirty="0"/>
          </a:p>
        </p:txBody>
      </p:sp>
      <p:pic>
        <p:nvPicPr>
          <p:cNvPr id="4" name="Content Placeholder 3"/>
          <p:cNvPicPr>
            <a:picLocks noGrp="1" noChangeAspect="1"/>
          </p:cNvPicPr>
          <p:nvPr>
            <p:ph idx="1"/>
          </p:nvPr>
        </p:nvPicPr>
        <p:blipFill>
          <a:blip r:embed="rId3"/>
          <a:srcRect t="7324" b="7324"/>
          <a:stretch>
            <a:fillRect/>
          </a:stretch>
        </p:blipFill>
        <p:spPr>
          <a:xfrm>
            <a:off x="4913552" y="3674532"/>
            <a:ext cx="4020135" cy="2573867"/>
          </a:xfrm>
        </p:spPr>
      </p:pic>
      <p:pic>
        <p:nvPicPr>
          <p:cNvPr id="5" name="Picture 4"/>
          <p:cNvPicPr>
            <a:picLocks noChangeAspect="1"/>
          </p:cNvPicPr>
          <p:nvPr/>
        </p:nvPicPr>
        <p:blipFill>
          <a:blip r:embed="rId4"/>
          <a:stretch>
            <a:fillRect/>
          </a:stretch>
        </p:blipFill>
        <p:spPr>
          <a:xfrm>
            <a:off x="1684868" y="1591734"/>
            <a:ext cx="3810000" cy="3810000"/>
          </a:xfrm>
          <a:prstGeom prst="rect">
            <a:avLst/>
          </a:prstGeom>
        </p:spPr>
      </p:pic>
    </p:spTree>
    <p:extLst>
      <p:ext uri="{BB962C8B-B14F-4D97-AF65-F5344CB8AC3E}">
        <p14:creationId xmlns:p14="http://schemas.microsoft.com/office/powerpoint/2010/main" val="3727918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Medications</a:t>
            </a:r>
            <a:r>
              <a:rPr lang="en-US" baseline="30000" dirty="0" smtClean="0"/>
              <a:t>1</a:t>
            </a:r>
            <a:endParaRPr lang="en-US" dirty="0"/>
          </a:p>
        </p:txBody>
      </p:sp>
      <p:sp>
        <p:nvSpPr>
          <p:cNvPr id="3" name="Content Placeholder 2"/>
          <p:cNvSpPr>
            <a:spLocks noGrp="1"/>
          </p:cNvSpPr>
          <p:nvPr>
            <p:ph idx="1"/>
          </p:nvPr>
        </p:nvSpPr>
        <p:spPr>
          <a:xfrm>
            <a:off x="1172256" y="1260839"/>
            <a:ext cx="7761432" cy="5105204"/>
          </a:xfrm>
        </p:spPr>
        <p:txBody>
          <a:bodyPr>
            <a:normAutofit fontScale="77500" lnSpcReduction="20000"/>
          </a:bodyPr>
          <a:lstStyle/>
          <a:p>
            <a:pPr marL="82296" indent="0">
              <a:buNone/>
            </a:pPr>
            <a:endParaRPr lang="en-US" dirty="0" smtClean="0"/>
          </a:p>
          <a:p>
            <a:r>
              <a:rPr lang="en-US" dirty="0" smtClean="0"/>
              <a:t>Sedatives</a:t>
            </a:r>
          </a:p>
          <a:p>
            <a:pPr lvl="1"/>
            <a:r>
              <a:rPr lang="en-US" dirty="0" smtClean="0"/>
              <a:t>Affect arousal and cognitive states</a:t>
            </a:r>
          </a:p>
          <a:p>
            <a:r>
              <a:rPr lang="en-US" dirty="0" smtClean="0"/>
              <a:t>Analgesics</a:t>
            </a:r>
          </a:p>
          <a:p>
            <a:pPr lvl="1"/>
            <a:r>
              <a:rPr lang="en-US" dirty="0" smtClean="0"/>
              <a:t>Pain control, can impair arousal, coordinate therapy in conjunction with pain med </a:t>
            </a:r>
            <a:r>
              <a:rPr lang="en-US" dirty="0"/>
              <a:t>administration </a:t>
            </a:r>
            <a:r>
              <a:rPr lang="en-US" dirty="0" err="1"/>
              <a:t>to</a:t>
            </a:r>
            <a:r>
              <a:rPr lang="en-US" dirty="0" err="1" smtClean="0"/>
              <a:t>↑PT</a:t>
            </a:r>
            <a:r>
              <a:rPr lang="en-US" dirty="0" smtClean="0"/>
              <a:t> </a:t>
            </a:r>
            <a:r>
              <a:rPr lang="en-US" dirty="0"/>
              <a:t>tolerance</a:t>
            </a:r>
            <a:endParaRPr lang="en-US" dirty="0" smtClean="0"/>
          </a:p>
          <a:p>
            <a:r>
              <a:rPr lang="en-US" dirty="0" smtClean="0"/>
              <a:t>Cardiac</a:t>
            </a:r>
          </a:p>
          <a:p>
            <a:pPr lvl="1"/>
            <a:r>
              <a:rPr lang="en-US" dirty="0" smtClean="0"/>
              <a:t>Can affect activity tolerance, HR and BP response to exercise</a:t>
            </a:r>
          </a:p>
          <a:p>
            <a:r>
              <a:rPr lang="en-US" dirty="0" smtClean="0"/>
              <a:t>Anticoagulants</a:t>
            </a:r>
          </a:p>
          <a:p>
            <a:pPr lvl="1"/>
            <a:r>
              <a:rPr lang="en-US" dirty="0" smtClean="0"/>
              <a:t>Can also affect activity tolerance</a:t>
            </a:r>
          </a:p>
          <a:p>
            <a:r>
              <a:rPr lang="en-US" dirty="0" err="1" smtClean="0"/>
              <a:t>Antiepileptics</a:t>
            </a:r>
            <a:endParaRPr lang="en-US" dirty="0" smtClean="0"/>
          </a:p>
          <a:p>
            <a:pPr lvl="1"/>
            <a:r>
              <a:rPr lang="en-US" dirty="0" smtClean="0"/>
              <a:t>Can affect arousal, cognitive state, and activity tolerance</a:t>
            </a:r>
          </a:p>
          <a:p>
            <a:r>
              <a:rPr lang="en-US" dirty="0" smtClean="0"/>
              <a:t>Respiratory </a:t>
            </a:r>
          </a:p>
          <a:p>
            <a:pPr lvl="1"/>
            <a:r>
              <a:rPr lang="en-US" dirty="0" smtClean="0"/>
              <a:t>Can impair sleep, cause anxiety</a:t>
            </a:r>
          </a:p>
          <a:p>
            <a:pPr marL="402336" lvl="1" indent="0">
              <a:buNone/>
            </a:pPr>
            <a:endParaRPr lang="en-US" dirty="0" smtClean="0"/>
          </a:p>
          <a:p>
            <a:pPr lvl="1"/>
            <a:endParaRPr lang="en-US" dirty="0"/>
          </a:p>
        </p:txBody>
      </p:sp>
    </p:spTree>
    <p:extLst>
      <p:ext uri="{BB962C8B-B14F-4D97-AF65-F5344CB8AC3E}">
        <p14:creationId xmlns:p14="http://schemas.microsoft.com/office/powerpoint/2010/main" val="3907666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Respiratory Status</a:t>
            </a:r>
            <a:r>
              <a:rPr lang="en-US" baseline="30000" dirty="0" smtClean="0"/>
              <a:t>4</a:t>
            </a:r>
            <a:endParaRPr lang="en-US" dirty="0"/>
          </a:p>
        </p:txBody>
      </p:sp>
      <p:sp>
        <p:nvSpPr>
          <p:cNvPr id="3" name="Content Placeholder 2"/>
          <p:cNvSpPr>
            <a:spLocks noGrp="1"/>
          </p:cNvSpPr>
          <p:nvPr>
            <p:ph idx="1"/>
          </p:nvPr>
        </p:nvSpPr>
        <p:spPr>
          <a:xfrm>
            <a:off x="1139693" y="1447799"/>
            <a:ext cx="7793995" cy="5210769"/>
          </a:xfrm>
        </p:spPr>
        <p:txBody>
          <a:bodyPr>
            <a:normAutofit/>
          </a:bodyPr>
          <a:lstStyle/>
          <a:p>
            <a:r>
              <a:rPr lang="en-US" dirty="0" smtClean="0"/>
              <a:t>Is patient receiving supplemental O</a:t>
            </a:r>
            <a:r>
              <a:rPr lang="en-US" baseline="-25000" dirty="0" smtClean="0"/>
              <a:t>2</a:t>
            </a:r>
            <a:r>
              <a:rPr lang="en-US" dirty="0" smtClean="0"/>
              <a:t>?</a:t>
            </a:r>
          </a:p>
          <a:p>
            <a:r>
              <a:rPr lang="en-US" dirty="0" smtClean="0"/>
              <a:t>There are many different delivery modes</a:t>
            </a:r>
          </a:p>
          <a:p>
            <a:pPr lvl="1"/>
            <a:r>
              <a:rPr lang="en-US" dirty="0" smtClean="0"/>
              <a:t>Depends on how well the patient is able to breathe on their own and the integrity of their airway</a:t>
            </a:r>
          </a:p>
          <a:p>
            <a:r>
              <a:rPr lang="en-US" dirty="0" smtClean="0"/>
              <a:t>Parameters and modes can be altered</a:t>
            </a:r>
          </a:p>
          <a:p>
            <a:pPr lvl="1"/>
            <a:r>
              <a:rPr lang="en-US" dirty="0" smtClean="0"/>
              <a:t>Inc. or </a:t>
            </a:r>
            <a:r>
              <a:rPr lang="en-US" dirty="0" err="1" smtClean="0"/>
              <a:t>dec.</a:t>
            </a:r>
            <a:r>
              <a:rPr lang="en-US" dirty="0" smtClean="0"/>
              <a:t> volume and pressure of O</a:t>
            </a:r>
            <a:r>
              <a:rPr lang="en-US" baseline="-25000" dirty="0" smtClean="0"/>
              <a:t>2 </a:t>
            </a:r>
            <a:r>
              <a:rPr lang="en-US" dirty="0" smtClean="0"/>
              <a:t>being delivered</a:t>
            </a:r>
          </a:p>
          <a:p>
            <a:pPr lvl="1"/>
            <a:r>
              <a:rPr lang="en-US" dirty="0" smtClean="0"/>
              <a:t>Control patient’s breathing rate</a:t>
            </a:r>
          </a:p>
          <a:p>
            <a:pPr lvl="1"/>
            <a:r>
              <a:rPr lang="en-US" dirty="0" smtClean="0"/>
              <a:t>Control patient’s work of breathing</a:t>
            </a:r>
          </a:p>
          <a:p>
            <a:pPr lvl="1"/>
            <a:endParaRPr lang="en-US" dirty="0" smtClean="0"/>
          </a:p>
        </p:txBody>
      </p:sp>
    </p:spTree>
    <p:extLst>
      <p:ext uri="{BB962C8B-B14F-4D97-AF65-F5344CB8AC3E}">
        <p14:creationId xmlns:p14="http://schemas.microsoft.com/office/powerpoint/2010/main" val="2703217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526" y="-152646"/>
            <a:ext cx="7498080" cy="1143000"/>
          </a:xfrm>
        </p:spPr>
        <p:txBody>
          <a:bodyPr>
            <a:normAutofit/>
          </a:bodyPr>
          <a:lstStyle/>
          <a:p>
            <a:pPr algn="ctr"/>
            <a:r>
              <a:rPr lang="en-US" dirty="0" smtClean="0"/>
              <a:t>Lab Values</a:t>
            </a:r>
            <a:r>
              <a:rPr lang="en-US" baseline="30000" dirty="0" smtClean="0"/>
              <a:t>2</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31995774"/>
              </p:ext>
            </p:extLst>
          </p:nvPr>
        </p:nvGraphicFramePr>
        <p:xfrm>
          <a:off x="1151062" y="4672739"/>
          <a:ext cx="6629072" cy="2164080"/>
        </p:xfrm>
        <a:graphic>
          <a:graphicData uri="http://schemas.openxmlformats.org/drawingml/2006/table">
            <a:tbl>
              <a:tblPr firstRow="1" bandRow="1">
                <a:tableStyleId>{5C22544A-7EE6-4342-B048-85BDC9FD1C3A}</a:tableStyleId>
              </a:tblPr>
              <a:tblGrid>
                <a:gridCol w="2413522"/>
                <a:gridCol w="1149487"/>
                <a:gridCol w="1552097"/>
                <a:gridCol w="1513966"/>
              </a:tblGrid>
              <a:tr h="438379">
                <a:tc>
                  <a:txBody>
                    <a:bodyPr/>
                    <a:lstStyle/>
                    <a:p>
                      <a:r>
                        <a:rPr lang="en-US" sz="1600" dirty="0" smtClean="0"/>
                        <a:t>Lab Value</a:t>
                      </a:r>
                      <a:endParaRPr lang="en-US" sz="1600" dirty="0"/>
                    </a:p>
                  </a:txBody>
                  <a:tcPr/>
                </a:tc>
                <a:tc>
                  <a:txBody>
                    <a:bodyPr/>
                    <a:lstStyle/>
                    <a:p>
                      <a:r>
                        <a:rPr lang="en-US" sz="1600" dirty="0" smtClean="0"/>
                        <a:t>No Exercise</a:t>
                      </a:r>
                      <a:endParaRPr lang="en-US" sz="1600" dirty="0"/>
                    </a:p>
                  </a:txBody>
                  <a:tcPr/>
                </a:tc>
                <a:tc>
                  <a:txBody>
                    <a:bodyPr/>
                    <a:lstStyle/>
                    <a:p>
                      <a:r>
                        <a:rPr lang="en-US" sz="1600" dirty="0" smtClean="0"/>
                        <a:t>Light Exercise</a:t>
                      </a:r>
                      <a:endParaRPr lang="en-US" sz="1600" dirty="0"/>
                    </a:p>
                  </a:txBody>
                  <a:tcPr/>
                </a:tc>
                <a:tc>
                  <a:txBody>
                    <a:bodyPr/>
                    <a:lstStyle/>
                    <a:p>
                      <a:r>
                        <a:rPr lang="en-US" sz="1600" dirty="0" smtClean="0"/>
                        <a:t>Resistive exercise</a:t>
                      </a:r>
                      <a:endParaRPr lang="en-US" sz="1600" dirty="0"/>
                    </a:p>
                  </a:txBody>
                  <a:tcPr/>
                </a:tc>
              </a:tr>
              <a:tr h="250502">
                <a:tc>
                  <a:txBody>
                    <a:bodyPr/>
                    <a:lstStyle/>
                    <a:p>
                      <a:r>
                        <a:rPr lang="en-US" sz="1600" dirty="0" smtClean="0"/>
                        <a:t>Hematocrit </a:t>
                      </a:r>
                      <a:endParaRPr lang="en-US" sz="1600" dirty="0"/>
                    </a:p>
                  </a:txBody>
                  <a:tcPr/>
                </a:tc>
                <a:tc>
                  <a:txBody>
                    <a:bodyPr/>
                    <a:lstStyle/>
                    <a:p>
                      <a:r>
                        <a:rPr lang="en-US" sz="1600" dirty="0" smtClean="0"/>
                        <a:t>&lt;25%</a:t>
                      </a:r>
                      <a:endParaRPr lang="en-US" sz="1600" dirty="0"/>
                    </a:p>
                  </a:txBody>
                  <a:tcPr/>
                </a:tc>
                <a:tc>
                  <a:txBody>
                    <a:bodyPr/>
                    <a:lstStyle/>
                    <a:p>
                      <a:r>
                        <a:rPr lang="en-US" sz="1600" dirty="0" smtClean="0"/>
                        <a:t>25-30%</a:t>
                      </a:r>
                      <a:endParaRPr lang="en-US" sz="1600" dirty="0"/>
                    </a:p>
                  </a:txBody>
                  <a:tcPr/>
                </a:tc>
                <a:tc>
                  <a:txBody>
                    <a:bodyPr/>
                    <a:lstStyle/>
                    <a:p>
                      <a:r>
                        <a:rPr lang="en-US" sz="1600" dirty="0" smtClean="0"/>
                        <a:t>&gt;30%</a:t>
                      </a:r>
                      <a:endParaRPr lang="en-US" sz="1600" dirty="0"/>
                    </a:p>
                  </a:txBody>
                  <a:tcPr/>
                </a:tc>
              </a:tr>
              <a:tr h="250502">
                <a:tc>
                  <a:txBody>
                    <a:bodyPr/>
                    <a:lstStyle/>
                    <a:p>
                      <a:r>
                        <a:rPr lang="en-US" sz="1600" dirty="0" smtClean="0"/>
                        <a:t>Platelets</a:t>
                      </a:r>
                      <a:endParaRPr lang="en-US" sz="1600" dirty="0"/>
                    </a:p>
                  </a:txBody>
                  <a:tcPr/>
                </a:tc>
                <a:tc>
                  <a:txBody>
                    <a:bodyPr/>
                    <a:lstStyle/>
                    <a:p>
                      <a:r>
                        <a:rPr lang="en-US" sz="1600" dirty="0" smtClean="0"/>
                        <a:t>&lt;20,000</a:t>
                      </a:r>
                      <a:endParaRPr lang="en-US" sz="1600" dirty="0"/>
                    </a:p>
                  </a:txBody>
                  <a:tcPr/>
                </a:tc>
                <a:tc>
                  <a:txBody>
                    <a:bodyPr/>
                    <a:lstStyle/>
                    <a:p>
                      <a:r>
                        <a:rPr lang="en-US" sz="1600" dirty="0" smtClean="0"/>
                        <a:t>20,000-50,000</a:t>
                      </a:r>
                      <a:endParaRPr lang="en-US" sz="1600" dirty="0"/>
                    </a:p>
                  </a:txBody>
                  <a:tcPr/>
                </a:tc>
                <a:tc>
                  <a:txBody>
                    <a:bodyPr/>
                    <a:lstStyle/>
                    <a:p>
                      <a:r>
                        <a:rPr lang="en-US" sz="1600" dirty="0" smtClean="0"/>
                        <a:t>&gt;50,000</a:t>
                      </a:r>
                      <a:endParaRPr lang="en-US" sz="1600" dirty="0"/>
                    </a:p>
                  </a:txBody>
                  <a:tcPr/>
                </a:tc>
              </a:tr>
              <a:tr h="250502">
                <a:tc>
                  <a:txBody>
                    <a:bodyPr/>
                    <a:lstStyle/>
                    <a:p>
                      <a:r>
                        <a:rPr lang="en-US" sz="1600" dirty="0" smtClean="0"/>
                        <a:t>Hemoglobin</a:t>
                      </a:r>
                      <a:endParaRPr lang="en-US" sz="1600" dirty="0"/>
                    </a:p>
                  </a:txBody>
                  <a:tcPr/>
                </a:tc>
                <a:tc>
                  <a:txBody>
                    <a:bodyPr/>
                    <a:lstStyle/>
                    <a:p>
                      <a:r>
                        <a:rPr lang="en-US" sz="1600" dirty="0" smtClean="0"/>
                        <a:t>&lt;8</a:t>
                      </a:r>
                      <a:endParaRPr lang="en-US" sz="1600" dirty="0"/>
                    </a:p>
                  </a:txBody>
                  <a:tcPr/>
                </a:tc>
                <a:tc>
                  <a:txBody>
                    <a:bodyPr/>
                    <a:lstStyle/>
                    <a:p>
                      <a:r>
                        <a:rPr lang="en-US" sz="1600" dirty="0" smtClean="0"/>
                        <a:t>8-10</a:t>
                      </a:r>
                      <a:endParaRPr lang="en-US" sz="1600" dirty="0"/>
                    </a:p>
                  </a:txBody>
                  <a:tcPr/>
                </a:tc>
                <a:tc>
                  <a:txBody>
                    <a:bodyPr/>
                    <a:lstStyle/>
                    <a:p>
                      <a:r>
                        <a:rPr lang="en-US" sz="1600" dirty="0" smtClean="0"/>
                        <a:t>&gt;10</a:t>
                      </a:r>
                    </a:p>
                  </a:txBody>
                  <a:tcPr/>
                </a:tc>
              </a:tr>
              <a:tr h="438379">
                <a:tc>
                  <a:txBody>
                    <a:bodyPr/>
                    <a:lstStyle/>
                    <a:p>
                      <a:r>
                        <a:rPr lang="en-US" sz="1600" dirty="0" smtClean="0"/>
                        <a:t>White Blood Cells</a:t>
                      </a:r>
                      <a:endParaRPr lang="en-US" sz="1600" dirty="0"/>
                    </a:p>
                  </a:txBody>
                  <a:tcPr/>
                </a:tc>
                <a:tc>
                  <a:txBody>
                    <a:bodyPr/>
                    <a:lstStyle/>
                    <a:p>
                      <a:r>
                        <a:rPr lang="en-US" sz="1600" dirty="0" smtClean="0"/>
                        <a:t>&lt;5,000</a:t>
                      </a:r>
                      <a:endParaRPr lang="en-US" sz="1600" dirty="0"/>
                    </a:p>
                  </a:txBody>
                  <a:tcPr/>
                </a:tc>
                <a:tc>
                  <a:txBody>
                    <a:bodyPr/>
                    <a:lstStyle/>
                    <a:p>
                      <a:r>
                        <a:rPr lang="en-US" sz="1600" dirty="0" smtClean="0"/>
                        <a:t>&gt;5,000</a:t>
                      </a:r>
                      <a:endParaRPr lang="en-US" sz="1600" dirty="0"/>
                    </a:p>
                  </a:txBody>
                  <a:tcPr/>
                </a:tc>
                <a:tc>
                  <a:txBody>
                    <a:bodyPr/>
                    <a:lstStyle/>
                    <a:p>
                      <a:r>
                        <a:rPr lang="en-US" sz="1600" dirty="0" smtClean="0"/>
                        <a:t>&gt;5,000 as tolerated</a:t>
                      </a:r>
                      <a:endParaRPr lang="en-US" sz="1600" dirty="0"/>
                    </a:p>
                  </a:txBody>
                  <a:tcPr/>
                </a:tc>
              </a:tr>
            </a:tbl>
          </a:graphicData>
        </a:graphic>
      </p:graphicFrame>
      <p:sp>
        <p:nvSpPr>
          <p:cNvPr id="5" name="TextBox 4"/>
          <p:cNvSpPr txBox="1"/>
          <p:nvPr/>
        </p:nvSpPr>
        <p:spPr>
          <a:xfrm>
            <a:off x="1151062" y="4211074"/>
            <a:ext cx="3195707" cy="461665"/>
          </a:xfrm>
          <a:prstGeom prst="rect">
            <a:avLst/>
          </a:prstGeom>
          <a:noFill/>
        </p:spPr>
        <p:txBody>
          <a:bodyPr wrap="none" rtlCol="0">
            <a:spAutoFit/>
          </a:bodyPr>
          <a:lstStyle/>
          <a:p>
            <a:r>
              <a:rPr lang="en-US" sz="2400" dirty="0" smtClean="0"/>
              <a:t>Exercise Considerations</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2146357566"/>
              </p:ext>
            </p:extLst>
          </p:nvPr>
        </p:nvGraphicFramePr>
        <p:xfrm>
          <a:off x="1218519" y="849235"/>
          <a:ext cx="6256500" cy="3220720"/>
        </p:xfrm>
        <a:graphic>
          <a:graphicData uri="http://schemas.openxmlformats.org/drawingml/2006/table">
            <a:tbl>
              <a:tblPr firstRow="1" bandRow="1">
                <a:tableStyleId>{5C22544A-7EE6-4342-B048-85BDC9FD1C3A}</a:tableStyleId>
              </a:tblPr>
              <a:tblGrid>
                <a:gridCol w="1290695"/>
                <a:gridCol w="1546726"/>
                <a:gridCol w="1286225"/>
                <a:gridCol w="2132854"/>
              </a:tblGrid>
              <a:tr h="370840">
                <a:tc>
                  <a:txBody>
                    <a:bodyPr/>
                    <a:lstStyle/>
                    <a:p>
                      <a:r>
                        <a:rPr lang="en-US" sz="1600" dirty="0" smtClean="0"/>
                        <a:t>Lab Value</a:t>
                      </a:r>
                      <a:endParaRPr lang="en-US" sz="1600" dirty="0"/>
                    </a:p>
                  </a:txBody>
                  <a:tcPr/>
                </a:tc>
                <a:tc>
                  <a:txBody>
                    <a:bodyPr/>
                    <a:lstStyle/>
                    <a:p>
                      <a:r>
                        <a:rPr lang="en-US" sz="1600" dirty="0" smtClean="0"/>
                        <a:t>Range</a:t>
                      </a:r>
                      <a:endParaRPr lang="en-US" sz="1600" dirty="0"/>
                    </a:p>
                  </a:txBody>
                  <a:tcPr/>
                </a:tc>
                <a:tc>
                  <a:txBody>
                    <a:bodyPr/>
                    <a:lstStyle/>
                    <a:p>
                      <a:r>
                        <a:rPr lang="en-US" sz="1600" dirty="0" smtClean="0"/>
                        <a:t>Lab Value</a:t>
                      </a:r>
                      <a:endParaRPr lang="en-US" sz="1600" dirty="0"/>
                    </a:p>
                  </a:txBody>
                  <a:tcPr/>
                </a:tc>
                <a:tc>
                  <a:txBody>
                    <a:bodyPr/>
                    <a:lstStyle/>
                    <a:p>
                      <a:r>
                        <a:rPr lang="en-US" sz="1600" dirty="0" smtClean="0"/>
                        <a:t>Range</a:t>
                      </a:r>
                      <a:endParaRPr lang="en-US" sz="1600" dirty="0"/>
                    </a:p>
                  </a:txBody>
                  <a:tcPr/>
                </a:tc>
              </a:tr>
              <a:tr h="370840">
                <a:tc>
                  <a:txBody>
                    <a:bodyPr/>
                    <a:lstStyle/>
                    <a:p>
                      <a:r>
                        <a:rPr lang="en-US" sz="1600" dirty="0" smtClean="0"/>
                        <a:t>pH</a:t>
                      </a:r>
                      <a:endParaRPr lang="en-US" sz="1600" dirty="0"/>
                    </a:p>
                  </a:txBody>
                  <a:tcPr/>
                </a:tc>
                <a:tc>
                  <a:txBody>
                    <a:bodyPr/>
                    <a:lstStyle/>
                    <a:p>
                      <a:r>
                        <a:rPr lang="en-US" sz="1600" dirty="0" smtClean="0"/>
                        <a:t>7.35-7.45</a:t>
                      </a:r>
                    </a:p>
                  </a:txBody>
                  <a:tcPr/>
                </a:tc>
                <a:tc>
                  <a:txBody>
                    <a:bodyPr/>
                    <a:lstStyle/>
                    <a:p>
                      <a:r>
                        <a:rPr lang="en-US" sz="1600" dirty="0" smtClean="0"/>
                        <a:t>WBC</a:t>
                      </a:r>
                      <a:endParaRPr lang="en-US" sz="1600" dirty="0"/>
                    </a:p>
                  </a:txBody>
                  <a:tcPr/>
                </a:tc>
                <a:tc>
                  <a:txBody>
                    <a:bodyPr/>
                    <a:lstStyle/>
                    <a:p>
                      <a:r>
                        <a:rPr lang="en-US" sz="1600" dirty="0" smtClean="0"/>
                        <a:t>4,500-11,000/mm</a:t>
                      </a:r>
                      <a:r>
                        <a:rPr lang="en-US" sz="1600" baseline="30000" dirty="0" smtClean="0"/>
                        <a:t>3</a:t>
                      </a:r>
                      <a:endParaRPr lang="en-US" sz="1600" dirty="0"/>
                    </a:p>
                  </a:txBody>
                  <a:tcPr/>
                </a:tc>
              </a:tr>
              <a:tr h="370840">
                <a:tc>
                  <a:txBody>
                    <a:bodyPr/>
                    <a:lstStyle/>
                    <a:p>
                      <a:r>
                        <a:rPr lang="en-US" sz="1600" dirty="0" smtClean="0"/>
                        <a:t>PaCO</a:t>
                      </a:r>
                      <a:r>
                        <a:rPr lang="en-US" sz="1600" baseline="-25000" dirty="0" smtClean="0"/>
                        <a:t>2</a:t>
                      </a:r>
                      <a:endParaRPr lang="en-US" sz="1600" dirty="0"/>
                    </a:p>
                  </a:txBody>
                  <a:tcPr/>
                </a:tc>
                <a:tc>
                  <a:txBody>
                    <a:bodyPr/>
                    <a:lstStyle/>
                    <a:p>
                      <a:r>
                        <a:rPr lang="en-US" sz="1600" dirty="0" smtClean="0"/>
                        <a:t>35-45</a:t>
                      </a:r>
                      <a:r>
                        <a:rPr lang="en-US" sz="1600" baseline="0" dirty="0" smtClean="0"/>
                        <a:t> mmHg</a:t>
                      </a:r>
                      <a:endParaRPr lang="en-US" sz="1600" dirty="0"/>
                    </a:p>
                  </a:txBody>
                  <a:tcPr/>
                </a:tc>
                <a:tc>
                  <a:txBody>
                    <a:bodyPr/>
                    <a:lstStyle/>
                    <a:p>
                      <a:r>
                        <a:rPr lang="en-US" sz="1600" dirty="0" smtClean="0"/>
                        <a:t>RBC</a:t>
                      </a:r>
                      <a:endParaRPr lang="en-US" sz="1600" dirty="0"/>
                    </a:p>
                  </a:txBody>
                  <a:tcPr/>
                </a:tc>
                <a:tc>
                  <a:txBody>
                    <a:bodyPr/>
                    <a:lstStyle/>
                    <a:p>
                      <a:r>
                        <a:rPr lang="en-US" sz="1600" dirty="0" smtClean="0"/>
                        <a:t>M: 4.7-5.5</a:t>
                      </a:r>
                      <a:r>
                        <a:rPr lang="en-US" sz="1600" baseline="0" dirty="0" smtClean="0"/>
                        <a:t> x 10</a:t>
                      </a:r>
                      <a:r>
                        <a:rPr lang="en-US" sz="1600" baseline="30000" dirty="0" smtClean="0"/>
                        <a:t>6</a:t>
                      </a:r>
                      <a:r>
                        <a:rPr lang="en-US" sz="1600" baseline="0" dirty="0" smtClean="0"/>
                        <a:t>/UL</a:t>
                      </a:r>
                    </a:p>
                    <a:p>
                      <a:r>
                        <a:rPr lang="en-US" sz="1600" baseline="0" dirty="0" smtClean="0"/>
                        <a:t>F: 3.5-5.5 x 10</a:t>
                      </a:r>
                      <a:r>
                        <a:rPr lang="en-US" sz="1600" baseline="30000" dirty="0" smtClean="0"/>
                        <a:t>6</a:t>
                      </a:r>
                      <a:r>
                        <a:rPr lang="en-US" sz="1600" baseline="0" dirty="0" smtClean="0"/>
                        <a:t>/UL</a:t>
                      </a:r>
                      <a:endParaRPr lang="en-US" sz="1600" dirty="0"/>
                    </a:p>
                  </a:txBody>
                  <a:tcPr/>
                </a:tc>
              </a:tr>
              <a:tr h="370840">
                <a:tc>
                  <a:txBody>
                    <a:bodyPr/>
                    <a:lstStyle/>
                    <a:p>
                      <a:r>
                        <a:rPr lang="en-US" sz="1600" dirty="0" smtClean="0"/>
                        <a:t>PaO</a:t>
                      </a:r>
                      <a:r>
                        <a:rPr lang="en-US" sz="1600" baseline="-25000" dirty="0" smtClean="0"/>
                        <a:t>2</a:t>
                      </a:r>
                      <a:endParaRPr lang="en-US" sz="1600" dirty="0"/>
                    </a:p>
                  </a:txBody>
                  <a:tcPr/>
                </a:tc>
                <a:tc>
                  <a:txBody>
                    <a:bodyPr/>
                    <a:lstStyle/>
                    <a:p>
                      <a:r>
                        <a:rPr lang="en-US" sz="1600" dirty="0" smtClean="0"/>
                        <a:t>80-100 mmHg</a:t>
                      </a:r>
                      <a:endParaRPr lang="en-US" sz="1600" dirty="0"/>
                    </a:p>
                  </a:txBody>
                  <a:tcPr/>
                </a:tc>
                <a:tc>
                  <a:txBody>
                    <a:bodyPr/>
                    <a:lstStyle/>
                    <a:p>
                      <a:r>
                        <a:rPr lang="en-US" sz="1600" dirty="0" smtClean="0"/>
                        <a:t>Hematocrit</a:t>
                      </a:r>
                      <a:endParaRPr lang="en-US" sz="1600" dirty="0"/>
                    </a:p>
                  </a:txBody>
                  <a:tcPr/>
                </a:tc>
                <a:tc>
                  <a:txBody>
                    <a:bodyPr/>
                    <a:lstStyle/>
                    <a:p>
                      <a:r>
                        <a:rPr lang="en-US" sz="1600" dirty="0" smtClean="0"/>
                        <a:t>M: 39-55%</a:t>
                      </a:r>
                    </a:p>
                    <a:p>
                      <a:r>
                        <a:rPr lang="en-US" sz="1600" dirty="0" smtClean="0"/>
                        <a:t>F:</a:t>
                      </a:r>
                      <a:r>
                        <a:rPr lang="en-US" sz="1600" baseline="0" dirty="0" smtClean="0"/>
                        <a:t> 37-48%</a:t>
                      </a:r>
                      <a:endParaRPr lang="en-US" sz="1600" dirty="0"/>
                    </a:p>
                  </a:txBody>
                  <a:tcPr/>
                </a:tc>
              </a:tr>
              <a:tr h="370840">
                <a:tc>
                  <a:txBody>
                    <a:bodyPr/>
                    <a:lstStyle/>
                    <a:p>
                      <a:r>
                        <a:rPr lang="en-US" sz="1600" dirty="0" smtClean="0"/>
                        <a:t>O</a:t>
                      </a:r>
                      <a:r>
                        <a:rPr lang="en-US" sz="1600" baseline="-25000" dirty="0" smtClean="0"/>
                        <a:t>2</a:t>
                      </a:r>
                      <a:r>
                        <a:rPr lang="en-US" sz="1600" baseline="0" dirty="0" smtClean="0"/>
                        <a:t> Sat</a:t>
                      </a:r>
                      <a:endParaRPr lang="en-US" sz="1600" dirty="0"/>
                    </a:p>
                  </a:txBody>
                  <a:tcPr/>
                </a:tc>
                <a:tc>
                  <a:txBody>
                    <a:bodyPr/>
                    <a:lstStyle/>
                    <a:p>
                      <a:r>
                        <a:rPr lang="en-US" sz="1600" dirty="0" smtClean="0"/>
                        <a:t>95-98%</a:t>
                      </a:r>
                      <a:endParaRPr lang="en-US" sz="1600" dirty="0"/>
                    </a:p>
                  </a:txBody>
                  <a:tcPr/>
                </a:tc>
                <a:tc>
                  <a:txBody>
                    <a:bodyPr/>
                    <a:lstStyle/>
                    <a:p>
                      <a:r>
                        <a:rPr lang="en-US" sz="1600" dirty="0" err="1" smtClean="0"/>
                        <a:t>Hemaglobin</a:t>
                      </a:r>
                      <a:endParaRPr lang="en-US" sz="1600" dirty="0"/>
                    </a:p>
                  </a:txBody>
                  <a:tcPr/>
                </a:tc>
                <a:tc>
                  <a:txBody>
                    <a:bodyPr/>
                    <a:lstStyle/>
                    <a:p>
                      <a:r>
                        <a:rPr lang="en-US" sz="1600" dirty="0" smtClean="0"/>
                        <a:t>M: 13.9-18.0</a:t>
                      </a:r>
                      <a:r>
                        <a:rPr lang="en-US" sz="1600" baseline="0" dirty="0" smtClean="0"/>
                        <a:t> </a:t>
                      </a:r>
                      <a:r>
                        <a:rPr lang="en-US" sz="1600" baseline="0" dirty="0" err="1" smtClean="0"/>
                        <a:t>gm</a:t>
                      </a:r>
                      <a:r>
                        <a:rPr lang="en-US" sz="1600" baseline="0" dirty="0" smtClean="0"/>
                        <a:t>/</a:t>
                      </a:r>
                      <a:r>
                        <a:rPr lang="en-US" sz="1600" baseline="0" dirty="0" err="1" smtClean="0"/>
                        <a:t>dL</a:t>
                      </a:r>
                      <a:endParaRPr lang="en-US" sz="1600" baseline="0" dirty="0" smtClean="0"/>
                    </a:p>
                    <a:p>
                      <a:r>
                        <a:rPr lang="en-US" sz="1600" baseline="0" dirty="0" smtClean="0"/>
                        <a:t>F: 12.2-14.7 </a:t>
                      </a:r>
                      <a:r>
                        <a:rPr lang="en-US" sz="1600" baseline="0" dirty="0" err="1" smtClean="0"/>
                        <a:t>gm</a:t>
                      </a:r>
                      <a:r>
                        <a:rPr lang="en-US" sz="1600" baseline="0" dirty="0" smtClean="0"/>
                        <a:t>/</a:t>
                      </a:r>
                      <a:r>
                        <a:rPr lang="en-US" sz="1600" baseline="0" dirty="0" err="1" smtClean="0"/>
                        <a:t>dL</a:t>
                      </a:r>
                      <a:endParaRPr lang="en-US" sz="1600" dirty="0"/>
                    </a:p>
                  </a:txBody>
                  <a:tcPr/>
                </a:tc>
              </a:tr>
              <a:tr h="370840">
                <a:tc>
                  <a:txBody>
                    <a:bodyPr/>
                    <a:lstStyle/>
                    <a:p>
                      <a:r>
                        <a:rPr lang="en-US" sz="1600" dirty="0" smtClean="0"/>
                        <a:t>HCO</a:t>
                      </a:r>
                      <a:r>
                        <a:rPr lang="en-US" sz="1600" baseline="-25000" dirty="0" smtClean="0"/>
                        <a:t>3</a:t>
                      </a:r>
                      <a:endParaRPr lang="en-US" sz="1600" dirty="0"/>
                    </a:p>
                  </a:txBody>
                  <a:tcPr/>
                </a:tc>
                <a:tc>
                  <a:txBody>
                    <a:bodyPr/>
                    <a:lstStyle/>
                    <a:p>
                      <a:r>
                        <a:rPr lang="en-US" sz="1600" dirty="0" smtClean="0"/>
                        <a:t>22-26 </a:t>
                      </a:r>
                      <a:r>
                        <a:rPr lang="en-US" sz="1600" dirty="0" err="1" smtClean="0"/>
                        <a:t>mEg</a:t>
                      </a:r>
                      <a:r>
                        <a:rPr lang="en-US" sz="1600" dirty="0" smtClean="0"/>
                        <a:t>/L</a:t>
                      </a:r>
                      <a:endParaRPr lang="en-US" sz="1600" dirty="0"/>
                    </a:p>
                  </a:txBody>
                  <a:tcPr/>
                </a:tc>
                <a:tc>
                  <a:txBody>
                    <a:bodyPr/>
                    <a:lstStyle/>
                    <a:p>
                      <a:r>
                        <a:rPr lang="en-US" sz="1600" dirty="0" smtClean="0"/>
                        <a:t>Platelets</a:t>
                      </a:r>
                      <a:endParaRPr lang="en-US" sz="1600" dirty="0"/>
                    </a:p>
                  </a:txBody>
                  <a:tcPr/>
                </a:tc>
                <a:tc>
                  <a:txBody>
                    <a:bodyPr/>
                    <a:lstStyle/>
                    <a:p>
                      <a:r>
                        <a:rPr lang="en-US" sz="1600" dirty="0" smtClean="0"/>
                        <a:t>150,000-400,000/</a:t>
                      </a:r>
                      <a:r>
                        <a:rPr lang="en-US" sz="1600" dirty="0" err="1" smtClean="0"/>
                        <a:t>uL</a:t>
                      </a:r>
                      <a:endParaRPr lang="en-US" sz="1600" dirty="0"/>
                    </a:p>
                  </a:txBody>
                  <a:tcPr/>
                </a:tc>
              </a:tr>
              <a:tr h="370840">
                <a:tc>
                  <a:txBody>
                    <a:bodyPr/>
                    <a:lstStyle/>
                    <a:p>
                      <a:r>
                        <a:rPr lang="en-US" sz="1600" dirty="0" smtClean="0"/>
                        <a:t>Potassium</a:t>
                      </a:r>
                      <a:endParaRPr lang="en-US" sz="1600" dirty="0"/>
                    </a:p>
                  </a:txBody>
                  <a:tcPr/>
                </a:tc>
                <a:tc>
                  <a:txBody>
                    <a:bodyPr/>
                    <a:lstStyle/>
                    <a:p>
                      <a:r>
                        <a:rPr lang="en-US" sz="1600" dirty="0" smtClean="0"/>
                        <a:t>3.5-5.5 </a:t>
                      </a:r>
                      <a:r>
                        <a:rPr lang="en-US" sz="1600" dirty="0" err="1" smtClean="0"/>
                        <a:t>mEg</a:t>
                      </a:r>
                      <a:r>
                        <a:rPr lang="en-US" sz="1600" dirty="0" smtClean="0"/>
                        <a:t>/L</a:t>
                      </a:r>
                      <a:endParaRPr lang="en-US" sz="1600" dirty="0"/>
                    </a:p>
                  </a:txBody>
                  <a:tcPr/>
                </a:tc>
                <a:tc>
                  <a:txBody>
                    <a:bodyPr/>
                    <a:lstStyle/>
                    <a:p>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122570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Chart reviews</a:t>
            </a:r>
            <a:endParaRPr lang="en-US" dirty="0"/>
          </a:p>
        </p:txBody>
      </p:sp>
      <p:sp>
        <p:nvSpPr>
          <p:cNvPr id="3" name="Content Placeholder 2"/>
          <p:cNvSpPr>
            <a:spLocks noGrp="1"/>
          </p:cNvSpPr>
          <p:nvPr>
            <p:ph idx="1"/>
          </p:nvPr>
        </p:nvSpPr>
        <p:spPr>
          <a:xfrm>
            <a:off x="1435608" y="1626881"/>
            <a:ext cx="7498080" cy="4800600"/>
          </a:xfrm>
        </p:spPr>
        <p:txBody>
          <a:bodyPr/>
          <a:lstStyle/>
          <a:p>
            <a:r>
              <a:rPr lang="en-US" dirty="0" smtClean="0"/>
              <a:t>Very important!</a:t>
            </a:r>
          </a:p>
          <a:p>
            <a:r>
              <a:rPr lang="en-US" dirty="0" smtClean="0"/>
              <a:t>Can require great deal of time</a:t>
            </a:r>
          </a:p>
          <a:p>
            <a:r>
              <a:rPr lang="en-US" dirty="0" smtClean="0"/>
              <a:t>Consider:</a:t>
            </a:r>
          </a:p>
          <a:p>
            <a:pPr lvl="1"/>
            <a:r>
              <a:rPr lang="en-US" dirty="0" smtClean="0"/>
              <a:t>Medications</a:t>
            </a:r>
          </a:p>
          <a:p>
            <a:pPr lvl="1"/>
            <a:r>
              <a:rPr lang="en-US" dirty="0" smtClean="0"/>
              <a:t>Lab values</a:t>
            </a:r>
          </a:p>
          <a:p>
            <a:pPr lvl="1"/>
            <a:r>
              <a:rPr lang="en-US" dirty="0" smtClean="0"/>
              <a:t>Imaging</a:t>
            </a:r>
          </a:p>
          <a:p>
            <a:pPr lvl="1"/>
            <a:r>
              <a:rPr lang="en-US" dirty="0" smtClean="0"/>
              <a:t>Procedures</a:t>
            </a:r>
          </a:p>
          <a:p>
            <a:pPr lvl="1"/>
            <a:r>
              <a:rPr lang="en-US" dirty="0" smtClean="0"/>
              <a:t>Precautions</a:t>
            </a:r>
          </a:p>
          <a:p>
            <a:r>
              <a:rPr lang="en-US" dirty="0" smtClean="0"/>
              <a:t>Talk to the nurse!</a:t>
            </a:r>
          </a:p>
        </p:txBody>
      </p:sp>
    </p:spTree>
    <p:extLst>
      <p:ext uri="{BB962C8B-B14F-4D97-AF65-F5344CB8AC3E}">
        <p14:creationId xmlns:p14="http://schemas.microsoft.com/office/powerpoint/2010/main" val="277192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246" y="274638"/>
            <a:ext cx="7632442" cy="1143000"/>
          </a:xfrm>
        </p:spPr>
        <p:txBody>
          <a:bodyPr>
            <a:normAutofit/>
          </a:bodyPr>
          <a:lstStyle/>
          <a:p>
            <a:pPr algn="ctr"/>
            <a:r>
              <a:rPr lang="en-US" dirty="0" smtClean="0"/>
              <a:t>Complications from bed rest</a:t>
            </a:r>
            <a:endParaRPr lang="en-US" dirty="0"/>
          </a:p>
        </p:txBody>
      </p:sp>
      <p:sp>
        <p:nvSpPr>
          <p:cNvPr id="3" name="Content Placeholder 2"/>
          <p:cNvSpPr>
            <a:spLocks noGrp="1"/>
          </p:cNvSpPr>
          <p:nvPr>
            <p:ph idx="1"/>
          </p:nvPr>
        </p:nvSpPr>
        <p:spPr>
          <a:xfrm>
            <a:off x="1435608" y="1447799"/>
            <a:ext cx="7498080" cy="5227049"/>
          </a:xfrm>
        </p:spPr>
        <p:txBody>
          <a:bodyPr>
            <a:noAutofit/>
          </a:bodyPr>
          <a:lstStyle/>
          <a:p>
            <a:r>
              <a:rPr lang="en-US" sz="2600" dirty="0"/>
              <a:t>↓pulmonary </a:t>
            </a:r>
            <a:r>
              <a:rPr lang="en-US" sz="2600" dirty="0" smtClean="0"/>
              <a:t>function</a:t>
            </a:r>
            <a:r>
              <a:rPr lang="en-US" sz="2600" baseline="30000" dirty="0" smtClean="0"/>
              <a:t>5</a:t>
            </a:r>
            <a:endParaRPr lang="en-US" sz="2600" dirty="0"/>
          </a:p>
          <a:p>
            <a:r>
              <a:rPr lang="en-US" sz="2600" dirty="0"/>
              <a:t>ICU acquired weakness (ICUAW</a:t>
            </a:r>
            <a:r>
              <a:rPr lang="en-US" sz="2600" dirty="0" smtClean="0"/>
              <a:t>)</a:t>
            </a:r>
            <a:r>
              <a:rPr lang="en-US" sz="2600" baseline="30000" dirty="0" smtClean="0"/>
              <a:t>5</a:t>
            </a:r>
            <a:endParaRPr lang="en-US" sz="2600" dirty="0"/>
          </a:p>
          <a:p>
            <a:pPr lvl="1"/>
            <a:r>
              <a:rPr lang="en-US" sz="2600" dirty="0"/>
              <a:t>Neuromuscular weakness</a:t>
            </a:r>
          </a:p>
          <a:p>
            <a:pPr lvl="1"/>
            <a:r>
              <a:rPr lang="en-US" sz="2600" dirty="0"/>
              <a:t>Muscle </a:t>
            </a:r>
            <a:r>
              <a:rPr lang="en-US" sz="2600" dirty="0" smtClean="0"/>
              <a:t>atrophy and strength loss</a:t>
            </a:r>
            <a:endParaRPr lang="en-US" sz="2600" dirty="0"/>
          </a:p>
          <a:p>
            <a:r>
              <a:rPr lang="en-US" sz="2600" dirty="0"/>
              <a:t>↓physical </a:t>
            </a:r>
            <a:r>
              <a:rPr lang="en-US" sz="2600" dirty="0" smtClean="0"/>
              <a:t>function</a:t>
            </a:r>
            <a:r>
              <a:rPr lang="en-US" sz="2600" baseline="30000" dirty="0" smtClean="0"/>
              <a:t>5</a:t>
            </a:r>
            <a:endParaRPr lang="en-US" sz="2600" dirty="0" smtClean="0"/>
          </a:p>
          <a:p>
            <a:pPr lvl="1"/>
            <a:r>
              <a:rPr lang="en-US" sz="2600" dirty="0" smtClean="0"/>
              <a:t>ROM deficits</a:t>
            </a:r>
          </a:p>
          <a:p>
            <a:r>
              <a:rPr lang="en-US" sz="2600" dirty="0"/>
              <a:t>↓quality </a:t>
            </a:r>
            <a:r>
              <a:rPr lang="en-US" sz="2600" dirty="0" smtClean="0"/>
              <a:t>of life</a:t>
            </a:r>
            <a:r>
              <a:rPr lang="en-US" sz="2600" baseline="30000" dirty="0" smtClean="0"/>
              <a:t>6</a:t>
            </a:r>
            <a:endParaRPr lang="en-US" sz="2600" dirty="0" smtClean="0"/>
          </a:p>
          <a:p>
            <a:pPr lvl="1"/>
            <a:r>
              <a:rPr lang="en-US" sz="2600" dirty="0" smtClean="0"/>
              <a:t>Depression</a:t>
            </a:r>
          </a:p>
          <a:p>
            <a:r>
              <a:rPr lang="en-US" sz="2600" dirty="0" smtClean="0"/>
              <a:t>↓decreased functional mobility and independence</a:t>
            </a:r>
          </a:p>
          <a:p>
            <a:r>
              <a:rPr lang="en-US" sz="2600" dirty="0" smtClean="0"/>
              <a:t>Integumentary/skin compromise</a:t>
            </a:r>
            <a:endParaRPr lang="en-US" sz="2600" dirty="0"/>
          </a:p>
          <a:p>
            <a:r>
              <a:rPr lang="en-US" sz="2600" dirty="0" smtClean="0"/>
              <a:t>Mortality</a:t>
            </a:r>
            <a:r>
              <a:rPr lang="en-US" sz="2600" baseline="30000" dirty="0" smtClean="0"/>
              <a:t>6</a:t>
            </a:r>
            <a:endParaRPr lang="en-US" sz="2600" dirty="0"/>
          </a:p>
        </p:txBody>
      </p:sp>
    </p:spTree>
    <p:extLst>
      <p:ext uri="{BB962C8B-B14F-4D97-AF65-F5344CB8AC3E}">
        <p14:creationId xmlns:p14="http://schemas.microsoft.com/office/powerpoint/2010/main" val="3010298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Early Mobility</a:t>
            </a:r>
            <a:endParaRPr lang="en-US" dirty="0"/>
          </a:p>
        </p:txBody>
      </p:sp>
      <p:sp>
        <p:nvSpPr>
          <p:cNvPr id="3" name="Content Placeholder 2"/>
          <p:cNvSpPr>
            <a:spLocks noGrp="1"/>
          </p:cNvSpPr>
          <p:nvPr>
            <p:ph idx="1"/>
          </p:nvPr>
        </p:nvSpPr>
        <p:spPr>
          <a:xfrm>
            <a:off x="944318" y="1724562"/>
            <a:ext cx="7859120" cy="5410200"/>
          </a:xfrm>
        </p:spPr>
        <p:txBody>
          <a:bodyPr>
            <a:normAutofit/>
          </a:bodyPr>
          <a:lstStyle/>
          <a:p>
            <a:r>
              <a:rPr lang="en-US" dirty="0" smtClean="0"/>
              <a:t>What is it?</a:t>
            </a:r>
          </a:p>
          <a:p>
            <a:pPr lvl="1"/>
            <a:r>
              <a:rPr lang="en-US" dirty="0" smtClean="0"/>
              <a:t>Initiating mobility and exercise with a patient typically within 48 hours of admission to an ICU</a:t>
            </a:r>
          </a:p>
          <a:p>
            <a:pPr lvl="1"/>
            <a:r>
              <a:rPr lang="en-US" dirty="0" smtClean="0"/>
              <a:t>Requires active participation by patient</a:t>
            </a:r>
          </a:p>
          <a:p>
            <a:pPr lvl="1"/>
            <a:r>
              <a:rPr lang="en-US" dirty="0" smtClean="0"/>
              <a:t>Interdisciplinary approach</a:t>
            </a:r>
          </a:p>
          <a:p>
            <a:pPr lvl="2"/>
            <a:r>
              <a:rPr lang="en-US" dirty="0" smtClean="0"/>
              <a:t>Medical team determines safety and appropriateness for participation in early mobility</a:t>
            </a:r>
          </a:p>
          <a:p>
            <a:pPr lvl="2"/>
            <a:r>
              <a:rPr lang="en-US" dirty="0" smtClean="0"/>
              <a:t>PT, RT, OT, MD, RN, etc.</a:t>
            </a:r>
          </a:p>
          <a:p>
            <a:pPr lvl="1"/>
            <a:r>
              <a:rPr lang="en-US" dirty="0" smtClean="0"/>
              <a:t>Not simply passive range of motion or standard in-bed exercises</a:t>
            </a:r>
            <a:endParaRPr lang="en-US" dirty="0"/>
          </a:p>
          <a:p>
            <a:pPr marL="82296" indent="0">
              <a:buNone/>
            </a:pPr>
            <a:endParaRPr lang="en-US" dirty="0" smtClean="0"/>
          </a:p>
          <a:p>
            <a:endParaRPr lang="en-US" dirty="0"/>
          </a:p>
        </p:txBody>
      </p:sp>
    </p:spTree>
    <p:extLst>
      <p:ext uri="{BB962C8B-B14F-4D97-AF65-F5344CB8AC3E}">
        <p14:creationId xmlns:p14="http://schemas.microsoft.com/office/powerpoint/2010/main" val="2447000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effectLst/>
              </a:rPr>
              <a:t>Indications for </a:t>
            </a:r>
            <a:r>
              <a:rPr lang="en-US" dirty="0">
                <a:effectLst/>
              </a:rPr>
              <a:t>ICU </a:t>
            </a:r>
            <a:r>
              <a:rPr lang="en-US" dirty="0" smtClean="0">
                <a:effectLst/>
              </a:rPr>
              <a:t>mobility</a:t>
            </a:r>
            <a:r>
              <a:rPr lang="en-US" baseline="30000" dirty="0" smtClean="0">
                <a:effectLst/>
              </a:rPr>
              <a:t>8</a:t>
            </a:r>
            <a:r>
              <a:rPr lang="en-US" dirty="0" smtClean="0">
                <a:effectLst/>
              </a:rPr>
              <a:t> </a:t>
            </a:r>
            <a:endParaRPr lang="en-US" dirty="0"/>
          </a:p>
        </p:txBody>
      </p:sp>
      <p:sp>
        <p:nvSpPr>
          <p:cNvPr id="3" name="Content Placeholder 2"/>
          <p:cNvSpPr>
            <a:spLocks noGrp="1"/>
          </p:cNvSpPr>
          <p:nvPr>
            <p:ph idx="1"/>
          </p:nvPr>
        </p:nvSpPr>
        <p:spPr>
          <a:xfrm>
            <a:off x="1107130" y="1731236"/>
            <a:ext cx="7826558" cy="4830762"/>
          </a:xfrm>
        </p:spPr>
        <p:txBody>
          <a:bodyPr>
            <a:normAutofit fontScale="92500" lnSpcReduction="10000"/>
          </a:bodyPr>
          <a:lstStyle/>
          <a:p>
            <a:r>
              <a:rPr lang="en-US" dirty="0" smtClean="0"/>
              <a:t>Respiratory Considerations</a:t>
            </a:r>
          </a:p>
          <a:p>
            <a:pPr lvl="1"/>
            <a:r>
              <a:rPr lang="en-US" dirty="0" smtClean="0"/>
              <a:t>FiO</a:t>
            </a:r>
            <a:r>
              <a:rPr lang="en-US" baseline="30000" dirty="0" smtClean="0"/>
              <a:t>2</a:t>
            </a:r>
            <a:r>
              <a:rPr lang="en-US" dirty="0" smtClean="0"/>
              <a:t> &lt;0.6, SpO</a:t>
            </a:r>
            <a:r>
              <a:rPr lang="en-US" baseline="30000" dirty="0" smtClean="0"/>
              <a:t>2</a:t>
            </a:r>
            <a:r>
              <a:rPr lang="en-US" dirty="0" smtClean="0"/>
              <a:t> &gt;90%, RR &lt;30bpm, PEEP &lt;10cmH</a:t>
            </a:r>
            <a:r>
              <a:rPr lang="en-US" baseline="-25000" dirty="0" smtClean="0"/>
              <a:t>2</a:t>
            </a:r>
            <a:r>
              <a:rPr lang="en-US" dirty="0" smtClean="0"/>
              <a:t>O</a:t>
            </a:r>
          </a:p>
          <a:p>
            <a:r>
              <a:rPr lang="en-US" dirty="0" smtClean="0"/>
              <a:t>Cardiovascular Considerations</a:t>
            </a:r>
          </a:p>
          <a:p>
            <a:pPr lvl="1"/>
            <a:r>
              <a:rPr lang="en-US" dirty="0" smtClean="0"/>
              <a:t>Within target range of MAP with no HTN therapy support, stable underlying heart rhythm, &lt;120 bpm</a:t>
            </a:r>
          </a:p>
          <a:p>
            <a:r>
              <a:rPr lang="en-US" dirty="0" smtClean="0"/>
              <a:t>Neurological Considerations</a:t>
            </a:r>
          </a:p>
          <a:p>
            <a:pPr lvl="1"/>
            <a:r>
              <a:rPr lang="en-US" dirty="0" smtClean="0"/>
              <a:t>Not deeply sedated, able to actively participate and cognitively alert, not combative, no active tx for ICP</a:t>
            </a:r>
          </a:p>
          <a:p>
            <a:r>
              <a:rPr lang="en-US" dirty="0" smtClean="0"/>
              <a:t>Musculoskeletal Considerations</a:t>
            </a:r>
          </a:p>
          <a:p>
            <a:pPr lvl="1"/>
            <a:r>
              <a:rPr lang="en-US" dirty="0" smtClean="0"/>
              <a:t>No unstable fx</a:t>
            </a:r>
            <a:r>
              <a:rPr lang="en-US" dirty="0"/>
              <a:t> </a:t>
            </a:r>
            <a:r>
              <a:rPr lang="en-US" dirty="0" smtClean="0"/>
              <a:t>of pelvis/spine/LE</a:t>
            </a:r>
          </a:p>
          <a:p>
            <a:pPr lvl="1"/>
            <a:endParaRPr lang="en-US" dirty="0"/>
          </a:p>
        </p:txBody>
      </p:sp>
    </p:spTree>
    <p:extLst>
      <p:ext uri="{BB962C8B-B14F-4D97-AF65-F5344CB8AC3E}">
        <p14:creationId xmlns:p14="http://schemas.microsoft.com/office/powerpoint/2010/main" val="3816479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Contraindications </a:t>
            </a:r>
            <a:r>
              <a:rPr lang="en-US" dirty="0">
                <a:effectLst/>
              </a:rPr>
              <a:t>for ICU </a:t>
            </a:r>
            <a:r>
              <a:rPr lang="en-US" dirty="0" smtClean="0">
                <a:effectLst/>
              </a:rPr>
              <a:t>mobility</a:t>
            </a:r>
            <a:r>
              <a:rPr lang="en-US" baseline="30000" dirty="0" smtClean="0">
                <a:effectLst/>
              </a:rPr>
              <a:t>9</a:t>
            </a:r>
            <a:r>
              <a:rPr lang="en-US" dirty="0" smtClean="0">
                <a:effectLst/>
              </a:rPr>
              <a:t> </a:t>
            </a:r>
            <a:endParaRPr lang="en-US" dirty="0"/>
          </a:p>
        </p:txBody>
      </p:sp>
      <p:sp>
        <p:nvSpPr>
          <p:cNvPr id="3" name="Content Placeholder 2"/>
          <p:cNvSpPr>
            <a:spLocks noGrp="1"/>
          </p:cNvSpPr>
          <p:nvPr>
            <p:ph idx="1"/>
          </p:nvPr>
        </p:nvSpPr>
        <p:spPr>
          <a:xfrm>
            <a:off x="1223951" y="1203598"/>
            <a:ext cx="7498080" cy="4800600"/>
          </a:xfrm>
        </p:spPr>
        <p:txBody>
          <a:bodyPr>
            <a:normAutofit/>
          </a:bodyPr>
          <a:lstStyle/>
          <a:p>
            <a:pPr marL="82296" indent="0">
              <a:buNone/>
            </a:pPr>
            <a:endParaRPr lang="en-US" dirty="0" smtClean="0"/>
          </a:p>
          <a:p>
            <a:r>
              <a:rPr lang="en-US" dirty="0" smtClean="0"/>
              <a:t>MAP &lt; 65mmHg</a:t>
            </a:r>
          </a:p>
          <a:p>
            <a:r>
              <a:rPr lang="en-US" dirty="0" smtClean="0"/>
              <a:t>Resting HR &lt;60 bpm or &gt; 120 bpm</a:t>
            </a:r>
          </a:p>
          <a:p>
            <a:r>
              <a:rPr lang="en-US" dirty="0" smtClean="0"/>
              <a:t>RR &lt;10 or &gt;32 breaths/min</a:t>
            </a:r>
          </a:p>
          <a:p>
            <a:r>
              <a:rPr lang="en-US" dirty="0" smtClean="0"/>
              <a:t>SaO2 &lt;90%</a:t>
            </a:r>
          </a:p>
          <a:p>
            <a:r>
              <a:rPr lang="en-US" dirty="0" smtClean="0"/>
              <a:t>Undergoing procedure</a:t>
            </a:r>
          </a:p>
          <a:p>
            <a:r>
              <a:rPr lang="en-US" dirty="0" smtClean="0"/>
              <a:t>Agitation requiring increase in sedation</a:t>
            </a:r>
          </a:p>
          <a:p>
            <a:r>
              <a:rPr lang="en-US" dirty="0" smtClean="0"/>
              <a:t>Insecure/unstable airway</a:t>
            </a:r>
            <a:endParaRPr lang="en-US" dirty="0"/>
          </a:p>
        </p:txBody>
      </p:sp>
    </p:spTree>
    <p:extLst>
      <p:ext uri="{BB962C8B-B14F-4D97-AF65-F5344CB8AC3E}">
        <p14:creationId xmlns:p14="http://schemas.microsoft.com/office/powerpoint/2010/main" val="927793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Content Placeholder 2"/>
          <p:cNvSpPr>
            <a:spLocks noGrp="1"/>
          </p:cNvSpPr>
          <p:nvPr>
            <p:ph idx="1"/>
          </p:nvPr>
        </p:nvSpPr>
        <p:spPr>
          <a:xfrm>
            <a:off x="1435608" y="1447799"/>
            <a:ext cx="7498080" cy="5227049"/>
          </a:xfrm>
        </p:spPr>
        <p:txBody>
          <a:bodyPr>
            <a:normAutofit fontScale="77500" lnSpcReduction="20000"/>
          </a:bodyPr>
          <a:lstStyle/>
          <a:p>
            <a:pPr marL="596646" indent="-514350">
              <a:buFont typeface="+mj-lt"/>
              <a:buAutoNum type="arabicPeriod"/>
            </a:pPr>
            <a:r>
              <a:rPr lang="en-US" dirty="0"/>
              <a:t>Be familiar with common indications and contraindications for patients to receive physical therapy in the critical care setting</a:t>
            </a:r>
            <a:r>
              <a:rPr lang="en-US" dirty="0" smtClean="0"/>
              <a:t>.</a:t>
            </a:r>
            <a:br>
              <a:rPr lang="en-US" dirty="0" smtClean="0"/>
            </a:br>
            <a:endParaRPr lang="en-US" dirty="0"/>
          </a:p>
          <a:p>
            <a:pPr marL="596646" indent="-514350">
              <a:buFont typeface="+mj-lt"/>
              <a:buAutoNum type="arabicPeriod"/>
            </a:pPr>
            <a:r>
              <a:rPr lang="en-US" dirty="0"/>
              <a:t>Understand the current literature on benefits and risks of early mobility and exercise in patients who are in the critical care setting</a:t>
            </a:r>
            <a:r>
              <a:rPr lang="en-US" dirty="0" smtClean="0"/>
              <a:t>.</a:t>
            </a:r>
            <a:br>
              <a:rPr lang="en-US" dirty="0" smtClean="0"/>
            </a:br>
            <a:endParaRPr lang="en-US" dirty="0"/>
          </a:p>
          <a:p>
            <a:pPr marL="596646" indent="-514350">
              <a:buFont typeface="+mj-lt"/>
              <a:buAutoNum type="arabicPeriod"/>
            </a:pPr>
            <a:r>
              <a:rPr lang="en-US" dirty="0"/>
              <a:t>Identify common concerns or fears that patients, families, and caregivers have for participation in physical therapy in the critical care setting</a:t>
            </a:r>
            <a:r>
              <a:rPr lang="en-US" dirty="0" smtClean="0"/>
              <a:t>.</a:t>
            </a:r>
            <a:br>
              <a:rPr lang="en-US" dirty="0" smtClean="0"/>
            </a:br>
            <a:endParaRPr lang="en-US" dirty="0"/>
          </a:p>
          <a:p>
            <a:pPr marL="596646" indent="-514350">
              <a:buFont typeface="+mj-lt"/>
              <a:buAutoNum type="arabicPeriod"/>
            </a:pPr>
            <a:r>
              <a:rPr lang="en-US" dirty="0"/>
              <a:t>Learn useful ways to educate patients, families, and caregivers on the benefits of early mobility and exercise.</a:t>
            </a:r>
            <a:r>
              <a:rPr lang="en-US" b="1" dirty="0"/>
              <a:t> </a:t>
            </a:r>
            <a:endParaRPr lang="en-US" dirty="0"/>
          </a:p>
        </p:txBody>
      </p:sp>
    </p:spTree>
    <p:extLst>
      <p:ext uri="{BB962C8B-B14F-4D97-AF65-F5344CB8AC3E}">
        <p14:creationId xmlns:p14="http://schemas.microsoft.com/office/powerpoint/2010/main" val="3694622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Preparing for Early Mobility</a:t>
            </a:r>
            <a:r>
              <a:rPr lang="en-US" baseline="30000" dirty="0" smtClean="0"/>
              <a:t>9</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Steps</a:t>
            </a:r>
          </a:p>
          <a:p>
            <a:pPr lvl="1"/>
            <a:r>
              <a:rPr lang="en-US" dirty="0" smtClean="0"/>
              <a:t>Assess and secure lines/leads and tubes.</a:t>
            </a:r>
          </a:p>
          <a:p>
            <a:pPr lvl="1"/>
            <a:r>
              <a:rPr lang="en-US" dirty="0" smtClean="0"/>
              <a:t>Stop tube feeds</a:t>
            </a:r>
          </a:p>
          <a:p>
            <a:pPr lvl="1"/>
            <a:r>
              <a:rPr lang="en-US" dirty="0" smtClean="0"/>
              <a:t>Remove unnecessary equipment (i.e. SCDs)</a:t>
            </a:r>
          </a:p>
          <a:p>
            <a:pPr lvl="1"/>
            <a:r>
              <a:rPr lang="en-US" dirty="0" smtClean="0"/>
              <a:t>Move catheter drainage bags, IV poles, fecal bags to side of bed nearest ventilator (if applicable)</a:t>
            </a:r>
          </a:p>
          <a:p>
            <a:pPr lvl="1"/>
            <a:r>
              <a:rPr lang="en-US" dirty="0" smtClean="0"/>
              <a:t>Mobilize to side of bed with devices/bags/ventilator</a:t>
            </a:r>
          </a:p>
          <a:p>
            <a:pPr lvl="1"/>
            <a:r>
              <a:rPr lang="en-US" dirty="0" smtClean="0"/>
              <a:t>If moving away from bed, have chair/wheelchair behind patient for safety</a:t>
            </a:r>
          </a:p>
          <a:p>
            <a:pPr lvl="1"/>
            <a:r>
              <a:rPr lang="en-US" dirty="0" smtClean="0"/>
              <a:t>Continue monitoring patient tolerance and vitals throughout session</a:t>
            </a:r>
            <a:endParaRPr lang="en-US" dirty="0"/>
          </a:p>
        </p:txBody>
      </p:sp>
    </p:spTree>
    <p:extLst>
      <p:ext uri="{BB962C8B-B14F-4D97-AF65-F5344CB8AC3E}">
        <p14:creationId xmlns:p14="http://schemas.microsoft.com/office/powerpoint/2010/main" val="312093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When to discontinue session</a:t>
            </a:r>
            <a:r>
              <a:rPr lang="en-US" baseline="30000" dirty="0" smtClean="0"/>
              <a:t>9</a:t>
            </a:r>
            <a:endParaRPr lang="en-US" dirty="0"/>
          </a:p>
        </p:txBody>
      </p:sp>
      <p:sp>
        <p:nvSpPr>
          <p:cNvPr id="3" name="Content Placeholder 2"/>
          <p:cNvSpPr>
            <a:spLocks noGrp="1"/>
          </p:cNvSpPr>
          <p:nvPr>
            <p:ph idx="1"/>
          </p:nvPr>
        </p:nvSpPr>
        <p:spPr>
          <a:xfrm>
            <a:off x="1188537" y="1447799"/>
            <a:ext cx="7745151" cy="5210769"/>
          </a:xfrm>
        </p:spPr>
        <p:txBody>
          <a:bodyPr>
            <a:normAutofit fontScale="92500" lnSpcReduction="20000"/>
          </a:bodyPr>
          <a:lstStyle/>
          <a:p>
            <a:r>
              <a:rPr lang="en-US" dirty="0" smtClean="0"/>
              <a:t>Any onset of contraindications from previous slides</a:t>
            </a:r>
          </a:p>
          <a:p>
            <a:r>
              <a:rPr lang="en-US" dirty="0" smtClean="0"/>
              <a:t>Patient-ventilator dyssynchrony</a:t>
            </a:r>
          </a:p>
          <a:p>
            <a:r>
              <a:rPr lang="en-US" dirty="0" smtClean="0"/>
              <a:t>Patient distress</a:t>
            </a:r>
          </a:p>
          <a:p>
            <a:r>
              <a:rPr lang="en-US" dirty="0" smtClean="0"/>
              <a:t>New arrhythmia</a:t>
            </a:r>
          </a:p>
          <a:p>
            <a:r>
              <a:rPr lang="en-US" dirty="0" smtClean="0"/>
              <a:t>Potential myocardial ischemia</a:t>
            </a:r>
          </a:p>
          <a:p>
            <a:r>
              <a:rPr lang="en-US" dirty="0" smtClean="0"/>
              <a:t>Compromised airway</a:t>
            </a:r>
          </a:p>
          <a:p>
            <a:r>
              <a:rPr lang="en-US" dirty="0" smtClean="0"/>
              <a:t>Pt. fall to knees</a:t>
            </a:r>
          </a:p>
          <a:p>
            <a:r>
              <a:rPr lang="en-US" dirty="0" smtClean="0"/>
              <a:t>Accidental extubation</a:t>
            </a:r>
          </a:p>
          <a:p>
            <a:r>
              <a:rPr lang="en-US" dirty="0" smtClean="0"/>
              <a:t>Discretion of mobility team member (i.e. therapist or nurse)</a:t>
            </a:r>
          </a:p>
          <a:p>
            <a:pPr lvl="1"/>
            <a:endParaRPr lang="en-US" dirty="0"/>
          </a:p>
        </p:txBody>
      </p:sp>
    </p:spTree>
    <p:extLst>
      <p:ext uri="{BB962C8B-B14F-4D97-AF65-F5344CB8AC3E}">
        <p14:creationId xmlns:p14="http://schemas.microsoft.com/office/powerpoint/2010/main" val="2722364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Early Mobility</a:t>
            </a:r>
            <a:endParaRPr lang="en-US" dirty="0"/>
          </a:p>
        </p:txBody>
      </p:sp>
      <p:sp>
        <p:nvSpPr>
          <p:cNvPr id="3" name="Content Placeholder 2"/>
          <p:cNvSpPr>
            <a:spLocks noGrp="1"/>
          </p:cNvSpPr>
          <p:nvPr>
            <p:ph idx="1"/>
          </p:nvPr>
        </p:nvSpPr>
        <p:spPr>
          <a:xfrm>
            <a:off x="1074568" y="1447799"/>
            <a:ext cx="7859120" cy="5227049"/>
          </a:xfrm>
        </p:spPr>
        <p:txBody>
          <a:bodyPr>
            <a:normAutofit fontScale="92500" lnSpcReduction="20000"/>
          </a:bodyPr>
          <a:lstStyle/>
          <a:p>
            <a:r>
              <a:rPr lang="en-US" dirty="0" smtClean="0"/>
              <a:t>Benefits</a:t>
            </a:r>
          </a:p>
          <a:p>
            <a:pPr lvl="1"/>
            <a:r>
              <a:rPr lang="en-US" dirty="0" smtClean="0"/>
              <a:t>Psychological</a:t>
            </a:r>
          </a:p>
          <a:p>
            <a:pPr lvl="2"/>
            <a:r>
              <a:rPr lang="en-US" dirty="0"/>
              <a:t>↓Depression</a:t>
            </a:r>
            <a:r>
              <a:rPr lang="en-US" baseline="30000" dirty="0" smtClean="0"/>
              <a:t>10</a:t>
            </a:r>
            <a:endParaRPr lang="en-US" dirty="0" smtClean="0"/>
          </a:p>
          <a:p>
            <a:pPr lvl="2"/>
            <a:r>
              <a:rPr lang="en-US" dirty="0"/>
              <a:t>↓Anxiety</a:t>
            </a:r>
            <a:r>
              <a:rPr lang="en-US" baseline="30000" dirty="0" smtClean="0"/>
              <a:t>10</a:t>
            </a:r>
            <a:endParaRPr lang="en-US" dirty="0" smtClean="0"/>
          </a:p>
          <a:p>
            <a:pPr lvl="1"/>
            <a:r>
              <a:rPr lang="en-US" dirty="0" smtClean="0"/>
              <a:t>Physical</a:t>
            </a:r>
          </a:p>
          <a:p>
            <a:pPr lvl="2"/>
            <a:r>
              <a:rPr lang="en-US" dirty="0"/>
              <a:t>↓ICU</a:t>
            </a:r>
            <a:r>
              <a:rPr lang="en-US" dirty="0" smtClean="0"/>
              <a:t>-acquired weakness</a:t>
            </a:r>
          </a:p>
          <a:p>
            <a:pPr lvl="2"/>
            <a:r>
              <a:rPr lang="en-US" dirty="0" smtClean="0"/>
              <a:t>Increase muscles of respiration strength, ventilator-free days</a:t>
            </a:r>
            <a:r>
              <a:rPr lang="en-US" baseline="30000" dirty="0"/>
              <a:t>5</a:t>
            </a:r>
            <a:endParaRPr lang="en-US" dirty="0" smtClean="0"/>
          </a:p>
          <a:p>
            <a:pPr lvl="1"/>
            <a:r>
              <a:rPr lang="en-US" dirty="0"/>
              <a:t>↓ICU </a:t>
            </a:r>
            <a:r>
              <a:rPr lang="en-US" dirty="0" smtClean="0"/>
              <a:t>length of stay</a:t>
            </a:r>
            <a:r>
              <a:rPr lang="en-US" baseline="30000" dirty="0"/>
              <a:t>6</a:t>
            </a:r>
            <a:endParaRPr lang="en-US" dirty="0" smtClean="0"/>
          </a:p>
          <a:p>
            <a:pPr lvl="1"/>
            <a:r>
              <a:rPr lang="en-US" dirty="0" smtClean="0"/>
              <a:t>Effect on discharge disposition</a:t>
            </a:r>
            <a:r>
              <a:rPr lang="en-US" baseline="30000" dirty="0"/>
              <a:t>6</a:t>
            </a:r>
            <a:endParaRPr lang="en-US" dirty="0" smtClean="0"/>
          </a:p>
          <a:p>
            <a:pPr marL="402336" lvl="1" indent="0">
              <a:buNone/>
            </a:pPr>
            <a:endParaRPr lang="en-US" dirty="0" smtClean="0"/>
          </a:p>
          <a:p>
            <a:r>
              <a:rPr lang="en-US" dirty="0" smtClean="0"/>
              <a:t>Risks</a:t>
            </a:r>
          </a:p>
          <a:p>
            <a:pPr lvl="1"/>
            <a:r>
              <a:rPr lang="en-US" dirty="0" smtClean="0"/>
              <a:t>Minimal</a:t>
            </a:r>
            <a:r>
              <a:rPr lang="en-US" baseline="30000" dirty="0" smtClean="0"/>
              <a:t>11</a:t>
            </a:r>
            <a:endParaRPr lang="en-US" dirty="0" smtClean="0"/>
          </a:p>
          <a:p>
            <a:pPr lvl="2"/>
            <a:r>
              <a:rPr lang="en-US" dirty="0" smtClean="0"/>
              <a:t>Complications are rarely serious or prolonged</a:t>
            </a:r>
            <a:endParaRPr lang="en-US" dirty="0"/>
          </a:p>
        </p:txBody>
      </p:sp>
    </p:spTree>
    <p:extLst>
      <p:ext uri="{BB962C8B-B14F-4D97-AF65-F5344CB8AC3E}">
        <p14:creationId xmlns:p14="http://schemas.microsoft.com/office/powerpoint/2010/main" val="3813644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Interdisciplinary </a:t>
            </a:r>
            <a:r>
              <a:rPr lang="en-US" dirty="0" smtClean="0"/>
              <a:t>team</a:t>
            </a:r>
            <a:r>
              <a:rPr lang="en-US" baseline="30000" dirty="0" smtClean="0"/>
              <a:t>12</a:t>
            </a:r>
            <a:endParaRPr lang="en-US" dirty="0"/>
          </a:p>
        </p:txBody>
      </p:sp>
      <p:sp>
        <p:nvSpPr>
          <p:cNvPr id="3" name="Content Placeholder 2"/>
          <p:cNvSpPr>
            <a:spLocks noGrp="1"/>
          </p:cNvSpPr>
          <p:nvPr>
            <p:ph idx="1"/>
          </p:nvPr>
        </p:nvSpPr>
        <p:spPr>
          <a:xfrm>
            <a:off x="1435608" y="1447799"/>
            <a:ext cx="7498080" cy="5106849"/>
          </a:xfrm>
        </p:spPr>
        <p:txBody>
          <a:bodyPr>
            <a:normAutofit/>
          </a:bodyPr>
          <a:lstStyle/>
          <a:p>
            <a:r>
              <a:rPr lang="en-US" dirty="0" smtClean="0"/>
              <a:t>Many different providers play key roles</a:t>
            </a:r>
          </a:p>
          <a:p>
            <a:pPr lvl="1"/>
            <a:r>
              <a:rPr lang="en-US" dirty="0" smtClean="0"/>
              <a:t>Physicians, nurses, NAs, physical therapists, occupational therapists, PTAs, PT techs (site dependent)</a:t>
            </a:r>
          </a:p>
          <a:p>
            <a:r>
              <a:rPr lang="en-US" dirty="0" smtClean="0"/>
              <a:t>Coordination of Care</a:t>
            </a:r>
          </a:p>
          <a:p>
            <a:pPr lvl="1"/>
            <a:r>
              <a:rPr lang="en-US" dirty="0" smtClean="0"/>
              <a:t>Nursing, Respiratory Therapy, Occupation Therapy, Respiratory Therapy</a:t>
            </a:r>
          </a:p>
          <a:p>
            <a:r>
              <a:rPr lang="en-US" dirty="0" smtClean="0"/>
              <a:t>Do not forget the family</a:t>
            </a:r>
          </a:p>
          <a:p>
            <a:pPr lvl="1"/>
            <a:r>
              <a:rPr lang="en-US" dirty="0" smtClean="0"/>
              <a:t>Vital members of the patient’s care team!</a:t>
            </a:r>
          </a:p>
          <a:p>
            <a:r>
              <a:rPr lang="en-US" dirty="0" smtClean="0"/>
              <a:t>Communication is key!</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075287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Patient and Caregiver Education</a:t>
            </a:r>
          </a:p>
        </p:txBody>
      </p:sp>
      <p:sp>
        <p:nvSpPr>
          <p:cNvPr id="3" name="Content Placeholder 2"/>
          <p:cNvSpPr>
            <a:spLocks noGrp="1"/>
          </p:cNvSpPr>
          <p:nvPr>
            <p:ph idx="1"/>
          </p:nvPr>
        </p:nvSpPr>
        <p:spPr>
          <a:xfrm>
            <a:off x="1182343" y="1447799"/>
            <a:ext cx="7751345" cy="5251475"/>
          </a:xfrm>
        </p:spPr>
        <p:txBody>
          <a:bodyPr>
            <a:normAutofit lnSpcReduction="10000"/>
          </a:bodyPr>
          <a:lstStyle/>
          <a:p>
            <a:r>
              <a:rPr lang="en-US" dirty="0" smtClean="0"/>
              <a:t>Communication Strategies</a:t>
            </a:r>
            <a:r>
              <a:rPr lang="en-US" baseline="30000" dirty="0" smtClean="0"/>
              <a:t>13</a:t>
            </a:r>
            <a:endParaRPr lang="en-US" dirty="0" smtClean="0"/>
          </a:p>
          <a:p>
            <a:pPr lvl="1"/>
            <a:r>
              <a:rPr lang="en-US" dirty="0" smtClean="0"/>
              <a:t>Simplified speech</a:t>
            </a:r>
          </a:p>
          <a:p>
            <a:pPr lvl="2"/>
            <a:r>
              <a:rPr lang="en-US" dirty="0" smtClean="0"/>
              <a:t>Avoid complex medical terminology</a:t>
            </a:r>
          </a:p>
          <a:p>
            <a:pPr lvl="2"/>
            <a:r>
              <a:rPr lang="en-US" dirty="0" smtClean="0"/>
              <a:t>Especially important for patients with any degree of cognitive impairment or delirium</a:t>
            </a:r>
          </a:p>
          <a:p>
            <a:pPr lvl="1"/>
            <a:r>
              <a:rPr lang="en-US" dirty="0" smtClean="0"/>
              <a:t>Be concrete</a:t>
            </a:r>
          </a:p>
          <a:p>
            <a:pPr lvl="2"/>
            <a:r>
              <a:rPr lang="en-US" dirty="0" smtClean="0"/>
              <a:t>Avoid abstract terminology, metaphors, colloquialisms, etc.</a:t>
            </a:r>
          </a:p>
          <a:p>
            <a:pPr lvl="1"/>
            <a:r>
              <a:rPr lang="en-US" dirty="0" smtClean="0"/>
              <a:t>Be patient with your patients </a:t>
            </a:r>
          </a:p>
          <a:p>
            <a:pPr lvl="2"/>
            <a:r>
              <a:rPr lang="en-US" dirty="0" smtClean="0"/>
              <a:t>Patients may require more time to process information. Take care to ensure they understand directions or questions during therapy session</a:t>
            </a:r>
          </a:p>
          <a:p>
            <a:pPr lvl="1"/>
            <a:endParaRPr lang="en-US" dirty="0"/>
          </a:p>
        </p:txBody>
      </p:sp>
    </p:spTree>
    <p:extLst>
      <p:ext uri="{BB962C8B-B14F-4D97-AF65-F5344CB8AC3E}">
        <p14:creationId xmlns:p14="http://schemas.microsoft.com/office/powerpoint/2010/main" val="461219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effectLst/>
              </a:rPr>
              <a:t>Common Family Concerns/</a:t>
            </a:r>
            <a:r>
              <a:rPr lang="en-US" dirty="0" smtClean="0">
                <a:effectLst/>
              </a:rPr>
              <a:t>Issues</a:t>
            </a:r>
            <a:r>
              <a:rPr lang="en-US" baseline="30000" dirty="0" smtClean="0">
                <a:effectLst/>
              </a:rPr>
              <a:t>14</a:t>
            </a:r>
            <a:endParaRPr lang="en-US" dirty="0"/>
          </a:p>
        </p:txBody>
      </p:sp>
      <p:sp>
        <p:nvSpPr>
          <p:cNvPr id="3" name="Content Placeholder 2"/>
          <p:cNvSpPr>
            <a:spLocks noGrp="1"/>
          </p:cNvSpPr>
          <p:nvPr>
            <p:ph idx="1"/>
          </p:nvPr>
        </p:nvSpPr>
        <p:spPr>
          <a:xfrm>
            <a:off x="1294509" y="1720804"/>
            <a:ext cx="7498080" cy="4800600"/>
          </a:xfrm>
        </p:spPr>
        <p:txBody>
          <a:bodyPr/>
          <a:lstStyle/>
          <a:p>
            <a:r>
              <a:rPr lang="en-US" dirty="0" smtClean="0"/>
              <a:t>Families may be cautious at first about their loved ones exercising while in such a complex medical state</a:t>
            </a:r>
          </a:p>
          <a:p>
            <a:r>
              <a:rPr lang="en-US" dirty="0"/>
              <a:t>70% of first-degree relatives of ICU patients experience anxiety</a:t>
            </a:r>
            <a:r>
              <a:rPr lang="en-US" baseline="30000" dirty="0"/>
              <a:t>14</a:t>
            </a:r>
            <a:endParaRPr lang="en-US" dirty="0"/>
          </a:p>
          <a:p>
            <a:r>
              <a:rPr lang="en-US" dirty="0"/>
              <a:t>35% of family members experience depression</a:t>
            </a:r>
            <a:r>
              <a:rPr lang="en-US" baseline="30000" dirty="0"/>
              <a:t>14</a:t>
            </a:r>
            <a:endParaRPr lang="en-US" dirty="0"/>
          </a:p>
          <a:p>
            <a:endParaRPr lang="en-US" dirty="0" smtClean="0"/>
          </a:p>
          <a:p>
            <a:pPr lvl="1"/>
            <a:endParaRPr lang="en-US" dirty="0"/>
          </a:p>
        </p:txBody>
      </p:sp>
    </p:spTree>
    <p:extLst>
      <p:ext uri="{BB962C8B-B14F-4D97-AF65-F5344CB8AC3E}">
        <p14:creationId xmlns:p14="http://schemas.microsoft.com/office/powerpoint/2010/main" val="2389356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21026"/>
            <a:ext cx="7498080" cy="1613856"/>
          </a:xfrm>
        </p:spPr>
        <p:txBody>
          <a:bodyPr>
            <a:normAutofit/>
          </a:bodyPr>
          <a:lstStyle/>
          <a:p>
            <a:pPr algn="ctr"/>
            <a:r>
              <a:rPr lang="en-US" dirty="0" smtClean="0"/>
              <a:t>Addressing family concerns</a:t>
            </a:r>
            <a:endParaRPr lang="en-US" dirty="0"/>
          </a:p>
        </p:txBody>
      </p:sp>
      <p:sp>
        <p:nvSpPr>
          <p:cNvPr id="3" name="Content Placeholder 2"/>
          <p:cNvSpPr>
            <a:spLocks noGrp="1"/>
          </p:cNvSpPr>
          <p:nvPr>
            <p:ph idx="1"/>
          </p:nvPr>
        </p:nvSpPr>
        <p:spPr>
          <a:xfrm>
            <a:off x="1278831" y="1552688"/>
            <a:ext cx="7498080" cy="5315404"/>
          </a:xfrm>
        </p:spPr>
        <p:txBody>
          <a:bodyPr/>
          <a:lstStyle/>
          <a:p>
            <a:r>
              <a:rPr lang="en-US" dirty="0" smtClean="0"/>
              <a:t>Include them in therapy sessions</a:t>
            </a:r>
          </a:p>
          <a:p>
            <a:pPr lvl="1"/>
            <a:r>
              <a:rPr lang="en-US" dirty="0" smtClean="0"/>
              <a:t>Empower and educate</a:t>
            </a:r>
          </a:p>
          <a:p>
            <a:r>
              <a:rPr lang="en-US" dirty="0" smtClean="0"/>
              <a:t>Identify hospital resources</a:t>
            </a:r>
            <a:r>
              <a:rPr lang="en-US" baseline="30000" dirty="0" smtClean="0"/>
              <a:t>14</a:t>
            </a:r>
            <a:endParaRPr lang="en-US" dirty="0" smtClean="0"/>
          </a:p>
          <a:p>
            <a:pPr lvl="1"/>
            <a:r>
              <a:rPr lang="en-US" dirty="0" smtClean="0"/>
              <a:t>Case managers</a:t>
            </a:r>
          </a:p>
          <a:p>
            <a:pPr lvl="1"/>
            <a:r>
              <a:rPr lang="en-US" dirty="0" smtClean="0"/>
              <a:t>Social workers</a:t>
            </a:r>
          </a:p>
          <a:p>
            <a:pPr lvl="1"/>
            <a:r>
              <a:rPr lang="en-US" dirty="0" smtClean="0"/>
              <a:t>Clergy</a:t>
            </a:r>
          </a:p>
          <a:p>
            <a:pPr lvl="1"/>
            <a:r>
              <a:rPr lang="en-US" dirty="0" smtClean="0"/>
              <a:t>Counselors </a:t>
            </a:r>
          </a:p>
          <a:p>
            <a:r>
              <a:rPr lang="en-US" dirty="0" smtClean="0"/>
              <a:t>Identify community resources</a:t>
            </a:r>
            <a:r>
              <a:rPr lang="en-US" baseline="30000" dirty="0" smtClean="0"/>
              <a:t>14</a:t>
            </a:r>
            <a:endParaRPr lang="en-US" dirty="0" smtClean="0"/>
          </a:p>
          <a:p>
            <a:pPr lvl="1"/>
            <a:r>
              <a:rPr lang="en-US" dirty="0" smtClean="0"/>
              <a:t>Support groups</a:t>
            </a:r>
            <a:endParaRPr lang="en-US" dirty="0"/>
          </a:p>
          <a:p>
            <a:pPr lvl="1"/>
            <a:r>
              <a:rPr lang="en-US" dirty="0" smtClean="0"/>
              <a:t>respite care.</a:t>
            </a:r>
          </a:p>
        </p:txBody>
      </p:sp>
    </p:spTree>
    <p:extLst>
      <p:ext uri="{BB962C8B-B14F-4D97-AF65-F5344CB8AC3E}">
        <p14:creationId xmlns:p14="http://schemas.microsoft.com/office/powerpoint/2010/main" val="2764059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596646" indent="-514350">
              <a:buFont typeface="+mj-lt"/>
              <a:buAutoNum type="arabicPeriod"/>
            </a:pPr>
            <a:r>
              <a:rPr lang="en-US" dirty="0"/>
              <a:t>Lacoske J. Sedation Options for Intubated Intensive Care Unit Patients. Critical care nursing clinics of North America. 2015-03;27:131-145</a:t>
            </a:r>
            <a:r>
              <a:rPr lang="en-US" dirty="0" smtClean="0"/>
              <a:t>.</a:t>
            </a:r>
          </a:p>
          <a:p>
            <a:pPr marL="596646" indent="-514350">
              <a:buFont typeface="+mj-lt"/>
              <a:buAutoNum type="arabicPeriod"/>
            </a:pPr>
            <a:r>
              <a:rPr lang="en-US" dirty="0"/>
              <a:t>Acute Care Section‐APTA Task Force on Lab Values. (2013). Lab Values Interpretation Resources. Retrieved from </a:t>
            </a:r>
            <a:r>
              <a:rPr lang="en-US" dirty="0">
                <a:hlinkClick r:id="rId2"/>
              </a:rPr>
              <a:t>http://c.ymcdn.com/sites/www.acutept.org/resource/resmgr/imported/</a:t>
            </a:r>
            <a:r>
              <a:rPr lang="en-US" dirty="0" smtClean="0">
                <a:hlinkClick r:id="rId2"/>
              </a:rPr>
              <a:t>labvalues.pdf</a:t>
            </a:r>
            <a:endParaRPr lang="en-US" dirty="0" smtClean="0"/>
          </a:p>
          <a:p>
            <a:pPr marL="596646" indent="-514350">
              <a:buFont typeface="+mj-lt"/>
              <a:buAutoNum type="arabicPeriod"/>
            </a:pPr>
            <a:r>
              <a:rPr lang="en-US" dirty="0"/>
              <a:t>Perme C. ICU EQUIPMENT, LINES &amp; TUBES: LIFELINE OR TRIPLINE?. Presented at CSM 2012, Chicago, Illinois</a:t>
            </a:r>
            <a:r>
              <a:rPr lang="en-US" dirty="0" smtClean="0"/>
              <a:t>.</a:t>
            </a:r>
          </a:p>
          <a:p>
            <a:pPr marL="596646" indent="-514350">
              <a:buFont typeface="+mj-lt"/>
              <a:buAutoNum type="arabicPeriod"/>
            </a:pPr>
            <a:r>
              <a:rPr lang="en-US" dirty="0"/>
              <a:t>Jordan, J. (2010). Modes of Ventilation . Retrieved from http://www.ucdenver.edu/academics/colleges/medicalschool/departments/surgery/education/CriticalCareTalks/Documents/ModesOfVentilation.pdf</a:t>
            </a:r>
            <a:endParaRPr lang="en-US" dirty="0" smtClean="0"/>
          </a:p>
          <a:p>
            <a:pPr marL="596646" lvl="0" indent="-514350">
              <a:buFont typeface="+mj-lt"/>
              <a:buAutoNum type="arabicPeriod"/>
            </a:pPr>
            <a:r>
              <a:rPr lang="en-US" dirty="0"/>
              <a:t>Kayambu G. Physical therapy for the critically ill in the ICU: a systematic review and meta-analysis. </a:t>
            </a:r>
            <a:r>
              <a:rPr lang="en-US" i="1" dirty="0"/>
              <a:t>Critical care medicine.</a:t>
            </a:r>
            <a:r>
              <a:rPr lang="en-US" dirty="0"/>
              <a:t> 2013-06;41:1543-1554</a:t>
            </a:r>
            <a:r>
              <a:rPr lang="en-US" dirty="0" smtClean="0"/>
              <a:t>.</a:t>
            </a:r>
          </a:p>
          <a:p>
            <a:pPr marL="596646" indent="-514350">
              <a:buFont typeface="+mj-lt"/>
              <a:buAutoNum type="arabicPeriod"/>
            </a:pPr>
            <a:r>
              <a:rPr lang="en-US" dirty="0"/>
              <a:t>Klein K. Clinical and Psychologic Effects of Early Mobilization in Patients Treated in a Neurologic ICU: A Comparative Study. </a:t>
            </a:r>
            <a:r>
              <a:rPr lang="en-US" i="1" dirty="0"/>
              <a:t>Critical care medicine.</a:t>
            </a:r>
            <a:r>
              <a:rPr lang="en-US" dirty="0"/>
              <a:t> 2014-12-16;1</a:t>
            </a:r>
            <a:r>
              <a:rPr lang="en-US" dirty="0" smtClean="0"/>
              <a:t>.</a:t>
            </a:r>
          </a:p>
          <a:p>
            <a:pPr marL="596646" indent="-514350">
              <a:buFont typeface="+mj-lt"/>
              <a:buAutoNum type="arabicPeriod"/>
            </a:pPr>
            <a:r>
              <a:rPr lang="en-US" dirty="0" smtClean="0"/>
              <a:t>Witcher </a:t>
            </a:r>
            <a:r>
              <a:rPr lang="en-US" dirty="0"/>
              <a:t>R. Effect of early mobilization on sedation practices in the neurosciences intensive care unit: A preimplementation and postimplementation evaluation. </a:t>
            </a:r>
            <a:r>
              <a:rPr lang="en-US" i="1" dirty="0"/>
              <a:t>Journal of critical care.</a:t>
            </a:r>
            <a:r>
              <a:rPr lang="en-US" dirty="0"/>
              <a:t> 2014-12-11;null.</a:t>
            </a:r>
          </a:p>
          <a:p>
            <a:pPr marL="596646" indent="-514350">
              <a:buFont typeface="+mj-lt"/>
              <a:buAutoNum type="arabicPeriod"/>
            </a:pPr>
            <a:endParaRPr lang="en-US" dirty="0"/>
          </a:p>
          <a:p>
            <a:pPr marL="596646" indent="-514350">
              <a:buFont typeface="+mj-lt"/>
              <a:buAutoNum type="arabicPeriod"/>
            </a:pPr>
            <a:endParaRPr lang="en-US" dirty="0"/>
          </a:p>
          <a:p>
            <a:pPr marL="596646" lvl="0" indent="-514350">
              <a:buFont typeface="+mj-lt"/>
              <a:buAutoNum type="arabicPeriod"/>
            </a:pPr>
            <a:endParaRPr lang="en-US" dirty="0"/>
          </a:p>
          <a:p>
            <a:pPr marL="596646" indent="-514350">
              <a:buFont typeface="+mj-lt"/>
              <a:buAutoNum type="arabicPeriod"/>
            </a:pPr>
            <a:endParaRPr lang="en-US" dirty="0" smtClean="0"/>
          </a:p>
          <a:p>
            <a:pPr marL="596646" indent="-514350">
              <a:buFont typeface="+mj-lt"/>
              <a:buAutoNum type="arabicPeriod"/>
            </a:pPr>
            <a:endParaRPr lang="en-US" dirty="0"/>
          </a:p>
          <a:p>
            <a:pPr marL="596646" indent="-514350">
              <a:buFont typeface="+mj-lt"/>
              <a:buAutoNum type="arabicPeriod"/>
            </a:pPr>
            <a:endParaRPr lang="en-US" dirty="0"/>
          </a:p>
          <a:p>
            <a:pPr marL="596646" indent="-514350">
              <a:buFont typeface="+mj-lt"/>
              <a:buAutoNum type="arabicPeriod"/>
            </a:pPr>
            <a:endParaRPr lang="en-US" dirty="0"/>
          </a:p>
          <a:p>
            <a:pPr marL="596646" lvl="0" indent="-514350">
              <a:buFont typeface="+mj-lt"/>
              <a:buAutoNum type="arabicPeriod"/>
            </a:pPr>
            <a:endParaRPr lang="en-US" dirty="0"/>
          </a:p>
          <a:p>
            <a:pPr marL="596646" indent="-514350">
              <a:buFont typeface="+mj-lt"/>
              <a:buAutoNum type="arabicPeriod"/>
            </a:pPr>
            <a:endParaRPr lang="en-US" dirty="0"/>
          </a:p>
          <a:p>
            <a:pPr marL="596646" indent="-514350">
              <a:buFont typeface="+mj-lt"/>
              <a:buAutoNum type="arabicPeriod"/>
            </a:pPr>
            <a:endParaRPr lang="en-US" dirty="0"/>
          </a:p>
          <a:p>
            <a:pPr marL="596646" indent="-514350">
              <a:buFont typeface="+mj-lt"/>
              <a:buAutoNum type="arabicPeriod"/>
            </a:pPr>
            <a:endParaRPr lang="en-US" dirty="0"/>
          </a:p>
          <a:p>
            <a:pPr marL="596646" indent="-514350">
              <a:buFont typeface="+mj-lt"/>
              <a:buAutoNum type="arabicPeriod"/>
            </a:pPr>
            <a:endParaRPr lang="en-US" dirty="0" smtClean="0"/>
          </a:p>
        </p:txBody>
      </p:sp>
    </p:spTree>
    <p:extLst>
      <p:ext uri="{BB962C8B-B14F-4D97-AF65-F5344CB8AC3E}">
        <p14:creationId xmlns:p14="http://schemas.microsoft.com/office/powerpoint/2010/main" val="2632047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596646" indent="-514350">
              <a:buFont typeface="+mj-lt"/>
              <a:buAutoNum type="arabicPeriod" startAt="9"/>
            </a:pPr>
            <a:endParaRPr lang="en-US" dirty="0" smtClean="0"/>
          </a:p>
          <a:p>
            <a:pPr marL="596646" indent="-514350">
              <a:buFont typeface="+mj-lt"/>
              <a:buAutoNum type="arabicPeriod" startAt="8"/>
            </a:pPr>
            <a:r>
              <a:rPr lang="en-US" dirty="0"/>
              <a:t>Hodgson CL. Expert consensus and recommendations on safety criteria for active mobilization of mechanically ventilated critically ill adults. </a:t>
            </a:r>
            <a:r>
              <a:rPr lang="en-US" i="1" dirty="0"/>
              <a:t>Critical care (London, England).</a:t>
            </a:r>
            <a:r>
              <a:rPr lang="en-US" dirty="0"/>
              <a:t> 2014-12-04;18:658.</a:t>
            </a:r>
          </a:p>
          <a:p>
            <a:pPr marL="596646" indent="-514350">
              <a:buFont typeface="+mj-lt"/>
              <a:buAutoNum type="arabicPeriod" startAt="8"/>
            </a:pPr>
            <a:r>
              <a:rPr lang="en-US" dirty="0" smtClean="0"/>
              <a:t>Campbell MR. Implementation of early exercise and progressive mobility: steps to success. Critical care nurse. 2015-02;35:82-88.</a:t>
            </a:r>
          </a:p>
          <a:p>
            <a:pPr marL="596646" indent="-514350">
              <a:buFont typeface="+mj-lt"/>
              <a:buAutoNum type="arabicPeriod" startAt="8"/>
            </a:pPr>
            <a:r>
              <a:rPr lang="en-US" dirty="0" smtClean="0"/>
              <a:t>Davis </a:t>
            </a:r>
            <a:r>
              <a:rPr lang="en-US" dirty="0"/>
              <a:t>J. Mobilization of ventilated older adults. </a:t>
            </a:r>
            <a:r>
              <a:rPr lang="en-US" i="1" dirty="0"/>
              <a:t>Journal of geriatric physical therapy (2001).</a:t>
            </a:r>
            <a:r>
              <a:rPr lang="en-US" dirty="0"/>
              <a:t> 2013-10;36:162-168</a:t>
            </a:r>
            <a:r>
              <a:rPr lang="en-US" dirty="0" smtClean="0"/>
              <a:t>.</a:t>
            </a:r>
          </a:p>
          <a:p>
            <a:pPr marL="596646" indent="-514350">
              <a:buFont typeface="+mj-lt"/>
              <a:buAutoNum type="arabicPeriod" startAt="8"/>
            </a:pPr>
            <a:r>
              <a:rPr lang="en-US" dirty="0" smtClean="0"/>
              <a:t>Li </a:t>
            </a:r>
            <a:r>
              <a:rPr lang="en-US" dirty="0"/>
              <a:t>Z. Active mobilization for mechanically ventilated patients: a systematic review. </a:t>
            </a:r>
            <a:r>
              <a:rPr lang="en-US" i="1" dirty="0"/>
              <a:t>Archives of physical medicine and rehabilitation.</a:t>
            </a:r>
            <a:r>
              <a:rPr lang="en-US" dirty="0"/>
              <a:t> 2013-03;94:551-561</a:t>
            </a:r>
            <a:r>
              <a:rPr lang="en-US" dirty="0" smtClean="0"/>
              <a:t>.</a:t>
            </a:r>
          </a:p>
          <a:p>
            <a:pPr marL="596646" indent="-514350">
              <a:buFont typeface="+mj-lt"/>
              <a:buAutoNum type="arabicPeriod" startAt="8"/>
            </a:pPr>
            <a:r>
              <a:rPr lang="en-US" dirty="0" smtClean="0"/>
              <a:t>Zanni</a:t>
            </a:r>
            <a:r>
              <a:rPr lang="en-US" dirty="0"/>
              <a:t>, J., &amp; Needham, D. (2010). CEU: Promoting Early Mobility and Rehabilitation in the Intensive Care Unit. Retrieved from </a:t>
            </a:r>
            <a:r>
              <a:rPr lang="en-US" dirty="0">
                <a:hlinkClick r:id="rId2"/>
              </a:rPr>
              <a:t>http://www.apta.org/PTinMotion/2010/5/Feature/</a:t>
            </a:r>
            <a:r>
              <a:rPr lang="en-US" dirty="0" smtClean="0">
                <a:hlinkClick r:id="rId2"/>
              </a:rPr>
              <a:t>PromotingEarlyMobility</a:t>
            </a:r>
            <a:endParaRPr lang="en-US" dirty="0" smtClean="0"/>
          </a:p>
          <a:p>
            <a:pPr marL="596646" indent="-514350">
              <a:buFont typeface="+mj-lt"/>
              <a:buAutoNum type="arabicPeriod" startAt="8"/>
            </a:pPr>
            <a:r>
              <a:rPr lang="en-US" dirty="0" smtClean="0"/>
              <a:t>Vanderbilt </a:t>
            </a:r>
            <a:r>
              <a:rPr lang="en-US" dirty="0"/>
              <a:t>University Medical Center. (2013). Family Engagement and Empowerment. Retrieved from </a:t>
            </a:r>
            <a:r>
              <a:rPr lang="en-US" dirty="0">
                <a:hlinkClick r:id="rId3"/>
              </a:rPr>
              <a:t>http://www.icudelirium.org/family.html</a:t>
            </a:r>
            <a:r>
              <a:rPr lang="en-US" dirty="0" smtClean="0">
                <a:hlinkClick r:id="rId3"/>
              </a:rPr>
              <a:t>/</a:t>
            </a:r>
            <a:endParaRPr lang="en-US" dirty="0" smtClean="0"/>
          </a:p>
          <a:p>
            <a:pPr marL="596646" indent="-514350">
              <a:buFont typeface="+mj-lt"/>
              <a:buAutoNum type="arabicPeriod" startAt="8"/>
            </a:pPr>
            <a:r>
              <a:rPr lang="en-US" dirty="0"/>
              <a:t>Latchem J. Physiotherapy for vegetative and minimally conscious state patients: family perceptions and experiences. Disability and rehabilitation. 2015-02-11;1-8.</a:t>
            </a:r>
          </a:p>
          <a:p>
            <a:pPr marL="596646" indent="-514350">
              <a:buFont typeface="+mj-lt"/>
              <a:buAutoNum type="arabicPeriod" startAt="8"/>
            </a:pPr>
            <a:endParaRPr lang="en-US" dirty="0"/>
          </a:p>
          <a:p>
            <a:pPr marL="82296" indent="0">
              <a:buNone/>
            </a:pPr>
            <a:endParaRPr lang="en-US" dirty="0"/>
          </a:p>
        </p:txBody>
      </p:sp>
    </p:spTree>
    <p:extLst>
      <p:ext uri="{BB962C8B-B14F-4D97-AF65-F5344CB8AC3E}">
        <p14:creationId xmlns:p14="http://schemas.microsoft.com/office/powerpoint/2010/main" val="116448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Considerations for PT in ICU</a:t>
            </a:r>
            <a:endParaRPr lang="en-US" dirty="0"/>
          </a:p>
        </p:txBody>
      </p:sp>
      <p:sp>
        <p:nvSpPr>
          <p:cNvPr id="3" name="Content Placeholder 2"/>
          <p:cNvSpPr>
            <a:spLocks noGrp="1"/>
          </p:cNvSpPr>
          <p:nvPr>
            <p:ph idx="1"/>
          </p:nvPr>
        </p:nvSpPr>
        <p:spPr>
          <a:xfrm>
            <a:off x="1435608" y="1775162"/>
            <a:ext cx="7498080" cy="4800600"/>
          </a:xfrm>
        </p:spPr>
        <p:txBody>
          <a:bodyPr/>
          <a:lstStyle/>
          <a:p>
            <a:r>
              <a:rPr lang="en-US" dirty="0" smtClean="0"/>
              <a:t>Setting type</a:t>
            </a:r>
          </a:p>
          <a:p>
            <a:r>
              <a:rPr lang="en-US" dirty="0" smtClean="0"/>
              <a:t>Lines/Leads/Tubes</a:t>
            </a:r>
          </a:p>
          <a:p>
            <a:r>
              <a:rPr lang="en-US" dirty="0" smtClean="0"/>
              <a:t>Medications</a:t>
            </a:r>
          </a:p>
          <a:p>
            <a:r>
              <a:rPr lang="en-US" dirty="0" smtClean="0"/>
              <a:t>Respiratory status</a:t>
            </a:r>
          </a:p>
          <a:p>
            <a:r>
              <a:rPr lang="en-US" dirty="0" smtClean="0"/>
              <a:t>Lab values</a:t>
            </a:r>
          </a:p>
          <a:p>
            <a:r>
              <a:rPr lang="en-US" dirty="0" smtClean="0"/>
              <a:t>Chart review</a:t>
            </a:r>
          </a:p>
          <a:p>
            <a:r>
              <a:rPr lang="en-US" dirty="0" smtClean="0"/>
              <a:t>Medical complexity</a:t>
            </a:r>
          </a:p>
          <a:p>
            <a:pPr marL="82296" indent="0">
              <a:buNone/>
            </a:pPr>
            <a:endParaRPr lang="en-US" dirty="0"/>
          </a:p>
        </p:txBody>
      </p:sp>
    </p:spTree>
    <p:extLst>
      <p:ext uri="{BB962C8B-B14F-4D97-AF65-F5344CB8AC3E}">
        <p14:creationId xmlns:p14="http://schemas.microsoft.com/office/powerpoint/2010/main" val="143634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Settings</a:t>
            </a:r>
            <a:endParaRPr lang="en-US" dirty="0"/>
          </a:p>
        </p:txBody>
      </p:sp>
      <p:sp>
        <p:nvSpPr>
          <p:cNvPr id="3" name="Content Placeholder 2"/>
          <p:cNvSpPr>
            <a:spLocks noGrp="1"/>
          </p:cNvSpPr>
          <p:nvPr>
            <p:ph idx="1"/>
          </p:nvPr>
        </p:nvSpPr>
        <p:spPr>
          <a:xfrm>
            <a:off x="1139693" y="1417638"/>
            <a:ext cx="8004307" cy="5115327"/>
          </a:xfrm>
        </p:spPr>
        <p:txBody>
          <a:bodyPr>
            <a:normAutofit/>
          </a:bodyPr>
          <a:lstStyle/>
          <a:p>
            <a:r>
              <a:rPr lang="en-US" sz="3000" dirty="0" smtClean="0"/>
              <a:t>Neuroscience Intensive Care Unit (NSICU)</a:t>
            </a:r>
          </a:p>
          <a:p>
            <a:pPr lvl="1"/>
            <a:r>
              <a:rPr lang="en-US" sz="2600" dirty="0" smtClean="0"/>
              <a:t>Brain tumors, brain aneurysms, strokes, SCI, etc.</a:t>
            </a:r>
          </a:p>
          <a:p>
            <a:r>
              <a:rPr lang="en-US" sz="3000" dirty="0" smtClean="0"/>
              <a:t>Cardiac Intensive Care Unit (CICU)</a:t>
            </a:r>
          </a:p>
          <a:p>
            <a:r>
              <a:rPr lang="en-US" sz="3000" dirty="0" smtClean="0"/>
              <a:t>Cardiothoracic Surgical Intensive Care Unit (CTICU)</a:t>
            </a:r>
          </a:p>
          <a:p>
            <a:pPr lvl="1"/>
            <a:r>
              <a:rPr lang="en-US" sz="2600" dirty="0" smtClean="0"/>
              <a:t>Cardiac. Heart/lung transplants, thoracic surgeries, vascular conditions</a:t>
            </a:r>
          </a:p>
          <a:p>
            <a:r>
              <a:rPr lang="en-US" sz="3000" dirty="0" smtClean="0"/>
              <a:t>Surgical Intensive Care Unit (SICU)</a:t>
            </a:r>
          </a:p>
          <a:p>
            <a:pPr lvl="1"/>
            <a:r>
              <a:rPr lang="en-US" sz="2600" dirty="0" smtClean="0"/>
              <a:t>Acute traumas</a:t>
            </a:r>
          </a:p>
          <a:p>
            <a:r>
              <a:rPr lang="en-US" sz="3000" dirty="0" smtClean="0"/>
              <a:t>Medicine Intensive Care Unit (MICU)</a:t>
            </a:r>
          </a:p>
          <a:p>
            <a:pPr lvl="1"/>
            <a:endParaRPr lang="en-US" dirty="0"/>
          </a:p>
        </p:txBody>
      </p:sp>
    </p:spTree>
    <p:extLst>
      <p:ext uri="{BB962C8B-B14F-4D97-AF65-F5344CB8AC3E}">
        <p14:creationId xmlns:p14="http://schemas.microsoft.com/office/powerpoint/2010/main" val="109862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Lines, Leads, and Tubes</a:t>
            </a:r>
            <a:r>
              <a:rPr lang="en-US" baseline="30000" dirty="0" smtClean="0"/>
              <a:t>3</a:t>
            </a:r>
            <a:endParaRPr lang="en-US" dirty="0"/>
          </a:p>
        </p:txBody>
      </p:sp>
      <p:sp>
        <p:nvSpPr>
          <p:cNvPr id="3" name="Content Placeholder 2"/>
          <p:cNvSpPr>
            <a:spLocks noGrp="1"/>
          </p:cNvSpPr>
          <p:nvPr>
            <p:ph idx="1"/>
          </p:nvPr>
        </p:nvSpPr>
        <p:spPr>
          <a:xfrm>
            <a:off x="1155974" y="1567763"/>
            <a:ext cx="7777714" cy="4800600"/>
          </a:xfrm>
        </p:spPr>
        <p:txBody>
          <a:bodyPr>
            <a:normAutofit/>
          </a:bodyPr>
          <a:lstStyle/>
          <a:p>
            <a:r>
              <a:rPr lang="en-US" dirty="0" smtClean="0"/>
              <a:t>Central Access</a:t>
            </a:r>
          </a:p>
          <a:p>
            <a:r>
              <a:rPr lang="en-US" dirty="0" smtClean="0"/>
              <a:t>Catheters</a:t>
            </a:r>
          </a:p>
          <a:p>
            <a:r>
              <a:rPr lang="en-US" dirty="0" smtClean="0"/>
              <a:t>Feeding tubes</a:t>
            </a:r>
          </a:p>
          <a:p>
            <a:r>
              <a:rPr lang="en-US" dirty="0" smtClean="0"/>
              <a:t>Chest tubes</a:t>
            </a:r>
          </a:p>
          <a:p>
            <a:r>
              <a:rPr lang="en-US" dirty="0" smtClean="0"/>
              <a:t>Drains</a:t>
            </a:r>
          </a:p>
          <a:p>
            <a:r>
              <a:rPr lang="en-US" dirty="0" smtClean="0"/>
              <a:t>Wound management systems</a:t>
            </a:r>
          </a:p>
          <a:p>
            <a:r>
              <a:rPr lang="en-US" dirty="0" smtClean="0"/>
              <a:t>Telemetry</a:t>
            </a:r>
          </a:p>
        </p:txBody>
      </p:sp>
      <p:pic>
        <p:nvPicPr>
          <p:cNvPr id="4" name="Picture 3"/>
          <p:cNvPicPr>
            <a:picLocks noChangeAspect="1"/>
          </p:cNvPicPr>
          <p:nvPr/>
        </p:nvPicPr>
        <p:blipFill>
          <a:blip r:embed="rId3"/>
          <a:stretch>
            <a:fillRect/>
          </a:stretch>
        </p:blipFill>
        <p:spPr>
          <a:xfrm>
            <a:off x="5490634" y="1930400"/>
            <a:ext cx="2159000" cy="2070100"/>
          </a:xfrm>
          <a:prstGeom prst="rect">
            <a:avLst/>
          </a:prstGeom>
        </p:spPr>
      </p:pic>
    </p:spTree>
    <p:extLst>
      <p:ext uri="{BB962C8B-B14F-4D97-AF65-F5344CB8AC3E}">
        <p14:creationId xmlns:p14="http://schemas.microsoft.com/office/powerpoint/2010/main" val="115567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Samples of a few Lines/Leads/Tubes</a:t>
            </a:r>
            <a:endParaRPr lang="en-US" dirty="0"/>
          </a:p>
        </p:txBody>
      </p:sp>
      <p:sp>
        <p:nvSpPr>
          <p:cNvPr id="3" name="Content Placeholder 2"/>
          <p:cNvSpPr>
            <a:spLocks noGrp="1"/>
          </p:cNvSpPr>
          <p:nvPr>
            <p:ph idx="1"/>
          </p:nvPr>
        </p:nvSpPr>
        <p:spPr>
          <a:xfrm>
            <a:off x="1435608" y="2209800"/>
            <a:ext cx="7498080" cy="4800600"/>
          </a:xfrm>
        </p:spPr>
        <p:txBody>
          <a:bodyPr/>
          <a:lstStyle/>
          <a:p>
            <a:r>
              <a:rPr lang="en-US" dirty="0" smtClean="0"/>
              <a:t>The following slides show just a few visual examples of some common lines you may encounter in the ICU</a:t>
            </a:r>
          </a:p>
          <a:p>
            <a:endParaRPr lang="en-US" dirty="0"/>
          </a:p>
        </p:txBody>
      </p:sp>
    </p:spTree>
    <p:extLst>
      <p:ext uri="{BB962C8B-B14F-4D97-AF65-F5344CB8AC3E}">
        <p14:creationId xmlns:p14="http://schemas.microsoft.com/office/powerpoint/2010/main" val="162118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Central Venous Catheter</a:t>
            </a:r>
            <a:endParaRPr lang="en-US" dirty="0"/>
          </a:p>
        </p:txBody>
      </p:sp>
      <p:pic>
        <p:nvPicPr>
          <p:cNvPr id="4" name="Content Placeholder 3"/>
          <p:cNvPicPr>
            <a:picLocks noGrp="1" noChangeAspect="1"/>
          </p:cNvPicPr>
          <p:nvPr>
            <p:ph idx="1"/>
          </p:nvPr>
        </p:nvPicPr>
        <p:blipFill>
          <a:blip r:embed="rId3"/>
          <a:srcRect t="5497" b="5497"/>
          <a:stretch>
            <a:fillRect/>
          </a:stretch>
        </p:blipFill>
        <p:spPr/>
      </p:pic>
    </p:spTree>
    <p:extLst>
      <p:ext uri="{BB962C8B-B14F-4D97-AF65-F5344CB8AC3E}">
        <p14:creationId xmlns:p14="http://schemas.microsoft.com/office/powerpoint/2010/main" val="2921716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PICC/Power PICC Line</a:t>
            </a:r>
            <a:endParaRPr lang="en-US" dirty="0"/>
          </a:p>
        </p:txBody>
      </p:sp>
      <p:pic>
        <p:nvPicPr>
          <p:cNvPr id="4" name="Content Placeholder 3"/>
          <p:cNvPicPr>
            <a:picLocks noGrp="1" noChangeAspect="1"/>
          </p:cNvPicPr>
          <p:nvPr>
            <p:ph idx="1"/>
          </p:nvPr>
        </p:nvPicPr>
        <p:blipFill>
          <a:blip r:embed="rId3"/>
          <a:srcRect t="7324" b="7324"/>
          <a:stretch>
            <a:fillRect/>
          </a:stretch>
        </p:blipFill>
        <p:spPr/>
      </p:pic>
    </p:spTree>
    <p:extLst>
      <p:ext uri="{BB962C8B-B14F-4D97-AF65-F5344CB8AC3E}">
        <p14:creationId xmlns:p14="http://schemas.microsoft.com/office/powerpoint/2010/main" val="84749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Swan-</a:t>
            </a:r>
            <a:r>
              <a:rPr lang="en-US" dirty="0" err="1" smtClean="0"/>
              <a:t>Ganz</a:t>
            </a:r>
            <a:r>
              <a:rPr lang="en-US" dirty="0" smtClean="0"/>
              <a:t> Catheter</a:t>
            </a:r>
            <a:endParaRPr lang="en-US" dirty="0"/>
          </a:p>
        </p:txBody>
      </p:sp>
      <p:pic>
        <p:nvPicPr>
          <p:cNvPr id="5" name="Content Placeholder 4"/>
          <p:cNvPicPr>
            <a:picLocks noGrp="1" noChangeAspect="1"/>
          </p:cNvPicPr>
          <p:nvPr>
            <p:ph idx="1"/>
          </p:nvPr>
        </p:nvPicPr>
        <p:blipFill>
          <a:blip r:embed="rId3"/>
          <a:srcRect l="4413" r="4413"/>
          <a:stretch>
            <a:fillRect/>
          </a:stretch>
        </p:blipFill>
        <p:spPr>
          <a:xfrm>
            <a:off x="1591734" y="1868356"/>
            <a:ext cx="6444488" cy="4126044"/>
          </a:xfrm>
        </p:spPr>
      </p:pic>
    </p:spTree>
    <p:extLst>
      <p:ext uri="{BB962C8B-B14F-4D97-AF65-F5344CB8AC3E}">
        <p14:creationId xmlns:p14="http://schemas.microsoft.com/office/powerpoint/2010/main" val="3763260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5693</TotalTime>
  <Words>2891</Words>
  <Application>Microsoft Macintosh PowerPoint</Application>
  <PresentationFormat>On-screen Show (4:3)</PresentationFormat>
  <Paragraphs>377</Paragraphs>
  <Slides>28</Slides>
  <Notes>23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Solstice</vt:lpstr>
      <vt:lpstr>Physical Therapy in the ICU</vt:lpstr>
      <vt:lpstr>Objectives</vt:lpstr>
      <vt:lpstr>Considerations for PT in ICU</vt:lpstr>
      <vt:lpstr>Settings</vt:lpstr>
      <vt:lpstr>Lines, Leads, and Tubes3</vt:lpstr>
      <vt:lpstr>Samples of a few Lines/Leads/Tubes</vt:lpstr>
      <vt:lpstr>Central Venous Catheter</vt:lpstr>
      <vt:lpstr>PICC/Power PICC Line</vt:lpstr>
      <vt:lpstr>Swan-Ganz Catheter</vt:lpstr>
      <vt:lpstr>NG tube</vt:lpstr>
      <vt:lpstr>Chest Tubes</vt:lpstr>
      <vt:lpstr>Medications1</vt:lpstr>
      <vt:lpstr>Respiratory Status4</vt:lpstr>
      <vt:lpstr>Lab Values2</vt:lpstr>
      <vt:lpstr>Chart reviews</vt:lpstr>
      <vt:lpstr>Complications from bed rest</vt:lpstr>
      <vt:lpstr>Early Mobility</vt:lpstr>
      <vt:lpstr>Indications for ICU mobility8 </vt:lpstr>
      <vt:lpstr>Contraindications for ICU mobility9 </vt:lpstr>
      <vt:lpstr>Preparing for Early Mobility9</vt:lpstr>
      <vt:lpstr>When to discontinue session9</vt:lpstr>
      <vt:lpstr>Early Mobility</vt:lpstr>
      <vt:lpstr>Interdisciplinary team12</vt:lpstr>
      <vt:lpstr>Patient and Caregiver Education</vt:lpstr>
      <vt:lpstr>Common Family Concerns/Issues14</vt:lpstr>
      <vt:lpstr>Addressing family concerns</vt:lpstr>
      <vt:lpstr>References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Mull</dc:creator>
  <cp:lastModifiedBy>James Mull</cp:lastModifiedBy>
  <cp:revision>111</cp:revision>
  <dcterms:created xsi:type="dcterms:W3CDTF">2015-03-25T14:42:54Z</dcterms:created>
  <dcterms:modified xsi:type="dcterms:W3CDTF">2015-04-17T19:48:27Z</dcterms:modified>
</cp:coreProperties>
</file>