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2" r:id="rId1"/>
  </p:sldMasterIdLst>
  <p:notesMasterIdLst>
    <p:notesMasterId r:id="rId88"/>
  </p:notesMasterIdLst>
  <p:sldIdLst>
    <p:sldId id="256" r:id="rId2"/>
    <p:sldId id="257" r:id="rId3"/>
    <p:sldId id="288" r:id="rId4"/>
    <p:sldId id="261" r:id="rId5"/>
    <p:sldId id="272" r:id="rId6"/>
    <p:sldId id="273" r:id="rId7"/>
    <p:sldId id="283" r:id="rId8"/>
    <p:sldId id="282" r:id="rId9"/>
    <p:sldId id="274" r:id="rId10"/>
    <p:sldId id="284" r:id="rId11"/>
    <p:sldId id="275" r:id="rId12"/>
    <p:sldId id="280" r:id="rId13"/>
    <p:sldId id="264" r:id="rId14"/>
    <p:sldId id="269" r:id="rId15"/>
    <p:sldId id="297" r:id="rId16"/>
    <p:sldId id="316" r:id="rId17"/>
    <p:sldId id="298" r:id="rId18"/>
    <p:sldId id="302" r:id="rId19"/>
    <p:sldId id="303" r:id="rId20"/>
    <p:sldId id="294" r:id="rId21"/>
    <p:sldId id="295" r:id="rId22"/>
    <p:sldId id="321" r:id="rId23"/>
    <p:sldId id="268" r:id="rId24"/>
    <p:sldId id="263" r:id="rId25"/>
    <p:sldId id="265" r:id="rId26"/>
    <p:sldId id="286" r:id="rId27"/>
    <p:sldId id="266" r:id="rId28"/>
    <p:sldId id="285" r:id="rId29"/>
    <p:sldId id="287" r:id="rId30"/>
    <p:sldId id="267" r:id="rId31"/>
    <p:sldId id="304" r:id="rId32"/>
    <p:sldId id="319" r:id="rId33"/>
    <p:sldId id="317" r:id="rId34"/>
    <p:sldId id="281" r:id="rId35"/>
    <p:sldId id="299" r:id="rId36"/>
    <p:sldId id="305" r:id="rId37"/>
    <p:sldId id="306" r:id="rId38"/>
    <p:sldId id="330" r:id="rId39"/>
    <p:sldId id="300" r:id="rId40"/>
    <p:sldId id="301" r:id="rId41"/>
    <p:sldId id="258" r:id="rId42"/>
    <p:sldId id="260" r:id="rId43"/>
    <p:sldId id="324" r:id="rId44"/>
    <p:sldId id="325" r:id="rId45"/>
    <p:sldId id="331" r:id="rId46"/>
    <p:sldId id="307" r:id="rId47"/>
    <p:sldId id="308" r:id="rId48"/>
    <p:sldId id="310" r:id="rId49"/>
    <p:sldId id="309" r:id="rId50"/>
    <p:sldId id="311" r:id="rId51"/>
    <p:sldId id="313" r:id="rId52"/>
    <p:sldId id="312" r:id="rId53"/>
    <p:sldId id="314" r:id="rId54"/>
    <p:sldId id="315" r:id="rId55"/>
    <p:sldId id="320" r:id="rId56"/>
    <p:sldId id="271" r:id="rId57"/>
    <p:sldId id="276" r:id="rId58"/>
    <p:sldId id="277" r:id="rId59"/>
    <p:sldId id="326" r:id="rId60"/>
    <p:sldId id="278" r:id="rId61"/>
    <p:sldId id="322" r:id="rId62"/>
    <p:sldId id="327" r:id="rId63"/>
    <p:sldId id="328" r:id="rId64"/>
    <p:sldId id="329" r:id="rId65"/>
    <p:sldId id="332" r:id="rId66"/>
    <p:sldId id="333" r:id="rId67"/>
    <p:sldId id="334" r:id="rId68"/>
    <p:sldId id="335" r:id="rId69"/>
    <p:sldId id="289" r:id="rId70"/>
    <p:sldId id="290" r:id="rId71"/>
    <p:sldId id="291" r:id="rId72"/>
    <p:sldId id="336" r:id="rId73"/>
    <p:sldId id="337" r:id="rId74"/>
    <p:sldId id="338" r:id="rId75"/>
    <p:sldId id="339" r:id="rId76"/>
    <p:sldId id="340" r:id="rId77"/>
    <p:sldId id="341" r:id="rId78"/>
    <p:sldId id="342" r:id="rId79"/>
    <p:sldId id="292" r:id="rId80"/>
    <p:sldId id="293" r:id="rId81"/>
    <p:sldId id="270" r:id="rId82"/>
    <p:sldId id="296" r:id="rId83"/>
    <p:sldId id="259" r:id="rId84"/>
    <p:sldId id="318" r:id="rId85"/>
    <p:sldId id="323" r:id="rId86"/>
    <p:sldId id="262"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72" autoAdjust="0"/>
  </p:normalViewPr>
  <p:slideViewPr>
    <p:cSldViewPr snapToGrid="0" snapToObjects="1">
      <p:cViewPr>
        <p:scale>
          <a:sx n="68" d="100"/>
          <a:sy n="68" d="100"/>
        </p:scale>
        <p:origin x="-1408"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E41244-671A-3B41-AE45-C80E3153C41D}" type="datetimeFigureOut">
              <a:rPr lang="en-US" smtClean="0"/>
              <a:t>4/15/15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4E963-A896-4845-832B-15DC2814BAB1}" type="slidenum">
              <a:rPr lang="en-US" smtClean="0"/>
              <a:t>‹#›</a:t>
            </a:fld>
            <a:endParaRPr lang="en-US"/>
          </a:p>
        </p:txBody>
      </p:sp>
    </p:spTree>
    <p:extLst>
      <p:ext uri="{BB962C8B-B14F-4D97-AF65-F5344CB8AC3E}">
        <p14:creationId xmlns:p14="http://schemas.microsoft.com/office/powerpoint/2010/main" val="16349761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Review anatomy and sources of knee pain</a:t>
            </a:r>
          </a:p>
          <a:p>
            <a:pPr marL="228600" indent="-228600">
              <a:buAutoNum type="arabicPeriod"/>
            </a:pPr>
            <a:r>
              <a:rPr lang="en-US" dirty="0" smtClean="0"/>
              <a:t>What</a:t>
            </a:r>
            <a:r>
              <a:rPr lang="en-US" baseline="0" dirty="0" smtClean="0"/>
              <a:t> we hear and see most frequently in patients </a:t>
            </a:r>
          </a:p>
          <a:p>
            <a:pPr marL="228600" indent="-228600">
              <a:buAutoNum type="arabicPeriod"/>
            </a:pPr>
            <a:r>
              <a:rPr lang="en-US" baseline="0" dirty="0" smtClean="0"/>
              <a:t>A review of current literature.</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2</a:t>
            </a:fld>
            <a:endParaRPr lang="en-US"/>
          </a:p>
        </p:txBody>
      </p:sp>
    </p:spTree>
    <p:extLst>
      <p:ext uri="{BB962C8B-B14F-4D97-AF65-F5344CB8AC3E}">
        <p14:creationId xmlns:p14="http://schemas.microsoft.com/office/powerpoint/2010/main" val="1183443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Mapping of painful structures of the knee. Destruction of the neurosensory elements may be extremely dangerous after a</a:t>
            </a:r>
            <a:r>
              <a:rPr lang="en-US" baseline="0" dirty="0" smtClean="0"/>
              <a:t> surgery. Fat pad, anterior </a:t>
            </a:r>
            <a:r>
              <a:rPr lang="en-US" baseline="0" dirty="0" err="1" smtClean="0"/>
              <a:t>synovium</a:t>
            </a:r>
            <a:r>
              <a:rPr lang="en-US" baseline="0" dirty="0" smtClean="0"/>
              <a:t>, and joint capsule. Fulkerson describes overuse injuries to the </a:t>
            </a:r>
            <a:r>
              <a:rPr lang="en-US" baseline="0" dirty="0" err="1" smtClean="0"/>
              <a:t>subchondral</a:t>
            </a:r>
            <a:r>
              <a:rPr lang="en-US" baseline="0" dirty="0" smtClean="0"/>
              <a:t> bone, </a:t>
            </a:r>
            <a:r>
              <a:rPr lang="en-US" baseline="0" dirty="0" err="1" smtClean="0"/>
              <a:t>retinacular</a:t>
            </a:r>
            <a:r>
              <a:rPr lang="en-US" baseline="0" dirty="0" smtClean="0"/>
              <a:t> strain, small nerve injury, or irritation of the </a:t>
            </a:r>
            <a:r>
              <a:rPr lang="en-US" baseline="0" dirty="0" err="1" smtClean="0"/>
              <a:t>peripatellar</a:t>
            </a:r>
            <a:r>
              <a:rPr lang="en-US" baseline="0" dirty="0" smtClean="0"/>
              <a:t> </a:t>
            </a:r>
            <a:r>
              <a:rPr lang="en-US" baseline="0" dirty="0" err="1" smtClean="0"/>
              <a:t>synovium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12</a:t>
            </a:fld>
            <a:endParaRPr lang="en-US"/>
          </a:p>
        </p:txBody>
      </p:sp>
    </p:spTree>
    <p:extLst>
      <p:ext uri="{BB962C8B-B14F-4D97-AF65-F5344CB8AC3E}">
        <p14:creationId xmlns:p14="http://schemas.microsoft.com/office/powerpoint/2010/main" val="246070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Weakness in the LE is the prevailing theme of modifiable impairments</a:t>
            </a:r>
            <a:r>
              <a:rPr lang="en-US" baseline="0" dirty="0" smtClean="0"/>
              <a:t> found. </a:t>
            </a:r>
          </a:p>
          <a:p>
            <a:r>
              <a:rPr lang="en-US" baseline="0" dirty="0" smtClean="0"/>
              <a:t>Forest plots for knee extensor and predictive of PFPS are on the 7-17 order of magnitude in favor of PFPS</a:t>
            </a:r>
          </a:p>
          <a:p>
            <a:r>
              <a:rPr lang="en-US" baseline="0" dirty="0" smtClean="0"/>
              <a:t>HS tightness measured by having hip flexed to 90 with thigh on a cross-bar. Other leg strapped to bed. Examiner then passively extended the knee to the point of firm resistance to movement. They also looked at popliteal angle. 145.6+/- 8.7 for PFPS, 153.7+/-10.1 for controls.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14</a:t>
            </a:fld>
            <a:endParaRPr lang="en-US"/>
          </a:p>
        </p:txBody>
      </p:sp>
    </p:spTree>
    <p:extLst>
      <p:ext uri="{BB962C8B-B14F-4D97-AF65-F5344CB8AC3E}">
        <p14:creationId xmlns:p14="http://schemas.microsoft.com/office/powerpoint/2010/main" val="2434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Baker et al study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16</a:t>
            </a:fld>
            <a:endParaRPr lang="en-US"/>
          </a:p>
        </p:txBody>
      </p:sp>
    </p:spTree>
    <p:extLst>
      <p:ext uri="{BB962C8B-B14F-4D97-AF65-F5344CB8AC3E}">
        <p14:creationId xmlns:p14="http://schemas.microsoft.com/office/powerpoint/2010/main" val="151367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Ferber did not discuss what</a:t>
            </a:r>
            <a:r>
              <a:rPr lang="en-US" baseline="0" dirty="0" smtClean="0"/>
              <a:t> footfall variability was.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22</a:t>
            </a:fld>
            <a:endParaRPr lang="en-US"/>
          </a:p>
        </p:txBody>
      </p:sp>
    </p:spTree>
    <p:extLst>
      <p:ext uri="{BB962C8B-B14F-4D97-AF65-F5344CB8AC3E}">
        <p14:creationId xmlns:p14="http://schemas.microsoft.com/office/powerpoint/2010/main" val="2808048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Difficult to assess due to differences in diagnostic criteria</a:t>
            </a:r>
            <a:r>
              <a:rPr lang="en-US" baseline="0" dirty="0" smtClean="0"/>
              <a:t> among research articles.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24</a:t>
            </a:fld>
            <a:endParaRPr lang="en-US"/>
          </a:p>
        </p:txBody>
      </p:sp>
    </p:spTree>
    <p:extLst>
      <p:ext uri="{BB962C8B-B14F-4D97-AF65-F5344CB8AC3E}">
        <p14:creationId xmlns:p14="http://schemas.microsoft.com/office/powerpoint/2010/main" val="166543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Crossley</a:t>
            </a:r>
            <a:r>
              <a:rPr lang="en-US" dirty="0" smtClean="0"/>
              <a:t> et al (2004)</a:t>
            </a:r>
          </a:p>
          <a:p>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31</a:t>
            </a:fld>
            <a:endParaRPr lang="en-US"/>
          </a:p>
        </p:txBody>
      </p:sp>
    </p:spTree>
    <p:extLst>
      <p:ext uri="{BB962C8B-B14F-4D97-AF65-F5344CB8AC3E}">
        <p14:creationId xmlns:p14="http://schemas.microsoft.com/office/powerpoint/2010/main" val="3527103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Lankhorst</a:t>
            </a:r>
            <a:r>
              <a:rPr lang="en-US" dirty="0" smtClean="0"/>
              <a:t> 2015</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32</a:t>
            </a:fld>
            <a:endParaRPr lang="en-US"/>
          </a:p>
        </p:txBody>
      </p:sp>
    </p:spTree>
    <p:extLst>
      <p:ext uri="{BB962C8B-B14F-4D97-AF65-F5344CB8AC3E}">
        <p14:creationId xmlns:p14="http://schemas.microsoft.com/office/powerpoint/2010/main" val="2181789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34</a:t>
            </a:fld>
            <a:endParaRPr lang="en-US"/>
          </a:p>
        </p:txBody>
      </p:sp>
    </p:spTree>
    <p:extLst>
      <p:ext uri="{BB962C8B-B14F-4D97-AF65-F5344CB8AC3E}">
        <p14:creationId xmlns:p14="http://schemas.microsoft.com/office/powerpoint/2010/main" val="3370874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by </a:t>
            </a:r>
            <a:r>
              <a:rPr lang="en-US" dirty="0" err="1" smtClean="0"/>
              <a:t>Distefano</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35</a:t>
            </a:fld>
            <a:endParaRPr lang="en-US"/>
          </a:p>
        </p:txBody>
      </p:sp>
    </p:spTree>
    <p:extLst>
      <p:ext uri="{BB962C8B-B14F-4D97-AF65-F5344CB8AC3E}">
        <p14:creationId xmlns:p14="http://schemas.microsoft.com/office/powerpoint/2010/main" val="1622597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Willcox</a:t>
            </a:r>
            <a:r>
              <a:rPr lang="en-US" dirty="0" smtClean="0"/>
              <a:t> et al.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36</a:t>
            </a:fld>
            <a:endParaRPr lang="en-US"/>
          </a:p>
        </p:txBody>
      </p:sp>
    </p:spTree>
    <p:extLst>
      <p:ext uri="{BB962C8B-B14F-4D97-AF65-F5344CB8AC3E}">
        <p14:creationId xmlns:p14="http://schemas.microsoft.com/office/powerpoint/2010/main" val="394722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PFPS has common themes, poor movement patterns</a:t>
            </a:r>
            <a:r>
              <a:rPr lang="en-US" baseline="0" dirty="0" smtClean="0"/>
              <a:t> due to hip weakness/tightness etc. However each individual is different and thus a treatment plan should be comprehensive for their deficiencies.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3</a:t>
            </a:fld>
            <a:endParaRPr lang="en-US"/>
          </a:p>
        </p:txBody>
      </p:sp>
    </p:spTree>
    <p:extLst>
      <p:ext uri="{BB962C8B-B14F-4D97-AF65-F5344CB8AC3E}">
        <p14:creationId xmlns:p14="http://schemas.microsoft.com/office/powerpoint/2010/main" val="3506606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err="1" smtClean="0"/>
              <a:t>Fredericson</a:t>
            </a:r>
            <a:r>
              <a:rPr lang="en-US" baseline="0" dirty="0" smtClean="0"/>
              <a:t> et al. </a:t>
            </a:r>
            <a:r>
              <a:rPr lang="en-US" sz="1200" kern="1200" dirty="0" smtClean="0">
                <a:solidFill>
                  <a:schemeClr val="tx1"/>
                </a:solidFill>
                <a:effectLst/>
                <a:latin typeface="+mn-lt"/>
                <a:ea typeface="+mn-ea"/>
                <a:cs typeface="+mn-cs"/>
              </a:rPr>
              <a:t>All three stretches led to increased length of the ITB. Stretch B was most effective in lengthening and providing fore. </a:t>
            </a:r>
          </a:p>
          <a:p>
            <a:pPr lvl="1"/>
            <a:r>
              <a:rPr lang="en-US" sz="1200" kern="1200" dirty="0" smtClean="0">
                <a:solidFill>
                  <a:schemeClr val="tx1"/>
                </a:solidFill>
                <a:effectLst/>
                <a:latin typeface="+mn-lt"/>
                <a:ea typeface="+mn-ea"/>
                <a:cs typeface="+mn-cs"/>
              </a:rPr>
              <a:t>Stretch A – 9.84% increase in ITB, stretch B – 11.15%, C – 10.52%. </a:t>
            </a:r>
          </a:p>
          <a:p>
            <a:r>
              <a:rPr lang="en-US" sz="1100" kern="1200" dirty="0" smtClean="0">
                <a:solidFill>
                  <a:schemeClr val="tx1"/>
                </a:solidFill>
                <a:effectLst/>
                <a:latin typeface="+mn-lt"/>
                <a:ea typeface="+mn-ea"/>
                <a:cs typeface="+mn-cs"/>
              </a:rPr>
              <a:t>Average adduction moments at the hip A- 6.8, B- 8.25, and C- 7,16. (%BW x H) </a:t>
            </a:r>
            <a:r>
              <a:rPr lang="en-US" sz="1200" kern="1200" dirty="0" smtClean="0">
                <a:solidFill>
                  <a:schemeClr val="tx1"/>
                </a:solidFill>
                <a:effectLst/>
                <a:latin typeface="+mn-lt"/>
                <a:ea typeface="+mn-ea"/>
                <a:cs typeface="+mn-cs"/>
              </a:rPr>
              <a:t>Normalized hip and knee adduction moment is determined by the formula (moment arm [m] _ ground reaction vector [N])/(BW [N] _ H [m]) _ 100%, where BW is body weight and H is height.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Average adduction moments around the knee A- 4.86, B 5.62, C 4.75</a:t>
            </a:r>
          </a:p>
          <a:p>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40</a:t>
            </a:fld>
            <a:endParaRPr lang="en-US"/>
          </a:p>
        </p:txBody>
      </p:sp>
    </p:spTree>
    <p:extLst>
      <p:ext uri="{BB962C8B-B14F-4D97-AF65-F5344CB8AC3E}">
        <p14:creationId xmlns:p14="http://schemas.microsoft.com/office/powerpoint/2010/main" val="3395284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week intervention for quad strengthening with rest and NSAIDs.</a:t>
            </a:r>
            <a:r>
              <a:rPr lang="en-US" baseline="0" dirty="0" smtClean="0"/>
              <a:t> </a:t>
            </a:r>
          </a:p>
          <a:p>
            <a:r>
              <a:rPr lang="en-US" baseline="0" dirty="0" smtClean="0"/>
              <a:t>75% of patients reported feeling better.</a:t>
            </a:r>
          </a:p>
          <a:p>
            <a:r>
              <a:rPr lang="en-US" baseline="0" dirty="0" err="1" smtClean="0"/>
              <a:t>Foollow</a:t>
            </a:r>
            <a:r>
              <a:rPr lang="en-US" baseline="0" dirty="0" smtClean="0"/>
              <a:t> up at 7 years.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41</a:t>
            </a:fld>
            <a:endParaRPr lang="en-US"/>
          </a:p>
        </p:txBody>
      </p:sp>
    </p:spTree>
    <p:extLst>
      <p:ext uri="{BB962C8B-B14F-4D97-AF65-F5344CB8AC3E}">
        <p14:creationId xmlns:p14="http://schemas.microsoft.com/office/powerpoint/2010/main" val="3912427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 Marche</a:t>
            </a:r>
            <a:r>
              <a:rPr lang="en-US" baseline="0" dirty="0" smtClean="0"/>
              <a:t> </a:t>
            </a:r>
            <a:r>
              <a:rPr lang="en-US" baseline="0" dirty="0" err="1" smtClean="0"/>
              <a:t>Baldon</a:t>
            </a:r>
            <a:r>
              <a:rPr lang="en-US" baseline="0" dirty="0" smtClean="0"/>
              <a:t> study. </a:t>
            </a:r>
            <a:endParaRPr lang="en-US" dirty="0" smtClean="0"/>
          </a:p>
          <a:p>
            <a:r>
              <a:rPr lang="en-US" dirty="0" smtClean="0"/>
              <a:t>Inclusion – VAS 3/10</a:t>
            </a:r>
            <a:r>
              <a:rPr lang="en-US" baseline="0" dirty="0" smtClean="0"/>
              <a:t> or higher for at least 8 weeks. Anterior or </a:t>
            </a:r>
            <a:r>
              <a:rPr lang="en-US" baseline="0" dirty="0" err="1" smtClean="0"/>
              <a:t>retropatellar</a:t>
            </a:r>
            <a:r>
              <a:rPr lang="en-US" baseline="0" dirty="0" smtClean="0"/>
              <a:t> pain with at least 3 of ascending/descending stairs, squatting, running, kneeling, jumping, prolonged sitting. Insidious onset.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43</a:t>
            </a:fld>
            <a:endParaRPr lang="en-US"/>
          </a:p>
        </p:txBody>
      </p:sp>
    </p:spTree>
    <p:extLst>
      <p:ext uri="{BB962C8B-B14F-4D97-AF65-F5344CB8AC3E}">
        <p14:creationId xmlns:p14="http://schemas.microsoft.com/office/powerpoint/2010/main" val="2105697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Self-selected (7.3+/-3.6), Flexed (14.1+/-4.8), extended (4.0+/-3.9)</a:t>
            </a:r>
            <a:r>
              <a:rPr lang="en-US" baseline="0" dirty="0" smtClean="0"/>
              <a:t> degrees of trunk flexion.</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55</a:t>
            </a:fld>
            <a:endParaRPr lang="en-US"/>
          </a:p>
        </p:txBody>
      </p:sp>
    </p:spTree>
    <p:extLst>
      <p:ext uri="{BB962C8B-B14F-4D97-AF65-F5344CB8AC3E}">
        <p14:creationId xmlns:p14="http://schemas.microsoft.com/office/powerpoint/2010/main" val="1341027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DLS = double leg squat.</a:t>
            </a:r>
            <a:r>
              <a:rPr lang="en-US" baseline="0" dirty="0" smtClean="0"/>
              <a:t> Both genders, ages 12-40. </a:t>
            </a:r>
            <a:r>
              <a:rPr lang="en-US" baseline="0" dirty="0" smtClean="0"/>
              <a:t> </a:t>
            </a:r>
            <a:r>
              <a:rPr lang="en-US" baseline="0" dirty="0" err="1" smtClean="0"/>
              <a:t>Patitents</a:t>
            </a:r>
            <a:r>
              <a:rPr lang="en-US" baseline="0" dirty="0" smtClean="0"/>
              <a:t> taught to independently apply tape.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56</a:t>
            </a:fld>
            <a:endParaRPr lang="en-US"/>
          </a:p>
        </p:txBody>
      </p:sp>
    </p:spTree>
    <p:extLst>
      <p:ext uri="{BB962C8B-B14F-4D97-AF65-F5344CB8AC3E}">
        <p14:creationId xmlns:p14="http://schemas.microsoft.com/office/powerpoint/2010/main" val="1334927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Lake et al study</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61</a:t>
            </a:fld>
            <a:endParaRPr lang="en-US"/>
          </a:p>
        </p:txBody>
      </p:sp>
    </p:spTree>
    <p:extLst>
      <p:ext uri="{BB962C8B-B14F-4D97-AF65-F5344CB8AC3E}">
        <p14:creationId xmlns:p14="http://schemas.microsoft.com/office/powerpoint/2010/main" val="1157688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Genu </a:t>
            </a:r>
            <a:r>
              <a:rPr lang="en-US" dirty="0" err="1" smtClean="0"/>
              <a:t>varum</a:t>
            </a:r>
            <a:r>
              <a:rPr lang="en-US" dirty="0" smtClean="0"/>
              <a:t>/valgus, </a:t>
            </a:r>
            <a:r>
              <a:rPr lang="en-US" dirty="0" err="1" smtClean="0"/>
              <a:t>rearfoot</a:t>
            </a:r>
            <a:r>
              <a:rPr lang="en-US" dirty="0" smtClean="0"/>
              <a:t> </a:t>
            </a:r>
            <a:r>
              <a:rPr lang="en-US" dirty="0" err="1" smtClean="0"/>
              <a:t>varum</a:t>
            </a:r>
            <a:r>
              <a:rPr lang="en-US" dirty="0" smtClean="0"/>
              <a:t>/valgus, </a:t>
            </a:r>
            <a:r>
              <a:rPr lang="en-US" dirty="0" err="1" smtClean="0"/>
              <a:t>craig’s</a:t>
            </a:r>
            <a:r>
              <a:rPr lang="en-US" dirty="0" smtClean="0"/>
              <a:t> test, limb length</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64</a:t>
            </a:fld>
            <a:endParaRPr lang="en-US"/>
          </a:p>
        </p:txBody>
      </p:sp>
    </p:spTree>
    <p:extLst>
      <p:ext uri="{BB962C8B-B14F-4D97-AF65-F5344CB8AC3E}">
        <p14:creationId xmlns:p14="http://schemas.microsoft.com/office/powerpoint/2010/main" val="1582625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Pressure cuff under lumbar spine for A, looking at isometric contraction of the TA</a:t>
            </a:r>
            <a:r>
              <a:rPr lang="en-US" baseline="0" dirty="0" smtClean="0"/>
              <a:t> during heel slides in </a:t>
            </a:r>
            <a:r>
              <a:rPr lang="en-US" baseline="0" dirty="0" err="1" smtClean="0"/>
              <a:t>hooklying</a:t>
            </a:r>
            <a:r>
              <a:rPr lang="en-US" baseline="0" dirty="0" smtClean="0"/>
              <a:t>. Isometric </a:t>
            </a:r>
            <a:r>
              <a:rPr lang="en-US" baseline="0" dirty="0" err="1" smtClean="0"/>
              <a:t>glute</a:t>
            </a:r>
            <a:r>
              <a:rPr lang="en-US" baseline="0" dirty="0" smtClean="0"/>
              <a:t> med contractions in </a:t>
            </a:r>
            <a:r>
              <a:rPr lang="en-US" baseline="0" dirty="0" err="1" smtClean="0"/>
              <a:t>sidelying</a:t>
            </a:r>
            <a:r>
              <a:rPr lang="en-US" baseline="0" dirty="0" smtClean="0"/>
              <a:t> with hips/knees flexed and </a:t>
            </a:r>
            <a:r>
              <a:rPr lang="en-US" baseline="0" dirty="0" err="1" smtClean="0"/>
              <a:t>glute</a:t>
            </a:r>
            <a:r>
              <a:rPr lang="en-US" baseline="0" dirty="0" smtClean="0"/>
              <a:t> max in prone with one knee flexed to 90. Once these could be done with no compensatory movements progressed to these dynamic exercises</a:t>
            </a:r>
          </a:p>
          <a:p>
            <a:r>
              <a:rPr lang="en-US" baseline="0" dirty="0" smtClean="0"/>
              <a:t>Clamshells for Glut-Med, with palpation of TFL to not activate. Could also do with back against wall so hip in slight extension to promote </a:t>
            </a:r>
            <a:r>
              <a:rPr lang="en-US" baseline="0" dirty="0" err="1" smtClean="0"/>
              <a:t>glute</a:t>
            </a:r>
            <a:r>
              <a:rPr lang="en-US" baseline="0" dirty="0" smtClean="0"/>
              <a:t> med. </a:t>
            </a:r>
          </a:p>
          <a:p>
            <a:r>
              <a:rPr lang="en-US" baseline="0" dirty="0" smtClean="0"/>
              <a:t>When 2 sets of 15 could be done for B-D, E was provided (fire-hydrants. Could progress with bands or ankle weights.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65</a:t>
            </a:fld>
            <a:endParaRPr lang="en-US"/>
          </a:p>
        </p:txBody>
      </p:sp>
    </p:spTree>
    <p:extLst>
      <p:ext uri="{BB962C8B-B14F-4D97-AF65-F5344CB8AC3E}">
        <p14:creationId xmlns:p14="http://schemas.microsoft.com/office/powerpoint/2010/main" val="3443661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t>
            </a:r>
            <a:r>
              <a:rPr lang="en-US" dirty="0" err="1" smtClean="0"/>
              <a:t>pt</a:t>
            </a:r>
            <a:r>
              <a:rPr lang="en-US" dirty="0" smtClean="0"/>
              <a:t> able to isolate muscle of interest in NWB exercises. Initially wall abductor isometric, then UE activities added</a:t>
            </a:r>
            <a:r>
              <a:rPr lang="en-US" baseline="0" dirty="0" smtClean="0"/>
              <a:t> (</a:t>
            </a:r>
            <a:r>
              <a:rPr lang="en-US" baseline="0" dirty="0" err="1" smtClean="0"/>
              <a:t>ipsilateral</a:t>
            </a:r>
            <a:r>
              <a:rPr lang="en-US" baseline="0" dirty="0" smtClean="0"/>
              <a:t> then contralateral.)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66</a:t>
            </a:fld>
            <a:endParaRPr lang="en-US"/>
          </a:p>
        </p:txBody>
      </p:sp>
    </p:spTree>
    <p:extLst>
      <p:ext uri="{BB962C8B-B14F-4D97-AF65-F5344CB8AC3E}">
        <p14:creationId xmlns:p14="http://schemas.microsoft.com/office/powerpoint/2010/main" val="1385498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not advised</a:t>
            </a:r>
            <a:r>
              <a:rPr lang="en-US" baseline="0" dirty="0" smtClean="0"/>
              <a:t> were: Functional index questionnaire and global rating of change.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81</a:t>
            </a:fld>
            <a:endParaRPr lang="en-US"/>
          </a:p>
        </p:txBody>
      </p:sp>
    </p:spTree>
    <p:extLst>
      <p:ext uri="{BB962C8B-B14F-4D97-AF65-F5344CB8AC3E}">
        <p14:creationId xmlns:p14="http://schemas.microsoft.com/office/powerpoint/2010/main" val="30758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Patella acts to protect the </a:t>
            </a:r>
            <a:r>
              <a:rPr lang="en-US" baseline="0" dirty="0" err="1" smtClean="0"/>
              <a:t>tibiofemoral</a:t>
            </a:r>
            <a:r>
              <a:rPr lang="en-US" baseline="0" dirty="0" smtClean="0"/>
              <a:t> joint and increase the mechanical advantage of the quadriceps. </a:t>
            </a:r>
          </a:p>
          <a:p>
            <a:r>
              <a:rPr lang="en-US" baseline="0" dirty="0" smtClean="0"/>
              <a:t>Lateral condyle projects further anteriorly. The trochlear groove is more shallow proximally than distally. </a:t>
            </a:r>
          </a:p>
          <a:p>
            <a:r>
              <a:rPr lang="en-US" baseline="0" dirty="0" smtClean="0"/>
              <a:t>The patella is not in the trochlear groove for the first 0-30 degrees of flexion. Can lead to instability and dislocation. </a:t>
            </a:r>
          </a:p>
          <a:p>
            <a:r>
              <a:rPr lang="en-US" baseline="0" dirty="0" smtClean="0"/>
              <a:t>2-5 x body weight can be transmitted through the </a:t>
            </a:r>
            <a:r>
              <a:rPr lang="en-US" baseline="0" dirty="0" err="1" smtClean="0"/>
              <a:t>tibiofemoral</a:t>
            </a:r>
            <a:r>
              <a:rPr lang="en-US" baseline="0" dirty="0" smtClean="0"/>
              <a:t> joint during functional activities. </a:t>
            </a:r>
          </a:p>
        </p:txBody>
      </p:sp>
      <p:sp>
        <p:nvSpPr>
          <p:cNvPr id="4" name="Slide Number Placeholder 3"/>
          <p:cNvSpPr>
            <a:spLocks noGrp="1"/>
          </p:cNvSpPr>
          <p:nvPr>
            <p:ph type="sldNum" sz="quarter" idx="10"/>
          </p:nvPr>
        </p:nvSpPr>
        <p:spPr/>
        <p:txBody>
          <a:bodyPr/>
          <a:lstStyle/>
          <a:p>
            <a:fld id="{1F04E963-A896-4845-832B-15DC2814BAB1}" type="slidenum">
              <a:rPr lang="en-US" smtClean="0"/>
              <a:t>5</a:t>
            </a:fld>
            <a:endParaRPr lang="en-US"/>
          </a:p>
        </p:txBody>
      </p:sp>
    </p:spTree>
    <p:extLst>
      <p:ext uri="{BB962C8B-B14F-4D97-AF65-F5344CB8AC3E}">
        <p14:creationId xmlns:p14="http://schemas.microsoft.com/office/powerpoint/2010/main" val="2544204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84</a:t>
            </a:fld>
            <a:endParaRPr lang="en-US"/>
          </a:p>
        </p:txBody>
      </p:sp>
    </p:spTree>
    <p:extLst>
      <p:ext uri="{BB962C8B-B14F-4D97-AF65-F5344CB8AC3E}">
        <p14:creationId xmlns:p14="http://schemas.microsoft.com/office/powerpoint/2010/main" val="74233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bursa, fat pad</a:t>
            </a:r>
            <a:r>
              <a:rPr lang="en-US" baseline="0" dirty="0" smtClean="0"/>
              <a:t>, anterior </a:t>
            </a:r>
            <a:r>
              <a:rPr lang="en-US" baseline="0" dirty="0" err="1" smtClean="0"/>
              <a:t>synovium</a:t>
            </a:r>
            <a:r>
              <a:rPr lang="en-US" baseline="0" dirty="0" smtClean="0"/>
              <a:t>, and joint capsule.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6</a:t>
            </a:fld>
            <a:endParaRPr lang="en-US"/>
          </a:p>
        </p:txBody>
      </p:sp>
    </p:spTree>
    <p:extLst>
      <p:ext uri="{BB962C8B-B14F-4D97-AF65-F5344CB8AC3E}">
        <p14:creationId xmlns:p14="http://schemas.microsoft.com/office/powerpoint/2010/main" val="367825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this as closed</a:t>
            </a:r>
            <a:r>
              <a:rPr lang="en-US" baseline="0" dirty="0" smtClean="0"/>
              <a:t> chain biomechanics. Roll and glide is a combined motion. Open chain is on the left and closed chain on the right. Patella is present to increase the moment arm of the quadriceps and helps to direct the pull of the quadriceps.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7</a:t>
            </a:fld>
            <a:endParaRPr lang="en-US"/>
          </a:p>
        </p:txBody>
      </p:sp>
    </p:spTree>
    <p:extLst>
      <p:ext uri="{BB962C8B-B14F-4D97-AF65-F5344CB8AC3E}">
        <p14:creationId xmlns:p14="http://schemas.microsoft.com/office/powerpoint/2010/main" val="2003971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into detail regarding the screw home mechanism as described in two</a:t>
            </a:r>
            <a:r>
              <a:rPr lang="en-US" baseline="0" dirty="0" smtClean="0"/>
              <a:t> slides previous.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Full extension is achieved</a:t>
            </a:r>
            <a:r>
              <a:rPr lang="en-US" baseline="0" dirty="0" smtClean="0"/>
              <a:t> by anterior </a:t>
            </a:r>
            <a:r>
              <a:rPr lang="en-US" baseline="0" dirty="0" err="1" smtClean="0"/>
              <a:t>tibial</a:t>
            </a:r>
            <a:r>
              <a:rPr lang="en-US" baseline="0" dirty="0" smtClean="0"/>
              <a:t> glide on the femur. Since the medial femoral condyle is longer than the lateral condyle increased anterior motion leads to external rotation of the tibia – the screw home mechanism. Close packed position is knee extension – when the joint is most stable. If unable to get to this point, muscles working excessive amounts, especially during landing on running. </a:t>
            </a:r>
            <a:endParaRPr lang="en-US" dirty="0" smtClean="0"/>
          </a:p>
          <a:p>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8</a:t>
            </a:fld>
            <a:endParaRPr lang="en-US"/>
          </a:p>
        </p:txBody>
      </p:sp>
    </p:spTree>
    <p:extLst>
      <p:ext uri="{BB962C8B-B14F-4D97-AF65-F5344CB8AC3E}">
        <p14:creationId xmlns:p14="http://schemas.microsoft.com/office/powerpoint/2010/main" val="4333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normal biomechanics,</a:t>
            </a:r>
            <a:r>
              <a:rPr lang="en-US" baseline="0" dirty="0" smtClean="0"/>
              <a:t> how the quadriceps is involved as well as how the angle of the femur is involved. 5-7 cm of total excursion. Glides inferiorly with flexion and superiorly with extension. </a:t>
            </a:r>
            <a:r>
              <a:rPr lang="en-US" baseline="0" dirty="0" err="1" smtClean="0"/>
              <a:t>Patellofemoral</a:t>
            </a:r>
            <a:r>
              <a:rPr lang="en-US" baseline="0" dirty="0" smtClean="0"/>
              <a:t> compression dependent on knee angle and quadriceps output force. Higher degrees of flexion lead to greater compression forces. Greatest contact area is in full knee flexion.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9</a:t>
            </a:fld>
            <a:endParaRPr lang="en-US"/>
          </a:p>
        </p:txBody>
      </p:sp>
    </p:spTree>
    <p:extLst>
      <p:ext uri="{BB962C8B-B14F-4D97-AF65-F5344CB8AC3E}">
        <p14:creationId xmlns:p14="http://schemas.microsoft.com/office/powerpoint/2010/main" val="3989169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the patella</a:t>
            </a:r>
            <a:r>
              <a:rPr lang="en-US" baseline="0" dirty="0" smtClean="0"/>
              <a:t> is balanced in it’s excursion superior and inferior.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10</a:t>
            </a:fld>
            <a:endParaRPr lang="en-US"/>
          </a:p>
        </p:txBody>
      </p:sp>
    </p:spTree>
    <p:extLst>
      <p:ext uri="{BB962C8B-B14F-4D97-AF65-F5344CB8AC3E}">
        <p14:creationId xmlns:p14="http://schemas.microsoft.com/office/powerpoint/2010/main" val="1349748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speculation at </a:t>
            </a:r>
            <a:r>
              <a:rPr lang="en-US" smtClean="0"/>
              <a:t>this point! </a:t>
            </a:r>
            <a:endParaRPr lang="en-US" dirty="0"/>
          </a:p>
        </p:txBody>
      </p:sp>
      <p:sp>
        <p:nvSpPr>
          <p:cNvPr id="4" name="Slide Number Placeholder 3"/>
          <p:cNvSpPr>
            <a:spLocks noGrp="1"/>
          </p:cNvSpPr>
          <p:nvPr>
            <p:ph type="sldNum" sz="quarter" idx="10"/>
          </p:nvPr>
        </p:nvSpPr>
        <p:spPr/>
        <p:txBody>
          <a:bodyPr/>
          <a:lstStyle/>
          <a:p>
            <a:fld id="{1F04E963-A896-4845-832B-15DC2814BAB1}" type="slidenum">
              <a:rPr lang="en-US" smtClean="0"/>
              <a:t>11</a:t>
            </a:fld>
            <a:endParaRPr lang="en-US"/>
          </a:p>
        </p:txBody>
      </p:sp>
    </p:spTree>
    <p:extLst>
      <p:ext uri="{BB962C8B-B14F-4D97-AF65-F5344CB8AC3E}">
        <p14:creationId xmlns:p14="http://schemas.microsoft.com/office/powerpoint/2010/main" val="10178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4208D0A-31FA-8646-8517-64BB3510487C}"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08D0A-31FA-8646-8517-64BB3510487C}"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5441F-0454-E74D-9E71-BDD3A1621D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08D0A-31FA-8646-8517-64BB3510487C}"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5441F-0454-E74D-9E71-BDD3A1621D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4208D0A-31FA-8646-8517-64BB3510487C}"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5441F-0454-E74D-9E71-BDD3A1621D2F}"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08D0A-31FA-8646-8517-64BB3510487C}"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5441F-0454-E74D-9E71-BDD3A1621D2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4208D0A-31FA-8646-8517-64BB3510487C}" type="datetimeFigureOut">
              <a:rPr lang="en-US" smtClean="0"/>
              <a:t>4/15/15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5441F-0454-E74D-9E71-BDD3A1621D2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4208D0A-31FA-8646-8517-64BB3510487C}" type="datetimeFigureOut">
              <a:rPr lang="en-US" smtClean="0"/>
              <a:t>4/15/15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D5441F-0454-E74D-9E71-BDD3A1621D2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208D0A-31FA-8646-8517-64BB3510487C}" type="datetimeFigureOut">
              <a:rPr lang="en-US" smtClean="0"/>
              <a:t>4/15/15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D5441F-0454-E74D-9E71-BDD3A1621D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08D0A-31FA-8646-8517-64BB3510487C}" type="datetimeFigureOut">
              <a:rPr lang="en-US" smtClean="0"/>
              <a:t>4/15/15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D5441F-0454-E74D-9E71-BDD3A1621D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08D0A-31FA-8646-8517-64BB3510487C}" type="datetimeFigureOut">
              <a:rPr lang="en-US" smtClean="0"/>
              <a:t>4/15/15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08D0A-31FA-8646-8517-64BB3510487C}" type="datetimeFigureOut">
              <a:rPr lang="en-US" smtClean="0"/>
              <a:t>4/15/15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5441F-0454-E74D-9E71-BDD3A1621D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4208D0A-31FA-8646-8517-64BB3510487C}" type="datetimeFigureOut">
              <a:rPr lang="en-US" smtClean="0"/>
              <a:t>4/15/15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7D5441F-0454-E74D-9E71-BDD3A1621D2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82.xml.rels><?xml version="1.0" encoding="UTF-8" standalone="yes"?>
<Relationships xmlns="http://schemas.openxmlformats.org/package/2006/relationships"><Relationship Id="rId3" Type="http://schemas.openxmlformats.org/officeDocument/2006/relationships/image" Target="../media/image53.jpg"/><Relationship Id="rId4" Type="http://schemas.openxmlformats.org/officeDocument/2006/relationships/image" Target="../media/image54.jpg"/><Relationship Id="rId1" Type="http://schemas.openxmlformats.org/officeDocument/2006/relationships/slideLayout" Target="../slideLayouts/slideLayout2.xml"/><Relationship Id="rId2" Type="http://schemas.openxmlformats.org/officeDocument/2006/relationships/image" Target="../media/image52.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6.jpg"/><Relationship Id="rId4" Type="http://schemas.openxmlformats.org/officeDocument/2006/relationships/image" Target="../media/image54.jpg"/><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2133600"/>
            <a:ext cx="6400800" cy="1752600"/>
          </a:xfrm>
        </p:spPr>
        <p:txBody>
          <a:bodyPr>
            <a:normAutofit/>
          </a:bodyPr>
          <a:lstStyle/>
          <a:p>
            <a:r>
              <a:rPr lang="en-US" dirty="0" smtClean="0"/>
              <a:t>Patrick McNamara SPT </a:t>
            </a:r>
          </a:p>
          <a:p>
            <a:r>
              <a:rPr lang="en-US" dirty="0" smtClean="0"/>
              <a:t>University of North Carolina- Chapel Hill</a:t>
            </a:r>
            <a:endParaRPr lang="en-US" dirty="0"/>
          </a:p>
        </p:txBody>
      </p:sp>
      <p:sp>
        <p:nvSpPr>
          <p:cNvPr id="2" name="Title 1"/>
          <p:cNvSpPr>
            <a:spLocks noGrp="1"/>
          </p:cNvSpPr>
          <p:nvPr>
            <p:ph type="ctrTitle"/>
          </p:nvPr>
        </p:nvSpPr>
        <p:spPr>
          <a:xfrm>
            <a:off x="685800" y="554403"/>
            <a:ext cx="7772400" cy="1470025"/>
          </a:xfrm>
        </p:spPr>
        <p:txBody>
          <a:bodyPr>
            <a:normAutofit/>
          </a:bodyPr>
          <a:lstStyle/>
          <a:p>
            <a:r>
              <a:rPr lang="en-US" b="1" dirty="0"/>
              <a:t>Differential Diagnosis and Treatment of </a:t>
            </a:r>
            <a:r>
              <a:rPr lang="en-US" b="1" dirty="0" err="1"/>
              <a:t>Patellofemoral</a:t>
            </a:r>
            <a:r>
              <a:rPr lang="en-US" b="1" dirty="0"/>
              <a:t> Pain Syndrome </a:t>
            </a:r>
            <a:endParaRPr lang="en-US" dirty="0"/>
          </a:p>
        </p:txBody>
      </p:sp>
      <p:pic>
        <p:nvPicPr>
          <p:cNvPr id="4" name="Picture 3" descr="04101217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518" y="3886200"/>
            <a:ext cx="4672598" cy="2454391"/>
          </a:xfrm>
          <a:prstGeom prst="rect">
            <a:avLst/>
          </a:prstGeom>
        </p:spPr>
      </p:pic>
    </p:spTree>
    <p:extLst>
      <p:ext uri="{BB962C8B-B14F-4D97-AF65-F5344CB8AC3E}">
        <p14:creationId xmlns:p14="http://schemas.microsoft.com/office/powerpoint/2010/main" val="423330020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Patellar stabilizer angles </a:t>
            </a:r>
            <a:endParaRPr lang="en-US" dirty="0"/>
          </a:p>
        </p:txBody>
      </p:sp>
      <p:pic>
        <p:nvPicPr>
          <p:cNvPr id="4" name="Content Placeholder 3" descr="Knee muscle angles.png"/>
          <p:cNvPicPr>
            <a:picLocks noGrp="1" noChangeAspect="1"/>
          </p:cNvPicPr>
          <p:nvPr>
            <p:ph sz="quarter" idx="13"/>
          </p:nvPr>
        </p:nvPicPr>
        <p:blipFill>
          <a:blip r:embed="rId3">
            <a:extLst>
              <a:ext uri="{28A0092B-C50C-407E-A947-70E740481C1C}">
                <a14:useLocalDpi xmlns:a14="http://schemas.microsoft.com/office/drawing/2010/main" val="0"/>
              </a:ext>
            </a:extLst>
          </a:blip>
          <a:srcRect l="-129419" r="-129419"/>
          <a:stretch>
            <a:fillRect/>
          </a:stretch>
        </p:blipFill>
        <p:spPr/>
      </p:pic>
      <p:sp>
        <p:nvSpPr>
          <p:cNvPr id="5" name="TextBox 4"/>
          <p:cNvSpPr txBox="1"/>
          <p:nvPr/>
        </p:nvSpPr>
        <p:spPr>
          <a:xfrm>
            <a:off x="3199759" y="6084335"/>
            <a:ext cx="3039977" cy="369332"/>
          </a:xfrm>
          <a:prstGeom prst="rect">
            <a:avLst/>
          </a:prstGeom>
          <a:noFill/>
        </p:spPr>
        <p:txBody>
          <a:bodyPr wrap="none" rtlCol="0">
            <a:spAutoFit/>
          </a:bodyPr>
          <a:lstStyle/>
          <a:p>
            <a:r>
              <a:rPr lang="en-US" dirty="0" smtClean="0"/>
              <a:t>Adapted from </a:t>
            </a:r>
            <a:r>
              <a:rPr lang="en-US" dirty="0" err="1" smtClean="0"/>
              <a:t>Waryasz</a:t>
            </a:r>
            <a:r>
              <a:rPr lang="en-US" dirty="0" smtClean="0"/>
              <a:t> et al. 2008</a:t>
            </a:r>
            <a:endParaRPr lang="en-US" dirty="0"/>
          </a:p>
        </p:txBody>
      </p:sp>
    </p:spTree>
    <p:extLst>
      <p:ext uri="{BB962C8B-B14F-4D97-AF65-F5344CB8AC3E}">
        <p14:creationId xmlns:p14="http://schemas.microsoft.com/office/powerpoint/2010/main" val="7771066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t>
            </a:r>
            <a:r>
              <a:rPr lang="en-US" dirty="0" err="1" smtClean="0"/>
              <a:t>pathomechanics</a:t>
            </a:r>
            <a:endParaRPr lang="en-US" dirty="0"/>
          </a:p>
        </p:txBody>
      </p:sp>
      <p:sp>
        <p:nvSpPr>
          <p:cNvPr id="3" name="Content Placeholder 2"/>
          <p:cNvSpPr>
            <a:spLocks noGrp="1"/>
          </p:cNvSpPr>
          <p:nvPr>
            <p:ph sz="quarter" idx="13"/>
          </p:nvPr>
        </p:nvSpPr>
        <p:spPr/>
        <p:txBody>
          <a:bodyPr/>
          <a:lstStyle/>
          <a:p>
            <a:r>
              <a:rPr lang="en-US" dirty="0" smtClean="0"/>
              <a:t>Once thought that </a:t>
            </a:r>
            <a:r>
              <a:rPr lang="en-US" dirty="0" err="1" smtClean="0"/>
              <a:t>chondromalacia</a:t>
            </a:r>
            <a:r>
              <a:rPr lang="en-US" dirty="0" smtClean="0"/>
              <a:t> was the prime indicator – recent studies show otherwise</a:t>
            </a:r>
          </a:p>
          <a:p>
            <a:r>
              <a:rPr lang="en-US" dirty="0" smtClean="0"/>
              <a:t>Mal-alignment – of patella and femur at extension</a:t>
            </a:r>
          </a:p>
          <a:p>
            <a:r>
              <a:rPr lang="en-US" dirty="0" smtClean="0"/>
              <a:t>Prevailing theory is that the patella tracks laterally and makes increased contact with the femur</a:t>
            </a:r>
          </a:p>
          <a:p>
            <a:r>
              <a:rPr lang="en-US" dirty="0" smtClean="0"/>
              <a:t>Femoral internal rotation</a:t>
            </a:r>
          </a:p>
          <a:p>
            <a:r>
              <a:rPr lang="en-US" dirty="0" smtClean="0"/>
              <a:t>Femoral adduction</a:t>
            </a:r>
          </a:p>
          <a:p>
            <a:r>
              <a:rPr lang="en-US" dirty="0" smtClean="0"/>
              <a:t>Delayed VMO onset compared to VML (10)</a:t>
            </a:r>
            <a:endParaRPr lang="en-US" dirty="0"/>
          </a:p>
        </p:txBody>
      </p:sp>
    </p:spTree>
    <p:extLst>
      <p:ext uri="{BB962C8B-B14F-4D97-AF65-F5344CB8AC3E}">
        <p14:creationId xmlns:p14="http://schemas.microsoft.com/office/powerpoint/2010/main" val="19623772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a:t>
            </a:r>
            <a:r>
              <a:rPr lang="en-US" dirty="0" err="1" smtClean="0"/>
              <a:t>provocators</a:t>
            </a:r>
            <a:r>
              <a:rPr lang="en-US" dirty="0" smtClean="0"/>
              <a:t> of the knee </a:t>
            </a:r>
            <a:br>
              <a:rPr lang="en-US" dirty="0" smtClean="0"/>
            </a:br>
            <a:r>
              <a:rPr lang="en-US" dirty="0" smtClean="0"/>
              <a:t>Dye et al. 1998 </a:t>
            </a:r>
            <a:endParaRPr lang="en-US" dirty="0"/>
          </a:p>
        </p:txBody>
      </p:sp>
      <p:pic>
        <p:nvPicPr>
          <p:cNvPr id="4" name="Content Placeholder 3" descr="Knee pain map.png"/>
          <p:cNvPicPr>
            <a:picLocks noGrp="1" noChangeAspect="1"/>
          </p:cNvPicPr>
          <p:nvPr>
            <p:ph sz="quarter" idx="13"/>
          </p:nvPr>
        </p:nvPicPr>
        <p:blipFill>
          <a:blip r:embed="rId3">
            <a:extLst>
              <a:ext uri="{28A0092B-C50C-407E-A947-70E740481C1C}">
                <a14:useLocalDpi xmlns:a14="http://schemas.microsoft.com/office/drawing/2010/main" val="0"/>
              </a:ext>
            </a:extLst>
          </a:blip>
          <a:srcRect l="-15974" r="-15974"/>
          <a:stretch>
            <a:fillRect/>
          </a:stretch>
        </p:blipFill>
        <p:spPr/>
      </p:pic>
      <p:sp>
        <p:nvSpPr>
          <p:cNvPr id="5" name="TextBox 4"/>
          <p:cNvSpPr txBox="1"/>
          <p:nvPr/>
        </p:nvSpPr>
        <p:spPr>
          <a:xfrm>
            <a:off x="3359543" y="6166282"/>
            <a:ext cx="2647179" cy="369332"/>
          </a:xfrm>
          <a:prstGeom prst="rect">
            <a:avLst/>
          </a:prstGeom>
          <a:noFill/>
        </p:spPr>
        <p:txBody>
          <a:bodyPr wrap="none" rtlCol="0">
            <a:spAutoFit/>
          </a:bodyPr>
          <a:lstStyle/>
          <a:p>
            <a:r>
              <a:rPr lang="en-US" dirty="0" smtClean="0"/>
              <a:t>Adapted from Dye et al. 1998</a:t>
            </a:r>
            <a:endParaRPr lang="en-US" dirty="0"/>
          </a:p>
        </p:txBody>
      </p:sp>
    </p:spTree>
    <p:extLst>
      <p:ext uri="{BB962C8B-B14F-4D97-AF65-F5344CB8AC3E}">
        <p14:creationId xmlns:p14="http://schemas.microsoft.com/office/powerpoint/2010/main" val="2611740449"/>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sz="quarter" idx="13"/>
          </p:nvPr>
        </p:nvSpPr>
        <p:spPr/>
        <p:txBody>
          <a:bodyPr/>
          <a:lstStyle/>
          <a:p>
            <a:r>
              <a:rPr lang="en-US" dirty="0" err="1" smtClean="0"/>
              <a:t>Plica</a:t>
            </a:r>
            <a:r>
              <a:rPr lang="en-US" dirty="0" smtClean="0"/>
              <a:t> syndrome</a:t>
            </a:r>
          </a:p>
          <a:p>
            <a:r>
              <a:rPr lang="en-US" dirty="0" err="1" smtClean="0"/>
              <a:t>Tibial</a:t>
            </a:r>
            <a:r>
              <a:rPr lang="en-US" dirty="0" smtClean="0"/>
              <a:t>-femoral OA</a:t>
            </a:r>
          </a:p>
          <a:p>
            <a:r>
              <a:rPr lang="en-US" dirty="0" smtClean="0"/>
              <a:t>Ligamentous (ACL, MCL, LCL, PCL) damage</a:t>
            </a:r>
          </a:p>
          <a:p>
            <a:r>
              <a:rPr lang="en-US" dirty="0" smtClean="0"/>
              <a:t>Meniscal Damage (medial or lateral)</a:t>
            </a:r>
          </a:p>
          <a:p>
            <a:r>
              <a:rPr lang="en-US" dirty="0" smtClean="0"/>
              <a:t>Quad </a:t>
            </a:r>
            <a:r>
              <a:rPr lang="en-US" dirty="0" err="1" smtClean="0"/>
              <a:t>tendinopathy</a:t>
            </a:r>
            <a:endParaRPr lang="en-US" dirty="0" smtClean="0"/>
          </a:p>
          <a:p>
            <a:r>
              <a:rPr lang="en-US" dirty="0" smtClean="0"/>
              <a:t>Neuromas</a:t>
            </a:r>
          </a:p>
          <a:p>
            <a:r>
              <a:rPr lang="en-US" dirty="0" smtClean="0"/>
              <a:t>Patellar stress fracture</a:t>
            </a:r>
          </a:p>
          <a:p>
            <a:r>
              <a:rPr lang="en-US" dirty="0" smtClean="0"/>
              <a:t>Referred pain from lumbar spine or hip joint</a:t>
            </a:r>
          </a:p>
          <a:p>
            <a:endParaRPr lang="en-US" dirty="0"/>
          </a:p>
        </p:txBody>
      </p:sp>
    </p:spTree>
    <p:extLst>
      <p:ext uri="{BB962C8B-B14F-4D97-AF65-F5344CB8AC3E}">
        <p14:creationId xmlns:p14="http://schemas.microsoft.com/office/powerpoint/2010/main" val="20682847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 and possible risk factors</a:t>
            </a:r>
            <a:endParaRPr lang="en-US" dirty="0"/>
          </a:p>
        </p:txBody>
      </p:sp>
      <p:sp>
        <p:nvSpPr>
          <p:cNvPr id="3" name="Content Placeholder 2"/>
          <p:cNvSpPr>
            <a:spLocks noGrp="1"/>
          </p:cNvSpPr>
          <p:nvPr>
            <p:ph sz="quarter" idx="13"/>
          </p:nvPr>
        </p:nvSpPr>
        <p:spPr/>
        <p:txBody>
          <a:bodyPr>
            <a:normAutofit fontScale="70000" lnSpcReduction="20000"/>
          </a:bodyPr>
          <a:lstStyle/>
          <a:p>
            <a:r>
              <a:rPr lang="en-US" dirty="0" smtClean="0"/>
              <a:t>Weakness in:</a:t>
            </a:r>
          </a:p>
          <a:p>
            <a:pPr lvl="1"/>
            <a:r>
              <a:rPr lang="en-US" dirty="0" smtClean="0"/>
              <a:t>Knee Extensors – According to recent systematic review – this is the only consistently determined risk factor. (Along with female gender) (16) Measured via isokinetic testing during concentric motion</a:t>
            </a:r>
          </a:p>
          <a:p>
            <a:pPr lvl="1"/>
            <a:r>
              <a:rPr lang="en-US" dirty="0" smtClean="0"/>
              <a:t>Hip abductors- an </a:t>
            </a:r>
            <a:r>
              <a:rPr lang="en-US" dirty="0" err="1" smtClean="0"/>
              <a:t>avg</a:t>
            </a:r>
            <a:r>
              <a:rPr lang="en-US" dirty="0" smtClean="0"/>
              <a:t> of 30% difference from side to side (6,9)</a:t>
            </a:r>
          </a:p>
          <a:p>
            <a:pPr lvl="2"/>
            <a:r>
              <a:rPr lang="en-US" dirty="0" smtClean="0"/>
              <a:t>Hip eccentric abduction strength (high values) reduces risk of PFPS development</a:t>
            </a:r>
          </a:p>
          <a:p>
            <a:pPr lvl="1"/>
            <a:r>
              <a:rPr lang="en-US" dirty="0" smtClean="0"/>
              <a:t>Hip external rotators (6)</a:t>
            </a:r>
          </a:p>
          <a:p>
            <a:pPr lvl="1"/>
            <a:r>
              <a:rPr lang="en-US" dirty="0" smtClean="0"/>
              <a:t>Gastrocnemius during functional testing</a:t>
            </a:r>
          </a:p>
          <a:p>
            <a:pPr lvl="1"/>
            <a:r>
              <a:rPr lang="en-US" dirty="0" smtClean="0"/>
              <a:t>Knee Flexor Strength- Mixed results</a:t>
            </a:r>
          </a:p>
          <a:p>
            <a:r>
              <a:rPr lang="en-US" dirty="0" smtClean="0"/>
              <a:t>Tightness in:</a:t>
            </a:r>
          </a:p>
          <a:p>
            <a:pPr lvl="1"/>
            <a:r>
              <a:rPr lang="en-US" dirty="0" smtClean="0"/>
              <a:t>HS, IT band, </a:t>
            </a:r>
            <a:r>
              <a:rPr lang="en-US" dirty="0" err="1" smtClean="0"/>
              <a:t>Gastroc</a:t>
            </a:r>
            <a:r>
              <a:rPr lang="en-US" dirty="0" smtClean="0"/>
              <a:t>, Soleus, Quadriceps (</a:t>
            </a:r>
            <a:r>
              <a:rPr lang="en-US" dirty="0" err="1" smtClean="0"/>
              <a:t>Piva</a:t>
            </a:r>
            <a:r>
              <a:rPr lang="en-US" dirty="0" smtClean="0"/>
              <a:t> 2005)</a:t>
            </a:r>
            <a:endParaRPr lang="en-US" dirty="0" smtClean="0"/>
          </a:p>
          <a:p>
            <a:r>
              <a:rPr lang="en-US" dirty="0" smtClean="0"/>
              <a:t>Excessive Q angle – Pooled data by </a:t>
            </a:r>
            <a:r>
              <a:rPr lang="en-US" dirty="0" err="1" smtClean="0"/>
              <a:t>Lankhorst</a:t>
            </a:r>
            <a:r>
              <a:rPr lang="en-US" dirty="0" smtClean="0"/>
              <a:t> suggests not a reliable factor</a:t>
            </a:r>
          </a:p>
          <a:p>
            <a:r>
              <a:rPr lang="en-US" dirty="0" smtClean="0"/>
              <a:t>Aberrant timing of VMO/VL activation (Cowan et al.)  (PFPS pop v control, VL activated earlier in functional activities)</a:t>
            </a:r>
          </a:p>
          <a:p>
            <a:r>
              <a:rPr lang="en-US" dirty="0" smtClean="0"/>
              <a:t>BMI</a:t>
            </a:r>
          </a:p>
          <a:p>
            <a:r>
              <a:rPr lang="en-US" dirty="0" smtClean="0"/>
              <a:t>Taller individuals? – Mixed results</a:t>
            </a:r>
          </a:p>
          <a:p>
            <a:r>
              <a:rPr lang="en-US" dirty="0" smtClean="0"/>
              <a:t>Quad atrophy – not based on girth measures, based on imaging studies, no ratio </a:t>
            </a:r>
            <a:r>
              <a:rPr lang="en-US" dirty="0" err="1" smtClean="0"/>
              <a:t>btwn</a:t>
            </a:r>
            <a:r>
              <a:rPr lang="en-US" dirty="0" smtClean="0"/>
              <a:t> VMO/VL</a:t>
            </a:r>
          </a:p>
          <a:p>
            <a:endParaRPr lang="en-US" dirty="0"/>
          </a:p>
        </p:txBody>
      </p:sp>
    </p:spTree>
    <p:extLst>
      <p:ext uri="{BB962C8B-B14F-4D97-AF65-F5344CB8AC3E}">
        <p14:creationId xmlns:p14="http://schemas.microsoft.com/office/powerpoint/2010/main" val="40000463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Deficits</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t>Robinson et al. – 10 females  </a:t>
            </a:r>
          </a:p>
          <a:p>
            <a:pPr lvl="1"/>
            <a:r>
              <a:rPr lang="en-US" dirty="0" smtClean="0"/>
              <a:t>29% weakness in hip extension, 23% hip abduction, 14% external rotation compared to contralateral side</a:t>
            </a:r>
          </a:p>
          <a:p>
            <a:r>
              <a:rPr lang="en-US" dirty="0" smtClean="0"/>
              <a:t>Ireland – 15 females </a:t>
            </a:r>
          </a:p>
          <a:p>
            <a:pPr lvl="1"/>
            <a:r>
              <a:rPr lang="en-US" dirty="0" smtClean="0"/>
              <a:t>26% weaker in hip abduction and 36% weaker in external rotation</a:t>
            </a:r>
          </a:p>
          <a:p>
            <a:r>
              <a:rPr lang="en-US" dirty="0" smtClean="0"/>
              <a:t>Bolgla-18 females </a:t>
            </a:r>
          </a:p>
          <a:p>
            <a:pPr lvl="1"/>
            <a:r>
              <a:rPr lang="en-US" dirty="0" smtClean="0"/>
              <a:t>24% weaker in hip ER, 26% weaker in hip abduction. IR/Adduction similar to controls</a:t>
            </a:r>
          </a:p>
          <a:p>
            <a:r>
              <a:rPr lang="en-US" dirty="0" err="1" smtClean="0"/>
              <a:t>Dolak</a:t>
            </a:r>
            <a:r>
              <a:rPr lang="en-US" dirty="0" smtClean="0"/>
              <a:t> – hip strengthening and quad strengthening groups for 4 weeks then 4 weeks of functional exercises</a:t>
            </a:r>
          </a:p>
          <a:p>
            <a:pPr lvl="1"/>
            <a:r>
              <a:rPr lang="en-US" dirty="0" smtClean="0"/>
              <a:t>At 4 weeks hip group had less pain. Increases in LEFS at 8 weeks and 3 months follow up </a:t>
            </a:r>
          </a:p>
          <a:p>
            <a:r>
              <a:rPr lang="en-US" dirty="0" smtClean="0"/>
              <a:t>Barton – 10 case control studies reviewed of EMG of the </a:t>
            </a:r>
            <a:r>
              <a:rPr lang="en-US" dirty="0" err="1" smtClean="0"/>
              <a:t>gluteals</a:t>
            </a:r>
            <a:r>
              <a:rPr lang="en-US" dirty="0" smtClean="0"/>
              <a:t> during functional tasks</a:t>
            </a:r>
          </a:p>
          <a:p>
            <a:pPr lvl="1"/>
            <a:r>
              <a:rPr lang="en-US" dirty="0" smtClean="0"/>
              <a:t>Evidence for delayed and shorter onset of </a:t>
            </a:r>
            <a:r>
              <a:rPr lang="en-US" dirty="0" err="1" smtClean="0"/>
              <a:t>GMed</a:t>
            </a:r>
            <a:r>
              <a:rPr lang="en-US" dirty="0" smtClean="0"/>
              <a:t> during stair descent (may lead to adduction during gait) </a:t>
            </a:r>
          </a:p>
          <a:p>
            <a:r>
              <a:rPr lang="en-US" dirty="0" err="1" smtClean="0"/>
              <a:t>Rathleff</a:t>
            </a:r>
            <a:r>
              <a:rPr lang="en-US" dirty="0" smtClean="0"/>
              <a:t> – Systematic review/meta-analysis for development of PFPS</a:t>
            </a:r>
          </a:p>
          <a:p>
            <a:pPr lvl="1"/>
            <a:r>
              <a:rPr lang="en-US" dirty="0" smtClean="0"/>
              <a:t>No evidence for concentric strength deficits (ER/abduction/IR/extension/adduction/hip flexion) and developing PFPS.</a:t>
            </a:r>
          </a:p>
          <a:p>
            <a:pPr lvl="1"/>
            <a:r>
              <a:rPr lang="en-US" dirty="0" smtClean="0"/>
              <a:t>Some evidence for eccentric strength deficits (extension/abduction/ER)</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944436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Proprioception deficits</a:t>
            </a:r>
            <a:endParaRPr lang="en-US" dirty="0"/>
          </a:p>
        </p:txBody>
      </p:sp>
      <p:sp>
        <p:nvSpPr>
          <p:cNvPr id="3" name="Content Placeholder 2"/>
          <p:cNvSpPr>
            <a:spLocks noGrp="1"/>
          </p:cNvSpPr>
          <p:nvPr>
            <p:ph sz="quarter" idx="13"/>
          </p:nvPr>
        </p:nvSpPr>
        <p:spPr/>
        <p:txBody>
          <a:bodyPr/>
          <a:lstStyle/>
          <a:p>
            <a:r>
              <a:rPr lang="en-US" dirty="0" smtClean="0"/>
              <a:t>Cross-sectional study with 20 asymptomatic </a:t>
            </a:r>
            <a:r>
              <a:rPr lang="en-US" dirty="0" err="1" smtClean="0"/>
              <a:t>vs</a:t>
            </a:r>
            <a:r>
              <a:rPr lang="en-US" dirty="0" smtClean="0"/>
              <a:t> 20 PFPS</a:t>
            </a:r>
          </a:p>
          <a:p>
            <a:r>
              <a:rPr lang="en-US" dirty="0" smtClean="0"/>
              <a:t>NWB and WB test for JPS</a:t>
            </a:r>
          </a:p>
          <a:p>
            <a:r>
              <a:rPr lang="en-US" dirty="0" smtClean="0"/>
              <a:t>NWB- knee flexed to 20 or 60 degrees pt. had to replicate</a:t>
            </a:r>
          </a:p>
          <a:p>
            <a:r>
              <a:rPr lang="en-US" dirty="0" smtClean="0"/>
              <a:t>WB- knee flexed to 40 degrees, </a:t>
            </a:r>
            <a:r>
              <a:rPr lang="en-US" dirty="0" err="1" smtClean="0"/>
              <a:t>pt</a:t>
            </a:r>
            <a:r>
              <a:rPr lang="en-US" dirty="0" smtClean="0"/>
              <a:t> asked to replicate</a:t>
            </a:r>
          </a:p>
          <a:p>
            <a:r>
              <a:rPr lang="en-US" dirty="0" smtClean="0"/>
              <a:t>Relative error- arithmetic difference </a:t>
            </a:r>
            <a:r>
              <a:rPr lang="en-US" dirty="0" err="1" smtClean="0"/>
              <a:t>btwn</a:t>
            </a:r>
            <a:r>
              <a:rPr lang="en-US" dirty="0" smtClean="0"/>
              <a:t> test/response</a:t>
            </a:r>
          </a:p>
          <a:p>
            <a:r>
              <a:rPr lang="en-US" dirty="0" smtClean="0"/>
              <a:t>Absolute- difference </a:t>
            </a:r>
            <a:r>
              <a:rPr lang="en-US" dirty="0" err="1" smtClean="0"/>
              <a:t>btwn</a:t>
            </a:r>
            <a:r>
              <a:rPr lang="en-US" dirty="0" smtClean="0"/>
              <a:t> test/response in absolute magnitude</a:t>
            </a:r>
          </a:p>
          <a:p>
            <a:r>
              <a:rPr lang="en-US" dirty="0" smtClean="0"/>
              <a:t>Variable – </a:t>
            </a:r>
            <a:r>
              <a:rPr lang="en-US" dirty="0" err="1" smtClean="0"/>
              <a:t>std</a:t>
            </a:r>
            <a:r>
              <a:rPr lang="en-US" dirty="0" smtClean="0"/>
              <a:t> deviation from the set of 5</a:t>
            </a:r>
          </a:p>
          <a:p>
            <a:r>
              <a:rPr lang="en-US" dirty="0" smtClean="0"/>
              <a:t>PFPS patients had greater relative, absolute, and variable errors</a:t>
            </a:r>
          </a:p>
          <a:p>
            <a:r>
              <a:rPr lang="en-US" dirty="0" smtClean="0"/>
              <a:t>No statistical correlation </a:t>
            </a:r>
            <a:r>
              <a:rPr lang="en-US" dirty="0" err="1" smtClean="0"/>
              <a:t>btwn</a:t>
            </a:r>
            <a:r>
              <a:rPr lang="en-US" dirty="0" smtClean="0"/>
              <a:t> pain and JPS</a:t>
            </a:r>
          </a:p>
          <a:p>
            <a:endParaRPr lang="en-US" dirty="0" smtClean="0"/>
          </a:p>
          <a:p>
            <a:endParaRPr lang="en-US" dirty="0" smtClean="0"/>
          </a:p>
        </p:txBody>
      </p:sp>
      <p:pic>
        <p:nvPicPr>
          <p:cNvPr id="4" name="Picture 3" descr="JPS stud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889" y="1003514"/>
            <a:ext cx="2436623" cy="4835292"/>
          </a:xfrm>
          <a:prstGeom prst="rect">
            <a:avLst/>
          </a:prstGeom>
        </p:spPr>
      </p:pic>
      <p:sp>
        <p:nvSpPr>
          <p:cNvPr id="5" name="TextBox 4"/>
          <p:cNvSpPr txBox="1"/>
          <p:nvPr/>
        </p:nvSpPr>
        <p:spPr>
          <a:xfrm>
            <a:off x="2838678" y="6241238"/>
            <a:ext cx="2889170" cy="369332"/>
          </a:xfrm>
          <a:prstGeom prst="rect">
            <a:avLst/>
          </a:prstGeom>
          <a:noFill/>
        </p:spPr>
        <p:txBody>
          <a:bodyPr wrap="none" rtlCol="0">
            <a:spAutoFit/>
          </a:bodyPr>
          <a:lstStyle/>
          <a:p>
            <a:r>
              <a:rPr lang="en-US" dirty="0" smtClean="0"/>
              <a:t>Image adapted from Baker et al.</a:t>
            </a:r>
            <a:endParaRPr lang="en-US" dirty="0"/>
          </a:p>
        </p:txBody>
      </p:sp>
    </p:spTree>
    <p:extLst>
      <p:ext uri="{BB962C8B-B14F-4D97-AF65-F5344CB8AC3E}">
        <p14:creationId xmlns:p14="http://schemas.microsoft.com/office/powerpoint/2010/main" val="25228162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of Symptoms</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Tyler- 35 patients (29 female, 6 males)</a:t>
            </a:r>
          </a:p>
          <a:p>
            <a:pPr lvl="1"/>
            <a:r>
              <a:rPr lang="en-US" dirty="0" smtClean="0"/>
              <a:t>Success considered 1.5cm decrease in VAS</a:t>
            </a:r>
          </a:p>
          <a:p>
            <a:pPr lvl="1"/>
            <a:r>
              <a:rPr lang="en-US" dirty="0" smtClean="0"/>
              <a:t>21 patients (26 knees) – successful, 14 patients (17 knees) – unsuccessful </a:t>
            </a:r>
          </a:p>
          <a:p>
            <a:r>
              <a:rPr lang="en-US" dirty="0" smtClean="0"/>
              <a:t>39/43 had positive </a:t>
            </a:r>
            <a:r>
              <a:rPr lang="en-US" dirty="0" err="1" smtClean="0"/>
              <a:t>Ober</a:t>
            </a:r>
            <a:r>
              <a:rPr lang="en-US" dirty="0" smtClean="0"/>
              <a:t> test at baseline</a:t>
            </a:r>
          </a:p>
          <a:p>
            <a:r>
              <a:rPr lang="en-US" dirty="0" smtClean="0"/>
              <a:t>83% that had negative </a:t>
            </a:r>
            <a:r>
              <a:rPr lang="en-US" dirty="0" err="1" smtClean="0"/>
              <a:t>Ober</a:t>
            </a:r>
            <a:r>
              <a:rPr lang="en-US" dirty="0" smtClean="0"/>
              <a:t> at follow up had successful outcome, 27% that did not have a positive </a:t>
            </a:r>
            <a:r>
              <a:rPr lang="en-US" dirty="0" err="1" smtClean="0"/>
              <a:t>Ober</a:t>
            </a:r>
            <a:r>
              <a:rPr lang="en-US" dirty="0" smtClean="0"/>
              <a:t> had successful outcome</a:t>
            </a:r>
          </a:p>
          <a:p>
            <a:r>
              <a:rPr lang="en-US" dirty="0" smtClean="0"/>
              <a:t>Normal </a:t>
            </a:r>
            <a:r>
              <a:rPr lang="en-US" dirty="0" err="1" smtClean="0"/>
              <a:t>Ober</a:t>
            </a:r>
            <a:r>
              <a:rPr lang="en-US" dirty="0" smtClean="0"/>
              <a:t>, Thomas test, and improved hip flexion strength – 93% chance of successful outcome. 2/3 – 75% reached a successful outcome, 27% - for 1/3 and 0% for 0/3. </a:t>
            </a:r>
          </a:p>
          <a:p>
            <a:r>
              <a:rPr lang="en-US" dirty="0" err="1" smtClean="0"/>
              <a:t>Piva</a:t>
            </a:r>
            <a:r>
              <a:rPr lang="en-US" dirty="0" smtClean="0"/>
              <a:t>- compared 30 patients with PFPS to 30 healthy controls</a:t>
            </a:r>
          </a:p>
          <a:p>
            <a:r>
              <a:rPr lang="en-US" dirty="0" smtClean="0"/>
              <a:t>Found no difference in ITB length and hip ER strength</a:t>
            </a:r>
          </a:p>
          <a:p>
            <a:r>
              <a:rPr lang="en-US" dirty="0" smtClean="0"/>
              <a:t>PFPS group has decreased </a:t>
            </a:r>
            <a:r>
              <a:rPr lang="en-US" dirty="0" err="1" smtClean="0"/>
              <a:t>gastroc</a:t>
            </a:r>
            <a:r>
              <a:rPr lang="en-US" dirty="0" smtClean="0"/>
              <a:t>/soleus length, HS length, quadriceps length</a:t>
            </a:r>
          </a:p>
          <a:p>
            <a:r>
              <a:rPr lang="en-US" dirty="0" smtClean="0"/>
              <a:t>Could discriminate PFPS from healthy controls if </a:t>
            </a:r>
            <a:r>
              <a:rPr lang="en-US" dirty="0" err="1" smtClean="0"/>
              <a:t>grastoc</a:t>
            </a:r>
            <a:r>
              <a:rPr lang="en-US" dirty="0" smtClean="0"/>
              <a:t>, soleus length decreased and/or hip ER strength</a:t>
            </a:r>
            <a:endParaRPr lang="en-US" dirty="0"/>
          </a:p>
        </p:txBody>
      </p:sp>
    </p:spTree>
    <p:extLst>
      <p:ext uri="{BB962C8B-B14F-4D97-AF65-F5344CB8AC3E}">
        <p14:creationId xmlns:p14="http://schemas.microsoft.com/office/powerpoint/2010/main" val="41613978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Leg Squat</a:t>
            </a:r>
            <a:endParaRPr lang="en-US" dirty="0"/>
          </a:p>
        </p:txBody>
      </p:sp>
      <p:pic>
        <p:nvPicPr>
          <p:cNvPr id="4" name="Content Placeholder 3" descr="Untitled.png"/>
          <p:cNvPicPr>
            <a:picLocks noGrp="1" noChangeAspect="1"/>
          </p:cNvPicPr>
          <p:nvPr>
            <p:ph sz="quarter" idx="13"/>
          </p:nvPr>
        </p:nvPicPr>
        <p:blipFill>
          <a:blip r:embed="rId2">
            <a:extLst>
              <a:ext uri="{28A0092B-C50C-407E-A947-70E740481C1C}">
                <a14:useLocalDpi xmlns:a14="http://schemas.microsoft.com/office/drawing/2010/main" val="0"/>
              </a:ext>
            </a:extLst>
          </a:blip>
          <a:srcRect l="-99297" r="-99297"/>
          <a:stretch>
            <a:fillRect/>
          </a:stretch>
        </p:blipFill>
        <p:spPr/>
      </p:pic>
      <p:sp>
        <p:nvSpPr>
          <p:cNvPr id="5" name="TextBox 4"/>
          <p:cNvSpPr txBox="1"/>
          <p:nvPr/>
        </p:nvSpPr>
        <p:spPr>
          <a:xfrm>
            <a:off x="3449087" y="6137829"/>
            <a:ext cx="1847606" cy="369332"/>
          </a:xfrm>
          <a:prstGeom prst="rect">
            <a:avLst/>
          </a:prstGeom>
          <a:noFill/>
        </p:spPr>
        <p:txBody>
          <a:bodyPr wrap="none" rtlCol="0">
            <a:spAutoFit/>
          </a:bodyPr>
          <a:lstStyle/>
          <a:p>
            <a:r>
              <a:rPr lang="en-US" dirty="0" err="1" smtClean="0"/>
              <a:t>Levinger</a:t>
            </a:r>
            <a:r>
              <a:rPr lang="en-US" dirty="0" smtClean="0"/>
              <a:t> et al. 2007</a:t>
            </a:r>
            <a:endParaRPr lang="en-US" dirty="0"/>
          </a:p>
        </p:txBody>
      </p:sp>
    </p:spTree>
    <p:extLst>
      <p:ext uri="{BB962C8B-B14F-4D97-AF65-F5344CB8AC3E}">
        <p14:creationId xmlns:p14="http://schemas.microsoft.com/office/powerpoint/2010/main" val="15167014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Levinger</a:t>
            </a:r>
            <a:r>
              <a:rPr lang="en-US" dirty="0" smtClean="0"/>
              <a:t> SLS</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Subjects asked to perform SLS on affected leg to 45 degrees of knee flexion</a:t>
            </a:r>
          </a:p>
          <a:p>
            <a:r>
              <a:rPr lang="en-US" dirty="0" smtClean="0"/>
              <a:t>Under half reported minor pain </a:t>
            </a:r>
          </a:p>
          <a:p>
            <a:r>
              <a:rPr lang="en-US" dirty="0" smtClean="0"/>
              <a:t>Control subjects – 7.8+/-4.2 degrees of frontal plane movement</a:t>
            </a:r>
          </a:p>
          <a:p>
            <a:r>
              <a:rPr lang="en-US" dirty="0" smtClean="0"/>
              <a:t>PFPS subjects – 11.8+/- 3.6 degrees of frontal plane movement</a:t>
            </a:r>
          </a:p>
          <a:p>
            <a:r>
              <a:rPr lang="en-US" dirty="0" smtClean="0"/>
              <a:t>Nakagawa et al Cross-sectional study of 4 groups (20 female PFPS, age matched pain free females, males with PFPS, and age matched pain free males)</a:t>
            </a:r>
          </a:p>
          <a:p>
            <a:r>
              <a:rPr lang="en-US" dirty="0" smtClean="0"/>
              <a:t>During SLS – PFPS patients showed significantly more:</a:t>
            </a:r>
          </a:p>
          <a:p>
            <a:pPr lvl="1"/>
            <a:r>
              <a:rPr lang="en-US" dirty="0" err="1" smtClean="0"/>
              <a:t>Ipsilateral</a:t>
            </a:r>
            <a:r>
              <a:rPr lang="en-US" dirty="0" smtClean="0"/>
              <a:t> trunk lean</a:t>
            </a:r>
          </a:p>
          <a:p>
            <a:pPr lvl="1"/>
            <a:r>
              <a:rPr lang="en-US" dirty="0" smtClean="0"/>
              <a:t>Contralateral Pelvic Drop</a:t>
            </a:r>
          </a:p>
          <a:p>
            <a:pPr lvl="1"/>
            <a:r>
              <a:rPr lang="en-US" dirty="0" smtClean="0"/>
              <a:t>Hip adduction</a:t>
            </a:r>
          </a:p>
          <a:p>
            <a:pPr lvl="1"/>
            <a:r>
              <a:rPr lang="en-US" dirty="0" smtClean="0"/>
              <a:t>Knee abduction</a:t>
            </a:r>
          </a:p>
          <a:p>
            <a:r>
              <a:rPr lang="en-US" dirty="0" smtClean="0"/>
              <a:t>Female PFPS patients showed less EMG activity of glut med (weakness in eccentric testing of the abductors and ERs) </a:t>
            </a:r>
            <a:endParaRPr lang="en-US" dirty="0" smtClean="0"/>
          </a:p>
          <a:p>
            <a:r>
              <a:rPr lang="en-US" dirty="0" err="1" smtClean="0"/>
              <a:t>Bolgla</a:t>
            </a:r>
            <a:r>
              <a:rPr lang="en-US" dirty="0" smtClean="0"/>
              <a:t> et al 2008 found that females with PFPS did not display altered kinematics (but showed significant hip weakness in abductors/ERs) during stair descent. </a:t>
            </a:r>
            <a:endParaRPr lang="en-US" dirty="0" smtClean="0"/>
          </a:p>
          <a:p>
            <a:endParaRPr lang="en-US" dirty="0"/>
          </a:p>
        </p:txBody>
      </p:sp>
    </p:spTree>
    <p:extLst>
      <p:ext uri="{BB962C8B-B14F-4D97-AF65-F5344CB8AC3E}">
        <p14:creationId xmlns:p14="http://schemas.microsoft.com/office/powerpoint/2010/main" val="6406433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Outline/Learning Objectives</a:t>
            </a:r>
            <a:endParaRPr lang="en-US" dirty="0"/>
          </a:p>
        </p:txBody>
      </p:sp>
      <p:sp>
        <p:nvSpPr>
          <p:cNvPr id="3" name="Content Placeholder 2"/>
          <p:cNvSpPr>
            <a:spLocks noGrp="1"/>
          </p:cNvSpPr>
          <p:nvPr>
            <p:ph sz="quarter" idx="13"/>
          </p:nvPr>
        </p:nvSpPr>
        <p:spPr/>
        <p:txBody>
          <a:bodyPr/>
          <a:lstStyle/>
          <a:p>
            <a:r>
              <a:rPr lang="en-US" dirty="0" smtClean="0"/>
              <a:t>Review of anatomy and sources of knee pain</a:t>
            </a:r>
          </a:p>
          <a:p>
            <a:pPr lvl="1"/>
            <a:r>
              <a:rPr lang="en-US" dirty="0" smtClean="0"/>
              <a:t>Listeners will recognize pain </a:t>
            </a:r>
            <a:r>
              <a:rPr lang="en-US" dirty="0" err="1" smtClean="0"/>
              <a:t>provocators</a:t>
            </a:r>
            <a:r>
              <a:rPr lang="en-US" dirty="0" smtClean="0"/>
              <a:t> in the knee</a:t>
            </a:r>
          </a:p>
          <a:p>
            <a:r>
              <a:rPr lang="en-US" dirty="0" smtClean="0"/>
              <a:t>How PFPS presents in the clinic</a:t>
            </a:r>
          </a:p>
          <a:p>
            <a:pPr lvl="1"/>
            <a:r>
              <a:rPr lang="en-US" dirty="0" smtClean="0"/>
              <a:t>Listeners will recognize the cluster of complaints individuals with PFPS often present with. </a:t>
            </a:r>
          </a:p>
          <a:p>
            <a:r>
              <a:rPr lang="en-US" dirty="0" smtClean="0"/>
              <a:t>What deficiencies are common among those who complain of PFPS</a:t>
            </a:r>
          </a:p>
          <a:p>
            <a:pPr lvl="1"/>
            <a:r>
              <a:rPr lang="en-US" dirty="0" smtClean="0"/>
              <a:t>Individuals will recognize impairments in strength, running mechanics, and limited ROM in the lower extremities common to PFPS.</a:t>
            </a:r>
          </a:p>
          <a:p>
            <a:r>
              <a:rPr lang="en-US" dirty="0" smtClean="0"/>
              <a:t>Treatment approaches in the literature for PFPS</a:t>
            </a:r>
          </a:p>
          <a:p>
            <a:pPr lvl="1"/>
            <a:r>
              <a:rPr lang="en-US" dirty="0" smtClean="0"/>
              <a:t>Individuals will understand what the basic literature behind current PFPS treatment advocates for</a:t>
            </a:r>
          </a:p>
          <a:p>
            <a:endParaRPr lang="en-US" dirty="0"/>
          </a:p>
        </p:txBody>
      </p:sp>
    </p:spTree>
    <p:extLst>
      <p:ext uri="{BB962C8B-B14F-4D97-AF65-F5344CB8AC3E}">
        <p14:creationId xmlns:p14="http://schemas.microsoft.com/office/powerpoint/2010/main" val="233355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Biomechanical changes after running</a:t>
            </a:r>
            <a:endParaRPr lang="en-US" dirty="0"/>
          </a:p>
        </p:txBody>
      </p:sp>
      <p:sp>
        <p:nvSpPr>
          <p:cNvPr id="3" name="Content Placeholder 2"/>
          <p:cNvSpPr>
            <a:spLocks noGrp="1"/>
          </p:cNvSpPr>
          <p:nvPr>
            <p:ph sz="quarter" idx="13"/>
          </p:nvPr>
        </p:nvSpPr>
        <p:spPr/>
        <p:txBody>
          <a:bodyPr/>
          <a:lstStyle/>
          <a:p>
            <a:r>
              <a:rPr lang="en-US" dirty="0" err="1" smtClean="0"/>
              <a:t>Bazzett</a:t>
            </a:r>
            <a:r>
              <a:rPr lang="en-US" dirty="0" smtClean="0"/>
              <a:t>-Jones et al 2013</a:t>
            </a:r>
          </a:p>
          <a:p>
            <a:r>
              <a:rPr lang="en-US" dirty="0" smtClean="0"/>
              <a:t>Prospective study looking at biomechanical changes after exhaustive run in college aged </a:t>
            </a:r>
            <a:r>
              <a:rPr lang="en-US" dirty="0" err="1" smtClean="0"/>
              <a:t>indiviiduals</a:t>
            </a:r>
            <a:r>
              <a:rPr lang="en-US" dirty="0" smtClean="0"/>
              <a:t> (age 18-40). All active. </a:t>
            </a:r>
          </a:p>
          <a:p>
            <a:r>
              <a:rPr lang="en-US" dirty="0" smtClean="0"/>
              <a:t>Healthy vs. PFP individuals diagnosed by AT</a:t>
            </a:r>
          </a:p>
          <a:p>
            <a:r>
              <a:rPr lang="en-US" dirty="0" smtClean="0"/>
              <a:t>38 subjects participated</a:t>
            </a:r>
          </a:p>
          <a:p>
            <a:r>
              <a:rPr lang="en-US" dirty="0" smtClean="0"/>
              <a:t>Strength data – normalized to body mass. Max isometric contractions for hip abduction, ER, hip extension, and lateral trunk flexion. </a:t>
            </a:r>
          </a:p>
          <a:p>
            <a:r>
              <a:rPr lang="en-US" dirty="0" smtClean="0"/>
              <a:t>Did NOT look at knee extension strength!</a:t>
            </a:r>
          </a:p>
          <a:p>
            <a:r>
              <a:rPr lang="en-US" dirty="0" smtClean="0"/>
              <a:t>Peak internal joint moments calculated in stance phase for knee, hip, pelvic, and trunk motions. </a:t>
            </a:r>
          </a:p>
          <a:p>
            <a:r>
              <a:rPr lang="en-US" dirty="0" smtClean="0"/>
              <a:t>Subjects paired for exhaustion protocol on treadmill. RPE and % max HR used </a:t>
            </a:r>
            <a:endParaRPr lang="en-US" dirty="0"/>
          </a:p>
        </p:txBody>
      </p:sp>
    </p:spTree>
    <p:extLst>
      <p:ext uri="{BB962C8B-B14F-4D97-AF65-F5344CB8AC3E}">
        <p14:creationId xmlns:p14="http://schemas.microsoft.com/office/powerpoint/2010/main" val="40697231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noted</a:t>
            </a:r>
            <a:endParaRPr lang="en-US" dirty="0"/>
          </a:p>
        </p:txBody>
      </p:sp>
      <p:sp>
        <p:nvSpPr>
          <p:cNvPr id="3" name="Content Placeholder 2"/>
          <p:cNvSpPr>
            <a:spLocks noGrp="1"/>
          </p:cNvSpPr>
          <p:nvPr>
            <p:ph sz="quarter" idx="13"/>
          </p:nvPr>
        </p:nvSpPr>
        <p:spPr/>
        <p:txBody>
          <a:bodyPr/>
          <a:lstStyle/>
          <a:p>
            <a:r>
              <a:rPr lang="en-US" dirty="0" smtClean="0"/>
              <a:t>Hip abduction and ER strength significantly reduced in PFP group but not control after the run. </a:t>
            </a:r>
          </a:p>
          <a:p>
            <a:r>
              <a:rPr lang="en-US" dirty="0" smtClean="0"/>
              <a:t>Hip extension strength decreased in PFP both before (by 19%) and after run. </a:t>
            </a:r>
            <a:endParaRPr lang="en-US" dirty="0"/>
          </a:p>
          <a:p>
            <a:r>
              <a:rPr lang="en-US" dirty="0" smtClean="0"/>
              <a:t>Anterior pelvic tilt, hip flexion moment, and knee flexion peak angle all increased in PFP group after run compared to control. </a:t>
            </a:r>
          </a:p>
          <a:p>
            <a:r>
              <a:rPr lang="en-US" dirty="0" smtClean="0"/>
              <a:t>Post run PFP group demonstrated more knee valgus than control</a:t>
            </a:r>
          </a:p>
          <a:p>
            <a:r>
              <a:rPr lang="en-US" dirty="0" smtClean="0"/>
              <a:t>Post run PFP significantly increased hip extension moment, but control did not change</a:t>
            </a:r>
          </a:p>
          <a:p>
            <a:r>
              <a:rPr lang="en-US" dirty="0" smtClean="0"/>
              <a:t>PFP group also reported significantly more pain than control and baseline</a:t>
            </a:r>
            <a:endParaRPr lang="en-US" dirty="0"/>
          </a:p>
        </p:txBody>
      </p:sp>
    </p:spTree>
    <p:extLst>
      <p:ext uri="{BB962C8B-B14F-4D97-AF65-F5344CB8AC3E}">
        <p14:creationId xmlns:p14="http://schemas.microsoft.com/office/powerpoint/2010/main" val="21551118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kinematics change?</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Ferber compared kinematics between 10 PFPS participants and 10 healthy controls</a:t>
            </a:r>
          </a:p>
          <a:p>
            <a:r>
              <a:rPr lang="en-US" dirty="0" smtClean="0"/>
              <a:t>All recreational runners. Studied biomechanics during 20s of treadmill running at 2.55 m/s</a:t>
            </a:r>
          </a:p>
          <a:p>
            <a:r>
              <a:rPr lang="en-US" dirty="0" smtClean="0"/>
              <a:t>Performed hip abduction and hip extension with </a:t>
            </a:r>
            <a:r>
              <a:rPr lang="en-US" dirty="0" err="1" smtClean="0"/>
              <a:t>theraband</a:t>
            </a:r>
            <a:r>
              <a:rPr lang="en-US" dirty="0" smtClean="0"/>
              <a:t>. Performed daily for 3 sets of 10 over 3 weeks. </a:t>
            </a:r>
          </a:p>
          <a:p>
            <a:r>
              <a:rPr lang="en-US" dirty="0" smtClean="0"/>
              <a:t>Knee valgus angle (in gait)  and football “variability” were initially reduced but normalized at follow up in the PFPS group.</a:t>
            </a:r>
          </a:p>
          <a:p>
            <a:r>
              <a:rPr lang="en-US" dirty="0" smtClean="0"/>
              <a:t>Saw concurrent decline in VAS pain.</a:t>
            </a:r>
          </a:p>
          <a:p>
            <a:r>
              <a:rPr lang="en-US" dirty="0" smtClean="0"/>
              <a:t>Bell – screened healthy participants, searching for valgus in DLS, corrected with heel lifts.</a:t>
            </a:r>
          </a:p>
          <a:p>
            <a:r>
              <a:rPr lang="en-US" dirty="0" smtClean="0"/>
              <a:t>10 exercise sessions over 3 weeks to compare exercise and no intervention</a:t>
            </a:r>
          </a:p>
          <a:p>
            <a:r>
              <a:rPr lang="en-US" dirty="0" smtClean="0"/>
              <a:t>Hamstring curls, posterior chain stretches, single leg balance, and star excursion balance techniques used.</a:t>
            </a:r>
          </a:p>
          <a:p>
            <a:r>
              <a:rPr lang="en-US" dirty="0" smtClean="0"/>
              <a:t>Saw decreased valgus in DLS and increased DF ROM with an extended knee</a:t>
            </a:r>
          </a:p>
        </p:txBody>
      </p:sp>
    </p:spTree>
    <p:extLst>
      <p:ext uri="{BB962C8B-B14F-4D97-AF65-F5344CB8AC3E}">
        <p14:creationId xmlns:p14="http://schemas.microsoft.com/office/powerpoint/2010/main" val="40392820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to look at – Not just the knee</a:t>
            </a:r>
            <a:endParaRPr lang="en-US" dirty="0"/>
          </a:p>
        </p:txBody>
      </p:sp>
      <p:sp>
        <p:nvSpPr>
          <p:cNvPr id="3" name="Content Placeholder 2"/>
          <p:cNvSpPr>
            <a:spLocks noGrp="1"/>
          </p:cNvSpPr>
          <p:nvPr>
            <p:ph sz="quarter" idx="13"/>
          </p:nvPr>
        </p:nvSpPr>
        <p:spPr/>
        <p:txBody>
          <a:bodyPr>
            <a:normAutofit/>
          </a:bodyPr>
          <a:lstStyle/>
          <a:p>
            <a:r>
              <a:rPr lang="en-US" dirty="0" smtClean="0"/>
              <a:t>Souza et al found that females with PFPS displayed the following during running, drop jump, and step down.</a:t>
            </a:r>
          </a:p>
          <a:p>
            <a:pPr lvl="1"/>
            <a:r>
              <a:rPr lang="en-US" dirty="0" smtClean="0"/>
              <a:t>Greater peak Hip IR compared to pain free controls (especially in running)</a:t>
            </a:r>
          </a:p>
          <a:p>
            <a:pPr lvl="1"/>
            <a:r>
              <a:rPr lang="en-US" dirty="0" smtClean="0"/>
              <a:t>Less torque produced by abductors and hip extensors</a:t>
            </a:r>
          </a:p>
          <a:p>
            <a:pPr lvl="1"/>
            <a:r>
              <a:rPr lang="en-US" dirty="0" smtClean="0"/>
              <a:t>Greater </a:t>
            </a:r>
            <a:r>
              <a:rPr lang="en-US" dirty="0" err="1" smtClean="0"/>
              <a:t>glute</a:t>
            </a:r>
            <a:r>
              <a:rPr lang="en-US" dirty="0" smtClean="0"/>
              <a:t> max recruitment – even though it was weakened</a:t>
            </a:r>
          </a:p>
          <a:p>
            <a:pPr lvl="1"/>
            <a:r>
              <a:rPr lang="en-US" dirty="0" err="1" smtClean="0"/>
              <a:t>Glute</a:t>
            </a:r>
            <a:r>
              <a:rPr lang="en-US" dirty="0" smtClean="0"/>
              <a:t> med EMG activity and hip adduction angle were similar </a:t>
            </a:r>
            <a:r>
              <a:rPr lang="en-US" dirty="0" err="1" smtClean="0"/>
              <a:t>btwn</a:t>
            </a:r>
            <a:r>
              <a:rPr lang="en-US" dirty="0" smtClean="0"/>
              <a:t> groups</a:t>
            </a:r>
          </a:p>
          <a:p>
            <a:endParaRPr lang="en-US" dirty="0" smtClean="0"/>
          </a:p>
        </p:txBody>
      </p:sp>
    </p:spTree>
    <p:extLst>
      <p:ext uri="{BB962C8B-B14F-4D97-AF65-F5344CB8AC3E}">
        <p14:creationId xmlns:p14="http://schemas.microsoft.com/office/powerpoint/2010/main" val="8649065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Tests</a:t>
            </a:r>
            <a:endParaRPr lang="en-US" dirty="0"/>
          </a:p>
        </p:txBody>
      </p:sp>
      <p:sp>
        <p:nvSpPr>
          <p:cNvPr id="3" name="Content Placeholder 2"/>
          <p:cNvSpPr>
            <a:spLocks noGrp="1"/>
          </p:cNvSpPr>
          <p:nvPr>
            <p:ph sz="quarter" idx="13"/>
          </p:nvPr>
        </p:nvSpPr>
        <p:spPr/>
        <p:txBody>
          <a:bodyPr/>
          <a:lstStyle/>
          <a:p>
            <a:r>
              <a:rPr lang="en-US" dirty="0" err="1" smtClean="0"/>
              <a:t>Vastus</a:t>
            </a:r>
            <a:r>
              <a:rPr lang="en-US" dirty="0" smtClean="0"/>
              <a:t> </a:t>
            </a:r>
            <a:r>
              <a:rPr lang="en-US" dirty="0" err="1" smtClean="0"/>
              <a:t>medialis</a:t>
            </a:r>
            <a:r>
              <a:rPr lang="en-US" dirty="0" smtClean="0"/>
              <a:t> coordination test (Positive Likelihood Ratio – 2.26)</a:t>
            </a:r>
          </a:p>
          <a:p>
            <a:r>
              <a:rPr lang="en-US" dirty="0" smtClean="0"/>
              <a:t>Patellar apprehension test  (Positive </a:t>
            </a:r>
            <a:r>
              <a:rPr lang="en-US" dirty="0"/>
              <a:t>Likelihood Ratio – 2.26)</a:t>
            </a:r>
            <a:endParaRPr lang="en-US" dirty="0" smtClean="0"/>
          </a:p>
          <a:p>
            <a:r>
              <a:rPr lang="en-US" dirty="0" smtClean="0"/>
              <a:t>Eccentric Step Test  (Positive </a:t>
            </a:r>
            <a:r>
              <a:rPr lang="en-US" dirty="0"/>
              <a:t>Likelihood Ratio – </a:t>
            </a:r>
            <a:r>
              <a:rPr lang="en-US" dirty="0" smtClean="0"/>
              <a:t>2.34)</a:t>
            </a:r>
          </a:p>
          <a:p>
            <a:r>
              <a:rPr lang="en-US" dirty="0" smtClean="0"/>
              <a:t>Taken from a sample of 45 patients complaining of knee pain. Must be independent </a:t>
            </a:r>
            <a:r>
              <a:rPr lang="en-US" dirty="0" err="1" smtClean="0"/>
              <a:t>ambulators</a:t>
            </a:r>
            <a:r>
              <a:rPr lang="en-US" dirty="0" smtClean="0"/>
              <a:t> and have not undergone a previous knee surgery. Separated into a PFPS and non-PFPS group as diagnosed by an MD. PFPS group patients could not display signs of any other pathology and must report pain with 2 of these: prolonged sitting , squatting, ascending/descending stairs, or kneeling. </a:t>
            </a:r>
          </a:p>
          <a:p>
            <a:r>
              <a:rPr lang="en-US" dirty="0" smtClean="0"/>
              <a:t>A systematic review found similar values, without identifying any tests with better predictive values – that the authors considered valid.</a:t>
            </a:r>
          </a:p>
          <a:p>
            <a:pPr lvl="1"/>
            <a:r>
              <a:rPr lang="en-US" dirty="0" smtClean="0"/>
              <a:t>The articles review demonstrated low QUADAS scores. </a:t>
            </a:r>
            <a:endParaRPr lang="en-US" dirty="0"/>
          </a:p>
        </p:txBody>
      </p:sp>
    </p:spTree>
    <p:extLst>
      <p:ext uri="{BB962C8B-B14F-4D97-AF65-F5344CB8AC3E}">
        <p14:creationId xmlns:p14="http://schemas.microsoft.com/office/powerpoint/2010/main" val="41817775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Vastus</a:t>
            </a:r>
            <a:r>
              <a:rPr lang="en-US" dirty="0" smtClean="0"/>
              <a:t> </a:t>
            </a:r>
            <a:r>
              <a:rPr lang="en-US" dirty="0" err="1" smtClean="0"/>
              <a:t>Medialis</a:t>
            </a:r>
            <a:r>
              <a:rPr lang="en-US" dirty="0" smtClean="0"/>
              <a:t> Coordination Test (3)</a:t>
            </a:r>
            <a:endParaRPr lang="en-US" dirty="0"/>
          </a:p>
        </p:txBody>
      </p:sp>
      <p:sp>
        <p:nvSpPr>
          <p:cNvPr id="3" name="Content Placeholder 2"/>
          <p:cNvSpPr>
            <a:spLocks noGrp="1"/>
          </p:cNvSpPr>
          <p:nvPr>
            <p:ph sz="quarter" idx="13"/>
          </p:nvPr>
        </p:nvSpPr>
        <p:spPr/>
        <p:txBody>
          <a:bodyPr/>
          <a:lstStyle/>
          <a:p>
            <a:r>
              <a:rPr lang="en-US" dirty="0" err="1" smtClean="0"/>
              <a:t>Pt</a:t>
            </a:r>
            <a:r>
              <a:rPr lang="en-US" dirty="0" smtClean="0"/>
              <a:t> supine</a:t>
            </a:r>
          </a:p>
          <a:p>
            <a:r>
              <a:rPr lang="en-US" dirty="0" smtClean="0"/>
              <a:t>Examiner fist under the subject’s knee</a:t>
            </a:r>
          </a:p>
          <a:p>
            <a:r>
              <a:rPr lang="en-US" dirty="0" err="1" smtClean="0"/>
              <a:t>Pt</a:t>
            </a:r>
            <a:r>
              <a:rPr lang="en-US" dirty="0" smtClean="0"/>
              <a:t> extends knee slowly without pressing into or moving off of examiner’s fist. </a:t>
            </a:r>
          </a:p>
          <a:p>
            <a:r>
              <a:rPr lang="en-US" dirty="0" err="1" smtClean="0"/>
              <a:t>Pt</a:t>
            </a:r>
            <a:r>
              <a:rPr lang="en-US" dirty="0" smtClean="0"/>
              <a:t> instructed to achieve full extension</a:t>
            </a:r>
          </a:p>
          <a:p>
            <a:r>
              <a:rPr lang="en-US" dirty="0" smtClean="0"/>
              <a:t>Positive if a lack of coordinated full extension evident</a:t>
            </a:r>
          </a:p>
          <a:p>
            <a:pPr lvl="1"/>
            <a:r>
              <a:rPr lang="en-US" dirty="0" smtClean="0"/>
              <a:t>Unable to smoothly extend fully or recruited other muscle groups to achieve full extension</a:t>
            </a:r>
            <a:endParaRPr lang="en-US" dirty="0"/>
          </a:p>
        </p:txBody>
      </p:sp>
    </p:spTree>
    <p:extLst>
      <p:ext uri="{BB962C8B-B14F-4D97-AF65-F5344CB8AC3E}">
        <p14:creationId xmlns:p14="http://schemas.microsoft.com/office/powerpoint/2010/main" val="38049444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Vastus</a:t>
            </a:r>
            <a:r>
              <a:rPr lang="en-US" dirty="0" smtClean="0"/>
              <a:t> </a:t>
            </a:r>
            <a:r>
              <a:rPr lang="en-US" dirty="0" err="1" smtClean="0"/>
              <a:t>Medialis</a:t>
            </a:r>
            <a:r>
              <a:rPr lang="en-US" dirty="0" smtClean="0"/>
              <a:t> coordination test </a:t>
            </a:r>
            <a:endParaRPr lang="en-US" dirty="0"/>
          </a:p>
        </p:txBody>
      </p:sp>
      <p:pic>
        <p:nvPicPr>
          <p:cNvPr id="4" name="Content Placeholder 3" descr="Vast Med Coordination.png"/>
          <p:cNvPicPr>
            <a:picLocks noGrp="1" noChangeAspect="1"/>
          </p:cNvPicPr>
          <p:nvPr>
            <p:ph sz="quarter" idx="13"/>
          </p:nvPr>
        </p:nvPicPr>
        <p:blipFill>
          <a:blip r:embed="rId2">
            <a:extLst>
              <a:ext uri="{28A0092B-C50C-407E-A947-70E740481C1C}">
                <a14:useLocalDpi xmlns:a14="http://schemas.microsoft.com/office/drawing/2010/main" val="0"/>
              </a:ext>
            </a:extLst>
          </a:blip>
          <a:srcRect l="-30119" r="-30119"/>
          <a:stretch>
            <a:fillRect/>
          </a:stretch>
        </p:blipFill>
        <p:spPr/>
      </p:pic>
      <p:sp>
        <p:nvSpPr>
          <p:cNvPr id="5" name="TextBox 4"/>
          <p:cNvSpPr txBox="1"/>
          <p:nvPr/>
        </p:nvSpPr>
        <p:spPr>
          <a:xfrm>
            <a:off x="3339059" y="6166282"/>
            <a:ext cx="2625989" cy="369332"/>
          </a:xfrm>
          <a:prstGeom prst="rect">
            <a:avLst/>
          </a:prstGeom>
          <a:noFill/>
        </p:spPr>
        <p:txBody>
          <a:bodyPr wrap="none" rtlCol="0">
            <a:spAutoFit/>
          </a:bodyPr>
          <a:lstStyle/>
          <a:p>
            <a:r>
              <a:rPr lang="en-US" dirty="0" smtClean="0"/>
              <a:t>Adapted from </a:t>
            </a:r>
            <a:r>
              <a:rPr lang="en-US" dirty="0" err="1" smtClean="0"/>
              <a:t>Nijs</a:t>
            </a:r>
            <a:r>
              <a:rPr lang="en-US" dirty="0" smtClean="0"/>
              <a:t> et al. 2006</a:t>
            </a:r>
            <a:endParaRPr lang="en-US" dirty="0"/>
          </a:p>
        </p:txBody>
      </p:sp>
    </p:spTree>
    <p:extLst>
      <p:ext uri="{BB962C8B-B14F-4D97-AF65-F5344CB8AC3E}">
        <p14:creationId xmlns:p14="http://schemas.microsoft.com/office/powerpoint/2010/main" val="35509066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Pateller</a:t>
            </a:r>
            <a:r>
              <a:rPr lang="en-US" dirty="0" smtClean="0"/>
              <a:t> apprehension test</a:t>
            </a:r>
            <a:endParaRPr lang="en-US" dirty="0"/>
          </a:p>
        </p:txBody>
      </p:sp>
      <p:sp>
        <p:nvSpPr>
          <p:cNvPr id="3" name="Content Placeholder 2"/>
          <p:cNvSpPr>
            <a:spLocks noGrp="1"/>
          </p:cNvSpPr>
          <p:nvPr>
            <p:ph sz="quarter" idx="13"/>
          </p:nvPr>
        </p:nvSpPr>
        <p:spPr/>
        <p:txBody>
          <a:bodyPr/>
          <a:lstStyle/>
          <a:p>
            <a:r>
              <a:rPr lang="en-US" dirty="0" err="1" smtClean="0"/>
              <a:t>Pt</a:t>
            </a:r>
            <a:r>
              <a:rPr lang="en-US" dirty="0" smtClean="0"/>
              <a:t> supine and relaxed</a:t>
            </a:r>
          </a:p>
          <a:p>
            <a:r>
              <a:rPr lang="en-US" dirty="0" smtClean="0"/>
              <a:t>Examiner pushes the patient’s patella as laterally as possible</a:t>
            </a:r>
          </a:p>
          <a:p>
            <a:r>
              <a:rPr lang="en-US" dirty="0" smtClean="0"/>
              <a:t>Start point – knee at 30 degree flexion</a:t>
            </a:r>
          </a:p>
          <a:p>
            <a:r>
              <a:rPr lang="en-US" dirty="0" smtClean="0"/>
              <a:t>Grasping the leg with other hand at ankle/heel a slow combined hip/knee flexion performed</a:t>
            </a:r>
          </a:p>
          <a:p>
            <a:r>
              <a:rPr lang="en-US" dirty="0" smtClean="0"/>
              <a:t>Lateral glide held throughout the test</a:t>
            </a:r>
          </a:p>
          <a:p>
            <a:r>
              <a:rPr lang="en-US" dirty="0" smtClean="0"/>
              <a:t>Positive test – if it reproduced the pain or apprehension was evident</a:t>
            </a:r>
            <a:endParaRPr lang="en-US" dirty="0"/>
          </a:p>
        </p:txBody>
      </p:sp>
    </p:spTree>
    <p:extLst>
      <p:ext uri="{BB962C8B-B14F-4D97-AF65-F5344CB8AC3E}">
        <p14:creationId xmlns:p14="http://schemas.microsoft.com/office/powerpoint/2010/main" val="32400175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Patellar apprehension test </a:t>
            </a:r>
            <a:endParaRPr lang="en-US" dirty="0"/>
          </a:p>
        </p:txBody>
      </p:sp>
      <p:pic>
        <p:nvPicPr>
          <p:cNvPr id="4" name="Content Placeholder 3" descr="Patellar apprehension.png"/>
          <p:cNvPicPr>
            <a:picLocks noGrp="1" noChangeAspect="1"/>
          </p:cNvPicPr>
          <p:nvPr>
            <p:ph sz="quarter" idx="13"/>
          </p:nvPr>
        </p:nvPicPr>
        <p:blipFill>
          <a:blip r:embed="rId2">
            <a:extLst>
              <a:ext uri="{28A0092B-C50C-407E-A947-70E740481C1C}">
                <a14:useLocalDpi xmlns:a14="http://schemas.microsoft.com/office/drawing/2010/main" val="0"/>
              </a:ext>
            </a:extLst>
          </a:blip>
          <a:srcRect l="-28519" r="-28519"/>
          <a:stretch>
            <a:fillRect/>
          </a:stretch>
        </p:blipFill>
        <p:spPr/>
      </p:pic>
      <p:sp>
        <p:nvSpPr>
          <p:cNvPr id="5" name="TextBox 4"/>
          <p:cNvSpPr txBox="1"/>
          <p:nvPr/>
        </p:nvSpPr>
        <p:spPr>
          <a:xfrm>
            <a:off x="3428784" y="6228027"/>
            <a:ext cx="2678625" cy="369332"/>
          </a:xfrm>
          <a:prstGeom prst="rect">
            <a:avLst/>
          </a:prstGeom>
          <a:noFill/>
        </p:spPr>
        <p:txBody>
          <a:bodyPr wrap="none" rtlCol="0">
            <a:spAutoFit/>
          </a:bodyPr>
          <a:lstStyle/>
          <a:p>
            <a:r>
              <a:rPr lang="en-US" dirty="0" smtClean="0"/>
              <a:t>Adapted from </a:t>
            </a:r>
            <a:r>
              <a:rPr lang="en-US" dirty="0" err="1" smtClean="0"/>
              <a:t>Nijs</a:t>
            </a:r>
            <a:r>
              <a:rPr lang="en-US" dirty="0" smtClean="0"/>
              <a:t> et al . 2006</a:t>
            </a:r>
            <a:endParaRPr lang="en-US" dirty="0"/>
          </a:p>
        </p:txBody>
      </p:sp>
    </p:spTree>
    <p:extLst>
      <p:ext uri="{BB962C8B-B14F-4D97-AF65-F5344CB8AC3E}">
        <p14:creationId xmlns:p14="http://schemas.microsoft.com/office/powerpoint/2010/main" val="19763607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Eccentric step test</a:t>
            </a:r>
            <a:endParaRPr lang="en-US" dirty="0"/>
          </a:p>
        </p:txBody>
      </p:sp>
      <p:sp>
        <p:nvSpPr>
          <p:cNvPr id="3" name="Content Placeholder 2"/>
          <p:cNvSpPr>
            <a:spLocks noGrp="1"/>
          </p:cNvSpPr>
          <p:nvPr>
            <p:ph sz="quarter" idx="13"/>
          </p:nvPr>
        </p:nvSpPr>
        <p:spPr/>
        <p:txBody>
          <a:bodyPr/>
          <a:lstStyle/>
          <a:p>
            <a:r>
              <a:rPr lang="en-US" dirty="0" smtClean="0"/>
              <a:t>15 cm step – adjusted to 50% of </a:t>
            </a:r>
            <a:r>
              <a:rPr lang="en-US" dirty="0" err="1" smtClean="0"/>
              <a:t>tibial</a:t>
            </a:r>
            <a:r>
              <a:rPr lang="en-US" dirty="0" smtClean="0"/>
              <a:t> length</a:t>
            </a:r>
          </a:p>
          <a:p>
            <a:r>
              <a:rPr lang="en-US" dirty="0" err="1" smtClean="0"/>
              <a:t>Std</a:t>
            </a:r>
            <a:r>
              <a:rPr lang="en-US" dirty="0" smtClean="0"/>
              <a:t> demonstration given</a:t>
            </a:r>
          </a:p>
          <a:p>
            <a:r>
              <a:rPr lang="en-US" dirty="0" smtClean="0"/>
              <a:t>Instructions</a:t>
            </a:r>
          </a:p>
          <a:p>
            <a:pPr lvl="1"/>
            <a:r>
              <a:rPr lang="en-US" dirty="0" smtClean="0"/>
              <a:t>‘Stand on the step, put your hands on your hips and step down from the step as slowly and as smoothly as you can”</a:t>
            </a:r>
          </a:p>
          <a:p>
            <a:r>
              <a:rPr lang="en-US" dirty="0" smtClean="0"/>
              <a:t>Repeated using the other leg</a:t>
            </a:r>
          </a:p>
          <a:p>
            <a:r>
              <a:rPr lang="en-US" dirty="0" smtClean="0"/>
              <a:t>Positive test – knee pain reported during test </a:t>
            </a:r>
          </a:p>
          <a:p>
            <a:endParaRPr lang="en-US" dirty="0" smtClean="0"/>
          </a:p>
          <a:p>
            <a:endParaRPr lang="en-US" dirty="0"/>
          </a:p>
        </p:txBody>
      </p:sp>
    </p:spTree>
    <p:extLst>
      <p:ext uri="{BB962C8B-B14F-4D97-AF65-F5344CB8AC3E}">
        <p14:creationId xmlns:p14="http://schemas.microsoft.com/office/powerpoint/2010/main" val="16342180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themes and significant differences in PFPS</a:t>
            </a:r>
            <a:endParaRPr lang="en-US" dirty="0"/>
          </a:p>
        </p:txBody>
      </p:sp>
      <p:pic>
        <p:nvPicPr>
          <p:cNvPr id="4" name="Content Placeholder 3" descr="10351019_666841133353750_8549509541656723596_n.jpg"/>
          <p:cNvPicPr>
            <a:picLocks noGrp="1" noChangeAspect="1"/>
          </p:cNvPicPr>
          <p:nvPr>
            <p:ph sz="quarter" idx="13"/>
          </p:nvPr>
        </p:nvPicPr>
        <p:blipFill>
          <a:blip r:embed="rId3">
            <a:extLst>
              <a:ext uri="{28A0092B-C50C-407E-A947-70E740481C1C}">
                <a14:useLocalDpi xmlns:a14="http://schemas.microsoft.com/office/drawing/2010/main" val="0"/>
              </a:ext>
            </a:extLst>
          </a:blip>
          <a:srcRect t="30529" b="30529"/>
          <a:stretch>
            <a:fillRect/>
          </a:stretch>
        </p:blipFill>
        <p:spPr/>
      </p:pic>
    </p:spTree>
    <p:extLst>
      <p:ext uri="{BB962C8B-B14F-4D97-AF65-F5344CB8AC3E}">
        <p14:creationId xmlns:p14="http://schemas.microsoft.com/office/powerpoint/2010/main" val="282169986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Eccentric step test</a:t>
            </a:r>
            <a:endParaRPr lang="en-US" dirty="0"/>
          </a:p>
        </p:txBody>
      </p:sp>
      <p:pic>
        <p:nvPicPr>
          <p:cNvPr id="4" name="Content Placeholder 3" descr="E Step Test.png"/>
          <p:cNvPicPr>
            <a:picLocks noGrp="1" noChangeAspect="1"/>
          </p:cNvPicPr>
          <p:nvPr>
            <p:ph sz="quarter" idx="13"/>
          </p:nvPr>
        </p:nvPicPr>
        <p:blipFill>
          <a:blip r:embed="rId2">
            <a:extLst>
              <a:ext uri="{28A0092B-C50C-407E-A947-70E740481C1C}">
                <a14:useLocalDpi xmlns:a14="http://schemas.microsoft.com/office/drawing/2010/main" val="0"/>
              </a:ext>
            </a:extLst>
          </a:blip>
          <a:srcRect l="-81520" r="-81520"/>
          <a:stretch>
            <a:fillRect/>
          </a:stretch>
        </p:blipFill>
        <p:spPr/>
      </p:pic>
      <p:sp>
        <p:nvSpPr>
          <p:cNvPr id="5" name="TextBox 4"/>
          <p:cNvSpPr txBox="1"/>
          <p:nvPr/>
        </p:nvSpPr>
        <p:spPr>
          <a:xfrm>
            <a:off x="3257119" y="6248230"/>
            <a:ext cx="2573353" cy="369332"/>
          </a:xfrm>
          <a:prstGeom prst="rect">
            <a:avLst/>
          </a:prstGeom>
          <a:noFill/>
        </p:spPr>
        <p:txBody>
          <a:bodyPr wrap="none" rtlCol="0">
            <a:spAutoFit/>
          </a:bodyPr>
          <a:lstStyle/>
          <a:p>
            <a:r>
              <a:rPr lang="en-US" dirty="0" smtClean="0"/>
              <a:t>Adapted from </a:t>
            </a:r>
            <a:r>
              <a:rPr lang="en-US" dirty="0" err="1" smtClean="0"/>
              <a:t>Nijs</a:t>
            </a:r>
            <a:r>
              <a:rPr lang="en-US" dirty="0" smtClean="0"/>
              <a:t> et al 2006</a:t>
            </a:r>
            <a:endParaRPr lang="en-US" dirty="0"/>
          </a:p>
        </p:txBody>
      </p:sp>
    </p:spTree>
    <p:extLst>
      <p:ext uri="{BB962C8B-B14F-4D97-AF65-F5344CB8AC3E}">
        <p14:creationId xmlns:p14="http://schemas.microsoft.com/office/powerpoint/2010/main" val="31576360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Measures</a:t>
            </a:r>
            <a:endParaRPr lang="en-US" dirty="0"/>
          </a:p>
        </p:txBody>
      </p:sp>
      <p:sp>
        <p:nvSpPr>
          <p:cNvPr id="3" name="Content Placeholder 2"/>
          <p:cNvSpPr>
            <a:spLocks noGrp="1"/>
          </p:cNvSpPr>
          <p:nvPr>
            <p:ph sz="quarter" idx="13"/>
          </p:nvPr>
        </p:nvSpPr>
        <p:spPr/>
        <p:txBody>
          <a:bodyPr/>
          <a:lstStyle/>
          <a:p>
            <a:r>
              <a:rPr lang="en-US" dirty="0" smtClean="0"/>
              <a:t>Double blind RCT for conservative </a:t>
            </a:r>
            <a:r>
              <a:rPr lang="en-US" dirty="0" err="1" smtClean="0"/>
              <a:t>tx</a:t>
            </a:r>
            <a:r>
              <a:rPr lang="en-US" dirty="0" smtClean="0"/>
              <a:t> (quad strengthening </a:t>
            </a:r>
            <a:r>
              <a:rPr lang="en-US" dirty="0" err="1" smtClean="0"/>
              <a:t>vs</a:t>
            </a:r>
            <a:r>
              <a:rPr lang="en-US" dirty="0" smtClean="0"/>
              <a:t> sham ultrasound)</a:t>
            </a:r>
          </a:p>
          <a:p>
            <a:r>
              <a:rPr lang="en-US" dirty="0" smtClean="0"/>
              <a:t>VAS-usual was the reference standard (looked for change of 1cm or more in VAS-usual, worst, and with activity.</a:t>
            </a:r>
          </a:p>
          <a:p>
            <a:r>
              <a:rPr lang="en-US" dirty="0" smtClean="0"/>
              <a:t>The Anterior Knee Pain Scale (AKPS) has the highest effect size/most responsive</a:t>
            </a:r>
          </a:p>
          <a:p>
            <a:pPr lvl="1"/>
            <a:r>
              <a:rPr lang="en-US" dirty="0" smtClean="0"/>
              <a:t>7 point change desired</a:t>
            </a:r>
          </a:p>
          <a:p>
            <a:r>
              <a:rPr lang="en-US" dirty="0" smtClean="0"/>
              <a:t>FIQ, global rating of change also studied</a:t>
            </a:r>
            <a:endParaRPr lang="en-US" dirty="0"/>
          </a:p>
        </p:txBody>
      </p:sp>
    </p:spTree>
    <p:extLst>
      <p:ext uri="{BB962C8B-B14F-4D97-AF65-F5344CB8AC3E}">
        <p14:creationId xmlns:p14="http://schemas.microsoft.com/office/powerpoint/2010/main" val="7912110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benefits from exercise therapy?</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RCT (both groups got advice/information regarding PFPS) </a:t>
            </a:r>
          </a:p>
          <a:p>
            <a:r>
              <a:rPr lang="en-US" dirty="0" smtClean="0"/>
              <a:t>Exercise group got a standardized program (9 treatments over 6 weeks). Static/dynamic quadriceps training, flexibility exercises, and balance work. This became an HEP for 6 weeks. </a:t>
            </a:r>
          </a:p>
          <a:p>
            <a:r>
              <a:rPr lang="en-US" dirty="0" smtClean="0"/>
              <a:t>Participants grouped into symptom duration phases (1-2 months, 2-6 months, 6-12 months, 12+ months) </a:t>
            </a:r>
          </a:p>
          <a:p>
            <a:r>
              <a:rPr lang="en-US" dirty="0" smtClean="0"/>
              <a:t>No significant differences at 3 month and 12 month follow ups on pain, perceived recovery, and functional score. </a:t>
            </a:r>
          </a:p>
          <a:p>
            <a:r>
              <a:rPr lang="en-US" dirty="0" smtClean="0"/>
              <a:t>Trends noted for female sex and longer duration of symptoms (over 6 months).  </a:t>
            </a:r>
          </a:p>
          <a:p>
            <a:r>
              <a:rPr lang="en-US" dirty="0" smtClean="0"/>
              <a:t>Could be a result of decreased muscle size/strength due to disuse. </a:t>
            </a:r>
          </a:p>
          <a:p>
            <a:r>
              <a:rPr lang="en-US" dirty="0" smtClean="0"/>
              <a:t>May want to explore other treatment methods (taping/manipulation/orthotics) for shorter durations.</a:t>
            </a:r>
          </a:p>
          <a:p>
            <a:r>
              <a:rPr lang="en-US" dirty="0" err="1" smtClean="0"/>
              <a:t>Rathleff</a:t>
            </a:r>
            <a:r>
              <a:rPr lang="en-US" dirty="0" smtClean="0"/>
              <a:t>- may not see kinematic differences even with symptom reduction.</a:t>
            </a:r>
            <a:endParaRPr lang="en-US" dirty="0"/>
          </a:p>
        </p:txBody>
      </p:sp>
    </p:spTree>
    <p:extLst>
      <p:ext uri="{BB962C8B-B14F-4D97-AF65-F5344CB8AC3E}">
        <p14:creationId xmlns:p14="http://schemas.microsoft.com/office/powerpoint/2010/main" val="1972261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for </a:t>
            </a:r>
            <a:r>
              <a:rPr lang="en-US" dirty="0" err="1" smtClean="0"/>
              <a:t>pfps</a:t>
            </a:r>
            <a:r>
              <a:rPr lang="en-US" dirty="0" smtClean="0"/>
              <a:t>?</a:t>
            </a:r>
            <a:endParaRPr lang="en-US" dirty="0"/>
          </a:p>
        </p:txBody>
      </p:sp>
      <p:sp>
        <p:nvSpPr>
          <p:cNvPr id="3" name="Content Placeholder 2"/>
          <p:cNvSpPr>
            <a:spLocks noGrp="1"/>
          </p:cNvSpPr>
          <p:nvPr>
            <p:ph sz="quarter" idx="13"/>
          </p:nvPr>
        </p:nvSpPr>
        <p:spPr/>
        <p:txBody>
          <a:bodyPr/>
          <a:lstStyle/>
          <a:p>
            <a:r>
              <a:rPr lang="en-US" dirty="0" err="1" smtClean="0"/>
              <a:t>Lankhorst</a:t>
            </a:r>
            <a:r>
              <a:rPr lang="en-US" dirty="0" smtClean="0"/>
              <a:t> et al looked at: sex, age, BMI, duration of symptoms, and intensity of sports played (time) and which predicted best responses to exercise.</a:t>
            </a:r>
          </a:p>
          <a:p>
            <a:r>
              <a:rPr lang="en-US" dirty="0" smtClean="0"/>
              <a:t>Positive trends for female sex and longer duration of symptoms. </a:t>
            </a:r>
          </a:p>
          <a:p>
            <a:r>
              <a:rPr lang="en-US" dirty="0" smtClean="0"/>
              <a:t>Both open and closed kinetic chain exercises both led to quadriceps and knee flexor lengthening, strength improvements, pain during triple jump test, and pain during ADLs like ascending stairs. </a:t>
            </a:r>
            <a:endParaRPr lang="en-US" dirty="0" smtClean="0"/>
          </a:p>
          <a:p>
            <a:r>
              <a:rPr lang="en-US" dirty="0" smtClean="0"/>
              <a:t>More normal VMO/VL ratios, younger age, larger quadriceps on MRI, negative patellar apprehension test, shorter pain duration, and lower frequency of pain – Lack et al. </a:t>
            </a:r>
            <a:endParaRPr lang="en-US" dirty="0"/>
          </a:p>
        </p:txBody>
      </p:sp>
    </p:spTree>
    <p:extLst>
      <p:ext uri="{BB962C8B-B14F-4D97-AF65-F5344CB8AC3E}">
        <p14:creationId xmlns:p14="http://schemas.microsoft.com/office/powerpoint/2010/main" val="1999675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Dye et al 2001 – Rehab considerations for clinicians</a:t>
            </a:r>
            <a:endParaRPr lang="en-US" dirty="0"/>
          </a:p>
        </p:txBody>
      </p:sp>
      <p:pic>
        <p:nvPicPr>
          <p:cNvPr id="4" name="Content Placeholder 3" descr="Envelope Photo.png"/>
          <p:cNvPicPr>
            <a:picLocks noGrp="1" noChangeAspect="1"/>
          </p:cNvPicPr>
          <p:nvPr>
            <p:ph sz="quarter" idx="13"/>
          </p:nvPr>
        </p:nvPicPr>
        <p:blipFill>
          <a:blip r:embed="rId3">
            <a:extLst>
              <a:ext uri="{28A0092B-C50C-407E-A947-70E740481C1C}">
                <a14:useLocalDpi xmlns:a14="http://schemas.microsoft.com/office/drawing/2010/main" val="0"/>
              </a:ext>
            </a:extLst>
          </a:blip>
          <a:srcRect l="-53960" r="-53960"/>
          <a:stretch>
            <a:fillRect/>
          </a:stretch>
        </p:blipFill>
        <p:spPr/>
      </p:pic>
      <p:sp>
        <p:nvSpPr>
          <p:cNvPr id="3" name="TextBox 2"/>
          <p:cNvSpPr txBox="1"/>
          <p:nvPr/>
        </p:nvSpPr>
        <p:spPr>
          <a:xfrm>
            <a:off x="3401417" y="6241883"/>
            <a:ext cx="2594543" cy="369332"/>
          </a:xfrm>
          <a:prstGeom prst="rect">
            <a:avLst/>
          </a:prstGeom>
          <a:noFill/>
        </p:spPr>
        <p:txBody>
          <a:bodyPr wrap="none" rtlCol="0">
            <a:spAutoFit/>
          </a:bodyPr>
          <a:lstStyle/>
          <a:p>
            <a:r>
              <a:rPr lang="en-US" dirty="0" smtClean="0"/>
              <a:t>Adapted from Dye et al 2001</a:t>
            </a:r>
            <a:endParaRPr lang="en-US" dirty="0"/>
          </a:p>
        </p:txBody>
      </p:sp>
    </p:spTree>
    <p:extLst>
      <p:ext uri="{BB962C8B-B14F-4D97-AF65-F5344CB8AC3E}">
        <p14:creationId xmlns:p14="http://schemas.microsoft.com/office/powerpoint/2010/main" val="16081473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a:p>
        </p:txBody>
      </p:sp>
      <p:pic>
        <p:nvPicPr>
          <p:cNvPr id="4" name="Picture 3" descr="SSD:Users:Pat:Desktop:Untitled.png"/>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638"/>
            <a:ext cx="7924799" cy="6271963"/>
          </a:xfrm>
          <a:prstGeom prst="rect">
            <a:avLst/>
          </a:prstGeom>
          <a:noFill/>
          <a:ln>
            <a:noFill/>
          </a:ln>
        </p:spPr>
      </p:pic>
    </p:spTree>
    <p:extLst>
      <p:ext uri="{BB962C8B-B14F-4D97-AF65-F5344CB8AC3E}">
        <p14:creationId xmlns:p14="http://schemas.microsoft.com/office/powerpoint/2010/main" val="7430014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Clamshell Exercise</a:t>
            </a:r>
            <a:endParaRPr lang="en-US" dirty="0"/>
          </a:p>
        </p:txBody>
      </p:sp>
      <p:sp>
        <p:nvSpPr>
          <p:cNvPr id="3" name="Content Placeholder 2"/>
          <p:cNvSpPr>
            <a:spLocks noGrp="1"/>
          </p:cNvSpPr>
          <p:nvPr>
            <p:ph sz="quarter" idx="13"/>
          </p:nvPr>
        </p:nvSpPr>
        <p:spPr/>
        <p:txBody>
          <a:bodyPr/>
          <a:lstStyle/>
          <a:p>
            <a:r>
              <a:rPr lang="en-US" dirty="0" smtClean="0"/>
              <a:t>Neutral pelvis</a:t>
            </a:r>
          </a:p>
          <a:p>
            <a:r>
              <a:rPr lang="en-US" dirty="0" smtClean="0"/>
              <a:t>More hip flexion </a:t>
            </a:r>
            <a:r>
              <a:rPr lang="en-US" dirty="0" smtClean="0">
                <a:sym typeface="Wingdings"/>
              </a:rPr>
              <a:t> increased glut med activity w/o TFL increase </a:t>
            </a:r>
            <a:endParaRPr lang="en-US" dirty="0"/>
          </a:p>
        </p:txBody>
      </p:sp>
      <p:pic>
        <p:nvPicPr>
          <p:cNvPr id="4" name="Picture 3" descr="Untitled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2446065"/>
            <a:ext cx="3952600" cy="3382595"/>
          </a:xfrm>
          <a:prstGeom prst="rect">
            <a:avLst/>
          </a:prstGeom>
        </p:spPr>
      </p:pic>
      <p:pic>
        <p:nvPicPr>
          <p:cNvPr id="5" name="Picture 4" descr="Untitled 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748" y="2446065"/>
            <a:ext cx="4265123" cy="3382595"/>
          </a:xfrm>
          <a:prstGeom prst="rect">
            <a:avLst/>
          </a:prstGeom>
        </p:spPr>
      </p:pic>
      <p:sp>
        <p:nvSpPr>
          <p:cNvPr id="6" name="TextBox 5"/>
          <p:cNvSpPr txBox="1"/>
          <p:nvPr/>
        </p:nvSpPr>
        <p:spPr>
          <a:xfrm>
            <a:off x="3342918" y="6330462"/>
            <a:ext cx="2994104" cy="369332"/>
          </a:xfrm>
          <a:prstGeom prst="rect">
            <a:avLst/>
          </a:prstGeom>
          <a:noFill/>
        </p:spPr>
        <p:txBody>
          <a:bodyPr wrap="none" rtlCol="0">
            <a:spAutoFit/>
          </a:bodyPr>
          <a:lstStyle/>
          <a:p>
            <a:r>
              <a:rPr lang="en-US" dirty="0" smtClean="0"/>
              <a:t>Image adapted from </a:t>
            </a:r>
            <a:r>
              <a:rPr lang="en-US" dirty="0" err="1" smtClean="0"/>
              <a:t>Willcox</a:t>
            </a:r>
            <a:r>
              <a:rPr lang="en-US" dirty="0" smtClean="0"/>
              <a:t> et al.</a:t>
            </a:r>
            <a:endParaRPr lang="en-US" dirty="0"/>
          </a:p>
        </p:txBody>
      </p:sp>
    </p:spTree>
    <p:extLst>
      <p:ext uri="{BB962C8B-B14F-4D97-AF65-F5344CB8AC3E}">
        <p14:creationId xmlns:p14="http://schemas.microsoft.com/office/powerpoint/2010/main" val="36007965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Clamshell EMG</a:t>
            </a:r>
            <a:endParaRPr lang="en-US" dirty="0"/>
          </a:p>
        </p:txBody>
      </p:sp>
      <p:pic>
        <p:nvPicPr>
          <p:cNvPr id="6" name="Content Placeholder 5" descr="Untitled 3.png"/>
          <p:cNvPicPr>
            <a:picLocks noGrp="1" noChangeAspect="1"/>
          </p:cNvPicPr>
          <p:nvPr>
            <p:ph sz="quarter" idx="13"/>
          </p:nvPr>
        </p:nvPicPr>
        <p:blipFill>
          <a:blip r:embed="rId2">
            <a:extLst>
              <a:ext uri="{28A0092B-C50C-407E-A947-70E740481C1C}">
                <a14:useLocalDpi xmlns:a14="http://schemas.microsoft.com/office/drawing/2010/main" val="0"/>
              </a:ext>
            </a:extLst>
          </a:blip>
          <a:srcRect l="-50141" r="-50141"/>
          <a:stretch>
            <a:fillRect/>
          </a:stretch>
        </p:blipFill>
        <p:spPr/>
      </p:pic>
      <p:sp>
        <p:nvSpPr>
          <p:cNvPr id="3" name="TextBox 2"/>
          <p:cNvSpPr txBox="1"/>
          <p:nvPr/>
        </p:nvSpPr>
        <p:spPr>
          <a:xfrm>
            <a:off x="3193514" y="6192995"/>
            <a:ext cx="2994104" cy="646331"/>
          </a:xfrm>
          <a:prstGeom prst="rect">
            <a:avLst/>
          </a:prstGeom>
          <a:noFill/>
        </p:spPr>
        <p:txBody>
          <a:bodyPr wrap="none" rtlCol="0">
            <a:spAutoFit/>
          </a:bodyPr>
          <a:lstStyle/>
          <a:p>
            <a:r>
              <a:rPr lang="en-US" dirty="0"/>
              <a:t>Image adapted from </a:t>
            </a:r>
            <a:r>
              <a:rPr lang="en-US" dirty="0" err="1"/>
              <a:t>Willcox</a:t>
            </a:r>
            <a:r>
              <a:rPr lang="en-US" dirty="0"/>
              <a:t> et al.</a:t>
            </a:r>
          </a:p>
          <a:p>
            <a:endParaRPr lang="en-US" dirty="0"/>
          </a:p>
        </p:txBody>
      </p:sp>
    </p:spTree>
    <p:extLst>
      <p:ext uri="{BB962C8B-B14F-4D97-AF65-F5344CB8AC3E}">
        <p14:creationId xmlns:p14="http://schemas.microsoft.com/office/powerpoint/2010/main" val="37065564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US" dirty="0"/>
          </a:p>
        </p:txBody>
      </p:sp>
      <p:pic>
        <p:nvPicPr>
          <p:cNvPr id="4" name="Content Placeholder 3" descr="Youdas.png"/>
          <p:cNvPicPr>
            <a:picLocks noGrp="1" noChangeAspect="1"/>
          </p:cNvPicPr>
          <p:nvPr>
            <p:ph sz="quarter" idx="13"/>
          </p:nvPr>
        </p:nvPicPr>
        <p:blipFill>
          <a:blip r:embed="rId2">
            <a:extLst>
              <a:ext uri="{28A0092B-C50C-407E-A947-70E740481C1C}">
                <a14:useLocalDpi xmlns:a14="http://schemas.microsoft.com/office/drawing/2010/main" val="0"/>
              </a:ext>
            </a:extLst>
          </a:blip>
          <a:srcRect l="-12150" r="-12150"/>
          <a:stretch>
            <a:fillRect/>
          </a:stretch>
        </p:blipFill>
        <p:spPr/>
      </p:pic>
      <p:sp>
        <p:nvSpPr>
          <p:cNvPr id="5" name="TextBox 4"/>
          <p:cNvSpPr txBox="1"/>
          <p:nvPr/>
        </p:nvSpPr>
        <p:spPr>
          <a:xfrm>
            <a:off x="3062785" y="6164469"/>
            <a:ext cx="3016083" cy="369332"/>
          </a:xfrm>
          <a:prstGeom prst="rect">
            <a:avLst/>
          </a:prstGeom>
          <a:noFill/>
        </p:spPr>
        <p:txBody>
          <a:bodyPr wrap="none" rtlCol="0">
            <a:spAutoFit/>
          </a:bodyPr>
          <a:lstStyle/>
          <a:p>
            <a:r>
              <a:rPr lang="en-US" dirty="0" smtClean="0"/>
              <a:t>Image adapted from </a:t>
            </a:r>
            <a:r>
              <a:rPr lang="en-US" dirty="0" err="1" smtClean="0"/>
              <a:t>Youdas</a:t>
            </a:r>
            <a:r>
              <a:rPr lang="en-US" dirty="0" smtClean="0"/>
              <a:t> et al.</a:t>
            </a:r>
            <a:endParaRPr lang="en-US" dirty="0"/>
          </a:p>
        </p:txBody>
      </p:sp>
    </p:spTree>
    <p:extLst>
      <p:ext uri="{BB962C8B-B14F-4D97-AF65-F5344CB8AC3E}">
        <p14:creationId xmlns:p14="http://schemas.microsoft.com/office/powerpoint/2010/main" val="186682676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Youdas</a:t>
            </a:r>
            <a:endParaRPr lang="en-US" dirty="0"/>
          </a:p>
        </p:txBody>
      </p:sp>
      <p:sp>
        <p:nvSpPr>
          <p:cNvPr id="3" name="Content Placeholder 2"/>
          <p:cNvSpPr>
            <a:spLocks noGrp="1"/>
          </p:cNvSpPr>
          <p:nvPr>
            <p:ph sz="quarter" idx="13"/>
          </p:nvPr>
        </p:nvSpPr>
        <p:spPr/>
        <p:txBody>
          <a:bodyPr/>
          <a:lstStyle/>
          <a:p>
            <a:endParaRPr lang="en-US"/>
          </a:p>
        </p:txBody>
      </p:sp>
      <p:pic>
        <p:nvPicPr>
          <p:cNvPr id="4" name="Picture 3" descr="SSD:Users:Pat:Desktop:Untitled.png"/>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924800" cy="4114800"/>
          </a:xfrm>
          <a:prstGeom prst="rect">
            <a:avLst/>
          </a:prstGeom>
          <a:noFill/>
          <a:ln>
            <a:noFill/>
          </a:ln>
        </p:spPr>
      </p:pic>
    </p:spTree>
    <p:extLst>
      <p:ext uri="{BB962C8B-B14F-4D97-AF65-F5344CB8AC3E}">
        <p14:creationId xmlns:p14="http://schemas.microsoft.com/office/powerpoint/2010/main" val="34637635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Chief Complaints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Pain with prolonged sitting, ascending stairs, with squatting (2)</a:t>
            </a:r>
          </a:p>
          <a:p>
            <a:r>
              <a:rPr lang="en-US" dirty="0" smtClean="0"/>
              <a:t>More common among women than men.</a:t>
            </a:r>
          </a:p>
          <a:p>
            <a:r>
              <a:rPr lang="en-US" dirty="0" smtClean="0"/>
              <a:t>Anterior knee pain, especially with weight bearing flexed knee activities. (6) </a:t>
            </a:r>
          </a:p>
          <a:p>
            <a:pPr lvl="1"/>
            <a:r>
              <a:rPr lang="en-US" dirty="0" smtClean="0"/>
              <a:t>Vague or diffuse? Does it radiate? Where in relation to patella?</a:t>
            </a:r>
          </a:p>
          <a:p>
            <a:r>
              <a:rPr lang="en-US" dirty="0" smtClean="0"/>
              <a:t>Insidious onset of symptoms</a:t>
            </a:r>
          </a:p>
          <a:p>
            <a:pPr lvl="1"/>
            <a:r>
              <a:rPr lang="en-US" dirty="0" smtClean="0"/>
              <a:t>May have already tried and failed conservative therapy (6)</a:t>
            </a:r>
          </a:p>
          <a:p>
            <a:pPr lvl="1"/>
            <a:r>
              <a:rPr lang="en-US" dirty="0" smtClean="0"/>
              <a:t>Fulkerson – blunt trauma leads to pain/crepitus in the 70-120 degree range of flexion. More likely to injure proximal patellar cartilage</a:t>
            </a:r>
          </a:p>
          <a:p>
            <a:r>
              <a:rPr lang="en-US" dirty="0" smtClean="0"/>
              <a:t> History of prolonged activity or newly started </a:t>
            </a:r>
            <a:r>
              <a:rPr lang="en-US" dirty="0" err="1" smtClean="0"/>
              <a:t>weightbearing</a:t>
            </a:r>
            <a:r>
              <a:rPr lang="en-US" dirty="0" smtClean="0"/>
              <a:t> activity</a:t>
            </a:r>
          </a:p>
          <a:p>
            <a:pPr lvl="1"/>
            <a:r>
              <a:rPr lang="en-US" dirty="0" smtClean="0"/>
              <a:t>Is the pain in running with knee flexed or extended?</a:t>
            </a:r>
          </a:p>
          <a:p>
            <a:r>
              <a:rPr lang="en-US" dirty="0" smtClean="0"/>
              <a:t>Lastly ask about instability/giving way</a:t>
            </a:r>
          </a:p>
          <a:p>
            <a:endParaRPr lang="en-US" dirty="0" smtClean="0"/>
          </a:p>
          <a:p>
            <a:endParaRPr lang="en-US" dirty="0" smtClean="0"/>
          </a:p>
          <a:p>
            <a:endParaRPr lang="en-US" dirty="0"/>
          </a:p>
        </p:txBody>
      </p:sp>
    </p:spTree>
    <p:extLst>
      <p:ext uri="{BB962C8B-B14F-4D97-AF65-F5344CB8AC3E}">
        <p14:creationId xmlns:p14="http://schemas.microsoft.com/office/powerpoint/2010/main" val="16909544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Band Stretching</a:t>
            </a:r>
            <a:endParaRPr lang="en-US" dirty="0"/>
          </a:p>
        </p:txBody>
      </p:sp>
      <p:sp>
        <p:nvSpPr>
          <p:cNvPr id="3" name="Content Placeholder 2"/>
          <p:cNvSpPr>
            <a:spLocks noGrp="1"/>
          </p:cNvSpPr>
          <p:nvPr>
            <p:ph sz="quarter" idx="13"/>
          </p:nvPr>
        </p:nvSpPr>
        <p:spPr/>
        <p:txBody>
          <a:bodyPr/>
          <a:lstStyle/>
          <a:p>
            <a:endParaRPr lang="en-US"/>
          </a:p>
        </p:txBody>
      </p:sp>
      <p:pic>
        <p:nvPicPr>
          <p:cNvPr id="4" name="Picture 3" descr="SSD:Users:Pat:Desktop:ITB stretches.png"/>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7924800" cy="4114800"/>
          </a:xfrm>
          <a:prstGeom prst="rect">
            <a:avLst/>
          </a:prstGeom>
          <a:noFill/>
          <a:ln>
            <a:noFill/>
          </a:ln>
        </p:spPr>
      </p:pic>
      <p:sp>
        <p:nvSpPr>
          <p:cNvPr id="5" name="TextBox 4"/>
          <p:cNvSpPr txBox="1"/>
          <p:nvPr/>
        </p:nvSpPr>
        <p:spPr>
          <a:xfrm>
            <a:off x="3286891" y="6255766"/>
            <a:ext cx="3394116" cy="369332"/>
          </a:xfrm>
          <a:prstGeom prst="rect">
            <a:avLst/>
          </a:prstGeom>
          <a:noFill/>
        </p:spPr>
        <p:txBody>
          <a:bodyPr wrap="none" rtlCol="0">
            <a:spAutoFit/>
          </a:bodyPr>
          <a:lstStyle/>
          <a:p>
            <a:r>
              <a:rPr lang="en-US" dirty="0" smtClean="0"/>
              <a:t>Image adapted from </a:t>
            </a:r>
            <a:r>
              <a:rPr lang="en-US" dirty="0" err="1" smtClean="0"/>
              <a:t>Fredericson</a:t>
            </a:r>
            <a:r>
              <a:rPr lang="en-US" dirty="0" smtClean="0"/>
              <a:t> et al.</a:t>
            </a:r>
            <a:endParaRPr lang="en-US" dirty="0"/>
          </a:p>
        </p:txBody>
      </p:sp>
    </p:spTree>
    <p:extLst>
      <p:ext uri="{BB962C8B-B14F-4D97-AF65-F5344CB8AC3E}">
        <p14:creationId xmlns:p14="http://schemas.microsoft.com/office/powerpoint/2010/main" val="33556097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Prognostic Factors: Quadriceps Strengthening (1)</a:t>
            </a:r>
            <a:endParaRPr lang="en-US" dirty="0"/>
          </a:p>
        </p:txBody>
      </p:sp>
      <p:sp>
        <p:nvSpPr>
          <p:cNvPr id="3" name="Content Placeholder 2"/>
          <p:cNvSpPr>
            <a:spLocks noGrp="1"/>
          </p:cNvSpPr>
          <p:nvPr>
            <p:ph sz="quarter" idx="13"/>
          </p:nvPr>
        </p:nvSpPr>
        <p:spPr/>
        <p:txBody>
          <a:bodyPr>
            <a:normAutofit/>
          </a:bodyPr>
          <a:lstStyle/>
          <a:p>
            <a:r>
              <a:rPr lang="en-US" dirty="0" smtClean="0"/>
              <a:t>49 patients with PFPS symptoms for at least 2 months, aged 15-50, and no radiographic presence of OA, </a:t>
            </a:r>
            <a:r>
              <a:rPr lang="en-US" dirty="0" err="1" smtClean="0"/>
              <a:t>osteochondritis</a:t>
            </a:r>
            <a:r>
              <a:rPr lang="en-US" dirty="0" smtClean="0"/>
              <a:t> </a:t>
            </a:r>
            <a:r>
              <a:rPr lang="en-US" dirty="0" err="1" smtClean="0"/>
              <a:t>dissecans</a:t>
            </a:r>
            <a:r>
              <a:rPr lang="en-US" dirty="0" smtClean="0"/>
              <a:t>, or loose bodies in the knee.</a:t>
            </a:r>
          </a:p>
          <a:p>
            <a:r>
              <a:rPr lang="en-US" b="1" u="sng" dirty="0" smtClean="0"/>
              <a:t>Positive factors: </a:t>
            </a:r>
          </a:p>
          <a:p>
            <a:r>
              <a:rPr lang="en-US" dirty="0" smtClean="0"/>
              <a:t>1. Smaller knee extensor strength disparity </a:t>
            </a:r>
            <a:r>
              <a:rPr lang="en-US" dirty="0" err="1" smtClean="0"/>
              <a:t>btwn</a:t>
            </a:r>
            <a:r>
              <a:rPr lang="en-US" dirty="0" smtClean="0"/>
              <a:t> limbs </a:t>
            </a:r>
          </a:p>
          <a:p>
            <a:r>
              <a:rPr lang="en-US" dirty="0" smtClean="0"/>
              <a:t>2. </a:t>
            </a:r>
            <a:r>
              <a:rPr lang="en-US" dirty="0"/>
              <a:t>L</a:t>
            </a:r>
            <a:r>
              <a:rPr lang="en-US" dirty="0" smtClean="0"/>
              <a:t>ess pain in the patella apprehension test </a:t>
            </a:r>
          </a:p>
          <a:p>
            <a:r>
              <a:rPr lang="en-US" dirty="0" smtClean="0"/>
              <a:t>3. </a:t>
            </a:r>
            <a:r>
              <a:rPr lang="en-US" dirty="0"/>
              <a:t>L</a:t>
            </a:r>
            <a:r>
              <a:rPr lang="en-US" dirty="0" smtClean="0"/>
              <a:t>ess patella crepitation</a:t>
            </a:r>
          </a:p>
        </p:txBody>
      </p:sp>
    </p:spTree>
    <p:extLst>
      <p:ext uri="{BB962C8B-B14F-4D97-AF65-F5344CB8AC3E}">
        <p14:creationId xmlns:p14="http://schemas.microsoft.com/office/powerpoint/2010/main" val="3930893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Prognostic Factors Cont.</a:t>
            </a:r>
            <a:endParaRPr lang="en-US" dirty="0"/>
          </a:p>
        </p:txBody>
      </p:sp>
      <p:sp>
        <p:nvSpPr>
          <p:cNvPr id="3" name="Content Placeholder 2"/>
          <p:cNvSpPr>
            <a:spLocks noGrp="1"/>
          </p:cNvSpPr>
          <p:nvPr>
            <p:ph sz="quarter" idx="13"/>
          </p:nvPr>
        </p:nvSpPr>
        <p:spPr/>
        <p:txBody>
          <a:bodyPr/>
          <a:lstStyle/>
          <a:p>
            <a:r>
              <a:rPr lang="en-US" b="1" u="sng" dirty="0" smtClean="0"/>
              <a:t>Negative Factors:</a:t>
            </a:r>
          </a:p>
          <a:p>
            <a:r>
              <a:rPr lang="en-US" dirty="0" smtClean="0"/>
              <a:t>1. Taller individuals</a:t>
            </a:r>
          </a:p>
          <a:p>
            <a:r>
              <a:rPr lang="en-US" dirty="0" smtClean="0"/>
              <a:t>2. Older individuals</a:t>
            </a:r>
          </a:p>
          <a:p>
            <a:r>
              <a:rPr lang="en-US" dirty="0" smtClean="0"/>
              <a:t>3. Development of bilateral symptoms</a:t>
            </a:r>
          </a:p>
          <a:p>
            <a:r>
              <a:rPr lang="en-US" b="1" u="sng" dirty="0" smtClean="0"/>
              <a:t>Noteworthy</a:t>
            </a:r>
          </a:p>
          <a:p>
            <a:r>
              <a:rPr lang="en-US" dirty="0" smtClean="0"/>
              <a:t>1. X-Ray and MRI changes in affected knee had NO association with 7 year follow up</a:t>
            </a:r>
            <a:endParaRPr lang="en-US" dirty="0"/>
          </a:p>
        </p:txBody>
      </p:sp>
    </p:spTree>
    <p:extLst>
      <p:ext uri="{BB962C8B-B14F-4D97-AF65-F5344CB8AC3E}">
        <p14:creationId xmlns:p14="http://schemas.microsoft.com/office/powerpoint/2010/main" val="223592808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stabilization program</a:t>
            </a:r>
            <a:endParaRPr lang="en-US" dirty="0"/>
          </a:p>
        </p:txBody>
      </p:sp>
      <p:sp>
        <p:nvSpPr>
          <p:cNvPr id="3" name="Content Placeholder 2"/>
          <p:cNvSpPr>
            <a:spLocks noGrp="1"/>
          </p:cNvSpPr>
          <p:nvPr>
            <p:ph sz="quarter" idx="13"/>
          </p:nvPr>
        </p:nvSpPr>
        <p:spPr/>
        <p:txBody>
          <a:bodyPr/>
          <a:lstStyle/>
          <a:p>
            <a:r>
              <a:rPr lang="en-US" dirty="0" smtClean="0"/>
              <a:t>RCT 31 female patients </a:t>
            </a:r>
            <a:r>
              <a:rPr lang="en-US" dirty="0" err="1" smtClean="0"/>
              <a:t>btwn</a:t>
            </a:r>
            <a:r>
              <a:rPr lang="en-US" dirty="0" smtClean="0"/>
              <a:t> 18-30 y/o. Quad Strengthening (n=16) vs. Functional Stabilization (n=15). </a:t>
            </a:r>
          </a:p>
          <a:p>
            <a:r>
              <a:rPr lang="en-US" dirty="0" smtClean="0"/>
              <a:t>All rec athletes (3x per week or more of 30 minutes or more of exercise).</a:t>
            </a:r>
          </a:p>
          <a:p>
            <a:r>
              <a:rPr lang="en-US" dirty="0" smtClean="0"/>
              <a:t>Outcome measures: VAS, LEFS, GRC (Global rating of change), Single leg-triple hop, single leg squat trunk and LE kinematic analysis, trunk muscle endurance, strength of the LE musculature. </a:t>
            </a:r>
          </a:p>
          <a:p>
            <a:r>
              <a:rPr lang="en-US" dirty="0" smtClean="0"/>
              <a:t>Training protocol 3x per week for 8 weeks. </a:t>
            </a:r>
          </a:p>
          <a:p>
            <a:r>
              <a:rPr lang="en-US" dirty="0" smtClean="0"/>
              <a:t>Quad strengthening – stretching of LE and OKC/CKC exercises</a:t>
            </a:r>
          </a:p>
          <a:p>
            <a:r>
              <a:rPr lang="en-US" dirty="0" smtClean="0"/>
              <a:t>Functional Stabilization – first 2 weeks involved enhancement of motor control. Next 3 weeks focused on trunk strengthening, hip strengthening, motor control improvement. Finally patients educated about GRF and knee flexion angle, exercises progressed. Frontal plane alignment emphasized in neutral. </a:t>
            </a:r>
            <a:endParaRPr lang="en-US" dirty="0"/>
          </a:p>
        </p:txBody>
      </p:sp>
    </p:spTree>
    <p:extLst>
      <p:ext uri="{BB962C8B-B14F-4D97-AF65-F5344CB8AC3E}">
        <p14:creationId xmlns:p14="http://schemas.microsoft.com/office/powerpoint/2010/main" val="414732055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sz="quarter" idx="13"/>
          </p:nvPr>
        </p:nvSpPr>
        <p:spPr/>
        <p:txBody>
          <a:bodyPr/>
          <a:lstStyle/>
          <a:p>
            <a:r>
              <a:rPr lang="en-US" dirty="0" smtClean="0"/>
              <a:t>Baseline VAS worst pain 6.1+/-1.8 for Quad group, 6.6+/-1.1 for Functional Group</a:t>
            </a:r>
          </a:p>
          <a:p>
            <a:r>
              <a:rPr lang="en-US" dirty="0" smtClean="0"/>
              <a:t>At 3 months follow up Quad group (2.5+/-2.7), Functional group (0.9+/-1.5) </a:t>
            </a:r>
          </a:p>
          <a:p>
            <a:r>
              <a:rPr lang="en-US" dirty="0" smtClean="0"/>
              <a:t>FST group – greater eccentric hip abduction/knee flexion Greater trunk endurance. </a:t>
            </a:r>
          </a:p>
          <a:p>
            <a:pPr lvl="1"/>
            <a:r>
              <a:rPr lang="en-US" dirty="0" smtClean="0"/>
              <a:t>Decreased trunk inclination/pelvis depression/hip adduction/knee abduction as well as more pelvic </a:t>
            </a:r>
            <a:r>
              <a:rPr lang="en-US" dirty="0" err="1" smtClean="0"/>
              <a:t>anteversion</a:t>
            </a:r>
            <a:r>
              <a:rPr lang="en-US" dirty="0" smtClean="0"/>
              <a:t> and hip flexion during a SLS.</a:t>
            </a:r>
          </a:p>
          <a:p>
            <a:pPr lvl="1"/>
            <a:r>
              <a:rPr lang="en-US" dirty="0" smtClean="0"/>
              <a:t>Improved on triple hop, while Quad group did not</a:t>
            </a:r>
          </a:p>
          <a:p>
            <a:r>
              <a:rPr lang="en-US" dirty="0" smtClean="0"/>
              <a:t>Both groups – improved eccentric strength of hip adductor, ERs, knee extensors.</a:t>
            </a:r>
            <a:endParaRPr lang="en-US" dirty="0"/>
          </a:p>
        </p:txBody>
      </p:sp>
    </p:spTree>
    <p:extLst>
      <p:ext uri="{BB962C8B-B14F-4D97-AF65-F5344CB8AC3E}">
        <p14:creationId xmlns:p14="http://schemas.microsoft.com/office/powerpoint/2010/main" val="154133795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summary</a:t>
            </a:r>
            <a:endParaRPr lang="en-US" dirty="0"/>
          </a:p>
        </p:txBody>
      </p:sp>
      <p:sp>
        <p:nvSpPr>
          <p:cNvPr id="3" name="Content Placeholder 2"/>
          <p:cNvSpPr>
            <a:spLocks noGrp="1"/>
          </p:cNvSpPr>
          <p:nvPr>
            <p:ph sz="quarter" idx="13"/>
          </p:nvPr>
        </p:nvSpPr>
        <p:spPr/>
        <p:txBody>
          <a:bodyPr/>
          <a:lstStyle/>
          <a:p>
            <a:r>
              <a:rPr lang="en-US" dirty="0" err="1" smtClean="0"/>
              <a:t>Dolak</a:t>
            </a:r>
            <a:r>
              <a:rPr lang="en-US" dirty="0" smtClean="0"/>
              <a:t> et al. 2011 found both hip strengthening and quad strengthening led to pain reduction at 8 weeks. Hip strengthening significantly decreased pain at 4 weeks</a:t>
            </a:r>
          </a:p>
          <a:p>
            <a:r>
              <a:rPr lang="en-US" dirty="0" err="1" smtClean="0"/>
              <a:t>Kushion</a:t>
            </a:r>
            <a:r>
              <a:rPr lang="en-US" dirty="0" smtClean="0"/>
              <a:t> et al. found similar VMO:VL ratios for 4 different exercises ( SLR-neutral, SLR- ER at hip, Short </a:t>
            </a:r>
            <a:r>
              <a:rPr lang="en-US" dirty="0" err="1" smtClean="0"/>
              <a:t>qrc</a:t>
            </a:r>
            <a:r>
              <a:rPr lang="en-US" dirty="0" smtClean="0"/>
              <a:t> quad in neutral and short arc quad in hip ER healthy pop). </a:t>
            </a:r>
            <a:endParaRPr lang="en-US" dirty="0"/>
          </a:p>
        </p:txBody>
      </p:sp>
    </p:spTree>
    <p:extLst>
      <p:ext uri="{BB962C8B-B14F-4D97-AF65-F5344CB8AC3E}">
        <p14:creationId xmlns:p14="http://schemas.microsoft.com/office/powerpoint/2010/main" val="365100665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Lumbar </a:t>
            </a:r>
            <a:r>
              <a:rPr lang="en-US" dirty="0" err="1" smtClean="0"/>
              <a:t>Manip</a:t>
            </a:r>
            <a:r>
              <a:rPr lang="en-US" dirty="0" smtClean="0"/>
              <a:t> CPR</a:t>
            </a:r>
            <a:endParaRPr lang="en-US" dirty="0"/>
          </a:p>
        </p:txBody>
      </p:sp>
      <p:sp>
        <p:nvSpPr>
          <p:cNvPr id="3" name="Content Placeholder 2"/>
          <p:cNvSpPr>
            <a:spLocks noGrp="1"/>
          </p:cNvSpPr>
          <p:nvPr>
            <p:ph sz="quarter" idx="13"/>
          </p:nvPr>
        </p:nvSpPr>
        <p:spPr/>
        <p:txBody>
          <a:bodyPr/>
          <a:lstStyle/>
          <a:p>
            <a:r>
              <a:rPr lang="en-US" dirty="0" smtClean="0"/>
              <a:t>NPRS measured pre and post </a:t>
            </a:r>
            <a:r>
              <a:rPr lang="en-US" dirty="0" err="1" smtClean="0"/>
              <a:t>manip</a:t>
            </a:r>
            <a:r>
              <a:rPr lang="en-US" dirty="0" smtClean="0"/>
              <a:t> for step up (20cm step), step down, and squat</a:t>
            </a:r>
          </a:p>
          <a:p>
            <a:r>
              <a:rPr lang="en-US" dirty="0" smtClean="0"/>
              <a:t>During squat test- knee flexion angle at first instance of pain measured</a:t>
            </a:r>
          </a:p>
          <a:p>
            <a:r>
              <a:rPr lang="en-US" dirty="0" err="1" smtClean="0"/>
              <a:t>Manip</a:t>
            </a:r>
            <a:r>
              <a:rPr lang="en-US" dirty="0" smtClean="0"/>
              <a:t> performed, if no cavitation, re-performed. Max of 2 per side</a:t>
            </a:r>
          </a:p>
          <a:p>
            <a:r>
              <a:rPr lang="en-US" dirty="0" smtClean="0"/>
              <a:t>Success defined as 50+% improvement in NPRS, +4 or more on the GRC</a:t>
            </a:r>
          </a:p>
          <a:p>
            <a:r>
              <a:rPr lang="en-US" dirty="0" smtClean="0"/>
              <a:t>Mean NPRS for success group – 80+/-17%, non-success 12+/-28%</a:t>
            </a:r>
          </a:p>
          <a:p>
            <a:r>
              <a:rPr lang="en-US" dirty="0" smtClean="0"/>
              <a:t>Median GRC in success was 5, non-success 1</a:t>
            </a:r>
            <a:endParaRPr lang="en-US" dirty="0"/>
          </a:p>
        </p:txBody>
      </p:sp>
      <p:pic>
        <p:nvPicPr>
          <p:cNvPr id="4" name="Picture 3" descr="Lumbopelvic Mani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36" y="3971768"/>
            <a:ext cx="3322101" cy="2754913"/>
          </a:xfrm>
          <a:prstGeom prst="rect">
            <a:avLst/>
          </a:prstGeom>
        </p:spPr>
      </p:pic>
      <p:sp>
        <p:nvSpPr>
          <p:cNvPr id="5" name="TextBox 4"/>
          <p:cNvSpPr txBox="1"/>
          <p:nvPr/>
        </p:nvSpPr>
        <p:spPr>
          <a:xfrm>
            <a:off x="5677357" y="6181070"/>
            <a:ext cx="3015519" cy="369332"/>
          </a:xfrm>
          <a:prstGeom prst="rect">
            <a:avLst/>
          </a:prstGeom>
          <a:noFill/>
        </p:spPr>
        <p:txBody>
          <a:bodyPr wrap="none" rtlCol="0">
            <a:spAutoFit/>
          </a:bodyPr>
          <a:lstStyle/>
          <a:p>
            <a:r>
              <a:rPr lang="en-US" dirty="0" smtClean="0"/>
              <a:t>Image adapted from Iverson et al.</a:t>
            </a:r>
            <a:endParaRPr lang="en-US" dirty="0"/>
          </a:p>
        </p:txBody>
      </p:sp>
    </p:spTree>
    <p:extLst>
      <p:ext uri="{BB962C8B-B14F-4D97-AF65-F5344CB8AC3E}">
        <p14:creationId xmlns:p14="http://schemas.microsoft.com/office/powerpoint/2010/main" val="7117021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assessed</a:t>
            </a:r>
            <a:endParaRPr lang="en-US" dirty="0"/>
          </a:p>
        </p:txBody>
      </p:sp>
      <p:pic>
        <p:nvPicPr>
          <p:cNvPr id="4" name="Content Placeholder 3" descr="Variables.png"/>
          <p:cNvPicPr>
            <a:picLocks noGrp="1" noChangeAspect="1"/>
          </p:cNvPicPr>
          <p:nvPr>
            <p:ph sz="quarter" idx="13"/>
          </p:nvPr>
        </p:nvPicPr>
        <p:blipFill>
          <a:blip r:embed="rId2">
            <a:extLst>
              <a:ext uri="{28A0092B-C50C-407E-A947-70E740481C1C}">
                <a14:useLocalDpi xmlns:a14="http://schemas.microsoft.com/office/drawing/2010/main" val="0"/>
              </a:ext>
            </a:extLst>
          </a:blip>
          <a:srcRect l="-79525" r="-79525"/>
          <a:stretch>
            <a:fillRect/>
          </a:stretch>
        </p:blipFill>
        <p:spPr>
          <a:xfrm>
            <a:off x="-1703294" y="1633815"/>
            <a:ext cx="11788588" cy="4114800"/>
          </a:xfrm>
        </p:spPr>
      </p:pic>
      <p:sp>
        <p:nvSpPr>
          <p:cNvPr id="3" name="TextBox 2"/>
          <p:cNvSpPr txBox="1"/>
          <p:nvPr/>
        </p:nvSpPr>
        <p:spPr>
          <a:xfrm>
            <a:off x="2969407" y="6293114"/>
            <a:ext cx="3015519" cy="646331"/>
          </a:xfrm>
          <a:prstGeom prst="rect">
            <a:avLst/>
          </a:prstGeom>
          <a:noFill/>
        </p:spPr>
        <p:txBody>
          <a:bodyPr wrap="none" rtlCol="0">
            <a:spAutoFit/>
          </a:bodyPr>
          <a:lstStyle/>
          <a:p>
            <a:r>
              <a:rPr lang="en-US" dirty="0"/>
              <a:t>Image adapted from Iverson et al.</a:t>
            </a:r>
          </a:p>
          <a:p>
            <a:endParaRPr lang="en-US" dirty="0"/>
          </a:p>
        </p:txBody>
      </p:sp>
    </p:spTree>
    <p:extLst>
      <p:ext uri="{BB962C8B-B14F-4D97-AF65-F5344CB8AC3E}">
        <p14:creationId xmlns:p14="http://schemas.microsoft.com/office/powerpoint/2010/main" val="104016969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 items</a:t>
            </a:r>
            <a:endParaRPr lang="en-US" dirty="0"/>
          </a:p>
        </p:txBody>
      </p:sp>
      <p:pic>
        <p:nvPicPr>
          <p:cNvPr id="4" name="Content Placeholder 3" descr="CPR1.png"/>
          <p:cNvPicPr>
            <a:picLocks noGrp="1" noChangeAspect="1"/>
          </p:cNvPicPr>
          <p:nvPr>
            <p:ph sz="quarter" idx="13"/>
          </p:nvPr>
        </p:nvPicPr>
        <p:blipFill>
          <a:blip r:embed="rId2">
            <a:extLst>
              <a:ext uri="{28A0092B-C50C-407E-A947-70E740481C1C}">
                <a14:useLocalDpi xmlns:a14="http://schemas.microsoft.com/office/drawing/2010/main" val="0"/>
              </a:ext>
            </a:extLst>
          </a:blip>
          <a:srcRect t="-21946" b="-21946"/>
          <a:stretch>
            <a:fillRect/>
          </a:stretch>
        </p:blipFill>
        <p:spPr/>
      </p:pic>
      <p:sp>
        <p:nvSpPr>
          <p:cNvPr id="3" name="TextBox 2"/>
          <p:cNvSpPr txBox="1"/>
          <p:nvPr/>
        </p:nvSpPr>
        <p:spPr>
          <a:xfrm>
            <a:off x="3585699" y="6255766"/>
            <a:ext cx="3015519" cy="646331"/>
          </a:xfrm>
          <a:prstGeom prst="rect">
            <a:avLst/>
          </a:prstGeom>
          <a:noFill/>
        </p:spPr>
        <p:txBody>
          <a:bodyPr wrap="none" rtlCol="0">
            <a:spAutoFit/>
          </a:bodyPr>
          <a:lstStyle/>
          <a:p>
            <a:r>
              <a:rPr lang="en-US" dirty="0"/>
              <a:t>Image adapted from Iverson et al.</a:t>
            </a:r>
          </a:p>
          <a:p>
            <a:endParaRPr lang="en-US" dirty="0"/>
          </a:p>
        </p:txBody>
      </p:sp>
    </p:spTree>
    <p:extLst>
      <p:ext uri="{BB962C8B-B14F-4D97-AF65-F5344CB8AC3E}">
        <p14:creationId xmlns:p14="http://schemas.microsoft.com/office/powerpoint/2010/main" val="254390030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 for </a:t>
            </a:r>
            <a:r>
              <a:rPr lang="en-US" dirty="0" err="1" smtClean="0"/>
              <a:t>lumbopelvic</a:t>
            </a:r>
            <a:r>
              <a:rPr lang="en-US" dirty="0" smtClean="0"/>
              <a:t> </a:t>
            </a:r>
            <a:r>
              <a:rPr lang="en-US" dirty="0" err="1" smtClean="0"/>
              <a:t>manip</a:t>
            </a:r>
            <a:r>
              <a:rPr lang="en-US" dirty="0" smtClean="0"/>
              <a:t> psychometrics</a:t>
            </a:r>
            <a:endParaRPr lang="en-US" dirty="0"/>
          </a:p>
        </p:txBody>
      </p:sp>
      <p:pic>
        <p:nvPicPr>
          <p:cNvPr id="4" name="Content Placeholder 3" descr="CPR.png"/>
          <p:cNvPicPr>
            <a:picLocks noGrp="1" noChangeAspect="1"/>
          </p:cNvPicPr>
          <p:nvPr>
            <p:ph sz="quarter" idx="13"/>
          </p:nvPr>
        </p:nvPicPr>
        <p:blipFill>
          <a:blip r:embed="rId2">
            <a:extLst>
              <a:ext uri="{28A0092B-C50C-407E-A947-70E740481C1C}">
                <a14:useLocalDpi xmlns:a14="http://schemas.microsoft.com/office/drawing/2010/main" val="0"/>
              </a:ext>
            </a:extLst>
          </a:blip>
          <a:srcRect l="-5237" r="-5237"/>
          <a:stretch>
            <a:fillRect/>
          </a:stretch>
        </p:blipFill>
        <p:spPr/>
      </p:pic>
      <p:sp>
        <p:nvSpPr>
          <p:cNvPr id="3" name="TextBox 2"/>
          <p:cNvSpPr txBox="1"/>
          <p:nvPr/>
        </p:nvSpPr>
        <p:spPr>
          <a:xfrm>
            <a:off x="3454971" y="6249017"/>
            <a:ext cx="3015519" cy="646331"/>
          </a:xfrm>
          <a:prstGeom prst="rect">
            <a:avLst/>
          </a:prstGeom>
          <a:noFill/>
        </p:spPr>
        <p:txBody>
          <a:bodyPr wrap="none" rtlCol="0">
            <a:spAutoFit/>
          </a:bodyPr>
          <a:lstStyle/>
          <a:p>
            <a:r>
              <a:rPr lang="en-US" dirty="0"/>
              <a:t>Image adapted from Iverson et al.</a:t>
            </a:r>
          </a:p>
          <a:p>
            <a:endParaRPr lang="en-US" dirty="0"/>
          </a:p>
        </p:txBody>
      </p:sp>
    </p:spTree>
    <p:extLst>
      <p:ext uri="{BB962C8B-B14F-4D97-AF65-F5344CB8AC3E}">
        <p14:creationId xmlns:p14="http://schemas.microsoft.com/office/powerpoint/2010/main" val="6062950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 musculoskeletal anatomy</a:t>
            </a:r>
            <a:endParaRPr lang="en-US" dirty="0"/>
          </a:p>
        </p:txBody>
      </p:sp>
      <p:pic>
        <p:nvPicPr>
          <p:cNvPr id="6" name="Content Placeholder 5" descr="knee.jpg"/>
          <p:cNvPicPr>
            <a:picLocks noGrp="1" noChangeAspect="1"/>
          </p:cNvPicPr>
          <p:nvPr>
            <p:ph sz="quarter" idx="13"/>
          </p:nvPr>
        </p:nvPicPr>
        <p:blipFill>
          <a:blip r:embed="rId3">
            <a:extLst>
              <a:ext uri="{28A0092B-C50C-407E-A947-70E740481C1C}">
                <a14:useLocalDpi xmlns:a14="http://schemas.microsoft.com/office/drawing/2010/main" val="0"/>
              </a:ext>
            </a:extLst>
          </a:blip>
          <a:srcRect t="11794" b="11794"/>
          <a:stretch>
            <a:fillRect/>
          </a:stretch>
        </p:blipFill>
        <p:spPr/>
      </p:pic>
      <p:sp>
        <p:nvSpPr>
          <p:cNvPr id="7" name="TextBox 6"/>
          <p:cNvSpPr txBox="1"/>
          <p:nvPr/>
        </p:nvSpPr>
        <p:spPr>
          <a:xfrm>
            <a:off x="931333" y="6233067"/>
            <a:ext cx="7423765" cy="369332"/>
          </a:xfrm>
          <a:prstGeom prst="rect">
            <a:avLst/>
          </a:prstGeom>
          <a:noFill/>
        </p:spPr>
        <p:txBody>
          <a:bodyPr wrap="none" rtlCol="0">
            <a:spAutoFit/>
          </a:bodyPr>
          <a:lstStyle/>
          <a:p>
            <a:r>
              <a:rPr lang="en-US" dirty="0"/>
              <a:t>Adapted from http://</a:t>
            </a:r>
            <a:r>
              <a:rPr lang="en-US" dirty="0" err="1"/>
              <a:t>www.webmd.com</a:t>
            </a:r>
            <a:r>
              <a:rPr lang="en-US" dirty="0"/>
              <a:t>/pain-management/knee-pain/picture-of-the-knee</a:t>
            </a:r>
          </a:p>
        </p:txBody>
      </p:sp>
    </p:spTree>
    <p:extLst>
      <p:ext uri="{BB962C8B-B14F-4D97-AF65-F5344CB8AC3E}">
        <p14:creationId xmlns:p14="http://schemas.microsoft.com/office/powerpoint/2010/main" val="3264457337"/>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 foot orthotics</a:t>
            </a:r>
            <a:endParaRPr lang="en-US" dirty="0"/>
          </a:p>
        </p:txBody>
      </p:sp>
      <p:sp>
        <p:nvSpPr>
          <p:cNvPr id="3" name="Content Placeholder 2"/>
          <p:cNvSpPr>
            <a:spLocks noGrp="1"/>
          </p:cNvSpPr>
          <p:nvPr>
            <p:ph sz="quarter" idx="13"/>
          </p:nvPr>
        </p:nvSpPr>
        <p:spPr/>
        <p:txBody>
          <a:bodyPr/>
          <a:lstStyle/>
          <a:p>
            <a:r>
              <a:rPr lang="en-US" dirty="0" smtClean="0"/>
              <a:t>42 participants, 28 y/o </a:t>
            </a:r>
            <a:r>
              <a:rPr lang="en-US" dirty="0" err="1" smtClean="0"/>
              <a:t>avg</a:t>
            </a:r>
            <a:r>
              <a:rPr lang="en-US" dirty="0" smtClean="0"/>
              <a:t> with 3 years of symptoms median</a:t>
            </a:r>
          </a:p>
          <a:p>
            <a:r>
              <a:rPr lang="en-US" dirty="0" smtClean="0"/>
              <a:t>Improvement at 12 week follow up, after fitting for orthotic by PT</a:t>
            </a:r>
          </a:p>
          <a:p>
            <a:r>
              <a:rPr lang="en-US" dirty="0" smtClean="0"/>
              <a:t>6 visits to modify and fit </a:t>
            </a:r>
            <a:r>
              <a:rPr lang="en-US" dirty="0" err="1" smtClean="0"/>
              <a:t>orthoses</a:t>
            </a:r>
            <a:r>
              <a:rPr lang="en-US" dirty="0" smtClean="0"/>
              <a:t>. Pre-fabricated ethylene-vinyl acetate orthotic. Have a 6 degree </a:t>
            </a:r>
            <a:r>
              <a:rPr lang="en-US" dirty="0" err="1" smtClean="0"/>
              <a:t>varus</a:t>
            </a:r>
            <a:r>
              <a:rPr lang="en-US" dirty="0" smtClean="0"/>
              <a:t> wedge and arch support. (PTs would heat mold, wedge, heel raise addition)</a:t>
            </a:r>
          </a:p>
          <a:p>
            <a:r>
              <a:rPr lang="en-US" dirty="0" smtClean="0"/>
              <a:t>Fit was first designed for comfort then pain free function</a:t>
            </a:r>
          </a:p>
          <a:p>
            <a:r>
              <a:rPr lang="en-US" dirty="0" smtClean="0"/>
              <a:t>Success defined as those that reported a “marked improvement” on a 5-point </a:t>
            </a:r>
            <a:r>
              <a:rPr lang="en-US" dirty="0" err="1" smtClean="0"/>
              <a:t>Likert</a:t>
            </a:r>
            <a:r>
              <a:rPr lang="en-US" dirty="0" smtClean="0"/>
              <a:t> scale (marked improvement, mod improvement, same, mod worse, markedly worse</a:t>
            </a:r>
            <a:r>
              <a:rPr lang="en-US" dirty="0" smtClean="0"/>
              <a:t>)</a:t>
            </a:r>
          </a:p>
          <a:p>
            <a:r>
              <a:rPr lang="en-US" dirty="0" smtClean="0"/>
              <a:t>Lack et al. found higher FIQ scores, more forefoot valgus, and higher peak </a:t>
            </a:r>
            <a:r>
              <a:rPr lang="en-US" dirty="0" err="1" smtClean="0"/>
              <a:t>reartfoot</a:t>
            </a:r>
            <a:r>
              <a:rPr lang="en-US" dirty="0" smtClean="0"/>
              <a:t> eversion had good outcomes </a:t>
            </a:r>
            <a:endParaRPr lang="en-US" dirty="0" smtClean="0"/>
          </a:p>
          <a:p>
            <a:endParaRPr lang="en-US" dirty="0"/>
          </a:p>
        </p:txBody>
      </p:sp>
    </p:spTree>
    <p:extLst>
      <p:ext uri="{BB962C8B-B14F-4D97-AF65-F5344CB8AC3E}">
        <p14:creationId xmlns:p14="http://schemas.microsoft.com/office/powerpoint/2010/main" val="21563113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 Orthotic Psychometrics</a:t>
            </a:r>
            <a:endParaRPr lang="en-US" dirty="0"/>
          </a:p>
        </p:txBody>
      </p:sp>
      <p:pic>
        <p:nvPicPr>
          <p:cNvPr id="4" name="Content Placeholder 3" descr="CPR Orthotic.png"/>
          <p:cNvPicPr>
            <a:picLocks noGrp="1" noChangeAspect="1"/>
          </p:cNvPicPr>
          <p:nvPr>
            <p:ph sz="quarter" idx="13"/>
          </p:nvPr>
        </p:nvPicPr>
        <p:blipFill>
          <a:blip r:embed="rId2">
            <a:extLst>
              <a:ext uri="{28A0092B-C50C-407E-A947-70E740481C1C}">
                <a14:useLocalDpi xmlns:a14="http://schemas.microsoft.com/office/drawing/2010/main" val="0"/>
              </a:ext>
            </a:extLst>
          </a:blip>
          <a:srcRect t="-85898" b="-85898"/>
          <a:stretch>
            <a:fillRect/>
          </a:stretch>
        </p:blipFill>
        <p:spPr/>
      </p:pic>
      <p:sp>
        <p:nvSpPr>
          <p:cNvPr id="5" name="TextBox 4"/>
          <p:cNvSpPr txBox="1"/>
          <p:nvPr/>
        </p:nvSpPr>
        <p:spPr>
          <a:xfrm>
            <a:off x="609600" y="4641253"/>
            <a:ext cx="5835665" cy="369332"/>
          </a:xfrm>
          <a:prstGeom prst="rect">
            <a:avLst/>
          </a:prstGeom>
          <a:noFill/>
        </p:spPr>
        <p:txBody>
          <a:bodyPr wrap="none" rtlCol="0">
            <a:spAutoFit/>
          </a:bodyPr>
          <a:lstStyle/>
          <a:p>
            <a:r>
              <a:rPr lang="en-US" dirty="0" smtClean="0"/>
              <a:t>6/7 individuals that met 3 of the 4 criteria were in the success group</a:t>
            </a:r>
            <a:endParaRPr lang="en-US" dirty="0"/>
          </a:p>
        </p:txBody>
      </p:sp>
      <p:sp>
        <p:nvSpPr>
          <p:cNvPr id="3" name="TextBox 2"/>
          <p:cNvSpPr txBox="1"/>
          <p:nvPr/>
        </p:nvSpPr>
        <p:spPr>
          <a:xfrm>
            <a:off x="3193513" y="6218418"/>
            <a:ext cx="3212200" cy="369332"/>
          </a:xfrm>
          <a:prstGeom prst="rect">
            <a:avLst/>
          </a:prstGeom>
          <a:noFill/>
        </p:spPr>
        <p:txBody>
          <a:bodyPr wrap="none" rtlCol="0">
            <a:spAutoFit/>
          </a:bodyPr>
          <a:lstStyle/>
          <a:p>
            <a:r>
              <a:rPr lang="en-US" dirty="0" smtClean="0"/>
              <a:t>Image adapted from </a:t>
            </a:r>
            <a:r>
              <a:rPr lang="en-US" dirty="0" err="1" smtClean="0"/>
              <a:t>Vicenzino</a:t>
            </a:r>
            <a:r>
              <a:rPr lang="en-US" dirty="0" smtClean="0"/>
              <a:t> et al.</a:t>
            </a:r>
            <a:endParaRPr lang="en-US" dirty="0"/>
          </a:p>
        </p:txBody>
      </p:sp>
    </p:spTree>
    <p:extLst>
      <p:ext uri="{BB962C8B-B14F-4D97-AF65-F5344CB8AC3E}">
        <p14:creationId xmlns:p14="http://schemas.microsoft.com/office/powerpoint/2010/main" val="240100060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 Taping</a:t>
            </a:r>
            <a:endParaRPr lang="en-US" dirty="0"/>
          </a:p>
        </p:txBody>
      </p:sp>
      <p:sp>
        <p:nvSpPr>
          <p:cNvPr id="3" name="Content Placeholder 2"/>
          <p:cNvSpPr>
            <a:spLocks noGrp="1"/>
          </p:cNvSpPr>
          <p:nvPr>
            <p:ph sz="quarter" idx="13"/>
          </p:nvPr>
        </p:nvSpPr>
        <p:spPr/>
        <p:txBody>
          <a:bodyPr/>
          <a:lstStyle/>
          <a:p>
            <a:r>
              <a:rPr lang="en-US" dirty="0" smtClean="0"/>
              <a:t>50 active duty soldiers (27 male, 23 female) ages 18-36</a:t>
            </a:r>
          </a:p>
          <a:p>
            <a:r>
              <a:rPr lang="en-US" dirty="0" smtClean="0"/>
              <a:t>NPRS for step up (20cm step), step down, and squat (knee flexion angle measured) </a:t>
            </a:r>
          </a:p>
          <a:p>
            <a:r>
              <a:rPr lang="en-US" dirty="0" smtClean="0"/>
              <a:t>Success considered  50+% improvement on NPRS or a change of +4 or more on the GRC</a:t>
            </a:r>
          </a:p>
          <a:p>
            <a:r>
              <a:rPr lang="en-US" dirty="0" smtClean="0"/>
              <a:t>Mean improvement change in success group – 63.5+/-24%, GRC 4+/-1.7</a:t>
            </a:r>
          </a:p>
          <a:p>
            <a:r>
              <a:rPr lang="en-US" dirty="0" smtClean="0"/>
              <a:t>Mean in non-success group – 30.6+/-22.4%, GRC 0.4+/-1.8</a:t>
            </a:r>
            <a:endParaRPr lang="en-US" dirty="0"/>
          </a:p>
        </p:txBody>
      </p:sp>
    </p:spTree>
    <p:extLst>
      <p:ext uri="{BB962C8B-B14F-4D97-AF65-F5344CB8AC3E}">
        <p14:creationId xmlns:p14="http://schemas.microsoft.com/office/powerpoint/2010/main" val="299404122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Taping method</a:t>
            </a:r>
            <a:endParaRPr lang="en-US" dirty="0"/>
          </a:p>
        </p:txBody>
      </p:sp>
      <p:pic>
        <p:nvPicPr>
          <p:cNvPr id="4" name="Content Placeholder 3" descr="Tape Method.png"/>
          <p:cNvPicPr>
            <a:picLocks noGrp="1" noChangeAspect="1"/>
          </p:cNvPicPr>
          <p:nvPr>
            <p:ph sz="quarter" idx="13"/>
          </p:nvPr>
        </p:nvPicPr>
        <p:blipFill>
          <a:blip r:embed="rId2">
            <a:extLst>
              <a:ext uri="{28A0092B-C50C-407E-A947-70E740481C1C}">
                <a14:useLocalDpi xmlns:a14="http://schemas.microsoft.com/office/drawing/2010/main" val="0"/>
              </a:ext>
            </a:extLst>
          </a:blip>
          <a:srcRect l="-123271" r="-123271"/>
          <a:stretch>
            <a:fillRect/>
          </a:stretch>
        </p:blipFill>
        <p:spPr/>
      </p:pic>
      <p:sp>
        <p:nvSpPr>
          <p:cNvPr id="3" name="TextBox 2"/>
          <p:cNvSpPr txBox="1"/>
          <p:nvPr/>
        </p:nvSpPr>
        <p:spPr>
          <a:xfrm>
            <a:off x="3342918" y="6220491"/>
            <a:ext cx="2973478" cy="369332"/>
          </a:xfrm>
          <a:prstGeom prst="rect">
            <a:avLst/>
          </a:prstGeom>
          <a:noFill/>
        </p:spPr>
        <p:txBody>
          <a:bodyPr wrap="none" rtlCol="0">
            <a:spAutoFit/>
          </a:bodyPr>
          <a:lstStyle/>
          <a:p>
            <a:r>
              <a:rPr lang="en-US" dirty="0" smtClean="0"/>
              <a:t>Image adapted from </a:t>
            </a:r>
            <a:r>
              <a:rPr lang="en-US" dirty="0" err="1" smtClean="0"/>
              <a:t>Lesher</a:t>
            </a:r>
            <a:r>
              <a:rPr lang="en-US" dirty="0" smtClean="0"/>
              <a:t> et al.</a:t>
            </a:r>
            <a:endParaRPr lang="en-US" dirty="0"/>
          </a:p>
        </p:txBody>
      </p:sp>
    </p:spTree>
    <p:extLst>
      <p:ext uri="{BB962C8B-B14F-4D97-AF65-F5344CB8AC3E}">
        <p14:creationId xmlns:p14="http://schemas.microsoft.com/office/powerpoint/2010/main" val="6503532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 Taping</a:t>
            </a:r>
            <a:endParaRPr lang="en-US" dirty="0"/>
          </a:p>
        </p:txBody>
      </p:sp>
      <p:pic>
        <p:nvPicPr>
          <p:cNvPr id="4" name="Content Placeholder 3" descr="CPR taping.png"/>
          <p:cNvPicPr>
            <a:picLocks noGrp="1" noChangeAspect="1"/>
          </p:cNvPicPr>
          <p:nvPr>
            <p:ph sz="quarter" idx="13"/>
          </p:nvPr>
        </p:nvPicPr>
        <p:blipFill>
          <a:blip r:embed="rId2">
            <a:extLst>
              <a:ext uri="{28A0092B-C50C-407E-A947-70E740481C1C}">
                <a14:useLocalDpi xmlns:a14="http://schemas.microsoft.com/office/drawing/2010/main" val="0"/>
              </a:ext>
            </a:extLst>
          </a:blip>
          <a:srcRect t="-41035" b="-41035"/>
          <a:stretch>
            <a:fillRect/>
          </a:stretch>
        </p:blipFill>
        <p:spPr/>
      </p:pic>
      <p:sp>
        <p:nvSpPr>
          <p:cNvPr id="3" name="TextBox 2"/>
          <p:cNvSpPr txBox="1"/>
          <p:nvPr/>
        </p:nvSpPr>
        <p:spPr>
          <a:xfrm>
            <a:off x="3342918" y="6218418"/>
            <a:ext cx="2973478" cy="369332"/>
          </a:xfrm>
          <a:prstGeom prst="rect">
            <a:avLst/>
          </a:prstGeom>
          <a:noFill/>
        </p:spPr>
        <p:txBody>
          <a:bodyPr wrap="none" rtlCol="0">
            <a:spAutoFit/>
          </a:bodyPr>
          <a:lstStyle/>
          <a:p>
            <a:r>
              <a:rPr lang="en-US" dirty="0" smtClean="0"/>
              <a:t>Image adapted from </a:t>
            </a:r>
            <a:r>
              <a:rPr lang="en-US" dirty="0" err="1" smtClean="0"/>
              <a:t>Lesher</a:t>
            </a:r>
            <a:r>
              <a:rPr lang="en-US" dirty="0" smtClean="0"/>
              <a:t> et al.</a:t>
            </a:r>
            <a:endParaRPr lang="en-US" dirty="0"/>
          </a:p>
        </p:txBody>
      </p:sp>
    </p:spTree>
    <p:extLst>
      <p:ext uri="{BB962C8B-B14F-4D97-AF65-F5344CB8AC3E}">
        <p14:creationId xmlns:p14="http://schemas.microsoft.com/office/powerpoint/2010/main" val="157980387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Gait Retraining</a:t>
            </a:r>
            <a:endParaRPr lang="en-US" dirty="0"/>
          </a:p>
        </p:txBody>
      </p:sp>
      <p:sp>
        <p:nvSpPr>
          <p:cNvPr id="3" name="Content Placeholder 2"/>
          <p:cNvSpPr>
            <a:spLocks noGrp="1"/>
          </p:cNvSpPr>
          <p:nvPr>
            <p:ph sz="quarter" idx="13"/>
          </p:nvPr>
        </p:nvSpPr>
        <p:spPr/>
        <p:txBody>
          <a:bodyPr/>
          <a:lstStyle/>
          <a:p>
            <a:r>
              <a:rPr lang="en-US" dirty="0" err="1" smtClean="0"/>
              <a:t>Rathleff</a:t>
            </a:r>
            <a:r>
              <a:rPr lang="en-US" dirty="0" smtClean="0"/>
              <a:t> - Retraining runners with high hip adduction peak levels has managed hip pain</a:t>
            </a:r>
          </a:p>
          <a:p>
            <a:r>
              <a:rPr lang="en-US" dirty="0" err="1" smtClean="0"/>
              <a:t>Rathleff</a:t>
            </a:r>
            <a:r>
              <a:rPr lang="en-US" dirty="0" smtClean="0"/>
              <a:t> – high levels of hip IR/adduction in running are risk factors for PFPS development</a:t>
            </a:r>
          </a:p>
          <a:p>
            <a:r>
              <a:rPr lang="en-US" dirty="0" err="1" smtClean="0"/>
              <a:t>Teng</a:t>
            </a:r>
            <a:r>
              <a:rPr lang="en-US" dirty="0" smtClean="0"/>
              <a:t> – </a:t>
            </a:r>
            <a:r>
              <a:rPr lang="en-US" dirty="0" err="1" smtClean="0"/>
              <a:t>compred</a:t>
            </a:r>
            <a:r>
              <a:rPr lang="en-US" dirty="0" smtClean="0"/>
              <a:t> self-selected, flexed, extended trunk postures in running.</a:t>
            </a:r>
          </a:p>
          <a:p>
            <a:r>
              <a:rPr lang="en-US" dirty="0" smtClean="0"/>
              <a:t>Small but significant (5-7%) reduction in PFJ stress (force/contact area) with flexed position </a:t>
            </a:r>
            <a:r>
              <a:rPr lang="en-US" dirty="0" err="1" smtClean="0"/>
              <a:t>vs</a:t>
            </a:r>
            <a:r>
              <a:rPr lang="en-US" dirty="0" smtClean="0"/>
              <a:t> extended position.</a:t>
            </a:r>
          </a:p>
          <a:p>
            <a:endParaRPr lang="en-US" dirty="0"/>
          </a:p>
        </p:txBody>
      </p:sp>
    </p:spTree>
    <p:extLst>
      <p:ext uri="{BB962C8B-B14F-4D97-AF65-F5344CB8AC3E}">
        <p14:creationId xmlns:p14="http://schemas.microsoft.com/office/powerpoint/2010/main" val="162479788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RCT </a:t>
            </a:r>
            <a:r>
              <a:rPr lang="en-US" dirty="0" err="1" smtClean="0"/>
              <a:t>MultiModal</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err="1" smtClean="0"/>
              <a:t>Crossley</a:t>
            </a:r>
            <a:r>
              <a:rPr lang="en-US" dirty="0" smtClean="0"/>
              <a:t> et al 2002 (10)</a:t>
            </a:r>
          </a:p>
          <a:p>
            <a:r>
              <a:rPr lang="en-US" dirty="0" smtClean="0"/>
              <a:t>Inclusion criteria: anterior knee pain with functional activities, insidious onset, positive clinical test (pain with palpation of anterior knee, DLS, or step down)</a:t>
            </a:r>
          </a:p>
          <a:p>
            <a:r>
              <a:rPr lang="en-US" dirty="0" smtClean="0"/>
              <a:t>Exclusion: Other knee pathology (</a:t>
            </a:r>
            <a:r>
              <a:rPr lang="en-US" dirty="0" err="1" smtClean="0"/>
              <a:t>eg</a:t>
            </a:r>
            <a:r>
              <a:rPr lang="en-US" dirty="0" smtClean="0"/>
              <a:t> ACL tear) or previous surgery on </a:t>
            </a:r>
            <a:r>
              <a:rPr lang="en-US" dirty="0" err="1" smtClean="0"/>
              <a:t>patellofemoral</a:t>
            </a:r>
            <a:r>
              <a:rPr lang="en-US" dirty="0" smtClean="0"/>
              <a:t> complex, referred pain, or patellar dislocations. </a:t>
            </a:r>
          </a:p>
          <a:p>
            <a:r>
              <a:rPr lang="en-US" dirty="0" smtClean="0"/>
              <a:t>Interventions</a:t>
            </a:r>
          </a:p>
          <a:p>
            <a:pPr lvl="1"/>
            <a:r>
              <a:rPr lang="en-US" dirty="0" smtClean="0"/>
              <a:t>Biofeedback via EMG for VMO</a:t>
            </a:r>
            <a:endParaRPr lang="en-US" dirty="0" smtClean="0"/>
          </a:p>
          <a:p>
            <a:pPr lvl="1"/>
            <a:r>
              <a:rPr lang="en-US" dirty="0" smtClean="0"/>
              <a:t>Patellar </a:t>
            </a:r>
            <a:r>
              <a:rPr lang="en-US" dirty="0" smtClean="0"/>
              <a:t>Taping (anterior tilt </a:t>
            </a:r>
            <a:r>
              <a:rPr lang="en-US" dirty="0" smtClean="0">
                <a:sym typeface="Wingdings"/>
              </a:rPr>
              <a:t> medial tilt  glide  fat pad unloading) Provided in this order until 50% reduction in perceived pain</a:t>
            </a:r>
            <a:endParaRPr lang="en-US" dirty="0" smtClean="0"/>
          </a:p>
          <a:p>
            <a:pPr lvl="1"/>
            <a:r>
              <a:rPr lang="en-US" dirty="0" smtClean="0"/>
              <a:t>Gluteal muscle strengthening and HEP </a:t>
            </a:r>
          </a:p>
          <a:p>
            <a:pPr lvl="1"/>
            <a:r>
              <a:rPr lang="en-US" dirty="0" smtClean="0"/>
              <a:t>Stretching of hip/knee </a:t>
            </a:r>
            <a:r>
              <a:rPr lang="en-US" dirty="0" smtClean="0"/>
              <a:t>musculature (deep friction massage to lateral soft tissue, HS, patellar mobs, prone anterior hip stretches)</a:t>
            </a:r>
            <a:endParaRPr lang="en-US" dirty="0" smtClean="0"/>
          </a:p>
          <a:p>
            <a:r>
              <a:rPr lang="en-US" dirty="0" smtClean="0"/>
              <a:t>Results</a:t>
            </a:r>
          </a:p>
          <a:p>
            <a:pPr lvl="1"/>
            <a:r>
              <a:rPr lang="en-US" dirty="0" smtClean="0"/>
              <a:t>Reduced </a:t>
            </a:r>
            <a:r>
              <a:rPr lang="en-US" dirty="0" err="1" smtClean="0"/>
              <a:t>avg</a:t>
            </a:r>
            <a:r>
              <a:rPr lang="en-US" dirty="0" smtClean="0"/>
              <a:t> pain, worst pain, and disability after 6 weeks and at 3 month follow up</a:t>
            </a:r>
          </a:p>
          <a:p>
            <a:endParaRPr lang="en-US" dirty="0"/>
          </a:p>
        </p:txBody>
      </p:sp>
    </p:spTree>
    <p:extLst>
      <p:ext uri="{BB962C8B-B14F-4D97-AF65-F5344CB8AC3E}">
        <p14:creationId xmlns:p14="http://schemas.microsoft.com/office/powerpoint/2010/main" val="362300903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Crossley</a:t>
            </a:r>
            <a:r>
              <a:rPr lang="en-US" dirty="0" smtClean="0"/>
              <a:t> (10) – Table 1</a:t>
            </a:r>
            <a:endParaRPr lang="en-US" dirty="0"/>
          </a:p>
        </p:txBody>
      </p:sp>
      <p:pic>
        <p:nvPicPr>
          <p:cNvPr id="4" name="Content Placeholder 3" descr="Table 1.png"/>
          <p:cNvPicPr>
            <a:picLocks noGrp="1" noChangeAspect="1"/>
          </p:cNvPicPr>
          <p:nvPr>
            <p:ph sz="quarter" idx="13"/>
          </p:nvPr>
        </p:nvPicPr>
        <p:blipFill>
          <a:blip r:embed="rId2">
            <a:extLst>
              <a:ext uri="{28A0092B-C50C-407E-A947-70E740481C1C}">
                <a14:useLocalDpi xmlns:a14="http://schemas.microsoft.com/office/drawing/2010/main" val="0"/>
              </a:ext>
            </a:extLst>
          </a:blip>
          <a:srcRect t="-28466" b="-28466"/>
          <a:stretch>
            <a:fillRect/>
          </a:stretch>
        </p:blipFill>
        <p:spPr/>
      </p:pic>
    </p:spTree>
    <p:extLst>
      <p:ext uri="{BB962C8B-B14F-4D97-AF65-F5344CB8AC3E}">
        <p14:creationId xmlns:p14="http://schemas.microsoft.com/office/powerpoint/2010/main" val="343141962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Crossley</a:t>
            </a:r>
            <a:r>
              <a:rPr lang="en-US" dirty="0" smtClean="0"/>
              <a:t> (10) – Table 2</a:t>
            </a:r>
            <a:endParaRPr lang="en-US" dirty="0"/>
          </a:p>
        </p:txBody>
      </p:sp>
      <p:pic>
        <p:nvPicPr>
          <p:cNvPr id="4" name="Content Placeholder 3" descr="table 2.png"/>
          <p:cNvPicPr>
            <a:picLocks noGrp="1" noChangeAspect="1"/>
          </p:cNvPicPr>
          <p:nvPr>
            <p:ph sz="quarter" idx="13"/>
          </p:nvPr>
        </p:nvPicPr>
        <p:blipFill>
          <a:blip r:embed="rId2">
            <a:extLst>
              <a:ext uri="{28A0092B-C50C-407E-A947-70E740481C1C}">
                <a14:useLocalDpi xmlns:a14="http://schemas.microsoft.com/office/drawing/2010/main" val="0"/>
              </a:ext>
            </a:extLst>
          </a:blip>
          <a:srcRect l="-111982" r="-111982"/>
          <a:stretch>
            <a:fillRect/>
          </a:stretch>
        </p:blipFill>
        <p:spPr/>
      </p:pic>
    </p:spTree>
    <p:extLst>
      <p:ext uri="{BB962C8B-B14F-4D97-AF65-F5344CB8AC3E}">
        <p14:creationId xmlns:p14="http://schemas.microsoft.com/office/powerpoint/2010/main" val="134700824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a:t>
            </a:r>
            <a:r>
              <a:rPr lang="en-US" dirty="0" err="1" smtClean="0"/>
              <a:t>Crossley</a:t>
            </a:r>
            <a:r>
              <a:rPr lang="en-US" dirty="0" smtClean="0"/>
              <a:t> </a:t>
            </a:r>
            <a:endParaRPr lang="en-US" dirty="0"/>
          </a:p>
        </p:txBody>
      </p:sp>
      <p:pic>
        <p:nvPicPr>
          <p:cNvPr id="4" name="Content Placeholder 3" descr="Multimodal.png"/>
          <p:cNvPicPr>
            <a:picLocks noGrp="1" noChangeAspect="1"/>
          </p:cNvPicPr>
          <p:nvPr>
            <p:ph sz="quarter" idx="13"/>
          </p:nvPr>
        </p:nvPicPr>
        <p:blipFill>
          <a:blip r:embed="rId2">
            <a:extLst>
              <a:ext uri="{28A0092B-C50C-407E-A947-70E740481C1C}">
                <a14:useLocalDpi xmlns:a14="http://schemas.microsoft.com/office/drawing/2010/main" val="0"/>
              </a:ext>
            </a:extLst>
          </a:blip>
          <a:srcRect t="-208" b="-208"/>
          <a:stretch>
            <a:fillRect/>
          </a:stretch>
        </p:blipFill>
        <p:spPr/>
      </p:pic>
    </p:spTree>
    <p:extLst>
      <p:ext uri="{BB962C8B-B14F-4D97-AF65-F5344CB8AC3E}">
        <p14:creationId xmlns:p14="http://schemas.microsoft.com/office/powerpoint/2010/main" val="1187044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knee structures</a:t>
            </a:r>
            <a:endParaRPr lang="en-US" dirty="0"/>
          </a:p>
        </p:txBody>
      </p:sp>
      <p:pic>
        <p:nvPicPr>
          <p:cNvPr id="4" name="Content Placeholder 3" descr="knee-cavity-03b.jpg"/>
          <p:cNvPicPr>
            <a:picLocks noGrp="1" noChangeAspect="1"/>
          </p:cNvPicPr>
          <p:nvPr>
            <p:ph sz="quarter" idx="13"/>
          </p:nvPr>
        </p:nvPicPr>
        <p:blipFill>
          <a:blip r:embed="rId3">
            <a:extLst>
              <a:ext uri="{28A0092B-C50C-407E-A947-70E740481C1C}">
                <a14:useLocalDpi xmlns:a14="http://schemas.microsoft.com/office/drawing/2010/main" val="0"/>
              </a:ext>
            </a:extLst>
          </a:blip>
          <a:srcRect l="-42963" r="-42963"/>
          <a:stretch>
            <a:fillRect/>
          </a:stretch>
        </p:blipFill>
        <p:spPr/>
      </p:pic>
      <p:sp>
        <p:nvSpPr>
          <p:cNvPr id="5" name="TextBox 4"/>
          <p:cNvSpPr txBox="1"/>
          <p:nvPr/>
        </p:nvSpPr>
        <p:spPr>
          <a:xfrm>
            <a:off x="1320800" y="6250001"/>
            <a:ext cx="6487586" cy="369332"/>
          </a:xfrm>
          <a:prstGeom prst="rect">
            <a:avLst/>
          </a:prstGeom>
          <a:noFill/>
        </p:spPr>
        <p:txBody>
          <a:bodyPr wrap="none" rtlCol="0">
            <a:spAutoFit/>
          </a:bodyPr>
          <a:lstStyle/>
          <a:p>
            <a:r>
              <a:rPr lang="en-US" dirty="0"/>
              <a:t>Adapted from http://</a:t>
            </a:r>
            <a:r>
              <a:rPr lang="en-US" dirty="0" err="1"/>
              <a:t>www.kneeguru.co.uk</a:t>
            </a:r>
            <a:r>
              <a:rPr lang="en-US" dirty="0"/>
              <a:t>/</a:t>
            </a:r>
            <a:r>
              <a:rPr lang="en-US" dirty="0" err="1"/>
              <a:t>KNEEnotes</a:t>
            </a:r>
            <a:r>
              <a:rPr lang="en-US" dirty="0"/>
              <a:t>/knee-dictionary/bursa</a:t>
            </a:r>
          </a:p>
        </p:txBody>
      </p:sp>
    </p:spTree>
    <p:extLst>
      <p:ext uri="{BB962C8B-B14F-4D97-AF65-F5344CB8AC3E}">
        <p14:creationId xmlns:p14="http://schemas.microsoft.com/office/powerpoint/2010/main" val="267661902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Lumbopelvic</a:t>
            </a:r>
            <a:r>
              <a:rPr lang="en-US" dirty="0" smtClean="0"/>
              <a:t> Manipulation?</a:t>
            </a:r>
            <a:endParaRPr lang="en-US" dirty="0"/>
          </a:p>
        </p:txBody>
      </p:sp>
      <p:sp>
        <p:nvSpPr>
          <p:cNvPr id="3" name="Content Placeholder 2"/>
          <p:cNvSpPr>
            <a:spLocks noGrp="1"/>
          </p:cNvSpPr>
          <p:nvPr>
            <p:ph sz="quarter" idx="13"/>
          </p:nvPr>
        </p:nvSpPr>
        <p:spPr/>
        <p:txBody>
          <a:bodyPr/>
          <a:lstStyle/>
          <a:p>
            <a:r>
              <a:rPr lang="en-US" dirty="0" smtClean="0"/>
              <a:t>Authors cite evidence that </a:t>
            </a:r>
            <a:r>
              <a:rPr lang="en-US" dirty="0" err="1" smtClean="0"/>
              <a:t>lumopelvic</a:t>
            </a:r>
            <a:r>
              <a:rPr lang="en-US" dirty="0" smtClean="0"/>
              <a:t> manipulation has been shown to improve quadriceps function for PFPS patients</a:t>
            </a:r>
          </a:p>
          <a:p>
            <a:r>
              <a:rPr lang="en-US" dirty="0" smtClean="0"/>
              <a:t>Evidence also </a:t>
            </a:r>
            <a:r>
              <a:rPr lang="en-US" dirty="0" err="1" smtClean="0"/>
              <a:t>prestnted</a:t>
            </a:r>
            <a:r>
              <a:rPr lang="en-US" dirty="0" smtClean="0"/>
              <a:t> citing </a:t>
            </a:r>
            <a:r>
              <a:rPr lang="en-US" dirty="0" err="1" smtClean="0"/>
              <a:t>lumbopelvic</a:t>
            </a:r>
            <a:r>
              <a:rPr lang="en-US" dirty="0" smtClean="0"/>
              <a:t> manipulation as decreasing inhibition noted in the quadriceps</a:t>
            </a:r>
          </a:p>
          <a:p>
            <a:r>
              <a:rPr lang="en-US" dirty="0" smtClean="0"/>
              <a:t>Authors argued that symptom relief may be found after a </a:t>
            </a:r>
            <a:r>
              <a:rPr lang="en-US" dirty="0" err="1" smtClean="0"/>
              <a:t>manip</a:t>
            </a:r>
            <a:r>
              <a:rPr lang="en-US" dirty="0" smtClean="0"/>
              <a:t> due to increased quadriceps function</a:t>
            </a:r>
          </a:p>
          <a:p>
            <a:endParaRPr lang="en-US" dirty="0"/>
          </a:p>
        </p:txBody>
      </p:sp>
    </p:spTree>
    <p:extLst>
      <p:ext uri="{BB962C8B-B14F-4D97-AF65-F5344CB8AC3E}">
        <p14:creationId xmlns:p14="http://schemas.microsoft.com/office/powerpoint/2010/main" val="8493716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Modalities?</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Systematic review by Lake et al.</a:t>
            </a:r>
          </a:p>
          <a:p>
            <a:r>
              <a:rPr lang="en-US" dirty="0" smtClean="0"/>
              <a:t>1 study looking at </a:t>
            </a:r>
            <a:r>
              <a:rPr lang="en-US" dirty="0" err="1" smtClean="0"/>
              <a:t>iontophoresis</a:t>
            </a:r>
            <a:r>
              <a:rPr lang="en-US" dirty="0" smtClean="0"/>
              <a:t>, </a:t>
            </a:r>
            <a:r>
              <a:rPr lang="en-US" dirty="0" err="1" smtClean="0"/>
              <a:t>cryotherapy</a:t>
            </a:r>
            <a:r>
              <a:rPr lang="en-US" dirty="0" smtClean="0"/>
              <a:t>, US, </a:t>
            </a:r>
            <a:r>
              <a:rPr lang="en-US" dirty="0" err="1" smtClean="0"/>
              <a:t>phonophoresis</a:t>
            </a:r>
            <a:endParaRPr lang="en-US" dirty="0" smtClean="0"/>
          </a:p>
          <a:p>
            <a:pPr lvl="1"/>
            <a:r>
              <a:rPr lang="en-US" dirty="0" smtClean="0"/>
              <a:t>Very low quality. Included a strengthening regimen. Unable to determine if any changes as a result of modalities. </a:t>
            </a:r>
          </a:p>
          <a:p>
            <a:r>
              <a:rPr lang="en-US" dirty="0" smtClean="0"/>
              <a:t>3 studies for NEMS</a:t>
            </a:r>
          </a:p>
          <a:p>
            <a:pPr lvl="1"/>
            <a:r>
              <a:rPr lang="en-US" dirty="0" smtClean="0"/>
              <a:t>Low quality studies. All included exercise regimens. Could not determine if beneficial</a:t>
            </a:r>
          </a:p>
          <a:p>
            <a:r>
              <a:rPr lang="en-US" dirty="0" smtClean="0"/>
              <a:t>4 studies with EMG biofeedback</a:t>
            </a:r>
          </a:p>
          <a:p>
            <a:pPr lvl="1"/>
            <a:r>
              <a:rPr lang="en-US" dirty="0" smtClean="0"/>
              <a:t>One study found short term pain reduction, but in combination with exercise and taping</a:t>
            </a:r>
          </a:p>
          <a:p>
            <a:pPr lvl="1"/>
            <a:r>
              <a:rPr lang="en-US" dirty="0" smtClean="0"/>
              <a:t>Useful in retraining the VMO. May or may not help with pain reduction</a:t>
            </a:r>
          </a:p>
          <a:p>
            <a:r>
              <a:rPr lang="en-US" dirty="0" smtClean="0"/>
              <a:t>3 Studies with E-</a:t>
            </a:r>
            <a:r>
              <a:rPr lang="en-US" dirty="0" err="1" smtClean="0"/>
              <a:t>Stim</a:t>
            </a:r>
            <a:endParaRPr lang="en-US" dirty="0" smtClean="0"/>
          </a:p>
          <a:p>
            <a:pPr lvl="1"/>
            <a:r>
              <a:rPr lang="en-US" dirty="0" smtClean="0"/>
              <a:t>Short-term pain reduction with high voltage, monophasic pulsed </a:t>
            </a:r>
            <a:r>
              <a:rPr lang="en-US" dirty="0" err="1" smtClean="0"/>
              <a:t>stim</a:t>
            </a:r>
            <a:endParaRPr lang="en-US" dirty="0" smtClean="0"/>
          </a:p>
          <a:p>
            <a:r>
              <a:rPr lang="en-US" dirty="0" smtClean="0"/>
              <a:t>1 study with low-intensity laser </a:t>
            </a:r>
          </a:p>
          <a:p>
            <a:pPr lvl="1"/>
            <a:r>
              <a:rPr lang="en-US" dirty="0" smtClean="0"/>
              <a:t>No significant changes found</a:t>
            </a:r>
          </a:p>
          <a:p>
            <a:endParaRPr lang="en-US" dirty="0" smtClean="0"/>
          </a:p>
          <a:p>
            <a:endParaRPr lang="en-US" dirty="0"/>
          </a:p>
        </p:txBody>
      </p:sp>
    </p:spTree>
    <p:extLst>
      <p:ext uri="{BB962C8B-B14F-4D97-AF65-F5344CB8AC3E}">
        <p14:creationId xmlns:p14="http://schemas.microsoft.com/office/powerpoint/2010/main" val="289223269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reports (</a:t>
            </a:r>
            <a:r>
              <a:rPr lang="en-US" dirty="0" err="1" smtClean="0"/>
              <a:t>Mascal</a:t>
            </a:r>
            <a:r>
              <a:rPr lang="en-US" dirty="0" smtClean="0"/>
              <a:t>/Powers)</a:t>
            </a:r>
            <a:endParaRPr lang="en-US" dirty="0"/>
          </a:p>
        </p:txBody>
      </p:sp>
      <p:sp>
        <p:nvSpPr>
          <p:cNvPr id="3" name="Content Placeholder 2"/>
          <p:cNvSpPr>
            <a:spLocks noGrp="1"/>
          </p:cNvSpPr>
          <p:nvPr>
            <p:ph sz="quarter" idx="13"/>
          </p:nvPr>
        </p:nvSpPr>
        <p:spPr/>
        <p:txBody>
          <a:bodyPr/>
          <a:lstStyle/>
          <a:p>
            <a:r>
              <a:rPr lang="en-US" dirty="0" smtClean="0"/>
              <a:t>20 y/o female BMI 22 – part time student and waitress (Patient A)</a:t>
            </a:r>
          </a:p>
          <a:p>
            <a:pPr lvl="1"/>
            <a:r>
              <a:rPr lang="en-US" dirty="0" smtClean="0"/>
              <a:t>2 traumatic patella dislocations (falls) – failed PT consisting of walking program and quad strengthening X-Ray unremarkable, symptoms worsening x2 years.  </a:t>
            </a:r>
          </a:p>
          <a:p>
            <a:pPr lvl="1"/>
            <a:r>
              <a:rPr lang="en-US" dirty="0" smtClean="0"/>
              <a:t>Walking 2 hours or descending 2 flights of stairs set off pain. Wanted to start jogging.</a:t>
            </a:r>
          </a:p>
          <a:p>
            <a:r>
              <a:rPr lang="en-US" dirty="0" smtClean="0"/>
              <a:t>37 y/o female BMI 27 accounts </a:t>
            </a:r>
            <a:r>
              <a:rPr lang="en-US" dirty="0" err="1" smtClean="0"/>
              <a:t>asst</a:t>
            </a:r>
            <a:r>
              <a:rPr lang="en-US" dirty="0" smtClean="0"/>
              <a:t> for hospital (Patient B)</a:t>
            </a:r>
          </a:p>
          <a:p>
            <a:pPr lvl="1"/>
            <a:r>
              <a:rPr lang="en-US" dirty="0" smtClean="0"/>
              <a:t>Insidious onset. Had fallen 3x in the last 1.5 years due to painful buckling. X-rays unremarkable.</a:t>
            </a:r>
          </a:p>
          <a:p>
            <a:pPr lvl="1"/>
            <a:r>
              <a:rPr lang="en-US" dirty="0" smtClean="0"/>
              <a:t>“Intermittent throbbing” behind patella, worsened by stair descent. Liked to walk 30-45 </a:t>
            </a:r>
            <a:r>
              <a:rPr lang="en-US" dirty="0" err="1" smtClean="0"/>
              <a:t>mins</a:t>
            </a:r>
            <a:r>
              <a:rPr lang="en-US" dirty="0" smtClean="0"/>
              <a:t> several times a week, but was limited by pain. Wanted to walk, dance, and ascend/descend stairs pain free.</a:t>
            </a:r>
          </a:p>
          <a:p>
            <a:endParaRPr lang="en-US" dirty="0" smtClean="0"/>
          </a:p>
          <a:p>
            <a:endParaRPr lang="en-US" dirty="0"/>
          </a:p>
        </p:txBody>
      </p:sp>
    </p:spTree>
    <p:extLst>
      <p:ext uri="{BB962C8B-B14F-4D97-AF65-F5344CB8AC3E}">
        <p14:creationId xmlns:p14="http://schemas.microsoft.com/office/powerpoint/2010/main" val="211794819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exam findings</a:t>
            </a:r>
            <a:endParaRPr lang="en-US" dirty="0"/>
          </a:p>
        </p:txBody>
      </p:sp>
      <p:sp>
        <p:nvSpPr>
          <p:cNvPr id="3" name="Content Placeholder 2"/>
          <p:cNvSpPr>
            <a:spLocks noGrp="1"/>
          </p:cNvSpPr>
          <p:nvPr>
            <p:ph sz="quarter" idx="13"/>
          </p:nvPr>
        </p:nvSpPr>
        <p:spPr/>
        <p:txBody>
          <a:bodyPr/>
          <a:lstStyle/>
          <a:p>
            <a:r>
              <a:rPr lang="en-US" dirty="0" smtClean="0"/>
              <a:t>Clinical tests used to rule out </a:t>
            </a:r>
            <a:r>
              <a:rPr lang="en-US" dirty="0" err="1" smtClean="0"/>
              <a:t>rearfoot</a:t>
            </a:r>
            <a:r>
              <a:rPr lang="en-US" dirty="0" smtClean="0"/>
              <a:t>, </a:t>
            </a:r>
            <a:r>
              <a:rPr lang="en-US" dirty="0" err="1" smtClean="0"/>
              <a:t>tibiofemoral</a:t>
            </a:r>
            <a:r>
              <a:rPr lang="en-US" dirty="0" smtClean="0"/>
              <a:t>, hip, and lumbar sources of pain. </a:t>
            </a:r>
          </a:p>
          <a:p>
            <a:r>
              <a:rPr lang="en-US" dirty="0" smtClean="0"/>
              <a:t>No obvious patellar alignment/tracking issues in standing/dynamic movements</a:t>
            </a:r>
          </a:p>
          <a:p>
            <a:r>
              <a:rPr lang="en-US" dirty="0" smtClean="0"/>
              <a:t>Both experienced pain with compression and apprehension test as well as in the 0-20 degree range of resisted knee extension</a:t>
            </a:r>
            <a:endParaRPr lang="en-US" dirty="0"/>
          </a:p>
        </p:txBody>
      </p:sp>
      <p:pic>
        <p:nvPicPr>
          <p:cNvPr id="4" name="Picture 3" descr="Strength tes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35" y="3067794"/>
            <a:ext cx="8232588" cy="2992727"/>
          </a:xfrm>
          <a:prstGeom prst="rect">
            <a:avLst/>
          </a:prstGeom>
        </p:spPr>
      </p:pic>
      <p:sp>
        <p:nvSpPr>
          <p:cNvPr id="5" name="TextBox 4"/>
          <p:cNvSpPr txBox="1"/>
          <p:nvPr/>
        </p:nvSpPr>
        <p:spPr>
          <a:xfrm>
            <a:off x="2988083" y="6295187"/>
            <a:ext cx="2994329" cy="369332"/>
          </a:xfrm>
          <a:prstGeom prst="rect">
            <a:avLst/>
          </a:prstGeom>
          <a:noFill/>
        </p:spPr>
        <p:txBody>
          <a:bodyPr wrap="none" rtlCol="0">
            <a:spAutoFit/>
          </a:bodyPr>
          <a:lstStyle/>
          <a:p>
            <a:r>
              <a:rPr lang="en-US" dirty="0" smtClean="0"/>
              <a:t>Image adapted from </a:t>
            </a:r>
            <a:r>
              <a:rPr lang="en-US" dirty="0" err="1" smtClean="0"/>
              <a:t>Mascal</a:t>
            </a:r>
            <a:r>
              <a:rPr lang="en-US" dirty="0" smtClean="0"/>
              <a:t> et al.</a:t>
            </a:r>
            <a:endParaRPr lang="en-US" dirty="0"/>
          </a:p>
        </p:txBody>
      </p:sp>
    </p:spTree>
    <p:extLst>
      <p:ext uri="{BB962C8B-B14F-4D97-AF65-F5344CB8AC3E}">
        <p14:creationId xmlns:p14="http://schemas.microsoft.com/office/powerpoint/2010/main" val="115963565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a:t>
            </a:r>
            <a:r>
              <a:rPr lang="en-US" dirty="0" err="1" smtClean="0"/>
              <a:t>COntinued</a:t>
            </a:r>
            <a:endParaRPr lang="en-US" dirty="0"/>
          </a:p>
        </p:txBody>
      </p:sp>
      <p:sp>
        <p:nvSpPr>
          <p:cNvPr id="3" name="Content Placeholder 2"/>
          <p:cNvSpPr>
            <a:spLocks noGrp="1"/>
          </p:cNvSpPr>
          <p:nvPr>
            <p:ph sz="quarter" idx="13"/>
          </p:nvPr>
        </p:nvSpPr>
        <p:spPr/>
        <p:txBody>
          <a:bodyPr/>
          <a:lstStyle/>
          <a:p>
            <a:r>
              <a:rPr lang="en-US" dirty="0" smtClean="0"/>
              <a:t>No structural abnormalities found</a:t>
            </a:r>
          </a:p>
          <a:p>
            <a:r>
              <a:rPr lang="en-US" dirty="0" smtClean="0"/>
              <a:t>Gait assessment – “excessive hip adduction, hip IR, and contralateral pelvic drop”</a:t>
            </a:r>
          </a:p>
          <a:p>
            <a:r>
              <a:rPr lang="en-US" dirty="0" smtClean="0"/>
              <a:t>Step down test – significant hip adduction and contralateral pelvic drop </a:t>
            </a:r>
            <a:r>
              <a:rPr lang="en-US" dirty="0" smtClean="0">
                <a:sym typeface="Wingdings"/>
              </a:rPr>
              <a:t> valgus at the knee</a:t>
            </a:r>
            <a:r>
              <a:rPr lang="en-US" dirty="0" smtClean="0"/>
              <a:t> </a:t>
            </a:r>
          </a:p>
          <a:p>
            <a:r>
              <a:rPr lang="en-US" dirty="0" smtClean="0"/>
              <a:t>Interventions</a:t>
            </a:r>
          </a:p>
          <a:p>
            <a:pPr lvl="1"/>
            <a:r>
              <a:rPr lang="en-US" dirty="0" smtClean="0"/>
              <a:t>First targeted glut max/med, hip ERs, and abductors (2-3 sets of 10-15 reps or 3x/week and a total of 6-12 weeks </a:t>
            </a:r>
            <a:r>
              <a:rPr lang="en-US" dirty="0" smtClean="0">
                <a:sym typeface="Wingdings"/>
              </a:rPr>
              <a:t> strength</a:t>
            </a:r>
          </a:p>
          <a:p>
            <a:pPr lvl="1"/>
            <a:r>
              <a:rPr lang="en-US" dirty="0" smtClean="0">
                <a:sym typeface="Wingdings"/>
              </a:rPr>
              <a:t>HEP performed 2x/day</a:t>
            </a:r>
            <a:endParaRPr lang="en-US" dirty="0"/>
          </a:p>
        </p:txBody>
      </p:sp>
    </p:spTree>
    <p:extLst>
      <p:ext uri="{BB962C8B-B14F-4D97-AF65-F5344CB8AC3E}">
        <p14:creationId xmlns:p14="http://schemas.microsoft.com/office/powerpoint/2010/main" val="5304370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progression</a:t>
            </a:r>
            <a:endParaRPr lang="en-US" dirty="0"/>
          </a:p>
        </p:txBody>
      </p:sp>
      <p:sp>
        <p:nvSpPr>
          <p:cNvPr id="3" name="Content Placeholder 2"/>
          <p:cNvSpPr>
            <a:spLocks noGrp="1"/>
          </p:cNvSpPr>
          <p:nvPr>
            <p:ph sz="quarter" idx="13"/>
          </p:nvPr>
        </p:nvSpPr>
        <p:spPr/>
        <p:txBody>
          <a:bodyPr/>
          <a:lstStyle/>
          <a:p>
            <a:r>
              <a:rPr lang="en-US" dirty="0" smtClean="0"/>
              <a:t>Non-weight bearing 0-6 weeks</a:t>
            </a:r>
          </a:p>
          <a:p>
            <a:endParaRPr lang="en-US" dirty="0"/>
          </a:p>
        </p:txBody>
      </p:sp>
      <p:pic>
        <p:nvPicPr>
          <p:cNvPr id="4" name="Picture 3" descr="A-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64" y="1936980"/>
            <a:ext cx="3043767" cy="3852897"/>
          </a:xfrm>
          <a:prstGeom prst="rect">
            <a:avLst/>
          </a:prstGeom>
        </p:spPr>
      </p:pic>
      <p:pic>
        <p:nvPicPr>
          <p:cNvPr id="5" name="Picture 4" descr="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336" y="1497277"/>
            <a:ext cx="3581400" cy="4292600"/>
          </a:xfrm>
          <a:prstGeom prst="rect">
            <a:avLst/>
          </a:prstGeom>
        </p:spPr>
      </p:pic>
      <p:sp>
        <p:nvSpPr>
          <p:cNvPr id="6" name="TextBox 5"/>
          <p:cNvSpPr txBox="1"/>
          <p:nvPr/>
        </p:nvSpPr>
        <p:spPr>
          <a:xfrm>
            <a:off x="3234171" y="6249016"/>
            <a:ext cx="2994329" cy="646331"/>
          </a:xfrm>
          <a:prstGeom prst="rect">
            <a:avLst/>
          </a:prstGeom>
          <a:noFill/>
        </p:spPr>
        <p:txBody>
          <a:bodyPr wrap="none" rtlCol="0">
            <a:spAutoFit/>
          </a:bodyPr>
          <a:lstStyle/>
          <a:p>
            <a:r>
              <a:rPr lang="en-US" dirty="0"/>
              <a:t>Image adapted from </a:t>
            </a:r>
            <a:r>
              <a:rPr lang="en-US" dirty="0" err="1"/>
              <a:t>Mascal</a:t>
            </a:r>
            <a:r>
              <a:rPr lang="en-US" dirty="0"/>
              <a:t> et al.</a:t>
            </a:r>
          </a:p>
          <a:p>
            <a:endParaRPr lang="en-US" dirty="0"/>
          </a:p>
        </p:txBody>
      </p:sp>
    </p:spTree>
    <p:extLst>
      <p:ext uri="{BB962C8B-B14F-4D97-AF65-F5344CB8AC3E}">
        <p14:creationId xmlns:p14="http://schemas.microsoft.com/office/powerpoint/2010/main" val="15998474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bearing exercises</a:t>
            </a:r>
            <a:endParaRPr lang="en-US" dirty="0"/>
          </a:p>
        </p:txBody>
      </p:sp>
      <p:sp>
        <p:nvSpPr>
          <p:cNvPr id="3" name="Content Placeholder 2"/>
          <p:cNvSpPr>
            <a:spLocks noGrp="1"/>
          </p:cNvSpPr>
          <p:nvPr>
            <p:ph sz="quarter" idx="13"/>
          </p:nvPr>
        </p:nvSpPr>
        <p:spPr/>
        <p:txBody>
          <a:bodyPr/>
          <a:lstStyle/>
          <a:p>
            <a:r>
              <a:rPr lang="en-US" dirty="0" smtClean="0"/>
              <a:t>“Neutral LE alignment” – ASIS and knee remained over 2</a:t>
            </a:r>
            <a:r>
              <a:rPr lang="en-US" baseline="30000" dirty="0" smtClean="0"/>
              <a:t>nd</a:t>
            </a:r>
            <a:r>
              <a:rPr lang="en-US" dirty="0" smtClean="0"/>
              <a:t> toe with hip in 10 degrees of ER. </a:t>
            </a:r>
            <a:endParaRPr lang="en-US" dirty="0"/>
          </a:p>
        </p:txBody>
      </p:sp>
      <p:pic>
        <p:nvPicPr>
          <p:cNvPr id="4" name="Picture 3" descr="WB Exercis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328923"/>
            <a:ext cx="7925228" cy="3073662"/>
          </a:xfrm>
          <a:prstGeom prst="rect">
            <a:avLst/>
          </a:prstGeom>
        </p:spPr>
      </p:pic>
      <p:sp>
        <p:nvSpPr>
          <p:cNvPr id="5" name="TextBox 4"/>
          <p:cNvSpPr txBox="1"/>
          <p:nvPr/>
        </p:nvSpPr>
        <p:spPr>
          <a:xfrm>
            <a:off x="3062785" y="6044643"/>
            <a:ext cx="2994329" cy="646331"/>
          </a:xfrm>
          <a:prstGeom prst="rect">
            <a:avLst/>
          </a:prstGeom>
          <a:noFill/>
        </p:spPr>
        <p:txBody>
          <a:bodyPr wrap="none" rtlCol="0">
            <a:spAutoFit/>
          </a:bodyPr>
          <a:lstStyle/>
          <a:p>
            <a:r>
              <a:rPr lang="en-US" dirty="0"/>
              <a:t>Image adapted from </a:t>
            </a:r>
            <a:r>
              <a:rPr lang="en-US" dirty="0" err="1"/>
              <a:t>Mascal</a:t>
            </a:r>
            <a:r>
              <a:rPr lang="en-US" dirty="0"/>
              <a:t> et al.</a:t>
            </a:r>
          </a:p>
          <a:p>
            <a:endParaRPr lang="en-US" dirty="0"/>
          </a:p>
        </p:txBody>
      </p:sp>
    </p:spTree>
    <p:extLst>
      <p:ext uri="{BB962C8B-B14F-4D97-AF65-F5344CB8AC3E}">
        <p14:creationId xmlns:p14="http://schemas.microsoft.com/office/powerpoint/2010/main" val="12762846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training </a:t>
            </a:r>
            <a:endParaRPr lang="en-US" dirty="0"/>
          </a:p>
        </p:txBody>
      </p:sp>
      <p:pic>
        <p:nvPicPr>
          <p:cNvPr id="4" name="Content Placeholder 3" descr="Reformer Squats.png"/>
          <p:cNvPicPr>
            <a:picLocks noGrp="1" noChangeAspect="1"/>
          </p:cNvPicPr>
          <p:nvPr>
            <p:ph sz="quarter" idx="13"/>
          </p:nvPr>
        </p:nvPicPr>
        <p:blipFill>
          <a:blip r:embed="rId2">
            <a:extLst>
              <a:ext uri="{28A0092B-C50C-407E-A947-70E740481C1C}">
                <a14:useLocalDpi xmlns:a14="http://schemas.microsoft.com/office/drawing/2010/main" val="0"/>
              </a:ext>
            </a:extLst>
          </a:blip>
          <a:srcRect l="-77428" r="-77428"/>
          <a:stretch>
            <a:fillRect/>
          </a:stretch>
        </p:blipFill>
        <p:spPr>
          <a:xfrm>
            <a:off x="-1840774" y="1600200"/>
            <a:ext cx="7924800" cy="4114800"/>
          </a:xfrm>
        </p:spPr>
      </p:pic>
      <p:pic>
        <p:nvPicPr>
          <p:cNvPr id="5" name="Picture 4" descr="Band Lu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474" y="1600200"/>
            <a:ext cx="3253109" cy="4087706"/>
          </a:xfrm>
          <a:prstGeom prst="rect">
            <a:avLst/>
          </a:prstGeom>
        </p:spPr>
      </p:pic>
      <p:sp>
        <p:nvSpPr>
          <p:cNvPr id="6" name="TextBox 5"/>
          <p:cNvSpPr txBox="1"/>
          <p:nvPr/>
        </p:nvSpPr>
        <p:spPr>
          <a:xfrm>
            <a:off x="3007802" y="6293114"/>
            <a:ext cx="2994329" cy="646331"/>
          </a:xfrm>
          <a:prstGeom prst="rect">
            <a:avLst/>
          </a:prstGeom>
          <a:noFill/>
        </p:spPr>
        <p:txBody>
          <a:bodyPr wrap="none" rtlCol="0">
            <a:spAutoFit/>
          </a:bodyPr>
          <a:lstStyle/>
          <a:p>
            <a:r>
              <a:rPr lang="en-US" dirty="0"/>
              <a:t>Image adapted from </a:t>
            </a:r>
            <a:r>
              <a:rPr lang="en-US" dirty="0" err="1"/>
              <a:t>Mascal</a:t>
            </a:r>
            <a:r>
              <a:rPr lang="en-US" dirty="0"/>
              <a:t> et al.</a:t>
            </a:r>
          </a:p>
          <a:p>
            <a:endParaRPr lang="en-US" dirty="0"/>
          </a:p>
        </p:txBody>
      </p:sp>
    </p:spTree>
    <p:extLst>
      <p:ext uri="{BB962C8B-B14F-4D97-AF65-F5344CB8AC3E}">
        <p14:creationId xmlns:p14="http://schemas.microsoft.com/office/powerpoint/2010/main" val="2048612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a:t>
            </a:r>
            <a:endParaRPr lang="en-US" dirty="0"/>
          </a:p>
        </p:txBody>
      </p:sp>
      <p:sp>
        <p:nvSpPr>
          <p:cNvPr id="3" name="Content Placeholder 2"/>
          <p:cNvSpPr>
            <a:spLocks noGrp="1"/>
          </p:cNvSpPr>
          <p:nvPr>
            <p:ph sz="quarter" idx="13"/>
          </p:nvPr>
        </p:nvSpPr>
        <p:spPr/>
        <p:txBody>
          <a:bodyPr/>
          <a:lstStyle/>
          <a:p>
            <a:r>
              <a:rPr lang="en-US" dirty="0" err="1" smtClean="0"/>
              <a:t>Kujala</a:t>
            </a:r>
            <a:r>
              <a:rPr lang="en-US" dirty="0" smtClean="0"/>
              <a:t> Questionnaire (100=no disability) </a:t>
            </a:r>
          </a:p>
          <a:p>
            <a:r>
              <a:rPr lang="en-US" dirty="0" err="1" smtClean="0"/>
              <a:t>Pt</a:t>
            </a:r>
            <a:r>
              <a:rPr lang="en-US" dirty="0" smtClean="0"/>
              <a:t> A 76 Baseline- 85 follow up, </a:t>
            </a:r>
            <a:r>
              <a:rPr lang="en-US" dirty="0" err="1" smtClean="0"/>
              <a:t>Pt</a:t>
            </a:r>
            <a:r>
              <a:rPr lang="en-US" dirty="0" smtClean="0"/>
              <a:t> B 70 Baseline – 84 Follow up</a:t>
            </a:r>
          </a:p>
          <a:p>
            <a:r>
              <a:rPr lang="en-US" dirty="0" err="1" smtClean="0"/>
              <a:t>Pt</a:t>
            </a:r>
            <a:r>
              <a:rPr lang="en-US" dirty="0" smtClean="0"/>
              <a:t> A – no pain during 10 </a:t>
            </a:r>
            <a:r>
              <a:rPr lang="en-US" dirty="0" err="1" smtClean="0"/>
              <a:t>hr</a:t>
            </a:r>
            <a:r>
              <a:rPr lang="en-US" dirty="0" smtClean="0"/>
              <a:t> shift, running 2-3 miles no pain, up and down stairs no pain</a:t>
            </a:r>
          </a:p>
          <a:p>
            <a:r>
              <a:rPr lang="en-US" dirty="0" err="1" smtClean="0"/>
              <a:t>Pt</a:t>
            </a:r>
            <a:r>
              <a:rPr lang="en-US" dirty="0" smtClean="0"/>
              <a:t> B – no pain up/down stairs, 2/10 pain if substantial time on her feet, 45 minutes of walking with no pain. </a:t>
            </a:r>
          </a:p>
          <a:p>
            <a:r>
              <a:rPr lang="en-US" dirty="0" smtClean="0"/>
              <a:t>Both showed decreased adduction and hip IR. </a:t>
            </a:r>
            <a:r>
              <a:rPr lang="en-US" dirty="0" err="1" smtClean="0"/>
              <a:t>Pt</a:t>
            </a:r>
            <a:r>
              <a:rPr lang="en-US" dirty="0" smtClean="0"/>
              <a:t> A had biomechanical follow up indicating 2.6 degrees of ER (baseline 1.4 degrees IR), 2.3 degrees hip adduction (8.7 baseline) and contralateral pelvic drop 1.1 degree (3.9 baseline) during a step-down. </a:t>
            </a:r>
            <a:endParaRPr lang="en-US" dirty="0"/>
          </a:p>
        </p:txBody>
      </p:sp>
    </p:spTree>
    <p:extLst>
      <p:ext uri="{BB962C8B-B14F-4D97-AF65-F5344CB8AC3E}">
        <p14:creationId xmlns:p14="http://schemas.microsoft.com/office/powerpoint/2010/main" val="153479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Quadriceps Strengthening exercises</a:t>
            </a:r>
            <a:endParaRPr lang="en-US" dirty="0"/>
          </a:p>
        </p:txBody>
      </p:sp>
      <p:sp>
        <p:nvSpPr>
          <p:cNvPr id="3" name="Content Placeholder 2"/>
          <p:cNvSpPr>
            <a:spLocks noGrp="1"/>
          </p:cNvSpPr>
          <p:nvPr>
            <p:ph sz="quarter" idx="13"/>
          </p:nvPr>
        </p:nvSpPr>
        <p:spPr/>
        <p:txBody>
          <a:bodyPr/>
          <a:lstStyle/>
          <a:p>
            <a:r>
              <a:rPr lang="en-US" dirty="0" smtClean="0"/>
              <a:t>Quad sets</a:t>
            </a:r>
          </a:p>
          <a:p>
            <a:r>
              <a:rPr lang="en-US" dirty="0" smtClean="0"/>
              <a:t>Leg Press/Shuttle Machine </a:t>
            </a:r>
          </a:p>
          <a:p>
            <a:r>
              <a:rPr lang="en-US" dirty="0" smtClean="0"/>
              <a:t>Leg extensions</a:t>
            </a:r>
          </a:p>
          <a:p>
            <a:r>
              <a:rPr lang="en-US" dirty="0" smtClean="0"/>
              <a:t>Supine Quad Extensions</a:t>
            </a:r>
          </a:p>
          <a:p>
            <a:r>
              <a:rPr lang="en-US" dirty="0" smtClean="0"/>
              <a:t>Squats</a:t>
            </a:r>
          </a:p>
          <a:p>
            <a:endParaRPr lang="en-US" dirty="0" smtClean="0"/>
          </a:p>
          <a:p>
            <a:endParaRPr lang="en-US" dirty="0"/>
          </a:p>
        </p:txBody>
      </p:sp>
    </p:spTree>
    <p:extLst>
      <p:ext uri="{BB962C8B-B14F-4D97-AF65-F5344CB8AC3E}">
        <p14:creationId xmlns:p14="http://schemas.microsoft.com/office/powerpoint/2010/main" val="30603644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 biomechanics</a:t>
            </a:r>
            <a:endParaRPr lang="en-US" dirty="0"/>
          </a:p>
        </p:txBody>
      </p:sp>
      <p:sp>
        <p:nvSpPr>
          <p:cNvPr id="5" name="TextBox 4"/>
          <p:cNvSpPr txBox="1"/>
          <p:nvPr/>
        </p:nvSpPr>
        <p:spPr>
          <a:xfrm>
            <a:off x="3607902" y="6125309"/>
            <a:ext cx="2394593" cy="369332"/>
          </a:xfrm>
          <a:prstGeom prst="rect">
            <a:avLst/>
          </a:prstGeom>
          <a:noFill/>
        </p:spPr>
        <p:txBody>
          <a:bodyPr wrap="none" rtlCol="0">
            <a:spAutoFit/>
          </a:bodyPr>
          <a:lstStyle/>
          <a:p>
            <a:r>
              <a:rPr lang="en-US" dirty="0" smtClean="0"/>
              <a:t>Adapted from </a:t>
            </a:r>
            <a:r>
              <a:rPr lang="en-US" dirty="0" err="1" smtClean="0"/>
              <a:t>Lewek</a:t>
            </a:r>
            <a:r>
              <a:rPr lang="en-US" dirty="0" smtClean="0"/>
              <a:t> 2013</a:t>
            </a:r>
            <a:endParaRPr lang="en-US" dirty="0"/>
          </a:p>
        </p:txBody>
      </p:sp>
      <p:sp>
        <p:nvSpPr>
          <p:cNvPr id="3" name="Content Placeholder 2"/>
          <p:cNvSpPr>
            <a:spLocks noGrp="1"/>
          </p:cNvSpPr>
          <p:nvPr>
            <p:ph sz="quarter" idx="13"/>
          </p:nvPr>
        </p:nvSpPr>
        <p:spPr/>
        <p:txBody>
          <a:bodyPr/>
          <a:lstStyle/>
          <a:p>
            <a:endParaRPr lang="en-US"/>
          </a:p>
        </p:txBody>
      </p:sp>
      <p:pic>
        <p:nvPicPr>
          <p:cNvPr id="6" name="Picture 5" descr="http://www1.us.elsevierhealth.com/MERLIN/Neumann/EIC/images/chapter13/jpg/13520.jpg"/>
          <p:cNvPicPr>
            <a:picLocks noChangeAspect="1" noChangeArrowheads="1"/>
          </p:cNvPicPr>
          <p:nvPr/>
        </p:nvPicPr>
        <p:blipFill>
          <a:blip r:embed="rId3">
            <a:extLst>
              <a:ext uri="{28A0092B-C50C-407E-A947-70E740481C1C}">
                <a14:useLocalDpi xmlns:a14="http://schemas.microsoft.com/office/drawing/2010/main" val="0"/>
              </a:ext>
            </a:extLst>
          </a:blip>
          <a:srcRect b="38667"/>
          <a:stretch>
            <a:fillRect/>
          </a:stretch>
        </p:blipFill>
        <p:spPr bwMode="auto">
          <a:xfrm>
            <a:off x="839591" y="1949064"/>
            <a:ext cx="7585594" cy="376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0882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 sets</a:t>
            </a:r>
            <a:endParaRPr lang="en-US" dirty="0"/>
          </a:p>
        </p:txBody>
      </p:sp>
      <p:pic>
        <p:nvPicPr>
          <p:cNvPr id="4" name="Content Placeholder 3" descr="image_013450.jpg"/>
          <p:cNvPicPr>
            <a:picLocks noGrp="1" noChangeAspect="1"/>
          </p:cNvPicPr>
          <p:nvPr>
            <p:ph sz="quarter" idx="13"/>
          </p:nvPr>
        </p:nvPicPr>
        <p:blipFill>
          <a:blip r:embed="rId2">
            <a:extLst>
              <a:ext uri="{28A0092B-C50C-407E-A947-70E740481C1C}">
                <a14:useLocalDpi xmlns:a14="http://schemas.microsoft.com/office/drawing/2010/main" val="0"/>
              </a:ext>
            </a:extLst>
          </a:blip>
          <a:srcRect l="-46296" r="-46296"/>
          <a:stretch>
            <a:fillRect/>
          </a:stretch>
        </p:blipFill>
        <p:spPr/>
      </p:pic>
      <p:sp>
        <p:nvSpPr>
          <p:cNvPr id="5" name="TextBox 4"/>
          <p:cNvSpPr txBox="1"/>
          <p:nvPr/>
        </p:nvSpPr>
        <p:spPr>
          <a:xfrm>
            <a:off x="818063" y="6164836"/>
            <a:ext cx="7140747" cy="369332"/>
          </a:xfrm>
          <a:prstGeom prst="rect">
            <a:avLst/>
          </a:prstGeom>
          <a:noFill/>
        </p:spPr>
        <p:txBody>
          <a:bodyPr wrap="none" rtlCol="0">
            <a:spAutoFit/>
          </a:bodyPr>
          <a:lstStyle/>
          <a:p>
            <a:r>
              <a:rPr lang="en-US" dirty="0"/>
              <a:t>Adapted from http://www.hep2go.com/</a:t>
            </a:r>
            <a:r>
              <a:rPr lang="en-US" dirty="0" err="1"/>
              <a:t>exercise_editor.php?exId</a:t>
            </a:r>
            <a:r>
              <a:rPr lang="en-US" dirty="0"/>
              <a:t>=13450&amp;userRef=0</a:t>
            </a:r>
          </a:p>
        </p:txBody>
      </p:sp>
    </p:spTree>
    <p:extLst>
      <p:ext uri="{BB962C8B-B14F-4D97-AF65-F5344CB8AC3E}">
        <p14:creationId xmlns:p14="http://schemas.microsoft.com/office/powerpoint/2010/main" val="299117738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Supine quad Extensions</a:t>
            </a:r>
            <a:endParaRPr lang="en-US" dirty="0"/>
          </a:p>
        </p:txBody>
      </p:sp>
      <p:pic>
        <p:nvPicPr>
          <p:cNvPr id="4" name="Content Placeholder 3" descr="image_007978.jpg"/>
          <p:cNvPicPr>
            <a:picLocks noGrp="1" noChangeAspect="1"/>
          </p:cNvPicPr>
          <p:nvPr>
            <p:ph sz="quarter" idx="13"/>
          </p:nvPr>
        </p:nvPicPr>
        <p:blipFill>
          <a:blip r:embed="rId2">
            <a:extLst>
              <a:ext uri="{28A0092B-C50C-407E-A947-70E740481C1C}">
                <a14:useLocalDpi xmlns:a14="http://schemas.microsoft.com/office/drawing/2010/main" val="0"/>
              </a:ext>
            </a:extLst>
          </a:blip>
          <a:srcRect t="-16568" b="-16568"/>
          <a:stretch>
            <a:fillRect/>
          </a:stretch>
        </p:blipFill>
        <p:spPr/>
      </p:pic>
      <p:sp>
        <p:nvSpPr>
          <p:cNvPr id="5" name="TextBox 4"/>
          <p:cNvSpPr txBox="1"/>
          <p:nvPr/>
        </p:nvSpPr>
        <p:spPr>
          <a:xfrm>
            <a:off x="861119" y="6143312"/>
            <a:ext cx="7035475" cy="369332"/>
          </a:xfrm>
          <a:prstGeom prst="rect">
            <a:avLst/>
          </a:prstGeom>
          <a:noFill/>
        </p:spPr>
        <p:txBody>
          <a:bodyPr wrap="none" rtlCol="0">
            <a:spAutoFit/>
          </a:bodyPr>
          <a:lstStyle/>
          <a:p>
            <a:r>
              <a:rPr lang="en-US" dirty="0"/>
              <a:t>Adapted from http://www.hep2go.com/</a:t>
            </a:r>
            <a:r>
              <a:rPr lang="en-US" dirty="0" err="1"/>
              <a:t>exercise_editor.php?exId</a:t>
            </a:r>
            <a:r>
              <a:rPr lang="en-US" dirty="0"/>
              <a:t>=7978&amp;userRef=0</a:t>
            </a:r>
          </a:p>
        </p:txBody>
      </p:sp>
    </p:spTree>
    <p:extLst>
      <p:ext uri="{BB962C8B-B14F-4D97-AF65-F5344CB8AC3E}">
        <p14:creationId xmlns:p14="http://schemas.microsoft.com/office/powerpoint/2010/main" val="407090404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 Extensions 45-90 degrees</a:t>
            </a:r>
            <a:endParaRPr lang="en-US" dirty="0"/>
          </a:p>
        </p:txBody>
      </p:sp>
      <p:pic>
        <p:nvPicPr>
          <p:cNvPr id="4" name="Content Placeholder 3" descr="Knee Ext.png"/>
          <p:cNvPicPr>
            <a:picLocks noGrp="1" noChangeAspect="1"/>
          </p:cNvPicPr>
          <p:nvPr>
            <p:ph sz="quarter" idx="13"/>
          </p:nvPr>
        </p:nvPicPr>
        <p:blipFill>
          <a:blip r:embed="rId2">
            <a:extLst>
              <a:ext uri="{28A0092B-C50C-407E-A947-70E740481C1C}">
                <a14:useLocalDpi xmlns:a14="http://schemas.microsoft.com/office/drawing/2010/main" val="0"/>
              </a:ext>
            </a:extLst>
          </a:blip>
          <a:srcRect l="-26005" r="-26005"/>
          <a:stretch>
            <a:fillRect/>
          </a:stretch>
        </p:blipFill>
        <p:spPr/>
      </p:pic>
      <p:sp>
        <p:nvSpPr>
          <p:cNvPr id="5" name="TextBox 4"/>
          <p:cNvSpPr txBox="1"/>
          <p:nvPr/>
        </p:nvSpPr>
        <p:spPr>
          <a:xfrm>
            <a:off x="3062785" y="6181070"/>
            <a:ext cx="2984073" cy="646331"/>
          </a:xfrm>
          <a:prstGeom prst="rect">
            <a:avLst/>
          </a:prstGeom>
          <a:noFill/>
        </p:spPr>
        <p:txBody>
          <a:bodyPr wrap="none" rtlCol="0">
            <a:spAutoFit/>
          </a:bodyPr>
          <a:lstStyle/>
          <a:p>
            <a:r>
              <a:rPr lang="en-US" dirty="0"/>
              <a:t>Image adapted from </a:t>
            </a:r>
            <a:r>
              <a:rPr lang="en-US" dirty="0" err="1"/>
              <a:t>Baldon</a:t>
            </a:r>
            <a:r>
              <a:rPr lang="en-US" dirty="0"/>
              <a:t> et al.</a:t>
            </a:r>
          </a:p>
          <a:p>
            <a:endParaRPr lang="en-US" dirty="0"/>
          </a:p>
        </p:txBody>
      </p:sp>
    </p:spTree>
    <p:extLst>
      <p:ext uri="{BB962C8B-B14F-4D97-AF65-F5344CB8AC3E}">
        <p14:creationId xmlns:p14="http://schemas.microsoft.com/office/powerpoint/2010/main" val="25595192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 press 0-45 degrees</a:t>
            </a:r>
            <a:endParaRPr lang="en-US" dirty="0"/>
          </a:p>
        </p:txBody>
      </p:sp>
      <p:pic>
        <p:nvPicPr>
          <p:cNvPr id="4" name="Content Placeholder 3" descr="Leg Press.png"/>
          <p:cNvPicPr>
            <a:picLocks noGrp="1" noChangeAspect="1"/>
          </p:cNvPicPr>
          <p:nvPr>
            <p:ph sz="quarter" idx="13"/>
          </p:nvPr>
        </p:nvPicPr>
        <p:blipFill>
          <a:blip r:embed="rId2">
            <a:extLst>
              <a:ext uri="{28A0092B-C50C-407E-A947-70E740481C1C}">
                <a14:useLocalDpi xmlns:a14="http://schemas.microsoft.com/office/drawing/2010/main" val="0"/>
              </a:ext>
            </a:extLst>
          </a:blip>
          <a:srcRect l="-19528" r="-19528"/>
          <a:stretch>
            <a:fillRect/>
          </a:stretch>
        </p:blipFill>
        <p:spPr/>
      </p:pic>
      <p:sp>
        <p:nvSpPr>
          <p:cNvPr id="5" name="TextBox 4"/>
          <p:cNvSpPr txBox="1"/>
          <p:nvPr/>
        </p:nvSpPr>
        <p:spPr>
          <a:xfrm>
            <a:off x="2857354" y="6211669"/>
            <a:ext cx="2984073" cy="646331"/>
          </a:xfrm>
          <a:prstGeom prst="rect">
            <a:avLst/>
          </a:prstGeom>
          <a:noFill/>
        </p:spPr>
        <p:txBody>
          <a:bodyPr wrap="none" rtlCol="0">
            <a:spAutoFit/>
          </a:bodyPr>
          <a:lstStyle/>
          <a:p>
            <a:r>
              <a:rPr lang="en-US" dirty="0"/>
              <a:t>Image adapted from </a:t>
            </a:r>
            <a:r>
              <a:rPr lang="en-US" dirty="0" err="1"/>
              <a:t>Baldon</a:t>
            </a:r>
            <a:r>
              <a:rPr lang="en-US" dirty="0"/>
              <a:t> et al.</a:t>
            </a:r>
          </a:p>
          <a:p>
            <a:endParaRPr lang="en-US" dirty="0"/>
          </a:p>
        </p:txBody>
      </p:sp>
    </p:spTree>
    <p:extLst>
      <p:ext uri="{BB962C8B-B14F-4D97-AF65-F5344CB8AC3E}">
        <p14:creationId xmlns:p14="http://schemas.microsoft.com/office/powerpoint/2010/main" val="20673581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 squats 0-60 degrees knee flex</a:t>
            </a:r>
            <a:endParaRPr lang="en-US" dirty="0"/>
          </a:p>
        </p:txBody>
      </p:sp>
      <p:pic>
        <p:nvPicPr>
          <p:cNvPr id="4" name="Content Placeholder 3" descr="Wall Squats.png"/>
          <p:cNvPicPr>
            <a:picLocks noGrp="1" noChangeAspect="1"/>
          </p:cNvPicPr>
          <p:nvPr>
            <p:ph sz="quarter" idx="13"/>
          </p:nvPr>
        </p:nvPicPr>
        <p:blipFill>
          <a:blip r:embed="rId2">
            <a:extLst>
              <a:ext uri="{28A0092B-C50C-407E-A947-70E740481C1C}">
                <a14:useLocalDpi xmlns:a14="http://schemas.microsoft.com/office/drawing/2010/main" val="0"/>
              </a:ext>
            </a:extLst>
          </a:blip>
          <a:srcRect l="-75961" r="-75961"/>
          <a:stretch>
            <a:fillRect/>
          </a:stretch>
        </p:blipFill>
        <p:spPr/>
      </p:pic>
      <p:sp>
        <p:nvSpPr>
          <p:cNvPr id="5" name="TextBox 4"/>
          <p:cNvSpPr txBox="1"/>
          <p:nvPr/>
        </p:nvSpPr>
        <p:spPr>
          <a:xfrm>
            <a:off x="2932057" y="5951274"/>
            <a:ext cx="2984073" cy="646331"/>
          </a:xfrm>
          <a:prstGeom prst="rect">
            <a:avLst/>
          </a:prstGeom>
          <a:noFill/>
        </p:spPr>
        <p:txBody>
          <a:bodyPr wrap="none" rtlCol="0">
            <a:spAutoFit/>
          </a:bodyPr>
          <a:lstStyle/>
          <a:p>
            <a:r>
              <a:rPr lang="en-US" dirty="0"/>
              <a:t>Image adapted from </a:t>
            </a:r>
            <a:r>
              <a:rPr lang="en-US" dirty="0" err="1"/>
              <a:t>Baldon</a:t>
            </a:r>
            <a:r>
              <a:rPr lang="en-US" dirty="0"/>
              <a:t> et al.</a:t>
            </a:r>
          </a:p>
          <a:p>
            <a:endParaRPr lang="en-US" dirty="0"/>
          </a:p>
        </p:txBody>
      </p:sp>
    </p:spTree>
    <p:extLst>
      <p:ext uri="{BB962C8B-B14F-4D97-AF65-F5344CB8AC3E}">
        <p14:creationId xmlns:p14="http://schemas.microsoft.com/office/powerpoint/2010/main" val="2362620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Step-ups/downs 20 cm box</a:t>
            </a:r>
            <a:endParaRPr lang="en-US" dirty="0"/>
          </a:p>
        </p:txBody>
      </p:sp>
      <p:pic>
        <p:nvPicPr>
          <p:cNvPr id="4" name="Content Placeholder 3" descr="Step Ups.png"/>
          <p:cNvPicPr>
            <a:picLocks noGrp="1" noChangeAspect="1"/>
          </p:cNvPicPr>
          <p:nvPr>
            <p:ph sz="quarter" idx="13"/>
          </p:nvPr>
        </p:nvPicPr>
        <p:blipFill>
          <a:blip r:embed="rId2">
            <a:extLst>
              <a:ext uri="{28A0092B-C50C-407E-A947-70E740481C1C}">
                <a14:useLocalDpi xmlns:a14="http://schemas.microsoft.com/office/drawing/2010/main" val="0"/>
              </a:ext>
            </a:extLst>
          </a:blip>
          <a:srcRect l="-119885" r="-119885"/>
          <a:stretch>
            <a:fillRect/>
          </a:stretch>
        </p:blipFill>
        <p:spPr/>
      </p:pic>
      <p:sp>
        <p:nvSpPr>
          <p:cNvPr id="5" name="TextBox 4"/>
          <p:cNvSpPr txBox="1"/>
          <p:nvPr/>
        </p:nvSpPr>
        <p:spPr>
          <a:xfrm>
            <a:off x="2988082" y="6007296"/>
            <a:ext cx="2984073" cy="646331"/>
          </a:xfrm>
          <a:prstGeom prst="rect">
            <a:avLst/>
          </a:prstGeom>
          <a:noFill/>
        </p:spPr>
        <p:txBody>
          <a:bodyPr wrap="none" rtlCol="0">
            <a:spAutoFit/>
          </a:bodyPr>
          <a:lstStyle/>
          <a:p>
            <a:r>
              <a:rPr lang="en-US" dirty="0"/>
              <a:t>Image adapted from </a:t>
            </a:r>
            <a:r>
              <a:rPr lang="en-US" dirty="0" err="1"/>
              <a:t>Baldon</a:t>
            </a:r>
            <a:r>
              <a:rPr lang="en-US" dirty="0"/>
              <a:t> et al.</a:t>
            </a:r>
          </a:p>
          <a:p>
            <a:endParaRPr lang="en-US" dirty="0"/>
          </a:p>
        </p:txBody>
      </p:sp>
    </p:spTree>
    <p:extLst>
      <p:ext uri="{BB962C8B-B14F-4D97-AF65-F5344CB8AC3E}">
        <p14:creationId xmlns:p14="http://schemas.microsoft.com/office/powerpoint/2010/main" val="42453711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leg balance</a:t>
            </a:r>
            <a:endParaRPr lang="en-US" dirty="0"/>
          </a:p>
        </p:txBody>
      </p:sp>
      <p:pic>
        <p:nvPicPr>
          <p:cNvPr id="4" name="Content Placeholder 3" descr="SL Balance.png"/>
          <p:cNvPicPr>
            <a:picLocks noGrp="1" noChangeAspect="1"/>
          </p:cNvPicPr>
          <p:nvPr>
            <p:ph sz="quarter" idx="13"/>
          </p:nvPr>
        </p:nvPicPr>
        <p:blipFill>
          <a:blip r:embed="rId2">
            <a:extLst>
              <a:ext uri="{28A0092B-C50C-407E-A947-70E740481C1C}">
                <a14:useLocalDpi xmlns:a14="http://schemas.microsoft.com/office/drawing/2010/main" val="0"/>
              </a:ext>
            </a:extLst>
          </a:blip>
          <a:srcRect l="-139841" r="-139841"/>
          <a:stretch>
            <a:fillRect/>
          </a:stretch>
        </p:blipFill>
        <p:spPr/>
      </p:pic>
      <p:sp>
        <p:nvSpPr>
          <p:cNvPr id="5" name="TextBox 4"/>
          <p:cNvSpPr txBox="1"/>
          <p:nvPr/>
        </p:nvSpPr>
        <p:spPr>
          <a:xfrm>
            <a:off x="3100135" y="6218418"/>
            <a:ext cx="2984073" cy="646331"/>
          </a:xfrm>
          <a:prstGeom prst="rect">
            <a:avLst/>
          </a:prstGeom>
          <a:noFill/>
        </p:spPr>
        <p:txBody>
          <a:bodyPr wrap="none" rtlCol="0">
            <a:spAutoFit/>
          </a:bodyPr>
          <a:lstStyle/>
          <a:p>
            <a:r>
              <a:rPr lang="en-US" dirty="0"/>
              <a:t>Image adapted from </a:t>
            </a:r>
            <a:r>
              <a:rPr lang="en-US" dirty="0" err="1"/>
              <a:t>Baldon</a:t>
            </a:r>
            <a:r>
              <a:rPr lang="en-US" dirty="0"/>
              <a:t> et al.</a:t>
            </a:r>
          </a:p>
          <a:p>
            <a:endParaRPr lang="en-US" dirty="0"/>
          </a:p>
        </p:txBody>
      </p:sp>
    </p:spTree>
    <p:extLst>
      <p:ext uri="{BB962C8B-B14F-4D97-AF65-F5344CB8AC3E}">
        <p14:creationId xmlns:p14="http://schemas.microsoft.com/office/powerpoint/2010/main" val="16849922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Transv</a:t>
            </a:r>
            <a:r>
              <a:rPr lang="en-US" dirty="0" smtClean="0"/>
              <a:t> </a:t>
            </a:r>
            <a:r>
              <a:rPr lang="en-US" dirty="0" err="1" smtClean="0"/>
              <a:t>abd</a:t>
            </a:r>
            <a:r>
              <a:rPr lang="en-US" dirty="0" smtClean="0"/>
              <a:t> Ex ball</a:t>
            </a:r>
            <a:endParaRPr lang="en-US" dirty="0"/>
          </a:p>
        </p:txBody>
      </p:sp>
      <p:pic>
        <p:nvPicPr>
          <p:cNvPr id="4" name="Content Placeholder 3" descr="TA Ex Ball.png"/>
          <p:cNvPicPr>
            <a:picLocks noGrp="1" noChangeAspect="1"/>
          </p:cNvPicPr>
          <p:nvPr>
            <p:ph sz="quarter" idx="13"/>
          </p:nvPr>
        </p:nvPicPr>
        <p:blipFill>
          <a:blip r:embed="rId2">
            <a:extLst>
              <a:ext uri="{28A0092B-C50C-407E-A947-70E740481C1C}">
                <a14:useLocalDpi xmlns:a14="http://schemas.microsoft.com/office/drawing/2010/main" val="0"/>
              </a:ext>
            </a:extLst>
          </a:blip>
          <a:srcRect l="-93588" r="-93588"/>
          <a:stretch>
            <a:fillRect/>
          </a:stretch>
        </p:blipFill>
        <p:spPr/>
      </p:pic>
      <p:sp>
        <p:nvSpPr>
          <p:cNvPr id="5" name="TextBox 4"/>
          <p:cNvSpPr txBox="1"/>
          <p:nvPr/>
        </p:nvSpPr>
        <p:spPr>
          <a:xfrm>
            <a:off x="2876030" y="6192995"/>
            <a:ext cx="2984073" cy="646331"/>
          </a:xfrm>
          <a:prstGeom prst="rect">
            <a:avLst/>
          </a:prstGeom>
          <a:noFill/>
        </p:spPr>
        <p:txBody>
          <a:bodyPr wrap="none" rtlCol="0">
            <a:spAutoFit/>
          </a:bodyPr>
          <a:lstStyle/>
          <a:p>
            <a:r>
              <a:rPr lang="en-US" dirty="0"/>
              <a:t>Image adapted from </a:t>
            </a:r>
            <a:r>
              <a:rPr lang="en-US" dirty="0" err="1"/>
              <a:t>Baldon</a:t>
            </a:r>
            <a:r>
              <a:rPr lang="en-US" dirty="0"/>
              <a:t> et al.</a:t>
            </a:r>
          </a:p>
          <a:p>
            <a:endParaRPr lang="en-US" dirty="0"/>
          </a:p>
        </p:txBody>
      </p:sp>
    </p:spTree>
    <p:extLst>
      <p:ext uri="{BB962C8B-B14F-4D97-AF65-F5344CB8AC3E}">
        <p14:creationId xmlns:p14="http://schemas.microsoft.com/office/powerpoint/2010/main" val="24040096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Trunk extensions</a:t>
            </a:r>
            <a:endParaRPr lang="en-US" dirty="0"/>
          </a:p>
        </p:txBody>
      </p:sp>
      <p:pic>
        <p:nvPicPr>
          <p:cNvPr id="4" name="Content Placeholder 3" descr="Trunk Extensions.png"/>
          <p:cNvPicPr>
            <a:picLocks noGrp="1" noChangeAspect="1"/>
          </p:cNvPicPr>
          <p:nvPr>
            <p:ph sz="quarter" idx="13"/>
          </p:nvPr>
        </p:nvPicPr>
        <p:blipFill>
          <a:blip r:embed="rId2">
            <a:extLst>
              <a:ext uri="{28A0092B-C50C-407E-A947-70E740481C1C}">
                <a14:useLocalDpi xmlns:a14="http://schemas.microsoft.com/office/drawing/2010/main" val="0"/>
              </a:ext>
            </a:extLst>
          </a:blip>
          <a:srcRect l="-4251" r="-4251"/>
          <a:stretch>
            <a:fillRect/>
          </a:stretch>
        </p:blipFill>
        <p:spPr/>
      </p:pic>
      <p:sp>
        <p:nvSpPr>
          <p:cNvPr id="5" name="TextBox 4"/>
          <p:cNvSpPr txBox="1"/>
          <p:nvPr/>
        </p:nvSpPr>
        <p:spPr>
          <a:xfrm>
            <a:off x="2838679" y="6220491"/>
            <a:ext cx="2984073" cy="369332"/>
          </a:xfrm>
          <a:prstGeom prst="rect">
            <a:avLst/>
          </a:prstGeom>
          <a:noFill/>
        </p:spPr>
        <p:txBody>
          <a:bodyPr wrap="none" rtlCol="0">
            <a:spAutoFit/>
          </a:bodyPr>
          <a:lstStyle/>
          <a:p>
            <a:r>
              <a:rPr lang="en-US" dirty="0" smtClean="0"/>
              <a:t>Image adapted from </a:t>
            </a:r>
            <a:r>
              <a:rPr lang="en-US" dirty="0" err="1" smtClean="0"/>
              <a:t>Baldon</a:t>
            </a:r>
            <a:r>
              <a:rPr lang="en-US" dirty="0" smtClean="0"/>
              <a:t> et al.</a:t>
            </a:r>
            <a:endParaRPr lang="en-US" dirty="0"/>
          </a:p>
        </p:txBody>
      </p:sp>
    </p:spTree>
    <p:extLst>
      <p:ext uri="{BB962C8B-B14F-4D97-AF65-F5344CB8AC3E}">
        <p14:creationId xmlns:p14="http://schemas.microsoft.com/office/powerpoint/2010/main" val="15859605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lunges</a:t>
            </a:r>
            <a:endParaRPr lang="en-US" dirty="0"/>
          </a:p>
        </p:txBody>
      </p:sp>
      <p:pic>
        <p:nvPicPr>
          <p:cNvPr id="4" name="Content Placeholder 3" descr="dynamic_forward_lunge_step.jpg"/>
          <p:cNvPicPr>
            <a:picLocks noGrp="1" noChangeAspect="1"/>
          </p:cNvPicPr>
          <p:nvPr>
            <p:ph sz="quarter" idx="13"/>
          </p:nvPr>
        </p:nvPicPr>
        <p:blipFill>
          <a:blip r:embed="rId2">
            <a:extLst>
              <a:ext uri="{28A0092B-C50C-407E-A947-70E740481C1C}">
                <a14:useLocalDpi xmlns:a14="http://schemas.microsoft.com/office/drawing/2010/main" val="0"/>
              </a:ext>
            </a:extLst>
          </a:blip>
          <a:srcRect l="-9361" r="-9361"/>
          <a:stretch>
            <a:fillRect/>
          </a:stretch>
        </p:blipFill>
        <p:spPr/>
      </p:pic>
      <p:sp>
        <p:nvSpPr>
          <p:cNvPr id="5" name="TextBox 4"/>
          <p:cNvSpPr txBox="1"/>
          <p:nvPr/>
        </p:nvSpPr>
        <p:spPr>
          <a:xfrm>
            <a:off x="444182" y="6327978"/>
            <a:ext cx="8699818" cy="369332"/>
          </a:xfrm>
          <a:prstGeom prst="rect">
            <a:avLst/>
          </a:prstGeom>
          <a:noFill/>
        </p:spPr>
        <p:txBody>
          <a:bodyPr wrap="none" rtlCol="0">
            <a:spAutoFit/>
          </a:bodyPr>
          <a:lstStyle/>
          <a:p>
            <a:r>
              <a:rPr lang="en-US" dirty="0"/>
              <a:t>Adapted from http://</a:t>
            </a:r>
            <a:r>
              <a:rPr lang="en-US" dirty="0" err="1"/>
              <a:t>hifitnessclub.wordpress.com</a:t>
            </a:r>
            <a:r>
              <a:rPr lang="en-US" dirty="0"/>
              <a:t>/2013/05/22/pre-work-out-warmup-exercise-3-lunges/</a:t>
            </a:r>
          </a:p>
        </p:txBody>
      </p:sp>
    </p:spTree>
    <p:extLst>
      <p:ext uri="{BB962C8B-B14F-4D97-AF65-F5344CB8AC3E}">
        <p14:creationId xmlns:p14="http://schemas.microsoft.com/office/powerpoint/2010/main" val="3306604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 biomechanics</a:t>
            </a:r>
            <a:endParaRPr lang="en-US" dirty="0"/>
          </a:p>
        </p:txBody>
      </p:sp>
      <p:pic>
        <p:nvPicPr>
          <p:cNvPr id="4" name="Content Placeholder 3" descr="Knee.jpg"/>
          <p:cNvPicPr>
            <a:picLocks noGrp="1" noChangeAspect="1"/>
          </p:cNvPicPr>
          <p:nvPr>
            <p:ph sz="quarter" idx="13"/>
          </p:nvPr>
        </p:nvPicPr>
        <p:blipFill>
          <a:blip r:embed="rId3">
            <a:extLst>
              <a:ext uri="{28A0092B-C50C-407E-A947-70E740481C1C}">
                <a14:useLocalDpi xmlns:a14="http://schemas.microsoft.com/office/drawing/2010/main" val="0"/>
              </a:ext>
            </a:extLst>
          </a:blip>
          <a:srcRect l="-47864" r="-47864"/>
          <a:stretch>
            <a:fillRect/>
          </a:stretch>
        </p:blipFill>
        <p:spPr/>
      </p:pic>
      <p:sp>
        <p:nvSpPr>
          <p:cNvPr id="5" name="TextBox 4"/>
          <p:cNvSpPr txBox="1"/>
          <p:nvPr/>
        </p:nvSpPr>
        <p:spPr>
          <a:xfrm>
            <a:off x="0" y="6330461"/>
            <a:ext cx="8813155" cy="369332"/>
          </a:xfrm>
          <a:prstGeom prst="rect">
            <a:avLst/>
          </a:prstGeom>
          <a:noFill/>
        </p:spPr>
        <p:txBody>
          <a:bodyPr wrap="none" rtlCol="0">
            <a:spAutoFit/>
          </a:bodyPr>
          <a:lstStyle/>
          <a:p>
            <a:r>
              <a:rPr lang="en-US" dirty="0"/>
              <a:t>Adapted from http://</a:t>
            </a:r>
            <a:r>
              <a:rPr lang="en-US" dirty="0" err="1"/>
              <a:t>uicptanatomyreviews.blogspot.com</a:t>
            </a:r>
            <a:r>
              <a:rPr lang="en-US" dirty="0"/>
              <a:t>/2012/09/knee-handout-from-</a:t>
            </a:r>
            <a:r>
              <a:rPr lang="en-US" dirty="0" err="1"/>
              <a:t>theresa</a:t>
            </a:r>
            <a:r>
              <a:rPr lang="en-US" dirty="0"/>
              <a:t>-in-</a:t>
            </a:r>
            <a:r>
              <a:rPr lang="en-US" dirty="0" err="1"/>
              <a:t>lab.html</a:t>
            </a:r>
            <a:endParaRPr lang="en-US" dirty="0"/>
          </a:p>
        </p:txBody>
      </p:sp>
    </p:spTree>
    <p:extLst>
      <p:ext uri="{BB962C8B-B14F-4D97-AF65-F5344CB8AC3E}">
        <p14:creationId xmlns:p14="http://schemas.microsoft.com/office/powerpoint/2010/main" val="277695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ups</a:t>
            </a:r>
            <a:endParaRPr lang="en-US" dirty="0"/>
          </a:p>
        </p:txBody>
      </p:sp>
      <p:pic>
        <p:nvPicPr>
          <p:cNvPr id="4" name="Content Placeholder 3" descr="images-1.jpg"/>
          <p:cNvPicPr>
            <a:picLocks noGrp="1" noChangeAspect="1"/>
          </p:cNvPicPr>
          <p:nvPr>
            <p:ph sz="quarter" idx="13"/>
          </p:nvPr>
        </p:nvPicPr>
        <p:blipFill>
          <a:blip r:embed="rId2">
            <a:extLst>
              <a:ext uri="{28A0092B-C50C-407E-A947-70E740481C1C}">
                <a14:useLocalDpi xmlns:a14="http://schemas.microsoft.com/office/drawing/2010/main" val="0"/>
              </a:ext>
            </a:extLst>
          </a:blip>
          <a:srcRect l="-45444" r="-45444"/>
          <a:stretch>
            <a:fillRect/>
          </a:stretch>
        </p:blipFill>
        <p:spPr/>
      </p:pic>
      <p:sp>
        <p:nvSpPr>
          <p:cNvPr id="5" name="TextBox 4"/>
          <p:cNvSpPr txBox="1"/>
          <p:nvPr/>
        </p:nvSpPr>
        <p:spPr>
          <a:xfrm>
            <a:off x="1227094" y="6284930"/>
            <a:ext cx="6455576" cy="369332"/>
          </a:xfrm>
          <a:prstGeom prst="rect">
            <a:avLst/>
          </a:prstGeom>
          <a:noFill/>
        </p:spPr>
        <p:txBody>
          <a:bodyPr wrap="none" rtlCol="0">
            <a:spAutoFit/>
          </a:bodyPr>
          <a:lstStyle/>
          <a:p>
            <a:r>
              <a:rPr lang="en-US" dirty="0"/>
              <a:t>Adapted from http://</a:t>
            </a:r>
            <a:r>
              <a:rPr lang="en-US" dirty="0" err="1"/>
              <a:t>www.exercisegoals.com</a:t>
            </a:r>
            <a:r>
              <a:rPr lang="en-US" dirty="0"/>
              <a:t>/barbell-dumbbell-</a:t>
            </a:r>
            <a:r>
              <a:rPr lang="en-US" dirty="0" err="1"/>
              <a:t>stepups.html</a:t>
            </a:r>
            <a:endParaRPr lang="en-US" dirty="0"/>
          </a:p>
        </p:txBody>
      </p:sp>
    </p:spTree>
    <p:extLst>
      <p:ext uri="{BB962C8B-B14F-4D97-AF65-F5344CB8AC3E}">
        <p14:creationId xmlns:p14="http://schemas.microsoft.com/office/powerpoint/2010/main" val="2104518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Measures</a:t>
            </a:r>
            <a:endParaRPr lang="en-US" dirty="0"/>
          </a:p>
        </p:txBody>
      </p:sp>
      <p:sp>
        <p:nvSpPr>
          <p:cNvPr id="3" name="Content Placeholder 2"/>
          <p:cNvSpPr>
            <a:spLocks noGrp="1"/>
          </p:cNvSpPr>
          <p:nvPr>
            <p:ph sz="quarter" idx="13"/>
          </p:nvPr>
        </p:nvSpPr>
        <p:spPr/>
        <p:txBody>
          <a:bodyPr/>
          <a:lstStyle/>
          <a:p>
            <a:r>
              <a:rPr lang="en-US" dirty="0" smtClean="0"/>
              <a:t>Anterior Knee Pain Scale MCID is 10 out of a total of 100 points (7)</a:t>
            </a:r>
          </a:p>
          <a:p>
            <a:r>
              <a:rPr lang="en-US" dirty="0" smtClean="0"/>
              <a:t>Visual Analog Pain Scale: MCID is 2 cm out of a total of 10 cm (7)</a:t>
            </a:r>
            <a:endParaRPr lang="en-US" dirty="0"/>
          </a:p>
        </p:txBody>
      </p:sp>
    </p:spTree>
    <p:extLst>
      <p:ext uri="{BB962C8B-B14F-4D97-AF65-F5344CB8AC3E}">
        <p14:creationId xmlns:p14="http://schemas.microsoft.com/office/powerpoint/2010/main" val="3548643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Why I’m interested in </a:t>
            </a:r>
            <a:r>
              <a:rPr lang="en-US" dirty="0" err="1" smtClean="0"/>
              <a:t>pfps</a:t>
            </a:r>
            <a:endParaRPr lang="en-US" dirty="0"/>
          </a:p>
        </p:txBody>
      </p:sp>
      <p:pic>
        <p:nvPicPr>
          <p:cNvPr id="4" name="Content Placeholder 3" descr="969037_734574280376_1962352421_n.jpg"/>
          <p:cNvPicPr>
            <a:picLocks noGrp="1" noChangeAspect="1"/>
          </p:cNvPicPr>
          <p:nvPr>
            <p:ph sz="quarter" idx="13"/>
          </p:nvPr>
        </p:nvPicPr>
        <p:blipFill>
          <a:blip r:embed="rId2">
            <a:extLst>
              <a:ext uri="{28A0092B-C50C-407E-A947-70E740481C1C}">
                <a14:useLocalDpi xmlns:a14="http://schemas.microsoft.com/office/drawing/2010/main" val="0"/>
              </a:ext>
            </a:extLst>
          </a:blip>
          <a:srcRect l="-78395" r="-78395"/>
          <a:stretch>
            <a:fillRect/>
          </a:stretch>
        </p:blipFill>
        <p:spPr>
          <a:xfrm>
            <a:off x="-581903" y="1600201"/>
            <a:ext cx="4226132" cy="3699608"/>
          </a:xfrm>
        </p:spPr>
      </p:pic>
      <p:pic>
        <p:nvPicPr>
          <p:cNvPr id="5" name="Picture 4" descr="947146_482981208457163_1116354627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778" y="1600201"/>
            <a:ext cx="3688902" cy="2459268"/>
          </a:xfrm>
          <a:prstGeom prst="rect">
            <a:avLst/>
          </a:prstGeom>
        </p:spPr>
      </p:pic>
      <p:pic>
        <p:nvPicPr>
          <p:cNvPr id="6" name="Picture 5" descr="388426_622320941966_1225453292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2799" y="4059469"/>
            <a:ext cx="3301601" cy="2201067"/>
          </a:xfrm>
          <a:prstGeom prst="rect">
            <a:avLst/>
          </a:prstGeom>
        </p:spPr>
      </p:pic>
    </p:spTree>
    <p:extLst>
      <p:ext uri="{BB962C8B-B14F-4D97-AF65-F5344CB8AC3E}">
        <p14:creationId xmlns:p14="http://schemas.microsoft.com/office/powerpoint/2010/main" val="313794263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sz="quarter" idx="13"/>
          </p:nvPr>
        </p:nvSpPr>
        <p:spPr/>
        <p:txBody>
          <a:bodyPr>
            <a:normAutofit fontScale="55000" lnSpcReduction="20000"/>
          </a:bodyPr>
          <a:lstStyle/>
          <a:p>
            <a:r>
              <a:rPr lang="en-US" sz="1400" dirty="0" smtClean="0"/>
              <a:t>1. </a:t>
            </a:r>
            <a:r>
              <a:rPr lang="en-US" sz="1400" dirty="0" err="1" smtClean="0"/>
              <a:t>Natri</a:t>
            </a:r>
            <a:r>
              <a:rPr lang="en-US" sz="1400" dirty="0" smtClean="0"/>
              <a:t> A., </a:t>
            </a:r>
            <a:r>
              <a:rPr lang="en-US" sz="1400" dirty="0" err="1" smtClean="0"/>
              <a:t>Kannus</a:t>
            </a:r>
            <a:r>
              <a:rPr lang="en-US" sz="1400" dirty="0" smtClean="0"/>
              <a:t> P., </a:t>
            </a:r>
            <a:r>
              <a:rPr lang="en-US" sz="1400" dirty="0" err="1" smtClean="0"/>
              <a:t>Jarvinen</a:t>
            </a:r>
            <a:r>
              <a:rPr lang="en-US" sz="1400" dirty="0" smtClean="0"/>
              <a:t> M. Which Factors predict the long-term outcome in chronic </a:t>
            </a:r>
            <a:r>
              <a:rPr lang="en-US" sz="1400" dirty="0" err="1" smtClean="0"/>
              <a:t>patellofemoral</a:t>
            </a:r>
            <a:r>
              <a:rPr lang="en-US" sz="1400" dirty="0" smtClean="0"/>
              <a:t> pain syndrome? A 7-yr prospective follow-up study. (1998) </a:t>
            </a:r>
            <a:r>
              <a:rPr lang="en-US" sz="1400" i="1" dirty="0" smtClean="0"/>
              <a:t>Medicine &amp; Science in Sports &amp; Exercise</a:t>
            </a:r>
            <a:r>
              <a:rPr lang="en-US" sz="1400" dirty="0" smtClean="0"/>
              <a:t>. 30(11): 1572-1577</a:t>
            </a:r>
          </a:p>
          <a:p>
            <a:r>
              <a:rPr lang="en-US" sz="1400" dirty="0" smtClean="0"/>
              <a:t>2. Cook C, Mabry L, </a:t>
            </a:r>
            <a:r>
              <a:rPr lang="en-US" sz="1400" dirty="0" err="1" smtClean="0"/>
              <a:t>Reiman</a:t>
            </a:r>
            <a:r>
              <a:rPr lang="en-US" sz="1400" dirty="0" smtClean="0"/>
              <a:t> M, </a:t>
            </a:r>
            <a:r>
              <a:rPr lang="en-US" sz="1400" dirty="0" err="1" smtClean="0"/>
              <a:t>Hegedus</a:t>
            </a:r>
            <a:r>
              <a:rPr lang="en-US" sz="1400" dirty="0" smtClean="0"/>
              <a:t> E. Best tests/clinical findings for screenings and diagnosis of </a:t>
            </a:r>
            <a:r>
              <a:rPr lang="en-US" sz="1400" dirty="0" err="1" smtClean="0"/>
              <a:t>patellofemoral</a:t>
            </a:r>
            <a:r>
              <a:rPr lang="en-US" sz="1400" dirty="0" smtClean="0"/>
              <a:t> pain syndrome: a systematic review. (2011) </a:t>
            </a:r>
            <a:r>
              <a:rPr lang="en-US" sz="1400" i="1" dirty="0" smtClean="0"/>
              <a:t>Physiotherapy</a:t>
            </a:r>
            <a:r>
              <a:rPr lang="en-US" sz="1400" dirty="0" smtClean="0"/>
              <a:t>, doi:10.1016/j.physio.2011.09.001</a:t>
            </a:r>
          </a:p>
          <a:p>
            <a:r>
              <a:rPr lang="en-US" sz="1400" dirty="0" smtClean="0"/>
              <a:t>3. </a:t>
            </a:r>
            <a:r>
              <a:rPr lang="en-US" sz="1400" dirty="0" err="1" smtClean="0"/>
              <a:t>Nijs</a:t>
            </a:r>
            <a:r>
              <a:rPr lang="en-US" sz="1400" dirty="0" smtClean="0"/>
              <a:t> J., Van </a:t>
            </a:r>
            <a:r>
              <a:rPr lang="en-US" sz="1400" dirty="0" err="1" smtClean="0"/>
              <a:t>Geel</a:t>
            </a:r>
            <a:r>
              <a:rPr lang="en-US" sz="1400" dirty="0" smtClean="0"/>
              <a:t> C., Van der </a:t>
            </a:r>
            <a:r>
              <a:rPr lang="en-US" sz="1400" dirty="0" err="1" smtClean="0"/>
              <a:t>auwera</a:t>
            </a:r>
            <a:r>
              <a:rPr lang="en-US" sz="1400" dirty="0" smtClean="0"/>
              <a:t> C., Van de </a:t>
            </a:r>
            <a:r>
              <a:rPr lang="en-US" sz="1400" dirty="0" err="1" smtClean="0"/>
              <a:t>Velde</a:t>
            </a:r>
            <a:r>
              <a:rPr lang="en-US" sz="1400" dirty="0" smtClean="0"/>
              <a:t> B. Diagnostic value of five clinical tests in </a:t>
            </a:r>
            <a:r>
              <a:rPr lang="en-US" sz="1400" dirty="0" err="1" smtClean="0"/>
              <a:t>patelllofemoral</a:t>
            </a:r>
            <a:r>
              <a:rPr lang="en-US" sz="1400" dirty="0" smtClean="0"/>
              <a:t> pain syndrome</a:t>
            </a:r>
            <a:r>
              <a:rPr lang="en-US" sz="1400" i="1" dirty="0" smtClean="0"/>
              <a:t>. Manual Therapy </a:t>
            </a:r>
            <a:r>
              <a:rPr lang="en-US" sz="1400" dirty="0" smtClean="0"/>
              <a:t>(2006) 11: 69-77</a:t>
            </a:r>
          </a:p>
          <a:p>
            <a:r>
              <a:rPr lang="en-US" sz="1400" dirty="0" smtClean="0"/>
              <a:t>4. Souza R., Powers C. Differences in Hip Kinematics, Strength, and Muscle Activation in Subjects With and Without </a:t>
            </a:r>
            <a:r>
              <a:rPr lang="en-US" sz="1400" dirty="0" err="1" smtClean="0"/>
              <a:t>Patellofemoral</a:t>
            </a:r>
            <a:r>
              <a:rPr lang="en-US" sz="1400" dirty="0" smtClean="0"/>
              <a:t> Pain. (2009) </a:t>
            </a:r>
            <a:r>
              <a:rPr lang="en-US" sz="1400" i="1" dirty="0" smtClean="0"/>
              <a:t>JOSPT.</a:t>
            </a:r>
            <a:r>
              <a:rPr lang="en-US" sz="1400" dirty="0" smtClean="0"/>
              <a:t> 39(1): 12-19</a:t>
            </a:r>
          </a:p>
          <a:p>
            <a:r>
              <a:rPr lang="en-US" sz="1400" dirty="0" smtClean="0"/>
              <a:t>5. </a:t>
            </a:r>
            <a:r>
              <a:rPr lang="en-US" sz="1400" dirty="0" err="1" smtClean="0"/>
              <a:t>Rabelo</a:t>
            </a:r>
            <a:r>
              <a:rPr lang="en-US" sz="1400" dirty="0"/>
              <a:t> </a:t>
            </a:r>
            <a:r>
              <a:rPr lang="en-US" sz="1400" dirty="0" smtClean="0"/>
              <a:t>N., Lima B., </a:t>
            </a:r>
            <a:r>
              <a:rPr lang="en-US" sz="1400" dirty="0" err="1" smtClean="0"/>
              <a:t>Curcio</a:t>
            </a:r>
            <a:r>
              <a:rPr lang="en-US" sz="1400" dirty="0" smtClean="0"/>
              <a:t> A., </a:t>
            </a:r>
            <a:r>
              <a:rPr lang="en-US" sz="1400" dirty="0" err="1" smtClean="0"/>
              <a:t>Bley</a:t>
            </a:r>
            <a:r>
              <a:rPr lang="en-US" sz="1400" dirty="0" smtClean="0"/>
              <a:t> A., Yi L., Fukuda T., Costa L. Neuromuscular training and muscle strengthening in patients with </a:t>
            </a:r>
            <a:r>
              <a:rPr lang="en-US" sz="1400" dirty="0" err="1" smtClean="0"/>
              <a:t>patellofemoral</a:t>
            </a:r>
            <a:r>
              <a:rPr lang="en-US" sz="1400" dirty="0" smtClean="0"/>
              <a:t> pain syndrome: a protocol of randomized controlled trial. BMC Musculoskeletal Disorders. (2014) 15:157</a:t>
            </a:r>
          </a:p>
          <a:p>
            <a:r>
              <a:rPr lang="en-US" sz="1400" dirty="0" smtClean="0"/>
              <a:t>6. Ireland M., Wilson J., </a:t>
            </a:r>
            <a:r>
              <a:rPr lang="en-US" sz="1400" dirty="0" err="1" smtClean="0"/>
              <a:t>Ballantyne</a:t>
            </a:r>
            <a:r>
              <a:rPr lang="en-US" sz="1400" dirty="0" smtClean="0"/>
              <a:t> B., Davis I. Hip Strength in Females with and without </a:t>
            </a:r>
            <a:r>
              <a:rPr lang="en-US" sz="1400" dirty="0" err="1" smtClean="0"/>
              <a:t>patellofemoral</a:t>
            </a:r>
            <a:r>
              <a:rPr lang="en-US" sz="1400" dirty="0" smtClean="0"/>
              <a:t> pain. (2003) 33(11): 671-676</a:t>
            </a:r>
          </a:p>
          <a:p>
            <a:r>
              <a:rPr lang="en-US" sz="1400" dirty="0" smtClean="0"/>
              <a:t>7.Crossley K., </a:t>
            </a:r>
            <a:r>
              <a:rPr lang="en-US" sz="1400" dirty="0" err="1" smtClean="0"/>
              <a:t>Bennell</a:t>
            </a:r>
            <a:r>
              <a:rPr lang="en-US" sz="1400" dirty="0" smtClean="0"/>
              <a:t> K, Cowan S., Green S.  Analysis of Outcome Measures for Persons with </a:t>
            </a:r>
            <a:r>
              <a:rPr lang="en-US" sz="1400" dirty="0" err="1" smtClean="0"/>
              <a:t>Patellofemoral</a:t>
            </a:r>
            <a:r>
              <a:rPr lang="en-US" sz="1400" dirty="0" smtClean="0"/>
              <a:t> Pain: Which are Reliable and Valid? Arch </a:t>
            </a:r>
            <a:r>
              <a:rPr lang="en-US" sz="1400" dirty="0" err="1" smtClean="0"/>
              <a:t>Phys</a:t>
            </a:r>
            <a:r>
              <a:rPr lang="en-US" sz="1400" dirty="0" smtClean="0"/>
              <a:t> Med </a:t>
            </a:r>
            <a:r>
              <a:rPr lang="en-US" sz="1400" dirty="0" err="1" smtClean="0"/>
              <a:t>Rehabill</a:t>
            </a:r>
            <a:r>
              <a:rPr lang="en-US" sz="1400" dirty="0" smtClean="0"/>
              <a:t> (2004) 85: 815-822</a:t>
            </a:r>
          </a:p>
          <a:p>
            <a:r>
              <a:rPr lang="en-US" sz="1400" dirty="0" smtClean="0"/>
              <a:t>8. Fulkerson J. Diagnosis and Treatment of Patients with </a:t>
            </a:r>
            <a:r>
              <a:rPr lang="en-US" sz="1400" dirty="0" err="1" smtClean="0"/>
              <a:t>Patellofemoral</a:t>
            </a:r>
            <a:r>
              <a:rPr lang="en-US" sz="1400" dirty="0" smtClean="0"/>
              <a:t> Pain. The American Journal of Sports Medicine (2002) 30(3): 447-456 </a:t>
            </a:r>
          </a:p>
          <a:p>
            <a:r>
              <a:rPr lang="en-US" sz="1400" dirty="0" smtClean="0"/>
              <a:t>9. Robinson R., Nee R. Analysis of Hip Strength in Females Seeking Physical Therapy Treatment for Unilateral </a:t>
            </a:r>
            <a:r>
              <a:rPr lang="en-US" sz="1400" dirty="0" err="1" smtClean="0"/>
              <a:t>Patellofemoral</a:t>
            </a:r>
            <a:r>
              <a:rPr lang="en-US" sz="1400" dirty="0" smtClean="0"/>
              <a:t> Pain Syndrome. (2007) JOSPT 37(5): 232-238</a:t>
            </a:r>
          </a:p>
          <a:p>
            <a:r>
              <a:rPr lang="en-US" sz="1400" dirty="0" smtClean="0"/>
              <a:t>10. </a:t>
            </a:r>
            <a:r>
              <a:rPr lang="en-US" sz="1400" dirty="0" err="1" smtClean="0"/>
              <a:t>Crossley</a:t>
            </a:r>
            <a:r>
              <a:rPr lang="en-US" sz="1400" dirty="0" smtClean="0"/>
              <a:t> K.,  </a:t>
            </a:r>
            <a:r>
              <a:rPr lang="en-US" sz="1400" dirty="0" err="1" smtClean="0"/>
              <a:t>Bennell</a:t>
            </a:r>
            <a:r>
              <a:rPr lang="en-US" sz="1400" dirty="0" smtClean="0"/>
              <a:t> K., Green S., Cowan S., McConnell J. Physical Therapy for </a:t>
            </a:r>
            <a:r>
              <a:rPr lang="en-US" sz="1400" dirty="0" err="1" smtClean="0"/>
              <a:t>Patellofemoral</a:t>
            </a:r>
            <a:r>
              <a:rPr lang="en-US" sz="1400" dirty="0" smtClean="0"/>
              <a:t> Pain : A Randomized, Double-Blinded, Placebo Controlled Trial.  (2002) The American Journal of Sports Medicine. 30(6) : 857-865</a:t>
            </a:r>
          </a:p>
          <a:p>
            <a:r>
              <a:rPr lang="en-US" sz="1400" dirty="0" smtClean="0"/>
              <a:t>11. Iverson C., </a:t>
            </a:r>
            <a:r>
              <a:rPr lang="en-US" sz="1400" dirty="0" err="1" smtClean="0"/>
              <a:t>Sutlive</a:t>
            </a:r>
            <a:r>
              <a:rPr lang="en-US" sz="1400" dirty="0" smtClean="0"/>
              <a:t> T., Crowell M., Morrell R., Perkins M., Garber M., Moore J., </a:t>
            </a:r>
            <a:r>
              <a:rPr lang="en-US" sz="1400" dirty="0" err="1" smtClean="0"/>
              <a:t>Wainner</a:t>
            </a:r>
            <a:r>
              <a:rPr lang="en-US" sz="1400" dirty="0" smtClean="0"/>
              <a:t> R.  </a:t>
            </a:r>
            <a:r>
              <a:rPr lang="en-US" sz="1400" dirty="0" err="1" smtClean="0"/>
              <a:t>Lumbopelvic</a:t>
            </a:r>
            <a:r>
              <a:rPr lang="en-US" sz="1400" dirty="0" smtClean="0"/>
              <a:t> Manipulation for the Treatment of Patients with </a:t>
            </a:r>
            <a:r>
              <a:rPr lang="en-US" sz="1400" dirty="0" err="1" smtClean="0"/>
              <a:t>Patellofemoral</a:t>
            </a:r>
            <a:r>
              <a:rPr lang="en-US" sz="1400" dirty="0" smtClean="0"/>
              <a:t> Pain Syndrome: Development of a Clinical Prediction Rule.  (2008) J </a:t>
            </a:r>
            <a:r>
              <a:rPr lang="en-US" sz="1400" dirty="0" err="1" smtClean="0"/>
              <a:t>Orthop</a:t>
            </a:r>
            <a:r>
              <a:rPr lang="en-US" sz="1400" dirty="0" smtClean="0"/>
              <a:t> Sports </a:t>
            </a:r>
            <a:r>
              <a:rPr lang="en-US" sz="1400" dirty="0" err="1" smtClean="0"/>
              <a:t>Phys</a:t>
            </a:r>
            <a:r>
              <a:rPr lang="en-US" sz="1400" dirty="0" smtClean="0"/>
              <a:t> </a:t>
            </a:r>
            <a:r>
              <a:rPr lang="en-US" sz="1400" dirty="0" err="1" smtClean="0"/>
              <a:t>Ther</a:t>
            </a:r>
            <a:r>
              <a:rPr lang="en-US" sz="1400" dirty="0" smtClean="0"/>
              <a:t>. 38(6)::297-312</a:t>
            </a:r>
          </a:p>
          <a:p>
            <a:r>
              <a:rPr lang="en-US" sz="1400" dirty="0" smtClean="0"/>
              <a:t>12. Dye S., </a:t>
            </a:r>
            <a:r>
              <a:rPr lang="en-US" sz="1400" dirty="0" err="1" smtClean="0"/>
              <a:t>Vaupel</a:t>
            </a:r>
            <a:r>
              <a:rPr lang="en-US" sz="1400" dirty="0" smtClean="0"/>
              <a:t> G., Dye C. Conscious Neurosensory Mapping of the Internal Structures of the Human Knee Without </a:t>
            </a:r>
            <a:r>
              <a:rPr lang="en-US" sz="1400" dirty="0" err="1" smtClean="0"/>
              <a:t>Intraarticular</a:t>
            </a:r>
            <a:r>
              <a:rPr lang="en-US" sz="1400" dirty="0" smtClean="0"/>
              <a:t> anesthesia. (1998) The American Journal of Sports Medicine. 26(6):  773- 777</a:t>
            </a:r>
          </a:p>
          <a:p>
            <a:r>
              <a:rPr lang="en-US" sz="1400" dirty="0" smtClean="0"/>
              <a:t>13. </a:t>
            </a:r>
            <a:r>
              <a:rPr lang="en-US" sz="1400" dirty="0" err="1" smtClean="0"/>
              <a:t>Waryasz</a:t>
            </a:r>
            <a:r>
              <a:rPr lang="en-US" sz="1400" dirty="0" smtClean="0"/>
              <a:t> G., McDermott A. </a:t>
            </a:r>
            <a:r>
              <a:rPr lang="en-US" sz="1400" dirty="0" err="1" smtClean="0"/>
              <a:t>Patellofemoral</a:t>
            </a:r>
            <a:r>
              <a:rPr lang="en-US" sz="1400" dirty="0" smtClean="0"/>
              <a:t> pain syndrome (PFPS): a systematic review of anatomy and potential risk factors. (2008) Dynamic Medicine. 7(9): 1-14 </a:t>
            </a:r>
          </a:p>
          <a:p>
            <a:r>
              <a:rPr lang="en-US" sz="1400" dirty="0" smtClean="0"/>
              <a:t>14. Dye S. </a:t>
            </a:r>
            <a:r>
              <a:rPr lang="en-US" sz="1400" dirty="0" err="1" smtClean="0"/>
              <a:t>Patellofemoral</a:t>
            </a:r>
            <a:r>
              <a:rPr lang="en-US" sz="1400" dirty="0" smtClean="0"/>
              <a:t> Pain Current Concepts : AN Overview. (2001) Sports Medicine and Arthroscopy Review</a:t>
            </a:r>
          </a:p>
          <a:p>
            <a:r>
              <a:rPr lang="en-US" sz="1400" dirty="0" smtClean="0"/>
              <a:t>15. </a:t>
            </a:r>
            <a:r>
              <a:rPr lang="en-US" sz="1400" dirty="0" err="1" smtClean="0"/>
              <a:t>Bazzett</a:t>
            </a:r>
            <a:r>
              <a:rPr lang="en-US" sz="1400" dirty="0" smtClean="0"/>
              <a:t>-Jones D., Cobb S., Huddleston W., Connor K., Armstrong B., Earl-Boehm J. Effect of </a:t>
            </a:r>
            <a:r>
              <a:rPr lang="en-US" sz="1400" dirty="0" err="1" smtClean="0"/>
              <a:t>Patellofemoral</a:t>
            </a:r>
            <a:r>
              <a:rPr lang="en-US" sz="1400" dirty="0" smtClean="0"/>
              <a:t> Pain on Strength and Mechanics after an Exhaustive Run. (2013) Medicine &amp; Science in Sports and Exercise.  1331-1339</a:t>
            </a:r>
          </a:p>
          <a:p>
            <a:r>
              <a:rPr lang="en-US" sz="1400" dirty="0" smtClean="0"/>
              <a:t>16. </a:t>
            </a:r>
            <a:r>
              <a:rPr lang="en-US" sz="1400" dirty="0" err="1" smtClean="0"/>
              <a:t>Lankhorst</a:t>
            </a:r>
            <a:r>
              <a:rPr lang="en-US" sz="1400" dirty="0" smtClean="0"/>
              <a:t> N., </a:t>
            </a:r>
            <a:r>
              <a:rPr lang="en-US" sz="1400" dirty="0" err="1" smtClean="0"/>
              <a:t>Bierma-Zeinstra</a:t>
            </a:r>
            <a:r>
              <a:rPr lang="en-US" sz="1400" dirty="0" smtClean="0"/>
              <a:t> S., Van </a:t>
            </a:r>
            <a:r>
              <a:rPr lang="en-US" sz="1400" dirty="0" err="1" smtClean="0"/>
              <a:t>Middelkoo</a:t>
            </a:r>
            <a:r>
              <a:rPr lang="en-US" sz="1400" dirty="0" smtClean="0"/>
              <a:t> M. Risk Factors for </a:t>
            </a:r>
            <a:r>
              <a:rPr lang="en-US" sz="1400" dirty="0" err="1" smtClean="0"/>
              <a:t>Patellofemoral</a:t>
            </a:r>
            <a:r>
              <a:rPr lang="en-US" sz="1400" dirty="0" smtClean="0"/>
              <a:t> Pain Syndrome: A systematic Review. (2012) J </a:t>
            </a:r>
            <a:r>
              <a:rPr lang="en-US" sz="1400" dirty="0" err="1" smtClean="0"/>
              <a:t>Orthop</a:t>
            </a:r>
            <a:r>
              <a:rPr lang="en-US" sz="1400" dirty="0" smtClean="0"/>
              <a:t> Sports </a:t>
            </a:r>
            <a:r>
              <a:rPr lang="en-US" sz="1400" dirty="0" err="1" smtClean="0"/>
              <a:t>Phys</a:t>
            </a:r>
            <a:r>
              <a:rPr lang="en-US" sz="1400" dirty="0" smtClean="0"/>
              <a:t> </a:t>
            </a:r>
            <a:r>
              <a:rPr lang="en-US" sz="1400" dirty="0" err="1" smtClean="0"/>
              <a:t>Ther</a:t>
            </a:r>
            <a:r>
              <a:rPr lang="en-US" sz="1400" dirty="0" smtClean="0"/>
              <a:t>. 42(2): 81-94 </a:t>
            </a:r>
          </a:p>
          <a:p>
            <a:endParaRPr lang="en-US" sz="1400" dirty="0" smtClean="0"/>
          </a:p>
          <a:p>
            <a:endParaRPr lang="en-US" sz="1400" dirty="0" smtClean="0"/>
          </a:p>
          <a:p>
            <a:endParaRPr lang="en-US" sz="1400" dirty="0" smtClean="0"/>
          </a:p>
          <a:p>
            <a:endParaRPr lang="en-US" sz="1400" dirty="0"/>
          </a:p>
        </p:txBody>
      </p:sp>
    </p:spTree>
    <p:extLst>
      <p:ext uri="{BB962C8B-B14F-4D97-AF65-F5344CB8AC3E}">
        <p14:creationId xmlns:p14="http://schemas.microsoft.com/office/powerpoint/2010/main" val="2511739481"/>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3"/>
          </p:nvPr>
        </p:nvSpPr>
        <p:spPr/>
        <p:txBody>
          <a:bodyPr>
            <a:normAutofit fontScale="40000" lnSpcReduction="20000"/>
          </a:bodyPr>
          <a:lstStyle/>
          <a:p>
            <a:r>
              <a:rPr lang="en-US" dirty="0" err="1" smtClean="0"/>
              <a:t>Lankhorst</a:t>
            </a:r>
            <a:r>
              <a:rPr lang="en-US" dirty="0" smtClean="0"/>
              <a:t> N., </a:t>
            </a:r>
            <a:r>
              <a:rPr lang="en-US" dirty="0" err="1" smtClean="0"/>
              <a:t>Middelkoop</a:t>
            </a:r>
            <a:r>
              <a:rPr lang="en-US" dirty="0" smtClean="0"/>
              <a:t> M., Trier Y., et al. Can we predict which patients with </a:t>
            </a:r>
            <a:r>
              <a:rPr lang="en-US" dirty="0" err="1" smtClean="0"/>
              <a:t>patellofemoral</a:t>
            </a:r>
            <a:r>
              <a:rPr lang="en-US" dirty="0" smtClean="0"/>
              <a:t> pain are more likely to benefit from exercise therapy? A secondary exploratory analysis of a randomized controlled trial. (2015) J </a:t>
            </a:r>
            <a:r>
              <a:rPr lang="en-US" dirty="0" err="1" smtClean="0"/>
              <a:t>Orthop</a:t>
            </a:r>
            <a:r>
              <a:rPr lang="en-US" dirty="0" smtClean="0"/>
              <a:t> Sports </a:t>
            </a:r>
            <a:r>
              <a:rPr lang="en-US" dirty="0" err="1" smtClean="0"/>
              <a:t>Phys</a:t>
            </a:r>
            <a:r>
              <a:rPr lang="en-US" dirty="0" smtClean="0"/>
              <a:t> </a:t>
            </a:r>
            <a:r>
              <a:rPr lang="en-US" dirty="0" err="1" smtClean="0"/>
              <a:t>Ther</a:t>
            </a:r>
            <a:r>
              <a:rPr lang="en-US" dirty="0" smtClean="0"/>
              <a:t>. 45(3): 183-189</a:t>
            </a:r>
          </a:p>
          <a:p>
            <a:r>
              <a:rPr lang="en-US" dirty="0" err="1" smtClean="0"/>
              <a:t>Witvrouw</a:t>
            </a:r>
            <a:r>
              <a:rPr lang="en-US" dirty="0" smtClean="0"/>
              <a:t> E., </a:t>
            </a:r>
            <a:r>
              <a:rPr lang="en-US" dirty="0" err="1" smtClean="0"/>
              <a:t>Lysens</a:t>
            </a:r>
            <a:r>
              <a:rPr lang="en-US" dirty="0" smtClean="0"/>
              <a:t> R., </a:t>
            </a:r>
            <a:r>
              <a:rPr lang="en-US" dirty="0" err="1" smtClean="0"/>
              <a:t>Bellemans</a:t>
            </a:r>
            <a:r>
              <a:rPr lang="en-US" dirty="0" smtClean="0"/>
              <a:t> J., et al. Open versus closed kinetic chain exercises for </a:t>
            </a:r>
            <a:r>
              <a:rPr lang="en-US" dirty="0" err="1" smtClean="0"/>
              <a:t>patellofemoral</a:t>
            </a:r>
            <a:r>
              <a:rPr lang="en-US" dirty="0" smtClean="0"/>
              <a:t> pain. A prospective, randomized study. (2000) The American Journal of Sports Medicine. 28(5): 687-694</a:t>
            </a:r>
          </a:p>
          <a:p>
            <a:r>
              <a:rPr lang="en-US" dirty="0" smtClean="0"/>
              <a:t>Barton C., Lack S., </a:t>
            </a:r>
            <a:r>
              <a:rPr lang="en-US" dirty="0" err="1" smtClean="0"/>
              <a:t>Malliaras</a:t>
            </a:r>
            <a:r>
              <a:rPr lang="en-US" dirty="0" smtClean="0"/>
              <a:t> P., et al. Gluteal muscle activity and </a:t>
            </a:r>
            <a:r>
              <a:rPr lang="en-US" dirty="0" err="1" smtClean="0"/>
              <a:t>patellofemoral</a:t>
            </a:r>
            <a:r>
              <a:rPr lang="en-US" dirty="0" smtClean="0"/>
              <a:t> syndrome: a systematic review. (2013) Br J Sports Med. 47: 207-214</a:t>
            </a:r>
          </a:p>
          <a:p>
            <a:r>
              <a:rPr lang="en-US" dirty="0" err="1" smtClean="0"/>
              <a:t>Rathleff</a:t>
            </a:r>
            <a:r>
              <a:rPr lang="en-US" dirty="0" smtClean="0"/>
              <a:t> M., </a:t>
            </a:r>
            <a:r>
              <a:rPr lang="en-US" dirty="0" err="1" smtClean="0"/>
              <a:t>Rathleff</a:t>
            </a:r>
            <a:r>
              <a:rPr lang="en-US" dirty="0" smtClean="0"/>
              <a:t> C., </a:t>
            </a:r>
            <a:r>
              <a:rPr lang="en-US" dirty="0" err="1" smtClean="0"/>
              <a:t>Crossley</a:t>
            </a:r>
            <a:r>
              <a:rPr lang="en-US" dirty="0" smtClean="0"/>
              <a:t> K., et al. Is hip strength a risk factor for </a:t>
            </a:r>
            <a:r>
              <a:rPr lang="en-US" dirty="0" err="1" smtClean="0"/>
              <a:t>patellofemoral</a:t>
            </a:r>
            <a:r>
              <a:rPr lang="en-US" dirty="0" smtClean="0"/>
              <a:t> pain? A systematic review and meta-analysis. (2014) Br J Sports Med. 48</a:t>
            </a:r>
          </a:p>
          <a:p>
            <a:r>
              <a:rPr lang="en-US" dirty="0" err="1" smtClean="0"/>
              <a:t>Teng</a:t>
            </a:r>
            <a:r>
              <a:rPr lang="en-US" dirty="0" smtClean="0"/>
              <a:t> HL., Powers C. Sagittal plane trunk posture influences </a:t>
            </a:r>
            <a:r>
              <a:rPr lang="en-US" dirty="0" err="1" smtClean="0"/>
              <a:t>patellofemoral</a:t>
            </a:r>
            <a:r>
              <a:rPr lang="en-US" dirty="0" smtClean="0"/>
              <a:t> joint stress during running. (2014) J </a:t>
            </a:r>
            <a:r>
              <a:rPr lang="en-US" dirty="0" err="1" smtClean="0"/>
              <a:t>Orthop</a:t>
            </a:r>
            <a:r>
              <a:rPr lang="en-US" dirty="0" smtClean="0"/>
              <a:t> Sports </a:t>
            </a:r>
            <a:r>
              <a:rPr lang="en-US" dirty="0" err="1" smtClean="0"/>
              <a:t>Phys</a:t>
            </a:r>
            <a:r>
              <a:rPr lang="en-US" dirty="0" smtClean="0"/>
              <a:t> </a:t>
            </a:r>
            <a:r>
              <a:rPr lang="en-US" dirty="0" err="1" smtClean="0"/>
              <a:t>Ther</a:t>
            </a:r>
            <a:r>
              <a:rPr lang="en-US" dirty="0" smtClean="0"/>
              <a:t>. 44(10): 785-792</a:t>
            </a:r>
          </a:p>
          <a:p>
            <a:r>
              <a:rPr lang="en-US" dirty="0" smtClean="0"/>
              <a:t>Ferber R., Kendall K., Farr L. Changes in knee biomechanics after strengthening protocol for runners with </a:t>
            </a:r>
            <a:r>
              <a:rPr lang="en-US" dirty="0" err="1" smtClean="0"/>
              <a:t>patellofemoral</a:t>
            </a:r>
            <a:r>
              <a:rPr lang="en-US" dirty="0" smtClean="0"/>
              <a:t> pain syndrome. (2011) Journal of Athletic Training. 46(2): 142-149</a:t>
            </a:r>
          </a:p>
          <a:p>
            <a:r>
              <a:rPr lang="en-US" dirty="0" smtClean="0"/>
              <a:t>Bell D., Oates D., Clark M. Two- and 3-dimensional knee valgus are reduced after an exercise intervention in young adults with demonstrable valgus during squatting. (2013) Journal of Athletic Training. 48(4): 442-449 </a:t>
            </a:r>
          </a:p>
          <a:p>
            <a:r>
              <a:rPr lang="en-US" dirty="0" err="1" smtClean="0"/>
              <a:t>Piva</a:t>
            </a:r>
            <a:r>
              <a:rPr lang="en-US" dirty="0" smtClean="0"/>
              <a:t> S., </a:t>
            </a:r>
            <a:r>
              <a:rPr lang="en-US" dirty="0" err="1" smtClean="0"/>
              <a:t>Goodnite</a:t>
            </a:r>
            <a:r>
              <a:rPr lang="en-US" dirty="0" smtClean="0"/>
              <a:t> E., Childs J. Strength around the hip and flexibility of soft tissues in individuals with and without </a:t>
            </a:r>
            <a:r>
              <a:rPr lang="en-US" dirty="0" err="1" smtClean="0"/>
              <a:t>patellofemoral</a:t>
            </a:r>
            <a:r>
              <a:rPr lang="en-US" dirty="0" smtClean="0"/>
              <a:t> pain syndrome. (2005) J </a:t>
            </a:r>
            <a:r>
              <a:rPr lang="en-US" dirty="0" err="1" smtClean="0"/>
              <a:t>Orthop</a:t>
            </a:r>
            <a:r>
              <a:rPr lang="en-US" dirty="0" smtClean="0"/>
              <a:t> Sports </a:t>
            </a:r>
            <a:r>
              <a:rPr lang="en-US" dirty="0" err="1" smtClean="0"/>
              <a:t>Phys</a:t>
            </a:r>
            <a:r>
              <a:rPr lang="en-US" dirty="0" smtClean="0"/>
              <a:t> </a:t>
            </a:r>
            <a:r>
              <a:rPr lang="en-US" dirty="0" err="1" smtClean="0"/>
              <a:t>Ther</a:t>
            </a:r>
            <a:r>
              <a:rPr lang="en-US" dirty="0" smtClean="0"/>
              <a:t>. 35(12): 793-801</a:t>
            </a:r>
          </a:p>
          <a:p>
            <a:r>
              <a:rPr lang="en-US" dirty="0" err="1" smtClean="0"/>
              <a:t>Baldon</a:t>
            </a:r>
            <a:r>
              <a:rPr lang="en-US" dirty="0" smtClean="0"/>
              <a:t> R., </a:t>
            </a:r>
            <a:r>
              <a:rPr lang="en-US" dirty="0" err="1" smtClean="0"/>
              <a:t>Serrao</a:t>
            </a:r>
            <a:r>
              <a:rPr lang="en-US" dirty="0" smtClean="0"/>
              <a:t> F., Silva R., et al. Effects of functional stabilization training on pain, function, and lower extremity </a:t>
            </a:r>
            <a:r>
              <a:rPr lang="en-US" dirty="0" err="1" smtClean="0"/>
              <a:t>biomehcanics</a:t>
            </a:r>
            <a:r>
              <a:rPr lang="en-US" dirty="0"/>
              <a:t> </a:t>
            </a:r>
            <a:r>
              <a:rPr lang="en-US" dirty="0" smtClean="0"/>
              <a:t>in women with </a:t>
            </a:r>
            <a:r>
              <a:rPr lang="en-US" dirty="0" err="1" smtClean="0"/>
              <a:t>patellofemoral</a:t>
            </a:r>
            <a:r>
              <a:rPr lang="en-US" dirty="0" smtClean="0"/>
              <a:t> pain: a randomized clinical trial. (2014) J </a:t>
            </a:r>
            <a:r>
              <a:rPr lang="en-US" dirty="0" err="1" smtClean="0"/>
              <a:t>Orthop</a:t>
            </a:r>
            <a:r>
              <a:rPr lang="en-US" dirty="0" smtClean="0"/>
              <a:t> Sports </a:t>
            </a:r>
            <a:r>
              <a:rPr lang="en-US" dirty="0" err="1" smtClean="0"/>
              <a:t>Phys</a:t>
            </a:r>
            <a:r>
              <a:rPr lang="en-US" dirty="0" smtClean="0"/>
              <a:t> </a:t>
            </a:r>
            <a:r>
              <a:rPr lang="en-US" dirty="0" err="1" smtClean="0"/>
              <a:t>Ther</a:t>
            </a:r>
            <a:r>
              <a:rPr lang="en-US" dirty="0" smtClean="0"/>
              <a:t>. 44(4): 240-251</a:t>
            </a:r>
          </a:p>
          <a:p>
            <a:r>
              <a:rPr lang="en-US" dirty="0" smtClean="0"/>
              <a:t>Lake D., Wofford N. Effect of therapeutic modalities on patients with </a:t>
            </a:r>
            <a:r>
              <a:rPr lang="en-US" dirty="0" err="1" smtClean="0"/>
              <a:t>patellofemoral</a:t>
            </a:r>
            <a:r>
              <a:rPr lang="en-US" dirty="0" smtClean="0"/>
              <a:t> pain syndrome: A systematic review. (2011) Sports Health. 3(2): 182-189</a:t>
            </a:r>
          </a:p>
          <a:p>
            <a:r>
              <a:rPr lang="en-US" dirty="0" err="1" smtClean="0"/>
              <a:t>Youdas</a:t>
            </a:r>
            <a:r>
              <a:rPr lang="en-US" dirty="0" smtClean="0"/>
              <a:t> J., Boor M., </a:t>
            </a:r>
            <a:r>
              <a:rPr lang="en-US" dirty="0" err="1" smtClean="0"/>
              <a:t>Darfler</a:t>
            </a:r>
            <a:r>
              <a:rPr lang="en-US" dirty="0" smtClean="0"/>
              <a:t> A., et al. Surface </a:t>
            </a:r>
            <a:r>
              <a:rPr lang="en-US" dirty="0" err="1" smtClean="0"/>
              <a:t>electromyographic</a:t>
            </a:r>
            <a:r>
              <a:rPr lang="en-US" dirty="0" smtClean="0"/>
              <a:t> </a:t>
            </a:r>
            <a:r>
              <a:rPr lang="en-US" dirty="0" err="1" smtClean="0"/>
              <a:t>anallysis</a:t>
            </a:r>
            <a:r>
              <a:rPr lang="en-US" dirty="0" smtClean="0"/>
              <a:t> of core trunk and hip muscles during selected rehabilitation exercises in the side-bridge to neutral spine position. (2014) Sports Health. 6(5): 416-421</a:t>
            </a:r>
          </a:p>
          <a:p>
            <a:pPr lvl="0"/>
            <a:r>
              <a:rPr lang="en-US" dirty="0" err="1"/>
              <a:t>Bolgla</a:t>
            </a:r>
            <a:r>
              <a:rPr lang="en-US" dirty="0"/>
              <a:t> L., Malone T., </a:t>
            </a:r>
            <a:r>
              <a:rPr lang="en-US" dirty="0" err="1"/>
              <a:t>Umberger</a:t>
            </a:r>
            <a:r>
              <a:rPr lang="en-US" dirty="0"/>
              <a:t> B., </a:t>
            </a:r>
            <a:r>
              <a:rPr lang="en-US" dirty="0" err="1"/>
              <a:t>Uhl</a:t>
            </a:r>
            <a:r>
              <a:rPr lang="en-US" dirty="0"/>
              <a:t> T. Hip strength and hip and knee kinematics during stair descent in females with and without </a:t>
            </a:r>
            <a:r>
              <a:rPr lang="en-US" dirty="0" err="1"/>
              <a:t>patellofemoral</a:t>
            </a:r>
            <a:r>
              <a:rPr lang="en-US" dirty="0"/>
              <a:t>  pain syndrome. Journal of </a:t>
            </a:r>
            <a:r>
              <a:rPr lang="en-US" dirty="0" err="1"/>
              <a:t>Orthopaedic</a:t>
            </a:r>
            <a:r>
              <a:rPr lang="en-US" dirty="0"/>
              <a:t> &amp; Sports Physical Therapy. (2008) 38(1): 12-18 </a:t>
            </a:r>
            <a:endParaRPr lang="en-US" dirty="0" smtClean="0"/>
          </a:p>
          <a:p>
            <a:r>
              <a:rPr lang="en-US" dirty="0" err="1"/>
              <a:t>Dolak</a:t>
            </a:r>
            <a:r>
              <a:rPr lang="en-US" dirty="0"/>
              <a:t> K., </a:t>
            </a:r>
            <a:r>
              <a:rPr lang="en-US" dirty="0" err="1"/>
              <a:t>Silkman</a:t>
            </a:r>
            <a:r>
              <a:rPr lang="en-US" dirty="0"/>
              <a:t> C., McKeon J., et al. Hip strengthening prior to functional exercises reduces pain sooner than quadriceps strengthening in females with </a:t>
            </a:r>
            <a:r>
              <a:rPr lang="en-US" dirty="0" err="1"/>
              <a:t>Patellofemoral</a:t>
            </a:r>
            <a:r>
              <a:rPr lang="en-US" dirty="0"/>
              <a:t> Pain Syndrome: A randomized clinical trial. (2011) Journal of </a:t>
            </a:r>
            <a:r>
              <a:rPr lang="en-US" dirty="0" err="1"/>
              <a:t>Orthopaedic</a:t>
            </a:r>
            <a:r>
              <a:rPr lang="en-US" dirty="0"/>
              <a:t> &amp; Sports Physical Therapy. 41(8): 560-570 </a:t>
            </a:r>
            <a:endParaRPr lang="en-US" dirty="0" smtClean="0"/>
          </a:p>
          <a:p>
            <a:pPr lvl="0"/>
            <a:r>
              <a:rPr lang="en-US" dirty="0"/>
              <a:t>Tyler T., Nicholas S., </a:t>
            </a:r>
            <a:r>
              <a:rPr lang="en-US" dirty="0" err="1"/>
              <a:t>Mullaney</a:t>
            </a:r>
            <a:r>
              <a:rPr lang="en-US" dirty="0"/>
              <a:t> M., et al. The Role of Hip Muscle Function in the treatment of </a:t>
            </a:r>
            <a:r>
              <a:rPr lang="en-US" dirty="0" err="1"/>
              <a:t>Patellofemoral</a:t>
            </a:r>
            <a:r>
              <a:rPr lang="en-US" dirty="0"/>
              <a:t> Pain Syndrome. (2006) The American Journal of Sports Medicine. 34(4): 630- </a:t>
            </a:r>
            <a:r>
              <a:rPr lang="en-US" dirty="0" smtClean="0"/>
              <a:t>636</a:t>
            </a:r>
          </a:p>
          <a:p>
            <a:r>
              <a:rPr lang="en-US" dirty="0"/>
              <a:t>Iverson C., </a:t>
            </a:r>
            <a:r>
              <a:rPr lang="en-US" dirty="0" err="1"/>
              <a:t>Sutlive</a:t>
            </a:r>
            <a:r>
              <a:rPr lang="en-US" dirty="0"/>
              <a:t> T., Crowell M., et al. </a:t>
            </a:r>
            <a:r>
              <a:rPr lang="en-US" dirty="0" err="1"/>
              <a:t>Lumbopelvic</a:t>
            </a:r>
            <a:r>
              <a:rPr lang="en-US" dirty="0"/>
              <a:t> manipulation for the treatment of patients with </a:t>
            </a:r>
            <a:r>
              <a:rPr lang="en-US" dirty="0" err="1"/>
              <a:t>patellofemoral</a:t>
            </a:r>
            <a:r>
              <a:rPr lang="en-US" dirty="0"/>
              <a:t> pain syndrome: development of a clinical prediction rule. (2008) J </a:t>
            </a:r>
            <a:r>
              <a:rPr lang="en-US" dirty="0" err="1"/>
              <a:t>Orthop</a:t>
            </a:r>
            <a:r>
              <a:rPr lang="en-US" dirty="0"/>
              <a:t> Sports </a:t>
            </a:r>
            <a:r>
              <a:rPr lang="en-US" dirty="0" err="1"/>
              <a:t>Ther</a:t>
            </a:r>
            <a:r>
              <a:rPr lang="en-US" dirty="0"/>
              <a:t>. 38(6): 297-</a:t>
            </a:r>
            <a:r>
              <a:rPr lang="en-US" dirty="0" smtClean="0"/>
              <a:t>312</a:t>
            </a:r>
          </a:p>
          <a:p>
            <a:pPr lvl="0"/>
            <a:r>
              <a:rPr lang="en-US" dirty="0" err="1"/>
              <a:t>Crossley</a:t>
            </a:r>
            <a:r>
              <a:rPr lang="en-US" dirty="0"/>
              <a:t> K., Dip G., </a:t>
            </a:r>
            <a:r>
              <a:rPr lang="en-US" dirty="0" err="1"/>
              <a:t>Bennell</a:t>
            </a:r>
            <a:r>
              <a:rPr lang="en-US" dirty="0"/>
              <a:t> K., et al. Physical Therapy for </a:t>
            </a:r>
            <a:r>
              <a:rPr lang="en-US" dirty="0" err="1"/>
              <a:t>Patellofemoral</a:t>
            </a:r>
            <a:r>
              <a:rPr lang="en-US" dirty="0"/>
              <a:t> Pain: A randomized, double-blinded, placebo-controlled trial. (2002) The American Journal of Sports Medicine. 30(6): 857-</a:t>
            </a:r>
            <a:r>
              <a:rPr lang="en-US" dirty="0" smtClean="0"/>
              <a:t>865</a:t>
            </a:r>
          </a:p>
          <a:p>
            <a:r>
              <a:rPr lang="en-US" dirty="0" err="1"/>
              <a:t>Vicenzino</a:t>
            </a:r>
            <a:r>
              <a:rPr lang="en-US" dirty="0"/>
              <a:t> B., Collins N., Cleland J., et al. A clinical prediction rule for identifying patients with </a:t>
            </a:r>
            <a:r>
              <a:rPr lang="en-US" dirty="0" err="1"/>
              <a:t>patellofemoral</a:t>
            </a:r>
            <a:r>
              <a:rPr lang="en-US" dirty="0"/>
              <a:t> pain who are likely to benefit from foot orthotics: a preliminary determination. (2010) Br J Sports Med. 44: 862-</a:t>
            </a:r>
            <a:r>
              <a:rPr lang="en-US" dirty="0" smtClean="0"/>
              <a:t>866</a:t>
            </a:r>
          </a:p>
          <a:p>
            <a:pPr lvl="0"/>
            <a:r>
              <a:rPr lang="en-US" dirty="0" err="1"/>
              <a:t>Kooiker</a:t>
            </a:r>
            <a:r>
              <a:rPr lang="en-US" dirty="0"/>
              <a:t> L., Van de Port I., Weir A., et al. Effects of physical therapist guided quadriceps strengthening exercises for treatment of </a:t>
            </a:r>
            <a:r>
              <a:rPr lang="en-US" dirty="0" err="1"/>
              <a:t>patellofemoral</a:t>
            </a:r>
            <a:r>
              <a:rPr lang="en-US" dirty="0"/>
              <a:t> pain syndrome: a systematic review. (2014) J </a:t>
            </a:r>
            <a:r>
              <a:rPr lang="en-US" dirty="0" err="1"/>
              <a:t>Orthop</a:t>
            </a:r>
            <a:r>
              <a:rPr lang="en-US" dirty="0"/>
              <a:t> Sports </a:t>
            </a:r>
            <a:r>
              <a:rPr lang="en-US" dirty="0" err="1"/>
              <a:t>Phys</a:t>
            </a:r>
            <a:r>
              <a:rPr lang="en-US" dirty="0"/>
              <a:t> </a:t>
            </a:r>
            <a:r>
              <a:rPr lang="en-US" dirty="0" err="1"/>
              <a:t>Ther</a:t>
            </a:r>
            <a:r>
              <a:rPr lang="en-US" dirty="0"/>
              <a:t>. 44(x): xxx-</a:t>
            </a:r>
            <a:r>
              <a:rPr lang="en-US" dirty="0" smtClean="0"/>
              <a:t>xxx</a:t>
            </a:r>
          </a:p>
          <a:p>
            <a:r>
              <a:rPr lang="en-US" dirty="0" err="1"/>
              <a:t>Verma</a:t>
            </a:r>
            <a:r>
              <a:rPr lang="en-US" dirty="0"/>
              <a:t> C., Krishnan V. Comparison between McConnell Patellar taping and conventional physiotherapy treatment in the management of </a:t>
            </a:r>
            <a:r>
              <a:rPr lang="en-US" dirty="0" err="1"/>
              <a:t>patellofemoral</a:t>
            </a:r>
            <a:r>
              <a:rPr lang="en-US" dirty="0"/>
              <a:t> pain syndrome – a </a:t>
            </a:r>
            <a:r>
              <a:rPr lang="en-US" dirty="0" err="1"/>
              <a:t>randomised</a:t>
            </a:r>
            <a:r>
              <a:rPr lang="en-US" dirty="0"/>
              <a:t> controlled trial. (2012) JKIMSU. 1(2): 95-104</a:t>
            </a:r>
          </a:p>
          <a:p>
            <a:pPr lvl="0"/>
            <a:endParaRPr lang="en-US" dirty="0"/>
          </a:p>
          <a:p>
            <a:endParaRPr lang="en-US" dirty="0"/>
          </a:p>
          <a:p>
            <a:pPr lvl="0"/>
            <a:endParaRPr lang="en-US" dirty="0"/>
          </a:p>
          <a:p>
            <a:endParaRPr lang="en-US" dirty="0"/>
          </a:p>
          <a:p>
            <a:pPr lvl="0"/>
            <a:endParaRPr lang="en-US" dirty="0"/>
          </a:p>
          <a:p>
            <a:endParaRPr lang="en-US" dirty="0"/>
          </a:p>
          <a:p>
            <a:pPr lvl="0"/>
            <a:endParaRPr lang="en-US" dirty="0"/>
          </a:p>
          <a:p>
            <a:endParaRPr lang="en-US" dirty="0"/>
          </a:p>
        </p:txBody>
      </p:sp>
    </p:spTree>
    <p:extLst>
      <p:ext uri="{BB962C8B-B14F-4D97-AF65-F5344CB8AC3E}">
        <p14:creationId xmlns:p14="http://schemas.microsoft.com/office/powerpoint/2010/main" val="422378471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sz="quarter" idx="13"/>
          </p:nvPr>
        </p:nvSpPr>
        <p:spPr/>
        <p:txBody>
          <a:bodyPr>
            <a:normAutofit fontScale="55000" lnSpcReduction="20000"/>
          </a:bodyPr>
          <a:lstStyle/>
          <a:p>
            <a:pPr lvl="0"/>
            <a:r>
              <a:rPr lang="en-US" dirty="0"/>
              <a:t>Cowan S., </a:t>
            </a:r>
            <a:r>
              <a:rPr lang="en-US" dirty="0" err="1"/>
              <a:t>Bennell</a:t>
            </a:r>
            <a:r>
              <a:rPr lang="en-US" dirty="0"/>
              <a:t> K., </a:t>
            </a:r>
            <a:r>
              <a:rPr lang="en-US" dirty="0" err="1"/>
              <a:t>Crossley</a:t>
            </a:r>
            <a:r>
              <a:rPr lang="en-US" dirty="0"/>
              <a:t> K. Physical therapy alters recruitment of the </a:t>
            </a:r>
            <a:r>
              <a:rPr lang="en-US" dirty="0" err="1"/>
              <a:t>vasti</a:t>
            </a:r>
            <a:r>
              <a:rPr lang="en-US" dirty="0"/>
              <a:t> in </a:t>
            </a:r>
            <a:r>
              <a:rPr lang="en-US" dirty="0" err="1"/>
              <a:t>patellofemoral</a:t>
            </a:r>
            <a:r>
              <a:rPr lang="en-US" dirty="0"/>
              <a:t> pain syndrome. (2002) Medicine &amp; Science in Sports &amp; Exercise. 1879-1885</a:t>
            </a:r>
          </a:p>
          <a:p>
            <a:pPr lvl="0"/>
            <a:r>
              <a:rPr lang="en-US" dirty="0"/>
              <a:t> Boling M., </a:t>
            </a:r>
            <a:r>
              <a:rPr lang="en-US" dirty="0" err="1"/>
              <a:t>Bolgla</a:t>
            </a:r>
            <a:r>
              <a:rPr lang="en-US" dirty="0"/>
              <a:t> L., </a:t>
            </a:r>
            <a:r>
              <a:rPr lang="en-US" dirty="0" err="1"/>
              <a:t>Mattacola</a:t>
            </a:r>
            <a:r>
              <a:rPr lang="en-US" dirty="0"/>
              <a:t> C., et al. Outcomes of a weight-bearing rehabilitation program for patients diagnosed with </a:t>
            </a:r>
            <a:r>
              <a:rPr lang="en-US" dirty="0" err="1"/>
              <a:t>patellofemoral</a:t>
            </a:r>
            <a:r>
              <a:rPr lang="en-US" dirty="0"/>
              <a:t> pain syndrome. (2006) Arch </a:t>
            </a:r>
            <a:r>
              <a:rPr lang="en-US" dirty="0" err="1"/>
              <a:t>Phys</a:t>
            </a:r>
            <a:r>
              <a:rPr lang="en-US" dirty="0"/>
              <a:t> Med </a:t>
            </a:r>
            <a:r>
              <a:rPr lang="en-US" dirty="0" err="1"/>
              <a:t>Rehabil</a:t>
            </a:r>
            <a:r>
              <a:rPr lang="en-US" dirty="0"/>
              <a:t>. 87: 1428-</a:t>
            </a:r>
            <a:r>
              <a:rPr lang="en-US" dirty="0" smtClean="0"/>
              <a:t>1435</a:t>
            </a:r>
          </a:p>
          <a:p>
            <a:r>
              <a:rPr lang="en-US" dirty="0" err="1"/>
              <a:t>Distefano</a:t>
            </a:r>
            <a:r>
              <a:rPr lang="en-US" dirty="0"/>
              <a:t> L., Blackburn T., Marshall S., et al. Gluteal muscle activation during common therapeutic exercises. (2009) J </a:t>
            </a:r>
            <a:r>
              <a:rPr lang="en-US" dirty="0" err="1"/>
              <a:t>Orthop</a:t>
            </a:r>
            <a:r>
              <a:rPr lang="en-US" dirty="0"/>
              <a:t> Sports </a:t>
            </a:r>
            <a:r>
              <a:rPr lang="en-US" dirty="0" err="1"/>
              <a:t>Phys</a:t>
            </a:r>
            <a:r>
              <a:rPr lang="en-US" dirty="0"/>
              <a:t> </a:t>
            </a:r>
            <a:r>
              <a:rPr lang="en-US" dirty="0" err="1"/>
              <a:t>Ther</a:t>
            </a:r>
            <a:r>
              <a:rPr lang="en-US" dirty="0"/>
              <a:t>. 39(7): 532-</a:t>
            </a:r>
            <a:r>
              <a:rPr lang="en-US" dirty="0" smtClean="0"/>
              <a:t>540</a:t>
            </a:r>
          </a:p>
          <a:p>
            <a:pPr lvl="0"/>
            <a:r>
              <a:rPr lang="en-US" dirty="0"/>
              <a:t>Callaghan MJ., McCarthy CJ., Oldham JA. </a:t>
            </a:r>
            <a:r>
              <a:rPr lang="en-US" dirty="0" err="1"/>
              <a:t>Electromyographic</a:t>
            </a:r>
            <a:r>
              <a:rPr lang="en-US" dirty="0"/>
              <a:t> fatigue characteristics of the quadriceps in </a:t>
            </a:r>
            <a:r>
              <a:rPr lang="en-US" dirty="0" err="1"/>
              <a:t>patellofemoral</a:t>
            </a:r>
            <a:r>
              <a:rPr lang="en-US" dirty="0"/>
              <a:t> pain syndrome. (2001) Manual Therapy. 6(1): 27-33</a:t>
            </a:r>
          </a:p>
          <a:p>
            <a:pPr lvl="0"/>
            <a:r>
              <a:rPr lang="en-US" dirty="0" err="1"/>
              <a:t>Kushion</a:t>
            </a:r>
            <a:r>
              <a:rPr lang="en-US" dirty="0"/>
              <a:t> D., </a:t>
            </a:r>
            <a:r>
              <a:rPr lang="en-US" dirty="0" err="1"/>
              <a:t>Rheaume</a:t>
            </a:r>
            <a:r>
              <a:rPr lang="en-US" dirty="0"/>
              <a:t> J., </a:t>
            </a:r>
            <a:r>
              <a:rPr lang="en-US" dirty="0" err="1"/>
              <a:t>Kopchitz</a:t>
            </a:r>
            <a:r>
              <a:rPr lang="en-US" dirty="0"/>
              <a:t> K., et al. EMG activation of the </a:t>
            </a:r>
            <a:r>
              <a:rPr lang="en-US" dirty="0" err="1"/>
              <a:t>vastus</a:t>
            </a:r>
            <a:r>
              <a:rPr lang="en-US" dirty="0"/>
              <a:t> </a:t>
            </a:r>
            <a:r>
              <a:rPr lang="en-US" dirty="0" err="1"/>
              <a:t>medialis</a:t>
            </a:r>
            <a:r>
              <a:rPr lang="en-US" dirty="0"/>
              <a:t> oblique and </a:t>
            </a:r>
            <a:r>
              <a:rPr lang="en-US" dirty="0" err="1"/>
              <a:t>vastus</a:t>
            </a:r>
            <a:r>
              <a:rPr lang="en-US" dirty="0"/>
              <a:t> </a:t>
            </a:r>
            <a:r>
              <a:rPr lang="en-US" dirty="0" err="1"/>
              <a:t>lateralis</a:t>
            </a:r>
            <a:r>
              <a:rPr lang="en-US" dirty="0"/>
              <a:t> during four rehabilitative exercises. (2012) The Open Rehabilitation Journal. 5: 1-</a:t>
            </a:r>
            <a:r>
              <a:rPr lang="en-US" dirty="0" smtClean="0"/>
              <a:t>7</a:t>
            </a:r>
          </a:p>
          <a:p>
            <a:r>
              <a:rPr lang="en-US" dirty="0" err="1"/>
              <a:t>Fredericson</a:t>
            </a:r>
            <a:r>
              <a:rPr lang="en-US" dirty="0"/>
              <a:t> M., White J., </a:t>
            </a:r>
            <a:r>
              <a:rPr lang="en-US" dirty="0" err="1"/>
              <a:t>MacMahon</a:t>
            </a:r>
            <a:r>
              <a:rPr lang="en-US" dirty="0"/>
              <a:t> J., et al. Quantitative analysis of the relative effectiveness of 3 </a:t>
            </a:r>
            <a:r>
              <a:rPr lang="en-US" dirty="0" err="1"/>
              <a:t>iliotibial</a:t>
            </a:r>
            <a:r>
              <a:rPr lang="en-US" dirty="0"/>
              <a:t> band stretches. (2002) Arch </a:t>
            </a:r>
            <a:r>
              <a:rPr lang="en-US" dirty="0" err="1"/>
              <a:t>Phys</a:t>
            </a:r>
            <a:r>
              <a:rPr lang="en-US" dirty="0"/>
              <a:t> Med </a:t>
            </a:r>
            <a:r>
              <a:rPr lang="en-US" dirty="0" err="1"/>
              <a:t>Rehabil</a:t>
            </a:r>
            <a:r>
              <a:rPr lang="en-US" dirty="0"/>
              <a:t>. 83: 589-</a:t>
            </a:r>
            <a:r>
              <a:rPr lang="en-US" dirty="0" smtClean="0"/>
              <a:t>592</a:t>
            </a:r>
          </a:p>
          <a:p>
            <a:pPr lvl="0"/>
            <a:r>
              <a:rPr lang="en-US" dirty="0" err="1"/>
              <a:t>Reiman</a:t>
            </a:r>
            <a:r>
              <a:rPr lang="en-US" dirty="0"/>
              <a:t> M., </a:t>
            </a:r>
            <a:r>
              <a:rPr lang="en-US" dirty="0" err="1"/>
              <a:t>Bolgla</a:t>
            </a:r>
            <a:r>
              <a:rPr lang="en-US" dirty="0"/>
              <a:t> L., Loudon J. A literature review of studies evaluating gluteus </a:t>
            </a:r>
            <a:r>
              <a:rPr lang="en-US" dirty="0" err="1"/>
              <a:t>maximus</a:t>
            </a:r>
            <a:r>
              <a:rPr lang="en-US" dirty="0"/>
              <a:t> and gluteus </a:t>
            </a:r>
            <a:r>
              <a:rPr lang="en-US" dirty="0" err="1"/>
              <a:t>medius</a:t>
            </a:r>
            <a:r>
              <a:rPr lang="en-US" dirty="0"/>
              <a:t> activation during rehabilitation exercises. (2012) Physiotherapy Theory and Practice. 28(4): 257-268</a:t>
            </a:r>
          </a:p>
          <a:p>
            <a:pPr lvl="0"/>
            <a:r>
              <a:rPr lang="en-US" dirty="0" err="1"/>
              <a:t>Selkowitz</a:t>
            </a:r>
            <a:r>
              <a:rPr lang="en-US" dirty="0"/>
              <a:t> D., </a:t>
            </a:r>
            <a:r>
              <a:rPr lang="en-US" dirty="0" err="1"/>
              <a:t>Beneck</a:t>
            </a:r>
            <a:r>
              <a:rPr lang="en-US" dirty="0"/>
              <a:t> G., Powers C. Which exercises target the gluteal muscles while minimizing activation of the tensor fascia </a:t>
            </a:r>
            <a:r>
              <a:rPr lang="en-US" dirty="0" err="1"/>
              <a:t>lata</a:t>
            </a:r>
            <a:r>
              <a:rPr lang="en-US" dirty="0"/>
              <a:t>? </a:t>
            </a:r>
            <a:r>
              <a:rPr lang="en-US" dirty="0" err="1"/>
              <a:t>Electromyographic</a:t>
            </a:r>
            <a:r>
              <a:rPr lang="en-US" dirty="0"/>
              <a:t> assessment using fine-wire electrodes. (2013) J </a:t>
            </a:r>
            <a:r>
              <a:rPr lang="en-US" dirty="0" err="1"/>
              <a:t>Orthop</a:t>
            </a:r>
            <a:r>
              <a:rPr lang="en-US" dirty="0"/>
              <a:t> Sports </a:t>
            </a:r>
            <a:r>
              <a:rPr lang="en-US" dirty="0" err="1"/>
              <a:t>Phys</a:t>
            </a:r>
            <a:r>
              <a:rPr lang="en-US" dirty="0"/>
              <a:t> </a:t>
            </a:r>
            <a:r>
              <a:rPr lang="en-US" dirty="0" err="1"/>
              <a:t>Ther</a:t>
            </a:r>
            <a:r>
              <a:rPr lang="en-US" dirty="0"/>
              <a:t>. 43(2): 54-64</a:t>
            </a:r>
          </a:p>
          <a:p>
            <a:pPr lvl="0"/>
            <a:r>
              <a:rPr lang="en-US" dirty="0"/>
              <a:t>Barton C., Kennedy A., </a:t>
            </a:r>
            <a:r>
              <a:rPr lang="en-US" dirty="0" err="1"/>
              <a:t>Twycross</a:t>
            </a:r>
            <a:r>
              <a:rPr lang="en-US" dirty="0"/>
              <a:t>-Lewis R., et al. Gluteal activation during the isometric phase of squat exercises with and without a </a:t>
            </a:r>
            <a:r>
              <a:rPr lang="en-US" dirty="0" err="1"/>
              <a:t>swiss</a:t>
            </a:r>
            <a:r>
              <a:rPr lang="en-US" dirty="0"/>
              <a:t> ball. (2014) Physical Therapy in Sport. 15: 39-46</a:t>
            </a:r>
          </a:p>
          <a:p>
            <a:r>
              <a:rPr lang="en-US" dirty="0"/>
              <a:t>Papadopoulos K., Noyes J., Jones J., et al. Clinical tests for differentiating between patients with and without </a:t>
            </a:r>
            <a:r>
              <a:rPr lang="en-US" dirty="0" err="1"/>
              <a:t>patellofemoral</a:t>
            </a:r>
            <a:r>
              <a:rPr lang="en-US" dirty="0"/>
              <a:t> pain syndrome. (2014) Hong Kong Physiotherapy Journal. 32: 35-</a:t>
            </a:r>
            <a:r>
              <a:rPr lang="en-US" dirty="0" smtClean="0"/>
              <a:t>43</a:t>
            </a:r>
          </a:p>
          <a:p>
            <a:r>
              <a:rPr lang="en-US" dirty="0" err="1" smtClean="0"/>
              <a:t>Kettunen</a:t>
            </a:r>
            <a:r>
              <a:rPr lang="en-US" dirty="0" smtClean="0"/>
              <a:t> </a:t>
            </a:r>
            <a:r>
              <a:rPr lang="en-US" dirty="0"/>
              <a:t>J., </a:t>
            </a:r>
            <a:r>
              <a:rPr lang="en-US" dirty="0" err="1"/>
              <a:t>Harilainen</a:t>
            </a:r>
            <a:r>
              <a:rPr lang="en-US" dirty="0"/>
              <a:t> A., </a:t>
            </a:r>
            <a:r>
              <a:rPr lang="en-US" dirty="0" err="1"/>
              <a:t>Sandelin</a:t>
            </a:r>
            <a:r>
              <a:rPr lang="en-US" dirty="0"/>
              <a:t> J., et al. Knee </a:t>
            </a:r>
            <a:r>
              <a:rPr lang="en-US" dirty="0" err="1"/>
              <a:t>arthoscopy</a:t>
            </a:r>
            <a:r>
              <a:rPr lang="en-US" dirty="0"/>
              <a:t> and exercises versus exercise only for chronic </a:t>
            </a:r>
            <a:r>
              <a:rPr lang="en-US" dirty="0" err="1"/>
              <a:t>patellofemoral</a:t>
            </a:r>
            <a:r>
              <a:rPr lang="en-US" dirty="0"/>
              <a:t> pain syndrome: 5-yearfollow up. (2012) Br J Sports Med. 46: 243-</a:t>
            </a:r>
            <a:r>
              <a:rPr lang="en-US" dirty="0" smtClean="0"/>
              <a:t>246</a:t>
            </a:r>
          </a:p>
          <a:p>
            <a:pPr lvl="0"/>
            <a:r>
              <a:rPr lang="en-US" dirty="0" err="1"/>
              <a:t>Lesher</a:t>
            </a:r>
            <a:r>
              <a:rPr lang="en-US" dirty="0"/>
              <a:t> J., </a:t>
            </a:r>
            <a:r>
              <a:rPr lang="en-US" dirty="0" err="1"/>
              <a:t>Sutlive</a:t>
            </a:r>
            <a:r>
              <a:rPr lang="en-US" dirty="0"/>
              <a:t> T., Miller G., et al. Development of a clinical predication rule for classifying patients with </a:t>
            </a:r>
            <a:r>
              <a:rPr lang="en-US" dirty="0" err="1"/>
              <a:t>patellofemoral</a:t>
            </a:r>
            <a:r>
              <a:rPr lang="en-US" dirty="0"/>
              <a:t> pain syndrome who respond to patellar taping. (2006) J </a:t>
            </a:r>
            <a:r>
              <a:rPr lang="en-US" dirty="0" err="1"/>
              <a:t>Orthop</a:t>
            </a:r>
            <a:r>
              <a:rPr lang="en-US" dirty="0"/>
              <a:t> Sports </a:t>
            </a:r>
            <a:r>
              <a:rPr lang="en-US" dirty="0" err="1"/>
              <a:t>Phys</a:t>
            </a:r>
            <a:r>
              <a:rPr lang="en-US" dirty="0"/>
              <a:t> </a:t>
            </a:r>
            <a:r>
              <a:rPr lang="en-US" dirty="0" err="1"/>
              <a:t>Ther</a:t>
            </a:r>
            <a:r>
              <a:rPr lang="en-US" dirty="0"/>
              <a:t>. 36(11): 854-</a:t>
            </a:r>
            <a:r>
              <a:rPr lang="en-US" dirty="0" smtClean="0"/>
              <a:t>866</a:t>
            </a:r>
          </a:p>
          <a:p>
            <a:r>
              <a:rPr lang="en-US" dirty="0"/>
              <a:t>Baker V., </a:t>
            </a:r>
            <a:r>
              <a:rPr lang="en-US" dirty="0" err="1"/>
              <a:t>Bennell</a:t>
            </a:r>
            <a:r>
              <a:rPr lang="en-US" dirty="0"/>
              <a:t> K., </a:t>
            </a:r>
            <a:r>
              <a:rPr lang="en-US" dirty="0" err="1"/>
              <a:t>Stillman</a:t>
            </a:r>
            <a:r>
              <a:rPr lang="en-US" dirty="0"/>
              <a:t> B., et al. Abnormal knee joint position sense in individuals with </a:t>
            </a:r>
            <a:r>
              <a:rPr lang="en-US" dirty="0" err="1"/>
              <a:t>patellofemoral</a:t>
            </a:r>
            <a:r>
              <a:rPr lang="en-US" dirty="0"/>
              <a:t> pain syndrome. (2002) Journal of </a:t>
            </a:r>
            <a:r>
              <a:rPr lang="en-US" dirty="0" err="1"/>
              <a:t>Orthopaedic</a:t>
            </a:r>
            <a:r>
              <a:rPr lang="en-US" dirty="0"/>
              <a:t> Research. 20: 208-</a:t>
            </a:r>
            <a:r>
              <a:rPr lang="en-US" dirty="0" smtClean="0"/>
              <a:t>214</a:t>
            </a:r>
          </a:p>
          <a:p>
            <a:pPr lvl="0"/>
            <a:r>
              <a:rPr lang="en-US" dirty="0"/>
              <a:t>White L., Dolphin P., Dixon J. Hamstring length in </a:t>
            </a:r>
            <a:r>
              <a:rPr lang="en-US" dirty="0" err="1"/>
              <a:t>patellofemoral</a:t>
            </a:r>
            <a:r>
              <a:rPr lang="en-US" dirty="0"/>
              <a:t> pain syndrome. (2009) Physiotherapy. 95: 24-28</a:t>
            </a:r>
          </a:p>
          <a:p>
            <a:endParaRPr lang="en-US" dirty="0"/>
          </a:p>
          <a:p>
            <a:pPr lvl="0"/>
            <a:endParaRPr lang="en-US" dirty="0"/>
          </a:p>
          <a:p>
            <a:endParaRPr lang="en-US" dirty="0"/>
          </a:p>
          <a:p>
            <a:pPr lvl="0"/>
            <a:endParaRPr lang="en-US" dirty="0"/>
          </a:p>
          <a:p>
            <a:endParaRPr lang="en-US" dirty="0"/>
          </a:p>
          <a:p>
            <a:pPr lvl="0"/>
            <a:endParaRPr lang="en-US" dirty="0"/>
          </a:p>
          <a:p>
            <a:endParaRPr lang="en-US" dirty="0"/>
          </a:p>
          <a:p>
            <a:pPr lvl="0"/>
            <a:endParaRPr lang="en-US" dirty="0"/>
          </a:p>
          <a:p>
            <a:endParaRPr lang="en-US" dirty="0"/>
          </a:p>
        </p:txBody>
      </p:sp>
    </p:spTree>
    <p:extLst>
      <p:ext uri="{BB962C8B-B14F-4D97-AF65-F5344CB8AC3E}">
        <p14:creationId xmlns:p14="http://schemas.microsoft.com/office/powerpoint/2010/main" val="3817232010"/>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Differential Diagnosis and Treatment of </a:t>
            </a:r>
            <a:r>
              <a:rPr lang="en-US" b="1" u="sng" dirty="0" err="1"/>
              <a:t>Patellofemoral</a:t>
            </a:r>
            <a:r>
              <a:rPr lang="en-US" b="1" u="sng" dirty="0"/>
              <a:t> Pain Syndrome </a:t>
            </a:r>
            <a:r>
              <a:rPr lang="en-US" dirty="0"/>
              <a:t/>
            </a:r>
            <a:br>
              <a:rPr lang="en-US" dirty="0"/>
            </a:br>
            <a:endParaRPr lang="en-US" dirty="0"/>
          </a:p>
        </p:txBody>
      </p:sp>
      <p:sp>
        <p:nvSpPr>
          <p:cNvPr id="3" name="Content Placeholder 2"/>
          <p:cNvSpPr>
            <a:spLocks noGrp="1"/>
          </p:cNvSpPr>
          <p:nvPr>
            <p:ph sz="quarter" idx="13"/>
          </p:nvPr>
        </p:nvSpPr>
        <p:spPr>
          <a:xfrm>
            <a:off x="457200" y="1232260"/>
            <a:ext cx="8229600" cy="4893903"/>
          </a:xfrm>
        </p:spPr>
        <p:txBody>
          <a:bodyPr>
            <a:normAutofit/>
          </a:bodyPr>
          <a:lstStyle/>
          <a:p>
            <a:pPr algn="ctr"/>
            <a:r>
              <a:rPr lang="en-US" sz="1900" b="1" u="sng" dirty="0" smtClean="0">
                <a:solidFill>
                  <a:srgbClr val="0000FF"/>
                </a:solidFill>
              </a:rPr>
              <a:t>Patrick McNamara Student Physical Therapist:  University of North Carolina </a:t>
            </a:r>
            <a:r>
              <a:rPr lang="en-US" sz="1800" b="1" u="sng" dirty="0" smtClean="0">
                <a:solidFill>
                  <a:srgbClr val="0000FF"/>
                </a:solidFill>
              </a:rPr>
              <a:t>at Chapel Hill</a:t>
            </a:r>
          </a:p>
          <a:p>
            <a:r>
              <a:rPr lang="en-US" sz="1800" b="1" dirty="0" err="1" smtClean="0"/>
              <a:t>Patellofemoral</a:t>
            </a:r>
            <a:r>
              <a:rPr lang="en-US" sz="1800" b="1" dirty="0" smtClean="0"/>
              <a:t> </a:t>
            </a:r>
            <a:r>
              <a:rPr lang="en-US" sz="1800" b="1" dirty="0"/>
              <a:t>pain syndrome (PFPS) – commonly known as runner’s </a:t>
            </a:r>
            <a:r>
              <a:rPr lang="en-US" sz="1800" b="1" dirty="0" smtClean="0"/>
              <a:t>knee, </a:t>
            </a:r>
            <a:r>
              <a:rPr lang="en-US" sz="1800" b="1" dirty="0"/>
              <a:t>is often considered a diagnosis of exclusion. There are common complaints, limitations, and clinical presentations that have been used to properly diagnose PFPS. Once a correct diagnosis is made, PFPS treatment is varied, but recent work is indicating quadriceps strengthening should be a key component of the rehab effort. This presentation will detail current evaluation methods, psychometrics of special tests, efficacy of rehab techniques, and key areas to address</a:t>
            </a:r>
            <a:r>
              <a:rPr lang="en-US" sz="1900" b="1" dirty="0"/>
              <a:t>. </a:t>
            </a:r>
            <a:endParaRPr lang="en-US" sz="1900" dirty="0"/>
          </a:p>
          <a:p>
            <a:endParaRPr lang="en-US" dirty="0"/>
          </a:p>
        </p:txBody>
      </p:sp>
      <p:pic>
        <p:nvPicPr>
          <p:cNvPr id="4" name="Picture 3" descr="SSD:Users:Pat:Desktop:runners-knee-injury1.jpg"/>
          <p:cNvPicPr/>
          <p:nvPr/>
        </p:nvPicPr>
        <p:blipFill>
          <a:blip r:embed="rId2">
            <a:extLst>
              <a:ext uri="{28A0092B-C50C-407E-A947-70E740481C1C}">
                <a14:useLocalDpi xmlns:a14="http://schemas.microsoft.com/office/drawing/2010/main" val="0"/>
              </a:ext>
            </a:extLst>
          </a:blip>
          <a:srcRect/>
          <a:stretch>
            <a:fillRect/>
          </a:stretch>
        </p:blipFill>
        <p:spPr bwMode="auto">
          <a:xfrm>
            <a:off x="978969" y="4208641"/>
            <a:ext cx="2743200" cy="1917522"/>
          </a:xfrm>
          <a:prstGeom prst="rect">
            <a:avLst/>
          </a:prstGeom>
          <a:noFill/>
          <a:ln>
            <a:noFill/>
          </a:ln>
        </p:spPr>
      </p:pic>
      <p:pic>
        <p:nvPicPr>
          <p:cNvPr id="5" name="Picture 4" descr="384982_611907470646_319759719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926" y="4062436"/>
            <a:ext cx="2763149" cy="2063727"/>
          </a:xfrm>
          <a:prstGeom prst="rect">
            <a:avLst/>
          </a:prstGeom>
        </p:spPr>
      </p:pic>
      <p:pic>
        <p:nvPicPr>
          <p:cNvPr id="6" name="Picture 5" descr="388426_622320941966_1225453292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075" y="4068763"/>
            <a:ext cx="2547933" cy="2057400"/>
          </a:xfrm>
          <a:prstGeom prst="rect">
            <a:avLst/>
          </a:prstGeom>
        </p:spPr>
      </p:pic>
      <p:sp>
        <p:nvSpPr>
          <p:cNvPr id="7" name="TextBox 6"/>
          <p:cNvSpPr txBox="1"/>
          <p:nvPr/>
        </p:nvSpPr>
        <p:spPr>
          <a:xfrm>
            <a:off x="796161" y="6279959"/>
            <a:ext cx="3752950" cy="276999"/>
          </a:xfrm>
          <a:prstGeom prst="rect">
            <a:avLst/>
          </a:prstGeom>
          <a:noFill/>
        </p:spPr>
        <p:txBody>
          <a:bodyPr wrap="none" rtlCol="0">
            <a:spAutoFit/>
          </a:bodyPr>
          <a:lstStyle/>
          <a:p>
            <a:r>
              <a:rPr lang="en-US" sz="1200" dirty="0" smtClean="0"/>
              <a:t>Image </a:t>
            </a:r>
            <a:r>
              <a:rPr lang="en-US" sz="1200" dirty="0"/>
              <a:t>adapted from http://</a:t>
            </a:r>
            <a:r>
              <a:rPr lang="en-US" sz="1200" dirty="0" err="1"/>
              <a:t>ironstruck.com</a:t>
            </a:r>
            <a:r>
              <a:rPr lang="en-US" sz="1200" dirty="0"/>
              <a:t>/runners-knee</a:t>
            </a:r>
          </a:p>
        </p:txBody>
      </p:sp>
    </p:spTree>
    <p:extLst>
      <p:ext uri="{BB962C8B-B14F-4D97-AF65-F5344CB8AC3E}">
        <p14:creationId xmlns:p14="http://schemas.microsoft.com/office/powerpoint/2010/main" val="1290281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Patellar mechanics-without </a:t>
            </a:r>
            <a:r>
              <a:rPr lang="en-US" dirty="0" err="1" smtClean="0"/>
              <a:t>youtube</a:t>
            </a:r>
            <a:endParaRPr lang="en-US" dirty="0"/>
          </a:p>
        </p:txBody>
      </p:sp>
      <p:pic>
        <p:nvPicPr>
          <p:cNvPr id="4" name="Content Placeholder 3" descr="knee-1.JPG"/>
          <p:cNvPicPr>
            <a:picLocks noGrp="1" noChangeAspect="1"/>
          </p:cNvPicPr>
          <p:nvPr>
            <p:ph sz="quarter" idx="13"/>
          </p:nvPr>
        </p:nvPicPr>
        <p:blipFill>
          <a:blip r:embed="rId3">
            <a:extLst>
              <a:ext uri="{28A0092B-C50C-407E-A947-70E740481C1C}">
                <a14:useLocalDpi xmlns:a14="http://schemas.microsoft.com/office/drawing/2010/main" val="0"/>
              </a:ext>
            </a:extLst>
          </a:blip>
          <a:srcRect t="12374" b="12374"/>
          <a:stretch>
            <a:fillRect/>
          </a:stretch>
        </p:blipFill>
        <p:spPr/>
      </p:pic>
      <p:sp>
        <p:nvSpPr>
          <p:cNvPr id="5" name="TextBox 4"/>
          <p:cNvSpPr txBox="1"/>
          <p:nvPr/>
        </p:nvSpPr>
        <p:spPr>
          <a:xfrm>
            <a:off x="411664" y="6131467"/>
            <a:ext cx="8122736" cy="369332"/>
          </a:xfrm>
          <a:prstGeom prst="rect">
            <a:avLst/>
          </a:prstGeom>
          <a:noFill/>
        </p:spPr>
        <p:txBody>
          <a:bodyPr wrap="none" rtlCol="0">
            <a:spAutoFit/>
          </a:bodyPr>
          <a:lstStyle/>
          <a:p>
            <a:r>
              <a:rPr lang="en-US" sz="1000" dirty="0"/>
              <a:t>Adapted from http://</a:t>
            </a:r>
            <a:r>
              <a:rPr lang="en-US" sz="1000" dirty="0" err="1"/>
              <a:t>www.rosedalenaturalhealth.com</a:t>
            </a:r>
            <a:r>
              <a:rPr lang="en-US" sz="1000" dirty="0"/>
              <a:t>/partnering-with-</a:t>
            </a:r>
            <a:r>
              <a:rPr lang="en-US" sz="1000" dirty="0" err="1"/>
              <a:t>rnhc</a:t>
            </a:r>
            <a:r>
              <a:rPr lang="en-US" sz="1000" dirty="0"/>
              <a:t>/articles-2/</a:t>
            </a:r>
            <a:r>
              <a:rPr lang="en-US" sz="1000" dirty="0" err="1"/>
              <a:t>patellofemoral</a:t>
            </a:r>
            <a:r>
              <a:rPr lang="en-US" sz="1000" dirty="0"/>
              <a:t>-pain-syndrome-%E2%80%9Crunner%E2%80%99s-knee%E2%80%9D</a:t>
            </a:r>
            <a:r>
              <a:rPr lang="en-US" dirty="0"/>
              <a:t>/</a:t>
            </a:r>
          </a:p>
        </p:txBody>
      </p:sp>
    </p:spTree>
    <p:extLst>
      <p:ext uri="{BB962C8B-B14F-4D97-AF65-F5344CB8AC3E}">
        <p14:creationId xmlns:p14="http://schemas.microsoft.com/office/powerpoint/2010/main" val="14891095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18718</TotalTime>
  <Words>7782</Words>
  <Application>Microsoft Macintosh PowerPoint</Application>
  <PresentationFormat>On-screen Show (4:3)</PresentationFormat>
  <Paragraphs>532</Paragraphs>
  <Slides>86</Slides>
  <Notes>30</Notes>
  <HiddenSlides>5</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Horizon</vt:lpstr>
      <vt:lpstr>Differential Diagnosis and Treatment of Patellofemoral Pain Syndrome </vt:lpstr>
      <vt:lpstr>Outline/Learning Objectives</vt:lpstr>
      <vt:lpstr>Common themes and significant differences in PFPS</vt:lpstr>
      <vt:lpstr>Common Chief Complaints</vt:lpstr>
      <vt:lpstr>Knee musculoskeletal anatomy</vt:lpstr>
      <vt:lpstr>Other knee structures</vt:lpstr>
      <vt:lpstr>Knee biomechanics</vt:lpstr>
      <vt:lpstr>Knee biomechanics</vt:lpstr>
      <vt:lpstr>Patellar mechanics-without youtube</vt:lpstr>
      <vt:lpstr>Patellar stabilizer angles </vt:lpstr>
      <vt:lpstr>Proposed pathomechanics</vt:lpstr>
      <vt:lpstr>Pain provocators of the knee  Dye et al. 1998 </vt:lpstr>
      <vt:lpstr>Differential Diagnosis</vt:lpstr>
      <vt:lpstr>Clinical Presentation and possible risk factors</vt:lpstr>
      <vt:lpstr>Strength Deficits</vt:lpstr>
      <vt:lpstr>Proprioception deficits</vt:lpstr>
      <vt:lpstr>Collection of Symptoms</vt:lpstr>
      <vt:lpstr>Single Leg Squat</vt:lpstr>
      <vt:lpstr>Levinger SLS</vt:lpstr>
      <vt:lpstr>Biomechanical changes after running</vt:lpstr>
      <vt:lpstr>Changes noted</vt:lpstr>
      <vt:lpstr>Can kinematics change?</vt:lpstr>
      <vt:lpstr>Areas to look at – Not just the knee</vt:lpstr>
      <vt:lpstr>Special Tests</vt:lpstr>
      <vt:lpstr>Vastus Medialis Coordination Test (3)</vt:lpstr>
      <vt:lpstr>Vastus Medialis coordination test </vt:lpstr>
      <vt:lpstr>Pateller apprehension test</vt:lpstr>
      <vt:lpstr>Patellar apprehension test </vt:lpstr>
      <vt:lpstr>Eccentric step test</vt:lpstr>
      <vt:lpstr>Eccentric step test</vt:lpstr>
      <vt:lpstr>Outcome Measures</vt:lpstr>
      <vt:lpstr>Who benefits from exercise therapy?</vt:lpstr>
      <vt:lpstr>Exercise for pfps?</vt:lpstr>
      <vt:lpstr>Dye et al 2001 – Rehab considerations for clinicians</vt:lpstr>
      <vt:lpstr>PowerPoint Presentation</vt:lpstr>
      <vt:lpstr>Clamshell Exercise</vt:lpstr>
      <vt:lpstr>Clamshell EMG</vt:lpstr>
      <vt:lpstr>Exercises</vt:lpstr>
      <vt:lpstr>Youdas</vt:lpstr>
      <vt:lpstr>IT Band Stretching</vt:lpstr>
      <vt:lpstr>Prognostic Factors: Quadriceps Strengthening (1)</vt:lpstr>
      <vt:lpstr>Prognostic Factors Cont.</vt:lpstr>
      <vt:lpstr>Functional stabilization program</vt:lpstr>
      <vt:lpstr>Outcomes</vt:lpstr>
      <vt:lpstr>Exercise summary</vt:lpstr>
      <vt:lpstr>Lumbar Manip CPR</vt:lpstr>
      <vt:lpstr>Variables assessed</vt:lpstr>
      <vt:lpstr>CPR items</vt:lpstr>
      <vt:lpstr>CPR for lumbopelvic manip psychometrics</vt:lpstr>
      <vt:lpstr>CPR foot orthotics</vt:lpstr>
      <vt:lpstr>CPR Orthotic Psychometrics</vt:lpstr>
      <vt:lpstr>CPR Taping</vt:lpstr>
      <vt:lpstr>Taping method</vt:lpstr>
      <vt:lpstr>CPR Taping</vt:lpstr>
      <vt:lpstr>Gait Retraining</vt:lpstr>
      <vt:lpstr>RCT MultiModal</vt:lpstr>
      <vt:lpstr>Crossley (10) – Table 1</vt:lpstr>
      <vt:lpstr>Crossley (10) – Table 2</vt:lpstr>
      <vt:lpstr>Intervention Crossley </vt:lpstr>
      <vt:lpstr>Lumbopelvic Manipulation?</vt:lpstr>
      <vt:lpstr>Modalities?</vt:lpstr>
      <vt:lpstr>Case reports (Mascal/Powers)</vt:lpstr>
      <vt:lpstr>Clinical exam findings</vt:lpstr>
      <vt:lpstr>Case Studies COntinued</vt:lpstr>
      <vt:lpstr>Exercise progression</vt:lpstr>
      <vt:lpstr>Weight bearing exercises</vt:lpstr>
      <vt:lpstr>Functional training </vt:lpstr>
      <vt:lpstr>Outcomes </vt:lpstr>
      <vt:lpstr>Quadriceps Strengthening exercises</vt:lpstr>
      <vt:lpstr>Quad sets</vt:lpstr>
      <vt:lpstr>Supine quad Extensions</vt:lpstr>
      <vt:lpstr>Knee Extensions 45-90 degrees</vt:lpstr>
      <vt:lpstr>Leg press 0-45 degrees</vt:lpstr>
      <vt:lpstr>Wall squats 0-60 degrees knee flex</vt:lpstr>
      <vt:lpstr>Step-ups/downs 20 cm box</vt:lpstr>
      <vt:lpstr>Single leg balance</vt:lpstr>
      <vt:lpstr>Transv abd Ex ball</vt:lpstr>
      <vt:lpstr>Trunk extensions</vt:lpstr>
      <vt:lpstr>lunges</vt:lpstr>
      <vt:lpstr>Step ups</vt:lpstr>
      <vt:lpstr>Outcome Measures</vt:lpstr>
      <vt:lpstr>Thanks! Why I’m interested in pfps</vt:lpstr>
      <vt:lpstr>References </vt:lpstr>
      <vt:lpstr>references</vt:lpstr>
      <vt:lpstr>References </vt:lpstr>
      <vt:lpstr>Differential Diagnosis and Treatment of Patellofemoral Pain Syndrome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Diagnosis and Treatment of Patellofemoral Pain Syndrome </dc:title>
  <dc:creator>Microsoft Office User</dc:creator>
  <cp:lastModifiedBy>Microsoft Office User</cp:lastModifiedBy>
  <cp:revision>131</cp:revision>
  <cp:lastPrinted>2014-06-04T03:32:08Z</cp:lastPrinted>
  <dcterms:created xsi:type="dcterms:W3CDTF">2014-05-17T01:48:30Z</dcterms:created>
  <dcterms:modified xsi:type="dcterms:W3CDTF">2015-04-21T04:09:21Z</dcterms:modified>
</cp:coreProperties>
</file>